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57" r:id="rId2"/>
    <p:sldId id="261" r:id="rId3"/>
    <p:sldId id="359" r:id="rId4"/>
    <p:sldId id="263" r:id="rId5"/>
    <p:sldId id="264" r:id="rId6"/>
    <p:sldId id="262" r:id="rId7"/>
    <p:sldId id="265" r:id="rId8"/>
    <p:sldId id="266" r:id="rId9"/>
    <p:sldId id="274" r:id="rId10"/>
    <p:sldId id="269" r:id="rId11"/>
    <p:sldId id="279" r:id="rId12"/>
    <p:sldId id="280" r:id="rId13"/>
    <p:sldId id="281" r:id="rId14"/>
    <p:sldId id="287" r:id="rId15"/>
    <p:sldId id="284" r:id="rId16"/>
    <p:sldId id="289" r:id="rId17"/>
    <p:sldId id="285" r:id="rId18"/>
    <p:sldId id="355" r:id="rId19"/>
    <p:sldId id="298" r:id="rId20"/>
    <p:sldId id="306" r:id="rId21"/>
    <p:sldId id="307" r:id="rId22"/>
    <p:sldId id="305" r:id="rId23"/>
    <p:sldId id="304" r:id="rId24"/>
    <p:sldId id="309" r:id="rId25"/>
    <p:sldId id="310" r:id="rId26"/>
    <p:sldId id="311" r:id="rId27"/>
    <p:sldId id="347" r:id="rId28"/>
    <p:sldId id="348" r:id="rId29"/>
    <p:sldId id="349" r:id="rId30"/>
    <p:sldId id="354" r:id="rId31"/>
    <p:sldId id="315" r:id="rId32"/>
    <p:sldId id="356" r:id="rId33"/>
    <p:sldId id="357" r:id="rId34"/>
    <p:sldId id="358" r:id="rId3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8787"/>
    <a:srgbClr val="00B1D0"/>
    <a:srgbClr val="949494"/>
    <a:srgbClr val="012D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33"/>
    <p:restoredTop sz="48458" autoAdjust="0"/>
  </p:normalViewPr>
  <p:slideViewPr>
    <p:cSldViewPr snapToGrid="0" snapToObjects="1">
      <p:cViewPr varScale="1">
        <p:scale>
          <a:sx n="34" d="100"/>
          <a:sy n="34" d="100"/>
        </p:scale>
        <p:origin x="213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5FC05FD-81DA-B44D-8D1A-A3094378FC9A}" type="datetimeFigureOut">
              <a:rPr lang="en-US" smtClean="0"/>
              <a:t>4/30/2018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287ACAA-2B47-324D-9EF7-369BB2A8874A}" type="slidenum">
              <a:rPr lang="en-US" smtClean="0"/>
              <a:t>‹#›</a:t>
            </a:fld>
            <a:endParaRPr lang="en-US"/>
          </a:p>
        </p:txBody>
      </p:sp>
    </p:spTree>
    <p:extLst>
      <p:ext uri="{BB962C8B-B14F-4D97-AF65-F5344CB8AC3E}">
        <p14:creationId xmlns:p14="http://schemas.microsoft.com/office/powerpoint/2010/main" val="1488627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7ACAA-2B47-324D-9EF7-369BB2A8874A}" type="slidenum">
              <a:rPr lang="en-US" smtClean="0"/>
              <a:t>1</a:t>
            </a:fld>
            <a:endParaRPr lang="en-US"/>
          </a:p>
        </p:txBody>
      </p:sp>
    </p:spTree>
    <p:extLst>
      <p:ext uri="{BB962C8B-B14F-4D97-AF65-F5344CB8AC3E}">
        <p14:creationId xmlns:p14="http://schemas.microsoft.com/office/powerpoint/2010/main" val="15028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7ACAA-2B47-324D-9EF7-369BB2A8874A}" type="slidenum">
              <a:rPr lang="en-US" smtClean="0"/>
              <a:t>10</a:t>
            </a:fld>
            <a:endParaRPr lang="en-US"/>
          </a:p>
        </p:txBody>
      </p:sp>
    </p:spTree>
    <p:extLst>
      <p:ext uri="{BB962C8B-B14F-4D97-AF65-F5344CB8AC3E}">
        <p14:creationId xmlns:p14="http://schemas.microsoft.com/office/powerpoint/2010/main" val="41386623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wasn’t a way to tell how many cards were renewed, only new cards. This report uses</a:t>
            </a:r>
            <a:r>
              <a:rPr lang="en-US" baseline="0" dirty="0" smtClean="0"/>
              <a:t> expiration dates. We take the total number of cards with an expiration dates 2 years out from the month, then subtract the number of new patron registrations to get the number of renewals. </a:t>
            </a:r>
          </a:p>
          <a:p>
            <a:endParaRPr lang="en-US" baseline="0" dirty="0" smtClean="0"/>
          </a:p>
          <a:p>
            <a:r>
              <a:rPr lang="en-US" baseline="0" dirty="0" smtClean="0"/>
              <a:t>Proposal summary reports</a:t>
            </a:r>
            <a:endParaRPr lang="en-US" dirty="0"/>
          </a:p>
        </p:txBody>
      </p:sp>
      <p:sp>
        <p:nvSpPr>
          <p:cNvPr id="4" name="Slide Number Placeholder 3"/>
          <p:cNvSpPr>
            <a:spLocks noGrp="1"/>
          </p:cNvSpPr>
          <p:nvPr>
            <p:ph type="sldNum" sz="quarter" idx="10"/>
          </p:nvPr>
        </p:nvSpPr>
        <p:spPr/>
        <p:txBody>
          <a:bodyPr/>
          <a:lstStyle/>
          <a:p>
            <a:fld id="{8287ACAA-2B47-324D-9EF7-369BB2A8874A}" type="slidenum">
              <a:rPr lang="en-US" smtClean="0"/>
              <a:t>11</a:t>
            </a:fld>
            <a:endParaRPr lang="en-US"/>
          </a:p>
        </p:txBody>
      </p:sp>
    </p:spTree>
    <p:extLst>
      <p:ext uri="{BB962C8B-B14F-4D97-AF65-F5344CB8AC3E}">
        <p14:creationId xmlns:p14="http://schemas.microsoft.com/office/powerpoint/2010/main" val="3442878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Both for comparison within a department</a:t>
            </a:r>
            <a:r>
              <a:rPr lang="en-US" baseline="0" dirty="0" smtClean="0"/>
              <a:t> and also across locations to evaluate workflows</a:t>
            </a:r>
            <a:endParaRPr lang="en-US" dirty="0"/>
          </a:p>
        </p:txBody>
      </p:sp>
      <p:sp>
        <p:nvSpPr>
          <p:cNvPr id="4" name="Slide Number Placeholder 3"/>
          <p:cNvSpPr>
            <a:spLocks noGrp="1"/>
          </p:cNvSpPr>
          <p:nvPr>
            <p:ph type="sldNum" sz="quarter" idx="10"/>
          </p:nvPr>
        </p:nvSpPr>
        <p:spPr/>
        <p:txBody>
          <a:bodyPr/>
          <a:lstStyle/>
          <a:p>
            <a:fld id="{8287ACAA-2B47-324D-9EF7-369BB2A8874A}" type="slidenum">
              <a:rPr lang="en-US" smtClean="0"/>
              <a:t>12</a:t>
            </a:fld>
            <a:endParaRPr lang="en-US"/>
          </a:p>
        </p:txBody>
      </p:sp>
    </p:spTree>
    <p:extLst>
      <p:ext uri="{BB962C8B-B14F-4D97-AF65-F5344CB8AC3E}">
        <p14:creationId xmlns:p14="http://schemas.microsoft.com/office/powerpoint/2010/main" val="2706936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list includes the call number, barcode, title, date checked out, the date of the next </a:t>
            </a:r>
            <a:r>
              <a:rPr lang="en-US" dirty="0" err="1"/>
              <a:t>checkin</a:t>
            </a:r>
            <a:r>
              <a:rPr lang="en-US" dirty="0"/>
              <a:t> and the number of days between the two dates. Parameters include the branch(</a:t>
            </a:r>
            <a:r>
              <a:rPr lang="en-US" dirty="0" err="1"/>
              <a:t>es</a:t>
            </a:r>
            <a:r>
              <a:rPr lang="en-US" dirty="0"/>
              <a:t>), collection(s), dates of original checkout, and a cutoff limit for returns so that extremely long checkouts will not be counted. It automatically excludes any checkouts that are for 3 hours or less.)</a:t>
            </a:r>
          </a:p>
          <a:p>
            <a:endParaRPr lang="en-US" dirty="0"/>
          </a:p>
        </p:txBody>
      </p:sp>
      <p:sp>
        <p:nvSpPr>
          <p:cNvPr id="4" name="Slide Number Placeholder 3"/>
          <p:cNvSpPr>
            <a:spLocks noGrp="1"/>
          </p:cNvSpPr>
          <p:nvPr>
            <p:ph type="sldNum" sz="quarter" idx="10"/>
          </p:nvPr>
        </p:nvSpPr>
        <p:spPr/>
        <p:txBody>
          <a:bodyPr/>
          <a:lstStyle/>
          <a:p>
            <a:fld id="{8287ACAA-2B47-324D-9EF7-369BB2A8874A}" type="slidenum">
              <a:rPr lang="en-US" smtClean="0"/>
              <a:t>13</a:t>
            </a:fld>
            <a:endParaRPr lang="en-US"/>
          </a:p>
        </p:txBody>
      </p:sp>
    </p:spTree>
    <p:extLst>
      <p:ext uri="{BB962C8B-B14F-4D97-AF65-F5344CB8AC3E}">
        <p14:creationId xmlns:p14="http://schemas.microsoft.com/office/powerpoint/2010/main" val="835171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7ACAA-2B47-324D-9EF7-369BB2A8874A}" type="slidenum">
              <a:rPr lang="en-US" smtClean="0"/>
              <a:t>14</a:t>
            </a:fld>
            <a:endParaRPr lang="en-US"/>
          </a:p>
        </p:txBody>
      </p:sp>
    </p:spTree>
    <p:extLst>
      <p:ext uri="{BB962C8B-B14F-4D97-AF65-F5344CB8AC3E}">
        <p14:creationId xmlns:p14="http://schemas.microsoft.com/office/powerpoint/2010/main" val="7930724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 can tell by the use of ID columns this was probably written by JT.</a:t>
            </a:r>
            <a:endParaRPr lang="en-US" dirty="0"/>
          </a:p>
        </p:txBody>
      </p:sp>
      <p:sp>
        <p:nvSpPr>
          <p:cNvPr id="4" name="Slide Number Placeholder 3"/>
          <p:cNvSpPr>
            <a:spLocks noGrp="1"/>
          </p:cNvSpPr>
          <p:nvPr>
            <p:ph type="sldNum" sz="quarter" idx="10"/>
          </p:nvPr>
        </p:nvSpPr>
        <p:spPr/>
        <p:txBody>
          <a:bodyPr/>
          <a:lstStyle/>
          <a:p>
            <a:fld id="{8287ACAA-2B47-324D-9EF7-369BB2A8874A}" type="slidenum">
              <a:rPr lang="en-US" smtClean="0"/>
              <a:t>15</a:t>
            </a:fld>
            <a:endParaRPr lang="en-US"/>
          </a:p>
        </p:txBody>
      </p:sp>
    </p:spTree>
    <p:extLst>
      <p:ext uri="{BB962C8B-B14F-4D97-AF65-F5344CB8AC3E}">
        <p14:creationId xmlns:p14="http://schemas.microsoft.com/office/powerpoint/2010/main" val="4080759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If we get repeaters,</a:t>
            </a:r>
            <a:r>
              <a:rPr lang="en-US" baseline="0" dirty="0" smtClean="0"/>
              <a:t> it’s sent to their supervisor. </a:t>
            </a:r>
          </a:p>
          <a:p>
            <a:r>
              <a:rPr lang="en-US" baseline="0" dirty="0" smtClean="0"/>
              <a:t>We had a staff person that thought they were doing Tech Services a favor, making the item show up in our holds alert lists; but not.</a:t>
            </a:r>
          </a:p>
          <a:p>
            <a:endParaRPr lang="en-US" baseline="0" dirty="0" smtClean="0"/>
          </a:p>
          <a:p>
            <a:pPr rtl="0" fontAlgn="t"/>
            <a:r>
              <a:rPr lang="en-US" dirty="0" smtClean="0">
                <a:effectLst/>
              </a:rPr>
              <a:t>This was in response to a bug, but</a:t>
            </a:r>
            <a:r>
              <a:rPr lang="en-US" baseline="0" dirty="0" smtClean="0">
                <a:effectLst/>
              </a:rPr>
              <a:t> we still run it. </a:t>
            </a:r>
          </a:p>
          <a:p>
            <a:pPr rtl="0" fontAlgn="t"/>
            <a:r>
              <a:rPr lang="en-US" dirty="0" smtClean="0">
                <a:effectLst/>
              </a:rPr>
              <a:t>If a patron has a hold on an item, and the item goes into lost status, the hold moves to not supplied status. </a:t>
            </a:r>
          </a:p>
          <a:p>
            <a:pPr rtl="0" fontAlgn="t"/>
            <a:r>
              <a:rPr lang="en-US" dirty="0" smtClean="0">
                <a:effectLst/>
              </a:rPr>
              <a:t>Even if the item is returned later, the hold will not trap as it is no longer active. Most instances of this are with item level holds. </a:t>
            </a:r>
          </a:p>
          <a:p>
            <a:pPr rtl="0" fontAlgn="t"/>
            <a:r>
              <a:rPr lang="en-US" dirty="0" smtClean="0">
                <a:effectLst/>
              </a:rPr>
              <a:t>Review holds for your pickup location.</a:t>
            </a:r>
          </a:p>
          <a:p>
            <a:pPr rtl="0" fontAlgn="t"/>
            <a:r>
              <a:rPr lang="en-US" dirty="0" smtClean="0">
                <a:effectLst/>
              </a:rPr>
              <a:t>Check to see if your patron still wants the item, and change to a system level hold if indicated; or cancel the request.</a:t>
            </a:r>
          </a:p>
          <a:p>
            <a:endParaRPr lang="en-US" dirty="0"/>
          </a:p>
        </p:txBody>
      </p:sp>
      <p:sp>
        <p:nvSpPr>
          <p:cNvPr id="4" name="Slide Number Placeholder 3"/>
          <p:cNvSpPr>
            <a:spLocks noGrp="1"/>
          </p:cNvSpPr>
          <p:nvPr>
            <p:ph type="sldNum" sz="quarter" idx="10"/>
          </p:nvPr>
        </p:nvSpPr>
        <p:spPr/>
        <p:txBody>
          <a:bodyPr/>
          <a:lstStyle/>
          <a:p>
            <a:fld id="{8287ACAA-2B47-324D-9EF7-369BB2A8874A}" type="slidenum">
              <a:rPr lang="en-US" smtClean="0"/>
              <a:t>16</a:t>
            </a:fld>
            <a:endParaRPr lang="en-US"/>
          </a:p>
        </p:txBody>
      </p:sp>
    </p:spTree>
    <p:extLst>
      <p:ext uri="{BB962C8B-B14F-4D97-AF65-F5344CB8AC3E}">
        <p14:creationId xmlns:p14="http://schemas.microsoft.com/office/powerpoint/2010/main" val="1070921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was one of our early  ‘find a way to fix this report’</a:t>
            </a:r>
          </a:p>
          <a:p>
            <a:r>
              <a:rPr lang="en-US" dirty="0" smtClean="0"/>
              <a:t>We</a:t>
            </a:r>
            <a:r>
              <a:rPr lang="en-US" baseline="0" dirty="0" smtClean="0"/>
              <a:t> have a floating collection. Through items on pick lists not being at the correct location, we found that if staff slipped and chose the wrong location when logging in to Polaris, everything they checked in, though physically at their location; would, in Polaris, be listed at the error location.</a:t>
            </a:r>
          </a:p>
          <a:p>
            <a:r>
              <a:rPr lang="en-US" baseline="0" dirty="0" smtClean="0"/>
              <a:t>Nadia, our System Admin at the time, came up with the solution error check report. It looks for a mismatch between the workstation assigned location and the login location.  This report runs daily so we can catch any errors right away.</a:t>
            </a:r>
            <a:endParaRPr lang="en-US" dirty="0"/>
          </a:p>
        </p:txBody>
      </p:sp>
      <p:sp>
        <p:nvSpPr>
          <p:cNvPr id="4" name="Slide Number Placeholder 3"/>
          <p:cNvSpPr>
            <a:spLocks noGrp="1"/>
          </p:cNvSpPr>
          <p:nvPr>
            <p:ph type="sldNum" sz="quarter" idx="10"/>
          </p:nvPr>
        </p:nvSpPr>
        <p:spPr/>
        <p:txBody>
          <a:bodyPr/>
          <a:lstStyle/>
          <a:p>
            <a:fld id="{8287ACAA-2B47-324D-9EF7-369BB2A8874A}" type="slidenum">
              <a:rPr lang="en-US" smtClean="0"/>
              <a:t>17</a:t>
            </a:fld>
            <a:endParaRPr lang="en-US"/>
          </a:p>
        </p:txBody>
      </p:sp>
    </p:spTree>
    <p:extLst>
      <p:ext uri="{BB962C8B-B14F-4D97-AF65-F5344CB8AC3E}">
        <p14:creationId xmlns:p14="http://schemas.microsoft.com/office/powerpoint/2010/main" val="6360112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7ACAA-2B47-324D-9EF7-369BB2A8874A}" type="slidenum">
              <a:rPr lang="en-US" smtClean="0"/>
              <a:t>18</a:t>
            </a:fld>
            <a:endParaRPr lang="en-US"/>
          </a:p>
        </p:txBody>
      </p:sp>
    </p:spTree>
    <p:extLst>
      <p:ext uri="{BB962C8B-B14F-4D97-AF65-F5344CB8AC3E}">
        <p14:creationId xmlns:p14="http://schemas.microsoft.com/office/powerpoint/2010/main" val="15374836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Technical Services at our Library includes Collection Development/Selecting, Acquisitions, Cataloging, Database, Processing</a:t>
            </a:r>
            <a:endParaRPr lang="en-US" dirty="0"/>
          </a:p>
        </p:txBody>
      </p:sp>
      <p:sp>
        <p:nvSpPr>
          <p:cNvPr id="4" name="Slide Number Placeholder 3"/>
          <p:cNvSpPr>
            <a:spLocks noGrp="1"/>
          </p:cNvSpPr>
          <p:nvPr>
            <p:ph type="sldNum" sz="quarter" idx="10"/>
          </p:nvPr>
        </p:nvSpPr>
        <p:spPr/>
        <p:txBody>
          <a:bodyPr/>
          <a:lstStyle/>
          <a:p>
            <a:fld id="{8287ACAA-2B47-324D-9EF7-369BB2A8874A}" type="slidenum">
              <a:rPr lang="en-US" smtClean="0"/>
              <a:t>19</a:t>
            </a:fld>
            <a:endParaRPr lang="en-US"/>
          </a:p>
        </p:txBody>
      </p:sp>
    </p:spTree>
    <p:extLst>
      <p:ext uri="{BB962C8B-B14F-4D97-AF65-F5344CB8AC3E}">
        <p14:creationId xmlns:p14="http://schemas.microsoft.com/office/powerpoint/2010/main" val="1136664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7ACAA-2B47-324D-9EF7-369BB2A8874A}" type="slidenum">
              <a:rPr lang="en-US" smtClean="0"/>
              <a:t>2</a:t>
            </a:fld>
            <a:endParaRPr lang="en-US"/>
          </a:p>
        </p:txBody>
      </p:sp>
    </p:spTree>
    <p:extLst>
      <p:ext uri="{BB962C8B-B14F-4D97-AF65-F5344CB8AC3E}">
        <p14:creationId xmlns:p14="http://schemas.microsoft.com/office/powerpoint/2010/main" val="41017253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Both run weekly, along with the Fund Summary Report</a:t>
            </a:r>
          </a:p>
          <a:p>
            <a:endParaRPr lang="en-US" dirty="0" smtClean="0"/>
          </a:p>
          <a:p>
            <a:r>
              <a:rPr lang="en-US" dirty="0" smtClean="0"/>
              <a:t>For holds, parameters are number of items and number of holds, so can enter ratio for collection. </a:t>
            </a:r>
          </a:p>
          <a:p>
            <a:r>
              <a:rPr lang="en-US" dirty="0"/>
              <a:t>If your hold ration is 7 to 1, you would place a 1 in the first field and a 7 in the second field. </a:t>
            </a:r>
          </a:p>
        </p:txBody>
      </p:sp>
      <p:sp>
        <p:nvSpPr>
          <p:cNvPr id="4" name="Slide Number Placeholder 3"/>
          <p:cNvSpPr>
            <a:spLocks noGrp="1"/>
          </p:cNvSpPr>
          <p:nvPr>
            <p:ph type="sldNum" sz="quarter" idx="10"/>
          </p:nvPr>
        </p:nvSpPr>
        <p:spPr/>
        <p:txBody>
          <a:bodyPr/>
          <a:lstStyle/>
          <a:p>
            <a:fld id="{8287ACAA-2B47-324D-9EF7-369BB2A8874A}" type="slidenum">
              <a:rPr lang="en-US" smtClean="0"/>
              <a:t>20</a:t>
            </a:fld>
            <a:endParaRPr lang="en-US"/>
          </a:p>
        </p:txBody>
      </p:sp>
    </p:spTree>
    <p:extLst>
      <p:ext uri="{BB962C8B-B14F-4D97-AF65-F5344CB8AC3E}">
        <p14:creationId xmlns:p14="http://schemas.microsoft.com/office/powerpoint/2010/main" val="24234766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7ACAA-2B47-324D-9EF7-369BB2A8874A}" type="slidenum">
              <a:rPr lang="en-US" smtClean="0"/>
              <a:t>21</a:t>
            </a:fld>
            <a:endParaRPr lang="en-US"/>
          </a:p>
        </p:txBody>
      </p:sp>
    </p:spTree>
    <p:extLst>
      <p:ext uri="{BB962C8B-B14F-4D97-AF65-F5344CB8AC3E}">
        <p14:creationId xmlns:p14="http://schemas.microsoft.com/office/powerpoint/2010/main" val="28893509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Sizzlers that aren’t moving may be relocated to a more</a:t>
            </a:r>
            <a:r>
              <a:rPr lang="en-US" baseline="0" dirty="0" smtClean="0"/>
              <a:t> popular location</a:t>
            </a:r>
            <a:endParaRPr lang="en-US" dirty="0"/>
          </a:p>
        </p:txBody>
      </p:sp>
      <p:sp>
        <p:nvSpPr>
          <p:cNvPr id="4" name="Slide Number Placeholder 3"/>
          <p:cNvSpPr>
            <a:spLocks noGrp="1"/>
          </p:cNvSpPr>
          <p:nvPr>
            <p:ph type="sldNum" sz="quarter" idx="10"/>
          </p:nvPr>
        </p:nvSpPr>
        <p:spPr/>
        <p:txBody>
          <a:bodyPr/>
          <a:lstStyle/>
          <a:p>
            <a:fld id="{8287ACAA-2B47-324D-9EF7-369BB2A8874A}" type="slidenum">
              <a:rPr lang="en-US" smtClean="0"/>
              <a:t>22</a:t>
            </a:fld>
            <a:endParaRPr lang="en-US"/>
          </a:p>
        </p:txBody>
      </p:sp>
    </p:spTree>
    <p:extLst>
      <p:ext uri="{BB962C8B-B14F-4D97-AF65-F5344CB8AC3E}">
        <p14:creationId xmlns:p14="http://schemas.microsoft.com/office/powerpoint/2010/main" val="10114147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7ACAA-2B47-324D-9EF7-369BB2A8874A}" type="slidenum">
              <a:rPr lang="en-US" smtClean="0"/>
              <a:t>23</a:t>
            </a:fld>
            <a:endParaRPr lang="en-US"/>
          </a:p>
        </p:txBody>
      </p:sp>
    </p:spTree>
    <p:extLst>
      <p:ext uri="{BB962C8B-B14F-4D97-AF65-F5344CB8AC3E}">
        <p14:creationId xmlns:p14="http://schemas.microsoft.com/office/powerpoint/2010/main" val="12137600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process. </a:t>
            </a:r>
          </a:p>
          <a:p>
            <a:endParaRPr lang="en-US" dirty="0" smtClean="0"/>
          </a:p>
          <a:p>
            <a:r>
              <a:rPr lang="en-US" dirty="0" smtClean="0"/>
              <a:t>In ‘the old days’ Technical Services</a:t>
            </a:r>
            <a:r>
              <a:rPr lang="en-US" baseline="0" dirty="0" smtClean="0"/>
              <a:t> staff would go to one location a month to weed. A location was only weeded once a year; the shelves would be more than decimated, and patrons would freak out about what happened to the books…  When we started floating our collection, it got trickier to catch items. When we moved to Polaris in 2012, the reporting functions gave us more options.</a:t>
            </a:r>
            <a:endParaRPr lang="en-US" dirty="0" smtClean="0"/>
          </a:p>
          <a:p>
            <a:endParaRPr lang="en-US" b="0" dirty="0" smtClean="0"/>
          </a:p>
          <a:p>
            <a:r>
              <a:rPr lang="en-US" b="0" dirty="0" smtClean="0"/>
              <a:t>Now, we do the majority of our weeding centrally from reports based on age and use; and </a:t>
            </a:r>
            <a:r>
              <a:rPr lang="en-US" b="0" baseline="0" dirty="0" smtClean="0"/>
              <a:t>have an annual weeding schedule for which part of the collection is weeded each month, for each of out 5 selectors.</a:t>
            </a:r>
            <a:r>
              <a:rPr lang="en-US" dirty="0" smtClean="0"/>
              <a:t> [schedule is included with supporting documents] </a:t>
            </a:r>
          </a:p>
          <a:p>
            <a:pPr defTabSz="931774"/>
            <a:r>
              <a:rPr lang="en-US" dirty="0" smtClean="0"/>
              <a:t>Example - May</a:t>
            </a:r>
            <a:r>
              <a:rPr lang="en-US" b="0" dirty="0" smtClean="0"/>
              <a:t> </a:t>
            </a:r>
            <a:r>
              <a:rPr lang="en-US" dirty="0" smtClean="0"/>
              <a:t>ANF 300</a:t>
            </a:r>
            <a:r>
              <a:rPr lang="en-US" b="0" dirty="0" smtClean="0"/>
              <a:t> </a:t>
            </a:r>
            <a:r>
              <a:rPr lang="en-US" dirty="0" smtClean="0"/>
              <a:t>Adult Fiction S-T</a:t>
            </a:r>
            <a:r>
              <a:rPr lang="en-US" b="0" dirty="0" smtClean="0"/>
              <a:t> </a:t>
            </a:r>
            <a:r>
              <a:rPr lang="en-US" dirty="0" smtClean="0"/>
              <a:t>JNF 500s,  picture books Jazz, Pop AVIDEO drama A-L </a:t>
            </a:r>
          </a:p>
          <a:p>
            <a:endParaRPr lang="en-US" dirty="0" smtClean="0"/>
          </a:p>
          <a:p>
            <a:r>
              <a:rPr lang="en-US" dirty="0" smtClean="0"/>
              <a:t>Selectors create a weed list for their area, and the lists are sent out to all locations on the first of the month. Branch staff are responsible for pulling the items and putting them into withdrawn status. They then send the weeded/withdrawn items, along with items they’ve weeded through the month for condition, to Tech Services. (They also have a sending schedule, so the influx of withdrawn materials is spread out over the month.) Staff can also notify TS staff if there’s an item on the list they feel shouldn’t be weeded and why, for selectors to review.  Technical Services staff then handle the final task of sorting the withdrawn items by destination – Deposit Collection, Jail, Friends of the Library for sale, recycle, or dumpster.</a:t>
            </a:r>
          </a:p>
          <a:p>
            <a:endParaRPr lang="en-US" dirty="0" smtClean="0"/>
          </a:p>
          <a:p>
            <a:r>
              <a:rPr lang="en-US" dirty="0" smtClean="0"/>
              <a:t>Using the reports</a:t>
            </a:r>
          </a:p>
          <a:p>
            <a:pPr defTabSz="931774"/>
            <a:endParaRPr lang="en-US" dirty="0" smtClean="0"/>
          </a:p>
          <a:p>
            <a:pPr defTabSz="931774"/>
            <a:r>
              <a:rPr lang="en-US" dirty="0" smtClean="0"/>
              <a:t>Selectors will</a:t>
            </a:r>
            <a:r>
              <a:rPr lang="en-US" baseline="0" dirty="0" smtClean="0"/>
              <a:t> start with a record set based on their criteria – example: ANF 500’s that haven’t circulated in 3 years, or are more than 10 years old.</a:t>
            </a:r>
          </a:p>
          <a:p>
            <a:pPr defTabSz="931774"/>
            <a:r>
              <a:rPr lang="en-US" baseline="0" dirty="0" smtClean="0"/>
              <a:t>(most use saved power or SQL searches)</a:t>
            </a:r>
            <a:endParaRPr lang="en-US" dirty="0" smtClean="0"/>
          </a:p>
          <a:p>
            <a:r>
              <a:rPr lang="en-US" dirty="0" smtClean="0"/>
              <a:t>They then run the record set through the ‘Weed list by record set sort by Branches with note.’ It puts</a:t>
            </a:r>
            <a:r>
              <a:rPr lang="en-US" baseline="0" dirty="0" smtClean="0"/>
              <a:t> the results in the format we use to send out the lists, and also gives additional evaluative data. Selectors then review and evaluate the items on the list before finalizing. Some items will be listed to pull and float instead of withdraw.</a:t>
            </a:r>
            <a:endParaRPr lang="en-US" dirty="0" smtClean="0"/>
          </a:p>
          <a:p>
            <a:endParaRPr lang="en-US" dirty="0" smtClean="0"/>
          </a:p>
          <a:p>
            <a:r>
              <a:rPr lang="en-US" dirty="0" smtClean="0"/>
              <a:t>In part</a:t>
            </a:r>
            <a:r>
              <a:rPr lang="en-US" baseline="0" dirty="0" smtClean="0"/>
              <a:t> because we do most of our weeding centralized from reports now, where staff aren’t seeing the actual item, staff wanted a way to help make sure they didn’t accidentally weed ‘evergreen’ items - maybe it’s been a shelf sitter recently, but it’s a special award winner or classic of the genre so should stay. Or an item that may seem out of date at 15 years old, but happens to still be the bible of beekeeping. When identified, these items get a local note – </a:t>
            </a:r>
            <a:r>
              <a:rPr lang="en-US" baseline="0" dirty="0" err="1" smtClean="0"/>
              <a:t>evg</a:t>
            </a:r>
            <a:r>
              <a:rPr lang="en-US" baseline="0" dirty="0" smtClean="0"/>
              <a:t> </a:t>
            </a:r>
            <a:r>
              <a:rPr lang="en-US" baseline="0" dirty="0" err="1" smtClean="0"/>
              <a:t>acld</a:t>
            </a:r>
            <a:r>
              <a:rPr lang="en-US" baseline="0" dirty="0" smtClean="0"/>
              <a:t>, that shows up in the weed report and alerts selectors. (notes for local authors also appear here)</a:t>
            </a:r>
          </a:p>
          <a:p>
            <a:endParaRPr lang="en-US" baseline="0" dirty="0" smtClean="0"/>
          </a:p>
          <a:p>
            <a:r>
              <a:rPr lang="en-US" dirty="0" smtClean="0"/>
              <a:t>Selectors</a:t>
            </a:r>
            <a:r>
              <a:rPr lang="en-US" baseline="0" dirty="0" smtClean="0"/>
              <a:t> do still go out to locations for occasional weeding – a special project or request; and we also go to local staff meetings every other year for collection discussion and questions, and to review items on site.</a:t>
            </a:r>
            <a:endParaRPr lang="en-US" dirty="0"/>
          </a:p>
        </p:txBody>
      </p:sp>
      <p:sp>
        <p:nvSpPr>
          <p:cNvPr id="4" name="Slide Number Placeholder 3"/>
          <p:cNvSpPr>
            <a:spLocks noGrp="1"/>
          </p:cNvSpPr>
          <p:nvPr>
            <p:ph type="sldNum" sz="quarter" idx="10"/>
          </p:nvPr>
        </p:nvSpPr>
        <p:spPr/>
        <p:txBody>
          <a:bodyPr/>
          <a:lstStyle/>
          <a:p>
            <a:fld id="{8287ACAA-2B47-324D-9EF7-369BB2A8874A}" type="slidenum">
              <a:rPr lang="en-US" smtClean="0"/>
              <a:t>24</a:t>
            </a:fld>
            <a:endParaRPr lang="en-US"/>
          </a:p>
        </p:txBody>
      </p:sp>
    </p:spTree>
    <p:extLst>
      <p:ext uri="{BB962C8B-B14F-4D97-AF65-F5344CB8AC3E}">
        <p14:creationId xmlns:p14="http://schemas.microsoft.com/office/powerpoint/2010/main" val="14629855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7ACAA-2B47-324D-9EF7-369BB2A8874A}" type="slidenum">
              <a:rPr lang="en-US" smtClean="0"/>
              <a:t>25</a:t>
            </a:fld>
            <a:endParaRPr lang="en-US"/>
          </a:p>
        </p:txBody>
      </p:sp>
    </p:spTree>
    <p:extLst>
      <p:ext uri="{BB962C8B-B14F-4D97-AF65-F5344CB8AC3E}">
        <p14:creationId xmlns:p14="http://schemas.microsoft.com/office/powerpoint/2010/main" val="36088532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7ACAA-2B47-324D-9EF7-369BB2A8874A}" type="slidenum">
              <a:rPr lang="en-US" smtClean="0"/>
              <a:t>26</a:t>
            </a:fld>
            <a:endParaRPr lang="en-US"/>
          </a:p>
        </p:txBody>
      </p:sp>
    </p:spTree>
    <p:extLst>
      <p:ext uri="{BB962C8B-B14F-4D97-AF65-F5344CB8AC3E}">
        <p14:creationId xmlns:p14="http://schemas.microsoft.com/office/powerpoint/2010/main" val="12126672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7ACAA-2B47-324D-9EF7-369BB2A8874A}" type="slidenum">
              <a:rPr lang="en-US" smtClean="0"/>
              <a:t>27</a:t>
            </a:fld>
            <a:endParaRPr lang="en-US"/>
          </a:p>
        </p:txBody>
      </p:sp>
    </p:spTree>
    <p:extLst>
      <p:ext uri="{BB962C8B-B14F-4D97-AF65-F5344CB8AC3E}">
        <p14:creationId xmlns:p14="http://schemas.microsoft.com/office/powerpoint/2010/main" val="31445267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a:t>
            </a:r>
            <a:r>
              <a:rPr lang="en-US" dirty="0" smtClean="0"/>
              <a:t>To unset holdings when you are getting ready to delete titles from your system. (finds most)</a:t>
            </a:r>
          </a:p>
          <a:p>
            <a:endParaRPr lang="en-US" dirty="0" smtClean="0"/>
          </a:p>
          <a:p>
            <a:r>
              <a:rPr lang="en-US" dirty="0" smtClean="0"/>
              <a:t>Second: Looks for strays – the few that don’t have numbers.</a:t>
            </a:r>
          </a:p>
          <a:p>
            <a:endParaRPr lang="en-US" dirty="0" smtClean="0"/>
          </a:p>
          <a:p>
            <a:r>
              <a:rPr lang="en-US" dirty="0" smtClean="0"/>
              <a:t>Select all the OCLC numbers and use </a:t>
            </a:r>
            <a:r>
              <a:rPr lang="en-US" dirty="0" err="1" smtClean="0"/>
              <a:t>connnexion</a:t>
            </a:r>
            <a:r>
              <a:rPr lang="en-US" dirty="0" smtClean="0"/>
              <a:t> client to unset the holdings.</a:t>
            </a:r>
            <a:endParaRPr lang="en-US" dirty="0"/>
          </a:p>
        </p:txBody>
      </p:sp>
      <p:sp>
        <p:nvSpPr>
          <p:cNvPr id="4" name="Slide Number Placeholder 3"/>
          <p:cNvSpPr>
            <a:spLocks noGrp="1"/>
          </p:cNvSpPr>
          <p:nvPr>
            <p:ph type="sldNum" sz="quarter" idx="10"/>
          </p:nvPr>
        </p:nvSpPr>
        <p:spPr/>
        <p:txBody>
          <a:bodyPr/>
          <a:lstStyle/>
          <a:p>
            <a:fld id="{8287ACAA-2B47-324D-9EF7-369BB2A8874A}" type="slidenum">
              <a:rPr lang="en-US" smtClean="0"/>
              <a:t>28</a:t>
            </a:fld>
            <a:endParaRPr lang="en-US"/>
          </a:p>
        </p:txBody>
      </p:sp>
    </p:spTree>
    <p:extLst>
      <p:ext uri="{BB962C8B-B14F-4D97-AF65-F5344CB8AC3E}">
        <p14:creationId xmlns:p14="http://schemas.microsoft.com/office/powerpoint/2010/main" val="20227403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Updates a record set with new</a:t>
            </a:r>
            <a:r>
              <a:rPr lang="en-US" baseline="0" dirty="0" smtClean="0"/>
              <a:t> items that have call number issues.</a:t>
            </a:r>
            <a:endParaRPr lang="en-US" dirty="0"/>
          </a:p>
        </p:txBody>
      </p:sp>
      <p:sp>
        <p:nvSpPr>
          <p:cNvPr id="4" name="Slide Number Placeholder 3"/>
          <p:cNvSpPr>
            <a:spLocks noGrp="1"/>
          </p:cNvSpPr>
          <p:nvPr>
            <p:ph type="sldNum" sz="quarter" idx="10"/>
          </p:nvPr>
        </p:nvSpPr>
        <p:spPr/>
        <p:txBody>
          <a:bodyPr/>
          <a:lstStyle/>
          <a:p>
            <a:fld id="{8287ACAA-2B47-324D-9EF7-369BB2A8874A}" type="slidenum">
              <a:rPr lang="en-US" smtClean="0"/>
              <a:t>29</a:t>
            </a:fld>
            <a:endParaRPr lang="en-US"/>
          </a:p>
        </p:txBody>
      </p:sp>
    </p:spTree>
    <p:extLst>
      <p:ext uri="{BB962C8B-B14F-4D97-AF65-F5344CB8AC3E}">
        <p14:creationId xmlns:p14="http://schemas.microsoft.com/office/powerpoint/2010/main" val="3793678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7ACAA-2B47-324D-9EF7-369BB2A8874A}" type="slidenum">
              <a:rPr lang="en-US" smtClean="0"/>
              <a:t>3</a:t>
            </a:fld>
            <a:endParaRPr lang="en-US"/>
          </a:p>
        </p:txBody>
      </p:sp>
    </p:spTree>
    <p:extLst>
      <p:ext uri="{BB962C8B-B14F-4D97-AF65-F5344CB8AC3E}">
        <p14:creationId xmlns:p14="http://schemas.microsoft.com/office/powerpoint/2010/main" val="8390865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Changes, </a:t>
            </a:r>
            <a:r>
              <a:rPr lang="en-US" dirty="0" err="1" smtClean="0"/>
              <a:t>recuttering</a:t>
            </a:r>
            <a:r>
              <a:rPr lang="en-US" dirty="0" smtClean="0"/>
              <a:t>.</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8287ACAA-2B47-324D-9EF7-369BB2A8874A}" type="slidenum">
              <a:rPr lang="en-US" smtClean="0"/>
              <a:t>30</a:t>
            </a:fld>
            <a:endParaRPr lang="en-US"/>
          </a:p>
        </p:txBody>
      </p:sp>
    </p:spTree>
    <p:extLst>
      <p:ext uri="{BB962C8B-B14F-4D97-AF65-F5344CB8AC3E}">
        <p14:creationId xmlns:p14="http://schemas.microsoft.com/office/powerpoint/2010/main" val="37591551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We just liked our formatting</a:t>
            </a:r>
            <a:r>
              <a:rPr lang="en-US" baseline="0" dirty="0" smtClean="0"/>
              <a:t> better.  </a:t>
            </a:r>
            <a:r>
              <a:rPr lang="en-US" baseline="0" dirty="0" smtClean="0">
                <a:sym typeface="Wingdings" panose="05000000000000000000" pitchFamily="2" charset="2"/>
              </a:rPr>
              <a:t></a:t>
            </a:r>
            <a:endParaRPr lang="en-US" dirty="0" smtClean="0"/>
          </a:p>
        </p:txBody>
      </p:sp>
      <p:sp>
        <p:nvSpPr>
          <p:cNvPr id="4" name="Slide Number Placeholder 3"/>
          <p:cNvSpPr>
            <a:spLocks noGrp="1"/>
          </p:cNvSpPr>
          <p:nvPr>
            <p:ph type="sldNum" sz="quarter" idx="10"/>
          </p:nvPr>
        </p:nvSpPr>
        <p:spPr/>
        <p:txBody>
          <a:bodyPr/>
          <a:lstStyle/>
          <a:p>
            <a:fld id="{8287ACAA-2B47-324D-9EF7-369BB2A8874A}" type="slidenum">
              <a:rPr lang="en-US" smtClean="0"/>
              <a:t>31</a:t>
            </a:fld>
            <a:endParaRPr lang="en-US"/>
          </a:p>
        </p:txBody>
      </p:sp>
    </p:spTree>
    <p:extLst>
      <p:ext uri="{BB962C8B-B14F-4D97-AF65-F5344CB8AC3E}">
        <p14:creationId xmlns:p14="http://schemas.microsoft.com/office/powerpoint/2010/main" val="34140361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Using the word “POST” in the cart name when ordering allows Polaris to pull reports for items encumbered, but that won’t be published (and should not arrive) until the new year.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Total of all open purchase lines that are linked to a purchase order with the keyword POST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It</a:t>
            </a:r>
            <a:r>
              <a:rPr lang="en-US" baseline="0" dirty="0" smtClean="0"/>
              <a:t> adds the POST encumbrance back to the available balance to show what you actually have.</a:t>
            </a:r>
            <a:endParaRPr lang="en-US" dirty="0" smtClean="0"/>
          </a:p>
          <a:p>
            <a:endParaRPr lang="en-US" dirty="0"/>
          </a:p>
        </p:txBody>
      </p:sp>
      <p:sp>
        <p:nvSpPr>
          <p:cNvPr id="4" name="Slide Number Placeholder 3"/>
          <p:cNvSpPr>
            <a:spLocks noGrp="1"/>
          </p:cNvSpPr>
          <p:nvPr>
            <p:ph type="sldNum" sz="quarter" idx="10"/>
          </p:nvPr>
        </p:nvSpPr>
        <p:spPr/>
        <p:txBody>
          <a:bodyPr/>
          <a:lstStyle/>
          <a:p>
            <a:fld id="{8287ACAA-2B47-324D-9EF7-369BB2A8874A}" type="slidenum">
              <a:rPr lang="en-US" smtClean="0"/>
              <a:t>32</a:t>
            </a:fld>
            <a:endParaRPr lang="en-US"/>
          </a:p>
        </p:txBody>
      </p:sp>
    </p:spTree>
    <p:extLst>
      <p:ext uri="{BB962C8B-B14F-4D97-AF65-F5344CB8AC3E}">
        <p14:creationId xmlns:p14="http://schemas.microsoft.com/office/powerpoint/2010/main" val="36834822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7ACAA-2B47-324D-9EF7-369BB2A8874A}" type="slidenum">
              <a:rPr lang="en-US" smtClean="0"/>
              <a:t>33</a:t>
            </a:fld>
            <a:endParaRPr lang="en-US"/>
          </a:p>
        </p:txBody>
      </p:sp>
    </p:spTree>
    <p:extLst>
      <p:ext uri="{BB962C8B-B14F-4D97-AF65-F5344CB8AC3E}">
        <p14:creationId xmlns:p14="http://schemas.microsoft.com/office/powerpoint/2010/main" val="34528875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7ACAA-2B47-324D-9EF7-369BB2A8874A}" type="slidenum">
              <a:rPr lang="en-US" smtClean="0"/>
              <a:t>34</a:t>
            </a:fld>
            <a:endParaRPr lang="en-US"/>
          </a:p>
        </p:txBody>
      </p:sp>
    </p:spTree>
    <p:extLst>
      <p:ext uri="{BB962C8B-B14F-4D97-AF65-F5344CB8AC3E}">
        <p14:creationId xmlns:p14="http://schemas.microsoft.com/office/powerpoint/2010/main" val="1296616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custom</a:t>
            </a:r>
            <a:r>
              <a:rPr lang="en-US" baseline="0" dirty="0" smtClean="0"/>
              <a:t> reports? </a:t>
            </a:r>
          </a:p>
          <a:p>
            <a:r>
              <a:rPr lang="en-US" baseline="0" dirty="0" smtClean="0"/>
              <a:t>To add information not in the canned report.</a:t>
            </a:r>
          </a:p>
          <a:p>
            <a:r>
              <a:rPr lang="en-US" baseline="0" dirty="0" smtClean="0"/>
              <a:t>To set up different formatting.</a:t>
            </a:r>
          </a:p>
          <a:p>
            <a:r>
              <a:rPr lang="en-US" baseline="0" dirty="0" smtClean="0"/>
              <a:t>To automate tasks.</a:t>
            </a:r>
          </a:p>
          <a:p>
            <a:r>
              <a:rPr lang="en-US" baseline="0" dirty="0" smtClean="0"/>
              <a:t>The canned report doesn’t exist.</a:t>
            </a:r>
            <a:endParaRPr lang="en-US" dirty="0"/>
          </a:p>
        </p:txBody>
      </p:sp>
      <p:sp>
        <p:nvSpPr>
          <p:cNvPr id="4" name="Slide Number Placeholder 3"/>
          <p:cNvSpPr>
            <a:spLocks noGrp="1"/>
          </p:cNvSpPr>
          <p:nvPr>
            <p:ph type="sldNum" sz="quarter" idx="10"/>
          </p:nvPr>
        </p:nvSpPr>
        <p:spPr/>
        <p:txBody>
          <a:bodyPr/>
          <a:lstStyle/>
          <a:p>
            <a:fld id="{8287ACAA-2B47-324D-9EF7-369BB2A8874A}" type="slidenum">
              <a:rPr lang="en-US" smtClean="0"/>
              <a:t>4</a:t>
            </a:fld>
            <a:endParaRPr lang="en-US"/>
          </a:p>
        </p:txBody>
      </p:sp>
    </p:spTree>
    <p:extLst>
      <p:ext uri="{BB962C8B-B14F-4D97-AF65-F5344CB8AC3E}">
        <p14:creationId xmlns:p14="http://schemas.microsoft.com/office/powerpoint/2010/main" val="2220181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After moving to Polaris in 2012, we found that while staff could access more reports, they didn’t always remember to actually do so.</a:t>
            </a:r>
          </a:p>
          <a:p>
            <a:endParaRPr lang="en-US" baseline="0" dirty="0" smtClean="0"/>
          </a:p>
          <a:p>
            <a:r>
              <a:rPr lang="en-US" baseline="0" dirty="0" smtClean="0"/>
              <a:t>We set up subscriptions to most of our mandatory reports. Staff don’t forget, as it shows up in their inbox. </a:t>
            </a:r>
          </a:p>
          <a:p>
            <a:r>
              <a:rPr lang="en-US" baseline="0" dirty="0" smtClean="0"/>
              <a:t>It’s also more efficient, as you don’t have 12 different staff at 12 different locations all individually spending time running the report.</a:t>
            </a:r>
            <a:endParaRPr lang="en-US" dirty="0"/>
          </a:p>
        </p:txBody>
      </p:sp>
      <p:sp>
        <p:nvSpPr>
          <p:cNvPr id="4" name="Slide Number Placeholder 3"/>
          <p:cNvSpPr>
            <a:spLocks noGrp="1"/>
          </p:cNvSpPr>
          <p:nvPr>
            <p:ph type="sldNum" sz="quarter" idx="10"/>
          </p:nvPr>
        </p:nvSpPr>
        <p:spPr/>
        <p:txBody>
          <a:bodyPr/>
          <a:lstStyle/>
          <a:p>
            <a:fld id="{8287ACAA-2B47-324D-9EF7-369BB2A8874A}" type="slidenum">
              <a:rPr lang="en-US" smtClean="0"/>
              <a:t>5</a:t>
            </a:fld>
            <a:endParaRPr lang="en-US"/>
          </a:p>
        </p:txBody>
      </p:sp>
    </p:spTree>
    <p:extLst>
      <p:ext uri="{BB962C8B-B14F-4D97-AF65-F5344CB8AC3E}">
        <p14:creationId xmlns:p14="http://schemas.microsoft.com/office/powerpoint/2010/main" val="851028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Staff didn’t like the existing options for a printed list – the Hold</a:t>
            </a:r>
            <a:r>
              <a:rPr lang="en-US" baseline="0" dirty="0" smtClean="0"/>
              <a:t> to Fill report had too much information, and printing from Request Manager required too much adjusting and the font was too small. We tried a custom report in the early days, but couldn’t make it match up to the actual holds. </a:t>
            </a:r>
            <a:r>
              <a:rPr lang="en-US" baseline="0" dirty="0" smtClean="0">
                <a:sym typeface="Wingdings" panose="05000000000000000000" pitchFamily="2" charset="2"/>
              </a:rPr>
              <a:t></a:t>
            </a:r>
            <a:endParaRPr lang="en-US" baseline="0" dirty="0" smtClean="0"/>
          </a:p>
          <a:p>
            <a:endParaRPr lang="en-US" baseline="0" dirty="0" smtClean="0"/>
          </a:p>
          <a:p>
            <a:r>
              <a:rPr lang="en-US" baseline="0" dirty="0" smtClean="0"/>
              <a:t>Then, at an IUG conference, we connected with staff from the </a:t>
            </a:r>
            <a:r>
              <a:rPr lang="en-US" baseline="0" dirty="0" err="1" smtClean="0"/>
              <a:t>Richalnd</a:t>
            </a:r>
            <a:r>
              <a:rPr lang="en-US" baseline="0" dirty="0" smtClean="0"/>
              <a:t> library, and they had a successful custom holds report.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Richland sent us a copy – they have a multistory building, so had it customized by floor. (created by </a:t>
            </a:r>
            <a:r>
              <a:rPr lang="en-US" dirty="0" smtClean="0"/>
              <a:t>Mark Jarrell</a:t>
            </a:r>
            <a:r>
              <a:rPr lang="en-US" baseline="0" dirty="0" smtClean="0"/>
              <a:t>)</a:t>
            </a:r>
          </a:p>
          <a:p>
            <a:r>
              <a:rPr lang="en-US" baseline="0" dirty="0" smtClean="0"/>
              <a:t>I’ve included the original report from Richland, and our adjusted report. </a:t>
            </a:r>
          </a:p>
          <a:p>
            <a:endParaRPr lang="en-US" baseline="0" dirty="0" smtClean="0"/>
          </a:p>
          <a:p>
            <a:r>
              <a:rPr lang="en-US" baseline="0" dirty="0" smtClean="0"/>
              <a:t>We didn’t need the multistory, and were more interested in the output. </a:t>
            </a:r>
          </a:p>
          <a:p>
            <a:r>
              <a:rPr lang="en-US" baseline="0" dirty="0" smtClean="0"/>
              <a:t>Two things we added are indicators for Graphic Novels, as we shelve those separately, and Item holds. </a:t>
            </a:r>
          </a:p>
          <a:p>
            <a:r>
              <a:rPr lang="en-US" baseline="0" dirty="0" smtClean="0"/>
              <a:t>Each has a column, AND that column only appears in the list if there are items. A barcode column appears for an item hold, and a GN indicator column for a graphic novel.</a:t>
            </a:r>
          </a:p>
          <a:p>
            <a:endParaRPr lang="en-US" baseline="0" dirty="0" smtClean="0"/>
          </a:p>
          <a:p>
            <a:r>
              <a:rPr lang="en-US" baseline="0" dirty="0" smtClean="0"/>
              <a:t>This report also benefitted from being a later addition. In many early reports, we set up individual reports per location. By the time we got to this one, we’d learned how to specify the location parameters in the subscription.</a:t>
            </a:r>
            <a:endParaRPr lang="en-US" dirty="0"/>
          </a:p>
        </p:txBody>
      </p:sp>
      <p:sp>
        <p:nvSpPr>
          <p:cNvPr id="4" name="Slide Number Placeholder 3"/>
          <p:cNvSpPr>
            <a:spLocks noGrp="1"/>
          </p:cNvSpPr>
          <p:nvPr>
            <p:ph type="sldNum" sz="quarter" idx="10"/>
          </p:nvPr>
        </p:nvSpPr>
        <p:spPr/>
        <p:txBody>
          <a:bodyPr/>
          <a:lstStyle/>
          <a:p>
            <a:fld id="{8287ACAA-2B47-324D-9EF7-369BB2A8874A}" type="slidenum">
              <a:rPr lang="en-US" smtClean="0"/>
              <a:t>6</a:t>
            </a:fld>
            <a:endParaRPr lang="en-US"/>
          </a:p>
        </p:txBody>
      </p:sp>
    </p:spTree>
    <p:extLst>
      <p:ext uri="{BB962C8B-B14F-4D97-AF65-F5344CB8AC3E}">
        <p14:creationId xmlns:p14="http://schemas.microsoft.com/office/powerpoint/2010/main" val="847273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7ACAA-2B47-324D-9EF7-369BB2A8874A}" type="slidenum">
              <a:rPr lang="en-US" smtClean="0"/>
              <a:t>7</a:t>
            </a:fld>
            <a:endParaRPr lang="en-US"/>
          </a:p>
        </p:txBody>
      </p:sp>
    </p:spTree>
    <p:extLst>
      <p:ext uri="{BB962C8B-B14F-4D97-AF65-F5344CB8AC3E}">
        <p14:creationId xmlns:p14="http://schemas.microsoft.com/office/powerpoint/2010/main" val="3886997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err="1" smtClean="0"/>
              <a:t>HQ_etc</a:t>
            </a:r>
            <a:r>
              <a:rPr lang="en-US" dirty="0" smtClean="0"/>
              <a:t>. - Claims Returned</a:t>
            </a:r>
          </a:p>
          <a:p>
            <a:r>
              <a:rPr lang="en-US" dirty="0" smtClean="0"/>
              <a:t>FOR HQ, TOW, NEW weekly search list. Back 22 days up to 8 days from report run date</a:t>
            </a:r>
          </a:p>
          <a:p>
            <a:endParaRPr lang="en-US" dirty="0" smtClean="0"/>
          </a:p>
          <a:p>
            <a:r>
              <a:rPr lang="en-US" dirty="0" smtClean="0"/>
              <a:t>We did fun math with the dates on these reports, as it</a:t>
            </a:r>
            <a:r>
              <a:rPr lang="en-US" baseline="0" dirty="0" smtClean="0"/>
              <a:t> goes to our busiest branch a week ahead of other locations</a:t>
            </a:r>
            <a:r>
              <a:rPr lang="en-US" dirty="0" smtClean="0"/>
              <a:t>. </a:t>
            </a:r>
          </a:p>
          <a:p>
            <a:endParaRPr lang="en-US" baseline="0" dirty="0" smtClean="0"/>
          </a:p>
          <a:p>
            <a:r>
              <a:rPr lang="en-US" baseline="0" dirty="0" smtClean="0"/>
              <a:t>We considered one comprehensive search list for missing and claimed items, but Branches preferred smaller staggered lists.</a:t>
            </a:r>
            <a:endParaRPr lang="en-US" dirty="0"/>
          </a:p>
        </p:txBody>
      </p:sp>
      <p:sp>
        <p:nvSpPr>
          <p:cNvPr id="4" name="Slide Number Placeholder 3"/>
          <p:cNvSpPr>
            <a:spLocks noGrp="1"/>
          </p:cNvSpPr>
          <p:nvPr>
            <p:ph type="sldNum" sz="quarter" idx="10"/>
          </p:nvPr>
        </p:nvSpPr>
        <p:spPr/>
        <p:txBody>
          <a:bodyPr/>
          <a:lstStyle/>
          <a:p>
            <a:fld id="{8287ACAA-2B47-324D-9EF7-369BB2A8874A}" type="slidenum">
              <a:rPr lang="en-US" smtClean="0"/>
              <a:t>8</a:t>
            </a:fld>
            <a:endParaRPr lang="en-US"/>
          </a:p>
        </p:txBody>
      </p:sp>
    </p:spTree>
    <p:extLst>
      <p:ext uri="{BB962C8B-B14F-4D97-AF65-F5344CB8AC3E}">
        <p14:creationId xmlns:p14="http://schemas.microsoft.com/office/powerpoint/2010/main" val="301991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Claims return</a:t>
            </a:r>
            <a:r>
              <a:rPr lang="en-US" baseline="0" dirty="0" smtClean="0"/>
              <a:t> was often an issue for us at the point of service. Patrons never got any information on the status of their claim. They could log in to their account to check, but rarely did, and not all knew how. </a:t>
            </a:r>
          </a:p>
          <a:p>
            <a:r>
              <a:rPr lang="en-US" baseline="0" dirty="0" smtClean="0"/>
              <a:t>Since we inventory annually, [Schedule included in supporting documents] we do not charge for claims returned that aren’t found until a year after the claim was placed. This could result in uncomfortable conversations at the public service desks.</a:t>
            </a:r>
          </a:p>
          <a:p>
            <a:endParaRPr lang="en-US" baseline="0" dirty="0" smtClean="0"/>
          </a:p>
          <a:p>
            <a:r>
              <a:rPr lang="en-US" baseline="0" dirty="0" smtClean="0"/>
              <a:t>We now have subscribed reports and use the output Excel file in an email merge template to notify patrons – email notifications only.</a:t>
            </a:r>
          </a:p>
          <a:p>
            <a:endParaRPr lang="en-US" baseline="0" dirty="0" smtClean="0"/>
          </a:p>
          <a:p>
            <a:r>
              <a:rPr lang="en-US" baseline="0" dirty="0" smtClean="0"/>
              <a:t>Notifications: </a:t>
            </a:r>
          </a:p>
          <a:p>
            <a:r>
              <a:rPr lang="en-US" baseline="0" dirty="0" smtClean="0"/>
              <a:t>Weekly – anything found the previous week</a:t>
            </a:r>
          </a:p>
          <a:p>
            <a:r>
              <a:rPr lang="en-US" baseline="0" dirty="0" smtClean="0"/>
              <a:t>Weekly – anything claimed in the previous 2 weeks not found (28-35 days ago)</a:t>
            </a:r>
          </a:p>
          <a:p>
            <a:endParaRPr lang="en-US" baseline="0" dirty="0" smtClean="0"/>
          </a:p>
          <a:p>
            <a:r>
              <a:rPr lang="en-US" baseline="0" dirty="0" smtClean="0"/>
              <a:t>Items not found after 12 months</a:t>
            </a:r>
          </a:p>
          <a:p>
            <a:r>
              <a:rPr lang="en-US" baseline="0" dirty="0" smtClean="0"/>
              <a:t>	Your claimed item was not found after a complete inventory of the Library District and you will now be charged the replacement cost of the item.</a:t>
            </a:r>
          </a:p>
          <a:p>
            <a:r>
              <a:rPr lang="en-US" baseline="0" dirty="0" smtClean="0"/>
              <a:t>	Staff uses this list to charge the patrons, it’s done a couple weeks after the notices are sent, so patrons have time to respond before they are charged.</a:t>
            </a:r>
            <a:endParaRPr lang="en-US" dirty="0"/>
          </a:p>
        </p:txBody>
      </p:sp>
      <p:sp>
        <p:nvSpPr>
          <p:cNvPr id="4" name="Slide Number Placeholder 3"/>
          <p:cNvSpPr>
            <a:spLocks noGrp="1"/>
          </p:cNvSpPr>
          <p:nvPr>
            <p:ph type="sldNum" sz="quarter" idx="10"/>
          </p:nvPr>
        </p:nvSpPr>
        <p:spPr/>
        <p:txBody>
          <a:bodyPr/>
          <a:lstStyle/>
          <a:p>
            <a:fld id="{8287ACAA-2B47-324D-9EF7-369BB2A8874A}" type="slidenum">
              <a:rPr lang="en-US" smtClean="0"/>
              <a:t>9</a:t>
            </a:fld>
            <a:endParaRPr lang="en-US"/>
          </a:p>
        </p:txBody>
      </p:sp>
    </p:spTree>
    <p:extLst>
      <p:ext uri="{BB962C8B-B14F-4D97-AF65-F5344CB8AC3E}">
        <p14:creationId xmlns:p14="http://schemas.microsoft.com/office/powerpoint/2010/main" val="30018997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6044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Sub-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631944" y="1365589"/>
            <a:ext cx="10515600" cy="562168"/>
          </a:xfrm>
        </p:spPr>
        <p:txBody>
          <a:bodyPr>
            <a:normAutofit/>
          </a:bodyPr>
          <a:lstStyle>
            <a:lvl1pPr>
              <a:defRPr sz="2800" b="1" i="0">
                <a:solidFill>
                  <a:schemeClr val="accent1"/>
                </a:solidFill>
                <a:latin typeface="Futura Medium" charset="0"/>
                <a:ea typeface="Futura Medium" charset="0"/>
                <a:cs typeface="Futura Medium" charset="0"/>
              </a:defRPr>
            </a:lvl1pPr>
          </a:lstStyle>
          <a:p>
            <a:r>
              <a:rPr lang="en-US" smtClean="0"/>
              <a:t>Click to edit Master title style</a:t>
            </a:r>
            <a:endParaRPr lang="en-US"/>
          </a:p>
        </p:txBody>
      </p:sp>
      <p:sp>
        <p:nvSpPr>
          <p:cNvPr id="11" name="Text Placeholder 10"/>
          <p:cNvSpPr>
            <a:spLocks noGrp="1"/>
          </p:cNvSpPr>
          <p:nvPr>
            <p:ph type="body" sz="quarter" idx="10" hasCustomPrompt="1"/>
          </p:nvPr>
        </p:nvSpPr>
        <p:spPr>
          <a:xfrm>
            <a:off x="632685" y="1969007"/>
            <a:ext cx="6586538" cy="373963"/>
          </a:xfrm>
        </p:spPr>
        <p:txBody>
          <a:bodyPr>
            <a:normAutofit/>
          </a:bodyPr>
          <a:lstStyle>
            <a:lvl1pPr marL="0" indent="0">
              <a:buNone/>
              <a:defRPr sz="2200">
                <a:solidFill>
                  <a:srgbClr val="878787"/>
                </a:solidFill>
              </a:defRPr>
            </a:lvl1pPr>
          </a:lstStyle>
          <a:p>
            <a:pPr lvl="0"/>
            <a:r>
              <a:rPr lang="en-US" smtClean="0"/>
              <a:t>Sub-Title</a:t>
            </a:r>
            <a:endParaRPr lang="en-US"/>
          </a:p>
        </p:txBody>
      </p:sp>
    </p:spTree>
    <p:extLst>
      <p:ext uri="{BB962C8B-B14F-4D97-AF65-F5344CB8AC3E}">
        <p14:creationId xmlns:p14="http://schemas.microsoft.com/office/powerpoint/2010/main" val="93227770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eneral Cont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71475" y="1436913"/>
            <a:ext cx="11418888" cy="4536849"/>
          </a:xfrm>
        </p:spPr>
        <p:txBody>
          <a:bodyPr>
            <a:normAutofit/>
          </a:bodyPr>
          <a:lstStyle>
            <a:lvl1pPr marL="342900" indent="-342900">
              <a:buClr>
                <a:srgbClr val="012D40"/>
              </a:buClr>
              <a:buFont typeface="Wingdings" charset="2"/>
              <a:buChar char="§"/>
              <a:defRPr sz="2400">
                <a:solidFill>
                  <a:srgbClr val="878787"/>
                </a:solidFill>
                <a:latin typeface="Futura Medium" charset="0"/>
                <a:ea typeface="Futura Medium" charset="0"/>
                <a:cs typeface="Futura Medium" charset="0"/>
              </a:defRPr>
            </a:lvl1pPr>
            <a:lvl2pPr marL="800100" indent="-342900">
              <a:buClr>
                <a:srgbClr val="878787"/>
              </a:buClr>
              <a:buFont typeface="LucidaGrande" charset="0"/>
              <a:buChar char="◆"/>
              <a:defRPr sz="2000">
                <a:solidFill>
                  <a:srgbClr val="878787"/>
                </a:solidFill>
                <a:latin typeface="Futura Medium" charset="0"/>
                <a:ea typeface="Futura Medium" charset="0"/>
                <a:cs typeface="Futura Medium" charset="0"/>
              </a:defRPr>
            </a:lvl2pPr>
            <a:lvl3pPr marL="1200150" indent="-285750">
              <a:buClr>
                <a:srgbClr val="012D40"/>
              </a:buClr>
              <a:buFont typeface="Wingdings" charset="2"/>
              <a:buChar char="§"/>
              <a:defRPr sz="1800">
                <a:solidFill>
                  <a:srgbClr val="878787"/>
                </a:solidFill>
                <a:latin typeface="Futura Medium" charset="0"/>
                <a:ea typeface="Futura Medium" charset="0"/>
                <a:cs typeface="Futura Medium" charset="0"/>
              </a:defRPr>
            </a:lvl3pPr>
            <a:lvl4pPr marL="1657350" indent="-285750">
              <a:buClr>
                <a:srgbClr val="878787"/>
              </a:buClr>
              <a:buFont typeface="LucidaGrande" charset="0"/>
              <a:buChar char="◆"/>
              <a:defRPr sz="1600">
                <a:solidFill>
                  <a:srgbClr val="878787"/>
                </a:solidFill>
                <a:latin typeface="Futura Medium" charset="0"/>
                <a:ea typeface="Futura Medium" charset="0"/>
                <a:cs typeface="Futura Medium" charset="0"/>
              </a:defRPr>
            </a:lvl4pPr>
            <a:lvl5pPr marL="2114550" indent="-285750">
              <a:buClr>
                <a:srgbClr val="012D40"/>
              </a:buClr>
              <a:buFont typeface="Wingdings" charset="2"/>
              <a:buChar char="§"/>
              <a:defRPr sz="1600">
                <a:solidFill>
                  <a:srgbClr val="878787"/>
                </a:solidFill>
                <a:latin typeface="Futura Medium" charset="0"/>
                <a:ea typeface="Futura Medium" charset="0"/>
                <a:cs typeface="Futura Medium"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Title 3"/>
          <p:cNvSpPr>
            <a:spLocks noGrp="1"/>
          </p:cNvSpPr>
          <p:nvPr>
            <p:ph type="title"/>
          </p:nvPr>
        </p:nvSpPr>
        <p:spPr>
          <a:xfrm>
            <a:off x="371475" y="502166"/>
            <a:ext cx="10515600" cy="680223"/>
          </a:xfrm>
        </p:spPr>
        <p:txBody>
          <a:bodyPr>
            <a:normAutofit/>
          </a:bodyPr>
          <a:lstStyle>
            <a:lvl1pPr>
              <a:defRPr sz="2800">
                <a:solidFill>
                  <a:schemeClr val="accent1"/>
                </a:solidFill>
              </a:defRPr>
            </a:lvl1pPr>
          </a:lstStyle>
          <a:p>
            <a:r>
              <a:rPr lang="en-US" dirty="0" smtClean="0"/>
              <a:t>Click to edit Master title style</a:t>
            </a:r>
            <a:endParaRPr lang="en-US" dirty="0"/>
          </a:p>
        </p:txBody>
      </p:sp>
    </p:spTree>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653784"/>
            <a:ext cx="10515600" cy="748245"/>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016846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txStyles>
    <p:titleStyle>
      <a:lvl1pPr algn="l" defTabSz="914400" rtl="0" eaLnBrk="1" latinLnBrk="0" hangingPunct="1">
        <a:lnSpc>
          <a:spcPct val="90000"/>
        </a:lnSpc>
        <a:spcBef>
          <a:spcPct val="0"/>
        </a:spcBef>
        <a:buNone/>
        <a:defRPr sz="2800" kern="1200">
          <a:solidFill>
            <a:srgbClr val="00B1D0"/>
          </a:solidFill>
          <a:latin typeface="Futura Medium" charset="0"/>
          <a:ea typeface="Futura Medium" charset="0"/>
          <a:cs typeface="Futura Medium" charset="0"/>
        </a:defRPr>
      </a:lvl1pPr>
    </p:titleStyle>
    <p:bodyStyle>
      <a:lvl1pPr marL="228600" indent="-228600" algn="l" defTabSz="914400" rtl="0" eaLnBrk="1" latinLnBrk="0" hangingPunct="1">
        <a:lnSpc>
          <a:spcPct val="90000"/>
        </a:lnSpc>
        <a:spcBef>
          <a:spcPts val="1000"/>
        </a:spcBef>
        <a:buClr>
          <a:srgbClr val="012D40"/>
        </a:buClr>
        <a:buFont typeface="Wingdings" charset="2"/>
        <a:buChar char="§"/>
        <a:defRPr sz="2400" kern="1200">
          <a:solidFill>
            <a:srgbClr val="878787"/>
          </a:solidFill>
          <a:latin typeface="Futura Medium" charset="0"/>
          <a:ea typeface="Futura Medium" charset="0"/>
          <a:cs typeface="Futura Medium" charset="0"/>
        </a:defRPr>
      </a:lvl1pPr>
      <a:lvl2pPr marL="685800" indent="-228600" algn="l" defTabSz="914400" rtl="0" eaLnBrk="1" latinLnBrk="0" hangingPunct="1">
        <a:lnSpc>
          <a:spcPct val="90000"/>
        </a:lnSpc>
        <a:spcBef>
          <a:spcPts val="500"/>
        </a:spcBef>
        <a:buClr>
          <a:srgbClr val="878787"/>
        </a:buClr>
        <a:buFont typeface="LucidaGrande" charset="0"/>
        <a:buChar char="◆"/>
        <a:defRPr sz="2000" kern="1200">
          <a:solidFill>
            <a:srgbClr val="878787"/>
          </a:solidFill>
          <a:latin typeface="Futura Medium" charset="0"/>
          <a:ea typeface="Futura Medium" charset="0"/>
          <a:cs typeface="Futura Medium" charset="0"/>
        </a:defRPr>
      </a:lvl2pPr>
      <a:lvl3pPr marL="1143000" indent="-228600" algn="l" defTabSz="914400" rtl="0" eaLnBrk="1" latinLnBrk="0" hangingPunct="1">
        <a:lnSpc>
          <a:spcPct val="90000"/>
        </a:lnSpc>
        <a:spcBef>
          <a:spcPts val="500"/>
        </a:spcBef>
        <a:buClr>
          <a:srgbClr val="012D40"/>
        </a:buClr>
        <a:buFont typeface="Wingdings" charset="2"/>
        <a:buChar char="§"/>
        <a:defRPr sz="1800" kern="1200">
          <a:solidFill>
            <a:srgbClr val="878787"/>
          </a:solidFill>
          <a:latin typeface="Futura Medium" charset="0"/>
          <a:ea typeface="Futura Medium" charset="0"/>
          <a:cs typeface="Futura Medium" charset="0"/>
        </a:defRPr>
      </a:lvl3pPr>
      <a:lvl4pPr marL="1600200" indent="-228600" algn="l" defTabSz="914400" rtl="0" eaLnBrk="1" latinLnBrk="0" hangingPunct="1">
        <a:lnSpc>
          <a:spcPct val="90000"/>
        </a:lnSpc>
        <a:spcBef>
          <a:spcPts val="500"/>
        </a:spcBef>
        <a:buFont typeface="LucidaGrande" charset="0"/>
        <a:buChar char="◆"/>
        <a:defRPr sz="1600" kern="1200">
          <a:solidFill>
            <a:srgbClr val="878787"/>
          </a:solidFill>
          <a:latin typeface="Futura Medium" charset="0"/>
          <a:ea typeface="Futura Medium" charset="0"/>
          <a:cs typeface="Futura Medium" charset="0"/>
        </a:defRPr>
      </a:lvl4pPr>
      <a:lvl5pPr marL="2057400" indent="-228600" algn="l" defTabSz="914400" rtl="0" eaLnBrk="1" latinLnBrk="0" hangingPunct="1">
        <a:lnSpc>
          <a:spcPct val="90000"/>
        </a:lnSpc>
        <a:spcBef>
          <a:spcPts val="500"/>
        </a:spcBef>
        <a:buClr>
          <a:srgbClr val="012D40"/>
        </a:buClr>
        <a:buFont typeface="Wingdings" charset="2"/>
        <a:buChar char="§"/>
        <a:defRPr sz="1600" kern="1200">
          <a:solidFill>
            <a:srgbClr val="878787"/>
          </a:solidFill>
          <a:latin typeface="Futura Medium" charset="0"/>
          <a:ea typeface="Futura Medium" charset="0"/>
          <a:cs typeface="Futura Medium"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45353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71475" y="1436914"/>
            <a:ext cx="11418888" cy="607039"/>
          </a:xfrm>
        </p:spPr>
        <p:txBody>
          <a:bodyPr/>
          <a:lstStyle/>
          <a:p>
            <a:r>
              <a:rPr lang="en-US" dirty="0"/>
              <a:t>Consider to Float by Call Number and </a:t>
            </a:r>
            <a:r>
              <a:rPr lang="en-US" dirty="0" smtClean="0"/>
              <a:t>LAD</a:t>
            </a:r>
          </a:p>
          <a:p>
            <a:pPr marL="0" indent="0">
              <a:buNone/>
            </a:pPr>
            <a:endParaRPr lang="en-US" dirty="0"/>
          </a:p>
        </p:txBody>
      </p:sp>
      <p:sp>
        <p:nvSpPr>
          <p:cNvPr id="3" name="Title 2"/>
          <p:cNvSpPr>
            <a:spLocks noGrp="1"/>
          </p:cNvSpPr>
          <p:nvPr>
            <p:ph type="title"/>
          </p:nvPr>
        </p:nvSpPr>
        <p:spPr/>
        <p:txBody>
          <a:bodyPr/>
          <a:lstStyle/>
          <a:p>
            <a:r>
              <a:rPr lang="en-US" dirty="0"/>
              <a:t>Circulation: Floating</a:t>
            </a:r>
          </a:p>
        </p:txBody>
      </p:sp>
      <p:pic>
        <p:nvPicPr>
          <p:cNvPr id="4" name="Picture 3"/>
          <p:cNvPicPr>
            <a:picLocks noChangeAspect="1"/>
          </p:cNvPicPr>
          <p:nvPr/>
        </p:nvPicPr>
        <p:blipFill>
          <a:blip r:embed="rId3"/>
          <a:stretch>
            <a:fillRect/>
          </a:stretch>
        </p:blipFill>
        <p:spPr>
          <a:xfrm>
            <a:off x="806219" y="2027607"/>
            <a:ext cx="10984144" cy="1924222"/>
          </a:xfrm>
          <a:prstGeom prst="rect">
            <a:avLst/>
          </a:prstGeom>
        </p:spPr>
      </p:pic>
      <p:sp>
        <p:nvSpPr>
          <p:cNvPr id="5" name="Text Placeholder 1"/>
          <p:cNvSpPr txBox="1">
            <a:spLocks/>
          </p:cNvSpPr>
          <p:nvPr/>
        </p:nvSpPr>
        <p:spPr>
          <a:xfrm>
            <a:off x="371475" y="4086299"/>
            <a:ext cx="11418888" cy="1722830"/>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Clr>
                <a:srgbClr val="012D40"/>
              </a:buClr>
              <a:buFont typeface="Wingdings" charset="2"/>
              <a:buChar char="§"/>
              <a:defRPr sz="2400" kern="1200">
                <a:solidFill>
                  <a:srgbClr val="878787"/>
                </a:solidFill>
                <a:latin typeface="Futura Medium" charset="0"/>
                <a:ea typeface="Futura Medium" charset="0"/>
                <a:cs typeface="Futura Medium" charset="0"/>
              </a:defRPr>
            </a:lvl1pPr>
            <a:lvl2pPr marL="800100" indent="-342900" algn="l" defTabSz="914400" rtl="0" eaLnBrk="1" latinLnBrk="0" hangingPunct="1">
              <a:lnSpc>
                <a:spcPct val="90000"/>
              </a:lnSpc>
              <a:spcBef>
                <a:spcPts val="500"/>
              </a:spcBef>
              <a:buClr>
                <a:srgbClr val="878787"/>
              </a:buClr>
              <a:buFont typeface="LucidaGrande" charset="0"/>
              <a:buChar char="◆"/>
              <a:defRPr sz="2000" kern="1200">
                <a:solidFill>
                  <a:srgbClr val="878787"/>
                </a:solidFill>
                <a:latin typeface="Futura Medium" charset="0"/>
                <a:ea typeface="Futura Medium" charset="0"/>
                <a:cs typeface="Futura Medium" charset="0"/>
              </a:defRPr>
            </a:lvl2pPr>
            <a:lvl3pPr marL="1200150" indent="-285750" algn="l" defTabSz="914400" rtl="0" eaLnBrk="1" latinLnBrk="0" hangingPunct="1">
              <a:lnSpc>
                <a:spcPct val="90000"/>
              </a:lnSpc>
              <a:spcBef>
                <a:spcPts val="500"/>
              </a:spcBef>
              <a:buClr>
                <a:srgbClr val="012D40"/>
              </a:buClr>
              <a:buFont typeface="Wingdings" charset="2"/>
              <a:buChar char="§"/>
              <a:defRPr sz="1800" kern="1200">
                <a:solidFill>
                  <a:srgbClr val="878787"/>
                </a:solidFill>
                <a:latin typeface="Futura Medium" charset="0"/>
                <a:ea typeface="Futura Medium" charset="0"/>
                <a:cs typeface="Futura Medium" charset="0"/>
              </a:defRPr>
            </a:lvl3pPr>
            <a:lvl4pPr marL="1657350" indent="-285750" algn="l" defTabSz="914400" rtl="0" eaLnBrk="1" latinLnBrk="0" hangingPunct="1">
              <a:lnSpc>
                <a:spcPct val="90000"/>
              </a:lnSpc>
              <a:spcBef>
                <a:spcPts val="500"/>
              </a:spcBef>
              <a:buClr>
                <a:srgbClr val="878787"/>
              </a:buClr>
              <a:buFont typeface="LucidaGrande" charset="0"/>
              <a:buChar char="◆"/>
              <a:defRPr sz="1600" kern="1200">
                <a:solidFill>
                  <a:srgbClr val="878787"/>
                </a:solidFill>
                <a:latin typeface="Futura Medium" charset="0"/>
                <a:ea typeface="Futura Medium" charset="0"/>
                <a:cs typeface="Futura Medium" charset="0"/>
              </a:defRPr>
            </a:lvl4pPr>
            <a:lvl5pPr marL="2114550" indent="-285750" algn="l" defTabSz="914400" rtl="0" eaLnBrk="1" latinLnBrk="0" hangingPunct="1">
              <a:lnSpc>
                <a:spcPct val="90000"/>
              </a:lnSpc>
              <a:spcBef>
                <a:spcPts val="500"/>
              </a:spcBef>
              <a:buClr>
                <a:srgbClr val="012D40"/>
              </a:buClr>
              <a:buFont typeface="Wingdings" charset="2"/>
              <a:buChar char="§"/>
              <a:defRPr sz="1600" kern="1200">
                <a:solidFill>
                  <a:srgbClr val="878787"/>
                </a:solidFill>
                <a:latin typeface="Futura Medium" charset="0"/>
                <a:ea typeface="Futura Medium" charset="0"/>
                <a:cs typeface="Futura Medium"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smtClean="0"/>
              <a:t>Consider to Float by Collection and LAD </a:t>
            </a:r>
          </a:p>
          <a:p>
            <a:r>
              <a:rPr lang="en-US" dirty="0"/>
              <a:t>Consider to Float by Collection and LAD with No Destination Branch</a:t>
            </a:r>
          </a:p>
        </p:txBody>
      </p:sp>
    </p:spTree>
    <p:extLst>
      <p:ext uri="{BB962C8B-B14F-4D97-AF65-F5344CB8AC3E}">
        <p14:creationId xmlns:p14="http://schemas.microsoft.com/office/powerpoint/2010/main" val="1473688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Monthly Card </a:t>
            </a:r>
            <a:r>
              <a:rPr lang="en-US" dirty="0" smtClean="0"/>
              <a:t>Renewal</a:t>
            </a:r>
          </a:p>
          <a:p>
            <a:r>
              <a:rPr lang="en-US" dirty="0" err="1" smtClean="0"/>
              <a:t>Autowaives</a:t>
            </a:r>
            <a:r>
              <a:rPr lang="en-US" dirty="0" smtClean="0"/>
              <a:t> </a:t>
            </a:r>
            <a:r>
              <a:rPr lang="en-US" dirty="0"/>
              <a:t>for previous </a:t>
            </a:r>
            <a:r>
              <a:rPr lang="en-US" dirty="0" smtClean="0"/>
              <a:t>month – how many lost items returned and value</a:t>
            </a:r>
          </a:p>
          <a:p>
            <a:r>
              <a:rPr lang="en-US" dirty="0" smtClean="0"/>
              <a:t>Patron and Account Summary reports</a:t>
            </a:r>
          </a:p>
          <a:p>
            <a:pPr lvl="1"/>
            <a:r>
              <a:rPr lang="en-US" dirty="0" smtClean="0"/>
              <a:t>Run monthly to track changes after implementation of zero balance for card renewal policy.</a:t>
            </a:r>
            <a:endParaRPr lang="en-US" dirty="0"/>
          </a:p>
        </p:txBody>
      </p:sp>
      <p:sp>
        <p:nvSpPr>
          <p:cNvPr id="3" name="Title 2"/>
          <p:cNvSpPr>
            <a:spLocks noGrp="1"/>
          </p:cNvSpPr>
          <p:nvPr>
            <p:ph type="title"/>
          </p:nvPr>
        </p:nvSpPr>
        <p:spPr/>
        <p:txBody>
          <a:bodyPr/>
          <a:lstStyle/>
          <a:p>
            <a:r>
              <a:rPr lang="en-US" dirty="0"/>
              <a:t>Circulation: Evaluation</a:t>
            </a:r>
          </a:p>
        </p:txBody>
      </p:sp>
      <p:pic>
        <p:nvPicPr>
          <p:cNvPr id="4" name="Picture 3"/>
          <p:cNvPicPr>
            <a:picLocks noChangeAspect="1"/>
          </p:cNvPicPr>
          <p:nvPr/>
        </p:nvPicPr>
        <p:blipFill>
          <a:blip r:embed="rId3"/>
          <a:stretch>
            <a:fillRect/>
          </a:stretch>
        </p:blipFill>
        <p:spPr>
          <a:xfrm>
            <a:off x="923925" y="3290887"/>
            <a:ext cx="3181350" cy="2486025"/>
          </a:xfrm>
          <a:prstGeom prst="rect">
            <a:avLst/>
          </a:prstGeom>
        </p:spPr>
      </p:pic>
      <p:pic>
        <p:nvPicPr>
          <p:cNvPr id="5" name="Picture 4"/>
          <p:cNvPicPr>
            <a:picLocks noChangeAspect="1"/>
          </p:cNvPicPr>
          <p:nvPr/>
        </p:nvPicPr>
        <p:blipFill>
          <a:blip r:embed="rId4"/>
          <a:stretch>
            <a:fillRect/>
          </a:stretch>
        </p:blipFill>
        <p:spPr>
          <a:xfrm>
            <a:off x="4219575" y="3970973"/>
            <a:ext cx="3752850" cy="2228850"/>
          </a:xfrm>
          <a:prstGeom prst="rect">
            <a:avLst/>
          </a:prstGeom>
        </p:spPr>
      </p:pic>
    </p:spTree>
    <p:extLst>
      <p:ext uri="{BB962C8B-B14F-4D97-AF65-F5344CB8AC3E}">
        <p14:creationId xmlns:p14="http://schemas.microsoft.com/office/powerpoint/2010/main" val="315650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71475" y="1436913"/>
            <a:ext cx="11418888" cy="4182837"/>
          </a:xfrm>
        </p:spPr>
        <p:txBody>
          <a:bodyPr>
            <a:normAutofit/>
          </a:bodyPr>
          <a:lstStyle/>
          <a:p>
            <a:r>
              <a:rPr lang="en-US" dirty="0" smtClean="0"/>
              <a:t>Circulation staff reports</a:t>
            </a:r>
          </a:p>
          <a:p>
            <a:pPr lvl="1"/>
            <a:r>
              <a:rPr lang="en-US" dirty="0" err="1" smtClean="0"/>
              <a:t>Circ</a:t>
            </a:r>
            <a:r>
              <a:rPr lang="en-US" dirty="0" smtClean="0"/>
              <a:t> </a:t>
            </a:r>
            <a:r>
              <a:rPr lang="en-US" dirty="0"/>
              <a:t>Staff Stats </a:t>
            </a:r>
            <a:r>
              <a:rPr lang="en-US" dirty="0" err="1"/>
              <a:t>Checkin</a:t>
            </a:r>
            <a:r>
              <a:rPr lang="en-US" dirty="0"/>
              <a:t> </a:t>
            </a:r>
            <a:endParaRPr lang="en-US" dirty="0" smtClean="0"/>
          </a:p>
          <a:p>
            <a:pPr lvl="1"/>
            <a:r>
              <a:rPr lang="en-US" dirty="0" err="1" smtClean="0"/>
              <a:t>Circ</a:t>
            </a:r>
            <a:r>
              <a:rPr lang="en-US" dirty="0" smtClean="0"/>
              <a:t> Staff Stats Checkout </a:t>
            </a:r>
          </a:p>
          <a:p>
            <a:pPr lvl="1"/>
            <a:r>
              <a:rPr lang="en-US" dirty="0" err="1" smtClean="0"/>
              <a:t>Circ</a:t>
            </a:r>
            <a:r>
              <a:rPr lang="en-US" dirty="0" smtClean="0"/>
              <a:t> </a:t>
            </a:r>
            <a:r>
              <a:rPr lang="en-US" dirty="0"/>
              <a:t>Staff Stats Patron Registration </a:t>
            </a:r>
            <a:endParaRPr lang="en-US" dirty="0" smtClean="0"/>
          </a:p>
          <a:p>
            <a:pPr lvl="1"/>
            <a:r>
              <a:rPr lang="en-US" dirty="0" err="1"/>
              <a:t>Circ</a:t>
            </a:r>
            <a:r>
              <a:rPr lang="en-US" dirty="0"/>
              <a:t> Staff Stats Ship Hold </a:t>
            </a:r>
            <a:endParaRPr lang="en-US" dirty="0" smtClean="0"/>
          </a:p>
          <a:p>
            <a:pPr lvl="1"/>
            <a:r>
              <a:rPr lang="en-US" dirty="0" err="1"/>
              <a:t>Circ</a:t>
            </a:r>
            <a:r>
              <a:rPr lang="en-US" dirty="0"/>
              <a:t> Staff Stats Trap Hold </a:t>
            </a:r>
          </a:p>
          <a:p>
            <a:r>
              <a:rPr lang="en-US" dirty="0" smtClean="0"/>
              <a:t>Uses </a:t>
            </a:r>
            <a:r>
              <a:rPr lang="en-US" dirty="0"/>
              <a:t>relative </a:t>
            </a:r>
            <a:r>
              <a:rPr lang="en-US" dirty="0" smtClean="0"/>
              <a:t>dates</a:t>
            </a:r>
          </a:p>
          <a:p>
            <a:r>
              <a:rPr lang="en-US" dirty="0" smtClean="0"/>
              <a:t>Run monthly</a:t>
            </a:r>
            <a:endParaRPr lang="en-US" dirty="0"/>
          </a:p>
        </p:txBody>
      </p:sp>
      <p:sp>
        <p:nvSpPr>
          <p:cNvPr id="3" name="Title 2"/>
          <p:cNvSpPr>
            <a:spLocks noGrp="1"/>
          </p:cNvSpPr>
          <p:nvPr>
            <p:ph type="title"/>
          </p:nvPr>
        </p:nvSpPr>
        <p:spPr/>
        <p:txBody>
          <a:bodyPr/>
          <a:lstStyle/>
          <a:p>
            <a:r>
              <a:rPr lang="en-US" dirty="0"/>
              <a:t>Circulation: Evaluation</a:t>
            </a:r>
          </a:p>
        </p:txBody>
      </p:sp>
    </p:spTree>
    <p:extLst>
      <p:ext uri="{BB962C8B-B14F-4D97-AF65-F5344CB8AC3E}">
        <p14:creationId xmlns:p14="http://schemas.microsoft.com/office/powerpoint/2010/main" val="3527644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List of Checkouts and Lengths </a:t>
            </a:r>
          </a:p>
        </p:txBody>
      </p:sp>
      <p:sp>
        <p:nvSpPr>
          <p:cNvPr id="3" name="Title 2"/>
          <p:cNvSpPr>
            <a:spLocks noGrp="1"/>
          </p:cNvSpPr>
          <p:nvPr>
            <p:ph type="title"/>
          </p:nvPr>
        </p:nvSpPr>
        <p:spPr/>
        <p:txBody>
          <a:bodyPr/>
          <a:lstStyle/>
          <a:p>
            <a:r>
              <a:rPr lang="en-US" dirty="0"/>
              <a:t>Circulation: Evaluation</a:t>
            </a:r>
          </a:p>
        </p:txBody>
      </p:sp>
      <p:pic>
        <p:nvPicPr>
          <p:cNvPr id="4" name="Picture 3"/>
          <p:cNvPicPr>
            <a:picLocks noChangeAspect="1"/>
          </p:cNvPicPr>
          <p:nvPr/>
        </p:nvPicPr>
        <p:blipFill>
          <a:blip r:embed="rId3"/>
          <a:stretch>
            <a:fillRect/>
          </a:stretch>
        </p:blipFill>
        <p:spPr>
          <a:xfrm>
            <a:off x="844643" y="2073368"/>
            <a:ext cx="10472551" cy="1449204"/>
          </a:xfrm>
          <a:prstGeom prst="rect">
            <a:avLst/>
          </a:prstGeom>
        </p:spPr>
      </p:pic>
      <p:pic>
        <p:nvPicPr>
          <p:cNvPr id="5" name="Picture 4"/>
          <p:cNvPicPr>
            <a:picLocks noChangeAspect="1"/>
          </p:cNvPicPr>
          <p:nvPr/>
        </p:nvPicPr>
        <p:blipFill>
          <a:blip r:embed="rId4"/>
          <a:stretch>
            <a:fillRect/>
          </a:stretch>
        </p:blipFill>
        <p:spPr>
          <a:xfrm>
            <a:off x="844643" y="3633742"/>
            <a:ext cx="9563100" cy="2228850"/>
          </a:xfrm>
          <a:prstGeom prst="rect">
            <a:avLst/>
          </a:prstGeom>
        </p:spPr>
      </p:pic>
    </p:spTree>
    <p:extLst>
      <p:ext uri="{BB962C8B-B14F-4D97-AF65-F5344CB8AC3E}">
        <p14:creationId xmlns:p14="http://schemas.microsoft.com/office/powerpoint/2010/main" val="658502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Average length of checkouts by collection</a:t>
            </a:r>
            <a:endParaRPr lang="en-US" dirty="0"/>
          </a:p>
        </p:txBody>
      </p:sp>
      <p:sp>
        <p:nvSpPr>
          <p:cNvPr id="3" name="Title 2"/>
          <p:cNvSpPr>
            <a:spLocks noGrp="1"/>
          </p:cNvSpPr>
          <p:nvPr>
            <p:ph type="title"/>
          </p:nvPr>
        </p:nvSpPr>
        <p:spPr/>
        <p:txBody>
          <a:bodyPr/>
          <a:lstStyle/>
          <a:p>
            <a:r>
              <a:rPr lang="en-US" dirty="0"/>
              <a:t>Circulation: Evaluation</a:t>
            </a:r>
          </a:p>
        </p:txBody>
      </p:sp>
      <p:pic>
        <p:nvPicPr>
          <p:cNvPr id="4" name="Picture 3"/>
          <p:cNvPicPr>
            <a:picLocks noChangeAspect="1"/>
          </p:cNvPicPr>
          <p:nvPr/>
        </p:nvPicPr>
        <p:blipFill>
          <a:blip r:embed="rId3"/>
          <a:stretch>
            <a:fillRect/>
          </a:stretch>
        </p:blipFill>
        <p:spPr>
          <a:xfrm>
            <a:off x="823912" y="1981312"/>
            <a:ext cx="6848475" cy="3448050"/>
          </a:xfrm>
          <a:prstGeom prst="rect">
            <a:avLst/>
          </a:prstGeom>
        </p:spPr>
      </p:pic>
    </p:spTree>
    <p:extLst>
      <p:ext uri="{BB962C8B-B14F-4D97-AF65-F5344CB8AC3E}">
        <p14:creationId xmlns:p14="http://schemas.microsoft.com/office/powerpoint/2010/main" val="4212188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Active hold </a:t>
            </a:r>
            <a:r>
              <a:rPr lang="en-US" dirty="0" smtClean="0"/>
              <a:t>with </a:t>
            </a:r>
            <a:r>
              <a:rPr lang="en-US" dirty="0"/>
              <a:t>items In on </a:t>
            </a:r>
            <a:r>
              <a:rPr lang="en-US" dirty="0" smtClean="0"/>
              <a:t>shelf</a:t>
            </a:r>
          </a:p>
        </p:txBody>
      </p:sp>
      <p:sp>
        <p:nvSpPr>
          <p:cNvPr id="3" name="Title 2"/>
          <p:cNvSpPr>
            <a:spLocks noGrp="1"/>
          </p:cNvSpPr>
          <p:nvPr>
            <p:ph type="title"/>
          </p:nvPr>
        </p:nvSpPr>
        <p:spPr/>
        <p:txBody>
          <a:bodyPr/>
          <a:lstStyle/>
          <a:p>
            <a:r>
              <a:rPr lang="en-US" dirty="0"/>
              <a:t>Circulation: Error Checking</a:t>
            </a:r>
          </a:p>
        </p:txBody>
      </p:sp>
      <p:pic>
        <p:nvPicPr>
          <p:cNvPr id="4" name="Picture 3"/>
          <p:cNvPicPr>
            <a:picLocks noChangeAspect="1"/>
          </p:cNvPicPr>
          <p:nvPr/>
        </p:nvPicPr>
        <p:blipFill>
          <a:blip r:embed="rId3"/>
          <a:stretch>
            <a:fillRect/>
          </a:stretch>
        </p:blipFill>
        <p:spPr>
          <a:xfrm>
            <a:off x="371475" y="2598955"/>
            <a:ext cx="10767604" cy="1865470"/>
          </a:xfrm>
          <a:prstGeom prst="rect">
            <a:avLst/>
          </a:prstGeom>
        </p:spPr>
      </p:pic>
    </p:spTree>
    <p:extLst>
      <p:ext uri="{BB962C8B-B14F-4D97-AF65-F5344CB8AC3E}">
        <p14:creationId xmlns:p14="http://schemas.microsoft.com/office/powerpoint/2010/main" val="1640807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73112" y="1182389"/>
            <a:ext cx="11418888" cy="4536849"/>
          </a:xfrm>
        </p:spPr>
        <p:txBody>
          <a:bodyPr/>
          <a:lstStyle/>
          <a:p>
            <a:endParaRPr lang="en-US" dirty="0" smtClean="0"/>
          </a:p>
          <a:p>
            <a:r>
              <a:rPr lang="en-US" dirty="0" smtClean="0"/>
              <a:t>Holds placed </a:t>
            </a:r>
            <a:r>
              <a:rPr lang="en-US" dirty="0"/>
              <a:t>with no good </a:t>
            </a:r>
            <a:r>
              <a:rPr lang="en-US" dirty="0" smtClean="0"/>
              <a:t>copies</a:t>
            </a:r>
          </a:p>
          <a:p>
            <a:pPr lvl="1"/>
            <a:r>
              <a:rPr lang="en-US" dirty="0"/>
              <a:t>Weekly</a:t>
            </a:r>
          </a:p>
          <a:p>
            <a:pPr lvl="1"/>
            <a:r>
              <a:rPr lang="en-US" dirty="0"/>
              <a:t>Catches when staff override the pop-up </a:t>
            </a:r>
          </a:p>
          <a:p>
            <a:pPr lvl="1"/>
            <a:r>
              <a:rPr lang="en-US" dirty="0"/>
              <a:t>Errors sent to staff to correct.</a:t>
            </a:r>
          </a:p>
          <a:p>
            <a:endParaRPr lang="en-US" dirty="0" smtClean="0"/>
          </a:p>
          <a:p>
            <a:r>
              <a:rPr lang="en-US" dirty="0"/>
              <a:t>Holds not supplied</a:t>
            </a:r>
          </a:p>
          <a:p>
            <a:pPr lvl="1"/>
            <a:r>
              <a:rPr lang="en-US" dirty="0"/>
              <a:t>When an item goes lost</a:t>
            </a:r>
            <a:r>
              <a:rPr lang="en-US" dirty="0" smtClean="0"/>
              <a:t>.</a:t>
            </a:r>
          </a:p>
          <a:p>
            <a:pPr lvl="1"/>
            <a:r>
              <a:rPr lang="en-US" dirty="0" smtClean="0"/>
              <a:t>Often </a:t>
            </a:r>
            <a:r>
              <a:rPr lang="en-US" dirty="0"/>
              <a:t>on an item hold. </a:t>
            </a:r>
            <a:endParaRPr lang="en-US" dirty="0" smtClean="0"/>
          </a:p>
          <a:p>
            <a:pPr lvl="1"/>
            <a:r>
              <a:rPr lang="en-US" dirty="0" smtClean="0"/>
              <a:t>Staff </a:t>
            </a:r>
            <a:r>
              <a:rPr lang="en-US" dirty="0"/>
              <a:t>can evaluate and see if the item hold was in error.</a:t>
            </a:r>
          </a:p>
          <a:p>
            <a:endParaRPr lang="en-US" dirty="0" smtClean="0"/>
          </a:p>
        </p:txBody>
      </p:sp>
      <p:sp>
        <p:nvSpPr>
          <p:cNvPr id="3" name="Title 2"/>
          <p:cNvSpPr>
            <a:spLocks noGrp="1"/>
          </p:cNvSpPr>
          <p:nvPr>
            <p:ph type="title"/>
          </p:nvPr>
        </p:nvSpPr>
        <p:spPr/>
        <p:txBody>
          <a:bodyPr/>
          <a:lstStyle/>
          <a:p>
            <a:r>
              <a:rPr lang="en-US" dirty="0"/>
              <a:t>Circulation: Error Checking</a:t>
            </a:r>
          </a:p>
        </p:txBody>
      </p:sp>
    </p:spTree>
    <p:extLst>
      <p:ext uri="{BB962C8B-B14F-4D97-AF65-F5344CB8AC3E}">
        <p14:creationId xmlns:p14="http://schemas.microsoft.com/office/powerpoint/2010/main" val="2276024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342900" lvl="1">
              <a:spcBef>
                <a:spcPts val="1000"/>
              </a:spcBef>
              <a:buClr>
                <a:srgbClr val="012D40"/>
              </a:buClr>
              <a:buFont typeface="Wingdings" charset="2"/>
              <a:buChar char="§"/>
            </a:pPr>
            <a:r>
              <a:rPr lang="en-US" sz="2400" dirty="0" smtClean="0"/>
              <a:t>Check </a:t>
            </a:r>
            <a:r>
              <a:rPr lang="en-US" sz="2400" dirty="0"/>
              <a:t>In </a:t>
            </a:r>
            <a:r>
              <a:rPr lang="en-US" sz="2400" dirty="0" smtClean="0"/>
              <a:t>Errors</a:t>
            </a:r>
          </a:p>
          <a:p>
            <a:pPr lvl="1"/>
            <a:r>
              <a:rPr lang="en-US" dirty="0"/>
              <a:t>Floating collection – catches if someone is logged in incorrectly and checks items in to the wrong location</a:t>
            </a:r>
          </a:p>
          <a:p>
            <a:r>
              <a:rPr lang="en-US" dirty="0" smtClean="0"/>
              <a:t>Old </a:t>
            </a:r>
            <a:r>
              <a:rPr lang="en-US" dirty="0"/>
              <a:t>checkouts which haven't been </a:t>
            </a:r>
            <a:r>
              <a:rPr lang="en-US" dirty="0" smtClean="0"/>
              <a:t>billed</a:t>
            </a:r>
          </a:p>
          <a:p>
            <a:r>
              <a:rPr lang="en-US" dirty="0"/>
              <a:t>P</a:t>
            </a:r>
            <a:r>
              <a:rPr lang="en-US" dirty="0" smtClean="0"/>
              <a:t>atrons </a:t>
            </a:r>
            <a:r>
              <a:rPr lang="en-US" dirty="0"/>
              <a:t>exempt from </a:t>
            </a:r>
            <a:r>
              <a:rPr lang="en-US" dirty="0" smtClean="0"/>
              <a:t>bills</a:t>
            </a:r>
          </a:p>
          <a:p>
            <a:r>
              <a:rPr lang="en-US" dirty="0"/>
              <a:t>P</a:t>
            </a:r>
            <a:r>
              <a:rPr lang="en-US" dirty="0" smtClean="0"/>
              <a:t>atrons </a:t>
            </a:r>
            <a:r>
              <a:rPr lang="en-US" dirty="0"/>
              <a:t>with no notification </a:t>
            </a:r>
            <a:r>
              <a:rPr lang="en-US" dirty="0" smtClean="0"/>
              <a:t>method</a:t>
            </a:r>
          </a:p>
          <a:p>
            <a:endParaRPr lang="en-US" dirty="0" smtClean="0"/>
          </a:p>
        </p:txBody>
      </p:sp>
      <p:sp>
        <p:nvSpPr>
          <p:cNvPr id="3" name="Title 2"/>
          <p:cNvSpPr>
            <a:spLocks noGrp="1"/>
          </p:cNvSpPr>
          <p:nvPr>
            <p:ph type="title"/>
          </p:nvPr>
        </p:nvSpPr>
        <p:spPr/>
        <p:txBody>
          <a:bodyPr/>
          <a:lstStyle/>
          <a:p>
            <a:r>
              <a:rPr lang="en-US" dirty="0"/>
              <a:t>Circulation: Error Checking</a:t>
            </a:r>
          </a:p>
        </p:txBody>
      </p:sp>
    </p:spTree>
    <p:extLst>
      <p:ext uri="{BB962C8B-B14F-4D97-AF65-F5344CB8AC3E}">
        <p14:creationId xmlns:p14="http://schemas.microsoft.com/office/powerpoint/2010/main" val="1665760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Questions from the audience?</a:t>
            </a:r>
          </a:p>
          <a:p>
            <a:r>
              <a:rPr lang="en-US" dirty="0"/>
              <a:t>Favorite reports used at your library?</a:t>
            </a:r>
          </a:p>
          <a:p>
            <a:endParaRPr lang="en-US" dirty="0"/>
          </a:p>
        </p:txBody>
      </p:sp>
      <p:sp>
        <p:nvSpPr>
          <p:cNvPr id="3" name="Title 2"/>
          <p:cNvSpPr>
            <a:spLocks noGrp="1"/>
          </p:cNvSpPr>
          <p:nvPr>
            <p:ph type="title"/>
          </p:nvPr>
        </p:nvSpPr>
        <p:spPr/>
        <p:txBody>
          <a:bodyPr/>
          <a:lstStyle/>
          <a:p>
            <a:r>
              <a:rPr lang="en-US" dirty="0"/>
              <a:t>Circulation: </a:t>
            </a:r>
            <a:r>
              <a:rPr lang="en-US" dirty="0" smtClean="0"/>
              <a:t>Discussion</a:t>
            </a:r>
            <a:endParaRPr lang="en-US" dirty="0"/>
          </a:p>
        </p:txBody>
      </p:sp>
    </p:spTree>
    <p:extLst>
      <p:ext uri="{BB962C8B-B14F-4D97-AF65-F5344CB8AC3E}">
        <p14:creationId xmlns:p14="http://schemas.microsoft.com/office/powerpoint/2010/main" val="603789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Collection</a:t>
            </a:r>
            <a:endParaRPr lang="en-US" dirty="0"/>
          </a:p>
          <a:p>
            <a:r>
              <a:rPr lang="en-US" dirty="0" smtClean="0"/>
              <a:t>Weeding</a:t>
            </a:r>
          </a:p>
          <a:p>
            <a:r>
              <a:rPr lang="en-US" dirty="0" smtClean="0"/>
              <a:t>Catalog</a:t>
            </a:r>
          </a:p>
          <a:p>
            <a:r>
              <a:rPr lang="en-US" dirty="0" smtClean="0"/>
              <a:t>Processing</a:t>
            </a:r>
            <a:endParaRPr lang="en-US" dirty="0"/>
          </a:p>
          <a:p>
            <a:r>
              <a:rPr lang="en-US" dirty="0" smtClean="0"/>
              <a:t>Funds</a:t>
            </a:r>
            <a:endParaRPr lang="en-US" dirty="0"/>
          </a:p>
          <a:p>
            <a:endParaRPr lang="en-US" dirty="0"/>
          </a:p>
        </p:txBody>
      </p:sp>
      <p:sp>
        <p:nvSpPr>
          <p:cNvPr id="3" name="Title 2"/>
          <p:cNvSpPr>
            <a:spLocks noGrp="1"/>
          </p:cNvSpPr>
          <p:nvPr>
            <p:ph type="title"/>
          </p:nvPr>
        </p:nvSpPr>
        <p:spPr/>
        <p:txBody>
          <a:bodyPr/>
          <a:lstStyle/>
          <a:p>
            <a:r>
              <a:rPr lang="en-US" dirty="0" smtClean="0"/>
              <a:t>Technical Services</a:t>
            </a:r>
            <a:endParaRPr lang="en-US" dirty="0"/>
          </a:p>
        </p:txBody>
      </p:sp>
    </p:spTree>
    <p:extLst>
      <p:ext uri="{BB962C8B-B14F-4D97-AF65-F5344CB8AC3E}">
        <p14:creationId xmlns:p14="http://schemas.microsoft.com/office/powerpoint/2010/main" val="1898006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944" y="1365589"/>
            <a:ext cx="6587279" cy="1108670"/>
          </a:xfrm>
        </p:spPr>
        <p:txBody>
          <a:bodyPr/>
          <a:lstStyle/>
          <a:p>
            <a:r>
              <a:rPr lang="en-US" b="0" dirty="0"/>
              <a:t>Using Custom Reports </a:t>
            </a:r>
            <a:r>
              <a:rPr lang="en-US" b="0" dirty="0" smtClean="0"/>
              <a:t/>
            </a:r>
            <a:br>
              <a:rPr lang="en-US" b="0" dirty="0" smtClean="0"/>
            </a:br>
            <a:r>
              <a:rPr lang="en-US" b="0" dirty="0" smtClean="0"/>
              <a:t>in </a:t>
            </a:r>
            <a:r>
              <a:rPr lang="en-US" b="0" dirty="0"/>
              <a:t>Circulation and Technical Services</a:t>
            </a:r>
            <a:endParaRPr lang="en-US" dirty="0"/>
          </a:p>
        </p:txBody>
      </p:sp>
      <p:sp>
        <p:nvSpPr>
          <p:cNvPr id="3" name="Text Placeholder 2"/>
          <p:cNvSpPr>
            <a:spLocks noGrp="1"/>
          </p:cNvSpPr>
          <p:nvPr>
            <p:ph type="body" sz="quarter" idx="10"/>
          </p:nvPr>
        </p:nvSpPr>
        <p:spPr>
          <a:xfrm>
            <a:off x="631944" y="4591050"/>
            <a:ext cx="6586538" cy="1863538"/>
          </a:xfrm>
        </p:spPr>
        <p:txBody>
          <a:bodyPr>
            <a:normAutofit fontScale="92500" lnSpcReduction="10000"/>
          </a:bodyPr>
          <a:lstStyle/>
          <a:p>
            <a:r>
              <a:rPr lang="en-US" dirty="0" smtClean="0"/>
              <a:t>Renee Patterson</a:t>
            </a:r>
          </a:p>
          <a:p>
            <a:r>
              <a:rPr lang="en-US" dirty="0" smtClean="0"/>
              <a:t>   Technical </a:t>
            </a:r>
            <a:r>
              <a:rPr lang="en-US" dirty="0" smtClean="0"/>
              <a:t>Services </a:t>
            </a:r>
            <a:r>
              <a:rPr lang="en-US" dirty="0" smtClean="0"/>
              <a:t>Administrator</a:t>
            </a:r>
          </a:p>
          <a:p>
            <a:r>
              <a:rPr lang="en-US" dirty="0" smtClean="0"/>
              <a:t>JT Whitfield</a:t>
            </a:r>
          </a:p>
          <a:p>
            <a:r>
              <a:rPr lang="en-US" dirty="0" smtClean="0"/>
              <a:t>   Librarian, Cataloger</a:t>
            </a:r>
            <a:endParaRPr lang="en-US" dirty="0" smtClean="0"/>
          </a:p>
          <a:p>
            <a:r>
              <a:rPr lang="en-US" dirty="0" smtClean="0"/>
              <a:t>Alachua County Library District, FL</a:t>
            </a:r>
            <a:endParaRPr lang="en-US" dirty="0"/>
          </a:p>
        </p:txBody>
      </p:sp>
    </p:spTree>
    <p:extLst>
      <p:ext uri="{BB962C8B-B14F-4D97-AF65-F5344CB8AC3E}">
        <p14:creationId xmlns:p14="http://schemas.microsoft.com/office/powerpoint/2010/main" val="12131351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Last Good Item withdrawn report with recently lost </a:t>
            </a:r>
            <a:r>
              <a:rPr lang="en-US" dirty="0" smtClean="0"/>
              <a:t>count</a:t>
            </a:r>
          </a:p>
          <a:p>
            <a:r>
              <a:rPr lang="en-US" dirty="0"/>
              <a:t>Holds Purchase Alert with LYC and Recently lost </a:t>
            </a:r>
          </a:p>
        </p:txBody>
      </p:sp>
      <p:sp>
        <p:nvSpPr>
          <p:cNvPr id="3" name="Title 2"/>
          <p:cNvSpPr>
            <a:spLocks noGrp="1"/>
          </p:cNvSpPr>
          <p:nvPr>
            <p:ph type="title"/>
          </p:nvPr>
        </p:nvSpPr>
        <p:spPr/>
        <p:txBody>
          <a:bodyPr/>
          <a:lstStyle/>
          <a:p>
            <a:r>
              <a:rPr lang="en-US" dirty="0"/>
              <a:t>Technical Services: Collection</a:t>
            </a:r>
          </a:p>
        </p:txBody>
      </p:sp>
      <p:pic>
        <p:nvPicPr>
          <p:cNvPr id="5" name="Picture 4"/>
          <p:cNvPicPr>
            <a:picLocks noChangeAspect="1"/>
          </p:cNvPicPr>
          <p:nvPr/>
        </p:nvPicPr>
        <p:blipFill>
          <a:blip r:embed="rId3"/>
          <a:stretch>
            <a:fillRect/>
          </a:stretch>
        </p:blipFill>
        <p:spPr>
          <a:xfrm>
            <a:off x="371475" y="2664766"/>
            <a:ext cx="11172825" cy="2519067"/>
          </a:xfrm>
          <a:prstGeom prst="rect">
            <a:avLst/>
          </a:prstGeom>
        </p:spPr>
      </p:pic>
    </p:spTree>
    <p:extLst>
      <p:ext uri="{BB962C8B-B14F-4D97-AF65-F5344CB8AC3E}">
        <p14:creationId xmlns:p14="http://schemas.microsoft.com/office/powerpoint/2010/main" val="29350304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DVDs Lifetime Circs</a:t>
            </a:r>
            <a:endParaRPr lang="en-US" dirty="0"/>
          </a:p>
        </p:txBody>
      </p:sp>
      <p:sp>
        <p:nvSpPr>
          <p:cNvPr id="3" name="Title 2"/>
          <p:cNvSpPr>
            <a:spLocks noGrp="1"/>
          </p:cNvSpPr>
          <p:nvPr>
            <p:ph type="title"/>
          </p:nvPr>
        </p:nvSpPr>
        <p:spPr/>
        <p:txBody>
          <a:bodyPr/>
          <a:lstStyle/>
          <a:p>
            <a:r>
              <a:rPr lang="en-US" dirty="0"/>
              <a:t>Technical Services: Collection</a:t>
            </a:r>
          </a:p>
        </p:txBody>
      </p:sp>
      <p:pic>
        <p:nvPicPr>
          <p:cNvPr id="5" name="Picture 4"/>
          <p:cNvPicPr>
            <a:picLocks noChangeAspect="1"/>
          </p:cNvPicPr>
          <p:nvPr/>
        </p:nvPicPr>
        <p:blipFill>
          <a:blip r:embed="rId3"/>
          <a:stretch>
            <a:fillRect/>
          </a:stretch>
        </p:blipFill>
        <p:spPr>
          <a:xfrm>
            <a:off x="818357" y="2014538"/>
            <a:ext cx="9506744" cy="3353979"/>
          </a:xfrm>
          <a:prstGeom prst="rect">
            <a:avLst/>
          </a:prstGeom>
        </p:spPr>
      </p:pic>
    </p:spTree>
    <p:extLst>
      <p:ext uri="{BB962C8B-B14F-4D97-AF65-F5344CB8AC3E}">
        <p14:creationId xmlns:p14="http://schemas.microsoft.com/office/powerpoint/2010/main" val="40811902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Sizzlers Not Moving in Two Weeks </a:t>
            </a:r>
            <a:endParaRPr lang="en-US" dirty="0" smtClean="0"/>
          </a:p>
          <a:p>
            <a:r>
              <a:rPr lang="en-US" dirty="0" smtClean="0"/>
              <a:t>Sizzlers </a:t>
            </a:r>
            <a:r>
              <a:rPr lang="en-US" dirty="0"/>
              <a:t>Evaluate to Extinguish</a:t>
            </a:r>
          </a:p>
        </p:txBody>
      </p:sp>
      <p:sp>
        <p:nvSpPr>
          <p:cNvPr id="3" name="Title 2"/>
          <p:cNvSpPr>
            <a:spLocks noGrp="1"/>
          </p:cNvSpPr>
          <p:nvPr>
            <p:ph type="title"/>
          </p:nvPr>
        </p:nvSpPr>
        <p:spPr/>
        <p:txBody>
          <a:bodyPr/>
          <a:lstStyle/>
          <a:p>
            <a:r>
              <a:rPr lang="en-US" dirty="0"/>
              <a:t>Technical Services: Collection</a:t>
            </a:r>
          </a:p>
        </p:txBody>
      </p:sp>
      <p:pic>
        <p:nvPicPr>
          <p:cNvPr id="4" name="Picture 3"/>
          <p:cNvPicPr>
            <a:picLocks noChangeAspect="1"/>
          </p:cNvPicPr>
          <p:nvPr/>
        </p:nvPicPr>
        <p:blipFill>
          <a:blip r:embed="rId3"/>
          <a:stretch>
            <a:fillRect/>
          </a:stretch>
        </p:blipFill>
        <p:spPr>
          <a:xfrm>
            <a:off x="371475" y="2473287"/>
            <a:ext cx="11677650" cy="2787726"/>
          </a:xfrm>
          <a:prstGeom prst="rect">
            <a:avLst/>
          </a:prstGeom>
        </p:spPr>
      </p:pic>
    </p:spTree>
    <p:extLst>
      <p:ext uri="{BB962C8B-B14F-4D97-AF65-F5344CB8AC3E}">
        <p14:creationId xmlns:p14="http://schemas.microsoft.com/office/powerpoint/2010/main" val="20708173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Update PAC – </a:t>
            </a:r>
            <a:r>
              <a:rPr lang="en-US" dirty="0" smtClean="0"/>
              <a:t>On Order record sets</a:t>
            </a:r>
          </a:p>
          <a:p>
            <a:pPr lvl="1"/>
            <a:r>
              <a:rPr lang="en-US" dirty="0" smtClean="0"/>
              <a:t>Finds </a:t>
            </a:r>
            <a:r>
              <a:rPr lang="en-US" dirty="0"/>
              <a:t>any bibs created in the past week with the call number ON ORDER with items in the </a:t>
            </a:r>
            <a:r>
              <a:rPr lang="en-US" dirty="0" smtClean="0"/>
              <a:t>specified </a:t>
            </a:r>
            <a:r>
              <a:rPr lang="en-US" dirty="0"/>
              <a:t>Collection and updates a record set for PAC display of recently ordered titles</a:t>
            </a:r>
            <a:r>
              <a:rPr lang="en-US" dirty="0" smtClean="0"/>
              <a:t>. (</a:t>
            </a:r>
            <a:r>
              <a:rPr lang="en-US" dirty="0"/>
              <a:t>The “real” report runs on the Production Server</a:t>
            </a:r>
            <a:r>
              <a:rPr lang="en-US" dirty="0" smtClean="0"/>
              <a:t>.)</a:t>
            </a:r>
          </a:p>
          <a:p>
            <a:pPr lvl="1"/>
            <a:r>
              <a:rPr lang="en-US" dirty="0" smtClean="0"/>
              <a:t>Report for each collection listed in the PAC</a:t>
            </a:r>
          </a:p>
          <a:p>
            <a:pPr lvl="1"/>
            <a:endParaRPr lang="en-US" dirty="0"/>
          </a:p>
        </p:txBody>
      </p:sp>
      <p:sp>
        <p:nvSpPr>
          <p:cNvPr id="3" name="Title 2"/>
          <p:cNvSpPr>
            <a:spLocks noGrp="1"/>
          </p:cNvSpPr>
          <p:nvPr>
            <p:ph type="title"/>
          </p:nvPr>
        </p:nvSpPr>
        <p:spPr/>
        <p:txBody>
          <a:bodyPr/>
          <a:lstStyle/>
          <a:p>
            <a:r>
              <a:rPr lang="en-US" dirty="0"/>
              <a:t>Technical Services: Collection</a:t>
            </a:r>
          </a:p>
        </p:txBody>
      </p:sp>
      <p:pic>
        <p:nvPicPr>
          <p:cNvPr id="4" name="Picture 3"/>
          <p:cNvPicPr>
            <a:picLocks noChangeAspect="1"/>
          </p:cNvPicPr>
          <p:nvPr/>
        </p:nvPicPr>
        <p:blipFill>
          <a:blip r:embed="rId3"/>
          <a:stretch>
            <a:fillRect/>
          </a:stretch>
        </p:blipFill>
        <p:spPr>
          <a:xfrm>
            <a:off x="1381124" y="3217359"/>
            <a:ext cx="2638425" cy="2756403"/>
          </a:xfrm>
          <a:prstGeom prst="rect">
            <a:avLst/>
          </a:prstGeom>
        </p:spPr>
      </p:pic>
    </p:spTree>
    <p:extLst>
      <p:ext uri="{BB962C8B-B14F-4D97-AF65-F5344CB8AC3E}">
        <p14:creationId xmlns:p14="http://schemas.microsoft.com/office/powerpoint/2010/main" val="20970306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 Weed list by record set sort by </a:t>
            </a:r>
            <a:r>
              <a:rPr lang="en-US" dirty="0" smtClean="0"/>
              <a:t>Branches with note</a:t>
            </a:r>
          </a:p>
          <a:p>
            <a:pPr marL="0" indent="0">
              <a:buNone/>
            </a:pPr>
            <a:r>
              <a:rPr lang="en-US" dirty="0" smtClean="0"/>
              <a:t> </a:t>
            </a:r>
            <a:endParaRPr lang="en-US" dirty="0"/>
          </a:p>
        </p:txBody>
      </p:sp>
      <p:sp>
        <p:nvSpPr>
          <p:cNvPr id="3" name="Title 2"/>
          <p:cNvSpPr>
            <a:spLocks noGrp="1"/>
          </p:cNvSpPr>
          <p:nvPr>
            <p:ph type="title"/>
          </p:nvPr>
        </p:nvSpPr>
        <p:spPr/>
        <p:txBody>
          <a:bodyPr/>
          <a:lstStyle/>
          <a:p>
            <a:r>
              <a:rPr lang="en-US" dirty="0"/>
              <a:t>Technical Services: Weeding</a:t>
            </a:r>
          </a:p>
        </p:txBody>
      </p:sp>
      <p:pic>
        <p:nvPicPr>
          <p:cNvPr id="6" name="Picture 5"/>
          <p:cNvPicPr>
            <a:picLocks noChangeAspect="1"/>
          </p:cNvPicPr>
          <p:nvPr/>
        </p:nvPicPr>
        <p:blipFill>
          <a:blip r:embed="rId3"/>
          <a:stretch>
            <a:fillRect/>
          </a:stretch>
        </p:blipFill>
        <p:spPr>
          <a:xfrm>
            <a:off x="371475" y="1944294"/>
            <a:ext cx="2466975" cy="342900"/>
          </a:xfrm>
          <a:prstGeom prst="rect">
            <a:avLst/>
          </a:prstGeom>
        </p:spPr>
      </p:pic>
      <p:pic>
        <p:nvPicPr>
          <p:cNvPr id="7" name="Picture 6"/>
          <p:cNvPicPr>
            <a:picLocks noChangeAspect="1"/>
          </p:cNvPicPr>
          <p:nvPr/>
        </p:nvPicPr>
        <p:blipFill>
          <a:blip r:embed="rId4"/>
          <a:stretch>
            <a:fillRect/>
          </a:stretch>
        </p:blipFill>
        <p:spPr>
          <a:xfrm>
            <a:off x="371475" y="2541718"/>
            <a:ext cx="11268075" cy="1444034"/>
          </a:xfrm>
          <a:prstGeom prst="rect">
            <a:avLst/>
          </a:prstGeom>
        </p:spPr>
      </p:pic>
    </p:spTree>
    <p:extLst>
      <p:ext uri="{BB962C8B-B14F-4D97-AF65-F5344CB8AC3E}">
        <p14:creationId xmlns:p14="http://schemas.microsoft.com/office/powerpoint/2010/main" val="15985167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71475" y="1436914"/>
            <a:ext cx="11418888" cy="607040"/>
          </a:xfrm>
        </p:spPr>
        <p:txBody>
          <a:bodyPr/>
          <a:lstStyle/>
          <a:p>
            <a:r>
              <a:rPr lang="en-US" dirty="0"/>
              <a:t>High Lifetime </a:t>
            </a:r>
            <a:r>
              <a:rPr lang="en-US" dirty="0" err="1"/>
              <a:t>Circ</a:t>
            </a:r>
            <a:r>
              <a:rPr lang="en-US" dirty="0"/>
              <a:t> Report with Mat Type and Number Good Items </a:t>
            </a:r>
          </a:p>
        </p:txBody>
      </p:sp>
      <p:sp>
        <p:nvSpPr>
          <p:cNvPr id="3" name="Title 2"/>
          <p:cNvSpPr>
            <a:spLocks noGrp="1"/>
          </p:cNvSpPr>
          <p:nvPr>
            <p:ph type="title"/>
          </p:nvPr>
        </p:nvSpPr>
        <p:spPr/>
        <p:txBody>
          <a:bodyPr/>
          <a:lstStyle/>
          <a:p>
            <a:r>
              <a:rPr lang="en-US" dirty="0"/>
              <a:t>Technical Services: Weeding</a:t>
            </a:r>
          </a:p>
        </p:txBody>
      </p:sp>
      <p:pic>
        <p:nvPicPr>
          <p:cNvPr id="4" name="Picture 3"/>
          <p:cNvPicPr>
            <a:picLocks noChangeAspect="1"/>
          </p:cNvPicPr>
          <p:nvPr/>
        </p:nvPicPr>
        <p:blipFill>
          <a:blip r:embed="rId3"/>
          <a:stretch>
            <a:fillRect/>
          </a:stretch>
        </p:blipFill>
        <p:spPr>
          <a:xfrm>
            <a:off x="371475" y="2290762"/>
            <a:ext cx="10163175" cy="2606222"/>
          </a:xfrm>
          <a:prstGeom prst="rect">
            <a:avLst/>
          </a:prstGeom>
        </p:spPr>
      </p:pic>
    </p:spTree>
    <p:extLst>
      <p:ext uri="{BB962C8B-B14F-4D97-AF65-F5344CB8AC3E}">
        <p14:creationId xmlns:p14="http://schemas.microsoft.com/office/powerpoint/2010/main" val="36346580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71475" y="1436914"/>
            <a:ext cx="11418888" cy="553251"/>
          </a:xfrm>
        </p:spPr>
        <p:txBody>
          <a:bodyPr/>
          <a:lstStyle/>
          <a:p>
            <a:r>
              <a:rPr lang="en-US" dirty="0"/>
              <a:t>Low Lifetime </a:t>
            </a:r>
            <a:r>
              <a:rPr lang="en-US" dirty="0" err="1"/>
              <a:t>Circ</a:t>
            </a:r>
            <a:r>
              <a:rPr lang="en-US" dirty="0"/>
              <a:t> Report with Mat Type </a:t>
            </a:r>
          </a:p>
        </p:txBody>
      </p:sp>
      <p:sp>
        <p:nvSpPr>
          <p:cNvPr id="3" name="Title 2"/>
          <p:cNvSpPr>
            <a:spLocks noGrp="1"/>
          </p:cNvSpPr>
          <p:nvPr>
            <p:ph type="title"/>
          </p:nvPr>
        </p:nvSpPr>
        <p:spPr/>
        <p:txBody>
          <a:bodyPr/>
          <a:lstStyle/>
          <a:p>
            <a:r>
              <a:rPr lang="en-US" dirty="0"/>
              <a:t>Technical Services: Weeding</a:t>
            </a:r>
          </a:p>
        </p:txBody>
      </p:sp>
      <p:pic>
        <p:nvPicPr>
          <p:cNvPr id="4" name="Picture 3"/>
          <p:cNvPicPr>
            <a:picLocks noChangeAspect="1"/>
          </p:cNvPicPr>
          <p:nvPr/>
        </p:nvPicPr>
        <p:blipFill>
          <a:blip r:embed="rId3"/>
          <a:stretch>
            <a:fillRect/>
          </a:stretch>
        </p:blipFill>
        <p:spPr>
          <a:xfrm>
            <a:off x="697285" y="1990164"/>
            <a:ext cx="9457521" cy="1172135"/>
          </a:xfrm>
          <a:prstGeom prst="rect">
            <a:avLst/>
          </a:prstGeom>
        </p:spPr>
      </p:pic>
      <p:pic>
        <p:nvPicPr>
          <p:cNvPr id="5" name="Picture 4"/>
          <p:cNvPicPr>
            <a:picLocks noChangeAspect="1"/>
          </p:cNvPicPr>
          <p:nvPr/>
        </p:nvPicPr>
        <p:blipFill>
          <a:blip r:embed="rId4"/>
          <a:stretch>
            <a:fillRect/>
          </a:stretch>
        </p:blipFill>
        <p:spPr>
          <a:xfrm>
            <a:off x="662975" y="3409950"/>
            <a:ext cx="9338275" cy="1948744"/>
          </a:xfrm>
          <a:prstGeom prst="rect">
            <a:avLst/>
          </a:prstGeom>
        </p:spPr>
      </p:pic>
    </p:spTree>
    <p:extLst>
      <p:ext uri="{BB962C8B-B14F-4D97-AF65-F5344CB8AC3E}">
        <p14:creationId xmlns:p14="http://schemas.microsoft.com/office/powerpoint/2010/main" val="855285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pPr marL="342900" lvl="1">
              <a:spcBef>
                <a:spcPts val="1000"/>
              </a:spcBef>
              <a:buClr>
                <a:srgbClr val="012D40"/>
              </a:buClr>
              <a:buFont typeface="Wingdings" charset="2"/>
              <a:buChar char="§"/>
            </a:pPr>
            <a:r>
              <a:rPr lang="en-US" dirty="0"/>
              <a:t>Bills Paid In Previous Week </a:t>
            </a:r>
            <a:endParaRPr lang="en-US" dirty="0" smtClean="0"/>
          </a:p>
          <a:p>
            <a:pPr marL="742950" lvl="2">
              <a:spcBef>
                <a:spcPts val="1000"/>
              </a:spcBef>
            </a:pPr>
            <a:r>
              <a:rPr lang="en-US" dirty="0" smtClean="0"/>
              <a:t>Used </a:t>
            </a:r>
            <a:r>
              <a:rPr lang="en-US" dirty="0"/>
              <a:t>to withdraw </a:t>
            </a:r>
            <a:r>
              <a:rPr lang="en-US" dirty="0" smtClean="0"/>
              <a:t>items</a:t>
            </a:r>
            <a:endParaRPr lang="en-US" dirty="0"/>
          </a:p>
          <a:p>
            <a:pPr marL="342900" lvl="1">
              <a:spcBef>
                <a:spcPts val="1000"/>
              </a:spcBef>
              <a:buClr>
                <a:srgbClr val="012D40"/>
              </a:buClr>
              <a:buFont typeface="Wingdings" charset="2"/>
              <a:buChar char="§"/>
            </a:pPr>
            <a:r>
              <a:rPr lang="en-US" dirty="0" smtClean="0"/>
              <a:t>Bill </a:t>
            </a:r>
            <a:r>
              <a:rPr lang="en-US" dirty="0"/>
              <a:t>activity on deleted </a:t>
            </a:r>
            <a:r>
              <a:rPr lang="en-US" dirty="0" smtClean="0"/>
              <a:t>item</a:t>
            </a:r>
          </a:p>
          <a:p>
            <a:pPr marL="742950" lvl="2">
              <a:spcBef>
                <a:spcPts val="1000"/>
              </a:spcBef>
            </a:pPr>
            <a:r>
              <a:rPr lang="en-US" dirty="0" smtClean="0"/>
              <a:t>Finds </a:t>
            </a:r>
            <a:r>
              <a:rPr lang="en-US" dirty="0"/>
              <a:t>bill activity (Charge, Waive, Auto-waive and Pay) on an item that has been deleted and purged from the system. Includes the </a:t>
            </a:r>
            <a:r>
              <a:rPr lang="en-US" dirty="0" err="1"/>
              <a:t>PatronID</a:t>
            </a:r>
            <a:r>
              <a:rPr lang="en-US" dirty="0"/>
              <a:t> (Record ID in the Find Tool). </a:t>
            </a:r>
            <a:endParaRPr lang="en-US" dirty="0" smtClean="0"/>
          </a:p>
          <a:p>
            <a:pPr marL="742950" lvl="2">
              <a:spcBef>
                <a:spcPts val="1000"/>
              </a:spcBef>
            </a:pPr>
            <a:r>
              <a:rPr lang="en-US" dirty="0" smtClean="0"/>
              <a:t>Used </a:t>
            </a:r>
            <a:r>
              <a:rPr lang="en-US" dirty="0"/>
              <a:t>to waive bills on very long overdue items when they are returned in good condition</a:t>
            </a:r>
            <a:r>
              <a:rPr lang="en-US" dirty="0" smtClean="0"/>
              <a:t>.</a:t>
            </a:r>
          </a:p>
          <a:p>
            <a:endParaRPr lang="en-US" dirty="0" smtClean="0"/>
          </a:p>
          <a:p>
            <a:endParaRPr lang="en-US" dirty="0"/>
          </a:p>
        </p:txBody>
      </p:sp>
      <p:sp>
        <p:nvSpPr>
          <p:cNvPr id="3" name="Title 2"/>
          <p:cNvSpPr>
            <a:spLocks noGrp="1"/>
          </p:cNvSpPr>
          <p:nvPr>
            <p:ph type="title"/>
          </p:nvPr>
        </p:nvSpPr>
        <p:spPr/>
        <p:txBody>
          <a:bodyPr/>
          <a:lstStyle/>
          <a:p>
            <a:r>
              <a:rPr lang="en-US" dirty="0"/>
              <a:t>Technical Services: Catalog</a:t>
            </a:r>
          </a:p>
        </p:txBody>
      </p:sp>
    </p:spTree>
    <p:extLst>
      <p:ext uri="{BB962C8B-B14F-4D97-AF65-F5344CB8AC3E}">
        <p14:creationId xmlns:p14="http://schemas.microsoft.com/office/powerpoint/2010/main" val="28889565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OCLC numbers with numbers </a:t>
            </a:r>
          </a:p>
          <a:p>
            <a:pPr lvl="1"/>
            <a:r>
              <a:rPr lang="en-US" dirty="0"/>
              <a:t>From bibs in a record set. Looks for the text string “(</a:t>
            </a:r>
            <a:r>
              <a:rPr lang="en-US" dirty="0" err="1"/>
              <a:t>OCoLC</a:t>
            </a:r>
            <a:r>
              <a:rPr lang="en-US" dirty="0"/>
              <a:t>)” followed by a number</a:t>
            </a:r>
          </a:p>
          <a:p>
            <a:r>
              <a:rPr lang="en-US" dirty="0"/>
              <a:t>OCLC numbers without immediate numbers </a:t>
            </a:r>
          </a:p>
          <a:p>
            <a:pPr lvl="1"/>
            <a:r>
              <a:rPr lang="en-US" dirty="0"/>
              <a:t>From bibs in a record set. Looks for the text string “(</a:t>
            </a:r>
            <a:r>
              <a:rPr lang="en-US" dirty="0" err="1"/>
              <a:t>OCoLC</a:t>
            </a:r>
            <a:r>
              <a:rPr lang="en-US" dirty="0"/>
              <a:t>)” followed by a letter, and omits any that were found using the report above.</a:t>
            </a:r>
          </a:p>
          <a:p>
            <a:endParaRPr lang="en-US" dirty="0"/>
          </a:p>
        </p:txBody>
      </p:sp>
      <p:sp>
        <p:nvSpPr>
          <p:cNvPr id="3" name="Title 2"/>
          <p:cNvSpPr>
            <a:spLocks noGrp="1"/>
          </p:cNvSpPr>
          <p:nvPr>
            <p:ph type="title"/>
          </p:nvPr>
        </p:nvSpPr>
        <p:spPr/>
        <p:txBody>
          <a:bodyPr/>
          <a:lstStyle/>
          <a:p>
            <a:r>
              <a:rPr lang="en-US" dirty="0"/>
              <a:t>Technical Services: Catalog</a:t>
            </a:r>
          </a:p>
        </p:txBody>
      </p:sp>
    </p:spTree>
    <p:extLst>
      <p:ext uri="{BB962C8B-B14F-4D97-AF65-F5344CB8AC3E}">
        <p14:creationId xmlns:p14="http://schemas.microsoft.com/office/powerpoint/2010/main" val="9404225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Classification Issues with Items record </a:t>
            </a:r>
            <a:r>
              <a:rPr lang="en-US" dirty="0" smtClean="0"/>
              <a:t>set</a:t>
            </a:r>
          </a:p>
          <a:p>
            <a:pPr lvl="1"/>
            <a:r>
              <a:rPr lang="en-US" dirty="0"/>
              <a:t>Updates a record set with new items that have call number issues</a:t>
            </a:r>
            <a:r>
              <a:rPr lang="en-US" dirty="0" smtClean="0"/>
              <a:t>.</a:t>
            </a:r>
          </a:p>
          <a:p>
            <a:pPr lvl="1"/>
            <a:r>
              <a:rPr lang="en-US" dirty="0" err="1" smtClean="0"/>
              <a:t>Deduplicates</a:t>
            </a:r>
            <a:endParaRPr lang="en-US" dirty="0"/>
          </a:p>
          <a:p>
            <a:endParaRPr lang="en-US" dirty="0" smtClean="0"/>
          </a:p>
          <a:p>
            <a:endParaRPr lang="en-US" dirty="0"/>
          </a:p>
        </p:txBody>
      </p:sp>
      <p:sp>
        <p:nvSpPr>
          <p:cNvPr id="3" name="Title 2"/>
          <p:cNvSpPr>
            <a:spLocks noGrp="1"/>
          </p:cNvSpPr>
          <p:nvPr>
            <p:ph type="title"/>
          </p:nvPr>
        </p:nvSpPr>
        <p:spPr/>
        <p:txBody>
          <a:bodyPr/>
          <a:lstStyle/>
          <a:p>
            <a:r>
              <a:rPr lang="en-US" dirty="0"/>
              <a:t>Technical Services: Catalog</a:t>
            </a:r>
          </a:p>
        </p:txBody>
      </p:sp>
      <p:pic>
        <p:nvPicPr>
          <p:cNvPr id="4" name="Picture 3"/>
          <p:cNvPicPr>
            <a:picLocks noChangeAspect="1"/>
          </p:cNvPicPr>
          <p:nvPr/>
        </p:nvPicPr>
        <p:blipFill>
          <a:blip r:embed="rId3"/>
          <a:stretch>
            <a:fillRect/>
          </a:stretch>
        </p:blipFill>
        <p:spPr>
          <a:xfrm>
            <a:off x="1123950" y="2828925"/>
            <a:ext cx="8458200" cy="2838450"/>
          </a:xfrm>
          <a:prstGeom prst="rect">
            <a:avLst/>
          </a:prstGeom>
        </p:spPr>
      </p:pic>
    </p:spTree>
    <p:extLst>
      <p:ext uri="{BB962C8B-B14F-4D97-AF65-F5344CB8AC3E}">
        <p14:creationId xmlns:p14="http://schemas.microsoft.com/office/powerpoint/2010/main" val="604463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71475" y="1436913"/>
            <a:ext cx="11418888" cy="4697187"/>
          </a:xfrm>
        </p:spPr>
        <p:txBody>
          <a:bodyPr>
            <a:normAutofit/>
          </a:bodyPr>
          <a:lstStyle/>
          <a:p>
            <a:r>
              <a:rPr lang="en-US" dirty="0" smtClean="0"/>
              <a:t>12 locations, 2 bookmobiles, 1 Jail library</a:t>
            </a:r>
          </a:p>
          <a:p>
            <a:r>
              <a:rPr lang="en-US" dirty="0" smtClean="0"/>
              <a:t>Serving a diverse population of 250,000</a:t>
            </a:r>
          </a:p>
          <a:p>
            <a:r>
              <a:rPr lang="en-US" dirty="0" smtClean="0"/>
              <a:t>Circulation – over 4 million items</a:t>
            </a:r>
          </a:p>
          <a:p>
            <a:r>
              <a:rPr lang="en-US" dirty="0" smtClean="0"/>
              <a:t>27% of circulation is digital</a:t>
            </a:r>
          </a:p>
          <a:p>
            <a:r>
              <a:rPr lang="en-US" dirty="0" smtClean="0"/>
              <a:t>No fines (since 1978)</a:t>
            </a:r>
          </a:p>
          <a:p>
            <a:r>
              <a:rPr lang="en-US" dirty="0" smtClean="0"/>
              <a:t>Floating collection </a:t>
            </a:r>
          </a:p>
          <a:p>
            <a:r>
              <a:rPr lang="en-US" dirty="0" smtClean="0"/>
              <a:t>Moved from </a:t>
            </a:r>
            <a:r>
              <a:rPr lang="en-US" dirty="0" err="1" smtClean="0"/>
              <a:t>Sirsi</a:t>
            </a:r>
            <a:r>
              <a:rPr lang="en-US" dirty="0" smtClean="0"/>
              <a:t> to Polaris in May of 2012</a:t>
            </a:r>
          </a:p>
          <a:p>
            <a:endParaRPr lang="en-US" dirty="0"/>
          </a:p>
          <a:p>
            <a:pPr marL="0" indent="0">
              <a:buNone/>
            </a:pPr>
            <a:endParaRPr lang="en-US" dirty="0"/>
          </a:p>
        </p:txBody>
      </p:sp>
      <p:sp>
        <p:nvSpPr>
          <p:cNvPr id="3" name="Title 2"/>
          <p:cNvSpPr>
            <a:spLocks noGrp="1"/>
          </p:cNvSpPr>
          <p:nvPr>
            <p:ph type="title"/>
          </p:nvPr>
        </p:nvSpPr>
        <p:spPr/>
        <p:txBody>
          <a:bodyPr/>
          <a:lstStyle/>
          <a:p>
            <a:r>
              <a:rPr lang="en-US" dirty="0" smtClean="0"/>
              <a:t>Alachua County Library District</a:t>
            </a:r>
            <a:endParaRPr lang="en-US" dirty="0"/>
          </a:p>
        </p:txBody>
      </p:sp>
    </p:spTree>
    <p:extLst>
      <p:ext uri="{BB962C8B-B14F-4D97-AF65-F5344CB8AC3E}">
        <p14:creationId xmlns:p14="http://schemas.microsoft.com/office/powerpoint/2010/main" val="13329680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Spine </a:t>
            </a:r>
            <a:r>
              <a:rPr lang="en-US" dirty="0"/>
              <a:t>label Information from a Record Set </a:t>
            </a:r>
            <a:endParaRPr lang="en-US" dirty="0" smtClean="0"/>
          </a:p>
          <a:p>
            <a:pPr marL="742950" lvl="2">
              <a:spcBef>
                <a:spcPts val="1000"/>
              </a:spcBef>
            </a:pPr>
            <a:r>
              <a:rPr lang="en-US" dirty="0"/>
              <a:t>Output is sent to Word and a macro is used to format for Polaris spine labels</a:t>
            </a:r>
          </a:p>
          <a:p>
            <a:r>
              <a:rPr lang="en-US" dirty="0"/>
              <a:t>Sizzlers that are </a:t>
            </a:r>
            <a:r>
              <a:rPr lang="en-US" dirty="0" err="1"/>
              <a:t>holdable</a:t>
            </a:r>
            <a:r>
              <a:rPr lang="en-US" dirty="0"/>
              <a:t> or display in PAC</a:t>
            </a:r>
          </a:p>
          <a:p>
            <a:endParaRPr lang="en-US" dirty="0"/>
          </a:p>
        </p:txBody>
      </p:sp>
      <p:sp>
        <p:nvSpPr>
          <p:cNvPr id="3" name="Title 2"/>
          <p:cNvSpPr>
            <a:spLocks noGrp="1"/>
          </p:cNvSpPr>
          <p:nvPr>
            <p:ph type="title"/>
          </p:nvPr>
        </p:nvSpPr>
        <p:spPr/>
        <p:txBody>
          <a:bodyPr/>
          <a:lstStyle/>
          <a:p>
            <a:r>
              <a:rPr lang="en-US" dirty="0"/>
              <a:t>Technical Services: Processing</a:t>
            </a:r>
          </a:p>
        </p:txBody>
      </p:sp>
    </p:spTree>
    <p:extLst>
      <p:ext uri="{BB962C8B-B14F-4D97-AF65-F5344CB8AC3E}">
        <p14:creationId xmlns:p14="http://schemas.microsoft.com/office/powerpoint/2010/main" val="1209642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smtClean="0"/>
          </a:p>
          <a:p>
            <a:r>
              <a:rPr lang="en-US" dirty="0"/>
              <a:t>Fund Summary report </a:t>
            </a:r>
          </a:p>
          <a:p>
            <a:pPr lvl="1"/>
            <a:r>
              <a:rPr lang="en-US" dirty="0"/>
              <a:t>Set us as a weekly subscription to assist staff in managing fund </a:t>
            </a:r>
            <a:r>
              <a:rPr lang="en-US" dirty="0" smtClean="0"/>
              <a:t>lines</a:t>
            </a:r>
            <a:endParaRPr lang="en-US" dirty="0"/>
          </a:p>
        </p:txBody>
      </p:sp>
      <p:sp>
        <p:nvSpPr>
          <p:cNvPr id="3" name="Title 2"/>
          <p:cNvSpPr>
            <a:spLocks noGrp="1"/>
          </p:cNvSpPr>
          <p:nvPr>
            <p:ph type="title"/>
          </p:nvPr>
        </p:nvSpPr>
        <p:spPr/>
        <p:txBody>
          <a:bodyPr/>
          <a:lstStyle/>
          <a:p>
            <a:r>
              <a:rPr lang="en-US" dirty="0"/>
              <a:t>Technical Services:  </a:t>
            </a:r>
            <a:r>
              <a:rPr lang="en-US" dirty="0" smtClean="0"/>
              <a:t>Funds</a:t>
            </a:r>
            <a:endParaRPr lang="en-US" dirty="0"/>
          </a:p>
        </p:txBody>
      </p:sp>
      <p:pic>
        <p:nvPicPr>
          <p:cNvPr id="4" name="Picture 3"/>
          <p:cNvPicPr>
            <a:picLocks noChangeAspect="1"/>
          </p:cNvPicPr>
          <p:nvPr/>
        </p:nvPicPr>
        <p:blipFill>
          <a:blip r:embed="rId3"/>
          <a:stretch>
            <a:fillRect/>
          </a:stretch>
        </p:blipFill>
        <p:spPr>
          <a:xfrm>
            <a:off x="1123949" y="2743200"/>
            <a:ext cx="8639175" cy="2395019"/>
          </a:xfrm>
          <a:prstGeom prst="rect">
            <a:avLst/>
          </a:prstGeom>
        </p:spPr>
      </p:pic>
    </p:spTree>
    <p:extLst>
      <p:ext uri="{BB962C8B-B14F-4D97-AF65-F5344CB8AC3E}">
        <p14:creationId xmlns:p14="http://schemas.microsoft.com/office/powerpoint/2010/main" val="7295316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Fund </a:t>
            </a:r>
            <a:r>
              <a:rPr lang="en-US" dirty="0"/>
              <a:t>summary report with POST and Total Available</a:t>
            </a:r>
          </a:p>
          <a:p>
            <a:endParaRPr lang="en-US" dirty="0"/>
          </a:p>
        </p:txBody>
      </p:sp>
      <p:sp>
        <p:nvSpPr>
          <p:cNvPr id="3" name="Title 2"/>
          <p:cNvSpPr>
            <a:spLocks noGrp="1"/>
          </p:cNvSpPr>
          <p:nvPr>
            <p:ph type="title"/>
          </p:nvPr>
        </p:nvSpPr>
        <p:spPr/>
        <p:txBody>
          <a:bodyPr/>
          <a:lstStyle/>
          <a:p>
            <a:r>
              <a:rPr lang="en-US" dirty="0"/>
              <a:t>Technical Services:  Funds</a:t>
            </a:r>
          </a:p>
        </p:txBody>
      </p:sp>
      <p:pic>
        <p:nvPicPr>
          <p:cNvPr id="4" name="Picture 3"/>
          <p:cNvPicPr>
            <a:picLocks noChangeAspect="1"/>
          </p:cNvPicPr>
          <p:nvPr/>
        </p:nvPicPr>
        <p:blipFill>
          <a:blip r:embed="rId3"/>
          <a:stretch>
            <a:fillRect/>
          </a:stretch>
        </p:blipFill>
        <p:spPr>
          <a:xfrm>
            <a:off x="552450" y="2000578"/>
            <a:ext cx="11237913" cy="2856844"/>
          </a:xfrm>
          <a:prstGeom prst="rect">
            <a:avLst/>
          </a:prstGeom>
        </p:spPr>
      </p:pic>
    </p:spTree>
    <p:extLst>
      <p:ext uri="{BB962C8B-B14F-4D97-AF65-F5344CB8AC3E}">
        <p14:creationId xmlns:p14="http://schemas.microsoft.com/office/powerpoint/2010/main" val="42515492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Questions from the audience?</a:t>
            </a:r>
          </a:p>
          <a:p>
            <a:r>
              <a:rPr lang="en-US" dirty="0" smtClean="0"/>
              <a:t>Favorite reports used at your library?</a:t>
            </a:r>
            <a:endParaRPr lang="en-US" dirty="0"/>
          </a:p>
        </p:txBody>
      </p:sp>
      <p:sp>
        <p:nvSpPr>
          <p:cNvPr id="3" name="Title 2"/>
          <p:cNvSpPr>
            <a:spLocks noGrp="1"/>
          </p:cNvSpPr>
          <p:nvPr>
            <p:ph type="title"/>
          </p:nvPr>
        </p:nvSpPr>
        <p:spPr/>
        <p:txBody>
          <a:bodyPr/>
          <a:lstStyle/>
          <a:p>
            <a:r>
              <a:rPr lang="en-US" dirty="0"/>
              <a:t>Technical Services:  </a:t>
            </a:r>
            <a:r>
              <a:rPr lang="en-US" dirty="0" smtClean="0"/>
              <a:t>Discussion</a:t>
            </a:r>
            <a:endParaRPr lang="en-US" dirty="0"/>
          </a:p>
        </p:txBody>
      </p:sp>
    </p:spTree>
    <p:extLst>
      <p:ext uri="{BB962C8B-B14F-4D97-AF65-F5344CB8AC3E}">
        <p14:creationId xmlns:p14="http://schemas.microsoft.com/office/powerpoint/2010/main" val="25560272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r>
              <a:rPr lang="en-US" dirty="0" smtClean="0"/>
              <a:t>Renee Patterson</a:t>
            </a:r>
          </a:p>
          <a:p>
            <a:pPr marL="0" indent="0">
              <a:buNone/>
            </a:pPr>
            <a:r>
              <a:rPr lang="en-US" dirty="0" smtClean="0"/>
              <a:t>Technical Services Administrator</a:t>
            </a:r>
          </a:p>
          <a:p>
            <a:pPr marL="0" indent="0">
              <a:buNone/>
            </a:pPr>
            <a:r>
              <a:rPr lang="en-US" dirty="0" smtClean="0"/>
              <a:t>Alachua County Library District</a:t>
            </a:r>
          </a:p>
          <a:p>
            <a:pPr marL="0" indent="0">
              <a:buNone/>
            </a:pPr>
            <a:r>
              <a:rPr lang="en-US" dirty="0" smtClean="0"/>
              <a:t>401 </a:t>
            </a:r>
            <a:r>
              <a:rPr lang="en-US" dirty="0"/>
              <a:t>East University Avenue</a:t>
            </a:r>
          </a:p>
          <a:p>
            <a:pPr marL="0" indent="0">
              <a:buNone/>
            </a:pPr>
            <a:r>
              <a:rPr lang="en-US" dirty="0"/>
              <a:t>Gainesville, Florida 32601</a:t>
            </a:r>
          </a:p>
          <a:p>
            <a:pPr marL="0" indent="0">
              <a:buNone/>
            </a:pPr>
            <a:r>
              <a:rPr lang="en-US" dirty="0" smtClean="0"/>
              <a:t>352-334-3960</a:t>
            </a:r>
          </a:p>
          <a:p>
            <a:pPr marL="0" indent="0">
              <a:buNone/>
            </a:pPr>
            <a:r>
              <a:rPr lang="en-US" dirty="0" smtClean="0"/>
              <a:t>rpatterson@aclib.us</a:t>
            </a:r>
            <a:endParaRPr lang="en-US" dirty="0"/>
          </a:p>
        </p:txBody>
      </p:sp>
      <p:sp>
        <p:nvSpPr>
          <p:cNvPr id="3" name="Title 2"/>
          <p:cNvSpPr>
            <a:spLocks noGrp="1"/>
          </p:cNvSpPr>
          <p:nvPr>
            <p:ph type="title"/>
          </p:nvPr>
        </p:nvSpPr>
        <p:spPr/>
        <p:txBody>
          <a:bodyPr/>
          <a:lstStyle/>
          <a:p>
            <a:r>
              <a:rPr lang="en-US" dirty="0" smtClean="0"/>
              <a:t>Contact information</a:t>
            </a:r>
            <a:endParaRPr lang="en-US" dirty="0"/>
          </a:p>
        </p:txBody>
      </p:sp>
    </p:spTree>
    <p:extLst>
      <p:ext uri="{BB962C8B-B14F-4D97-AF65-F5344CB8AC3E}">
        <p14:creationId xmlns:p14="http://schemas.microsoft.com/office/powerpoint/2010/main" val="1380698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smtClean="0"/>
              <a:t>Circulation</a:t>
            </a:r>
          </a:p>
          <a:p>
            <a:pPr lvl="1"/>
            <a:r>
              <a:rPr lang="en-US" dirty="0" smtClean="0"/>
              <a:t>Search lists</a:t>
            </a:r>
          </a:p>
          <a:p>
            <a:pPr lvl="1"/>
            <a:r>
              <a:rPr lang="en-US" dirty="0" smtClean="0"/>
              <a:t>Claim notices</a:t>
            </a:r>
          </a:p>
          <a:p>
            <a:pPr lvl="1"/>
            <a:r>
              <a:rPr lang="en-US" dirty="0" smtClean="0"/>
              <a:t>Floating</a:t>
            </a:r>
          </a:p>
          <a:p>
            <a:pPr lvl="1"/>
            <a:r>
              <a:rPr lang="en-US" dirty="0" smtClean="0"/>
              <a:t>Evaluation</a:t>
            </a:r>
          </a:p>
          <a:p>
            <a:pPr lvl="1"/>
            <a:r>
              <a:rPr lang="en-US" dirty="0" smtClean="0"/>
              <a:t>Error Checking</a:t>
            </a:r>
          </a:p>
          <a:p>
            <a:pPr lvl="1"/>
            <a:endParaRPr lang="en-US" dirty="0" smtClean="0"/>
          </a:p>
          <a:p>
            <a:r>
              <a:rPr lang="en-US" dirty="0" smtClean="0"/>
              <a:t>Technical Services </a:t>
            </a:r>
          </a:p>
          <a:p>
            <a:pPr lvl="1"/>
            <a:r>
              <a:rPr lang="en-US" dirty="0" smtClean="0"/>
              <a:t>Collection </a:t>
            </a:r>
          </a:p>
          <a:p>
            <a:pPr lvl="1"/>
            <a:r>
              <a:rPr lang="en-US" dirty="0" smtClean="0"/>
              <a:t>Weeding</a:t>
            </a:r>
          </a:p>
          <a:p>
            <a:pPr lvl="1"/>
            <a:r>
              <a:rPr lang="en-US" dirty="0" smtClean="0"/>
              <a:t>Catalog</a:t>
            </a:r>
          </a:p>
          <a:p>
            <a:pPr lvl="1"/>
            <a:r>
              <a:rPr lang="en-US" dirty="0" smtClean="0"/>
              <a:t>Processing</a:t>
            </a:r>
          </a:p>
          <a:p>
            <a:pPr lvl="1"/>
            <a:r>
              <a:rPr lang="en-US" dirty="0" smtClean="0"/>
              <a:t>Funds</a:t>
            </a:r>
          </a:p>
        </p:txBody>
      </p:sp>
      <p:sp>
        <p:nvSpPr>
          <p:cNvPr id="3" name="Title 2"/>
          <p:cNvSpPr>
            <a:spLocks noGrp="1"/>
          </p:cNvSpPr>
          <p:nvPr>
            <p:ph type="title"/>
          </p:nvPr>
        </p:nvSpPr>
        <p:spPr/>
        <p:txBody>
          <a:bodyPr/>
          <a:lstStyle/>
          <a:p>
            <a:r>
              <a:rPr lang="en-US" dirty="0" smtClean="0"/>
              <a:t>Agenda</a:t>
            </a:r>
            <a:endParaRPr lang="en-US" dirty="0"/>
          </a:p>
        </p:txBody>
      </p:sp>
    </p:spTree>
    <p:extLst>
      <p:ext uri="{BB962C8B-B14F-4D97-AF65-F5344CB8AC3E}">
        <p14:creationId xmlns:p14="http://schemas.microsoft.com/office/powerpoint/2010/main" val="4042161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Search lists</a:t>
            </a:r>
          </a:p>
          <a:p>
            <a:pPr lvl="1"/>
            <a:r>
              <a:rPr lang="en-US" dirty="0" smtClean="0"/>
              <a:t>Holds</a:t>
            </a:r>
          </a:p>
          <a:p>
            <a:pPr lvl="1"/>
            <a:r>
              <a:rPr lang="en-US" dirty="0" smtClean="0"/>
              <a:t>Missing</a:t>
            </a:r>
          </a:p>
          <a:p>
            <a:pPr lvl="1"/>
            <a:r>
              <a:rPr lang="en-US" dirty="0" smtClean="0"/>
              <a:t>Claim Returned</a:t>
            </a:r>
            <a:endParaRPr lang="en-US" dirty="0"/>
          </a:p>
          <a:p>
            <a:endParaRPr lang="en-US" dirty="0"/>
          </a:p>
        </p:txBody>
      </p:sp>
      <p:sp>
        <p:nvSpPr>
          <p:cNvPr id="3" name="Title 2"/>
          <p:cNvSpPr>
            <a:spLocks noGrp="1"/>
          </p:cNvSpPr>
          <p:nvPr>
            <p:ph type="title"/>
          </p:nvPr>
        </p:nvSpPr>
        <p:spPr/>
        <p:txBody>
          <a:bodyPr/>
          <a:lstStyle/>
          <a:p>
            <a:r>
              <a:rPr lang="en-US" dirty="0"/>
              <a:t>Circulation: </a:t>
            </a:r>
            <a:r>
              <a:rPr lang="en-US" dirty="0" smtClean="0"/>
              <a:t>Search Lists</a:t>
            </a:r>
            <a:endParaRPr lang="en-US" dirty="0"/>
          </a:p>
        </p:txBody>
      </p:sp>
    </p:spTree>
    <p:extLst>
      <p:ext uri="{BB962C8B-B14F-4D97-AF65-F5344CB8AC3E}">
        <p14:creationId xmlns:p14="http://schemas.microsoft.com/office/powerpoint/2010/main" val="3591900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Holds Request search list</a:t>
            </a:r>
          </a:p>
          <a:p>
            <a:pPr lvl="1"/>
            <a:r>
              <a:rPr lang="en-US" dirty="0" smtClean="0"/>
              <a:t>Daily subscription, morning and afternoon</a:t>
            </a:r>
          </a:p>
          <a:p>
            <a:pPr lvl="1"/>
            <a:r>
              <a:rPr lang="en-US" dirty="0" smtClean="0"/>
              <a:t>No patron information </a:t>
            </a:r>
          </a:p>
          <a:p>
            <a:pPr lvl="1"/>
            <a:r>
              <a:rPr lang="en-US" dirty="0" smtClean="0"/>
              <a:t>Graphic Novel column only appears </a:t>
            </a:r>
            <a:r>
              <a:rPr lang="en-US" dirty="0"/>
              <a:t>if any graphic </a:t>
            </a:r>
            <a:r>
              <a:rPr lang="en-US" dirty="0" smtClean="0"/>
              <a:t>novels are on the list. </a:t>
            </a:r>
          </a:p>
          <a:p>
            <a:pPr lvl="1"/>
            <a:r>
              <a:rPr lang="en-US" dirty="0" smtClean="0"/>
              <a:t>Barcode </a:t>
            </a:r>
            <a:r>
              <a:rPr lang="en-US" dirty="0"/>
              <a:t>column </a:t>
            </a:r>
            <a:r>
              <a:rPr lang="en-US" dirty="0" smtClean="0"/>
              <a:t>only appears </a:t>
            </a:r>
            <a:r>
              <a:rPr lang="en-US" dirty="0"/>
              <a:t>if any item level </a:t>
            </a:r>
            <a:r>
              <a:rPr lang="en-US" dirty="0" smtClean="0"/>
              <a:t>holds are on the list.</a:t>
            </a:r>
            <a:endParaRPr lang="en-US" dirty="0"/>
          </a:p>
        </p:txBody>
      </p:sp>
      <p:sp>
        <p:nvSpPr>
          <p:cNvPr id="3" name="Title 2"/>
          <p:cNvSpPr>
            <a:spLocks noGrp="1"/>
          </p:cNvSpPr>
          <p:nvPr>
            <p:ph type="title"/>
          </p:nvPr>
        </p:nvSpPr>
        <p:spPr/>
        <p:txBody>
          <a:bodyPr/>
          <a:lstStyle/>
          <a:p>
            <a:r>
              <a:rPr lang="en-US" dirty="0"/>
              <a:t>Circulation: Search Lists</a:t>
            </a:r>
          </a:p>
        </p:txBody>
      </p:sp>
      <p:pic>
        <p:nvPicPr>
          <p:cNvPr id="5" name="Picture 4"/>
          <p:cNvPicPr>
            <a:picLocks noChangeAspect="1"/>
          </p:cNvPicPr>
          <p:nvPr/>
        </p:nvPicPr>
        <p:blipFill>
          <a:blip r:embed="rId3"/>
          <a:stretch>
            <a:fillRect/>
          </a:stretch>
        </p:blipFill>
        <p:spPr>
          <a:xfrm>
            <a:off x="584994" y="4106086"/>
            <a:ext cx="10991850" cy="1067780"/>
          </a:xfrm>
          <a:prstGeom prst="rect">
            <a:avLst/>
          </a:prstGeom>
        </p:spPr>
      </p:pic>
      <p:pic>
        <p:nvPicPr>
          <p:cNvPr id="6" name="Picture 5"/>
          <p:cNvPicPr>
            <a:picLocks noChangeAspect="1"/>
          </p:cNvPicPr>
          <p:nvPr/>
        </p:nvPicPr>
        <p:blipFill>
          <a:blip r:embed="rId4"/>
          <a:stretch>
            <a:fillRect/>
          </a:stretch>
        </p:blipFill>
        <p:spPr>
          <a:xfrm>
            <a:off x="584994" y="3238925"/>
            <a:ext cx="10991850" cy="867161"/>
          </a:xfrm>
          <a:prstGeom prst="rect">
            <a:avLst/>
          </a:prstGeom>
        </p:spPr>
      </p:pic>
    </p:spTree>
    <p:extLst>
      <p:ext uri="{BB962C8B-B14F-4D97-AF65-F5344CB8AC3E}">
        <p14:creationId xmlns:p14="http://schemas.microsoft.com/office/powerpoint/2010/main" val="2995068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342900" lvl="1">
              <a:spcBef>
                <a:spcPts val="1000"/>
              </a:spcBef>
              <a:buClr>
                <a:srgbClr val="012D40"/>
              </a:buClr>
              <a:buFont typeface="Wingdings" charset="2"/>
              <a:buChar char="§"/>
            </a:pPr>
            <a:r>
              <a:rPr lang="en-US" sz="2400" dirty="0"/>
              <a:t>Missing search </a:t>
            </a:r>
            <a:r>
              <a:rPr lang="en-US" sz="2400" dirty="0" err="1"/>
              <a:t>listB</a:t>
            </a:r>
            <a:endParaRPr lang="en-US" sz="2400" dirty="0"/>
          </a:p>
          <a:p>
            <a:pPr lvl="1"/>
            <a:r>
              <a:rPr lang="en-US" dirty="0"/>
              <a:t>B</a:t>
            </a:r>
            <a:r>
              <a:rPr lang="en-US" dirty="0" smtClean="0"/>
              <a:t>ranch specific</a:t>
            </a:r>
          </a:p>
          <a:p>
            <a:pPr lvl="2"/>
            <a:r>
              <a:rPr lang="en-US" dirty="0" smtClean="0"/>
              <a:t>Monthly</a:t>
            </a:r>
          </a:p>
          <a:p>
            <a:pPr lvl="1"/>
            <a:r>
              <a:rPr lang="en-US" dirty="0" smtClean="0"/>
              <a:t>District</a:t>
            </a:r>
            <a:r>
              <a:rPr lang="en-US" dirty="0"/>
              <a:t>, monthly (3 months back</a:t>
            </a:r>
            <a:r>
              <a:rPr lang="en-US" dirty="0" smtClean="0"/>
              <a:t>)</a:t>
            </a:r>
          </a:p>
          <a:p>
            <a:pPr lvl="2"/>
            <a:r>
              <a:rPr lang="en-US" dirty="0" smtClean="0"/>
              <a:t>Missing items not found during local branch search</a:t>
            </a:r>
            <a:endParaRPr lang="en-US" dirty="0"/>
          </a:p>
          <a:p>
            <a:endParaRPr lang="en-US" dirty="0" smtClean="0"/>
          </a:p>
          <a:p>
            <a:r>
              <a:rPr lang="en-US" dirty="0" smtClean="0"/>
              <a:t>Missing in Transit</a:t>
            </a:r>
          </a:p>
          <a:p>
            <a:pPr lvl="1"/>
            <a:r>
              <a:rPr lang="en-US" dirty="0" smtClean="0"/>
              <a:t>Items in transit (transferred status) more than 7 days</a:t>
            </a:r>
          </a:p>
          <a:p>
            <a:pPr lvl="2"/>
            <a:r>
              <a:rPr lang="en-US" dirty="0" smtClean="0"/>
              <a:t>Sent every Monday</a:t>
            </a:r>
          </a:p>
        </p:txBody>
      </p:sp>
      <p:sp>
        <p:nvSpPr>
          <p:cNvPr id="3" name="Title 2"/>
          <p:cNvSpPr>
            <a:spLocks noGrp="1"/>
          </p:cNvSpPr>
          <p:nvPr>
            <p:ph type="title"/>
          </p:nvPr>
        </p:nvSpPr>
        <p:spPr/>
        <p:txBody>
          <a:bodyPr/>
          <a:lstStyle/>
          <a:p>
            <a:r>
              <a:rPr lang="en-US" dirty="0"/>
              <a:t>Circulation: Search Lists</a:t>
            </a:r>
          </a:p>
        </p:txBody>
      </p:sp>
    </p:spTree>
    <p:extLst>
      <p:ext uri="{BB962C8B-B14F-4D97-AF65-F5344CB8AC3E}">
        <p14:creationId xmlns:p14="http://schemas.microsoft.com/office/powerpoint/2010/main" val="3746051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Claim Returned Search List</a:t>
            </a:r>
          </a:p>
          <a:p>
            <a:pPr lvl="1"/>
            <a:r>
              <a:rPr lang="en-US" dirty="0" smtClean="0"/>
              <a:t>Weekly for large locations</a:t>
            </a:r>
          </a:p>
          <a:p>
            <a:pPr lvl="1"/>
            <a:r>
              <a:rPr lang="en-US" dirty="0" smtClean="0"/>
              <a:t>Monthly for small locations</a:t>
            </a:r>
          </a:p>
          <a:p>
            <a:pPr lvl="1"/>
            <a:r>
              <a:rPr lang="en-US" dirty="0" smtClean="0"/>
              <a:t>Includes Claim Never Had items</a:t>
            </a:r>
            <a:endParaRPr lang="en-US" dirty="0"/>
          </a:p>
        </p:txBody>
      </p:sp>
      <p:sp>
        <p:nvSpPr>
          <p:cNvPr id="3" name="Title 2"/>
          <p:cNvSpPr>
            <a:spLocks noGrp="1"/>
          </p:cNvSpPr>
          <p:nvPr>
            <p:ph type="title"/>
          </p:nvPr>
        </p:nvSpPr>
        <p:spPr/>
        <p:txBody>
          <a:bodyPr/>
          <a:lstStyle/>
          <a:p>
            <a:r>
              <a:rPr lang="en-US" dirty="0"/>
              <a:t>Circulation: Search Lists</a:t>
            </a:r>
          </a:p>
        </p:txBody>
      </p:sp>
    </p:spTree>
    <p:extLst>
      <p:ext uri="{BB962C8B-B14F-4D97-AF65-F5344CB8AC3E}">
        <p14:creationId xmlns:p14="http://schemas.microsoft.com/office/powerpoint/2010/main" val="694188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smtClean="0"/>
              <a:t>Claims Returned Found Email List</a:t>
            </a:r>
            <a:endParaRPr lang="en-US" dirty="0"/>
          </a:p>
          <a:p>
            <a:pPr lvl="1"/>
            <a:r>
              <a:rPr lang="en-US" dirty="0" smtClean="0"/>
              <a:t>The happiest report – this weekly subscription report generates an email merge list for all items that change status out off Claim Return in the previous week to notify patrons the item was found.</a:t>
            </a:r>
          </a:p>
          <a:p>
            <a:pPr lvl="1"/>
            <a:r>
              <a:rPr lang="en-US" dirty="0" smtClean="0"/>
              <a:t>Only for patrons with email on file.</a:t>
            </a:r>
          </a:p>
          <a:p>
            <a:r>
              <a:rPr lang="en-US" dirty="0" smtClean="0"/>
              <a:t>Claimed Items Not Found Email List Weekly</a:t>
            </a:r>
          </a:p>
          <a:p>
            <a:pPr lvl="1"/>
            <a:r>
              <a:rPr lang="en-US" dirty="0" smtClean="0"/>
              <a:t>To let patrons know we looked for their item and it wasn’t found.</a:t>
            </a:r>
          </a:p>
          <a:p>
            <a:pPr lvl="1"/>
            <a:r>
              <a:rPr lang="en-US" dirty="0" smtClean="0"/>
              <a:t>Runs after item has appeared on two search lists (relative date range)</a:t>
            </a:r>
          </a:p>
          <a:p>
            <a:r>
              <a:rPr lang="en-US" dirty="0" smtClean="0"/>
              <a:t>Claimed Items Not Found 12-months Email List </a:t>
            </a:r>
          </a:p>
          <a:p>
            <a:pPr lvl="1"/>
            <a:r>
              <a:rPr lang="en-US" dirty="0"/>
              <a:t>F</a:t>
            </a:r>
            <a:r>
              <a:rPr lang="en-US" dirty="0" smtClean="0"/>
              <a:t>or email merge to notify patrons they will be charged. </a:t>
            </a:r>
          </a:p>
          <a:p>
            <a:pPr lvl="1"/>
            <a:r>
              <a:rPr lang="en-US" dirty="0" smtClean="0"/>
              <a:t>Also used to charge patrons 2 weeks later.</a:t>
            </a:r>
          </a:p>
          <a:p>
            <a:endParaRPr lang="en-US" dirty="0" smtClean="0"/>
          </a:p>
          <a:p>
            <a:pPr lvl="1"/>
            <a:endParaRPr lang="en-US" dirty="0"/>
          </a:p>
        </p:txBody>
      </p:sp>
      <p:sp>
        <p:nvSpPr>
          <p:cNvPr id="3" name="Title 2"/>
          <p:cNvSpPr>
            <a:spLocks noGrp="1"/>
          </p:cNvSpPr>
          <p:nvPr>
            <p:ph type="title"/>
          </p:nvPr>
        </p:nvSpPr>
        <p:spPr/>
        <p:txBody>
          <a:bodyPr/>
          <a:lstStyle/>
          <a:p>
            <a:r>
              <a:rPr lang="en-US" dirty="0"/>
              <a:t>Circulation: </a:t>
            </a:r>
            <a:r>
              <a:rPr lang="en-US" dirty="0" smtClean="0"/>
              <a:t>Claim notices</a:t>
            </a:r>
            <a:endParaRPr lang="en-US" dirty="0"/>
          </a:p>
        </p:txBody>
      </p:sp>
    </p:spTree>
    <p:extLst>
      <p:ext uri="{BB962C8B-B14F-4D97-AF65-F5344CB8AC3E}">
        <p14:creationId xmlns:p14="http://schemas.microsoft.com/office/powerpoint/2010/main" val="4280874497"/>
      </p:ext>
    </p:extLst>
  </p:cSld>
  <p:clrMapOvr>
    <a:masterClrMapping/>
  </p:clrMapOvr>
</p:sld>
</file>

<file path=ppt/theme/theme1.xml><?xml version="1.0" encoding="utf-8"?>
<a:theme xmlns:a="http://schemas.openxmlformats.org/drawingml/2006/main" name="Office Theme">
  <a:themeElements>
    <a:clrScheme name="IUG 2018 1">
      <a:dk1>
        <a:srgbClr val="012C40"/>
      </a:dk1>
      <a:lt1>
        <a:srgbClr val="FFFFFF"/>
      </a:lt1>
      <a:dk2>
        <a:srgbClr val="98C73B"/>
      </a:dk2>
      <a:lt2>
        <a:srgbClr val="878787"/>
      </a:lt2>
      <a:accent1>
        <a:srgbClr val="00AECD"/>
      </a:accent1>
      <a:accent2>
        <a:srgbClr val="878787"/>
      </a:accent2>
      <a:accent3>
        <a:srgbClr val="98C73B"/>
      </a:accent3>
      <a:accent4>
        <a:srgbClr val="012C40"/>
      </a:accent4>
      <a:accent5>
        <a:srgbClr val="F69E1B"/>
      </a:accent5>
      <a:accent6>
        <a:srgbClr val="FEFFFF"/>
      </a:accent6>
      <a:hlink>
        <a:srgbClr val="00B1D0"/>
      </a:hlink>
      <a:folHlink>
        <a:srgbClr val="954F72"/>
      </a:folHlink>
    </a:clrScheme>
    <a:fontScheme name="Futura">
      <a:majorFont>
        <a:latin typeface="Futura"/>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utur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2158</TotalTime>
  <Words>2771</Words>
  <Application>Microsoft Office PowerPoint</Application>
  <PresentationFormat>Widescreen</PresentationFormat>
  <Paragraphs>297</Paragraphs>
  <Slides>34</Slides>
  <Notes>34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Futura Medium</vt:lpstr>
      <vt:lpstr>LucidaGrande</vt:lpstr>
      <vt:lpstr>Wingdings</vt:lpstr>
      <vt:lpstr>Office Theme</vt:lpstr>
      <vt:lpstr>PowerPoint Presentation</vt:lpstr>
      <vt:lpstr>Using Custom Reports  in Circulation and Technical Services</vt:lpstr>
      <vt:lpstr>Alachua County Library District</vt:lpstr>
      <vt:lpstr>Agenda</vt:lpstr>
      <vt:lpstr>Circulation: Search Lists</vt:lpstr>
      <vt:lpstr>Circulation: Search Lists</vt:lpstr>
      <vt:lpstr>Circulation: Search Lists</vt:lpstr>
      <vt:lpstr>Circulation: Search Lists</vt:lpstr>
      <vt:lpstr>Circulation: Claim notices</vt:lpstr>
      <vt:lpstr>Circulation: Floating</vt:lpstr>
      <vt:lpstr>Circulation: Evaluation</vt:lpstr>
      <vt:lpstr>Circulation: Evaluation</vt:lpstr>
      <vt:lpstr>Circulation: Evaluation</vt:lpstr>
      <vt:lpstr>Circulation: Evaluation</vt:lpstr>
      <vt:lpstr>Circulation: Error Checking</vt:lpstr>
      <vt:lpstr>Circulation: Error Checking</vt:lpstr>
      <vt:lpstr>Circulation: Error Checking</vt:lpstr>
      <vt:lpstr>Circulation: Discussion</vt:lpstr>
      <vt:lpstr>Technical Services</vt:lpstr>
      <vt:lpstr>Technical Services: Collection</vt:lpstr>
      <vt:lpstr>Technical Services: Collection</vt:lpstr>
      <vt:lpstr>Technical Services: Collection</vt:lpstr>
      <vt:lpstr>Technical Services: Collection</vt:lpstr>
      <vt:lpstr>Technical Services: Weeding</vt:lpstr>
      <vt:lpstr>Technical Services: Weeding</vt:lpstr>
      <vt:lpstr>Technical Services: Weeding</vt:lpstr>
      <vt:lpstr>Technical Services: Catalog</vt:lpstr>
      <vt:lpstr>Technical Services: Catalog</vt:lpstr>
      <vt:lpstr>Technical Services: Catalog</vt:lpstr>
      <vt:lpstr>Technical Services: Processing</vt:lpstr>
      <vt:lpstr>Technical Services:  Funds</vt:lpstr>
      <vt:lpstr>Technical Services:  Funds</vt:lpstr>
      <vt:lpstr>Technical Services:  Discussion</vt:lpstr>
      <vt:lpstr>Contact information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Kristine Menkins</dc:creator>
  <cp:lastModifiedBy>Renee Patterson</cp:lastModifiedBy>
  <cp:revision>117</cp:revision>
  <cp:lastPrinted>2018-04-20T20:37:52Z</cp:lastPrinted>
  <dcterms:created xsi:type="dcterms:W3CDTF">2017-10-05T14:03:58Z</dcterms:created>
  <dcterms:modified xsi:type="dcterms:W3CDTF">2018-04-30T21:23:00Z</dcterms:modified>
</cp:coreProperties>
</file>