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59" r:id="rId4"/>
    <p:sldId id="289" r:id="rId5"/>
    <p:sldId id="269" r:id="rId6"/>
    <p:sldId id="285" r:id="rId7"/>
    <p:sldId id="270" r:id="rId8"/>
    <p:sldId id="286" r:id="rId9"/>
    <p:sldId id="271" r:id="rId10"/>
    <p:sldId id="268" r:id="rId11"/>
    <p:sldId id="272" r:id="rId12"/>
    <p:sldId id="273" r:id="rId13"/>
    <p:sldId id="274" r:id="rId14"/>
    <p:sldId id="280" r:id="rId15"/>
    <p:sldId id="275" r:id="rId16"/>
    <p:sldId id="277" r:id="rId17"/>
    <p:sldId id="278" r:id="rId18"/>
    <p:sldId id="291" r:id="rId19"/>
    <p:sldId id="292" r:id="rId20"/>
    <p:sldId id="283" r:id="rId21"/>
    <p:sldId id="284" r:id="rId22"/>
    <p:sldId id="267" r:id="rId23"/>
    <p:sldId id="28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4447" autoAdjust="0"/>
  </p:normalViewPr>
  <p:slideViewPr>
    <p:cSldViewPr snapToObjects="1">
      <p:cViewPr varScale="1">
        <p:scale>
          <a:sx n="78" d="100"/>
          <a:sy n="78" d="100"/>
        </p:scale>
        <p:origin x="88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3" d="100"/>
          <a:sy n="53" d="100"/>
        </p:scale>
        <p:origin x="264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DACS</a:t>
            </a:r>
            <a:r>
              <a:rPr lang="en-US" baseline="0" dirty="0" smtClean="0"/>
              <a:t> = Describing Archives: A Content Standard (the cataloging standard for archival collections)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URI at the end of the genre</a:t>
            </a:r>
            <a:r>
              <a:rPr lang="en-US" baseline="0" dirty="0" smtClean="0"/>
              <a:t> heading is a linked data enhancement we’re also getting with our authorities processing.</a:t>
            </a:r>
          </a:p>
          <a:p>
            <a:r>
              <a:rPr lang="en-US" baseline="0" dirty="0" smtClean="0"/>
              <a:t>Also note we chose to get RDA enrichment, so 33X fields have been added.</a:t>
            </a:r>
          </a:p>
          <a:p>
            <a:r>
              <a:rPr lang="en-US" baseline="0" dirty="0" smtClean="0"/>
              <a:t>We also chose to move GMDs to a 500 field so they could still be used in keyword searching.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Vendor</a:t>
            </a:r>
            <a:r>
              <a:rPr lang="en-US" baseline="0" dirty="0" smtClean="0"/>
              <a:t> records coded as English language of cataloging were actually Spanish language of cataloging.  Spanish subjects appeared in 650_0 (coded as LCSH). </a:t>
            </a:r>
          </a:p>
          <a:p>
            <a:r>
              <a:rPr lang="en-US" baseline="0" dirty="0" smtClean="0"/>
              <a:t>Authority record for </a:t>
            </a:r>
            <a:r>
              <a:rPr lang="en-US" baseline="0" dirty="0" err="1" smtClean="0"/>
              <a:t>Dvorani</a:t>
            </a:r>
            <a:r>
              <a:rPr lang="en-US" baseline="0" dirty="0" smtClean="0"/>
              <a:t>, Maria has cross-reference for “</a:t>
            </a:r>
            <a:r>
              <a:rPr lang="en-US" baseline="0" dirty="0" err="1" smtClean="0"/>
              <a:t>Medicina</a:t>
            </a:r>
            <a:r>
              <a:rPr lang="en-US" baseline="0" dirty="0" smtClean="0"/>
              <a:t>.”</a:t>
            </a:r>
          </a:p>
          <a:p>
            <a:r>
              <a:rPr lang="en-US" baseline="0" dirty="0" smtClean="0"/>
              <a:t>Note that these records also had the LCSH headings coded as Sears headings!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ha.sanders@iii.com" TargetMode="External"/><Relationship Id="rId2" Type="http://schemas.openxmlformats.org/officeDocument/2006/relationships/hyperlink" Target="mailto:robin179@msu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RFP – Key Questions for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types of bib records will be processed?</a:t>
            </a:r>
          </a:p>
          <a:p>
            <a:pPr lvl="1"/>
            <a:r>
              <a:rPr lang="en-US" dirty="0" smtClean="0"/>
              <a:t>Vendor records? Records without </a:t>
            </a:r>
            <a:r>
              <a:rPr lang="en-US" dirty="0" err="1" smtClean="0"/>
              <a:t>CatDates</a:t>
            </a:r>
            <a:r>
              <a:rPr lang="en-US" dirty="0" smtClean="0"/>
              <a:t>? Brief records?</a:t>
            </a:r>
          </a:p>
          <a:p>
            <a:pPr lvl="1"/>
            <a:r>
              <a:rPr lang="en-US" dirty="0" smtClean="0"/>
              <a:t>MSU excluded ERIC document microfiche records since they lack LC subjects</a:t>
            </a:r>
          </a:p>
          <a:p>
            <a:pPr lvl="1"/>
            <a:r>
              <a:rPr lang="en-US" dirty="0" smtClean="0"/>
              <a:t>Initially MSU excluded Archives records cataloged under DACS</a:t>
            </a:r>
          </a:p>
          <a:p>
            <a:r>
              <a:rPr lang="en-US" dirty="0" smtClean="0"/>
              <a:t>How will you create a random record file?</a:t>
            </a:r>
          </a:p>
          <a:p>
            <a:r>
              <a:rPr lang="en-US" dirty="0" smtClean="0"/>
              <a:t>What basic processing do you need?</a:t>
            </a:r>
          </a:p>
          <a:p>
            <a:r>
              <a:rPr lang="en-US" dirty="0" smtClean="0"/>
              <a:t>What other processing would you like?</a:t>
            </a:r>
          </a:p>
          <a:p>
            <a:pPr lvl="1"/>
            <a:r>
              <a:rPr lang="en-US" dirty="0" smtClean="0"/>
              <a:t>RDA enhancement; adding TOCs; adding reading levels; Linked Data URIs?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instructions the vendor follows to process your records</a:t>
            </a:r>
          </a:p>
          <a:p>
            <a:r>
              <a:rPr lang="en-US" dirty="0" smtClean="0"/>
              <a:t>Lots of decisions to make</a:t>
            </a:r>
          </a:p>
          <a:p>
            <a:pPr lvl="1"/>
            <a:r>
              <a:rPr lang="en-US" dirty="0" smtClean="0"/>
              <a:t>Customer Profile goes field by field</a:t>
            </a:r>
          </a:p>
          <a:p>
            <a:pPr lvl="1"/>
            <a:r>
              <a:rPr lang="en-US" dirty="0" smtClean="0"/>
              <a:t>Takes time to read through explanations of what will happen with each field</a:t>
            </a:r>
          </a:p>
          <a:p>
            <a:pPr lvl="1"/>
            <a:r>
              <a:rPr lang="en-US" dirty="0" smtClean="0"/>
              <a:t>Consult, consult, consult with your colleagues!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Local headings can be preserved if you create a local authority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Filling out </a:t>
            </a:r>
            <a:r>
              <a:rPr lang="en-US" dirty="0" smtClean="0"/>
              <a:t>the </a:t>
            </a:r>
            <a:r>
              <a:rPr lang="en-US" dirty="0"/>
              <a:t>Customer Profile </a:t>
            </a:r>
          </a:p>
        </p:txBody>
      </p:sp>
    </p:spTree>
    <p:extLst>
      <p:ext uri="{BB962C8B-B14F-4D97-AF65-F5344CB8AC3E}">
        <p14:creationId xmlns:p14="http://schemas.microsoft.com/office/powerpoint/2010/main" val="40380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28" y="2644083"/>
            <a:ext cx="4192361" cy="80001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Supportal</a:t>
            </a:r>
            <a:r>
              <a:rPr lang="en-US" dirty="0" smtClean="0"/>
              <a:t> Solutions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4957"/>
            <a:ext cx="7924800" cy="891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85800" y="1025892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Starting authority control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outside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vendor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Solution ID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160718145740608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Describes the ongoing processes for an Authority Control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Solution ID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160822155518196</a:t>
            </a:r>
          </a:p>
        </p:txBody>
      </p:sp>
    </p:spTree>
    <p:extLst>
      <p:ext uri="{BB962C8B-B14F-4D97-AF65-F5344CB8AC3E}">
        <p14:creationId xmlns:p14="http://schemas.microsoft.com/office/powerpoint/2010/main" val="37894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Vendors will supply </a:t>
            </a:r>
            <a:r>
              <a:rPr lang="en-US" b="1" dirty="0" smtClean="0"/>
              <a:t>*lots* </a:t>
            </a:r>
            <a:r>
              <a:rPr lang="en-US" dirty="0" smtClean="0"/>
              <a:t>of reports</a:t>
            </a:r>
          </a:p>
          <a:p>
            <a:pPr lvl="1"/>
            <a:r>
              <a:rPr lang="en-US" dirty="0" smtClean="0"/>
              <a:t>You choose which to receive</a:t>
            </a:r>
          </a:p>
          <a:p>
            <a:pPr lvl="1"/>
            <a:r>
              <a:rPr lang="en-US" dirty="0" smtClean="0"/>
              <a:t>Start with more and pare down </a:t>
            </a:r>
          </a:p>
          <a:p>
            <a:r>
              <a:rPr lang="en-US" dirty="0" smtClean="0"/>
              <a:t>Authority Delete reports</a:t>
            </a:r>
          </a:p>
          <a:p>
            <a:pPr lvl="1"/>
            <a:r>
              <a:rPr lang="en-US" dirty="0" smtClean="0"/>
              <a:t>Fictional characters as subjects changed to personal name authorities</a:t>
            </a:r>
          </a:p>
          <a:p>
            <a:pPr lvl="1"/>
            <a:r>
              <a:rPr lang="en-US" dirty="0" smtClean="0"/>
              <a:t>Undifferentiated name records replaced by multiple NARs</a:t>
            </a:r>
          </a:p>
          <a:p>
            <a:r>
              <a:rPr lang="en-US" dirty="0" smtClean="0"/>
              <a:t>Unrecognized subfield z</a:t>
            </a:r>
          </a:p>
          <a:p>
            <a:pPr lvl="1"/>
            <a:r>
              <a:rPr lang="en-US" dirty="0" smtClean="0"/>
              <a:t>$z should have been an $x or $y</a:t>
            </a:r>
          </a:p>
          <a:p>
            <a:pPr lvl="1"/>
            <a:r>
              <a:rPr lang="en-US" dirty="0" smtClean="0"/>
              <a:t>$z term is misspelled or not qualified correctly</a:t>
            </a:r>
            <a:endParaRPr lang="en-US" dirty="0"/>
          </a:p>
          <a:p>
            <a:pPr lvl="1"/>
            <a:r>
              <a:rPr lang="en-US" dirty="0" smtClean="0"/>
              <a:t>781 fields are your friends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Vendor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Unrecognized Subfield z Report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001436"/>
            <a:ext cx="8991600" cy="16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Genre authority </a:t>
            </a:r>
            <a:r>
              <a:rPr lang="en-US" dirty="0"/>
              <a:t>records </a:t>
            </a:r>
            <a:r>
              <a:rPr lang="en-US" dirty="0" smtClean="0"/>
              <a:t>may pose problems</a:t>
            </a:r>
            <a:r>
              <a:rPr lang="en-US" dirty="0"/>
              <a:t>, but are worth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Loader might not be able to load genre authority records</a:t>
            </a:r>
          </a:p>
          <a:p>
            <a:pPr lvl="2"/>
            <a:r>
              <a:rPr lang="en-US" dirty="0" smtClean="0"/>
              <a:t>Initially at MSU, genre main entry field stripped out</a:t>
            </a:r>
          </a:p>
          <a:p>
            <a:pPr lvl="1"/>
            <a:r>
              <a:rPr lang="en-US" dirty="0" smtClean="0"/>
              <a:t>Non-LC genre authority record have no </a:t>
            </a:r>
            <a:r>
              <a:rPr lang="en-US" dirty="0"/>
              <a:t>LCCN, so no overlay point for updated </a:t>
            </a:r>
            <a:r>
              <a:rPr lang="en-US" dirty="0" smtClean="0"/>
              <a:t>records; manual overlay required</a:t>
            </a:r>
          </a:p>
          <a:p>
            <a:pPr lvl="2"/>
            <a:r>
              <a:rPr lang="en-US" dirty="0" smtClean="0"/>
              <a:t>Fortunately, not many non-LC genre changes</a:t>
            </a:r>
          </a:p>
          <a:p>
            <a:pPr lvl="1"/>
            <a:r>
              <a:rPr lang="en-US" dirty="0" smtClean="0"/>
              <a:t>RBMS terms bring out characteristics specific to each </a:t>
            </a:r>
            <a:r>
              <a:rPr lang="en-US" dirty="0"/>
              <a:t>manifestation (Alum </a:t>
            </a:r>
            <a:r>
              <a:rPr lang="en-US" dirty="0" err="1"/>
              <a:t>tawed</a:t>
            </a:r>
            <a:r>
              <a:rPr lang="en-US" dirty="0"/>
              <a:t> </a:t>
            </a:r>
            <a:r>
              <a:rPr lang="en-US" dirty="0" smtClean="0"/>
              <a:t>bindings)</a:t>
            </a:r>
          </a:p>
          <a:p>
            <a:pPr lvl="1"/>
            <a:r>
              <a:rPr lang="en-US" dirty="0" smtClean="0"/>
              <a:t>AAT terms identify record types in archival collections (scrapbooks, diplomas)</a:t>
            </a:r>
          </a:p>
          <a:p>
            <a:pPr lvl="1"/>
            <a:r>
              <a:rPr lang="en-US" dirty="0" smtClean="0"/>
              <a:t>LCGFT identifies music &amp; movie </a:t>
            </a:r>
            <a:r>
              <a:rPr lang="en-US" dirty="0"/>
              <a:t>genres (Psychobilly music, </a:t>
            </a:r>
            <a:r>
              <a:rPr lang="en-US" dirty="0" smtClean="0"/>
              <a:t>Romance films)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2250"/>
            <a:ext cx="4370613" cy="471421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083954" y="1428750"/>
            <a:ext cx="1143000" cy="3323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1428750"/>
            <a:ext cx="195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Puzzles and games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600" y="827961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Initially loader stripped out main entry of genre authority records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87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23950"/>
            <a:ext cx="8839200" cy="3429000"/>
          </a:xfrm>
        </p:spPr>
        <p:txBody>
          <a:bodyPr>
            <a:normAutofit/>
          </a:bodyPr>
          <a:lstStyle/>
          <a:p>
            <a:r>
              <a:rPr lang="en-US" sz="3200" dirty="0"/>
              <a:t>Unexpected flips will </a:t>
            </a:r>
            <a:r>
              <a:rPr lang="en-US" sz="3200" dirty="0" smtClean="0"/>
              <a:t>happen</a:t>
            </a:r>
          </a:p>
          <a:p>
            <a:pPr lvl="1"/>
            <a:r>
              <a:rPr lang="en-US" sz="2400" dirty="0" smtClean="0"/>
              <a:t>less specific x-references in authority records</a:t>
            </a:r>
          </a:p>
          <a:p>
            <a:r>
              <a:rPr lang="en-US" sz="3200" dirty="0" smtClean="0"/>
              <a:t>Some examples ….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872" y="819150"/>
            <a:ext cx="3081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Records we created from vendor data contained  “Comedy/Spoken Word” as a genre term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We coded it as 655_4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Was flipped to “Stand-up comedy routines.”</a:t>
            </a:r>
          </a:p>
          <a:p>
            <a:endParaRPr lang="en-US" sz="2000" b="1" dirty="0" smtClean="0"/>
          </a:p>
          <a:p>
            <a:r>
              <a:rPr lang="en-US" sz="2400" b="1" dirty="0" smtClean="0"/>
              <a:t>Oops!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7221" y="694729"/>
            <a:ext cx="5854380" cy="38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3048001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Spanish language subject “</a:t>
            </a:r>
            <a:r>
              <a:rPr lang="en-US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Medicina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in 650_0 flipped to a 600 00 “</a:t>
            </a:r>
            <a:r>
              <a:rPr lang="en-US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Dvorani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Maria” due to x-ref in authority record</a:t>
            </a:r>
          </a:p>
          <a:p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Update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87" r="2387"/>
          <a:stretch>
            <a:fillRect/>
          </a:stretch>
        </p:blipFill>
        <p:spPr>
          <a:xfrm>
            <a:off x="3200400" y="819150"/>
            <a:ext cx="5791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9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71550"/>
            <a:ext cx="4495800" cy="823722"/>
          </a:xfrm>
        </p:spPr>
        <p:txBody>
          <a:bodyPr/>
          <a:lstStyle/>
          <a:p>
            <a:r>
              <a:rPr lang="en-US" dirty="0" smtClean="0"/>
              <a:t>Starting Authority Control with a Vendor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958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Lisa Robinson, Michigan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Martha Rice Sanders, Innovative Interfaces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" y="2266950"/>
            <a:ext cx="8839200" cy="24119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820489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-Local project to add genre headings to music records added “</a:t>
            </a:r>
            <a:r>
              <a:rPr lang="en-US" sz="2000" b="1" dirty="0" smtClean="0"/>
              <a:t>World</a:t>
            </a:r>
            <a:r>
              <a:rPr lang="en-US" sz="2000" b="1" dirty="0" smtClean="0"/>
              <a:t>” as a </a:t>
            </a:r>
            <a:r>
              <a:rPr lang="en-US" sz="2000" b="1" dirty="0" smtClean="0"/>
              <a:t>650_4</a:t>
            </a:r>
          </a:p>
          <a:p>
            <a:r>
              <a:rPr lang="en-US" sz="2000" b="1" dirty="0" smtClean="0"/>
              <a:t>-We meant to add “World music.”</a:t>
            </a:r>
          </a:p>
          <a:p>
            <a:r>
              <a:rPr lang="en-US" sz="2000" b="1" dirty="0" smtClean="0"/>
              <a:t>-Flipped to a corporate body name due to x-ref in authority record</a:t>
            </a:r>
          </a:p>
          <a:p>
            <a:r>
              <a:rPr lang="en-US" sz="2000" b="1" dirty="0" smtClean="0"/>
              <a:t>-Global Update again!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50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Doing automated authority control on your entire catalog seems daunting, but it IS doable</a:t>
            </a:r>
          </a:p>
          <a:p>
            <a:pPr lvl="1"/>
            <a:r>
              <a:rPr lang="en-US" dirty="0" smtClean="0"/>
              <a:t> </a:t>
            </a:r>
            <a:r>
              <a:rPr lang="en-US" sz="2000" dirty="0" smtClean="0"/>
              <a:t>…  and worth the effort!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Reminder about </a:t>
            </a:r>
            <a:r>
              <a:rPr lang="en-US" dirty="0" err="1" smtClean="0"/>
              <a:t>Supportal</a:t>
            </a:r>
            <a:r>
              <a:rPr lang="en-US" dirty="0" smtClean="0"/>
              <a:t> Solutions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Shameless Plug </a:t>
            </a:r>
            <a:r>
              <a:rPr lang="en-US" dirty="0"/>
              <a:t>for </a:t>
            </a:r>
            <a:r>
              <a:rPr lang="en-US" dirty="0" smtClean="0"/>
              <a:t>III Advanced </a:t>
            </a:r>
            <a:r>
              <a:rPr lang="en-US" dirty="0"/>
              <a:t>Authority Control </a:t>
            </a:r>
            <a:r>
              <a:rPr lang="en-US" dirty="0" smtClean="0"/>
              <a:t>Class</a:t>
            </a:r>
          </a:p>
          <a:p>
            <a:pPr lvl="1"/>
            <a:r>
              <a:rPr lang="en-US" sz="2000" dirty="0" smtClean="0"/>
              <a:t>April 18-20, noon-4 pm Eastern each day (12 hours total)</a:t>
            </a:r>
          </a:p>
          <a:p>
            <a:pPr lvl="1"/>
            <a:r>
              <a:rPr lang="en-US" sz="2000" dirty="0" smtClean="0"/>
              <a:t>To be repeated in the fall</a:t>
            </a:r>
          </a:p>
          <a:p>
            <a:pPr lvl="1"/>
            <a:r>
              <a:rPr lang="en-US" sz="2000" dirty="0" smtClean="0"/>
              <a:t>15% workshop coupon – ask Martha!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Do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245287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Lisa Robinson</a:t>
            </a:r>
          </a:p>
          <a:p>
            <a:r>
              <a:rPr lang="en-US" dirty="0" smtClean="0">
                <a:hlinkClick r:id="rId2"/>
              </a:rPr>
              <a:t>robin179@msu.edu</a:t>
            </a:r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Martha Rice Sanders</a:t>
            </a:r>
          </a:p>
          <a:p>
            <a:r>
              <a:rPr lang="en-US" dirty="0" smtClean="0">
                <a:hlinkClick r:id="rId3"/>
              </a:rPr>
              <a:t>martha.sanders@iii.com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505200"/>
          </a:xfrm>
        </p:spPr>
        <p:txBody>
          <a:bodyPr/>
          <a:lstStyle/>
          <a:p>
            <a:r>
              <a:rPr lang="en-US" dirty="0" smtClean="0"/>
              <a:t>Why Use an Authorities Vendor</a:t>
            </a:r>
          </a:p>
          <a:p>
            <a:r>
              <a:rPr lang="en-US" dirty="0" smtClean="0"/>
              <a:t>Creating an Request for Proposals</a:t>
            </a:r>
          </a:p>
          <a:p>
            <a:r>
              <a:rPr lang="en-US" dirty="0" smtClean="0"/>
              <a:t>Filling out the Customer Profile</a:t>
            </a:r>
            <a:endParaRPr lang="en-US" dirty="0"/>
          </a:p>
          <a:p>
            <a:r>
              <a:rPr lang="en-US" dirty="0" smtClean="0"/>
              <a:t>Working with Records</a:t>
            </a:r>
          </a:p>
          <a:p>
            <a:r>
              <a:rPr lang="en-US" dirty="0" smtClean="0"/>
              <a:t>Working with Reports</a:t>
            </a:r>
          </a:p>
          <a:p>
            <a:r>
              <a:rPr lang="en-US" dirty="0" smtClean="0"/>
              <a:t>Lessons Learned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2016 – put out RFP</a:t>
            </a:r>
          </a:p>
          <a:p>
            <a:r>
              <a:rPr lang="en-US" dirty="0" smtClean="0"/>
              <a:t>March 2016 – vendor selected</a:t>
            </a:r>
          </a:p>
          <a:p>
            <a:r>
              <a:rPr lang="en-US" dirty="0" smtClean="0"/>
              <a:t>Mid-April-mid-May 2016 – customer </a:t>
            </a:r>
            <a:r>
              <a:rPr lang="en-US" dirty="0"/>
              <a:t>p</a:t>
            </a:r>
            <a:r>
              <a:rPr lang="en-US" dirty="0" smtClean="0"/>
              <a:t>rofile created</a:t>
            </a:r>
          </a:p>
          <a:p>
            <a:r>
              <a:rPr lang="en-US" dirty="0" smtClean="0"/>
              <a:t>May 20 – started pulling “</a:t>
            </a:r>
            <a:r>
              <a:rPr lang="en-US" dirty="0" err="1" smtClean="0"/>
              <a:t>basefile</a:t>
            </a:r>
            <a:r>
              <a:rPr lang="en-US" dirty="0" smtClean="0"/>
              <a:t>” bib records</a:t>
            </a:r>
          </a:p>
          <a:p>
            <a:r>
              <a:rPr lang="en-US" dirty="0" smtClean="0"/>
              <a:t>May 27 – records sent for processing</a:t>
            </a:r>
          </a:p>
          <a:p>
            <a:r>
              <a:rPr lang="en-US" dirty="0" smtClean="0"/>
              <a:t>June 10 – processed records returned</a:t>
            </a:r>
          </a:p>
          <a:p>
            <a:r>
              <a:rPr lang="en-US" dirty="0" smtClean="0"/>
              <a:t>Aug 8 - Sept 8 – bib &amp; authority record re-loading</a:t>
            </a:r>
          </a:p>
          <a:p>
            <a:r>
              <a:rPr lang="en-US" dirty="0" smtClean="0"/>
              <a:t>Oct 1 – 1</a:t>
            </a:r>
            <a:r>
              <a:rPr lang="en-US" baseline="30000" dirty="0" smtClean="0"/>
              <a:t>st</a:t>
            </a:r>
            <a:r>
              <a:rPr lang="en-US" dirty="0" smtClean="0"/>
              <a:t> monthly file sent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Michigan State Authorities Project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76350"/>
            <a:ext cx="88392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Changes to national authority file coming fast &amp; furious!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Seeing 4-6 thousand names changes alone each month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Regular flow of undifferentiated name authority records </a:t>
            </a:r>
          </a:p>
          <a:p>
            <a:pPr lvl="2"/>
            <a:r>
              <a:rPr lang="en-US" dirty="0" smtClean="0"/>
              <a:t>separated into differentiated NARs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Use an Authorities 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Reduce time spent on routine searching</a:t>
            </a:r>
          </a:p>
          <a:p>
            <a:pPr lvl="1"/>
            <a:r>
              <a:rPr lang="en-US" dirty="0" smtClean="0"/>
              <a:t>MSU staff authority searching/exporting in OCLC</a:t>
            </a:r>
          </a:p>
          <a:p>
            <a:pPr lvl="2"/>
            <a:r>
              <a:rPr lang="en-US" dirty="0" smtClean="0"/>
              <a:t>Oct 2015: 12,428 searches, 3,745 exports </a:t>
            </a:r>
          </a:p>
          <a:p>
            <a:pPr lvl="2"/>
            <a:r>
              <a:rPr lang="en-US" dirty="0" smtClean="0"/>
              <a:t>Jan 2016: 11,764 searches, 3,677 exports</a:t>
            </a:r>
          </a:p>
          <a:p>
            <a:pPr lvl="2"/>
            <a:r>
              <a:rPr lang="en-US" dirty="0" smtClean="0"/>
              <a:t>Nov 2016: 2,050 searches, 98 exports (start of vendor project for staff)</a:t>
            </a:r>
          </a:p>
          <a:p>
            <a:pPr lvl="2"/>
            <a:r>
              <a:rPr lang="en-US" dirty="0" smtClean="0"/>
              <a:t>Feb 2017: 392 searches, 48 exports</a:t>
            </a:r>
          </a:p>
          <a:p>
            <a:pPr lvl="2"/>
            <a:endParaRPr lang="en-US" sz="1100" dirty="0" smtClean="0"/>
          </a:p>
          <a:p>
            <a:pPr lvl="1"/>
            <a:r>
              <a:rPr lang="en-US" dirty="0" smtClean="0"/>
              <a:t>Staff now doing other much needed work</a:t>
            </a:r>
          </a:p>
          <a:p>
            <a:pPr lvl="2"/>
            <a:r>
              <a:rPr lang="en-US" dirty="0" smtClean="0"/>
              <a:t>Undifferentiated names!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Use an Authorities 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81150"/>
            <a:ext cx="8839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Get a more complete authority file on Sierra</a:t>
            </a:r>
          </a:p>
          <a:p>
            <a:pPr lvl="1"/>
            <a:r>
              <a:rPr lang="en-US" dirty="0" smtClean="0"/>
              <a:t>MSU authority file went from ~500,000 records to 2.8 million records</a:t>
            </a:r>
          </a:p>
          <a:p>
            <a:pPr lvl="1"/>
            <a:r>
              <a:rPr lang="en-US" dirty="0" smtClean="0"/>
              <a:t>Getting all authority records</a:t>
            </a:r>
          </a:p>
          <a:p>
            <a:pPr lvl="2"/>
            <a:r>
              <a:rPr lang="en-US" dirty="0" smtClean="0"/>
              <a:t>Includes those with no 4xx or 5xx fields</a:t>
            </a:r>
          </a:p>
          <a:p>
            <a:pPr lvl="2"/>
            <a:r>
              <a:rPr lang="en-US" dirty="0" smtClean="0"/>
              <a:t>Includes non-LC genre records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Use an Authorities 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Increase scale &amp; scope of authority control</a:t>
            </a:r>
          </a:p>
          <a:p>
            <a:pPr lvl="1"/>
            <a:r>
              <a:rPr lang="en-US" dirty="0" smtClean="0"/>
              <a:t>Including e-resources records in authority control work</a:t>
            </a:r>
          </a:p>
          <a:p>
            <a:pPr lvl="2"/>
            <a:r>
              <a:rPr lang="en-US" dirty="0" smtClean="0"/>
              <a:t>Some Serials Solutions e-journal &amp; e-book records</a:t>
            </a:r>
          </a:p>
          <a:p>
            <a:pPr lvl="1"/>
            <a:r>
              <a:rPr lang="en-US" dirty="0" smtClean="0"/>
              <a:t>Now controlling 11 genre vocabularies (LCGFT, AAT, RBMS, etc.)</a:t>
            </a:r>
          </a:p>
          <a:p>
            <a:pPr lvl="1"/>
            <a:r>
              <a:rPr lang="en-US" dirty="0" smtClean="0"/>
              <a:t>From evaluating ~4,000 records/month to ~44,000 records/month</a:t>
            </a:r>
          </a:p>
          <a:p>
            <a:pPr lvl="1"/>
            <a:r>
              <a:rPr lang="en-US" dirty="0" smtClean="0"/>
              <a:t>Authority work has now been done on 8.7 million records</a:t>
            </a:r>
          </a:p>
          <a:p>
            <a:pPr lvl="2"/>
            <a:r>
              <a:rPr lang="en-US" dirty="0" smtClean="0"/>
              <a:t>almost 40 million fully controlled headings</a:t>
            </a:r>
          </a:p>
          <a:p>
            <a:pPr lvl="1"/>
            <a:r>
              <a:rPr lang="en-US" dirty="0" smtClean="0"/>
              <a:t>84.3% of headings in catalog controlled in some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Use an Authorities 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3581400"/>
          </a:xfrm>
        </p:spPr>
        <p:txBody>
          <a:bodyPr/>
          <a:lstStyle/>
          <a:p>
            <a:r>
              <a:rPr lang="en-US" dirty="0" smtClean="0"/>
              <a:t>RFP specifying </a:t>
            </a:r>
            <a:r>
              <a:rPr lang="en-US" b="1" dirty="0" smtClean="0"/>
              <a:t>your</a:t>
            </a:r>
            <a:r>
              <a:rPr lang="en-US" dirty="0" smtClean="0"/>
              <a:t> needs &amp; criteria to compare vendors</a:t>
            </a:r>
          </a:p>
          <a:p>
            <a:pPr lvl="1"/>
            <a:r>
              <a:rPr lang="en-US" dirty="0" smtClean="0"/>
              <a:t>Sample RFP</a:t>
            </a:r>
          </a:p>
          <a:p>
            <a:r>
              <a:rPr lang="en-US" dirty="0" smtClean="0"/>
              <a:t>The vendors will want to know:</a:t>
            </a:r>
          </a:p>
          <a:p>
            <a:pPr lvl="1"/>
            <a:r>
              <a:rPr lang="en-US" dirty="0" smtClean="0"/>
              <a:t>The current size of your catalog (both bib &amp; authority records)?</a:t>
            </a:r>
          </a:p>
          <a:p>
            <a:pPr lvl="1"/>
            <a:r>
              <a:rPr lang="en-US" dirty="0" smtClean="0"/>
              <a:t>How many records you add each year?</a:t>
            </a:r>
          </a:p>
          <a:p>
            <a:pPr lvl="1"/>
            <a:r>
              <a:rPr lang="en-US" dirty="0" smtClean="0"/>
              <a:t>How often you want authorities processing done?</a:t>
            </a:r>
          </a:p>
          <a:p>
            <a:pPr lvl="1"/>
            <a:r>
              <a:rPr lang="en-US" dirty="0" smtClean="0"/>
              <a:t>Which types of processing desired?</a:t>
            </a:r>
          </a:p>
          <a:p>
            <a:r>
              <a:rPr lang="en-US" dirty="0" smtClean="0"/>
              <a:t>Vendors do sample file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an Request for Proposals </a:t>
            </a:r>
          </a:p>
        </p:txBody>
      </p:sp>
    </p:spTree>
    <p:extLst>
      <p:ext uri="{BB962C8B-B14F-4D97-AF65-F5344CB8AC3E}">
        <p14:creationId xmlns:p14="http://schemas.microsoft.com/office/powerpoint/2010/main" val="2673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595</TotalTime>
  <Words>1050</Words>
  <Application>Microsoft Office PowerPoint</Application>
  <PresentationFormat>On-screen Show (16:9)</PresentationFormat>
  <Paragraphs>156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</vt:lpstr>
      <vt:lpstr>Office Theme</vt:lpstr>
      <vt:lpstr>PowerPoint Presentation</vt:lpstr>
      <vt:lpstr>Starting Authority Control with a Vendor</vt:lpstr>
      <vt:lpstr>Outline</vt:lpstr>
      <vt:lpstr>Michigan State Authorities Project Timeline</vt:lpstr>
      <vt:lpstr>Why Use an Authorities Vendor</vt:lpstr>
      <vt:lpstr>Why Use an Authorities Vendor</vt:lpstr>
      <vt:lpstr>Why Use an Authorities Vendor</vt:lpstr>
      <vt:lpstr>Why Use an Authorities Vendor</vt:lpstr>
      <vt:lpstr>Creating an Request for Proposals </vt:lpstr>
      <vt:lpstr>RFP – Key Questions for You</vt:lpstr>
      <vt:lpstr>Filling out the Customer Profile </vt:lpstr>
      <vt:lpstr>Supportal Solutions</vt:lpstr>
      <vt:lpstr>Vendor Reports</vt:lpstr>
      <vt:lpstr>Example of Unrecognized Subfield z Report</vt:lpstr>
      <vt:lpstr>Lessons Learned</vt:lpstr>
      <vt:lpstr>PowerPoint Presentation</vt:lpstr>
      <vt:lpstr>Lessons Learned</vt:lpstr>
      <vt:lpstr>Lessons Learned</vt:lpstr>
      <vt:lpstr>Lessons Learned</vt:lpstr>
      <vt:lpstr>Lessons Learned</vt:lpstr>
      <vt:lpstr>You Can Do It!</vt:lpstr>
      <vt:lpstr>Questions?</vt:lpstr>
      <vt:lpstr>Thank you!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Lisa Robinson</cp:lastModifiedBy>
  <cp:revision>67</cp:revision>
  <dcterms:created xsi:type="dcterms:W3CDTF">2016-09-21T19:54:51Z</dcterms:created>
  <dcterms:modified xsi:type="dcterms:W3CDTF">2017-03-29T19:46:48Z</dcterms:modified>
</cp:coreProperties>
</file>