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82"/>
  </p:notesMasterIdLst>
  <p:sldIdLst>
    <p:sldId id="281" r:id="rId2"/>
    <p:sldId id="287" r:id="rId3"/>
    <p:sldId id="338" r:id="rId4"/>
    <p:sldId id="285" r:id="rId5"/>
    <p:sldId id="373" r:id="rId6"/>
    <p:sldId id="289" r:id="rId7"/>
    <p:sldId id="295" r:id="rId8"/>
    <p:sldId id="349" r:id="rId9"/>
    <p:sldId id="296" r:id="rId10"/>
    <p:sldId id="293" r:id="rId11"/>
    <p:sldId id="294" r:id="rId12"/>
    <p:sldId id="292" r:id="rId13"/>
    <p:sldId id="368" r:id="rId14"/>
    <p:sldId id="297" r:id="rId15"/>
    <p:sldId id="291" r:id="rId16"/>
    <p:sldId id="290" r:id="rId17"/>
    <p:sldId id="298" r:id="rId18"/>
    <p:sldId id="367" r:id="rId19"/>
    <p:sldId id="299" r:id="rId20"/>
    <p:sldId id="352" r:id="rId21"/>
    <p:sldId id="353" r:id="rId22"/>
    <p:sldId id="354" r:id="rId23"/>
    <p:sldId id="358" r:id="rId24"/>
    <p:sldId id="362" r:id="rId25"/>
    <p:sldId id="364" r:id="rId26"/>
    <p:sldId id="363" r:id="rId27"/>
    <p:sldId id="357" r:id="rId28"/>
    <p:sldId id="304" r:id="rId29"/>
    <p:sldId id="305" r:id="rId30"/>
    <p:sldId id="306" r:id="rId31"/>
    <p:sldId id="307" r:id="rId32"/>
    <p:sldId id="351" r:id="rId33"/>
    <p:sldId id="355" r:id="rId34"/>
    <p:sldId id="356" r:id="rId35"/>
    <p:sldId id="328" r:id="rId36"/>
    <p:sldId id="331" r:id="rId37"/>
    <p:sldId id="345" r:id="rId38"/>
    <p:sldId id="334" r:id="rId39"/>
    <p:sldId id="359" r:id="rId40"/>
    <p:sldId id="346" r:id="rId41"/>
    <p:sldId id="342" r:id="rId42"/>
    <p:sldId id="343" r:id="rId43"/>
    <p:sldId id="365" r:id="rId44"/>
    <p:sldId id="344" r:id="rId45"/>
    <p:sldId id="335" r:id="rId46"/>
    <p:sldId id="348" r:id="rId47"/>
    <p:sldId id="336" r:id="rId48"/>
    <p:sldId id="377" r:id="rId49"/>
    <p:sldId id="374" r:id="rId50"/>
    <p:sldId id="375" r:id="rId51"/>
    <p:sldId id="376" r:id="rId52"/>
    <p:sldId id="329" r:id="rId53"/>
    <p:sldId id="330" r:id="rId54"/>
    <p:sldId id="350" r:id="rId55"/>
    <p:sldId id="370" r:id="rId56"/>
    <p:sldId id="372" r:id="rId57"/>
    <p:sldId id="371"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6" r:id="rId76"/>
    <p:sldId id="327" r:id="rId77"/>
    <p:sldId id="341" r:id="rId78"/>
    <p:sldId id="284" r:id="rId79"/>
    <p:sldId id="369" r:id="rId80"/>
    <p:sldId id="366" r:id="rId81"/>
  </p:sldIdLst>
  <p:sldSz cx="12161838" cy="6858000"/>
  <p:notesSz cx="9312275" cy="7026275"/>
  <p:embeddedFontLst>
    <p:embeddedFont>
      <p:font typeface="Calibri Light" panose="020F0302020204030204" pitchFamily="34" charset="0"/>
      <p:regular r:id="rId83"/>
      <p:italic r:id="rId84"/>
    </p:embeddedFont>
    <p:embeddedFont>
      <p:font typeface="Calibri" panose="020F0502020204030204" pitchFamily="34" charset="0"/>
      <p:regular r:id="rId85"/>
      <p:bold r:id="rId86"/>
      <p:italic r:id="rId87"/>
      <p:boldItalic r:id="rId88"/>
    </p:embeddedFont>
    <p:embeddedFont>
      <p:font typeface="Arial Narrow" panose="020B0606020202030204" pitchFamily="34" charset="0"/>
      <p:regular r:id="rId89"/>
      <p:bold r:id="rId90"/>
      <p:italic r:id="rId91"/>
      <p:boldItalic r:id="rId92"/>
    </p:embeddedFont>
  </p:embeddedFontLst>
  <p:defaultTextStyle>
    <a:defPPr>
      <a:defRPr lang="en-US"/>
    </a:defPPr>
    <a:lvl1pPr marL="0" algn="l" defTabSz="650045" rtl="0" eaLnBrk="1" latinLnBrk="0" hangingPunct="1">
      <a:defRPr sz="2600" kern="1200">
        <a:solidFill>
          <a:schemeClr val="tx1"/>
        </a:solidFill>
        <a:latin typeface="+mn-lt"/>
        <a:ea typeface="+mn-ea"/>
        <a:cs typeface="+mn-cs"/>
      </a:defRPr>
    </a:lvl1pPr>
    <a:lvl2pPr marL="650045" algn="l" defTabSz="650045" rtl="0" eaLnBrk="1" latinLnBrk="0" hangingPunct="1">
      <a:defRPr sz="2600" kern="1200">
        <a:solidFill>
          <a:schemeClr val="tx1"/>
        </a:solidFill>
        <a:latin typeface="+mn-lt"/>
        <a:ea typeface="+mn-ea"/>
        <a:cs typeface="+mn-cs"/>
      </a:defRPr>
    </a:lvl2pPr>
    <a:lvl3pPr marL="1300090" algn="l" defTabSz="650045" rtl="0" eaLnBrk="1" latinLnBrk="0" hangingPunct="1">
      <a:defRPr sz="2600" kern="1200">
        <a:solidFill>
          <a:schemeClr val="tx1"/>
        </a:solidFill>
        <a:latin typeface="+mn-lt"/>
        <a:ea typeface="+mn-ea"/>
        <a:cs typeface="+mn-cs"/>
      </a:defRPr>
    </a:lvl3pPr>
    <a:lvl4pPr marL="1950135" algn="l" defTabSz="650045" rtl="0" eaLnBrk="1" latinLnBrk="0" hangingPunct="1">
      <a:defRPr sz="2600" kern="1200">
        <a:solidFill>
          <a:schemeClr val="tx1"/>
        </a:solidFill>
        <a:latin typeface="+mn-lt"/>
        <a:ea typeface="+mn-ea"/>
        <a:cs typeface="+mn-cs"/>
      </a:defRPr>
    </a:lvl4pPr>
    <a:lvl5pPr marL="2600180" algn="l" defTabSz="650045" rtl="0" eaLnBrk="1" latinLnBrk="0" hangingPunct="1">
      <a:defRPr sz="2600" kern="1200">
        <a:solidFill>
          <a:schemeClr val="tx1"/>
        </a:solidFill>
        <a:latin typeface="+mn-lt"/>
        <a:ea typeface="+mn-ea"/>
        <a:cs typeface="+mn-cs"/>
      </a:defRPr>
    </a:lvl5pPr>
    <a:lvl6pPr marL="3250225" algn="l" defTabSz="650045" rtl="0" eaLnBrk="1" latinLnBrk="0" hangingPunct="1">
      <a:defRPr sz="2600" kern="1200">
        <a:solidFill>
          <a:schemeClr val="tx1"/>
        </a:solidFill>
        <a:latin typeface="+mn-lt"/>
        <a:ea typeface="+mn-ea"/>
        <a:cs typeface="+mn-cs"/>
      </a:defRPr>
    </a:lvl6pPr>
    <a:lvl7pPr marL="3900270" algn="l" defTabSz="650045" rtl="0" eaLnBrk="1" latinLnBrk="0" hangingPunct="1">
      <a:defRPr sz="2600" kern="1200">
        <a:solidFill>
          <a:schemeClr val="tx1"/>
        </a:solidFill>
        <a:latin typeface="+mn-lt"/>
        <a:ea typeface="+mn-ea"/>
        <a:cs typeface="+mn-cs"/>
      </a:defRPr>
    </a:lvl7pPr>
    <a:lvl8pPr marL="4550315" algn="l" defTabSz="650045" rtl="0" eaLnBrk="1" latinLnBrk="0" hangingPunct="1">
      <a:defRPr sz="2600" kern="1200">
        <a:solidFill>
          <a:schemeClr val="tx1"/>
        </a:solidFill>
        <a:latin typeface="+mn-lt"/>
        <a:ea typeface="+mn-ea"/>
        <a:cs typeface="+mn-cs"/>
      </a:defRPr>
    </a:lvl8pPr>
    <a:lvl9pPr marL="5200360" algn="l" defTabSz="650045"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4E4"/>
    <a:srgbClr val="DEDEDE"/>
    <a:srgbClr val="6C446B"/>
    <a:srgbClr val="6C4457"/>
    <a:srgbClr val="F0542A"/>
    <a:srgbClr val="3D3D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3" autoAdjust="0"/>
    <p:restoredTop sz="94660"/>
  </p:normalViewPr>
  <p:slideViewPr>
    <p:cSldViewPr snapToGrid="0" snapToObjects="1">
      <p:cViewPr varScale="1">
        <p:scale>
          <a:sx n="96" d="100"/>
          <a:sy n="96" d="100"/>
        </p:scale>
        <p:origin x="126" y="84"/>
      </p:cViewPr>
      <p:guideLst>
        <p:guide orient="horz" pos="2160"/>
        <p:guide pos="3831"/>
      </p:guideLst>
    </p:cSldViewPr>
  </p:slideViewPr>
  <p:notesTextViewPr>
    <p:cViewPr>
      <p:scale>
        <a:sx n="100" d="100"/>
        <a:sy n="100" d="100"/>
      </p:scale>
      <p:origin x="0" y="0"/>
    </p:cViewPr>
  </p:notesTextViewPr>
  <p:sorterViewPr>
    <p:cViewPr>
      <p:scale>
        <a:sx n="100" d="100"/>
        <a:sy n="100" d="100"/>
      </p:scale>
      <p:origin x="0" y="170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0838"/>
          </a:xfrm>
          <a:prstGeom prst="rect">
            <a:avLst/>
          </a:prstGeom>
        </p:spPr>
        <p:txBody>
          <a:bodyPr vert="horz" lIns="91440" tIns="45720" rIns="91440" bIns="45720" rtlCol="0"/>
          <a:lstStyle>
            <a:lvl1pPr algn="r">
              <a:defRPr sz="1200"/>
            </a:lvl1pPr>
          </a:lstStyle>
          <a:p>
            <a:fld id="{E31DF91C-D2A0-42EE-8FDE-BAE49CD90A30}" type="datetimeFigureOut">
              <a:rPr lang="en-US" smtClean="0"/>
              <a:t>3/30/2017</a:t>
            </a:fld>
            <a:endParaRPr lang="en-US"/>
          </a:p>
        </p:txBody>
      </p:sp>
      <p:sp>
        <p:nvSpPr>
          <p:cNvPr id="4" name="Slide Image Placeholder 3"/>
          <p:cNvSpPr>
            <a:spLocks noGrp="1" noRot="1" noChangeAspect="1"/>
          </p:cNvSpPr>
          <p:nvPr>
            <p:ph type="sldImg" idx="2"/>
          </p:nvPr>
        </p:nvSpPr>
        <p:spPr>
          <a:xfrm>
            <a:off x="2320925" y="527050"/>
            <a:ext cx="4670425" cy="2635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36925"/>
            <a:ext cx="7448550" cy="31623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3850"/>
            <a:ext cx="4035425"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0838"/>
          </a:xfrm>
          <a:prstGeom prst="rect">
            <a:avLst/>
          </a:prstGeom>
        </p:spPr>
        <p:txBody>
          <a:bodyPr vert="horz" lIns="91440" tIns="45720" rIns="91440" bIns="45720" rtlCol="0" anchor="b"/>
          <a:lstStyle>
            <a:lvl1pPr algn="r">
              <a:defRPr sz="1200"/>
            </a:lvl1pPr>
          </a:lstStyle>
          <a:p>
            <a:fld id="{BCB90E19-6987-4228-BDDD-14319EE7F133}" type="slidenum">
              <a:rPr lang="en-US" smtClean="0"/>
              <a:t>‹#›</a:t>
            </a:fld>
            <a:endParaRPr lang="en-US"/>
          </a:p>
        </p:txBody>
      </p:sp>
    </p:spTree>
    <p:extLst>
      <p:ext uri="{BB962C8B-B14F-4D97-AF65-F5344CB8AC3E}">
        <p14:creationId xmlns:p14="http://schemas.microsoft.com/office/powerpoint/2010/main" val="83416711"/>
      </p:ext>
    </p:extLst>
  </p:cSld>
  <p:clrMap bg1="lt1" tx1="dk1" bg2="lt2" tx2="dk2" accent1="accent1" accent2="accent2" accent3="accent3" accent4="accent4" accent5="accent5" accent6="accent6" hlink="hlink" folHlink="folHlink"/>
  <p:notesStyle>
    <a:lvl1pPr marL="0" algn="l" defTabSz="975238" rtl="0" eaLnBrk="1" latinLnBrk="0" hangingPunct="1">
      <a:defRPr sz="1300" kern="1200">
        <a:solidFill>
          <a:schemeClr val="tx1"/>
        </a:solidFill>
        <a:latin typeface="+mn-lt"/>
        <a:ea typeface="+mn-ea"/>
        <a:cs typeface="+mn-cs"/>
      </a:defRPr>
    </a:lvl1pPr>
    <a:lvl2pPr marL="487620" algn="l" defTabSz="975238" rtl="0" eaLnBrk="1" latinLnBrk="0" hangingPunct="1">
      <a:defRPr sz="1300" kern="1200">
        <a:solidFill>
          <a:schemeClr val="tx1"/>
        </a:solidFill>
        <a:latin typeface="+mn-lt"/>
        <a:ea typeface="+mn-ea"/>
        <a:cs typeface="+mn-cs"/>
      </a:defRPr>
    </a:lvl2pPr>
    <a:lvl3pPr marL="975238" algn="l" defTabSz="975238" rtl="0" eaLnBrk="1" latinLnBrk="0" hangingPunct="1">
      <a:defRPr sz="1300" kern="1200">
        <a:solidFill>
          <a:schemeClr val="tx1"/>
        </a:solidFill>
        <a:latin typeface="+mn-lt"/>
        <a:ea typeface="+mn-ea"/>
        <a:cs typeface="+mn-cs"/>
      </a:defRPr>
    </a:lvl3pPr>
    <a:lvl4pPr marL="1462858" algn="l" defTabSz="975238" rtl="0" eaLnBrk="1" latinLnBrk="0" hangingPunct="1">
      <a:defRPr sz="1300" kern="1200">
        <a:solidFill>
          <a:schemeClr val="tx1"/>
        </a:solidFill>
        <a:latin typeface="+mn-lt"/>
        <a:ea typeface="+mn-ea"/>
        <a:cs typeface="+mn-cs"/>
      </a:defRPr>
    </a:lvl4pPr>
    <a:lvl5pPr marL="1950476" algn="l" defTabSz="975238" rtl="0" eaLnBrk="1" latinLnBrk="0" hangingPunct="1">
      <a:defRPr sz="1300" kern="1200">
        <a:solidFill>
          <a:schemeClr val="tx1"/>
        </a:solidFill>
        <a:latin typeface="+mn-lt"/>
        <a:ea typeface="+mn-ea"/>
        <a:cs typeface="+mn-cs"/>
      </a:defRPr>
    </a:lvl5pPr>
    <a:lvl6pPr marL="2438096" algn="l" defTabSz="975238" rtl="0" eaLnBrk="1" latinLnBrk="0" hangingPunct="1">
      <a:defRPr sz="1300" kern="1200">
        <a:solidFill>
          <a:schemeClr val="tx1"/>
        </a:solidFill>
        <a:latin typeface="+mn-lt"/>
        <a:ea typeface="+mn-ea"/>
        <a:cs typeface="+mn-cs"/>
      </a:defRPr>
    </a:lvl6pPr>
    <a:lvl7pPr marL="2925714" algn="l" defTabSz="975238" rtl="0" eaLnBrk="1" latinLnBrk="0" hangingPunct="1">
      <a:defRPr sz="1300" kern="1200">
        <a:solidFill>
          <a:schemeClr val="tx1"/>
        </a:solidFill>
        <a:latin typeface="+mn-lt"/>
        <a:ea typeface="+mn-ea"/>
        <a:cs typeface="+mn-cs"/>
      </a:defRPr>
    </a:lvl7pPr>
    <a:lvl8pPr marL="3413333" algn="l" defTabSz="975238" rtl="0" eaLnBrk="1" latinLnBrk="0" hangingPunct="1">
      <a:defRPr sz="1300" kern="1200">
        <a:solidFill>
          <a:schemeClr val="tx1"/>
        </a:solidFill>
        <a:latin typeface="+mn-lt"/>
        <a:ea typeface="+mn-ea"/>
        <a:cs typeface="+mn-cs"/>
      </a:defRPr>
    </a:lvl8pPr>
    <a:lvl9pPr marL="3900952" algn="l" defTabSz="9752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0E19-6987-4228-BDDD-14319EE7F133}" type="slidenum">
              <a:rPr lang="en-US" smtClean="0"/>
              <a:t>19</a:t>
            </a:fld>
            <a:endParaRPr lang="en-US"/>
          </a:p>
        </p:txBody>
      </p:sp>
    </p:spTree>
    <p:extLst>
      <p:ext uri="{BB962C8B-B14F-4D97-AF65-F5344CB8AC3E}">
        <p14:creationId xmlns:p14="http://schemas.microsoft.com/office/powerpoint/2010/main" val="220703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200,000</a:t>
            </a:r>
            <a:r>
              <a:rPr lang="en-US" baseline="0" dirty="0" smtClean="0"/>
              <a:t> item records</a:t>
            </a:r>
          </a:p>
          <a:p>
            <a:r>
              <a:rPr lang="en-US" baseline="0" dirty="0" smtClean="0"/>
              <a:t>What does hard to get correct joins mean?  (give example)</a:t>
            </a:r>
            <a:endParaRPr lang="en-US" dirty="0"/>
          </a:p>
        </p:txBody>
      </p:sp>
      <p:sp>
        <p:nvSpPr>
          <p:cNvPr id="4" name="Slide Number Placeholder 3"/>
          <p:cNvSpPr>
            <a:spLocks noGrp="1"/>
          </p:cNvSpPr>
          <p:nvPr>
            <p:ph type="sldNum" sz="quarter" idx="10"/>
          </p:nvPr>
        </p:nvSpPr>
        <p:spPr/>
        <p:txBody>
          <a:bodyPr/>
          <a:lstStyle/>
          <a:p>
            <a:fld id="{BCB90E19-6987-4228-BDDD-14319EE7F133}" type="slidenum">
              <a:rPr lang="en-US" smtClean="0"/>
              <a:t>32</a:t>
            </a:fld>
            <a:endParaRPr lang="en-US"/>
          </a:p>
        </p:txBody>
      </p:sp>
    </p:spTree>
    <p:extLst>
      <p:ext uri="{BB962C8B-B14F-4D97-AF65-F5344CB8AC3E}">
        <p14:creationId xmlns:p14="http://schemas.microsoft.com/office/powerpoint/2010/main" val="3964532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B90E19-6987-4228-BDDD-14319EE7F133}" type="slidenum">
              <a:rPr lang="en-US" smtClean="0"/>
              <a:t>43</a:t>
            </a:fld>
            <a:endParaRPr lang="en-US"/>
          </a:p>
        </p:txBody>
      </p:sp>
    </p:spTree>
    <p:extLst>
      <p:ext uri="{BB962C8B-B14F-4D97-AF65-F5344CB8AC3E}">
        <p14:creationId xmlns:p14="http://schemas.microsoft.com/office/powerpoint/2010/main" val="138600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Sierra documentation</a:t>
            </a:r>
            <a:endParaRPr lang="en-US" dirty="0"/>
          </a:p>
        </p:txBody>
      </p:sp>
      <p:sp>
        <p:nvSpPr>
          <p:cNvPr id="4" name="Slide Number Placeholder 3"/>
          <p:cNvSpPr>
            <a:spLocks noGrp="1"/>
          </p:cNvSpPr>
          <p:nvPr>
            <p:ph type="sldNum" sz="quarter" idx="10"/>
          </p:nvPr>
        </p:nvSpPr>
        <p:spPr/>
        <p:txBody>
          <a:bodyPr/>
          <a:lstStyle/>
          <a:p>
            <a:fld id="{BCB90E19-6987-4228-BDDD-14319EE7F133}" type="slidenum">
              <a:rPr lang="en-US" smtClean="0"/>
              <a:t>52</a:t>
            </a:fld>
            <a:endParaRPr lang="en-US"/>
          </a:p>
        </p:txBody>
      </p:sp>
    </p:spTree>
    <p:extLst>
      <p:ext uri="{BB962C8B-B14F-4D97-AF65-F5344CB8AC3E}">
        <p14:creationId xmlns:p14="http://schemas.microsoft.com/office/powerpoint/2010/main" val="2243047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68860" y="444500"/>
            <a:ext cx="11224119" cy="838200"/>
          </a:xfrm>
          <a:prstGeom prst="rect">
            <a:avLst/>
          </a:prstGeom>
        </p:spPr>
        <p:txBody>
          <a:bodyPr vert="horz" lIns="0" tIns="0" rIns="0" bIns="0" rtlCol="0" anchor="t">
            <a:normAutofit/>
          </a:bodyPr>
          <a:lstStyle>
            <a:lvl1pPr>
              <a:defRPr lang="en-US" dirty="0">
                <a:latin typeface="Arial" panose="020B0604020202020204" pitchFamily="34" charset="0"/>
                <a:cs typeface="Arial" panose="020B0604020202020204" pitchFamily="34" charset="0"/>
              </a:defRPr>
            </a:lvl1pPr>
          </a:lstStyle>
          <a:p>
            <a:pPr lvl="0"/>
            <a:r>
              <a:rPr lang="en-US" dirty="0" smtClean="0"/>
              <a:t>Click to edit Master title style</a:t>
            </a:r>
            <a:endParaRPr lang="en-US" dirty="0"/>
          </a:p>
        </p:txBody>
      </p:sp>
      <p:sp>
        <p:nvSpPr>
          <p:cNvPr id="15" name="Text Placeholder 2"/>
          <p:cNvSpPr>
            <a:spLocks noGrp="1"/>
          </p:cNvSpPr>
          <p:nvPr>
            <p:ph idx="1"/>
          </p:nvPr>
        </p:nvSpPr>
        <p:spPr>
          <a:xfrm>
            <a:off x="468860" y="1435100"/>
            <a:ext cx="11224119" cy="4691064"/>
          </a:xfrm>
          <a:prstGeom prst="rect">
            <a:avLst/>
          </a:prstGeom>
        </p:spPr>
        <p:txBody>
          <a:bodyPr vert="horz" lIns="0" tIns="0" rIns="0" bIns="0" rtlCol="0">
            <a:normAutofit/>
          </a:bodyPr>
          <a:lstStyle>
            <a:lvl1pPr>
              <a:lnSpc>
                <a:spcPct val="100000"/>
              </a:lnSpc>
              <a:defRPr sz="4800" b="0" baseline="0">
                <a:solidFill>
                  <a:schemeClr val="tx1"/>
                </a:solidFill>
                <a:latin typeface="Arial" panose="020B0604020202020204" pitchFamily="34" charset="0"/>
                <a:cs typeface="Arial" panose="020B0604020202020204" pitchFamily="34" charset="0"/>
              </a:defRPr>
            </a:lvl1pPr>
            <a:lvl2pPr>
              <a:defRPr sz="3200" baseline="0">
                <a:solidFill>
                  <a:schemeClr val="tx1"/>
                </a:solidFill>
                <a:latin typeface="Arial" panose="020B0604020202020204" pitchFamily="34" charset="0"/>
                <a:cs typeface="Arial" panose="020B0604020202020204" pitchFamily="34" charset="0"/>
              </a:defRPr>
            </a:lvl2pPr>
            <a:lvl3pPr>
              <a:defRPr baseline="0">
                <a:solidFill>
                  <a:schemeClr val="tx1"/>
                </a:solidFill>
                <a:latin typeface="Arial" panose="020B0604020202020204" pitchFamily="34" charset="0"/>
                <a:cs typeface="Arial" panose="020B0604020202020204" pitchFamily="34" charset="0"/>
              </a:defRPr>
            </a:lvl3pPr>
            <a:lvl4pPr>
              <a:defRPr baseline="0">
                <a:solidFill>
                  <a:schemeClr val="tx1"/>
                </a:solidFill>
                <a:latin typeface="Arial" panose="020B0604020202020204" pitchFamily="34" charset="0"/>
                <a:cs typeface="Arial" panose="020B0604020202020204" pitchFamily="34" charset="0"/>
              </a:defRPr>
            </a:lvl4pPr>
            <a:lvl5pPr>
              <a:defRPr baseline="0">
                <a:solidFill>
                  <a:schemeClr val="tx1"/>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0"/>
            <a:ext cx="12161838"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 r="57084" b="-1713"/>
          <a:stretch/>
        </p:blipFill>
        <p:spPr>
          <a:xfrm>
            <a:off x="10445607" y="6407377"/>
            <a:ext cx="707815" cy="388533"/>
          </a:xfrm>
          <a:prstGeom prst="rect">
            <a:avLst/>
          </a:prstGeom>
        </p:spPr>
      </p:pic>
    </p:spTree>
    <p:extLst>
      <p:ext uri="{BB962C8B-B14F-4D97-AF65-F5344CB8AC3E}">
        <p14:creationId xmlns:p14="http://schemas.microsoft.com/office/powerpoint/2010/main" val="33289781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p:cNvSpPr/>
          <p:nvPr userDrawn="1"/>
        </p:nvSpPr>
        <p:spPr>
          <a:xfrm>
            <a:off x="0" y="0"/>
            <a:ext cx="12161838"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7" name="Title Placeholder 1"/>
          <p:cNvSpPr>
            <a:spLocks noGrp="1"/>
          </p:cNvSpPr>
          <p:nvPr>
            <p:ph type="title"/>
          </p:nvPr>
        </p:nvSpPr>
        <p:spPr>
          <a:xfrm>
            <a:off x="468860" y="444500"/>
            <a:ext cx="11224119" cy="838200"/>
          </a:xfrm>
          <a:prstGeom prst="rect">
            <a:avLst/>
          </a:prstGeom>
        </p:spPr>
        <p:txBody>
          <a:bodyPr vert="horz" lIns="0" tIns="0" rIns="0" bIns="0" rtlCol="0" anchor="t">
            <a:normAutofit/>
          </a:bodyPr>
          <a:lstStyle>
            <a:lvl1pPr>
              <a:defRPr lang="en-US" dirty="0"/>
            </a:lvl1pPr>
          </a:lstStyle>
          <a:p>
            <a:pPr lvl="0"/>
            <a:r>
              <a:rPr lang="en-US" dirty="0"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5607" y="6407378"/>
            <a:ext cx="1649327" cy="381986"/>
          </a:xfrm>
          <a:prstGeom prst="rect">
            <a:avLst/>
          </a:prstGeom>
        </p:spPr>
      </p:pic>
      <p:sp>
        <p:nvSpPr>
          <p:cNvPr id="3" name="Rectangle 2"/>
          <p:cNvSpPr/>
          <p:nvPr userDrawn="1"/>
        </p:nvSpPr>
        <p:spPr>
          <a:xfrm>
            <a:off x="11137900" y="6407378"/>
            <a:ext cx="957034" cy="3819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53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p:cNvSpPr/>
          <p:nvPr userDrawn="1"/>
        </p:nvSpPr>
        <p:spPr>
          <a:xfrm>
            <a:off x="0" y="1"/>
            <a:ext cx="12161838" cy="2649415"/>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14" name="Title Placeholder 1"/>
          <p:cNvSpPr>
            <a:spLocks noGrp="1"/>
          </p:cNvSpPr>
          <p:nvPr>
            <p:ph type="title"/>
          </p:nvPr>
        </p:nvSpPr>
        <p:spPr>
          <a:xfrm>
            <a:off x="456192" y="445479"/>
            <a:ext cx="11249462" cy="837223"/>
          </a:xfrm>
          <a:prstGeom prst="rect">
            <a:avLst/>
          </a:prstGeom>
        </p:spPr>
        <p:txBody>
          <a:bodyPr vert="horz" lIns="0" tIns="0" rIns="0" bIns="0" rtlCol="0" anchor="t">
            <a:normAutofit/>
          </a:bodyPr>
          <a:lstStyle>
            <a:lvl1pPr algn="ctr">
              <a:defRPr lang="en-US" sz="3800" dirty="0">
                <a:solidFill>
                  <a:schemeClr val="bg1"/>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8549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Image">
    <p:spTree>
      <p:nvGrpSpPr>
        <p:cNvPr id="1" name=""/>
        <p:cNvGrpSpPr/>
        <p:nvPr/>
      </p:nvGrpSpPr>
      <p:grpSpPr>
        <a:xfrm>
          <a:off x="0" y="0"/>
          <a:ext cx="0" cy="0"/>
          <a:chOff x="0" y="0"/>
          <a:chExt cx="0" cy="0"/>
        </a:xfrm>
      </p:grpSpPr>
      <p:sp>
        <p:nvSpPr>
          <p:cNvPr id="18" name="Rectangle 17"/>
          <p:cNvSpPr/>
          <p:nvPr userDrawn="1"/>
        </p:nvSpPr>
        <p:spPr>
          <a:xfrm>
            <a:off x="0" y="0"/>
            <a:ext cx="12161838"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7" name="Title Placeholder 1"/>
          <p:cNvSpPr>
            <a:spLocks noGrp="1"/>
          </p:cNvSpPr>
          <p:nvPr>
            <p:ph type="title"/>
          </p:nvPr>
        </p:nvSpPr>
        <p:spPr>
          <a:xfrm>
            <a:off x="468860" y="444500"/>
            <a:ext cx="11224119" cy="838200"/>
          </a:xfrm>
          <a:prstGeom prst="rect">
            <a:avLst/>
          </a:prstGeom>
        </p:spPr>
        <p:txBody>
          <a:bodyPr vert="horz" lIns="0" tIns="0" rIns="0" bIns="0" rtlCol="0" anchor="t">
            <a:normAutofit/>
          </a:bodyPr>
          <a:lstStyle>
            <a:lvl1pPr>
              <a:defRPr lang="en-US" dirty="0"/>
            </a:lvl1pPr>
          </a:lstStyle>
          <a:p>
            <a:pPr lvl="0"/>
            <a:r>
              <a:rPr lang="en-US" dirty="0" smtClean="0"/>
              <a:t>Click to edit Master title style</a:t>
            </a:r>
            <a:endParaRPr lang="en-US" dirty="0"/>
          </a:p>
        </p:txBody>
      </p:sp>
      <p:sp>
        <p:nvSpPr>
          <p:cNvPr id="8" name="Picture Placeholder 2"/>
          <p:cNvSpPr>
            <a:spLocks noGrp="1"/>
          </p:cNvSpPr>
          <p:nvPr>
            <p:ph type="pic" idx="10"/>
          </p:nvPr>
        </p:nvSpPr>
        <p:spPr>
          <a:xfrm>
            <a:off x="473004" y="1434568"/>
            <a:ext cx="7432719" cy="4691597"/>
          </a:xfrm>
        </p:spPr>
        <p:txBody>
          <a:bodyPr/>
          <a:lstStyle>
            <a:lvl1pPr marL="0" indent="0">
              <a:buNone/>
              <a:defRPr sz="4600"/>
            </a:lvl1pPr>
            <a:lvl2pPr marL="650045" indent="0">
              <a:buNone/>
              <a:defRPr sz="3900"/>
            </a:lvl2pPr>
            <a:lvl3pPr marL="1300090" indent="0">
              <a:buNone/>
              <a:defRPr sz="3400"/>
            </a:lvl3pPr>
            <a:lvl4pPr marL="1950135" indent="0">
              <a:buNone/>
              <a:defRPr sz="2900"/>
            </a:lvl4pPr>
            <a:lvl5pPr marL="2600180" indent="0">
              <a:buNone/>
              <a:defRPr sz="2900"/>
            </a:lvl5pPr>
            <a:lvl6pPr marL="3250225" indent="0">
              <a:buNone/>
              <a:defRPr sz="2900"/>
            </a:lvl6pPr>
            <a:lvl7pPr marL="3900270" indent="0">
              <a:buNone/>
              <a:defRPr sz="2900"/>
            </a:lvl7pPr>
            <a:lvl8pPr marL="4550315" indent="0">
              <a:buNone/>
              <a:defRPr sz="2900"/>
            </a:lvl8pPr>
            <a:lvl9pPr marL="5200360" indent="0">
              <a:buNone/>
              <a:defRPr sz="2900"/>
            </a:lvl9pPr>
          </a:lstStyle>
          <a:p>
            <a:r>
              <a:rPr lang="en-US" dirty="0" smtClean="0"/>
              <a:t>Click icon to add picture</a:t>
            </a:r>
            <a:endParaRPr lang="en-US" dirty="0"/>
          </a:p>
        </p:txBody>
      </p:sp>
      <p:sp>
        <p:nvSpPr>
          <p:cNvPr id="9" name="Content Placeholder 2"/>
          <p:cNvSpPr>
            <a:spLocks noGrp="1"/>
          </p:cNvSpPr>
          <p:nvPr>
            <p:ph idx="13"/>
          </p:nvPr>
        </p:nvSpPr>
        <p:spPr>
          <a:xfrm>
            <a:off x="8114393" y="1434569"/>
            <a:ext cx="3569794" cy="4691598"/>
          </a:xfrm>
        </p:spPr>
        <p:txBody>
          <a:bodyPr vert="horz" lIns="0" tIns="0" rIns="0" bIns="0" rtlCol="0">
            <a:normAutofit/>
          </a:bodyPr>
          <a:lstStyle>
            <a:lvl1pPr>
              <a:defRPr lang="en-US" noProof="0" dirty="0" smtClean="0"/>
            </a:lvl1pPr>
            <a:lvl2pPr>
              <a:defRPr lang="en-US" noProof="0" dirty="0" smtClean="0"/>
            </a:lvl2pPr>
            <a:lvl3pPr>
              <a:defRPr lang="en-US" noProof="0" dirty="0" smtClean="0"/>
            </a:lvl3pPr>
            <a:lvl4pPr>
              <a:defRPr lang="en-US" noProof="0" dirty="0" smtClean="0"/>
            </a:lvl4pPr>
            <a:lvl5pPr>
              <a:defRPr lang="en-US" noProof="0" dirty="0"/>
            </a:lvl5pPr>
          </a:lstStyle>
          <a:p>
            <a:pPr lvl="0"/>
            <a:r>
              <a:rPr kumimoji="0" lang="en-US" sz="3000" b="0" i="0" u="none" strike="noStrike" kern="1200" cap="none" spc="0" normalizeH="0" baseline="0" noProof="0" dirty="0" smtClean="0">
                <a:ln>
                  <a:noFill/>
                </a:ln>
                <a:solidFill>
                  <a:srgbClr val="3D3D3D"/>
                </a:solidFill>
                <a:effectLst/>
                <a:uLnTx/>
                <a:uFillTx/>
                <a:latin typeface="+mn-lt"/>
                <a:ea typeface="+mn-ea"/>
                <a:cs typeface="+mn-cs"/>
              </a:rPr>
              <a:t>Click to edit Master text styles</a:t>
            </a:r>
          </a:p>
          <a:p>
            <a:pPr lvl="1"/>
            <a:r>
              <a:rPr kumimoji="0" lang="en-US" sz="2600" b="0" i="0" u="none" strike="noStrike" kern="1200" cap="none" spc="0" normalizeH="0" baseline="0" noProof="0" dirty="0" smtClean="0">
                <a:ln>
                  <a:noFill/>
                </a:ln>
                <a:solidFill>
                  <a:srgbClr val="3D3D3D"/>
                </a:solidFill>
                <a:effectLst/>
                <a:uLnTx/>
                <a:uFillTx/>
                <a:latin typeface="+mn-lt"/>
                <a:ea typeface="+mn-ea"/>
                <a:cs typeface="+mn-cs"/>
              </a:rPr>
              <a:t>Second level</a:t>
            </a:r>
          </a:p>
          <a:p>
            <a:pPr lvl="2"/>
            <a:r>
              <a:rPr kumimoji="0" lang="en-US" sz="1900" b="0" i="0" u="none" strike="noStrike" kern="1200" cap="none" spc="0" normalizeH="0" baseline="0" noProof="0" dirty="0" smtClean="0">
                <a:ln>
                  <a:noFill/>
                </a:ln>
                <a:solidFill>
                  <a:srgbClr val="3D3D3D"/>
                </a:solidFill>
                <a:effectLst/>
                <a:uLnTx/>
                <a:uFillTx/>
                <a:latin typeface="+mn-lt"/>
                <a:ea typeface="+mn-ea"/>
                <a:cs typeface="+mn-cs"/>
              </a:rPr>
              <a:t>Third level</a:t>
            </a:r>
          </a:p>
          <a:p>
            <a:pPr lvl="3"/>
            <a:r>
              <a:rPr kumimoji="0" lang="en-US" sz="1900" b="0" i="0" u="none" strike="noStrike" kern="1200" cap="none" spc="0" normalizeH="0" baseline="0" noProof="0" dirty="0" smtClean="0">
                <a:ln>
                  <a:noFill/>
                </a:ln>
                <a:solidFill>
                  <a:srgbClr val="3D3D3D"/>
                </a:solidFill>
                <a:effectLst/>
                <a:uLnTx/>
                <a:uFillTx/>
                <a:latin typeface="+mn-lt"/>
                <a:ea typeface="+mn-ea"/>
                <a:cs typeface="+mn-cs"/>
              </a:rPr>
              <a:t>Fourth level</a:t>
            </a:r>
          </a:p>
          <a:p>
            <a:pPr lvl="4"/>
            <a:r>
              <a:rPr kumimoji="0" lang="en-US" sz="1900" b="0" i="0" u="none" strike="noStrike" kern="1200" cap="none" spc="0" normalizeH="0" baseline="0" noProof="0" dirty="0" smtClean="0">
                <a:ln>
                  <a:noFill/>
                </a:ln>
                <a:solidFill>
                  <a:srgbClr val="3D3D3D"/>
                </a:solidFill>
                <a:effectLst/>
                <a:uLnTx/>
                <a:uFillTx/>
                <a:latin typeface="+mn-lt"/>
                <a:ea typeface="+mn-ea"/>
                <a:cs typeface="+mn-cs"/>
              </a:rPr>
              <a:t>Fifth level</a:t>
            </a:r>
            <a:endParaRPr kumimoji="0" lang="en-US" sz="1900" b="0" i="0" u="none" strike="noStrike" kern="1200" cap="none" spc="0" normalizeH="0" baseline="0" noProof="0" dirty="0">
              <a:ln>
                <a:noFill/>
              </a:ln>
              <a:solidFill>
                <a:srgbClr val="3D3D3D"/>
              </a:solidFill>
              <a:effectLst/>
              <a:uLnTx/>
              <a:uFillTx/>
              <a:latin typeface="+mn-lt"/>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5607" y="6407378"/>
            <a:ext cx="1649327" cy="381986"/>
          </a:xfrm>
          <a:prstGeom prst="rect">
            <a:avLst/>
          </a:prstGeom>
        </p:spPr>
      </p:pic>
    </p:spTree>
    <p:extLst>
      <p:ext uri="{BB962C8B-B14F-4D97-AF65-F5344CB8AC3E}">
        <p14:creationId xmlns:p14="http://schemas.microsoft.com/office/powerpoint/2010/main" val="2238986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range Blank">
    <p:spTree>
      <p:nvGrpSpPr>
        <p:cNvPr id="1" name=""/>
        <p:cNvGrpSpPr/>
        <p:nvPr/>
      </p:nvGrpSpPr>
      <p:grpSpPr>
        <a:xfrm>
          <a:off x="0" y="0"/>
          <a:ext cx="0" cy="0"/>
          <a:chOff x="0" y="0"/>
          <a:chExt cx="0" cy="0"/>
        </a:xfrm>
      </p:grpSpPr>
      <p:sp>
        <p:nvSpPr>
          <p:cNvPr id="4" name="Rectangle 3"/>
          <p:cNvSpPr/>
          <p:nvPr userDrawn="1"/>
        </p:nvSpPr>
        <p:spPr>
          <a:xfrm>
            <a:off x="0" y="3"/>
            <a:ext cx="12161838" cy="5611813"/>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5" name="Title 1"/>
          <p:cNvSpPr>
            <a:spLocks noGrp="1"/>
          </p:cNvSpPr>
          <p:nvPr>
            <p:ph type="title"/>
          </p:nvPr>
        </p:nvSpPr>
        <p:spPr>
          <a:xfrm>
            <a:off x="852426" y="5611447"/>
            <a:ext cx="10625133" cy="574847"/>
          </a:xfrm>
        </p:spPr>
        <p:txBody>
          <a:bodyPr anchor="ctr">
            <a:normAutofit/>
          </a:bodyPr>
          <a:lstStyle>
            <a:lvl1pPr algn="l">
              <a:defRPr sz="3000" b="0" cap="none">
                <a:solidFill>
                  <a:schemeClr val="bg2"/>
                </a:solidFill>
              </a:defRPr>
            </a:lvl1pPr>
          </a:lstStyle>
          <a:p>
            <a:r>
              <a:rPr lang="en-US" dirty="0" smtClean="0"/>
              <a:t>Click to edit Master title style</a:t>
            </a:r>
            <a:endParaRPr lang="en-US" dirty="0"/>
          </a:p>
        </p:txBody>
      </p:sp>
      <p:sp>
        <p:nvSpPr>
          <p:cNvPr id="6" name="Text Placeholder 13"/>
          <p:cNvSpPr>
            <a:spLocks noGrp="1"/>
          </p:cNvSpPr>
          <p:nvPr>
            <p:ph type="body" sz="quarter" idx="10"/>
          </p:nvPr>
        </p:nvSpPr>
        <p:spPr>
          <a:xfrm>
            <a:off x="852187" y="4457705"/>
            <a:ext cx="10625372" cy="1052513"/>
          </a:xfrm>
        </p:spPr>
        <p:txBody>
          <a:bodyPr anchor="b">
            <a:normAutofit/>
          </a:bodyPr>
          <a:lstStyle>
            <a:lvl1pPr marL="0" indent="0">
              <a:buFontTx/>
              <a:buNone/>
              <a:defRPr sz="4700" b="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24359951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Orange Blank">
    <p:spTree>
      <p:nvGrpSpPr>
        <p:cNvPr id="1" name=""/>
        <p:cNvGrpSpPr/>
        <p:nvPr/>
      </p:nvGrpSpPr>
      <p:grpSpPr>
        <a:xfrm>
          <a:off x="0" y="0"/>
          <a:ext cx="0" cy="0"/>
          <a:chOff x="0" y="0"/>
          <a:chExt cx="0" cy="0"/>
        </a:xfrm>
      </p:grpSpPr>
      <p:sp>
        <p:nvSpPr>
          <p:cNvPr id="2" name="Rectangle 1"/>
          <p:cNvSpPr/>
          <p:nvPr userDrawn="1"/>
        </p:nvSpPr>
        <p:spPr>
          <a:xfrm>
            <a:off x="0" y="0"/>
            <a:ext cx="12161838"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5607" y="6407378"/>
            <a:ext cx="1649327" cy="381986"/>
          </a:xfrm>
          <a:prstGeom prst="rect">
            <a:avLst/>
          </a:prstGeom>
        </p:spPr>
      </p:pic>
      <p:sp>
        <p:nvSpPr>
          <p:cNvPr id="5" name="Rectangle 4"/>
          <p:cNvSpPr/>
          <p:nvPr userDrawn="1"/>
        </p:nvSpPr>
        <p:spPr>
          <a:xfrm>
            <a:off x="11137900" y="6407378"/>
            <a:ext cx="957034" cy="3819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68072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155295" y="6356354"/>
            <a:ext cx="3851249" cy="365125"/>
          </a:xfrm>
          <a:prstGeom prst="rect">
            <a:avLst/>
          </a:prstGeom>
        </p:spPr>
        <p:txBody>
          <a:bodyPr lIns="97524" tIns="48762" rIns="97524" bIns="48762"/>
          <a:lstStyle/>
          <a:p>
            <a:endParaRPr lang="en-US"/>
          </a:p>
        </p:txBody>
      </p:sp>
    </p:spTree>
    <p:extLst>
      <p:ext uri="{BB962C8B-B14F-4D97-AF65-F5344CB8AC3E}">
        <p14:creationId xmlns:p14="http://schemas.microsoft.com/office/powerpoint/2010/main" val="24107523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188" y="457200"/>
            <a:ext cx="11249463" cy="825500"/>
          </a:xfrm>
          <a:prstGeom prst="rect">
            <a:avLst/>
          </a:prstGeom>
        </p:spPr>
        <p:txBody>
          <a:bodyPr vert="horz" lIns="0" tIns="0" rIns="0" bIns="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6188" y="1435100"/>
            <a:ext cx="11249463" cy="46910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0"/>
            <a:ext cx="12161838" cy="13335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5" name="TextBox 4"/>
          <p:cNvSpPr txBox="1"/>
          <p:nvPr userDrawn="1"/>
        </p:nvSpPr>
        <p:spPr>
          <a:xfrm>
            <a:off x="61320" y="6322367"/>
            <a:ext cx="463051" cy="360086"/>
          </a:xfrm>
          <a:prstGeom prst="rect">
            <a:avLst/>
          </a:prstGeom>
          <a:noFill/>
        </p:spPr>
        <p:txBody>
          <a:bodyPr wrap="none" lIns="97524" tIns="48762" rIns="97524" bIns="48762" rtlCol="0">
            <a:spAutoFit/>
          </a:bodyPr>
          <a:lstStyle/>
          <a:p>
            <a:fld id="{CEB42499-28AE-4BCF-803A-209DE990960C}" type="slidenum">
              <a:rPr lang="en-US" sz="1700" smtClean="0">
                <a:solidFill>
                  <a:schemeClr val="tx1">
                    <a:lumMod val="65000"/>
                    <a:lumOff val="35000"/>
                  </a:schemeClr>
                </a:solidFill>
              </a:rPr>
              <a:t>‹#›</a:t>
            </a:fld>
            <a:endParaRPr lang="en-US" sz="1700" dirty="0">
              <a:solidFill>
                <a:schemeClr val="tx1">
                  <a:lumMod val="65000"/>
                  <a:lumOff val="35000"/>
                </a:schemeClr>
              </a:solidFill>
            </a:endParaRPr>
          </a:p>
        </p:txBody>
      </p:sp>
    </p:spTree>
    <p:extLst>
      <p:ext uri="{BB962C8B-B14F-4D97-AF65-F5344CB8AC3E}">
        <p14:creationId xmlns:p14="http://schemas.microsoft.com/office/powerpoint/2010/main" val="2759402939"/>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61" r:id="rId3"/>
    <p:sldLayoutId id="2147483657" r:id="rId4"/>
    <p:sldLayoutId id="2147483660" r:id="rId5"/>
    <p:sldLayoutId id="2147483662" r:id="rId6"/>
    <p:sldLayoutId id="2147483663" r:id="rId7"/>
  </p:sldLayoutIdLst>
  <p:hf hdr="0" ftr="0" dt="0"/>
  <p:txStyles>
    <p:titleStyle>
      <a:lvl1pPr algn="l" defTabSz="650045" rtl="0" eaLnBrk="1" latinLnBrk="0" hangingPunct="1">
        <a:lnSpc>
          <a:spcPct val="85000"/>
        </a:lnSpc>
        <a:spcBef>
          <a:spcPct val="0"/>
        </a:spcBef>
        <a:buNone/>
        <a:defRPr sz="3000" b="1" kern="1200">
          <a:solidFill>
            <a:schemeClr val="bg2"/>
          </a:solidFill>
          <a:latin typeface="+mj-lt"/>
          <a:ea typeface="+mj-ea"/>
          <a:cs typeface="+mj-cs"/>
        </a:defRPr>
      </a:lvl1pPr>
    </p:titleStyle>
    <p:bodyStyle>
      <a:lvl1pPr marL="181165" indent="-181165" algn="l" defTabSz="650045" rtl="0" eaLnBrk="1" latinLnBrk="0" hangingPunct="1">
        <a:lnSpc>
          <a:spcPct val="85000"/>
        </a:lnSpc>
        <a:spcBef>
          <a:spcPct val="20000"/>
        </a:spcBef>
        <a:buClr>
          <a:schemeClr val="accent6">
            <a:lumMod val="60000"/>
            <a:lumOff val="40000"/>
          </a:schemeClr>
        </a:buClr>
        <a:buFont typeface="Arial"/>
        <a:buChar char="•"/>
        <a:defRPr sz="3200" kern="1200" baseline="0">
          <a:solidFill>
            <a:schemeClr val="tx1"/>
          </a:solidFill>
          <a:latin typeface="+mn-lt"/>
          <a:ea typeface="+mn-ea"/>
          <a:cs typeface="+mn-cs"/>
        </a:defRPr>
      </a:lvl1pPr>
      <a:lvl2pPr marL="733122" indent="-247195" algn="l" defTabSz="650045" rtl="0" eaLnBrk="1" latinLnBrk="0" hangingPunct="1">
        <a:lnSpc>
          <a:spcPct val="85000"/>
        </a:lnSpc>
        <a:spcBef>
          <a:spcPct val="20000"/>
        </a:spcBef>
        <a:buClr>
          <a:schemeClr val="accent6">
            <a:lumMod val="60000"/>
            <a:lumOff val="40000"/>
          </a:schemeClr>
        </a:buClr>
        <a:buFont typeface="Arial"/>
        <a:buChar char="–"/>
        <a:defRPr sz="2700" kern="1200" baseline="0">
          <a:solidFill>
            <a:schemeClr val="tx1"/>
          </a:solidFill>
          <a:latin typeface="+mn-lt"/>
          <a:ea typeface="+mn-ea"/>
          <a:cs typeface="+mn-cs"/>
        </a:defRPr>
      </a:lvl2pPr>
      <a:lvl3pPr marL="1037884" indent="-179470" algn="l" defTabSz="650045" rtl="0" eaLnBrk="1" latinLnBrk="0" hangingPunct="1">
        <a:lnSpc>
          <a:spcPct val="85000"/>
        </a:lnSpc>
        <a:spcBef>
          <a:spcPct val="20000"/>
        </a:spcBef>
        <a:buClr>
          <a:schemeClr val="accent6">
            <a:lumMod val="60000"/>
            <a:lumOff val="40000"/>
          </a:schemeClr>
        </a:buClr>
        <a:buFont typeface="Arial"/>
        <a:buChar char="•"/>
        <a:defRPr sz="1900" kern="1200">
          <a:solidFill>
            <a:srgbClr val="3D3D3D"/>
          </a:solidFill>
          <a:latin typeface="+mn-lt"/>
          <a:ea typeface="+mn-ea"/>
          <a:cs typeface="+mn-cs"/>
        </a:defRPr>
      </a:lvl3pPr>
      <a:lvl4pPr marL="1400212" indent="-181165" algn="l" defTabSz="650045" rtl="0" eaLnBrk="1" latinLnBrk="0" hangingPunct="1">
        <a:lnSpc>
          <a:spcPct val="85000"/>
        </a:lnSpc>
        <a:spcBef>
          <a:spcPct val="20000"/>
        </a:spcBef>
        <a:buClr>
          <a:schemeClr val="accent6">
            <a:lumMod val="60000"/>
            <a:lumOff val="40000"/>
          </a:schemeClr>
        </a:buClr>
        <a:buFont typeface="Arial"/>
        <a:buChar char="–"/>
        <a:defRPr sz="1900" kern="1200">
          <a:solidFill>
            <a:srgbClr val="3D3D3D"/>
          </a:solidFill>
          <a:latin typeface="+mn-lt"/>
          <a:ea typeface="+mn-ea"/>
          <a:cs typeface="+mn-cs"/>
        </a:defRPr>
      </a:lvl4pPr>
      <a:lvl5pPr marL="1647408" indent="-123599" algn="l" defTabSz="650045" rtl="0" eaLnBrk="1" latinLnBrk="0" hangingPunct="1">
        <a:lnSpc>
          <a:spcPct val="85000"/>
        </a:lnSpc>
        <a:spcBef>
          <a:spcPct val="20000"/>
        </a:spcBef>
        <a:buClr>
          <a:schemeClr val="accent6">
            <a:lumMod val="60000"/>
            <a:lumOff val="40000"/>
          </a:schemeClr>
        </a:buClr>
        <a:buFont typeface="Arial"/>
        <a:buChar char="»"/>
        <a:defRPr sz="1900" kern="1200">
          <a:solidFill>
            <a:srgbClr val="3D3D3D"/>
          </a:solidFill>
          <a:latin typeface="+mn-lt"/>
          <a:ea typeface="+mn-ea"/>
          <a:cs typeface="+mn-cs"/>
        </a:defRPr>
      </a:lvl5pPr>
      <a:lvl6pPr marL="3575246" indent="-325023" algn="l" defTabSz="650045" rtl="0" eaLnBrk="1" latinLnBrk="0" hangingPunct="1">
        <a:spcBef>
          <a:spcPct val="20000"/>
        </a:spcBef>
        <a:buFont typeface="Arial"/>
        <a:buChar char="•"/>
        <a:defRPr sz="2900" kern="1200">
          <a:solidFill>
            <a:schemeClr val="tx1"/>
          </a:solidFill>
          <a:latin typeface="+mn-lt"/>
          <a:ea typeface="+mn-ea"/>
          <a:cs typeface="+mn-cs"/>
        </a:defRPr>
      </a:lvl6pPr>
      <a:lvl7pPr marL="4225293" indent="-325023" algn="l" defTabSz="650045" rtl="0" eaLnBrk="1" latinLnBrk="0" hangingPunct="1">
        <a:spcBef>
          <a:spcPct val="20000"/>
        </a:spcBef>
        <a:buFont typeface="Arial"/>
        <a:buChar char="•"/>
        <a:defRPr sz="2900" kern="1200">
          <a:solidFill>
            <a:schemeClr val="tx1"/>
          </a:solidFill>
          <a:latin typeface="+mn-lt"/>
          <a:ea typeface="+mn-ea"/>
          <a:cs typeface="+mn-cs"/>
        </a:defRPr>
      </a:lvl7pPr>
      <a:lvl8pPr marL="4875337" indent="-325023" algn="l" defTabSz="650045" rtl="0" eaLnBrk="1" latinLnBrk="0" hangingPunct="1">
        <a:spcBef>
          <a:spcPct val="20000"/>
        </a:spcBef>
        <a:buFont typeface="Arial"/>
        <a:buChar char="•"/>
        <a:defRPr sz="2900" kern="1200">
          <a:solidFill>
            <a:schemeClr val="tx1"/>
          </a:solidFill>
          <a:latin typeface="+mn-lt"/>
          <a:ea typeface="+mn-ea"/>
          <a:cs typeface="+mn-cs"/>
        </a:defRPr>
      </a:lvl8pPr>
      <a:lvl9pPr marL="5525382" indent="-325023" algn="l" defTabSz="650045"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0045" rtl="0" eaLnBrk="1" latinLnBrk="0" hangingPunct="1">
        <a:defRPr sz="2600" kern="1200">
          <a:solidFill>
            <a:schemeClr val="tx1"/>
          </a:solidFill>
          <a:latin typeface="+mn-lt"/>
          <a:ea typeface="+mn-ea"/>
          <a:cs typeface="+mn-cs"/>
        </a:defRPr>
      </a:lvl1pPr>
      <a:lvl2pPr marL="650045" algn="l" defTabSz="650045" rtl="0" eaLnBrk="1" latinLnBrk="0" hangingPunct="1">
        <a:defRPr sz="2600" kern="1200">
          <a:solidFill>
            <a:schemeClr val="tx1"/>
          </a:solidFill>
          <a:latin typeface="+mn-lt"/>
          <a:ea typeface="+mn-ea"/>
          <a:cs typeface="+mn-cs"/>
        </a:defRPr>
      </a:lvl2pPr>
      <a:lvl3pPr marL="1300090" algn="l" defTabSz="650045" rtl="0" eaLnBrk="1" latinLnBrk="0" hangingPunct="1">
        <a:defRPr sz="2600" kern="1200">
          <a:solidFill>
            <a:schemeClr val="tx1"/>
          </a:solidFill>
          <a:latin typeface="+mn-lt"/>
          <a:ea typeface="+mn-ea"/>
          <a:cs typeface="+mn-cs"/>
        </a:defRPr>
      </a:lvl3pPr>
      <a:lvl4pPr marL="1950135" algn="l" defTabSz="650045" rtl="0" eaLnBrk="1" latinLnBrk="0" hangingPunct="1">
        <a:defRPr sz="2600" kern="1200">
          <a:solidFill>
            <a:schemeClr val="tx1"/>
          </a:solidFill>
          <a:latin typeface="+mn-lt"/>
          <a:ea typeface="+mn-ea"/>
          <a:cs typeface="+mn-cs"/>
        </a:defRPr>
      </a:lvl4pPr>
      <a:lvl5pPr marL="2600180" algn="l" defTabSz="650045" rtl="0" eaLnBrk="1" latinLnBrk="0" hangingPunct="1">
        <a:defRPr sz="2600" kern="1200">
          <a:solidFill>
            <a:schemeClr val="tx1"/>
          </a:solidFill>
          <a:latin typeface="+mn-lt"/>
          <a:ea typeface="+mn-ea"/>
          <a:cs typeface="+mn-cs"/>
        </a:defRPr>
      </a:lvl5pPr>
      <a:lvl6pPr marL="3250225" algn="l" defTabSz="650045" rtl="0" eaLnBrk="1" latinLnBrk="0" hangingPunct="1">
        <a:defRPr sz="2600" kern="1200">
          <a:solidFill>
            <a:schemeClr val="tx1"/>
          </a:solidFill>
          <a:latin typeface="+mn-lt"/>
          <a:ea typeface="+mn-ea"/>
          <a:cs typeface="+mn-cs"/>
        </a:defRPr>
      </a:lvl6pPr>
      <a:lvl7pPr marL="3900270" algn="l" defTabSz="650045" rtl="0" eaLnBrk="1" latinLnBrk="0" hangingPunct="1">
        <a:defRPr sz="2600" kern="1200">
          <a:solidFill>
            <a:schemeClr val="tx1"/>
          </a:solidFill>
          <a:latin typeface="+mn-lt"/>
          <a:ea typeface="+mn-ea"/>
          <a:cs typeface="+mn-cs"/>
        </a:defRPr>
      </a:lvl7pPr>
      <a:lvl8pPr marL="4550315" algn="l" defTabSz="650045" rtl="0" eaLnBrk="1" latinLnBrk="0" hangingPunct="1">
        <a:defRPr sz="2600" kern="1200">
          <a:solidFill>
            <a:schemeClr val="tx1"/>
          </a:solidFill>
          <a:latin typeface="+mn-lt"/>
          <a:ea typeface="+mn-ea"/>
          <a:cs typeface="+mn-cs"/>
        </a:defRPr>
      </a:lvl8pPr>
      <a:lvl9pPr marL="5200360" algn="l" defTabSz="650045"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hyperlink" Target="http://csdirect.iii.com/sierrahelp/Default.htm#sadmin/sadmin_useraccts_auths_users.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www.postgresql.org/docs/9.0/static/functions-matching.html"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hyperlink" Target="http://techdocs.iii.com/sierradna/Home,$DirectLink.sdirect;jsessionid=4459022BD9C3164471BF77F6A298A2EC?sp=SItem" TargetMode="External"/><Relationship Id="rId13" Type="http://schemas.openxmlformats.org/officeDocument/2006/relationships/hyperlink" Target="http://techdocs.iii.com/sierradna/Home,$DirectLink.sdirect;jsessionid=4459022BD9C3164471BF77F6A298A2EC?sp=SVolume" TargetMode="External"/><Relationship Id="rId3" Type="http://schemas.openxmlformats.org/officeDocument/2006/relationships/hyperlink" Target="http://techdocs.iii.com/sierradna/Home,$DirectLink.sdirect;jsessionid=4459022BD9C3164471BF77F6A298A2EC?sp=SBib" TargetMode="External"/><Relationship Id="rId7" Type="http://schemas.openxmlformats.org/officeDocument/2006/relationships/hyperlink" Target="http://techdocs.iii.com/sierradna/Home,$DirectLink.sdirect;jsessionid=4459022BD9C3164471BF77F6A298A2EC?sp=SInvoice" TargetMode="External"/><Relationship Id="rId12" Type="http://schemas.openxmlformats.org/officeDocument/2006/relationships/hyperlink" Target="http://techdocs.iii.com/sierradna/Home,$DirectLink.sdirect;jsessionid=4459022BD9C3164471BF77F6A298A2EC?sp=SVendor" TargetMode="External"/><Relationship Id="rId2" Type="http://schemas.openxmlformats.org/officeDocument/2006/relationships/hyperlink" Target="http://techdocs.iii.com/sierradna/Home,$DirectLink.sdirect;jsessionid=4459022BD9C3164471BF77F6A298A2EC?sp=SAuthority" TargetMode="External"/><Relationship Id="rId1" Type="http://schemas.openxmlformats.org/officeDocument/2006/relationships/slideLayout" Target="../slideLayouts/slideLayout2.xml"/><Relationship Id="rId6" Type="http://schemas.openxmlformats.org/officeDocument/2006/relationships/hyperlink" Target="http://techdocs.iii.com/sierradna/Home,$DirectLink.sdirect;jsessionid=4459022BD9C3164471BF77F6A298A2EC?sp=SHolding" TargetMode="External"/><Relationship Id="rId11" Type="http://schemas.openxmlformats.org/officeDocument/2006/relationships/hyperlink" Target="http://techdocs.iii.com/sierradna/Home,$DirectLink.sdirect;jsessionid=4459022BD9C3164471BF77F6A298A2EC?sp=SPatron" TargetMode="External"/><Relationship Id="rId5" Type="http://schemas.openxmlformats.org/officeDocument/2006/relationships/hyperlink" Target="http://techdocs.iii.com/sierradna/Home,$DirectLink.sdirect;jsessionid=4459022BD9C3164471BF77F6A298A2EC?sp=SCourse" TargetMode="External"/><Relationship Id="rId10" Type="http://schemas.openxmlformats.org/officeDocument/2006/relationships/hyperlink" Target="http://techdocs.iii.com/sierradna/Home,$DirectLink.sdirect;jsessionid=4459022BD9C3164471BF77F6A298A2EC?sp=SOrder" TargetMode="External"/><Relationship Id="rId4" Type="http://schemas.openxmlformats.org/officeDocument/2006/relationships/hyperlink" Target="http://techdocs.iii.com/sierradna/Home,$DirectLink.sdirect;jsessionid=4459022BD9C3164471BF77F6A298A2EC?sp=SContact" TargetMode="External"/><Relationship Id="rId9" Type="http://schemas.openxmlformats.org/officeDocument/2006/relationships/hyperlink" Target="http://techdocs.iii.com/sierradna/Home,$DirectLink.sdirect;jsessionid=4459022BD9C3164471BF77F6A298A2EC?sp=SLicense" TargetMode="External"/><Relationship Id="rId14" Type="http://schemas.openxmlformats.org/officeDocument/2006/relationships/hyperlink" Target="http://techdocs.iii.com/sierradna/Home,$DirectLink.sdirect;jsessionid=4459022BD9C3164471BF77F6A298A2EC?sp=SUse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techdocs.iii.com/sierradna/Home,$DirectLink.sdirect?sp=SPatron"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techdocs.iii.com/sierradna/Home,switchToERDView.sdirect?sp=SPatro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www.postgresql.org/docs/9.0/static/sql.html" TargetMode="External"/><Relationship Id="rId2" Type="http://schemas.openxmlformats.org/officeDocument/2006/relationships/hyperlink" Target="http://csdirect.iii.com/sierrahelp/Default.htm#ssql/ssql_query_examples.html"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postgresql.org/docs/9.0/static/functions-matching.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rayvoelker/DIY_API/tree/master/code_examples/new_books" TargetMode="External"/><Relationship Id="rId2" Type="http://schemas.openxmlformats.org/officeDocument/2006/relationships/hyperlink" Target="http://library2.udayton.edu/newbooks/"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techdocs.iii.com/sierrahelp/Default.htm#ssql/ssql_trbl_access.html" TargetMode="External"/><Relationship Id="rId2" Type="http://schemas.openxmlformats.org/officeDocument/2006/relationships/hyperlink" Target="http://www.postgresql.or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 Id="rId4" Type="http://schemas.openxmlformats.org/officeDocument/2006/relationships/image" Target="../media/image37.JPG"/></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64.xml.rels><?xml version="1.0" encoding="UTF-8" standalone="yes"?>
<Relationships xmlns="http://schemas.openxmlformats.org/package/2006/relationships"><Relationship Id="rId3" Type="http://schemas.openxmlformats.org/officeDocument/2006/relationships/hyperlink" Target="http://www.dashbay.com/2011/03/working-with-postgres-on-windows-via-odbc/" TargetMode="External"/><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http://csdirect.iii.com/sierrahelp/Default.htm#ssql/ssql_getting_started.html"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sdirect.iii.com/sierrahelp/Default.htm#ssql/ssql_query_examples.html" TargetMode="Externa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hyperlink" Target="http://csdirect.iii.com/support/servcomm_form.php?id=614" TargetMode="External"/><Relationship Id="rId5" Type="http://schemas.openxmlformats.org/officeDocument/2006/relationships/hyperlink" Target="http://innovativeusers.org/resources/clearinghouse.html" TargetMode="External"/><Relationship Id="rId4" Type="http://schemas.openxmlformats.org/officeDocument/2006/relationships/hyperlink" Target="http://techdocs.iii.com/sierradna/"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csdirect.iii.com/sierrahelp/Default.htm#ssql/ssql_trbl_error_messages.html" TargetMode="External"/><Relationship Id="rId2" Type="http://schemas.openxmlformats.org/officeDocument/2006/relationships/hyperlink" Target="http://msdn.microsoft.com/en-us/library/ms712362(v=vs.85).aspx"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msdn.microsoft.com/en-us/library/ms811006.aspx" TargetMode="External"/><Relationship Id="rId2" Type="http://schemas.openxmlformats.org/officeDocument/2006/relationships/hyperlink" Target="http://dev.mysql.com/doc/workbench/en/wb-migration-database-postgresql-connection.html" TargetMode="External"/><Relationship Id="rId1" Type="http://schemas.openxmlformats.org/officeDocument/2006/relationships/slideLayout" Target="../slideLayouts/slideLayout1.xml"/><Relationship Id="rId4" Type="http://schemas.openxmlformats.org/officeDocument/2006/relationships/hyperlink" Target="http://help.filemaker.com/app/answers/detail/a_id/13613"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innovativeusers.org/index.php?option=com_content&amp;view=article&amp;id=174&amp;appParams%5bmethod%5d=Full+Record&amp;appParams%5bid%5d=330" TargetMode="External"/><Relationship Id="rId2" Type="http://schemas.openxmlformats.org/officeDocument/2006/relationships/hyperlink" Target="http://innovativeusers.org/index.php?option=com_content&amp;view=article&amp;id=174&amp;appParams%5bmethod%5d=Full+Record&amp;appParams%5bid%5d=349" TargetMode="External"/><Relationship Id="rId1" Type="http://schemas.openxmlformats.org/officeDocument/2006/relationships/slideLayout" Target="../slideLayouts/slideLayout1.xml"/><Relationship Id="rId6" Type="http://schemas.openxmlformats.org/officeDocument/2006/relationships/hyperlink" Target="https://github.com/joemontibello/iii-sql-queries" TargetMode="External"/><Relationship Id="rId5" Type="http://schemas.openxmlformats.org/officeDocument/2006/relationships/hyperlink" Target="http://innovativeusers.org/index.php?option=com_content&amp;view=article&amp;id=174&amp;appParams%5bmethod%5d=Full+Record&amp;appParams%5bid%5d=368" TargetMode="External"/><Relationship Id="rId4" Type="http://schemas.openxmlformats.org/officeDocument/2006/relationships/hyperlink" Target="http://innovativeusers.org/index.php?option=com_content&amp;view=article&amp;id=174&amp;appParams%5bmethod%5d=Full+Record&amp;appParams%5bid%5d=373" TargetMode="External"/></Relationships>
</file>

<file path=ppt/slides/_rels/slide80.xml.rels><?xml version="1.0" encoding="UTF-8" standalone="yes"?>
<Relationships xmlns="http://schemas.openxmlformats.org/package/2006/relationships"><Relationship Id="rId2" Type="http://schemas.openxmlformats.org/officeDocument/2006/relationships/hyperlink" Target="https://community.jaspersoft.com/project/ireport-designer"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99193"/>
            <a:ext cx="12161838" cy="12588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dirty="0"/>
          </a:p>
        </p:txBody>
      </p:sp>
      <p:grpSp>
        <p:nvGrpSpPr>
          <p:cNvPr id="60" name="Group 59" hidden="1"/>
          <p:cNvGrpSpPr/>
          <p:nvPr/>
        </p:nvGrpSpPr>
        <p:grpSpPr>
          <a:xfrm>
            <a:off x="7432415" y="1594543"/>
            <a:ext cx="3212298" cy="4004652"/>
            <a:chOff x="858780" y="945257"/>
            <a:chExt cx="2660684" cy="3309630"/>
          </a:xfrm>
        </p:grpSpPr>
        <p:grpSp>
          <p:nvGrpSpPr>
            <p:cNvPr id="59" name="Group 58"/>
            <p:cNvGrpSpPr/>
            <p:nvPr/>
          </p:nvGrpSpPr>
          <p:grpSpPr>
            <a:xfrm>
              <a:off x="892779" y="945257"/>
              <a:ext cx="2514392" cy="2483742"/>
              <a:chOff x="788042" y="2068417"/>
              <a:chExt cx="662118" cy="654046"/>
            </a:xfrm>
          </p:grpSpPr>
          <p:sp>
            <p:nvSpPr>
              <p:cNvPr id="145" name="Freeform 11"/>
              <p:cNvSpPr>
                <a:spLocks noChangeArrowheads="1"/>
              </p:cNvSpPr>
              <p:nvPr userDrawn="1"/>
            </p:nvSpPr>
            <p:spPr bwMode="auto">
              <a:xfrm>
                <a:off x="1204461" y="2216068"/>
                <a:ext cx="245699" cy="506395"/>
              </a:xfrm>
              <a:custGeom>
                <a:avLst/>
                <a:gdLst>
                  <a:gd name="T0" fmla="*/ 625 w 938"/>
                  <a:gd name="T1" fmla="*/ 1375 h 1938"/>
                  <a:gd name="T2" fmla="*/ 625 w 938"/>
                  <a:gd name="T3" fmla="*/ 1375 h 1938"/>
                  <a:gd name="T4" fmla="*/ 937 w 938"/>
                  <a:gd name="T5" fmla="*/ 1937 h 1938"/>
                  <a:gd name="T6" fmla="*/ 562 w 938"/>
                  <a:gd name="T7" fmla="*/ 1937 h 1938"/>
                  <a:gd name="T8" fmla="*/ 0 w 938"/>
                  <a:gd name="T9" fmla="*/ 1375 h 1938"/>
                  <a:gd name="T10" fmla="*/ 0 w 938"/>
                  <a:gd name="T11" fmla="*/ 281 h 1938"/>
                  <a:gd name="T12" fmla="*/ 625 w 938"/>
                  <a:gd name="T13" fmla="*/ 281 h 1938"/>
                  <a:gd name="T14" fmla="*/ 625 w 938"/>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8" h="1938">
                    <a:moveTo>
                      <a:pt x="625" y="1375"/>
                    </a:moveTo>
                    <a:lnTo>
                      <a:pt x="625" y="1375"/>
                    </a:lnTo>
                    <a:cubicBezTo>
                      <a:pt x="625" y="1781"/>
                      <a:pt x="937" y="1937"/>
                      <a:pt x="937" y="1937"/>
                    </a:cubicBezTo>
                    <a:cubicBezTo>
                      <a:pt x="562" y="1937"/>
                      <a:pt x="562" y="1937"/>
                      <a:pt x="562"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46" name="Freeform 12"/>
              <p:cNvSpPr>
                <a:spLocks noChangeArrowheads="1"/>
              </p:cNvSpPr>
              <p:nvPr userDrawn="1"/>
            </p:nvSpPr>
            <p:spPr bwMode="auto">
              <a:xfrm>
                <a:off x="1204461" y="2068417"/>
                <a:ext cx="163799" cy="131501"/>
              </a:xfrm>
              <a:custGeom>
                <a:avLst/>
                <a:gdLst>
                  <a:gd name="T0" fmla="*/ 625 w 626"/>
                  <a:gd name="T1" fmla="*/ 250 h 501"/>
                  <a:gd name="T2" fmla="*/ 625 w 626"/>
                  <a:gd name="T3" fmla="*/ 250 h 501"/>
                  <a:gd name="T4" fmla="*/ 312 w 626"/>
                  <a:gd name="T5" fmla="*/ 0 h 501"/>
                  <a:gd name="T6" fmla="*/ 0 w 626"/>
                  <a:gd name="T7" fmla="*/ 250 h 501"/>
                  <a:gd name="T8" fmla="*/ 312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2" y="0"/>
                    </a:cubicBezTo>
                    <a:cubicBezTo>
                      <a:pt x="125" y="0"/>
                      <a:pt x="0" y="125"/>
                      <a:pt x="0" y="250"/>
                    </a:cubicBezTo>
                    <a:cubicBezTo>
                      <a:pt x="0" y="375"/>
                      <a:pt x="125" y="500"/>
                      <a:pt x="312" y="500"/>
                    </a:cubicBezTo>
                    <a:cubicBezTo>
                      <a:pt x="469" y="500"/>
                      <a:pt x="625" y="375"/>
                      <a:pt x="625" y="250"/>
                    </a:cubicBezTo>
                  </a:path>
                </a:pathLst>
              </a:custGeom>
              <a:solidFill>
                <a:srgbClr val="F0542A"/>
              </a:solidFill>
              <a:ln>
                <a:noFill/>
              </a:ln>
              <a:effectLst/>
            </p:spPr>
            <p:txBody>
              <a:bodyPr wrap="none" anchor="ctr"/>
              <a:lstStyle/>
              <a:p>
                <a:endParaRPr lang="en-US"/>
              </a:p>
            </p:txBody>
          </p:sp>
          <p:sp>
            <p:nvSpPr>
              <p:cNvPr id="147" name="Freeform 13"/>
              <p:cNvSpPr>
                <a:spLocks noChangeArrowheads="1"/>
              </p:cNvSpPr>
              <p:nvPr userDrawn="1"/>
            </p:nvSpPr>
            <p:spPr bwMode="auto">
              <a:xfrm>
                <a:off x="992214" y="2216068"/>
                <a:ext cx="253774" cy="506395"/>
              </a:xfrm>
              <a:custGeom>
                <a:avLst/>
                <a:gdLst>
                  <a:gd name="T0" fmla="*/ 657 w 970"/>
                  <a:gd name="T1" fmla="*/ 1375 h 1938"/>
                  <a:gd name="T2" fmla="*/ 657 w 970"/>
                  <a:gd name="T3" fmla="*/ 1375 h 1938"/>
                  <a:gd name="T4" fmla="*/ 969 w 970"/>
                  <a:gd name="T5" fmla="*/ 1937 h 1938"/>
                  <a:gd name="T6" fmla="*/ 563 w 970"/>
                  <a:gd name="T7" fmla="*/ 1937 h 1938"/>
                  <a:gd name="T8" fmla="*/ 0 w 970"/>
                  <a:gd name="T9" fmla="*/ 1375 h 1938"/>
                  <a:gd name="T10" fmla="*/ 0 w 970"/>
                  <a:gd name="T11" fmla="*/ 281 h 1938"/>
                  <a:gd name="T12" fmla="*/ 657 w 970"/>
                  <a:gd name="T13" fmla="*/ 281 h 1938"/>
                  <a:gd name="T14" fmla="*/ 657 w 970"/>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0" h="1938">
                    <a:moveTo>
                      <a:pt x="657" y="1375"/>
                    </a:moveTo>
                    <a:lnTo>
                      <a:pt x="657" y="1375"/>
                    </a:lnTo>
                    <a:cubicBezTo>
                      <a:pt x="657" y="1781"/>
                      <a:pt x="969" y="1937"/>
                      <a:pt x="969" y="1937"/>
                    </a:cubicBezTo>
                    <a:cubicBezTo>
                      <a:pt x="563" y="1937"/>
                      <a:pt x="563" y="1937"/>
                      <a:pt x="563" y="1937"/>
                    </a:cubicBezTo>
                    <a:cubicBezTo>
                      <a:pt x="250" y="1937"/>
                      <a:pt x="0" y="1687"/>
                      <a:pt x="0" y="1375"/>
                    </a:cubicBezTo>
                    <a:cubicBezTo>
                      <a:pt x="0" y="281"/>
                      <a:pt x="0" y="281"/>
                      <a:pt x="0" y="281"/>
                    </a:cubicBezTo>
                    <a:cubicBezTo>
                      <a:pt x="0" y="0"/>
                      <a:pt x="657" y="0"/>
                      <a:pt x="657" y="281"/>
                    </a:cubicBezTo>
                    <a:lnTo>
                      <a:pt x="657" y="1375"/>
                    </a:lnTo>
                  </a:path>
                </a:pathLst>
              </a:custGeom>
              <a:solidFill>
                <a:srgbClr val="F0542A"/>
              </a:solidFill>
              <a:ln>
                <a:noFill/>
              </a:ln>
              <a:effectLst/>
            </p:spPr>
            <p:txBody>
              <a:bodyPr wrap="none" anchor="ctr"/>
              <a:lstStyle/>
              <a:p>
                <a:endParaRPr lang="en-US"/>
              </a:p>
            </p:txBody>
          </p:sp>
          <p:sp>
            <p:nvSpPr>
              <p:cNvPr id="148" name="Freeform 14"/>
              <p:cNvSpPr>
                <a:spLocks noChangeArrowheads="1"/>
              </p:cNvSpPr>
              <p:nvPr userDrawn="1"/>
            </p:nvSpPr>
            <p:spPr bwMode="auto">
              <a:xfrm>
                <a:off x="992214"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500" y="0"/>
                      <a:pt x="313" y="0"/>
                    </a:cubicBezTo>
                    <a:cubicBezTo>
                      <a:pt x="157" y="0"/>
                      <a:pt x="0" y="125"/>
                      <a:pt x="0" y="250"/>
                    </a:cubicBezTo>
                    <a:cubicBezTo>
                      <a:pt x="0" y="375"/>
                      <a:pt x="157" y="500"/>
                      <a:pt x="313" y="500"/>
                    </a:cubicBezTo>
                    <a:cubicBezTo>
                      <a:pt x="500" y="500"/>
                      <a:pt x="625" y="375"/>
                      <a:pt x="625" y="250"/>
                    </a:cubicBezTo>
                  </a:path>
                </a:pathLst>
              </a:custGeom>
              <a:solidFill>
                <a:srgbClr val="F0542A"/>
              </a:solidFill>
              <a:ln>
                <a:noFill/>
              </a:ln>
              <a:effectLst/>
            </p:spPr>
            <p:txBody>
              <a:bodyPr wrap="none" anchor="ctr"/>
              <a:lstStyle/>
              <a:p>
                <a:endParaRPr lang="en-US"/>
              </a:p>
            </p:txBody>
          </p:sp>
          <p:sp>
            <p:nvSpPr>
              <p:cNvPr id="149" name="Freeform 15"/>
              <p:cNvSpPr>
                <a:spLocks noChangeArrowheads="1"/>
              </p:cNvSpPr>
              <p:nvPr userDrawn="1"/>
            </p:nvSpPr>
            <p:spPr bwMode="auto">
              <a:xfrm>
                <a:off x="788042" y="2216068"/>
                <a:ext cx="245699" cy="506395"/>
              </a:xfrm>
              <a:custGeom>
                <a:avLst/>
                <a:gdLst>
                  <a:gd name="T0" fmla="*/ 625 w 939"/>
                  <a:gd name="T1" fmla="*/ 1375 h 1938"/>
                  <a:gd name="T2" fmla="*/ 625 w 939"/>
                  <a:gd name="T3" fmla="*/ 1375 h 1938"/>
                  <a:gd name="T4" fmla="*/ 938 w 939"/>
                  <a:gd name="T5" fmla="*/ 1937 h 1938"/>
                  <a:gd name="T6" fmla="*/ 563 w 939"/>
                  <a:gd name="T7" fmla="*/ 1937 h 1938"/>
                  <a:gd name="T8" fmla="*/ 0 w 939"/>
                  <a:gd name="T9" fmla="*/ 1375 h 1938"/>
                  <a:gd name="T10" fmla="*/ 0 w 939"/>
                  <a:gd name="T11" fmla="*/ 281 h 1938"/>
                  <a:gd name="T12" fmla="*/ 625 w 939"/>
                  <a:gd name="T13" fmla="*/ 281 h 1938"/>
                  <a:gd name="T14" fmla="*/ 625 w 939"/>
                  <a:gd name="T15" fmla="*/ 1375 h 19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9" h="1938">
                    <a:moveTo>
                      <a:pt x="625" y="1375"/>
                    </a:moveTo>
                    <a:lnTo>
                      <a:pt x="625" y="1375"/>
                    </a:lnTo>
                    <a:cubicBezTo>
                      <a:pt x="625" y="1781"/>
                      <a:pt x="938" y="1937"/>
                      <a:pt x="938" y="1937"/>
                    </a:cubicBezTo>
                    <a:cubicBezTo>
                      <a:pt x="563" y="1937"/>
                      <a:pt x="563" y="1937"/>
                      <a:pt x="563" y="1937"/>
                    </a:cubicBezTo>
                    <a:cubicBezTo>
                      <a:pt x="250" y="1937"/>
                      <a:pt x="0" y="1687"/>
                      <a:pt x="0" y="1375"/>
                    </a:cubicBezTo>
                    <a:cubicBezTo>
                      <a:pt x="0" y="281"/>
                      <a:pt x="0" y="281"/>
                      <a:pt x="0" y="281"/>
                    </a:cubicBezTo>
                    <a:cubicBezTo>
                      <a:pt x="0" y="0"/>
                      <a:pt x="625" y="0"/>
                      <a:pt x="625" y="281"/>
                    </a:cubicBezTo>
                    <a:lnTo>
                      <a:pt x="625" y="1375"/>
                    </a:lnTo>
                  </a:path>
                </a:pathLst>
              </a:custGeom>
              <a:solidFill>
                <a:srgbClr val="F0542A"/>
              </a:solidFill>
              <a:ln>
                <a:noFill/>
              </a:ln>
              <a:effectLst/>
            </p:spPr>
            <p:txBody>
              <a:bodyPr wrap="none" anchor="ctr"/>
              <a:lstStyle/>
              <a:p>
                <a:endParaRPr lang="en-US"/>
              </a:p>
            </p:txBody>
          </p:sp>
          <p:sp>
            <p:nvSpPr>
              <p:cNvPr id="150" name="Freeform 16"/>
              <p:cNvSpPr>
                <a:spLocks noChangeArrowheads="1"/>
              </p:cNvSpPr>
              <p:nvPr userDrawn="1"/>
            </p:nvSpPr>
            <p:spPr bwMode="auto">
              <a:xfrm>
                <a:off x="788042" y="2068417"/>
                <a:ext cx="163799" cy="131501"/>
              </a:xfrm>
              <a:custGeom>
                <a:avLst/>
                <a:gdLst>
                  <a:gd name="T0" fmla="*/ 625 w 626"/>
                  <a:gd name="T1" fmla="*/ 250 h 501"/>
                  <a:gd name="T2" fmla="*/ 625 w 626"/>
                  <a:gd name="T3" fmla="*/ 250 h 501"/>
                  <a:gd name="T4" fmla="*/ 313 w 626"/>
                  <a:gd name="T5" fmla="*/ 0 h 501"/>
                  <a:gd name="T6" fmla="*/ 0 w 626"/>
                  <a:gd name="T7" fmla="*/ 250 h 501"/>
                  <a:gd name="T8" fmla="*/ 313 w 626"/>
                  <a:gd name="T9" fmla="*/ 500 h 501"/>
                  <a:gd name="T10" fmla="*/ 625 w 626"/>
                  <a:gd name="T11" fmla="*/ 250 h 501"/>
                </a:gdLst>
                <a:ahLst/>
                <a:cxnLst>
                  <a:cxn ang="0">
                    <a:pos x="T0" y="T1"/>
                  </a:cxn>
                  <a:cxn ang="0">
                    <a:pos x="T2" y="T3"/>
                  </a:cxn>
                  <a:cxn ang="0">
                    <a:pos x="T4" y="T5"/>
                  </a:cxn>
                  <a:cxn ang="0">
                    <a:pos x="T6" y="T7"/>
                  </a:cxn>
                  <a:cxn ang="0">
                    <a:pos x="T8" y="T9"/>
                  </a:cxn>
                  <a:cxn ang="0">
                    <a:pos x="T10" y="T11"/>
                  </a:cxn>
                </a:cxnLst>
                <a:rect l="0" t="0" r="r" b="b"/>
                <a:pathLst>
                  <a:path w="626" h="501">
                    <a:moveTo>
                      <a:pt x="625" y="250"/>
                    </a:moveTo>
                    <a:lnTo>
                      <a:pt x="625" y="250"/>
                    </a:lnTo>
                    <a:cubicBezTo>
                      <a:pt x="625" y="125"/>
                      <a:pt x="469" y="0"/>
                      <a:pt x="313" y="0"/>
                    </a:cubicBezTo>
                    <a:cubicBezTo>
                      <a:pt x="125" y="0"/>
                      <a:pt x="0" y="125"/>
                      <a:pt x="0" y="250"/>
                    </a:cubicBezTo>
                    <a:cubicBezTo>
                      <a:pt x="0" y="375"/>
                      <a:pt x="125" y="500"/>
                      <a:pt x="313" y="500"/>
                    </a:cubicBezTo>
                    <a:cubicBezTo>
                      <a:pt x="469" y="500"/>
                      <a:pt x="625" y="375"/>
                      <a:pt x="625" y="250"/>
                    </a:cubicBezTo>
                  </a:path>
                </a:pathLst>
              </a:custGeom>
              <a:solidFill>
                <a:srgbClr val="F0542A"/>
              </a:solidFill>
              <a:ln>
                <a:noFill/>
              </a:ln>
              <a:effectLst/>
            </p:spPr>
            <p:txBody>
              <a:bodyPr wrap="none" anchor="ctr"/>
              <a:lstStyle/>
              <a:p>
                <a:endParaRPr lang="en-US"/>
              </a:p>
            </p:txBody>
          </p:sp>
        </p:grpSp>
        <p:pic>
          <p:nvPicPr>
            <p:cNvPr id="151" name="Picture 150"/>
            <p:cNvPicPr>
              <a:picLocks noChangeAspect="1"/>
            </p:cNvPicPr>
            <p:nvPr userDrawn="1"/>
          </p:nvPicPr>
          <p:blipFill>
            <a:blip r:embed="rId2"/>
            <a:stretch>
              <a:fillRect/>
            </a:stretch>
          </p:blipFill>
          <p:spPr>
            <a:xfrm>
              <a:off x="858780" y="3596867"/>
              <a:ext cx="2660684" cy="658020"/>
            </a:xfrm>
            <a:prstGeom prst="rect">
              <a:avLst/>
            </a:prstGeom>
          </p:spPr>
        </p:pic>
      </p:grpSp>
      <p:sp>
        <p:nvSpPr>
          <p:cNvPr id="3" name="Rectangle 2"/>
          <p:cNvSpPr/>
          <p:nvPr/>
        </p:nvSpPr>
        <p:spPr>
          <a:xfrm>
            <a:off x="9939" y="27370"/>
            <a:ext cx="12161838" cy="5599193"/>
          </a:xfrm>
          <a:prstGeom prst="rect">
            <a:avLst/>
          </a:prstGeom>
          <a:gradFill flip="none" rotWithShape="1">
            <a:gsLst>
              <a:gs pos="0">
                <a:schemeClr val="accent6">
                  <a:lumMod val="40000"/>
                  <a:lumOff val="60000"/>
                  <a:alpha val="77000"/>
                </a:schemeClr>
              </a:gs>
              <a:gs pos="100000">
                <a:schemeClr val="accent6">
                  <a:lumMod val="60000"/>
                  <a:lumOff val="40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dirty="0"/>
          </a:p>
        </p:txBody>
      </p:sp>
      <p:sp>
        <p:nvSpPr>
          <p:cNvPr id="4" name="Title 3"/>
          <p:cNvSpPr>
            <a:spLocks noGrp="1"/>
          </p:cNvSpPr>
          <p:nvPr>
            <p:ph type="title"/>
          </p:nvPr>
        </p:nvSpPr>
        <p:spPr>
          <a:xfrm>
            <a:off x="161555" y="5661970"/>
            <a:ext cx="11838728" cy="1117600"/>
          </a:xfrm>
        </p:spPr>
        <p:txBody>
          <a:bodyPr>
            <a:normAutofit/>
          </a:bodyPr>
          <a:lstStyle/>
          <a:p>
            <a:pPr>
              <a:lnSpc>
                <a:spcPct val="100000"/>
              </a:lnSpc>
              <a:tabLst>
                <a:tab pos="11215238" algn="r"/>
              </a:tabLst>
            </a:pPr>
            <a:r>
              <a:rPr lang="en-US" dirty="0"/>
              <a:t>Len </a:t>
            </a:r>
            <a:r>
              <a:rPr lang="en-US" dirty="0" smtClean="0"/>
              <a:t>Davidson and Mary Cate Matta  </a:t>
            </a:r>
            <a:r>
              <a:rPr lang="en-US" dirty="0"/>
              <a:t>	Slides: </a:t>
            </a:r>
            <a:r>
              <a:rPr lang="en-US" b="1" dirty="0" smtClean="0">
                <a:solidFill>
                  <a:schemeClr val="tx1"/>
                </a:solidFill>
              </a:rPr>
              <a:t>bit.ly/</a:t>
            </a:r>
            <a:r>
              <a:rPr lang="en-US" b="1" dirty="0" err="1" smtClean="0">
                <a:solidFill>
                  <a:schemeClr val="tx1"/>
                </a:solidFill>
              </a:rPr>
              <a:t>len</a:t>
            </a:r>
            <a:r>
              <a:rPr lang="en-US" b="1" dirty="0" smtClean="0">
                <a:solidFill>
                  <a:schemeClr val="tx1"/>
                </a:solidFill>
              </a:rPr>
              <a:t>-slides</a:t>
            </a:r>
            <a:r>
              <a:rPr lang="en-US" dirty="0"/>
              <a:t/>
            </a:r>
            <a:br>
              <a:rPr lang="en-US" dirty="0"/>
            </a:br>
            <a:r>
              <a:rPr lang="en-US" sz="2000" dirty="0"/>
              <a:t>Catholic University Law </a:t>
            </a:r>
            <a:r>
              <a:rPr lang="en-US" sz="2000" dirty="0" smtClean="0"/>
              <a:t>Library</a:t>
            </a:r>
            <a:r>
              <a:rPr lang="en-US" dirty="0" smtClean="0"/>
              <a:t>	</a:t>
            </a:r>
            <a:endParaRPr lang="en-US" dirty="0">
              <a:solidFill>
                <a:schemeClr val="bg2"/>
              </a:solidFill>
            </a:endParaRPr>
          </a:p>
        </p:txBody>
      </p:sp>
      <p:sp>
        <p:nvSpPr>
          <p:cNvPr id="7" name="Text Placeholder 6"/>
          <p:cNvSpPr>
            <a:spLocks noGrp="1"/>
          </p:cNvSpPr>
          <p:nvPr>
            <p:ph type="body" sz="quarter" idx="10"/>
          </p:nvPr>
        </p:nvSpPr>
        <p:spPr>
          <a:xfrm>
            <a:off x="291591" y="914401"/>
            <a:ext cx="10353121" cy="2657152"/>
          </a:xfrm>
        </p:spPr>
        <p:txBody>
          <a:bodyPr>
            <a:normAutofit/>
          </a:bodyPr>
          <a:lstStyle/>
          <a:p>
            <a:r>
              <a:rPr lang="en-US" dirty="0" smtClean="0">
                <a:solidFill>
                  <a:schemeClr val="tx1"/>
                </a:solidFill>
              </a:rPr>
              <a:t>SQL Direct Access</a:t>
            </a:r>
          </a:p>
          <a:p>
            <a:endParaRPr lang="en-US" sz="2100" dirty="0" smtClean="0">
              <a:solidFill>
                <a:schemeClr val="tx1"/>
              </a:solidFill>
            </a:endParaRPr>
          </a:p>
          <a:p>
            <a:r>
              <a:rPr lang="en-US" sz="2100" dirty="0" smtClean="0">
                <a:solidFill>
                  <a:schemeClr val="tx1"/>
                </a:solidFill>
              </a:rPr>
              <a:t>IUG 2017 </a:t>
            </a:r>
          </a:p>
        </p:txBody>
      </p:sp>
    </p:spTree>
    <p:extLst>
      <p:ext uri="{BB962C8B-B14F-4D97-AF65-F5344CB8AC3E}">
        <p14:creationId xmlns:p14="http://schemas.microsoft.com/office/powerpoint/2010/main" val="947390080"/>
      </p:ext>
    </p:extLst>
  </p:cSld>
  <p:clrMapOvr>
    <a:masterClrMapping/>
  </p:clrMapOvr>
  <mc:AlternateContent xmlns:mc="http://schemas.openxmlformats.org/markup-compatibility/2006" xmlns:p14="http://schemas.microsoft.com/office/powerpoint/2010/main">
    <mc:Choice Requires="p14">
      <p:transition spd="med" p14:dur="700" advTm="85752">
        <p:fade/>
      </p:transition>
    </mc:Choice>
    <mc:Fallback xmlns="">
      <p:transition spd="med" advTm="85752">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Sierra Admin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9251"/>
          <a:stretch/>
        </p:blipFill>
        <p:spPr bwMode="auto">
          <a:xfrm>
            <a:off x="2965042" y="504782"/>
            <a:ext cx="8985792" cy="4905418"/>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flipH="1" flipV="1">
            <a:off x="6168476" y="1786409"/>
            <a:ext cx="2184561" cy="721218"/>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965042" y="5259169"/>
            <a:ext cx="8566558" cy="892552"/>
          </a:xfrm>
          <a:prstGeom prst="rect">
            <a:avLst/>
          </a:prstGeom>
        </p:spPr>
        <p:txBody>
          <a:bodyPr wrap="square">
            <a:spAutoFit/>
          </a:bodyPr>
          <a:lstStyle/>
          <a:p>
            <a:endParaRPr lang="en-US" dirty="0">
              <a:solidFill>
                <a:schemeClr val="tx1">
                  <a:lumMod val="85000"/>
                  <a:lumOff val="15000"/>
                </a:schemeClr>
              </a:solidFill>
            </a:endParaRPr>
          </a:p>
          <a:p>
            <a:r>
              <a:rPr lang="en-US" dirty="0">
                <a:solidFill>
                  <a:schemeClr val="tx1">
                    <a:lumMod val="85000"/>
                    <a:lumOff val="15000"/>
                  </a:schemeClr>
                </a:solidFill>
              </a:rPr>
              <a:t>https://</a:t>
            </a:r>
            <a:r>
              <a:rPr lang="en-US" dirty="0">
                <a:solidFill>
                  <a:schemeClr val="accent6">
                    <a:lumMod val="75000"/>
                  </a:schemeClr>
                </a:solidFill>
              </a:rPr>
              <a:t>[your Sierra server]</a:t>
            </a:r>
            <a:r>
              <a:rPr lang="en-US" dirty="0">
                <a:solidFill>
                  <a:schemeClr val="tx1">
                    <a:lumMod val="85000"/>
                    <a:lumOff val="15000"/>
                  </a:schemeClr>
                </a:solidFill>
              </a:rPr>
              <a:t>/sierra/admin/</a:t>
            </a:r>
          </a:p>
        </p:txBody>
      </p:sp>
    </p:spTree>
    <p:extLst>
      <p:ext uri="{BB962C8B-B14F-4D97-AF65-F5344CB8AC3E}">
        <p14:creationId xmlns:p14="http://schemas.microsoft.com/office/powerpoint/2010/main" val="3256004435"/>
      </p:ext>
    </p:extLst>
  </p:cSld>
  <p:clrMapOvr>
    <a:masterClrMapping/>
  </p:clrMapOvr>
  <mc:AlternateContent xmlns:mc="http://schemas.openxmlformats.org/markup-compatibility/2006" xmlns:p14="http://schemas.microsoft.com/office/powerpoint/2010/main">
    <mc:Choice Requires="p14">
      <p:transition spd="slow" p14:dur="2000" advTm="8260"/>
    </mc:Choice>
    <mc:Fallback xmlns="">
      <p:transition spd="slow" advTm="826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Sierra Admin</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9846" y="206802"/>
            <a:ext cx="9070992" cy="6064338"/>
          </a:xfrm>
          <a:prstGeom prst="rect">
            <a:avLst/>
          </a:prstGeom>
          <a:noFill/>
          <a:ln w="9525">
            <a:solidFill>
              <a:schemeClr val="tx1">
                <a:lumMod val="65000"/>
                <a:lumOff val="3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4" name="Straight Arrow Connector 3"/>
          <p:cNvCxnSpPr/>
          <p:nvPr/>
        </p:nvCxnSpPr>
        <p:spPr>
          <a:xfrm flipV="1">
            <a:off x="2011907" y="1887418"/>
            <a:ext cx="1052740" cy="926125"/>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240311" y="3238971"/>
            <a:ext cx="701827" cy="60619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3076991"/>
      </p:ext>
    </p:extLst>
  </p:cSld>
  <p:clrMapOvr>
    <a:masterClrMapping/>
  </p:clrMapOvr>
  <mc:AlternateContent xmlns:mc="http://schemas.openxmlformats.org/markup-compatibility/2006" xmlns:p14="http://schemas.microsoft.com/office/powerpoint/2010/main">
    <mc:Choice Requires="p14">
      <p:transition spd="slow" p14:dur="2000" advTm="16590"/>
    </mc:Choice>
    <mc:Fallback xmlns="">
      <p:transition spd="slow" advTm="165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660025" y="201599"/>
            <a:ext cx="9123754" cy="685800"/>
          </a:xfrm>
          <a:prstGeom prst="rect">
            <a:avLst/>
          </a:prstGeom>
        </p:spPr>
        <p:txBody>
          <a:bodyPr vert="horz" lIns="0" tIns="0" rIns="0" bIns="0" rtlCol="0" anchor="t">
            <a:normAutofit fontScale="97500"/>
          </a:bodyPr>
          <a:lstStyle>
            <a:lvl1pPr algn="l" defTabSz="609493" rtl="0" eaLnBrk="1" latinLnBrk="0" hangingPunct="1">
              <a:lnSpc>
                <a:spcPct val="85000"/>
              </a:lnSpc>
              <a:spcBef>
                <a:spcPct val="0"/>
              </a:spcBef>
              <a:buNone/>
              <a:defRPr sz="2800" b="1" kern="1200">
                <a:solidFill>
                  <a:schemeClr val="bg2"/>
                </a:solidFill>
                <a:latin typeface="+mj-lt"/>
                <a:ea typeface="+mj-ea"/>
                <a:cs typeface="+mj-cs"/>
              </a:defRPr>
            </a:lvl1pPr>
          </a:lstStyle>
          <a:p>
            <a:r>
              <a:rPr lang="en-US" smtClean="0"/>
              <a:t>Sierra user for SQL Access</a:t>
            </a:r>
            <a:endParaRPr lang="en-US" dirty="0"/>
          </a:p>
        </p:txBody>
      </p:sp>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33"/>
          <a:stretch/>
        </p:blipFill>
        <p:spPr bwMode="auto">
          <a:xfrm>
            <a:off x="2309607" y="201599"/>
            <a:ext cx="9474171" cy="5993139"/>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537871" y="5361200"/>
            <a:ext cx="1045430" cy="2286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6993809" y="887399"/>
            <a:ext cx="570235" cy="7620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0615" y="6327477"/>
            <a:ext cx="4983584" cy="498586"/>
          </a:xfrm>
          <a:prstGeom prst="rect">
            <a:avLst/>
          </a:prstGeom>
          <a:noFill/>
        </p:spPr>
        <p:txBody>
          <a:bodyPr wrap="none" lIns="97524" tIns="48762" rIns="97524" bIns="48762" rtlCol="0">
            <a:spAutoFit/>
          </a:bodyPr>
          <a:lstStyle/>
          <a:p>
            <a:r>
              <a:rPr lang="en-US" dirty="0" smtClean="0">
                <a:hlinkClick r:id="rId4"/>
              </a:rPr>
              <a:t>Sierra Administration Application</a:t>
            </a:r>
            <a:endParaRPr lang="en-US" dirty="0"/>
          </a:p>
        </p:txBody>
      </p:sp>
    </p:spTree>
    <p:custDataLst>
      <p:tags r:id="rId1"/>
    </p:custDataLst>
    <p:extLst>
      <p:ext uri="{BB962C8B-B14F-4D97-AF65-F5344CB8AC3E}">
        <p14:creationId xmlns:p14="http://schemas.microsoft.com/office/powerpoint/2010/main" val="3387901841"/>
      </p:ext>
    </p:extLst>
  </p:cSld>
  <p:clrMapOvr>
    <a:masterClrMapping/>
  </p:clrMapOvr>
  <mc:AlternateContent xmlns:mc="http://schemas.openxmlformats.org/markup-compatibility/2006" xmlns:p14="http://schemas.microsoft.com/office/powerpoint/2010/main">
    <mc:Choice Requires="p14">
      <p:transition spd="slow" p14:dur="2000" advTm="17421"/>
    </mc:Choice>
    <mc:Fallback xmlns="">
      <p:transition spd="slow" advTm="17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Username must be all lower case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91" y="1435101"/>
            <a:ext cx="9491432" cy="412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99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Sierra Direct Access</a:t>
            </a:r>
            <a:endParaRPr lang="en-US" dirty="0"/>
          </a:p>
        </p:txBody>
      </p:sp>
      <p:sp>
        <p:nvSpPr>
          <p:cNvPr id="3" name="Content Placeholder 2"/>
          <p:cNvSpPr>
            <a:spLocks noGrp="1"/>
          </p:cNvSpPr>
          <p:nvPr>
            <p:ph idx="1"/>
          </p:nvPr>
        </p:nvSpPr>
        <p:spPr/>
        <p:txBody>
          <a:bodyPr>
            <a:normAutofit/>
          </a:bodyPr>
          <a:lstStyle/>
          <a:p>
            <a:pPr>
              <a:lnSpc>
                <a:spcPct val="110000"/>
              </a:lnSpc>
            </a:pPr>
            <a:r>
              <a:rPr lang="en-US" dirty="0" err="1" smtClean="0"/>
              <a:t>pgAdmin</a:t>
            </a:r>
            <a:r>
              <a:rPr lang="en-US" dirty="0" smtClean="0"/>
              <a:t> Software</a:t>
            </a:r>
            <a:br>
              <a:rPr lang="en-US" dirty="0" smtClean="0"/>
            </a:br>
            <a:r>
              <a:rPr lang="en-US" sz="3000" dirty="0"/>
              <a:t>can test connection</a:t>
            </a:r>
            <a:br>
              <a:rPr lang="en-US" sz="3000" dirty="0"/>
            </a:br>
            <a:r>
              <a:rPr lang="en-US" sz="3000" dirty="0"/>
              <a:t>run sample SQL queries</a:t>
            </a:r>
            <a:br>
              <a:rPr lang="en-US" sz="3000" dirty="0"/>
            </a:br>
            <a:endParaRPr lang="en-US" sz="3000" dirty="0" smtClean="0"/>
          </a:p>
          <a:p>
            <a:pPr>
              <a:lnSpc>
                <a:spcPct val="110000"/>
              </a:lnSpc>
            </a:pPr>
            <a:r>
              <a:rPr lang="en-US" dirty="0"/>
              <a:t>Connect to a Database</a:t>
            </a:r>
            <a:r>
              <a:rPr lang="en-US" sz="3200" dirty="0"/>
              <a:t/>
            </a:r>
            <a:br>
              <a:rPr lang="en-US" sz="3200" dirty="0"/>
            </a:br>
            <a:r>
              <a:rPr lang="en-US" sz="3000" dirty="0" smtClean="0"/>
              <a:t>e.g. </a:t>
            </a:r>
            <a:r>
              <a:rPr lang="en-US" sz="3000" dirty="0"/>
              <a:t>MS Access or MySQL</a:t>
            </a:r>
            <a:br>
              <a:rPr lang="en-US" sz="3000" dirty="0"/>
            </a:br>
            <a:r>
              <a:rPr lang="en-US" sz="3000" dirty="0"/>
              <a:t>This tends to be complex, so save it for last</a:t>
            </a:r>
          </a:p>
          <a:p>
            <a:pPr>
              <a:lnSpc>
                <a:spcPct val="110000"/>
              </a:lnSpc>
            </a:pPr>
            <a:endParaRPr lang="en-US" sz="3000" dirty="0" smtClean="0"/>
          </a:p>
          <a:p>
            <a:pPr>
              <a:lnSpc>
                <a:spcPct val="110000"/>
              </a:lnSpc>
            </a:pPr>
            <a:endParaRPr lang="en-US" sz="3000" dirty="0"/>
          </a:p>
        </p:txBody>
      </p:sp>
    </p:spTree>
    <p:extLst>
      <p:ext uri="{BB962C8B-B14F-4D97-AF65-F5344CB8AC3E}">
        <p14:creationId xmlns:p14="http://schemas.microsoft.com/office/powerpoint/2010/main" val="1290570375"/>
      </p:ext>
    </p:extLst>
  </p:cSld>
  <p:clrMapOvr>
    <a:masterClrMapping/>
  </p:clrMapOvr>
  <mc:AlternateContent xmlns:mc="http://schemas.openxmlformats.org/markup-compatibility/2006" xmlns:p14="http://schemas.microsoft.com/office/powerpoint/2010/main">
    <mc:Choice Requires="p14">
      <p:transition spd="slow" p14:dur="2000" advTm="60175"/>
    </mc:Choice>
    <mc:Fallback xmlns="">
      <p:transition spd="slow" advTm="60175"/>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pgAdmin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800" dirty="0"/>
              <a:t>Management</a:t>
            </a:r>
            <a:br>
              <a:rPr lang="en-US" sz="3800" dirty="0"/>
            </a:br>
            <a:r>
              <a:rPr lang="en-US" sz="3800" dirty="0"/>
              <a:t>interface for </a:t>
            </a:r>
            <a:br>
              <a:rPr lang="en-US" sz="3800" dirty="0"/>
            </a:br>
            <a:r>
              <a:rPr lang="en-US" sz="3800" dirty="0"/>
              <a:t>SQL database</a:t>
            </a:r>
            <a:br>
              <a:rPr lang="en-US" sz="3800" dirty="0"/>
            </a:br>
            <a:endParaRPr lang="en-US" sz="3800" dirty="0"/>
          </a:p>
          <a:p>
            <a:pPr marL="0" indent="0">
              <a:buNone/>
            </a:pPr>
            <a:r>
              <a:rPr lang="en-US" sz="1700" dirty="0"/>
              <a:t>Versions for:</a:t>
            </a:r>
          </a:p>
          <a:p>
            <a:pPr marL="550264" indent="0">
              <a:buNone/>
            </a:pPr>
            <a:r>
              <a:rPr lang="en-US" sz="3000" dirty="0"/>
              <a:t>Windows</a:t>
            </a:r>
            <a:br>
              <a:rPr lang="en-US" sz="3000" dirty="0"/>
            </a:br>
            <a:r>
              <a:rPr lang="en-US" sz="3000" dirty="0"/>
              <a:t>Apple OSX</a:t>
            </a:r>
            <a:br>
              <a:rPr lang="en-US" sz="3000" dirty="0"/>
            </a:br>
            <a:r>
              <a:rPr lang="en-US" sz="3000" dirty="0"/>
              <a:t>Linux</a:t>
            </a:r>
          </a:p>
          <a:p>
            <a:pPr marL="550264" indent="0">
              <a:buNone/>
            </a:pPr>
            <a:endParaRPr lang="en-US" sz="3000" dirty="0"/>
          </a:p>
          <a:p>
            <a:pPr marL="62646" indent="0">
              <a:buNone/>
            </a:pPr>
            <a:r>
              <a:rPr lang="en-US" sz="3000" dirty="0">
                <a:solidFill>
                  <a:schemeClr val="accent3">
                    <a:lumMod val="75000"/>
                  </a:schemeClr>
                </a:solidFill>
              </a:rPr>
              <a:t>www.pgadmin.org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635" y="347734"/>
            <a:ext cx="7938520" cy="555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18144" y="5307296"/>
            <a:ext cx="4528780" cy="696036"/>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2584420399"/>
      </p:ext>
    </p:extLst>
  </p:cSld>
  <p:clrMapOvr>
    <a:masterClrMapping/>
  </p:clrMapOvr>
  <mc:AlternateContent xmlns:mc="http://schemas.openxmlformats.org/markup-compatibility/2006" xmlns:p14="http://schemas.microsoft.com/office/powerpoint/2010/main">
    <mc:Choice Requires="p14">
      <p:transition spd="slow" p14:dur="2000" advTm="19440"/>
    </mc:Choice>
    <mc:Fallback xmlns="">
      <p:transition spd="slow" advTm="19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pgAdmin</a:t>
            </a:r>
            <a:r>
              <a:rPr lang="en-US" dirty="0" smtClean="0"/>
              <a:t> Setup</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83266" y="444500"/>
            <a:ext cx="6380445" cy="612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805291" y="1554053"/>
            <a:ext cx="4238475" cy="5303947"/>
          </a:xfrm>
          <a:prstGeom prst="rect">
            <a:avLst/>
          </a:prstGeom>
        </p:spPr>
        <p:txBody>
          <a:bodyPr vert="horz" lIns="0" tIns="0" rIns="0" bIns="0" rtlCol="0">
            <a:normAutofit/>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4500" b="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baseline="0">
                <a:solidFill>
                  <a:schemeClr val="tx1"/>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baseline="0">
                <a:solidFill>
                  <a:schemeClr val="tx1"/>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baseline="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endParaRPr lang="en-US" sz="1900" dirty="0">
              <a:solidFill>
                <a:schemeClr val="tx1">
                  <a:lumMod val="65000"/>
                  <a:lumOff val="35000"/>
                </a:schemeClr>
              </a:solidFill>
            </a:endParaRPr>
          </a:p>
        </p:txBody>
      </p:sp>
      <p:cxnSp>
        <p:nvCxnSpPr>
          <p:cNvPr id="8" name="Straight Arrow Connector 7"/>
          <p:cNvCxnSpPr/>
          <p:nvPr/>
        </p:nvCxnSpPr>
        <p:spPr>
          <a:xfrm>
            <a:off x="3276688" y="4756602"/>
            <a:ext cx="1101002" cy="93096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817391"/>
      </p:ext>
    </p:extLst>
  </p:cSld>
  <p:clrMapOvr>
    <a:masterClrMapping/>
  </p:clrMapOvr>
  <mc:AlternateContent xmlns:mc="http://schemas.openxmlformats.org/markup-compatibility/2006" xmlns:p14="http://schemas.microsoft.com/office/powerpoint/2010/main">
    <mc:Choice Requires="p14">
      <p:transition spd="slow" p14:dur="2000" advTm="41233"/>
    </mc:Choice>
    <mc:Fallback xmlns="">
      <p:transition spd="slow" advTm="4123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pgAdmin</a:t>
            </a:r>
            <a:r>
              <a:rPr lang="en-US" dirty="0" smtClean="0"/>
              <a:t> setup</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43960" y="560742"/>
            <a:ext cx="5837882" cy="6297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4770548" y="381001"/>
            <a:ext cx="1306123" cy="1230923"/>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0102789" y="3620654"/>
            <a:ext cx="1134621" cy="1301261"/>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ontent Placeholder 1"/>
          <p:cNvSpPr txBox="1">
            <a:spLocks/>
          </p:cNvSpPr>
          <p:nvPr/>
        </p:nvSpPr>
        <p:spPr>
          <a:xfrm>
            <a:off x="805291" y="1346199"/>
            <a:ext cx="4238475" cy="5303947"/>
          </a:xfrm>
          <a:prstGeom prst="rect">
            <a:avLst/>
          </a:prstGeom>
        </p:spPr>
        <p:txBody>
          <a:bodyPr vert="horz" lIns="0" tIns="0" rIns="0" bIns="0" rtlCol="0">
            <a:normAutofit/>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4500" b="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baseline="0">
                <a:solidFill>
                  <a:schemeClr val="tx1"/>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baseline="0">
                <a:solidFill>
                  <a:schemeClr val="tx1"/>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baseline="0">
                <a:solidFill>
                  <a:schemeClr val="tx1"/>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endParaRPr lang="en-US" dirty="0" smtClean="0"/>
          </a:p>
          <a:p>
            <a:pPr>
              <a:buFont typeface="+mj-lt"/>
              <a:buAutoNum type="arabicPeriod"/>
            </a:pPr>
            <a:r>
              <a:rPr lang="en-US" sz="3000" dirty="0"/>
              <a:t>Server IP Address</a:t>
            </a:r>
            <a:br>
              <a:rPr lang="en-US" sz="3000" dirty="0"/>
            </a:br>
            <a:endParaRPr lang="en-US" sz="3000" dirty="0"/>
          </a:p>
          <a:p>
            <a:pPr>
              <a:buFont typeface="+mj-lt"/>
              <a:buAutoNum type="arabicPeriod"/>
            </a:pPr>
            <a:r>
              <a:rPr lang="en-US" sz="3000" dirty="0"/>
              <a:t>Port #: </a:t>
            </a:r>
            <a:r>
              <a:rPr lang="en-US" sz="3000" b="1" dirty="0"/>
              <a:t>1032</a:t>
            </a:r>
            <a:br>
              <a:rPr lang="en-US" sz="3000" b="1" dirty="0"/>
            </a:br>
            <a:endParaRPr lang="en-US" sz="3000" b="1" dirty="0"/>
          </a:p>
          <a:p>
            <a:pPr>
              <a:buFont typeface="+mj-lt"/>
              <a:buAutoNum type="arabicPeriod"/>
            </a:pPr>
            <a:r>
              <a:rPr lang="en-US" sz="3000" dirty="0"/>
              <a:t>Sierra User Name</a:t>
            </a:r>
            <a:br>
              <a:rPr lang="en-US" sz="3000" dirty="0"/>
            </a:br>
            <a:endParaRPr lang="en-US" sz="3000" dirty="0"/>
          </a:p>
          <a:p>
            <a:pPr>
              <a:buFont typeface="+mj-lt"/>
              <a:buAutoNum type="arabicPeriod"/>
            </a:pPr>
            <a:r>
              <a:rPr lang="en-US" sz="3000" dirty="0" smtClean="0"/>
              <a:t>Password</a:t>
            </a:r>
          </a:p>
          <a:p>
            <a:pPr marL="0" indent="0">
              <a:buNone/>
            </a:pPr>
            <a:r>
              <a:rPr lang="en-US" sz="3000" dirty="0" smtClean="0"/>
              <a:t/>
            </a:r>
            <a:br>
              <a:rPr lang="en-US" sz="3000" dirty="0" smtClean="0"/>
            </a:br>
            <a:r>
              <a:rPr lang="en-US" sz="3000" dirty="0" smtClean="0"/>
              <a:t>database server IP, </a:t>
            </a:r>
            <a:br>
              <a:rPr lang="en-US" sz="3000" dirty="0" smtClean="0"/>
            </a:br>
            <a:r>
              <a:rPr lang="en-US" sz="3000" b="1" dirty="0" smtClean="0">
                <a:solidFill>
                  <a:schemeClr val="tx1">
                    <a:lumMod val="65000"/>
                    <a:lumOff val="35000"/>
                  </a:schemeClr>
                </a:solidFill>
              </a:rPr>
              <a:t>not</a:t>
            </a:r>
            <a:r>
              <a:rPr lang="en-US" sz="3000" dirty="0" smtClean="0">
                <a:solidFill>
                  <a:schemeClr val="tx1">
                    <a:lumMod val="65000"/>
                    <a:lumOff val="35000"/>
                  </a:schemeClr>
                </a:solidFill>
              </a:rPr>
              <a:t> application server</a:t>
            </a:r>
            <a:endParaRPr lang="en-US" sz="1900" dirty="0">
              <a:solidFill>
                <a:schemeClr val="tx1">
                  <a:lumMod val="65000"/>
                  <a:lumOff val="35000"/>
                </a:schemeClr>
              </a:solidFill>
            </a:endParaRPr>
          </a:p>
        </p:txBody>
      </p:sp>
    </p:spTree>
    <p:extLst>
      <p:ext uri="{BB962C8B-B14F-4D97-AF65-F5344CB8AC3E}">
        <p14:creationId xmlns:p14="http://schemas.microsoft.com/office/powerpoint/2010/main" val="943339572"/>
      </p:ext>
    </p:extLst>
  </p:cSld>
  <p:clrMapOvr>
    <a:masterClrMapping/>
  </p:clrMapOvr>
  <mc:AlternateContent xmlns:mc="http://schemas.openxmlformats.org/markup-compatibility/2006" xmlns:p14="http://schemas.microsoft.com/office/powerpoint/2010/main">
    <mc:Choice Requires="p14">
      <p:transition spd="slow" p14:dur="2000" advTm="18000"/>
    </mc:Choice>
    <mc:Fallback xmlns="">
      <p:transition spd="slow" advTm="18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Firewall error</a:t>
            </a:r>
            <a:endParaRPr lang="en-US" dirty="0"/>
          </a:p>
        </p:txBody>
      </p:sp>
      <p:pic>
        <p:nvPicPr>
          <p:cNvPr id="3" name="Picture 2"/>
          <p:cNvPicPr>
            <a:picLocks noChangeAspect="1"/>
          </p:cNvPicPr>
          <p:nvPr/>
        </p:nvPicPr>
        <p:blipFill>
          <a:blip r:embed="rId2"/>
          <a:stretch>
            <a:fillRect/>
          </a:stretch>
        </p:blipFill>
        <p:spPr>
          <a:xfrm>
            <a:off x="3535507" y="300116"/>
            <a:ext cx="8493373" cy="6401617"/>
          </a:xfrm>
          <a:prstGeom prst="rect">
            <a:avLst/>
          </a:prstGeom>
        </p:spPr>
      </p:pic>
    </p:spTree>
    <p:extLst>
      <p:ext uri="{BB962C8B-B14F-4D97-AF65-F5344CB8AC3E}">
        <p14:creationId xmlns:p14="http://schemas.microsoft.com/office/powerpoint/2010/main" val="2138171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pgAdmin</a:t>
            </a:r>
            <a:r>
              <a:rPr lang="en-US" dirty="0" smtClean="0"/>
              <a:t>:</a:t>
            </a:r>
            <a:br>
              <a:rPr lang="en-US" dirty="0" smtClean="0"/>
            </a:br>
            <a:r>
              <a:rPr lang="en-US" dirty="0" smtClean="0"/>
              <a:t>view or tables</a:t>
            </a:r>
            <a:endParaRPr lang="en-US"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 r="36507" b="42958"/>
          <a:stretch/>
        </p:blipFill>
        <p:spPr>
          <a:xfrm>
            <a:off x="857976" y="1381289"/>
            <a:ext cx="3998765" cy="4683174"/>
          </a:xfrm>
          <a:prstGeom prst="rect">
            <a:avLst/>
          </a:prstGeom>
        </p:spPr>
      </p:pic>
      <p:cxnSp>
        <p:nvCxnSpPr>
          <p:cNvPr id="10" name="Straight Arrow Connector 9"/>
          <p:cNvCxnSpPr/>
          <p:nvPr/>
        </p:nvCxnSpPr>
        <p:spPr>
          <a:xfrm>
            <a:off x="274320" y="4798859"/>
            <a:ext cx="1494212" cy="1101561"/>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4013" t="54333" r="31454" b="42851"/>
          <a:stretch/>
        </p:blipFill>
        <p:spPr>
          <a:xfrm>
            <a:off x="5627396" y="1691640"/>
            <a:ext cx="7452541" cy="50162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13943" t="88611" r="27829"/>
          <a:stretch/>
        </p:blipFill>
        <p:spPr>
          <a:xfrm>
            <a:off x="5440397" y="2395855"/>
            <a:ext cx="6472651" cy="1650365"/>
          </a:xfrm>
          <a:prstGeom prst="rect">
            <a:avLst/>
          </a:prstGeom>
        </p:spPr>
      </p:pic>
      <p:cxnSp>
        <p:nvCxnSpPr>
          <p:cNvPr id="7" name="Straight Arrow Connector 6"/>
          <p:cNvCxnSpPr/>
          <p:nvPr/>
        </p:nvCxnSpPr>
        <p:spPr>
          <a:xfrm>
            <a:off x="4582592" y="1381289"/>
            <a:ext cx="1318954" cy="127841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27551185"/>
      </p:ext>
    </p:extLst>
  </p:cSld>
  <p:clrMapOvr>
    <a:masterClrMapping/>
  </p:clrMapOvr>
  <mc:AlternateContent xmlns:mc="http://schemas.openxmlformats.org/markup-compatibility/2006" xmlns:p14="http://schemas.microsoft.com/office/powerpoint/2010/main">
    <mc:Choice Requires="p14">
      <p:transition spd="slow" p14:dur="2000" advTm="24074"/>
    </mc:Choice>
    <mc:Fallback xmlns="">
      <p:transition spd="slow" advTm="24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60" y="444500"/>
            <a:ext cx="11224119" cy="838200"/>
          </a:xfrm>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SIERRA Only</a:t>
            </a:r>
            <a:br>
              <a:rPr lang="en-US" dirty="0" smtClean="0"/>
            </a:br>
            <a:r>
              <a:rPr lang="en-US" dirty="0" smtClean="0"/>
              <a:t>	</a:t>
            </a:r>
            <a:r>
              <a:rPr lang="en-US" sz="3400" dirty="0"/>
              <a:t>Will not work with </a:t>
            </a:r>
            <a:r>
              <a:rPr lang="en-US" sz="3400" dirty="0" smtClean="0"/>
              <a:t>Millennium or Polaris</a:t>
            </a:r>
            <a:endParaRPr lang="en-US" sz="3400" dirty="0"/>
          </a:p>
          <a:p>
            <a:pPr marL="0" indent="0">
              <a:buNone/>
            </a:pPr>
            <a:endParaRPr lang="en-US" sz="3400" dirty="0"/>
          </a:p>
          <a:p>
            <a:pPr marL="0" indent="0">
              <a:buNone/>
            </a:pPr>
            <a:endParaRPr lang="en-US" dirty="0"/>
          </a:p>
        </p:txBody>
      </p:sp>
      <p:sp>
        <p:nvSpPr>
          <p:cNvPr id="4" name="Oval 3"/>
          <p:cNvSpPr/>
          <p:nvPr/>
        </p:nvSpPr>
        <p:spPr>
          <a:xfrm>
            <a:off x="468860" y="2183638"/>
            <a:ext cx="8755149" cy="1016761"/>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5" name="Rectangle 4"/>
          <p:cNvSpPr/>
          <p:nvPr/>
        </p:nvSpPr>
        <p:spPr>
          <a:xfrm>
            <a:off x="8665347" y="5633918"/>
            <a:ext cx="2609473" cy="498586"/>
          </a:xfrm>
          <a:prstGeom prst="rect">
            <a:avLst/>
          </a:prstGeom>
        </p:spPr>
        <p:txBody>
          <a:bodyPr wrap="none" lIns="97524" tIns="48762" rIns="97524" bIns="48762">
            <a:spAutoFit/>
          </a:bodyPr>
          <a:lstStyle/>
          <a:p>
            <a:r>
              <a:rPr lang="en-US" b="1" dirty="0"/>
              <a:t>bit.ly/</a:t>
            </a:r>
            <a:r>
              <a:rPr lang="en-US" b="1" dirty="0" err="1"/>
              <a:t>len</a:t>
            </a:r>
            <a:r>
              <a:rPr lang="en-US" b="1" dirty="0"/>
              <a:t>-slides</a:t>
            </a:r>
            <a:endParaRPr lang="en-US" dirty="0"/>
          </a:p>
        </p:txBody>
      </p:sp>
    </p:spTree>
    <p:custDataLst>
      <p:tags r:id="rId1"/>
    </p:custDataLst>
    <p:extLst>
      <p:ext uri="{BB962C8B-B14F-4D97-AF65-F5344CB8AC3E}">
        <p14:creationId xmlns:p14="http://schemas.microsoft.com/office/powerpoint/2010/main" val="3450691015"/>
      </p:ext>
    </p:extLst>
  </p:cSld>
  <p:clrMapOvr>
    <a:masterClrMapping/>
  </p:clrMapOvr>
  <mc:AlternateContent xmlns:mc="http://schemas.openxmlformats.org/markup-compatibility/2006" xmlns:p14="http://schemas.microsoft.com/office/powerpoint/2010/main">
    <mc:Choice Requires="p14">
      <p:transition spd="slow" p14:dur="2000" advTm="45674"/>
    </mc:Choice>
    <mc:Fallback xmlns="">
      <p:transition spd="slow" advTm="45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60" y="444500"/>
            <a:ext cx="11224119" cy="1473200"/>
          </a:xfrm>
        </p:spPr>
        <p:txBody>
          <a:bodyPr>
            <a:normAutofit/>
          </a:bodyPr>
          <a:lstStyle/>
          <a:p>
            <a:r>
              <a:rPr lang="en-US" dirty="0" smtClean="0"/>
              <a:t>MARC record data:  </a:t>
            </a:r>
            <a:br>
              <a:rPr lang="en-US" dirty="0" smtClean="0"/>
            </a:br>
            <a:r>
              <a:rPr lang="en-US" dirty="0" smtClean="0"/>
              <a:t>located in table  SUBFIELD_VIEW</a:t>
            </a:r>
            <a:endParaRPr lang="en-US" dirty="0"/>
          </a:p>
        </p:txBody>
      </p:sp>
      <p:pic>
        <p:nvPicPr>
          <p:cNvPr id="3" name="Picture 2"/>
          <p:cNvPicPr>
            <a:picLocks noChangeAspect="1"/>
          </p:cNvPicPr>
          <p:nvPr/>
        </p:nvPicPr>
        <p:blipFill>
          <a:blip r:embed="rId2"/>
          <a:stretch>
            <a:fillRect/>
          </a:stretch>
        </p:blipFill>
        <p:spPr>
          <a:xfrm>
            <a:off x="468860" y="3176534"/>
            <a:ext cx="5125046" cy="3327952"/>
          </a:xfrm>
          <a:prstGeom prst="rect">
            <a:avLst/>
          </a:prstGeom>
        </p:spPr>
      </p:pic>
      <p:cxnSp>
        <p:nvCxnSpPr>
          <p:cNvPr id="5" name="Straight Arrow Connector 4"/>
          <p:cNvCxnSpPr/>
          <p:nvPr/>
        </p:nvCxnSpPr>
        <p:spPr>
          <a:xfrm>
            <a:off x="626165" y="2534478"/>
            <a:ext cx="679995" cy="1684547"/>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099354" y="1718353"/>
            <a:ext cx="6261072" cy="4588439"/>
          </a:xfrm>
          <a:prstGeom prst="rect">
            <a:avLst/>
          </a:prstGeom>
        </p:spPr>
      </p:pic>
    </p:spTree>
    <p:extLst>
      <p:ext uri="{BB962C8B-B14F-4D97-AF65-F5344CB8AC3E}">
        <p14:creationId xmlns:p14="http://schemas.microsoft.com/office/powerpoint/2010/main" val="105243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SUBFIELD_VIEW  table</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22"/>
          <a:stretch/>
        </p:blipFill>
        <p:spPr bwMode="auto">
          <a:xfrm>
            <a:off x="0" y="885872"/>
            <a:ext cx="14278530" cy="5388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959804" y="1004621"/>
            <a:ext cx="1651000" cy="5389565"/>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extLst>
      <p:ext uri="{BB962C8B-B14F-4D97-AF65-F5344CB8AC3E}">
        <p14:creationId xmlns:p14="http://schemas.microsoft.com/office/powerpoint/2010/main" val="120544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Record Numbers – check digits  </a:t>
            </a:r>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014"/>
          <a:stretch/>
        </p:blipFill>
        <p:spPr bwMode="auto">
          <a:xfrm>
            <a:off x="3800474" y="973959"/>
            <a:ext cx="8226425" cy="440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3416300"/>
            <a:ext cx="3679212" cy="289310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Record numbers in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Sierra have check digit</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SQL they do NOT</a:t>
            </a: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1217658   vs 1217658</a:t>
            </a:r>
            <a:r>
              <a:rPr lang="en-US" b="1" dirty="0" smtClean="0">
                <a:latin typeface="Arial" panose="020B0604020202020204" pitchFamily="34" charset="0"/>
                <a:cs typeface="Arial" panose="020B0604020202020204" pitchFamily="34" charset="0"/>
              </a:rPr>
              <a:t>8</a:t>
            </a:r>
            <a:endParaRPr lang="en-US" b="1" dirty="0">
              <a:latin typeface="Arial" panose="020B0604020202020204" pitchFamily="34" charset="0"/>
              <a:cs typeface="Arial" panose="020B0604020202020204" pitchFamily="34" charset="0"/>
            </a:endParaRPr>
          </a:p>
        </p:txBody>
      </p:sp>
      <p:sp>
        <p:nvSpPr>
          <p:cNvPr id="5" name="Oval 4"/>
          <p:cNvSpPr/>
          <p:nvPr/>
        </p:nvSpPr>
        <p:spPr>
          <a:xfrm>
            <a:off x="3149599" y="1104900"/>
            <a:ext cx="2806701" cy="495300"/>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extLst>
      <p:ext uri="{BB962C8B-B14F-4D97-AF65-F5344CB8AC3E}">
        <p14:creationId xmlns:p14="http://schemas.microsoft.com/office/powerpoint/2010/main" val="213435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Barcodes – check digits</a:t>
            </a:r>
            <a:endParaRPr lang="en-US" dirty="0"/>
          </a:p>
        </p:txBody>
      </p:sp>
      <p:sp>
        <p:nvSpPr>
          <p:cNvPr id="4" name="TextBox 3"/>
          <p:cNvSpPr txBox="1"/>
          <p:nvPr/>
        </p:nvSpPr>
        <p:spPr>
          <a:xfrm>
            <a:off x="421562" y="1042258"/>
            <a:ext cx="3619902" cy="492443"/>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Both have check digits </a:t>
            </a:r>
            <a:endParaRPr lang="en-US" dirty="0">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61" y="1529696"/>
            <a:ext cx="11529185" cy="5333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563" y="444501"/>
            <a:ext cx="5710237" cy="3389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12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 VS Character Fields</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smtClean="0">
                <a:latin typeface="Courier New" panose="02070309020205020404" pitchFamily="49" charset="0"/>
                <a:cs typeface="Courier New" panose="02070309020205020404" pitchFamily="49" charset="0"/>
              </a:rPr>
              <a:t>WHERE </a:t>
            </a:r>
          </a:p>
          <a:p>
            <a:pPr marL="0" indent="0">
              <a:buNone/>
            </a:pPr>
            <a:r>
              <a:rPr lang="en-US" sz="3600" b="1" dirty="0">
                <a:latin typeface="Courier New" panose="02070309020205020404" pitchFamily="49" charset="0"/>
                <a:cs typeface="Courier New" panose="02070309020205020404" pitchFamily="49" charset="0"/>
              </a:rPr>
              <a:t>	</a:t>
            </a:r>
            <a:r>
              <a:rPr lang="en-US" sz="3600" b="1" dirty="0" smtClean="0">
                <a:latin typeface="Courier New" panose="02070309020205020404" pitchFamily="49" charset="0"/>
                <a:cs typeface="Courier New" panose="02070309020205020404" pitchFamily="49" charset="0"/>
              </a:rPr>
              <a:t>SUBFIELD_VIEW.RECORD_NUM = 1217658</a:t>
            </a:r>
          </a:p>
          <a:p>
            <a:pPr marL="0" indent="0">
              <a:buNone/>
            </a:pPr>
            <a:endParaRPr lang="en-US" sz="3600" b="1" dirty="0">
              <a:latin typeface="Courier New" panose="02070309020205020404" pitchFamily="49" charset="0"/>
              <a:cs typeface="Courier New" panose="02070309020205020404" pitchFamily="49" charset="0"/>
            </a:endParaRPr>
          </a:p>
          <a:p>
            <a:pPr marL="0" indent="0">
              <a:buNone/>
            </a:pPr>
            <a:r>
              <a:rPr lang="en-US" sz="3600" b="1" dirty="0" smtClean="0">
                <a:latin typeface="Courier New" panose="02070309020205020404" pitchFamily="49" charset="0"/>
                <a:cs typeface="Courier New" panose="02070309020205020404" pitchFamily="49" charset="0"/>
              </a:rPr>
              <a:t>WHERE </a:t>
            </a:r>
          </a:p>
          <a:p>
            <a:pPr marL="0" indent="0">
              <a:buNone/>
            </a:pPr>
            <a:r>
              <a:rPr lang="en-US" sz="3600" b="1" dirty="0">
                <a:latin typeface="Courier New" panose="02070309020205020404" pitchFamily="49" charset="0"/>
                <a:cs typeface="Courier New" panose="02070309020205020404" pitchFamily="49" charset="0"/>
              </a:rPr>
              <a:t> </a:t>
            </a:r>
            <a:r>
              <a:rPr lang="en-US" sz="3600" b="1" dirty="0" smtClean="0">
                <a:latin typeface="Courier New" panose="02070309020205020404" pitchFamily="49" charset="0"/>
                <a:cs typeface="Courier New" panose="02070309020205020404" pitchFamily="49" charset="0"/>
              </a:rPr>
              <a:t>	PATRON_VIEW.BARCODE = </a:t>
            </a:r>
            <a:r>
              <a:rPr lang="en-US" b="1" dirty="0" smtClean="0">
                <a:latin typeface="Courier New" panose="02070309020205020404" pitchFamily="49" charset="0"/>
                <a:cs typeface="Courier New" panose="02070309020205020404" pitchFamily="49" charset="0"/>
              </a:rPr>
              <a:t>'</a:t>
            </a:r>
            <a:r>
              <a:rPr lang="en-US" sz="3600" b="1" dirty="0" smtClean="0">
                <a:latin typeface="Courier New" panose="02070309020205020404" pitchFamily="49" charset="0"/>
                <a:cs typeface="Courier New" panose="02070309020205020404" pitchFamily="49" charset="0"/>
              </a:rPr>
              <a:t>1111000090123</a:t>
            </a:r>
            <a:r>
              <a:rPr lang="en-US" b="1" dirty="0" smtClean="0">
                <a:latin typeface="Courier New" panose="02070309020205020404" pitchFamily="49" charset="0"/>
                <a:cs typeface="Courier New" panose="02070309020205020404" pitchFamily="49" charset="0"/>
              </a:rPr>
              <a:t>'</a:t>
            </a:r>
          </a:p>
          <a:p>
            <a:pPr marL="0" indent="0">
              <a:buNone/>
            </a:pPr>
            <a:r>
              <a:rPr lang="en-US" sz="2800" i="1" dirty="0" smtClean="0">
                <a:solidFill>
                  <a:schemeClr val="accent3">
                    <a:lumMod val="75000"/>
                  </a:schemeClr>
                </a:solidFill>
              </a:rPr>
              <a:t>	Character fields needs QUOTES</a:t>
            </a:r>
            <a:endParaRPr lang="en-US" sz="2800" i="1" dirty="0">
              <a:solidFill>
                <a:schemeClr val="accent3">
                  <a:lumMod val="75000"/>
                </a:schemeClr>
              </a:solidFill>
            </a:endParaRPr>
          </a:p>
        </p:txBody>
      </p:sp>
    </p:spTree>
    <p:extLst>
      <p:ext uri="{BB962C8B-B14F-4D97-AF65-F5344CB8AC3E}">
        <p14:creationId xmlns:p14="http://schemas.microsoft.com/office/powerpoint/2010/main" val="36018732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Fields, Where clause</a:t>
            </a:r>
            <a:endParaRPr lang="en-US" dirty="0"/>
          </a:p>
        </p:txBody>
      </p:sp>
      <p:sp>
        <p:nvSpPr>
          <p:cNvPr id="3" name="Content Placeholder 2"/>
          <p:cNvSpPr>
            <a:spLocks noGrp="1"/>
          </p:cNvSpPr>
          <p:nvPr>
            <p:ph idx="1"/>
          </p:nvPr>
        </p:nvSpPr>
        <p:spPr>
          <a:xfrm>
            <a:off x="468860" y="1435100"/>
            <a:ext cx="11692978" cy="5422900"/>
          </a:xfrm>
        </p:spPr>
        <p:txBody>
          <a:bodyPr>
            <a:normAutofit/>
          </a:bodyPr>
          <a:lstStyle/>
          <a:p>
            <a:pPr marL="0" indent="0">
              <a:buNone/>
            </a:pPr>
            <a:r>
              <a:rPr lang="en-US" sz="3600" b="1" dirty="0" smtClean="0">
                <a:latin typeface="Courier New" panose="02070309020205020404" pitchFamily="49" charset="0"/>
                <a:cs typeface="Courier New" panose="02070309020205020404" pitchFamily="49" charset="0"/>
              </a:rPr>
              <a:t>WHERE </a:t>
            </a:r>
          </a:p>
          <a:p>
            <a:pPr marL="0" indent="0">
              <a:buNone/>
            </a:pPr>
            <a:r>
              <a:rPr lang="en-US" sz="3600" b="1" dirty="0">
                <a:latin typeface="Courier New" panose="02070309020205020404" pitchFamily="49" charset="0"/>
                <a:cs typeface="Courier New" panose="02070309020205020404" pitchFamily="49" charset="0"/>
              </a:rPr>
              <a:t> </a:t>
            </a:r>
            <a:r>
              <a:rPr lang="en-US" sz="3200" b="1" dirty="0" err="1" smtClean="0">
                <a:latin typeface="Courier New" panose="02070309020205020404" pitchFamily="49" charset="0"/>
                <a:cs typeface="Courier New" panose="02070309020205020404" pitchFamily="49" charset="0"/>
              </a:rPr>
              <a:t>patron_rec_fname.last_name</a:t>
            </a:r>
            <a:r>
              <a:rPr lang="en-US" sz="3200" b="1" dirty="0" smtClean="0">
                <a:latin typeface="Courier New" panose="02070309020205020404" pitchFamily="49" charset="0"/>
                <a:cs typeface="Courier New" panose="02070309020205020404" pitchFamily="49" charset="0"/>
              </a:rPr>
              <a:t> </a:t>
            </a:r>
            <a:r>
              <a:rPr lang="en-US" sz="3200" b="1" dirty="0">
                <a:latin typeface="Courier New" panose="02070309020205020404" pitchFamily="49" charset="0"/>
                <a:cs typeface="Courier New" panose="02070309020205020404" pitchFamily="49" charset="0"/>
              </a:rPr>
              <a:t>= 'Davidson</a:t>
            </a:r>
            <a:r>
              <a:rPr lang="en-US" sz="3200" b="1" dirty="0" smtClean="0">
                <a:latin typeface="Courier New" panose="02070309020205020404" pitchFamily="49" charset="0"/>
                <a:cs typeface="Courier New" panose="02070309020205020404" pitchFamily="49" charset="0"/>
              </a:rPr>
              <a:t>'</a:t>
            </a:r>
          </a:p>
          <a:p>
            <a:pPr marL="0" indent="0">
              <a:buNone/>
            </a:pPr>
            <a:r>
              <a:rPr lang="en-US" sz="2800" i="1" dirty="0" smtClean="0">
                <a:solidFill>
                  <a:schemeClr val="accent3">
                    <a:lumMod val="75000"/>
                  </a:schemeClr>
                </a:solidFill>
              </a:rPr>
              <a:t>	For case-sensitive, exact match</a:t>
            </a:r>
            <a:endParaRPr lang="en-US" sz="2800" i="1" dirty="0">
              <a:solidFill>
                <a:schemeClr val="accent3">
                  <a:lumMod val="75000"/>
                </a:schemeClr>
              </a:solidFill>
            </a:endParaRPr>
          </a:p>
          <a:p>
            <a:pPr marL="0" indent="0">
              <a:buNone/>
            </a:pPr>
            <a:endParaRPr lang="en-US" sz="3600" b="1" dirty="0" smtClean="0">
              <a:latin typeface="Courier New" panose="02070309020205020404" pitchFamily="49" charset="0"/>
              <a:cs typeface="Courier New" panose="02070309020205020404" pitchFamily="49" charset="0"/>
            </a:endParaRPr>
          </a:p>
          <a:p>
            <a:pPr marL="0" indent="0">
              <a:buNone/>
            </a:pPr>
            <a:r>
              <a:rPr lang="en-US" sz="3600" b="1" dirty="0" smtClean="0">
                <a:latin typeface="Courier New" panose="02070309020205020404" pitchFamily="49" charset="0"/>
                <a:cs typeface="Courier New" panose="02070309020205020404" pitchFamily="49" charset="0"/>
              </a:rPr>
              <a:t>WHERE </a:t>
            </a:r>
          </a:p>
          <a:p>
            <a:pPr marL="0" indent="0">
              <a:buNone/>
            </a:pPr>
            <a:r>
              <a:rPr lang="en-US" sz="3600" b="1" dirty="0">
                <a:latin typeface="Courier New" panose="02070309020205020404" pitchFamily="49" charset="0"/>
                <a:cs typeface="Courier New" panose="02070309020205020404" pitchFamily="49" charset="0"/>
              </a:rPr>
              <a:t> </a:t>
            </a:r>
            <a:r>
              <a:rPr lang="en-US" sz="3200" b="1" dirty="0" err="1" smtClean="0">
                <a:latin typeface="Courier New" panose="02070309020205020404" pitchFamily="49" charset="0"/>
                <a:cs typeface="Courier New" panose="02070309020205020404" pitchFamily="49" charset="0"/>
              </a:rPr>
              <a:t>patron_rec_fname.last_name</a:t>
            </a:r>
            <a:r>
              <a:rPr lang="en-US" sz="3200" b="1" dirty="0" smtClean="0">
                <a:latin typeface="Courier New" panose="02070309020205020404" pitchFamily="49" charset="0"/>
                <a:cs typeface="Courier New" panose="02070309020205020404" pitchFamily="49" charset="0"/>
              </a:rPr>
              <a:t> ILIKE ‘d%'</a:t>
            </a:r>
            <a:endParaRPr lang="en-US" sz="3200" b="1" dirty="0">
              <a:latin typeface="Courier New" panose="02070309020205020404" pitchFamily="49" charset="0"/>
              <a:cs typeface="Courier New" panose="02070309020205020404" pitchFamily="49" charset="0"/>
            </a:endParaRPr>
          </a:p>
          <a:p>
            <a:pPr marL="0" indent="0">
              <a:buNone/>
            </a:pPr>
            <a:r>
              <a:rPr lang="en-US" sz="2800" i="1" dirty="0" smtClean="0">
                <a:solidFill>
                  <a:schemeClr val="accent3">
                    <a:lumMod val="75000"/>
                  </a:schemeClr>
                </a:solidFill>
              </a:rPr>
              <a:t>	For case-insensitive matches and wildcards (%) use </a:t>
            </a:r>
            <a:r>
              <a:rPr lang="en-US" sz="2800" b="1" i="1" dirty="0" smtClean="0">
                <a:solidFill>
                  <a:schemeClr val="accent3">
                    <a:lumMod val="75000"/>
                  </a:schemeClr>
                </a:solidFill>
              </a:rPr>
              <a:t>ILIKE</a:t>
            </a:r>
            <a:r>
              <a:rPr lang="en-US" sz="2800" i="1" dirty="0" smtClean="0">
                <a:solidFill>
                  <a:schemeClr val="accent3">
                    <a:lumMod val="75000"/>
                  </a:schemeClr>
                </a:solidFill>
              </a:rPr>
              <a:t> </a:t>
            </a:r>
          </a:p>
          <a:p>
            <a:pPr marL="0" indent="0">
              <a:buNone/>
            </a:pPr>
            <a:r>
              <a:rPr lang="en-US" sz="2800" i="1" dirty="0">
                <a:solidFill>
                  <a:schemeClr val="accent3">
                    <a:lumMod val="75000"/>
                  </a:schemeClr>
                </a:solidFill>
              </a:rPr>
              <a:t>	</a:t>
            </a:r>
            <a:r>
              <a:rPr lang="en-US" sz="2800" i="1" dirty="0" smtClean="0">
                <a:solidFill>
                  <a:schemeClr val="accent3">
                    <a:lumMod val="75000"/>
                  </a:schemeClr>
                </a:solidFill>
                <a:hlinkClick r:id="rId2"/>
              </a:rPr>
              <a:t>documentation link</a:t>
            </a:r>
            <a:endParaRPr lang="en-US" sz="2800" i="1" dirty="0">
              <a:solidFill>
                <a:schemeClr val="accent3">
                  <a:lumMod val="75000"/>
                </a:schemeClr>
              </a:solidFill>
            </a:endParaRPr>
          </a:p>
        </p:txBody>
      </p:sp>
    </p:spTree>
    <p:extLst>
      <p:ext uri="{BB962C8B-B14F-4D97-AF65-F5344CB8AC3E}">
        <p14:creationId xmlns:p14="http://schemas.microsoft.com/office/powerpoint/2010/main" val="3616597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Data Types, </a:t>
            </a:r>
            <a:r>
              <a:rPr lang="en-US" dirty="0"/>
              <a:t>SUBFIELD_VIEW  table</a:t>
            </a:r>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8022"/>
          <a:stretch/>
        </p:blipFill>
        <p:spPr bwMode="auto">
          <a:xfrm>
            <a:off x="306898" y="1439069"/>
            <a:ext cx="13113270" cy="494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2044700" y="1828800"/>
            <a:ext cx="533400" cy="520700"/>
          </a:xfrm>
          <a:prstGeom prst="straightConnector1">
            <a:avLst/>
          </a:prstGeom>
          <a:noFill/>
          <a:ln w="57150">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15" name="Straight Arrow Connector 14"/>
          <p:cNvCxnSpPr/>
          <p:nvPr/>
        </p:nvCxnSpPr>
        <p:spPr>
          <a:xfrm flipH="1" flipV="1">
            <a:off x="4254500" y="1828800"/>
            <a:ext cx="495300" cy="406400"/>
          </a:xfrm>
          <a:prstGeom prst="straightConnector1">
            <a:avLst/>
          </a:prstGeom>
          <a:noFill/>
          <a:ln w="57150">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16" name="Straight Arrow Connector 15"/>
          <p:cNvCxnSpPr/>
          <p:nvPr/>
        </p:nvCxnSpPr>
        <p:spPr>
          <a:xfrm flipH="1" flipV="1">
            <a:off x="7575769" y="1828800"/>
            <a:ext cx="495300" cy="406400"/>
          </a:xfrm>
          <a:prstGeom prst="straightConnector1">
            <a:avLst/>
          </a:prstGeom>
          <a:noFill/>
          <a:ln w="57150">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17" name="Straight Arrow Connector 16"/>
          <p:cNvCxnSpPr/>
          <p:nvPr/>
        </p:nvCxnSpPr>
        <p:spPr>
          <a:xfrm flipH="1" flipV="1">
            <a:off x="6545755" y="1828800"/>
            <a:ext cx="495300" cy="406400"/>
          </a:xfrm>
          <a:prstGeom prst="straightConnector1">
            <a:avLst/>
          </a:prstGeom>
          <a:noFill/>
          <a:ln w="57150">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18" name="Straight Arrow Connector 17"/>
          <p:cNvCxnSpPr/>
          <p:nvPr/>
        </p:nvCxnSpPr>
        <p:spPr>
          <a:xfrm flipH="1" flipV="1">
            <a:off x="5610334" y="1828800"/>
            <a:ext cx="495300" cy="406400"/>
          </a:xfrm>
          <a:prstGeom prst="straightConnector1">
            <a:avLst/>
          </a:prstGeom>
          <a:noFill/>
          <a:ln w="57150">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spTree>
    <p:extLst>
      <p:ext uri="{BB962C8B-B14F-4D97-AF65-F5344CB8AC3E}">
        <p14:creationId xmlns:p14="http://schemas.microsoft.com/office/powerpoint/2010/main" val="71264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340  views or tables</a:t>
            </a:r>
            <a:endParaRPr lang="en-US" dirty="0"/>
          </a:p>
        </p:txBody>
      </p:sp>
      <p:sp>
        <p:nvSpPr>
          <p:cNvPr id="3" name="Content Placeholder 2"/>
          <p:cNvSpPr>
            <a:spLocks noGrp="1"/>
          </p:cNvSpPr>
          <p:nvPr>
            <p:ph idx="1"/>
          </p:nvPr>
        </p:nvSpPr>
        <p:spPr/>
        <p:txBody>
          <a:bodyPr/>
          <a:lstStyle/>
          <a:p>
            <a:pPr marL="0" indent="0">
              <a:buNone/>
            </a:pPr>
            <a:r>
              <a:rPr lang="en-US" dirty="0" err="1" smtClean="0"/>
              <a:t>authority_record</a:t>
            </a:r>
            <a:r>
              <a:rPr lang="en-US" dirty="0" smtClean="0"/>
              <a:t> 		</a:t>
            </a:r>
            <a:r>
              <a:rPr lang="en-US" dirty="0" err="1" smtClean="0"/>
              <a:t>authority_view</a:t>
            </a:r>
            <a:endParaRPr lang="en-US" dirty="0" smtClean="0"/>
          </a:p>
          <a:p>
            <a:pPr marL="0" indent="0">
              <a:buNone/>
            </a:pPr>
            <a:r>
              <a:rPr lang="en-US" dirty="0" err="1"/>
              <a:t>b</a:t>
            </a:r>
            <a:r>
              <a:rPr lang="en-US" dirty="0" err="1" smtClean="0"/>
              <a:t>ib_record</a:t>
            </a:r>
            <a:r>
              <a:rPr lang="en-US" dirty="0" smtClean="0"/>
              <a:t>   				</a:t>
            </a:r>
            <a:r>
              <a:rPr lang="en-US" dirty="0" err="1" smtClean="0"/>
              <a:t>bib_view</a:t>
            </a:r>
            <a:endParaRPr lang="en-US" dirty="0" smtClean="0"/>
          </a:p>
          <a:p>
            <a:pPr marL="0" indent="0">
              <a:buNone/>
            </a:pPr>
            <a:r>
              <a:rPr lang="en-US" dirty="0" err="1"/>
              <a:t>i</a:t>
            </a:r>
            <a:r>
              <a:rPr lang="en-US" dirty="0" err="1" smtClean="0"/>
              <a:t>tem_record</a:t>
            </a:r>
            <a:r>
              <a:rPr lang="en-US" dirty="0" smtClean="0"/>
              <a:t> 				</a:t>
            </a:r>
            <a:r>
              <a:rPr lang="en-US" dirty="0" err="1" smtClean="0"/>
              <a:t>item_view</a:t>
            </a:r>
            <a:endParaRPr lang="en-US" dirty="0" smtClean="0"/>
          </a:p>
          <a:p>
            <a:pPr marL="0" indent="0">
              <a:buNone/>
            </a:pPr>
            <a:r>
              <a:rPr lang="en-US" dirty="0" err="1" smtClean="0"/>
              <a:t>patron_record</a:t>
            </a:r>
            <a:r>
              <a:rPr lang="en-US" dirty="0" smtClean="0"/>
              <a:t>				</a:t>
            </a:r>
            <a:r>
              <a:rPr lang="en-US" dirty="0" err="1" smtClean="0"/>
              <a:t>patron_view</a:t>
            </a:r>
            <a:endParaRPr lang="en-US" dirty="0" smtClean="0"/>
          </a:p>
          <a:p>
            <a:pPr marL="0" indent="0">
              <a:buNone/>
            </a:pPr>
            <a:r>
              <a:rPr lang="en-US" sz="3200" b="1" i="1" dirty="0" smtClean="0">
                <a:solidFill>
                  <a:schemeClr val="accent6">
                    <a:lumMod val="75000"/>
                  </a:schemeClr>
                </a:solidFill>
                <a:latin typeface="Calibri Light" panose="020F0302020204030204" pitchFamily="34" charset="0"/>
              </a:rPr>
              <a:t>Advantage: 		faster				more fields</a:t>
            </a:r>
            <a:br>
              <a:rPr lang="en-US" sz="3200" b="1" i="1" dirty="0" smtClean="0">
                <a:solidFill>
                  <a:schemeClr val="accent6">
                    <a:lumMod val="75000"/>
                  </a:schemeClr>
                </a:solidFill>
                <a:latin typeface="Calibri Light" panose="020F0302020204030204" pitchFamily="34" charset="0"/>
              </a:rPr>
            </a:br>
            <a:r>
              <a:rPr lang="en-US" sz="3200" b="1" i="1" dirty="0" smtClean="0">
                <a:solidFill>
                  <a:schemeClr val="accent6">
                    <a:lumMod val="75000"/>
                  </a:schemeClr>
                </a:solidFill>
                <a:latin typeface="Calibri Light" panose="020F0302020204030204" pitchFamily="34" charset="0"/>
              </a:rPr>
              <a:t>Disadvantage:	fewer fields			slower</a:t>
            </a:r>
            <a:endParaRPr lang="en-US" sz="3200" b="1" i="1" dirty="0">
              <a:solidFill>
                <a:schemeClr val="accent6">
                  <a:lumMod val="75000"/>
                </a:schemeClr>
              </a:solidFill>
              <a:latin typeface="Calibri Light" panose="020F0302020204030204" pitchFamily="34" charset="0"/>
            </a:endParaRPr>
          </a:p>
        </p:txBody>
      </p:sp>
    </p:spTree>
    <p:extLst>
      <p:ext uri="{BB962C8B-B14F-4D97-AF65-F5344CB8AC3E}">
        <p14:creationId xmlns:p14="http://schemas.microsoft.com/office/powerpoint/2010/main" val="3224861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SierraDNA website</a:t>
            </a:r>
            <a:endParaRPr lang="en-US" dirty="0"/>
          </a:p>
        </p:txBody>
      </p:sp>
      <p:sp>
        <p:nvSpPr>
          <p:cNvPr id="3" name="Content Placeholder 2"/>
          <p:cNvSpPr>
            <a:spLocks noGrp="1"/>
          </p:cNvSpPr>
          <p:nvPr>
            <p:ph idx="1"/>
          </p:nvPr>
        </p:nvSpPr>
        <p:spPr/>
        <p:txBody>
          <a:bodyPr/>
          <a:lstStyle/>
          <a:p>
            <a:pPr>
              <a:lnSpc>
                <a:spcPct val="100000"/>
              </a:lnSpc>
            </a:pPr>
            <a:r>
              <a:rPr lang="en-US" dirty="0"/>
              <a:t>http://techdocs.iii.com/sierradna/</a:t>
            </a:r>
            <a:br>
              <a:rPr lang="en-US" dirty="0"/>
            </a:br>
            <a:r>
              <a:rPr lang="en-US" dirty="0"/>
              <a:t/>
            </a:r>
            <a:br>
              <a:rPr lang="en-US" dirty="0"/>
            </a:br>
            <a:r>
              <a:rPr lang="en-US" dirty="0" smtClean="0"/>
              <a:t>340</a:t>
            </a:r>
            <a:r>
              <a:rPr lang="en-US" dirty="0"/>
              <a:t>+ views </a:t>
            </a:r>
            <a:r>
              <a:rPr lang="en-US" dirty="0" smtClean="0"/>
              <a:t>(tables) </a:t>
            </a:r>
            <a:br>
              <a:rPr lang="en-US" dirty="0" smtClean="0"/>
            </a:br>
            <a:r>
              <a:rPr lang="en-US" dirty="0" smtClean="0"/>
              <a:t>Thousands of columns (fields)</a:t>
            </a:r>
            <a:r>
              <a:rPr lang="en-US" dirty="0"/>
              <a:t/>
            </a:r>
            <a:br>
              <a:rPr lang="en-US" dirty="0"/>
            </a:br>
            <a:r>
              <a:rPr lang="en-US" dirty="0" smtClean="0"/>
              <a:t/>
            </a:r>
            <a:br>
              <a:rPr lang="en-US" dirty="0" smtClean="0"/>
            </a:br>
            <a:r>
              <a:rPr lang="en-US" sz="3400" dirty="0"/>
              <a:t>Search box, top right</a:t>
            </a:r>
          </a:p>
          <a:p>
            <a:endParaRPr lang="en-US" dirty="0"/>
          </a:p>
        </p:txBody>
      </p:sp>
    </p:spTree>
    <p:extLst>
      <p:ext uri="{BB962C8B-B14F-4D97-AF65-F5344CB8AC3E}">
        <p14:creationId xmlns:p14="http://schemas.microsoft.com/office/powerpoint/2010/main" val="1935976128"/>
      </p:ext>
    </p:extLst>
  </p:cSld>
  <p:clrMapOvr>
    <a:masterClrMapping/>
  </p:clrMapOvr>
  <mc:AlternateContent xmlns:mc="http://schemas.openxmlformats.org/markup-compatibility/2006" xmlns:p14="http://schemas.microsoft.com/office/powerpoint/2010/main">
    <mc:Choice Requires="p14">
      <p:transition spd="slow" p14:dur="2000" advTm="43462"/>
    </mc:Choice>
    <mc:Fallback xmlns="">
      <p:transition spd="slow" advTm="43462"/>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TechDocs</a:t>
            </a:r>
            <a:r>
              <a:rPr lang="en-US" dirty="0" smtClean="0"/>
              <a:t> - SierraDNA - Entities</a:t>
            </a:r>
            <a:endParaRPr lang="en-US" dirty="0"/>
          </a:p>
        </p:txBody>
      </p:sp>
      <p:sp>
        <p:nvSpPr>
          <p:cNvPr id="6" name="TextBox 5"/>
          <p:cNvSpPr txBox="1"/>
          <p:nvPr/>
        </p:nvSpPr>
        <p:spPr>
          <a:xfrm>
            <a:off x="6772635" y="1981200"/>
            <a:ext cx="3649503" cy="3607129"/>
          </a:xfrm>
          <a:prstGeom prst="rect">
            <a:avLst/>
          </a:prstGeom>
          <a:noFill/>
          <a:ln w="12700" cmpd="sng">
            <a:solidFill>
              <a:schemeClr val="tx2">
                <a:lumMod val="40000"/>
                <a:lumOff val="60000"/>
              </a:schemeClr>
            </a:solidFill>
          </a:ln>
        </p:spPr>
        <p:txBody>
          <a:bodyPr wrap="square" lIns="97524" tIns="48762" rIns="97524" bIns="48762" rtlCol="0">
            <a:spAutoFit/>
          </a:bodyPr>
          <a:lstStyle/>
          <a:p>
            <a:r>
              <a:rPr lang="en-US" sz="1900" dirty="0"/>
              <a:t>Tables for Patron Entity</a:t>
            </a:r>
            <a:br>
              <a:rPr lang="en-US" sz="1900" dirty="0"/>
            </a:br>
            <a:r>
              <a:rPr lang="en-US" sz="1900" dirty="0"/>
              <a:t/>
            </a:r>
            <a:br>
              <a:rPr lang="en-US" sz="1900" dirty="0"/>
            </a:br>
            <a:r>
              <a:rPr lang="en-US" sz="1900" dirty="0" err="1"/>
              <a:t>iii_language_myuser</a:t>
            </a:r>
            <a:endParaRPr lang="en-US" sz="1900" dirty="0"/>
          </a:p>
          <a:p>
            <a:r>
              <a:rPr lang="en-US" sz="1900" dirty="0" err="1"/>
              <a:t>iii_language_name</a:t>
            </a:r>
            <a:endParaRPr lang="en-US" sz="1900" dirty="0"/>
          </a:p>
          <a:p>
            <a:r>
              <a:rPr lang="en-US" sz="1900" dirty="0" err="1"/>
              <a:t>mblock_property</a:t>
            </a:r>
            <a:endParaRPr lang="en-US" sz="1900" dirty="0"/>
          </a:p>
          <a:p>
            <a:r>
              <a:rPr lang="en-US" sz="1900" dirty="0" err="1"/>
              <a:t>mblock_property_name</a:t>
            </a:r>
            <a:endParaRPr lang="en-US" sz="1900" dirty="0"/>
          </a:p>
          <a:p>
            <a:r>
              <a:rPr lang="en-US" sz="1900" dirty="0" err="1"/>
              <a:t>notification_medium_property</a:t>
            </a:r>
            <a:endParaRPr lang="en-US" sz="1900" dirty="0"/>
          </a:p>
          <a:p>
            <a:r>
              <a:rPr lang="en-US" sz="1900" dirty="0" err="1"/>
              <a:t>patron_record</a:t>
            </a:r>
            <a:endParaRPr lang="en-US" sz="1900" dirty="0"/>
          </a:p>
          <a:p>
            <a:r>
              <a:rPr lang="en-US" sz="1900" dirty="0" err="1"/>
              <a:t>patron_record_address</a:t>
            </a:r>
            <a:endParaRPr lang="en-US" sz="1900" dirty="0"/>
          </a:p>
          <a:p>
            <a:r>
              <a:rPr lang="en-US" sz="1900" dirty="0" err="1"/>
              <a:t>patron_record_address_type</a:t>
            </a:r>
            <a:endParaRPr lang="en-US" sz="1900" dirty="0"/>
          </a:p>
          <a:p>
            <a:r>
              <a:rPr lang="en-US" sz="1900" dirty="0" err="1"/>
              <a:t>patron_record_fullname</a:t>
            </a:r>
            <a:endParaRPr lang="en-US" sz="1900" dirty="0"/>
          </a:p>
          <a:p>
            <a:r>
              <a:rPr lang="en-US" sz="1900" dirty="0"/>
              <a:t>……</a:t>
            </a:r>
          </a:p>
        </p:txBody>
      </p:sp>
      <p:sp>
        <p:nvSpPr>
          <p:cNvPr id="7" name="TextBox 6"/>
          <p:cNvSpPr txBox="1"/>
          <p:nvPr/>
        </p:nvSpPr>
        <p:spPr>
          <a:xfrm>
            <a:off x="1485537" y="1594340"/>
            <a:ext cx="3918536" cy="5700010"/>
          </a:xfrm>
          <a:prstGeom prst="rect">
            <a:avLst/>
          </a:prstGeom>
          <a:noFill/>
        </p:spPr>
        <p:txBody>
          <a:bodyPr wrap="square" lIns="97524" tIns="48762" rIns="97524" bIns="48762" rtlCol="0">
            <a:spAutoFit/>
          </a:bodyPr>
          <a:lstStyle/>
          <a:p>
            <a:pPr lvl="1"/>
            <a:r>
              <a:rPr lang="en-US" dirty="0" smtClean="0">
                <a:hlinkClick r:id="rId2"/>
              </a:rPr>
              <a:t>Authority </a:t>
            </a:r>
            <a:r>
              <a:rPr lang="en-US" dirty="0"/>
              <a:t/>
            </a:r>
            <a:br>
              <a:rPr lang="en-US" dirty="0"/>
            </a:br>
            <a:r>
              <a:rPr lang="en-US" dirty="0">
                <a:hlinkClick r:id="rId3"/>
              </a:rPr>
              <a:t>Bib </a:t>
            </a:r>
            <a:r>
              <a:rPr lang="en-US" dirty="0"/>
              <a:t/>
            </a:r>
            <a:br>
              <a:rPr lang="en-US" dirty="0"/>
            </a:br>
            <a:r>
              <a:rPr lang="en-US" dirty="0">
                <a:hlinkClick r:id="rId4"/>
              </a:rPr>
              <a:t>Contact </a:t>
            </a:r>
            <a:r>
              <a:rPr lang="en-US" dirty="0"/>
              <a:t/>
            </a:r>
            <a:br>
              <a:rPr lang="en-US" dirty="0"/>
            </a:br>
            <a:r>
              <a:rPr lang="en-US" dirty="0">
                <a:hlinkClick r:id="rId5"/>
              </a:rPr>
              <a:t>Course </a:t>
            </a:r>
            <a:r>
              <a:rPr lang="en-US" dirty="0"/>
              <a:t/>
            </a:r>
            <a:br>
              <a:rPr lang="en-US" dirty="0"/>
            </a:br>
            <a:r>
              <a:rPr lang="en-US" dirty="0">
                <a:hlinkClick r:id="rId6"/>
              </a:rPr>
              <a:t>Holding </a:t>
            </a:r>
            <a:r>
              <a:rPr lang="en-US" dirty="0"/>
              <a:t/>
            </a:r>
            <a:br>
              <a:rPr lang="en-US" dirty="0"/>
            </a:br>
            <a:r>
              <a:rPr lang="en-US" dirty="0">
                <a:hlinkClick r:id="rId7"/>
              </a:rPr>
              <a:t>Invoice </a:t>
            </a:r>
            <a:r>
              <a:rPr lang="en-US" dirty="0"/>
              <a:t/>
            </a:r>
            <a:br>
              <a:rPr lang="en-US" dirty="0"/>
            </a:br>
            <a:r>
              <a:rPr lang="en-US" dirty="0">
                <a:hlinkClick r:id="rId8"/>
              </a:rPr>
              <a:t>Item </a:t>
            </a:r>
            <a:r>
              <a:rPr lang="en-US" dirty="0"/>
              <a:t/>
            </a:r>
            <a:br>
              <a:rPr lang="en-US" dirty="0"/>
            </a:br>
            <a:r>
              <a:rPr lang="en-US" dirty="0">
                <a:hlinkClick r:id="rId9"/>
              </a:rPr>
              <a:t>License </a:t>
            </a:r>
            <a:r>
              <a:rPr lang="en-US" dirty="0"/>
              <a:t/>
            </a:r>
            <a:br>
              <a:rPr lang="en-US" dirty="0"/>
            </a:br>
            <a:r>
              <a:rPr lang="en-US" dirty="0">
                <a:hlinkClick r:id="rId10"/>
              </a:rPr>
              <a:t>Order </a:t>
            </a:r>
            <a:r>
              <a:rPr lang="en-US" dirty="0"/>
              <a:t/>
            </a:r>
            <a:br>
              <a:rPr lang="en-US" dirty="0"/>
            </a:br>
            <a:r>
              <a:rPr lang="en-US" dirty="0">
                <a:hlinkClick r:id="rId11"/>
              </a:rPr>
              <a:t>Patron </a:t>
            </a:r>
            <a:r>
              <a:rPr lang="en-US" dirty="0"/>
              <a:t/>
            </a:r>
            <a:br>
              <a:rPr lang="en-US" dirty="0"/>
            </a:br>
            <a:r>
              <a:rPr lang="en-US" dirty="0">
                <a:hlinkClick r:id="rId12"/>
              </a:rPr>
              <a:t>Vendor </a:t>
            </a:r>
            <a:r>
              <a:rPr lang="en-US" dirty="0"/>
              <a:t/>
            </a:r>
            <a:br>
              <a:rPr lang="en-US" dirty="0"/>
            </a:br>
            <a:r>
              <a:rPr lang="en-US" dirty="0">
                <a:hlinkClick r:id="rId13"/>
              </a:rPr>
              <a:t>Volume </a:t>
            </a:r>
            <a:r>
              <a:rPr lang="en-US" dirty="0"/>
              <a:t/>
            </a:r>
            <a:br>
              <a:rPr lang="en-US" dirty="0"/>
            </a:br>
            <a:r>
              <a:rPr lang="en-US" dirty="0">
                <a:hlinkClick r:id="rId14"/>
              </a:rPr>
              <a:t>Users </a:t>
            </a:r>
            <a:endParaRPr lang="en-US" dirty="0"/>
          </a:p>
          <a:p>
            <a:endParaRPr lang="en-US" dirty="0"/>
          </a:p>
        </p:txBody>
      </p:sp>
      <p:cxnSp>
        <p:nvCxnSpPr>
          <p:cNvPr id="8" name="Straight Connector 7"/>
          <p:cNvCxnSpPr/>
          <p:nvPr/>
        </p:nvCxnSpPr>
        <p:spPr>
          <a:xfrm flipV="1">
            <a:off x="3444805" y="1981203"/>
            <a:ext cx="3327831" cy="3141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44805" y="5263662"/>
            <a:ext cx="3327831" cy="1338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616847"/>
      </p:ext>
    </p:extLst>
  </p:cSld>
  <p:clrMapOvr>
    <a:masterClrMapping/>
  </p:clrMapOvr>
  <mc:AlternateContent xmlns:mc="http://schemas.openxmlformats.org/markup-compatibility/2006" xmlns:p14="http://schemas.microsoft.com/office/powerpoint/2010/main">
    <mc:Choice Requires="p14">
      <p:transition spd="slow" p14:dur="2000" advTm="34304"/>
    </mc:Choice>
    <mc:Fallback xmlns="">
      <p:transition spd="slow" advTm="3430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Presentation: Beginner </a:t>
            </a:r>
            <a:endParaRPr lang="en-US" dirty="0"/>
          </a:p>
        </p:txBody>
      </p:sp>
      <p:sp>
        <p:nvSpPr>
          <p:cNvPr id="4" name="Content Placeholder 3"/>
          <p:cNvSpPr>
            <a:spLocks noGrp="1"/>
          </p:cNvSpPr>
          <p:nvPr>
            <p:ph idx="1"/>
          </p:nvPr>
        </p:nvSpPr>
        <p:spPr/>
        <p:txBody>
          <a:bodyPr/>
          <a:lstStyle/>
          <a:p>
            <a:r>
              <a:rPr lang="en-US" dirty="0" smtClean="0">
                <a:latin typeface="Arial" panose="020B0604020202020204" pitchFamily="34" charset="0"/>
                <a:cs typeface="Arial" panose="020B0604020202020204" pitchFamily="34" charset="0"/>
              </a:rPr>
              <a:t>No experience with Sierra Direct Access</a:t>
            </a:r>
          </a:p>
          <a:p>
            <a:r>
              <a:rPr lang="en-US" dirty="0" smtClean="0">
                <a:latin typeface="Arial" panose="020B0604020202020204" pitchFamily="34" charset="0"/>
                <a:cs typeface="Arial" panose="020B0604020202020204" pitchFamily="34" charset="0"/>
              </a:rPr>
              <a:t>Experience with SQL</a:t>
            </a:r>
          </a:p>
        </p:txBody>
      </p:sp>
      <p:sp>
        <p:nvSpPr>
          <p:cNvPr id="3" name="Rectangle 2"/>
          <p:cNvSpPr/>
          <p:nvPr/>
        </p:nvSpPr>
        <p:spPr>
          <a:xfrm>
            <a:off x="9083506" y="5671070"/>
            <a:ext cx="2609473" cy="498586"/>
          </a:xfrm>
          <a:prstGeom prst="rect">
            <a:avLst/>
          </a:prstGeom>
        </p:spPr>
        <p:txBody>
          <a:bodyPr wrap="none" lIns="97524" tIns="48762" rIns="97524" bIns="48762">
            <a:spAutoFit/>
          </a:bodyPr>
          <a:lstStyle/>
          <a:p>
            <a:r>
              <a:rPr lang="en-US" b="1" dirty="0">
                <a:latin typeface="Arial" panose="020B0604020202020204" pitchFamily="34" charset="0"/>
                <a:cs typeface="Arial" panose="020B0604020202020204" pitchFamily="34" charset="0"/>
              </a:rPr>
              <a:t>bit.ly/</a:t>
            </a:r>
            <a:r>
              <a:rPr lang="en-US" b="1" dirty="0" err="1">
                <a:latin typeface="Arial" panose="020B0604020202020204" pitchFamily="34" charset="0"/>
                <a:cs typeface="Arial" panose="020B0604020202020204" pitchFamily="34" charset="0"/>
              </a:rPr>
              <a:t>len</a:t>
            </a:r>
            <a:r>
              <a:rPr lang="en-US" b="1" dirty="0">
                <a:latin typeface="Arial" panose="020B0604020202020204" pitchFamily="34" charset="0"/>
                <a:cs typeface="Arial" panose="020B0604020202020204" pitchFamily="34" charset="0"/>
              </a:rPr>
              <a:t>-slides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0006259"/>
      </p:ext>
    </p:extLst>
  </p:cSld>
  <p:clrMapOvr>
    <a:masterClrMapping/>
  </p:clrMapOvr>
  <mc:AlternateContent xmlns:mc="http://schemas.openxmlformats.org/markup-compatibility/2006" xmlns:p14="http://schemas.microsoft.com/office/powerpoint/2010/main">
    <mc:Choice Requires="p14">
      <p:transition spd="slow" p14:dur="2000" advTm="20813"/>
    </mc:Choice>
    <mc:Fallback xmlns="">
      <p:transition spd="slow" advTm="20813"/>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Patron_View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85814603"/>
              </p:ext>
            </p:extLst>
          </p:nvPr>
        </p:nvGraphicFramePr>
        <p:xfrm>
          <a:off x="1826099" y="1061923"/>
          <a:ext cx="10113854" cy="5575539"/>
        </p:xfrm>
        <a:graphic>
          <a:graphicData uri="http://schemas.openxmlformats.org/drawingml/2006/table">
            <a:tbl>
              <a:tblPr>
                <a:tableStyleId>{5DA37D80-6434-44D0-A028-1B22A696006F}</a:tableStyleId>
              </a:tblPr>
              <a:tblGrid>
                <a:gridCol w="2264804">
                  <a:extLst>
                    <a:ext uri="{9D8B030D-6E8A-4147-A177-3AD203B41FA5}">
                      <a16:colId xmlns:a16="http://schemas.microsoft.com/office/drawing/2014/main" val="20000"/>
                    </a:ext>
                  </a:extLst>
                </a:gridCol>
                <a:gridCol w="1588063">
                  <a:extLst>
                    <a:ext uri="{9D8B030D-6E8A-4147-A177-3AD203B41FA5}">
                      <a16:colId xmlns:a16="http://schemas.microsoft.com/office/drawing/2014/main" val="20001"/>
                    </a:ext>
                  </a:extLst>
                </a:gridCol>
                <a:gridCol w="6260987">
                  <a:extLst>
                    <a:ext uri="{9D8B030D-6E8A-4147-A177-3AD203B41FA5}">
                      <a16:colId xmlns:a16="http://schemas.microsoft.com/office/drawing/2014/main" val="20002"/>
                    </a:ext>
                  </a:extLst>
                </a:gridCol>
              </a:tblGrid>
              <a:tr h="779314">
                <a:tc>
                  <a:txBody>
                    <a:bodyPr/>
                    <a:lstStyle/>
                    <a:p>
                      <a:pPr algn="l"/>
                      <a:r>
                        <a:rPr lang="en-US" sz="2400" b="1" i="1" dirty="0"/>
                        <a:t>Column</a:t>
                      </a:r>
                    </a:p>
                  </a:txBody>
                  <a:tcPr marL="36285" marR="36285" marT="18182" marB="18182" anchor="ctr">
                    <a:solidFill>
                      <a:schemeClr val="accent6">
                        <a:lumMod val="40000"/>
                        <a:lumOff val="60000"/>
                        <a:alpha val="97000"/>
                      </a:schemeClr>
                    </a:solidFill>
                  </a:tcPr>
                </a:tc>
                <a:tc>
                  <a:txBody>
                    <a:bodyPr/>
                    <a:lstStyle/>
                    <a:p>
                      <a:pPr algn="l"/>
                      <a:r>
                        <a:rPr lang="en-US" sz="2400" b="1" i="1" dirty="0"/>
                        <a:t>Data Type</a:t>
                      </a:r>
                    </a:p>
                  </a:txBody>
                  <a:tcPr marL="36285" marR="36285" marT="18182" marB="18182" anchor="ctr">
                    <a:solidFill>
                      <a:schemeClr val="accent6">
                        <a:lumMod val="40000"/>
                        <a:lumOff val="60000"/>
                        <a:alpha val="97000"/>
                      </a:schemeClr>
                    </a:solidFill>
                  </a:tcPr>
                </a:tc>
                <a:tc>
                  <a:txBody>
                    <a:bodyPr/>
                    <a:lstStyle/>
                    <a:p>
                      <a:pPr algn="l"/>
                      <a:r>
                        <a:rPr lang="en-US" sz="2400" b="1" i="1" dirty="0"/>
                        <a:t>Comment</a:t>
                      </a:r>
                    </a:p>
                  </a:txBody>
                  <a:tcPr marL="36285" marR="36285" marT="18182" marB="18182" anchor="ctr">
                    <a:solidFill>
                      <a:schemeClr val="accent6">
                        <a:lumMod val="40000"/>
                        <a:lumOff val="60000"/>
                        <a:alpha val="97000"/>
                      </a:schemeClr>
                    </a:solidFill>
                  </a:tcPr>
                </a:tc>
                <a:extLst>
                  <a:ext uri="{0D108BD9-81ED-4DB2-BD59-A6C34878D82A}">
                    <a16:rowId xmlns:a16="http://schemas.microsoft.com/office/drawing/2014/main" val="10000"/>
                  </a:ext>
                </a:extLst>
              </a:tr>
              <a:tr h="327283">
                <a:tc>
                  <a:txBody>
                    <a:bodyPr/>
                    <a:lstStyle/>
                    <a:p>
                      <a:r>
                        <a:rPr lang="en-US" sz="1800" dirty="0"/>
                        <a:t>id </a:t>
                      </a:r>
                    </a:p>
                  </a:txBody>
                  <a:tcPr marL="36285" marR="36285" marT="18182" marB="18182" anchor="ctr"/>
                </a:tc>
                <a:tc>
                  <a:txBody>
                    <a:bodyPr/>
                    <a:lstStyle/>
                    <a:p>
                      <a:r>
                        <a:rPr lang="en-US" sz="1800"/>
                        <a:t>bigint </a:t>
                      </a:r>
                    </a:p>
                  </a:txBody>
                  <a:tcPr marL="36285" marR="36285" marT="18182" marB="18182" anchor="ctr"/>
                </a:tc>
                <a:tc>
                  <a:txBody>
                    <a:bodyPr/>
                    <a:lstStyle/>
                    <a:p>
                      <a:r>
                        <a:rPr lang="en-US" sz="1800" dirty="0"/>
                        <a:t>System-generated sequential ID. </a:t>
                      </a:r>
                    </a:p>
                  </a:txBody>
                  <a:tcPr marL="36285" marR="36285" marT="18182" marB="18182" anchor="ctr"/>
                </a:tc>
                <a:extLst>
                  <a:ext uri="{0D108BD9-81ED-4DB2-BD59-A6C34878D82A}">
                    <a16:rowId xmlns:a16="http://schemas.microsoft.com/office/drawing/2014/main" val="10001"/>
                  </a:ext>
                </a:extLst>
              </a:tr>
              <a:tr h="585004">
                <a:tc>
                  <a:txBody>
                    <a:bodyPr/>
                    <a:lstStyle/>
                    <a:p>
                      <a:r>
                        <a:rPr lang="en-US" sz="1800" dirty="0" err="1"/>
                        <a:t>record_type_code</a:t>
                      </a:r>
                      <a:r>
                        <a:rPr lang="en-US" sz="1800" dirty="0"/>
                        <a:t> </a:t>
                      </a:r>
                    </a:p>
                  </a:txBody>
                  <a:tcPr marL="36285" marR="36285" marT="18182" marB="18182" anchor="ctr"/>
                </a:tc>
                <a:tc>
                  <a:txBody>
                    <a:bodyPr/>
                    <a:lstStyle/>
                    <a:p>
                      <a:r>
                        <a:rPr lang="en-US" sz="1800"/>
                        <a:t>char </a:t>
                      </a:r>
                    </a:p>
                  </a:txBody>
                  <a:tcPr marL="36285" marR="36285" marT="18182" marB="18182" anchor="ctr"/>
                </a:tc>
                <a:tc>
                  <a:txBody>
                    <a:bodyPr/>
                    <a:lstStyle/>
                    <a:p>
                      <a:r>
                        <a:rPr lang="en-US" sz="1800"/>
                        <a:t>Record type code, i.e., 'p'. </a:t>
                      </a:r>
                    </a:p>
                  </a:txBody>
                  <a:tcPr marL="36285" marR="36285" marT="18182" marB="18182" anchor="ctr"/>
                </a:tc>
                <a:extLst>
                  <a:ext uri="{0D108BD9-81ED-4DB2-BD59-A6C34878D82A}">
                    <a16:rowId xmlns:a16="http://schemas.microsoft.com/office/drawing/2014/main" val="10002"/>
                  </a:ext>
                </a:extLst>
              </a:tr>
              <a:tr h="310684">
                <a:tc>
                  <a:txBody>
                    <a:bodyPr/>
                    <a:lstStyle/>
                    <a:p>
                      <a:r>
                        <a:rPr lang="en-US" sz="1800" dirty="0" err="1"/>
                        <a:t>record_num</a:t>
                      </a:r>
                      <a:r>
                        <a:rPr lang="en-US" sz="1800" dirty="0"/>
                        <a:t> </a:t>
                      </a:r>
                    </a:p>
                  </a:txBody>
                  <a:tcPr marL="36285" marR="36285" marT="18182" marB="18182" anchor="ctr"/>
                </a:tc>
                <a:tc>
                  <a:txBody>
                    <a:bodyPr/>
                    <a:lstStyle/>
                    <a:p>
                      <a:r>
                        <a:rPr lang="en-US" sz="1800"/>
                        <a:t>int </a:t>
                      </a:r>
                    </a:p>
                  </a:txBody>
                  <a:tcPr marL="36285" marR="36285" marT="18182" marB="18182" anchor="ctr"/>
                </a:tc>
                <a:tc>
                  <a:txBody>
                    <a:bodyPr/>
                    <a:lstStyle/>
                    <a:p>
                      <a:r>
                        <a:rPr lang="en-US" sz="1800"/>
                        <a:t>Record number. </a:t>
                      </a:r>
                    </a:p>
                  </a:txBody>
                  <a:tcPr marL="36285" marR="36285" marT="18182" marB="18182" anchor="ctr"/>
                </a:tc>
                <a:extLst>
                  <a:ext uri="{0D108BD9-81ED-4DB2-BD59-A6C34878D82A}">
                    <a16:rowId xmlns:a16="http://schemas.microsoft.com/office/drawing/2014/main" val="10003"/>
                  </a:ext>
                </a:extLst>
              </a:tr>
              <a:tr h="327283">
                <a:tc>
                  <a:txBody>
                    <a:bodyPr/>
                    <a:lstStyle/>
                    <a:p>
                      <a:r>
                        <a:rPr lang="en-US" sz="1800" dirty="0"/>
                        <a:t>barcode </a:t>
                      </a:r>
                    </a:p>
                  </a:txBody>
                  <a:tcPr marL="36285" marR="36285" marT="18182" marB="18182" anchor="ctr"/>
                </a:tc>
                <a:tc>
                  <a:txBody>
                    <a:bodyPr/>
                    <a:lstStyle/>
                    <a:p>
                      <a:r>
                        <a:rPr lang="en-US" sz="1800"/>
                        <a:t>varchar </a:t>
                      </a:r>
                    </a:p>
                  </a:txBody>
                  <a:tcPr marL="36285" marR="36285" marT="18182" marB="18182" anchor="ctr"/>
                </a:tc>
                <a:tc>
                  <a:txBody>
                    <a:bodyPr/>
                    <a:lstStyle/>
                    <a:p>
                      <a:r>
                        <a:rPr lang="en-US" sz="1800"/>
                        <a:t>The patron's barcode. </a:t>
                      </a:r>
                    </a:p>
                  </a:txBody>
                  <a:tcPr marL="36285" marR="36285" marT="18182" marB="18182" anchor="ctr"/>
                </a:tc>
                <a:extLst>
                  <a:ext uri="{0D108BD9-81ED-4DB2-BD59-A6C34878D82A}">
                    <a16:rowId xmlns:a16="http://schemas.microsoft.com/office/drawing/2014/main" val="10004"/>
                  </a:ext>
                </a:extLst>
              </a:tr>
              <a:tr h="1133644">
                <a:tc>
                  <a:txBody>
                    <a:bodyPr/>
                    <a:lstStyle/>
                    <a:p>
                      <a:r>
                        <a:rPr lang="en-US" sz="1800"/>
                        <a:t>ptype_code </a:t>
                      </a:r>
                    </a:p>
                  </a:txBody>
                  <a:tcPr marL="36285" marR="36285" marT="18182" marB="18182" anchor="ctr"/>
                </a:tc>
                <a:tc>
                  <a:txBody>
                    <a:bodyPr/>
                    <a:lstStyle/>
                    <a:p>
                      <a:r>
                        <a:rPr lang="en-US" sz="1800" dirty="0"/>
                        <a:t>int2 </a:t>
                      </a:r>
                    </a:p>
                  </a:txBody>
                  <a:tcPr marL="36285" marR="36285" marT="18182" marB="18182" anchor="ctr"/>
                </a:tc>
                <a:tc>
                  <a:txBody>
                    <a:bodyPr/>
                    <a:lstStyle/>
                    <a:p>
                      <a:r>
                        <a:rPr lang="en-US" sz="1800" dirty="0"/>
                        <a:t>The type of patron. Used to define groups of patrons that may have different borrowing privileges. The library defines </a:t>
                      </a:r>
                      <a:r>
                        <a:rPr lang="en-US" sz="1800" dirty="0" err="1"/>
                        <a:t>ptype</a:t>
                      </a:r>
                      <a:r>
                        <a:rPr lang="en-US" sz="1800" dirty="0"/>
                        <a:t> codes and definitions. </a:t>
                      </a:r>
                    </a:p>
                  </a:txBody>
                  <a:tcPr marL="36285" marR="36285" marT="18182" marB="18182" anchor="ctr"/>
                </a:tc>
                <a:extLst>
                  <a:ext uri="{0D108BD9-81ED-4DB2-BD59-A6C34878D82A}">
                    <a16:rowId xmlns:a16="http://schemas.microsoft.com/office/drawing/2014/main" val="10005"/>
                  </a:ext>
                </a:extLst>
              </a:tr>
              <a:tr h="585004">
                <a:tc>
                  <a:txBody>
                    <a:bodyPr/>
                    <a:lstStyle/>
                    <a:p>
                      <a:r>
                        <a:rPr lang="en-US" sz="1800"/>
                        <a:t>home_library_code </a:t>
                      </a:r>
                    </a:p>
                  </a:txBody>
                  <a:tcPr marL="36285" marR="36285" marT="18182" marB="18182" anchor="ctr"/>
                </a:tc>
                <a:tc>
                  <a:txBody>
                    <a:bodyPr/>
                    <a:lstStyle/>
                    <a:p>
                      <a:r>
                        <a:rPr lang="en-US" sz="1800"/>
                        <a:t>varchar </a:t>
                      </a:r>
                    </a:p>
                  </a:txBody>
                  <a:tcPr marL="36285" marR="36285" marT="18182" marB="18182" anchor="ctr"/>
                </a:tc>
                <a:tc>
                  <a:txBody>
                    <a:bodyPr/>
                    <a:lstStyle/>
                    <a:p>
                      <a:r>
                        <a:rPr lang="en-US" sz="1800"/>
                        <a:t>The code for the patron's home library. </a:t>
                      </a:r>
                    </a:p>
                  </a:txBody>
                  <a:tcPr marL="36285" marR="36285" marT="18182" marB="18182" anchor="ctr"/>
                </a:tc>
                <a:extLst>
                  <a:ext uri="{0D108BD9-81ED-4DB2-BD59-A6C34878D82A}">
                    <a16:rowId xmlns:a16="http://schemas.microsoft.com/office/drawing/2014/main" val="10006"/>
                  </a:ext>
                </a:extLst>
              </a:tr>
              <a:tr h="618202">
                <a:tc>
                  <a:txBody>
                    <a:bodyPr/>
                    <a:lstStyle/>
                    <a:p>
                      <a:r>
                        <a:rPr lang="en-US" sz="1800"/>
                        <a:t>expiration_date_gmt </a:t>
                      </a:r>
                    </a:p>
                  </a:txBody>
                  <a:tcPr marL="36285" marR="36285" marT="18182" marB="18182" anchor="ctr"/>
                </a:tc>
                <a:tc>
                  <a:txBody>
                    <a:bodyPr/>
                    <a:lstStyle/>
                    <a:p>
                      <a:r>
                        <a:rPr lang="en-US" sz="1800"/>
                        <a:t>timestamptz </a:t>
                      </a:r>
                    </a:p>
                  </a:txBody>
                  <a:tcPr marL="36285" marR="36285" marT="18182" marB="18182" anchor="ctr"/>
                </a:tc>
                <a:tc>
                  <a:txBody>
                    <a:bodyPr/>
                    <a:lstStyle/>
                    <a:p>
                      <a:r>
                        <a:rPr lang="en-US" sz="1800" dirty="0"/>
                        <a:t>The expiration date of the patron's borrowing privileges. </a:t>
                      </a:r>
                    </a:p>
                  </a:txBody>
                  <a:tcPr marL="36285" marR="36285" marT="18182" marB="18182" anchor="ctr"/>
                </a:tc>
                <a:extLst>
                  <a:ext uri="{0D108BD9-81ED-4DB2-BD59-A6C34878D82A}">
                    <a16:rowId xmlns:a16="http://schemas.microsoft.com/office/drawing/2014/main" val="10007"/>
                  </a:ext>
                </a:extLst>
              </a:tr>
              <a:tr h="909121">
                <a:tc>
                  <a:txBody>
                    <a:bodyPr/>
                    <a:lstStyle/>
                    <a:p>
                      <a:r>
                        <a:rPr lang="en-US" sz="1800"/>
                        <a:t>pcode1 </a:t>
                      </a:r>
                    </a:p>
                  </a:txBody>
                  <a:tcPr marL="36285" marR="36285" marT="18182" marB="18182" anchor="ctr"/>
                </a:tc>
                <a:tc>
                  <a:txBody>
                    <a:bodyPr/>
                    <a:lstStyle/>
                    <a:p>
                      <a:r>
                        <a:rPr lang="en-US" sz="1800"/>
                        <a:t>char </a:t>
                      </a:r>
                    </a:p>
                  </a:txBody>
                  <a:tcPr marL="36285" marR="36285" marT="18182" marB="18182" anchor="ctr"/>
                </a:tc>
                <a:tc>
                  <a:txBody>
                    <a:bodyPr/>
                    <a:lstStyle/>
                    <a:p>
                      <a:r>
                        <a:rPr lang="en-US" sz="1800" dirty="0"/>
                        <a:t>The library determines the name and purpose of this code and the code's definition. </a:t>
                      </a:r>
                    </a:p>
                  </a:txBody>
                  <a:tcPr marL="36285" marR="36285" marT="18182" marB="18182" anchor="ct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3844333" y="1004834"/>
            <a:ext cx="197017" cy="49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7524" tIns="48762" rIns="97524" bIns="48762" numCol="1" anchor="ctr" anchorCtr="0" compatLnSpc="1">
            <a:prstTxWarp prst="textNoShape">
              <a:avLst/>
            </a:prstTxWarp>
            <a:spAutoFit/>
          </a:bodyPr>
          <a:lstStyle/>
          <a:p>
            <a:endParaRPr lang="en-US"/>
          </a:p>
        </p:txBody>
      </p:sp>
      <p:sp>
        <p:nvSpPr>
          <p:cNvPr id="6" name="TextBox 5"/>
          <p:cNvSpPr txBox="1"/>
          <p:nvPr/>
        </p:nvSpPr>
        <p:spPr>
          <a:xfrm>
            <a:off x="0" y="1601596"/>
            <a:ext cx="1575920" cy="683252"/>
          </a:xfrm>
          <a:prstGeom prst="rect">
            <a:avLst/>
          </a:prstGeom>
          <a:noFill/>
        </p:spPr>
        <p:txBody>
          <a:bodyPr wrap="none" lIns="97524" tIns="48762" rIns="97524" bIns="48762" rtlCol="0">
            <a:spAutoFit/>
          </a:bodyPr>
          <a:lstStyle/>
          <a:p>
            <a:r>
              <a:rPr lang="en-US" sz="1900" dirty="0"/>
              <a:t>SierraDNA</a:t>
            </a:r>
            <a:r>
              <a:rPr lang="en-US" sz="1900" dirty="0" smtClean="0"/>
              <a:t>:</a:t>
            </a:r>
            <a:br>
              <a:rPr lang="en-US" sz="1900" dirty="0" smtClean="0"/>
            </a:br>
            <a:r>
              <a:rPr lang="en-US" sz="1900" dirty="0" smtClean="0"/>
              <a:t> </a:t>
            </a:r>
            <a:r>
              <a:rPr lang="en-US" sz="1900" dirty="0">
                <a:hlinkClick r:id="rId2"/>
              </a:rPr>
              <a:t>Patron View</a:t>
            </a:r>
            <a:endParaRPr lang="en-US" sz="1900" dirty="0"/>
          </a:p>
        </p:txBody>
      </p:sp>
    </p:spTree>
    <p:extLst>
      <p:ext uri="{BB962C8B-B14F-4D97-AF65-F5344CB8AC3E}">
        <p14:creationId xmlns:p14="http://schemas.microsoft.com/office/powerpoint/2010/main" val="286892850"/>
      </p:ext>
    </p:extLst>
  </p:cSld>
  <p:clrMapOvr>
    <a:masterClrMapping/>
  </p:clrMapOvr>
  <mc:AlternateContent xmlns:mc="http://schemas.openxmlformats.org/markup-compatibility/2006" xmlns:p14="http://schemas.microsoft.com/office/powerpoint/2010/main">
    <mc:Choice Requires="p14">
      <p:transition spd="slow" p14:dur="2000" advTm="23581"/>
    </mc:Choice>
    <mc:Fallback xmlns="">
      <p:transition spd="slow" advTm="2358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ERD view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409" y="257175"/>
            <a:ext cx="8059704" cy="660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0880" y="1566987"/>
            <a:ext cx="4408042" cy="4792069"/>
          </a:xfrm>
          <a:prstGeom prst="rect">
            <a:avLst/>
          </a:prstGeom>
          <a:noFill/>
        </p:spPr>
        <p:txBody>
          <a:bodyPr wrap="none" lIns="97524" tIns="48762" rIns="97524" bIns="48762" rtlCol="0">
            <a:spAutoFit/>
          </a:bodyPr>
          <a:lstStyle/>
          <a:p>
            <a:r>
              <a:rPr lang="en-US" dirty="0" smtClean="0"/>
              <a:t>ERD for patron view</a:t>
            </a:r>
            <a:br>
              <a:rPr lang="en-US" dirty="0" smtClean="0"/>
            </a:br>
            <a:r>
              <a:rPr lang="en-US" dirty="0" smtClean="0"/>
              <a:t>(entity </a:t>
            </a:r>
            <a:r>
              <a:rPr lang="en-US" dirty="0"/>
              <a:t>relationship </a:t>
            </a:r>
            <a:r>
              <a:rPr lang="en-US" dirty="0" smtClean="0"/>
              <a:t>diagram)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a:p>
            <a:r>
              <a:rPr lang="en-US" sz="1900" dirty="0">
                <a:hlinkClick r:id="rId3"/>
              </a:rPr>
              <a:t>SierraDNA</a:t>
            </a:r>
            <a:endParaRPr lang="en-US" sz="1900" dirty="0"/>
          </a:p>
        </p:txBody>
      </p:sp>
    </p:spTree>
    <p:extLst>
      <p:ext uri="{BB962C8B-B14F-4D97-AF65-F5344CB8AC3E}">
        <p14:creationId xmlns:p14="http://schemas.microsoft.com/office/powerpoint/2010/main" val="3489975253"/>
      </p:ext>
    </p:extLst>
  </p:cSld>
  <p:clrMapOvr>
    <a:masterClrMapping/>
  </p:clrMapOvr>
  <mc:AlternateContent xmlns:mc="http://schemas.openxmlformats.org/markup-compatibility/2006" xmlns:p14="http://schemas.microsoft.com/office/powerpoint/2010/main">
    <mc:Choice Requires="p14">
      <p:transition spd="slow" p14:dur="2000" advTm="34599"/>
    </mc:Choice>
    <mc:Fallback xmlns="">
      <p:transition spd="slow" advTm="3459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can go wrong</a:t>
            </a:r>
            <a:endParaRPr lang="en-US" dirty="0"/>
          </a:p>
        </p:txBody>
      </p:sp>
      <p:sp>
        <p:nvSpPr>
          <p:cNvPr id="3" name="Content Placeholder 2"/>
          <p:cNvSpPr>
            <a:spLocks noGrp="1"/>
          </p:cNvSpPr>
          <p:nvPr>
            <p:ph idx="1"/>
          </p:nvPr>
        </p:nvSpPr>
        <p:spPr/>
        <p:txBody>
          <a:bodyPr>
            <a:normAutofit/>
          </a:bodyPr>
          <a:lstStyle/>
          <a:p>
            <a:r>
              <a:rPr lang="en-US" sz="4400" dirty="0" smtClean="0"/>
              <a:t>SQL query can slow system down</a:t>
            </a:r>
          </a:p>
          <a:p>
            <a:r>
              <a:rPr lang="en-US" sz="4400" dirty="0"/>
              <a:t>"FATAL: too many connections for </a:t>
            </a:r>
            <a:r>
              <a:rPr lang="en-US" sz="4400" dirty="0" smtClean="0"/>
              <a:t>role…"</a:t>
            </a:r>
          </a:p>
          <a:p>
            <a:r>
              <a:rPr lang="en-US" sz="4400" dirty="0" smtClean="0"/>
              <a:t>Hard to get correct joins</a:t>
            </a:r>
            <a:endParaRPr lang="en-US" sz="4400" dirty="0"/>
          </a:p>
        </p:txBody>
      </p:sp>
    </p:spTree>
    <p:extLst>
      <p:ext uri="{BB962C8B-B14F-4D97-AF65-F5344CB8AC3E}">
        <p14:creationId xmlns:p14="http://schemas.microsoft.com/office/powerpoint/2010/main" val="41583870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Syntax</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sz="5800" b="1" dirty="0">
                <a:latin typeface="Courier New" panose="02070309020205020404" pitchFamily="49" charset="0"/>
                <a:cs typeface="Courier New" panose="02070309020205020404" pitchFamily="49" charset="0"/>
              </a:rPr>
              <a:t>SELECT</a:t>
            </a:r>
            <a:r>
              <a:rPr lang="en-US" b="1" dirty="0">
                <a:latin typeface="Courier New" panose="02070309020205020404" pitchFamily="49" charset="0"/>
                <a:cs typeface="Courier New" panose="02070309020205020404" pitchFamily="49" charset="0"/>
              </a:rPr>
              <a:t> </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t1.field_name</a:t>
            </a:r>
          </a:p>
          <a:p>
            <a:pPr marL="0" indent="0">
              <a:buNone/>
            </a:pPr>
            <a:endParaRPr lang="en-US" b="1" dirty="0">
              <a:latin typeface="Courier New" panose="02070309020205020404" pitchFamily="49" charset="0"/>
              <a:cs typeface="Courier New" panose="02070309020205020404" pitchFamily="49" charset="0"/>
            </a:endParaRPr>
          </a:p>
          <a:p>
            <a:pPr marL="0" indent="0">
              <a:buNone/>
            </a:pPr>
            <a:r>
              <a:rPr lang="en-US" sz="5800" b="1" dirty="0" smtClean="0">
                <a:latin typeface="Courier New" panose="02070309020205020404" pitchFamily="49" charset="0"/>
                <a:cs typeface="Courier New" panose="02070309020205020404" pitchFamily="49" charset="0"/>
              </a:rPr>
              <a:t>FROM  </a:t>
            </a:r>
            <a:r>
              <a:rPr lang="en-US" b="1" dirty="0" smtClean="0">
                <a:latin typeface="Courier New" panose="02070309020205020404" pitchFamily="49" charset="0"/>
                <a:cs typeface="Courier New" panose="02070309020205020404" pitchFamily="49" charset="0"/>
              </a:rPr>
              <a:t> sierra_view.table1   t1     </a:t>
            </a:r>
            <a:r>
              <a:rPr lang="en-US" dirty="0" smtClean="0">
                <a:solidFill>
                  <a:schemeClr val="accent3">
                    <a:lumMod val="75000"/>
                  </a:schemeClr>
                </a:solidFill>
                <a:latin typeface="Arial" panose="020B0604020202020204" pitchFamily="34" charset="0"/>
                <a:cs typeface="Arial" panose="020B0604020202020204" pitchFamily="34" charset="0"/>
              </a:rPr>
              <a:t>-- t1 abbr. for table1 name</a:t>
            </a:r>
            <a:r>
              <a:rPr lang="en-US" b="1" dirty="0" smtClean="0">
                <a:solidFill>
                  <a:schemeClr val="accent3">
                    <a:lumMod val="75000"/>
                  </a:schemeClr>
                </a:solidFill>
                <a:latin typeface="Courier New" panose="02070309020205020404" pitchFamily="49" charset="0"/>
                <a:cs typeface="Courier New" panose="02070309020205020404" pitchFamily="49" charset="0"/>
              </a:rPr>
              <a:t> </a:t>
            </a:r>
            <a:endParaRPr lang="en-US" b="1" dirty="0">
              <a:solidFill>
                <a:schemeClr val="accent3">
                  <a:lumMod val="75000"/>
                </a:schemeClr>
              </a:solidFill>
              <a:latin typeface="Courier New" panose="02070309020205020404" pitchFamily="49" charset="0"/>
              <a:cs typeface="Courier New" panose="02070309020205020404" pitchFamily="49" charset="0"/>
            </a:endParaRPr>
          </a:p>
          <a:p>
            <a:pPr marL="0" indent="0">
              <a:buNone/>
            </a:pPr>
            <a:r>
              <a:rPr lang="en-US" sz="5800" b="1" dirty="0" smtClean="0">
                <a:latin typeface="Courier New" panose="02070309020205020404" pitchFamily="49" charset="0"/>
                <a:cs typeface="Courier New" panose="02070309020205020404" pitchFamily="49" charset="0"/>
              </a:rPr>
              <a:t>  JOIN</a:t>
            </a:r>
            <a:r>
              <a:rPr lang="en-US" b="1" dirty="0" smtClean="0">
                <a:latin typeface="Courier New" panose="02070309020205020404" pitchFamily="49" charset="0"/>
                <a:cs typeface="Courier New" panose="02070309020205020404" pitchFamily="49" charset="0"/>
              </a:rPr>
              <a:t> sierra_view.table2   t2     </a:t>
            </a:r>
            <a:r>
              <a:rPr lang="en-US" sz="4700" dirty="0" smtClean="0">
                <a:solidFill>
                  <a:schemeClr val="accent3">
                    <a:lumMod val="75000"/>
                  </a:schemeClr>
                </a:solidFill>
                <a:latin typeface="Arial" panose="020B0604020202020204" pitchFamily="34" charset="0"/>
                <a:cs typeface="Arial" panose="020B0604020202020204" pitchFamily="34" charset="0"/>
              </a:rPr>
              <a:t>-- t2 </a:t>
            </a:r>
            <a:r>
              <a:rPr lang="en-US" sz="4700" dirty="0">
                <a:solidFill>
                  <a:schemeClr val="accent3">
                    <a:lumMod val="75000"/>
                  </a:schemeClr>
                </a:solidFill>
                <a:latin typeface="Arial" panose="020B0604020202020204" pitchFamily="34" charset="0"/>
                <a:cs typeface="Arial" panose="020B0604020202020204" pitchFamily="34" charset="0"/>
              </a:rPr>
              <a:t>abbr. for </a:t>
            </a:r>
            <a:r>
              <a:rPr lang="en-US" sz="4700" dirty="0" smtClean="0">
                <a:solidFill>
                  <a:schemeClr val="accent3">
                    <a:lumMod val="75000"/>
                  </a:schemeClr>
                </a:solidFill>
                <a:latin typeface="Arial" panose="020B0604020202020204" pitchFamily="34" charset="0"/>
                <a:cs typeface="Arial" panose="020B0604020202020204" pitchFamily="34" charset="0"/>
              </a:rPr>
              <a:t>table2 name </a:t>
            </a:r>
            <a:endParaRPr lang="en-US" sz="4700" dirty="0">
              <a:solidFill>
                <a:schemeClr val="accent3">
                  <a:lumMod val="75000"/>
                </a:schemeClr>
              </a:solidFill>
              <a:latin typeface="Arial" panose="020B0604020202020204" pitchFamily="34" charset="0"/>
              <a:cs typeface="Arial" panose="020B0604020202020204" pitchFamily="34" charset="0"/>
            </a:endParaRPr>
          </a:p>
          <a:p>
            <a:pPr marL="0" indent="0">
              <a:buNone/>
            </a:pPr>
            <a:r>
              <a:rPr lang="en-US" b="1" dirty="0">
                <a:latin typeface="Courier New" panose="02070309020205020404" pitchFamily="49" charset="0"/>
                <a:cs typeface="Courier New" panose="02070309020205020404" pitchFamily="49" charset="0"/>
              </a:rPr>
              <a:t>     </a:t>
            </a:r>
            <a:r>
              <a:rPr lang="en-US" sz="5800" b="1" dirty="0">
                <a:latin typeface="Courier New" panose="02070309020205020404" pitchFamily="49" charset="0"/>
                <a:cs typeface="Courier New" panose="02070309020205020404" pitchFamily="49" charset="0"/>
              </a:rPr>
              <a:t>ON</a:t>
            </a: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t1.record_number =  t2.id</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endParaRPr lang="en-US" sz="4700" b="1" dirty="0">
              <a:latin typeface="Courier New" panose="02070309020205020404" pitchFamily="49" charset="0"/>
              <a:cs typeface="Courier New" panose="02070309020205020404" pitchFamily="49" charset="0"/>
            </a:endParaRPr>
          </a:p>
          <a:p>
            <a:pPr marL="0" indent="0">
              <a:buNone/>
            </a:pPr>
            <a:r>
              <a:rPr lang="en-US" sz="5800" b="1" dirty="0">
                <a:latin typeface="Courier New" panose="02070309020205020404" pitchFamily="49" charset="0"/>
                <a:cs typeface="Courier New" panose="02070309020205020404" pitchFamily="49" charset="0"/>
              </a:rPr>
              <a:t>WHERE</a:t>
            </a:r>
          </a:p>
          <a:p>
            <a:pPr marL="0" indent="0">
              <a:buNone/>
            </a:pPr>
            <a:r>
              <a:rPr lang="en-US" b="1" dirty="0" smtClean="0">
                <a:latin typeface="Courier New" panose="02070309020205020404" pitchFamily="49" charset="0"/>
                <a:cs typeface="Courier New" panose="02070309020205020404" pitchFamily="49" charset="0"/>
              </a:rPr>
              <a:t>  t1.field_name2 = 'test'</a:t>
            </a:r>
          </a:p>
          <a:p>
            <a:pPr marL="0" indent="0">
              <a:buNone/>
            </a:pPr>
            <a:endParaRPr lang="en-US" b="1" dirty="0" smtClean="0">
              <a:latin typeface="Courier New" panose="02070309020205020404" pitchFamily="49" charset="0"/>
              <a:cs typeface="Courier New" panose="02070309020205020404" pitchFamily="49" charset="0"/>
            </a:endParaRPr>
          </a:p>
          <a:p>
            <a:pPr marL="0" indent="0">
              <a:buNone/>
            </a:pPr>
            <a:r>
              <a:rPr lang="en-US" sz="5900" b="1" dirty="0">
                <a:latin typeface="Courier New" panose="02070309020205020404" pitchFamily="49" charset="0"/>
                <a:cs typeface="Courier New" panose="02070309020205020404" pitchFamily="49" charset="0"/>
              </a:rPr>
              <a:t>ORDER</a:t>
            </a:r>
            <a:r>
              <a:rPr lang="en-US" b="1" dirty="0" smtClean="0">
                <a:latin typeface="Courier New" panose="02070309020205020404" pitchFamily="49" charset="0"/>
                <a:cs typeface="Courier New" panose="02070309020205020404" pitchFamily="49" charset="0"/>
              </a:rPr>
              <a:t> </a:t>
            </a:r>
            <a:r>
              <a:rPr lang="en-US" b="1" dirty="0">
                <a:latin typeface="Courier New" pitchFamily="49" charset="0"/>
                <a:cs typeface="Courier New" pitchFamily="49" charset="0"/>
              </a:rPr>
              <a:t>by </a:t>
            </a:r>
            <a:r>
              <a:rPr lang="en-US" b="1" dirty="0" smtClean="0">
                <a:latin typeface="Courier New" pitchFamily="49" charset="0"/>
                <a:cs typeface="Courier New" pitchFamily="49" charset="0"/>
              </a:rPr>
              <a:t>t1.field_name2 </a:t>
            </a:r>
            <a:r>
              <a:rPr lang="en-US" b="1" dirty="0" err="1" smtClean="0">
                <a:latin typeface="Courier New" pitchFamily="49" charset="0"/>
                <a:cs typeface="Courier New" pitchFamily="49" charset="0"/>
              </a:rPr>
              <a:t>desc</a:t>
            </a:r>
            <a:r>
              <a:rPr lang="en-US" dirty="0" smtClean="0"/>
              <a:t> </a:t>
            </a:r>
            <a:endParaRPr lang="en-US" dirty="0"/>
          </a:p>
        </p:txBody>
      </p:sp>
    </p:spTree>
    <p:extLst>
      <p:ext uri="{BB962C8B-B14F-4D97-AF65-F5344CB8AC3E}">
        <p14:creationId xmlns:p14="http://schemas.microsoft.com/office/powerpoint/2010/main" val="3121256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resources</a:t>
            </a:r>
            <a:endParaRPr lang="en-US" dirty="0"/>
          </a:p>
        </p:txBody>
      </p:sp>
      <p:sp>
        <p:nvSpPr>
          <p:cNvPr id="3" name="Content Placeholder 2"/>
          <p:cNvSpPr>
            <a:spLocks noGrp="1"/>
          </p:cNvSpPr>
          <p:nvPr>
            <p:ph idx="1"/>
          </p:nvPr>
        </p:nvSpPr>
        <p:spPr/>
        <p:txBody>
          <a:bodyPr/>
          <a:lstStyle/>
          <a:p>
            <a:r>
              <a:rPr lang="en-US" dirty="0" smtClean="0">
                <a:hlinkClick r:id="rId2"/>
              </a:rPr>
              <a:t>Sample Queries</a:t>
            </a:r>
            <a:r>
              <a:rPr lang="en-US" dirty="0" smtClean="0"/>
              <a:t> – </a:t>
            </a:r>
            <a:r>
              <a:rPr lang="en-US" dirty="0" err="1" smtClean="0"/>
              <a:t>CSdirect</a:t>
            </a:r>
            <a:endParaRPr lang="en-US" dirty="0" smtClean="0"/>
          </a:p>
          <a:p>
            <a:r>
              <a:rPr lang="en-US" dirty="0" smtClean="0">
                <a:hlinkClick r:id="rId3"/>
              </a:rPr>
              <a:t>PostgreSQL documentation</a:t>
            </a:r>
            <a:endParaRPr lang="en-US" dirty="0"/>
          </a:p>
        </p:txBody>
      </p:sp>
    </p:spTree>
    <p:extLst>
      <p:ext uri="{BB962C8B-B14F-4D97-AF65-F5344CB8AC3E}">
        <p14:creationId xmlns:p14="http://schemas.microsoft.com/office/powerpoint/2010/main" val="1636146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SQL Queries</a:t>
            </a:r>
            <a:endParaRPr lang="en-US" dirty="0"/>
          </a:p>
        </p:txBody>
      </p:sp>
      <p:sp>
        <p:nvSpPr>
          <p:cNvPr id="3" name="Content Placeholder 2"/>
          <p:cNvSpPr>
            <a:spLocks noGrp="1"/>
          </p:cNvSpPr>
          <p:nvPr>
            <p:ph idx="1"/>
          </p:nvPr>
        </p:nvSpPr>
        <p:spPr>
          <a:xfrm>
            <a:off x="468860" y="1435100"/>
            <a:ext cx="11692978" cy="5283200"/>
          </a:xfrm>
        </p:spPr>
        <p:txBody>
          <a:bodyPr>
            <a:normAutofit/>
          </a:bodyPr>
          <a:lstStyle/>
          <a:p>
            <a:pPr marL="914400" indent="-914400">
              <a:spcBef>
                <a:spcPts val="0"/>
              </a:spcBef>
              <a:buFont typeface="+mj-lt"/>
              <a:buAutoNum type="arabicPeriod"/>
            </a:pPr>
            <a:r>
              <a:rPr lang="en-US" sz="4700" dirty="0" smtClean="0"/>
              <a:t>Patron list with “bad” emails</a:t>
            </a:r>
          </a:p>
          <a:p>
            <a:pPr marL="914400" indent="-914400">
              <a:spcBef>
                <a:spcPts val="0"/>
              </a:spcBef>
              <a:buFont typeface="+mj-lt"/>
              <a:buAutoNum type="arabicPeriod"/>
            </a:pPr>
            <a:r>
              <a:rPr lang="en-US" sz="4700" dirty="0" smtClean="0"/>
              <a:t>New </a:t>
            </a:r>
            <a:r>
              <a:rPr lang="en-US" sz="4700" dirty="0"/>
              <a:t>Books </a:t>
            </a:r>
            <a:r>
              <a:rPr lang="en-US" sz="4700" dirty="0" smtClean="0"/>
              <a:t>list</a:t>
            </a:r>
          </a:p>
          <a:p>
            <a:pPr marL="914400" indent="-914400">
              <a:spcBef>
                <a:spcPts val="0"/>
              </a:spcBef>
              <a:buFont typeface="+mj-lt"/>
              <a:buAutoNum type="arabicPeriod"/>
            </a:pPr>
            <a:r>
              <a:rPr lang="en-US" sz="4700" dirty="0" smtClean="0"/>
              <a:t>Previous borrowers of an item</a:t>
            </a:r>
          </a:p>
          <a:p>
            <a:pPr marL="914400" indent="-914400">
              <a:spcBef>
                <a:spcPts val="0"/>
              </a:spcBef>
              <a:buFont typeface="+mj-lt"/>
              <a:buAutoNum type="arabicPeriod"/>
            </a:pPr>
            <a:r>
              <a:rPr lang="en-US" sz="4700" dirty="0"/>
              <a:t>Barcodes to Record Numbers</a:t>
            </a:r>
          </a:p>
          <a:p>
            <a:pPr marL="914400" indent="-914400">
              <a:spcBef>
                <a:spcPts val="0"/>
              </a:spcBef>
              <a:buFont typeface="+mj-lt"/>
              <a:buAutoNum type="arabicPeriod"/>
            </a:pPr>
            <a:r>
              <a:rPr lang="en-US" sz="4700" dirty="0" smtClean="0"/>
              <a:t>Find </a:t>
            </a:r>
            <a:r>
              <a:rPr lang="en-US" sz="4700" dirty="0"/>
              <a:t>Patrons with &gt; </a:t>
            </a:r>
            <a:r>
              <a:rPr lang="en-US" sz="4700" b="1" i="1" dirty="0" smtClean="0"/>
              <a:t>x</a:t>
            </a:r>
            <a:r>
              <a:rPr lang="en-US" sz="4700" dirty="0" smtClean="0"/>
              <a:t> holds</a:t>
            </a:r>
          </a:p>
          <a:p>
            <a:pPr marL="914400" indent="-914400">
              <a:spcBef>
                <a:spcPts val="0"/>
              </a:spcBef>
              <a:buFont typeface="+mj-lt"/>
              <a:buAutoNum type="arabicPeriod"/>
            </a:pPr>
            <a:r>
              <a:rPr lang="en-US" sz="4700" dirty="0" smtClean="0"/>
              <a:t>Expired patrons with checkouts</a:t>
            </a:r>
            <a:br>
              <a:rPr lang="en-US" sz="4700" dirty="0" smtClean="0"/>
            </a:br>
            <a:endParaRPr lang="en-US" sz="4700" dirty="0"/>
          </a:p>
          <a:p>
            <a:pPr marL="0" indent="0">
              <a:buNone/>
            </a:pPr>
            <a:endParaRPr lang="en-US" dirty="0"/>
          </a:p>
        </p:txBody>
      </p:sp>
    </p:spTree>
    <p:extLst>
      <p:ext uri="{BB962C8B-B14F-4D97-AF65-F5344CB8AC3E}">
        <p14:creationId xmlns:p14="http://schemas.microsoft.com/office/powerpoint/2010/main" val="4039770784"/>
      </p:ext>
    </p:extLst>
  </p:cSld>
  <p:clrMapOvr>
    <a:masterClrMapping/>
  </p:clrMapOvr>
  <mc:AlternateContent xmlns:mc="http://schemas.openxmlformats.org/markup-compatibility/2006" xmlns:p14="http://schemas.microsoft.com/office/powerpoint/2010/main">
    <mc:Choice Requires="p14">
      <p:transition spd="slow" p14:dur="2000" advTm="48134"/>
    </mc:Choice>
    <mc:Fallback xmlns="">
      <p:transition spd="slow" advTm="48134"/>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#1: Bad email addresses</a:t>
            </a:r>
            <a:endParaRPr lang="en-US" dirty="0"/>
          </a:p>
        </p:txBody>
      </p:sp>
      <p:sp>
        <p:nvSpPr>
          <p:cNvPr id="3" name="Content Placeholder 2"/>
          <p:cNvSpPr>
            <a:spLocks noGrp="1"/>
          </p:cNvSpPr>
          <p:nvPr>
            <p:ph idx="1"/>
          </p:nvPr>
        </p:nvSpPr>
        <p:spPr>
          <a:xfrm>
            <a:off x="468860" y="1435100"/>
            <a:ext cx="11583440" cy="4691064"/>
          </a:xfrm>
        </p:spPr>
        <p:txBody>
          <a:bodyPr>
            <a:normAutofit fontScale="47500" lnSpcReduction="20000"/>
          </a:bodyPr>
          <a:lstStyle/>
          <a:p>
            <a:pPr marL="0" indent="0">
              <a:buNone/>
            </a:pPr>
            <a:r>
              <a:rPr lang="en-US" b="1" dirty="0">
                <a:latin typeface="Courier New" panose="02070309020205020404" pitchFamily="49" charset="0"/>
                <a:cs typeface="Courier New" panose="02070309020205020404" pitchFamily="49" charset="0"/>
              </a:rPr>
              <a:t>SELECT </a:t>
            </a:r>
          </a:p>
          <a:p>
            <a:pPr marL="0" indent="0">
              <a:buNone/>
            </a:pPr>
            <a:r>
              <a:rPr lang="en-US" b="1" dirty="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email.field_content</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AS email,</a:t>
            </a:r>
          </a:p>
          <a:p>
            <a:pPr marL="0" indent="0">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pname.last_name</a:t>
            </a:r>
            <a:r>
              <a:rPr lang="en-US" b="1" dirty="0">
                <a:latin typeface="Courier New" panose="02070309020205020404" pitchFamily="49" charset="0"/>
                <a:cs typeface="Courier New" panose="02070309020205020404" pitchFamily="49" charset="0"/>
              </a:rPr>
              <a:t> || ', ' </a:t>
            </a:r>
            <a:r>
              <a:rPr lang="en-US"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pname.first_name</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AS </a:t>
            </a:r>
            <a:r>
              <a:rPr lang="en-US" b="1" dirty="0" smtClean="0">
                <a:latin typeface="Courier New" panose="02070309020205020404" pitchFamily="49" charset="0"/>
                <a:cs typeface="Courier New" panose="02070309020205020404" pitchFamily="49" charset="0"/>
              </a:rPr>
              <a:t>name</a:t>
            </a:r>
          </a:p>
          <a:p>
            <a:pPr marL="0" indent="0">
              <a:buNone/>
            </a:pPr>
            <a:endParaRPr lang="en-US" b="1" dirty="0">
              <a:latin typeface="Courier New" panose="02070309020205020404" pitchFamily="49" charset="0"/>
              <a:cs typeface="Courier New" panose="02070309020205020404" pitchFamily="49" charset="0"/>
            </a:endParaRPr>
          </a:p>
          <a:p>
            <a:pPr marL="0" indent="0">
              <a:buNone/>
            </a:pPr>
            <a:r>
              <a:rPr lang="en-US" b="1" dirty="0" smtClean="0">
                <a:latin typeface="Courier New" panose="02070309020205020404" pitchFamily="49" charset="0"/>
                <a:cs typeface="Courier New" panose="02070309020205020404" pitchFamily="49" charset="0"/>
              </a:rPr>
              <a:t>FROM sierra_view</a:t>
            </a:r>
            <a:r>
              <a:rPr lang="en-US" sz="4700" b="1" dirty="0">
                <a:latin typeface="Courier New" panose="02070309020205020404" pitchFamily="49" charset="0"/>
                <a:cs typeface="Courier New" panose="02070309020205020404" pitchFamily="49" charset="0"/>
              </a:rPr>
              <a:t>.patron_view </a:t>
            </a:r>
            <a:r>
              <a:rPr lang="en-US" b="1" dirty="0" err="1" smtClean="0">
                <a:latin typeface="Courier New" panose="02070309020205020404" pitchFamily="49" charset="0"/>
                <a:cs typeface="Courier New" panose="02070309020205020404" pitchFamily="49" charset="0"/>
              </a:rPr>
              <a:t>pr</a:t>
            </a:r>
            <a:endParaRPr lang="en-US" b="1" dirty="0" smtClean="0">
              <a:latin typeface="Courier New" panose="02070309020205020404" pitchFamily="49" charset="0"/>
              <a:cs typeface="Courier New" panose="02070309020205020404" pitchFamily="49" charset="0"/>
            </a:endParaRPr>
          </a:p>
          <a:p>
            <a:pPr marL="0" indent="0">
              <a:buNone/>
            </a:pPr>
            <a:r>
              <a:rPr lang="en-US" b="1" dirty="0" smtClean="0">
                <a:latin typeface="Courier New" panose="02070309020205020404" pitchFamily="49" charset="0"/>
                <a:cs typeface="Courier New" panose="02070309020205020404" pitchFamily="49" charset="0"/>
              </a:rPr>
              <a:t>  JOIN </a:t>
            </a:r>
            <a:r>
              <a:rPr lang="en-US" sz="4700" b="1" dirty="0" err="1">
                <a:latin typeface="Courier New" panose="02070309020205020404" pitchFamily="49" charset="0"/>
                <a:cs typeface="Courier New" panose="02070309020205020404" pitchFamily="49" charset="0"/>
              </a:rPr>
              <a:t>sierra_view.varfield</a:t>
            </a:r>
            <a:r>
              <a:rPr lang="en-US" sz="4700" b="1" dirty="0">
                <a:latin typeface="Courier New" panose="02070309020205020404" pitchFamily="49" charset="0"/>
                <a:cs typeface="Courier New" panose="02070309020205020404" pitchFamily="49" charset="0"/>
              </a:rPr>
              <a:t> email</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ON </a:t>
            </a:r>
            <a:r>
              <a:rPr lang="en-US" b="1" dirty="0" err="1">
                <a:latin typeface="Courier New" panose="02070309020205020404" pitchFamily="49" charset="0"/>
                <a:cs typeface="Courier New" panose="02070309020205020404" pitchFamily="49" charset="0"/>
              </a:rPr>
              <a:t>email.varfield_type_code</a:t>
            </a:r>
            <a:r>
              <a:rPr lang="en-US" b="1" dirty="0">
                <a:latin typeface="Courier New" panose="02070309020205020404" pitchFamily="49" charset="0"/>
                <a:cs typeface="Courier New" panose="02070309020205020404" pitchFamily="49" charset="0"/>
              </a:rPr>
              <a:t> = 'z' AND </a:t>
            </a:r>
            <a:r>
              <a:rPr lang="en-US" b="1" dirty="0" err="1" smtClean="0">
                <a:latin typeface="Courier New" panose="02070309020205020404" pitchFamily="49" charset="0"/>
                <a:cs typeface="Courier New" panose="02070309020205020404" pitchFamily="49" charset="0"/>
              </a:rPr>
              <a:t>email.record_id</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pr.id</a:t>
            </a: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JOIN </a:t>
            </a:r>
            <a:r>
              <a:rPr lang="en-US" sz="4700" b="1" dirty="0" err="1">
                <a:latin typeface="Courier New" panose="02070309020205020404" pitchFamily="49" charset="0"/>
                <a:cs typeface="Courier New" panose="02070309020205020404" pitchFamily="49" charset="0"/>
              </a:rPr>
              <a:t>sierra_view.patron_record_fullname</a:t>
            </a:r>
            <a:r>
              <a:rPr lang="en-US" sz="4700" b="1" dirty="0">
                <a:latin typeface="Courier New" panose="02070309020205020404" pitchFamily="49" charset="0"/>
                <a:cs typeface="Courier New" panose="02070309020205020404" pitchFamily="49" charset="0"/>
              </a:rPr>
              <a:t> </a:t>
            </a:r>
            <a:r>
              <a:rPr lang="en-US" sz="4700" b="1" dirty="0" err="1">
                <a:latin typeface="Courier New" panose="02070309020205020404" pitchFamily="49" charset="0"/>
                <a:cs typeface="Courier New" panose="02070309020205020404" pitchFamily="49" charset="0"/>
              </a:rPr>
              <a:t>p</a:t>
            </a:r>
            <a:r>
              <a:rPr lang="en-US" b="1" dirty="0" err="1">
                <a:latin typeface="Courier New" panose="02070309020205020404" pitchFamily="49" charset="0"/>
                <a:cs typeface="Courier New" panose="02070309020205020404" pitchFamily="49" charset="0"/>
              </a:rPr>
              <a:t>name</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ON </a:t>
            </a:r>
            <a:r>
              <a:rPr lang="en-US" b="1" dirty="0" err="1">
                <a:latin typeface="Courier New" panose="02070309020205020404" pitchFamily="49" charset="0"/>
                <a:cs typeface="Courier New" panose="02070309020205020404" pitchFamily="49" charset="0"/>
              </a:rPr>
              <a:t>pname.patron_record_id</a:t>
            </a:r>
            <a:r>
              <a:rPr lang="en-US" b="1" dirty="0">
                <a:latin typeface="Courier New" panose="02070309020205020404" pitchFamily="49" charset="0"/>
                <a:cs typeface="Courier New" panose="02070309020205020404" pitchFamily="49" charset="0"/>
              </a:rPr>
              <a:t> = pr.id</a:t>
            </a:r>
          </a:p>
          <a:p>
            <a:pPr marL="0" indent="0">
              <a:buNone/>
            </a:pPr>
            <a:endParaRPr lang="en-US" sz="4700" b="1" dirty="0">
              <a:latin typeface="Courier New" panose="02070309020205020404" pitchFamily="49" charset="0"/>
              <a:cs typeface="Courier New" panose="02070309020205020404" pitchFamily="49" charset="0"/>
            </a:endParaRPr>
          </a:p>
          <a:p>
            <a:pPr marL="0" indent="0">
              <a:buNone/>
            </a:pPr>
            <a:r>
              <a:rPr lang="en-US" b="1" dirty="0" smtClean="0">
                <a:latin typeface="Courier New" panose="02070309020205020404" pitchFamily="49" charset="0"/>
                <a:cs typeface="Courier New" panose="02070309020205020404" pitchFamily="49" charset="0"/>
              </a:rPr>
              <a:t>WHERE</a:t>
            </a:r>
            <a:endParaRPr lang="en-US" b="1" dirty="0">
              <a:latin typeface="Courier New" panose="02070309020205020404" pitchFamily="49" charset="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email.field_content</a:t>
            </a:r>
            <a:r>
              <a:rPr lang="en-US" b="1" dirty="0">
                <a:latin typeface="Courier New" panose="02070309020205020404" pitchFamily="49" charset="0"/>
                <a:cs typeface="Courier New" panose="02070309020205020404" pitchFamily="49" charset="0"/>
              </a:rPr>
              <a:t> !~ '[^@]+@[^@]+[.][^@]+'</a:t>
            </a:r>
          </a:p>
        </p:txBody>
      </p:sp>
      <p:sp>
        <p:nvSpPr>
          <p:cNvPr id="5" name="Oval 4"/>
          <p:cNvSpPr/>
          <p:nvPr/>
        </p:nvSpPr>
        <p:spPr>
          <a:xfrm>
            <a:off x="468860" y="5018251"/>
            <a:ext cx="8375595" cy="892013"/>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2925724860"/>
      </p:ext>
    </p:extLst>
  </p:cSld>
  <p:clrMapOvr>
    <a:masterClrMapping/>
  </p:clrMapOvr>
  <mc:AlternateContent xmlns:mc="http://schemas.openxmlformats.org/markup-compatibility/2006" xmlns:p14="http://schemas.microsoft.com/office/powerpoint/2010/main">
    <mc:Choice Requires="p14">
      <p:transition spd="slow" p14:dur="2000" advTm="63849"/>
    </mc:Choice>
    <mc:Fallback xmlns="">
      <p:transition spd="slow" advTm="638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#1</a:t>
            </a:r>
            <a:endParaRPr lang="en-US" dirty="0"/>
          </a:p>
        </p:txBody>
      </p:sp>
      <p:grpSp>
        <p:nvGrpSpPr>
          <p:cNvPr id="4" name="Group 3"/>
          <p:cNvGrpSpPr/>
          <p:nvPr/>
        </p:nvGrpSpPr>
        <p:grpSpPr>
          <a:xfrm>
            <a:off x="2245449" y="292102"/>
            <a:ext cx="9916391" cy="6296123"/>
            <a:chOff x="2250430" y="292100"/>
            <a:chExt cx="9938395" cy="629612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0430" y="292100"/>
              <a:ext cx="9938395" cy="629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46400" y="5524500"/>
              <a:ext cx="952500" cy="127000"/>
            </a:xfrm>
            <a:prstGeom prst="rect">
              <a:avLst/>
            </a:prstGeom>
            <a:pattFill prst="ltUpDiag">
              <a:fgClr>
                <a:schemeClr val="bg1">
                  <a:lumMod val="7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019550" y="5842000"/>
              <a:ext cx="952500" cy="215900"/>
            </a:xfrm>
            <a:prstGeom prst="rect">
              <a:avLst/>
            </a:prstGeom>
            <a:pattFill prst="ltUpDiag">
              <a:fgClr>
                <a:schemeClr val="bg1">
                  <a:lumMod val="75000"/>
                </a:schemeClr>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Oval 6"/>
          <p:cNvSpPr/>
          <p:nvPr/>
        </p:nvSpPr>
        <p:spPr>
          <a:xfrm>
            <a:off x="1770281" y="5008734"/>
            <a:ext cx="4929552" cy="1729619"/>
          </a:xfrm>
          <a:prstGeom prst="ellipse">
            <a:avLst/>
          </a:prstGeom>
          <a:noFill/>
          <a:ln w="101600">
            <a:solidFill>
              <a:srgbClr val="FF0000">
                <a:alpha val="7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2211280466"/>
      </p:ext>
    </p:extLst>
  </p:cSld>
  <p:clrMapOvr>
    <a:masterClrMapping/>
  </p:clrMapOvr>
  <mc:AlternateContent xmlns:mc="http://schemas.openxmlformats.org/markup-compatibility/2006" xmlns:p14="http://schemas.microsoft.com/office/powerpoint/2010/main">
    <mc:Choice Requires="p14">
      <p:transition spd="slow" p14:dur="2000" advTm="41067"/>
    </mc:Choice>
    <mc:Fallback xmlns="">
      <p:transition spd="slow" advTm="410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#1</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128" y="150128"/>
            <a:ext cx="7281762" cy="670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7819696" y="3053810"/>
            <a:ext cx="3310759" cy="2448356"/>
          </a:xfrm>
          <a:prstGeom prst="ellipse">
            <a:avLst/>
          </a:prstGeom>
          <a:noFill/>
          <a:ln w="107950">
            <a:solidFill>
              <a:srgbClr val="FF0000">
                <a:alpha val="79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1219826390"/>
      </p:ext>
    </p:extLst>
  </p:cSld>
  <p:clrMapOvr>
    <a:masterClrMapping/>
  </p:clrMapOvr>
  <mc:AlternateContent xmlns:mc="http://schemas.openxmlformats.org/markup-compatibility/2006" xmlns:p14="http://schemas.microsoft.com/office/powerpoint/2010/main">
    <mc:Choice Requires="p14">
      <p:transition spd="slow" p14:dur="2000" advTm="37163"/>
    </mc:Choice>
    <mc:Fallback xmlns="">
      <p:transition spd="slow" advTm="371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tool</a:t>
            </a:r>
            <a:endParaRPr lang="en-US" dirty="0"/>
          </a:p>
        </p:txBody>
      </p:sp>
      <p:cxnSp>
        <p:nvCxnSpPr>
          <p:cNvPr id="4" name="Straight Arrow Connector 3"/>
          <p:cNvCxnSpPr/>
          <p:nvPr/>
        </p:nvCxnSpPr>
        <p:spPr>
          <a:xfrm flipH="1">
            <a:off x="6100049" y="580292"/>
            <a:ext cx="1140469" cy="4572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152682" y="378274"/>
            <a:ext cx="9009158" cy="6287069"/>
            <a:chOff x="3152682" y="378274"/>
            <a:chExt cx="9009158" cy="6287069"/>
          </a:xfrm>
        </p:grpSpPr>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949" b="22235"/>
            <a:stretch/>
          </p:blipFill>
          <p:spPr bwMode="auto">
            <a:xfrm>
              <a:off x="3152682" y="378274"/>
              <a:ext cx="9009158" cy="6287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05376" y="1943100"/>
              <a:ext cx="1194674" cy="1143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 name="Straight Arrow Connector 6"/>
          <p:cNvCxnSpPr/>
          <p:nvPr/>
        </p:nvCxnSpPr>
        <p:spPr>
          <a:xfrm flipH="1">
            <a:off x="6100049" y="223472"/>
            <a:ext cx="1723431" cy="849016"/>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96516764"/>
      </p:ext>
    </p:extLst>
  </p:cSld>
  <p:clrMapOvr>
    <a:masterClrMapping/>
  </p:clrMapOvr>
  <mc:AlternateContent xmlns:mc="http://schemas.openxmlformats.org/markup-compatibility/2006" xmlns:p14="http://schemas.microsoft.com/office/powerpoint/2010/main">
    <mc:Choice Requires="p14">
      <p:transition spd="slow" p14:dur="2000" advTm="24074"/>
    </mc:Choice>
    <mc:Fallback xmlns="">
      <p:transition spd="slow" advTm="240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 of Presentation</a:t>
            </a:r>
            <a:endParaRPr lang="en-US" dirty="0"/>
          </a:p>
        </p:txBody>
      </p:sp>
      <p:sp>
        <p:nvSpPr>
          <p:cNvPr id="4" name="Content Placeholder 3"/>
          <p:cNvSpPr>
            <a:spLocks noGrp="1"/>
          </p:cNvSpPr>
          <p:nvPr>
            <p:ph idx="1"/>
          </p:nvPr>
        </p:nvSpPr>
        <p:spPr/>
        <p:txBody>
          <a:bodyPr>
            <a:normAutofit lnSpcReduction="10000"/>
          </a:bodyPr>
          <a:lstStyle/>
          <a:p>
            <a:r>
              <a:rPr lang="en-US" sz="5800" dirty="0" smtClean="0"/>
              <a:t>Advantages </a:t>
            </a:r>
            <a:r>
              <a:rPr lang="en-US" sz="5800" smtClean="0"/>
              <a:t>&amp; Disadvantages</a:t>
            </a:r>
            <a:endParaRPr lang="en-US" sz="5800" dirty="0" smtClean="0"/>
          </a:p>
          <a:p>
            <a:r>
              <a:rPr lang="en-US" sz="5800" dirty="0" smtClean="0"/>
              <a:t>How </a:t>
            </a:r>
            <a:r>
              <a:rPr lang="en-US" sz="5800" dirty="0"/>
              <a:t>to Connect - </a:t>
            </a:r>
            <a:r>
              <a:rPr lang="en-US" sz="5800" dirty="0" err="1" smtClean="0"/>
              <a:t>pgAdmin</a:t>
            </a:r>
            <a:endParaRPr lang="en-US" sz="5800" dirty="0"/>
          </a:p>
          <a:p>
            <a:r>
              <a:rPr lang="en-US" sz="5800" dirty="0"/>
              <a:t>SierraDNA - Table &amp; Fields</a:t>
            </a:r>
          </a:p>
          <a:p>
            <a:r>
              <a:rPr lang="en-US" sz="5800" dirty="0"/>
              <a:t>Sample SQL </a:t>
            </a:r>
            <a:r>
              <a:rPr lang="en-US" sz="5800" dirty="0" smtClean="0"/>
              <a:t>queries</a:t>
            </a:r>
          </a:p>
          <a:p>
            <a:r>
              <a:rPr lang="en-US" sz="5800" dirty="0"/>
              <a:t>How to Connect - ODBC</a:t>
            </a:r>
          </a:p>
          <a:p>
            <a:endParaRPr lang="en-US" sz="5800" dirty="0"/>
          </a:p>
          <a:p>
            <a:endParaRPr lang="en-US" dirty="0"/>
          </a:p>
        </p:txBody>
      </p:sp>
      <p:sp>
        <p:nvSpPr>
          <p:cNvPr id="5" name="Rectangle 4"/>
          <p:cNvSpPr/>
          <p:nvPr/>
        </p:nvSpPr>
        <p:spPr>
          <a:xfrm>
            <a:off x="7579171" y="6278564"/>
            <a:ext cx="2609473" cy="498586"/>
          </a:xfrm>
          <a:prstGeom prst="rect">
            <a:avLst/>
          </a:prstGeom>
        </p:spPr>
        <p:txBody>
          <a:bodyPr wrap="none" lIns="97524" tIns="48762" rIns="97524" bIns="48762">
            <a:spAutoFit/>
          </a:bodyPr>
          <a:lstStyle/>
          <a:p>
            <a:r>
              <a:rPr lang="en-US" b="1" dirty="0"/>
              <a:t>bit.ly/</a:t>
            </a:r>
            <a:r>
              <a:rPr lang="en-US" b="1" dirty="0" err="1"/>
              <a:t>len</a:t>
            </a:r>
            <a:r>
              <a:rPr lang="en-US" b="1" dirty="0"/>
              <a:t>-slides</a:t>
            </a:r>
            <a:endParaRPr lang="en-US" dirty="0"/>
          </a:p>
        </p:txBody>
      </p:sp>
    </p:spTree>
    <p:extLst>
      <p:ext uri="{BB962C8B-B14F-4D97-AF65-F5344CB8AC3E}">
        <p14:creationId xmlns:p14="http://schemas.microsoft.com/office/powerpoint/2010/main" val="2888457959"/>
      </p:ext>
    </p:extLst>
  </p:cSld>
  <p:clrMapOvr>
    <a:masterClrMapping/>
  </p:clrMapOvr>
  <mc:AlternateContent xmlns:mc="http://schemas.openxmlformats.org/markup-compatibility/2006" xmlns:p14="http://schemas.microsoft.com/office/powerpoint/2010/main">
    <mc:Choice Requires="p14">
      <p:transition spd="slow" p14:dur="2000" advTm="72420"/>
    </mc:Choice>
    <mc:Fallback xmlns="">
      <p:transition spd="slow" advTm="7242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#1:  Bad Patron emails</a:t>
            </a:r>
            <a:endParaRPr lang="en-US" dirty="0"/>
          </a:p>
        </p:txBody>
      </p:sp>
      <p:sp>
        <p:nvSpPr>
          <p:cNvPr id="3" name="Content Placeholder 2"/>
          <p:cNvSpPr>
            <a:spLocks noGrp="1"/>
          </p:cNvSpPr>
          <p:nvPr>
            <p:ph idx="1"/>
          </p:nvPr>
        </p:nvSpPr>
        <p:spPr/>
        <p:txBody>
          <a:bodyPr>
            <a:normAutofit/>
          </a:bodyPr>
          <a:lstStyle/>
          <a:p>
            <a:pPr marL="0" indent="0">
              <a:buNone/>
            </a:pPr>
            <a:r>
              <a:rPr lang="en-US" sz="3800" b="1" dirty="0">
                <a:latin typeface="Courier New" panose="02070309020205020404" pitchFamily="49" charset="0"/>
                <a:cs typeface="Courier New" panose="02070309020205020404" pitchFamily="49" charset="0"/>
              </a:rPr>
              <a:t>email</a:t>
            </a:r>
            <a:r>
              <a:rPr lang="en-US" b="1" dirty="0" smtClean="0">
                <a:latin typeface="Courier New" panose="02070309020205020404" pitchFamily="49" charset="0"/>
                <a:cs typeface="Courier New" panose="02070309020205020404" pitchFamily="49" charset="0"/>
              </a:rPr>
              <a:t> </a:t>
            </a:r>
            <a:r>
              <a:rPr lang="en-US" sz="4300" b="1" dirty="0">
                <a:latin typeface="Courier New" panose="02070309020205020404" pitchFamily="49" charset="0"/>
                <a:cs typeface="Courier New" panose="02070309020205020404" pitchFamily="49" charset="0"/>
              </a:rPr>
              <a:t>!~ '[^@]+@[^@]+[.][^@]+'</a:t>
            </a:r>
          </a:p>
          <a:p>
            <a:pPr marL="0" indent="0">
              <a:buNone/>
            </a:pPr>
            <a:r>
              <a:rPr lang="en-US" sz="3500" dirty="0" smtClean="0"/>
              <a:t>want email addresses that do NOT match expression</a:t>
            </a:r>
            <a:br>
              <a:rPr lang="en-US" sz="3500" dirty="0" smtClean="0"/>
            </a:br>
            <a:endParaRPr lang="en-US" sz="3500" dirty="0" smtClean="0"/>
          </a:p>
          <a:p>
            <a:pPr marL="0" indent="0">
              <a:buNone/>
            </a:pPr>
            <a:r>
              <a:rPr lang="en-US" sz="3800" dirty="0"/>
              <a:t>Can not be done in Create Lists, </a:t>
            </a:r>
            <a:br>
              <a:rPr lang="en-US" sz="3800" dirty="0"/>
            </a:br>
            <a:r>
              <a:rPr lang="en-US" sz="3800" dirty="0"/>
              <a:t>which only allows MATCHES to regular expressions</a:t>
            </a:r>
            <a:br>
              <a:rPr lang="en-US" sz="3800" dirty="0"/>
            </a:br>
            <a:r>
              <a:rPr lang="en-US" sz="3800" dirty="0"/>
              <a:t/>
            </a:r>
            <a:br>
              <a:rPr lang="en-US" sz="3800" dirty="0"/>
            </a:br>
            <a:r>
              <a:rPr lang="en-US" sz="3600" dirty="0" err="1">
                <a:hlinkClick r:id="rId2"/>
              </a:rPr>
              <a:t>postgreSQL</a:t>
            </a:r>
            <a:r>
              <a:rPr lang="en-US" sz="3600" dirty="0">
                <a:hlinkClick r:id="rId2"/>
              </a:rPr>
              <a:t> regular expressions</a:t>
            </a:r>
            <a:endParaRPr lang="en-US" sz="3600" dirty="0"/>
          </a:p>
        </p:txBody>
      </p:sp>
    </p:spTree>
    <p:extLst>
      <p:ext uri="{BB962C8B-B14F-4D97-AF65-F5344CB8AC3E}">
        <p14:creationId xmlns:p14="http://schemas.microsoft.com/office/powerpoint/2010/main" val="948783158"/>
      </p:ext>
    </p:extLst>
  </p:cSld>
  <p:clrMapOvr>
    <a:masterClrMapping/>
  </p:clrMapOvr>
  <mc:AlternateContent xmlns:mc="http://schemas.openxmlformats.org/markup-compatibility/2006" xmlns:p14="http://schemas.microsoft.com/office/powerpoint/2010/main">
    <mc:Choice Requires="p14">
      <p:transition spd="slow" p14:dur="2000" advTm="23131"/>
    </mc:Choice>
    <mc:Fallback xmlns="">
      <p:transition spd="slow" advTm="23131"/>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SQL #2:  New Books List</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06" y="171174"/>
            <a:ext cx="6723189" cy="6686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4862" t="27450" r="23295" b="38298"/>
          <a:stretch/>
        </p:blipFill>
        <p:spPr bwMode="auto">
          <a:xfrm>
            <a:off x="6017147" y="2700578"/>
            <a:ext cx="6144693" cy="342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H="1">
            <a:off x="2187886" y="1750558"/>
            <a:ext cx="658181" cy="695773"/>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45792507"/>
      </p:ext>
    </p:extLst>
  </p:cSld>
  <p:clrMapOvr>
    <a:masterClrMapping/>
  </p:clrMapOvr>
  <mc:AlternateContent xmlns:mc="http://schemas.openxmlformats.org/markup-compatibility/2006" xmlns:p14="http://schemas.microsoft.com/office/powerpoint/2010/main">
    <mc:Choice Requires="p14">
      <p:transition spd="slow" p14:dur="2000" advTm="38228"/>
    </mc:Choice>
    <mc:Fallback xmlns="">
      <p:transition spd="slow" advTm="38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#2:  New Books List</a:t>
            </a:r>
            <a:endParaRPr lang="en-US" dirty="0"/>
          </a:p>
        </p:txBody>
      </p:sp>
      <p:sp>
        <p:nvSpPr>
          <p:cNvPr id="3" name="Content Placeholder 2"/>
          <p:cNvSpPr>
            <a:spLocks noGrp="1"/>
          </p:cNvSpPr>
          <p:nvPr>
            <p:ph idx="1"/>
          </p:nvPr>
        </p:nvSpPr>
        <p:spPr>
          <a:xfrm>
            <a:off x="47298" y="966480"/>
            <a:ext cx="12161841" cy="5738884"/>
          </a:xfrm>
        </p:spPr>
        <p:txBody>
          <a:bodyPr>
            <a:noAutofit/>
          </a:bodyPr>
          <a:lstStyle/>
          <a:p>
            <a:pPr marL="0" indent="0">
              <a:buNone/>
            </a:pPr>
            <a:r>
              <a:rPr lang="en-US" sz="1900" b="1" dirty="0">
                <a:latin typeface="Courier New" panose="02070309020205020404" pitchFamily="49" charset="0"/>
                <a:cs typeface="Courier New" panose="02070309020205020404" pitchFamily="49" charset="0"/>
              </a:rPr>
              <a:t>SELECT</a:t>
            </a:r>
            <a:r>
              <a:rPr lang="en-US" sz="19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rPr>
              <a:t>*     -- </a:t>
            </a:r>
            <a:r>
              <a:rPr lang="en-US" sz="1900" b="1" dirty="0" smtClean="0">
                <a:latin typeface="Courier New" panose="02070309020205020404" pitchFamily="49" charset="0"/>
                <a:cs typeface="Courier New" panose="02070309020205020404" pitchFamily="49" charset="0"/>
              </a:rPr>
              <a:t>S_V</a:t>
            </a:r>
            <a:r>
              <a:rPr lang="en-US" sz="1900" dirty="0" smtClean="0">
                <a:latin typeface="Courier New" panose="02070309020205020404" pitchFamily="49" charset="0"/>
                <a:cs typeface="Courier New" panose="02070309020205020404" pitchFamily="49" charset="0"/>
              </a:rPr>
              <a:t> must be spelled out to </a:t>
            </a:r>
            <a:r>
              <a:rPr lang="en-US" sz="1900" b="1" dirty="0" err="1" smtClean="0">
                <a:latin typeface="Courier New" panose="02070309020205020404" pitchFamily="49" charset="0"/>
                <a:cs typeface="Courier New" panose="02070309020205020404" pitchFamily="49" charset="0"/>
              </a:rPr>
              <a:t>sierra_view</a:t>
            </a:r>
            <a:r>
              <a:rPr lang="en-US" sz="1900" dirty="0">
                <a:latin typeface="Courier New" panose="02070309020205020404" pitchFamily="49" charset="0"/>
                <a:cs typeface="Courier New" panose="02070309020205020404" pitchFamily="49" charset="0"/>
              </a:rPr>
              <a:t/>
            </a:r>
            <a:br>
              <a:rPr lang="en-US" sz="1900" dirty="0">
                <a:latin typeface="Courier New" panose="02070309020205020404" pitchFamily="49" charset="0"/>
                <a:cs typeface="Courier New" panose="02070309020205020404" pitchFamily="49" charset="0"/>
              </a:rPr>
            </a:br>
            <a:r>
              <a:rPr lang="en-US" sz="1900" b="1" dirty="0" smtClean="0">
                <a:latin typeface="Courier New" panose="02070309020205020404" pitchFamily="49" charset="0"/>
                <a:cs typeface="Courier New" panose="02070309020205020404" pitchFamily="49" charset="0"/>
              </a:rPr>
              <a:t>FROM</a:t>
            </a:r>
            <a:r>
              <a:rPr lang="en-US" sz="1900" dirty="0">
                <a:latin typeface="Courier New" panose="02070309020205020404" pitchFamily="49" charset="0"/>
                <a:cs typeface="Courier New" panose="02070309020205020404" pitchFamily="49" charset="0"/>
              </a:rPr>
              <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a:t>
            </a:r>
            <a:r>
              <a:rPr lang="en-US" sz="1900" dirty="0" err="1" smtClean="0">
                <a:latin typeface="Courier New" panose="02070309020205020404" pitchFamily="49" charset="0"/>
                <a:cs typeface="Courier New" panose="02070309020205020404" pitchFamily="49" charset="0"/>
              </a:rPr>
              <a:t>S_V.bib_record</a:t>
            </a:r>
            <a:r>
              <a:rPr lang="en-US" sz="1900" dirty="0">
                <a:latin typeface="Courier New" panose="02070309020205020404" pitchFamily="49" charset="0"/>
                <a:cs typeface="Courier New" panose="02070309020205020404" pitchFamily="49" charset="0"/>
              </a:rPr>
              <a:t> b </a:t>
            </a:r>
            <a:endParaRPr lang="en-US" sz="1900" dirty="0" smtClean="0">
              <a:latin typeface="Courier New" panose="02070309020205020404" pitchFamily="49" charset="0"/>
              <a:cs typeface="Courier New" panose="02070309020205020404" pitchFamily="49" charset="0"/>
            </a:endParaRPr>
          </a:p>
          <a:p>
            <a:pPr marL="0" indent="0">
              <a:buNone/>
            </a:pPr>
            <a:r>
              <a:rPr lang="en-US" sz="1900" dirty="0">
                <a:latin typeface="Courier New" panose="02070309020205020404" pitchFamily="49" charset="0"/>
                <a:cs typeface="Courier New" panose="02070309020205020404" pitchFamily="49" charset="0"/>
              </a:rPr>
              <a:t>  LEFT  JOIN </a:t>
            </a:r>
            <a:r>
              <a:rPr lang="en-US" sz="1900" dirty="0" err="1">
                <a:latin typeface="Courier New" panose="02070309020205020404" pitchFamily="49" charset="0"/>
                <a:cs typeface="Courier New" panose="02070309020205020404" pitchFamily="49" charset="0"/>
              </a:rPr>
              <a:t>S_V.bib_record_call_number_prefix</a:t>
            </a:r>
            <a:r>
              <a:rPr lang="en-US" sz="1900" dirty="0">
                <a:latin typeface="Courier New" panose="02070309020205020404" pitchFamily="49" charset="0"/>
                <a:cs typeface="Courier New" panose="02070309020205020404" pitchFamily="49" charset="0"/>
              </a:rPr>
              <a:t> n ON (</a:t>
            </a:r>
            <a:r>
              <a:rPr lang="en-US" sz="1900" dirty="0" err="1">
                <a:latin typeface="Courier New" panose="02070309020205020404" pitchFamily="49" charset="0"/>
                <a:cs typeface="Courier New" panose="02070309020205020404" pitchFamily="49" charset="0"/>
              </a:rPr>
              <a:t>b.record_id</a:t>
            </a:r>
            <a:r>
              <a:rPr lang="en-US" sz="1900" dirty="0">
                <a:latin typeface="Courier New" panose="02070309020205020404" pitchFamily="49" charset="0"/>
                <a:cs typeface="Courier New" panose="02070309020205020404" pitchFamily="49" charset="0"/>
              </a:rPr>
              <a:t>=</a:t>
            </a:r>
            <a:r>
              <a:rPr lang="en-US" sz="1900" dirty="0" err="1">
                <a:latin typeface="Courier New" panose="02070309020205020404" pitchFamily="49" charset="0"/>
                <a:cs typeface="Courier New" panose="02070309020205020404" pitchFamily="49" charset="0"/>
              </a:rPr>
              <a:t>n.bib_record_id</a:t>
            </a:r>
            <a:r>
              <a:rPr lang="en-US" sz="1900" dirty="0">
                <a:latin typeface="Courier New" panose="02070309020205020404" pitchFamily="49" charset="0"/>
                <a:cs typeface="Courier New" panose="02070309020205020404" pitchFamily="49" charset="0"/>
              </a:rPr>
              <a:t>)</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LEFT  JOIN </a:t>
            </a:r>
            <a:r>
              <a:rPr lang="en-US" sz="1900" dirty="0" err="1">
                <a:latin typeface="Courier New" panose="02070309020205020404" pitchFamily="49" charset="0"/>
                <a:cs typeface="Courier New" panose="02070309020205020404" pitchFamily="49" charset="0"/>
              </a:rPr>
              <a:t>S_V.bib_record_property</a:t>
            </a:r>
            <a:r>
              <a:rPr lang="en-US" sz="1900" dirty="0">
                <a:latin typeface="Courier New" panose="02070309020205020404" pitchFamily="49" charset="0"/>
                <a:cs typeface="Courier New" panose="02070309020205020404" pitchFamily="49" charset="0"/>
              </a:rPr>
              <a:t> p  ON (</a:t>
            </a:r>
            <a:r>
              <a:rPr lang="en-US" sz="1900" dirty="0" err="1">
                <a:latin typeface="Courier New" panose="02070309020205020404" pitchFamily="49" charset="0"/>
                <a:cs typeface="Courier New" panose="02070309020205020404" pitchFamily="49" charset="0"/>
              </a:rPr>
              <a:t>b.record_id</a:t>
            </a:r>
            <a:r>
              <a:rPr lang="en-US" sz="1900" dirty="0">
                <a:latin typeface="Courier New" panose="02070309020205020404" pitchFamily="49" charset="0"/>
                <a:cs typeface="Courier New" panose="02070309020205020404" pitchFamily="49" charset="0"/>
              </a:rPr>
              <a:t> = </a:t>
            </a:r>
            <a:r>
              <a:rPr lang="en-US" sz="1900" dirty="0" err="1">
                <a:latin typeface="Courier New" panose="02070309020205020404" pitchFamily="49" charset="0"/>
                <a:cs typeface="Courier New" panose="02070309020205020404" pitchFamily="49" charset="0"/>
              </a:rPr>
              <a:t>p.bib_record_id</a:t>
            </a:r>
            <a:r>
              <a:rPr lang="en-US" sz="1900" dirty="0">
                <a:latin typeface="Courier New" panose="02070309020205020404" pitchFamily="49" charset="0"/>
                <a:cs typeface="Courier New" panose="02070309020205020404" pitchFamily="49" charset="0"/>
              </a:rPr>
              <a:t>)</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    now link the bib, to the record(s)</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LEFT  JOIN </a:t>
            </a:r>
            <a:r>
              <a:rPr lang="en-US" sz="1900" dirty="0" err="1">
                <a:latin typeface="Courier New" panose="02070309020205020404" pitchFamily="49" charset="0"/>
                <a:cs typeface="Courier New" panose="02070309020205020404" pitchFamily="49" charset="0"/>
              </a:rPr>
              <a:t>S_V.bib_record_item_record_link</a:t>
            </a:r>
            <a:r>
              <a:rPr lang="en-US" sz="1900" dirty="0">
                <a:latin typeface="Courier New" panose="02070309020205020404" pitchFamily="49" charset="0"/>
                <a:cs typeface="Courier New" panose="02070309020205020404" pitchFamily="49" charset="0"/>
              </a:rPr>
              <a:t> </a:t>
            </a:r>
            <a:r>
              <a:rPr lang="en-US" sz="1900" dirty="0" smtClean="0">
                <a:latin typeface="Courier New" panose="02070309020205020404" pitchFamily="49" charset="0"/>
                <a:cs typeface="Courier New" panose="02070309020205020404" pitchFamily="49" charset="0"/>
              </a:rPr>
              <a:t>l</a:t>
            </a:r>
            <a:r>
              <a:rPr lang="en-US" sz="1900" dirty="0">
                <a:latin typeface="Courier New" panose="02070309020205020404" pitchFamily="49" charset="0"/>
                <a:cs typeface="Courier New" panose="02070309020205020404" pitchFamily="49" charset="0"/>
              </a:rPr>
              <a:t> ON (</a:t>
            </a:r>
            <a:r>
              <a:rPr lang="en-US" sz="1900" dirty="0" err="1" smtClean="0">
                <a:latin typeface="Courier New" panose="02070309020205020404" pitchFamily="49" charset="0"/>
                <a:cs typeface="Courier New" panose="02070309020205020404" pitchFamily="49" charset="0"/>
              </a:rPr>
              <a:t>b.record_id</a:t>
            </a:r>
            <a:r>
              <a:rPr lang="en-US" sz="1900" dirty="0" smtClean="0">
                <a:latin typeface="Courier New" panose="02070309020205020404" pitchFamily="49" charset="0"/>
                <a:cs typeface="Courier New" panose="02070309020205020404" pitchFamily="49" charset="0"/>
              </a:rPr>
              <a:t>=</a:t>
            </a:r>
            <a:r>
              <a:rPr lang="en-US" sz="1900" dirty="0" err="1" smtClean="0">
                <a:latin typeface="Courier New" panose="02070309020205020404" pitchFamily="49" charset="0"/>
                <a:cs typeface="Courier New" panose="02070309020205020404" pitchFamily="49" charset="0"/>
              </a:rPr>
              <a:t>l.bib_record_id</a:t>
            </a:r>
            <a:r>
              <a:rPr lang="en-US" sz="1900" dirty="0">
                <a:latin typeface="Courier New" panose="02070309020205020404" pitchFamily="49" charset="0"/>
                <a:cs typeface="Courier New" panose="02070309020205020404" pitchFamily="49" charset="0"/>
              </a:rPr>
              <a:t>)</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LEFT  JOIN </a:t>
            </a:r>
            <a:r>
              <a:rPr lang="en-US" sz="1900" dirty="0" err="1">
                <a:latin typeface="Courier New" panose="02070309020205020404" pitchFamily="49" charset="0"/>
                <a:cs typeface="Courier New" panose="02070309020205020404" pitchFamily="49" charset="0"/>
              </a:rPr>
              <a:t>S_V.item_record_property</a:t>
            </a:r>
            <a:r>
              <a:rPr lang="en-US" sz="1900" dirty="0">
                <a:latin typeface="Courier New" panose="02070309020205020404" pitchFamily="49" charset="0"/>
                <a:cs typeface="Courier New" panose="02070309020205020404" pitchFamily="49" charset="0"/>
              </a:rPr>
              <a:t> I ON (</a:t>
            </a:r>
            <a:r>
              <a:rPr lang="en-US" sz="1900" dirty="0" err="1">
                <a:latin typeface="Courier New" panose="02070309020205020404" pitchFamily="49" charset="0"/>
                <a:cs typeface="Courier New" panose="02070309020205020404" pitchFamily="49" charset="0"/>
              </a:rPr>
              <a:t>l.item_record_id</a:t>
            </a:r>
            <a:r>
              <a:rPr lang="en-US" sz="1900" dirty="0">
                <a:latin typeface="Courier New" panose="02070309020205020404" pitchFamily="49" charset="0"/>
                <a:cs typeface="Courier New" panose="02070309020205020404" pitchFamily="49" charset="0"/>
              </a:rPr>
              <a:t> = </a:t>
            </a:r>
            <a:r>
              <a:rPr lang="en-US" sz="1900" dirty="0" err="1">
                <a:latin typeface="Courier New" panose="02070309020205020404" pitchFamily="49" charset="0"/>
                <a:cs typeface="Courier New" panose="02070309020205020404" pitchFamily="49" charset="0"/>
              </a:rPr>
              <a:t>i.item_record_id</a:t>
            </a:r>
            <a:r>
              <a:rPr lang="en-US" sz="1900" dirty="0">
                <a:latin typeface="Courier New" panose="02070309020205020404" pitchFamily="49" charset="0"/>
                <a:cs typeface="Courier New" panose="02070309020205020404" pitchFamily="49" charset="0"/>
              </a:rPr>
              <a:t>)</a:t>
            </a:r>
            <a:br>
              <a:rPr lang="en-US" sz="1900" dirty="0">
                <a:latin typeface="Courier New" panose="02070309020205020404" pitchFamily="49" charset="0"/>
                <a:cs typeface="Courier New" panose="02070309020205020404" pitchFamily="49" charset="0"/>
              </a:rPr>
            </a:br>
            <a:endParaRPr lang="en-US" sz="1900" dirty="0">
              <a:latin typeface="Courier New" panose="02070309020205020404" pitchFamily="49" charset="0"/>
              <a:cs typeface="Courier New" panose="02070309020205020404" pitchFamily="49" charset="0"/>
            </a:endParaRPr>
          </a:p>
          <a:p>
            <a:pPr marL="0" indent="0">
              <a:buNone/>
            </a:pPr>
            <a:r>
              <a:rPr lang="en-US" sz="1900" b="1" dirty="0">
                <a:latin typeface="Courier New" panose="02070309020205020404" pitchFamily="49" charset="0"/>
                <a:cs typeface="Courier New" panose="02070309020205020404" pitchFamily="49" charset="0"/>
              </a:rPr>
              <a:t>WHERE</a:t>
            </a:r>
            <a:r>
              <a:rPr lang="en-US" sz="1900" dirty="0">
                <a:latin typeface="Courier New" panose="02070309020205020404" pitchFamily="49" charset="0"/>
                <a:cs typeface="Courier New" panose="02070309020205020404" pitchFamily="49" charset="0"/>
              </a:rPr>
              <a:t>    -- Example of limiting to a specific call number prefix (</a:t>
            </a:r>
            <a:r>
              <a:rPr lang="en-US" sz="1900" dirty="0" err="1">
                <a:latin typeface="Courier New" panose="02070309020205020404" pitchFamily="49" charset="0"/>
                <a:cs typeface="Courier New" panose="02070309020205020404" pitchFamily="49" charset="0"/>
              </a:rPr>
              <a:t>eg</a:t>
            </a:r>
            <a:r>
              <a:rPr lang="en-US" sz="1900" dirty="0">
                <a:latin typeface="Courier New" panose="02070309020205020404" pitchFamily="49" charset="0"/>
                <a:cs typeface="Courier New" panose="02070309020205020404" pitchFamily="49" charset="0"/>
              </a:rPr>
              <a:t>, law)</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n.call_number_prefix</a:t>
            </a:r>
            <a:r>
              <a:rPr lang="en-US" sz="1900" dirty="0">
                <a:latin typeface="Courier New" panose="02070309020205020404" pitchFamily="49" charset="0"/>
                <a:cs typeface="Courier New" panose="02070309020205020404" pitchFamily="49" charset="0"/>
              </a:rPr>
              <a:t> like </a:t>
            </a:r>
            <a:r>
              <a:rPr lang="en-US" sz="1900" dirty="0" smtClean="0">
                <a:latin typeface="Courier New" panose="02070309020205020404" pitchFamily="49" charset="0"/>
                <a:cs typeface="Courier New" panose="02070309020205020404" pitchFamily="49" charset="0"/>
              </a:rPr>
              <a:t>'</a:t>
            </a:r>
            <a:r>
              <a:rPr lang="en-US" sz="1900" dirty="0" err="1" smtClean="0">
                <a:latin typeface="Courier New" panose="02070309020205020404" pitchFamily="49" charset="0"/>
                <a:cs typeface="Courier New" panose="02070309020205020404" pitchFamily="49" charset="0"/>
              </a:rPr>
              <a:t>kf</a:t>
            </a:r>
            <a:r>
              <a:rPr lang="en-US" sz="1900" dirty="0" smtClean="0">
                <a:latin typeface="Courier New" panose="02070309020205020404" pitchFamily="49" charset="0"/>
                <a:cs typeface="Courier New" panose="02070309020205020404" pitchFamily="49" charset="0"/>
              </a:rPr>
              <a:t>'</a:t>
            </a:r>
            <a:r>
              <a:rPr lang="en-US" sz="1900" dirty="0">
                <a:latin typeface="Courier New" panose="02070309020205020404" pitchFamily="49" charset="0"/>
                <a:cs typeface="Courier New" panose="02070309020205020404" pitchFamily="49" charset="0"/>
              </a:rPr>
              <a:t> AND</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b.cataloging_date_gmt</a:t>
            </a:r>
            <a:r>
              <a:rPr lang="en-US" sz="1900" dirty="0">
                <a:latin typeface="Courier New" panose="02070309020205020404" pitchFamily="49" charset="0"/>
                <a:cs typeface="Courier New" panose="02070309020205020404" pitchFamily="49" charset="0"/>
              </a:rPr>
              <a:t> &gt;= date</a:t>
            </a:r>
            <a:r>
              <a:rPr lang="en-US" sz="1900" dirty="0" smtClean="0">
                <a:latin typeface="Courier New" panose="02070309020205020404" pitchFamily="49" charset="0"/>
                <a:cs typeface="Courier New" panose="02070309020205020404" pitchFamily="49" charset="0"/>
              </a:rPr>
              <a:t>('08/01/2015')</a:t>
            </a:r>
            <a:r>
              <a:rPr lang="en-US" sz="1900" dirty="0">
                <a:latin typeface="Courier New" panose="02070309020205020404" pitchFamily="49" charset="0"/>
                <a:cs typeface="Courier New" panose="02070309020205020404" pitchFamily="49" charset="0"/>
              </a:rPr>
              <a:t> AND</a:t>
            </a:r>
            <a:br>
              <a:rPr lang="en-US" sz="1900" dirty="0">
                <a:latin typeface="Courier New" panose="02070309020205020404" pitchFamily="49" charset="0"/>
                <a:cs typeface="Courier New" panose="02070309020205020404" pitchFamily="49" charset="0"/>
              </a:rPr>
            </a:br>
            <a:r>
              <a:rPr lang="en-US" sz="1900" dirty="0">
                <a:latin typeface="Courier New" panose="02070309020205020404" pitchFamily="49" charset="0"/>
                <a:cs typeface="Courier New" panose="02070309020205020404" pitchFamily="49" charset="0"/>
              </a:rPr>
              <a:t>  </a:t>
            </a:r>
            <a:r>
              <a:rPr lang="en-US" sz="1900" dirty="0" err="1" smtClean="0">
                <a:latin typeface="Courier New" panose="02070309020205020404" pitchFamily="49" charset="0"/>
                <a:cs typeface="Courier New" panose="02070309020205020404" pitchFamily="49" charset="0"/>
              </a:rPr>
              <a:t>b.is_suppressed</a:t>
            </a:r>
            <a:r>
              <a:rPr lang="en-US" sz="1900" dirty="0">
                <a:latin typeface="Courier New" panose="02070309020205020404" pitchFamily="49" charset="0"/>
                <a:cs typeface="Courier New" panose="02070309020205020404" pitchFamily="49" charset="0"/>
              </a:rPr>
              <a:t> = FALSE</a:t>
            </a:r>
            <a:br>
              <a:rPr lang="en-US" sz="1900" dirty="0">
                <a:latin typeface="Courier New" panose="02070309020205020404" pitchFamily="49" charset="0"/>
                <a:cs typeface="Courier New" panose="02070309020205020404" pitchFamily="49" charset="0"/>
              </a:rPr>
            </a:br>
            <a:endParaRPr lang="en-US" sz="1900" dirty="0">
              <a:latin typeface="Courier New" panose="02070309020205020404" pitchFamily="49" charset="0"/>
              <a:cs typeface="Courier New" panose="02070309020205020404" pitchFamily="49" charset="0"/>
            </a:endParaRPr>
          </a:p>
          <a:p>
            <a:pPr marL="0" indent="0">
              <a:buNone/>
            </a:pPr>
            <a:r>
              <a:rPr lang="en-US" sz="1900" b="1" dirty="0">
                <a:latin typeface="Courier New" panose="02070309020205020404" pitchFamily="49" charset="0"/>
                <a:cs typeface="Courier New" panose="02070309020205020404" pitchFamily="49" charset="0"/>
              </a:rPr>
              <a:t>ORDER </a:t>
            </a:r>
            <a:r>
              <a:rPr lang="en-US" sz="1900" b="1" dirty="0" smtClean="0">
                <a:latin typeface="Courier New" panose="02070309020205020404" pitchFamily="49" charset="0"/>
                <a:cs typeface="Courier New" panose="02070309020205020404" pitchFamily="49" charset="0"/>
              </a:rPr>
              <a:t>BY  </a:t>
            </a:r>
            <a:r>
              <a:rPr lang="en-US" sz="1900" dirty="0" err="1" smtClean="0">
                <a:latin typeface="Courier New" panose="02070309020205020404" pitchFamily="49" charset="0"/>
                <a:cs typeface="Courier New" panose="02070309020205020404" pitchFamily="49" charset="0"/>
              </a:rPr>
              <a:t>i.call_number_norm</a:t>
            </a:r>
            <a:r>
              <a:rPr lang="en-US" sz="1900" dirty="0"/>
              <a:t/>
            </a:r>
            <a:br>
              <a:rPr lang="en-US" sz="1900" dirty="0"/>
            </a:br>
            <a:endParaRPr lang="en-US" sz="1900" dirty="0"/>
          </a:p>
        </p:txBody>
      </p:sp>
      <p:sp>
        <p:nvSpPr>
          <p:cNvPr id="5" name="Oval 4"/>
          <p:cNvSpPr/>
          <p:nvPr/>
        </p:nvSpPr>
        <p:spPr>
          <a:xfrm>
            <a:off x="3023476" y="3712778"/>
            <a:ext cx="3821824" cy="1037022"/>
          </a:xfrm>
          <a:prstGeom prst="ellipse">
            <a:avLst/>
          </a:prstGeom>
          <a:noFill/>
          <a:ln w="101600">
            <a:solidFill>
              <a:srgbClr val="FF0000">
                <a:alpha val="7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1952322001"/>
      </p:ext>
    </p:extLst>
  </p:cSld>
  <p:clrMapOvr>
    <a:masterClrMapping/>
  </p:clrMapOvr>
  <mc:AlternateContent xmlns:mc="http://schemas.openxmlformats.org/markup-compatibility/2006" xmlns:p14="http://schemas.microsoft.com/office/powerpoint/2010/main">
    <mc:Choice Requires="p14">
      <p:transition spd="slow" p14:dur="2000" advTm="40727"/>
    </mc:Choice>
    <mc:Fallback xmlns="">
      <p:transition spd="slow" advTm="407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Books List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56" y="1143000"/>
            <a:ext cx="1190048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09001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dirty="0" smtClean="0"/>
              <a:t>#2:  Dynamic New Books List</a:t>
            </a:r>
            <a:endParaRPr lang="en-US" dirty="0"/>
          </a:p>
        </p:txBody>
      </p:sp>
      <p:sp>
        <p:nvSpPr>
          <p:cNvPr id="3" name="Content Placeholder 2"/>
          <p:cNvSpPr>
            <a:spLocks noGrp="1"/>
          </p:cNvSpPr>
          <p:nvPr>
            <p:ph idx="1"/>
          </p:nvPr>
        </p:nvSpPr>
        <p:spPr>
          <a:xfrm>
            <a:off x="468860" y="1435100"/>
            <a:ext cx="11692978" cy="4691064"/>
          </a:xfrm>
        </p:spPr>
        <p:txBody>
          <a:bodyPr>
            <a:normAutofit/>
          </a:bodyPr>
          <a:lstStyle/>
          <a:p>
            <a:pPr marL="0" indent="0">
              <a:buNone/>
            </a:pPr>
            <a:r>
              <a:rPr lang="en-US" sz="3400" dirty="0" smtClean="0"/>
              <a:t>By </a:t>
            </a:r>
            <a:r>
              <a:rPr lang="en-US" sz="3400" b="1" dirty="0"/>
              <a:t>Raymond </a:t>
            </a:r>
            <a:r>
              <a:rPr lang="en-US" sz="3400" b="1" dirty="0" err="1"/>
              <a:t>Voelker</a:t>
            </a:r>
            <a:r>
              <a:rPr lang="en-US" sz="3400" b="1" dirty="0"/>
              <a:t> </a:t>
            </a:r>
            <a:r>
              <a:rPr lang="en-US" sz="3400" b="1" dirty="0" smtClean="0"/>
              <a:t> </a:t>
            </a:r>
            <a:r>
              <a:rPr lang="en-US" sz="3400" dirty="0" smtClean="0"/>
              <a:t>- University of Dayton</a:t>
            </a:r>
            <a:r>
              <a:rPr lang="en-US" sz="3400" dirty="0"/>
              <a:t>  </a:t>
            </a:r>
            <a:br>
              <a:rPr lang="en-US" sz="3400" dirty="0"/>
            </a:br>
            <a:r>
              <a:rPr lang="en-US" sz="3400" dirty="0"/>
              <a:t/>
            </a:r>
            <a:br>
              <a:rPr lang="en-US" sz="3400" dirty="0"/>
            </a:br>
            <a:r>
              <a:rPr lang="en-US" sz="3400" dirty="0" smtClean="0"/>
              <a:t>new books page: </a:t>
            </a:r>
            <a:r>
              <a:rPr lang="en-US" sz="3400" dirty="0"/>
              <a:t>	</a:t>
            </a:r>
            <a:r>
              <a:rPr lang="en-US" sz="3400" dirty="0">
                <a:latin typeface="Arial Narrow" panose="020B0606020202030204" pitchFamily="34" charset="0"/>
                <a:hlinkClick r:id="rId2"/>
              </a:rPr>
              <a:t>http://library2.udayton.edu/newbooks</a:t>
            </a:r>
            <a:r>
              <a:rPr lang="en-US" dirty="0" smtClean="0">
                <a:hlinkClick r:id="rId2"/>
              </a:rPr>
              <a:t/>
            </a:r>
            <a:br>
              <a:rPr lang="en-US" dirty="0" smtClean="0">
                <a:hlinkClick r:id="rId2"/>
              </a:rPr>
            </a:br>
            <a:r>
              <a:rPr lang="en-US" sz="3400" dirty="0" smtClean="0"/>
              <a:t>view </a:t>
            </a:r>
            <a:r>
              <a:rPr lang="en-US" sz="3400" dirty="0"/>
              <a:t>PHP &amp; </a:t>
            </a:r>
            <a:r>
              <a:rPr lang="en-US" sz="3400" dirty="0" smtClean="0"/>
              <a:t>SQL:  </a:t>
            </a:r>
            <a:r>
              <a:rPr lang="en-US" sz="3400" dirty="0"/>
              <a:t>	 </a:t>
            </a:r>
            <a:r>
              <a:rPr lang="en-US" sz="2800" dirty="0">
                <a:latin typeface="Arial Narrow" panose="020B0606020202030204" pitchFamily="34" charset="0"/>
                <a:hlinkClick r:id="rId3"/>
              </a:rPr>
              <a:t>https://</a:t>
            </a:r>
            <a:r>
              <a:rPr lang="en-US" sz="2800" dirty="0" smtClean="0">
                <a:latin typeface="Arial Narrow" panose="020B0606020202030204" pitchFamily="34" charset="0"/>
                <a:hlinkClick r:id="rId3"/>
              </a:rPr>
              <a:t>github.com/rayvoelker/DIY_API/tree/master/code_examples/new_books</a:t>
            </a:r>
            <a:r>
              <a:rPr lang="en-US" sz="2800" dirty="0" smtClean="0">
                <a:latin typeface="Arial Narrow" panose="020B0606020202030204" pitchFamily="34" charset="0"/>
              </a:rPr>
              <a:t> </a:t>
            </a:r>
            <a:r>
              <a:rPr lang="en-US" sz="3400" dirty="0"/>
              <a:t/>
            </a:r>
            <a:br>
              <a:rPr lang="en-US" sz="3400" dirty="0"/>
            </a:br>
            <a:r>
              <a:rPr lang="en-US" sz="3400" dirty="0"/>
              <a:t/>
            </a:r>
            <a:br>
              <a:rPr lang="en-US" sz="3400" dirty="0"/>
            </a:br>
            <a:r>
              <a:rPr lang="en-US" sz="3400" dirty="0" smtClean="0"/>
              <a:t>ray.voelker@gmail.com</a:t>
            </a:r>
            <a:r>
              <a:rPr lang="en-US" sz="3400" dirty="0"/>
              <a:t/>
            </a:r>
            <a:br>
              <a:rPr lang="en-US" sz="3400" dirty="0"/>
            </a:br>
            <a:endParaRPr lang="en-US" sz="3400" dirty="0"/>
          </a:p>
        </p:txBody>
      </p:sp>
    </p:spTree>
    <p:extLst>
      <p:ext uri="{BB962C8B-B14F-4D97-AF65-F5344CB8AC3E}">
        <p14:creationId xmlns:p14="http://schemas.microsoft.com/office/powerpoint/2010/main" val="3203724325"/>
      </p:ext>
    </p:extLst>
  </p:cSld>
  <p:clrMapOvr>
    <a:masterClrMapping/>
  </p:clrMapOvr>
  <mc:AlternateContent xmlns:mc="http://schemas.openxmlformats.org/markup-compatibility/2006" xmlns:p14="http://schemas.microsoft.com/office/powerpoint/2010/main">
    <mc:Choice Requires="p14">
      <p:transition spd="slow" p14:dur="2000" advTm="27039"/>
    </mc:Choice>
    <mc:Fallback xmlns="">
      <p:transition spd="slow" advTm="27039"/>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kashina.net/products/other/Multi%20Laptop%20Charger%20P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214" y="2589779"/>
            <a:ext cx="5193971" cy="40790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SQL #3:  Patrons who have checked out item</a:t>
            </a:r>
            <a:endParaRPr lang="en-US" dirty="0"/>
          </a:p>
        </p:txBody>
      </p:sp>
      <p:sp>
        <p:nvSpPr>
          <p:cNvPr id="6" name="Content Placeholder 5"/>
          <p:cNvSpPr>
            <a:spLocks noGrp="1"/>
          </p:cNvSpPr>
          <p:nvPr>
            <p:ph idx="1"/>
          </p:nvPr>
        </p:nvSpPr>
        <p:spPr>
          <a:xfrm>
            <a:off x="468860" y="1435100"/>
            <a:ext cx="11497168" cy="4691064"/>
          </a:xfrm>
        </p:spPr>
        <p:txBody>
          <a:bodyPr/>
          <a:lstStyle/>
          <a:p>
            <a:pPr marL="0" indent="0">
              <a:buNone/>
            </a:pPr>
            <a:r>
              <a:rPr lang="en-US" dirty="0" smtClean="0"/>
              <a:t>Somebody forgot to return attachments</a:t>
            </a:r>
          </a:p>
          <a:p>
            <a:pPr marL="0" indent="0">
              <a:buNone/>
            </a:pPr>
            <a:r>
              <a:rPr lang="en-US" sz="4000" dirty="0" smtClean="0"/>
              <a:t>Who were the last people to check out the item?</a:t>
            </a:r>
            <a:endParaRPr lang="en-US" sz="4000" dirty="0"/>
          </a:p>
        </p:txBody>
      </p:sp>
      <p:sp>
        <p:nvSpPr>
          <p:cNvPr id="4" name="Oval 3"/>
          <p:cNvSpPr/>
          <p:nvPr/>
        </p:nvSpPr>
        <p:spPr>
          <a:xfrm rot="5400000">
            <a:off x="7996426" y="3922302"/>
            <a:ext cx="2831173" cy="1576551"/>
          </a:xfrm>
          <a:prstGeom prst="ellipse">
            <a:avLst/>
          </a:prstGeom>
          <a:noFill/>
          <a:ln w="101600">
            <a:solidFill>
              <a:srgbClr val="FF0000">
                <a:alpha val="7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4137122802"/>
      </p:ext>
    </p:extLst>
  </p:cSld>
  <p:clrMapOvr>
    <a:masterClrMapping/>
  </p:clrMapOvr>
  <mc:AlternateContent xmlns:mc="http://schemas.openxmlformats.org/markup-compatibility/2006" xmlns:p14="http://schemas.microsoft.com/office/powerpoint/2010/main">
    <mc:Choice Requires="p14">
      <p:transition spd="slow" p14:dur="2000" advTm="44889"/>
    </mc:Choice>
    <mc:Fallback xmlns="">
      <p:transition spd="slow" advTm="44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#3:  Patrons who have checked out item</a:t>
            </a:r>
            <a:endParaRPr lang="en-US" dirty="0"/>
          </a:p>
        </p:txBody>
      </p:sp>
      <p:sp>
        <p:nvSpPr>
          <p:cNvPr id="3" name="Content Placeholder 2"/>
          <p:cNvSpPr>
            <a:spLocks noGrp="1"/>
          </p:cNvSpPr>
          <p:nvPr>
            <p:ph idx="1"/>
          </p:nvPr>
        </p:nvSpPr>
        <p:spPr>
          <a:xfrm>
            <a:off x="468860" y="907812"/>
            <a:ext cx="11224119" cy="5745236"/>
          </a:xfrm>
        </p:spPr>
        <p:txBody>
          <a:bodyPr>
            <a:noAutofit/>
          </a:bodyPr>
          <a:lstStyle/>
          <a:p>
            <a:pPr marL="0" indent="0">
              <a:buNone/>
            </a:pPr>
            <a:r>
              <a:rPr lang="en-US" sz="2100" dirty="0" smtClean="0">
                <a:latin typeface="Courier New" panose="02070309020205020404" pitchFamily="49" charset="0"/>
                <a:cs typeface="Courier New" panose="02070309020205020404" pitchFamily="49" charset="0"/>
              </a:rPr>
              <a:t>SELECT</a:t>
            </a:r>
            <a:r>
              <a:rPr lang="en-US" sz="2100" dirty="0">
                <a:latin typeface="Courier New" panose="02070309020205020404" pitchFamily="49" charset="0"/>
                <a:cs typeface="Courier New" panose="02070309020205020404" pitchFamily="49" charset="0"/>
              </a:rPr>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circ_trans.patron_record_id</a:t>
            </a: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circ_trans.item_record_id</a:t>
            </a:r>
            <a:r>
              <a:rPr lang="en-US" sz="2100" dirty="0">
                <a:latin typeface="Courier New" panose="02070309020205020404" pitchFamily="49" charset="0"/>
                <a:cs typeface="Courier New" panose="02070309020205020404" pitchFamily="49" charset="0"/>
              </a:rPr>
              <a:t>,</a:t>
            </a:r>
          </a:p>
          <a:p>
            <a:pPr marL="0" indent="0">
              <a:buNone/>
            </a:pP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circ_trans.due_date_gmt</a:t>
            </a: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patron_record_fullname.first_name</a:t>
            </a:r>
            <a:r>
              <a:rPr lang="en-US" sz="2100" dirty="0">
                <a:latin typeface="Courier New" panose="02070309020205020404" pitchFamily="49" charset="0"/>
                <a:cs typeface="Courier New" panose="02070309020205020404" pitchFamily="49" charset="0"/>
              </a:rPr>
              <a:t>,</a:t>
            </a:r>
          </a:p>
          <a:p>
            <a:pPr marL="0" indent="0">
              <a:buNone/>
            </a:pP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patron_record_fullname.last_name</a:t>
            </a:r>
            <a:r>
              <a:rPr lang="en-US" sz="2100" dirty="0">
                <a:latin typeface="Courier New" panose="02070309020205020404" pitchFamily="49" charset="0"/>
                <a:cs typeface="Courier New" panose="02070309020205020404" pitchFamily="49" charset="0"/>
              </a:rPr>
              <a:t/>
            </a:r>
            <a:br>
              <a:rPr lang="en-US" sz="2100" dirty="0">
                <a:latin typeface="Courier New" panose="02070309020205020404" pitchFamily="49" charset="0"/>
                <a:cs typeface="Courier New" panose="02070309020205020404" pitchFamily="49" charset="0"/>
              </a:rPr>
            </a:br>
            <a:endParaRPr lang="en-US" sz="2100" dirty="0">
              <a:latin typeface="Courier New" panose="02070309020205020404" pitchFamily="49" charset="0"/>
              <a:cs typeface="Courier New" panose="02070309020205020404" pitchFamily="49" charset="0"/>
            </a:endParaRPr>
          </a:p>
          <a:p>
            <a:pPr marL="0" indent="0">
              <a:buNone/>
            </a:pPr>
            <a:r>
              <a:rPr lang="en-US" sz="2100" dirty="0">
                <a:latin typeface="Courier New" panose="02070309020205020404" pitchFamily="49" charset="0"/>
                <a:cs typeface="Courier New" panose="02070309020205020404" pitchFamily="49" charset="0"/>
              </a:rPr>
              <a:t>FROM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a:t>
            </a:r>
            <a:r>
              <a:rPr lang="en-US" sz="2100" b="1" dirty="0" err="1">
                <a:latin typeface="Courier New" panose="02070309020205020404" pitchFamily="49" charset="0"/>
                <a:cs typeface="Courier New" panose="02070309020205020404" pitchFamily="49" charset="0"/>
              </a:rPr>
              <a:t>sierra_view.circ_trans</a:t>
            </a: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sierra_view.item_view</a:t>
            </a:r>
            <a:r>
              <a:rPr lang="en-US" sz="2100" dirty="0">
                <a:latin typeface="Courier New" panose="02070309020205020404" pitchFamily="49" charset="0"/>
                <a:cs typeface="Courier New" panose="02070309020205020404" pitchFamily="49" charset="0"/>
              </a:rPr>
              <a:t>,   </a:t>
            </a:r>
          </a:p>
          <a:p>
            <a:pPr marL="0" indent="0">
              <a:buNone/>
            </a:pPr>
            <a:r>
              <a:rPr lang="en-US" sz="2100" dirty="0">
                <a:latin typeface="Courier New" panose="02070309020205020404" pitchFamily="49" charset="0"/>
                <a:cs typeface="Courier New" panose="02070309020205020404" pitchFamily="49" charset="0"/>
              </a:rPr>
              <a:t>  sierra_view.patron_view,   </a:t>
            </a:r>
            <a:r>
              <a:rPr lang="en-US" sz="2100" dirty="0" err="1">
                <a:latin typeface="Courier New" panose="02070309020205020404" pitchFamily="49" charset="0"/>
                <a:cs typeface="Courier New" panose="02070309020205020404" pitchFamily="49" charset="0"/>
              </a:rPr>
              <a:t>sierra_view.patron_record_fullname</a:t>
            </a:r>
            <a:endParaRPr lang="en-US" sz="2100" dirty="0">
              <a:latin typeface="Courier New" panose="02070309020205020404" pitchFamily="49" charset="0"/>
              <a:cs typeface="Courier New" panose="02070309020205020404" pitchFamily="49" charset="0"/>
            </a:endParaRPr>
          </a:p>
          <a:p>
            <a:pPr marL="0" indent="0">
              <a:buNone/>
              <a:tabLst>
                <a:tab pos="364021" algn="l"/>
              </a:tabLst>
            </a:pPr>
            <a:r>
              <a:rPr lang="en-US" sz="2100" dirty="0">
                <a:latin typeface="Courier New" panose="02070309020205020404" pitchFamily="49" charset="0"/>
                <a:cs typeface="Courier New" panose="02070309020205020404" pitchFamily="49" charset="0"/>
              </a:rPr>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WHERE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item_view.id = </a:t>
            </a:r>
            <a:r>
              <a:rPr lang="en-US" sz="2100" dirty="0" err="1">
                <a:latin typeface="Courier New" panose="02070309020205020404" pitchFamily="49" charset="0"/>
                <a:cs typeface="Courier New" panose="02070309020205020404" pitchFamily="49" charset="0"/>
              </a:rPr>
              <a:t>circ_trans.item_record_id</a:t>
            </a:r>
            <a:r>
              <a:rPr lang="en-US" sz="2100" dirty="0">
                <a:latin typeface="Courier New" panose="02070309020205020404" pitchFamily="49" charset="0"/>
                <a:cs typeface="Courier New" panose="02070309020205020404" pitchFamily="49" charset="0"/>
              </a:rPr>
              <a:t> AND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patron_view.id = </a:t>
            </a:r>
            <a:r>
              <a:rPr lang="en-US" sz="2100" dirty="0" err="1">
                <a:latin typeface="Courier New" panose="02070309020205020404" pitchFamily="49" charset="0"/>
                <a:cs typeface="Courier New" panose="02070309020205020404" pitchFamily="49" charset="0"/>
              </a:rPr>
              <a:t>circ_trans.patron_record_id</a:t>
            </a:r>
            <a:r>
              <a:rPr lang="en-US" sz="2100" dirty="0">
                <a:latin typeface="Courier New" panose="02070309020205020404" pitchFamily="49" charset="0"/>
                <a:cs typeface="Courier New" panose="02070309020205020404" pitchFamily="49" charset="0"/>
              </a:rPr>
              <a:t> AND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patron_record_fullname.patron_record_id</a:t>
            </a:r>
            <a:r>
              <a:rPr lang="en-US" sz="2100" dirty="0">
                <a:latin typeface="Courier New" panose="02070309020205020404" pitchFamily="49" charset="0"/>
                <a:cs typeface="Courier New" panose="02070309020205020404" pitchFamily="49" charset="0"/>
              </a:rPr>
              <a:t> = patron_view.id AND</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  </a:t>
            </a:r>
            <a:r>
              <a:rPr lang="en-US" sz="2100" dirty="0" err="1">
                <a:latin typeface="Courier New" panose="02070309020205020404" pitchFamily="49" charset="0"/>
                <a:cs typeface="Courier New" panose="02070309020205020404" pitchFamily="49" charset="0"/>
              </a:rPr>
              <a:t>item_view.barcode</a:t>
            </a:r>
            <a:r>
              <a:rPr lang="en-US" sz="2100" dirty="0">
                <a:latin typeface="Courier New" panose="02070309020205020404" pitchFamily="49" charset="0"/>
                <a:cs typeface="Courier New" panose="02070309020205020404" pitchFamily="49" charset="0"/>
              </a:rPr>
              <a:t> = '</a:t>
            </a:r>
            <a:r>
              <a:rPr lang="en-US" sz="2100" b="1" dirty="0">
                <a:latin typeface="Courier New" panose="02070309020205020404" pitchFamily="49" charset="0"/>
                <a:cs typeface="Courier New" panose="02070309020205020404" pitchFamily="49" charset="0"/>
              </a:rPr>
              <a:t>11111103690302</a:t>
            </a:r>
            <a:r>
              <a:rPr lang="en-US" sz="2100" dirty="0">
                <a:latin typeface="Courier New" panose="02070309020205020404" pitchFamily="49" charset="0"/>
                <a:cs typeface="Courier New" panose="02070309020205020404" pitchFamily="49" charset="0"/>
              </a:rPr>
              <a:t>'</a:t>
            </a:r>
          </a:p>
          <a:p>
            <a:pPr marL="0" indent="0">
              <a:buNone/>
              <a:tabLst>
                <a:tab pos="364021" algn="l"/>
              </a:tabLst>
            </a:pPr>
            <a:r>
              <a:rPr lang="en-US" sz="2100" dirty="0">
                <a:latin typeface="Courier New" panose="02070309020205020404" pitchFamily="49" charset="0"/>
                <a:cs typeface="Courier New" panose="02070309020205020404" pitchFamily="49" charset="0"/>
              </a:rPr>
              <a:t/>
            </a:r>
            <a:br>
              <a:rPr lang="en-US" sz="2100" dirty="0">
                <a:latin typeface="Courier New" panose="02070309020205020404" pitchFamily="49" charset="0"/>
                <a:cs typeface="Courier New" panose="02070309020205020404" pitchFamily="49" charset="0"/>
              </a:rPr>
            </a:br>
            <a:r>
              <a:rPr lang="en-US" sz="2100" dirty="0">
                <a:latin typeface="Courier New" panose="02070309020205020404" pitchFamily="49" charset="0"/>
                <a:cs typeface="Courier New" panose="02070309020205020404" pitchFamily="49" charset="0"/>
              </a:rPr>
              <a:t>ORDER </a:t>
            </a:r>
            <a:r>
              <a:rPr lang="en-US" sz="2100" dirty="0" smtClean="0">
                <a:latin typeface="Courier New" panose="02070309020205020404" pitchFamily="49" charset="0"/>
                <a:cs typeface="Courier New" panose="02070309020205020404" pitchFamily="49" charset="0"/>
              </a:rPr>
              <a:t>BY   </a:t>
            </a:r>
            <a:r>
              <a:rPr lang="en-US" sz="2100" dirty="0" err="1">
                <a:latin typeface="Courier New" panose="02070309020205020404" pitchFamily="49" charset="0"/>
                <a:cs typeface="Courier New" panose="02070309020205020404" pitchFamily="49" charset="0"/>
              </a:rPr>
              <a:t>circ_trans.due_date_gmt</a:t>
            </a:r>
            <a:r>
              <a:rPr lang="en-US" sz="2100" dirty="0">
                <a:latin typeface="Courier New" panose="02070309020205020404" pitchFamily="49" charset="0"/>
                <a:cs typeface="Courier New" panose="02070309020205020404" pitchFamily="49" charset="0"/>
              </a:rPr>
              <a:t> ASC;</a:t>
            </a:r>
          </a:p>
        </p:txBody>
      </p:sp>
      <p:sp>
        <p:nvSpPr>
          <p:cNvPr id="4" name="Oval 3"/>
          <p:cNvSpPr/>
          <p:nvPr/>
        </p:nvSpPr>
        <p:spPr>
          <a:xfrm>
            <a:off x="3362598" y="5213686"/>
            <a:ext cx="3952602" cy="651087"/>
          </a:xfrm>
          <a:prstGeom prst="ellipse">
            <a:avLst/>
          </a:prstGeom>
          <a:noFill/>
          <a:ln w="101600">
            <a:solidFill>
              <a:srgbClr val="FF0000">
                <a:alpha val="7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5" name="Oval 4"/>
          <p:cNvSpPr/>
          <p:nvPr/>
        </p:nvSpPr>
        <p:spPr>
          <a:xfrm>
            <a:off x="251536" y="2906665"/>
            <a:ext cx="4714602" cy="498687"/>
          </a:xfrm>
          <a:prstGeom prst="ellipse">
            <a:avLst/>
          </a:prstGeom>
          <a:noFill/>
          <a:ln w="101600">
            <a:solidFill>
              <a:srgbClr val="FF0000">
                <a:alpha val="7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1312657100"/>
      </p:ext>
    </p:extLst>
  </p:cSld>
  <p:clrMapOvr>
    <a:masterClrMapping/>
  </p:clrMapOvr>
  <mc:AlternateContent xmlns:mc="http://schemas.openxmlformats.org/markup-compatibility/2006" xmlns:p14="http://schemas.microsoft.com/office/powerpoint/2010/main">
    <mc:Choice Requires="p14">
      <p:transition spd="slow" p14:dur="2000" advTm="34239"/>
    </mc:Choice>
    <mc:Fallback xmlns="">
      <p:transition spd="slow" advTm="342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dirty="0" smtClean="0"/>
              <a:t>#3:</a:t>
            </a:r>
            <a:endParaRPr lang="en-US" dirty="0"/>
          </a:p>
        </p:txBody>
      </p:sp>
      <p:sp>
        <p:nvSpPr>
          <p:cNvPr id="3" name="TextBox 2"/>
          <p:cNvSpPr txBox="1"/>
          <p:nvPr/>
        </p:nvSpPr>
        <p:spPr>
          <a:xfrm>
            <a:off x="110508" y="1842448"/>
            <a:ext cx="5400302" cy="2237523"/>
          </a:xfrm>
          <a:prstGeom prst="rect">
            <a:avLst/>
          </a:prstGeom>
          <a:noFill/>
        </p:spPr>
        <p:txBody>
          <a:bodyPr wrap="square" lIns="97524" tIns="48762" rIns="97524" bIns="48762" rtlCol="0">
            <a:spAutoFit/>
          </a:bodyPr>
          <a:lstStyle/>
          <a:p>
            <a:r>
              <a:rPr lang="en-US" sz="4300" dirty="0"/>
              <a:t>CIRC_TRANS </a:t>
            </a:r>
            <a:r>
              <a:rPr lang="en-US" sz="4300" dirty="0" smtClean="0"/>
              <a:t/>
            </a:r>
            <a:br>
              <a:rPr lang="en-US" sz="4300" dirty="0" smtClean="0"/>
            </a:br>
            <a:r>
              <a:rPr lang="en-US" sz="3200" dirty="0" smtClean="0"/>
              <a:t>table has </a:t>
            </a:r>
            <a:r>
              <a:rPr lang="en-US" sz="3200" dirty="0"/>
              <a:t>14 days </a:t>
            </a:r>
            <a:r>
              <a:rPr lang="en-US" sz="3200" dirty="0" smtClean="0"/>
              <a:t/>
            </a:r>
            <a:br>
              <a:rPr lang="en-US" sz="3200" dirty="0" smtClean="0"/>
            </a:br>
            <a:r>
              <a:rPr lang="en-US" sz="3200" dirty="0" smtClean="0"/>
              <a:t>of </a:t>
            </a:r>
            <a:r>
              <a:rPr lang="en-US" sz="3200" dirty="0" err="1"/>
              <a:t>circ</a:t>
            </a:r>
            <a:r>
              <a:rPr lang="en-US" sz="3200" dirty="0"/>
              <a:t> transactions</a:t>
            </a:r>
            <a:r>
              <a:rPr lang="en-US" sz="3200" dirty="0" smtClean="0"/>
              <a:t/>
            </a:r>
            <a:br>
              <a:rPr lang="en-US" sz="3200" dirty="0" smtClean="0"/>
            </a:br>
            <a:endParaRPr lang="en-US" sz="32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113" y="321493"/>
            <a:ext cx="6364287" cy="6457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352800" y="4394201"/>
            <a:ext cx="8809038" cy="2463800"/>
          </a:xfrm>
          <a:prstGeom prst="ellipse">
            <a:avLst/>
          </a:prstGeom>
          <a:noFill/>
          <a:ln w="101600">
            <a:solidFill>
              <a:srgbClr val="FF0000">
                <a:alpha val="7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1370570237"/>
      </p:ext>
    </p:extLst>
  </p:cSld>
  <p:clrMapOvr>
    <a:masterClrMapping/>
  </p:clrMapOvr>
  <mc:AlternateContent xmlns:mc="http://schemas.openxmlformats.org/markup-compatibility/2006" xmlns:p14="http://schemas.microsoft.com/office/powerpoint/2010/main">
    <mc:Choice Requires="p14">
      <p:transition spd="slow" p14:dur="2000" advTm="43399"/>
    </mc:Choice>
    <mc:Fallback xmlns="">
      <p:transition spd="slow" advTm="433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dirty="0" smtClean="0"/>
              <a:t>#4:  Barcodes to Record Numbers</a:t>
            </a:r>
            <a:endParaRPr lang="en-US" dirty="0"/>
          </a:p>
        </p:txBody>
      </p:sp>
      <p:pic>
        <p:nvPicPr>
          <p:cNvPr id="4" name="Content Placeholder 3"/>
          <p:cNvPicPr>
            <a:picLocks noGrp="1" noChangeAspect="1"/>
          </p:cNvPicPr>
          <p:nvPr>
            <p:ph idx="1"/>
          </p:nvPr>
        </p:nvPicPr>
        <p:blipFill>
          <a:blip r:embed="rId2"/>
          <a:stretch>
            <a:fillRect/>
          </a:stretch>
        </p:blipFill>
        <p:spPr>
          <a:xfrm>
            <a:off x="878612" y="1495873"/>
            <a:ext cx="4478579" cy="5282984"/>
          </a:xfrm>
          <a:prstGeom prst="rect">
            <a:avLst/>
          </a:prstGeom>
          <a:ln w="3175">
            <a:solidFill>
              <a:schemeClr val="tx1"/>
            </a:solidFill>
          </a:ln>
        </p:spPr>
      </p:pic>
      <p:pic>
        <p:nvPicPr>
          <p:cNvPr id="5" name="Picture 4"/>
          <p:cNvPicPr>
            <a:picLocks noChangeAspect="1"/>
          </p:cNvPicPr>
          <p:nvPr/>
        </p:nvPicPr>
        <p:blipFill>
          <a:blip r:embed="rId3"/>
          <a:stretch>
            <a:fillRect/>
          </a:stretch>
        </p:blipFill>
        <p:spPr>
          <a:xfrm>
            <a:off x="6080919" y="3740874"/>
            <a:ext cx="5467350" cy="2114550"/>
          </a:xfrm>
          <a:prstGeom prst="rect">
            <a:avLst/>
          </a:prstGeom>
          <a:ln w="6350">
            <a:solidFill>
              <a:schemeClr val="accent3">
                <a:lumMod val="50000"/>
              </a:schemeClr>
            </a:solidFill>
          </a:ln>
        </p:spPr>
      </p:pic>
    </p:spTree>
    <p:extLst>
      <p:ext uri="{BB962C8B-B14F-4D97-AF65-F5344CB8AC3E}">
        <p14:creationId xmlns:p14="http://schemas.microsoft.com/office/powerpoint/2010/main" val="1709815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dirty="0" smtClean="0"/>
              <a:t>#4:  Barcodes to Record Numbers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dirty="0" smtClean="0"/>
              <a:t>SELECT  </a:t>
            </a:r>
            <a:r>
              <a:rPr lang="en-US" dirty="0"/>
              <a:t>	'</a:t>
            </a:r>
            <a:r>
              <a:rPr lang="en-US" dirty="0" err="1"/>
              <a:t>i</a:t>
            </a:r>
            <a:r>
              <a:rPr lang="en-US" dirty="0"/>
              <a:t>' || </a:t>
            </a:r>
            <a:r>
              <a:rPr lang="en-US" dirty="0" err="1"/>
              <a:t>i.record_num</a:t>
            </a:r>
            <a:r>
              <a:rPr lang="en-US" dirty="0"/>
              <a:t> || 'a' AS </a:t>
            </a:r>
            <a:r>
              <a:rPr lang="en-US" dirty="0" err="1"/>
              <a:t>item_record_num</a:t>
            </a:r>
            <a:r>
              <a:rPr lang="en-US" dirty="0" smtClean="0"/>
              <a:t>,  </a:t>
            </a:r>
            <a:r>
              <a:rPr lang="en-US" dirty="0" err="1" smtClean="0"/>
              <a:t>i.record_num</a:t>
            </a:r>
            <a:r>
              <a:rPr lang="en-US" dirty="0" smtClean="0"/>
              <a:t> </a:t>
            </a:r>
            <a:r>
              <a:rPr lang="en-US" dirty="0"/>
              <a:t>as </a:t>
            </a:r>
            <a:r>
              <a:rPr lang="en-US" dirty="0" err="1"/>
              <a:t>item_num</a:t>
            </a:r>
            <a:r>
              <a:rPr lang="en-US" dirty="0" smtClean="0"/>
              <a:t>, </a:t>
            </a:r>
            <a:r>
              <a:rPr lang="en-US" dirty="0"/>
              <a:t>	</a:t>
            </a:r>
            <a:endParaRPr lang="en-US" dirty="0" smtClean="0"/>
          </a:p>
          <a:p>
            <a:pPr marL="0" indent="0">
              <a:buNone/>
            </a:pPr>
            <a:r>
              <a:rPr lang="en-US" dirty="0"/>
              <a:t> </a:t>
            </a:r>
            <a:r>
              <a:rPr lang="en-US" dirty="0" smtClean="0"/>
              <a:t>    		'b</a:t>
            </a:r>
            <a:r>
              <a:rPr lang="en-US" dirty="0"/>
              <a:t>' || </a:t>
            </a:r>
            <a:r>
              <a:rPr lang="en-US" dirty="0" err="1"/>
              <a:t>b.record_num</a:t>
            </a:r>
            <a:r>
              <a:rPr lang="en-US" dirty="0"/>
              <a:t> || 'a' as </a:t>
            </a:r>
            <a:r>
              <a:rPr lang="en-US" dirty="0" err="1"/>
              <a:t>bib_record_num</a:t>
            </a:r>
            <a:r>
              <a:rPr lang="en-US" dirty="0"/>
              <a:t>,</a:t>
            </a:r>
          </a:p>
          <a:p>
            <a:pPr marL="0" indent="0">
              <a:buNone/>
            </a:pPr>
            <a:r>
              <a:rPr lang="en-US" dirty="0"/>
              <a:t>	</a:t>
            </a:r>
            <a:r>
              <a:rPr lang="en-US" dirty="0" smtClean="0"/>
              <a:t>	</a:t>
            </a:r>
            <a:r>
              <a:rPr lang="en-US" dirty="0" err="1" smtClean="0"/>
              <a:t>b.record_num</a:t>
            </a:r>
            <a:r>
              <a:rPr lang="en-US" dirty="0" smtClean="0"/>
              <a:t> </a:t>
            </a:r>
            <a:r>
              <a:rPr lang="en-US" dirty="0"/>
              <a:t>as </a:t>
            </a:r>
            <a:r>
              <a:rPr lang="en-US" dirty="0" err="1"/>
              <a:t>bib_num</a:t>
            </a:r>
            <a:r>
              <a:rPr lang="en-US" dirty="0"/>
              <a:t>, 	</a:t>
            </a:r>
            <a:r>
              <a:rPr lang="en-US" dirty="0" err="1"/>
              <a:t>i.creation_date_gmt</a:t>
            </a:r>
            <a:r>
              <a:rPr lang="en-US" dirty="0"/>
              <a:t> as </a:t>
            </a:r>
            <a:r>
              <a:rPr lang="en-US" dirty="0" err="1"/>
              <a:t>item_creation_date</a:t>
            </a:r>
            <a:r>
              <a:rPr lang="en-US" dirty="0" smtClean="0"/>
              <a:t>, </a:t>
            </a:r>
            <a:r>
              <a:rPr lang="en-US" dirty="0"/>
              <a:t>	</a:t>
            </a:r>
            <a:r>
              <a:rPr lang="en-US" dirty="0" smtClean="0"/>
              <a:t/>
            </a:r>
            <a:br>
              <a:rPr lang="en-US" dirty="0" smtClean="0"/>
            </a:br>
            <a:r>
              <a:rPr lang="en-US" dirty="0" smtClean="0"/>
              <a:t>		</a:t>
            </a:r>
            <a:r>
              <a:rPr lang="en-US" dirty="0" err="1" smtClean="0"/>
              <a:t>i.deletion_date_gmt</a:t>
            </a:r>
            <a:r>
              <a:rPr lang="en-US" dirty="0" smtClean="0"/>
              <a:t> </a:t>
            </a:r>
            <a:r>
              <a:rPr lang="en-US" dirty="0"/>
              <a:t>as </a:t>
            </a:r>
            <a:r>
              <a:rPr lang="en-US" dirty="0" err="1"/>
              <a:t>item_deletion_date</a:t>
            </a:r>
            <a:r>
              <a:rPr lang="en-US" dirty="0" smtClean="0"/>
              <a:t>,  </a:t>
            </a:r>
            <a:r>
              <a:rPr lang="en-US" dirty="0" err="1" smtClean="0"/>
              <a:t>b.creation_date_gmt</a:t>
            </a:r>
            <a:r>
              <a:rPr lang="en-US" dirty="0" smtClean="0"/>
              <a:t> </a:t>
            </a:r>
            <a:r>
              <a:rPr lang="en-US" dirty="0"/>
              <a:t>as </a:t>
            </a:r>
            <a:r>
              <a:rPr lang="en-US" dirty="0" err="1"/>
              <a:t>bib_creation_date</a:t>
            </a:r>
            <a:r>
              <a:rPr lang="en-US" dirty="0" smtClean="0"/>
              <a:t>, </a:t>
            </a:r>
            <a:r>
              <a:rPr lang="en-US" dirty="0"/>
              <a:t>	</a:t>
            </a:r>
            <a:r>
              <a:rPr lang="en-US" dirty="0" smtClean="0"/>
              <a:t>			 	</a:t>
            </a:r>
            <a:r>
              <a:rPr lang="en-US" dirty="0" err="1" smtClean="0"/>
              <a:t>b.deletion_date_gmt</a:t>
            </a:r>
            <a:r>
              <a:rPr lang="en-US" dirty="0" smtClean="0"/>
              <a:t> </a:t>
            </a:r>
            <a:r>
              <a:rPr lang="en-US" dirty="0"/>
              <a:t>as </a:t>
            </a:r>
            <a:r>
              <a:rPr lang="en-US" dirty="0" err="1"/>
              <a:t>bib_deletion_date</a:t>
            </a:r>
            <a:endParaRPr lang="en-US" dirty="0"/>
          </a:p>
          <a:p>
            <a:pPr marL="0" indent="0">
              <a:buNone/>
            </a:pPr>
            <a:r>
              <a:rPr lang="en-US" dirty="0"/>
              <a:t>	FROM</a:t>
            </a:r>
          </a:p>
          <a:p>
            <a:pPr marL="0" indent="0">
              <a:buNone/>
            </a:pPr>
            <a:r>
              <a:rPr lang="en-US" dirty="0"/>
              <a:t>	</a:t>
            </a:r>
            <a:r>
              <a:rPr lang="en-US" dirty="0" smtClean="0"/>
              <a:t>	</a:t>
            </a:r>
            <a:r>
              <a:rPr lang="en-US" dirty="0" err="1" smtClean="0"/>
              <a:t>sierra_view.phrase_entry</a:t>
            </a:r>
            <a:r>
              <a:rPr lang="en-US" dirty="0"/>
              <a:t>	</a:t>
            </a:r>
            <a:r>
              <a:rPr lang="en-US" dirty="0" smtClean="0"/>
              <a:t>AS </a:t>
            </a:r>
            <a:r>
              <a:rPr lang="en-US" dirty="0"/>
              <a:t>e</a:t>
            </a:r>
          </a:p>
          <a:p>
            <a:pPr marL="0" indent="0">
              <a:buNone/>
            </a:pPr>
            <a:r>
              <a:rPr lang="en-US" dirty="0"/>
              <a:t>	LEFT OUTER JOIN </a:t>
            </a:r>
            <a:r>
              <a:rPr lang="en-US" dirty="0" err="1"/>
              <a:t>sierra_view.record_metadata</a:t>
            </a:r>
            <a:r>
              <a:rPr lang="en-US" dirty="0"/>
              <a:t>	 AS </a:t>
            </a:r>
            <a:r>
              <a:rPr lang="en-US" dirty="0" err="1"/>
              <a:t>i</a:t>
            </a:r>
            <a:endParaRPr lang="en-US" dirty="0"/>
          </a:p>
          <a:p>
            <a:pPr marL="0" indent="0">
              <a:buNone/>
            </a:pPr>
            <a:r>
              <a:rPr lang="en-US" dirty="0"/>
              <a:t>	ON  	  </a:t>
            </a:r>
            <a:r>
              <a:rPr lang="en-US" dirty="0" err="1"/>
              <a:t>e.record_id</a:t>
            </a:r>
            <a:r>
              <a:rPr lang="en-US" dirty="0"/>
              <a:t> = i.id</a:t>
            </a:r>
          </a:p>
          <a:p>
            <a:pPr marL="0" indent="0">
              <a:buNone/>
            </a:pPr>
            <a:r>
              <a:rPr lang="en-US" dirty="0"/>
              <a:t>	LEFT OUTER JOIN </a:t>
            </a:r>
            <a:r>
              <a:rPr lang="en-US" dirty="0" err="1"/>
              <a:t>sierra_view.bib_record_item_record_link</a:t>
            </a:r>
            <a:r>
              <a:rPr lang="en-US" dirty="0"/>
              <a:t>	 AS l</a:t>
            </a:r>
          </a:p>
          <a:p>
            <a:pPr marL="0" indent="0">
              <a:buNone/>
            </a:pPr>
            <a:r>
              <a:rPr lang="en-US" dirty="0"/>
              <a:t>	ON  	  i.id = </a:t>
            </a:r>
            <a:r>
              <a:rPr lang="en-US" dirty="0" err="1"/>
              <a:t>l.item_record_id</a:t>
            </a:r>
            <a:endParaRPr lang="en-US" dirty="0"/>
          </a:p>
          <a:p>
            <a:pPr marL="0" indent="0">
              <a:buNone/>
            </a:pPr>
            <a:r>
              <a:rPr lang="en-US" dirty="0"/>
              <a:t>	LEFT OUTER JOIN </a:t>
            </a:r>
            <a:r>
              <a:rPr lang="en-US" dirty="0" err="1"/>
              <a:t>sierra_view.record_metadata</a:t>
            </a:r>
            <a:r>
              <a:rPr lang="en-US" dirty="0"/>
              <a:t>	as </a:t>
            </a:r>
            <a:r>
              <a:rPr lang="en-US" dirty="0" smtClean="0"/>
              <a:t>b    -- </a:t>
            </a:r>
            <a:r>
              <a:rPr lang="en-US" dirty="0"/>
              <a:t>now get the bib record </a:t>
            </a:r>
            <a:r>
              <a:rPr lang="en-US" dirty="0" err="1"/>
              <a:t>num</a:t>
            </a:r>
            <a:endParaRPr lang="en-US" dirty="0" smtClean="0"/>
          </a:p>
          <a:p>
            <a:pPr marL="0" indent="0">
              <a:buNone/>
            </a:pPr>
            <a:r>
              <a:rPr lang="en-US" dirty="0" smtClean="0"/>
              <a:t>	ON  </a:t>
            </a:r>
            <a:r>
              <a:rPr lang="en-US" dirty="0"/>
              <a:t>	  </a:t>
            </a:r>
            <a:r>
              <a:rPr lang="en-US" dirty="0" err="1"/>
              <a:t>l.bib_record_id</a:t>
            </a:r>
            <a:r>
              <a:rPr lang="en-US" dirty="0"/>
              <a:t> = b.id</a:t>
            </a:r>
          </a:p>
          <a:p>
            <a:pPr marL="0" indent="0">
              <a:buNone/>
            </a:pPr>
            <a:endParaRPr lang="en-US" dirty="0" smtClean="0"/>
          </a:p>
          <a:p>
            <a:pPr marL="0" indent="0">
              <a:buNone/>
            </a:pPr>
            <a:r>
              <a:rPr lang="en-US" dirty="0"/>
              <a:t>	WHERE</a:t>
            </a:r>
          </a:p>
          <a:p>
            <a:pPr marL="0" indent="0">
              <a:buNone/>
            </a:pPr>
            <a:r>
              <a:rPr lang="en-US" dirty="0"/>
              <a:t>	(</a:t>
            </a:r>
            <a:r>
              <a:rPr lang="en-US" dirty="0" err="1"/>
              <a:t>e.index_tag</a:t>
            </a:r>
            <a:r>
              <a:rPr lang="en-US" dirty="0"/>
              <a:t> || </a:t>
            </a:r>
            <a:r>
              <a:rPr lang="en-US" dirty="0" err="1"/>
              <a:t>e.index_entry</a:t>
            </a:r>
            <a:r>
              <a:rPr lang="en-US" dirty="0"/>
              <a:t>) in 	</a:t>
            </a:r>
            <a:r>
              <a:rPr lang="en-US" dirty="0" smtClean="0"/>
              <a:t>(</a:t>
            </a:r>
            <a:r>
              <a:rPr lang="en-US" dirty="0"/>
              <a:t>'b00000009690732',     </a:t>
            </a:r>
            <a:r>
              <a:rPr lang="en-US" dirty="0" smtClean="0"/>
              <a:t> </a:t>
            </a:r>
            <a:r>
              <a:rPr lang="en-US" dirty="0"/>
              <a:t>'b00000009830122' ); </a:t>
            </a:r>
          </a:p>
        </p:txBody>
      </p:sp>
    </p:spTree>
    <p:extLst>
      <p:ext uri="{BB962C8B-B14F-4D97-AF65-F5344CB8AC3E}">
        <p14:creationId xmlns:p14="http://schemas.microsoft.com/office/powerpoint/2010/main" val="269910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Sierra Direct Access        VS          Create Lists</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66736097"/>
              </p:ext>
            </p:extLst>
          </p:nvPr>
        </p:nvGraphicFramePr>
        <p:xfrm>
          <a:off x="468859" y="1591284"/>
          <a:ext cx="10707140" cy="4328160"/>
        </p:xfrm>
        <a:graphic>
          <a:graphicData uri="http://schemas.openxmlformats.org/drawingml/2006/table">
            <a:tbl>
              <a:tblPr firstRow="1" bandRow="1">
                <a:tableStyleId>{5940675A-B579-460E-94D1-54222C63F5DA}</a:tableStyleId>
              </a:tblPr>
              <a:tblGrid>
                <a:gridCol w="5353570">
                  <a:extLst>
                    <a:ext uri="{9D8B030D-6E8A-4147-A177-3AD203B41FA5}">
                      <a16:colId xmlns:a16="http://schemas.microsoft.com/office/drawing/2014/main" val="1770869267"/>
                    </a:ext>
                  </a:extLst>
                </a:gridCol>
                <a:gridCol w="5353570">
                  <a:extLst>
                    <a:ext uri="{9D8B030D-6E8A-4147-A177-3AD203B41FA5}">
                      <a16:colId xmlns:a16="http://schemas.microsoft.com/office/drawing/2014/main" val="1943247696"/>
                    </a:ext>
                  </a:extLst>
                </a:gridCol>
              </a:tblGrid>
              <a:tr h="370840">
                <a:tc>
                  <a:txBody>
                    <a:bodyPr/>
                    <a:lstStyle/>
                    <a:p>
                      <a:r>
                        <a:rPr lang="en-US" dirty="0" smtClean="0">
                          <a:latin typeface="Arial" panose="020B0604020202020204" pitchFamily="34" charset="0"/>
                          <a:cs typeface="Arial" panose="020B0604020202020204" pitchFamily="34" charset="0"/>
                        </a:rPr>
                        <a:t>Can have outside,</a:t>
                      </a:r>
                      <a:r>
                        <a:rPr lang="en-US" baseline="0" dirty="0" smtClean="0">
                          <a:latin typeface="Arial" panose="020B0604020202020204" pitchFamily="34" charset="0"/>
                          <a:cs typeface="Arial" panose="020B0604020202020204" pitchFamily="34" charset="0"/>
                        </a:rPr>
                        <a:t> third party applications</a:t>
                      </a:r>
                    </a:p>
                    <a:p>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anose="020B0604020202020204" pitchFamily="34" charset="0"/>
                          <a:cs typeface="Arial" panose="020B0604020202020204" pitchFamily="34" charset="0"/>
                        </a:rPr>
                        <a:t>Only</a:t>
                      </a:r>
                      <a:r>
                        <a:rPr lang="en-US" baseline="0" dirty="0" smtClean="0">
                          <a:latin typeface="Arial" panose="020B0604020202020204" pitchFamily="34" charset="0"/>
                          <a:cs typeface="Arial" panose="020B0604020202020204" pitchFamily="34" charset="0"/>
                        </a:rPr>
                        <a:t> from Sierra</a:t>
                      </a:r>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006871"/>
                  </a:ext>
                </a:extLst>
              </a:tr>
              <a:tr h="370840">
                <a:tc>
                  <a:txBody>
                    <a:bodyPr/>
                    <a:lstStyle/>
                    <a:p>
                      <a:r>
                        <a:rPr lang="en-US" dirty="0" smtClean="0">
                          <a:latin typeface="Arial" panose="020B0604020202020204" pitchFamily="34" charset="0"/>
                          <a:cs typeface="Arial" panose="020B0604020202020204" pitchFamily="34" charset="0"/>
                        </a:rPr>
                        <a:t>Can automate, have a script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run every</a:t>
                      </a:r>
                      <a:r>
                        <a:rPr lang="en-US" baseline="0" dirty="0" smtClean="0">
                          <a:latin typeface="Arial" panose="020B0604020202020204" pitchFamily="34" charset="0"/>
                          <a:cs typeface="Arial" panose="020B0604020202020204" pitchFamily="34" charset="0"/>
                        </a:rPr>
                        <a:t> set time period</a:t>
                      </a:r>
                    </a:p>
                    <a:p>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anose="020B0604020202020204" pitchFamily="34" charset="0"/>
                          <a:cs typeface="Arial" panose="020B0604020202020204" pitchFamily="34" charset="0"/>
                        </a:rPr>
                        <a:t>Can not automate</a:t>
                      </a:r>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718656"/>
                  </a:ext>
                </a:extLst>
              </a:tr>
              <a:tr h="370840">
                <a:tc>
                  <a:txBody>
                    <a:bodyPr/>
                    <a:lstStyle/>
                    <a:p>
                      <a:r>
                        <a:rPr lang="en-US" dirty="0" smtClean="0">
                          <a:latin typeface="Arial" panose="020B0604020202020204" pitchFamily="34" charset="0"/>
                          <a:cs typeface="Arial" panose="020B0604020202020204" pitchFamily="34" charset="0"/>
                        </a:rPr>
                        <a:t>Can have regular expressions &amp; math equations in query</a:t>
                      </a:r>
                    </a:p>
                    <a:p>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anose="020B0604020202020204" pitchFamily="34" charset="0"/>
                          <a:cs typeface="Arial" panose="020B0604020202020204" pitchFamily="34" charset="0"/>
                        </a:rPr>
                        <a:t>No mathematics/pattern matching</a:t>
                      </a:r>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88850343"/>
                  </a:ext>
                </a:extLst>
              </a:tr>
              <a:tr h="370840">
                <a:tc>
                  <a:txBody>
                    <a:bodyPr/>
                    <a:lstStyle/>
                    <a:p>
                      <a:r>
                        <a:rPr lang="en-US" dirty="0" smtClean="0">
                          <a:latin typeface="Arial" panose="020B0604020202020204" pitchFamily="34" charset="0"/>
                          <a:cs typeface="Arial" panose="020B0604020202020204" pitchFamily="34" charset="0"/>
                        </a:rPr>
                        <a:t>Text based</a:t>
                      </a:r>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latin typeface="Arial" panose="020B0604020202020204" pitchFamily="34" charset="0"/>
                          <a:cs typeface="Arial" panose="020B0604020202020204" pitchFamily="34" charset="0"/>
                        </a:rPr>
                        <a:t>Menu driven, prompts</a:t>
                      </a:r>
                      <a:endParaRPr lang="en-US" dirty="0">
                        <a:latin typeface="Arial" panose="020B0604020202020204" pitchFamily="34" charset="0"/>
                        <a:cs typeface="Arial" panose="020B060402020202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704092"/>
                  </a:ext>
                </a:extLst>
              </a:tr>
            </a:tbl>
          </a:graphicData>
        </a:graphic>
      </p:graphicFrame>
    </p:spTree>
    <p:extLst>
      <p:ext uri="{BB962C8B-B14F-4D97-AF65-F5344CB8AC3E}">
        <p14:creationId xmlns:p14="http://schemas.microsoft.com/office/powerpoint/2010/main" val="21795062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#4</a:t>
            </a:r>
            <a:r>
              <a:rPr lang="en-US" dirty="0" smtClean="0"/>
              <a:t>: </a:t>
            </a:r>
            <a:r>
              <a:rPr lang="en-US" dirty="0"/>
              <a:t>Barcodes to Record Numbers</a:t>
            </a:r>
          </a:p>
        </p:txBody>
      </p:sp>
      <p:pic>
        <p:nvPicPr>
          <p:cNvPr id="4" name="Content Placeholder 3"/>
          <p:cNvPicPr>
            <a:picLocks noGrp="1" noChangeAspect="1"/>
          </p:cNvPicPr>
          <p:nvPr>
            <p:ph idx="1"/>
          </p:nvPr>
        </p:nvPicPr>
        <p:blipFill>
          <a:blip r:embed="rId2"/>
          <a:stretch>
            <a:fillRect/>
          </a:stretch>
        </p:blipFill>
        <p:spPr>
          <a:xfrm>
            <a:off x="605907" y="1352274"/>
            <a:ext cx="11202183" cy="4969013"/>
          </a:xfrm>
          <a:prstGeom prst="rect">
            <a:avLst/>
          </a:prstGeom>
        </p:spPr>
      </p:pic>
    </p:spTree>
    <p:extLst>
      <p:ext uri="{BB962C8B-B14F-4D97-AF65-F5344CB8AC3E}">
        <p14:creationId xmlns:p14="http://schemas.microsoft.com/office/powerpoint/2010/main" val="40023840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dirty="0" smtClean="0"/>
              <a:t>4:   Barcodes to Record Numbers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Purpose:  </a:t>
            </a:r>
          </a:p>
          <a:p>
            <a:pPr marL="551957" lvl="1" indent="0">
              <a:lnSpc>
                <a:spcPct val="120000"/>
              </a:lnSpc>
              <a:buNone/>
            </a:pPr>
            <a:r>
              <a:rPr lang="en-US" dirty="0" smtClean="0"/>
              <a:t>scan items to get barcodes, </a:t>
            </a:r>
            <a:br>
              <a:rPr lang="en-US" dirty="0" smtClean="0"/>
            </a:br>
            <a:r>
              <a:rPr lang="en-US" dirty="0" smtClean="0"/>
              <a:t>convert to record numbers, </a:t>
            </a:r>
            <a:br>
              <a:rPr lang="en-US" dirty="0" smtClean="0"/>
            </a:br>
            <a:r>
              <a:rPr lang="en-US" dirty="0" smtClean="0"/>
              <a:t>import into Sierra Create Lists</a:t>
            </a:r>
          </a:p>
          <a:p>
            <a:pPr marL="0" indent="0">
              <a:buNone/>
            </a:pPr>
            <a:endParaRPr lang="en-US" dirty="0"/>
          </a:p>
          <a:p>
            <a:pPr marL="0" indent="0">
              <a:buNone/>
            </a:pPr>
            <a:r>
              <a:rPr lang="en-US" sz="3100" dirty="0" smtClean="0"/>
              <a:t>By </a:t>
            </a:r>
            <a:r>
              <a:rPr lang="en-US" sz="3100" dirty="0"/>
              <a:t>Ray </a:t>
            </a:r>
            <a:r>
              <a:rPr lang="en-US" sz="3100" dirty="0" err="1" smtClean="0"/>
              <a:t>Voelker</a:t>
            </a:r>
            <a:r>
              <a:rPr lang="en-US" sz="3100" dirty="0" smtClean="0"/>
              <a:t>    </a:t>
            </a:r>
            <a:r>
              <a:rPr lang="en-US" sz="3100" dirty="0"/>
              <a:t>ray.voelker@gmail.com</a:t>
            </a:r>
          </a:p>
          <a:p>
            <a:pPr marL="0" indent="0">
              <a:buNone/>
            </a:pPr>
            <a:endParaRPr lang="en-US" sz="2400" dirty="0"/>
          </a:p>
          <a:p>
            <a:pPr marL="0" indent="0">
              <a:buNone/>
            </a:pPr>
            <a:r>
              <a:rPr lang="en-US" sz="2400" dirty="0" smtClean="0"/>
              <a:t>Code:  http</a:t>
            </a:r>
            <a:r>
              <a:rPr lang="en-US" sz="2400" dirty="0"/>
              <a:t>://github.com/rayvoelker/DIY_API/tree/master/code_examples/translate_barcodes</a:t>
            </a:r>
          </a:p>
          <a:p>
            <a:pPr marL="0" indent="0">
              <a:buNone/>
            </a:pPr>
            <a:r>
              <a:rPr lang="en-US" dirty="0" smtClean="0"/>
              <a:t/>
            </a:r>
            <a:br>
              <a:rPr lang="en-US" dirty="0" smtClean="0"/>
            </a:br>
            <a:endParaRPr lang="en-US" dirty="0"/>
          </a:p>
        </p:txBody>
      </p:sp>
    </p:spTree>
    <p:extLst>
      <p:ext uri="{BB962C8B-B14F-4D97-AF65-F5344CB8AC3E}">
        <p14:creationId xmlns:p14="http://schemas.microsoft.com/office/powerpoint/2010/main" val="2019305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#5:  Find Patrons with &gt; 5 holds</a:t>
            </a:r>
            <a:endParaRPr lang="en-US" dirty="0"/>
          </a:p>
        </p:txBody>
      </p:sp>
      <p:sp>
        <p:nvSpPr>
          <p:cNvPr id="3" name="Content Placeholder 2"/>
          <p:cNvSpPr>
            <a:spLocks noGrp="1"/>
          </p:cNvSpPr>
          <p:nvPr>
            <p:ph idx="1"/>
          </p:nvPr>
        </p:nvSpPr>
        <p:spPr>
          <a:xfrm>
            <a:off x="1034938" y="1146415"/>
            <a:ext cx="11057458" cy="5895832"/>
          </a:xfrm>
        </p:spPr>
        <p:txBody>
          <a:bodyPr>
            <a:normAutofit fontScale="85000" lnSpcReduction="20000"/>
          </a:bodyPr>
          <a:lstStyle/>
          <a:p>
            <a:pPr marL="0" indent="0">
              <a:buNone/>
            </a:pPr>
            <a:r>
              <a:rPr lang="en-US" b="1" dirty="0" smtClean="0">
                <a:latin typeface="Courier New" pitchFamily="49" charset="0"/>
                <a:cs typeface="Courier New" pitchFamily="49" charset="0"/>
              </a:rPr>
              <a:t>SELECT</a:t>
            </a:r>
            <a:r>
              <a:rPr lang="en-US" b="1" dirty="0">
                <a:latin typeface="Courier New" pitchFamily="49" charset="0"/>
                <a:cs typeface="Courier New" pitchFamily="49" charset="0"/>
              </a:rPr>
              <a:t/>
            </a:r>
            <a:br>
              <a:rPr lang="en-US" b="1" dirty="0">
                <a:latin typeface="Courier New" pitchFamily="49" charset="0"/>
                <a:cs typeface="Courier New" pitchFamily="49" charset="0"/>
              </a:rPr>
            </a:br>
            <a:r>
              <a:rPr lang="en-US" b="1" dirty="0" err="1">
                <a:latin typeface="Courier New" pitchFamily="49" charset="0"/>
                <a:cs typeface="Courier New" pitchFamily="49" charset="0"/>
              </a:rPr>
              <a:t>p.record_num</a:t>
            </a:r>
            <a:r>
              <a:rPr lang="en-US" b="1" dirty="0">
                <a:latin typeface="Courier New" pitchFamily="49" charset="0"/>
                <a:cs typeface="Courier New" pitchFamily="49" charset="0"/>
              </a:rPr>
              <a:t> AS "</a:t>
            </a:r>
            <a:r>
              <a:rPr lang="en-US" b="1" dirty="0" err="1">
                <a:latin typeface="Courier New" pitchFamily="49" charset="0"/>
                <a:cs typeface="Courier New" pitchFamily="49" charset="0"/>
              </a:rPr>
              <a:t>patron_record</a:t>
            </a:r>
            <a:r>
              <a:rPr lang="en-US" b="1" dirty="0">
                <a:latin typeface="Courier New" pitchFamily="49" charset="0"/>
                <a:cs typeface="Courier New" pitchFamily="49" charset="0"/>
              </a:rPr>
              <a:t>", </a:t>
            </a:r>
            <a:br>
              <a:rPr lang="en-US" b="1" dirty="0">
                <a:latin typeface="Courier New" pitchFamily="49" charset="0"/>
                <a:cs typeface="Courier New" pitchFamily="49" charset="0"/>
              </a:rPr>
            </a:br>
            <a:r>
              <a:rPr lang="en-US" b="1" dirty="0">
                <a:latin typeface="Courier New" pitchFamily="49" charset="0"/>
                <a:cs typeface="Courier New" pitchFamily="49" charset="0"/>
              </a:rPr>
              <a:t>count(h.id) AS "</a:t>
            </a:r>
            <a:r>
              <a:rPr lang="en-US" b="1" dirty="0" err="1">
                <a:latin typeface="Courier New" pitchFamily="49" charset="0"/>
                <a:cs typeface="Courier New" pitchFamily="49" charset="0"/>
              </a:rPr>
              <a:t>number_of_holds</a:t>
            </a: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FROM </a:t>
            </a:r>
            <a:r>
              <a:rPr lang="en-US" b="1" dirty="0">
                <a:latin typeface="Courier New" pitchFamily="49" charset="0"/>
                <a:cs typeface="Courier New" pitchFamily="49" charset="0"/>
              </a:rPr>
              <a:t>sierra_view.patron_view p </a:t>
            </a:r>
            <a:br>
              <a:rPr lang="en-US" b="1" dirty="0">
                <a:latin typeface="Courier New" pitchFamily="49" charset="0"/>
                <a:cs typeface="Courier New" pitchFamily="49" charset="0"/>
              </a:rPr>
            </a:br>
            <a:r>
              <a:rPr lang="en-US" b="1" dirty="0">
                <a:latin typeface="Courier New" pitchFamily="49" charset="0"/>
                <a:cs typeface="Courier New" pitchFamily="49" charset="0"/>
              </a:rPr>
              <a:t>JOIN </a:t>
            </a:r>
            <a:r>
              <a:rPr lang="en-US" b="1" dirty="0" err="1">
                <a:latin typeface="Courier New" pitchFamily="49" charset="0"/>
                <a:cs typeface="Courier New" pitchFamily="49" charset="0"/>
              </a:rPr>
              <a:t>sierra_view.hold</a:t>
            </a:r>
            <a:r>
              <a:rPr lang="en-US" b="1" dirty="0">
                <a:latin typeface="Courier New" pitchFamily="49" charset="0"/>
                <a:cs typeface="Courier New" pitchFamily="49" charset="0"/>
              </a:rPr>
              <a:t> h ON </a:t>
            </a:r>
            <a:r>
              <a:rPr lang="en-US" b="1" dirty="0" err="1">
                <a:latin typeface="Courier New" pitchFamily="49" charset="0"/>
                <a:cs typeface="Courier New" pitchFamily="49" charset="0"/>
              </a:rPr>
              <a:t>h.patron_record_id</a:t>
            </a:r>
            <a:r>
              <a:rPr lang="en-US" b="1" dirty="0">
                <a:latin typeface="Courier New" pitchFamily="49" charset="0"/>
                <a:cs typeface="Courier New" pitchFamily="49" charset="0"/>
              </a:rPr>
              <a:t> = p.id </a:t>
            </a:r>
            <a:br>
              <a:rPr lang="en-US" b="1" dirty="0">
                <a:latin typeface="Courier New" pitchFamily="49" charset="0"/>
                <a:cs typeface="Courier New" pitchFamily="49" charset="0"/>
              </a:rPr>
            </a:br>
            <a:r>
              <a:rPr lang="en-US" b="1" dirty="0" smtClean="0">
                <a:latin typeface="Courier New" pitchFamily="49" charset="0"/>
                <a:cs typeface="Courier New" pitchFamily="49" charset="0"/>
              </a:rPr>
              <a:t/>
            </a:r>
            <a:br>
              <a:rPr lang="en-US" b="1" dirty="0" smtClean="0">
                <a:latin typeface="Courier New" pitchFamily="49" charset="0"/>
                <a:cs typeface="Courier New" pitchFamily="49" charset="0"/>
              </a:rPr>
            </a:br>
            <a:r>
              <a:rPr lang="en-US" b="1" dirty="0" smtClean="0">
                <a:latin typeface="Courier New" pitchFamily="49" charset="0"/>
                <a:cs typeface="Courier New" pitchFamily="49" charset="0"/>
              </a:rPr>
              <a:t>GROUP </a:t>
            </a:r>
            <a:r>
              <a:rPr lang="en-US" b="1" dirty="0">
                <a:latin typeface="Courier New" pitchFamily="49" charset="0"/>
                <a:cs typeface="Courier New" pitchFamily="49" charset="0"/>
              </a:rPr>
              <a:t>by 1 </a:t>
            </a:r>
            <a:br>
              <a:rPr lang="en-US" b="1" dirty="0">
                <a:latin typeface="Courier New" pitchFamily="49" charset="0"/>
                <a:cs typeface="Courier New" pitchFamily="49" charset="0"/>
              </a:rPr>
            </a:br>
            <a:r>
              <a:rPr lang="en-US" b="1" dirty="0">
                <a:latin typeface="Courier New" pitchFamily="49" charset="0"/>
                <a:cs typeface="Courier New" pitchFamily="49" charset="0"/>
              </a:rPr>
              <a:t>HAVING count(h.id) &gt; 5 </a:t>
            </a:r>
            <a:br>
              <a:rPr lang="en-US" b="1" dirty="0">
                <a:latin typeface="Courier New" pitchFamily="49" charset="0"/>
                <a:cs typeface="Courier New" pitchFamily="49" charset="0"/>
              </a:rPr>
            </a:br>
            <a:r>
              <a:rPr lang="en-US" b="1" dirty="0">
                <a:latin typeface="Courier New" pitchFamily="49" charset="0"/>
                <a:cs typeface="Courier New" pitchFamily="49" charset="0"/>
              </a:rPr>
              <a:t>ORDER by 2 </a:t>
            </a:r>
            <a:r>
              <a:rPr lang="en-US" b="1" dirty="0" err="1">
                <a:latin typeface="Courier New" pitchFamily="49" charset="0"/>
                <a:cs typeface="Courier New" pitchFamily="49" charset="0"/>
              </a:rPr>
              <a:t>desc</a:t>
            </a:r>
            <a:endParaRPr lang="en-US" b="1" dirty="0">
              <a:latin typeface="Courier New" pitchFamily="49" charset="0"/>
              <a:cs typeface="Courier New" pitchFamily="49" charset="0"/>
            </a:endParaRPr>
          </a:p>
          <a:p>
            <a:pPr marL="0" indent="0">
              <a:buNone/>
            </a:pPr>
            <a:endParaRPr lang="en-US" dirty="0"/>
          </a:p>
        </p:txBody>
      </p:sp>
    </p:spTree>
    <p:extLst>
      <p:ext uri="{BB962C8B-B14F-4D97-AF65-F5344CB8AC3E}">
        <p14:creationId xmlns:p14="http://schemas.microsoft.com/office/powerpoint/2010/main" val="3342246299"/>
      </p:ext>
    </p:extLst>
  </p:cSld>
  <p:clrMapOvr>
    <a:masterClrMapping/>
  </p:clrMapOvr>
  <mc:AlternateContent xmlns:mc="http://schemas.openxmlformats.org/markup-compatibility/2006" xmlns:p14="http://schemas.microsoft.com/office/powerpoint/2010/main">
    <mc:Choice Requires="p14">
      <p:transition spd="slow" p14:dur="2000" advTm="31072"/>
    </mc:Choice>
    <mc:Fallback xmlns="">
      <p:transition spd="slow" advTm="31072"/>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a:t>
            </a:r>
            <a:r>
              <a:rPr lang="en-US" dirty="0" smtClean="0"/>
              <a:t>#5: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724" y="557660"/>
            <a:ext cx="9020176" cy="585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177700"/>
      </p:ext>
    </p:extLst>
  </p:cSld>
  <p:clrMapOvr>
    <a:masterClrMapping/>
  </p:clrMapOvr>
  <mc:AlternateContent xmlns:mc="http://schemas.openxmlformats.org/markup-compatibility/2006" xmlns:p14="http://schemas.microsoft.com/office/powerpoint/2010/main">
    <mc:Choice Requires="p14">
      <p:transition spd="slow" p14:dur="2000" advTm="28575"/>
    </mc:Choice>
    <mc:Fallback xmlns="">
      <p:transition spd="slow" advTm="28575"/>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#6 – expired patrons with checkouts</a:t>
            </a:r>
            <a:endParaRPr lang="en-US" dirty="0"/>
          </a:p>
        </p:txBody>
      </p:sp>
      <p:sp>
        <p:nvSpPr>
          <p:cNvPr id="3" name="Content Placeholder 2"/>
          <p:cNvSpPr>
            <a:spLocks noGrp="1"/>
          </p:cNvSpPr>
          <p:nvPr>
            <p:ph idx="1"/>
          </p:nvPr>
        </p:nvSpPr>
        <p:spPr/>
        <p:txBody>
          <a:bodyPr>
            <a:normAutofit fontScale="40000" lnSpcReduction="20000"/>
          </a:bodyPr>
          <a:lstStyle/>
          <a:p>
            <a:pPr marL="0" indent="0">
              <a:buNone/>
            </a:pPr>
            <a:r>
              <a:rPr lang="en-US" b="1" dirty="0">
                <a:latin typeface="Courier New" panose="02070309020205020404" pitchFamily="49" charset="0"/>
                <a:cs typeface="Courier New" panose="02070309020205020404" pitchFamily="49" charset="0"/>
              </a:rPr>
              <a:t>select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p.record_num</a:t>
            </a:r>
            <a:r>
              <a:rPr lang="en-US" dirty="0">
                <a:latin typeface="Courier New" panose="02070309020205020404" pitchFamily="49" charset="0"/>
                <a:cs typeface="Courier New" panose="02070309020205020404" pitchFamily="49" charset="0"/>
              </a:rPr>
              <a:t>          as "</a:t>
            </a:r>
            <a:r>
              <a:rPr lang="en-US" dirty="0" err="1">
                <a:latin typeface="Courier New" panose="02070309020205020404" pitchFamily="49" charset="0"/>
                <a:cs typeface="Courier New" panose="02070309020205020404" pitchFamily="49" charset="0"/>
              </a:rPr>
              <a:t>patron_record</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max(</a:t>
            </a:r>
            <a:r>
              <a:rPr lang="en-US" dirty="0" err="1">
                <a:latin typeface="Courier New" panose="02070309020205020404" pitchFamily="49" charset="0"/>
                <a:cs typeface="Courier New" panose="02070309020205020404" pitchFamily="49" charset="0"/>
              </a:rPr>
              <a:t>n.last_name</a:t>
            </a:r>
            <a:r>
              <a:rPr lang="en-US" dirty="0">
                <a:latin typeface="Courier New" panose="02070309020205020404" pitchFamily="49" charset="0"/>
                <a:cs typeface="Courier New" panose="02070309020205020404" pitchFamily="49" charset="0"/>
              </a:rPr>
              <a:t>)      as "</a:t>
            </a:r>
            <a:r>
              <a:rPr lang="en-US" dirty="0" err="1">
                <a:latin typeface="Courier New" panose="02070309020205020404" pitchFamily="49" charset="0"/>
                <a:cs typeface="Courier New" panose="02070309020205020404" pitchFamily="49" charset="0"/>
              </a:rPr>
              <a:t>last_name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max(</a:t>
            </a:r>
            <a:r>
              <a:rPr lang="en-US" dirty="0" err="1">
                <a:latin typeface="Courier New" panose="02070309020205020404" pitchFamily="49" charset="0"/>
                <a:cs typeface="Courier New" panose="02070309020205020404" pitchFamily="49" charset="0"/>
              </a:rPr>
              <a:t>n.first_name</a:t>
            </a:r>
            <a:r>
              <a:rPr lang="en-US" dirty="0">
                <a:latin typeface="Courier New" panose="02070309020205020404" pitchFamily="49" charset="0"/>
                <a:cs typeface="Courier New" panose="02070309020205020404" pitchFamily="49" charset="0"/>
              </a:rPr>
              <a:t>)     as "</a:t>
            </a:r>
            <a:r>
              <a:rPr lang="en-US" dirty="0" err="1">
                <a:latin typeface="Courier New" panose="02070309020205020404" pitchFamily="49" charset="0"/>
                <a:cs typeface="Courier New" panose="02070309020205020404" pitchFamily="49" charset="0"/>
              </a:rPr>
              <a:t>first_name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p.expiration_date_gmt</a:t>
            </a:r>
            <a:r>
              <a:rPr lang="en-US" dirty="0">
                <a:latin typeface="Courier New" panose="02070309020205020404" pitchFamily="49" charset="0"/>
                <a:cs typeface="Courier New" panose="02070309020205020404" pitchFamily="49" charset="0"/>
              </a:rPr>
              <a:t> as "</a:t>
            </a:r>
            <a:r>
              <a:rPr lang="en-US" dirty="0" err="1">
                <a:latin typeface="Courier New" panose="02070309020205020404" pitchFamily="49" charset="0"/>
                <a:cs typeface="Courier New" panose="02070309020205020404" pitchFamily="49" charset="0"/>
              </a:rPr>
              <a:t>expiration_date</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count(c.id)           as "</a:t>
            </a:r>
            <a:r>
              <a:rPr lang="en-US" dirty="0" err="1">
                <a:latin typeface="Courier New" panose="02070309020205020404" pitchFamily="49" charset="0"/>
                <a:cs typeface="Courier New" panose="02070309020205020404" pitchFamily="49" charset="0"/>
              </a:rPr>
              <a:t>checkout_count</a:t>
            </a:r>
            <a:r>
              <a:rPr lang="en-US" dirty="0">
                <a:latin typeface="Courier New" panose="02070309020205020404" pitchFamily="49" charset="0"/>
                <a:cs typeface="Courier New" panose="02070309020205020404" pitchFamily="49" charset="0"/>
              </a:rPr>
              <a:t>"</a:t>
            </a:r>
          </a:p>
          <a:p>
            <a:pPr marL="0" indent="0">
              <a:buNone/>
            </a:pPr>
            <a:r>
              <a:rPr lang="en-US" b="1" dirty="0">
                <a:latin typeface="Courier New" panose="02070309020205020404" pitchFamily="49" charset="0"/>
                <a:cs typeface="Courier New" panose="02070309020205020404" pitchFamily="49" charset="0"/>
              </a:rPr>
              <a:t>from</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sierra_view.patron_view</a:t>
            </a:r>
            <a:r>
              <a:rPr lang="en-US" dirty="0">
                <a:latin typeface="Courier New" panose="02070309020205020404" pitchFamily="49" charset="0"/>
                <a:cs typeface="Courier New" panose="02070309020205020404" pitchFamily="49" charset="0"/>
              </a:rPr>
              <a:t> p</a:t>
            </a:r>
          </a:p>
          <a:p>
            <a:pPr marL="0" indent="0">
              <a:buNone/>
            </a:pPr>
            <a:r>
              <a:rPr lang="en-US" dirty="0">
                <a:latin typeface="Courier New" panose="02070309020205020404" pitchFamily="49" charset="0"/>
                <a:cs typeface="Courier New" panose="02070309020205020404" pitchFamily="49" charset="0"/>
              </a:rPr>
              <a:t>  join </a:t>
            </a:r>
            <a:r>
              <a:rPr lang="en-US" dirty="0" err="1">
                <a:latin typeface="Courier New" panose="02070309020205020404" pitchFamily="49" charset="0"/>
                <a:cs typeface="Courier New" panose="02070309020205020404" pitchFamily="49" charset="0"/>
              </a:rPr>
              <a:t>sierra_view.patron_record_fullname</a:t>
            </a:r>
            <a:r>
              <a:rPr lang="en-US" dirty="0">
                <a:latin typeface="Courier New" panose="02070309020205020404" pitchFamily="49" charset="0"/>
                <a:cs typeface="Courier New" panose="02070309020205020404" pitchFamily="49" charset="0"/>
              </a:rPr>
              <a:t> n on </a:t>
            </a:r>
            <a:r>
              <a:rPr lang="en-US" dirty="0" err="1">
                <a:latin typeface="Courier New" panose="02070309020205020404" pitchFamily="49" charset="0"/>
                <a:cs typeface="Courier New" panose="02070309020205020404" pitchFamily="49" charset="0"/>
              </a:rPr>
              <a:t>n.patron_record_id</a:t>
            </a:r>
            <a:r>
              <a:rPr lang="en-US" dirty="0">
                <a:latin typeface="Courier New" panose="02070309020205020404" pitchFamily="49" charset="0"/>
                <a:cs typeface="Courier New" panose="02070309020205020404" pitchFamily="49" charset="0"/>
              </a:rPr>
              <a:t> = p.id</a:t>
            </a:r>
          </a:p>
          <a:p>
            <a:pPr marL="0" indent="0">
              <a:buNone/>
            </a:pPr>
            <a:r>
              <a:rPr lang="en-US" dirty="0">
                <a:latin typeface="Courier New" panose="02070309020205020404" pitchFamily="49" charset="0"/>
                <a:cs typeface="Courier New" panose="02070309020205020404" pitchFamily="49" charset="0"/>
              </a:rPr>
              <a:t>  join </a:t>
            </a:r>
            <a:r>
              <a:rPr lang="en-US" dirty="0" err="1">
                <a:latin typeface="Courier New" panose="02070309020205020404" pitchFamily="49" charset="0"/>
                <a:cs typeface="Courier New" panose="02070309020205020404" pitchFamily="49" charset="0"/>
              </a:rPr>
              <a:t>sierra_view.checkout</a:t>
            </a:r>
            <a:r>
              <a:rPr lang="en-US" dirty="0">
                <a:latin typeface="Courier New" panose="02070309020205020404" pitchFamily="49" charset="0"/>
                <a:cs typeface="Courier New" panose="02070309020205020404" pitchFamily="49" charset="0"/>
              </a:rPr>
              <a:t> c               on </a:t>
            </a:r>
            <a:r>
              <a:rPr lang="en-US" dirty="0" err="1">
                <a:latin typeface="Courier New" panose="02070309020205020404" pitchFamily="49" charset="0"/>
                <a:cs typeface="Courier New" panose="02070309020205020404" pitchFamily="49" charset="0"/>
              </a:rPr>
              <a:t>c.patron_record_id</a:t>
            </a:r>
            <a:r>
              <a:rPr lang="en-US" dirty="0">
                <a:latin typeface="Courier New" panose="02070309020205020404" pitchFamily="49" charset="0"/>
                <a:cs typeface="Courier New" panose="02070309020205020404" pitchFamily="49" charset="0"/>
              </a:rPr>
              <a:t> = p.id</a:t>
            </a:r>
          </a:p>
          <a:p>
            <a:pPr marL="0" indent="0">
              <a:buNone/>
            </a:pPr>
            <a:r>
              <a:rPr lang="en-US" b="1" dirty="0">
                <a:latin typeface="Courier New" panose="02070309020205020404" pitchFamily="49" charset="0"/>
                <a:cs typeface="Courier New" panose="02070309020205020404" pitchFamily="49" charset="0"/>
              </a:rPr>
              <a:t>where </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p.expiration_date_gmt</a:t>
            </a:r>
            <a:r>
              <a:rPr lang="en-US" dirty="0">
                <a:latin typeface="Courier New" panose="02070309020205020404" pitchFamily="49" charset="0"/>
                <a:cs typeface="Courier New" panose="02070309020205020404" pitchFamily="49" charset="0"/>
              </a:rPr>
              <a:t> &lt; </a:t>
            </a:r>
            <a:r>
              <a:rPr lang="en-US" dirty="0" err="1" smtClean="0">
                <a:latin typeface="Courier New" panose="02070309020205020404" pitchFamily="49" charset="0"/>
                <a:cs typeface="Courier New" panose="02070309020205020404" pitchFamily="49" charset="0"/>
              </a:rPr>
              <a:t>current_date</a:t>
            </a:r>
            <a:r>
              <a:rPr lang="en-US" dirty="0" smtClean="0">
                <a:latin typeface="Courier New" panose="02070309020205020404" pitchFamily="49" charset="0"/>
                <a:cs typeface="Courier New" panose="02070309020205020404" pitchFamily="49" charset="0"/>
              </a:rPr>
              <a:t>  </a:t>
            </a:r>
            <a:r>
              <a:rPr lang="en-US" dirty="0" smtClean="0">
                <a:cs typeface="Courier New" panose="02070309020205020404" pitchFamily="49" charset="0"/>
              </a:rPr>
              <a:t>-- SQL function, gives current date</a:t>
            </a:r>
            <a:endParaRPr lang="en-US" dirty="0">
              <a:cs typeface="Courier New" panose="02070309020205020404" pitchFamily="49" charset="0"/>
            </a:endParaRPr>
          </a:p>
          <a:p>
            <a:pPr marL="0" indent="0">
              <a:buNone/>
            </a:pPr>
            <a:r>
              <a:rPr lang="en-US" b="1" dirty="0">
                <a:latin typeface="Courier New" panose="02070309020205020404" pitchFamily="49" charset="0"/>
                <a:cs typeface="Courier New" panose="02070309020205020404" pitchFamily="49" charset="0"/>
              </a:rPr>
              <a:t>group by </a:t>
            </a:r>
            <a:r>
              <a:rPr lang="en-US" dirty="0">
                <a:latin typeface="Courier New" panose="02070309020205020404" pitchFamily="49" charset="0"/>
                <a:cs typeface="Courier New" panose="02070309020205020404" pitchFamily="49" charset="0"/>
              </a:rPr>
              <a:t>1,4</a:t>
            </a:r>
          </a:p>
          <a:p>
            <a:pPr marL="0" indent="0">
              <a:buNone/>
            </a:pPr>
            <a:r>
              <a:rPr lang="en-US" b="1" dirty="0">
                <a:latin typeface="Courier New" panose="02070309020205020404" pitchFamily="49" charset="0"/>
                <a:cs typeface="Courier New" panose="02070309020205020404" pitchFamily="49" charset="0"/>
              </a:rPr>
              <a:t>order by </a:t>
            </a:r>
            <a:r>
              <a:rPr lang="en-US" dirty="0">
                <a:latin typeface="Courier New" panose="02070309020205020404" pitchFamily="49" charset="0"/>
                <a:cs typeface="Courier New" panose="02070309020205020404" pitchFamily="49" charset="0"/>
              </a:rPr>
              <a:t>5 </a:t>
            </a:r>
            <a:r>
              <a:rPr lang="en-US" dirty="0" err="1">
                <a:latin typeface="Courier New" panose="02070309020205020404" pitchFamily="49" charset="0"/>
                <a:cs typeface="Courier New" panose="02070309020205020404" pitchFamily="49" charset="0"/>
              </a:rPr>
              <a:t>desc</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32307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en-US" dirty="0"/>
              <a:t>#6: expired patrons with checkouts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8703" y="1100706"/>
            <a:ext cx="9250145" cy="5134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04793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a:t>
            </a:r>
            <a:r>
              <a:rPr lang="en-US" dirty="0"/>
              <a:t>6#: expired patrons with checkouts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258" y="1428750"/>
            <a:ext cx="9999580" cy="5278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5841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outside Databases</a:t>
            </a:r>
            <a:endParaRPr lang="en-US" dirty="0"/>
          </a:p>
        </p:txBody>
      </p:sp>
      <p:sp>
        <p:nvSpPr>
          <p:cNvPr id="3" name="Content Placeholder 2"/>
          <p:cNvSpPr>
            <a:spLocks noGrp="1"/>
          </p:cNvSpPr>
          <p:nvPr>
            <p:ph idx="1"/>
          </p:nvPr>
        </p:nvSpPr>
        <p:spPr/>
        <p:txBody>
          <a:bodyPr/>
          <a:lstStyle/>
          <a:p>
            <a:r>
              <a:rPr lang="en-US" dirty="0" smtClean="0"/>
              <a:t>Using Sierra Direct Access </a:t>
            </a:r>
            <a:br>
              <a:rPr lang="en-US" dirty="0" smtClean="0"/>
            </a:br>
            <a:r>
              <a:rPr lang="en-US" dirty="0" smtClean="0"/>
              <a:t>with outside applications</a:t>
            </a:r>
            <a:endParaRPr lang="en-US" dirty="0"/>
          </a:p>
        </p:txBody>
      </p:sp>
    </p:spTree>
    <p:extLst>
      <p:ext uri="{BB962C8B-B14F-4D97-AF65-F5344CB8AC3E}">
        <p14:creationId xmlns:p14="http://schemas.microsoft.com/office/powerpoint/2010/main" val="18208234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Access connection</a:t>
            </a:r>
            <a:endParaRPr lang="en-US" dirty="0"/>
          </a:p>
        </p:txBody>
      </p:sp>
      <p:sp>
        <p:nvSpPr>
          <p:cNvPr id="3" name="Content Placeholder 2"/>
          <p:cNvSpPr>
            <a:spLocks noGrp="1"/>
          </p:cNvSpPr>
          <p:nvPr>
            <p:ph idx="1"/>
          </p:nvPr>
        </p:nvSpPr>
        <p:spPr/>
        <p:txBody>
          <a:bodyPr/>
          <a:lstStyle/>
          <a:p>
            <a:pPr>
              <a:lnSpc>
                <a:spcPct val="100000"/>
              </a:lnSpc>
            </a:pPr>
            <a:r>
              <a:rPr lang="en-US" dirty="0" err="1"/>
              <a:t>Studyroom</a:t>
            </a:r>
            <a:r>
              <a:rPr lang="en-US" dirty="0"/>
              <a:t> Reservation System </a:t>
            </a:r>
            <a:br>
              <a:rPr lang="en-US" dirty="0"/>
            </a:br>
            <a:r>
              <a:rPr lang="en-US" sz="3400" dirty="0"/>
              <a:t>uses MS Access running on Windows OS</a:t>
            </a:r>
            <a:br>
              <a:rPr lang="en-US" sz="3400" dirty="0"/>
            </a:br>
            <a:r>
              <a:rPr lang="en-US" sz="3400" dirty="0"/>
              <a:t>SQL to validate barcode from patron table</a:t>
            </a:r>
            <a:br>
              <a:rPr lang="en-US" sz="3400" dirty="0"/>
            </a:br>
            <a:endParaRPr lang="en-US" sz="3400" dirty="0"/>
          </a:p>
        </p:txBody>
      </p:sp>
    </p:spTree>
    <p:extLst>
      <p:ext uri="{BB962C8B-B14F-4D97-AF65-F5344CB8AC3E}">
        <p14:creationId xmlns:p14="http://schemas.microsoft.com/office/powerpoint/2010/main" val="3133237071"/>
      </p:ext>
    </p:extLst>
  </p:cSld>
  <p:clrMapOvr>
    <a:masterClrMapping/>
  </p:clrMapOvr>
  <mc:AlternateContent xmlns:mc="http://schemas.openxmlformats.org/markup-compatibility/2006" xmlns:p14="http://schemas.microsoft.com/office/powerpoint/2010/main">
    <mc:Choice Requires="p14">
      <p:transition spd="slow" p14:dur="2000" advTm="46714"/>
    </mc:Choice>
    <mc:Fallback xmlns="">
      <p:transition spd="slow" advTm="46714"/>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ODBC Setup - Windows</a:t>
            </a:r>
            <a:endParaRPr lang="en-US" dirty="0"/>
          </a:p>
        </p:txBody>
      </p:sp>
      <p:sp>
        <p:nvSpPr>
          <p:cNvPr id="3" name="Content Placeholder 2"/>
          <p:cNvSpPr>
            <a:spLocks noGrp="1"/>
          </p:cNvSpPr>
          <p:nvPr>
            <p:ph idx="1"/>
          </p:nvPr>
        </p:nvSpPr>
        <p:spPr/>
        <p:txBody>
          <a:bodyPr>
            <a:normAutofit fontScale="77500" lnSpcReduction="20000"/>
          </a:bodyPr>
          <a:lstStyle/>
          <a:p>
            <a:pPr marL="975238" indent="-975238">
              <a:lnSpc>
                <a:spcPct val="110000"/>
              </a:lnSpc>
              <a:buFont typeface="+mj-lt"/>
              <a:buAutoNum type="arabicPeriod"/>
            </a:pPr>
            <a:r>
              <a:rPr lang="en-US" dirty="0"/>
              <a:t>Download/install PostgreSQL database </a:t>
            </a:r>
            <a:r>
              <a:rPr lang="en-US" dirty="0" smtClean="0"/>
              <a:t/>
            </a:r>
            <a:br>
              <a:rPr lang="en-US" dirty="0" smtClean="0"/>
            </a:br>
            <a:r>
              <a:rPr lang="en-US" dirty="0" smtClean="0"/>
              <a:t>drivers </a:t>
            </a:r>
            <a:r>
              <a:rPr lang="en-US" dirty="0"/>
              <a:t>on the PC </a:t>
            </a:r>
            <a:r>
              <a:rPr lang="en-US" sz="3500" dirty="0"/>
              <a:t>( </a:t>
            </a:r>
            <a:r>
              <a:rPr lang="en-US" sz="3500" dirty="0">
                <a:hlinkClick r:id="rId2"/>
              </a:rPr>
              <a:t>www.postgresql.org</a:t>
            </a:r>
            <a:r>
              <a:rPr lang="en-US" sz="3500" dirty="0"/>
              <a:t> )</a:t>
            </a:r>
          </a:p>
          <a:p>
            <a:pPr marL="975238" indent="-975238">
              <a:lnSpc>
                <a:spcPct val="110000"/>
              </a:lnSpc>
              <a:buFont typeface="+mj-lt"/>
              <a:buAutoNum type="arabicPeriod"/>
            </a:pPr>
            <a:r>
              <a:rPr lang="en-US" dirty="0"/>
              <a:t>Open Data Sources (ODBC) and create </a:t>
            </a:r>
            <a:r>
              <a:rPr lang="en-US" dirty="0" smtClean="0"/>
              <a:t/>
            </a:r>
            <a:br>
              <a:rPr lang="en-US" dirty="0" smtClean="0"/>
            </a:br>
            <a:r>
              <a:rPr lang="en-US" dirty="0" smtClean="0"/>
              <a:t>System </a:t>
            </a:r>
            <a:r>
              <a:rPr lang="en-US" dirty="0"/>
              <a:t>DSN for the OPAC.</a:t>
            </a:r>
          </a:p>
          <a:p>
            <a:pPr marL="975238" indent="-975238">
              <a:lnSpc>
                <a:spcPct val="110000"/>
              </a:lnSpc>
              <a:buFont typeface="+mj-lt"/>
              <a:buAutoNum type="arabicPeriod"/>
            </a:pPr>
            <a:r>
              <a:rPr lang="en-US" dirty="0"/>
              <a:t>Open MS Access and connect </a:t>
            </a:r>
            <a:r>
              <a:rPr lang="en-US" dirty="0" smtClean="0"/>
              <a:t>to </a:t>
            </a:r>
            <a:br>
              <a:rPr lang="en-US" dirty="0" smtClean="0"/>
            </a:br>
            <a:r>
              <a:rPr lang="en-US" dirty="0" smtClean="0"/>
              <a:t>ODBC DSN </a:t>
            </a:r>
            <a:r>
              <a:rPr lang="en-US" dirty="0"/>
              <a:t>you created in step 2.</a:t>
            </a:r>
          </a:p>
          <a:p>
            <a:pPr>
              <a:lnSpc>
                <a:spcPct val="110000"/>
              </a:lnSpc>
            </a:pPr>
            <a:endParaRPr lang="en-US" dirty="0"/>
          </a:p>
          <a:p>
            <a:pPr marL="0" indent="0" algn="r">
              <a:lnSpc>
                <a:spcPct val="110000"/>
              </a:lnSpc>
              <a:buNone/>
            </a:pPr>
            <a:r>
              <a:rPr lang="en-US" dirty="0"/>
              <a:t> </a:t>
            </a:r>
            <a:r>
              <a:rPr lang="en-US" sz="3500" dirty="0">
                <a:hlinkClick r:id="rId3"/>
              </a:rPr>
              <a:t>Sierra Documentation</a:t>
            </a:r>
            <a:endParaRPr lang="en-US" sz="3500" dirty="0"/>
          </a:p>
          <a:p>
            <a:endParaRPr lang="en-US" dirty="0"/>
          </a:p>
        </p:txBody>
      </p:sp>
    </p:spTree>
    <p:extLst>
      <p:ext uri="{BB962C8B-B14F-4D97-AF65-F5344CB8AC3E}">
        <p14:creationId xmlns:p14="http://schemas.microsoft.com/office/powerpoint/2010/main" val="3066921792"/>
      </p:ext>
    </p:extLst>
  </p:cSld>
  <p:clrMapOvr>
    <a:masterClrMapping/>
  </p:clrMapOvr>
  <mc:AlternateContent xmlns:mc="http://schemas.openxmlformats.org/markup-compatibility/2006" xmlns:p14="http://schemas.microsoft.com/office/powerpoint/2010/main">
    <mc:Choice Requires="p14">
      <p:transition spd="slow" p14:dur="2000" advTm="30618"/>
    </mc:Choice>
    <mc:Fallback xmlns="">
      <p:transition spd="slow" advTm="3061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106904" y="6356354"/>
            <a:ext cx="2837762" cy="365125"/>
          </a:xfrm>
          <a:prstGeom prst="rect">
            <a:avLst/>
          </a:prstGeom>
        </p:spPr>
        <p:txBody>
          <a:bodyPr lIns="97524" tIns="48762" rIns="97524" bIns="48762"/>
          <a:lstStyle/>
          <a:p>
            <a:fld id="{591ED9C5-8E6C-4165-8623-AF1A918B6F8A}" type="slidenum">
              <a:rPr lang="en-US" smtClean="0"/>
              <a:pPr/>
              <a:t>6</a:t>
            </a:fld>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2586595138"/>
              </p:ext>
            </p:extLst>
          </p:nvPr>
        </p:nvGraphicFramePr>
        <p:xfrm>
          <a:off x="0" y="3"/>
          <a:ext cx="12161839" cy="7845779"/>
        </p:xfrm>
        <a:graphic>
          <a:graphicData uri="http://schemas.openxmlformats.org/drawingml/2006/table">
            <a:tbl>
              <a:tblPr firstRow="1" bandRow="1">
                <a:tableStyleId>{69CF1AB2-1976-4502-BF36-3FF5EA218861}</a:tableStyleId>
              </a:tblPr>
              <a:tblGrid>
                <a:gridCol w="1978090">
                  <a:extLst>
                    <a:ext uri="{9D8B030D-6E8A-4147-A177-3AD203B41FA5}">
                      <a16:colId xmlns:a16="http://schemas.microsoft.com/office/drawing/2014/main" val="20000"/>
                    </a:ext>
                  </a:extLst>
                </a:gridCol>
                <a:gridCol w="2211355">
                  <a:extLst>
                    <a:ext uri="{9D8B030D-6E8A-4147-A177-3AD203B41FA5}">
                      <a16:colId xmlns:a16="http://schemas.microsoft.com/office/drawing/2014/main" val="20001"/>
                    </a:ext>
                  </a:extLst>
                </a:gridCol>
                <a:gridCol w="3592286">
                  <a:extLst>
                    <a:ext uri="{9D8B030D-6E8A-4147-A177-3AD203B41FA5}">
                      <a16:colId xmlns:a16="http://schemas.microsoft.com/office/drawing/2014/main" val="20002"/>
                    </a:ext>
                  </a:extLst>
                </a:gridCol>
                <a:gridCol w="4380108">
                  <a:extLst>
                    <a:ext uri="{9D8B030D-6E8A-4147-A177-3AD203B41FA5}">
                      <a16:colId xmlns:a16="http://schemas.microsoft.com/office/drawing/2014/main" val="20003"/>
                    </a:ext>
                  </a:extLst>
                </a:gridCol>
              </a:tblGrid>
              <a:tr h="891540">
                <a:tc>
                  <a:txBody>
                    <a:bodyPr/>
                    <a:lstStyle/>
                    <a:p>
                      <a:endParaRPr lang="en-US" sz="2600" dirty="0"/>
                    </a:p>
                  </a:txBody>
                  <a:tcPr marL="121618" marR="121618"/>
                </a:tc>
                <a:tc>
                  <a:txBody>
                    <a:bodyPr/>
                    <a:lstStyle/>
                    <a:p>
                      <a:r>
                        <a:rPr lang="en-US" sz="2600" dirty="0" smtClean="0">
                          <a:solidFill>
                            <a:schemeClr val="tx1">
                              <a:lumMod val="65000"/>
                              <a:lumOff val="35000"/>
                            </a:schemeClr>
                          </a:solidFill>
                        </a:rPr>
                        <a:t>Technology</a:t>
                      </a:r>
                      <a:endParaRPr lang="en-US" sz="2600" dirty="0">
                        <a:solidFill>
                          <a:schemeClr val="tx1">
                            <a:lumMod val="65000"/>
                            <a:lumOff val="35000"/>
                          </a:schemeClr>
                        </a:solidFill>
                      </a:endParaRPr>
                    </a:p>
                  </a:txBody>
                  <a:tcPr marL="121618" marR="121618" anchor="ctr"/>
                </a:tc>
                <a:tc>
                  <a:txBody>
                    <a:bodyPr/>
                    <a:lstStyle/>
                    <a:p>
                      <a:r>
                        <a:rPr lang="en-US" sz="2600" dirty="0" smtClean="0">
                          <a:solidFill>
                            <a:schemeClr val="tx1">
                              <a:lumMod val="65000"/>
                              <a:lumOff val="35000"/>
                            </a:schemeClr>
                          </a:solidFill>
                        </a:rPr>
                        <a:t>Advantages</a:t>
                      </a:r>
                      <a:endParaRPr lang="en-US" sz="2600" dirty="0">
                        <a:solidFill>
                          <a:schemeClr val="tx1">
                            <a:lumMod val="65000"/>
                            <a:lumOff val="35000"/>
                          </a:schemeClr>
                        </a:solidFill>
                      </a:endParaRPr>
                    </a:p>
                  </a:txBody>
                  <a:tcPr marL="121618" marR="121618" anchor="ctr"/>
                </a:tc>
                <a:tc>
                  <a:txBody>
                    <a:bodyPr/>
                    <a:lstStyle/>
                    <a:p>
                      <a:r>
                        <a:rPr lang="en-US" sz="2600" dirty="0" smtClean="0">
                          <a:solidFill>
                            <a:schemeClr val="tx1">
                              <a:lumMod val="65000"/>
                              <a:lumOff val="35000"/>
                            </a:schemeClr>
                          </a:solidFill>
                        </a:rPr>
                        <a:t>Disadvantages</a:t>
                      </a:r>
                      <a:endParaRPr lang="en-US" sz="2600" dirty="0">
                        <a:solidFill>
                          <a:schemeClr val="tx1">
                            <a:lumMod val="65000"/>
                            <a:lumOff val="35000"/>
                          </a:schemeClr>
                        </a:solidFill>
                      </a:endParaRPr>
                    </a:p>
                  </a:txBody>
                  <a:tcPr marL="121618" marR="121618" anchor="ctr"/>
                </a:tc>
                <a:extLst>
                  <a:ext uri="{0D108BD9-81ED-4DB2-BD59-A6C34878D82A}">
                    <a16:rowId xmlns:a16="http://schemas.microsoft.com/office/drawing/2014/main" val="10000"/>
                  </a:ext>
                </a:extLst>
              </a:tr>
              <a:tr h="3189959">
                <a:tc>
                  <a:txBody>
                    <a:bodyPr/>
                    <a:lstStyle/>
                    <a:p>
                      <a:r>
                        <a:rPr lang="en-US" sz="3200" b="1" dirty="0" smtClean="0"/>
                        <a:t>Sierra Direct SQL Access </a:t>
                      </a:r>
                      <a:endParaRPr lang="en-US" sz="3200" b="1" dirty="0"/>
                    </a:p>
                  </a:txBody>
                  <a:tcPr marL="121618" marR="121618"/>
                </a:tc>
                <a:tc>
                  <a:txBody>
                    <a:bodyPr/>
                    <a:lstStyle/>
                    <a:p>
                      <a:r>
                        <a:rPr lang="en-US" sz="2800" dirty="0" smtClean="0"/>
                        <a:t>ODBC</a:t>
                      </a:r>
                      <a:endParaRPr lang="en-US" sz="2800" dirty="0"/>
                    </a:p>
                  </a:txBody>
                  <a:tcPr marL="121618" marR="121618"/>
                </a:tc>
                <a:tc>
                  <a:txBody>
                    <a:bodyPr/>
                    <a:lstStyle/>
                    <a:p>
                      <a:pPr>
                        <a:spcAft>
                          <a:spcPts val="1200"/>
                        </a:spcAft>
                      </a:pPr>
                      <a:r>
                        <a:rPr lang="en-US" sz="2800" b="1" i="1" kern="1200" dirty="0" smtClean="0">
                          <a:solidFill>
                            <a:schemeClr val="dk1"/>
                          </a:solidFill>
                          <a:latin typeface="+mn-lt"/>
                          <a:ea typeface="+mn-ea"/>
                          <a:cs typeface="+mn-cs"/>
                        </a:rPr>
                        <a:t>Free</a:t>
                      </a:r>
                    </a:p>
                    <a:p>
                      <a:pPr>
                        <a:spcAft>
                          <a:spcPts val="1800"/>
                        </a:spcAft>
                      </a:pPr>
                      <a:r>
                        <a:rPr lang="en-US" sz="2800" kern="1200" dirty="0" smtClean="0">
                          <a:solidFill>
                            <a:schemeClr val="dk1"/>
                          </a:solidFill>
                          <a:latin typeface="+mn-lt"/>
                          <a:ea typeface="+mn-ea"/>
                          <a:cs typeface="+mn-cs"/>
                        </a:rPr>
                        <a:t>All Tables</a:t>
                      </a:r>
                    </a:p>
                    <a:p>
                      <a:endParaRPr lang="en-US" sz="2800" kern="1200" dirty="0">
                        <a:solidFill>
                          <a:schemeClr val="dk1"/>
                        </a:solidFill>
                        <a:latin typeface="+mn-lt"/>
                        <a:ea typeface="+mn-ea"/>
                        <a:cs typeface="+mn-cs"/>
                      </a:endParaRPr>
                    </a:p>
                  </a:txBody>
                  <a:tcPr marL="121618" marR="121618"/>
                </a:tc>
                <a:tc>
                  <a:txBody>
                    <a:bodyPr/>
                    <a:lstStyle/>
                    <a:p>
                      <a:pPr>
                        <a:spcAft>
                          <a:spcPts val="1800"/>
                        </a:spcAft>
                      </a:pPr>
                      <a:r>
                        <a:rPr lang="en-US" sz="2800" dirty="0" smtClean="0"/>
                        <a:t>Dependent on OS, local database</a:t>
                      </a:r>
                    </a:p>
                    <a:p>
                      <a:pPr>
                        <a:spcAft>
                          <a:spcPts val="1800"/>
                        </a:spcAft>
                      </a:pPr>
                      <a:r>
                        <a:rPr lang="en-US" sz="2800" dirty="0" smtClean="0"/>
                        <a:t>Read only</a:t>
                      </a:r>
                    </a:p>
                    <a:p>
                      <a:pPr marL="0" marR="0" indent="0" algn="l" defTabSz="609493" rtl="0" eaLnBrk="1" fontAlgn="auto" latinLnBrk="0" hangingPunct="1">
                        <a:lnSpc>
                          <a:spcPct val="100000"/>
                        </a:lnSpc>
                        <a:spcBef>
                          <a:spcPts val="0"/>
                        </a:spcBef>
                        <a:spcAft>
                          <a:spcPts val="1800"/>
                        </a:spcAft>
                        <a:buClrTx/>
                        <a:buSzTx/>
                        <a:buFontTx/>
                        <a:buNone/>
                        <a:tabLst/>
                        <a:defRPr/>
                      </a:pPr>
                      <a:r>
                        <a:rPr lang="en-US" sz="2800" baseline="0" dirty="0" smtClean="0"/>
                        <a:t>Firewall issues, if hosted </a:t>
                      </a:r>
                      <a:endParaRPr lang="en-US" sz="2800" dirty="0" smtClean="0"/>
                    </a:p>
                  </a:txBody>
                  <a:tcPr marL="121618" marR="121618"/>
                </a:tc>
                <a:extLst>
                  <a:ext uri="{0D108BD9-81ED-4DB2-BD59-A6C34878D82A}">
                    <a16:rowId xmlns:a16="http://schemas.microsoft.com/office/drawing/2014/main" val="10001"/>
                  </a:ext>
                </a:extLst>
              </a:tr>
              <a:tr h="3764280">
                <a:tc>
                  <a:txBody>
                    <a:bodyPr/>
                    <a:lstStyle/>
                    <a:p>
                      <a:r>
                        <a:rPr lang="en-US" sz="3200" b="1" dirty="0" smtClean="0"/>
                        <a:t>Sierra APIs</a:t>
                      </a:r>
                      <a:endParaRPr lang="en-US" sz="3200" b="1" dirty="0"/>
                    </a:p>
                  </a:txBody>
                  <a:tcPr marL="121618" marR="121618"/>
                </a:tc>
                <a:tc>
                  <a:txBody>
                    <a:bodyPr/>
                    <a:lstStyle/>
                    <a:p>
                      <a:r>
                        <a:rPr lang="en-US" sz="2800" dirty="0" smtClean="0"/>
                        <a:t>REST &amp; XML</a:t>
                      </a:r>
                      <a:endParaRPr lang="en-US" sz="2800" dirty="0"/>
                    </a:p>
                  </a:txBody>
                  <a:tcPr marL="121618" marR="121618"/>
                </a:tc>
                <a:tc>
                  <a:txBody>
                    <a:bodyPr/>
                    <a:lstStyle/>
                    <a:p>
                      <a:pPr>
                        <a:spcAft>
                          <a:spcPts val="1800"/>
                        </a:spcAft>
                      </a:pPr>
                      <a:r>
                        <a:rPr lang="en-US" sz="2800" kern="1200" dirty="0" smtClean="0"/>
                        <a:t>Independent of OS, local database</a:t>
                      </a:r>
                    </a:p>
                    <a:p>
                      <a:pPr marL="0" marR="0" indent="0" algn="l" defTabSz="609493" rtl="0" eaLnBrk="1" fontAlgn="auto" latinLnBrk="0" hangingPunct="1">
                        <a:lnSpc>
                          <a:spcPct val="100000"/>
                        </a:lnSpc>
                        <a:spcBef>
                          <a:spcPts val="0"/>
                        </a:spcBef>
                        <a:spcAft>
                          <a:spcPts val="1800"/>
                        </a:spcAft>
                        <a:buClrTx/>
                        <a:buSzTx/>
                        <a:buFontTx/>
                        <a:buNone/>
                        <a:tabLst/>
                        <a:defRPr/>
                      </a:pPr>
                      <a:r>
                        <a:rPr lang="en-US" sz="2800" kern="1200" dirty="0" smtClean="0">
                          <a:solidFill>
                            <a:schemeClr val="dk1"/>
                          </a:solidFill>
                          <a:latin typeface="+mn-lt"/>
                          <a:ea typeface="+mn-ea"/>
                          <a:cs typeface="+mn-cs"/>
                        </a:rPr>
                        <a:t>Read &amp; Write</a:t>
                      </a:r>
                    </a:p>
                    <a:p>
                      <a:pPr marL="0" marR="0" indent="0" algn="l" defTabSz="609493" rtl="0" eaLnBrk="1" fontAlgn="auto" latinLnBrk="0" hangingPunct="1">
                        <a:lnSpc>
                          <a:spcPct val="100000"/>
                        </a:lnSpc>
                        <a:spcBef>
                          <a:spcPts val="0"/>
                        </a:spcBef>
                        <a:spcAft>
                          <a:spcPts val="1800"/>
                        </a:spcAft>
                        <a:buClrTx/>
                        <a:buSzTx/>
                        <a:buFontTx/>
                        <a:buNone/>
                        <a:tabLst/>
                        <a:defRPr/>
                      </a:pPr>
                      <a:r>
                        <a:rPr lang="en-US" sz="2800" kern="1200" dirty="0" smtClean="0"/>
                        <a:t>No firewall issues</a:t>
                      </a:r>
                    </a:p>
                    <a:p>
                      <a:pPr>
                        <a:spcAft>
                          <a:spcPts val="1800"/>
                        </a:spcAft>
                      </a:pPr>
                      <a:endParaRPr lang="en-US" sz="2800" kern="1200" dirty="0">
                        <a:solidFill>
                          <a:schemeClr val="dk1"/>
                        </a:solidFill>
                        <a:latin typeface="+mn-lt"/>
                        <a:ea typeface="+mn-ea"/>
                        <a:cs typeface="+mn-cs"/>
                      </a:endParaRPr>
                    </a:p>
                  </a:txBody>
                  <a:tcPr marL="121618" marR="121618"/>
                </a:tc>
                <a:tc>
                  <a:txBody>
                    <a:bodyPr/>
                    <a:lstStyle/>
                    <a:p>
                      <a:pPr>
                        <a:spcAft>
                          <a:spcPts val="1800"/>
                        </a:spcAft>
                      </a:pPr>
                      <a:r>
                        <a:rPr lang="en-US" sz="2800" kern="1200" dirty="0" smtClean="0"/>
                        <a:t>Cost </a:t>
                      </a:r>
                      <a:br>
                        <a:rPr lang="en-US" sz="2800" kern="1200" dirty="0" smtClean="0"/>
                      </a:br>
                      <a:r>
                        <a:rPr lang="en-US" sz="2000" kern="1200" dirty="0" smtClean="0"/>
                        <a:t>(Patron API is free)</a:t>
                      </a:r>
                    </a:p>
                    <a:p>
                      <a:pPr>
                        <a:spcAft>
                          <a:spcPts val="1800"/>
                        </a:spcAft>
                      </a:pPr>
                      <a:r>
                        <a:rPr lang="en-US" sz="2800" kern="1200" dirty="0" smtClean="0"/>
                        <a:t>Not all Tables</a:t>
                      </a:r>
                      <a:br>
                        <a:rPr lang="en-US" sz="2800" kern="1200" dirty="0" smtClean="0"/>
                      </a:br>
                      <a:endParaRPr lang="en-US" sz="2800" dirty="0" smtClean="0"/>
                    </a:p>
                  </a:txBody>
                  <a:tcPr marL="121618" marR="121618"/>
                </a:tc>
                <a:extLst>
                  <a:ext uri="{0D108BD9-81ED-4DB2-BD59-A6C34878D82A}">
                    <a16:rowId xmlns:a16="http://schemas.microsoft.com/office/drawing/2014/main" val="10002"/>
                  </a:ext>
                </a:extLst>
              </a:tr>
            </a:tbl>
          </a:graphicData>
        </a:graphic>
      </p:graphicFrame>
      <p:sp>
        <p:nvSpPr>
          <p:cNvPr id="4" name="Oval 3"/>
          <p:cNvSpPr/>
          <p:nvPr/>
        </p:nvSpPr>
        <p:spPr>
          <a:xfrm>
            <a:off x="3804986" y="1360228"/>
            <a:ext cx="2437541" cy="696036"/>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cxnSp>
        <p:nvCxnSpPr>
          <p:cNvPr id="7" name="Straight Arrow Connector 6"/>
          <p:cNvCxnSpPr/>
          <p:nvPr/>
        </p:nvCxnSpPr>
        <p:spPr>
          <a:xfrm flipV="1">
            <a:off x="3471218" y="4345973"/>
            <a:ext cx="830669" cy="300249"/>
          </a:xfrm>
          <a:prstGeom prst="straightConnector1">
            <a:avLst/>
          </a:prstGeom>
          <a:noFill/>
          <a:ln w="60325">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9" name="Straight Arrow Connector 8"/>
          <p:cNvCxnSpPr/>
          <p:nvPr/>
        </p:nvCxnSpPr>
        <p:spPr>
          <a:xfrm flipV="1">
            <a:off x="7067005" y="2255555"/>
            <a:ext cx="830669" cy="300249"/>
          </a:xfrm>
          <a:prstGeom prst="straightConnector1">
            <a:avLst/>
          </a:prstGeom>
          <a:noFill/>
          <a:ln w="60325">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10" name="Straight Arrow Connector 9"/>
          <p:cNvCxnSpPr/>
          <p:nvPr/>
        </p:nvCxnSpPr>
        <p:spPr>
          <a:xfrm flipV="1">
            <a:off x="3471218" y="5372678"/>
            <a:ext cx="830669" cy="300249"/>
          </a:xfrm>
          <a:prstGeom prst="straightConnector1">
            <a:avLst/>
          </a:prstGeom>
          <a:noFill/>
          <a:ln w="60325">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cxnSp>
        <p:nvCxnSpPr>
          <p:cNvPr id="8" name="Straight Arrow Connector 7"/>
          <p:cNvCxnSpPr/>
          <p:nvPr/>
        </p:nvCxnSpPr>
        <p:spPr>
          <a:xfrm flipV="1">
            <a:off x="7067004" y="1351136"/>
            <a:ext cx="830669" cy="300249"/>
          </a:xfrm>
          <a:prstGeom prst="straightConnector1">
            <a:avLst/>
          </a:prstGeom>
          <a:noFill/>
          <a:ln w="60325">
            <a:solidFill>
              <a:srgbClr val="FF0000"/>
            </a:solidFill>
            <a:tailEnd type="arrow"/>
          </a:ln>
          <a:effectLst/>
        </p:spPr>
        <p:style>
          <a:lnRef idx="1">
            <a:schemeClr val="accent1"/>
          </a:lnRef>
          <a:fillRef idx="3">
            <a:schemeClr val="accent1"/>
          </a:fillRef>
          <a:effectRef idx="2">
            <a:schemeClr val="accent1"/>
          </a:effectRef>
          <a:fontRef idx="minor">
            <a:schemeClr val="lt1"/>
          </a:fontRef>
        </p:style>
      </p:cxnSp>
    </p:spTree>
    <p:custDataLst>
      <p:tags r:id="rId1"/>
    </p:custDataLst>
    <p:extLst>
      <p:ext uri="{BB962C8B-B14F-4D97-AF65-F5344CB8AC3E}">
        <p14:creationId xmlns:p14="http://schemas.microsoft.com/office/powerpoint/2010/main" val="2253883250"/>
      </p:ext>
    </p:extLst>
  </p:cSld>
  <p:clrMapOvr>
    <a:masterClrMapping/>
  </p:clrMapOvr>
  <mc:AlternateContent xmlns:mc="http://schemas.openxmlformats.org/markup-compatibility/2006" xmlns:p14="http://schemas.microsoft.com/office/powerpoint/2010/main">
    <mc:Choice Requires="p14">
      <p:transition spd="slow" p14:dur="2000" advTm="114468"/>
    </mc:Choice>
    <mc:Fallback xmlns="">
      <p:transition spd="slow" advTm="114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Download ODBC Driver</a:t>
            </a:r>
            <a:endParaRPr lang="en-US" dirty="0"/>
          </a:p>
        </p:txBody>
      </p:sp>
      <p:sp>
        <p:nvSpPr>
          <p:cNvPr id="3" name="Content Placeholder 2"/>
          <p:cNvSpPr>
            <a:spLocks noGrp="1"/>
          </p:cNvSpPr>
          <p:nvPr>
            <p:ph idx="1"/>
          </p:nvPr>
        </p:nvSpPr>
        <p:spPr/>
        <p:txBody>
          <a:bodyPr>
            <a:normAutofit/>
          </a:bodyPr>
          <a:lstStyle/>
          <a:p>
            <a:pPr marL="0" indent="0">
              <a:buNone/>
            </a:pPr>
            <a:r>
              <a:rPr lang="en-US" sz="3000" dirty="0" smtClean="0"/>
              <a:t>https://</a:t>
            </a:r>
            <a:r>
              <a:rPr lang="en-US" sz="3000" dirty="0"/>
              <a:t>www.postgresql.org/ftp/odbc/versions/msi/</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035"/>
          <a:stretch/>
        </p:blipFill>
        <p:spPr bwMode="auto">
          <a:xfrm>
            <a:off x="3494272" y="1969480"/>
            <a:ext cx="7517593" cy="2674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902" y="4484077"/>
            <a:ext cx="7272936"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51789"/>
      </p:ext>
    </p:extLst>
  </p:cSld>
  <p:clrMapOvr>
    <a:masterClrMapping/>
  </p:clrMapOvr>
  <mc:AlternateContent xmlns:mc="http://schemas.openxmlformats.org/markup-compatibility/2006" xmlns:p14="http://schemas.microsoft.com/office/powerpoint/2010/main">
    <mc:Choice Requires="p14">
      <p:transition spd="slow" p14:dur="2000" advTm="13105"/>
    </mc:Choice>
    <mc:Fallback xmlns="">
      <p:transition spd="slow" advTm="13105"/>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a:t>
            </a:r>
            <a:r>
              <a:rPr lang="en-US" smtClean="0"/>
              <a:t>PostgreSQL driver</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5590" y="3411283"/>
            <a:ext cx="4170121" cy="323311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5" y="868573"/>
            <a:ext cx="4374953" cy="3408598"/>
          </a:xfrm>
          <a:prstGeom prst="rect">
            <a:avLst/>
          </a:prstGeom>
        </p:spPr>
      </p:pic>
      <p:pic>
        <p:nvPicPr>
          <p:cNvPr id="5"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728" y="444500"/>
            <a:ext cx="3806730" cy="2966783"/>
          </a:xfrm>
          <a:prstGeom prst="rect">
            <a:avLst/>
          </a:prstGeom>
          <a:ln>
            <a:solidFill>
              <a:schemeClr val="bg1">
                <a:lumMod val="65000"/>
              </a:schemeClr>
            </a:solidFill>
          </a:ln>
        </p:spPr>
      </p:pic>
    </p:spTree>
    <p:extLst>
      <p:ext uri="{BB962C8B-B14F-4D97-AF65-F5344CB8AC3E}">
        <p14:creationId xmlns:p14="http://schemas.microsoft.com/office/powerpoint/2010/main" val="2299218169"/>
      </p:ext>
    </p:extLst>
  </p:cSld>
  <p:clrMapOvr>
    <a:masterClrMapping/>
  </p:clrMapOvr>
  <mc:AlternateContent xmlns:mc="http://schemas.openxmlformats.org/markup-compatibility/2006" xmlns:p14="http://schemas.microsoft.com/office/powerpoint/2010/main">
    <mc:Choice Requires="p14">
      <p:transition spd="slow" p14:dur="2000" advTm="9235"/>
    </mc:Choice>
    <mc:Fallback xmlns="">
      <p:transition spd="slow" advTm="9235"/>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Create ODBC data source</a:t>
            </a:r>
            <a:endParaRPr lang="en-US" dirty="0"/>
          </a:p>
        </p:txBody>
      </p:sp>
      <p:sp>
        <p:nvSpPr>
          <p:cNvPr id="3" name="Content Placeholder 1"/>
          <p:cNvSpPr txBox="1">
            <a:spLocks/>
          </p:cNvSpPr>
          <p:nvPr/>
        </p:nvSpPr>
        <p:spPr>
          <a:xfrm>
            <a:off x="947470" y="2039812"/>
            <a:ext cx="5415767" cy="3997569"/>
          </a:xfrm>
          <a:prstGeom prst="rect">
            <a:avLst/>
          </a:prstGeom>
        </p:spPr>
        <p:txBody>
          <a:bodyPr lIns="97524" tIns="48762" rIns="97524" bIns="48762">
            <a:normAutofit/>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5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dirty="0"/>
              <a:t>Open </a:t>
            </a:r>
            <a:r>
              <a:rPr lang="en-US" b="1" i="1" dirty="0"/>
              <a:t>Data Sources (ODBC)</a:t>
            </a:r>
          </a:p>
          <a:p>
            <a:pPr marL="0" indent="0">
              <a:buNone/>
            </a:pPr>
            <a:endParaRPr lang="en-US" sz="2600" dirty="0"/>
          </a:p>
          <a:p>
            <a:pPr marL="0" indent="0">
              <a:buNone/>
            </a:pPr>
            <a:endParaRPr lang="en-US" sz="2600" dirty="0"/>
          </a:p>
          <a:p>
            <a:pPr marL="0" indent="0">
              <a:buNone/>
            </a:pPr>
            <a:r>
              <a:rPr lang="en-US" sz="2600" dirty="0"/>
              <a:t>ODBC = Open Database Connectivity</a:t>
            </a:r>
          </a:p>
          <a:p>
            <a:pPr marL="0" indent="0">
              <a:buNone/>
            </a:pPr>
            <a:endParaRPr lang="en-US" sz="2600" dirty="0"/>
          </a:p>
          <a:p>
            <a:pPr marL="0" indent="0">
              <a:buNone/>
            </a:pPr>
            <a:r>
              <a:rPr lang="en-US" sz="2600" dirty="0"/>
              <a:t>DSN = Data Source Name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76289" y="680544"/>
            <a:ext cx="3608716" cy="576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3557593"/>
      </p:ext>
    </p:extLst>
  </p:cSld>
  <p:clrMapOvr>
    <a:masterClrMapping/>
  </p:clrMapOvr>
  <mc:AlternateContent xmlns:mc="http://schemas.openxmlformats.org/markup-compatibility/2006" xmlns:p14="http://schemas.microsoft.com/office/powerpoint/2010/main">
    <mc:Choice Requires="p14">
      <p:transition spd="slow" p14:dur="2000" advTm="16395"/>
    </mc:Choice>
    <mc:Fallback xmlns="">
      <p:transition spd="slow" advTm="16395"/>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ODBC Data Source Administrator</a:t>
            </a:r>
            <a:endParaRPr lang="en-US" dirty="0"/>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7278" y="932689"/>
            <a:ext cx="7569141" cy="5415630"/>
          </a:xfrm>
          <a:prstGeom prst="rect">
            <a:avLst/>
          </a:prstGeom>
        </p:spPr>
      </p:pic>
      <p:cxnSp>
        <p:nvCxnSpPr>
          <p:cNvPr id="4" name="Straight Arrow Connector 3"/>
          <p:cNvCxnSpPr/>
          <p:nvPr/>
        </p:nvCxnSpPr>
        <p:spPr>
          <a:xfrm flipH="1" flipV="1">
            <a:off x="9965950" y="2514600"/>
            <a:ext cx="1140469" cy="609600"/>
          </a:xfrm>
          <a:prstGeom prst="straightConnector1">
            <a:avLst/>
          </a:prstGeom>
          <a:ln w="952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098882" y="1282703"/>
            <a:ext cx="1838368" cy="627987"/>
          </a:xfrm>
          <a:prstGeom prst="ellipse">
            <a:avLst/>
          </a:prstGeom>
          <a:noFill/>
          <a:ln w="101600">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Tree>
    <p:custDataLst>
      <p:tags r:id="rId1"/>
    </p:custDataLst>
    <p:extLst>
      <p:ext uri="{BB962C8B-B14F-4D97-AF65-F5344CB8AC3E}">
        <p14:creationId xmlns:p14="http://schemas.microsoft.com/office/powerpoint/2010/main" val="762887959"/>
      </p:ext>
    </p:extLst>
  </p:cSld>
  <p:clrMapOvr>
    <a:masterClrMapping/>
  </p:clrMapOvr>
  <mc:AlternateContent xmlns:mc="http://schemas.openxmlformats.org/markup-compatibility/2006" xmlns:p14="http://schemas.microsoft.com/office/powerpoint/2010/main">
    <mc:Choice Requires="p14">
      <p:transition spd="slow" p14:dur="2000" advTm="17926"/>
    </mc:Choice>
    <mc:Fallback xmlns="">
      <p:transition spd="slow" advTm="17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Unicode vs ANSI</a:t>
            </a:r>
            <a:endParaRPr lang="en-US" dirty="0"/>
          </a:p>
        </p:txBody>
      </p:sp>
      <p:sp>
        <p:nvSpPr>
          <p:cNvPr id="3" name="Content Placeholder 1"/>
          <p:cNvSpPr txBox="1">
            <a:spLocks/>
          </p:cNvSpPr>
          <p:nvPr/>
        </p:nvSpPr>
        <p:spPr>
          <a:xfrm>
            <a:off x="468864" y="2608809"/>
            <a:ext cx="5531762" cy="2011363"/>
          </a:xfrm>
          <a:prstGeom prst="rect">
            <a:avLst/>
          </a:prstGeom>
        </p:spPr>
        <p:txBody>
          <a:bodyPr lIns="97524" tIns="48762" rIns="97524" bIns="48762">
            <a:normAutofit lnSpcReduction="10000"/>
          </a:bodyPr>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5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dirty="0" smtClean="0"/>
              <a:t>PostgreSQL</a:t>
            </a:r>
            <a:r>
              <a:rPr lang="en-US" b="1" dirty="0" smtClean="0"/>
              <a:t> Unicode:</a:t>
            </a:r>
            <a:r>
              <a:rPr lang="en-US" dirty="0" smtClean="0"/>
              <a:t> 	</a:t>
            </a:r>
            <a:br>
              <a:rPr lang="en-US" dirty="0" smtClean="0"/>
            </a:br>
            <a:r>
              <a:rPr lang="en-US" sz="2600" dirty="0"/>
              <a:t>database uses UTF-8 character set</a:t>
            </a:r>
          </a:p>
          <a:p>
            <a:pPr marL="0" indent="0">
              <a:buNone/>
            </a:pPr>
            <a:endParaRPr lang="en-US" sz="1700" dirty="0"/>
          </a:p>
          <a:p>
            <a:pPr marL="0" indent="0">
              <a:buNone/>
            </a:pPr>
            <a:r>
              <a:rPr lang="en-US" sz="1700" dirty="0"/>
              <a:t/>
            </a:r>
            <a:br>
              <a:rPr lang="en-US" sz="1700" dirty="0"/>
            </a:br>
            <a:r>
              <a:rPr lang="en-US" dirty="0" smtClean="0"/>
              <a:t>PostgreSQL</a:t>
            </a:r>
            <a:r>
              <a:rPr lang="en-US" b="1" dirty="0" smtClean="0"/>
              <a:t> ANSI: 	</a:t>
            </a:r>
            <a:br>
              <a:rPr lang="en-US" b="1" dirty="0" smtClean="0"/>
            </a:br>
            <a:r>
              <a:rPr lang="en-US" sz="2600" dirty="0"/>
              <a:t>database uses LATIN character set</a:t>
            </a:r>
            <a:endParaRPr lang="en-US" dirty="0" smtClean="0"/>
          </a:p>
          <a:p>
            <a:endParaRPr lang="en-US"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493" y="1254097"/>
            <a:ext cx="6213005" cy="4431873"/>
          </a:xfrm>
          <a:prstGeom prst="rect">
            <a:avLst/>
          </a:prstGeom>
        </p:spPr>
      </p:pic>
      <p:sp>
        <p:nvSpPr>
          <p:cNvPr id="5" name="TextBox 4"/>
          <p:cNvSpPr txBox="1"/>
          <p:nvPr/>
        </p:nvSpPr>
        <p:spPr>
          <a:xfrm>
            <a:off x="468859" y="5299949"/>
            <a:ext cx="2256569" cy="898695"/>
          </a:xfrm>
          <a:prstGeom prst="rect">
            <a:avLst/>
          </a:prstGeom>
          <a:noFill/>
        </p:spPr>
        <p:txBody>
          <a:bodyPr wrap="square" lIns="97524" tIns="48762" rIns="97524" bIns="48762" rtlCol="0">
            <a:spAutoFit/>
          </a:bodyPr>
          <a:lstStyle/>
          <a:p>
            <a:r>
              <a:rPr lang="en-US" dirty="0">
                <a:hlinkClick r:id="rId3"/>
              </a:rPr>
              <a:t>Reference</a:t>
            </a:r>
            <a:endParaRPr lang="en-US" dirty="0"/>
          </a:p>
          <a:p>
            <a:endParaRPr lang="en-US" dirty="0"/>
          </a:p>
        </p:txBody>
      </p:sp>
      <p:cxnSp>
        <p:nvCxnSpPr>
          <p:cNvPr id="6" name="Straight Arrow Connector 5"/>
          <p:cNvCxnSpPr/>
          <p:nvPr/>
        </p:nvCxnSpPr>
        <p:spPr>
          <a:xfrm flipV="1">
            <a:off x="6655665" y="3001112"/>
            <a:ext cx="1508929" cy="937845"/>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191405"/>
      </p:ext>
    </p:extLst>
  </p:cSld>
  <p:clrMapOvr>
    <a:masterClrMapping/>
  </p:clrMapOvr>
  <mc:AlternateContent xmlns:mc="http://schemas.openxmlformats.org/markup-compatibility/2006" xmlns:p14="http://schemas.microsoft.com/office/powerpoint/2010/main">
    <mc:Choice Requires="p14">
      <p:transition spd="slow" p14:dur="2000" advTm="24196"/>
    </mc:Choice>
    <mc:Fallback xmlns="">
      <p:transition spd="slow" advTm="24196"/>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DSN Settings</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36857" y="330737"/>
            <a:ext cx="7008193" cy="4116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1"/>
          <p:cNvSpPr txBox="1">
            <a:spLocks/>
          </p:cNvSpPr>
          <p:nvPr/>
        </p:nvSpPr>
        <p:spPr>
          <a:xfrm>
            <a:off x="491284" y="3751383"/>
            <a:ext cx="8515504" cy="3603492"/>
          </a:xfrm>
          <a:prstGeom prst="rect">
            <a:avLst/>
          </a:prstGeom>
        </p:spPr>
        <p:txBody>
          <a:bodyPr lIns="97524" tIns="48762" rIns="97524" bIns="48762"/>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5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endParaRPr lang="en-US" dirty="0" smtClean="0"/>
          </a:p>
          <a:p>
            <a:endParaRPr lang="en-US" dirty="0" smtClean="0"/>
          </a:p>
          <a:p>
            <a:pPr marL="0" indent="0">
              <a:buNone/>
              <a:tabLst>
                <a:tab pos="2249488" algn="l"/>
                <a:tab pos="4572000" algn="l"/>
              </a:tabLst>
            </a:pPr>
            <a:r>
              <a:rPr lang="en-US" dirty="0"/>
              <a:t>Database:	</a:t>
            </a:r>
            <a:r>
              <a:rPr lang="en-US" dirty="0">
                <a:solidFill>
                  <a:srgbClr val="FF0000"/>
                </a:solidFill>
              </a:rPr>
              <a:t>iii</a:t>
            </a:r>
            <a:r>
              <a:rPr lang="en-US" dirty="0"/>
              <a:t>	</a:t>
            </a:r>
            <a:r>
              <a:rPr lang="en-US" dirty="0" smtClean="0"/>
              <a:t>SSL </a:t>
            </a:r>
            <a:r>
              <a:rPr lang="en-US" dirty="0"/>
              <a:t>Mode:</a:t>
            </a:r>
            <a:r>
              <a:rPr lang="en-US" dirty="0">
                <a:solidFill>
                  <a:srgbClr val="FF0000"/>
                </a:solidFill>
              </a:rPr>
              <a:t>  require</a:t>
            </a:r>
          </a:p>
          <a:p>
            <a:pPr marL="0" indent="0">
              <a:buNone/>
              <a:tabLst>
                <a:tab pos="2250159" algn="l"/>
                <a:tab pos="4576508" algn="l"/>
                <a:tab pos="6638731" algn="l"/>
              </a:tabLst>
            </a:pPr>
            <a:r>
              <a:rPr lang="en-US" dirty="0"/>
              <a:t>Server: 	</a:t>
            </a:r>
            <a:r>
              <a:rPr lang="en-US" dirty="0">
                <a:solidFill>
                  <a:schemeClr val="accent3">
                    <a:lumMod val="75000"/>
                  </a:schemeClr>
                </a:solidFill>
              </a:rPr>
              <a:t>server IP </a:t>
            </a:r>
            <a:r>
              <a:rPr lang="en-US" dirty="0"/>
              <a:t>	Port: 	</a:t>
            </a:r>
            <a:r>
              <a:rPr lang="en-US" dirty="0">
                <a:solidFill>
                  <a:srgbClr val="FF0000"/>
                </a:solidFill>
              </a:rPr>
              <a:t>1032</a:t>
            </a:r>
          </a:p>
          <a:p>
            <a:pPr marL="0" indent="0">
              <a:buNone/>
              <a:tabLst>
                <a:tab pos="4395344" algn="l"/>
                <a:tab pos="4576508" algn="l"/>
                <a:tab pos="6638731" algn="l"/>
              </a:tabLst>
            </a:pPr>
            <a:r>
              <a:rPr lang="en-US" dirty="0"/>
              <a:t>User Name:  </a:t>
            </a:r>
            <a:r>
              <a:rPr lang="en-US" dirty="0">
                <a:solidFill>
                  <a:schemeClr val="accent3">
                    <a:lumMod val="75000"/>
                  </a:schemeClr>
                </a:solidFill>
              </a:rPr>
              <a:t>Sierra user</a:t>
            </a:r>
            <a:r>
              <a:rPr lang="en-US" dirty="0"/>
              <a:t>		Password: 	</a:t>
            </a:r>
            <a:r>
              <a:rPr lang="en-US" dirty="0">
                <a:solidFill>
                  <a:schemeClr val="accent3">
                    <a:lumMod val="75000"/>
                  </a:schemeClr>
                </a:solidFill>
              </a:rPr>
              <a:t>password</a:t>
            </a:r>
          </a:p>
        </p:txBody>
      </p:sp>
      <p:sp>
        <p:nvSpPr>
          <p:cNvPr id="5" name="TextBox 4"/>
          <p:cNvSpPr txBox="1"/>
          <p:nvPr/>
        </p:nvSpPr>
        <p:spPr>
          <a:xfrm>
            <a:off x="504547" y="6324603"/>
            <a:ext cx="3735662" cy="498586"/>
          </a:xfrm>
          <a:prstGeom prst="rect">
            <a:avLst/>
          </a:prstGeom>
          <a:noFill/>
        </p:spPr>
        <p:txBody>
          <a:bodyPr wrap="square" lIns="97524" tIns="48762" rIns="97524" bIns="48762" rtlCol="0">
            <a:spAutoFit/>
          </a:bodyPr>
          <a:lstStyle/>
          <a:p>
            <a:r>
              <a:rPr lang="en-US" dirty="0" smtClean="0">
                <a:hlinkClick r:id="rId4"/>
              </a:rPr>
              <a:t>Sierra Documentation</a:t>
            </a:r>
            <a:endParaRPr lang="en-US" dirty="0"/>
          </a:p>
        </p:txBody>
      </p:sp>
      <p:sp>
        <p:nvSpPr>
          <p:cNvPr id="6" name="Oval 5"/>
          <p:cNvSpPr/>
          <p:nvPr/>
        </p:nvSpPr>
        <p:spPr>
          <a:xfrm>
            <a:off x="5065729" y="1282700"/>
            <a:ext cx="3213741" cy="600692"/>
          </a:xfrm>
          <a:prstGeom prst="ellipse">
            <a:avLst/>
          </a:prstGeom>
          <a:noFill/>
          <a:ln w="53975">
            <a:solidFill>
              <a:srgbClr val="FF0000">
                <a:alpha val="86000"/>
              </a:srgbClr>
            </a:solidFill>
          </a:ln>
          <a:effectLst/>
        </p:spPr>
        <p:style>
          <a:lnRef idx="1">
            <a:schemeClr val="accent1"/>
          </a:lnRef>
          <a:fillRef idx="3">
            <a:schemeClr val="accent1"/>
          </a:fillRef>
          <a:effectRef idx="2">
            <a:schemeClr val="accent1"/>
          </a:effectRef>
          <a:fontRef idx="minor">
            <a:schemeClr val="lt1"/>
          </a:fontRef>
        </p:style>
        <p:txBody>
          <a:bodyPr lIns="97524" tIns="48762" rIns="97524" bIns="48762" rtlCol="0" anchor="ctr"/>
          <a:lstStyle/>
          <a:p>
            <a:pPr algn="ctr"/>
            <a:endParaRPr lang="en-US"/>
          </a:p>
        </p:txBody>
      </p:sp>
      <p:sp>
        <p:nvSpPr>
          <p:cNvPr id="7" name="TextBox 6"/>
          <p:cNvSpPr txBox="1"/>
          <p:nvPr/>
        </p:nvSpPr>
        <p:spPr>
          <a:xfrm>
            <a:off x="3607801" y="2111821"/>
            <a:ext cx="65" cy="276999"/>
          </a:xfrm>
          <a:prstGeom prst="rect">
            <a:avLst/>
          </a:prstGeom>
          <a:solidFill>
            <a:schemeClr val="bg1"/>
          </a:solidFill>
        </p:spPr>
        <p:txBody>
          <a:bodyPr wrap="none" lIns="0" rIns="0" rtlCol="0">
            <a:spAutoFit/>
          </a:bodyPr>
          <a:lstStyle/>
          <a:p>
            <a:endParaRPr lang="en-US" sz="1200" dirty="0">
              <a:latin typeface="Arial" panose="020B0604020202020204" pitchFamily="34" charset="0"/>
              <a:cs typeface="Arial" panose="020B0604020202020204" pitchFamily="34" charset="0"/>
            </a:endParaRPr>
          </a:p>
        </p:txBody>
      </p:sp>
      <p:sp>
        <p:nvSpPr>
          <p:cNvPr id="8" name="TextBox 7"/>
          <p:cNvSpPr txBox="1"/>
          <p:nvPr/>
        </p:nvSpPr>
        <p:spPr>
          <a:xfrm>
            <a:off x="9292509" y="5178490"/>
            <a:ext cx="2732314" cy="1323439"/>
          </a:xfrm>
          <a:prstGeom prst="rect">
            <a:avLst/>
          </a:prstGeom>
          <a:noFill/>
        </p:spPr>
        <p:txBody>
          <a:bodyPr wrap="square" rtlCol="0">
            <a:spAutoFit/>
          </a:bodyPr>
          <a:lstStyle/>
          <a:p>
            <a:r>
              <a:rPr lang="en-US" sz="1800" dirty="0" smtClean="0"/>
              <a:t>NOTE:</a:t>
            </a:r>
          </a:p>
          <a:p>
            <a:r>
              <a:rPr lang="en-US" sz="1800" dirty="0" smtClean="0"/>
              <a:t>database </a:t>
            </a:r>
            <a:r>
              <a:rPr lang="en-US" sz="1800" dirty="0"/>
              <a:t>server IP, </a:t>
            </a:r>
            <a:br>
              <a:rPr lang="en-US" sz="1800" dirty="0"/>
            </a:br>
            <a:r>
              <a:rPr lang="en-US" sz="1800" b="1" dirty="0">
                <a:solidFill>
                  <a:schemeClr val="tx1">
                    <a:lumMod val="65000"/>
                    <a:lumOff val="35000"/>
                  </a:schemeClr>
                </a:solidFill>
              </a:rPr>
              <a:t>not</a:t>
            </a:r>
            <a:r>
              <a:rPr lang="en-US" sz="1800" dirty="0">
                <a:solidFill>
                  <a:schemeClr val="tx1">
                    <a:lumMod val="65000"/>
                    <a:lumOff val="35000"/>
                  </a:schemeClr>
                </a:solidFill>
              </a:rPr>
              <a:t> application server</a:t>
            </a:r>
          </a:p>
          <a:p>
            <a:endParaRPr lang="en-US" dirty="0"/>
          </a:p>
        </p:txBody>
      </p:sp>
    </p:spTree>
    <p:custDataLst>
      <p:tags r:id="rId1"/>
    </p:custDataLst>
    <p:extLst>
      <p:ext uri="{BB962C8B-B14F-4D97-AF65-F5344CB8AC3E}">
        <p14:creationId xmlns:p14="http://schemas.microsoft.com/office/powerpoint/2010/main" val="1658100117"/>
      </p:ext>
    </p:extLst>
  </p:cSld>
  <p:clrMapOvr>
    <a:masterClrMapping/>
  </p:clrMapOvr>
  <mc:AlternateContent xmlns:mc="http://schemas.openxmlformats.org/markup-compatibility/2006" xmlns:p14="http://schemas.microsoft.com/office/powerpoint/2010/main">
    <mc:Choice Requires="p14">
      <p:transition spd="slow" p14:dur="2000" advTm="32133"/>
    </mc:Choice>
    <mc:Fallback xmlns="">
      <p:transition spd="slow" advTm="32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Connection</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627" y="1528218"/>
            <a:ext cx="7728277" cy="4525110"/>
          </a:xfrm>
          <a:prstGeom prst="rect">
            <a:avLst/>
          </a:prstGeom>
        </p:spPr>
      </p:pic>
      <p:cxnSp>
        <p:nvCxnSpPr>
          <p:cNvPr id="8" name="Straight Arrow Connector 7"/>
          <p:cNvCxnSpPr/>
          <p:nvPr/>
        </p:nvCxnSpPr>
        <p:spPr>
          <a:xfrm flipH="1">
            <a:off x="10640239" y="3579646"/>
            <a:ext cx="1052740" cy="1256359"/>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214711"/>
      </p:ext>
    </p:extLst>
  </p:cSld>
  <p:clrMapOvr>
    <a:masterClrMapping/>
  </p:clrMapOvr>
  <mc:AlternateContent xmlns:mc="http://schemas.openxmlformats.org/markup-compatibility/2006" xmlns:p14="http://schemas.microsoft.com/office/powerpoint/2010/main">
    <mc:Choice Requires="p14">
      <p:transition spd="slow" p14:dur="2000" advTm="6408"/>
    </mc:Choice>
    <mc:Fallback xmlns="">
      <p:transition spd="slow" advTm="6408"/>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 – permissions for Sierra User</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614" y="1482968"/>
            <a:ext cx="7603129" cy="511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67024"/>
      </p:ext>
    </p:extLst>
  </p:cSld>
  <p:clrMapOvr>
    <a:masterClrMapping/>
  </p:clrMapOvr>
  <mc:AlternateContent xmlns:mc="http://schemas.openxmlformats.org/markup-compatibility/2006" xmlns:p14="http://schemas.microsoft.com/office/powerpoint/2010/main">
    <mc:Choice Requires="p14">
      <p:transition spd="slow" p14:dur="2000" advTm="13978"/>
    </mc:Choice>
    <mc:Fallback xmlns="">
      <p:transition spd="slow" advTm="13978"/>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Connecting from MS Access</a:t>
            </a:r>
            <a:endParaRPr lang="en-US" dirty="0"/>
          </a:p>
        </p:txBody>
      </p:sp>
      <p:sp>
        <p:nvSpPr>
          <p:cNvPr id="3" name="Content Placeholder 1"/>
          <p:cNvSpPr txBox="1">
            <a:spLocks/>
          </p:cNvSpPr>
          <p:nvPr/>
        </p:nvSpPr>
        <p:spPr>
          <a:xfrm>
            <a:off x="1296470" y="5116147"/>
            <a:ext cx="8211379" cy="2984500"/>
          </a:xfrm>
          <a:prstGeom prst="rect">
            <a:avLst/>
          </a:prstGeom>
        </p:spPr>
        <p:txBody>
          <a:bodyPr lIns="97524" tIns="48762" rIns="97524" bIns="48762"/>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5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endParaRPr lang="en-US" dirty="0" smtClean="0"/>
          </a:p>
          <a:p>
            <a:pPr marL="0" indent="0">
              <a:buNone/>
            </a:pPr>
            <a:r>
              <a:rPr lang="en-US" b="1" dirty="0" smtClean="0"/>
              <a:t>External Data </a:t>
            </a:r>
            <a:r>
              <a:rPr lang="en-US" dirty="0" smtClean="0"/>
              <a:t>tab, </a:t>
            </a:r>
            <a:r>
              <a:rPr lang="en-US" b="1" dirty="0" smtClean="0"/>
              <a:t>ODBC Database</a:t>
            </a:r>
            <a:endParaRPr lang="en-US"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61095" y="1118111"/>
            <a:ext cx="7882127" cy="450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flipV="1">
            <a:off x="4269451" y="2605759"/>
            <a:ext cx="684282" cy="2438400"/>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124058"/>
      </p:ext>
    </p:extLst>
  </p:cSld>
  <p:clrMapOvr>
    <a:masterClrMapping/>
  </p:clrMapOvr>
  <mc:AlternateContent xmlns:mc="http://schemas.openxmlformats.org/markup-compatibility/2006" xmlns:p14="http://schemas.microsoft.com/office/powerpoint/2010/main">
    <mc:Choice Requires="p14">
      <p:transition spd="slow" p14:dur="2000" advTm="20714"/>
    </mc:Choice>
    <mc:Fallback xmlns="">
      <p:transition spd="slow" advTm="20714"/>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ODBC to MS Access connection</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3010" y="1282700"/>
            <a:ext cx="7153326" cy="5269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92082"/>
      </p:ext>
    </p:extLst>
  </p:cSld>
  <p:clrMapOvr>
    <a:masterClrMapping/>
  </p:clrMapOvr>
  <mc:AlternateContent xmlns:mc="http://schemas.openxmlformats.org/markup-compatibility/2006" xmlns:p14="http://schemas.microsoft.com/office/powerpoint/2010/main">
    <mc:Choice Requires="p14">
      <p:transition spd="slow" p14:dur="2000" advTm="12503"/>
    </mc:Choice>
    <mc:Fallback xmlns="">
      <p:transition spd="slow" advTm="1250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  Sierra Direct Access</a:t>
            </a:r>
            <a:endParaRPr lang="en-US" dirty="0"/>
          </a:p>
        </p:txBody>
      </p:sp>
      <p:sp>
        <p:nvSpPr>
          <p:cNvPr id="3" name="Content Placeholder 2"/>
          <p:cNvSpPr>
            <a:spLocks noGrp="1"/>
          </p:cNvSpPr>
          <p:nvPr>
            <p:ph idx="1"/>
          </p:nvPr>
        </p:nvSpPr>
        <p:spPr/>
        <p:txBody>
          <a:bodyPr/>
          <a:lstStyle/>
          <a:p>
            <a:r>
              <a:rPr lang="en-US" sz="4300" dirty="0">
                <a:hlinkClick r:id="rId3"/>
              </a:rPr>
              <a:t>Sierra Documentation</a:t>
            </a:r>
          </a:p>
          <a:p>
            <a:r>
              <a:rPr lang="en-US" sz="4300" dirty="0">
                <a:hlinkClick r:id="rId3"/>
              </a:rPr>
              <a:t>Sample SQL queries</a:t>
            </a:r>
            <a:endParaRPr lang="en-US" sz="4300" dirty="0"/>
          </a:p>
          <a:p>
            <a:r>
              <a:rPr lang="en-US" sz="4300" dirty="0">
                <a:hlinkClick r:id="rId4"/>
              </a:rPr>
              <a:t>S</a:t>
            </a:r>
            <a:r>
              <a:rPr lang="en-US" sz="4300" dirty="0" smtClean="0">
                <a:hlinkClick r:id="rId4"/>
              </a:rPr>
              <a:t>ierraDNA</a:t>
            </a:r>
            <a:r>
              <a:rPr lang="en-US" sz="4300" dirty="0" smtClean="0"/>
              <a:t> </a:t>
            </a:r>
            <a:r>
              <a:rPr lang="en-US" sz="3000" dirty="0"/>
              <a:t>(Table &amp; Field Definitions</a:t>
            </a:r>
            <a:r>
              <a:rPr lang="en-US" sz="3000" dirty="0" smtClean="0"/>
              <a:t>)</a:t>
            </a:r>
            <a:endParaRPr lang="en-US" sz="3000" dirty="0"/>
          </a:p>
          <a:p>
            <a:r>
              <a:rPr lang="en-US" sz="4300" dirty="0" smtClean="0">
                <a:hlinkClick r:id="rId5"/>
              </a:rPr>
              <a:t>IUG Clearinghouse</a:t>
            </a:r>
            <a:endParaRPr lang="en-US" sz="4300" dirty="0" smtClean="0">
              <a:hlinkClick r:id="rId6"/>
            </a:endParaRPr>
          </a:p>
          <a:p>
            <a:r>
              <a:rPr lang="en-US" sz="4300" dirty="0" smtClean="0">
                <a:hlinkClick r:id="rId6"/>
              </a:rPr>
              <a:t>Sierra </a:t>
            </a:r>
            <a:r>
              <a:rPr lang="en-US" sz="4300" dirty="0">
                <a:hlinkClick r:id="rId6"/>
              </a:rPr>
              <a:t>Listserv</a:t>
            </a:r>
            <a:endParaRPr lang="en-US" sz="4300" dirty="0"/>
          </a:p>
          <a:p>
            <a:endParaRPr lang="en-US" dirty="0"/>
          </a:p>
          <a:p>
            <a:endParaRPr lang="en-US" dirty="0"/>
          </a:p>
        </p:txBody>
      </p:sp>
    </p:spTree>
    <p:custDataLst>
      <p:tags r:id="rId1"/>
    </p:custDataLst>
    <p:extLst>
      <p:ext uri="{BB962C8B-B14F-4D97-AF65-F5344CB8AC3E}">
        <p14:creationId xmlns:p14="http://schemas.microsoft.com/office/powerpoint/2010/main" val="392616971"/>
      </p:ext>
    </p:extLst>
  </p:cSld>
  <p:clrMapOvr>
    <a:masterClrMapping/>
  </p:clrMapOvr>
  <mc:AlternateContent xmlns:mc="http://schemas.openxmlformats.org/markup-compatibility/2006" xmlns:p14="http://schemas.microsoft.com/office/powerpoint/2010/main">
    <mc:Choice Requires="p14">
      <p:transition spd="slow" p14:dur="2000" advTm="49568"/>
    </mc:Choice>
    <mc:Fallback xmlns="">
      <p:transition spd="slow" advTm="49568"/>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ODBC to MS Access connection</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
          <a:stretch/>
        </p:blipFill>
        <p:spPr bwMode="auto">
          <a:xfrm>
            <a:off x="5531962" y="990600"/>
            <a:ext cx="662987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621633"/>
      </p:ext>
    </p:extLst>
  </p:cSld>
  <p:clrMapOvr>
    <a:masterClrMapping/>
  </p:clrMapOvr>
  <mc:AlternateContent xmlns:mc="http://schemas.openxmlformats.org/markup-compatibility/2006" xmlns:p14="http://schemas.microsoft.com/office/powerpoint/2010/main">
    <mc:Choice Requires="p14">
      <p:transition spd="slow" p14:dur="2000" advTm="10834"/>
    </mc:Choice>
    <mc:Fallback xmlns="">
      <p:transition spd="slow" advTm="10834"/>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1532318" y="1383320"/>
            <a:ext cx="10316865" cy="4689231"/>
          </a:xfrm>
          <a:prstGeom prst="rect">
            <a:avLst/>
          </a:prstGeom>
        </p:spPr>
        <p:txBody>
          <a:bodyPr lIns="97524" tIns="48762" rIns="97524" bIns="48762"/>
          <a:lstStyle>
            <a:lvl1pPr marL="169863" indent="-169863" algn="l" defTabSz="609493" rtl="0" eaLnBrk="1" latinLnBrk="0" hangingPunct="1">
              <a:lnSpc>
                <a:spcPct val="85000"/>
              </a:lnSpc>
              <a:spcBef>
                <a:spcPct val="20000"/>
              </a:spcBef>
              <a:buClr>
                <a:schemeClr val="accent6">
                  <a:lumMod val="60000"/>
                  <a:lumOff val="40000"/>
                </a:schemeClr>
              </a:buClr>
              <a:buFont typeface="Arial"/>
              <a:buChar char="•"/>
              <a:defRPr sz="3000" kern="1200" baseline="0">
                <a:solidFill>
                  <a:schemeClr val="tx1"/>
                </a:solidFill>
                <a:latin typeface="+mn-lt"/>
                <a:ea typeface="+mn-ea"/>
                <a:cs typeface="+mn-cs"/>
              </a:defRPr>
            </a:lvl1pPr>
            <a:lvl2pPr marL="687388" indent="-231775" algn="l" defTabSz="609493" rtl="0" eaLnBrk="1" latinLnBrk="0" hangingPunct="1">
              <a:lnSpc>
                <a:spcPct val="85000"/>
              </a:lnSpc>
              <a:spcBef>
                <a:spcPct val="20000"/>
              </a:spcBef>
              <a:buClr>
                <a:schemeClr val="accent6">
                  <a:lumMod val="60000"/>
                  <a:lumOff val="40000"/>
                </a:schemeClr>
              </a:buClr>
              <a:buFont typeface="Arial"/>
              <a:buChar char="–"/>
              <a:defRPr sz="2500" kern="1200" baseline="0">
                <a:solidFill>
                  <a:schemeClr val="tx1"/>
                </a:solidFill>
                <a:latin typeface="+mn-lt"/>
                <a:ea typeface="+mn-ea"/>
                <a:cs typeface="+mn-cs"/>
              </a:defRPr>
            </a:lvl2pPr>
            <a:lvl3pPr marL="973138" indent="-168275"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3pPr>
            <a:lvl4pPr marL="1312863" indent="-169863"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4pPr>
            <a:lvl5pPr marL="1544638" indent="-115888" algn="l" defTabSz="609493" rtl="0" eaLnBrk="1" latinLnBrk="0" hangingPunct="1">
              <a:lnSpc>
                <a:spcPct val="85000"/>
              </a:lnSpc>
              <a:spcBef>
                <a:spcPct val="20000"/>
              </a:spcBef>
              <a:buClr>
                <a:schemeClr val="accent6">
                  <a:lumMod val="60000"/>
                  <a:lumOff val="40000"/>
                </a:schemeClr>
              </a:buClr>
              <a:buFont typeface="Arial"/>
              <a:buChar char="»"/>
              <a:defRPr sz="1800" kern="1200">
                <a:solidFill>
                  <a:srgbClr val="3D3D3D"/>
                </a:solidFill>
                <a:latin typeface="+mn-lt"/>
                <a:ea typeface="+mn-ea"/>
                <a:cs typeface="+mn-cs"/>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0" indent="0">
              <a:buNone/>
            </a:pPr>
            <a:r>
              <a:rPr lang="en-US" dirty="0"/>
              <a:t>"The specified DSN contains an architecture mismatch"</a:t>
            </a:r>
          </a:p>
          <a:p>
            <a:endParaRPr lang="en-US" dirty="0" smtClean="0"/>
          </a:p>
          <a:p>
            <a:endParaRPr lang="en-US" dirty="0" smtClean="0"/>
          </a:p>
          <a:p>
            <a:endParaRPr lang="en-US" dirty="0" smtClean="0"/>
          </a:p>
          <a:p>
            <a:pPr marL="0" indent="0">
              <a:buNone/>
            </a:pPr>
            <a:endParaRPr lang="en-US" dirty="0" smtClean="0">
              <a:hlinkClick r:id="rId2"/>
            </a:endParaRPr>
          </a:p>
          <a:p>
            <a:pPr marL="0" indent="0">
              <a:buNone/>
            </a:pPr>
            <a:endParaRPr lang="en-US" sz="2600" dirty="0">
              <a:hlinkClick r:id="rId2"/>
            </a:endParaRPr>
          </a:p>
          <a:p>
            <a:pPr marL="0" indent="0">
              <a:buNone/>
            </a:pPr>
            <a:endParaRPr lang="en-US" sz="2600" dirty="0"/>
          </a:p>
          <a:p>
            <a:pPr marL="0" indent="0">
              <a:buNone/>
            </a:pPr>
            <a:r>
              <a:rPr lang="en-US" sz="2600" dirty="0"/>
              <a:t>Problem: MS Access is </a:t>
            </a:r>
            <a:r>
              <a:rPr lang="en-US" sz="2600" b="1" dirty="0"/>
              <a:t>32 bit</a:t>
            </a:r>
            <a:r>
              <a:rPr lang="en-US" sz="2600" dirty="0"/>
              <a:t>, operating system is </a:t>
            </a:r>
            <a:r>
              <a:rPr lang="en-US" sz="2600" b="1" dirty="0"/>
              <a:t>64 bit</a:t>
            </a:r>
            <a:r>
              <a:rPr lang="en-US" sz="2600" dirty="0"/>
              <a:t>, </a:t>
            </a:r>
          </a:p>
          <a:p>
            <a:pPr marL="0" indent="0">
              <a:buNone/>
            </a:pPr>
            <a:r>
              <a:rPr lang="en-US" sz="2600" dirty="0"/>
              <a:t>32 bit MS Office need 32 bit ODBC driver</a:t>
            </a:r>
            <a:br>
              <a:rPr lang="en-US" sz="2600" dirty="0"/>
            </a:br>
            <a:endParaRPr lang="en-US" sz="2600" dirty="0"/>
          </a:p>
          <a:p>
            <a:pPr marL="0" indent="0">
              <a:buNone/>
            </a:pPr>
            <a:r>
              <a:rPr lang="en-US" sz="2600" dirty="0">
                <a:hlinkClick r:id="rId2"/>
              </a:rPr>
              <a:t>Microsoft Documentation</a:t>
            </a:r>
            <a:r>
              <a:rPr lang="en-US" sz="2600" dirty="0"/>
              <a:t>   </a:t>
            </a:r>
            <a:r>
              <a:rPr lang="en-US" sz="2600" dirty="0">
                <a:solidFill>
                  <a:schemeClr val="bg1">
                    <a:lumMod val="65000"/>
                  </a:schemeClr>
                </a:solidFill>
              </a:rPr>
              <a:t>***</a:t>
            </a:r>
            <a:r>
              <a:rPr lang="en-US" sz="2600" dirty="0"/>
              <a:t>   </a:t>
            </a:r>
            <a:r>
              <a:rPr lang="en-US" sz="2600" dirty="0">
                <a:hlinkClick r:id="rId3"/>
              </a:rPr>
              <a:t>Sierra Documentation</a:t>
            </a:r>
            <a:endParaRPr lang="en-US" sz="2600" dirty="0"/>
          </a:p>
        </p:txBody>
      </p:sp>
      <p:sp>
        <p:nvSpPr>
          <p:cNvPr id="2" name="Title 1"/>
          <p:cNvSpPr>
            <a:spLocks noGrp="1"/>
          </p:cNvSpPr>
          <p:nvPr>
            <p:ph type="title"/>
          </p:nvPr>
        </p:nvSpPr>
        <p:spPr/>
        <p:txBody>
          <a:bodyPr/>
          <a:lstStyle/>
          <a:p>
            <a:r>
              <a:rPr lang="en-US" dirty="0" smtClean="0"/>
              <a:t>Error: DSN setup</a:t>
            </a:r>
            <a:endParaRPr lang="en-US"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285" y="1899136"/>
            <a:ext cx="9123754" cy="241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508975"/>
      </p:ext>
    </p:extLst>
  </p:cSld>
  <p:clrMapOvr>
    <a:masterClrMapping/>
  </p:clrMapOvr>
  <mc:AlternateContent xmlns:mc="http://schemas.openxmlformats.org/markup-compatibility/2006" xmlns:p14="http://schemas.microsoft.com/office/powerpoint/2010/main">
    <mc:Choice Requires="p14">
      <p:transition spd="slow" p14:dur="2000" advTm="35590"/>
    </mc:Choice>
    <mc:Fallback xmlns="">
      <p:transition spd="slow" advTm="3559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 from OPAC</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75" t="23260" r="53576" b="32001"/>
          <a:stretch/>
        </p:blipFill>
        <p:spPr bwMode="auto">
          <a:xfrm>
            <a:off x="3953627" y="1066798"/>
            <a:ext cx="6082503" cy="567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274573"/>
      </p:ext>
    </p:extLst>
  </p:cSld>
  <p:clrMapOvr>
    <a:masterClrMapping/>
  </p:clrMapOvr>
  <mc:AlternateContent xmlns:mc="http://schemas.openxmlformats.org/markup-compatibility/2006" xmlns:p14="http://schemas.microsoft.com/office/powerpoint/2010/main">
    <mc:Choice Requires="p14">
      <p:transition spd="slow" p14:dur="2000" advTm="28678"/>
    </mc:Choice>
    <mc:Fallback xmlns="">
      <p:transition spd="slow" advTm="28678"/>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Linked tables in MS Access</a:t>
            </a:r>
            <a:endParaRPr lang="en-US"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72258" b="4009"/>
          <a:stretch/>
        </p:blipFill>
        <p:spPr bwMode="auto">
          <a:xfrm>
            <a:off x="6994882" y="152400"/>
            <a:ext cx="33453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25222" y="2489447"/>
            <a:ext cx="5626315" cy="1144917"/>
          </a:xfrm>
          <a:prstGeom prst="rect">
            <a:avLst/>
          </a:prstGeom>
          <a:noFill/>
        </p:spPr>
        <p:txBody>
          <a:bodyPr wrap="square" lIns="97524" tIns="48762" rIns="97524" bIns="48762" rtlCol="0">
            <a:spAutoFit/>
          </a:bodyPr>
          <a:lstStyle/>
          <a:p>
            <a:r>
              <a:rPr lang="en-US" sz="3400" dirty="0"/>
              <a:t>If you do the link successfully</a:t>
            </a:r>
          </a:p>
        </p:txBody>
      </p:sp>
      <p:cxnSp>
        <p:nvCxnSpPr>
          <p:cNvPr id="6" name="Straight Arrow Connector 5"/>
          <p:cNvCxnSpPr/>
          <p:nvPr/>
        </p:nvCxnSpPr>
        <p:spPr>
          <a:xfrm>
            <a:off x="4000418" y="3305911"/>
            <a:ext cx="2994462" cy="1934307"/>
          </a:xfrm>
          <a:prstGeom prst="straightConnector1">
            <a:avLst/>
          </a:prstGeom>
          <a:ln w="539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849322"/>
      </p:ext>
    </p:extLst>
  </p:cSld>
  <p:clrMapOvr>
    <a:masterClrMapping/>
  </p:clrMapOvr>
  <mc:AlternateContent xmlns:mc="http://schemas.openxmlformats.org/markup-compatibility/2006" xmlns:p14="http://schemas.microsoft.com/office/powerpoint/2010/main">
    <mc:Choice Requires="p14">
      <p:transition spd="slow" p14:dur="2000" advTm="23704"/>
    </mc:Choice>
    <mc:Fallback xmlns="">
      <p:transition spd="slow" advTm="23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OPAC tables in MS Access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95" y="152399"/>
            <a:ext cx="88449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943240"/>
      </p:ext>
    </p:extLst>
  </p:cSld>
  <p:clrMapOvr>
    <a:masterClrMapping/>
  </p:clrMapOvr>
  <mc:AlternateContent xmlns:mc="http://schemas.openxmlformats.org/markup-compatibility/2006" xmlns:p14="http://schemas.microsoft.com/office/powerpoint/2010/main">
    <mc:Choice Requires="p14">
      <p:transition spd="slow" p14:dur="2000" advTm="11119"/>
    </mc:Choice>
    <mc:Fallback xmlns="">
      <p:transition spd="slow" advTm="11119"/>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SQL query with Sierra Tables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619" y="934310"/>
            <a:ext cx="8977582" cy="5970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4579488"/>
      </p:ext>
    </p:extLst>
  </p:cSld>
  <p:clrMapOvr>
    <a:masterClrMapping/>
  </p:clrMapOvr>
  <mc:AlternateContent xmlns:mc="http://schemas.openxmlformats.org/markup-compatibility/2006" xmlns:p14="http://schemas.microsoft.com/office/powerpoint/2010/main">
    <mc:Choice Requires="p14">
      <p:transition spd="slow" p14:dur="2000" advTm="11817"/>
    </mc:Choice>
    <mc:Fallback xmlns="">
      <p:transition spd="slow" advTm="11817"/>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output from Access database</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714" y="177368"/>
            <a:ext cx="4789972" cy="681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8862" y="2388361"/>
            <a:ext cx="6380764" cy="1298805"/>
          </a:xfrm>
          <a:prstGeom prst="rect">
            <a:avLst/>
          </a:prstGeom>
          <a:noFill/>
        </p:spPr>
        <p:txBody>
          <a:bodyPr wrap="square" lIns="97524" tIns="48762" rIns="97524" bIns="48762" rtlCol="0">
            <a:spAutoFit/>
          </a:bodyPr>
          <a:lstStyle/>
          <a:p>
            <a:r>
              <a:rPr lang="en-US" dirty="0" smtClean="0"/>
              <a:t>Once you have data in MS Access, </a:t>
            </a:r>
            <a:br>
              <a:rPr lang="en-US" dirty="0" smtClean="0"/>
            </a:br>
            <a:r>
              <a:rPr lang="en-US" dirty="0" smtClean="0"/>
              <a:t>you can take advantage of Word Mail Merge</a:t>
            </a:r>
            <a:endParaRPr lang="en-US" dirty="0"/>
          </a:p>
        </p:txBody>
      </p:sp>
    </p:spTree>
    <p:extLst>
      <p:ext uri="{BB962C8B-B14F-4D97-AF65-F5344CB8AC3E}">
        <p14:creationId xmlns:p14="http://schemas.microsoft.com/office/powerpoint/2010/main" val="3191830261"/>
      </p:ext>
    </p:extLst>
  </p:cSld>
  <p:clrMapOvr>
    <a:masterClrMapping/>
  </p:clrMapOvr>
  <mc:AlternateContent xmlns:mc="http://schemas.openxmlformats.org/markup-compatibility/2006" xmlns:p14="http://schemas.microsoft.com/office/powerpoint/2010/main">
    <mc:Choice Requires="p14">
      <p:transition spd="slow" p14:dur="2000" advTm="33509"/>
    </mc:Choice>
    <mc:Fallback xmlns="">
      <p:transition spd="slow" advTm="33509"/>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other databases</a:t>
            </a:r>
            <a:endParaRPr lang="en-US" dirty="0"/>
          </a:p>
        </p:txBody>
      </p:sp>
      <p:sp>
        <p:nvSpPr>
          <p:cNvPr id="3" name="Content Placeholder 2"/>
          <p:cNvSpPr>
            <a:spLocks noGrp="1"/>
          </p:cNvSpPr>
          <p:nvPr>
            <p:ph idx="1"/>
          </p:nvPr>
        </p:nvSpPr>
        <p:spPr/>
        <p:txBody>
          <a:bodyPr/>
          <a:lstStyle/>
          <a:p>
            <a:pPr>
              <a:tabLst>
                <a:tab pos="5487408" algn="l"/>
              </a:tabLst>
            </a:pPr>
            <a:r>
              <a:rPr lang="en-US" dirty="0" smtClean="0"/>
              <a:t>MySQL database  	</a:t>
            </a:r>
            <a:r>
              <a:rPr lang="en-US" sz="4300" dirty="0">
                <a:hlinkClick r:id="rId2"/>
              </a:rPr>
              <a:t>ODBC setup</a:t>
            </a:r>
            <a:endParaRPr lang="en-US" sz="4300" dirty="0"/>
          </a:p>
          <a:p>
            <a:pPr>
              <a:tabLst>
                <a:tab pos="5487408" algn="l"/>
              </a:tabLst>
            </a:pPr>
            <a:r>
              <a:rPr lang="en-US" dirty="0" smtClean="0"/>
              <a:t>MS SQL Server  	</a:t>
            </a:r>
            <a:r>
              <a:rPr lang="en-US" sz="4300" dirty="0">
                <a:hlinkClick r:id="rId3"/>
              </a:rPr>
              <a:t>ODBC setup</a:t>
            </a:r>
            <a:endParaRPr lang="en-US" sz="4300" dirty="0"/>
          </a:p>
          <a:p>
            <a:pPr>
              <a:tabLst>
                <a:tab pos="5487408" algn="l"/>
              </a:tabLst>
            </a:pPr>
            <a:r>
              <a:rPr lang="en-US" dirty="0" err="1" smtClean="0"/>
              <a:t>Filemaker</a:t>
            </a:r>
            <a:r>
              <a:rPr lang="en-US" dirty="0" smtClean="0"/>
              <a:t> Pro  	</a:t>
            </a:r>
            <a:r>
              <a:rPr lang="en-US" sz="4300" dirty="0">
                <a:hlinkClick r:id="rId4"/>
              </a:rPr>
              <a:t>ODBC setup</a:t>
            </a:r>
            <a:endParaRPr lang="en-US" sz="4300" dirty="0"/>
          </a:p>
        </p:txBody>
      </p:sp>
    </p:spTree>
    <p:extLst>
      <p:ext uri="{BB962C8B-B14F-4D97-AF65-F5344CB8AC3E}">
        <p14:creationId xmlns:p14="http://schemas.microsoft.com/office/powerpoint/2010/main" val="1481756126"/>
      </p:ext>
    </p:extLst>
  </p:cSld>
  <p:clrMapOvr>
    <a:masterClrMapping/>
  </p:clrMapOvr>
  <mc:AlternateContent xmlns:mc="http://schemas.openxmlformats.org/markup-compatibility/2006" xmlns:p14="http://schemas.microsoft.com/office/powerpoint/2010/main">
    <mc:Choice Requires="p14">
      <p:transition spd="slow" p14:dur="2000" advTm="41267"/>
    </mc:Choice>
    <mc:Fallback xmlns="">
      <p:transition spd="slow" advTm="41267"/>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400" dirty="0"/>
              <a:t>The End</a:t>
            </a:r>
          </a:p>
        </p:txBody>
      </p:sp>
      <p:sp>
        <p:nvSpPr>
          <p:cNvPr id="2" name="TextBox 1"/>
          <p:cNvSpPr txBox="1"/>
          <p:nvPr/>
        </p:nvSpPr>
        <p:spPr>
          <a:xfrm>
            <a:off x="1579314" y="3762444"/>
            <a:ext cx="9193326" cy="1945136"/>
          </a:xfrm>
          <a:prstGeom prst="rect">
            <a:avLst/>
          </a:prstGeom>
          <a:noFill/>
        </p:spPr>
        <p:txBody>
          <a:bodyPr wrap="none" lIns="97524" tIns="48762" rIns="97524" bIns="48762" rtlCol="0">
            <a:spAutoFit/>
          </a:bodyPr>
          <a:lstStyle/>
          <a:p>
            <a:r>
              <a:rPr lang="en-US" sz="4000" dirty="0"/>
              <a:t>Len </a:t>
            </a:r>
            <a:r>
              <a:rPr lang="en-US" sz="4000" dirty="0" smtClean="0"/>
              <a:t>Davidson    		davidson@cua.edu</a:t>
            </a:r>
            <a:br>
              <a:rPr lang="en-US" sz="4000" dirty="0" smtClean="0"/>
            </a:br>
            <a:endParaRPr lang="en-US" sz="4000" dirty="0" smtClean="0"/>
          </a:p>
          <a:p>
            <a:r>
              <a:rPr lang="en-US" sz="4000" dirty="0" smtClean="0"/>
              <a:t>Mary Cate Matta     </a:t>
            </a:r>
            <a:r>
              <a:rPr lang="en-US" sz="4000" smtClean="0"/>
              <a:t>	</a:t>
            </a:r>
            <a:r>
              <a:rPr lang="en-US" sz="4000" smtClean="0"/>
              <a:t>mattamr@cua.edu</a:t>
            </a:r>
            <a:endParaRPr lang="en-US" sz="4000" dirty="0"/>
          </a:p>
        </p:txBody>
      </p:sp>
    </p:spTree>
    <p:extLst>
      <p:ext uri="{BB962C8B-B14F-4D97-AF65-F5344CB8AC3E}">
        <p14:creationId xmlns:p14="http://schemas.microsoft.com/office/powerpoint/2010/main" val="2119070597"/>
      </p:ext>
    </p:extLst>
  </p:cSld>
  <p:clrMapOvr>
    <a:masterClrMapping/>
  </p:clrMapOvr>
  <mc:AlternateContent xmlns:mc="http://schemas.openxmlformats.org/markup-compatibility/2006" xmlns:p14="http://schemas.microsoft.com/office/powerpoint/2010/main">
    <mc:Choice Requires="p14">
      <p:transition spd="med" p14:dur="700" advTm="16113">
        <p:fade/>
      </p:transition>
    </mc:Choice>
    <mc:Fallback xmlns="">
      <p:transition spd="med" advTm="16113">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SQL Access License</a:t>
            </a:r>
            <a:endParaRPr lang="en-US" dirty="0"/>
          </a:p>
        </p:txBody>
      </p:sp>
      <p:sp>
        <p:nvSpPr>
          <p:cNvPr id="3" name="Content Placeholder 2"/>
          <p:cNvSpPr>
            <a:spLocks noGrp="1"/>
          </p:cNvSpPr>
          <p:nvPr>
            <p:ph idx="13"/>
          </p:nvPr>
        </p:nvSpPr>
        <p:spPr>
          <a:xfrm>
            <a:off x="6197600" y="901700"/>
            <a:ext cx="5829300" cy="5956300"/>
          </a:xfrm>
        </p:spPr>
        <p:txBody>
          <a:bodyPr>
            <a:noAutofit/>
          </a:bodyPr>
          <a:lstStyle/>
          <a:p>
            <a:r>
              <a:rPr lang="en-US" sz="1400" dirty="0"/>
              <a:t>4. ACCESS is limited to read-only (no update) access to the database table Views described by Innovative in the separately published Sierra database schema (hereafter, MANAGED DATA), further identifiable as that data to which access has been granted for these specific credentials, subject to the limitations of 5, below</a:t>
            </a:r>
          </a:p>
          <a:p>
            <a:endParaRPr lang="en-US" sz="1400" dirty="0"/>
          </a:p>
          <a:p>
            <a:r>
              <a:rPr lang="en-US" sz="1400" dirty="0"/>
              <a:t>5. PLATFORM LICENSEE acknowledges this Sierra system and database contain in addition to MANAGED DATA, certain other data including but not limited to configuration information, Sierra internal or Sierra generated transforms of managed data, passwords, license keys, or other license specific data which are considered by Innovative to be confidential, proprietary, and private extensions of the licensed Sierra platform software itself (hereafter, PRIVATE DATA), and agrees it will not attempt to gain access to this PRIVATE DATA either by circumvention of the limits placed on these credentials or by other means, and that should it gain access to PRIVATE DATA by any means, it shall make no use of such PRIVATE DATA and shall hold that PRIVATE DATA in the strictest confidence using the same degree of care, but no less than a reasonable degree of care, it uses to protect its own confidential information.</a:t>
            </a:r>
          </a:p>
          <a:p>
            <a:endParaRPr lang="en-US" sz="1400" dirty="0"/>
          </a:p>
          <a:p>
            <a:r>
              <a:rPr lang="en-US" sz="1400" dirty="0"/>
              <a:t>6. The PLATFORM LICENSEE acknowledges ACCESS is separate from, and incidental to, the claimed, supported, defined, or guaranteed capabilities of the Sierra platform licensed software including but not limited to the capabilities of the desktop application and published API's, and that Innovative makes no claim regarding the suitability or fitness for any purpose of this ACCESS beyond that the data is as described in the separately published Sierra database schema. In the event of a problem relating to the claimed, supported, defined, or guaranteed capabilities of the Sierra platform software, including but not limited to performance or response time, where that problem is found to be directly or indirectly due to use of the ACCESS, the PLATFORM LICENSEE agrees either to discontinue the ACCESS found to have been interfering with the Sierra platform software, or to accept the problem as a consequence of that ACCESS, waiving any other rights it might otherwise have to request remediation of the problem. </a:t>
            </a:r>
          </a:p>
        </p:txBody>
      </p:sp>
      <p:sp>
        <p:nvSpPr>
          <p:cNvPr id="5" name="TextBox 4"/>
          <p:cNvSpPr txBox="1"/>
          <p:nvPr/>
        </p:nvSpPr>
        <p:spPr>
          <a:xfrm>
            <a:off x="468860" y="913869"/>
            <a:ext cx="5614440" cy="5355312"/>
          </a:xfrm>
          <a:prstGeom prst="rect">
            <a:avLst/>
          </a:prstGeom>
          <a:noFill/>
        </p:spPr>
        <p:txBody>
          <a:bodyPr wrap="square" rtlCol="0">
            <a:spAutoFit/>
          </a:bodyPr>
          <a:lstStyle/>
          <a:p>
            <a:r>
              <a:rPr lang="en-US" sz="1800" dirty="0" smtClean="0"/>
              <a:t>Permission </a:t>
            </a:r>
            <a:r>
              <a:rPr lang="en-US" sz="1800" dirty="0"/>
              <a:t>to access this Sierra system's PostgreSQL database (hereafter, ACCESS) is granted, provided that;</a:t>
            </a:r>
          </a:p>
          <a:p>
            <a:r>
              <a:rPr lang="en-US" sz="1800" dirty="0" smtClean="0"/>
              <a:t>1</a:t>
            </a:r>
            <a:r>
              <a:rPr lang="en-US" sz="1800" dirty="0"/>
              <a:t>. ACCESS is limited to employees, contractors, or agents of the library or other organization licensing this Sierra platform instance (hereafter, PLATFORM LICENSEE)</a:t>
            </a:r>
          </a:p>
          <a:p>
            <a:r>
              <a:rPr lang="en-US" sz="1800" dirty="0" smtClean="0"/>
              <a:t>2</a:t>
            </a:r>
            <a:r>
              <a:rPr lang="en-US" sz="1800" dirty="0"/>
              <a:t>. ACCESS is limited to non-commercial use.</a:t>
            </a:r>
          </a:p>
          <a:p>
            <a:r>
              <a:rPr lang="en-US" sz="1800" dirty="0" smtClean="0"/>
              <a:t>3</a:t>
            </a:r>
            <a:r>
              <a:rPr lang="en-US" sz="1800" dirty="0"/>
              <a:t>. PLATFORM LICENSEE acknowledges that ACCESS can disclose individual's private or personal information stored in Sierra outside of Sierra's other protections, and that access to such information is commonly protected by local, state, and national law, and that the PLATFORM LICENSEE is responsible for the proper administration of ACCESS to assure compliance with applicable law, including but not limited to informing users of their obligations under applicable law.</a:t>
            </a:r>
          </a:p>
          <a:p>
            <a:endParaRPr lang="en-US" sz="1800" dirty="0"/>
          </a:p>
        </p:txBody>
      </p:sp>
    </p:spTree>
    <p:extLst>
      <p:ext uri="{BB962C8B-B14F-4D97-AF65-F5344CB8AC3E}">
        <p14:creationId xmlns:p14="http://schemas.microsoft.com/office/powerpoint/2010/main" val="89636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IUG Clearinghouse </a:t>
            </a:r>
            <a:endParaRPr lang="en-US" dirty="0"/>
          </a:p>
        </p:txBody>
      </p:sp>
      <p:sp>
        <p:nvSpPr>
          <p:cNvPr id="3" name="Content Placeholder 2"/>
          <p:cNvSpPr>
            <a:spLocks noGrp="1"/>
          </p:cNvSpPr>
          <p:nvPr>
            <p:ph idx="1"/>
          </p:nvPr>
        </p:nvSpPr>
        <p:spPr/>
        <p:txBody>
          <a:bodyPr>
            <a:normAutofit/>
          </a:bodyPr>
          <a:lstStyle/>
          <a:p>
            <a:r>
              <a:rPr lang="en-US" sz="3200" dirty="0" smtClean="0">
                <a:hlinkClick r:id="rId2"/>
              </a:rPr>
              <a:t>Sierra Direct SQL Access</a:t>
            </a:r>
            <a:r>
              <a:rPr lang="en-US" sz="3200" dirty="0" smtClean="0"/>
              <a:t> – Mark </a:t>
            </a:r>
            <a:r>
              <a:rPr lang="en-US" sz="3200" dirty="0" err="1" smtClean="0"/>
              <a:t>Strang</a:t>
            </a:r>
            <a:endParaRPr lang="en-US" sz="3200" dirty="0" smtClean="0"/>
          </a:p>
          <a:p>
            <a:r>
              <a:rPr lang="en-US" sz="3200" dirty="0" smtClean="0">
                <a:hlinkClick r:id="rId3"/>
              </a:rPr>
              <a:t>Sierra SQL Examples</a:t>
            </a:r>
            <a:r>
              <a:rPr lang="en-US" sz="3200" dirty="0" smtClean="0"/>
              <a:t> – Heather McHenry</a:t>
            </a:r>
          </a:p>
          <a:p>
            <a:r>
              <a:rPr lang="en-US" sz="3200" dirty="0" smtClean="0">
                <a:hlinkClick r:id="rId4"/>
              </a:rPr>
              <a:t>Fine Purge Report</a:t>
            </a:r>
            <a:r>
              <a:rPr lang="en-US" sz="3200" dirty="0"/>
              <a:t> </a:t>
            </a:r>
            <a:r>
              <a:rPr lang="en-US" sz="3200" dirty="0" smtClean="0"/>
              <a:t>- Jim Nicholls </a:t>
            </a:r>
          </a:p>
          <a:p>
            <a:r>
              <a:rPr lang="en-US" sz="3200" dirty="0">
                <a:hlinkClick r:id="rId5"/>
              </a:rPr>
              <a:t>Sierra: User Permissions </a:t>
            </a:r>
            <a:r>
              <a:rPr lang="en-US" sz="3200" dirty="0"/>
              <a:t>- Mia </a:t>
            </a:r>
            <a:r>
              <a:rPr lang="en-US" sz="3200" dirty="0" err="1" smtClean="0"/>
              <a:t>Massicotte</a:t>
            </a:r>
            <a:endParaRPr lang="en-US" sz="3200" dirty="0" smtClean="0"/>
          </a:p>
          <a:p>
            <a:endParaRPr lang="en-US" sz="3200" dirty="0"/>
          </a:p>
          <a:p>
            <a:r>
              <a:rPr lang="en-US" sz="3200" dirty="0" smtClean="0">
                <a:hlinkClick r:id="rId6"/>
              </a:rPr>
              <a:t>GitHub</a:t>
            </a:r>
            <a:r>
              <a:rPr lang="en-US" sz="3200" dirty="0" smtClean="0"/>
              <a:t>  Joe </a:t>
            </a:r>
            <a:r>
              <a:rPr lang="en-US" sz="3200" dirty="0" err="1" smtClean="0"/>
              <a:t>Montibello</a:t>
            </a:r>
            <a:endParaRPr lang="en-US" sz="3200" dirty="0"/>
          </a:p>
        </p:txBody>
      </p:sp>
    </p:spTree>
    <p:extLst>
      <p:ext uri="{BB962C8B-B14F-4D97-AF65-F5344CB8AC3E}">
        <p14:creationId xmlns:p14="http://schemas.microsoft.com/office/powerpoint/2010/main" val="1008376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Alternative to </a:t>
            </a:r>
            <a:r>
              <a:rPr lang="en-US" dirty="0" err="1" smtClean="0"/>
              <a:t>pgAdmin</a:t>
            </a:r>
            <a:r>
              <a:rPr lang="en-US" dirty="0" smtClean="0"/>
              <a:t>	</a:t>
            </a:r>
            <a:endParaRPr lang="en-US" dirty="0"/>
          </a:p>
        </p:txBody>
      </p:sp>
      <p:sp>
        <p:nvSpPr>
          <p:cNvPr id="4" name="Content Placeholder 3"/>
          <p:cNvSpPr>
            <a:spLocks noGrp="1"/>
          </p:cNvSpPr>
          <p:nvPr>
            <p:ph idx="1"/>
          </p:nvPr>
        </p:nvSpPr>
        <p:spPr/>
        <p:txBody>
          <a:bodyPr/>
          <a:lstStyle/>
          <a:p>
            <a:pPr marL="0" indent="0">
              <a:buNone/>
            </a:pPr>
            <a:r>
              <a:rPr lang="en-US" dirty="0" err="1" smtClean="0"/>
              <a:t>iReport</a:t>
            </a:r>
            <a:r>
              <a:rPr lang="en-US" dirty="0" smtClean="0"/>
              <a:t> Designer</a:t>
            </a:r>
          </a:p>
          <a:p>
            <a:pPr marL="0" indent="0">
              <a:buNone/>
            </a:pPr>
            <a:r>
              <a:rPr lang="en-US" dirty="0" smtClean="0"/>
              <a:t>		</a:t>
            </a:r>
            <a:r>
              <a:rPr lang="en-US" sz="2800" dirty="0" smtClean="0">
                <a:hlinkClick r:id="rId2"/>
              </a:rPr>
              <a:t>https</a:t>
            </a:r>
            <a:r>
              <a:rPr lang="en-US" sz="2800" dirty="0">
                <a:hlinkClick r:id="rId2"/>
              </a:rPr>
              <a:t>://</a:t>
            </a:r>
            <a:r>
              <a:rPr lang="en-US" sz="2800" dirty="0" smtClean="0">
                <a:hlinkClick r:id="rId2"/>
              </a:rPr>
              <a:t>community.jaspersoft.com/project/ireport-designer</a:t>
            </a:r>
            <a:r>
              <a:rPr lang="en-US" dirty="0" smtClean="0"/>
              <a:t> </a:t>
            </a:r>
            <a:br>
              <a:rPr lang="en-US" dirty="0" smtClean="0"/>
            </a:br>
            <a:r>
              <a:rPr lang="en-US" dirty="0" smtClean="0"/>
              <a:t>	</a:t>
            </a:r>
            <a:r>
              <a:rPr lang="en-US" dirty="0"/>
              <a:t>	</a:t>
            </a:r>
            <a:r>
              <a:rPr lang="en-US" sz="3200" dirty="0" smtClean="0"/>
              <a:t>Free</a:t>
            </a:r>
            <a:r>
              <a:rPr lang="en-US" sz="3200" dirty="0"/>
              <a:t>, open source report designer</a:t>
            </a:r>
          </a:p>
        </p:txBody>
      </p:sp>
    </p:spTree>
    <p:extLst>
      <p:ext uri="{BB962C8B-B14F-4D97-AF65-F5344CB8AC3E}">
        <p14:creationId xmlns:p14="http://schemas.microsoft.com/office/powerpoint/2010/main" val="417106468"/>
      </p:ext>
    </p:extLst>
  </p:cSld>
  <p:clrMapOvr>
    <a:masterClrMapping/>
  </p:clrMapOvr>
  <mc:AlternateContent xmlns:mc="http://schemas.openxmlformats.org/markup-compatibility/2006" xmlns:p14="http://schemas.microsoft.com/office/powerpoint/2010/main">
    <mc:Choice Requires="p14">
      <p:transition spd="slow" p14:dur="2000" advTm="41282"/>
    </mc:Choice>
    <mc:Fallback xmlns="">
      <p:transition spd="slow" advTm="4128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a:t>
            </a:r>
            <a:r>
              <a:rPr lang="en-US" dirty="0"/>
              <a:t>-  Sierra Direct Access</a:t>
            </a:r>
          </a:p>
        </p:txBody>
      </p:sp>
      <p:sp>
        <p:nvSpPr>
          <p:cNvPr id="3" name="Content Placeholder 2"/>
          <p:cNvSpPr>
            <a:spLocks noGrp="1"/>
          </p:cNvSpPr>
          <p:nvPr>
            <p:ph idx="1"/>
          </p:nvPr>
        </p:nvSpPr>
        <p:spPr/>
        <p:txBody>
          <a:bodyPr>
            <a:normAutofit/>
          </a:bodyPr>
          <a:lstStyle/>
          <a:p>
            <a:pPr marL="0" indent="0">
              <a:buNone/>
            </a:pPr>
            <a:r>
              <a:rPr lang="en-US" sz="4300" dirty="0">
                <a:solidFill>
                  <a:srgbClr val="FF0000"/>
                </a:solidFill>
              </a:rPr>
              <a:t>Need Sierra User with correct permission</a:t>
            </a:r>
          </a:p>
          <a:p>
            <a:endParaRPr lang="en-US" dirty="0" smtClean="0"/>
          </a:p>
          <a:p>
            <a:r>
              <a:rPr lang="en-US" sz="3800" dirty="0"/>
              <a:t>Login to Sierra Admin Access</a:t>
            </a:r>
          </a:p>
          <a:p>
            <a:r>
              <a:rPr lang="en-US" sz="3800" dirty="0" smtClean="0"/>
              <a:t>Go to </a:t>
            </a:r>
            <a:r>
              <a:rPr lang="en-US" sz="3800" dirty="0"/>
              <a:t>Authorizations &amp; Authentication</a:t>
            </a:r>
          </a:p>
          <a:p>
            <a:r>
              <a:rPr lang="en-US" sz="3800" dirty="0"/>
              <a:t>Select User Name</a:t>
            </a:r>
          </a:p>
          <a:p>
            <a:r>
              <a:rPr lang="en-US" sz="3800" dirty="0"/>
              <a:t>Under Applications Tab, add Sierra Direct Access</a:t>
            </a:r>
          </a:p>
        </p:txBody>
      </p:sp>
    </p:spTree>
    <p:extLst>
      <p:ext uri="{BB962C8B-B14F-4D97-AF65-F5344CB8AC3E}">
        <p14:creationId xmlns:p14="http://schemas.microsoft.com/office/powerpoint/2010/main" val="3914842406"/>
      </p:ext>
    </p:extLst>
  </p:cSld>
  <p:clrMapOvr>
    <a:masterClrMapping/>
  </p:clrMapOvr>
  <mc:AlternateContent xmlns:mc="http://schemas.openxmlformats.org/markup-compatibility/2006" xmlns:p14="http://schemas.microsoft.com/office/powerpoint/2010/main">
    <mc:Choice Requires="p14">
      <p:transition spd="slow" p14:dur="2000" advTm="20973"/>
    </mc:Choice>
    <mc:Fallback xmlns="">
      <p:transition spd="slow" advTm="2097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5"/>
</p:tagLst>
</file>

<file path=ppt/tags/tag10.xml><?xml version="1.0" encoding="utf-8"?>
<p:tagLst xmlns:a="http://schemas.openxmlformats.org/drawingml/2006/main" xmlns:r="http://schemas.openxmlformats.org/officeDocument/2006/relationships" xmlns:p="http://schemas.openxmlformats.org/presentationml/2006/main">
  <p:tag name="TIMING" val="|15.2"/>
</p:tagLst>
</file>

<file path=ppt/tags/tag11.xml><?xml version="1.0" encoding="utf-8"?>
<p:tagLst xmlns:a="http://schemas.openxmlformats.org/drawingml/2006/main" xmlns:r="http://schemas.openxmlformats.org/officeDocument/2006/relationships" xmlns:p="http://schemas.openxmlformats.org/presentationml/2006/main">
  <p:tag name="TIMING" val="|16.7"/>
</p:tagLst>
</file>

<file path=ppt/tags/tag12.xml><?xml version="1.0" encoding="utf-8"?>
<p:tagLst xmlns:a="http://schemas.openxmlformats.org/drawingml/2006/main" xmlns:r="http://schemas.openxmlformats.org/officeDocument/2006/relationships" xmlns:p="http://schemas.openxmlformats.org/presentationml/2006/main">
  <p:tag name="TIMING" val="|18.1"/>
</p:tagLst>
</file>

<file path=ppt/tags/tag13.xml><?xml version="1.0" encoding="utf-8"?>
<p:tagLst xmlns:a="http://schemas.openxmlformats.org/drawingml/2006/main" xmlns:r="http://schemas.openxmlformats.org/officeDocument/2006/relationships" xmlns:p="http://schemas.openxmlformats.org/presentationml/2006/main">
  <p:tag name="TIMING" val="|24.1"/>
</p:tagLst>
</file>

<file path=ppt/tags/tag14.xml><?xml version="1.0" encoding="utf-8"?>
<p:tagLst xmlns:a="http://schemas.openxmlformats.org/drawingml/2006/main" xmlns:r="http://schemas.openxmlformats.org/officeDocument/2006/relationships" xmlns:p="http://schemas.openxmlformats.org/presentationml/2006/main">
  <p:tag name="TIMING" val="|15.4"/>
</p:tagLst>
</file>

<file path=ppt/tags/tag15.xml><?xml version="1.0" encoding="utf-8"?>
<p:tagLst xmlns:a="http://schemas.openxmlformats.org/drawingml/2006/main" xmlns:r="http://schemas.openxmlformats.org/officeDocument/2006/relationships" xmlns:p="http://schemas.openxmlformats.org/presentationml/2006/main">
  <p:tag name="TIMING" val="|6.7|4.7"/>
</p:tagLst>
</file>

<file path=ppt/tags/tag16.xml><?xml version="1.0" encoding="utf-8"?>
<p:tagLst xmlns:a="http://schemas.openxmlformats.org/drawingml/2006/main" xmlns:r="http://schemas.openxmlformats.org/officeDocument/2006/relationships" xmlns:p="http://schemas.openxmlformats.org/presentationml/2006/main">
  <p:tag name="TIMING" val="|5.9"/>
</p:tagLst>
</file>

<file path=ppt/tags/tag17.xml><?xml version="1.0" encoding="utf-8"?>
<p:tagLst xmlns:a="http://schemas.openxmlformats.org/drawingml/2006/main" xmlns:r="http://schemas.openxmlformats.org/officeDocument/2006/relationships" xmlns:p="http://schemas.openxmlformats.org/presentationml/2006/main">
  <p:tag name="TIMING" val="|7.8|7.2"/>
</p:tagLst>
</file>

<file path=ppt/tags/tag18.xml><?xml version="1.0" encoding="utf-8"?>
<p:tagLst xmlns:a="http://schemas.openxmlformats.org/drawingml/2006/main" xmlns:r="http://schemas.openxmlformats.org/officeDocument/2006/relationships" xmlns:p="http://schemas.openxmlformats.org/presentationml/2006/main">
  <p:tag name="TIMING" val="|8.5"/>
</p:tagLst>
</file>

<file path=ppt/tags/tag19.xml><?xml version="1.0" encoding="utf-8"?>
<p:tagLst xmlns:a="http://schemas.openxmlformats.org/drawingml/2006/main" xmlns:r="http://schemas.openxmlformats.org/officeDocument/2006/relationships" xmlns:p="http://schemas.openxmlformats.org/presentationml/2006/main">
  <p:tag name="TIMING" val="|9.4"/>
</p:tagLst>
</file>

<file path=ppt/tags/tag2.xml><?xml version="1.0" encoding="utf-8"?>
<p:tagLst xmlns:a="http://schemas.openxmlformats.org/drawingml/2006/main" xmlns:r="http://schemas.openxmlformats.org/officeDocument/2006/relationships" xmlns:p="http://schemas.openxmlformats.org/presentationml/2006/main">
  <p:tag name="TIMING" val="|21.2|19|18|4.8"/>
</p:tagLst>
</file>

<file path=ppt/tags/tag3.xml><?xml version="1.0" encoding="utf-8"?>
<p:tagLst xmlns:a="http://schemas.openxmlformats.org/drawingml/2006/main" xmlns:r="http://schemas.openxmlformats.org/officeDocument/2006/relationships" xmlns:p="http://schemas.openxmlformats.org/presentationml/2006/main">
  <p:tag name="TIMING" val="|48.3"/>
</p:tagLst>
</file>

<file path=ppt/tags/tag4.xml><?xml version="1.0" encoding="utf-8"?>
<p:tagLst xmlns:a="http://schemas.openxmlformats.org/drawingml/2006/main" xmlns:r="http://schemas.openxmlformats.org/officeDocument/2006/relationships" xmlns:p="http://schemas.openxmlformats.org/presentationml/2006/main">
  <p:tag name="TIMING" val="|7.3"/>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ags/tag6.xml><?xml version="1.0" encoding="utf-8"?>
<p:tagLst xmlns:a="http://schemas.openxmlformats.org/drawingml/2006/main" xmlns:r="http://schemas.openxmlformats.org/officeDocument/2006/relationships" xmlns:p="http://schemas.openxmlformats.org/presentationml/2006/main">
  <p:tag name="TIMING" val="|16.8"/>
</p:tagLst>
</file>

<file path=ppt/tags/tag7.xml><?xml version="1.0" encoding="utf-8"?>
<p:tagLst xmlns:a="http://schemas.openxmlformats.org/drawingml/2006/main" xmlns:r="http://schemas.openxmlformats.org/officeDocument/2006/relationships" xmlns:p="http://schemas.openxmlformats.org/presentationml/2006/main">
  <p:tag name="TIMING" val="|16.7"/>
</p:tagLst>
</file>

<file path=ppt/tags/tag8.xml><?xml version="1.0" encoding="utf-8"?>
<p:tagLst xmlns:a="http://schemas.openxmlformats.org/drawingml/2006/main" xmlns:r="http://schemas.openxmlformats.org/officeDocument/2006/relationships" xmlns:p="http://schemas.openxmlformats.org/presentationml/2006/main">
  <p:tag name="TIMING" val="|17.8"/>
</p:tagLst>
</file>

<file path=ppt/tags/tag9.xml><?xml version="1.0" encoding="utf-8"?>
<p:tagLst xmlns:a="http://schemas.openxmlformats.org/drawingml/2006/main" xmlns:r="http://schemas.openxmlformats.org/officeDocument/2006/relationships" xmlns:p="http://schemas.openxmlformats.org/presentationml/2006/main">
  <p:tag name="TIMING" val="|7.8"/>
</p:tagLst>
</file>

<file path=ppt/theme/theme1.xml><?xml version="1.0" encoding="utf-8"?>
<a:theme xmlns:a="http://schemas.openxmlformats.org/drawingml/2006/main" name="2014-05_CorporateTemplate">
  <a:themeElements>
    <a:clrScheme name="Innovative">
      <a:dk1>
        <a:srgbClr val="000000"/>
      </a:dk1>
      <a:lt1>
        <a:srgbClr val="FFFFFF"/>
      </a:lt1>
      <a:dk2>
        <a:srgbClr val="F05F2A"/>
      </a:dk2>
      <a:lt2>
        <a:srgbClr val="3D3D3D"/>
      </a:lt2>
      <a:accent1>
        <a:srgbClr val="ED3D24"/>
      </a:accent1>
      <a:accent2>
        <a:srgbClr val="77833D"/>
      </a:accent2>
      <a:accent3>
        <a:srgbClr val="1E87A5"/>
      </a:accent3>
      <a:accent4>
        <a:srgbClr val="9E2028"/>
      </a:accent4>
      <a:accent5>
        <a:srgbClr val="C88A12"/>
      </a:accent5>
      <a:accent6>
        <a:srgbClr val="2C80C1"/>
      </a:accent6>
      <a:hlink>
        <a:srgbClr val="2C80C1"/>
      </a:hlink>
      <a:folHlink>
        <a:srgbClr val="0000FF"/>
      </a:folHlink>
    </a:clrScheme>
    <a:fontScheme name="Office 2">
      <a:majorFont>
        <a:latin typeface="Open Sans Ligh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Open Sans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542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noFill/>
        <a:ln>
          <a:solidFill>
            <a:schemeClr val="tx2"/>
          </a:solidFill>
        </a:ln>
        <a:effectLst/>
      </a:spPr>
      <a:bodyPr/>
      <a:lstStyle/>
      <a:style>
        <a:lnRef idx="1">
          <a:schemeClr val="accent1"/>
        </a:lnRef>
        <a:fillRef idx="3">
          <a:schemeClr val="accent1"/>
        </a:fillRef>
        <a:effectRef idx="2">
          <a:schemeClr val="accent1"/>
        </a:effectRef>
        <a:fontRef idx="minor">
          <a:schemeClr val="lt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2014-05_CorporateTemplate</Template>
  <TotalTime>80447</TotalTime>
  <Words>1609</Words>
  <Application>Microsoft Office PowerPoint</Application>
  <PresentationFormat>Custom</PresentationFormat>
  <Paragraphs>378</Paragraphs>
  <Slides>80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80</vt:i4>
      </vt:variant>
    </vt:vector>
  </HeadingPairs>
  <TitlesOfParts>
    <vt:vector size="87" baseType="lpstr">
      <vt:lpstr>Open Sans Light</vt:lpstr>
      <vt:lpstr>Calibri Light</vt:lpstr>
      <vt:lpstr>Arial</vt:lpstr>
      <vt:lpstr>Calibri</vt:lpstr>
      <vt:lpstr>Arial Narrow</vt:lpstr>
      <vt:lpstr>Courier New</vt:lpstr>
      <vt:lpstr>2014-05_CorporateTemplate</vt:lpstr>
      <vt:lpstr>Len Davidson and Mary Cate Matta   Slides: bit.ly/len-slides Catholic University Law Library </vt:lpstr>
      <vt:lpstr>PowerPoint Presentation</vt:lpstr>
      <vt:lpstr>Level of Presentation: Beginner </vt:lpstr>
      <vt:lpstr>Outline of Presentation</vt:lpstr>
      <vt:lpstr>     Sierra Direct Access        VS          Create Lists</vt:lpstr>
      <vt:lpstr>PowerPoint Presentation</vt:lpstr>
      <vt:lpstr>Documentation -  Sierra Direct Access</vt:lpstr>
      <vt:lpstr>IUG Clearinghouse </vt:lpstr>
      <vt:lpstr>First Step -  Sierra Direct Access</vt:lpstr>
      <vt:lpstr>Sierra Admin</vt:lpstr>
      <vt:lpstr>Sierra Admin</vt:lpstr>
      <vt:lpstr>PowerPoint Presentation</vt:lpstr>
      <vt:lpstr>Username must be all lower case</vt:lpstr>
      <vt:lpstr>Sierra Direct Access</vt:lpstr>
      <vt:lpstr>pgAdmin</vt:lpstr>
      <vt:lpstr>pgAdmin Setup</vt:lpstr>
      <vt:lpstr>pgAdmin setup</vt:lpstr>
      <vt:lpstr>Firewall error</vt:lpstr>
      <vt:lpstr>pgAdmin: view or tables</vt:lpstr>
      <vt:lpstr>MARC record data:   located in table  SUBFIELD_VIEW</vt:lpstr>
      <vt:lpstr>SUBFIELD_VIEW  table</vt:lpstr>
      <vt:lpstr>Record Numbers – check digits  </vt:lpstr>
      <vt:lpstr>Barcodes – check digits</vt:lpstr>
      <vt:lpstr>Numeric VS Character Fields</vt:lpstr>
      <vt:lpstr>Character Fields, Where clause</vt:lpstr>
      <vt:lpstr>Field Data Types, SUBFIELD_VIEW  table</vt:lpstr>
      <vt:lpstr>More than 340  views or tables</vt:lpstr>
      <vt:lpstr>SierraDNA website</vt:lpstr>
      <vt:lpstr>TechDocs - SierraDNA - Entities</vt:lpstr>
      <vt:lpstr>Patron_View</vt:lpstr>
      <vt:lpstr>ERD view</vt:lpstr>
      <vt:lpstr>Things that can go wrong</vt:lpstr>
      <vt:lpstr>SQL Syntax</vt:lpstr>
      <vt:lpstr>SQL resources</vt:lpstr>
      <vt:lpstr>Sample SQL Queries</vt:lpstr>
      <vt:lpstr>SQL #1: Bad email addresses</vt:lpstr>
      <vt:lpstr>SQL #1</vt:lpstr>
      <vt:lpstr>SQL #1</vt:lpstr>
      <vt:lpstr>SQL tool</vt:lpstr>
      <vt:lpstr>SQL #1:  Bad Patron emails</vt:lpstr>
      <vt:lpstr>                                                                     SQL #2:  New Books List</vt:lpstr>
      <vt:lpstr>SQL #2:  New Books List</vt:lpstr>
      <vt:lpstr>New Books List</vt:lpstr>
      <vt:lpstr>SQL #2:  Dynamic New Books List</vt:lpstr>
      <vt:lpstr>SQL #3:  Patrons who have checked out item</vt:lpstr>
      <vt:lpstr>SQL #3:  Patrons who have checked out item</vt:lpstr>
      <vt:lpstr>SQL #3:</vt:lpstr>
      <vt:lpstr>SQL #4:  Barcodes to Record Numbers</vt:lpstr>
      <vt:lpstr>SQL #4:  Barcodes to Record Numbers</vt:lpstr>
      <vt:lpstr>SQL #4: Barcodes to Record Numbers</vt:lpstr>
      <vt:lpstr>SQL #4:   Barcodes to Record Numbers</vt:lpstr>
      <vt:lpstr>SQL #5:  Find Patrons with &gt; 5 holds</vt:lpstr>
      <vt:lpstr>SQL #5:</vt:lpstr>
      <vt:lpstr>SQL #6 – expired patrons with checkouts</vt:lpstr>
      <vt:lpstr>SQL #6: expired patrons with checkouts</vt:lpstr>
      <vt:lpstr>SQL 6#: expired patrons with checkouts</vt:lpstr>
      <vt:lpstr>Using outside Databases</vt:lpstr>
      <vt:lpstr>MS Access connection</vt:lpstr>
      <vt:lpstr>ODBC Setup - Windows</vt:lpstr>
      <vt:lpstr>1. Download ODBC Driver</vt:lpstr>
      <vt:lpstr>Install PostgreSQL driver</vt:lpstr>
      <vt:lpstr>2. Create ODBC data source</vt:lpstr>
      <vt:lpstr>ODBC Data Source Administrator</vt:lpstr>
      <vt:lpstr>Unicode vs ANSI</vt:lpstr>
      <vt:lpstr>System DSN Settings</vt:lpstr>
      <vt:lpstr>Testing Connection</vt:lpstr>
      <vt:lpstr>Error – permissions for Sierra User</vt:lpstr>
      <vt:lpstr>2.  Connecting from MS Access</vt:lpstr>
      <vt:lpstr>ODBC to MS Access connection</vt:lpstr>
      <vt:lpstr>ODBC to MS Access connection</vt:lpstr>
      <vt:lpstr>Error: DSN setup</vt:lpstr>
      <vt:lpstr>Tables from OPAC</vt:lpstr>
      <vt:lpstr>Linked tables in MS Access</vt:lpstr>
      <vt:lpstr>OPAC tables in MS Access</vt:lpstr>
      <vt:lpstr>Access SQL query with Sierra Tables</vt:lpstr>
      <vt:lpstr>SQL output from Access database</vt:lpstr>
      <vt:lpstr>Connecting to other databases</vt:lpstr>
      <vt:lpstr>The End</vt:lpstr>
      <vt:lpstr>Appendix: SQL Access License</vt:lpstr>
      <vt:lpstr>Alternative to pgAdmin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 Davidson</dc:creator>
  <cp:lastModifiedBy>Davidson, Len</cp:lastModifiedBy>
  <cp:revision>445</cp:revision>
  <cp:lastPrinted>2014-05-01T22:44:27Z</cp:lastPrinted>
  <dcterms:created xsi:type="dcterms:W3CDTF">2014-07-16T17:08:07Z</dcterms:created>
  <dcterms:modified xsi:type="dcterms:W3CDTF">2017-03-30T15:35:06Z</dcterms:modified>
</cp:coreProperties>
</file>