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Quattrocento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iCRQVTGODNYOdXvdmPsh7l/qZB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Quattrocento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19" Type="http://schemas.openxmlformats.org/officeDocument/2006/relationships/font" Target="fonts/QuattrocentoSans-bold.fntdata"/><Relationship Id="rId6" Type="http://schemas.openxmlformats.org/officeDocument/2006/relationships/slide" Target="slides/slide2.xml"/><Relationship Id="rId18" Type="http://schemas.openxmlformats.org/officeDocument/2006/relationships/font" Target="fonts/Quattrocento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with Logo">
  <p:cSld name="1_Title Slide with Log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/>
          <p:nvPr/>
        </p:nvSpPr>
        <p:spPr>
          <a:xfrm>
            <a:off x="-1" y="2796513"/>
            <a:ext cx="12192002" cy="3395316"/>
          </a:xfrm>
          <a:prstGeom prst="rect">
            <a:avLst/>
          </a:prstGeom>
          <a:gradFill>
            <a:gsLst>
              <a:gs pos="0">
                <a:srgbClr val="575358"/>
              </a:gs>
              <a:gs pos="38000">
                <a:srgbClr val="237948"/>
              </a:gs>
              <a:gs pos="100000">
                <a:srgbClr val="AFDECC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5"/>
          <p:cNvSpPr txBox="1"/>
          <p:nvPr>
            <p:ph type="ctrTitle"/>
          </p:nvPr>
        </p:nvSpPr>
        <p:spPr>
          <a:xfrm>
            <a:off x="2629804" y="3107531"/>
            <a:ext cx="6932393" cy="75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" type="subTitle"/>
          </p:nvPr>
        </p:nvSpPr>
        <p:spPr>
          <a:xfrm>
            <a:off x="2622806" y="3942283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1"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5"/>
          <p:cNvSpPr txBox="1"/>
          <p:nvPr>
            <p:ph idx="2" type="body"/>
          </p:nvPr>
        </p:nvSpPr>
        <p:spPr>
          <a:xfrm>
            <a:off x="2624931" y="5068970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b="0" baseline="3000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22" name="Google Shape;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6215" y="219074"/>
            <a:ext cx="5119569" cy="2543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bg>
      <p:bgPr>
        <a:gradFill>
          <a:gsLst>
            <a:gs pos="0">
              <a:srgbClr val="AFDECC"/>
            </a:gs>
            <a:gs pos="58000">
              <a:srgbClr val="237948"/>
            </a:gs>
            <a:gs pos="100000">
              <a:srgbClr val="575358"/>
            </a:gs>
          </a:gsLst>
          <a:lin ang="13500000" scaled="0"/>
        </a:gra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3"/>
          <p:cNvSpPr/>
          <p:nvPr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AFDECC"/>
              </a:gs>
              <a:gs pos="58000">
                <a:srgbClr val="237948"/>
              </a:gs>
              <a:gs pos="100000">
                <a:srgbClr val="575358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3"/>
          <p:cNvSpPr txBox="1"/>
          <p:nvPr>
            <p:ph type="title"/>
          </p:nvPr>
        </p:nvSpPr>
        <p:spPr>
          <a:xfrm>
            <a:off x="831850" y="2508660"/>
            <a:ext cx="10515600" cy="920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#IUG2022</a:t>
            </a:r>
            <a:endParaRPr b="0" baseline="3000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456" y="6468692"/>
            <a:ext cx="262891" cy="21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2798" y="6190281"/>
            <a:ext cx="948776" cy="44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  <a:defRPr>
                <a:solidFill>
                  <a:srgbClr val="23794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raphical user interface, application&#10;&#10;Description automatically generated" id="34" name="Google Shape;3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8800" y="5939270"/>
            <a:ext cx="1849120" cy="91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Thank You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-2" y="5922579"/>
            <a:ext cx="12192002" cy="935421"/>
          </a:xfrm>
          <a:prstGeom prst="rect">
            <a:avLst/>
          </a:prstGeom>
          <a:gradFill>
            <a:gsLst>
              <a:gs pos="0">
                <a:srgbClr val="575358"/>
              </a:gs>
              <a:gs pos="38000">
                <a:srgbClr val="237948"/>
              </a:gs>
              <a:gs pos="100000">
                <a:srgbClr val="AFDECC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/>
          <p:nvPr>
            <p:ph idx="1" type="body"/>
          </p:nvPr>
        </p:nvSpPr>
        <p:spPr>
          <a:xfrm>
            <a:off x="3352800" y="2963809"/>
            <a:ext cx="5486400" cy="798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7948"/>
              </a:buClr>
              <a:buSzPts val="6000"/>
              <a:buNone/>
              <a:defRPr b="1" sz="6000">
                <a:solidFill>
                  <a:srgbClr val="237948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2" type="body"/>
          </p:nvPr>
        </p:nvSpPr>
        <p:spPr>
          <a:xfrm>
            <a:off x="3983832" y="4023207"/>
            <a:ext cx="4224337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800"/>
              <a:buNone/>
              <a:defRPr sz="2800">
                <a:solidFill>
                  <a:srgbClr val="575358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Graphical user interface, application&#10;&#10;Description automatically generated" id="39" name="Google Shape;3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5024" y="287116"/>
            <a:ext cx="4561952" cy="226659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4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#IUG2022</a:t>
            </a:r>
            <a:endParaRPr b="0" baseline="3000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456" y="6468692"/>
            <a:ext cx="262891" cy="21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Title Slide plain">
  <p:cSld name="1. Title Slide plai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/>
          <p:nvPr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5"/>
          <p:cNvSpPr/>
          <p:nvPr/>
        </p:nvSpPr>
        <p:spPr>
          <a:xfrm>
            <a:off x="-1" y="1003707"/>
            <a:ext cx="12192002" cy="4216705"/>
          </a:xfrm>
          <a:prstGeom prst="rect">
            <a:avLst/>
          </a:prstGeom>
          <a:gradFill>
            <a:gsLst>
              <a:gs pos="0">
                <a:srgbClr val="575358"/>
              </a:gs>
              <a:gs pos="38000">
                <a:srgbClr val="237948"/>
              </a:gs>
              <a:gs pos="100000">
                <a:srgbClr val="AFDECC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5"/>
          <p:cNvSpPr txBox="1"/>
          <p:nvPr>
            <p:ph type="ctrTitle"/>
          </p:nvPr>
        </p:nvSpPr>
        <p:spPr>
          <a:xfrm>
            <a:off x="2629804" y="1901230"/>
            <a:ext cx="6932393" cy="7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subTitle"/>
          </p:nvPr>
        </p:nvSpPr>
        <p:spPr>
          <a:xfrm>
            <a:off x="2622806" y="2869390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1"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2624931" y="3864151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5"/>
          <p:cNvSpPr txBox="1"/>
          <p:nvPr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b="0" baseline="3000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50" name="Google Shape;5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8800" y="5939270"/>
            <a:ext cx="1849120" cy="91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Two Bullets">
  <p:cSld name="Title, Subtitle and Two Bulle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/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  <a:defRPr>
                <a:solidFill>
                  <a:srgbClr val="23794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b="1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b="0" i="0" sz="1800"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2" type="body"/>
          </p:nvPr>
        </p:nvSpPr>
        <p:spPr>
          <a:xfrm>
            <a:off x="519312" y="2178320"/>
            <a:ext cx="6795888" cy="3879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3" type="body"/>
          </p:nvPr>
        </p:nvSpPr>
        <p:spPr>
          <a:xfrm>
            <a:off x="7518400" y="2178320"/>
            <a:ext cx="3516510" cy="3879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b="0" i="0" sz="180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raphical user interface, application&#10;&#10;Description automatically generated" id="57" name="Google Shape;5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8800" y="5939270"/>
            <a:ext cx="1849120" cy="91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18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237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4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rPr>
              <a:t>#IUG2022</a:t>
            </a:r>
            <a:endParaRPr b="0" baseline="30000" i="0" sz="1600" u="none" cap="none" strike="noStrike">
              <a:solidFill>
                <a:srgbClr val="5753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2347" y="6468693"/>
            <a:ext cx="279846" cy="2238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ng8rZ0fzJezy8Xf3IKgLPOoc1bVhPJ_EgtZ1qPAm2pk/edi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ctrTitle"/>
          </p:nvPr>
        </p:nvSpPr>
        <p:spPr>
          <a:xfrm>
            <a:off x="2629804" y="3107531"/>
            <a:ext cx="6932393" cy="1204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US"/>
              <a:t>Solutions to two issues with Marcive authority process</a:t>
            </a:r>
            <a:endParaRPr/>
          </a:p>
        </p:txBody>
      </p:sp>
      <p:sp>
        <p:nvSpPr>
          <p:cNvPr id="63" name="Google Shape;63;p1"/>
          <p:cNvSpPr txBox="1"/>
          <p:nvPr>
            <p:ph idx="2" type="body"/>
          </p:nvPr>
        </p:nvSpPr>
        <p:spPr>
          <a:xfrm>
            <a:off x="2624931" y="5068970"/>
            <a:ext cx="6942138" cy="78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Lloyd Chittenden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Marmot Library Network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831850" y="2508660"/>
            <a:ext cx="10515600" cy="920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Arial"/>
              <a:buNone/>
            </a:pPr>
            <a:r>
              <a:rPr lang="en-US"/>
              <a:t>Retrieving Deleted Record Numbers</a:t>
            </a:r>
            <a:br>
              <a:rPr lang="en-US"/>
            </a:br>
            <a:r>
              <a:rPr lang="en-US"/>
              <a:t>For Marcive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</a:pPr>
            <a:r>
              <a:rPr lang="en-US"/>
              <a:t>The only way to get these numbers from Sierra is SQL</a:t>
            </a:r>
            <a:endParaRPr/>
          </a:p>
        </p:txBody>
      </p:sp>
      <p:sp>
        <p:nvSpPr>
          <p:cNvPr id="74" name="Google Shape;74;p2"/>
          <p:cNvSpPr txBox="1"/>
          <p:nvPr>
            <p:ph idx="1" type="body"/>
          </p:nvPr>
        </p:nvSpPr>
        <p:spPr>
          <a:xfrm>
            <a:off x="516565" y="1545996"/>
            <a:ext cx="11083500" cy="4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b="1"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SELECT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'b'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||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rm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record_num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||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COALESCE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b="1"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CAST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NULLIF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rm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record_num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rm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record_num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rm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record_num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rm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record_num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1000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rm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record_num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10000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rm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record_num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100000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rm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record_num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1000000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'x'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"Bib NUMBER"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b="1"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sierra_view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record_metadata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rm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b="1"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WHERE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rm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deletion_date_gmt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'2021-11-14'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rm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>
                <a:solidFill>
                  <a:srgbClr val="808000"/>
                </a:solidFill>
                <a:latin typeface="Courier New"/>
                <a:ea typeface="Courier New"/>
                <a:cs typeface="Courier New"/>
                <a:sym typeface="Courier New"/>
              </a:rPr>
              <a:t>record_type_code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'b'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r>
              <a:rPr b="1"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LIMIT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100000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/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idx="1" type="body"/>
          </p:nvPr>
        </p:nvSpPr>
        <p:spPr>
          <a:xfrm>
            <a:off x="625875" y="910750"/>
            <a:ext cx="110835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This process will add the check digits even though SQL does not normally include it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It will get all the records deleted after the date in the code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 keep a log of the date I get these records, so I know what date to use the next time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/>
              <a:t>HeidiSQL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Export grid rows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Delimited text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Do not include column names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No Encloser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0" name="Google Shape;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206" y="2293608"/>
            <a:ext cx="3098556" cy="3885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</a:pPr>
            <a:r>
              <a:rPr lang="en-US"/>
              <a:t>Submit only .b numbers</a:t>
            </a:r>
            <a:endParaRPr/>
          </a:p>
        </p:txBody>
      </p:sp>
      <p:pic>
        <p:nvPicPr>
          <p:cNvPr id="86" name="Google Shape;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750" y="1545996"/>
            <a:ext cx="3990975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type="title"/>
          </p:nvPr>
        </p:nvSpPr>
        <p:spPr>
          <a:xfrm>
            <a:off x="831850" y="2508660"/>
            <a:ext cx="10515600" cy="920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Arial"/>
              <a:buNone/>
            </a:pPr>
            <a:r>
              <a:rPr lang="en-US"/>
              <a:t>Using “RELATED” files from Marcive to create notes in MARC records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/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</a:pPr>
            <a:r>
              <a:rPr lang="en-US"/>
              <a:t>Marcive sends files with lists of problem headings</a:t>
            </a:r>
            <a:endParaRPr/>
          </a:p>
        </p:txBody>
      </p:sp>
      <p:sp>
        <p:nvSpPr>
          <p:cNvPr id="97" name="Google Shape;97;p30"/>
          <p:cNvSpPr txBox="1"/>
          <p:nvPr>
            <p:ph idx="1" type="body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69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These are text files named RELATED, RELATED2 and RELATED3.</a:t>
            </a:r>
            <a:endParaRPr/>
          </a:p>
          <a:p>
            <a:pPr indent="-342900" lvl="0" marL="469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Our consortium members don’t use these files because we share a single database and the file doesn’t tell whose records have problems</a:t>
            </a:r>
            <a:endParaRPr/>
          </a:p>
          <a:p>
            <a:pPr indent="-342900" lvl="0" marL="469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This process converts the text files into MARC files that can be loaded into Sierra and added as notes directly to the records with problems</a:t>
            </a:r>
            <a:endParaRPr/>
          </a:p>
          <a:p>
            <a:pPr indent="-342900" lvl="0" marL="469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Each member can now find their records that have authority problems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/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</a:pPr>
            <a:r>
              <a:rPr lang="en-US"/>
              <a:t>Demostration</a:t>
            </a:r>
            <a:endParaRPr/>
          </a:p>
        </p:txBody>
      </p:sp>
      <p:sp>
        <p:nvSpPr>
          <p:cNvPr id="103" name="Google Shape;103;p31"/>
          <p:cNvSpPr txBox="1"/>
          <p:nvPr>
            <p:ph idx="1" type="body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 sz="1600"/>
              <a:t>Processing instructions in google doc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 sz="1400" u="sng">
                <a:solidFill>
                  <a:schemeClr val="hlink"/>
                </a:solidFill>
                <a:hlinkClick r:id="rId3"/>
              </a:rPr>
              <a:t>https://docs.google.com/document/d/1ng8rZ0fzJezy8Xf3IKgLPOoc1bVhPJ_EgtZ1qPAm2pk/edit</a:t>
            </a:r>
            <a:endParaRPr sz="1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</a:pPr>
            <a:r>
              <a:rPr lang="en-US" sz="1600"/>
              <a:t>Once files are processed and verified in MarcEdit, load into Sierra.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 sz="1400"/>
              <a:t>Special load profile will match on .b number in 907 field and only insert 933 note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/>
          <p:nvPr>
            <p:ph idx="1" type="body"/>
          </p:nvPr>
        </p:nvSpPr>
        <p:spPr>
          <a:xfrm>
            <a:off x="3352800" y="2963809"/>
            <a:ext cx="5486400" cy="798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ct val="100000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109" name="Google Shape;109;p10"/>
          <p:cNvSpPr txBox="1"/>
          <p:nvPr>
            <p:ph idx="2" type="body"/>
          </p:nvPr>
        </p:nvSpPr>
        <p:spPr>
          <a:xfrm>
            <a:off x="3319732" y="4023207"/>
            <a:ext cx="5552535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800"/>
              <a:buNone/>
            </a:pPr>
            <a:r>
              <a:rPr lang="en-US"/>
              <a:t>Questions can be emailed to Lloyd@marmot.org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2019-12-02T15:33:25Z</dcterms:created>
  <dc:creator>Kristine Menkins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0x010100F2BB632626C47242ACF3B077C9BAEC55</vt:lpwstr>
  </property>
  <property fmtid="{D5CDD505-2E9C-101B-9397-08002B2CF9AE}" pid="3" name="GUID">
    <vt:lpwstr>2d7a31a0-7a97-4f76-b0fc-f8b4c67b2840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