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sldIdLst>
    <p:sldId id="264" r:id="rId5"/>
    <p:sldId id="273" r:id="rId6"/>
    <p:sldId id="335" r:id="rId7"/>
    <p:sldId id="336" r:id="rId8"/>
    <p:sldId id="337" r:id="rId9"/>
    <p:sldId id="338" r:id="rId10"/>
    <p:sldId id="339" r:id="rId11"/>
    <p:sldId id="340"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323" r:id="rId37"/>
    <p:sldId id="324" r:id="rId38"/>
    <p:sldId id="298" r:id="rId39"/>
    <p:sldId id="299" r:id="rId40"/>
    <p:sldId id="300" r:id="rId41"/>
    <p:sldId id="301" r:id="rId42"/>
    <p:sldId id="325" r:id="rId43"/>
    <p:sldId id="302" r:id="rId44"/>
    <p:sldId id="303" r:id="rId45"/>
    <p:sldId id="304" r:id="rId46"/>
    <p:sldId id="305" r:id="rId47"/>
    <p:sldId id="306" r:id="rId48"/>
    <p:sldId id="307" r:id="rId49"/>
    <p:sldId id="308" r:id="rId50"/>
    <p:sldId id="326" r:id="rId51"/>
    <p:sldId id="309" r:id="rId52"/>
    <p:sldId id="327" r:id="rId53"/>
    <p:sldId id="310" r:id="rId54"/>
    <p:sldId id="328" r:id="rId55"/>
    <p:sldId id="311" r:id="rId56"/>
    <p:sldId id="329" r:id="rId57"/>
    <p:sldId id="312" r:id="rId58"/>
    <p:sldId id="313" r:id="rId59"/>
    <p:sldId id="314" r:id="rId60"/>
    <p:sldId id="315" r:id="rId61"/>
    <p:sldId id="316" r:id="rId62"/>
    <p:sldId id="317" r:id="rId63"/>
    <p:sldId id="330" r:id="rId64"/>
    <p:sldId id="331" r:id="rId65"/>
    <p:sldId id="318" r:id="rId66"/>
    <p:sldId id="319" r:id="rId67"/>
    <p:sldId id="321" r:id="rId68"/>
    <p:sldId id="322" r:id="rId69"/>
    <p:sldId id="266"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3D174B"/>
    <a:srgbClr val="53575A"/>
    <a:srgbClr val="A9A9A9"/>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5754A-C240-AC1B-FCEB-11836A77C1C0}" v="190" dt="2020-03-10T01:33:59.375"/>
    <p1510:client id="{EA832DC4-FD92-47FD-8BB7-3B02DAD62316}" v="54" dt="2020-03-02T21:43:50.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05" autoAdjust="0"/>
  </p:normalViewPr>
  <p:slideViewPr>
    <p:cSldViewPr snapToGrid="0">
      <p:cViewPr varScale="1">
        <p:scale>
          <a:sx n="85" d="100"/>
          <a:sy n="8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Wolf" userId="a3d7962e-5cbb-4522-87a9-83892b7f6ac5" providerId="ADAL" clId="{EA832DC4-FD92-47FD-8BB7-3B02DAD62316}"/>
    <pc:docChg chg="undo custSel addSld modSld addMainMaster">
      <pc:chgData name="Stacey Wolf" userId="a3d7962e-5cbb-4522-87a9-83892b7f6ac5" providerId="ADAL" clId="{EA832DC4-FD92-47FD-8BB7-3B02DAD62316}" dt="2020-03-02T21:43:50.859" v="86" actId="732"/>
      <pc:docMkLst>
        <pc:docMk/>
      </pc:docMkLst>
      <pc:sldChg chg="addSp delSp modSp">
        <pc:chgData name="Stacey Wolf" userId="a3d7962e-5cbb-4522-87a9-83892b7f6ac5" providerId="ADAL" clId="{EA832DC4-FD92-47FD-8BB7-3B02DAD62316}" dt="2020-03-02T21:38:34.614" v="40" actId="1076"/>
        <pc:sldMkLst>
          <pc:docMk/>
          <pc:sldMk cId="3350983423" sldId="266"/>
        </pc:sldMkLst>
        <pc:spChg chg="del mod ord">
          <ac:chgData name="Stacey Wolf" userId="a3d7962e-5cbb-4522-87a9-83892b7f6ac5" providerId="ADAL" clId="{EA832DC4-FD92-47FD-8BB7-3B02DAD62316}" dt="2020-03-02T21:37:37.403" v="7"/>
          <ac:spMkLst>
            <pc:docMk/>
            <pc:sldMk cId="3350983423" sldId="266"/>
            <ac:spMk id="2" creationId="{4E4F0737-FD5B-614C-BB8F-D7B4016604A2}"/>
          </ac:spMkLst>
        </pc:spChg>
        <pc:spChg chg="del mod ord">
          <ac:chgData name="Stacey Wolf" userId="a3d7962e-5cbb-4522-87a9-83892b7f6ac5" providerId="ADAL" clId="{EA832DC4-FD92-47FD-8BB7-3B02DAD62316}" dt="2020-03-02T21:37:37.403" v="7"/>
          <ac:spMkLst>
            <pc:docMk/>
            <pc:sldMk cId="3350983423" sldId="266"/>
            <ac:spMk id="3" creationId="{653C0485-4C36-B94F-BBEF-E899653BFD8D}"/>
          </ac:spMkLst>
        </pc:spChg>
        <pc:spChg chg="add del mod">
          <ac:chgData name="Stacey Wolf" userId="a3d7962e-5cbb-4522-87a9-83892b7f6ac5" providerId="ADAL" clId="{EA832DC4-FD92-47FD-8BB7-3B02DAD62316}" dt="2020-03-02T21:38:34.614" v="40" actId="1076"/>
          <ac:spMkLst>
            <pc:docMk/>
            <pc:sldMk cId="3350983423" sldId="266"/>
            <ac:spMk id="5" creationId="{58DD733C-8E06-4FE3-A648-FDA36CE396AE}"/>
          </ac:spMkLst>
        </pc:spChg>
        <pc:spChg chg="add mod">
          <ac:chgData name="Stacey Wolf" userId="a3d7962e-5cbb-4522-87a9-83892b7f6ac5" providerId="ADAL" clId="{EA832DC4-FD92-47FD-8BB7-3B02DAD62316}" dt="2020-03-02T21:38:10.102" v="38" actId="20577"/>
          <ac:spMkLst>
            <pc:docMk/>
            <pc:sldMk cId="3350983423" sldId="266"/>
            <ac:spMk id="6" creationId="{54CC829D-552A-4DD4-BB09-05DC8148B7FA}"/>
          </ac:spMkLst>
        </pc:spChg>
      </pc:sldChg>
      <pc:sldChg chg="addSp delSp">
        <pc:chgData name="Stacey Wolf" userId="a3d7962e-5cbb-4522-87a9-83892b7f6ac5" providerId="ADAL" clId="{EA832DC4-FD92-47FD-8BB7-3B02DAD62316}" dt="2020-03-02T21:39:49.547" v="44"/>
        <pc:sldMkLst>
          <pc:docMk/>
          <pc:sldMk cId="1720440085" sldId="273"/>
        </pc:sldMkLst>
        <pc:spChg chg="add del">
          <ac:chgData name="Stacey Wolf" userId="a3d7962e-5cbb-4522-87a9-83892b7f6ac5" providerId="ADAL" clId="{EA832DC4-FD92-47FD-8BB7-3B02DAD62316}" dt="2020-03-02T21:39:43.971" v="42"/>
          <ac:spMkLst>
            <pc:docMk/>
            <pc:sldMk cId="1720440085" sldId="273"/>
            <ac:spMk id="4" creationId="{60B1B67B-4699-4819-B39A-86F181E31096}"/>
          </ac:spMkLst>
        </pc:spChg>
        <pc:spChg chg="add del">
          <ac:chgData name="Stacey Wolf" userId="a3d7962e-5cbb-4522-87a9-83892b7f6ac5" providerId="ADAL" clId="{EA832DC4-FD92-47FD-8BB7-3B02DAD62316}" dt="2020-03-02T21:39:49.547" v="44"/>
          <ac:spMkLst>
            <pc:docMk/>
            <pc:sldMk cId="1720440085" sldId="273"/>
            <ac:spMk id="6" creationId="{27568542-B90D-45B1-88F1-FBF6A6BB0BA0}"/>
          </ac:spMkLst>
        </pc:spChg>
      </pc:sldChg>
      <pc:sldChg chg="addSp delSp modSp add modNotes">
        <pc:chgData name="Stacey Wolf" userId="a3d7962e-5cbb-4522-87a9-83892b7f6ac5" providerId="ADAL" clId="{EA832DC4-FD92-47FD-8BB7-3B02DAD62316}" dt="2020-03-02T21:42:35.930" v="55" actId="1076"/>
        <pc:sldMkLst>
          <pc:docMk/>
          <pc:sldMk cId="206806719" sldId="332"/>
        </pc:sldMkLst>
        <pc:spChg chg="mod">
          <ac:chgData name="Stacey Wolf" userId="a3d7962e-5cbb-4522-87a9-83892b7f6ac5" providerId="ADAL" clId="{EA832DC4-FD92-47FD-8BB7-3B02DAD62316}" dt="2020-03-02T21:42:33.387" v="54" actId="14100"/>
          <ac:spMkLst>
            <pc:docMk/>
            <pc:sldMk cId="206806719" sldId="332"/>
            <ac:spMk id="3" creationId="{9BD98FB8-2137-473F-917F-915977E3ED36}"/>
          </ac:spMkLst>
        </pc:spChg>
        <pc:spChg chg="mod">
          <ac:chgData name="Stacey Wolf" userId="a3d7962e-5cbb-4522-87a9-83892b7f6ac5" providerId="ADAL" clId="{EA832DC4-FD92-47FD-8BB7-3B02DAD62316}" dt="2020-03-02T21:42:35.930" v="55" actId="1076"/>
          <ac:spMkLst>
            <pc:docMk/>
            <pc:sldMk cId="206806719" sldId="332"/>
            <ac:spMk id="5" creationId="{00000000-0000-0000-0000-000000000000}"/>
          </ac:spMkLst>
        </pc:spChg>
        <pc:spChg chg="add del mod">
          <ac:chgData name="Stacey Wolf" userId="a3d7962e-5cbb-4522-87a9-83892b7f6ac5" providerId="ADAL" clId="{EA832DC4-FD92-47FD-8BB7-3B02DAD62316}" dt="2020-03-02T21:42:15.505" v="51"/>
          <ac:spMkLst>
            <pc:docMk/>
            <pc:sldMk cId="206806719" sldId="332"/>
            <ac:spMk id="6" creationId="{E491DD49-2A89-4EA8-9A24-9286958D6D43}"/>
          </ac:spMkLst>
        </pc:spChg>
        <pc:spChg chg="add del mod">
          <ac:chgData name="Stacey Wolf" userId="a3d7962e-5cbb-4522-87a9-83892b7f6ac5" providerId="ADAL" clId="{EA832DC4-FD92-47FD-8BB7-3B02DAD62316}" dt="2020-03-02T21:42:15.505" v="51"/>
          <ac:spMkLst>
            <pc:docMk/>
            <pc:sldMk cId="206806719" sldId="332"/>
            <ac:spMk id="7" creationId="{F5D93FB0-A083-41FB-BF1F-4752E5401D77}"/>
          </ac:spMkLst>
        </pc:spChg>
        <pc:spChg chg="add del mod">
          <ac:chgData name="Stacey Wolf" userId="a3d7962e-5cbb-4522-87a9-83892b7f6ac5" providerId="ADAL" clId="{EA832DC4-FD92-47FD-8BB7-3B02DAD62316}" dt="2020-03-02T21:42:15.505" v="51"/>
          <ac:spMkLst>
            <pc:docMk/>
            <pc:sldMk cId="206806719" sldId="332"/>
            <ac:spMk id="8" creationId="{AAB5D431-364B-4837-83BC-6BCC58672744}"/>
          </ac:spMkLst>
        </pc:spChg>
        <pc:spChg chg="add del mod">
          <ac:chgData name="Stacey Wolf" userId="a3d7962e-5cbb-4522-87a9-83892b7f6ac5" providerId="ADAL" clId="{EA832DC4-FD92-47FD-8BB7-3B02DAD62316}" dt="2020-03-02T21:42:15.505" v="51"/>
          <ac:spMkLst>
            <pc:docMk/>
            <pc:sldMk cId="206806719" sldId="332"/>
            <ac:spMk id="9" creationId="{775D204A-2521-4A77-995B-659D5C3F27CB}"/>
          </ac:spMkLst>
        </pc:spChg>
        <pc:spChg chg="add del mod">
          <ac:chgData name="Stacey Wolf" userId="a3d7962e-5cbb-4522-87a9-83892b7f6ac5" providerId="ADAL" clId="{EA832DC4-FD92-47FD-8BB7-3B02DAD62316}" dt="2020-03-02T21:42:16.837" v="52"/>
          <ac:spMkLst>
            <pc:docMk/>
            <pc:sldMk cId="206806719" sldId="332"/>
            <ac:spMk id="10" creationId="{3E9C14B1-6CD3-449D-AB92-82A295842EEE}"/>
          </ac:spMkLst>
        </pc:spChg>
        <pc:spChg chg="add del mod">
          <ac:chgData name="Stacey Wolf" userId="a3d7962e-5cbb-4522-87a9-83892b7f6ac5" providerId="ADAL" clId="{EA832DC4-FD92-47FD-8BB7-3B02DAD62316}" dt="2020-03-02T21:42:16.837" v="52"/>
          <ac:spMkLst>
            <pc:docMk/>
            <pc:sldMk cId="206806719" sldId="332"/>
            <ac:spMk id="11" creationId="{59C38B32-C08A-4E86-B6F2-EF5972D7EBFF}"/>
          </ac:spMkLst>
        </pc:spChg>
        <pc:spChg chg="add del mod">
          <ac:chgData name="Stacey Wolf" userId="a3d7962e-5cbb-4522-87a9-83892b7f6ac5" providerId="ADAL" clId="{EA832DC4-FD92-47FD-8BB7-3B02DAD62316}" dt="2020-03-02T21:42:16.837" v="52"/>
          <ac:spMkLst>
            <pc:docMk/>
            <pc:sldMk cId="206806719" sldId="332"/>
            <ac:spMk id="12" creationId="{DE633072-6201-44DD-9886-27999608BFA8}"/>
          </ac:spMkLst>
        </pc:spChg>
        <pc:spChg chg="add del mod">
          <ac:chgData name="Stacey Wolf" userId="a3d7962e-5cbb-4522-87a9-83892b7f6ac5" providerId="ADAL" clId="{EA832DC4-FD92-47FD-8BB7-3B02DAD62316}" dt="2020-03-02T21:42:16.837" v="52"/>
          <ac:spMkLst>
            <pc:docMk/>
            <pc:sldMk cId="206806719" sldId="332"/>
            <ac:spMk id="13" creationId="{7502CC99-A00B-4895-9556-404C94F48ED1}"/>
          </ac:spMkLst>
        </pc:spChg>
        <pc:spChg chg="add del mod">
          <ac:chgData name="Stacey Wolf" userId="a3d7962e-5cbb-4522-87a9-83892b7f6ac5" providerId="ADAL" clId="{EA832DC4-FD92-47FD-8BB7-3B02DAD62316}" dt="2020-03-02T21:42:17.483" v="53"/>
          <ac:spMkLst>
            <pc:docMk/>
            <pc:sldMk cId="206806719" sldId="332"/>
            <ac:spMk id="14" creationId="{FE9677A9-E573-4F8F-A507-97E79F8C77B6}"/>
          </ac:spMkLst>
        </pc:spChg>
        <pc:spChg chg="add del mod">
          <ac:chgData name="Stacey Wolf" userId="a3d7962e-5cbb-4522-87a9-83892b7f6ac5" providerId="ADAL" clId="{EA832DC4-FD92-47FD-8BB7-3B02DAD62316}" dt="2020-03-02T21:42:17.483" v="53"/>
          <ac:spMkLst>
            <pc:docMk/>
            <pc:sldMk cId="206806719" sldId="332"/>
            <ac:spMk id="15" creationId="{9FC323E1-C43F-4CB5-87D9-4512C8BBD9E4}"/>
          </ac:spMkLst>
        </pc:spChg>
        <pc:spChg chg="add del mod">
          <ac:chgData name="Stacey Wolf" userId="a3d7962e-5cbb-4522-87a9-83892b7f6ac5" providerId="ADAL" clId="{EA832DC4-FD92-47FD-8BB7-3B02DAD62316}" dt="2020-03-02T21:42:17.483" v="53"/>
          <ac:spMkLst>
            <pc:docMk/>
            <pc:sldMk cId="206806719" sldId="332"/>
            <ac:spMk id="16" creationId="{8C8259DB-1912-413D-B883-B7E223B8A11A}"/>
          </ac:spMkLst>
        </pc:spChg>
        <pc:spChg chg="add del mod">
          <ac:chgData name="Stacey Wolf" userId="a3d7962e-5cbb-4522-87a9-83892b7f6ac5" providerId="ADAL" clId="{EA832DC4-FD92-47FD-8BB7-3B02DAD62316}" dt="2020-03-02T21:42:17.483" v="53"/>
          <ac:spMkLst>
            <pc:docMk/>
            <pc:sldMk cId="206806719" sldId="332"/>
            <ac:spMk id="17" creationId="{C80A6BC0-759B-47B3-9371-86DC766872DC}"/>
          </ac:spMkLst>
        </pc:spChg>
      </pc:sldChg>
      <pc:sldChg chg="addSp delSp modSp add modNotes">
        <pc:chgData name="Stacey Wolf" userId="a3d7962e-5cbb-4522-87a9-83892b7f6ac5" providerId="ADAL" clId="{EA832DC4-FD92-47FD-8BB7-3B02DAD62316}" dt="2020-03-02T21:43:50.859" v="86" actId="732"/>
        <pc:sldMkLst>
          <pc:docMk/>
          <pc:sldMk cId="62745528" sldId="333"/>
        </pc:sldMkLst>
        <pc:spChg chg="mod">
          <ac:chgData name="Stacey Wolf" userId="a3d7962e-5cbb-4522-87a9-83892b7f6ac5" providerId="ADAL" clId="{EA832DC4-FD92-47FD-8BB7-3B02DAD62316}" dt="2020-03-02T21:42:42.250" v="59"/>
          <ac:spMkLst>
            <pc:docMk/>
            <pc:sldMk cId="62745528" sldId="333"/>
            <ac:spMk id="2" creationId="{04007263-008E-462A-8C40-F1D5FC206D11}"/>
          </ac:spMkLst>
        </pc:spChg>
        <pc:spChg chg="add del mod">
          <ac:chgData name="Stacey Wolf" userId="a3d7962e-5cbb-4522-87a9-83892b7f6ac5" providerId="ADAL" clId="{EA832DC4-FD92-47FD-8BB7-3B02DAD62316}" dt="2020-03-02T21:42:42.250" v="59"/>
          <ac:spMkLst>
            <pc:docMk/>
            <pc:sldMk cId="62745528" sldId="333"/>
            <ac:spMk id="3" creationId="{BE8249EB-3567-44CB-A06D-F9FB1A735B24}"/>
          </ac:spMkLst>
        </pc:spChg>
        <pc:spChg chg="mod">
          <ac:chgData name="Stacey Wolf" userId="a3d7962e-5cbb-4522-87a9-83892b7f6ac5" providerId="ADAL" clId="{EA832DC4-FD92-47FD-8BB7-3B02DAD62316}" dt="2020-03-02T21:42:58.295" v="83" actId="1037"/>
          <ac:spMkLst>
            <pc:docMk/>
            <pc:sldMk cId="62745528" sldId="333"/>
            <ac:spMk id="4" creationId="{C2A713C5-E9C5-4E27-A4B6-8DC3C28BEEE7}"/>
          </ac:spMkLst>
        </pc:spChg>
        <pc:spChg chg="add del mod">
          <ac:chgData name="Stacey Wolf" userId="a3d7962e-5cbb-4522-87a9-83892b7f6ac5" providerId="ADAL" clId="{EA832DC4-FD92-47FD-8BB7-3B02DAD62316}" dt="2020-03-02T21:42:42.250" v="59"/>
          <ac:spMkLst>
            <pc:docMk/>
            <pc:sldMk cId="62745528" sldId="333"/>
            <ac:spMk id="5" creationId="{5686BF7D-F1D2-4E1A-87DF-0A887966D6E7}"/>
          </ac:spMkLst>
        </pc:spChg>
        <pc:spChg chg="add del mod">
          <ac:chgData name="Stacey Wolf" userId="a3d7962e-5cbb-4522-87a9-83892b7f6ac5" providerId="ADAL" clId="{EA832DC4-FD92-47FD-8BB7-3B02DAD62316}" dt="2020-03-02T21:42:42.250" v="59"/>
          <ac:spMkLst>
            <pc:docMk/>
            <pc:sldMk cId="62745528" sldId="333"/>
            <ac:spMk id="6" creationId="{5E33EDCC-A634-453E-8D02-22CDCAD70EA8}"/>
          </ac:spMkLst>
        </pc:spChg>
        <pc:spChg chg="add del mod">
          <ac:chgData name="Stacey Wolf" userId="a3d7962e-5cbb-4522-87a9-83892b7f6ac5" providerId="ADAL" clId="{EA832DC4-FD92-47FD-8BB7-3B02DAD62316}" dt="2020-03-02T21:42:49.579" v="61" actId="478"/>
          <ac:spMkLst>
            <pc:docMk/>
            <pc:sldMk cId="62745528" sldId="333"/>
            <ac:spMk id="7" creationId="{BD331FBB-DE84-4274-89D8-8CB18F5BCF38}"/>
          </ac:spMkLst>
        </pc:spChg>
        <pc:spChg chg="mod">
          <ac:chgData name="Stacey Wolf" userId="a3d7962e-5cbb-4522-87a9-83892b7f6ac5" providerId="ADAL" clId="{EA832DC4-FD92-47FD-8BB7-3B02DAD62316}" dt="2020-03-02T21:42:58.295" v="83" actId="1037"/>
          <ac:spMkLst>
            <pc:docMk/>
            <pc:sldMk cId="62745528" sldId="333"/>
            <ac:spMk id="10" creationId="{00000000-0000-0000-0000-000000000000}"/>
          </ac:spMkLst>
        </pc:spChg>
        <pc:spChg chg="mod">
          <ac:chgData name="Stacey Wolf" userId="a3d7962e-5cbb-4522-87a9-83892b7f6ac5" providerId="ADAL" clId="{EA832DC4-FD92-47FD-8BB7-3B02DAD62316}" dt="2020-03-02T21:42:58.295" v="83" actId="1037"/>
          <ac:spMkLst>
            <pc:docMk/>
            <pc:sldMk cId="62745528" sldId="333"/>
            <ac:spMk id="11" creationId="{00000000-0000-0000-0000-000000000000}"/>
          </ac:spMkLst>
        </pc:spChg>
        <pc:spChg chg="mod">
          <ac:chgData name="Stacey Wolf" userId="a3d7962e-5cbb-4522-87a9-83892b7f6ac5" providerId="ADAL" clId="{EA832DC4-FD92-47FD-8BB7-3B02DAD62316}" dt="2020-03-02T21:42:58.295" v="83" actId="1037"/>
          <ac:spMkLst>
            <pc:docMk/>
            <pc:sldMk cId="62745528" sldId="333"/>
            <ac:spMk id="12" creationId="{00000000-0000-0000-0000-000000000000}"/>
          </ac:spMkLst>
        </pc:spChg>
        <pc:spChg chg="mod">
          <ac:chgData name="Stacey Wolf" userId="a3d7962e-5cbb-4522-87a9-83892b7f6ac5" providerId="ADAL" clId="{EA832DC4-FD92-47FD-8BB7-3B02DAD62316}" dt="2020-03-02T21:42:58.295" v="83" actId="1037"/>
          <ac:spMkLst>
            <pc:docMk/>
            <pc:sldMk cId="62745528" sldId="333"/>
            <ac:spMk id="13" creationId="{00000000-0000-0000-0000-000000000000}"/>
          </ac:spMkLst>
        </pc:spChg>
        <pc:spChg chg="mod">
          <ac:chgData name="Stacey Wolf" userId="a3d7962e-5cbb-4522-87a9-83892b7f6ac5" providerId="ADAL" clId="{EA832DC4-FD92-47FD-8BB7-3B02DAD62316}" dt="2020-03-02T21:42:58.295" v="83" actId="1037"/>
          <ac:spMkLst>
            <pc:docMk/>
            <pc:sldMk cId="62745528" sldId="333"/>
            <ac:spMk id="14" creationId="{00000000-0000-0000-0000-000000000000}"/>
          </ac:spMkLst>
        </pc:spChg>
        <pc:picChg chg="mod modCrop">
          <ac:chgData name="Stacey Wolf" userId="a3d7962e-5cbb-4522-87a9-83892b7f6ac5" providerId="ADAL" clId="{EA832DC4-FD92-47FD-8BB7-3B02DAD62316}" dt="2020-03-02T21:43:50.859" v="86" actId="732"/>
          <ac:picMkLst>
            <pc:docMk/>
            <pc:sldMk cId="62745528" sldId="333"/>
            <ac:picMk id="9" creationId="{00000000-0000-0000-0000-000000000000}"/>
          </ac:picMkLst>
        </pc:picChg>
      </pc:sldChg>
      <pc:sldMasterChg chg="add addSldLayout">
        <pc:chgData name="Stacey Wolf" userId="a3d7962e-5cbb-4522-87a9-83892b7f6ac5" providerId="ADAL" clId="{EA832DC4-FD92-47FD-8BB7-3B02DAD62316}" dt="2020-03-02T21:41:56.656" v="48" actId="27028"/>
        <pc:sldMasterMkLst>
          <pc:docMk/>
          <pc:sldMasterMk cId="885081153" sldId="2147483838"/>
        </pc:sldMasterMkLst>
        <pc:sldLayoutChg chg="add">
          <pc:chgData name="Stacey Wolf" userId="a3d7962e-5cbb-4522-87a9-83892b7f6ac5" providerId="ADAL" clId="{EA832DC4-FD92-47FD-8BB7-3B02DAD62316}" dt="2020-03-02T21:41:56.656" v="48" actId="27028"/>
          <pc:sldLayoutMkLst>
            <pc:docMk/>
            <pc:sldMasterMk cId="885081153" sldId="2147483838"/>
            <pc:sldLayoutMk cId="2517976552" sldId="2147483840"/>
          </pc:sldLayoutMkLst>
        </pc:sldLayoutChg>
        <pc:sldLayoutChg chg="add">
          <pc:chgData name="Stacey Wolf" userId="a3d7962e-5cbb-4522-87a9-83892b7f6ac5" providerId="ADAL" clId="{EA832DC4-FD92-47FD-8BB7-3B02DAD62316}" dt="2020-03-02T21:41:54.285" v="45" actId="27028"/>
          <pc:sldLayoutMkLst>
            <pc:docMk/>
            <pc:sldMasterMk cId="885081153" sldId="2147483838"/>
            <pc:sldLayoutMk cId="52683492" sldId="2147483842"/>
          </pc:sldLayoutMkLst>
        </pc:sldLayoutChg>
      </pc:sldMasterChg>
    </pc:docChg>
  </pc:docChgLst>
  <pc:docChgLst>
    <pc:chgData name="Wolf, Stacey" userId="S::stacey.wolf@unt.edu::a3d7962e-5cbb-4522-87a9-83892b7f6ac5" providerId="AD" clId="Web-{25D5754A-C240-AC1B-FCEB-11836A77C1C0}"/>
    <pc:docChg chg="modSld">
      <pc:chgData name="Wolf, Stacey" userId="S::stacey.wolf@unt.edu::a3d7962e-5cbb-4522-87a9-83892b7f6ac5" providerId="AD" clId="Web-{25D5754A-C240-AC1B-FCEB-11836A77C1C0}" dt="2020-03-10T01:33:27.266" v="27"/>
      <pc:docMkLst>
        <pc:docMk/>
      </pc:docMkLst>
      <pc:sldChg chg="modSp">
        <pc:chgData name="Wolf, Stacey" userId="S::stacey.wolf@unt.edu::a3d7962e-5cbb-4522-87a9-83892b7f6ac5" providerId="AD" clId="Web-{25D5754A-C240-AC1B-FCEB-11836A77C1C0}" dt="2020-03-10T01:32:32.594" v="13" actId="20577"/>
        <pc:sldMkLst>
          <pc:docMk/>
          <pc:sldMk cId="1720440085" sldId="273"/>
        </pc:sldMkLst>
        <pc:spChg chg="mod">
          <ac:chgData name="Wolf, Stacey" userId="S::stacey.wolf@unt.edu::a3d7962e-5cbb-4522-87a9-83892b7f6ac5" providerId="AD" clId="Web-{25D5754A-C240-AC1B-FCEB-11836A77C1C0}" dt="2020-03-10T01:32:32.594" v="13" actId="20577"/>
          <ac:spMkLst>
            <pc:docMk/>
            <pc:sldMk cId="1720440085" sldId="273"/>
            <ac:spMk id="3" creationId="{3350E8C0-368E-4A55-9D75-89EEA8807263}"/>
          </ac:spMkLst>
        </pc:spChg>
      </pc:sldChg>
      <pc:sldChg chg="addSp delSp modSp">
        <pc:chgData name="Wolf, Stacey" userId="S::stacey.wolf@unt.edu::a3d7962e-5cbb-4522-87a9-83892b7f6ac5" providerId="AD" clId="Web-{25D5754A-C240-AC1B-FCEB-11836A77C1C0}" dt="2020-03-10T01:33:27.266" v="27"/>
        <pc:sldMkLst>
          <pc:docMk/>
          <pc:sldMk cId="206806719" sldId="332"/>
        </pc:sldMkLst>
        <pc:spChg chg="del mod">
          <ac:chgData name="Wolf, Stacey" userId="S::stacey.wolf@unt.edu::a3d7962e-5cbb-4522-87a9-83892b7f6ac5" providerId="AD" clId="Web-{25D5754A-C240-AC1B-FCEB-11836A77C1C0}" dt="2020-03-10T01:32:57.625" v="20"/>
          <ac:spMkLst>
            <pc:docMk/>
            <pc:sldMk cId="206806719" sldId="332"/>
            <ac:spMk id="3" creationId="{9BD98FB8-2137-473F-917F-915977E3ED36}"/>
          </ac:spMkLst>
        </pc:spChg>
        <pc:spChg chg="del">
          <ac:chgData name="Wolf, Stacey" userId="S::stacey.wolf@unt.edu::a3d7962e-5cbb-4522-87a9-83892b7f6ac5" providerId="AD" clId="Web-{25D5754A-C240-AC1B-FCEB-11836A77C1C0}" dt="2020-03-10T01:33:00.703" v="22"/>
          <ac:spMkLst>
            <pc:docMk/>
            <pc:sldMk cId="206806719" sldId="332"/>
            <ac:spMk id="5" creationId="{00000000-0000-0000-0000-000000000000}"/>
          </ac:spMkLst>
        </pc:spChg>
        <pc:spChg chg="add del mod">
          <ac:chgData name="Wolf, Stacey" userId="S::stacey.wolf@unt.edu::a3d7962e-5cbb-4522-87a9-83892b7f6ac5" providerId="AD" clId="Web-{25D5754A-C240-AC1B-FCEB-11836A77C1C0}" dt="2020-03-10T01:32:59.938" v="21"/>
          <ac:spMkLst>
            <pc:docMk/>
            <pc:sldMk cId="206806719" sldId="332"/>
            <ac:spMk id="7" creationId="{50B4506F-AE5C-4966-9FB0-47ECE77BD758}"/>
          </ac:spMkLst>
        </pc:spChg>
        <pc:picChg chg="add del mod">
          <ac:chgData name="Wolf, Stacey" userId="S::stacey.wolf@unt.edu::a3d7962e-5cbb-4522-87a9-83892b7f6ac5" providerId="AD" clId="Web-{25D5754A-C240-AC1B-FCEB-11836A77C1C0}" dt="2020-03-10T01:33:17.969" v="25"/>
          <ac:picMkLst>
            <pc:docMk/>
            <pc:sldMk cId="206806719" sldId="332"/>
            <ac:picMk id="8" creationId="{D1822CF6-E2C8-442C-B1F3-43617FB58E6F}"/>
          </ac:picMkLst>
        </pc:picChg>
        <pc:picChg chg="add del mod">
          <ac:chgData name="Wolf, Stacey" userId="S::stacey.wolf@unt.edu::a3d7962e-5cbb-4522-87a9-83892b7f6ac5" providerId="AD" clId="Web-{25D5754A-C240-AC1B-FCEB-11836A77C1C0}" dt="2020-03-10T01:33:27.266" v="27"/>
          <ac:picMkLst>
            <pc:docMk/>
            <pc:sldMk cId="206806719" sldId="332"/>
            <ac:picMk id="10" creationId="{5281C047-DC07-43BF-A6CB-AF7FA7E6CF5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4E21C-F65F-4022-A072-26085A6C8B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F302EA-7A4E-4EAC-A19F-045C3F0E7E67}">
      <dgm:prSet/>
      <dgm:spPr/>
      <dgm:t>
        <a:bodyPr/>
        <a:lstStyle/>
        <a:p>
          <a:r>
            <a:rPr lang="en-US"/>
            <a:t>Sierra ILS</a:t>
          </a:r>
        </a:p>
      </dgm:t>
    </dgm:pt>
    <dgm:pt modelId="{ACFA11EB-816A-4C0E-A70A-70381E0AB309}" type="parTrans" cxnId="{B88871F1-3075-4955-B5D1-5F4A725A7E70}">
      <dgm:prSet/>
      <dgm:spPr/>
      <dgm:t>
        <a:bodyPr/>
        <a:lstStyle/>
        <a:p>
          <a:endParaRPr lang="en-US"/>
        </a:p>
      </dgm:t>
    </dgm:pt>
    <dgm:pt modelId="{31D6CD8C-9E54-4229-9C13-10EF28FD67F4}" type="sibTrans" cxnId="{B88871F1-3075-4955-B5D1-5F4A725A7E70}">
      <dgm:prSet/>
      <dgm:spPr/>
      <dgm:t>
        <a:bodyPr/>
        <a:lstStyle/>
        <a:p>
          <a:endParaRPr lang="en-US"/>
        </a:p>
      </dgm:t>
    </dgm:pt>
    <dgm:pt modelId="{A47B604D-6C11-4C9A-B7F0-AAC82D097435}">
      <dgm:prSet/>
      <dgm:spPr/>
      <dgm:t>
        <a:bodyPr/>
        <a:lstStyle/>
        <a:p>
          <a:r>
            <a:rPr lang="en-US"/>
            <a:t>Nearly 3 million records</a:t>
          </a:r>
        </a:p>
      </dgm:t>
    </dgm:pt>
    <dgm:pt modelId="{B01FDBBA-E635-4C4A-98C2-CB660ABE79FF}" type="parTrans" cxnId="{67661ED7-E8D5-42F8-8D0B-2721CAC4D7C1}">
      <dgm:prSet/>
      <dgm:spPr/>
      <dgm:t>
        <a:bodyPr/>
        <a:lstStyle/>
        <a:p>
          <a:endParaRPr lang="en-US"/>
        </a:p>
      </dgm:t>
    </dgm:pt>
    <dgm:pt modelId="{1122B5D8-4011-438F-B22B-F57410D07C4F}" type="sibTrans" cxnId="{67661ED7-E8D5-42F8-8D0B-2721CAC4D7C1}">
      <dgm:prSet/>
      <dgm:spPr/>
      <dgm:t>
        <a:bodyPr/>
        <a:lstStyle/>
        <a:p>
          <a:endParaRPr lang="en-US"/>
        </a:p>
      </dgm:t>
    </dgm:pt>
    <dgm:pt modelId="{86BDF8B4-3468-4CAD-AB31-9CB1A1F4A910}">
      <dgm:prSet/>
      <dgm:spPr/>
      <dgm:t>
        <a:bodyPr/>
        <a:lstStyle/>
        <a:p>
          <a:r>
            <a:rPr lang="en-US"/>
            <a:t>Add about 100,000 records annually </a:t>
          </a:r>
        </a:p>
      </dgm:t>
    </dgm:pt>
    <dgm:pt modelId="{27EFB713-76C1-4F47-AE84-372A9A56605D}" type="parTrans" cxnId="{D8798E3E-C826-42EE-A8F7-EF490A825652}">
      <dgm:prSet/>
      <dgm:spPr/>
      <dgm:t>
        <a:bodyPr/>
        <a:lstStyle/>
        <a:p>
          <a:endParaRPr lang="en-US"/>
        </a:p>
      </dgm:t>
    </dgm:pt>
    <dgm:pt modelId="{776E0EDD-5621-4BFC-9197-E361452B2504}" type="sibTrans" cxnId="{D8798E3E-C826-42EE-A8F7-EF490A825652}">
      <dgm:prSet/>
      <dgm:spPr/>
      <dgm:t>
        <a:bodyPr/>
        <a:lstStyle/>
        <a:p>
          <a:endParaRPr lang="en-US"/>
        </a:p>
      </dgm:t>
    </dgm:pt>
    <dgm:pt modelId="{76B14A9E-E14B-4E9E-8154-2FA79FBC614A}">
      <dgm:prSet/>
      <dgm:spPr/>
      <dgm:t>
        <a:bodyPr/>
        <a:lstStyle/>
        <a:p>
          <a:r>
            <a:rPr lang="en-US"/>
            <a:t>7 catalogers do their own authority work</a:t>
          </a:r>
        </a:p>
      </dgm:t>
    </dgm:pt>
    <dgm:pt modelId="{193A53D8-AD5D-4213-8911-755B6A4408DD}" type="parTrans" cxnId="{BDB14484-EC29-445B-8477-C37D8432826D}">
      <dgm:prSet/>
      <dgm:spPr/>
      <dgm:t>
        <a:bodyPr/>
        <a:lstStyle/>
        <a:p>
          <a:endParaRPr lang="en-US"/>
        </a:p>
      </dgm:t>
    </dgm:pt>
    <dgm:pt modelId="{5E74415C-C892-4CC5-9284-494492263672}" type="sibTrans" cxnId="{BDB14484-EC29-445B-8477-C37D8432826D}">
      <dgm:prSet/>
      <dgm:spPr/>
      <dgm:t>
        <a:bodyPr/>
        <a:lstStyle/>
        <a:p>
          <a:endParaRPr lang="en-US"/>
        </a:p>
      </dgm:t>
    </dgm:pt>
    <dgm:pt modelId="{66B5378B-D234-4692-92C6-98C0885ED93A}">
      <dgm:prSet/>
      <dgm:spPr/>
      <dgm:t>
        <a:bodyPr/>
        <a:lstStyle/>
        <a:p>
          <a:r>
            <a:rPr lang="en-US"/>
            <a:t>Decentralized cataloging</a:t>
          </a:r>
        </a:p>
      </dgm:t>
    </dgm:pt>
    <dgm:pt modelId="{C57901F4-89A9-48B7-AAFC-3FF37F97C3E7}" type="parTrans" cxnId="{722264E5-BFB6-4F9F-8405-FE33BD842210}">
      <dgm:prSet/>
      <dgm:spPr/>
      <dgm:t>
        <a:bodyPr/>
        <a:lstStyle/>
        <a:p>
          <a:endParaRPr lang="en-US"/>
        </a:p>
      </dgm:t>
    </dgm:pt>
    <dgm:pt modelId="{C12E4D1D-E35F-458D-B2AA-F3FAF442600D}" type="sibTrans" cxnId="{722264E5-BFB6-4F9F-8405-FE33BD842210}">
      <dgm:prSet/>
      <dgm:spPr/>
      <dgm:t>
        <a:bodyPr/>
        <a:lstStyle/>
        <a:p>
          <a:endParaRPr lang="en-US"/>
        </a:p>
      </dgm:t>
    </dgm:pt>
    <dgm:pt modelId="{65D354E6-D7A8-4608-88E8-A6152E04F7A1}">
      <dgm:prSet/>
      <dgm:spPr/>
      <dgm:t>
        <a:bodyPr/>
        <a:lstStyle/>
        <a:p>
          <a:r>
            <a:rPr lang="en-US"/>
            <a:t>1 person does all of the library's authority work</a:t>
          </a:r>
        </a:p>
      </dgm:t>
    </dgm:pt>
    <dgm:pt modelId="{2E593AB0-C362-4144-A3C2-0B1A5FE36CC8}" type="parTrans" cxnId="{8655294D-5208-4A7D-A270-12CBC59421AA}">
      <dgm:prSet/>
      <dgm:spPr/>
      <dgm:t>
        <a:bodyPr/>
        <a:lstStyle/>
        <a:p>
          <a:endParaRPr lang="en-US"/>
        </a:p>
      </dgm:t>
    </dgm:pt>
    <dgm:pt modelId="{7C47ACDE-6618-4680-96EE-38FC6505B5CD}" type="sibTrans" cxnId="{8655294D-5208-4A7D-A270-12CBC59421AA}">
      <dgm:prSet/>
      <dgm:spPr/>
      <dgm:t>
        <a:bodyPr/>
        <a:lstStyle/>
        <a:p>
          <a:endParaRPr lang="en-US"/>
        </a:p>
      </dgm:t>
    </dgm:pt>
    <dgm:pt modelId="{AEE08312-8F09-4A7A-92B3-B0E7AA1F9212}" type="pres">
      <dgm:prSet presAssocID="{7254E21C-F65F-4022-A072-26085A6C8BB6}" presName="diagram" presStyleCnt="0">
        <dgm:presLayoutVars>
          <dgm:dir/>
          <dgm:resizeHandles val="exact"/>
        </dgm:presLayoutVars>
      </dgm:prSet>
      <dgm:spPr/>
      <dgm:t>
        <a:bodyPr/>
        <a:lstStyle/>
        <a:p>
          <a:endParaRPr lang="en-US"/>
        </a:p>
      </dgm:t>
    </dgm:pt>
    <dgm:pt modelId="{A43DE236-C478-49F7-8D18-E6DC27CBAE94}" type="pres">
      <dgm:prSet presAssocID="{B1F302EA-7A4E-4EAC-A19F-045C3F0E7E67}" presName="node" presStyleLbl="node1" presStyleIdx="0" presStyleCnt="6">
        <dgm:presLayoutVars>
          <dgm:bulletEnabled val="1"/>
        </dgm:presLayoutVars>
      </dgm:prSet>
      <dgm:spPr/>
      <dgm:t>
        <a:bodyPr/>
        <a:lstStyle/>
        <a:p>
          <a:endParaRPr lang="en-US"/>
        </a:p>
      </dgm:t>
    </dgm:pt>
    <dgm:pt modelId="{04255CA0-3B42-46E3-BF95-BCA35196D56C}" type="pres">
      <dgm:prSet presAssocID="{31D6CD8C-9E54-4229-9C13-10EF28FD67F4}" presName="sibTrans" presStyleCnt="0"/>
      <dgm:spPr/>
    </dgm:pt>
    <dgm:pt modelId="{AD291781-B067-44AE-8915-9760AAC8F40B}" type="pres">
      <dgm:prSet presAssocID="{A47B604D-6C11-4C9A-B7F0-AAC82D097435}" presName="node" presStyleLbl="node1" presStyleIdx="1" presStyleCnt="6">
        <dgm:presLayoutVars>
          <dgm:bulletEnabled val="1"/>
        </dgm:presLayoutVars>
      </dgm:prSet>
      <dgm:spPr/>
      <dgm:t>
        <a:bodyPr/>
        <a:lstStyle/>
        <a:p>
          <a:endParaRPr lang="en-US"/>
        </a:p>
      </dgm:t>
    </dgm:pt>
    <dgm:pt modelId="{7A05D50E-7D2A-494B-B1A8-BBAB49C35ABC}" type="pres">
      <dgm:prSet presAssocID="{1122B5D8-4011-438F-B22B-F57410D07C4F}" presName="sibTrans" presStyleCnt="0"/>
      <dgm:spPr/>
    </dgm:pt>
    <dgm:pt modelId="{9B5943A8-715B-433B-BC8C-D823EC6C2EAE}" type="pres">
      <dgm:prSet presAssocID="{86BDF8B4-3468-4CAD-AB31-9CB1A1F4A910}" presName="node" presStyleLbl="node1" presStyleIdx="2" presStyleCnt="6">
        <dgm:presLayoutVars>
          <dgm:bulletEnabled val="1"/>
        </dgm:presLayoutVars>
      </dgm:prSet>
      <dgm:spPr/>
      <dgm:t>
        <a:bodyPr/>
        <a:lstStyle/>
        <a:p>
          <a:endParaRPr lang="en-US"/>
        </a:p>
      </dgm:t>
    </dgm:pt>
    <dgm:pt modelId="{B9B91553-4299-413F-9C5A-340079515267}" type="pres">
      <dgm:prSet presAssocID="{776E0EDD-5621-4BFC-9197-E361452B2504}" presName="sibTrans" presStyleCnt="0"/>
      <dgm:spPr/>
    </dgm:pt>
    <dgm:pt modelId="{174A37B5-E48C-4FD5-A251-A502492D9BA9}" type="pres">
      <dgm:prSet presAssocID="{66B5378B-D234-4692-92C6-98C0885ED93A}" presName="node" presStyleLbl="node1" presStyleIdx="3" presStyleCnt="6">
        <dgm:presLayoutVars>
          <dgm:bulletEnabled val="1"/>
        </dgm:presLayoutVars>
      </dgm:prSet>
      <dgm:spPr/>
      <dgm:t>
        <a:bodyPr/>
        <a:lstStyle/>
        <a:p>
          <a:endParaRPr lang="en-US"/>
        </a:p>
      </dgm:t>
    </dgm:pt>
    <dgm:pt modelId="{08C9A086-337C-47F5-899E-298E2F50C793}" type="pres">
      <dgm:prSet presAssocID="{C12E4D1D-E35F-458D-B2AA-F3FAF442600D}" presName="sibTrans" presStyleCnt="0"/>
      <dgm:spPr/>
    </dgm:pt>
    <dgm:pt modelId="{A50DA4C2-1946-4A09-9CC2-BB722A0B10F2}" type="pres">
      <dgm:prSet presAssocID="{76B14A9E-E14B-4E9E-8154-2FA79FBC614A}" presName="node" presStyleLbl="node1" presStyleIdx="4" presStyleCnt="6">
        <dgm:presLayoutVars>
          <dgm:bulletEnabled val="1"/>
        </dgm:presLayoutVars>
      </dgm:prSet>
      <dgm:spPr/>
      <dgm:t>
        <a:bodyPr/>
        <a:lstStyle/>
        <a:p>
          <a:endParaRPr lang="en-US"/>
        </a:p>
      </dgm:t>
    </dgm:pt>
    <dgm:pt modelId="{30633EB2-6F52-4ED4-8A47-2C83F488D4D3}" type="pres">
      <dgm:prSet presAssocID="{5E74415C-C892-4CC5-9284-494492263672}" presName="sibTrans" presStyleCnt="0"/>
      <dgm:spPr/>
    </dgm:pt>
    <dgm:pt modelId="{38B0FAA5-ACFE-45D8-A27E-8825ABEE3DCE}" type="pres">
      <dgm:prSet presAssocID="{65D354E6-D7A8-4608-88E8-A6152E04F7A1}" presName="node" presStyleLbl="node1" presStyleIdx="5" presStyleCnt="6">
        <dgm:presLayoutVars>
          <dgm:bulletEnabled val="1"/>
        </dgm:presLayoutVars>
      </dgm:prSet>
      <dgm:spPr/>
      <dgm:t>
        <a:bodyPr/>
        <a:lstStyle/>
        <a:p>
          <a:endParaRPr lang="en-US"/>
        </a:p>
      </dgm:t>
    </dgm:pt>
  </dgm:ptLst>
  <dgm:cxnLst>
    <dgm:cxn modelId="{CDE6027E-C177-42B8-BF27-2B88B89D4F6E}" type="presOf" srcId="{B1F302EA-7A4E-4EAC-A19F-045C3F0E7E67}" destId="{A43DE236-C478-49F7-8D18-E6DC27CBAE94}" srcOrd="0" destOrd="0" presId="urn:microsoft.com/office/officeart/2005/8/layout/default"/>
    <dgm:cxn modelId="{BDB14484-EC29-445B-8477-C37D8432826D}" srcId="{7254E21C-F65F-4022-A072-26085A6C8BB6}" destId="{76B14A9E-E14B-4E9E-8154-2FA79FBC614A}" srcOrd="4" destOrd="0" parTransId="{193A53D8-AD5D-4213-8911-755B6A4408DD}" sibTransId="{5E74415C-C892-4CC5-9284-494492263672}"/>
    <dgm:cxn modelId="{DF6C7E1F-7F59-4C9C-8AC0-A572261303DD}" type="presOf" srcId="{65D354E6-D7A8-4608-88E8-A6152E04F7A1}" destId="{38B0FAA5-ACFE-45D8-A27E-8825ABEE3DCE}" srcOrd="0" destOrd="0" presId="urn:microsoft.com/office/officeart/2005/8/layout/default"/>
    <dgm:cxn modelId="{722264E5-BFB6-4F9F-8405-FE33BD842210}" srcId="{7254E21C-F65F-4022-A072-26085A6C8BB6}" destId="{66B5378B-D234-4692-92C6-98C0885ED93A}" srcOrd="3" destOrd="0" parTransId="{C57901F4-89A9-48B7-AAFC-3FF37F97C3E7}" sibTransId="{C12E4D1D-E35F-458D-B2AA-F3FAF442600D}"/>
    <dgm:cxn modelId="{392E9B8D-0D89-436C-A480-44C0AFF61017}" type="presOf" srcId="{A47B604D-6C11-4C9A-B7F0-AAC82D097435}" destId="{AD291781-B067-44AE-8915-9760AAC8F40B}" srcOrd="0" destOrd="0" presId="urn:microsoft.com/office/officeart/2005/8/layout/default"/>
    <dgm:cxn modelId="{E417221B-4145-4CB6-B593-9A1AAE1196C8}" type="presOf" srcId="{7254E21C-F65F-4022-A072-26085A6C8BB6}" destId="{AEE08312-8F09-4A7A-92B3-B0E7AA1F9212}" srcOrd="0" destOrd="0" presId="urn:microsoft.com/office/officeart/2005/8/layout/default"/>
    <dgm:cxn modelId="{B88871F1-3075-4955-B5D1-5F4A725A7E70}" srcId="{7254E21C-F65F-4022-A072-26085A6C8BB6}" destId="{B1F302EA-7A4E-4EAC-A19F-045C3F0E7E67}" srcOrd="0" destOrd="0" parTransId="{ACFA11EB-816A-4C0E-A70A-70381E0AB309}" sibTransId="{31D6CD8C-9E54-4229-9C13-10EF28FD67F4}"/>
    <dgm:cxn modelId="{AB66517E-F3CA-47F4-A090-F06074C6A9F7}" type="presOf" srcId="{76B14A9E-E14B-4E9E-8154-2FA79FBC614A}" destId="{A50DA4C2-1946-4A09-9CC2-BB722A0B10F2}" srcOrd="0" destOrd="0" presId="urn:microsoft.com/office/officeart/2005/8/layout/default"/>
    <dgm:cxn modelId="{8655294D-5208-4A7D-A270-12CBC59421AA}" srcId="{7254E21C-F65F-4022-A072-26085A6C8BB6}" destId="{65D354E6-D7A8-4608-88E8-A6152E04F7A1}" srcOrd="5" destOrd="0" parTransId="{2E593AB0-C362-4144-A3C2-0B1A5FE36CC8}" sibTransId="{7C47ACDE-6618-4680-96EE-38FC6505B5CD}"/>
    <dgm:cxn modelId="{D8798E3E-C826-42EE-A8F7-EF490A825652}" srcId="{7254E21C-F65F-4022-A072-26085A6C8BB6}" destId="{86BDF8B4-3468-4CAD-AB31-9CB1A1F4A910}" srcOrd="2" destOrd="0" parTransId="{27EFB713-76C1-4F47-AE84-372A9A56605D}" sibTransId="{776E0EDD-5621-4BFC-9197-E361452B2504}"/>
    <dgm:cxn modelId="{67661ED7-E8D5-42F8-8D0B-2721CAC4D7C1}" srcId="{7254E21C-F65F-4022-A072-26085A6C8BB6}" destId="{A47B604D-6C11-4C9A-B7F0-AAC82D097435}" srcOrd="1" destOrd="0" parTransId="{B01FDBBA-E635-4C4A-98C2-CB660ABE79FF}" sibTransId="{1122B5D8-4011-438F-B22B-F57410D07C4F}"/>
    <dgm:cxn modelId="{E1436B17-AFE3-4AF9-B960-068CA6D262F4}" type="presOf" srcId="{66B5378B-D234-4692-92C6-98C0885ED93A}" destId="{174A37B5-E48C-4FD5-A251-A502492D9BA9}" srcOrd="0" destOrd="0" presId="urn:microsoft.com/office/officeart/2005/8/layout/default"/>
    <dgm:cxn modelId="{DD1D63D6-5CBF-4901-9AFE-438B4CFB4B87}" type="presOf" srcId="{86BDF8B4-3468-4CAD-AB31-9CB1A1F4A910}" destId="{9B5943A8-715B-433B-BC8C-D823EC6C2EAE}" srcOrd="0" destOrd="0" presId="urn:microsoft.com/office/officeart/2005/8/layout/default"/>
    <dgm:cxn modelId="{23EA4DC1-0938-4567-9F36-607A92467D53}" type="presParOf" srcId="{AEE08312-8F09-4A7A-92B3-B0E7AA1F9212}" destId="{A43DE236-C478-49F7-8D18-E6DC27CBAE94}" srcOrd="0" destOrd="0" presId="urn:microsoft.com/office/officeart/2005/8/layout/default"/>
    <dgm:cxn modelId="{8014F4DC-B242-41FA-8B9C-8ADCB4E3230A}" type="presParOf" srcId="{AEE08312-8F09-4A7A-92B3-B0E7AA1F9212}" destId="{04255CA0-3B42-46E3-BF95-BCA35196D56C}" srcOrd="1" destOrd="0" presId="urn:microsoft.com/office/officeart/2005/8/layout/default"/>
    <dgm:cxn modelId="{C9982DF0-F0BE-4A76-A733-6DEB135DBD28}" type="presParOf" srcId="{AEE08312-8F09-4A7A-92B3-B0E7AA1F9212}" destId="{AD291781-B067-44AE-8915-9760AAC8F40B}" srcOrd="2" destOrd="0" presId="urn:microsoft.com/office/officeart/2005/8/layout/default"/>
    <dgm:cxn modelId="{559E596F-5118-4A53-81F5-6C617B390AE0}" type="presParOf" srcId="{AEE08312-8F09-4A7A-92B3-B0E7AA1F9212}" destId="{7A05D50E-7D2A-494B-B1A8-BBAB49C35ABC}" srcOrd="3" destOrd="0" presId="urn:microsoft.com/office/officeart/2005/8/layout/default"/>
    <dgm:cxn modelId="{39561456-BC4A-4B41-8D77-F4DECED177B1}" type="presParOf" srcId="{AEE08312-8F09-4A7A-92B3-B0E7AA1F9212}" destId="{9B5943A8-715B-433B-BC8C-D823EC6C2EAE}" srcOrd="4" destOrd="0" presId="urn:microsoft.com/office/officeart/2005/8/layout/default"/>
    <dgm:cxn modelId="{0C26344A-0607-42F9-9878-A62DBB2CA1C6}" type="presParOf" srcId="{AEE08312-8F09-4A7A-92B3-B0E7AA1F9212}" destId="{B9B91553-4299-413F-9C5A-340079515267}" srcOrd="5" destOrd="0" presId="urn:microsoft.com/office/officeart/2005/8/layout/default"/>
    <dgm:cxn modelId="{3D0B1BA0-64B2-4EFF-AAAF-1CA4137582BA}" type="presParOf" srcId="{AEE08312-8F09-4A7A-92B3-B0E7AA1F9212}" destId="{174A37B5-E48C-4FD5-A251-A502492D9BA9}" srcOrd="6" destOrd="0" presId="urn:microsoft.com/office/officeart/2005/8/layout/default"/>
    <dgm:cxn modelId="{57CDACDC-4C43-4775-98C8-BFD099FF2BF3}" type="presParOf" srcId="{AEE08312-8F09-4A7A-92B3-B0E7AA1F9212}" destId="{08C9A086-337C-47F5-899E-298E2F50C793}" srcOrd="7" destOrd="0" presId="urn:microsoft.com/office/officeart/2005/8/layout/default"/>
    <dgm:cxn modelId="{649C1408-9738-485C-B4F8-93A8B86CFEF1}" type="presParOf" srcId="{AEE08312-8F09-4A7A-92B3-B0E7AA1F9212}" destId="{A50DA4C2-1946-4A09-9CC2-BB722A0B10F2}" srcOrd="8" destOrd="0" presId="urn:microsoft.com/office/officeart/2005/8/layout/default"/>
    <dgm:cxn modelId="{44878734-F60E-4DD3-AC06-1EBBF4AD0B98}" type="presParOf" srcId="{AEE08312-8F09-4A7A-92B3-B0E7AA1F9212}" destId="{30633EB2-6F52-4ED4-8A47-2C83F488D4D3}" srcOrd="9" destOrd="0" presId="urn:microsoft.com/office/officeart/2005/8/layout/default"/>
    <dgm:cxn modelId="{2165190D-A23F-491D-9DC3-3A52A2393FDB}" type="presParOf" srcId="{AEE08312-8F09-4A7A-92B3-B0E7AA1F9212}" destId="{38B0FAA5-ACFE-45D8-A27E-8825ABEE3DC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A1C33-B030-4FA2-9CE5-F89C80F8DDD5}" type="doc">
      <dgm:prSet loTypeId="urn:microsoft.com/office/officeart/2008/layout/VerticalCircleList" loCatId="list" qsTypeId="urn:microsoft.com/office/officeart/2005/8/quickstyle/simple1" qsCatId="simple" csTypeId="urn:microsoft.com/office/officeart/2005/8/colors/accent1_4" csCatId="accent1" phldr="1"/>
      <dgm:spPr/>
      <dgm:t>
        <a:bodyPr/>
        <a:lstStyle/>
        <a:p>
          <a:endParaRPr lang="en-US"/>
        </a:p>
      </dgm:t>
    </dgm:pt>
    <dgm:pt modelId="{364159A6-4F99-4D20-BBC2-96BDCBD41906}">
      <dgm:prSet/>
      <dgm:spPr/>
      <dgm:t>
        <a:bodyPr/>
        <a:lstStyle/>
        <a:p>
          <a:r>
            <a:rPr lang="en-US" dirty="0"/>
            <a:t>Heading Reports can identify new names and subjects, invalid uses, and duplicate records </a:t>
          </a:r>
        </a:p>
      </dgm:t>
      <dgm:extLst>
        <a:ext uri="{E40237B7-FDA0-4F09-8148-C483321AD2D9}">
          <dgm14:cNvPr xmlns:dgm14="http://schemas.microsoft.com/office/drawing/2010/diagram" id="0" name="" descr="Heading Reports can identify new names and subjects, invalid uses, and duplicate records&#10;"/>
        </a:ext>
      </dgm:extLst>
    </dgm:pt>
    <dgm:pt modelId="{5C5354EE-3416-4C54-AF70-DF5051FAB15F}" type="parTrans" cxnId="{EF8266E1-2BDA-4904-B526-1916F675C1BD}">
      <dgm:prSet/>
      <dgm:spPr/>
      <dgm:t>
        <a:bodyPr/>
        <a:lstStyle/>
        <a:p>
          <a:endParaRPr lang="en-US"/>
        </a:p>
      </dgm:t>
    </dgm:pt>
    <dgm:pt modelId="{C297C54B-4222-43C4-AAF6-E6E6A8FE56EC}" type="sibTrans" cxnId="{EF8266E1-2BDA-4904-B526-1916F675C1BD}">
      <dgm:prSet/>
      <dgm:spPr/>
      <dgm:t>
        <a:bodyPr/>
        <a:lstStyle/>
        <a:p>
          <a:endParaRPr lang="en-US"/>
        </a:p>
      </dgm:t>
    </dgm:pt>
    <dgm:pt modelId="{9234BA8B-5932-41A1-A1DB-364FCECD244E}">
      <dgm:prSet/>
      <dgm:spPr/>
      <dgm:t>
        <a:bodyPr/>
        <a:lstStyle/>
        <a:p>
          <a:r>
            <a:rPr lang="en-US" dirty="0"/>
            <a:t>Bibliographic Maintenance feature automatically updates bib records to a match new heading over night</a:t>
          </a:r>
        </a:p>
      </dgm:t>
      <dgm:extLst>
        <a:ext uri="{E40237B7-FDA0-4F09-8148-C483321AD2D9}">
          <dgm14:cNvPr xmlns:dgm14="http://schemas.microsoft.com/office/drawing/2010/diagram" id="0" name="" descr="Bibliographic Maintenance feature automatically updates bib records to a match new heading over night&#10;"/>
        </a:ext>
      </dgm:extLst>
    </dgm:pt>
    <dgm:pt modelId="{2060FEC0-E388-4E1F-B6C3-A6A27359948E}" type="parTrans" cxnId="{BC2D3009-A3DA-406B-850B-CF79085B827F}">
      <dgm:prSet/>
      <dgm:spPr/>
      <dgm:t>
        <a:bodyPr/>
        <a:lstStyle/>
        <a:p>
          <a:endParaRPr lang="en-US"/>
        </a:p>
      </dgm:t>
    </dgm:pt>
    <dgm:pt modelId="{40D28F2A-CF95-46E3-97B1-C44A0EBAFABF}" type="sibTrans" cxnId="{BC2D3009-A3DA-406B-850B-CF79085B827F}">
      <dgm:prSet/>
      <dgm:spPr/>
      <dgm:t>
        <a:bodyPr/>
        <a:lstStyle/>
        <a:p>
          <a:endParaRPr lang="en-US"/>
        </a:p>
      </dgm:t>
    </dgm:pt>
    <dgm:pt modelId="{A10EE48B-0F7E-4C32-9D6C-C0B082BCA481}" type="pres">
      <dgm:prSet presAssocID="{B0DA1C33-B030-4FA2-9CE5-F89C80F8DDD5}" presName="Name0" presStyleCnt="0">
        <dgm:presLayoutVars>
          <dgm:dir/>
        </dgm:presLayoutVars>
      </dgm:prSet>
      <dgm:spPr/>
      <dgm:t>
        <a:bodyPr/>
        <a:lstStyle/>
        <a:p>
          <a:endParaRPr lang="en-US"/>
        </a:p>
      </dgm:t>
    </dgm:pt>
    <dgm:pt modelId="{F6155345-D33F-4431-98B6-74BE301E73CF}" type="pres">
      <dgm:prSet presAssocID="{364159A6-4F99-4D20-BBC2-96BDCBD41906}" presName="noChildren" presStyleCnt="0"/>
      <dgm:spPr/>
    </dgm:pt>
    <dgm:pt modelId="{9D98B580-F977-4DB3-9EF9-2029D51C19D0}" type="pres">
      <dgm:prSet presAssocID="{364159A6-4F99-4D20-BBC2-96BDCBD41906}" presName="gap" presStyleCnt="0"/>
      <dgm:spPr/>
    </dgm:pt>
    <dgm:pt modelId="{72559E2C-0F4B-42AA-91ED-242BFE29CB63}" type="pres">
      <dgm:prSet presAssocID="{364159A6-4F99-4D20-BBC2-96BDCBD41906}" presName="medCircle2" presStyleLbl="vennNode1" presStyleIdx="0" presStyleCnt="2"/>
      <dgm:spPr/>
    </dgm:pt>
    <dgm:pt modelId="{0C7AF657-510D-4257-885D-94B9FCF50D59}" type="pres">
      <dgm:prSet presAssocID="{364159A6-4F99-4D20-BBC2-96BDCBD41906}" presName="txLvlOnly1" presStyleLbl="revTx" presStyleIdx="0" presStyleCnt="2"/>
      <dgm:spPr/>
      <dgm:t>
        <a:bodyPr/>
        <a:lstStyle/>
        <a:p>
          <a:endParaRPr lang="en-US"/>
        </a:p>
      </dgm:t>
    </dgm:pt>
    <dgm:pt modelId="{BBA5E86F-61B3-4861-882C-EA6AE8811E7C}" type="pres">
      <dgm:prSet presAssocID="{9234BA8B-5932-41A1-A1DB-364FCECD244E}" presName="noChildren" presStyleCnt="0"/>
      <dgm:spPr/>
    </dgm:pt>
    <dgm:pt modelId="{A1BF9095-3228-4C9D-AEB5-E2D6B12847C6}" type="pres">
      <dgm:prSet presAssocID="{9234BA8B-5932-41A1-A1DB-364FCECD244E}" presName="gap" presStyleCnt="0"/>
      <dgm:spPr/>
    </dgm:pt>
    <dgm:pt modelId="{C077C1B2-969B-4DBF-BDD9-1AF6AEFC72DF}" type="pres">
      <dgm:prSet presAssocID="{9234BA8B-5932-41A1-A1DB-364FCECD244E}" presName="medCircle2" presStyleLbl="vennNode1" presStyleIdx="1" presStyleCnt="2" custLinFactNeighborY="23888"/>
      <dgm:spPr/>
    </dgm:pt>
    <dgm:pt modelId="{98BFB80A-7AE3-4608-B2D1-3C9C378D8295}" type="pres">
      <dgm:prSet presAssocID="{9234BA8B-5932-41A1-A1DB-364FCECD244E}" presName="txLvlOnly1" presStyleLbl="revTx" presStyleIdx="1" presStyleCnt="2" custLinFactNeighborY="23888"/>
      <dgm:spPr/>
      <dgm:t>
        <a:bodyPr/>
        <a:lstStyle/>
        <a:p>
          <a:endParaRPr lang="en-US"/>
        </a:p>
      </dgm:t>
    </dgm:pt>
  </dgm:ptLst>
  <dgm:cxnLst>
    <dgm:cxn modelId="{EF8266E1-2BDA-4904-B526-1916F675C1BD}" srcId="{B0DA1C33-B030-4FA2-9CE5-F89C80F8DDD5}" destId="{364159A6-4F99-4D20-BBC2-96BDCBD41906}" srcOrd="0" destOrd="0" parTransId="{5C5354EE-3416-4C54-AF70-DF5051FAB15F}" sibTransId="{C297C54B-4222-43C4-AAF6-E6E6A8FE56EC}"/>
    <dgm:cxn modelId="{A933BADF-8EF7-408F-80E9-FA65EC4C1D86}" type="presOf" srcId="{9234BA8B-5932-41A1-A1DB-364FCECD244E}" destId="{98BFB80A-7AE3-4608-B2D1-3C9C378D8295}" srcOrd="0" destOrd="0" presId="urn:microsoft.com/office/officeart/2008/layout/VerticalCircleList"/>
    <dgm:cxn modelId="{C586ADF9-6615-42AA-857E-D08E9B9FFFBB}" type="presOf" srcId="{B0DA1C33-B030-4FA2-9CE5-F89C80F8DDD5}" destId="{A10EE48B-0F7E-4C32-9D6C-C0B082BCA481}" srcOrd="0" destOrd="0" presId="urn:microsoft.com/office/officeart/2008/layout/VerticalCircleList"/>
    <dgm:cxn modelId="{AC762CFA-4DEC-4436-A714-0FB9F0632A3B}" type="presOf" srcId="{364159A6-4F99-4D20-BBC2-96BDCBD41906}" destId="{0C7AF657-510D-4257-885D-94B9FCF50D59}" srcOrd="0" destOrd="0" presId="urn:microsoft.com/office/officeart/2008/layout/VerticalCircleList"/>
    <dgm:cxn modelId="{BC2D3009-A3DA-406B-850B-CF79085B827F}" srcId="{B0DA1C33-B030-4FA2-9CE5-F89C80F8DDD5}" destId="{9234BA8B-5932-41A1-A1DB-364FCECD244E}" srcOrd="1" destOrd="0" parTransId="{2060FEC0-E388-4E1F-B6C3-A6A27359948E}" sibTransId="{40D28F2A-CF95-46E3-97B1-C44A0EBAFABF}"/>
    <dgm:cxn modelId="{E83F38E7-7EFC-493F-93D3-D386C3F593C7}" type="presParOf" srcId="{A10EE48B-0F7E-4C32-9D6C-C0B082BCA481}" destId="{F6155345-D33F-4431-98B6-74BE301E73CF}" srcOrd="0" destOrd="0" presId="urn:microsoft.com/office/officeart/2008/layout/VerticalCircleList"/>
    <dgm:cxn modelId="{3D01E80A-AF2D-46C5-9DC6-EFD79A894866}" type="presParOf" srcId="{F6155345-D33F-4431-98B6-74BE301E73CF}" destId="{9D98B580-F977-4DB3-9EF9-2029D51C19D0}" srcOrd="0" destOrd="0" presId="urn:microsoft.com/office/officeart/2008/layout/VerticalCircleList"/>
    <dgm:cxn modelId="{15773596-C87E-4CB4-BA12-C5B63B977BC9}" type="presParOf" srcId="{F6155345-D33F-4431-98B6-74BE301E73CF}" destId="{72559E2C-0F4B-42AA-91ED-242BFE29CB63}" srcOrd="1" destOrd="0" presId="urn:microsoft.com/office/officeart/2008/layout/VerticalCircleList"/>
    <dgm:cxn modelId="{92ADBDE6-6417-424A-8086-23C4773013D4}" type="presParOf" srcId="{F6155345-D33F-4431-98B6-74BE301E73CF}" destId="{0C7AF657-510D-4257-885D-94B9FCF50D59}" srcOrd="2" destOrd="0" presId="urn:microsoft.com/office/officeart/2008/layout/VerticalCircleList"/>
    <dgm:cxn modelId="{C4322E4D-A912-4698-B992-2FCEA514BEE0}" type="presParOf" srcId="{A10EE48B-0F7E-4C32-9D6C-C0B082BCA481}" destId="{BBA5E86F-61B3-4861-882C-EA6AE8811E7C}" srcOrd="1" destOrd="0" presId="urn:microsoft.com/office/officeart/2008/layout/VerticalCircleList"/>
    <dgm:cxn modelId="{5D76D94D-C85C-4993-A078-27FC9D45820D}" type="presParOf" srcId="{BBA5E86F-61B3-4861-882C-EA6AE8811E7C}" destId="{A1BF9095-3228-4C9D-AEB5-E2D6B12847C6}" srcOrd="0" destOrd="0" presId="urn:microsoft.com/office/officeart/2008/layout/VerticalCircleList"/>
    <dgm:cxn modelId="{AF1238AB-DD65-49BB-9283-53D1BBDE4FA3}" type="presParOf" srcId="{BBA5E86F-61B3-4861-882C-EA6AE8811E7C}" destId="{C077C1B2-969B-4DBF-BDD9-1AF6AEFC72DF}" srcOrd="1" destOrd="0" presId="urn:microsoft.com/office/officeart/2008/layout/VerticalCircleList"/>
    <dgm:cxn modelId="{756DBD32-3383-4157-B3A1-D3846945CA69}" type="presParOf" srcId="{BBA5E86F-61B3-4861-882C-EA6AE8811E7C}" destId="{98BFB80A-7AE3-4608-B2D1-3C9C378D8295}"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A1C33-B030-4FA2-9CE5-F89C80F8DDD5}"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en-US"/>
        </a:p>
      </dgm:t>
    </dgm:pt>
    <dgm:pt modelId="{364159A6-4F99-4D20-BBC2-96BDCBD41906}">
      <dgm:prSet custT="1"/>
      <dgm:spPr/>
      <dgm:t>
        <a:bodyPr anchor="ctr" anchorCtr="1"/>
        <a:lstStyle/>
        <a:p>
          <a:r>
            <a:rPr lang="en-US" sz="2800" dirty="0"/>
            <a:t>automated process for </a:t>
          </a:r>
        </a:p>
      </dgm:t>
      <dgm:extLst>
        <a:ext uri="{E40237B7-FDA0-4F09-8148-C483321AD2D9}">
          <dgm14:cNvPr xmlns:dgm14="http://schemas.microsoft.com/office/drawing/2010/diagram" id="0" name="" descr="automated process for &#10;"/>
        </a:ext>
      </dgm:extLst>
    </dgm:pt>
    <dgm:pt modelId="{5C5354EE-3416-4C54-AF70-DF5051FAB15F}" type="parTrans" cxnId="{EF8266E1-2BDA-4904-B526-1916F675C1BD}">
      <dgm:prSet/>
      <dgm:spPr/>
      <dgm:t>
        <a:bodyPr/>
        <a:lstStyle/>
        <a:p>
          <a:endParaRPr lang="en-US" sz="2800"/>
        </a:p>
      </dgm:t>
    </dgm:pt>
    <dgm:pt modelId="{C297C54B-4222-43C4-AAF6-E6E6A8FE56EC}" type="sibTrans" cxnId="{EF8266E1-2BDA-4904-B526-1916F675C1BD}">
      <dgm:prSet/>
      <dgm:spPr/>
      <dgm:t>
        <a:bodyPr/>
        <a:lstStyle/>
        <a:p>
          <a:endParaRPr lang="en-US" sz="2800"/>
        </a:p>
      </dgm:t>
    </dgm:pt>
    <dgm:pt modelId="{6FC74B2D-2D47-4432-A23E-AEF4CA7C5E6A}">
      <dgm:prSet custT="1"/>
      <dgm:spPr/>
      <dgm:t>
        <a:bodyPr anchor="ctr" anchorCtr="1"/>
        <a:lstStyle/>
        <a:p>
          <a:r>
            <a:rPr lang="en-US" sz="2800" dirty="0"/>
            <a:t>on-going maintenance</a:t>
          </a:r>
        </a:p>
      </dgm:t>
      <dgm:extLst>
        <a:ext uri="{E40237B7-FDA0-4F09-8148-C483321AD2D9}">
          <dgm14:cNvPr xmlns:dgm14="http://schemas.microsoft.com/office/drawing/2010/diagram" id="0" name="" descr="on-going maintenance&#10;"/>
        </a:ext>
      </dgm:extLst>
    </dgm:pt>
    <dgm:pt modelId="{0E3C743F-BC48-4C37-AA39-9D87E0AAA2B2}" type="parTrans" cxnId="{26C0F1F2-7FAA-46CF-9BEB-36BB9632DB12}">
      <dgm:prSet/>
      <dgm:spPr/>
      <dgm:t>
        <a:bodyPr/>
        <a:lstStyle/>
        <a:p>
          <a:endParaRPr lang="en-US" sz="2800"/>
        </a:p>
      </dgm:t>
    </dgm:pt>
    <dgm:pt modelId="{9C29A2A7-07C5-476D-8FE6-900459BCCDDB}" type="sibTrans" cxnId="{26C0F1F2-7FAA-46CF-9BEB-36BB9632DB12}">
      <dgm:prSet/>
      <dgm:spPr/>
      <dgm:t>
        <a:bodyPr/>
        <a:lstStyle/>
        <a:p>
          <a:endParaRPr lang="en-US" sz="2800"/>
        </a:p>
      </dgm:t>
    </dgm:pt>
    <dgm:pt modelId="{33EC79AE-1434-44B9-AC74-BDDD1D4A896F}">
      <dgm:prSet custT="1"/>
      <dgm:spPr/>
      <dgm:t>
        <a:bodyPr/>
        <a:lstStyle/>
        <a:p>
          <a:r>
            <a:rPr lang="en-US" sz="2800" dirty="0"/>
            <a:t>cleaning up records </a:t>
          </a:r>
        </a:p>
      </dgm:t>
      <dgm:extLst>
        <a:ext uri="{E40237B7-FDA0-4F09-8148-C483321AD2D9}">
          <dgm14:cNvPr xmlns:dgm14="http://schemas.microsoft.com/office/drawing/2010/diagram" id="0" name="" descr="cleaning up records &#10;validating headings &#10;providing authority records&#10;"/>
        </a:ext>
      </dgm:extLst>
    </dgm:pt>
    <dgm:pt modelId="{50400F47-1DBE-4319-B16E-16DDF9FBB315}" type="parTrans" cxnId="{2E094B18-C359-4FB7-8EEF-F54D22F7DEBD}">
      <dgm:prSet/>
      <dgm:spPr/>
      <dgm:t>
        <a:bodyPr/>
        <a:lstStyle/>
        <a:p>
          <a:endParaRPr lang="en-US" sz="2800"/>
        </a:p>
      </dgm:t>
    </dgm:pt>
    <dgm:pt modelId="{ADFCF078-2C3C-47BD-9347-95033D34087E}" type="sibTrans" cxnId="{2E094B18-C359-4FB7-8EEF-F54D22F7DEBD}">
      <dgm:prSet/>
      <dgm:spPr/>
      <dgm:t>
        <a:bodyPr/>
        <a:lstStyle/>
        <a:p>
          <a:endParaRPr lang="en-US" sz="2800"/>
        </a:p>
      </dgm:t>
    </dgm:pt>
    <dgm:pt modelId="{CB04309A-6A3E-4A5D-9A2D-F4785702B5AA}">
      <dgm:prSet custT="1"/>
      <dgm:spPr/>
      <dgm:t>
        <a:bodyPr/>
        <a:lstStyle/>
        <a:p>
          <a:r>
            <a:rPr lang="en-US" sz="2800" dirty="0"/>
            <a:t>validating headings </a:t>
          </a:r>
        </a:p>
      </dgm:t>
    </dgm:pt>
    <dgm:pt modelId="{C46378C8-076A-4BCD-B772-0F8A494B0FE3}" type="parTrans" cxnId="{B7FBC4A1-F034-446F-BE01-27560F122D79}">
      <dgm:prSet/>
      <dgm:spPr/>
      <dgm:t>
        <a:bodyPr/>
        <a:lstStyle/>
        <a:p>
          <a:endParaRPr lang="en-US" sz="2800"/>
        </a:p>
      </dgm:t>
    </dgm:pt>
    <dgm:pt modelId="{3FFBD806-EA22-4744-9A2A-4761E905117D}" type="sibTrans" cxnId="{B7FBC4A1-F034-446F-BE01-27560F122D79}">
      <dgm:prSet/>
      <dgm:spPr/>
      <dgm:t>
        <a:bodyPr/>
        <a:lstStyle/>
        <a:p>
          <a:endParaRPr lang="en-US" sz="2800"/>
        </a:p>
      </dgm:t>
    </dgm:pt>
    <dgm:pt modelId="{64082575-663F-4452-91FA-F08B267ABB99}">
      <dgm:prSet custT="1"/>
      <dgm:spPr/>
      <dgm:t>
        <a:bodyPr/>
        <a:lstStyle/>
        <a:p>
          <a:r>
            <a:rPr lang="en-US" sz="2800" dirty="0"/>
            <a:t>providing authority records</a:t>
          </a:r>
        </a:p>
      </dgm:t>
    </dgm:pt>
    <dgm:pt modelId="{0B436D2D-056D-42BD-A3F4-61D73D1527CA}" type="parTrans" cxnId="{7532FDD0-6272-4D2A-895A-8AA0CB45B6ED}">
      <dgm:prSet/>
      <dgm:spPr/>
      <dgm:t>
        <a:bodyPr/>
        <a:lstStyle/>
        <a:p>
          <a:endParaRPr lang="en-US" sz="2800"/>
        </a:p>
      </dgm:t>
    </dgm:pt>
    <dgm:pt modelId="{39155326-6F67-4E81-88FB-5686DB83059E}" type="sibTrans" cxnId="{7532FDD0-6272-4D2A-895A-8AA0CB45B6ED}">
      <dgm:prSet/>
      <dgm:spPr/>
      <dgm:t>
        <a:bodyPr/>
        <a:lstStyle/>
        <a:p>
          <a:endParaRPr lang="en-US" sz="2800"/>
        </a:p>
      </dgm:t>
    </dgm:pt>
    <dgm:pt modelId="{952276F2-5BE2-4A8F-BE89-55E9F1546CD3}">
      <dgm:prSet custT="1"/>
      <dgm:spPr/>
      <dgm:t>
        <a:bodyPr/>
        <a:lstStyle/>
        <a:p>
          <a:r>
            <a:rPr lang="en-US" sz="2800" dirty="0"/>
            <a:t>notify the library if authorities change or are newly created from </a:t>
          </a:r>
          <a:r>
            <a:rPr lang="en-US" sz="2800" dirty="0" err="1"/>
            <a:t>backfile</a:t>
          </a:r>
          <a:endParaRPr lang="en-US" sz="2800" dirty="0"/>
        </a:p>
      </dgm:t>
    </dgm:pt>
    <dgm:pt modelId="{570242B8-2B87-4A62-AE3B-A8E0E6A46A1A}" type="parTrans" cxnId="{320A2791-71AB-412C-B5AA-970884704D9D}">
      <dgm:prSet/>
      <dgm:spPr/>
      <dgm:t>
        <a:bodyPr/>
        <a:lstStyle/>
        <a:p>
          <a:endParaRPr lang="en-US" sz="2800"/>
        </a:p>
      </dgm:t>
    </dgm:pt>
    <dgm:pt modelId="{3E0B2517-0AF3-41C6-85BE-DFC04582C5D9}" type="sibTrans" cxnId="{320A2791-71AB-412C-B5AA-970884704D9D}">
      <dgm:prSet/>
      <dgm:spPr/>
      <dgm:t>
        <a:bodyPr/>
        <a:lstStyle/>
        <a:p>
          <a:endParaRPr lang="en-US" sz="2800"/>
        </a:p>
      </dgm:t>
    </dgm:pt>
    <dgm:pt modelId="{ED3D99C3-4D73-4F86-ADD5-6A91057898DD}">
      <dgm:prSet custT="1"/>
      <dgm:spPr/>
      <dgm:t>
        <a:bodyPr/>
        <a:lstStyle/>
        <a:p>
          <a:r>
            <a:rPr lang="en-US" sz="2800" dirty="0"/>
            <a:t>process new bibliographic records</a:t>
          </a:r>
        </a:p>
      </dgm:t>
      <dgm:extLst>
        <a:ext uri="{E40237B7-FDA0-4F09-8148-C483321AD2D9}">
          <dgm14:cNvPr xmlns:dgm14="http://schemas.microsoft.com/office/drawing/2010/diagram" id="0" name="" descr="process new bibliographic records&#10;notify the library if authorities change or are newly created from backfile&#10;"/>
        </a:ext>
      </dgm:extLst>
    </dgm:pt>
    <dgm:pt modelId="{EFC38912-BDEC-43ED-821F-54405D276ECC}" type="parTrans" cxnId="{E1A445E3-0966-489E-AF6D-23AA6846A161}">
      <dgm:prSet/>
      <dgm:spPr/>
      <dgm:t>
        <a:bodyPr/>
        <a:lstStyle/>
        <a:p>
          <a:endParaRPr lang="en-US" sz="2800"/>
        </a:p>
      </dgm:t>
    </dgm:pt>
    <dgm:pt modelId="{96CDB2A1-3708-4C3F-9D03-8AB69C7BBF2C}" type="sibTrans" cxnId="{E1A445E3-0966-489E-AF6D-23AA6846A161}">
      <dgm:prSet/>
      <dgm:spPr/>
      <dgm:t>
        <a:bodyPr/>
        <a:lstStyle/>
        <a:p>
          <a:endParaRPr lang="en-US" sz="2800"/>
        </a:p>
      </dgm:t>
    </dgm:pt>
    <dgm:pt modelId="{9F5B0598-5D2F-4289-B860-A86BCE844392}" type="pres">
      <dgm:prSet presAssocID="{B0DA1C33-B030-4FA2-9CE5-F89C80F8DDD5}" presName="linear" presStyleCnt="0">
        <dgm:presLayoutVars>
          <dgm:dir/>
          <dgm:animLvl val="lvl"/>
          <dgm:resizeHandles val="exact"/>
        </dgm:presLayoutVars>
      </dgm:prSet>
      <dgm:spPr/>
      <dgm:t>
        <a:bodyPr/>
        <a:lstStyle/>
        <a:p>
          <a:endParaRPr lang="en-US"/>
        </a:p>
      </dgm:t>
    </dgm:pt>
    <dgm:pt modelId="{2EFC9871-9C2E-4135-BEF0-1891C927EE23}" type="pres">
      <dgm:prSet presAssocID="{364159A6-4F99-4D20-BBC2-96BDCBD41906}" presName="parentLin" presStyleCnt="0"/>
      <dgm:spPr/>
    </dgm:pt>
    <dgm:pt modelId="{E7CF1499-712C-4DD9-AC05-C5F83069AF1B}" type="pres">
      <dgm:prSet presAssocID="{364159A6-4F99-4D20-BBC2-96BDCBD41906}" presName="parentLeftMargin" presStyleLbl="node1" presStyleIdx="0" presStyleCnt="2"/>
      <dgm:spPr/>
      <dgm:t>
        <a:bodyPr/>
        <a:lstStyle/>
        <a:p>
          <a:endParaRPr lang="en-US"/>
        </a:p>
      </dgm:t>
    </dgm:pt>
    <dgm:pt modelId="{99116903-C015-4F07-BE87-69AC1702E304}" type="pres">
      <dgm:prSet presAssocID="{364159A6-4F99-4D20-BBC2-96BDCBD41906}" presName="parentText" presStyleLbl="node1" presStyleIdx="0" presStyleCnt="2" custScaleX="86610" custScaleY="38720" custLinFactNeighborX="-19164" custLinFactNeighborY="-26429">
        <dgm:presLayoutVars>
          <dgm:chMax val="0"/>
          <dgm:bulletEnabled val="1"/>
        </dgm:presLayoutVars>
      </dgm:prSet>
      <dgm:spPr/>
      <dgm:t>
        <a:bodyPr/>
        <a:lstStyle/>
        <a:p>
          <a:endParaRPr lang="en-US"/>
        </a:p>
      </dgm:t>
    </dgm:pt>
    <dgm:pt modelId="{3BA8B608-22F9-49B0-8723-15FF3418BE99}" type="pres">
      <dgm:prSet presAssocID="{364159A6-4F99-4D20-BBC2-96BDCBD41906}" presName="negativeSpace" presStyleCnt="0"/>
      <dgm:spPr/>
    </dgm:pt>
    <dgm:pt modelId="{741A121C-0561-468D-AAB8-14E5F05CE96E}" type="pres">
      <dgm:prSet presAssocID="{364159A6-4F99-4D20-BBC2-96BDCBD41906}" presName="childText" presStyleLbl="conFgAcc1" presStyleIdx="0" presStyleCnt="2" custScaleY="69515" custLinFactNeighborY="-3528">
        <dgm:presLayoutVars>
          <dgm:bulletEnabled val="1"/>
        </dgm:presLayoutVars>
      </dgm:prSet>
      <dgm:spPr/>
      <dgm:t>
        <a:bodyPr/>
        <a:lstStyle/>
        <a:p>
          <a:endParaRPr lang="en-US"/>
        </a:p>
      </dgm:t>
    </dgm:pt>
    <dgm:pt modelId="{67DE5C6C-5E7A-404C-8D6E-D2B87E92CFD0}" type="pres">
      <dgm:prSet presAssocID="{C297C54B-4222-43C4-AAF6-E6E6A8FE56EC}" presName="spaceBetweenRectangles" presStyleCnt="0"/>
      <dgm:spPr/>
    </dgm:pt>
    <dgm:pt modelId="{F872BE3E-E453-417C-BE65-5361066BDB55}" type="pres">
      <dgm:prSet presAssocID="{6FC74B2D-2D47-4432-A23E-AEF4CA7C5E6A}" presName="parentLin" presStyleCnt="0"/>
      <dgm:spPr/>
    </dgm:pt>
    <dgm:pt modelId="{A02B400C-B5FB-4D3B-B30F-C7A2B94141B8}" type="pres">
      <dgm:prSet presAssocID="{6FC74B2D-2D47-4432-A23E-AEF4CA7C5E6A}" presName="parentLeftMargin" presStyleLbl="node1" presStyleIdx="0" presStyleCnt="2"/>
      <dgm:spPr/>
      <dgm:t>
        <a:bodyPr/>
        <a:lstStyle/>
        <a:p>
          <a:endParaRPr lang="en-US"/>
        </a:p>
      </dgm:t>
    </dgm:pt>
    <dgm:pt modelId="{6417DF24-2D2F-476E-8985-D1CA71B98345}" type="pres">
      <dgm:prSet presAssocID="{6FC74B2D-2D47-4432-A23E-AEF4CA7C5E6A}" presName="parentText" presStyleLbl="node1" presStyleIdx="1" presStyleCnt="2" custScaleX="86610" custScaleY="38720" custLinFactNeighborX="-29942" custLinFactNeighborY="-16061">
        <dgm:presLayoutVars>
          <dgm:chMax val="0"/>
          <dgm:bulletEnabled val="1"/>
        </dgm:presLayoutVars>
      </dgm:prSet>
      <dgm:spPr/>
      <dgm:t>
        <a:bodyPr/>
        <a:lstStyle/>
        <a:p>
          <a:endParaRPr lang="en-US"/>
        </a:p>
      </dgm:t>
    </dgm:pt>
    <dgm:pt modelId="{1BFB39DD-0119-4445-B2C2-A0501B5EE95A}" type="pres">
      <dgm:prSet presAssocID="{6FC74B2D-2D47-4432-A23E-AEF4CA7C5E6A}" presName="negativeSpace" presStyleCnt="0"/>
      <dgm:spPr/>
    </dgm:pt>
    <dgm:pt modelId="{30C4D973-1F1F-48C7-B0C1-D12A4CA6ED3E}" type="pres">
      <dgm:prSet presAssocID="{6FC74B2D-2D47-4432-A23E-AEF4CA7C5E6A}" presName="childText" presStyleLbl="conFgAcc1" presStyleIdx="1" presStyleCnt="2" custScaleY="77971" custLinFactNeighborY="20651">
        <dgm:presLayoutVars>
          <dgm:bulletEnabled val="1"/>
        </dgm:presLayoutVars>
      </dgm:prSet>
      <dgm:spPr/>
      <dgm:t>
        <a:bodyPr/>
        <a:lstStyle/>
        <a:p>
          <a:endParaRPr lang="en-US"/>
        </a:p>
      </dgm:t>
    </dgm:pt>
  </dgm:ptLst>
  <dgm:cxnLst>
    <dgm:cxn modelId="{96E42149-C6EF-4556-B444-3C0EE62614A1}" type="presOf" srcId="{952276F2-5BE2-4A8F-BE89-55E9F1546CD3}" destId="{30C4D973-1F1F-48C7-B0C1-D12A4CA6ED3E}" srcOrd="0" destOrd="1" presId="urn:microsoft.com/office/officeart/2005/8/layout/list1"/>
    <dgm:cxn modelId="{FC478722-C0CC-4150-93F9-FD240572C8C0}" type="presOf" srcId="{6FC74B2D-2D47-4432-A23E-AEF4CA7C5E6A}" destId="{A02B400C-B5FB-4D3B-B30F-C7A2B94141B8}" srcOrd="0" destOrd="0" presId="urn:microsoft.com/office/officeart/2005/8/layout/list1"/>
    <dgm:cxn modelId="{7532FDD0-6272-4D2A-895A-8AA0CB45B6ED}" srcId="{364159A6-4F99-4D20-BBC2-96BDCBD41906}" destId="{64082575-663F-4452-91FA-F08B267ABB99}" srcOrd="2" destOrd="0" parTransId="{0B436D2D-056D-42BD-A3F4-61D73D1527CA}" sibTransId="{39155326-6F67-4E81-88FB-5686DB83059E}"/>
    <dgm:cxn modelId="{4E712CFF-92F1-4FB7-B9E4-9EC716358372}" type="presOf" srcId="{364159A6-4F99-4D20-BBC2-96BDCBD41906}" destId="{99116903-C015-4F07-BE87-69AC1702E304}" srcOrd="1" destOrd="0" presId="urn:microsoft.com/office/officeart/2005/8/layout/list1"/>
    <dgm:cxn modelId="{65349DF5-AA77-4F62-BD5B-B592E79CE6EC}" type="presOf" srcId="{64082575-663F-4452-91FA-F08B267ABB99}" destId="{741A121C-0561-468D-AAB8-14E5F05CE96E}" srcOrd="0" destOrd="2" presId="urn:microsoft.com/office/officeart/2005/8/layout/list1"/>
    <dgm:cxn modelId="{EF8266E1-2BDA-4904-B526-1916F675C1BD}" srcId="{B0DA1C33-B030-4FA2-9CE5-F89C80F8DDD5}" destId="{364159A6-4F99-4D20-BBC2-96BDCBD41906}" srcOrd="0" destOrd="0" parTransId="{5C5354EE-3416-4C54-AF70-DF5051FAB15F}" sibTransId="{C297C54B-4222-43C4-AAF6-E6E6A8FE56EC}"/>
    <dgm:cxn modelId="{B7FBC4A1-F034-446F-BE01-27560F122D79}" srcId="{364159A6-4F99-4D20-BBC2-96BDCBD41906}" destId="{CB04309A-6A3E-4A5D-9A2D-F4785702B5AA}" srcOrd="1" destOrd="0" parTransId="{C46378C8-076A-4BCD-B772-0F8A494B0FE3}" sibTransId="{3FFBD806-EA22-4744-9A2A-4761E905117D}"/>
    <dgm:cxn modelId="{72384C5B-9D7A-405B-A6A2-24F18271CB81}" type="presOf" srcId="{6FC74B2D-2D47-4432-A23E-AEF4CA7C5E6A}" destId="{6417DF24-2D2F-476E-8985-D1CA71B98345}" srcOrd="1" destOrd="0" presId="urn:microsoft.com/office/officeart/2005/8/layout/list1"/>
    <dgm:cxn modelId="{E1A445E3-0966-489E-AF6D-23AA6846A161}" srcId="{6FC74B2D-2D47-4432-A23E-AEF4CA7C5E6A}" destId="{ED3D99C3-4D73-4F86-ADD5-6A91057898DD}" srcOrd="0" destOrd="0" parTransId="{EFC38912-BDEC-43ED-821F-54405D276ECC}" sibTransId="{96CDB2A1-3708-4C3F-9D03-8AB69C7BBF2C}"/>
    <dgm:cxn modelId="{26C0F1F2-7FAA-46CF-9BEB-36BB9632DB12}" srcId="{B0DA1C33-B030-4FA2-9CE5-F89C80F8DDD5}" destId="{6FC74B2D-2D47-4432-A23E-AEF4CA7C5E6A}" srcOrd="1" destOrd="0" parTransId="{0E3C743F-BC48-4C37-AA39-9D87E0AAA2B2}" sibTransId="{9C29A2A7-07C5-476D-8FE6-900459BCCDDB}"/>
    <dgm:cxn modelId="{FE793F9F-A885-46B3-ACF5-63E9AC5E8444}" type="presOf" srcId="{364159A6-4F99-4D20-BBC2-96BDCBD41906}" destId="{E7CF1499-712C-4DD9-AC05-C5F83069AF1B}" srcOrd="0" destOrd="0" presId="urn:microsoft.com/office/officeart/2005/8/layout/list1"/>
    <dgm:cxn modelId="{D5BB043F-D219-40F2-84CD-21605BAA1772}" type="presOf" srcId="{CB04309A-6A3E-4A5D-9A2D-F4785702B5AA}" destId="{741A121C-0561-468D-AAB8-14E5F05CE96E}" srcOrd="0" destOrd="1" presId="urn:microsoft.com/office/officeart/2005/8/layout/list1"/>
    <dgm:cxn modelId="{320A2791-71AB-412C-B5AA-970884704D9D}" srcId="{6FC74B2D-2D47-4432-A23E-AEF4CA7C5E6A}" destId="{952276F2-5BE2-4A8F-BE89-55E9F1546CD3}" srcOrd="1" destOrd="0" parTransId="{570242B8-2B87-4A62-AE3B-A8E0E6A46A1A}" sibTransId="{3E0B2517-0AF3-41C6-85BE-DFC04582C5D9}"/>
    <dgm:cxn modelId="{2E094B18-C359-4FB7-8EEF-F54D22F7DEBD}" srcId="{364159A6-4F99-4D20-BBC2-96BDCBD41906}" destId="{33EC79AE-1434-44B9-AC74-BDDD1D4A896F}" srcOrd="0" destOrd="0" parTransId="{50400F47-1DBE-4319-B16E-16DDF9FBB315}" sibTransId="{ADFCF078-2C3C-47BD-9347-95033D34087E}"/>
    <dgm:cxn modelId="{CDE1D66F-C159-4909-86E1-E99561391234}" type="presOf" srcId="{B0DA1C33-B030-4FA2-9CE5-F89C80F8DDD5}" destId="{9F5B0598-5D2F-4289-B860-A86BCE844392}" srcOrd="0" destOrd="0" presId="urn:microsoft.com/office/officeart/2005/8/layout/list1"/>
    <dgm:cxn modelId="{5754E5A4-A48E-4AC0-ABE3-0E397B33E18F}" type="presOf" srcId="{ED3D99C3-4D73-4F86-ADD5-6A91057898DD}" destId="{30C4D973-1F1F-48C7-B0C1-D12A4CA6ED3E}" srcOrd="0" destOrd="0" presId="urn:microsoft.com/office/officeart/2005/8/layout/list1"/>
    <dgm:cxn modelId="{1E8DD331-5B2C-423E-B22E-6EC7A8C3D836}" type="presOf" srcId="{33EC79AE-1434-44B9-AC74-BDDD1D4A896F}" destId="{741A121C-0561-468D-AAB8-14E5F05CE96E}" srcOrd="0" destOrd="0" presId="urn:microsoft.com/office/officeart/2005/8/layout/list1"/>
    <dgm:cxn modelId="{F75F3305-A461-4783-90A0-5F3E5D27FD50}" type="presParOf" srcId="{9F5B0598-5D2F-4289-B860-A86BCE844392}" destId="{2EFC9871-9C2E-4135-BEF0-1891C927EE23}" srcOrd="0" destOrd="0" presId="urn:microsoft.com/office/officeart/2005/8/layout/list1"/>
    <dgm:cxn modelId="{E46C4717-C31D-4D47-86AF-21E20ABB29DF}" type="presParOf" srcId="{2EFC9871-9C2E-4135-BEF0-1891C927EE23}" destId="{E7CF1499-712C-4DD9-AC05-C5F83069AF1B}" srcOrd="0" destOrd="0" presId="urn:microsoft.com/office/officeart/2005/8/layout/list1"/>
    <dgm:cxn modelId="{D05143AB-810B-4153-8262-7CC57DE1BF75}" type="presParOf" srcId="{2EFC9871-9C2E-4135-BEF0-1891C927EE23}" destId="{99116903-C015-4F07-BE87-69AC1702E304}" srcOrd="1" destOrd="0" presId="urn:microsoft.com/office/officeart/2005/8/layout/list1"/>
    <dgm:cxn modelId="{722D9A21-77AA-4699-915D-A4D908EFD0B4}" type="presParOf" srcId="{9F5B0598-5D2F-4289-B860-A86BCE844392}" destId="{3BA8B608-22F9-49B0-8723-15FF3418BE99}" srcOrd="1" destOrd="0" presId="urn:microsoft.com/office/officeart/2005/8/layout/list1"/>
    <dgm:cxn modelId="{F3A7125D-C944-4D99-907F-D2A4A38455B1}" type="presParOf" srcId="{9F5B0598-5D2F-4289-B860-A86BCE844392}" destId="{741A121C-0561-468D-AAB8-14E5F05CE96E}" srcOrd="2" destOrd="0" presId="urn:microsoft.com/office/officeart/2005/8/layout/list1"/>
    <dgm:cxn modelId="{22A64117-FFEF-4539-88A4-DA474B130AF5}" type="presParOf" srcId="{9F5B0598-5D2F-4289-B860-A86BCE844392}" destId="{67DE5C6C-5E7A-404C-8D6E-D2B87E92CFD0}" srcOrd="3" destOrd="0" presId="urn:microsoft.com/office/officeart/2005/8/layout/list1"/>
    <dgm:cxn modelId="{046D39F3-11C5-4B1D-A02A-FCD9D6D61CB7}" type="presParOf" srcId="{9F5B0598-5D2F-4289-B860-A86BCE844392}" destId="{F872BE3E-E453-417C-BE65-5361066BDB55}" srcOrd="4" destOrd="0" presId="urn:microsoft.com/office/officeart/2005/8/layout/list1"/>
    <dgm:cxn modelId="{96CB1870-4413-4A89-A902-5EE99D3C675C}" type="presParOf" srcId="{F872BE3E-E453-417C-BE65-5361066BDB55}" destId="{A02B400C-B5FB-4D3B-B30F-C7A2B94141B8}" srcOrd="0" destOrd="0" presId="urn:microsoft.com/office/officeart/2005/8/layout/list1"/>
    <dgm:cxn modelId="{DD7FF184-5032-45B2-8493-FAD3D716D0FF}" type="presParOf" srcId="{F872BE3E-E453-417C-BE65-5361066BDB55}" destId="{6417DF24-2D2F-476E-8985-D1CA71B98345}" srcOrd="1" destOrd="0" presId="urn:microsoft.com/office/officeart/2005/8/layout/list1"/>
    <dgm:cxn modelId="{A4320FB0-AEC8-4486-A0B9-737CA4D7E30B}" type="presParOf" srcId="{9F5B0598-5D2F-4289-B860-A86BCE844392}" destId="{1BFB39DD-0119-4445-B2C2-A0501B5EE95A}" srcOrd="5" destOrd="0" presId="urn:microsoft.com/office/officeart/2005/8/layout/list1"/>
    <dgm:cxn modelId="{17B8B2E2-8FB2-409D-B485-F4E3066D9410}" type="presParOf" srcId="{9F5B0598-5D2F-4289-B860-A86BCE844392}" destId="{30C4D973-1F1F-48C7-B0C1-D12A4CA6ED3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DE236-C478-49F7-8D18-E6DC27CBAE94}">
      <dsp:nvSpPr>
        <dsp:cNvPr id="0" name=""/>
        <dsp:cNvSpPr/>
      </dsp:nvSpPr>
      <dsp:spPr>
        <a:xfrm>
          <a:off x="379330" y="2812"/>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Sierra ILS</a:t>
          </a:r>
        </a:p>
      </dsp:txBody>
      <dsp:txXfrm>
        <a:off x="379330" y="2812"/>
        <a:ext cx="2859495" cy="1715697"/>
      </dsp:txXfrm>
    </dsp:sp>
    <dsp:sp modelId="{AD291781-B067-44AE-8915-9760AAC8F40B}">
      <dsp:nvSpPr>
        <dsp:cNvPr id="0" name=""/>
        <dsp:cNvSpPr/>
      </dsp:nvSpPr>
      <dsp:spPr>
        <a:xfrm>
          <a:off x="3524775" y="2812"/>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Nearly 3 million records</a:t>
          </a:r>
        </a:p>
      </dsp:txBody>
      <dsp:txXfrm>
        <a:off x="3524775" y="2812"/>
        <a:ext cx="2859495" cy="1715697"/>
      </dsp:txXfrm>
    </dsp:sp>
    <dsp:sp modelId="{9B5943A8-715B-433B-BC8C-D823EC6C2EAE}">
      <dsp:nvSpPr>
        <dsp:cNvPr id="0" name=""/>
        <dsp:cNvSpPr/>
      </dsp:nvSpPr>
      <dsp:spPr>
        <a:xfrm>
          <a:off x="6670220" y="2812"/>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Add about 100,000 records annually </a:t>
          </a:r>
        </a:p>
      </dsp:txBody>
      <dsp:txXfrm>
        <a:off x="6670220" y="2812"/>
        <a:ext cx="2859495" cy="1715697"/>
      </dsp:txXfrm>
    </dsp:sp>
    <dsp:sp modelId="{174A37B5-E48C-4FD5-A251-A502492D9BA9}">
      <dsp:nvSpPr>
        <dsp:cNvPr id="0" name=""/>
        <dsp:cNvSpPr/>
      </dsp:nvSpPr>
      <dsp:spPr>
        <a:xfrm>
          <a:off x="379330" y="2004459"/>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Decentralized cataloging</a:t>
          </a:r>
        </a:p>
      </dsp:txBody>
      <dsp:txXfrm>
        <a:off x="379330" y="2004459"/>
        <a:ext cx="2859495" cy="1715697"/>
      </dsp:txXfrm>
    </dsp:sp>
    <dsp:sp modelId="{A50DA4C2-1946-4A09-9CC2-BB722A0B10F2}">
      <dsp:nvSpPr>
        <dsp:cNvPr id="0" name=""/>
        <dsp:cNvSpPr/>
      </dsp:nvSpPr>
      <dsp:spPr>
        <a:xfrm>
          <a:off x="3524775" y="2004459"/>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7 catalogers do their own authority work</a:t>
          </a:r>
        </a:p>
      </dsp:txBody>
      <dsp:txXfrm>
        <a:off x="3524775" y="2004459"/>
        <a:ext cx="2859495" cy="1715697"/>
      </dsp:txXfrm>
    </dsp:sp>
    <dsp:sp modelId="{38B0FAA5-ACFE-45D8-A27E-8825ABEE3DCE}">
      <dsp:nvSpPr>
        <dsp:cNvPr id="0" name=""/>
        <dsp:cNvSpPr/>
      </dsp:nvSpPr>
      <dsp:spPr>
        <a:xfrm>
          <a:off x="6670220" y="2004459"/>
          <a:ext cx="2859495" cy="1715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1 person does all of the library's authority work</a:t>
          </a:r>
        </a:p>
      </dsp:txBody>
      <dsp:txXfrm>
        <a:off x="6670220" y="2004459"/>
        <a:ext cx="2859495" cy="1715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59E2C-0F4B-42AA-91ED-242BFE29CB63}">
      <dsp:nvSpPr>
        <dsp:cNvPr id="0" name=""/>
        <dsp:cNvSpPr/>
      </dsp:nvSpPr>
      <dsp:spPr>
        <a:xfrm>
          <a:off x="412851" y="437083"/>
          <a:ext cx="1574596" cy="1574596"/>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C7AF657-510D-4257-885D-94B9FCF50D59}">
      <dsp:nvSpPr>
        <dsp:cNvPr id="0" name=""/>
        <dsp:cNvSpPr/>
      </dsp:nvSpPr>
      <dsp:spPr>
        <a:xfrm>
          <a:off x="1200149" y="437083"/>
          <a:ext cx="8401047" cy="15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6990" rIns="0" bIns="46990" numCol="1" spcCol="1270" anchor="ctr" anchorCtr="0">
          <a:noAutofit/>
        </a:bodyPr>
        <a:lstStyle/>
        <a:p>
          <a:pPr lvl="0" algn="l" defTabSz="1644650">
            <a:lnSpc>
              <a:spcPct val="90000"/>
            </a:lnSpc>
            <a:spcBef>
              <a:spcPct val="0"/>
            </a:spcBef>
            <a:spcAft>
              <a:spcPct val="35000"/>
            </a:spcAft>
          </a:pPr>
          <a:r>
            <a:rPr lang="en-US" sz="3700" kern="1200" dirty="0"/>
            <a:t>Heading Reports can identify new names and subjects, invalid uses, and duplicate records </a:t>
          </a:r>
        </a:p>
      </dsp:txBody>
      <dsp:txXfrm>
        <a:off x="1200149" y="437083"/>
        <a:ext cx="8401047" cy="1574596"/>
      </dsp:txXfrm>
    </dsp:sp>
    <dsp:sp modelId="{C077C1B2-969B-4DBF-BDD9-1AF6AEFC72DF}">
      <dsp:nvSpPr>
        <dsp:cNvPr id="0" name=""/>
        <dsp:cNvSpPr/>
      </dsp:nvSpPr>
      <dsp:spPr>
        <a:xfrm>
          <a:off x="412851" y="2387819"/>
          <a:ext cx="1574596" cy="1574596"/>
        </a:xfrm>
        <a:prstGeom prst="ellipse">
          <a:avLst/>
        </a:prstGeom>
        <a:solidFill>
          <a:schemeClr val="accent1">
            <a:shade val="80000"/>
            <a:alpha val="50000"/>
            <a:hueOff val="415484"/>
            <a:satOff val="-9146"/>
            <a:lumOff val="35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8BFB80A-7AE3-4608-B2D1-3C9C378D8295}">
      <dsp:nvSpPr>
        <dsp:cNvPr id="0" name=""/>
        <dsp:cNvSpPr/>
      </dsp:nvSpPr>
      <dsp:spPr>
        <a:xfrm>
          <a:off x="1200149" y="2387819"/>
          <a:ext cx="8401047" cy="157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6990" rIns="0" bIns="46990" numCol="1" spcCol="1270" anchor="ctr" anchorCtr="0">
          <a:noAutofit/>
        </a:bodyPr>
        <a:lstStyle/>
        <a:p>
          <a:pPr lvl="0" algn="l" defTabSz="1644650">
            <a:lnSpc>
              <a:spcPct val="90000"/>
            </a:lnSpc>
            <a:spcBef>
              <a:spcPct val="0"/>
            </a:spcBef>
            <a:spcAft>
              <a:spcPct val="35000"/>
            </a:spcAft>
          </a:pPr>
          <a:r>
            <a:rPr lang="en-US" sz="3700" kern="1200" dirty="0"/>
            <a:t>Bibliographic Maintenance feature automatically updates bib records to a match new heading over night</a:t>
          </a:r>
        </a:p>
      </dsp:txBody>
      <dsp:txXfrm>
        <a:off x="1200149" y="2387819"/>
        <a:ext cx="8401047" cy="1574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A121C-0561-468D-AAB8-14E5F05CE96E}">
      <dsp:nvSpPr>
        <dsp:cNvPr id="0" name=""/>
        <dsp:cNvSpPr/>
      </dsp:nvSpPr>
      <dsp:spPr>
        <a:xfrm>
          <a:off x="0" y="553323"/>
          <a:ext cx="6787070" cy="1926955"/>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26752" tIns="499872" rIns="52675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cleaning up records </a:t>
          </a:r>
        </a:p>
        <a:p>
          <a:pPr marL="285750" lvl="1" indent="-285750" algn="l" defTabSz="1244600">
            <a:lnSpc>
              <a:spcPct val="90000"/>
            </a:lnSpc>
            <a:spcBef>
              <a:spcPct val="0"/>
            </a:spcBef>
            <a:spcAft>
              <a:spcPct val="15000"/>
            </a:spcAft>
            <a:buChar char="••"/>
          </a:pPr>
          <a:r>
            <a:rPr lang="en-US" sz="2800" kern="1200" dirty="0"/>
            <a:t>validating headings </a:t>
          </a:r>
        </a:p>
        <a:p>
          <a:pPr marL="285750" lvl="1" indent="-285750" algn="l" defTabSz="1244600">
            <a:lnSpc>
              <a:spcPct val="90000"/>
            </a:lnSpc>
            <a:spcBef>
              <a:spcPct val="0"/>
            </a:spcBef>
            <a:spcAft>
              <a:spcPct val="15000"/>
            </a:spcAft>
            <a:buChar char="••"/>
          </a:pPr>
          <a:r>
            <a:rPr lang="en-US" sz="2800" kern="1200" dirty="0"/>
            <a:t>providing authority records</a:t>
          </a:r>
        </a:p>
      </dsp:txBody>
      <dsp:txXfrm>
        <a:off x="0" y="553323"/>
        <a:ext cx="6787070" cy="1926955"/>
      </dsp:txXfrm>
    </dsp:sp>
    <dsp:sp modelId="{99116903-C015-4F07-BE87-69AC1702E304}">
      <dsp:nvSpPr>
        <dsp:cNvPr id="0" name=""/>
        <dsp:cNvSpPr/>
      </dsp:nvSpPr>
      <dsp:spPr>
        <a:xfrm>
          <a:off x="274319" y="279309"/>
          <a:ext cx="4114796" cy="73152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575" tIns="0" rIns="179575" bIns="0" numCol="1" spcCol="1270" anchor="ctr" anchorCtr="1">
          <a:noAutofit/>
        </a:bodyPr>
        <a:lstStyle/>
        <a:p>
          <a:pPr lvl="0" algn="l" defTabSz="1244600">
            <a:lnSpc>
              <a:spcPct val="90000"/>
            </a:lnSpc>
            <a:spcBef>
              <a:spcPct val="0"/>
            </a:spcBef>
            <a:spcAft>
              <a:spcPct val="35000"/>
            </a:spcAft>
          </a:pPr>
          <a:r>
            <a:rPr lang="en-US" sz="2800" kern="1200" dirty="0"/>
            <a:t>automated process for </a:t>
          </a:r>
        </a:p>
      </dsp:txBody>
      <dsp:txXfrm>
        <a:off x="310029" y="315019"/>
        <a:ext cx="4043376" cy="660109"/>
      </dsp:txXfrm>
    </dsp:sp>
    <dsp:sp modelId="{30C4D973-1F1F-48C7-B0C1-D12A4CA6ED3E}">
      <dsp:nvSpPr>
        <dsp:cNvPr id="0" name=""/>
        <dsp:cNvSpPr/>
      </dsp:nvSpPr>
      <dsp:spPr>
        <a:xfrm>
          <a:off x="0" y="2820038"/>
          <a:ext cx="6787070" cy="2397140"/>
        </a:xfrm>
        <a:prstGeom prst="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26752" tIns="499872" rIns="52675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process new bibliographic records</a:t>
          </a:r>
        </a:p>
        <a:p>
          <a:pPr marL="285750" lvl="1" indent="-285750" algn="l" defTabSz="1244600">
            <a:lnSpc>
              <a:spcPct val="90000"/>
            </a:lnSpc>
            <a:spcBef>
              <a:spcPct val="0"/>
            </a:spcBef>
            <a:spcAft>
              <a:spcPct val="15000"/>
            </a:spcAft>
            <a:buChar char="••"/>
          </a:pPr>
          <a:r>
            <a:rPr lang="en-US" sz="2800" kern="1200" dirty="0"/>
            <a:t>notify the library if authorities change or are newly created from </a:t>
          </a:r>
          <a:r>
            <a:rPr lang="en-US" sz="2800" kern="1200" dirty="0" err="1"/>
            <a:t>backfile</a:t>
          </a:r>
          <a:endParaRPr lang="en-US" sz="2800" kern="1200" dirty="0"/>
        </a:p>
      </dsp:txBody>
      <dsp:txXfrm>
        <a:off x="0" y="2820038"/>
        <a:ext cx="6787070" cy="2397140"/>
      </dsp:txXfrm>
    </dsp:sp>
    <dsp:sp modelId="{6417DF24-2D2F-476E-8985-D1CA71B98345}">
      <dsp:nvSpPr>
        <dsp:cNvPr id="0" name=""/>
        <dsp:cNvSpPr/>
      </dsp:nvSpPr>
      <dsp:spPr>
        <a:xfrm>
          <a:off x="237744" y="2534634"/>
          <a:ext cx="4114796" cy="73152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575" tIns="0" rIns="179575" bIns="0" numCol="1" spcCol="1270" anchor="ctr" anchorCtr="1">
          <a:noAutofit/>
        </a:bodyPr>
        <a:lstStyle/>
        <a:p>
          <a:pPr lvl="0" algn="l" defTabSz="1244600">
            <a:lnSpc>
              <a:spcPct val="90000"/>
            </a:lnSpc>
            <a:spcBef>
              <a:spcPct val="0"/>
            </a:spcBef>
            <a:spcAft>
              <a:spcPct val="35000"/>
            </a:spcAft>
          </a:pPr>
          <a:r>
            <a:rPr lang="en-US" sz="2800" kern="1200" dirty="0"/>
            <a:t>on-going maintenance</a:t>
          </a:r>
        </a:p>
      </dsp:txBody>
      <dsp:txXfrm>
        <a:off x="273454" y="2570344"/>
        <a:ext cx="4043376" cy="6601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A1E77-80BE-4623-832B-951C9334B415}"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F1724-86DA-4C35-B1CA-90F91AEF3718}" type="slidenum">
              <a:rPr lang="en-US" smtClean="0"/>
              <a:t>‹#›</a:t>
            </a:fld>
            <a:endParaRPr lang="en-US"/>
          </a:p>
        </p:txBody>
      </p:sp>
    </p:spTree>
    <p:extLst>
      <p:ext uri="{BB962C8B-B14F-4D97-AF65-F5344CB8AC3E}">
        <p14:creationId xmlns:p14="http://schemas.microsoft.com/office/powerpoint/2010/main" val="162397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notepadhelper.com/wp-content/uploads/remove-blank-lines-Notepad-plus-plus.jp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notepadhelper.com/wp-content/uploads/remove-blank-lines-Notepad-plus-plus.jp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otepadhelper.com/wp-content/uploads/remove-blank-lines-Notepad-plus-plus.jp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i.stack.imgur.com/3bsk9.pn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i.stack.imgur.com/3bsk9.pn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FF1724-86DA-4C35-B1CA-90F91AEF3718}" type="slidenum">
              <a:rPr lang="en-US" smtClean="0"/>
              <a:t>1</a:t>
            </a:fld>
            <a:endParaRPr lang="en-US"/>
          </a:p>
        </p:txBody>
      </p:sp>
    </p:spTree>
    <p:extLst>
      <p:ext uri="{BB962C8B-B14F-4D97-AF65-F5344CB8AC3E}">
        <p14:creationId xmlns:p14="http://schemas.microsoft.com/office/powerpoint/2010/main" val="374458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university of north </a:t>
            </a:r>
            <a:r>
              <a:rPr lang="en-US" dirty="0" err="1">
                <a:cs typeface="Calibri"/>
              </a:rPr>
              <a:t>texas</a:t>
            </a:r>
            <a:r>
              <a:rPr lang="en-US" dirty="0">
                <a:cs typeface="Calibri"/>
              </a:rPr>
              <a:t> is located in Denton, Texas, which is about midway between the Oklahoma boarder and Dallas and Fort Worth Texas.  </a:t>
            </a:r>
            <a:r>
              <a:rPr lang="en-US" dirty="0"/>
              <a:t>UNT is one of the nation’s largest public research universities</a:t>
            </a:r>
          </a:p>
          <a:p>
            <a:r>
              <a:rPr lang="en-US" dirty="0"/>
              <a:t>We are Ranked as a Tier One research university by the Carnegie Classification. We have a world-</a:t>
            </a:r>
            <a:r>
              <a:rPr lang="en-US" dirty="0" err="1"/>
              <a:t>reknown</a:t>
            </a:r>
            <a:r>
              <a:rPr lang="en-US" dirty="0"/>
              <a:t> music college and a fantastic music library to support it.</a:t>
            </a:r>
            <a:endParaRPr lang="en-US" dirty="0">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10</a:t>
            </a:fld>
            <a:endParaRPr lang="en-US"/>
          </a:p>
        </p:txBody>
      </p:sp>
    </p:spTree>
    <p:extLst>
      <p:ext uri="{BB962C8B-B14F-4D97-AF65-F5344CB8AC3E}">
        <p14:creationId xmlns:p14="http://schemas.microsoft.com/office/powerpoint/2010/main" val="2217351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The UNT library catalog runs on III's Sierra.</a:t>
            </a:r>
            <a:endParaRPr lang="en-US"/>
          </a:p>
          <a:p>
            <a:r>
              <a:rPr lang="en-US" dirty="0">
                <a:cs typeface="Calibri"/>
              </a:rPr>
              <a:t>We have about 3 million records. We just sent about 2.8 million records to OCLC for a holdings reclamation project (but that's a whole other presentation).</a:t>
            </a:r>
            <a:endParaRPr lang="en-US" dirty="0"/>
          </a:p>
          <a:p>
            <a:r>
              <a:rPr lang="en-US" dirty="0">
                <a:cs typeface="Calibri"/>
              </a:rPr>
              <a:t>We add about 100 thousand records each year, with about 75% of those being e-resources from vendor batch records.</a:t>
            </a:r>
          </a:p>
          <a:p>
            <a:r>
              <a:rPr lang="en-US" dirty="0">
                <a:cs typeface="Calibri"/>
              </a:rPr>
              <a:t>UNT libraries has decentralized cataloging, with Media, Music, Government Documents, and Special Collections doing their own cataloging.</a:t>
            </a:r>
          </a:p>
          <a:p>
            <a:r>
              <a:rPr lang="en-US" dirty="0">
                <a:cs typeface="Calibri"/>
              </a:rPr>
              <a:t>There are 7 catalogers in the main cataloging and metadata services department who all do their own authority work.  </a:t>
            </a:r>
          </a:p>
          <a:p>
            <a:r>
              <a:rPr lang="en-US" dirty="0">
                <a:cs typeface="Calibri"/>
              </a:rPr>
              <a:t>One staff person is trained to do the authority work for the rest of the library, sending new names and subjects or problems to that specific department.</a:t>
            </a:r>
          </a:p>
        </p:txBody>
      </p:sp>
      <p:sp>
        <p:nvSpPr>
          <p:cNvPr id="4" name="Slide Number Placeholder 3"/>
          <p:cNvSpPr>
            <a:spLocks noGrp="1"/>
          </p:cNvSpPr>
          <p:nvPr>
            <p:ph type="sldNum" sz="quarter" idx="5"/>
          </p:nvPr>
        </p:nvSpPr>
        <p:spPr/>
        <p:txBody>
          <a:bodyPr/>
          <a:lstStyle/>
          <a:p>
            <a:fld id="{6D92A7DB-2F17-42A6-9DA9-EBF0BA3E6FCD}" type="slidenum">
              <a:rPr lang="en-US"/>
              <a:t>11</a:t>
            </a:fld>
            <a:endParaRPr lang="en-US"/>
          </a:p>
        </p:txBody>
      </p:sp>
    </p:spTree>
    <p:extLst>
      <p:ext uri="{BB962C8B-B14F-4D97-AF65-F5344CB8AC3E}">
        <p14:creationId xmlns:p14="http://schemas.microsoft.com/office/powerpoint/2010/main" val="35185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cs typeface="Calibri"/>
              </a:rPr>
              <a:t>When I started at UNT in 2013, </a:t>
            </a:r>
            <a:r>
              <a:rPr lang="en-US" dirty="0"/>
              <a:t>I worked with a librarian and another staff person to do all the library's authority control.</a:t>
            </a:r>
            <a:endParaRPr lang="en-US" dirty="0">
              <a:cs typeface="Calibri"/>
            </a:endParaRPr>
          </a:p>
          <a:p>
            <a:r>
              <a:rPr lang="en-US" dirty="0">
                <a:cs typeface="Calibri"/>
              </a:rPr>
              <a:t>We would</a:t>
            </a:r>
            <a:endParaRPr lang="en-US" dirty="0"/>
          </a:p>
          <a:p>
            <a:pPr marL="171450" indent="-171450">
              <a:spcBef>
                <a:spcPts val="1000"/>
              </a:spcBef>
              <a:buFont typeface="Arial"/>
              <a:buChar char="•"/>
            </a:pPr>
            <a:r>
              <a:rPr lang="en-US" dirty="0"/>
              <a:t>Search OCLC for every new name and subject heading that came up on the heading report,</a:t>
            </a:r>
            <a:endParaRPr lang="en-US" dirty="0">
              <a:cs typeface="Calibri"/>
            </a:endParaRPr>
          </a:p>
          <a:p>
            <a:pPr marL="171450" indent="-171450">
              <a:spcBef>
                <a:spcPts val="1000"/>
              </a:spcBef>
              <a:buFont typeface="Arial"/>
              <a:buChar char="•"/>
            </a:pPr>
            <a:r>
              <a:rPr lang="en-US" dirty="0"/>
              <a:t>Download the authority record to the correct index only if it had been established and it had a cross reference or see also reference (4xx and 5xx)</a:t>
            </a:r>
            <a:endParaRPr lang="en-US" dirty="0">
              <a:cs typeface="Calibri"/>
            </a:endParaRPr>
          </a:p>
          <a:p>
            <a:pPr marL="171450" indent="-171450">
              <a:spcBef>
                <a:spcPts val="1000"/>
              </a:spcBef>
              <a:buFont typeface="Arial"/>
              <a:buChar char="•"/>
            </a:pPr>
            <a:r>
              <a:rPr lang="en-US" dirty="0"/>
              <a:t>This was the time we would validate new names and subject and make sure the form was correct in the newly cataloged record as well as existing records in our ILS.  Sometimes, if a name had changed, we needed to update the authority record and the bib records.</a:t>
            </a:r>
            <a:endParaRPr lang="en-US" dirty="0">
              <a:cs typeface="Calibri"/>
            </a:endParaRPr>
          </a:p>
          <a:p>
            <a:pPr marL="171450" indent="-171450">
              <a:spcBef>
                <a:spcPts val="1000"/>
              </a:spcBef>
              <a:buFont typeface="Arial"/>
              <a:buChar char="•"/>
            </a:pPr>
            <a:r>
              <a:rPr lang="en-US" dirty="0">
                <a:cs typeface="Calibri"/>
              </a:rPr>
              <a:t>We also used LC's updated subject heading lists and OCLC's closed dates lists to update our authority records (and in turn bib records).</a:t>
            </a:r>
          </a:p>
          <a:p>
            <a:pPr marL="171450" indent="-171450">
              <a:spcBef>
                <a:spcPts val="1000"/>
              </a:spcBef>
              <a:buFont typeface="Arial"/>
              <a:buChar char="•"/>
            </a:pPr>
            <a:r>
              <a:rPr lang="en-US" dirty="0">
                <a:cs typeface="Calibri"/>
              </a:rPr>
              <a:t>We took turns running daily reports and everyone worked on the update lists as they had time.</a:t>
            </a:r>
          </a:p>
          <a:p>
            <a:pPr marL="171450" indent="-171450">
              <a:spcBef>
                <a:spcPts val="1000"/>
              </a:spcBef>
              <a:buFont typeface="Arial"/>
              <a:buChar char="•"/>
            </a:pPr>
            <a:endParaRPr lang="en-US"/>
          </a:p>
          <a:p>
            <a:pPr marL="171450" indent="-171450">
              <a:spcBef>
                <a:spcPts val="1000"/>
              </a:spcBef>
              <a:buFont typeface="Arial,Sans-Serif"/>
              <a:buChar char="•"/>
            </a:pPr>
            <a:r>
              <a:rPr lang="en-US" dirty="0"/>
              <a:t>This all became difficult to maintain as RDA changed hundreds of thousands of authority records and our library staffing changed</a:t>
            </a:r>
            <a:endParaRPr lang="en-US" dirty="0">
              <a:cs typeface="Calibri" panose="020F0502020204030204"/>
            </a:endParaRPr>
          </a:p>
          <a:p>
            <a:pPr marL="171450" indent="-171450">
              <a:spcBef>
                <a:spcPts val="1000"/>
              </a:spcBef>
              <a:buFont typeface="Arial,Sans-Serif"/>
              <a:buChar char="•"/>
            </a:pPr>
            <a:r>
              <a:rPr lang="en-US" dirty="0"/>
              <a:t>A three person team of staff and librarians working on authority control became a team of one or two (depending on staffing at the time)</a:t>
            </a:r>
            <a:endParaRPr lang="en-US" dirty="0">
              <a:cs typeface="Calibri" panose="020F0502020204030204"/>
            </a:endParaRPr>
          </a:p>
          <a:p>
            <a:pPr marL="171450" indent="-171450">
              <a:spcBef>
                <a:spcPts val="1000"/>
              </a:spcBef>
              <a:buFont typeface="Arial"/>
              <a:buChar char="•"/>
            </a:pPr>
            <a:r>
              <a:rPr lang="en-US" dirty="0"/>
              <a:t>Also around this time, our library started looking at what other institutions our size do for catalog maintenance.  With the addition of a new head of cataloging in our department, we went ahead with exploring using a vendor for authority control, so we needed to re-prioritize our current authority work.  </a:t>
            </a:r>
            <a:endParaRPr lang="en-US" dirty="0">
              <a:cs typeface="Calibri"/>
            </a:endParaRPr>
          </a:p>
          <a:p>
            <a:pPr marL="171450" indent="-171450">
              <a:spcBef>
                <a:spcPts val="100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12</a:t>
            </a:fld>
            <a:endParaRPr lang="en-US"/>
          </a:p>
        </p:txBody>
      </p:sp>
    </p:spTree>
    <p:extLst>
      <p:ext uri="{BB962C8B-B14F-4D97-AF65-F5344CB8AC3E}">
        <p14:creationId xmlns:p14="http://schemas.microsoft.com/office/powerpoint/2010/main" val="177514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spcBef>
                <a:spcPts val="1000"/>
              </a:spcBef>
              <a:buFont typeface="Arial"/>
              <a:buChar char="•"/>
            </a:pPr>
            <a:r>
              <a:rPr lang="en-US" dirty="0">
                <a:cs typeface="Calibri" panose="020F0502020204030204"/>
              </a:rPr>
              <a:t>Now, instead of searching for every new name, we have started using the "preceded by" and "followed by" lines to see if there was a potential conflict and only investigate those in OCLC.  If we search for a record in OCLC and find one, we can download it to our ILS if we want, even if there are no cross references. (if we spent that time to look for the record, might as well use it)</a:t>
            </a:r>
          </a:p>
          <a:p>
            <a:pPr marL="171450" indent="-171450">
              <a:spcBef>
                <a:spcPts val="1000"/>
              </a:spcBef>
              <a:buFont typeface="Arial"/>
              <a:buChar char="•"/>
            </a:pPr>
            <a:r>
              <a:rPr lang="en-US" dirty="0">
                <a:cs typeface="Calibri" panose="020F0502020204030204"/>
              </a:rPr>
              <a:t>We are not loading new subject headings records.</a:t>
            </a:r>
          </a:p>
          <a:p>
            <a:pPr marL="171450" indent="-171450">
              <a:spcBef>
                <a:spcPts val="1000"/>
              </a:spcBef>
              <a:buFont typeface="Arial"/>
              <a:buChar char="•"/>
            </a:pPr>
            <a:r>
              <a:rPr lang="en-US" dirty="0">
                <a:cs typeface="Calibri" panose="020F0502020204030204"/>
              </a:rPr>
              <a:t>We are not bothering to update our authority records with </a:t>
            </a:r>
            <a:r>
              <a:rPr lang="en-US" dirty="0"/>
              <a:t>LC's updated LCSH lists and OCLC's closed dates lists.  It took too much time to look up each listed heading in our catalog (in two different indexes for names). </a:t>
            </a:r>
          </a:p>
          <a:p>
            <a:pPr marL="171450" indent="-171450">
              <a:spcBef>
                <a:spcPts val="1000"/>
              </a:spcBef>
              <a:buFont typeface="Arial"/>
              <a:buChar char="•"/>
            </a:pPr>
            <a:r>
              <a:rPr lang="en-US" dirty="0">
                <a:cs typeface="Calibri" panose="020F0502020204030204"/>
              </a:rPr>
              <a:t>We figure the vendor will eventually provide us with subject records and updated records, so we won't use precious staff time working on that now.</a:t>
            </a:r>
          </a:p>
          <a:p>
            <a:pPr marL="171450" indent="-171450">
              <a:spcBef>
                <a:spcPts val="1000"/>
              </a:spcBef>
              <a:buFont typeface="Arial"/>
              <a:buChar char="•"/>
            </a:pPr>
            <a:r>
              <a:rPr lang="en-US" dirty="0">
                <a:cs typeface="Calibri" panose="020F0502020204030204"/>
              </a:rPr>
              <a:t>I also trained our department of 7 catalogers on how to do their own authority control work</a:t>
            </a:r>
          </a:p>
          <a:p>
            <a:pPr marL="1085850" lvl="1" indent="-171450">
              <a:spcBef>
                <a:spcPts val="1000"/>
              </a:spcBef>
              <a:buFont typeface="Arial"/>
              <a:buChar char="•"/>
            </a:pPr>
            <a:r>
              <a:rPr lang="en-US" dirty="0"/>
              <a:t>They validate headings in OCLC or </a:t>
            </a:r>
            <a:r>
              <a:rPr lang="en-US" dirty="0" err="1"/>
              <a:t>MarcEdit</a:t>
            </a:r>
            <a:r>
              <a:rPr lang="en-US" dirty="0"/>
              <a:t> before importing records.  </a:t>
            </a:r>
            <a:endParaRPr lang="en-US" dirty="0">
              <a:cs typeface="Calibri"/>
            </a:endParaRPr>
          </a:p>
          <a:p>
            <a:pPr marL="1085850" lvl="1" indent="-171450">
              <a:spcBef>
                <a:spcPts val="1000"/>
              </a:spcBef>
              <a:buFont typeface="Arial"/>
              <a:buChar char="•"/>
            </a:pPr>
            <a:r>
              <a:rPr lang="en-US" dirty="0"/>
              <a:t>They should look through the new names list in the headings report in Sierra</a:t>
            </a:r>
            <a:endParaRPr lang="en-US" dirty="0">
              <a:cs typeface="Calibri"/>
            </a:endParaRPr>
          </a:p>
          <a:p>
            <a:pPr marL="1085850" lvl="1" indent="-171450">
              <a:spcBef>
                <a:spcPts val="1000"/>
              </a:spcBef>
              <a:buFont typeface="Arial"/>
              <a:buChar char="•"/>
            </a:pPr>
            <a:r>
              <a:rPr lang="en-US" dirty="0"/>
              <a:t>They are supposed to look for duplicate records and invalid headings.</a:t>
            </a:r>
            <a:endParaRPr lang="en-US" dirty="0">
              <a:cs typeface="Calibri" panose="020F0502020204030204"/>
            </a:endParaRPr>
          </a:p>
          <a:p>
            <a:pPr marL="171450" indent="-171450">
              <a:spcBef>
                <a:spcPts val="1000"/>
              </a:spcBef>
              <a:buFont typeface="Arial"/>
              <a:buChar char="•"/>
            </a:pPr>
            <a:r>
              <a:rPr lang="en-US" dirty="0">
                <a:cs typeface="Calibri" panose="020F0502020204030204"/>
              </a:rPr>
              <a:t>We still have one staff person doing the heading reports </a:t>
            </a:r>
            <a:r>
              <a:rPr lang="en-US" dirty="0"/>
              <a:t>for the rest of the library. Using the new process though, it takes only an hour or two to complete, instead of several hours.</a:t>
            </a:r>
            <a:endParaRPr lang="en-US" dirty="0">
              <a:cs typeface="Calibri" panose="020F0502020204030204"/>
            </a:endParaRPr>
          </a:p>
          <a:p>
            <a:pPr marL="171450" indent="-171450">
              <a:buFont typeface="Arial"/>
              <a:buChar char="•"/>
            </a:pPr>
            <a:endParaRPr lang="en-US">
              <a:cs typeface="Calibri" panose="020F0502020204030204"/>
            </a:endParaRPr>
          </a:p>
          <a:p>
            <a:pPr marL="171450" indent="-171450">
              <a:spcBef>
                <a:spcPts val="1000"/>
              </a:spcBef>
              <a:buFont typeface="Arial"/>
              <a:buChar char="•"/>
            </a:pPr>
            <a:endParaRPr lang="en-US">
              <a:cs typeface="Calibri" panose="020F0502020204030204"/>
            </a:endParaRPr>
          </a:p>
          <a:p>
            <a:pPr marL="171450" indent="-171450">
              <a:spcBef>
                <a:spcPts val="1000"/>
              </a:spcBef>
              <a:buFont typeface="Arial"/>
              <a:buChar char="•"/>
            </a:pPr>
            <a:endParaRPr lang="en-US">
              <a:cs typeface="Calibri" panose="020F0502020204030204"/>
            </a:endParaRPr>
          </a:p>
          <a:p>
            <a:pPr marL="171450" indent="-171450">
              <a:spcBef>
                <a:spcPts val="1000"/>
              </a:spcBef>
              <a:buFont typeface="Arial"/>
              <a:buChar char="•"/>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D92A7DB-2F17-42A6-9DA9-EBF0BA3E6FCD}" type="slidenum">
              <a:rPr lang="en-US"/>
              <a:t>13</a:t>
            </a:fld>
            <a:endParaRPr lang="en-US"/>
          </a:p>
        </p:txBody>
      </p:sp>
    </p:spTree>
    <p:extLst>
      <p:ext uri="{BB962C8B-B14F-4D97-AF65-F5344CB8AC3E}">
        <p14:creationId xmlns:p14="http://schemas.microsoft.com/office/powerpoint/2010/main" val="349802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The most time-effective way to handle authority work is to automate it as much as possible.  Working in large batches can often be quicker than individually trying to search for each new name or subject heading.  There are a variety of ways to automate authority work.  Some tools include OCLC Connextion, </a:t>
            </a:r>
            <a:r>
              <a:rPr lang="en-US" dirty="0" err="1">
                <a:cs typeface="Calibri"/>
              </a:rPr>
              <a:t>MarcEdit</a:t>
            </a:r>
            <a:r>
              <a:rPr lang="en-US" dirty="0">
                <a:cs typeface="Calibri"/>
              </a:rPr>
              <a:t>, your ILS, Notepad++, Excel and vendors.  OCLC </a:t>
            </a:r>
            <a:r>
              <a:rPr lang="en-US" dirty="0" err="1">
                <a:cs typeface="Calibri"/>
              </a:rPr>
              <a:t>Connexion</a:t>
            </a:r>
            <a:r>
              <a:rPr lang="en-US" dirty="0">
                <a:cs typeface="Calibri"/>
              </a:rPr>
              <a:t> is where my library finds it's bibliographic and authority records to download into our ILS.  We use Notepad++ and Excel all the time to examine and manipulate our data.  Excel is helpful in many ways, especially with the text to column feature and conditional formatting where you can highlight duplicates.  Notepad++ is great to use with Regular Expressions and save data in a plain text format.  Throughout the rest of my presentation, I will try to indicate</a:t>
            </a:r>
            <a:r>
              <a:rPr lang="en-US" baseline="0" dirty="0">
                <a:cs typeface="Calibri"/>
              </a:rPr>
              <a:t> what program(s) I’m using on that slide with a thumbnail of the program’s logo.</a:t>
            </a:r>
            <a:r>
              <a:rPr lang="en-US" dirty="0">
                <a:cs typeface="Calibri"/>
              </a:rPr>
              <a:t> </a:t>
            </a:r>
            <a:r>
              <a:rPr lang="en-US" baseline="0" dirty="0">
                <a:cs typeface="Calibri"/>
              </a:rPr>
              <a:t> So bear with me.</a:t>
            </a:r>
            <a:endParaRPr lang="en-US" dirty="0">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14</a:t>
            </a:fld>
            <a:endParaRPr lang="en-US"/>
          </a:p>
        </p:txBody>
      </p:sp>
    </p:spTree>
    <p:extLst>
      <p:ext uri="{BB962C8B-B14F-4D97-AF65-F5344CB8AC3E}">
        <p14:creationId xmlns:p14="http://schemas.microsoft.com/office/powerpoint/2010/main" val="365039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t>As I mentioned before, we use Sierra for our ILS.  So during this presentation, I will probably use Sierra or your ILS </a:t>
            </a:r>
            <a:r>
              <a:rPr lang="en-US" dirty="0" err="1"/>
              <a:t>interchangable</a:t>
            </a:r>
            <a:r>
              <a:rPr lang="en-US" dirty="0"/>
              <a:t>.  Hopefully, if you have a different ILS, yours has features similar as these.</a:t>
            </a:r>
          </a:p>
          <a:p>
            <a:endParaRPr lang="en-US"/>
          </a:p>
          <a:p>
            <a:r>
              <a:rPr lang="en-US" dirty="0"/>
              <a:t>I can run a heading report in Sierra to identify new names and subjects, invalid uses (usually appears because the bibliographic heading matches on a 4xx field in the authority record), and duplicate records.</a:t>
            </a:r>
            <a:endParaRPr lang="en-US" dirty="0">
              <a:cs typeface="Calibri"/>
            </a:endParaRPr>
          </a:p>
          <a:p>
            <a:r>
              <a:rPr lang="en-US" dirty="0"/>
              <a:t>Some ILS have a bibliographic maintenance feature that will automatically update bib records to a match new heading over night, but only if the heading in the bib record matches a 4XX in the authority record.  I'm still not very familiar with how that program works.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15</a:t>
            </a:fld>
            <a:endParaRPr lang="en-US"/>
          </a:p>
        </p:txBody>
      </p:sp>
    </p:spTree>
    <p:extLst>
      <p:ext uri="{BB962C8B-B14F-4D97-AF65-F5344CB8AC3E}">
        <p14:creationId xmlns:p14="http://schemas.microsoft.com/office/powerpoint/2010/main" val="154404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err="1"/>
              <a:t>MarcEdit</a:t>
            </a:r>
            <a:r>
              <a:rPr lang="en-US" dirty="0"/>
              <a:t> is a free software that Terry Reese provides to catalogers.  It will authorize/validate names and subjects for you so you know you have the right format before ever loading your records.  It will provide a report for you to fix </a:t>
            </a:r>
            <a:r>
              <a:rPr lang="en-US" dirty="0" err="1"/>
              <a:t>varients</a:t>
            </a:r>
            <a:r>
              <a:rPr lang="en-US" dirty="0"/>
              <a:t>, or you can set it to automatically correct them.</a:t>
            </a:r>
          </a:p>
          <a:p>
            <a:r>
              <a:rPr lang="en-US" dirty="0"/>
              <a:t>It will even add the URI in $0 for you if you are preparing for linked data in your catalog (or it's handy for batch-searching OCLC later for the authority records to add to your catalog)</a:t>
            </a:r>
            <a:endParaRPr lang="en-US" dirty="0">
              <a:cs typeface="Calibri"/>
            </a:endParaRPr>
          </a:p>
          <a:p>
            <a:r>
              <a:rPr lang="en-US" dirty="0"/>
              <a:t>You can also have it download the authority records that match the validated headings in your file (but I haven't played with that feature very much).</a:t>
            </a:r>
            <a:endParaRPr lang="en-US" dirty="0">
              <a:cs typeface="Calibri"/>
            </a:endParaRPr>
          </a:p>
          <a:p>
            <a:endParaRPr lang="en-US">
              <a:cs typeface="Calibri"/>
            </a:endParaRPr>
          </a:p>
          <a:p>
            <a:r>
              <a:rPr lang="en-US" dirty="0" err="1">
                <a:cs typeface="Calibri"/>
              </a:rPr>
              <a:t>MarcEdit</a:t>
            </a:r>
            <a:r>
              <a:rPr lang="en-US" dirty="0">
                <a:cs typeface="Calibri"/>
              </a:rPr>
              <a:t> is a great tool for editing batches of records quickly before loading them into the ILS where making mass changes is much more clunky.  This is where I really learned how to use Regular Expressions.</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16</a:t>
            </a:fld>
            <a:endParaRPr lang="en-US"/>
          </a:p>
        </p:txBody>
      </p:sp>
    </p:spTree>
    <p:extLst>
      <p:ext uri="{BB962C8B-B14F-4D97-AF65-F5344CB8AC3E}">
        <p14:creationId xmlns:p14="http://schemas.microsoft.com/office/powerpoint/2010/main" val="327471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t>Vendors like Backstage and MARCIVE allow libraries to send a back file of all their records which are updated and validated.  Each vendor has their own special programming to fix field tags, indicator errors, and incorrect subfield coding; both vendors offer RDA enrichment services, creating hybrid RDA records out of older AACR2 records by adding certain fields.  The library can decide all kinds of customizations they want made to their processing profile, usually based on local practices and policies.  Once the records are cleaned up, they are run through as many authority files as you want to validate headings.  The library gets the updated bibliographic records back as well as files of authority records.  Both vendors offer a current cataloging service so that you can send newly added bibliographic records to your profile. Ongoing maintenance keeps your authority records up-to-date as national authority files are updated.  This can be a wonderful option, if you have the money to spend on it.  It can cost tens of thousands of dollars depending on the size of your catalog.  And you will still need a staff person to run reports, create files, and reload records.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17</a:t>
            </a:fld>
            <a:endParaRPr lang="en-US"/>
          </a:p>
        </p:txBody>
      </p:sp>
    </p:spTree>
    <p:extLst>
      <p:ext uri="{BB962C8B-B14F-4D97-AF65-F5344CB8AC3E}">
        <p14:creationId xmlns:p14="http://schemas.microsoft.com/office/powerpoint/2010/main" val="402629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used a combination of heading reports, marc edit and </a:t>
            </a:r>
            <a:r>
              <a:rPr lang="en-US" dirty="0" err="1"/>
              <a:t>oclc</a:t>
            </a:r>
            <a:r>
              <a:rPr lang="en-US" dirty="0"/>
              <a:t> to batch load authority records for certain files of vendor records</a:t>
            </a:r>
          </a:p>
          <a:p>
            <a:r>
              <a:rPr lang="en-US" dirty="0"/>
              <a:t>(I'm just going to do a quick overview, because someone presented on something very similar last year here; while our process is a little less technical, I believe the next section  that I want to cover in more detail is very similar)</a:t>
            </a:r>
          </a:p>
        </p:txBody>
      </p:sp>
      <p:sp>
        <p:nvSpPr>
          <p:cNvPr id="4" name="Slide Number Placeholder 3"/>
          <p:cNvSpPr>
            <a:spLocks noGrp="1"/>
          </p:cNvSpPr>
          <p:nvPr>
            <p:ph type="sldNum" sz="quarter" idx="5"/>
          </p:nvPr>
        </p:nvSpPr>
        <p:spPr/>
        <p:txBody>
          <a:bodyPr/>
          <a:lstStyle/>
          <a:p>
            <a:fld id="{6D92A7DB-2F17-42A6-9DA9-EBF0BA3E6FCD}" type="slidenum">
              <a:rPr lang="en-US"/>
              <a:t>18</a:t>
            </a:fld>
            <a:endParaRPr lang="en-US"/>
          </a:p>
        </p:txBody>
      </p:sp>
    </p:spTree>
    <p:extLst>
      <p:ext uri="{BB962C8B-B14F-4D97-AF65-F5344CB8AC3E}">
        <p14:creationId xmlns:p14="http://schemas.microsoft.com/office/powerpoint/2010/main" val="70148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Load records into Sierra, run heading reports, copy new names to excel</a:t>
            </a:r>
          </a:p>
          <a:p>
            <a:pPr marL="171450" indent="-171450">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6D92A7DB-2F17-42A6-9DA9-EBF0BA3E6FCD}" type="slidenum">
              <a:rPr lang="en-US"/>
              <a:t>19</a:t>
            </a:fld>
            <a:endParaRPr lang="en-US"/>
          </a:p>
        </p:txBody>
      </p:sp>
    </p:spTree>
    <p:extLst>
      <p:ext uri="{BB962C8B-B14F-4D97-AF65-F5344CB8AC3E}">
        <p14:creationId xmlns:p14="http://schemas.microsoft.com/office/powerpoint/2010/main" val="403461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6550" y="0"/>
            <a:ext cx="2200275" cy="1238250"/>
          </a:xfrm>
        </p:spPr>
      </p:sp>
      <p:sp>
        <p:nvSpPr>
          <p:cNvPr id="3" name="Notes Placeholder 2"/>
          <p:cNvSpPr>
            <a:spLocks noGrp="1"/>
          </p:cNvSpPr>
          <p:nvPr>
            <p:ph type="body" idx="1"/>
          </p:nvPr>
        </p:nvSpPr>
        <p:spPr/>
        <p:txBody>
          <a:bodyPr>
            <a:normAutofit/>
          </a:bodyPr>
          <a:lstStyle/>
          <a:p>
            <a:r>
              <a:rPr lang="en-US">
                <a:cs typeface="Calibri"/>
              </a:rPr>
              <a:t>Here's what I plan to cover today:</a:t>
            </a:r>
          </a:p>
          <a:p>
            <a:r>
              <a:rPr lang="en-US">
                <a:cs typeface="Calibri"/>
              </a:rPr>
              <a:t>I'll tell you a little bit about me and the library I work at</a:t>
            </a:r>
          </a:p>
          <a:p>
            <a:r>
              <a:rPr lang="en-US">
                <a:cs typeface="Calibri"/>
              </a:rPr>
              <a:t>I'll talk about the different ways you can automate the authority control process in general</a:t>
            </a:r>
          </a:p>
          <a:p>
            <a:r>
              <a:rPr lang="en-US">
                <a:cs typeface="Calibri"/>
              </a:rPr>
              <a:t>I'll show you some different methods I have come up with to automate maintaining your authority file as new updates occur</a:t>
            </a:r>
          </a:p>
          <a:p>
            <a:r>
              <a:rPr lang="en-US">
                <a:cs typeface="Calibri"/>
              </a:rPr>
              <a:t>I'll give you a few tips, some links to</a:t>
            </a:r>
            <a:r>
              <a:rPr lang="en-US" baseline="0">
                <a:cs typeface="Calibri"/>
              </a:rPr>
              <a:t> resources</a:t>
            </a:r>
            <a:r>
              <a:rPr lang="en-US">
                <a:cs typeface="Calibri"/>
              </a:rPr>
              <a:t> and then take any questions you might have.</a:t>
            </a:r>
          </a:p>
          <a:p>
            <a:endParaRPr lang="en-US">
              <a:cs typeface="Calibri"/>
            </a:endParaRPr>
          </a:p>
          <a:p>
            <a:r>
              <a:rPr lang="en-US">
                <a:cs typeface="Calibri"/>
              </a:rPr>
              <a:t>I should probably state now that this presentation will be a bit technical, with regular expressions and JSON coding throughout. I hope everyone here has a basic knowledge</a:t>
            </a:r>
            <a:r>
              <a:rPr lang="en-US" baseline="0">
                <a:cs typeface="Calibri"/>
              </a:rPr>
              <a:t> of cataloging, MARC format, and maybe some authority control basics. </a:t>
            </a:r>
            <a:r>
              <a:rPr lang="en-US">
                <a:cs typeface="Calibri"/>
              </a:rPr>
              <a:t>I'm not expecting you to write your own Regular Expressions though. It'll mostly just be copy and paste instructions.  I'll do my best to explain what each expression is doing.  This can make the slides look very crowded,</a:t>
            </a:r>
            <a:r>
              <a:rPr lang="en-US" baseline="0">
                <a:cs typeface="Calibri"/>
              </a:rPr>
              <a:t> but I think it’s worth it for those who want to learn more about how what they’re doing works.</a:t>
            </a:r>
            <a:r>
              <a:rPr lang="en-US">
                <a:cs typeface="Calibri"/>
              </a:rPr>
              <a:t>  I will provide a link to a text document of these procedures at the end of the presentation</a:t>
            </a:r>
            <a:r>
              <a:rPr lang="en-US" baseline="0">
                <a:cs typeface="Calibri"/>
              </a:rPr>
              <a:t> as well as some resources I find helpful when using Regular Expressions.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a:t>
            </a:fld>
            <a:endParaRPr lang="en-US"/>
          </a:p>
        </p:txBody>
      </p:sp>
    </p:spTree>
    <p:extLst>
      <p:ext uri="{BB962C8B-B14F-4D97-AF65-F5344CB8AC3E}">
        <p14:creationId xmlns:p14="http://schemas.microsoft.com/office/powerpoint/2010/main" val="1288573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Clean up copied information so just the name remains</a:t>
            </a:r>
          </a:p>
          <a:p>
            <a:pPr>
              <a:spcBef>
                <a:spcPts val="1000"/>
              </a:spcBef>
            </a:pPr>
            <a:r>
              <a:rPr lang="en-US" dirty="0"/>
              <a:t>(you can just save these as a text document and run through OCLC batch authority search, but you get a lot of matches on some that you have to sort through)</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D92A7DB-2F17-42A6-9DA9-EBF0BA3E6FCD}" type="slidenum">
              <a:rPr lang="en-US"/>
              <a:t>20</a:t>
            </a:fld>
            <a:endParaRPr lang="en-US"/>
          </a:p>
        </p:txBody>
      </p:sp>
    </p:spTree>
    <p:extLst>
      <p:ext uri="{BB962C8B-B14F-4D97-AF65-F5344CB8AC3E}">
        <p14:creationId xmlns:p14="http://schemas.microsoft.com/office/powerpoint/2010/main" val="274132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We either use the original vendor file (if these will be the only bib records in the headings report) or turn the Excel file into MARC records, but we validate names in marc edit, adding $0</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21</a:t>
            </a:fld>
            <a:endParaRPr lang="en-US"/>
          </a:p>
        </p:txBody>
      </p:sp>
    </p:spTree>
    <p:extLst>
      <p:ext uri="{BB962C8B-B14F-4D97-AF65-F5344CB8AC3E}">
        <p14:creationId xmlns:p14="http://schemas.microsoft.com/office/powerpoint/2010/main" val="285857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Use a search in </a:t>
            </a:r>
            <a:r>
              <a:rPr lang="en-US" dirty="0" err="1"/>
              <a:t>MarcEdit</a:t>
            </a:r>
            <a:r>
              <a:rPr lang="en-US" dirty="0"/>
              <a:t> for $0 to copy to Excel</a:t>
            </a:r>
            <a:endParaRPr lang="en-US" dirty="0">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22</a:t>
            </a:fld>
            <a:endParaRPr lang="en-US"/>
          </a:p>
        </p:txBody>
      </p:sp>
    </p:spTree>
    <p:extLst>
      <p:ext uri="{BB962C8B-B14F-4D97-AF65-F5344CB8AC3E}">
        <p14:creationId xmlns:p14="http://schemas.microsoft.com/office/powerpoint/2010/main" val="495310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Isolate the LCCN and possibly the name in the same format you have from the Headings Report. If using a vendor file of records, we do not need all of the $0 because we may already have the authority record in our ILS.  So use conditional formatting to find duplicates and use only those LCCN to search OCLC.</a:t>
            </a:r>
          </a:p>
        </p:txBody>
      </p:sp>
      <p:sp>
        <p:nvSpPr>
          <p:cNvPr id="4" name="Slide Number Placeholder 3"/>
          <p:cNvSpPr>
            <a:spLocks noGrp="1"/>
          </p:cNvSpPr>
          <p:nvPr>
            <p:ph type="sldNum" sz="quarter" idx="5"/>
          </p:nvPr>
        </p:nvSpPr>
        <p:spPr/>
        <p:txBody>
          <a:bodyPr/>
          <a:lstStyle/>
          <a:p>
            <a:fld id="{6D92A7DB-2F17-42A6-9DA9-EBF0BA3E6FCD}" type="slidenum">
              <a:rPr lang="en-US"/>
              <a:t>23</a:t>
            </a:fld>
            <a:endParaRPr lang="en-US"/>
          </a:p>
        </p:txBody>
      </p:sp>
    </p:spTree>
    <p:extLst>
      <p:ext uri="{BB962C8B-B14F-4D97-AF65-F5344CB8AC3E}">
        <p14:creationId xmlns:p14="http://schemas.microsoft.com/office/powerpoint/2010/main" val="263951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dirty="0"/>
              <a:t>Run the batch process in OCLC, add any local information you might need (we use 949 tags to import into specific indexes), and export records either directly to your ILS or into a batch file on your desktop to load with Data Exchange.</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24</a:t>
            </a:fld>
            <a:endParaRPr lang="en-US"/>
          </a:p>
        </p:txBody>
      </p:sp>
    </p:spTree>
    <p:extLst>
      <p:ext uri="{BB962C8B-B14F-4D97-AF65-F5344CB8AC3E}">
        <p14:creationId xmlns:p14="http://schemas.microsoft.com/office/powerpoint/2010/main" val="33883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before, the name authority file and the subject authority files are always changing.  </a:t>
            </a:r>
          </a:p>
        </p:txBody>
      </p:sp>
      <p:sp>
        <p:nvSpPr>
          <p:cNvPr id="4" name="Slide Number Placeholder 3"/>
          <p:cNvSpPr>
            <a:spLocks noGrp="1"/>
          </p:cNvSpPr>
          <p:nvPr>
            <p:ph type="sldNum" sz="quarter" idx="10"/>
          </p:nvPr>
        </p:nvSpPr>
        <p:spPr/>
        <p:txBody>
          <a:bodyPr/>
          <a:lstStyle/>
          <a:p>
            <a:fld id="{6D92A7DB-2F17-42A6-9DA9-EBF0BA3E6FCD}" type="slidenum">
              <a:rPr lang="en-US" smtClean="0"/>
              <a:t>25</a:t>
            </a:fld>
            <a:endParaRPr lang="en-US"/>
          </a:p>
        </p:txBody>
      </p:sp>
    </p:spTree>
    <p:extLst>
      <p:ext uri="{BB962C8B-B14F-4D97-AF65-F5344CB8AC3E}">
        <p14:creationId xmlns:p14="http://schemas.microsoft.com/office/powerpoint/2010/main" val="218467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ct val="20000"/>
              </a:spcBef>
              <a:spcAft>
                <a:spcPts val="600"/>
              </a:spcAft>
            </a:pPr>
            <a:r>
              <a:rPr lang="en-US" dirty="0"/>
              <a:t>how can you keep these authority records up-to-date when LC makes a change?</a:t>
            </a:r>
          </a:p>
          <a:p>
            <a:pPr marL="171450" indent="-171450">
              <a:lnSpc>
                <a:spcPct val="90000"/>
              </a:lnSpc>
              <a:spcBef>
                <a:spcPct val="20000"/>
              </a:spcBef>
              <a:spcAft>
                <a:spcPts val="600"/>
              </a:spcAft>
              <a:buFont typeface="Arial"/>
              <a:buChar char="•"/>
            </a:pPr>
            <a:r>
              <a:rPr lang="en-US" dirty="0"/>
              <a:t>OCLC provides a list of closed dates for names weekly</a:t>
            </a:r>
          </a:p>
          <a:p>
            <a:pPr marL="171450" indent="-171450">
              <a:lnSpc>
                <a:spcPct val="90000"/>
              </a:lnSpc>
              <a:spcBef>
                <a:spcPct val="20000"/>
              </a:spcBef>
              <a:spcAft>
                <a:spcPts val="600"/>
              </a:spcAft>
              <a:buFont typeface="Arial"/>
              <a:buChar char="•"/>
            </a:pPr>
            <a:r>
              <a:rPr lang="en-US" dirty="0"/>
              <a:t>LCSH records get updated monthly</a:t>
            </a:r>
          </a:p>
          <a:p>
            <a:pPr marL="171450" indent="-171450">
              <a:lnSpc>
                <a:spcPct val="90000"/>
              </a:lnSpc>
              <a:spcBef>
                <a:spcPct val="20000"/>
              </a:spcBef>
              <a:spcAft>
                <a:spcPts val="600"/>
              </a:spcAft>
              <a:buFont typeface="Arial"/>
              <a:buChar char="•"/>
            </a:pPr>
            <a:r>
              <a:rPr lang="en-US" dirty="0"/>
              <a:t>Both provide Lists summarizing the changes </a:t>
            </a:r>
          </a:p>
          <a:p>
            <a:pPr marL="171450" indent="-171450">
              <a:lnSpc>
                <a:spcPct val="90000"/>
              </a:lnSpc>
              <a:spcBef>
                <a:spcPct val="20000"/>
              </a:spcBef>
              <a:spcAft>
                <a:spcPts val="600"/>
              </a:spcAft>
              <a:buFont typeface="Arial"/>
              <a:buChar char="•"/>
            </a:pPr>
            <a:r>
              <a:rPr lang="en-US" dirty="0"/>
              <a:t>The problem is, you have no way of knowing for sure if you have the updated heading in your catalog without searching each name/subject heading one by one</a:t>
            </a:r>
          </a:p>
          <a:p>
            <a:pPr marL="171450" indent="-171450">
              <a:lnSpc>
                <a:spcPct val="90000"/>
              </a:lnSpc>
              <a:spcBef>
                <a:spcPct val="20000"/>
              </a:spcBef>
              <a:spcAft>
                <a:spcPts val="600"/>
              </a:spcAft>
              <a:buFont typeface="Arial"/>
              <a:buChar char="•"/>
            </a:pPr>
            <a:r>
              <a:rPr lang="en-US" dirty="0"/>
              <a:t>We used to stay up to date on these, as I mentioned before, but now we don't since we are moving to a vendor soon. The process was too time consuming to be considered worth continuing.</a:t>
            </a:r>
            <a:endParaRPr lang="en-US" dirty="0">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26</a:t>
            </a:fld>
            <a:endParaRPr lang="en-US"/>
          </a:p>
        </p:txBody>
      </p:sp>
    </p:spTree>
    <p:extLst>
      <p:ext uri="{BB962C8B-B14F-4D97-AF65-F5344CB8AC3E}">
        <p14:creationId xmlns:p14="http://schemas.microsoft.com/office/powerpoint/2010/main" val="278298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cs typeface="Calibri"/>
              </a:rPr>
              <a:t>However, I've learned a few things since then:</a:t>
            </a:r>
            <a:endParaRPr lang="en-US"/>
          </a:p>
          <a:p>
            <a:r>
              <a:rPr lang="en-US" dirty="0">
                <a:cs typeface="Calibri" panose="020F0502020204030204"/>
              </a:rPr>
              <a:t>I've learned more about regular expressions and have gotten rather comfortable writing search queries with them</a:t>
            </a:r>
          </a:p>
          <a:p>
            <a:r>
              <a:rPr lang="en-US" dirty="0">
                <a:cs typeface="Calibri" panose="020F0502020204030204"/>
              </a:rPr>
              <a:t>Our Create List feature in Sierra now allows for JSON queries as an input option instead of needing to enter each search command line by line</a:t>
            </a:r>
          </a:p>
          <a:p>
            <a:r>
              <a:rPr lang="en-US" dirty="0" err="1">
                <a:cs typeface="Calibri" panose="020F0502020204030204"/>
              </a:rPr>
              <a:t>THis</a:t>
            </a:r>
            <a:r>
              <a:rPr lang="en-US" dirty="0">
                <a:cs typeface="Calibri" panose="020F0502020204030204"/>
              </a:rPr>
              <a:t> makes it so much easier to search for 100 names all at once.  </a:t>
            </a:r>
            <a:r>
              <a:rPr lang="en-US" dirty="0" err="1">
                <a:cs typeface="Calibri" panose="020F0502020204030204"/>
              </a:rPr>
              <a:t>WIth</a:t>
            </a:r>
            <a:r>
              <a:rPr lang="en-US" dirty="0">
                <a:cs typeface="Calibri" panose="020F0502020204030204"/>
              </a:rPr>
              <a:t> a few simple tweaks to the data in notepad++, it's as easy as copying and pasting.</a:t>
            </a:r>
          </a:p>
          <a:p>
            <a:r>
              <a:rPr lang="en-US" dirty="0">
                <a:cs typeface="Calibri" panose="020F0502020204030204"/>
              </a:rPr>
              <a:t>We've also played around with and figured out how to run batch searches for authority records in OCLC</a:t>
            </a:r>
          </a:p>
          <a:p>
            <a:endParaRPr lang="en-US"/>
          </a:p>
          <a:p>
            <a:r>
              <a:rPr lang="en-US" dirty="0"/>
              <a:t>Given all of these changes, I think I've come up with a decent system for updating these records</a:t>
            </a:r>
          </a:p>
          <a:p>
            <a:r>
              <a:rPr lang="en-US" dirty="0"/>
              <a:t>Essentially, turn the lists from LC and OCLC into a JSON query in Sierra to find any records that use the updated heading</a:t>
            </a:r>
          </a:p>
          <a:p>
            <a:r>
              <a:rPr lang="en-US" dirty="0"/>
              <a:t>Take just those headings and use </a:t>
            </a:r>
            <a:r>
              <a:rPr lang="en-US" dirty="0" err="1"/>
              <a:t>oclc</a:t>
            </a:r>
            <a:r>
              <a:rPr lang="en-US" dirty="0"/>
              <a:t> to batch search for the new authority records</a:t>
            </a:r>
          </a:p>
          <a:p>
            <a:r>
              <a:rPr lang="en-US" dirty="0"/>
              <a:t>Run another json query in sierra to delete the old authority records (or you could try to overlay the new record)</a:t>
            </a:r>
          </a:p>
          <a:p>
            <a:r>
              <a:rPr lang="en-US" dirty="0"/>
              <a:t>Load the new authority records</a:t>
            </a:r>
          </a:p>
          <a:p>
            <a:r>
              <a:rPr lang="en-US" dirty="0"/>
              <a:t>Hope the system automatically updates the headings overnight OR use global update to update the headings in the bib records</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27</a:t>
            </a:fld>
            <a:endParaRPr lang="en-US"/>
          </a:p>
        </p:txBody>
      </p:sp>
    </p:spTree>
    <p:extLst>
      <p:ext uri="{BB962C8B-B14F-4D97-AF65-F5344CB8AC3E}">
        <p14:creationId xmlns:p14="http://schemas.microsoft.com/office/powerpoint/2010/main" val="3695533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I'll start by explaining my process for subject headings</a:t>
            </a:r>
            <a:endParaRPr lang="en-US" dirty="0"/>
          </a:p>
        </p:txBody>
      </p:sp>
      <p:sp>
        <p:nvSpPr>
          <p:cNvPr id="4" name="Slide Number Placeholder 3"/>
          <p:cNvSpPr>
            <a:spLocks noGrp="1"/>
          </p:cNvSpPr>
          <p:nvPr>
            <p:ph type="sldNum" sz="quarter" idx="10"/>
          </p:nvPr>
        </p:nvSpPr>
        <p:spPr/>
        <p:txBody>
          <a:bodyPr/>
          <a:lstStyle/>
          <a:p>
            <a:fld id="{6D92A7DB-2F17-42A6-9DA9-EBF0BA3E6FCD}" type="slidenum">
              <a:rPr lang="en-US" smtClean="0"/>
              <a:t>28</a:t>
            </a:fld>
            <a:endParaRPr lang="en-US"/>
          </a:p>
        </p:txBody>
      </p:sp>
    </p:spTree>
    <p:extLst>
      <p:ext uri="{BB962C8B-B14F-4D97-AF65-F5344CB8AC3E}">
        <p14:creationId xmlns:p14="http://schemas.microsoft.com/office/powerpoint/2010/main" val="275757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ct val="20000"/>
              </a:spcBef>
              <a:spcAft>
                <a:spcPts val="600"/>
              </a:spcAft>
              <a:buFont typeface="Arial"/>
              <a:buChar char="•"/>
            </a:pPr>
            <a:r>
              <a:rPr lang="en-US" dirty="0">
                <a:cs typeface="Calibri"/>
              </a:rPr>
              <a:t>Here is the website you can visit to get the updated lists</a:t>
            </a:r>
          </a:p>
        </p:txBody>
      </p:sp>
      <p:sp>
        <p:nvSpPr>
          <p:cNvPr id="4" name="Slide Number Placeholder 3"/>
          <p:cNvSpPr>
            <a:spLocks noGrp="1"/>
          </p:cNvSpPr>
          <p:nvPr>
            <p:ph type="sldNum" sz="quarter" idx="5"/>
          </p:nvPr>
        </p:nvSpPr>
        <p:spPr/>
        <p:txBody>
          <a:bodyPr/>
          <a:lstStyle/>
          <a:p>
            <a:fld id="{6D92A7DB-2F17-42A6-9DA9-EBF0BA3E6FCD}" type="slidenum">
              <a:rPr lang="en-US"/>
              <a:t>29</a:t>
            </a:fld>
            <a:endParaRPr lang="en-US"/>
          </a:p>
        </p:txBody>
      </p:sp>
    </p:spTree>
    <p:extLst>
      <p:ext uri="{BB962C8B-B14F-4D97-AF65-F5344CB8AC3E}">
        <p14:creationId xmlns:p14="http://schemas.microsoft.com/office/powerpoint/2010/main" val="84127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marL="171450" lvl="0" indent="-171450" rtl="0">
              <a:buFont typeface="Arial"/>
              <a:buChar char="•"/>
            </a:pPr>
            <a:r>
              <a:rPr lang="en-US"/>
              <a:t>So what is authority control? </a:t>
            </a:r>
          </a:p>
          <a:p>
            <a:pPr marL="171450" lvl="0" indent="-171450" rtl="0">
              <a:buFont typeface="Arial"/>
              <a:buChar char="•"/>
            </a:pPr>
            <a:r>
              <a:rPr lang="en-US"/>
              <a:t>Why do I want to do it, let alone automate it?</a:t>
            </a:r>
          </a:p>
          <a:p>
            <a:pPr marL="171450" lvl="0" indent="-171450" rtl="0">
              <a:buFont typeface="Arial"/>
              <a:buChar char="•"/>
            </a:pPr>
            <a:endParaRPr lang="en-US"/>
          </a:p>
          <a:p>
            <a:pPr marL="171450" lvl="0" indent="-171450" algn="l" rtl="0">
              <a:lnSpc>
                <a:spcPct val="100000"/>
              </a:lnSpc>
              <a:buFont typeface="Arial"/>
              <a:buChar char="•"/>
            </a:pPr>
            <a:r>
              <a:rPr lang="en-US"/>
              <a:t>According to IFLA, “Authority control (or access point control) refers to the normalisation of controlled access points (headings) and the provision of alternative and related access points.”  </a:t>
            </a:r>
          </a:p>
          <a:p>
            <a:pPr marL="171450" lvl="0" indent="-171450" algn="l" rtl="0">
              <a:lnSpc>
                <a:spcPct val="100000"/>
              </a:lnSpc>
              <a:buFont typeface="Arial"/>
              <a:buChar char="•"/>
            </a:pPr>
            <a:endParaRPr lang="en-US"/>
          </a:p>
          <a:p>
            <a:pPr marL="171450" lvl="0" indent="-171450" algn="l" rtl="0">
              <a:lnSpc>
                <a:spcPct val="100000"/>
              </a:lnSpc>
              <a:buFont typeface="Arial"/>
              <a:buChar char="•"/>
            </a:pPr>
            <a:r>
              <a:rPr lang="en-US"/>
              <a:t>For example, an authority record establishes a certain spelling and form of a name as preferred and lists alternate spellings, forms, etc. of that name, as well as related access points.  </a:t>
            </a:r>
          </a:p>
          <a:p>
            <a:pPr marL="171450" lvl="0" indent="-171450" algn="l" rtl="0">
              <a:lnSpc>
                <a:spcPct val="100000"/>
              </a:lnSpc>
              <a:buFont typeface="Arial"/>
              <a:buChar char="•"/>
            </a:pPr>
            <a:r>
              <a:rPr lang="en-US"/>
              <a:t>The same can be true with subjects and titles.  </a:t>
            </a:r>
          </a:p>
          <a:p>
            <a:pPr marL="171450" lvl="0" indent="-171450" algn="l" rtl="0">
              <a:lnSpc>
                <a:spcPct val="100000"/>
              </a:lnSpc>
              <a:buFont typeface="Arial"/>
              <a:buChar char="•"/>
            </a:pPr>
            <a:r>
              <a:rPr lang="en-US"/>
              <a:t>By using the same form of an access point (like the author or the subject or the series title), authority control helps users find everything by a certain author or on a specific subject.  </a:t>
            </a:r>
          </a:p>
          <a:p>
            <a:pPr marL="171450" lvl="0" indent="-171450" algn="l" rtl="0">
              <a:lnSpc>
                <a:spcPct val="100000"/>
              </a:lnSpc>
              <a:buFont typeface="Arial"/>
              <a:buChar char="•"/>
            </a:pPr>
            <a:r>
              <a:rPr lang="en-US"/>
              <a:t>Authority records contain information that can help users disambiguate names of people, corporate bodies, and titles; this is very helpful with common names, like John Smith.  </a:t>
            </a:r>
          </a:p>
          <a:p>
            <a:pPr marL="171450" lvl="0" indent="-171450" algn="l" rtl="0">
              <a:lnSpc>
                <a:spcPct val="100000"/>
              </a:lnSpc>
              <a:buFont typeface="Arial"/>
              <a:buChar char="•"/>
            </a:pPr>
            <a:r>
              <a:rPr lang="en-US"/>
              <a:t>Authority control can also help users identify other subject terms to use by providing broader or narrower terms related to that subject.</a:t>
            </a:r>
          </a:p>
        </p:txBody>
      </p:sp>
      <p:sp>
        <p:nvSpPr>
          <p:cNvPr id="4" name="Slide Number Placeholder 3"/>
          <p:cNvSpPr txBox="1">
            <a:spLocks noGrp="1"/>
          </p:cNvSpPr>
          <p:nvPr>
            <p:ph type="sldNum" sz="quarter" idx="5"/>
          </p:nvPr>
        </p:nvSpPr>
        <p:spPr>
          <a:xfrm>
            <a:off x="92911" y="363129440"/>
            <a:ext cx="4193339" cy="7431168"/>
          </a:xfrm>
          <a:prstGeom prst="rect">
            <a:avLst/>
          </a:prstGeom>
        </p:spPr>
        <p:txBody>
          <a:bodyPr/>
          <a:lstStyle>
            <a:lvl1pPr lvl="0" rtl="0">
              <a:defRPr/>
            </a:lvl1pPr>
          </a:lstStyle>
          <a:p>
            <a:fld id="{8B38DBA3-52F9-4AF4-A6A4-FA4D7DB2F99C}" type="slidenum">
              <a:t>3</a:t>
            </a:fld>
            <a:endParaRPr/>
          </a:p>
        </p:txBody>
      </p:sp>
    </p:spTree>
    <p:extLst>
      <p:ext uri="{BB962C8B-B14F-4D97-AF65-F5344CB8AC3E}">
        <p14:creationId xmlns:p14="http://schemas.microsoft.com/office/powerpoint/2010/main" val="2758620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t>First Extract the LCSH record number from the list of changed headings</a:t>
            </a:r>
          </a:p>
          <a:p>
            <a:pPr marL="171450" indent="-171450">
              <a:spcBef>
                <a:spcPct val="20000"/>
              </a:spcBef>
              <a:spcAft>
                <a:spcPts val="600"/>
              </a:spcAft>
              <a:buFont typeface="Arial"/>
              <a:buChar char="•"/>
            </a:pPr>
            <a:r>
              <a:rPr lang="en-US" dirty="0"/>
              <a:t>Copy the subject change list into Excel</a:t>
            </a:r>
            <a:endParaRPr lang="en-US" dirty="0">
              <a:cs typeface="Calibri"/>
            </a:endParaRPr>
          </a:p>
          <a:p>
            <a:pPr marL="171450" indent="-171450">
              <a:spcBef>
                <a:spcPct val="20000"/>
              </a:spcBef>
              <a:spcAft>
                <a:spcPts val="600"/>
              </a:spcAft>
              <a:buFont typeface="Arial"/>
              <a:buChar char="•"/>
            </a:pPr>
            <a:r>
              <a:rPr lang="en-US" dirty="0"/>
              <a:t>Highlight everything and unmerge cells</a:t>
            </a:r>
            <a:endParaRPr lang="en-US" dirty="0">
              <a:cs typeface="Calibri"/>
            </a:endParaRPr>
          </a:p>
          <a:p>
            <a:pPr marL="171450" indent="-171450">
              <a:spcBef>
                <a:spcPct val="20000"/>
              </a:spcBef>
              <a:spcAft>
                <a:spcPts val="600"/>
              </a:spcAft>
              <a:buFont typeface="Arial"/>
              <a:buChar char="•"/>
            </a:pPr>
            <a:r>
              <a:rPr lang="en-US" dirty="0"/>
              <a:t>Use (</a:t>
            </a:r>
            <a:r>
              <a:rPr lang="en-US" dirty="0" err="1"/>
              <a:t>ctrl+f</a:t>
            </a:r>
            <a:r>
              <a:rPr lang="en-US" dirty="0"/>
              <a:t>) Find/replace to replace [</a:t>
            </a:r>
            <a:r>
              <a:rPr lang="en-US" dirty="0" err="1"/>
              <a:t>sp</a:t>
            </a:r>
            <a:r>
              <a:rPr lang="en-US" dirty="0"/>
              <a:t> with ^</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30</a:t>
            </a:fld>
            <a:endParaRPr lang="en-US"/>
          </a:p>
        </p:txBody>
      </p:sp>
    </p:spTree>
    <p:extLst>
      <p:ext uri="{BB962C8B-B14F-4D97-AF65-F5344CB8AC3E}">
        <p14:creationId xmlns:p14="http://schemas.microsoft.com/office/powerpoint/2010/main" val="2244897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pPr marL="285750" indent="-285750">
              <a:spcBef>
                <a:spcPct val="20000"/>
              </a:spcBef>
              <a:spcAft>
                <a:spcPts val="600"/>
              </a:spcAft>
              <a:buFont typeface="Arial"/>
              <a:buChar char="•"/>
            </a:pPr>
            <a:r>
              <a:rPr lang="en-US" dirty="0"/>
              <a:t>Use (</a:t>
            </a:r>
            <a:r>
              <a:rPr lang="en-US" dirty="0" err="1"/>
              <a:t>ctrl+f</a:t>
            </a:r>
            <a:r>
              <a:rPr lang="en-US" dirty="0"/>
              <a:t>) Find/replace to replace ] with nothing</a:t>
            </a:r>
          </a:p>
          <a:p>
            <a:pPr marL="285750" indent="-285750">
              <a:spcBef>
                <a:spcPct val="20000"/>
              </a:spcBef>
              <a:spcAft>
                <a:spcPts val="600"/>
              </a:spcAft>
              <a:buFont typeface="Arial"/>
              <a:buChar char="•"/>
            </a:pPr>
            <a:r>
              <a:rPr lang="en-US" dirty="0"/>
              <a:t>Use the Text to columns feature to separate ^ to its own column.</a:t>
            </a:r>
            <a:endParaRPr lang="en-US" dirty="0">
              <a:cs typeface="Calibri"/>
            </a:endParaRPr>
          </a:p>
          <a:p>
            <a:pPr lvl="1">
              <a:spcBef>
                <a:spcPct val="20000"/>
              </a:spcBef>
              <a:spcAft>
                <a:spcPts val="600"/>
              </a:spcAft>
              <a:buFont typeface="Arial"/>
              <a:buChar char="•"/>
            </a:pPr>
            <a:r>
              <a:rPr lang="en-US" dirty="0"/>
              <a:t>Delimited --&gt; </a:t>
            </a:r>
            <a:endParaRPr lang="en-US" dirty="0">
              <a:cs typeface="Calibri"/>
            </a:endParaRPr>
          </a:p>
          <a:p>
            <a:pPr lvl="1">
              <a:spcBef>
                <a:spcPct val="20000"/>
              </a:spcBef>
              <a:spcAft>
                <a:spcPts val="600"/>
              </a:spcAft>
              <a:buFont typeface="Arial"/>
              <a:buChar char="•"/>
            </a:pPr>
            <a:r>
              <a:rPr lang="en-US" dirty="0"/>
              <a:t>Other: ^ --&gt; </a:t>
            </a:r>
            <a:endParaRPr lang="en-US" dirty="0">
              <a:cs typeface="Calibri"/>
            </a:endParaRPr>
          </a:p>
          <a:p>
            <a:pPr lvl="1">
              <a:spcBef>
                <a:spcPct val="20000"/>
              </a:spcBef>
              <a:spcAft>
                <a:spcPts val="600"/>
              </a:spcAft>
              <a:buFont typeface="Arial"/>
              <a:buChar char="•"/>
            </a:pPr>
            <a:r>
              <a:rPr lang="en-US" dirty="0"/>
              <a:t>Finish</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31</a:t>
            </a:fld>
            <a:endParaRPr lang="en-US"/>
          </a:p>
        </p:txBody>
      </p:sp>
    </p:spTree>
    <p:extLst>
      <p:ext uri="{BB962C8B-B14F-4D97-AF65-F5344CB8AC3E}">
        <p14:creationId xmlns:p14="http://schemas.microsoft.com/office/powerpoint/2010/main" val="48197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hlinkClick r:id="rId3"/>
              </a:rPr>
              <a:t>https://notepadhelper.com/wp-content/uploads/remove-blank-lines-Notepad-plus-plus.jpg</a:t>
            </a:r>
            <a:endParaRPr lang="en-US"/>
          </a:p>
          <a:p>
            <a:endParaRPr lang="en-US">
              <a:cs typeface="Calibri"/>
            </a:endParaRPr>
          </a:p>
          <a:p>
            <a:pPr marL="171450" indent="-171450">
              <a:buFont typeface="Arial"/>
              <a:buChar char="•"/>
            </a:pPr>
            <a:r>
              <a:rPr lang="en-US" dirty="0"/>
              <a:t>Paste the copied numbers from step 1 into a new tab in Notepad ++</a:t>
            </a:r>
            <a:endParaRPr lang="en-US">
              <a:cs typeface="Calibri" panose="020F0502020204030204"/>
            </a:endParaRPr>
          </a:p>
          <a:p>
            <a:pPr marL="628650" lvl="1" indent="-171450">
              <a:buFont typeface="Arial"/>
              <a:buChar char="•"/>
            </a:pPr>
            <a:r>
              <a:rPr lang="en-US" dirty="0"/>
              <a:t>Each number should be on its own line</a:t>
            </a:r>
            <a:endParaRPr lang="en-US" dirty="0">
              <a:cs typeface="Calibri" panose="020F0502020204030204"/>
            </a:endParaRPr>
          </a:p>
          <a:p>
            <a:pPr marL="628650" lvl="1" indent="-171450">
              <a:buFont typeface="Arial"/>
              <a:buChar char="•"/>
            </a:pPr>
            <a:r>
              <a:rPr lang="en-US" dirty="0"/>
              <a:t>Remove any empty lines (EDIT--LINE OPERATIONS--REMOVE EMPTY LINES)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32</a:t>
            </a:fld>
            <a:endParaRPr lang="en-US"/>
          </a:p>
        </p:txBody>
      </p:sp>
    </p:spTree>
    <p:extLst>
      <p:ext uri="{BB962C8B-B14F-4D97-AF65-F5344CB8AC3E}">
        <p14:creationId xmlns:p14="http://schemas.microsoft.com/office/powerpoint/2010/main" val="2805268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hlinkClick r:id="rId3"/>
              </a:rPr>
              <a:t>https://notepadhelper.com/wp-content/uploads/remove-blank-lines-Notepad-plus-plus.jpg</a:t>
            </a:r>
            <a:endParaRPr lang="en-US"/>
          </a:p>
          <a:p>
            <a:endParaRPr lang="en-US">
              <a:cs typeface="Calibri"/>
            </a:endParaRPr>
          </a:p>
          <a:p>
            <a:pPr marL="171450" indent="-171450">
              <a:buFont typeface="Arial"/>
              <a:buChar char="•"/>
            </a:pPr>
            <a:r>
              <a:rPr lang="en-US" dirty="0"/>
              <a:t>Paste the copied numbers from step 1 into a new tab in Notepad ++</a:t>
            </a:r>
            <a:endParaRPr lang="en-US" dirty="0">
              <a:cs typeface="Calibri" panose="020F0502020204030204"/>
            </a:endParaRPr>
          </a:p>
          <a:p>
            <a:pPr marL="628650" lvl="1" indent="-171450">
              <a:buFont typeface="Arial"/>
              <a:buChar char="•"/>
            </a:pPr>
            <a:r>
              <a:rPr lang="en-US" dirty="0"/>
              <a:t>Each number should be on its own line</a:t>
            </a:r>
            <a:endParaRPr lang="en-US" dirty="0">
              <a:cs typeface="Calibri" panose="020F0502020204030204"/>
            </a:endParaRPr>
          </a:p>
          <a:p>
            <a:pPr marL="628650" lvl="1" indent="-171450">
              <a:buFont typeface="Arial"/>
              <a:buChar char="•"/>
            </a:pPr>
            <a:r>
              <a:rPr lang="en-US" dirty="0"/>
              <a:t>Remove any empty lines (EDIT--LINE OPERATIONS--REMOVE EMPTY LINES)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33</a:t>
            </a:fld>
            <a:endParaRPr lang="en-US"/>
          </a:p>
        </p:txBody>
      </p:sp>
    </p:spTree>
    <p:extLst>
      <p:ext uri="{BB962C8B-B14F-4D97-AF65-F5344CB8AC3E}">
        <p14:creationId xmlns:p14="http://schemas.microsoft.com/office/powerpoint/2010/main" val="1345181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hlinkClick r:id="rId3"/>
              </a:rPr>
              <a:t>https://notepadhelper.com/wp-content/uploads/remove-blank-lines-Notepad-plus-plus.jpg</a:t>
            </a:r>
            <a:endParaRPr lang="en-US"/>
          </a:p>
          <a:p>
            <a:endParaRPr lang="en-US">
              <a:cs typeface="Calibri"/>
            </a:endParaRPr>
          </a:p>
          <a:p>
            <a:pPr marL="171450" indent="-171450">
              <a:buFont typeface="Arial"/>
              <a:buChar char="•"/>
            </a:pPr>
            <a:r>
              <a:rPr lang="en-US" dirty="0"/>
              <a:t>Paste the copied numbers from step 1 into a new tab in Notepad ++</a:t>
            </a:r>
            <a:endParaRPr lang="en-US">
              <a:cs typeface="Calibri" panose="020F0502020204030204"/>
            </a:endParaRPr>
          </a:p>
          <a:p>
            <a:pPr marL="628650" lvl="1" indent="-171450">
              <a:buFont typeface="Arial"/>
              <a:buChar char="•"/>
            </a:pPr>
            <a:r>
              <a:rPr lang="en-US" dirty="0"/>
              <a:t>Each number should be on its own line</a:t>
            </a:r>
            <a:endParaRPr lang="en-US">
              <a:cs typeface="Calibri" panose="020F0502020204030204"/>
            </a:endParaRPr>
          </a:p>
          <a:p>
            <a:pPr marL="628650" lvl="1" indent="-171450">
              <a:buFont typeface="Arial"/>
              <a:buChar char="•"/>
            </a:pPr>
            <a:r>
              <a:rPr lang="en-US" dirty="0"/>
              <a:t>Remove any empty lines (EDIT--LINE OPERATIONS--REMOVE EMPTY LINES)</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34</a:t>
            </a:fld>
            <a:endParaRPr lang="en-US"/>
          </a:p>
        </p:txBody>
      </p:sp>
    </p:spTree>
    <p:extLst>
      <p:ext uri="{BB962C8B-B14F-4D97-AF65-F5344CB8AC3E}">
        <p14:creationId xmlns:p14="http://schemas.microsoft.com/office/powerpoint/2010/main" val="3092058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pPr marL="171450" indent="-171450">
              <a:buFont typeface="Arial"/>
              <a:buChar char="•"/>
            </a:pPr>
            <a:r>
              <a:rPr lang="en-US" dirty="0"/>
              <a:t>Open a new tab in Notepad ++</a:t>
            </a:r>
          </a:p>
          <a:p>
            <a:pPr marL="171450" indent="-171450">
              <a:buFont typeface="Arial"/>
              <a:buChar char="•"/>
            </a:pPr>
            <a:r>
              <a:rPr lang="en-US" dirty="0"/>
              <a:t>Copy the following JSON code into that new tab</a:t>
            </a:r>
            <a:endParaRPr lang="en-US" dirty="0">
              <a:cs typeface="Calibri"/>
            </a:endParaRPr>
          </a:p>
          <a:p>
            <a:r>
              <a:rPr lang="en-US" dirty="0"/>
              <a:t>{</a:t>
            </a:r>
            <a:endParaRPr lang="en-US" dirty="0">
              <a:cs typeface="Calibri"/>
            </a:endParaRPr>
          </a:p>
          <a:p>
            <a:r>
              <a:rPr lang="en-US" dirty="0"/>
              <a:t>  "queries": [</a:t>
            </a:r>
            <a:endParaRPr lang="en-US" dirty="0">
              <a:cs typeface="Calibri"/>
            </a:endParaRPr>
          </a:p>
          <a:p>
            <a:r>
              <a:rPr lang="en-US" dirty="0"/>
              <a:t>   ENTER FORMATTED SEARCH TERMS HERE</a:t>
            </a:r>
            <a:endParaRPr lang="en-US" dirty="0">
              <a:cs typeface="Calibri"/>
            </a:endParaRPr>
          </a:p>
          <a:p>
            <a:r>
              <a:rPr lang="en-US" dirty="0"/>
              <a:t>  ]</a:t>
            </a:r>
            <a:endParaRPr lang="en-US" dirty="0">
              <a:cs typeface="Calibri"/>
            </a:endParaRPr>
          </a:p>
          <a:p>
            <a:r>
              <a:rPr lang="en-US" dirty="0"/>
              <a:t>}</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35</a:t>
            </a:fld>
            <a:endParaRPr lang="en-US"/>
          </a:p>
        </p:txBody>
      </p:sp>
    </p:spTree>
    <p:extLst>
      <p:ext uri="{BB962C8B-B14F-4D97-AF65-F5344CB8AC3E}">
        <p14:creationId xmlns:p14="http://schemas.microsoft.com/office/powerpoint/2010/main" val="25745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t>Copy and paste the JSON query into a create lists that holds a large amount of records (Or at least the number of record numbers you have)</a:t>
            </a:r>
          </a:p>
          <a:p>
            <a:endParaRPr lang="en-US">
              <a:cs typeface="Calibri"/>
            </a:endParaRPr>
          </a:p>
          <a:p>
            <a:r>
              <a:rPr lang="en-US" dirty="0">
                <a:cs typeface="Calibri"/>
              </a:rPr>
              <a:t>The search will likely take a while. Work on something else while you are waiting on it to finish</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36</a:t>
            </a:fld>
            <a:endParaRPr lang="en-US"/>
          </a:p>
        </p:txBody>
      </p:sp>
    </p:spTree>
    <p:extLst>
      <p:ext uri="{BB962C8B-B14F-4D97-AF65-F5344CB8AC3E}">
        <p14:creationId xmlns:p14="http://schemas.microsoft.com/office/powerpoint/2010/main" val="1649240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r>
              <a:rPr lang="en-US" dirty="0"/>
              <a:t>We have fourteen out of the two</a:t>
            </a:r>
            <a:r>
              <a:rPr lang="en-US" baseline="0" dirty="0"/>
              <a:t> hundred and twenty</a:t>
            </a:r>
            <a:r>
              <a:rPr lang="en-US" dirty="0"/>
              <a:t> records on the list. </a:t>
            </a:r>
          </a:p>
          <a:p>
            <a:pPr marL="285750" indent="-285750">
              <a:spcBef>
                <a:spcPct val="20000"/>
              </a:spcBef>
              <a:spcAft>
                <a:spcPts val="600"/>
              </a:spcAft>
              <a:buFont typeface="Arial"/>
              <a:buChar char="•"/>
            </a:pPr>
            <a:r>
              <a:rPr lang="en-US" dirty="0"/>
              <a:t>From here, export the 010 fields to a text file.</a:t>
            </a:r>
            <a:endParaRPr lang="en-US" dirty="0">
              <a:cs typeface="Calibri"/>
            </a:endParaRPr>
          </a:p>
          <a:p>
            <a:pPr marL="285750" indent="-285750">
              <a:spcBef>
                <a:spcPct val="20000"/>
              </a:spcBef>
              <a:spcAft>
                <a:spcPts val="600"/>
              </a:spcAft>
              <a:buFont typeface="Arial"/>
              <a:buChar char="•"/>
            </a:pPr>
            <a:r>
              <a:rPr lang="en-US" dirty="0"/>
              <a:t>Keep the list to delete old records later</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37</a:t>
            </a:fld>
            <a:endParaRPr lang="en-US"/>
          </a:p>
        </p:txBody>
      </p:sp>
    </p:spTree>
    <p:extLst>
      <p:ext uri="{BB962C8B-B14F-4D97-AF65-F5344CB8AC3E}">
        <p14:creationId xmlns:p14="http://schemas.microsoft.com/office/powerpoint/2010/main" val="1067745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Use the list of 010 fields you exported from Sierra and save them as a text file.</a:t>
            </a:r>
          </a:p>
          <a:p>
            <a:r>
              <a:rPr lang="en-US" dirty="0">
                <a:cs typeface="Calibri"/>
              </a:rPr>
              <a:t>In OCLC, under "Batch" select "Enter </a:t>
            </a:r>
            <a:r>
              <a:rPr lang="en-US" dirty="0" err="1">
                <a:cs typeface="Calibri"/>
              </a:rPr>
              <a:t>AUthority</a:t>
            </a:r>
            <a:r>
              <a:rPr lang="en-US" dirty="0">
                <a:cs typeface="Calibri"/>
              </a:rPr>
              <a:t> Batch Search Keys".  You will want to use the default index of "LCCN (ln:)" and then hit import.  </a:t>
            </a:r>
            <a:r>
              <a:rPr lang="en-US" dirty="0" err="1">
                <a:cs typeface="Calibri"/>
              </a:rPr>
              <a:t>FInd</a:t>
            </a:r>
            <a:r>
              <a:rPr lang="en-US" dirty="0">
                <a:cs typeface="Calibri"/>
              </a:rPr>
              <a:t> your file location and select it. I always click no when it asks me if I want to delete my original import file.</a:t>
            </a:r>
          </a:p>
          <a:p>
            <a:r>
              <a:rPr lang="en-US" dirty="0">
                <a:cs typeface="Calibri"/>
              </a:rPr>
              <a:t>The dialog box under the default search index should have populated with your search terms.</a:t>
            </a:r>
          </a:p>
          <a:p>
            <a:r>
              <a:rPr lang="en-US" dirty="0">
                <a:cs typeface="Calibri"/>
              </a:rPr>
              <a:t>Hit save and then close.</a:t>
            </a:r>
          </a:p>
          <a:p>
            <a:endParaRPr lang="en-US">
              <a:cs typeface="Calibri"/>
            </a:endParaRPr>
          </a:p>
          <a:p>
            <a:r>
              <a:rPr lang="en-US" dirty="0">
                <a:cs typeface="Calibri"/>
              </a:rPr>
              <a:t>Next, under "Batch" select Process Batch.</a:t>
            </a:r>
          </a:p>
          <a:p>
            <a:r>
              <a:rPr lang="en-US" dirty="0">
                <a:cs typeface="Calibri"/>
              </a:rPr>
              <a:t>Check the box next to the default auth file name (as opposed to bib)</a:t>
            </a:r>
          </a:p>
          <a:p>
            <a:r>
              <a:rPr lang="en-US" dirty="0">
                <a:cs typeface="Calibri"/>
              </a:rPr>
              <a:t>Click online searches and then click ok.</a:t>
            </a:r>
          </a:p>
          <a:p>
            <a:endParaRPr lang="en-US">
              <a:cs typeface="Calibri"/>
            </a:endParaRPr>
          </a:p>
          <a:p>
            <a:r>
              <a:rPr lang="en-US" dirty="0">
                <a:cs typeface="Calibri"/>
              </a:rPr>
              <a:t>You should get a "Batch Search Report"</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38</a:t>
            </a:fld>
            <a:endParaRPr lang="en-US"/>
          </a:p>
        </p:txBody>
      </p:sp>
    </p:spTree>
    <p:extLst>
      <p:ext uri="{BB962C8B-B14F-4D97-AF65-F5344CB8AC3E}">
        <p14:creationId xmlns:p14="http://schemas.microsoft.com/office/powerpoint/2010/main" val="1544019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Use the list of 010 fields you exported from Sierra and save them as a text file.</a:t>
            </a:r>
          </a:p>
          <a:p>
            <a:r>
              <a:rPr lang="en-US" dirty="0">
                <a:cs typeface="Calibri"/>
              </a:rPr>
              <a:t>In OCLC, under "Batch" select "Enter </a:t>
            </a:r>
            <a:r>
              <a:rPr lang="en-US" dirty="0" err="1">
                <a:cs typeface="Calibri"/>
              </a:rPr>
              <a:t>AUthority</a:t>
            </a:r>
            <a:r>
              <a:rPr lang="en-US" dirty="0">
                <a:cs typeface="Calibri"/>
              </a:rPr>
              <a:t> Batch Search Keys".  You will want to use the default index of "LCCN (ln:)" and then hit import.  </a:t>
            </a:r>
            <a:r>
              <a:rPr lang="en-US" dirty="0" err="1">
                <a:cs typeface="Calibri"/>
              </a:rPr>
              <a:t>FInd</a:t>
            </a:r>
            <a:r>
              <a:rPr lang="en-US" dirty="0">
                <a:cs typeface="Calibri"/>
              </a:rPr>
              <a:t> your file location and select it. I always click no when it asks me if I want to delete my original import file.</a:t>
            </a:r>
          </a:p>
          <a:p>
            <a:r>
              <a:rPr lang="en-US" dirty="0">
                <a:cs typeface="Calibri"/>
              </a:rPr>
              <a:t>The dialog box under the default search index should have populated with your search terms.</a:t>
            </a:r>
          </a:p>
          <a:p>
            <a:r>
              <a:rPr lang="en-US" dirty="0">
                <a:cs typeface="Calibri"/>
              </a:rPr>
              <a:t>Hit save and then close.</a:t>
            </a:r>
          </a:p>
          <a:p>
            <a:endParaRPr lang="en-US">
              <a:cs typeface="Calibri"/>
            </a:endParaRPr>
          </a:p>
          <a:p>
            <a:r>
              <a:rPr lang="en-US" dirty="0">
                <a:cs typeface="Calibri"/>
              </a:rPr>
              <a:t>Next, under "Batch" select Process Batch.</a:t>
            </a:r>
          </a:p>
          <a:p>
            <a:r>
              <a:rPr lang="en-US" dirty="0">
                <a:cs typeface="Calibri"/>
              </a:rPr>
              <a:t>Check the box next to the default auth file name (as opposed to bib)</a:t>
            </a:r>
          </a:p>
          <a:p>
            <a:r>
              <a:rPr lang="en-US" dirty="0">
                <a:cs typeface="Calibri"/>
              </a:rPr>
              <a:t>Click online searches and then click ok.</a:t>
            </a:r>
          </a:p>
          <a:p>
            <a:endParaRPr lang="en-US">
              <a:cs typeface="Calibri"/>
            </a:endParaRPr>
          </a:p>
          <a:p>
            <a:r>
              <a:rPr lang="en-US" dirty="0">
                <a:cs typeface="Calibri"/>
              </a:rPr>
              <a:t>You should get a "Batch Search Report"</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39</a:t>
            </a:fld>
            <a:endParaRPr lang="en-US"/>
          </a:p>
        </p:txBody>
      </p:sp>
    </p:spTree>
    <p:extLst>
      <p:ext uri="{BB962C8B-B14F-4D97-AF65-F5344CB8AC3E}">
        <p14:creationId xmlns:p14="http://schemas.microsoft.com/office/powerpoint/2010/main" val="257481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lvl="0" rtl="0"/>
            <a:r>
              <a:rPr lang="en-US" dirty="0"/>
              <a:t>Newer</a:t>
            </a:r>
            <a:r>
              <a:rPr lang="en-US" baseline="0" dirty="0"/>
              <a:t> authority records have more information in them, while still maintaining the standard fields.</a:t>
            </a:r>
          </a:p>
          <a:p>
            <a:pPr lvl="0" rtl="0"/>
            <a:endParaRPr lang="en-US" baseline="0" dirty="0"/>
          </a:p>
          <a:p>
            <a:pPr marL="171450" lvl="0" indent="-171450" rtl="0">
              <a:buFont typeface="Arial"/>
              <a:buChar char="•"/>
            </a:pPr>
            <a:r>
              <a:rPr lang="en-US" dirty="0"/>
              <a:t>You have the authorized access point (Apple Computer,</a:t>
            </a:r>
            <a:r>
              <a:rPr lang="en-US" baseline="0" dirty="0"/>
              <a:t> Inc</a:t>
            </a:r>
            <a:r>
              <a:rPr lang="en-US" baseline="0" dirty="0" smtClean="0"/>
              <a:t>.</a:t>
            </a:r>
            <a:r>
              <a:rPr lang="en-US" dirty="0" smtClean="0"/>
              <a:t>)</a:t>
            </a:r>
            <a:endParaRPr lang="en-US" dirty="0"/>
          </a:p>
        </p:txBody>
      </p:sp>
      <p:sp>
        <p:nvSpPr>
          <p:cNvPr id="4" name="Slide Number Placeholder 3"/>
          <p:cNvSpPr txBox="1">
            <a:spLocks noGrp="1"/>
          </p:cNvSpPr>
          <p:nvPr>
            <p:ph type="sldNum" sz="quarter" idx="10"/>
          </p:nvPr>
        </p:nvSpPr>
        <p:spPr>
          <a:xfrm>
            <a:off x="92911" y="363129440"/>
            <a:ext cx="4193339" cy="7431168"/>
          </a:xfrm>
          <a:prstGeom prst="rect">
            <a:avLst/>
          </a:prstGeom>
        </p:spPr>
        <p:txBody>
          <a:bodyPr/>
          <a:lstStyle>
            <a:lvl1pPr lvl="0" rtl="0">
              <a:defRPr/>
            </a:lvl1pPr>
          </a:lstStyle>
          <a:p>
            <a:fld id="{8B38DBA3-52F9-4AF4-A6A4-FA4D7DB2F99C}" type="slidenum">
              <a:t>4</a:t>
            </a:fld>
            <a:endParaRPr/>
          </a:p>
        </p:txBody>
      </p:sp>
    </p:spTree>
    <p:extLst>
      <p:ext uri="{BB962C8B-B14F-4D97-AF65-F5344CB8AC3E}">
        <p14:creationId xmlns:p14="http://schemas.microsoft.com/office/powerpoint/2010/main" val="4288198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0"/>
            <a:ext cx="1666875" cy="938213"/>
          </a:xfrm>
        </p:spPr>
      </p:sp>
      <p:sp>
        <p:nvSpPr>
          <p:cNvPr id="3" name="Notes Placeholder 2"/>
          <p:cNvSpPr>
            <a:spLocks noGrp="1"/>
          </p:cNvSpPr>
          <p:nvPr>
            <p:ph type="body" idx="1"/>
          </p:nvPr>
        </p:nvSpPr>
        <p:spPr/>
        <p:txBody>
          <a:bodyPr/>
          <a:lstStyle/>
          <a:p>
            <a:r>
              <a:rPr lang="en-US" dirty="0"/>
              <a:t>View the records you just saved to the local file by using the Authorities – show- by local save file status.  Then check the "in Process" box under Workflow status and click show records.</a:t>
            </a:r>
          </a:p>
          <a:p>
            <a:r>
              <a:rPr lang="en-US" dirty="0"/>
              <a:t>Select all of the records you need to export and hit F5 or "Export".</a:t>
            </a:r>
          </a:p>
          <a:p>
            <a:r>
              <a:rPr lang="en-US" dirty="0"/>
              <a:t>In my export setting in OCLC, I have destination set for "File:(prompt for filename).  This allows me to save the file wherever and under whatever name I want.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40</a:t>
            </a:fld>
            <a:endParaRPr lang="en-US"/>
          </a:p>
        </p:txBody>
      </p:sp>
    </p:spTree>
    <p:extLst>
      <p:ext uri="{BB962C8B-B14F-4D97-AF65-F5344CB8AC3E}">
        <p14:creationId xmlns:p14="http://schemas.microsoft.com/office/powerpoint/2010/main" val="1982986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Once I have my file saved, I can import it into Sierra via Data Exchange.  I select the "Load MARC SUBJECT authority records from tape or FTS" (I think this was a default process that came with Sierra).  Then "Upload files from PC" using the "</a:t>
            </a:r>
            <a:r>
              <a:rPr lang="en-US" dirty="0" err="1">
                <a:cs typeface="Calibri"/>
              </a:rPr>
              <a:t>sfts</a:t>
            </a:r>
            <a:r>
              <a:rPr lang="en-US" dirty="0">
                <a:cs typeface="Calibri"/>
              </a:rPr>
              <a:t>" type when it asks you.  </a:t>
            </a:r>
            <a:r>
              <a:rPr lang="en-US" dirty="0" err="1">
                <a:cs typeface="Calibri"/>
              </a:rPr>
              <a:t>SElect</a:t>
            </a:r>
            <a:r>
              <a:rPr lang="en-US" dirty="0">
                <a:cs typeface="Calibri"/>
              </a:rPr>
              <a:t> your newly uploaded file and "preprocess" it.  Click on the newly created "sub" type line and select load.  Check "use review files" and test your file.  If there are no errors, then load the records.  In a perfect world, they would overlay the old one. My testing wouldn't do that for me and I don't know enough about the load table to fix that.  So to fix that, I just use the list I created earlier and delete those records in the "Delete Records function" of Sierra.  If you don't have too many in your list, you could do it individually and check for local additions that you may not want to lose.  Or if you want to export each individual subject record from OCLC, you can use a </a:t>
            </a:r>
            <a:r>
              <a:rPr lang="en-US" dirty="0"/>
              <a:t>949 </a:t>
            </a:r>
            <a:r>
              <a:rPr lang="en-US" dirty="0">
                <a:cs typeface="Calibri"/>
              </a:rPr>
              <a:t>overlay text string. </a:t>
            </a:r>
            <a:endParaRPr lang="en-US" dirty="0"/>
          </a:p>
        </p:txBody>
      </p:sp>
      <p:sp>
        <p:nvSpPr>
          <p:cNvPr id="4" name="Slide Number Placeholder 3"/>
          <p:cNvSpPr>
            <a:spLocks noGrp="1"/>
          </p:cNvSpPr>
          <p:nvPr>
            <p:ph type="sldNum" sz="quarter" idx="5"/>
          </p:nvPr>
        </p:nvSpPr>
        <p:spPr/>
        <p:txBody>
          <a:bodyPr/>
          <a:lstStyle/>
          <a:p>
            <a:fld id="{6D92A7DB-2F17-42A6-9DA9-EBF0BA3E6FCD}" type="slidenum">
              <a:rPr lang="en-US"/>
              <a:t>41</a:t>
            </a:fld>
            <a:endParaRPr lang="en-US"/>
          </a:p>
        </p:txBody>
      </p:sp>
    </p:spTree>
    <p:extLst>
      <p:ext uri="{BB962C8B-B14F-4D97-AF65-F5344CB8AC3E}">
        <p14:creationId xmlns:p14="http://schemas.microsoft.com/office/powerpoint/2010/main" val="455107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pPr marL="285750" indent="-285750">
              <a:lnSpc>
                <a:spcPct val="90000"/>
              </a:lnSpc>
              <a:spcBef>
                <a:spcPct val="20000"/>
              </a:spcBef>
              <a:spcAft>
                <a:spcPts val="600"/>
              </a:spcAft>
              <a:buFont typeface="Arial"/>
              <a:buChar char="•"/>
            </a:pPr>
            <a:r>
              <a:rPr lang="en-US" dirty="0"/>
              <a:t>Check your headings reports for duplicate authority records and blind references</a:t>
            </a:r>
          </a:p>
          <a:p>
            <a:pPr marL="285750" indent="-285750">
              <a:lnSpc>
                <a:spcPct val="90000"/>
              </a:lnSpc>
              <a:spcBef>
                <a:spcPct val="20000"/>
              </a:spcBef>
              <a:spcAft>
                <a:spcPts val="600"/>
              </a:spcAft>
              <a:buFont typeface="Arial"/>
              <a:buChar char="•"/>
            </a:pPr>
            <a:r>
              <a:rPr lang="en-US" dirty="0"/>
              <a:t>Delete the old authority records that are duplicated by the upload</a:t>
            </a:r>
            <a:endParaRPr lang="en-US" dirty="0">
              <a:cs typeface="Calibri"/>
            </a:endParaRPr>
          </a:p>
          <a:p>
            <a:pPr marL="285750" indent="-285750">
              <a:lnSpc>
                <a:spcPct val="90000"/>
              </a:lnSpc>
              <a:spcBef>
                <a:spcPct val="20000"/>
              </a:spcBef>
              <a:spcAft>
                <a:spcPts val="600"/>
              </a:spcAft>
              <a:buFont typeface="Arial"/>
              <a:buChar char="•"/>
            </a:pPr>
            <a:r>
              <a:rPr lang="en-US" dirty="0"/>
              <a:t>Resolve blind references (which come from headings changing, like fictional characters)</a:t>
            </a:r>
            <a:endParaRPr lang="en-US" dirty="0">
              <a:cs typeface="Calibri"/>
            </a:endParaRPr>
          </a:p>
          <a:p>
            <a:pPr marL="285750" indent="-285750">
              <a:lnSpc>
                <a:spcPct val="90000"/>
              </a:lnSpc>
              <a:spcBef>
                <a:spcPct val="20000"/>
              </a:spcBef>
              <a:spcAft>
                <a:spcPts val="600"/>
              </a:spcAft>
              <a:buFont typeface="Arial"/>
              <a:buChar char="•"/>
            </a:pPr>
            <a:r>
              <a:rPr lang="en-US" dirty="0"/>
              <a:t>Most of the records were only deleting or adding subfields to the record, not changing the 1XX, so there shouldn't be too many to fix.</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42</a:t>
            </a:fld>
            <a:endParaRPr lang="en-US"/>
          </a:p>
        </p:txBody>
      </p:sp>
    </p:spTree>
    <p:extLst>
      <p:ext uri="{BB962C8B-B14F-4D97-AF65-F5344CB8AC3E}">
        <p14:creationId xmlns:p14="http://schemas.microsoft.com/office/powerpoint/2010/main" val="3375087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43</a:t>
            </a:fld>
            <a:endParaRPr lang="en-US"/>
          </a:p>
        </p:txBody>
      </p:sp>
    </p:spTree>
    <p:extLst>
      <p:ext uri="{BB962C8B-B14F-4D97-AF65-F5344CB8AC3E}">
        <p14:creationId xmlns:p14="http://schemas.microsoft.com/office/powerpoint/2010/main" val="2085154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cs typeface="Calibri"/>
              </a:rPr>
              <a:t>Closed dates are a bit more complicated because they can occur in more places.</a:t>
            </a:r>
          </a:p>
        </p:txBody>
      </p:sp>
      <p:sp>
        <p:nvSpPr>
          <p:cNvPr id="4" name="Slide Number Placeholder 3"/>
          <p:cNvSpPr>
            <a:spLocks noGrp="1"/>
          </p:cNvSpPr>
          <p:nvPr>
            <p:ph type="sldNum" sz="quarter" idx="5"/>
          </p:nvPr>
        </p:nvSpPr>
        <p:spPr/>
        <p:txBody>
          <a:bodyPr/>
          <a:lstStyle/>
          <a:p>
            <a:fld id="{6D92A7DB-2F17-42A6-9DA9-EBF0BA3E6FCD}" type="slidenum">
              <a:rPr lang="en-US"/>
              <a:t>44</a:t>
            </a:fld>
            <a:endParaRPr lang="en-US"/>
          </a:p>
        </p:txBody>
      </p:sp>
    </p:spTree>
    <p:extLst>
      <p:ext uri="{BB962C8B-B14F-4D97-AF65-F5344CB8AC3E}">
        <p14:creationId xmlns:p14="http://schemas.microsoft.com/office/powerpoint/2010/main" val="1307982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t>There are different levels of thoroughness you can work towards.  Each level requires more and more manual work, so it's up to you to decide what's worth it in the end.</a:t>
            </a:r>
          </a:p>
          <a:p>
            <a:r>
              <a:rPr lang="en-US" dirty="0"/>
              <a:t>Option 1: You can just search the authority records for the closed dates (like we did with the updated subject headings). This will find the authority records of any names on the list in your catalog, but then you will still need to change the corresponding bib records. In our catalog, we didn’t load authority records for every name, so we may used the name in a bib record, but not have the authority record. We would never know if we only used this option.</a:t>
            </a:r>
            <a:endParaRPr lang="en-US" dirty="0">
              <a:cs typeface="Calibri"/>
            </a:endParaRPr>
          </a:p>
          <a:p>
            <a:r>
              <a:rPr lang="en-US" dirty="0"/>
              <a:t>Option 2: You can search your bibliographic records for headings that match the old name. This does a pretty good job returning a name match.</a:t>
            </a:r>
            <a:endParaRPr lang="en-US" dirty="0">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45</a:t>
            </a:fld>
            <a:endParaRPr lang="en-US"/>
          </a:p>
        </p:txBody>
      </p:sp>
    </p:spTree>
    <p:extLst>
      <p:ext uri="{BB962C8B-B14F-4D97-AF65-F5344CB8AC3E}">
        <p14:creationId xmlns:p14="http://schemas.microsoft.com/office/powerpoint/2010/main" val="2418786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a:hlinkClick r:id="rId3"/>
              </a:rPr>
              <a:t>https://i.stack.imgur.com/3bsk9.png</a:t>
            </a:r>
            <a:endParaRPr lang="en-US"/>
          </a:p>
          <a:p>
            <a:r>
              <a:rPr lang="en-US" dirty="0"/>
              <a:t>Copy and paste the list from the OCLC website into Notepad++</a:t>
            </a:r>
            <a:endParaRPr lang="en-US" dirty="0">
              <a:cs typeface="Calibri"/>
            </a:endParaRPr>
          </a:p>
          <a:p>
            <a:r>
              <a:rPr lang="en-US" dirty="0"/>
              <a:t>Deleted the header text and remove any empty lines like we did with the subject headings (EDIT--LINE OPERATIONS--REMOVE EMPTY LINES)</a:t>
            </a:r>
            <a:endParaRPr lang="en-US" dirty="0">
              <a:cs typeface="Calibri"/>
            </a:endParaRPr>
          </a:p>
          <a:p>
            <a:endParaRPr lang="en-US">
              <a:cs typeface="Calibri"/>
            </a:endParaRPr>
          </a:p>
          <a:p>
            <a:r>
              <a:rPr lang="en-US" dirty="0">
                <a:cs typeface="Calibri"/>
              </a:rPr>
              <a:t>Sort your list so that the record numbers are all together at the end of the document. (EDIT—LINE OPERATIONS—SORT LINES LEXICOGRAPHICALLY ASCENDING)  This will easily allow you to extract the record numbers to search option 1</a:t>
            </a:r>
          </a:p>
          <a:p>
            <a:endParaRPr lang="en-US">
              <a:cs typeface="Calibri"/>
            </a:endParaRPr>
          </a:p>
          <a:p>
            <a:r>
              <a:rPr lang="en-US" dirty="0">
                <a:cs typeface="Calibri"/>
              </a:rPr>
              <a:t>We want to search just name authority records in our ILS, so we want to include the “n” part of the record number, but the spaces and other letters</a:t>
            </a:r>
            <a:r>
              <a:rPr lang="en-US" baseline="0" dirty="0">
                <a:cs typeface="Calibri"/>
              </a:rPr>
              <a:t> before the numbers may vary. So we want to make those wildcards in our search.  Replace ^[^0-9]+([0-9]*) and replace with $1</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46</a:t>
            </a:fld>
            <a:endParaRPr lang="en-US"/>
          </a:p>
        </p:txBody>
      </p:sp>
    </p:spTree>
    <p:extLst>
      <p:ext uri="{BB962C8B-B14F-4D97-AF65-F5344CB8AC3E}">
        <p14:creationId xmlns:p14="http://schemas.microsoft.com/office/powerpoint/2010/main" val="1025933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a:hlinkClick r:id="rId3"/>
              </a:rPr>
              <a:t>https://i.stack.imgur.com/3bsk9.png</a:t>
            </a:r>
            <a:endParaRPr lang="en-US"/>
          </a:p>
          <a:p>
            <a:r>
              <a:rPr lang="en-US" dirty="0"/>
              <a:t>Copy and paste the list from the OCLC website into Notepad++</a:t>
            </a:r>
            <a:endParaRPr lang="en-US" dirty="0">
              <a:cs typeface="Calibri"/>
            </a:endParaRPr>
          </a:p>
          <a:p>
            <a:r>
              <a:rPr lang="en-US" dirty="0"/>
              <a:t>Deleted the header text and remove any empty lines like we did with the subject headings (EDIT--LINE OPERATIONS--REMOVE EMPTY LINES)</a:t>
            </a:r>
            <a:endParaRPr lang="en-US" dirty="0">
              <a:cs typeface="Calibri"/>
            </a:endParaRPr>
          </a:p>
          <a:p>
            <a:endParaRPr lang="en-US">
              <a:cs typeface="Calibri"/>
            </a:endParaRPr>
          </a:p>
          <a:p>
            <a:r>
              <a:rPr lang="en-US" dirty="0">
                <a:cs typeface="Calibri"/>
              </a:rPr>
              <a:t>Sort your list so that the record numbers are all together at the end of the document. (EDIT—LINE OPERATIONS—SORT LINES LEXICOGRAPHICALLY ASCENDING)  This will easily allow you to extract the record numbers to search option 1</a:t>
            </a:r>
          </a:p>
          <a:p>
            <a:endParaRPr lang="en-US">
              <a:cs typeface="Calibri"/>
            </a:endParaRPr>
          </a:p>
          <a:p>
            <a:r>
              <a:rPr lang="en-US" dirty="0">
                <a:cs typeface="Calibri"/>
              </a:rPr>
              <a:t>We want to search just name authority records in our ILS, so we want to include the “n” part of the record number, but the spaces and other letters</a:t>
            </a:r>
            <a:r>
              <a:rPr lang="en-US" baseline="0" dirty="0">
                <a:cs typeface="Calibri"/>
              </a:rPr>
              <a:t> before the numbers may vary. So we want to make those wildcards in our search.  Replace ^[^0-9]+([0-9]*) and replace with $1</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47</a:t>
            </a:fld>
            <a:endParaRPr lang="en-US"/>
          </a:p>
        </p:txBody>
      </p:sp>
    </p:spTree>
    <p:extLst>
      <p:ext uri="{BB962C8B-B14F-4D97-AF65-F5344CB8AC3E}">
        <p14:creationId xmlns:p14="http://schemas.microsoft.com/office/powerpoint/2010/main" val="3110336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cs typeface="Calibri"/>
              </a:rPr>
              <a:t>Now that you have just numbers, use </a:t>
            </a:r>
            <a:r>
              <a:rPr lang="en-US" dirty="0" err="1">
                <a:cs typeface="Calibri"/>
              </a:rPr>
              <a:t>ctrl+h</a:t>
            </a:r>
            <a:r>
              <a:rPr lang="en-US" dirty="0">
                <a:cs typeface="Calibri"/>
              </a:rPr>
              <a:t> to replace the following regular expression:</a:t>
            </a:r>
            <a:r>
              <a:rPr lang="en-US" baseline="0" dirty="0">
                <a:cs typeface="Calibri"/>
              </a:rPr>
              <a:t> </a:t>
            </a:r>
            <a:endParaRPr lang="en-US" dirty="0">
              <a:cs typeface="Calibri"/>
            </a:endParaRPr>
          </a:p>
          <a:p>
            <a:r>
              <a:rPr lang="en-US" dirty="0">
                <a:cs typeface="Calibri"/>
              </a:rPr>
              <a:t>Find everything and add the target information with this find/replace.  This will search for the 010 field of authority records to see if any of the names on the closed dates list have authority records in our catalog.</a:t>
            </a:r>
          </a:p>
          <a:p>
            <a:endParaRPr lang="en-US">
              <a:cs typeface="Calibri"/>
            </a:endParaRPr>
          </a:p>
          <a:p>
            <a:r>
              <a:rPr lang="en-US" dirty="0">
                <a:cs typeface="Calibri"/>
              </a:rPr>
              <a:t>I'll show you how to build the rest of the query once I have shown you option 2, since at that point, they use the same regular expressions.</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48</a:t>
            </a:fld>
            <a:endParaRPr lang="en-US"/>
          </a:p>
        </p:txBody>
      </p:sp>
    </p:spTree>
    <p:extLst>
      <p:ext uri="{BB962C8B-B14F-4D97-AF65-F5344CB8AC3E}">
        <p14:creationId xmlns:p14="http://schemas.microsoft.com/office/powerpoint/2010/main" val="3492908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cs typeface="Calibri"/>
              </a:rPr>
              <a:t>Now that you have just numbers, use </a:t>
            </a:r>
            <a:r>
              <a:rPr lang="en-US" dirty="0" err="1">
                <a:cs typeface="Calibri"/>
              </a:rPr>
              <a:t>ctrl+h</a:t>
            </a:r>
            <a:r>
              <a:rPr lang="en-US" dirty="0">
                <a:cs typeface="Calibri"/>
              </a:rPr>
              <a:t> to replace the following regular expression:</a:t>
            </a:r>
            <a:r>
              <a:rPr lang="en-US" baseline="0" dirty="0">
                <a:cs typeface="Calibri"/>
              </a:rPr>
              <a:t> </a:t>
            </a:r>
            <a:endParaRPr lang="en-US" dirty="0">
              <a:cs typeface="Calibri"/>
            </a:endParaRPr>
          </a:p>
          <a:p>
            <a:r>
              <a:rPr lang="en-US" dirty="0">
                <a:cs typeface="Calibri"/>
              </a:rPr>
              <a:t>Find everything and add the target information with this find/replace.  This will search for the 010 field of authority records to see if any of the names on the closed dates list have authority records in our catalog.</a:t>
            </a:r>
          </a:p>
          <a:p>
            <a:endParaRPr lang="en-US">
              <a:cs typeface="Calibri"/>
            </a:endParaRPr>
          </a:p>
          <a:p>
            <a:r>
              <a:rPr lang="en-US" dirty="0">
                <a:cs typeface="Calibri"/>
              </a:rPr>
              <a:t>I'll show you how to build the rest of the query once I have shown you option 2, since at that point, they use the same regular expressions.</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49</a:t>
            </a:fld>
            <a:endParaRPr lang="en-US"/>
          </a:p>
        </p:txBody>
      </p:sp>
    </p:spTree>
    <p:extLst>
      <p:ext uri="{BB962C8B-B14F-4D97-AF65-F5344CB8AC3E}">
        <p14:creationId xmlns:p14="http://schemas.microsoft.com/office/powerpoint/2010/main" val="35267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marL="171450" lvl="0" indent="-171450" rtl="0">
              <a:buFont typeface="Arial"/>
              <a:buChar char="•"/>
            </a:pPr>
            <a:r>
              <a:rPr lang="en-US" dirty="0" smtClean="0"/>
              <a:t>Other </a:t>
            </a:r>
            <a:r>
              <a:rPr lang="en-US" dirty="0"/>
              <a:t>names of the company are Apple (Firm) or Apple</a:t>
            </a:r>
            <a:r>
              <a:rPr lang="en-US" baseline="0" dirty="0"/>
              <a:t> Computer Company.  If you were to search by one of these names, the authority record would redirect you to the authorized form of Apple Computer, Inc</a:t>
            </a:r>
            <a:r>
              <a:rPr lang="en-US" baseline="0" dirty="0" smtClean="0"/>
              <a:t>.</a:t>
            </a:r>
            <a:endParaRPr lang="en-US" baseline="0" dirty="0"/>
          </a:p>
        </p:txBody>
      </p:sp>
      <p:sp>
        <p:nvSpPr>
          <p:cNvPr id="4" name="Slide Number Placeholder 3"/>
          <p:cNvSpPr txBox="1">
            <a:spLocks noGrp="1"/>
          </p:cNvSpPr>
          <p:nvPr>
            <p:ph type="sldNum" sz="quarter" idx="10"/>
          </p:nvPr>
        </p:nvSpPr>
        <p:spPr>
          <a:xfrm>
            <a:off x="92911" y="363129440"/>
            <a:ext cx="4193339" cy="7431168"/>
          </a:xfrm>
          <a:prstGeom prst="rect">
            <a:avLst/>
          </a:prstGeom>
        </p:spPr>
        <p:txBody>
          <a:bodyPr/>
          <a:lstStyle>
            <a:lvl1pPr lvl="0" rtl="0">
              <a:defRPr/>
            </a:lvl1pPr>
          </a:lstStyle>
          <a:p>
            <a:fld id="{8B38DBA3-52F9-4AF4-A6A4-FA4D7DB2F99C}" type="slidenum">
              <a:t>5</a:t>
            </a:fld>
            <a:endParaRPr/>
          </a:p>
        </p:txBody>
      </p:sp>
    </p:spTree>
    <p:extLst>
      <p:ext uri="{BB962C8B-B14F-4D97-AF65-F5344CB8AC3E}">
        <p14:creationId xmlns:p14="http://schemas.microsoft.com/office/powerpoint/2010/main" val="3547517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Just like before, Copy and paste the list from the OCLC website into Notepad++</a:t>
            </a:r>
            <a:endParaRPr lang="en-US" dirty="0"/>
          </a:p>
          <a:p>
            <a:r>
              <a:rPr lang="en-US" dirty="0"/>
              <a:t>Deleted the header text and remove any empty lines (EDIT—LINE OPERATIONS—REMOVE EMPTY LINES)</a:t>
            </a:r>
            <a:endParaRPr lang="en-US" dirty="0">
              <a:cs typeface="Calibri"/>
            </a:endParaRPr>
          </a:p>
          <a:p>
            <a:r>
              <a:rPr lang="en-US" dirty="0"/>
              <a:t>Sort your list alphabetically. (EDIT—LINE OPERATIONS—SORT LINES LEXICOGRAPHICALLY ASCENDING) </a:t>
            </a:r>
            <a:endParaRPr lang="en-US" dirty="0">
              <a:cs typeface="Calibri"/>
            </a:endParaRPr>
          </a:p>
          <a:p>
            <a:endParaRPr lang="en-US">
              <a:cs typeface="Calibri"/>
            </a:endParaRPr>
          </a:p>
          <a:p>
            <a:r>
              <a:rPr lang="en-US" dirty="0">
                <a:cs typeface="Calibri"/>
              </a:rPr>
              <a:t>Now here's the part that's different:</a:t>
            </a:r>
          </a:p>
          <a:p>
            <a:endParaRPr lang="en-US">
              <a:cs typeface="Calibri"/>
            </a:endParaRPr>
          </a:p>
          <a:p>
            <a:r>
              <a:rPr lang="en-US" dirty="0">
                <a:cs typeface="Calibri"/>
              </a:rPr>
              <a:t>We want just the old version of the name, so delete all of the new name entries and the record numbers. They should be grouped together at the beginning and the end.  To remove the Old: 100 1  information, replace "…: 100 1."</a:t>
            </a:r>
            <a:r>
              <a:rPr lang="en-US" dirty="0"/>
              <a:t> with nothing  and check regular expression for the search mode.</a:t>
            </a:r>
            <a:endParaRPr lang="en-US" dirty="0">
              <a:cs typeface="Calibri" panose="020F0502020204030204"/>
            </a:endParaRPr>
          </a:p>
          <a:p>
            <a:endParaRPr lang="en-US">
              <a:cs typeface="Calibri" panose="020F0502020204030204"/>
            </a:endParaRPr>
          </a:p>
          <a:p>
            <a:r>
              <a:rPr lang="en-US" dirty="0">
                <a:cs typeface="Calibri" panose="020F0502020204030204"/>
              </a:rPr>
              <a:t>Let's get rid of everything past subfield a by removing everything</a:t>
            </a:r>
            <a:r>
              <a:rPr lang="en-US" baseline="0" dirty="0">
                <a:cs typeface="Calibri" panose="020F0502020204030204"/>
              </a:rPr>
              <a:t> after the last comma or period with this expression:</a:t>
            </a:r>
            <a:r>
              <a:rPr lang="en-US" dirty="0">
                <a:cs typeface="Calibri" panose="020F0502020204030204"/>
              </a:rPr>
              <a:t> (.*,.*)[,\.].*</a:t>
            </a:r>
          </a:p>
          <a:p>
            <a:r>
              <a:rPr lang="en-US" dirty="0">
                <a:cs typeface="Calibri" panose="020F0502020204030204"/>
              </a:rPr>
              <a:t>Repeat as necessary</a:t>
            </a:r>
            <a:r>
              <a:rPr lang="en-US" baseline="0" dirty="0">
                <a:cs typeface="Calibri" panose="020F0502020204030204"/>
              </a:rPr>
              <a:t> until all of the subfields are removed.  Search for the delimiter symbol to see if there are any that were missed and take care of those manually.</a:t>
            </a:r>
            <a:endParaRPr lang="en-US" dirty="0">
              <a:cs typeface="Calibri" panose="020F0502020204030204"/>
            </a:endParaRPr>
          </a:p>
          <a:p>
            <a:endParaRPr lang="en-US">
              <a:cs typeface="Calibri" panose="020F0502020204030204"/>
            </a:endParaRPr>
          </a:p>
          <a:p>
            <a:r>
              <a:rPr lang="en-US" dirty="0">
                <a:cs typeface="Calibri" panose="020F0502020204030204"/>
              </a:rPr>
              <a:t>We are left with just the $a of the old formats of the names.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D92A7DB-2F17-42A6-9DA9-EBF0BA3E6FCD}" type="slidenum">
              <a:rPr lang="en-US"/>
              <a:t>50</a:t>
            </a:fld>
            <a:endParaRPr lang="en-US"/>
          </a:p>
        </p:txBody>
      </p:sp>
    </p:spTree>
    <p:extLst>
      <p:ext uri="{BB962C8B-B14F-4D97-AF65-F5344CB8AC3E}">
        <p14:creationId xmlns:p14="http://schemas.microsoft.com/office/powerpoint/2010/main" val="1597920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a:cs typeface="Calibri"/>
              </a:rPr>
              <a:t>Just like before, Copy and paste the list from the OCLC website into Notepad++</a:t>
            </a:r>
            <a:endParaRPr lang="en-US" dirty="0"/>
          </a:p>
          <a:p>
            <a:r>
              <a:rPr lang="en-US" dirty="0"/>
              <a:t>Deleted the header text and remove any empty lines (EDIT—LINE OPERATIONS—REMOVE EMPTY LINES)</a:t>
            </a:r>
            <a:endParaRPr lang="en-US" dirty="0">
              <a:cs typeface="Calibri"/>
            </a:endParaRPr>
          </a:p>
          <a:p>
            <a:r>
              <a:rPr lang="en-US" dirty="0"/>
              <a:t>Sort your list alphabetically. (EDIT—LINE OPERATIONS—SORT LINES LEXICOGRAPHICALLY ASCENDING) </a:t>
            </a:r>
            <a:endParaRPr lang="en-US" dirty="0">
              <a:cs typeface="Calibri"/>
            </a:endParaRPr>
          </a:p>
          <a:p>
            <a:endParaRPr lang="en-US">
              <a:cs typeface="Calibri"/>
            </a:endParaRPr>
          </a:p>
          <a:p>
            <a:r>
              <a:rPr lang="en-US" dirty="0">
                <a:cs typeface="Calibri"/>
              </a:rPr>
              <a:t>Now here's the part that's different:</a:t>
            </a:r>
          </a:p>
          <a:p>
            <a:endParaRPr lang="en-US">
              <a:cs typeface="Calibri"/>
            </a:endParaRPr>
          </a:p>
          <a:p>
            <a:r>
              <a:rPr lang="en-US" dirty="0">
                <a:cs typeface="Calibri"/>
              </a:rPr>
              <a:t>We want just the old version of the name, so delete all of the new name entries and the record numbers. They should be grouped together at the beginning and the end.  To remove the Old: 100 1  information, replace "…: 100 1."</a:t>
            </a:r>
            <a:r>
              <a:rPr lang="en-US" dirty="0"/>
              <a:t> with nothing  and check regular expression for the search mode.</a:t>
            </a:r>
            <a:endParaRPr lang="en-US" dirty="0">
              <a:cs typeface="Calibri" panose="020F0502020204030204"/>
            </a:endParaRPr>
          </a:p>
          <a:p>
            <a:endParaRPr lang="en-US">
              <a:cs typeface="Calibri" panose="020F0502020204030204"/>
            </a:endParaRPr>
          </a:p>
          <a:p>
            <a:r>
              <a:rPr lang="en-US" dirty="0">
                <a:cs typeface="Calibri" panose="020F0502020204030204"/>
              </a:rPr>
              <a:t>Let's get rid of everything past subfield a by removing everything</a:t>
            </a:r>
            <a:r>
              <a:rPr lang="en-US" baseline="0" dirty="0">
                <a:cs typeface="Calibri" panose="020F0502020204030204"/>
              </a:rPr>
              <a:t> after the last comma or period with this expression:</a:t>
            </a:r>
            <a:r>
              <a:rPr lang="en-US" dirty="0">
                <a:cs typeface="Calibri" panose="020F0502020204030204"/>
              </a:rPr>
              <a:t> (.*,.*)[,\.].*</a:t>
            </a:r>
          </a:p>
          <a:p>
            <a:r>
              <a:rPr lang="en-US" dirty="0">
                <a:cs typeface="Calibri" panose="020F0502020204030204"/>
              </a:rPr>
              <a:t>Repeat as necessary</a:t>
            </a:r>
            <a:r>
              <a:rPr lang="en-US" baseline="0" dirty="0">
                <a:cs typeface="Calibri" panose="020F0502020204030204"/>
              </a:rPr>
              <a:t> until all of the subfields are removed.  Search for the delimiter symbol to see if there are any that were missed and take care of those manually.</a:t>
            </a:r>
            <a:endParaRPr lang="en-US" dirty="0">
              <a:cs typeface="Calibri" panose="020F0502020204030204"/>
            </a:endParaRPr>
          </a:p>
          <a:p>
            <a:endParaRPr lang="en-US">
              <a:cs typeface="Calibri" panose="020F0502020204030204"/>
            </a:endParaRPr>
          </a:p>
          <a:p>
            <a:r>
              <a:rPr lang="en-US" dirty="0">
                <a:cs typeface="Calibri" panose="020F0502020204030204"/>
              </a:rPr>
              <a:t>We are left with just the $a of the old formats of the names.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6D92A7DB-2F17-42A6-9DA9-EBF0BA3E6FCD}" type="slidenum">
              <a:rPr lang="en-US"/>
              <a:t>51</a:t>
            </a:fld>
            <a:endParaRPr lang="en-US"/>
          </a:p>
        </p:txBody>
      </p:sp>
    </p:spTree>
    <p:extLst>
      <p:ext uri="{BB962C8B-B14F-4D97-AF65-F5344CB8AC3E}">
        <p14:creationId xmlns:p14="http://schemas.microsoft.com/office/powerpoint/2010/main" val="1335483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err="1"/>
              <a:t>BEcause</a:t>
            </a:r>
            <a:r>
              <a:rPr lang="en-US" dirty="0"/>
              <a:t> these names could be in the 100, 700 or even used as a subject in the 600 fields, we want to search in each index.</a:t>
            </a:r>
          </a:p>
          <a:p>
            <a:r>
              <a:rPr lang="en-US" dirty="0">
                <a:cs typeface="Calibri"/>
              </a:rPr>
              <a:t>We need three sets of the old names, so highlight all of them and copy and paste twice.</a:t>
            </a:r>
            <a:endParaRPr lang="en-US" dirty="0"/>
          </a:p>
          <a:p>
            <a:r>
              <a:rPr lang="en-US" dirty="0">
                <a:cs typeface="Calibri"/>
              </a:rPr>
              <a:t>Highlight the first set of names and </a:t>
            </a:r>
            <a:r>
              <a:rPr lang="en-US" dirty="0"/>
              <a:t>use </a:t>
            </a:r>
            <a:r>
              <a:rPr lang="en-US" dirty="0" err="1"/>
              <a:t>ctrl+h</a:t>
            </a:r>
            <a:r>
              <a:rPr lang="en-US" dirty="0"/>
              <a:t> to replace everything and add the target information in the first box.</a:t>
            </a:r>
            <a:endParaRPr lang="en-US" dirty="0">
              <a:cs typeface="Calibri"/>
            </a:endParaRPr>
          </a:p>
          <a:p>
            <a:r>
              <a:rPr lang="en-US" dirty="0">
                <a:cs typeface="Calibri"/>
              </a:rPr>
              <a:t>Highlight the second set of names and use the second box's target information</a:t>
            </a:r>
          </a:p>
          <a:p>
            <a:r>
              <a:rPr lang="en-US" dirty="0">
                <a:cs typeface="Calibri"/>
              </a:rPr>
              <a:t>And then do the third set of names with the third box's information.</a:t>
            </a:r>
          </a:p>
        </p:txBody>
      </p:sp>
      <p:sp>
        <p:nvSpPr>
          <p:cNvPr id="4" name="Slide Number Placeholder 3"/>
          <p:cNvSpPr>
            <a:spLocks noGrp="1"/>
          </p:cNvSpPr>
          <p:nvPr>
            <p:ph type="sldNum" sz="quarter" idx="5"/>
          </p:nvPr>
        </p:nvSpPr>
        <p:spPr/>
        <p:txBody>
          <a:bodyPr/>
          <a:lstStyle/>
          <a:p>
            <a:fld id="{6D92A7DB-2F17-42A6-9DA9-EBF0BA3E6FCD}" type="slidenum">
              <a:rPr lang="en-US"/>
              <a:t>52</a:t>
            </a:fld>
            <a:endParaRPr lang="en-US"/>
          </a:p>
        </p:txBody>
      </p:sp>
    </p:spTree>
    <p:extLst>
      <p:ext uri="{BB962C8B-B14F-4D97-AF65-F5344CB8AC3E}">
        <p14:creationId xmlns:p14="http://schemas.microsoft.com/office/powerpoint/2010/main" val="32191266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dirty="0" err="1"/>
              <a:t>BEcause</a:t>
            </a:r>
            <a:r>
              <a:rPr lang="en-US" dirty="0"/>
              <a:t> these names could be in the 100, 700 or even used as a subject in the 600 fields, we want to search in each index.</a:t>
            </a:r>
          </a:p>
          <a:p>
            <a:r>
              <a:rPr lang="en-US" dirty="0">
                <a:cs typeface="Calibri"/>
              </a:rPr>
              <a:t>We need three sets of the old names, so highlight all of them and copy and paste twice.</a:t>
            </a:r>
            <a:endParaRPr lang="en-US" dirty="0"/>
          </a:p>
          <a:p>
            <a:r>
              <a:rPr lang="en-US" dirty="0">
                <a:cs typeface="Calibri"/>
              </a:rPr>
              <a:t>Highlight the first set of names and </a:t>
            </a:r>
            <a:r>
              <a:rPr lang="en-US" dirty="0"/>
              <a:t>use </a:t>
            </a:r>
            <a:r>
              <a:rPr lang="en-US" dirty="0" err="1"/>
              <a:t>ctrl+h</a:t>
            </a:r>
            <a:r>
              <a:rPr lang="en-US" dirty="0"/>
              <a:t> to replace everything and add the target information in the first box.</a:t>
            </a:r>
            <a:endParaRPr lang="en-US" dirty="0">
              <a:cs typeface="Calibri"/>
            </a:endParaRPr>
          </a:p>
          <a:p>
            <a:r>
              <a:rPr lang="en-US" dirty="0">
                <a:cs typeface="Calibri"/>
              </a:rPr>
              <a:t>Highlight the second set of names and use the second box's target information</a:t>
            </a:r>
          </a:p>
          <a:p>
            <a:r>
              <a:rPr lang="en-US" dirty="0">
                <a:cs typeface="Calibri"/>
              </a:rPr>
              <a:t>And then do the third set of names with the third box's information.</a:t>
            </a:r>
          </a:p>
        </p:txBody>
      </p:sp>
      <p:sp>
        <p:nvSpPr>
          <p:cNvPr id="4" name="Slide Number Placeholder 3"/>
          <p:cNvSpPr>
            <a:spLocks noGrp="1"/>
          </p:cNvSpPr>
          <p:nvPr>
            <p:ph type="sldNum" sz="quarter" idx="5"/>
          </p:nvPr>
        </p:nvSpPr>
        <p:spPr/>
        <p:txBody>
          <a:bodyPr/>
          <a:lstStyle/>
          <a:p>
            <a:fld id="{6D92A7DB-2F17-42A6-9DA9-EBF0BA3E6FCD}" type="slidenum">
              <a:rPr lang="en-US"/>
              <a:t>53</a:t>
            </a:fld>
            <a:endParaRPr lang="en-US"/>
          </a:p>
        </p:txBody>
      </p:sp>
    </p:spTree>
    <p:extLst>
      <p:ext uri="{BB962C8B-B14F-4D97-AF65-F5344CB8AC3E}">
        <p14:creationId xmlns:p14="http://schemas.microsoft.com/office/powerpoint/2010/main" val="1468808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dirty="0">
                <a:cs typeface="Calibri"/>
              </a:rPr>
              <a:t>So you will have a very long list of formatted names. We will finish the query after I show you option 3.</a:t>
            </a:r>
          </a:p>
        </p:txBody>
      </p:sp>
      <p:sp>
        <p:nvSpPr>
          <p:cNvPr id="4" name="Slide Number Placeholder 3"/>
          <p:cNvSpPr>
            <a:spLocks noGrp="1"/>
          </p:cNvSpPr>
          <p:nvPr>
            <p:ph type="sldNum" sz="quarter" idx="5"/>
          </p:nvPr>
        </p:nvSpPr>
        <p:spPr/>
        <p:txBody>
          <a:bodyPr/>
          <a:lstStyle/>
          <a:p>
            <a:fld id="{6D92A7DB-2F17-42A6-9DA9-EBF0BA3E6FCD}" type="slidenum">
              <a:rPr lang="en-US"/>
              <a:t>54</a:t>
            </a:fld>
            <a:endParaRPr lang="en-US"/>
          </a:p>
        </p:txBody>
      </p:sp>
    </p:spTree>
    <p:extLst>
      <p:ext uri="{BB962C8B-B14F-4D97-AF65-F5344CB8AC3E}">
        <p14:creationId xmlns:p14="http://schemas.microsoft.com/office/powerpoint/2010/main" val="3171061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cs typeface="Calibri"/>
              </a:rPr>
              <a:t>Open a new tab in Notepad++ and Copy this information.  Then copy the formatted numbers or names where it says to enter them here.  Simple as that.  I promise formatting the names and the query gets easier the more you do it. </a:t>
            </a:r>
            <a:endParaRPr lang="en-US"/>
          </a:p>
        </p:txBody>
      </p:sp>
      <p:sp>
        <p:nvSpPr>
          <p:cNvPr id="4" name="Slide Number Placeholder 3"/>
          <p:cNvSpPr>
            <a:spLocks noGrp="1"/>
          </p:cNvSpPr>
          <p:nvPr>
            <p:ph type="sldNum" sz="quarter" idx="5"/>
          </p:nvPr>
        </p:nvSpPr>
        <p:spPr/>
        <p:txBody>
          <a:bodyPr/>
          <a:lstStyle/>
          <a:p>
            <a:fld id="{6D92A7DB-2F17-42A6-9DA9-EBF0BA3E6FCD}" type="slidenum">
              <a:rPr lang="en-US"/>
              <a:t>55</a:t>
            </a:fld>
            <a:endParaRPr lang="en-US"/>
          </a:p>
        </p:txBody>
      </p:sp>
    </p:spTree>
    <p:extLst>
      <p:ext uri="{BB962C8B-B14F-4D97-AF65-F5344CB8AC3E}">
        <p14:creationId xmlns:p14="http://schemas.microsoft.com/office/powerpoint/2010/main" val="4282056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t>Copy and paste the JSON query into a create lists that holds a large amount of records (Or at least the number of record numbers you have)</a:t>
            </a:r>
          </a:p>
          <a:p>
            <a:endParaRPr lang="en-US">
              <a:cs typeface="Calibri"/>
            </a:endParaRPr>
          </a:p>
          <a:p>
            <a:r>
              <a:rPr lang="en-US">
                <a:cs typeface="Calibri"/>
              </a:rPr>
              <a:t>The search will likely take a while. Work on something else while you are waiting on it to finish</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56</a:t>
            </a:fld>
            <a:endParaRPr lang="en-US"/>
          </a:p>
        </p:txBody>
      </p:sp>
    </p:spTree>
    <p:extLst>
      <p:ext uri="{BB962C8B-B14F-4D97-AF65-F5344CB8AC3E}">
        <p14:creationId xmlns:p14="http://schemas.microsoft.com/office/powerpoint/2010/main" val="8681624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Searching by just the record number, I found 12 instances where we already had an authority record for the name in either our subject or name index.</a:t>
            </a:r>
          </a:p>
          <a:p>
            <a:r>
              <a:rPr lang="en-US" sz="1200" kern="1200">
                <a:solidFill>
                  <a:schemeClr val="tx1"/>
                </a:solidFill>
                <a:effectLst/>
                <a:latin typeface="+mn-lt"/>
                <a:ea typeface="+mn-ea"/>
                <a:cs typeface="+mn-cs"/>
              </a:rPr>
              <a:t>When I searched by the old names and the multiple names (</a:t>
            </a:r>
            <a:r>
              <a:rPr lang="en-US"/>
              <a:t>option </a:t>
            </a:r>
            <a:r>
              <a:rPr lang="en-US" sz="1200" kern="1200">
                <a:solidFill>
                  <a:schemeClr val="tx1"/>
                </a:solidFill>
                <a:effectLst/>
                <a:latin typeface="+mn-lt"/>
                <a:ea typeface="+mn-ea"/>
                <a:cs typeface="+mn-cs"/>
              </a:rPr>
              <a:t>2), I found several more that we did not have authority records for.</a:t>
            </a:r>
            <a:r>
              <a:rPr lang="en-US"/>
              <a:t> </a:t>
            </a:r>
            <a:r>
              <a:rPr lang="en-US" sz="1200" kern="1200">
                <a:solidFill>
                  <a:schemeClr val="tx1"/>
                </a:solidFill>
                <a:effectLst/>
                <a:latin typeface="+mn-lt"/>
                <a:ea typeface="+mn-ea"/>
                <a:cs typeface="+mn-cs"/>
              </a:rPr>
              <a:t> I found at least 18 names that seemed promising for further investigation.</a:t>
            </a:r>
            <a:r>
              <a:rPr lang="en-US"/>
              <a:t> </a:t>
            </a:r>
            <a:r>
              <a:rPr lang="en-US" sz="1200" kern="1200">
                <a:solidFill>
                  <a:schemeClr val="tx1"/>
                </a:solidFill>
                <a:effectLst/>
                <a:latin typeface="+mn-lt"/>
                <a:ea typeface="+mn-ea"/>
                <a:cs typeface="+mn-cs"/>
              </a:rPr>
              <a:t> A few of them were indeed other people, but there were about 8 names that needed to be updated in the name index alone that didn’t have authority records.</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So while it may be more work, I still believe that by searching by option 1 and 2, you should be able to maintain a more updated catalog in less time.</a:t>
            </a:r>
            <a:endParaRPr lang="en-US" sz="1200" kern="1200">
              <a:solidFill>
                <a:schemeClr val="tx1"/>
              </a:solidFill>
              <a:effectLst/>
              <a:latin typeface="+mn-lt"/>
              <a:cs typeface="Calibri" panose="020F0502020204030204"/>
            </a:endParaRPr>
          </a:p>
          <a:p>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57</a:t>
            </a:fld>
            <a:endParaRPr lang="en-US"/>
          </a:p>
        </p:txBody>
      </p:sp>
    </p:spTree>
    <p:extLst>
      <p:ext uri="{BB962C8B-B14F-4D97-AF65-F5344CB8AC3E}">
        <p14:creationId xmlns:p14="http://schemas.microsoft.com/office/powerpoint/2010/main" val="847630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0"/>
            <a:ext cx="1666875" cy="938213"/>
          </a:xfrm>
        </p:spPr>
      </p:sp>
      <p:sp>
        <p:nvSpPr>
          <p:cNvPr id="3" name="Notes Placeholder 2"/>
          <p:cNvSpPr>
            <a:spLocks noGrp="1"/>
          </p:cNvSpPr>
          <p:nvPr>
            <p:ph type="body" idx="1"/>
          </p:nvPr>
        </p:nvSpPr>
        <p:spPr/>
        <p:txBody>
          <a:bodyPr/>
          <a:lstStyle/>
          <a:p>
            <a:r>
              <a:rPr lang="en-US"/>
              <a:t>Look through the results and compare them to the original list of names</a:t>
            </a:r>
          </a:p>
          <a:p>
            <a:r>
              <a:rPr lang="en-US"/>
              <a:t>    a. Export the 100, 700, and 600 fields from Sierra</a:t>
            </a:r>
            <a:endParaRPr lang="en-US">
              <a:cs typeface="Calibri"/>
            </a:endParaRPr>
          </a:p>
          <a:p>
            <a:r>
              <a:rPr lang="en-US"/>
              <a:t>    b. Copy the list to Excel and alphabetize the list (or you can use Notepad++)</a:t>
            </a:r>
            <a:endParaRPr lang="en-US">
              <a:cs typeface="Calibri"/>
            </a:endParaRPr>
          </a:p>
          <a:p>
            <a:r>
              <a:rPr lang="en-US"/>
              <a:t>    c. Remove duplicates from the list </a:t>
            </a:r>
          </a:p>
          <a:p>
            <a:r>
              <a:rPr lang="en-US"/>
              <a:t>        </a:t>
            </a:r>
            <a:r>
              <a:rPr lang="en-US" err="1"/>
              <a:t>i</a:t>
            </a:r>
            <a:r>
              <a:rPr lang="en-US"/>
              <a:t>. If using Notepad++, remove duplicates with the following Replace</a:t>
            </a:r>
            <a:endParaRPr lang="en-US">
              <a:cs typeface="Calibri"/>
            </a:endParaRPr>
          </a:p>
          <a:p>
            <a:r>
              <a:rPr lang="en-US"/>
              <a:t>        ii. Find what: ^(.*?)$\s+?^(?=.*^\1$) </a:t>
            </a:r>
            <a:endParaRPr lang="en-US">
              <a:cs typeface="Calibri"/>
            </a:endParaRPr>
          </a:p>
          <a:p>
            <a:r>
              <a:rPr lang="en-US"/>
              <a:t>        iii. Replace with: </a:t>
            </a:r>
            <a:endParaRPr lang="en-US">
              <a:cs typeface="Calibri"/>
            </a:endParaRPr>
          </a:p>
          <a:p>
            <a:r>
              <a:rPr lang="en-US"/>
              <a:t>        iv. Check "regular expressions"</a:t>
            </a:r>
            <a:endParaRPr lang="en-US">
              <a:cs typeface="Calibri"/>
            </a:endParaRPr>
          </a:p>
          <a:p>
            <a:r>
              <a:rPr lang="en-US"/>
              <a:t>    d. Compare the names on the list to the list from OCLC</a:t>
            </a:r>
            <a:endParaRPr lang="en-US">
              <a:cs typeface="Calibri"/>
            </a:endParaRPr>
          </a:p>
          <a:p>
            <a:r>
              <a:rPr lang="en-US"/>
              <a:t>    e. Copy the record number from the OCLC list of matched names and use them to run a batch search in OCLC</a:t>
            </a:r>
            <a:endParaRPr lang="en-US">
              <a:cs typeface="Calibri"/>
            </a:endParaRPr>
          </a:p>
          <a:p>
            <a:r>
              <a:rPr lang="en-US"/>
              <a:t>    f. You may need to investigate some names to make sure that a name without a date in your ILS isn't the same person as the updated name.  You can search by names instead of LCCN in OCLC to help gather the authority records quicker, but it will still take </a:t>
            </a:r>
            <a:r>
              <a:rPr lang="en-US" err="1"/>
              <a:t>alot</a:t>
            </a:r>
            <a:r>
              <a:rPr lang="en-US"/>
              <a:t> of manual investigation.</a:t>
            </a:r>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58</a:t>
            </a:fld>
            <a:endParaRPr lang="en-US"/>
          </a:p>
        </p:txBody>
      </p:sp>
    </p:spTree>
    <p:extLst>
      <p:ext uri="{BB962C8B-B14F-4D97-AF65-F5344CB8AC3E}">
        <p14:creationId xmlns:p14="http://schemas.microsoft.com/office/powerpoint/2010/main" val="1117611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a:cs typeface="Calibri"/>
              </a:rPr>
              <a:t>Use the list of 010 fields you exported from Sierra and save them as a text file.</a:t>
            </a:r>
          </a:p>
          <a:p>
            <a:r>
              <a:rPr lang="en-US">
                <a:cs typeface="Calibri"/>
              </a:rPr>
              <a:t>In OCLC, under "Batch" select "Enter </a:t>
            </a:r>
            <a:r>
              <a:rPr lang="en-US" err="1">
                <a:cs typeface="Calibri"/>
              </a:rPr>
              <a:t>AUthority</a:t>
            </a:r>
            <a:r>
              <a:rPr lang="en-US">
                <a:cs typeface="Calibri"/>
              </a:rPr>
              <a:t> Batch Search Keys".  You will want to use the default index of "LCCN (ln:)" and then hit import.  </a:t>
            </a:r>
            <a:r>
              <a:rPr lang="en-US" err="1">
                <a:cs typeface="Calibri"/>
              </a:rPr>
              <a:t>FInd</a:t>
            </a:r>
            <a:r>
              <a:rPr lang="en-US">
                <a:cs typeface="Calibri"/>
              </a:rPr>
              <a:t> your file location and select it. I always click no when it asks me if I want to delete my original import file.</a:t>
            </a:r>
          </a:p>
          <a:p>
            <a:r>
              <a:rPr lang="en-US">
                <a:cs typeface="Calibri"/>
              </a:rPr>
              <a:t>The dialog box under the default search index should have populated with your search terms.</a:t>
            </a:r>
          </a:p>
          <a:p>
            <a:r>
              <a:rPr lang="en-US">
                <a:cs typeface="Calibri"/>
              </a:rPr>
              <a:t>Hit save and then close.</a:t>
            </a:r>
          </a:p>
          <a:p>
            <a:endParaRPr lang="en-US">
              <a:cs typeface="Calibri"/>
            </a:endParaRPr>
          </a:p>
          <a:p>
            <a:r>
              <a:rPr lang="en-US">
                <a:cs typeface="Calibri"/>
              </a:rPr>
              <a:t>Next, under "Batch" select Process Batch.</a:t>
            </a:r>
          </a:p>
          <a:p>
            <a:r>
              <a:rPr lang="en-US">
                <a:cs typeface="Calibri"/>
              </a:rPr>
              <a:t>Check the box next to the default </a:t>
            </a:r>
            <a:r>
              <a:rPr lang="en-US" err="1">
                <a:cs typeface="Calibri"/>
              </a:rPr>
              <a:t>auth</a:t>
            </a:r>
            <a:r>
              <a:rPr lang="en-US">
                <a:cs typeface="Calibri"/>
              </a:rPr>
              <a:t> file name (as opposed to bib)</a:t>
            </a:r>
          </a:p>
          <a:p>
            <a:r>
              <a:rPr lang="en-US">
                <a:cs typeface="Calibri"/>
              </a:rPr>
              <a:t>Click online searches and then click ok.</a:t>
            </a:r>
          </a:p>
          <a:p>
            <a:endParaRPr lang="en-US">
              <a:cs typeface="Calibri"/>
            </a:endParaRPr>
          </a:p>
          <a:p>
            <a:r>
              <a:rPr lang="en-US">
                <a:cs typeface="Calibri"/>
              </a:rPr>
              <a:t>You should get a "Batch Search Report"</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59</a:t>
            </a:fld>
            <a:endParaRPr lang="en-US"/>
          </a:p>
        </p:txBody>
      </p:sp>
    </p:spTree>
    <p:extLst>
      <p:ext uri="{BB962C8B-B14F-4D97-AF65-F5344CB8AC3E}">
        <p14:creationId xmlns:p14="http://schemas.microsoft.com/office/powerpoint/2010/main" val="8024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marL="171450" lvl="0" indent="-171450" rtl="0">
              <a:buFont typeface="Arial"/>
              <a:buChar char="•"/>
            </a:pPr>
            <a:r>
              <a:rPr lang="en-US" baseline="0" dirty="0" smtClean="0"/>
              <a:t>This </a:t>
            </a:r>
            <a:r>
              <a:rPr lang="en-US" baseline="0" dirty="0"/>
              <a:t>record also has extra information linking it to the founders of the company, Steve Jobs and Steve Wozniak. It also tells you that this company has changed its name to Apple, Inc., and provides a link to that record</a:t>
            </a:r>
            <a:r>
              <a:rPr lang="en-US" baseline="0" dirty="0" smtClean="0"/>
              <a:t>.</a:t>
            </a:r>
            <a:endParaRPr lang="en-US" baseline="0" dirty="0"/>
          </a:p>
        </p:txBody>
      </p:sp>
      <p:sp>
        <p:nvSpPr>
          <p:cNvPr id="4" name="Slide Number Placeholder 3"/>
          <p:cNvSpPr txBox="1">
            <a:spLocks noGrp="1"/>
          </p:cNvSpPr>
          <p:nvPr>
            <p:ph type="sldNum" sz="quarter" idx="10"/>
          </p:nvPr>
        </p:nvSpPr>
        <p:spPr>
          <a:xfrm>
            <a:off x="92911" y="363129440"/>
            <a:ext cx="4193339" cy="7431168"/>
          </a:xfrm>
          <a:prstGeom prst="rect">
            <a:avLst/>
          </a:prstGeom>
        </p:spPr>
        <p:txBody>
          <a:bodyPr/>
          <a:lstStyle>
            <a:lvl1pPr lvl="0" rtl="0">
              <a:defRPr/>
            </a:lvl1pPr>
          </a:lstStyle>
          <a:p>
            <a:fld id="{8B38DBA3-52F9-4AF4-A6A4-FA4D7DB2F99C}" type="slidenum">
              <a:t>6</a:t>
            </a:fld>
            <a:endParaRPr/>
          </a:p>
        </p:txBody>
      </p:sp>
    </p:spTree>
    <p:extLst>
      <p:ext uri="{BB962C8B-B14F-4D97-AF65-F5344CB8AC3E}">
        <p14:creationId xmlns:p14="http://schemas.microsoft.com/office/powerpoint/2010/main" val="1965796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a:cs typeface="Calibri"/>
              </a:rPr>
              <a:t>Use the list of 010 fields you exported from Sierra and save them as a text file.</a:t>
            </a:r>
          </a:p>
          <a:p>
            <a:r>
              <a:rPr lang="en-US">
                <a:cs typeface="Calibri"/>
              </a:rPr>
              <a:t>In OCLC, under "Batch" select "Enter </a:t>
            </a:r>
            <a:r>
              <a:rPr lang="en-US" err="1">
                <a:cs typeface="Calibri"/>
              </a:rPr>
              <a:t>AUthority</a:t>
            </a:r>
            <a:r>
              <a:rPr lang="en-US">
                <a:cs typeface="Calibri"/>
              </a:rPr>
              <a:t> Batch Search Keys".  You will want to use the default index of "LCCN (ln:)" and then hit import.  </a:t>
            </a:r>
            <a:r>
              <a:rPr lang="en-US" err="1">
                <a:cs typeface="Calibri"/>
              </a:rPr>
              <a:t>FInd</a:t>
            </a:r>
            <a:r>
              <a:rPr lang="en-US">
                <a:cs typeface="Calibri"/>
              </a:rPr>
              <a:t> your file location and select it. I always click no when it asks me if I want to delete my original import file.</a:t>
            </a:r>
          </a:p>
          <a:p>
            <a:r>
              <a:rPr lang="en-US">
                <a:cs typeface="Calibri"/>
              </a:rPr>
              <a:t>The dialog box under the default search index should have populated with your search terms.</a:t>
            </a:r>
          </a:p>
          <a:p>
            <a:r>
              <a:rPr lang="en-US">
                <a:cs typeface="Calibri"/>
              </a:rPr>
              <a:t>Hit save and then close.</a:t>
            </a:r>
          </a:p>
          <a:p>
            <a:endParaRPr lang="en-US">
              <a:cs typeface="Calibri"/>
            </a:endParaRPr>
          </a:p>
          <a:p>
            <a:r>
              <a:rPr lang="en-US">
                <a:cs typeface="Calibri"/>
              </a:rPr>
              <a:t>Next, under "Batch" select Process Batch.</a:t>
            </a:r>
          </a:p>
          <a:p>
            <a:r>
              <a:rPr lang="en-US">
                <a:cs typeface="Calibri"/>
              </a:rPr>
              <a:t>Check the box next to the default </a:t>
            </a:r>
            <a:r>
              <a:rPr lang="en-US" err="1">
                <a:cs typeface="Calibri"/>
              </a:rPr>
              <a:t>auth</a:t>
            </a:r>
            <a:r>
              <a:rPr lang="en-US">
                <a:cs typeface="Calibri"/>
              </a:rPr>
              <a:t> file name (as opposed to bib)</a:t>
            </a:r>
          </a:p>
          <a:p>
            <a:r>
              <a:rPr lang="en-US">
                <a:cs typeface="Calibri"/>
              </a:rPr>
              <a:t>Click online searches and then click ok.</a:t>
            </a:r>
          </a:p>
          <a:p>
            <a:endParaRPr lang="en-US">
              <a:cs typeface="Calibri"/>
            </a:endParaRPr>
          </a:p>
          <a:p>
            <a:r>
              <a:rPr lang="en-US">
                <a:cs typeface="Calibri"/>
              </a:rPr>
              <a:t>You should get a "Batch Search Report"</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60</a:t>
            </a:fld>
            <a:endParaRPr lang="en-US"/>
          </a:p>
        </p:txBody>
      </p:sp>
    </p:spTree>
    <p:extLst>
      <p:ext uri="{BB962C8B-B14F-4D97-AF65-F5344CB8AC3E}">
        <p14:creationId xmlns:p14="http://schemas.microsoft.com/office/powerpoint/2010/main" val="1889768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r>
              <a:rPr lang="en-US">
                <a:cs typeface="Calibri"/>
              </a:rPr>
              <a:t>Use the list of 010 fields you exported from Sierra and save them as a text file.</a:t>
            </a:r>
          </a:p>
          <a:p>
            <a:r>
              <a:rPr lang="en-US">
                <a:cs typeface="Calibri"/>
              </a:rPr>
              <a:t>In OCLC, under "Batch" select "Enter </a:t>
            </a:r>
            <a:r>
              <a:rPr lang="en-US" err="1">
                <a:cs typeface="Calibri"/>
              </a:rPr>
              <a:t>AUthority</a:t>
            </a:r>
            <a:r>
              <a:rPr lang="en-US">
                <a:cs typeface="Calibri"/>
              </a:rPr>
              <a:t> Batch Search Keys".  You will want to use the default index of "LCCN (ln:)" and then hit import.  </a:t>
            </a:r>
            <a:r>
              <a:rPr lang="en-US" err="1">
                <a:cs typeface="Calibri"/>
              </a:rPr>
              <a:t>FInd</a:t>
            </a:r>
            <a:r>
              <a:rPr lang="en-US">
                <a:cs typeface="Calibri"/>
              </a:rPr>
              <a:t> your file location and select it. I always click no when it asks me if I want to delete my original import file.</a:t>
            </a:r>
          </a:p>
          <a:p>
            <a:r>
              <a:rPr lang="en-US">
                <a:cs typeface="Calibri"/>
              </a:rPr>
              <a:t>The dialog box under the default search index should have populated with your search terms.</a:t>
            </a:r>
          </a:p>
          <a:p>
            <a:r>
              <a:rPr lang="en-US">
                <a:cs typeface="Calibri"/>
              </a:rPr>
              <a:t>Hit save and then close.</a:t>
            </a:r>
          </a:p>
          <a:p>
            <a:endParaRPr lang="en-US">
              <a:cs typeface="Calibri"/>
            </a:endParaRPr>
          </a:p>
          <a:p>
            <a:r>
              <a:rPr lang="en-US">
                <a:cs typeface="Calibri"/>
              </a:rPr>
              <a:t>Next, under "Batch" select Process Batch.</a:t>
            </a:r>
          </a:p>
          <a:p>
            <a:r>
              <a:rPr lang="en-US">
                <a:cs typeface="Calibri"/>
              </a:rPr>
              <a:t>Check the box next to the default </a:t>
            </a:r>
            <a:r>
              <a:rPr lang="en-US" err="1">
                <a:cs typeface="Calibri"/>
              </a:rPr>
              <a:t>auth</a:t>
            </a:r>
            <a:r>
              <a:rPr lang="en-US">
                <a:cs typeface="Calibri"/>
              </a:rPr>
              <a:t> file name (as opposed to bib)</a:t>
            </a:r>
          </a:p>
          <a:p>
            <a:r>
              <a:rPr lang="en-US">
                <a:cs typeface="Calibri"/>
              </a:rPr>
              <a:t>Click online searches and then click ok.</a:t>
            </a:r>
          </a:p>
          <a:p>
            <a:endParaRPr lang="en-US">
              <a:cs typeface="Calibri"/>
            </a:endParaRPr>
          </a:p>
          <a:p>
            <a:r>
              <a:rPr lang="en-US">
                <a:cs typeface="Calibri"/>
              </a:rPr>
              <a:t>You should get a "Batch Search Report"</a:t>
            </a: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61</a:t>
            </a:fld>
            <a:endParaRPr lang="en-US"/>
          </a:p>
        </p:txBody>
      </p:sp>
    </p:spTree>
    <p:extLst>
      <p:ext uri="{BB962C8B-B14F-4D97-AF65-F5344CB8AC3E}">
        <p14:creationId xmlns:p14="http://schemas.microsoft.com/office/powerpoint/2010/main" val="3314406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Export into a batch file or individually.  Here I overlaid each record so I could look to see what we had.  Most seem to have a 4XX that should allow bibliographic maintenance to make the changes for me.   I think in reality, it did two of the 7 names I loaded, so I still needed to go</a:t>
            </a:r>
            <a:r>
              <a:rPr lang="en-US" baseline="0"/>
              <a:t> back and correct several bib records.</a:t>
            </a:r>
            <a:endParaRPr lang="en-US"/>
          </a:p>
          <a:p>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62</a:t>
            </a:fld>
            <a:endParaRPr lang="en-US"/>
          </a:p>
        </p:txBody>
      </p:sp>
    </p:spTree>
    <p:extLst>
      <p:ext uri="{BB962C8B-B14F-4D97-AF65-F5344CB8AC3E}">
        <p14:creationId xmlns:p14="http://schemas.microsoft.com/office/powerpoint/2010/main" val="1042155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t>Google is your friend. If I don't know how to do something in Excel or Regular Expressions, I google it and can usually find a decent formula or two that can meet my needs.</a:t>
            </a:r>
          </a:p>
          <a:p>
            <a:r>
              <a:rPr lang="en-US"/>
              <a:t>Create a search in the classic view, then switch over to the JSON view to find how to write the code.  Use "INSERT VALUE HERE" as your value A and it'll be that much easier to copy your own values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Wait until you have several lists to combine and then do the search all at once, instead of setting it up weekly (as would be the case with the names)</a:t>
            </a:r>
          </a:p>
          <a:p>
            <a:endParaRPr lang="en-US"/>
          </a:p>
          <a:p>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63</a:t>
            </a:fld>
            <a:endParaRPr lang="en-US"/>
          </a:p>
        </p:txBody>
      </p:sp>
    </p:spTree>
    <p:extLst>
      <p:ext uri="{BB962C8B-B14F-4D97-AF65-F5344CB8AC3E}">
        <p14:creationId xmlns:p14="http://schemas.microsoft.com/office/powerpoint/2010/main" val="125448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lstStyle/>
          <a:p>
            <a:r>
              <a:rPr lang="en-US"/>
              <a:t>You will run into times where the code doesn't want to work.  Sierra will prevent you from continuing your search with a dialog box.  This box shows where the problem is but it's hard to work with it in Sierra.  Use your version from Notepad++ to find the line and column and see what might be wrong. Usually you don't have enough brackets or too many, or you might be missing a comma.  This last time, my spaces weren’t exactly spaces, but I didn’t realize this until I had Notepad++ show all characters. Some spaces were missing a little orange dot.  </a:t>
            </a:r>
          </a:p>
          <a:p>
            <a:r>
              <a:rPr lang="en-US"/>
              <a:t>Experience will make this easier to troubleshoot.</a:t>
            </a:r>
          </a:p>
          <a:p>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64</a:t>
            </a:fld>
            <a:endParaRPr lang="en-US"/>
          </a:p>
        </p:txBody>
      </p:sp>
    </p:spTree>
    <p:extLst>
      <p:ext uri="{BB962C8B-B14F-4D97-AF65-F5344CB8AC3E}">
        <p14:creationId xmlns:p14="http://schemas.microsoft.com/office/powerpoint/2010/main" val="3961022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0"/>
            <a:ext cx="1666875" cy="938213"/>
          </a:xfrm>
        </p:spPr>
      </p:sp>
      <p:sp>
        <p:nvSpPr>
          <p:cNvPr id="3" name="Notes Placeholder 2"/>
          <p:cNvSpPr>
            <a:spLocks noGrp="1"/>
          </p:cNvSpPr>
          <p:nvPr>
            <p:ph type="body" idx="1"/>
          </p:nvPr>
        </p:nvSpPr>
        <p:spPr/>
        <p:txBody>
          <a:bodyPr>
            <a:normAutofit/>
          </a:bodyPr>
          <a:lstStyle/>
          <a:p>
            <a:r>
              <a:rPr lang="en-US"/>
              <a:t>Here are some resources that I use when doing this type of work.</a:t>
            </a:r>
          </a:p>
          <a:p>
            <a:endParaRPr lang="en-US"/>
          </a:p>
          <a:p>
            <a:r>
              <a:rPr lang="en-US"/>
              <a:t>The first is a YouTube</a:t>
            </a:r>
            <a:r>
              <a:rPr lang="en-US" baseline="0"/>
              <a:t> video tutorial by Terry Reese, the creator of </a:t>
            </a:r>
            <a:r>
              <a:rPr lang="en-US" baseline="0" err="1"/>
              <a:t>MarcEdit</a:t>
            </a:r>
            <a:r>
              <a:rPr lang="en-US" baseline="0"/>
              <a:t>.  He really breaks down regular expressions for anyone unfamiliar with them and shows how to do some basic expressions.  This video is over an hour long.</a:t>
            </a:r>
          </a:p>
          <a:p>
            <a:endParaRPr lang="en-US" baseline="0"/>
          </a:p>
          <a:p>
            <a:r>
              <a:rPr lang="en-US" baseline="0"/>
              <a:t>The second is a great document on how to use regular expressions in Sierra Create lists.  You can select R matches under condition to use these regular expressions in Sierra’s create lists.  The document also covers </a:t>
            </a:r>
            <a:r>
              <a:rPr lang="en-US" baseline="0" err="1"/>
              <a:t>Millenium</a:t>
            </a:r>
            <a:r>
              <a:rPr lang="en-US" baseline="0"/>
              <a:t>.  I love this document’s explanations and examples on how to search for different situations.  It’s really helped me find things I never thought I’d be able to in order to do clean up for out automated authority control vendor prep.</a:t>
            </a:r>
          </a:p>
          <a:p>
            <a:endParaRPr lang="en-US" baseline="0"/>
          </a:p>
          <a:p>
            <a:r>
              <a:rPr lang="en-US" baseline="0"/>
              <a:t>The third document is a concise listing of different regular expressions, what they mean, and an example.  Helpful for writing new ones I don’t use very often.</a:t>
            </a:r>
          </a:p>
          <a:p>
            <a:endParaRPr lang="en-US" baseline="0"/>
          </a:p>
          <a:p>
            <a:r>
              <a:rPr lang="en-US" baseline="0"/>
              <a:t>The last document is a link to OCLC’s overview of their batch processing in the Connexion client.  They have a lot of documentation on their website on how to do different things.</a:t>
            </a:r>
            <a:endParaRPr lang="en-US"/>
          </a:p>
        </p:txBody>
      </p:sp>
      <p:sp>
        <p:nvSpPr>
          <p:cNvPr id="4" name="Slide Number Placeholder 3"/>
          <p:cNvSpPr>
            <a:spLocks noGrp="1"/>
          </p:cNvSpPr>
          <p:nvPr>
            <p:ph type="sldNum" sz="quarter" idx="10"/>
          </p:nvPr>
        </p:nvSpPr>
        <p:spPr/>
        <p:txBody>
          <a:bodyPr/>
          <a:lstStyle/>
          <a:p>
            <a:fld id="{6D92A7DB-2F17-42A6-9DA9-EBF0BA3E6FCD}" type="slidenum">
              <a:rPr lang="en-US" smtClean="0"/>
              <a:t>65</a:t>
            </a:fld>
            <a:endParaRPr lang="en-US"/>
          </a:p>
        </p:txBody>
      </p:sp>
    </p:spTree>
    <p:extLst>
      <p:ext uri="{BB962C8B-B14F-4D97-AF65-F5344CB8AC3E}">
        <p14:creationId xmlns:p14="http://schemas.microsoft.com/office/powerpoint/2010/main" val="27130858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FF1724-86DA-4C35-B1CA-90F91AEF3718}" type="slidenum">
              <a:rPr lang="en-US" smtClean="0"/>
              <a:t>66</a:t>
            </a:fld>
            <a:endParaRPr lang="en-US"/>
          </a:p>
        </p:txBody>
      </p:sp>
    </p:spTree>
    <p:extLst>
      <p:ext uri="{BB962C8B-B14F-4D97-AF65-F5344CB8AC3E}">
        <p14:creationId xmlns:p14="http://schemas.microsoft.com/office/powerpoint/2010/main" val="275230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marL="171450" lvl="0" indent="-171450" rtl="0">
              <a:buFont typeface="Arial"/>
              <a:buChar char="•"/>
            </a:pPr>
            <a:r>
              <a:rPr lang="en-US" dirty="0" smtClean="0"/>
              <a:t>There </a:t>
            </a:r>
            <a:r>
              <a:rPr lang="en-US" dirty="0"/>
              <a:t>is a lot more descriptive information in this record, like the company’s headquarters,</a:t>
            </a:r>
            <a:r>
              <a:rPr lang="en-US" baseline="0" dirty="0"/>
              <a:t> their fields of activity (like computer software, household electronics, Macintosh, and </a:t>
            </a:r>
            <a:r>
              <a:rPr lang="en-US" baseline="0" dirty="0" err="1"/>
              <a:t>Ipod</a:t>
            </a:r>
            <a:r>
              <a:rPr lang="en-US" baseline="0" dirty="0"/>
              <a:t>). </a:t>
            </a:r>
          </a:p>
        </p:txBody>
      </p:sp>
      <p:sp>
        <p:nvSpPr>
          <p:cNvPr id="4" name="Slide Number Placeholder 3"/>
          <p:cNvSpPr txBox="1">
            <a:spLocks noGrp="1"/>
          </p:cNvSpPr>
          <p:nvPr>
            <p:ph type="sldNum" sz="quarter" idx="10"/>
          </p:nvPr>
        </p:nvSpPr>
        <p:spPr>
          <a:xfrm>
            <a:off x="92911" y="363129440"/>
            <a:ext cx="4193339" cy="7431168"/>
          </a:xfrm>
          <a:prstGeom prst="rect">
            <a:avLst/>
          </a:prstGeom>
        </p:spPr>
        <p:txBody>
          <a:bodyPr/>
          <a:lstStyle>
            <a:lvl1pPr lvl="0" rtl="0">
              <a:defRPr/>
            </a:lvl1pPr>
          </a:lstStyle>
          <a:p>
            <a:fld id="{8B38DBA3-52F9-4AF4-A6A4-FA4D7DB2F99C}" type="slidenum">
              <a:t>7</a:t>
            </a:fld>
            <a:endParaRPr/>
          </a:p>
        </p:txBody>
      </p:sp>
    </p:spTree>
    <p:extLst>
      <p:ext uri="{BB962C8B-B14F-4D97-AF65-F5344CB8AC3E}">
        <p14:creationId xmlns:p14="http://schemas.microsoft.com/office/powerpoint/2010/main" val="238838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xfrm>
            <a:off x="-2660650" y="0"/>
            <a:ext cx="7019925" cy="3949700"/>
          </a:xfrm>
          <a:prstGeom prst="rect">
            <a:avLst/>
          </a:prstGeom>
        </p:spPr>
        <p:txBody>
          <a:bodyPr/>
          <a:lstStyle>
            <a:lvl1pPr lvl="0" rtl="0">
              <a:defRPr/>
            </a:lvl1pPr>
          </a:lstStyle>
          <a:p>
            <a:endParaRPr/>
          </a:p>
        </p:txBody>
      </p:sp>
      <p:sp>
        <p:nvSpPr>
          <p:cNvPr id="3" name="Notes Placeholder 2"/>
          <p:cNvSpPr txBox="1">
            <a:spLocks noGrp="1"/>
          </p:cNvSpPr>
          <p:nvPr>
            <p:ph type="body" idx="1"/>
          </p:nvPr>
        </p:nvSpPr>
        <p:spPr>
          <a:prstGeom prst="rect">
            <a:avLst/>
          </a:prstGeom>
        </p:spPr>
        <p:txBody>
          <a:bodyPr/>
          <a:lstStyle>
            <a:lvl1pPr lvl="0" rtl="0">
              <a:defRPr/>
            </a:lvl1pPr>
          </a:lstStyle>
          <a:p>
            <a:pPr lvl="0" rtl="0"/>
            <a:r>
              <a:rPr lang="en-US" baseline="0" dirty="0" smtClean="0"/>
              <a:t>The </a:t>
            </a:r>
            <a:r>
              <a:rPr lang="en-US" baseline="0" dirty="0"/>
              <a:t>sources for this information are listed at the bottom of the record.</a:t>
            </a:r>
          </a:p>
        </p:txBody>
      </p:sp>
      <p:sp>
        <p:nvSpPr>
          <p:cNvPr id="4" name="Slide Number Placeholder 3"/>
          <p:cNvSpPr txBox="1">
            <a:spLocks noGrp="1"/>
          </p:cNvSpPr>
          <p:nvPr>
            <p:ph type="sldNum" sz="quarter" idx="10"/>
          </p:nvPr>
        </p:nvSpPr>
        <p:spPr>
          <a:xfrm>
            <a:off x="92911" y="363129440"/>
            <a:ext cx="4193339" cy="7431168"/>
          </a:xfrm>
          <a:prstGeom prst="rect">
            <a:avLst/>
          </a:prstGeom>
        </p:spPr>
        <p:txBody>
          <a:bodyPr/>
          <a:lstStyle>
            <a:lvl1pPr lvl="0" rtl="0">
              <a:defRPr/>
            </a:lvl1pPr>
          </a:lstStyle>
          <a:p>
            <a:fld id="{8B38DBA3-52F9-4AF4-A6A4-FA4D7DB2F99C}" type="slidenum">
              <a:t>8</a:t>
            </a:fld>
            <a:endParaRPr/>
          </a:p>
        </p:txBody>
      </p:sp>
    </p:spTree>
    <p:extLst>
      <p:ext uri="{BB962C8B-B14F-4D97-AF65-F5344CB8AC3E}">
        <p14:creationId xmlns:p14="http://schemas.microsoft.com/office/powerpoint/2010/main" val="8147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466725"/>
            <a:ext cx="2200275" cy="1238250"/>
          </a:xfrm>
        </p:spPr>
      </p:sp>
      <p:sp>
        <p:nvSpPr>
          <p:cNvPr id="3" name="Notes Placeholder 2"/>
          <p:cNvSpPr>
            <a:spLocks noGrp="1"/>
          </p:cNvSpPr>
          <p:nvPr>
            <p:ph type="body" idx="1"/>
          </p:nvPr>
        </p:nvSpPr>
        <p:spPr/>
        <p:txBody>
          <a:bodyPr>
            <a:normAutofit/>
          </a:bodyPr>
          <a:lstStyle/>
          <a:p>
            <a:pPr marL="628650" lvl="1" indent="-171450">
              <a:buFont typeface="Arial"/>
              <a:buChar char="•"/>
            </a:pPr>
            <a:r>
              <a:rPr lang="en-US" dirty="0">
                <a:cs typeface="Calibri"/>
              </a:rPr>
              <a:t>I started at UNT in 2013, just as RDA was being implemented.  </a:t>
            </a:r>
            <a:endParaRPr lang="en-US"/>
          </a:p>
          <a:p>
            <a:pPr marL="628650" lvl="1" indent="-171450">
              <a:buFont typeface="Arial"/>
              <a:buChar char="•"/>
            </a:pPr>
            <a:r>
              <a:rPr lang="en-US" dirty="0">
                <a:cs typeface="Calibri"/>
              </a:rPr>
              <a:t>I started as a para-professional staff copy cataloger, specializing in juvenile books and authority control.  My job responsibilities eventually grew to include </a:t>
            </a:r>
            <a:r>
              <a:rPr lang="en-US" dirty="0"/>
              <a:t>batch e-resource record editing and loading</a:t>
            </a:r>
          </a:p>
          <a:p>
            <a:pPr marL="628650" lvl="1" indent="-171450">
              <a:buFont typeface="Arial"/>
              <a:buChar char="•"/>
            </a:pPr>
            <a:r>
              <a:rPr lang="en-US" dirty="0">
                <a:cs typeface="Calibri"/>
              </a:rPr>
              <a:t>In 2016, I was promoted to Cataloging and Metadata Librarian.  My tasks remained mostly the same (just more complicated), and now I supervise the staff person who does most of the library's authority work.</a:t>
            </a:r>
          </a:p>
          <a:p>
            <a:pPr marL="628650" lvl="1" indent="-171450">
              <a:buFont typeface="Arial"/>
              <a:buChar char="•"/>
            </a:pPr>
            <a:r>
              <a:rPr lang="en-US" dirty="0">
                <a:cs typeface="Calibri"/>
              </a:rPr>
              <a:t>Over the last few years, </a:t>
            </a:r>
            <a:r>
              <a:rPr lang="en-US" dirty="0"/>
              <a:t>I have led an enormous project to outsource our authority work to a vendor.</a:t>
            </a:r>
            <a:endParaRPr lang="en-US" dirty="0">
              <a:cs typeface="Calibri"/>
            </a:endParaRPr>
          </a:p>
          <a:p>
            <a:pPr marL="628650" lvl="1" indent="-171450">
              <a:buFont typeface="Arial"/>
              <a:buChar char="•"/>
            </a:pPr>
            <a:endParaRPr lang="en-US">
              <a:cs typeface="Calibri"/>
            </a:endParaRPr>
          </a:p>
          <a:p>
            <a:pPr marL="628650" lvl="1"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D92A7DB-2F17-42A6-9DA9-EBF0BA3E6FCD}" type="slidenum">
              <a:rPr lang="en-US"/>
              <a:t>9</a:t>
            </a:fld>
            <a:endParaRPr lang="en-US"/>
          </a:p>
        </p:txBody>
      </p:sp>
    </p:spTree>
    <p:extLst>
      <p:ext uri="{BB962C8B-B14F-4D97-AF65-F5344CB8AC3E}">
        <p14:creationId xmlns:p14="http://schemas.microsoft.com/office/powerpoint/2010/main" val="234843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EFDC56-97C8-F84B-BEF5-C4621F08BA45}"/>
              </a:ext>
            </a:extLst>
          </p:cNvPr>
          <p:cNvSpPr/>
          <p:nvPr userDrawn="1"/>
        </p:nvSpPr>
        <p:spPr>
          <a:xfrm>
            <a:off x="10464800" y="5474447"/>
            <a:ext cx="1679388" cy="1383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BEFCE3-D531-DD4F-9287-FB4F1064481A}"/>
              </a:ext>
            </a:extLst>
          </p:cNvPr>
          <p:cNvSpPr/>
          <p:nvPr userDrawn="1"/>
        </p:nvSpPr>
        <p:spPr>
          <a:xfrm>
            <a:off x="-1" y="1003707"/>
            <a:ext cx="12192002" cy="4216705"/>
          </a:xfrm>
          <a:prstGeom prst="rect">
            <a:avLst/>
          </a:prstGeom>
          <a:gradFill>
            <a:gsLst>
              <a:gs pos="0">
                <a:srgbClr val="27AAE1">
                  <a:alpha val="87843"/>
                </a:srgbClr>
              </a:gs>
              <a:gs pos="100000">
                <a:srgbClr val="3D174B"/>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2178264"/>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146424"/>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9FCF541D-8C8B-7A45-945C-5938E54D8251}"/>
              </a:ext>
            </a:extLst>
          </p:cNvPr>
          <p:cNvSpPr txBox="1"/>
          <p:nvPr userDrawn="1"/>
        </p:nvSpPr>
        <p:spPr>
          <a:xfrm>
            <a:off x="5469901" y="6062488"/>
            <a:ext cx="6548486" cy="680571"/>
          </a:xfrm>
          <a:prstGeom prst="rect">
            <a:avLst/>
          </a:prstGeom>
          <a:noFill/>
          <a:effectLst/>
        </p:spPr>
        <p:txBody>
          <a:bodyPr wrap="square" rtlCol="0">
            <a:spAutoFit/>
          </a:bodyPr>
          <a:lstStyle/>
          <a:p>
            <a:pPr marL="0" marR="0" lvl="0" indent="0" algn="r" defTabSz="914400" rtl="0" eaLnBrk="1" fontAlgn="auto" latinLnBrk="0" hangingPunct="1">
              <a:lnSpc>
                <a:spcPts val="2440"/>
              </a:lnSpc>
              <a:spcBef>
                <a:spcPts val="0"/>
              </a:spcBef>
              <a:spcAft>
                <a:spcPts val="0"/>
              </a:spcAft>
              <a:buClrTx/>
              <a:buSzTx/>
              <a:buFontTx/>
              <a:buNone/>
              <a:tabLst/>
              <a:defRPr/>
            </a:pPr>
            <a:r>
              <a:rPr lang="en-US" sz="1700" b="0" baseline="0">
                <a:solidFill>
                  <a:srgbClr val="3D174B"/>
                </a:solidFill>
              </a:rPr>
              <a:t>Pre-Conference </a:t>
            </a:r>
            <a:r>
              <a:rPr lang="en-US" sz="1700" b="1" baseline="0">
                <a:solidFill>
                  <a:srgbClr val="3D174B"/>
                </a:solidFill>
              </a:rPr>
              <a:t>•</a:t>
            </a:r>
            <a:r>
              <a:rPr lang="en-US" sz="1700" b="0" baseline="0">
                <a:solidFill>
                  <a:srgbClr val="3D174B"/>
                </a:solidFill>
              </a:rPr>
              <a:t> </a:t>
            </a:r>
            <a:r>
              <a:rPr lang="en-US" sz="1700" b="0">
                <a:solidFill>
                  <a:srgbClr val="3D174B"/>
                </a:solidFill>
              </a:rPr>
              <a:t>Wednesday, April 15</a:t>
            </a:r>
            <a:r>
              <a:rPr lang="en-US" sz="1700" b="0" baseline="30000">
                <a:solidFill>
                  <a:srgbClr val="3D174B"/>
                </a:solidFill>
              </a:rPr>
              <a:t>th</a:t>
            </a:r>
            <a:endParaRPr lang="en-US" sz="1700" b="0" baseline="0">
              <a:solidFill>
                <a:srgbClr val="3D174B"/>
              </a:solidFill>
            </a:endParaRPr>
          </a:p>
          <a:p>
            <a:pPr algn="r">
              <a:lnSpc>
                <a:spcPts val="2440"/>
              </a:lnSpc>
            </a:pPr>
            <a:r>
              <a:rPr lang="en-US" sz="1700" b="0" baseline="0">
                <a:solidFill>
                  <a:srgbClr val="3D174B"/>
                </a:solidFill>
              </a:rPr>
              <a:t>Main Conference </a:t>
            </a:r>
            <a:r>
              <a:rPr lang="en-US" sz="1700" b="1" baseline="0">
                <a:solidFill>
                  <a:srgbClr val="3D174B"/>
                </a:solidFill>
              </a:rPr>
              <a:t>•</a:t>
            </a:r>
            <a:r>
              <a:rPr lang="en-US" sz="1700" b="0" baseline="0">
                <a:solidFill>
                  <a:srgbClr val="3D174B"/>
                </a:solidFill>
              </a:rPr>
              <a:t> Thursday, April 16</a:t>
            </a:r>
            <a:r>
              <a:rPr lang="en-US" sz="1700" b="0" baseline="30000">
                <a:solidFill>
                  <a:srgbClr val="3D174B"/>
                </a:solidFill>
              </a:rPr>
              <a:t>th</a:t>
            </a:r>
            <a:r>
              <a:rPr lang="en-US" sz="1700" b="0" baseline="0">
                <a:solidFill>
                  <a:srgbClr val="3D174B"/>
                </a:solidFill>
              </a:rPr>
              <a:t> – Saturday, April 18</a:t>
            </a:r>
            <a:r>
              <a:rPr lang="en-US" sz="1700" b="0" baseline="30000">
                <a:solidFill>
                  <a:srgbClr val="3D174B"/>
                </a:solidFill>
              </a:rPr>
              <a:t>th</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pic>
        <p:nvPicPr>
          <p:cNvPr id="13" name="Picture 12">
            <a:extLst>
              <a:ext uri="{FF2B5EF4-FFF2-40B4-BE49-F238E27FC236}">
                <a16:creationId xmlns:a16="http://schemas.microsoft.com/office/drawing/2014/main" id="{14007D16-9AC9-E443-9F31-6AD299C7FDEC}"/>
              </a:ext>
            </a:extLst>
          </p:cNvPr>
          <p:cNvPicPr>
            <a:picLocks noChangeAspect="1"/>
          </p:cNvPicPr>
          <p:nvPr userDrawn="1"/>
        </p:nvPicPr>
        <p:blipFill>
          <a:blip r:embed="rId2"/>
          <a:stretch>
            <a:fillRect/>
          </a:stretch>
        </p:blipFill>
        <p:spPr>
          <a:xfrm>
            <a:off x="5441119" y="418653"/>
            <a:ext cx="1306712" cy="1306712"/>
          </a:xfrm>
          <a:prstGeom prst="rect">
            <a:avLst/>
          </a:prstGeom>
        </p:spPr>
      </p:pic>
      <p:sp>
        <p:nvSpPr>
          <p:cNvPr id="15" name="TextBox 14">
            <a:extLst>
              <a:ext uri="{FF2B5EF4-FFF2-40B4-BE49-F238E27FC236}">
                <a16:creationId xmlns:a16="http://schemas.microsoft.com/office/drawing/2014/main" id="{D4CEFAD9-69FF-674E-B45B-21F8EAD0F4DC}"/>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a:solidFill>
                  <a:schemeClr val="bg1"/>
                </a:solidFill>
              </a:rPr>
              <a:t>#IUG2020</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3"/>
          <a:stretch>
            <a:fillRect/>
          </a:stretch>
        </p:blipFill>
        <p:spPr>
          <a:xfrm>
            <a:off x="258456" y="6468693"/>
            <a:ext cx="258110" cy="210312"/>
          </a:xfrm>
          <a:prstGeom prst="rect">
            <a:avLst/>
          </a:prstGeom>
        </p:spPr>
      </p:pic>
    </p:spTree>
    <p:extLst>
      <p:ext uri="{BB962C8B-B14F-4D97-AF65-F5344CB8AC3E}">
        <p14:creationId xmlns:p14="http://schemas.microsoft.com/office/powerpoint/2010/main" val="91489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186919"/>
            <a:ext cx="5486400" cy="798020"/>
          </a:xfrm>
        </p:spPr>
        <p:txBody>
          <a:bodyPr>
            <a:normAutofit/>
          </a:bodyPr>
          <a:lstStyle>
            <a:lvl1pPr marL="0" indent="0" algn="ctr">
              <a:buNone/>
              <a:defRPr sz="6000" b="1">
                <a:solidFill>
                  <a:srgbClr val="3D174B"/>
                </a:solidFill>
              </a:defRPr>
            </a:lvl1pPr>
          </a:lstStyle>
          <a:p>
            <a:pPr lvl="0"/>
            <a:r>
              <a:rPr lang="en-US"/>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3647418"/>
            <a:ext cx="4224337" cy="955675"/>
          </a:xfrm>
        </p:spPr>
        <p:txBody>
          <a:bodyPr>
            <a:normAutofit/>
          </a:bodyPr>
          <a:lstStyle>
            <a:lvl1pPr marL="0" indent="0" algn="ctr">
              <a:buNone/>
              <a:defRPr sz="2800"/>
            </a:lvl1pPr>
          </a:lstStyle>
          <a:p>
            <a:pPr lvl="0"/>
            <a:r>
              <a:rPr lang="en-US"/>
              <a:t>Questions?</a:t>
            </a:r>
          </a:p>
        </p:txBody>
      </p:sp>
      <p:sp>
        <p:nvSpPr>
          <p:cNvPr id="9" name="Rectangle 8">
            <a:extLst>
              <a:ext uri="{FF2B5EF4-FFF2-40B4-BE49-F238E27FC236}">
                <a16:creationId xmlns:a16="http://schemas.microsoft.com/office/drawing/2014/main" id="{E7AD48E2-6FF3-6C4E-9C88-210E6CCD0125}"/>
              </a:ext>
            </a:extLst>
          </p:cNvPr>
          <p:cNvSpPr/>
          <p:nvPr userDrawn="1"/>
        </p:nvSpPr>
        <p:spPr>
          <a:xfrm>
            <a:off x="-1" y="0"/>
            <a:ext cx="12192002" cy="935421"/>
          </a:xfrm>
          <a:prstGeom prst="rect">
            <a:avLst/>
          </a:prstGeom>
          <a:gradFill>
            <a:gsLst>
              <a:gs pos="0">
                <a:srgbClr val="27AAE1"/>
              </a:gs>
              <a:gs pos="100000">
                <a:srgbClr val="3D174B"/>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84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452940-77FA-41D4-A662-183215D684E3}"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137673" y="6479308"/>
            <a:ext cx="542697" cy="279400"/>
          </a:xfrm>
        </p:spPr>
        <p:txBody>
          <a:bodyPr/>
          <a:lstStyle>
            <a:lvl1pPr>
              <a:defRPr sz="1400"/>
            </a:lvl1pPr>
          </a:lstStyle>
          <a:p>
            <a:fld id="{6FF9F0C5-380F-41C2-899A-BAC0F0927E16}" type="slidenum">
              <a:rPr lang="en-US" smtClean="0"/>
              <a:pPr/>
              <a:t>‹#›</a:t>
            </a:fld>
            <a:endParaRPr lang="en-US"/>
          </a:p>
        </p:txBody>
      </p:sp>
    </p:spTree>
    <p:extLst>
      <p:ext uri="{BB962C8B-B14F-4D97-AF65-F5344CB8AC3E}">
        <p14:creationId xmlns:p14="http://schemas.microsoft.com/office/powerpoint/2010/main" val="2321809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72A4B-4041-403E-A3BC-4CE6CF2B175F}" type="datetime1">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102046" y="6444013"/>
            <a:ext cx="542697" cy="279400"/>
          </a:xfrm>
        </p:spPr>
        <p:txBody>
          <a:bodyPr/>
          <a:lstStyle>
            <a:lvl1pPr>
              <a:defRPr sz="1400"/>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5251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74C79DA4-DD47-4C2D-8E1E-FD0730596C6C}" type="datetime1">
              <a:rPr lang="en-US" smtClean="0"/>
              <a:t>3/10/2020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11153835" y="6403326"/>
            <a:ext cx="551167" cy="279400"/>
          </a:xfrm>
        </p:spPr>
        <p:txBody>
          <a:bodyPr/>
          <a:lstStyle>
            <a:lvl1pPr>
              <a:defRPr sz="1400"/>
            </a:lvl1p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09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F2B7BF-3A48-471D-8F40-48B25EBAC04A}" type="datetime1">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113922" y="6444013"/>
            <a:ext cx="542697" cy="279400"/>
          </a:xfrm>
        </p:spPr>
        <p:txBody>
          <a:bodyPr/>
          <a:lstStyle>
            <a:lvl1pPr>
              <a:defRPr sz="1400"/>
            </a:lvl1p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20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B314D-B669-4F2B-AD0F-6FF25ABD67AE}" type="datetime1">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37673" y="6514935"/>
            <a:ext cx="542697" cy="279400"/>
          </a:xfrm>
        </p:spPr>
        <p:txBody>
          <a:bodyPr/>
          <a:lstStyle>
            <a:lvl1pPr>
              <a:defRPr sz="1400"/>
            </a:lvl1p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70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00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27AAE1"/>
              </a:gs>
              <a:gs pos="100000">
                <a:srgbClr val="3D174B"/>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03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lvl1pPr>
          </a:lstStyle>
          <a:p>
            <a:r>
              <a:rPr lang="en-US"/>
              <a:t>Click to edit Master title style</a:t>
            </a:r>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330EA680-D336-4FF7-8B7A-9848BB0A1C32}" type="slidenum">
              <a:rPr lang="en-US" smtClean="0"/>
              <a:t>‹#›</a:t>
            </a:fld>
            <a:endParaRPr lang="en-US"/>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0" i="0">
                <a:solidFill>
                  <a:srgbClr val="53575A"/>
                </a:solidFill>
                <a:latin typeface="Roboto Medium" panose="02000000000000000000" pitchFamily="2" charset="0"/>
                <a:ea typeface="Roboto Medium" panose="02000000000000000000" pitchFamily="2" charset="0"/>
                <a:cs typeface="Roboto Medium" panose="02000000000000000000" pitchFamily="2"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1pPr>
            <a:lvl2pPr marL="548640" indent="-274320">
              <a:lnSpc>
                <a:spcPct val="100000"/>
              </a:lnSpc>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2pPr>
            <a:lvl3pPr marL="82296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4pPr>
            <a:lvl5pPr marL="1463040" indent="-274320">
              <a:lnSpc>
                <a:spcPct val="100000"/>
              </a:lnSpc>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1pPr>
            <a:lvl2pPr marL="548640" indent="-274320">
              <a:lnSpc>
                <a:spcPct val="100000"/>
              </a:lnSpc>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2pPr>
            <a:lvl3pPr marL="82296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4pPr>
            <a:lvl5pPr marL="1463040" indent="-274320">
              <a:lnSpc>
                <a:spcPct val="100000"/>
              </a:lnSpc>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lvl1pPr>
          </a:lstStyle>
          <a:p>
            <a:r>
              <a:rPr lang="en-US"/>
              <a:t>Click to edit Master title style</a:t>
            </a:r>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330EA680-D336-4FF7-8B7A-9848BB0A1C32}" type="slidenum">
              <a:rPr lang="en-US" smtClean="0"/>
              <a:t>‹#›</a:t>
            </a:fld>
            <a:endParaRPr lang="en-US"/>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0" i="0">
                <a:solidFill>
                  <a:srgbClr val="53575A"/>
                </a:solidFill>
                <a:latin typeface="Roboto Medium" panose="02000000000000000000" pitchFamily="2" charset="0"/>
                <a:ea typeface="Roboto Medium" panose="02000000000000000000" pitchFamily="2" charset="0"/>
                <a:cs typeface="Roboto Medium" panose="02000000000000000000" pitchFamily="2"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1pPr>
            <a:lvl2pPr marL="548640" indent="-274320">
              <a:lnSpc>
                <a:spcPct val="100000"/>
              </a:lnSpc>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2pPr>
            <a:lvl3pPr marL="82296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4pPr>
            <a:lvl5pPr marL="1463040" indent="-274320">
              <a:lnSpc>
                <a:spcPct val="100000"/>
              </a:lnSpc>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1pPr>
            <a:lvl2pPr marL="548640" indent="-274320">
              <a:lnSpc>
                <a:spcPct val="100000"/>
              </a:lnSpc>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2pPr>
            <a:lvl3pPr marL="822960" indent="-274320">
              <a:buClr>
                <a:schemeClr val="tx2"/>
              </a:buClr>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4pPr>
            <a:lvl5pPr marL="1463040" indent="-274320">
              <a:lnSpc>
                <a:spcPct val="100000"/>
              </a:lnSpc>
              <a:buSzPct val="100000"/>
              <a:buFont typeface="Wingdings" pitchFamily="2" charset="2"/>
              <a:buChar char="§"/>
              <a:defRPr sz="1800" b="0" i="0">
                <a:solidFill>
                  <a:srgbClr val="53575A"/>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lvl1pPr>
          </a:lstStyle>
          <a:p>
            <a:pPr lvl="0"/>
            <a:r>
              <a:rPr lang="en-US"/>
              <a:t>Click to add object</a:t>
            </a:r>
          </a:p>
        </p:txBody>
      </p:sp>
      <p:sp>
        <p:nvSpPr>
          <p:cNvPr id="5" name="Date Placeholder 4">
            <a:extLst>
              <a:ext uri="{FF2B5EF4-FFF2-40B4-BE49-F238E27FC236}">
                <a16:creationId xmlns:a16="http://schemas.microsoft.com/office/drawing/2014/main" id="{67174E98-96A1-9042-8ABD-91855B9BD9B4}"/>
              </a:ext>
            </a:extLst>
          </p:cNvPr>
          <p:cNvSpPr>
            <a:spLocks noGrp="1"/>
          </p:cNvSpPr>
          <p:nvPr>
            <p:ph type="dt" sz="half" idx="10"/>
          </p:nvPr>
        </p:nvSpPr>
        <p:spPr>
          <a:xfrm>
            <a:off x="838200" y="6356350"/>
            <a:ext cx="2743200" cy="365125"/>
          </a:xfrm>
          <a:prstGeom prst="rect">
            <a:avLst/>
          </a:prstGeom>
        </p:spPr>
        <p:txBody>
          <a:bodyPr/>
          <a:lstStyle/>
          <a:p>
            <a:fld id="{EB1F3C94-881B-284D-BB19-329DB9CF7B72}" type="datetimeFigureOut">
              <a:rPr lang="en-US" smtClean="0"/>
              <a:t>3/10/2020</a:t>
            </a:fld>
            <a:endParaRPr lang="en-US"/>
          </a:p>
        </p:txBody>
      </p:sp>
      <p:sp>
        <p:nvSpPr>
          <p:cNvPr id="6" name="Footer Placeholder 5">
            <a:extLst>
              <a:ext uri="{FF2B5EF4-FFF2-40B4-BE49-F238E27FC236}">
                <a16:creationId xmlns:a16="http://schemas.microsoft.com/office/drawing/2014/main" id="{8AEB1CCE-AE3F-DD4F-8606-FD4D62A107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D85E3D-88E0-E64D-ADB5-705435277EA6}"/>
              </a:ext>
            </a:extLst>
          </p:cNvPr>
          <p:cNvSpPr>
            <a:spLocks noGrp="1"/>
          </p:cNvSpPr>
          <p:nvPr>
            <p:ph type="sldNum" sz="quarter" idx="12"/>
          </p:nvPr>
        </p:nvSpPr>
        <p:spPr>
          <a:xfrm>
            <a:off x="8610600" y="6356350"/>
            <a:ext cx="2743200" cy="365125"/>
          </a:xfrm>
          <a:prstGeom prst="rect">
            <a:avLst/>
          </a:prstGeom>
        </p:spPr>
        <p:txBody>
          <a:bodyPr/>
          <a:lstStyle/>
          <a:p>
            <a:fld id="{5022998E-DAAA-964C-87B1-D562C692894A}" type="slidenum">
              <a:rPr lang="en-US" smtClean="0"/>
              <a:t>‹#›</a:t>
            </a:fld>
            <a:endParaRPr lang="en-US"/>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chemeClr val="tx1">
                    <a:lumMod val="50000"/>
                    <a:lumOff val="50000"/>
                  </a:schemeClr>
                </a:solidFill>
              </a:defRPr>
            </a:lvl1pPr>
          </a:lstStyle>
          <a:p>
            <a:pPr lvl="0"/>
            <a:r>
              <a:rPr lang="en-US"/>
              <a:t>Click to add caption</a:t>
            </a:r>
          </a:p>
        </p:txBody>
      </p:sp>
    </p:spTree>
    <p:extLst>
      <p:ext uri="{BB962C8B-B14F-4D97-AF65-F5344CB8AC3E}">
        <p14:creationId xmlns:p14="http://schemas.microsoft.com/office/powerpoint/2010/main" val="117614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27AAE1"/>
              </a:gs>
              <a:gs pos="100000">
                <a:srgbClr val="3D174B"/>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rgbClr val="3D174B"/>
                </a:solidFill>
                <a:latin typeface="Noto Serif" panose="02020600060500020200"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Quote goes here. </a:t>
            </a:r>
          </a:p>
        </p:txBody>
      </p:sp>
      <p:sp>
        <p:nvSpPr>
          <p:cNvPr id="3" name="Slide Number Placeholder 2">
            <a:extLst>
              <a:ext uri="{FF2B5EF4-FFF2-40B4-BE49-F238E27FC236}">
                <a16:creationId xmlns:a16="http://schemas.microsoft.com/office/drawing/2014/main" id="{A38DB47A-AD73-5243-9485-8161ED93ED74}"/>
              </a:ext>
            </a:extLst>
          </p:cNvPr>
          <p:cNvSpPr>
            <a:spLocks noGrp="1"/>
          </p:cNvSpPr>
          <p:nvPr>
            <p:ph type="sldNum" sz="quarter" idx="15"/>
          </p:nvPr>
        </p:nvSpPr>
        <p:spPr/>
        <p:txBody>
          <a:bodyPr/>
          <a:lstStyle>
            <a:lvl1pPr>
              <a:defRPr>
                <a:solidFill>
                  <a:schemeClr val="bg1"/>
                </a:solidFill>
              </a:defRPr>
            </a:lvl1pPr>
          </a:lstStyle>
          <a:p>
            <a:fld id="{330EA680-D336-4FF7-8B7A-9848BB0A1C32}" type="slidenum">
              <a:rPr lang="en-US" smtClean="0"/>
              <a:pPr/>
              <a:t>‹#›</a:t>
            </a:fld>
            <a:endParaRPr lang="en-US"/>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rgbClr val="3D174B"/>
                </a:solidFill>
                <a:latin typeface="Roboto Medium" panose="02000000000000000000" pitchFamily="2" charset="0"/>
                <a:ea typeface="Roboto Medium" panose="02000000000000000000" pitchFamily="2" charset="0"/>
                <a:cs typeface="Roboto Medium" panose="02000000000000000000" pitchFamily="2"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Second level</a:t>
            </a:r>
          </a:p>
        </p:txBody>
      </p:sp>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chemeClr val="bg1">
              <a:lumMod val="95000"/>
            </a:schemeClr>
          </a:solidFill>
        </p:spPr>
        <p:txBody>
          <a:bodyPr/>
          <a:lstStyle>
            <a:lvl1pPr marL="0" indent="0">
              <a:buNone/>
              <a:defRPr/>
            </a:lvl1pPr>
          </a:lstStyle>
          <a:p>
            <a:r>
              <a:rPr lang="en-US"/>
              <a:t> </a:t>
            </a:r>
          </a:p>
        </p:txBody>
      </p:sp>
      <p:sp>
        <p:nvSpPr>
          <p:cNvPr id="21" name="Slide Number Placeholder 20">
            <a:extLst>
              <a:ext uri="{FF2B5EF4-FFF2-40B4-BE49-F238E27FC236}">
                <a16:creationId xmlns:a16="http://schemas.microsoft.com/office/drawing/2014/main" id="{4F509C46-84D1-004B-B5DF-4385F199F1CA}"/>
              </a:ext>
            </a:extLst>
          </p:cNvPr>
          <p:cNvSpPr>
            <a:spLocks noGrp="1"/>
          </p:cNvSpPr>
          <p:nvPr>
            <p:ph type="sldNum" sz="quarter" idx="54"/>
          </p:nvPr>
        </p:nvSpPr>
        <p:spPr/>
        <p:txBody>
          <a:bodyPr/>
          <a:lstStyle/>
          <a:p>
            <a:fld id="{330EA680-D336-4FF7-8B7A-9848BB0A1C32}" type="slidenum">
              <a:rPr lang="en-US" smtClean="0"/>
              <a:pPr/>
              <a:t>‹#›</a:t>
            </a:fld>
            <a:endParaRPr lang="en-US"/>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a:t>Source: Insert Source name here</a:t>
            </a:r>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FD472-543E-8D44-9954-E1602994A676}"/>
              </a:ext>
            </a:extLst>
          </p:cNvPr>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8DA72C-8A57-4E44-89FE-F911F4DB3637}"/>
              </a:ext>
            </a:extLst>
          </p:cNvPr>
          <p:cNvSpPr/>
          <p:nvPr userDrawn="1"/>
        </p:nvSpPr>
        <p:spPr>
          <a:xfrm>
            <a:off x="-1" y="0"/>
            <a:ext cx="12192002" cy="6858000"/>
          </a:xfrm>
          <a:prstGeom prst="rect">
            <a:avLst/>
          </a:prstGeom>
          <a:gradFill>
            <a:gsLst>
              <a:gs pos="0">
                <a:srgbClr val="27AAE1"/>
              </a:gs>
              <a:gs pos="100000">
                <a:srgbClr val="3D174B"/>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a:t>Click to add section title</a:t>
            </a:r>
          </a:p>
        </p:txBody>
      </p:sp>
    </p:spTree>
    <p:extLst>
      <p:ext uri="{BB962C8B-B14F-4D97-AF65-F5344CB8AC3E}">
        <p14:creationId xmlns:p14="http://schemas.microsoft.com/office/powerpoint/2010/main" val="281636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5F495A3-0E75-1D40-B39C-ACAE5B9E5C31}"/>
              </a:ext>
            </a:extLst>
          </p:cNvPr>
          <p:cNvPicPr>
            <a:picLocks noChangeAspect="1"/>
          </p:cNvPicPr>
          <p:nvPr userDrawn="1"/>
        </p:nvPicPr>
        <p:blipFill>
          <a:blip r:embed="rId17"/>
          <a:stretch>
            <a:fillRect/>
          </a:stretch>
        </p:blipFill>
        <p:spPr>
          <a:xfrm>
            <a:off x="10694797" y="5513832"/>
            <a:ext cx="1207643" cy="1207643"/>
          </a:xfrm>
          <a:prstGeom prst="rect">
            <a:avLst/>
          </a:prstGeom>
        </p:spPr>
      </p:pic>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
        <p:nvSpPr>
          <p:cNvPr id="9" name="TextBox 8">
            <a:extLst>
              <a:ext uri="{FF2B5EF4-FFF2-40B4-BE49-F238E27FC236}">
                <a16:creationId xmlns:a16="http://schemas.microsoft.com/office/drawing/2014/main" id="{BCA0E099-69B7-9549-A9A0-3F0BE181716D}"/>
              </a:ext>
            </a:extLst>
          </p:cNvPr>
          <p:cNvSpPr txBox="1"/>
          <p:nvPr userDrawn="1"/>
        </p:nvSpPr>
        <p:spPr>
          <a:xfrm>
            <a:off x="-1182941" y="6397482"/>
            <a:ext cx="4572000" cy="338554"/>
          </a:xfrm>
          <a:prstGeom prst="rect">
            <a:avLst/>
          </a:prstGeom>
          <a:noFill/>
        </p:spPr>
        <p:txBody>
          <a:bodyPr wrap="square" rtlCol="0">
            <a:spAutoFit/>
          </a:bodyPr>
          <a:lstStyle/>
          <a:p>
            <a:pPr algn="ctr"/>
            <a:r>
              <a:rPr lang="en-US" sz="1600">
                <a:solidFill>
                  <a:schemeClr val="tx1">
                    <a:lumMod val="50000"/>
                    <a:lumOff val="50000"/>
                  </a:schemeClr>
                </a:solidFill>
              </a:rPr>
              <a:t>#IUG2020</a:t>
            </a:r>
            <a:endParaRPr lang="en-US" sz="1600" baseline="30000">
              <a:solidFill>
                <a:schemeClr val="tx1">
                  <a:lumMod val="50000"/>
                  <a:lumOff val="50000"/>
                </a:schemeClr>
              </a:solidFill>
            </a:endParaRPr>
          </a:p>
        </p:txBody>
      </p:sp>
      <p:pic>
        <p:nvPicPr>
          <p:cNvPr id="10" name="Picture 9">
            <a:extLst>
              <a:ext uri="{FF2B5EF4-FFF2-40B4-BE49-F238E27FC236}">
                <a16:creationId xmlns:a16="http://schemas.microsoft.com/office/drawing/2014/main" id="{CCD1F5E6-0A6C-F54C-A2C0-C2CA88E2C5D3}"/>
              </a:ext>
            </a:extLst>
          </p:cNvPr>
          <p:cNvPicPr>
            <a:picLocks noChangeAspect="1"/>
          </p:cNvPicPr>
          <p:nvPr userDrawn="1"/>
        </p:nvPicPr>
        <p:blipFill>
          <a:blip r:embed="rId18">
            <a:duotone>
              <a:prstClr val="black"/>
              <a:schemeClr val="tx1">
                <a:lumMod val="50000"/>
                <a:lumOff val="50000"/>
                <a:tint val="45000"/>
                <a:satMod val="400000"/>
              </a:schemeClr>
            </a:duotone>
          </a:blip>
          <a:stretch>
            <a:fillRect/>
          </a:stretch>
        </p:blipFill>
        <p:spPr>
          <a:xfrm>
            <a:off x="258456" y="6468693"/>
            <a:ext cx="258110" cy="210312"/>
          </a:xfrm>
          <a:prstGeom prst="rect">
            <a:avLst/>
          </a:prstGeom>
        </p:spPr>
      </p:pic>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8" r:id="rId3"/>
    <p:sldLayoutId id="2147483664" r:id="rId4"/>
    <p:sldLayoutId id="2147483663" r:id="rId5"/>
    <p:sldLayoutId id="2147483652" r:id="rId6"/>
    <p:sldLayoutId id="2147483665" r:id="rId7"/>
    <p:sldLayoutId id="2147483666" r:id="rId8"/>
    <p:sldLayoutId id="2147483662" r:id="rId9"/>
    <p:sldLayoutId id="2147483655" r:id="rId10"/>
    <p:sldLayoutId id="2147483669" r:id="rId11"/>
    <p:sldLayoutId id="2147483670" r:id="rId12"/>
    <p:sldLayoutId id="2147483671" r:id="rId13"/>
    <p:sldLayoutId id="2147483672" r:id="rId14"/>
    <p:sldLayoutId id="2147483673" r:id="rId15"/>
  </p:sldLayoutIdLst>
  <p:txStyles>
    <p:title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357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357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357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www.oclc.org/authority-records.html" TargetMode="External"/><Relationship Id="rId5" Type="http://schemas.openxmlformats.org/officeDocument/2006/relationships/hyperlink" Target="https://www.loc.gov/aba/cataloging/subject/weeklylists/" TargetMode="Externa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2.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15.png"/><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7YXvS4xBEfw"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s://help.oclc.org/@api/deki/files/5147/connexion-client-batch-processing.pdf" TargetMode="External"/><Relationship Id="rId5" Type="http://schemas.openxmlformats.org/officeDocument/2006/relationships/hyperlink" Target="https://www.rexegg.com/regex-quickstart.html" TargetMode="External"/><Relationship Id="rId4" Type="http://schemas.openxmlformats.org/officeDocument/2006/relationships/hyperlink" Target="https://wiliug.files.wordpress.com/2015/02/matches-handout-2015.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stacey.wolf@unt.edu" TargetMode="External"/><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B915-27AF-D243-A852-3C98A1B6D814}"/>
              </a:ext>
            </a:extLst>
          </p:cNvPr>
          <p:cNvSpPr>
            <a:spLocks noGrp="1"/>
          </p:cNvSpPr>
          <p:nvPr>
            <p:ph type="ctrTitle"/>
          </p:nvPr>
        </p:nvSpPr>
        <p:spPr>
          <a:xfrm>
            <a:off x="1667171" y="2186352"/>
            <a:ext cx="8857659" cy="1418376"/>
          </a:xfrm>
        </p:spPr>
        <p:txBody>
          <a:bodyPr>
            <a:noAutofit/>
          </a:bodyPr>
          <a:lstStyle/>
          <a:p>
            <a:r>
              <a:rPr lang="en-US" sz="5400" smtClean="0"/>
              <a:t>Automating the Authority Control Process</a:t>
            </a:r>
            <a:endParaRPr lang="en-US" sz="5400"/>
          </a:p>
        </p:txBody>
      </p:sp>
      <p:sp>
        <p:nvSpPr>
          <p:cNvPr id="4" name="Text Placeholder 3">
            <a:extLst>
              <a:ext uri="{FF2B5EF4-FFF2-40B4-BE49-F238E27FC236}">
                <a16:creationId xmlns:a16="http://schemas.microsoft.com/office/drawing/2014/main" id="{14500891-E748-D543-AA42-6B2053527882}"/>
              </a:ext>
            </a:extLst>
          </p:cNvPr>
          <p:cNvSpPr>
            <a:spLocks noGrp="1"/>
          </p:cNvSpPr>
          <p:nvPr>
            <p:ph type="body" sz="quarter" idx="10"/>
          </p:nvPr>
        </p:nvSpPr>
        <p:spPr>
          <a:xfrm>
            <a:off x="2624931" y="4044031"/>
            <a:ext cx="6942138" cy="554038"/>
          </a:xfrm>
        </p:spPr>
        <p:txBody>
          <a:bodyPr>
            <a:normAutofit/>
          </a:bodyPr>
          <a:lstStyle/>
          <a:p>
            <a:r>
              <a:rPr lang="en-US" sz="3200" smtClean="0"/>
              <a:t>Stacey Wolf</a:t>
            </a:r>
            <a:endParaRPr lang="en-US" sz="3200"/>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D86F-068A-4826-88DC-A1E7D48B2353}"/>
              </a:ext>
            </a:extLst>
          </p:cNvPr>
          <p:cNvSpPr>
            <a:spLocks noGrp="1"/>
          </p:cNvSpPr>
          <p:nvPr>
            <p:ph type="title"/>
          </p:nvPr>
        </p:nvSpPr>
        <p:spPr>
          <a:xfrm>
            <a:off x="298939" y="496995"/>
            <a:ext cx="11594123" cy="898051"/>
          </a:xfrm>
        </p:spPr>
        <p:txBody>
          <a:bodyPr vert="horz" lIns="91440" tIns="45720" rIns="91440" bIns="45720" rtlCol="0" anchor="ctr">
            <a:noAutofit/>
          </a:bodyPr>
          <a:lstStyle/>
          <a:p>
            <a:r>
              <a:rPr lang="en-US" sz="4400" dirty="0"/>
              <a:t>University of North </a:t>
            </a:r>
            <a:r>
              <a:rPr lang="en-US" sz="4400" dirty="0" smtClean="0"/>
              <a:t>Texas - Denton</a:t>
            </a:r>
            <a:r>
              <a:rPr lang="en-US" sz="4400" dirty="0"/>
              <a:t>, Texas</a:t>
            </a:r>
          </a:p>
        </p:txBody>
      </p:sp>
      <p:pic>
        <p:nvPicPr>
          <p:cNvPr id="4" name="Picture 4" descr="A close up of a map&#10;&#10;Description generated with high confidence">
            <a:extLst>
              <a:ext uri="{FF2B5EF4-FFF2-40B4-BE49-F238E27FC236}">
                <a16:creationId xmlns:a16="http://schemas.microsoft.com/office/drawing/2014/main" id="{14471208-0F5C-4A4E-B44F-5D2A119F3E4A}"/>
              </a:ext>
            </a:extLst>
          </p:cNvPr>
          <p:cNvPicPr>
            <a:picLocks noGrp="1" noChangeAspect="1"/>
          </p:cNvPicPr>
          <p:nvPr>
            <p:ph idx="1"/>
          </p:nvPr>
        </p:nvPicPr>
        <p:blipFill rotWithShape="1">
          <a:blip r:embed="rId3"/>
          <a:srcRect l="50927" t="22436" r="15836" b="32164"/>
          <a:stretch/>
        </p:blipFill>
        <p:spPr>
          <a:xfrm>
            <a:off x="516824" y="1589848"/>
            <a:ext cx="4405758" cy="4691032"/>
          </a:xfrm>
          <a:prstGeom prst="rect">
            <a:avLst/>
          </a:prstGeom>
        </p:spPr>
      </p:pic>
      <p:sp>
        <p:nvSpPr>
          <p:cNvPr id="8" name="TextBox 7">
            <a:extLst>
              <a:ext uri="{FF2B5EF4-FFF2-40B4-BE49-F238E27FC236}">
                <a16:creationId xmlns:a16="http://schemas.microsoft.com/office/drawing/2014/main" id="{6C9CB592-F060-43CE-993E-D60BCC8B8F9B}"/>
              </a:ext>
            </a:extLst>
          </p:cNvPr>
          <p:cNvSpPr txBox="1"/>
          <p:nvPr/>
        </p:nvSpPr>
        <p:spPr>
          <a:xfrm>
            <a:off x="1822377" y="6434796"/>
            <a:ext cx="29020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    Map source: google maps</a:t>
            </a:r>
            <a:endParaRPr lang="en-US"/>
          </a:p>
        </p:txBody>
      </p:sp>
      <p:pic>
        <p:nvPicPr>
          <p:cNvPr id="9" name="Picture 9" descr="A picture containing tree, outdoor, sky, building&#10;&#10;Description generated with very high confidence">
            <a:extLst>
              <a:ext uri="{FF2B5EF4-FFF2-40B4-BE49-F238E27FC236}">
                <a16:creationId xmlns:a16="http://schemas.microsoft.com/office/drawing/2014/main" id="{BE19DAF4-D617-4AD6-A8B4-7C129238D377}"/>
              </a:ext>
            </a:extLst>
          </p:cNvPr>
          <p:cNvPicPr>
            <a:picLocks noChangeAspect="1"/>
          </p:cNvPicPr>
          <p:nvPr/>
        </p:nvPicPr>
        <p:blipFill rotWithShape="1">
          <a:blip r:embed="rId4"/>
          <a:srcRect l="4535" t="-116" r="215" b="-278"/>
          <a:stretch/>
        </p:blipFill>
        <p:spPr>
          <a:xfrm>
            <a:off x="5199262" y="1589847"/>
            <a:ext cx="6518193" cy="3760489"/>
          </a:xfrm>
          <a:prstGeom prst="rect">
            <a:avLst/>
          </a:prstGeom>
        </p:spPr>
      </p:pic>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a:p>
        </p:txBody>
      </p:sp>
    </p:spTree>
    <p:extLst>
      <p:ext uri="{BB962C8B-B14F-4D97-AF65-F5344CB8AC3E}">
        <p14:creationId xmlns:p14="http://schemas.microsoft.com/office/powerpoint/2010/main" val="28907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E5F7-E77C-4B89-80EE-A30677984D09}"/>
              </a:ext>
            </a:extLst>
          </p:cNvPr>
          <p:cNvSpPr>
            <a:spLocks noGrp="1"/>
          </p:cNvSpPr>
          <p:nvPr>
            <p:ph type="title"/>
          </p:nvPr>
        </p:nvSpPr>
        <p:spPr>
          <a:noFill/>
        </p:spPr>
        <p:txBody>
          <a:bodyPr>
            <a:noAutofit/>
          </a:bodyPr>
          <a:lstStyle/>
          <a:p>
            <a:r>
              <a:rPr lang="en-US" sz="4400" b="1"/>
              <a:t>UNT Libraries' Catalog</a:t>
            </a:r>
          </a:p>
        </p:txBody>
      </p:sp>
      <p:sp>
        <p:nvSpPr>
          <p:cNvPr id="3" name="Slide Number Placeholder 2"/>
          <p:cNvSpPr>
            <a:spLocks noGrp="1"/>
          </p:cNvSpPr>
          <p:nvPr>
            <p:ph type="sldNum" sz="quarter" idx="4294967295"/>
          </p:nvPr>
        </p:nvSpPr>
        <p:spPr/>
        <p:txBody>
          <a:bodyPr/>
          <a:lstStyle/>
          <a:p>
            <a:fld id="{D57F1E4F-1CFF-5643-939E-217C01CDF565}" type="slidenum">
              <a:rPr lang="en-US" smtClean="0"/>
              <a:pPr/>
              <a:t>11</a:t>
            </a:fld>
            <a:endParaRPr lang="en-US"/>
          </a:p>
        </p:txBody>
      </p:sp>
      <p:graphicFrame>
        <p:nvGraphicFramePr>
          <p:cNvPr id="55" name="Diagram 3" descr="Sierra ILS&#10;Nearly 3 million records&#10;add about 100,000 records annually&#10;Decentralized cataloging&#10;7 catalogers do their own authority work&#10;1 person does all of the library's authority work" title="6 facts about the UNT library Catalog">
            <a:extLst>
              <a:ext uri="{FF2B5EF4-FFF2-40B4-BE49-F238E27FC236}">
                <a16:creationId xmlns:a16="http://schemas.microsoft.com/office/drawing/2014/main" id="{08B52FEA-6791-49B0-9EDF-06E89F8279BD}"/>
              </a:ext>
            </a:extLst>
          </p:cNvPr>
          <p:cNvGraphicFramePr/>
          <p:nvPr>
            <p:extLst>
              <p:ext uri="{D42A27DB-BD31-4B8C-83A1-F6EECF244321}">
                <p14:modId xmlns:p14="http://schemas.microsoft.com/office/powerpoint/2010/main" val="1717881430"/>
              </p:ext>
            </p:extLst>
          </p:nvPr>
        </p:nvGraphicFramePr>
        <p:xfrm>
          <a:off x="1141477" y="1938528"/>
          <a:ext cx="9909046" cy="372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97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8D1B-EE69-4CFA-BB07-E5DB778E1B79}"/>
              </a:ext>
            </a:extLst>
          </p:cNvPr>
          <p:cNvSpPr>
            <a:spLocks noGrp="1"/>
          </p:cNvSpPr>
          <p:nvPr>
            <p:ph type="title"/>
          </p:nvPr>
        </p:nvSpPr>
        <p:spPr/>
        <p:txBody>
          <a:bodyPr>
            <a:normAutofit/>
          </a:bodyPr>
          <a:lstStyle/>
          <a:p>
            <a:r>
              <a:rPr lang="en-US" sz="4400"/>
              <a:t>Local authority control priorities (Then)</a:t>
            </a:r>
          </a:p>
        </p:txBody>
      </p:sp>
      <p:sp>
        <p:nvSpPr>
          <p:cNvPr id="3" name="Content Placeholder 2">
            <a:extLst>
              <a:ext uri="{FF2B5EF4-FFF2-40B4-BE49-F238E27FC236}">
                <a16:creationId xmlns:a16="http://schemas.microsoft.com/office/drawing/2014/main" id="{4BBCC295-8EB2-47F9-AD49-E4C30B8366ED}"/>
              </a:ext>
            </a:extLst>
          </p:cNvPr>
          <p:cNvSpPr>
            <a:spLocks noGrp="1"/>
          </p:cNvSpPr>
          <p:nvPr>
            <p:ph idx="1"/>
          </p:nvPr>
        </p:nvSpPr>
        <p:spPr>
          <a:xfrm>
            <a:off x="516565" y="1762297"/>
            <a:ext cx="10527487" cy="4414665"/>
          </a:xfrm>
        </p:spPr>
        <p:txBody>
          <a:bodyPr vert="horz" lIns="91440" tIns="45720" rIns="91440" bIns="45720" rtlCol="0" anchor="t">
            <a:normAutofit/>
          </a:bodyPr>
          <a:lstStyle/>
          <a:p>
            <a:r>
              <a:rPr lang="en-US" sz="2800">
                <a:solidFill>
                  <a:schemeClr val="tx1"/>
                </a:solidFill>
              </a:rPr>
              <a:t>Search OCLC for every new name and subject</a:t>
            </a:r>
          </a:p>
          <a:p>
            <a:r>
              <a:rPr lang="en-US" sz="2800">
                <a:solidFill>
                  <a:schemeClr val="tx1"/>
                </a:solidFill>
              </a:rPr>
              <a:t>Download the authority record to the correct index if it was established and it had a cross reference or see also reference (4xx and 5xx)</a:t>
            </a:r>
          </a:p>
          <a:p>
            <a:r>
              <a:rPr lang="en-US" sz="2800">
                <a:solidFill>
                  <a:schemeClr val="tx1"/>
                </a:solidFill>
              </a:rPr>
              <a:t>Validate new names and subjects</a:t>
            </a:r>
          </a:p>
          <a:p>
            <a:r>
              <a:rPr lang="en-US" sz="2800">
                <a:solidFill>
                  <a:schemeClr val="tx1"/>
                </a:solidFill>
              </a:rPr>
              <a:t>Update authority records with closed dates and LCSH updates</a:t>
            </a:r>
          </a:p>
        </p:txBody>
      </p:sp>
      <p:sp>
        <p:nvSpPr>
          <p:cNvPr id="5"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a:p>
        </p:txBody>
      </p:sp>
    </p:spTree>
    <p:extLst>
      <p:ext uri="{BB962C8B-B14F-4D97-AF65-F5344CB8AC3E}">
        <p14:creationId xmlns:p14="http://schemas.microsoft.com/office/powerpoint/2010/main" val="16135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8D1B-EE69-4CFA-BB07-E5DB778E1B79}"/>
              </a:ext>
            </a:extLst>
          </p:cNvPr>
          <p:cNvSpPr>
            <a:spLocks noGrp="1"/>
          </p:cNvSpPr>
          <p:nvPr>
            <p:ph type="title"/>
          </p:nvPr>
        </p:nvSpPr>
        <p:spPr/>
        <p:txBody>
          <a:bodyPr>
            <a:normAutofit/>
          </a:bodyPr>
          <a:lstStyle/>
          <a:p>
            <a:r>
              <a:rPr lang="en-US" sz="4400"/>
              <a:t>Local authority control priorities (Now)</a:t>
            </a:r>
          </a:p>
        </p:txBody>
      </p:sp>
      <p:sp>
        <p:nvSpPr>
          <p:cNvPr id="4" name="Content Placeholder 3">
            <a:extLst>
              <a:ext uri="{FF2B5EF4-FFF2-40B4-BE49-F238E27FC236}">
                <a16:creationId xmlns:a16="http://schemas.microsoft.com/office/drawing/2014/main" id="{C81E31A4-5412-4B5F-80AF-5ABFC35E4F2B}"/>
              </a:ext>
            </a:extLst>
          </p:cNvPr>
          <p:cNvSpPr>
            <a:spLocks noGrp="1"/>
          </p:cNvSpPr>
          <p:nvPr>
            <p:ph idx="1"/>
          </p:nvPr>
        </p:nvSpPr>
        <p:spPr>
          <a:xfrm>
            <a:off x="516565" y="1762297"/>
            <a:ext cx="11083555" cy="2535383"/>
          </a:xfrm>
        </p:spPr>
        <p:txBody>
          <a:bodyPr>
            <a:noAutofit/>
          </a:bodyPr>
          <a:lstStyle/>
          <a:p>
            <a:r>
              <a:rPr lang="en-US" sz="2800">
                <a:solidFill>
                  <a:schemeClr val="tx1"/>
                </a:solidFill>
              </a:rPr>
              <a:t>Utilize the "preceded by" and "followed by" lines to see if there is a potential conflict and only investigate those</a:t>
            </a:r>
          </a:p>
          <a:p>
            <a:r>
              <a:rPr lang="en-US" sz="2800">
                <a:solidFill>
                  <a:schemeClr val="tx1"/>
                </a:solidFill>
              </a:rPr>
              <a:t>Don't load new subject headings records</a:t>
            </a:r>
          </a:p>
          <a:p>
            <a:r>
              <a:rPr lang="en-US" sz="2800">
                <a:solidFill>
                  <a:schemeClr val="tx1"/>
                </a:solidFill>
              </a:rPr>
              <a:t>Don't update authority records as the national authority file changes</a:t>
            </a:r>
          </a:p>
          <a:p>
            <a:r>
              <a:rPr lang="en-US" sz="2800">
                <a:solidFill>
                  <a:schemeClr val="tx1"/>
                </a:solidFill>
              </a:rPr>
              <a:t>General collection catalogers do their own authority work</a:t>
            </a:r>
          </a:p>
        </p:txBody>
      </p:sp>
      <p:grpSp>
        <p:nvGrpSpPr>
          <p:cNvPr id="3" name="Group 2" descr="Highlights the Indexed as author lee ellie 1970&#10;preceded by &quot;a&quot;: lee ellie&#10;followed by &quot;a&quot;: lee elliot jason" title="Example of first time name from heading report"/>
          <p:cNvGrpSpPr/>
          <p:nvPr/>
        </p:nvGrpSpPr>
        <p:grpSpPr>
          <a:xfrm>
            <a:off x="1659821" y="4297680"/>
            <a:ext cx="3669211" cy="2022445"/>
            <a:chOff x="1783829" y="4297680"/>
            <a:chExt cx="3669211" cy="2022445"/>
          </a:xfrm>
        </p:grpSpPr>
        <p:pic>
          <p:nvPicPr>
            <p:cNvPr id="8" name="Picture 13" descr="A screen shot of a social media post&#10;&#10;Description generated with very high confidence">
              <a:extLst>
                <a:ext uri="{FF2B5EF4-FFF2-40B4-BE49-F238E27FC236}">
                  <a16:creationId xmlns:a16="http://schemas.microsoft.com/office/drawing/2014/main" id="{4C5C4D64-EC4C-4854-B461-7644AC68240A}"/>
                </a:ext>
              </a:extLst>
            </p:cNvPr>
            <p:cNvPicPr>
              <a:picLocks noChangeAspect="1"/>
            </p:cNvPicPr>
            <p:nvPr/>
          </p:nvPicPr>
          <p:blipFill rotWithShape="1">
            <a:blip r:embed="rId3"/>
            <a:srcRect l="23629" t="2083" r="36356" b="10078"/>
            <a:stretch/>
          </p:blipFill>
          <p:spPr>
            <a:xfrm>
              <a:off x="1908060" y="4297680"/>
              <a:ext cx="3413448" cy="2022445"/>
            </a:xfrm>
            <a:prstGeom prst="rect">
              <a:avLst/>
            </a:prstGeom>
            <a:ln w="57150" cmpd="thickThin">
              <a:solidFill>
                <a:schemeClr val="tx1">
                  <a:lumMod val="50000"/>
                  <a:lumOff val="50000"/>
                </a:schemeClr>
              </a:solidFill>
              <a:miter lim="800000"/>
            </a:ln>
          </p:spPr>
        </p:pic>
        <p:sp>
          <p:nvSpPr>
            <p:cNvPr id="16" name="Rectangle 15">
              <a:extLst>
                <a:ext uri="{FF2B5EF4-FFF2-40B4-BE49-F238E27FC236}">
                  <a16:creationId xmlns:a16="http://schemas.microsoft.com/office/drawing/2014/main" id="{0967BF64-C00C-49DE-A873-2D5AAFD0FBAC}"/>
                </a:ext>
              </a:extLst>
            </p:cNvPr>
            <p:cNvSpPr/>
            <p:nvPr/>
          </p:nvSpPr>
          <p:spPr>
            <a:xfrm>
              <a:off x="1783829" y="4572000"/>
              <a:ext cx="3669211" cy="100584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Highlights the Indexed as author Krause dan&#10;preceded by &quot;a&quot;: krause dagmar&#10;followed by &quot;a&quot;: krause daniel j" title="Example of first time name from heading report"/>
          <p:cNvGrpSpPr/>
          <p:nvPr/>
        </p:nvGrpSpPr>
        <p:grpSpPr>
          <a:xfrm>
            <a:off x="6988853" y="4297680"/>
            <a:ext cx="3543325" cy="2016483"/>
            <a:chOff x="6799888" y="4297680"/>
            <a:chExt cx="3543325" cy="2016483"/>
          </a:xfrm>
        </p:grpSpPr>
        <p:pic>
          <p:nvPicPr>
            <p:cNvPr id="6" name="Picture 6" descr="A picture containing indoor&#10;&#10;Description generated with very high confidence">
              <a:extLst>
                <a:ext uri="{FF2B5EF4-FFF2-40B4-BE49-F238E27FC236}">
                  <a16:creationId xmlns:a16="http://schemas.microsoft.com/office/drawing/2014/main" id="{4DB0B2C4-CBF2-4D80-B1AD-2CE64E3C51E8}"/>
                </a:ext>
              </a:extLst>
            </p:cNvPr>
            <p:cNvPicPr>
              <a:picLocks noChangeAspect="1"/>
            </p:cNvPicPr>
            <p:nvPr/>
          </p:nvPicPr>
          <p:blipFill rotWithShape="1">
            <a:blip r:embed="rId4"/>
            <a:srcRect l="23067" t="-1359" r="38491" b="3782"/>
            <a:stretch/>
          </p:blipFill>
          <p:spPr>
            <a:xfrm>
              <a:off x="6910466" y="4297680"/>
              <a:ext cx="3327816" cy="2016483"/>
            </a:xfrm>
            <a:prstGeom prst="rect">
              <a:avLst/>
            </a:prstGeom>
            <a:ln w="57150" cmpd="thickThin">
              <a:solidFill>
                <a:schemeClr val="tx1">
                  <a:lumMod val="50000"/>
                  <a:lumOff val="50000"/>
                </a:schemeClr>
              </a:solidFill>
              <a:miter lim="800000"/>
            </a:ln>
          </p:spPr>
        </p:pic>
        <p:sp>
          <p:nvSpPr>
            <p:cNvPr id="35" name="Rectangle 34">
              <a:extLst>
                <a:ext uri="{FF2B5EF4-FFF2-40B4-BE49-F238E27FC236}">
                  <a16:creationId xmlns:a16="http://schemas.microsoft.com/office/drawing/2014/main" id="{17243109-6935-4665-8726-90C016F1BE71}"/>
                </a:ext>
              </a:extLst>
            </p:cNvPr>
            <p:cNvSpPr/>
            <p:nvPr/>
          </p:nvSpPr>
          <p:spPr>
            <a:xfrm>
              <a:off x="6799888" y="4572000"/>
              <a:ext cx="3543325" cy="100584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13</a:t>
            </a:fld>
            <a:endParaRPr lang="en-US"/>
          </a:p>
        </p:txBody>
      </p:sp>
    </p:spTree>
    <p:extLst>
      <p:ext uri="{BB962C8B-B14F-4D97-AF65-F5344CB8AC3E}">
        <p14:creationId xmlns:p14="http://schemas.microsoft.com/office/powerpoint/2010/main" val="122843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0E13-BFED-4006-A632-160155798CC7}"/>
              </a:ext>
            </a:extLst>
          </p:cNvPr>
          <p:cNvSpPr>
            <a:spLocks noGrp="1"/>
          </p:cNvSpPr>
          <p:nvPr>
            <p:ph type="title" idx="4294967295"/>
          </p:nvPr>
        </p:nvSpPr>
        <p:spPr>
          <a:xfrm>
            <a:off x="914399" y="968286"/>
            <a:ext cx="8758687" cy="1303337"/>
          </a:xfrm>
        </p:spPr>
        <p:txBody>
          <a:bodyPr>
            <a:normAutofit/>
          </a:bodyPr>
          <a:lstStyle/>
          <a:p>
            <a:r>
              <a:rPr lang="en-US" sz="4400"/>
              <a:t>Automate!</a:t>
            </a:r>
          </a:p>
        </p:txBody>
      </p:sp>
      <p:pic>
        <p:nvPicPr>
          <p:cNvPr id="19" name="Picture 19" descr="A screenshot of a cell phone&#10;&#10;Description generated with very high confidence">
            <a:extLst>
              <a:ext uri="{FF2B5EF4-FFF2-40B4-BE49-F238E27FC236}">
                <a16:creationId xmlns:a16="http://schemas.microsoft.com/office/drawing/2014/main" id="{AE05B1DA-BFDF-46A9-9B94-90CB8E257E11}"/>
              </a:ext>
            </a:extLst>
          </p:cNvPr>
          <p:cNvPicPr>
            <a:picLocks noChangeAspect="1"/>
          </p:cNvPicPr>
          <p:nvPr/>
        </p:nvPicPr>
        <p:blipFill>
          <a:blip r:embed="rId3"/>
          <a:stretch>
            <a:fillRect/>
          </a:stretch>
        </p:blipFill>
        <p:spPr>
          <a:xfrm>
            <a:off x="1150638" y="2608174"/>
            <a:ext cx="4373126" cy="3406309"/>
          </a:xfrm>
          <a:prstGeom prst="rect">
            <a:avLst/>
          </a:prstGeom>
        </p:spPr>
      </p:pic>
      <p:grpSp>
        <p:nvGrpSpPr>
          <p:cNvPr id="10" name="Group 9" descr="chameleon on a pencil over the words Notepad++ v.7.5.9" title="Notepad++ logo"/>
          <p:cNvGrpSpPr/>
          <p:nvPr/>
        </p:nvGrpSpPr>
        <p:grpSpPr>
          <a:xfrm>
            <a:off x="8887783" y="4486656"/>
            <a:ext cx="1877568" cy="1499616"/>
            <a:chOff x="8863585" y="4486656"/>
            <a:chExt cx="1877568" cy="1499616"/>
          </a:xfrm>
        </p:grpSpPr>
        <p:pic>
          <p:nvPicPr>
            <p:cNvPr id="3"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4"/>
            <a:srcRect l="8997" t="1020" r="53979" b="1020"/>
            <a:stretch/>
          </p:blipFill>
          <p:spPr>
            <a:xfrm>
              <a:off x="9141974" y="4486656"/>
              <a:ext cx="1379678" cy="1212033"/>
            </a:xfrm>
            <a:prstGeom prst="rect">
              <a:avLst/>
            </a:prstGeom>
            <a:noFill/>
          </p:spPr>
        </p:pic>
        <p:pic>
          <p:nvPicPr>
            <p:cNvPr id="23"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4"/>
            <a:srcRect l="47405" t="36735" r="2097" b="36485"/>
            <a:stretch/>
          </p:blipFill>
          <p:spPr>
            <a:xfrm>
              <a:off x="8863585" y="5657141"/>
              <a:ext cx="1877568" cy="329131"/>
            </a:xfrm>
            <a:prstGeom prst="rect">
              <a:avLst/>
            </a:prstGeom>
            <a:noFill/>
          </p:spPr>
        </p:pic>
      </p:grpSp>
      <p:pic>
        <p:nvPicPr>
          <p:cNvPr id="5" name="Picture 5" descr="A picture containing object&#10;&#10;Description generated with high confidence">
            <a:extLst>
              <a:ext uri="{FF2B5EF4-FFF2-40B4-BE49-F238E27FC236}">
                <a16:creationId xmlns:a16="http://schemas.microsoft.com/office/drawing/2014/main" id="{E2E3FBA6-0F6F-4095-B1C9-1F5F8680D8BB}"/>
              </a:ext>
            </a:extLst>
          </p:cNvPr>
          <p:cNvPicPr>
            <a:picLocks noChangeAspect="1"/>
          </p:cNvPicPr>
          <p:nvPr/>
        </p:nvPicPr>
        <p:blipFill rotWithShape="1">
          <a:blip r:embed="rId5"/>
          <a:srcRect l="6977" r="-775" b="855"/>
          <a:stretch/>
        </p:blipFill>
        <p:spPr>
          <a:xfrm>
            <a:off x="8890852" y="2608174"/>
            <a:ext cx="1871431" cy="1776658"/>
          </a:xfrm>
          <a:prstGeom prst="rect">
            <a:avLst/>
          </a:prstGeom>
        </p:spPr>
      </p:pic>
      <p:pic>
        <p:nvPicPr>
          <p:cNvPr id="7" name="Picture 8" descr="A sign on a pole&#10;&#10;Description generated with very high confidence">
            <a:extLst>
              <a:ext uri="{FF2B5EF4-FFF2-40B4-BE49-F238E27FC236}">
                <a16:creationId xmlns:a16="http://schemas.microsoft.com/office/drawing/2014/main" id="{4C25C9E0-3E11-40B3-9350-28A4BD9DC338}"/>
              </a:ext>
            </a:extLst>
          </p:cNvPr>
          <p:cNvPicPr>
            <a:picLocks noChangeAspect="1"/>
          </p:cNvPicPr>
          <p:nvPr/>
        </p:nvPicPr>
        <p:blipFill>
          <a:blip r:embed="rId6"/>
          <a:stretch>
            <a:fillRect/>
          </a:stretch>
        </p:blipFill>
        <p:spPr>
          <a:xfrm>
            <a:off x="6255439" y="4294920"/>
            <a:ext cx="1897320" cy="1713368"/>
          </a:xfrm>
          <a:prstGeom prst="rect">
            <a:avLst/>
          </a:prstGeom>
        </p:spPr>
      </p:pic>
      <p:pic>
        <p:nvPicPr>
          <p:cNvPr id="21" name="Picture 21" descr="A close up of a piece of paper&#10;&#10;Description generated with high confidence">
            <a:extLst>
              <a:ext uri="{FF2B5EF4-FFF2-40B4-BE49-F238E27FC236}">
                <a16:creationId xmlns:a16="http://schemas.microsoft.com/office/drawing/2014/main" id="{175ECF45-BC29-4496-B840-694938EA5543}"/>
              </a:ext>
            </a:extLst>
          </p:cNvPr>
          <p:cNvPicPr>
            <a:picLocks noChangeAspect="1"/>
          </p:cNvPicPr>
          <p:nvPr/>
        </p:nvPicPr>
        <p:blipFill>
          <a:blip r:embed="rId7"/>
          <a:stretch>
            <a:fillRect/>
          </a:stretch>
        </p:blipFill>
        <p:spPr>
          <a:xfrm>
            <a:off x="6022637" y="2608175"/>
            <a:ext cx="2362924" cy="1511871"/>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6E8CBF4A-5C15-408D-A5F4-ED73F22B90BA}"/>
              </a:ext>
            </a:extLst>
          </p:cNvPr>
          <p:cNvPicPr>
            <a:picLocks noChangeAspect="1"/>
          </p:cNvPicPr>
          <p:nvPr/>
        </p:nvPicPr>
        <p:blipFill rotWithShape="1">
          <a:blip r:embed="rId8"/>
          <a:srcRect t="10000" b="10000"/>
          <a:stretch/>
        </p:blipFill>
        <p:spPr>
          <a:xfrm>
            <a:off x="8988688" y="968286"/>
            <a:ext cx="1675758" cy="1417570"/>
          </a:xfrm>
          <a:prstGeom prst="rect">
            <a:avLst/>
          </a:prstGeom>
          <a:ln w="57150" cmpd="thickThin">
            <a:noFill/>
            <a:miter lim="800000"/>
          </a:ln>
        </p:spPr>
      </p:pic>
      <p:pic>
        <p:nvPicPr>
          <p:cNvPr id="6" name="Picture 2" descr="https://www.bslw.com/assets/images/_smarty/logo_dark.png" title="Backstage Library Works logo">
            <a:extLst>
              <a:ext uri="{FF2B5EF4-FFF2-40B4-BE49-F238E27FC236}">
                <a16:creationId xmlns:a16="http://schemas.microsoft.com/office/drawing/2014/main" id="{A8FC8A6E-FE6B-4357-A96B-ECCAD37B956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325565" y="1099898"/>
            <a:ext cx="3950077" cy="1040111"/>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sp>
        <p:nvSpPr>
          <p:cNvPr id="1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14</a:t>
            </a:fld>
            <a:endParaRPr lang="en-US"/>
          </a:p>
        </p:txBody>
      </p:sp>
    </p:spTree>
    <p:extLst>
      <p:ext uri="{BB962C8B-B14F-4D97-AF65-F5344CB8AC3E}">
        <p14:creationId xmlns:p14="http://schemas.microsoft.com/office/powerpoint/2010/main" val="60084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D8C-DCC2-4EC3-A6FC-1D9DFEC8900E}"/>
              </a:ext>
            </a:extLst>
          </p:cNvPr>
          <p:cNvSpPr>
            <a:spLocks noGrp="1"/>
          </p:cNvSpPr>
          <p:nvPr>
            <p:ph type="title"/>
          </p:nvPr>
        </p:nvSpPr>
        <p:spPr>
          <a:xfrm>
            <a:off x="1020727" y="822960"/>
            <a:ext cx="7166344" cy="736060"/>
          </a:xfrm>
        </p:spPr>
        <p:txBody>
          <a:bodyPr>
            <a:normAutofit/>
          </a:bodyPr>
          <a:lstStyle/>
          <a:p>
            <a:r>
              <a:rPr lang="en-US" sz="4400"/>
              <a:t>Sierra (or your local ILS)</a:t>
            </a:r>
          </a:p>
        </p:txBody>
      </p:sp>
      <p:graphicFrame>
        <p:nvGraphicFramePr>
          <p:cNvPr id="43" name="Content Placeholder 2" descr="Heading Reports can identify new names and subjects, invalid uses, and duplicate records&#10;Bibliographic Maintenance feature automatically updates bib records to a match new heading over night" title="Description of features Sierra can provide">
            <a:extLst>
              <a:ext uri="{FF2B5EF4-FFF2-40B4-BE49-F238E27FC236}">
                <a16:creationId xmlns:a16="http://schemas.microsoft.com/office/drawing/2014/main" id="{BF638ED6-77DE-4870-A047-C6316EF8AF39}"/>
              </a:ext>
            </a:extLst>
          </p:cNvPr>
          <p:cNvGraphicFramePr>
            <a:graphicFrameLocks noGrp="1"/>
          </p:cNvGraphicFramePr>
          <p:nvPr>
            <p:ph idx="1"/>
            <p:extLst>
              <p:ext uri="{D42A27DB-BD31-4B8C-83A1-F6EECF244321}">
                <p14:modId xmlns:p14="http://schemas.microsoft.com/office/powerpoint/2010/main" val="3089239141"/>
              </p:ext>
            </p:extLst>
          </p:nvPr>
        </p:nvGraphicFramePr>
        <p:xfrm>
          <a:off x="1295402" y="1417320"/>
          <a:ext cx="9601197"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15</a:t>
            </a:fld>
            <a:endParaRPr lang="en-US"/>
          </a:p>
        </p:txBody>
      </p:sp>
      <p:pic>
        <p:nvPicPr>
          <p:cNvPr id="8"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8"/>
          <a:srcRect l="6977" r="-775" b="855"/>
          <a:stretch/>
        </p:blipFill>
        <p:spPr>
          <a:xfrm>
            <a:off x="0" y="0"/>
            <a:ext cx="914400" cy="825951"/>
          </a:xfrm>
          <a:prstGeom prst="rect">
            <a:avLst/>
          </a:prstGeom>
        </p:spPr>
      </p:pic>
    </p:spTree>
    <p:extLst>
      <p:ext uri="{BB962C8B-B14F-4D97-AF65-F5344CB8AC3E}">
        <p14:creationId xmlns:p14="http://schemas.microsoft.com/office/powerpoint/2010/main" val="951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D8C-DCC2-4EC3-A6FC-1D9DFEC8900E}"/>
              </a:ext>
            </a:extLst>
          </p:cNvPr>
          <p:cNvSpPr>
            <a:spLocks noGrp="1"/>
          </p:cNvSpPr>
          <p:nvPr>
            <p:ph type="title"/>
          </p:nvPr>
        </p:nvSpPr>
        <p:spPr>
          <a:xfrm>
            <a:off x="870133" y="881539"/>
            <a:ext cx="4725995" cy="736060"/>
          </a:xfrm>
        </p:spPr>
        <p:txBody>
          <a:bodyPr>
            <a:normAutofit/>
          </a:bodyPr>
          <a:lstStyle/>
          <a:p>
            <a:pPr algn="ctr"/>
            <a:r>
              <a:rPr lang="en-US" sz="4400" err="1"/>
              <a:t>MarcEdit</a:t>
            </a:r>
            <a:endParaRPr lang="en-US" sz="4400"/>
          </a:p>
        </p:txBody>
      </p:sp>
      <p:sp>
        <p:nvSpPr>
          <p:cNvPr id="79" name="Content Placeholder 78">
            <a:extLst>
              <a:ext uri="{FF2B5EF4-FFF2-40B4-BE49-F238E27FC236}">
                <a16:creationId xmlns:a16="http://schemas.microsoft.com/office/drawing/2014/main" id="{04C1C42D-67F1-48F8-BC12-A18A074E0FBD}"/>
              </a:ext>
            </a:extLst>
          </p:cNvPr>
          <p:cNvSpPr>
            <a:spLocks noGrp="1"/>
          </p:cNvSpPr>
          <p:nvPr>
            <p:ph sz="half" idx="1"/>
          </p:nvPr>
        </p:nvSpPr>
        <p:spPr>
          <a:xfrm>
            <a:off x="512790" y="2033313"/>
            <a:ext cx="5440680" cy="3495134"/>
          </a:xfrm>
        </p:spPr>
        <p:txBody>
          <a:bodyPr vert="horz" lIns="91440" tIns="45720" rIns="91440" bIns="45720" rtlCol="0">
            <a:normAutofit/>
          </a:bodyPr>
          <a:lstStyle/>
          <a:p>
            <a:r>
              <a:rPr lang="en-US" sz="2800">
                <a:solidFill>
                  <a:schemeClr val="tx1"/>
                </a:solidFill>
              </a:rPr>
              <a:t>Validate names and subjects</a:t>
            </a:r>
          </a:p>
          <a:p>
            <a:r>
              <a:rPr lang="en-US" sz="2800">
                <a:solidFill>
                  <a:schemeClr val="tx1"/>
                </a:solidFill>
              </a:rPr>
              <a:t>Correct variants to the right format</a:t>
            </a:r>
          </a:p>
          <a:p>
            <a:r>
              <a:rPr lang="en-US" sz="2800">
                <a:solidFill>
                  <a:schemeClr val="tx1"/>
                </a:solidFill>
              </a:rPr>
              <a:t>Download authority records</a:t>
            </a:r>
          </a:p>
          <a:p>
            <a:r>
              <a:rPr lang="en-US" sz="2800">
                <a:solidFill>
                  <a:schemeClr val="tx1"/>
                </a:solidFill>
              </a:rPr>
              <a:t>Add URI to $0</a:t>
            </a:r>
          </a:p>
        </p:txBody>
      </p:sp>
      <p:pic>
        <p:nvPicPr>
          <p:cNvPr id="9" name="Picture 9" descr="A screenshot of a cell phone&#10;&#10;Description generated with very high confidence">
            <a:extLst>
              <a:ext uri="{FF2B5EF4-FFF2-40B4-BE49-F238E27FC236}">
                <a16:creationId xmlns:a16="http://schemas.microsoft.com/office/drawing/2014/main" id="{264CCBD4-7D0D-4649-AA3D-FAB4E1DC2CE2}"/>
              </a:ext>
            </a:extLst>
          </p:cNvPr>
          <p:cNvPicPr>
            <a:picLocks noChangeAspect="1"/>
          </p:cNvPicPr>
          <p:nvPr/>
        </p:nvPicPr>
        <p:blipFill rotWithShape="1">
          <a:blip r:embed="rId3"/>
          <a:srcRect l="1112" t="311" r="14999" b="1045"/>
          <a:stretch/>
        </p:blipFill>
        <p:spPr>
          <a:xfrm>
            <a:off x="5953329" y="536944"/>
            <a:ext cx="4570735" cy="5784113"/>
          </a:xfrm>
          <a:prstGeom prst="rect">
            <a:avLst/>
          </a:prstGeom>
          <a:ln>
            <a:noFill/>
          </a:ln>
          <a:effectLst>
            <a:outerShdw blurRad="190500" algn="tl" rotWithShape="0">
              <a:srgbClr val="000000">
                <a:alpha val="70000"/>
              </a:srgbClr>
            </a:outerShdw>
          </a:effectLst>
        </p:spPr>
      </p:pic>
      <p:pic>
        <p:nvPicPr>
          <p:cNvPr id="3" name="Picture 19" descr="A screenshot of a cell phone&#10;&#10;Description generated with very high confidence">
            <a:extLst>
              <a:ext uri="{FF2B5EF4-FFF2-40B4-BE49-F238E27FC236}">
                <a16:creationId xmlns:a16="http://schemas.microsoft.com/office/drawing/2014/main" id="{11B9DF7E-3585-4FFA-B196-542211E325D6}"/>
              </a:ext>
            </a:extLst>
          </p:cNvPr>
          <p:cNvPicPr>
            <a:picLocks noChangeAspect="1"/>
          </p:cNvPicPr>
          <p:nvPr/>
        </p:nvPicPr>
        <p:blipFill rotWithShape="1">
          <a:blip r:embed="rId4"/>
          <a:srcRect l="70627" t="13559" r="3630" b="61441"/>
          <a:stretch/>
        </p:blipFill>
        <p:spPr>
          <a:xfrm>
            <a:off x="0" y="0"/>
            <a:ext cx="1123714" cy="850032"/>
          </a:xfrm>
          <a:prstGeom prst="rect">
            <a:avLst/>
          </a:prstGeom>
        </p:spPr>
      </p:pic>
      <p:sp>
        <p:nvSpPr>
          <p:cNvPr id="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16</a:t>
            </a:fld>
            <a:endParaRPr lang="en-US"/>
          </a:p>
        </p:txBody>
      </p:sp>
    </p:spTree>
    <p:extLst>
      <p:ext uri="{BB962C8B-B14F-4D97-AF65-F5344CB8AC3E}">
        <p14:creationId xmlns:p14="http://schemas.microsoft.com/office/powerpoint/2010/main" val="244683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6D8C-DCC2-4EC3-A6FC-1D9DFEC8900E}"/>
              </a:ext>
            </a:extLst>
          </p:cNvPr>
          <p:cNvSpPr>
            <a:spLocks noGrp="1"/>
          </p:cNvSpPr>
          <p:nvPr>
            <p:ph type="title"/>
          </p:nvPr>
        </p:nvSpPr>
        <p:spPr/>
        <p:txBody>
          <a:bodyPr>
            <a:normAutofit/>
          </a:bodyPr>
          <a:lstStyle/>
          <a:p>
            <a:r>
              <a:rPr lang="en-US" sz="4400"/>
              <a:t>Vendors</a:t>
            </a:r>
          </a:p>
        </p:txBody>
      </p:sp>
      <p:graphicFrame>
        <p:nvGraphicFramePr>
          <p:cNvPr id="43" name="Content Placeholder 2">
            <a:extLst>
              <a:ext uri="{FF2B5EF4-FFF2-40B4-BE49-F238E27FC236}">
                <a16:creationId xmlns:a16="http://schemas.microsoft.com/office/drawing/2014/main" id="{BF638ED6-77DE-4870-A047-C6316EF8AF39}"/>
              </a:ext>
            </a:extLst>
          </p:cNvPr>
          <p:cNvGraphicFramePr>
            <a:graphicFrameLocks noGrp="1"/>
          </p:cNvGraphicFramePr>
          <p:nvPr>
            <p:ph sz="half" idx="1"/>
            <p:extLst>
              <p:ext uri="{D42A27DB-BD31-4B8C-83A1-F6EECF244321}">
                <p14:modId xmlns:p14="http://schemas.microsoft.com/office/powerpoint/2010/main" val="3549553740"/>
              </p:ext>
            </p:extLst>
          </p:nvPr>
        </p:nvGraphicFramePr>
        <p:xfrm>
          <a:off x="515938" y="1133857"/>
          <a:ext cx="6787070" cy="5587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title="Backstage Library works and Marcive, Inc. logos"/>
          <p:cNvGrpSpPr/>
          <p:nvPr/>
        </p:nvGrpSpPr>
        <p:grpSpPr>
          <a:xfrm>
            <a:off x="7666982" y="1729116"/>
            <a:ext cx="3748794" cy="4282244"/>
            <a:chOff x="7459718" y="1729116"/>
            <a:chExt cx="3748794" cy="4282244"/>
          </a:xfrm>
        </p:grpSpPr>
        <p:pic>
          <p:nvPicPr>
            <p:cNvPr id="68" name="Picture 67" descr="A close up of a logo&#10;&#10;Description generated with very high confidence">
              <a:extLst>
                <a:ext uri="{FF2B5EF4-FFF2-40B4-BE49-F238E27FC236}">
                  <a16:creationId xmlns:a16="http://schemas.microsoft.com/office/drawing/2014/main" id="{06128F78-47DD-40A9-955F-2307490356E0}"/>
                </a:ext>
              </a:extLst>
            </p:cNvPr>
            <p:cNvPicPr>
              <a:picLocks noChangeAspect="1"/>
            </p:cNvPicPr>
            <p:nvPr/>
          </p:nvPicPr>
          <p:blipFill>
            <a:blip r:embed="rId8"/>
            <a:stretch>
              <a:fillRect/>
            </a:stretch>
          </p:blipFill>
          <p:spPr>
            <a:xfrm>
              <a:off x="8207678" y="3614137"/>
              <a:ext cx="2252873" cy="2397223"/>
            </a:xfrm>
            <a:prstGeom prst="rect">
              <a:avLst/>
            </a:prstGeom>
            <a:ln w="57150" cmpd="thickThin">
              <a:noFill/>
              <a:miter lim="800000"/>
            </a:ln>
          </p:spPr>
        </p:pic>
        <p:pic>
          <p:nvPicPr>
            <p:cNvPr id="61" name="Picture 2" descr="https://www.bslw.com/assets/images/_smarty/logo_dark.png" title="Backstage Library Works logo">
              <a:extLst>
                <a:ext uri="{FF2B5EF4-FFF2-40B4-BE49-F238E27FC236}">
                  <a16:creationId xmlns:a16="http://schemas.microsoft.com/office/drawing/2014/main" id="{8BF40BBB-F336-4D0A-AC9D-7C3173EE507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59718" y="1729116"/>
              <a:ext cx="3748794" cy="996979"/>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grpSp>
      <p:sp>
        <p:nvSpPr>
          <p:cNvPr id="1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17</a:t>
            </a:fld>
            <a:endParaRPr lang="en-US"/>
          </a:p>
        </p:txBody>
      </p:sp>
    </p:spTree>
    <p:extLst>
      <p:ext uri="{BB962C8B-B14F-4D97-AF65-F5344CB8AC3E}">
        <p14:creationId xmlns:p14="http://schemas.microsoft.com/office/powerpoint/2010/main" val="219119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5360-C786-4B13-8373-9D0E37D9127F}"/>
              </a:ext>
            </a:extLst>
          </p:cNvPr>
          <p:cNvSpPr>
            <a:spLocks noGrp="1"/>
          </p:cNvSpPr>
          <p:nvPr>
            <p:ph type="title"/>
          </p:nvPr>
        </p:nvSpPr>
        <p:spPr>
          <a:xfrm>
            <a:off x="2273788" y="2367983"/>
            <a:ext cx="8303358" cy="1905078"/>
          </a:xfrm>
        </p:spPr>
        <p:txBody>
          <a:bodyPr>
            <a:noAutofit/>
          </a:bodyPr>
          <a:lstStyle/>
          <a:p>
            <a:r>
              <a:rPr lang="en-US"/>
              <a:t>Batch-loading </a:t>
            </a:r>
            <a:br>
              <a:rPr lang="en-US"/>
            </a:br>
            <a:r>
              <a:rPr lang="en-US"/>
              <a:t>New Authority Records</a:t>
            </a:r>
          </a:p>
        </p:txBody>
      </p:sp>
    </p:spTree>
    <p:extLst>
      <p:ext uri="{BB962C8B-B14F-4D97-AF65-F5344CB8AC3E}">
        <p14:creationId xmlns:p14="http://schemas.microsoft.com/office/powerpoint/2010/main" val="5014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3"/>
          <a:srcRect l="6977" r="-775" b="855"/>
          <a:stretch/>
        </p:blipFill>
        <p:spPr>
          <a:xfrm>
            <a:off x="0" y="0"/>
            <a:ext cx="914400" cy="825951"/>
          </a:xfrm>
          <a:prstGeom prst="rect">
            <a:avLst/>
          </a:prstGeom>
        </p:spPr>
      </p:pic>
      <p:grpSp>
        <p:nvGrpSpPr>
          <p:cNvPr id="7" name="Group 6" title="Screenshot of Sierra's Heading Reports creation screen and the headings reports when copied to excel"/>
          <p:cNvGrpSpPr/>
          <p:nvPr/>
        </p:nvGrpSpPr>
        <p:grpSpPr>
          <a:xfrm>
            <a:off x="1086252" y="1620580"/>
            <a:ext cx="10019497" cy="4607226"/>
            <a:chOff x="827902" y="1620580"/>
            <a:chExt cx="10019497" cy="4607226"/>
          </a:xfrm>
        </p:grpSpPr>
        <p:pic>
          <p:nvPicPr>
            <p:cNvPr id="208" name="Picture 208" descr="A screenshot of a computer&#10;&#10;Description generated with very high confidence">
              <a:extLst>
                <a:ext uri="{FF2B5EF4-FFF2-40B4-BE49-F238E27FC236}">
                  <a16:creationId xmlns:a16="http://schemas.microsoft.com/office/drawing/2014/main" id="{BAFA2BA9-FC22-4112-BAE9-F276A12A18A8}"/>
                </a:ext>
              </a:extLst>
            </p:cNvPr>
            <p:cNvPicPr>
              <a:picLocks noChangeAspect="1"/>
            </p:cNvPicPr>
            <p:nvPr/>
          </p:nvPicPr>
          <p:blipFill rotWithShape="1">
            <a:blip r:embed="rId4"/>
            <a:srcRect l="941" t="5747" r="2101" b="1208"/>
            <a:stretch/>
          </p:blipFill>
          <p:spPr>
            <a:xfrm>
              <a:off x="827902" y="1620580"/>
              <a:ext cx="5090983" cy="4607226"/>
            </a:xfrm>
            <a:prstGeom prst="rect">
              <a:avLst/>
            </a:prstGeom>
          </p:spPr>
        </p:pic>
        <p:pic>
          <p:nvPicPr>
            <p:cNvPr id="60" name="Picture 60" title="Headings report copied to excel">
              <a:extLst>
                <a:ext uri="{FF2B5EF4-FFF2-40B4-BE49-F238E27FC236}">
                  <a16:creationId xmlns:a16="http://schemas.microsoft.com/office/drawing/2014/main" id="{1BF42B1D-5ECD-4112-9185-9EA9A475B175}"/>
                </a:ext>
              </a:extLst>
            </p:cNvPr>
            <p:cNvPicPr>
              <a:picLocks noChangeAspect="1"/>
            </p:cNvPicPr>
            <p:nvPr/>
          </p:nvPicPr>
          <p:blipFill rotWithShape="1">
            <a:blip r:embed="rId5"/>
            <a:srcRect l="-170" t="1042" r="15707" b="27433"/>
            <a:stretch/>
          </p:blipFill>
          <p:spPr>
            <a:xfrm>
              <a:off x="6373801" y="1712873"/>
              <a:ext cx="4473598" cy="3827216"/>
            </a:xfrm>
            <a:prstGeom prst="rect">
              <a:avLst/>
            </a:prstGeom>
          </p:spPr>
        </p:pic>
      </p:grpSp>
      <p:pic>
        <p:nvPicPr>
          <p:cNvPr id="211" name="Picture 8" descr="A sign on a pole&#10;&#10;Description generated with very high confidence">
            <a:extLst>
              <a:ext uri="{FF2B5EF4-FFF2-40B4-BE49-F238E27FC236}">
                <a16:creationId xmlns:a16="http://schemas.microsoft.com/office/drawing/2014/main" id="{32211126-FE9A-49CE-A2F2-ECB130CB3A74}"/>
              </a:ext>
            </a:extLst>
          </p:cNvPr>
          <p:cNvPicPr>
            <a:picLocks noChangeAspect="1"/>
          </p:cNvPicPr>
          <p:nvPr/>
        </p:nvPicPr>
        <p:blipFill>
          <a:blip r:embed="rId6"/>
          <a:stretch>
            <a:fillRect/>
          </a:stretch>
        </p:blipFill>
        <p:spPr>
          <a:xfrm>
            <a:off x="11308980" y="0"/>
            <a:ext cx="914400" cy="826580"/>
          </a:xfrm>
          <a:prstGeom prst="rect">
            <a:avLst/>
          </a:prstGeom>
        </p:spPr>
      </p:pic>
      <p:sp>
        <p:nvSpPr>
          <p:cNvPr id="3" name="Title 2"/>
          <p:cNvSpPr>
            <a:spLocks noGrp="1"/>
          </p:cNvSpPr>
          <p:nvPr>
            <p:ph type="title"/>
          </p:nvPr>
        </p:nvSpPr>
        <p:spPr>
          <a:xfrm>
            <a:off x="914400" y="182880"/>
            <a:ext cx="11083555" cy="1209540"/>
          </a:xfrm>
        </p:spPr>
        <p:txBody>
          <a:bodyPr>
            <a:noAutofit/>
          </a:bodyPr>
          <a:lstStyle/>
          <a:p>
            <a:r>
              <a:rPr lang="en-US" sz="4400"/>
              <a:t>Load records into Sierra, run Heading Reports, copy new names to Excel</a:t>
            </a:r>
          </a:p>
        </p:txBody>
      </p:sp>
      <p:sp>
        <p:nvSpPr>
          <p:cNvPr id="1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19</a:t>
            </a:fld>
            <a:endParaRPr lang="en-US"/>
          </a:p>
        </p:txBody>
      </p:sp>
    </p:spTree>
    <p:extLst>
      <p:ext uri="{BB962C8B-B14F-4D97-AF65-F5344CB8AC3E}">
        <p14:creationId xmlns:p14="http://schemas.microsoft.com/office/powerpoint/2010/main" val="425984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8350-4AA0-466D-AAE3-AC82767704AF}"/>
              </a:ext>
            </a:extLst>
          </p:cNvPr>
          <p:cNvSpPr>
            <a:spLocks noGrp="1"/>
          </p:cNvSpPr>
          <p:nvPr>
            <p:ph type="title"/>
          </p:nvPr>
        </p:nvSpPr>
        <p:spPr/>
        <p:txBody>
          <a:bodyPr>
            <a:normAutofit/>
          </a:bodyPr>
          <a:lstStyle/>
          <a:p>
            <a:r>
              <a:rPr lang="en-US" sz="4400" b="1" dirty="0"/>
              <a:t>Outline:</a:t>
            </a:r>
          </a:p>
        </p:txBody>
      </p:sp>
      <p:sp>
        <p:nvSpPr>
          <p:cNvPr id="3" name="Content Placeholder 2">
            <a:extLst>
              <a:ext uri="{FF2B5EF4-FFF2-40B4-BE49-F238E27FC236}">
                <a16:creationId xmlns:a16="http://schemas.microsoft.com/office/drawing/2014/main" id="{3350E8C0-368E-4A55-9D75-89EEA8807263}"/>
              </a:ext>
            </a:extLst>
          </p:cNvPr>
          <p:cNvSpPr>
            <a:spLocks noGrp="1"/>
          </p:cNvSpPr>
          <p:nvPr>
            <p:ph idx="1"/>
          </p:nvPr>
        </p:nvSpPr>
        <p:spPr/>
        <p:txBody>
          <a:bodyPr vert="horz" lIns="91440" tIns="45720" rIns="91440" bIns="45720" rtlCol="0" anchor="t">
            <a:noAutofit/>
          </a:bodyPr>
          <a:lstStyle/>
          <a:p>
            <a:r>
              <a:rPr lang="en-US" sz="2800" dirty="0">
                <a:solidFill>
                  <a:schemeClr val="tx1"/>
                </a:solidFill>
                <a:latin typeface="Arial"/>
                <a:cs typeface="Arial"/>
              </a:rPr>
              <a:t>What is authority control?</a:t>
            </a:r>
          </a:p>
          <a:p>
            <a:r>
              <a:rPr lang="en-US" sz="2800" dirty="0">
                <a:solidFill>
                  <a:schemeClr val="tx1"/>
                </a:solidFill>
                <a:latin typeface="Arial"/>
                <a:cs typeface="Arial"/>
              </a:rPr>
              <a:t>Me and my library</a:t>
            </a:r>
            <a:endParaRPr lang="en-US" dirty="0">
              <a:solidFill>
                <a:schemeClr val="tx1"/>
              </a:solidFill>
              <a:latin typeface="Arial"/>
              <a:cs typeface="Arial"/>
            </a:endParaRPr>
          </a:p>
          <a:p>
            <a:r>
              <a:rPr lang="en-US" sz="2800" dirty="0">
                <a:solidFill>
                  <a:schemeClr val="tx1"/>
                </a:solidFill>
                <a:latin typeface="Arial"/>
                <a:cs typeface="Arial"/>
              </a:rPr>
              <a:t>Different ways to automate authority control processes</a:t>
            </a:r>
          </a:p>
          <a:p>
            <a:r>
              <a:rPr lang="en-US" sz="2800" dirty="0">
                <a:solidFill>
                  <a:schemeClr val="tx1"/>
                </a:solidFill>
                <a:latin typeface="Arial"/>
                <a:cs typeface="Arial"/>
              </a:rPr>
              <a:t>Some ideas on how to automate the authority control maintenance process</a:t>
            </a:r>
          </a:p>
          <a:p>
            <a:r>
              <a:rPr lang="en-US" sz="2800" dirty="0">
                <a:solidFill>
                  <a:schemeClr val="tx1"/>
                </a:solidFill>
                <a:latin typeface="Arial"/>
                <a:cs typeface="Arial"/>
              </a:rPr>
              <a:t>Tips</a:t>
            </a:r>
          </a:p>
          <a:p>
            <a:r>
              <a:rPr lang="en-US" sz="2800" dirty="0">
                <a:solidFill>
                  <a:schemeClr val="tx1"/>
                </a:solidFill>
                <a:latin typeface="Arial"/>
                <a:cs typeface="Arial"/>
              </a:rPr>
              <a:t>Resources and Questions</a:t>
            </a:r>
          </a:p>
        </p:txBody>
      </p:sp>
      <p:sp>
        <p:nvSpPr>
          <p:cNvPr id="5"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a:t>
            </a:fld>
            <a:endParaRPr lang="en-US"/>
          </a:p>
        </p:txBody>
      </p:sp>
    </p:spTree>
    <p:extLst>
      <p:ext uri="{BB962C8B-B14F-4D97-AF65-F5344CB8AC3E}">
        <p14:creationId xmlns:p14="http://schemas.microsoft.com/office/powerpoint/2010/main" val="172044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8" descr="A sign on a pole&#10;&#10;Description generated with very high confidence">
            <a:extLst>
              <a:ext uri="{FF2B5EF4-FFF2-40B4-BE49-F238E27FC236}">
                <a16:creationId xmlns:a16="http://schemas.microsoft.com/office/drawing/2014/main" id="{782FE640-C134-46B7-948E-71FEBC1F19B3}"/>
              </a:ext>
            </a:extLst>
          </p:cNvPr>
          <p:cNvPicPr>
            <a:picLocks noChangeAspect="1"/>
          </p:cNvPicPr>
          <p:nvPr/>
        </p:nvPicPr>
        <p:blipFill>
          <a:blip r:embed="rId3"/>
          <a:stretch>
            <a:fillRect/>
          </a:stretch>
        </p:blipFill>
        <p:spPr>
          <a:xfrm>
            <a:off x="0" y="0"/>
            <a:ext cx="910396" cy="822960"/>
          </a:xfrm>
          <a:prstGeom prst="rect">
            <a:avLst/>
          </a:prstGeom>
        </p:spPr>
      </p:pic>
      <p:pic>
        <p:nvPicPr>
          <p:cNvPr id="178" name="Picture 178" descr="A screenshot of a cell phone&#10;&#10;Description generated with very high confidence">
            <a:extLst>
              <a:ext uri="{FF2B5EF4-FFF2-40B4-BE49-F238E27FC236}">
                <a16:creationId xmlns:a16="http://schemas.microsoft.com/office/drawing/2014/main" id="{5933E351-C31C-4FFD-A15E-D2EEDEE37B52}"/>
              </a:ext>
            </a:extLst>
          </p:cNvPr>
          <p:cNvPicPr>
            <a:picLocks noChangeAspect="1"/>
          </p:cNvPicPr>
          <p:nvPr/>
        </p:nvPicPr>
        <p:blipFill rotWithShape="1">
          <a:blip r:embed="rId4"/>
          <a:srcRect t="5586" r="678" b="1449"/>
          <a:stretch/>
        </p:blipFill>
        <p:spPr>
          <a:xfrm>
            <a:off x="2462861" y="1527562"/>
            <a:ext cx="7190961" cy="4697163"/>
          </a:xfrm>
          <a:prstGeom prst="rect">
            <a:avLst/>
          </a:prstGeom>
        </p:spPr>
      </p:pic>
      <p:sp>
        <p:nvSpPr>
          <p:cNvPr id="3" name="Title 2"/>
          <p:cNvSpPr>
            <a:spLocks noGrp="1"/>
          </p:cNvSpPr>
          <p:nvPr>
            <p:ph type="title"/>
          </p:nvPr>
        </p:nvSpPr>
        <p:spPr>
          <a:xfrm>
            <a:off x="910397" y="182880"/>
            <a:ext cx="10689724" cy="1191217"/>
          </a:xfrm>
        </p:spPr>
        <p:txBody>
          <a:bodyPr>
            <a:noAutofit/>
          </a:bodyPr>
          <a:lstStyle/>
          <a:p>
            <a:r>
              <a:rPr lang="en-US" sz="4400"/>
              <a:t>Clean up copied information so just the name remains​</a:t>
            </a:r>
          </a:p>
        </p:txBody>
      </p:sp>
      <p:sp>
        <p:nvSpPr>
          <p:cNvPr id="6"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20</a:t>
            </a:fld>
            <a:endParaRPr lang="en-US"/>
          </a:p>
        </p:txBody>
      </p:sp>
    </p:spTree>
    <p:extLst>
      <p:ext uri="{BB962C8B-B14F-4D97-AF65-F5344CB8AC3E}">
        <p14:creationId xmlns:p14="http://schemas.microsoft.com/office/powerpoint/2010/main" val="240899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9" descr="A screenshot of a cell phone&#10;&#10;Description generated with very high confidence">
            <a:extLst>
              <a:ext uri="{FF2B5EF4-FFF2-40B4-BE49-F238E27FC236}">
                <a16:creationId xmlns:a16="http://schemas.microsoft.com/office/drawing/2014/main" id="{E8EC65AA-BE7D-4494-96C2-8F3A716033D3}"/>
              </a:ext>
            </a:extLst>
          </p:cNvPr>
          <p:cNvPicPr>
            <a:picLocks noChangeAspect="1"/>
          </p:cNvPicPr>
          <p:nvPr/>
        </p:nvPicPr>
        <p:blipFill rotWithShape="1">
          <a:blip r:embed="rId3"/>
          <a:srcRect l="73333" t="13812" r="7111" b="62431"/>
          <a:stretch/>
        </p:blipFill>
        <p:spPr>
          <a:xfrm>
            <a:off x="0" y="0"/>
            <a:ext cx="914400" cy="844294"/>
          </a:xfrm>
          <a:prstGeom prst="rect">
            <a:avLst/>
          </a:prstGeom>
        </p:spPr>
      </p:pic>
      <p:pic>
        <p:nvPicPr>
          <p:cNvPr id="180" name="Picture 180" descr="A close up of a newspaper&#10;&#10;Description generated with high confidence">
            <a:extLst>
              <a:ext uri="{FF2B5EF4-FFF2-40B4-BE49-F238E27FC236}">
                <a16:creationId xmlns:a16="http://schemas.microsoft.com/office/drawing/2014/main" id="{F8E1A949-870E-4459-863C-1C624750D4F3}"/>
              </a:ext>
            </a:extLst>
          </p:cNvPr>
          <p:cNvPicPr>
            <a:picLocks noChangeAspect="1"/>
          </p:cNvPicPr>
          <p:nvPr/>
        </p:nvPicPr>
        <p:blipFill rotWithShape="1">
          <a:blip r:embed="rId4"/>
          <a:srcRect l="2888" t="7236" r="26080" b="22207"/>
          <a:stretch/>
        </p:blipFill>
        <p:spPr>
          <a:xfrm>
            <a:off x="5363307" y="1746181"/>
            <a:ext cx="5776127" cy="3761414"/>
          </a:xfrm>
          <a:prstGeom prst="rect">
            <a:avLst/>
          </a:prstGeom>
        </p:spPr>
      </p:pic>
      <p:pic>
        <p:nvPicPr>
          <p:cNvPr id="17" name="Picture 17" descr="A screenshot of a cell phone&#10;&#10;Description generated with very high confidence">
            <a:extLst>
              <a:ext uri="{FF2B5EF4-FFF2-40B4-BE49-F238E27FC236}">
                <a16:creationId xmlns:a16="http://schemas.microsoft.com/office/drawing/2014/main" id="{DB540505-37D0-4C60-A064-CA86B537A5AD}"/>
              </a:ext>
            </a:extLst>
          </p:cNvPr>
          <p:cNvPicPr>
            <a:picLocks noChangeAspect="1"/>
          </p:cNvPicPr>
          <p:nvPr/>
        </p:nvPicPr>
        <p:blipFill rotWithShape="1">
          <a:blip r:embed="rId5"/>
          <a:srcRect l="1039" t="579" r="16907" b="21887"/>
          <a:stretch/>
        </p:blipFill>
        <p:spPr>
          <a:xfrm>
            <a:off x="914400" y="1545995"/>
            <a:ext cx="4148486" cy="4332811"/>
          </a:xfrm>
          <a:prstGeom prst="rect">
            <a:avLst/>
          </a:prstGeom>
        </p:spPr>
      </p:pic>
      <p:sp>
        <p:nvSpPr>
          <p:cNvPr id="19" name="Rectangle 18" title="Box to highlight Authorize 1xx/7xx fields">
            <a:extLst>
              <a:ext uri="{FF2B5EF4-FFF2-40B4-BE49-F238E27FC236}">
                <a16:creationId xmlns:a16="http://schemas.microsoft.com/office/drawing/2014/main" id="{B03BB7C6-6010-4689-9B12-44196E94F70A}"/>
              </a:ext>
            </a:extLst>
          </p:cNvPr>
          <p:cNvSpPr/>
          <p:nvPr/>
        </p:nvSpPr>
        <p:spPr>
          <a:xfrm>
            <a:off x="914400" y="4163458"/>
            <a:ext cx="1816925" cy="27432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title="Box to highlight embed URIs when possible">
            <a:extLst>
              <a:ext uri="{FF2B5EF4-FFF2-40B4-BE49-F238E27FC236}">
                <a16:creationId xmlns:a16="http://schemas.microsoft.com/office/drawing/2014/main" id="{0BAFB645-D125-4353-BFBE-FD25B936F87F}"/>
              </a:ext>
            </a:extLst>
          </p:cNvPr>
          <p:cNvSpPr/>
          <p:nvPr/>
        </p:nvSpPr>
        <p:spPr>
          <a:xfrm>
            <a:off x="893624" y="5178897"/>
            <a:ext cx="2122708" cy="27432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14400" y="457200"/>
            <a:ext cx="10685720" cy="736060"/>
          </a:xfrm>
        </p:spPr>
        <p:txBody>
          <a:bodyPr>
            <a:normAutofit/>
          </a:bodyPr>
          <a:lstStyle/>
          <a:p>
            <a:r>
              <a:rPr lang="en-US" sz="4400"/>
              <a:t>Validate names in </a:t>
            </a:r>
            <a:r>
              <a:rPr lang="en-US" sz="4400" err="1"/>
              <a:t>MarcEdit</a:t>
            </a:r>
            <a:r>
              <a:rPr lang="en-US" sz="4400"/>
              <a:t>, adding $0​</a:t>
            </a:r>
          </a:p>
        </p:txBody>
      </p:sp>
      <p:sp>
        <p:nvSpPr>
          <p:cNvPr id="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21</a:t>
            </a:fld>
            <a:endParaRPr lang="en-US"/>
          </a:p>
        </p:txBody>
      </p:sp>
    </p:spTree>
    <p:extLst>
      <p:ext uri="{BB962C8B-B14F-4D97-AF65-F5344CB8AC3E}">
        <p14:creationId xmlns:p14="http://schemas.microsoft.com/office/powerpoint/2010/main" val="244015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creenshot of a cell phone&#10;&#10;Description generated with very high confidence">
            <a:extLst>
              <a:ext uri="{FF2B5EF4-FFF2-40B4-BE49-F238E27FC236}">
                <a16:creationId xmlns:a16="http://schemas.microsoft.com/office/drawing/2014/main" id="{8D4167CA-ABC1-4CE9-A251-9F8E2CD371D5}"/>
              </a:ext>
            </a:extLst>
          </p:cNvPr>
          <p:cNvPicPr>
            <a:picLocks noChangeAspect="1"/>
          </p:cNvPicPr>
          <p:nvPr/>
        </p:nvPicPr>
        <p:blipFill rotWithShape="1">
          <a:blip r:embed="rId3"/>
          <a:srcRect l="672" t="13634" r="2115" b="3248"/>
          <a:stretch/>
        </p:blipFill>
        <p:spPr>
          <a:xfrm>
            <a:off x="2901462" y="1336431"/>
            <a:ext cx="6433573" cy="5019919"/>
          </a:xfrm>
          <a:prstGeom prst="rect">
            <a:avLst/>
          </a:prstGeom>
        </p:spPr>
      </p:pic>
      <p:sp>
        <p:nvSpPr>
          <p:cNvPr id="87" name="Rectangle 86" title="Box to highlight the copy button">
            <a:extLst>
              <a:ext uri="{FF2B5EF4-FFF2-40B4-BE49-F238E27FC236}">
                <a16:creationId xmlns:a16="http://schemas.microsoft.com/office/drawing/2014/main" id="{9D42E519-5030-4849-82DA-1BCF17EFBD31}"/>
              </a:ext>
            </a:extLst>
          </p:cNvPr>
          <p:cNvSpPr/>
          <p:nvPr/>
        </p:nvSpPr>
        <p:spPr>
          <a:xfrm>
            <a:off x="2856964" y="5527872"/>
            <a:ext cx="411480" cy="41148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19" descr="A screenshot of a cell phone&#10;&#10;Description generated with very high confidence">
            <a:extLst>
              <a:ext uri="{FF2B5EF4-FFF2-40B4-BE49-F238E27FC236}">
                <a16:creationId xmlns:a16="http://schemas.microsoft.com/office/drawing/2014/main" id="{6373BBB1-BA80-402A-87EE-DBEB77E72E7F}"/>
              </a:ext>
            </a:extLst>
          </p:cNvPr>
          <p:cNvPicPr>
            <a:picLocks noChangeAspect="1"/>
          </p:cNvPicPr>
          <p:nvPr/>
        </p:nvPicPr>
        <p:blipFill rotWithShape="1">
          <a:blip r:embed="rId4"/>
          <a:srcRect l="73333" t="13812" r="7111" b="62431"/>
          <a:stretch/>
        </p:blipFill>
        <p:spPr>
          <a:xfrm>
            <a:off x="0" y="0"/>
            <a:ext cx="914400" cy="844294"/>
          </a:xfrm>
          <a:prstGeom prst="rect">
            <a:avLst/>
          </a:prstGeom>
        </p:spPr>
      </p:pic>
      <p:sp>
        <p:nvSpPr>
          <p:cNvPr id="4" name="Title 3"/>
          <p:cNvSpPr>
            <a:spLocks noGrp="1"/>
          </p:cNvSpPr>
          <p:nvPr>
            <p:ph type="title"/>
          </p:nvPr>
        </p:nvSpPr>
        <p:spPr>
          <a:xfrm>
            <a:off x="914400" y="457200"/>
            <a:ext cx="10685720" cy="736060"/>
          </a:xfrm>
        </p:spPr>
        <p:txBody>
          <a:bodyPr>
            <a:normAutofit/>
          </a:bodyPr>
          <a:lstStyle/>
          <a:p>
            <a:r>
              <a:rPr lang="en-US" sz="4400"/>
              <a:t>Copy $0 search to Excel</a:t>
            </a:r>
          </a:p>
        </p:txBody>
      </p:sp>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22</a:t>
            </a:fld>
            <a:endParaRPr lang="en-US"/>
          </a:p>
        </p:txBody>
      </p:sp>
    </p:spTree>
    <p:extLst>
      <p:ext uri="{BB962C8B-B14F-4D97-AF65-F5344CB8AC3E}">
        <p14:creationId xmlns:p14="http://schemas.microsoft.com/office/powerpoint/2010/main" val="229815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8" descr="A sign on a pole&#10;&#10;Description generated with very high confidence">
            <a:extLst>
              <a:ext uri="{FF2B5EF4-FFF2-40B4-BE49-F238E27FC236}">
                <a16:creationId xmlns:a16="http://schemas.microsoft.com/office/drawing/2014/main" id="{782FE640-C134-46B7-948E-71FEBC1F19B3}"/>
              </a:ext>
            </a:extLst>
          </p:cNvPr>
          <p:cNvPicPr>
            <a:picLocks noChangeAspect="1"/>
          </p:cNvPicPr>
          <p:nvPr/>
        </p:nvPicPr>
        <p:blipFill>
          <a:blip r:embed="rId3"/>
          <a:stretch>
            <a:fillRect/>
          </a:stretch>
        </p:blipFill>
        <p:spPr>
          <a:xfrm>
            <a:off x="0" y="0"/>
            <a:ext cx="914400" cy="855615"/>
          </a:xfrm>
          <a:prstGeom prst="rect">
            <a:avLst/>
          </a:prstGeom>
        </p:spPr>
      </p:pic>
      <p:pic>
        <p:nvPicPr>
          <p:cNvPr id="15" name="Picture 15" descr="A screenshot of a cell phone&#10;&#10;Description generated with very high confidence">
            <a:extLst>
              <a:ext uri="{FF2B5EF4-FFF2-40B4-BE49-F238E27FC236}">
                <a16:creationId xmlns:a16="http://schemas.microsoft.com/office/drawing/2014/main" id="{D33BA1CA-60C4-4B10-BEE4-227FB574F43D}"/>
              </a:ext>
            </a:extLst>
          </p:cNvPr>
          <p:cNvPicPr>
            <a:picLocks noChangeAspect="1"/>
          </p:cNvPicPr>
          <p:nvPr/>
        </p:nvPicPr>
        <p:blipFill>
          <a:blip r:embed="rId4"/>
          <a:stretch>
            <a:fillRect/>
          </a:stretch>
        </p:blipFill>
        <p:spPr>
          <a:xfrm>
            <a:off x="617952" y="1584073"/>
            <a:ext cx="8249727" cy="4535015"/>
          </a:xfrm>
          <a:prstGeom prst="rect">
            <a:avLst/>
          </a:prstGeom>
        </p:spPr>
      </p:pic>
      <p:pic>
        <p:nvPicPr>
          <p:cNvPr id="18" name="Picture 18" descr="A screenshot of a cell phone&#10;&#10;Description generated with very high confidence">
            <a:extLst>
              <a:ext uri="{FF2B5EF4-FFF2-40B4-BE49-F238E27FC236}">
                <a16:creationId xmlns:a16="http://schemas.microsoft.com/office/drawing/2014/main" id="{255848E0-2150-4B91-A077-24FFE610FCEF}"/>
              </a:ext>
            </a:extLst>
          </p:cNvPr>
          <p:cNvPicPr>
            <a:picLocks noChangeAspect="1"/>
          </p:cNvPicPr>
          <p:nvPr/>
        </p:nvPicPr>
        <p:blipFill>
          <a:blip r:embed="rId5"/>
          <a:stretch>
            <a:fillRect/>
          </a:stretch>
        </p:blipFill>
        <p:spPr>
          <a:xfrm>
            <a:off x="6662415" y="2093328"/>
            <a:ext cx="3950898" cy="4350335"/>
          </a:xfrm>
          <a:prstGeom prst="rect">
            <a:avLst/>
          </a:prstGeom>
        </p:spPr>
      </p:pic>
      <p:sp>
        <p:nvSpPr>
          <p:cNvPr id="3" name="Title 2"/>
          <p:cNvSpPr>
            <a:spLocks noGrp="1"/>
          </p:cNvSpPr>
          <p:nvPr>
            <p:ph type="title"/>
          </p:nvPr>
        </p:nvSpPr>
        <p:spPr>
          <a:xfrm>
            <a:off x="914400" y="182880"/>
            <a:ext cx="10445262" cy="1061829"/>
          </a:xfrm>
        </p:spPr>
        <p:txBody>
          <a:bodyPr>
            <a:noAutofit/>
          </a:bodyPr>
          <a:lstStyle/>
          <a:p>
            <a:r>
              <a:rPr lang="en-US" sz="4400"/>
              <a:t>Compare against new names from the Heading Report​</a:t>
            </a:r>
          </a:p>
        </p:txBody>
      </p:sp>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23</a:t>
            </a:fld>
            <a:endParaRPr lang="en-US"/>
          </a:p>
        </p:txBody>
      </p:sp>
    </p:spTree>
    <p:extLst>
      <p:ext uri="{BB962C8B-B14F-4D97-AF65-F5344CB8AC3E}">
        <p14:creationId xmlns:p14="http://schemas.microsoft.com/office/powerpoint/2010/main" val="160712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3"/>
          <a:srcRect l="21203" r="9404"/>
          <a:stretch/>
        </p:blipFill>
        <p:spPr>
          <a:xfrm>
            <a:off x="0" y="0"/>
            <a:ext cx="914400" cy="880534"/>
          </a:xfrm>
          <a:prstGeom prst="rect">
            <a:avLst/>
          </a:prstGeom>
        </p:spPr>
      </p:pic>
      <p:pic>
        <p:nvPicPr>
          <p:cNvPr id="26" name="Picture 6" descr="A screenshot of a cell phone&#10;&#10;Description generated with very high confidence">
            <a:extLst>
              <a:ext uri="{FF2B5EF4-FFF2-40B4-BE49-F238E27FC236}">
                <a16:creationId xmlns:a16="http://schemas.microsoft.com/office/drawing/2014/main" id="{37026821-E27E-4344-A9F4-ADA311A597CD}"/>
              </a:ext>
            </a:extLst>
          </p:cNvPr>
          <p:cNvPicPr>
            <a:picLocks noChangeAspect="1"/>
          </p:cNvPicPr>
          <p:nvPr/>
        </p:nvPicPr>
        <p:blipFill rotWithShape="1">
          <a:blip r:embed="rId4"/>
          <a:srcRect l="915" t="1013" r="5898" b="3195"/>
          <a:stretch/>
        </p:blipFill>
        <p:spPr>
          <a:xfrm>
            <a:off x="817170" y="1526970"/>
            <a:ext cx="4785962" cy="4674077"/>
          </a:xfrm>
          <a:prstGeom prst="rect">
            <a:avLst/>
          </a:prstGeom>
          <a:ln>
            <a:solidFill>
              <a:srgbClr val="27AAE1"/>
            </a:solidFill>
          </a:ln>
        </p:spPr>
      </p:pic>
      <p:pic>
        <p:nvPicPr>
          <p:cNvPr id="27" name="Picture 27" descr="A screenshot of a computer&#10;&#10;Description generated with very high confidence">
            <a:extLst>
              <a:ext uri="{FF2B5EF4-FFF2-40B4-BE49-F238E27FC236}">
                <a16:creationId xmlns:a16="http://schemas.microsoft.com/office/drawing/2014/main" id="{D4FBD375-E8BC-4D6D-BD65-BC074BC455A2}"/>
              </a:ext>
            </a:extLst>
          </p:cNvPr>
          <p:cNvPicPr>
            <a:picLocks noChangeAspect="1"/>
          </p:cNvPicPr>
          <p:nvPr/>
        </p:nvPicPr>
        <p:blipFill rotWithShape="1">
          <a:blip r:embed="rId5"/>
          <a:srcRect l="1870" t="4387" r="15597" b="15852"/>
          <a:stretch/>
        </p:blipFill>
        <p:spPr>
          <a:xfrm>
            <a:off x="6350395" y="1526970"/>
            <a:ext cx="5050422" cy="4674077"/>
          </a:xfrm>
          <a:prstGeom prst="rect">
            <a:avLst/>
          </a:prstGeom>
          <a:ln>
            <a:solidFill>
              <a:srgbClr val="27AAE1"/>
            </a:solidFill>
          </a:ln>
        </p:spPr>
      </p:pic>
      <p:sp>
        <p:nvSpPr>
          <p:cNvPr id="29" name="Rectangle 28" title="Box to highlight export button in OCLC">
            <a:extLst>
              <a:ext uri="{FF2B5EF4-FFF2-40B4-BE49-F238E27FC236}">
                <a16:creationId xmlns:a16="http://schemas.microsoft.com/office/drawing/2014/main" id="{7FFB14A8-8D5E-475A-A87E-DB6BEDC920BF}"/>
              </a:ext>
            </a:extLst>
          </p:cNvPr>
          <p:cNvSpPr/>
          <p:nvPr/>
        </p:nvSpPr>
        <p:spPr>
          <a:xfrm>
            <a:off x="9717928" y="1712067"/>
            <a:ext cx="245948" cy="254968"/>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6"/>
          <a:srcRect l="6977" r="-775" b="855"/>
          <a:stretch/>
        </p:blipFill>
        <p:spPr>
          <a:xfrm>
            <a:off x="11286392" y="0"/>
            <a:ext cx="914400" cy="847910"/>
          </a:xfrm>
          <a:prstGeom prst="rect">
            <a:avLst/>
          </a:prstGeom>
        </p:spPr>
      </p:pic>
      <p:sp>
        <p:nvSpPr>
          <p:cNvPr id="3" name="Title 2"/>
          <p:cNvSpPr>
            <a:spLocks noGrp="1"/>
          </p:cNvSpPr>
          <p:nvPr>
            <p:ph type="title"/>
          </p:nvPr>
        </p:nvSpPr>
        <p:spPr>
          <a:xfrm>
            <a:off x="914400" y="182880"/>
            <a:ext cx="11083555" cy="1146257"/>
          </a:xfrm>
        </p:spPr>
        <p:txBody>
          <a:bodyPr>
            <a:noAutofit/>
          </a:bodyPr>
          <a:lstStyle/>
          <a:p>
            <a:r>
              <a:rPr lang="en-US" sz="4400"/>
              <a:t>Batch search OCLC for LCCNs</a:t>
            </a:r>
            <a:br>
              <a:rPr lang="en-US" sz="4400"/>
            </a:br>
            <a:r>
              <a:rPr lang="en-US" sz="4400"/>
              <a:t>Export the record to Sierra</a:t>
            </a:r>
          </a:p>
        </p:txBody>
      </p:sp>
      <p:sp>
        <p:nvSpPr>
          <p:cNvPr id="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24</a:t>
            </a:fld>
            <a:endParaRPr lang="en-US"/>
          </a:p>
        </p:txBody>
      </p:sp>
    </p:spTree>
    <p:extLst>
      <p:ext uri="{BB962C8B-B14F-4D97-AF65-F5344CB8AC3E}">
        <p14:creationId xmlns:p14="http://schemas.microsoft.com/office/powerpoint/2010/main" val="178109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1A7D-3D73-4331-8F09-D0E1846FFDDB}"/>
              </a:ext>
            </a:extLst>
          </p:cNvPr>
          <p:cNvSpPr>
            <a:spLocks noGrp="1"/>
          </p:cNvSpPr>
          <p:nvPr>
            <p:ph type="title"/>
          </p:nvPr>
        </p:nvSpPr>
        <p:spPr>
          <a:xfrm>
            <a:off x="838200" y="2508660"/>
            <a:ext cx="10515600" cy="920340"/>
          </a:xfrm>
        </p:spPr>
        <p:txBody>
          <a:bodyPr>
            <a:normAutofit/>
          </a:bodyPr>
          <a:lstStyle/>
          <a:p>
            <a:r>
              <a:rPr lang="en-US" sz="5400" b="1"/>
              <a:t>Keeping Current</a:t>
            </a:r>
          </a:p>
        </p:txBody>
      </p:sp>
      <p:sp>
        <p:nvSpPr>
          <p:cNvPr id="3" name="Subtitle 2">
            <a:extLst>
              <a:ext uri="{FF2B5EF4-FFF2-40B4-BE49-F238E27FC236}">
                <a16:creationId xmlns:a16="http://schemas.microsoft.com/office/drawing/2014/main" id="{43DFB84B-F0FB-4048-B932-B90BAD754E4C}"/>
              </a:ext>
            </a:extLst>
          </p:cNvPr>
          <p:cNvSpPr>
            <a:spLocks noGrp="1"/>
          </p:cNvSpPr>
          <p:nvPr>
            <p:ph type="subTitle" idx="4294967295"/>
          </p:nvPr>
        </p:nvSpPr>
        <p:spPr>
          <a:xfrm>
            <a:off x="2957147" y="3411415"/>
            <a:ext cx="6277707" cy="580293"/>
          </a:xfrm>
        </p:spPr>
        <p:txBody>
          <a:bodyPr>
            <a:noAutofit/>
          </a:bodyPr>
          <a:lstStyle/>
          <a:p>
            <a:pPr marL="0" indent="0" algn="ctr">
              <a:buNone/>
            </a:pPr>
            <a:r>
              <a:rPr lang="en-US" sz="4000">
                <a:solidFill>
                  <a:schemeClr val="bg1"/>
                </a:solidFill>
              </a:rPr>
              <a:t>Maintaining authority files</a:t>
            </a:r>
          </a:p>
        </p:txBody>
      </p:sp>
    </p:spTree>
    <p:extLst>
      <p:ext uri="{BB962C8B-B14F-4D97-AF65-F5344CB8AC3E}">
        <p14:creationId xmlns:p14="http://schemas.microsoft.com/office/powerpoint/2010/main" val="69190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6BF84901-D676-4327-BEB1-1E86F312452E}"/>
              </a:ext>
            </a:extLst>
          </p:cNvPr>
          <p:cNvPicPr>
            <a:picLocks noChangeAspect="1"/>
          </p:cNvPicPr>
          <p:nvPr/>
        </p:nvPicPr>
        <p:blipFill rotWithShape="1">
          <a:blip r:embed="rId3"/>
          <a:srcRect l="6606" t="8301" r="22323" b="38518"/>
          <a:stretch/>
        </p:blipFill>
        <p:spPr>
          <a:xfrm>
            <a:off x="811539" y="935965"/>
            <a:ext cx="5455798" cy="4798126"/>
          </a:xfrm>
          <a:prstGeom prst="rect">
            <a:avLst/>
          </a:prstGeom>
        </p:spPr>
      </p:pic>
      <p:pic>
        <p:nvPicPr>
          <p:cNvPr id="6" name="Picture 16" descr="A screenshot of a cell phone&#10;&#10;Description generated with very high confidence">
            <a:extLst>
              <a:ext uri="{FF2B5EF4-FFF2-40B4-BE49-F238E27FC236}">
                <a16:creationId xmlns:a16="http://schemas.microsoft.com/office/drawing/2014/main" id="{2465F4A6-E157-4382-98AE-1FD3FBB824F3}"/>
              </a:ext>
            </a:extLst>
          </p:cNvPr>
          <p:cNvPicPr>
            <a:picLocks noChangeAspect="1"/>
          </p:cNvPicPr>
          <p:nvPr/>
        </p:nvPicPr>
        <p:blipFill rotWithShape="1">
          <a:blip r:embed="rId4">
            <a:clrChange>
              <a:clrFrom>
                <a:srgbClr val="FFFFFF"/>
              </a:clrFrom>
              <a:clrTo>
                <a:srgbClr val="FFFFFF">
                  <a:alpha val="0"/>
                </a:srgbClr>
              </a:clrTo>
            </a:clrChange>
          </a:blip>
          <a:srcRect l="2638" t="32417" r="30695" b="13813"/>
          <a:stretch/>
        </p:blipFill>
        <p:spPr>
          <a:xfrm>
            <a:off x="6348832" y="935965"/>
            <a:ext cx="4846153" cy="4771499"/>
          </a:xfrm>
          <a:prstGeom prst="rect">
            <a:avLst/>
          </a:prstGeom>
        </p:spPr>
      </p:pic>
      <p:sp>
        <p:nvSpPr>
          <p:cNvPr id="37" name="TextBox 36">
            <a:extLst>
              <a:ext uri="{FF2B5EF4-FFF2-40B4-BE49-F238E27FC236}">
                <a16:creationId xmlns:a16="http://schemas.microsoft.com/office/drawing/2014/main" id="{FF0BB9FD-5FF9-414B-9F25-EEBBDFFD9C03}"/>
              </a:ext>
            </a:extLst>
          </p:cNvPr>
          <p:cNvSpPr txBox="1"/>
          <p:nvPr/>
        </p:nvSpPr>
        <p:spPr>
          <a:xfrm>
            <a:off x="1606416" y="5884738"/>
            <a:ext cx="45227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2D7154"/>
                </a:solidFill>
                <a:hlinkClick r:id="rId5"/>
              </a:rPr>
              <a:t>https://www.loc.gov/aba/cataloging/subject/weeklylists/</a:t>
            </a:r>
            <a:endParaRPr lang="en-US" sz="1400">
              <a:solidFill>
                <a:srgbClr val="2D7154"/>
              </a:solidFill>
            </a:endParaRPr>
          </a:p>
        </p:txBody>
      </p:sp>
      <p:sp>
        <p:nvSpPr>
          <p:cNvPr id="38" name="TextBox 37">
            <a:extLst>
              <a:ext uri="{FF2B5EF4-FFF2-40B4-BE49-F238E27FC236}">
                <a16:creationId xmlns:a16="http://schemas.microsoft.com/office/drawing/2014/main" id="{64BB381D-093D-4CD2-9F02-A30153E6610A}"/>
              </a:ext>
            </a:extLst>
          </p:cNvPr>
          <p:cNvSpPr txBox="1"/>
          <p:nvPr/>
        </p:nvSpPr>
        <p:spPr>
          <a:xfrm>
            <a:off x="6422831" y="5855981"/>
            <a:ext cx="41887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2D7154"/>
                </a:solidFill>
                <a:hlinkClick r:id="rId6"/>
              </a:rPr>
              <a:t>https://www.oclc.org/authority-records.html</a:t>
            </a:r>
            <a:endParaRPr lang="en-US" sz="1600">
              <a:solidFill>
                <a:srgbClr val="2D7154"/>
              </a:solidFill>
            </a:endParaRPr>
          </a:p>
        </p:txBody>
      </p:sp>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26</a:t>
            </a:fld>
            <a:endParaRPr lang="en-US"/>
          </a:p>
        </p:txBody>
      </p:sp>
    </p:spTree>
    <p:extLst>
      <p:ext uri="{BB962C8B-B14F-4D97-AF65-F5344CB8AC3E}">
        <p14:creationId xmlns:p14="http://schemas.microsoft.com/office/powerpoint/2010/main" val="347090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3607-0892-47C4-B596-3E631F81F248}"/>
              </a:ext>
            </a:extLst>
          </p:cNvPr>
          <p:cNvSpPr>
            <a:spLocks noGrp="1"/>
          </p:cNvSpPr>
          <p:nvPr>
            <p:ph type="title"/>
          </p:nvPr>
        </p:nvSpPr>
        <p:spPr/>
        <p:txBody>
          <a:bodyPr>
            <a:normAutofit/>
          </a:bodyPr>
          <a:lstStyle/>
          <a:p>
            <a:r>
              <a:rPr lang="en-US" sz="4400"/>
              <a:t>Automate the update</a:t>
            </a:r>
          </a:p>
        </p:txBody>
      </p:sp>
      <p:pic>
        <p:nvPicPr>
          <p:cNvPr id="6" name="Picture 6" descr="An example of regular expressions with the explanation for each part.&#10;&#10;^[a-z0-9_-]{3,15}$&#10;Search at the start of the line for letters, numbers, underscores, hyphens that are 3 to 15 characters long and are at the end of the line.">
            <a:extLst>
              <a:ext uri="{FF2B5EF4-FFF2-40B4-BE49-F238E27FC236}">
                <a16:creationId xmlns:a16="http://schemas.microsoft.com/office/drawing/2014/main" id="{6655C972-DEAB-4567-AD9E-CD067CF717BA}"/>
              </a:ext>
            </a:extLst>
          </p:cNvPr>
          <p:cNvPicPr>
            <a:picLocks noChangeAspect="1"/>
          </p:cNvPicPr>
          <p:nvPr/>
        </p:nvPicPr>
        <p:blipFill>
          <a:blip r:embed="rId3"/>
          <a:stretch>
            <a:fillRect/>
          </a:stretch>
        </p:blipFill>
        <p:spPr>
          <a:xfrm>
            <a:off x="7293677" y="659877"/>
            <a:ext cx="2743200" cy="1837467"/>
          </a:xfrm>
          <a:prstGeom prst="rect">
            <a:avLst/>
          </a:prstGeom>
        </p:spPr>
      </p:pic>
      <p:pic>
        <p:nvPicPr>
          <p:cNvPr id="10" name="Picture 10" descr="A screenshot of a Search Box in Create Lists in Sierra. The JSON search input is shown">
            <a:extLst>
              <a:ext uri="{FF2B5EF4-FFF2-40B4-BE49-F238E27FC236}">
                <a16:creationId xmlns:a16="http://schemas.microsoft.com/office/drawing/2014/main" id="{DBCEA9E1-76E7-4E3A-8B0F-03969C14C3BB}"/>
              </a:ext>
            </a:extLst>
          </p:cNvPr>
          <p:cNvPicPr>
            <a:picLocks noGrp="1" noChangeAspect="1"/>
          </p:cNvPicPr>
          <p:nvPr>
            <p:ph idx="1"/>
          </p:nvPr>
        </p:nvPicPr>
        <p:blipFill>
          <a:blip r:embed="rId4"/>
          <a:stretch>
            <a:fillRect/>
          </a:stretch>
        </p:blipFill>
        <p:spPr>
          <a:xfrm>
            <a:off x="5769607" y="3107695"/>
            <a:ext cx="4743450" cy="2476500"/>
          </a:xfrm>
          <a:prstGeom prst="rect">
            <a:avLst/>
          </a:prstGeom>
        </p:spPr>
      </p:pic>
      <p:sp>
        <p:nvSpPr>
          <p:cNvPr id="12" name="TextBox 11">
            <a:extLst>
              <a:ext uri="{FF2B5EF4-FFF2-40B4-BE49-F238E27FC236}">
                <a16:creationId xmlns:a16="http://schemas.microsoft.com/office/drawing/2014/main" id="{C07118DF-9B27-45A7-9D90-10389146CADB}"/>
              </a:ext>
            </a:extLst>
          </p:cNvPr>
          <p:cNvSpPr txBox="1"/>
          <p:nvPr/>
        </p:nvSpPr>
        <p:spPr>
          <a:xfrm>
            <a:off x="5884469" y="5649562"/>
            <a:ext cx="495075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https://sierraatcity.files.wordpress.com/2018/05/json.png?w=640</a:t>
            </a:r>
          </a:p>
        </p:txBody>
      </p:sp>
      <p:sp>
        <p:nvSpPr>
          <p:cNvPr id="13" name="TextBox 12">
            <a:extLst>
              <a:ext uri="{FF2B5EF4-FFF2-40B4-BE49-F238E27FC236}">
                <a16:creationId xmlns:a16="http://schemas.microsoft.com/office/drawing/2014/main" id="{CC06E914-E68D-44CA-9B2B-0B8A50613CF9}"/>
              </a:ext>
            </a:extLst>
          </p:cNvPr>
          <p:cNvSpPr txBox="1"/>
          <p:nvPr/>
        </p:nvSpPr>
        <p:spPr>
          <a:xfrm>
            <a:off x="7199374" y="2439401"/>
            <a:ext cx="320815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https://cdn-images-1.medium.com/max/ 1600/1*aT08Tmw6s4-t8tS8FXvVkA.png</a:t>
            </a:r>
          </a:p>
        </p:txBody>
      </p:sp>
      <p:pic>
        <p:nvPicPr>
          <p:cNvPr id="14" name="Picture 14" descr="A screenshot of the Batch Search Keys Dialogue box in OCLC Connexion&#10;">
            <a:extLst>
              <a:ext uri="{FF2B5EF4-FFF2-40B4-BE49-F238E27FC236}">
                <a16:creationId xmlns:a16="http://schemas.microsoft.com/office/drawing/2014/main" id="{6890ECC3-5149-43A9-A183-D899855B0F37}"/>
              </a:ext>
            </a:extLst>
          </p:cNvPr>
          <p:cNvPicPr>
            <a:picLocks noChangeAspect="1"/>
          </p:cNvPicPr>
          <p:nvPr/>
        </p:nvPicPr>
        <p:blipFill>
          <a:blip r:embed="rId5"/>
          <a:stretch>
            <a:fillRect/>
          </a:stretch>
        </p:blipFill>
        <p:spPr>
          <a:xfrm>
            <a:off x="836306" y="1977997"/>
            <a:ext cx="4110317" cy="2734998"/>
          </a:xfrm>
          <a:prstGeom prst="rect">
            <a:avLst/>
          </a:prstGeom>
        </p:spPr>
      </p:pic>
      <p:sp>
        <p:nvSpPr>
          <p:cNvPr id="16" name="TextBox 15">
            <a:extLst>
              <a:ext uri="{FF2B5EF4-FFF2-40B4-BE49-F238E27FC236}">
                <a16:creationId xmlns:a16="http://schemas.microsoft.com/office/drawing/2014/main" id="{EF160FFF-A459-44E0-841B-15F0B562F51C}"/>
              </a:ext>
            </a:extLst>
          </p:cNvPr>
          <p:cNvSpPr txBox="1"/>
          <p:nvPr/>
        </p:nvSpPr>
        <p:spPr>
          <a:xfrm>
            <a:off x="623395" y="4708130"/>
            <a:ext cx="484990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https://help.oclc.org/@api/deki/files/2964/data-sync-worldcat-staging-14.jpg?revision=1&amp;size=bestfit&amp;width=399&amp;height=267</a:t>
            </a:r>
          </a:p>
        </p:txBody>
      </p:sp>
      <p:sp>
        <p:nvSpPr>
          <p:cNvPr id="11"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27</a:t>
            </a:fld>
            <a:endParaRPr lang="en-US"/>
          </a:p>
        </p:txBody>
      </p:sp>
    </p:spTree>
    <p:extLst>
      <p:ext uri="{BB962C8B-B14F-4D97-AF65-F5344CB8AC3E}">
        <p14:creationId xmlns:p14="http://schemas.microsoft.com/office/powerpoint/2010/main" val="14266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0B4-9F4B-4BB2-BF13-F6E473367E97}"/>
              </a:ext>
            </a:extLst>
          </p:cNvPr>
          <p:cNvSpPr>
            <a:spLocks noGrp="1"/>
          </p:cNvSpPr>
          <p:nvPr>
            <p:ph type="title"/>
          </p:nvPr>
        </p:nvSpPr>
        <p:spPr/>
        <p:txBody>
          <a:bodyPr/>
          <a:lstStyle/>
          <a:p>
            <a:r>
              <a:rPr lang="en-US"/>
              <a:t>Batch-updating Subject Headings</a:t>
            </a:r>
          </a:p>
        </p:txBody>
      </p:sp>
    </p:spTree>
    <p:extLst>
      <p:ext uri="{BB962C8B-B14F-4D97-AF65-F5344CB8AC3E}">
        <p14:creationId xmlns:p14="http://schemas.microsoft.com/office/powerpoint/2010/main" val="195774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6565" y="233804"/>
            <a:ext cx="11083555" cy="736060"/>
          </a:xfrm>
        </p:spPr>
        <p:txBody>
          <a:bodyPr>
            <a:noAutofit/>
          </a:bodyPr>
          <a:lstStyle/>
          <a:p>
            <a:r>
              <a:rPr lang="en-US" sz="3200" dirty="0"/>
              <a:t>https://www.loc.gov/aba/cataloging/subject/weeklylists/</a:t>
            </a:r>
          </a:p>
        </p:txBody>
      </p:sp>
      <p:sp>
        <p:nvSpPr>
          <p:cNvPr id="6"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29</a:t>
            </a:fld>
            <a:endParaRPr lang="en-US"/>
          </a:p>
        </p:txBody>
      </p:sp>
      <p:pic>
        <p:nvPicPr>
          <p:cNvPr id="3" name="Picture 2" descr="https://www.loc.gov/aba/cataloging/subject/weeklylists/" title="screen shot of library of congress subject headings approved lists website"/>
          <p:cNvPicPr>
            <a:picLocks noChangeAspect="1"/>
          </p:cNvPicPr>
          <p:nvPr/>
        </p:nvPicPr>
        <p:blipFill rotWithShape="1">
          <a:blip r:embed="rId3"/>
          <a:srcRect t="2596" b="1367"/>
          <a:stretch/>
        </p:blipFill>
        <p:spPr>
          <a:xfrm>
            <a:off x="573540" y="969864"/>
            <a:ext cx="10969604" cy="4536831"/>
          </a:xfrm>
          <a:prstGeom prst="rect">
            <a:avLst/>
          </a:prstGeom>
        </p:spPr>
      </p:pic>
    </p:spTree>
    <p:extLst>
      <p:ext uri="{BB962C8B-B14F-4D97-AF65-F5344CB8AC3E}">
        <p14:creationId xmlns:p14="http://schemas.microsoft.com/office/powerpoint/2010/main" val="418547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a:bodyPr>
          <a:lstStyle>
            <a:lvl1pPr lvl="0" rtl="0">
              <a:defRPr/>
            </a:lvl1pPr>
          </a:lstStyle>
          <a:p>
            <a:pPr lvl="0"/>
            <a:r>
              <a:rPr lang="en-US" sz="4400" dirty="0"/>
              <a:t>What is Authority Control?</a:t>
            </a:r>
          </a:p>
        </p:txBody>
      </p:sp>
      <p:sp>
        <p:nvSpPr>
          <p:cNvPr id="3" name="Text Placeholder 2"/>
          <p:cNvSpPr txBox="1">
            <a:spLocks noGrp="1"/>
          </p:cNvSpPr>
          <p:nvPr>
            <p:ph type="body" idx="1"/>
          </p:nvPr>
        </p:nvSpPr>
        <p:spPr>
          <a:xfrm>
            <a:off x="516565" y="1545996"/>
            <a:ext cx="5217663" cy="4630967"/>
          </a:xfrm>
        </p:spPr>
        <p:txBody>
          <a:bodyPr/>
          <a:lstStyle>
            <a:lvl1pPr lvl="0" rtl="0">
              <a:defRPr/>
            </a:lvl1pPr>
          </a:lstStyle>
          <a:p>
            <a:pPr lvl="0"/>
            <a:r>
              <a:rPr lang="en-US" sz="3200" dirty="0"/>
              <a:t>“Authority control (or access point control) refers to the </a:t>
            </a:r>
            <a:r>
              <a:rPr lang="en-US" sz="3200" dirty="0" err="1"/>
              <a:t>normalisation</a:t>
            </a:r>
            <a:r>
              <a:rPr lang="en-US" sz="3200" dirty="0"/>
              <a:t> of controlled access points (headings) and the provision of alternative and related access points.” (</a:t>
            </a:r>
            <a:r>
              <a:rPr lang="en-US" sz="3200" dirty="0" err="1"/>
              <a:t>pg</a:t>
            </a:r>
            <a:r>
              <a:rPr lang="en-US" sz="3200" dirty="0"/>
              <a:t> 45, </a:t>
            </a:r>
            <a:r>
              <a:rPr lang="en-US" sz="3200" dirty="0" err="1"/>
              <a:t>Žumer</a:t>
            </a:r>
            <a:r>
              <a:rPr lang="en-US" sz="3200" dirty="0"/>
              <a:t>, 2009)</a:t>
            </a:r>
          </a:p>
        </p:txBody>
      </p:sp>
      <p:sp>
        <p:nvSpPr>
          <p:cNvPr id="6" name="TextBox 5">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a:t>3</a:t>
            </a:r>
          </a:p>
        </p:txBody>
      </p:sp>
      <p:sp>
        <p:nvSpPr>
          <p:cNvPr id="9" name="Text Placeholder 2">
            <a:extLst>
              <a:ext uri="{FF2B5EF4-FFF2-40B4-BE49-F238E27FC236}">
                <a16:creationId xmlns:a16="http://schemas.microsoft.com/office/drawing/2014/main" id="{413341E1-D2BE-4F1D-9200-E38F888B8030}"/>
              </a:ext>
            </a:extLst>
          </p:cNvPr>
          <p:cNvSpPr txBox="1">
            <a:spLocks/>
          </p:cNvSpPr>
          <p:nvPr/>
        </p:nvSpPr>
        <p:spPr>
          <a:xfrm>
            <a:off x="6548471" y="1545995"/>
            <a:ext cx="5217663" cy="4630967"/>
          </a:xfrm>
          <a:prstGeom prst="rect">
            <a:avLst/>
          </a:prstGeom>
        </p:spPr>
        <p:txBody>
          <a:bodyPr lIns="91440" tIns="45720" rIns="91440" bIns="45720"/>
          <a:lstStyle>
            <a:lvl1pPr marL="228600" lvl="0" indent="-228600" algn="l" rtl="0">
              <a:lnSpc>
                <a:spcPct val="90000"/>
              </a:lnSpc>
              <a:spcBef>
                <a:spcPts val="1000"/>
              </a:spcBef>
              <a:buFont typeface="Wingdings"/>
              <a:buChar char="§"/>
              <a:defRPr sz="2000">
                <a:solidFill>
                  <a:srgbClr val="53575A"/>
                </a:solidFill>
                <a:latin typeface="Arial"/>
              </a:defRPr>
            </a:lvl1pPr>
            <a:lvl2pPr marL="685800" lvl="0" indent="-228600" algn="l" rtl="0">
              <a:lnSpc>
                <a:spcPct val="90000"/>
              </a:lnSpc>
              <a:spcBef>
                <a:spcPts val="500"/>
              </a:spcBef>
              <a:buFont typeface="Wingdings"/>
              <a:buChar char="§"/>
              <a:defRPr sz="1800">
                <a:solidFill>
                  <a:srgbClr val="53575A"/>
                </a:solidFill>
                <a:latin typeface="Arial"/>
              </a:defRPr>
            </a:lvl2pPr>
            <a:lvl3pPr marL="1143000" lvl="0" indent="-228600" algn="l" rtl="0">
              <a:lnSpc>
                <a:spcPct val="90000"/>
              </a:lnSpc>
              <a:spcBef>
                <a:spcPts val="500"/>
              </a:spcBef>
              <a:buFont typeface="Wingdings"/>
              <a:buChar char="§"/>
              <a:defRPr sz="1600">
                <a:solidFill>
                  <a:srgbClr val="53575A"/>
                </a:solidFill>
                <a:latin typeface="Arial"/>
              </a:defRPr>
            </a:lvl3pPr>
            <a:lvl4pPr marL="1600200" lvl="0" indent="-228600" algn="l" rtl="0">
              <a:lnSpc>
                <a:spcPct val="90000"/>
              </a:lnSpc>
              <a:spcBef>
                <a:spcPts val="500"/>
              </a:spcBef>
              <a:buFont typeface="Wingdings"/>
              <a:buChar char="§"/>
              <a:defRPr sz="1400">
                <a:solidFill>
                  <a:srgbClr val="53575A"/>
                </a:solidFill>
                <a:latin typeface="Arial"/>
              </a:defRPr>
            </a:lvl4pPr>
            <a:lvl5pPr marL="2057400" lvl="0" indent="-228600" algn="l" rtl="0">
              <a:lnSpc>
                <a:spcPct val="90000"/>
              </a:lnSpc>
              <a:spcBef>
                <a:spcPts val="500"/>
              </a:spcBef>
              <a:buFont typeface="Wingdings"/>
              <a:buChar char="§"/>
              <a:defRPr sz="1400">
                <a:solidFill>
                  <a:srgbClr val="53575A"/>
                </a:solidFill>
                <a:latin typeface="Arial"/>
              </a:defRPr>
            </a:lvl5pPr>
            <a:lvl6pPr marL="2514600" lvl="0" indent="-228600" algn="l" rtl="0">
              <a:lnSpc>
                <a:spcPct val="90000"/>
              </a:lnSpc>
              <a:spcBef>
                <a:spcPts val="500"/>
              </a:spcBef>
              <a:buFont typeface="Arial"/>
              <a:buChar char="•"/>
              <a:defRPr sz="1800">
                <a:solidFill>
                  <a:schemeClr val="tx1"/>
                </a:solidFill>
                <a:latin typeface="Arial"/>
              </a:defRPr>
            </a:lvl6pPr>
            <a:lvl7pPr marL="2971800" lvl="0" indent="-228600" algn="l" rtl="0">
              <a:lnSpc>
                <a:spcPct val="90000"/>
              </a:lnSpc>
              <a:spcBef>
                <a:spcPts val="500"/>
              </a:spcBef>
              <a:buFont typeface="Arial"/>
              <a:buChar char="•"/>
              <a:defRPr sz="1800">
                <a:solidFill>
                  <a:schemeClr val="tx1"/>
                </a:solidFill>
                <a:latin typeface="Arial"/>
              </a:defRPr>
            </a:lvl7pPr>
            <a:lvl8pPr marL="3429000" lvl="0" indent="-228600" algn="l" rtl="0">
              <a:lnSpc>
                <a:spcPct val="90000"/>
              </a:lnSpc>
              <a:spcBef>
                <a:spcPts val="500"/>
              </a:spcBef>
              <a:buFont typeface="Arial"/>
              <a:buChar char="•"/>
              <a:defRPr sz="1800">
                <a:solidFill>
                  <a:schemeClr val="tx1"/>
                </a:solidFill>
                <a:latin typeface="Arial"/>
              </a:defRPr>
            </a:lvl8pPr>
            <a:lvl9pPr marL="3886200" lvl="0" indent="-228600" algn="l" rtl="0">
              <a:lnSpc>
                <a:spcPct val="90000"/>
              </a:lnSpc>
              <a:spcBef>
                <a:spcPts val="500"/>
              </a:spcBef>
              <a:buFont typeface="Arial"/>
              <a:buChar char="•"/>
              <a:defRPr sz="1800">
                <a:solidFill>
                  <a:schemeClr val="tx1"/>
                </a:solidFill>
                <a:latin typeface="Arial"/>
              </a:defRPr>
            </a:lvl9pPr>
          </a:lstStyle>
          <a:p>
            <a:r>
              <a:rPr lang="en-US" sz="3200" kern="0" dirty="0"/>
              <a:t>Collocates all works by a specific author</a:t>
            </a:r>
          </a:p>
          <a:p>
            <a:r>
              <a:rPr lang="en-US" sz="3200" kern="0" dirty="0"/>
              <a:t>Helps disambiguate people, corporate bodies, or titles</a:t>
            </a:r>
          </a:p>
          <a:p>
            <a:r>
              <a:rPr lang="en-US" sz="3200" kern="0" dirty="0"/>
              <a:t>Can “identify and relate resources by subject” (pg. 45, </a:t>
            </a:r>
            <a:r>
              <a:rPr lang="en-US" sz="3200" kern="0" dirty="0" err="1"/>
              <a:t>Žumer</a:t>
            </a:r>
            <a:r>
              <a:rPr lang="en-US" sz="3200" kern="0" dirty="0"/>
              <a:t>, 2009)</a:t>
            </a:r>
          </a:p>
        </p:txBody>
      </p:sp>
    </p:spTree>
    <p:extLst>
      <p:ext uri="{BB962C8B-B14F-4D97-AF65-F5344CB8AC3E}">
        <p14:creationId xmlns:p14="http://schemas.microsoft.com/office/powerpoint/2010/main" val="323019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D562-2084-4784-BB2E-73FFD705152C}"/>
              </a:ext>
            </a:extLst>
          </p:cNvPr>
          <p:cNvSpPr>
            <a:spLocks noGrp="1"/>
          </p:cNvSpPr>
          <p:nvPr>
            <p:ph type="title"/>
          </p:nvPr>
        </p:nvSpPr>
        <p:spPr>
          <a:xfrm>
            <a:off x="914400" y="182880"/>
            <a:ext cx="11083555" cy="1158545"/>
          </a:xfrm>
        </p:spPr>
        <p:txBody>
          <a:bodyPr>
            <a:noAutofit/>
          </a:bodyPr>
          <a:lstStyle/>
          <a:p>
            <a:r>
              <a:rPr lang="en-US" sz="4400"/>
              <a:t>Extract the LCSH record number from the list of changed headings</a:t>
            </a:r>
          </a:p>
        </p:txBody>
      </p:sp>
      <p:sp>
        <p:nvSpPr>
          <p:cNvPr id="9" name="Content Placeholder 8">
            <a:extLst>
              <a:ext uri="{FF2B5EF4-FFF2-40B4-BE49-F238E27FC236}">
                <a16:creationId xmlns:a16="http://schemas.microsoft.com/office/drawing/2014/main" id="{5910B869-C5D0-4C8D-B335-7D10AACCCB04}"/>
              </a:ext>
            </a:extLst>
          </p:cNvPr>
          <p:cNvSpPr>
            <a:spLocks noGrp="1"/>
          </p:cNvSpPr>
          <p:nvPr>
            <p:ph idx="1"/>
          </p:nvPr>
        </p:nvSpPr>
        <p:spPr>
          <a:xfrm>
            <a:off x="7629542" y="1725383"/>
            <a:ext cx="4207835" cy="4630967"/>
          </a:xfrm>
        </p:spPr>
        <p:txBody>
          <a:bodyPr>
            <a:normAutofit/>
          </a:bodyPr>
          <a:lstStyle/>
          <a:p>
            <a:r>
              <a:rPr lang="en-US" sz="2800">
                <a:solidFill>
                  <a:schemeClr val="tx1"/>
                </a:solidFill>
              </a:rPr>
              <a:t>Copy the subject change list into Excel</a:t>
            </a:r>
          </a:p>
          <a:p>
            <a:r>
              <a:rPr lang="en-US" sz="2800">
                <a:solidFill>
                  <a:schemeClr val="tx1"/>
                </a:solidFill>
              </a:rPr>
              <a:t>Highlight everything and unmerge cells</a:t>
            </a:r>
          </a:p>
          <a:p>
            <a:r>
              <a:rPr lang="en-US" sz="2800">
                <a:solidFill>
                  <a:schemeClr val="tx1"/>
                </a:solidFill>
              </a:rPr>
              <a:t>Use (</a:t>
            </a:r>
            <a:r>
              <a:rPr lang="en-US" sz="2800" err="1">
                <a:solidFill>
                  <a:schemeClr val="tx1"/>
                </a:solidFill>
              </a:rPr>
              <a:t>ctrl+f</a:t>
            </a:r>
            <a:r>
              <a:rPr lang="en-US" sz="2800">
                <a:solidFill>
                  <a:schemeClr val="tx1"/>
                </a:solidFill>
              </a:rPr>
              <a:t>) Find/replace to replace [</a:t>
            </a:r>
            <a:r>
              <a:rPr lang="en-US" sz="2800" err="1">
                <a:solidFill>
                  <a:schemeClr val="tx1"/>
                </a:solidFill>
              </a:rPr>
              <a:t>sp</a:t>
            </a:r>
            <a:r>
              <a:rPr lang="en-US" sz="2800">
                <a:solidFill>
                  <a:schemeClr val="tx1"/>
                </a:solidFill>
              </a:rPr>
              <a:t> with ^</a:t>
            </a:r>
          </a:p>
        </p:txBody>
      </p:sp>
      <p:sp>
        <p:nvSpPr>
          <p:cNvPr id="3" name="Slide Number Placeholder 2"/>
          <p:cNvSpPr>
            <a:spLocks noGrp="1"/>
          </p:cNvSpPr>
          <p:nvPr>
            <p:ph type="sldNum" sz="quarter" idx="4294967295"/>
          </p:nvPr>
        </p:nvSpPr>
        <p:spPr/>
        <p:txBody>
          <a:bodyPr/>
          <a:lstStyle/>
          <a:p>
            <a:fld id="{D57F1E4F-1CFF-5643-939E-217C01CDF565}" type="slidenum">
              <a:rPr lang="en-US" smtClean="0"/>
              <a:pPr/>
              <a:t>30</a:t>
            </a:fld>
            <a:endParaRPr lang="en-US"/>
          </a:p>
        </p:txBody>
      </p:sp>
      <p:pic>
        <p:nvPicPr>
          <p:cNvPr id="7" name="Picture 4" descr="A screenshot of a computer&#10;&#10;Description generated with very high confidence">
            <a:extLst>
              <a:ext uri="{FF2B5EF4-FFF2-40B4-BE49-F238E27FC236}">
                <a16:creationId xmlns:a16="http://schemas.microsoft.com/office/drawing/2014/main" id="{94E2B3AF-0B61-4545-A53B-BD31BD9BADED}"/>
              </a:ext>
            </a:extLst>
          </p:cNvPr>
          <p:cNvPicPr>
            <a:picLocks noChangeAspect="1"/>
          </p:cNvPicPr>
          <p:nvPr/>
        </p:nvPicPr>
        <p:blipFill rotWithShape="1">
          <a:blip r:embed="rId3"/>
          <a:srcRect l="-205" t="25486" r="14959" b="10181"/>
          <a:stretch/>
        </p:blipFill>
        <p:spPr>
          <a:xfrm>
            <a:off x="611901" y="1672060"/>
            <a:ext cx="6855699" cy="4425092"/>
          </a:xfrm>
          <a:prstGeom prst="rect">
            <a:avLst/>
          </a:prstGeom>
        </p:spPr>
      </p:pic>
      <p:sp>
        <p:nvSpPr>
          <p:cNvPr id="4" name="Rectangle 3" title="Box to highlight LCSH number in Excel list"/>
          <p:cNvSpPr/>
          <p:nvPr/>
        </p:nvSpPr>
        <p:spPr>
          <a:xfrm>
            <a:off x="3171217" y="2821021"/>
            <a:ext cx="1186774" cy="423340"/>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descr="A sign on a pole&#10;&#10;Description generated with very high confidence">
            <a:extLst>
              <a:ext uri="{FF2B5EF4-FFF2-40B4-BE49-F238E27FC236}">
                <a16:creationId xmlns:a16="http://schemas.microsoft.com/office/drawing/2014/main" id="{782FE640-C134-46B7-948E-71FEBC1F19B3}"/>
              </a:ext>
            </a:extLst>
          </p:cNvPr>
          <p:cNvPicPr>
            <a:picLocks noChangeAspect="1"/>
          </p:cNvPicPr>
          <p:nvPr/>
        </p:nvPicPr>
        <p:blipFill>
          <a:blip r:embed="rId4"/>
          <a:stretch>
            <a:fillRect/>
          </a:stretch>
        </p:blipFill>
        <p:spPr>
          <a:xfrm>
            <a:off x="0" y="0"/>
            <a:ext cx="914400" cy="855616"/>
          </a:xfrm>
          <a:prstGeom prst="rect">
            <a:avLst/>
          </a:prstGeom>
        </p:spPr>
      </p:pic>
    </p:spTree>
    <p:extLst>
      <p:ext uri="{BB962C8B-B14F-4D97-AF65-F5344CB8AC3E}">
        <p14:creationId xmlns:p14="http://schemas.microsoft.com/office/powerpoint/2010/main" val="336487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D562-2084-4784-BB2E-73FFD705152C}"/>
              </a:ext>
            </a:extLst>
          </p:cNvPr>
          <p:cNvSpPr>
            <a:spLocks noGrp="1"/>
          </p:cNvSpPr>
          <p:nvPr>
            <p:ph type="title"/>
          </p:nvPr>
        </p:nvSpPr>
        <p:spPr>
          <a:xfrm>
            <a:off x="914400" y="182880"/>
            <a:ext cx="11083555" cy="1176129"/>
          </a:xfrm>
        </p:spPr>
        <p:txBody>
          <a:bodyPr>
            <a:noAutofit/>
          </a:bodyPr>
          <a:lstStyle/>
          <a:p>
            <a:r>
              <a:rPr lang="en-US" sz="4400"/>
              <a:t>Extract the LCSH record number from the list of changed headings</a:t>
            </a:r>
          </a:p>
        </p:txBody>
      </p:sp>
      <p:sp>
        <p:nvSpPr>
          <p:cNvPr id="5" name="Content Placeholder 4">
            <a:extLst>
              <a:ext uri="{FF2B5EF4-FFF2-40B4-BE49-F238E27FC236}">
                <a16:creationId xmlns:a16="http://schemas.microsoft.com/office/drawing/2014/main" id="{794AB195-BF92-4262-AD28-7FA3B2860FD0}"/>
              </a:ext>
            </a:extLst>
          </p:cNvPr>
          <p:cNvSpPr>
            <a:spLocks noGrp="1"/>
          </p:cNvSpPr>
          <p:nvPr>
            <p:ph idx="1"/>
          </p:nvPr>
        </p:nvSpPr>
        <p:spPr>
          <a:xfrm>
            <a:off x="516565" y="2057400"/>
            <a:ext cx="4468673" cy="4119563"/>
          </a:xfrm>
        </p:spPr>
        <p:txBody>
          <a:bodyPr>
            <a:normAutofit/>
          </a:bodyPr>
          <a:lstStyle/>
          <a:p>
            <a:r>
              <a:rPr lang="en-US" sz="2800">
                <a:solidFill>
                  <a:schemeClr val="tx1"/>
                </a:solidFill>
              </a:rPr>
              <a:t>Use (</a:t>
            </a:r>
            <a:r>
              <a:rPr lang="en-US" sz="2800" err="1">
                <a:solidFill>
                  <a:schemeClr val="tx1"/>
                </a:solidFill>
              </a:rPr>
              <a:t>ctrl+f</a:t>
            </a:r>
            <a:r>
              <a:rPr lang="en-US" sz="2800">
                <a:solidFill>
                  <a:schemeClr val="tx1"/>
                </a:solidFill>
              </a:rPr>
              <a:t>) Find/replace to replace ] with nothing</a:t>
            </a:r>
          </a:p>
          <a:p>
            <a:r>
              <a:rPr lang="en-US" sz="2800">
                <a:solidFill>
                  <a:schemeClr val="tx1"/>
                </a:solidFill>
              </a:rPr>
              <a:t>Use the Text to columns feature to separate ^ to its own column.</a:t>
            </a:r>
          </a:p>
          <a:p>
            <a:pPr lvl="1"/>
            <a:r>
              <a:rPr lang="en-US" sz="2800">
                <a:solidFill>
                  <a:schemeClr val="tx1"/>
                </a:solidFill>
              </a:rPr>
              <a:t>Delimited </a:t>
            </a:r>
            <a:r>
              <a:rPr lang="en-US" sz="2800" b="1">
                <a:solidFill>
                  <a:schemeClr val="tx1"/>
                </a:solidFill>
              </a:rPr>
              <a:t>→</a:t>
            </a:r>
          </a:p>
          <a:p>
            <a:pPr lvl="1"/>
            <a:r>
              <a:rPr lang="en-US" sz="2800">
                <a:solidFill>
                  <a:schemeClr val="tx1"/>
                </a:solidFill>
              </a:rPr>
              <a:t>Other: ^ </a:t>
            </a:r>
            <a:r>
              <a:rPr lang="en-US" sz="2800" b="1">
                <a:solidFill>
                  <a:schemeClr val="tx1"/>
                </a:solidFill>
              </a:rPr>
              <a:t>→</a:t>
            </a:r>
          </a:p>
          <a:p>
            <a:pPr lvl="1"/>
            <a:r>
              <a:rPr lang="en-US" sz="2800">
                <a:solidFill>
                  <a:schemeClr val="tx1"/>
                </a:solidFill>
              </a:rPr>
              <a:t>Finish</a:t>
            </a:r>
          </a:p>
          <a:p>
            <a:endParaRPr lang="en-US" sz="2800">
              <a:solidFill>
                <a:schemeClr val="tx1"/>
              </a:solidFill>
            </a:endParaRPr>
          </a:p>
        </p:txBody>
      </p:sp>
      <p:sp>
        <p:nvSpPr>
          <p:cNvPr id="3" name="Slide Number Placeholder 2"/>
          <p:cNvSpPr>
            <a:spLocks noGrp="1"/>
          </p:cNvSpPr>
          <p:nvPr>
            <p:ph type="sldNum" sz="quarter" idx="4294967295"/>
          </p:nvPr>
        </p:nvSpPr>
        <p:spPr/>
        <p:txBody>
          <a:bodyPr/>
          <a:lstStyle/>
          <a:p>
            <a:fld id="{D57F1E4F-1CFF-5643-939E-217C01CDF565}" type="slidenum">
              <a:rPr lang="en-US" smtClean="0"/>
              <a:pPr/>
              <a:t>31</a:t>
            </a:fld>
            <a:endParaRPr lang="en-US"/>
          </a:p>
        </p:txBody>
      </p:sp>
      <p:pic>
        <p:nvPicPr>
          <p:cNvPr id="6" name="Picture 6" descr="A screenshot of a social media post&#10;&#10;Description generated with very high confidence">
            <a:extLst>
              <a:ext uri="{FF2B5EF4-FFF2-40B4-BE49-F238E27FC236}">
                <a16:creationId xmlns:a16="http://schemas.microsoft.com/office/drawing/2014/main" id="{0C078FA8-A24A-4282-95E6-793248E9855C}"/>
              </a:ext>
            </a:extLst>
          </p:cNvPr>
          <p:cNvPicPr>
            <a:picLocks noChangeAspect="1"/>
          </p:cNvPicPr>
          <p:nvPr/>
        </p:nvPicPr>
        <p:blipFill rotWithShape="1">
          <a:blip r:embed="rId3"/>
          <a:srcRect l="25455" t="6573" r="3434" b="16422"/>
          <a:stretch/>
        </p:blipFill>
        <p:spPr>
          <a:xfrm>
            <a:off x="5415142" y="1545996"/>
            <a:ext cx="5199607" cy="4830526"/>
          </a:xfrm>
          <a:prstGeom prst="rect">
            <a:avLst/>
          </a:prstGeom>
          <a:ln w="57150" cmpd="thickThin">
            <a:solidFill>
              <a:srgbClr val="7F7F7F"/>
            </a:solidFill>
            <a:miter lim="800000"/>
          </a:ln>
        </p:spPr>
      </p:pic>
      <p:pic>
        <p:nvPicPr>
          <p:cNvPr id="18" name="Picture 8" descr="A sign on a pole&#10;&#10;Description generated with very high confidence">
            <a:extLst>
              <a:ext uri="{FF2B5EF4-FFF2-40B4-BE49-F238E27FC236}">
                <a16:creationId xmlns:a16="http://schemas.microsoft.com/office/drawing/2014/main" id="{782FE640-C134-46B7-948E-71FEBC1F19B3}"/>
              </a:ext>
            </a:extLst>
          </p:cNvPr>
          <p:cNvPicPr>
            <a:picLocks noChangeAspect="1"/>
          </p:cNvPicPr>
          <p:nvPr/>
        </p:nvPicPr>
        <p:blipFill>
          <a:blip r:embed="rId4"/>
          <a:stretch>
            <a:fillRect/>
          </a:stretch>
        </p:blipFill>
        <p:spPr>
          <a:xfrm>
            <a:off x="0" y="0"/>
            <a:ext cx="914400" cy="855616"/>
          </a:xfrm>
          <a:prstGeom prst="rect">
            <a:avLst/>
          </a:prstGeom>
        </p:spPr>
      </p:pic>
    </p:spTree>
    <p:extLst>
      <p:ext uri="{BB962C8B-B14F-4D97-AF65-F5344CB8AC3E}">
        <p14:creationId xmlns:p14="http://schemas.microsoft.com/office/powerpoint/2010/main" val="233281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8832DB-B815-4D7B-AF24-BC1F4F62E35C}"/>
              </a:ext>
            </a:extLst>
          </p:cNvPr>
          <p:cNvSpPr>
            <a:spLocks noGrp="1"/>
          </p:cNvSpPr>
          <p:nvPr>
            <p:ph type="title"/>
          </p:nvPr>
        </p:nvSpPr>
        <p:spPr>
          <a:xfrm>
            <a:off x="914400" y="457200"/>
            <a:ext cx="11083555" cy="736060"/>
          </a:xfrm>
        </p:spPr>
        <p:txBody>
          <a:bodyPr>
            <a:normAutofit/>
          </a:bodyPr>
          <a:lstStyle/>
          <a:p>
            <a:r>
              <a:rPr lang="en-US" sz="4400"/>
              <a:t>Build the JSON query in Notepad++</a:t>
            </a:r>
          </a:p>
        </p:txBody>
      </p:sp>
      <p:grpSp>
        <p:nvGrpSpPr>
          <p:cNvPr id="8" name="Group 7"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9"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10"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1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a:p>
        </p:txBody>
      </p:sp>
      <p:pic>
        <p:nvPicPr>
          <p:cNvPr id="30" name="Picture 14" descr="A screenshot of a social media post&#10;&#10;Description generated with very high confidence">
            <a:extLst>
              <a:ext uri="{FF2B5EF4-FFF2-40B4-BE49-F238E27FC236}">
                <a16:creationId xmlns:a16="http://schemas.microsoft.com/office/drawing/2014/main" id="{AB29ABD3-6CE7-4BB4-AAB1-B6A3B9AB16C9}"/>
              </a:ext>
            </a:extLst>
          </p:cNvPr>
          <p:cNvPicPr>
            <a:picLocks noGrp="1" noChangeAspect="1"/>
          </p:cNvPicPr>
          <p:nvPr>
            <p:ph sz="half" idx="4294967295"/>
          </p:nvPr>
        </p:nvPicPr>
        <p:blipFill rotWithShape="1">
          <a:blip r:embed="rId4"/>
          <a:srcRect l="606" t="2539" r="61017" b="44336"/>
          <a:stretch/>
        </p:blipFill>
        <p:spPr>
          <a:xfrm>
            <a:off x="3895106" y="1842443"/>
            <a:ext cx="4117062" cy="3963306"/>
          </a:xfrm>
          <a:prstGeom prst="rect">
            <a:avLst/>
          </a:prstGeom>
        </p:spPr>
      </p:pic>
      <p:sp>
        <p:nvSpPr>
          <p:cNvPr id="31" name="Right Arrow 30"/>
          <p:cNvSpPr/>
          <p:nvPr/>
        </p:nvSpPr>
        <p:spPr>
          <a:xfrm>
            <a:off x="2809523" y="3402522"/>
            <a:ext cx="1258785" cy="8431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ight Arrow 31"/>
          <p:cNvSpPr/>
          <p:nvPr/>
        </p:nvSpPr>
        <p:spPr>
          <a:xfrm>
            <a:off x="7748152" y="3389997"/>
            <a:ext cx="1225420" cy="84314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p:cNvSpPr/>
          <p:nvPr/>
        </p:nvSpPr>
        <p:spPr>
          <a:xfrm>
            <a:off x="3377902" y="1634382"/>
            <a:ext cx="51007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2</a:t>
            </a:r>
          </a:p>
        </p:txBody>
      </p:sp>
      <p:grpSp>
        <p:nvGrpSpPr>
          <p:cNvPr id="34" name="Group 33"/>
          <p:cNvGrpSpPr/>
          <p:nvPr/>
        </p:nvGrpSpPr>
        <p:grpSpPr>
          <a:xfrm>
            <a:off x="680487" y="1634382"/>
            <a:ext cx="2145840" cy="4172721"/>
            <a:chOff x="680487" y="1942109"/>
            <a:chExt cx="2145840" cy="4172721"/>
          </a:xfrm>
        </p:grpSpPr>
        <p:pic>
          <p:nvPicPr>
            <p:cNvPr id="35" name="Picture 4" descr="A screenshot of a cell phone&#10;&#10;Description generated with very high confidence">
              <a:extLst>
                <a:ext uri="{FF2B5EF4-FFF2-40B4-BE49-F238E27FC236}">
                  <a16:creationId xmlns:a16="http://schemas.microsoft.com/office/drawing/2014/main" id="{F1FA6DDB-BDE5-432A-AB0B-1315BF607DBB}"/>
                </a:ext>
              </a:extLst>
            </p:cNvPr>
            <p:cNvPicPr>
              <a:picLocks noChangeAspect="1"/>
            </p:cNvPicPr>
            <p:nvPr/>
          </p:nvPicPr>
          <p:blipFill rotWithShape="1">
            <a:blip r:embed="rId5"/>
            <a:srcRect r="76720" b="62754"/>
            <a:stretch/>
          </p:blipFill>
          <p:spPr>
            <a:xfrm>
              <a:off x="1086928" y="2150170"/>
              <a:ext cx="1739399" cy="3964660"/>
            </a:xfrm>
            <a:prstGeom prst="rect">
              <a:avLst/>
            </a:prstGeom>
          </p:spPr>
        </p:pic>
        <p:sp>
          <p:nvSpPr>
            <p:cNvPr id="36" name="Rectangle 35"/>
            <p:cNvSpPr/>
            <p:nvPr/>
          </p:nvSpPr>
          <p:spPr>
            <a:xfrm>
              <a:off x="680487" y="1942109"/>
              <a:ext cx="51007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1</a:t>
              </a:r>
            </a:p>
          </p:txBody>
        </p:sp>
      </p:grpSp>
      <p:grpSp>
        <p:nvGrpSpPr>
          <p:cNvPr id="37" name="Group 36"/>
          <p:cNvGrpSpPr/>
          <p:nvPr/>
        </p:nvGrpSpPr>
        <p:grpSpPr>
          <a:xfrm>
            <a:off x="8436561" y="1634382"/>
            <a:ext cx="2418734" cy="4158842"/>
            <a:chOff x="8436561" y="1942109"/>
            <a:chExt cx="2418734" cy="4158842"/>
          </a:xfrm>
        </p:grpSpPr>
        <p:pic>
          <p:nvPicPr>
            <p:cNvPr id="38" name="Picture 16" descr="A screenshot of a social media post&#10;&#10;Description generated with very high confidence">
              <a:extLst>
                <a:ext uri="{FF2B5EF4-FFF2-40B4-BE49-F238E27FC236}">
                  <a16:creationId xmlns:a16="http://schemas.microsoft.com/office/drawing/2014/main" id="{D2141F88-7961-4131-BFA6-957D3CC78D96}"/>
                </a:ext>
              </a:extLst>
            </p:cNvPr>
            <p:cNvPicPr>
              <a:picLocks noChangeAspect="1"/>
            </p:cNvPicPr>
            <p:nvPr/>
          </p:nvPicPr>
          <p:blipFill rotWithShape="1">
            <a:blip r:embed="rId6"/>
            <a:srcRect l="-175" r="76961" b="66177"/>
            <a:stretch/>
          </p:blipFill>
          <p:spPr>
            <a:xfrm>
              <a:off x="8946637" y="2137645"/>
              <a:ext cx="1908658" cy="3963306"/>
            </a:xfrm>
            <a:prstGeom prst="rect">
              <a:avLst/>
            </a:prstGeom>
          </p:spPr>
        </p:pic>
        <p:sp>
          <p:nvSpPr>
            <p:cNvPr id="39" name="Rectangle 38"/>
            <p:cNvSpPr/>
            <p:nvPr/>
          </p:nvSpPr>
          <p:spPr>
            <a:xfrm>
              <a:off x="8436561" y="1942109"/>
              <a:ext cx="51007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3</a:t>
              </a:r>
            </a:p>
          </p:txBody>
        </p:sp>
      </p:grpSp>
    </p:spTree>
    <p:extLst>
      <p:ext uri="{BB962C8B-B14F-4D97-AF65-F5344CB8AC3E}">
        <p14:creationId xmlns:p14="http://schemas.microsoft.com/office/powerpoint/2010/main" val="254580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8832DB-B815-4D7B-AF24-BC1F4F62E35C}"/>
              </a:ext>
            </a:extLst>
          </p:cNvPr>
          <p:cNvSpPr>
            <a:spLocks noGrp="1"/>
          </p:cNvSpPr>
          <p:nvPr>
            <p:ph type="title"/>
          </p:nvPr>
        </p:nvSpPr>
        <p:spPr>
          <a:xfrm>
            <a:off x="914400" y="457200"/>
            <a:ext cx="11083555" cy="736060"/>
          </a:xfrm>
        </p:spPr>
        <p:txBody>
          <a:bodyPr>
            <a:normAutofit/>
          </a:bodyPr>
          <a:lstStyle/>
          <a:p>
            <a:r>
              <a:rPr lang="en-US" sz="4400"/>
              <a:t>Build the JSON query in Notepad++</a:t>
            </a:r>
          </a:p>
        </p:txBody>
      </p:sp>
      <p:grpSp>
        <p:nvGrpSpPr>
          <p:cNvPr id="8" name="Group 7"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9"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10"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1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33</a:t>
            </a:fld>
            <a:endParaRPr lang="en-US"/>
          </a:p>
        </p:txBody>
      </p:sp>
      <p:pic>
        <p:nvPicPr>
          <p:cNvPr id="18" name="Picture 10" descr="A screenshot of a cell phone&#10;&#10;Description generated with very high confidence">
            <a:extLst>
              <a:ext uri="{FF2B5EF4-FFF2-40B4-BE49-F238E27FC236}">
                <a16:creationId xmlns:a16="http://schemas.microsoft.com/office/drawing/2014/main" id="{19FDD944-E209-4CF6-993D-7227F8DAD8ED}"/>
              </a:ext>
            </a:extLst>
          </p:cNvPr>
          <p:cNvPicPr>
            <a:picLocks noGrp="1" noChangeAspect="1"/>
          </p:cNvPicPr>
          <p:nvPr>
            <p:ph sz="half" idx="4294967295"/>
          </p:nvPr>
        </p:nvPicPr>
        <p:blipFill rotWithShape="1">
          <a:blip r:embed="rId4"/>
          <a:srcRect l="1722" t="6647" r="7519" b="9845"/>
          <a:stretch/>
        </p:blipFill>
        <p:spPr>
          <a:xfrm>
            <a:off x="7051201" y="2128603"/>
            <a:ext cx="4946754" cy="2923082"/>
          </a:xfrm>
          <a:prstGeom prst="rect">
            <a:avLst/>
          </a:prstGeom>
        </p:spPr>
      </p:pic>
      <p:sp>
        <p:nvSpPr>
          <p:cNvPr id="19" name="Content Placeholder 16">
            <a:extLst>
              <a:ext uri="{FF2B5EF4-FFF2-40B4-BE49-F238E27FC236}">
                <a16:creationId xmlns:a16="http://schemas.microsoft.com/office/drawing/2014/main" id="{659EBDE7-F602-4FF7-927D-619076913F43}"/>
              </a:ext>
            </a:extLst>
          </p:cNvPr>
          <p:cNvSpPr>
            <a:spLocks noGrp="1"/>
          </p:cNvSpPr>
          <p:nvPr>
            <p:ph sz="quarter" idx="4294967295"/>
          </p:nvPr>
        </p:nvSpPr>
        <p:spPr>
          <a:xfrm>
            <a:off x="115064" y="1409677"/>
            <a:ext cx="6855363" cy="4750285"/>
          </a:xfrm>
          <a:prstGeom prst="rect">
            <a:avLst/>
          </a:prstGeom>
        </p:spPr>
        <p:txBody>
          <a:bodyPr>
            <a:noAutofit/>
          </a:bodyPr>
          <a:lstStyle/>
          <a:p>
            <a:pPr>
              <a:spcBef>
                <a:spcPts val="0"/>
              </a:spcBef>
              <a:spcAft>
                <a:spcPts val="0"/>
              </a:spcAft>
            </a:pPr>
            <a:r>
              <a:rPr lang="en-US" sz="2800">
                <a:solidFill>
                  <a:schemeClr val="tx1"/>
                </a:solidFill>
              </a:rPr>
              <a:t>Use Search -&gt; Replace (Ctrl-H) to add the necessary text around the numbers</a:t>
            </a:r>
          </a:p>
          <a:p>
            <a:pPr lvl="1">
              <a:spcBef>
                <a:spcPts val="0"/>
              </a:spcBef>
              <a:spcAft>
                <a:spcPts val="0"/>
              </a:spcAft>
            </a:pPr>
            <a:r>
              <a:rPr lang="en-US" sz="2800">
                <a:solidFill>
                  <a:schemeClr val="tx1"/>
                </a:solidFill>
              </a:rPr>
              <a:t>Find what:  (^.*) </a:t>
            </a:r>
          </a:p>
          <a:p>
            <a:pPr lvl="1">
              <a:spcBef>
                <a:spcPts val="0"/>
              </a:spcBef>
              <a:spcAft>
                <a:spcPts val="0"/>
              </a:spcAft>
            </a:pPr>
            <a:r>
              <a:rPr lang="en-US" sz="2800">
                <a:solidFill>
                  <a:schemeClr val="tx1"/>
                </a:solidFill>
              </a:rPr>
              <a:t>Replace with:  {"target": {"record": {"type": "authority"},"field": {"</a:t>
            </a:r>
            <a:r>
              <a:rPr lang="en-US" sz="2800" err="1">
                <a:solidFill>
                  <a:schemeClr val="tx1"/>
                </a:solidFill>
              </a:rPr>
              <a:t>marcTag</a:t>
            </a:r>
            <a:r>
              <a:rPr lang="en-US" sz="2800">
                <a:solidFill>
                  <a:schemeClr val="tx1"/>
                </a:solidFill>
              </a:rPr>
              <a:t>": "010"}},"expr": {"op": "</a:t>
            </a:r>
            <a:r>
              <a:rPr lang="en-US" sz="2800" err="1">
                <a:solidFill>
                  <a:schemeClr val="tx1"/>
                </a:solidFill>
              </a:rPr>
              <a:t>regex","operands</a:t>
            </a:r>
            <a:r>
              <a:rPr lang="en-US" sz="2800">
                <a:solidFill>
                  <a:schemeClr val="tx1"/>
                </a:solidFill>
              </a:rPr>
              <a:t>": ["</a:t>
            </a:r>
            <a:r>
              <a:rPr lang="en-US" sz="2800" err="1">
                <a:solidFill>
                  <a:schemeClr val="tx1"/>
                </a:solidFill>
              </a:rPr>
              <a:t>sh</a:t>
            </a:r>
            <a:r>
              <a:rPr lang="en-US" sz="2800">
                <a:solidFill>
                  <a:schemeClr val="tx1"/>
                </a:solidFill>
              </a:rPr>
              <a:t>\s*</a:t>
            </a:r>
            <a:r>
              <a:rPr lang="en-US" sz="2800">
                <a:solidFill>
                  <a:schemeClr val="tx1"/>
                </a:solidFill>
                <a:highlight>
                  <a:srgbClr val="FFFF00"/>
                </a:highlight>
              </a:rPr>
              <a:t>$1</a:t>
            </a:r>
            <a:r>
              <a:rPr lang="en-US" sz="2800">
                <a:solidFill>
                  <a:schemeClr val="tx1"/>
                </a:solidFill>
              </a:rPr>
              <a:t>"]}},"or", </a:t>
            </a:r>
          </a:p>
          <a:p>
            <a:pPr lvl="1">
              <a:spcBef>
                <a:spcPts val="0"/>
              </a:spcBef>
              <a:spcAft>
                <a:spcPts val="0"/>
              </a:spcAft>
            </a:pPr>
            <a:r>
              <a:rPr lang="en-US" sz="2800">
                <a:solidFill>
                  <a:schemeClr val="tx1"/>
                </a:solidFill>
              </a:rPr>
              <a:t>Check “Regular expression” </a:t>
            </a:r>
          </a:p>
          <a:p>
            <a:pPr lvl="1">
              <a:spcBef>
                <a:spcPts val="0"/>
              </a:spcBef>
              <a:spcAft>
                <a:spcPts val="0"/>
              </a:spcAft>
            </a:pPr>
            <a:r>
              <a:rPr lang="en-US" sz="2800">
                <a:solidFill>
                  <a:schemeClr val="tx1"/>
                </a:solidFill>
              </a:rPr>
              <a:t>Click “Replace All” </a:t>
            </a:r>
          </a:p>
        </p:txBody>
      </p:sp>
    </p:spTree>
    <p:extLst>
      <p:ext uri="{BB962C8B-B14F-4D97-AF65-F5344CB8AC3E}">
        <p14:creationId xmlns:p14="http://schemas.microsoft.com/office/powerpoint/2010/main" val="2276183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8832DB-B815-4D7B-AF24-BC1F4F62E35C}"/>
              </a:ext>
            </a:extLst>
          </p:cNvPr>
          <p:cNvSpPr>
            <a:spLocks noGrp="1"/>
          </p:cNvSpPr>
          <p:nvPr>
            <p:ph type="title"/>
          </p:nvPr>
        </p:nvSpPr>
        <p:spPr>
          <a:xfrm>
            <a:off x="914400" y="457200"/>
            <a:ext cx="11083555" cy="736060"/>
          </a:xfrm>
        </p:spPr>
        <p:txBody>
          <a:bodyPr>
            <a:normAutofit/>
          </a:bodyPr>
          <a:lstStyle/>
          <a:p>
            <a:r>
              <a:rPr lang="en-US" sz="4400"/>
              <a:t>Build the JSON query in Notepad++</a:t>
            </a:r>
          </a:p>
        </p:txBody>
      </p:sp>
      <p:grpSp>
        <p:nvGrpSpPr>
          <p:cNvPr id="8" name="Group 7"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9"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10"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1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34</a:t>
            </a:fld>
            <a:endParaRPr lang="en-US"/>
          </a:p>
        </p:txBody>
      </p:sp>
      <p:pic>
        <p:nvPicPr>
          <p:cNvPr id="18" name="Picture 10" descr="A screenshot of a cell phone&#10;&#10;Description generated with very high confidence">
            <a:extLst>
              <a:ext uri="{FF2B5EF4-FFF2-40B4-BE49-F238E27FC236}">
                <a16:creationId xmlns:a16="http://schemas.microsoft.com/office/drawing/2014/main" id="{19FDD944-E209-4CF6-993D-7227F8DAD8ED}"/>
              </a:ext>
            </a:extLst>
          </p:cNvPr>
          <p:cNvPicPr>
            <a:picLocks noGrp="1" noChangeAspect="1"/>
          </p:cNvPicPr>
          <p:nvPr>
            <p:ph sz="half" idx="4294967295"/>
          </p:nvPr>
        </p:nvPicPr>
        <p:blipFill rotWithShape="1">
          <a:blip r:embed="rId4"/>
          <a:srcRect l="1722" t="6647" r="7519" b="9845"/>
          <a:stretch/>
        </p:blipFill>
        <p:spPr>
          <a:xfrm>
            <a:off x="7051201" y="2128603"/>
            <a:ext cx="4946754" cy="2923082"/>
          </a:xfrm>
          <a:prstGeom prst="rect">
            <a:avLst/>
          </a:prstGeom>
        </p:spPr>
      </p:pic>
      <p:sp>
        <p:nvSpPr>
          <p:cNvPr id="19" name="Content Placeholder 16">
            <a:extLst>
              <a:ext uri="{FF2B5EF4-FFF2-40B4-BE49-F238E27FC236}">
                <a16:creationId xmlns:a16="http://schemas.microsoft.com/office/drawing/2014/main" id="{659EBDE7-F602-4FF7-927D-619076913F43}"/>
              </a:ext>
            </a:extLst>
          </p:cNvPr>
          <p:cNvSpPr>
            <a:spLocks noGrp="1"/>
          </p:cNvSpPr>
          <p:nvPr>
            <p:ph sz="quarter" idx="4294967295"/>
          </p:nvPr>
        </p:nvSpPr>
        <p:spPr>
          <a:xfrm>
            <a:off x="115064" y="1409677"/>
            <a:ext cx="6855363" cy="4750285"/>
          </a:xfrm>
          <a:prstGeom prst="rect">
            <a:avLst/>
          </a:prstGeom>
        </p:spPr>
        <p:txBody>
          <a:bodyPr>
            <a:noAutofit/>
          </a:bodyPr>
          <a:lstStyle/>
          <a:p>
            <a:pPr>
              <a:spcBef>
                <a:spcPts val="0"/>
              </a:spcBef>
              <a:spcAft>
                <a:spcPts val="0"/>
              </a:spcAft>
            </a:pPr>
            <a:r>
              <a:rPr lang="en-US" sz="2800">
                <a:solidFill>
                  <a:schemeClr val="tx1"/>
                </a:solidFill>
              </a:rPr>
              <a:t>Use Search -&gt; Replace (Ctrl-H) to add the necessary text around the numbers</a:t>
            </a:r>
          </a:p>
          <a:p>
            <a:pPr lvl="1">
              <a:spcBef>
                <a:spcPts val="0"/>
              </a:spcBef>
              <a:spcAft>
                <a:spcPts val="0"/>
              </a:spcAft>
            </a:pPr>
            <a:r>
              <a:rPr lang="en-US" sz="2800">
                <a:solidFill>
                  <a:schemeClr val="tx1"/>
                </a:solidFill>
              </a:rPr>
              <a:t>Find what:  (^.*) </a:t>
            </a:r>
          </a:p>
          <a:p>
            <a:pPr lvl="1">
              <a:spcBef>
                <a:spcPts val="0"/>
              </a:spcBef>
              <a:spcAft>
                <a:spcPts val="0"/>
              </a:spcAft>
            </a:pPr>
            <a:r>
              <a:rPr lang="en-US" sz="2800">
                <a:solidFill>
                  <a:schemeClr val="tx1"/>
                </a:solidFill>
              </a:rPr>
              <a:t>Replace with:  {"target": {"record": {"type": "authority"},"field": {"</a:t>
            </a:r>
            <a:r>
              <a:rPr lang="en-US" sz="2800" err="1">
                <a:solidFill>
                  <a:schemeClr val="tx1"/>
                </a:solidFill>
              </a:rPr>
              <a:t>marcTag</a:t>
            </a:r>
            <a:r>
              <a:rPr lang="en-US" sz="2800">
                <a:solidFill>
                  <a:schemeClr val="tx1"/>
                </a:solidFill>
              </a:rPr>
              <a:t>": "010"}},"expr": {"op": "</a:t>
            </a:r>
            <a:r>
              <a:rPr lang="en-US" sz="2800" err="1">
                <a:solidFill>
                  <a:schemeClr val="tx1"/>
                </a:solidFill>
              </a:rPr>
              <a:t>regex","operands</a:t>
            </a:r>
            <a:r>
              <a:rPr lang="en-US" sz="2800">
                <a:solidFill>
                  <a:schemeClr val="tx1"/>
                </a:solidFill>
              </a:rPr>
              <a:t>": ["</a:t>
            </a:r>
            <a:r>
              <a:rPr lang="en-US" sz="2800" err="1">
                <a:solidFill>
                  <a:schemeClr val="tx1"/>
                </a:solidFill>
              </a:rPr>
              <a:t>sh</a:t>
            </a:r>
            <a:r>
              <a:rPr lang="en-US" sz="2800">
                <a:solidFill>
                  <a:schemeClr val="tx1"/>
                </a:solidFill>
              </a:rPr>
              <a:t>\s*</a:t>
            </a:r>
            <a:r>
              <a:rPr lang="en-US" sz="2800">
                <a:solidFill>
                  <a:schemeClr val="tx1"/>
                </a:solidFill>
                <a:highlight>
                  <a:srgbClr val="FFFF00"/>
                </a:highlight>
              </a:rPr>
              <a:t>$1</a:t>
            </a:r>
            <a:r>
              <a:rPr lang="en-US" sz="2800">
                <a:solidFill>
                  <a:schemeClr val="tx1"/>
                </a:solidFill>
              </a:rPr>
              <a:t>"]}},"or", </a:t>
            </a:r>
          </a:p>
          <a:p>
            <a:pPr lvl="1">
              <a:spcBef>
                <a:spcPts val="0"/>
              </a:spcBef>
              <a:spcAft>
                <a:spcPts val="0"/>
              </a:spcAft>
            </a:pPr>
            <a:r>
              <a:rPr lang="en-US" sz="2800">
                <a:solidFill>
                  <a:schemeClr val="tx1"/>
                </a:solidFill>
              </a:rPr>
              <a:t>Check “Regular expression” </a:t>
            </a:r>
          </a:p>
          <a:p>
            <a:pPr lvl="1">
              <a:spcBef>
                <a:spcPts val="0"/>
              </a:spcBef>
              <a:spcAft>
                <a:spcPts val="0"/>
              </a:spcAft>
            </a:pPr>
            <a:r>
              <a:rPr lang="en-US" sz="2800">
                <a:solidFill>
                  <a:schemeClr val="tx1"/>
                </a:solidFill>
              </a:rPr>
              <a:t>Click “Replace All” </a:t>
            </a:r>
          </a:p>
        </p:txBody>
      </p:sp>
      <p:sp>
        <p:nvSpPr>
          <p:cNvPr id="21" name="Line Callout 1 20"/>
          <p:cNvSpPr/>
          <p:nvPr/>
        </p:nvSpPr>
        <p:spPr>
          <a:xfrm>
            <a:off x="476352" y="5313078"/>
            <a:ext cx="10827757" cy="1408397"/>
          </a:xfrm>
          <a:prstGeom prst="borderCallout1">
            <a:avLst>
              <a:gd name="adj1" fmla="val 840"/>
              <a:gd name="adj2" fmla="val 58546"/>
              <a:gd name="adj3" fmla="val -42744"/>
              <a:gd name="adj4" fmla="val 47822"/>
            </a:avLst>
          </a:prstGeom>
          <a:ln w="127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search query finds </a:t>
            </a:r>
            <a:r>
              <a:rPr lang="en-US" sz="2800" b="1"/>
              <a:t>authority</a:t>
            </a:r>
            <a:r>
              <a:rPr lang="en-US" sz="2800"/>
              <a:t> records with </a:t>
            </a:r>
            <a:r>
              <a:rPr lang="en-US" sz="2800" b="1"/>
              <a:t>010</a:t>
            </a:r>
            <a:r>
              <a:rPr lang="en-US" sz="2800"/>
              <a:t> that have “</a:t>
            </a:r>
            <a:r>
              <a:rPr lang="en-US" sz="2800" b="1" err="1"/>
              <a:t>sh</a:t>
            </a:r>
            <a:r>
              <a:rPr lang="en-US" sz="2800" b="1"/>
              <a:t>[as many spaces as needed][one LCCN]</a:t>
            </a:r>
            <a:r>
              <a:rPr lang="en-US" sz="2800"/>
              <a:t>”. The “</a:t>
            </a:r>
            <a:r>
              <a:rPr lang="en-US" sz="2800" b="1"/>
              <a:t>or</a:t>
            </a:r>
            <a:r>
              <a:rPr lang="en-US" sz="2800"/>
              <a:t>” on the end of the line indicates that there are more searches to perform.</a:t>
            </a:r>
          </a:p>
        </p:txBody>
      </p:sp>
      <p:sp>
        <p:nvSpPr>
          <p:cNvPr id="22" name="Line Callout 1 21"/>
          <p:cNvSpPr/>
          <p:nvPr/>
        </p:nvSpPr>
        <p:spPr>
          <a:xfrm>
            <a:off x="7685053" y="1285364"/>
            <a:ext cx="3452402" cy="1686477"/>
          </a:xfrm>
          <a:prstGeom prst="borderCallout1">
            <a:avLst>
              <a:gd name="adj1" fmla="val 42083"/>
              <a:gd name="adj2" fmla="val -225"/>
              <a:gd name="adj3" fmla="val 89208"/>
              <a:gd name="adj4" fmla="val -123406"/>
            </a:avLst>
          </a:prstGeom>
          <a:ln w="127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finds everything in that line, or in this case, the LCCN</a:t>
            </a:r>
          </a:p>
        </p:txBody>
      </p:sp>
    </p:spTree>
    <p:extLst>
      <p:ext uri="{BB962C8B-B14F-4D97-AF65-F5344CB8AC3E}">
        <p14:creationId xmlns:p14="http://schemas.microsoft.com/office/powerpoint/2010/main" val="1470249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screenshot of a social media post&#10;&#10;Description generated with very high confidence">
            <a:extLst>
              <a:ext uri="{FF2B5EF4-FFF2-40B4-BE49-F238E27FC236}">
                <a16:creationId xmlns:a16="http://schemas.microsoft.com/office/drawing/2014/main" id="{0C7F7818-B404-4A12-9440-6749AD69682A}"/>
              </a:ext>
            </a:extLst>
          </p:cNvPr>
          <p:cNvPicPr>
            <a:picLocks noGrp="1" noChangeAspect="1"/>
          </p:cNvPicPr>
          <p:nvPr>
            <p:ph sz="quarter" idx="4294967295"/>
          </p:nvPr>
        </p:nvPicPr>
        <p:blipFill rotWithShape="1">
          <a:blip r:embed="rId3"/>
          <a:srcRect l="4147" t="14929" r="1799" b="62149"/>
          <a:stretch/>
        </p:blipFill>
        <p:spPr>
          <a:xfrm>
            <a:off x="145388" y="3717235"/>
            <a:ext cx="11901225" cy="1747919"/>
          </a:xfrm>
          <a:prstGeom prst="rect">
            <a:avLst/>
          </a:prstGeom>
        </p:spPr>
      </p:pic>
      <p:pic>
        <p:nvPicPr>
          <p:cNvPr id="4" name="Picture 4" descr="A screenshot of a social media post&#10;&#10;Description generated with very high confidence">
            <a:extLst>
              <a:ext uri="{FF2B5EF4-FFF2-40B4-BE49-F238E27FC236}">
                <a16:creationId xmlns:a16="http://schemas.microsoft.com/office/drawing/2014/main" id="{975CCCD4-C874-4509-A1D4-286F95C3FE47}"/>
              </a:ext>
            </a:extLst>
          </p:cNvPr>
          <p:cNvPicPr>
            <a:picLocks noGrp="1" noChangeAspect="1"/>
          </p:cNvPicPr>
          <p:nvPr>
            <p:ph sz="half" idx="4294967295"/>
          </p:nvPr>
        </p:nvPicPr>
        <p:blipFill rotWithShape="1">
          <a:blip r:embed="rId4"/>
          <a:srcRect l="1626" t="17707" r="30081" b="64496"/>
          <a:stretch/>
        </p:blipFill>
        <p:spPr>
          <a:xfrm>
            <a:off x="3924300" y="1835783"/>
            <a:ext cx="4343400" cy="1460500"/>
          </a:xfrm>
          <a:prstGeom prst="rect">
            <a:avLst/>
          </a:prstGeom>
        </p:spPr>
      </p:pic>
      <p:sp>
        <p:nvSpPr>
          <p:cNvPr id="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35</a:t>
            </a:fld>
            <a:endParaRPr lang="en-US"/>
          </a:p>
        </p:txBody>
      </p:sp>
      <p:sp>
        <p:nvSpPr>
          <p:cNvPr id="14" name="Title 6">
            <a:extLst>
              <a:ext uri="{FF2B5EF4-FFF2-40B4-BE49-F238E27FC236}">
                <a16:creationId xmlns:a16="http://schemas.microsoft.com/office/drawing/2014/main" id="{A18832DB-B815-4D7B-AF24-BC1F4F62E35C}"/>
              </a:ext>
            </a:extLst>
          </p:cNvPr>
          <p:cNvSpPr txBox="1">
            <a:spLocks/>
          </p:cNvSpPr>
          <p:nvPr/>
        </p:nvSpPr>
        <p:spPr>
          <a:xfrm>
            <a:off x="914400" y="457200"/>
            <a:ext cx="11083555" cy="7360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p>
        </p:txBody>
      </p:sp>
      <p:grpSp>
        <p:nvGrpSpPr>
          <p:cNvPr id="15" name="Group 14"/>
          <p:cNvGrpSpPr>
            <a:grpSpLocks noChangeAspect="1"/>
          </p:cNvGrpSpPr>
          <p:nvPr/>
        </p:nvGrpSpPr>
        <p:grpSpPr>
          <a:xfrm>
            <a:off x="32380" y="24882"/>
            <a:ext cx="914400" cy="686757"/>
            <a:chOff x="1735591" y="4559231"/>
            <a:chExt cx="1871431" cy="1457595"/>
          </a:xfrm>
        </p:grpSpPr>
        <p:pic>
          <p:nvPicPr>
            <p:cNvPr id="16"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5"/>
            <a:srcRect l="8997" t="1020" r="53979" b="1020"/>
            <a:stretch/>
          </p:blipFill>
          <p:spPr>
            <a:xfrm>
              <a:off x="1996849" y="4559231"/>
              <a:ext cx="1294771" cy="1161026"/>
            </a:xfrm>
            <a:prstGeom prst="rect">
              <a:avLst/>
            </a:prstGeom>
          </p:spPr>
        </p:pic>
        <p:pic>
          <p:nvPicPr>
            <p:cNvPr id="17"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5"/>
            <a:srcRect l="47405" t="36735" r="-1038" b="34694"/>
            <a:stretch/>
          </p:blipFill>
          <p:spPr>
            <a:xfrm>
              <a:off x="1735591" y="5680458"/>
              <a:ext cx="1871431" cy="336368"/>
            </a:xfrm>
            <a:prstGeom prst="rect">
              <a:avLst/>
            </a:prstGeom>
          </p:spPr>
        </p:pic>
      </p:grpSp>
    </p:spTree>
    <p:extLst>
      <p:ext uri="{BB962C8B-B14F-4D97-AF65-F5344CB8AC3E}">
        <p14:creationId xmlns:p14="http://schemas.microsoft.com/office/powerpoint/2010/main" val="213261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5711-B13F-4C50-ACBD-320D4DFA3066}"/>
              </a:ext>
            </a:extLst>
          </p:cNvPr>
          <p:cNvSpPr>
            <a:spLocks noGrp="1"/>
          </p:cNvSpPr>
          <p:nvPr>
            <p:ph type="title"/>
          </p:nvPr>
        </p:nvSpPr>
        <p:spPr>
          <a:xfrm>
            <a:off x="914400" y="457200"/>
            <a:ext cx="11083555" cy="736060"/>
          </a:xfrm>
        </p:spPr>
        <p:txBody>
          <a:bodyPr>
            <a:normAutofit/>
          </a:bodyPr>
          <a:lstStyle/>
          <a:p>
            <a:pPr>
              <a:lnSpc>
                <a:spcPct val="90000"/>
              </a:lnSpc>
            </a:pPr>
            <a:r>
              <a:rPr lang="en-US" sz="4400"/>
              <a:t>Run query through Sierra Create Lists</a:t>
            </a:r>
          </a:p>
        </p:txBody>
      </p:sp>
      <p:sp>
        <p:nvSpPr>
          <p:cNvPr id="9" name="Content Placeholder 8">
            <a:extLst>
              <a:ext uri="{FF2B5EF4-FFF2-40B4-BE49-F238E27FC236}">
                <a16:creationId xmlns:a16="http://schemas.microsoft.com/office/drawing/2014/main" id="{8B7A3090-4DAB-41F0-A833-AAFC4C851922}"/>
              </a:ext>
            </a:extLst>
          </p:cNvPr>
          <p:cNvSpPr>
            <a:spLocks noGrp="1"/>
          </p:cNvSpPr>
          <p:nvPr>
            <p:ph idx="1"/>
          </p:nvPr>
        </p:nvSpPr>
        <p:spPr>
          <a:xfrm>
            <a:off x="276447" y="1866945"/>
            <a:ext cx="4114593" cy="4038544"/>
          </a:xfrm>
        </p:spPr>
        <p:txBody>
          <a:bodyPr>
            <a:noAutofit/>
          </a:bodyPr>
          <a:lstStyle/>
          <a:p>
            <a:r>
              <a:rPr lang="en-US" sz="2800">
                <a:solidFill>
                  <a:schemeClr val="tx1"/>
                </a:solidFill>
              </a:rPr>
              <a:t>Name your file</a:t>
            </a:r>
          </a:p>
          <a:p>
            <a:r>
              <a:rPr lang="en-US" sz="2800">
                <a:solidFill>
                  <a:schemeClr val="tx1"/>
                </a:solidFill>
              </a:rPr>
              <a:t>Store record type =</a:t>
            </a:r>
          </a:p>
          <a:p>
            <a:pPr marL="0" indent="0">
              <a:buNone/>
            </a:pPr>
            <a:r>
              <a:rPr lang="en-US" sz="2800">
                <a:solidFill>
                  <a:schemeClr val="tx1"/>
                </a:solidFill>
              </a:rPr>
              <a:t>         a authority</a:t>
            </a:r>
          </a:p>
          <a:p>
            <a:r>
              <a:rPr lang="en-US" sz="2800">
                <a:solidFill>
                  <a:schemeClr val="tx1"/>
                </a:solidFill>
              </a:rPr>
              <a:t>Select JSON</a:t>
            </a:r>
          </a:p>
          <a:p>
            <a:r>
              <a:rPr lang="en-US" sz="2800">
                <a:solidFill>
                  <a:schemeClr val="tx1"/>
                </a:solidFill>
              </a:rPr>
              <a:t>Highlight the {} and paste your search from Notepad++</a:t>
            </a:r>
          </a:p>
          <a:p>
            <a:r>
              <a:rPr lang="en-US" sz="2800">
                <a:solidFill>
                  <a:schemeClr val="tx1"/>
                </a:solidFill>
              </a:rPr>
              <a:t>Click Search</a:t>
            </a:r>
          </a:p>
        </p:txBody>
      </p:sp>
      <p:grpSp>
        <p:nvGrpSpPr>
          <p:cNvPr id="6" name="Group 5"/>
          <p:cNvGrpSpPr/>
          <p:nvPr/>
        </p:nvGrpSpPr>
        <p:grpSpPr>
          <a:xfrm>
            <a:off x="4539712" y="1328291"/>
            <a:ext cx="6071347" cy="5066376"/>
            <a:chOff x="4539712" y="1291039"/>
            <a:chExt cx="6071347" cy="5066376"/>
          </a:xfrm>
        </p:grpSpPr>
        <p:pic>
          <p:nvPicPr>
            <p:cNvPr id="7" name="Picture 4">
              <a:extLst>
                <a:ext uri="{FF2B5EF4-FFF2-40B4-BE49-F238E27FC236}">
                  <a16:creationId xmlns:a16="http://schemas.microsoft.com/office/drawing/2014/main" id="{5E4D5702-C533-4223-A2FF-C3A6EFD7C476}"/>
                </a:ext>
              </a:extLst>
            </p:cNvPr>
            <p:cNvPicPr>
              <a:picLocks noChangeAspect="1"/>
            </p:cNvPicPr>
            <p:nvPr/>
          </p:nvPicPr>
          <p:blipFill rotWithShape="1">
            <a:blip r:embed="rId3"/>
            <a:srcRect l="668" r="28796"/>
            <a:stretch/>
          </p:blipFill>
          <p:spPr>
            <a:xfrm>
              <a:off x="4539712" y="1291039"/>
              <a:ext cx="6071347" cy="5066376"/>
            </a:xfrm>
            <a:prstGeom prst="rect">
              <a:avLst/>
            </a:prstGeom>
          </p:spPr>
        </p:pic>
        <p:sp>
          <p:nvSpPr>
            <p:cNvPr id="3" name="Rectangle: Rounded Corners 2">
              <a:extLst>
                <a:ext uri="{FF2B5EF4-FFF2-40B4-BE49-F238E27FC236}">
                  <a16:creationId xmlns:a16="http://schemas.microsoft.com/office/drawing/2014/main" id="{BF19B0BE-8042-4C33-8A09-AB394C9D761E}"/>
                </a:ext>
              </a:extLst>
            </p:cNvPr>
            <p:cNvSpPr/>
            <p:nvPr/>
          </p:nvSpPr>
          <p:spPr>
            <a:xfrm>
              <a:off x="4539712" y="2997200"/>
              <a:ext cx="609600" cy="37904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CF9412B-8672-42B5-991E-2EDE52677ED8}"/>
                </a:ext>
              </a:extLst>
            </p:cNvPr>
            <p:cNvSpPr/>
            <p:nvPr/>
          </p:nvSpPr>
          <p:spPr>
            <a:xfrm>
              <a:off x="4539712" y="1728316"/>
              <a:ext cx="2413747" cy="329284"/>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1978DC2-45DA-40EF-BD49-01AA57381712}"/>
                </a:ext>
              </a:extLst>
            </p:cNvPr>
            <p:cNvSpPr/>
            <p:nvPr/>
          </p:nvSpPr>
          <p:spPr>
            <a:xfrm>
              <a:off x="6139542" y="5868237"/>
              <a:ext cx="633047" cy="30872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21"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4"/>
          <a:srcRect l="6977" r="-775" b="855"/>
          <a:stretch/>
        </p:blipFill>
        <p:spPr>
          <a:xfrm>
            <a:off x="0" y="-1786"/>
            <a:ext cx="914400" cy="847910"/>
          </a:xfrm>
          <a:prstGeom prst="rect">
            <a:avLst/>
          </a:prstGeom>
        </p:spPr>
      </p:pic>
      <p:sp>
        <p:nvSpPr>
          <p:cNvPr id="2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36</a:t>
            </a:fld>
            <a:endParaRPr lang="en-US"/>
          </a:p>
        </p:txBody>
      </p:sp>
    </p:spTree>
    <p:extLst>
      <p:ext uri="{BB962C8B-B14F-4D97-AF65-F5344CB8AC3E}">
        <p14:creationId xmlns:p14="http://schemas.microsoft.com/office/powerpoint/2010/main" val="685527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A8C8-6C54-4EF1-9D50-D381B4F9F68B}"/>
              </a:ext>
            </a:extLst>
          </p:cNvPr>
          <p:cNvSpPr>
            <a:spLocks noGrp="1"/>
          </p:cNvSpPr>
          <p:nvPr>
            <p:ph type="title"/>
          </p:nvPr>
        </p:nvSpPr>
        <p:spPr>
          <a:xfrm>
            <a:off x="914400" y="460894"/>
            <a:ext cx="11083555" cy="736060"/>
          </a:xfrm>
        </p:spPr>
        <p:txBody>
          <a:bodyPr>
            <a:normAutofit/>
          </a:bodyPr>
          <a:lstStyle/>
          <a:p>
            <a:r>
              <a:rPr lang="en-US" sz="4400"/>
              <a:t>Search Results</a:t>
            </a:r>
          </a:p>
        </p:txBody>
      </p:sp>
      <p:sp>
        <p:nvSpPr>
          <p:cNvPr id="11" name="Content Placeholder 8">
            <a:extLst>
              <a:ext uri="{FF2B5EF4-FFF2-40B4-BE49-F238E27FC236}">
                <a16:creationId xmlns:a16="http://schemas.microsoft.com/office/drawing/2014/main" id="{1F5D68A3-A189-45EC-A43D-7EEDFD64D34B}"/>
              </a:ext>
            </a:extLst>
          </p:cNvPr>
          <p:cNvSpPr>
            <a:spLocks noGrp="1"/>
          </p:cNvSpPr>
          <p:nvPr>
            <p:ph idx="1"/>
          </p:nvPr>
        </p:nvSpPr>
        <p:spPr>
          <a:xfrm>
            <a:off x="516566" y="1545996"/>
            <a:ext cx="5954572" cy="4630967"/>
          </a:xfrm>
        </p:spPr>
        <p:txBody>
          <a:bodyPr>
            <a:normAutofit/>
          </a:bodyPr>
          <a:lstStyle/>
          <a:p>
            <a:r>
              <a:rPr lang="en-US" sz="2800">
                <a:solidFill>
                  <a:schemeClr val="tx1"/>
                </a:solidFill>
              </a:rPr>
              <a:t>We have 14 out of the 220 records on the list. </a:t>
            </a:r>
          </a:p>
          <a:p>
            <a:r>
              <a:rPr lang="en-US" sz="2800">
                <a:solidFill>
                  <a:schemeClr val="tx1"/>
                </a:solidFill>
              </a:rPr>
              <a:t>From here, export the 010 fields to a text file.</a:t>
            </a:r>
          </a:p>
          <a:p>
            <a:r>
              <a:rPr lang="en-US" sz="2800">
                <a:solidFill>
                  <a:schemeClr val="tx1"/>
                </a:solidFill>
              </a:rPr>
              <a:t>Keep the list to delete old records later</a:t>
            </a:r>
          </a:p>
        </p:txBody>
      </p:sp>
      <p:pic>
        <p:nvPicPr>
          <p:cNvPr id="13" name="Picture 4">
            <a:extLst>
              <a:ext uri="{FF2B5EF4-FFF2-40B4-BE49-F238E27FC236}">
                <a16:creationId xmlns:a16="http://schemas.microsoft.com/office/drawing/2014/main" id="{7E1D9F43-2243-4D51-BAC7-6AE98F1258B1}"/>
              </a:ext>
            </a:extLst>
          </p:cNvPr>
          <p:cNvPicPr>
            <a:picLocks noChangeAspect="1"/>
          </p:cNvPicPr>
          <p:nvPr/>
        </p:nvPicPr>
        <p:blipFill rotWithShape="1">
          <a:blip r:embed="rId3"/>
          <a:srcRect l="4876" t="30342" r="13353" b="4118"/>
          <a:stretch/>
        </p:blipFill>
        <p:spPr>
          <a:xfrm>
            <a:off x="1880323" y="4118696"/>
            <a:ext cx="3488239" cy="2407309"/>
          </a:xfrm>
          <a:prstGeom prst="rect">
            <a:avLst/>
          </a:prstGeom>
          <a:ln w="57150" cmpd="thickThin">
            <a:solidFill>
              <a:srgbClr val="7F7F7F"/>
            </a:solidFill>
            <a:miter lim="800000"/>
          </a:ln>
        </p:spPr>
      </p:pic>
      <p:pic>
        <p:nvPicPr>
          <p:cNvPr id="4" name="Picture 18" descr="A screenshot of a cell phone&#10;&#10;Description generated with very high confidence">
            <a:extLst>
              <a:ext uri="{FF2B5EF4-FFF2-40B4-BE49-F238E27FC236}">
                <a16:creationId xmlns:a16="http://schemas.microsoft.com/office/drawing/2014/main" id="{D52CEEE1-CA19-430F-B9B6-211AB168F823}"/>
              </a:ext>
            </a:extLst>
          </p:cNvPr>
          <p:cNvPicPr>
            <a:picLocks noChangeAspect="1"/>
          </p:cNvPicPr>
          <p:nvPr/>
        </p:nvPicPr>
        <p:blipFill>
          <a:blip r:embed="rId4"/>
          <a:stretch>
            <a:fillRect/>
          </a:stretch>
        </p:blipFill>
        <p:spPr>
          <a:xfrm>
            <a:off x="6794074" y="702309"/>
            <a:ext cx="3778369" cy="5171267"/>
          </a:xfrm>
          <a:prstGeom prst="rect">
            <a:avLst/>
          </a:prstGeom>
        </p:spPr>
      </p:pic>
      <p:pic>
        <p:nvPicPr>
          <p:cNvPr id="14"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5"/>
          <a:srcRect l="6977" r="-775" b="855"/>
          <a:stretch/>
        </p:blipFill>
        <p:spPr>
          <a:xfrm>
            <a:off x="0" y="0"/>
            <a:ext cx="914400" cy="847911"/>
          </a:xfrm>
          <a:prstGeom prst="rect">
            <a:avLst/>
          </a:prstGeom>
        </p:spPr>
      </p:pic>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37</a:t>
            </a:fld>
            <a:endParaRPr lang="en-US"/>
          </a:p>
        </p:txBody>
      </p:sp>
    </p:spTree>
    <p:extLst>
      <p:ext uri="{BB962C8B-B14F-4D97-AF65-F5344CB8AC3E}">
        <p14:creationId xmlns:p14="http://schemas.microsoft.com/office/powerpoint/2010/main" val="447357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A984-52CB-4D21-B70C-6A8DFC7A245A}"/>
              </a:ext>
            </a:extLst>
          </p:cNvPr>
          <p:cNvSpPr>
            <a:spLocks noGrp="1"/>
          </p:cNvSpPr>
          <p:nvPr>
            <p:ph type="title"/>
          </p:nvPr>
        </p:nvSpPr>
        <p:spPr>
          <a:xfrm>
            <a:off x="914400" y="457200"/>
            <a:ext cx="9601196" cy="886095"/>
          </a:xfrm>
        </p:spPr>
        <p:txBody>
          <a:bodyPr>
            <a:normAutofit/>
          </a:bodyPr>
          <a:lstStyle/>
          <a:p>
            <a:r>
              <a:rPr lang="en-US" sz="4400"/>
              <a:t>Format data to batch search OCLC</a:t>
            </a:r>
          </a:p>
        </p:txBody>
      </p:sp>
      <p:grpSp>
        <p:nvGrpSpPr>
          <p:cNvPr id="13" name="Group 12"/>
          <p:cNvGrpSpPr/>
          <p:nvPr/>
        </p:nvGrpSpPr>
        <p:grpSpPr>
          <a:xfrm>
            <a:off x="133624" y="1501094"/>
            <a:ext cx="4120367" cy="4470871"/>
            <a:chOff x="748516" y="1673133"/>
            <a:chExt cx="4120367" cy="4470871"/>
          </a:xfrm>
        </p:grpSpPr>
        <p:pic>
          <p:nvPicPr>
            <p:cNvPr id="7" name="Picture 6"/>
            <p:cNvPicPr>
              <a:picLocks noChangeAspect="1"/>
            </p:cNvPicPr>
            <p:nvPr/>
          </p:nvPicPr>
          <p:blipFill>
            <a:blip r:embed="rId3"/>
            <a:stretch>
              <a:fillRect/>
            </a:stretch>
          </p:blipFill>
          <p:spPr>
            <a:xfrm>
              <a:off x="748516" y="1673133"/>
              <a:ext cx="4120367" cy="4470871"/>
            </a:xfrm>
            <a:prstGeom prst="rect">
              <a:avLst/>
            </a:prstGeom>
          </p:spPr>
        </p:pic>
        <p:sp>
          <p:nvSpPr>
            <p:cNvPr id="9" name="Rectangle: Rounded Corners 3">
              <a:extLst>
                <a:ext uri="{FF2B5EF4-FFF2-40B4-BE49-F238E27FC236}">
                  <a16:creationId xmlns:a16="http://schemas.microsoft.com/office/drawing/2014/main" id="{0CF9412B-8672-42B5-991E-2EDE52677ED8}"/>
                </a:ext>
              </a:extLst>
            </p:cNvPr>
            <p:cNvSpPr/>
            <p:nvPr/>
          </p:nvSpPr>
          <p:spPr>
            <a:xfrm>
              <a:off x="748516" y="2977000"/>
              <a:ext cx="1424668"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3">
              <a:extLst>
                <a:ext uri="{FF2B5EF4-FFF2-40B4-BE49-F238E27FC236}">
                  <a16:creationId xmlns:a16="http://schemas.microsoft.com/office/drawing/2014/main" id="{0CF9412B-8672-42B5-991E-2EDE52677ED8}"/>
                </a:ext>
              </a:extLst>
            </p:cNvPr>
            <p:cNvSpPr/>
            <p:nvPr/>
          </p:nvSpPr>
          <p:spPr>
            <a:xfrm>
              <a:off x="3387835" y="3877671"/>
              <a:ext cx="1424668"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Rounded Corners 3">
              <a:extLst>
                <a:ext uri="{FF2B5EF4-FFF2-40B4-BE49-F238E27FC236}">
                  <a16:creationId xmlns:a16="http://schemas.microsoft.com/office/drawing/2014/main" id="{0CF9412B-8672-42B5-991E-2EDE52677ED8}"/>
                </a:ext>
              </a:extLst>
            </p:cNvPr>
            <p:cNvSpPr/>
            <p:nvPr/>
          </p:nvSpPr>
          <p:spPr>
            <a:xfrm>
              <a:off x="2680116" y="5707100"/>
              <a:ext cx="689906"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 name="Group 2"/>
          <p:cNvGrpSpPr/>
          <p:nvPr/>
        </p:nvGrpSpPr>
        <p:grpSpPr>
          <a:xfrm>
            <a:off x="3558417" y="2346669"/>
            <a:ext cx="4516784" cy="3318795"/>
            <a:chOff x="3558417" y="2346669"/>
            <a:chExt cx="4516784" cy="3318795"/>
          </a:xfrm>
        </p:grpSpPr>
        <p:pic>
          <p:nvPicPr>
            <p:cNvPr id="14" name="Picture 13"/>
            <p:cNvPicPr>
              <a:picLocks noChangeAspect="1"/>
            </p:cNvPicPr>
            <p:nvPr/>
          </p:nvPicPr>
          <p:blipFill>
            <a:blip r:embed="rId4"/>
            <a:stretch>
              <a:fillRect/>
            </a:stretch>
          </p:blipFill>
          <p:spPr>
            <a:xfrm>
              <a:off x="3643961" y="2346669"/>
              <a:ext cx="4431240" cy="3318795"/>
            </a:xfrm>
            <a:prstGeom prst="rect">
              <a:avLst/>
            </a:prstGeom>
          </p:spPr>
        </p:pic>
        <p:sp>
          <p:nvSpPr>
            <p:cNvPr id="15" name="Rectangle 14"/>
            <p:cNvSpPr/>
            <p:nvPr/>
          </p:nvSpPr>
          <p:spPr>
            <a:xfrm>
              <a:off x="3643961" y="3983728"/>
              <a:ext cx="1223158"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58417" y="3237902"/>
              <a:ext cx="4516784"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05230" y="5280705"/>
              <a:ext cx="1223158"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5"/>
          <a:srcRect l="2195" t="17972" r="6626" b="8195"/>
          <a:stretch/>
        </p:blipFill>
        <p:spPr>
          <a:xfrm>
            <a:off x="7949895" y="1098722"/>
            <a:ext cx="3781053" cy="4408943"/>
          </a:xfrm>
          <a:prstGeom prst="rect">
            <a:avLst/>
          </a:prstGeom>
        </p:spPr>
      </p:pic>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38</a:t>
            </a:fld>
            <a:endParaRPr lang="en-US"/>
          </a:p>
        </p:txBody>
      </p:sp>
      <p:pic>
        <p:nvPicPr>
          <p:cNvPr id="23"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6"/>
          <a:srcRect l="21203" r="9404"/>
          <a:stretch/>
        </p:blipFill>
        <p:spPr>
          <a:xfrm>
            <a:off x="0" y="0"/>
            <a:ext cx="914400" cy="880534"/>
          </a:xfrm>
          <a:prstGeom prst="rect">
            <a:avLst/>
          </a:prstGeom>
        </p:spPr>
      </p:pic>
    </p:spTree>
    <p:extLst>
      <p:ext uri="{BB962C8B-B14F-4D97-AF65-F5344CB8AC3E}">
        <p14:creationId xmlns:p14="http://schemas.microsoft.com/office/powerpoint/2010/main" val="559251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A984-52CB-4D21-B70C-6A8DFC7A245A}"/>
              </a:ext>
            </a:extLst>
          </p:cNvPr>
          <p:cNvSpPr>
            <a:spLocks noGrp="1"/>
          </p:cNvSpPr>
          <p:nvPr>
            <p:ph type="title"/>
          </p:nvPr>
        </p:nvSpPr>
        <p:spPr>
          <a:xfrm>
            <a:off x="914400" y="457200"/>
            <a:ext cx="9601196" cy="886095"/>
          </a:xfrm>
        </p:spPr>
        <p:txBody>
          <a:bodyPr>
            <a:normAutofit/>
          </a:bodyPr>
          <a:lstStyle/>
          <a:p>
            <a:r>
              <a:rPr lang="en-US" sz="4400"/>
              <a:t>Format data to batch search OCLC</a:t>
            </a:r>
          </a:p>
        </p:txBody>
      </p:sp>
      <p:grpSp>
        <p:nvGrpSpPr>
          <p:cNvPr id="13" name="Group 12"/>
          <p:cNvGrpSpPr/>
          <p:nvPr/>
        </p:nvGrpSpPr>
        <p:grpSpPr>
          <a:xfrm>
            <a:off x="133624" y="1501094"/>
            <a:ext cx="4120367" cy="4470871"/>
            <a:chOff x="748516" y="1673133"/>
            <a:chExt cx="4120367" cy="4470871"/>
          </a:xfrm>
        </p:grpSpPr>
        <p:pic>
          <p:nvPicPr>
            <p:cNvPr id="7" name="Picture 6"/>
            <p:cNvPicPr>
              <a:picLocks noChangeAspect="1"/>
            </p:cNvPicPr>
            <p:nvPr/>
          </p:nvPicPr>
          <p:blipFill>
            <a:blip r:embed="rId3"/>
            <a:stretch>
              <a:fillRect/>
            </a:stretch>
          </p:blipFill>
          <p:spPr>
            <a:xfrm>
              <a:off x="748516" y="1673133"/>
              <a:ext cx="4120367" cy="4470871"/>
            </a:xfrm>
            <a:prstGeom prst="rect">
              <a:avLst/>
            </a:prstGeom>
          </p:spPr>
        </p:pic>
        <p:sp>
          <p:nvSpPr>
            <p:cNvPr id="9" name="Rectangle: Rounded Corners 3">
              <a:extLst>
                <a:ext uri="{FF2B5EF4-FFF2-40B4-BE49-F238E27FC236}">
                  <a16:creationId xmlns:a16="http://schemas.microsoft.com/office/drawing/2014/main" id="{0CF9412B-8672-42B5-991E-2EDE52677ED8}"/>
                </a:ext>
              </a:extLst>
            </p:cNvPr>
            <p:cNvSpPr/>
            <p:nvPr/>
          </p:nvSpPr>
          <p:spPr>
            <a:xfrm>
              <a:off x="748516" y="2977000"/>
              <a:ext cx="1424668"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3">
              <a:extLst>
                <a:ext uri="{FF2B5EF4-FFF2-40B4-BE49-F238E27FC236}">
                  <a16:creationId xmlns:a16="http://schemas.microsoft.com/office/drawing/2014/main" id="{0CF9412B-8672-42B5-991E-2EDE52677ED8}"/>
                </a:ext>
              </a:extLst>
            </p:cNvPr>
            <p:cNvSpPr/>
            <p:nvPr/>
          </p:nvSpPr>
          <p:spPr>
            <a:xfrm>
              <a:off x="3387835" y="3877671"/>
              <a:ext cx="1424668"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Rounded Corners 3">
              <a:extLst>
                <a:ext uri="{FF2B5EF4-FFF2-40B4-BE49-F238E27FC236}">
                  <a16:creationId xmlns:a16="http://schemas.microsoft.com/office/drawing/2014/main" id="{0CF9412B-8672-42B5-991E-2EDE52677ED8}"/>
                </a:ext>
              </a:extLst>
            </p:cNvPr>
            <p:cNvSpPr/>
            <p:nvPr/>
          </p:nvSpPr>
          <p:spPr>
            <a:xfrm>
              <a:off x="2680116" y="5707100"/>
              <a:ext cx="689906" cy="43121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 name="Group 2"/>
          <p:cNvGrpSpPr/>
          <p:nvPr/>
        </p:nvGrpSpPr>
        <p:grpSpPr>
          <a:xfrm>
            <a:off x="3558417" y="2346669"/>
            <a:ext cx="4516784" cy="3318795"/>
            <a:chOff x="3558417" y="2346669"/>
            <a:chExt cx="4516784" cy="3318795"/>
          </a:xfrm>
        </p:grpSpPr>
        <p:pic>
          <p:nvPicPr>
            <p:cNvPr id="14" name="Picture 13"/>
            <p:cNvPicPr>
              <a:picLocks noChangeAspect="1"/>
            </p:cNvPicPr>
            <p:nvPr/>
          </p:nvPicPr>
          <p:blipFill>
            <a:blip r:embed="rId4"/>
            <a:stretch>
              <a:fillRect/>
            </a:stretch>
          </p:blipFill>
          <p:spPr>
            <a:xfrm>
              <a:off x="3643961" y="2346669"/>
              <a:ext cx="4431240" cy="3318795"/>
            </a:xfrm>
            <a:prstGeom prst="rect">
              <a:avLst/>
            </a:prstGeom>
          </p:spPr>
        </p:pic>
        <p:sp>
          <p:nvSpPr>
            <p:cNvPr id="15" name="Rectangle 14"/>
            <p:cNvSpPr/>
            <p:nvPr/>
          </p:nvSpPr>
          <p:spPr>
            <a:xfrm>
              <a:off x="3643961" y="3983728"/>
              <a:ext cx="1223158"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58417" y="3237902"/>
              <a:ext cx="4516784"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05230" y="5280705"/>
              <a:ext cx="1223158" cy="322457"/>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5"/>
          <a:srcRect l="2195" t="17972" r="6626" b="8195"/>
          <a:stretch/>
        </p:blipFill>
        <p:spPr>
          <a:xfrm>
            <a:off x="7949895" y="1098722"/>
            <a:ext cx="3781053" cy="4408943"/>
          </a:xfrm>
          <a:prstGeom prst="rect">
            <a:avLst/>
          </a:prstGeom>
        </p:spPr>
      </p:pic>
      <p:sp>
        <p:nvSpPr>
          <p:cNvPr id="21" name="Line Callout 1 20"/>
          <p:cNvSpPr/>
          <p:nvPr/>
        </p:nvSpPr>
        <p:spPr>
          <a:xfrm>
            <a:off x="2058099" y="1300090"/>
            <a:ext cx="5004912" cy="1392147"/>
          </a:xfrm>
          <a:prstGeom prst="borderCallout1">
            <a:avLst>
              <a:gd name="adj1" fmla="val 39465"/>
              <a:gd name="adj2" fmla="val 99660"/>
              <a:gd name="adj3" fmla="val 41426"/>
              <a:gd name="adj4" fmla="val 116560"/>
            </a:avLst>
          </a:prstGeom>
          <a:solidFill>
            <a:srgbClr val="27AAE1">
              <a:alpha val="75000"/>
            </a:srgbClr>
          </a:solidFill>
          <a:ln w="12700">
            <a:solidFill>
              <a:srgbClr val="27AAE1"/>
            </a:solidFill>
          </a:ln>
        </p:spPr>
        <p:style>
          <a:lnRef idx="1">
            <a:schemeClr val="accent4"/>
          </a:lnRef>
          <a:fillRef idx="2">
            <a:schemeClr val="accent4"/>
          </a:fillRef>
          <a:effectRef idx="1">
            <a:schemeClr val="accent4"/>
          </a:effectRef>
          <a:fontRef idx="minor">
            <a:schemeClr val="dk1"/>
          </a:fontRef>
        </p:style>
        <p:txBody>
          <a:bodyPr lIns="0" tIns="0" rIns="0" bIns="0" rtlCol="0" anchor="ctr">
            <a:noAutofit/>
          </a:bodyPr>
          <a:lstStyle/>
          <a:p>
            <a:pPr algn="ctr"/>
            <a:r>
              <a:rPr lang="en-US" sz="2800"/>
              <a:t>Dido (legendary character) in fiction was deleted, so the record doesn’t exist anymore</a:t>
            </a:r>
          </a:p>
        </p:txBody>
      </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39</a:t>
            </a:fld>
            <a:endParaRPr lang="en-US"/>
          </a:p>
        </p:txBody>
      </p:sp>
      <p:pic>
        <p:nvPicPr>
          <p:cNvPr id="23"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6"/>
          <a:srcRect l="21203" r="9404"/>
          <a:stretch/>
        </p:blipFill>
        <p:spPr>
          <a:xfrm>
            <a:off x="0" y="0"/>
            <a:ext cx="914400" cy="880534"/>
          </a:xfrm>
          <a:prstGeom prst="rect">
            <a:avLst/>
          </a:prstGeom>
        </p:spPr>
      </p:pic>
    </p:spTree>
    <p:extLst>
      <p:ext uri="{BB962C8B-B14F-4D97-AF65-F5344CB8AC3E}">
        <p14:creationId xmlns:p14="http://schemas.microsoft.com/office/powerpoint/2010/main" val="311881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673324"/>
            <a:ext cx="12191999" cy="736060"/>
          </a:xfrm>
          <a:prstGeom prst="rect">
            <a:avLst/>
          </a:prstGeom>
        </p:spPr>
        <p:txBody>
          <a:bodyPr>
            <a:noAutofit/>
          </a:bodyPr>
          <a:lstStyle>
            <a:lvl1pPr lvl="0" rtl="0">
              <a:defRPr/>
            </a:lvl1pPr>
          </a:lstStyle>
          <a:p>
            <a:pPr lvl="0" algn="ctr" rtl="0"/>
            <a:r>
              <a:rPr lang="en-US" sz="4400" dirty="0"/>
              <a:t>Name Authority </a:t>
            </a:r>
            <a:r>
              <a:rPr lang="en-US" sz="4400" dirty="0" smtClean="0"/>
              <a:t>Record-Apple </a:t>
            </a:r>
            <a:r>
              <a:rPr lang="en-US" sz="4400" dirty="0"/>
              <a:t>Computer, Inc</a:t>
            </a:r>
            <a:r>
              <a:rPr lang="en-US" sz="4400" dirty="0" smtClean="0"/>
              <a:t>.</a:t>
            </a:r>
            <a:endParaRPr lang="en-US" sz="4400" dirty="0"/>
          </a:p>
        </p:txBody>
      </p:sp>
      <p:sp>
        <p:nvSpPr>
          <p:cNvPr id="3" name="Slide Number Placeholder 2"/>
          <p:cNvSpPr txBox="1">
            <a:spLocks noGrp="1"/>
          </p:cNvSpPr>
          <p:nvPr>
            <p:ph type="sldNum" sz="quarter"/>
          </p:nvPr>
        </p:nvSpPr>
        <p:spPr>
          <a:xfrm>
            <a:off x="10648025" y="6133624"/>
            <a:ext cx="1462087" cy="257175"/>
          </a:xfrm>
          <a:prstGeom prst="rect">
            <a:avLst/>
          </a:prstGeom>
        </p:spPr>
        <p:txBody>
          <a:bodyPr>
            <a:normAutofit fontScale="55000" lnSpcReduction="20000"/>
          </a:bodyPr>
          <a:lstStyle>
            <a:lvl1pPr lvl="0" rtl="0">
              <a:defRPr/>
            </a:lvl1pPr>
          </a:lstStyle>
          <a:p>
            <a:fld id="{8B38DBA3-52F9-4AF4-A6A4-FA4D7DB2F99C}" type="slidenum">
              <a:t>4</a:t>
            </a:fld>
            <a:endParaRPr/>
          </a:p>
        </p:txBody>
      </p:sp>
      <p:pic>
        <p:nvPicPr>
          <p:cNvPr id="4" name="Picture 3" descr="Screenshot of the Apple Computer, Inc authority record in MARC format" title="Apple Computer, Inc. Authority Record"/>
          <p:cNvPicPr/>
          <p:nvPr/>
        </p:nvPicPr>
        <p:blipFill>
          <a:blip r:embed="rId3"/>
          <a:srcRect t="1686" r="17953" b="9295"/>
          <a:stretch>
            <a:fillRect/>
          </a:stretch>
        </p:blipFill>
        <p:spPr>
          <a:xfrm>
            <a:off x="327687" y="1632788"/>
            <a:ext cx="10320338" cy="4351282"/>
          </a:xfrm>
          <a:prstGeom prst="rect">
            <a:avLst/>
          </a:prstGeom>
        </p:spPr>
      </p:pic>
      <p:sp>
        <p:nvSpPr>
          <p:cNvPr id="5" name="Rectangle 4" descr="1102 $aApple Computer, Inc." title="Highlight over authorized form"/>
          <p:cNvSpPr/>
          <p:nvPr/>
        </p:nvSpPr>
        <p:spPr>
          <a:xfrm>
            <a:off x="327687" y="2342236"/>
            <a:ext cx="2554342" cy="233871"/>
          </a:xfrm>
          <a:prstGeom prst="rect">
            <a:avLst/>
          </a:prstGeom>
          <a:solidFill>
            <a:schemeClr val="accent1">
              <a:lumMod val="60000"/>
              <a:lumOff val="40000"/>
              <a:alpha val="50000"/>
            </a:schemeClr>
          </a:solidFill>
          <a:ln>
            <a:noFill/>
          </a:ln>
        </p:spPr>
        <p:txBody>
          <a:bodyPr anchor="ctr"/>
          <a:lstStyle>
            <a:lvl1pPr lvl="0" rtl="0">
              <a:defRPr/>
            </a:lvl1pPr>
          </a:lstStyle>
          <a:p>
            <a:endParaRPr dirty="0"/>
          </a:p>
        </p:txBody>
      </p:sp>
      <p:sp>
        <p:nvSpPr>
          <p:cNvPr id="6" name="TextBox 5">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smtClean="0"/>
              <a:t>4</a:t>
            </a:r>
            <a:endParaRPr lang="en-US" dirty="0"/>
          </a:p>
        </p:txBody>
      </p:sp>
    </p:spTree>
    <p:extLst>
      <p:ext uri="{BB962C8B-B14F-4D97-AF65-F5344CB8AC3E}">
        <p14:creationId xmlns:p14="http://schemas.microsoft.com/office/powerpoint/2010/main" val="2119711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413-A2B8-45BB-AAA1-4AA0ACC0DB49}"/>
              </a:ext>
            </a:extLst>
          </p:cNvPr>
          <p:cNvSpPr>
            <a:spLocks noGrp="1"/>
          </p:cNvSpPr>
          <p:nvPr>
            <p:ph type="title"/>
          </p:nvPr>
        </p:nvSpPr>
        <p:spPr>
          <a:xfrm>
            <a:off x="914400" y="457200"/>
            <a:ext cx="11083555" cy="736060"/>
          </a:xfrm>
        </p:spPr>
        <p:txBody>
          <a:bodyPr>
            <a:normAutofit/>
          </a:bodyPr>
          <a:lstStyle/>
          <a:p>
            <a:r>
              <a:rPr lang="en-US" sz="4400"/>
              <a:t>View your authority records in OCLC</a:t>
            </a:r>
          </a:p>
        </p:txBody>
      </p:sp>
      <p:pic>
        <p:nvPicPr>
          <p:cNvPr id="7" name="Picture 7" descr="A screenshot of a cell phone&#10;&#10;Description generated with very high confidence">
            <a:extLst>
              <a:ext uri="{FF2B5EF4-FFF2-40B4-BE49-F238E27FC236}">
                <a16:creationId xmlns:a16="http://schemas.microsoft.com/office/drawing/2014/main" id="{196E9B17-4C4A-4C77-8966-40B667B7877A}"/>
              </a:ext>
            </a:extLst>
          </p:cNvPr>
          <p:cNvPicPr>
            <a:picLocks noGrp="1" noChangeAspect="1"/>
          </p:cNvPicPr>
          <p:nvPr>
            <p:ph idx="1"/>
          </p:nvPr>
        </p:nvPicPr>
        <p:blipFill rotWithShape="1">
          <a:blip r:embed="rId3"/>
          <a:srcRect l="8170" r="57239" b="59350"/>
          <a:stretch/>
        </p:blipFill>
        <p:spPr>
          <a:xfrm>
            <a:off x="190517" y="1743570"/>
            <a:ext cx="4318223" cy="2871563"/>
          </a:xfrm>
          <a:prstGeom prst="rect">
            <a:avLst/>
          </a:prstGeom>
          <a:ln>
            <a:solidFill>
              <a:srgbClr val="27AAE1"/>
            </a:solidFill>
          </a:ln>
        </p:spPr>
      </p:pic>
      <p:pic>
        <p:nvPicPr>
          <p:cNvPr id="9" name="Picture 9" descr="A screenshot of a computer&#10;&#10;Description generated with very high confidence">
            <a:extLst>
              <a:ext uri="{FF2B5EF4-FFF2-40B4-BE49-F238E27FC236}">
                <a16:creationId xmlns:a16="http://schemas.microsoft.com/office/drawing/2014/main" id="{DE03A38D-35C3-4460-9B4A-004DF478A61D}"/>
              </a:ext>
            </a:extLst>
          </p:cNvPr>
          <p:cNvPicPr>
            <a:picLocks noChangeAspect="1"/>
          </p:cNvPicPr>
          <p:nvPr/>
        </p:nvPicPr>
        <p:blipFill>
          <a:blip r:embed="rId4"/>
          <a:stretch>
            <a:fillRect/>
          </a:stretch>
        </p:blipFill>
        <p:spPr>
          <a:xfrm>
            <a:off x="3931192" y="2762644"/>
            <a:ext cx="5232904" cy="3958831"/>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FA407F4B-E3EB-401C-BF8C-C65DC13D2E2C}"/>
              </a:ext>
            </a:extLst>
          </p:cNvPr>
          <p:cNvPicPr>
            <a:picLocks noChangeAspect="1"/>
          </p:cNvPicPr>
          <p:nvPr/>
        </p:nvPicPr>
        <p:blipFill rotWithShape="1">
          <a:blip r:embed="rId5"/>
          <a:srcRect r="23125" b="39860"/>
          <a:stretch/>
        </p:blipFill>
        <p:spPr>
          <a:xfrm>
            <a:off x="7032159" y="1469519"/>
            <a:ext cx="5039507" cy="3101737"/>
          </a:xfrm>
          <a:prstGeom prst="rect">
            <a:avLst/>
          </a:prstGeom>
        </p:spPr>
      </p:pic>
      <p:sp>
        <p:nvSpPr>
          <p:cNvPr id="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40</a:t>
            </a:fld>
            <a:endParaRPr lang="en-US"/>
          </a:p>
        </p:txBody>
      </p:sp>
      <p:pic>
        <p:nvPicPr>
          <p:cNvPr id="10"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6"/>
          <a:srcRect l="21203" r="9404"/>
          <a:stretch/>
        </p:blipFill>
        <p:spPr>
          <a:xfrm>
            <a:off x="0" y="0"/>
            <a:ext cx="914400" cy="880534"/>
          </a:xfrm>
          <a:prstGeom prst="rect">
            <a:avLst/>
          </a:prstGeom>
        </p:spPr>
      </p:pic>
    </p:spTree>
    <p:extLst>
      <p:ext uri="{BB962C8B-B14F-4D97-AF65-F5344CB8AC3E}">
        <p14:creationId xmlns:p14="http://schemas.microsoft.com/office/powerpoint/2010/main" val="328910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3760-32B6-499A-B7E4-0BC42DAC27B8}"/>
              </a:ext>
            </a:extLst>
          </p:cNvPr>
          <p:cNvSpPr>
            <a:spLocks noGrp="1"/>
          </p:cNvSpPr>
          <p:nvPr>
            <p:ph type="title"/>
          </p:nvPr>
        </p:nvSpPr>
        <p:spPr>
          <a:xfrm>
            <a:off x="914400" y="457200"/>
            <a:ext cx="11083555" cy="736060"/>
          </a:xfrm>
        </p:spPr>
        <p:txBody>
          <a:bodyPr>
            <a:normAutofit/>
          </a:bodyPr>
          <a:lstStyle/>
          <a:p>
            <a:r>
              <a:rPr lang="en-US" sz="4400"/>
              <a:t>Export updated authority records</a:t>
            </a:r>
          </a:p>
        </p:txBody>
      </p:sp>
      <p:sp>
        <p:nvSpPr>
          <p:cNvPr id="3" name="Content Placeholder 2">
            <a:extLst>
              <a:ext uri="{FF2B5EF4-FFF2-40B4-BE49-F238E27FC236}">
                <a16:creationId xmlns:a16="http://schemas.microsoft.com/office/drawing/2014/main" id="{77EA0084-229A-4518-8D27-77687A456CE8}"/>
              </a:ext>
            </a:extLst>
          </p:cNvPr>
          <p:cNvSpPr>
            <a:spLocks noGrp="1"/>
          </p:cNvSpPr>
          <p:nvPr>
            <p:ph idx="1"/>
          </p:nvPr>
        </p:nvSpPr>
        <p:spPr>
          <a:xfrm>
            <a:off x="516566" y="1545996"/>
            <a:ext cx="6064988" cy="4630967"/>
          </a:xfrm>
        </p:spPr>
        <p:txBody>
          <a:bodyPr>
            <a:normAutofit/>
          </a:bodyPr>
          <a:lstStyle/>
          <a:p>
            <a:r>
              <a:rPr lang="en-US" sz="2800">
                <a:solidFill>
                  <a:schemeClr val="tx1"/>
                </a:solidFill>
              </a:rPr>
              <a:t>Batch Export from OCLC and then upload using the Subject Load table in Data Exchange</a:t>
            </a:r>
          </a:p>
          <a:p>
            <a:r>
              <a:rPr lang="en-US" sz="2800">
                <a:solidFill>
                  <a:schemeClr val="tx1"/>
                </a:solidFill>
              </a:rPr>
              <a:t>Delete old headings to prevent duplicates</a:t>
            </a:r>
          </a:p>
        </p:txBody>
      </p:sp>
      <p:pic>
        <p:nvPicPr>
          <p:cNvPr id="7" name="Picture 7" descr="A screenshot of a cell phone&#10;&#10;Description generated with very high confidence">
            <a:extLst>
              <a:ext uri="{FF2B5EF4-FFF2-40B4-BE49-F238E27FC236}">
                <a16:creationId xmlns:a16="http://schemas.microsoft.com/office/drawing/2014/main" id="{3D1A3EFB-9FF2-41D7-B84E-B306F4165F6C}"/>
              </a:ext>
            </a:extLst>
          </p:cNvPr>
          <p:cNvPicPr>
            <a:picLocks noChangeAspect="1"/>
          </p:cNvPicPr>
          <p:nvPr/>
        </p:nvPicPr>
        <p:blipFill rotWithShape="1">
          <a:blip r:embed="rId3"/>
          <a:srcRect l="2567" t="9933" r="7093" b="50865"/>
          <a:stretch/>
        </p:blipFill>
        <p:spPr>
          <a:xfrm>
            <a:off x="489985" y="3861479"/>
            <a:ext cx="6416634" cy="2113070"/>
          </a:xfrm>
          <a:prstGeom prst="rect">
            <a:avLst/>
          </a:prstGeom>
        </p:spPr>
      </p:pic>
      <p:pic>
        <p:nvPicPr>
          <p:cNvPr id="5" name="Picture 5" descr="A screenshot of a cell phone&#10;&#10;Description generated with very high confidence">
            <a:extLst>
              <a:ext uri="{FF2B5EF4-FFF2-40B4-BE49-F238E27FC236}">
                <a16:creationId xmlns:a16="http://schemas.microsoft.com/office/drawing/2014/main" id="{161D5A49-AF17-4CFC-8971-02C73119CA89}"/>
              </a:ext>
            </a:extLst>
          </p:cNvPr>
          <p:cNvPicPr>
            <a:picLocks noGrp="1" noChangeAspect="1"/>
          </p:cNvPicPr>
          <p:nvPr>
            <p:ph sz="half" idx="4294967295"/>
          </p:nvPr>
        </p:nvPicPr>
        <p:blipFill rotWithShape="1">
          <a:blip r:embed="rId4"/>
          <a:srcRect l="1163" t="8046" r="3779" b="2347"/>
          <a:stretch/>
        </p:blipFill>
        <p:spPr>
          <a:xfrm>
            <a:off x="6450496" y="1545996"/>
            <a:ext cx="5210131" cy="3730468"/>
          </a:xfrm>
        </p:spPr>
      </p:pic>
      <p:pic>
        <p:nvPicPr>
          <p:cNvPr id="8"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5"/>
          <a:srcRect l="6977" r="-775" b="855"/>
          <a:stretch/>
        </p:blipFill>
        <p:spPr>
          <a:xfrm>
            <a:off x="0" y="0"/>
            <a:ext cx="914400" cy="847911"/>
          </a:xfrm>
          <a:prstGeom prst="rect">
            <a:avLst/>
          </a:prstGeom>
        </p:spPr>
      </p:pic>
      <p:sp>
        <p:nvSpPr>
          <p:cNvPr id="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41</a:t>
            </a:fld>
            <a:endParaRPr lang="en-US"/>
          </a:p>
        </p:txBody>
      </p:sp>
    </p:spTree>
    <p:extLst>
      <p:ext uri="{BB962C8B-B14F-4D97-AF65-F5344CB8AC3E}">
        <p14:creationId xmlns:p14="http://schemas.microsoft.com/office/powerpoint/2010/main" val="1430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343C-CB4F-4320-951F-8DE37B62853D}"/>
              </a:ext>
            </a:extLst>
          </p:cNvPr>
          <p:cNvSpPr>
            <a:spLocks noGrp="1"/>
          </p:cNvSpPr>
          <p:nvPr>
            <p:ph type="title"/>
          </p:nvPr>
        </p:nvSpPr>
        <p:spPr>
          <a:xfrm>
            <a:off x="914400" y="457200"/>
            <a:ext cx="9601196" cy="889198"/>
          </a:xfrm>
        </p:spPr>
        <p:txBody>
          <a:bodyPr>
            <a:normAutofit/>
          </a:bodyPr>
          <a:lstStyle/>
          <a:p>
            <a:r>
              <a:rPr lang="en-US" sz="4400"/>
              <a:t>Resolving problems</a:t>
            </a:r>
          </a:p>
        </p:txBody>
      </p:sp>
      <p:sp>
        <p:nvSpPr>
          <p:cNvPr id="3" name="Content Placeholder 2">
            <a:extLst>
              <a:ext uri="{FF2B5EF4-FFF2-40B4-BE49-F238E27FC236}">
                <a16:creationId xmlns:a16="http://schemas.microsoft.com/office/drawing/2014/main" id="{DB07634E-A58D-45C2-ACA0-2A80B8D1676D}"/>
              </a:ext>
            </a:extLst>
          </p:cNvPr>
          <p:cNvSpPr>
            <a:spLocks noGrp="1"/>
          </p:cNvSpPr>
          <p:nvPr>
            <p:ph idx="1"/>
          </p:nvPr>
        </p:nvSpPr>
        <p:spPr>
          <a:xfrm>
            <a:off x="616687" y="1531082"/>
            <a:ext cx="7283303" cy="4825268"/>
          </a:xfrm>
        </p:spPr>
        <p:txBody>
          <a:bodyPr>
            <a:noAutofit/>
          </a:bodyPr>
          <a:lstStyle/>
          <a:p>
            <a:pPr>
              <a:lnSpc>
                <a:spcPct val="90000"/>
              </a:lnSpc>
            </a:pPr>
            <a:r>
              <a:rPr lang="en-US" sz="2800">
                <a:solidFill>
                  <a:schemeClr val="tx1"/>
                </a:solidFill>
              </a:rPr>
              <a:t>Check your headings reports for duplicate authority records and blind references</a:t>
            </a:r>
          </a:p>
          <a:p>
            <a:pPr>
              <a:lnSpc>
                <a:spcPct val="90000"/>
              </a:lnSpc>
            </a:pPr>
            <a:r>
              <a:rPr lang="en-US" sz="2800">
                <a:solidFill>
                  <a:schemeClr val="tx1"/>
                </a:solidFill>
              </a:rPr>
              <a:t>Delete the old authority records that are duplicated by the upload</a:t>
            </a:r>
          </a:p>
          <a:p>
            <a:pPr>
              <a:lnSpc>
                <a:spcPct val="90000"/>
              </a:lnSpc>
            </a:pPr>
            <a:r>
              <a:rPr lang="en-US" sz="2800">
                <a:solidFill>
                  <a:schemeClr val="tx1"/>
                </a:solidFill>
              </a:rPr>
              <a:t>Resolve blind references (which come from headings changing, like fictional characters)</a:t>
            </a:r>
          </a:p>
          <a:p>
            <a:pPr>
              <a:lnSpc>
                <a:spcPct val="90000"/>
              </a:lnSpc>
            </a:pPr>
            <a:r>
              <a:rPr lang="en-US" sz="2800">
                <a:solidFill>
                  <a:schemeClr val="tx1"/>
                </a:solidFill>
              </a:rPr>
              <a:t>Most of the records were only deleting or adding subfields to the record, not changing the 1XX, so there shouldn't be too many to fix.</a:t>
            </a:r>
          </a:p>
        </p:txBody>
      </p:sp>
      <p:pic>
        <p:nvPicPr>
          <p:cNvPr id="4" name="Picture 4" descr="A screenshot of a cell phone&#10;&#10;Description generated with very high confidence">
            <a:extLst>
              <a:ext uri="{FF2B5EF4-FFF2-40B4-BE49-F238E27FC236}">
                <a16:creationId xmlns:a16="http://schemas.microsoft.com/office/drawing/2014/main" id="{596F96DA-3E7D-4A12-A526-C0AB3712A007}"/>
              </a:ext>
            </a:extLst>
          </p:cNvPr>
          <p:cNvPicPr>
            <a:picLocks noChangeAspect="1"/>
          </p:cNvPicPr>
          <p:nvPr/>
        </p:nvPicPr>
        <p:blipFill rotWithShape="1">
          <a:blip r:embed="rId3"/>
          <a:srcRect l="8844" t="15618" r="46261" b="42985"/>
          <a:stretch/>
        </p:blipFill>
        <p:spPr>
          <a:xfrm>
            <a:off x="7995683" y="2335226"/>
            <a:ext cx="3753687" cy="2693974"/>
          </a:xfrm>
          <a:prstGeom prst="rect">
            <a:avLst/>
          </a:prstGeom>
          <a:ln w="57150" cmpd="thickThin">
            <a:solidFill>
              <a:schemeClr val="tx1">
                <a:lumMod val="50000"/>
                <a:lumOff val="50000"/>
              </a:schemeClr>
            </a:solidFill>
            <a:miter lim="800000"/>
          </a:ln>
        </p:spPr>
      </p:pic>
      <p:sp>
        <p:nvSpPr>
          <p:cNvPr id="5" name="Slide Number Placeholder 4"/>
          <p:cNvSpPr>
            <a:spLocks noGrp="1"/>
          </p:cNvSpPr>
          <p:nvPr>
            <p:ph type="sldNum" sz="quarter" idx="4294967295"/>
          </p:nvPr>
        </p:nvSpPr>
        <p:spPr/>
        <p:txBody>
          <a:bodyPr/>
          <a:lstStyle/>
          <a:p>
            <a:fld id="{D57F1E4F-1CFF-5643-939E-217C01CDF565}" type="slidenum">
              <a:rPr lang="en-US" smtClean="0"/>
              <a:pPr/>
              <a:t>42</a:t>
            </a:fld>
            <a:endParaRPr lang="en-US"/>
          </a:p>
        </p:txBody>
      </p:sp>
      <p:pic>
        <p:nvPicPr>
          <p:cNvPr id="6"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4"/>
          <a:srcRect l="6977" r="-775" b="855"/>
          <a:stretch/>
        </p:blipFill>
        <p:spPr>
          <a:xfrm>
            <a:off x="0" y="0"/>
            <a:ext cx="914400" cy="847911"/>
          </a:xfrm>
          <a:prstGeom prst="rect">
            <a:avLst/>
          </a:prstGeom>
        </p:spPr>
      </p:pic>
    </p:spTree>
    <p:extLst>
      <p:ext uri="{BB962C8B-B14F-4D97-AF65-F5344CB8AC3E}">
        <p14:creationId xmlns:p14="http://schemas.microsoft.com/office/powerpoint/2010/main" val="2323243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AEB5-CA5E-49E9-91F7-C13BF2F614F2}"/>
              </a:ext>
            </a:extLst>
          </p:cNvPr>
          <p:cNvSpPr>
            <a:spLocks noGrp="1"/>
          </p:cNvSpPr>
          <p:nvPr>
            <p:ph type="title"/>
          </p:nvPr>
        </p:nvSpPr>
        <p:spPr/>
        <p:txBody>
          <a:bodyPr/>
          <a:lstStyle/>
          <a:p>
            <a:r>
              <a:rPr lang="en-US"/>
              <a:t>Batch-updating Name authorities</a:t>
            </a:r>
          </a:p>
        </p:txBody>
      </p:sp>
    </p:spTree>
    <p:extLst>
      <p:ext uri="{BB962C8B-B14F-4D97-AF65-F5344CB8AC3E}">
        <p14:creationId xmlns:p14="http://schemas.microsoft.com/office/powerpoint/2010/main" val="1835430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A screenshot of a computer&#10;&#10;Description generated with very high confidence">
            <a:extLst>
              <a:ext uri="{FF2B5EF4-FFF2-40B4-BE49-F238E27FC236}">
                <a16:creationId xmlns:a16="http://schemas.microsoft.com/office/drawing/2014/main" id="{1F9C7AAB-F97A-43F8-9845-AB3826BCA828}"/>
              </a:ext>
            </a:extLst>
          </p:cNvPr>
          <p:cNvPicPr>
            <a:picLocks noChangeAspect="1"/>
          </p:cNvPicPr>
          <p:nvPr/>
        </p:nvPicPr>
        <p:blipFill rotWithShape="1">
          <a:blip r:embed="rId3"/>
          <a:srcRect l="9475" t="13537" r="10705" b="30007"/>
          <a:stretch/>
        </p:blipFill>
        <p:spPr>
          <a:xfrm>
            <a:off x="1571847" y="1193260"/>
            <a:ext cx="9048307" cy="5029200"/>
          </a:xfrm>
          <a:prstGeom prst="rect">
            <a:avLst/>
          </a:prstGeom>
          <a:ln w="57150" cmpd="thickThin">
            <a:solidFill>
              <a:srgbClr val="7F7F7F"/>
            </a:solidFill>
            <a:miter lim="800000"/>
          </a:ln>
        </p:spPr>
      </p:pic>
      <p:sp>
        <p:nvSpPr>
          <p:cNvPr id="4" name="Title 3"/>
          <p:cNvSpPr>
            <a:spLocks noGrp="1"/>
          </p:cNvSpPr>
          <p:nvPr>
            <p:ph type="title"/>
          </p:nvPr>
        </p:nvSpPr>
        <p:spPr>
          <a:xfrm>
            <a:off x="719249" y="457200"/>
            <a:ext cx="10753503" cy="736060"/>
          </a:xfrm>
        </p:spPr>
        <p:txBody>
          <a:bodyPr>
            <a:noAutofit/>
          </a:bodyPr>
          <a:lstStyle/>
          <a:p>
            <a:r>
              <a:rPr lang="en-US" sz="4000"/>
              <a:t>https://www.oclc.org/authority-records.html</a:t>
            </a:r>
          </a:p>
        </p:txBody>
      </p:sp>
      <p:sp>
        <p:nvSpPr>
          <p:cNvPr id="1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44</a:t>
            </a:fld>
            <a:endParaRPr lang="en-US"/>
          </a:p>
        </p:txBody>
      </p:sp>
    </p:spTree>
    <p:extLst>
      <p:ext uri="{BB962C8B-B14F-4D97-AF65-F5344CB8AC3E}">
        <p14:creationId xmlns:p14="http://schemas.microsoft.com/office/powerpoint/2010/main" val="30622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6B96-420F-4103-8CA6-1844685302C4}"/>
              </a:ext>
            </a:extLst>
          </p:cNvPr>
          <p:cNvSpPr>
            <a:spLocks noGrp="1"/>
          </p:cNvSpPr>
          <p:nvPr>
            <p:ph type="title"/>
          </p:nvPr>
        </p:nvSpPr>
        <p:spPr>
          <a:xfrm>
            <a:off x="914400" y="457200"/>
            <a:ext cx="11083555" cy="736060"/>
          </a:xfrm>
        </p:spPr>
        <p:txBody>
          <a:bodyPr>
            <a:normAutofit/>
          </a:bodyPr>
          <a:lstStyle/>
          <a:p>
            <a:r>
              <a:rPr lang="en-US" sz="4400"/>
              <a:t>Build the JSON query in Notepad++</a:t>
            </a:r>
          </a:p>
        </p:txBody>
      </p:sp>
      <p:pic>
        <p:nvPicPr>
          <p:cNvPr id="3" name="Picture 3" descr="A screenshot of a social media post&#10;&#10;Description generated with very high confidence">
            <a:extLst>
              <a:ext uri="{FF2B5EF4-FFF2-40B4-BE49-F238E27FC236}">
                <a16:creationId xmlns:a16="http://schemas.microsoft.com/office/drawing/2014/main" id="{F103B8EA-8982-4B02-B2CC-D6D5A581403C}"/>
              </a:ext>
            </a:extLst>
          </p:cNvPr>
          <p:cNvPicPr>
            <a:picLocks noChangeAspect="1"/>
          </p:cNvPicPr>
          <p:nvPr/>
        </p:nvPicPr>
        <p:blipFill rotWithShape="1">
          <a:blip r:embed="rId3"/>
          <a:srcRect l="983" t="15120" r="84450" b="63174"/>
          <a:stretch/>
        </p:blipFill>
        <p:spPr>
          <a:xfrm>
            <a:off x="2333513" y="2937661"/>
            <a:ext cx="2343776" cy="2085931"/>
          </a:xfrm>
          <a:prstGeom prst="rect">
            <a:avLst/>
          </a:prstGeom>
        </p:spPr>
      </p:pic>
      <p:sp>
        <p:nvSpPr>
          <p:cNvPr id="5" name="TextBox 4">
            <a:extLst>
              <a:ext uri="{FF2B5EF4-FFF2-40B4-BE49-F238E27FC236}">
                <a16:creationId xmlns:a16="http://schemas.microsoft.com/office/drawing/2014/main" id="{8B8651A8-43BF-47B2-8B11-6D13F41006C7}"/>
              </a:ext>
            </a:extLst>
          </p:cNvPr>
          <p:cNvSpPr txBox="1"/>
          <p:nvPr/>
        </p:nvSpPr>
        <p:spPr>
          <a:xfrm>
            <a:off x="1974518" y="1723980"/>
            <a:ext cx="306176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Option 1:</a:t>
            </a:r>
          </a:p>
          <a:p>
            <a:pPr algn="ctr"/>
            <a:r>
              <a:rPr lang="en-US" sz="2800" b="1"/>
              <a:t>Record number</a:t>
            </a:r>
          </a:p>
        </p:txBody>
      </p:sp>
      <p:sp>
        <p:nvSpPr>
          <p:cNvPr id="6" name="TextBox 5">
            <a:extLst>
              <a:ext uri="{FF2B5EF4-FFF2-40B4-BE49-F238E27FC236}">
                <a16:creationId xmlns:a16="http://schemas.microsoft.com/office/drawing/2014/main" id="{800C7424-5F28-4091-9616-672C94848F8A}"/>
              </a:ext>
            </a:extLst>
          </p:cNvPr>
          <p:cNvSpPr txBox="1"/>
          <p:nvPr/>
        </p:nvSpPr>
        <p:spPr>
          <a:xfrm>
            <a:off x="6190819" y="1725485"/>
            <a:ext cx="33920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Option 2:</a:t>
            </a:r>
          </a:p>
          <a:p>
            <a:pPr algn="ctr"/>
            <a:r>
              <a:rPr lang="en-US" sz="2800" b="1"/>
              <a:t>Old name format</a:t>
            </a:r>
          </a:p>
        </p:txBody>
      </p:sp>
      <p:pic>
        <p:nvPicPr>
          <p:cNvPr id="4" name="Picture 4" descr="A screenshot of a social media post&#10;&#10;Description generated with very high confidence">
            <a:extLst>
              <a:ext uri="{FF2B5EF4-FFF2-40B4-BE49-F238E27FC236}">
                <a16:creationId xmlns:a16="http://schemas.microsoft.com/office/drawing/2014/main" id="{8A325855-CD58-413D-9FCE-64EB6A9C6B77}"/>
              </a:ext>
            </a:extLst>
          </p:cNvPr>
          <p:cNvPicPr>
            <a:picLocks noChangeAspect="1"/>
          </p:cNvPicPr>
          <p:nvPr/>
        </p:nvPicPr>
        <p:blipFill rotWithShape="1">
          <a:blip r:embed="rId4"/>
          <a:srcRect l="4333" t="15101" r="76283" b="68138"/>
          <a:stretch/>
        </p:blipFill>
        <p:spPr>
          <a:xfrm>
            <a:off x="5925462" y="2981739"/>
            <a:ext cx="3922750" cy="2044351"/>
          </a:xfrm>
          <a:prstGeom prst="rect">
            <a:avLst/>
          </a:prstGeom>
        </p:spPr>
      </p:pic>
      <p:sp>
        <p:nvSpPr>
          <p:cNvPr id="11"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45</a:t>
            </a:fld>
            <a:endParaRPr lang="en-US"/>
          </a:p>
        </p:txBody>
      </p:sp>
      <p:grpSp>
        <p:nvGrpSpPr>
          <p:cNvPr id="12" name="Group 11"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13"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5"/>
            <a:srcRect l="8997" t="1020" r="53979" b="1020"/>
            <a:stretch/>
          </p:blipFill>
          <p:spPr>
            <a:xfrm>
              <a:off x="1996849" y="4559231"/>
              <a:ext cx="1294771" cy="1161026"/>
            </a:xfrm>
            <a:prstGeom prst="rect">
              <a:avLst/>
            </a:prstGeom>
          </p:spPr>
        </p:pic>
        <p:pic>
          <p:nvPicPr>
            <p:cNvPr id="17"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5"/>
            <a:srcRect l="47405" t="36735" r="-1038" b="34694"/>
            <a:stretch/>
          </p:blipFill>
          <p:spPr>
            <a:xfrm>
              <a:off x="1735591" y="5680458"/>
              <a:ext cx="1871431" cy="336368"/>
            </a:xfrm>
            <a:prstGeom prst="rect">
              <a:avLst/>
            </a:prstGeom>
          </p:spPr>
        </p:pic>
      </p:grpSp>
    </p:spTree>
    <p:extLst>
      <p:ext uri="{BB962C8B-B14F-4D97-AF65-F5344CB8AC3E}">
        <p14:creationId xmlns:p14="http://schemas.microsoft.com/office/powerpoint/2010/main" val="3703087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DEDF-9689-4FD3-BA35-B0381CF03EA5}"/>
              </a:ext>
            </a:extLst>
          </p:cNvPr>
          <p:cNvSpPr>
            <a:spLocks noGrp="1"/>
          </p:cNvSpPr>
          <p:nvPr>
            <p:ph type="title"/>
          </p:nvPr>
        </p:nvSpPr>
        <p:spPr>
          <a:xfrm>
            <a:off x="914400" y="182880"/>
            <a:ext cx="11083555" cy="1140756"/>
          </a:xfrm>
        </p:spPr>
        <p:txBody>
          <a:bodyPr>
            <a:noAutofit/>
          </a:bodyPr>
          <a:lstStyle/>
          <a:p>
            <a:r>
              <a:rPr lang="en-US" sz="4400"/>
              <a:t>Build the JSON query in Notepad++:</a:t>
            </a:r>
            <a:br>
              <a:rPr lang="en-US" sz="4400"/>
            </a:br>
            <a:r>
              <a:rPr lang="en-US" sz="4400"/>
              <a:t>Option 1: Record Numbers</a:t>
            </a:r>
          </a:p>
        </p:txBody>
      </p:sp>
      <p:pic>
        <p:nvPicPr>
          <p:cNvPr id="8" name="Picture 8" descr="A screenshot of a social media post&#10;&#10;Description generated with very high confidence">
            <a:extLst>
              <a:ext uri="{FF2B5EF4-FFF2-40B4-BE49-F238E27FC236}">
                <a16:creationId xmlns:a16="http://schemas.microsoft.com/office/drawing/2014/main" id="{7E854FCF-562D-4DEE-846A-50E5221C9C14}"/>
              </a:ext>
            </a:extLst>
          </p:cNvPr>
          <p:cNvPicPr>
            <a:picLocks noChangeAspect="1"/>
          </p:cNvPicPr>
          <p:nvPr/>
        </p:nvPicPr>
        <p:blipFill rotWithShape="1">
          <a:blip r:embed="rId3"/>
          <a:srcRect t="27134" r="34852" b="25000"/>
          <a:stretch/>
        </p:blipFill>
        <p:spPr>
          <a:xfrm>
            <a:off x="160033" y="2209022"/>
            <a:ext cx="5305317" cy="3416441"/>
          </a:xfrm>
          <a:prstGeom prst="rect">
            <a:avLst/>
          </a:prstGeom>
        </p:spPr>
      </p:pic>
      <p:pic>
        <p:nvPicPr>
          <p:cNvPr id="16" name="Picture 3" descr="A screenshot of a social media post&#10;&#10;Description generated with very high confidence">
            <a:extLst>
              <a:ext uri="{FF2B5EF4-FFF2-40B4-BE49-F238E27FC236}">
                <a16:creationId xmlns:a16="http://schemas.microsoft.com/office/drawing/2014/main" id="{94AEE890-463C-43EB-880F-33DD0E229CED}"/>
              </a:ext>
            </a:extLst>
          </p:cNvPr>
          <p:cNvPicPr>
            <a:picLocks noChangeAspect="1"/>
          </p:cNvPicPr>
          <p:nvPr/>
        </p:nvPicPr>
        <p:blipFill rotWithShape="1">
          <a:blip r:embed="rId4"/>
          <a:srcRect l="701" t="31550" r="85216" b="38111"/>
          <a:stretch/>
        </p:blipFill>
        <p:spPr>
          <a:xfrm>
            <a:off x="5767327" y="2517393"/>
            <a:ext cx="2481652" cy="3182498"/>
          </a:xfrm>
          <a:prstGeom prst="rect">
            <a:avLst/>
          </a:prstGeom>
        </p:spPr>
      </p:pic>
      <p:pic>
        <p:nvPicPr>
          <p:cNvPr id="5" name="Picture 4"/>
          <p:cNvPicPr>
            <a:picLocks noChangeAspect="1"/>
          </p:cNvPicPr>
          <p:nvPr/>
        </p:nvPicPr>
        <p:blipFill rotWithShape="1">
          <a:blip r:embed="rId5"/>
          <a:srcRect l="1426" t="663" r="10877" b="28062"/>
          <a:stretch/>
        </p:blipFill>
        <p:spPr>
          <a:xfrm>
            <a:off x="8381819" y="3626449"/>
            <a:ext cx="1961223" cy="2073442"/>
          </a:xfrm>
          <a:prstGeom prst="rect">
            <a:avLst/>
          </a:prstGeom>
        </p:spPr>
      </p:pic>
      <p:pic>
        <p:nvPicPr>
          <p:cNvPr id="6" name="Picture 5" descr="Find What: ^[^0-9]+([0-9]*)&#10;&#10;Replace with: $1&#10;&#10;Check “Regular Expression”&#10;&#10;Click “Replace All”" title="Find/Replace example"/>
          <p:cNvPicPr>
            <a:picLocks noChangeAspect="1"/>
          </p:cNvPicPr>
          <p:nvPr/>
        </p:nvPicPr>
        <p:blipFill>
          <a:blip r:embed="rId6"/>
          <a:stretch>
            <a:fillRect/>
          </a:stretch>
        </p:blipFill>
        <p:spPr>
          <a:xfrm>
            <a:off x="7927265" y="2283450"/>
            <a:ext cx="3448052" cy="1236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46</a:t>
            </a:fld>
            <a:endParaRPr lang="en-US"/>
          </a:p>
        </p:txBody>
      </p:sp>
      <p:grpSp>
        <p:nvGrpSpPr>
          <p:cNvPr id="15" name="Group 14"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17"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7"/>
            <a:srcRect l="8997" t="1020" r="53979" b="1020"/>
            <a:stretch/>
          </p:blipFill>
          <p:spPr>
            <a:xfrm>
              <a:off x="1996849" y="4559231"/>
              <a:ext cx="1294771" cy="1161026"/>
            </a:xfrm>
            <a:prstGeom prst="rect">
              <a:avLst/>
            </a:prstGeom>
          </p:spPr>
        </p:pic>
        <p:pic>
          <p:nvPicPr>
            <p:cNvPr id="18"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7"/>
            <a:srcRect l="47405" t="36735" r="-1038" b="34694"/>
            <a:stretch/>
          </p:blipFill>
          <p:spPr>
            <a:xfrm>
              <a:off x="1735591" y="5680458"/>
              <a:ext cx="1871431" cy="336368"/>
            </a:xfrm>
            <a:prstGeom prst="rect">
              <a:avLst/>
            </a:prstGeom>
          </p:spPr>
        </p:pic>
      </p:grpSp>
    </p:spTree>
    <p:extLst>
      <p:ext uri="{BB962C8B-B14F-4D97-AF65-F5344CB8AC3E}">
        <p14:creationId xmlns:p14="http://schemas.microsoft.com/office/powerpoint/2010/main" val="3533071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DEDF-9689-4FD3-BA35-B0381CF03EA5}"/>
              </a:ext>
            </a:extLst>
          </p:cNvPr>
          <p:cNvSpPr>
            <a:spLocks noGrp="1"/>
          </p:cNvSpPr>
          <p:nvPr>
            <p:ph type="title"/>
          </p:nvPr>
        </p:nvSpPr>
        <p:spPr>
          <a:xfrm>
            <a:off x="914400" y="182880"/>
            <a:ext cx="11083555" cy="1140756"/>
          </a:xfrm>
        </p:spPr>
        <p:txBody>
          <a:bodyPr>
            <a:noAutofit/>
          </a:bodyPr>
          <a:lstStyle/>
          <a:p>
            <a:r>
              <a:rPr lang="en-US" sz="4400"/>
              <a:t>Build the JSON query in Notepad++:</a:t>
            </a:r>
            <a:br>
              <a:rPr lang="en-US" sz="4400"/>
            </a:br>
            <a:r>
              <a:rPr lang="en-US" sz="4400"/>
              <a:t>Option 1: Record Numbers</a:t>
            </a:r>
          </a:p>
        </p:txBody>
      </p:sp>
      <p:pic>
        <p:nvPicPr>
          <p:cNvPr id="8" name="Picture 8" descr="A screenshot of a social media post&#10;&#10;Description generated with very high confidence">
            <a:extLst>
              <a:ext uri="{FF2B5EF4-FFF2-40B4-BE49-F238E27FC236}">
                <a16:creationId xmlns:a16="http://schemas.microsoft.com/office/drawing/2014/main" id="{7E854FCF-562D-4DEE-846A-50E5221C9C14}"/>
              </a:ext>
            </a:extLst>
          </p:cNvPr>
          <p:cNvPicPr>
            <a:picLocks noChangeAspect="1"/>
          </p:cNvPicPr>
          <p:nvPr/>
        </p:nvPicPr>
        <p:blipFill rotWithShape="1">
          <a:blip r:embed="rId3"/>
          <a:srcRect t="27134" r="34852" b="25000"/>
          <a:stretch/>
        </p:blipFill>
        <p:spPr>
          <a:xfrm>
            <a:off x="160033" y="2209022"/>
            <a:ext cx="5305317" cy="3416441"/>
          </a:xfrm>
          <a:prstGeom prst="rect">
            <a:avLst/>
          </a:prstGeom>
        </p:spPr>
      </p:pic>
      <p:pic>
        <p:nvPicPr>
          <p:cNvPr id="16" name="Picture 3" descr="A screenshot of a social media post&#10;&#10;Description generated with very high confidence">
            <a:extLst>
              <a:ext uri="{FF2B5EF4-FFF2-40B4-BE49-F238E27FC236}">
                <a16:creationId xmlns:a16="http://schemas.microsoft.com/office/drawing/2014/main" id="{94AEE890-463C-43EB-880F-33DD0E229CED}"/>
              </a:ext>
            </a:extLst>
          </p:cNvPr>
          <p:cNvPicPr>
            <a:picLocks noChangeAspect="1"/>
          </p:cNvPicPr>
          <p:nvPr/>
        </p:nvPicPr>
        <p:blipFill rotWithShape="1">
          <a:blip r:embed="rId4"/>
          <a:srcRect l="701" t="31550" r="85216" b="38111"/>
          <a:stretch/>
        </p:blipFill>
        <p:spPr>
          <a:xfrm>
            <a:off x="5767327" y="2517393"/>
            <a:ext cx="2481652" cy="3182498"/>
          </a:xfrm>
          <a:prstGeom prst="rect">
            <a:avLst/>
          </a:prstGeom>
        </p:spPr>
      </p:pic>
      <p:pic>
        <p:nvPicPr>
          <p:cNvPr id="5" name="Picture 4"/>
          <p:cNvPicPr>
            <a:picLocks noChangeAspect="1"/>
          </p:cNvPicPr>
          <p:nvPr/>
        </p:nvPicPr>
        <p:blipFill rotWithShape="1">
          <a:blip r:embed="rId5"/>
          <a:srcRect l="1426" t="663" r="10877" b="28062"/>
          <a:stretch/>
        </p:blipFill>
        <p:spPr>
          <a:xfrm>
            <a:off x="8381819" y="3626449"/>
            <a:ext cx="1961223" cy="2073442"/>
          </a:xfrm>
          <a:prstGeom prst="rect">
            <a:avLst/>
          </a:prstGeom>
        </p:spPr>
      </p:pic>
      <p:pic>
        <p:nvPicPr>
          <p:cNvPr id="6" name="Picture 5"/>
          <p:cNvPicPr>
            <a:picLocks noChangeAspect="1"/>
          </p:cNvPicPr>
          <p:nvPr/>
        </p:nvPicPr>
        <p:blipFill>
          <a:blip r:embed="rId6"/>
          <a:stretch>
            <a:fillRect/>
          </a:stretch>
        </p:blipFill>
        <p:spPr>
          <a:xfrm>
            <a:off x="7927265" y="2283450"/>
            <a:ext cx="3448052" cy="1236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Line Callout 1 13"/>
          <p:cNvSpPr/>
          <p:nvPr/>
        </p:nvSpPr>
        <p:spPr>
          <a:xfrm>
            <a:off x="946780" y="3991917"/>
            <a:ext cx="9594515" cy="1814172"/>
          </a:xfrm>
          <a:prstGeom prst="borderCallout1">
            <a:avLst>
              <a:gd name="adj1" fmla="val -62844"/>
              <a:gd name="adj2" fmla="val 78455"/>
              <a:gd name="adj3" fmla="val -196"/>
              <a:gd name="adj4" fmla="val 4880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finds lines that </a:t>
            </a:r>
            <a:r>
              <a:rPr lang="en-US" sz="2800" b="1"/>
              <a:t>starts</a:t>
            </a:r>
            <a:r>
              <a:rPr lang="en-US" sz="2800"/>
              <a:t> with </a:t>
            </a:r>
            <a:r>
              <a:rPr lang="en-US" sz="2800" b="1"/>
              <a:t>[one or more non-numbers]([all of the numbers]). </a:t>
            </a:r>
            <a:r>
              <a:rPr lang="en-US" sz="2800"/>
              <a:t>The information inside the parentheses will be retained, as noted by “</a:t>
            </a:r>
            <a:r>
              <a:rPr lang="en-US" sz="2800" b="1"/>
              <a:t>$1</a:t>
            </a:r>
            <a:r>
              <a:rPr lang="en-US" sz="2800"/>
              <a:t>”, leaving just the numbers.  </a:t>
            </a:r>
            <a:endParaRPr lang="en-US" sz="2800" b="1"/>
          </a:p>
        </p:txBody>
      </p:sp>
      <p:sp>
        <p:nvSpPr>
          <p:cNvPr id="1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47</a:t>
            </a:fld>
            <a:endParaRPr lang="en-US"/>
          </a:p>
        </p:txBody>
      </p:sp>
      <p:grpSp>
        <p:nvGrpSpPr>
          <p:cNvPr id="15" name="Group 14"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17"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7"/>
            <a:srcRect l="8997" t="1020" r="53979" b="1020"/>
            <a:stretch/>
          </p:blipFill>
          <p:spPr>
            <a:xfrm>
              <a:off x="1996849" y="4559231"/>
              <a:ext cx="1294771" cy="1161026"/>
            </a:xfrm>
            <a:prstGeom prst="rect">
              <a:avLst/>
            </a:prstGeom>
          </p:spPr>
        </p:pic>
        <p:pic>
          <p:nvPicPr>
            <p:cNvPr id="18"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7"/>
            <a:srcRect l="47405" t="36735" r="-1038" b="34694"/>
            <a:stretch/>
          </p:blipFill>
          <p:spPr>
            <a:xfrm>
              <a:off x="1735591" y="5680458"/>
              <a:ext cx="1871431" cy="336368"/>
            </a:xfrm>
            <a:prstGeom prst="rect">
              <a:avLst/>
            </a:prstGeom>
          </p:spPr>
        </p:pic>
      </p:grpSp>
    </p:spTree>
    <p:extLst>
      <p:ext uri="{BB962C8B-B14F-4D97-AF65-F5344CB8AC3E}">
        <p14:creationId xmlns:p14="http://schemas.microsoft.com/office/powerpoint/2010/main" val="3618649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537BF1B-2DB0-4006-B157-58BC4FBAFDAE}"/>
              </a:ext>
            </a:extLst>
          </p:cNvPr>
          <p:cNvSpPr txBox="1"/>
          <p:nvPr/>
        </p:nvSpPr>
        <p:spPr>
          <a:xfrm>
            <a:off x="409897" y="2707668"/>
            <a:ext cx="6299245" cy="2246769"/>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t>Replace with: {"target": {"record": {"type": "authority"},"field": {"</a:t>
            </a:r>
            <a:r>
              <a:rPr lang="en-US" sz="2800" err="1"/>
              <a:t>marcTag</a:t>
            </a:r>
            <a:r>
              <a:rPr lang="en-US" sz="2800"/>
              <a:t>": "010"}},"expr": {"op": "</a:t>
            </a:r>
            <a:r>
              <a:rPr lang="en-US" sz="2800" err="1"/>
              <a:t>regex","operands</a:t>
            </a:r>
            <a:r>
              <a:rPr lang="en-US" sz="2800"/>
              <a:t>": ["n.*</a:t>
            </a:r>
            <a:r>
              <a:rPr lang="en-US" sz="2800">
                <a:highlight>
                  <a:srgbClr val="FFFF00"/>
                </a:highlight>
              </a:rPr>
              <a:t>$1</a:t>
            </a:r>
            <a:r>
              <a:rPr lang="en-US" sz="2800"/>
              <a:t>"]}},"or",</a:t>
            </a:r>
          </a:p>
        </p:txBody>
      </p:sp>
      <p:sp>
        <p:nvSpPr>
          <p:cNvPr id="3" name="TextBox 2">
            <a:extLst>
              <a:ext uri="{FF2B5EF4-FFF2-40B4-BE49-F238E27FC236}">
                <a16:creationId xmlns:a16="http://schemas.microsoft.com/office/drawing/2014/main" id="{0CA78FAB-312E-4D99-878D-1D45EAE118BA}"/>
              </a:ext>
            </a:extLst>
          </p:cNvPr>
          <p:cNvSpPr txBox="1"/>
          <p:nvPr/>
        </p:nvSpPr>
        <p:spPr>
          <a:xfrm>
            <a:off x="409897" y="1754042"/>
            <a:ext cx="2743200" cy="523220"/>
          </a:xfrm>
          <a:prstGeom prst="rect">
            <a:avLst/>
          </a:prstGeom>
          <a:solidFill>
            <a:schemeClr val="bg1">
              <a:lumMod val="95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Find what: (^.*)</a:t>
            </a:r>
          </a:p>
        </p:txBody>
      </p:sp>
      <p:pic>
        <p:nvPicPr>
          <p:cNvPr id="16" name="Picture 15"/>
          <p:cNvPicPr>
            <a:picLocks noChangeAspect="1"/>
          </p:cNvPicPr>
          <p:nvPr/>
        </p:nvPicPr>
        <p:blipFill>
          <a:blip r:embed="rId3"/>
          <a:stretch>
            <a:fillRect/>
          </a:stretch>
        </p:blipFill>
        <p:spPr>
          <a:xfrm>
            <a:off x="108655" y="5241851"/>
            <a:ext cx="10619422" cy="1153841"/>
          </a:xfrm>
          <a:prstGeom prst="rect">
            <a:avLst/>
          </a:prstGeom>
        </p:spPr>
      </p:pic>
      <p:sp>
        <p:nvSpPr>
          <p:cNvPr id="1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48</a:t>
            </a:fld>
            <a:endParaRPr lang="en-US"/>
          </a:p>
        </p:txBody>
      </p:sp>
      <p:grpSp>
        <p:nvGrpSpPr>
          <p:cNvPr id="18" name="Group 17"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19"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4"/>
            <a:srcRect l="8997" t="1020" r="53979" b="1020"/>
            <a:stretch/>
          </p:blipFill>
          <p:spPr>
            <a:xfrm>
              <a:off x="1996849" y="4559231"/>
              <a:ext cx="1294771" cy="1161026"/>
            </a:xfrm>
            <a:prstGeom prst="rect">
              <a:avLst/>
            </a:prstGeom>
          </p:spPr>
        </p:pic>
        <p:pic>
          <p:nvPicPr>
            <p:cNvPr id="20"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4"/>
            <a:srcRect l="47405" t="36735" r="-1038" b="34694"/>
            <a:stretch/>
          </p:blipFill>
          <p:spPr>
            <a:xfrm>
              <a:off x="1735591" y="5680458"/>
              <a:ext cx="1871431" cy="336368"/>
            </a:xfrm>
            <a:prstGeom prst="rect">
              <a:avLst/>
            </a:prstGeom>
          </p:spPr>
        </p:pic>
      </p:grpSp>
      <p:sp>
        <p:nvSpPr>
          <p:cNvPr id="21"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br>
              <a:rPr lang="en-US" sz="4400"/>
            </a:br>
            <a:r>
              <a:rPr lang="en-US" sz="4400"/>
              <a:t>Option 1: Record Numbers</a:t>
            </a:r>
          </a:p>
        </p:txBody>
      </p:sp>
    </p:spTree>
    <p:extLst>
      <p:ext uri="{BB962C8B-B14F-4D97-AF65-F5344CB8AC3E}">
        <p14:creationId xmlns:p14="http://schemas.microsoft.com/office/powerpoint/2010/main" val="3802686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537BF1B-2DB0-4006-B157-58BC4FBAFDAE}"/>
              </a:ext>
            </a:extLst>
          </p:cNvPr>
          <p:cNvSpPr txBox="1"/>
          <p:nvPr/>
        </p:nvSpPr>
        <p:spPr>
          <a:xfrm>
            <a:off x="409897" y="2707668"/>
            <a:ext cx="6299245" cy="2246769"/>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t>Replace with: {"target": {"record": {"type": "authority"},"field": {"</a:t>
            </a:r>
            <a:r>
              <a:rPr lang="en-US" sz="2800" err="1"/>
              <a:t>marcTag</a:t>
            </a:r>
            <a:r>
              <a:rPr lang="en-US" sz="2800"/>
              <a:t>": "010"}},"expr": {"op": "</a:t>
            </a:r>
            <a:r>
              <a:rPr lang="en-US" sz="2800" err="1"/>
              <a:t>regex","operands</a:t>
            </a:r>
            <a:r>
              <a:rPr lang="en-US" sz="2800"/>
              <a:t>": ["n.*</a:t>
            </a:r>
            <a:r>
              <a:rPr lang="en-US" sz="2800">
                <a:highlight>
                  <a:srgbClr val="FFFF00"/>
                </a:highlight>
              </a:rPr>
              <a:t>$1</a:t>
            </a:r>
            <a:r>
              <a:rPr lang="en-US" sz="2800"/>
              <a:t>"]}},"or",</a:t>
            </a:r>
          </a:p>
        </p:txBody>
      </p:sp>
      <p:sp>
        <p:nvSpPr>
          <p:cNvPr id="3" name="TextBox 2">
            <a:extLst>
              <a:ext uri="{FF2B5EF4-FFF2-40B4-BE49-F238E27FC236}">
                <a16:creationId xmlns:a16="http://schemas.microsoft.com/office/drawing/2014/main" id="{0CA78FAB-312E-4D99-878D-1D45EAE118BA}"/>
              </a:ext>
            </a:extLst>
          </p:cNvPr>
          <p:cNvSpPr txBox="1"/>
          <p:nvPr/>
        </p:nvSpPr>
        <p:spPr>
          <a:xfrm>
            <a:off x="409897" y="1754042"/>
            <a:ext cx="2743200" cy="523220"/>
          </a:xfrm>
          <a:prstGeom prst="rect">
            <a:avLst/>
          </a:prstGeom>
          <a:solidFill>
            <a:schemeClr val="bg1">
              <a:lumMod val="95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Find what: (^.*)</a:t>
            </a:r>
          </a:p>
        </p:txBody>
      </p:sp>
      <p:sp>
        <p:nvSpPr>
          <p:cNvPr id="11" name="Line Callout 1 10"/>
          <p:cNvSpPr/>
          <p:nvPr/>
        </p:nvSpPr>
        <p:spPr>
          <a:xfrm>
            <a:off x="3559519" y="1403074"/>
            <a:ext cx="4046075" cy="1243737"/>
          </a:xfrm>
          <a:prstGeom prst="borderCallout1">
            <a:avLst>
              <a:gd name="adj1" fmla="val 49172"/>
              <a:gd name="adj2" fmla="val -11388"/>
              <a:gd name="adj3" fmla="val 49167"/>
              <a:gd name="adj4" fmla="val 8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finds everything in that line, or in this case, the LCCN</a:t>
            </a:r>
          </a:p>
        </p:txBody>
      </p:sp>
      <p:pic>
        <p:nvPicPr>
          <p:cNvPr id="16" name="Picture 15"/>
          <p:cNvPicPr>
            <a:picLocks noChangeAspect="1"/>
          </p:cNvPicPr>
          <p:nvPr/>
        </p:nvPicPr>
        <p:blipFill>
          <a:blip r:embed="rId3"/>
          <a:stretch>
            <a:fillRect/>
          </a:stretch>
        </p:blipFill>
        <p:spPr>
          <a:xfrm>
            <a:off x="108655" y="5241851"/>
            <a:ext cx="10619422" cy="1153841"/>
          </a:xfrm>
          <a:prstGeom prst="rect">
            <a:avLst/>
          </a:prstGeom>
        </p:spPr>
      </p:pic>
      <p:sp>
        <p:nvSpPr>
          <p:cNvPr id="12" name="Line Callout 1 11"/>
          <p:cNvSpPr/>
          <p:nvPr/>
        </p:nvSpPr>
        <p:spPr>
          <a:xfrm>
            <a:off x="7740499" y="1403074"/>
            <a:ext cx="4025600" cy="4025731"/>
          </a:xfrm>
          <a:prstGeom prst="borderCallout1">
            <a:avLst>
              <a:gd name="adj1" fmla="val 79134"/>
              <a:gd name="adj2" fmla="val -411"/>
              <a:gd name="adj3" fmla="val 68309"/>
              <a:gd name="adj4" fmla="val -508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search query finds </a:t>
            </a:r>
            <a:r>
              <a:rPr lang="en-US" sz="2800" b="1"/>
              <a:t>authority</a:t>
            </a:r>
            <a:r>
              <a:rPr lang="en-US" sz="2800"/>
              <a:t> records with </a:t>
            </a:r>
            <a:r>
              <a:rPr lang="en-US" sz="2800" b="1"/>
              <a:t>010</a:t>
            </a:r>
            <a:r>
              <a:rPr lang="en-US" sz="2800"/>
              <a:t> that match “</a:t>
            </a:r>
            <a:r>
              <a:rPr lang="en-US" sz="2800" b="1"/>
              <a:t>[n(zero or more of any character)LCCN]</a:t>
            </a:r>
            <a:r>
              <a:rPr lang="en-US" sz="2800"/>
              <a:t>”. The “</a:t>
            </a:r>
            <a:r>
              <a:rPr lang="en-US" sz="2800" b="1"/>
              <a:t>or</a:t>
            </a:r>
            <a:r>
              <a:rPr lang="en-US" sz="2800"/>
              <a:t>” on the end of the line indicates that there are more searches to perform.</a:t>
            </a:r>
          </a:p>
        </p:txBody>
      </p:sp>
      <p:sp>
        <p:nvSpPr>
          <p:cNvPr id="1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49</a:t>
            </a:fld>
            <a:endParaRPr lang="en-US"/>
          </a:p>
        </p:txBody>
      </p:sp>
      <p:grpSp>
        <p:nvGrpSpPr>
          <p:cNvPr id="18" name="Group 17"/>
          <p:cNvGrpSpPr>
            <a:grpSpLocks noChangeAspect="1"/>
          </p:cNvGrpSpPr>
          <p:nvPr/>
        </p:nvGrpSpPr>
        <p:grpSpPr>
          <a:xfrm>
            <a:off x="32380" y="24882"/>
            <a:ext cx="914400" cy="686757"/>
            <a:chOff x="1735591" y="4559231"/>
            <a:chExt cx="1871431" cy="1457595"/>
          </a:xfrm>
        </p:grpSpPr>
        <p:pic>
          <p:nvPicPr>
            <p:cNvPr id="19"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4"/>
            <a:srcRect l="8997" t="1020" r="53979" b="1020"/>
            <a:stretch/>
          </p:blipFill>
          <p:spPr>
            <a:xfrm>
              <a:off x="1996849" y="4559231"/>
              <a:ext cx="1294771" cy="1161026"/>
            </a:xfrm>
            <a:prstGeom prst="rect">
              <a:avLst/>
            </a:prstGeom>
          </p:spPr>
        </p:pic>
        <p:pic>
          <p:nvPicPr>
            <p:cNvPr id="20"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4"/>
            <a:srcRect l="47405" t="36735" r="-1038" b="34694"/>
            <a:stretch/>
          </p:blipFill>
          <p:spPr>
            <a:xfrm>
              <a:off x="1735591" y="5680458"/>
              <a:ext cx="1871431" cy="336368"/>
            </a:xfrm>
            <a:prstGeom prst="rect">
              <a:avLst/>
            </a:prstGeom>
          </p:spPr>
        </p:pic>
      </p:grpSp>
      <p:sp>
        <p:nvSpPr>
          <p:cNvPr id="21"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br>
              <a:rPr lang="en-US" sz="4400"/>
            </a:br>
            <a:r>
              <a:rPr lang="en-US" sz="4400"/>
              <a:t>Option 1: Record Numbers</a:t>
            </a:r>
          </a:p>
        </p:txBody>
      </p:sp>
    </p:spTree>
    <p:extLst>
      <p:ext uri="{BB962C8B-B14F-4D97-AF65-F5344CB8AC3E}">
        <p14:creationId xmlns:p14="http://schemas.microsoft.com/office/powerpoint/2010/main" val="349601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ph type="sldNum" sz="quarter"/>
          </p:nvPr>
        </p:nvSpPr>
        <p:spPr>
          <a:xfrm>
            <a:off x="10648025" y="6133624"/>
            <a:ext cx="1462087" cy="257175"/>
          </a:xfrm>
          <a:prstGeom prst="rect">
            <a:avLst/>
          </a:prstGeom>
        </p:spPr>
        <p:txBody>
          <a:bodyPr>
            <a:normAutofit fontScale="55000" lnSpcReduction="20000"/>
          </a:bodyPr>
          <a:lstStyle>
            <a:lvl1pPr lvl="0" rtl="0">
              <a:defRPr/>
            </a:lvl1pPr>
          </a:lstStyle>
          <a:p>
            <a:fld id="{8B38DBA3-52F9-4AF4-A6A4-FA4D7DB2F99C}" type="slidenum">
              <a:t>5</a:t>
            </a:fld>
            <a:endParaRPr/>
          </a:p>
        </p:txBody>
      </p:sp>
      <p:pic>
        <p:nvPicPr>
          <p:cNvPr id="4" name="Picture 3" descr="Screenshot of the Apple Computer, Inc authority record in MARC format" title="Apple Computer, Inc. Authority Record"/>
          <p:cNvPicPr/>
          <p:nvPr/>
        </p:nvPicPr>
        <p:blipFill>
          <a:blip r:embed="rId3"/>
          <a:srcRect t="1686" r="17953" b="9295"/>
          <a:stretch>
            <a:fillRect/>
          </a:stretch>
        </p:blipFill>
        <p:spPr>
          <a:xfrm>
            <a:off x="327687" y="1632788"/>
            <a:ext cx="10320338" cy="4351282"/>
          </a:xfrm>
          <a:prstGeom prst="rect">
            <a:avLst/>
          </a:prstGeom>
        </p:spPr>
      </p:pic>
      <p:sp>
        <p:nvSpPr>
          <p:cNvPr id="5" name="Rectangle 4" descr="1102 $aApple Computer, Inc." title="Highlight over authorized form"/>
          <p:cNvSpPr/>
          <p:nvPr/>
        </p:nvSpPr>
        <p:spPr>
          <a:xfrm>
            <a:off x="327687" y="2342236"/>
            <a:ext cx="2554342" cy="233871"/>
          </a:xfrm>
          <a:prstGeom prst="rect">
            <a:avLst/>
          </a:prstGeom>
          <a:solidFill>
            <a:schemeClr val="accent1">
              <a:lumMod val="60000"/>
              <a:lumOff val="40000"/>
              <a:alpha val="50000"/>
            </a:schemeClr>
          </a:solidFill>
          <a:ln>
            <a:noFill/>
          </a:ln>
        </p:spPr>
        <p:txBody>
          <a:bodyPr anchor="ctr"/>
          <a:lstStyle>
            <a:lvl1pPr lvl="0" rtl="0">
              <a:defRPr/>
            </a:lvl1pPr>
          </a:lstStyle>
          <a:p>
            <a:endParaRPr/>
          </a:p>
        </p:txBody>
      </p:sp>
      <p:sp>
        <p:nvSpPr>
          <p:cNvPr id="6" name="Rectangle 5" descr="4102 $aApple (Firm)&#10;4102 $aApple Computer Company" title="Highlight over see from tracings"/>
          <p:cNvSpPr/>
          <p:nvPr/>
        </p:nvSpPr>
        <p:spPr>
          <a:xfrm>
            <a:off x="327687" y="3544228"/>
            <a:ext cx="3842073" cy="331076"/>
          </a:xfrm>
          <a:prstGeom prst="rect">
            <a:avLst/>
          </a:prstGeom>
          <a:solidFill>
            <a:schemeClr val="accent3">
              <a:alpha val="50000"/>
            </a:schemeClr>
          </a:solidFill>
          <a:ln>
            <a:noFill/>
          </a:ln>
        </p:spPr>
        <p:txBody>
          <a:bodyPr anchor="ctr"/>
          <a:lstStyle>
            <a:lvl1pPr lvl="0" rtl="0">
              <a:defRPr/>
            </a:lvl1pPr>
          </a:lstStyle>
          <a:p>
            <a:endParaRPr/>
          </a:p>
        </p:txBody>
      </p:sp>
      <p:sp>
        <p:nvSpPr>
          <p:cNvPr id="7" name="TextBox 6">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smtClean="0"/>
              <a:t>5</a:t>
            </a:r>
            <a:endParaRPr lang="en-US" dirty="0"/>
          </a:p>
        </p:txBody>
      </p:sp>
      <p:sp>
        <p:nvSpPr>
          <p:cNvPr id="9" name="Title 8"/>
          <p:cNvSpPr>
            <a:spLocks noGrp="1"/>
          </p:cNvSpPr>
          <p:nvPr>
            <p:ph type="title"/>
          </p:nvPr>
        </p:nvSpPr>
        <p:spPr>
          <a:xfrm>
            <a:off x="1" y="673324"/>
            <a:ext cx="12292148" cy="736060"/>
          </a:xfrm>
        </p:spPr>
        <p:txBody>
          <a:bodyPr>
            <a:noAutofit/>
          </a:bodyPr>
          <a:lstStyle/>
          <a:p>
            <a:r>
              <a:rPr lang="en-US" sz="4400" dirty="0"/>
              <a:t>Name Authority Record-Apple Computer, Inc.</a:t>
            </a:r>
          </a:p>
        </p:txBody>
      </p:sp>
    </p:spTree>
    <p:extLst>
      <p:ext uri="{BB962C8B-B14F-4D97-AF65-F5344CB8AC3E}">
        <p14:creationId xmlns:p14="http://schemas.microsoft.com/office/powerpoint/2010/main" val="785734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screenshot of a social media post&#10;&#10;Description generated with very high confidence">
            <a:extLst>
              <a:ext uri="{FF2B5EF4-FFF2-40B4-BE49-F238E27FC236}">
                <a16:creationId xmlns:a16="http://schemas.microsoft.com/office/drawing/2014/main" id="{588DE658-CC94-4A5A-A312-9FF6DF0B1042}"/>
              </a:ext>
            </a:extLst>
          </p:cNvPr>
          <p:cNvPicPr>
            <a:picLocks noChangeAspect="1"/>
          </p:cNvPicPr>
          <p:nvPr/>
        </p:nvPicPr>
        <p:blipFill rotWithShape="1">
          <a:blip r:embed="rId3"/>
          <a:srcRect l="1471" t="25465" r="64869" b="18279"/>
          <a:stretch/>
        </p:blipFill>
        <p:spPr>
          <a:xfrm>
            <a:off x="636744" y="2030525"/>
            <a:ext cx="3408208" cy="3469581"/>
          </a:xfrm>
          <a:prstGeom prst="rect">
            <a:avLst/>
          </a:prstGeom>
        </p:spPr>
      </p:pic>
      <p:pic>
        <p:nvPicPr>
          <p:cNvPr id="11" name="Picture 4" descr="Find What: …: 100 1.&#10;&#10;Replace with:" title="Find/replace example">
            <a:extLst>
              <a:ext uri="{FF2B5EF4-FFF2-40B4-BE49-F238E27FC236}">
                <a16:creationId xmlns:a16="http://schemas.microsoft.com/office/drawing/2014/main" id="{77D50656-4203-48D9-BC9E-2F06D1D9B997}"/>
              </a:ext>
            </a:extLst>
          </p:cNvPr>
          <p:cNvPicPr>
            <a:picLocks noChangeAspect="1"/>
          </p:cNvPicPr>
          <p:nvPr/>
        </p:nvPicPr>
        <p:blipFill rotWithShape="1">
          <a:blip r:embed="rId4"/>
          <a:srcRect l="9590" t="14060" r="65890" b="68246"/>
          <a:stretch/>
        </p:blipFill>
        <p:spPr>
          <a:xfrm>
            <a:off x="4414471" y="2115621"/>
            <a:ext cx="3529380" cy="1611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Find What: (.*,.*)[,\.].*&#10;&#10;Replace with: $1" title="Find/replace example"/>
          <p:cNvPicPr>
            <a:picLocks noChangeAspect="1"/>
          </p:cNvPicPr>
          <p:nvPr/>
        </p:nvPicPr>
        <p:blipFill rotWithShape="1">
          <a:blip r:embed="rId5"/>
          <a:srcRect l="8203" t="15527" r="65588" b="66777"/>
          <a:stretch/>
        </p:blipFill>
        <p:spPr>
          <a:xfrm>
            <a:off x="8197577" y="2122916"/>
            <a:ext cx="3525385" cy="1604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Find delimiter symbol" title="Find/replace example"/>
          <p:cNvPicPr>
            <a:picLocks noChangeAspect="1"/>
          </p:cNvPicPr>
          <p:nvPr/>
        </p:nvPicPr>
        <p:blipFill rotWithShape="1">
          <a:blip r:embed="rId6"/>
          <a:srcRect r="65558" b="74444"/>
          <a:stretch/>
        </p:blipFill>
        <p:spPr>
          <a:xfrm>
            <a:off x="4414471" y="3878017"/>
            <a:ext cx="3518677" cy="162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title="Names without the MARC formatting"/>
          <p:cNvPicPr>
            <a:picLocks noChangeAspect="1"/>
          </p:cNvPicPr>
          <p:nvPr/>
        </p:nvPicPr>
        <p:blipFill rotWithShape="1">
          <a:blip r:embed="rId7"/>
          <a:srcRect l="3517" t="2736" r="2713" b="39918"/>
          <a:stretch/>
        </p:blipFill>
        <p:spPr>
          <a:xfrm>
            <a:off x="8197577" y="3878017"/>
            <a:ext cx="3518676" cy="1622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50</a:t>
            </a:fld>
            <a:endParaRPr lang="en-US"/>
          </a:p>
        </p:txBody>
      </p:sp>
      <p:grpSp>
        <p:nvGrpSpPr>
          <p:cNvPr id="20" name="Group 19"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21"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8"/>
            <a:srcRect l="8997" t="1020" r="53979" b="1020"/>
            <a:stretch/>
          </p:blipFill>
          <p:spPr>
            <a:xfrm>
              <a:off x="1996849" y="4559231"/>
              <a:ext cx="1294771" cy="1161026"/>
            </a:xfrm>
            <a:prstGeom prst="rect">
              <a:avLst/>
            </a:prstGeom>
          </p:spPr>
        </p:pic>
        <p:pic>
          <p:nvPicPr>
            <p:cNvPr id="22"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8"/>
            <a:srcRect l="47405" t="36735" r="-1038" b="34694"/>
            <a:stretch/>
          </p:blipFill>
          <p:spPr>
            <a:xfrm>
              <a:off x="1735591" y="5680458"/>
              <a:ext cx="1871431" cy="336368"/>
            </a:xfrm>
            <a:prstGeom prst="rect">
              <a:avLst/>
            </a:prstGeom>
          </p:spPr>
        </p:pic>
      </p:grpSp>
      <p:sp>
        <p:nvSpPr>
          <p:cNvPr id="23"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br>
              <a:rPr lang="en-US" sz="4400"/>
            </a:br>
            <a:r>
              <a:rPr lang="en-US" sz="4400"/>
              <a:t>Option 2: Old name format</a:t>
            </a:r>
          </a:p>
        </p:txBody>
      </p:sp>
    </p:spTree>
    <p:extLst>
      <p:ext uri="{BB962C8B-B14F-4D97-AF65-F5344CB8AC3E}">
        <p14:creationId xmlns:p14="http://schemas.microsoft.com/office/powerpoint/2010/main" val="3827606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screenshot of a social media post&#10;&#10;Description generated with very high confidence">
            <a:extLst>
              <a:ext uri="{FF2B5EF4-FFF2-40B4-BE49-F238E27FC236}">
                <a16:creationId xmlns:a16="http://schemas.microsoft.com/office/drawing/2014/main" id="{588DE658-CC94-4A5A-A312-9FF6DF0B1042}"/>
              </a:ext>
            </a:extLst>
          </p:cNvPr>
          <p:cNvPicPr>
            <a:picLocks noChangeAspect="1"/>
          </p:cNvPicPr>
          <p:nvPr/>
        </p:nvPicPr>
        <p:blipFill rotWithShape="1">
          <a:blip r:embed="rId3"/>
          <a:srcRect l="1471" t="25465" r="64869" b="18279"/>
          <a:stretch/>
        </p:blipFill>
        <p:spPr>
          <a:xfrm>
            <a:off x="636744" y="2030525"/>
            <a:ext cx="3408208" cy="3469581"/>
          </a:xfrm>
          <a:prstGeom prst="rect">
            <a:avLst/>
          </a:prstGeom>
        </p:spPr>
      </p:pic>
      <p:pic>
        <p:nvPicPr>
          <p:cNvPr id="11" name="Picture 4" descr="A screenshot of a cell phone&#10;&#10;Description generated with high confidence">
            <a:extLst>
              <a:ext uri="{FF2B5EF4-FFF2-40B4-BE49-F238E27FC236}">
                <a16:creationId xmlns:a16="http://schemas.microsoft.com/office/drawing/2014/main" id="{77D50656-4203-48D9-BC9E-2F06D1D9B997}"/>
              </a:ext>
            </a:extLst>
          </p:cNvPr>
          <p:cNvPicPr>
            <a:picLocks noChangeAspect="1"/>
          </p:cNvPicPr>
          <p:nvPr/>
        </p:nvPicPr>
        <p:blipFill rotWithShape="1">
          <a:blip r:embed="rId4"/>
          <a:srcRect l="9590" t="14060" r="65890" b="68246"/>
          <a:stretch/>
        </p:blipFill>
        <p:spPr>
          <a:xfrm>
            <a:off x="4414471" y="2115621"/>
            <a:ext cx="3529380" cy="1611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srcRect l="8203" t="15527" r="65588" b="66777"/>
          <a:stretch/>
        </p:blipFill>
        <p:spPr>
          <a:xfrm>
            <a:off x="8197577" y="2122916"/>
            <a:ext cx="3525385" cy="1604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6"/>
          <a:srcRect r="65558" b="74444"/>
          <a:stretch/>
        </p:blipFill>
        <p:spPr>
          <a:xfrm>
            <a:off x="4414471" y="3878017"/>
            <a:ext cx="3518677" cy="162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rotWithShape="1">
          <a:blip r:embed="rId7"/>
          <a:srcRect l="3517" t="2736" r="2713" b="39918"/>
          <a:stretch/>
        </p:blipFill>
        <p:spPr>
          <a:xfrm>
            <a:off x="8197577" y="3878017"/>
            <a:ext cx="3518676" cy="1622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Line Callout 1 13"/>
          <p:cNvSpPr/>
          <p:nvPr/>
        </p:nvSpPr>
        <p:spPr>
          <a:xfrm>
            <a:off x="88319" y="3878017"/>
            <a:ext cx="8056094" cy="2650373"/>
          </a:xfrm>
          <a:prstGeom prst="borderCallout1">
            <a:avLst>
              <a:gd name="adj1" fmla="val 1531"/>
              <a:gd name="adj2" fmla="val 94694"/>
              <a:gd name="adj3" fmla="val -51277"/>
              <a:gd name="adj4" fmla="val 11049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finds </a:t>
            </a:r>
            <a:r>
              <a:rPr lang="en-US" sz="2800" b="1"/>
              <a:t>([all characters up to][comma][all characters up to])[comma or period][all characters]</a:t>
            </a:r>
            <a:r>
              <a:rPr lang="en-US" sz="2800"/>
              <a:t>.  The information inside the parentheses will be retained, as noted by “</a:t>
            </a:r>
            <a:r>
              <a:rPr lang="en-US" sz="2800" b="1"/>
              <a:t>$1</a:t>
            </a:r>
            <a:r>
              <a:rPr lang="en-US" sz="2800"/>
              <a:t>”.  The last comma or period and all characters after will be deleted.</a:t>
            </a:r>
            <a:endParaRPr lang="en-US" sz="2800" b="1"/>
          </a:p>
        </p:txBody>
      </p:sp>
      <p:sp>
        <p:nvSpPr>
          <p:cNvPr id="13" name="Line Callout 1 12"/>
          <p:cNvSpPr/>
          <p:nvPr/>
        </p:nvSpPr>
        <p:spPr>
          <a:xfrm>
            <a:off x="88318" y="1440780"/>
            <a:ext cx="4552848" cy="2088514"/>
          </a:xfrm>
          <a:prstGeom prst="borderCallout1">
            <a:avLst>
              <a:gd name="adj1" fmla="val 17697"/>
              <a:gd name="adj2" fmla="val 99389"/>
              <a:gd name="adj3" fmla="val 41839"/>
              <a:gd name="adj4" fmla="val 13051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a:t>This finds </a:t>
            </a:r>
            <a:r>
              <a:rPr lang="en-US" sz="2800" b="1"/>
              <a:t>[any 3 characters][colon][space]100[space]1[any 1 character]</a:t>
            </a:r>
            <a:r>
              <a:rPr lang="en-US" sz="2800"/>
              <a:t> and replaces it with nothing.</a:t>
            </a:r>
            <a:endParaRPr lang="en-US" sz="2800" b="1"/>
          </a:p>
        </p:txBody>
      </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51</a:t>
            </a:fld>
            <a:endParaRPr lang="en-US"/>
          </a:p>
        </p:txBody>
      </p:sp>
      <p:grpSp>
        <p:nvGrpSpPr>
          <p:cNvPr id="20" name="Group 19"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21"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8"/>
            <a:srcRect l="8997" t="1020" r="53979" b="1020"/>
            <a:stretch/>
          </p:blipFill>
          <p:spPr>
            <a:xfrm>
              <a:off x="1996849" y="4559231"/>
              <a:ext cx="1294771" cy="1161026"/>
            </a:xfrm>
            <a:prstGeom prst="rect">
              <a:avLst/>
            </a:prstGeom>
          </p:spPr>
        </p:pic>
        <p:pic>
          <p:nvPicPr>
            <p:cNvPr id="22"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8"/>
            <a:srcRect l="47405" t="36735" r="-1038" b="34694"/>
            <a:stretch/>
          </p:blipFill>
          <p:spPr>
            <a:xfrm>
              <a:off x="1735591" y="5680458"/>
              <a:ext cx="1871431" cy="336368"/>
            </a:xfrm>
            <a:prstGeom prst="rect">
              <a:avLst/>
            </a:prstGeom>
          </p:spPr>
        </p:pic>
      </p:grpSp>
      <p:sp>
        <p:nvSpPr>
          <p:cNvPr id="23"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br>
              <a:rPr lang="en-US" sz="4400"/>
            </a:br>
            <a:r>
              <a:rPr lang="en-US" sz="4400"/>
              <a:t>Option 2: Old name format</a:t>
            </a:r>
          </a:p>
        </p:txBody>
      </p:sp>
    </p:spTree>
    <p:extLst>
      <p:ext uri="{BB962C8B-B14F-4D97-AF65-F5344CB8AC3E}">
        <p14:creationId xmlns:p14="http://schemas.microsoft.com/office/powerpoint/2010/main" val="145068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17794C-0025-4895-ABC0-5EC547FACDC0}"/>
              </a:ext>
            </a:extLst>
          </p:cNvPr>
          <p:cNvSpPr txBox="1"/>
          <p:nvPr/>
        </p:nvSpPr>
        <p:spPr>
          <a:xfrm>
            <a:off x="468294" y="2280771"/>
            <a:ext cx="11323213"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"100"}},"expr": </a:t>
            </a:r>
            <a:r>
              <a:rPr lang="en-US" sz="2800" dirty="0" smtClean="0"/>
              <a:t>{"op": "</a:t>
            </a:r>
            <a:r>
              <a:rPr lang="en-US" sz="2800" dirty="0" err="1" smtClean="0"/>
              <a:t>starts_with","operands</a:t>
            </a:r>
            <a:r>
              <a:rPr lang="en-US" sz="2800" dirty="0" smtClean="0"/>
              <a:t>": ["</a:t>
            </a:r>
            <a:r>
              <a:rPr lang="en-US" sz="2800" dirty="0" smtClean="0">
                <a:highlight>
                  <a:srgbClr val="FFFF00"/>
                </a:highlight>
              </a:rPr>
              <a:t>$</a:t>
            </a:r>
            <a:r>
              <a:rPr lang="en-US" sz="2800" dirty="0">
                <a:highlight>
                  <a:srgbClr val="FFFF00"/>
                </a:highlight>
              </a:rPr>
              <a:t>1</a:t>
            </a:r>
            <a:r>
              <a:rPr lang="en-US" sz="2800" dirty="0"/>
              <a:t>"]}},"or",</a:t>
            </a:r>
            <a:endParaRPr lang="en-US" sz="2800" dirty="0">
              <a:cs typeface="Calibri"/>
            </a:endParaRPr>
          </a:p>
        </p:txBody>
      </p:sp>
      <p:sp>
        <p:nvSpPr>
          <p:cNvPr id="5" name="TextBox 4">
            <a:extLst>
              <a:ext uri="{FF2B5EF4-FFF2-40B4-BE49-F238E27FC236}">
                <a16:creationId xmlns:a16="http://schemas.microsoft.com/office/drawing/2014/main" id="{B0935700-6D67-440F-BC3E-5E0359E98DD5}"/>
              </a:ext>
            </a:extLst>
          </p:cNvPr>
          <p:cNvSpPr txBox="1"/>
          <p:nvPr/>
        </p:nvSpPr>
        <p:spPr>
          <a:xfrm>
            <a:off x="468294" y="1563677"/>
            <a:ext cx="2743200" cy="523220"/>
          </a:xfrm>
          <a:prstGeom prst="rect">
            <a:avLst/>
          </a:prstGeom>
          <a:solidFill>
            <a:schemeClr val="bg1">
              <a:lumMod val="95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Find what: (^.*)</a:t>
            </a:r>
          </a:p>
        </p:txBody>
      </p:sp>
      <p:sp>
        <p:nvSpPr>
          <p:cNvPr id="13" name="TextBox 12">
            <a:extLst>
              <a:ext uri="{FF2B5EF4-FFF2-40B4-BE49-F238E27FC236}">
                <a16:creationId xmlns:a16="http://schemas.microsoft.com/office/drawing/2014/main" id="{D7C81F69-2441-492C-B9AC-50BE516C62C9}"/>
              </a:ext>
            </a:extLst>
          </p:cNvPr>
          <p:cNvSpPr txBox="1"/>
          <p:nvPr/>
        </p:nvSpPr>
        <p:spPr>
          <a:xfrm>
            <a:off x="468294" y="3455592"/>
            <a:ext cx="11316982"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"700"}},"expr": </a:t>
            </a:r>
            <a:r>
              <a:rPr lang="en-US" sz="2800" dirty="0" smtClean="0"/>
              <a:t>{"op": </a:t>
            </a:r>
            <a:r>
              <a:rPr lang="en-US" sz="2800" dirty="0" smtClean="0">
                <a:ea typeface="+mn-lt"/>
                <a:cs typeface="+mn-lt"/>
              </a:rPr>
              <a:t>"</a:t>
            </a:r>
            <a:r>
              <a:rPr lang="en-US" sz="2800" dirty="0" err="1" smtClean="0">
                <a:ea typeface="+mn-lt"/>
                <a:cs typeface="+mn-lt"/>
              </a:rPr>
              <a:t>starts_with"</a:t>
            </a:r>
            <a:r>
              <a:rPr lang="en-US" sz="2800" dirty="0" err="1" smtClean="0"/>
              <a:t>,"operands</a:t>
            </a:r>
            <a:r>
              <a:rPr lang="en-US" sz="2800" dirty="0" smtClean="0"/>
              <a:t>": ["</a:t>
            </a:r>
            <a:r>
              <a:rPr lang="en-US" sz="2800" dirty="0" smtClean="0">
                <a:highlight>
                  <a:srgbClr val="FFFF00"/>
                </a:highlight>
              </a:rPr>
              <a:t>$</a:t>
            </a:r>
            <a:r>
              <a:rPr lang="en-US" sz="2800" dirty="0">
                <a:highlight>
                  <a:srgbClr val="FFFF00"/>
                </a:highlight>
              </a:rPr>
              <a:t>1</a:t>
            </a:r>
            <a:r>
              <a:rPr lang="en-US" sz="2800" dirty="0"/>
              <a:t>"]}},"or",</a:t>
            </a:r>
            <a:endParaRPr lang="en-US" sz="2800" dirty="0">
              <a:cs typeface="Calibri"/>
            </a:endParaRPr>
          </a:p>
        </p:txBody>
      </p:sp>
      <p:sp>
        <p:nvSpPr>
          <p:cNvPr id="14" name="TextBox 13">
            <a:extLst>
              <a:ext uri="{FF2B5EF4-FFF2-40B4-BE49-F238E27FC236}">
                <a16:creationId xmlns:a16="http://schemas.microsoft.com/office/drawing/2014/main" id="{419EBB9A-10D7-4EA3-9B6E-DDAE3BFB49F8}"/>
              </a:ext>
            </a:extLst>
          </p:cNvPr>
          <p:cNvSpPr txBox="1"/>
          <p:nvPr/>
        </p:nvSpPr>
        <p:spPr>
          <a:xfrm>
            <a:off x="468294" y="4648781"/>
            <a:ext cx="11316981"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"600"}},"expr": </a:t>
            </a:r>
            <a:r>
              <a:rPr lang="en-US" sz="2800" dirty="0" smtClean="0"/>
              <a:t>{"op": </a:t>
            </a:r>
            <a:r>
              <a:rPr lang="en-US" sz="2800" dirty="0" smtClean="0">
                <a:ea typeface="+mn-lt"/>
                <a:cs typeface="+mn-lt"/>
              </a:rPr>
              <a:t>"</a:t>
            </a:r>
            <a:r>
              <a:rPr lang="en-US" sz="2800" dirty="0" err="1" smtClean="0">
                <a:ea typeface="+mn-lt"/>
                <a:cs typeface="+mn-lt"/>
              </a:rPr>
              <a:t>starts_with"</a:t>
            </a:r>
            <a:r>
              <a:rPr lang="en-US" sz="2800" dirty="0" err="1" smtClean="0"/>
              <a:t>,"operands</a:t>
            </a:r>
            <a:r>
              <a:rPr lang="en-US" sz="2800" dirty="0" smtClean="0"/>
              <a:t>": ["</a:t>
            </a:r>
            <a:r>
              <a:rPr lang="en-US" sz="2800" dirty="0" smtClean="0">
                <a:highlight>
                  <a:srgbClr val="FFFF00"/>
                </a:highlight>
              </a:rPr>
              <a:t>$</a:t>
            </a:r>
            <a:r>
              <a:rPr lang="en-US" sz="2800" dirty="0">
                <a:highlight>
                  <a:srgbClr val="FFFF00"/>
                </a:highlight>
              </a:rPr>
              <a:t>1</a:t>
            </a:r>
            <a:r>
              <a:rPr lang="en-US" sz="2800" dirty="0"/>
              <a:t>"]}},"or",</a:t>
            </a:r>
            <a:endParaRPr lang="en-US" sz="2800" dirty="0">
              <a:cs typeface="Calibri"/>
            </a:endParaRPr>
          </a:p>
        </p:txBody>
      </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52</a:t>
            </a:fld>
            <a:endParaRPr lang="en-US" dirty="0"/>
          </a:p>
        </p:txBody>
      </p:sp>
      <p:grpSp>
        <p:nvGrpSpPr>
          <p:cNvPr id="20" name="Group 19"/>
          <p:cNvGrpSpPr>
            <a:grpSpLocks noChangeAspect="1"/>
          </p:cNvGrpSpPr>
          <p:nvPr/>
        </p:nvGrpSpPr>
        <p:grpSpPr>
          <a:xfrm>
            <a:off x="32380" y="24882"/>
            <a:ext cx="914400" cy="686757"/>
            <a:chOff x="1735591" y="4559231"/>
            <a:chExt cx="1871431" cy="1457595"/>
          </a:xfrm>
        </p:grpSpPr>
        <p:pic>
          <p:nvPicPr>
            <p:cNvPr id="21"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22"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23"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dirty="0"/>
              <a:t>Build the JSON query in Notepad++:</a:t>
            </a:r>
            <a:r>
              <a:rPr lang="en-US" sz="4400"/>
              <a:t/>
            </a:r>
            <a:br>
              <a:rPr lang="en-US" sz="4400"/>
            </a:br>
            <a:r>
              <a:rPr lang="en-US" sz="4400" dirty="0"/>
              <a:t>Option 2: Old name format</a:t>
            </a:r>
          </a:p>
        </p:txBody>
      </p:sp>
    </p:spTree>
    <p:extLst>
      <p:ext uri="{BB962C8B-B14F-4D97-AF65-F5344CB8AC3E}">
        <p14:creationId xmlns:p14="http://schemas.microsoft.com/office/powerpoint/2010/main" val="1975883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17794C-0025-4895-ABC0-5EC547FACDC0}"/>
              </a:ext>
            </a:extLst>
          </p:cNvPr>
          <p:cNvSpPr txBox="1"/>
          <p:nvPr/>
        </p:nvSpPr>
        <p:spPr>
          <a:xfrm>
            <a:off x="468294" y="2280771"/>
            <a:ext cx="11323213"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"100"}},"expr": {"op": "</a:t>
            </a:r>
            <a:r>
              <a:rPr lang="en-US" sz="2800" dirty="0" err="1"/>
              <a:t>starts_with","operands</a:t>
            </a:r>
            <a:r>
              <a:rPr lang="en-US" sz="2800" dirty="0"/>
              <a:t>": ["</a:t>
            </a:r>
            <a:r>
              <a:rPr lang="en-US" sz="2800" dirty="0">
                <a:highlight>
                  <a:srgbClr val="FFFF00"/>
                </a:highlight>
              </a:rPr>
              <a:t>$1</a:t>
            </a:r>
            <a:r>
              <a:rPr lang="en-US" sz="2800" dirty="0"/>
              <a:t>"]}},"or",</a:t>
            </a:r>
            <a:endParaRPr lang="en-US" sz="2800" dirty="0">
              <a:cs typeface="Calibri"/>
            </a:endParaRPr>
          </a:p>
        </p:txBody>
      </p:sp>
      <p:sp>
        <p:nvSpPr>
          <p:cNvPr id="5" name="TextBox 4">
            <a:extLst>
              <a:ext uri="{FF2B5EF4-FFF2-40B4-BE49-F238E27FC236}">
                <a16:creationId xmlns:a16="http://schemas.microsoft.com/office/drawing/2014/main" id="{B0935700-6D67-440F-BC3E-5E0359E98DD5}"/>
              </a:ext>
            </a:extLst>
          </p:cNvPr>
          <p:cNvSpPr txBox="1"/>
          <p:nvPr/>
        </p:nvSpPr>
        <p:spPr>
          <a:xfrm>
            <a:off x="468294" y="1563677"/>
            <a:ext cx="2743200" cy="523220"/>
          </a:xfrm>
          <a:prstGeom prst="rect">
            <a:avLst/>
          </a:prstGeom>
          <a:solidFill>
            <a:schemeClr val="bg1">
              <a:lumMod val="95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Find what: (^.*)</a:t>
            </a:r>
          </a:p>
        </p:txBody>
      </p:sp>
      <p:sp>
        <p:nvSpPr>
          <p:cNvPr id="13" name="TextBox 12">
            <a:extLst>
              <a:ext uri="{FF2B5EF4-FFF2-40B4-BE49-F238E27FC236}">
                <a16:creationId xmlns:a16="http://schemas.microsoft.com/office/drawing/2014/main" id="{D7C81F69-2441-492C-B9AC-50BE516C62C9}"/>
              </a:ext>
            </a:extLst>
          </p:cNvPr>
          <p:cNvSpPr txBox="1"/>
          <p:nvPr/>
        </p:nvSpPr>
        <p:spPr>
          <a:xfrm>
            <a:off x="468294" y="3455592"/>
            <a:ext cx="11316982"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"700"}},"expr": {"op": </a:t>
            </a:r>
            <a:r>
              <a:rPr lang="en-US" sz="2800" dirty="0">
                <a:ea typeface="+mn-lt"/>
                <a:cs typeface="+mn-lt"/>
              </a:rPr>
              <a:t>"</a:t>
            </a:r>
            <a:r>
              <a:rPr lang="en-US" sz="2800" dirty="0" err="1">
                <a:ea typeface="+mn-lt"/>
                <a:cs typeface="+mn-lt"/>
              </a:rPr>
              <a:t>starts_with"</a:t>
            </a:r>
            <a:r>
              <a:rPr lang="en-US" sz="2800" dirty="0" err="1"/>
              <a:t>,"operands</a:t>
            </a:r>
            <a:r>
              <a:rPr lang="en-US" sz="2800" dirty="0"/>
              <a:t>": ["</a:t>
            </a:r>
            <a:r>
              <a:rPr lang="en-US" sz="2800" dirty="0">
                <a:highlight>
                  <a:srgbClr val="FFFF00"/>
                </a:highlight>
              </a:rPr>
              <a:t>$1</a:t>
            </a:r>
            <a:r>
              <a:rPr lang="en-US" sz="2800" dirty="0"/>
              <a:t>"]}},"or",</a:t>
            </a:r>
            <a:endParaRPr lang="en-US" sz="2800" dirty="0">
              <a:cs typeface="Calibri"/>
            </a:endParaRPr>
          </a:p>
        </p:txBody>
      </p:sp>
      <p:sp>
        <p:nvSpPr>
          <p:cNvPr id="14" name="TextBox 13">
            <a:extLst>
              <a:ext uri="{FF2B5EF4-FFF2-40B4-BE49-F238E27FC236}">
                <a16:creationId xmlns:a16="http://schemas.microsoft.com/office/drawing/2014/main" id="{419EBB9A-10D7-4EA3-9B6E-DDAE3BFB49F8}"/>
              </a:ext>
            </a:extLst>
          </p:cNvPr>
          <p:cNvSpPr txBox="1"/>
          <p:nvPr/>
        </p:nvSpPr>
        <p:spPr>
          <a:xfrm>
            <a:off x="468294" y="4648781"/>
            <a:ext cx="11316981" cy="954107"/>
          </a:xfrm>
          <a:prstGeom prst="rect">
            <a:avLst/>
          </a:prstGeom>
          <a:solidFill>
            <a:schemeClr val="bg1">
              <a:lumMod val="95000"/>
            </a:schemeClr>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t>Replace with:  {"target": {"record": {"type": "bib"},"field": {"</a:t>
            </a:r>
            <a:r>
              <a:rPr lang="en-US" sz="2800" dirty="0" err="1"/>
              <a:t>marcTag</a:t>
            </a:r>
            <a:r>
              <a:rPr lang="en-US" sz="2800" dirty="0"/>
              <a:t>": "600"}},"expr": {"op": </a:t>
            </a:r>
            <a:r>
              <a:rPr lang="en-US" sz="2800" dirty="0">
                <a:ea typeface="+mn-lt"/>
                <a:cs typeface="+mn-lt"/>
              </a:rPr>
              <a:t>"</a:t>
            </a:r>
            <a:r>
              <a:rPr lang="en-US" sz="2800" dirty="0" err="1">
                <a:ea typeface="+mn-lt"/>
                <a:cs typeface="+mn-lt"/>
              </a:rPr>
              <a:t>starts_with"</a:t>
            </a:r>
            <a:r>
              <a:rPr lang="en-US" sz="2800" dirty="0" err="1"/>
              <a:t>,"operands</a:t>
            </a:r>
            <a:r>
              <a:rPr lang="en-US" sz="2800" dirty="0"/>
              <a:t>": ["</a:t>
            </a:r>
            <a:r>
              <a:rPr lang="en-US" sz="2800" dirty="0">
                <a:highlight>
                  <a:srgbClr val="FFFF00"/>
                </a:highlight>
              </a:rPr>
              <a:t>$1</a:t>
            </a:r>
            <a:r>
              <a:rPr lang="en-US" sz="2800" dirty="0"/>
              <a:t>"]}},"or",</a:t>
            </a:r>
            <a:endParaRPr lang="en-US" sz="2800" dirty="0">
              <a:cs typeface="Calibri"/>
            </a:endParaRPr>
          </a:p>
        </p:txBody>
      </p:sp>
      <p:sp>
        <p:nvSpPr>
          <p:cNvPr id="12" name="Line Callout 1 11"/>
          <p:cNvSpPr/>
          <p:nvPr/>
        </p:nvSpPr>
        <p:spPr>
          <a:xfrm>
            <a:off x="3952719" y="1385950"/>
            <a:ext cx="6382127" cy="832507"/>
          </a:xfrm>
          <a:prstGeom prst="borderCallout1">
            <a:avLst>
              <a:gd name="adj1" fmla="val 49172"/>
              <a:gd name="adj2" fmla="val -11388"/>
              <a:gd name="adj3" fmla="val 49167"/>
              <a:gd name="adj4" fmla="val 8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This finds everything in that line, or in this case, the name</a:t>
            </a:r>
          </a:p>
        </p:txBody>
      </p:sp>
      <p:sp>
        <p:nvSpPr>
          <p:cNvPr id="15" name="Line Callout 1 14"/>
          <p:cNvSpPr/>
          <p:nvPr/>
        </p:nvSpPr>
        <p:spPr>
          <a:xfrm>
            <a:off x="4232547" y="3932645"/>
            <a:ext cx="6470105" cy="2320658"/>
          </a:xfrm>
          <a:prstGeom prst="borderCallout1">
            <a:avLst>
              <a:gd name="adj1" fmla="val 85"/>
              <a:gd name="adj2" fmla="val 43800"/>
              <a:gd name="adj3" fmla="val -26635"/>
              <a:gd name="adj4" fmla="val 3504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This finds </a:t>
            </a:r>
            <a:r>
              <a:rPr lang="en-US" sz="2800" b="1" dirty="0"/>
              <a:t>bibliographic</a:t>
            </a:r>
            <a:r>
              <a:rPr lang="en-US" sz="2800" dirty="0"/>
              <a:t> records with </a:t>
            </a:r>
            <a:r>
              <a:rPr lang="en-US" sz="2800" b="1" dirty="0"/>
              <a:t>100 (or 700 or 600)</a:t>
            </a:r>
            <a:r>
              <a:rPr lang="en-US" sz="2800" dirty="0"/>
              <a:t> that</a:t>
            </a:r>
            <a:r>
              <a:rPr lang="en-US" sz="2800" b="1" dirty="0"/>
              <a:t> start with </a:t>
            </a:r>
            <a:r>
              <a:rPr lang="en-US" sz="2800" dirty="0"/>
              <a:t>“</a:t>
            </a:r>
            <a:r>
              <a:rPr lang="en-US" sz="2800" b="1" dirty="0"/>
              <a:t>[this specific name]</a:t>
            </a:r>
            <a:r>
              <a:rPr lang="en-US" sz="2800" dirty="0"/>
              <a:t>”. The “</a:t>
            </a:r>
            <a:r>
              <a:rPr lang="en-US" sz="2800" b="1" dirty="0"/>
              <a:t>or</a:t>
            </a:r>
            <a:r>
              <a:rPr lang="en-US" sz="2800" dirty="0"/>
              <a:t>” on the end of the line indicates that there are more searches to perform.</a:t>
            </a:r>
          </a:p>
        </p:txBody>
      </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53</a:t>
            </a:fld>
            <a:endParaRPr lang="en-US" dirty="0"/>
          </a:p>
        </p:txBody>
      </p:sp>
      <p:grpSp>
        <p:nvGrpSpPr>
          <p:cNvPr id="20" name="Group 19"/>
          <p:cNvGrpSpPr>
            <a:grpSpLocks noChangeAspect="1"/>
          </p:cNvGrpSpPr>
          <p:nvPr/>
        </p:nvGrpSpPr>
        <p:grpSpPr>
          <a:xfrm>
            <a:off x="32380" y="24882"/>
            <a:ext cx="914400" cy="686757"/>
            <a:chOff x="1735591" y="4559231"/>
            <a:chExt cx="1871431" cy="1457595"/>
          </a:xfrm>
        </p:grpSpPr>
        <p:pic>
          <p:nvPicPr>
            <p:cNvPr id="21"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22"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23"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dirty="0"/>
              <a:t>Build the JSON query in Notepad++:</a:t>
            </a:r>
            <a:r>
              <a:rPr lang="en-US" sz="4400"/>
              <a:t/>
            </a:r>
            <a:br>
              <a:rPr lang="en-US" sz="4400"/>
            </a:br>
            <a:r>
              <a:rPr lang="en-US" sz="4400" dirty="0"/>
              <a:t>Option 2: Old name format</a:t>
            </a:r>
          </a:p>
        </p:txBody>
      </p:sp>
    </p:spTree>
    <p:extLst>
      <p:ext uri="{BB962C8B-B14F-4D97-AF65-F5344CB8AC3E}">
        <p14:creationId xmlns:p14="http://schemas.microsoft.com/office/powerpoint/2010/main" val="2075112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6EA8384-BB25-4CAD-B5C8-843071CAFDDE}"/>
              </a:ext>
            </a:extLst>
          </p:cNvPr>
          <p:cNvPicPr>
            <a:picLocks noChangeAspect="1"/>
          </p:cNvPicPr>
          <p:nvPr/>
        </p:nvPicPr>
        <p:blipFill rotWithShape="1">
          <a:blip r:embed="rId3"/>
          <a:srcRect t="-1" r="3613" b="649"/>
          <a:stretch/>
        </p:blipFill>
        <p:spPr>
          <a:xfrm>
            <a:off x="119651" y="2163726"/>
            <a:ext cx="11952699" cy="2530548"/>
          </a:xfrm>
          <a:prstGeom prst="rect">
            <a:avLst/>
          </a:prstGeom>
        </p:spPr>
      </p:pic>
      <p:sp>
        <p:nvSpPr>
          <p:cNvPr id="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54</a:t>
            </a:fld>
            <a:endParaRPr lang="en-US" dirty="0"/>
          </a:p>
        </p:txBody>
      </p:sp>
      <p:grpSp>
        <p:nvGrpSpPr>
          <p:cNvPr id="9" name="Group 8"/>
          <p:cNvGrpSpPr>
            <a:grpSpLocks noChangeAspect="1"/>
          </p:cNvGrpSpPr>
          <p:nvPr/>
        </p:nvGrpSpPr>
        <p:grpSpPr>
          <a:xfrm>
            <a:off x="32380" y="24882"/>
            <a:ext cx="914400" cy="686757"/>
            <a:chOff x="1735591" y="4559231"/>
            <a:chExt cx="1871431" cy="1457595"/>
          </a:xfrm>
        </p:grpSpPr>
        <p:pic>
          <p:nvPicPr>
            <p:cNvPr id="10"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4"/>
            <a:srcRect l="8997" t="1020" r="53979" b="1020"/>
            <a:stretch/>
          </p:blipFill>
          <p:spPr>
            <a:xfrm>
              <a:off x="1996849" y="4559231"/>
              <a:ext cx="1294771" cy="1161026"/>
            </a:xfrm>
            <a:prstGeom prst="rect">
              <a:avLst/>
            </a:prstGeom>
          </p:spPr>
        </p:pic>
        <p:pic>
          <p:nvPicPr>
            <p:cNvPr id="14"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4"/>
            <a:srcRect l="47405" t="36735" r="-1038" b="34694"/>
            <a:stretch/>
          </p:blipFill>
          <p:spPr>
            <a:xfrm>
              <a:off x="1735591" y="5680458"/>
              <a:ext cx="1871431" cy="336368"/>
            </a:xfrm>
            <a:prstGeom prst="rect">
              <a:avLst/>
            </a:prstGeom>
          </p:spPr>
        </p:pic>
      </p:grpSp>
      <p:sp>
        <p:nvSpPr>
          <p:cNvPr id="15"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dirty="0"/>
              <a:t>Build the JSON query in Notepad++:</a:t>
            </a:r>
            <a:r>
              <a:rPr lang="en-US" sz="4400"/>
              <a:t/>
            </a:r>
            <a:br>
              <a:rPr lang="en-US" sz="4400"/>
            </a:br>
            <a:r>
              <a:rPr lang="en-US" sz="4400" dirty="0"/>
              <a:t>Option 2: Old name format</a:t>
            </a:r>
          </a:p>
        </p:txBody>
      </p:sp>
    </p:spTree>
    <p:extLst>
      <p:ext uri="{BB962C8B-B14F-4D97-AF65-F5344CB8AC3E}">
        <p14:creationId xmlns:p14="http://schemas.microsoft.com/office/powerpoint/2010/main" val="3605450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EEA510-83CC-4223-8452-09B3CEEA3201}"/>
              </a:ext>
            </a:extLst>
          </p:cNvPr>
          <p:cNvSpPr>
            <a:spLocks noGrp="1"/>
          </p:cNvSpPr>
          <p:nvPr>
            <p:ph idx="1"/>
          </p:nvPr>
        </p:nvSpPr>
        <p:spPr>
          <a:xfrm>
            <a:off x="1295402" y="2010832"/>
            <a:ext cx="9601196" cy="2836336"/>
          </a:xfrm>
        </p:spPr>
        <p:txBody>
          <a:bodyPr>
            <a:normAutofit/>
          </a:bodyPr>
          <a:lstStyle/>
          <a:p>
            <a:pPr>
              <a:buNone/>
            </a:pPr>
            <a:r>
              <a:rPr lang="en-US" sz="3200" dirty="0">
                <a:solidFill>
                  <a:schemeClr val="tx1"/>
                </a:solidFill>
              </a:rPr>
              <a:t>{</a:t>
            </a:r>
          </a:p>
          <a:p>
            <a:pPr>
              <a:buNone/>
            </a:pPr>
            <a:r>
              <a:rPr lang="en-US" sz="3200" dirty="0">
                <a:solidFill>
                  <a:schemeClr val="tx1"/>
                </a:solidFill>
              </a:rPr>
              <a:t>  "queries": [</a:t>
            </a:r>
          </a:p>
          <a:p>
            <a:pPr>
              <a:buNone/>
            </a:pPr>
            <a:r>
              <a:rPr lang="en-US" sz="3200">
                <a:solidFill>
                  <a:schemeClr val="tx1"/>
                </a:solidFill>
              </a:rPr>
              <a:t>   ENTER FORMATTED SEARCH TERMS HERE</a:t>
            </a:r>
          </a:p>
          <a:p>
            <a:pPr>
              <a:buNone/>
            </a:pPr>
            <a:r>
              <a:rPr lang="en-US" sz="3200">
                <a:solidFill>
                  <a:schemeClr val="tx1"/>
                </a:solidFill>
              </a:rPr>
              <a:t>  ]</a:t>
            </a:r>
          </a:p>
          <a:p>
            <a:pPr>
              <a:buNone/>
            </a:pPr>
            <a:r>
              <a:rPr lang="en-US" sz="3200">
                <a:solidFill>
                  <a:schemeClr val="tx1"/>
                </a:solidFill>
              </a:rPr>
              <a:t>}</a:t>
            </a:r>
          </a:p>
          <a:p>
            <a:pPr marL="0" indent="0">
              <a:buNone/>
            </a:pPr>
            <a:endParaRPr lang="en-US" sz="3200">
              <a:solidFill>
                <a:schemeClr val="tx1"/>
              </a:solidFill>
            </a:endParaRPr>
          </a:p>
        </p:txBody>
      </p:sp>
      <p:sp>
        <p:nvSpPr>
          <p:cNvPr id="8"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55</a:t>
            </a:fld>
            <a:endParaRPr lang="en-US" dirty="0"/>
          </a:p>
        </p:txBody>
      </p:sp>
      <p:grpSp>
        <p:nvGrpSpPr>
          <p:cNvPr id="12" name="Group 11"/>
          <p:cNvGrpSpPr>
            <a:grpSpLocks noChangeAspect="1"/>
          </p:cNvGrpSpPr>
          <p:nvPr/>
        </p:nvGrpSpPr>
        <p:grpSpPr>
          <a:xfrm>
            <a:off x="32380" y="24882"/>
            <a:ext cx="914400" cy="686757"/>
            <a:chOff x="1735591" y="4559231"/>
            <a:chExt cx="1871431" cy="1457595"/>
          </a:xfrm>
        </p:grpSpPr>
        <p:pic>
          <p:nvPicPr>
            <p:cNvPr id="13"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3"/>
            <a:srcRect l="8997" t="1020" r="53979" b="1020"/>
            <a:stretch/>
          </p:blipFill>
          <p:spPr>
            <a:xfrm>
              <a:off x="1996849" y="4559231"/>
              <a:ext cx="1294771" cy="1161026"/>
            </a:xfrm>
            <a:prstGeom prst="rect">
              <a:avLst/>
            </a:prstGeom>
          </p:spPr>
        </p:pic>
        <p:pic>
          <p:nvPicPr>
            <p:cNvPr id="14"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3"/>
            <a:srcRect l="47405" t="36735" r="-1038" b="34694"/>
            <a:stretch/>
          </p:blipFill>
          <p:spPr>
            <a:xfrm>
              <a:off x="1735591" y="5680458"/>
              <a:ext cx="1871431" cy="336368"/>
            </a:xfrm>
            <a:prstGeom prst="rect">
              <a:avLst/>
            </a:prstGeom>
          </p:spPr>
        </p:pic>
      </p:grpSp>
      <p:sp>
        <p:nvSpPr>
          <p:cNvPr id="15" name="Title 1">
            <a:extLst>
              <a:ext uri="{FF2B5EF4-FFF2-40B4-BE49-F238E27FC236}">
                <a16:creationId xmlns:a16="http://schemas.microsoft.com/office/drawing/2014/main" id="{010FDEDF-9689-4FD3-BA35-B0381CF03EA5}"/>
              </a:ext>
            </a:extLst>
          </p:cNvPr>
          <p:cNvSpPr txBox="1">
            <a:spLocks/>
          </p:cNvSpPr>
          <p:nvPr/>
        </p:nvSpPr>
        <p:spPr>
          <a:xfrm>
            <a:off x="914400" y="182880"/>
            <a:ext cx="11083555" cy="1140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3D174B"/>
                </a:solidFill>
                <a:latin typeface="Arial" panose="020B0604020202020204" pitchFamily="34" charset="0"/>
                <a:ea typeface="+mj-ea"/>
                <a:cs typeface="Arial" panose="020B0604020202020204" pitchFamily="34" charset="0"/>
              </a:defRPr>
            </a:lvl1pPr>
          </a:lstStyle>
          <a:p>
            <a:r>
              <a:rPr lang="en-US" sz="4400"/>
              <a:t>Build the JSON query in Notepad++:</a:t>
            </a:r>
            <a:br>
              <a:rPr lang="en-US" sz="4400"/>
            </a:br>
            <a:r>
              <a:rPr lang="en-US" sz="4400"/>
              <a:t>Final Step</a:t>
            </a:r>
          </a:p>
        </p:txBody>
      </p:sp>
    </p:spTree>
    <p:extLst>
      <p:ext uri="{BB962C8B-B14F-4D97-AF65-F5344CB8AC3E}">
        <p14:creationId xmlns:p14="http://schemas.microsoft.com/office/powerpoint/2010/main" val="40259056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85711-B13F-4C50-ACBD-320D4DFA3066}"/>
              </a:ext>
            </a:extLst>
          </p:cNvPr>
          <p:cNvSpPr>
            <a:spLocks noGrp="1"/>
          </p:cNvSpPr>
          <p:nvPr>
            <p:ph type="title"/>
          </p:nvPr>
        </p:nvSpPr>
        <p:spPr>
          <a:xfrm>
            <a:off x="914400" y="457200"/>
            <a:ext cx="11083555" cy="736060"/>
          </a:xfrm>
        </p:spPr>
        <p:txBody>
          <a:bodyPr>
            <a:normAutofit/>
          </a:bodyPr>
          <a:lstStyle/>
          <a:p>
            <a:pPr>
              <a:lnSpc>
                <a:spcPct val="90000"/>
              </a:lnSpc>
            </a:pPr>
            <a:r>
              <a:rPr lang="en-US" sz="4400"/>
              <a:t>Run query through Sierra Create Lists</a:t>
            </a:r>
          </a:p>
        </p:txBody>
      </p:sp>
      <p:sp>
        <p:nvSpPr>
          <p:cNvPr id="9" name="Content Placeholder 8">
            <a:extLst>
              <a:ext uri="{FF2B5EF4-FFF2-40B4-BE49-F238E27FC236}">
                <a16:creationId xmlns:a16="http://schemas.microsoft.com/office/drawing/2014/main" id="{8B7A3090-4DAB-41F0-A833-AAFC4C851922}"/>
              </a:ext>
            </a:extLst>
          </p:cNvPr>
          <p:cNvSpPr>
            <a:spLocks noGrp="1"/>
          </p:cNvSpPr>
          <p:nvPr>
            <p:ph idx="1"/>
          </p:nvPr>
        </p:nvSpPr>
        <p:spPr>
          <a:xfrm>
            <a:off x="7467600" y="1629195"/>
            <a:ext cx="4724400" cy="4519133"/>
          </a:xfrm>
        </p:spPr>
        <p:txBody>
          <a:bodyPr>
            <a:noAutofit/>
          </a:bodyPr>
          <a:lstStyle/>
          <a:p>
            <a:r>
              <a:rPr lang="en-US" sz="2800">
                <a:solidFill>
                  <a:schemeClr val="tx1"/>
                </a:solidFill>
              </a:rPr>
              <a:t>Name your file</a:t>
            </a:r>
          </a:p>
          <a:p>
            <a:r>
              <a:rPr lang="en-US" sz="2800">
                <a:solidFill>
                  <a:schemeClr val="tx1"/>
                </a:solidFill>
              </a:rPr>
              <a:t>For option 1, Store record type =</a:t>
            </a:r>
          </a:p>
          <a:p>
            <a:pPr marL="0" indent="0">
              <a:buNone/>
            </a:pPr>
            <a:r>
              <a:rPr lang="en-US" sz="2800">
                <a:solidFill>
                  <a:schemeClr val="tx1"/>
                </a:solidFill>
              </a:rPr>
              <a:t>         a authority</a:t>
            </a:r>
          </a:p>
          <a:p>
            <a:r>
              <a:rPr lang="en-US" sz="2800">
                <a:solidFill>
                  <a:schemeClr val="tx1"/>
                </a:solidFill>
              </a:rPr>
              <a:t>For option 2, Store record type =</a:t>
            </a:r>
          </a:p>
          <a:p>
            <a:pPr marL="0" indent="0">
              <a:buNone/>
            </a:pPr>
            <a:r>
              <a:rPr lang="en-US" sz="2800">
                <a:solidFill>
                  <a:schemeClr val="tx1"/>
                </a:solidFill>
              </a:rPr>
              <a:t>         b bibliographic</a:t>
            </a:r>
          </a:p>
          <a:p>
            <a:r>
              <a:rPr lang="en-US" sz="2800">
                <a:solidFill>
                  <a:schemeClr val="tx1"/>
                </a:solidFill>
              </a:rPr>
              <a:t>Select JSON</a:t>
            </a:r>
          </a:p>
          <a:p>
            <a:endParaRPr lang="en-US" sz="2800">
              <a:solidFill>
                <a:schemeClr val="tx1"/>
              </a:solidFill>
            </a:endParaRPr>
          </a:p>
        </p:txBody>
      </p:sp>
      <p:grpSp>
        <p:nvGrpSpPr>
          <p:cNvPr id="6" name="Group 5"/>
          <p:cNvGrpSpPr/>
          <p:nvPr/>
        </p:nvGrpSpPr>
        <p:grpSpPr>
          <a:xfrm>
            <a:off x="458267" y="1305111"/>
            <a:ext cx="6911736" cy="5066376"/>
            <a:chOff x="555864" y="1110587"/>
            <a:chExt cx="6911736" cy="5066376"/>
          </a:xfrm>
        </p:grpSpPr>
        <p:pic>
          <p:nvPicPr>
            <p:cNvPr id="7" name="Picture 4">
              <a:extLst>
                <a:ext uri="{FF2B5EF4-FFF2-40B4-BE49-F238E27FC236}">
                  <a16:creationId xmlns:a16="http://schemas.microsoft.com/office/drawing/2014/main" id="{5E4D5702-C533-4223-A2FF-C3A6EFD7C476}"/>
                </a:ext>
              </a:extLst>
            </p:cNvPr>
            <p:cNvPicPr>
              <a:picLocks noChangeAspect="1"/>
            </p:cNvPicPr>
            <p:nvPr/>
          </p:nvPicPr>
          <p:blipFill rotWithShape="1">
            <a:blip r:embed="rId3"/>
            <a:srcRect l="668" r="19032"/>
            <a:stretch/>
          </p:blipFill>
          <p:spPr>
            <a:xfrm>
              <a:off x="555864" y="1110587"/>
              <a:ext cx="6911736" cy="5066376"/>
            </a:xfrm>
            <a:prstGeom prst="rect">
              <a:avLst/>
            </a:prstGeom>
          </p:spPr>
        </p:pic>
        <p:sp>
          <p:nvSpPr>
            <p:cNvPr id="3" name="Rectangle: Rounded Corners 2">
              <a:extLst>
                <a:ext uri="{FF2B5EF4-FFF2-40B4-BE49-F238E27FC236}">
                  <a16:creationId xmlns:a16="http://schemas.microsoft.com/office/drawing/2014/main" id="{BF19B0BE-8042-4C33-8A09-AB394C9D761E}"/>
                </a:ext>
              </a:extLst>
            </p:cNvPr>
            <p:cNvSpPr/>
            <p:nvPr/>
          </p:nvSpPr>
          <p:spPr>
            <a:xfrm>
              <a:off x="555864" y="2899550"/>
              <a:ext cx="530562" cy="265814"/>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CF9412B-8672-42B5-991E-2EDE52677ED8}"/>
                </a:ext>
              </a:extLst>
            </p:cNvPr>
            <p:cNvSpPr/>
            <p:nvPr/>
          </p:nvSpPr>
          <p:spPr>
            <a:xfrm>
              <a:off x="1416034" y="1549216"/>
              <a:ext cx="1382233" cy="361508"/>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1978DC2-45DA-40EF-BD49-01AA57381712}"/>
                </a:ext>
              </a:extLst>
            </p:cNvPr>
            <p:cNvSpPr/>
            <p:nvPr/>
          </p:nvSpPr>
          <p:spPr>
            <a:xfrm>
              <a:off x="2139048" y="5653383"/>
              <a:ext cx="659219" cy="41496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21"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4"/>
          <a:srcRect l="6977" r="-775" b="855"/>
          <a:stretch/>
        </p:blipFill>
        <p:spPr>
          <a:xfrm>
            <a:off x="0" y="0"/>
            <a:ext cx="914400" cy="847911"/>
          </a:xfrm>
          <a:prstGeom prst="rect">
            <a:avLst/>
          </a:prstGeom>
        </p:spPr>
      </p:pic>
      <p:sp>
        <p:nvSpPr>
          <p:cNvPr id="23"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56</a:t>
            </a:fld>
            <a:endParaRPr lang="en-US" dirty="0"/>
          </a:p>
        </p:txBody>
      </p:sp>
    </p:spTree>
    <p:extLst>
      <p:ext uri="{BB962C8B-B14F-4D97-AF65-F5344CB8AC3E}">
        <p14:creationId xmlns:p14="http://schemas.microsoft.com/office/powerpoint/2010/main" val="17643160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A8C8-6C54-4EF1-9D50-D381B4F9F68B}"/>
              </a:ext>
            </a:extLst>
          </p:cNvPr>
          <p:cNvSpPr>
            <a:spLocks noGrp="1"/>
          </p:cNvSpPr>
          <p:nvPr>
            <p:ph type="title"/>
          </p:nvPr>
        </p:nvSpPr>
        <p:spPr>
          <a:xfrm>
            <a:off x="914400" y="457200"/>
            <a:ext cx="10515600" cy="589788"/>
          </a:xfrm>
        </p:spPr>
        <p:txBody>
          <a:bodyPr vert="horz" lIns="91440" tIns="45720" rIns="91440" bIns="45720" rtlCol="0" anchor="ctr">
            <a:noAutofit/>
          </a:bodyPr>
          <a:lstStyle/>
          <a:p>
            <a:r>
              <a:rPr lang="en-US" sz="4400"/>
              <a:t>Search Results</a:t>
            </a:r>
          </a:p>
        </p:txBody>
      </p:sp>
      <p:sp>
        <p:nvSpPr>
          <p:cNvPr id="5" name="Content Placeholder 4">
            <a:extLst>
              <a:ext uri="{FF2B5EF4-FFF2-40B4-BE49-F238E27FC236}">
                <a16:creationId xmlns:a16="http://schemas.microsoft.com/office/drawing/2014/main" id="{1452E500-0544-43BF-9446-FB369901C525}"/>
              </a:ext>
            </a:extLst>
          </p:cNvPr>
          <p:cNvSpPr>
            <a:spLocks noGrp="1"/>
          </p:cNvSpPr>
          <p:nvPr>
            <p:ph idx="4294967295"/>
          </p:nvPr>
        </p:nvSpPr>
        <p:spPr>
          <a:xfrm>
            <a:off x="457200" y="1361719"/>
            <a:ext cx="4773613" cy="4795553"/>
          </a:xfrm>
        </p:spPr>
        <p:txBody>
          <a:bodyPr>
            <a:noAutofit/>
          </a:bodyPr>
          <a:lstStyle/>
          <a:p>
            <a:pPr marL="0" indent="0">
              <a:buNone/>
            </a:pPr>
            <a:r>
              <a:rPr lang="en-US" sz="3000">
                <a:solidFill>
                  <a:schemeClr val="tx1"/>
                </a:solidFill>
              </a:rPr>
              <a:t>Option 1:</a:t>
            </a:r>
          </a:p>
          <a:p>
            <a:r>
              <a:rPr lang="en-US" sz="3000">
                <a:solidFill>
                  <a:schemeClr val="tx1"/>
                </a:solidFill>
              </a:rPr>
              <a:t>12 results out of 86 record numbers searched</a:t>
            </a:r>
          </a:p>
          <a:p>
            <a:pPr marL="0" indent="0">
              <a:buNone/>
            </a:pPr>
            <a:r>
              <a:rPr lang="en-US" sz="3000">
                <a:solidFill>
                  <a:schemeClr val="tx1"/>
                </a:solidFill>
              </a:rPr>
              <a:t>Option 2:</a:t>
            </a:r>
          </a:p>
          <a:p>
            <a:r>
              <a:rPr lang="en-US" sz="3000">
                <a:solidFill>
                  <a:schemeClr val="tx1"/>
                </a:solidFill>
              </a:rPr>
              <a:t>100+ results out of 86 old names searched in 258 total searches; 18 were more closely investigated; 9 more names found</a:t>
            </a:r>
          </a:p>
        </p:txBody>
      </p:sp>
      <p:pic>
        <p:nvPicPr>
          <p:cNvPr id="4" name="Picture 18" descr="A screenshot of a cell phone&#10;&#10;Description generated with very high confidence">
            <a:extLst>
              <a:ext uri="{FF2B5EF4-FFF2-40B4-BE49-F238E27FC236}">
                <a16:creationId xmlns:a16="http://schemas.microsoft.com/office/drawing/2014/main" id="{D52CEEE1-CA19-430F-B9B6-211AB168F823}"/>
              </a:ext>
            </a:extLst>
          </p:cNvPr>
          <p:cNvPicPr>
            <a:picLocks noChangeAspect="1"/>
          </p:cNvPicPr>
          <p:nvPr/>
        </p:nvPicPr>
        <p:blipFill>
          <a:blip r:embed="rId3"/>
          <a:stretch>
            <a:fillRect/>
          </a:stretch>
        </p:blipFill>
        <p:spPr>
          <a:xfrm>
            <a:off x="7878860" y="322372"/>
            <a:ext cx="3778369" cy="5171267"/>
          </a:xfrm>
          <a:prstGeom prst="rect">
            <a:avLst/>
          </a:prstGeom>
        </p:spPr>
      </p:pic>
      <p:pic>
        <p:nvPicPr>
          <p:cNvPr id="13"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4"/>
          <a:srcRect l="6977" r="-775" b="855"/>
          <a:stretch/>
        </p:blipFill>
        <p:spPr>
          <a:xfrm>
            <a:off x="0" y="0"/>
            <a:ext cx="914400" cy="847911"/>
          </a:xfrm>
          <a:prstGeom prst="rect">
            <a:avLst/>
          </a:prstGeom>
        </p:spPr>
      </p:pic>
      <p:pic>
        <p:nvPicPr>
          <p:cNvPr id="7" name="Picture 6"/>
          <p:cNvPicPr>
            <a:picLocks noChangeAspect="1"/>
          </p:cNvPicPr>
          <p:nvPr/>
        </p:nvPicPr>
        <p:blipFill>
          <a:blip r:embed="rId5"/>
          <a:stretch>
            <a:fillRect/>
          </a:stretch>
        </p:blipFill>
        <p:spPr>
          <a:xfrm>
            <a:off x="5571069" y="1504188"/>
            <a:ext cx="3962400" cy="2466975"/>
          </a:xfrm>
          <a:prstGeom prst="rect">
            <a:avLst/>
          </a:prstGeom>
        </p:spPr>
      </p:pic>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57</a:t>
            </a:fld>
            <a:endParaRPr lang="en-US" dirty="0"/>
          </a:p>
        </p:txBody>
      </p:sp>
    </p:spTree>
    <p:extLst>
      <p:ext uri="{BB962C8B-B14F-4D97-AF65-F5344CB8AC3E}">
        <p14:creationId xmlns:p14="http://schemas.microsoft.com/office/powerpoint/2010/main" val="248943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F25E-58CD-43F5-94B2-BED7FE9D80C3}"/>
              </a:ext>
            </a:extLst>
          </p:cNvPr>
          <p:cNvSpPr>
            <a:spLocks noGrp="1"/>
          </p:cNvSpPr>
          <p:nvPr>
            <p:ph type="title"/>
          </p:nvPr>
        </p:nvSpPr>
        <p:spPr>
          <a:xfrm>
            <a:off x="914400" y="457200"/>
            <a:ext cx="11083555" cy="736060"/>
          </a:xfrm>
        </p:spPr>
        <p:txBody>
          <a:bodyPr>
            <a:normAutofit/>
          </a:bodyPr>
          <a:lstStyle/>
          <a:p>
            <a:r>
              <a:rPr lang="en-US" sz="4400"/>
              <a:t>Compare Names to Updated List</a:t>
            </a:r>
          </a:p>
        </p:txBody>
      </p:sp>
      <p:pic>
        <p:nvPicPr>
          <p:cNvPr id="9" name="Picture 9" descr="A screenshot of a cell phone&#10;&#10;Description generated with very high confidence">
            <a:extLst>
              <a:ext uri="{FF2B5EF4-FFF2-40B4-BE49-F238E27FC236}">
                <a16:creationId xmlns:a16="http://schemas.microsoft.com/office/drawing/2014/main" id="{8AFB7E55-F9EB-4635-B078-273A1C6934D8}"/>
              </a:ext>
            </a:extLst>
          </p:cNvPr>
          <p:cNvPicPr>
            <a:picLocks noGrp="1" noChangeAspect="1"/>
          </p:cNvPicPr>
          <p:nvPr>
            <p:ph idx="1"/>
          </p:nvPr>
        </p:nvPicPr>
        <p:blipFill>
          <a:blip r:embed="rId3"/>
          <a:stretch>
            <a:fillRect/>
          </a:stretch>
        </p:blipFill>
        <p:spPr>
          <a:xfrm>
            <a:off x="160033" y="1633552"/>
            <a:ext cx="3935641" cy="3837858"/>
          </a:xfrm>
          <a:prstGeom prst="rect">
            <a:avLst/>
          </a:prstGeom>
        </p:spPr>
      </p:pic>
      <p:pic>
        <p:nvPicPr>
          <p:cNvPr id="15" name="Picture 15" descr="A screenshot of a cell phone&#10;&#10;Description generated with very high confidence">
            <a:extLst>
              <a:ext uri="{FF2B5EF4-FFF2-40B4-BE49-F238E27FC236}">
                <a16:creationId xmlns:a16="http://schemas.microsoft.com/office/drawing/2014/main" id="{45EE3702-DA72-4FB5-8D3B-91BDE5126B72}"/>
              </a:ext>
            </a:extLst>
          </p:cNvPr>
          <p:cNvPicPr>
            <a:picLocks noChangeAspect="1"/>
          </p:cNvPicPr>
          <p:nvPr/>
        </p:nvPicPr>
        <p:blipFill rotWithShape="1">
          <a:blip r:embed="rId4"/>
          <a:srcRect l="5461" t="53616" r="4564" b="6795"/>
          <a:stretch/>
        </p:blipFill>
        <p:spPr>
          <a:xfrm>
            <a:off x="3462433" y="3197422"/>
            <a:ext cx="8729567" cy="2368128"/>
          </a:xfrm>
          <a:prstGeom prst="rect">
            <a:avLst/>
          </a:prstGeom>
        </p:spPr>
      </p:pic>
      <p:sp>
        <p:nvSpPr>
          <p:cNvPr id="12" name="TextBox 11" descr="Find what: ^(.*?)$\s+?^(?=.*^\1$)?&#10;Replace with:&#10;Check “Regular Expression”&#10;Click “Replace All”">
            <a:extLst>
              <a:ext uri="{FF2B5EF4-FFF2-40B4-BE49-F238E27FC236}">
                <a16:creationId xmlns:a16="http://schemas.microsoft.com/office/drawing/2014/main" id="{7001481A-F043-42C0-9267-BE7C38FF4E41}"/>
              </a:ext>
            </a:extLst>
          </p:cNvPr>
          <p:cNvSpPr txBox="1"/>
          <p:nvPr/>
        </p:nvSpPr>
        <p:spPr>
          <a:xfrm>
            <a:off x="4629462" y="1287400"/>
            <a:ext cx="4604480" cy="1815882"/>
          </a:xfrm>
          <a:prstGeom prst="rect">
            <a:avLst/>
          </a:prstGeom>
          <a:solidFill>
            <a:schemeClr val="bg1">
              <a:lumMod val="95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Calibri"/>
              </a:rPr>
              <a:t>To Delete Duplicates:</a:t>
            </a:r>
          </a:p>
          <a:p>
            <a:r>
              <a:rPr lang="en-US" sz="2800" dirty="0">
                <a:latin typeface="Calibri"/>
                <a:cs typeface="Calibri"/>
              </a:rPr>
              <a:t>Find: </a:t>
            </a:r>
            <a:r>
              <a:rPr lang="en-US" sz="2800" dirty="0">
                <a:ea typeface="+mn-lt"/>
                <a:cs typeface="+mn-lt"/>
              </a:rPr>
              <a:t>^(.*?)$\s+?^(?=.*^\1$)</a:t>
            </a:r>
          </a:p>
          <a:p>
            <a:r>
              <a:rPr lang="en-US" sz="2800" dirty="0">
                <a:latin typeface="Calibri"/>
                <a:cs typeface="Calibri"/>
              </a:rPr>
              <a:t>Replace with nothing</a:t>
            </a:r>
            <a:endParaRPr lang="en-US" sz="2800" dirty="0"/>
          </a:p>
          <a:p>
            <a:r>
              <a:rPr lang="en-US" sz="2800" dirty="0">
                <a:latin typeface="Calibri"/>
                <a:cs typeface="Calibri"/>
              </a:rPr>
              <a:t>Check regular expressions</a:t>
            </a:r>
            <a:endParaRPr lang="en-US" sz="2800" dirty="0"/>
          </a:p>
        </p:txBody>
      </p:sp>
      <p:sp>
        <p:nvSpPr>
          <p:cNvPr id="10"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58</a:t>
            </a:fld>
            <a:endParaRPr lang="en-US" dirty="0"/>
          </a:p>
        </p:txBody>
      </p:sp>
      <p:grpSp>
        <p:nvGrpSpPr>
          <p:cNvPr id="11" name="Group 10" descr="chameleon on a pencil over the words Notepad++ v.7.5.9" title="Notepad++ logo"/>
          <p:cNvGrpSpPr>
            <a:grpSpLocks noChangeAspect="1"/>
          </p:cNvGrpSpPr>
          <p:nvPr/>
        </p:nvGrpSpPr>
        <p:grpSpPr>
          <a:xfrm>
            <a:off x="32380" y="24882"/>
            <a:ext cx="914400" cy="686757"/>
            <a:chOff x="1735591" y="4559231"/>
            <a:chExt cx="1871431" cy="1457595"/>
          </a:xfrm>
        </p:grpSpPr>
        <p:pic>
          <p:nvPicPr>
            <p:cNvPr id="13" name="Picture 3" descr="A picture containing clipart&#10;&#10;Description generated with high confidence">
              <a:extLst>
                <a:ext uri="{FF2B5EF4-FFF2-40B4-BE49-F238E27FC236}">
                  <a16:creationId xmlns:a16="http://schemas.microsoft.com/office/drawing/2014/main" id="{09048FCF-C7DA-4245-9977-FBC8CD691A82}"/>
                </a:ext>
              </a:extLst>
            </p:cNvPr>
            <p:cNvPicPr>
              <a:picLocks noChangeAspect="1"/>
            </p:cNvPicPr>
            <p:nvPr/>
          </p:nvPicPr>
          <p:blipFill rotWithShape="1">
            <a:blip r:embed="rId5"/>
            <a:srcRect l="8997" t="1020" r="53979" b="1020"/>
            <a:stretch/>
          </p:blipFill>
          <p:spPr>
            <a:xfrm>
              <a:off x="1996849" y="4559231"/>
              <a:ext cx="1294771" cy="1161026"/>
            </a:xfrm>
            <a:prstGeom prst="rect">
              <a:avLst/>
            </a:prstGeom>
          </p:spPr>
        </p:pic>
        <p:pic>
          <p:nvPicPr>
            <p:cNvPr id="14" name="Picture 3" descr="A picture containing clipart&#10;&#10;Description generated with high confidence">
              <a:extLst>
                <a:ext uri="{FF2B5EF4-FFF2-40B4-BE49-F238E27FC236}">
                  <a16:creationId xmlns:a16="http://schemas.microsoft.com/office/drawing/2014/main" id="{F9308393-E525-4E8F-ACE9-8375B697C70E}"/>
                </a:ext>
              </a:extLst>
            </p:cNvPr>
            <p:cNvPicPr>
              <a:picLocks noChangeAspect="1"/>
            </p:cNvPicPr>
            <p:nvPr/>
          </p:nvPicPr>
          <p:blipFill rotWithShape="1">
            <a:blip r:embed="rId5"/>
            <a:srcRect l="47405" t="36735" r="-1038" b="34694"/>
            <a:stretch/>
          </p:blipFill>
          <p:spPr>
            <a:xfrm>
              <a:off x="1735591" y="5680458"/>
              <a:ext cx="1871431" cy="336368"/>
            </a:xfrm>
            <a:prstGeom prst="rect">
              <a:avLst/>
            </a:prstGeom>
          </p:spPr>
        </p:pic>
      </p:grpSp>
    </p:spTree>
    <p:extLst>
      <p:ext uri="{BB962C8B-B14F-4D97-AF65-F5344CB8AC3E}">
        <p14:creationId xmlns:p14="http://schemas.microsoft.com/office/powerpoint/2010/main" val="4193091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A984-52CB-4D21-B70C-6A8DFC7A245A}"/>
              </a:ext>
            </a:extLst>
          </p:cNvPr>
          <p:cNvSpPr>
            <a:spLocks noGrp="1"/>
          </p:cNvSpPr>
          <p:nvPr>
            <p:ph type="title"/>
          </p:nvPr>
        </p:nvSpPr>
        <p:spPr>
          <a:xfrm>
            <a:off x="914400" y="457200"/>
            <a:ext cx="9601196" cy="820530"/>
          </a:xfrm>
        </p:spPr>
        <p:txBody>
          <a:bodyPr>
            <a:normAutofit/>
          </a:bodyPr>
          <a:lstStyle/>
          <a:p>
            <a:r>
              <a:rPr lang="en-US" sz="4400"/>
              <a:t>Format data to batch search OCLC</a:t>
            </a:r>
          </a:p>
        </p:txBody>
      </p:sp>
      <p:grpSp>
        <p:nvGrpSpPr>
          <p:cNvPr id="3" name="Group 2"/>
          <p:cNvGrpSpPr/>
          <p:nvPr/>
        </p:nvGrpSpPr>
        <p:grpSpPr>
          <a:xfrm>
            <a:off x="181338" y="1196669"/>
            <a:ext cx="4237962" cy="5297510"/>
            <a:chOff x="304058" y="1560490"/>
            <a:chExt cx="3534771" cy="4452075"/>
          </a:xfrm>
        </p:grpSpPr>
        <p:pic>
          <p:nvPicPr>
            <p:cNvPr id="4" name="Picture 3"/>
            <p:cNvPicPr>
              <a:picLocks noChangeAspect="1"/>
            </p:cNvPicPr>
            <p:nvPr/>
          </p:nvPicPr>
          <p:blipFill rotWithShape="1">
            <a:blip r:embed="rId3"/>
            <a:srcRect l="965" r="6516" b="3169"/>
            <a:stretch/>
          </p:blipFill>
          <p:spPr>
            <a:xfrm>
              <a:off x="304058" y="1560490"/>
              <a:ext cx="3534771" cy="4310984"/>
            </a:xfrm>
            <a:prstGeom prst="rect">
              <a:avLst/>
            </a:prstGeom>
          </p:spPr>
        </p:pic>
        <p:sp>
          <p:nvSpPr>
            <p:cNvPr id="9" name="Rectangle: Rounded Corners 3">
              <a:extLst>
                <a:ext uri="{FF2B5EF4-FFF2-40B4-BE49-F238E27FC236}">
                  <a16:creationId xmlns:a16="http://schemas.microsoft.com/office/drawing/2014/main" id="{0CF9412B-8672-42B5-991E-2EDE52677ED8}"/>
                </a:ext>
              </a:extLst>
            </p:cNvPr>
            <p:cNvSpPr/>
            <p:nvPr/>
          </p:nvSpPr>
          <p:spPr>
            <a:xfrm>
              <a:off x="304058" y="2864357"/>
              <a:ext cx="968992" cy="52495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3">
              <a:extLst>
                <a:ext uri="{FF2B5EF4-FFF2-40B4-BE49-F238E27FC236}">
                  <a16:creationId xmlns:a16="http://schemas.microsoft.com/office/drawing/2014/main" id="{0CF9412B-8672-42B5-991E-2EDE52677ED8}"/>
                </a:ext>
              </a:extLst>
            </p:cNvPr>
            <p:cNvSpPr/>
            <p:nvPr/>
          </p:nvSpPr>
          <p:spPr>
            <a:xfrm>
              <a:off x="2815247" y="3812682"/>
              <a:ext cx="791570" cy="480474"/>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Rounded Corners 3">
              <a:extLst>
                <a:ext uri="{FF2B5EF4-FFF2-40B4-BE49-F238E27FC236}">
                  <a16:creationId xmlns:a16="http://schemas.microsoft.com/office/drawing/2014/main" id="{0CF9412B-8672-42B5-991E-2EDE52677ED8}"/>
                </a:ext>
              </a:extLst>
            </p:cNvPr>
            <p:cNvSpPr/>
            <p:nvPr/>
          </p:nvSpPr>
          <p:spPr>
            <a:xfrm>
              <a:off x="1969086" y="5625813"/>
              <a:ext cx="598350" cy="386752"/>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59</a:t>
            </a:fld>
            <a:endParaRPr lang="en-US" dirty="0"/>
          </a:p>
        </p:txBody>
      </p:sp>
      <p:pic>
        <p:nvPicPr>
          <p:cNvPr id="20"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4"/>
          <a:srcRect l="21203" r="9404"/>
          <a:stretch/>
        </p:blipFill>
        <p:spPr>
          <a:xfrm>
            <a:off x="0" y="0"/>
            <a:ext cx="914400" cy="880534"/>
          </a:xfrm>
          <a:prstGeom prst="rect">
            <a:avLst/>
          </a:prstGeom>
        </p:spPr>
      </p:pic>
    </p:spTree>
    <p:extLst>
      <p:ext uri="{BB962C8B-B14F-4D97-AF65-F5344CB8AC3E}">
        <p14:creationId xmlns:p14="http://schemas.microsoft.com/office/powerpoint/2010/main" val="240805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673324"/>
            <a:ext cx="12191999" cy="736060"/>
          </a:xfrm>
          <a:prstGeom prst="rect">
            <a:avLst/>
          </a:prstGeom>
        </p:spPr>
        <p:txBody>
          <a:bodyPr>
            <a:noAutofit/>
          </a:bodyPr>
          <a:lstStyle>
            <a:lvl1pPr lvl="0" rtl="0">
              <a:defRPr/>
            </a:lvl1pPr>
          </a:lstStyle>
          <a:p>
            <a:pPr lvl="0" algn="ctr"/>
            <a:r>
              <a:rPr lang="en-US" sz="4400" dirty="0"/>
              <a:t>Name Authority Record-Apple Computer, Inc.</a:t>
            </a:r>
            <a:endParaRPr lang="en-US" sz="4400" dirty="0"/>
          </a:p>
        </p:txBody>
      </p:sp>
      <p:sp>
        <p:nvSpPr>
          <p:cNvPr id="3" name="Slide Number Placeholder 2"/>
          <p:cNvSpPr txBox="1">
            <a:spLocks noGrp="1"/>
          </p:cNvSpPr>
          <p:nvPr>
            <p:ph type="sldNum" sz="quarter"/>
          </p:nvPr>
        </p:nvSpPr>
        <p:spPr>
          <a:xfrm>
            <a:off x="10648025" y="6133624"/>
            <a:ext cx="1462087" cy="257175"/>
          </a:xfrm>
          <a:prstGeom prst="rect">
            <a:avLst/>
          </a:prstGeom>
        </p:spPr>
        <p:txBody>
          <a:bodyPr>
            <a:normAutofit fontScale="55000" lnSpcReduction="20000"/>
          </a:bodyPr>
          <a:lstStyle>
            <a:lvl1pPr lvl="0" rtl="0">
              <a:defRPr/>
            </a:lvl1pPr>
          </a:lstStyle>
          <a:p>
            <a:fld id="{8B38DBA3-52F9-4AF4-A6A4-FA4D7DB2F99C}" type="slidenum">
              <a:t>6</a:t>
            </a:fld>
            <a:endParaRPr/>
          </a:p>
        </p:txBody>
      </p:sp>
      <p:pic>
        <p:nvPicPr>
          <p:cNvPr id="4" name="Picture 3" descr="Screenshot of the Apple Computer, Inc authority record in MARC format" title="Apple Computer, Inc. Authority Record"/>
          <p:cNvPicPr/>
          <p:nvPr/>
        </p:nvPicPr>
        <p:blipFill>
          <a:blip r:embed="rId3"/>
          <a:srcRect t="1686" r="17953" b="9295"/>
          <a:stretch>
            <a:fillRect/>
          </a:stretch>
        </p:blipFill>
        <p:spPr>
          <a:xfrm>
            <a:off x="327687" y="1632788"/>
            <a:ext cx="10320338" cy="4351282"/>
          </a:xfrm>
          <a:prstGeom prst="rect">
            <a:avLst/>
          </a:prstGeom>
        </p:spPr>
      </p:pic>
      <p:sp>
        <p:nvSpPr>
          <p:cNvPr id="5" name="Rectangle 4" descr="1102 $aApple Computer, Inc." title="Highlight over authorized form"/>
          <p:cNvSpPr/>
          <p:nvPr/>
        </p:nvSpPr>
        <p:spPr>
          <a:xfrm>
            <a:off x="327687" y="2342236"/>
            <a:ext cx="2554342" cy="233871"/>
          </a:xfrm>
          <a:prstGeom prst="rect">
            <a:avLst/>
          </a:prstGeom>
          <a:solidFill>
            <a:schemeClr val="accent1">
              <a:lumMod val="60000"/>
              <a:lumOff val="40000"/>
              <a:alpha val="50000"/>
            </a:schemeClr>
          </a:solidFill>
          <a:ln>
            <a:noFill/>
          </a:ln>
        </p:spPr>
        <p:txBody>
          <a:bodyPr anchor="ctr"/>
          <a:lstStyle>
            <a:lvl1pPr lvl="0" rtl="0">
              <a:defRPr/>
            </a:lvl1pPr>
          </a:lstStyle>
          <a:p>
            <a:endParaRPr/>
          </a:p>
        </p:txBody>
      </p:sp>
      <p:sp>
        <p:nvSpPr>
          <p:cNvPr id="6" name="Rectangle 5" descr="4102 $aApple (Firm)&#10;4102 $aApple Computer Company" title="Highlight over see from tracings"/>
          <p:cNvSpPr/>
          <p:nvPr/>
        </p:nvSpPr>
        <p:spPr>
          <a:xfrm>
            <a:off x="327687" y="3544228"/>
            <a:ext cx="3842073" cy="331076"/>
          </a:xfrm>
          <a:prstGeom prst="rect">
            <a:avLst/>
          </a:prstGeom>
          <a:solidFill>
            <a:schemeClr val="accent3">
              <a:alpha val="50000"/>
            </a:schemeClr>
          </a:solidFill>
          <a:ln>
            <a:noFill/>
          </a:ln>
        </p:spPr>
        <p:txBody>
          <a:bodyPr anchor="ctr"/>
          <a:lstStyle>
            <a:lvl1pPr lvl="0" rtl="0">
              <a:defRPr/>
            </a:lvl1pPr>
          </a:lstStyle>
          <a:p>
            <a:endParaRPr/>
          </a:p>
        </p:txBody>
      </p:sp>
      <p:sp>
        <p:nvSpPr>
          <p:cNvPr id="7" name="Rectangle 6" descr="5001 $w r $i Founder: $a Jobs, Steve, $d 1955-2011&#10;5001 $w r $i Founder: $a Wozniak, Steve, $d 1950-&#10;5102 $w r $i Successor: $a Apple Inc." title="Highlight over see also tracings"/>
          <p:cNvSpPr/>
          <p:nvPr/>
        </p:nvSpPr>
        <p:spPr>
          <a:xfrm>
            <a:off x="327687" y="3903022"/>
            <a:ext cx="3842073" cy="545090"/>
          </a:xfrm>
          <a:prstGeom prst="rect">
            <a:avLst/>
          </a:prstGeom>
          <a:solidFill>
            <a:schemeClr val="accent4">
              <a:lumMod val="40000"/>
              <a:lumOff val="60000"/>
              <a:alpha val="50000"/>
            </a:schemeClr>
          </a:solidFill>
          <a:ln>
            <a:noFill/>
          </a:ln>
        </p:spPr>
        <p:txBody>
          <a:bodyPr anchor="ctr"/>
          <a:lstStyle>
            <a:lvl1pPr lvl="0" rtl="0">
              <a:defRPr/>
            </a:lvl1pPr>
          </a:lstStyle>
          <a:p>
            <a:endParaRPr/>
          </a:p>
        </p:txBody>
      </p:sp>
      <p:sp>
        <p:nvSpPr>
          <p:cNvPr id="8" name="TextBox 7">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smtClean="0"/>
              <a:t>6</a:t>
            </a:r>
            <a:endParaRPr lang="en-US" dirty="0"/>
          </a:p>
        </p:txBody>
      </p:sp>
    </p:spTree>
    <p:extLst>
      <p:ext uri="{BB962C8B-B14F-4D97-AF65-F5344CB8AC3E}">
        <p14:creationId xmlns:p14="http://schemas.microsoft.com/office/powerpoint/2010/main" val="2577790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A984-52CB-4D21-B70C-6A8DFC7A245A}"/>
              </a:ext>
            </a:extLst>
          </p:cNvPr>
          <p:cNvSpPr>
            <a:spLocks noGrp="1"/>
          </p:cNvSpPr>
          <p:nvPr>
            <p:ph type="title"/>
          </p:nvPr>
        </p:nvSpPr>
        <p:spPr>
          <a:xfrm>
            <a:off x="914400" y="457200"/>
            <a:ext cx="9601196" cy="820530"/>
          </a:xfrm>
        </p:spPr>
        <p:txBody>
          <a:bodyPr>
            <a:normAutofit/>
          </a:bodyPr>
          <a:lstStyle/>
          <a:p>
            <a:r>
              <a:rPr lang="en-US" sz="4400"/>
              <a:t>Format data to batch search OCLC</a:t>
            </a:r>
          </a:p>
        </p:txBody>
      </p:sp>
      <p:grpSp>
        <p:nvGrpSpPr>
          <p:cNvPr id="3" name="Group 2"/>
          <p:cNvGrpSpPr/>
          <p:nvPr/>
        </p:nvGrpSpPr>
        <p:grpSpPr>
          <a:xfrm>
            <a:off x="181338" y="1196669"/>
            <a:ext cx="4237962" cy="5297510"/>
            <a:chOff x="304058" y="1560490"/>
            <a:chExt cx="3534771" cy="4452075"/>
          </a:xfrm>
        </p:grpSpPr>
        <p:pic>
          <p:nvPicPr>
            <p:cNvPr id="4" name="Picture 3"/>
            <p:cNvPicPr>
              <a:picLocks noChangeAspect="1"/>
            </p:cNvPicPr>
            <p:nvPr/>
          </p:nvPicPr>
          <p:blipFill rotWithShape="1">
            <a:blip r:embed="rId3"/>
            <a:srcRect l="965" r="6516" b="3169"/>
            <a:stretch/>
          </p:blipFill>
          <p:spPr>
            <a:xfrm>
              <a:off x="304058" y="1560490"/>
              <a:ext cx="3534771" cy="4310984"/>
            </a:xfrm>
            <a:prstGeom prst="rect">
              <a:avLst/>
            </a:prstGeom>
          </p:spPr>
        </p:pic>
        <p:sp>
          <p:nvSpPr>
            <p:cNvPr id="9" name="Rectangle: Rounded Corners 3">
              <a:extLst>
                <a:ext uri="{FF2B5EF4-FFF2-40B4-BE49-F238E27FC236}">
                  <a16:creationId xmlns:a16="http://schemas.microsoft.com/office/drawing/2014/main" id="{0CF9412B-8672-42B5-991E-2EDE52677ED8}"/>
                </a:ext>
              </a:extLst>
            </p:cNvPr>
            <p:cNvSpPr/>
            <p:nvPr/>
          </p:nvSpPr>
          <p:spPr>
            <a:xfrm>
              <a:off x="304058" y="2864357"/>
              <a:ext cx="968992" cy="52495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3">
              <a:extLst>
                <a:ext uri="{FF2B5EF4-FFF2-40B4-BE49-F238E27FC236}">
                  <a16:creationId xmlns:a16="http://schemas.microsoft.com/office/drawing/2014/main" id="{0CF9412B-8672-42B5-991E-2EDE52677ED8}"/>
                </a:ext>
              </a:extLst>
            </p:cNvPr>
            <p:cNvSpPr/>
            <p:nvPr/>
          </p:nvSpPr>
          <p:spPr>
            <a:xfrm>
              <a:off x="2815247" y="3812682"/>
              <a:ext cx="791570" cy="480474"/>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Rounded Corners 3">
              <a:extLst>
                <a:ext uri="{FF2B5EF4-FFF2-40B4-BE49-F238E27FC236}">
                  <a16:creationId xmlns:a16="http://schemas.microsoft.com/office/drawing/2014/main" id="{0CF9412B-8672-42B5-991E-2EDE52677ED8}"/>
                </a:ext>
              </a:extLst>
            </p:cNvPr>
            <p:cNvSpPr/>
            <p:nvPr/>
          </p:nvSpPr>
          <p:spPr>
            <a:xfrm>
              <a:off x="1969086" y="5625813"/>
              <a:ext cx="598350" cy="386752"/>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7" name="Group 6"/>
          <p:cNvGrpSpPr/>
          <p:nvPr/>
        </p:nvGrpSpPr>
        <p:grpSpPr>
          <a:xfrm>
            <a:off x="3456605" y="2092582"/>
            <a:ext cx="5597453" cy="4151914"/>
            <a:chOff x="3456605" y="2092582"/>
            <a:chExt cx="5597453" cy="4151914"/>
          </a:xfrm>
        </p:grpSpPr>
        <p:pic>
          <p:nvPicPr>
            <p:cNvPr id="14" name="Picture 13"/>
            <p:cNvPicPr>
              <a:picLocks noChangeAspect="1"/>
            </p:cNvPicPr>
            <p:nvPr/>
          </p:nvPicPr>
          <p:blipFill>
            <a:blip r:embed="rId4"/>
            <a:stretch>
              <a:fillRect/>
            </a:stretch>
          </p:blipFill>
          <p:spPr>
            <a:xfrm>
              <a:off x="3562616" y="2092582"/>
              <a:ext cx="5491442" cy="4151914"/>
            </a:xfrm>
            <a:prstGeom prst="rect">
              <a:avLst/>
            </a:prstGeom>
          </p:spPr>
        </p:pic>
        <p:sp>
          <p:nvSpPr>
            <p:cNvPr id="15" name="Rectangle 14"/>
            <p:cNvSpPr/>
            <p:nvPr/>
          </p:nvSpPr>
          <p:spPr>
            <a:xfrm>
              <a:off x="3562616" y="4140593"/>
              <a:ext cx="1515806"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56605" y="3207542"/>
              <a:ext cx="5597453"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97428" y="5751543"/>
              <a:ext cx="1515806"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60</a:t>
            </a:fld>
            <a:endParaRPr lang="en-US" dirty="0"/>
          </a:p>
        </p:txBody>
      </p:sp>
      <p:pic>
        <p:nvPicPr>
          <p:cNvPr id="20"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5"/>
          <a:srcRect l="21203" r="9404"/>
          <a:stretch/>
        </p:blipFill>
        <p:spPr>
          <a:xfrm>
            <a:off x="0" y="0"/>
            <a:ext cx="914400" cy="880534"/>
          </a:xfrm>
          <a:prstGeom prst="rect">
            <a:avLst/>
          </a:prstGeom>
        </p:spPr>
      </p:pic>
    </p:spTree>
    <p:extLst>
      <p:ext uri="{BB962C8B-B14F-4D97-AF65-F5344CB8AC3E}">
        <p14:creationId xmlns:p14="http://schemas.microsoft.com/office/powerpoint/2010/main" val="2258282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A984-52CB-4D21-B70C-6A8DFC7A245A}"/>
              </a:ext>
            </a:extLst>
          </p:cNvPr>
          <p:cNvSpPr>
            <a:spLocks noGrp="1"/>
          </p:cNvSpPr>
          <p:nvPr>
            <p:ph type="title"/>
          </p:nvPr>
        </p:nvSpPr>
        <p:spPr>
          <a:xfrm>
            <a:off x="914400" y="457200"/>
            <a:ext cx="9601196" cy="820530"/>
          </a:xfrm>
        </p:spPr>
        <p:txBody>
          <a:bodyPr>
            <a:normAutofit/>
          </a:bodyPr>
          <a:lstStyle/>
          <a:p>
            <a:r>
              <a:rPr lang="en-US" sz="4400"/>
              <a:t>Format data to batch search OCLC</a:t>
            </a:r>
          </a:p>
        </p:txBody>
      </p:sp>
      <p:grpSp>
        <p:nvGrpSpPr>
          <p:cNvPr id="3" name="Group 2"/>
          <p:cNvGrpSpPr/>
          <p:nvPr/>
        </p:nvGrpSpPr>
        <p:grpSpPr>
          <a:xfrm>
            <a:off x="181338" y="1196669"/>
            <a:ext cx="4237962" cy="5297510"/>
            <a:chOff x="304058" y="1560490"/>
            <a:chExt cx="3534771" cy="4452075"/>
          </a:xfrm>
        </p:grpSpPr>
        <p:pic>
          <p:nvPicPr>
            <p:cNvPr id="4" name="Picture 3"/>
            <p:cNvPicPr>
              <a:picLocks noChangeAspect="1"/>
            </p:cNvPicPr>
            <p:nvPr/>
          </p:nvPicPr>
          <p:blipFill rotWithShape="1">
            <a:blip r:embed="rId3"/>
            <a:srcRect l="965" r="6516" b="3169"/>
            <a:stretch/>
          </p:blipFill>
          <p:spPr>
            <a:xfrm>
              <a:off x="304058" y="1560490"/>
              <a:ext cx="3534771" cy="4310984"/>
            </a:xfrm>
            <a:prstGeom prst="rect">
              <a:avLst/>
            </a:prstGeom>
          </p:spPr>
        </p:pic>
        <p:sp>
          <p:nvSpPr>
            <p:cNvPr id="9" name="Rectangle: Rounded Corners 3">
              <a:extLst>
                <a:ext uri="{FF2B5EF4-FFF2-40B4-BE49-F238E27FC236}">
                  <a16:creationId xmlns:a16="http://schemas.microsoft.com/office/drawing/2014/main" id="{0CF9412B-8672-42B5-991E-2EDE52677ED8}"/>
                </a:ext>
              </a:extLst>
            </p:cNvPr>
            <p:cNvSpPr/>
            <p:nvPr/>
          </p:nvSpPr>
          <p:spPr>
            <a:xfrm>
              <a:off x="304058" y="2864357"/>
              <a:ext cx="968992" cy="524956"/>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3">
              <a:extLst>
                <a:ext uri="{FF2B5EF4-FFF2-40B4-BE49-F238E27FC236}">
                  <a16:creationId xmlns:a16="http://schemas.microsoft.com/office/drawing/2014/main" id="{0CF9412B-8672-42B5-991E-2EDE52677ED8}"/>
                </a:ext>
              </a:extLst>
            </p:cNvPr>
            <p:cNvSpPr/>
            <p:nvPr/>
          </p:nvSpPr>
          <p:spPr>
            <a:xfrm>
              <a:off x="2815247" y="3812682"/>
              <a:ext cx="791570" cy="480474"/>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Rounded Corners 3">
              <a:extLst>
                <a:ext uri="{FF2B5EF4-FFF2-40B4-BE49-F238E27FC236}">
                  <a16:creationId xmlns:a16="http://schemas.microsoft.com/office/drawing/2014/main" id="{0CF9412B-8672-42B5-991E-2EDE52677ED8}"/>
                </a:ext>
              </a:extLst>
            </p:cNvPr>
            <p:cNvSpPr/>
            <p:nvPr/>
          </p:nvSpPr>
          <p:spPr>
            <a:xfrm>
              <a:off x="1969086" y="5625813"/>
              <a:ext cx="598350" cy="386752"/>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7" name="Group 6"/>
          <p:cNvGrpSpPr/>
          <p:nvPr/>
        </p:nvGrpSpPr>
        <p:grpSpPr>
          <a:xfrm>
            <a:off x="3456605" y="2092582"/>
            <a:ext cx="5597453" cy="4151914"/>
            <a:chOff x="3456605" y="2092582"/>
            <a:chExt cx="5597453" cy="4151914"/>
          </a:xfrm>
        </p:grpSpPr>
        <p:pic>
          <p:nvPicPr>
            <p:cNvPr id="14" name="Picture 13"/>
            <p:cNvPicPr>
              <a:picLocks noChangeAspect="1"/>
            </p:cNvPicPr>
            <p:nvPr/>
          </p:nvPicPr>
          <p:blipFill>
            <a:blip r:embed="rId4"/>
            <a:stretch>
              <a:fillRect/>
            </a:stretch>
          </p:blipFill>
          <p:spPr>
            <a:xfrm>
              <a:off x="3562616" y="2092582"/>
              <a:ext cx="5491442" cy="4151914"/>
            </a:xfrm>
            <a:prstGeom prst="rect">
              <a:avLst/>
            </a:prstGeom>
          </p:spPr>
        </p:pic>
        <p:sp>
          <p:nvSpPr>
            <p:cNvPr id="15" name="Rectangle 14"/>
            <p:cNvSpPr/>
            <p:nvPr/>
          </p:nvSpPr>
          <p:spPr>
            <a:xfrm>
              <a:off x="3562616" y="4140593"/>
              <a:ext cx="1515806"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56605" y="3207542"/>
              <a:ext cx="5597453"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97428" y="5751543"/>
              <a:ext cx="1515806" cy="403404"/>
            </a:xfrm>
            <a:prstGeom prst="rect">
              <a:avLst/>
            </a:prstGeom>
            <a:noFill/>
            <a:ln w="57150">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5"/>
          <a:srcRect t="5518" r="20980" b="14256"/>
          <a:stretch/>
        </p:blipFill>
        <p:spPr>
          <a:xfrm>
            <a:off x="7151885" y="1196670"/>
            <a:ext cx="4875762" cy="4364682"/>
          </a:xfrm>
          <a:prstGeom prst="rect">
            <a:avLst/>
          </a:prstGeom>
        </p:spPr>
      </p:pic>
      <p:sp>
        <p:nvSpPr>
          <p:cNvPr id="19"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61</a:t>
            </a:fld>
            <a:endParaRPr lang="en-US" dirty="0"/>
          </a:p>
        </p:txBody>
      </p:sp>
      <p:pic>
        <p:nvPicPr>
          <p:cNvPr id="20"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6"/>
          <a:srcRect l="21203" r="9404"/>
          <a:stretch/>
        </p:blipFill>
        <p:spPr>
          <a:xfrm>
            <a:off x="0" y="0"/>
            <a:ext cx="914400" cy="880534"/>
          </a:xfrm>
          <a:prstGeom prst="rect">
            <a:avLst/>
          </a:prstGeom>
        </p:spPr>
      </p:pic>
    </p:spTree>
    <p:extLst>
      <p:ext uri="{BB962C8B-B14F-4D97-AF65-F5344CB8AC3E}">
        <p14:creationId xmlns:p14="http://schemas.microsoft.com/office/powerpoint/2010/main" val="1597831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3760-32B6-499A-B7E4-0BC42DAC27B8}"/>
              </a:ext>
            </a:extLst>
          </p:cNvPr>
          <p:cNvSpPr>
            <a:spLocks noGrp="1"/>
          </p:cNvSpPr>
          <p:nvPr>
            <p:ph type="title"/>
          </p:nvPr>
        </p:nvSpPr>
        <p:spPr>
          <a:xfrm>
            <a:off x="914400" y="182880"/>
            <a:ext cx="9601196" cy="1496018"/>
          </a:xfrm>
        </p:spPr>
        <p:txBody>
          <a:bodyPr>
            <a:normAutofit/>
          </a:bodyPr>
          <a:lstStyle/>
          <a:p>
            <a:r>
              <a:rPr lang="en-US" sz="4400"/>
              <a:t>Export updated authority records</a:t>
            </a:r>
            <a:br>
              <a:rPr lang="en-US" sz="4400"/>
            </a:br>
            <a:r>
              <a:rPr lang="en-US" sz="4400"/>
              <a:t>Update bibliographic records</a:t>
            </a:r>
          </a:p>
        </p:txBody>
      </p:sp>
      <p:pic>
        <p:nvPicPr>
          <p:cNvPr id="5" name="Picture 5" descr="A picture containing object&#10;&#10;Description generated with high confidence">
            <a:extLst>
              <a:ext uri="{FF2B5EF4-FFF2-40B4-BE49-F238E27FC236}">
                <a16:creationId xmlns:a16="http://schemas.microsoft.com/office/drawing/2014/main" id="{0C308683-B8AA-4A95-88A1-8D3E4C4BAC63}"/>
              </a:ext>
            </a:extLst>
          </p:cNvPr>
          <p:cNvPicPr>
            <a:picLocks noChangeAspect="1"/>
          </p:cNvPicPr>
          <p:nvPr/>
        </p:nvPicPr>
        <p:blipFill rotWithShape="1">
          <a:blip r:embed="rId3"/>
          <a:srcRect l="6977" r="-775" b="855"/>
          <a:stretch/>
        </p:blipFill>
        <p:spPr>
          <a:xfrm>
            <a:off x="0" y="-1626"/>
            <a:ext cx="914400" cy="847911"/>
          </a:xfrm>
          <a:prstGeom prst="rect">
            <a:avLst/>
          </a:prstGeom>
        </p:spPr>
      </p:pic>
      <p:pic>
        <p:nvPicPr>
          <p:cNvPr id="8" name="Picture 9" descr="A screenshot of text&#10;&#10;Description generated with very high confidence">
            <a:extLst>
              <a:ext uri="{FF2B5EF4-FFF2-40B4-BE49-F238E27FC236}">
                <a16:creationId xmlns:a16="http://schemas.microsoft.com/office/drawing/2014/main" id="{BA9FBC31-D75F-43B1-92C8-ACCE0879CE8D}"/>
              </a:ext>
            </a:extLst>
          </p:cNvPr>
          <p:cNvPicPr>
            <a:picLocks noChangeAspect="1"/>
          </p:cNvPicPr>
          <p:nvPr/>
        </p:nvPicPr>
        <p:blipFill rotWithShape="1">
          <a:blip r:embed="rId4"/>
          <a:srcRect t="29206" r="11553" b="23814"/>
          <a:stretch/>
        </p:blipFill>
        <p:spPr>
          <a:xfrm>
            <a:off x="88501" y="3402233"/>
            <a:ext cx="4824537" cy="2851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62</a:t>
            </a:fld>
            <a:endParaRPr lang="en-US" dirty="0"/>
          </a:p>
        </p:txBody>
      </p:sp>
      <p:pic>
        <p:nvPicPr>
          <p:cNvPr id="11" name="Picture 21" descr="A close up of a piece of paper&#10;&#10;Description generated with high confidence">
            <a:extLst>
              <a:ext uri="{FF2B5EF4-FFF2-40B4-BE49-F238E27FC236}">
                <a16:creationId xmlns:a16="http://schemas.microsoft.com/office/drawing/2014/main" id="{6039D4F7-9A9C-4B2C-8FC0-11ECC3737744}"/>
              </a:ext>
            </a:extLst>
          </p:cNvPr>
          <p:cNvPicPr>
            <a:picLocks noChangeAspect="1"/>
          </p:cNvPicPr>
          <p:nvPr/>
        </p:nvPicPr>
        <p:blipFill rotWithShape="1">
          <a:blip r:embed="rId5"/>
          <a:srcRect l="21203" r="9404"/>
          <a:stretch/>
        </p:blipFill>
        <p:spPr>
          <a:xfrm>
            <a:off x="11277600" y="-1626"/>
            <a:ext cx="914400" cy="880534"/>
          </a:xfrm>
          <a:prstGeom prst="rect">
            <a:avLst/>
          </a:prstGeom>
        </p:spPr>
      </p:pic>
      <p:pic>
        <p:nvPicPr>
          <p:cNvPr id="4" name="Picture 3"/>
          <p:cNvPicPr>
            <a:picLocks noChangeAspect="1"/>
          </p:cNvPicPr>
          <p:nvPr/>
        </p:nvPicPr>
        <p:blipFill rotWithShape="1">
          <a:blip r:embed="rId6"/>
          <a:srcRect l="2663" t="39700" r="24376"/>
          <a:stretch/>
        </p:blipFill>
        <p:spPr>
          <a:xfrm>
            <a:off x="88500" y="1608943"/>
            <a:ext cx="4824537" cy="1616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4987988" y="1678899"/>
            <a:ext cx="7101664" cy="3827038"/>
            <a:chOff x="4987988" y="1678899"/>
            <a:chExt cx="7101664" cy="3827038"/>
          </a:xfrm>
        </p:grpSpPr>
        <p:pic>
          <p:nvPicPr>
            <p:cNvPr id="14" name="Picture 13"/>
            <p:cNvPicPr>
              <a:picLocks noChangeAspect="1"/>
            </p:cNvPicPr>
            <p:nvPr/>
          </p:nvPicPr>
          <p:blipFill rotWithShape="1">
            <a:blip r:embed="rId7"/>
            <a:srcRect l="920" r="3223" b="4571"/>
            <a:stretch/>
          </p:blipFill>
          <p:spPr>
            <a:xfrm>
              <a:off x="5066676" y="1678899"/>
              <a:ext cx="7022976" cy="3827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Rounded Corners 3">
              <a:extLst>
                <a:ext uri="{FF2B5EF4-FFF2-40B4-BE49-F238E27FC236}">
                  <a16:creationId xmlns:a16="http://schemas.microsoft.com/office/drawing/2014/main" id="{0CF9412B-8672-42B5-991E-2EDE52677ED8}"/>
                </a:ext>
              </a:extLst>
            </p:cNvPr>
            <p:cNvSpPr/>
            <p:nvPr/>
          </p:nvSpPr>
          <p:spPr>
            <a:xfrm>
              <a:off x="4987988" y="3795209"/>
              <a:ext cx="2479612" cy="536947"/>
            </a:xfrm>
            <a:prstGeom prst="rect">
              <a:avLst/>
            </a:prstGeom>
            <a:noFill/>
            <a:ln w="57150">
              <a:solidFill>
                <a:srgbClr val="27AAE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2369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9969-982B-408C-A7A7-047BD477BDE1}"/>
              </a:ext>
            </a:extLst>
          </p:cNvPr>
          <p:cNvSpPr>
            <a:spLocks noGrp="1"/>
          </p:cNvSpPr>
          <p:nvPr>
            <p:ph type="title"/>
          </p:nvPr>
        </p:nvSpPr>
        <p:spPr/>
        <p:txBody>
          <a:bodyPr>
            <a:normAutofit/>
          </a:bodyPr>
          <a:lstStyle/>
          <a:p>
            <a:r>
              <a:rPr lang="en-US" sz="4400"/>
              <a:t>Tips</a:t>
            </a:r>
          </a:p>
        </p:txBody>
      </p:sp>
      <p:sp>
        <p:nvSpPr>
          <p:cNvPr id="3" name="Content Placeholder 2">
            <a:extLst>
              <a:ext uri="{FF2B5EF4-FFF2-40B4-BE49-F238E27FC236}">
                <a16:creationId xmlns:a16="http://schemas.microsoft.com/office/drawing/2014/main" id="{EE868C59-726C-4596-9B17-D4CE521866CB}"/>
              </a:ext>
            </a:extLst>
          </p:cNvPr>
          <p:cNvSpPr>
            <a:spLocks noGrp="1"/>
          </p:cNvSpPr>
          <p:nvPr>
            <p:ph idx="1"/>
          </p:nvPr>
        </p:nvSpPr>
        <p:spPr>
          <a:xfrm>
            <a:off x="516565" y="1762297"/>
            <a:ext cx="11083555" cy="4594053"/>
          </a:xfrm>
        </p:spPr>
        <p:txBody>
          <a:bodyPr>
            <a:noAutofit/>
          </a:bodyPr>
          <a:lstStyle/>
          <a:p>
            <a:r>
              <a:rPr lang="en-US" sz="3200">
                <a:solidFill>
                  <a:schemeClr val="tx1"/>
                </a:solidFill>
              </a:rPr>
              <a:t>Google is your friend</a:t>
            </a:r>
          </a:p>
          <a:p>
            <a:r>
              <a:rPr lang="en-US" sz="3200">
                <a:solidFill>
                  <a:schemeClr val="tx1"/>
                </a:solidFill>
              </a:rPr>
              <a:t>Combine several lists into one </a:t>
            </a:r>
          </a:p>
          <a:p>
            <a:r>
              <a:rPr lang="en-US" sz="3200">
                <a:solidFill>
                  <a:schemeClr val="tx1"/>
                </a:solidFill>
              </a:rPr>
              <a:t>Create a search in the classic view, then switch over to the JSON view to find how to write the code.  Use "INSERT VALUE HERE" as your value A and it'll be that much easier to copy your own values</a:t>
            </a:r>
          </a:p>
          <a:p>
            <a:r>
              <a:rPr lang="en-US" sz="3200">
                <a:solidFill>
                  <a:schemeClr val="tx1"/>
                </a:solidFill>
              </a:rPr>
              <a:t>Try to avoid copying your Regular Expressions from Word because the automatic-formatting might cause problems</a:t>
            </a:r>
          </a:p>
          <a:p>
            <a:r>
              <a:rPr lang="en-US" sz="3200">
                <a:solidFill>
                  <a:schemeClr val="tx1"/>
                </a:solidFill>
              </a:rPr>
              <a:t>Reuse! Reuse! Reuse!</a:t>
            </a:r>
          </a:p>
        </p:txBody>
      </p:sp>
      <p:sp>
        <p:nvSpPr>
          <p:cNvPr id="5"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63</a:t>
            </a:fld>
            <a:endParaRPr lang="en-US" dirty="0"/>
          </a:p>
        </p:txBody>
      </p:sp>
    </p:spTree>
    <p:extLst>
      <p:ext uri="{BB962C8B-B14F-4D97-AF65-F5344CB8AC3E}">
        <p14:creationId xmlns:p14="http://schemas.microsoft.com/office/powerpoint/2010/main" val="3915272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9969-982B-408C-A7A7-047BD477BDE1}"/>
              </a:ext>
            </a:extLst>
          </p:cNvPr>
          <p:cNvSpPr>
            <a:spLocks noGrp="1"/>
          </p:cNvSpPr>
          <p:nvPr>
            <p:ph type="title"/>
          </p:nvPr>
        </p:nvSpPr>
        <p:spPr/>
        <p:txBody>
          <a:bodyPr>
            <a:normAutofit/>
          </a:bodyPr>
          <a:lstStyle/>
          <a:p>
            <a:r>
              <a:rPr lang="en-US" sz="4400"/>
              <a:t>Tips</a:t>
            </a:r>
          </a:p>
        </p:txBody>
      </p:sp>
      <p:sp>
        <p:nvSpPr>
          <p:cNvPr id="3" name="Content Placeholder 2">
            <a:extLst>
              <a:ext uri="{FF2B5EF4-FFF2-40B4-BE49-F238E27FC236}">
                <a16:creationId xmlns:a16="http://schemas.microsoft.com/office/drawing/2014/main" id="{EE868C59-726C-4596-9B17-D4CE521866CB}"/>
              </a:ext>
            </a:extLst>
          </p:cNvPr>
          <p:cNvSpPr>
            <a:spLocks noGrp="1"/>
          </p:cNvSpPr>
          <p:nvPr>
            <p:ph idx="1"/>
          </p:nvPr>
        </p:nvSpPr>
        <p:spPr>
          <a:xfrm>
            <a:off x="516565" y="1740764"/>
            <a:ext cx="11083555" cy="4615586"/>
          </a:xfrm>
        </p:spPr>
        <p:txBody>
          <a:bodyPr>
            <a:normAutofit/>
          </a:bodyPr>
          <a:lstStyle/>
          <a:p>
            <a:r>
              <a:rPr lang="en-US" sz="3200">
                <a:solidFill>
                  <a:schemeClr val="tx1"/>
                </a:solidFill>
              </a:rPr>
              <a:t>You will run into times where the code doesn't want to work.  Use the line and column information from Sierra’s dialog box in Notepad++ to find what might be wrong. </a:t>
            </a:r>
          </a:p>
          <a:p>
            <a:endParaRPr lang="en-US" sz="3200">
              <a:solidFill>
                <a:schemeClr val="tx1"/>
              </a:solidFill>
            </a:endParaRPr>
          </a:p>
          <a:p>
            <a:endParaRPr lang="en-US" sz="3200">
              <a:solidFill>
                <a:schemeClr val="tx1"/>
              </a:solidFill>
            </a:endParaRPr>
          </a:p>
          <a:p>
            <a:endParaRPr lang="en-US" sz="3200">
              <a:solidFill>
                <a:schemeClr val="tx1"/>
              </a:solidFill>
            </a:endParaRPr>
          </a:p>
          <a:p>
            <a:endParaRPr lang="en-US" sz="3200">
              <a:solidFill>
                <a:schemeClr val="tx1"/>
              </a:solidFill>
            </a:endParaRPr>
          </a:p>
          <a:p>
            <a:r>
              <a:rPr lang="en-US" sz="3200">
                <a:solidFill>
                  <a:schemeClr val="tx1"/>
                </a:solidFill>
              </a:rPr>
              <a:t>Experience will make this easier to troubleshoot.</a:t>
            </a:r>
          </a:p>
        </p:txBody>
      </p:sp>
      <p:pic>
        <p:nvPicPr>
          <p:cNvPr id="4" name="Picture 4" descr="A screenshot of a cell phone&#10;&#10;Description generated with very high confidence">
            <a:extLst>
              <a:ext uri="{FF2B5EF4-FFF2-40B4-BE49-F238E27FC236}">
                <a16:creationId xmlns:a16="http://schemas.microsoft.com/office/drawing/2014/main" id="{A2A5737E-1AB9-4B53-B202-BA223DF21FC7}"/>
              </a:ext>
            </a:extLst>
          </p:cNvPr>
          <p:cNvPicPr>
            <a:picLocks noChangeAspect="1"/>
          </p:cNvPicPr>
          <p:nvPr/>
        </p:nvPicPr>
        <p:blipFill>
          <a:blip r:embed="rId3"/>
          <a:stretch>
            <a:fillRect/>
          </a:stretch>
        </p:blipFill>
        <p:spPr>
          <a:xfrm>
            <a:off x="516565" y="3201017"/>
            <a:ext cx="4591683" cy="2225264"/>
          </a:xfrm>
          <a:prstGeom prst="rect">
            <a:avLst/>
          </a:prstGeom>
        </p:spPr>
      </p:pic>
      <p:pic>
        <p:nvPicPr>
          <p:cNvPr id="1026" name="Picture 2" descr="Image result for notepad++ show all characters"/>
          <p:cNvPicPr>
            <a:picLocks noChangeAspect="1" noChangeArrowheads="1"/>
          </p:cNvPicPr>
          <p:nvPr/>
        </p:nvPicPr>
        <p:blipFill rotWithShape="1">
          <a:blip r:embed="rId4">
            <a:extLst>
              <a:ext uri="{28A0092B-C50C-407E-A947-70E740481C1C}">
                <a14:useLocalDpi xmlns:a14="http://schemas.microsoft.com/office/drawing/2010/main" val="0"/>
              </a:ext>
            </a:extLst>
          </a:blip>
          <a:srcRect l="7534" r="8556" b="37633"/>
          <a:stretch/>
        </p:blipFill>
        <p:spPr bwMode="auto">
          <a:xfrm>
            <a:off x="5426439" y="3201017"/>
            <a:ext cx="5967134" cy="22252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64</a:t>
            </a:fld>
            <a:endParaRPr lang="en-US" dirty="0"/>
          </a:p>
        </p:txBody>
      </p:sp>
    </p:spTree>
    <p:extLst>
      <p:ext uri="{BB962C8B-B14F-4D97-AF65-F5344CB8AC3E}">
        <p14:creationId xmlns:p14="http://schemas.microsoft.com/office/powerpoint/2010/main" val="14306307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E98-58D2-4A09-B620-5CE667E309BC}"/>
              </a:ext>
            </a:extLst>
          </p:cNvPr>
          <p:cNvSpPr>
            <a:spLocks noGrp="1"/>
          </p:cNvSpPr>
          <p:nvPr>
            <p:ph type="title"/>
          </p:nvPr>
        </p:nvSpPr>
        <p:spPr/>
        <p:txBody>
          <a:bodyPr>
            <a:normAutofit/>
          </a:bodyPr>
          <a:lstStyle/>
          <a:p>
            <a:r>
              <a:rPr lang="en-US" sz="4400"/>
              <a:t>Resources</a:t>
            </a:r>
          </a:p>
        </p:txBody>
      </p:sp>
      <p:sp>
        <p:nvSpPr>
          <p:cNvPr id="3" name="Content Placeholder 2">
            <a:extLst>
              <a:ext uri="{FF2B5EF4-FFF2-40B4-BE49-F238E27FC236}">
                <a16:creationId xmlns:a16="http://schemas.microsoft.com/office/drawing/2014/main" id="{8B35A087-42C2-45EC-9C44-32C01ADD0740}"/>
              </a:ext>
            </a:extLst>
          </p:cNvPr>
          <p:cNvSpPr>
            <a:spLocks noGrp="1"/>
          </p:cNvSpPr>
          <p:nvPr>
            <p:ph idx="1"/>
          </p:nvPr>
        </p:nvSpPr>
        <p:spPr/>
        <p:txBody>
          <a:bodyPr>
            <a:normAutofit lnSpcReduction="10000"/>
          </a:bodyPr>
          <a:lstStyle/>
          <a:p>
            <a:r>
              <a:rPr lang="en-US" sz="2800">
                <a:solidFill>
                  <a:schemeClr val="tx1"/>
                </a:solidFill>
              </a:rPr>
              <a:t>Getting Started with Regular Expressions in Marcedit</a:t>
            </a:r>
          </a:p>
          <a:p>
            <a:pPr lvl="1"/>
            <a:r>
              <a:rPr lang="en-US" sz="2800">
                <a:solidFill>
                  <a:schemeClr val="tx1"/>
                </a:solidFill>
                <a:hlinkClick r:id="rId3"/>
              </a:rPr>
              <a:t>https://www.youtube.com/watch?v=7YXvS4xBEfw</a:t>
            </a:r>
          </a:p>
          <a:p>
            <a:r>
              <a:rPr lang="en-US" sz="2800">
                <a:solidFill>
                  <a:schemeClr val="tx1"/>
                </a:solidFill>
              </a:rPr>
              <a:t>Regular Expressions in Create Lists</a:t>
            </a:r>
          </a:p>
          <a:p>
            <a:pPr lvl="1"/>
            <a:r>
              <a:rPr lang="en-US" sz="2800">
                <a:solidFill>
                  <a:schemeClr val="tx1"/>
                </a:solidFill>
                <a:hlinkClick r:id="rId4"/>
              </a:rPr>
              <a:t>https://wiliug.files.wordpress.com/2015/02/matches-handout-2015.pdf</a:t>
            </a:r>
          </a:p>
          <a:p>
            <a:r>
              <a:rPr lang="en-US" sz="2800">
                <a:solidFill>
                  <a:schemeClr val="tx1"/>
                </a:solidFill>
              </a:rPr>
              <a:t>Regular Expressions Cheat Sheet</a:t>
            </a:r>
          </a:p>
          <a:p>
            <a:pPr lvl="1"/>
            <a:r>
              <a:rPr lang="en-US" sz="2800">
                <a:solidFill>
                  <a:schemeClr val="tx1"/>
                </a:solidFill>
                <a:hlinkClick r:id="rId5"/>
              </a:rPr>
              <a:t>https://www.rexegg.com/regex-quickstart.html</a:t>
            </a:r>
          </a:p>
          <a:p>
            <a:r>
              <a:rPr lang="en-US" sz="2800">
                <a:solidFill>
                  <a:schemeClr val="tx1"/>
                </a:solidFill>
              </a:rPr>
              <a:t>Batch Processing in the Client: Overview- OCLC</a:t>
            </a:r>
          </a:p>
          <a:p>
            <a:pPr lvl="1"/>
            <a:r>
              <a:rPr lang="en-US" sz="2800">
                <a:solidFill>
                  <a:schemeClr val="tx1"/>
                </a:solidFill>
                <a:hlinkClick r:id="rId6"/>
              </a:rPr>
              <a:t>https://help.oclc.org/@api/deki/files/5147/connexion-client-batch-processing.pdf</a:t>
            </a:r>
            <a:endParaRPr lang="en-US" sz="2800">
              <a:solidFill>
                <a:schemeClr val="tx1"/>
              </a:solidFill>
            </a:endParaRPr>
          </a:p>
        </p:txBody>
      </p:sp>
      <p:sp>
        <p:nvSpPr>
          <p:cNvPr id="5" name="Slide Number Placeholder 2"/>
          <p:cNvSpPr txBox="1">
            <a:spLocks/>
          </p:cNvSpPr>
          <p:nvPr/>
        </p:nvSpPr>
        <p:spPr>
          <a:xfrm>
            <a:off x="4724400"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dirty="0" smtClean="0"/>
              <a:pPr/>
              <a:t>65</a:t>
            </a:fld>
            <a:endParaRPr lang="en-US" dirty="0"/>
          </a:p>
        </p:txBody>
      </p:sp>
    </p:spTree>
    <p:extLst>
      <p:ext uri="{BB962C8B-B14F-4D97-AF65-F5344CB8AC3E}">
        <p14:creationId xmlns:p14="http://schemas.microsoft.com/office/powerpoint/2010/main" val="2857245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67971D-9F7C-4F99-88EA-0852A59AA025}"/>
              </a:ext>
            </a:extLst>
          </p:cNvPr>
          <p:cNvSpPr txBox="1">
            <a:spLocks/>
          </p:cNvSpPr>
          <p:nvPr/>
        </p:nvSpPr>
        <p:spPr>
          <a:xfrm>
            <a:off x="4453115" y="4991213"/>
            <a:ext cx="3285769" cy="1372517"/>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357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357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357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357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a:solidFill>
                  <a:schemeClr val="tx1"/>
                </a:solidFill>
              </a:rPr>
              <a:t>Contact me:</a:t>
            </a:r>
          </a:p>
          <a:p>
            <a:pPr marL="0" indent="0" algn="ctr">
              <a:buFont typeface="Wingdings" pitchFamily="2" charset="2"/>
              <a:buNone/>
            </a:pPr>
            <a:r>
              <a:rPr lang="en-US">
                <a:solidFill>
                  <a:schemeClr val="tx1"/>
                </a:solidFill>
              </a:rPr>
              <a:t>Stacey Wolf</a:t>
            </a:r>
          </a:p>
          <a:p>
            <a:pPr marL="0" indent="0" algn="ctr">
              <a:buFont typeface="Wingdings" pitchFamily="2" charset="2"/>
              <a:buNone/>
            </a:pPr>
            <a:r>
              <a:rPr lang="en-US">
                <a:solidFill>
                  <a:schemeClr val="tx1"/>
                </a:solidFill>
                <a:hlinkClick r:id="rId3"/>
              </a:rPr>
              <a:t>stacey.wolf@unt.edu</a:t>
            </a:r>
            <a:r>
              <a:rPr lang="en-US">
                <a:solidFill>
                  <a:schemeClr val="tx1"/>
                </a:solidFill>
              </a:rPr>
              <a:t> </a:t>
            </a:r>
          </a:p>
        </p:txBody>
      </p:sp>
      <p:sp>
        <p:nvSpPr>
          <p:cNvPr id="5" name="Text Placeholder 4">
            <a:extLst>
              <a:ext uri="{FF2B5EF4-FFF2-40B4-BE49-F238E27FC236}">
                <a16:creationId xmlns:a16="http://schemas.microsoft.com/office/drawing/2014/main" id="{58DD733C-8E06-4FE3-A648-FDA36CE396AE}"/>
              </a:ext>
            </a:extLst>
          </p:cNvPr>
          <p:cNvSpPr>
            <a:spLocks noGrp="1"/>
          </p:cNvSpPr>
          <p:nvPr>
            <p:ph type="body" sz="quarter" idx="13"/>
          </p:nvPr>
        </p:nvSpPr>
        <p:spPr>
          <a:xfrm>
            <a:off x="3352800" y="2186919"/>
            <a:ext cx="5486400" cy="798020"/>
          </a:xfrm>
        </p:spPr>
        <p:txBody>
          <a:bodyPr>
            <a:normAutofit fontScale="92500" lnSpcReduction="10000"/>
          </a:bodyPr>
          <a:lstStyle/>
          <a:p>
            <a:r>
              <a:rPr lang="en-US"/>
              <a:t>Thank You!</a:t>
            </a:r>
          </a:p>
        </p:txBody>
      </p:sp>
      <p:sp>
        <p:nvSpPr>
          <p:cNvPr id="6" name="Text Placeholder 5">
            <a:extLst>
              <a:ext uri="{FF2B5EF4-FFF2-40B4-BE49-F238E27FC236}">
                <a16:creationId xmlns:a16="http://schemas.microsoft.com/office/drawing/2014/main" id="{54CC829D-552A-4DD4-BB09-05DC8148B7FA}"/>
              </a:ext>
            </a:extLst>
          </p:cNvPr>
          <p:cNvSpPr>
            <a:spLocks noGrp="1"/>
          </p:cNvSpPr>
          <p:nvPr>
            <p:ph type="body" sz="quarter" idx="14"/>
          </p:nvPr>
        </p:nvSpPr>
        <p:spPr/>
        <p:txBody>
          <a:bodyPr/>
          <a:lstStyle/>
          <a:p>
            <a:r>
              <a:rPr lang="en-US"/>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673324"/>
            <a:ext cx="12191999" cy="736060"/>
          </a:xfrm>
          <a:prstGeom prst="rect">
            <a:avLst/>
          </a:prstGeom>
        </p:spPr>
        <p:txBody>
          <a:bodyPr>
            <a:noAutofit/>
          </a:bodyPr>
          <a:lstStyle>
            <a:lvl1pPr lvl="0" rtl="0">
              <a:defRPr/>
            </a:lvl1pPr>
          </a:lstStyle>
          <a:p>
            <a:pPr lvl="0" algn="ctr"/>
            <a:r>
              <a:rPr lang="en-US" sz="4400" dirty="0"/>
              <a:t>Name Authority Record-Apple Computer, Inc.</a:t>
            </a:r>
            <a:endParaRPr lang="en-US" sz="4400" dirty="0"/>
          </a:p>
        </p:txBody>
      </p:sp>
      <p:sp>
        <p:nvSpPr>
          <p:cNvPr id="3" name="Slide Number Placeholder 2"/>
          <p:cNvSpPr txBox="1">
            <a:spLocks noGrp="1"/>
          </p:cNvSpPr>
          <p:nvPr>
            <p:ph type="sldNum" sz="quarter"/>
          </p:nvPr>
        </p:nvSpPr>
        <p:spPr>
          <a:xfrm>
            <a:off x="10648025" y="6133624"/>
            <a:ext cx="1462087" cy="257175"/>
          </a:xfrm>
          <a:prstGeom prst="rect">
            <a:avLst/>
          </a:prstGeom>
        </p:spPr>
        <p:txBody>
          <a:bodyPr>
            <a:normAutofit fontScale="55000" lnSpcReduction="20000"/>
          </a:bodyPr>
          <a:lstStyle>
            <a:lvl1pPr lvl="0" rtl="0">
              <a:defRPr/>
            </a:lvl1pPr>
          </a:lstStyle>
          <a:p>
            <a:fld id="{8B38DBA3-52F9-4AF4-A6A4-FA4D7DB2F99C}" type="slidenum">
              <a:t>7</a:t>
            </a:fld>
            <a:endParaRPr/>
          </a:p>
        </p:txBody>
      </p:sp>
      <p:pic>
        <p:nvPicPr>
          <p:cNvPr id="4" name="Picture 3" descr="Screenshot of the Apple Computer, Inc authority record in MARC format" title="Apple Computer, Inc. Authority Record"/>
          <p:cNvPicPr/>
          <p:nvPr/>
        </p:nvPicPr>
        <p:blipFill>
          <a:blip r:embed="rId3"/>
          <a:srcRect t="1686" r="17953" b="9295"/>
          <a:stretch>
            <a:fillRect/>
          </a:stretch>
        </p:blipFill>
        <p:spPr>
          <a:xfrm>
            <a:off x="327687" y="1632788"/>
            <a:ext cx="10320338" cy="4351282"/>
          </a:xfrm>
          <a:prstGeom prst="rect">
            <a:avLst/>
          </a:prstGeom>
        </p:spPr>
      </p:pic>
      <p:sp>
        <p:nvSpPr>
          <p:cNvPr id="5" name="Rectangle 4" descr="1102 $aApple Computer, Inc." title="Highlight over authorized form"/>
          <p:cNvSpPr/>
          <p:nvPr/>
        </p:nvSpPr>
        <p:spPr>
          <a:xfrm>
            <a:off x="327687" y="2342236"/>
            <a:ext cx="2554342" cy="233871"/>
          </a:xfrm>
          <a:prstGeom prst="rect">
            <a:avLst/>
          </a:prstGeom>
          <a:solidFill>
            <a:schemeClr val="accent1">
              <a:lumMod val="60000"/>
              <a:lumOff val="40000"/>
              <a:alpha val="50000"/>
            </a:schemeClr>
          </a:solidFill>
          <a:ln>
            <a:noFill/>
          </a:ln>
        </p:spPr>
        <p:txBody>
          <a:bodyPr anchor="ctr"/>
          <a:lstStyle>
            <a:lvl1pPr lvl="0" rtl="0">
              <a:defRPr/>
            </a:lvl1pPr>
          </a:lstStyle>
          <a:p>
            <a:endParaRPr/>
          </a:p>
        </p:txBody>
      </p:sp>
      <p:sp>
        <p:nvSpPr>
          <p:cNvPr id="6" name="Rectangle 5" descr="4102 $aApple (Firm)&#10;4102 $aApple Computer Company" title="Highlight over see from tracings"/>
          <p:cNvSpPr/>
          <p:nvPr/>
        </p:nvSpPr>
        <p:spPr>
          <a:xfrm>
            <a:off x="327687" y="3544228"/>
            <a:ext cx="3842073" cy="331076"/>
          </a:xfrm>
          <a:prstGeom prst="rect">
            <a:avLst/>
          </a:prstGeom>
          <a:solidFill>
            <a:schemeClr val="accent3">
              <a:alpha val="50000"/>
            </a:schemeClr>
          </a:solidFill>
          <a:ln>
            <a:noFill/>
          </a:ln>
        </p:spPr>
        <p:txBody>
          <a:bodyPr anchor="ctr"/>
          <a:lstStyle>
            <a:lvl1pPr lvl="0" rtl="0">
              <a:defRPr/>
            </a:lvl1pPr>
          </a:lstStyle>
          <a:p>
            <a:endParaRPr/>
          </a:p>
        </p:txBody>
      </p:sp>
      <p:sp>
        <p:nvSpPr>
          <p:cNvPr id="7" name="Rectangle 6" descr="368  $a Corporations, American $2 lcsh&#10;370  $e Cupertino (Calif.) $2 naf&#10;371  $a 1 Apple Park Way $b Cupertino $c CA $e 95014&#10;372  $a Computer software $a Computers $a Household electronics $a Macintosh (Computer) $a iPod (Digital music player) $2 lcsh&#10;377  $a eng" title="Highlight over general heading information"/>
          <p:cNvSpPr/>
          <p:nvPr/>
        </p:nvSpPr>
        <p:spPr>
          <a:xfrm>
            <a:off x="327687" y="2576108"/>
            <a:ext cx="9160094" cy="929430"/>
          </a:xfrm>
          <a:prstGeom prst="rect">
            <a:avLst/>
          </a:prstGeom>
          <a:solidFill>
            <a:schemeClr val="accent5">
              <a:alpha val="50000"/>
            </a:schemeClr>
          </a:solidFill>
          <a:ln>
            <a:noFill/>
          </a:ln>
        </p:spPr>
        <p:txBody>
          <a:bodyPr anchor="ctr"/>
          <a:lstStyle>
            <a:lvl1pPr lvl="0" rtl="0">
              <a:defRPr/>
            </a:lvl1pPr>
          </a:lstStyle>
          <a:p>
            <a:endParaRPr/>
          </a:p>
        </p:txBody>
      </p:sp>
      <p:sp>
        <p:nvSpPr>
          <p:cNvPr id="8" name="Rectangle 7" descr="5001 $w r $i Founder: $a Jobs, Steve, $d 1955-2011&#10;5001 $w r $i Founder: $a Wozniak, Steve, $d 1950-&#10;5102 $w r $i Successor: $a Apple Inc." title="Highlight over see also tracings"/>
          <p:cNvSpPr/>
          <p:nvPr/>
        </p:nvSpPr>
        <p:spPr>
          <a:xfrm>
            <a:off x="327687" y="3903022"/>
            <a:ext cx="3842073" cy="545090"/>
          </a:xfrm>
          <a:prstGeom prst="rect">
            <a:avLst/>
          </a:prstGeom>
          <a:solidFill>
            <a:schemeClr val="accent4">
              <a:lumMod val="40000"/>
              <a:lumOff val="60000"/>
              <a:alpha val="50000"/>
            </a:schemeClr>
          </a:solidFill>
          <a:ln>
            <a:noFill/>
          </a:ln>
        </p:spPr>
        <p:txBody>
          <a:bodyPr anchor="ctr"/>
          <a:lstStyle>
            <a:lvl1pPr lvl="0" rtl="0">
              <a:defRPr/>
            </a:lvl1pPr>
          </a:lstStyle>
          <a:p>
            <a:endParaRPr/>
          </a:p>
        </p:txBody>
      </p:sp>
      <p:sp>
        <p:nvSpPr>
          <p:cNvPr id="9" name="TextBox 8">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smtClean="0"/>
              <a:t>7</a:t>
            </a:r>
            <a:endParaRPr lang="en-US" dirty="0"/>
          </a:p>
        </p:txBody>
      </p:sp>
    </p:spTree>
    <p:extLst>
      <p:ext uri="{BB962C8B-B14F-4D97-AF65-F5344CB8AC3E}">
        <p14:creationId xmlns:p14="http://schemas.microsoft.com/office/powerpoint/2010/main" val="3846297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 y="673324"/>
            <a:ext cx="12192001" cy="736060"/>
          </a:xfrm>
          <a:prstGeom prst="rect">
            <a:avLst/>
          </a:prstGeom>
        </p:spPr>
        <p:txBody>
          <a:bodyPr>
            <a:noAutofit/>
          </a:bodyPr>
          <a:lstStyle>
            <a:lvl1pPr lvl="0" rtl="0">
              <a:defRPr/>
            </a:lvl1pPr>
          </a:lstStyle>
          <a:p>
            <a:pPr lvl="0" algn="ctr"/>
            <a:r>
              <a:rPr lang="en-US" sz="4400" dirty="0"/>
              <a:t>Name Authority Record-Apple Computer, Inc.</a:t>
            </a:r>
            <a:endParaRPr lang="en-US" sz="4400" dirty="0"/>
          </a:p>
        </p:txBody>
      </p:sp>
      <p:sp>
        <p:nvSpPr>
          <p:cNvPr id="3" name="Slide Number Placeholder 2"/>
          <p:cNvSpPr txBox="1">
            <a:spLocks noGrp="1"/>
          </p:cNvSpPr>
          <p:nvPr>
            <p:ph type="sldNum" sz="quarter"/>
          </p:nvPr>
        </p:nvSpPr>
        <p:spPr>
          <a:xfrm>
            <a:off x="10648025" y="6133624"/>
            <a:ext cx="1462087" cy="257175"/>
          </a:xfrm>
          <a:prstGeom prst="rect">
            <a:avLst/>
          </a:prstGeom>
        </p:spPr>
        <p:txBody>
          <a:bodyPr>
            <a:normAutofit fontScale="55000" lnSpcReduction="20000"/>
          </a:bodyPr>
          <a:lstStyle>
            <a:lvl1pPr lvl="0" rtl="0">
              <a:defRPr/>
            </a:lvl1pPr>
          </a:lstStyle>
          <a:p>
            <a:fld id="{8B38DBA3-52F9-4AF4-A6A4-FA4D7DB2F99C}" type="slidenum">
              <a:t>8</a:t>
            </a:fld>
            <a:endParaRPr/>
          </a:p>
        </p:txBody>
      </p:sp>
      <p:pic>
        <p:nvPicPr>
          <p:cNvPr id="4" name="Picture 3" descr="Screenshot of the Apple Computer, Inc authority record in MARC format" title="Apple Computer, Inc. Authority Record"/>
          <p:cNvPicPr/>
          <p:nvPr/>
        </p:nvPicPr>
        <p:blipFill>
          <a:blip r:embed="rId3"/>
          <a:srcRect t="1686" r="17953" b="9295"/>
          <a:stretch>
            <a:fillRect/>
          </a:stretch>
        </p:blipFill>
        <p:spPr>
          <a:xfrm>
            <a:off x="327687" y="1632788"/>
            <a:ext cx="10320338" cy="4351282"/>
          </a:xfrm>
          <a:prstGeom prst="rect">
            <a:avLst/>
          </a:prstGeom>
        </p:spPr>
      </p:pic>
      <p:sp>
        <p:nvSpPr>
          <p:cNvPr id="5" name="Rectangle 4" descr="1102 $aApple Computer, Inc." title="Highlight over authorized form"/>
          <p:cNvSpPr/>
          <p:nvPr/>
        </p:nvSpPr>
        <p:spPr>
          <a:xfrm>
            <a:off x="327687" y="2342236"/>
            <a:ext cx="2554342" cy="233871"/>
          </a:xfrm>
          <a:prstGeom prst="rect">
            <a:avLst/>
          </a:prstGeom>
          <a:solidFill>
            <a:schemeClr val="accent1">
              <a:lumMod val="60000"/>
              <a:lumOff val="40000"/>
              <a:alpha val="50000"/>
            </a:schemeClr>
          </a:solidFill>
          <a:ln>
            <a:noFill/>
          </a:ln>
        </p:spPr>
        <p:txBody>
          <a:bodyPr anchor="ctr"/>
          <a:lstStyle>
            <a:lvl1pPr lvl="0" rtl="0">
              <a:defRPr/>
            </a:lvl1pPr>
          </a:lstStyle>
          <a:p>
            <a:endParaRPr/>
          </a:p>
        </p:txBody>
      </p:sp>
      <p:sp>
        <p:nvSpPr>
          <p:cNvPr id="6" name="Rectangle 5" descr="4102 $aApple (Firm)&#10;4102 $aApple Computer Company" title="Highlight over see from tracings"/>
          <p:cNvSpPr/>
          <p:nvPr/>
        </p:nvSpPr>
        <p:spPr>
          <a:xfrm>
            <a:off x="327687" y="3544228"/>
            <a:ext cx="3842073" cy="331076"/>
          </a:xfrm>
          <a:prstGeom prst="rect">
            <a:avLst/>
          </a:prstGeom>
          <a:solidFill>
            <a:schemeClr val="accent3">
              <a:alpha val="50000"/>
            </a:schemeClr>
          </a:solidFill>
          <a:ln>
            <a:noFill/>
          </a:ln>
        </p:spPr>
        <p:txBody>
          <a:bodyPr anchor="ctr"/>
          <a:lstStyle>
            <a:lvl1pPr lvl="0" rtl="0">
              <a:defRPr/>
            </a:lvl1pPr>
          </a:lstStyle>
          <a:p>
            <a:endParaRPr/>
          </a:p>
        </p:txBody>
      </p:sp>
      <p:sp>
        <p:nvSpPr>
          <p:cNvPr id="7" name="Rectangle 6" descr="670  $a Price, J. How to write a computer manual, c1984: $b CIP t.p. (Apple Computer, Inc.)&#10;670  $a The High-Tech marketing companion, 1993: $b CIP galley (Apple)&#10;670  $a Wikipedia, 13 February 2007 $b (Apple Inc.; American multinational technology company headquartered in Cupertino, California that designs, develops, and sells consumer electronics, computer software, and online services; founded by Steve Jobs, Steve Wozniak, and Ronald Wayne; formerly known as Apple Computer Company (1976-1977) and Apple Computer, Inc. (1977-2007); in January 2007, Jobs renamed the company Apple Inc., reflecting its shifted focus toward consumer electronics, and announced the iPhone, which saw critical acclaim and significant financial success; headquarters: 1 Apple Park Way, Cupertino, California); industry: Computer hardware; Computer software; Consumer electronics; Digital distribution; Semiconductors; Fabless silicon design; Corporate venture capital; products: Macintosh; iPod; iPhone; iPad; Apple Watch; Apple TV; HomePod; macOS; iOS; watchOS; tvOS; iLife; iWork; Final Cut Pro; Logic Pro; GarageBand)&#10;670  $a Macworld San Francisco 2007 Keynote Address, podcast viewed 14 February 2019 $b (on January 9, 2007 Steve Jobs announced the company name change from Apple Computer, Inc. to Apple Inc.)" title="Highlight over source information"/>
          <p:cNvSpPr/>
          <p:nvPr/>
        </p:nvSpPr>
        <p:spPr>
          <a:xfrm>
            <a:off x="327687" y="4470581"/>
            <a:ext cx="11369910" cy="1550263"/>
          </a:xfrm>
          <a:prstGeom prst="rect">
            <a:avLst/>
          </a:prstGeom>
          <a:solidFill>
            <a:schemeClr val="accent5">
              <a:alpha val="50000"/>
            </a:schemeClr>
          </a:solidFill>
          <a:ln>
            <a:noFill/>
          </a:ln>
        </p:spPr>
        <p:txBody>
          <a:bodyPr anchor="ctr"/>
          <a:lstStyle>
            <a:lvl1pPr lvl="0" rtl="0">
              <a:defRPr/>
            </a:lvl1pPr>
          </a:lstStyle>
          <a:p>
            <a:endParaRPr/>
          </a:p>
        </p:txBody>
      </p:sp>
      <p:sp>
        <p:nvSpPr>
          <p:cNvPr id="8" name="Rectangle 7" descr="368  $a Corporations, American $2 lcsh&#10;370  $e Cupertino (Calif.) $2 naf&#10;371  $a 1 Apple Park Way $b Cupertino $c CA $e 95014&#10;372  $a Computer software $a Computers $a Household electronics $a Macintosh (Computer) $a iPod (Digital music player) $2 lcsh&#10;377  $a eng" title="Highlight over general heading information"/>
          <p:cNvSpPr/>
          <p:nvPr/>
        </p:nvSpPr>
        <p:spPr>
          <a:xfrm>
            <a:off x="327687" y="2576108"/>
            <a:ext cx="9160094" cy="929430"/>
          </a:xfrm>
          <a:prstGeom prst="rect">
            <a:avLst/>
          </a:prstGeom>
          <a:solidFill>
            <a:schemeClr val="accent5">
              <a:alpha val="50000"/>
            </a:schemeClr>
          </a:solidFill>
          <a:ln>
            <a:noFill/>
          </a:ln>
        </p:spPr>
        <p:txBody>
          <a:bodyPr anchor="ctr"/>
          <a:lstStyle>
            <a:lvl1pPr lvl="0" rtl="0">
              <a:defRPr/>
            </a:lvl1pPr>
          </a:lstStyle>
          <a:p>
            <a:endParaRPr/>
          </a:p>
        </p:txBody>
      </p:sp>
      <p:sp>
        <p:nvSpPr>
          <p:cNvPr id="9" name="Rectangle 8" descr="5001 $w r $i Founder: $a Jobs, Steve, $d 1955-2011&#10;5001 $w r $i Founder: $a Wozniak, Steve, $d 1950-&#10;5102 $w r $i Successor: $a Apple Inc." title="Highlight over see also tracings"/>
          <p:cNvSpPr/>
          <p:nvPr/>
        </p:nvSpPr>
        <p:spPr>
          <a:xfrm>
            <a:off x="327687" y="3903022"/>
            <a:ext cx="3842073" cy="545090"/>
          </a:xfrm>
          <a:prstGeom prst="rect">
            <a:avLst/>
          </a:prstGeom>
          <a:solidFill>
            <a:schemeClr val="accent4">
              <a:lumMod val="40000"/>
              <a:lumOff val="60000"/>
              <a:alpha val="50000"/>
            </a:schemeClr>
          </a:solidFill>
          <a:ln>
            <a:noFill/>
          </a:ln>
        </p:spPr>
        <p:txBody>
          <a:bodyPr anchor="ctr"/>
          <a:lstStyle>
            <a:lvl1pPr lvl="0" rtl="0">
              <a:defRPr/>
            </a:lvl1pPr>
          </a:lstStyle>
          <a:p>
            <a:endParaRPr/>
          </a:p>
        </p:txBody>
      </p:sp>
      <p:sp>
        <p:nvSpPr>
          <p:cNvPr id="10" name="TextBox 9">
            <a:extLst>
              <a:ext uri="{FF2B5EF4-FFF2-40B4-BE49-F238E27FC236}">
                <a16:creationId xmlns:a16="http://schemas.microsoft.com/office/drawing/2014/main" id="{12E396CF-8E14-4F58-98BC-D63317B0801F}"/>
              </a:ext>
            </a:extLst>
          </p:cNvPr>
          <p:cNvSpPr txBox="1"/>
          <p:nvPr/>
        </p:nvSpPr>
        <p:spPr>
          <a:xfrm>
            <a:off x="4724400" y="6356350"/>
            <a:ext cx="2743200" cy="365125"/>
          </a:xfrm>
          <a:prstGeom prst="rect">
            <a:avLst/>
          </a:prstGeom>
        </p:spPr>
        <p:txBody>
          <a:bodyPr lIns="91440" tIns="45720" rIns="91440" bIns="45720" anchor="ctr"/>
          <a:lstStyle>
            <a:lvl1pPr marL="0" lvl="0" algn="ctr" rtl="0">
              <a:defRPr sz="1200">
                <a:solidFill>
                  <a:schemeClr val="tx1">
                    <a:tint val="75000"/>
                  </a:schemeClr>
                </a:solidFill>
                <a:latin typeface="Arial"/>
              </a:defRPr>
            </a:lvl1pPr>
          </a:lstStyle>
          <a:p>
            <a:pPr lvl="0" rtl="0"/>
            <a:r>
              <a:rPr lang="en-US" dirty="0" smtClean="0"/>
              <a:t>8</a:t>
            </a:r>
            <a:endParaRPr lang="en-US" dirty="0"/>
          </a:p>
        </p:txBody>
      </p:sp>
    </p:spTree>
    <p:extLst>
      <p:ext uri="{BB962C8B-B14F-4D97-AF65-F5344CB8AC3E}">
        <p14:creationId xmlns:p14="http://schemas.microsoft.com/office/powerpoint/2010/main" val="70430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8B52E-7EA0-4868-B778-1E9A3938BED0}"/>
              </a:ext>
            </a:extLst>
          </p:cNvPr>
          <p:cNvSpPr>
            <a:spLocks noGrp="1"/>
          </p:cNvSpPr>
          <p:nvPr>
            <p:ph type="title"/>
          </p:nvPr>
        </p:nvSpPr>
        <p:spPr/>
        <p:txBody>
          <a:bodyPr>
            <a:normAutofit fontScale="90000"/>
          </a:bodyPr>
          <a:lstStyle/>
          <a:p>
            <a:r>
              <a:rPr lang="en-US" sz="4800" b="1"/>
              <a:t>About Me</a:t>
            </a:r>
          </a:p>
        </p:txBody>
      </p:sp>
      <p:sp>
        <p:nvSpPr>
          <p:cNvPr id="4" name="Content Placeholder 3"/>
          <p:cNvSpPr>
            <a:spLocks noGrp="1"/>
          </p:cNvSpPr>
          <p:nvPr>
            <p:ph idx="1"/>
          </p:nvPr>
        </p:nvSpPr>
        <p:spPr/>
        <p:txBody>
          <a:bodyPr>
            <a:normAutofit/>
          </a:bodyPr>
          <a:lstStyle/>
          <a:p>
            <a:r>
              <a:rPr lang="en-US" sz="2800" dirty="0">
                <a:solidFill>
                  <a:schemeClr val="tx1"/>
                </a:solidFill>
              </a:rPr>
              <a:t>Started at UNT in 2013</a:t>
            </a:r>
          </a:p>
          <a:p>
            <a:r>
              <a:rPr lang="en-US" sz="2800" dirty="0">
                <a:solidFill>
                  <a:schemeClr val="tx1"/>
                </a:solidFill>
              </a:rPr>
              <a:t>Batch e-resource record editing and loading </a:t>
            </a:r>
          </a:p>
          <a:p>
            <a:r>
              <a:rPr lang="en-US" sz="2800" dirty="0">
                <a:solidFill>
                  <a:schemeClr val="tx1"/>
                </a:solidFill>
              </a:rPr>
              <a:t>Juvenile books</a:t>
            </a:r>
          </a:p>
          <a:p>
            <a:r>
              <a:rPr lang="en-US" sz="2800" dirty="0">
                <a:solidFill>
                  <a:schemeClr val="tx1"/>
                </a:solidFill>
              </a:rPr>
              <a:t>Authority </a:t>
            </a:r>
            <a:r>
              <a:rPr lang="en-US" sz="2800" dirty="0" smtClean="0">
                <a:solidFill>
                  <a:schemeClr val="tx1"/>
                </a:solidFill>
              </a:rPr>
              <a:t>control</a:t>
            </a:r>
            <a:endParaRPr lang="en-US" sz="2800" dirty="0">
              <a:solidFill>
                <a:schemeClr val="tx1"/>
              </a:solidFill>
            </a:endParaRPr>
          </a:p>
        </p:txBody>
      </p:sp>
      <p:sp>
        <p:nvSpPr>
          <p:cNvPr id="3" name="Slide Number Placeholder 2"/>
          <p:cNvSpPr>
            <a:spLocks noGrp="1"/>
          </p:cNvSpPr>
          <p:nvPr>
            <p:ph type="sldNum" sz="quarter" idx="4294967295"/>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1289015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89433D90A23D4FB9F77A5CD99D88DE" ma:contentTypeVersion="11" ma:contentTypeDescription="Create a new document." ma:contentTypeScope="" ma:versionID="2fee46680e9db7dc6295d4ba174a3d1b">
  <xsd:schema xmlns:xsd="http://www.w3.org/2001/XMLSchema" xmlns:xs="http://www.w3.org/2001/XMLSchema" xmlns:p="http://schemas.microsoft.com/office/2006/metadata/properties" xmlns:ns3="3e9427e9-1a1b-4fd2-83c2-8f4bb576ffe7" xmlns:ns4="148fe87f-5ea9-469a-ae26-b062933e35f4" targetNamespace="http://schemas.microsoft.com/office/2006/metadata/properties" ma:root="true" ma:fieldsID="aa617b868ad262f5efc79e6408a77653" ns3:_="" ns4:_="">
    <xsd:import namespace="3e9427e9-1a1b-4fd2-83c2-8f4bb576ffe7"/>
    <xsd:import namespace="148fe87f-5ea9-469a-ae26-b062933e35f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427e9-1a1b-4fd2-83c2-8f4bb576ff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8fe87f-5ea9-469a-ae26-b062933e35f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62C702-FE43-4DE3-88A2-C01DE890415F}">
  <ds:schemaRefs>
    <ds:schemaRef ds:uri="http://schemas.microsoft.com/sharepoint/v3/contenttype/forms"/>
  </ds:schemaRefs>
</ds:datastoreItem>
</file>

<file path=customXml/itemProps2.xml><?xml version="1.0" encoding="utf-8"?>
<ds:datastoreItem xmlns:ds="http://schemas.openxmlformats.org/officeDocument/2006/customXml" ds:itemID="{BFAD82BB-2AA5-4E13-97D5-FA5DEA968DA9}">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e9427e9-1a1b-4fd2-83c2-8f4bb576ffe7"/>
    <ds:schemaRef ds:uri="http://purl.org/dc/terms/"/>
    <ds:schemaRef ds:uri="http://schemas.openxmlformats.org/package/2006/metadata/core-properties"/>
    <ds:schemaRef ds:uri="148fe87f-5ea9-469a-ae26-b062933e35f4"/>
    <ds:schemaRef ds:uri="http://www.w3.org/XML/1998/namespace"/>
  </ds:schemaRefs>
</ds:datastoreItem>
</file>

<file path=customXml/itemProps3.xml><?xml version="1.0" encoding="utf-8"?>
<ds:datastoreItem xmlns:ds="http://schemas.openxmlformats.org/officeDocument/2006/customXml" ds:itemID="{E5770D69-859A-40B6-AF40-E34823DBB39C}">
  <ds:schemaRefs>
    <ds:schemaRef ds:uri="148fe87f-5ea9-469a-ae26-b062933e35f4"/>
    <ds:schemaRef ds:uri="3e9427e9-1a1b-4fd2-83c2-8f4bb576ff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TotalTime>
  <Words>8787</Words>
  <Application>Microsoft Office PowerPoint</Application>
  <PresentationFormat>Widescreen</PresentationFormat>
  <Paragraphs>639</Paragraphs>
  <Slides>66</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Arial,Sans-Serif</vt:lpstr>
      <vt:lpstr>Calibri</vt:lpstr>
      <vt:lpstr>Noto Serif</vt:lpstr>
      <vt:lpstr>Roboto</vt:lpstr>
      <vt:lpstr>Roboto Medium</vt:lpstr>
      <vt:lpstr>Wingdings</vt:lpstr>
      <vt:lpstr>Office Theme</vt:lpstr>
      <vt:lpstr>Automating the Authority Control Process</vt:lpstr>
      <vt:lpstr>Outline:</vt:lpstr>
      <vt:lpstr>What is Authority Control?</vt:lpstr>
      <vt:lpstr>Name Authority Record-Apple Computer, Inc.</vt:lpstr>
      <vt:lpstr>Name Authority Record-Apple Computer, Inc.</vt:lpstr>
      <vt:lpstr>Name Authority Record-Apple Computer, Inc.</vt:lpstr>
      <vt:lpstr>Name Authority Record-Apple Computer, Inc.</vt:lpstr>
      <vt:lpstr>Name Authority Record-Apple Computer, Inc.</vt:lpstr>
      <vt:lpstr>About Me</vt:lpstr>
      <vt:lpstr>University of North Texas - Denton, Texas</vt:lpstr>
      <vt:lpstr>UNT Libraries' Catalog</vt:lpstr>
      <vt:lpstr>Local authority control priorities (Then)</vt:lpstr>
      <vt:lpstr>Local authority control priorities (Now)</vt:lpstr>
      <vt:lpstr>Automate!</vt:lpstr>
      <vt:lpstr>Sierra (or your local ILS)</vt:lpstr>
      <vt:lpstr>MarcEdit</vt:lpstr>
      <vt:lpstr>Vendors</vt:lpstr>
      <vt:lpstr>Batch-loading  New Authority Records</vt:lpstr>
      <vt:lpstr>Load records into Sierra, run Heading Reports, copy new names to Excel</vt:lpstr>
      <vt:lpstr>Clean up copied information so just the name remains​</vt:lpstr>
      <vt:lpstr>Validate names in MarcEdit, adding $0​</vt:lpstr>
      <vt:lpstr>Copy $0 search to Excel</vt:lpstr>
      <vt:lpstr>Compare against new names from the Heading Report​</vt:lpstr>
      <vt:lpstr>Batch search OCLC for LCCNs Export the record to Sierra</vt:lpstr>
      <vt:lpstr>Keeping Current</vt:lpstr>
      <vt:lpstr>PowerPoint Presentation</vt:lpstr>
      <vt:lpstr>Automate the update</vt:lpstr>
      <vt:lpstr>Batch-updating Subject Headings</vt:lpstr>
      <vt:lpstr>https://www.loc.gov/aba/cataloging/subject/weeklylists/</vt:lpstr>
      <vt:lpstr>Extract the LCSH record number from the list of changed headings</vt:lpstr>
      <vt:lpstr>Extract the LCSH record number from the list of changed headings</vt:lpstr>
      <vt:lpstr>Build the JSON query in Notepad++</vt:lpstr>
      <vt:lpstr>Build the JSON query in Notepad++</vt:lpstr>
      <vt:lpstr>Build the JSON query in Notepad++</vt:lpstr>
      <vt:lpstr>PowerPoint Presentation</vt:lpstr>
      <vt:lpstr>Run query through Sierra Create Lists</vt:lpstr>
      <vt:lpstr>Search Results</vt:lpstr>
      <vt:lpstr>Format data to batch search OCLC</vt:lpstr>
      <vt:lpstr>Format data to batch search OCLC</vt:lpstr>
      <vt:lpstr>View your authority records in OCLC</vt:lpstr>
      <vt:lpstr>Export updated authority records</vt:lpstr>
      <vt:lpstr>Resolving problems</vt:lpstr>
      <vt:lpstr>Batch-updating Name authorities</vt:lpstr>
      <vt:lpstr>https://www.oclc.org/authority-records.html</vt:lpstr>
      <vt:lpstr>Build the JSON query in Notepad++</vt:lpstr>
      <vt:lpstr>Build the JSON query in Notepad++: Option 1: Record Numbers</vt:lpstr>
      <vt:lpstr>Build the JSON query in Notepad++: Option 1: Record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 query through Sierra Create Lists</vt:lpstr>
      <vt:lpstr>Search Results</vt:lpstr>
      <vt:lpstr>Compare Names to Updated List</vt:lpstr>
      <vt:lpstr>Format data to batch search OCLC</vt:lpstr>
      <vt:lpstr>Format data to batch search OCLC</vt:lpstr>
      <vt:lpstr>Format data to batch search OCLC</vt:lpstr>
      <vt:lpstr>Export updated authority records Update bibliographic records</vt:lpstr>
      <vt:lpstr>Tips</vt:lpstr>
      <vt:lpstr>Tips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creator>Kristine Menkins</dc:creator>
  <cp:lastModifiedBy>Wolf, Stacey</cp:lastModifiedBy>
  <cp:revision>29</cp:revision>
  <dcterms:created xsi:type="dcterms:W3CDTF">2019-12-02T15:33:25Z</dcterms:created>
  <dcterms:modified xsi:type="dcterms:W3CDTF">2020-03-10T14:22:50Z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0x0101007489433D90A23D4FB9F77A5CD99D88DE</vt:lpwstr>
  </property>
</Properties>
</file>