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5"/>
  </p:notesMasterIdLst>
  <p:sldIdLst>
    <p:sldId id="257" r:id="rId2"/>
    <p:sldId id="261" r:id="rId3"/>
    <p:sldId id="406" r:id="rId4"/>
    <p:sldId id="263" r:id="rId5"/>
    <p:sldId id="404" r:id="rId6"/>
    <p:sldId id="264" r:id="rId7"/>
    <p:sldId id="265" r:id="rId8"/>
    <p:sldId id="266" r:id="rId9"/>
    <p:sldId id="396" r:id="rId10"/>
    <p:sldId id="268" r:id="rId11"/>
    <p:sldId id="269" r:id="rId12"/>
    <p:sldId id="270" r:id="rId13"/>
    <p:sldId id="271" r:id="rId14"/>
    <p:sldId id="272" r:id="rId15"/>
    <p:sldId id="401" r:id="rId16"/>
    <p:sldId id="275" r:id="rId17"/>
    <p:sldId id="3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378" r:id="rId31"/>
    <p:sldId id="379" r:id="rId32"/>
    <p:sldId id="376" r:id="rId33"/>
    <p:sldId id="288" r:id="rId34"/>
    <p:sldId id="373" r:id="rId35"/>
    <p:sldId id="289" r:id="rId36"/>
    <p:sldId id="290" r:id="rId37"/>
    <p:sldId id="402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407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403" r:id="rId64"/>
    <p:sldId id="317" r:id="rId65"/>
    <p:sldId id="318" r:id="rId66"/>
    <p:sldId id="319" r:id="rId67"/>
    <p:sldId id="320" r:id="rId68"/>
    <p:sldId id="321" r:id="rId69"/>
    <p:sldId id="324" r:id="rId70"/>
    <p:sldId id="325" r:id="rId71"/>
    <p:sldId id="326" r:id="rId72"/>
    <p:sldId id="327" r:id="rId73"/>
    <p:sldId id="328" r:id="rId74"/>
    <p:sldId id="380" r:id="rId75"/>
    <p:sldId id="329" r:id="rId76"/>
    <p:sldId id="381" r:id="rId77"/>
    <p:sldId id="330" r:id="rId78"/>
    <p:sldId id="400" r:id="rId79"/>
    <p:sldId id="391" r:id="rId80"/>
    <p:sldId id="389" r:id="rId81"/>
    <p:sldId id="390" r:id="rId82"/>
    <p:sldId id="392" r:id="rId83"/>
    <p:sldId id="393" r:id="rId84"/>
    <p:sldId id="382" r:id="rId85"/>
    <p:sldId id="383" r:id="rId86"/>
    <p:sldId id="384" r:id="rId87"/>
    <p:sldId id="386" r:id="rId88"/>
    <p:sldId id="394" r:id="rId89"/>
    <p:sldId id="395" r:id="rId90"/>
    <p:sldId id="369" r:id="rId91"/>
    <p:sldId id="370" r:id="rId92"/>
    <p:sldId id="405" r:id="rId93"/>
    <p:sldId id="371" r:id="rId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0EA5D11-93FD-4F59-80A3-A4996733FB03}">
          <p14:sldIdLst>
            <p14:sldId id="257"/>
            <p14:sldId id="261"/>
            <p14:sldId id="406"/>
            <p14:sldId id="263"/>
            <p14:sldId id="404"/>
            <p14:sldId id="264"/>
            <p14:sldId id="265"/>
            <p14:sldId id="266"/>
          </p14:sldIdLst>
        </p14:section>
        <p14:section name="Access" id="{1AEDAEFB-8FB6-4ECB-9379-18DB5497B799}">
          <p14:sldIdLst>
            <p14:sldId id="396"/>
            <p14:sldId id="268"/>
            <p14:sldId id="269"/>
            <p14:sldId id="270"/>
            <p14:sldId id="271"/>
            <p14:sldId id="272"/>
          </p14:sldIdLst>
        </p14:section>
        <p14:section name="Age of Collections" id="{0E978911-956B-4F63-9C66-73660AC099F4}">
          <p14:sldIdLst>
            <p14:sldId id="401"/>
            <p14:sldId id="275"/>
            <p14:sldId id="3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378"/>
            <p14:sldId id="379"/>
            <p14:sldId id="376"/>
            <p14:sldId id="288"/>
            <p14:sldId id="373"/>
            <p14:sldId id="289"/>
            <p14:sldId id="290"/>
          </p14:sldIdLst>
        </p14:section>
        <p14:section name="Weekly Funds" id="{85BEE434-376A-4755-9CBC-01233BEF4D96}">
          <p14:sldIdLst>
            <p14:sldId id="402"/>
            <p14:sldId id="292"/>
            <p14:sldId id="293"/>
            <p14:sldId id="294"/>
            <p14:sldId id="295"/>
            <p14:sldId id="296"/>
            <p14:sldId id="297"/>
            <p14:sldId id="298"/>
            <p14:sldId id="407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  <p14:section name="CPSLD" id="{9E8C5141-A8D5-45B2-AE8B-A5D3FC69A084}">
          <p14:sldIdLst>
            <p14:sldId id="403"/>
            <p14:sldId id="317"/>
            <p14:sldId id="318"/>
            <p14:sldId id="319"/>
            <p14:sldId id="320"/>
            <p14:sldId id="321"/>
            <p14:sldId id="324"/>
            <p14:sldId id="325"/>
            <p14:sldId id="326"/>
            <p14:sldId id="327"/>
            <p14:sldId id="328"/>
            <p14:sldId id="380"/>
            <p14:sldId id="329"/>
            <p14:sldId id="381"/>
            <p14:sldId id="330"/>
          </p14:sldIdLst>
        </p14:section>
        <p14:section name="Extending Access" id="{5D8DF7D2-95FF-4D23-B2C9-22E3126C9A08}">
          <p14:sldIdLst>
            <p14:sldId id="400"/>
            <p14:sldId id="391"/>
            <p14:sldId id="389"/>
            <p14:sldId id="390"/>
            <p14:sldId id="392"/>
            <p14:sldId id="393"/>
            <p14:sldId id="382"/>
            <p14:sldId id="383"/>
            <p14:sldId id="384"/>
            <p14:sldId id="386"/>
          </p14:sldIdLst>
        </p14:section>
        <p14:section name="Conclusion" id="{32C9DC47-610B-4847-B563-5D8035A9A6D0}">
          <p14:sldIdLst>
            <p14:sldId id="394"/>
            <p14:sldId id="395"/>
            <p14:sldId id="369"/>
            <p14:sldId id="370"/>
            <p14:sldId id="405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00B1D0"/>
    <a:srgbClr val="949494"/>
    <a:srgbClr val="01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451A2-0EE4-45B4-8AB9-0CC835ABF364}" v="5" dt="2018-04-11T17:37:06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3"/>
    <p:restoredTop sz="85422" autoAdjust="0"/>
  </p:normalViewPr>
  <p:slideViewPr>
    <p:cSldViewPr snapToGrid="0" snapToObjects="1">
      <p:cViewPr varScale="1">
        <p:scale>
          <a:sx n="87" d="100"/>
          <a:sy n="87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10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Trevor" userId="S::smitht7@douglascollege.ca::1ecb698c-6c5a-4dc0-afbd-bd2138c8243e" providerId="AD" clId="Web-{994451A2-0EE4-45B4-8AB9-0CC835ABF364}"/>
    <pc:docChg chg="addSld modSld sldOrd">
      <pc:chgData name="Smith, Trevor" userId="S::smitht7@douglascollege.ca::1ecb698c-6c5a-4dc0-afbd-bd2138c8243e" providerId="AD" clId="Web-{994451A2-0EE4-45B4-8AB9-0CC835ABF364}" dt="2018-04-11T17:43:55.067" v="111"/>
      <pc:docMkLst>
        <pc:docMk/>
      </pc:docMkLst>
      <pc:sldChg chg="ord">
        <pc:chgData name="Smith, Trevor" userId="S::smitht7@douglascollege.ca::1ecb698c-6c5a-4dc0-afbd-bd2138c8243e" providerId="AD" clId="Web-{994451A2-0EE4-45B4-8AB9-0CC835ABF364}" dt="2018-04-11T17:38:00.442" v="13"/>
        <pc:sldMkLst>
          <pc:docMk/>
          <pc:sldMk cId="881086688" sldId="263"/>
        </pc:sldMkLst>
      </pc:sldChg>
      <pc:sldChg chg="modSp">
        <pc:chgData name="Smith, Trevor" userId="S::smitht7@douglascollege.ca::1ecb698c-6c5a-4dc0-afbd-bd2138c8243e" providerId="AD" clId="Web-{994451A2-0EE4-45B4-8AB9-0CC835ABF364}" dt="2018-04-11T17:37:06.611" v="9"/>
        <pc:sldMkLst>
          <pc:docMk/>
          <pc:sldMk cId="4101044348" sldId="274"/>
        </pc:sldMkLst>
        <pc:spChg chg="mod">
          <ac:chgData name="Smith, Trevor" userId="S::smitht7@douglascollege.ca::1ecb698c-6c5a-4dc0-afbd-bd2138c8243e" providerId="AD" clId="Web-{994451A2-0EE4-45B4-8AB9-0CC835ABF364}" dt="2018-04-11T17:37:06.611" v="9"/>
          <ac:spMkLst>
            <pc:docMk/>
            <pc:sldMk cId="4101044348" sldId="274"/>
            <ac:spMk id="3" creationId="{00000000-0000-0000-0000-000000000000}"/>
          </ac:spMkLst>
        </pc:spChg>
      </pc:sldChg>
      <pc:sldChg chg="modSp">
        <pc:chgData name="Smith, Trevor" userId="S::smitht7@douglascollege.ca::1ecb698c-6c5a-4dc0-afbd-bd2138c8243e" providerId="AD" clId="Web-{994451A2-0EE4-45B4-8AB9-0CC835ABF364}" dt="2018-04-11T17:42:10.296" v="106"/>
        <pc:sldMkLst>
          <pc:docMk/>
          <pc:sldMk cId="1201388476" sldId="277"/>
        </pc:sldMkLst>
        <pc:spChg chg="mod">
          <ac:chgData name="Smith, Trevor" userId="S::smitht7@douglascollege.ca::1ecb698c-6c5a-4dc0-afbd-bd2138c8243e" providerId="AD" clId="Web-{994451A2-0EE4-45B4-8AB9-0CC835ABF364}" dt="2018-04-11T17:42:10.296" v="106"/>
          <ac:spMkLst>
            <pc:docMk/>
            <pc:sldMk cId="1201388476" sldId="277"/>
            <ac:spMk id="3" creationId="{00000000-0000-0000-0000-000000000000}"/>
          </ac:spMkLst>
        </pc:spChg>
      </pc:sldChg>
      <pc:sldChg chg="modSp">
        <pc:chgData name="Smith, Trevor" userId="S::smitht7@douglascollege.ca::1ecb698c-6c5a-4dc0-afbd-bd2138c8243e" providerId="AD" clId="Web-{994451A2-0EE4-45B4-8AB9-0CC835ABF364}" dt="2018-04-11T17:43:41.066" v="110"/>
        <pc:sldMkLst>
          <pc:docMk/>
          <pc:sldMk cId="2016650974" sldId="280"/>
        </pc:sldMkLst>
        <pc:picChg chg="mod">
          <ac:chgData name="Smith, Trevor" userId="S::smitht7@douglascollege.ca::1ecb698c-6c5a-4dc0-afbd-bd2138c8243e" providerId="AD" clId="Web-{994451A2-0EE4-45B4-8AB9-0CC835ABF364}" dt="2018-04-11T17:43:41.066" v="110"/>
          <ac:picMkLst>
            <pc:docMk/>
            <pc:sldMk cId="2016650974" sldId="280"/>
            <ac:picMk id="4" creationId="{00000000-0000-0000-0000-000000000000}"/>
          </ac:picMkLst>
        </pc:picChg>
      </pc:sldChg>
      <pc:sldChg chg="modSp">
        <pc:chgData name="Smith, Trevor" userId="S::smitht7@douglascollege.ca::1ecb698c-6c5a-4dc0-afbd-bd2138c8243e" providerId="AD" clId="Web-{994451A2-0EE4-45B4-8AB9-0CC835ABF364}" dt="2018-04-11T17:43:55.067" v="111"/>
        <pc:sldMkLst>
          <pc:docMk/>
          <pc:sldMk cId="2274182701" sldId="281"/>
        </pc:sldMkLst>
        <pc:picChg chg="mod">
          <ac:chgData name="Smith, Trevor" userId="S::smitht7@douglascollege.ca::1ecb698c-6c5a-4dc0-afbd-bd2138c8243e" providerId="AD" clId="Web-{994451A2-0EE4-45B4-8AB9-0CC835ABF364}" dt="2018-04-11T17:43:55.067" v="111"/>
          <ac:picMkLst>
            <pc:docMk/>
            <pc:sldMk cId="2274182701" sldId="281"/>
            <ac:picMk id="4" creationId="{00000000-0000-0000-0000-000000000000}"/>
          </ac:picMkLst>
        </pc:picChg>
      </pc:sldChg>
      <pc:sldChg chg="modSp new">
        <pc:chgData name="Smith, Trevor" userId="S::smitht7@douglascollege.ca::1ecb698c-6c5a-4dc0-afbd-bd2138c8243e" providerId="AD" clId="Web-{994451A2-0EE4-45B4-8AB9-0CC835ABF364}" dt="2018-04-11T17:39:30.602" v="86"/>
        <pc:sldMkLst>
          <pc:docMk/>
          <pc:sldMk cId="2792759869" sldId="372"/>
        </pc:sldMkLst>
        <pc:spChg chg="mod">
          <ac:chgData name="Smith, Trevor" userId="S::smitht7@douglascollege.ca::1ecb698c-6c5a-4dc0-afbd-bd2138c8243e" providerId="AD" clId="Web-{994451A2-0EE4-45B4-8AB9-0CC835ABF364}" dt="2018-04-11T17:39:30.602" v="86"/>
          <ac:spMkLst>
            <pc:docMk/>
            <pc:sldMk cId="2792759869" sldId="372"/>
            <ac:spMk id="2" creationId="{158F63BD-7C45-49A3-B320-4ED60091C15A}"/>
          </ac:spMkLst>
        </pc:spChg>
        <pc:spChg chg="mod">
          <ac:chgData name="Smith, Trevor" userId="S::smitht7@douglascollege.ca::1ecb698c-6c5a-4dc0-afbd-bd2138c8243e" providerId="AD" clId="Web-{994451A2-0EE4-45B4-8AB9-0CC835ABF364}" dt="2018-04-11T17:38:07.207" v="16"/>
          <ac:spMkLst>
            <pc:docMk/>
            <pc:sldMk cId="2792759869" sldId="372"/>
            <ac:spMk id="3" creationId="{2573532F-AD19-4DCB-B845-341ACB47CCEA}"/>
          </ac:spMkLst>
        </pc:spChg>
      </pc:sldChg>
    </pc:docChg>
  </pc:docChgLst>
  <pc:docChgLst>
    <pc:chgData name="Smith, Trevor" userId="S::smitht7@douglascollege.ca::1ecb698c-6c5a-4dc0-afbd-bd2138c8243e" providerId="AD" clId="Web-{9C55E66A-5B2C-4219-B683-7EEA7D9F15A4}"/>
    <pc:docChg chg="modSld">
      <pc:chgData name="Smith, Trevor" userId="S::smitht7@douglascollege.ca::1ecb698c-6c5a-4dc0-afbd-bd2138c8243e" providerId="AD" clId="Web-{9C55E66A-5B2C-4219-B683-7EEA7D9F15A4}" dt="2018-05-01T21:59:12.489" v="1"/>
      <pc:docMkLst>
        <pc:docMk/>
      </pc:docMkLst>
      <pc:sldChg chg="modSp">
        <pc:chgData name="Smith, Trevor" userId="S::smitht7@douglascollege.ca::1ecb698c-6c5a-4dc0-afbd-bd2138c8243e" providerId="AD" clId="Web-{9C55E66A-5B2C-4219-B683-7EEA7D9F15A4}" dt="2018-05-01T21:59:12.489" v="1"/>
        <pc:sldMkLst>
          <pc:docMk/>
          <pc:sldMk cId="1457418484" sldId="300"/>
        </pc:sldMkLst>
        <pc:picChg chg="mod">
          <ac:chgData name="Smith, Trevor" userId="S::smitht7@douglascollege.ca::1ecb698c-6c5a-4dc0-afbd-bd2138c8243e" providerId="AD" clId="Web-{9C55E66A-5B2C-4219-B683-7EEA7D9F15A4}" dt="2018-05-01T21:59:12.489" v="1"/>
          <ac:picMkLst>
            <pc:docMk/>
            <pc:sldMk cId="1457418484" sldId="300"/>
            <ac:picMk id="7" creationId="{00000000-0000-0000-0000-000000000000}"/>
          </ac:picMkLst>
        </pc:picChg>
      </pc:sldChg>
    </pc:docChg>
  </pc:docChgLst>
  <pc:docChgLst>
    <pc:chgData name="Smith, Trevor" userId="S::smitht7@douglascollege.ca::1ecb698c-6c5a-4dc0-afbd-bd2138c8243e" providerId="AD" clId="Web-{20898B80-562C-4B31-88BF-02F5506C990C}"/>
    <pc:docChg chg="delSld modSld">
      <pc:chgData name="Smith, Trevor" userId="S::smitht7@douglascollege.ca::1ecb698c-6c5a-4dc0-afbd-bd2138c8243e" providerId="AD" clId="Web-{20898B80-562C-4B31-88BF-02F5506C990C}" dt="2018-04-11T17:35:54.462" v="4"/>
      <pc:docMkLst>
        <pc:docMk/>
      </pc:docMkLst>
      <pc:sldChg chg="del">
        <pc:chgData name="Smith, Trevor" userId="S::smitht7@douglascollege.ca::1ecb698c-6c5a-4dc0-afbd-bd2138c8243e" providerId="AD" clId="Web-{20898B80-562C-4B31-88BF-02F5506C990C}" dt="2018-04-11T17:34:41.472" v="0"/>
        <pc:sldMkLst>
          <pc:docMk/>
          <pc:sldMk cId="3129029182" sldId="267"/>
        </pc:sldMkLst>
      </pc:sldChg>
      <pc:sldChg chg="modSp">
        <pc:chgData name="Smith, Trevor" userId="S::smitht7@douglascollege.ca::1ecb698c-6c5a-4dc0-afbd-bd2138c8243e" providerId="AD" clId="Web-{20898B80-562C-4B31-88BF-02F5506C990C}" dt="2018-04-11T17:35:09.207" v="1"/>
        <pc:sldMkLst>
          <pc:docMk/>
          <pc:sldMk cId="3093393640" sldId="270"/>
        </pc:sldMkLst>
        <pc:spChg chg="mod">
          <ac:chgData name="Smith, Trevor" userId="S::smitht7@douglascollege.ca::1ecb698c-6c5a-4dc0-afbd-bd2138c8243e" providerId="AD" clId="Web-{20898B80-562C-4B31-88BF-02F5506C990C}" dt="2018-04-11T17:35:09.207" v="1"/>
          <ac:spMkLst>
            <pc:docMk/>
            <pc:sldMk cId="3093393640" sldId="270"/>
            <ac:spMk id="2" creationId="{00000000-0000-0000-0000-000000000000}"/>
          </ac:spMkLst>
        </pc:spChg>
      </pc:sldChg>
      <pc:sldChg chg="modSp">
        <pc:chgData name="Smith, Trevor" userId="S::smitht7@douglascollege.ca::1ecb698c-6c5a-4dc0-afbd-bd2138c8243e" providerId="AD" clId="Web-{20898B80-562C-4B31-88BF-02F5506C990C}" dt="2018-04-11T17:35:54.462" v="4"/>
        <pc:sldMkLst>
          <pc:docMk/>
          <pc:sldMk cId="1506890862" sldId="272"/>
        </pc:sldMkLst>
        <pc:spChg chg="mod">
          <ac:chgData name="Smith, Trevor" userId="S::smitht7@douglascollege.ca::1ecb698c-6c5a-4dc0-afbd-bd2138c8243e" providerId="AD" clId="Web-{20898B80-562C-4B31-88BF-02F5506C990C}" dt="2018-04-11T17:35:54.462" v="4"/>
          <ac:spMkLst>
            <pc:docMk/>
            <pc:sldMk cId="1506890862" sldId="272"/>
            <ac:spMk id="4" creationId="{85FBAED6-EE60-2B4A-BB08-4E244C05BE5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D25A0-98EB-4983-922B-9E4A0BAAEF5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F9235A-F56A-49F2-B32D-8E2F5D490CCD}">
      <dgm:prSet phldrT="[Text]" custT="1"/>
      <dgm:spPr/>
      <dgm:t>
        <a:bodyPr/>
        <a:lstStyle/>
        <a:p>
          <a:r>
            <a:rPr lang="en-US" sz="2400" dirty="0"/>
            <a:t>Age of Collection Reports</a:t>
          </a:r>
        </a:p>
      </dgm:t>
    </dgm:pt>
    <dgm:pt modelId="{BA901054-524B-4FA5-BD4F-3FA5185132F2}" type="parTrans" cxnId="{A7A51B1F-6285-4A6F-B5E9-8ABF31FFEFBD}">
      <dgm:prSet/>
      <dgm:spPr/>
      <dgm:t>
        <a:bodyPr/>
        <a:lstStyle/>
        <a:p>
          <a:endParaRPr lang="en-US"/>
        </a:p>
      </dgm:t>
    </dgm:pt>
    <dgm:pt modelId="{602AF9F8-8D86-4384-A258-7A6538BDF2AA}" type="sibTrans" cxnId="{A7A51B1F-6285-4A6F-B5E9-8ABF31FFEFBD}">
      <dgm:prSet/>
      <dgm:spPr/>
      <dgm:t>
        <a:bodyPr/>
        <a:lstStyle/>
        <a:p>
          <a:endParaRPr lang="en-US"/>
        </a:p>
      </dgm:t>
    </dgm:pt>
    <dgm:pt modelId="{D4486CCB-981D-4C85-96AF-BC9BA36A3E74}">
      <dgm:prSet custT="1"/>
      <dgm:spPr/>
      <dgm:t>
        <a:bodyPr/>
        <a:lstStyle/>
        <a:p>
          <a:r>
            <a:rPr lang="en-US" sz="2400" dirty="0"/>
            <a:t>Weekly Funds </a:t>
          </a:r>
        </a:p>
      </dgm:t>
    </dgm:pt>
    <dgm:pt modelId="{5F56ABAE-FFD1-4473-BFE1-2E47CA133B05}" type="parTrans" cxnId="{D36AEED9-2DC7-4A53-B982-1F14712DB64F}">
      <dgm:prSet/>
      <dgm:spPr/>
      <dgm:t>
        <a:bodyPr/>
        <a:lstStyle/>
        <a:p>
          <a:endParaRPr lang="en-US"/>
        </a:p>
      </dgm:t>
    </dgm:pt>
    <dgm:pt modelId="{66CD30AF-83BA-455A-B2D4-4F3B9FEC771E}" type="sibTrans" cxnId="{D36AEED9-2DC7-4A53-B982-1F14712DB64F}">
      <dgm:prSet/>
      <dgm:spPr/>
      <dgm:t>
        <a:bodyPr/>
        <a:lstStyle/>
        <a:p>
          <a:endParaRPr lang="en-US"/>
        </a:p>
      </dgm:t>
    </dgm:pt>
    <dgm:pt modelId="{CBA47D92-633C-41AC-B4E6-9729DB7D0CDA}">
      <dgm:prSet custT="1"/>
      <dgm:spPr/>
      <dgm:t>
        <a:bodyPr/>
        <a:lstStyle/>
        <a:p>
          <a:r>
            <a:rPr lang="en-US" sz="2400" dirty="0"/>
            <a:t>CPSLD monthly stats</a:t>
          </a:r>
        </a:p>
      </dgm:t>
    </dgm:pt>
    <dgm:pt modelId="{066A4696-AE3B-484B-BCD0-19C25494AC11}" type="parTrans" cxnId="{A539004D-2C5E-47BF-AD6E-C784CDB8EB51}">
      <dgm:prSet/>
      <dgm:spPr/>
      <dgm:t>
        <a:bodyPr/>
        <a:lstStyle/>
        <a:p>
          <a:endParaRPr lang="en-US"/>
        </a:p>
      </dgm:t>
    </dgm:pt>
    <dgm:pt modelId="{27D3E055-9D6B-4F7A-8967-BB6419A5C45F}" type="sibTrans" cxnId="{A539004D-2C5E-47BF-AD6E-C784CDB8EB51}">
      <dgm:prSet/>
      <dgm:spPr/>
      <dgm:t>
        <a:bodyPr/>
        <a:lstStyle/>
        <a:p>
          <a:endParaRPr lang="en-US"/>
        </a:p>
      </dgm:t>
    </dgm:pt>
    <dgm:pt modelId="{19A5D529-DDA0-419B-B990-ED751B035C8C}">
      <dgm:prSet phldrT="[Text]"/>
      <dgm:spPr/>
      <dgm:t>
        <a:bodyPr/>
        <a:lstStyle/>
        <a:p>
          <a:r>
            <a:rPr lang="en-US" dirty="0"/>
            <a:t>Reformatting Canned Reports</a:t>
          </a:r>
        </a:p>
      </dgm:t>
    </dgm:pt>
    <dgm:pt modelId="{F44B7AAD-0E2C-4894-B590-B48CA18CA13D}" type="parTrans" cxnId="{4E5B5FAE-3030-4A1E-B177-D7F562276311}">
      <dgm:prSet/>
      <dgm:spPr/>
      <dgm:t>
        <a:bodyPr/>
        <a:lstStyle/>
        <a:p>
          <a:endParaRPr lang="en-US"/>
        </a:p>
      </dgm:t>
    </dgm:pt>
    <dgm:pt modelId="{ABB2758D-9AB2-4D4B-985E-A59DEAC56A23}" type="sibTrans" cxnId="{4E5B5FAE-3030-4A1E-B177-D7F562276311}">
      <dgm:prSet/>
      <dgm:spPr/>
      <dgm:t>
        <a:bodyPr/>
        <a:lstStyle/>
        <a:p>
          <a:endParaRPr lang="en-US"/>
        </a:p>
      </dgm:t>
    </dgm:pt>
    <dgm:pt modelId="{A1B024D2-89A9-4111-82E9-178788EC9257}">
      <dgm:prSet/>
      <dgm:spPr/>
      <dgm:t>
        <a:bodyPr/>
        <a:lstStyle/>
        <a:p>
          <a:r>
            <a:rPr lang="en-US" dirty="0"/>
            <a:t>Track progress</a:t>
          </a:r>
        </a:p>
      </dgm:t>
    </dgm:pt>
    <dgm:pt modelId="{782ECA39-D3CB-4B49-BC80-2A040A769C83}" type="parTrans" cxnId="{B961F76C-80F0-4ABE-AE03-59113E950F3A}">
      <dgm:prSet/>
      <dgm:spPr/>
      <dgm:t>
        <a:bodyPr/>
        <a:lstStyle/>
        <a:p>
          <a:endParaRPr lang="en-US"/>
        </a:p>
      </dgm:t>
    </dgm:pt>
    <dgm:pt modelId="{7023E547-B11F-4676-9CF8-CFC0A079DB13}" type="sibTrans" cxnId="{B961F76C-80F0-4ABE-AE03-59113E950F3A}">
      <dgm:prSet/>
      <dgm:spPr/>
      <dgm:t>
        <a:bodyPr/>
        <a:lstStyle/>
        <a:p>
          <a:endParaRPr lang="en-US"/>
        </a:p>
      </dgm:t>
    </dgm:pt>
    <dgm:pt modelId="{7C649EAE-B421-4820-9F2B-B3D690A967E4}">
      <dgm:prSet/>
      <dgm:spPr/>
      <dgm:t>
        <a:bodyPr/>
        <a:lstStyle/>
        <a:p>
          <a:r>
            <a:rPr lang="en-US" dirty="0"/>
            <a:t>Local area data</a:t>
          </a:r>
        </a:p>
      </dgm:t>
    </dgm:pt>
    <dgm:pt modelId="{7DDF799B-E669-441C-84AB-89F46E79ACD3}" type="parTrans" cxnId="{366515C5-985F-434A-8EB1-D440AA9A2B9C}">
      <dgm:prSet/>
      <dgm:spPr/>
      <dgm:t>
        <a:bodyPr/>
        <a:lstStyle/>
        <a:p>
          <a:endParaRPr lang="en-US"/>
        </a:p>
      </dgm:t>
    </dgm:pt>
    <dgm:pt modelId="{8DB75BC9-4563-46C3-88E7-FCF1304D4637}" type="sibTrans" cxnId="{366515C5-985F-434A-8EB1-D440AA9A2B9C}">
      <dgm:prSet/>
      <dgm:spPr/>
      <dgm:t>
        <a:bodyPr/>
        <a:lstStyle/>
        <a:p>
          <a:endParaRPr lang="en-US"/>
        </a:p>
      </dgm:t>
    </dgm:pt>
    <dgm:pt modelId="{61FD68DB-B5DC-4CA7-AE78-63FD35116BFA}">
      <dgm:prSet phldrT="[Text]" custT="1"/>
      <dgm:spPr/>
      <dgm:t>
        <a:bodyPr/>
        <a:lstStyle/>
        <a:p>
          <a:r>
            <a:rPr lang="en-US" sz="2400" dirty="0"/>
            <a:t>Access</a:t>
          </a:r>
        </a:p>
      </dgm:t>
    </dgm:pt>
    <dgm:pt modelId="{D2F3A435-ABB9-4AFD-BFE8-6CA69602BB88}" type="parTrans" cxnId="{8037EEF8-B2F2-4C03-87F9-77CCF64A88B0}">
      <dgm:prSet/>
      <dgm:spPr/>
      <dgm:t>
        <a:bodyPr/>
        <a:lstStyle/>
        <a:p>
          <a:endParaRPr lang="en-US"/>
        </a:p>
      </dgm:t>
    </dgm:pt>
    <dgm:pt modelId="{77E19A83-1D37-4EED-A89B-79EBE9079544}" type="sibTrans" cxnId="{8037EEF8-B2F2-4C03-87F9-77CCF64A88B0}">
      <dgm:prSet/>
      <dgm:spPr/>
      <dgm:t>
        <a:bodyPr/>
        <a:lstStyle/>
        <a:p>
          <a:endParaRPr lang="en-US"/>
        </a:p>
      </dgm:t>
    </dgm:pt>
    <dgm:pt modelId="{28EFC4A7-1C66-468C-98CC-6286E5A14E40}">
      <dgm:prSet phldrT="[Text]"/>
      <dgm:spPr/>
      <dgm:t>
        <a:bodyPr/>
        <a:lstStyle/>
        <a:p>
          <a:r>
            <a:rPr lang="en-US" dirty="0"/>
            <a:t>Why Microsoft?</a:t>
          </a:r>
        </a:p>
      </dgm:t>
    </dgm:pt>
    <dgm:pt modelId="{A3D185DE-049A-454E-BD42-0895F104A1F1}" type="parTrans" cxnId="{E443A76B-176B-4194-A868-18D78BB24A1D}">
      <dgm:prSet/>
      <dgm:spPr/>
      <dgm:t>
        <a:bodyPr/>
        <a:lstStyle/>
        <a:p>
          <a:endParaRPr lang="en-US"/>
        </a:p>
      </dgm:t>
    </dgm:pt>
    <dgm:pt modelId="{13DF9C66-C07F-4F23-9399-E0253DCC29BC}" type="sibTrans" cxnId="{E443A76B-176B-4194-A868-18D78BB24A1D}">
      <dgm:prSet/>
      <dgm:spPr/>
      <dgm:t>
        <a:bodyPr/>
        <a:lstStyle/>
        <a:p>
          <a:endParaRPr lang="en-US"/>
        </a:p>
      </dgm:t>
    </dgm:pt>
    <dgm:pt modelId="{509C0071-CB83-4F4D-B61E-E5CCC4580F56}">
      <dgm:prSet custT="1"/>
      <dgm:spPr/>
      <dgm:t>
        <a:bodyPr/>
        <a:lstStyle/>
        <a:p>
          <a:r>
            <a:rPr lang="en-US" sz="2400" dirty="0"/>
            <a:t>Extending Access</a:t>
          </a:r>
        </a:p>
      </dgm:t>
    </dgm:pt>
    <dgm:pt modelId="{972C4335-58A5-442D-B2A8-4DD0FB757AB1}" type="parTrans" cxnId="{73833171-B5E2-4ABF-8F0B-CE691D902D6C}">
      <dgm:prSet/>
      <dgm:spPr/>
      <dgm:t>
        <a:bodyPr/>
        <a:lstStyle/>
        <a:p>
          <a:endParaRPr lang="en-US"/>
        </a:p>
      </dgm:t>
    </dgm:pt>
    <dgm:pt modelId="{20228A54-466C-4F1C-A4ED-5E727A7FDF7B}" type="sibTrans" cxnId="{73833171-B5E2-4ABF-8F0B-CE691D902D6C}">
      <dgm:prSet/>
      <dgm:spPr/>
      <dgm:t>
        <a:bodyPr/>
        <a:lstStyle/>
        <a:p>
          <a:endParaRPr lang="en-US"/>
        </a:p>
      </dgm:t>
    </dgm:pt>
    <dgm:pt modelId="{CA7FF26A-4A05-4D98-9BC7-789B012D758B}">
      <dgm:prSet/>
      <dgm:spPr/>
      <dgm:t>
        <a:bodyPr/>
        <a:lstStyle/>
        <a:p>
          <a:r>
            <a:rPr lang="en-US" dirty="0"/>
            <a:t>Excel</a:t>
          </a:r>
        </a:p>
      </dgm:t>
    </dgm:pt>
    <dgm:pt modelId="{17AA4F41-2195-4B2C-9216-10FECC987AD0}" type="parTrans" cxnId="{AA297DFC-0C7E-4814-B958-C2DEDC317F7A}">
      <dgm:prSet/>
      <dgm:spPr/>
      <dgm:t>
        <a:bodyPr/>
        <a:lstStyle/>
        <a:p>
          <a:endParaRPr lang="en-US"/>
        </a:p>
      </dgm:t>
    </dgm:pt>
    <dgm:pt modelId="{67799261-13FB-4EA6-99EF-9912C72A5020}" type="sibTrans" cxnId="{AA297DFC-0C7E-4814-B958-C2DEDC317F7A}">
      <dgm:prSet/>
      <dgm:spPr/>
      <dgm:t>
        <a:bodyPr/>
        <a:lstStyle/>
        <a:p>
          <a:endParaRPr lang="en-US"/>
        </a:p>
      </dgm:t>
    </dgm:pt>
    <dgm:pt modelId="{7A788C52-7815-4904-85CE-7AA4785A105F}">
      <dgm:prSet/>
      <dgm:spPr/>
      <dgm:t>
        <a:bodyPr/>
        <a:lstStyle/>
        <a:p>
          <a:r>
            <a:rPr lang="en-US" dirty="0"/>
            <a:t>SharePoint</a:t>
          </a:r>
        </a:p>
      </dgm:t>
    </dgm:pt>
    <dgm:pt modelId="{2E6998FA-6175-4227-861F-0B8345632CDE}" type="parTrans" cxnId="{D1F52E7D-69D3-4551-8759-764752E65B48}">
      <dgm:prSet/>
      <dgm:spPr/>
      <dgm:t>
        <a:bodyPr/>
        <a:lstStyle/>
        <a:p>
          <a:endParaRPr lang="en-US"/>
        </a:p>
      </dgm:t>
    </dgm:pt>
    <dgm:pt modelId="{F4DA6B7F-964B-4DEE-9646-B15B6FE6E04C}" type="sibTrans" cxnId="{D1F52E7D-69D3-4551-8759-764752E65B48}">
      <dgm:prSet/>
      <dgm:spPr/>
      <dgm:t>
        <a:bodyPr/>
        <a:lstStyle/>
        <a:p>
          <a:endParaRPr lang="en-US"/>
        </a:p>
      </dgm:t>
    </dgm:pt>
    <dgm:pt modelId="{04D8AC0F-091B-4EE6-A0C6-476FE6C533DA}" type="pres">
      <dgm:prSet presAssocID="{245D25A0-98EB-4983-922B-9E4A0BAAEF5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EC420E3-E35E-4B6B-B180-1981E7B3C0EB}" type="pres">
      <dgm:prSet presAssocID="{61FD68DB-B5DC-4CA7-AE78-63FD35116BFA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27106-414C-4B26-B4CA-F511B1460F2C}" type="pres">
      <dgm:prSet presAssocID="{61FD68DB-B5DC-4CA7-AE78-63FD35116BFA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47A96-C2F9-462E-AECB-2A54A5FB608C}" type="pres">
      <dgm:prSet presAssocID="{AFF9235A-F56A-49F2-B32D-8E2F5D490CCD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07DCB-D42A-49DF-8671-C642B28F3561}" type="pres">
      <dgm:prSet presAssocID="{AFF9235A-F56A-49F2-B32D-8E2F5D490CCD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BCE06-66CE-42CA-94D6-2C63A082093D}" type="pres">
      <dgm:prSet presAssocID="{D4486CCB-981D-4C85-96AF-BC9BA36A3E74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94023-DDA3-4F7C-B23B-F2EC30119C44}" type="pres">
      <dgm:prSet presAssocID="{D4486CCB-981D-4C85-96AF-BC9BA36A3E74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7D6B0-70EA-4F7B-A4DD-70280CCFCA3B}" type="pres">
      <dgm:prSet presAssocID="{CBA47D92-633C-41AC-B4E6-9729DB7D0CD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534F8-FC0A-4499-9FD6-3E9DDE810EF5}" type="pres">
      <dgm:prSet presAssocID="{CBA47D92-633C-41AC-B4E6-9729DB7D0CD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9CB17-7DBA-4A07-B591-88C62553E10F}" type="pres">
      <dgm:prSet presAssocID="{509C0071-CB83-4F4D-B61E-E5CCC4580F56}" presName="parentText5" presStyleLbl="node1" presStyleIdx="4" presStyleCnt="5" custLinFactNeighborY="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ED0E5-F680-4702-80E4-90DF523AB235}" type="pres">
      <dgm:prSet presAssocID="{509C0071-CB83-4F4D-B61E-E5CCC4580F56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37EEF8-B2F2-4C03-87F9-77CCF64A88B0}" srcId="{245D25A0-98EB-4983-922B-9E4A0BAAEF5F}" destId="{61FD68DB-B5DC-4CA7-AE78-63FD35116BFA}" srcOrd="0" destOrd="0" parTransId="{D2F3A435-ABB9-4AFD-BFE8-6CA69602BB88}" sibTransId="{77E19A83-1D37-4EED-A89B-79EBE9079544}"/>
    <dgm:cxn modelId="{5F383FC1-15E4-405D-9F51-4E166F9C488B}" type="presOf" srcId="{61FD68DB-B5DC-4CA7-AE78-63FD35116BFA}" destId="{6EC420E3-E35E-4B6B-B180-1981E7B3C0EB}" srcOrd="0" destOrd="0" presId="urn:microsoft.com/office/officeart/2009/3/layout/IncreasingArrowsProcess"/>
    <dgm:cxn modelId="{73833171-B5E2-4ABF-8F0B-CE691D902D6C}" srcId="{245D25A0-98EB-4983-922B-9E4A0BAAEF5F}" destId="{509C0071-CB83-4F4D-B61E-E5CCC4580F56}" srcOrd="4" destOrd="0" parTransId="{972C4335-58A5-442D-B2A8-4DD0FB757AB1}" sibTransId="{20228A54-466C-4F1C-A4ED-5E727A7FDF7B}"/>
    <dgm:cxn modelId="{09756370-12DA-4C54-AE8F-081A08E1301D}" type="presOf" srcId="{CBA47D92-633C-41AC-B4E6-9729DB7D0CDA}" destId="{63F7D6B0-70EA-4F7B-A4DD-70280CCFCA3B}" srcOrd="0" destOrd="0" presId="urn:microsoft.com/office/officeart/2009/3/layout/IncreasingArrowsProcess"/>
    <dgm:cxn modelId="{AA297DFC-0C7E-4814-B958-C2DEDC317F7A}" srcId="{509C0071-CB83-4F4D-B61E-E5CCC4580F56}" destId="{CA7FF26A-4A05-4D98-9BC7-789B012D758B}" srcOrd="0" destOrd="0" parTransId="{17AA4F41-2195-4B2C-9216-10FECC987AD0}" sibTransId="{67799261-13FB-4EA6-99EF-9912C72A5020}"/>
    <dgm:cxn modelId="{32506FE6-F926-4B32-A50D-D7991925A289}" type="presOf" srcId="{509C0071-CB83-4F4D-B61E-E5CCC4580F56}" destId="{1809CB17-7DBA-4A07-B591-88C62553E10F}" srcOrd="0" destOrd="0" presId="urn:microsoft.com/office/officeart/2009/3/layout/IncreasingArrowsProcess"/>
    <dgm:cxn modelId="{A539004D-2C5E-47BF-AD6E-C784CDB8EB51}" srcId="{245D25A0-98EB-4983-922B-9E4A0BAAEF5F}" destId="{CBA47D92-633C-41AC-B4E6-9729DB7D0CDA}" srcOrd="3" destOrd="0" parTransId="{066A4696-AE3B-484B-BCD0-19C25494AC11}" sibTransId="{27D3E055-9D6B-4F7A-8967-BB6419A5C45F}"/>
    <dgm:cxn modelId="{D4631091-5D09-46DE-A5A3-97E2E837BF4B}" type="presOf" srcId="{19A5D529-DDA0-419B-B990-ED751B035C8C}" destId="{E4007DCB-D42A-49DF-8671-C642B28F3561}" srcOrd="0" destOrd="0" presId="urn:microsoft.com/office/officeart/2009/3/layout/IncreasingArrowsProcess"/>
    <dgm:cxn modelId="{E443A76B-176B-4194-A868-18D78BB24A1D}" srcId="{61FD68DB-B5DC-4CA7-AE78-63FD35116BFA}" destId="{28EFC4A7-1C66-468C-98CC-6286E5A14E40}" srcOrd="0" destOrd="0" parTransId="{A3D185DE-049A-454E-BD42-0895F104A1F1}" sibTransId="{13DF9C66-C07F-4F23-9399-E0253DCC29BC}"/>
    <dgm:cxn modelId="{6B69ABF2-BB5E-41B3-933E-8E6220B573A8}" type="presOf" srcId="{AFF9235A-F56A-49F2-B32D-8E2F5D490CCD}" destId="{40447A96-C2F9-462E-AECB-2A54A5FB608C}" srcOrd="0" destOrd="0" presId="urn:microsoft.com/office/officeart/2009/3/layout/IncreasingArrowsProcess"/>
    <dgm:cxn modelId="{632600BF-AA10-4FC1-A98C-EA6189341E47}" type="presOf" srcId="{D4486CCB-981D-4C85-96AF-BC9BA36A3E74}" destId="{811BCE06-66CE-42CA-94D6-2C63A082093D}" srcOrd="0" destOrd="0" presId="urn:microsoft.com/office/officeart/2009/3/layout/IncreasingArrowsProcess"/>
    <dgm:cxn modelId="{711333B4-08CF-47D7-A673-803327AF8EE1}" type="presOf" srcId="{7A788C52-7815-4904-85CE-7AA4785A105F}" destId="{0F9ED0E5-F680-4702-80E4-90DF523AB235}" srcOrd="0" destOrd="1" presId="urn:microsoft.com/office/officeart/2009/3/layout/IncreasingArrowsProcess"/>
    <dgm:cxn modelId="{4E5B5FAE-3030-4A1E-B177-D7F562276311}" srcId="{AFF9235A-F56A-49F2-B32D-8E2F5D490CCD}" destId="{19A5D529-DDA0-419B-B990-ED751B035C8C}" srcOrd="0" destOrd="0" parTransId="{F44B7AAD-0E2C-4894-B590-B48CA18CA13D}" sibTransId="{ABB2758D-9AB2-4D4B-985E-A59DEAC56A23}"/>
    <dgm:cxn modelId="{D36AEED9-2DC7-4A53-B982-1F14712DB64F}" srcId="{245D25A0-98EB-4983-922B-9E4A0BAAEF5F}" destId="{D4486CCB-981D-4C85-96AF-BC9BA36A3E74}" srcOrd="2" destOrd="0" parTransId="{5F56ABAE-FFD1-4473-BFE1-2E47CA133B05}" sibTransId="{66CD30AF-83BA-455A-B2D4-4F3B9FEC771E}"/>
    <dgm:cxn modelId="{B961F76C-80F0-4ABE-AE03-59113E950F3A}" srcId="{D4486CCB-981D-4C85-96AF-BC9BA36A3E74}" destId="{A1B024D2-89A9-4111-82E9-178788EC9257}" srcOrd="0" destOrd="0" parTransId="{782ECA39-D3CB-4B49-BC80-2A040A769C83}" sibTransId="{7023E547-B11F-4676-9CF8-CFC0A079DB13}"/>
    <dgm:cxn modelId="{A98D4EC5-DAFB-42E9-9AC4-5874373545C6}" type="presOf" srcId="{CA7FF26A-4A05-4D98-9BC7-789B012D758B}" destId="{0F9ED0E5-F680-4702-80E4-90DF523AB235}" srcOrd="0" destOrd="0" presId="urn:microsoft.com/office/officeart/2009/3/layout/IncreasingArrowsProcess"/>
    <dgm:cxn modelId="{F378BF1A-F9A3-48B1-A7F3-55564FD85B3B}" type="presOf" srcId="{7C649EAE-B421-4820-9F2B-B3D690A967E4}" destId="{548534F8-FC0A-4499-9FD6-3E9DDE810EF5}" srcOrd="0" destOrd="0" presId="urn:microsoft.com/office/officeart/2009/3/layout/IncreasingArrowsProcess"/>
    <dgm:cxn modelId="{D1F52E7D-69D3-4551-8759-764752E65B48}" srcId="{509C0071-CB83-4F4D-B61E-E5CCC4580F56}" destId="{7A788C52-7815-4904-85CE-7AA4785A105F}" srcOrd="1" destOrd="0" parTransId="{2E6998FA-6175-4227-861F-0B8345632CDE}" sibTransId="{F4DA6B7F-964B-4DEE-9646-B15B6FE6E04C}"/>
    <dgm:cxn modelId="{47E51748-8630-4758-A06B-7ABDA27666CB}" type="presOf" srcId="{A1B024D2-89A9-4111-82E9-178788EC9257}" destId="{0C894023-DDA3-4F7C-B23B-F2EC30119C44}" srcOrd="0" destOrd="0" presId="urn:microsoft.com/office/officeart/2009/3/layout/IncreasingArrowsProcess"/>
    <dgm:cxn modelId="{A7A51B1F-6285-4A6F-B5E9-8ABF31FFEFBD}" srcId="{245D25A0-98EB-4983-922B-9E4A0BAAEF5F}" destId="{AFF9235A-F56A-49F2-B32D-8E2F5D490CCD}" srcOrd="1" destOrd="0" parTransId="{BA901054-524B-4FA5-BD4F-3FA5185132F2}" sibTransId="{602AF9F8-8D86-4384-A258-7A6538BDF2AA}"/>
    <dgm:cxn modelId="{9258506A-5BF2-40E0-BD34-2B1441604613}" type="presOf" srcId="{245D25A0-98EB-4983-922B-9E4A0BAAEF5F}" destId="{04D8AC0F-091B-4EE6-A0C6-476FE6C533DA}" srcOrd="0" destOrd="0" presId="urn:microsoft.com/office/officeart/2009/3/layout/IncreasingArrowsProcess"/>
    <dgm:cxn modelId="{2057FCC1-BB7E-4AE7-9150-7CE8175D8A87}" type="presOf" srcId="{28EFC4A7-1C66-468C-98CC-6286E5A14E40}" destId="{D9D27106-414C-4B26-B4CA-F511B1460F2C}" srcOrd="0" destOrd="0" presId="urn:microsoft.com/office/officeart/2009/3/layout/IncreasingArrowsProcess"/>
    <dgm:cxn modelId="{366515C5-985F-434A-8EB1-D440AA9A2B9C}" srcId="{CBA47D92-633C-41AC-B4E6-9729DB7D0CDA}" destId="{7C649EAE-B421-4820-9F2B-B3D690A967E4}" srcOrd="0" destOrd="0" parTransId="{7DDF799B-E669-441C-84AB-89F46E79ACD3}" sibTransId="{8DB75BC9-4563-46C3-88E7-FCF1304D4637}"/>
    <dgm:cxn modelId="{C34F5FD9-95C5-4097-9C70-C83C607A1023}" type="presParOf" srcId="{04D8AC0F-091B-4EE6-A0C6-476FE6C533DA}" destId="{6EC420E3-E35E-4B6B-B180-1981E7B3C0EB}" srcOrd="0" destOrd="0" presId="urn:microsoft.com/office/officeart/2009/3/layout/IncreasingArrowsProcess"/>
    <dgm:cxn modelId="{0045398E-4930-47E6-8661-9A2C3394D7C4}" type="presParOf" srcId="{04D8AC0F-091B-4EE6-A0C6-476FE6C533DA}" destId="{D9D27106-414C-4B26-B4CA-F511B1460F2C}" srcOrd="1" destOrd="0" presId="urn:microsoft.com/office/officeart/2009/3/layout/IncreasingArrowsProcess"/>
    <dgm:cxn modelId="{58A05896-FCBC-491A-86F3-BB0308FC657D}" type="presParOf" srcId="{04D8AC0F-091B-4EE6-A0C6-476FE6C533DA}" destId="{40447A96-C2F9-462E-AECB-2A54A5FB608C}" srcOrd="2" destOrd="0" presId="urn:microsoft.com/office/officeart/2009/3/layout/IncreasingArrowsProcess"/>
    <dgm:cxn modelId="{54CCD80F-7C65-4685-9786-AB4BFCAD34F4}" type="presParOf" srcId="{04D8AC0F-091B-4EE6-A0C6-476FE6C533DA}" destId="{E4007DCB-D42A-49DF-8671-C642B28F3561}" srcOrd="3" destOrd="0" presId="urn:microsoft.com/office/officeart/2009/3/layout/IncreasingArrowsProcess"/>
    <dgm:cxn modelId="{C965EA27-521E-4466-9B79-5CBB47AADFC3}" type="presParOf" srcId="{04D8AC0F-091B-4EE6-A0C6-476FE6C533DA}" destId="{811BCE06-66CE-42CA-94D6-2C63A082093D}" srcOrd="4" destOrd="0" presId="urn:microsoft.com/office/officeart/2009/3/layout/IncreasingArrowsProcess"/>
    <dgm:cxn modelId="{C0DDD1C5-DBC4-46B8-8F36-103432F0FB73}" type="presParOf" srcId="{04D8AC0F-091B-4EE6-A0C6-476FE6C533DA}" destId="{0C894023-DDA3-4F7C-B23B-F2EC30119C44}" srcOrd="5" destOrd="0" presId="urn:microsoft.com/office/officeart/2009/3/layout/IncreasingArrowsProcess"/>
    <dgm:cxn modelId="{73C95FA7-11B7-4C47-A7A2-2A7C7EB82462}" type="presParOf" srcId="{04D8AC0F-091B-4EE6-A0C6-476FE6C533DA}" destId="{63F7D6B0-70EA-4F7B-A4DD-70280CCFCA3B}" srcOrd="6" destOrd="0" presId="urn:microsoft.com/office/officeart/2009/3/layout/IncreasingArrowsProcess"/>
    <dgm:cxn modelId="{AAB03257-BB5C-4B72-BF2B-9410B6447637}" type="presParOf" srcId="{04D8AC0F-091B-4EE6-A0C6-476FE6C533DA}" destId="{548534F8-FC0A-4499-9FD6-3E9DDE810EF5}" srcOrd="7" destOrd="0" presId="urn:microsoft.com/office/officeart/2009/3/layout/IncreasingArrowsProcess"/>
    <dgm:cxn modelId="{DC7C1912-34AD-4588-A6B1-289C20709D7A}" type="presParOf" srcId="{04D8AC0F-091B-4EE6-A0C6-476FE6C533DA}" destId="{1809CB17-7DBA-4A07-B591-88C62553E10F}" srcOrd="8" destOrd="0" presId="urn:microsoft.com/office/officeart/2009/3/layout/IncreasingArrowsProcess"/>
    <dgm:cxn modelId="{1F4C86AD-C6D9-48E0-9CE8-9BFCB9D15E31}" type="presParOf" srcId="{04D8AC0F-091B-4EE6-A0C6-476FE6C533DA}" destId="{0F9ED0E5-F680-4702-80E4-90DF523AB235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D408D-F429-40E8-8A00-13D4EC40557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733439-5C3D-477D-8224-103B4C493600}">
      <dgm:prSet phldrT="[Text]"/>
      <dgm:spPr/>
      <dgm:t>
        <a:bodyPr/>
        <a:lstStyle/>
        <a:p>
          <a:r>
            <a:rPr lang="en-US"/>
            <a:t>Table</a:t>
          </a:r>
        </a:p>
      </dgm:t>
    </dgm:pt>
    <dgm:pt modelId="{77DB6F4F-0C7C-4B5D-AB73-66AF9AA37131}" type="parTrans" cxnId="{5287A47E-AA91-4A43-B834-2A66FB4A8678}">
      <dgm:prSet/>
      <dgm:spPr/>
      <dgm:t>
        <a:bodyPr/>
        <a:lstStyle/>
        <a:p>
          <a:endParaRPr lang="en-US"/>
        </a:p>
      </dgm:t>
    </dgm:pt>
    <dgm:pt modelId="{A3CD83FE-FB7C-4125-A255-9B87E2832AE4}" type="sibTrans" cxnId="{5287A47E-AA91-4A43-B834-2A66FB4A8678}">
      <dgm:prSet/>
      <dgm:spPr/>
      <dgm:t>
        <a:bodyPr/>
        <a:lstStyle/>
        <a:p>
          <a:endParaRPr lang="en-US"/>
        </a:p>
      </dgm:t>
    </dgm:pt>
    <dgm:pt modelId="{1BC1706B-4F04-4782-80AD-7DF7E63DD444}">
      <dgm:prSet phldrT="[Text]"/>
      <dgm:spPr/>
      <dgm:t>
        <a:bodyPr/>
        <a:lstStyle/>
        <a:p>
          <a:r>
            <a:rPr lang="en-US"/>
            <a:t>Load all excel files into one table with date</a:t>
          </a:r>
        </a:p>
      </dgm:t>
    </dgm:pt>
    <dgm:pt modelId="{EA2125F7-23D5-40EB-BAFF-5D90CFE43720}" type="parTrans" cxnId="{337B0440-027B-4098-80EE-67C12248F37C}">
      <dgm:prSet/>
      <dgm:spPr/>
      <dgm:t>
        <a:bodyPr/>
        <a:lstStyle/>
        <a:p>
          <a:endParaRPr lang="en-US"/>
        </a:p>
      </dgm:t>
    </dgm:pt>
    <dgm:pt modelId="{139D5AFB-4510-4D10-B7A0-709840D9437F}" type="sibTrans" cxnId="{337B0440-027B-4098-80EE-67C12248F37C}">
      <dgm:prSet/>
      <dgm:spPr/>
      <dgm:t>
        <a:bodyPr/>
        <a:lstStyle/>
        <a:p>
          <a:endParaRPr lang="en-US"/>
        </a:p>
      </dgm:t>
    </dgm:pt>
    <dgm:pt modelId="{186ECF48-CEC0-4B9D-89BB-25264855B2E3}">
      <dgm:prSet phldrT="[Text]"/>
      <dgm:spPr/>
      <dgm:t>
        <a:bodyPr/>
        <a:lstStyle/>
        <a:p>
          <a:r>
            <a:rPr lang="en-US"/>
            <a:t>Query</a:t>
          </a:r>
        </a:p>
      </dgm:t>
    </dgm:pt>
    <dgm:pt modelId="{64E886C8-8A96-4B98-AE93-21A77DDA46C9}" type="parTrans" cxnId="{51E57492-2C28-4D4B-863E-150B4A52DFD6}">
      <dgm:prSet/>
      <dgm:spPr/>
      <dgm:t>
        <a:bodyPr/>
        <a:lstStyle/>
        <a:p>
          <a:endParaRPr lang="en-US"/>
        </a:p>
      </dgm:t>
    </dgm:pt>
    <dgm:pt modelId="{20334947-C50D-4055-A6AF-84B4574FDC47}" type="sibTrans" cxnId="{51E57492-2C28-4D4B-863E-150B4A52DFD6}">
      <dgm:prSet/>
      <dgm:spPr/>
      <dgm:t>
        <a:bodyPr/>
        <a:lstStyle/>
        <a:p>
          <a:endParaRPr lang="en-US"/>
        </a:p>
      </dgm:t>
    </dgm:pt>
    <dgm:pt modelId="{01C29630-0C80-4D61-9BAE-6DF1A5270AB4}">
      <dgm:prSet phldrT="[Text]"/>
      <dgm:spPr/>
      <dgm:t>
        <a:bodyPr/>
        <a:lstStyle/>
        <a:p>
          <a:r>
            <a:rPr lang="en-US"/>
            <a:t>Choose values you need</a:t>
          </a:r>
        </a:p>
      </dgm:t>
    </dgm:pt>
    <dgm:pt modelId="{F57A9072-92E0-4460-902E-0ABE1C8780CE}" type="parTrans" cxnId="{9300D0A3-3E07-4081-B7D5-7C432DFB5791}">
      <dgm:prSet/>
      <dgm:spPr/>
      <dgm:t>
        <a:bodyPr/>
        <a:lstStyle/>
        <a:p>
          <a:endParaRPr lang="en-US"/>
        </a:p>
      </dgm:t>
    </dgm:pt>
    <dgm:pt modelId="{C5A57905-91F3-47B3-A968-EE6DE53251C8}" type="sibTrans" cxnId="{9300D0A3-3E07-4081-B7D5-7C432DFB5791}">
      <dgm:prSet/>
      <dgm:spPr/>
      <dgm:t>
        <a:bodyPr/>
        <a:lstStyle/>
        <a:p>
          <a:endParaRPr lang="en-US"/>
        </a:p>
      </dgm:t>
    </dgm:pt>
    <dgm:pt modelId="{28E0B61C-C5EF-4969-9B50-14057026C4B5}">
      <dgm:prSet phldrT="[Text]"/>
      <dgm:spPr/>
      <dgm:t>
        <a:bodyPr/>
        <a:lstStyle/>
        <a:p>
          <a:r>
            <a:rPr lang="en-US"/>
            <a:t>Report</a:t>
          </a:r>
        </a:p>
      </dgm:t>
    </dgm:pt>
    <dgm:pt modelId="{7266D8C6-0C3C-49F8-8914-123E38B324C7}" type="parTrans" cxnId="{F18C94BC-5CD3-46F5-A9A9-F550561BC032}">
      <dgm:prSet/>
      <dgm:spPr/>
      <dgm:t>
        <a:bodyPr/>
        <a:lstStyle/>
        <a:p>
          <a:endParaRPr lang="en-US"/>
        </a:p>
      </dgm:t>
    </dgm:pt>
    <dgm:pt modelId="{BF740FD8-F1FA-4C78-82FC-F53EFFC5D945}" type="sibTrans" cxnId="{F18C94BC-5CD3-46F5-A9A9-F550561BC032}">
      <dgm:prSet/>
      <dgm:spPr/>
      <dgm:t>
        <a:bodyPr/>
        <a:lstStyle/>
        <a:p>
          <a:endParaRPr lang="en-US"/>
        </a:p>
      </dgm:t>
    </dgm:pt>
    <dgm:pt modelId="{767542FB-B62B-4B4C-9C80-8BFA447365F9}">
      <dgm:prSet phldrT="[Text]"/>
      <dgm:spPr/>
      <dgm:t>
        <a:bodyPr/>
        <a:lstStyle/>
        <a:p>
          <a:r>
            <a:rPr lang="en-US"/>
            <a:t>Group and sort to tell a story</a:t>
          </a:r>
        </a:p>
      </dgm:t>
    </dgm:pt>
    <dgm:pt modelId="{AC832783-7B3A-41A5-A558-A88EF3CE774A}" type="parTrans" cxnId="{C7BE81D2-4567-4612-B1DF-9C721A74A60E}">
      <dgm:prSet/>
      <dgm:spPr/>
      <dgm:t>
        <a:bodyPr/>
        <a:lstStyle/>
        <a:p>
          <a:endParaRPr lang="en-US"/>
        </a:p>
      </dgm:t>
    </dgm:pt>
    <dgm:pt modelId="{8FD53B07-4538-4A21-9A26-F7FA69E3C660}" type="sibTrans" cxnId="{C7BE81D2-4567-4612-B1DF-9C721A74A60E}">
      <dgm:prSet/>
      <dgm:spPr/>
      <dgm:t>
        <a:bodyPr/>
        <a:lstStyle/>
        <a:p>
          <a:endParaRPr lang="en-US"/>
        </a:p>
      </dgm:t>
    </dgm:pt>
    <dgm:pt modelId="{6F68CCC5-02A0-436E-87AC-5B2BC8C1CE9A}">
      <dgm:prSet phldrT="[Text]"/>
      <dgm:spPr/>
      <dgm:t>
        <a:bodyPr/>
        <a:lstStyle/>
        <a:p>
          <a:r>
            <a:rPr lang="en-US"/>
            <a:t>Basic &amp; Complex math</a:t>
          </a:r>
        </a:p>
      </dgm:t>
    </dgm:pt>
    <dgm:pt modelId="{F1DD2E8C-A588-4BEE-8B3A-BC1C3588A9D8}" type="parTrans" cxnId="{0FE8C313-A08F-41E7-966A-DA66A5A1A94A}">
      <dgm:prSet/>
      <dgm:spPr/>
      <dgm:t>
        <a:bodyPr/>
        <a:lstStyle/>
        <a:p>
          <a:endParaRPr lang="en-US"/>
        </a:p>
      </dgm:t>
    </dgm:pt>
    <dgm:pt modelId="{549D01BC-4E8C-4823-82DC-0FE651CFBDC2}" type="sibTrans" cxnId="{0FE8C313-A08F-41E7-966A-DA66A5A1A94A}">
      <dgm:prSet/>
      <dgm:spPr/>
      <dgm:t>
        <a:bodyPr/>
        <a:lstStyle/>
        <a:p>
          <a:endParaRPr lang="en-US"/>
        </a:p>
      </dgm:t>
    </dgm:pt>
    <dgm:pt modelId="{C44A26D5-9081-4569-A0FD-3CBFF833FBD7}" type="pres">
      <dgm:prSet presAssocID="{1BED408D-F429-40E8-8A00-13D4EC40557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1D1769-AE74-412B-B152-E6890B25C3A6}" type="pres">
      <dgm:prSet presAssocID="{08733439-5C3D-477D-8224-103B4C49360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75D8C-8A25-4DE1-BD06-06DCAC82B3D0}" type="pres">
      <dgm:prSet presAssocID="{08733439-5C3D-477D-8224-103B4C49360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EE2D9-8FDA-4C9E-8823-BA3F775B03F5}" type="pres">
      <dgm:prSet presAssocID="{186ECF48-CEC0-4B9D-89BB-25264855B2E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B4A13-0939-49AA-89FF-437BB3E272AB}" type="pres">
      <dgm:prSet presAssocID="{186ECF48-CEC0-4B9D-89BB-25264855B2E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0D7F1-4A9F-4712-A4A2-F7C96B6153D7}" type="pres">
      <dgm:prSet presAssocID="{28E0B61C-C5EF-4969-9B50-14057026C4B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2995C-1231-4158-BAAD-1231D3814FEE}" type="pres">
      <dgm:prSet presAssocID="{28E0B61C-C5EF-4969-9B50-14057026C4B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78C933-B6FC-4E4C-8A17-7F6FAA4FFF80}" type="presOf" srcId="{186ECF48-CEC0-4B9D-89BB-25264855B2E3}" destId="{FB7EE2D9-8FDA-4C9E-8823-BA3F775B03F5}" srcOrd="0" destOrd="0" presId="urn:microsoft.com/office/officeart/2009/3/layout/IncreasingArrowsProcess"/>
    <dgm:cxn modelId="{A6EB0C72-3956-4D80-9926-95C67AC1C182}" type="presOf" srcId="{08733439-5C3D-477D-8224-103B4C493600}" destId="{481D1769-AE74-412B-B152-E6890B25C3A6}" srcOrd="0" destOrd="0" presId="urn:microsoft.com/office/officeart/2009/3/layout/IncreasingArrowsProcess"/>
    <dgm:cxn modelId="{BB7801A2-8EC6-4081-9063-BE15E49B9C9D}" type="presOf" srcId="{28E0B61C-C5EF-4969-9B50-14057026C4B5}" destId="{9D90D7F1-4A9F-4712-A4A2-F7C96B6153D7}" srcOrd="0" destOrd="0" presId="urn:microsoft.com/office/officeart/2009/3/layout/IncreasingArrowsProcess"/>
    <dgm:cxn modelId="{0FE8C313-A08F-41E7-966A-DA66A5A1A94A}" srcId="{186ECF48-CEC0-4B9D-89BB-25264855B2E3}" destId="{6F68CCC5-02A0-436E-87AC-5B2BC8C1CE9A}" srcOrd="1" destOrd="0" parTransId="{F1DD2E8C-A588-4BEE-8B3A-BC1C3588A9D8}" sibTransId="{549D01BC-4E8C-4823-82DC-0FE651CFBDC2}"/>
    <dgm:cxn modelId="{51E57492-2C28-4D4B-863E-150B4A52DFD6}" srcId="{1BED408D-F429-40E8-8A00-13D4EC405572}" destId="{186ECF48-CEC0-4B9D-89BB-25264855B2E3}" srcOrd="1" destOrd="0" parTransId="{64E886C8-8A96-4B98-AE93-21A77DDA46C9}" sibTransId="{20334947-C50D-4055-A6AF-84B4574FDC47}"/>
    <dgm:cxn modelId="{337B0440-027B-4098-80EE-67C12248F37C}" srcId="{08733439-5C3D-477D-8224-103B4C493600}" destId="{1BC1706B-4F04-4782-80AD-7DF7E63DD444}" srcOrd="0" destOrd="0" parTransId="{EA2125F7-23D5-40EB-BAFF-5D90CFE43720}" sibTransId="{139D5AFB-4510-4D10-B7A0-709840D9437F}"/>
    <dgm:cxn modelId="{C78CDEA3-0A67-45CD-A455-97B62FEC8BEA}" type="presOf" srcId="{767542FB-B62B-4B4C-9C80-8BFA447365F9}" destId="{4142995C-1231-4158-BAAD-1231D3814FEE}" srcOrd="0" destOrd="0" presId="urn:microsoft.com/office/officeart/2009/3/layout/IncreasingArrowsProcess"/>
    <dgm:cxn modelId="{C7BE81D2-4567-4612-B1DF-9C721A74A60E}" srcId="{28E0B61C-C5EF-4969-9B50-14057026C4B5}" destId="{767542FB-B62B-4B4C-9C80-8BFA447365F9}" srcOrd="0" destOrd="0" parTransId="{AC832783-7B3A-41A5-A558-A88EF3CE774A}" sibTransId="{8FD53B07-4538-4A21-9A26-F7FA69E3C660}"/>
    <dgm:cxn modelId="{5287A47E-AA91-4A43-B834-2A66FB4A8678}" srcId="{1BED408D-F429-40E8-8A00-13D4EC405572}" destId="{08733439-5C3D-477D-8224-103B4C493600}" srcOrd="0" destOrd="0" parTransId="{77DB6F4F-0C7C-4B5D-AB73-66AF9AA37131}" sibTransId="{A3CD83FE-FB7C-4125-A255-9B87E2832AE4}"/>
    <dgm:cxn modelId="{5BE41F78-054C-45CC-95BD-37EEE67883BC}" type="presOf" srcId="{1BED408D-F429-40E8-8A00-13D4EC405572}" destId="{C44A26D5-9081-4569-A0FD-3CBFF833FBD7}" srcOrd="0" destOrd="0" presId="urn:microsoft.com/office/officeart/2009/3/layout/IncreasingArrowsProcess"/>
    <dgm:cxn modelId="{2E2B8694-9D4A-4E01-8A87-DBB67BDE9E00}" type="presOf" srcId="{6F68CCC5-02A0-436E-87AC-5B2BC8C1CE9A}" destId="{27AB4A13-0939-49AA-89FF-437BB3E272AB}" srcOrd="0" destOrd="1" presId="urn:microsoft.com/office/officeart/2009/3/layout/IncreasingArrowsProcess"/>
    <dgm:cxn modelId="{F18C94BC-5CD3-46F5-A9A9-F550561BC032}" srcId="{1BED408D-F429-40E8-8A00-13D4EC405572}" destId="{28E0B61C-C5EF-4969-9B50-14057026C4B5}" srcOrd="2" destOrd="0" parTransId="{7266D8C6-0C3C-49F8-8914-123E38B324C7}" sibTransId="{BF740FD8-F1FA-4C78-82FC-F53EFFC5D945}"/>
    <dgm:cxn modelId="{9300D0A3-3E07-4081-B7D5-7C432DFB5791}" srcId="{186ECF48-CEC0-4B9D-89BB-25264855B2E3}" destId="{01C29630-0C80-4D61-9BAE-6DF1A5270AB4}" srcOrd="0" destOrd="0" parTransId="{F57A9072-92E0-4460-902E-0ABE1C8780CE}" sibTransId="{C5A57905-91F3-47B3-A968-EE6DE53251C8}"/>
    <dgm:cxn modelId="{FFAC98B9-67C7-4DFC-A63A-798DE7CB887C}" type="presOf" srcId="{01C29630-0C80-4D61-9BAE-6DF1A5270AB4}" destId="{27AB4A13-0939-49AA-89FF-437BB3E272AB}" srcOrd="0" destOrd="0" presId="urn:microsoft.com/office/officeart/2009/3/layout/IncreasingArrowsProcess"/>
    <dgm:cxn modelId="{03EF44BE-4FA6-42C0-9A42-463487E30DC3}" type="presOf" srcId="{1BC1706B-4F04-4782-80AD-7DF7E63DD444}" destId="{5B875D8C-8A25-4DE1-BD06-06DCAC82B3D0}" srcOrd="0" destOrd="0" presId="urn:microsoft.com/office/officeart/2009/3/layout/IncreasingArrowsProcess"/>
    <dgm:cxn modelId="{9763A17F-5A7C-4E1B-87D6-0F3C27AEC3EE}" type="presParOf" srcId="{C44A26D5-9081-4569-A0FD-3CBFF833FBD7}" destId="{481D1769-AE74-412B-B152-E6890B25C3A6}" srcOrd="0" destOrd="0" presId="urn:microsoft.com/office/officeart/2009/3/layout/IncreasingArrowsProcess"/>
    <dgm:cxn modelId="{11F8A884-4BA6-4093-BDD0-5E950621240C}" type="presParOf" srcId="{C44A26D5-9081-4569-A0FD-3CBFF833FBD7}" destId="{5B875D8C-8A25-4DE1-BD06-06DCAC82B3D0}" srcOrd="1" destOrd="0" presId="urn:microsoft.com/office/officeart/2009/3/layout/IncreasingArrowsProcess"/>
    <dgm:cxn modelId="{69DA0C67-903B-4BAC-83EF-D5457C34C6DF}" type="presParOf" srcId="{C44A26D5-9081-4569-A0FD-3CBFF833FBD7}" destId="{FB7EE2D9-8FDA-4C9E-8823-BA3F775B03F5}" srcOrd="2" destOrd="0" presId="urn:microsoft.com/office/officeart/2009/3/layout/IncreasingArrowsProcess"/>
    <dgm:cxn modelId="{69F07068-BEB5-4528-BA09-16EB130906E6}" type="presParOf" srcId="{C44A26D5-9081-4569-A0FD-3CBFF833FBD7}" destId="{27AB4A13-0939-49AA-89FF-437BB3E272AB}" srcOrd="3" destOrd="0" presId="urn:microsoft.com/office/officeart/2009/3/layout/IncreasingArrowsProcess"/>
    <dgm:cxn modelId="{DB778BFB-17B6-4C14-9A35-5A8B0EAD87B2}" type="presParOf" srcId="{C44A26D5-9081-4569-A0FD-3CBFF833FBD7}" destId="{9D90D7F1-4A9F-4712-A4A2-F7C96B6153D7}" srcOrd="4" destOrd="0" presId="urn:microsoft.com/office/officeart/2009/3/layout/IncreasingArrowsProcess"/>
    <dgm:cxn modelId="{436C6992-8151-43F0-9AF4-311AAB2847E9}" type="presParOf" srcId="{C44A26D5-9081-4569-A0FD-3CBFF833FBD7}" destId="{4142995C-1231-4158-BAAD-1231D3814FE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BDE371-87E3-4759-A0CD-E592C94E562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98A4594-15D0-4601-91CC-AC344B13A8AE}">
      <dgm:prSet phldrT="[Text]"/>
      <dgm:spPr/>
      <dgm:t>
        <a:bodyPr/>
        <a:lstStyle/>
        <a:p>
          <a:r>
            <a:rPr lang="en-US"/>
            <a:t>Orders</a:t>
          </a:r>
        </a:p>
      </dgm:t>
    </dgm:pt>
    <dgm:pt modelId="{C9173443-0A17-420B-BDCF-557B34CD725C}" type="parTrans" cxnId="{F6BB9051-4BBC-4825-9B9A-9F099C18FBF3}">
      <dgm:prSet/>
      <dgm:spPr/>
      <dgm:t>
        <a:bodyPr/>
        <a:lstStyle/>
        <a:p>
          <a:endParaRPr lang="en-US"/>
        </a:p>
      </dgm:t>
    </dgm:pt>
    <dgm:pt modelId="{B83EB1F5-4D41-4FCA-B59B-E5987DC66D78}" type="sibTrans" cxnId="{F6BB9051-4BBC-4825-9B9A-9F099C18FBF3}">
      <dgm:prSet/>
      <dgm:spPr/>
      <dgm:t>
        <a:bodyPr/>
        <a:lstStyle/>
        <a:p>
          <a:endParaRPr lang="en-US"/>
        </a:p>
      </dgm:t>
    </dgm:pt>
    <dgm:pt modelId="{DA44F2BF-BEFB-4998-AC0D-990B8A583DB5}">
      <dgm:prSet phldrT="[Text]"/>
      <dgm:spPr/>
      <dgm:t>
        <a:bodyPr/>
        <a:lstStyle/>
        <a:p>
          <a:r>
            <a:rPr lang="en-US"/>
            <a:t>Rec’d</a:t>
          </a:r>
        </a:p>
      </dgm:t>
    </dgm:pt>
    <dgm:pt modelId="{8FD00E42-6BB8-4E34-B345-245A037A7601}" type="parTrans" cxnId="{5E5BD1EE-C9CC-4541-ACA9-0D60D9E4F4D7}">
      <dgm:prSet/>
      <dgm:spPr/>
      <dgm:t>
        <a:bodyPr/>
        <a:lstStyle/>
        <a:p>
          <a:endParaRPr lang="en-US"/>
        </a:p>
      </dgm:t>
    </dgm:pt>
    <dgm:pt modelId="{33B5E2E7-5539-40FB-A13C-9AAE05DB9EF8}" type="sibTrans" cxnId="{5E5BD1EE-C9CC-4541-ACA9-0D60D9E4F4D7}">
      <dgm:prSet/>
      <dgm:spPr/>
      <dgm:t>
        <a:bodyPr/>
        <a:lstStyle/>
        <a:p>
          <a:endParaRPr lang="en-US"/>
        </a:p>
      </dgm:t>
    </dgm:pt>
    <dgm:pt modelId="{65C0D27D-86B8-40ED-9C2B-479ACD076FF5}">
      <dgm:prSet phldrT="[Text]"/>
      <dgm:spPr/>
      <dgm:t>
        <a:bodyPr/>
        <a:lstStyle/>
        <a:p>
          <a:r>
            <a:rPr lang="en-US"/>
            <a:t>Bibs</a:t>
          </a:r>
        </a:p>
      </dgm:t>
    </dgm:pt>
    <dgm:pt modelId="{F93C64BD-1A01-41A6-955E-9A69BF5F285D}" type="parTrans" cxnId="{3E56A5C6-2009-40D4-BF8B-9775215A1D3B}">
      <dgm:prSet/>
      <dgm:spPr/>
      <dgm:t>
        <a:bodyPr/>
        <a:lstStyle/>
        <a:p>
          <a:endParaRPr lang="en-US"/>
        </a:p>
      </dgm:t>
    </dgm:pt>
    <dgm:pt modelId="{135E7164-5159-43AD-9030-F47F934843E5}" type="sibTrans" cxnId="{3E56A5C6-2009-40D4-BF8B-9775215A1D3B}">
      <dgm:prSet/>
      <dgm:spPr/>
      <dgm:t>
        <a:bodyPr/>
        <a:lstStyle/>
        <a:p>
          <a:endParaRPr lang="en-US"/>
        </a:p>
      </dgm:t>
    </dgm:pt>
    <dgm:pt modelId="{ED3817CA-3708-4A09-8D77-9692C1DF91A7}">
      <dgm:prSet phldrT="[Text]"/>
      <dgm:spPr/>
      <dgm:t>
        <a:bodyPr/>
        <a:lstStyle/>
        <a:p>
          <a:r>
            <a:rPr lang="en-US"/>
            <a:t>Added</a:t>
          </a:r>
        </a:p>
      </dgm:t>
    </dgm:pt>
    <dgm:pt modelId="{84B1285F-8D72-43D2-9455-56C2A4281A11}" type="parTrans" cxnId="{687F66AD-BC4A-4769-B3FA-1398A39C87FA}">
      <dgm:prSet/>
      <dgm:spPr/>
      <dgm:t>
        <a:bodyPr/>
        <a:lstStyle/>
        <a:p>
          <a:endParaRPr lang="en-US"/>
        </a:p>
      </dgm:t>
    </dgm:pt>
    <dgm:pt modelId="{28DC69A4-CC35-4ED0-931C-1FA60E505ADE}" type="sibTrans" cxnId="{687F66AD-BC4A-4769-B3FA-1398A39C87FA}">
      <dgm:prSet/>
      <dgm:spPr/>
      <dgm:t>
        <a:bodyPr/>
        <a:lstStyle/>
        <a:p>
          <a:endParaRPr lang="en-US"/>
        </a:p>
      </dgm:t>
    </dgm:pt>
    <dgm:pt modelId="{A1E0A619-139F-4967-AC56-76A69DD8FF14}">
      <dgm:prSet phldrT="[Text]"/>
      <dgm:spPr/>
      <dgm:t>
        <a:bodyPr/>
        <a:lstStyle/>
        <a:p>
          <a:r>
            <a:rPr lang="en-US"/>
            <a:t>Items</a:t>
          </a:r>
        </a:p>
      </dgm:t>
    </dgm:pt>
    <dgm:pt modelId="{D6680A39-727E-4FB7-8E0A-3015A31933A4}" type="parTrans" cxnId="{D25C8A4D-B857-46F9-A7F3-FBCBBCCEA32F}">
      <dgm:prSet/>
      <dgm:spPr/>
      <dgm:t>
        <a:bodyPr/>
        <a:lstStyle/>
        <a:p>
          <a:endParaRPr lang="en-US"/>
        </a:p>
      </dgm:t>
    </dgm:pt>
    <dgm:pt modelId="{0094EE58-DE66-42C7-B2A0-EC39FE0E1820}" type="sibTrans" cxnId="{D25C8A4D-B857-46F9-A7F3-FBCBBCCEA32F}">
      <dgm:prSet/>
      <dgm:spPr/>
      <dgm:t>
        <a:bodyPr/>
        <a:lstStyle/>
        <a:p>
          <a:endParaRPr lang="en-US"/>
        </a:p>
      </dgm:t>
    </dgm:pt>
    <dgm:pt modelId="{4A7988E7-DCFA-4FD0-B497-EB0429C3D18D}">
      <dgm:prSet phldrT="[Text]"/>
      <dgm:spPr/>
      <dgm:t>
        <a:bodyPr/>
        <a:lstStyle/>
        <a:p>
          <a:r>
            <a:rPr lang="en-US"/>
            <a:t>Added</a:t>
          </a:r>
        </a:p>
      </dgm:t>
    </dgm:pt>
    <dgm:pt modelId="{98030EF0-D303-4F9C-9BCC-7B2A1B22EBBD}" type="parTrans" cxnId="{36B1A3E6-2D67-49E5-A238-2084CFB67D1A}">
      <dgm:prSet/>
      <dgm:spPr/>
      <dgm:t>
        <a:bodyPr/>
        <a:lstStyle/>
        <a:p>
          <a:endParaRPr lang="en-US"/>
        </a:p>
      </dgm:t>
    </dgm:pt>
    <dgm:pt modelId="{FCB1A2E8-5308-4725-9A28-EC567C117A70}" type="sibTrans" cxnId="{36B1A3E6-2D67-49E5-A238-2084CFB67D1A}">
      <dgm:prSet/>
      <dgm:spPr/>
      <dgm:t>
        <a:bodyPr/>
        <a:lstStyle/>
        <a:p>
          <a:endParaRPr lang="en-US"/>
        </a:p>
      </dgm:t>
    </dgm:pt>
    <dgm:pt modelId="{B67A64AD-0CDB-40B8-A704-480F86F0FB5C}">
      <dgm:prSet phldrT="[Text]"/>
      <dgm:spPr/>
      <dgm:t>
        <a:bodyPr/>
        <a:lstStyle/>
        <a:p>
          <a:r>
            <a:rPr lang="en-US"/>
            <a:t># Paid</a:t>
          </a:r>
        </a:p>
      </dgm:t>
    </dgm:pt>
    <dgm:pt modelId="{70FD8C00-F7A6-4D3B-A14B-91FF4F6F201B}" type="parTrans" cxnId="{F52F783E-7A1C-4726-BA2F-EFB7FAE9759A}">
      <dgm:prSet/>
      <dgm:spPr/>
      <dgm:t>
        <a:bodyPr/>
        <a:lstStyle/>
        <a:p>
          <a:endParaRPr lang="en-US"/>
        </a:p>
      </dgm:t>
    </dgm:pt>
    <dgm:pt modelId="{4B3C5398-12E8-46AD-8AF2-AC9FB5DA431D}" type="sibTrans" cxnId="{F52F783E-7A1C-4726-BA2F-EFB7FAE9759A}">
      <dgm:prSet/>
      <dgm:spPr/>
      <dgm:t>
        <a:bodyPr/>
        <a:lstStyle/>
        <a:p>
          <a:endParaRPr lang="en-US"/>
        </a:p>
      </dgm:t>
    </dgm:pt>
    <dgm:pt modelId="{6CA075F8-537C-49B0-90B2-DD5F3DD4F5E3}">
      <dgm:prSet phldrT="[Text]"/>
      <dgm:spPr/>
      <dgm:t>
        <a:bodyPr/>
        <a:lstStyle/>
        <a:p>
          <a:r>
            <a:rPr lang="en-US"/>
            <a:t>Sum</a:t>
          </a:r>
        </a:p>
      </dgm:t>
    </dgm:pt>
    <dgm:pt modelId="{D82EA1BA-C5D1-4B7D-B16B-D5EA17ACA044}" type="parTrans" cxnId="{20EC0D28-48CA-4470-9412-CEC3681606C0}">
      <dgm:prSet/>
      <dgm:spPr/>
      <dgm:t>
        <a:bodyPr/>
        <a:lstStyle/>
        <a:p>
          <a:endParaRPr lang="en-US"/>
        </a:p>
      </dgm:t>
    </dgm:pt>
    <dgm:pt modelId="{8A845C2A-F88A-4472-A12F-8E97C89B713D}" type="sibTrans" cxnId="{20EC0D28-48CA-4470-9412-CEC3681606C0}">
      <dgm:prSet/>
      <dgm:spPr/>
      <dgm:t>
        <a:bodyPr/>
        <a:lstStyle/>
        <a:p>
          <a:endParaRPr lang="en-US"/>
        </a:p>
      </dgm:t>
    </dgm:pt>
    <dgm:pt modelId="{D08C078B-A27C-4A71-842A-3FE9AA310A8D}">
      <dgm:prSet phldrT="[Text]"/>
      <dgm:spPr/>
      <dgm:t>
        <a:bodyPr/>
        <a:lstStyle/>
        <a:p>
          <a:r>
            <a:rPr lang="en-US" err="1"/>
            <a:t>Avg</a:t>
          </a:r>
          <a:endParaRPr lang="en-US"/>
        </a:p>
      </dgm:t>
    </dgm:pt>
    <dgm:pt modelId="{6C632B22-A8C0-4577-A2A4-D60B0A18A57C}" type="parTrans" cxnId="{D0C77391-C139-44B4-8011-2A9AA3E48C6C}">
      <dgm:prSet/>
      <dgm:spPr/>
      <dgm:t>
        <a:bodyPr/>
        <a:lstStyle/>
        <a:p>
          <a:endParaRPr lang="en-US"/>
        </a:p>
      </dgm:t>
    </dgm:pt>
    <dgm:pt modelId="{4D7243DF-FC54-4E8F-89D4-FF771F45CF08}" type="sibTrans" cxnId="{D0C77391-C139-44B4-8011-2A9AA3E48C6C}">
      <dgm:prSet/>
      <dgm:spPr/>
      <dgm:t>
        <a:bodyPr/>
        <a:lstStyle/>
        <a:p>
          <a:endParaRPr lang="en-US"/>
        </a:p>
      </dgm:t>
    </dgm:pt>
    <dgm:pt modelId="{0C556747-F554-4B3C-B522-57028D7E1F73}">
      <dgm:prSet phldrT="[Text]"/>
      <dgm:spPr/>
      <dgm:t>
        <a:bodyPr/>
        <a:lstStyle/>
        <a:p>
          <a:r>
            <a:rPr lang="en-US" err="1"/>
            <a:t>Avg</a:t>
          </a:r>
          <a:endParaRPr lang="en-US"/>
        </a:p>
      </dgm:t>
    </dgm:pt>
    <dgm:pt modelId="{852B5959-0990-4D3A-A982-15A813992FCD}" type="parTrans" cxnId="{79E2656B-844B-436C-9F7E-80C9F4F66206}">
      <dgm:prSet/>
      <dgm:spPr/>
      <dgm:t>
        <a:bodyPr/>
        <a:lstStyle/>
        <a:p>
          <a:endParaRPr lang="en-US"/>
        </a:p>
      </dgm:t>
    </dgm:pt>
    <dgm:pt modelId="{F8325FBF-DD2B-44DB-8518-6485F37D5FDD}" type="sibTrans" cxnId="{79E2656B-844B-436C-9F7E-80C9F4F66206}">
      <dgm:prSet/>
      <dgm:spPr/>
      <dgm:t>
        <a:bodyPr/>
        <a:lstStyle/>
        <a:p>
          <a:endParaRPr lang="en-US"/>
        </a:p>
      </dgm:t>
    </dgm:pt>
    <dgm:pt modelId="{3260FF77-99EE-4984-9006-09364F8BF33F}">
      <dgm:prSet phldrT="[Text]"/>
      <dgm:spPr/>
      <dgm:t>
        <a:bodyPr/>
        <a:lstStyle/>
        <a:p>
          <a:r>
            <a:rPr lang="en-US"/>
            <a:t>Total</a:t>
          </a:r>
        </a:p>
      </dgm:t>
    </dgm:pt>
    <dgm:pt modelId="{C18199E6-8597-43BC-BBAD-570AD434C197}" type="parTrans" cxnId="{0602A7FB-F48E-4EA7-B7E7-E121624E1215}">
      <dgm:prSet/>
      <dgm:spPr/>
      <dgm:t>
        <a:bodyPr/>
        <a:lstStyle/>
        <a:p>
          <a:endParaRPr lang="en-US"/>
        </a:p>
      </dgm:t>
    </dgm:pt>
    <dgm:pt modelId="{C8A02241-31CF-40E2-8131-ED77D36B8F9A}" type="sibTrans" cxnId="{0602A7FB-F48E-4EA7-B7E7-E121624E1215}">
      <dgm:prSet/>
      <dgm:spPr/>
      <dgm:t>
        <a:bodyPr/>
        <a:lstStyle/>
        <a:p>
          <a:endParaRPr lang="en-US"/>
        </a:p>
      </dgm:t>
    </dgm:pt>
    <dgm:pt modelId="{B6DB8E3D-08DB-4A29-AD97-1711B385214B}">
      <dgm:prSet phldrT="[Text]"/>
      <dgm:spPr/>
      <dgm:t>
        <a:bodyPr/>
        <a:lstStyle/>
        <a:p>
          <a:r>
            <a:rPr lang="en-US" err="1"/>
            <a:t>Circ</a:t>
          </a:r>
          <a:endParaRPr lang="en-US"/>
        </a:p>
      </dgm:t>
    </dgm:pt>
    <dgm:pt modelId="{9C9466CB-18E7-4D00-B4D6-EFA30898244D}" type="parTrans" cxnId="{B70053DA-36CB-4EC2-A382-94FFBEFB68C9}">
      <dgm:prSet/>
      <dgm:spPr/>
      <dgm:t>
        <a:bodyPr/>
        <a:lstStyle/>
        <a:p>
          <a:endParaRPr lang="en-US"/>
        </a:p>
      </dgm:t>
    </dgm:pt>
    <dgm:pt modelId="{F7735EC3-D6A2-4A81-9C32-7A131820E684}" type="sibTrans" cxnId="{B70053DA-36CB-4EC2-A382-94FFBEFB68C9}">
      <dgm:prSet/>
      <dgm:spPr/>
      <dgm:t>
        <a:bodyPr/>
        <a:lstStyle/>
        <a:p>
          <a:endParaRPr lang="en-US"/>
        </a:p>
      </dgm:t>
    </dgm:pt>
    <dgm:pt modelId="{18FD639E-5C23-4486-9483-E125C5741703}">
      <dgm:prSet phldrT="[Text]"/>
      <dgm:spPr/>
      <dgm:t>
        <a:bodyPr/>
        <a:lstStyle/>
        <a:p>
          <a:r>
            <a:rPr lang="en-US" err="1"/>
            <a:t>Chk</a:t>
          </a:r>
          <a:r>
            <a:rPr lang="en-US"/>
            <a:t> Outs</a:t>
          </a:r>
        </a:p>
      </dgm:t>
    </dgm:pt>
    <dgm:pt modelId="{508CC2FA-8E9A-4505-BBFD-75B8D1321496}" type="parTrans" cxnId="{1B3A1598-10F9-4485-B207-8CA9D3B829A9}">
      <dgm:prSet/>
      <dgm:spPr/>
      <dgm:t>
        <a:bodyPr/>
        <a:lstStyle/>
        <a:p>
          <a:endParaRPr lang="en-US"/>
        </a:p>
      </dgm:t>
    </dgm:pt>
    <dgm:pt modelId="{CFA87907-D569-4C19-B82B-D7CE81CAC7A2}" type="sibTrans" cxnId="{1B3A1598-10F9-4485-B207-8CA9D3B829A9}">
      <dgm:prSet/>
      <dgm:spPr/>
      <dgm:t>
        <a:bodyPr/>
        <a:lstStyle/>
        <a:p>
          <a:endParaRPr lang="en-US"/>
        </a:p>
      </dgm:t>
    </dgm:pt>
    <dgm:pt modelId="{18A3F6E3-D923-463B-9B55-A3ED73F6D728}">
      <dgm:prSet phldrT="[Text]"/>
      <dgm:spPr/>
      <dgm:t>
        <a:bodyPr/>
        <a:lstStyle/>
        <a:p>
          <a:r>
            <a:rPr lang="en-US" err="1"/>
            <a:t>Avg</a:t>
          </a:r>
          <a:endParaRPr lang="en-US"/>
        </a:p>
      </dgm:t>
    </dgm:pt>
    <dgm:pt modelId="{693010B1-0894-43E7-8EC8-D7814107C6E8}" type="parTrans" cxnId="{483EFED7-35B5-4299-84F0-215E625E6898}">
      <dgm:prSet/>
      <dgm:spPr/>
      <dgm:t>
        <a:bodyPr/>
        <a:lstStyle/>
        <a:p>
          <a:endParaRPr lang="en-US"/>
        </a:p>
      </dgm:t>
    </dgm:pt>
    <dgm:pt modelId="{FC780901-B199-44DF-BCF5-4EB902026FF7}" type="sibTrans" cxnId="{483EFED7-35B5-4299-84F0-215E625E6898}">
      <dgm:prSet/>
      <dgm:spPr/>
      <dgm:t>
        <a:bodyPr/>
        <a:lstStyle/>
        <a:p>
          <a:endParaRPr lang="en-US"/>
        </a:p>
      </dgm:t>
    </dgm:pt>
    <dgm:pt modelId="{15398EB2-B668-4DA2-BF79-64AA63E3621A}">
      <dgm:prSet phldrT="[Text]"/>
      <dgm:spPr/>
      <dgm:t>
        <a:bodyPr/>
        <a:lstStyle/>
        <a:p>
          <a:r>
            <a:rPr lang="en-US" err="1"/>
            <a:t>Avg</a:t>
          </a:r>
          <a:r>
            <a:rPr lang="en-US"/>
            <a:t> $ Per </a:t>
          </a:r>
          <a:r>
            <a:rPr lang="en-US" err="1"/>
            <a:t>Circ</a:t>
          </a:r>
          <a:endParaRPr lang="en-US"/>
        </a:p>
      </dgm:t>
    </dgm:pt>
    <dgm:pt modelId="{F90BC1E5-7F18-455B-A4A2-683619B6A44E}" type="parTrans" cxnId="{7DA7DC52-36B8-4667-8372-554445E873EE}">
      <dgm:prSet/>
      <dgm:spPr/>
      <dgm:t>
        <a:bodyPr/>
        <a:lstStyle/>
        <a:p>
          <a:endParaRPr lang="en-US"/>
        </a:p>
      </dgm:t>
    </dgm:pt>
    <dgm:pt modelId="{D8858E20-37DF-496C-A3EF-4C6996E57126}" type="sibTrans" cxnId="{7DA7DC52-36B8-4667-8372-554445E873EE}">
      <dgm:prSet/>
      <dgm:spPr/>
      <dgm:t>
        <a:bodyPr/>
        <a:lstStyle/>
        <a:p>
          <a:endParaRPr lang="en-US"/>
        </a:p>
      </dgm:t>
    </dgm:pt>
    <dgm:pt modelId="{A6ACE603-F081-41C6-86D9-68EA4BE0A9E8}" type="pres">
      <dgm:prSet presAssocID="{22BDE371-87E3-4759-A0CD-E592C94E562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D452E7-3F4F-49F3-B808-2D111D215757}" type="pres">
      <dgm:prSet presAssocID="{598A4594-15D0-4601-91CC-AC344B13A8AE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7130D-D0A2-4EE1-8971-C51CCBDCDC35}" type="pres">
      <dgm:prSet presAssocID="{598A4594-15D0-4601-91CC-AC344B13A8AE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39F7E-26AF-4567-B447-24D1C501C349}" type="pres">
      <dgm:prSet presAssocID="{65C0D27D-86B8-40ED-9C2B-479ACD076FF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95909-18AC-46FC-8C57-604AD0B53446}" type="pres">
      <dgm:prSet presAssocID="{65C0D27D-86B8-40ED-9C2B-479ACD076FF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64AE5-793B-4A6B-A4FA-C889BF0A978E}" type="pres">
      <dgm:prSet presAssocID="{A1E0A619-139F-4967-AC56-76A69DD8FF14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78724-BDBA-419D-A8B8-573F1F86A0B7}" type="pres">
      <dgm:prSet presAssocID="{A1E0A619-139F-4967-AC56-76A69DD8FF14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60BD5-5292-4D76-B2ED-12C2EC87F884}" type="pres">
      <dgm:prSet presAssocID="{B6DB8E3D-08DB-4A29-AD97-1711B385214B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D17D2-67A1-47AD-A9E9-8C5823E17151}" type="pres">
      <dgm:prSet presAssocID="{B6DB8E3D-08DB-4A29-AD97-1711B385214B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2F783E-7A1C-4726-BA2F-EFB7FAE9759A}" srcId="{598A4594-15D0-4601-91CC-AC344B13A8AE}" destId="{B67A64AD-0CDB-40B8-A704-480F86F0FB5C}" srcOrd="1" destOrd="0" parTransId="{70FD8C00-F7A6-4D3B-A14B-91FF4F6F201B}" sibTransId="{4B3C5398-12E8-46AD-8AF2-AC9FB5DA431D}"/>
    <dgm:cxn modelId="{779C9A65-767C-48FF-B1A0-BA57F736F2F6}" type="presOf" srcId="{18FD639E-5C23-4486-9483-E125C5741703}" destId="{FEED17D2-67A1-47AD-A9E9-8C5823E17151}" srcOrd="0" destOrd="0" presId="urn:microsoft.com/office/officeart/2009/3/layout/IncreasingArrowsProcess"/>
    <dgm:cxn modelId="{0A360861-FCCE-4A6A-A786-15991360BB48}" type="presOf" srcId="{0C556747-F554-4B3C-B522-57028D7E1F73}" destId="{07A95909-18AC-46FC-8C57-604AD0B53446}" srcOrd="0" destOrd="1" presId="urn:microsoft.com/office/officeart/2009/3/layout/IncreasingArrowsProcess"/>
    <dgm:cxn modelId="{3E56A5C6-2009-40D4-BF8B-9775215A1D3B}" srcId="{22BDE371-87E3-4759-A0CD-E592C94E5627}" destId="{65C0D27D-86B8-40ED-9C2B-479ACD076FF5}" srcOrd="1" destOrd="0" parTransId="{F93C64BD-1A01-41A6-955E-9A69BF5F285D}" sibTransId="{135E7164-5159-43AD-9030-F47F934843E5}"/>
    <dgm:cxn modelId="{5B8F79DA-5453-4B3E-AA8E-09A31C3F8A26}" type="presOf" srcId="{DA44F2BF-BEFB-4998-AC0D-990B8A583DB5}" destId="{D0F7130D-D0A2-4EE1-8971-C51CCBDCDC35}" srcOrd="0" destOrd="0" presId="urn:microsoft.com/office/officeart/2009/3/layout/IncreasingArrowsProcess"/>
    <dgm:cxn modelId="{1B3A1598-10F9-4485-B207-8CA9D3B829A9}" srcId="{B6DB8E3D-08DB-4A29-AD97-1711B385214B}" destId="{18FD639E-5C23-4486-9483-E125C5741703}" srcOrd="0" destOrd="0" parTransId="{508CC2FA-8E9A-4505-BBFD-75B8D1321496}" sibTransId="{CFA87907-D569-4C19-B82B-D7CE81CAC7A2}"/>
    <dgm:cxn modelId="{BDBCE669-C71F-48DE-AC7C-7885A8E47C04}" type="presOf" srcId="{65C0D27D-86B8-40ED-9C2B-479ACD076FF5}" destId="{9E439F7E-26AF-4567-B447-24D1C501C349}" srcOrd="0" destOrd="0" presId="urn:microsoft.com/office/officeart/2009/3/layout/IncreasingArrowsProcess"/>
    <dgm:cxn modelId="{B70053DA-36CB-4EC2-A382-94FFBEFB68C9}" srcId="{22BDE371-87E3-4759-A0CD-E592C94E5627}" destId="{B6DB8E3D-08DB-4A29-AD97-1711B385214B}" srcOrd="3" destOrd="0" parTransId="{9C9466CB-18E7-4D00-B4D6-EFA30898244D}" sibTransId="{F7735EC3-D6A2-4A81-9C32-7A131820E684}"/>
    <dgm:cxn modelId="{0036E83D-B193-4E80-88A5-8DFC76BA95C2}" type="presOf" srcId="{A1E0A619-139F-4967-AC56-76A69DD8FF14}" destId="{51164AE5-793B-4A6B-A4FA-C889BF0A978E}" srcOrd="0" destOrd="0" presId="urn:microsoft.com/office/officeart/2009/3/layout/IncreasingArrowsProcess"/>
    <dgm:cxn modelId="{B688C8F0-B93A-42F5-9287-BC1763EE8D3B}" type="presOf" srcId="{6CA075F8-537C-49B0-90B2-DD5F3DD4F5E3}" destId="{D0F7130D-D0A2-4EE1-8971-C51CCBDCDC35}" srcOrd="0" destOrd="2" presId="urn:microsoft.com/office/officeart/2009/3/layout/IncreasingArrowsProcess"/>
    <dgm:cxn modelId="{D25C8A4D-B857-46F9-A7F3-FBCBBCCEA32F}" srcId="{22BDE371-87E3-4759-A0CD-E592C94E5627}" destId="{A1E0A619-139F-4967-AC56-76A69DD8FF14}" srcOrd="2" destOrd="0" parTransId="{D6680A39-727E-4FB7-8E0A-3015A31933A4}" sibTransId="{0094EE58-DE66-42C7-B2A0-EC39FE0E1820}"/>
    <dgm:cxn modelId="{483EFED7-35B5-4299-84F0-215E625E6898}" srcId="{B6DB8E3D-08DB-4A29-AD97-1711B385214B}" destId="{18A3F6E3-D923-463B-9B55-A3ED73F6D728}" srcOrd="1" destOrd="0" parTransId="{693010B1-0894-43E7-8EC8-D7814107C6E8}" sibTransId="{FC780901-B199-44DF-BCF5-4EB902026FF7}"/>
    <dgm:cxn modelId="{36B1A3E6-2D67-49E5-A238-2084CFB67D1A}" srcId="{A1E0A619-139F-4967-AC56-76A69DD8FF14}" destId="{4A7988E7-DCFA-4FD0-B497-EB0429C3D18D}" srcOrd="0" destOrd="0" parTransId="{98030EF0-D303-4F9C-9BCC-7B2A1B22EBBD}" sibTransId="{FCB1A2E8-5308-4725-9A28-EC567C117A70}"/>
    <dgm:cxn modelId="{AFBB2C66-6E0C-49B7-971C-62E085F5CA6E}" type="presOf" srcId="{15398EB2-B668-4DA2-BF79-64AA63E3621A}" destId="{FEED17D2-67A1-47AD-A9E9-8C5823E17151}" srcOrd="0" destOrd="2" presId="urn:microsoft.com/office/officeart/2009/3/layout/IncreasingArrowsProcess"/>
    <dgm:cxn modelId="{20EC0D28-48CA-4470-9412-CEC3681606C0}" srcId="{598A4594-15D0-4601-91CC-AC344B13A8AE}" destId="{6CA075F8-537C-49B0-90B2-DD5F3DD4F5E3}" srcOrd="2" destOrd="0" parTransId="{D82EA1BA-C5D1-4B7D-B16B-D5EA17ACA044}" sibTransId="{8A845C2A-F88A-4472-A12F-8E97C89B713D}"/>
    <dgm:cxn modelId="{0602A7FB-F48E-4EA7-B7E7-E121624E1215}" srcId="{A1E0A619-139F-4967-AC56-76A69DD8FF14}" destId="{3260FF77-99EE-4984-9006-09364F8BF33F}" srcOrd="1" destOrd="0" parTransId="{C18199E6-8597-43BC-BBAD-570AD434C197}" sibTransId="{C8A02241-31CF-40E2-8131-ED77D36B8F9A}"/>
    <dgm:cxn modelId="{CF3DAB14-3F0C-44FF-861F-9A9B241D9B6E}" type="presOf" srcId="{ED3817CA-3708-4A09-8D77-9692C1DF91A7}" destId="{07A95909-18AC-46FC-8C57-604AD0B53446}" srcOrd="0" destOrd="0" presId="urn:microsoft.com/office/officeart/2009/3/layout/IncreasingArrowsProcess"/>
    <dgm:cxn modelId="{5E5BD1EE-C9CC-4541-ACA9-0D60D9E4F4D7}" srcId="{598A4594-15D0-4601-91CC-AC344B13A8AE}" destId="{DA44F2BF-BEFB-4998-AC0D-990B8A583DB5}" srcOrd="0" destOrd="0" parTransId="{8FD00E42-6BB8-4E34-B345-245A037A7601}" sibTransId="{33B5E2E7-5539-40FB-A13C-9AAE05DB9EF8}"/>
    <dgm:cxn modelId="{C1FC5449-DFD1-4F6D-B3D4-EC77F548EE0D}" type="presOf" srcId="{B6DB8E3D-08DB-4A29-AD97-1711B385214B}" destId="{BE660BD5-5292-4D76-B2ED-12C2EC87F884}" srcOrd="0" destOrd="0" presId="urn:microsoft.com/office/officeart/2009/3/layout/IncreasingArrowsProcess"/>
    <dgm:cxn modelId="{9D82B58C-A12A-4E1E-A9E0-467EE5505C2A}" type="presOf" srcId="{3260FF77-99EE-4984-9006-09364F8BF33F}" destId="{0B678724-BDBA-419D-A8B8-573F1F86A0B7}" srcOrd="0" destOrd="1" presId="urn:microsoft.com/office/officeart/2009/3/layout/IncreasingArrowsProcess"/>
    <dgm:cxn modelId="{AD65569E-67BA-48D6-9151-A70103B2B8CA}" type="presOf" srcId="{4A7988E7-DCFA-4FD0-B497-EB0429C3D18D}" destId="{0B678724-BDBA-419D-A8B8-573F1F86A0B7}" srcOrd="0" destOrd="0" presId="urn:microsoft.com/office/officeart/2009/3/layout/IncreasingArrowsProcess"/>
    <dgm:cxn modelId="{F6BB9051-4BBC-4825-9B9A-9F099C18FBF3}" srcId="{22BDE371-87E3-4759-A0CD-E592C94E5627}" destId="{598A4594-15D0-4601-91CC-AC344B13A8AE}" srcOrd="0" destOrd="0" parTransId="{C9173443-0A17-420B-BDCF-557B34CD725C}" sibTransId="{B83EB1F5-4D41-4FCA-B59B-E5987DC66D78}"/>
    <dgm:cxn modelId="{687F66AD-BC4A-4769-B3FA-1398A39C87FA}" srcId="{65C0D27D-86B8-40ED-9C2B-479ACD076FF5}" destId="{ED3817CA-3708-4A09-8D77-9692C1DF91A7}" srcOrd="0" destOrd="0" parTransId="{84B1285F-8D72-43D2-9455-56C2A4281A11}" sibTransId="{28DC69A4-CC35-4ED0-931C-1FA60E505ADE}"/>
    <dgm:cxn modelId="{E11164DC-CC25-47A4-9FE8-CD034DAB2C83}" type="presOf" srcId="{B67A64AD-0CDB-40B8-A704-480F86F0FB5C}" destId="{D0F7130D-D0A2-4EE1-8971-C51CCBDCDC35}" srcOrd="0" destOrd="1" presId="urn:microsoft.com/office/officeart/2009/3/layout/IncreasingArrowsProcess"/>
    <dgm:cxn modelId="{69DE39F7-D7F1-462A-AA24-70EEF92294EE}" type="presOf" srcId="{598A4594-15D0-4601-91CC-AC344B13A8AE}" destId="{FFD452E7-3F4F-49F3-B808-2D111D215757}" srcOrd="0" destOrd="0" presId="urn:microsoft.com/office/officeart/2009/3/layout/IncreasingArrowsProcess"/>
    <dgm:cxn modelId="{5F949031-6FD3-45A0-850F-E78088880FCE}" type="presOf" srcId="{D08C078B-A27C-4A71-842A-3FE9AA310A8D}" destId="{D0F7130D-D0A2-4EE1-8971-C51CCBDCDC35}" srcOrd="0" destOrd="3" presId="urn:microsoft.com/office/officeart/2009/3/layout/IncreasingArrowsProcess"/>
    <dgm:cxn modelId="{7DA7DC52-36B8-4667-8372-554445E873EE}" srcId="{B6DB8E3D-08DB-4A29-AD97-1711B385214B}" destId="{15398EB2-B668-4DA2-BF79-64AA63E3621A}" srcOrd="2" destOrd="0" parTransId="{F90BC1E5-7F18-455B-A4A2-683619B6A44E}" sibTransId="{D8858E20-37DF-496C-A3EF-4C6996E57126}"/>
    <dgm:cxn modelId="{79E2656B-844B-436C-9F7E-80C9F4F66206}" srcId="{65C0D27D-86B8-40ED-9C2B-479ACD076FF5}" destId="{0C556747-F554-4B3C-B522-57028D7E1F73}" srcOrd="1" destOrd="0" parTransId="{852B5959-0990-4D3A-A982-15A813992FCD}" sibTransId="{F8325FBF-DD2B-44DB-8518-6485F37D5FDD}"/>
    <dgm:cxn modelId="{26A370E5-A754-4623-AAA7-FEB3C98E6F6B}" type="presOf" srcId="{22BDE371-87E3-4759-A0CD-E592C94E5627}" destId="{A6ACE603-F081-41C6-86D9-68EA4BE0A9E8}" srcOrd="0" destOrd="0" presId="urn:microsoft.com/office/officeart/2009/3/layout/IncreasingArrowsProcess"/>
    <dgm:cxn modelId="{D0C77391-C139-44B4-8011-2A9AA3E48C6C}" srcId="{598A4594-15D0-4601-91CC-AC344B13A8AE}" destId="{D08C078B-A27C-4A71-842A-3FE9AA310A8D}" srcOrd="3" destOrd="0" parTransId="{6C632B22-A8C0-4577-A2A4-D60B0A18A57C}" sibTransId="{4D7243DF-FC54-4E8F-89D4-FF771F45CF08}"/>
    <dgm:cxn modelId="{0071774F-BB78-48EE-B24A-B195D6DE2AC3}" type="presOf" srcId="{18A3F6E3-D923-463B-9B55-A3ED73F6D728}" destId="{FEED17D2-67A1-47AD-A9E9-8C5823E17151}" srcOrd="0" destOrd="1" presId="urn:microsoft.com/office/officeart/2009/3/layout/IncreasingArrowsProcess"/>
    <dgm:cxn modelId="{B49BF309-DD71-4FA4-8136-9E640301A6C3}" type="presParOf" srcId="{A6ACE603-F081-41C6-86D9-68EA4BE0A9E8}" destId="{FFD452E7-3F4F-49F3-B808-2D111D215757}" srcOrd="0" destOrd="0" presId="urn:microsoft.com/office/officeart/2009/3/layout/IncreasingArrowsProcess"/>
    <dgm:cxn modelId="{E1676193-EBD5-4A51-AA84-B0460C97298F}" type="presParOf" srcId="{A6ACE603-F081-41C6-86D9-68EA4BE0A9E8}" destId="{D0F7130D-D0A2-4EE1-8971-C51CCBDCDC35}" srcOrd="1" destOrd="0" presId="urn:microsoft.com/office/officeart/2009/3/layout/IncreasingArrowsProcess"/>
    <dgm:cxn modelId="{9E36B90B-0FFC-4623-8D6E-63BF5051ED7C}" type="presParOf" srcId="{A6ACE603-F081-41C6-86D9-68EA4BE0A9E8}" destId="{9E439F7E-26AF-4567-B447-24D1C501C349}" srcOrd="2" destOrd="0" presId="urn:microsoft.com/office/officeart/2009/3/layout/IncreasingArrowsProcess"/>
    <dgm:cxn modelId="{441DFC87-F739-4FAF-874E-46C0A5F70768}" type="presParOf" srcId="{A6ACE603-F081-41C6-86D9-68EA4BE0A9E8}" destId="{07A95909-18AC-46FC-8C57-604AD0B53446}" srcOrd="3" destOrd="0" presId="urn:microsoft.com/office/officeart/2009/3/layout/IncreasingArrowsProcess"/>
    <dgm:cxn modelId="{1FBFAC47-2894-4642-82AF-7D24C3EAE09A}" type="presParOf" srcId="{A6ACE603-F081-41C6-86D9-68EA4BE0A9E8}" destId="{51164AE5-793B-4A6B-A4FA-C889BF0A978E}" srcOrd="4" destOrd="0" presId="urn:microsoft.com/office/officeart/2009/3/layout/IncreasingArrowsProcess"/>
    <dgm:cxn modelId="{35F9BF20-5FCC-44DA-BFA6-B63C9C4AFA86}" type="presParOf" srcId="{A6ACE603-F081-41C6-86D9-68EA4BE0A9E8}" destId="{0B678724-BDBA-419D-A8B8-573F1F86A0B7}" srcOrd="5" destOrd="0" presId="urn:microsoft.com/office/officeart/2009/3/layout/IncreasingArrowsProcess"/>
    <dgm:cxn modelId="{C1C762CB-69AA-4936-9A6E-882E2E4E7C80}" type="presParOf" srcId="{A6ACE603-F081-41C6-86D9-68EA4BE0A9E8}" destId="{BE660BD5-5292-4D76-B2ED-12C2EC87F884}" srcOrd="6" destOrd="0" presId="urn:microsoft.com/office/officeart/2009/3/layout/IncreasingArrowsProcess"/>
    <dgm:cxn modelId="{BDD31EE8-CF70-42B5-8543-480F1E14B5B0}" type="presParOf" srcId="{A6ACE603-F081-41C6-86D9-68EA4BE0A9E8}" destId="{FEED17D2-67A1-47AD-A9E9-8C5823E17151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3C751D-E2A0-4783-B43D-D903242F77A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83EFA4-3016-4C4E-83D3-042C0B39A423}">
      <dgm:prSet phldrT="[Text]"/>
      <dgm:spPr/>
      <dgm:t>
        <a:bodyPr/>
        <a:lstStyle/>
        <a:p>
          <a:r>
            <a:rPr lang="en-US" dirty="0"/>
            <a:t>Run a List to Locate the Materials</a:t>
          </a:r>
        </a:p>
      </dgm:t>
    </dgm:pt>
    <dgm:pt modelId="{1E182462-80C2-44B5-A132-2A7D5C4EC9B4}" type="parTrans" cxnId="{965AE83D-ABDC-4260-B355-CC412DD89E4C}">
      <dgm:prSet/>
      <dgm:spPr/>
      <dgm:t>
        <a:bodyPr/>
        <a:lstStyle/>
        <a:p>
          <a:endParaRPr lang="en-US"/>
        </a:p>
      </dgm:t>
    </dgm:pt>
    <dgm:pt modelId="{17A2736E-2A2A-472B-AC08-0B423BFDE92F}" type="sibTrans" cxnId="{965AE83D-ABDC-4260-B355-CC412DD89E4C}">
      <dgm:prSet/>
      <dgm:spPr/>
      <dgm:t>
        <a:bodyPr/>
        <a:lstStyle/>
        <a:p>
          <a:endParaRPr lang="en-US"/>
        </a:p>
      </dgm:t>
    </dgm:pt>
    <dgm:pt modelId="{4437F31D-1711-4A88-B292-6BEC86E5DB69}">
      <dgm:prSet phldrT="[Text]"/>
      <dgm:spPr/>
      <dgm:t>
        <a:bodyPr/>
        <a:lstStyle/>
        <a:p>
          <a:r>
            <a:rPr lang="en-US"/>
            <a:t>Associate location codes to general categories</a:t>
          </a:r>
        </a:p>
        <a:p>
          <a:r>
            <a:rPr lang="en-US"/>
            <a:t>* Monographs</a:t>
          </a:r>
        </a:p>
        <a:p>
          <a:r>
            <a:rPr lang="en-US"/>
            <a:t>* AV</a:t>
          </a:r>
        </a:p>
      </dgm:t>
    </dgm:pt>
    <dgm:pt modelId="{E3D0B598-FB17-4E18-A931-993B7A5031C5}" type="parTrans" cxnId="{0116EF12-9657-48D7-8C46-B688E1CA5CAB}">
      <dgm:prSet/>
      <dgm:spPr/>
      <dgm:t>
        <a:bodyPr/>
        <a:lstStyle/>
        <a:p>
          <a:endParaRPr lang="en-US"/>
        </a:p>
      </dgm:t>
    </dgm:pt>
    <dgm:pt modelId="{05F02218-D87B-447D-A0F3-2E95DC9827AF}" type="sibTrans" cxnId="{0116EF12-9657-48D7-8C46-B688E1CA5CAB}">
      <dgm:prSet/>
      <dgm:spPr/>
      <dgm:t>
        <a:bodyPr/>
        <a:lstStyle/>
        <a:p>
          <a:endParaRPr lang="en-US"/>
        </a:p>
      </dgm:t>
    </dgm:pt>
    <dgm:pt modelId="{38D47242-B128-43FF-B35A-035FBE53A201}">
      <dgm:prSet phldrT="[Text]"/>
      <dgm:spPr/>
      <dgm:t>
        <a:bodyPr/>
        <a:lstStyle/>
        <a:p>
          <a:r>
            <a:rPr lang="en-US" dirty="0"/>
            <a:t>Export to Excel</a:t>
          </a:r>
        </a:p>
      </dgm:t>
    </dgm:pt>
    <dgm:pt modelId="{D73A6A50-26C9-415D-B58A-0BD94E5F84E6}" type="parTrans" cxnId="{4ED95B19-525D-414D-8194-FB04532E2EFA}">
      <dgm:prSet/>
      <dgm:spPr/>
      <dgm:t>
        <a:bodyPr/>
        <a:lstStyle/>
        <a:p>
          <a:endParaRPr lang="en-US"/>
        </a:p>
      </dgm:t>
    </dgm:pt>
    <dgm:pt modelId="{2FC44D72-F3A7-424B-BF32-B802DF9C8952}" type="sibTrans" cxnId="{4ED95B19-525D-414D-8194-FB04532E2EFA}">
      <dgm:prSet/>
      <dgm:spPr/>
      <dgm:t>
        <a:bodyPr/>
        <a:lstStyle/>
        <a:p>
          <a:endParaRPr lang="en-US"/>
        </a:p>
      </dgm:t>
    </dgm:pt>
    <dgm:pt modelId="{5CE2F0C8-D065-4508-A68D-02E7758B79F4}">
      <dgm:prSet phldrT="[Text]"/>
      <dgm:spPr/>
      <dgm:t>
        <a:bodyPr/>
        <a:lstStyle/>
        <a:p>
          <a:r>
            <a:rPr lang="en-US" dirty="0"/>
            <a:t>Get tables in Excel </a:t>
          </a:r>
        </a:p>
        <a:p>
          <a:r>
            <a:rPr lang="en-US" dirty="0"/>
            <a:t>Run multiple calculations</a:t>
          </a:r>
        </a:p>
        <a:p>
          <a:r>
            <a:rPr lang="en-US" dirty="0"/>
            <a:t>Get a Count</a:t>
          </a:r>
        </a:p>
      </dgm:t>
    </dgm:pt>
    <dgm:pt modelId="{6488A8FE-BDD1-4C48-8BD9-DF3273448A74}" type="parTrans" cxnId="{8A88B889-0964-4D4C-BE33-228EABA5E409}">
      <dgm:prSet/>
      <dgm:spPr/>
      <dgm:t>
        <a:bodyPr/>
        <a:lstStyle/>
        <a:p>
          <a:endParaRPr lang="en-US"/>
        </a:p>
      </dgm:t>
    </dgm:pt>
    <dgm:pt modelId="{E64472CC-541C-4991-9366-AA9ADF439845}" type="sibTrans" cxnId="{8A88B889-0964-4D4C-BE33-228EABA5E409}">
      <dgm:prSet/>
      <dgm:spPr/>
      <dgm:t>
        <a:bodyPr/>
        <a:lstStyle/>
        <a:p>
          <a:endParaRPr lang="en-US"/>
        </a:p>
      </dgm:t>
    </dgm:pt>
    <dgm:pt modelId="{C9F0902D-DE11-4647-8B3F-B4477508F778}">
      <dgm:prSet phldrT="[Text]"/>
      <dgm:spPr/>
      <dgm:t>
        <a:bodyPr/>
        <a:lstStyle/>
        <a:p>
          <a:r>
            <a:rPr lang="en-US"/>
            <a:t>Summary</a:t>
          </a:r>
        </a:p>
      </dgm:t>
    </dgm:pt>
    <dgm:pt modelId="{86A218AC-4662-42DF-8E5E-2E761BDD731C}" type="parTrans" cxnId="{7D610595-42B2-428F-A27A-B58180389E76}">
      <dgm:prSet/>
      <dgm:spPr/>
      <dgm:t>
        <a:bodyPr/>
        <a:lstStyle/>
        <a:p>
          <a:endParaRPr lang="en-US"/>
        </a:p>
      </dgm:t>
    </dgm:pt>
    <dgm:pt modelId="{57460CF0-7910-4ED9-9E7A-DF022197B17C}" type="sibTrans" cxnId="{7D610595-42B2-428F-A27A-B58180389E76}">
      <dgm:prSet/>
      <dgm:spPr/>
      <dgm:t>
        <a:bodyPr/>
        <a:lstStyle/>
        <a:p>
          <a:endParaRPr lang="en-US"/>
        </a:p>
      </dgm:t>
    </dgm:pt>
    <dgm:pt modelId="{50175A7F-765C-4AB3-A330-AFEA1D342AAD}">
      <dgm:prSet phldrT="[Text]"/>
      <dgm:spPr/>
      <dgm:t>
        <a:bodyPr/>
        <a:lstStyle/>
        <a:p>
          <a:r>
            <a:rPr lang="en-US"/>
            <a:t>Bring all the counted summaries together for final results</a:t>
          </a:r>
        </a:p>
      </dgm:t>
    </dgm:pt>
    <dgm:pt modelId="{FE0051E7-03D6-453A-A89B-1F76E96E0E12}" type="parTrans" cxnId="{5139E1A6-8233-45A6-9EF8-0D44285DE359}">
      <dgm:prSet/>
      <dgm:spPr/>
      <dgm:t>
        <a:bodyPr/>
        <a:lstStyle/>
        <a:p>
          <a:endParaRPr lang="en-US"/>
        </a:p>
      </dgm:t>
    </dgm:pt>
    <dgm:pt modelId="{13AEC6DD-3546-4901-B31B-7C581D6AB178}" type="sibTrans" cxnId="{5139E1A6-8233-45A6-9EF8-0D44285DE359}">
      <dgm:prSet/>
      <dgm:spPr/>
      <dgm:t>
        <a:bodyPr/>
        <a:lstStyle/>
        <a:p>
          <a:endParaRPr lang="en-US"/>
        </a:p>
      </dgm:t>
    </dgm:pt>
    <dgm:pt modelId="{97C7D636-1384-4303-9074-107C97FA5D71}" type="pres">
      <dgm:prSet presAssocID="{6C3C751D-E2A0-4783-B43D-D903242F77A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04C9C2-B7FB-499D-B2D5-EA3881978602}" type="pres">
      <dgm:prSet presAssocID="{4883EFA4-3016-4C4E-83D3-042C0B39A423}" presName="parentText1" presStyleLbl="node1" presStyleIdx="0" presStyleCnt="3" custLinFactNeighborY="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50449-CDD8-4FEF-8330-504E76423C77}" type="pres">
      <dgm:prSet presAssocID="{4883EFA4-3016-4C4E-83D3-042C0B39A42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4A53-688D-4EAA-8F6C-36CF39B79132}" type="pres">
      <dgm:prSet presAssocID="{38D47242-B128-43FF-B35A-035FBE53A20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1DC2B-D9F2-450A-BB15-D13783208D70}" type="pres">
      <dgm:prSet presAssocID="{38D47242-B128-43FF-B35A-035FBE53A20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FEC6F-552F-472B-8DB3-7B1A9A1E59E0}" type="pres">
      <dgm:prSet presAssocID="{C9F0902D-DE11-4647-8B3F-B4477508F77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DF44C-4601-458C-BC92-3525F6AC297E}" type="pres">
      <dgm:prSet presAssocID="{C9F0902D-DE11-4647-8B3F-B4477508F77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81D9BB-EB44-4B32-8D37-DB45CCB16173}" type="presOf" srcId="{5CE2F0C8-D065-4508-A68D-02E7758B79F4}" destId="{8E01DC2B-D9F2-450A-BB15-D13783208D70}" srcOrd="0" destOrd="0" presId="urn:microsoft.com/office/officeart/2009/3/layout/IncreasingArrowsProcess"/>
    <dgm:cxn modelId="{B9189F79-4478-4316-A4D4-D9CA5B2E5BDE}" type="presOf" srcId="{38D47242-B128-43FF-B35A-035FBE53A201}" destId="{A5014A53-688D-4EAA-8F6C-36CF39B79132}" srcOrd="0" destOrd="0" presId="urn:microsoft.com/office/officeart/2009/3/layout/IncreasingArrowsProcess"/>
    <dgm:cxn modelId="{4ED95B19-525D-414D-8194-FB04532E2EFA}" srcId="{6C3C751D-E2A0-4783-B43D-D903242F77A5}" destId="{38D47242-B128-43FF-B35A-035FBE53A201}" srcOrd="1" destOrd="0" parTransId="{D73A6A50-26C9-415D-B58A-0BD94E5F84E6}" sibTransId="{2FC44D72-F3A7-424B-BF32-B802DF9C8952}"/>
    <dgm:cxn modelId="{0116EF12-9657-48D7-8C46-B688E1CA5CAB}" srcId="{4883EFA4-3016-4C4E-83D3-042C0B39A423}" destId="{4437F31D-1711-4A88-B292-6BEC86E5DB69}" srcOrd="0" destOrd="0" parTransId="{E3D0B598-FB17-4E18-A931-993B7A5031C5}" sibTransId="{05F02218-D87B-447D-A0F3-2E95DC9827AF}"/>
    <dgm:cxn modelId="{219A9C0D-7929-4DFE-93CD-6F1746F876FC}" type="presOf" srcId="{4883EFA4-3016-4C4E-83D3-042C0B39A423}" destId="{C404C9C2-B7FB-499D-B2D5-EA3881978602}" srcOrd="0" destOrd="0" presId="urn:microsoft.com/office/officeart/2009/3/layout/IncreasingArrowsProcess"/>
    <dgm:cxn modelId="{7D610595-42B2-428F-A27A-B58180389E76}" srcId="{6C3C751D-E2A0-4783-B43D-D903242F77A5}" destId="{C9F0902D-DE11-4647-8B3F-B4477508F778}" srcOrd="2" destOrd="0" parTransId="{86A218AC-4662-42DF-8E5E-2E761BDD731C}" sibTransId="{57460CF0-7910-4ED9-9E7A-DF022197B17C}"/>
    <dgm:cxn modelId="{965AE83D-ABDC-4260-B355-CC412DD89E4C}" srcId="{6C3C751D-E2A0-4783-B43D-D903242F77A5}" destId="{4883EFA4-3016-4C4E-83D3-042C0B39A423}" srcOrd="0" destOrd="0" parTransId="{1E182462-80C2-44B5-A132-2A7D5C4EC9B4}" sibTransId="{17A2736E-2A2A-472B-AC08-0B423BFDE92F}"/>
    <dgm:cxn modelId="{96DD6C92-4AB6-47AD-9D54-F60ACDF8C056}" type="presOf" srcId="{50175A7F-765C-4AB3-A330-AFEA1D342AAD}" destId="{747DF44C-4601-458C-BC92-3525F6AC297E}" srcOrd="0" destOrd="0" presId="urn:microsoft.com/office/officeart/2009/3/layout/IncreasingArrowsProcess"/>
    <dgm:cxn modelId="{8A88B889-0964-4D4C-BE33-228EABA5E409}" srcId="{38D47242-B128-43FF-B35A-035FBE53A201}" destId="{5CE2F0C8-D065-4508-A68D-02E7758B79F4}" srcOrd="0" destOrd="0" parTransId="{6488A8FE-BDD1-4C48-8BD9-DF3273448A74}" sibTransId="{E64472CC-541C-4991-9366-AA9ADF439845}"/>
    <dgm:cxn modelId="{000DC5D9-9910-4C32-A147-16937B01FEC2}" type="presOf" srcId="{C9F0902D-DE11-4647-8B3F-B4477508F778}" destId="{86FFEC6F-552F-472B-8DB3-7B1A9A1E59E0}" srcOrd="0" destOrd="0" presId="urn:microsoft.com/office/officeart/2009/3/layout/IncreasingArrowsProcess"/>
    <dgm:cxn modelId="{34F906D7-922F-417B-908D-A2AF2FEA0978}" type="presOf" srcId="{4437F31D-1711-4A88-B292-6BEC86E5DB69}" destId="{78150449-CDD8-4FEF-8330-504E76423C77}" srcOrd="0" destOrd="0" presId="urn:microsoft.com/office/officeart/2009/3/layout/IncreasingArrowsProcess"/>
    <dgm:cxn modelId="{DAA1D04D-3AF8-449D-A3C1-415891916C64}" type="presOf" srcId="{6C3C751D-E2A0-4783-B43D-D903242F77A5}" destId="{97C7D636-1384-4303-9074-107C97FA5D71}" srcOrd="0" destOrd="0" presId="urn:microsoft.com/office/officeart/2009/3/layout/IncreasingArrowsProcess"/>
    <dgm:cxn modelId="{5139E1A6-8233-45A6-9EF8-0D44285DE359}" srcId="{C9F0902D-DE11-4647-8B3F-B4477508F778}" destId="{50175A7F-765C-4AB3-A330-AFEA1D342AAD}" srcOrd="0" destOrd="0" parTransId="{FE0051E7-03D6-453A-A89B-1F76E96E0E12}" sibTransId="{13AEC6DD-3546-4901-B31B-7C581D6AB178}"/>
    <dgm:cxn modelId="{CFA2530B-478E-4D6E-88E4-1BDB3CAC68A2}" type="presParOf" srcId="{97C7D636-1384-4303-9074-107C97FA5D71}" destId="{C404C9C2-B7FB-499D-B2D5-EA3881978602}" srcOrd="0" destOrd="0" presId="urn:microsoft.com/office/officeart/2009/3/layout/IncreasingArrowsProcess"/>
    <dgm:cxn modelId="{338D5151-BA6B-4611-8F6D-177BF88BFDE2}" type="presParOf" srcId="{97C7D636-1384-4303-9074-107C97FA5D71}" destId="{78150449-CDD8-4FEF-8330-504E76423C77}" srcOrd="1" destOrd="0" presId="urn:microsoft.com/office/officeart/2009/3/layout/IncreasingArrowsProcess"/>
    <dgm:cxn modelId="{C0E0E3C0-775F-4BEE-AA89-0166003D3C81}" type="presParOf" srcId="{97C7D636-1384-4303-9074-107C97FA5D71}" destId="{A5014A53-688D-4EAA-8F6C-36CF39B79132}" srcOrd="2" destOrd="0" presId="urn:microsoft.com/office/officeart/2009/3/layout/IncreasingArrowsProcess"/>
    <dgm:cxn modelId="{041784E1-2A86-4B88-B2F8-E73E277B46AB}" type="presParOf" srcId="{97C7D636-1384-4303-9074-107C97FA5D71}" destId="{8E01DC2B-D9F2-450A-BB15-D13783208D70}" srcOrd="3" destOrd="0" presId="urn:microsoft.com/office/officeart/2009/3/layout/IncreasingArrowsProcess"/>
    <dgm:cxn modelId="{B107175C-516C-441E-8900-AB468DE9690C}" type="presParOf" srcId="{97C7D636-1384-4303-9074-107C97FA5D71}" destId="{86FFEC6F-552F-472B-8DB3-7B1A9A1E59E0}" srcOrd="4" destOrd="0" presId="urn:microsoft.com/office/officeart/2009/3/layout/IncreasingArrowsProcess"/>
    <dgm:cxn modelId="{F44C7A90-7F29-4AFF-AE71-D18ADFB51A68}" type="presParOf" srcId="{97C7D636-1384-4303-9074-107C97FA5D71}" destId="{747DF44C-4601-458C-BC92-3525F6AC297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420E3-E35E-4B6B-B180-1981E7B3C0EB}">
      <dsp:nvSpPr>
        <dsp:cNvPr id="0" name=""/>
        <dsp:cNvSpPr/>
      </dsp:nvSpPr>
      <dsp:spPr>
        <a:xfrm>
          <a:off x="1170167" y="74136"/>
          <a:ext cx="9925718" cy="14434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915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Access</a:t>
          </a:r>
        </a:p>
      </dsp:txBody>
      <dsp:txXfrm>
        <a:off x="1170167" y="435005"/>
        <a:ext cx="9564849" cy="721739"/>
      </dsp:txXfrm>
    </dsp:sp>
    <dsp:sp modelId="{D9D27106-414C-4B26-B4CA-F511B1460F2C}">
      <dsp:nvSpPr>
        <dsp:cNvPr id="0" name=""/>
        <dsp:cNvSpPr/>
      </dsp:nvSpPr>
      <dsp:spPr>
        <a:xfrm>
          <a:off x="1170167" y="1185403"/>
          <a:ext cx="1834471" cy="265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Why Microsoft?</a:t>
          </a:r>
        </a:p>
      </dsp:txBody>
      <dsp:txXfrm>
        <a:off x="1170167" y="1185403"/>
        <a:ext cx="1834471" cy="2650456"/>
      </dsp:txXfrm>
    </dsp:sp>
    <dsp:sp modelId="{40447A96-C2F9-462E-AECB-2A54A5FB608C}">
      <dsp:nvSpPr>
        <dsp:cNvPr id="0" name=""/>
        <dsp:cNvSpPr/>
      </dsp:nvSpPr>
      <dsp:spPr>
        <a:xfrm>
          <a:off x="3004440" y="555481"/>
          <a:ext cx="8091445" cy="14434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2447268"/>
            <a:satOff val="-1138"/>
            <a:lumOff val="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915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Age of Collection Reports</a:t>
          </a:r>
        </a:p>
      </dsp:txBody>
      <dsp:txXfrm>
        <a:off x="3004440" y="916350"/>
        <a:ext cx="7730576" cy="721739"/>
      </dsp:txXfrm>
    </dsp:sp>
    <dsp:sp modelId="{E4007DCB-D42A-49DF-8671-C642B28F3561}">
      <dsp:nvSpPr>
        <dsp:cNvPr id="0" name=""/>
        <dsp:cNvSpPr/>
      </dsp:nvSpPr>
      <dsp:spPr>
        <a:xfrm>
          <a:off x="3004440" y="1666748"/>
          <a:ext cx="1834471" cy="265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447268"/>
              <a:satOff val="-1138"/>
              <a:lumOff val="1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Reformatting Canned Reports</a:t>
          </a:r>
        </a:p>
      </dsp:txBody>
      <dsp:txXfrm>
        <a:off x="3004440" y="1666748"/>
        <a:ext cx="1834471" cy="2650456"/>
      </dsp:txXfrm>
    </dsp:sp>
    <dsp:sp modelId="{811BCE06-66CE-42CA-94D6-2C63A082093D}">
      <dsp:nvSpPr>
        <dsp:cNvPr id="0" name=""/>
        <dsp:cNvSpPr/>
      </dsp:nvSpPr>
      <dsp:spPr>
        <a:xfrm>
          <a:off x="4838712" y="1036826"/>
          <a:ext cx="6257172" cy="14434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4894537"/>
            <a:satOff val="-2277"/>
            <a:lumOff val="2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915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Weekly Funds </a:t>
          </a:r>
        </a:p>
      </dsp:txBody>
      <dsp:txXfrm>
        <a:off x="4838712" y="1397695"/>
        <a:ext cx="5896303" cy="721739"/>
      </dsp:txXfrm>
    </dsp:sp>
    <dsp:sp modelId="{0C894023-DDA3-4F7C-B23B-F2EC30119C44}">
      <dsp:nvSpPr>
        <dsp:cNvPr id="0" name=""/>
        <dsp:cNvSpPr/>
      </dsp:nvSpPr>
      <dsp:spPr>
        <a:xfrm>
          <a:off x="4838712" y="2148092"/>
          <a:ext cx="1834471" cy="265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894537"/>
              <a:satOff val="-2277"/>
              <a:lumOff val="2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Track progress</a:t>
          </a:r>
        </a:p>
      </dsp:txBody>
      <dsp:txXfrm>
        <a:off x="4838712" y="2148092"/>
        <a:ext cx="1834471" cy="2650456"/>
      </dsp:txXfrm>
    </dsp:sp>
    <dsp:sp modelId="{63F7D6B0-70EA-4F7B-A4DD-70280CCFCA3B}">
      <dsp:nvSpPr>
        <dsp:cNvPr id="0" name=""/>
        <dsp:cNvSpPr/>
      </dsp:nvSpPr>
      <dsp:spPr>
        <a:xfrm>
          <a:off x="6673978" y="1518171"/>
          <a:ext cx="4421907" cy="14434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7341805"/>
            <a:satOff val="-3415"/>
            <a:lumOff val="30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915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CPSLD monthly stats</a:t>
          </a:r>
        </a:p>
      </dsp:txBody>
      <dsp:txXfrm>
        <a:off x="6673978" y="1879040"/>
        <a:ext cx="4061038" cy="721739"/>
      </dsp:txXfrm>
    </dsp:sp>
    <dsp:sp modelId="{548534F8-FC0A-4499-9FD6-3E9DDE810EF5}">
      <dsp:nvSpPr>
        <dsp:cNvPr id="0" name=""/>
        <dsp:cNvSpPr/>
      </dsp:nvSpPr>
      <dsp:spPr>
        <a:xfrm>
          <a:off x="6673978" y="2629437"/>
          <a:ext cx="1834471" cy="265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341805"/>
              <a:satOff val="-3415"/>
              <a:lumOff val="30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Local area data</a:t>
          </a:r>
        </a:p>
      </dsp:txBody>
      <dsp:txXfrm>
        <a:off x="6673978" y="2629437"/>
        <a:ext cx="1834471" cy="2650456"/>
      </dsp:txXfrm>
    </dsp:sp>
    <dsp:sp modelId="{1809CB17-7DBA-4A07-B591-88C62553E10F}">
      <dsp:nvSpPr>
        <dsp:cNvPr id="0" name=""/>
        <dsp:cNvSpPr/>
      </dsp:nvSpPr>
      <dsp:spPr>
        <a:xfrm>
          <a:off x="8508250" y="1999515"/>
          <a:ext cx="2587634" cy="14434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9789074"/>
            <a:satOff val="-4553"/>
            <a:lumOff val="407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915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Extending Access</a:t>
          </a:r>
        </a:p>
      </dsp:txBody>
      <dsp:txXfrm>
        <a:off x="8508250" y="2360384"/>
        <a:ext cx="2226765" cy="721739"/>
      </dsp:txXfrm>
    </dsp:sp>
    <dsp:sp modelId="{0F9ED0E5-F680-4702-80E4-90DF523AB235}">
      <dsp:nvSpPr>
        <dsp:cNvPr id="0" name=""/>
        <dsp:cNvSpPr/>
      </dsp:nvSpPr>
      <dsp:spPr>
        <a:xfrm>
          <a:off x="8508250" y="3110782"/>
          <a:ext cx="1834471" cy="2650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9789074"/>
              <a:satOff val="-4553"/>
              <a:lumOff val="407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Excel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SharePoint</a:t>
          </a:r>
        </a:p>
      </dsp:txBody>
      <dsp:txXfrm>
        <a:off x="8508250" y="3110782"/>
        <a:ext cx="1834471" cy="2650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D1769-AE74-412B-B152-E6890B25C3A6}">
      <dsp:nvSpPr>
        <dsp:cNvPr id="0" name=""/>
        <dsp:cNvSpPr/>
      </dsp:nvSpPr>
      <dsp:spPr>
        <a:xfrm>
          <a:off x="0" y="267248"/>
          <a:ext cx="8153400" cy="11874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507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Table</a:t>
          </a:r>
        </a:p>
      </dsp:txBody>
      <dsp:txXfrm>
        <a:off x="0" y="564109"/>
        <a:ext cx="7856539" cy="593723"/>
      </dsp:txXfrm>
    </dsp:sp>
    <dsp:sp modelId="{5B875D8C-8A25-4DE1-BD06-06DCAC82B3D0}">
      <dsp:nvSpPr>
        <dsp:cNvPr id="0" name=""/>
        <dsp:cNvSpPr/>
      </dsp:nvSpPr>
      <dsp:spPr>
        <a:xfrm>
          <a:off x="0" y="1182940"/>
          <a:ext cx="2511247" cy="2287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Load all excel files into one table with date</a:t>
          </a:r>
        </a:p>
      </dsp:txBody>
      <dsp:txXfrm>
        <a:off x="0" y="1182940"/>
        <a:ext cx="2511247" cy="2287457"/>
      </dsp:txXfrm>
    </dsp:sp>
    <dsp:sp modelId="{FB7EE2D9-8FDA-4C9E-8823-BA3F775B03F5}">
      <dsp:nvSpPr>
        <dsp:cNvPr id="0" name=""/>
        <dsp:cNvSpPr/>
      </dsp:nvSpPr>
      <dsp:spPr>
        <a:xfrm>
          <a:off x="2511247" y="663063"/>
          <a:ext cx="5642152" cy="11874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507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Query</a:t>
          </a:r>
        </a:p>
      </dsp:txBody>
      <dsp:txXfrm>
        <a:off x="2511247" y="959924"/>
        <a:ext cx="5345291" cy="593723"/>
      </dsp:txXfrm>
    </dsp:sp>
    <dsp:sp modelId="{27AB4A13-0939-49AA-89FF-437BB3E272AB}">
      <dsp:nvSpPr>
        <dsp:cNvPr id="0" name=""/>
        <dsp:cNvSpPr/>
      </dsp:nvSpPr>
      <dsp:spPr>
        <a:xfrm>
          <a:off x="2511247" y="1578755"/>
          <a:ext cx="2511247" cy="2287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Choose values you need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Basic &amp; Complex math</a:t>
          </a:r>
        </a:p>
      </dsp:txBody>
      <dsp:txXfrm>
        <a:off x="2511247" y="1578755"/>
        <a:ext cx="2511247" cy="2287457"/>
      </dsp:txXfrm>
    </dsp:sp>
    <dsp:sp modelId="{9D90D7F1-4A9F-4712-A4A2-F7C96B6153D7}">
      <dsp:nvSpPr>
        <dsp:cNvPr id="0" name=""/>
        <dsp:cNvSpPr/>
      </dsp:nvSpPr>
      <dsp:spPr>
        <a:xfrm>
          <a:off x="5022494" y="1058878"/>
          <a:ext cx="3130905" cy="11874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507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Report</a:t>
          </a:r>
        </a:p>
      </dsp:txBody>
      <dsp:txXfrm>
        <a:off x="5022494" y="1355739"/>
        <a:ext cx="2834044" cy="593723"/>
      </dsp:txXfrm>
    </dsp:sp>
    <dsp:sp modelId="{4142995C-1231-4158-BAAD-1231D3814FEE}">
      <dsp:nvSpPr>
        <dsp:cNvPr id="0" name=""/>
        <dsp:cNvSpPr/>
      </dsp:nvSpPr>
      <dsp:spPr>
        <a:xfrm>
          <a:off x="5022494" y="1974570"/>
          <a:ext cx="2511247" cy="22539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Group and sort to tell a story</a:t>
          </a:r>
        </a:p>
      </dsp:txBody>
      <dsp:txXfrm>
        <a:off x="5022494" y="1974570"/>
        <a:ext cx="2511247" cy="2253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52E7-3F4F-49F3-B808-2D111D215757}">
      <dsp:nvSpPr>
        <dsp:cNvPr id="0" name=""/>
        <dsp:cNvSpPr/>
      </dsp:nvSpPr>
      <dsp:spPr>
        <a:xfrm>
          <a:off x="0" y="106354"/>
          <a:ext cx="8153400" cy="11870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438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Orders</a:t>
          </a:r>
        </a:p>
      </dsp:txBody>
      <dsp:txXfrm>
        <a:off x="0" y="403107"/>
        <a:ext cx="7856647" cy="593506"/>
      </dsp:txXfrm>
    </dsp:sp>
    <dsp:sp modelId="{D0F7130D-D0A2-4EE1-8971-C51CCBDCDC35}">
      <dsp:nvSpPr>
        <dsp:cNvPr id="0" name=""/>
        <dsp:cNvSpPr/>
      </dsp:nvSpPr>
      <dsp:spPr>
        <a:xfrm>
          <a:off x="0" y="1023648"/>
          <a:ext cx="1879358" cy="2195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Rec’d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# Paid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Sum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err="1"/>
            <a:t>Avg</a:t>
          </a:r>
          <a:endParaRPr lang="en-US" sz="2300" kern="1200"/>
        </a:p>
      </dsp:txBody>
      <dsp:txXfrm>
        <a:off x="0" y="1023648"/>
        <a:ext cx="1879358" cy="2195615"/>
      </dsp:txXfrm>
    </dsp:sp>
    <dsp:sp modelId="{9E439F7E-26AF-4567-B447-24D1C501C349}">
      <dsp:nvSpPr>
        <dsp:cNvPr id="0" name=""/>
        <dsp:cNvSpPr/>
      </dsp:nvSpPr>
      <dsp:spPr>
        <a:xfrm>
          <a:off x="1879358" y="501884"/>
          <a:ext cx="6274041" cy="11870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3263025"/>
            <a:satOff val="-1518"/>
            <a:lumOff val="1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438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Bibs</a:t>
          </a:r>
        </a:p>
      </dsp:txBody>
      <dsp:txXfrm>
        <a:off x="1879358" y="798637"/>
        <a:ext cx="5977288" cy="593506"/>
      </dsp:txXfrm>
    </dsp:sp>
    <dsp:sp modelId="{07A95909-18AC-46FC-8C57-604AD0B53446}">
      <dsp:nvSpPr>
        <dsp:cNvPr id="0" name=""/>
        <dsp:cNvSpPr/>
      </dsp:nvSpPr>
      <dsp:spPr>
        <a:xfrm>
          <a:off x="1879358" y="1419179"/>
          <a:ext cx="1879358" cy="2139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263025"/>
              <a:satOff val="-1518"/>
              <a:lumOff val="13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Added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err="1"/>
            <a:t>Avg</a:t>
          </a:r>
          <a:endParaRPr lang="en-US" sz="2300" kern="1200"/>
        </a:p>
      </dsp:txBody>
      <dsp:txXfrm>
        <a:off x="1879358" y="1419179"/>
        <a:ext cx="1879358" cy="2139652"/>
      </dsp:txXfrm>
    </dsp:sp>
    <dsp:sp modelId="{51164AE5-793B-4A6B-A4FA-C889BF0A978E}">
      <dsp:nvSpPr>
        <dsp:cNvPr id="0" name=""/>
        <dsp:cNvSpPr/>
      </dsp:nvSpPr>
      <dsp:spPr>
        <a:xfrm>
          <a:off x="3758717" y="897415"/>
          <a:ext cx="4394682" cy="11870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6526049"/>
            <a:satOff val="-3035"/>
            <a:lumOff val="27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438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Items</a:t>
          </a:r>
        </a:p>
      </dsp:txBody>
      <dsp:txXfrm>
        <a:off x="3758717" y="1194168"/>
        <a:ext cx="4097929" cy="593506"/>
      </dsp:txXfrm>
    </dsp:sp>
    <dsp:sp modelId="{0B678724-BDBA-419D-A8B8-573F1F86A0B7}">
      <dsp:nvSpPr>
        <dsp:cNvPr id="0" name=""/>
        <dsp:cNvSpPr/>
      </dsp:nvSpPr>
      <dsp:spPr>
        <a:xfrm>
          <a:off x="3758717" y="1814709"/>
          <a:ext cx="1879358" cy="2153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526049"/>
              <a:satOff val="-3035"/>
              <a:lumOff val="27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Added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Total</a:t>
          </a:r>
        </a:p>
      </dsp:txBody>
      <dsp:txXfrm>
        <a:off x="3758717" y="1814709"/>
        <a:ext cx="1879358" cy="2153958"/>
      </dsp:txXfrm>
    </dsp:sp>
    <dsp:sp modelId="{BE660BD5-5292-4D76-B2ED-12C2EC87F884}">
      <dsp:nvSpPr>
        <dsp:cNvPr id="0" name=""/>
        <dsp:cNvSpPr/>
      </dsp:nvSpPr>
      <dsp:spPr>
        <a:xfrm>
          <a:off x="5638076" y="1292946"/>
          <a:ext cx="2515323" cy="11870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9789074"/>
            <a:satOff val="-4553"/>
            <a:lumOff val="407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438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err="1"/>
            <a:t>Circ</a:t>
          </a:r>
          <a:endParaRPr lang="en-US" sz="2300" kern="1200"/>
        </a:p>
      </dsp:txBody>
      <dsp:txXfrm>
        <a:off x="5638076" y="1589699"/>
        <a:ext cx="2218570" cy="593506"/>
      </dsp:txXfrm>
    </dsp:sp>
    <dsp:sp modelId="{FEED17D2-67A1-47AD-A9E9-8C5823E17151}">
      <dsp:nvSpPr>
        <dsp:cNvPr id="0" name=""/>
        <dsp:cNvSpPr/>
      </dsp:nvSpPr>
      <dsp:spPr>
        <a:xfrm>
          <a:off x="5638076" y="2210240"/>
          <a:ext cx="1896480" cy="2179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9789074"/>
              <a:satOff val="-4553"/>
              <a:lumOff val="407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err="1"/>
            <a:t>Chk</a:t>
          </a:r>
          <a:r>
            <a:rPr lang="en-US" sz="2300" kern="1200"/>
            <a:t> Outs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err="1"/>
            <a:t>Avg</a:t>
          </a:r>
          <a:endParaRPr lang="en-US" sz="2300" kern="120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err="1"/>
            <a:t>Avg</a:t>
          </a:r>
          <a:r>
            <a:rPr lang="en-US" sz="2300" kern="1200"/>
            <a:t> $ Per </a:t>
          </a:r>
          <a:r>
            <a:rPr lang="en-US" sz="2300" kern="1200" err="1"/>
            <a:t>Circ</a:t>
          </a:r>
          <a:endParaRPr lang="en-US" sz="2300" kern="1200"/>
        </a:p>
      </dsp:txBody>
      <dsp:txXfrm>
        <a:off x="5638076" y="2210240"/>
        <a:ext cx="1896480" cy="2179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4C9C2-B7FB-499D-B2D5-EA3881978602}">
      <dsp:nvSpPr>
        <dsp:cNvPr id="0" name=""/>
        <dsp:cNvSpPr/>
      </dsp:nvSpPr>
      <dsp:spPr>
        <a:xfrm>
          <a:off x="0" y="413535"/>
          <a:ext cx="8859611" cy="12902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483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Run a List to Locate the Materials</a:t>
          </a:r>
        </a:p>
      </dsp:txBody>
      <dsp:txXfrm>
        <a:off x="0" y="736109"/>
        <a:ext cx="8537037" cy="645148"/>
      </dsp:txXfrm>
    </dsp:sp>
    <dsp:sp modelId="{78150449-CDD8-4FEF-8330-504E76423C77}">
      <dsp:nvSpPr>
        <dsp:cNvPr id="0" name=""/>
        <dsp:cNvSpPr/>
      </dsp:nvSpPr>
      <dsp:spPr>
        <a:xfrm>
          <a:off x="0" y="1408540"/>
          <a:ext cx="2728760" cy="24855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Associate location codes to general categories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* Monographs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* AV</a:t>
          </a:r>
        </a:p>
      </dsp:txBody>
      <dsp:txXfrm>
        <a:off x="0" y="1408540"/>
        <a:ext cx="2728760" cy="2485586"/>
      </dsp:txXfrm>
    </dsp:sp>
    <dsp:sp modelId="{A5014A53-688D-4EAA-8F6C-36CF39B79132}">
      <dsp:nvSpPr>
        <dsp:cNvPr id="0" name=""/>
        <dsp:cNvSpPr/>
      </dsp:nvSpPr>
      <dsp:spPr>
        <a:xfrm>
          <a:off x="2728760" y="843634"/>
          <a:ext cx="6130850" cy="12902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483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Export to Excel</a:t>
          </a:r>
        </a:p>
      </dsp:txBody>
      <dsp:txXfrm>
        <a:off x="2728760" y="1166208"/>
        <a:ext cx="5808276" cy="645148"/>
      </dsp:txXfrm>
    </dsp:sp>
    <dsp:sp modelId="{8E01DC2B-D9F2-450A-BB15-D13783208D70}">
      <dsp:nvSpPr>
        <dsp:cNvPr id="0" name=""/>
        <dsp:cNvSpPr/>
      </dsp:nvSpPr>
      <dsp:spPr>
        <a:xfrm>
          <a:off x="2728760" y="1838639"/>
          <a:ext cx="2728760" cy="24855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Get tables in Excel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Run multiple calculations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Get a Count</a:t>
          </a:r>
        </a:p>
      </dsp:txBody>
      <dsp:txXfrm>
        <a:off x="2728760" y="1838639"/>
        <a:ext cx="2728760" cy="2485586"/>
      </dsp:txXfrm>
    </dsp:sp>
    <dsp:sp modelId="{86FFEC6F-552F-472B-8DB3-7B1A9A1E59E0}">
      <dsp:nvSpPr>
        <dsp:cNvPr id="0" name=""/>
        <dsp:cNvSpPr/>
      </dsp:nvSpPr>
      <dsp:spPr>
        <a:xfrm>
          <a:off x="5457520" y="1273733"/>
          <a:ext cx="3402090" cy="12902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483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Summary</a:t>
          </a:r>
        </a:p>
      </dsp:txBody>
      <dsp:txXfrm>
        <a:off x="5457520" y="1596307"/>
        <a:ext cx="3079516" cy="645148"/>
      </dsp:txXfrm>
    </dsp:sp>
    <dsp:sp modelId="{747DF44C-4601-458C-BC92-3525F6AC297E}">
      <dsp:nvSpPr>
        <dsp:cNvPr id="0" name=""/>
        <dsp:cNvSpPr/>
      </dsp:nvSpPr>
      <dsp:spPr>
        <a:xfrm>
          <a:off x="5457520" y="2268738"/>
          <a:ext cx="2728760" cy="2449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Bring all the counted summaries together for final results</a:t>
          </a:r>
        </a:p>
      </dsp:txBody>
      <dsp:txXfrm>
        <a:off x="5457520" y="2268738"/>
        <a:ext cx="2728760" cy="2449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C05FD-81DA-B44D-8D1A-A3094378FC9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7ACAA-2B47-324D-9EF7-369BB2A8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2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5330B-BB00-4A3F-80F7-85B240B8DC1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204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82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59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27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86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00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2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pronounced "</a:t>
            </a:r>
            <a:r>
              <a:rPr lang="en-US" dirty="0" err="1"/>
              <a:t>Kee</a:t>
            </a:r>
            <a:r>
              <a:rPr lang="en-US" dirty="0"/>
              <a:t>-Kite”</a:t>
            </a:r>
          </a:p>
          <a:p>
            <a:r>
              <a:rPr lang="en-US"/>
              <a:t>https://students.ubc.ca/ubcfyi/what-land-acknowledgement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32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47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86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3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3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8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3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03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2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Take a filtered version to meetings</a:t>
            </a:r>
            <a:r>
              <a:rPr lang="en-CA" baseline="0" dirty="0"/>
              <a:t> with liaison faculties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33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51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27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1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644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52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520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1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696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24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3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74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359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9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81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207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94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894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69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361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840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726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594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099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Took me a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started to work on this problem in 2014.  Brent had already done it in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675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394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623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suppressed</a:t>
            </a:r>
          </a:p>
          <a:p>
            <a:r>
              <a:rPr lang="en-CA" dirty="0" err="1"/>
              <a:t>Ebooks</a:t>
            </a:r>
            <a:endParaRPr lang="en-CA" dirty="0"/>
          </a:p>
          <a:p>
            <a:r>
              <a:rPr lang="en-CA" dirty="0"/>
              <a:t>ILL</a:t>
            </a:r>
          </a:p>
          <a:p>
            <a:r>
              <a:rPr lang="en-CA" dirty="0"/>
              <a:t>Course</a:t>
            </a:r>
            <a:r>
              <a:rPr lang="en-CA" baseline="0" dirty="0"/>
              <a:t> Reserves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809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3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684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4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58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14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14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096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64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71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871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5330B-BB00-4A3F-80F7-85B240B8DC1D}" type="slidenum">
              <a:rPr lang="en-CA" smtClean="0"/>
              <a:t>89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520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9618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00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3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Available </a:t>
            </a:r>
          </a:p>
          <a:p>
            <a:r>
              <a:rPr lang="en-US"/>
              <a:t>Interoperable</a:t>
            </a:r>
          </a:p>
          <a:p>
            <a:r>
              <a:rPr lang="en-US"/>
              <a:t>Accessible</a:t>
            </a:r>
          </a:p>
          <a:p>
            <a:r>
              <a:rPr lang="en-US"/>
              <a:t> not a lot on pgadmin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460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7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3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44F2-214A-4AB1-A7EF-6D29D39DC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0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04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-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1944" y="1365589"/>
            <a:ext cx="10515600" cy="562168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685" y="1969007"/>
            <a:ext cx="6586538" cy="373963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878787"/>
                </a:solidFill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93227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436913"/>
            <a:ext cx="11418888" cy="4536849"/>
          </a:xfrm>
        </p:spPr>
        <p:txBody>
          <a:bodyPr>
            <a:normAutofit/>
          </a:bodyPr>
          <a:lstStyle>
            <a:lvl1pPr marL="342900" indent="-342900">
              <a:buClr>
                <a:srgbClr val="012D40"/>
              </a:buClr>
              <a:buFont typeface="Wingdings" charset="2"/>
              <a:buChar char="§"/>
              <a:defRPr sz="24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  <a:lvl2pPr marL="800100" indent="-342900">
              <a:buClr>
                <a:srgbClr val="878787"/>
              </a:buClr>
              <a:buFont typeface="LucidaGrande" charset="0"/>
              <a:buChar char="◆"/>
              <a:defRPr sz="20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2pPr>
            <a:lvl3pPr marL="1200150" indent="-285750">
              <a:buClr>
                <a:srgbClr val="012D40"/>
              </a:buClr>
              <a:buFont typeface="Wingdings" charset="2"/>
              <a:buChar char="§"/>
              <a:defRPr sz="18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3pPr>
            <a:lvl4pPr marL="1657350" indent="-285750">
              <a:buClr>
                <a:srgbClr val="878787"/>
              </a:buClr>
              <a:buFont typeface="LucidaGrande" charset="0"/>
              <a:buChar char="◆"/>
              <a:defRPr sz="16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4pPr>
            <a:lvl5pPr marL="2114550" indent="-285750">
              <a:buClr>
                <a:srgbClr val="012D40"/>
              </a:buClr>
              <a:buFont typeface="Wingdings" charset="2"/>
              <a:buChar char="§"/>
              <a:defRPr sz="16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475" y="502166"/>
            <a:ext cx="10515600" cy="68022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fld id="{61C2ACDF-DE24-458F-85DB-31FFB95B7B0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B550B0-59CF-43DE-896F-EF10166811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528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fld id="{61C2ACDF-DE24-458F-85DB-31FFB95B7B0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rtlCol="0"/>
          <a:lstStyle/>
          <a:p>
            <a:fld id="{17B550B0-59CF-43DE-896F-EF10166811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42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fld id="{61C2ACDF-DE24-458F-85DB-31FFB95B7B0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rtlCol="0"/>
          <a:lstStyle/>
          <a:p>
            <a:fld id="{17B550B0-59CF-43DE-896F-EF10166811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8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fld id="{61C2ACDF-DE24-458F-85DB-31FFB95B7B0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7B550B0-59CF-43DE-896F-EF10166811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7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fld id="{61C2ACDF-DE24-458F-85DB-31FFB95B7B0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B550B0-59CF-43DE-896F-EF1016681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2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53784"/>
            <a:ext cx="10515600" cy="74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8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B1D0"/>
          </a:solidFill>
          <a:latin typeface="Futura Medium" charset="0"/>
          <a:ea typeface="Futura Medium" charset="0"/>
          <a:cs typeface="Futura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2D40"/>
        </a:buClr>
        <a:buFont typeface="Wingdings" charset="2"/>
        <a:buChar char="§"/>
        <a:defRPr sz="24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8787"/>
        </a:buClr>
        <a:buFont typeface="LucidaGrande" charset="0"/>
        <a:buChar char="◆"/>
        <a:defRPr sz="20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2D40"/>
        </a:buClr>
        <a:buFont typeface="Wingdings" charset="2"/>
        <a:buChar char="§"/>
        <a:defRPr sz="18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◆"/>
        <a:defRPr sz="16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2D40"/>
        </a:buClr>
        <a:buFont typeface="Wingdings" charset="2"/>
        <a:buChar char="§"/>
        <a:defRPr sz="16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m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ctivehistory.ca/2017/08/150-acts-of-reconciliation-for-the-last-150-days-of-canadas-15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tm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innovativeusers.org/index.php/conferences/search-presentations.html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hyperlink" Target="http://innovativeusers.org/index.php/conferences/search-presentations.html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bc.ca/news/canada/obituary-canadian-penny-1858-2013-1.1315144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tm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tmp"/><Relationship Id="rId4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tm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svg"/><Relationship Id="rId5" Type="http://schemas.openxmlformats.org/officeDocument/2006/relationships/image" Target="../media/image78.png"/><Relationship Id="rId4" Type="http://schemas.openxmlformats.org/officeDocument/2006/relationships/image" Target="../media/image77.tmp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535313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Hard to get things installed </a:t>
            </a:r>
          </a:p>
          <a:p>
            <a:r>
              <a:rPr lang="en-US" dirty="0"/>
              <a:t>Access is already part of the MS Office suite</a:t>
            </a:r>
          </a:p>
          <a:p>
            <a:r>
              <a:rPr lang="en-US" dirty="0"/>
              <a:t>Easy to connect to Excel, Word, Outlook, SharePoint</a:t>
            </a:r>
          </a:p>
          <a:p>
            <a:endParaRPr lang="en-US" dirty="0"/>
          </a:p>
          <a:p>
            <a:r>
              <a:rPr lang="en-US" dirty="0"/>
              <a:t>Wanted to learn more about </a:t>
            </a:r>
            <a:r>
              <a:rPr lang="en-US" dirty="0" err="1"/>
              <a:t>PgAdmin</a:t>
            </a:r>
            <a:r>
              <a:rPr lang="en-US" dirty="0"/>
              <a:t> but …..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why Access?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1" y="6553201"/>
            <a:ext cx="6318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/>
              <a:t> Image Source: https://en.wikipedia.org/wiki/Microsoft_Access#/media/File:Microsoft_Access_2013_logo.svg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886" y="137770"/>
            <a:ext cx="1466115" cy="14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53729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Books?</a:t>
            </a:r>
          </a:p>
        </p:txBody>
      </p:sp>
      <p:pic>
        <p:nvPicPr>
          <p:cNvPr id="13" name="Content Placeholder 12" descr="Screen Clippin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899" y="2560469"/>
            <a:ext cx="4131401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Content Placeholder 11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08" y="2560469"/>
            <a:ext cx="427038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PGAdmin</a:t>
            </a:r>
            <a:r>
              <a:rPr lang="en-US" dirty="0"/>
              <a:t> / PostgreSQL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Microsoft Access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1" y="6553201"/>
            <a:ext cx="6318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/>
              <a:t> Image Source: https://en.wikipedia.org/wiki/Microsoft_Access#/media/File:Microsoft_Access_2013_logo.svg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1640" y="4289584"/>
            <a:ext cx="12439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n-US" sz="13800" dirty="0"/>
          </a:p>
        </p:txBody>
      </p:sp>
      <p:sp>
        <p:nvSpPr>
          <p:cNvPr id="9" name="Rectangle 8"/>
          <p:cNvSpPr/>
          <p:nvPr/>
        </p:nvSpPr>
        <p:spPr>
          <a:xfrm>
            <a:off x="6684718" y="4289585"/>
            <a:ext cx="461376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4,888</a:t>
            </a:r>
            <a:endParaRPr lang="en-US" sz="1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886" y="145404"/>
            <a:ext cx="1466115" cy="14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535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2438399"/>
            <a:ext cx="5181599" cy="4178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Lynda.com</a:t>
            </a:r>
          </a:p>
        </p:txBody>
      </p:sp>
      <p:pic>
        <p:nvPicPr>
          <p:cNvPr id="13" name="Content Placeholder 12" descr="Screen Clipping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2438400"/>
            <a:ext cx="5181600" cy="415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PGAdmin</a:t>
            </a:r>
            <a:r>
              <a:rPr lang="en-US" dirty="0"/>
              <a:t> / PostgreSQL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Microsoft Access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144" y="4505474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15023" y="4505473"/>
            <a:ext cx="21531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886" y="176791"/>
            <a:ext cx="1466115" cy="14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936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Save data in tables</a:t>
            </a:r>
          </a:p>
          <a:p>
            <a:r>
              <a:rPr lang="en-US"/>
              <a:t>Calculations &amp; Queries</a:t>
            </a:r>
          </a:p>
          <a:p>
            <a:r>
              <a:rPr lang="en-US"/>
              <a:t>Present data in different ways</a:t>
            </a:r>
          </a:p>
          <a:p>
            <a:pPr lvl="1"/>
            <a:r>
              <a:rPr lang="en-US"/>
              <a:t>Group it</a:t>
            </a:r>
          </a:p>
          <a:p>
            <a:pPr lvl="1"/>
            <a:r>
              <a:rPr lang="en-US"/>
              <a:t>Filter by date</a:t>
            </a:r>
          </a:p>
          <a:p>
            <a:pPr lvl="1"/>
            <a:r>
              <a:rPr lang="en-US"/>
              <a:t>Present like a spreadsheet</a:t>
            </a:r>
          </a:p>
          <a:p>
            <a:r>
              <a:rPr lang="en-US"/>
              <a:t>Produce Reports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Access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1" y="6553201"/>
            <a:ext cx="6318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/>
              <a:t> Image Source: https://en.wikipedia.org/wiki/Microsoft_Access#/media/File:Microsoft_Access_2013_logo.svg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886" y="176791"/>
            <a:ext cx="1466115" cy="14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2519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436913"/>
            <a:ext cx="6591185" cy="4536849"/>
          </a:xfrm>
        </p:spPr>
        <p:txBody>
          <a:bodyPr>
            <a:normAutofit/>
          </a:bodyPr>
          <a:lstStyle/>
          <a:p>
            <a:r>
              <a:rPr lang="en-CA" dirty="0"/>
              <a:t>EXPERTS – formally qualified and prefer sufficient information to understand the detailed status</a:t>
            </a:r>
          </a:p>
          <a:p>
            <a:r>
              <a:rPr lang="en-CA" dirty="0"/>
              <a:t>EXECUTIVES – decision makers who prefer “bottom line” information and conclusions</a:t>
            </a:r>
          </a:p>
          <a:p>
            <a:r>
              <a:rPr lang="en-CA" dirty="0"/>
              <a:t>TECHNICIANS – varying qualifications/skills but prefer to have more technical information</a:t>
            </a:r>
          </a:p>
          <a:p>
            <a:r>
              <a:rPr lang="en-CA" dirty="0"/>
              <a:t>GENERAL/LAY PEOPLE– non-specific and non-technical who want general info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Audience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19611636"/>
              </p:ext>
            </p:extLst>
          </p:nvPr>
        </p:nvGraphicFramePr>
        <p:xfrm>
          <a:off x="6797408" y="760164"/>
          <a:ext cx="5395464" cy="4836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112">
                  <a:extLst>
                    <a:ext uri="{9D8B030D-6E8A-4147-A177-3AD203B41FA5}">
                      <a16:colId xmlns:a16="http://schemas.microsoft.com/office/drawing/2014/main" val="3978460662"/>
                    </a:ext>
                  </a:extLst>
                </a:gridCol>
                <a:gridCol w="402655">
                  <a:extLst>
                    <a:ext uri="{9D8B030D-6E8A-4147-A177-3AD203B41FA5}">
                      <a16:colId xmlns:a16="http://schemas.microsoft.com/office/drawing/2014/main" val="3204352437"/>
                    </a:ext>
                  </a:extLst>
                </a:gridCol>
                <a:gridCol w="2124355">
                  <a:extLst>
                    <a:ext uri="{9D8B030D-6E8A-4147-A177-3AD203B41FA5}">
                      <a16:colId xmlns:a16="http://schemas.microsoft.com/office/drawing/2014/main" val="576952953"/>
                    </a:ext>
                  </a:extLst>
                </a:gridCol>
                <a:gridCol w="2370342">
                  <a:extLst>
                    <a:ext uri="{9D8B030D-6E8A-4147-A177-3AD203B41FA5}">
                      <a16:colId xmlns:a16="http://schemas.microsoft.com/office/drawing/2014/main" val="1745585854"/>
                    </a:ext>
                  </a:extLst>
                </a:gridCol>
              </a:tblGrid>
              <a:tr h="1731613">
                <a:tc rowSpan="3"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Perspective / Attitude</a:t>
                      </a:r>
                    </a:p>
                  </a:txBody>
                  <a:tcPr marL="68580" marR="68580" marT="34290" marB="34290" vert="vert2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/>
                        <a:t>High</a:t>
                      </a:r>
                    </a:p>
                  </a:txBody>
                  <a:tcPr marL="68580" marR="68580" marT="34290" marB="34290"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EXECUTIVES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EXPERTS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97757"/>
                  </a:ext>
                </a:extLst>
              </a:tr>
              <a:tr h="182223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/>
                        <a:t>Low</a:t>
                      </a:r>
                    </a:p>
                  </a:txBody>
                  <a:tcPr marL="68580" marR="68580" marT="34290" marB="34290"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GENERAL/LAY PEOPLE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TECHNICIANS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98177"/>
                  </a:ext>
                </a:extLst>
              </a:tr>
              <a:tr h="41222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Low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/>
                        <a:t>High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7673826"/>
                  </a:ext>
                </a:extLst>
              </a:tr>
              <a:tr h="870534"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Technical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9264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FBAED6-EE60-2B4A-BB08-4E244C05BE5E}"/>
              </a:ext>
            </a:extLst>
          </p:cNvPr>
          <p:cNvSpPr txBox="1"/>
          <p:nvPr/>
        </p:nvSpPr>
        <p:spPr>
          <a:xfrm>
            <a:off x="2119992" y="6354431"/>
            <a:ext cx="817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Project Management Body of Knowledge (PMBOK) </a:t>
            </a:r>
          </a:p>
        </p:txBody>
      </p:sp>
    </p:spTree>
    <p:extLst>
      <p:ext uri="{BB962C8B-B14F-4D97-AF65-F5344CB8AC3E}">
        <p14:creationId xmlns:p14="http://schemas.microsoft.com/office/powerpoint/2010/main" val="1506890862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Reformatting Canned Reports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of Collection Reports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694" y="3311867"/>
            <a:ext cx="7455401" cy="35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9536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Age of Collections report has been a long established part of our year-end reports.</a:t>
            </a:r>
          </a:p>
          <a:p>
            <a:r>
              <a:rPr lang="en-US"/>
              <a:t>Based on our Statistical </a:t>
            </a:r>
            <a:r>
              <a:rPr lang="en-US" err="1"/>
              <a:t>CATegories</a:t>
            </a:r>
            <a:r>
              <a:rPr lang="en-US"/>
              <a:t> (SCAT) </a:t>
            </a:r>
          </a:p>
          <a:p>
            <a:r>
              <a:rPr lang="en-US"/>
              <a:t>The report groups call ranges into “easier to read” categories and provides basic info on:</a:t>
            </a:r>
          </a:p>
          <a:p>
            <a:pPr lvl="1"/>
            <a:r>
              <a:rPr lang="en-US"/>
              <a:t>Orders </a:t>
            </a:r>
          </a:p>
          <a:p>
            <a:pPr lvl="1"/>
            <a:r>
              <a:rPr lang="en-US"/>
              <a:t>Bibs</a:t>
            </a:r>
          </a:p>
          <a:p>
            <a:pPr lvl="1"/>
            <a:r>
              <a:rPr lang="en-US"/>
              <a:t>Items</a:t>
            </a:r>
          </a:p>
          <a:p>
            <a:pPr lvl="1"/>
            <a:r>
              <a:rPr lang="en-US" err="1"/>
              <a:t>Circ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Collection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276149029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2260" y="1600201"/>
            <a:ext cx="488632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720" y="2471738"/>
            <a:ext cx="7470775" cy="339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1" y="2895600"/>
            <a:ext cx="5298533" cy="362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8975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"/>
            <a:ext cx="8936038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242178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Yearly report takes a couple of HOURS to run</a:t>
            </a:r>
          </a:p>
          <a:p>
            <a:r>
              <a:rPr lang="en-US" dirty="0"/>
              <a:t>Had data in Excel, but in different docs</a:t>
            </a:r>
          </a:p>
          <a:p>
            <a:r>
              <a:rPr lang="en-US" dirty="0"/>
              <a:t>Did some basic calculations</a:t>
            </a:r>
          </a:p>
          <a:p>
            <a:r>
              <a:rPr lang="en-US" dirty="0"/>
              <a:t>Old, but still useful</a:t>
            </a:r>
          </a:p>
          <a:p>
            <a:r>
              <a:rPr lang="en-US" dirty="0"/>
              <a:t>Could not gather information together to do long-term analysis </a:t>
            </a:r>
          </a:p>
          <a:p>
            <a:r>
              <a:rPr lang="en-US" dirty="0"/>
              <a:t>Actually really hard to understand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120138847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Data Hacks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Databases to make my life easier … I think</a:t>
            </a:r>
          </a:p>
        </p:txBody>
      </p:sp>
    </p:spTree>
    <p:extLst>
      <p:ext uri="{BB962C8B-B14F-4D97-AF65-F5344CB8AC3E}">
        <p14:creationId xmlns:p14="http://schemas.microsoft.com/office/powerpoint/2010/main" val="1213135164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basics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17042396"/>
              </p:ext>
            </p:extLst>
          </p:nvPr>
        </p:nvGraphicFramePr>
        <p:xfrm>
          <a:off x="371475" y="842277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3677119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Having everything in one table means you can group things together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22" y="1984819"/>
            <a:ext cx="9075897" cy="3640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67"/>
          <a:stretch/>
        </p:blipFill>
        <p:spPr>
          <a:xfrm>
            <a:off x="6248400" y="528918"/>
            <a:ext cx="4060560" cy="36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3B63D4-CAF0-4B02-8883-F73798BF57D6}"/>
              </a:ext>
            </a:extLst>
          </p:cNvPr>
          <p:cNvSpPr/>
          <p:nvPr/>
        </p:nvSpPr>
        <p:spPr>
          <a:xfrm>
            <a:off x="9416270" y="1574215"/>
            <a:ext cx="615236" cy="44924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0374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Sort by Description &amp; Year</a:t>
            </a:r>
          </a:p>
          <a:p>
            <a:r>
              <a:rPr lang="en-US" dirty="0"/>
              <a:t>All the data is together</a:t>
            </a:r>
          </a:p>
          <a:p>
            <a:r>
              <a:rPr lang="en-US" dirty="0"/>
              <a:t>Not terribly useful to 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it all together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88" y="2996048"/>
            <a:ext cx="12021166" cy="210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650974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See the </a:t>
            </a:r>
            <a:r>
              <a:rPr lang="en-US" dirty="0" err="1"/>
              <a:t>Avg</a:t>
            </a:r>
            <a:r>
              <a:rPr lang="en-US" dirty="0"/>
              <a:t>, Max, Min of Items and Costs</a:t>
            </a:r>
          </a:p>
          <a:p>
            <a:r>
              <a:rPr lang="en-US" dirty="0"/>
              <a:t>Fine for me</a:t>
            </a:r>
          </a:p>
          <a:p>
            <a:r>
              <a:rPr lang="en-US" dirty="0"/>
              <a:t>But not user friendly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</a:t>
            </a:r>
            <a:r>
              <a:rPr lang="en-US" dirty="0"/>
              <a:t> &amp; do some math</a:t>
            </a:r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5" y="3603813"/>
            <a:ext cx="12061653" cy="133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182701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Reports in Access allow you to take your data and present it in an easy to read summary</a:t>
            </a:r>
          </a:p>
          <a:p>
            <a:r>
              <a:rPr lang="en-US" dirty="0"/>
              <a:t>Aka rather than reading everything like Excel, make it look like Word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33"/>
          <a:stretch/>
        </p:blipFill>
        <p:spPr>
          <a:xfrm>
            <a:off x="782575" y="3251812"/>
            <a:ext cx="459104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385049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Report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436913"/>
            <a:ext cx="11436221" cy="439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437708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1" y="1"/>
            <a:ext cx="6934200" cy="671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591122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Give the data some room</a:t>
            </a:r>
          </a:p>
        </p:txBody>
      </p:sp>
      <p:pic>
        <p:nvPicPr>
          <p:cNvPr id="5" name="Content Placeholder 3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1477288"/>
            <a:ext cx="11326411" cy="145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183915"/>
            <a:ext cx="11514511" cy="259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021075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Grouped by lifecycle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4861140"/>
              </p:ext>
            </p:extLst>
          </p:nvPr>
        </p:nvGraphicFramePr>
        <p:xfrm>
          <a:off x="371475" y="1027323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4798758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Slight variation between the big groups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Lines will draw attention</a:t>
            </a:r>
          </a:p>
          <a:p>
            <a:r>
              <a:rPr lang="en-US" dirty="0"/>
              <a:t>Color gradation helps grouping</a:t>
            </a:r>
          </a:p>
          <a:p>
            <a:r>
              <a:rPr lang="en-US" dirty="0"/>
              <a:t>Turn the year on the side to save space &amp; anchor your 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Formatting goes a long way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085" y="1902244"/>
            <a:ext cx="11228176" cy="253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94421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8F63BD-7C45-49A3-B320-4ED60091C1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Monograph Acquisitions and Metadata Librarian</a:t>
            </a:r>
          </a:p>
          <a:p>
            <a:r>
              <a:rPr lang="en-US" dirty="0"/>
              <a:t>Douglas College, Vancouver, BC  Canada</a:t>
            </a:r>
          </a:p>
          <a:p>
            <a:r>
              <a:rPr lang="en-US" dirty="0"/>
              <a:t>We recognize and acknowledge the </a:t>
            </a:r>
            <a:r>
              <a:rPr lang="en-US" dirty="0" err="1"/>
              <a:t>Kwikwetlem</a:t>
            </a:r>
            <a:r>
              <a:rPr lang="en-US" dirty="0"/>
              <a:t> First Nation, as well as all Coast Salish Peoples, on whose traditional and </a:t>
            </a:r>
            <a:r>
              <a:rPr lang="en-US" dirty="0" err="1"/>
              <a:t>unceded</a:t>
            </a:r>
            <a:r>
              <a:rPr lang="en-US" dirty="0"/>
              <a:t> territories we live, we learn, we play, and we do our work. </a:t>
            </a: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http://activehistory.ca/2017/08/150-acts-of-reconciliation-for-the-last-150-days-of-canadas-150/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73532F-AD19-4DCB-B845-341ACB47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– Trevor Smith</a:t>
            </a:r>
          </a:p>
        </p:txBody>
      </p:sp>
    </p:spTree>
    <p:extLst>
      <p:ext uri="{BB962C8B-B14F-4D97-AF65-F5344CB8AC3E}">
        <p14:creationId xmlns:p14="http://schemas.microsoft.com/office/powerpoint/2010/main" val="568763979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1" y="0"/>
            <a:ext cx="70857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 rot="1089057">
            <a:off x="5943600" y="228600"/>
            <a:ext cx="838200" cy="1295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474" y="1436913"/>
            <a:ext cx="4375337" cy="4536849"/>
          </a:xfrm>
        </p:spPr>
        <p:txBody>
          <a:bodyPr/>
          <a:lstStyle/>
          <a:p>
            <a:r>
              <a:rPr lang="en-US" dirty="0"/>
              <a:t>Checkouts over 	1000</a:t>
            </a:r>
          </a:p>
          <a:p>
            <a:endParaRPr lang="en-US" dirty="0"/>
          </a:p>
          <a:p>
            <a:r>
              <a:rPr lang="en-US" dirty="0" err="1"/>
              <a:t>Avg</a:t>
            </a:r>
            <a:r>
              <a:rPr lang="en-US" dirty="0"/>
              <a:t> </a:t>
            </a:r>
            <a:r>
              <a:rPr lang="en-US" dirty="0" err="1"/>
              <a:t>circ</a:t>
            </a:r>
            <a:r>
              <a:rPr lang="en-US" dirty="0"/>
              <a:t> over 	50</a:t>
            </a:r>
          </a:p>
          <a:p>
            <a:endParaRPr lang="en-US" dirty="0"/>
          </a:p>
          <a:p>
            <a:r>
              <a:rPr lang="en-US" dirty="0" err="1"/>
              <a:t>Avg</a:t>
            </a:r>
            <a:r>
              <a:rPr lang="en-US" dirty="0"/>
              <a:t> price per </a:t>
            </a:r>
            <a:r>
              <a:rPr lang="en-US" dirty="0" err="1"/>
              <a:t>circ</a:t>
            </a:r>
            <a:r>
              <a:rPr lang="en-US" dirty="0"/>
              <a:t> under 	$3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formatting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125" y="934455"/>
            <a:ext cx="6738789" cy="564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72400" y="1752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/>
          </a:p>
          <a:p>
            <a:endParaRPr lang="en-US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6FE8663A-4F9C-403F-AA8F-51D6614B8A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125" y="215154"/>
            <a:ext cx="6738789" cy="49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909068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if you want to compare data between different reports???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848" y="2102223"/>
            <a:ext cx="5298533" cy="362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564776" y="2003612"/>
            <a:ext cx="2958353" cy="2729753"/>
          </a:xfrm>
          <a:prstGeom prst="wedgeRectCallout">
            <a:avLst>
              <a:gd name="adj1" fmla="val 91894"/>
              <a:gd name="adj2" fmla="val -942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60" y="2102223"/>
            <a:ext cx="2646353" cy="248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701138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Age of Collection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Reports</a:t>
            </a:r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00799" y="2583976"/>
            <a:ext cx="5079983" cy="427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Collection Age Range</a:t>
            </a:r>
          </a:p>
        </p:txBody>
      </p:sp>
      <p:sp>
        <p:nvSpPr>
          <p:cNvPr id="5" name="Curved Down Arrow 4"/>
          <p:cNvSpPr/>
          <p:nvPr/>
        </p:nvSpPr>
        <p:spPr>
          <a:xfrm>
            <a:off x="1640541" y="981635"/>
            <a:ext cx="5472953" cy="1456765"/>
          </a:xfrm>
          <a:prstGeom prst="curved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8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810"/>
          <a:stretch/>
        </p:blipFill>
        <p:spPr>
          <a:xfrm>
            <a:off x="825298" y="2583976"/>
            <a:ext cx="5134827" cy="427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04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Link tables by the title column</a:t>
            </a:r>
          </a:p>
          <a:p>
            <a:r>
              <a:rPr lang="en-US" dirty="0"/>
              <a:t>Query the </a:t>
            </a:r>
            <a:r>
              <a:rPr lang="en-US" dirty="0" err="1"/>
              <a:t>Avg</a:t>
            </a:r>
            <a:r>
              <a:rPr lang="en-US" dirty="0"/>
              <a:t>, Max, Min of Items and Costs</a:t>
            </a:r>
          </a:p>
          <a:p>
            <a:r>
              <a:rPr lang="en-US" dirty="0"/>
              <a:t>Show collection age range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an </a:t>
            </a:r>
            <a:r>
              <a:rPr lang="en-US" dirty="0" err="1"/>
              <a:t>UberReport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32989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92" y="502166"/>
            <a:ext cx="11399253" cy="517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92101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2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</a:t>
            </a:r>
          </a:p>
          <a:p>
            <a:pPr lvl="1"/>
            <a:r>
              <a:rPr lang="en-US" dirty="0"/>
              <a:t>Keep all data together</a:t>
            </a:r>
          </a:p>
          <a:p>
            <a:pPr lvl="1"/>
            <a:r>
              <a:rPr lang="en-US" dirty="0"/>
              <a:t>Add Columns</a:t>
            </a:r>
          </a:p>
          <a:p>
            <a:r>
              <a:rPr lang="en-US" dirty="0">
                <a:solidFill>
                  <a:schemeClr val="tx1"/>
                </a:solidFill>
                <a:effectLst/>
              </a:rPr>
              <a:t>Query</a:t>
            </a:r>
          </a:p>
          <a:p>
            <a:pPr lvl="1"/>
            <a:r>
              <a:rPr lang="en-US" dirty="0"/>
              <a:t>Sort </a:t>
            </a:r>
          </a:p>
          <a:p>
            <a:pPr lvl="1"/>
            <a:r>
              <a:rPr lang="en-US" dirty="0">
                <a:effectLst/>
              </a:rPr>
              <a:t>Do math things: </a:t>
            </a:r>
            <a:r>
              <a:rPr lang="en-US" dirty="0" err="1">
                <a:effectLst/>
              </a:rPr>
              <a:t>Avg</a:t>
            </a:r>
            <a:r>
              <a:rPr lang="en-US" dirty="0"/>
              <a:t>, Sum, Max, Min</a:t>
            </a:r>
          </a:p>
          <a:p>
            <a:pPr lvl="1"/>
            <a:r>
              <a:rPr lang="en-US" dirty="0"/>
              <a:t>Link tables</a:t>
            </a:r>
          </a:p>
          <a:p>
            <a:r>
              <a:rPr lang="en-US" dirty="0">
                <a:solidFill>
                  <a:schemeClr val="tx1"/>
                </a:solidFill>
                <a:effectLst/>
              </a:rPr>
              <a:t>Reports</a:t>
            </a:r>
          </a:p>
          <a:p>
            <a:pPr lvl="1"/>
            <a:r>
              <a:rPr lang="en-US" dirty="0"/>
              <a:t>Group</a:t>
            </a:r>
          </a:p>
          <a:p>
            <a:pPr lvl="1"/>
            <a:r>
              <a:rPr lang="en-US" dirty="0"/>
              <a:t>Format </a:t>
            </a:r>
          </a:p>
          <a:p>
            <a:pPr lvl="1"/>
            <a:r>
              <a:rPr lang="en-US" dirty="0"/>
              <a:t>Conditional Formatting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Reformatting Canned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1149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 Progress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Funds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694" y="3311867"/>
            <a:ext cx="7455401" cy="35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00170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129" y="1182388"/>
            <a:ext cx="7124234" cy="390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436913"/>
            <a:ext cx="4751854" cy="4536849"/>
          </a:xfrm>
        </p:spPr>
        <p:txBody>
          <a:bodyPr/>
          <a:lstStyle/>
          <a:p>
            <a:r>
              <a:rPr lang="en-US" dirty="0"/>
              <a:t>New Acquisitions Librarian</a:t>
            </a:r>
          </a:p>
          <a:p>
            <a:r>
              <a:rPr lang="en-US" dirty="0"/>
              <a:t>Had to spend my budget to 95% by the end of January</a:t>
            </a:r>
          </a:p>
          <a:p>
            <a:r>
              <a:rPr lang="en-US" dirty="0"/>
              <a:t>Budget ~$275,000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575" y="1182388"/>
            <a:ext cx="7110787" cy="19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66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tay on tar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646" y="0"/>
            <a:ext cx="918735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3051" y="6444734"/>
            <a:ext cx="3660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http://www.livememe.com/ct6ozc1</a:t>
            </a:r>
          </a:p>
        </p:txBody>
      </p:sp>
    </p:spTree>
    <p:extLst>
      <p:ext uri="{BB962C8B-B14F-4D97-AF65-F5344CB8AC3E}">
        <p14:creationId xmlns:p14="http://schemas.microsoft.com/office/powerpoint/2010/main" val="300962176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D694-0709-B141-B61F-5BD0036E6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presentation comes from my frustration with getting results out of my ILS and being left with this data I couldn’t share</a:t>
            </a:r>
          </a:p>
          <a:p>
            <a:r>
              <a:rPr lang="en-US" dirty="0"/>
              <a:t>I’ve been inspired by IUG sessions so I hope this will give you a few new ideas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4A02B-1E83-9743-B8EA-C1A39BCA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goal</a:t>
            </a:r>
          </a:p>
        </p:txBody>
      </p:sp>
    </p:spTree>
    <p:extLst>
      <p:ext uri="{BB962C8B-B14F-4D97-AF65-F5344CB8AC3E}">
        <p14:creationId xmlns:p14="http://schemas.microsoft.com/office/powerpoint/2010/main" val="881086688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436913"/>
            <a:ext cx="3635749" cy="4536849"/>
          </a:xfrm>
        </p:spPr>
        <p:txBody>
          <a:bodyPr/>
          <a:lstStyle/>
          <a:p>
            <a:r>
              <a:rPr lang="en-US" dirty="0"/>
              <a:t>Sierra Direct SQL Access </a:t>
            </a:r>
          </a:p>
          <a:p>
            <a:pPr lvl="1"/>
            <a:r>
              <a:rPr lang="en-US" dirty="0"/>
              <a:t>Acquisition Queries</a:t>
            </a:r>
          </a:p>
          <a:p>
            <a:pPr lvl="2"/>
            <a:r>
              <a:rPr lang="en-US" dirty="0"/>
              <a:t>Fund Balances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 balance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224" y="502166"/>
            <a:ext cx="7944959" cy="3486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06752" y="6324600"/>
            <a:ext cx="82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https://csdirect.iii.com/sierrahelp/Content/ssql/ssql_query_examples.html</a:t>
            </a:r>
          </a:p>
        </p:txBody>
      </p:sp>
    </p:spTree>
    <p:extLst>
      <p:ext uri="{BB962C8B-B14F-4D97-AF65-F5344CB8AC3E}">
        <p14:creationId xmlns:p14="http://schemas.microsoft.com/office/powerpoint/2010/main" val="2342741312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1182389"/>
            <a:ext cx="7157264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2313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</a:t>
            </a:r>
            <a:r>
              <a:rPr lang="en-US" dirty="0" err="1"/>
              <a:t>PgAdmin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Connect to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Excel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results in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Append it to the master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do I get the data?</a:t>
            </a:r>
          </a:p>
        </p:txBody>
      </p:sp>
    </p:spTree>
    <p:extLst>
      <p:ext uri="{BB962C8B-B14F-4D97-AF65-F5344CB8AC3E}">
        <p14:creationId xmlns:p14="http://schemas.microsoft.com/office/powerpoint/2010/main" val="1356515343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>
                <a:solidFill>
                  <a:srgbClr val="FF0000"/>
                </a:solidFill>
              </a:rPr>
              <a:t>Connect to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it</a:t>
            </a:r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>
                <a:solidFill>
                  <a:srgbClr val="FF0000"/>
                </a:solidFill>
              </a:rPr>
              <a:t>Get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>
                <a:solidFill>
                  <a:srgbClr val="FF0000"/>
                </a:solidFill>
              </a:rPr>
              <a:t>Open Excel</a:t>
            </a:r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>
                <a:solidFill>
                  <a:srgbClr val="FF0000"/>
                </a:solidFill>
              </a:rPr>
              <a:t>Copy results in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Append it to the master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do I get the data Now …..</a:t>
            </a:r>
          </a:p>
        </p:txBody>
      </p:sp>
    </p:spTree>
    <p:extLst>
      <p:ext uri="{BB962C8B-B14F-4D97-AF65-F5344CB8AC3E}">
        <p14:creationId xmlns:p14="http://schemas.microsoft.com/office/powerpoint/2010/main" val="2324816928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436913"/>
            <a:ext cx="3622301" cy="4536849"/>
          </a:xfrm>
        </p:spPr>
        <p:txBody>
          <a:bodyPr/>
          <a:lstStyle/>
          <a:p>
            <a:r>
              <a:rPr lang="en-US" dirty="0"/>
              <a:t>See Dejah </a:t>
            </a:r>
            <a:r>
              <a:rPr lang="en-US" dirty="0" err="1"/>
              <a:t>Rubel</a:t>
            </a:r>
            <a:r>
              <a:rPr lang="en-US" dirty="0"/>
              <a:t> &amp; </a:t>
            </a:r>
            <a:r>
              <a:rPr lang="en-US" dirty="0" err="1"/>
              <a:t>Kriss</a:t>
            </a:r>
            <a:r>
              <a:rPr lang="en-US" dirty="0"/>
              <a:t> </a:t>
            </a:r>
            <a:r>
              <a:rPr lang="en-US" dirty="0" err="1"/>
              <a:t>Tessin’s</a:t>
            </a:r>
            <a:r>
              <a:rPr lang="en-US" dirty="0"/>
              <a:t> 2017 IUG presentation “Create a List via Batch Catalog Searching with Sierra 2.3.0” </a:t>
            </a:r>
            <a:r>
              <a:rPr lang="en-US" dirty="0">
                <a:hlinkClick r:id="rId2"/>
              </a:rPr>
              <a:t>http://innovativeusers.org/index.php/conferences/search-presentations.html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Access ODBC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25" y="502166"/>
            <a:ext cx="7391376" cy="4157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88135"/>
            <a:ext cx="11975335" cy="67698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7431" y="1157778"/>
            <a:ext cx="73404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Apologies, I cited the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wrong presentation. 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See next slide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101877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436913"/>
            <a:ext cx="3622301" cy="4536849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/>
              <a:t>Len Davidson and Mary Cate </a:t>
            </a:r>
            <a:r>
              <a:rPr lang="en-US" dirty="0" smtClean="0"/>
              <a:t>Matta’s </a:t>
            </a:r>
            <a:r>
              <a:rPr lang="en-US" dirty="0"/>
              <a:t>2017 </a:t>
            </a:r>
            <a:r>
              <a:rPr lang="en-US" dirty="0"/>
              <a:t>IUG presentation </a:t>
            </a:r>
            <a:r>
              <a:rPr lang="en-US" dirty="0"/>
              <a:t>“SQL Direct Access</a:t>
            </a:r>
          </a:p>
          <a:p>
            <a:r>
              <a:rPr lang="en-US" dirty="0" smtClean="0"/>
              <a:t>” </a:t>
            </a:r>
            <a:r>
              <a:rPr lang="en-US" dirty="0">
                <a:hlinkClick r:id="rId2"/>
              </a:rPr>
              <a:t>http://innovativeusers.org/index.php/conferences/search-presentations.html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Access ODBC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56" y="502166"/>
            <a:ext cx="7399445" cy="415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001731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SQL Query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648" y="1695599"/>
            <a:ext cx="3067478" cy="171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 rot="17483843">
            <a:off x="4435543" y="2304547"/>
            <a:ext cx="1005975" cy="593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547" y="1695599"/>
            <a:ext cx="3096057" cy="170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 rot="17483843">
            <a:off x="6454814" y="2231388"/>
            <a:ext cx="1005975" cy="593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983" y="4245167"/>
            <a:ext cx="8929396" cy="186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5657461" y="2528182"/>
            <a:ext cx="755780" cy="457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7315732">
            <a:off x="7188398" y="3646126"/>
            <a:ext cx="755780" cy="457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02859" y="5161014"/>
            <a:ext cx="7247965" cy="10480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5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linked table in Access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648" y="3533971"/>
            <a:ext cx="4158168" cy="306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747" y="1676400"/>
            <a:ext cx="4391638" cy="3867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410" y="2900898"/>
            <a:ext cx="3992383" cy="387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649" y="1676400"/>
            <a:ext cx="3219899" cy="140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 rot="17483843">
            <a:off x="3880373" y="2308390"/>
            <a:ext cx="1005975" cy="593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3368707" y="3129070"/>
            <a:ext cx="755780" cy="457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162175">
            <a:off x="5479259" y="3085484"/>
            <a:ext cx="755780" cy="457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184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2 queries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SELECT </a:t>
            </a:r>
            <a:r>
              <a:rPr lang="en-US" dirty="0" err="1"/>
              <a:t>f.fund_code</a:t>
            </a:r>
            <a:r>
              <a:rPr lang="en-US" dirty="0"/>
              <a:t> AS [Fund Code], </a:t>
            </a:r>
            <a:br>
              <a:rPr lang="en-US" dirty="0"/>
            </a:br>
            <a:r>
              <a:rPr lang="en-US" dirty="0"/>
              <a:t>f.name AS [Fund Name], </a:t>
            </a:r>
            <a:r>
              <a:rPr lang="en-US" dirty="0" err="1"/>
              <a:t>f.appropriation</a:t>
            </a:r>
            <a:r>
              <a:rPr lang="en-US" dirty="0"/>
              <a:t> AS Appropriation, </a:t>
            </a:r>
            <a:r>
              <a:rPr lang="en-US" dirty="0" err="1"/>
              <a:t>f.expenditure</a:t>
            </a:r>
            <a:r>
              <a:rPr lang="en-US" dirty="0"/>
              <a:t> AS Expenditure, </a:t>
            </a:r>
            <a:r>
              <a:rPr lang="en-US" dirty="0" err="1"/>
              <a:t>f.encumbrance</a:t>
            </a:r>
            <a:r>
              <a:rPr lang="en-US" dirty="0"/>
              <a:t> AS Encumbrance, </a:t>
            </a:r>
            <a:r>
              <a:rPr lang="en-US" dirty="0" err="1"/>
              <a:t>f.appropriation</a:t>
            </a:r>
            <a:r>
              <a:rPr lang="en-US" dirty="0"/>
              <a:t> - </a:t>
            </a:r>
            <a:r>
              <a:rPr lang="en-US" dirty="0" err="1"/>
              <a:t>f.expenditure</a:t>
            </a:r>
            <a:r>
              <a:rPr lang="en-US" dirty="0"/>
              <a:t> - </a:t>
            </a:r>
            <a:r>
              <a:rPr lang="en-US" dirty="0" err="1"/>
              <a:t>f.encumbrance</a:t>
            </a:r>
            <a:r>
              <a:rPr lang="en-US" dirty="0"/>
              <a:t> AS [Free Balance], </a:t>
            </a:r>
            <a:r>
              <a:rPr lang="en-US" dirty="0" err="1"/>
              <a:t>f.appropriation</a:t>
            </a:r>
            <a:r>
              <a:rPr lang="en-US" dirty="0"/>
              <a:t> - </a:t>
            </a:r>
            <a:r>
              <a:rPr lang="en-US" dirty="0" err="1"/>
              <a:t>f.expenditure</a:t>
            </a:r>
            <a:r>
              <a:rPr lang="en-US" dirty="0"/>
              <a:t> AS [Cash Balance]</a:t>
            </a:r>
          </a:p>
          <a:p>
            <a:r>
              <a:rPr lang="en-US" dirty="0"/>
              <a:t>FROM </a:t>
            </a:r>
            <a:r>
              <a:rPr lang="en-US" dirty="0" err="1"/>
              <a:t>sierra_view_fund_myuser</a:t>
            </a:r>
            <a:r>
              <a:rPr lang="en-US" dirty="0"/>
              <a:t> AS f</a:t>
            </a:r>
          </a:p>
          <a:p>
            <a:r>
              <a:rPr lang="en-US" dirty="0"/>
              <a:t>WHERE </a:t>
            </a:r>
            <a:r>
              <a:rPr lang="en-US" dirty="0" err="1"/>
              <a:t>f.fund_type</a:t>
            </a:r>
            <a:r>
              <a:rPr lang="en-US" dirty="0"/>
              <a:t> = '</a:t>
            </a:r>
            <a:r>
              <a:rPr lang="en-US" dirty="0" err="1"/>
              <a:t>fbal</a:t>
            </a:r>
            <a:r>
              <a:rPr lang="en-US" dirty="0"/>
              <a:t>'</a:t>
            </a:r>
          </a:p>
          <a:p>
            <a:r>
              <a:rPr lang="en-US" dirty="0"/>
              <a:t>ORDER BY 1, 2;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INSERT INTO </a:t>
            </a:r>
            <a:r>
              <a:rPr lang="en-US" dirty="0" err="1"/>
              <a:t>tblLedger</a:t>
            </a:r>
            <a:r>
              <a:rPr lang="en-US" dirty="0"/>
              <a:t> ( [Date] )</a:t>
            </a:r>
          </a:p>
          <a:p>
            <a:r>
              <a:rPr lang="en-US" dirty="0"/>
              <a:t>SELECT </a:t>
            </a:r>
            <a:r>
              <a:rPr lang="en-US" dirty="0" err="1"/>
              <a:t>qryFunds</a:t>
            </a:r>
            <a:r>
              <a:rPr lang="en-US" dirty="0"/>
              <a:t>.*, Date() AS [Date]</a:t>
            </a:r>
          </a:p>
          <a:p>
            <a:r>
              <a:rPr lang="en-US" dirty="0"/>
              <a:t>FROM </a:t>
            </a:r>
            <a:r>
              <a:rPr lang="en-US" dirty="0" err="1"/>
              <a:t>qryFunds</a:t>
            </a:r>
            <a:r>
              <a:rPr lang="en-US" dirty="0"/>
              <a:t>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/>
              <a:t>qryFunds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qryAppend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09276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2" y="914400"/>
            <a:ext cx="8153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Ok I have the numbers ….. Now what?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174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gather your data into a database</a:t>
            </a:r>
          </a:p>
          <a:p>
            <a:r>
              <a:rPr lang="en-US" dirty="0"/>
              <a:t>How to transform it with queries</a:t>
            </a:r>
          </a:p>
          <a:p>
            <a:r>
              <a:rPr lang="en-US" dirty="0"/>
              <a:t>How to present it in a report</a:t>
            </a:r>
          </a:p>
          <a:p>
            <a:r>
              <a:rPr lang="en-US" dirty="0"/>
              <a:t>How to customize your data for the proper audience</a:t>
            </a:r>
          </a:p>
          <a:p>
            <a:r>
              <a:rPr lang="en-US" dirty="0"/>
              <a:t>How to use Excel &amp; SharePoint with Access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session</a:t>
            </a:r>
          </a:p>
        </p:txBody>
      </p:sp>
    </p:spTree>
    <p:extLst>
      <p:ext uri="{BB962C8B-B14F-4D97-AF65-F5344CB8AC3E}">
        <p14:creationId xmlns:p14="http://schemas.microsoft.com/office/powerpoint/2010/main" val="1658980454"/>
      </p:ext>
    </p:extLst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How much money do I really have?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(Are these numbers right?)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 I on target for this week?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Target?</a:t>
            </a:r>
          </a:p>
        </p:txBody>
      </p:sp>
    </p:spTree>
    <p:extLst>
      <p:ext uri="{BB962C8B-B14F-4D97-AF65-F5344CB8AC3E}">
        <p14:creationId xmlns:p14="http://schemas.microsoft.com/office/powerpoint/2010/main" val="3231458315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ExpEnc</a:t>
            </a:r>
            <a:r>
              <a:rPr lang="en-US"/>
              <a:t>: [Expenditure]+[Encumbrance]</a:t>
            </a:r>
          </a:p>
          <a:p>
            <a:r>
              <a:rPr lang="en-US"/>
              <a:t>“How much have I spent”</a:t>
            </a:r>
            <a:br>
              <a:rPr lang="en-US"/>
            </a:br>
            <a:r>
              <a:rPr lang="en-US"/>
              <a:t> + </a:t>
            </a:r>
            <a:br>
              <a:rPr lang="en-US"/>
            </a:br>
            <a:r>
              <a:rPr lang="en-US"/>
              <a:t>“what has been requested but hasn’t come in yet”</a:t>
            </a:r>
          </a:p>
          <a:p>
            <a:r>
              <a:rPr lang="en-US"/>
              <a:t>= SPENT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 1: </a:t>
            </a:r>
            <a:br>
              <a:rPr lang="en-US"/>
            </a:br>
            <a:r>
              <a:rPr lang="en-US"/>
              <a:t>How much money do I really have?</a:t>
            </a:r>
          </a:p>
        </p:txBody>
      </p:sp>
    </p:spTree>
    <p:extLst>
      <p:ext uri="{BB962C8B-B14F-4D97-AF65-F5344CB8AC3E}">
        <p14:creationId xmlns:p14="http://schemas.microsoft.com/office/powerpoint/2010/main" val="1109993020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query gives you a whole number</a:t>
            </a:r>
          </a:p>
          <a:p>
            <a:r>
              <a:rPr lang="en-US" dirty="0"/>
              <a:t>You need to trim it down</a:t>
            </a:r>
          </a:p>
          <a:p>
            <a:r>
              <a:rPr lang="en-US" dirty="0"/>
              <a:t>No pennies!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Q2:</a:t>
            </a:r>
            <a:br>
              <a:rPr lang="en-US"/>
            </a:br>
            <a:r>
              <a:rPr lang="en-US"/>
              <a:t>Are these numbers right?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6648" y="3274358"/>
            <a:ext cx="4776496" cy="119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649" y="4782671"/>
            <a:ext cx="8149867" cy="72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568396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49E34D18-CC3A-491F-81B7-23D4960AE2C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388"/>
            <a:ext cx="6632575" cy="616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2525B8-CC42-451A-BD76-22C4E958E9E0}"/>
              </a:ext>
            </a:extLst>
          </p:cNvPr>
          <p:cNvSpPr/>
          <p:nvPr/>
        </p:nvSpPr>
        <p:spPr>
          <a:xfrm>
            <a:off x="1674744" y="6440555"/>
            <a:ext cx="89932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4"/>
              </a:rPr>
              <a:t>http://www.cbc.ca/news/canada/obituary-canadian-penny-1858-2013-1.1315144</a:t>
            </a:r>
            <a:r>
              <a:rPr lang="en-CA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107066"/>
      </p:ext>
    </p:extLst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492181"/>
            <a:ext cx="11418888" cy="4536849"/>
          </a:xfrm>
        </p:spPr>
        <p:txBody>
          <a:bodyPr>
            <a:normAutofit/>
          </a:bodyPr>
          <a:lstStyle/>
          <a:p>
            <a:r>
              <a:rPr lang="en-US" dirty="0"/>
              <a:t>Expenditure: </a:t>
            </a:r>
            <a:r>
              <a:rPr lang="en-US" dirty="0" err="1"/>
              <a:t>CCur</a:t>
            </a:r>
            <a:r>
              <a:rPr lang="en-US" dirty="0"/>
              <a:t>(</a:t>
            </a:r>
            <a:r>
              <a:rPr lang="en-US" dirty="0" err="1"/>
              <a:t>IIf</a:t>
            </a:r>
            <a:r>
              <a:rPr lang="en-US" dirty="0"/>
              <a:t>([</a:t>
            </a:r>
            <a:r>
              <a:rPr lang="en-US" dirty="0" err="1"/>
              <a:t>tblLedger</a:t>
            </a:r>
            <a:r>
              <a:rPr lang="en-US" dirty="0"/>
              <a:t>]![Expenditure]=0,0,Trim(Left([</a:t>
            </a:r>
            <a:r>
              <a:rPr lang="en-US" dirty="0" err="1"/>
              <a:t>tblLedger</a:t>
            </a:r>
            <a:r>
              <a:rPr lang="en-US" dirty="0"/>
              <a:t>]![Expenditure],(Len([</a:t>
            </a:r>
            <a:r>
              <a:rPr lang="en-US" dirty="0" err="1"/>
              <a:t>tblLedger</a:t>
            </a:r>
            <a:r>
              <a:rPr lang="en-US" dirty="0"/>
              <a:t>]![Expenditure])-2)))))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Find the Expenditure field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If it is 0, then keep it at 0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Not 0, then Trim it by 2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(but how long is it?)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Start from the left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And find the length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(now you can subtract the last 2 numbers)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Finally, make it look like currency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of data 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9103" y="1812214"/>
            <a:ext cx="3405674" cy="391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6565" y="2808576"/>
            <a:ext cx="3271935" cy="391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34867" y="3200462"/>
            <a:ext cx="3271935" cy="39188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89172" y="1817396"/>
            <a:ext cx="4430628" cy="39188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4866" y="3607236"/>
            <a:ext cx="3271935" cy="2949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02887" y="1817396"/>
            <a:ext cx="656190" cy="391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81210" y="2198657"/>
            <a:ext cx="416704" cy="391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36565" y="4199527"/>
            <a:ext cx="3271935" cy="391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87910" y="1812214"/>
            <a:ext cx="4018190" cy="391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34865" y="4614746"/>
            <a:ext cx="3271935" cy="31417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3113" y="2157823"/>
            <a:ext cx="3268098" cy="39188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36565" y="5275388"/>
            <a:ext cx="4149012" cy="391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8661" y="1827935"/>
            <a:ext cx="824204" cy="391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2CB2D4-7046-430A-9211-4890C5D56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02" y="3130615"/>
            <a:ext cx="3667125" cy="15430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691564" y="1817396"/>
            <a:ext cx="1098799" cy="39188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170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Each line has a date</a:t>
            </a:r>
          </a:p>
          <a:p>
            <a:r>
              <a:rPr lang="en-US" sz="2800" dirty="0"/>
              <a:t>Find the difference between date &amp; Jan 31, 2018</a:t>
            </a:r>
          </a:p>
          <a:p>
            <a:r>
              <a:rPr lang="en-US" sz="2800" dirty="0"/>
              <a:t>Display it as a percentage</a:t>
            </a:r>
          </a:p>
          <a:p>
            <a:r>
              <a:rPr lang="en-US" sz="2800" dirty="0"/>
              <a:t>Take that percentage and multiply it by the Appropriation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Q3: </a:t>
            </a:r>
            <a:br>
              <a:rPr lang="en-US"/>
            </a:br>
            <a:r>
              <a:rPr lang="en-US"/>
              <a:t>Am I on target for this week?</a:t>
            </a:r>
          </a:p>
        </p:txBody>
      </p:sp>
    </p:spTree>
    <p:extLst>
      <p:ext uri="{BB962C8B-B14F-4D97-AF65-F5344CB8AC3E}">
        <p14:creationId xmlns:p14="http://schemas.microsoft.com/office/powerpoint/2010/main" val="933611934"/>
      </p:ext>
    </p:extLst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436913"/>
            <a:ext cx="2528731" cy="45368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SQL has formulas to help you with standard calculations</a:t>
            </a:r>
          </a:p>
          <a:p>
            <a:r>
              <a:rPr lang="en-US" dirty="0"/>
              <a:t>Use Expression Builder to find them</a:t>
            </a:r>
          </a:p>
          <a:p>
            <a:r>
              <a:rPr lang="en-US" dirty="0"/>
              <a:t>(Use Bing to find out what you need to do)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Expression Builder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206" y="1182389"/>
            <a:ext cx="5019989" cy="4859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704" y="984132"/>
            <a:ext cx="5236029" cy="4411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 rot="20549499">
            <a:off x="4603042" y="1563390"/>
            <a:ext cx="634481" cy="2379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400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Target Budget Remaining: </a:t>
            </a:r>
            <a:r>
              <a:rPr lang="en-US" sz="3200" dirty="0"/>
              <a:t>((((</a:t>
            </a:r>
            <a:r>
              <a:rPr lang="en-US" sz="3200" dirty="0" err="1"/>
              <a:t>DateDiff</a:t>
            </a:r>
            <a:r>
              <a:rPr lang="en-US" sz="3200" dirty="0"/>
              <a:t>("d",[Date],#1/31/2019#))/305)*-1)+1)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Date Difference</a:t>
            </a:r>
          </a:p>
        </p:txBody>
      </p:sp>
    </p:spTree>
    <p:extLst>
      <p:ext uri="{BB962C8B-B14F-4D97-AF65-F5344CB8AC3E}">
        <p14:creationId xmlns:p14="http://schemas.microsoft.com/office/powerpoint/2010/main" val="3378358489"/>
      </p:ext>
    </p:extLst>
  </p:cSld>
  <p:clrMapOvr>
    <a:masterClrMapping/>
  </p:clrMapOvr>
  <p:transition spd="slow"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the data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436912"/>
            <a:ext cx="11404732" cy="159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03644"/>
      </p:ext>
    </p:extLst>
  </p:cSld>
  <p:clrMapOvr>
    <a:masterClrMapping/>
  </p:clrMapOvr>
  <p:transition spd="slow">
    <p:pu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B86A-855D-4469-BBAE-01BA454B0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5600" dirty="0"/>
              <a:t>SELECT </a:t>
            </a:r>
          </a:p>
          <a:p>
            <a:pPr lvl="1">
              <a:spcBef>
                <a:spcPts val="0"/>
              </a:spcBef>
            </a:pPr>
            <a:r>
              <a:rPr lang="en-CA" sz="4400" dirty="0" err="1"/>
              <a:t>tblLedger.Date</a:t>
            </a:r>
            <a:r>
              <a:rPr lang="en-CA" sz="4400" dirty="0"/>
              <a:t>, </a:t>
            </a:r>
            <a:r>
              <a:rPr lang="en-CA" sz="4400" dirty="0" err="1"/>
              <a:t>tblLedger</a:t>
            </a:r>
            <a:r>
              <a:rPr lang="en-CA" sz="4400" dirty="0"/>
              <a:t>.[Fund Code], </a:t>
            </a:r>
          </a:p>
          <a:p>
            <a:pPr lvl="1">
              <a:spcBef>
                <a:spcPts val="0"/>
              </a:spcBef>
            </a:pPr>
            <a:r>
              <a:rPr lang="en-CA" sz="4400" dirty="0" err="1"/>
              <a:t>tblLedger</a:t>
            </a:r>
            <a:r>
              <a:rPr lang="en-CA" sz="4400" dirty="0"/>
              <a:t>.[Fund Name], </a:t>
            </a:r>
          </a:p>
          <a:p>
            <a:pPr lvl="1">
              <a:spcBef>
                <a:spcPts val="0"/>
              </a:spcBef>
            </a:pPr>
            <a:r>
              <a:rPr lang="en-CA" sz="4400" dirty="0" err="1"/>
              <a:t>CCur</a:t>
            </a:r>
            <a:r>
              <a:rPr lang="en-CA" sz="4400" dirty="0"/>
              <a:t>(</a:t>
            </a:r>
            <a:r>
              <a:rPr lang="en-CA" sz="4400" dirty="0" err="1"/>
              <a:t>IIf</a:t>
            </a:r>
            <a:r>
              <a:rPr lang="en-CA" sz="4400" dirty="0"/>
              <a:t>([</a:t>
            </a:r>
            <a:r>
              <a:rPr lang="en-CA" sz="4400" dirty="0" err="1"/>
              <a:t>tblLedger</a:t>
            </a:r>
            <a:r>
              <a:rPr lang="en-CA" sz="4400" dirty="0"/>
              <a:t>]![Appropriation]=0,0,Trim(Left([</a:t>
            </a:r>
            <a:r>
              <a:rPr lang="en-CA" sz="4400" dirty="0" err="1"/>
              <a:t>tblLedger</a:t>
            </a:r>
            <a:r>
              <a:rPr lang="en-CA" sz="4400" dirty="0"/>
              <a:t>]![Appropriation],(Len([</a:t>
            </a:r>
            <a:r>
              <a:rPr lang="en-CA" sz="4400" dirty="0" err="1"/>
              <a:t>tblLedger</a:t>
            </a:r>
            <a:r>
              <a:rPr lang="en-CA" sz="4400" dirty="0"/>
              <a:t>]![Appropriation])-2))))) AS Appropriation, </a:t>
            </a:r>
          </a:p>
          <a:p>
            <a:pPr lvl="1">
              <a:spcBef>
                <a:spcPts val="0"/>
              </a:spcBef>
            </a:pPr>
            <a:r>
              <a:rPr lang="en-CA" sz="4400" dirty="0" err="1"/>
              <a:t>CCur</a:t>
            </a:r>
            <a:r>
              <a:rPr lang="en-CA" sz="4400" dirty="0"/>
              <a:t>(</a:t>
            </a:r>
            <a:r>
              <a:rPr lang="en-CA" sz="4400" dirty="0" err="1"/>
              <a:t>IIf</a:t>
            </a:r>
            <a:r>
              <a:rPr lang="en-CA" sz="4400" dirty="0"/>
              <a:t>([</a:t>
            </a:r>
            <a:r>
              <a:rPr lang="en-CA" sz="4400" dirty="0" err="1"/>
              <a:t>tblLedger</a:t>
            </a:r>
            <a:r>
              <a:rPr lang="en-CA" sz="4400" dirty="0"/>
              <a:t>]![Expenditure]=0,0,Trim(Left([</a:t>
            </a:r>
            <a:r>
              <a:rPr lang="en-CA" sz="4400" dirty="0" err="1"/>
              <a:t>tblLedger</a:t>
            </a:r>
            <a:r>
              <a:rPr lang="en-CA" sz="4400" dirty="0"/>
              <a:t>]![Expenditure],(Len([</a:t>
            </a:r>
            <a:r>
              <a:rPr lang="en-CA" sz="4400" dirty="0" err="1"/>
              <a:t>tblLedger</a:t>
            </a:r>
            <a:r>
              <a:rPr lang="en-CA" sz="4400" dirty="0"/>
              <a:t>]![Expenditure])-2))))) AS Expenditure, </a:t>
            </a:r>
          </a:p>
          <a:p>
            <a:pPr lvl="1">
              <a:spcBef>
                <a:spcPts val="0"/>
              </a:spcBef>
            </a:pPr>
            <a:r>
              <a:rPr lang="en-CA" sz="4400" dirty="0" err="1"/>
              <a:t>CCur</a:t>
            </a:r>
            <a:r>
              <a:rPr lang="en-CA" sz="4400" dirty="0"/>
              <a:t>(</a:t>
            </a:r>
            <a:r>
              <a:rPr lang="en-CA" sz="4400" dirty="0" err="1"/>
              <a:t>IIf</a:t>
            </a:r>
            <a:r>
              <a:rPr lang="en-CA" sz="4400" dirty="0"/>
              <a:t>([</a:t>
            </a:r>
            <a:r>
              <a:rPr lang="en-CA" sz="4400" dirty="0" err="1"/>
              <a:t>tblLedger</a:t>
            </a:r>
            <a:r>
              <a:rPr lang="en-CA" sz="4400" dirty="0"/>
              <a:t>]![Encumbrance]=0,0,Trim(Left([</a:t>
            </a:r>
            <a:r>
              <a:rPr lang="en-CA" sz="4400" dirty="0" err="1"/>
              <a:t>tblLedger</a:t>
            </a:r>
            <a:r>
              <a:rPr lang="en-CA" sz="4400" dirty="0"/>
              <a:t>]![Encumbrance],(Len([</a:t>
            </a:r>
            <a:r>
              <a:rPr lang="en-CA" sz="4400" dirty="0" err="1"/>
              <a:t>tblLedger</a:t>
            </a:r>
            <a:r>
              <a:rPr lang="en-CA" sz="4400" dirty="0"/>
              <a:t>]![Encumbrance])-2))))) AS Encumbrance, </a:t>
            </a:r>
          </a:p>
          <a:p>
            <a:pPr lvl="1">
              <a:spcBef>
                <a:spcPts val="0"/>
              </a:spcBef>
            </a:pPr>
            <a:r>
              <a:rPr lang="en-CA" sz="4400" dirty="0" err="1"/>
              <a:t>CCur</a:t>
            </a:r>
            <a:r>
              <a:rPr lang="en-CA" sz="4400" dirty="0"/>
              <a:t>(</a:t>
            </a:r>
            <a:r>
              <a:rPr lang="en-CA" sz="4400" dirty="0" err="1"/>
              <a:t>IIf</a:t>
            </a:r>
            <a:r>
              <a:rPr lang="en-CA" sz="4400" dirty="0"/>
              <a:t>([</a:t>
            </a:r>
            <a:r>
              <a:rPr lang="en-CA" sz="4400" dirty="0" err="1"/>
              <a:t>tblLedger</a:t>
            </a:r>
            <a:r>
              <a:rPr lang="en-CA" sz="4400" dirty="0"/>
              <a:t>]![Free Balance]=0,0,Trim(Left([</a:t>
            </a:r>
            <a:r>
              <a:rPr lang="en-CA" sz="4400" dirty="0" err="1"/>
              <a:t>tblLedger</a:t>
            </a:r>
            <a:r>
              <a:rPr lang="en-CA" sz="4400" dirty="0"/>
              <a:t>]![Free Balance],(Len([</a:t>
            </a:r>
            <a:r>
              <a:rPr lang="en-CA" sz="4400" dirty="0" err="1"/>
              <a:t>tblLedger</a:t>
            </a:r>
            <a:r>
              <a:rPr lang="en-CA" sz="4400" dirty="0"/>
              <a:t>]![Free Balance])-2))))) AS [Free Balance],</a:t>
            </a:r>
          </a:p>
          <a:p>
            <a:pPr lvl="1">
              <a:spcBef>
                <a:spcPts val="0"/>
              </a:spcBef>
            </a:pPr>
            <a:r>
              <a:rPr lang="en-CA" sz="4400" dirty="0" err="1"/>
              <a:t>CCur</a:t>
            </a:r>
            <a:r>
              <a:rPr lang="en-CA" sz="4400" dirty="0"/>
              <a:t>(</a:t>
            </a:r>
            <a:r>
              <a:rPr lang="en-CA" sz="4400" dirty="0" err="1"/>
              <a:t>IIf</a:t>
            </a:r>
            <a:r>
              <a:rPr lang="en-CA" sz="4400" dirty="0"/>
              <a:t>([</a:t>
            </a:r>
            <a:r>
              <a:rPr lang="en-CA" sz="4400" dirty="0" err="1"/>
              <a:t>tblLedger</a:t>
            </a:r>
            <a:r>
              <a:rPr lang="en-CA" sz="4400" dirty="0"/>
              <a:t>]![Cash Balance]=0,0,Trim(Left([</a:t>
            </a:r>
            <a:r>
              <a:rPr lang="en-CA" sz="4400" dirty="0" err="1"/>
              <a:t>tblLedger</a:t>
            </a:r>
            <a:r>
              <a:rPr lang="en-CA" sz="4400" dirty="0"/>
              <a:t>]![Cash Balance],(Len([</a:t>
            </a:r>
            <a:r>
              <a:rPr lang="en-CA" sz="4400" dirty="0" err="1"/>
              <a:t>tblLedger</a:t>
            </a:r>
            <a:r>
              <a:rPr lang="en-CA" sz="4400" dirty="0"/>
              <a:t>]![Cash Balance])-2))))) AS [Cash Balance], </a:t>
            </a:r>
          </a:p>
          <a:p>
            <a:pPr lvl="1">
              <a:spcBef>
                <a:spcPts val="0"/>
              </a:spcBef>
            </a:pPr>
            <a:r>
              <a:rPr lang="en-CA" sz="4400" dirty="0"/>
              <a:t>[Expenditure]+[Encumbrance] AS </a:t>
            </a:r>
            <a:r>
              <a:rPr lang="en-CA" sz="4400" dirty="0" err="1"/>
              <a:t>ExpEnc</a:t>
            </a:r>
            <a:r>
              <a:rPr lang="en-CA" sz="4400" dirty="0"/>
              <a:t>, </a:t>
            </a:r>
          </a:p>
          <a:p>
            <a:pPr lvl="1">
              <a:spcBef>
                <a:spcPts val="0"/>
              </a:spcBef>
            </a:pPr>
            <a:r>
              <a:rPr lang="en-CA" sz="4400" dirty="0"/>
              <a:t>[Expenditure]/[Appropriation] AS </a:t>
            </a:r>
            <a:r>
              <a:rPr lang="en-CA" sz="4400" dirty="0" err="1"/>
              <a:t>ExpVsAppr</a:t>
            </a:r>
            <a:r>
              <a:rPr lang="en-CA" sz="4400" dirty="0"/>
              <a:t>, </a:t>
            </a:r>
          </a:p>
          <a:p>
            <a:pPr lvl="1">
              <a:spcBef>
                <a:spcPts val="0"/>
              </a:spcBef>
            </a:pPr>
            <a:r>
              <a:rPr lang="en-CA" sz="4400" dirty="0"/>
              <a:t>[Encumbrance]/[Appropriation] AS </a:t>
            </a:r>
            <a:r>
              <a:rPr lang="en-CA" sz="4400" dirty="0" err="1"/>
              <a:t>EncVsAppr</a:t>
            </a:r>
            <a:r>
              <a:rPr lang="en-CA" sz="4400" dirty="0"/>
              <a:t>, </a:t>
            </a:r>
          </a:p>
          <a:p>
            <a:pPr lvl="1">
              <a:spcBef>
                <a:spcPts val="0"/>
              </a:spcBef>
            </a:pPr>
            <a:r>
              <a:rPr lang="en-CA" sz="4400" dirty="0"/>
              <a:t>[</a:t>
            </a:r>
            <a:r>
              <a:rPr lang="en-CA" sz="4400" dirty="0" err="1"/>
              <a:t>ExpEnc</a:t>
            </a:r>
            <a:r>
              <a:rPr lang="en-CA" sz="4400" dirty="0"/>
              <a:t>]/[Appropriation] AS </a:t>
            </a:r>
            <a:r>
              <a:rPr lang="en-CA" sz="4400" dirty="0" err="1"/>
              <a:t>ExpEncVsAppr</a:t>
            </a:r>
            <a:r>
              <a:rPr lang="en-CA" sz="4400" dirty="0"/>
              <a:t>, </a:t>
            </a:r>
          </a:p>
          <a:p>
            <a:pPr lvl="1">
              <a:spcBef>
                <a:spcPts val="0"/>
              </a:spcBef>
            </a:pPr>
            <a:r>
              <a:rPr lang="en-CA" sz="4400" dirty="0"/>
              <a:t>[Free Balance]/[Appropriation] AS </a:t>
            </a:r>
            <a:r>
              <a:rPr lang="en-CA" sz="4400" dirty="0" err="1"/>
              <a:t>FreeVsAppr</a:t>
            </a:r>
            <a:r>
              <a:rPr lang="en-CA" sz="4400" dirty="0"/>
              <a:t>, </a:t>
            </a:r>
          </a:p>
          <a:p>
            <a:pPr lvl="1">
              <a:spcBef>
                <a:spcPts val="0"/>
              </a:spcBef>
            </a:pPr>
            <a:r>
              <a:rPr lang="en-CA" sz="4400" dirty="0"/>
              <a:t>[Cash Balance]/[Appropriation] AS </a:t>
            </a:r>
            <a:r>
              <a:rPr lang="en-CA" sz="4400" dirty="0" err="1"/>
              <a:t>CashVsAppr</a:t>
            </a:r>
            <a:r>
              <a:rPr lang="en-CA" sz="4400" dirty="0"/>
              <a:t>, </a:t>
            </a:r>
          </a:p>
          <a:p>
            <a:pPr lvl="1">
              <a:spcBef>
                <a:spcPts val="0"/>
              </a:spcBef>
            </a:pPr>
            <a:r>
              <a:rPr lang="en-CA" sz="4400" dirty="0"/>
              <a:t>((((</a:t>
            </a:r>
            <a:r>
              <a:rPr lang="en-CA" sz="4400" dirty="0" err="1"/>
              <a:t>DateDiff</a:t>
            </a:r>
            <a:r>
              <a:rPr lang="en-CA" sz="4400" dirty="0"/>
              <a:t>("d",[Date],#1/31/2018#))/305)*-1)+1) AS [Target Budget Remaining], (1-[Target Budget Remaining]) AS [Target Budget Spent], </a:t>
            </a:r>
          </a:p>
          <a:p>
            <a:pPr lvl="1">
              <a:spcBef>
                <a:spcPts val="0"/>
              </a:spcBef>
            </a:pPr>
            <a:r>
              <a:rPr lang="en-CA" sz="4400" dirty="0" err="1"/>
              <a:t>CCur</a:t>
            </a:r>
            <a:r>
              <a:rPr lang="en-CA" sz="4400" dirty="0"/>
              <a:t>(((</a:t>
            </a:r>
            <a:r>
              <a:rPr lang="en-CA" sz="4400" dirty="0" err="1"/>
              <a:t>DateDiff</a:t>
            </a:r>
            <a:r>
              <a:rPr lang="en-CA" sz="4400" dirty="0"/>
              <a:t>("d",[Date],#1/31/2018#))/305)*1*[Appropriation]) AS [Spent Target], </a:t>
            </a:r>
          </a:p>
          <a:p>
            <a:pPr lvl="1">
              <a:spcBef>
                <a:spcPts val="0"/>
              </a:spcBef>
            </a:pPr>
            <a:r>
              <a:rPr lang="en-CA" sz="4400" dirty="0"/>
              <a:t>[Spent Target]-[Free Balance] AS [Free Balance vs Spent Target], </a:t>
            </a:r>
          </a:p>
          <a:p>
            <a:pPr lvl="1">
              <a:spcBef>
                <a:spcPts val="0"/>
              </a:spcBef>
            </a:pPr>
            <a:r>
              <a:rPr lang="en-CA" sz="4400" dirty="0" err="1"/>
              <a:t>tblLedger.Appropriation</a:t>
            </a:r>
            <a:r>
              <a:rPr lang="en-CA" sz="4400" dirty="0"/>
              <a:t> AS </a:t>
            </a:r>
            <a:r>
              <a:rPr lang="en-CA" sz="4400" dirty="0" err="1"/>
              <a:t>Appropriation_tblLedger</a:t>
            </a:r>
            <a:endParaRPr lang="en-CA" sz="4400" dirty="0"/>
          </a:p>
          <a:p>
            <a:r>
              <a:rPr lang="en-CA" sz="5600" dirty="0"/>
              <a:t>FROM </a:t>
            </a:r>
            <a:r>
              <a:rPr lang="en-CA" sz="5600" dirty="0" err="1"/>
              <a:t>tblLedger</a:t>
            </a:r>
            <a:endParaRPr lang="en-CA" sz="5600" dirty="0"/>
          </a:p>
          <a:p>
            <a:r>
              <a:rPr lang="en-CA" sz="5600" dirty="0"/>
              <a:t>WHERE </a:t>
            </a:r>
          </a:p>
          <a:p>
            <a:pPr lvl="1"/>
            <a:r>
              <a:rPr lang="en-CA" sz="4400" dirty="0"/>
              <a:t>(((</a:t>
            </a:r>
            <a:r>
              <a:rPr lang="en-CA" sz="4400" dirty="0" err="1"/>
              <a:t>tblLedger.Date</a:t>
            </a:r>
            <a:r>
              <a:rPr lang="en-CA" sz="4400" dirty="0"/>
              <a:t>)&gt;#4/1/2017#) </a:t>
            </a:r>
          </a:p>
          <a:p>
            <a:pPr lvl="1"/>
            <a:r>
              <a:rPr lang="en-CA" sz="4400" dirty="0"/>
              <a:t>AND </a:t>
            </a:r>
          </a:p>
          <a:p>
            <a:pPr lvl="1"/>
            <a:r>
              <a:rPr lang="en-CA" sz="4400" dirty="0"/>
              <a:t>((</a:t>
            </a:r>
            <a:r>
              <a:rPr lang="en-CA" sz="4400" dirty="0" err="1"/>
              <a:t>tblLedger</a:t>
            </a:r>
            <a:r>
              <a:rPr lang="en-CA" sz="4400" dirty="0"/>
              <a:t>.[Fund Code])="</a:t>
            </a:r>
            <a:r>
              <a:rPr lang="en-CA" sz="4400" dirty="0" err="1"/>
              <a:t>monoe</a:t>
            </a:r>
            <a:r>
              <a:rPr lang="en-CA" sz="4400" dirty="0"/>
              <a:t>" Or (</a:t>
            </a:r>
            <a:r>
              <a:rPr lang="en-CA" sz="4400" dirty="0" err="1"/>
              <a:t>tblLedger</a:t>
            </a:r>
            <a:r>
              <a:rPr lang="en-CA" sz="4400" dirty="0"/>
              <a:t>.[Fund Code])="</a:t>
            </a:r>
            <a:r>
              <a:rPr lang="en-CA" sz="4400" dirty="0" err="1"/>
              <a:t>monon</a:t>
            </a:r>
            <a:r>
              <a:rPr lang="en-CA" sz="4400" dirty="0"/>
              <a:t>" Or (</a:t>
            </a:r>
            <a:r>
              <a:rPr lang="en-CA" sz="4400" dirty="0" err="1"/>
              <a:t>tblLedger</a:t>
            </a:r>
            <a:r>
              <a:rPr lang="en-CA" sz="4400" dirty="0"/>
              <a:t>.[Fund Code])="</a:t>
            </a:r>
            <a:r>
              <a:rPr lang="en-CA" sz="4400" dirty="0" err="1"/>
              <a:t>avn</a:t>
            </a:r>
            <a:r>
              <a:rPr lang="en-CA" sz="4400" dirty="0"/>
              <a:t>" Or (</a:t>
            </a:r>
            <a:r>
              <a:rPr lang="en-CA" sz="4400" dirty="0" err="1"/>
              <a:t>tblLedger</a:t>
            </a:r>
            <a:r>
              <a:rPr lang="en-CA" sz="4400" dirty="0"/>
              <a:t>.[Fund Code])="</a:t>
            </a:r>
            <a:r>
              <a:rPr lang="en-CA" sz="4400" dirty="0" err="1"/>
              <a:t>avs</a:t>
            </a:r>
            <a:r>
              <a:rPr lang="en-CA" sz="4400" dirty="0"/>
              <a:t>"))</a:t>
            </a:r>
          </a:p>
          <a:p>
            <a:r>
              <a:rPr lang="en-CA" sz="5600" dirty="0"/>
              <a:t>ORDER BY </a:t>
            </a:r>
          </a:p>
          <a:p>
            <a:pPr lvl="1"/>
            <a:r>
              <a:rPr lang="en-CA" sz="4400" dirty="0" err="1"/>
              <a:t>tblLedger.Date</a:t>
            </a:r>
            <a:r>
              <a:rPr lang="en-CA" sz="4400" dirty="0"/>
              <a:t> DESC , </a:t>
            </a:r>
            <a:r>
              <a:rPr lang="en-CA" sz="4400" dirty="0" err="1"/>
              <a:t>tblLedger</a:t>
            </a:r>
            <a:r>
              <a:rPr lang="en-CA" sz="4400" dirty="0"/>
              <a:t>.[Fund Code];</a:t>
            </a:r>
          </a:p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0EBB1-555B-419A-96FC-C4536806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8267130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Sierra finally provided direct queries of the database</a:t>
            </a:r>
          </a:p>
          <a:p>
            <a:r>
              <a:rPr lang="en-US" dirty="0"/>
              <a:t>SQL with PG Admin is helpful for getting data OUT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938163341"/>
      </p:ext>
    </p:extLst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</a:t>
            </a:r>
          </a:p>
        </p:txBody>
      </p:sp>
      <p:pic>
        <p:nvPicPr>
          <p:cNvPr id="15" name="Content Placeholder 10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436913"/>
            <a:ext cx="11411696" cy="3457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367704"/>
      </p:ext>
    </p:extLst>
  </p:cSld>
  <p:clrMapOvr>
    <a:masterClrMapping/>
  </p:clrMapOvr>
  <p:transition spd="slow">
    <p:pu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0"/>
            <a:ext cx="6934200" cy="422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05676" y="1524000"/>
            <a:ext cx="4484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Fund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Fund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Appropriation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Expenditure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Encumbrance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Free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Cash Balance</a:t>
            </a:r>
          </a:p>
          <a:p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9600" y="1676400"/>
            <a:ext cx="6836229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496458" y="1975446"/>
            <a:ext cx="4949371" cy="3105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749143" y="2322195"/>
            <a:ext cx="696686" cy="31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017486" y="2649920"/>
            <a:ext cx="5428345" cy="3092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017486" y="2941933"/>
            <a:ext cx="5428345" cy="223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017486" y="3257136"/>
            <a:ext cx="5442859" cy="4261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017486" y="3549184"/>
            <a:ext cx="5428343" cy="3701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05676" y="3832463"/>
            <a:ext cx="3362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Weekly %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Spent %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165600" y="4024533"/>
            <a:ext cx="3280229" cy="2533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7486" y="4356099"/>
            <a:ext cx="5428343" cy="6935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165600" y="4658140"/>
            <a:ext cx="3272613" cy="35327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1799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  <a:p>
            <a:pPr lvl="1"/>
            <a:r>
              <a:rPr lang="en-US" dirty="0"/>
              <a:t>Expressions</a:t>
            </a:r>
          </a:p>
          <a:p>
            <a:pPr lvl="1"/>
            <a:r>
              <a:rPr lang="en-US" dirty="0"/>
              <a:t>Expression Builder</a:t>
            </a:r>
          </a:p>
          <a:p>
            <a:pPr lvl="1"/>
            <a:r>
              <a:rPr lang="en-US" dirty="0"/>
              <a:t>Bing </a:t>
            </a:r>
          </a:p>
          <a:p>
            <a:r>
              <a:rPr lang="en-US" dirty="0"/>
              <a:t>Reports</a:t>
            </a:r>
          </a:p>
          <a:p>
            <a:pPr lvl="1"/>
            <a:r>
              <a:rPr lang="en-US" dirty="0"/>
              <a:t>Separate reports between standard &amp; calculated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tips</a:t>
            </a:r>
          </a:p>
        </p:txBody>
      </p:sp>
    </p:spTree>
    <p:extLst>
      <p:ext uri="{BB962C8B-B14F-4D97-AF65-F5344CB8AC3E}">
        <p14:creationId xmlns:p14="http://schemas.microsoft.com/office/powerpoint/2010/main" val="177437569"/>
      </p:ext>
    </p:extLst>
  </p:cSld>
  <p:clrMapOvr>
    <a:masterClrMapping/>
  </p:clrMapOvr>
  <p:transition spd="slow">
    <p:push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Area Data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CPSLD monthly Stats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694" y="3311867"/>
            <a:ext cx="7455401" cy="35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94378"/>
      </p:ext>
    </p:extLst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CPSLD stats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24" b="-4956"/>
          <a:stretch/>
        </p:blipFill>
        <p:spPr>
          <a:xfrm>
            <a:off x="8868397" y="224426"/>
            <a:ext cx="2795834" cy="95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499518"/>
            <a:ext cx="11292756" cy="359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348850"/>
      </p:ext>
    </p:extLst>
  </p:cSld>
  <p:clrMapOvr>
    <a:masterClrMapping/>
  </p:clrMapOvr>
  <p:transition spd="slow">
    <p:push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9348A-FFCD-46F3-9818-F9DE2075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Select your materials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AEBB84CB-84FB-46F2-97A5-BA3E8CF34EC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436913"/>
            <a:ext cx="8814547" cy="453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862474-DC3E-427F-A36A-F694238597A0}"/>
              </a:ext>
            </a:extLst>
          </p:cNvPr>
          <p:cNvSpPr/>
          <p:nvPr/>
        </p:nvSpPr>
        <p:spPr>
          <a:xfrm>
            <a:off x="2136648" y="6163854"/>
            <a:ext cx="4508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http://cpsld.ca/ld.php?content_id=2711562</a:t>
            </a:r>
          </a:p>
        </p:txBody>
      </p:sp>
    </p:spTree>
    <p:extLst>
      <p:ext uri="{BB962C8B-B14F-4D97-AF65-F5344CB8AC3E}">
        <p14:creationId xmlns:p14="http://schemas.microsoft.com/office/powerpoint/2010/main" val="3666612393"/>
      </p:ext>
    </p:extLst>
  </p:cSld>
  <p:clrMapOvr>
    <a:masterClrMapping/>
  </p:clrMapOvr>
  <p:transition spd="slow">
    <p:push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CPSLD numbers are just for BC Academic libraries</a:t>
            </a:r>
          </a:p>
          <a:p>
            <a:r>
              <a:rPr lang="en-US"/>
              <a:t>Nobody else uses this or needs it</a:t>
            </a:r>
          </a:p>
          <a:p>
            <a:r>
              <a:rPr lang="en-US"/>
              <a:t>No special III report to build off of</a:t>
            </a:r>
          </a:p>
          <a:p>
            <a:r>
              <a:rPr lang="en-US"/>
              <a:t>Not going to be on the Sierra Direct SQL website</a:t>
            </a:r>
          </a:p>
          <a:p>
            <a:endParaRPr lang="en-US"/>
          </a:p>
          <a:p>
            <a:r>
              <a:rPr lang="en-US" err="1"/>
              <a:t>Gotta</a:t>
            </a:r>
            <a:r>
              <a:rPr lang="en-US"/>
              <a:t> make it myself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Highly localized</a:t>
            </a:r>
          </a:p>
        </p:txBody>
      </p:sp>
    </p:spTree>
    <p:extLst>
      <p:ext uri="{BB962C8B-B14F-4D97-AF65-F5344CB8AC3E}">
        <p14:creationId xmlns:p14="http://schemas.microsoft.com/office/powerpoint/2010/main" val="4181157824"/>
      </p:ext>
    </p:extLst>
  </p:cSld>
  <p:clrMapOvr>
    <a:masterClrMapping/>
  </p:clrMapOvr>
  <p:transition spd="slow">
    <p:push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11774308"/>
              </p:ext>
            </p:extLst>
          </p:nvPr>
        </p:nvGraphicFramePr>
        <p:xfrm>
          <a:off x="371474" y="680912"/>
          <a:ext cx="8859611" cy="513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2107527"/>
      </p:ext>
    </p:extLst>
  </p:cSld>
  <p:clrMapOvr>
    <a:masterClrMapping/>
  </p:clrMapOvr>
  <p:transition spd="slow">
    <p:push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old Adage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9880" y="1674674"/>
            <a:ext cx="82638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Anything you want to do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Brent Searle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has already done it</a:t>
            </a:r>
          </a:p>
        </p:txBody>
      </p:sp>
    </p:spTree>
    <p:extLst>
      <p:ext uri="{BB962C8B-B14F-4D97-AF65-F5344CB8AC3E}">
        <p14:creationId xmlns:p14="http://schemas.microsoft.com/office/powerpoint/2010/main" val="3752441830"/>
      </p:ext>
    </p:extLst>
  </p:cSld>
  <p:clrMapOvr>
    <a:masterClrMapping/>
  </p:clrMapOvr>
  <p:transition spd="slow">
    <p:push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Item location to category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436913"/>
            <a:ext cx="352742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5181600" y="986971"/>
            <a:ext cx="6778171" cy="4572000"/>
          </a:xfrm>
          <a:prstGeom prst="wedgeRectCallout">
            <a:avLst>
              <a:gd name="adj1" fmla="val -72867"/>
              <a:gd name="adj2" fmla="val 2059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677" y="1182389"/>
            <a:ext cx="6411686" cy="418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09500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 need to do things with the data</a:t>
            </a:r>
          </a:p>
          <a:p>
            <a:r>
              <a:rPr lang="en-US"/>
              <a:t>I need to store it</a:t>
            </a:r>
          </a:p>
          <a:p>
            <a:r>
              <a:rPr lang="en-US"/>
              <a:t>I need to transform it</a:t>
            </a:r>
          </a:p>
          <a:p>
            <a:r>
              <a:rPr lang="en-US"/>
              <a:t>I need it to do math for me</a:t>
            </a:r>
          </a:p>
          <a:p>
            <a:r>
              <a:rPr lang="en-US"/>
              <a:t>I need to give the data to Librarians/ staff / faculty</a:t>
            </a:r>
          </a:p>
          <a:p>
            <a:r>
              <a:rPr lang="en-US"/>
              <a:t>I need to format it into a report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But! </a:t>
            </a:r>
          </a:p>
        </p:txBody>
      </p:sp>
    </p:spTree>
    <p:extLst>
      <p:ext uri="{BB962C8B-B14F-4D97-AF65-F5344CB8AC3E}">
        <p14:creationId xmlns:p14="http://schemas.microsoft.com/office/powerpoint/2010/main" val="825831680"/>
      </p:ext>
    </p:extLst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tables together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436913"/>
            <a:ext cx="8571246" cy="453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643340"/>
      </p:ext>
    </p:extLst>
  </p:cSld>
  <p:clrMapOvr>
    <a:masterClrMapping/>
  </p:clrMapOvr>
  <p:transition spd="slow">
    <p:push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436913"/>
            <a:ext cx="5132388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5970494" y="188259"/>
            <a:ext cx="5526741" cy="4975412"/>
            <a:chOff x="5970494" y="188259"/>
            <a:chExt cx="5526741" cy="4975412"/>
          </a:xfrm>
        </p:grpSpPr>
        <p:sp>
          <p:nvSpPr>
            <p:cNvPr id="6" name="Rectangular Callout 5"/>
            <p:cNvSpPr/>
            <p:nvPr/>
          </p:nvSpPr>
          <p:spPr>
            <a:xfrm>
              <a:off x="5970494" y="188259"/>
              <a:ext cx="5526741" cy="4975412"/>
            </a:xfrm>
            <a:prstGeom prst="wedgeRectCallout">
              <a:avLst>
                <a:gd name="adj1" fmla="val -90906"/>
                <a:gd name="adj2" fmla="val 21419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Content Placeholder 3" descr="Screen Clippi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1432" y="376517"/>
              <a:ext cx="5154098" cy="46645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07200273"/>
      </p:ext>
    </p:extLst>
  </p:cSld>
  <p:clrMapOvr>
    <a:masterClrMapping/>
  </p:clrMapOvr>
  <p:transition spd="slow">
    <p:push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Result: 5 lines,1 error, 3 seconds</a:t>
            </a:r>
          </a:p>
        </p:txBody>
      </p:sp>
      <p:pic>
        <p:nvPicPr>
          <p:cNvPr id="4" name="Content Placeholder 3" descr="Query - iii on tsm@sierra.douglascollege.ca:1032 - [H:\Information Management-IM\IM06 Cataloguing &amp; Collection Management\Sierra SQL\Active\cpsldVolumeCount.2015.11.25.sql]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492" b="37288"/>
          <a:stretch/>
        </p:blipFill>
        <p:spPr>
          <a:xfrm>
            <a:off x="347663" y="1341184"/>
            <a:ext cx="4340225" cy="4957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6781800" y="1600200"/>
            <a:ext cx="3886200" cy="2286001"/>
          </a:xfrm>
          <a:prstGeom prst="wedgeRectCallout">
            <a:avLst>
              <a:gd name="adj1" fmla="val -111453"/>
              <a:gd name="adj2" fmla="val 138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Query - iii on tsm@sierra.douglascollege.ca:1032 - [H:\Information Management-IM\IM06 Cataloguing &amp; Collection Management\Sierra SQL\Active\cpsldVolumeCount.2015.11.25.sql]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0" y="1867328"/>
            <a:ext cx="3574304" cy="1832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7172325" y="4317747"/>
            <a:ext cx="2133600" cy="1981200"/>
            <a:chOff x="5977904" y="4534328"/>
            <a:chExt cx="2133600" cy="1981200"/>
          </a:xfrm>
        </p:grpSpPr>
        <p:sp>
          <p:nvSpPr>
            <p:cNvPr id="7" name="10-Point Star 6"/>
            <p:cNvSpPr/>
            <p:nvPr/>
          </p:nvSpPr>
          <p:spPr>
            <a:xfrm>
              <a:off x="5977904" y="4534328"/>
              <a:ext cx="2133600" cy="1981200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755" y="5296296"/>
              <a:ext cx="1771897" cy="457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739099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1436913"/>
            <a:ext cx="4980454" cy="456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200759"/>
      </p:ext>
    </p:extLst>
  </p:cSld>
  <p:clrMapOvr>
    <a:masterClrMapping/>
  </p:clrMapOvr>
  <p:transition spd="slow">
    <p:push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about when I need to share the holdings number?</a:t>
            </a:r>
          </a:p>
          <a:p>
            <a:pPr lvl="1"/>
            <a:r>
              <a:rPr lang="en-US" dirty="0"/>
              <a:t>Library Director is meeting with the VP and needs current holdings</a:t>
            </a:r>
          </a:p>
          <a:p>
            <a:pPr lvl="1"/>
            <a:r>
              <a:rPr lang="en-US" dirty="0"/>
              <a:t>Faculty is doing a review of their program with a governing body</a:t>
            </a:r>
          </a:p>
          <a:p>
            <a:pPr lvl="1"/>
            <a:endParaRPr lang="en-US" dirty="0"/>
          </a:p>
          <a:p>
            <a:r>
              <a:rPr lang="en-US" dirty="0"/>
              <a:t>Just need representative totals of the library collection</a:t>
            </a:r>
          </a:p>
          <a:p>
            <a:endParaRPr lang="en-US" dirty="0"/>
          </a:p>
          <a:p>
            <a:r>
              <a:rPr lang="en-US" dirty="0"/>
              <a:t>What if the numbers are needed as a spreadsheet?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143903486"/>
      </p:ext>
    </p:extLst>
  </p:cSld>
  <p:clrMapOvr>
    <a:masterClrMapping/>
  </p:clrMapOvr>
  <p:transition spd="slow">
    <p:push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Rounded Totals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436912"/>
            <a:ext cx="10816804" cy="453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7875258"/>
      </p:ext>
    </p:extLst>
  </p:cSld>
  <p:clrMapOvr>
    <a:masterClrMapping/>
  </p:clrMapOvr>
  <p:transition spd="slow">
    <p:push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SELECT </a:t>
            </a:r>
          </a:p>
          <a:p>
            <a:pPr lvl="1"/>
            <a:r>
              <a:rPr lang="en-US" sz="2400" dirty="0" err="1"/>
              <a:t>tblCPSLD.Date</a:t>
            </a:r>
            <a:r>
              <a:rPr lang="en-US" sz="2400" dirty="0"/>
              <a:t>, </a:t>
            </a:r>
          </a:p>
          <a:p>
            <a:pPr lvl="1"/>
            <a:r>
              <a:rPr lang="en-US" sz="2400" dirty="0" err="1"/>
              <a:t>tblCPSLD.VolumeType</a:t>
            </a:r>
            <a:r>
              <a:rPr lang="en-US" sz="2400" dirty="0"/>
              <a:t>, </a:t>
            </a:r>
          </a:p>
          <a:p>
            <a:pPr lvl="1"/>
            <a:r>
              <a:rPr lang="en-US" sz="2400" dirty="0" err="1"/>
              <a:t>tblCPSLD.Count</a:t>
            </a:r>
            <a:r>
              <a:rPr lang="en-US" sz="2400" dirty="0"/>
              <a:t>,</a:t>
            </a:r>
          </a:p>
          <a:p>
            <a:pPr lvl="1"/>
            <a:r>
              <a:rPr lang="en-US" sz="2400" dirty="0"/>
              <a:t> 1000*Round([</a:t>
            </a:r>
            <a:r>
              <a:rPr lang="en-US" sz="2400" dirty="0" err="1"/>
              <a:t>tblCPSLD</a:t>
            </a:r>
            <a:r>
              <a:rPr lang="en-US" sz="2400" dirty="0"/>
              <a:t>]![Count]/1000,0) AS </a:t>
            </a:r>
            <a:r>
              <a:rPr lang="en-US" sz="2400" dirty="0" err="1"/>
              <a:t>RoundTotals</a:t>
            </a:r>
            <a:endParaRPr lang="en-US" sz="2400" dirty="0"/>
          </a:p>
          <a:p>
            <a:r>
              <a:rPr lang="en-US" dirty="0"/>
              <a:t>FROM </a:t>
            </a:r>
            <a:r>
              <a:rPr lang="en-US" dirty="0" err="1"/>
              <a:t>tblCPSLD</a:t>
            </a:r>
            <a:endParaRPr lang="en-US" dirty="0"/>
          </a:p>
          <a:p>
            <a:r>
              <a:rPr lang="en-US" dirty="0"/>
              <a:t>WHERE </a:t>
            </a:r>
          </a:p>
          <a:p>
            <a:pPr lvl="1"/>
            <a:r>
              <a:rPr lang="en-US" sz="2400" dirty="0"/>
              <a:t>(((Year([Date]))=Year(Date())) AND ((Month([Date]))=Month(Date())));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Rounded Totals &amp; Date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95" y="4907168"/>
            <a:ext cx="7173326" cy="116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693867"/>
      </p:ext>
    </p:extLst>
  </p:cSld>
  <p:clrMapOvr>
    <a:masterClrMapping/>
  </p:clrMapOvr>
  <p:transition spd="slow">
    <p:push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  <a:p>
            <a:pPr lvl="1"/>
            <a:r>
              <a:rPr lang="en-US" dirty="0"/>
              <a:t>Select</a:t>
            </a:r>
          </a:p>
          <a:p>
            <a:pPr lvl="1"/>
            <a:r>
              <a:rPr lang="en-US" dirty="0"/>
              <a:t>Join</a:t>
            </a:r>
          </a:p>
          <a:p>
            <a:pPr lvl="1"/>
            <a:r>
              <a:rPr lang="en-US" dirty="0"/>
              <a:t>Where</a:t>
            </a:r>
          </a:p>
          <a:p>
            <a:r>
              <a:rPr lang="en-US" dirty="0"/>
              <a:t>Expressions</a:t>
            </a:r>
          </a:p>
          <a:p>
            <a:pPr lvl="1"/>
            <a:r>
              <a:rPr lang="en-US" dirty="0"/>
              <a:t>Round ()</a:t>
            </a:r>
          </a:p>
          <a:p>
            <a:pPr lvl="1"/>
            <a:r>
              <a:rPr lang="en-US" dirty="0"/>
              <a:t>Date ()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tips</a:t>
            </a:r>
          </a:p>
        </p:txBody>
      </p:sp>
    </p:spTree>
    <p:extLst>
      <p:ext uri="{BB962C8B-B14F-4D97-AF65-F5344CB8AC3E}">
        <p14:creationId xmlns:p14="http://schemas.microsoft.com/office/powerpoint/2010/main" val="3278197115"/>
      </p:ext>
    </p:extLst>
  </p:cSld>
  <p:clrMapOvr>
    <a:masterClrMapping/>
  </p:clrMapOvr>
  <p:transition spd="slow">
    <p:push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 &amp; SharePoint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Access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694" y="3311867"/>
            <a:ext cx="7455401" cy="35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08977"/>
      </p:ext>
    </p:extLst>
  </p:cSld>
  <p:clrMapOvr>
    <a:masterClrMapping/>
  </p:clrMapOvr>
  <p:transition spd="slow">
    <p:push dir="u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Good for storage and saving queries to transform data</a:t>
            </a:r>
          </a:p>
          <a:p>
            <a:r>
              <a:rPr lang="en-US" dirty="0"/>
              <a:t>Not easy to use</a:t>
            </a:r>
          </a:p>
          <a:p>
            <a:endParaRPr lang="en-US" dirty="0"/>
          </a:p>
          <a:p>
            <a:r>
              <a:rPr lang="en-US" dirty="0"/>
              <a:t>Excel pivot tables are great for quick questions or charts</a:t>
            </a:r>
          </a:p>
          <a:p>
            <a:r>
              <a:rPr lang="en-US" dirty="0"/>
              <a:t>SharePoint is great for displaying data for staff with different views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Results</a:t>
            </a:r>
          </a:p>
        </p:txBody>
      </p:sp>
    </p:spTree>
    <p:extLst>
      <p:ext uri="{BB962C8B-B14F-4D97-AF65-F5344CB8AC3E}">
        <p14:creationId xmlns:p14="http://schemas.microsoft.com/office/powerpoint/2010/main" val="12578058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436913"/>
            <a:ext cx="11418888" cy="453684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92824-70F1-4DD0-A6A0-A4239DDB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E78EF2-F58F-4C25-B666-5A450C95F7EA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47434079"/>
              </p:ext>
            </p:extLst>
          </p:nvPr>
        </p:nvGraphicFramePr>
        <p:xfrm>
          <a:off x="-847166" y="1022624"/>
          <a:ext cx="12266053" cy="583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9595199"/>
      </p:ext>
    </p:extLst>
  </p:cSld>
  <p:clrMapOvr>
    <a:masterClrMapping/>
  </p:clrMapOvr>
  <p:transition spd="slow">
    <p:push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Excel to connect to Access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5480" y="1468982"/>
            <a:ext cx="5901387" cy="3320610"/>
            <a:chOff x="371475" y="1436913"/>
            <a:chExt cx="7683313" cy="4302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475" y="1436913"/>
              <a:ext cx="7683313" cy="430265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51176" y="1842247"/>
              <a:ext cx="1043631" cy="576711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477" y="2332104"/>
              <a:ext cx="1152884" cy="1411332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1477" y="3845860"/>
              <a:ext cx="839796" cy="1374913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014095" y="866781"/>
            <a:ext cx="560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1890" y="2205957"/>
            <a:ext cx="5603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9072" y="3465878"/>
            <a:ext cx="5603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756" y="1436913"/>
            <a:ext cx="3921126" cy="33526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762459" y="404164"/>
            <a:ext cx="560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962258"/>
      </p:ext>
    </p:extLst>
  </p:cSld>
  <p:clrMapOvr>
    <a:masterClrMapping/>
  </p:clrMapOvr>
  <p:transition spd="slow">
    <p:push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4" y="1436913"/>
            <a:ext cx="11033111" cy="4536849"/>
          </a:xfrm>
        </p:spPr>
        <p:txBody>
          <a:bodyPr/>
          <a:lstStyle/>
          <a:p>
            <a:r>
              <a:rPr lang="en-US" dirty="0"/>
              <a:t>How busy were we on the Ref Desk last summer?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Tables and Pivot Charts</a:t>
            </a:r>
          </a:p>
        </p:txBody>
      </p:sp>
    </p:spTree>
    <p:extLst>
      <p:ext uri="{BB962C8B-B14F-4D97-AF65-F5344CB8AC3E}">
        <p14:creationId xmlns:p14="http://schemas.microsoft.com/office/powerpoint/2010/main" val="1520241892"/>
      </p:ext>
    </p:extLst>
  </p:cSld>
  <p:clrMapOvr>
    <a:masterClrMapping/>
  </p:clrMapOvr>
  <p:transition spd="slow">
    <p:push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table in 1 minute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118938"/>
            <a:ext cx="10602805" cy="5172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047" y="2407023"/>
            <a:ext cx="1317812" cy="368449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59561" y="-58032"/>
            <a:ext cx="29308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 of Day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79023" y="577597"/>
            <a:ext cx="1611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Month</a:t>
            </a:r>
          </a:p>
        </p:txBody>
      </p:sp>
      <p:sp>
        <p:nvSpPr>
          <p:cNvPr id="8" name="Rectangle 7"/>
          <p:cNvSpPr/>
          <p:nvPr/>
        </p:nvSpPr>
        <p:spPr>
          <a:xfrm>
            <a:off x="9582584" y="1257820"/>
            <a:ext cx="2313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Weekday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0341" y="2178425"/>
            <a:ext cx="2106706" cy="3899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60659" y="2434790"/>
            <a:ext cx="1621926" cy="3899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02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data to a Pivot Chart &amp;</a:t>
            </a:r>
            <a:br>
              <a:rPr lang="en-US" dirty="0"/>
            </a:br>
            <a:r>
              <a:rPr lang="en-US" dirty="0"/>
              <a:t>Pivot data on the axis</a:t>
            </a:r>
          </a:p>
        </p:txBody>
      </p:sp>
      <p:pic>
        <p:nvPicPr>
          <p:cNvPr id="15" name="Content Placeholder 14" descr="Screen Clippin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76278"/>
            <a:ext cx="5181600" cy="1063955"/>
          </a:xfrm>
        </p:spPr>
      </p:pic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Questions by time of day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Questions by Month / Day of the Week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894" y="2438400"/>
            <a:ext cx="5459506" cy="453684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2428974"/>
            <a:ext cx="5474832" cy="45642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66728" y="694579"/>
            <a:ext cx="578225" cy="6456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66783"/>
      </p:ext>
    </p:extLst>
  </p:cSld>
  <p:clrMapOvr>
    <a:masterClrMapping/>
  </p:clrMapOvr>
  <p:transition spd="slow">
    <p:push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Textbook for Reserves Database</a:t>
            </a:r>
          </a:p>
          <a:p>
            <a:endParaRPr lang="en-US" dirty="0"/>
          </a:p>
          <a:p>
            <a:r>
              <a:rPr lang="en-US" dirty="0"/>
              <a:t>Share the results with staff at different campuses</a:t>
            </a:r>
          </a:p>
          <a:p>
            <a:r>
              <a:rPr lang="en-US" dirty="0"/>
              <a:t>Includes titles &amp; decisions</a:t>
            </a:r>
          </a:p>
          <a:p>
            <a:r>
              <a:rPr lang="en-US" dirty="0"/>
              <a:t>Staff can view by Location or by </a:t>
            </a:r>
            <a:r>
              <a:rPr lang="en-US" dirty="0" err="1"/>
              <a:t>Dept</a:t>
            </a:r>
            <a:r>
              <a:rPr lang="en-US" dirty="0"/>
              <a:t>/Class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86156-2568-3446-8603-93F19A32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SharePoint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5CBB6B-11FF-4108-9D71-E71D158A816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3" y="228600"/>
            <a:ext cx="3976687" cy="795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FA9444-7FF0-4A67-A580-C22BC9950870}"/>
              </a:ext>
            </a:extLst>
          </p:cNvPr>
          <p:cNvSpPr/>
          <p:nvPr/>
        </p:nvSpPr>
        <p:spPr>
          <a:xfrm>
            <a:off x="1991139" y="6415565"/>
            <a:ext cx="87464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/>
              <a:t>https://upload.wikimedia.org/wikipedia/commons/3/38/SharePoint2013Logo.png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15DAB9-497B-49D1-A129-FF703C3E9D6B}"/>
              </a:ext>
            </a:extLst>
          </p:cNvPr>
          <p:cNvSpPr txBox="1">
            <a:spLocks/>
          </p:cNvSpPr>
          <p:nvPr/>
        </p:nvSpPr>
        <p:spPr>
          <a:xfrm>
            <a:off x="2136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30333"/>
      </p:ext>
    </p:extLst>
  </p:cSld>
  <p:clrMapOvr>
    <a:masterClrMapping/>
  </p:clrMapOvr>
  <p:transition spd="slow">
    <p:push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F01D8-6639-495C-B2BC-8C835787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Boring List</a:t>
            </a:r>
          </a:p>
        </p:txBody>
      </p:sp>
      <p:pic>
        <p:nvPicPr>
          <p:cNvPr id="5" name="Content Placeholder 4" descr="Current Reserves - All Items - Mozilla Firefox">
            <a:extLst>
              <a:ext uri="{FF2B5EF4-FFF2-40B4-BE49-F238E27FC236}">
                <a16:creationId xmlns:a16="http://schemas.microsoft.com/office/drawing/2014/main" id="{6CA7F1FC-CB59-4779-9C0C-7E560B4E3D16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4" y="1182389"/>
            <a:ext cx="11754007" cy="567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122137"/>
      </p:ext>
    </p:extLst>
  </p:cSld>
  <p:clrMapOvr>
    <a:masterClrMapping/>
  </p:clrMapOvr>
  <p:transition spd="slow">
    <p:push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D70CC-9631-4A50-9B28-A0FE3E64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Group by Class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8C1C8A5B-E624-40E8-9882-D0BCEF20617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436913"/>
            <a:ext cx="3133725" cy="308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7EEDA4AA-B492-4C84-B885-91645A3FD2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159" y="3114694"/>
            <a:ext cx="8577204" cy="285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0568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E916C-C791-4AA7-B531-89864FCC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add an Access table to SharePoint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A46ED16A-F68A-4EFB-8284-F91B0AD9BBB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423309"/>
            <a:ext cx="7442200" cy="147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AAB54028-AB84-4597-B843-D122822C6F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456" y="3205866"/>
            <a:ext cx="5734774" cy="338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B28C449-EE7D-4B65-B766-1DBF8F1C320E}"/>
              </a:ext>
            </a:extLst>
          </p:cNvPr>
          <p:cNvSpPr/>
          <p:nvPr/>
        </p:nvSpPr>
        <p:spPr>
          <a:xfrm rot="21038298">
            <a:off x="6578999" y="1807817"/>
            <a:ext cx="1371600" cy="4671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Graphic 9" descr="No sign">
            <a:extLst>
              <a:ext uri="{FF2B5EF4-FFF2-40B4-BE49-F238E27FC236}">
                <a16:creationId xmlns:a16="http://schemas.microsoft.com/office/drawing/2014/main" id="{4DCD7819-7ABA-447D-8887-D7D35479EC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50139" y="1473409"/>
            <a:ext cx="1263536" cy="126353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8EF26B3-2B58-4EF5-AE07-100331434531}"/>
              </a:ext>
            </a:extLst>
          </p:cNvPr>
          <p:cNvSpPr/>
          <p:nvPr/>
        </p:nvSpPr>
        <p:spPr>
          <a:xfrm>
            <a:off x="7012935" y="4406879"/>
            <a:ext cx="2203332" cy="6768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0878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694" y="3311867"/>
            <a:ext cx="7455401" cy="35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77379"/>
      </p:ext>
    </p:extLst>
  </p:cSld>
  <p:clrMapOvr>
    <a:masterClrMapping/>
  </p:clrMapOvr>
  <p:transition spd="slow">
    <p:push dir="u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436913"/>
            <a:ext cx="6591185" cy="4536849"/>
          </a:xfrm>
        </p:spPr>
        <p:txBody>
          <a:bodyPr>
            <a:normAutofit/>
          </a:bodyPr>
          <a:lstStyle/>
          <a:p>
            <a:r>
              <a:rPr lang="en-CA" dirty="0"/>
              <a:t>EXPERTS – formally qualified and prefer sufficient information to understand the detailed status</a:t>
            </a:r>
          </a:p>
          <a:p>
            <a:r>
              <a:rPr lang="en-CA" dirty="0"/>
              <a:t>EXECUTIVES – decision makers who prefer “bottom line” information and conclusions</a:t>
            </a:r>
          </a:p>
          <a:p>
            <a:r>
              <a:rPr lang="en-CA" dirty="0"/>
              <a:t>TECHNICIANS – varying qualifications/skills but prefer to have more technical information</a:t>
            </a:r>
          </a:p>
          <a:p>
            <a:r>
              <a:rPr lang="en-CA" dirty="0"/>
              <a:t>GENERAL/LAY PEOPLE– non-specific and non-technical who want general info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Audience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6797408" y="760164"/>
          <a:ext cx="5395464" cy="4836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112">
                  <a:extLst>
                    <a:ext uri="{9D8B030D-6E8A-4147-A177-3AD203B41FA5}">
                      <a16:colId xmlns:a16="http://schemas.microsoft.com/office/drawing/2014/main" val="3978460662"/>
                    </a:ext>
                  </a:extLst>
                </a:gridCol>
                <a:gridCol w="402655">
                  <a:extLst>
                    <a:ext uri="{9D8B030D-6E8A-4147-A177-3AD203B41FA5}">
                      <a16:colId xmlns:a16="http://schemas.microsoft.com/office/drawing/2014/main" val="3204352437"/>
                    </a:ext>
                  </a:extLst>
                </a:gridCol>
                <a:gridCol w="2124355">
                  <a:extLst>
                    <a:ext uri="{9D8B030D-6E8A-4147-A177-3AD203B41FA5}">
                      <a16:colId xmlns:a16="http://schemas.microsoft.com/office/drawing/2014/main" val="576952953"/>
                    </a:ext>
                  </a:extLst>
                </a:gridCol>
                <a:gridCol w="2370342">
                  <a:extLst>
                    <a:ext uri="{9D8B030D-6E8A-4147-A177-3AD203B41FA5}">
                      <a16:colId xmlns:a16="http://schemas.microsoft.com/office/drawing/2014/main" val="1745585854"/>
                    </a:ext>
                  </a:extLst>
                </a:gridCol>
              </a:tblGrid>
              <a:tr h="1731613">
                <a:tc rowSpan="3"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Perspective / Attitude</a:t>
                      </a:r>
                    </a:p>
                  </a:txBody>
                  <a:tcPr marL="68580" marR="68580" marT="34290" marB="34290" vert="vert2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/>
                        <a:t>High</a:t>
                      </a:r>
                    </a:p>
                  </a:txBody>
                  <a:tcPr marL="68580" marR="68580" marT="34290" marB="34290"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EXECUTIVES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EXPERTS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97757"/>
                  </a:ext>
                </a:extLst>
              </a:tr>
              <a:tr h="182223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/>
                        <a:t>Low</a:t>
                      </a:r>
                    </a:p>
                  </a:txBody>
                  <a:tcPr marL="68580" marR="68580" marT="34290" marB="34290"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GENERAL/LAY PEOPLE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TECHNICIANS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98177"/>
                  </a:ext>
                </a:extLst>
              </a:tr>
              <a:tr h="41222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Low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/>
                        <a:t>High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7673826"/>
                  </a:ext>
                </a:extLst>
              </a:tr>
              <a:tr h="870534"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Technical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9264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FBAED6-EE60-2B4A-BB08-4E244C05BE5E}"/>
              </a:ext>
            </a:extLst>
          </p:cNvPr>
          <p:cNvSpPr txBox="1"/>
          <p:nvPr/>
        </p:nvSpPr>
        <p:spPr>
          <a:xfrm>
            <a:off x="2119992" y="6354431"/>
            <a:ext cx="817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Project Management Body of Knowledge (PMBOK) </a:t>
            </a:r>
          </a:p>
        </p:txBody>
      </p:sp>
    </p:spTree>
    <p:extLst>
      <p:ext uri="{BB962C8B-B14F-4D97-AF65-F5344CB8AC3E}">
        <p14:creationId xmlns:p14="http://schemas.microsoft.com/office/powerpoint/2010/main" val="296134447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Microsoft?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694" y="3311867"/>
            <a:ext cx="7455401" cy="35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85556"/>
      </p:ext>
    </p:extLst>
  </p:cSld>
  <p:clrMapOvr>
    <a:masterClrMapping/>
  </p:clrMapOvr>
  <p:transition spd="slow">
    <p:push dir="u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 of Collection Report</a:t>
            </a:r>
          </a:p>
          <a:p>
            <a:pPr lvl="1"/>
            <a:r>
              <a:rPr lang="en-US" dirty="0"/>
              <a:t>Create a Year-over-Year analysis</a:t>
            </a:r>
          </a:p>
          <a:p>
            <a:pPr lvl="1"/>
            <a:r>
              <a:rPr lang="en-US" dirty="0"/>
              <a:t>Report with meaningful data</a:t>
            </a:r>
          </a:p>
          <a:p>
            <a:pPr lvl="1"/>
            <a:r>
              <a:rPr lang="en-US" dirty="0"/>
              <a:t>Formatting to help you review the data</a:t>
            </a:r>
          </a:p>
          <a:p>
            <a:r>
              <a:rPr lang="en-US" dirty="0"/>
              <a:t>Weekly Funds</a:t>
            </a:r>
          </a:p>
          <a:p>
            <a:pPr lvl="1"/>
            <a:r>
              <a:rPr lang="en-US" dirty="0"/>
              <a:t>Have it do the math for you – proper currency, days remaining, $ Spent</a:t>
            </a:r>
          </a:p>
          <a:p>
            <a:pPr lvl="1"/>
            <a:r>
              <a:rPr lang="en-US" dirty="0"/>
              <a:t>Create the results you NEED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Close()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188" y="66284"/>
            <a:ext cx="4725648" cy="22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30711"/>
      </p:ext>
    </p:extLst>
  </p:cSld>
  <p:clrMapOvr>
    <a:masterClrMapping/>
  </p:clrMapOvr>
  <p:transition spd="slow">
    <p:push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CPSLD monthly Stats</a:t>
            </a:r>
          </a:p>
          <a:p>
            <a:pPr lvl="1"/>
            <a:r>
              <a:rPr lang="en-US" dirty="0"/>
              <a:t>Much of our work is done OUTSIDE of the ILS</a:t>
            </a:r>
          </a:p>
          <a:p>
            <a:pPr lvl="1"/>
            <a:r>
              <a:rPr lang="en-US" dirty="0"/>
              <a:t>Use databases to streamline long processes</a:t>
            </a:r>
          </a:p>
          <a:p>
            <a:pPr lvl="2"/>
            <a:r>
              <a:rPr lang="en-US" dirty="0"/>
              <a:t>(and ask around as someone probably has already done it!)</a:t>
            </a:r>
          </a:p>
          <a:p>
            <a:r>
              <a:rPr lang="en-US" dirty="0"/>
              <a:t>Excel &amp; SharePoint</a:t>
            </a:r>
          </a:p>
          <a:p>
            <a:pPr lvl="1"/>
            <a:r>
              <a:rPr lang="en-US" dirty="0"/>
              <a:t>Use Excel to ask quick questions of your data</a:t>
            </a:r>
          </a:p>
          <a:p>
            <a:pPr lvl="1"/>
            <a:r>
              <a:rPr lang="en-US" dirty="0"/>
              <a:t>Use SharePoint to share custom views with staff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Close()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188" y="66284"/>
            <a:ext cx="4725648" cy="22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74674"/>
      </p:ext>
    </p:extLst>
  </p:cSld>
  <p:clrMapOvr>
    <a:masterClrMapping/>
  </p:clrMapOvr>
  <p:transition spd="slow">
    <p:push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Access</a:t>
            </a:r>
          </a:p>
          <a:p>
            <a:pPr lvl="1"/>
            <a:r>
              <a:rPr lang="en-US" dirty="0"/>
              <a:t>Librarians are typically not from Comp </a:t>
            </a:r>
            <a:r>
              <a:rPr lang="en-US" dirty="0" err="1"/>
              <a:t>Sci</a:t>
            </a:r>
            <a:r>
              <a:rPr lang="en-US" dirty="0"/>
              <a:t>, but we understand data</a:t>
            </a:r>
          </a:p>
          <a:p>
            <a:pPr lvl="1"/>
            <a:r>
              <a:rPr lang="en-US" dirty="0"/>
              <a:t>Access has plentiful training opportunities</a:t>
            </a:r>
          </a:p>
          <a:p>
            <a:pPr lvl="1"/>
            <a:r>
              <a:rPr lang="en-US" dirty="0"/>
              <a:t>Streamlines work we often do in Excel</a:t>
            </a:r>
          </a:p>
          <a:p>
            <a:pPr lvl="1"/>
            <a:r>
              <a:rPr lang="en-US" dirty="0"/>
              <a:t>Allows you to make your own canned reports</a:t>
            </a:r>
          </a:p>
          <a:p>
            <a:pPr lvl="1"/>
            <a:r>
              <a:rPr lang="en-US" dirty="0"/>
              <a:t>Lets you share data with the right tool in your organization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Close()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188" y="66284"/>
            <a:ext cx="4725648" cy="22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00887"/>
      </p:ext>
    </p:extLst>
  </p:cSld>
  <p:clrMapOvr>
    <a:masterClrMapping/>
  </p:clrMapOvr>
  <p:transition spd="slow">
    <p:push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894"/>
            <a:ext cx="12227859" cy="68983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8623" y="0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75" y="3088965"/>
            <a:ext cx="47359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Trevor Smith MA, MLIS</a:t>
            </a:r>
            <a:br>
              <a:rPr lang="en-US" dirty="0"/>
            </a:br>
            <a:r>
              <a:rPr lang="en-US" dirty="0"/>
              <a:t>Monograph Collections and Metadata Librarian</a:t>
            </a:r>
            <a:br>
              <a:rPr lang="en-US" dirty="0"/>
            </a:br>
            <a:r>
              <a:rPr lang="en-US" dirty="0"/>
              <a:t>Douglas College Library</a:t>
            </a:r>
            <a:br>
              <a:rPr lang="en-US" dirty="0"/>
            </a:br>
            <a:r>
              <a:rPr lang="en-US" dirty="0"/>
              <a:t>(604) 527-5259</a:t>
            </a:r>
            <a:br>
              <a:rPr lang="en-US" dirty="0"/>
            </a:br>
            <a:endParaRPr lang="en-US" dirty="0"/>
          </a:p>
          <a:p>
            <a:r>
              <a:rPr lang="en-US" u="sng" dirty="0">
                <a:solidFill>
                  <a:srgbClr val="1772B3"/>
                </a:solidFill>
              </a:rPr>
              <a:t>smitht7@douglascollege.ca</a:t>
            </a:r>
          </a:p>
          <a:p>
            <a:r>
              <a:rPr lang="en-US" u="sng" dirty="0">
                <a:solidFill>
                  <a:srgbClr val="1772B3"/>
                </a:solidFill>
              </a:rPr>
              <a:t>http://www.douglas.bc.ca/library.html </a:t>
            </a:r>
          </a:p>
          <a:p>
            <a:r>
              <a:rPr lang="en-US" u="sng" dirty="0">
                <a:solidFill>
                  <a:srgbClr val="1772B3"/>
                </a:solidFill>
              </a:rPr>
              <a:t>@</a:t>
            </a:r>
            <a:r>
              <a:rPr lang="en-US" u="sng" dirty="0" err="1">
                <a:solidFill>
                  <a:srgbClr val="1772B3"/>
                </a:solidFill>
              </a:rPr>
              <a:t>Douglas_Library</a:t>
            </a:r>
            <a:endParaRPr lang="en-US" u="sng" dirty="0">
              <a:solidFill>
                <a:srgbClr val="1772B3"/>
              </a:solidFill>
            </a:endParaRPr>
          </a:p>
          <a:p>
            <a:r>
              <a:rPr lang="en-US" u="sng" dirty="0">
                <a:solidFill>
                  <a:srgbClr val="1772B3"/>
                </a:solidFill>
              </a:rPr>
              <a:t>@trevordsmith100</a:t>
            </a:r>
          </a:p>
          <a:p>
            <a:endParaRPr lang="en-US" u="sng" dirty="0">
              <a:solidFill>
                <a:srgbClr val="0099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8776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IUG 2018 1">
      <a:dk1>
        <a:srgbClr val="012C40"/>
      </a:dk1>
      <a:lt1>
        <a:srgbClr val="FFFFFF"/>
      </a:lt1>
      <a:dk2>
        <a:srgbClr val="98C73B"/>
      </a:dk2>
      <a:lt2>
        <a:srgbClr val="878787"/>
      </a:lt2>
      <a:accent1>
        <a:srgbClr val="00AECD"/>
      </a:accent1>
      <a:accent2>
        <a:srgbClr val="878787"/>
      </a:accent2>
      <a:accent3>
        <a:srgbClr val="98C73B"/>
      </a:accent3>
      <a:accent4>
        <a:srgbClr val="012C40"/>
      </a:accent4>
      <a:accent5>
        <a:srgbClr val="F69E1B"/>
      </a:accent5>
      <a:accent6>
        <a:srgbClr val="FEFFFF"/>
      </a:accent6>
      <a:hlink>
        <a:srgbClr val="00B1D0"/>
      </a:hlink>
      <a:folHlink>
        <a:srgbClr val="954F72"/>
      </a:folHlink>
    </a:clrScheme>
    <a:fontScheme name="Futura">
      <a:majorFont>
        <a:latin typeface="Futur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utur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2244</Words>
  <Application>Microsoft Office PowerPoint</Application>
  <PresentationFormat>Widescreen</PresentationFormat>
  <Paragraphs>552</Paragraphs>
  <Slides>93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0" baseType="lpstr">
      <vt:lpstr>Arial</vt:lpstr>
      <vt:lpstr>Calibri</vt:lpstr>
      <vt:lpstr>Futura</vt:lpstr>
      <vt:lpstr>Futura Medium</vt:lpstr>
      <vt:lpstr>LucidaGrande</vt:lpstr>
      <vt:lpstr>Wingdings</vt:lpstr>
      <vt:lpstr>Office Theme</vt:lpstr>
      <vt:lpstr>PowerPoint Presentation</vt:lpstr>
      <vt:lpstr>Access Data Hacks</vt:lpstr>
      <vt:lpstr>About me – Trevor Smith</vt:lpstr>
      <vt:lpstr>My goal</vt:lpstr>
      <vt:lpstr>By the end of this session</vt:lpstr>
      <vt:lpstr>Why?</vt:lpstr>
      <vt:lpstr>But! </vt:lpstr>
      <vt:lpstr>Overview</vt:lpstr>
      <vt:lpstr>Access</vt:lpstr>
      <vt:lpstr>But why Access?</vt:lpstr>
      <vt:lpstr>Books?</vt:lpstr>
      <vt:lpstr> Lynda.com</vt:lpstr>
      <vt:lpstr>What can Access do?</vt:lpstr>
      <vt:lpstr>Audience</vt:lpstr>
      <vt:lpstr>Age of Collection Reports</vt:lpstr>
      <vt:lpstr>Collection Development</vt:lpstr>
      <vt:lpstr>Report</vt:lpstr>
      <vt:lpstr>PowerPoint Presentation</vt:lpstr>
      <vt:lpstr>Problem</vt:lpstr>
      <vt:lpstr>Database basics</vt:lpstr>
      <vt:lpstr>Table</vt:lpstr>
      <vt:lpstr>Sort it all together</vt:lpstr>
      <vt:lpstr>Query &amp; do some math</vt:lpstr>
      <vt:lpstr>Reports</vt:lpstr>
      <vt:lpstr>Standard Report</vt:lpstr>
      <vt:lpstr>PowerPoint Presentation</vt:lpstr>
      <vt:lpstr>Give the data some room</vt:lpstr>
      <vt:lpstr>Grouped by lifecycle </vt:lpstr>
      <vt:lpstr>Formatting goes a long way</vt:lpstr>
      <vt:lpstr>PowerPoint Presentation</vt:lpstr>
      <vt:lpstr>Conditional formatting</vt:lpstr>
      <vt:lpstr>BUT….</vt:lpstr>
      <vt:lpstr>Combined Reports</vt:lpstr>
      <vt:lpstr>Make an UberReport</vt:lpstr>
      <vt:lpstr>PowerPoint Presentation</vt:lpstr>
      <vt:lpstr>Reformatting Canned Reports</vt:lpstr>
      <vt:lpstr>Weekly Funds</vt:lpstr>
      <vt:lpstr>Problem</vt:lpstr>
      <vt:lpstr>PowerPoint Presentation</vt:lpstr>
      <vt:lpstr>Fund balance</vt:lpstr>
      <vt:lpstr>RESULTS</vt:lpstr>
      <vt:lpstr>But how do I get the data?</vt:lpstr>
      <vt:lpstr>But how do I get the data Now …..</vt:lpstr>
      <vt:lpstr>Connect Access ODBC</vt:lpstr>
      <vt:lpstr>Connect Access ODBC</vt:lpstr>
      <vt:lpstr>Get the SQL Query</vt:lpstr>
      <vt:lpstr>Create linked table in Access</vt:lpstr>
      <vt:lpstr>Run 2 queries</vt:lpstr>
      <vt:lpstr>PowerPoint Presentation</vt:lpstr>
      <vt:lpstr>Target?</vt:lpstr>
      <vt:lpstr>Q 1:  How much money do I really have?</vt:lpstr>
      <vt:lpstr>Q2: Are these numbers right?</vt:lpstr>
      <vt:lpstr>PowerPoint Presentation</vt:lpstr>
      <vt:lpstr>Currency of data types</vt:lpstr>
      <vt:lpstr>Q3:  Am I on target for this week?</vt:lpstr>
      <vt:lpstr>Expression Builder</vt:lpstr>
      <vt:lpstr>Date Difference</vt:lpstr>
      <vt:lpstr>Just the data</vt:lpstr>
      <vt:lpstr>SQL</vt:lpstr>
      <vt:lpstr>Sierra</vt:lpstr>
      <vt:lpstr>Report</vt:lpstr>
      <vt:lpstr>Database tips</vt:lpstr>
      <vt:lpstr>CPSLD monthly Stats</vt:lpstr>
      <vt:lpstr>CPSLD stats</vt:lpstr>
      <vt:lpstr>Select your materials</vt:lpstr>
      <vt:lpstr>Problem: Highly localized</vt:lpstr>
      <vt:lpstr>Old Process</vt:lpstr>
      <vt:lpstr>My old Adage </vt:lpstr>
      <vt:lpstr>Select Item location to category</vt:lpstr>
      <vt:lpstr>Join tables together</vt:lpstr>
      <vt:lpstr>WHERE</vt:lpstr>
      <vt:lpstr>Result: 5 lines,1 error, 3 seconds</vt:lpstr>
      <vt:lpstr>Access</vt:lpstr>
      <vt:lpstr>Problem</vt:lpstr>
      <vt:lpstr>Rounded Totals</vt:lpstr>
      <vt:lpstr>Rounded Totals &amp; Date</vt:lpstr>
      <vt:lpstr>Database tips</vt:lpstr>
      <vt:lpstr>Extending Access</vt:lpstr>
      <vt:lpstr>Displaying Results</vt:lpstr>
      <vt:lpstr>Use Excel to connect to Access</vt:lpstr>
      <vt:lpstr>Pivot Tables and Pivot Charts</vt:lpstr>
      <vt:lpstr>Pivot table in 1 minute</vt:lpstr>
      <vt:lpstr>Send data to a Pivot Chart &amp; Pivot data on the axis</vt:lpstr>
      <vt:lpstr>SharePoint </vt:lpstr>
      <vt:lpstr>Boring List</vt:lpstr>
      <vt:lpstr>Group by Class</vt:lpstr>
      <vt:lpstr>How to add an Access table to SharePoint</vt:lpstr>
      <vt:lpstr>Conclusion</vt:lpstr>
      <vt:lpstr>Audience</vt:lpstr>
      <vt:lpstr>Close()</vt:lpstr>
      <vt:lpstr>Close()</vt:lpstr>
      <vt:lpstr>Close()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Menkins</dc:creator>
  <cp:lastModifiedBy>Smith, Trevor</cp:lastModifiedBy>
  <cp:revision>100</cp:revision>
  <dcterms:created xsi:type="dcterms:W3CDTF">2017-10-05T14:03:58Z</dcterms:created>
  <dcterms:modified xsi:type="dcterms:W3CDTF">2018-05-16T16:57:16Z</dcterms:modified>
</cp:coreProperties>
</file>