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64" r:id="rId4"/>
    <p:sldId id="265" r:id="rId5"/>
    <p:sldId id="266" r:id="rId6"/>
    <p:sldId id="267" r:id="rId7"/>
    <p:sldId id="275" r:id="rId8"/>
    <p:sldId id="282" r:id="rId9"/>
    <p:sldId id="276" r:id="rId10"/>
    <p:sldId id="281" r:id="rId11"/>
    <p:sldId id="270" r:id="rId12"/>
    <p:sldId id="283" r:id="rId13"/>
    <p:sldId id="272" r:id="rId14"/>
    <p:sldId id="273" r:id="rId15"/>
    <p:sldId id="274" r:id="rId16"/>
    <p:sldId id="277" r:id="rId17"/>
    <p:sldId id="278" r:id="rId18"/>
    <p:sldId id="279" r:id="rId19"/>
    <p:sldId id="280" r:id="rId20"/>
    <p:sldId id="268" r:id="rId21"/>
    <p:sldId id="259" r:id="rId22"/>
  </p:sldIdLst>
  <p:sldSz cx="9144000" cy="5143500" type="screen16x9"/>
  <p:notesSz cx="6858000" cy="236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7B7B7B"/>
    <a:srgbClr val="FFC05B"/>
    <a:srgbClr val="800000"/>
    <a:srgbClr val="F3B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14"/>
    <p:restoredTop sz="61317" autoAdjust="0"/>
  </p:normalViewPr>
  <p:slideViewPr>
    <p:cSldViewPr snapToGrid="0" snapToObjects="1">
      <p:cViewPr varScale="1">
        <p:scale>
          <a:sx n="79" d="100"/>
          <a:sy n="79" d="100"/>
        </p:scale>
        <p:origin x="1638"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A6E90-1ACA-41FC-99B3-76771EC80840}" type="datetimeFigureOut">
              <a:rPr lang="en-US"/>
              <a:t>04/05/19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912C5-EC28-459D-9F47-79F13C84317B}" type="slidenum">
              <a:rPr lang="en-US"/>
              <a:t>‹#›</a:t>
            </a:fld>
            <a:endParaRPr lang="en-US"/>
          </a:p>
        </p:txBody>
      </p:sp>
    </p:spTree>
    <p:extLst>
      <p:ext uri="{BB962C8B-B14F-4D97-AF65-F5344CB8AC3E}">
        <p14:creationId xmlns:p14="http://schemas.microsoft.com/office/powerpoint/2010/main" val="173270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Comments:</a:t>
            </a:r>
          </a:p>
        </p:txBody>
      </p:sp>
      <p:sp>
        <p:nvSpPr>
          <p:cNvPr id="4" name="Slide Number Placeholder 3"/>
          <p:cNvSpPr>
            <a:spLocks noGrp="1"/>
          </p:cNvSpPr>
          <p:nvPr>
            <p:ph type="sldNum" sz="quarter" idx="5"/>
          </p:nvPr>
        </p:nvSpPr>
        <p:spPr/>
        <p:txBody>
          <a:bodyPr/>
          <a:lstStyle/>
          <a:p>
            <a:fld id="{E82C190E-2B10-4A66-9FBC-A802510F56B0}" type="slidenum">
              <a:rPr lang="en-US" smtClean="0"/>
              <a:t>1</a:t>
            </a:fld>
            <a:endParaRPr lang="en-US"/>
          </a:p>
        </p:txBody>
      </p:sp>
    </p:spTree>
    <p:extLst>
      <p:ext uri="{BB962C8B-B14F-4D97-AF65-F5344CB8AC3E}">
        <p14:creationId xmlns:p14="http://schemas.microsoft.com/office/powerpoint/2010/main" val="334766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on the list was to tackle some of the </a:t>
            </a:r>
            <a:r>
              <a:rPr lang="en-US" i="1" dirty="0">
                <a:cs typeface="Calibri"/>
              </a:rPr>
              <a:t>more </a:t>
            </a:r>
            <a:r>
              <a:rPr lang="en-US" dirty="0">
                <a:cs typeface="Calibri"/>
              </a:rPr>
              <a:t>difficult requests. Some of these requests included adding Genre Form terms when certain criteria were met in the 008 Fixed Field. </a:t>
            </a:r>
          </a:p>
          <a:p>
            <a:endParaRPr lang="en-US" dirty="0">
              <a:cs typeface="Calibri"/>
            </a:endParaRPr>
          </a:p>
          <a:p>
            <a:r>
              <a:rPr lang="en-US" dirty="0">
                <a:cs typeface="Calibri"/>
              </a:rPr>
              <a:t>Some of these requests were more than what my knowledge of JavaScript allowed but as long as I could receive help with one, I was able to write the remaining.  We do have an environment that when we're building our rules we can test them before "saving" them so there was quite a bit of trial and error with some requests.</a:t>
            </a:r>
          </a:p>
        </p:txBody>
      </p:sp>
      <p:sp>
        <p:nvSpPr>
          <p:cNvPr id="4" name="Slide Number Placeholder 3"/>
          <p:cNvSpPr>
            <a:spLocks noGrp="1"/>
          </p:cNvSpPr>
          <p:nvPr>
            <p:ph type="sldNum" sz="quarter" idx="5"/>
          </p:nvPr>
        </p:nvSpPr>
        <p:spPr/>
        <p:txBody>
          <a:bodyPr/>
          <a:lstStyle/>
          <a:p>
            <a:fld id="{EB5912C5-EC28-459D-9F47-79F13C84317B}" type="slidenum">
              <a:rPr lang="en-US"/>
              <a:t>11</a:t>
            </a:fld>
            <a:endParaRPr lang="en-US"/>
          </a:p>
        </p:txBody>
      </p:sp>
    </p:spTree>
    <p:extLst>
      <p:ext uri="{BB962C8B-B14F-4D97-AF65-F5344CB8AC3E}">
        <p14:creationId xmlns:p14="http://schemas.microsoft.com/office/powerpoint/2010/main" val="415148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November 2018 Lisa had mentioned that they were still having trouble with some blank </a:t>
            </a:r>
            <a:r>
              <a:rPr lang="en-US" dirty="0" err="1">
                <a:cs typeface="Calibri"/>
              </a:rPr>
              <a:t>LTxt</a:t>
            </a:r>
            <a:r>
              <a:rPr lang="en-US" dirty="0">
                <a:cs typeface="Calibri"/>
              </a:rPr>
              <a:t> fields. With some guidance from Lisa on what she would like to achieve and with some re-use of some of our previously created rules. We were able to incorporate adding some </a:t>
            </a:r>
            <a:r>
              <a:rPr lang="en-US" dirty="0" err="1">
                <a:cs typeface="Calibri"/>
              </a:rPr>
              <a:t>LTxt</a:t>
            </a:r>
            <a:r>
              <a:rPr lang="en-US" dirty="0">
                <a:cs typeface="Calibri"/>
              </a:rPr>
              <a:t> fields based on specific data within the Subject Headings. We ended up created 6 different rules for this specific request.</a:t>
            </a:r>
          </a:p>
        </p:txBody>
      </p:sp>
      <p:sp>
        <p:nvSpPr>
          <p:cNvPr id="4" name="Slide Number Placeholder 3"/>
          <p:cNvSpPr>
            <a:spLocks noGrp="1"/>
          </p:cNvSpPr>
          <p:nvPr>
            <p:ph type="sldNum" sz="quarter" idx="5"/>
          </p:nvPr>
        </p:nvSpPr>
        <p:spPr/>
        <p:txBody>
          <a:bodyPr/>
          <a:lstStyle/>
          <a:p>
            <a:fld id="{EB5912C5-EC28-459D-9F47-79F13C84317B}" type="slidenum">
              <a:rPr lang="en-US"/>
              <a:t>12</a:t>
            </a:fld>
            <a:endParaRPr lang="en-US"/>
          </a:p>
        </p:txBody>
      </p:sp>
    </p:spTree>
    <p:extLst>
      <p:ext uri="{BB962C8B-B14F-4D97-AF65-F5344CB8AC3E}">
        <p14:creationId xmlns:p14="http://schemas.microsoft.com/office/powerpoint/2010/main" val="2734998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One of the more complicated requests came in the form of changing certain Subject and Genre terms into something more appropriate. We received a spreadsheet similar to this one (with 309 lines).  </a:t>
            </a:r>
          </a:p>
          <a:p>
            <a:endParaRPr lang="en-US" dirty="0">
              <a:cs typeface="Calibri"/>
            </a:endParaRPr>
          </a:p>
          <a:p>
            <a:r>
              <a:rPr lang="en-US" dirty="0"/>
              <a:t>In order to create some sort of "logic" behind the spread that could be translated into our processing rules</a:t>
            </a:r>
            <a:endParaRPr lang="en-US" dirty="0">
              <a:cs typeface="Calibri"/>
            </a:endParaRPr>
          </a:p>
        </p:txBody>
      </p:sp>
      <p:sp>
        <p:nvSpPr>
          <p:cNvPr id="4" name="Slide Number Placeholder 3"/>
          <p:cNvSpPr>
            <a:spLocks noGrp="1"/>
          </p:cNvSpPr>
          <p:nvPr>
            <p:ph type="sldNum" sz="quarter" idx="5"/>
          </p:nvPr>
        </p:nvSpPr>
        <p:spPr/>
        <p:txBody>
          <a:bodyPr/>
          <a:lstStyle/>
          <a:p>
            <a:fld id="{EB5912C5-EC28-459D-9F47-79F13C84317B}" type="slidenum">
              <a:rPr lang="en-US"/>
              <a:t>13</a:t>
            </a:fld>
            <a:endParaRPr lang="en-US"/>
          </a:p>
        </p:txBody>
      </p:sp>
    </p:spTree>
    <p:extLst>
      <p:ext uri="{BB962C8B-B14F-4D97-AF65-F5344CB8AC3E}">
        <p14:creationId xmlns:p14="http://schemas.microsoft.com/office/powerpoint/2010/main" val="190366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had to convert the spreadsheet to something more like this (which ended up with 313 lines). With a set-up like this, one of my programmers could create a list to import into our system and create a rule that essentially says "if an incoming field is (what's represented in Column A) also has indicators from column B AND has the phrase in column C, then add the fields in Column D with the indicators and phrases/subfields from columns E, F &amp; G).</a:t>
            </a:r>
          </a:p>
        </p:txBody>
      </p:sp>
      <p:sp>
        <p:nvSpPr>
          <p:cNvPr id="4" name="Slide Number Placeholder 3"/>
          <p:cNvSpPr>
            <a:spLocks noGrp="1"/>
          </p:cNvSpPr>
          <p:nvPr>
            <p:ph type="sldNum" sz="quarter" idx="5"/>
          </p:nvPr>
        </p:nvSpPr>
        <p:spPr/>
        <p:txBody>
          <a:bodyPr/>
          <a:lstStyle/>
          <a:p>
            <a:fld id="{EB5912C5-EC28-459D-9F47-79F13C84317B}" type="slidenum">
              <a:rPr lang="en-US"/>
              <a:t>14</a:t>
            </a:fld>
            <a:endParaRPr lang="en-US"/>
          </a:p>
        </p:txBody>
      </p:sp>
    </p:spTree>
    <p:extLst>
      <p:ext uri="{BB962C8B-B14F-4D97-AF65-F5344CB8AC3E}">
        <p14:creationId xmlns:p14="http://schemas.microsoft.com/office/powerpoint/2010/main" val="606175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that rule &amp; list were imported into our system, it will remain housed in an environment that can be added to later. So if additional terms are desired, we can certainly edit the "list" itself and the rule that's in place will automatically take those changes into account.</a:t>
            </a:r>
          </a:p>
        </p:txBody>
      </p:sp>
      <p:sp>
        <p:nvSpPr>
          <p:cNvPr id="4" name="Slide Number Placeholder 3"/>
          <p:cNvSpPr>
            <a:spLocks noGrp="1"/>
          </p:cNvSpPr>
          <p:nvPr>
            <p:ph type="sldNum" sz="quarter" idx="5"/>
          </p:nvPr>
        </p:nvSpPr>
        <p:spPr/>
        <p:txBody>
          <a:bodyPr/>
          <a:lstStyle/>
          <a:p>
            <a:fld id="{EB5912C5-EC28-459D-9F47-79F13C84317B}" type="slidenum">
              <a:rPr lang="en-US"/>
              <a:t>15</a:t>
            </a:fld>
            <a:endParaRPr lang="en-US"/>
          </a:p>
        </p:txBody>
      </p:sp>
    </p:spTree>
    <p:extLst>
      <p:ext uri="{BB962C8B-B14F-4D97-AF65-F5344CB8AC3E}">
        <p14:creationId xmlns:p14="http://schemas.microsoft.com/office/powerpoint/2010/main" val="203713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I just wanted to take a few minutes to kind of show you some screen shots of the overall process.</a:t>
            </a:r>
          </a:p>
          <a:p>
            <a:endParaRPr lang="en-US" dirty="0">
              <a:cs typeface="Calibri"/>
            </a:endParaRPr>
          </a:p>
          <a:p>
            <a:r>
              <a:rPr lang="en-US" dirty="0">
                <a:cs typeface="Calibri"/>
              </a:rPr>
              <a:t>So on this slide we have examples of the two records that we received from Ocean State. On the left is the original </a:t>
            </a:r>
            <a:r>
              <a:rPr lang="en-US" dirty="0" err="1">
                <a:cs typeface="Calibri"/>
              </a:rPr>
              <a:t>OverDrive</a:t>
            </a:r>
            <a:r>
              <a:rPr lang="en-US" dirty="0">
                <a:cs typeface="Calibri"/>
              </a:rPr>
              <a:t> record and the record on the right is the OCLC record that is preferred. </a:t>
            </a:r>
          </a:p>
        </p:txBody>
      </p:sp>
      <p:sp>
        <p:nvSpPr>
          <p:cNvPr id="4" name="Slide Number Placeholder 3"/>
          <p:cNvSpPr>
            <a:spLocks noGrp="1"/>
          </p:cNvSpPr>
          <p:nvPr>
            <p:ph type="sldNum" sz="quarter" idx="5"/>
          </p:nvPr>
        </p:nvSpPr>
        <p:spPr/>
        <p:txBody>
          <a:bodyPr/>
          <a:lstStyle/>
          <a:p>
            <a:fld id="{EB5912C5-EC28-459D-9F47-79F13C84317B}" type="slidenum">
              <a:rPr lang="en-US"/>
              <a:t>16</a:t>
            </a:fld>
            <a:endParaRPr lang="en-US"/>
          </a:p>
        </p:txBody>
      </p:sp>
    </p:spTree>
    <p:extLst>
      <p:ext uri="{BB962C8B-B14F-4D97-AF65-F5344CB8AC3E}">
        <p14:creationId xmlns:p14="http://schemas.microsoft.com/office/powerpoint/2010/main" val="366773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in the OCLC record we're first removing a couple of fields, which are shown in red on the left. Then we merge in specific fields from the over drive records (which are highlighted in yellow). We also create the 949 field as shown at the bottom.</a:t>
            </a:r>
          </a:p>
        </p:txBody>
      </p:sp>
      <p:sp>
        <p:nvSpPr>
          <p:cNvPr id="4" name="Slide Number Placeholder 3"/>
          <p:cNvSpPr>
            <a:spLocks noGrp="1"/>
          </p:cNvSpPr>
          <p:nvPr>
            <p:ph type="sldNum" sz="quarter" idx="5"/>
          </p:nvPr>
        </p:nvSpPr>
        <p:spPr/>
        <p:txBody>
          <a:bodyPr/>
          <a:lstStyle/>
          <a:p>
            <a:fld id="{EB5912C5-EC28-459D-9F47-79F13C84317B}" type="slidenum">
              <a:rPr lang="en-US"/>
              <a:t>17</a:t>
            </a:fld>
            <a:endParaRPr lang="en-US"/>
          </a:p>
        </p:txBody>
      </p:sp>
    </p:spTree>
    <p:extLst>
      <p:ext uri="{BB962C8B-B14F-4D97-AF65-F5344CB8AC3E}">
        <p14:creationId xmlns:p14="http://schemas.microsoft.com/office/powerpoint/2010/main" val="317645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the record merge is complete, we run the records through our Authority Control process … which includes all the new specifications that we'd put into place. On the left is the record before processing and on the right is the completed record.</a:t>
            </a:r>
          </a:p>
          <a:p>
            <a:endParaRPr lang="en-US" dirty="0">
              <a:cs typeface="Calibri"/>
            </a:endParaRPr>
          </a:p>
          <a:p>
            <a:r>
              <a:rPr lang="en-US" dirty="0">
                <a:cs typeface="Calibri"/>
              </a:rPr>
              <a:t>The items highlighted in green were re-ordered, no other changes besides the addition of </a:t>
            </a:r>
            <a:r>
              <a:rPr lang="en-US" dirty="0" err="1">
                <a:cs typeface="Calibri"/>
              </a:rPr>
              <a:t>Backstage's</a:t>
            </a:r>
            <a:r>
              <a:rPr lang="en-US" dirty="0">
                <a:cs typeface="Calibri"/>
              </a:rPr>
              <a:t> symbol to the 040 were made. On the left you'll see a number of fields in red that were deleted during processing... these were all specifically requested by Ocean State. You'll also notice some fields in a bluish color. The terms on the left hand of the screen were ones that appeared in the spread sheet of terms to correct. So on the right you'll see the adjustments based on that original term list.</a:t>
            </a:r>
          </a:p>
          <a:p>
            <a:endParaRPr lang="en-US" dirty="0">
              <a:cs typeface="Calibri"/>
            </a:endParaRPr>
          </a:p>
          <a:p>
            <a:r>
              <a:rPr lang="en-US" dirty="0">
                <a:cs typeface="Calibri"/>
              </a:rPr>
              <a:t>The yellow highlighted portion was added to finish off the 856 to its final form.</a:t>
            </a:r>
          </a:p>
        </p:txBody>
      </p:sp>
      <p:sp>
        <p:nvSpPr>
          <p:cNvPr id="4" name="Slide Number Placeholder 3"/>
          <p:cNvSpPr>
            <a:spLocks noGrp="1"/>
          </p:cNvSpPr>
          <p:nvPr>
            <p:ph type="sldNum" sz="quarter" idx="5"/>
          </p:nvPr>
        </p:nvSpPr>
        <p:spPr/>
        <p:txBody>
          <a:bodyPr/>
          <a:lstStyle/>
          <a:p>
            <a:fld id="{EB5912C5-EC28-459D-9F47-79F13C84317B}" type="slidenum">
              <a:rPr lang="en-US"/>
              <a:t>18</a:t>
            </a:fld>
            <a:endParaRPr lang="en-US"/>
          </a:p>
        </p:txBody>
      </p:sp>
    </p:spTree>
    <p:extLst>
      <p:ext uri="{BB962C8B-B14F-4D97-AF65-F5344CB8AC3E}">
        <p14:creationId xmlns:p14="http://schemas.microsoft.com/office/powerpoint/2010/main" val="2813523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another example of a record before and after processing. There are a considerable number of additional fields that are being deleted here. You'll also notice that the previous 480/8xx combination was changed to just a single 830; this is another custom specification for ocean state.</a:t>
            </a:r>
          </a:p>
        </p:txBody>
      </p:sp>
      <p:sp>
        <p:nvSpPr>
          <p:cNvPr id="4" name="Slide Number Placeholder 3"/>
          <p:cNvSpPr>
            <a:spLocks noGrp="1"/>
          </p:cNvSpPr>
          <p:nvPr>
            <p:ph type="sldNum" sz="quarter" idx="5"/>
          </p:nvPr>
        </p:nvSpPr>
        <p:spPr/>
        <p:txBody>
          <a:bodyPr/>
          <a:lstStyle/>
          <a:p>
            <a:fld id="{EB5912C5-EC28-459D-9F47-79F13C84317B}" type="slidenum">
              <a:rPr lang="en-US"/>
              <a:t>19</a:t>
            </a:fld>
            <a:endParaRPr lang="en-US"/>
          </a:p>
        </p:txBody>
      </p:sp>
    </p:spTree>
    <p:extLst>
      <p:ext uri="{BB962C8B-B14F-4D97-AF65-F5344CB8AC3E}">
        <p14:creationId xmlns:p14="http://schemas.microsoft.com/office/powerpoint/2010/main" val="418134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a few months of back and forth, and much testing, we got to a place where we were happy with the results. </a:t>
            </a:r>
          </a:p>
          <a:p>
            <a:endParaRPr lang="en-US" dirty="0">
              <a:cs typeface="Calibri"/>
            </a:endParaRPr>
          </a:p>
          <a:p>
            <a:r>
              <a:rPr lang="en-US" dirty="0">
                <a:cs typeface="Calibri"/>
              </a:rPr>
              <a:t>We were able to automate much of the record merging and create 29 NEW custom rules to handle the OverDrive record requests. Like I mentioned earlier, we currently have processing set up for the Overdrive records under a separate profile, but potentially could be merged with the regular Ocean State profile in the future, if it made sense. </a:t>
            </a:r>
            <a:r>
              <a:rPr lang="en-US" dirty="0"/>
              <a:t>Occasionally, some requests come up that require a tweak of the settings or add a new rule or two. We’re happy to accommodate whatever we can!</a:t>
            </a:r>
            <a:endParaRPr lang="en-US" dirty="0">
              <a:cs typeface="Calibri"/>
            </a:endParaRPr>
          </a:p>
        </p:txBody>
      </p:sp>
      <p:sp>
        <p:nvSpPr>
          <p:cNvPr id="4" name="Slide Number Placeholder 3"/>
          <p:cNvSpPr>
            <a:spLocks noGrp="1"/>
          </p:cNvSpPr>
          <p:nvPr>
            <p:ph type="sldNum" sz="quarter" idx="5"/>
          </p:nvPr>
        </p:nvSpPr>
        <p:spPr/>
        <p:txBody>
          <a:bodyPr/>
          <a:lstStyle/>
          <a:p>
            <a:fld id="{EB5912C5-EC28-459D-9F47-79F13C84317B}" type="slidenum">
              <a:rPr lang="en-US"/>
              <a:t>20</a:t>
            </a:fld>
            <a:endParaRPr lang="en-US"/>
          </a:p>
        </p:txBody>
      </p:sp>
    </p:spTree>
    <p:extLst>
      <p:ext uri="{BB962C8B-B14F-4D97-AF65-F5344CB8AC3E}">
        <p14:creationId xmlns:p14="http://schemas.microsoft.com/office/powerpoint/2010/main" val="173385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Lisa first came to me at IUG 2018 with the predicament she found herself in, just as she described to you. When we first started talking there were 2 pretty general requests … merge data from one MARC record into another and then make some global changes.</a:t>
            </a:r>
          </a:p>
          <a:p>
            <a:endParaRPr lang="en-US" dirty="0">
              <a:cs typeface="Calibri"/>
            </a:endParaRPr>
          </a:p>
          <a:p>
            <a:r>
              <a:rPr lang="en-US" dirty="0">
                <a:cs typeface="Calibri"/>
              </a:rPr>
              <a:t>After spending some time talking in generalities we realized this could be a pretty fun project and it could be one that would also lighten the burden of existing Ocean State staff.</a:t>
            </a:r>
          </a:p>
          <a:p>
            <a:endParaRPr lang="en-US" dirty="0">
              <a:cs typeface="Calibri"/>
            </a:endParaRPr>
          </a:p>
          <a:p>
            <a:r>
              <a:rPr lang="en-US" dirty="0">
                <a:cs typeface="Calibri"/>
              </a:rPr>
              <a:t>We had originally chatted possibly about OUR searching for the OCLC records in which to merge the </a:t>
            </a:r>
            <a:r>
              <a:rPr lang="en-US" dirty="0" err="1">
                <a:cs typeface="Calibri"/>
              </a:rPr>
              <a:t>OverDrive</a:t>
            </a:r>
            <a:r>
              <a:rPr lang="en-US" dirty="0">
                <a:cs typeface="Calibri"/>
              </a:rPr>
              <a:t> data, but the desire to keep costs minimal had the focus switch to us just merging the data and then cleaning up the data.</a:t>
            </a:r>
          </a:p>
        </p:txBody>
      </p:sp>
      <p:sp>
        <p:nvSpPr>
          <p:cNvPr id="4" name="Slide Number Placeholder 3"/>
          <p:cNvSpPr>
            <a:spLocks noGrp="1"/>
          </p:cNvSpPr>
          <p:nvPr>
            <p:ph type="sldNum" sz="quarter" idx="5"/>
          </p:nvPr>
        </p:nvSpPr>
        <p:spPr/>
        <p:txBody>
          <a:bodyPr/>
          <a:lstStyle/>
          <a:p>
            <a:fld id="{EB5912C5-EC28-459D-9F47-79F13C84317B}" type="slidenum">
              <a:rPr lang="en-US"/>
              <a:t>3</a:t>
            </a:fld>
            <a:endParaRPr lang="en-US"/>
          </a:p>
        </p:txBody>
      </p:sp>
    </p:spTree>
    <p:extLst>
      <p:ext uri="{BB962C8B-B14F-4D97-AF65-F5344CB8AC3E}">
        <p14:creationId xmlns:p14="http://schemas.microsoft.com/office/powerpoint/2010/main" val="3349339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again for having us both here to speak to you about this project. We welcome any questions that you might have at </a:t>
            </a:r>
            <a:r>
              <a:rPr lang="en-US"/>
              <a:t>this time!</a:t>
            </a:r>
          </a:p>
        </p:txBody>
      </p:sp>
      <p:sp>
        <p:nvSpPr>
          <p:cNvPr id="4" name="Slide Number Placeholder 3"/>
          <p:cNvSpPr>
            <a:spLocks noGrp="1"/>
          </p:cNvSpPr>
          <p:nvPr>
            <p:ph type="sldNum" sz="quarter" idx="5"/>
          </p:nvPr>
        </p:nvSpPr>
        <p:spPr/>
        <p:txBody>
          <a:bodyPr/>
          <a:lstStyle/>
          <a:p>
            <a:fld id="{EB5912C5-EC28-459D-9F47-79F13C84317B}" type="slidenum">
              <a:rPr lang="en-US" smtClean="0"/>
              <a:t>21</a:t>
            </a:fld>
            <a:endParaRPr lang="en-US"/>
          </a:p>
        </p:txBody>
      </p:sp>
    </p:spTree>
    <p:extLst>
      <p:ext uri="{BB962C8B-B14F-4D97-AF65-F5344CB8AC3E}">
        <p14:creationId xmlns:p14="http://schemas.microsoft.com/office/powerpoint/2010/main" val="299220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About a month later, more discussion began to develop what some of those global changes might look like. Mind you, these really are just a small sample of the types of requests we had received. Some of these requests were very straightforward while others took a little more planning and reasoning.</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B5912C5-EC28-459D-9F47-79F13C84317B}" type="slidenum">
              <a:rPr lang="en-US"/>
              <a:t>4</a:t>
            </a:fld>
            <a:endParaRPr lang="en-US"/>
          </a:p>
        </p:txBody>
      </p:sp>
    </p:spTree>
    <p:extLst>
      <p:ext uri="{BB962C8B-B14F-4D97-AF65-F5344CB8AC3E}">
        <p14:creationId xmlns:p14="http://schemas.microsoft.com/office/powerpoint/2010/main" val="1865729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overall goals were as follows.</a:t>
            </a:r>
          </a:p>
          <a:p>
            <a:r>
              <a:rPr lang="en-US" dirty="0">
                <a:cs typeface="Calibri"/>
              </a:rPr>
              <a:t>1. We wanted to create a process that would minimize the work of the Library Staff by </a:t>
            </a:r>
          </a:p>
          <a:p>
            <a:r>
              <a:rPr lang="en-US" dirty="0">
                <a:cs typeface="Calibri"/>
              </a:rPr>
              <a:t>2. Automating much of the processing that Ocean State was doing with other various scripts and processes on their end</a:t>
            </a:r>
          </a:p>
          <a:p>
            <a:r>
              <a:rPr lang="en-US" dirty="0">
                <a:cs typeface="Calibri"/>
              </a:rPr>
              <a:t>3. and then to incorporate those newly designed processes into the regular monthly Authority Control work that Backstage was already doing.</a:t>
            </a:r>
          </a:p>
        </p:txBody>
      </p:sp>
      <p:sp>
        <p:nvSpPr>
          <p:cNvPr id="4" name="Slide Number Placeholder 3"/>
          <p:cNvSpPr>
            <a:spLocks noGrp="1"/>
          </p:cNvSpPr>
          <p:nvPr>
            <p:ph type="sldNum" sz="quarter" idx="5"/>
          </p:nvPr>
        </p:nvSpPr>
        <p:spPr/>
        <p:txBody>
          <a:bodyPr/>
          <a:lstStyle/>
          <a:p>
            <a:fld id="{EB5912C5-EC28-459D-9F47-79F13C84317B}" type="slidenum">
              <a:rPr lang="en-US"/>
              <a:t>5</a:t>
            </a:fld>
            <a:endParaRPr lang="en-US"/>
          </a:p>
        </p:txBody>
      </p:sp>
    </p:spTree>
    <p:extLst>
      <p:ext uri="{BB962C8B-B14F-4D97-AF65-F5344CB8AC3E}">
        <p14:creationId xmlns:p14="http://schemas.microsoft.com/office/powerpoint/2010/main" val="273509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few of the challenges we, at Backstage had...</a:t>
            </a:r>
          </a:p>
          <a:p>
            <a:r>
              <a:rPr lang="en-US" dirty="0">
                <a:cs typeface="Calibri"/>
              </a:rPr>
              <a:t>1. Communication of expectations with Lisa and her staff. It is no surprise that communicating via email and over the phone both have their downfalls. Sometimes writing things in an email grants some clarity that verbal communication cannot, and vice versa. So we had to be sure to remain vigilant in our communication and how results were looking with various tasks and iterations of those tasks. With as many emails and conversations we were having, it’s also not surprising that some requests got lost in the shuffle and had to be readdressed.</a:t>
            </a:r>
            <a:br>
              <a:rPr lang="en-US" dirty="0">
                <a:cs typeface="Calibri"/>
              </a:rPr>
            </a:br>
            <a:endParaRPr lang="en-US" dirty="0">
              <a:cs typeface="Calibri"/>
            </a:endParaRPr>
          </a:p>
          <a:p>
            <a:r>
              <a:rPr lang="en-US" dirty="0">
                <a:cs typeface="Calibri"/>
              </a:rPr>
              <a:t>2. Many of the "custom rules" or "custom processes" that we write to incorporate various requests like this are written in JavaScript. This is great for the novice like myself who doesn't know anything at all about programming. With some simple online crash-courses, I was able to set up and write many of the rules myself and if I couldn't, I luckily had help from our programming team. But as with all collaborative work, sometimes you're at the mercy of the other person's timescale for completion of tasks.</a:t>
            </a:r>
            <a:br>
              <a:rPr lang="en-US" dirty="0">
                <a:cs typeface="Calibri"/>
              </a:rPr>
            </a:br>
            <a:endParaRPr lang="en-US" dirty="0">
              <a:cs typeface="Calibri"/>
            </a:endParaRPr>
          </a:p>
          <a:p>
            <a:r>
              <a:rPr lang="en-US" dirty="0">
                <a:cs typeface="Calibri"/>
              </a:rPr>
              <a:t>3. During all of our communication I had kept my project manager in the loop. She was still relatively new to the role so while I spearheaded the changes I tried to keep her copied in on emails and then we'd have additional conversations to let her know what Lisa and I were up to and that she understood all of the changes we were making.</a:t>
            </a:r>
          </a:p>
        </p:txBody>
      </p:sp>
      <p:sp>
        <p:nvSpPr>
          <p:cNvPr id="4" name="Slide Number Placeholder 3"/>
          <p:cNvSpPr>
            <a:spLocks noGrp="1"/>
          </p:cNvSpPr>
          <p:nvPr>
            <p:ph type="sldNum" sz="quarter" idx="5"/>
          </p:nvPr>
        </p:nvSpPr>
        <p:spPr/>
        <p:txBody>
          <a:bodyPr/>
          <a:lstStyle/>
          <a:p>
            <a:fld id="{EB5912C5-EC28-459D-9F47-79F13C84317B}" type="slidenum">
              <a:rPr lang="en-US"/>
              <a:t>6</a:t>
            </a:fld>
            <a:endParaRPr lang="en-US"/>
          </a:p>
        </p:txBody>
      </p:sp>
    </p:spTree>
    <p:extLst>
      <p:ext uri="{BB962C8B-B14F-4D97-AF65-F5344CB8AC3E}">
        <p14:creationId xmlns:p14="http://schemas.microsoft.com/office/powerpoint/2010/main" val="359589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take a quick look at some of the things we were up to in order to fulfill Ocean State's requests.</a:t>
            </a:r>
          </a:p>
          <a:p>
            <a:endParaRPr lang="en-US" dirty="0">
              <a:cs typeface="Calibri"/>
            </a:endParaRPr>
          </a:p>
          <a:p>
            <a:r>
              <a:rPr lang="en-US" dirty="0">
                <a:cs typeface="Calibri"/>
              </a:rPr>
              <a:t>The first task at hand was to look at the record merging process. This is a process we do relatively frequently, so it wasn't a hard workflow to put into place.</a:t>
            </a:r>
          </a:p>
          <a:p>
            <a:endParaRPr lang="en-US" dirty="0">
              <a:cs typeface="Calibri"/>
            </a:endParaRPr>
          </a:p>
          <a:p>
            <a:r>
              <a:rPr lang="en-US" dirty="0">
                <a:cs typeface="Calibri"/>
              </a:rPr>
              <a:t>We'd receive 2 separate files from Ocean State staff: one includes the basic Overdrive records and the other contains are the corresponding </a:t>
            </a:r>
            <a:r>
              <a:rPr lang="en-US" dirty="0" err="1">
                <a:cs typeface="Calibri"/>
              </a:rPr>
              <a:t>WorldCat</a:t>
            </a:r>
            <a:r>
              <a:rPr lang="en-US" dirty="0">
                <a:cs typeface="Calibri"/>
              </a:rPr>
              <a:t> records. We'd first double-check that the character encoding of both files was the same; nobody wants to mess with character encoding problems caused by merging records together! We'd then remove requested fields from the OCLC record and merge in selected fields from the original OverDrive record into the OCLC record. Finally we'd map the overlay command field so records could be reimported and overlaid properly once we send them back to Ocean State.</a:t>
            </a:r>
          </a:p>
        </p:txBody>
      </p:sp>
      <p:sp>
        <p:nvSpPr>
          <p:cNvPr id="4" name="Slide Number Placeholder 3"/>
          <p:cNvSpPr>
            <a:spLocks noGrp="1"/>
          </p:cNvSpPr>
          <p:nvPr>
            <p:ph type="sldNum" sz="quarter" idx="5"/>
          </p:nvPr>
        </p:nvSpPr>
        <p:spPr/>
        <p:txBody>
          <a:bodyPr/>
          <a:lstStyle/>
          <a:p>
            <a:fld id="{EB5912C5-EC28-459D-9F47-79F13C84317B}" type="slidenum">
              <a:rPr lang="en-US"/>
              <a:t>7</a:t>
            </a:fld>
            <a:endParaRPr lang="en-US"/>
          </a:p>
        </p:txBody>
      </p:sp>
    </p:spTree>
    <p:extLst>
      <p:ext uri="{BB962C8B-B14F-4D97-AF65-F5344CB8AC3E}">
        <p14:creationId xmlns:p14="http://schemas.microsoft.com/office/powerpoint/2010/main" val="3462205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the record merging workflow was in place, it was time to think about how to implement all the remaining requests. </a:t>
            </a:r>
          </a:p>
          <a:p>
            <a:endParaRPr lang="en-US" dirty="0">
              <a:cs typeface="Calibri"/>
            </a:endParaRPr>
          </a:p>
          <a:p>
            <a:r>
              <a:rPr lang="en-US" dirty="0">
                <a:cs typeface="Calibri"/>
              </a:rPr>
              <a:t>We did consider creating all of the rules directly in the existing processing profile for Ocean State. But since I wasn't clear on how long everything would take to implement, I didn't want these rules to be "live" and be running until we were ready. There are some quirks within our system that would require the rules to be live immediately. Even though I was writing the rules to run only on records with “overdrive” in the 037, we shouldn’t have had any issue, but I prefer to be cautious and after some consideration we decided we'd create a separate processing profile. This way we could take our time with testing and only allow this profile to be “live” when we were ready.</a:t>
            </a:r>
          </a:p>
          <a:p>
            <a:endParaRPr lang="en-US" dirty="0">
              <a:cs typeface="Calibri"/>
            </a:endParaRPr>
          </a:p>
          <a:p>
            <a:r>
              <a:rPr lang="en-US" dirty="0">
                <a:cs typeface="Calibri"/>
              </a:rPr>
              <a:t>Because there were some existing custom requests already in place with the MAIN profile that we'd want to keep in place, and because we certainly didn't want to have to set up those rules by hand; we cloned the original profile so we'd have a good starting point.</a:t>
            </a:r>
          </a:p>
        </p:txBody>
      </p:sp>
      <p:sp>
        <p:nvSpPr>
          <p:cNvPr id="4" name="Slide Number Placeholder 3"/>
          <p:cNvSpPr>
            <a:spLocks noGrp="1"/>
          </p:cNvSpPr>
          <p:nvPr>
            <p:ph type="sldNum" sz="quarter" idx="5"/>
          </p:nvPr>
        </p:nvSpPr>
        <p:spPr/>
        <p:txBody>
          <a:bodyPr/>
          <a:lstStyle/>
          <a:p>
            <a:fld id="{EB5912C5-EC28-459D-9F47-79F13C84317B}" type="slidenum">
              <a:rPr lang="en-US"/>
              <a:t>8</a:t>
            </a:fld>
            <a:endParaRPr lang="en-US"/>
          </a:p>
        </p:txBody>
      </p:sp>
    </p:spTree>
    <p:extLst>
      <p:ext uri="{BB962C8B-B14F-4D97-AF65-F5344CB8AC3E}">
        <p14:creationId xmlns:p14="http://schemas.microsoft.com/office/powerpoint/2010/main" val="1761767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My next plan of attack was to look at the EASIEST rules to incorporate. Naturally, these would be tag deletions, as seen here. The majority of these were already in the profile settings so we did double-check that those were in place and added a couple rules to handle the remaining.</a:t>
            </a:r>
          </a:p>
          <a:p>
            <a:endParaRPr lang="en-US" dirty="0">
              <a:cs typeface="Calibri"/>
            </a:endParaRPr>
          </a:p>
        </p:txBody>
      </p:sp>
      <p:sp>
        <p:nvSpPr>
          <p:cNvPr id="4" name="Slide Number Placeholder 3"/>
          <p:cNvSpPr>
            <a:spLocks noGrp="1"/>
          </p:cNvSpPr>
          <p:nvPr>
            <p:ph type="sldNum" sz="quarter" idx="5"/>
          </p:nvPr>
        </p:nvSpPr>
        <p:spPr/>
        <p:txBody>
          <a:bodyPr/>
          <a:lstStyle/>
          <a:p>
            <a:fld id="{EB5912C5-EC28-459D-9F47-79F13C84317B}" type="slidenum">
              <a:rPr lang="en-US"/>
              <a:t>9</a:t>
            </a:fld>
            <a:endParaRPr lang="en-US"/>
          </a:p>
        </p:txBody>
      </p:sp>
    </p:spTree>
    <p:extLst>
      <p:ext uri="{BB962C8B-B14F-4D97-AF65-F5344CB8AC3E}">
        <p14:creationId xmlns:p14="http://schemas.microsoft.com/office/powerpoint/2010/main" val="154541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some initial testing &amp; review, some additional fields were requested to be removed. Some of these requests included deleting fields with specific phrases present.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EB5912C5-EC28-459D-9F47-79F13C84317B}" type="slidenum">
              <a:rPr lang="en-US"/>
              <a:t>10</a:t>
            </a:fld>
            <a:endParaRPr lang="en-US"/>
          </a:p>
        </p:txBody>
      </p:sp>
    </p:spTree>
    <p:extLst>
      <p:ext uri="{BB962C8B-B14F-4D97-AF65-F5344CB8AC3E}">
        <p14:creationId xmlns:p14="http://schemas.microsoft.com/office/powerpoint/2010/main" val="1402089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2D1674-EF7F-8945-9575-E6C0EC5B7D70}"/>
              </a:ext>
            </a:extLst>
          </p:cNvPr>
          <p:cNvSpPr/>
          <p:nvPr userDrawn="1"/>
        </p:nvSpPr>
        <p:spPr>
          <a:xfrm>
            <a:off x="4" y="1"/>
            <a:ext cx="9143999" cy="5143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85800" y="835612"/>
            <a:ext cx="7772400" cy="702080"/>
          </a:xfrm>
        </p:spPr>
        <p:txBody>
          <a:bodyPr>
            <a:normAutofit/>
          </a:bodyPr>
          <a:lstStyle>
            <a:lvl1pPr>
              <a:defRPr sz="32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1537693"/>
            <a:ext cx="7772400" cy="391224"/>
          </a:xfrm>
        </p:spPr>
        <p:txBody>
          <a:bodyPr>
            <a:normAutofit/>
          </a:bodyPr>
          <a:lstStyle>
            <a:lvl1pPr marL="0" indent="0" algn="l">
              <a:buNone/>
              <a:defRPr sz="2400" i="1">
                <a:solidFill>
                  <a:schemeClr val="tx1">
                    <a:tint val="75000"/>
                  </a:schemeClr>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3BB4AD85-84C7-0E45-A832-180DC15915AD}"/>
              </a:ext>
            </a:extLst>
          </p:cNvPr>
          <p:cNvSpPr/>
          <p:nvPr userDrawn="1"/>
        </p:nvSpPr>
        <p:spPr>
          <a:xfrm>
            <a:off x="1" y="3862918"/>
            <a:ext cx="9144000" cy="128058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3B000"/>
              </a:solidFill>
            </a:endParaRPr>
          </a:p>
        </p:txBody>
      </p:sp>
      <p:sp>
        <p:nvSpPr>
          <p:cNvPr id="8" name="Subtitle 2">
            <a:extLst>
              <a:ext uri="{FF2B5EF4-FFF2-40B4-BE49-F238E27FC236}">
                <a16:creationId xmlns:a16="http://schemas.microsoft.com/office/drawing/2014/main" id="{80F5875B-E220-D04B-8699-149FEFB950F1}"/>
              </a:ext>
            </a:extLst>
          </p:cNvPr>
          <p:cNvSpPr txBox="1">
            <a:spLocks/>
          </p:cNvSpPr>
          <p:nvPr userDrawn="1"/>
        </p:nvSpPr>
        <p:spPr>
          <a:xfrm>
            <a:off x="1371600" y="4143696"/>
            <a:ext cx="6400800" cy="75794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0000"/>
              </a:lnSpc>
              <a:buNone/>
            </a:pPr>
            <a:r>
              <a:rPr lang="en-US" sz="2000" dirty="0">
                <a:solidFill>
                  <a:schemeClr val="bg1"/>
                </a:solidFill>
                <a:latin typeface="Arial" panose="020B0604020202020204" pitchFamily="34" charset="0"/>
                <a:cs typeface="Arial" panose="020B0604020202020204" pitchFamily="34" charset="0"/>
              </a:rPr>
              <a:t>Sunday, May 5</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 Pre-Conference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Monday, May 6</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a:t>
            </a:r>
            <a:r>
              <a:rPr lang="mr-IN" sz="2000" dirty="0">
                <a:solidFill>
                  <a:schemeClr val="bg1"/>
                </a:solidFill>
                <a:latin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Wednesday, May 8</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 Main Conference</a:t>
            </a:r>
          </a:p>
        </p:txBody>
      </p:sp>
      <p:sp>
        <p:nvSpPr>
          <p:cNvPr id="11" name="Rectangle 10">
            <a:extLst>
              <a:ext uri="{FF2B5EF4-FFF2-40B4-BE49-F238E27FC236}">
                <a16:creationId xmlns:a16="http://schemas.microsoft.com/office/drawing/2014/main" id="{2DF8B310-CF8F-F244-B388-5533A041F5EE}"/>
              </a:ext>
            </a:extLst>
          </p:cNvPr>
          <p:cNvSpPr/>
          <p:nvPr userDrawn="1"/>
        </p:nvSpPr>
        <p:spPr>
          <a:xfrm>
            <a:off x="3" y="835612"/>
            <a:ext cx="197555" cy="688389"/>
          </a:xfrm>
          <a:prstGeom prst="rect">
            <a:avLst/>
          </a:prstGeom>
          <a:solidFill>
            <a:srgbClr val="FFC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3B000"/>
              </a:solidFill>
            </a:endParaRPr>
          </a:p>
        </p:txBody>
      </p:sp>
      <p:sp>
        <p:nvSpPr>
          <p:cNvPr id="18" name="Content Placeholder 2">
            <a:extLst>
              <a:ext uri="{FF2B5EF4-FFF2-40B4-BE49-F238E27FC236}">
                <a16:creationId xmlns:a16="http://schemas.microsoft.com/office/drawing/2014/main" id="{ED3DDCEC-51AE-E549-8943-C90AADDFC090}"/>
              </a:ext>
            </a:extLst>
          </p:cNvPr>
          <p:cNvSpPr>
            <a:spLocks noGrp="1"/>
          </p:cNvSpPr>
          <p:nvPr>
            <p:ph sz="half" idx="10" hasCustomPrompt="1"/>
          </p:nvPr>
        </p:nvSpPr>
        <p:spPr>
          <a:xfrm>
            <a:off x="685800" y="2251580"/>
            <a:ext cx="8001000" cy="357612"/>
          </a:xfrm>
        </p:spPr>
        <p:txBody>
          <a:bodyPr>
            <a:normAutofit/>
          </a:bodyPr>
          <a:lstStyle>
            <a:lvl1pPr marL="0" indent="0" algn="l">
              <a:buNone/>
              <a:defRPr sz="2400" i="0">
                <a:solidFill>
                  <a:schemeClr val="tx1"/>
                </a:solidFill>
                <a:latin typeface="Arial" panose="020B0604020202020204" pitchFamily="34" charset="0"/>
                <a:cs typeface="Arial" panose="020B0604020202020204" pitchFamily="34" charset="0"/>
              </a:defRPr>
            </a:lvl1pPr>
            <a:lvl2pPr algn="r">
              <a:defRPr sz="1400" i="1">
                <a:solidFill>
                  <a:schemeClr val="bg1">
                    <a:lumMod val="50000"/>
                  </a:schemeClr>
                </a:solidFill>
              </a:defRPr>
            </a:lvl2pPr>
            <a:lvl3pPr algn="r">
              <a:defRPr sz="1400" i="1">
                <a:solidFill>
                  <a:schemeClr val="bg1">
                    <a:lumMod val="50000"/>
                  </a:schemeClr>
                </a:solidFill>
              </a:defRPr>
            </a:lvl3pPr>
            <a:lvl4pPr algn="r">
              <a:defRPr sz="1400" i="1">
                <a:solidFill>
                  <a:schemeClr val="bg1">
                    <a:lumMod val="50000"/>
                  </a:schemeClr>
                </a:solidFill>
              </a:defRPr>
            </a:lvl4pPr>
            <a:lvl5pPr algn="r">
              <a:defRPr sz="1400" i="1">
                <a:solidFill>
                  <a:schemeClr val="bg1">
                    <a:lumMod val="50000"/>
                  </a:schemeClr>
                </a:solidFill>
              </a:defRPr>
            </a:lvl5pPr>
            <a:lvl6pPr>
              <a:defRPr sz="1800"/>
            </a:lvl6pPr>
            <a:lvl7pPr>
              <a:defRPr sz="1800"/>
            </a:lvl7pPr>
            <a:lvl8pPr>
              <a:defRPr sz="1800"/>
            </a:lvl8pPr>
            <a:lvl9pPr>
              <a:defRPr sz="1800"/>
            </a:lvl9pPr>
          </a:lstStyle>
          <a:p>
            <a:pPr lvl="0"/>
            <a:r>
              <a:rPr lang="en-US" dirty="0"/>
              <a:t>Click to add Presenter name</a:t>
            </a:r>
          </a:p>
        </p:txBody>
      </p:sp>
      <p:pic>
        <p:nvPicPr>
          <p:cNvPr id="17" name="Picture 16">
            <a:extLst>
              <a:ext uri="{FF2B5EF4-FFF2-40B4-BE49-F238E27FC236}">
                <a16:creationId xmlns:a16="http://schemas.microsoft.com/office/drawing/2014/main" id="{349EFE88-BA95-D949-B938-CC0EBC41FE69}"/>
              </a:ext>
            </a:extLst>
          </p:cNvPr>
          <p:cNvPicPr>
            <a:picLocks noChangeAspect="1"/>
          </p:cNvPicPr>
          <p:nvPr userDrawn="1"/>
        </p:nvPicPr>
        <p:blipFill>
          <a:blip r:embed="rId2"/>
          <a:stretch>
            <a:fillRect/>
          </a:stretch>
        </p:blipFill>
        <p:spPr>
          <a:xfrm>
            <a:off x="7181115" y="3072343"/>
            <a:ext cx="1508760" cy="620643"/>
          </a:xfrm>
          <a:prstGeom prst="rect">
            <a:avLst/>
          </a:prstGeom>
        </p:spPr>
      </p:pic>
      <p:pic>
        <p:nvPicPr>
          <p:cNvPr id="21" name="Picture 20" descr="iconmonstr-twitter-1-240.png">
            <a:extLst>
              <a:ext uri="{FF2B5EF4-FFF2-40B4-BE49-F238E27FC236}">
                <a16:creationId xmlns:a16="http://schemas.microsoft.com/office/drawing/2014/main" id="{5EEB40E9-3BD4-C840-9F10-F6CD6149B52D}"/>
              </a:ext>
            </a:extLst>
          </p:cNvPr>
          <p:cNvPicPr>
            <a:picLocks noChangeAspect="1"/>
          </p:cNvPicPr>
          <p:nvPr userDrawn="1"/>
        </p:nvPicPr>
        <p:blipFill>
          <a:blip r:embed="rId3" cstate="screen">
            <a:alphaModFix amt="40000"/>
            <a:extLst>
              <a:ext uri="{28A0092B-C50C-407E-A947-70E740481C1C}">
                <a14:useLocalDpi xmlns:a14="http://schemas.microsoft.com/office/drawing/2010/main"/>
              </a:ext>
            </a:extLst>
          </a:blip>
          <a:stretch>
            <a:fillRect/>
          </a:stretch>
        </p:blipFill>
        <p:spPr>
          <a:xfrm>
            <a:off x="222182" y="3494418"/>
            <a:ext cx="261323" cy="261323"/>
          </a:xfrm>
          <a:prstGeom prst="rect">
            <a:avLst/>
          </a:prstGeom>
        </p:spPr>
      </p:pic>
      <p:sp>
        <p:nvSpPr>
          <p:cNvPr id="22" name="Rectangle 21">
            <a:extLst>
              <a:ext uri="{FF2B5EF4-FFF2-40B4-BE49-F238E27FC236}">
                <a16:creationId xmlns:a16="http://schemas.microsoft.com/office/drawing/2014/main" id="{7F8B9ADC-3AF1-3840-8966-09EB8579C61F}"/>
              </a:ext>
            </a:extLst>
          </p:cNvPr>
          <p:cNvSpPr/>
          <p:nvPr userDrawn="1"/>
        </p:nvSpPr>
        <p:spPr>
          <a:xfrm>
            <a:off x="459753" y="3409016"/>
            <a:ext cx="1119217" cy="379078"/>
          </a:xfrm>
          <a:prstGeom prst="rect">
            <a:avLst/>
          </a:prstGeom>
        </p:spPr>
        <p:txBody>
          <a:bodyPr wrap="none">
            <a:spAutoFit/>
          </a:bodyPr>
          <a:lstStyle/>
          <a:p>
            <a:pPr marL="0" indent="0">
              <a:lnSpc>
                <a:spcPct val="130000"/>
              </a:lnSpc>
              <a:buNone/>
            </a:pPr>
            <a:r>
              <a:rPr lang="en-US" sz="1600" b="0" dirty="0">
                <a:solidFill>
                  <a:srgbClr val="808080"/>
                </a:solidFill>
                <a:latin typeface="Arial" panose="020B0604020202020204" pitchFamily="34" charset="0"/>
                <a:cs typeface="Arial" panose="020B0604020202020204" pitchFamily="34" charset="0"/>
              </a:rPr>
              <a:t>#</a:t>
            </a:r>
            <a:r>
              <a:rPr lang="en-US" sz="1600" b="0" dirty="0" err="1">
                <a:solidFill>
                  <a:srgbClr val="808080"/>
                </a:solidFill>
                <a:latin typeface="Arial" panose="020B0604020202020204" pitchFamily="34" charset="0"/>
                <a:cs typeface="Arial" panose="020B0604020202020204" pitchFamily="34" charset="0"/>
              </a:rPr>
              <a:t>IUG2019</a:t>
            </a:r>
            <a:endParaRPr lang="en-US" sz="1600" b="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55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8F8A6CE1-FA96-A940-83F4-B965CFA5F4EB}"/>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spTree>
    <p:extLst>
      <p:ext uri="{BB962C8B-B14F-4D97-AF65-F5344CB8AC3E}">
        <p14:creationId xmlns:p14="http://schemas.microsoft.com/office/powerpoint/2010/main" val="311435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2626782"/>
          </a:xfrm>
        </p:spPr>
        <p:txBody>
          <a:bodyPr>
            <a:normAutofit/>
          </a:bodyPr>
          <a:lstStyle>
            <a:lvl1pPr marL="0" indent="0">
              <a:buNone/>
              <a:defRPr sz="20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8" name="Footer Placeholder 4">
            <a:extLst>
              <a:ext uri="{FF2B5EF4-FFF2-40B4-BE49-F238E27FC236}">
                <a16:creationId xmlns:a16="http://schemas.microsoft.com/office/drawing/2014/main" id="{B1F7EB88-E0AE-9C41-8C15-E836EF3A70F4}"/>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sp>
        <p:nvSpPr>
          <p:cNvPr id="11" name="Content Placeholder 2">
            <a:extLst>
              <a:ext uri="{FF2B5EF4-FFF2-40B4-BE49-F238E27FC236}">
                <a16:creationId xmlns:a16="http://schemas.microsoft.com/office/drawing/2014/main" id="{27D6EA6E-2B7C-5C47-A28A-43329F529407}"/>
              </a:ext>
            </a:extLst>
          </p:cNvPr>
          <p:cNvSpPr>
            <a:spLocks noGrp="1"/>
          </p:cNvSpPr>
          <p:nvPr>
            <p:ph sz="half" idx="10" hasCustomPrompt="1"/>
          </p:nvPr>
        </p:nvSpPr>
        <p:spPr>
          <a:xfrm>
            <a:off x="5404556" y="3833064"/>
            <a:ext cx="3282244" cy="1138903"/>
          </a:xfrm>
        </p:spPr>
        <p:txBody>
          <a:bodyPr>
            <a:normAutofit/>
          </a:bodyPr>
          <a:lstStyle>
            <a:lvl1pPr marL="0" indent="0" algn="r">
              <a:buNone/>
              <a:defRPr sz="1800" i="1">
                <a:solidFill>
                  <a:srgbClr val="808080"/>
                </a:solidFill>
                <a:latin typeface="Arial" panose="020B0604020202020204" pitchFamily="34" charset="0"/>
                <a:cs typeface="Arial" panose="020B0604020202020204" pitchFamily="34" charset="0"/>
              </a:defRPr>
            </a:lvl1pPr>
            <a:lvl2pPr algn="r">
              <a:defRPr sz="1400" i="1">
                <a:solidFill>
                  <a:schemeClr val="bg1">
                    <a:lumMod val="50000"/>
                  </a:schemeClr>
                </a:solidFill>
              </a:defRPr>
            </a:lvl2pPr>
            <a:lvl3pPr algn="r">
              <a:defRPr sz="1400" i="1">
                <a:solidFill>
                  <a:schemeClr val="bg1">
                    <a:lumMod val="50000"/>
                  </a:schemeClr>
                </a:solidFill>
              </a:defRPr>
            </a:lvl3pPr>
            <a:lvl4pPr algn="r">
              <a:defRPr sz="1400" i="1">
                <a:solidFill>
                  <a:schemeClr val="bg1">
                    <a:lumMod val="50000"/>
                  </a:schemeClr>
                </a:solidFill>
              </a:defRPr>
            </a:lvl4pPr>
            <a:lvl5pPr algn="r">
              <a:defRPr sz="1400" i="1">
                <a:solidFill>
                  <a:schemeClr val="bg1">
                    <a:lumMod val="50000"/>
                  </a:schemeClr>
                </a:solidFill>
              </a:defRPr>
            </a:lvl5pPr>
            <a:lvl6pPr>
              <a:defRPr sz="1800"/>
            </a:lvl6pPr>
            <a:lvl7pPr>
              <a:defRPr sz="1800"/>
            </a:lvl7pPr>
            <a:lvl8pPr>
              <a:defRPr sz="1800"/>
            </a:lvl8pPr>
            <a:lvl9pPr>
              <a:defRPr sz="1800"/>
            </a:lvl9pPr>
          </a:lstStyle>
          <a:p>
            <a:pPr lvl="0"/>
            <a:r>
              <a:rPr lang="en-US" dirty="0"/>
              <a:t>Click to add caption</a:t>
            </a:r>
          </a:p>
        </p:txBody>
      </p:sp>
    </p:spTree>
    <p:extLst>
      <p:ext uri="{BB962C8B-B14F-4D97-AF65-F5344CB8AC3E}">
        <p14:creationId xmlns:p14="http://schemas.microsoft.com/office/powerpoint/2010/main" val="230461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GettyImages-878868662.jpg">
            <a:extLst>
              <a:ext uri="{FF2B5EF4-FFF2-40B4-BE49-F238E27FC236}">
                <a16:creationId xmlns:a16="http://schemas.microsoft.com/office/drawing/2014/main" id="{30A1B616-E379-524C-BF00-4372BDB24A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2385"/>
          <a:stretch/>
        </p:blipFill>
        <p:spPr>
          <a:xfrm>
            <a:off x="0" y="0"/>
            <a:ext cx="9144000" cy="4216705"/>
          </a:xfrm>
          <a:prstGeom prst="rect">
            <a:avLst/>
          </a:prstGeom>
        </p:spPr>
      </p:pic>
      <p:sp>
        <p:nvSpPr>
          <p:cNvPr id="5" name="Rectangle 4">
            <a:extLst>
              <a:ext uri="{FF2B5EF4-FFF2-40B4-BE49-F238E27FC236}">
                <a16:creationId xmlns:a16="http://schemas.microsoft.com/office/drawing/2014/main" id="{0D740F9A-38AC-CD4C-9A6F-4BB45EF7FAE3}"/>
              </a:ext>
            </a:extLst>
          </p:cNvPr>
          <p:cNvSpPr/>
          <p:nvPr userDrawn="1"/>
        </p:nvSpPr>
        <p:spPr>
          <a:xfrm>
            <a:off x="-1" y="0"/>
            <a:ext cx="9144001" cy="4216705"/>
          </a:xfrm>
          <a:prstGeom prst="rect">
            <a:avLst/>
          </a:prstGeom>
          <a:gradFill>
            <a:gsLst>
              <a:gs pos="0">
                <a:srgbClr val="FFC05B">
                  <a:alpha val="86000"/>
                </a:srgbClr>
              </a:gs>
              <a:gs pos="100000">
                <a:schemeClr val="accent3">
                  <a:lumMod val="75000"/>
                  <a:alpha val="87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8BF50758-C181-464C-B49B-29F01C6C10AE}"/>
              </a:ext>
            </a:extLst>
          </p:cNvPr>
          <p:cNvSpPr>
            <a:spLocks noGrp="1"/>
          </p:cNvSpPr>
          <p:nvPr>
            <p:ph type="body" sz="quarter" idx="10" hasCustomPrompt="1"/>
          </p:nvPr>
        </p:nvSpPr>
        <p:spPr>
          <a:xfrm>
            <a:off x="1862045" y="1430963"/>
            <a:ext cx="5419907" cy="719137"/>
          </a:xfrm>
        </p:spPr>
        <p:txBody>
          <a:bodyPr>
            <a:noAutofit/>
          </a:bodyPr>
          <a:lstStyle>
            <a:lvl1pPr marL="0" indent="0" algn="ctr">
              <a:buNone/>
              <a:defRPr lang="en-US" sz="4800" b="1" kern="1200" dirty="0">
                <a:solidFill>
                  <a:schemeClr val="bg1"/>
                </a:solidFill>
                <a:latin typeface="Arial" panose="020B0604020202020204" pitchFamily="34" charset="0"/>
                <a:ea typeface="+mj-ea"/>
                <a:cs typeface="Arial" panose="020B0604020202020204" pitchFamily="34" charset="0"/>
              </a:defRPr>
            </a:lvl1pPr>
          </a:lstStyle>
          <a:p>
            <a:pPr lvl="0"/>
            <a:r>
              <a:rPr lang="en-US" dirty="0"/>
              <a:t>Title Goes Here</a:t>
            </a:r>
          </a:p>
        </p:txBody>
      </p:sp>
    </p:spTree>
    <p:extLst>
      <p:ext uri="{BB962C8B-B14F-4D97-AF65-F5344CB8AC3E}">
        <p14:creationId xmlns:p14="http://schemas.microsoft.com/office/powerpoint/2010/main" val="340688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1E366-D7F6-9C40-8F32-3AEBD617EA6B}"/>
              </a:ext>
            </a:extLst>
          </p:cNvPr>
          <p:cNvSpPr/>
          <p:nvPr userDrawn="1"/>
        </p:nvSpPr>
        <p:spPr>
          <a:xfrm>
            <a:off x="4" y="1"/>
            <a:ext cx="9143999" cy="11458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6936A687-32E0-FC42-B220-CA766F113F1A}"/>
              </a:ext>
            </a:extLst>
          </p:cNvPr>
          <p:cNvSpPr/>
          <p:nvPr userDrawn="1"/>
        </p:nvSpPr>
        <p:spPr>
          <a:xfrm>
            <a:off x="1" y="1"/>
            <a:ext cx="9144000" cy="444500"/>
          </a:xfrm>
          <a:prstGeom prst="rect">
            <a:avLst/>
          </a:prstGeom>
          <a:solidFill>
            <a:srgbClr val="800000">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Footer Placeholder 4">
            <a:extLst>
              <a:ext uri="{FF2B5EF4-FFF2-40B4-BE49-F238E27FC236}">
                <a16:creationId xmlns:a16="http://schemas.microsoft.com/office/drawing/2014/main" id="{37C13D64-9AEE-5F49-AE69-5DFB7D36F6FA}"/>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cxnSp>
        <p:nvCxnSpPr>
          <p:cNvPr id="9" name="Straight Connector 8">
            <a:extLst>
              <a:ext uri="{FF2B5EF4-FFF2-40B4-BE49-F238E27FC236}">
                <a16:creationId xmlns:a16="http://schemas.microsoft.com/office/drawing/2014/main" id="{5A1B76BD-E9F8-8946-9189-D6A91058DAF0}"/>
              </a:ext>
            </a:extLst>
          </p:cNvPr>
          <p:cNvCxnSpPr/>
          <p:nvPr userDrawn="1"/>
        </p:nvCxnSpPr>
        <p:spPr>
          <a:xfrm>
            <a:off x="4236423" y="2494692"/>
            <a:ext cx="578556" cy="0"/>
          </a:xfrm>
          <a:prstGeom prst="line">
            <a:avLst/>
          </a:prstGeom>
          <a:ln w="53975">
            <a:solidFill>
              <a:srgbClr val="FFC05B"/>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
            <a:extLst>
              <a:ext uri="{FF2B5EF4-FFF2-40B4-BE49-F238E27FC236}">
                <a16:creationId xmlns:a16="http://schemas.microsoft.com/office/drawing/2014/main" id="{CF38F287-93F6-0D44-A024-C8D67C345083}"/>
              </a:ext>
            </a:extLst>
          </p:cNvPr>
          <p:cNvSpPr>
            <a:spLocks noGrp="1"/>
          </p:cNvSpPr>
          <p:nvPr>
            <p:ph type="body" sz="quarter" idx="10" hasCustomPrompt="1"/>
          </p:nvPr>
        </p:nvSpPr>
        <p:spPr>
          <a:xfrm>
            <a:off x="2513948" y="1732014"/>
            <a:ext cx="4118417" cy="1023061"/>
          </a:xfrm>
        </p:spPr>
        <p:txBody>
          <a:bodyPr>
            <a:normAutofit/>
          </a:bodyPr>
          <a:lstStyle>
            <a:lvl1pPr marL="0" indent="0" algn="ctr">
              <a:buNone/>
              <a:defRPr lang="en-US" sz="4800" b="1" kern="1200" dirty="0">
                <a:solidFill>
                  <a:schemeClr val="tx1"/>
                </a:solidFill>
                <a:latin typeface="Arial Bold"/>
                <a:ea typeface="+mn-ea"/>
                <a:cs typeface="Arial Bold"/>
              </a:defRPr>
            </a:lvl1pPr>
          </a:lstStyle>
          <a:p>
            <a:pPr lvl="0"/>
            <a:r>
              <a:rPr lang="en-US" dirty="0"/>
              <a:t>THANK YOU!</a:t>
            </a:r>
          </a:p>
        </p:txBody>
      </p:sp>
      <p:sp>
        <p:nvSpPr>
          <p:cNvPr id="14" name="Text Placeholder 9">
            <a:extLst>
              <a:ext uri="{FF2B5EF4-FFF2-40B4-BE49-F238E27FC236}">
                <a16:creationId xmlns:a16="http://schemas.microsoft.com/office/drawing/2014/main" id="{030EE33D-EF35-1A4A-9D5E-D20F7DD2CF82}"/>
              </a:ext>
            </a:extLst>
          </p:cNvPr>
          <p:cNvSpPr>
            <a:spLocks noGrp="1"/>
          </p:cNvSpPr>
          <p:nvPr>
            <p:ph type="body" sz="quarter" idx="11" hasCustomPrompt="1"/>
          </p:nvPr>
        </p:nvSpPr>
        <p:spPr>
          <a:xfrm>
            <a:off x="3396718" y="2962154"/>
            <a:ext cx="2356874" cy="736600"/>
          </a:xfrm>
        </p:spPr>
        <p:txBody>
          <a:bodyPr/>
          <a:lstStyle>
            <a:lvl1pPr marL="0" indent="0" algn="ctr">
              <a:buNone/>
              <a:defRPr/>
            </a:lvl1pPr>
          </a:lstStyle>
          <a:p>
            <a:pPr lvl="0"/>
            <a:r>
              <a:rPr lang="en-US" sz="3200" dirty="0">
                <a:latin typeface="Arial Bold"/>
                <a:cs typeface="Arial Bold"/>
              </a:rPr>
              <a:t>Questions?</a:t>
            </a:r>
            <a:endParaRPr lang="en-US" dirty="0"/>
          </a:p>
        </p:txBody>
      </p:sp>
    </p:spTree>
    <p:extLst>
      <p:ext uri="{BB962C8B-B14F-4D97-AF65-F5344CB8AC3E}">
        <p14:creationId xmlns:p14="http://schemas.microsoft.com/office/powerpoint/2010/main" val="285016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CFCD1E-2763-884C-95DF-F8D664D79210}"/>
              </a:ext>
            </a:extLst>
          </p:cNvPr>
          <p:cNvSpPr/>
          <p:nvPr userDrawn="1"/>
        </p:nvSpPr>
        <p:spPr>
          <a:xfrm>
            <a:off x="-1" y="412943"/>
            <a:ext cx="6180667" cy="650681"/>
          </a:xfrm>
          <a:prstGeom prst="rect">
            <a:avLst/>
          </a:prstGeom>
          <a:solidFill>
            <a:srgbClr val="800000">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414626"/>
            <a:ext cx="8229600" cy="6560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pic>
        <p:nvPicPr>
          <p:cNvPr id="13" name="Picture 12">
            <a:extLst>
              <a:ext uri="{FF2B5EF4-FFF2-40B4-BE49-F238E27FC236}">
                <a16:creationId xmlns:a16="http://schemas.microsoft.com/office/drawing/2014/main" id="{B75C3D1D-9E83-6446-8D75-04EB2FD92527}"/>
              </a:ext>
            </a:extLst>
          </p:cNvPr>
          <p:cNvPicPr>
            <a:picLocks noChangeAspect="1"/>
          </p:cNvPicPr>
          <p:nvPr userDrawn="1"/>
        </p:nvPicPr>
        <p:blipFill>
          <a:blip r:embed="rId7"/>
          <a:stretch>
            <a:fillRect/>
          </a:stretch>
        </p:blipFill>
        <p:spPr>
          <a:xfrm>
            <a:off x="7646815" y="4344442"/>
            <a:ext cx="1508760" cy="620643"/>
          </a:xfrm>
          <a:prstGeom prst="rect">
            <a:avLst/>
          </a:prstGeom>
        </p:spPr>
      </p:pic>
      <p:pic>
        <p:nvPicPr>
          <p:cNvPr id="16" name="Picture 15" descr="iconmonstr-twitter-1-240.png">
            <a:extLst>
              <a:ext uri="{FF2B5EF4-FFF2-40B4-BE49-F238E27FC236}">
                <a16:creationId xmlns:a16="http://schemas.microsoft.com/office/drawing/2014/main" id="{6C10ABB7-FE9C-6A46-A166-8863337080CD}"/>
              </a:ext>
            </a:extLst>
          </p:cNvPr>
          <p:cNvPicPr>
            <a:picLocks noChangeAspect="1"/>
          </p:cNvPicPr>
          <p:nvPr userDrawn="1"/>
        </p:nvPicPr>
        <p:blipFill>
          <a:blip r:embed="rId8" cstate="screen">
            <a:alphaModFix amt="40000"/>
            <a:extLst>
              <a:ext uri="{28A0092B-C50C-407E-A947-70E740481C1C}">
                <a14:useLocalDpi xmlns:a14="http://schemas.microsoft.com/office/drawing/2010/main"/>
              </a:ext>
            </a:extLst>
          </a:blip>
          <a:stretch>
            <a:fillRect/>
          </a:stretch>
        </p:blipFill>
        <p:spPr>
          <a:xfrm>
            <a:off x="222182" y="4720374"/>
            <a:ext cx="261323" cy="261323"/>
          </a:xfrm>
          <a:prstGeom prst="rect">
            <a:avLst/>
          </a:prstGeom>
        </p:spPr>
      </p:pic>
      <p:sp>
        <p:nvSpPr>
          <p:cNvPr id="17" name="Rectangle 16">
            <a:extLst>
              <a:ext uri="{FF2B5EF4-FFF2-40B4-BE49-F238E27FC236}">
                <a16:creationId xmlns:a16="http://schemas.microsoft.com/office/drawing/2014/main" id="{B99A5E06-C1F6-0843-98AD-1C70770C9A54}"/>
              </a:ext>
            </a:extLst>
          </p:cNvPr>
          <p:cNvSpPr/>
          <p:nvPr userDrawn="1"/>
        </p:nvSpPr>
        <p:spPr>
          <a:xfrm>
            <a:off x="459753" y="4642406"/>
            <a:ext cx="1119217" cy="379078"/>
          </a:xfrm>
          <a:prstGeom prst="rect">
            <a:avLst/>
          </a:prstGeom>
        </p:spPr>
        <p:txBody>
          <a:bodyPr wrap="none">
            <a:spAutoFit/>
          </a:bodyPr>
          <a:lstStyle/>
          <a:p>
            <a:pPr marL="0" indent="0">
              <a:lnSpc>
                <a:spcPct val="130000"/>
              </a:lnSpc>
              <a:buNone/>
            </a:pPr>
            <a:r>
              <a:rPr lang="en-US" sz="1600" dirty="0">
                <a:solidFill>
                  <a:srgbClr val="808080"/>
                </a:solidFill>
                <a:latin typeface="Arial" panose="020B0604020202020204" pitchFamily="34" charset="0"/>
                <a:cs typeface="Arial" panose="020B0604020202020204" pitchFamily="34" charset="0"/>
              </a:rPr>
              <a:t>#</a:t>
            </a:r>
            <a:r>
              <a:rPr lang="en-US" sz="1600" dirty="0" err="1">
                <a:solidFill>
                  <a:srgbClr val="808080"/>
                </a:solidFill>
                <a:latin typeface="Arial" panose="020B0604020202020204" pitchFamily="34" charset="0"/>
                <a:cs typeface="Arial" panose="020B0604020202020204" pitchFamily="34" charset="0"/>
              </a:rPr>
              <a:t>IUG2019</a:t>
            </a:r>
            <a:endParaRPr lang="en-US" sz="160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038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5" r:id="rId5"/>
  </p:sldLayoutIdLst>
  <p:txStyles>
    <p:titleStyle>
      <a:lvl1pPr algn="l" defTabSz="457189"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08" userDrawn="1">
          <p15:clr>
            <a:srgbClr val="F26B43"/>
          </p15:clr>
        </p15:guide>
        <p15:guide id="2" pos="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 y="256899"/>
            <a:ext cx="197555" cy="917852"/>
          </a:xfrm>
          <a:prstGeom prst="rect">
            <a:avLst/>
          </a:prstGeom>
          <a:solidFill>
            <a:srgbClr val="FFC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3B000"/>
              </a:solidFill>
            </a:endParaRPr>
          </a:p>
        </p:txBody>
      </p:sp>
      <p:sp>
        <p:nvSpPr>
          <p:cNvPr id="5" name="Title 4">
            <a:extLst>
              <a:ext uri="{FF2B5EF4-FFF2-40B4-BE49-F238E27FC236}">
                <a16:creationId xmlns:a16="http://schemas.microsoft.com/office/drawing/2014/main" id="{A3B48CA2-0F0B-AA43-85FA-2810C32ABBDB}"/>
              </a:ext>
            </a:extLst>
          </p:cNvPr>
          <p:cNvSpPr>
            <a:spLocks noGrp="1"/>
          </p:cNvSpPr>
          <p:nvPr>
            <p:ph type="ctrTitle"/>
          </p:nvPr>
        </p:nvSpPr>
        <p:spPr>
          <a:xfrm>
            <a:off x="685800" y="495946"/>
            <a:ext cx="7772400" cy="1755634"/>
          </a:xfrm>
        </p:spPr>
        <p:txBody>
          <a:bodyPr>
            <a:normAutofit/>
          </a:bodyPr>
          <a:lstStyle/>
          <a:p>
            <a:pPr algn="ctr"/>
            <a:r>
              <a:rPr lang="en-US" dirty="0"/>
              <a:t>Using Custom Batch Processes to Create Better Quality eBook Records </a:t>
            </a:r>
          </a:p>
        </p:txBody>
      </p:sp>
      <p:sp>
        <p:nvSpPr>
          <p:cNvPr id="6" name="Subtitle 5">
            <a:extLst>
              <a:ext uri="{FF2B5EF4-FFF2-40B4-BE49-F238E27FC236}">
                <a16:creationId xmlns:a16="http://schemas.microsoft.com/office/drawing/2014/main" id="{273B5605-359E-134E-940D-078A1E58FA68}"/>
              </a:ext>
            </a:extLst>
          </p:cNvPr>
          <p:cNvSpPr>
            <a:spLocks noGrp="1"/>
          </p:cNvSpPr>
          <p:nvPr>
            <p:ph type="subTitle" idx="1"/>
          </p:nvPr>
        </p:nvSpPr>
        <p:spPr>
          <a:xfrm>
            <a:off x="825285" y="2225233"/>
            <a:ext cx="7772400" cy="391224"/>
          </a:xfrm>
        </p:spPr>
        <p:txBody>
          <a:bodyPr>
            <a:normAutofit fontScale="92500" lnSpcReduction="20000"/>
          </a:bodyPr>
          <a:lstStyle/>
          <a:p>
            <a:r>
              <a:rPr lang="en-US" dirty="0"/>
              <a:t>for less Money and Minimal Time – Pt. 2</a:t>
            </a:r>
          </a:p>
        </p:txBody>
      </p:sp>
      <p:sp>
        <p:nvSpPr>
          <p:cNvPr id="7" name="Content Placeholder 6">
            <a:extLst>
              <a:ext uri="{FF2B5EF4-FFF2-40B4-BE49-F238E27FC236}">
                <a16:creationId xmlns:a16="http://schemas.microsoft.com/office/drawing/2014/main" id="{B5E6D490-C013-A746-9990-10A7534B275C}"/>
              </a:ext>
            </a:extLst>
          </p:cNvPr>
          <p:cNvSpPr>
            <a:spLocks noGrp="1"/>
          </p:cNvSpPr>
          <p:nvPr>
            <p:ph sz="half" idx="10"/>
          </p:nvPr>
        </p:nvSpPr>
        <p:spPr>
          <a:xfrm>
            <a:off x="457200" y="2981334"/>
            <a:ext cx="8001000" cy="357612"/>
          </a:xfrm>
        </p:spPr>
        <p:txBody>
          <a:bodyPr>
            <a:normAutofit fontScale="85000" lnSpcReduction="20000"/>
          </a:bodyPr>
          <a:lstStyle/>
          <a:p>
            <a:r>
              <a:rPr lang="en-US" dirty="0"/>
              <a:t>Casey Cheney</a:t>
            </a:r>
          </a:p>
        </p:txBody>
      </p:sp>
    </p:spTree>
    <p:extLst>
      <p:ext uri="{BB962C8B-B14F-4D97-AF65-F5344CB8AC3E}">
        <p14:creationId xmlns:p14="http://schemas.microsoft.com/office/powerpoint/2010/main" val="161011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p:nvPr>
        </p:nvSpPr>
        <p:spPr/>
        <p:txBody>
          <a:bodyPr/>
          <a:lstStyle/>
          <a:p>
            <a:r>
              <a:rPr lang="en-US" dirty="0"/>
              <a:t>Closer look at new rules</a:t>
            </a:r>
          </a:p>
        </p:txBody>
      </p:sp>
      <p:pic>
        <p:nvPicPr>
          <p:cNvPr id="4" name="Picture 4" descr="A picture containing aquatic bird, animal&#10;&#10;Description generated with high confidence">
            <a:extLst>
              <a:ext uri="{FF2B5EF4-FFF2-40B4-BE49-F238E27FC236}">
                <a16:creationId xmlns:a16="http://schemas.microsoft.com/office/drawing/2014/main" id="{53E80EC2-5BD5-4A5C-84EA-B7ABD766070D}"/>
              </a:ext>
            </a:extLst>
          </p:cNvPr>
          <p:cNvPicPr>
            <a:picLocks noGrp="1" noChangeAspect="1"/>
          </p:cNvPicPr>
          <p:nvPr>
            <p:ph sz="half" idx="1"/>
          </p:nvPr>
        </p:nvPicPr>
        <p:blipFill>
          <a:blip r:embed="rId3"/>
          <a:stretch>
            <a:fillRect/>
          </a:stretch>
        </p:blipFill>
        <p:spPr>
          <a:xfrm>
            <a:off x="415636" y="1065591"/>
            <a:ext cx="8267700" cy="3279127"/>
          </a:xfrm>
          <a:prstGeom prst="rect">
            <a:avLst/>
          </a:prstGeom>
        </p:spPr>
      </p:pic>
    </p:spTree>
    <p:extLst>
      <p:ext uri="{BB962C8B-B14F-4D97-AF65-F5344CB8AC3E}">
        <p14:creationId xmlns:p14="http://schemas.microsoft.com/office/powerpoint/2010/main" val="30294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p:nvPr>
        </p:nvSpPr>
        <p:spPr/>
        <p:txBody>
          <a:bodyPr/>
          <a:lstStyle/>
          <a:p>
            <a:r>
              <a:rPr lang="en-US" dirty="0"/>
              <a:t>Closer look at new rules</a:t>
            </a:r>
          </a:p>
        </p:txBody>
      </p:sp>
      <p:pic>
        <p:nvPicPr>
          <p:cNvPr id="5" name="Picture 6" descr="A screenshot of a cell phone&#10;&#10;Description generated with very high confidence">
            <a:extLst>
              <a:ext uri="{FF2B5EF4-FFF2-40B4-BE49-F238E27FC236}">
                <a16:creationId xmlns:a16="http://schemas.microsoft.com/office/drawing/2014/main" id="{5919DC10-7433-46D6-8660-83E52294B3D1}"/>
              </a:ext>
            </a:extLst>
          </p:cNvPr>
          <p:cNvPicPr>
            <a:picLocks noGrp="1" noChangeAspect="1"/>
          </p:cNvPicPr>
          <p:nvPr>
            <p:ph sz="half" idx="1"/>
          </p:nvPr>
        </p:nvPicPr>
        <p:blipFill>
          <a:blip r:embed="rId3"/>
          <a:stretch>
            <a:fillRect/>
          </a:stretch>
        </p:blipFill>
        <p:spPr>
          <a:xfrm>
            <a:off x="374072" y="1280136"/>
            <a:ext cx="8402781" cy="2714955"/>
          </a:xfrm>
          <a:prstGeom prst="rect">
            <a:avLst/>
          </a:prstGeom>
        </p:spPr>
      </p:pic>
    </p:spTree>
    <p:extLst>
      <p:ext uri="{BB962C8B-B14F-4D97-AF65-F5344CB8AC3E}">
        <p14:creationId xmlns:p14="http://schemas.microsoft.com/office/powerpoint/2010/main" val="110368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p:nvPr>
        </p:nvSpPr>
        <p:spPr/>
        <p:txBody>
          <a:bodyPr/>
          <a:lstStyle/>
          <a:p>
            <a:r>
              <a:rPr lang="en-US" dirty="0"/>
              <a:t>Closer look at new rules</a:t>
            </a:r>
          </a:p>
        </p:txBody>
      </p:sp>
      <p:pic>
        <p:nvPicPr>
          <p:cNvPr id="7" name="Content Placeholder 6">
            <a:extLst>
              <a:ext uri="{FF2B5EF4-FFF2-40B4-BE49-F238E27FC236}">
                <a16:creationId xmlns:a16="http://schemas.microsoft.com/office/drawing/2014/main" id="{8D00F808-89C4-4CA8-8C10-D4247BA592C0}"/>
              </a:ext>
            </a:extLst>
          </p:cNvPr>
          <p:cNvPicPr>
            <a:picLocks noGrp="1" noChangeAspect="1"/>
          </p:cNvPicPr>
          <p:nvPr>
            <p:ph sz="half" idx="1"/>
          </p:nvPr>
        </p:nvPicPr>
        <p:blipFill>
          <a:blip r:embed="rId3"/>
          <a:stretch>
            <a:fillRect/>
          </a:stretch>
        </p:blipFill>
        <p:spPr>
          <a:xfrm>
            <a:off x="0" y="1153889"/>
            <a:ext cx="9144000" cy="3208526"/>
          </a:xfrm>
        </p:spPr>
      </p:pic>
    </p:spTree>
    <p:extLst>
      <p:ext uri="{BB962C8B-B14F-4D97-AF65-F5344CB8AC3E}">
        <p14:creationId xmlns:p14="http://schemas.microsoft.com/office/powerpoint/2010/main" val="397728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p:nvPr>
        </p:nvSpPr>
        <p:spPr/>
        <p:txBody>
          <a:bodyPr/>
          <a:lstStyle/>
          <a:p>
            <a:r>
              <a:rPr lang="en-US" dirty="0"/>
              <a:t>Closer look at new rules</a:t>
            </a:r>
          </a:p>
        </p:txBody>
      </p:sp>
      <p:pic>
        <p:nvPicPr>
          <p:cNvPr id="23" name="Content Placeholder 22">
            <a:extLst>
              <a:ext uri="{FF2B5EF4-FFF2-40B4-BE49-F238E27FC236}">
                <a16:creationId xmlns:a16="http://schemas.microsoft.com/office/drawing/2014/main" id="{8774B3CE-ABEA-430A-913E-C88F62E72230}"/>
              </a:ext>
            </a:extLst>
          </p:cNvPr>
          <p:cNvPicPr>
            <a:picLocks noGrp="1" noChangeAspect="1"/>
          </p:cNvPicPr>
          <p:nvPr>
            <p:ph sz="half" idx="1"/>
          </p:nvPr>
        </p:nvPicPr>
        <p:blipFill rotWithShape="1">
          <a:blip r:embed="rId3"/>
          <a:srcRect l="4983" b="6038"/>
          <a:stretch/>
        </p:blipFill>
        <p:spPr>
          <a:xfrm>
            <a:off x="0" y="1477562"/>
            <a:ext cx="9154240" cy="2453307"/>
          </a:xfrm>
        </p:spPr>
      </p:pic>
    </p:spTree>
    <p:extLst>
      <p:ext uri="{BB962C8B-B14F-4D97-AF65-F5344CB8AC3E}">
        <p14:creationId xmlns:p14="http://schemas.microsoft.com/office/powerpoint/2010/main" val="300806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p:nvPr>
        </p:nvSpPr>
        <p:spPr/>
        <p:txBody>
          <a:bodyPr/>
          <a:lstStyle/>
          <a:p>
            <a:r>
              <a:rPr lang="en-US" dirty="0"/>
              <a:t>Closer look at new rules</a:t>
            </a:r>
          </a:p>
        </p:txBody>
      </p:sp>
      <p:pic>
        <p:nvPicPr>
          <p:cNvPr id="23" name="Content Placeholder 22">
            <a:extLst>
              <a:ext uri="{FF2B5EF4-FFF2-40B4-BE49-F238E27FC236}">
                <a16:creationId xmlns:a16="http://schemas.microsoft.com/office/drawing/2014/main" id="{8774B3CE-ABEA-430A-913E-C88F62E72230}"/>
              </a:ext>
            </a:extLst>
          </p:cNvPr>
          <p:cNvPicPr>
            <a:picLocks noGrp="1" noChangeAspect="1"/>
          </p:cNvPicPr>
          <p:nvPr>
            <p:ph sz="half" idx="1"/>
          </p:nvPr>
        </p:nvPicPr>
        <p:blipFill rotWithShape="1">
          <a:blip r:embed="rId3"/>
          <a:srcRect l="4983" b="6038"/>
          <a:stretch/>
        </p:blipFill>
        <p:spPr>
          <a:xfrm>
            <a:off x="0" y="1477562"/>
            <a:ext cx="9154240" cy="2453307"/>
          </a:xfrm>
        </p:spPr>
      </p:pic>
      <p:pic>
        <p:nvPicPr>
          <p:cNvPr id="3" name="Picture 2">
            <a:extLst>
              <a:ext uri="{FF2B5EF4-FFF2-40B4-BE49-F238E27FC236}">
                <a16:creationId xmlns:a16="http://schemas.microsoft.com/office/drawing/2014/main" id="{E598DE53-21B5-448D-9B18-8A25785EC131}"/>
              </a:ext>
            </a:extLst>
          </p:cNvPr>
          <p:cNvPicPr>
            <a:picLocks noChangeAspect="1"/>
          </p:cNvPicPr>
          <p:nvPr/>
        </p:nvPicPr>
        <p:blipFill>
          <a:blip r:embed="rId4"/>
          <a:stretch>
            <a:fillRect/>
          </a:stretch>
        </p:blipFill>
        <p:spPr>
          <a:xfrm>
            <a:off x="0" y="1045538"/>
            <a:ext cx="9144000" cy="3999427"/>
          </a:xfrm>
          <a:prstGeom prst="rect">
            <a:avLst/>
          </a:prstGeom>
        </p:spPr>
      </p:pic>
    </p:spTree>
    <p:extLst>
      <p:ext uri="{BB962C8B-B14F-4D97-AF65-F5344CB8AC3E}">
        <p14:creationId xmlns:p14="http://schemas.microsoft.com/office/powerpoint/2010/main" val="166133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p:nvPr>
        </p:nvSpPr>
        <p:spPr/>
        <p:txBody>
          <a:bodyPr/>
          <a:lstStyle/>
          <a:p>
            <a:r>
              <a:rPr lang="en-US" dirty="0"/>
              <a:t>Closer look at new rules</a:t>
            </a:r>
          </a:p>
        </p:txBody>
      </p:sp>
      <p:pic>
        <p:nvPicPr>
          <p:cNvPr id="7" name="Content Placeholder 6">
            <a:extLst>
              <a:ext uri="{FF2B5EF4-FFF2-40B4-BE49-F238E27FC236}">
                <a16:creationId xmlns:a16="http://schemas.microsoft.com/office/drawing/2014/main" id="{EF670BF4-962B-48D8-A7D3-9A7458A800F4}"/>
              </a:ext>
            </a:extLst>
          </p:cNvPr>
          <p:cNvPicPr>
            <a:picLocks noGrp="1" noChangeAspect="1"/>
          </p:cNvPicPr>
          <p:nvPr>
            <p:ph sz="half" idx="1"/>
          </p:nvPr>
        </p:nvPicPr>
        <p:blipFill>
          <a:blip r:embed="rId3"/>
          <a:stretch>
            <a:fillRect/>
          </a:stretch>
        </p:blipFill>
        <p:spPr>
          <a:xfrm>
            <a:off x="0" y="1070664"/>
            <a:ext cx="9144000" cy="4033832"/>
          </a:xfrm>
        </p:spPr>
      </p:pic>
    </p:spTree>
    <p:extLst>
      <p:ext uri="{BB962C8B-B14F-4D97-AF65-F5344CB8AC3E}">
        <p14:creationId xmlns:p14="http://schemas.microsoft.com/office/powerpoint/2010/main" val="312154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idx="4294967295"/>
          </p:nvPr>
        </p:nvSpPr>
        <p:spPr>
          <a:xfrm>
            <a:off x="0" y="414338"/>
            <a:ext cx="8229600" cy="655637"/>
          </a:xfrm>
        </p:spPr>
        <p:txBody>
          <a:bodyPr/>
          <a:lstStyle/>
          <a:p>
            <a:r>
              <a:rPr lang="en-US" dirty="0"/>
              <a:t>Closer look at new rules</a:t>
            </a:r>
          </a:p>
        </p:txBody>
      </p:sp>
      <p:sp>
        <p:nvSpPr>
          <p:cNvPr id="7" name="TextBox 6">
            <a:extLst>
              <a:ext uri="{FF2B5EF4-FFF2-40B4-BE49-F238E27FC236}">
                <a16:creationId xmlns:a16="http://schemas.microsoft.com/office/drawing/2014/main" id="{3958C556-64D0-4C42-8F98-BA2EBB9709DD}"/>
              </a:ext>
            </a:extLst>
          </p:cNvPr>
          <p:cNvSpPr txBox="1"/>
          <p:nvPr/>
        </p:nvSpPr>
        <p:spPr>
          <a:xfrm>
            <a:off x="601340" y="29043"/>
            <a:ext cx="365197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Arial"/>
                <a:cs typeface="Arial"/>
              </a:rPr>
              <a:t>Original OverDrive record</a:t>
            </a:r>
          </a:p>
        </p:txBody>
      </p:sp>
      <p:sp>
        <p:nvSpPr>
          <p:cNvPr id="8" name="TextBox 7">
            <a:extLst>
              <a:ext uri="{FF2B5EF4-FFF2-40B4-BE49-F238E27FC236}">
                <a16:creationId xmlns:a16="http://schemas.microsoft.com/office/drawing/2014/main" id="{5F72E54D-FA18-489F-B548-BE4BEE9FC058}"/>
              </a:ext>
            </a:extLst>
          </p:cNvPr>
          <p:cNvSpPr txBox="1"/>
          <p:nvPr/>
        </p:nvSpPr>
        <p:spPr>
          <a:xfrm>
            <a:off x="6075755" y="29042"/>
            <a:ext cx="219980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Arial"/>
                <a:cs typeface="Arial"/>
              </a:rPr>
              <a:t>OCLC Record</a:t>
            </a:r>
          </a:p>
        </p:txBody>
      </p:sp>
      <p:pic>
        <p:nvPicPr>
          <p:cNvPr id="2" name="Picture 2" descr="A screenshot of text&#10;&#10;Description generated with very high confidence">
            <a:extLst>
              <a:ext uri="{FF2B5EF4-FFF2-40B4-BE49-F238E27FC236}">
                <a16:creationId xmlns:a16="http://schemas.microsoft.com/office/drawing/2014/main" id="{8A10B432-F8DB-4AD2-B126-0D8C16F6758A}"/>
              </a:ext>
            </a:extLst>
          </p:cNvPr>
          <p:cNvPicPr>
            <a:picLocks noChangeAspect="1"/>
          </p:cNvPicPr>
          <p:nvPr/>
        </p:nvPicPr>
        <p:blipFill rotWithShape="1">
          <a:blip r:embed="rId3"/>
          <a:srcRect l="568" r="3636" b="495"/>
          <a:stretch/>
        </p:blipFill>
        <p:spPr>
          <a:xfrm>
            <a:off x="-741" y="470392"/>
            <a:ext cx="9146349" cy="4530573"/>
          </a:xfrm>
          <a:prstGeom prst="rect">
            <a:avLst/>
          </a:prstGeom>
        </p:spPr>
      </p:pic>
    </p:spTree>
    <p:extLst>
      <p:ext uri="{BB962C8B-B14F-4D97-AF65-F5344CB8AC3E}">
        <p14:creationId xmlns:p14="http://schemas.microsoft.com/office/powerpoint/2010/main" val="281119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idx="4294967295"/>
          </p:nvPr>
        </p:nvSpPr>
        <p:spPr>
          <a:xfrm>
            <a:off x="0" y="414338"/>
            <a:ext cx="8229600" cy="655637"/>
          </a:xfrm>
        </p:spPr>
        <p:txBody>
          <a:bodyPr/>
          <a:lstStyle/>
          <a:p>
            <a:r>
              <a:rPr lang="en-US" dirty="0"/>
              <a:t>Closer look at new rules</a:t>
            </a:r>
          </a:p>
        </p:txBody>
      </p:sp>
      <p:sp>
        <p:nvSpPr>
          <p:cNvPr id="5" name="TextBox 4">
            <a:extLst>
              <a:ext uri="{FF2B5EF4-FFF2-40B4-BE49-F238E27FC236}">
                <a16:creationId xmlns:a16="http://schemas.microsoft.com/office/drawing/2014/main" id="{D2B123D8-52E2-41BE-A1BC-14371E5F1F99}"/>
              </a:ext>
            </a:extLst>
          </p:cNvPr>
          <p:cNvSpPr txBox="1"/>
          <p:nvPr/>
        </p:nvSpPr>
        <p:spPr>
          <a:xfrm>
            <a:off x="554495" y="937"/>
            <a:ext cx="3202273"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Arial"/>
                <a:cs typeface="Arial"/>
              </a:rPr>
              <a:t>Original OCLC record</a:t>
            </a:r>
          </a:p>
        </p:txBody>
      </p:sp>
      <p:sp>
        <p:nvSpPr>
          <p:cNvPr id="11" name="TextBox 10">
            <a:extLst>
              <a:ext uri="{FF2B5EF4-FFF2-40B4-BE49-F238E27FC236}">
                <a16:creationId xmlns:a16="http://schemas.microsoft.com/office/drawing/2014/main" id="{8C58EDA2-D98A-4A84-B60E-DF59142708F2}"/>
              </a:ext>
            </a:extLst>
          </p:cNvPr>
          <p:cNvSpPr txBox="1"/>
          <p:nvPr/>
        </p:nvSpPr>
        <p:spPr>
          <a:xfrm>
            <a:off x="5120132" y="936"/>
            <a:ext cx="3886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Arial"/>
                <a:cs typeface="Arial"/>
              </a:rPr>
              <a:t>Post-merge OCLC Record</a:t>
            </a:r>
            <a:endParaRPr lang="en-US" sz="2400">
              <a:latin typeface="Arial"/>
              <a:cs typeface="Arial"/>
            </a:endParaRPr>
          </a:p>
        </p:txBody>
      </p:sp>
      <p:pic>
        <p:nvPicPr>
          <p:cNvPr id="3" name="Picture 3" descr="A close up of a map&#10;&#10;Description generated with high confidence">
            <a:extLst>
              <a:ext uri="{FF2B5EF4-FFF2-40B4-BE49-F238E27FC236}">
                <a16:creationId xmlns:a16="http://schemas.microsoft.com/office/drawing/2014/main" id="{593702CD-9F29-4C09-9B40-657340EBBA7C}"/>
              </a:ext>
            </a:extLst>
          </p:cNvPr>
          <p:cNvPicPr>
            <a:picLocks noChangeAspect="1"/>
          </p:cNvPicPr>
          <p:nvPr/>
        </p:nvPicPr>
        <p:blipFill>
          <a:blip r:embed="rId3"/>
          <a:stretch>
            <a:fillRect/>
          </a:stretch>
        </p:blipFill>
        <p:spPr>
          <a:xfrm>
            <a:off x="8628" y="417684"/>
            <a:ext cx="9083613" cy="4728669"/>
          </a:xfrm>
          <a:prstGeom prst="rect">
            <a:avLst/>
          </a:prstGeom>
        </p:spPr>
      </p:pic>
    </p:spTree>
    <p:extLst>
      <p:ext uri="{BB962C8B-B14F-4D97-AF65-F5344CB8AC3E}">
        <p14:creationId xmlns:p14="http://schemas.microsoft.com/office/powerpoint/2010/main" val="212151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idx="4294967295"/>
          </p:nvPr>
        </p:nvSpPr>
        <p:spPr>
          <a:xfrm>
            <a:off x="0" y="414338"/>
            <a:ext cx="8229600" cy="655637"/>
          </a:xfrm>
        </p:spPr>
        <p:txBody>
          <a:bodyPr/>
          <a:lstStyle/>
          <a:p>
            <a:r>
              <a:rPr lang="en-US" dirty="0"/>
              <a:t>Closer look at new rules</a:t>
            </a:r>
          </a:p>
        </p:txBody>
      </p:sp>
      <p:sp>
        <p:nvSpPr>
          <p:cNvPr id="11" name="TextBox 10">
            <a:extLst>
              <a:ext uri="{FF2B5EF4-FFF2-40B4-BE49-F238E27FC236}">
                <a16:creationId xmlns:a16="http://schemas.microsoft.com/office/drawing/2014/main" id="{8C58EDA2-D98A-4A84-B60E-DF59142708F2}"/>
              </a:ext>
            </a:extLst>
          </p:cNvPr>
          <p:cNvSpPr txBox="1"/>
          <p:nvPr/>
        </p:nvSpPr>
        <p:spPr>
          <a:xfrm>
            <a:off x="319921" y="-2776"/>
            <a:ext cx="396115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Arial"/>
                <a:cs typeface="Arial"/>
              </a:rPr>
              <a:t>Post-merge OCLC Record</a:t>
            </a:r>
            <a:endParaRPr lang="en-US" sz="2400">
              <a:latin typeface="Arial"/>
              <a:cs typeface="Arial"/>
            </a:endParaRPr>
          </a:p>
        </p:txBody>
      </p:sp>
      <p:sp>
        <p:nvSpPr>
          <p:cNvPr id="8" name="TextBox 7">
            <a:extLst>
              <a:ext uri="{FF2B5EF4-FFF2-40B4-BE49-F238E27FC236}">
                <a16:creationId xmlns:a16="http://schemas.microsoft.com/office/drawing/2014/main" id="{C80E9BBD-769D-414A-89D3-F96A16A5D663}"/>
              </a:ext>
            </a:extLst>
          </p:cNvPr>
          <p:cNvSpPr txBox="1"/>
          <p:nvPr/>
        </p:nvSpPr>
        <p:spPr>
          <a:xfrm>
            <a:off x="5180588" y="-2776"/>
            <a:ext cx="3511446"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Arial"/>
                <a:cs typeface="Calibri"/>
              </a:rPr>
              <a:t>Fully Processed Record</a:t>
            </a:r>
            <a:endParaRPr lang="en-US" sz="2400" dirty="0">
              <a:solidFill>
                <a:srgbClr val="FFFFFF"/>
              </a:solidFill>
              <a:latin typeface="Arial"/>
              <a:cs typeface="Calibri"/>
            </a:endParaRPr>
          </a:p>
        </p:txBody>
      </p:sp>
      <p:pic>
        <p:nvPicPr>
          <p:cNvPr id="7" name="Picture 8" descr="A screenshot of a social media post&#10;&#10;Description generated with very high confidence">
            <a:extLst>
              <a:ext uri="{FF2B5EF4-FFF2-40B4-BE49-F238E27FC236}">
                <a16:creationId xmlns:a16="http://schemas.microsoft.com/office/drawing/2014/main" id="{E31FC30A-670B-4516-83EA-BDEB20641E4F}"/>
              </a:ext>
            </a:extLst>
          </p:cNvPr>
          <p:cNvPicPr>
            <a:picLocks noChangeAspect="1"/>
          </p:cNvPicPr>
          <p:nvPr/>
        </p:nvPicPr>
        <p:blipFill>
          <a:blip r:embed="rId3"/>
          <a:stretch>
            <a:fillRect/>
          </a:stretch>
        </p:blipFill>
        <p:spPr>
          <a:xfrm>
            <a:off x="-2156" y="419114"/>
            <a:ext cx="9159095" cy="4725809"/>
          </a:xfrm>
          <a:prstGeom prst="rect">
            <a:avLst/>
          </a:prstGeom>
        </p:spPr>
      </p:pic>
    </p:spTree>
    <p:extLst>
      <p:ext uri="{BB962C8B-B14F-4D97-AF65-F5344CB8AC3E}">
        <p14:creationId xmlns:p14="http://schemas.microsoft.com/office/powerpoint/2010/main" val="137893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idx="4294967295"/>
          </p:nvPr>
        </p:nvSpPr>
        <p:spPr>
          <a:xfrm>
            <a:off x="0" y="414338"/>
            <a:ext cx="8229600" cy="655637"/>
          </a:xfrm>
        </p:spPr>
        <p:txBody>
          <a:bodyPr/>
          <a:lstStyle/>
          <a:p>
            <a:r>
              <a:rPr lang="en-US" dirty="0"/>
              <a:t>Closer look at new rules</a:t>
            </a:r>
          </a:p>
        </p:txBody>
      </p:sp>
      <p:sp>
        <p:nvSpPr>
          <p:cNvPr id="11" name="TextBox 10">
            <a:extLst>
              <a:ext uri="{FF2B5EF4-FFF2-40B4-BE49-F238E27FC236}">
                <a16:creationId xmlns:a16="http://schemas.microsoft.com/office/drawing/2014/main" id="{8C58EDA2-D98A-4A84-B60E-DF59142708F2}"/>
              </a:ext>
            </a:extLst>
          </p:cNvPr>
          <p:cNvSpPr txBox="1"/>
          <p:nvPr/>
        </p:nvSpPr>
        <p:spPr>
          <a:xfrm>
            <a:off x="319921" y="-2776"/>
            <a:ext cx="396115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Arial"/>
                <a:cs typeface="Arial"/>
              </a:rPr>
              <a:t>Post-merge OCLC Record</a:t>
            </a:r>
            <a:endParaRPr lang="en-US" sz="2400">
              <a:latin typeface="Arial"/>
              <a:cs typeface="Arial"/>
            </a:endParaRPr>
          </a:p>
        </p:txBody>
      </p:sp>
      <p:sp>
        <p:nvSpPr>
          <p:cNvPr id="8" name="TextBox 7">
            <a:extLst>
              <a:ext uri="{FF2B5EF4-FFF2-40B4-BE49-F238E27FC236}">
                <a16:creationId xmlns:a16="http://schemas.microsoft.com/office/drawing/2014/main" id="{C80E9BBD-769D-414A-89D3-F96A16A5D663}"/>
              </a:ext>
            </a:extLst>
          </p:cNvPr>
          <p:cNvSpPr txBox="1"/>
          <p:nvPr/>
        </p:nvSpPr>
        <p:spPr>
          <a:xfrm>
            <a:off x="5180588" y="-2776"/>
            <a:ext cx="3511446"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Arial"/>
                <a:cs typeface="Calibri"/>
              </a:rPr>
              <a:t>Fully Processed Record</a:t>
            </a:r>
            <a:endParaRPr lang="en-US" sz="2400" dirty="0">
              <a:solidFill>
                <a:srgbClr val="FFFFFF"/>
              </a:solidFill>
              <a:latin typeface="Arial"/>
              <a:cs typeface="Calibri"/>
            </a:endParaRPr>
          </a:p>
        </p:txBody>
      </p:sp>
      <p:pic>
        <p:nvPicPr>
          <p:cNvPr id="2" name="Picture 2" descr="A screenshot of a social media post&#10;&#10;Description generated with very high confidence">
            <a:extLst>
              <a:ext uri="{FF2B5EF4-FFF2-40B4-BE49-F238E27FC236}">
                <a16:creationId xmlns:a16="http://schemas.microsoft.com/office/drawing/2014/main" id="{29C0FF9D-8405-4FC2-940A-F0538C250E00}"/>
              </a:ext>
            </a:extLst>
          </p:cNvPr>
          <p:cNvPicPr>
            <a:picLocks noChangeAspect="1"/>
          </p:cNvPicPr>
          <p:nvPr/>
        </p:nvPicPr>
        <p:blipFill>
          <a:blip r:embed="rId3"/>
          <a:stretch>
            <a:fillRect/>
          </a:stretch>
        </p:blipFill>
        <p:spPr>
          <a:xfrm>
            <a:off x="-3747" y="454065"/>
            <a:ext cx="9151493" cy="4685073"/>
          </a:xfrm>
          <a:prstGeom prst="rect">
            <a:avLst/>
          </a:prstGeom>
        </p:spPr>
      </p:pic>
    </p:spTree>
    <p:extLst>
      <p:ext uri="{BB962C8B-B14F-4D97-AF65-F5344CB8AC3E}">
        <p14:creationId xmlns:p14="http://schemas.microsoft.com/office/powerpoint/2010/main" val="8894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18C0B-AE7B-E247-9E9E-67082E75075C}"/>
              </a:ext>
            </a:extLst>
          </p:cNvPr>
          <p:cNvSpPr>
            <a:spLocks noGrp="1"/>
          </p:cNvSpPr>
          <p:nvPr>
            <p:ph type="body" sz="quarter" idx="10"/>
          </p:nvPr>
        </p:nvSpPr>
        <p:spPr>
          <a:xfrm>
            <a:off x="1862045" y="1430963"/>
            <a:ext cx="5419907" cy="1649988"/>
          </a:xfrm>
        </p:spPr>
        <p:txBody>
          <a:bodyPr/>
          <a:lstStyle/>
          <a:p>
            <a:r>
              <a:rPr lang="en-US" dirty="0"/>
              <a:t>Setup and implementation</a:t>
            </a:r>
          </a:p>
          <a:p>
            <a:endParaRPr lang="en-US" dirty="0"/>
          </a:p>
        </p:txBody>
      </p:sp>
    </p:spTree>
    <p:extLst>
      <p:ext uri="{BB962C8B-B14F-4D97-AF65-F5344CB8AC3E}">
        <p14:creationId xmlns:p14="http://schemas.microsoft.com/office/powerpoint/2010/main" val="120564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p:txBody>
          <a:bodyPr vert="horz" lIns="91440" tIns="45720" rIns="91440" bIns="45720" rtlCol="0" anchor="t">
            <a:normAutofit/>
          </a:bodyPr>
          <a:lstStyle/>
          <a:p>
            <a:pPr marL="342265" indent="-342265"/>
            <a:r>
              <a:rPr lang="en-US" dirty="0">
                <a:latin typeface="Arial"/>
                <a:cs typeface="Arial"/>
              </a:rPr>
              <a:t>Record Merging is partially automated, partially manual</a:t>
            </a:r>
            <a:br>
              <a:rPr lang="en-US" dirty="0"/>
            </a:br>
            <a:endParaRPr lang="en-US" dirty="0"/>
          </a:p>
          <a:p>
            <a:pPr marL="342265" indent="-342265"/>
            <a:r>
              <a:rPr lang="en-US" dirty="0"/>
              <a:t>29 new custom rules added to processing specification</a:t>
            </a:r>
          </a:p>
          <a:p>
            <a:pPr marL="0" indent="0">
              <a:buNone/>
            </a:pPr>
            <a:endParaRPr lang="en-US" dirty="0"/>
          </a:p>
          <a:p>
            <a:pPr marL="342265" indent="-342265"/>
            <a:r>
              <a:rPr lang="en-US" dirty="0"/>
              <a:t>Currently run the </a:t>
            </a:r>
            <a:r>
              <a:rPr lang="en-US" dirty="0" err="1"/>
              <a:t>OverDrive</a:t>
            </a:r>
            <a:r>
              <a:rPr lang="en-US" dirty="0"/>
              <a:t> records on a separate profile – can merge profiles in the future if it makes sense to do so</a:t>
            </a:r>
          </a:p>
          <a:p>
            <a:pPr marL="742315" lvl="1" indent="-285115"/>
            <a:endParaRPr lang="en-US" dirty="0"/>
          </a:p>
          <a:p>
            <a:pPr marL="342265" indent="-342265"/>
            <a:endParaRPr lang="en-US" dirty="0"/>
          </a:p>
        </p:txBody>
      </p:sp>
    </p:spTree>
    <p:extLst>
      <p:ext uri="{BB962C8B-B14F-4D97-AF65-F5344CB8AC3E}">
        <p14:creationId xmlns:p14="http://schemas.microsoft.com/office/powerpoint/2010/main" val="208059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57581-6ECB-344B-8C43-F57BD0BA22E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0AF44B1-B909-4548-8B5F-4A2149AAC61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6604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dirty="0"/>
              <a:t>Review of Requests</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p:txBody>
          <a:bodyPr/>
          <a:lstStyle/>
          <a:p>
            <a:r>
              <a:rPr lang="en-US" dirty="0"/>
              <a:t>Merge </a:t>
            </a:r>
            <a:r>
              <a:rPr lang="en-US" dirty="0" err="1"/>
              <a:t>OverDrive</a:t>
            </a:r>
            <a:r>
              <a:rPr lang="en-US" dirty="0"/>
              <a:t> data into OCLC records</a:t>
            </a:r>
            <a:br>
              <a:rPr lang="en-US" dirty="0"/>
            </a:br>
            <a:endParaRPr lang="en-US" dirty="0"/>
          </a:p>
          <a:p>
            <a:r>
              <a:rPr lang="en-US" dirty="0"/>
              <a:t>Global changes to records</a:t>
            </a:r>
          </a:p>
          <a:p>
            <a:endParaRPr lang="en-US" dirty="0"/>
          </a:p>
        </p:txBody>
      </p:sp>
    </p:spTree>
    <p:extLst>
      <p:ext uri="{BB962C8B-B14F-4D97-AF65-F5344CB8AC3E}">
        <p14:creationId xmlns:p14="http://schemas.microsoft.com/office/powerpoint/2010/main" val="23617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dirty="0"/>
              <a:t>Review of Requests</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p:txBody>
          <a:bodyPr/>
          <a:lstStyle/>
          <a:p>
            <a:r>
              <a:rPr lang="en-US" dirty="0"/>
              <a:t>Merge </a:t>
            </a:r>
            <a:r>
              <a:rPr lang="en-US" dirty="0" err="1"/>
              <a:t>OverDrive</a:t>
            </a:r>
            <a:r>
              <a:rPr lang="en-US" dirty="0"/>
              <a:t> data into OCLC records</a:t>
            </a:r>
            <a:br>
              <a:rPr lang="en-US" dirty="0"/>
            </a:br>
            <a:endParaRPr lang="en-US" dirty="0"/>
          </a:p>
          <a:p>
            <a:r>
              <a:rPr lang="en-US" dirty="0"/>
              <a:t>Global changes to records</a:t>
            </a:r>
          </a:p>
          <a:p>
            <a:pPr lvl="1"/>
            <a:r>
              <a:rPr lang="en-US" dirty="0"/>
              <a:t>Remove “non-filers” from series title</a:t>
            </a:r>
          </a:p>
          <a:p>
            <a:pPr lvl="1"/>
            <a:r>
              <a:rPr lang="en-US" dirty="0"/>
              <a:t>Edit “volume” information within the series statement</a:t>
            </a:r>
          </a:p>
          <a:p>
            <a:pPr lvl="1"/>
            <a:r>
              <a:rPr lang="en-US" dirty="0"/>
              <a:t>Genre edits/conversions/additions</a:t>
            </a:r>
          </a:p>
          <a:p>
            <a:pPr lvl="1"/>
            <a:r>
              <a:rPr lang="en-US" dirty="0"/>
              <a:t>Addition of specific fields</a:t>
            </a:r>
          </a:p>
          <a:p>
            <a:pPr lvl="1"/>
            <a:r>
              <a:rPr lang="en-US" dirty="0"/>
              <a:t>Deletions of specific fields</a:t>
            </a:r>
          </a:p>
          <a:p>
            <a:pPr lvl="1"/>
            <a:endParaRPr lang="en-US" dirty="0"/>
          </a:p>
          <a:p>
            <a:endParaRPr lang="en-US" dirty="0"/>
          </a:p>
        </p:txBody>
      </p:sp>
    </p:spTree>
    <p:extLst>
      <p:ext uri="{BB962C8B-B14F-4D97-AF65-F5344CB8AC3E}">
        <p14:creationId xmlns:p14="http://schemas.microsoft.com/office/powerpoint/2010/main" val="151730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p:txBody>
          <a:bodyPr/>
          <a:lstStyle/>
          <a:p>
            <a:r>
              <a:rPr lang="en-US" dirty="0"/>
              <a:t>Create a process to minimize the work of Library staff</a:t>
            </a:r>
            <a:br>
              <a:rPr lang="en-US" dirty="0"/>
            </a:br>
            <a:endParaRPr lang="en-US" dirty="0"/>
          </a:p>
          <a:p>
            <a:r>
              <a:rPr lang="en-US" dirty="0"/>
              <a:t>Keep the majority of the processing on </a:t>
            </a:r>
            <a:r>
              <a:rPr lang="en-US" dirty="0" err="1"/>
              <a:t>Backtage’s</a:t>
            </a:r>
            <a:r>
              <a:rPr lang="en-US" dirty="0"/>
              <a:t> side</a:t>
            </a:r>
            <a:br>
              <a:rPr lang="en-US" dirty="0"/>
            </a:br>
            <a:endParaRPr lang="en-US" dirty="0"/>
          </a:p>
          <a:p>
            <a:r>
              <a:rPr lang="en-US" dirty="0"/>
              <a:t>Incorporate into existing monthly processing</a:t>
            </a:r>
          </a:p>
          <a:p>
            <a:pPr lvl="1"/>
            <a:endParaRPr lang="en-US" dirty="0"/>
          </a:p>
          <a:p>
            <a:endParaRPr lang="en-US" dirty="0"/>
          </a:p>
        </p:txBody>
      </p:sp>
    </p:spTree>
    <p:extLst>
      <p:ext uri="{BB962C8B-B14F-4D97-AF65-F5344CB8AC3E}">
        <p14:creationId xmlns:p14="http://schemas.microsoft.com/office/powerpoint/2010/main" val="255802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p:txBody>
          <a:bodyPr/>
          <a:lstStyle/>
          <a:p>
            <a:r>
              <a:rPr lang="en-US" dirty="0"/>
              <a:t>Communication of expectations</a:t>
            </a:r>
            <a:br>
              <a:rPr lang="en-US" dirty="0"/>
            </a:br>
            <a:endParaRPr lang="en-US" dirty="0"/>
          </a:p>
          <a:p>
            <a:r>
              <a:rPr lang="en-US" dirty="0"/>
              <a:t>JavaScript knowledge</a:t>
            </a:r>
            <a:br>
              <a:rPr lang="en-US" dirty="0"/>
            </a:br>
            <a:endParaRPr lang="en-US" dirty="0"/>
          </a:p>
          <a:p>
            <a:r>
              <a:rPr lang="en-US" dirty="0"/>
              <a:t>Transitioning process to brand new Project Manager</a:t>
            </a:r>
          </a:p>
          <a:p>
            <a:pPr lvl="1"/>
            <a:endParaRPr lang="en-US" dirty="0"/>
          </a:p>
          <a:p>
            <a:endParaRPr lang="en-US" dirty="0"/>
          </a:p>
        </p:txBody>
      </p:sp>
    </p:spTree>
    <p:extLst>
      <p:ext uri="{BB962C8B-B14F-4D97-AF65-F5344CB8AC3E}">
        <p14:creationId xmlns:p14="http://schemas.microsoft.com/office/powerpoint/2010/main" val="257655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p:nvPr>
        </p:nvSpPr>
        <p:spPr/>
        <p:txBody>
          <a:bodyPr/>
          <a:lstStyle/>
          <a:p>
            <a:r>
              <a:rPr lang="en-US" dirty="0">
                <a:latin typeface="Arial"/>
                <a:cs typeface="Arial"/>
              </a:rPr>
              <a:t>Closer look at Record Merging</a:t>
            </a:r>
            <a:endParaRPr lang="en-US" dirty="0"/>
          </a:p>
        </p:txBody>
      </p:sp>
      <p:sp>
        <p:nvSpPr>
          <p:cNvPr id="3" name="Content Placeholder 2">
            <a:extLst>
              <a:ext uri="{FF2B5EF4-FFF2-40B4-BE49-F238E27FC236}">
                <a16:creationId xmlns:a16="http://schemas.microsoft.com/office/drawing/2014/main" id="{21362C7B-3781-4324-AC87-28801661E3A5}"/>
              </a:ext>
            </a:extLst>
          </p:cNvPr>
          <p:cNvSpPr>
            <a:spLocks noGrp="1"/>
          </p:cNvSpPr>
          <p:nvPr>
            <p:ph sz="half" idx="1"/>
          </p:nvPr>
        </p:nvSpPr>
        <p:spPr>
          <a:xfrm>
            <a:off x="457200" y="1200151"/>
            <a:ext cx="7888014" cy="3394472"/>
          </a:xfrm>
        </p:spPr>
        <p:txBody>
          <a:bodyPr/>
          <a:lstStyle/>
          <a:p>
            <a:r>
              <a:rPr lang="en-US" dirty="0"/>
              <a:t>2 files come in from Lisa (</a:t>
            </a:r>
            <a:r>
              <a:rPr lang="en-US" dirty="0" err="1"/>
              <a:t>OverDrive</a:t>
            </a:r>
            <a:r>
              <a:rPr lang="en-US" dirty="0"/>
              <a:t> copy &amp; OCLC copy)</a:t>
            </a:r>
            <a:br>
              <a:rPr lang="en-US" dirty="0"/>
            </a:br>
            <a:endParaRPr lang="en-US" dirty="0"/>
          </a:p>
          <a:p>
            <a:r>
              <a:rPr lang="en-US" dirty="0"/>
              <a:t>Double-check character encoding of the file</a:t>
            </a:r>
            <a:br>
              <a:rPr lang="en-US" dirty="0"/>
            </a:br>
            <a:endParaRPr lang="en-US" dirty="0"/>
          </a:p>
          <a:p>
            <a:r>
              <a:rPr lang="en-US" dirty="0"/>
              <a:t>Remove certain fields from OCLC copy with scripts</a:t>
            </a:r>
            <a:br>
              <a:rPr lang="en-US" dirty="0"/>
            </a:br>
            <a:endParaRPr lang="en-US" dirty="0"/>
          </a:p>
          <a:p>
            <a:r>
              <a:rPr lang="en-US" dirty="0"/>
              <a:t>Merge specific </a:t>
            </a:r>
            <a:r>
              <a:rPr lang="en-US" dirty="0" err="1"/>
              <a:t>OverDrive</a:t>
            </a:r>
            <a:r>
              <a:rPr lang="en-US" dirty="0"/>
              <a:t> fields into OCLC copy with program</a:t>
            </a:r>
            <a:br>
              <a:rPr lang="en-US" dirty="0"/>
            </a:br>
            <a:endParaRPr lang="en-US" dirty="0"/>
          </a:p>
          <a:p>
            <a:r>
              <a:rPr lang="en-US" dirty="0"/>
              <a:t>Map “overlay command field” (949$a) from 907$a with script</a:t>
            </a:r>
          </a:p>
          <a:p>
            <a:endParaRPr lang="en-US" dirty="0"/>
          </a:p>
        </p:txBody>
      </p:sp>
    </p:spTree>
    <p:extLst>
      <p:ext uri="{BB962C8B-B14F-4D97-AF65-F5344CB8AC3E}">
        <p14:creationId xmlns:p14="http://schemas.microsoft.com/office/powerpoint/2010/main" val="404919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p:nvPr>
        </p:nvSpPr>
        <p:spPr/>
        <p:txBody>
          <a:bodyPr/>
          <a:lstStyle/>
          <a:p>
            <a:r>
              <a:rPr lang="en-US" dirty="0">
                <a:latin typeface="Arial"/>
                <a:cs typeface="Arial"/>
              </a:rPr>
              <a:t>Processing profile – 1 or 2?</a:t>
            </a:r>
            <a:endParaRPr lang="en-US" dirty="0"/>
          </a:p>
        </p:txBody>
      </p:sp>
      <p:pic>
        <p:nvPicPr>
          <p:cNvPr id="7" name="Content Placeholder 6">
            <a:extLst>
              <a:ext uri="{FF2B5EF4-FFF2-40B4-BE49-F238E27FC236}">
                <a16:creationId xmlns:a16="http://schemas.microsoft.com/office/drawing/2014/main" id="{1E6240F2-601E-4FEE-9C63-08B6CE99C6E3}"/>
              </a:ext>
            </a:extLst>
          </p:cNvPr>
          <p:cNvPicPr>
            <a:picLocks noGrp="1" noChangeAspect="1"/>
          </p:cNvPicPr>
          <p:nvPr>
            <p:ph sz="half" idx="1"/>
          </p:nvPr>
        </p:nvPicPr>
        <p:blipFill>
          <a:blip r:embed="rId3"/>
          <a:stretch>
            <a:fillRect/>
          </a:stretch>
        </p:blipFill>
        <p:spPr>
          <a:xfrm>
            <a:off x="1441704" y="1070662"/>
            <a:ext cx="6260592" cy="3510089"/>
          </a:xfrm>
        </p:spPr>
      </p:pic>
    </p:spTree>
    <p:extLst>
      <p:ext uri="{BB962C8B-B14F-4D97-AF65-F5344CB8AC3E}">
        <p14:creationId xmlns:p14="http://schemas.microsoft.com/office/powerpoint/2010/main" val="276522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25897-0149-A54A-92C7-A5A6CC12347C}"/>
              </a:ext>
            </a:extLst>
          </p:cNvPr>
          <p:cNvSpPr>
            <a:spLocks noGrp="1"/>
          </p:cNvSpPr>
          <p:nvPr>
            <p:ph type="title"/>
          </p:nvPr>
        </p:nvSpPr>
        <p:spPr/>
        <p:txBody>
          <a:bodyPr/>
          <a:lstStyle/>
          <a:p>
            <a:r>
              <a:rPr lang="en-US" dirty="0"/>
              <a:t>Closer look at new rules</a:t>
            </a:r>
          </a:p>
        </p:txBody>
      </p:sp>
      <p:pic>
        <p:nvPicPr>
          <p:cNvPr id="13" name="Picture 13" descr="A picture containing animal&#10;&#10;Description generated with high confidence">
            <a:extLst>
              <a:ext uri="{FF2B5EF4-FFF2-40B4-BE49-F238E27FC236}">
                <a16:creationId xmlns:a16="http://schemas.microsoft.com/office/drawing/2014/main" id="{998CAF2D-34D1-4C0A-A26A-2849F9D505CE}"/>
              </a:ext>
            </a:extLst>
          </p:cNvPr>
          <p:cNvPicPr>
            <a:picLocks noGrp="1" noChangeAspect="1"/>
          </p:cNvPicPr>
          <p:nvPr>
            <p:ph sz="half" idx="1"/>
          </p:nvPr>
        </p:nvPicPr>
        <p:blipFill>
          <a:blip r:embed="rId3"/>
          <a:stretch>
            <a:fillRect/>
          </a:stretch>
        </p:blipFill>
        <p:spPr>
          <a:xfrm>
            <a:off x="457201" y="1108113"/>
            <a:ext cx="8007927" cy="3297993"/>
          </a:xfrm>
          <a:prstGeom prst="rect">
            <a:avLst/>
          </a:prstGeom>
        </p:spPr>
      </p:pic>
    </p:spTree>
    <p:extLst>
      <p:ext uri="{BB962C8B-B14F-4D97-AF65-F5344CB8AC3E}">
        <p14:creationId xmlns:p14="http://schemas.microsoft.com/office/powerpoint/2010/main" val="2913036098"/>
      </p:ext>
    </p:extLst>
  </p:cSld>
  <p:clrMapOvr>
    <a:masterClrMapping/>
  </p:clrMapOvr>
</p:sld>
</file>

<file path=ppt/theme/theme1.xml><?xml version="1.0" encoding="utf-8"?>
<a:theme xmlns:a="http://schemas.openxmlformats.org/drawingml/2006/main" name="Office Theme">
  <a:themeElements>
    <a:clrScheme name="IUG 2019 Conference">
      <a:dk1>
        <a:sysClr val="windowText" lastClr="000000"/>
      </a:dk1>
      <a:lt1>
        <a:sysClr val="window" lastClr="FFFFFF"/>
      </a:lt1>
      <a:dk2>
        <a:srgbClr val="434343"/>
      </a:dk2>
      <a:lt2>
        <a:srgbClr val="EEECE1"/>
      </a:lt2>
      <a:accent1>
        <a:srgbClr val="6E2526"/>
      </a:accent1>
      <a:accent2>
        <a:srgbClr val="FCB41D"/>
      </a:accent2>
      <a:accent3>
        <a:srgbClr val="DA8587"/>
      </a:accent3>
      <a:accent4>
        <a:srgbClr val="B2707D"/>
      </a:accent4>
      <a:accent5>
        <a:srgbClr val="808080"/>
      </a:accent5>
      <a:accent6>
        <a:srgbClr val="D4D4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Conference-Presentation-Final_16.potx" id="{F2337E40-326B-4943-A10E-DF7D822218F5}" vid="{280415BE-AD84-0240-A840-990302BCE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971</TotalTime>
  <Words>1438</Words>
  <Application>Microsoft Office PowerPoint</Application>
  <PresentationFormat>On-screen Show (16:9)</PresentationFormat>
  <Paragraphs>124</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Bold</vt:lpstr>
      <vt:lpstr>Calibri</vt:lpstr>
      <vt:lpstr>Office Theme</vt:lpstr>
      <vt:lpstr>Using Custom Batch Processes to Create Better Quality eBook Records </vt:lpstr>
      <vt:lpstr>PowerPoint Presentation</vt:lpstr>
      <vt:lpstr>Review of Requests</vt:lpstr>
      <vt:lpstr>Review of Requests</vt:lpstr>
      <vt:lpstr>Goals</vt:lpstr>
      <vt:lpstr>Challenges</vt:lpstr>
      <vt:lpstr>Closer look at Record Merging</vt:lpstr>
      <vt:lpstr>Processing profile – 1 or 2?</vt:lpstr>
      <vt:lpstr>Closer look at new rules</vt:lpstr>
      <vt:lpstr>Closer look at new rules</vt:lpstr>
      <vt:lpstr>Closer look at new rules</vt:lpstr>
      <vt:lpstr>Closer look at new rules</vt:lpstr>
      <vt:lpstr>Closer look at new rules</vt:lpstr>
      <vt:lpstr>Closer look at new rules</vt:lpstr>
      <vt:lpstr>Closer look at new rules</vt:lpstr>
      <vt:lpstr>Closer look at new rules</vt:lpstr>
      <vt:lpstr>Closer look at new rules</vt:lpstr>
      <vt:lpstr>Closer look at new rules</vt:lpstr>
      <vt:lpstr>Closer look at new rules</vt:lpstr>
      <vt:lpstr>Results</vt:lpstr>
      <vt:lpstr>PowerPoint Presentation</vt:lpstr>
    </vt:vector>
  </TitlesOfParts>
  <Company>29 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Ballatori</dc:creator>
  <cp:lastModifiedBy>Casey Cheney</cp:lastModifiedBy>
  <cp:revision>454</cp:revision>
  <dcterms:created xsi:type="dcterms:W3CDTF">2018-09-12T19:19:28Z</dcterms:created>
  <dcterms:modified xsi:type="dcterms:W3CDTF">2019-04-05T19:00:55Z</dcterms:modified>
</cp:coreProperties>
</file>