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6" r:id="rId2"/>
    <p:sldId id="285" r:id="rId3"/>
    <p:sldId id="282" r:id="rId4"/>
    <p:sldId id="259" r:id="rId5"/>
    <p:sldId id="269" r:id="rId6"/>
    <p:sldId id="270" r:id="rId7"/>
    <p:sldId id="271" r:id="rId8"/>
    <p:sldId id="272" r:id="rId9"/>
    <p:sldId id="273" r:id="rId10"/>
    <p:sldId id="287" r:id="rId11"/>
    <p:sldId id="284" r:id="rId12"/>
    <p:sldId id="276" r:id="rId13"/>
    <p:sldId id="279" r:id="rId14"/>
    <p:sldId id="289" r:id="rId15"/>
    <p:sldId id="280" r:id="rId16"/>
    <p:sldId id="281" r:id="rId17"/>
    <p:sldId id="260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E5E5E"/>
    <a:srgbClr val="474747"/>
    <a:srgbClr val="FBAF41"/>
    <a:srgbClr val="814396"/>
    <a:srgbClr val="000000"/>
    <a:srgbClr val="F7941E"/>
    <a:srgbClr val="010000"/>
    <a:srgbClr val="363738"/>
    <a:srgbClr val="34466A"/>
    <a:srgbClr val="445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70824" autoAdjust="0"/>
  </p:normalViewPr>
  <p:slideViewPr>
    <p:cSldViewPr snapToObjects="1">
      <p:cViewPr varScale="1">
        <p:scale>
          <a:sx n="103" d="100"/>
          <a:sy n="103" d="100"/>
        </p:scale>
        <p:origin x="1128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127" d="100"/>
          <a:sy n="127" d="100"/>
        </p:scale>
        <p:origin x="448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88035-4058-5C49-8BD7-16E3BDCF2F99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5E42B-5233-0E4B-B874-E3BB3D9C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50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7516E-18FD-0744-B275-F4E7A76ECEF9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53187-4E7A-9D4E-8D20-4DF01D046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23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69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68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19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8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78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60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51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13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69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09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10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85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23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61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0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40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1323594"/>
            <a:ext cx="4419600" cy="47167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1795272"/>
            <a:ext cx="4419600" cy="471678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8392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2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257800" y="819150"/>
            <a:ext cx="37338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2399" y="819150"/>
            <a:ext cx="4953001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Tex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2400" y="819150"/>
            <a:ext cx="88392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1323594"/>
            <a:ext cx="4419600" cy="47167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1795272"/>
            <a:ext cx="4419600" cy="471678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19150"/>
            <a:ext cx="88392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12913"/>
            <a:ext cx="9148174" cy="4369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rgbClr val="7030A0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24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»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Laura.Wright@colorado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19150"/>
            <a:ext cx="4648200" cy="3581400"/>
          </a:xfrm>
        </p:spPr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Sierra to Summon</a:t>
            </a:r>
            <a:br>
              <a:rPr lang="en-US" sz="3600" dirty="0" smtClean="0"/>
            </a:br>
            <a:r>
              <a:rPr lang="en-US" sz="3600" dirty="0" smtClean="0"/>
              <a:t>at the University of Colorado, Boulder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3790950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34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350"/>
            <a:ext cx="7543800" cy="453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9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Routine Processes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Daily (weekdays): list created in Sierra by one of two staff members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saved search, we update the date manually (conditional date could be used if we ran the list 7 days/week)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output file uploaded to </a:t>
            </a:r>
            <a:r>
              <a:rPr lang="en-US" dirty="0" err="1" smtClean="0">
                <a:solidFill>
                  <a:schemeClr val="tx2"/>
                </a:solidFill>
              </a:rPr>
              <a:t>Proquest</a:t>
            </a:r>
            <a:r>
              <a:rPr lang="en-US" dirty="0" smtClean="0">
                <a:solidFill>
                  <a:schemeClr val="tx2"/>
                </a:solidFill>
              </a:rPr>
              <a:t> server via ftp </a:t>
            </a:r>
          </a:p>
          <a:p>
            <a:r>
              <a:rPr lang="en-US" dirty="0" smtClean="0"/>
              <a:t>Weekly: records marked for deletion deleted from Sierra</a:t>
            </a:r>
          </a:p>
          <a:p>
            <a:r>
              <a:rPr lang="en-US" dirty="0" smtClean="0"/>
              <a:t>Quarterly: full holdings re-uploaded to Summon index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create successive lists in our largest review file (holds 1 million records)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6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(…OR, to bib or not to bib?)</a:t>
            </a:r>
          </a:p>
          <a:p>
            <a:pPr marL="0" indent="0">
              <a:buNone/>
            </a:pPr>
            <a:r>
              <a:rPr lang="en-US" dirty="0" smtClean="0"/>
              <a:t>We have displayed Resource records (from the ERM) in our public catalog for many years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Instruction is predicated on being able to search for databases in whatever our main search option is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Public outcry* ensued when we first brought up Summon and searches for popular databases by name did not yield expected results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Usage statistics verify that our users frequently search database names (e.g. “Web of Science” “JSTOR” or “J Store”) in Summon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But Resource records are not MARC &amp; </a:t>
            </a:r>
            <a:r>
              <a:rPr lang="en-US" dirty="0" err="1" smtClean="0">
                <a:solidFill>
                  <a:schemeClr val="tx2"/>
                </a:solidFill>
              </a:rPr>
              <a:t>Proquest</a:t>
            </a:r>
            <a:r>
              <a:rPr lang="en-US" dirty="0" smtClean="0">
                <a:solidFill>
                  <a:schemeClr val="tx2"/>
                </a:solidFill>
              </a:rPr>
              <a:t> cannot ingest non-MARC metadata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1200" dirty="0" smtClean="0"/>
              <a:t>*within the libraries at least</a:t>
            </a:r>
            <a:endParaRPr lang="en-US" sz="1200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3335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Challenges – Databases and other “E-resources”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49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399" y="819150"/>
            <a:ext cx="8610601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     “</a:t>
            </a:r>
            <a:r>
              <a:rPr lang="en-US" dirty="0"/>
              <a:t>D</a:t>
            </a:r>
            <a:r>
              <a:rPr lang="en-US" dirty="0" smtClean="0"/>
              <a:t>ummy” bibs, suppressed in Classic catalog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sz="1700" dirty="0" smtClean="0">
                <a:solidFill>
                  <a:schemeClr val="tx2"/>
                </a:solidFill>
              </a:rPr>
              <a:t>derived from Resource records </a:t>
            </a:r>
          </a:p>
          <a:p>
            <a:pPr lvl="1"/>
            <a:r>
              <a:rPr lang="en-US" sz="1700" dirty="0" smtClean="0">
                <a:solidFill>
                  <a:schemeClr val="tx2"/>
                </a:solidFill>
              </a:rPr>
              <a:t>used MarcEdit to create initially, then did manual clean-up</a:t>
            </a:r>
          </a:p>
          <a:p>
            <a:pPr lvl="1"/>
            <a:r>
              <a:rPr lang="en-US" sz="1700" dirty="0" smtClean="0">
                <a:solidFill>
                  <a:schemeClr val="tx2"/>
                </a:solidFill>
              </a:rPr>
              <a:t>this was conceived of as a temporary solution</a:t>
            </a:r>
          </a:p>
          <a:p>
            <a:pPr lvl="1"/>
            <a:r>
              <a:rPr lang="en-US" sz="1700" dirty="0" smtClean="0">
                <a:solidFill>
                  <a:schemeClr val="tx2"/>
                </a:solidFill>
              </a:rPr>
              <a:t>maintenance is a challenge (any edits made to resource records must also be made in corresponding bib records)</a:t>
            </a:r>
          </a:p>
          <a:p>
            <a:pPr lvl="1"/>
            <a:r>
              <a:rPr lang="en-US" sz="1700" dirty="0" smtClean="0">
                <a:solidFill>
                  <a:schemeClr val="tx2"/>
                </a:solidFill>
              </a:rPr>
              <a:t>these </a:t>
            </a:r>
            <a:r>
              <a:rPr lang="en-US" sz="1700" dirty="0">
                <a:solidFill>
                  <a:schemeClr val="tx2"/>
                </a:solidFill>
              </a:rPr>
              <a:t>records </a:t>
            </a:r>
            <a:r>
              <a:rPr lang="en-US" sz="1700" dirty="0" smtClean="0">
                <a:solidFill>
                  <a:schemeClr val="tx2"/>
                </a:solidFill>
              </a:rPr>
              <a:t>still don’t </a:t>
            </a:r>
            <a:r>
              <a:rPr lang="en-US" sz="1700" dirty="0">
                <a:solidFill>
                  <a:schemeClr val="tx2"/>
                </a:solidFill>
              </a:rPr>
              <a:t>provide adequate discovery unless the users are savvy enough to limit their search by content </a:t>
            </a:r>
            <a:r>
              <a:rPr lang="en-US" sz="1700" dirty="0" smtClean="0">
                <a:solidFill>
                  <a:schemeClr val="tx2"/>
                </a:solidFill>
              </a:rPr>
              <a:t>type</a:t>
            </a:r>
            <a:endParaRPr lang="en-US" sz="1700" dirty="0" smtClean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Initial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5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Search strategy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7544" y="745422"/>
            <a:ext cx="3458206" cy="190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6679" y="3975920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This is the search we run every weekday (updating the date). 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742950"/>
            <a:ext cx="2667000" cy="20844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282737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Before new BCODE3…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297945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After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8" name="Picture 4" descr="Image result for frowny fa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980" y="3438599"/>
            <a:ext cx="590463" cy="53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miley fa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3500862"/>
            <a:ext cx="599977" cy="51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85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81600" y="807983"/>
            <a:ext cx="3704498" cy="3733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resource record </a:t>
            </a:r>
            <a:r>
              <a:rPr lang="en-US" dirty="0" smtClean="0">
                <a:sym typeface="Wingdings" panose="05000000000000000000" pitchFamily="2" charset="2"/>
              </a:rPr>
              <a:t> “</a:t>
            </a:r>
            <a:r>
              <a:rPr lang="en-US" dirty="0" smtClean="0"/>
              <a:t>dummy bib”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0597"/>
            <a:ext cx="5112341" cy="378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3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Other options for representing databases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8000" dirty="0" smtClean="0"/>
              <a:t>Best bets </a:t>
            </a:r>
          </a:p>
          <a:p>
            <a:pPr lvl="1"/>
            <a:r>
              <a:rPr lang="en-US" sz="6400" dirty="0" smtClean="0">
                <a:solidFill>
                  <a:schemeClr val="tx2"/>
                </a:solidFill>
              </a:rPr>
              <a:t>cannot use same tag for two different resources</a:t>
            </a:r>
          </a:p>
          <a:p>
            <a:pPr lvl="1"/>
            <a:r>
              <a:rPr lang="en-US" sz="6400" dirty="0" smtClean="0">
                <a:solidFill>
                  <a:schemeClr val="tx2"/>
                </a:solidFill>
              </a:rPr>
              <a:t>character limits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r>
              <a:rPr lang="en-US" sz="8000" dirty="0" smtClean="0"/>
              <a:t>Database recommender </a:t>
            </a:r>
          </a:p>
          <a:p>
            <a:pPr lvl="1"/>
            <a:r>
              <a:rPr lang="en-US" sz="6400" dirty="0" smtClean="0">
                <a:solidFill>
                  <a:schemeClr val="tx2"/>
                </a:solidFill>
              </a:rPr>
              <a:t>recommendations limited to two</a:t>
            </a:r>
          </a:p>
          <a:p>
            <a:pPr lvl="1"/>
            <a:r>
              <a:rPr lang="en-US" sz="6400" dirty="0" smtClean="0">
                <a:solidFill>
                  <a:schemeClr val="tx2"/>
                </a:solidFill>
              </a:rPr>
              <a:t>suggestions are randomized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r>
              <a:rPr lang="en-US" sz="8000" dirty="0" smtClean="0"/>
              <a:t>Custom search box limited by content type</a:t>
            </a:r>
          </a:p>
          <a:p>
            <a:pPr lvl="1"/>
            <a:r>
              <a:rPr lang="en-US" sz="6400" dirty="0" smtClean="0">
                <a:solidFill>
                  <a:schemeClr val="tx2"/>
                </a:solidFill>
              </a:rPr>
              <a:t>usability testing shows most users ignore dropdowns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r>
              <a:rPr lang="en-US" sz="8000" dirty="0" smtClean="0"/>
              <a:t>A-Z Databases (</a:t>
            </a:r>
            <a:r>
              <a:rPr lang="en-US" sz="8000" dirty="0" err="1" smtClean="0"/>
              <a:t>LibGuides</a:t>
            </a:r>
            <a:r>
              <a:rPr lang="en-US" sz="8000" dirty="0" smtClean="0"/>
              <a:t>)</a:t>
            </a:r>
          </a:p>
          <a:p>
            <a:pPr lvl="1"/>
            <a:r>
              <a:rPr lang="en-US" sz="6400" dirty="0" smtClean="0">
                <a:solidFill>
                  <a:schemeClr val="tx2"/>
                </a:solidFill>
              </a:rPr>
              <a:t>works really well, but…</a:t>
            </a:r>
          </a:p>
          <a:p>
            <a:pPr lvl="1"/>
            <a:r>
              <a:rPr lang="en-US" sz="6400" dirty="0" smtClean="0">
                <a:solidFill>
                  <a:schemeClr val="tx2"/>
                </a:solidFill>
              </a:rPr>
              <a:t>how to best direct users here?</a:t>
            </a:r>
          </a:p>
          <a:p>
            <a:pPr lvl="1"/>
            <a:r>
              <a:rPr lang="en-US" sz="6400" dirty="0" smtClean="0">
                <a:solidFill>
                  <a:schemeClr val="tx2"/>
                </a:solidFill>
              </a:rPr>
              <a:t>this is going to require ongoing discussion and collaboration</a:t>
            </a:r>
          </a:p>
          <a:p>
            <a:pPr lvl="1"/>
            <a:endParaRPr lang="en-US" sz="6400" dirty="0" smtClean="0">
              <a:solidFill>
                <a:schemeClr val="tx2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57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123950"/>
            <a:ext cx="3733800" cy="280035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			</a:t>
            </a:r>
            <a:r>
              <a:rPr lang="en-US" b="1" dirty="0" smtClean="0">
                <a:solidFill>
                  <a:schemeClr val="accent1"/>
                </a:solidFill>
              </a:rPr>
              <a:t>Questions?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(and a greeting from my dogs)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chemeClr val="tx2"/>
                </a:solidFill>
                <a:hlinkClick r:id="rId4"/>
              </a:rPr>
              <a:t>Laura.Wright@colorado.edu</a:t>
            </a: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19150"/>
            <a:ext cx="4419600" cy="976122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/>
                </a:solidFill>
              </a:rPr>
              <a:t>Laura Wright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795272"/>
            <a:ext cx="4419600" cy="2605278"/>
          </a:xfrm>
        </p:spPr>
        <p:txBody>
          <a:bodyPr>
            <a:normAutofit/>
          </a:bodyPr>
          <a:lstStyle/>
          <a:p>
            <a:r>
              <a:rPr lang="en-US" sz="2300" dirty="0" smtClean="0">
                <a:solidFill>
                  <a:schemeClr val="accent1"/>
                </a:solidFill>
              </a:rPr>
              <a:t>Serials Cataloging Manager,</a:t>
            </a:r>
          </a:p>
          <a:p>
            <a:r>
              <a:rPr lang="en-US" sz="2300" dirty="0" smtClean="0">
                <a:solidFill>
                  <a:schemeClr val="accent1"/>
                </a:solidFill>
              </a:rPr>
              <a:t>Metadata Services </a:t>
            </a:r>
          </a:p>
          <a:p>
            <a:r>
              <a:rPr lang="en-US" sz="2300" dirty="0" smtClean="0">
                <a:solidFill>
                  <a:schemeClr val="accent1"/>
                </a:solidFill>
              </a:rPr>
              <a:t>University of Colorado, Boulder Libraries</a:t>
            </a:r>
          </a:p>
          <a:p>
            <a:r>
              <a:rPr lang="en-US" sz="2300" dirty="0" smtClean="0">
                <a:solidFill>
                  <a:schemeClr val="accent1"/>
                </a:solidFill>
              </a:rPr>
              <a:t>Boulder, CO</a:t>
            </a:r>
            <a:endParaRPr lang="en-US" sz="2300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81000" y="1795272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40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000" dirty="0" smtClean="0"/>
              <a:t>Overview of the library, our users, &amp; our collections</a:t>
            </a:r>
          </a:p>
          <a:p>
            <a:r>
              <a:rPr lang="en-US" sz="2000" dirty="0" smtClean="0"/>
              <a:t>Discovery implementation &amp; decisions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MARC field mapping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content type definitions</a:t>
            </a:r>
          </a:p>
          <a:p>
            <a:r>
              <a:rPr lang="en-US" sz="2000" dirty="0" smtClean="0"/>
              <a:t>The evolution of our routine processes (the good and the bad)</a:t>
            </a:r>
          </a:p>
          <a:p>
            <a:r>
              <a:rPr lang="en-US" sz="2000" dirty="0" smtClean="0"/>
              <a:t>Ongoing challenges (the sometimes ugly)</a:t>
            </a:r>
          </a:p>
        </p:txBody>
      </p:sp>
    </p:spTree>
    <p:extLst>
      <p:ext uri="{BB962C8B-B14F-4D97-AF65-F5344CB8AC3E}">
        <p14:creationId xmlns:p14="http://schemas.microsoft.com/office/powerpoint/2010/main" val="329491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University of Colorado, Boulder and our Libraries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30,000+</a:t>
            </a:r>
            <a:r>
              <a:rPr lang="en-US" dirty="0" smtClean="0"/>
              <a:t> students (undergraduate and graduate)</a:t>
            </a:r>
          </a:p>
          <a:p>
            <a:r>
              <a:rPr lang="en-US" b="1" dirty="0"/>
              <a:t>2,166</a:t>
            </a:r>
            <a:r>
              <a:rPr lang="en-US" dirty="0"/>
              <a:t> academic faculty and </a:t>
            </a:r>
            <a:r>
              <a:rPr lang="en-US" b="1" dirty="0"/>
              <a:t>1,984</a:t>
            </a:r>
            <a:r>
              <a:rPr lang="en-US" dirty="0"/>
              <a:t> research </a:t>
            </a:r>
            <a:r>
              <a:rPr lang="en-US" dirty="0" smtClean="0"/>
              <a:t>faculty, </a:t>
            </a:r>
            <a:r>
              <a:rPr lang="en-US" b="1" dirty="0" smtClean="0"/>
              <a:t>700</a:t>
            </a:r>
            <a:r>
              <a:rPr lang="en-US" b="1" dirty="0"/>
              <a:t>+ </a:t>
            </a:r>
            <a:r>
              <a:rPr lang="en-US" dirty="0"/>
              <a:t>visiting international </a:t>
            </a:r>
            <a:r>
              <a:rPr lang="en-US" dirty="0" smtClean="0"/>
              <a:t>scholars, </a:t>
            </a:r>
            <a:r>
              <a:rPr lang="en-US" b="1" dirty="0" smtClean="0"/>
              <a:t>3,600</a:t>
            </a:r>
            <a:r>
              <a:rPr lang="en-US" b="1" dirty="0"/>
              <a:t>+</a:t>
            </a:r>
            <a:r>
              <a:rPr lang="en-US" dirty="0"/>
              <a:t> staff </a:t>
            </a:r>
            <a:r>
              <a:rPr lang="en-US" dirty="0" smtClean="0"/>
              <a:t>members</a:t>
            </a:r>
          </a:p>
          <a:p>
            <a:r>
              <a:rPr lang="en-US" dirty="0" smtClean="0"/>
              <a:t>Our libraries hold 5,840,000+ titles (including records from Serials </a:t>
            </a:r>
            <a:r>
              <a:rPr lang="en-US" dirty="0"/>
              <a:t>Solutions) with </a:t>
            </a:r>
            <a:r>
              <a:rPr lang="en-US" dirty="0" smtClean="0"/>
              <a:t>7,326,300+ items attached</a:t>
            </a:r>
            <a:endParaRPr lang="en-US" dirty="0"/>
          </a:p>
          <a:p>
            <a:r>
              <a:rPr lang="en-US" dirty="0" smtClean="0"/>
              <a:t>~4,705,500+ tangible volumes</a:t>
            </a:r>
            <a:r>
              <a:rPr lang="en-US" dirty="0"/>
              <a:t> </a:t>
            </a:r>
            <a:r>
              <a:rPr lang="en-US" dirty="0" smtClean="0"/>
              <a:t>(includes microform);</a:t>
            </a:r>
            <a:br>
              <a:rPr lang="en-US" dirty="0" smtClean="0"/>
            </a:br>
            <a:r>
              <a:rPr lang="en-US" dirty="0"/>
              <a:t> ~</a:t>
            </a:r>
            <a:r>
              <a:rPr lang="en-US" dirty="0" smtClean="0"/>
              <a:t>2,620,800+ e-volumes</a:t>
            </a:r>
          </a:p>
          <a:p>
            <a:pPr lvl="1"/>
            <a:r>
              <a:rPr lang="en-US" dirty="0" smtClean="0"/>
              <a:t>~2,494,800 (about 53%) of tangible items are in offsite storage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09550"/>
            <a:ext cx="8839200" cy="4343400"/>
          </a:xfrm>
        </p:spPr>
        <p:txBody>
          <a:bodyPr>
            <a:normAutofit/>
          </a:bodyPr>
          <a:lstStyle/>
          <a:p>
            <a:r>
              <a:rPr lang="en-US" dirty="0"/>
              <a:t>The system includes five libraries:</a:t>
            </a:r>
          </a:p>
          <a:p>
            <a:pPr lvl="1"/>
            <a:r>
              <a:rPr lang="en-US" dirty="0"/>
              <a:t>Howard B. Waltz Music Library</a:t>
            </a:r>
          </a:p>
          <a:p>
            <a:pPr lvl="1"/>
            <a:r>
              <a:rPr lang="en-US" dirty="0"/>
              <a:t>Jerry Crail Johnson Earth Sciences &amp; Map Library</a:t>
            </a:r>
          </a:p>
          <a:p>
            <a:pPr lvl="1"/>
            <a:r>
              <a:rPr lang="en-US" dirty="0"/>
              <a:t>L.H. </a:t>
            </a:r>
            <a:r>
              <a:rPr lang="en-US" dirty="0" err="1"/>
              <a:t>Gemmill</a:t>
            </a:r>
            <a:r>
              <a:rPr lang="en-US" dirty="0"/>
              <a:t> Engineering, Mathematics &amp; Physics Library</a:t>
            </a:r>
          </a:p>
          <a:p>
            <a:pPr lvl="1"/>
            <a:r>
              <a:rPr lang="en-US" dirty="0" err="1"/>
              <a:t>Norlin</a:t>
            </a:r>
            <a:r>
              <a:rPr lang="en-US" dirty="0"/>
              <a:t> Library</a:t>
            </a:r>
          </a:p>
          <a:p>
            <a:pPr lvl="1"/>
            <a:r>
              <a:rPr lang="en-US" dirty="0"/>
              <a:t>William M. White Business </a:t>
            </a:r>
            <a:r>
              <a:rPr lang="en-US" dirty="0" smtClean="0"/>
              <a:t>Library</a:t>
            </a:r>
          </a:p>
          <a:p>
            <a:r>
              <a:rPr lang="en-US" dirty="0" err="1" smtClean="0"/>
              <a:t>Norlin</a:t>
            </a:r>
            <a:r>
              <a:rPr lang="en-US" dirty="0" smtClean="0"/>
              <a:t> (the main library) houses general humanities and social sciences collections, life sciences, Asian languages collections, Government Documents, and Special Collections and Archives</a:t>
            </a:r>
          </a:p>
          <a:p>
            <a:r>
              <a:rPr lang="en-US" dirty="0" smtClean="0"/>
              <a:t>We are a regional </a:t>
            </a:r>
            <a:r>
              <a:rPr lang="en-US" dirty="0" smtClean="0">
                <a:solidFill>
                  <a:schemeClr val="tx2"/>
                </a:solidFill>
              </a:rPr>
              <a:t>Federal Depository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3584684"/>
            <a:ext cx="810164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6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399" y="819150"/>
            <a:ext cx="8915401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>Purchased Summon in 2015, with a soft launch in the fall </a:t>
            </a:r>
          </a:p>
          <a:p>
            <a:r>
              <a:rPr lang="en-US" dirty="0" smtClean="0"/>
              <a:t>Launched as “OneSearch” along with new website in January 2016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Discovery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19364"/>
            <a:ext cx="7315200" cy="256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7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Metadata Services Department: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E-resources librarian and e-resources access manager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Serials cataloging manager </a:t>
            </a:r>
          </a:p>
          <a:p>
            <a:r>
              <a:rPr lang="en-US" dirty="0" smtClean="0"/>
              <a:t>Libraries IT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Libraries applications manager </a:t>
            </a:r>
          </a:p>
          <a:p>
            <a:r>
              <a:rPr lang="en-US" dirty="0" smtClean="0"/>
              <a:t>Instruction Working Group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Implementation and Ongoing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1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nitial concerns</a:t>
            </a:r>
          </a:p>
          <a:p>
            <a:pPr lvl="2"/>
            <a:r>
              <a:rPr lang="en-US" dirty="0" err="1" smtClean="0">
                <a:solidFill>
                  <a:schemeClr val="tx1"/>
                </a:solidFill>
              </a:rPr>
              <a:t>SuDoc</a:t>
            </a:r>
            <a:r>
              <a:rPr lang="en-US" dirty="0" smtClean="0">
                <a:solidFill>
                  <a:schemeClr val="tx1"/>
                </a:solidFill>
              </a:rPr>
              <a:t> numbers for Government Documents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default content type definitions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filter (facet) labels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Ongoing concerns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custom content type limitations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relevancy (outside the scope of this discussion)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Mapping Decisions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285750"/>
            <a:ext cx="1606743" cy="4230922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828393" y="1971219"/>
            <a:ext cx="1143000" cy="28666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010400" y="3714750"/>
            <a:ext cx="609600" cy="228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7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600" dirty="0"/>
          </a:p>
          <a:p>
            <a:r>
              <a:rPr lang="en-US" dirty="0" smtClean="0"/>
              <a:t>Deletes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separate files vs. single file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leader position 05 vs. BCODE3 (998$e in III .out file)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Mapping changes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based on feedback from users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example: added 027 and 088 to standard number index to facilitate retrieval of engineering standards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Decisions, Revisited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18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1">
      <a:dk1>
        <a:srgbClr val="34466A"/>
      </a:dk1>
      <a:lt1>
        <a:srgbClr val="FFFFFF"/>
      </a:lt1>
      <a:dk2>
        <a:srgbClr val="1F497D"/>
      </a:dk2>
      <a:lt2>
        <a:srgbClr val="EEECE1"/>
      </a:lt2>
      <a:accent1>
        <a:srgbClr val="814296"/>
      </a:accent1>
      <a:accent2>
        <a:srgbClr val="F7941E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UG2017" id="{7DBF38FD-460D-7A43-9763-0A5E67518525}" vid="{A2425DE8-455B-484A-A16E-4BA3A78D9C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IUG2017</Template>
  <TotalTime>3482</TotalTime>
  <Words>666</Words>
  <Application>Microsoft Office PowerPoint</Application>
  <PresentationFormat>On-screen Show (16:9)</PresentationFormat>
  <Paragraphs>133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Helvetica</vt:lpstr>
      <vt:lpstr>Wingdings</vt:lpstr>
      <vt:lpstr>Office Theme</vt:lpstr>
      <vt:lpstr> Sierra to Summon at the University of Colorado, Boulder  </vt:lpstr>
      <vt:lpstr>Laura Wright</vt:lpstr>
      <vt:lpstr>OUTLINE</vt:lpstr>
      <vt:lpstr>University of Colorado, Boulder and our Libraries</vt:lpstr>
      <vt:lpstr>PowerPoint Presentation</vt:lpstr>
      <vt:lpstr>Discovery</vt:lpstr>
      <vt:lpstr>Implementation and Ongoing Management</vt:lpstr>
      <vt:lpstr>Mapping Decisions</vt:lpstr>
      <vt:lpstr>Decisions, Revisited</vt:lpstr>
      <vt:lpstr>PowerPoint Presentation</vt:lpstr>
      <vt:lpstr>Routine Processes</vt:lpstr>
      <vt:lpstr>Challenges – Databases and other “E-resources”</vt:lpstr>
      <vt:lpstr>Initial Solution</vt:lpstr>
      <vt:lpstr>Search strategy</vt:lpstr>
      <vt:lpstr>resource record  “dummy bib”</vt:lpstr>
      <vt:lpstr>Other options for representing databases</vt:lpstr>
      <vt:lpstr> </vt:lpstr>
    </vt:vector>
  </TitlesOfParts>
  <Company>Bowling Green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James Strang</dc:creator>
  <cp:lastModifiedBy>Laura E Wright</cp:lastModifiedBy>
  <cp:revision>116</cp:revision>
  <dcterms:created xsi:type="dcterms:W3CDTF">2016-09-21T19:54:51Z</dcterms:created>
  <dcterms:modified xsi:type="dcterms:W3CDTF">2017-03-31T00:10:27Z</dcterms:modified>
</cp:coreProperties>
</file>