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8" r:id="rId4"/>
    <p:sldId id="260" r:id="rId5"/>
    <p:sldId id="270" r:id="rId6"/>
    <p:sldId id="271" r:id="rId7"/>
    <p:sldId id="275" r:id="rId8"/>
    <p:sldId id="290" r:id="rId9"/>
    <p:sldId id="291" r:id="rId10"/>
    <p:sldId id="276" r:id="rId11"/>
    <p:sldId id="273" r:id="rId12"/>
    <p:sldId id="280" r:id="rId13"/>
    <p:sldId id="282" r:id="rId14"/>
    <p:sldId id="287" r:id="rId15"/>
    <p:sldId id="289" r:id="rId16"/>
    <p:sldId id="277" r:id="rId17"/>
    <p:sldId id="274" r:id="rId18"/>
    <p:sldId id="278" r:id="rId19"/>
    <p:sldId id="281" r:id="rId20"/>
    <p:sldId id="286" r:id="rId21"/>
    <p:sldId id="288" r:id="rId22"/>
    <p:sldId id="285" r:id="rId23"/>
    <p:sldId id="269" r:id="rId24"/>
    <p:sldId id="267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0"/>
    <a:srgbClr val="474747"/>
    <a:srgbClr val="5E5E5E"/>
    <a:srgbClr val="FBAF41"/>
    <a:srgbClr val="814396"/>
    <a:srgbClr val="000000"/>
    <a:srgbClr val="F7941E"/>
    <a:srgbClr val="363738"/>
    <a:srgbClr val="34466A"/>
    <a:srgbClr val="44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71922" autoAdjust="0"/>
  </p:normalViewPr>
  <p:slideViewPr>
    <p:cSldViewPr snapToObjects="1">
      <p:cViewPr varScale="1">
        <p:scale>
          <a:sx n="110" d="100"/>
          <a:sy n="110" d="100"/>
        </p:scale>
        <p:origin x="1566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127" d="100"/>
          <a:sy n="127" d="100"/>
        </p:scale>
        <p:origin x="44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8035-4058-5C49-8BD7-16E3BDCF2F99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E42B-5233-0E4B-B874-E3BB3D9C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516E-18FD-0744-B275-F4E7A76ECEF9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53187-4E7A-9D4E-8D20-4DF01D04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0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3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70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76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11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50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63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05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82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2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4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47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8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23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25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64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00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8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61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7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sdirect.iii.com/documentation/catopac.php" TargetMode="External"/><Relationship Id="rId3" Type="http://schemas.openxmlformats.org/officeDocument/2006/relationships/hyperlink" Target="faqhttp://csdirect.iii.com/documentation/badcode.php" TargetMode="External"/><Relationship Id="rId7" Type="http://schemas.openxmlformats.org/officeDocument/2006/relationships/hyperlink" Target="http://csdirect.iii.com/documentation/catcheck.ph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sdirect.iii.com/documentation/checklisthome.php" TargetMode="External"/><Relationship Id="rId5" Type="http://schemas.openxmlformats.org/officeDocument/2006/relationships/hyperlink" Target="http://csdirect.iii.com/documentation/housekeeping.php" TargetMode="External"/><Relationship Id="rId4" Type="http://schemas.openxmlformats.org/officeDocument/2006/relationships/hyperlink" Target="http://csdirect.iii.com/documentation/dbcleanglobup.ph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Rodriguez@nashville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hood@uhcl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. . . &amp; also Location Errors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95350"/>
            <a:ext cx="6419048" cy="150476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505200" y="1575318"/>
            <a:ext cx="990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694439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wrong?  Besides the “Bad Code”?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216171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Only 2 letter codes are bibliographic locations at UHCL.  </a:t>
            </a:r>
          </a:p>
          <a:p>
            <a:pPr algn="ctr"/>
            <a:r>
              <a:rPr lang="en-US" dirty="0"/>
              <a:t>Five letter codes are item locations </a:t>
            </a:r>
          </a:p>
          <a:p>
            <a:pPr algn="ctr"/>
            <a:r>
              <a:rPr lang="en-US" dirty="0"/>
              <a:t>Exception:  </a:t>
            </a:r>
            <a:r>
              <a:rPr lang="en-US" dirty="0" err="1"/>
              <a:t>cinet</a:t>
            </a:r>
            <a:r>
              <a:rPr lang="en-US" dirty="0"/>
              <a:t> is the bibliographic code for electronic resources </a:t>
            </a:r>
          </a:p>
        </p:txBody>
      </p:sp>
    </p:spTree>
    <p:extLst>
      <p:ext uri="{BB962C8B-B14F-4D97-AF65-F5344CB8AC3E}">
        <p14:creationId xmlns:p14="http://schemas.microsoft.com/office/powerpoint/2010/main" val="264524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13380"/>
            <a:ext cx="6504678" cy="4210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76" y="-30248"/>
            <a:ext cx="8839200" cy="561379"/>
          </a:xfrm>
        </p:spPr>
        <p:txBody>
          <a:bodyPr>
            <a:normAutofit fontScale="90000"/>
          </a:bodyPr>
          <a:lstStyle/>
          <a:p>
            <a:r>
              <a:rPr lang="en-US" dirty="0"/>
              <a:t>Lucky </a:t>
            </a:r>
            <a:r>
              <a:rPr lang="en-US" dirty="0" smtClean="0"/>
              <a:t>Find - UHCL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19400" y="2466155"/>
            <a:ext cx="1600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3600" y="4209450"/>
            <a:ext cx="1371600" cy="2558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995957"/>
            <a:ext cx="1756017" cy="14633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24037" y="4564568"/>
            <a:ext cx="192926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http://www.picgifs.com/graphics/four-leaf-clover/</a:t>
            </a:r>
          </a:p>
        </p:txBody>
      </p:sp>
    </p:spTree>
    <p:extLst>
      <p:ext uri="{BB962C8B-B14F-4D97-AF65-F5344CB8AC3E}">
        <p14:creationId xmlns:p14="http://schemas.microsoft.com/office/powerpoint/2010/main" val="190142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Looking at the Bibliographic Record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630" r="13220" b="27089"/>
          <a:stretch/>
        </p:blipFill>
        <p:spPr>
          <a:xfrm>
            <a:off x="259080" y="895350"/>
            <a:ext cx="9202128" cy="3733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209800" y="348615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28600" y="3333750"/>
            <a:ext cx="65532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Need to Look at Item Record Too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9600" y="895350"/>
            <a:ext cx="7582833" cy="3555018"/>
            <a:chOff x="5042323" y="1037665"/>
            <a:chExt cx="7582833" cy="35550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2323" y="1037665"/>
              <a:ext cx="4048125" cy="12573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7724" y="1995858"/>
              <a:ext cx="7497432" cy="2596825"/>
            </a:xfrm>
            <a:prstGeom prst="rect">
              <a:avLst/>
            </a:prstGeom>
          </p:spPr>
        </p:pic>
      </p:grpSp>
      <p:cxnSp>
        <p:nvCxnSpPr>
          <p:cNvPr id="7" name="Straight Arrow Connector 6"/>
          <p:cNvCxnSpPr/>
          <p:nvPr/>
        </p:nvCxnSpPr>
        <p:spPr>
          <a:xfrm flipH="1">
            <a:off x="3733800" y="409575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171700" y="3281528"/>
            <a:ext cx="2286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49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Lucky Find </a:t>
            </a:r>
            <a:r>
              <a:rPr lang="en-US" dirty="0" smtClean="0"/>
              <a:t>- </a:t>
            </a:r>
            <a:r>
              <a:rPr lang="en-US" dirty="0"/>
              <a:t>Nashville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lucky fi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869950"/>
            <a:ext cx="7608507" cy="34161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20973" y="3911600"/>
            <a:ext cx="2706769" cy="3286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66800" y="2952750"/>
            <a:ext cx="838200" cy="9588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59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03" y="538292"/>
            <a:ext cx="9144000" cy="4191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8530" y="769069"/>
            <a:ext cx="539872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F2F2F2"/>
                </a:solidFill>
              </a:rPr>
              <a:t>It's not how we make mistakes but how we correct them that defines us.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-16101"/>
            <a:ext cx="5243744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900" b="1" dirty="0">
                <a:solidFill>
                  <a:srgbClr val="7030A0"/>
                </a:solidFill>
                <a:latin typeface="Helvetica"/>
                <a:ea typeface="+mj-ea"/>
                <a:cs typeface="Helvetica"/>
              </a:rPr>
              <a:t>And what about item errors?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4529632"/>
            <a:ext cx="79311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http://cache.marriott.com/propertyimages/w/wasgn/0-modules/custom/xxxxx_seasonal/wasgn_seasonal_home.jpg</a:t>
            </a:r>
          </a:p>
        </p:txBody>
      </p:sp>
    </p:spTree>
    <p:extLst>
      <p:ext uri="{BB962C8B-B14F-4D97-AF65-F5344CB8AC3E}">
        <p14:creationId xmlns:p14="http://schemas.microsoft.com/office/powerpoint/2010/main" val="8307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Item Errors Using . . 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33354" y="590550"/>
            <a:ext cx="1981200" cy="50542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Cross Tab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395" y="1258374"/>
            <a:ext cx="5203209" cy="3370775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1676399" y="2419350"/>
            <a:ext cx="293995" cy="3048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175861" y="3257550"/>
            <a:ext cx="293995" cy="3048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0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Looking at the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0770"/>
          <a:stretch/>
        </p:blipFill>
        <p:spPr>
          <a:xfrm>
            <a:off x="838200" y="2114550"/>
            <a:ext cx="8020050" cy="112280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2590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Space Code?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801467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Space Code means that the Status field is blank in the item record.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1840613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146566" y="243046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49" y="732829"/>
            <a:ext cx="734021" cy="73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1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run this query?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80880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Could be EXTREMELY long or . .  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1777" y="1200457"/>
            <a:ext cx="6610350" cy="3343275"/>
            <a:chOff x="507274" y="1200457"/>
            <a:chExt cx="6610350" cy="33432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274" y="1200457"/>
              <a:ext cx="6610350" cy="3343275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 flipV="1">
              <a:off x="4267200" y="3219450"/>
              <a:ext cx="76200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Left Brace 11"/>
            <p:cNvSpPr/>
            <p:nvPr/>
          </p:nvSpPr>
          <p:spPr>
            <a:xfrm>
              <a:off x="5105400" y="3257550"/>
              <a:ext cx="152400" cy="7620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57800" y="3236323"/>
              <a:ext cx="1859824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/>
                <a:t>How do we remove the  ‘–’</a:t>
              </a:r>
            </a:p>
            <a:p>
              <a:r>
                <a:rPr lang="en-US" sz="1700" dirty="0"/>
                <a:t>(in library)?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8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76977" y="660778"/>
            <a:ext cx="8458201" cy="1838572"/>
            <a:chOff x="853439" y="725091"/>
            <a:chExt cx="8077201" cy="17475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3439" y="725091"/>
              <a:ext cx="8077201" cy="174757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425440" y="2137056"/>
              <a:ext cx="914400" cy="3356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With a little creative thinking . . 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22443" y="971550"/>
            <a:ext cx="4924726" cy="3693319"/>
            <a:chOff x="1151205" y="805400"/>
            <a:chExt cx="4924726" cy="3693319"/>
          </a:xfrm>
        </p:grpSpPr>
        <p:sp>
          <p:nvSpPr>
            <p:cNvPr id="9" name="TextBox 8"/>
            <p:cNvSpPr txBox="1"/>
            <p:nvPr/>
          </p:nvSpPr>
          <p:spPr>
            <a:xfrm>
              <a:off x="1151205" y="805400"/>
              <a:ext cx="4924725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"and",</a:t>
              </a:r>
            </a:p>
            <a:p>
              <a:r>
                <a:rPr lang="en-US" dirty="0"/>
                <a:t>    {</a:t>
              </a:r>
            </a:p>
            <a:p>
              <a:r>
                <a:rPr lang="en-US" dirty="0"/>
                <a:t>      "target": {</a:t>
              </a:r>
            </a:p>
            <a:p>
              <a:r>
                <a:rPr lang="en-US" dirty="0"/>
                <a:t>        "record": {</a:t>
              </a:r>
            </a:p>
            <a:p>
              <a:r>
                <a:rPr lang="en-US" dirty="0"/>
                <a:t>          "type": "item"</a:t>
              </a:r>
            </a:p>
            <a:p>
              <a:r>
                <a:rPr lang="en-US" dirty="0"/>
                <a:t>        },</a:t>
              </a:r>
            </a:p>
            <a:p>
              <a:r>
                <a:rPr lang="en-US" dirty="0"/>
                <a:t>        "id": 88</a:t>
              </a:r>
            </a:p>
            <a:p>
              <a:r>
                <a:rPr lang="en-US" dirty="0"/>
                <a:t>      },</a:t>
              </a:r>
            </a:p>
            <a:p>
              <a:r>
                <a:rPr lang="en-US" dirty="0"/>
                <a:t>      "expr": {</a:t>
              </a:r>
            </a:p>
            <a:p>
              <a:r>
                <a:rPr lang="en-US" dirty="0"/>
                <a:t>        "op": "equals",</a:t>
              </a:r>
            </a:p>
            <a:p>
              <a:r>
                <a:rPr lang="en-US" dirty="0"/>
                <a:t>        "operands": [</a:t>
              </a:r>
            </a:p>
            <a:p>
              <a:r>
                <a:rPr lang="en-US" dirty="0"/>
                <a:t>          "-",</a:t>
              </a:r>
            </a:p>
            <a:p>
              <a:r>
                <a:rPr lang="en-US" dirty="0"/>
                <a:t>          ""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2991293" y="4019550"/>
              <a:ext cx="1028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261705" y="3834884"/>
              <a:ext cx="1814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Remove – (dash)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294206" y="971550"/>
              <a:ext cx="9906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2789506" y="2652060"/>
              <a:ext cx="9144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b="19231"/>
            <a:stretch/>
          </p:blipFill>
          <p:spPr>
            <a:xfrm>
              <a:off x="4110915" y="2581614"/>
              <a:ext cx="1847850" cy="299442"/>
            </a:xfrm>
            <a:prstGeom prst="rect">
              <a:avLst/>
            </a:prstGeom>
          </p:spPr>
        </p:pic>
      </p:grp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52400" y="4324350"/>
            <a:ext cx="457200" cy="340519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591300" y="971550"/>
            <a:ext cx="2400300" cy="1459296"/>
            <a:chOff x="6591300" y="971550"/>
            <a:chExt cx="2400300" cy="14592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300" y="971550"/>
              <a:ext cx="2400300" cy="12940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479615" y="2246180"/>
              <a:ext cx="95731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/>
                <a:t>https://tenor.co/utoL.gif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374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915400" y="5900737"/>
            <a:ext cx="1676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61664"/>
            <a:ext cx="8534400" cy="55748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Your Presenters: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2818945"/>
            <a:ext cx="8534400" cy="1292662"/>
            <a:chOff x="457200" y="3133454"/>
            <a:chExt cx="8534400" cy="1024282"/>
          </a:xfrm>
        </p:grpSpPr>
        <p:sp>
          <p:nvSpPr>
            <p:cNvPr id="8" name="TextBox 7"/>
            <p:cNvSpPr txBox="1"/>
            <p:nvPr/>
          </p:nvSpPr>
          <p:spPr>
            <a:xfrm>
              <a:off x="457200" y="3133454"/>
              <a:ext cx="8534400" cy="1024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Stephanie Rodriguez			</a:t>
              </a:r>
            </a:p>
            <a:p>
              <a:pPr lvl="1"/>
              <a:r>
                <a:rPr 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Nashville Public Library</a:t>
              </a:r>
            </a:p>
            <a:p>
              <a:pPr lvl="1"/>
              <a:r>
                <a:rPr 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Branch Manager</a:t>
              </a:r>
            </a:p>
            <a:p>
              <a:endParaRPr lang="en-US" dirty="0"/>
            </a:p>
          </p:txBody>
        </p:sp>
        <p:pic>
          <p:nvPicPr>
            <p:cNvPr id="12" name="Picture 1" descr="Description: Description: C:\Documents and Settings\dmjones1\My Documents\Downloads\Nplsig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825" y="3133454"/>
              <a:ext cx="11239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87680" y="1047749"/>
            <a:ext cx="7132320" cy="1771195"/>
            <a:chOff x="487680" y="1047750"/>
            <a:chExt cx="7132320" cy="1600438"/>
          </a:xfrm>
        </p:grpSpPr>
        <p:sp>
          <p:nvSpPr>
            <p:cNvPr id="6" name="TextBox 5"/>
            <p:cNvSpPr txBox="1"/>
            <p:nvPr/>
          </p:nvSpPr>
          <p:spPr>
            <a:xfrm>
              <a:off x="487680" y="1047750"/>
              <a:ext cx="713232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Martha Hood</a:t>
              </a:r>
            </a:p>
            <a:p>
              <a:pPr lvl="1"/>
              <a:r>
                <a:rPr 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University of Houston – Clear Lake</a:t>
              </a:r>
            </a:p>
            <a:p>
              <a:pPr lvl="1"/>
              <a:r>
                <a:rPr 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Associate Director for Technical</a:t>
              </a:r>
            </a:p>
            <a:p>
              <a:pPr lvl="1"/>
              <a:endParaRPr lang="en-US" sz="2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endParaRPr lang="en-US" dirty="0"/>
            </a:p>
          </p:txBody>
        </p:sp>
        <p:pic>
          <p:nvPicPr>
            <p:cNvPr id="10" name="Picture 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863" y="1047750"/>
              <a:ext cx="767715" cy="103314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609600"/>
          </a:xfrm>
        </p:spPr>
        <p:txBody>
          <a:bodyPr>
            <a:normAutofit/>
          </a:bodyPr>
          <a:lstStyle/>
          <a:p>
            <a:r>
              <a:rPr lang="en-US" sz="2900" dirty="0"/>
              <a:t>Finding Item Record Errors </a:t>
            </a:r>
            <a:r>
              <a:rPr lang="en-US" sz="2900" dirty="0" smtClean="0"/>
              <a:t>Using</a:t>
            </a:r>
            <a:r>
              <a:rPr lang="en-US" sz="2900" dirty="0"/>
              <a:t>…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8400" y="742950"/>
            <a:ext cx="42672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7030A0"/>
                </a:solidFill>
              </a:rPr>
              <a:t>Create L</a:t>
            </a:r>
            <a:r>
              <a:rPr lang="en-US" sz="2700" b="1" dirty="0" smtClean="0">
                <a:solidFill>
                  <a:srgbClr val="7030A0"/>
                </a:solidFill>
              </a:rPr>
              <a:t>ists - Nashville</a:t>
            </a:r>
            <a:endParaRPr lang="en-US" sz="2700" dirty="0"/>
          </a:p>
        </p:txBody>
      </p:sp>
      <p:pic>
        <p:nvPicPr>
          <p:cNvPr id="4" name="Picture 3" descr="prestamp que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067" y="1714500"/>
            <a:ext cx="5364622" cy="282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Prestamp</a:t>
            </a:r>
            <a:r>
              <a:rPr lang="en-US" dirty="0" smtClean="0"/>
              <a:t> Error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no presta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10" y="771525"/>
            <a:ext cx="8615015" cy="40807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37313" y="2808288"/>
            <a:ext cx="1873250" cy="262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9772" y="4352925"/>
            <a:ext cx="914400" cy="3113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20514" y="4238254"/>
            <a:ext cx="215148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4466A"/>
                </a:solidFill>
                <a:latin typeface="Calibri"/>
              </a:rPr>
              <a:t>Item record does not have pre-stamp for call 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447800" y="4499864"/>
            <a:ext cx="972714" cy="53086"/>
          </a:xfrm>
          <a:prstGeom prst="straightConnector1">
            <a:avLst/>
          </a:prstGeom>
          <a:ln>
            <a:solidFill>
              <a:srgbClr val="01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6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3350"/>
            <a:ext cx="8305800" cy="4572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19800" y="2114550"/>
            <a:ext cx="16002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14400" y="3181350"/>
            <a:ext cx="533400" cy="152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400" y="325755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Item record has pre-stamp for call 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752600" y="3257550"/>
            <a:ext cx="685800" cy="261610"/>
          </a:xfrm>
          <a:prstGeom prst="straightConnector1">
            <a:avLst/>
          </a:prstGeom>
          <a:ln>
            <a:solidFill>
              <a:srgbClr val="47474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8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9" y="57150"/>
            <a:ext cx="8839200" cy="561379"/>
          </a:xfrm>
        </p:spPr>
        <p:txBody>
          <a:bodyPr>
            <a:normAutofit fontScale="90000"/>
          </a:bodyPr>
          <a:lstStyle/>
          <a:p>
            <a:r>
              <a:rPr lang="en-US" dirty="0"/>
              <a:t>Helpful Websites &amp; Ideas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Fixing Bad Codes FAQ </a:t>
            </a:r>
            <a:endParaRPr lang="en-US" dirty="0"/>
          </a:p>
          <a:p>
            <a:r>
              <a:rPr lang="en-US" dirty="0">
                <a:hlinkClick r:id="rId4"/>
              </a:rPr>
              <a:t>Cataloging Cleanup Projects</a:t>
            </a:r>
            <a:endParaRPr lang="en-US" dirty="0"/>
          </a:p>
          <a:p>
            <a:r>
              <a:rPr lang="en-US" dirty="0">
                <a:hlinkClick r:id="rId5"/>
              </a:rPr>
              <a:t>Catalog Maintenance Tasks: Housekeeping in the Database</a:t>
            </a:r>
            <a:endParaRPr lang="en-US" dirty="0"/>
          </a:p>
          <a:p>
            <a:r>
              <a:rPr lang="en-US" dirty="0">
                <a:hlinkClick r:id="rId6"/>
              </a:rPr>
              <a:t>Administration Checklists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Cataloging Checklists</a:t>
            </a:r>
            <a:endParaRPr lang="en-US" dirty="0"/>
          </a:p>
          <a:p>
            <a:r>
              <a:rPr lang="en-US" dirty="0">
                <a:hlinkClick r:id="rId8"/>
              </a:rPr>
              <a:t>OPAC Display Troubleshooting for Catalogers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for attending!</a:t>
            </a:r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8732" y="3028950"/>
            <a:ext cx="4445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us:</a:t>
            </a:r>
          </a:p>
          <a:p>
            <a:endParaRPr lang="en-US" dirty="0"/>
          </a:p>
          <a:p>
            <a:r>
              <a:rPr lang="en-US" dirty="0"/>
              <a:t>Stephanie Rodriguez</a:t>
            </a:r>
          </a:p>
          <a:p>
            <a:r>
              <a:rPr lang="en-US" dirty="0">
                <a:hlinkClick r:id="rId3"/>
              </a:rPr>
              <a:t>Stephanie.Rodriguez@nashville.gov</a:t>
            </a:r>
            <a:endParaRPr lang="en-US" dirty="0"/>
          </a:p>
          <a:p>
            <a:endParaRPr lang="en-US" dirty="0"/>
          </a:p>
          <a:p>
            <a:r>
              <a:rPr lang="en-US" dirty="0"/>
              <a:t>Martha Hood</a:t>
            </a:r>
          </a:p>
          <a:p>
            <a:r>
              <a:rPr lang="en-US">
                <a:hlinkClick r:id="rId4"/>
              </a:rPr>
              <a:t>hood@uhcl.edu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09902" y="2006084"/>
            <a:ext cx="3934098" cy="2514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UHCL</a:t>
            </a:r>
          </a:p>
          <a:p>
            <a:pPr marL="0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2-3 times a year</a:t>
            </a:r>
          </a:p>
          <a:p>
            <a:pPr marL="514350" lvl="2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Deciding which reports to run regularly</a:t>
            </a:r>
          </a:p>
          <a:p>
            <a:pPr marL="0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When discovered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87034"/>
            <a:ext cx="3067050" cy="35702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Nashville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Dedicated staff member to run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Reports run when vendor records loaded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Ad hoc review of records by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vetica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0777" y="0"/>
            <a:ext cx="8306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Helvetica"/>
                <a:ea typeface="+mj-ea"/>
                <a:cs typeface="Helvetica"/>
              </a:rPr>
              <a:t>Finding Bad Codes</a:t>
            </a:r>
          </a:p>
          <a:p>
            <a:pPr algn="ctr"/>
            <a:endParaRPr lang="en-US" sz="2800" b="1" dirty="0">
              <a:solidFill>
                <a:srgbClr val="7030A0"/>
              </a:solidFill>
              <a:latin typeface="Helvetica"/>
              <a:ea typeface="+mj-ea"/>
              <a:cs typeface="Helvetica"/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Helvetica"/>
                <a:ea typeface="+mj-ea"/>
                <a:cs typeface="Helvetica"/>
              </a:rPr>
              <a:t>How often do you navigate your crew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Helvetica"/>
                <a:ea typeface="+mj-ea"/>
                <a:cs typeface="Helvetica"/>
              </a:rPr>
              <a:t>towards a smooth harbor (clean catalog)?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5379"/>
            <a:ext cx="12763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1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90600" y="779268"/>
            <a:ext cx="6477000" cy="247828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Field Statistics</a:t>
            </a:r>
          </a:p>
          <a:p>
            <a:pPr marL="342900" lvl="1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Found in the Statistics Function</a:t>
            </a:r>
          </a:p>
          <a:p>
            <a:pPr marL="342900" lvl="1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New Query </a:t>
            </a:r>
          </a:p>
          <a:p>
            <a:pPr marL="342900" lvl="2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Create your query (Query Type is Field Statistics)</a:t>
            </a:r>
          </a:p>
          <a:p>
            <a:pPr marL="342900" lvl="2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Save </a:t>
            </a:r>
          </a:p>
          <a:p>
            <a:pPr marL="342900" lvl="2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Run!</a:t>
            </a:r>
          </a:p>
          <a:p>
            <a:pPr marL="342900" lvl="1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View results file</a:t>
            </a:r>
          </a:p>
          <a:p>
            <a:pPr marL="0" lvl="1" indent="0">
              <a:lnSpc>
                <a:spcPct val="110000"/>
              </a:lnSpc>
              <a:buNone/>
            </a:pPr>
            <a:endParaRPr lang="en-US" sz="2200" dirty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Bibliographic Errors Using……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3181350"/>
            <a:ext cx="6553200" cy="18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Numerous methods of exporting</a:t>
            </a:r>
          </a:p>
          <a:p>
            <a:pPr marL="800100" lvl="3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Word</a:t>
            </a:r>
          </a:p>
          <a:p>
            <a:pPr marL="800100" lvl="3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Excel</a:t>
            </a:r>
          </a:p>
          <a:p>
            <a:pPr marL="800100" lvl="3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csv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0"/>
            <a:ext cx="8839200" cy="561379"/>
          </a:xfrm>
        </p:spPr>
        <p:txBody>
          <a:bodyPr>
            <a:normAutofit fontScale="90000"/>
          </a:bodyPr>
          <a:lstStyle/>
          <a:p>
            <a:r>
              <a:rPr lang="en-US" dirty="0"/>
              <a:t>Looking at the Skip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3" y="590550"/>
            <a:ext cx="6822673" cy="40868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03171" y="2647950"/>
            <a:ext cx="9906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List of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694729"/>
            <a:ext cx="5410200" cy="402208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1809750"/>
            <a:ext cx="4572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Oval 4"/>
          <p:cNvSpPr/>
          <p:nvPr/>
        </p:nvSpPr>
        <p:spPr>
          <a:xfrm>
            <a:off x="2209800" y="3943350"/>
            <a:ext cx="4572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9346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Language </a:t>
            </a:r>
            <a:r>
              <a:rPr lang="en-US" dirty="0" smtClean="0"/>
              <a:t>Errors</a:t>
            </a:r>
            <a:endParaRPr lang="en-US" dirty="0"/>
          </a:p>
        </p:txBody>
      </p:sp>
      <p:pic>
        <p:nvPicPr>
          <p:cNvPr id="3" name="Picture 2" descr="language err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590" y="819150"/>
            <a:ext cx="6209948" cy="354429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16263" y="2354570"/>
            <a:ext cx="3033712" cy="3537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nguage errors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845697"/>
            <a:ext cx="8839200" cy="368070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Language </a:t>
            </a:r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394075" y="4108450"/>
            <a:ext cx="4005263" cy="4531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nguage errors bib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073" y="1166600"/>
            <a:ext cx="8449854" cy="30388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List to Find Errors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7975" y="1234297"/>
            <a:ext cx="2657475" cy="3786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8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2017" id="{7DBF38FD-460D-7A43-9763-0A5E67518525}" vid="{A2425DE8-455B-484A-A16E-4BA3A78D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IUG2017</Template>
  <TotalTime>2596</TotalTime>
  <Words>415</Words>
  <Application>Microsoft Office PowerPoint</Application>
  <PresentationFormat>On-screen Show (16:9)</PresentationFormat>
  <Paragraphs>121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Finding Bibliographic Errors Using……</vt:lpstr>
      <vt:lpstr>Looking at the Skip Report</vt:lpstr>
      <vt:lpstr>Create List of Results</vt:lpstr>
      <vt:lpstr>Language Errors</vt:lpstr>
      <vt:lpstr>Language Errors</vt:lpstr>
      <vt:lpstr>Create List to Find Errors</vt:lpstr>
      <vt:lpstr> . . . &amp; also Location Errors</vt:lpstr>
      <vt:lpstr>Lucky Find - UHCL</vt:lpstr>
      <vt:lpstr>Looking at the Bibliographic Record</vt:lpstr>
      <vt:lpstr>Need to Look at Item Record Too</vt:lpstr>
      <vt:lpstr>Lucky Find - Nashville</vt:lpstr>
      <vt:lpstr>PowerPoint Presentation</vt:lpstr>
      <vt:lpstr>Finding Item Errors Using . . . </vt:lpstr>
      <vt:lpstr>Looking at the Results</vt:lpstr>
      <vt:lpstr>How do you run this query?</vt:lpstr>
      <vt:lpstr>With a little creative thinking . . . </vt:lpstr>
      <vt:lpstr>Finding Item Record Errors Using…</vt:lpstr>
      <vt:lpstr>Prestamp Error</vt:lpstr>
      <vt:lpstr>PowerPoint Presentation</vt:lpstr>
      <vt:lpstr>Helpful Websites &amp; Ideas </vt:lpstr>
      <vt:lpstr>Thanks for attending!</vt:lpstr>
    </vt:vector>
  </TitlesOfParts>
  <Company>Bowling Green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 Strang</dc:creator>
  <cp:lastModifiedBy>Hood, Martha Lynn</cp:lastModifiedBy>
  <cp:revision>140</cp:revision>
  <dcterms:created xsi:type="dcterms:W3CDTF">2016-09-21T19:54:51Z</dcterms:created>
  <dcterms:modified xsi:type="dcterms:W3CDTF">2017-03-27T14:32:47Z</dcterms:modified>
</cp:coreProperties>
</file>