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6" r:id="rId3"/>
    <p:sldId id="259" r:id="rId4"/>
    <p:sldId id="268" r:id="rId5"/>
    <p:sldId id="260" r:id="rId6"/>
    <p:sldId id="284" r:id="rId7"/>
    <p:sldId id="285" r:id="rId8"/>
    <p:sldId id="286" r:id="rId9"/>
    <p:sldId id="287" r:id="rId10"/>
    <p:sldId id="296" r:id="rId11"/>
    <p:sldId id="270" r:id="rId12"/>
    <p:sldId id="271" r:id="rId13"/>
    <p:sldId id="291" r:id="rId14"/>
    <p:sldId id="290" r:id="rId15"/>
    <p:sldId id="294" r:id="rId16"/>
    <p:sldId id="292" r:id="rId17"/>
    <p:sldId id="293" r:id="rId18"/>
    <p:sldId id="276" r:id="rId19"/>
    <p:sldId id="274" r:id="rId20"/>
    <p:sldId id="275" r:id="rId21"/>
    <p:sldId id="277" r:id="rId22"/>
    <p:sldId id="283" r:id="rId23"/>
    <p:sldId id="278" r:id="rId24"/>
    <p:sldId id="282" r:id="rId25"/>
    <p:sldId id="279" r:id="rId26"/>
    <p:sldId id="281" r:id="rId27"/>
    <p:sldId id="280" r:id="rId28"/>
    <p:sldId id="267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44"/>
  </p:normalViewPr>
  <p:slideViewPr>
    <p:cSldViewPr snapToObjects="1">
      <p:cViewPr varScale="1">
        <p:scale>
          <a:sx n="116" d="100"/>
          <a:sy n="116" d="100"/>
        </p:scale>
        <p:origin x="427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5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7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2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77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9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5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9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82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25" y="357188"/>
            <a:ext cx="6427500" cy="43418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152400" y="86867"/>
            <a:ext cx="8839200" cy="46483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Baltimore County Public Library (BCPL)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84" y="895350"/>
            <a:ext cx="4719600" cy="37677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4800" y="819150"/>
            <a:ext cx="8806800" cy="4308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6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407253"/>
            <a:ext cx="5289550" cy="42425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1732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2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BCPL : how it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BCPL used to charge for every movie "rental"</a:t>
            </a:r>
          </a:p>
          <a:p>
            <a:r>
              <a:rPr lang="en-US" dirty="0"/>
              <a:t>Collection had to be self sustaining</a:t>
            </a:r>
          </a:p>
          <a:p>
            <a:r>
              <a:rPr lang="en-US" dirty="0"/>
              <a:t>Staff and administration realized we were losing revenue while materials sat in bins waiting to go back Home.</a:t>
            </a:r>
          </a:p>
          <a:p>
            <a:r>
              <a:rPr lang="en-US" dirty="0"/>
              <a:t>Pilot - put videos and talking books on CD on carts for pickup</a:t>
            </a:r>
          </a:p>
          <a:p>
            <a:r>
              <a:rPr lang="en-US" dirty="0"/>
              <a:t>Proved especially useful on weekends when there is no delivery.</a:t>
            </a:r>
          </a:p>
          <a:p>
            <a:r>
              <a:rPr lang="en-US" dirty="0"/>
              <a:t>Expanded floating to almost everything . . .</a:t>
            </a:r>
          </a:p>
        </p:txBody>
      </p:sp>
    </p:spTree>
    <p:extLst>
      <p:ext uri="{BB962C8B-B14F-4D97-AF65-F5344CB8AC3E}">
        <p14:creationId xmlns:p14="http://schemas.microsoft.com/office/powerpoint/2010/main" val="137513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BCPL : what do we float?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EVERYTHING, except: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Magazines and Comic Books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Reference material (not much left)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Book Club Kits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Interlibrary Loan material</a:t>
            </a:r>
          </a:p>
          <a:p>
            <a:pPr lvl="1"/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(Everything includes AV material, </a:t>
            </a:r>
            <a:r>
              <a:rPr lang="en-US" dirty="0" err="1">
                <a:solidFill>
                  <a:srgbClr val="7F7F7F"/>
                </a:solidFill>
              </a:rPr>
              <a:t>Playaways</a:t>
            </a:r>
            <a:r>
              <a:rPr lang="en-US" dirty="0">
                <a:solidFill>
                  <a:srgbClr val="7F7F7F"/>
                </a:solidFill>
              </a:rPr>
              <a:t>, Chromebooks, every type of print material, etc.)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2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BCPL : Benefits to Floating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Materials available to customers much more quickly; especially good for popular materials</a:t>
            </a:r>
          </a:p>
          <a:p>
            <a:r>
              <a:rPr lang="en-US" dirty="0"/>
              <a:t>Materials not sitting in bins on nights and weekends.</a:t>
            </a:r>
          </a:p>
          <a:p>
            <a:r>
              <a:rPr lang="en-US" dirty="0"/>
              <a:t>Able to eliminate one truck/delivery route.</a:t>
            </a:r>
          </a:p>
          <a:p>
            <a:r>
              <a:rPr lang="en-US" dirty="0"/>
              <a:t>Delivery is processed more quickly, freeing branch staff for other duties.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4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BCPL : One System, One Collection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All ordering and processing done centrally for the system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Hard to get branch librarians to change view from "my branch collection" to "system-wide collection"</a:t>
            </a:r>
          </a:p>
          <a:p>
            <a:r>
              <a:rPr lang="en-US" dirty="0"/>
              <a:t>Some tried to game the system by placing holds to pull materials to their branches  (Big no-no!)</a:t>
            </a:r>
          </a:p>
          <a:p>
            <a:r>
              <a:rPr lang="en-US" dirty="0"/>
              <a:t>Collection Development Department developed a system approach to weeding and collection maintenance</a:t>
            </a:r>
          </a:p>
        </p:txBody>
      </p:sp>
    </p:spTree>
    <p:extLst>
      <p:ext uri="{BB962C8B-B14F-4D97-AF65-F5344CB8AC3E}">
        <p14:creationId xmlns:p14="http://schemas.microsoft.com/office/powerpoint/2010/main" val="223900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BCPL : Collection Maintenance 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System-wide Collection Maintenance Schedule</a:t>
            </a:r>
          </a:p>
          <a:p>
            <a:r>
              <a:rPr lang="en-US" dirty="0"/>
              <a:t>Collection Maintenance Flow-Chart</a:t>
            </a:r>
          </a:p>
          <a:p>
            <a:r>
              <a:rPr lang="en-US" dirty="0"/>
              <a:t>Shelf Inventory by Branch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Items and Comfort Factor by Branch</a:t>
            </a:r>
          </a:p>
          <a:p>
            <a:r>
              <a:rPr lang="en-US" dirty="0">
                <a:solidFill>
                  <a:srgbClr val="7F7F7F"/>
                </a:solidFill>
              </a:rPr>
              <a:t>Simply Reports – Item Counts by Collection</a:t>
            </a:r>
          </a:p>
          <a:p>
            <a:r>
              <a:rPr lang="en-US" dirty="0">
                <a:solidFill>
                  <a:srgbClr val="7F7F7F"/>
                </a:solidFill>
              </a:rPr>
              <a:t>Collection Development department manages shifting of collection when too much lands at any one branch.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22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 descr="GMILCS librari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825" y="133350"/>
            <a:ext cx="7904985" cy="4446170"/>
          </a:xfrm>
        </p:spPr>
      </p:pic>
    </p:spTree>
    <p:extLst>
      <p:ext uri="{BB962C8B-B14F-4D97-AF65-F5344CB8AC3E}">
        <p14:creationId xmlns:p14="http://schemas.microsoft.com/office/powerpoint/2010/main" val="2632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Greater Manchester Integrated </a:t>
            </a:r>
            <a:r>
              <a:rPr lang="en-US" dirty="0" err="1">
                <a:solidFill>
                  <a:schemeClr val="tx1"/>
                </a:solidFill>
              </a:rPr>
              <a:t>Consortial</a:t>
            </a:r>
            <a:r>
              <a:rPr lang="en-US" dirty="0">
                <a:solidFill>
                  <a:schemeClr val="tx1"/>
                </a:solidFill>
              </a:rPr>
              <a:t> System</a:t>
            </a:r>
          </a:p>
          <a:p>
            <a:r>
              <a:rPr lang="en-US" dirty="0">
                <a:solidFill>
                  <a:schemeClr val="tx1"/>
                </a:solidFill>
              </a:rPr>
              <a:t>10 public libraries, 2 academic libraries</a:t>
            </a:r>
          </a:p>
          <a:p>
            <a:r>
              <a:rPr lang="en-US" dirty="0">
                <a:solidFill>
                  <a:schemeClr val="tx1"/>
                </a:solidFill>
              </a:rPr>
              <a:t>Manchester City Library also has a branch</a:t>
            </a:r>
          </a:p>
          <a:p>
            <a:r>
              <a:rPr lang="en-US" dirty="0">
                <a:solidFill>
                  <a:schemeClr val="tx1"/>
                </a:solidFill>
              </a:rPr>
              <a:t>Colleges are private</a:t>
            </a:r>
          </a:p>
          <a:p>
            <a:r>
              <a:rPr lang="en-US" dirty="0">
                <a:solidFill>
                  <a:schemeClr val="tx1"/>
                </a:solidFill>
              </a:rPr>
              <a:t>Libraries are independent--funded by town property taxes</a:t>
            </a:r>
          </a:p>
          <a:p>
            <a:r>
              <a:rPr lang="en-US" dirty="0">
                <a:solidFill>
                  <a:schemeClr val="tx1"/>
                </a:solidFill>
              </a:rPr>
              <a:t>Membership in GMILCS is voluntary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GMILCS, Inc.</a:t>
            </a:r>
          </a:p>
        </p:txBody>
      </p:sp>
    </p:spTree>
    <p:extLst>
      <p:ext uri="{BB962C8B-B14F-4D97-AF65-F5344CB8AC3E}">
        <p14:creationId xmlns:p14="http://schemas.microsoft.com/office/powerpoint/2010/main" val="428876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Floating Collections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Good, the Bad, and the Ugly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Serve 20-25% of the population of the state: about 300,000 people</a:t>
            </a:r>
          </a:p>
          <a:p>
            <a:r>
              <a:rPr lang="en-US" dirty="0">
                <a:solidFill>
                  <a:schemeClr val="tx1"/>
                </a:solidFill>
              </a:rPr>
              <a:t>Circulation = 2.1 million</a:t>
            </a:r>
          </a:p>
          <a:p>
            <a:r>
              <a:rPr lang="en-US" dirty="0">
                <a:solidFill>
                  <a:schemeClr val="tx1"/>
                </a:solidFill>
              </a:rPr>
              <a:t>Items = 1 million</a:t>
            </a:r>
          </a:p>
          <a:p>
            <a:r>
              <a:rPr lang="en-US" dirty="0">
                <a:solidFill>
                  <a:schemeClr val="tx1"/>
                </a:solidFill>
              </a:rPr>
              <a:t>Hold requests = 263,000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GMILCS, Inc.</a:t>
            </a:r>
          </a:p>
        </p:txBody>
      </p:sp>
    </p:spTree>
    <p:extLst>
      <p:ext uri="{BB962C8B-B14F-4D97-AF65-F5344CB8AC3E}">
        <p14:creationId xmlns:p14="http://schemas.microsoft.com/office/powerpoint/2010/main" val="3427806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how we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Mission = sharing, but we've come at it slowly</a:t>
            </a:r>
          </a:p>
          <a:p>
            <a:r>
              <a:rPr lang="en-US" dirty="0"/>
              <a:t>Common Borrower Card—customer goes to the library</a:t>
            </a:r>
          </a:p>
          <a:p>
            <a:r>
              <a:rPr lang="en-US" dirty="0"/>
              <a:t>Open Requests—items come to the customer's library</a:t>
            </a:r>
          </a:p>
          <a:p>
            <a:r>
              <a:rPr lang="en-US" dirty="0"/>
              <a:t>3 libraries tried pilot project of Large Print and Biographies</a:t>
            </a:r>
          </a:p>
          <a:p>
            <a:r>
              <a:rPr lang="en-US" dirty="0"/>
              <a:t>Added 2 more libraries and Audiobooks, Graphic Novels, DVDs and Blu-Ray discs</a:t>
            </a:r>
          </a:p>
          <a:p>
            <a:r>
              <a:rPr lang="en-US" dirty="0"/>
              <a:t>Meanwhile, Manchester City began floating collections with its West branch.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04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keeping afloat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Needed to change some collection names</a:t>
            </a:r>
          </a:p>
          <a:p>
            <a:pPr lvl="1"/>
            <a:r>
              <a:rPr lang="en-US" dirty="0"/>
              <a:t>LP, LP Books, LP Fiction, LP Non-fiction...</a:t>
            </a:r>
          </a:p>
          <a:p>
            <a:r>
              <a:rPr lang="en-US" dirty="0"/>
              <a:t>Accepted shelf locations disappearing</a:t>
            </a:r>
          </a:p>
          <a:p>
            <a:r>
              <a:rPr lang="en-US" dirty="0"/>
              <a:t>Even Manchester had to review collection codes and changed a significant number of shelf locations</a:t>
            </a:r>
          </a:p>
          <a:p>
            <a:r>
              <a:rPr lang="en-US" dirty="0"/>
              <a:t>New materials </a:t>
            </a:r>
            <a:r>
              <a:rPr lang="en-US" dirty="0">
                <a:solidFill>
                  <a:srgbClr val="34466A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On-order item templates</a:t>
            </a:r>
            <a:r>
              <a:rPr lang="en-US" dirty="0">
                <a:solidFill>
                  <a:srgbClr val="34466A"/>
                </a:solidFill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Need to change item later to uncheck "do not float"</a:t>
            </a:r>
          </a:p>
          <a:p>
            <a:r>
              <a:rPr lang="en-US" dirty="0"/>
              <a:t>Lots of item clean-up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17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the good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Customers like finding "new" materials</a:t>
            </a:r>
          </a:p>
          <a:p>
            <a:r>
              <a:rPr lang="en-US" dirty="0"/>
              <a:t>Reduces moving of materials</a:t>
            </a:r>
          </a:p>
          <a:p>
            <a:pPr lvl="1"/>
            <a:r>
              <a:rPr lang="en-US" dirty="0"/>
              <a:t>Fewer items in the delivery service</a:t>
            </a:r>
          </a:p>
          <a:p>
            <a:pPr lvl="1"/>
            <a:r>
              <a:rPr lang="en-US" dirty="0"/>
              <a:t>Less wear and tear on material</a:t>
            </a:r>
          </a:p>
          <a:p>
            <a:r>
              <a:rPr lang="en-US" dirty="0"/>
              <a:t>Polaris allows multiple floating groups</a:t>
            </a:r>
          </a:p>
          <a:p>
            <a:r>
              <a:rPr lang="en-US" dirty="0"/>
              <a:t>Libraries are working together to share and create procedures where necessary</a:t>
            </a:r>
          </a:p>
          <a:p>
            <a:pPr marL="685800" lvl="1"/>
            <a:r>
              <a:rPr lang="en-US" dirty="0"/>
              <a:t>Email discussion list and annual meetings</a:t>
            </a:r>
          </a:p>
          <a:p>
            <a:pPr marL="685800" lvl="1"/>
            <a:r>
              <a:rPr lang="en-US" dirty="0"/>
              <a:t>Procedure on returning materials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64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the good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Helvetica"/>
              </a:rPr>
              <a:t>Different ways to shelve floated materials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Helvetica"/>
              </a:rPr>
              <a:t>Some libraries inter-shelve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Helvetica"/>
              </a:rPr>
              <a:t>Some libraries have an "out-of-towners" cart or section</a:t>
            </a:r>
          </a:p>
        </p:txBody>
      </p:sp>
    </p:spTree>
    <p:extLst>
      <p:ext uri="{BB962C8B-B14F-4D97-AF65-F5344CB8AC3E}">
        <p14:creationId xmlns:p14="http://schemas.microsoft.com/office/powerpoint/2010/main" val="3290362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the bad and the ugly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Helvetica"/>
              </a:rPr>
              <a:t>Searching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Helvetica"/>
              </a:rPr>
              <a:t>Staff need to be taught to use Home branch and not Assigned branch when reviewing donations or purchasing older materials</a:t>
            </a:r>
          </a:p>
          <a:p>
            <a:pPr lvl="1"/>
            <a:endParaRPr lang="en-US" dirty="0">
              <a:solidFill>
                <a:srgbClr val="7F7F7F"/>
              </a:solidFill>
              <a:latin typeface="Helvetica"/>
            </a:endParaRPr>
          </a:p>
          <a:p>
            <a:r>
              <a:rPr lang="en-US" dirty="0">
                <a:solidFill>
                  <a:srgbClr val="7F7F7F"/>
                </a:solidFill>
                <a:latin typeface="Helvetica"/>
              </a:rPr>
              <a:t>Reports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Helvetica"/>
              </a:rPr>
              <a:t>Toolbar reports are by assigned branch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Helvetica"/>
              </a:rPr>
              <a:t>Request reports are based on assigned branch</a:t>
            </a:r>
          </a:p>
          <a:p>
            <a:r>
              <a:rPr lang="en-US" dirty="0">
                <a:solidFill>
                  <a:srgbClr val="7F7F7F"/>
                </a:solidFill>
                <a:latin typeface="Helvetica"/>
              </a:rPr>
              <a:t>ILL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Helvetica"/>
              </a:rPr>
              <a:t>State Union Catalog lists the Home Library</a:t>
            </a:r>
          </a:p>
        </p:txBody>
      </p:sp>
    </p:spTree>
    <p:extLst>
      <p:ext uri="{BB962C8B-B14F-4D97-AF65-F5344CB8AC3E}">
        <p14:creationId xmlns:p14="http://schemas.microsoft.com/office/powerpoint/2010/main" val="1957400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the bad and ugly continued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Packaging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Labels on DVDs for load periods and fines 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Call numbers and labels differ between libraries</a:t>
            </a:r>
          </a:p>
          <a:p>
            <a:pPr lvl="1"/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Billing for lost or damaged items</a:t>
            </a:r>
            <a:endParaRPr lang="en-US" dirty="0">
              <a:solidFill>
                <a:srgbClr val="34466A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Assigned branch bills, but that may not be the library that purchased it</a:t>
            </a:r>
          </a:p>
          <a:p>
            <a:pPr marL="685800" lvl="1"/>
            <a:endParaRPr lang="en-US" dirty="0">
              <a:solidFill>
                <a:srgbClr val="7F7F7F"/>
              </a:solidFill>
            </a:endParaRPr>
          </a:p>
          <a:p>
            <a:pPr marL="685800" lvl="1"/>
            <a:endParaRPr lang="en-US" dirty="0">
              <a:solidFill>
                <a:srgbClr val="7F7F7F"/>
              </a:solidFill>
            </a:endParaRPr>
          </a:p>
          <a:p>
            <a:pPr marL="685800" lvl="1"/>
            <a:endParaRPr lang="en-US" dirty="0">
              <a:solidFill>
                <a:srgbClr val="7F7F7F"/>
              </a:solidFill>
            </a:endParaRPr>
          </a:p>
          <a:p>
            <a:pPr marL="685800" lvl="1"/>
            <a:endParaRPr lang="en-US" dirty="0">
              <a:solidFill>
                <a:srgbClr val="7F7F7F"/>
              </a:solidFill>
            </a:endParaRPr>
          </a:p>
          <a:p>
            <a:pPr marL="685800" lvl="1"/>
            <a:endParaRPr lang="en-US" dirty="0">
              <a:solidFill>
                <a:srgbClr val="34466A"/>
              </a:solidFill>
            </a:endParaRPr>
          </a:p>
          <a:p>
            <a:pPr marL="400050" lvl="1" indent="0">
              <a:buNone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47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GMILCS: 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7F7F7F"/>
                </a:solidFill>
                <a:latin typeface="Helvetica"/>
              </a:rPr>
              <a:t>It works!</a:t>
            </a:r>
          </a:p>
          <a:p>
            <a:r>
              <a:rPr lang="en-US" dirty="0">
                <a:solidFill>
                  <a:srgbClr val="7F7F7F"/>
                </a:solidFill>
                <a:latin typeface="Helvetica"/>
              </a:rPr>
              <a:t>Can be a small project</a:t>
            </a:r>
          </a:p>
          <a:p>
            <a:r>
              <a:rPr lang="en-US" dirty="0">
                <a:solidFill>
                  <a:srgbClr val="7F7F7F"/>
                </a:solidFill>
                <a:latin typeface="Helvetica"/>
              </a:rPr>
              <a:t>Need to communicate</a:t>
            </a:r>
          </a:p>
          <a:p>
            <a:r>
              <a:rPr lang="en-US" dirty="0">
                <a:solidFill>
                  <a:srgbClr val="7F7F7F"/>
                </a:solidFill>
                <a:latin typeface="Helvetica"/>
              </a:rPr>
              <a:t>Need to be flexible</a:t>
            </a:r>
          </a:p>
          <a:p>
            <a:endParaRPr lang="en-US" dirty="0">
              <a:solidFill>
                <a:srgbClr val="7F7F7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4590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9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8915400" cy="990600"/>
          </a:xfrm>
        </p:spPr>
        <p:txBody>
          <a:bodyPr>
            <a:noAutofit/>
          </a:bodyPr>
          <a:lstStyle/>
          <a:p>
            <a:r>
              <a:rPr lang="en-US" sz="2800" dirty="0"/>
              <a:t>Floating Collections: </a:t>
            </a:r>
            <a:br>
              <a:rPr lang="en-US" sz="2800" dirty="0"/>
            </a:br>
            <a:r>
              <a:rPr lang="en-US" sz="2800" dirty="0"/>
              <a:t>The Good, the Bad and the Ugly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352550"/>
            <a:ext cx="8839200" cy="3429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Marilyn Borgendale</a:t>
            </a:r>
          </a:p>
          <a:p>
            <a:pPr lvl="1"/>
            <a:r>
              <a:rPr lang="en-US" dirty="0"/>
              <a:t>GMILCS, Inc.- a nonprofit consortium of public and academic libraries in New Hampshire.</a:t>
            </a:r>
          </a:p>
          <a:p>
            <a:r>
              <a:rPr lang="en-US" dirty="0"/>
              <a:t>Janet Cox</a:t>
            </a:r>
          </a:p>
          <a:p>
            <a:pPr lvl="1"/>
            <a:r>
              <a:rPr lang="en-US" dirty="0"/>
              <a:t>Plano Public Library Systems – a 5 library system in Plano, TX</a:t>
            </a:r>
          </a:p>
          <a:p>
            <a:r>
              <a:rPr lang="en-US" dirty="0"/>
              <a:t>Cathy Wortman</a:t>
            </a:r>
          </a:p>
          <a:p>
            <a:pPr lvl="1"/>
            <a:r>
              <a:rPr lang="en-US" dirty="0"/>
              <a:t>Baltimore County Public Library – a 19 branch system with 4 bookmobiles in Baltimore County (separate jurisdiction from Baltimore City).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Plano Public Library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5810"/>
            <a:ext cx="82296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 community libraries</a:t>
            </a:r>
          </a:p>
          <a:p>
            <a:r>
              <a:rPr lang="en-US" dirty="0"/>
              <a:t>Population of 275,000 and still growing</a:t>
            </a:r>
          </a:p>
          <a:p>
            <a:r>
              <a:rPr lang="en-US" dirty="0"/>
              <a:t>Over 4.7 million items checked out per year</a:t>
            </a:r>
          </a:p>
          <a:p>
            <a:r>
              <a:rPr lang="en-US" dirty="0"/>
              <a:t>Over 528,000 hold requests </a:t>
            </a:r>
          </a:p>
          <a:p>
            <a:r>
              <a:rPr lang="en-US" dirty="0"/>
              <a:t>Annual budget has been stagnant since 2008 but the number of collections and formats has increased.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Plano Public Library System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42950"/>
            <a:ext cx="3746763" cy="37131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PPLS: how we started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Started in 2011 with the Early Reader collection</a:t>
            </a:r>
          </a:p>
          <a:p>
            <a:r>
              <a:rPr lang="en-US" dirty="0"/>
              <a:t>Opened up a majority of the collections after the initial test</a:t>
            </a:r>
          </a:p>
          <a:p>
            <a:r>
              <a:rPr lang="en-US" dirty="0"/>
              <a:t>Eased the burden of transporting hundreds of materials back to their home libraries each day</a:t>
            </a:r>
          </a:p>
          <a:p>
            <a:r>
              <a:rPr lang="en-US" dirty="0"/>
              <a:t>50 collections float between all libraries</a:t>
            </a:r>
          </a:p>
          <a:p>
            <a:r>
              <a:rPr lang="en-US" dirty="0"/>
              <a:t>5 collections float between libraries with similar collections</a:t>
            </a:r>
          </a:p>
          <a:p>
            <a:pPr lvl="1"/>
            <a:r>
              <a:rPr lang="en-US" dirty="0"/>
              <a:t>For example, Hindi floats between 2 libraries</a:t>
            </a:r>
          </a:p>
          <a:p>
            <a:r>
              <a:rPr lang="en-US" dirty="0"/>
              <a:t>47 collections do not float</a:t>
            </a:r>
          </a:p>
          <a:p>
            <a:pPr lvl="1"/>
            <a:r>
              <a:rPr lang="en-US" dirty="0"/>
              <a:t>Too Hot to Hold, Bluebonnet Award Nominee Books, STEAM kits, reference,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1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PPLS: the good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One collection, one library</a:t>
            </a:r>
          </a:p>
          <a:p>
            <a:pPr lvl="1"/>
            <a:r>
              <a:rPr lang="en-US" dirty="0"/>
              <a:t>One label stating Plano Public Library System instead of individual library names</a:t>
            </a:r>
          </a:p>
          <a:p>
            <a:r>
              <a:rPr lang="en-US" dirty="0"/>
              <a:t>Materials are instantly on the shelf and not waiting to be transported back to a “home” library</a:t>
            </a:r>
          </a:p>
          <a:p>
            <a:r>
              <a:rPr lang="en-US" dirty="0"/>
              <a:t>Patrons have access to more variety of materials</a:t>
            </a:r>
          </a:p>
          <a:p>
            <a:r>
              <a:rPr lang="en-US" dirty="0"/>
              <a:t>Less handling of materials</a:t>
            </a:r>
          </a:p>
          <a:p>
            <a:r>
              <a:rPr lang="en-US" dirty="0"/>
              <a:t>Fewer bins for van drivers to move</a:t>
            </a:r>
          </a:p>
          <a:p>
            <a:r>
              <a:rPr lang="en-US" dirty="0"/>
              <a:t>Started to create  in how items are labeled and processed – award stickers, labels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PPLS: the bad and the ugly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Multiple copies tend to gravitate to one library</a:t>
            </a:r>
          </a:p>
          <a:p>
            <a:r>
              <a:rPr lang="en-US" dirty="0"/>
              <a:t>Some libraries ran out of shelf space</a:t>
            </a:r>
          </a:p>
          <a:p>
            <a:r>
              <a:rPr lang="en-US" dirty="0"/>
              <a:t>Materials were weeded to create space</a:t>
            </a:r>
          </a:p>
          <a:p>
            <a:r>
              <a:rPr lang="en-US" dirty="0"/>
              <a:t>Series are broken up</a:t>
            </a:r>
          </a:p>
          <a:p>
            <a:pPr lvl="1"/>
            <a:r>
              <a:rPr lang="en-US" dirty="0"/>
              <a:t>i.e. The Maze Runner, Stephanie Plum series</a:t>
            </a:r>
          </a:p>
          <a:p>
            <a:r>
              <a:rPr lang="en-US" dirty="0"/>
              <a:t>Discovered libraries had different standards of when items should be weeded and/or repaired</a:t>
            </a:r>
          </a:p>
          <a:p>
            <a:r>
              <a:rPr lang="en-US" dirty="0"/>
              <a:t>Popular material doesn’t return to lower circulating libraries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PPLS: lessons learned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 not turn everything on to float at once</a:t>
            </a:r>
          </a:p>
          <a:p>
            <a:r>
              <a:rPr lang="en-US" dirty="0"/>
              <a:t>Have a firm weeding plan in place and weed prior to floating</a:t>
            </a:r>
          </a:p>
          <a:p>
            <a:r>
              <a:rPr lang="en-US" dirty="0"/>
              <a:t>Understand how to reroute materials to other libraries when shelves are too full</a:t>
            </a:r>
          </a:p>
          <a:p>
            <a:r>
              <a:rPr lang="en-US" dirty="0"/>
              <a:t>Materials end up where they will be most loved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7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741</TotalTime>
  <Words>764</Words>
  <Application>Microsoft Office PowerPoint</Application>
  <PresentationFormat>On-screen Show (16:9)</PresentationFormat>
  <Paragraphs>169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</vt:lpstr>
      <vt:lpstr>Office Theme</vt:lpstr>
      <vt:lpstr>PowerPoint Presentation</vt:lpstr>
      <vt:lpstr>Floating Collections </vt:lpstr>
      <vt:lpstr>Floating Collections:  The Good, the Bad and the Ugly</vt:lpstr>
      <vt:lpstr>Plano Public Library System</vt:lpstr>
      <vt:lpstr>Plano Public Library System</vt:lpstr>
      <vt:lpstr>PPLS: how we started</vt:lpstr>
      <vt:lpstr>PPLS: the good</vt:lpstr>
      <vt:lpstr>PPLS: the bad and the ugly</vt:lpstr>
      <vt:lpstr>PPLS: lessons learned</vt:lpstr>
      <vt:lpstr>PowerPoint Presentation</vt:lpstr>
      <vt:lpstr>Baltimore County Public Library (BCPL)</vt:lpstr>
      <vt:lpstr>PowerPoint Presentation</vt:lpstr>
      <vt:lpstr>BCPL : how it started</vt:lpstr>
      <vt:lpstr>BCPL : what do we float?</vt:lpstr>
      <vt:lpstr>BCPL : Benefits to Floating</vt:lpstr>
      <vt:lpstr>BCPL : One System, One Collection</vt:lpstr>
      <vt:lpstr>BCPL : Collection Maintenance Approach</vt:lpstr>
      <vt:lpstr>PowerPoint Presentation</vt:lpstr>
      <vt:lpstr>GMILCS, Inc.</vt:lpstr>
      <vt:lpstr>GMILCS, Inc.</vt:lpstr>
      <vt:lpstr>GMILCS: how we started</vt:lpstr>
      <vt:lpstr>GMILCS: keeping afloat</vt:lpstr>
      <vt:lpstr>GMILCS: the good</vt:lpstr>
      <vt:lpstr>GMILCS: the good continued</vt:lpstr>
      <vt:lpstr>GMILCS: the bad and the ugly</vt:lpstr>
      <vt:lpstr>GMILCS: the bad and ugly continued</vt:lpstr>
      <vt:lpstr>GMILCS: Lessons Learned</vt:lpstr>
      <vt:lpstr>Questions?</vt:lpstr>
    </vt:vector>
  </TitlesOfParts>
  <Company>Bowling Green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Janet Cox</cp:lastModifiedBy>
  <cp:revision>49</cp:revision>
  <dcterms:created xsi:type="dcterms:W3CDTF">2016-09-21T19:54:51Z</dcterms:created>
  <dcterms:modified xsi:type="dcterms:W3CDTF">2017-03-20T15:22:25Z</dcterms:modified>
</cp:coreProperties>
</file>