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  <p:embeddedFont>
      <p:font typeface="Quattrocento Sans" panose="020B0502050000020003" pitchFamily="34" charset="0"/>
      <p:regular r:id="rId32"/>
      <p:bold r:id="rId33"/>
      <p:italic r:id="rId34"/>
      <p:boldItalic r:id="rId35"/>
    </p:embeddedFont>
    <p:embeddedFont>
      <p:font typeface="Roboto" panose="02000000000000000000" pitchFamily="2" charset="0"/>
      <p:regular r:id="rId36"/>
      <p:bold r:id="rId37"/>
      <p:italic r:id="rId38"/>
      <p:boldItalic r:id="rId39"/>
    </p:embeddedFont>
    <p:embeddedFont>
      <p:font typeface="Roboto Medium" panose="02000000000000000000" pitchFamily="2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jOTq3//oBjRTjNmOVZqKPFIhzU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0"/>
  </p:normalViewPr>
  <p:slideViewPr>
    <p:cSldViewPr snapToGrid="0" snapToObjects="1">
      <p:cViewPr varScale="1">
        <p:scale>
          <a:sx n="120" d="100"/>
          <a:sy n="120" d="100"/>
        </p:scale>
        <p:origin x="2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ac2c56e0f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bac2c56e0f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bac2c56e0f_0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bac2c56e0f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bac2c56e0f_0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bac2c56e0f_0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bac2c56e0f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bac2c56e0f_0_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bac2c56e0f_0_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bac2c56e0f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bac2c56e0f_0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bac2c56e0f_0_1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bac2c56e0f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bac2c56e0f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bac2c56e0f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bac2c56e0f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bac2c56e0f_0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bac2c56e0f_0_1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bac2c56e0f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bac2c56e0f_0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bac2c56e0f_0_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bac2c56e0f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bac2c56e0f_0_1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bac2c56e0f_0_1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bac2c56e0f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bac2c56e0f_0_1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bac2c56e0f_0_1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ac2c56e0f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ac2c56e0f_0_1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bac2c56e0f_0_1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bac2c56e0f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bac2c56e0f_0_1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bac2c56e0f_0_1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ac2c56e0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bac2c56e0f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bac2c56e0f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ac2c56e0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bac2c56e0f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bac2c56e0f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bac2c56e0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bac2c56e0f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bac2c56e0f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ac2c56e0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bac2c56e0f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bac2c56e0f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ac2c56e0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bac2c56e0f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bac2c56e0f_0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bac2c56e0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bac2c56e0f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bac2c56e0f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bac2c56e0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bac2c56e0f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bac2c56e0f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/>
          <p:nvPr/>
        </p:nvSpPr>
        <p:spPr>
          <a:xfrm>
            <a:off x="10241280" y="5435600"/>
            <a:ext cx="1849120" cy="1315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4"/>
          <p:cNvSpPr/>
          <p:nvPr/>
        </p:nvSpPr>
        <p:spPr>
          <a:xfrm>
            <a:off x="-1" y="1003707"/>
            <a:ext cx="12192002" cy="4216705"/>
          </a:xfrm>
          <a:prstGeom prst="rect">
            <a:avLst/>
          </a:prstGeom>
          <a:gradFill>
            <a:gsLst>
              <a:gs pos="0">
                <a:srgbClr val="0047BA"/>
              </a:gs>
              <a:gs pos="60000">
                <a:srgbClr val="00ACBB"/>
              </a:gs>
              <a:gs pos="100000">
                <a:srgbClr val="00ACBB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4"/>
          <p:cNvSpPr txBox="1">
            <a:spLocks noGrp="1"/>
          </p:cNvSpPr>
          <p:nvPr>
            <p:ph type="ctrTitle"/>
          </p:nvPr>
        </p:nvSpPr>
        <p:spPr>
          <a:xfrm>
            <a:off x="2629804" y="2178264"/>
            <a:ext cx="6932393" cy="7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ubTitle" idx="1"/>
          </p:nvPr>
        </p:nvSpPr>
        <p:spPr>
          <a:xfrm>
            <a:off x="2622806" y="3146424"/>
            <a:ext cx="69463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i="1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14"/>
          <p:cNvSpPr txBox="1"/>
          <p:nvPr/>
        </p:nvSpPr>
        <p:spPr>
          <a:xfrm>
            <a:off x="5469901" y="6199648"/>
            <a:ext cx="6548486" cy="372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4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rgbClr val="463A5D"/>
                </a:solidFill>
                <a:latin typeface="Arial"/>
                <a:ea typeface="Arial"/>
                <a:cs typeface="Arial"/>
                <a:sym typeface="Arial"/>
              </a:rPr>
              <a:t>Tuesday, March 23</a:t>
            </a:r>
            <a:r>
              <a:rPr lang="en-US" sz="1700" b="0" i="0" u="none" strike="noStrike" cap="none" baseline="30000">
                <a:solidFill>
                  <a:srgbClr val="463A5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strike="noStrike" cap="none">
                <a:solidFill>
                  <a:srgbClr val="463A5D"/>
                </a:solidFill>
                <a:latin typeface="Arial"/>
                <a:ea typeface="Arial"/>
                <a:cs typeface="Arial"/>
                <a:sym typeface="Arial"/>
              </a:rPr>
              <a:t>– Thursday, March 25</a:t>
            </a:r>
            <a:endParaRPr sz="1700" b="0" i="0" u="none" strike="noStrike" cap="none" baseline="30000">
              <a:solidFill>
                <a:srgbClr val="463A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4"/>
          <p:cNvSpPr txBox="1">
            <a:spLocks noGrp="1"/>
          </p:cNvSpPr>
          <p:nvPr>
            <p:ph type="body" idx="2"/>
          </p:nvPr>
        </p:nvSpPr>
        <p:spPr>
          <a:xfrm>
            <a:off x="2624931" y="3864151"/>
            <a:ext cx="6942138" cy="55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/>
          <p:nvPr/>
        </p:nvSpPr>
        <p:spPr>
          <a:xfrm>
            <a:off x="0" y="6402773"/>
            <a:ext cx="2202427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#IUG2021</a:t>
            </a:r>
            <a:endParaRPr sz="1600" b="0" i="0" u="none" strike="noStrike" cap="none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456" y="6468693"/>
            <a:ext cx="258110" cy="2103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27;p14"/>
          <p:cNvGrpSpPr/>
          <p:nvPr/>
        </p:nvGrpSpPr>
        <p:grpSpPr>
          <a:xfrm>
            <a:off x="5334461" y="360583"/>
            <a:ext cx="1523078" cy="1306367"/>
            <a:chOff x="5334461" y="360583"/>
            <a:chExt cx="1523078" cy="1306367"/>
          </a:xfrm>
        </p:grpSpPr>
        <p:sp>
          <p:nvSpPr>
            <p:cNvPr id="28" name="Google Shape;28;p14"/>
            <p:cNvSpPr/>
            <p:nvPr/>
          </p:nvSpPr>
          <p:spPr>
            <a:xfrm>
              <a:off x="5393422" y="374697"/>
              <a:ext cx="1405156" cy="1278138"/>
            </a:xfrm>
            <a:custGeom>
              <a:avLst/>
              <a:gdLst/>
              <a:ahLst/>
              <a:cxnLst/>
              <a:rect l="l" t="t" r="r" b="b"/>
              <a:pathLst>
                <a:path w="1405156" h="1278138" extrusionOk="0">
                  <a:moveTo>
                    <a:pt x="702578" y="0"/>
                  </a:moveTo>
                  <a:cubicBezTo>
                    <a:pt x="1090601" y="0"/>
                    <a:pt x="1405156" y="314555"/>
                    <a:pt x="1405156" y="702578"/>
                  </a:cubicBezTo>
                  <a:cubicBezTo>
                    <a:pt x="1405156" y="896589"/>
                    <a:pt x="1326517" y="1072234"/>
                    <a:pt x="1199376" y="1199376"/>
                  </a:cubicBezTo>
                  <a:lnTo>
                    <a:pt x="1103915" y="1278138"/>
                  </a:lnTo>
                  <a:lnTo>
                    <a:pt x="301241" y="1278138"/>
                  </a:lnTo>
                  <a:lnTo>
                    <a:pt x="205780" y="1199376"/>
                  </a:lnTo>
                  <a:cubicBezTo>
                    <a:pt x="78639" y="1072234"/>
                    <a:pt x="0" y="896589"/>
                    <a:pt x="0" y="702578"/>
                  </a:cubicBezTo>
                  <a:cubicBezTo>
                    <a:pt x="0" y="314555"/>
                    <a:pt x="314555" y="0"/>
                    <a:pt x="702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" name="Google Shape;29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4461" y="360583"/>
              <a:ext cx="1523078" cy="13063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/>
          <p:nvPr/>
        </p:nvSpPr>
        <p:spPr>
          <a:xfrm>
            <a:off x="-1" y="546749"/>
            <a:ext cx="12192002" cy="935421"/>
          </a:xfrm>
          <a:prstGeom prst="rect">
            <a:avLst/>
          </a:prstGeom>
          <a:gradFill>
            <a:gsLst>
              <a:gs pos="0">
                <a:srgbClr val="00ACBB"/>
              </a:gs>
              <a:gs pos="42000">
                <a:srgbClr val="00ACBB"/>
              </a:gs>
              <a:gs pos="100000">
                <a:srgbClr val="0047BA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6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1"/>
          </p:nvPr>
        </p:nvSpPr>
        <p:spPr>
          <a:xfrm>
            <a:off x="516565" y="1762297"/>
            <a:ext cx="11083555" cy="441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sldNum" idx="12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516565" y="1552354"/>
            <a:ext cx="5440680" cy="4352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6159440" y="1552354"/>
            <a:ext cx="5440680" cy="307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0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6159440" y="4628667"/>
            <a:ext cx="3362385" cy="98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 - Dark">
  <p:cSld name="Quotation - Dar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/>
          <p:nvPr/>
        </p:nvSpPr>
        <p:spPr>
          <a:xfrm>
            <a:off x="-1" y="0"/>
            <a:ext cx="12192002" cy="6858000"/>
          </a:xfrm>
          <a:prstGeom prst="rect">
            <a:avLst/>
          </a:prstGeom>
          <a:gradFill>
            <a:gsLst>
              <a:gs pos="0">
                <a:srgbClr val="00ACBB"/>
              </a:gs>
              <a:gs pos="100000">
                <a:srgbClr val="0047BA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9"/>
          <p:cNvSpPr txBox="1">
            <a:spLocks noGrp="1"/>
          </p:cNvSpPr>
          <p:nvPr>
            <p:ph type="body" idx="1"/>
          </p:nvPr>
        </p:nvSpPr>
        <p:spPr>
          <a:xfrm>
            <a:off x="1572767" y="1971040"/>
            <a:ext cx="9043416" cy="2627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 i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None/>
              <a:defRPr sz="16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body" idx="2"/>
          </p:nvPr>
        </p:nvSpPr>
        <p:spPr>
          <a:xfrm>
            <a:off x="1572767" y="4598366"/>
            <a:ext cx="9043416" cy="77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attrocento Sans"/>
              <a:buNone/>
              <a:defRPr sz="1400" b="0" i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None/>
              <a:defRPr sz="16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sldNum" idx="12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et Photo Content Left">
  <p:cSld name="Inset Photo Content Left"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>
            <a:spLocks noGrp="1"/>
          </p:cNvSpPr>
          <p:nvPr>
            <p:ph type="pic" idx="2"/>
          </p:nvPr>
        </p:nvSpPr>
        <p:spPr>
          <a:xfrm>
            <a:off x="1598386" y="754804"/>
            <a:ext cx="9033328" cy="5119792"/>
          </a:xfrm>
          <a:prstGeom prst="rect">
            <a:avLst/>
          </a:prstGeom>
          <a:solidFill>
            <a:srgbClr val="B5B8A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1"/>
          </p:nvPr>
        </p:nvSpPr>
        <p:spPr>
          <a:xfrm>
            <a:off x="1598386" y="5962439"/>
            <a:ext cx="7770341" cy="308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 b="0" i="0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sldNum" idx="12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1"/>
          <p:cNvSpPr/>
          <p:nvPr/>
        </p:nvSpPr>
        <p:spPr>
          <a:xfrm>
            <a:off x="-1" y="0"/>
            <a:ext cx="12192002" cy="6858000"/>
          </a:xfrm>
          <a:prstGeom prst="rect">
            <a:avLst/>
          </a:prstGeom>
          <a:gradFill>
            <a:gsLst>
              <a:gs pos="0">
                <a:srgbClr val="00ACBB"/>
              </a:gs>
              <a:gs pos="100000">
                <a:srgbClr val="0047BA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1850" y="2508660"/>
            <a:ext cx="10515600" cy="92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and Two Bullets">
  <p:cSld name="Title, Subtitle and Two Bulle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3"/>
          <p:cNvSpPr txBox="1"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2800"/>
              <a:buFont typeface="Arial"/>
              <a:buNone/>
              <a:defRPr>
                <a:solidFill>
                  <a:srgbClr val="0047B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body" idx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1800"/>
              <a:buNone/>
              <a:defRPr sz="1800" b="1" i="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None/>
              <a:defRPr sz="1800" b="0" i="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2"/>
          </p:nvPr>
        </p:nvSpPr>
        <p:spPr>
          <a:xfrm>
            <a:off x="519312" y="2178320"/>
            <a:ext cx="6795888" cy="387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body" idx="3"/>
          </p:nvPr>
        </p:nvSpPr>
        <p:spPr>
          <a:xfrm>
            <a:off x="7518400" y="2178320"/>
            <a:ext cx="3516510" cy="387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sldNum" idx="12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7B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516565" y="1545996"/>
            <a:ext cx="11083555" cy="463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sldNum" idx="12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3"/>
          <p:cNvSpPr txBox="1"/>
          <p:nvPr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#IUG2021</a:t>
            </a:r>
            <a:endParaRPr sz="1600" b="0" i="0" u="none" strike="noStrike" cap="none" baseline="30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8456" y="6468693"/>
            <a:ext cx="258110" cy="2103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oogle Shape;15;p13"/>
          <p:cNvGrpSpPr/>
          <p:nvPr/>
        </p:nvGrpSpPr>
        <p:grpSpPr>
          <a:xfrm>
            <a:off x="10646618" y="5568720"/>
            <a:ext cx="1286926" cy="1103816"/>
            <a:chOff x="5334461" y="360583"/>
            <a:chExt cx="1523078" cy="1306367"/>
          </a:xfrm>
        </p:grpSpPr>
        <p:sp>
          <p:nvSpPr>
            <p:cNvPr id="16" name="Google Shape;16;p13"/>
            <p:cNvSpPr/>
            <p:nvPr/>
          </p:nvSpPr>
          <p:spPr>
            <a:xfrm>
              <a:off x="5393422" y="374697"/>
              <a:ext cx="1405156" cy="1278138"/>
            </a:xfrm>
            <a:custGeom>
              <a:avLst/>
              <a:gdLst/>
              <a:ahLst/>
              <a:cxnLst/>
              <a:rect l="l" t="t" r="r" b="b"/>
              <a:pathLst>
                <a:path w="1405156" h="1278138" extrusionOk="0">
                  <a:moveTo>
                    <a:pt x="702578" y="0"/>
                  </a:moveTo>
                  <a:cubicBezTo>
                    <a:pt x="1090601" y="0"/>
                    <a:pt x="1405156" y="314555"/>
                    <a:pt x="1405156" y="702578"/>
                  </a:cubicBezTo>
                  <a:cubicBezTo>
                    <a:pt x="1405156" y="896589"/>
                    <a:pt x="1326517" y="1072234"/>
                    <a:pt x="1199376" y="1199376"/>
                  </a:cubicBezTo>
                  <a:lnTo>
                    <a:pt x="1103915" y="1278138"/>
                  </a:lnTo>
                  <a:lnTo>
                    <a:pt x="301241" y="1278138"/>
                  </a:lnTo>
                  <a:lnTo>
                    <a:pt x="205780" y="1199376"/>
                  </a:lnTo>
                  <a:cubicBezTo>
                    <a:pt x="78639" y="1072234"/>
                    <a:pt x="0" y="896589"/>
                    <a:pt x="0" y="702578"/>
                  </a:cubicBezTo>
                  <a:cubicBezTo>
                    <a:pt x="0" y="314555"/>
                    <a:pt x="314555" y="0"/>
                    <a:pt x="702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" name="Google Shape;17;p1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334461" y="360583"/>
              <a:ext cx="1523078" cy="13063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jectcounter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S-4820-Library-Project/COUNTER-5-Report-Too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"/>
          <p:cNvSpPr txBox="1">
            <a:spLocks noGrp="1"/>
          </p:cNvSpPr>
          <p:nvPr>
            <p:ph type="ctrTitle"/>
          </p:nvPr>
        </p:nvSpPr>
        <p:spPr>
          <a:xfrm>
            <a:off x="2629804" y="1867189"/>
            <a:ext cx="6932400" cy="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800"/>
              <a:t>SUSHI Made Easy</a:t>
            </a:r>
            <a:endParaRPr sz="3800"/>
          </a:p>
        </p:txBody>
      </p:sp>
      <p:sp>
        <p:nvSpPr>
          <p:cNvPr id="78" name="Google Shape;78;p1"/>
          <p:cNvSpPr txBox="1">
            <a:spLocks noGrp="1"/>
          </p:cNvSpPr>
          <p:nvPr>
            <p:ph type="subTitle" idx="1"/>
          </p:nvPr>
        </p:nvSpPr>
        <p:spPr>
          <a:xfrm>
            <a:off x="2210849" y="2764627"/>
            <a:ext cx="7770300" cy="12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US" sz="2420" b="1" i="0"/>
              <a:t>Using the COUNTER 5 Report Tool for Harvesting Usage Statistics </a:t>
            </a:r>
            <a:endParaRPr sz="2420" b="1" i="0"/>
          </a:p>
        </p:txBody>
      </p:sp>
      <p:sp>
        <p:nvSpPr>
          <p:cNvPr id="79" name="Google Shape;79;p1"/>
          <p:cNvSpPr txBox="1"/>
          <p:nvPr/>
        </p:nvSpPr>
        <p:spPr>
          <a:xfrm>
            <a:off x="2101350" y="3605750"/>
            <a:ext cx="79893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</a:rPr>
              <a:t>S</a:t>
            </a:r>
            <a:r>
              <a:rPr lang="en-US" sz="1800" b="1">
                <a:solidFill>
                  <a:schemeClr val="lt1"/>
                </a:solidFill>
              </a:rPr>
              <a:t>cott Carlton</a:t>
            </a:r>
            <a:endParaRPr sz="18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</a:rPr>
              <a:t>Library Associate for Electronic Resources</a:t>
            </a:r>
            <a:endParaRPr sz="18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</a:rPr>
              <a:t>Thomas J. Watson Library</a:t>
            </a:r>
            <a:endParaRPr sz="18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</a:rPr>
              <a:t>The Metropolitan Museum of Art</a:t>
            </a:r>
            <a:endParaRPr sz="18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</a:rPr>
              <a:t>scott.carlton@metmuseum.org / scott.a.carlton@gmail.com</a:t>
            </a:r>
            <a:endParaRPr sz="1800" b="1">
              <a:solidFill>
                <a:schemeClr val="lt1"/>
              </a:solidFill>
            </a:endParaRPr>
          </a:p>
        </p:txBody>
      </p:sp>
      <p:sp>
        <p:nvSpPr>
          <p:cNvPr id="80" name="Google Shape;80;p1"/>
          <p:cNvSpPr txBox="1"/>
          <p:nvPr/>
        </p:nvSpPr>
        <p:spPr>
          <a:xfrm>
            <a:off x="111525" y="6218425"/>
            <a:ext cx="417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SUSHI Made Easy / Carlton / Slide 1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bac2c56e0f_0_57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00" cy="73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2800"/>
              <a:buFont typeface="Arial"/>
              <a:buNone/>
            </a:pPr>
            <a:r>
              <a:rPr lang="en-US"/>
              <a:t>The COUNTER 5 Report Tool Demo - Vendor Management</a:t>
            </a:r>
            <a:endParaRPr/>
          </a:p>
        </p:txBody>
      </p:sp>
      <p:pic>
        <p:nvPicPr>
          <p:cNvPr id="152" name="Google Shape;152;gbac2c56e0f_0_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450" y="1666375"/>
            <a:ext cx="7502574" cy="442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bac2c56e0f_0_57"/>
          <p:cNvSpPr txBox="1"/>
          <p:nvPr/>
        </p:nvSpPr>
        <p:spPr>
          <a:xfrm>
            <a:off x="7924025" y="2108300"/>
            <a:ext cx="41100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Non-SUSHI Vendor - For vendors for which you will be manually importing reports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Users can import/export tsv file with vendor credentials which facilitates use the client across multiple devices</a:t>
            </a:r>
            <a:endParaRPr sz="1800"/>
          </a:p>
        </p:txBody>
      </p:sp>
      <p:cxnSp>
        <p:nvCxnSpPr>
          <p:cNvPr id="154" name="Google Shape;154;gbac2c56e0f_0_57"/>
          <p:cNvCxnSpPr/>
          <p:nvPr/>
        </p:nvCxnSpPr>
        <p:spPr>
          <a:xfrm flipH="1">
            <a:off x="5223450" y="2368900"/>
            <a:ext cx="2949300" cy="159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5" name="Google Shape;155;gbac2c56e0f_0_57"/>
          <p:cNvCxnSpPr/>
          <p:nvPr/>
        </p:nvCxnSpPr>
        <p:spPr>
          <a:xfrm flipH="1">
            <a:off x="3399300" y="3719200"/>
            <a:ext cx="4737900" cy="1859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6" name="Google Shape;156;gbac2c56e0f_0_57"/>
          <p:cNvSpPr/>
          <p:nvPr/>
        </p:nvSpPr>
        <p:spPr>
          <a:xfrm>
            <a:off x="1681925" y="5638125"/>
            <a:ext cx="2155800" cy="249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bac2c56e0f_0_57"/>
          <p:cNvSpPr txBox="1"/>
          <p:nvPr/>
        </p:nvSpPr>
        <p:spPr>
          <a:xfrm>
            <a:off x="1654400" y="6360775"/>
            <a:ext cx="390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SUSHI Made Easy / Carlton / Slide 10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bac2c56e0f_0_79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00" cy="73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COUNTER 5 Report Tool Demo - Fetch Reports</a:t>
            </a:r>
            <a:endParaRPr/>
          </a:p>
        </p:txBody>
      </p:sp>
      <p:sp>
        <p:nvSpPr>
          <p:cNvPr id="164" name="Google Shape;164;gbac2c56e0f_0_79"/>
          <p:cNvSpPr txBox="1"/>
          <p:nvPr/>
        </p:nvSpPr>
        <p:spPr>
          <a:xfrm>
            <a:off x="8093700" y="2014925"/>
            <a:ext cx="41100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Automatically generate all report types for all vendors with one click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Alternatively, select particular vendors, report types, and date ranges for which to retrieve reports. Only calendar year data gets saved to the searchable database.</a:t>
            </a:r>
            <a:endParaRPr sz="1800"/>
          </a:p>
        </p:txBody>
      </p:sp>
      <p:pic>
        <p:nvPicPr>
          <p:cNvPr id="165" name="Google Shape;165;gbac2c56e0f_0_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800" y="1842975"/>
            <a:ext cx="7883900" cy="40450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Google Shape;166;gbac2c56e0f_0_79"/>
          <p:cNvCxnSpPr/>
          <p:nvPr/>
        </p:nvCxnSpPr>
        <p:spPr>
          <a:xfrm flipH="1">
            <a:off x="6419550" y="2262425"/>
            <a:ext cx="1866600" cy="28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7" name="Google Shape;167;gbac2c56e0f_0_79"/>
          <p:cNvCxnSpPr/>
          <p:nvPr/>
        </p:nvCxnSpPr>
        <p:spPr>
          <a:xfrm flipH="1">
            <a:off x="7961000" y="3379500"/>
            <a:ext cx="339300" cy="11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8" name="Google Shape;168;gbac2c56e0f_0_79"/>
          <p:cNvSpPr/>
          <p:nvPr/>
        </p:nvSpPr>
        <p:spPr>
          <a:xfrm>
            <a:off x="410075" y="3252250"/>
            <a:ext cx="7508400" cy="25311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bac2c56e0f_0_79"/>
          <p:cNvSpPr txBox="1"/>
          <p:nvPr/>
        </p:nvSpPr>
        <p:spPr>
          <a:xfrm>
            <a:off x="1654400" y="6360775"/>
            <a:ext cx="3902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SUSHI Made Easy / Carlton / Slide 11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bac2c56e0f_0_93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00" cy="73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COUNTER 5 Report Tool Demo - Fetch Special Reports</a:t>
            </a:r>
            <a:endParaRPr/>
          </a:p>
        </p:txBody>
      </p:sp>
      <p:sp>
        <p:nvSpPr>
          <p:cNvPr id="176" name="Google Shape;176;gbac2c56e0f_0_93"/>
          <p:cNvSpPr txBox="1"/>
          <p:nvPr/>
        </p:nvSpPr>
        <p:spPr>
          <a:xfrm>
            <a:off x="7924025" y="2108300"/>
            <a:ext cx="41100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Further customize report output beyond the standard views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The configuration shown will generate a platform report which contains only books that were accessed regularly</a:t>
            </a:r>
            <a:endParaRPr sz="18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Special reports are not incorporated into the search database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gbac2c56e0f_0_93"/>
          <p:cNvSpPr/>
          <p:nvPr/>
        </p:nvSpPr>
        <p:spPr>
          <a:xfrm>
            <a:off x="1681925" y="5638125"/>
            <a:ext cx="2155800" cy="249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8" name="Google Shape;178;gbac2c56e0f_0_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300" y="1742475"/>
            <a:ext cx="7595499" cy="432367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bac2c56e0f_0_93"/>
          <p:cNvSpPr txBox="1"/>
          <p:nvPr/>
        </p:nvSpPr>
        <p:spPr>
          <a:xfrm>
            <a:off x="1654400" y="6360775"/>
            <a:ext cx="3902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SUSHI Made Easy / Carlton / Slide 12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bac2c56e0f_0_104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00" cy="73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COUNTER 5 Report Tool Demo - Search</a:t>
            </a:r>
            <a:endParaRPr/>
          </a:p>
        </p:txBody>
      </p:sp>
      <p:sp>
        <p:nvSpPr>
          <p:cNvPr id="186" name="Google Shape;186;gbac2c56e0f_0_104"/>
          <p:cNvSpPr txBox="1"/>
          <p:nvPr/>
        </p:nvSpPr>
        <p:spPr>
          <a:xfrm>
            <a:off x="7924025" y="1726525"/>
            <a:ext cx="41100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This feature searches on a database of calendar year reports the user has already generated under “Fetch Reports” tab.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Boolean search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The search at left will pull the JSTOR database report I’ve previously generated but exclude total item investigation data.</a:t>
            </a:r>
            <a:endParaRPr sz="1800"/>
          </a:p>
        </p:txBody>
      </p:sp>
      <p:sp>
        <p:nvSpPr>
          <p:cNvPr id="187" name="Google Shape;187;gbac2c56e0f_0_104"/>
          <p:cNvSpPr/>
          <p:nvPr/>
        </p:nvSpPr>
        <p:spPr>
          <a:xfrm>
            <a:off x="1681925" y="5638125"/>
            <a:ext cx="2155800" cy="249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8" name="Google Shape;188;gbac2c56e0f_0_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213" y="1666350"/>
            <a:ext cx="7738800" cy="462602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bac2c56e0f_0_104"/>
          <p:cNvSpPr txBox="1"/>
          <p:nvPr/>
        </p:nvSpPr>
        <p:spPr>
          <a:xfrm>
            <a:off x="1654400" y="6360775"/>
            <a:ext cx="3902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SUSHI Made Easy / Carlton / Slide 13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bac2c56e0f_0_115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00" cy="73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COUNTER 5 Report Tool Demo - Costs</a:t>
            </a:r>
            <a:endParaRPr/>
          </a:p>
        </p:txBody>
      </p:sp>
      <p:sp>
        <p:nvSpPr>
          <p:cNvPr id="196" name="Google Shape;196;gbac2c56e0f_0_115"/>
          <p:cNvSpPr txBox="1"/>
          <p:nvPr/>
        </p:nvSpPr>
        <p:spPr>
          <a:xfrm>
            <a:off x="7924025" y="1726525"/>
            <a:ext cx="4110000" cy="4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Input costs at title level, database level, vendor level, etc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Users may only enter costs for entities about which they have already pulled a report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In the example at left, I can input a cost for Times Digital Archive because I have previously generated a database report which includes Times Digital Archive)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gbac2c56e0f_0_115"/>
          <p:cNvSpPr/>
          <p:nvPr/>
        </p:nvSpPr>
        <p:spPr>
          <a:xfrm>
            <a:off x="1681925" y="5638125"/>
            <a:ext cx="2155800" cy="249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8" name="Google Shape;198;gbac2c56e0f_0_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200" y="1726525"/>
            <a:ext cx="7413501" cy="4566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9" name="Google Shape;199;gbac2c56e0f_0_115"/>
          <p:cNvCxnSpPr/>
          <p:nvPr/>
        </p:nvCxnSpPr>
        <p:spPr>
          <a:xfrm flipH="1">
            <a:off x="5486250" y="3096700"/>
            <a:ext cx="2686800" cy="39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0" name="Google Shape;200;gbac2c56e0f_0_115"/>
          <p:cNvSpPr/>
          <p:nvPr/>
        </p:nvSpPr>
        <p:spPr>
          <a:xfrm>
            <a:off x="3421950" y="2516975"/>
            <a:ext cx="2064300" cy="1244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bac2c56e0f_0_115"/>
          <p:cNvSpPr txBox="1"/>
          <p:nvPr/>
        </p:nvSpPr>
        <p:spPr>
          <a:xfrm>
            <a:off x="1654400" y="6360775"/>
            <a:ext cx="390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SUSHI Made Easy / Carlton / Slide 14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bac2c56e0f_0_126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00" cy="73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COUNTER 5 Report Tool Demo - Visual</a:t>
            </a:r>
            <a:endParaRPr/>
          </a:p>
        </p:txBody>
      </p:sp>
      <p:sp>
        <p:nvSpPr>
          <p:cNvPr id="208" name="Google Shape;208;gbac2c56e0f_0_126"/>
          <p:cNvSpPr txBox="1"/>
          <p:nvPr/>
        </p:nvSpPr>
        <p:spPr>
          <a:xfrm>
            <a:off x="7924025" y="1726525"/>
            <a:ext cx="41517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Produce basic bar and line graphs in Excel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Visualize costs per use based on the costs entered under the “Costs” tab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Visualize usage for only the top databases by a particular use metric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cxnSp>
        <p:nvCxnSpPr>
          <p:cNvPr id="209" name="Google Shape;209;gbac2c56e0f_0_126"/>
          <p:cNvCxnSpPr/>
          <p:nvPr/>
        </p:nvCxnSpPr>
        <p:spPr>
          <a:xfrm flipH="1">
            <a:off x="5486250" y="3096700"/>
            <a:ext cx="2686800" cy="39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10" name="Google Shape;210;gbac2c56e0f_0_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25" y="1965500"/>
            <a:ext cx="7849360" cy="3137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1" name="Google Shape;211;gbac2c56e0f_0_126"/>
          <p:cNvCxnSpPr/>
          <p:nvPr/>
        </p:nvCxnSpPr>
        <p:spPr>
          <a:xfrm flipH="1">
            <a:off x="2389750" y="3096700"/>
            <a:ext cx="5712600" cy="55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2" name="Google Shape;212;gbac2c56e0f_0_126"/>
          <p:cNvSpPr txBox="1"/>
          <p:nvPr/>
        </p:nvSpPr>
        <p:spPr>
          <a:xfrm>
            <a:off x="399675" y="5235925"/>
            <a:ext cx="7849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In this example, I have requested a bar graph which will show number of investigations by database for the 5 Oxford databases with the most searches.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13" name="Google Shape;213;gbac2c56e0f_0_126"/>
          <p:cNvSpPr txBox="1"/>
          <p:nvPr/>
        </p:nvSpPr>
        <p:spPr>
          <a:xfrm>
            <a:off x="1654400" y="6360775"/>
            <a:ext cx="390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SUSHI Made Easy / Carlton / Slide 15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bac2c56e0f_0_73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00" cy="73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COUNTER 5 Report Tool Demo - Visual (cont)</a:t>
            </a:r>
            <a:endParaRPr/>
          </a:p>
        </p:txBody>
      </p:sp>
      <p:pic>
        <p:nvPicPr>
          <p:cNvPr id="220" name="Google Shape;220;gbac2c56e0f_0_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7500" y="1660900"/>
            <a:ext cx="8586249" cy="467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bac2c56e0f_0_73"/>
          <p:cNvSpPr txBox="1"/>
          <p:nvPr/>
        </p:nvSpPr>
        <p:spPr>
          <a:xfrm>
            <a:off x="1654400" y="6360775"/>
            <a:ext cx="3902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SUSHI Made Easy / Carlton / Slide 16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bac2c56e0f_0_141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00" cy="73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COUNTER 5 Report Tool Demo - Visual</a:t>
            </a:r>
            <a:endParaRPr/>
          </a:p>
        </p:txBody>
      </p:sp>
      <p:cxnSp>
        <p:nvCxnSpPr>
          <p:cNvPr id="228" name="Google Shape;228;gbac2c56e0f_0_141"/>
          <p:cNvCxnSpPr/>
          <p:nvPr/>
        </p:nvCxnSpPr>
        <p:spPr>
          <a:xfrm flipH="1">
            <a:off x="5486250" y="3096700"/>
            <a:ext cx="2686800" cy="39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9" name="Google Shape;229;gbac2c56e0f_0_141"/>
          <p:cNvCxnSpPr/>
          <p:nvPr/>
        </p:nvCxnSpPr>
        <p:spPr>
          <a:xfrm flipH="1">
            <a:off x="2389750" y="3096700"/>
            <a:ext cx="5712600" cy="55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0" name="Google Shape;230;gbac2c56e0f_0_141"/>
          <p:cNvSpPr txBox="1"/>
          <p:nvPr/>
        </p:nvSpPr>
        <p:spPr>
          <a:xfrm>
            <a:off x="2553175" y="5589450"/>
            <a:ext cx="7849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In this example, I have requested a line graph which will show JSTOR usage (in number of searches) by month during 2020.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231" name="Google Shape;231;gbac2c56e0f_0_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5025" y="1684100"/>
            <a:ext cx="9456051" cy="381137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bac2c56e0f_0_141"/>
          <p:cNvSpPr txBox="1"/>
          <p:nvPr/>
        </p:nvSpPr>
        <p:spPr>
          <a:xfrm>
            <a:off x="1654400" y="6360775"/>
            <a:ext cx="390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SUSHI Made Easy / Carlton / Slide 17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bac2c56e0f_0_151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00" cy="73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COUNTER 5 Report Tool Demo - Visual (cont)</a:t>
            </a:r>
            <a:endParaRPr/>
          </a:p>
        </p:txBody>
      </p:sp>
      <p:pic>
        <p:nvPicPr>
          <p:cNvPr id="239" name="Google Shape;239;gbac2c56e0f_0_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0625" y="1675025"/>
            <a:ext cx="8488200" cy="461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bac2c56e0f_0_151"/>
          <p:cNvSpPr txBox="1"/>
          <p:nvPr/>
        </p:nvSpPr>
        <p:spPr>
          <a:xfrm>
            <a:off x="1654400" y="6360775"/>
            <a:ext cx="3902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SUSHI Made Easy / Carlton / Slide 18	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bac2c56e0f_0_159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00" cy="73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COUNTER 5 Report Tool - Troubleshooting</a:t>
            </a:r>
            <a:endParaRPr/>
          </a:p>
        </p:txBody>
      </p:sp>
      <p:sp>
        <p:nvSpPr>
          <p:cNvPr id="247" name="Google Shape;247;gbac2c56e0f_0_159"/>
          <p:cNvSpPr txBox="1"/>
          <p:nvPr/>
        </p:nvSpPr>
        <p:spPr>
          <a:xfrm>
            <a:off x="343100" y="1554175"/>
            <a:ext cx="1125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For easier troubleshooting, I recommending checking “Show Debug Messages in Console Window”</a:t>
            </a:r>
            <a:endParaRPr sz="1800"/>
          </a:p>
        </p:txBody>
      </p:sp>
      <p:pic>
        <p:nvPicPr>
          <p:cNvPr id="248" name="Google Shape;248;gbac2c56e0f_0_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2015875"/>
            <a:ext cx="1066800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bac2c56e0f_0_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3250" y="4010900"/>
            <a:ext cx="3769379" cy="240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bac2c56e0f_0_159"/>
          <p:cNvSpPr txBox="1"/>
          <p:nvPr/>
        </p:nvSpPr>
        <p:spPr>
          <a:xfrm>
            <a:off x="466625" y="3549200"/>
            <a:ext cx="1125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When report fetching fails, examine the structure of the SUSHI API request URLs in the console.</a:t>
            </a:r>
            <a:endParaRPr sz="1800"/>
          </a:p>
        </p:txBody>
      </p:sp>
      <p:pic>
        <p:nvPicPr>
          <p:cNvPr id="251" name="Google Shape;251;gbac2c56e0f_0_1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6399" y="4578350"/>
            <a:ext cx="6957090" cy="73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bac2c56e0f_0_159"/>
          <p:cNvSpPr/>
          <p:nvPr/>
        </p:nvSpPr>
        <p:spPr>
          <a:xfrm>
            <a:off x="1074650" y="5627800"/>
            <a:ext cx="3738000" cy="381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3" name="Google Shape;253;gbac2c56e0f_0_159"/>
          <p:cNvCxnSpPr>
            <a:stCxn id="252" idx="3"/>
            <a:endCxn id="251" idx="1"/>
          </p:cNvCxnSpPr>
          <p:nvPr/>
        </p:nvCxnSpPr>
        <p:spPr>
          <a:xfrm rot="10800000" flipH="1">
            <a:off x="4812650" y="4946350"/>
            <a:ext cx="293700" cy="87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4" name="Google Shape;254;gbac2c56e0f_0_159"/>
          <p:cNvSpPr txBox="1"/>
          <p:nvPr/>
        </p:nvSpPr>
        <p:spPr>
          <a:xfrm>
            <a:off x="1654400" y="6360775"/>
            <a:ext cx="3902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SUSHI Made Easy / Carlton / Slide 19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"/>
          <p:cNvSpPr txBox="1">
            <a:spLocks noGrp="1"/>
          </p:cNvSpPr>
          <p:nvPr>
            <p:ph type="body" idx="1"/>
          </p:nvPr>
        </p:nvSpPr>
        <p:spPr>
          <a:xfrm>
            <a:off x="516565" y="1762297"/>
            <a:ext cx="11083555" cy="441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</a:pPr>
            <a:r>
              <a:rPr lang="en-US">
                <a:solidFill>
                  <a:srgbClr val="000000"/>
                </a:solidFill>
              </a:rPr>
              <a:t>Background</a:t>
            </a:r>
            <a:endParaRPr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</a:pPr>
            <a:r>
              <a:rPr lang="en-US">
                <a:solidFill>
                  <a:srgbClr val="000000"/>
                </a:solidFill>
              </a:rPr>
              <a:t>COUNTER 5 </a:t>
            </a:r>
            <a:endParaRPr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</a:pPr>
            <a:r>
              <a:rPr lang="en-US">
                <a:solidFill>
                  <a:srgbClr val="000000"/>
                </a:solidFill>
              </a:rPr>
              <a:t>SUSHI API protocols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</a:pPr>
            <a:r>
              <a:rPr lang="en-US">
                <a:solidFill>
                  <a:srgbClr val="000000"/>
                </a:solidFill>
              </a:rPr>
              <a:t>COUNTER 5 Report Tool</a:t>
            </a:r>
            <a:endParaRPr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</a:pPr>
            <a:r>
              <a:rPr lang="en-US">
                <a:solidFill>
                  <a:srgbClr val="000000"/>
                </a:solidFill>
              </a:rPr>
              <a:t>Installation</a:t>
            </a:r>
            <a:endParaRPr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</a:pPr>
            <a:r>
              <a:rPr lang="en-US">
                <a:solidFill>
                  <a:srgbClr val="000000"/>
                </a:solidFill>
              </a:rPr>
              <a:t>General Functionality</a:t>
            </a:r>
            <a:endParaRPr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</a:pPr>
            <a:r>
              <a:rPr lang="en-US">
                <a:solidFill>
                  <a:srgbClr val="000000"/>
                </a:solidFill>
              </a:rPr>
              <a:t>Demo</a:t>
            </a:r>
            <a:endParaRPr>
              <a:solidFill>
                <a:srgbClr val="000000"/>
              </a:solidFill>
            </a:endParaRPr>
          </a:p>
          <a:p>
            <a:pPr marL="13716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</a:pPr>
            <a:r>
              <a:rPr lang="en-US">
                <a:solidFill>
                  <a:srgbClr val="000000"/>
                </a:solidFill>
              </a:rPr>
              <a:t>Vendor Management</a:t>
            </a:r>
            <a:endParaRPr>
              <a:solidFill>
                <a:srgbClr val="000000"/>
              </a:solidFill>
            </a:endParaRPr>
          </a:p>
          <a:p>
            <a:pPr marL="13716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</a:pPr>
            <a:r>
              <a:rPr lang="en-US">
                <a:solidFill>
                  <a:srgbClr val="000000"/>
                </a:solidFill>
              </a:rPr>
              <a:t>Fetch Reports</a:t>
            </a:r>
            <a:endParaRPr>
              <a:solidFill>
                <a:srgbClr val="000000"/>
              </a:solidFill>
            </a:endParaRPr>
          </a:p>
          <a:p>
            <a:pPr marL="13716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</a:pPr>
            <a:r>
              <a:rPr lang="en-US">
                <a:solidFill>
                  <a:srgbClr val="000000"/>
                </a:solidFill>
              </a:rPr>
              <a:t>Fetch Special Reports</a:t>
            </a:r>
            <a:endParaRPr>
              <a:solidFill>
                <a:srgbClr val="000000"/>
              </a:solidFill>
            </a:endParaRPr>
          </a:p>
          <a:p>
            <a:pPr marL="13716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</a:pPr>
            <a:r>
              <a:rPr lang="en-US">
                <a:solidFill>
                  <a:srgbClr val="000000"/>
                </a:solidFill>
              </a:rPr>
              <a:t>Search</a:t>
            </a:r>
            <a:endParaRPr>
              <a:solidFill>
                <a:srgbClr val="000000"/>
              </a:solidFill>
            </a:endParaRPr>
          </a:p>
          <a:p>
            <a:pPr marL="13716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</a:pPr>
            <a:r>
              <a:rPr lang="en-US">
                <a:solidFill>
                  <a:srgbClr val="000000"/>
                </a:solidFill>
              </a:rPr>
              <a:t>Cost Input </a:t>
            </a:r>
            <a:endParaRPr>
              <a:solidFill>
                <a:srgbClr val="000000"/>
              </a:solidFill>
            </a:endParaRPr>
          </a:p>
          <a:p>
            <a:pPr marL="13716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</a:pPr>
            <a:r>
              <a:rPr lang="en-US">
                <a:solidFill>
                  <a:srgbClr val="000000"/>
                </a:solidFill>
              </a:rPr>
              <a:t>Visualizations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</a:pPr>
            <a:r>
              <a:rPr lang="en-US">
                <a:solidFill>
                  <a:srgbClr val="000000"/>
                </a:solidFill>
              </a:rPr>
              <a:t>Conclusion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6" name="Google Shape;86;p3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87" name="Google Shape;87;p3"/>
          <p:cNvSpPr txBox="1"/>
          <p:nvPr/>
        </p:nvSpPr>
        <p:spPr>
          <a:xfrm>
            <a:off x="1654400" y="6360775"/>
            <a:ext cx="3902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SUSHI Made Easy / Carlton / Slide 2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" name="Google Shape;8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7188" y="1620888"/>
            <a:ext cx="2219325" cy="38957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3"/>
          <p:cNvSpPr txBox="1"/>
          <p:nvPr/>
        </p:nvSpPr>
        <p:spPr>
          <a:xfrm>
            <a:off x="6009600" y="5529475"/>
            <a:ext cx="469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Source: Sushi Count, http://www.sushicount.com/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bac2c56e0f_0_175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00" cy="73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Final Thoughts</a:t>
            </a:r>
            <a:endParaRPr/>
          </a:p>
        </p:txBody>
      </p:sp>
      <p:sp>
        <p:nvSpPr>
          <p:cNvPr id="261" name="Google Shape;261;gbac2c56e0f_0_175"/>
          <p:cNvSpPr txBox="1">
            <a:spLocks noGrp="1"/>
          </p:cNvSpPr>
          <p:nvPr>
            <p:ph type="body" idx="1"/>
          </p:nvPr>
        </p:nvSpPr>
        <p:spPr>
          <a:xfrm>
            <a:off x="208590" y="1560947"/>
            <a:ext cx="11083500" cy="44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The COUNTER 5 Report Tool not only harvests data, but also: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Tracks vendors and associated account information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Creates a searchable database of past reports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Tracks costs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Creates customized reports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Generates data visualizations 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Calculates cost per use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Thanks to Melissa Belvadi and her team at UPEI, The COUNTER 5 Report Tool is freely available to install from Github.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-US" b="1"/>
              <a:t>The COUNTER 5 Report Tool offers an effective and easy alternative to Sierra for the automated collection of COUNTER 5-compliant usage statistics via the SUSHI API protocol.</a:t>
            </a:r>
            <a:endParaRPr b="1"/>
          </a:p>
        </p:txBody>
      </p:sp>
      <p:sp>
        <p:nvSpPr>
          <p:cNvPr id="262" name="Google Shape;262;gbac2c56e0f_0_175"/>
          <p:cNvSpPr txBox="1"/>
          <p:nvPr/>
        </p:nvSpPr>
        <p:spPr>
          <a:xfrm>
            <a:off x="1642550" y="6372625"/>
            <a:ext cx="3902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SUSHI Made Easy / Carlton / Slide 20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"/>
          <p:cNvSpPr txBox="1">
            <a:spLocks noGrp="1"/>
          </p:cNvSpPr>
          <p:nvPr>
            <p:ph type="body" idx="1"/>
          </p:nvPr>
        </p:nvSpPr>
        <p:spPr>
          <a:xfrm>
            <a:off x="1572767" y="1971040"/>
            <a:ext cx="9043416" cy="2627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</a:pPr>
            <a:r>
              <a:rPr lang="en-US" i="0"/>
              <a:t>Questions?</a:t>
            </a:r>
            <a:endParaRPr i="0"/>
          </a:p>
        </p:txBody>
      </p:sp>
      <p:sp>
        <p:nvSpPr>
          <p:cNvPr id="268" name="Google Shape;268;p6"/>
          <p:cNvSpPr txBox="1">
            <a:spLocks noGrp="1"/>
          </p:cNvSpPr>
          <p:nvPr>
            <p:ph type="body" idx="2"/>
          </p:nvPr>
        </p:nvSpPr>
        <p:spPr>
          <a:xfrm>
            <a:off x="1572767" y="4598366"/>
            <a:ext cx="9043500" cy="7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attrocento Sans"/>
              <a:buNone/>
            </a:pPr>
            <a:r>
              <a:rPr lang="en-US" sz="1800"/>
              <a:t>Scott Carlton</a:t>
            </a:r>
            <a:endParaRPr sz="1800"/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attrocento Sans"/>
              <a:buNone/>
            </a:pPr>
            <a:r>
              <a:rPr lang="en-US" sz="1800"/>
              <a:t>Library Associate for Electronic Resources</a:t>
            </a:r>
            <a:endParaRPr sz="1800"/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attrocento Sans"/>
              <a:buNone/>
            </a:pPr>
            <a:r>
              <a:rPr lang="en-US" sz="1800"/>
              <a:t>Thomas J. Watson Library</a:t>
            </a:r>
            <a:endParaRPr sz="1800"/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attrocento Sans"/>
              <a:buNone/>
            </a:pPr>
            <a:r>
              <a:rPr lang="en-US" sz="1800"/>
              <a:t>T</a:t>
            </a:r>
            <a:r>
              <a:rPr lang="en-US" sz="1700"/>
              <a:t>he Metropolitan Museum of Art </a:t>
            </a:r>
            <a:endParaRPr sz="1700"/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attrocento Sans"/>
              <a:buNone/>
            </a:pPr>
            <a:r>
              <a:rPr lang="en-US" sz="1700"/>
              <a:t>scott.carlton@metmuseum.org / scott.a.carlton@gmail.com</a:t>
            </a:r>
            <a:endParaRPr sz="1700"/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attrocento Sans"/>
              <a:buNone/>
            </a:pPr>
            <a:r>
              <a:rPr lang="en-US" sz="1800"/>
              <a:t>	</a:t>
            </a:r>
            <a:endParaRPr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bac2c56e0f_0_5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00" cy="73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- What is COUNTER 5?</a:t>
            </a:r>
            <a:endParaRPr/>
          </a:p>
        </p:txBody>
      </p:sp>
      <p:sp>
        <p:nvSpPr>
          <p:cNvPr id="96" name="Google Shape;96;gbac2c56e0f_0_5"/>
          <p:cNvSpPr txBox="1">
            <a:spLocks noGrp="1"/>
          </p:cNvSpPr>
          <p:nvPr>
            <p:ph type="body" idx="1"/>
          </p:nvPr>
        </p:nvSpPr>
        <p:spPr>
          <a:xfrm>
            <a:off x="516565" y="1762297"/>
            <a:ext cx="11083500" cy="44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</a:rPr>
              <a:t>“COUNTER provides the Code of Practice that enables publishers and vendors to report usage of their electronic resources in a consistent way. This enables libraries to compare data received from different publishers and vendors.” (Project COUNTER, n.d.) </a:t>
            </a:r>
            <a:endParaRPr sz="2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</a:rPr>
              <a:t>Project COUNTER homepage:</a:t>
            </a:r>
            <a:r>
              <a:rPr lang="en-US" sz="2800"/>
              <a:t> </a:t>
            </a:r>
            <a:r>
              <a:rPr lang="en-US" sz="2800" u="sng">
                <a:solidFill>
                  <a:schemeClr val="hlink"/>
                </a:solidFill>
                <a:hlinkClick r:id="rId3"/>
              </a:rPr>
              <a:t>https://www.projectcounter.org/</a:t>
            </a:r>
            <a:endParaRPr sz="2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bac2c56e0f_0_5"/>
          <p:cNvSpPr txBox="1"/>
          <p:nvPr/>
        </p:nvSpPr>
        <p:spPr>
          <a:xfrm>
            <a:off x="1699075" y="6360775"/>
            <a:ext cx="3902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SUSHI Made Easy / Carlton / Slide 3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ac2c56e0f_0_50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00" cy="73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47BA"/>
              </a:buClr>
              <a:buSzPts val="2800"/>
              <a:buFont typeface="Arial"/>
              <a:buNone/>
            </a:pPr>
            <a:r>
              <a:rPr lang="en-US"/>
              <a:t>Introduction - What is COUNTER 5 (continued)</a:t>
            </a:r>
            <a:endParaRPr/>
          </a:p>
        </p:txBody>
      </p:sp>
      <p:pic>
        <p:nvPicPr>
          <p:cNvPr id="104" name="Google Shape;104;gbac2c56e0f_0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299" y="1686299"/>
            <a:ext cx="9643425" cy="436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bac2c56e0f_0_50"/>
          <p:cNvSpPr txBox="1"/>
          <p:nvPr/>
        </p:nvSpPr>
        <p:spPr>
          <a:xfrm>
            <a:off x="1654400" y="6360775"/>
            <a:ext cx="3902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SUSHI Made Easy / Carlton / Slide 4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ac2c56e0f_0_11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00" cy="73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- What is SUSHI?</a:t>
            </a:r>
            <a:endParaRPr/>
          </a:p>
        </p:txBody>
      </p:sp>
      <p:sp>
        <p:nvSpPr>
          <p:cNvPr id="112" name="Google Shape;112;gbac2c56e0f_0_11"/>
          <p:cNvSpPr txBox="1">
            <a:spLocks noGrp="1"/>
          </p:cNvSpPr>
          <p:nvPr>
            <p:ph type="body" idx="1"/>
          </p:nvPr>
        </p:nvSpPr>
        <p:spPr>
          <a:xfrm>
            <a:off x="457375" y="1480600"/>
            <a:ext cx="11083500" cy="469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▪"/>
            </a:pPr>
            <a:r>
              <a:rPr lang="en-US">
                <a:solidFill>
                  <a:srgbClr val="000000"/>
                </a:solidFill>
              </a:rPr>
              <a:t>SUSHI automates library’s retrieval of COUNTER statistics from vendors via an API protocol.</a:t>
            </a:r>
            <a:endParaRPr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▪"/>
            </a:pPr>
            <a:r>
              <a:rPr lang="en-US" sz="2000">
                <a:solidFill>
                  <a:srgbClr val="000000"/>
                </a:solidFill>
              </a:rPr>
              <a:t>The user (librarian) runs client software to harvest reports from the vendor’s SUSHI-compliant server.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▪"/>
            </a:pPr>
            <a:r>
              <a:rPr lang="en-US">
                <a:solidFill>
                  <a:srgbClr val="000000"/>
                </a:solidFill>
              </a:rPr>
              <a:t>The API returns COUNTER reports in JSON</a:t>
            </a:r>
            <a:endParaRPr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▪"/>
            </a:pPr>
            <a:r>
              <a:rPr lang="en-US">
                <a:solidFill>
                  <a:srgbClr val="000000"/>
                </a:solidFill>
              </a:rPr>
              <a:t>The vendor requires the user to have credentials to identify their account when they request statistics.</a:t>
            </a:r>
            <a:endParaRPr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▪"/>
            </a:pPr>
            <a:r>
              <a:rPr lang="en-US" sz="2000">
                <a:solidFill>
                  <a:srgbClr val="000000"/>
                </a:solidFill>
              </a:rPr>
              <a:t>Customer ID</a:t>
            </a:r>
            <a:endParaRPr sz="2000"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▪"/>
            </a:pPr>
            <a:r>
              <a:rPr lang="en-US" sz="2000">
                <a:solidFill>
                  <a:srgbClr val="000000"/>
                </a:solidFill>
              </a:rPr>
              <a:t>Requester ID</a:t>
            </a:r>
            <a:endParaRPr sz="2000"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▪"/>
            </a:pPr>
            <a:r>
              <a:rPr lang="en-US" sz="2000">
                <a:solidFill>
                  <a:srgbClr val="000000"/>
                </a:solidFill>
              </a:rPr>
              <a:t>API Key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113" name="Google Shape;113;gbac2c56e0f_0_11"/>
          <p:cNvSpPr txBox="1"/>
          <p:nvPr/>
        </p:nvSpPr>
        <p:spPr>
          <a:xfrm>
            <a:off x="1654400" y="6360775"/>
            <a:ext cx="390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SUSHI Made Easy / Carlton / Slide 5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bac2c56e0f_0_22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00" cy="73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- What is SUSHI? (cont) - URL Requests</a:t>
            </a:r>
            <a:endParaRPr/>
          </a:p>
        </p:txBody>
      </p:sp>
      <p:sp>
        <p:nvSpPr>
          <p:cNvPr id="120" name="Google Shape;120;gbac2c56e0f_0_22"/>
          <p:cNvSpPr txBox="1">
            <a:spLocks noGrp="1"/>
          </p:cNvSpPr>
          <p:nvPr>
            <p:ph type="body" idx="1"/>
          </p:nvPr>
        </p:nvSpPr>
        <p:spPr>
          <a:xfrm>
            <a:off x="516575" y="1550200"/>
            <a:ext cx="11083500" cy="438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A SUSHI URL request specifies, in order, a base URL identifying the vendor’s server, the particular report requested, authentication credentials, and date range, followed by any other report specifications.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https://sushi.vendorname.com/reports/</a:t>
            </a:r>
            <a:r>
              <a:rPr lang="en-US" sz="18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tr_j1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customer_id=12345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r>
              <a:rPr lang="en-US" sz="18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requestor_id=678989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r>
              <a:rPr lang="en-US" sz="18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api_key=7f89dhj489f0dajk348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r>
              <a:rPr lang="en-US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begin_date=2020-01&amp;end_date=2020-07</a:t>
            </a:r>
            <a:endParaRPr sz="18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https://sushi.vendorname.com/reports/</a:t>
            </a:r>
            <a:r>
              <a:rPr lang="en-US" sz="1800" b="1">
                <a:solidFill>
                  <a:srgbClr val="646473"/>
                </a:solidFill>
                <a:latin typeface="Calibri"/>
                <a:ea typeface="Calibri"/>
                <a:cs typeface="Calibri"/>
                <a:sym typeface="Calibri"/>
              </a:rPr>
              <a:t>tr?</a:t>
            </a: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customer_id=12345</a:t>
            </a:r>
            <a:r>
              <a:rPr lang="en-US" sz="1800" b="1">
                <a:solidFill>
                  <a:srgbClr val="646473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r>
              <a:rPr lang="en-US" sz="18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requestor_id=678989</a:t>
            </a:r>
            <a:r>
              <a:rPr lang="en-US" sz="1800" b="1">
                <a:solidFill>
                  <a:srgbClr val="646473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r>
              <a:rPr lang="en-US" sz="18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api_key=7f89dhj489f0dajk348</a:t>
            </a:r>
            <a:r>
              <a:rPr lang="en-US" sz="1800" b="1">
                <a:solidFill>
                  <a:srgbClr val="646473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r>
              <a:rPr lang="en-US" sz="1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begin_date=2020-01&amp;end_date=2020-07</a:t>
            </a:r>
            <a:r>
              <a:rPr lang="en-US" sz="1800" b="1">
                <a:solidFill>
                  <a:srgbClr val="646473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r>
              <a:rPr lang="en-US" sz="18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data_type=Book&amp;attributes_to_show=Data_Type|Access_Method|YOP|Access_Type|Section_Type</a:t>
            </a:r>
            <a:endParaRPr sz="1800" b="1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rgbClr val="FFC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https://www.jstor.org/sushi/reports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dr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en-US" sz="1800" b="1">
                <a:solidFill>
                  <a:srgbClr val="538135"/>
                </a:solidFill>
                <a:latin typeface="Calibri"/>
                <a:ea typeface="Calibri"/>
                <a:cs typeface="Calibri"/>
                <a:sym typeface="Calibri"/>
              </a:rPr>
              <a:t>customer_id=metmuseum.org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r>
              <a:rPr lang="en-US" sz="18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requestor_id=</a:t>
            </a:r>
            <a:r>
              <a:rPr lang="en-US" sz="1800" b="1">
                <a:solidFill>
                  <a:srgbClr val="7030A0"/>
                </a:solidFill>
                <a:highlight>
                  <a:srgbClr val="7030A0"/>
                </a:highlight>
                <a:latin typeface="Calibri"/>
                <a:ea typeface="Calibri"/>
                <a:cs typeface="Calibri"/>
                <a:sym typeface="Calibri"/>
              </a:rPr>
              <a:t>carlts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api_key=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r>
              <a:rPr lang="en-US" sz="1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begin_date=2020-01&amp;end_date=2020-09</a:t>
            </a:r>
            <a:endParaRPr sz="18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21" name="Google Shape;121;gbac2c56e0f_0_22"/>
          <p:cNvSpPr txBox="1"/>
          <p:nvPr/>
        </p:nvSpPr>
        <p:spPr>
          <a:xfrm>
            <a:off x="1654400" y="6360775"/>
            <a:ext cx="3902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SUSHI Made Easy / Carlton / Slide 6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bac2c56e0f_0_43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00" cy="73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Introduction - What is SUSHI? (cont) - URL Requests</a:t>
            </a:r>
            <a:endParaRPr/>
          </a:p>
        </p:txBody>
      </p:sp>
      <p:pic>
        <p:nvPicPr>
          <p:cNvPr id="128" name="Google Shape;128;gbac2c56e0f_0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3025" y="1566025"/>
            <a:ext cx="8032498" cy="484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bac2c56e0f_0_43"/>
          <p:cNvSpPr txBox="1"/>
          <p:nvPr/>
        </p:nvSpPr>
        <p:spPr>
          <a:xfrm>
            <a:off x="1654400" y="6360775"/>
            <a:ext cx="3902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SUSHI Made Easy / Carlton / Slide 7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ac2c56e0f_0_30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00" cy="73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COUNTER 5 Report Tool Overview</a:t>
            </a:r>
            <a:endParaRPr/>
          </a:p>
        </p:txBody>
      </p:sp>
      <p:sp>
        <p:nvSpPr>
          <p:cNvPr id="136" name="Google Shape;136;gbac2c56e0f_0_30"/>
          <p:cNvSpPr txBox="1">
            <a:spLocks noGrp="1"/>
          </p:cNvSpPr>
          <p:nvPr>
            <p:ph type="body" idx="1"/>
          </p:nvPr>
        </p:nvSpPr>
        <p:spPr>
          <a:xfrm>
            <a:off x="516565" y="1550922"/>
            <a:ext cx="11083500" cy="44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</a:rPr>
              <a:t>The COUNTER 5 Report Tool is a SUSHI client software developed by Melissa Belvadi and her team at UPEI. It is a data harvester, report manager, and data analysis application.</a:t>
            </a:r>
            <a:endParaRPr sz="2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</a:rPr>
              <a:t>Available freely on Github: </a:t>
            </a:r>
            <a:r>
              <a:rPr lang="en-US" sz="2800" u="sng">
                <a:solidFill>
                  <a:schemeClr val="hlink"/>
                </a:solidFill>
                <a:hlinkClick r:id="rId3"/>
              </a:rPr>
              <a:t>https://github.com/CS-4820-Library-Project/COUNTER-5-Report-Tool</a:t>
            </a:r>
            <a:endParaRPr sz="28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</a:endParaRPr>
          </a:p>
        </p:txBody>
      </p:sp>
      <p:sp>
        <p:nvSpPr>
          <p:cNvPr id="137" name="Google Shape;137;gbac2c56e0f_0_30"/>
          <p:cNvSpPr txBox="1"/>
          <p:nvPr/>
        </p:nvSpPr>
        <p:spPr>
          <a:xfrm>
            <a:off x="1654400" y="6360775"/>
            <a:ext cx="390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SUSHI Made Easy / Carlton / Slide 8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ac2c56e0f_0_36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00" cy="73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COUNTER 5 Report Tool Overview (cont) - Functionality</a:t>
            </a:r>
            <a:endParaRPr/>
          </a:p>
        </p:txBody>
      </p:sp>
      <p:sp>
        <p:nvSpPr>
          <p:cNvPr id="144" name="Google Shape;144;gbac2c56e0f_0_36"/>
          <p:cNvSpPr txBox="1">
            <a:spLocks noGrp="1"/>
          </p:cNvSpPr>
          <p:nvPr>
            <p:ph type="body" idx="1"/>
          </p:nvPr>
        </p:nvSpPr>
        <p:spPr>
          <a:xfrm>
            <a:off x="516565" y="1409522"/>
            <a:ext cx="11083500" cy="44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16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en-US" sz="2200">
                <a:solidFill>
                  <a:schemeClr val="dk1"/>
                </a:solidFill>
              </a:rPr>
              <a:t>Functionality</a:t>
            </a:r>
            <a:endParaRPr sz="2200">
              <a:solidFill>
                <a:schemeClr val="dk1"/>
              </a:solidFill>
            </a:endParaRPr>
          </a:p>
          <a:p>
            <a:pPr marL="914400" lvl="1" indent="-355600" algn="l" rtl="0">
              <a:lnSpc>
                <a:spcPct val="116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en-US" sz="2000">
                <a:solidFill>
                  <a:schemeClr val="dk1"/>
                </a:solidFill>
              </a:rPr>
              <a:t>Vendor management -- stores SUSHI credentials for each vendor</a:t>
            </a:r>
            <a:endParaRPr sz="2000">
              <a:solidFill>
                <a:schemeClr val="dk1"/>
              </a:solidFill>
            </a:endParaRPr>
          </a:p>
          <a:p>
            <a:pPr marL="914400" lvl="1" indent="-355600" algn="l" rtl="0">
              <a:lnSpc>
                <a:spcPct val="116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en-US" sz="2000">
                <a:solidFill>
                  <a:schemeClr val="dk1"/>
                </a:solidFill>
              </a:rPr>
              <a:t>Report harvesting</a:t>
            </a:r>
            <a:endParaRPr sz="2000">
              <a:solidFill>
                <a:schemeClr val="dk1"/>
              </a:solidFill>
            </a:endParaRPr>
          </a:p>
          <a:p>
            <a:pPr marL="1371600" lvl="2" indent="-355600" algn="l" rtl="0">
              <a:lnSpc>
                <a:spcPct val="116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en-US" sz="1800">
                <a:solidFill>
                  <a:schemeClr val="dk1"/>
                </a:solidFill>
              </a:rPr>
              <a:t>Fetches all COUNTER 5 reports that are supported by vendors</a:t>
            </a:r>
            <a:endParaRPr sz="1800">
              <a:solidFill>
                <a:schemeClr val="dk1"/>
              </a:solidFill>
            </a:endParaRPr>
          </a:p>
          <a:p>
            <a:pPr marL="1371600" lvl="2" indent="-355600" algn="l" rtl="0">
              <a:lnSpc>
                <a:spcPct val="116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en-US" sz="1800">
                <a:solidFill>
                  <a:schemeClr val="dk1"/>
                </a:solidFill>
              </a:rPr>
              <a:t>Creates a searchable database of calendar year reports</a:t>
            </a:r>
            <a:endParaRPr sz="1800">
              <a:solidFill>
                <a:schemeClr val="dk1"/>
              </a:solidFill>
            </a:endParaRPr>
          </a:p>
          <a:p>
            <a:pPr marL="1371600" lvl="2" indent="-355600" algn="l" rtl="0">
              <a:lnSpc>
                <a:spcPct val="116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en-US" sz="1800">
                <a:solidFill>
                  <a:schemeClr val="dk1"/>
                </a:solidFill>
              </a:rPr>
              <a:t>Fetches reports with user-specified characteristics and date ranges</a:t>
            </a:r>
            <a:endParaRPr sz="1800">
              <a:solidFill>
                <a:schemeClr val="dk1"/>
              </a:solidFill>
            </a:endParaRPr>
          </a:p>
          <a:p>
            <a:pPr marL="914400" lvl="1" indent="-355600" algn="l" rtl="0">
              <a:lnSpc>
                <a:spcPct val="116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en-US" sz="2000">
                <a:solidFill>
                  <a:schemeClr val="dk1"/>
                </a:solidFill>
              </a:rPr>
              <a:t>Reports generated elsewhere can be imported into the client</a:t>
            </a:r>
            <a:endParaRPr sz="2000">
              <a:solidFill>
                <a:schemeClr val="dk1"/>
              </a:solidFill>
            </a:endParaRPr>
          </a:p>
          <a:p>
            <a:pPr marL="1371600" lvl="2" indent="-355600" algn="l" rtl="0">
              <a:lnSpc>
                <a:spcPct val="116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en-US" sz="1800">
                <a:solidFill>
                  <a:schemeClr val="dk1"/>
                </a:solidFill>
              </a:rPr>
              <a:t>Converts some COUNTER 4 metrics to COUNTER 5 standards</a:t>
            </a:r>
            <a:endParaRPr sz="1800">
              <a:solidFill>
                <a:schemeClr val="dk1"/>
              </a:solidFill>
            </a:endParaRPr>
          </a:p>
          <a:p>
            <a:pPr marL="914400" lvl="1" indent="-355600" algn="l" rtl="0">
              <a:lnSpc>
                <a:spcPct val="116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en-US" sz="2000">
                <a:solidFill>
                  <a:schemeClr val="dk1"/>
                </a:solidFill>
              </a:rPr>
              <a:t>Generated basic data visualizations</a:t>
            </a:r>
            <a:endParaRPr sz="2000">
              <a:solidFill>
                <a:schemeClr val="dk1"/>
              </a:solidFill>
            </a:endParaRPr>
          </a:p>
          <a:p>
            <a:pPr marL="914400" lvl="1" indent="-355600" algn="l" rtl="0">
              <a:lnSpc>
                <a:spcPct val="116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en-US" sz="2000">
                <a:solidFill>
                  <a:schemeClr val="dk1"/>
                </a:solidFill>
              </a:rPr>
              <a:t>Tracks e-resource costs and incorporates them into data visualizations</a:t>
            </a:r>
            <a:endParaRPr sz="2000"/>
          </a:p>
        </p:txBody>
      </p:sp>
      <p:sp>
        <p:nvSpPr>
          <p:cNvPr id="145" name="Google Shape;145;gbac2c56e0f_0_36"/>
          <p:cNvSpPr txBox="1"/>
          <p:nvPr/>
        </p:nvSpPr>
        <p:spPr>
          <a:xfrm>
            <a:off x="1654400" y="6360775"/>
            <a:ext cx="3902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SUSHI Made Easy / Carlton / Slide 9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1303</Words>
  <Application>Microsoft Macintosh PowerPoint</Application>
  <PresentationFormat>Widescreen</PresentationFormat>
  <Paragraphs>164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Calibri</vt:lpstr>
      <vt:lpstr>Quattrocento Sans</vt:lpstr>
      <vt:lpstr>Arial</vt:lpstr>
      <vt:lpstr>Noto Sans Symbols</vt:lpstr>
      <vt:lpstr>Roboto Medium</vt:lpstr>
      <vt:lpstr>Roboto</vt:lpstr>
      <vt:lpstr>Georgia</vt:lpstr>
      <vt:lpstr>Office Theme</vt:lpstr>
      <vt:lpstr>SUSHI Made Easy</vt:lpstr>
      <vt:lpstr>Agenda</vt:lpstr>
      <vt:lpstr>Introduction - What is COUNTER 5?</vt:lpstr>
      <vt:lpstr>Introduction - What is COUNTER 5 (continued)</vt:lpstr>
      <vt:lpstr>Introduction - What is SUSHI?</vt:lpstr>
      <vt:lpstr>Introduction - What is SUSHI? (cont) - URL Requests</vt:lpstr>
      <vt:lpstr>Introduction - What is SUSHI? (cont) - URL Requests</vt:lpstr>
      <vt:lpstr>The COUNTER 5 Report Tool Overview</vt:lpstr>
      <vt:lpstr>The COUNTER 5 Report Tool Overview (cont) - Functionality</vt:lpstr>
      <vt:lpstr>The COUNTER 5 Report Tool Demo - Vendor Management</vt:lpstr>
      <vt:lpstr>The COUNTER 5 Report Tool Demo - Fetch Reports</vt:lpstr>
      <vt:lpstr>The COUNTER 5 Report Tool Demo - Fetch Special Reports</vt:lpstr>
      <vt:lpstr>The COUNTER 5 Report Tool Demo - Search</vt:lpstr>
      <vt:lpstr>The COUNTER 5 Report Tool Demo - Costs</vt:lpstr>
      <vt:lpstr>The COUNTER 5 Report Tool Demo - Visual</vt:lpstr>
      <vt:lpstr>The COUNTER 5 Report Tool Demo - Visual (cont)</vt:lpstr>
      <vt:lpstr>The COUNTER 5 Report Tool Demo - Visual</vt:lpstr>
      <vt:lpstr>The COUNTER 5 Report Tool Demo - Visual (cont)</vt:lpstr>
      <vt:lpstr>The COUNTER 5 Report Tool - Troubleshooting</vt:lpstr>
      <vt:lpstr>Final Thoughts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SUSHI Made Easy</dc:title>
  <dc:creator>Kristine Menkins</dc:creator>
  <cp:lastModifiedBy>Carlton, Scott</cp:lastModifiedBy>
  <cp:revision>1</cp:revision>
  <dcterms:created xsi:type="dcterms:W3CDTF">2019-12-02T15:33:25Z</dcterms:created>
  <dcterms:modified xsi:type="dcterms:W3CDTF">2021-02-23T18:09:41Z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0x0101002DA7128F65B609478E6BAE05B8D87665</vt:lpwstr>
  </property>
</Properties>
</file>