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68"/>
  </p:notesMasterIdLst>
  <p:sldIdLst>
    <p:sldId id="256" r:id="rId2"/>
    <p:sldId id="257" r:id="rId3"/>
    <p:sldId id="328" r:id="rId4"/>
    <p:sldId id="329" r:id="rId5"/>
    <p:sldId id="332" r:id="rId6"/>
    <p:sldId id="261" r:id="rId7"/>
    <p:sldId id="262" r:id="rId8"/>
    <p:sldId id="263" r:id="rId9"/>
    <p:sldId id="311" r:id="rId10"/>
    <p:sldId id="266" r:id="rId11"/>
    <p:sldId id="324" r:id="rId12"/>
    <p:sldId id="264" r:id="rId13"/>
    <p:sldId id="333" r:id="rId14"/>
    <p:sldId id="265" r:id="rId15"/>
    <p:sldId id="325" r:id="rId16"/>
    <p:sldId id="267" r:id="rId17"/>
    <p:sldId id="330" r:id="rId18"/>
    <p:sldId id="268" r:id="rId19"/>
    <p:sldId id="269" r:id="rId20"/>
    <p:sldId id="313" r:id="rId21"/>
    <p:sldId id="270" r:id="rId22"/>
    <p:sldId id="277" r:id="rId23"/>
    <p:sldId id="320" r:id="rId24"/>
    <p:sldId id="271" r:id="rId25"/>
    <p:sldId id="272" r:id="rId26"/>
    <p:sldId id="273" r:id="rId27"/>
    <p:sldId id="314" r:id="rId28"/>
    <p:sldId id="274" r:id="rId29"/>
    <p:sldId id="278" r:id="rId30"/>
    <p:sldId id="282" r:id="rId31"/>
    <p:sldId id="286" r:id="rId32"/>
    <p:sldId id="287" r:id="rId33"/>
    <p:sldId id="316" r:id="rId34"/>
    <p:sldId id="283" r:id="rId35"/>
    <p:sldId id="284" r:id="rId36"/>
    <p:sldId id="321" r:id="rId37"/>
    <p:sldId id="322" r:id="rId38"/>
    <p:sldId id="323" r:id="rId39"/>
    <p:sldId id="288" r:id="rId40"/>
    <p:sldId id="289" r:id="rId41"/>
    <p:sldId id="334" r:id="rId42"/>
    <p:sldId id="290" r:id="rId43"/>
    <p:sldId id="285" r:id="rId44"/>
    <p:sldId id="318" r:id="rId45"/>
    <p:sldId id="292" r:id="rId46"/>
    <p:sldId id="293" r:id="rId47"/>
    <p:sldId id="294" r:id="rId48"/>
    <p:sldId id="298" r:id="rId49"/>
    <p:sldId id="299" r:id="rId50"/>
    <p:sldId id="295" r:id="rId51"/>
    <p:sldId id="296" r:id="rId52"/>
    <p:sldId id="297" r:id="rId53"/>
    <p:sldId id="302" r:id="rId54"/>
    <p:sldId id="303" r:id="rId55"/>
    <p:sldId id="304" r:id="rId56"/>
    <p:sldId id="305" r:id="rId57"/>
    <p:sldId id="306" r:id="rId58"/>
    <p:sldId id="336" r:id="rId59"/>
    <p:sldId id="307" r:id="rId60"/>
    <p:sldId id="308" r:id="rId61"/>
    <p:sldId id="310" r:id="rId62"/>
    <p:sldId id="291" r:id="rId63"/>
    <p:sldId id="280" r:id="rId64"/>
    <p:sldId id="315" r:id="rId65"/>
    <p:sldId id="319" r:id="rId66"/>
    <p:sldId id="281" r:id="rId67"/>
  </p:sldIdLst>
  <p:sldSz cx="9144000" cy="5143500" type="screen16x9"/>
  <p:notesSz cx="6858000" cy="9144000"/>
  <p:embeddedFontLst>
    <p:embeddedFont>
      <p:font typeface="Garamond" panose="02020404030301010803" pitchFamily="18" charset="0"/>
      <p:regular r:id="rId69"/>
      <p:bold r:id="rId70"/>
      <p:italic r:id="rId71"/>
      <p:boldItalic r:id="rId72"/>
    </p:embeddedFont>
    <p:embeddedFont>
      <p:font typeface="Roboto" panose="020B0604020202020204" charset="0"/>
      <p:regular r:id="rId73"/>
      <p:bold r:id="rId74"/>
      <p:italic r:id="rId75"/>
      <p:boldItalic r:id="rId76"/>
    </p:embeddedFont>
    <p:embeddedFont>
      <p:font typeface="Trebuchet MS" panose="020B0603020202020204" pitchFamily="34" charset="0"/>
      <p:regular r:id="rId77"/>
      <p:bold r:id="rId78"/>
      <p:italic r:id="rId79"/>
      <p:boldItalic r:id="rId80"/>
    </p:embeddedFont>
    <p:embeddedFont>
      <p:font typeface="Roboto Medium" panose="020B0604020202020204" charset="0"/>
      <p:regular r:id="rId81"/>
      <p:bold r:id="rId82"/>
      <p:italic r:id="rId83"/>
      <p:boldItalic r:id="rId84"/>
    </p:embeddedFont>
    <p:embeddedFont>
      <p:font typeface="Calibri" panose="020F0502020204030204" pitchFamily="34" charset="0"/>
      <p:regular r:id="rId85"/>
      <p:bold r:id="rId86"/>
      <p:italic r:id="rId87"/>
      <p:boldItalic r:id="rId88"/>
    </p:embeddedFont>
    <p:embeddedFont>
      <p:font typeface="Georgia" panose="02040502050405020303" pitchFamily="18" charset="0"/>
      <p:regular r:id="rId89"/>
      <p:bold r:id="rId90"/>
      <p:italic r:id="rId91"/>
      <p:boldItalic r:id="rId92"/>
    </p:embeddedFont>
    <p:embeddedFont>
      <p:font typeface="Segoe UI Historic" panose="020B0502040204020203" pitchFamily="34" charset="0"/>
      <p:regular r:id="rId9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AE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D72A06-CE29-42C2-85F7-EA575A7C30C2}">
  <a:tblStyle styleId="{42D72A06-CE29-42C2-85F7-EA575A7C30C2}" styleName="Table_0">
    <a:wholeTbl>
      <a:tcTxStyle b="off" i="off">
        <a:font>
          <a:latin typeface="Times New Roman"/>
          <a:ea typeface="Times New Roman"/>
          <a:cs typeface="Times New Roman"/>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a:tcStyle>
        <a:tcBdr/>
      </a:tcStyle>
    </a:seCell>
    <a:swCell>
      <a:tcTxStyle/>
      <a:tcStyle>
        <a:tcBdr/>
      </a:tcStyle>
    </a:swCell>
    <a:firstRow>
      <a:tcTxStyle b="on" i="off"/>
      <a:tcStyle>
        <a:tcBdr/>
        <a:fill>
          <a:solidFill>
            <a:srgbClr val="E6E6E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378" y="9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84" Type="http://schemas.openxmlformats.org/officeDocument/2006/relationships/font" Target="fonts/font16.fntdata"/><Relationship Id="rId89" Type="http://schemas.openxmlformats.org/officeDocument/2006/relationships/font" Target="fonts/font2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font" Target="fonts/font22.fntdata"/><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font" Target="fonts/font1.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font" Target="fonts/font20.fntdata"/><Relationship Id="rId91" Type="http://schemas.openxmlformats.org/officeDocument/2006/relationships/font" Target="fonts/font23.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3.fntdata"/><Relationship Id="rId92" Type="http://schemas.openxmlformats.org/officeDocument/2006/relationships/font" Target="fonts/font2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9.fntdata"/><Relationship Id="rId61" Type="http://schemas.openxmlformats.org/officeDocument/2006/relationships/slide" Target="slides/slide60.xml"/><Relationship Id="rId82"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93" Type="http://schemas.openxmlformats.org/officeDocument/2006/relationships/font" Target="fonts/font2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B707CF-D1A5-4EDA-B4AC-E3FD3AF8475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87659041-F842-4DDA-A40A-15F9F6429737}">
      <dgm:prSet phldrT="[Text]"/>
      <dgm:spPr>
        <a:solidFill>
          <a:schemeClr val="accent2"/>
        </a:solidFill>
        <a:ln>
          <a:solidFill>
            <a:schemeClr val="accent2"/>
          </a:solidFill>
        </a:ln>
      </dgm:spPr>
      <dgm:t>
        <a:bodyPr/>
        <a:lstStyle/>
        <a:p>
          <a:r>
            <a:rPr lang="en-US" b="0" dirty="0" smtClean="0"/>
            <a:t>Invoice_record</a:t>
          </a:r>
          <a:endParaRPr lang="en-US" b="0" dirty="0"/>
        </a:p>
      </dgm:t>
    </dgm:pt>
    <dgm:pt modelId="{5CD3E4EA-3FD1-4944-8104-07E3BC517263}" type="parTrans" cxnId="{C5EF250F-E400-4424-AC7E-7D3B411B7B26}">
      <dgm:prSet/>
      <dgm:spPr/>
      <dgm:t>
        <a:bodyPr/>
        <a:lstStyle/>
        <a:p>
          <a:endParaRPr lang="en-US"/>
        </a:p>
      </dgm:t>
    </dgm:pt>
    <dgm:pt modelId="{BEF8A818-3064-40E5-A12C-2C45CB3269E2}" type="sibTrans" cxnId="{C5EF250F-E400-4424-AC7E-7D3B411B7B26}">
      <dgm:prSet/>
      <dgm:spPr/>
      <dgm:t>
        <a:bodyPr/>
        <a:lstStyle/>
        <a:p>
          <a:endParaRPr lang="en-US"/>
        </a:p>
      </dgm:t>
    </dgm:pt>
    <dgm:pt modelId="{C20CC86E-5E14-4791-BA49-824C353C3C72}">
      <dgm:prSet phldrT="[Text]" custT="1"/>
      <dgm:spPr>
        <a:solidFill>
          <a:schemeClr val="accent2"/>
        </a:solidFill>
        <a:ln>
          <a:solidFill>
            <a:schemeClr val="accent2"/>
          </a:solidFill>
        </a:ln>
      </dgm:spPr>
      <dgm:t>
        <a:bodyPr/>
        <a:lstStyle/>
        <a:p>
          <a:r>
            <a:rPr lang="en-US" sz="1200" dirty="0" smtClean="0"/>
            <a:t>Invoice_record_line</a:t>
          </a:r>
          <a:endParaRPr lang="en-US" sz="1200" dirty="0"/>
        </a:p>
      </dgm:t>
    </dgm:pt>
    <dgm:pt modelId="{877CF1F6-9514-49D4-B397-1DF6340E160C}" type="parTrans" cxnId="{24D7914C-EF51-4E20-8599-D500A083B305}">
      <dgm:prSet/>
      <dgm:spPr/>
      <dgm:t>
        <a:bodyPr/>
        <a:lstStyle/>
        <a:p>
          <a:endParaRPr lang="en-US"/>
        </a:p>
      </dgm:t>
    </dgm:pt>
    <dgm:pt modelId="{9B16AE8C-A992-46A5-9DD5-B6266425FC15}" type="sibTrans" cxnId="{24D7914C-EF51-4E20-8599-D500A083B305}">
      <dgm:prSet/>
      <dgm:spPr/>
      <dgm:t>
        <a:bodyPr/>
        <a:lstStyle/>
        <a:p>
          <a:endParaRPr lang="en-US"/>
        </a:p>
      </dgm:t>
    </dgm:pt>
    <dgm:pt modelId="{A6A2A992-4413-4A2B-858C-FDFCC8F91328}">
      <dgm:prSet phldrT="[Text]" custT="1"/>
      <dgm:spPr>
        <a:solidFill>
          <a:schemeClr val="accent2"/>
        </a:solidFill>
        <a:ln>
          <a:solidFill>
            <a:schemeClr val="accent2"/>
          </a:solidFill>
        </a:ln>
      </dgm:spPr>
      <dgm:t>
        <a:bodyPr/>
        <a:lstStyle/>
        <a:p>
          <a:r>
            <a:rPr lang="en-US" sz="1200" dirty="0" smtClean="0"/>
            <a:t>fund_master</a:t>
          </a:r>
          <a:endParaRPr lang="en-US" sz="1200" dirty="0"/>
        </a:p>
      </dgm:t>
    </dgm:pt>
    <dgm:pt modelId="{54972C05-4048-4E3E-8966-7B316EB7B258}" type="parTrans" cxnId="{2A91805D-1DC8-4682-9ECB-83EFCCE37AB5}">
      <dgm:prSet/>
      <dgm:spPr/>
      <dgm:t>
        <a:bodyPr/>
        <a:lstStyle/>
        <a:p>
          <a:endParaRPr lang="en-US"/>
        </a:p>
      </dgm:t>
    </dgm:pt>
    <dgm:pt modelId="{4C39F46E-2190-48B8-A623-E7E15C0B78C2}" type="sibTrans" cxnId="{2A91805D-1DC8-4682-9ECB-83EFCCE37AB5}">
      <dgm:prSet/>
      <dgm:spPr/>
      <dgm:t>
        <a:bodyPr/>
        <a:lstStyle/>
        <a:p>
          <a:endParaRPr lang="en-US"/>
        </a:p>
      </dgm:t>
    </dgm:pt>
    <dgm:pt modelId="{583FCB2F-FEAF-4FE1-BFF6-0EFA173E32C2}">
      <dgm:prSet phldrT="[Text]" custT="1"/>
      <dgm:spPr>
        <a:solidFill>
          <a:schemeClr val="accent2"/>
        </a:solidFill>
        <a:ln>
          <a:solidFill>
            <a:schemeClr val="accent2"/>
          </a:solidFill>
        </a:ln>
      </dgm:spPr>
      <dgm:t>
        <a:bodyPr/>
        <a:lstStyle/>
        <a:p>
          <a:r>
            <a:rPr lang="en-US" sz="1200" b="1" dirty="0" smtClean="0"/>
            <a:t>accounting_unit</a:t>
          </a:r>
          <a:endParaRPr lang="en-US" sz="1200" b="1" dirty="0"/>
        </a:p>
      </dgm:t>
    </dgm:pt>
    <dgm:pt modelId="{D9D013C0-0005-4A7A-B8AA-FAD884546300}" type="parTrans" cxnId="{4120325A-A292-4C54-AD43-F9E44A4A60DD}">
      <dgm:prSet/>
      <dgm:spPr/>
      <dgm:t>
        <a:bodyPr/>
        <a:lstStyle/>
        <a:p>
          <a:endParaRPr lang="en-US"/>
        </a:p>
      </dgm:t>
    </dgm:pt>
    <dgm:pt modelId="{1EE84138-5A1A-4F18-8A60-17F89EBD3629}" type="sibTrans" cxnId="{4120325A-A292-4C54-AD43-F9E44A4A60DD}">
      <dgm:prSet/>
      <dgm:spPr/>
      <dgm:t>
        <a:bodyPr/>
        <a:lstStyle/>
        <a:p>
          <a:endParaRPr lang="en-US"/>
        </a:p>
      </dgm:t>
    </dgm:pt>
    <dgm:pt modelId="{E3DC9D0B-C4B1-40EE-9988-B752A8E50985}" type="pres">
      <dgm:prSet presAssocID="{57B707CF-D1A5-4EDA-B4AC-E3FD3AF8475F}" presName="cycle" presStyleCnt="0">
        <dgm:presLayoutVars>
          <dgm:dir/>
          <dgm:resizeHandles val="exact"/>
        </dgm:presLayoutVars>
      </dgm:prSet>
      <dgm:spPr/>
      <dgm:t>
        <a:bodyPr/>
        <a:lstStyle/>
        <a:p>
          <a:endParaRPr lang="en-US"/>
        </a:p>
      </dgm:t>
    </dgm:pt>
    <dgm:pt modelId="{0386691E-2B1A-45E4-94DB-2B4BC9C13F1A}" type="pres">
      <dgm:prSet presAssocID="{87659041-F842-4DDA-A40A-15F9F6429737}" presName="node" presStyleLbl="node1" presStyleIdx="0" presStyleCnt="4" custRadScaleRad="98855" custRadScaleInc="0">
        <dgm:presLayoutVars>
          <dgm:bulletEnabled val="1"/>
        </dgm:presLayoutVars>
      </dgm:prSet>
      <dgm:spPr/>
      <dgm:t>
        <a:bodyPr/>
        <a:lstStyle/>
        <a:p>
          <a:endParaRPr lang="en-US"/>
        </a:p>
      </dgm:t>
    </dgm:pt>
    <dgm:pt modelId="{EDD23696-ADC8-4E58-A27E-C0FC066D3C75}" type="pres">
      <dgm:prSet presAssocID="{87659041-F842-4DDA-A40A-15F9F6429737}" presName="spNode" presStyleCnt="0"/>
      <dgm:spPr/>
    </dgm:pt>
    <dgm:pt modelId="{CDE99DEC-6B76-4E8F-907D-C2FEA42AFD94}" type="pres">
      <dgm:prSet presAssocID="{BEF8A818-3064-40E5-A12C-2C45CB3269E2}" presName="sibTrans" presStyleLbl="sibTrans1D1" presStyleIdx="0" presStyleCnt="4"/>
      <dgm:spPr/>
      <dgm:t>
        <a:bodyPr/>
        <a:lstStyle/>
        <a:p>
          <a:endParaRPr lang="en-US"/>
        </a:p>
      </dgm:t>
    </dgm:pt>
    <dgm:pt modelId="{4539207C-BAF8-4FEA-93C0-FEE93EC660CF}" type="pres">
      <dgm:prSet presAssocID="{C20CC86E-5E14-4791-BA49-824C353C3C72}" presName="node" presStyleLbl="node1" presStyleIdx="1" presStyleCnt="4" custScaleX="119898">
        <dgm:presLayoutVars>
          <dgm:bulletEnabled val="1"/>
        </dgm:presLayoutVars>
      </dgm:prSet>
      <dgm:spPr/>
      <dgm:t>
        <a:bodyPr/>
        <a:lstStyle/>
        <a:p>
          <a:endParaRPr lang="en-US"/>
        </a:p>
      </dgm:t>
    </dgm:pt>
    <dgm:pt modelId="{C35E1281-6B18-40A6-995D-F6CE6F765CCB}" type="pres">
      <dgm:prSet presAssocID="{C20CC86E-5E14-4791-BA49-824C353C3C72}" presName="spNode" presStyleCnt="0"/>
      <dgm:spPr/>
    </dgm:pt>
    <dgm:pt modelId="{47BB57C9-E4B7-42AB-80C3-B6D24E5AB5BC}" type="pres">
      <dgm:prSet presAssocID="{9B16AE8C-A992-46A5-9DD5-B6266425FC15}" presName="sibTrans" presStyleLbl="sibTrans1D1" presStyleIdx="1" presStyleCnt="4"/>
      <dgm:spPr/>
      <dgm:t>
        <a:bodyPr/>
        <a:lstStyle/>
        <a:p>
          <a:endParaRPr lang="en-US"/>
        </a:p>
      </dgm:t>
    </dgm:pt>
    <dgm:pt modelId="{AF8BA87C-3162-44B1-A782-A4852AA7996E}" type="pres">
      <dgm:prSet presAssocID="{A6A2A992-4413-4A2B-858C-FDFCC8F91328}" presName="node" presStyleLbl="node1" presStyleIdx="2" presStyleCnt="4">
        <dgm:presLayoutVars>
          <dgm:bulletEnabled val="1"/>
        </dgm:presLayoutVars>
      </dgm:prSet>
      <dgm:spPr/>
      <dgm:t>
        <a:bodyPr/>
        <a:lstStyle/>
        <a:p>
          <a:endParaRPr lang="en-US"/>
        </a:p>
      </dgm:t>
    </dgm:pt>
    <dgm:pt modelId="{8CBFF697-9E0D-4212-A5E0-9A983CA4A19B}" type="pres">
      <dgm:prSet presAssocID="{A6A2A992-4413-4A2B-858C-FDFCC8F91328}" presName="spNode" presStyleCnt="0"/>
      <dgm:spPr/>
    </dgm:pt>
    <dgm:pt modelId="{8BA98B34-34C5-4F7F-BC31-770B64953896}" type="pres">
      <dgm:prSet presAssocID="{4C39F46E-2190-48B8-A623-E7E15C0B78C2}" presName="sibTrans" presStyleLbl="sibTrans1D1" presStyleIdx="2" presStyleCnt="4"/>
      <dgm:spPr/>
      <dgm:t>
        <a:bodyPr/>
        <a:lstStyle/>
        <a:p>
          <a:endParaRPr lang="en-US"/>
        </a:p>
      </dgm:t>
    </dgm:pt>
    <dgm:pt modelId="{3C22AAF4-210C-4700-A0A7-2B14491F855C}" type="pres">
      <dgm:prSet presAssocID="{583FCB2F-FEAF-4FE1-BFF6-0EFA173E32C2}" presName="node" presStyleLbl="node1" presStyleIdx="3" presStyleCnt="4" custScaleX="112737">
        <dgm:presLayoutVars>
          <dgm:bulletEnabled val="1"/>
        </dgm:presLayoutVars>
      </dgm:prSet>
      <dgm:spPr/>
      <dgm:t>
        <a:bodyPr/>
        <a:lstStyle/>
        <a:p>
          <a:endParaRPr lang="en-US"/>
        </a:p>
      </dgm:t>
    </dgm:pt>
    <dgm:pt modelId="{371E302B-A5E6-4096-83E9-BFD7CB30ADF2}" type="pres">
      <dgm:prSet presAssocID="{583FCB2F-FEAF-4FE1-BFF6-0EFA173E32C2}" presName="spNode" presStyleCnt="0"/>
      <dgm:spPr/>
    </dgm:pt>
    <dgm:pt modelId="{AF8CA283-2406-470F-850F-FC84DFA91BFE}" type="pres">
      <dgm:prSet presAssocID="{1EE84138-5A1A-4F18-8A60-17F89EBD3629}" presName="sibTrans" presStyleLbl="sibTrans1D1" presStyleIdx="3" presStyleCnt="4"/>
      <dgm:spPr/>
      <dgm:t>
        <a:bodyPr/>
        <a:lstStyle/>
        <a:p>
          <a:endParaRPr lang="en-US"/>
        </a:p>
      </dgm:t>
    </dgm:pt>
  </dgm:ptLst>
  <dgm:cxnLst>
    <dgm:cxn modelId="{9C9390D9-7FCC-4DA1-811E-99F40D775D89}" type="presOf" srcId="{BEF8A818-3064-40E5-A12C-2C45CB3269E2}" destId="{CDE99DEC-6B76-4E8F-907D-C2FEA42AFD94}" srcOrd="0" destOrd="0" presId="urn:microsoft.com/office/officeart/2005/8/layout/cycle6"/>
    <dgm:cxn modelId="{68CD5A1C-2682-4FE8-BF9D-B36EBC5E477D}" type="presOf" srcId="{583FCB2F-FEAF-4FE1-BFF6-0EFA173E32C2}" destId="{3C22AAF4-210C-4700-A0A7-2B14491F855C}" srcOrd="0" destOrd="0" presId="urn:microsoft.com/office/officeart/2005/8/layout/cycle6"/>
    <dgm:cxn modelId="{C5EF250F-E400-4424-AC7E-7D3B411B7B26}" srcId="{57B707CF-D1A5-4EDA-B4AC-E3FD3AF8475F}" destId="{87659041-F842-4DDA-A40A-15F9F6429737}" srcOrd="0" destOrd="0" parTransId="{5CD3E4EA-3FD1-4944-8104-07E3BC517263}" sibTransId="{BEF8A818-3064-40E5-A12C-2C45CB3269E2}"/>
    <dgm:cxn modelId="{24D7914C-EF51-4E20-8599-D500A083B305}" srcId="{57B707CF-D1A5-4EDA-B4AC-E3FD3AF8475F}" destId="{C20CC86E-5E14-4791-BA49-824C353C3C72}" srcOrd="1" destOrd="0" parTransId="{877CF1F6-9514-49D4-B397-1DF6340E160C}" sibTransId="{9B16AE8C-A992-46A5-9DD5-B6266425FC15}"/>
    <dgm:cxn modelId="{0FA9CFB5-9D26-446D-853F-6250DEEED854}" type="presOf" srcId="{A6A2A992-4413-4A2B-858C-FDFCC8F91328}" destId="{AF8BA87C-3162-44B1-A782-A4852AA7996E}" srcOrd="0" destOrd="0" presId="urn:microsoft.com/office/officeart/2005/8/layout/cycle6"/>
    <dgm:cxn modelId="{6DBDB64A-E41E-4BA9-A780-989B03B6D24B}" type="presOf" srcId="{C20CC86E-5E14-4791-BA49-824C353C3C72}" destId="{4539207C-BAF8-4FEA-93C0-FEE93EC660CF}" srcOrd="0" destOrd="0" presId="urn:microsoft.com/office/officeart/2005/8/layout/cycle6"/>
    <dgm:cxn modelId="{54EA4824-96E3-4A1F-A7A3-3C8218929C9A}" type="presOf" srcId="{57B707CF-D1A5-4EDA-B4AC-E3FD3AF8475F}" destId="{E3DC9D0B-C4B1-40EE-9988-B752A8E50985}" srcOrd="0" destOrd="0" presId="urn:microsoft.com/office/officeart/2005/8/layout/cycle6"/>
    <dgm:cxn modelId="{4120325A-A292-4C54-AD43-F9E44A4A60DD}" srcId="{57B707CF-D1A5-4EDA-B4AC-E3FD3AF8475F}" destId="{583FCB2F-FEAF-4FE1-BFF6-0EFA173E32C2}" srcOrd="3" destOrd="0" parTransId="{D9D013C0-0005-4A7A-B8AA-FAD884546300}" sibTransId="{1EE84138-5A1A-4F18-8A60-17F89EBD3629}"/>
    <dgm:cxn modelId="{A08FE858-5728-4B8B-BC12-ED3AA663E4A8}" type="presOf" srcId="{4C39F46E-2190-48B8-A623-E7E15C0B78C2}" destId="{8BA98B34-34C5-4F7F-BC31-770B64953896}" srcOrd="0" destOrd="0" presId="urn:microsoft.com/office/officeart/2005/8/layout/cycle6"/>
    <dgm:cxn modelId="{D098A709-8388-452B-AC03-8C3DB0D39604}" type="presOf" srcId="{1EE84138-5A1A-4F18-8A60-17F89EBD3629}" destId="{AF8CA283-2406-470F-850F-FC84DFA91BFE}" srcOrd="0" destOrd="0" presId="urn:microsoft.com/office/officeart/2005/8/layout/cycle6"/>
    <dgm:cxn modelId="{9A7CE7A1-8737-4ABB-AC63-485FDCADB7A7}" type="presOf" srcId="{9B16AE8C-A992-46A5-9DD5-B6266425FC15}" destId="{47BB57C9-E4B7-42AB-80C3-B6D24E5AB5BC}" srcOrd="0" destOrd="0" presId="urn:microsoft.com/office/officeart/2005/8/layout/cycle6"/>
    <dgm:cxn modelId="{2A91805D-1DC8-4682-9ECB-83EFCCE37AB5}" srcId="{57B707CF-D1A5-4EDA-B4AC-E3FD3AF8475F}" destId="{A6A2A992-4413-4A2B-858C-FDFCC8F91328}" srcOrd="2" destOrd="0" parTransId="{54972C05-4048-4E3E-8966-7B316EB7B258}" sibTransId="{4C39F46E-2190-48B8-A623-E7E15C0B78C2}"/>
    <dgm:cxn modelId="{091043E3-C36C-49D0-8563-34C1CE022E54}" type="presOf" srcId="{87659041-F842-4DDA-A40A-15F9F6429737}" destId="{0386691E-2B1A-45E4-94DB-2B4BC9C13F1A}" srcOrd="0" destOrd="0" presId="urn:microsoft.com/office/officeart/2005/8/layout/cycle6"/>
    <dgm:cxn modelId="{EEBF9954-24EB-4567-828C-6BC4724427FD}" type="presParOf" srcId="{E3DC9D0B-C4B1-40EE-9988-B752A8E50985}" destId="{0386691E-2B1A-45E4-94DB-2B4BC9C13F1A}" srcOrd="0" destOrd="0" presId="urn:microsoft.com/office/officeart/2005/8/layout/cycle6"/>
    <dgm:cxn modelId="{2B78106A-D19E-49C3-950E-71030F3603F9}" type="presParOf" srcId="{E3DC9D0B-C4B1-40EE-9988-B752A8E50985}" destId="{EDD23696-ADC8-4E58-A27E-C0FC066D3C75}" srcOrd="1" destOrd="0" presId="urn:microsoft.com/office/officeart/2005/8/layout/cycle6"/>
    <dgm:cxn modelId="{590372CE-D0B3-45CC-A17F-6C26EF350E42}" type="presParOf" srcId="{E3DC9D0B-C4B1-40EE-9988-B752A8E50985}" destId="{CDE99DEC-6B76-4E8F-907D-C2FEA42AFD94}" srcOrd="2" destOrd="0" presId="urn:microsoft.com/office/officeart/2005/8/layout/cycle6"/>
    <dgm:cxn modelId="{05AE8B79-5F46-411C-8E41-908754F079E9}" type="presParOf" srcId="{E3DC9D0B-C4B1-40EE-9988-B752A8E50985}" destId="{4539207C-BAF8-4FEA-93C0-FEE93EC660CF}" srcOrd="3" destOrd="0" presId="urn:microsoft.com/office/officeart/2005/8/layout/cycle6"/>
    <dgm:cxn modelId="{FC877741-C52D-4713-BCF5-773D344D4B60}" type="presParOf" srcId="{E3DC9D0B-C4B1-40EE-9988-B752A8E50985}" destId="{C35E1281-6B18-40A6-995D-F6CE6F765CCB}" srcOrd="4" destOrd="0" presId="urn:microsoft.com/office/officeart/2005/8/layout/cycle6"/>
    <dgm:cxn modelId="{2C89EB65-2AAB-4E7D-B398-97084F831E40}" type="presParOf" srcId="{E3DC9D0B-C4B1-40EE-9988-B752A8E50985}" destId="{47BB57C9-E4B7-42AB-80C3-B6D24E5AB5BC}" srcOrd="5" destOrd="0" presId="urn:microsoft.com/office/officeart/2005/8/layout/cycle6"/>
    <dgm:cxn modelId="{8A877FA5-0632-4E4E-BD1C-E25D1D2CF4F1}" type="presParOf" srcId="{E3DC9D0B-C4B1-40EE-9988-B752A8E50985}" destId="{AF8BA87C-3162-44B1-A782-A4852AA7996E}" srcOrd="6" destOrd="0" presId="urn:microsoft.com/office/officeart/2005/8/layout/cycle6"/>
    <dgm:cxn modelId="{CD34CC7E-9A64-4A9A-A83D-EC6A71EB4DF3}" type="presParOf" srcId="{E3DC9D0B-C4B1-40EE-9988-B752A8E50985}" destId="{8CBFF697-9E0D-4212-A5E0-9A983CA4A19B}" srcOrd="7" destOrd="0" presId="urn:microsoft.com/office/officeart/2005/8/layout/cycle6"/>
    <dgm:cxn modelId="{1F3373AA-6A32-494A-8781-2EF31EDC0195}" type="presParOf" srcId="{E3DC9D0B-C4B1-40EE-9988-B752A8E50985}" destId="{8BA98B34-34C5-4F7F-BC31-770B64953896}" srcOrd="8" destOrd="0" presId="urn:microsoft.com/office/officeart/2005/8/layout/cycle6"/>
    <dgm:cxn modelId="{50A5C8E4-89FB-43C1-B1AB-009F6868F1C4}" type="presParOf" srcId="{E3DC9D0B-C4B1-40EE-9988-B752A8E50985}" destId="{3C22AAF4-210C-4700-A0A7-2B14491F855C}" srcOrd="9" destOrd="0" presId="urn:microsoft.com/office/officeart/2005/8/layout/cycle6"/>
    <dgm:cxn modelId="{7C045DEE-0B18-4151-921D-4F84BB81DB46}" type="presParOf" srcId="{E3DC9D0B-C4B1-40EE-9988-B752A8E50985}" destId="{371E302B-A5E6-4096-83E9-BFD7CB30ADF2}" srcOrd="10" destOrd="0" presId="urn:microsoft.com/office/officeart/2005/8/layout/cycle6"/>
    <dgm:cxn modelId="{760FB6BE-B621-4D2E-82DE-6CDB9444FB67}" type="presParOf" srcId="{E3DC9D0B-C4B1-40EE-9988-B752A8E50985}" destId="{AF8CA283-2406-470F-850F-FC84DFA91BF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6691E-2B1A-45E4-94DB-2B4BC9C13F1A}">
      <dsp:nvSpPr>
        <dsp:cNvPr id="0" name=""/>
        <dsp:cNvSpPr/>
      </dsp:nvSpPr>
      <dsp:spPr>
        <a:xfrm>
          <a:off x="2095463" y="17152"/>
          <a:ext cx="1297154" cy="843150"/>
        </a:xfrm>
        <a:prstGeom prst="round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Invoice_record</a:t>
          </a:r>
          <a:endParaRPr lang="en-US" sz="1300" b="0" kern="1200" dirty="0"/>
        </a:p>
      </dsp:txBody>
      <dsp:txXfrm>
        <a:off x="2136622" y="58311"/>
        <a:ext cx="1214836" cy="760832"/>
      </dsp:txXfrm>
    </dsp:sp>
    <dsp:sp modelId="{CDE99DEC-6B76-4E8F-907D-C2FEA42AFD94}">
      <dsp:nvSpPr>
        <dsp:cNvPr id="0" name=""/>
        <dsp:cNvSpPr/>
      </dsp:nvSpPr>
      <dsp:spPr>
        <a:xfrm>
          <a:off x="1357312" y="444537"/>
          <a:ext cx="2787665" cy="2787665"/>
        </a:xfrm>
        <a:custGeom>
          <a:avLst/>
          <a:gdLst/>
          <a:ahLst/>
          <a:cxnLst/>
          <a:rect l="0" t="0" r="0" b="0"/>
          <a:pathLst>
            <a:path>
              <a:moveTo>
                <a:pt x="2044568" y="161228"/>
              </a:moveTo>
              <a:arcTo wR="1393832" hR="1393832" stAng="17869871" swAng="259155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39207C-BAF8-4FEA-93C0-FEE93EC660CF}">
      <dsp:nvSpPr>
        <dsp:cNvPr id="0" name=""/>
        <dsp:cNvSpPr/>
      </dsp:nvSpPr>
      <dsp:spPr>
        <a:xfrm>
          <a:off x="3360242" y="1395026"/>
          <a:ext cx="1555262" cy="843150"/>
        </a:xfrm>
        <a:prstGeom prst="round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Invoice_record_line</a:t>
          </a:r>
          <a:endParaRPr lang="en-US" sz="1200" kern="1200" dirty="0"/>
        </a:p>
      </dsp:txBody>
      <dsp:txXfrm>
        <a:off x="3401401" y="1436185"/>
        <a:ext cx="1472944" cy="760832"/>
      </dsp:txXfrm>
    </dsp:sp>
    <dsp:sp modelId="{47BB57C9-E4B7-42AB-80C3-B6D24E5AB5BC}">
      <dsp:nvSpPr>
        <dsp:cNvPr id="0" name=""/>
        <dsp:cNvSpPr/>
      </dsp:nvSpPr>
      <dsp:spPr>
        <a:xfrm>
          <a:off x="1350207" y="422768"/>
          <a:ext cx="2787665" cy="2787665"/>
        </a:xfrm>
        <a:custGeom>
          <a:avLst/>
          <a:gdLst/>
          <a:ahLst/>
          <a:cxnLst/>
          <a:rect l="0" t="0" r="0" b="0"/>
          <a:pathLst>
            <a:path>
              <a:moveTo>
                <a:pt x="2719140" y="1825491"/>
              </a:moveTo>
              <a:arcTo wR="1393832" hR="1393832" stAng="1082441" swAng="262758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8BA87C-3162-44B1-A782-A4852AA7996E}">
      <dsp:nvSpPr>
        <dsp:cNvPr id="0" name=""/>
        <dsp:cNvSpPr/>
      </dsp:nvSpPr>
      <dsp:spPr>
        <a:xfrm>
          <a:off x="2095463" y="2788858"/>
          <a:ext cx="1297154" cy="843150"/>
        </a:xfrm>
        <a:prstGeom prst="round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fund_master</a:t>
          </a:r>
          <a:endParaRPr lang="en-US" sz="1200" kern="1200" dirty="0"/>
        </a:p>
      </dsp:txBody>
      <dsp:txXfrm>
        <a:off x="2136622" y="2830017"/>
        <a:ext cx="1214836" cy="760832"/>
      </dsp:txXfrm>
    </dsp:sp>
    <dsp:sp modelId="{8BA98B34-34C5-4F7F-BC31-770B64953896}">
      <dsp:nvSpPr>
        <dsp:cNvPr id="0" name=""/>
        <dsp:cNvSpPr/>
      </dsp:nvSpPr>
      <dsp:spPr>
        <a:xfrm>
          <a:off x="1350207" y="422768"/>
          <a:ext cx="2787665" cy="2787665"/>
        </a:xfrm>
        <a:custGeom>
          <a:avLst/>
          <a:gdLst/>
          <a:ahLst/>
          <a:cxnLst/>
          <a:rect l="0" t="0" r="0" b="0"/>
          <a:pathLst>
            <a:path>
              <a:moveTo>
                <a:pt x="735898" y="2622609"/>
              </a:moveTo>
              <a:arcTo wR="1393832" hR="1393832" stAng="7089978" swAng="262758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C22AAF4-210C-4700-A0A7-2B14491F855C}">
      <dsp:nvSpPr>
        <dsp:cNvPr id="0" name=""/>
        <dsp:cNvSpPr/>
      </dsp:nvSpPr>
      <dsp:spPr>
        <a:xfrm>
          <a:off x="619021" y="1395026"/>
          <a:ext cx="1462373" cy="843150"/>
        </a:xfrm>
        <a:prstGeom prst="round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accounting_unit</a:t>
          </a:r>
          <a:endParaRPr lang="en-US" sz="1200" b="1" kern="1200" dirty="0"/>
        </a:p>
      </dsp:txBody>
      <dsp:txXfrm>
        <a:off x="660180" y="1436185"/>
        <a:ext cx="1380055" cy="760832"/>
      </dsp:txXfrm>
    </dsp:sp>
    <dsp:sp modelId="{AF8CA283-2406-470F-850F-FC84DFA91BFE}">
      <dsp:nvSpPr>
        <dsp:cNvPr id="0" name=""/>
        <dsp:cNvSpPr/>
      </dsp:nvSpPr>
      <dsp:spPr>
        <a:xfrm>
          <a:off x="1343103" y="444537"/>
          <a:ext cx="2787665" cy="2787665"/>
        </a:xfrm>
        <a:custGeom>
          <a:avLst/>
          <a:gdLst/>
          <a:ahLst/>
          <a:cxnLst/>
          <a:rect l="0" t="0" r="0" b="0"/>
          <a:pathLst>
            <a:path>
              <a:moveTo>
                <a:pt x="75750" y="940590"/>
              </a:moveTo>
              <a:arcTo wR="1393832" hR="1393832" stAng="11938578" swAng="259155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Most of the time joining views will work like this, though there will be cases where you join</a:t>
            </a:r>
            <a:r>
              <a:rPr lang="en-US" baseline="0" dirty="0" smtClean="0"/>
              <a:t> on fields other than id.</a:t>
            </a:r>
          </a:p>
          <a:p>
            <a:pPr marL="0" lvl="0" indent="0" algn="l" rtl="0">
              <a:spcBef>
                <a:spcPts val="0"/>
              </a:spcBef>
              <a:spcAft>
                <a:spcPts val="0"/>
              </a:spcAft>
              <a:buNone/>
            </a:pPr>
            <a:r>
              <a:rPr lang="en-US" baseline="0" dirty="0" smtClean="0"/>
              <a:t>As most views follow this structure you can easily identify what views and fields you can join to from a given table</a:t>
            </a:r>
            <a:endParaRPr dirty="0"/>
          </a:p>
        </p:txBody>
      </p:sp>
      <p:sp>
        <p:nvSpPr>
          <p:cNvPr id="160" name="Google Shape;16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b9feae18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b9feae18b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Now that we have a sense of how to explore the tables lets start</a:t>
            </a:r>
            <a:r>
              <a:rPr lang="en-US" baseline="0" dirty="0" smtClean="0"/>
              <a:t> looking at some tables of note</a:t>
            </a:r>
            <a:endParaRPr dirty="0"/>
          </a:p>
        </p:txBody>
      </p:sp>
      <p:sp>
        <p:nvSpPr>
          <p:cNvPr id="139" name="Google Shape;139;g7b9feae18b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217427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b9feae18b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7b9feae18b_1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All record types represented in this one table</a:t>
            </a:r>
            <a:endParaRPr dirty="0"/>
          </a:p>
          <a:p>
            <a:pPr marL="0" lvl="0" indent="0" algn="l" rtl="0">
              <a:spcBef>
                <a:spcPts val="0"/>
              </a:spcBef>
              <a:spcAft>
                <a:spcPts val="0"/>
              </a:spcAft>
              <a:buNone/>
            </a:pPr>
            <a:r>
              <a:rPr lang="en-US" dirty="0"/>
              <a:t>Record_num lacks check digit</a:t>
            </a:r>
            <a:endParaRPr dirty="0"/>
          </a:p>
          <a:p>
            <a:pPr marL="0" lvl="0" indent="0" algn="l" rtl="0">
              <a:spcBef>
                <a:spcPts val="0"/>
              </a:spcBef>
              <a:spcAft>
                <a:spcPts val="0"/>
              </a:spcAft>
              <a:buNone/>
            </a:pPr>
            <a:r>
              <a:rPr lang="en-US" dirty="0"/>
              <a:t>Data that can persist after a record is deleted</a:t>
            </a:r>
            <a:endParaRPr dirty="0"/>
          </a:p>
          <a:p>
            <a:pPr marL="0" lvl="0" indent="0" algn="l" rtl="0">
              <a:spcBef>
                <a:spcPts val="0"/>
              </a:spcBef>
              <a:spcAft>
                <a:spcPts val="0"/>
              </a:spcAft>
              <a:buNone/>
            </a:pPr>
            <a:r>
              <a:rPr lang="en-US" dirty="0"/>
              <a:t>Campus_code useful for identifying inn-reach records</a:t>
            </a:r>
            <a:endParaRPr dirty="0"/>
          </a:p>
        </p:txBody>
      </p:sp>
      <p:sp>
        <p:nvSpPr>
          <p:cNvPr id="145" name="Google Shape;145;g7b9feae18b_1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Simple query to gather current record counts in the system</a:t>
            </a:r>
            <a:endParaRPr/>
          </a:p>
        </p:txBody>
      </p:sp>
      <p:sp>
        <p:nvSpPr>
          <p:cNvPr id="153" name="Google Shape;15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from record_metadata can </a:t>
            </a:r>
            <a:r>
              <a:rPr lang="en-US" dirty="0" smtClean="0"/>
              <a:t>join </a:t>
            </a:r>
            <a:r>
              <a:rPr lang="en-US" dirty="0"/>
              <a:t>to any record </a:t>
            </a:r>
            <a:r>
              <a:rPr lang="en-US" dirty="0" smtClean="0"/>
              <a:t>type</a:t>
            </a:r>
            <a:endParaRPr dirty="0"/>
          </a:p>
        </p:txBody>
      </p:sp>
      <p:sp>
        <p:nvSpPr>
          <p:cNvPr id="160" name="Google Shape;16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75790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b9feae18b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7b9feae18b_1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Most</a:t>
            </a:r>
            <a:r>
              <a:rPr lang="en-US" baseline="0" dirty="0" smtClean="0"/>
              <a:t> record views will look fairly similar and will provide fixed field data for that record type</a:t>
            </a:r>
          </a:p>
          <a:p>
            <a:pPr marL="0" lvl="0" indent="0" algn="l" rtl="0">
              <a:spcBef>
                <a:spcPts val="0"/>
              </a:spcBef>
              <a:spcAft>
                <a:spcPts val="0"/>
              </a:spcAft>
              <a:buNone/>
            </a:pPr>
            <a:r>
              <a:rPr lang="en-US" baseline="0" dirty="0" smtClean="0"/>
              <a:t>bib_record_location is a outlying table so it can accommodate multiple location entries</a:t>
            </a:r>
            <a:endParaRPr dirty="0"/>
          </a:p>
        </p:txBody>
      </p:sp>
      <p:sp>
        <p:nvSpPr>
          <p:cNvPr id="168" name="Google Shape;168;g7b9feae18b_1_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Note the id and </a:t>
            </a:r>
            <a:r>
              <a:rPr lang="en-US" dirty="0" err="1" smtClean="0"/>
              <a:t>record_id</a:t>
            </a:r>
            <a:r>
              <a:rPr lang="en-US" dirty="0" smtClean="0"/>
              <a:t> fields that contain the same data.  Designed as such to provide the standard</a:t>
            </a:r>
            <a:r>
              <a:rPr lang="en-US" baseline="0" dirty="0" smtClean="0"/>
              <a:t> primary key vs foreign key data structure even though this is redundant data in this instance</a:t>
            </a:r>
            <a:endParaRPr dirty="0"/>
          </a:p>
        </p:txBody>
      </p:sp>
      <p:sp>
        <p:nvSpPr>
          <p:cNvPr id="227" name="Google Shape;22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160892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b9feae18b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7b9feae18b_1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alibri"/>
                <a:ea typeface="Calibri"/>
                <a:cs typeface="Calibri"/>
                <a:sym typeface="Calibri"/>
              </a:rPr>
              <a:t>Gather number of titles in each language.  Join to record_metadata to obtain creation_date for use in filtering</a:t>
            </a:r>
            <a:endParaRPr dirty="0"/>
          </a:p>
        </p:txBody>
      </p:sp>
      <p:sp>
        <p:nvSpPr>
          <p:cNvPr id="176" name="Google Shape;176;g7b9feae18b_1_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b9feae18b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7b9feae18b_1_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Get to know this table, can often use it entirely in place of bib_record</a:t>
            </a:r>
            <a:endParaRPr dirty="0"/>
          </a:p>
        </p:txBody>
      </p:sp>
      <p:sp>
        <p:nvSpPr>
          <p:cNvPr id="183" name="Google Shape;183;g7b9feae18b_1_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 fields remove all capitalization and punctuation</a:t>
            </a:r>
          </a:p>
          <a:p>
            <a:r>
              <a:rPr lang="en-US" dirty="0" smtClean="0"/>
              <a:t>Details from SierraDNA on how best title and author are calculated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20</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3430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Views are virtual tables made up of data from the actual underlying tables via their own queries.  Keeping the data at a remove aids in keeping server data secured</a:t>
            </a:r>
            <a:endParaRPr dirty="0"/>
          </a:p>
          <a:p>
            <a:pPr marL="0" lvl="0" indent="0" algn="l" rtl="0">
              <a:spcBef>
                <a:spcPts val="0"/>
              </a:spcBef>
              <a:spcAft>
                <a:spcPts val="0"/>
              </a:spcAft>
              <a:buNone/>
            </a:pPr>
            <a:r>
              <a:rPr lang="en-US" dirty="0"/>
              <a:t>Many tables simply replicate a single underlying table.  Using the more complicated ones can lead to less efficient queries.</a:t>
            </a:r>
            <a:endParaRPr dirty="0"/>
          </a:p>
          <a:p>
            <a:pPr marL="0" lvl="0" indent="0" algn="l" rtl="0">
              <a:spcBef>
                <a:spcPts val="0"/>
              </a:spcBef>
              <a:spcAft>
                <a:spcPts val="0"/>
              </a:spcAft>
              <a:buNone/>
            </a:pPr>
            <a:r>
              <a:rPr lang="en-US" dirty="0"/>
              <a:t>So that’s a lot of fields to memorize but hopefully by the end of this presentation you’ll at least learn where to look for the data you wish to access</a:t>
            </a:r>
            <a:endParaRPr dirty="0"/>
          </a:p>
          <a:p>
            <a:pPr marL="0" lvl="0" indent="0" algn="l" rtl="0">
              <a:spcBef>
                <a:spcPts val="0"/>
              </a:spcBef>
              <a:spcAft>
                <a:spcPts val="0"/>
              </a:spcAft>
              <a:buNone/>
            </a:pPr>
            <a:r>
              <a:rPr lang="en-US" dirty="0"/>
              <a:t>Pg_catalog provides metadata and system tables for postgres</a:t>
            </a:r>
            <a:endParaRPr dirty="0"/>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b9feae18b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7b9feae18b_1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alibri"/>
                <a:ea typeface="Calibri"/>
                <a:cs typeface="Calibri"/>
                <a:sym typeface="Calibri"/>
              </a:rPr>
              <a:t>sort on normalized titles but list the standard version</a:t>
            </a:r>
            <a:endParaRPr dirty="0"/>
          </a:p>
        </p:txBody>
      </p:sp>
      <p:sp>
        <p:nvSpPr>
          <p:cNvPr id="191" name="Google Shape;191;g7b9feae18b_1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e9e4b34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6e9e4b34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view table exists for each record </a:t>
            </a:r>
            <a:r>
              <a:rPr lang="en-US" dirty="0" smtClean="0"/>
              <a:t>table</a:t>
            </a:r>
          </a:p>
          <a:p>
            <a:pPr marL="0" lvl="0" indent="0" algn="l" rtl="0">
              <a:spcBef>
                <a:spcPts val="0"/>
              </a:spcBef>
              <a:spcAft>
                <a:spcPts val="0"/>
              </a:spcAft>
              <a:buNone/>
            </a:pPr>
            <a:r>
              <a:rPr lang="en-US" dirty="0" smtClean="0"/>
              <a:t>In this case title comes from bib_record_property,</a:t>
            </a:r>
            <a:r>
              <a:rPr lang="en-US" baseline="0" dirty="0" smtClean="0"/>
              <a:t> record_num and record_creation_date_gmt come from record_metadata</a:t>
            </a:r>
            <a:endParaRPr dirty="0"/>
          </a:p>
          <a:p>
            <a:pPr marL="0" lvl="0" indent="0" algn="l" rtl="0">
              <a:spcBef>
                <a:spcPts val="0"/>
              </a:spcBef>
              <a:spcAft>
                <a:spcPts val="0"/>
              </a:spcAft>
              <a:buNone/>
            </a:pPr>
            <a:r>
              <a:rPr lang="en-US" dirty="0"/>
              <a:t>In my own testing, Count(id) on bib_view took about 5 times longer than on bib_record</a:t>
            </a:r>
            <a:endParaRPr dirty="0"/>
          </a:p>
        </p:txBody>
      </p:sp>
      <p:sp>
        <p:nvSpPr>
          <p:cNvPr id="243" name="Google Shape;243;g6e9e4b34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effectLst/>
                <a:latin typeface="Calibri"/>
                <a:ea typeface="Calibri"/>
                <a:cs typeface="Calibri"/>
                <a:sym typeface="Calibri"/>
              </a:rPr>
              <a:t>Same results without the need to join on the record_metadata table.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23</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53436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b9feae18b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7b9feae18b_1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Very similar to bib_record, But</a:t>
            </a:r>
            <a:r>
              <a:rPr lang="en-US" baseline="0" dirty="0" smtClean="0"/>
              <a:t> as they have more fixed values there are more fields available</a:t>
            </a:r>
            <a:endParaRPr dirty="0"/>
          </a:p>
        </p:txBody>
      </p:sp>
      <p:sp>
        <p:nvSpPr>
          <p:cNvPr id="198" name="Google Shape;198;g7b9feae18b_1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b9feae18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7b9feae18b_1_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Gather total checkouts for each itype</a:t>
            </a:r>
            <a:endParaRPr/>
          </a:p>
        </p:txBody>
      </p:sp>
      <p:sp>
        <p:nvSpPr>
          <p:cNvPr id="206" name="Google Shape;206;g7b9feae18b_1_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b9feae18b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7b9feae18b_1_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g7b9feae18b_1_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missing field</a:t>
            </a:r>
            <a:r>
              <a:rPr lang="en-US" baseline="0" dirty="0" smtClean="0"/>
              <a:t> delimiters, and backslashes</a:t>
            </a:r>
          </a:p>
          <a:p>
            <a:r>
              <a:rPr lang="en-US" baseline="0" dirty="0" smtClean="0"/>
              <a:t>In our system subfield f is not indexed and then does not appear in the normalized call number</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27</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86886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b9feae18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7b9feae18b_1_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Finds items where the barcode is not a 14 digit </a:t>
            </a:r>
            <a:r>
              <a:rPr lang="en-US" dirty="0" smtClean="0"/>
              <a:t>number (happens all the time with barcode scanners)</a:t>
            </a:r>
          </a:p>
          <a:p>
            <a:pPr marL="0" lvl="0" indent="0" algn="l" rtl="0">
              <a:spcBef>
                <a:spcPts val="0"/>
              </a:spcBef>
              <a:spcAft>
                <a:spcPts val="0"/>
              </a:spcAft>
              <a:buNone/>
            </a:pPr>
            <a:r>
              <a:rPr lang="en-US" dirty="0" smtClean="0"/>
              <a:t>Also picks up on barcode fields with extra spaces.</a:t>
            </a:r>
            <a:endParaRPr dirty="0"/>
          </a:p>
        </p:txBody>
      </p:sp>
      <p:sp>
        <p:nvSpPr>
          <p:cNvPr id="221" name="Google Shape;221;g7b9feae18b_1_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b9feae18b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7b9feae18b_1_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7b9feae18b_1_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b9feae18b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b9feae18b_1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 now we’re looking at linking tables together let’s look at some supplemental data sources</a:t>
            </a:r>
            <a:endParaRPr/>
          </a:p>
        </p:txBody>
      </p:sp>
      <p:sp>
        <p:nvSpPr>
          <p:cNvPr id="280" name="Google Shape;280;g7b9feae18b_1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505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more linking if using other products</a:t>
            </a:r>
            <a:endParaRPr dirty="0"/>
          </a:p>
        </p:txBody>
      </p:sp>
      <p:sp>
        <p:nvSpPr>
          <p:cNvPr id="308" name="Google Shape;30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How to link attached</a:t>
            </a:r>
            <a:r>
              <a:rPr lang="en-US" baseline="0" dirty="0" smtClean="0"/>
              <a:t> records in SQL, you will use this JOIN (or similar ones to other record types) a lot!</a:t>
            </a:r>
          </a:p>
          <a:p>
            <a:pPr marL="0" lvl="0" indent="0" algn="l" rtl="0">
              <a:spcBef>
                <a:spcPts val="0"/>
              </a:spcBef>
              <a:spcAft>
                <a:spcPts val="0"/>
              </a:spcAft>
              <a:buNone/>
            </a:pPr>
            <a:r>
              <a:rPr lang="en-US" baseline="0" dirty="0" smtClean="0"/>
              <a:t>Save the code somewhere you can easily cut and paste it from</a:t>
            </a:r>
          </a:p>
          <a:p>
            <a:pPr marL="0" lvl="0" indent="0" algn="l" rtl="0">
              <a:spcBef>
                <a:spcPts val="0"/>
              </a:spcBef>
              <a:spcAft>
                <a:spcPts val="0"/>
              </a:spcAft>
              <a:buNone/>
            </a:pPr>
            <a:r>
              <a:rPr lang="en-US" baseline="0" dirty="0" smtClean="0"/>
              <a:t>Note this query uses both of the </a:t>
            </a:r>
            <a:r>
              <a:rPr lang="en-US" baseline="0" dirty="0" err="1" smtClean="0"/>
              <a:t>record_property</a:t>
            </a:r>
            <a:r>
              <a:rPr lang="en-US" baseline="0" dirty="0" smtClean="0"/>
              <a:t> tables instead of the standard record tables.</a:t>
            </a:r>
            <a:endParaRPr dirty="0"/>
          </a:p>
        </p:txBody>
      </p:sp>
      <p:sp>
        <p:nvSpPr>
          <p:cNvPr id="316" name="Google Shape;31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Table is also quite useful for gathering</a:t>
            </a:r>
            <a:r>
              <a:rPr lang="en-US" baseline="0" dirty="0" smtClean="0"/>
              <a:t> counts of attached records</a:t>
            </a:r>
            <a:endParaRPr dirty="0"/>
          </a:p>
        </p:txBody>
      </p:sp>
      <p:sp>
        <p:nvSpPr>
          <p:cNvPr id="316" name="Google Shape;31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3768593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some will include “property” in their table names</a:t>
            </a:r>
            <a:endParaRPr dirty="0"/>
          </a:p>
        </p:txBody>
      </p:sp>
      <p:sp>
        <p:nvSpPr>
          <p:cNvPr id="285" name="Google Shape;2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b9feae18b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7b9feae18b_1_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Same query we saw earlier but now with </a:t>
            </a:r>
            <a:r>
              <a:rPr lang="en-US" dirty="0" err="1"/>
              <a:t>itype</a:t>
            </a:r>
            <a:r>
              <a:rPr lang="en-US" dirty="0"/>
              <a:t> labels instead of codes</a:t>
            </a:r>
            <a:endParaRPr dirty="0"/>
          </a:p>
        </p:txBody>
      </p:sp>
      <p:sp>
        <p:nvSpPr>
          <p:cNvPr id="294" name="Google Shape;294;g7b9feae18b_1_1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Instances where a single fixed field can contain multiple entries</a:t>
            </a:r>
          </a:p>
          <a:p>
            <a:pPr marL="0" lvl="0" indent="0" algn="l" rtl="0">
              <a:spcBef>
                <a:spcPts val="0"/>
              </a:spcBef>
              <a:spcAft>
                <a:spcPts val="0"/>
              </a:spcAft>
              <a:buNone/>
            </a:pPr>
            <a:r>
              <a:rPr lang="en-US" dirty="0" smtClean="0"/>
              <a:t>Unsure</a:t>
            </a:r>
            <a:r>
              <a:rPr lang="en-US" baseline="0" dirty="0" smtClean="0"/>
              <a:t> exactly what </a:t>
            </a:r>
            <a:r>
              <a:rPr lang="en-US" baseline="0" dirty="0" err="1" smtClean="0"/>
              <a:t>cmf</a:t>
            </a:r>
            <a:r>
              <a:rPr lang="en-US" baseline="0" dirty="0" smtClean="0"/>
              <a:t> stands for , contains multiple funds?</a:t>
            </a:r>
            <a:endParaRPr dirty="0"/>
          </a:p>
        </p:txBody>
      </p:sp>
      <p:sp>
        <p:nvSpPr>
          <p:cNvPr id="285" name="Google Shape;2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095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b9feae18b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7b9feae18b_1_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Because</a:t>
            </a:r>
            <a:r>
              <a:rPr lang="en-US" baseline="0" dirty="0" smtClean="0"/>
              <a:t> this join is one to many a new row is produced for each location</a:t>
            </a:r>
            <a:endParaRPr dirty="0"/>
          </a:p>
        </p:txBody>
      </p:sp>
      <p:sp>
        <p:nvSpPr>
          <p:cNvPr id="294" name="Google Shape;294;g7b9feae18b_1_1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1506133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b9feae18b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7b9feae18b_1_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Use string_agg function</a:t>
            </a:r>
            <a:r>
              <a:rPr lang="en-US" baseline="0" dirty="0" smtClean="0"/>
              <a:t> to condense those duplicate rows into a single comma delimited field.</a:t>
            </a:r>
            <a:endParaRPr dirty="0"/>
          </a:p>
        </p:txBody>
      </p:sp>
      <p:sp>
        <p:nvSpPr>
          <p:cNvPr id="294" name="Google Shape;294;g7b9feae18b_1_1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41939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41 million phrase entry rows in Minuteman</a:t>
            </a:r>
            <a:endParaRPr dirty="0"/>
          </a:p>
          <a:p>
            <a:pPr marL="0" lvl="0" indent="0" algn="l" rtl="0">
              <a:spcBef>
                <a:spcPts val="0"/>
              </a:spcBef>
              <a:spcAft>
                <a:spcPts val="0"/>
              </a:spcAft>
              <a:buNone/>
            </a:pPr>
            <a:r>
              <a:rPr lang="en-US" dirty="0"/>
              <a:t>73.5 Million varfield rows</a:t>
            </a:r>
            <a:endParaRPr dirty="0"/>
          </a:p>
          <a:p>
            <a:pPr marL="0" lvl="0" indent="0" algn="l" rtl="0">
              <a:spcBef>
                <a:spcPts val="0"/>
              </a:spcBef>
              <a:spcAft>
                <a:spcPts val="0"/>
              </a:spcAft>
              <a:buNone/>
            </a:pPr>
            <a:r>
              <a:rPr lang="en-US" dirty="0"/>
              <a:t>136 Million in subfield</a:t>
            </a:r>
            <a:endParaRPr dirty="0"/>
          </a:p>
        </p:txBody>
      </p:sp>
      <p:sp>
        <p:nvSpPr>
          <p:cNvPr id="322" name="Google Shape;32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badc243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7badc243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Index</a:t>
            </a:r>
            <a:r>
              <a:rPr lang="en-US" baseline="0" dirty="0" smtClean="0"/>
              <a:t>ed fields less reliable but far more efficient to search on, plus normalized data</a:t>
            </a:r>
            <a:endParaRPr lang="en-US" dirty="0" smtClean="0"/>
          </a:p>
          <a:p>
            <a:pPr marL="0" lvl="0" indent="0" algn="l" rtl="0">
              <a:spcBef>
                <a:spcPts val="0"/>
              </a:spcBef>
              <a:spcAft>
                <a:spcPts val="0"/>
              </a:spcAft>
              <a:buNone/>
            </a:pPr>
            <a:r>
              <a:rPr lang="en-US" dirty="0" smtClean="0"/>
              <a:t>Does not distinguish between record types,</a:t>
            </a:r>
            <a:r>
              <a:rPr lang="en-US" baseline="0" dirty="0" smtClean="0"/>
              <a:t> must join to a record table to limit to rows associated with a particular type of record</a:t>
            </a:r>
            <a:endParaRPr dirty="0"/>
          </a:p>
        </p:txBody>
      </p:sp>
      <p:sp>
        <p:nvSpPr>
          <p:cNvPr id="329" name="Google Shape;329;g7badc2438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887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7badc2438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7badc2438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using replace to remove spaces for a more reliable search.</a:t>
            </a:r>
            <a:endParaRPr dirty="0"/>
          </a:p>
          <a:p>
            <a:pPr marL="0" lvl="0" indent="0" algn="l" rtl="0">
              <a:spcBef>
                <a:spcPts val="0"/>
              </a:spcBef>
              <a:spcAft>
                <a:spcPts val="0"/>
              </a:spcAft>
              <a:buNone/>
            </a:pPr>
            <a:r>
              <a:rPr lang="en-US" dirty="0"/>
              <a:t>Like search allows for subjects with additional subfields in the entry, such as textbooks</a:t>
            </a:r>
            <a:endParaRPr dirty="0"/>
          </a:p>
        </p:txBody>
      </p:sp>
      <p:sp>
        <p:nvSpPr>
          <p:cNvPr id="337" name="Google Shape;337;g7badc24389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alibri"/>
                <a:ea typeface="Calibri"/>
                <a:cs typeface="Calibri"/>
                <a:sym typeface="Calibri"/>
              </a:rPr>
              <a:t>Some non-standard tables exist as well, generally they are labeled by data type they are associated with, patrons in these cases</a:t>
            </a:r>
            <a:endParaRPr lang="en-US" dirty="0" smtClean="0"/>
          </a:p>
          <a:p>
            <a:pPr marL="0" lvl="0" indent="0" algn="l" rtl="0">
              <a:spcBef>
                <a:spcPts val="0"/>
              </a:spcBef>
              <a:spcAft>
                <a:spcPts val="0"/>
              </a:spcAft>
              <a:buNone/>
            </a:pPr>
            <a:r>
              <a:rPr lang="en-US" dirty="0" smtClean="0"/>
              <a:t>Region </a:t>
            </a:r>
            <a:r>
              <a:rPr lang="en-US" dirty="0"/>
              <a:t>equates to state</a:t>
            </a:r>
            <a:endParaRPr dirty="0"/>
          </a:p>
          <a:p>
            <a:pPr marL="0" lvl="0" indent="0" algn="l" rtl="0">
              <a:spcBef>
                <a:spcPts val="0"/>
              </a:spcBef>
              <a:spcAft>
                <a:spcPts val="0"/>
              </a:spcAft>
              <a:buNone/>
            </a:pPr>
            <a:r>
              <a:rPr lang="en-US" dirty="0"/>
              <a:t>Separate fields for data entered into a single varfield within Sierra</a:t>
            </a:r>
            <a:endParaRPr dirty="0"/>
          </a:p>
        </p:txBody>
      </p:sp>
      <p:sp>
        <p:nvSpPr>
          <p:cNvPr id="301" name="Google Shape;30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b9feae18b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7b9feae18b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7b9feae18b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1703770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Most of this information </a:t>
            </a:r>
            <a:r>
              <a:rPr lang="en-US" dirty="0"/>
              <a:t>is ephemeral</a:t>
            </a:r>
            <a:endParaRPr dirty="0"/>
          </a:p>
          <a:p>
            <a:pPr marL="0" lvl="0" indent="0" algn="l" rtl="0">
              <a:spcBef>
                <a:spcPts val="0"/>
              </a:spcBef>
              <a:spcAft>
                <a:spcPts val="0"/>
              </a:spcAft>
              <a:buNone/>
            </a:pPr>
            <a:r>
              <a:rPr lang="en-US" dirty="0"/>
              <a:t>More reliant on joining other tables to provide details</a:t>
            </a:r>
            <a:endParaRPr dirty="0"/>
          </a:p>
        </p:txBody>
      </p:sp>
      <p:sp>
        <p:nvSpPr>
          <p:cNvPr id="350" name="Google Shape;3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badc2438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7badc24389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Links to patron and item tables.  Many transaction</a:t>
            </a:r>
            <a:r>
              <a:rPr lang="en-US" baseline="0" dirty="0" smtClean="0"/>
              <a:t> tables can roughly function as </a:t>
            </a:r>
            <a:r>
              <a:rPr lang="en-US" baseline="0" dirty="0" err="1" smtClean="0"/>
              <a:t>record_link</a:t>
            </a:r>
            <a:r>
              <a:rPr lang="en-US" baseline="0" dirty="0" smtClean="0"/>
              <a:t> tables, just with added data</a:t>
            </a:r>
            <a:endParaRPr lang="en-US" dirty="0" smtClean="0"/>
          </a:p>
          <a:p>
            <a:pPr marL="0" lvl="0" indent="0" algn="l" rtl="0">
              <a:spcBef>
                <a:spcPts val="0"/>
              </a:spcBef>
              <a:spcAft>
                <a:spcPts val="0"/>
              </a:spcAft>
              <a:buNone/>
            </a:pPr>
            <a:r>
              <a:rPr lang="en-US" dirty="0" smtClean="0"/>
              <a:t>Notably </a:t>
            </a:r>
            <a:r>
              <a:rPr lang="en-US" dirty="0"/>
              <a:t>checkout location is missing from this table</a:t>
            </a:r>
            <a:endParaRPr dirty="0"/>
          </a:p>
          <a:p>
            <a:pPr marL="0" lvl="0" indent="0" algn="l" rtl="0">
              <a:spcBef>
                <a:spcPts val="0"/>
              </a:spcBef>
              <a:spcAft>
                <a:spcPts val="0"/>
              </a:spcAft>
              <a:buNone/>
            </a:pPr>
            <a:r>
              <a:rPr lang="en-US" dirty="0"/>
              <a:t>data exists for duration of the item being checked out, but data can persist past that in the </a:t>
            </a:r>
            <a:r>
              <a:rPr lang="en-US" dirty="0" err="1"/>
              <a:t>circ_trans</a:t>
            </a:r>
            <a:r>
              <a:rPr lang="en-US" dirty="0"/>
              <a:t> table</a:t>
            </a:r>
            <a:endParaRPr dirty="0"/>
          </a:p>
        </p:txBody>
      </p:sp>
      <p:sp>
        <p:nvSpPr>
          <p:cNvPr id="358" name="Google Shape;358;g7badc24389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badc2438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7badc2438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Checkouts are not a status or</a:t>
            </a:r>
            <a:r>
              <a:rPr lang="en-US" baseline="0" dirty="0" smtClean="0"/>
              <a:t> technically part of the item data.  Instead a checkout is identified by its presence in the checkout table</a:t>
            </a:r>
          </a:p>
          <a:p>
            <a:pPr marL="0" lvl="0" indent="0" algn="l" rtl="0">
              <a:spcBef>
                <a:spcPts val="0"/>
              </a:spcBef>
              <a:spcAft>
                <a:spcPts val="0"/>
              </a:spcAft>
              <a:buNone/>
            </a:pPr>
            <a:r>
              <a:rPr lang="en-US" baseline="0" dirty="0" smtClean="0"/>
              <a:t>Use conditional logic of a case statement to use the due date when a checkout exists in place of the status code, to replicate the experience of Sierra/Encore</a:t>
            </a:r>
            <a:endParaRPr dirty="0"/>
          </a:p>
        </p:txBody>
      </p:sp>
      <p:sp>
        <p:nvSpPr>
          <p:cNvPr id="366" name="Google Shape;366;g7badc24389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7badc2438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7badc24389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determine hold type by linking to record_metadata table or converting </a:t>
            </a:r>
            <a:r>
              <a:rPr lang="en-US" dirty="0" err="1"/>
              <a:t>record_id</a:t>
            </a:r>
            <a:r>
              <a:rPr lang="en-US" dirty="0"/>
              <a:t> field with id2reckey() function</a:t>
            </a:r>
            <a:endParaRPr dirty="0"/>
          </a:p>
          <a:p>
            <a:pPr marL="0" lvl="0" indent="0" algn="l" rtl="0">
              <a:spcBef>
                <a:spcPts val="0"/>
              </a:spcBef>
              <a:spcAft>
                <a:spcPts val="0"/>
              </a:spcAft>
              <a:buNone/>
            </a:pPr>
            <a:r>
              <a:rPr lang="en-US" dirty="0" err="1"/>
              <a:t>delay_days</a:t>
            </a:r>
            <a:r>
              <a:rPr lang="en-US" dirty="0"/>
              <a:t> is not wanted before day</a:t>
            </a:r>
            <a:endParaRPr dirty="0"/>
          </a:p>
          <a:p>
            <a:pPr marL="0" lvl="0" indent="0" algn="l" rtl="0">
              <a:spcBef>
                <a:spcPts val="0"/>
              </a:spcBef>
              <a:spcAft>
                <a:spcPts val="0"/>
              </a:spcAft>
              <a:buNone/>
            </a:pPr>
            <a:r>
              <a:rPr lang="en-US" dirty="0"/>
              <a:t>sadly not date placed on </a:t>
            </a:r>
            <a:r>
              <a:rPr lang="en-US" dirty="0" err="1"/>
              <a:t>holdshelf</a:t>
            </a:r>
            <a:r>
              <a:rPr lang="en-US" dirty="0"/>
              <a:t>, but ready for pickup is a status</a:t>
            </a:r>
            <a:endParaRPr dirty="0"/>
          </a:p>
        </p:txBody>
      </p:sp>
      <p:sp>
        <p:nvSpPr>
          <p:cNvPr id="395" name="Google Shape;395;g7badc24389_0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7badc24389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7badc24389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3" name="Google Shape;403;g7badc24389_0_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7badc2438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7badc24389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Checkout</a:t>
            </a:r>
            <a:r>
              <a:rPr lang="en-US" baseline="0" dirty="0" smtClean="0"/>
              <a:t> captures active checkout data while </a:t>
            </a:r>
            <a:r>
              <a:rPr lang="en-US" baseline="0" dirty="0" err="1" smtClean="0"/>
              <a:t>circ_trans</a:t>
            </a:r>
            <a:r>
              <a:rPr lang="en-US" baseline="0" dirty="0" smtClean="0"/>
              <a:t> is really a transaction log</a:t>
            </a:r>
            <a:endParaRPr lang="en-US" dirty="0" smtClean="0"/>
          </a:p>
          <a:p>
            <a:pPr marL="0" lvl="0" indent="0" algn="l" rtl="0">
              <a:spcBef>
                <a:spcPts val="0"/>
              </a:spcBef>
              <a:spcAft>
                <a:spcPts val="0"/>
              </a:spcAft>
              <a:buNone/>
            </a:pPr>
            <a:r>
              <a:rPr lang="en-US" dirty="0" smtClean="0"/>
              <a:t>And more fields that won’t fit on this slide.  </a:t>
            </a:r>
          </a:p>
          <a:p>
            <a:pPr marL="0" lvl="0" indent="0" algn="l" rtl="0">
              <a:spcBef>
                <a:spcPts val="0"/>
              </a:spcBef>
              <a:spcAft>
                <a:spcPts val="0"/>
              </a:spcAft>
              <a:buNone/>
            </a:pPr>
            <a:r>
              <a:rPr lang="en-US" dirty="0" err="1" smtClean="0"/>
              <a:t>due_date_gmt</a:t>
            </a:r>
            <a:r>
              <a:rPr lang="en-US" dirty="0" smtClean="0"/>
              <a:t>,</a:t>
            </a:r>
            <a:r>
              <a:rPr lang="en-US" baseline="0" dirty="0" smtClean="0"/>
              <a:t> </a:t>
            </a:r>
            <a:r>
              <a:rPr lang="en-US" baseline="0" dirty="0" err="1" smtClean="0"/>
              <a:t>icodes</a:t>
            </a:r>
            <a:r>
              <a:rPr lang="en-US" baseline="0" dirty="0" smtClean="0"/>
              <a:t>, </a:t>
            </a:r>
            <a:r>
              <a:rPr lang="en-US" baseline="0" dirty="0" err="1" smtClean="0"/>
              <a:t>pcodes</a:t>
            </a:r>
            <a:r>
              <a:rPr lang="en-US" baseline="0" dirty="0" smtClean="0"/>
              <a:t>, </a:t>
            </a:r>
            <a:r>
              <a:rPr lang="en-US" baseline="0" dirty="0" err="1" smtClean="0"/>
              <a:t>count_type</a:t>
            </a:r>
            <a:r>
              <a:rPr lang="en-US" baseline="0" dirty="0" smtClean="0"/>
              <a:t>, itype_code_num</a:t>
            </a:r>
          </a:p>
          <a:p>
            <a:pPr marL="0" lvl="0" indent="0" algn="l" rtl="0">
              <a:spcBef>
                <a:spcPts val="0"/>
              </a:spcBef>
              <a:spcAft>
                <a:spcPts val="0"/>
              </a:spcAft>
              <a:buNone/>
            </a:pPr>
            <a:r>
              <a:rPr lang="en-US" baseline="0" dirty="0" smtClean="0"/>
              <a:t>At Minuteman we retain 5 weeks of data, </a:t>
            </a:r>
            <a:r>
              <a:rPr lang="en-US" baseline="0" dirty="0" err="1" smtClean="0"/>
              <a:t>Ohionet</a:t>
            </a:r>
            <a:r>
              <a:rPr lang="en-US" baseline="0" dirty="0" smtClean="0"/>
              <a:t> keeps 2 years (but still has fewer rows than Minuteman)</a:t>
            </a:r>
            <a:endParaRPr dirty="0"/>
          </a:p>
        </p:txBody>
      </p:sp>
      <p:sp>
        <p:nvSpPr>
          <p:cNvPr id="373" name="Google Shape;373;g7badc24389_0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Some transactions will yield double entries (checkout and filled hold</a:t>
            </a:r>
            <a:r>
              <a:rPr lang="en-US" dirty="0" smtClean="0"/>
              <a:t>)</a:t>
            </a:r>
          </a:p>
          <a:p>
            <a:pPr marL="0" lvl="0" indent="0" algn="l" rtl="0">
              <a:spcBef>
                <a:spcPts val="0"/>
              </a:spcBef>
              <a:spcAft>
                <a:spcPts val="0"/>
              </a:spcAft>
              <a:buNone/>
            </a:pPr>
            <a:r>
              <a:rPr lang="en-US" dirty="0" smtClean="0"/>
              <a:t>Note, placing</a:t>
            </a:r>
            <a:r>
              <a:rPr lang="en-US" baseline="0" dirty="0" smtClean="0"/>
              <a:t> items in transit or on hold shelf are not recorded in this table</a:t>
            </a:r>
            <a:endParaRPr lang="en-US" dirty="0" smtClean="0"/>
          </a:p>
          <a:p>
            <a:pPr marL="0" lvl="0" indent="0" algn="l" rtl="0">
              <a:spcBef>
                <a:spcPts val="0"/>
              </a:spcBef>
              <a:spcAft>
                <a:spcPts val="0"/>
              </a:spcAft>
              <a:buNone/>
            </a:pPr>
            <a:r>
              <a:rPr lang="en-US" dirty="0" smtClean="0"/>
              <a:t>Table can be found in </a:t>
            </a:r>
            <a:r>
              <a:rPr lang="en-US" dirty="0" err="1" smtClean="0"/>
              <a:t>sierradna</a:t>
            </a:r>
            <a:endParaRPr dirty="0"/>
          </a:p>
        </p:txBody>
      </p:sp>
      <p:sp>
        <p:nvSpPr>
          <p:cNvPr id="381" name="Google Shape;38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Many clients have some means of browsing available tables, this is what</a:t>
            </a:r>
            <a:r>
              <a:rPr lang="en-US" baseline="0" dirty="0" smtClean="0"/>
              <a:t> you see in </a:t>
            </a:r>
            <a:r>
              <a:rPr lang="en-US" baseline="0" dirty="0" err="1" smtClean="0"/>
              <a:t>PGAdmin</a:t>
            </a:r>
            <a:endParaRPr dirty="0"/>
          </a:p>
        </p:txBody>
      </p:sp>
      <p:sp>
        <p:nvSpPr>
          <p:cNvPr id="163" name="Google Shape;16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6000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7badc2438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7badc24389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autonotice is listed as an application, identifies autorenewals, which we just implemented January 1st</a:t>
            </a:r>
            <a:endParaRPr/>
          </a:p>
        </p:txBody>
      </p:sp>
      <p:sp>
        <p:nvSpPr>
          <p:cNvPr id="388" name="Google Shape;388;g7badc24389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7badc2438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7badc24389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bool_info_id = review file number</a:t>
            </a:r>
            <a:endParaRPr dirty="0"/>
          </a:p>
          <a:p>
            <a:pPr marL="0" lvl="0" indent="0" algn="l" rtl="0">
              <a:spcBef>
                <a:spcPts val="0"/>
              </a:spcBef>
              <a:spcAft>
                <a:spcPts val="0"/>
              </a:spcAft>
              <a:buNone/>
            </a:pPr>
            <a:r>
              <a:rPr lang="en-US" dirty="0"/>
              <a:t>Great for automating tasks, customizing exports that can’t be done with create </a:t>
            </a:r>
            <a:r>
              <a:rPr lang="en-US" dirty="0" smtClean="0"/>
              <a:t>lists.  Can</a:t>
            </a:r>
            <a:r>
              <a:rPr lang="en-US" baseline="0" dirty="0" smtClean="0"/>
              <a:t> then be reused for any record search that staff may happen to need without rewriting the query.</a:t>
            </a:r>
            <a:endParaRPr dirty="0"/>
          </a:p>
          <a:p>
            <a:pPr marL="0" lvl="0" indent="0" algn="l" rtl="0">
              <a:spcBef>
                <a:spcPts val="0"/>
              </a:spcBef>
              <a:spcAft>
                <a:spcPts val="0"/>
              </a:spcAft>
              <a:buNone/>
            </a:pPr>
            <a:r>
              <a:rPr lang="en-US" dirty="0"/>
              <a:t>bool_info includes file name, record range, the query used, user name, etc...</a:t>
            </a:r>
            <a:endParaRPr dirty="0"/>
          </a:p>
          <a:p>
            <a:pPr marL="0" lvl="0" indent="0" algn="l" rtl="0">
              <a:spcBef>
                <a:spcPts val="0"/>
              </a:spcBef>
              <a:spcAft>
                <a:spcPts val="0"/>
              </a:spcAft>
              <a:buNone/>
            </a:pPr>
            <a:endParaRPr dirty="0"/>
          </a:p>
        </p:txBody>
      </p:sp>
      <p:sp>
        <p:nvSpPr>
          <p:cNvPr id="430" name="Google Shape;430;g7badc24389_0_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bf63b2ac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7bf63b2ac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matches either items or bibs, makes it easier to reuse the query for multiple files</a:t>
            </a:r>
            <a:endParaRPr dirty="0"/>
          </a:p>
        </p:txBody>
      </p:sp>
      <p:sp>
        <p:nvSpPr>
          <p:cNvPr id="438" name="Google Shape;438;g7bf63b2ac4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7bf63b2ac4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Fantastic for helping to maintain logins</a:t>
            </a:r>
            <a:endParaRPr/>
          </a:p>
          <a:p>
            <a:pPr marL="0" lvl="0" indent="0" algn="l" rtl="0">
              <a:spcBef>
                <a:spcPts val="0"/>
              </a:spcBef>
              <a:spcAft>
                <a:spcPts val="0"/>
              </a:spcAft>
              <a:buNone/>
            </a:pPr>
            <a:r>
              <a:rPr lang="en-US"/>
              <a:t>You can see a typical table here with the permission_myuser</a:t>
            </a:r>
            <a:endParaRPr/>
          </a:p>
          <a:p>
            <a:pPr marL="0" lvl="0" indent="0" algn="l" rtl="0">
              <a:spcBef>
                <a:spcPts val="0"/>
              </a:spcBef>
              <a:spcAft>
                <a:spcPts val="0"/>
              </a:spcAft>
              <a:buNone/>
            </a:pPr>
            <a:endParaRPr/>
          </a:p>
        </p:txBody>
      </p:sp>
      <p:sp>
        <p:nvSpPr>
          <p:cNvPr id="444" name="Google Shape;444;g7bf63b2ac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7bf63b2ac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7bf63b2ac4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one less straightforward table is </a:t>
            </a:r>
            <a:r>
              <a:rPr lang="en-US" dirty="0" err="1"/>
              <a:t>desktop_option</a:t>
            </a:r>
            <a:r>
              <a:rPr lang="en-US" dirty="0"/>
              <a:t>, which is also one of the most useful</a:t>
            </a:r>
            <a:endParaRPr dirty="0"/>
          </a:p>
          <a:p>
            <a:pPr marL="0" lvl="0" indent="0" algn="l" rtl="0">
              <a:spcBef>
                <a:spcPts val="0"/>
              </a:spcBef>
              <a:spcAft>
                <a:spcPts val="0"/>
              </a:spcAft>
              <a:buNone/>
            </a:pPr>
            <a:r>
              <a:rPr lang="en-US" dirty="0"/>
              <a:t>Pinpoint values by querying all rows </a:t>
            </a:r>
            <a:r>
              <a:rPr lang="en-US" dirty="0" err="1"/>
              <a:t>rows</a:t>
            </a:r>
            <a:r>
              <a:rPr lang="en-US" dirty="0"/>
              <a:t> associated with your user id, change a setting and then see what changes.</a:t>
            </a:r>
            <a:endParaRPr dirty="0"/>
          </a:p>
          <a:p>
            <a:pPr marL="0" lvl="0" indent="0" algn="l" rtl="0">
              <a:spcBef>
                <a:spcPts val="0"/>
              </a:spcBef>
              <a:spcAft>
                <a:spcPts val="0"/>
              </a:spcAft>
              <a:buNone/>
            </a:pPr>
            <a:r>
              <a:rPr lang="en-US" dirty="0"/>
              <a:t>I recommend using the conditional formatting feature in excel to spot duplicate/unique values</a:t>
            </a:r>
            <a:endParaRPr dirty="0"/>
          </a:p>
          <a:p>
            <a:pPr marL="0" lvl="0" indent="0" algn="l" rtl="0">
              <a:spcBef>
                <a:spcPts val="0"/>
              </a:spcBef>
              <a:spcAft>
                <a:spcPts val="0"/>
              </a:spcAft>
              <a:buNone/>
            </a:pPr>
            <a:endParaRPr dirty="0"/>
          </a:p>
        </p:txBody>
      </p:sp>
      <p:sp>
        <p:nvSpPr>
          <p:cNvPr id="453" name="Google Shape;453;g7bf63b2ac4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7bf63b2ac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7bf63b2ac4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one less straightforward table is </a:t>
            </a:r>
            <a:r>
              <a:rPr lang="en-US" dirty="0" err="1"/>
              <a:t>desktop_option</a:t>
            </a:r>
            <a:r>
              <a:rPr lang="en-US" dirty="0"/>
              <a:t>, which is also one of the most useful</a:t>
            </a:r>
            <a:endParaRPr dirty="0"/>
          </a:p>
          <a:p>
            <a:pPr marL="0" lvl="0" indent="0" algn="l" rtl="0">
              <a:spcBef>
                <a:spcPts val="0"/>
              </a:spcBef>
              <a:spcAft>
                <a:spcPts val="0"/>
              </a:spcAft>
              <a:buNone/>
            </a:pPr>
            <a:r>
              <a:rPr lang="en-US" dirty="0"/>
              <a:t>Pinpoint values by querying all rows </a:t>
            </a:r>
            <a:r>
              <a:rPr lang="en-US" dirty="0" err="1"/>
              <a:t>rows</a:t>
            </a:r>
            <a:r>
              <a:rPr lang="en-US" dirty="0"/>
              <a:t> associated with your user id, change a setting and then see what changes.</a:t>
            </a:r>
            <a:endParaRPr dirty="0"/>
          </a:p>
          <a:p>
            <a:pPr marL="0" lvl="0" indent="0" algn="l" rtl="0">
              <a:spcBef>
                <a:spcPts val="0"/>
              </a:spcBef>
              <a:spcAft>
                <a:spcPts val="0"/>
              </a:spcAft>
              <a:buNone/>
            </a:pPr>
            <a:r>
              <a:rPr lang="en-US" dirty="0"/>
              <a:t>I recommend using the conditional formatting feature in excel to spot duplicate/unique values</a:t>
            </a:r>
            <a:endParaRPr dirty="0"/>
          </a:p>
          <a:p>
            <a:pPr marL="0" lvl="0" indent="0" algn="l" rtl="0">
              <a:spcBef>
                <a:spcPts val="0"/>
              </a:spcBef>
              <a:spcAft>
                <a:spcPts val="0"/>
              </a:spcAft>
              <a:buNone/>
            </a:pPr>
            <a:endParaRPr dirty="0"/>
          </a:p>
        </p:txBody>
      </p:sp>
      <p:sp>
        <p:nvSpPr>
          <p:cNvPr id="453" name="Google Shape;453;g7bf63b2ac4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extLst>
      <p:ext uri="{BB962C8B-B14F-4D97-AF65-F5344CB8AC3E}">
        <p14:creationId xmlns:p14="http://schemas.microsoft.com/office/powerpoint/2010/main" val="2045416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7badc24389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7badc24389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option 905 is the print/e-mail due slip delivery option</a:t>
            </a:r>
            <a:endParaRPr dirty="0"/>
          </a:p>
          <a:p>
            <a:pPr marL="0" lvl="0" indent="0" algn="l" rtl="0">
              <a:spcBef>
                <a:spcPts val="0"/>
              </a:spcBef>
              <a:spcAft>
                <a:spcPts val="0"/>
              </a:spcAft>
              <a:buNone/>
            </a:pPr>
            <a:r>
              <a:rPr lang="en-US" dirty="0"/>
              <a:t>We rolled this out to users with the 5.0 upgrade and wanted to monitor its adoption</a:t>
            </a:r>
            <a:endParaRPr dirty="0"/>
          </a:p>
        </p:txBody>
      </p:sp>
      <p:sp>
        <p:nvSpPr>
          <p:cNvPr id="461" name="Google Shape;461;g7badc24389_0_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smtClean="0"/>
              <a:t>Hold_removed</a:t>
            </a:r>
            <a:r>
              <a:rPr lang="en-US" dirty="0" smtClean="0"/>
              <a:t> new for 2023</a:t>
            </a:r>
            <a:endParaRPr dirty="0"/>
          </a:p>
        </p:txBody>
      </p:sp>
      <p:sp>
        <p:nvSpPr>
          <p:cNvPr id="467" name="Google Shape;46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7db01e073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7db01e0736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g7db01e0736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 personally like using </a:t>
            </a:r>
            <a:r>
              <a:rPr lang="en-US" dirty="0" err="1" smtClean="0"/>
              <a:t>HeidiSQL</a:t>
            </a:r>
            <a:r>
              <a:rPr lang="en-US" dirty="0" smtClean="0"/>
              <a:t> as a client which has a more direct data</a:t>
            </a:r>
            <a:r>
              <a:rPr lang="en-US" baseline="0" dirty="0" smtClean="0"/>
              <a:t> previewing feature.</a:t>
            </a:r>
            <a:endParaRPr dirty="0"/>
          </a:p>
        </p:txBody>
      </p:sp>
      <p:sp>
        <p:nvSpPr>
          <p:cNvPr id="124" name="Google Shape;12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b9feae18b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7b9feae18b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7b9feae18b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b9feae18b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b9feae18b_1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Funds table</a:t>
            </a:r>
            <a:r>
              <a:rPr lang="en-US" baseline="0" dirty="0" smtClean="0"/>
              <a:t> are complicated by having a different data structure from other record tables</a:t>
            </a:r>
          </a:p>
          <a:p>
            <a:pPr marL="0" lvl="0" indent="0" algn="l" rtl="0">
              <a:spcBef>
                <a:spcPts val="0"/>
              </a:spcBef>
              <a:spcAft>
                <a:spcPts val="0"/>
              </a:spcAft>
              <a:buNone/>
            </a:pPr>
            <a:r>
              <a:rPr lang="en-US" baseline="0" dirty="0" smtClean="0"/>
              <a:t>No primary key, no fund_view and some extra hoops you must jump through when linking tables together.</a:t>
            </a:r>
          </a:p>
        </p:txBody>
      </p:sp>
      <p:sp>
        <p:nvSpPr>
          <p:cNvPr id="265" name="Google Shape;265;g7b9feae18b_1_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b9feae18b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b9feae18b_1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a:t>
            </a:r>
            <a:r>
              <a:rPr lang="en-US" baseline="0" dirty="0" smtClean="0"/>
              <a:t> primary one of those hoops is the fund_master table, which you must link through in many cases </a:t>
            </a:r>
          </a:p>
          <a:p>
            <a:pPr marL="0" lvl="0" indent="0" algn="l" rtl="0">
              <a:spcBef>
                <a:spcPts val="0"/>
              </a:spcBef>
              <a:spcAft>
                <a:spcPts val="0"/>
              </a:spcAft>
              <a:buNone/>
            </a:pPr>
            <a:r>
              <a:rPr lang="en-US" baseline="0" dirty="0" smtClean="0"/>
              <a:t>Is the source for translating </a:t>
            </a:r>
            <a:r>
              <a:rPr lang="en-US" baseline="0" dirty="0" err="1" smtClean="0"/>
              <a:t>code_nums</a:t>
            </a:r>
            <a:r>
              <a:rPr lang="en-US" baseline="0" dirty="0" smtClean="0"/>
              <a:t> to codes, and also the place to get a primary key for a fund</a:t>
            </a:r>
          </a:p>
          <a:p>
            <a:pPr marL="0" lvl="0" indent="0" algn="l" rtl="0">
              <a:spcBef>
                <a:spcPts val="0"/>
              </a:spcBef>
              <a:spcAft>
                <a:spcPts val="0"/>
              </a:spcAft>
              <a:buNone/>
            </a:pPr>
            <a:r>
              <a:rPr lang="en-US" baseline="0" dirty="0" smtClean="0"/>
              <a:t>Must often link via code_num as well, such as when joining to the fund table itself, where you will find that the matching field has a different data type</a:t>
            </a:r>
            <a:endParaRPr dirty="0"/>
          </a:p>
        </p:txBody>
      </p:sp>
      <p:sp>
        <p:nvSpPr>
          <p:cNvPr id="265" name="Google Shape;265;g7b9feae18b_1_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extLst>
      <p:ext uri="{BB962C8B-B14F-4D97-AF65-F5344CB8AC3E}">
        <p14:creationId xmlns:p14="http://schemas.microsoft.com/office/powerpoint/2010/main" val="4390805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case you will also have to make a series of joins to tie together the data you wish.</a:t>
            </a:r>
          </a:p>
          <a:p>
            <a:r>
              <a:rPr lang="en-US" dirty="0" smtClean="0"/>
              <a:t>Here we want to link a fund name to an invoice,</a:t>
            </a:r>
            <a:r>
              <a:rPr lang="en-US" baseline="0" dirty="0" smtClean="0"/>
              <a:t> which requires finding the trail to get from point a to point b</a:t>
            </a:r>
          </a:p>
          <a:p>
            <a:r>
              <a:rPr lang="en-US" baseline="0" dirty="0" smtClean="0"/>
              <a:t>In this case the name is found in fund_master which links in turn to </a:t>
            </a:r>
            <a:r>
              <a:rPr lang="en-US" baseline="0" dirty="0" err="1" smtClean="0"/>
              <a:t>invoice_record_line</a:t>
            </a:r>
            <a:r>
              <a:rPr lang="en-US" baseline="0" dirty="0" smtClean="0"/>
              <a:t> and invoice, with two of those linking to the </a:t>
            </a:r>
            <a:r>
              <a:rPr lang="en-US" baseline="0" dirty="0" err="1" smtClean="0"/>
              <a:t>account_unit</a:t>
            </a:r>
            <a:r>
              <a:rPr lang="en-US" baseline="0" dirty="0" smtClean="0"/>
              <a:t> table to ensure you’re matching on the correct funds in instances where the same code could be used by two different accounting units.</a:t>
            </a:r>
          </a:p>
          <a:p>
            <a:r>
              <a:rPr lang="en-US" baseline="0" dirty="0" smtClean="0"/>
              <a:t>Funds are tricky but everything else is far more straightforward than this so don’t let this scare you off, but if you’re new to sql, focus on some other areas of the system before working with acquisitions data.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65</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413874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b9feae18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7b9feae18b_1_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Note the cast to an integer to allow the join to occur</a:t>
            </a:r>
            <a:endParaRPr dirty="0"/>
          </a:p>
          <a:p>
            <a:pPr marL="0" lvl="0" indent="0" algn="l" rtl="0">
              <a:spcBef>
                <a:spcPts val="0"/>
              </a:spcBef>
              <a:spcAft>
                <a:spcPts val="0"/>
              </a:spcAft>
              <a:buNone/>
            </a:pPr>
            <a:r>
              <a:rPr lang="en-US" dirty="0"/>
              <a:t>fund_code is a varchar, same issue exists for </a:t>
            </a:r>
            <a:r>
              <a:rPr lang="en-US" dirty="0" err="1"/>
              <a:t>order_cmf</a:t>
            </a:r>
            <a:r>
              <a:rPr lang="en-US" dirty="0"/>
              <a:t> </a:t>
            </a:r>
            <a:r>
              <a:rPr lang="en-US" dirty="0" smtClean="0"/>
              <a:t>table</a:t>
            </a:r>
          </a:p>
          <a:p>
            <a:pPr marL="0" lvl="0" indent="0" algn="l" rtl="0">
              <a:spcBef>
                <a:spcPts val="0"/>
              </a:spcBef>
              <a:spcAft>
                <a:spcPts val="0"/>
              </a:spcAft>
              <a:buNone/>
            </a:pPr>
            <a:r>
              <a:rPr lang="en-US" dirty="0" smtClean="0"/>
              <a:t>Also need to join to accounting unit table to make sure that the fund code limit is tied to the correct account unit</a:t>
            </a:r>
            <a:endParaRPr dirty="0"/>
          </a:p>
        </p:txBody>
      </p:sp>
      <p:sp>
        <p:nvSpPr>
          <p:cNvPr id="273" name="Google Shape;273;g7b9feae18b_1_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Show me the first 100 rows of data from a given view. </a:t>
            </a:r>
            <a:endParaRPr dirty="0"/>
          </a:p>
        </p:txBody>
      </p:sp>
      <p:sp>
        <p:nvSpPr>
          <p:cNvPr id="132" name="Google Shape;13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b9feae18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b9feae18b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Now that we have a sense of how to explore the tables lets start</a:t>
            </a:r>
            <a:r>
              <a:rPr lang="en-US" baseline="0" dirty="0" smtClean="0"/>
              <a:t> looking at some tables of note</a:t>
            </a:r>
            <a:endParaRPr dirty="0"/>
          </a:p>
        </p:txBody>
      </p:sp>
      <p:sp>
        <p:nvSpPr>
          <p:cNvPr id="139" name="Google Shape;139;g7b9feae18b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Fields labeled simply as id are uniformly primary keys, meaning they are a unique value for each row of a given table and typically a match point for a corresponding foreign key in another table.  Nearly all tables include them</a:t>
            </a:r>
          </a:p>
          <a:p>
            <a:pPr marL="0" lvl="0" indent="0" algn="l" rtl="0">
              <a:spcBef>
                <a:spcPts val="0"/>
              </a:spcBef>
              <a:spcAft>
                <a:spcPts val="0"/>
              </a:spcAft>
              <a:buNone/>
            </a:pPr>
            <a:r>
              <a:rPr lang="en-US" dirty="0" smtClean="0"/>
              <a:t>All</a:t>
            </a:r>
            <a:r>
              <a:rPr lang="en-US" baseline="0" dirty="0" smtClean="0"/>
              <a:t> record.id fields serve as foreign keys to the record_metadata table.</a:t>
            </a:r>
          </a:p>
          <a:p>
            <a:pPr marL="0" lvl="0" indent="0" algn="l" rtl="0">
              <a:spcBef>
                <a:spcPts val="0"/>
              </a:spcBef>
              <a:spcAft>
                <a:spcPts val="0"/>
              </a:spcAft>
              <a:buNone/>
            </a:pPr>
            <a:r>
              <a:rPr lang="en-US" baseline="0" dirty="0" smtClean="0"/>
              <a:t>All fields labeled as [blank]_id are a foreign key pointing to a table they can be joined to, in this case bib_record</a:t>
            </a:r>
          </a:p>
          <a:p>
            <a:pPr marL="0" lvl="0" indent="0" algn="l" rtl="0">
              <a:spcBef>
                <a:spcPts val="0"/>
              </a:spcBef>
              <a:spcAft>
                <a:spcPts val="0"/>
              </a:spcAft>
              <a:buNone/>
            </a:pPr>
            <a:r>
              <a:rPr lang="en-US" baseline="0" dirty="0" smtClean="0"/>
              <a:t>Each id number is unique, thus no need to worry about matching to incorrect record types.</a:t>
            </a:r>
          </a:p>
          <a:p>
            <a:pPr marL="0" lvl="0" indent="0" algn="l" rtl="0">
              <a:spcBef>
                <a:spcPts val="0"/>
              </a:spcBef>
              <a:spcAft>
                <a:spcPts val="0"/>
              </a:spcAft>
              <a:buNone/>
            </a:pPr>
            <a:r>
              <a:rPr lang="en-US" baseline="0" dirty="0" smtClean="0"/>
              <a:t>In this example we’re looking at the bib_record_property table, more on that shortly</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9</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09000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p:nvSpPr>
        <p:spPr>
          <a:xfrm>
            <a:off x="-1" y="2097385"/>
            <a:ext cx="9144002" cy="2546487"/>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1972353" y="2330649"/>
            <a:ext cx="5199295" cy="562565"/>
          </a:xfrm>
        </p:spPr>
        <p:txBody>
          <a:bodyPr anchor="t" anchorCtr="0">
            <a:normAutofit/>
          </a:bodyPr>
          <a:lstStyle>
            <a:lvl1pPr algn="ctr">
              <a:defRPr sz="2700" b="1"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1967105" y="2956712"/>
            <a:ext cx="5209791" cy="276999"/>
          </a:xfrm>
        </p:spPr>
        <p:txBody>
          <a:bodyPr/>
          <a:lstStyle>
            <a:lvl1pPr marL="0" indent="0" algn="ctr">
              <a:buNone/>
              <a:defRPr sz="1800" i="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1968698" y="3801727"/>
            <a:ext cx="5206604" cy="415529"/>
          </a:xfrm>
        </p:spPr>
        <p:txBody>
          <a:bodyPr>
            <a:normAutofit/>
          </a:bodyPr>
          <a:lstStyle>
            <a:lvl1pPr marL="0" indent="0" algn="ctr">
              <a:buNone/>
              <a:defRPr sz="18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p:nvSpPr>
        <p:spPr>
          <a:xfrm>
            <a:off x="1" y="4802080"/>
            <a:ext cx="1651820" cy="276999"/>
          </a:xfrm>
          <a:prstGeom prst="rect">
            <a:avLst/>
          </a:prstGeom>
          <a:solidFill>
            <a:schemeClr val="bg1"/>
          </a:solidFill>
        </p:spPr>
        <p:txBody>
          <a:bodyPr wrap="square" rtlCol="0">
            <a:spAutoFit/>
          </a:bodyPr>
          <a:lstStyle/>
          <a:p>
            <a:pPr algn="ctr"/>
            <a:r>
              <a:rPr lang="en-US" sz="1200" dirty="0">
                <a:solidFill>
                  <a:schemeClr val="bg1"/>
                </a:solidFill>
              </a:rPr>
              <a:t>#IUG2021</a:t>
            </a:r>
            <a:endParaRPr lang="en-US" sz="12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p:nvPicPr>
        <p:blipFill>
          <a:blip r:embed="rId2"/>
          <a:stretch>
            <a:fillRect/>
          </a:stretch>
        </p:blipFill>
        <p:spPr>
          <a:xfrm>
            <a:off x="193842" y="4851520"/>
            <a:ext cx="193583" cy="157734"/>
          </a:xfrm>
          <a:prstGeom prst="rect">
            <a:avLst/>
          </a:prstGeom>
        </p:spPr>
      </p:pic>
      <p:pic>
        <p:nvPicPr>
          <p:cNvPr id="5" name="Picture 4" descr="Logo&#10;&#10;Description automatically generated">
            <a:extLst>
              <a:ext uri="{FF2B5EF4-FFF2-40B4-BE49-F238E27FC236}">
                <a16:creationId xmlns:a16="http://schemas.microsoft.com/office/drawing/2014/main" id="{AD942952-1C2A-788A-1870-EB9C680A3F0C}"/>
              </a:ext>
            </a:extLst>
          </p:cNvPr>
          <p:cNvPicPr>
            <a:picLocks noChangeAspect="1"/>
          </p:cNvPicPr>
          <p:nvPr/>
        </p:nvPicPr>
        <p:blipFill>
          <a:blip r:embed="rId3"/>
          <a:stretch>
            <a:fillRect/>
          </a:stretch>
        </p:blipFill>
        <p:spPr>
          <a:xfrm>
            <a:off x="3520440" y="68580"/>
            <a:ext cx="2095500" cy="2095500"/>
          </a:xfrm>
          <a:prstGeom prst="rect">
            <a:avLst/>
          </a:prstGeom>
        </p:spPr>
      </p:pic>
    </p:spTree>
    <p:extLst>
      <p:ext uri="{BB962C8B-B14F-4D97-AF65-F5344CB8AC3E}">
        <p14:creationId xmlns:p14="http://schemas.microsoft.com/office/powerpoint/2010/main" val="1580292377"/>
      </p:ext>
    </p:extLst>
  </p:cSld>
  <p:clrMapOvr>
    <a:masterClrMapping/>
  </p:clrMapOvr>
  <p:hf sldNum="0"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E334B-5E56-854F-B6EE-33A6BE3828FC}"/>
              </a:ext>
            </a:extLst>
          </p:cNvPr>
          <p:cNvSpPr/>
          <p:nvPr/>
        </p:nvSpPr>
        <p:spPr>
          <a:xfrm>
            <a:off x="137160" y="4770120"/>
            <a:ext cx="1181100" cy="373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9340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ection Header">
    <p:bg>
      <p:bgPr>
        <a:gradFill>
          <a:gsLst>
            <a:gs pos="0">
              <a:srgbClr val="AFDECC"/>
            </a:gs>
            <a:gs pos="100000">
              <a:srgbClr val="575358"/>
            </a:gs>
            <a:gs pos="58000">
              <a:srgbClr val="237948"/>
            </a:gs>
          </a:gsLst>
          <a:lin ang="135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5E1742-5199-305E-01F0-98ADFD2292D2}"/>
              </a:ext>
            </a:extLst>
          </p:cNvPr>
          <p:cNvSpPr/>
          <p:nvPr/>
        </p:nvSpPr>
        <p:spPr>
          <a:xfrm>
            <a:off x="-1" y="0"/>
            <a:ext cx="9144002" cy="51435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623888" y="1881495"/>
            <a:ext cx="7886700" cy="690255"/>
          </a:xfrm>
        </p:spPr>
        <p:txBody>
          <a:bodyPr anchor="t">
            <a:normAutofit/>
          </a:bodyPr>
          <a:lstStyle>
            <a:lvl1pPr algn="ctr">
              <a:defRPr sz="3600">
                <a:solidFill>
                  <a:schemeClr val="bg1"/>
                </a:solidFill>
              </a:defRPr>
            </a:lvl1pPr>
          </a:lstStyle>
          <a:p>
            <a:r>
              <a:rPr lang="en-US" dirty="0"/>
              <a:t>Click to add section title</a:t>
            </a:r>
          </a:p>
        </p:txBody>
      </p:sp>
      <p:pic>
        <p:nvPicPr>
          <p:cNvPr id="4" name="Picture 3" descr="A picture containing text, plate, tableware, dishware&#10;&#10;Description automatically generated">
            <a:extLst>
              <a:ext uri="{FF2B5EF4-FFF2-40B4-BE49-F238E27FC236}">
                <a16:creationId xmlns:a16="http://schemas.microsoft.com/office/drawing/2014/main" id="{91B2F55D-A3B8-D289-9F07-BE0B2434098E}"/>
              </a:ext>
            </a:extLst>
          </p:cNvPr>
          <p:cNvPicPr>
            <a:picLocks noChangeAspect="1"/>
          </p:cNvPicPr>
          <p:nvPr/>
        </p:nvPicPr>
        <p:blipFill>
          <a:blip r:embed="rId2"/>
          <a:stretch>
            <a:fillRect/>
          </a:stretch>
        </p:blipFill>
        <p:spPr>
          <a:xfrm>
            <a:off x="8115300" y="4623875"/>
            <a:ext cx="791936" cy="374222"/>
          </a:xfrm>
          <a:prstGeom prst="rect">
            <a:avLst/>
          </a:prstGeom>
        </p:spPr>
      </p:pic>
    </p:spTree>
    <p:extLst>
      <p:ext uri="{BB962C8B-B14F-4D97-AF65-F5344CB8AC3E}">
        <p14:creationId xmlns:p14="http://schemas.microsoft.com/office/powerpoint/2010/main" val="280589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61FE68-CA8A-7644-B1D1-10628DC7BC61}"/>
              </a:ext>
            </a:extLst>
          </p:cNvPr>
          <p:cNvSpPr/>
          <p:nvPr/>
        </p:nvSpPr>
        <p:spPr>
          <a:xfrm>
            <a:off x="-2" y="4441935"/>
            <a:ext cx="9144002" cy="701566"/>
          </a:xfrm>
          <a:prstGeom prst="rect">
            <a:avLst/>
          </a:prstGeom>
          <a:gradFill>
            <a:gsLst>
              <a:gs pos="0">
                <a:srgbClr val="F05023"/>
              </a:gs>
              <a:gs pos="63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2514600" y="2222857"/>
            <a:ext cx="4114800" cy="598515"/>
          </a:xfrm>
        </p:spPr>
        <p:txBody>
          <a:bodyPr>
            <a:normAutofit/>
          </a:bodyPr>
          <a:lstStyle>
            <a:lvl1pPr marL="0" indent="0" algn="ctr">
              <a:buNone/>
              <a:defRPr sz="4500" b="1">
                <a:solidFill>
                  <a:srgbClr val="F05023"/>
                </a:solidFill>
              </a:defRPr>
            </a:lvl1pPr>
          </a:lstStyle>
          <a:p>
            <a:pPr lvl="0"/>
            <a:r>
              <a:rPr lang="en-US" dirty="0"/>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2987874" y="3017406"/>
            <a:ext cx="3168253" cy="716756"/>
          </a:xfrm>
        </p:spPr>
        <p:txBody>
          <a:bodyPr>
            <a:normAutofit/>
          </a:bodyPr>
          <a:lstStyle>
            <a:lvl1pPr marL="0" indent="0" algn="ctr">
              <a:buNone/>
              <a:defRPr sz="2100">
                <a:solidFill>
                  <a:srgbClr val="575358"/>
                </a:solidFill>
              </a:defRPr>
            </a:lvl1pPr>
          </a:lstStyle>
          <a:p>
            <a:pPr lvl="0"/>
            <a:r>
              <a:rPr lang="en-US" dirty="0"/>
              <a:t>Questions?</a:t>
            </a:r>
          </a:p>
        </p:txBody>
      </p:sp>
      <p:pic>
        <p:nvPicPr>
          <p:cNvPr id="4" name="Picture 3" descr="Logo&#10;&#10;Description automatically generated">
            <a:extLst>
              <a:ext uri="{FF2B5EF4-FFF2-40B4-BE49-F238E27FC236}">
                <a16:creationId xmlns:a16="http://schemas.microsoft.com/office/drawing/2014/main" id="{8FA5156A-C064-B2FD-679D-5A1406DE0DB6}"/>
              </a:ext>
            </a:extLst>
          </p:cNvPr>
          <p:cNvPicPr>
            <a:picLocks noChangeAspect="1"/>
          </p:cNvPicPr>
          <p:nvPr/>
        </p:nvPicPr>
        <p:blipFill>
          <a:blip r:embed="rId2"/>
          <a:stretch>
            <a:fillRect/>
          </a:stretch>
        </p:blipFill>
        <p:spPr>
          <a:xfrm>
            <a:off x="3400817" y="61849"/>
            <a:ext cx="2324360" cy="2324360"/>
          </a:xfrm>
          <a:prstGeom prst="rect">
            <a:avLst/>
          </a:prstGeom>
        </p:spPr>
      </p:pic>
    </p:spTree>
    <p:extLst>
      <p:ext uri="{BB962C8B-B14F-4D97-AF65-F5344CB8AC3E}">
        <p14:creationId xmlns:p14="http://schemas.microsoft.com/office/powerpoint/2010/main" val="262397847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1972353" y="1633698"/>
            <a:ext cx="5199295" cy="585420"/>
          </a:xfrm>
        </p:spPr>
        <p:txBody>
          <a:bodyPr anchor="t" anchorCtr="0">
            <a:normAutofit/>
          </a:bodyPr>
          <a:lstStyle>
            <a:lvl1pPr algn="ctr">
              <a:defRPr sz="2700" b="1"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1967105" y="2359818"/>
            <a:ext cx="5209791" cy="276999"/>
          </a:xfrm>
        </p:spPr>
        <p:txBody>
          <a:bodyPr/>
          <a:lstStyle>
            <a:lvl1pPr marL="0" indent="0" algn="ctr">
              <a:buNone/>
              <a:defRPr sz="1800" i="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1968698" y="2898113"/>
            <a:ext cx="5206604" cy="415529"/>
          </a:xfrm>
        </p:spPr>
        <p:txBody>
          <a:bodyPr>
            <a:normAutofit/>
          </a:bodyPr>
          <a:lstStyle>
            <a:lvl1pPr marL="0" indent="0" algn="ctr">
              <a:buNone/>
              <a:defRPr sz="1800">
                <a:solidFill>
                  <a:schemeClr val="bg1"/>
                </a:solidFill>
              </a:defRPr>
            </a:lvl1pPr>
          </a:lstStyle>
          <a:p>
            <a:pPr lvl="0"/>
            <a:r>
              <a:rPr lang="en-US" dirty="0"/>
              <a:t>Click to add presenter name</a:t>
            </a:r>
          </a:p>
        </p:txBody>
      </p:sp>
    </p:spTree>
    <p:extLst>
      <p:ext uri="{BB962C8B-B14F-4D97-AF65-F5344CB8AC3E}">
        <p14:creationId xmlns:p14="http://schemas.microsoft.com/office/powerpoint/2010/main" val="215007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Title Slid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6E8086-0CB6-0F55-C16B-56F634A46E7D}"/>
              </a:ext>
            </a:extLst>
          </p:cNvPr>
          <p:cNvSpPr/>
          <p:nvPr/>
        </p:nvSpPr>
        <p:spPr>
          <a:xfrm>
            <a:off x="-1" y="735179"/>
            <a:ext cx="9144002" cy="3182336"/>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C5EFDC56-97C8-F84B-BEF5-C4621F08BA45}"/>
              </a:ext>
            </a:extLst>
          </p:cNvPr>
          <p:cNvSpPr/>
          <p:nvPr/>
        </p:nvSpPr>
        <p:spPr>
          <a:xfrm>
            <a:off x="7680960" y="4076701"/>
            <a:ext cx="1386840" cy="986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1972353" y="1425923"/>
            <a:ext cx="5199295" cy="585420"/>
          </a:xfrm>
        </p:spPr>
        <p:txBody>
          <a:bodyPr anchor="t" anchorCtr="0">
            <a:normAutofit/>
          </a:bodyPr>
          <a:lstStyle>
            <a:lvl1pPr algn="ctr">
              <a:defRPr sz="2700" b="1"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1967105" y="2152043"/>
            <a:ext cx="5209791" cy="276999"/>
          </a:xfrm>
        </p:spPr>
        <p:txBody>
          <a:bodyPr/>
          <a:lstStyle>
            <a:lvl1pPr marL="0" indent="0" algn="ctr">
              <a:buNone/>
              <a:defRPr sz="1800" i="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1968698" y="2898113"/>
            <a:ext cx="5206604" cy="415529"/>
          </a:xfrm>
        </p:spPr>
        <p:txBody>
          <a:bodyPr>
            <a:normAutofit/>
          </a:bodyPr>
          <a:lstStyle>
            <a:lvl1pPr marL="0" indent="0" algn="ctr">
              <a:buNone/>
              <a:defRPr sz="18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p:nvSpPr>
        <p:spPr>
          <a:xfrm>
            <a:off x="1" y="4802080"/>
            <a:ext cx="1651820" cy="276999"/>
          </a:xfrm>
          <a:prstGeom prst="rect">
            <a:avLst/>
          </a:prstGeom>
          <a:solidFill>
            <a:schemeClr val="bg1"/>
          </a:solidFill>
        </p:spPr>
        <p:txBody>
          <a:bodyPr wrap="square" rtlCol="0">
            <a:spAutoFit/>
          </a:bodyPr>
          <a:lstStyle/>
          <a:p>
            <a:pPr algn="ctr"/>
            <a:r>
              <a:rPr lang="en-US" sz="1200" dirty="0">
                <a:solidFill>
                  <a:schemeClr val="bg1"/>
                </a:solidFill>
              </a:rPr>
              <a:t>#IUG2021</a:t>
            </a:r>
            <a:endParaRPr lang="en-US" sz="12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p:nvPicPr>
        <p:blipFill>
          <a:blip r:embed="rId2"/>
          <a:stretch>
            <a:fillRect/>
          </a:stretch>
        </p:blipFill>
        <p:spPr>
          <a:xfrm>
            <a:off x="193842" y="4851520"/>
            <a:ext cx="193583" cy="15773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D8917C68-4975-7DD8-41C8-1E7B10DA7202}"/>
              </a:ext>
            </a:extLst>
          </p:cNvPr>
          <p:cNvPicPr>
            <a:picLocks noChangeAspect="1"/>
          </p:cNvPicPr>
          <p:nvPr/>
        </p:nvPicPr>
        <p:blipFill>
          <a:blip r:embed="rId3"/>
          <a:stretch>
            <a:fillRect/>
          </a:stretch>
        </p:blipFill>
        <p:spPr>
          <a:xfrm>
            <a:off x="8120540" y="4625461"/>
            <a:ext cx="782955" cy="366446"/>
          </a:xfrm>
          <a:prstGeom prst="rect">
            <a:avLst/>
          </a:prstGeom>
        </p:spPr>
      </p:pic>
    </p:spTree>
    <p:extLst>
      <p:ext uri="{BB962C8B-B14F-4D97-AF65-F5344CB8AC3E}">
        <p14:creationId xmlns:p14="http://schemas.microsoft.com/office/powerpoint/2010/main" val="354161909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rgbClr val="F0502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3543300" y="4763402"/>
            <a:ext cx="20574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fld id="{4E05448C-0736-1547-BEB1-CB30D0B29A88}" type="slidenum">
              <a:rPr lang="en-US" smtClean="0"/>
              <a:pPr/>
              <a:t>‹#›</a:t>
            </a:fld>
            <a:endParaRPr lang="en-US" dirty="0"/>
          </a:p>
        </p:txBody>
      </p:sp>
      <p:pic>
        <p:nvPicPr>
          <p:cNvPr id="6" name="Picture 5" descr="Shape&#10;&#10;Description automatically generated with medium confidence">
            <a:extLst>
              <a:ext uri="{FF2B5EF4-FFF2-40B4-BE49-F238E27FC236}">
                <a16:creationId xmlns:a16="http://schemas.microsoft.com/office/drawing/2014/main" id="{1D2C9F53-2A88-794D-F8E0-3B469092056C}"/>
              </a:ext>
            </a:extLst>
          </p:cNvPr>
          <p:cNvPicPr>
            <a:picLocks noChangeAspect="1"/>
          </p:cNvPicPr>
          <p:nvPr/>
        </p:nvPicPr>
        <p:blipFill>
          <a:blip r:embed="rId2"/>
          <a:stretch>
            <a:fillRect/>
          </a:stretch>
        </p:blipFill>
        <p:spPr>
          <a:xfrm>
            <a:off x="8120540" y="4625461"/>
            <a:ext cx="782955" cy="366446"/>
          </a:xfrm>
          <a:prstGeom prst="rect">
            <a:avLst/>
          </a:prstGeom>
        </p:spPr>
      </p:pic>
    </p:spTree>
    <p:extLst>
      <p:ext uri="{BB962C8B-B14F-4D97-AF65-F5344CB8AC3E}">
        <p14:creationId xmlns:p14="http://schemas.microsoft.com/office/powerpoint/2010/main" val="19481772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FA36F7-8C83-0D4A-BF54-39368ACCECF8}"/>
              </a:ext>
            </a:extLst>
          </p:cNvPr>
          <p:cNvSpPr/>
          <p:nvPr/>
        </p:nvSpPr>
        <p:spPr>
          <a:xfrm>
            <a:off x="-1" y="410062"/>
            <a:ext cx="9144002" cy="701566"/>
          </a:xfrm>
          <a:prstGeom prst="rect">
            <a:avLst/>
          </a:prstGeom>
          <a:gradFill>
            <a:gsLst>
              <a:gs pos="0">
                <a:srgbClr val="F05023"/>
              </a:gs>
              <a:gs pos="68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387424" y="504993"/>
            <a:ext cx="8312666" cy="552045"/>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387424" y="1321723"/>
            <a:ext cx="8312666" cy="3310999"/>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3543300" y="4763402"/>
            <a:ext cx="20574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fld id="{4E05448C-0736-1547-BEB1-CB30D0B29A88}" type="slidenum">
              <a:rPr lang="en-US" smtClean="0"/>
              <a:pPr/>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E30186F8-1600-0345-E15E-91A7D24FBB63}"/>
              </a:ext>
            </a:extLst>
          </p:cNvPr>
          <p:cNvPicPr>
            <a:picLocks noChangeAspect="1"/>
          </p:cNvPicPr>
          <p:nvPr/>
        </p:nvPicPr>
        <p:blipFill>
          <a:blip r:embed="rId2"/>
          <a:stretch>
            <a:fillRect/>
          </a:stretch>
        </p:blipFill>
        <p:spPr>
          <a:xfrm>
            <a:off x="8120540" y="4625461"/>
            <a:ext cx="782955" cy="366446"/>
          </a:xfrm>
          <a:prstGeom prst="rect">
            <a:avLst/>
          </a:prstGeom>
        </p:spPr>
      </p:pic>
    </p:spTree>
    <p:extLst>
      <p:ext uri="{BB962C8B-B14F-4D97-AF65-F5344CB8AC3E}">
        <p14:creationId xmlns:p14="http://schemas.microsoft.com/office/powerpoint/2010/main" val="191774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389483" y="537467"/>
            <a:ext cx="7886700" cy="442341"/>
          </a:xfrm>
        </p:spPr>
        <p:txBody>
          <a:bodyPr/>
          <a:lstStyle>
            <a:lvl1pPr>
              <a:lnSpc>
                <a:spcPct val="100000"/>
              </a:lnSpc>
              <a:defRPr>
                <a:solidFill>
                  <a:srgbClr val="F05023"/>
                </a:solidFill>
              </a:defRPr>
            </a:lvl1pPr>
          </a:lstStyle>
          <a:p>
            <a:r>
              <a:rPr lang="en-US" smtClean="0"/>
              <a:t>Click to edit Master title style</a:t>
            </a:r>
            <a:endParaRPr lang="en-US" dirty="0"/>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389484" y="1191399"/>
            <a:ext cx="7886699" cy="442341"/>
          </a:xfrm>
          <a:prstGeom prst="rect">
            <a:avLst/>
          </a:prstGeom>
        </p:spPr>
        <p:txBody>
          <a:bodyPr rIns="91440">
            <a:normAutofit/>
          </a:bodyPr>
          <a:lstStyle>
            <a:lvl1pPr marL="0" indent="0">
              <a:lnSpc>
                <a:spcPct val="120000"/>
              </a:lnSpc>
              <a:buNone/>
              <a:defRPr sz="135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05740" indent="0">
              <a:buNone/>
              <a:defRPr sz="135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389485" y="1633740"/>
            <a:ext cx="3851909" cy="2909685"/>
          </a:xfrm>
        </p:spPr>
        <p:txBody>
          <a:bodyPr>
            <a:normAutofit/>
          </a:bodyPr>
          <a:lstStyle>
            <a:lvl1pPr marL="205740" indent="-205740">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411480" indent="-205740">
              <a:lnSpc>
                <a:spcPct val="100000"/>
              </a:lnSpc>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617220" indent="-205740">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891540" indent="-205740">
              <a:lnSpc>
                <a:spcPct val="100000"/>
              </a:lnSpc>
              <a:buClr>
                <a:schemeClr val="tx2"/>
              </a:buClr>
              <a:buSzPct val="100000"/>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097280" indent="-205740">
              <a:lnSpc>
                <a:spcPct val="100000"/>
              </a:lnSpc>
              <a:buSzPct val="100000"/>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4424274" y="1633740"/>
            <a:ext cx="3851909" cy="2909685"/>
          </a:xfrm>
        </p:spPr>
        <p:txBody>
          <a:bodyPr>
            <a:normAutofit/>
          </a:bodyPr>
          <a:lstStyle>
            <a:lvl1pPr marL="205740" indent="-205740">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411480" indent="-205740">
              <a:lnSpc>
                <a:spcPct val="100000"/>
              </a:lnSpc>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617220" indent="-205740">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891540" indent="-205740">
              <a:lnSpc>
                <a:spcPct val="100000"/>
              </a:lnSpc>
              <a:buClr>
                <a:schemeClr val="tx2"/>
              </a:buClr>
              <a:buSzPct val="100000"/>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097280" indent="-205740">
              <a:lnSpc>
                <a:spcPct val="100000"/>
              </a:lnSpc>
              <a:buSzPct val="100000"/>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 name="Picture 1" descr="Shape&#10;&#10;Description automatically generated with medium confidence">
            <a:extLst>
              <a:ext uri="{FF2B5EF4-FFF2-40B4-BE49-F238E27FC236}">
                <a16:creationId xmlns:a16="http://schemas.microsoft.com/office/drawing/2014/main" id="{CF6D0D11-7DFD-A8FC-A50B-11D94EA846D9}"/>
              </a:ext>
            </a:extLst>
          </p:cNvPr>
          <p:cNvPicPr>
            <a:picLocks noChangeAspect="1"/>
          </p:cNvPicPr>
          <p:nvPr/>
        </p:nvPicPr>
        <p:blipFill>
          <a:blip r:embed="rId2"/>
          <a:stretch>
            <a:fillRect/>
          </a:stretch>
        </p:blipFill>
        <p:spPr>
          <a:xfrm>
            <a:off x="8120540" y="4625461"/>
            <a:ext cx="782955" cy="366446"/>
          </a:xfrm>
          <a:prstGeom prst="rect">
            <a:avLst/>
          </a:prstGeom>
        </p:spPr>
      </p:pic>
    </p:spTree>
    <p:extLst>
      <p:ext uri="{BB962C8B-B14F-4D97-AF65-F5344CB8AC3E}">
        <p14:creationId xmlns:p14="http://schemas.microsoft.com/office/powerpoint/2010/main" val="232213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mod="1">
    <p:ext uri="{DCECCB84-F9BA-43D5-87BE-67443E8EF086}">
      <p15:sldGuideLst xmlns:p15="http://schemas.microsoft.com/office/powerpoint/2012/main">
        <p15:guide id="1" pos="18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389483" y="537467"/>
            <a:ext cx="7886700" cy="442341"/>
          </a:xfrm>
        </p:spPr>
        <p:txBody>
          <a:bodyPr/>
          <a:lstStyle>
            <a:lvl1pPr>
              <a:lnSpc>
                <a:spcPct val="100000"/>
              </a:lnSpc>
              <a:defRPr>
                <a:solidFill>
                  <a:srgbClr val="F05023"/>
                </a:solidFill>
              </a:defRPr>
            </a:lvl1pPr>
          </a:lstStyle>
          <a:p>
            <a:r>
              <a:rPr lang="en-US" smtClean="0"/>
              <a:t>Click to edit Master title style</a:t>
            </a:r>
            <a:endParaRPr lang="en-US" dirty="0"/>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389484" y="1191399"/>
            <a:ext cx="7886699" cy="442341"/>
          </a:xfrm>
          <a:prstGeom prst="rect">
            <a:avLst/>
          </a:prstGeom>
        </p:spPr>
        <p:txBody>
          <a:bodyPr rIns="91440">
            <a:normAutofit/>
          </a:bodyPr>
          <a:lstStyle>
            <a:lvl1pPr marL="0" indent="0">
              <a:lnSpc>
                <a:spcPct val="120000"/>
              </a:lnSpc>
              <a:buNone/>
              <a:defRPr sz="1350" b="1"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05740" indent="0">
              <a:buNone/>
              <a:defRPr sz="135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389484" y="1633740"/>
            <a:ext cx="5096916" cy="2909685"/>
          </a:xfrm>
        </p:spPr>
        <p:txBody>
          <a:bodyPr>
            <a:normAutofit/>
          </a:bodyPr>
          <a:lstStyle>
            <a:lvl1pPr marL="205740" indent="-205740">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411480" indent="-205740">
              <a:lnSpc>
                <a:spcPct val="100000"/>
              </a:lnSpc>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617220" indent="-205740">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891540" indent="-205740">
              <a:lnSpc>
                <a:spcPct val="100000"/>
              </a:lnSpc>
              <a:buClr>
                <a:schemeClr val="tx2"/>
              </a:buClr>
              <a:buSzPct val="100000"/>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097280" indent="-205740">
              <a:lnSpc>
                <a:spcPct val="100000"/>
              </a:lnSpc>
              <a:buSzPct val="100000"/>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638800" y="1633740"/>
            <a:ext cx="2637383" cy="2909685"/>
          </a:xfrm>
        </p:spPr>
        <p:txBody>
          <a:bodyPr>
            <a:normAutofit/>
          </a:bodyPr>
          <a:lstStyle>
            <a:lvl1pPr marL="205740" indent="-205740">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411480" indent="-205740">
              <a:lnSpc>
                <a:spcPct val="100000"/>
              </a:lnSpc>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617220" indent="-205740">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891540" indent="-205740">
              <a:lnSpc>
                <a:spcPct val="100000"/>
              </a:lnSpc>
              <a:buClr>
                <a:schemeClr val="tx2"/>
              </a:buClr>
              <a:buSzPct val="100000"/>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097280" indent="-205740">
              <a:lnSpc>
                <a:spcPct val="100000"/>
              </a:lnSpc>
              <a:buSzPct val="100000"/>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3543300" y="4763402"/>
            <a:ext cx="20574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lvl="0" indent="0" algn="ctr" rtl="0">
              <a:spcBef>
                <a:spcPts val="0"/>
              </a:spcBef>
              <a:spcAft>
                <a:spcPts val="0"/>
              </a:spcAft>
              <a:buNone/>
            </a:pPr>
            <a:fld id="{00000000-1234-1234-1234-123412341234}" type="slidenum">
              <a:rPr lang="en-US" smtClean="0"/>
              <a:t>‹#›</a:t>
            </a:fld>
            <a:endParaRPr lang="en-US"/>
          </a:p>
        </p:txBody>
      </p:sp>
      <p:pic>
        <p:nvPicPr>
          <p:cNvPr id="2" name="Picture 1" descr="Shape&#10;&#10;Description automatically generated with medium confidence">
            <a:extLst>
              <a:ext uri="{FF2B5EF4-FFF2-40B4-BE49-F238E27FC236}">
                <a16:creationId xmlns:a16="http://schemas.microsoft.com/office/drawing/2014/main" id="{3FE42139-FF84-0423-A3BD-682CDE80E1DC}"/>
              </a:ext>
            </a:extLst>
          </p:cNvPr>
          <p:cNvPicPr>
            <a:picLocks noChangeAspect="1"/>
          </p:cNvPicPr>
          <p:nvPr/>
        </p:nvPicPr>
        <p:blipFill>
          <a:blip r:embed="rId2"/>
          <a:stretch>
            <a:fillRect/>
          </a:stretch>
        </p:blipFill>
        <p:spPr>
          <a:xfrm>
            <a:off x="8120540" y="4625461"/>
            <a:ext cx="782955" cy="366446"/>
          </a:xfrm>
          <a:prstGeom prst="rect">
            <a:avLst/>
          </a:prstGeom>
        </p:spPr>
      </p:pic>
    </p:spTree>
    <p:extLst>
      <p:ext uri="{BB962C8B-B14F-4D97-AF65-F5344CB8AC3E}">
        <p14:creationId xmlns:p14="http://schemas.microsoft.com/office/powerpoint/2010/main" val="212949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mod="1">
    <p:ext uri="{DCECCB84-F9BA-43D5-87BE-67443E8EF086}">
      <p15:sldGuideLst xmlns:p15="http://schemas.microsoft.com/office/powerpoint/2012/main">
        <p15:guide id="1" pos="18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387424" y="1164266"/>
            <a:ext cx="4080510" cy="3264408"/>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4619580" y="1164266"/>
            <a:ext cx="4080510" cy="2307235"/>
          </a:xfrm>
        </p:spPr>
        <p:txBody>
          <a:bodyPr/>
          <a:lstStyle>
            <a:lvl1pPr marL="0" indent="0">
              <a:buNone/>
              <a:defRPr>
                <a:solidFill>
                  <a:srgbClr val="575358"/>
                </a:solidFill>
              </a:defRPr>
            </a:lvl1pPr>
          </a:lstStyle>
          <a:p>
            <a:pPr lvl="0"/>
            <a:r>
              <a:rPr lang="en-US" dirty="0"/>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4619580" y="3471501"/>
            <a:ext cx="2521789" cy="741956"/>
          </a:xfrm>
        </p:spPr>
        <p:txBody>
          <a:bodyPr>
            <a:normAutofit/>
          </a:bodyPr>
          <a:lstStyle>
            <a:lvl1pPr marL="0" indent="0">
              <a:buNone/>
              <a:defRPr sz="1350" i="1">
                <a:solidFill>
                  <a:srgbClr val="575358"/>
                </a:solidFill>
              </a:defRPr>
            </a:lvl1pPr>
          </a:lstStyle>
          <a:p>
            <a:pPr lvl="0"/>
            <a:r>
              <a:rPr lang="en-US" dirty="0"/>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3543300" y="4763402"/>
            <a:ext cx="20574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lvl="0" indent="0" algn="ctr" rtl="0">
              <a:spcBef>
                <a:spcPts val="0"/>
              </a:spcBef>
              <a:spcAft>
                <a:spcPts val="0"/>
              </a:spcAft>
              <a:buNone/>
            </a:pPr>
            <a:fld id="{00000000-1234-1234-1234-123412341234}" type="slidenum">
              <a:rPr lang="en-US" smtClean="0"/>
              <a:t>‹#›</a:t>
            </a:fld>
            <a:endParaRPr lang="en-US"/>
          </a:p>
        </p:txBody>
      </p:sp>
      <p:pic>
        <p:nvPicPr>
          <p:cNvPr id="5" name="Picture 4" descr="Shape&#10;&#10;Description automatically generated with medium confidence">
            <a:extLst>
              <a:ext uri="{FF2B5EF4-FFF2-40B4-BE49-F238E27FC236}">
                <a16:creationId xmlns:a16="http://schemas.microsoft.com/office/drawing/2014/main" id="{4EA23A23-EC26-A127-8BCF-4F75263CE78E}"/>
              </a:ext>
            </a:extLst>
          </p:cNvPr>
          <p:cNvPicPr>
            <a:picLocks noChangeAspect="1"/>
          </p:cNvPicPr>
          <p:nvPr/>
        </p:nvPicPr>
        <p:blipFill>
          <a:blip r:embed="rId2"/>
          <a:stretch>
            <a:fillRect/>
          </a:stretch>
        </p:blipFill>
        <p:spPr>
          <a:xfrm>
            <a:off x="8120540" y="4625461"/>
            <a:ext cx="782955" cy="366446"/>
          </a:xfrm>
          <a:prstGeom prst="rect">
            <a:avLst/>
          </a:prstGeom>
        </p:spPr>
      </p:pic>
    </p:spTree>
    <p:extLst>
      <p:ext uri="{BB962C8B-B14F-4D97-AF65-F5344CB8AC3E}">
        <p14:creationId xmlns:p14="http://schemas.microsoft.com/office/powerpoint/2010/main" val="110871467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52FB59-7648-CA4A-BA58-2D45D0B0F0CB}"/>
              </a:ext>
            </a:extLst>
          </p:cNvPr>
          <p:cNvSpPr/>
          <p:nvPr/>
        </p:nvSpPr>
        <p:spPr>
          <a:xfrm>
            <a:off x="-1" y="0"/>
            <a:ext cx="9144002" cy="51435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179575" y="1478280"/>
            <a:ext cx="6782562" cy="1970495"/>
          </a:xfrm>
          <a:prstGeom prst="rect">
            <a:avLst/>
          </a:prstGeom>
        </p:spPr>
        <p:txBody>
          <a:bodyPr rIns="0" anchor="ctr"/>
          <a:lstStyle>
            <a:lvl1pPr marL="0" indent="0" algn="ctr">
              <a:lnSpc>
                <a:spcPct val="120000"/>
              </a:lnSpc>
              <a:buFontTx/>
              <a:buNone/>
              <a:defRPr sz="27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2625"/>
              </a:spcBef>
              <a:spcAft>
                <a:spcPts val="0"/>
              </a:spcAft>
              <a:buFontTx/>
              <a:buNone/>
              <a:defRPr sz="12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432497" indent="0">
              <a:buFontTx/>
              <a:buNone/>
              <a:defRPr>
                <a:solidFill>
                  <a:schemeClr val="bg1"/>
                </a:solidFill>
              </a:defRPr>
            </a:lvl3pPr>
            <a:lvl4pPr marL="647700" indent="0">
              <a:buFontTx/>
              <a:buNone/>
              <a:defRPr>
                <a:solidFill>
                  <a:schemeClr val="bg1"/>
                </a:solidFill>
              </a:defRPr>
            </a:lvl4pPr>
            <a:lvl5pPr marL="864394" indent="0">
              <a:buFontTx/>
              <a:buNone/>
              <a:defRPr>
                <a:solidFill>
                  <a:schemeClr val="bg1"/>
                </a:solidFill>
              </a:defRPr>
            </a:lvl5pPr>
          </a:lstStyle>
          <a:p>
            <a:pPr lvl="0"/>
            <a:r>
              <a:rPr lang="en-US" dirty="0"/>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179575" y="3448775"/>
            <a:ext cx="6782562" cy="579120"/>
          </a:xfrm>
          <a:prstGeom prst="rect">
            <a:avLst/>
          </a:prstGeom>
        </p:spPr>
        <p:txBody>
          <a:bodyPr rIns="0" anchor="ctr">
            <a:normAutofit/>
          </a:bodyPr>
          <a:lstStyle>
            <a:lvl1pPr marL="0" indent="0" algn="ctr">
              <a:lnSpc>
                <a:spcPct val="120000"/>
              </a:lnSpc>
              <a:buFontTx/>
              <a:buNone/>
              <a:defRPr sz="105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2625"/>
              </a:spcBef>
              <a:spcAft>
                <a:spcPts val="0"/>
              </a:spcAft>
              <a:buFontTx/>
              <a:buNone/>
              <a:defRPr sz="12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432497" indent="0">
              <a:buFontTx/>
              <a:buNone/>
              <a:defRPr>
                <a:solidFill>
                  <a:schemeClr val="bg1"/>
                </a:solidFill>
              </a:defRPr>
            </a:lvl3pPr>
            <a:lvl4pPr marL="647700" indent="0">
              <a:buFontTx/>
              <a:buNone/>
              <a:defRPr>
                <a:solidFill>
                  <a:schemeClr val="bg1"/>
                </a:solidFill>
              </a:defRPr>
            </a:lvl4pPr>
            <a:lvl5pPr marL="864394" indent="0">
              <a:buFontTx/>
              <a:buNone/>
              <a:defRPr>
                <a:solidFill>
                  <a:schemeClr val="bg1"/>
                </a:solidFill>
              </a:defRPr>
            </a:lvl5pPr>
          </a:lstStyle>
          <a:p>
            <a:pPr lvl="0"/>
            <a:r>
              <a:rPr lang="en-US" dirty="0"/>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3543300" y="4763402"/>
            <a:ext cx="2057400" cy="273844"/>
          </a:xfrm>
          <a:prstGeom prst="rect">
            <a:avLst/>
          </a:prstGeom>
        </p:spPr>
        <p:txBody>
          <a:bodyPr vert="horz" lIns="91440" tIns="45720" rIns="91440" bIns="45720" rtlCol="0" anchor="ctr"/>
          <a:lstStyle>
            <a:lvl1pPr algn="ctr">
              <a:defRPr sz="900">
                <a:solidFill>
                  <a:schemeClr val="bg1"/>
                </a:solidFill>
              </a:defRPr>
            </a:lvl1pPr>
          </a:lstStyle>
          <a:p>
            <a:pPr marL="0" lvl="0" indent="0" algn="ctr" rtl="0">
              <a:spcBef>
                <a:spcPts val="0"/>
              </a:spcBef>
              <a:spcAft>
                <a:spcPts val="0"/>
              </a:spcAft>
              <a:buNone/>
            </a:pPr>
            <a:fld id="{00000000-1234-1234-1234-123412341234}" type="slidenum">
              <a:rPr lang="en-US" smtClean="0"/>
              <a:t>‹#›</a:t>
            </a:fld>
            <a:endParaRPr lang="en-US"/>
          </a:p>
        </p:txBody>
      </p:sp>
      <p:pic>
        <p:nvPicPr>
          <p:cNvPr id="13" name="Picture 12" descr="A picture containing text, plate, tableware, dishware&#10;&#10;Description automatically generated">
            <a:extLst>
              <a:ext uri="{FF2B5EF4-FFF2-40B4-BE49-F238E27FC236}">
                <a16:creationId xmlns:a16="http://schemas.microsoft.com/office/drawing/2014/main" id="{FA658B4D-7196-038B-8D74-9798D08F1C32}"/>
              </a:ext>
            </a:extLst>
          </p:cNvPr>
          <p:cNvPicPr>
            <a:picLocks noChangeAspect="1"/>
          </p:cNvPicPr>
          <p:nvPr/>
        </p:nvPicPr>
        <p:blipFill>
          <a:blip r:embed="rId2"/>
          <a:stretch>
            <a:fillRect/>
          </a:stretch>
        </p:blipFill>
        <p:spPr>
          <a:xfrm>
            <a:off x="8115300" y="4623875"/>
            <a:ext cx="791936" cy="374222"/>
          </a:xfrm>
          <a:prstGeom prst="rect">
            <a:avLst/>
          </a:prstGeom>
        </p:spPr>
      </p:pic>
    </p:spTree>
    <p:extLst>
      <p:ext uri="{BB962C8B-B14F-4D97-AF65-F5344CB8AC3E}">
        <p14:creationId xmlns:p14="http://schemas.microsoft.com/office/powerpoint/2010/main" val="41875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198790" y="566103"/>
            <a:ext cx="6774996" cy="3839844"/>
          </a:xfrm>
          <a:solidFill>
            <a:srgbClr val="B5B8AF">
              <a:alpha val="20000"/>
            </a:srgbClr>
          </a:solidFill>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198790" y="4471830"/>
            <a:ext cx="5827756" cy="231257"/>
          </a:xfrm>
        </p:spPr>
        <p:txBody>
          <a:bodyPr tIns="91440" bIns="91440" anchor="ctr" anchorCtr="0">
            <a:noAutofit/>
          </a:bodyPr>
          <a:lstStyle>
            <a:lvl1pPr marL="0" indent="0">
              <a:spcAft>
                <a:spcPts val="0"/>
              </a:spcAft>
              <a:buNone/>
              <a:defRPr sz="675"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3543300" y="4763402"/>
            <a:ext cx="20574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830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387424" y="494908"/>
            <a:ext cx="8312666" cy="5520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387424" y="1159498"/>
            <a:ext cx="8312666" cy="34732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3543300" y="4763402"/>
            <a:ext cx="20574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56064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sldNum="0" hdr="0" ftr="0" dt="0"/>
  <p:txStyles>
    <p:titleStyle>
      <a:lvl1pPr algn="l" defTabSz="685800" rtl="0" eaLnBrk="1" latinLnBrk="0" hangingPunct="1">
        <a:lnSpc>
          <a:spcPct val="90000"/>
        </a:lnSpc>
        <a:spcBef>
          <a:spcPct val="0"/>
        </a:spcBef>
        <a:buNone/>
        <a:defRPr sz="2100" b="1" kern="1200">
          <a:solidFill>
            <a:srgbClr val="F05023"/>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Wingdings" pitchFamily="2" charset="2"/>
        <a:buChar char="§"/>
        <a:defRPr sz="1500" kern="1200">
          <a:solidFill>
            <a:srgbClr val="575358"/>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itchFamily="2" charset="2"/>
        <a:buChar char="§"/>
        <a:defRPr sz="1350" kern="1200">
          <a:solidFill>
            <a:srgbClr val="575358"/>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itchFamily="2" charset="2"/>
        <a:buChar char="§"/>
        <a:defRPr sz="1200" kern="1200">
          <a:solidFill>
            <a:srgbClr val="575358"/>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itchFamily="2" charset="2"/>
        <a:buChar char="§"/>
        <a:defRPr sz="1050" kern="1200">
          <a:solidFill>
            <a:srgbClr val="575358"/>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itchFamily="2" charset="2"/>
        <a:buChar char="§"/>
        <a:defRPr sz="1050" kern="1200">
          <a:solidFill>
            <a:srgbClr val="575358"/>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techdocs.iii.com/sierradna/"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github.com/Minuteman-Library-Network/SQL-Queries" TargetMode="External"/><Relationship Id="rId2" Type="http://schemas.openxmlformats.org/officeDocument/2006/relationships/notesSlide" Target="../notesSlides/notesSlide59.xml"/><Relationship Id="rId1" Type="http://schemas.openxmlformats.org/officeDocument/2006/relationships/slideLayout" Target="../slideLayouts/slideLayout12.xml"/><Relationship Id="rId5" Type="http://schemas.openxmlformats.org/officeDocument/2006/relationships/hyperlink" Target="mailto:jgoldstein@minlib.net" TargetMode="External"/><Relationship Id="rId4" Type="http://schemas.openxmlformats.org/officeDocument/2006/relationships/hyperlink" Target="https://discord.gg/vuHTEGPf8d"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2071443" y="2461277"/>
            <a:ext cx="5001112" cy="5625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latin typeface="Garamond"/>
                <a:ea typeface="Garamond"/>
                <a:cs typeface="Garamond"/>
                <a:sym typeface="Garamond"/>
              </a:rPr>
              <a:t>The Unofficial Guide to Sierra’s SQL Views </a:t>
            </a:r>
            <a:endParaRPr sz="3600" b="1" dirty="0">
              <a:latin typeface="Garamond"/>
              <a:ea typeface="Garamond"/>
              <a:cs typeface="Garamond"/>
              <a:sym typeface="Garamond"/>
            </a:endParaRPr>
          </a:p>
        </p:txBody>
      </p:sp>
      <p:sp>
        <p:nvSpPr>
          <p:cNvPr id="92" name="Google Shape;92;p15"/>
          <p:cNvSpPr txBox="1">
            <a:spLocks noGrp="1"/>
          </p:cNvSpPr>
          <p:nvPr>
            <p:ph type="subTitle" idx="1"/>
          </p:nvPr>
        </p:nvSpPr>
        <p:spPr>
          <a:xfrm>
            <a:off x="1967104" y="3471062"/>
            <a:ext cx="5209791" cy="27699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Font typeface="Trebuchet MS"/>
              <a:buNone/>
            </a:pPr>
            <a:r>
              <a:rPr lang="en-US" sz="2400" i="0" dirty="0">
                <a:latin typeface="Trebuchet MS"/>
                <a:ea typeface="Trebuchet MS"/>
                <a:cs typeface="Trebuchet MS"/>
                <a:sym typeface="Trebuchet MS"/>
              </a:rPr>
              <a:t>Jeremy Goldstein</a:t>
            </a:r>
            <a:endParaRPr i="0" dirty="0"/>
          </a:p>
          <a:p>
            <a:pPr marL="0" lvl="0" indent="0" algn="ctr" rtl="0">
              <a:spcBef>
                <a:spcPts val="480"/>
              </a:spcBef>
              <a:spcAft>
                <a:spcPts val="0"/>
              </a:spcAft>
              <a:buClr>
                <a:schemeClr val="dk1"/>
              </a:buClr>
              <a:buSzPts val="2400"/>
              <a:buFont typeface="Trebuchet MS"/>
              <a:buNone/>
            </a:pPr>
            <a:r>
              <a:rPr lang="en-US" sz="2400" i="0" dirty="0">
                <a:latin typeface="Trebuchet MS"/>
                <a:ea typeface="Trebuchet MS"/>
                <a:cs typeface="Trebuchet MS"/>
                <a:sym typeface="Trebuchet MS"/>
              </a:rPr>
              <a:t>Minuteman Library Network</a:t>
            </a:r>
            <a:endParaRPr i="0" dirty="0"/>
          </a:p>
          <a:p>
            <a:pPr marL="0" lvl="0" indent="0" algn="l" rtl="0">
              <a:spcBef>
                <a:spcPts val="480"/>
              </a:spcBef>
              <a:spcAft>
                <a:spcPts val="0"/>
              </a:spcAft>
              <a:buClr>
                <a:schemeClr val="dk1"/>
              </a:buClr>
              <a:buSzPts val="2400"/>
              <a:buFont typeface="Times New Roman"/>
              <a:buNone/>
            </a:pPr>
            <a:endParaRPr sz="2400" dirty="0">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5" name="Google Shape;163;p25"/>
          <p:cNvSpPr txBox="1">
            <a:spLocks/>
          </p:cNvSpPr>
          <p:nvPr/>
        </p:nvSpPr>
        <p:spPr>
          <a:xfrm>
            <a:off x="387424" y="1693251"/>
            <a:ext cx="8478597" cy="2319300"/>
          </a:xfrm>
          <a:prstGeom prst="rect">
            <a:avLst/>
          </a:prstGeom>
          <a:solidFill>
            <a:schemeClr val="bg1"/>
          </a:solidFill>
          <a:ln>
            <a:noFill/>
          </a:ln>
        </p:spPr>
        <p:txBody>
          <a:bodyPr spcFirstLastPara="1" vert="horz" wrap="square" lIns="91425" tIns="45700" rIns="91425" bIns="45700" rtlCol="0" anchor="t" anchorCtr="0">
            <a:noAutofit/>
          </a:bodyPr>
          <a:lstStyle>
            <a:lvl1pPr marL="171450" indent="-171450" algn="l" defTabSz="685800" rtl="0" eaLnBrk="1" latinLnBrk="0" hangingPunct="1">
              <a:lnSpc>
                <a:spcPct val="90000"/>
              </a:lnSpc>
              <a:spcBef>
                <a:spcPts val="750"/>
              </a:spcBef>
              <a:buFont typeface="Wingdings" pitchFamily="2" charset="2"/>
              <a:buChar char="§"/>
              <a:defRPr sz="1500" kern="1200">
                <a:solidFill>
                  <a:srgbClr val="53575A"/>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itchFamily="2" charset="2"/>
              <a:buChar char="§"/>
              <a:defRPr sz="1350" kern="1200">
                <a:solidFill>
                  <a:srgbClr val="53575A"/>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itchFamily="2" charset="2"/>
              <a:buChar char="§"/>
              <a:defRPr sz="1200" kern="1200">
                <a:solidFill>
                  <a:srgbClr val="53575A"/>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itchFamily="2" charset="2"/>
              <a:buChar char="§"/>
              <a:defRPr sz="1050" kern="1200">
                <a:solidFill>
                  <a:srgbClr val="53575A"/>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itchFamily="2" charset="2"/>
              <a:buChar char="§"/>
              <a:defRPr sz="1050" kern="1200">
                <a:solidFill>
                  <a:srgbClr val="53575A"/>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Clr>
                <a:schemeClr val="dk1"/>
              </a:buClr>
              <a:buSzPts val="3200"/>
              <a:buFont typeface="Times New Roman"/>
              <a:buNone/>
            </a:pPr>
            <a:r>
              <a:rPr lang="en-US" sz="1800" dirty="0" smtClean="0">
                <a:latin typeface="+mn-lt"/>
                <a:ea typeface="Times New Roman"/>
                <a:cs typeface="Times New Roman"/>
                <a:sym typeface="Times New Roman"/>
              </a:rPr>
              <a:t>FROM</a:t>
            </a:r>
          </a:p>
          <a:p>
            <a:pPr marL="0" indent="0">
              <a:spcBef>
                <a:spcPts val="0"/>
              </a:spcBef>
              <a:buClr>
                <a:schemeClr val="dk1"/>
              </a:buClr>
              <a:buSzPts val="3200"/>
              <a:buFont typeface="Times New Roman"/>
              <a:buNone/>
            </a:pPr>
            <a:r>
              <a:rPr lang="en-US" sz="1800" dirty="0" smtClean="0">
                <a:latin typeface="+mn-lt"/>
                <a:ea typeface="Times New Roman"/>
                <a:cs typeface="Times New Roman"/>
                <a:sym typeface="Times New Roman"/>
              </a:rPr>
              <a:t>	</a:t>
            </a:r>
            <a:r>
              <a:rPr lang="en-US" sz="1800" dirty="0" err="1" smtClean="0">
                <a:latin typeface="+mn-lt"/>
                <a:ea typeface="Times New Roman"/>
                <a:cs typeface="Times New Roman"/>
                <a:sym typeface="Times New Roman"/>
              </a:rPr>
              <a:t>sierra_view.bib_record_location</a:t>
            </a:r>
            <a:endParaRPr lang="en-US" sz="1800" dirty="0" smtClean="0">
              <a:latin typeface="+mn-lt"/>
              <a:ea typeface="Times New Roman"/>
              <a:cs typeface="Times New Roman"/>
              <a:sym typeface="Times New Roman"/>
            </a:endParaRPr>
          </a:p>
          <a:p>
            <a:pPr marL="0" indent="0">
              <a:spcBef>
                <a:spcPts val="0"/>
              </a:spcBef>
              <a:buClr>
                <a:schemeClr val="dk1"/>
              </a:buClr>
              <a:buSzPts val="3200"/>
              <a:buFont typeface="Times New Roman"/>
              <a:buNone/>
            </a:pPr>
            <a:endParaRPr lang="en-US" sz="1800" dirty="0" smtClean="0">
              <a:latin typeface="+mn-lt"/>
              <a:ea typeface="Times New Roman"/>
              <a:cs typeface="Times New Roman"/>
              <a:sym typeface="Times New Roman"/>
            </a:endParaRPr>
          </a:p>
          <a:p>
            <a:pPr marL="0" indent="0">
              <a:spcBef>
                <a:spcPts val="0"/>
              </a:spcBef>
              <a:buClr>
                <a:schemeClr val="dk1"/>
              </a:buClr>
              <a:buSzPts val="3200"/>
              <a:buFont typeface="Times New Roman"/>
              <a:buNone/>
            </a:pPr>
            <a:r>
              <a:rPr lang="en-US" sz="1800" dirty="0" smtClean="0">
                <a:latin typeface="+mn-lt"/>
                <a:ea typeface="Times New Roman"/>
                <a:cs typeface="Times New Roman"/>
                <a:sym typeface="Times New Roman"/>
              </a:rPr>
              <a:t>JOIN </a:t>
            </a:r>
          </a:p>
          <a:p>
            <a:pPr marL="0" indent="0">
              <a:spcBef>
                <a:spcPts val="0"/>
              </a:spcBef>
              <a:buClr>
                <a:schemeClr val="dk1"/>
              </a:buClr>
              <a:buSzPts val="3200"/>
              <a:buFont typeface="Times New Roman"/>
              <a:buNone/>
            </a:pPr>
            <a:r>
              <a:rPr lang="en-US" sz="1800" dirty="0">
                <a:latin typeface="+mn-lt"/>
                <a:ea typeface="Times New Roman"/>
                <a:cs typeface="Times New Roman"/>
                <a:sym typeface="Times New Roman"/>
              </a:rPr>
              <a:t>	</a:t>
            </a:r>
            <a:r>
              <a:rPr lang="en-US" sz="1800" dirty="0" smtClean="0">
                <a:latin typeface="+mn-lt"/>
                <a:ea typeface="Times New Roman"/>
                <a:cs typeface="Times New Roman"/>
                <a:sym typeface="Times New Roman"/>
              </a:rPr>
              <a:t>sierra_view.bib_record</a:t>
            </a:r>
          </a:p>
          <a:p>
            <a:pPr marL="0" indent="0">
              <a:spcBef>
                <a:spcPts val="0"/>
              </a:spcBef>
              <a:buClr>
                <a:schemeClr val="dk1"/>
              </a:buClr>
              <a:buSzPts val="3200"/>
              <a:buFont typeface="Times New Roman"/>
              <a:buNone/>
            </a:pPr>
            <a:r>
              <a:rPr lang="en-US" sz="1800" dirty="0" smtClean="0">
                <a:latin typeface="+mn-lt"/>
                <a:ea typeface="Times New Roman"/>
                <a:cs typeface="Times New Roman"/>
                <a:sym typeface="Times New Roman"/>
              </a:rPr>
              <a:t>		ON </a:t>
            </a:r>
            <a:r>
              <a:rPr lang="en-US" sz="1800" dirty="0" err="1" smtClean="0">
                <a:latin typeface="+mn-lt"/>
                <a:ea typeface="Times New Roman"/>
                <a:cs typeface="Times New Roman"/>
                <a:sym typeface="Times New Roman"/>
              </a:rPr>
              <a:t>bib_record_location.bib_record_id</a:t>
            </a:r>
            <a:r>
              <a:rPr lang="en-US" sz="1800" dirty="0" smtClean="0">
                <a:latin typeface="+mn-lt"/>
                <a:ea typeface="Times New Roman"/>
                <a:cs typeface="Times New Roman"/>
                <a:sym typeface="Times New Roman"/>
              </a:rPr>
              <a:t> = bib_record.id</a:t>
            </a:r>
          </a:p>
          <a:p>
            <a:pPr marL="0" indent="0">
              <a:spcBef>
                <a:spcPts val="640"/>
              </a:spcBef>
              <a:buClr>
                <a:schemeClr val="dk1"/>
              </a:buClr>
              <a:buSzPts val="3200"/>
              <a:buFont typeface="Times New Roman"/>
              <a:buNone/>
            </a:pPr>
            <a:endParaRPr lang="en-US" dirty="0" smtClean="0">
              <a:latin typeface="+mn-lt"/>
            </a:endParaRPr>
          </a:p>
          <a:p>
            <a:pPr marL="342900" indent="-139700">
              <a:spcBef>
                <a:spcPts val="640"/>
              </a:spcBef>
              <a:buClr>
                <a:schemeClr val="dk1"/>
              </a:buClr>
              <a:buSzPts val="3200"/>
              <a:buFont typeface="Times New Roman"/>
              <a:buNone/>
            </a:pPr>
            <a:endParaRPr lang="en-US" dirty="0"/>
          </a:p>
        </p:txBody>
      </p:sp>
      <p:sp>
        <p:nvSpPr>
          <p:cNvPr id="162" name="Google Shape;162;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Joining views</a:t>
            </a:r>
            <a:endParaRPr dirty="0"/>
          </a:p>
        </p:txBody>
      </p:sp>
      <p:sp>
        <p:nvSpPr>
          <p:cNvPr id="163" name="Google Shape;163;p25"/>
          <p:cNvSpPr txBox="1">
            <a:spLocks noGrp="1"/>
          </p:cNvSpPr>
          <p:nvPr>
            <p:ph idx="1"/>
          </p:nvPr>
        </p:nvSpPr>
        <p:spPr>
          <a:xfrm>
            <a:off x="387424" y="1693251"/>
            <a:ext cx="8478597" cy="2319300"/>
          </a:xfrm>
          <a:prstGeom prst="rect">
            <a:avLst/>
          </a:prstGeom>
          <a:solidFill>
            <a:schemeClr val="bg1"/>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Times New Roman"/>
              <a:buNone/>
            </a:pPr>
            <a:r>
              <a:rPr lang="en-US" sz="1800" dirty="0" smtClean="0">
                <a:latin typeface="+mn-lt"/>
                <a:ea typeface="Times New Roman"/>
                <a:cs typeface="Times New Roman"/>
                <a:sym typeface="Times New Roman"/>
              </a:rPr>
              <a:t>FROM</a:t>
            </a:r>
            <a:r>
              <a:rPr lang="en-US" sz="1800" dirty="0">
                <a:latin typeface="+mn-lt"/>
                <a:ea typeface="Times New Roman"/>
                <a:cs typeface="Times New Roman"/>
                <a:sym typeface="Times New Roman"/>
              </a:rPr>
              <a:t>	</a:t>
            </a:r>
            <a:endParaRPr lang="en-US" sz="1800" dirty="0" smtClean="0">
              <a:latin typeface="+mn-lt"/>
              <a:ea typeface="Times New Roman"/>
              <a:cs typeface="Times New Roman"/>
              <a:sym typeface="Times New Roman"/>
            </a:endParaRPr>
          </a:p>
          <a:p>
            <a:pPr marL="0" lvl="0" indent="0" algn="l" rtl="0">
              <a:spcBef>
                <a:spcPts val="0"/>
              </a:spcBef>
              <a:spcAft>
                <a:spcPts val="0"/>
              </a:spcAft>
              <a:buClr>
                <a:schemeClr val="dk1"/>
              </a:buClr>
              <a:buSzPts val="3200"/>
              <a:buFont typeface="Times New Roman"/>
              <a:buNone/>
            </a:pPr>
            <a:r>
              <a:rPr lang="en-US" sz="1800" dirty="0">
                <a:latin typeface="+mn-lt"/>
                <a:ea typeface="Times New Roman"/>
                <a:cs typeface="Times New Roman"/>
                <a:sym typeface="Times New Roman"/>
              </a:rPr>
              <a:t>	</a:t>
            </a:r>
            <a:r>
              <a:rPr lang="en-US" sz="1800" dirty="0" err="1" smtClean="0">
                <a:latin typeface="+mn-lt"/>
                <a:ea typeface="Times New Roman"/>
                <a:cs typeface="Times New Roman"/>
                <a:sym typeface="Times New Roman"/>
              </a:rPr>
              <a:t>sierra_view</a:t>
            </a:r>
            <a:r>
              <a:rPr lang="en-US" sz="1800" dirty="0" smtClean="0">
                <a:latin typeface="+mn-lt"/>
                <a:ea typeface="Times New Roman"/>
                <a:cs typeface="Times New Roman"/>
                <a:sym typeface="Times New Roman"/>
              </a:rPr>
              <a:t>.[table_1]</a:t>
            </a:r>
          </a:p>
          <a:p>
            <a:pPr marL="0" lvl="0" indent="0" algn="l" rtl="0">
              <a:spcBef>
                <a:spcPts val="0"/>
              </a:spcBef>
              <a:spcAft>
                <a:spcPts val="0"/>
              </a:spcAft>
              <a:buClr>
                <a:schemeClr val="dk1"/>
              </a:buClr>
              <a:buSzPts val="3200"/>
              <a:buFont typeface="Times New Roman"/>
              <a:buNone/>
            </a:pPr>
            <a:endParaRPr lang="en-US" sz="1800" dirty="0">
              <a:latin typeface="+mn-lt"/>
              <a:ea typeface="Times New Roman"/>
              <a:cs typeface="Times New Roman"/>
              <a:sym typeface="Times New Roman"/>
            </a:endParaRPr>
          </a:p>
          <a:p>
            <a:pPr marL="0" lvl="0" indent="0" algn="l" rtl="0">
              <a:spcBef>
                <a:spcPts val="0"/>
              </a:spcBef>
              <a:spcAft>
                <a:spcPts val="0"/>
              </a:spcAft>
              <a:buClr>
                <a:schemeClr val="dk1"/>
              </a:buClr>
              <a:buSzPts val="3200"/>
              <a:buFont typeface="Times New Roman"/>
              <a:buNone/>
            </a:pPr>
            <a:r>
              <a:rPr lang="en-US" sz="1800" dirty="0" smtClean="0">
                <a:latin typeface="+mn-lt"/>
                <a:ea typeface="Times New Roman"/>
                <a:cs typeface="Times New Roman"/>
                <a:sym typeface="Times New Roman"/>
              </a:rPr>
              <a:t>JOIN </a:t>
            </a:r>
          </a:p>
          <a:p>
            <a:pPr marL="0" lvl="0" indent="0" algn="l" rtl="0">
              <a:spcBef>
                <a:spcPts val="0"/>
              </a:spcBef>
              <a:spcAft>
                <a:spcPts val="0"/>
              </a:spcAft>
              <a:buClr>
                <a:schemeClr val="dk1"/>
              </a:buClr>
              <a:buSzPts val="3200"/>
              <a:buFont typeface="Times New Roman"/>
              <a:buNone/>
            </a:pPr>
            <a:r>
              <a:rPr lang="en-US" sz="1800" dirty="0">
                <a:latin typeface="+mn-lt"/>
                <a:ea typeface="Times New Roman"/>
                <a:cs typeface="Times New Roman"/>
                <a:sym typeface="Times New Roman"/>
              </a:rPr>
              <a:t>	</a:t>
            </a:r>
            <a:r>
              <a:rPr lang="en-US" sz="1800" dirty="0" err="1" smtClean="0">
                <a:latin typeface="+mn-lt"/>
                <a:ea typeface="Times New Roman"/>
                <a:cs typeface="Times New Roman"/>
                <a:sym typeface="Times New Roman"/>
              </a:rPr>
              <a:t>sierra_view</a:t>
            </a:r>
            <a:r>
              <a:rPr lang="en-US" sz="1800" dirty="0" smtClean="0">
                <a:latin typeface="+mn-lt"/>
                <a:ea typeface="Times New Roman"/>
                <a:cs typeface="Times New Roman"/>
                <a:sym typeface="Times New Roman"/>
              </a:rPr>
              <a:t>.[table_2]</a:t>
            </a:r>
          </a:p>
          <a:p>
            <a:pPr marL="0" lvl="0" indent="0" algn="l" rtl="0">
              <a:spcBef>
                <a:spcPts val="0"/>
              </a:spcBef>
              <a:spcAft>
                <a:spcPts val="0"/>
              </a:spcAft>
              <a:buClr>
                <a:schemeClr val="dk1"/>
              </a:buClr>
              <a:buSzPts val="3200"/>
              <a:buFont typeface="Times New Roman"/>
              <a:buNone/>
            </a:pPr>
            <a:r>
              <a:rPr lang="en-US" sz="1800" dirty="0">
                <a:latin typeface="+mn-lt"/>
                <a:ea typeface="Times New Roman"/>
                <a:cs typeface="Times New Roman"/>
                <a:sym typeface="Times New Roman"/>
              </a:rPr>
              <a:t>	</a:t>
            </a:r>
            <a:r>
              <a:rPr lang="en-US" sz="1800" dirty="0" smtClean="0">
                <a:latin typeface="+mn-lt"/>
                <a:ea typeface="Times New Roman"/>
                <a:cs typeface="Times New Roman"/>
                <a:sym typeface="Times New Roman"/>
              </a:rPr>
              <a:t>	ON [table_1].[table_2]_id = [table_2].id</a:t>
            </a:r>
            <a:endParaRPr sz="1800" dirty="0" smtClean="0">
              <a:latin typeface="+mn-lt"/>
              <a:ea typeface="Times New Roman"/>
              <a:cs typeface="Times New Roman"/>
              <a:sym typeface="Times New Roman"/>
            </a:endParaRPr>
          </a:p>
          <a:p>
            <a:pPr marL="0" lvl="0" indent="0" algn="l" rtl="0">
              <a:spcBef>
                <a:spcPts val="640"/>
              </a:spcBef>
              <a:spcAft>
                <a:spcPts val="0"/>
              </a:spcAft>
              <a:buClr>
                <a:schemeClr val="dk1"/>
              </a:buClr>
              <a:buSzPts val="3200"/>
              <a:buFont typeface="Times New Roman"/>
              <a:buNone/>
            </a:pPr>
            <a:endParaRPr dirty="0" smtClean="0">
              <a:latin typeface="+mn-lt"/>
            </a:endParaRPr>
          </a:p>
          <a:p>
            <a:pPr marL="342900" lvl="0" indent="-139700" algn="l" rtl="0">
              <a:spcBef>
                <a:spcPts val="640"/>
              </a:spcBef>
              <a:spcAft>
                <a:spcPts val="0"/>
              </a:spcAft>
              <a:buClr>
                <a:schemeClr val="dk1"/>
              </a:buClr>
              <a:buSzPts val="3200"/>
              <a:buFont typeface="Times New Roman"/>
              <a:buNone/>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63"/>
                                        </p:tgtEl>
                                      </p:cBhvr>
                                    </p:animEffect>
                                    <p:set>
                                      <p:cBhvr>
                                        <p:cTn id="7" dur="1" fill="hold">
                                          <p:stCondLst>
                                            <p:cond delay="499"/>
                                          </p:stCondLst>
                                        </p:cTn>
                                        <p:tgtEl>
                                          <p:spTgt spid="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dirty="0"/>
              <a:t>Record </a:t>
            </a:r>
            <a:r>
              <a:rPr lang="en-US" dirty="0" smtClean="0"/>
              <a:t>Views</a:t>
            </a:r>
            <a:endParaRPr dirty="0"/>
          </a:p>
        </p:txBody>
      </p:sp>
    </p:spTree>
    <p:extLst>
      <p:ext uri="{BB962C8B-B14F-4D97-AF65-F5344CB8AC3E}">
        <p14:creationId xmlns:p14="http://schemas.microsoft.com/office/powerpoint/2010/main" val="214140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record_metadata</a:t>
            </a:r>
            <a:endParaRPr dirty="0"/>
          </a:p>
        </p:txBody>
      </p:sp>
      <p:sp>
        <p:nvSpPr>
          <p:cNvPr id="148" name="Google Shape;148;p23"/>
          <p:cNvSpPr txBox="1">
            <a:spLocks noGrp="1"/>
          </p:cNvSpPr>
          <p:nvPr>
            <p:ph idx="1"/>
          </p:nvPr>
        </p:nvSpPr>
        <p:spPr>
          <a:xfrm>
            <a:off x="387425" y="1321725"/>
            <a:ext cx="4184700" cy="33111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Key Fields:</a:t>
            </a:r>
            <a:r>
              <a:rPr lang="en-US" sz="1800" dirty="0"/>
              <a:t> </a:t>
            </a:r>
            <a:endParaRPr sz="1800" dirty="0"/>
          </a:p>
          <a:p>
            <a:pPr marL="0" lvl="0" indent="0" algn="l" rtl="0">
              <a:spcBef>
                <a:spcPts val="640"/>
              </a:spcBef>
              <a:spcAft>
                <a:spcPts val="0"/>
              </a:spcAft>
              <a:buClr>
                <a:schemeClr val="dk1"/>
              </a:buClr>
              <a:buSzPts val="3200"/>
              <a:buFont typeface="Times New Roman"/>
              <a:buNone/>
            </a:pPr>
            <a:r>
              <a:rPr lang="en-US" sz="1800" dirty="0"/>
              <a:t>id</a:t>
            </a:r>
            <a:endParaRPr sz="1800" dirty="0"/>
          </a:p>
          <a:p>
            <a:pPr marL="0" lvl="0" indent="0" algn="l" rtl="0">
              <a:spcBef>
                <a:spcPts val="640"/>
              </a:spcBef>
              <a:spcAft>
                <a:spcPts val="0"/>
              </a:spcAft>
              <a:buClr>
                <a:schemeClr val="dk1"/>
              </a:buClr>
              <a:buSzPts val="3200"/>
              <a:buFont typeface="Times New Roman"/>
              <a:buNone/>
            </a:pPr>
            <a:r>
              <a:rPr lang="en-US" sz="1800" dirty="0"/>
              <a:t>record_type_code</a:t>
            </a:r>
            <a:endParaRPr sz="1800" dirty="0"/>
          </a:p>
          <a:p>
            <a:pPr marL="0" lvl="0" indent="0" algn="l" rtl="0">
              <a:spcBef>
                <a:spcPts val="640"/>
              </a:spcBef>
              <a:spcAft>
                <a:spcPts val="0"/>
              </a:spcAft>
              <a:buClr>
                <a:schemeClr val="dk1"/>
              </a:buClr>
              <a:buSzPts val="3200"/>
              <a:buFont typeface="Times New Roman"/>
              <a:buNone/>
            </a:pPr>
            <a:r>
              <a:rPr lang="en-US" sz="1800" dirty="0"/>
              <a:t>record_num</a:t>
            </a:r>
            <a:endParaRPr sz="1800" dirty="0"/>
          </a:p>
          <a:p>
            <a:pPr marL="0" lvl="0" indent="0" algn="l" rtl="0">
              <a:spcBef>
                <a:spcPts val="640"/>
              </a:spcBef>
              <a:spcAft>
                <a:spcPts val="0"/>
              </a:spcAft>
              <a:buClr>
                <a:schemeClr val="dk1"/>
              </a:buClr>
              <a:buSzPts val="3200"/>
              <a:buFont typeface="Times New Roman"/>
              <a:buNone/>
            </a:pPr>
            <a:r>
              <a:rPr lang="en-US" sz="1800" dirty="0"/>
              <a:t>creation_date_gmt</a:t>
            </a:r>
            <a:endParaRPr sz="1800" dirty="0"/>
          </a:p>
          <a:p>
            <a:pPr marL="0" lvl="0" indent="0" algn="l" rtl="0">
              <a:spcBef>
                <a:spcPts val="640"/>
              </a:spcBef>
              <a:spcAft>
                <a:spcPts val="0"/>
              </a:spcAft>
              <a:buClr>
                <a:schemeClr val="dk1"/>
              </a:buClr>
              <a:buSzPts val="3200"/>
              <a:buFont typeface="Times New Roman"/>
              <a:buNone/>
            </a:pPr>
            <a:r>
              <a:rPr lang="en-US" sz="1800" dirty="0"/>
              <a:t>deletion_date_gmt</a:t>
            </a:r>
            <a:endParaRPr sz="1800" dirty="0"/>
          </a:p>
          <a:p>
            <a:pPr marL="0" lvl="0" indent="0" algn="l" rtl="0">
              <a:spcBef>
                <a:spcPts val="640"/>
              </a:spcBef>
              <a:spcAft>
                <a:spcPts val="0"/>
              </a:spcAft>
              <a:buClr>
                <a:schemeClr val="dk1"/>
              </a:buClr>
              <a:buSzPts val="3200"/>
              <a:buFont typeface="Times New Roman"/>
              <a:buNone/>
            </a:pPr>
            <a:r>
              <a:rPr lang="en-US" sz="1800" dirty="0"/>
              <a:t>record_last_updated_gmt</a:t>
            </a:r>
            <a:endParaRPr sz="1800" dirty="0"/>
          </a:p>
          <a:p>
            <a:pPr marL="0" lvl="0" indent="0" algn="l" rtl="0">
              <a:spcBef>
                <a:spcPts val="640"/>
              </a:spcBef>
              <a:spcAft>
                <a:spcPts val="0"/>
              </a:spcAft>
              <a:buClr>
                <a:schemeClr val="dk1"/>
              </a:buClr>
              <a:buSzPts val="3200"/>
              <a:buFont typeface="Times New Roman"/>
              <a:buNone/>
            </a:pPr>
            <a:r>
              <a:rPr lang="en-US" sz="1800" dirty="0"/>
              <a:t>previous_last_updated_gmt</a:t>
            </a:r>
            <a:endParaRPr sz="1800" dirty="0"/>
          </a:p>
          <a:p>
            <a:pPr marL="0" lvl="0" indent="0" algn="l" rtl="0">
              <a:spcBef>
                <a:spcPts val="640"/>
              </a:spcBef>
              <a:spcAft>
                <a:spcPts val="0"/>
              </a:spcAft>
              <a:buClr>
                <a:schemeClr val="dk1"/>
              </a:buClr>
              <a:buSzPts val="3200"/>
              <a:buFont typeface="Times New Roman"/>
              <a:buNone/>
            </a:pPr>
            <a:r>
              <a:rPr lang="en-US" sz="1800" dirty="0"/>
              <a:t>campus_code</a:t>
            </a:r>
            <a:endParaRPr sz="1800" dirty="0"/>
          </a:p>
          <a:p>
            <a:pPr marL="0" lvl="0" indent="0" algn="l" rtl="0">
              <a:spcBef>
                <a:spcPts val="640"/>
              </a:spcBef>
              <a:spcAft>
                <a:spcPts val="0"/>
              </a:spcAft>
              <a:buClr>
                <a:schemeClr val="dk1"/>
              </a:buClr>
              <a:buSzPts val="3200"/>
              <a:buFont typeface="Times New Roman"/>
              <a:buNone/>
            </a:pPr>
            <a:endParaRPr b="1" dirty="0"/>
          </a:p>
          <a:p>
            <a:pPr marL="0" lvl="0" indent="0" algn="l" rtl="0">
              <a:spcBef>
                <a:spcPts val="640"/>
              </a:spcBef>
              <a:spcAft>
                <a:spcPts val="0"/>
              </a:spcAft>
              <a:buClr>
                <a:schemeClr val="dk1"/>
              </a:buClr>
              <a:buSzPts val="3200"/>
              <a:buFont typeface="Times New Roman"/>
              <a:buNone/>
            </a:pPr>
            <a:endParaRPr dirty="0"/>
          </a:p>
        </p:txBody>
      </p:sp>
      <p:sp>
        <p:nvSpPr>
          <p:cNvPr id="149" name="Google Shape;149;p23"/>
          <p:cNvSpPr txBox="1">
            <a:spLocks noGrp="1"/>
          </p:cNvSpPr>
          <p:nvPr>
            <p:ph type="body" idx="4294967295"/>
          </p:nvPr>
        </p:nvSpPr>
        <p:spPr>
          <a:xfrm>
            <a:off x="4070123" y="1321725"/>
            <a:ext cx="4494212" cy="3328987"/>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Use For:</a:t>
            </a:r>
            <a:r>
              <a:rPr lang="en-US" sz="1800" dirty="0"/>
              <a:t> </a:t>
            </a:r>
            <a:endParaRPr sz="1800" dirty="0"/>
          </a:p>
          <a:p>
            <a:pPr marL="0" lvl="0" indent="0" algn="l" rtl="0">
              <a:spcBef>
                <a:spcPts val="640"/>
              </a:spcBef>
              <a:spcAft>
                <a:spcPts val="0"/>
              </a:spcAft>
              <a:buClr>
                <a:schemeClr val="dk1"/>
              </a:buClr>
              <a:buSzPts val="3200"/>
              <a:buFont typeface="Times New Roman"/>
              <a:buNone/>
            </a:pPr>
            <a:r>
              <a:rPr lang="en-US" sz="1800" dirty="0"/>
              <a:t>filter queries on creation </a:t>
            </a:r>
            <a:r>
              <a:rPr lang="en-US" sz="1800" dirty="0" smtClean="0"/>
              <a:t>date</a:t>
            </a:r>
          </a:p>
          <a:p>
            <a:pPr marL="0" lvl="0" indent="0" algn="l" rtl="0">
              <a:spcBef>
                <a:spcPts val="640"/>
              </a:spcBef>
              <a:spcAft>
                <a:spcPts val="0"/>
              </a:spcAft>
              <a:buClr>
                <a:schemeClr val="dk1"/>
              </a:buClr>
              <a:buSzPts val="3200"/>
              <a:buFont typeface="Times New Roman"/>
              <a:buNone/>
            </a:pPr>
            <a:r>
              <a:rPr lang="en-US" sz="1800" dirty="0" smtClean="0"/>
              <a:t>filter </a:t>
            </a:r>
            <a:r>
              <a:rPr lang="en-US" sz="1800" dirty="0"/>
              <a:t>out ILL </a:t>
            </a:r>
            <a:r>
              <a:rPr lang="en-US" sz="1800" dirty="0" smtClean="0"/>
              <a:t>records</a:t>
            </a:r>
          </a:p>
          <a:p>
            <a:pPr marL="0" lvl="0" indent="0" algn="l" rtl="0">
              <a:spcBef>
                <a:spcPts val="640"/>
              </a:spcBef>
              <a:spcAft>
                <a:spcPts val="0"/>
              </a:spcAft>
              <a:buClr>
                <a:schemeClr val="dk1"/>
              </a:buClr>
              <a:buSzPts val="3200"/>
              <a:buFont typeface="Times New Roman"/>
              <a:buNone/>
            </a:pPr>
            <a:r>
              <a:rPr lang="en-US" sz="1800" dirty="0" smtClean="0"/>
              <a:t>obtain record numbers</a:t>
            </a:r>
          </a:p>
          <a:p>
            <a:pPr marL="0" lvl="0" indent="0" algn="l" rtl="0">
              <a:spcBef>
                <a:spcPts val="640"/>
              </a:spcBef>
              <a:spcAft>
                <a:spcPts val="0"/>
              </a:spcAft>
              <a:buClr>
                <a:schemeClr val="dk1"/>
              </a:buClr>
              <a:buSzPts val="3200"/>
              <a:buFont typeface="Times New Roman"/>
              <a:buNone/>
            </a:pPr>
            <a:r>
              <a:rPr lang="en-US" sz="1800" dirty="0" smtClean="0"/>
              <a:t>count deleted records</a:t>
            </a:r>
            <a:endParaRPr sz="1800" dirty="0"/>
          </a:p>
          <a:p>
            <a:pPr marL="0" lvl="0" indent="0" algn="l" rtl="0">
              <a:spcBef>
                <a:spcPts val="640"/>
              </a:spcBef>
              <a:spcAft>
                <a:spcPts val="0"/>
              </a:spcAft>
              <a:buClr>
                <a:schemeClr val="dk1"/>
              </a:buClr>
              <a:buSzPts val="3200"/>
              <a:buFont typeface="Times New Roman"/>
              <a:buNone/>
            </a:pPr>
            <a:endParaRPr sz="1800" dirty="0"/>
          </a:p>
          <a:p>
            <a:pPr marL="0" lvl="0" indent="0" algn="ctr" rtl="0">
              <a:spcBef>
                <a:spcPts val="640"/>
              </a:spcBef>
              <a:spcAft>
                <a:spcPts val="0"/>
              </a:spcAft>
              <a:buClr>
                <a:schemeClr val="dk1"/>
              </a:buClr>
              <a:buSzPts val="3200"/>
              <a:buFont typeface="Times New Roman"/>
              <a:buNone/>
            </a:pPr>
            <a:r>
              <a:rPr lang="en-US" sz="1800" b="1" dirty="0"/>
              <a:t>Tips and Tricks:</a:t>
            </a:r>
            <a:r>
              <a:rPr lang="en-US" sz="1800" dirty="0"/>
              <a:t> </a:t>
            </a:r>
            <a:endParaRPr lang="en-US" sz="1800" dirty="0" smtClean="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id serves as foreign key to all </a:t>
            </a:r>
            <a:r>
              <a:rPr lang="en-US" sz="1800" dirty="0" err="1"/>
              <a:t>record_id</a:t>
            </a:r>
            <a:r>
              <a:rPr lang="en-US" sz="1800" dirty="0"/>
              <a:t> fields</a:t>
            </a:r>
            <a:endParaRPr sz="1800" dirty="0"/>
          </a:p>
          <a:p>
            <a:pPr marL="0" lvl="0" indent="0" algn="l" rtl="0">
              <a:spcBef>
                <a:spcPts val="640"/>
              </a:spcBef>
              <a:spcAft>
                <a:spcPts val="0"/>
              </a:spcAft>
              <a:buClr>
                <a:schemeClr val="dk1"/>
              </a:buClr>
              <a:buSzPts val="3200"/>
              <a:buFont typeface="Times New Roman"/>
              <a:buNone/>
            </a:pPr>
            <a:r>
              <a:rPr lang="en-US" sz="1800" dirty="0"/>
              <a:t>data persists when a record is deleted</a:t>
            </a:r>
            <a:endParaRPr sz="1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ecord_metadata</a:t>
            </a:r>
            <a:endParaRPr lang="en-US" dirty="0"/>
          </a:p>
        </p:txBody>
      </p:sp>
      <p:pic>
        <p:nvPicPr>
          <p:cNvPr id="4" name="Picture 3"/>
          <p:cNvPicPr>
            <a:picLocks noChangeAspect="1"/>
          </p:cNvPicPr>
          <p:nvPr/>
        </p:nvPicPr>
        <p:blipFill>
          <a:blip r:embed="rId2"/>
          <a:stretch>
            <a:fillRect/>
          </a:stretch>
        </p:blipFill>
        <p:spPr>
          <a:xfrm>
            <a:off x="15893" y="1057038"/>
            <a:ext cx="9128107" cy="4086462"/>
          </a:xfrm>
          <a:prstGeom prst="rect">
            <a:avLst/>
          </a:prstGeom>
        </p:spPr>
      </p:pic>
    </p:spTree>
    <p:extLst>
      <p:ext uri="{BB962C8B-B14F-4D97-AF65-F5344CB8AC3E}">
        <p14:creationId xmlns:p14="http://schemas.microsoft.com/office/powerpoint/2010/main" val="861067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Record Totals</a:t>
            </a:r>
            <a:endParaRPr/>
          </a:p>
        </p:txBody>
      </p:sp>
      <p:sp>
        <p:nvSpPr>
          <p:cNvPr id="156" name="Google Shape;156;p24"/>
          <p:cNvSpPr txBox="1">
            <a:spLocks noGrp="1"/>
          </p:cNvSpPr>
          <p:nvPr>
            <p:ph idx="1"/>
          </p:nvPr>
        </p:nvSpPr>
        <p:spPr>
          <a:xfrm>
            <a:off x="1349975" y="1184450"/>
            <a:ext cx="6270900" cy="38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imes New Roman"/>
              <a:buNone/>
            </a:pPr>
            <a:r>
              <a:rPr lang="en-US" sz="1800" dirty="0"/>
              <a:t>SELECT</a:t>
            </a:r>
            <a:endParaRPr sz="1800" dirty="0"/>
          </a:p>
          <a:p>
            <a:pPr marL="0" lvl="0" indent="0" algn="l" rtl="0">
              <a:spcBef>
                <a:spcPts val="560"/>
              </a:spcBef>
              <a:spcAft>
                <a:spcPts val="0"/>
              </a:spcAft>
              <a:buClr>
                <a:schemeClr val="dk1"/>
              </a:buClr>
              <a:buSzPts val="2800"/>
              <a:buFont typeface="Times New Roman"/>
              <a:buNone/>
            </a:pPr>
            <a:r>
              <a:rPr lang="en-US" sz="1800" dirty="0" smtClean="0"/>
              <a:t>	record_type_code</a:t>
            </a:r>
            <a:r>
              <a:rPr lang="en-US" sz="1800" dirty="0"/>
              <a:t>,</a:t>
            </a:r>
            <a:endParaRPr sz="1800" dirty="0"/>
          </a:p>
          <a:p>
            <a:pPr marL="0" lvl="0" indent="0" algn="l" rtl="0">
              <a:spcBef>
                <a:spcPts val="560"/>
              </a:spcBef>
              <a:spcAft>
                <a:spcPts val="0"/>
              </a:spcAft>
              <a:buClr>
                <a:schemeClr val="dk1"/>
              </a:buClr>
              <a:buSzPts val="2800"/>
              <a:buFont typeface="Times New Roman"/>
              <a:buNone/>
            </a:pPr>
            <a:r>
              <a:rPr lang="en-US" sz="1800" dirty="0" smtClean="0"/>
              <a:t>	COUNT(id</a:t>
            </a:r>
            <a:r>
              <a:rPr lang="en-US" sz="1800" dirty="0"/>
              <a:t>)</a:t>
            </a:r>
            <a:endParaRPr sz="1800" dirty="0"/>
          </a:p>
          <a:p>
            <a:pPr marL="0" lvl="0" indent="0" algn="l" rtl="0">
              <a:spcBef>
                <a:spcPts val="560"/>
              </a:spcBef>
              <a:spcAft>
                <a:spcPts val="0"/>
              </a:spcAft>
              <a:buClr>
                <a:schemeClr val="dk1"/>
              </a:buClr>
              <a:buSzPts val="2800"/>
              <a:buFont typeface="Times New Roman"/>
              <a:buNone/>
            </a:pPr>
            <a:endParaRPr sz="1800" dirty="0"/>
          </a:p>
          <a:p>
            <a:pPr marL="0" lvl="0" indent="0" algn="l" rtl="0">
              <a:spcBef>
                <a:spcPts val="560"/>
              </a:spcBef>
              <a:spcAft>
                <a:spcPts val="0"/>
              </a:spcAft>
              <a:buClr>
                <a:schemeClr val="dk1"/>
              </a:buClr>
              <a:buSzPts val="2800"/>
              <a:buFont typeface="Times New Roman"/>
              <a:buNone/>
            </a:pPr>
            <a:r>
              <a:rPr lang="en-US" sz="1800" dirty="0"/>
              <a:t>FROM sierra_view.record_metadata</a:t>
            </a:r>
            <a:endParaRPr sz="1800" dirty="0"/>
          </a:p>
          <a:p>
            <a:pPr marL="0" lvl="0" indent="0" algn="l" rtl="0">
              <a:spcBef>
                <a:spcPts val="560"/>
              </a:spcBef>
              <a:spcAft>
                <a:spcPts val="0"/>
              </a:spcAft>
              <a:buClr>
                <a:schemeClr val="dk1"/>
              </a:buClr>
              <a:buSzPts val="2800"/>
              <a:buFont typeface="Times New Roman"/>
              <a:buNone/>
            </a:pPr>
            <a:r>
              <a:rPr lang="en-US" sz="1800" dirty="0"/>
              <a:t>WHERE deletion_date_gmt IS NULL</a:t>
            </a:r>
            <a:endParaRPr sz="1800" dirty="0"/>
          </a:p>
          <a:p>
            <a:pPr marL="0" lvl="0" indent="0" algn="l" rtl="0">
              <a:spcBef>
                <a:spcPts val="560"/>
              </a:spcBef>
              <a:spcAft>
                <a:spcPts val="0"/>
              </a:spcAft>
              <a:buClr>
                <a:schemeClr val="dk1"/>
              </a:buClr>
              <a:buSzPts val="2800"/>
              <a:buFont typeface="Times New Roman"/>
              <a:buNone/>
            </a:pPr>
            <a:r>
              <a:rPr lang="en-US" sz="1800" dirty="0" smtClean="0"/>
              <a:t>	AND </a:t>
            </a:r>
            <a:r>
              <a:rPr lang="en-US" sz="1800" dirty="0"/>
              <a:t>campus_code = ‘’</a:t>
            </a:r>
            <a:endParaRPr sz="1800" dirty="0"/>
          </a:p>
          <a:p>
            <a:pPr marL="0" lvl="0" indent="0" algn="l" rtl="0">
              <a:spcBef>
                <a:spcPts val="560"/>
              </a:spcBef>
              <a:spcAft>
                <a:spcPts val="0"/>
              </a:spcAft>
              <a:buClr>
                <a:schemeClr val="dk1"/>
              </a:buClr>
              <a:buSzPts val="2800"/>
              <a:buFont typeface="Times New Roman"/>
              <a:buNone/>
            </a:pPr>
            <a:endParaRPr sz="1800" dirty="0"/>
          </a:p>
          <a:p>
            <a:pPr marL="0" lvl="0" indent="0" algn="l" rtl="0">
              <a:spcBef>
                <a:spcPts val="560"/>
              </a:spcBef>
              <a:spcAft>
                <a:spcPts val="0"/>
              </a:spcAft>
              <a:buClr>
                <a:schemeClr val="dk1"/>
              </a:buClr>
              <a:buSzPts val="2800"/>
              <a:buFont typeface="Times New Roman"/>
              <a:buNone/>
            </a:pPr>
            <a:r>
              <a:rPr lang="en-US" sz="1800" dirty="0"/>
              <a:t>GROUP BY 1</a:t>
            </a:r>
            <a:endParaRPr sz="1800" dirty="0"/>
          </a:p>
          <a:p>
            <a:pPr marL="0" lvl="0" indent="0" algn="l" rtl="0">
              <a:spcBef>
                <a:spcPts val="560"/>
              </a:spcBef>
              <a:spcAft>
                <a:spcPts val="0"/>
              </a:spcAft>
              <a:buClr>
                <a:schemeClr val="dk1"/>
              </a:buClr>
              <a:buSzPts val="2800"/>
              <a:buFont typeface="Times New Roman"/>
              <a:buNone/>
            </a:pPr>
            <a:r>
              <a:rPr lang="en-US" sz="1800" dirty="0"/>
              <a:t>ORDER BY </a:t>
            </a:r>
            <a:r>
              <a:rPr lang="en-US" sz="1800" dirty="0" smtClean="0"/>
              <a:t>1</a:t>
            </a:r>
            <a:endParaRPr sz="1800" dirty="0"/>
          </a:p>
        </p:txBody>
      </p:sp>
      <p:pic>
        <p:nvPicPr>
          <p:cNvPr id="2" name="Picture 1"/>
          <p:cNvPicPr>
            <a:picLocks noChangeAspect="1"/>
          </p:cNvPicPr>
          <p:nvPr/>
        </p:nvPicPr>
        <p:blipFill>
          <a:blip r:embed="rId3"/>
          <a:stretch>
            <a:fillRect/>
          </a:stretch>
        </p:blipFill>
        <p:spPr>
          <a:xfrm>
            <a:off x="5630399" y="1911009"/>
            <a:ext cx="1990476" cy="2352381"/>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r</a:t>
            </a:r>
            <a:r>
              <a:rPr lang="en-US" dirty="0" smtClean="0"/>
              <a:t>ecord_metadata.id</a:t>
            </a:r>
            <a:endParaRPr dirty="0"/>
          </a:p>
        </p:txBody>
      </p:sp>
      <p:sp>
        <p:nvSpPr>
          <p:cNvPr id="163" name="Google Shape;163;p25"/>
          <p:cNvSpPr txBox="1">
            <a:spLocks noGrp="1"/>
          </p:cNvSpPr>
          <p:nvPr>
            <p:ph idx="1"/>
          </p:nvPr>
        </p:nvSpPr>
        <p:spPr>
          <a:xfrm>
            <a:off x="387424" y="1697849"/>
            <a:ext cx="8478597" cy="231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Times New Roman"/>
              <a:buNone/>
            </a:pPr>
            <a:r>
              <a:rPr lang="en-US" sz="3200" dirty="0" err="1" smtClean="0">
                <a:latin typeface="+mn-lt"/>
                <a:ea typeface="Times New Roman"/>
                <a:cs typeface="Times New Roman"/>
                <a:sym typeface="Times New Roman"/>
              </a:rPr>
              <a:t>patron_record</a:t>
            </a:r>
            <a:r>
              <a:rPr lang="en-US" sz="3200" dirty="0" smtClean="0">
                <a:latin typeface="+mn-lt"/>
                <a:ea typeface="Times New Roman"/>
                <a:cs typeface="Times New Roman"/>
                <a:sym typeface="Times New Roman"/>
              </a:rPr>
              <a:t>, </a:t>
            </a:r>
            <a:r>
              <a:rPr lang="en-US" sz="3200" dirty="0" err="1" smtClean="0">
                <a:latin typeface="+mn-lt"/>
                <a:ea typeface="Times New Roman"/>
                <a:cs typeface="Times New Roman"/>
                <a:sym typeface="Times New Roman"/>
              </a:rPr>
              <a:t>item_record</a:t>
            </a:r>
            <a:r>
              <a:rPr lang="en-US" sz="3200" dirty="0" smtClean="0">
                <a:latin typeface="+mn-lt"/>
                <a:ea typeface="Times New Roman"/>
                <a:cs typeface="Times New Roman"/>
                <a:sym typeface="Times New Roman"/>
              </a:rPr>
              <a:t>, bib_record, etc…</a:t>
            </a:r>
            <a:endParaRPr sz="3200" dirty="0" smtClean="0">
              <a:latin typeface="+mn-lt"/>
              <a:ea typeface="Times New Roman"/>
              <a:cs typeface="Times New Roman"/>
              <a:sym typeface="Times New Roman"/>
            </a:endParaRPr>
          </a:p>
          <a:p>
            <a:pPr marL="0" lvl="0" indent="0" algn="l" rtl="0">
              <a:spcBef>
                <a:spcPts val="640"/>
              </a:spcBef>
              <a:spcAft>
                <a:spcPts val="0"/>
              </a:spcAft>
              <a:buClr>
                <a:schemeClr val="dk1"/>
              </a:buClr>
              <a:buSzPts val="3200"/>
              <a:buFont typeface="Times New Roman"/>
              <a:buNone/>
            </a:pPr>
            <a:endParaRPr dirty="0" smtClean="0">
              <a:latin typeface="+mn-lt"/>
            </a:endParaRPr>
          </a:p>
          <a:p>
            <a:pPr marL="342900" lvl="0" indent="-139700" algn="l" rtl="0">
              <a:spcBef>
                <a:spcPts val="640"/>
              </a:spcBef>
              <a:spcAft>
                <a:spcPts val="0"/>
              </a:spcAft>
              <a:buClr>
                <a:schemeClr val="dk1"/>
              </a:buClr>
              <a:buSzPts val="3200"/>
              <a:buFont typeface="Times New Roman"/>
              <a:buNone/>
            </a:pPr>
            <a:endParaRPr dirty="0"/>
          </a:p>
        </p:txBody>
      </p:sp>
      <p:sp>
        <p:nvSpPr>
          <p:cNvPr id="164" name="Google Shape;164;p25"/>
          <p:cNvSpPr txBox="1"/>
          <p:nvPr/>
        </p:nvSpPr>
        <p:spPr>
          <a:xfrm>
            <a:off x="987552" y="2400299"/>
            <a:ext cx="7571232"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Times New Roman"/>
              <a:buNone/>
            </a:pPr>
            <a:r>
              <a:rPr lang="en-US" sz="3200" dirty="0">
                <a:solidFill>
                  <a:schemeClr val="dk1"/>
                </a:solidFill>
                <a:ea typeface="Times New Roman"/>
                <a:cs typeface="Times New Roman"/>
                <a:sym typeface="Times New Roman"/>
              </a:rPr>
              <a:t>JOIN </a:t>
            </a:r>
            <a:r>
              <a:rPr lang="en-US" sz="3200" dirty="0" err="1">
                <a:solidFill>
                  <a:schemeClr val="dk1"/>
                </a:solidFill>
                <a:ea typeface="Times New Roman"/>
                <a:cs typeface="Times New Roman"/>
                <a:sym typeface="Times New Roman"/>
              </a:rPr>
              <a:t>sierra_view</a:t>
            </a:r>
            <a:r>
              <a:rPr lang="en-US" sz="3200" dirty="0" smtClean="0">
                <a:solidFill>
                  <a:schemeClr val="dk1"/>
                </a:solidFill>
                <a:ea typeface="Times New Roman"/>
                <a:cs typeface="Times New Roman"/>
                <a:sym typeface="Times New Roman"/>
              </a:rPr>
              <a:t>.[table </a:t>
            </a:r>
            <a:r>
              <a:rPr lang="en-US" sz="3200" dirty="0">
                <a:solidFill>
                  <a:schemeClr val="dk1"/>
                </a:solidFill>
                <a:ea typeface="Times New Roman"/>
                <a:cs typeface="Times New Roman"/>
                <a:sym typeface="Times New Roman"/>
              </a:rPr>
              <a:t>name]</a:t>
            </a:r>
            <a:endParaRPr dirty="0"/>
          </a:p>
          <a:p>
            <a:pPr marL="0" marR="0" lvl="0" indent="0" algn="l" rtl="0">
              <a:spcBef>
                <a:spcPts val="640"/>
              </a:spcBef>
              <a:spcAft>
                <a:spcPts val="0"/>
              </a:spcAft>
              <a:buClr>
                <a:schemeClr val="dk1"/>
              </a:buClr>
              <a:buSzPts val="3200"/>
              <a:buFont typeface="Times New Roman"/>
              <a:buNone/>
            </a:pPr>
            <a:r>
              <a:rPr lang="en-US" sz="3200" dirty="0">
                <a:solidFill>
                  <a:schemeClr val="dk1"/>
                </a:solidFill>
                <a:ea typeface="Times New Roman"/>
                <a:cs typeface="Times New Roman"/>
                <a:sym typeface="Times New Roman"/>
              </a:rPr>
              <a:t>ON record_metadata.id = [table name].id</a:t>
            </a:r>
            <a:endParaRPr dirty="0"/>
          </a:p>
          <a:p>
            <a:pPr marL="0" marR="0" lvl="0" indent="0" algn="l" rtl="0">
              <a:spcBef>
                <a:spcPts val="640"/>
              </a:spcBef>
              <a:spcAft>
                <a:spcPts val="0"/>
              </a:spcAft>
              <a:buClr>
                <a:schemeClr val="dk1"/>
              </a:buClr>
              <a:buSzPts val="3200"/>
              <a:buFont typeface="Times New Roman"/>
              <a:buNone/>
            </a:pPr>
            <a:endParaRPr sz="3200" dirty="0">
              <a:solidFill>
                <a:schemeClr val="dk1"/>
              </a:solidFill>
              <a:latin typeface="Times New Roman"/>
              <a:ea typeface="Times New Roman"/>
              <a:cs typeface="Times New Roman"/>
              <a:sym typeface="Times New Roman"/>
            </a:endParaRPr>
          </a:p>
          <a:p>
            <a:pPr marL="342900" marR="0" lvl="0" indent="-139700" algn="l" rtl="0">
              <a:spcBef>
                <a:spcPts val="640"/>
              </a:spcBef>
              <a:spcAft>
                <a:spcPts val="0"/>
              </a:spcAft>
              <a:buClr>
                <a:schemeClr val="dk1"/>
              </a:buClr>
              <a:buSzPts val="3200"/>
              <a:buFont typeface="Times New Roman"/>
              <a:buNone/>
            </a:pPr>
            <a:endParaRPr sz="32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34926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bib_record</a:t>
            </a:r>
            <a:endParaRPr dirty="0"/>
          </a:p>
        </p:txBody>
      </p:sp>
      <p:sp>
        <p:nvSpPr>
          <p:cNvPr id="171" name="Google Shape;171;p26"/>
          <p:cNvSpPr txBox="1">
            <a:spLocks noGrp="1"/>
          </p:cNvSpPr>
          <p:nvPr>
            <p:ph idx="1"/>
          </p:nvPr>
        </p:nvSpPr>
        <p:spPr>
          <a:xfrm>
            <a:off x="387424" y="1321725"/>
            <a:ext cx="4184700" cy="33111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Key Fields: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language_code</a:t>
            </a:r>
            <a:endParaRPr sz="1800" dirty="0"/>
          </a:p>
          <a:p>
            <a:pPr marL="0" lvl="0" indent="0" algn="l" rtl="0">
              <a:spcBef>
                <a:spcPts val="640"/>
              </a:spcBef>
              <a:spcAft>
                <a:spcPts val="0"/>
              </a:spcAft>
              <a:buClr>
                <a:schemeClr val="dk1"/>
              </a:buClr>
              <a:buSzPts val="3200"/>
              <a:buFont typeface="Times New Roman"/>
              <a:buNone/>
            </a:pPr>
            <a:r>
              <a:rPr lang="en-US" sz="1800" dirty="0"/>
              <a:t>b</a:t>
            </a:r>
            <a:r>
              <a:rPr lang="en-US" sz="1800" dirty="0" smtClean="0"/>
              <a:t>code1, bcode2, bcode3</a:t>
            </a:r>
            <a:endParaRPr sz="1800" dirty="0"/>
          </a:p>
          <a:p>
            <a:pPr marL="0" lvl="0" indent="0" algn="l" rtl="0">
              <a:spcBef>
                <a:spcPts val="640"/>
              </a:spcBef>
              <a:spcAft>
                <a:spcPts val="0"/>
              </a:spcAft>
              <a:buClr>
                <a:schemeClr val="dk1"/>
              </a:buClr>
              <a:buSzPts val="3200"/>
              <a:buFont typeface="Times New Roman"/>
              <a:buNone/>
            </a:pPr>
            <a:r>
              <a:rPr lang="en-US" sz="1800" dirty="0" smtClean="0"/>
              <a:t>cataloging_date_gmt</a:t>
            </a:r>
          </a:p>
          <a:p>
            <a:pPr marL="0" lvl="0" indent="0" algn="l" rtl="0">
              <a:spcBef>
                <a:spcPts val="640"/>
              </a:spcBef>
              <a:spcAft>
                <a:spcPts val="0"/>
              </a:spcAft>
              <a:buClr>
                <a:schemeClr val="dk1"/>
              </a:buClr>
              <a:buSzPts val="3200"/>
              <a:buFont typeface="Times New Roman"/>
              <a:buNone/>
            </a:pPr>
            <a:r>
              <a:rPr lang="en-US" sz="1800" dirty="0"/>
              <a:t>c</a:t>
            </a:r>
            <a:r>
              <a:rPr lang="en-US" sz="1800" dirty="0" smtClean="0"/>
              <a:t>ountry_code</a:t>
            </a:r>
            <a:endParaRPr sz="1800" dirty="0"/>
          </a:p>
          <a:p>
            <a:pPr marL="0" lvl="0" indent="0" algn="l" rtl="0">
              <a:spcBef>
                <a:spcPts val="640"/>
              </a:spcBef>
              <a:spcAft>
                <a:spcPts val="0"/>
              </a:spcAft>
              <a:buClr>
                <a:schemeClr val="dk1"/>
              </a:buClr>
              <a:buSzPts val="3200"/>
              <a:buFont typeface="Times New Roman"/>
              <a:buNone/>
            </a:pPr>
            <a:r>
              <a:rPr lang="en-US" sz="1800" dirty="0" smtClean="0"/>
              <a:t>is_on_course_reserve</a:t>
            </a:r>
          </a:p>
          <a:p>
            <a:pPr marL="0" lvl="0" indent="0" algn="l" rtl="0">
              <a:spcBef>
                <a:spcPts val="640"/>
              </a:spcBef>
              <a:spcAft>
                <a:spcPts val="0"/>
              </a:spcAft>
              <a:buClr>
                <a:schemeClr val="dk1"/>
              </a:buClr>
              <a:buSzPts val="3200"/>
              <a:buFont typeface="Times New Roman"/>
              <a:buNone/>
            </a:pPr>
            <a:r>
              <a:rPr lang="en-US" sz="1800" dirty="0" smtClean="0"/>
              <a:t>Is_suppressed</a:t>
            </a:r>
            <a:endParaRPr sz="1800" dirty="0"/>
          </a:p>
          <a:p>
            <a:pPr marL="0" lvl="0" indent="0" algn="l" rtl="0">
              <a:spcBef>
                <a:spcPts val="640"/>
              </a:spcBef>
              <a:spcAft>
                <a:spcPts val="0"/>
              </a:spcAft>
              <a:buClr>
                <a:schemeClr val="dk1"/>
              </a:buClr>
              <a:buSzPts val="3200"/>
              <a:buFont typeface="Times New Roman"/>
              <a:buNone/>
            </a:pPr>
            <a:endParaRPr b="1" dirty="0"/>
          </a:p>
          <a:p>
            <a:pPr marL="0" lvl="0" indent="0" algn="l" rtl="0">
              <a:spcBef>
                <a:spcPts val="640"/>
              </a:spcBef>
              <a:spcAft>
                <a:spcPts val="0"/>
              </a:spcAft>
              <a:buClr>
                <a:schemeClr val="dk1"/>
              </a:buClr>
              <a:buSzPts val="3200"/>
              <a:buFont typeface="Times New Roman"/>
              <a:buNone/>
            </a:pPr>
            <a:endParaRPr dirty="0"/>
          </a:p>
        </p:txBody>
      </p:sp>
      <p:sp>
        <p:nvSpPr>
          <p:cNvPr id="172" name="Google Shape;172;p26"/>
          <p:cNvSpPr txBox="1">
            <a:spLocks noGrp="1"/>
          </p:cNvSpPr>
          <p:nvPr>
            <p:ph type="body" idx="4294967295"/>
          </p:nvPr>
        </p:nvSpPr>
        <p:spPr>
          <a:xfrm>
            <a:off x="4648200" y="1257300"/>
            <a:ext cx="4495800" cy="3328988"/>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Use For:</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bib fixed field data</a:t>
            </a:r>
            <a:endParaRPr sz="1800" dirty="0"/>
          </a:p>
          <a:p>
            <a:pPr marL="0" lvl="0" indent="0" algn="l" rtl="0">
              <a:spcBef>
                <a:spcPts val="640"/>
              </a:spcBef>
              <a:spcAft>
                <a:spcPts val="0"/>
              </a:spcAft>
              <a:buClr>
                <a:schemeClr val="dk1"/>
              </a:buClr>
              <a:buSzPts val="3200"/>
              <a:buFont typeface="Times New Roman"/>
              <a:buNone/>
            </a:pPr>
            <a:endParaRPr sz="1800" dirty="0"/>
          </a:p>
          <a:p>
            <a:pPr marL="0" lvl="0" indent="0" algn="ctr" rtl="0">
              <a:spcBef>
                <a:spcPts val="640"/>
              </a:spcBef>
              <a:spcAft>
                <a:spcPts val="0"/>
              </a:spcAft>
              <a:buClr>
                <a:schemeClr val="dk1"/>
              </a:buClr>
              <a:buSzPts val="3200"/>
              <a:buFont typeface="Times New Roman"/>
              <a:buNone/>
            </a:pPr>
            <a:r>
              <a:rPr lang="en-US" sz="1800" b="1" dirty="0"/>
              <a:t>Tips and Tricks:</a:t>
            </a:r>
            <a:r>
              <a:rPr lang="en-US" sz="1800" dirty="0"/>
              <a:t> </a:t>
            </a:r>
            <a:endParaRPr sz="1800" dirty="0"/>
          </a:p>
          <a:p>
            <a:pPr marL="0" lvl="0" indent="0" algn="l"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bib_record_location exists as its own </a:t>
            </a:r>
            <a:r>
              <a:rPr lang="en-US" sz="1800" dirty="0" smtClean="0"/>
              <a:t>table</a:t>
            </a:r>
          </a:p>
          <a:p>
            <a:pPr marL="0" lvl="0" indent="0" algn="l" rtl="0">
              <a:spcBef>
                <a:spcPts val="640"/>
              </a:spcBef>
              <a:spcAft>
                <a:spcPts val="0"/>
              </a:spcAft>
              <a:buClr>
                <a:schemeClr val="dk1"/>
              </a:buClr>
              <a:buSzPts val="3200"/>
              <a:buFont typeface="Times New Roman"/>
              <a:buNone/>
            </a:pPr>
            <a:r>
              <a:rPr lang="en-US" sz="1800" dirty="0" smtClean="0"/>
              <a:t>Join to myuser tables to translate field codes to their labels </a:t>
            </a:r>
            <a:endParaRPr sz="1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dirty="0"/>
              <a:t>bib_record</a:t>
            </a:r>
            <a:endParaRPr dirty="0"/>
          </a:p>
        </p:txBody>
      </p:sp>
      <p:pic>
        <p:nvPicPr>
          <p:cNvPr id="230" name="Google Shape;230;p18"/>
          <p:cNvPicPr preferRelativeResize="0"/>
          <p:nvPr/>
        </p:nvPicPr>
        <p:blipFill rotWithShape="1">
          <a:blip r:embed="rId3">
            <a:alphaModFix/>
          </a:blip>
          <a:srcRect/>
          <a:stretch/>
        </p:blipFill>
        <p:spPr>
          <a:xfrm>
            <a:off x="0" y="1673157"/>
            <a:ext cx="9143999" cy="2295727"/>
          </a:xfrm>
          <a:prstGeom prst="rect">
            <a:avLst/>
          </a:prstGeom>
          <a:noFill/>
          <a:ln>
            <a:noFill/>
          </a:ln>
        </p:spPr>
      </p:pic>
    </p:spTree>
    <p:extLst>
      <p:ext uri="{BB962C8B-B14F-4D97-AF65-F5344CB8AC3E}">
        <p14:creationId xmlns:p14="http://schemas.microsoft.com/office/powerpoint/2010/main" val="672972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Titles Added In each Language This Year</a:t>
            </a:r>
            <a:endParaRPr dirty="0"/>
          </a:p>
        </p:txBody>
      </p:sp>
      <p:sp>
        <p:nvSpPr>
          <p:cNvPr id="179" name="Google Shape;179;p27"/>
          <p:cNvSpPr txBox="1">
            <a:spLocks noGrp="1"/>
          </p:cNvSpPr>
          <p:nvPr>
            <p:ph idx="1"/>
          </p:nvPr>
        </p:nvSpPr>
        <p:spPr>
          <a:xfrm>
            <a:off x="387424" y="1180302"/>
            <a:ext cx="6697051" cy="2840700"/>
          </a:xfrm>
          <a:prstGeom prst="rect">
            <a:avLst/>
          </a:prstGeom>
          <a:noFill/>
          <a:ln>
            <a:noFill/>
          </a:ln>
        </p:spPr>
        <p:txBody>
          <a:bodyPr spcFirstLastPara="1" wrap="square" lIns="91425" tIns="45700" rIns="91425" bIns="45700" anchor="t" anchorCtr="0">
            <a:noAutofit/>
          </a:bodyPr>
          <a:lstStyle/>
          <a:p>
            <a:pPr marL="0" indent="0">
              <a:buNone/>
            </a:pPr>
            <a:r>
              <a:rPr lang="en-US" sz="1800" dirty="0"/>
              <a:t>SELECT</a:t>
            </a:r>
          </a:p>
          <a:p>
            <a:pPr marL="0" indent="0">
              <a:buNone/>
            </a:pPr>
            <a:r>
              <a:rPr lang="en-US" sz="1800" dirty="0" smtClean="0"/>
              <a:t>	b.language_code</a:t>
            </a:r>
            <a:r>
              <a:rPr lang="en-US" sz="1800" dirty="0"/>
              <a:t>,</a:t>
            </a:r>
          </a:p>
          <a:p>
            <a:pPr marL="0" indent="0">
              <a:buNone/>
            </a:pPr>
            <a:r>
              <a:rPr lang="en-US" sz="1800" dirty="0" smtClean="0"/>
              <a:t>	COUNT(b.id</a:t>
            </a:r>
            <a:r>
              <a:rPr lang="en-US" sz="1800" dirty="0"/>
              <a:t>)</a:t>
            </a:r>
          </a:p>
          <a:p>
            <a:pPr marL="0" indent="0">
              <a:buNone/>
            </a:pPr>
            <a:r>
              <a:rPr lang="en-US" sz="1800" dirty="0"/>
              <a:t/>
            </a:r>
            <a:br>
              <a:rPr lang="en-US" sz="1800" dirty="0"/>
            </a:br>
            <a:r>
              <a:rPr lang="en-US" sz="1800" dirty="0"/>
              <a:t>FROM sierra_view.bib_record b</a:t>
            </a:r>
          </a:p>
          <a:p>
            <a:pPr marL="0" indent="0">
              <a:buNone/>
            </a:pPr>
            <a:r>
              <a:rPr lang="en-US" sz="1800" dirty="0"/>
              <a:t>JOIN sierra_view.record_metadata m</a:t>
            </a:r>
          </a:p>
          <a:p>
            <a:pPr marL="0" indent="0">
              <a:buNone/>
            </a:pPr>
            <a:r>
              <a:rPr lang="en-US" sz="1800" dirty="0" smtClean="0"/>
              <a:t>	ON b.id </a:t>
            </a:r>
            <a:r>
              <a:rPr lang="en-US" sz="1800" dirty="0"/>
              <a:t>= m.id </a:t>
            </a:r>
            <a:endParaRPr lang="en-US" sz="1800" dirty="0" smtClean="0"/>
          </a:p>
          <a:p>
            <a:pPr marL="0" indent="0">
              <a:buNone/>
            </a:pPr>
            <a:r>
              <a:rPr lang="en-US" sz="1800" dirty="0"/>
              <a:t>	</a:t>
            </a:r>
            <a:r>
              <a:rPr lang="en-US" sz="1800" dirty="0" smtClean="0"/>
              <a:t>AND </a:t>
            </a:r>
            <a:r>
              <a:rPr lang="en-US" sz="1800" dirty="0"/>
              <a:t>m.creation_date_gmt &gt;= ‘</a:t>
            </a:r>
            <a:r>
              <a:rPr lang="en-US" sz="1800" dirty="0" smtClean="0"/>
              <a:t>2023-01-01</a:t>
            </a:r>
            <a:r>
              <a:rPr lang="en-US" sz="1800" dirty="0"/>
              <a:t>’</a:t>
            </a:r>
          </a:p>
          <a:p>
            <a:pPr marL="0" indent="0">
              <a:buNone/>
            </a:pPr>
            <a:r>
              <a:rPr lang="en-US" sz="1800" dirty="0"/>
              <a:t/>
            </a:r>
            <a:br>
              <a:rPr lang="en-US" sz="1800" dirty="0"/>
            </a:br>
            <a:r>
              <a:rPr lang="en-US" sz="1800" dirty="0"/>
              <a:t>GROUP BY 1</a:t>
            </a:r>
          </a:p>
          <a:p>
            <a:pPr marL="0" indent="0">
              <a:buNone/>
            </a:pPr>
            <a:r>
              <a:rPr lang="en-US" sz="1800" dirty="0"/>
              <a:t>ORDER BY </a:t>
            </a:r>
            <a:r>
              <a:rPr lang="en-US" sz="1800" dirty="0" smtClean="0"/>
              <a:t>1</a:t>
            </a:r>
            <a:endParaRPr lang="en-US" sz="1800" dirty="0"/>
          </a:p>
          <a:p>
            <a:pPr marL="0" indent="0">
              <a:buNone/>
            </a:pPr>
            <a:r>
              <a:rPr lang="en-US" sz="1800" dirty="0"/>
              <a:t/>
            </a:r>
            <a:br>
              <a:rPr lang="en-US" sz="1800" dirty="0"/>
            </a:br>
            <a:endParaRPr sz="1800" dirty="0"/>
          </a:p>
        </p:txBody>
      </p:sp>
      <p:pic>
        <p:nvPicPr>
          <p:cNvPr id="2" name="Picture 1"/>
          <p:cNvPicPr>
            <a:picLocks noChangeAspect="1"/>
          </p:cNvPicPr>
          <p:nvPr/>
        </p:nvPicPr>
        <p:blipFill>
          <a:blip r:embed="rId3"/>
          <a:stretch>
            <a:fillRect/>
          </a:stretch>
        </p:blipFill>
        <p:spPr>
          <a:xfrm>
            <a:off x="6078882" y="1180302"/>
            <a:ext cx="1733333" cy="3752381"/>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bib_record_property</a:t>
            </a:r>
            <a:endParaRPr dirty="0"/>
          </a:p>
        </p:txBody>
      </p:sp>
      <p:sp>
        <p:nvSpPr>
          <p:cNvPr id="186" name="Google Shape;186;p28"/>
          <p:cNvSpPr txBox="1">
            <a:spLocks noGrp="1"/>
          </p:cNvSpPr>
          <p:nvPr>
            <p:ph idx="1"/>
          </p:nvPr>
        </p:nvSpPr>
        <p:spPr>
          <a:xfrm>
            <a:off x="387424" y="1321725"/>
            <a:ext cx="4184700" cy="33111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Key Fields: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material_code</a:t>
            </a:r>
            <a:endParaRPr sz="1800" dirty="0"/>
          </a:p>
          <a:p>
            <a:pPr marL="0" lvl="0" indent="0" algn="l" rtl="0">
              <a:spcBef>
                <a:spcPts val="640"/>
              </a:spcBef>
              <a:spcAft>
                <a:spcPts val="0"/>
              </a:spcAft>
              <a:buClr>
                <a:schemeClr val="dk1"/>
              </a:buClr>
              <a:buSzPts val="3200"/>
              <a:buFont typeface="Times New Roman"/>
              <a:buNone/>
            </a:pPr>
            <a:r>
              <a:rPr lang="en-US" sz="1800" dirty="0"/>
              <a:t>best_title</a:t>
            </a:r>
            <a:endParaRPr sz="1800" dirty="0"/>
          </a:p>
          <a:p>
            <a:pPr marL="0" lvl="0" indent="0" algn="l" rtl="0">
              <a:spcBef>
                <a:spcPts val="640"/>
              </a:spcBef>
              <a:spcAft>
                <a:spcPts val="0"/>
              </a:spcAft>
              <a:buClr>
                <a:schemeClr val="dk1"/>
              </a:buClr>
              <a:buSzPts val="3200"/>
              <a:buFont typeface="Times New Roman"/>
              <a:buNone/>
            </a:pPr>
            <a:r>
              <a:rPr lang="en-US" sz="1800" dirty="0"/>
              <a:t>best_title_norm</a:t>
            </a:r>
            <a:endParaRPr sz="1800" dirty="0"/>
          </a:p>
          <a:p>
            <a:pPr marL="0" lvl="0" indent="0" algn="l" rtl="0">
              <a:spcBef>
                <a:spcPts val="640"/>
              </a:spcBef>
              <a:spcAft>
                <a:spcPts val="0"/>
              </a:spcAft>
              <a:buClr>
                <a:schemeClr val="dk1"/>
              </a:buClr>
              <a:buSzPts val="3200"/>
              <a:buFont typeface="Times New Roman"/>
              <a:buNone/>
            </a:pPr>
            <a:r>
              <a:rPr lang="en-US" sz="1800" dirty="0"/>
              <a:t>publish_year</a:t>
            </a:r>
            <a:endParaRPr sz="1800" dirty="0"/>
          </a:p>
          <a:p>
            <a:pPr marL="0" lvl="0" indent="0" algn="l" rtl="0">
              <a:spcBef>
                <a:spcPts val="640"/>
              </a:spcBef>
              <a:spcAft>
                <a:spcPts val="0"/>
              </a:spcAft>
              <a:buClr>
                <a:schemeClr val="dk1"/>
              </a:buClr>
              <a:buSzPts val="3200"/>
              <a:buFont typeface="Times New Roman"/>
              <a:buNone/>
            </a:pPr>
            <a:r>
              <a:rPr lang="en-US" sz="1800" dirty="0"/>
              <a:t>best_author</a:t>
            </a:r>
            <a:endParaRPr sz="1800" dirty="0"/>
          </a:p>
          <a:p>
            <a:pPr marL="0" lvl="0" indent="0" algn="l" rtl="0">
              <a:spcBef>
                <a:spcPts val="640"/>
              </a:spcBef>
              <a:spcAft>
                <a:spcPts val="0"/>
              </a:spcAft>
              <a:buClr>
                <a:schemeClr val="dk1"/>
              </a:buClr>
              <a:buSzPts val="3200"/>
              <a:buFont typeface="Times New Roman"/>
              <a:buNone/>
            </a:pPr>
            <a:r>
              <a:rPr lang="en-US" sz="1800" dirty="0"/>
              <a:t>best_author_norm</a:t>
            </a:r>
            <a:endParaRPr sz="1800" dirty="0"/>
          </a:p>
          <a:p>
            <a:pPr marL="0" lvl="0" indent="0" algn="l" rtl="0">
              <a:spcBef>
                <a:spcPts val="640"/>
              </a:spcBef>
              <a:spcAft>
                <a:spcPts val="0"/>
              </a:spcAft>
              <a:buClr>
                <a:schemeClr val="dk1"/>
              </a:buClr>
              <a:buSzPts val="3200"/>
              <a:buFont typeface="Times New Roman"/>
              <a:buNone/>
            </a:pPr>
            <a:endParaRPr b="1" dirty="0"/>
          </a:p>
          <a:p>
            <a:pPr marL="0" lvl="0" indent="0" algn="l" rtl="0">
              <a:spcBef>
                <a:spcPts val="640"/>
              </a:spcBef>
              <a:spcAft>
                <a:spcPts val="0"/>
              </a:spcAft>
              <a:buClr>
                <a:schemeClr val="dk1"/>
              </a:buClr>
              <a:buSzPts val="3200"/>
              <a:buFont typeface="Times New Roman"/>
              <a:buNone/>
            </a:pPr>
            <a:endParaRPr dirty="0"/>
          </a:p>
        </p:txBody>
      </p:sp>
      <p:sp>
        <p:nvSpPr>
          <p:cNvPr id="187" name="Google Shape;187;p28"/>
          <p:cNvSpPr txBox="1">
            <a:spLocks noGrp="1"/>
          </p:cNvSpPr>
          <p:nvPr>
            <p:ph type="body" idx="4294967295"/>
          </p:nvPr>
        </p:nvSpPr>
        <p:spPr>
          <a:xfrm>
            <a:off x="4648200" y="1257300"/>
            <a:ext cx="4495800" cy="3328988"/>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Use For:</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bib record details</a:t>
            </a:r>
            <a:endParaRPr sz="1800" dirty="0"/>
          </a:p>
          <a:p>
            <a:pPr marL="0" lvl="0" indent="0" algn="l" rtl="0">
              <a:spcBef>
                <a:spcPts val="640"/>
              </a:spcBef>
              <a:spcAft>
                <a:spcPts val="0"/>
              </a:spcAft>
              <a:buClr>
                <a:schemeClr val="dk1"/>
              </a:buClr>
              <a:buSzPts val="3200"/>
              <a:buFont typeface="Times New Roman"/>
              <a:buNone/>
            </a:pPr>
            <a:endParaRPr sz="1800" dirty="0"/>
          </a:p>
          <a:p>
            <a:pPr marL="0" lvl="0" indent="0" algn="ctr" rtl="0">
              <a:spcBef>
                <a:spcPts val="640"/>
              </a:spcBef>
              <a:spcAft>
                <a:spcPts val="0"/>
              </a:spcAft>
              <a:buClr>
                <a:schemeClr val="dk1"/>
              </a:buClr>
              <a:buSzPts val="3200"/>
              <a:buFont typeface="Times New Roman"/>
              <a:buNone/>
            </a:pPr>
            <a:r>
              <a:rPr lang="en-US" sz="1800" b="1" dirty="0"/>
              <a:t>Tips and Tricks: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smtClean="0"/>
              <a:t>_</a:t>
            </a:r>
            <a:r>
              <a:rPr lang="en-US" sz="1800" dirty="0"/>
              <a:t>norm fields </a:t>
            </a:r>
            <a:r>
              <a:rPr lang="en-US" sz="1800" dirty="0" smtClean="0"/>
              <a:t>contained indexed version</a:t>
            </a:r>
          </a:p>
          <a:p>
            <a:pPr marL="0" lvl="0" indent="0" algn="l" rtl="0">
              <a:spcBef>
                <a:spcPts val="640"/>
              </a:spcBef>
              <a:spcAft>
                <a:spcPts val="0"/>
              </a:spcAft>
              <a:buClr>
                <a:schemeClr val="dk1"/>
              </a:buClr>
              <a:buSzPts val="3200"/>
              <a:buFont typeface="Times New Roman"/>
              <a:buNone/>
            </a:pPr>
            <a:r>
              <a:rPr lang="en-US" sz="1800" dirty="0" smtClean="0"/>
              <a:t>Use to </a:t>
            </a:r>
            <a:r>
              <a:rPr lang="en-US" sz="1800" dirty="0"/>
              <a:t>avoid </a:t>
            </a:r>
            <a:r>
              <a:rPr lang="en-US" sz="1800" dirty="0" smtClean="0"/>
              <a:t>accounting </a:t>
            </a:r>
            <a:r>
              <a:rPr lang="en-US" sz="1800" dirty="0"/>
              <a:t>for </a:t>
            </a:r>
            <a:r>
              <a:rPr lang="en-US" sz="1800" dirty="0" smtClean="0"/>
              <a:t>punctuation, capitalization and articles</a:t>
            </a:r>
            <a:endParaRPr sz="1800" dirty="0"/>
          </a:p>
          <a:p>
            <a:pPr marL="0" lvl="0" indent="0" algn="l" rtl="0">
              <a:spcBef>
                <a:spcPts val="640"/>
              </a:spcBef>
              <a:spcAft>
                <a:spcPts val="0"/>
              </a:spcAft>
              <a:buClr>
                <a:schemeClr val="dk1"/>
              </a:buClr>
              <a:buSzPts val="3200"/>
              <a:buFont typeface="Times New Roman"/>
              <a:buNone/>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Overview</a:t>
            </a:r>
            <a:endParaRPr/>
          </a:p>
        </p:txBody>
      </p:sp>
      <p:sp>
        <p:nvSpPr>
          <p:cNvPr id="99" name="Google Shape;99;p1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Times New Roman"/>
              <a:buChar char="▪"/>
            </a:pPr>
            <a:r>
              <a:rPr lang="en-US" sz="1800" dirty="0"/>
              <a:t>Views Not </a:t>
            </a:r>
            <a:r>
              <a:rPr lang="en-US" sz="1800" dirty="0" smtClean="0"/>
              <a:t>Tables</a:t>
            </a:r>
          </a:p>
          <a:p>
            <a:pPr marL="342900" lvl="0" indent="-342900" algn="l" rtl="0">
              <a:spcBef>
                <a:spcPts val="0"/>
              </a:spcBef>
              <a:spcAft>
                <a:spcPts val="0"/>
              </a:spcAft>
              <a:buClr>
                <a:schemeClr val="dk1"/>
              </a:buClr>
              <a:buSzPts val="3200"/>
              <a:buFont typeface="Times New Roman"/>
              <a:buChar char="▪"/>
            </a:pPr>
            <a:endParaRPr sz="1800" dirty="0"/>
          </a:p>
          <a:p>
            <a:pPr marL="342900" lvl="0" indent="-342900" algn="l" rtl="0">
              <a:spcBef>
                <a:spcPts val="640"/>
              </a:spcBef>
              <a:spcAft>
                <a:spcPts val="0"/>
              </a:spcAft>
              <a:buClr>
                <a:schemeClr val="dk1"/>
              </a:buClr>
              <a:buSzPts val="3200"/>
              <a:buFont typeface="Times New Roman"/>
              <a:buChar char="▪"/>
            </a:pPr>
            <a:r>
              <a:rPr lang="en-US" sz="1800" dirty="0" smtClean="0"/>
              <a:t>362 views </a:t>
            </a:r>
          </a:p>
          <a:p>
            <a:pPr marL="742950" lvl="1" indent="-285750" algn="l" rtl="0">
              <a:spcBef>
                <a:spcPts val="560"/>
              </a:spcBef>
              <a:spcAft>
                <a:spcPts val="0"/>
              </a:spcAft>
              <a:buClr>
                <a:schemeClr val="dk1"/>
              </a:buClr>
              <a:buSzPts val="2800"/>
              <a:buFont typeface="Times New Roman"/>
              <a:buChar char="▪"/>
            </a:pPr>
            <a:r>
              <a:rPr lang="en-US" sz="1800" dirty="0" smtClean="0"/>
              <a:t>2821 </a:t>
            </a:r>
            <a:r>
              <a:rPr lang="en-US" sz="1800" dirty="0" smtClean="0"/>
              <a:t>columns</a:t>
            </a:r>
            <a:endParaRPr sz="1800" dirty="0"/>
          </a:p>
          <a:p>
            <a:pPr marL="342900" lvl="0" indent="-342900" algn="l" rtl="0">
              <a:spcBef>
                <a:spcPts val="640"/>
              </a:spcBef>
              <a:spcAft>
                <a:spcPts val="0"/>
              </a:spcAft>
              <a:buClr>
                <a:schemeClr val="dk1"/>
              </a:buClr>
              <a:buSzPts val="3200"/>
              <a:buFont typeface="Times New Roman"/>
              <a:buChar char="▪"/>
            </a:pPr>
            <a:endParaRPr lang="en-US" sz="1800" dirty="0" smtClean="0"/>
          </a:p>
          <a:p>
            <a:pPr marL="342900" lvl="0" indent="-342900" algn="l" rtl="0">
              <a:spcBef>
                <a:spcPts val="640"/>
              </a:spcBef>
              <a:spcAft>
                <a:spcPts val="0"/>
              </a:spcAft>
              <a:buClr>
                <a:schemeClr val="dk1"/>
              </a:buClr>
              <a:buSzPts val="3200"/>
              <a:buFont typeface="Times New Roman"/>
              <a:buChar char="▪"/>
            </a:pPr>
            <a:r>
              <a:rPr lang="en-US" sz="1800" dirty="0" smtClean="0"/>
              <a:t>How </a:t>
            </a:r>
            <a:r>
              <a:rPr lang="en-US" sz="1800" dirty="0"/>
              <a:t>to reference a </a:t>
            </a:r>
            <a:r>
              <a:rPr lang="en-US" sz="1800" dirty="0" smtClean="0"/>
              <a:t>field</a:t>
            </a:r>
          </a:p>
          <a:p>
            <a:pPr marL="742950" lvl="1" indent="-285750" algn="l" rtl="0">
              <a:spcBef>
                <a:spcPts val="560"/>
              </a:spcBef>
              <a:spcAft>
                <a:spcPts val="0"/>
              </a:spcAft>
              <a:buClr>
                <a:schemeClr val="dk1"/>
              </a:buClr>
              <a:buSzPts val="2800"/>
              <a:buFont typeface="Times New Roman"/>
              <a:buChar char="▪"/>
            </a:pPr>
            <a:r>
              <a:rPr lang="en-US" sz="1800" dirty="0" smtClean="0"/>
              <a:t>schema.table.column</a:t>
            </a:r>
            <a:endParaRPr sz="1800" dirty="0"/>
          </a:p>
          <a:p>
            <a:pPr marL="742950" lvl="1" indent="-285750" algn="l" rtl="0">
              <a:spcBef>
                <a:spcPts val="560"/>
              </a:spcBef>
              <a:spcAft>
                <a:spcPts val="0"/>
              </a:spcAft>
              <a:buClr>
                <a:schemeClr val="dk1"/>
              </a:buClr>
              <a:buSzPts val="2800"/>
              <a:buFont typeface="Times New Roman"/>
              <a:buChar char="▪"/>
            </a:pPr>
            <a:r>
              <a:rPr lang="en-US" sz="1800" dirty="0" smtClean="0"/>
              <a:t>sierra_view.item_record.id</a:t>
            </a:r>
          </a:p>
          <a:p>
            <a:pPr lvl="2"/>
            <a:r>
              <a:rPr lang="en-US" sz="1500" dirty="0" smtClean="0"/>
              <a:t>Alternate option</a:t>
            </a:r>
          </a:p>
          <a:p>
            <a:pPr lvl="3"/>
            <a:r>
              <a:rPr lang="en-US" sz="1500" dirty="0"/>
              <a:t>S</a:t>
            </a:r>
            <a:r>
              <a:rPr lang="en-US" sz="1500" dirty="0" smtClean="0"/>
              <a:t>tart queries with </a:t>
            </a:r>
            <a:r>
              <a:rPr lang="en-US" sz="1300" b="1" dirty="0"/>
              <a:t>SET</a:t>
            </a:r>
            <a:r>
              <a:rPr lang="en-US" sz="1300" dirty="0"/>
              <a:t> </a:t>
            </a:r>
            <a:r>
              <a:rPr lang="en-US" sz="1300" dirty="0" err="1"/>
              <a:t>search_path</a:t>
            </a:r>
            <a:r>
              <a:rPr lang="en-US" sz="1300" dirty="0"/>
              <a:t> = '</a:t>
            </a:r>
            <a:r>
              <a:rPr lang="en-US" sz="1300" dirty="0" err="1"/>
              <a:t>sierra_view</a:t>
            </a:r>
            <a:r>
              <a:rPr lang="en-US" sz="1300" dirty="0"/>
              <a:t>';</a:t>
            </a:r>
          </a:p>
          <a:p>
            <a:endParaRPr lang="en-US" sz="1600" dirty="0"/>
          </a:p>
          <a:p>
            <a:pPr marL="742950" lvl="1" indent="-285750" algn="l" rtl="0">
              <a:spcBef>
                <a:spcPts val="560"/>
              </a:spcBef>
              <a:spcAft>
                <a:spcPts val="0"/>
              </a:spcAft>
              <a:buClr>
                <a:schemeClr val="dk1"/>
              </a:buClr>
              <a:buSzPts val="2800"/>
              <a:buFont typeface="Times New Roman"/>
              <a:buChar char="▪"/>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Normalized Fields</a:t>
            </a:r>
            <a:endParaRPr lang="en-US" dirty="0"/>
          </a:p>
        </p:txBody>
      </p:sp>
      <p:pic>
        <p:nvPicPr>
          <p:cNvPr id="4" name="Content Placeholder 3"/>
          <p:cNvPicPr>
            <a:picLocks noGrp="1" noChangeAspect="1"/>
          </p:cNvPicPr>
          <p:nvPr>
            <p:ph idx="1"/>
          </p:nvPr>
        </p:nvPicPr>
        <p:blipFill>
          <a:blip r:embed="rId3"/>
          <a:stretch>
            <a:fillRect/>
          </a:stretch>
        </p:blipFill>
        <p:spPr>
          <a:xfrm>
            <a:off x="1343313" y="1128409"/>
            <a:ext cx="6388854" cy="1809344"/>
          </a:xfrm>
          <a:prstGeom prst="rect">
            <a:avLst/>
          </a:prstGeom>
        </p:spPr>
      </p:pic>
      <p:pic>
        <p:nvPicPr>
          <p:cNvPr id="5" name="Picture 4"/>
          <p:cNvPicPr>
            <a:picLocks noChangeAspect="1"/>
          </p:cNvPicPr>
          <p:nvPr/>
        </p:nvPicPr>
        <p:blipFill>
          <a:blip r:embed="rId4"/>
          <a:stretch>
            <a:fillRect/>
          </a:stretch>
        </p:blipFill>
        <p:spPr>
          <a:xfrm>
            <a:off x="1652815" y="3012532"/>
            <a:ext cx="2580952" cy="2038095"/>
          </a:xfrm>
          <a:prstGeom prst="rect">
            <a:avLst/>
          </a:prstGeom>
        </p:spPr>
      </p:pic>
      <p:pic>
        <p:nvPicPr>
          <p:cNvPr id="6" name="Picture 5"/>
          <p:cNvPicPr>
            <a:picLocks noChangeAspect="1"/>
          </p:cNvPicPr>
          <p:nvPr/>
        </p:nvPicPr>
        <p:blipFill>
          <a:blip r:embed="rId5"/>
          <a:stretch>
            <a:fillRect/>
          </a:stretch>
        </p:blipFill>
        <p:spPr>
          <a:xfrm>
            <a:off x="4799938" y="3012532"/>
            <a:ext cx="2327804" cy="2130968"/>
          </a:xfrm>
          <a:prstGeom prst="rect">
            <a:avLst/>
          </a:prstGeom>
          <a:ln>
            <a:solidFill>
              <a:schemeClr val="tx1"/>
            </a:solidFill>
          </a:ln>
        </p:spPr>
      </p:pic>
    </p:spTree>
    <p:extLst>
      <p:ext uri="{BB962C8B-B14F-4D97-AF65-F5344CB8AC3E}">
        <p14:creationId xmlns:p14="http://schemas.microsoft.com/office/powerpoint/2010/main" val="591322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Sorting on Titles</a:t>
            </a:r>
            <a:endParaRPr dirty="0"/>
          </a:p>
        </p:txBody>
      </p:sp>
      <p:sp>
        <p:nvSpPr>
          <p:cNvPr id="194" name="Google Shape;194;p29"/>
          <p:cNvSpPr txBox="1">
            <a:spLocks noGrp="1"/>
          </p:cNvSpPr>
          <p:nvPr>
            <p:ph idx="1"/>
          </p:nvPr>
        </p:nvSpPr>
        <p:spPr>
          <a:xfrm>
            <a:off x="387424" y="1239389"/>
            <a:ext cx="6499800" cy="3444000"/>
          </a:xfrm>
          <a:prstGeom prst="rect">
            <a:avLst/>
          </a:prstGeom>
          <a:noFill/>
          <a:ln>
            <a:noFill/>
          </a:ln>
        </p:spPr>
        <p:txBody>
          <a:bodyPr spcFirstLastPara="1" wrap="square" lIns="91425" tIns="45700" rIns="91425" bIns="45700" anchor="t" anchorCtr="0">
            <a:noAutofit/>
          </a:bodyPr>
          <a:lstStyle/>
          <a:p>
            <a:pPr marL="0" indent="0">
              <a:buNone/>
            </a:pPr>
            <a:r>
              <a:rPr lang="en-US" sz="1800" dirty="0"/>
              <a:t>SELECT</a:t>
            </a:r>
          </a:p>
          <a:p>
            <a:pPr marL="0" indent="0">
              <a:buNone/>
            </a:pPr>
            <a:r>
              <a:rPr lang="en-US" sz="1800" dirty="0" smtClean="0"/>
              <a:t>	best_title</a:t>
            </a:r>
            <a:endParaRPr lang="en-US" sz="1800" dirty="0"/>
          </a:p>
          <a:p>
            <a:pPr marL="0" indent="0">
              <a:buNone/>
            </a:pPr>
            <a:r>
              <a:rPr lang="en-US" sz="1800" dirty="0"/>
              <a:t/>
            </a:r>
            <a:br>
              <a:rPr lang="en-US" sz="1800" dirty="0"/>
            </a:br>
            <a:r>
              <a:rPr lang="en-US" sz="1800" dirty="0"/>
              <a:t>FROM sierra_view.bib_record_property</a:t>
            </a:r>
          </a:p>
          <a:p>
            <a:pPr marL="0" indent="0">
              <a:buNone/>
            </a:pPr>
            <a:r>
              <a:rPr lang="en-US" sz="1800" dirty="0"/>
              <a:t/>
            </a:r>
            <a:br>
              <a:rPr lang="en-US" sz="1800" dirty="0"/>
            </a:br>
            <a:r>
              <a:rPr lang="en-US" sz="1800" dirty="0"/>
              <a:t>ORDER BY </a:t>
            </a:r>
            <a:r>
              <a:rPr lang="en-US" sz="1800" dirty="0" err="1" smtClean="0"/>
              <a:t>best_title_norm</a:t>
            </a:r>
            <a:endParaRPr lang="en-US" sz="1800" dirty="0"/>
          </a:p>
          <a:p>
            <a:pPr marL="0" indent="0">
              <a:buNone/>
            </a:pPr>
            <a:r>
              <a:rPr lang="en-US" sz="1800" dirty="0"/>
              <a:t/>
            </a:r>
            <a:br>
              <a:rPr lang="en-US" sz="1800" dirty="0"/>
            </a:br>
            <a:endParaRPr sz="1800" dirty="0"/>
          </a:p>
        </p:txBody>
      </p:sp>
      <p:pic>
        <p:nvPicPr>
          <p:cNvPr id="1026" name="Picture 2" descr="https://lh6.googleusercontent.com/IIPF4G6PIAxy4zgRfqhJUEgXemIBGvn93MFs4PB-yqCmzZvoptzo3g3a47rUcPxfps-i6p5ycwfB5dLO9EXySbY8SXnzRLYSlzac5oQIqnFkse932Wx0-I_7nj2PjMOmJ3Gtc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379" y="1343663"/>
            <a:ext cx="3081755" cy="263423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bib_view</a:t>
            </a:r>
            <a:endParaRPr dirty="0"/>
          </a:p>
        </p:txBody>
      </p:sp>
      <p:sp>
        <p:nvSpPr>
          <p:cNvPr id="246" name="Google Shape;246;p36"/>
          <p:cNvSpPr txBox="1">
            <a:spLocks noGrp="1"/>
          </p:cNvSpPr>
          <p:nvPr>
            <p:ph idx="1"/>
          </p:nvPr>
        </p:nvSpPr>
        <p:spPr>
          <a:xfrm>
            <a:off x="387424" y="1321725"/>
            <a:ext cx="4184700" cy="33111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Key Fields: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record_num</a:t>
            </a:r>
            <a:endParaRPr sz="1800" dirty="0"/>
          </a:p>
          <a:p>
            <a:pPr marL="0" lvl="0" indent="0" algn="l" rtl="0">
              <a:spcBef>
                <a:spcPts val="640"/>
              </a:spcBef>
              <a:spcAft>
                <a:spcPts val="0"/>
              </a:spcAft>
              <a:buClr>
                <a:schemeClr val="dk1"/>
              </a:buClr>
              <a:buSzPts val="3200"/>
              <a:buFont typeface="Times New Roman"/>
              <a:buNone/>
            </a:pPr>
            <a:r>
              <a:rPr lang="en-US" sz="1800" dirty="0"/>
              <a:t>language_code</a:t>
            </a:r>
            <a:endParaRPr sz="1800" dirty="0"/>
          </a:p>
          <a:p>
            <a:pPr marL="0" lvl="0" indent="0" algn="l" rtl="0">
              <a:spcBef>
                <a:spcPts val="640"/>
              </a:spcBef>
              <a:spcAft>
                <a:spcPts val="0"/>
              </a:spcAft>
              <a:buClr>
                <a:schemeClr val="dk1"/>
              </a:buClr>
              <a:buSzPts val="3200"/>
              <a:buFont typeface="Times New Roman"/>
              <a:buNone/>
            </a:pPr>
            <a:r>
              <a:rPr lang="en-US" sz="1800" dirty="0"/>
              <a:t>is_available_at_library</a:t>
            </a:r>
            <a:endParaRPr sz="1800" dirty="0"/>
          </a:p>
          <a:p>
            <a:pPr marL="0" lvl="0" indent="0" algn="l" rtl="0">
              <a:spcBef>
                <a:spcPts val="640"/>
              </a:spcBef>
              <a:spcAft>
                <a:spcPts val="0"/>
              </a:spcAft>
              <a:buClr>
                <a:schemeClr val="dk1"/>
              </a:buClr>
              <a:buSzPts val="3200"/>
              <a:buFont typeface="Times New Roman"/>
              <a:buNone/>
            </a:pPr>
            <a:r>
              <a:rPr lang="en-US" sz="1800" dirty="0"/>
              <a:t>bcodes</a:t>
            </a:r>
            <a:endParaRPr sz="1800" dirty="0"/>
          </a:p>
          <a:p>
            <a:pPr marL="0" lvl="0" indent="0" algn="l" rtl="0">
              <a:spcBef>
                <a:spcPts val="640"/>
              </a:spcBef>
              <a:spcAft>
                <a:spcPts val="0"/>
              </a:spcAft>
              <a:buClr>
                <a:schemeClr val="dk1"/>
              </a:buClr>
              <a:buSzPts val="3200"/>
              <a:buFont typeface="Times New Roman"/>
              <a:buNone/>
            </a:pPr>
            <a:r>
              <a:rPr lang="en-US" sz="1800" dirty="0"/>
              <a:t>cataloging_date_gmt</a:t>
            </a:r>
            <a:endParaRPr sz="1800" dirty="0"/>
          </a:p>
          <a:p>
            <a:pPr marL="0" lvl="0" indent="0" algn="l" rtl="0">
              <a:spcBef>
                <a:spcPts val="640"/>
              </a:spcBef>
              <a:spcAft>
                <a:spcPts val="0"/>
              </a:spcAft>
              <a:buClr>
                <a:schemeClr val="dk1"/>
              </a:buClr>
              <a:buSzPts val="3200"/>
              <a:buFont typeface="Times New Roman"/>
              <a:buNone/>
            </a:pPr>
            <a:r>
              <a:rPr lang="en-US" sz="1800" dirty="0"/>
              <a:t>record_creation_date_gmt</a:t>
            </a:r>
            <a:endParaRPr sz="1800" dirty="0"/>
          </a:p>
          <a:p>
            <a:pPr marL="0" lvl="0" indent="0" algn="l" rtl="0">
              <a:spcBef>
                <a:spcPts val="640"/>
              </a:spcBef>
              <a:spcAft>
                <a:spcPts val="0"/>
              </a:spcAft>
              <a:buClr>
                <a:schemeClr val="dk1"/>
              </a:buClr>
              <a:buSzPts val="3200"/>
              <a:buFont typeface="Times New Roman"/>
              <a:buNone/>
            </a:pPr>
            <a:r>
              <a:rPr lang="en-US" sz="1800" dirty="0"/>
              <a:t>title</a:t>
            </a:r>
            <a:endParaRPr sz="1800" dirty="0"/>
          </a:p>
          <a:p>
            <a:pPr marL="0" lvl="0" indent="0" algn="l" rtl="0">
              <a:spcBef>
                <a:spcPts val="640"/>
              </a:spcBef>
              <a:spcAft>
                <a:spcPts val="0"/>
              </a:spcAft>
              <a:buClr>
                <a:schemeClr val="dk1"/>
              </a:buClr>
              <a:buSzPts val="3200"/>
              <a:buFont typeface="Times New Roman"/>
              <a:buNone/>
            </a:pPr>
            <a:endParaRPr dirty="0"/>
          </a:p>
          <a:p>
            <a:pPr marL="0" lvl="0" indent="0" algn="l" rtl="0">
              <a:spcBef>
                <a:spcPts val="640"/>
              </a:spcBef>
              <a:spcAft>
                <a:spcPts val="0"/>
              </a:spcAft>
              <a:buClr>
                <a:schemeClr val="dk1"/>
              </a:buClr>
              <a:buSzPts val="3200"/>
              <a:buFont typeface="Times New Roman"/>
              <a:buNone/>
            </a:pPr>
            <a:endParaRPr b="1" dirty="0"/>
          </a:p>
          <a:p>
            <a:pPr marL="0" lvl="0" indent="0" algn="l" rtl="0">
              <a:spcBef>
                <a:spcPts val="640"/>
              </a:spcBef>
              <a:spcAft>
                <a:spcPts val="0"/>
              </a:spcAft>
              <a:buClr>
                <a:schemeClr val="dk1"/>
              </a:buClr>
              <a:buSzPts val="3200"/>
              <a:buFont typeface="Times New Roman"/>
              <a:buNone/>
            </a:pPr>
            <a:endParaRPr dirty="0"/>
          </a:p>
        </p:txBody>
      </p:sp>
      <p:sp>
        <p:nvSpPr>
          <p:cNvPr id="247" name="Google Shape;247;p36"/>
          <p:cNvSpPr txBox="1">
            <a:spLocks noGrp="1"/>
          </p:cNvSpPr>
          <p:nvPr>
            <p:ph type="body" idx="4294967295"/>
          </p:nvPr>
        </p:nvSpPr>
        <p:spPr>
          <a:xfrm>
            <a:off x="4648200" y="1257300"/>
            <a:ext cx="4495800" cy="3328988"/>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Use For:</a:t>
            </a:r>
            <a:r>
              <a:rPr lang="en-US" sz="1800" dirty="0"/>
              <a:t> </a:t>
            </a:r>
            <a:endParaRPr lang="en-US" sz="1800" dirty="0" smtClean="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combines data from bib_record, bib_record_property and record_metadata</a:t>
            </a:r>
            <a:endParaRPr sz="1800" dirty="0"/>
          </a:p>
          <a:p>
            <a:pPr marL="0" lvl="0" indent="0" algn="l" rtl="0">
              <a:spcBef>
                <a:spcPts val="640"/>
              </a:spcBef>
              <a:spcAft>
                <a:spcPts val="0"/>
              </a:spcAft>
              <a:buClr>
                <a:schemeClr val="dk1"/>
              </a:buClr>
              <a:buSzPts val="3200"/>
              <a:buFont typeface="Times New Roman"/>
              <a:buNone/>
            </a:pPr>
            <a:endParaRPr sz="1800" dirty="0"/>
          </a:p>
          <a:p>
            <a:pPr marL="0" lvl="0" indent="0" algn="ctr" rtl="0">
              <a:spcBef>
                <a:spcPts val="640"/>
              </a:spcBef>
              <a:spcAft>
                <a:spcPts val="0"/>
              </a:spcAft>
              <a:buClr>
                <a:schemeClr val="dk1"/>
              </a:buClr>
              <a:buSzPts val="3200"/>
              <a:buFont typeface="Times New Roman"/>
              <a:buNone/>
            </a:pPr>
            <a:r>
              <a:rPr lang="en-US" sz="1800" b="1" dirty="0"/>
              <a:t>Tips and Tricks:</a:t>
            </a:r>
            <a:r>
              <a:rPr lang="en-US" sz="1800" dirty="0"/>
              <a:t> </a:t>
            </a:r>
            <a:endParaRPr lang="en-US" sz="1800" dirty="0" smtClean="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None/>
            </a:pPr>
            <a:r>
              <a:rPr lang="en-US" sz="1800" dirty="0"/>
              <a:t>Trade off convenience for performance</a:t>
            </a:r>
            <a:endParaRPr sz="1800" dirty="0"/>
          </a:p>
          <a:p>
            <a:pPr marL="0" lvl="0" indent="0" algn="l" rtl="0">
              <a:spcBef>
                <a:spcPts val="640"/>
              </a:spcBef>
              <a:spcAft>
                <a:spcPts val="0"/>
              </a:spcAft>
              <a:buClr>
                <a:schemeClr val="dk1"/>
              </a:buClr>
              <a:buSzPts val="3200"/>
              <a:buFont typeface="Times New Roman"/>
              <a:buNone/>
            </a:pPr>
            <a:endParaRPr dirty="0"/>
          </a:p>
        </p:txBody>
      </p:sp>
      <p:sp>
        <p:nvSpPr>
          <p:cNvPr id="2" name="Rectangle 1"/>
          <p:cNvSpPr/>
          <p:nvPr/>
        </p:nvSpPr>
        <p:spPr>
          <a:xfrm>
            <a:off x="4447607" y="2387084"/>
            <a:ext cx="248786" cy="369332"/>
          </a:xfrm>
          <a:prstGeom prst="rect">
            <a:avLst/>
          </a:prstGeom>
        </p:spPr>
        <p:txBody>
          <a:bodyPr wrap="none">
            <a:spAutoFit/>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Titles Added In Each language This Year (Redux)</a:t>
            </a:r>
          </a:p>
        </p:txBody>
      </p:sp>
      <p:sp>
        <p:nvSpPr>
          <p:cNvPr id="4" name="Rectangle 3"/>
          <p:cNvSpPr/>
          <p:nvPr/>
        </p:nvSpPr>
        <p:spPr>
          <a:xfrm>
            <a:off x="4447607" y="2387084"/>
            <a:ext cx="248786" cy="369332"/>
          </a:xfrm>
          <a:prstGeom prst="rect">
            <a:avLst/>
          </a:prstGeom>
        </p:spPr>
        <p:txBody>
          <a:bodyPr wrap="none">
            <a:spAutoFit/>
          </a:bodyPr>
          <a:lstStyle/>
          <a:p>
            <a:r>
              <a:rPr lang="en-US" dirty="0"/>
              <a:t> </a:t>
            </a:r>
          </a:p>
        </p:txBody>
      </p:sp>
      <p:sp>
        <p:nvSpPr>
          <p:cNvPr id="7" name="Rectangle 6"/>
          <p:cNvSpPr/>
          <p:nvPr/>
        </p:nvSpPr>
        <p:spPr>
          <a:xfrm>
            <a:off x="155110" y="1145269"/>
            <a:ext cx="4292497" cy="4231928"/>
          </a:xfrm>
          <a:prstGeom prst="rect">
            <a:avLst/>
          </a:prstGeom>
        </p:spPr>
        <p:txBody>
          <a:bodyPr wrap="square">
            <a:spAutoFit/>
          </a:bodyPr>
          <a:lstStyle/>
          <a:p>
            <a:r>
              <a:rPr lang="en-US" dirty="0">
                <a:solidFill>
                  <a:srgbClr val="53575A"/>
                </a:solidFill>
              </a:rPr>
              <a:t>SELECT</a:t>
            </a:r>
            <a:endParaRPr lang="en-US" dirty="0"/>
          </a:p>
          <a:p>
            <a:pPr>
              <a:spcBef>
                <a:spcPts val="560"/>
              </a:spcBef>
            </a:pPr>
            <a:r>
              <a:rPr lang="en-US" dirty="0" smtClean="0">
                <a:solidFill>
                  <a:srgbClr val="53575A"/>
                </a:solidFill>
              </a:rPr>
              <a:t>	b.language_code</a:t>
            </a:r>
            <a:r>
              <a:rPr lang="en-US" dirty="0">
                <a:solidFill>
                  <a:srgbClr val="53575A"/>
                </a:solidFill>
              </a:rPr>
              <a:t>,</a:t>
            </a:r>
            <a:endParaRPr lang="en-US" dirty="0"/>
          </a:p>
          <a:p>
            <a:pPr>
              <a:spcBef>
                <a:spcPts val="560"/>
              </a:spcBef>
            </a:pPr>
            <a:r>
              <a:rPr lang="en-US" dirty="0" smtClean="0">
                <a:solidFill>
                  <a:srgbClr val="53575A"/>
                </a:solidFill>
              </a:rPr>
              <a:t>	COUNT(b.id</a:t>
            </a:r>
            <a:r>
              <a:rPr lang="en-US" dirty="0">
                <a:solidFill>
                  <a:srgbClr val="53575A"/>
                </a:solidFill>
              </a:rPr>
              <a:t>)</a:t>
            </a:r>
            <a:endParaRPr lang="en-US" dirty="0"/>
          </a:p>
          <a:p>
            <a:pPr>
              <a:spcBef>
                <a:spcPts val="560"/>
              </a:spcBef>
            </a:pPr>
            <a:r>
              <a:rPr lang="en-US" dirty="0"/>
              <a:t/>
            </a:r>
            <a:br>
              <a:rPr lang="en-US" dirty="0"/>
            </a:br>
            <a:r>
              <a:rPr lang="en-US" dirty="0">
                <a:solidFill>
                  <a:srgbClr val="53575A"/>
                </a:solidFill>
              </a:rPr>
              <a:t>FROM sierra_view.bib_record b</a:t>
            </a:r>
            <a:endParaRPr lang="en-US" dirty="0"/>
          </a:p>
          <a:p>
            <a:pPr>
              <a:spcBef>
                <a:spcPts val="560"/>
              </a:spcBef>
            </a:pPr>
            <a:r>
              <a:rPr lang="en-US" dirty="0">
                <a:solidFill>
                  <a:srgbClr val="53575A"/>
                </a:solidFill>
              </a:rPr>
              <a:t>JOIN sierra_view.record_metadata m</a:t>
            </a:r>
            <a:endParaRPr lang="en-US" dirty="0"/>
          </a:p>
          <a:p>
            <a:pPr>
              <a:spcBef>
                <a:spcPts val="560"/>
              </a:spcBef>
            </a:pPr>
            <a:r>
              <a:rPr lang="en-US" dirty="0" smtClean="0">
                <a:solidFill>
                  <a:srgbClr val="53575A"/>
                </a:solidFill>
              </a:rPr>
              <a:t>	ON b.id </a:t>
            </a:r>
            <a:r>
              <a:rPr lang="en-US" dirty="0">
                <a:solidFill>
                  <a:srgbClr val="53575A"/>
                </a:solidFill>
              </a:rPr>
              <a:t>= m.id </a:t>
            </a:r>
            <a:endParaRPr lang="en-US" dirty="0" smtClean="0">
              <a:solidFill>
                <a:srgbClr val="53575A"/>
              </a:solidFill>
            </a:endParaRPr>
          </a:p>
          <a:p>
            <a:pPr>
              <a:spcBef>
                <a:spcPts val="560"/>
              </a:spcBef>
            </a:pPr>
            <a:r>
              <a:rPr lang="en-US" dirty="0" smtClean="0">
                <a:solidFill>
                  <a:srgbClr val="53575A"/>
                </a:solidFill>
              </a:rPr>
              <a:t>	AND m.creation_date_gmt </a:t>
            </a:r>
            <a:r>
              <a:rPr lang="en-US" dirty="0">
                <a:solidFill>
                  <a:srgbClr val="53575A"/>
                </a:solidFill>
              </a:rPr>
              <a:t>&gt;= </a:t>
            </a:r>
            <a:r>
              <a:rPr lang="en-US" dirty="0" smtClean="0">
                <a:solidFill>
                  <a:srgbClr val="53575A"/>
                </a:solidFill>
              </a:rPr>
              <a:t>	‘2023-01-01’</a:t>
            </a:r>
            <a:r>
              <a:rPr lang="en-US" dirty="0"/>
              <a:t/>
            </a:r>
            <a:br>
              <a:rPr lang="en-US" dirty="0"/>
            </a:br>
            <a:r>
              <a:rPr lang="en-US" dirty="0">
                <a:solidFill>
                  <a:srgbClr val="53575A"/>
                </a:solidFill>
              </a:rPr>
              <a:t>GROUP BY 1</a:t>
            </a:r>
            <a:endParaRPr lang="en-US" dirty="0"/>
          </a:p>
          <a:p>
            <a:pPr>
              <a:spcBef>
                <a:spcPts val="560"/>
              </a:spcBef>
            </a:pPr>
            <a:r>
              <a:rPr lang="en-US" dirty="0">
                <a:solidFill>
                  <a:srgbClr val="53575A"/>
                </a:solidFill>
              </a:rPr>
              <a:t>ORDER BY </a:t>
            </a:r>
            <a:r>
              <a:rPr lang="en-US" dirty="0" smtClean="0">
                <a:solidFill>
                  <a:srgbClr val="53575A"/>
                </a:solidFill>
              </a:rPr>
              <a:t>1</a:t>
            </a:r>
            <a:endParaRPr lang="en-US" dirty="0"/>
          </a:p>
          <a:p>
            <a:r>
              <a:rPr lang="en-US" dirty="0"/>
              <a:t/>
            </a:r>
            <a:br>
              <a:rPr lang="en-US" dirty="0"/>
            </a:br>
            <a:endParaRPr lang="en-US" dirty="0"/>
          </a:p>
        </p:txBody>
      </p:sp>
      <p:sp>
        <p:nvSpPr>
          <p:cNvPr id="8" name="Rectangle 7"/>
          <p:cNvSpPr/>
          <p:nvPr/>
        </p:nvSpPr>
        <p:spPr>
          <a:xfrm>
            <a:off x="4543757" y="1145269"/>
            <a:ext cx="4572000" cy="4231928"/>
          </a:xfrm>
          <a:prstGeom prst="rect">
            <a:avLst/>
          </a:prstGeom>
        </p:spPr>
        <p:txBody>
          <a:bodyPr>
            <a:spAutoFit/>
          </a:bodyPr>
          <a:lstStyle/>
          <a:p>
            <a:r>
              <a:rPr lang="en-US" dirty="0">
                <a:solidFill>
                  <a:srgbClr val="53575A"/>
                </a:solidFill>
                <a:latin typeface="Arial" panose="020B0604020202020204" pitchFamily="34" charset="0"/>
              </a:rPr>
              <a:t>SELECT</a:t>
            </a:r>
            <a:endParaRPr lang="en-US" dirty="0"/>
          </a:p>
          <a:p>
            <a:pPr>
              <a:spcBef>
                <a:spcPts val="560"/>
              </a:spcBef>
            </a:pPr>
            <a:r>
              <a:rPr lang="en-US" dirty="0" smtClean="0">
                <a:solidFill>
                  <a:srgbClr val="53575A"/>
                </a:solidFill>
                <a:latin typeface="Arial" panose="020B0604020202020204" pitchFamily="34" charset="0"/>
              </a:rPr>
              <a:t>	language_code</a:t>
            </a:r>
            <a:r>
              <a:rPr lang="en-US" dirty="0">
                <a:solidFill>
                  <a:srgbClr val="53575A"/>
                </a:solidFill>
                <a:latin typeface="Arial" panose="020B0604020202020204" pitchFamily="34" charset="0"/>
              </a:rPr>
              <a:t>,</a:t>
            </a:r>
            <a:endParaRPr lang="en-US" dirty="0"/>
          </a:p>
          <a:p>
            <a:pPr>
              <a:spcBef>
                <a:spcPts val="560"/>
              </a:spcBef>
            </a:pPr>
            <a:r>
              <a:rPr lang="en-US" dirty="0" smtClean="0">
                <a:solidFill>
                  <a:srgbClr val="53575A"/>
                </a:solidFill>
                <a:latin typeface="Arial" panose="020B0604020202020204" pitchFamily="34" charset="0"/>
              </a:rPr>
              <a:t>	COUNT(id</a:t>
            </a:r>
            <a:r>
              <a:rPr lang="en-US" dirty="0">
                <a:solidFill>
                  <a:srgbClr val="53575A"/>
                </a:solidFill>
                <a:latin typeface="Arial" panose="020B0604020202020204" pitchFamily="34" charset="0"/>
              </a:rPr>
              <a:t>)</a:t>
            </a:r>
            <a:endParaRPr lang="en-US" dirty="0"/>
          </a:p>
          <a:p>
            <a:pPr>
              <a:spcBef>
                <a:spcPts val="560"/>
              </a:spcBef>
            </a:pPr>
            <a:r>
              <a:rPr lang="en-US" dirty="0"/>
              <a:t/>
            </a:r>
            <a:br>
              <a:rPr lang="en-US" dirty="0"/>
            </a:br>
            <a:r>
              <a:rPr lang="en-US" dirty="0">
                <a:solidFill>
                  <a:srgbClr val="53575A"/>
                </a:solidFill>
                <a:latin typeface="Arial" panose="020B0604020202020204" pitchFamily="34" charset="0"/>
              </a:rPr>
              <a:t>FROM sierra_view.bib_view</a:t>
            </a:r>
            <a:endParaRPr lang="en-US" dirty="0"/>
          </a:p>
          <a:p>
            <a:pPr>
              <a:spcBef>
                <a:spcPts val="560"/>
              </a:spcBef>
            </a:pPr>
            <a:r>
              <a:rPr lang="en-US" dirty="0"/>
              <a:t/>
            </a:r>
            <a:br>
              <a:rPr lang="en-US" dirty="0"/>
            </a:br>
            <a:r>
              <a:rPr lang="en-US" dirty="0">
                <a:solidFill>
                  <a:srgbClr val="53575A"/>
                </a:solidFill>
                <a:latin typeface="Arial" panose="020B0604020202020204" pitchFamily="34" charset="0"/>
              </a:rPr>
              <a:t>WHERE</a:t>
            </a:r>
            <a:endParaRPr lang="en-US" dirty="0"/>
          </a:p>
          <a:p>
            <a:pPr>
              <a:spcBef>
                <a:spcPts val="560"/>
              </a:spcBef>
            </a:pPr>
            <a:r>
              <a:rPr lang="en-US" dirty="0">
                <a:solidFill>
                  <a:srgbClr val="53575A"/>
                </a:solidFill>
                <a:latin typeface="Arial" panose="020B0604020202020204" pitchFamily="34" charset="0"/>
              </a:rPr>
              <a:t>record_creation_date_gmt &gt;= ‘</a:t>
            </a:r>
            <a:r>
              <a:rPr lang="en-US" dirty="0" smtClean="0">
                <a:solidFill>
                  <a:srgbClr val="53575A"/>
                </a:solidFill>
                <a:latin typeface="Arial" panose="020B0604020202020204" pitchFamily="34" charset="0"/>
              </a:rPr>
              <a:t>2023-01-01</a:t>
            </a:r>
            <a:r>
              <a:rPr lang="en-US" dirty="0">
                <a:solidFill>
                  <a:srgbClr val="53575A"/>
                </a:solidFill>
                <a:latin typeface="Arial" panose="020B0604020202020204" pitchFamily="34" charset="0"/>
              </a:rPr>
              <a:t>’</a:t>
            </a:r>
            <a:endParaRPr lang="en-US" dirty="0"/>
          </a:p>
          <a:p>
            <a:pPr>
              <a:spcBef>
                <a:spcPts val="560"/>
              </a:spcBef>
            </a:pPr>
            <a:r>
              <a:rPr lang="en-US" dirty="0"/>
              <a:t/>
            </a:r>
            <a:br>
              <a:rPr lang="en-US" dirty="0"/>
            </a:br>
            <a:r>
              <a:rPr lang="en-US" dirty="0">
                <a:solidFill>
                  <a:srgbClr val="53575A"/>
                </a:solidFill>
                <a:latin typeface="Arial" panose="020B0604020202020204" pitchFamily="34" charset="0"/>
              </a:rPr>
              <a:t>GROUP BY 1</a:t>
            </a:r>
            <a:endParaRPr lang="en-US" dirty="0"/>
          </a:p>
          <a:p>
            <a:pPr>
              <a:spcBef>
                <a:spcPts val="560"/>
              </a:spcBef>
            </a:pPr>
            <a:r>
              <a:rPr lang="en-US" dirty="0">
                <a:solidFill>
                  <a:srgbClr val="53575A"/>
                </a:solidFill>
                <a:latin typeface="Arial" panose="020B0604020202020204" pitchFamily="34" charset="0"/>
              </a:rPr>
              <a:t>ORDER BY </a:t>
            </a:r>
            <a:r>
              <a:rPr lang="en-US" dirty="0" smtClean="0">
                <a:solidFill>
                  <a:srgbClr val="53575A"/>
                </a:solidFill>
                <a:latin typeface="Arial" panose="020B0604020202020204" pitchFamily="34" charset="0"/>
              </a:rPr>
              <a:t>1</a:t>
            </a:r>
            <a:endParaRPr lang="en-US" dirty="0"/>
          </a:p>
          <a:p>
            <a:r>
              <a:rPr lang="en-US" dirty="0"/>
              <a:t/>
            </a:r>
            <a:br>
              <a:rPr lang="en-US" dirty="0"/>
            </a:br>
            <a:endParaRPr lang="en-US" dirty="0"/>
          </a:p>
        </p:txBody>
      </p:sp>
    </p:spTree>
    <p:extLst>
      <p:ext uri="{BB962C8B-B14F-4D97-AF65-F5344CB8AC3E}">
        <p14:creationId xmlns:p14="http://schemas.microsoft.com/office/powerpoint/2010/main" val="3550245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item_record</a:t>
            </a:r>
            <a:endParaRPr/>
          </a:p>
        </p:txBody>
      </p:sp>
      <p:sp>
        <p:nvSpPr>
          <p:cNvPr id="201" name="Google Shape;201;p30"/>
          <p:cNvSpPr txBox="1">
            <a:spLocks noGrp="1"/>
          </p:cNvSpPr>
          <p:nvPr>
            <p:ph idx="1"/>
          </p:nvPr>
        </p:nvSpPr>
        <p:spPr>
          <a:xfrm>
            <a:off x="387424" y="1321725"/>
            <a:ext cx="4184700" cy="33111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Key Fields:</a:t>
            </a:r>
            <a:r>
              <a:rPr lang="en-US" sz="1800" dirty="0"/>
              <a:t> </a:t>
            </a:r>
            <a:endParaRPr sz="1800" dirty="0"/>
          </a:p>
          <a:p>
            <a:pPr marL="0" lvl="0" indent="0" algn="l" rtl="0">
              <a:spcBef>
                <a:spcPts val="640"/>
              </a:spcBef>
              <a:spcAft>
                <a:spcPts val="0"/>
              </a:spcAft>
              <a:buClr>
                <a:schemeClr val="dk1"/>
              </a:buClr>
              <a:buSzPts val="3200"/>
              <a:buFont typeface="Times New Roman"/>
              <a:buNone/>
            </a:pPr>
            <a:r>
              <a:rPr lang="en-US" sz="1800" dirty="0"/>
              <a:t>i</a:t>
            </a:r>
            <a:r>
              <a:rPr lang="en-US" sz="1800" dirty="0" smtClean="0"/>
              <a:t>code1, icode2</a:t>
            </a:r>
            <a:endParaRPr sz="1800" dirty="0"/>
          </a:p>
          <a:p>
            <a:pPr marL="0" lvl="0" indent="0" algn="l" rtl="0">
              <a:spcBef>
                <a:spcPts val="640"/>
              </a:spcBef>
              <a:spcAft>
                <a:spcPts val="0"/>
              </a:spcAft>
              <a:buClr>
                <a:schemeClr val="dk1"/>
              </a:buClr>
              <a:buSzPts val="3200"/>
              <a:buFont typeface="Times New Roman"/>
              <a:buNone/>
            </a:pPr>
            <a:r>
              <a:rPr lang="en-US" sz="1800" dirty="0" smtClean="0"/>
              <a:t>itype_code_num</a:t>
            </a:r>
          </a:p>
          <a:p>
            <a:pPr marL="0" lvl="0" indent="0" algn="l" rtl="0">
              <a:spcBef>
                <a:spcPts val="640"/>
              </a:spcBef>
              <a:spcAft>
                <a:spcPts val="0"/>
              </a:spcAft>
              <a:buClr>
                <a:schemeClr val="dk1"/>
              </a:buClr>
              <a:buSzPts val="3200"/>
              <a:buFont typeface="Times New Roman"/>
              <a:buNone/>
            </a:pPr>
            <a:r>
              <a:rPr lang="en-US" sz="1800" dirty="0" err="1" smtClean="0"/>
              <a:t>location_code</a:t>
            </a:r>
            <a:endParaRPr lang="en-US" sz="1800" dirty="0" smtClean="0"/>
          </a:p>
          <a:p>
            <a:pPr marL="0" lvl="0" indent="0" algn="l" rtl="0">
              <a:spcBef>
                <a:spcPts val="640"/>
              </a:spcBef>
              <a:spcAft>
                <a:spcPts val="0"/>
              </a:spcAft>
              <a:buClr>
                <a:schemeClr val="dk1"/>
              </a:buClr>
              <a:buSzPts val="3200"/>
              <a:buFont typeface="Times New Roman"/>
              <a:buNone/>
            </a:pPr>
            <a:r>
              <a:rPr lang="en-US" sz="1800" dirty="0" smtClean="0"/>
              <a:t>Item_status_code</a:t>
            </a:r>
          </a:p>
          <a:p>
            <a:pPr marL="0" lvl="0" indent="0" algn="l" rtl="0">
              <a:spcBef>
                <a:spcPts val="640"/>
              </a:spcBef>
              <a:spcAft>
                <a:spcPts val="0"/>
              </a:spcAft>
              <a:buClr>
                <a:schemeClr val="dk1"/>
              </a:buClr>
              <a:buSzPts val="3200"/>
              <a:buFont typeface="Times New Roman"/>
              <a:buNone/>
            </a:pPr>
            <a:r>
              <a:rPr lang="en-US" sz="1800" dirty="0" smtClean="0"/>
              <a:t>price</a:t>
            </a:r>
            <a:endParaRPr sz="1800" dirty="0"/>
          </a:p>
          <a:p>
            <a:pPr marL="0" lvl="0" indent="0" algn="l" rtl="0">
              <a:spcBef>
                <a:spcPts val="640"/>
              </a:spcBef>
              <a:spcAft>
                <a:spcPts val="0"/>
              </a:spcAft>
              <a:buClr>
                <a:schemeClr val="dk1"/>
              </a:buClr>
              <a:buSzPts val="3200"/>
              <a:buFont typeface="Times New Roman"/>
              <a:buNone/>
            </a:pPr>
            <a:r>
              <a:rPr lang="en-US" sz="1800" dirty="0"/>
              <a:t>checkout_total</a:t>
            </a:r>
            <a:endParaRPr sz="1800" dirty="0"/>
          </a:p>
          <a:p>
            <a:pPr marL="0" lvl="0" indent="0" algn="l" rtl="0">
              <a:spcBef>
                <a:spcPts val="640"/>
              </a:spcBef>
              <a:spcAft>
                <a:spcPts val="0"/>
              </a:spcAft>
              <a:buClr>
                <a:schemeClr val="dk1"/>
              </a:buClr>
              <a:buSzPts val="3200"/>
              <a:buFont typeface="Times New Roman"/>
              <a:buNone/>
            </a:pPr>
            <a:r>
              <a:rPr lang="en-US" sz="1800" dirty="0"/>
              <a:t>last_checkout_gmt</a:t>
            </a:r>
            <a:endParaRPr sz="1800" dirty="0"/>
          </a:p>
          <a:p>
            <a:pPr marL="0" lvl="0" indent="0" algn="l" rtl="0">
              <a:spcBef>
                <a:spcPts val="640"/>
              </a:spcBef>
              <a:spcAft>
                <a:spcPts val="0"/>
              </a:spcAft>
              <a:buClr>
                <a:schemeClr val="dk1"/>
              </a:buClr>
              <a:buSzPts val="3200"/>
              <a:buFont typeface="Times New Roman"/>
              <a:buNone/>
            </a:pPr>
            <a:r>
              <a:rPr lang="en-US" sz="1800" dirty="0" smtClean="0"/>
              <a:t>is_available_at_library</a:t>
            </a:r>
          </a:p>
          <a:p>
            <a:pPr marL="0" lvl="0" indent="0" algn="l" rtl="0">
              <a:spcBef>
                <a:spcPts val="640"/>
              </a:spcBef>
              <a:spcAft>
                <a:spcPts val="0"/>
              </a:spcAft>
              <a:buClr>
                <a:schemeClr val="dk1"/>
              </a:buClr>
              <a:buSzPts val="3200"/>
              <a:buFont typeface="Times New Roman"/>
              <a:buNone/>
            </a:pPr>
            <a:r>
              <a:rPr lang="en-US" sz="1800" dirty="0" smtClean="0"/>
              <a:t>Is_suppressed</a:t>
            </a:r>
            <a:endParaRPr sz="1800" dirty="0"/>
          </a:p>
          <a:p>
            <a:pPr marL="0" lvl="0" indent="0" algn="l" rtl="0">
              <a:spcBef>
                <a:spcPts val="640"/>
              </a:spcBef>
              <a:spcAft>
                <a:spcPts val="0"/>
              </a:spcAft>
              <a:buClr>
                <a:schemeClr val="dk1"/>
              </a:buClr>
              <a:buSzPts val="3200"/>
              <a:buFont typeface="Times New Roman"/>
              <a:buNone/>
            </a:pPr>
            <a:endParaRPr b="1" dirty="0"/>
          </a:p>
          <a:p>
            <a:pPr marL="0" lvl="0" indent="0" algn="l" rtl="0">
              <a:spcBef>
                <a:spcPts val="640"/>
              </a:spcBef>
              <a:spcAft>
                <a:spcPts val="0"/>
              </a:spcAft>
              <a:buClr>
                <a:schemeClr val="dk1"/>
              </a:buClr>
              <a:buSzPts val="3200"/>
              <a:buFont typeface="Times New Roman"/>
              <a:buNone/>
            </a:pPr>
            <a:endParaRPr dirty="0"/>
          </a:p>
        </p:txBody>
      </p:sp>
      <p:sp>
        <p:nvSpPr>
          <p:cNvPr id="202" name="Google Shape;202;p30"/>
          <p:cNvSpPr txBox="1">
            <a:spLocks noGrp="1"/>
          </p:cNvSpPr>
          <p:nvPr>
            <p:ph type="body" idx="4294967295"/>
          </p:nvPr>
        </p:nvSpPr>
        <p:spPr>
          <a:xfrm>
            <a:off x="4649788" y="1257300"/>
            <a:ext cx="4494212" cy="3328988"/>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Use For:</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item fixed field data</a:t>
            </a:r>
            <a:endParaRPr sz="1800" dirty="0"/>
          </a:p>
          <a:p>
            <a:pPr marL="0" lvl="0" indent="0" algn="l" rtl="0">
              <a:spcBef>
                <a:spcPts val="640"/>
              </a:spcBef>
              <a:spcAft>
                <a:spcPts val="0"/>
              </a:spcAft>
              <a:buClr>
                <a:schemeClr val="dk1"/>
              </a:buClr>
              <a:buSzPts val="3200"/>
              <a:buFont typeface="Times New Roman"/>
              <a:buNone/>
            </a:pPr>
            <a:endParaRPr sz="1800" dirty="0"/>
          </a:p>
          <a:p>
            <a:pPr marL="0" lvl="0" indent="0" algn="ctr" rtl="0">
              <a:spcBef>
                <a:spcPts val="640"/>
              </a:spcBef>
              <a:spcAft>
                <a:spcPts val="0"/>
              </a:spcAft>
              <a:buClr>
                <a:schemeClr val="dk1"/>
              </a:buClr>
              <a:buSzPts val="3200"/>
              <a:buFont typeface="Times New Roman"/>
              <a:buNone/>
            </a:pPr>
            <a:r>
              <a:rPr lang="en-US" sz="1800" b="1" dirty="0"/>
              <a:t>Tips and Tricks: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virtual_type_code can be used to isolate virtual items that lack standard record numbers</a:t>
            </a:r>
            <a:endParaRPr sz="1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Total checkouts Per IType</a:t>
            </a:r>
            <a:endParaRPr/>
          </a:p>
        </p:txBody>
      </p:sp>
      <p:sp>
        <p:nvSpPr>
          <p:cNvPr id="209" name="Google Shape;209;p3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imes New Roman"/>
              <a:buNone/>
            </a:pPr>
            <a:r>
              <a:rPr lang="en-US" sz="1800" dirty="0"/>
              <a:t>SELECT</a:t>
            </a:r>
            <a:endParaRPr sz="1800" dirty="0"/>
          </a:p>
          <a:p>
            <a:pPr marL="0" lvl="0" indent="0" algn="l" rtl="0">
              <a:spcBef>
                <a:spcPts val="560"/>
              </a:spcBef>
              <a:spcAft>
                <a:spcPts val="0"/>
              </a:spcAft>
              <a:buClr>
                <a:schemeClr val="dk1"/>
              </a:buClr>
              <a:buSzPts val="2800"/>
              <a:buFont typeface="Times New Roman"/>
              <a:buNone/>
            </a:pPr>
            <a:r>
              <a:rPr lang="en-US" sz="1800" dirty="0" smtClean="0"/>
              <a:t>	</a:t>
            </a:r>
            <a:r>
              <a:rPr lang="en-US" sz="1800" dirty="0" err="1" smtClean="0"/>
              <a:t>itype_code_num</a:t>
            </a:r>
            <a:r>
              <a:rPr lang="en-US" sz="1800" dirty="0"/>
              <a:t>,</a:t>
            </a:r>
            <a:endParaRPr sz="1800" dirty="0"/>
          </a:p>
          <a:p>
            <a:pPr marL="0" lvl="0" indent="0" algn="l" rtl="0">
              <a:spcBef>
                <a:spcPts val="560"/>
              </a:spcBef>
              <a:spcAft>
                <a:spcPts val="0"/>
              </a:spcAft>
              <a:buClr>
                <a:schemeClr val="dk1"/>
              </a:buClr>
              <a:buSzPts val="2800"/>
              <a:buFont typeface="Times New Roman"/>
              <a:buNone/>
            </a:pPr>
            <a:r>
              <a:rPr lang="en-US" sz="1800" dirty="0" smtClean="0"/>
              <a:t>	SUM(checkout_total) AS total_checkouts</a:t>
            </a:r>
            <a:endParaRPr sz="1800" dirty="0"/>
          </a:p>
          <a:p>
            <a:pPr marL="0" lvl="0" indent="0" algn="l" rtl="0">
              <a:spcBef>
                <a:spcPts val="560"/>
              </a:spcBef>
              <a:spcAft>
                <a:spcPts val="0"/>
              </a:spcAft>
              <a:buClr>
                <a:schemeClr val="dk1"/>
              </a:buClr>
              <a:buSzPts val="2800"/>
              <a:buFont typeface="Times New Roman"/>
              <a:buNone/>
            </a:pPr>
            <a:endParaRPr sz="1800" dirty="0"/>
          </a:p>
          <a:p>
            <a:pPr marL="0" lvl="0" indent="0" algn="l" rtl="0">
              <a:spcBef>
                <a:spcPts val="560"/>
              </a:spcBef>
              <a:spcAft>
                <a:spcPts val="0"/>
              </a:spcAft>
              <a:buClr>
                <a:schemeClr val="dk1"/>
              </a:buClr>
              <a:buSzPts val="2800"/>
              <a:buFont typeface="Times New Roman"/>
              <a:buNone/>
            </a:pPr>
            <a:r>
              <a:rPr lang="en-US" sz="1800" dirty="0"/>
              <a:t>FROM sierra_view.item_record</a:t>
            </a:r>
            <a:endParaRPr sz="1800" dirty="0"/>
          </a:p>
          <a:p>
            <a:pPr marL="0" lvl="0" indent="0" algn="l" rtl="0">
              <a:spcBef>
                <a:spcPts val="560"/>
              </a:spcBef>
              <a:spcAft>
                <a:spcPts val="0"/>
              </a:spcAft>
              <a:buClr>
                <a:schemeClr val="dk1"/>
              </a:buClr>
              <a:buSzPts val="2800"/>
              <a:buFont typeface="Times New Roman"/>
              <a:buNone/>
            </a:pPr>
            <a:endParaRPr sz="1800" dirty="0"/>
          </a:p>
          <a:p>
            <a:pPr marL="0" lvl="0" indent="0" algn="l" rtl="0">
              <a:spcBef>
                <a:spcPts val="560"/>
              </a:spcBef>
              <a:spcAft>
                <a:spcPts val="0"/>
              </a:spcAft>
              <a:buClr>
                <a:schemeClr val="dk1"/>
              </a:buClr>
              <a:buSzPts val="2800"/>
              <a:buFont typeface="Times New Roman"/>
              <a:buNone/>
            </a:pPr>
            <a:r>
              <a:rPr lang="en-US" sz="1800" dirty="0"/>
              <a:t>GROUP BY 1</a:t>
            </a:r>
            <a:endParaRPr sz="1800" dirty="0"/>
          </a:p>
          <a:p>
            <a:pPr marL="0" lvl="0" indent="0" algn="l" rtl="0">
              <a:spcBef>
                <a:spcPts val="560"/>
              </a:spcBef>
              <a:spcAft>
                <a:spcPts val="0"/>
              </a:spcAft>
              <a:buClr>
                <a:schemeClr val="dk1"/>
              </a:buClr>
              <a:buSzPts val="2800"/>
              <a:buFont typeface="Times New Roman"/>
              <a:buNone/>
            </a:pPr>
            <a:r>
              <a:rPr lang="en-US" sz="1800" dirty="0"/>
              <a:t>ORDER BY </a:t>
            </a:r>
            <a:r>
              <a:rPr lang="en-US" sz="1800" dirty="0" smtClean="0"/>
              <a:t>1</a:t>
            </a:r>
            <a:endParaRPr sz="1800" dirty="0"/>
          </a:p>
        </p:txBody>
      </p:sp>
      <p:pic>
        <p:nvPicPr>
          <p:cNvPr id="2" name="Picture 1"/>
          <p:cNvPicPr>
            <a:picLocks noChangeAspect="1"/>
          </p:cNvPicPr>
          <p:nvPr/>
        </p:nvPicPr>
        <p:blipFill>
          <a:blip r:embed="rId3"/>
          <a:stretch>
            <a:fillRect/>
          </a:stretch>
        </p:blipFill>
        <p:spPr>
          <a:xfrm>
            <a:off x="5603600" y="1204274"/>
            <a:ext cx="2180952" cy="380000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item_record_property</a:t>
            </a:r>
            <a:endParaRPr/>
          </a:p>
        </p:txBody>
      </p:sp>
      <p:sp>
        <p:nvSpPr>
          <p:cNvPr id="216" name="Google Shape;216;p32"/>
          <p:cNvSpPr txBox="1">
            <a:spLocks noGrp="1"/>
          </p:cNvSpPr>
          <p:nvPr>
            <p:ph idx="1"/>
          </p:nvPr>
        </p:nvSpPr>
        <p:spPr>
          <a:xfrm>
            <a:off x="387424" y="1321725"/>
            <a:ext cx="4184700" cy="33111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b="1" dirty="0"/>
              <a:t>Key Fields:</a:t>
            </a:r>
            <a:r>
              <a:rPr lang="en-US" dirty="0"/>
              <a:t> </a:t>
            </a:r>
            <a:endParaRPr dirty="0"/>
          </a:p>
          <a:p>
            <a:pPr marL="0" lvl="0" indent="0" algn="ctr" rtl="0">
              <a:spcBef>
                <a:spcPts val="640"/>
              </a:spcBef>
              <a:spcAft>
                <a:spcPts val="0"/>
              </a:spcAft>
              <a:buClr>
                <a:schemeClr val="dk1"/>
              </a:buClr>
              <a:buSzPts val="3200"/>
              <a:buFont typeface="Times New Roman"/>
              <a:buNone/>
            </a:pPr>
            <a:endParaRPr dirty="0"/>
          </a:p>
          <a:p>
            <a:pPr marL="0" lvl="0" indent="0" algn="l" rtl="0">
              <a:spcBef>
                <a:spcPts val="640"/>
              </a:spcBef>
              <a:spcAft>
                <a:spcPts val="0"/>
              </a:spcAft>
              <a:buClr>
                <a:schemeClr val="dk1"/>
              </a:buClr>
              <a:buSzPts val="3200"/>
              <a:buFont typeface="Times New Roman"/>
              <a:buNone/>
            </a:pPr>
            <a:r>
              <a:rPr lang="en-US" dirty="0" err="1" smtClean="0"/>
              <a:t>call_number</a:t>
            </a:r>
            <a:endParaRPr dirty="0"/>
          </a:p>
          <a:p>
            <a:pPr marL="0" lvl="0" indent="0" algn="l" rtl="0">
              <a:spcBef>
                <a:spcPts val="640"/>
              </a:spcBef>
              <a:spcAft>
                <a:spcPts val="0"/>
              </a:spcAft>
              <a:buClr>
                <a:schemeClr val="dk1"/>
              </a:buClr>
              <a:buSzPts val="3200"/>
              <a:buFont typeface="Times New Roman"/>
              <a:buNone/>
            </a:pPr>
            <a:r>
              <a:rPr lang="en-US" dirty="0" err="1"/>
              <a:t>call_number_norm</a:t>
            </a:r>
            <a:endParaRPr dirty="0"/>
          </a:p>
          <a:p>
            <a:pPr marL="0" lvl="0" indent="0" algn="l" rtl="0">
              <a:spcBef>
                <a:spcPts val="640"/>
              </a:spcBef>
              <a:spcAft>
                <a:spcPts val="0"/>
              </a:spcAft>
              <a:buClr>
                <a:schemeClr val="dk1"/>
              </a:buClr>
              <a:buSzPts val="3200"/>
              <a:buFont typeface="Times New Roman"/>
              <a:buNone/>
            </a:pPr>
            <a:r>
              <a:rPr lang="en-US" dirty="0"/>
              <a:t>barcode</a:t>
            </a:r>
            <a:endParaRPr dirty="0"/>
          </a:p>
          <a:p>
            <a:pPr marL="0" lvl="0" indent="0" algn="l" rtl="0">
              <a:spcBef>
                <a:spcPts val="640"/>
              </a:spcBef>
              <a:spcAft>
                <a:spcPts val="0"/>
              </a:spcAft>
              <a:buClr>
                <a:schemeClr val="dk1"/>
              </a:buClr>
              <a:buSzPts val="3200"/>
              <a:buFont typeface="Times New Roman"/>
              <a:buNone/>
            </a:pPr>
            <a:endParaRPr b="1" dirty="0"/>
          </a:p>
          <a:p>
            <a:pPr marL="0" lvl="0" indent="0" algn="l" rtl="0">
              <a:spcBef>
                <a:spcPts val="640"/>
              </a:spcBef>
              <a:spcAft>
                <a:spcPts val="0"/>
              </a:spcAft>
              <a:buClr>
                <a:schemeClr val="dk1"/>
              </a:buClr>
              <a:buSzPts val="3200"/>
              <a:buFont typeface="Times New Roman"/>
              <a:buNone/>
            </a:pPr>
            <a:endParaRPr dirty="0"/>
          </a:p>
        </p:txBody>
      </p:sp>
      <p:sp>
        <p:nvSpPr>
          <p:cNvPr id="217" name="Google Shape;217;p32"/>
          <p:cNvSpPr txBox="1">
            <a:spLocks noGrp="1"/>
          </p:cNvSpPr>
          <p:nvPr>
            <p:ph type="body" idx="4294967295"/>
          </p:nvPr>
        </p:nvSpPr>
        <p:spPr>
          <a:xfrm>
            <a:off x="4648200" y="1219200"/>
            <a:ext cx="4495800" cy="3330575"/>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b="1" dirty="0"/>
              <a:t>Use For:</a:t>
            </a:r>
            <a:r>
              <a:rPr lang="en-US" dirty="0"/>
              <a:t> </a:t>
            </a:r>
            <a:endParaRPr dirty="0"/>
          </a:p>
          <a:p>
            <a:pPr marL="0" lvl="0" indent="0" algn="l" rtl="0">
              <a:spcBef>
                <a:spcPts val="640"/>
              </a:spcBef>
              <a:spcAft>
                <a:spcPts val="0"/>
              </a:spcAft>
              <a:buClr>
                <a:schemeClr val="dk1"/>
              </a:buClr>
              <a:buSzPts val="3200"/>
              <a:buFont typeface="Times New Roman"/>
              <a:buNone/>
            </a:pPr>
            <a:r>
              <a:rPr lang="en-US" dirty="0"/>
              <a:t>item record details</a:t>
            </a:r>
            <a:endParaRPr dirty="0"/>
          </a:p>
          <a:p>
            <a:pPr marL="0" lvl="0" indent="0" algn="l" rtl="0">
              <a:spcBef>
                <a:spcPts val="640"/>
              </a:spcBef>
              <a:spcAft>
                <a:spcPts val="0"/>
              </a:spcAft>
              <a:buClr>
                <a:schemeClr val="dk1"/>
              </a:buClr>
              <a:buSzPts val="3200"/>
              <a:buFont typeface="Times New Roman"/>
              <a:buNone/>
            </a:pPr>
            <a:endParaRPr dirty="0"/>
          </a:p>
          <a:p>
            <a:pPr marL="0" lvl="0" indent="0" algn="ctr" rtl="0">
              <a:spcBef>
                <a:spcPts val="640"/>
              </a:spcBef>
              <a:spcAft>
                <a:spcPts val="0"/>
              </a:spcAft>
              <a:buClr>
                <a:schemeClr val="dk1"/>
              </a:buClr>
              <a:buSzPts val="3200"/>
              <a:buFont typeface="Times New Roman"/>
              <a:buNone/>
            </a:pPr>
            <a:r>
              <a:rPr lang="en-US" b="1" dirty="0"/>
              <a:t>Tips and Tricks:</a:t>
            </a:r>
            <a:r>
              <a:rPr lang="en-US" dirty="0"/>
              <a:t> </a:t>
            </a:r>
            <a:endParaRPr dirty="0"/>
          </a:p>
          <a:p>
            <a:pPr marL="0" lvl="0" indent="0" algn="ctr" rtl="0">
              <a:spcBef>
                <a:spcPts val="640"/>
              </a:spcBef>
              <a:spcAft>
                <a:spcPts val="0"/>
              </a:spcAft>
              <a:buClr>
                <a:schemeClr val="dk1"/>
              </a:buClr>
              <a:buSzPts val="3200"/>
              <a:buFont typeface="Times New Roman"/>
              <a:buNone/>
            </a:pPr>
            <a:endParaRPr dirty="0"/>
          </a:p>
          <a:p>
            <a:pPr marL="0" lvl="0" indent="0" algn="l" rtl="0">
              <a:spcBef>
                <a:spcPts val="640"/>
              </a:spcBef>
              <a:spcAft>
                <a:spcPts val="0"/>
              </a:spcAft>
              <a:buClr>
                <a:schemeClr val="dk1"/>
              </a:buClr>
              <a:buSzPts val="3200"/>
              <a:buFont typeface="Times New Roman"/>
              <a:buNone/>
            </a:pPr>
            <a:r>
              <a:rPr lang="en-US" dirty="0"/>
              <a:t>call number includes field delimiters</a:t>
            </a:r>
            <a:endParaRPr dirty="0"/>
          </a:p>
          <a:p>
            <a:pPr marL="0" lvl="0" indent="0" algn="l" rtl="0">
              <a:spcBef>
                <a:spcPts val="640"/>
              </a:spcBef>
              <a:spcAft>
                <a:spcPts val="0"/>
              </a:spcAft>
              <a:buClr>
                <a:schemeClr val="dk1"/>
              </a:buClr>
              <a:buSzPts val="3200"/>
              <a:buFont typeface="Times New Roman"/>
              <a:buNone/>
            </a:pPr>
            <a:r>
              <a:rPr lang="en-US" dirty="0"/>
              <a:t>_norm includes extra spaces &amp; may remove wanted </a:t>
            </a:r>
            <a:r>
              <a:rPr lang="en-US" dirty="0" smtClean="0"/>
              <a:t>punctuation or non-indexed subfields</a:t>
            </a:r>
            <a:endParaRPr dirty="0"/>
          </a:p>
          <a:p>
            <a:pPr marL="0" lvl="0" indent="0" algn="l" rtl="0">
              <a:spcBef>
                <a:spcPts val="640"/>
              </a:spcBef>
              <a:spcAft>
                <a:spcPts val="0"/>
              </a:spcAft>
              <a:buClr>
                <a:schemeClr val="dk1"/>
              </a:buClr>
              <a:buSzPts val="3200"/>
              <a:buFont typeface="Times New Roman"/>
              <a:buNone/>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t>
            </a:r>
            <a:r>
              <a:rPr lang="en-US" dirty="0" err="1" smtClean="0"/>
              <a:t>all_number</a:t>
            </a:r>
            <a:r>
              <a:rPr lang="en-US" dirty="0" smtClean="0"/>
              <a:t> vs </a:t>
            </a:r>
            <a:r>
              <a:rPr lang="en-US" dirty="0" err="1" smtClean="0"/>
              <a:t>call_number_norm</a:t>
            </a:r>
            <a:endParaRPr lang="en-US" dirty="0"/>
          </a:p>
        </p:txBody>
      </p:sp>
      <p:pic>
        <p:nvPicPr>
          <p:cNvPr id="5" name="Picture 4"/>
          <p:cNvPicPr>
            <a:picLocks noChangeAspect="1"/>
          </p:cNvPicPr>
          <p:nvPr/>
        </p:nvPicPr>
        <p:blipFill>
          <a:blip r:embed="rId3"/>
          <a:stretch>
            <a:fillRect/>
          </a:stretch>
        </p:blipFill>
        <p:spPr>
          <a:xfrm>
            <a:off x="1103543" y="1126929"/>
            <a:ext cx="6880427" cy="3727173"/>
          </a:xfrm>
          <a:prstGeom prst="rect">
            <a:avLst/>
          </a:prstGeom>
        </p:spPr>
      </p:pic>
    </p:spTree>
    <p:extLst>
      <p:ext uri="{BB962C8B-B14F-4D97-AF65-F5344CB8AC3E}">
        <p14:creationId xmlns:p14="http://schemas.microsoft.com/office/powerpoint/2010/main" val="1013026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Find invalid barcodes</a:t>
            </a:r>
            <a:endParaRPr/>
          </a:p>
        </p:txBody>
      </p:sp>
      <p:sp>
        <p:nvSpPr>
          <p:cNvPr id="6" name="Google Shape;209;p3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imes New Roman"/>
              <a:buNone/>
            </a:pPr>
            <a:r>
              <a:rPr lang="en-US" sz="1800" dirty="0"/>
              <a:t>SELECT</a:t>
            </a:r>
            <a:endParaRPr sz="1800" dirty="0"/>
          </a:p>
          <a:p>
            <a:pPr marL="0" lvl="0" indent="0" algn="l" rtl="0">
              <a:spcBef>
                <a:spcPts val="560"/>
              </a:spcBef>
              <a:spcAft>
                <a:spcPts val="0"/>
              </a:spcAft>
              <a:buClr>
                <a:schemeClr val="dk1"/>
              </a:buClr>
              <a:buSzPts val="2800"/>
              <a:buFont typeface="Times New Roman"/>
              <a:buNone/>
            </a:pPr>
            <a:r>
              <a:rPr lang="en-US" sz="1800" dirty="0" smtClean="0"/>
              <a:t>	id,</a:t>
            </a:r>
            <a:endParaRPr sz="1800" dirty="0"/>
          </a:p>
          <a:p>
            <a:pPr marL="0" lvl="0" indent="0" algn="l" rtl="0">
              <a:spcBef>
                <a:spcPts val="560"/>
              </a:spcBef>
              <a:spcAft>
                <a:spcPts val="0"/>
              </a:spcAft>
              <a:buClr>
                <a:schemeClr val="dk1"/>
              </a:buClr>
              <a:buSzPts val="2800"/>
              <a:buFont typeface="Times New Roman"/>
              <a:buNone/>
            </a:pPr>
            <a:r>
              <a:rPr lang="en-US" sz="1800" dirty="0" smtClean="0"/>
              <a:t>	barcode</a:t>
            </a:r>
            <a:endParaRPr sz="1800" dirty="0"/>
          </a:p>
          <a:p>
            <a:pPr marL="0" lvl="0" indent="0" algn="l" rtl="0">
              <a:spcBef>
                <a:spcPts val="560"/>
              </a:spcBef>
              <a:spcAft>
                <a:spcPts val="0"/>
              </a:spcAft>
              <a:buClr>
                <a:schemeClr val="dk1"/>
              </a:buClr>
              <a:buSzPts val="2800"/>
              <a:buFont typeface="Times New Roman"/>
              <a:buNone/>
            </a:pPr>
            <a:endParaRPr sz="1800" dirty="0"/>
          </a:p>
          <a:p>
            <a:pPr marL="0" lvl="0" indent="0" algn="l" rtl="0">
              <a:spcBef>
                <a:spcPts val="560"/>
              </a:spcBef>
              <a:spcAft>
                <a:spcPts val="0"/>
              </a:spcAft>
              <a:buClr>
                <a:schemeClr val="dk1"/>
              </a:buClr>
              <a:buSzPts val="2800"/>
              <a:buFont typeface="Times New Roman"/>
              <a:buNone/>
            </a:pPr>
            <a:r>
              <a:rPr lang="en-US" sz="1800" dirty="0" smtClean="0"/>
              <a:t>FROM</a:t>
            </a:r>
          </a:p>
          <a:p>
            <a:pPr marL="0" lvl="0" indent="0" algn="l" rtl="0">
              <a:spcBef>
                <a:spcPts val="560"/>
              </a:spcBef>
              <a:spcAft>
                <a:spcPts val="0"/>
              </a:spcAft>
              <a:buClr>
                <a:schemeClr val="dk1"/>
              </a:buClr>
              <a:buSzPts val="2800"/>
              <a:buFont typeface="Times New Roman"/>
              <a:buNone/>
            </a:pPr>
            <a:r>
              <a:rPr lang="en-US" sz="1800" dirty="0"/>
              <a:t>	</a:t>
            </a:r>
            <a:r>
              <a:rPr lang="en-US" sz="1800" dirty="0" err="1" smtClean="0"/>
              <a:t>sierra_view.item_record_property</a:t>
            </a:r>
            <a:endParaRPr sz="1800" dirty="0"/>
          </a:p>
          <a:p>
            <a:pPr marL="0" lvl="0" indent="0" algn="l" rtl="0">
              <a:spcBef>
                <a:spcPts val="560"/>
              </a:spcBef>
              <a:spcAft>
                <a:spcPts val="0"/>
              </a:spcAft>
              <a:buClr>
                <a:schemeClr val="dk1"/>
              </a:buClr>
              <a:buSzPts val="2800"/>
              <a:buFont typeface="Times New Roman"/>
              <a:buNone/>
            </a:pPr>
            <a:endParaRPr sz="1800" dirty="0"/>
          </a:p>
          <a:p>
            <a:pPr marL="0" lvl="0" indent="0">
              <a:spcBef>
                <a:spcPts val="560"/>
              </a:spcBef>
              <a:buClr>
                <a:schemeClr val="dk1"/>
              </a:buClr>
              <a:buSzPts val="2800"/>
              <a:buNone/>
            </a:pPr>
            <a:r>
              <a:rPr lang="en-US" sz="1800" dirty="0"/>
              <a:t>WHERE barcode !~ '^\d{14}$'</a:t>
            </a:r>
          </a:p>
          <a:p>
            <a:pPr marL="0" lvl="0" indent="0">
              <a:spcBef>
                <a:spcPts val="560"/>
              </a:spcBef>
              <a:buClr>
                <a:schemeClr val="dk1"/>
              </a:buClr>
              <a:buSzPts val="2800"/>
              <a:buNone/>
            </a:pPr>
            <a:r>
              <a:rPr lang="en-US" sz="1800" dirty="0"/>
              <a:t>AND barcode != ''</a:t>
            </a:r>
            <a:endParaRPr sz="1800" dirty="0"/>
          </a:p>
        </p:txBody>
      </p:sp>
      <p:pic>
        <p:nvPicPr>
          <p:cNvPr id="4" name="Picture 3"/>
          <p:cNvPicPr>
            <a:picLocks noChangeAspect="1"/>
          </p:cNvPicPr>
          <p:nvPr/>
        </p:nvPicPr>
        <p:blipFill>
          <a:blip r:embed="rId3"/>
          <a:stretch>
            <a:fillRect/>
          </a:stretch>
        </p:blipFill>
        <p:spPr>
          <a:xfrm>
            <a:off x="4765580" y="1153024"/>
            <a:ext cx="3085714" cy="39904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Other Record Types</a:t>
            </a:r>
            <a:endParaRPr/>
          </a:p>
        </p:txBody>
      </p:sp>
      <p:graphicFrame>
        <p:nvGraphicFramePr>
          <p:cNvPr id="254" name="Google Shape;254;p37"/>
          <p:cNvGraphicFramePr/>
          <p:nvPr>
            <p:extLst>
              <p:ext uri="{D42A27DB-BD31-4B8C-83A1-F6EECF244321}">
                <p14:modId xmlns:p14="http://schemas.microsoft.com/office/powerpoint/2010/main" val="3872473855"/>
              </p:ext>
            </p:extLst>
          </p:nvPr>
        </p:nvGraphicFramePr>
        <p:xfrm>
          <a:off x="1539125" y="1817363"/>
          <a:ext cx="6009300" cy="1508775"/>
        </p:xfrm>
        <a:graphic>
          <a:graphicData uri="http://schemas.openxmlformats.org/drawingml/2006/table">
            <a:tbl>
              <a:tblPr firstRow="1" bandRow="1">
                <a:noFill/>
                <a:tableStyleId>{42D72A06-CE29-42C2-85F7-EA575A7C30C2}</a:tableStyleId>
              </a:tblPr>
              <a:tblGrid>
                <a:gridCol w="2003100">
                  <a:extLst>
                    <a:ext uri="{9D8B030D-6E8A-4147-A177-3AD203B41FA5}">
                      <a16:colId xmlns:a16="http://schemas.microsoft.com/office/drawing/2014/main" val="20000"/>
                    </a:ext>
                  </a:extLst>
                </a:gridCol>
                <a:gridCol w="2003100">
                  <a:extLst>
                    <a:ext uri="{9D8B030D-6E8A-4147-A177-3AD203B41FA5}">
                      <a16:colId xmlns:a16="http://schemas.microsoft.com/office/drawing/2014/main" val="20001"/>
                    </a:ext>
                  </a:extLst>
                </a:gridCol>
                <a:gridCol w="2003100">
                  <a:extLst>
                    <a:ext uri="{9D8B030D-6E8A-4147-A177-3AD203B41FA5}">
                      <a16:colId xmlns:a16="http://schemas.microsoft.com/office/drawing/2014/main" val="20002"/>
                    </a:ext>
                  </a:extLst>
                </a:gridCol>
              </a:tblGrid>
              <a:tr h="502925">
                <a:tc>
                  <a:txBody>
                    <a:bodyPr/>
                    <a:lstStyle/>
                    <a:p>
                      <a:pPr marL="0" marR="0" lvl="0" indent="0" algn="ctr" rtl="0">
                        <a:spcBef>
                          <a:spcPts val="0"/>
                        </a:spcBef>
                        <a:spcAft>
                          <a:spcPts val="0"/>
                        </a:spcAft>
                        <a:buNone/>
                      </a:pPr>
                      <a:r>
                        <a:rPr lang="en-US" sz="2400" b="0" dirty="0">
                          <a:latin typeface="Arial"/>
                          <a:ea typeface="Arial"/>
                          <a:cs typeface="Arial"/>
                          <a:sym typeface="Arial"/>
                        </a:rPr>
                        <a:t>Course</a:t>
                      </a:r>
                      <a:endParaRPr sz="2400" b="0" dirty="0">
                        <a:latin typeface="Arial"/>
                        <a:ea typeface="Arial"/>
                        <a:cs typeface="Arial"/>
                        <a:sym typeface="Arial"/>
                      </a:endParaRPr>
                    </a:p>
                  </a:txBody>
                  <a:tcPr marL="91450" marR="91450" marT="34300" marB="34300"/>
                </a:tc>
                <a:tc>
                  <a:txBody>
                    <a:bodyPr/>
                    <a:lstStyle/>
                    <a:p>
                      <a:pPr marL="0" marR="0" lvl="0" indent="0" algn="ctr" rtl="0">
                        <a:spcBef>
                          <a:spcPts val="0"/>
                        </a:spcBef>
                        <a:spcAft>
                          <a:spcPts val="0"/>
                        </a:spcAft>
                        <a:buNone/>
                      </a:pPr>
                      <a:r>
                        <a:rPr lang="en-US" sz="2400" b="0" dirty="0" smtClean="0">
                          <a:latin typeface="Arial"/>
                          <a:ea typeface="Arial"/>
                          <a:cs typeface="Arial"/>
                          <a:sym typeface="Arial"/>
                        </a:rPr>
                        <a:t>Invoice</a:t>
                      </a:r>
                      <a:endParaRPr sz="2400" b="0" dirty="0">
                        <a:latin typeface="Arial"/>
                        <a:ea typeface="Arial"/>
                        <a:cs typeface="Arial"/>
                        <a:sym typeface="Arial"/>
                      </a:endParaRPr>
                    </a:p>
                  </a:txBody>
                  <a:tcPr marL="91450" marR="91450" marT="34300" marB="34300"/>
                </a:tc>
                <a:tc>
                  <a:txBody>
                    <a:bodyPr/>
                    <a:lstStyle/>
                    <a:p>
                      <a:pPr marL="0" marR="0" lvl="0" indent="0" algn="ctr" rtl="0">
                        <a:spcBef>
                          <a:spcPts val="0"/>
                        </a:spcBef>
                        <a:spcAft>
                          <a:spcPts val="0"/>
                        </a:spcAft>
                        <a:buNone/>
                      </a:pPr>
                      <a:r>
                        <a:rPr lang="en-US" sz="2400" b="0" dirty="0" smtClean="0">
                          <a:latin typeface="Arial"/>
                          <a:ea typeface="Arial"/>
                          <a:cs typeface="Arial"/>
                          <a:sym typeface="Arial"/>
                        </a:rPr>
                        <a:t>Resource</a:t>
                      </a:r>
                      <a:endParaRPr sz="2400" b="0" dirty="0">
                        <a:latin typeface="Arial"/>
                        <a:ea typeface="Arial"/>
                        <a:cs typeface="Arial"/>
                        <a:sym typeface="Arial"/>
                      </a:endParaRPr>
                    </a:p>
                  </a:txBody>
                  <a:tcPr marL="91450" marR="91450" marT="34300" marB="34300"/>
                </a:tc>
                <a:extLst>
                  <a:ext uri="{0D108BD9-81ED-4DB2-BD59-A6C34878D82A}">
                    <a16:rowId xmlns:a16="http://schemas.microsoft.com/office/drawing/2014/main" val="10000"/>
                  </a:ext>
                </a:extLst>
              </a:tr>
              <a:tr h="502925">
                <a:tc>
                  <a:txBody>
                    <a:bodyPr/>
                    <a:lstStyle/>
                    <a:p>
                      <a:pPr marL="0" marR="0" lvl="0" indent="0" algn="ctr" rtl="0">
                        <a:spcBef>
                          <a:spcPts val="0"/>
                        </a:spcBef>
                        <a:spcAft>
                          <a:spcPts val="0"/>
                        </a:spcAft>
                        <a:buNone/>
                      </a:pPr>
                      <a:r>
                        <a:rPr lang="en-US" sz="2400" dirty="0" smtClean="0">
                          <a:latin typeface="Arial"/>
                          <a:ea typeface="Arial"/>
                          <a:cs typeface="Arial"/>
                          <a:sym typeface="Arial"/>
                        </a:rPr>
                        <a:t>Fund</a:t>
                      </a:r>
                      <a:endParaRPr sz="2400" dirty="0">
                        <a:latin typeface="Arial"/>
                        <a:ea typeface="Arial"/>
                        <a:cs typeface="Arial"/>
                        <a:sym typeface="Arial"/>
                      </a:endParaRPr>
                    </a:p>
                  </a:txBody>
                  <a:tcPr marL="91450" marR="91450" marT="34300" marB="34300"/>
                </a:tc>
                <a:tc>
                  <a:txBody>
                    <a:bodyPr/>
                    <a:lstStyle/>
                    <a:p>
                      <a:pPr marL="0" marR="0" lvl="0" indent="0" algn="ctr" rtl="0">
                        <a:spcBef>
                          <a:spcPts val="0"/>
                        </a:spcBef>
                        <a:spcAft>
                          <a:spcPts val="0"/>
                        </a:spcAft>
                        <a:buNone/>
                      </a:pPr>
                      <a:r>
                        <a:rPr lang="en-US" sz="2400" dirty="0" smtClean="0">
                          <a:latin typeface="Arial"/>
                          <a:ea typeface="Arial"/>
                          <a:cs typeface="Arial"/>
                          <a:sym typeface="Arial"/>
                        </a:rPr>
                        <a:t>Order</a:t>
                      </a:r>
                      <a:endParaRPr sz="2400" dirty="0">
                        <a:latin typeface="Arial"/>
                        <a:ea typeface="Arial"/>
                        <a:cs typeface="Arial"/>
                        <a:sym typeface="Arial"/>
                      </a:endParaRPr>
                    </a:p>
                  </a:txBody>
                  <a:tcPr marL="91450" marR="91450" marT="34300" marB="34300"/>
                </a:tc>
                <a:tc>
                  <a:txBody>
                    <a:bodyPr/>
                    <a:lstStyle/>
                    <a:p>
                      <a:pPr marL="0" marR="0" lvl="0" indent="0" algn="ctr" rtl="0">
                        <a:spcBef>
                          <a:spcPts val="0"/>
                        </a:spcBef>
                        <a:spcAft>
                          <a:spcPts val="0"/>
                        </a:spcAft>
                        <a:buNone/>
                      </a:pPr>
                      <a:r>
                        <a:rPr lang="en-US" sz="2400" dirty="0" smtClean="0">
                          <a:latin typeface="Arial"/>
                          <a:ea typeface="Arial"/>
                          <a:cs typeface="Arial"/>
                          <a:sym typeface="Arial"/>
                        </a:rPr>
                        <a:t>Vendor</a:t>
                      </a:r>
                      <a:endParaRPr sz="2400" dirty="0">
                        <a:latin typeface="Arial"/>
                        <a:ea typeface="Arial"/>
                        <a:cs typeface="Arial"/>
                        <a:sym typeface="Arial"/>
                      </a:endParaRPr>
                    </a:p>
                  </a:txBody>
                  <a:tcPr marL="91450" marR="91450" marT="34300" marB="34300"/>
                </a:tc>
                <a:extLst>
                  <a:ext uri="{0D108BD9-81ED-4DB2-BD59-A6C34878D82A}">
                    <a16:rowId xmlns:a16="http://schemas.microsoft.com/office/drawing/2014/main" val="10001"/>
                  </a:ext>
                </a:extLst>
              </a:tr>
              <a:tr h="502925">
                <a:tc>
                  <a:txBody>
                    <a:bodyPr/>
                    <a:lstStyle/>
                    <a:p>
                      <a:pPr marL="0" marR="0" lvl="0" indent="0" algn="ctr" rtl="0">
                        <a:spcBef>
                          <a:spcPts val="0"/>
                        </a:spcBef>
                        <a:spcAft>
                          <a:spcPts val="0"/>
                        </a:spcAft>
                        <a:buNone/>
                      </a:pPr>
                      <a:r>
                        <a:rPr lang="en-US" sz="2400" dirty="0" smtClean="0">
                          <a:latin typeface="Arial"/>
                          <a:ea typeface="Arial"/>
                          <a:cs typeface="Arial"/>
                          <a:sym typeface="Arial"/>
                        </a:rPr>
                        <a:t>Holding</a:t>
                      </a:r>
                      <a:endParaRPr sz="2400" dirty="0">
                        <a:latin typeface="Arial"/>
                        <a:ea typeface="Arial"/>
                        <a:cs typeface="Arial"/>
                        <a:sym typeface="Arial"/>
                      </a:endParaRPr>
                    </a:p>
                  </a:txBody>
                  <a:tcPr marL="91450" marR="91450" marT="34300" marB="34300"/>
                </a:tc>
                <a:tc>
                  <a:txBody>
                    <a:bodyPr/>
                    <a:lstStyle/>
                    <a:p>
                      <a:pPr marL="0" marR="0" lvl="0" indent="0" algn="ctr" rtl="0">
                        <a:spcBef>
                          <a:spcPts val="0"/>
                        </a:spcBef>
                        <a:spcAft>
                          <a:spcPts val="0"/>
                        </a:spcAft>
                        <a:buNone/>
                      </a:pPr>
                      <a:r>
                        <a:rPr lang="en-US" sz="2400" dirty="0" smtClean="0">
                          <a:latin typeface="Arial"/>
                          <a:ea typeface="Arial"/>
                          <a:cs typeface="Arial"/>
                          <a:sym typeface="Arial"/>
                        </a:rPr>
                        <a:t>Program</a:t>
                      </a:r>
                      <a:endParaRPr sz="2400" dirty="0">
                        <a:latin typeface="Arial"/>
                        <a:ea typeface="Arial"/>
                        <a:cs typeface="Arial"/>
                        <a:sym typeface="Arial"/>
                      </a:endParaRPr>
                    </a:p>
                  </a:txBody>
                  <a:tcPr marL="91450" marR="91450" marT="34300" marB="34300"/>
                </a:tc>
                <a:tc>
                  <a:txBody>
                    <a:bodyPr/>
                    <a:lstStyle/>
                    <a:p>
                      <a:pPr marL="0" marR="0" lvl="0" indent="0" algn="ctr" rtl="0">
                        <a:spcBef>
                          <a:spcPts val="0"/>
                        </a:spcBef>
                        <a:spcAft>
                          <a:spcPts val="0"/>
                        </a:spcAft>
                        <a:buNone/>
                      </a:pPr>
                      <a:r>
                        <a:rPr lang="en-US" sz="2400" dirty="0" smtClean="0">
                          <a:latin typeface="Arial"/>
                          <a:ea typeface="Arial"/>
                          <a:cs typeface="Arial"/>
                          <a:sym typeface="Arial"/>
                        </a:rPr>
                        <a:t>Volume</a:t>
                      </a:r>
                      <a:endParaRPr sz="2400" dirty="0">
                        <a:latin typeface="Arial"/>
                        <a:ea typeface="Arial"/>
                        <a:cs typeface="Arial"/>
                        <a:sym typeface="Arial"/>
                      </a:endParaRPr>
                    </a:p>
                  </a:txBody>
                  <a:tcPr marL="91450" marR="91450" marT="34300" marB="34300"/>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00"/>
              <a:buFont typeface="Arial"/>
              <a:buNone/>
            </a:pPr>
            <a:r>
              <a:rPr lang="en-US" dirty="0" smtClean="0"/>
              <a:t>Sierra DNA</a:t>
            </a:r>
            <a:endParaRPr dirty="0"/>
          </a:p>
        </p:txBody>
      </p:sp>
      <p:sp>
        <p:nvSpPr>
          <p:cNvPr id="135" name="Google Shape;135;p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None/>
            </a:pPr>
            <a:r>
              <a:rPr lang="en-US" dirty="0"/>
              <a:t>Sierra DNA (Database </a:t>
            </a:r>
            <a:r>
              <a:rPr lang="en-US" dirty="0" err="1"/>
              <a:t>NAvigator</a:t>
            </a:r>
            <a:r>
              <a:rPr lang="en-US" dirty="0"/>
              <a:t>)</a:t>
            </a:r>
            <a:endParaRPr dirty="0"/>
          </a:p>
          <a:p>
            <a:pPr marL="457200" lvl="0" indent="-342900" algn="l" rtl="0">
              <a:lnSpc>
                <a:spcPct val="90000"/>
              </a:lnSpc>
              <a:spcBef>
                <a:spcPts val="1000"/>
              </a:spcBef>
              <a:spcAft>
                <a:spcPts val="0"/>
              </a:spcAft>
              <a:buSzPts val="1800"/>
              <a:buNone/>
            </a:pPr>
            <a:r>
              <a:rPr lang="en-US" dirty="0"/>
              <a:t>   </a:t>
            </a:r>
            <a:r>
              <a:rPr lang="en-US" u="sng" dirty="0">
                <a:solidFill>
                  <a:schemeClr val="hlink"/>
                </a:solidFill>
                <a:hlinkClick r:id="rId3"/>
              </a:rPr>
              <a:t>http://techdocs.iii.com/sierradna</a:t>
            </a:r>
            <a:r>
              <a:rPr lang="en-US" u="sng" dirty="0" smtClean="0">
                <a:solidFill>
                  <a:schemeClr val="hlink"/>
                </a:solidFill>
                <a:hlinkClick r:id="rId3"/>
              </a:rPr>
              <a:t>/</a:t>
            </a:r>
            <a:endParaRPr sz="2100" dirty="0"/>
          </a:p>
          <a:p>
            <a:pPr marL="457200" lvl="0" indent="-342900" algn="l" rtl="0">
              <a:lnSpc>
                <a:spcPct val="90000"/>
              </a:lnSpc>
              <a:spcBef>
                <a:spcPts val="1000"/>
              </a:spcBef>
              <a:spcAft>
                <a:spcPts val="0"/>
              </a:spcAft>
              <a:buSzPts val="1800"/>
              <a:buNone/>
            </a:pPr>
            <a:endParaRPr sz="2100" dirty="0"/>
          </a:p>
        </p:txBody>
      </p:sp>
      <p:sp>
        <p:nvSpPr>
          <p:cNvPr id="137" name="Google Shape;137;p7"/>
          <p:cNvSpPr/>
          <p:nvPr/>
        </p:nvSpPr>
        <p:spPr>
          <a:xfrm>
            <a:off x="6752966" y="2877503"/>
            <a:ext cx="1571763"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i="0" u="none" strike="noStrike" cap="none" dirty="0">
                <a:solidFill>
                  <a:srgbClr val="000000"/>
                </a:solidFill>
                <a:latin typeface="Arial"/>
                <a:ea typeface="Arial"/>
                <a:cs typeface="Arial"/>
                <a:sym typeface="Arial"/>
              </a:rPr>
              <a:t>The Sierra DNA describes all the SQL tables and the columns in those tables.</a:t>
            </a:r>
            <a:endParaRPr dirty="0"/>
          </a:p>
        </p:txBody>
      </p:sp>
      <p:pic>
        <p:nvPicPr>
          <p:cNvPr id="3" name="Picture 2"/>
          <p:cNvPicPr>
            <a:picLocks noChangeAspect="1"/>
          </p:cNvPicPr>
          <p:nvPr/>
        </p:nvPicPr>
        <p:blipFill>
          <a:blip r:embed="rId4"/>
          <a:stretch>
            <a:fillRect/>
          </a:stretch>
        </p:blipFill>
        <p:spPr>
          <a:xfrm>
            <a:off x="387424" y="2137805"/>
            <a:ext cx="5990148" cy="2495018"/>
          </a:xfrm>
          <a:prstGeom prst="rect">
            <a:avLst/>
          </a:prstGeom>
        </p:spPr>
      </p:pic>
    </p:spTree>
    <p:extLst>
      <p:ext uri="{BB962C8B-B14F-4D97-AF65-F5344CB8AC3E}">
        <p14:creationId xmlns:p14="http://schemas.microsoft.com/office/powerpoint/2010/main" val="1026024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dirty="0"/>
              <a:t>Supplemental </a:t>
            </a:r>
            <a:r>
              <a:rPr lang="en-US" dirty="0" smtClean="0"/>
              <a:t>Views</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Linking tables</a:t>
            </a:r>
            <a:endParaRPr/>
          </a:p>
        </p:txBody>
      </p:sp>
      <p:graphicFrame>
        <p:nvGraphicFramePr>
          <p:cNvPr id="311" name="Google Shape;311;p45"/>
          <p:cNvGraphicFramePr/>
          <p:nvPr>
            <p:extLst>
              <p:ext uri="{D42A27DB-BD31-4B8C-83A1-F6EECF244321}">
                <p14:modId xmlns:p14="http://schemas.microsoft.com/office/powerpoint/2010/main" val="2576653460"/>
              </p:ext>
            </p:extLst>
          </p:nvPr>
        </p:nvGraphicFramePr>
        <p:xfrm>
          <a:off x="304800" y="1943100"/>
          <a:ext cx="3352800" cy="1752720"/>
        </p:xfrm>
        <a:graphic>
          <a:graphicData uri="http://schemas.openxmlformats.org/drawingml/2006/table">
            <a:tbl>
              <a:tblPr firstRow="1" bandRow="1">
                <a:noFill/>
                <a:tableStyleId>{42D72A06-CE29-42C2-85F7-EA575A7C30C2}</a:tableStyleId>
              </a:tblPr>
              <a:tblGrid>
                <a:gridCol w="3352800">
                  <a:extLst>
                    <a:ext uri="{9D8B030D-6E8A-4147-A177-3AD203B41FA5}">
                      <a16:colId xmlns:a16="http://schemas.microsoft.com/office/drawing/2014/main" val="20000"/>
                    </a:ext>
                  </a:extLst>
                </a:gridCol>
              </a:tblGrid>
              <a:tr h="278150">
                <a:tc>
                  <a:txBody>
                    <a:bodyPr/>
                    <a:lstStyle/>
                    <a:p>
                      <a:pPr marL="0" marR="0" lvl="0" indent="0" algn="l" rtl="0">
                        <a:spcBef>
                          <a:spcPts val="0"/>
                        </a:spcBef>
                        <a:spcAft>
                          <a:spcPts val="0"/>
                        </a:spcAft>
                        <a:buNone/>
                      </a:pPr>
                      <a:r>
                        <a:rPr lang="en-US" sz="1800" dirty="0" err="1">
                          <a:latin typeface="Arial"/>
                          <a:ea typeface="Arial"/>
                          <a:cs typeface="Arial"/>
                          <a:sym typeface="Arial"/>
                        </a:rPr>
                        <a:t>bib_record_item_record_link</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0"/>
                  </a:ext>
                </a:extLst>
              </a:tr>
              <a:tr h="278150">
                <a:tc>
                  <a:txBody>
                    <a:bodyPr/>
                    <a:lstStyle/>
                    <a:p>
                      <a:pPr marL="0" marR="0" lvl="0" indent="0" algn="l" rtl="0">
                        <a:spcBef>
                          <a:spcPts val="0"/>
                        </a:spcBef>
                        <a:spcAft>
                          <a:spcPts val="0"/>
                        </a:spcAft>
                        <a:buNone/>
                      </a:pPr>
                      <a:r>
                        <a:rPr lang="en-US" sz="1400">
                          <a:latin typeface="Arial"/>
                          <a:ea typeface="Arial"/>
                          <a:cs typeface="Arial"/>
                          <a:sym typeface="Arial"/>
                        </a:rPr>
                        <a:t>id</a:t>
                      </a:r>
                      <a:endParaRPr sz="1100">
                        <a:latin typeface="Arial"/>
                        <a:ea typeface="Arial"/>
                        <a:cs typeface="Arial"/>
                        <a:sym typeface="Arial"/>
                      </a:endParaRPr>
                    </a:p>
                  </a:txBody>
                  <a:tcPr marL="91450" marR="91450" marT="34300" marB="34300"/>
                </a:tc>
                <a:extLst>
                  <a:ext uri="{0D108BD9-81ED-4DB2-BD59-A6C34878D82A}">
                    <a16:rowId xmlns:a16="http://schemas.microsoft.com/office/drawing/2014/main" val="10001"/>
                  </a:ext>
                </a:extLst>
              </a:tr>
              <a:tr h="278150">
                <a:tc>
                  <a:txBody>
                    <a:bodyPr/>
                    <a:lstStyle/>
                    <a:p>
                      <a:pPr marL="0" marR="0" lvl="0" indent="0" algn="l" rtl="0">
                        <a:spcBef>
                          <a:spcPts val="0"/>
                        </a:spcBef>
                        <a:spcAft>
                          <a:spcPts val="0"/>
                        </a:spcAft>
                        <a:buNone/>
                      </a:pPr>
                      <a:r>
                        <a:rPr lang="en-US" sz="1400" dirty="0">
                          <a:latin typeface="Arial"/>
                          <a:ea typeface="Arial"/>
                          <a:cs typeface="Arial"/>
                          <a:sym typeface="Arial"/>
                        </a:rPr>
                        <a:t>bib_record_id</a:t>
                      </a:r>
                      <a:endParaRPr sz="1400" dirty="0">
                        <a:latin typeface="Arial"/>
                        <a:ea typeface="Arial"/>
                        <a:cs typeface="Arial"/>
                        <a:sym typeface="Arial"/>
                      </a:endParaRPr>
                    </a:p>
                  </a:txBody>
                  <a:tcPr marL="91450" marR="91450" marT="34300" marB="34300"/>
                </a:tc>
                <a:extLst>
                  <a:ext uri="{0D108BD9-81ED-4DB2-BD59-A6C34878D82A}">
                    <a16:rowId xmlns:a16="http://schemas.microsoft.com/office/drawing/2014/main" val="10002"/>
                  </a:ext>
                </a:extLst>
              </a:tr>
              <a:tr h="278150">
                <a:tc>
                  <a:txBody>
                    <a:bodyPr/>
                    <a:lstStyle/>
                    <a:p>
                      <a:pPr marL="0" marR="0" lvl="0" indent="0" algn="l" rtl="0">
                        <a:spcBef>
                          <a:spcPts val="0"/>
                        </a:spcBef>
                        <a:spcAft>
                          <a:spcPts val="0"/>
                        </a:spcAft>
                        <a:buNone/>
                      </a:pPr>
                      <a:r>
                        <a:rPr lang="en-US" sz="1400" dirty="0">
                          <a:latin typeface="Arial"/>
                          <a:ea typeface="Arial"/>
                          <a:cs typeface="Arial"/>
                          <a:sym typeface="Arial"/>
                        </a:rPr>
                        <a:t>item_record_id</a:t>
                      </a:r>
                      <a:endParaRPr sz="1400" dirty="0">
                        <a:latin typeface="Arial"/>
                        <a:ea typeface="Arial"/>
                        <a:cs typeface="Arial"/>
                        <a:sym typeface="Arial"/>
                      </a:endParaRPr>
                    </a:p>
                  </a:txBody>
                  <a:tcPr marL="91450" marR="91450" marT="34300" marB="34300"/>
                </a:tc>
                <a:extLst>
                  <a:ext uri="{0D108BD9-81ED-4DB2-BD59-A6C34878D82A}">
                    <a16:rowId xmlns:a16="http://schemas.microsoft.com/office/drawing/2014/main" val="10003"/>
                  </a:ext>
                </a:extLst>
              </a:tr>
              <a:tr h="278150">
                <a:tc>
                  <a:txBody>
                    <a:bodyPr/>
                    <a:lstStyle/>
                    <a:p>
                      <a:pPr marL="0" marR="0" lvl="0" indent="0" algn="l" rtl="0">
                        <a:spcBef>
                          <a:spcPts val="0"/>
                        </a:spcBef>
                        <a:spcAft>
                          <a:spcPts val="0"/>
                        </a:spcAft>
                        <a:buNone/>
                      </a:pPr>
                      <a:r>
                        <a:rPr lang="en-US" sz="1400">
                          <a:latin typeface="Arial"/>
                          <a:ea typeface="Arial"/>
                          <a:cs typeface="Arial"/>
                          <a:sym typeface="Arial"/>
                        </a:rPr>
                        <a:t>items_display_order</a:t>
                      </a:r>
                      <a:endParaRPr sz="1400">
                        <a:latin typeface="Arial"/>
                        <a:ea typeface="Arial"/>
                        <a:cs typeface="Arial"/>
                        <a:sym typeface="Arial"/>
                      </a:endParaRPr>
                    </a:p>
                  </a:txBody>
                  <a:tcPr marL="91450" marR="91450" marT="34300" marB="34300"/>
                </a:tc>
                <a:extLst>
                  <a:ext uri="{0D108BD9-81ED-4DB2-BD59-A6C34878D82A}">
                    <a16:rowId xmlns:a16="http://schemas.microsoft.com/office/drawing/2014/main" val="10004"/>
                  </a:ext>
                </a:extLst>
              </a:tr>
              <a:tr h="278150">
                <a:tc>
                  <a:txBody>
                    <a:bodyPr/>
                    <a:lstStyle/>
                    <a:p>
                      <a:pPr marL="0" marR="0" lvl="0" indent="0" algn="l" rtl="0">
                        <a:spcBef>
                          <a:spcPts val="0"/>
                        </a:spcBef>
                        <a:spcAft>
                          <a:spcPts val="0"/>
                        </a:spcAft>
                        <a:buNone/>
                      </a:pPr>
                      <a:r>
                        <a:rPr lang="en-US" sz="1400" dirty="0" err="1">
                          <a:latin typeface="Arial"/>
                          <a:ea typeface="Arial"/>
                          <a:cs typeface="Arial"/>
                          <a:sym typeface="Arial"/>
                        </a:rPr>
                        <a:t>bibs_display_order</a:t>
                      </a:r>
                      <a:endParaRPr sz="1400" dirty="0">
                        <a:latin typeface="Arial"/>
                        <a:ea typeface="Arial"/>
                        <a:cs typeface="Arial"/>
                        <a:sym typeface="Arial"/>
                      </a:endParaRPr>
                    </a:p>
                  </a:txBody>
                  <a:tcPr marL="91450" marR="91450" marT="34300" marB="34300"/>
                </a:tc>
                <a:extLst>
                  <a:ext uri="{0D108BD9-81ED-4DB2-BD59-A6C34878D82A}">
                    <a16:rowId xmlns:a16="http://schemas.microsoft.com/office/drawing/2014/main" val="10005"/>
                  </a:ext>
                </a:extLst>
              </a:tr>
            </a:tbl>
          </a:graphicData>
        </a:graphic>
      </p:graphicFrame>
      <p:graphicFrame>
        <p:nvGraphicFramePr>
          <p:cNvPr id="312" name="Google Shape;312;p45"/>
          <p:cNvGraphicFramePr/>
          <p:nvPr>
            <p:extLst>
              <p:ext uri="{D42A27DB-BD31-4B8C-83A1-F6EECF244321}">
                <p14:modId xmlns:p14="http://schemas.microsoft.com/office/powerpoint/2010/main" val="874717179"/>
              </p:ext>
            </p:extLst>
          </p:nvPr>
        </p:nvGraphicFramePr>
        <p:xfrm>
          <a:off x="4724400" y="1953185"/>
          <a:ext cx="3738925" cy="2057520"/>
        </p:xfrm>
        <a:graphic>
          <a:graphicData uri="http://schemas.openxmlformats.org/drawingml/2006/table">
            <a:tbl>
              <a:tblPr firstRow="1" bandRow="1">
                <a:noFill/>
                <a:tableStyleId>{42D72A06-CE29-42C2-85F7-EA575A7C30C2}</a:tableStyleId>
              </a:tblPr>
              <a:tblGrid>
                <a:gridCol w="3738925">
                  <a:extLst>
                    <a:ext uri="{9D8B030D-6E8A-4147-A177-3AD203B41FA5}">
                      <a16:colId xmlns:a16="http://schemas.microsoft.com/office/drawing/2014/main" val="20000"/>
                    </a:ext>
                  </a:extLst>
                </a:gridCol>
              </a:tblGrid>
              <a:tr h="278150">
                <a:tc>
                  <a:txBody>
                    <a:bodyPr/>
                    <a:lstStyle/>
                    <a:p>
                      <a:pPr marL="0" marR="0" lvl="0" indent="0" algn="l" rtl="0">
                        <a:spcBef>
                          <a:spcPts val="0"/>
                        </a:spcBef>
                        <a:spcAft>
                          <a:spcPts val="0"/>
                        </a:spcAft>
                        <a:buNone/>
                      </a:pPr>
                      <a:r>
                        <a:rPr lang="en-US" sz="1800" b="0" dirty="0" err="1">
                          <a:latin typeface="Arial"/>
                          <a:ea typeface="Arial"/>
                          <a:cs typeface="Arial"/>
                          <a:sym typeface="Arial"/>
                        </a:rPr>
                        <a:t>bib_record_holding_record_link</a:t>
                      </a:r>
                      <a:endParaRPr sz="1800" b="0" dirty="0">
                        <a:latin typeface="Arial"/>
                        <a:ea typeface="Arial"/>
                        <a:cs typeface="Arial"/>
                        <a:sym typeface="Arial"/>
                      </a:endParaRPr>
                    </a:p>
                  </a:txBody>
                  <a:tcPr marL="91450" marR="91450" marT="34300" marB="34300"/>
                </a:tc>
                <a:extLst>
                  <a:ext uri="{0D108BD9-81ED-4DB2-BD59-A6C34878D82A}">
                    <a16:rowId xmlns:a16="http://schemas.microsoft.com/office/drawing/2014/main" val="10000"/>
                  </a:ext>
                </a:extLst>
              </a:tr>
              <a:tr h="278150">
                <a:tc>
                  <a:txBody>
                    <a:bodyPr/>
                    <a:lstStyle/>
                    <a:p>
                      <a:pPr marL="0" marR="0" lvl="0" indent="0" algn="l" rtl="0">
                        <a:spcBef>
                          <a:spcPts val="0"/>
                        </a:spcBef>
                        <a:spcAft>
                          <a:spcPts val="0"/>
                        </a:spcAft>
                        <a:buNone/>
                      </a:pPr>
                      <a:r>
                        <a:rPr lang="en-US" sz="1800" dirty="0" err="1">
                          <a:latin typeface="Arial"/>
                          <a:ea typeface="Arial"/>
                          <a:cs typeface="Arial"/>
                          <a:sym typeface="Arial"/>
                        </a:rPr>
                        <a:t>bib_record_item_record_link</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1"/>
                  </a:ext>
                </a:extLst>
              </a:tr>
              <a:tr h="278150">
                <a:tc>
                  <a:txBody>
                    <a:bodyPr/>
                    <a:lstStyle/>
                    <a:p>
                      <a:pPr marL="0" marR="0" lvl="0" indent="0" algn="l" rtl="0">
                        <a:spcBef>
                          <a:spcPts val="0"/>
                        </a:spcBef>
                        <a:spcAft>
                          <a:spcPts val="0"/>
                        </a:spcAft>
                        <a:buNone/>
                      </a:pPr>
                      <a:r>
                        <a:rPr lang="en-US" sz="1800" dirty="0" err="1">
                          <a:latin typeface="Arial"/>
                          <a:ea typeface="Arial"/>
                          <a:cs typeface="Arial"/>
                          <a:sym typeface="Arial"/>
                        </a:rPr>
                        <a:t>bib_record_order_record_link</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2"/>
                  </a:ext>
                </a:extLst>
              </a:tr>
              <a:tr h="278150">
                <a:tc>
                  <a:txBody>
                    <a:bodyPr/>
                    <a:lstStyle/>
                    <a:p>
                      <a:pPr marL="0" marR="0" lvl="0" indent="0" algn="l" rtl="0">
                        <a:spcBef>
                          <a:spcPts val="0"/>
                        </a:spcBef>
                        <a:spcAft>
                          <a:spcPts val="0"/>
                        </a:spcAft>
                        <a:buNone/>
                      </a:pPr>
                      <a:r>
                        <a:rPr lang="en-US" sz="1800" dirty="0" err="1">
                          <a:latin typeface="Arial"/>
                          <a:ea typeface="Arial"/>
                          <a:cs typeface="Arial"/>
                          <a:sym typeface="Arial"/>
                        </a:rPr>
                        <a:t>bib_record_volume_record_link</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3"/>
                  </a:ext>
                </a:extLst>
              </a:tr>
              <a:tr h="278150">
                <a:tc>
                  <a:txBody>
                    <a:bodyPr/>
                    <a:lstStyle/>
                    <a:p>
                      <a:pPr marL="0" marR="0" lvl="0" indent="0" algn="l" rtl="0">
                        <a:spcBef>
                          <a:spcPts val="0"/>
                        </a:spcBef>
                        <a:spcAft>
                          <a:spcPts val="0"/>
                        </a:spcAft>
                        <a:buNone/>
                      </a:pPr>
                      <a:r>
                        <a:rPr lang="en-US" sz="1800" dirty="0" err="1">
                          <a:latin typeface="Arial"/>
                          <a:ea typeface="Arial"/>
                          <a:cs typeface="Arial"/>
                          <a:sym typeface="Arial"/>
                        </a:rPr>
                        <a:t>course_record_bib_record_link</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4"/>
                  </a:ext>
                </a:extLst>
              </a:tr>
              <a:tr h="278150">
                <a:tc>
                  <a:txBody>
                    <a:bodyPr/>
                    <a:lstStyle/>
                    <a:p>
                      <a:pPr marL="0" marR="0" lvl="0" indent="0" algn="l" rtl="0">
                        <a:spcBef>
                          <a:spcPts val="0"/>
                        </a:spcBef>
                        <a:spcAft>
                          <a:spcPts val="0"/>
                        </a:spcAft>
                        <a:buNone/>
                      </a:pPr>
                      <a:r>
                        <a:rPr lang="en-US" sz="1800" dirty="0" err="1">
                          <a:latin typeface="Arial"/>
                          <a:ea typeface="Arial"/>
                          <a:cs typeface="Arial"/>
                          <a:sym typeface="Arial"/>
                        </a:rPr>
                        <a:t>course_record_item_record_link</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List titles and barcodes</a:t>
            </a:r>
            <a:endParaRPr/>
          </a:p>
        </p:txBody>
      </p:sp>
      <p:sp>
        <p:nvSpPr>
          <p:cNvPr id="319" name="Google Shape;319;p46"/>
          <p:cNvSpPr txBox="1">
            <a:spLocks noGrp="1"/>
          </p:cNvSpPr>
          <p:nvPr>
            <p:ph idx="1"/>
          </p:nvPr>
        </p:nvSpPr>
        <p:spPr>
          <a:xfrm>
            <a:off x="144232" y="1331451"/>
            <a:ext cx="8312666" cy="331099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en-US" sz="1800" dirty="0"/>
              <a:t>SELECT</a:t>
            </a:r>
            <a:endParaRPr sz="1800" dirty="0"/>
          </a:p>
          <a:p>
            <a:pPr marL="0" lvl="0" indent="0" algn="l" rtl="0">
              <a:spcBef>
                <a:spcPts val="480"/>
              </a:spcBef>
              <a:spcAft>
                <a:spcPts val="0"/>
              </a:spcAft>
              <a:buClr>
                <a:schemeClr val="dk1"/>
              </a:buClr>
              <a:buSzPts val="2400"/>
              <a:buFont typeface="Times New Roman"/>
              <a:buNone/>
            </a:pPr>
            <a:r>
              <a:rPr lang="en-US" sz="1800" dirty="0" smtClean="0"/>
              <a:t>	b.best_title</a:t>
            </a:r>
            <a:r>
              <a:rPr lang="en-US" sz="1800" dirty="0"/>
              <a:t>,</a:t>
            </a:r>
            <a:endParaRPr sz="1800" dirty="0"/>
          </a:p>
          <a:p>
            <a:pPr marL="0" lvl="0" indent="0" algn="l" rtl="0">
              <a:spcBef>
                <a:spcPts val="480"/>
              </a:spcBef>
              <a:spcAft>
                <a:spcPts val="0"/>
              </a:spcAft>
              <a:buClr>
                <a:schemeClr val="dk1"/>
              </a:buClr>
              <a:buSzPts val="2400"/>
              <a:buFont typeface="Times New Roman"/>
              <a:buNone/>
            </a:pPr>
            <a:r>
              <a:rPr lang="en-US" sz="1800" dirty="0" smtClean="0"/>
              <a:t>	</a:t>
            </a:r>
            <a:r>
              <a:rPr lang="en-US" sz="1800" dirty="0" err="1" smtClean="0"/>
              <a:t>i.barcode</a:t>
            </a:r>
            <a:endParaRPr sz="1800" dirty="0"/>
          </a:p>
          <a:p>
            <a:pPr marL="0" lvl="0" indent="0" algn="l" rtl="0">
              <a:spcBef>
                <a:spcPts val="480"/>
              </a:spcBef>
              <a:spcAft>
                <a:spcPts val="0"/>
              </a:spcAft>
              <a:buClr>
                <a:schemeClr val="dk1"/>
              </a:buClr>
              <a:buSzPts val="2400"/>
              <a:buFont typeface="Times New Roman"/>
              <a:buNone/>
            </a:pPr>
            <a:endParaRPr sz="1800" dirty="0"/>
          </a:p>
          <a:p>
            <a:pPr marL="0" lvl="0" indent="0" algn="l" rtl="0">
              <a:spcBef>
                <a:spcPts val="480"/>
              </a:spcBef>
              <a:spcAft>
                <a:spcPts val="0"/>
              </a:spcAft>
              <a:buClr>
                <a:schemeClr val="dk1"/>
              </a:buClr>
              <a:buSzPts val="2400"/>
              <a:buFont typeface="Times New Roman"/>
              <a:buNone/>
            </a:pPr>
            <a:r>
              <a:rPr lang="en-US" sz="1800" dirty="0"/>
              <a:t>FROM sierra_view.bib_record_property </a:t>
            </a:r>
            <a:r>
              <a:rPr lang="en-US" sz="1800" dirty="0" smtClean="0"/>
              <a:t>b</a:t>
            </a:r>
          </a:p>
          <a:p>
            <a:pPr marL="0" lvl="0" indent="0" algn="l" rtl="0">
              <a:spcBef>
                <a:spcPts val="480"/>
              </a:spcBef>
              <a:spcAft>
                <a:spcPts val="0"/>
              </a:spcAft>
              <a:buClr>
                <a:schemeClr val="dk1"/>
              </a:buClr>
              <a:buSzPts val="2400"/>
              <a:buFont typeface="Times New Roman"/>
              <a:buNone/>
            </a:pPr>
            <a:endParaRPr lang="en-US" sz="1800" dirty="0" smtClean="0"/>
          </a:p>
          <a:p>
            <a:pPr marL="0" lvl="0" indent="0" algn="l" rtl="0">
              <a:spcBef>
                <a:spcPts val="480"/>
              </a:spcBef>
              <a:spcAft>
                <a:spcPts val="0"/>
              </a:spcAft>
              <a:buClr>
                <a:schemeClr val="dk1"/>
              </a:buClr>
              <a:buSzPts val="2400"/>
              <a:buFont typeface="Times New Roman"/>
              <a:buNone/>
            </a:pPr>
            <a:r>
              <a:rPr lang="en-US" sz="1800" dirty="0" smtClean="0"/>
              <a:t>JOIN </a:t>
            </a:r>
            <a:r>
              <a:rPr lang="en-US" sz="1800" dirty="0" err="1"/>
              <a:t>sierra_view.bib_record_item_record_link</a:t>
            </a:r>
            <a:r>
              <a:rPr lang="en-US" sz="1800" dirty="0"/>
              <a:t> </a:t>
            </a:r>
            <a:r>
              <a:rPr lang="en-US" sz="1800" dirty="0" smtClean="0"/>
              <a:t>l</a:t>
            </a:r>
            <a:endParaRPr lang="en-US" sz="1800" dirty="0"/>
          </a:p>
          <a:p>
            <a:pPr marL="0" lvl="0" indent="0" algn="l" rtl="0">
              <a:spcBef>
                <a:spcPts val="480"/>
              </a:spcBef>
              <a:spcAft>
                <a:spcPts val="0"/>
              </a:spcAft>
              <a:buClr>
                <a:schemeClr val="dk1"/>
              </a:buClr>
              <a:buSzPts val="2400"/>
              <a:buFont typeface="Times New Roman"/>
              <a:buNone/>
            </a:pPr>
            <a:r>
              <a:rPr lang="en-US" sz="1800" dirty="0"/>
              <a:t>	</a:t>
            </a:r>
            <a:r>
              <a:rPr lang="en-US" sz="1800" dirty="0" smtClean="0"/>
              <a:t>ON </a:t>
            </a:r>
            <a:r>
              <a:rPr lang="en-US" sz="1800" dirty="0"/>
              <a:t>b.bib_record_id = </a:t>
            </a:r>
            <a:r>
              <a:rPr lang="en-US" sz="1800" dirty="0" err="1" smtClean="0"/>
              <a:t>l.bib_record_id</a:t>
            </a:r>
            <a:endParaRPr lang="en-US" sz="1800" dirty="0"/>
          </a:p>
          <a:p>
            <a:pPr marL="0" lvl="0" indent="0" algn="l" rtl="0">
              <a:spcBef>
                <a:spcPts val="480"/>
              </a:spcBef>
              <a:spcAft>
                <a:spcPts val="0"/>
              </a:spcAft>
              <a:buClr>
                <a:schemeClr val="dk1"/>
              </a:buClr>
              <a:buSzPts val="2400"/>
              <a:buFont typeface="Times New Roman"/>
              <a:buNone/>
            </a:pPr>
            <a:endParaRPr lang="en-US" sz="1800" dirty="0" smtClean="0"/>
          </a:p>
          <a:p>
            <a:pPr marL="0" lvl="0" indent="0" algn="l" rtl="0">
              <a:spcBef>
                <a:spcPts val="480"/>
              </a:spcBef>
              <a:spcAft>
                <a:spcPts val="0"/>
              </a:spcAft>
              <a:buClr>
                <a:schemeClr val="dk1"/>
              </a:buClr>
              <a:buSzPts val="2400"/>
              <a:buFont typeface="Times New Roman"/>
              <a:buNone/>
            </a:pPr>
            <a:r>
              <a:rPr lang="en-US" sz="1800" dirty="0" smtClean="0"/>
              <a:t>JOIN </a:t>
            </a:r>
            <a:r>
              <a:rPr lang="en-US" sz="1800" dirty="0"/>
              <a:t>sierra_view.item_record_property </a:t>
            </a:r>
            <a:r>
              <a:rPr lang="en-US" sz="1800" dirty="0" smtClean="0"/>
              <a:t>I</a:t>
            </a:r>
            <a:endParaRPr lang="en-US" sz="1800" dirty="0"/>
          </a:p>
          <a:p>
            <a:pPr marL="0" lvl="0" indent="0" algn="l" rtl="0">
              <a:spcBef>
                <a:spcPts val="480"/>
              </a:spcBef>
              <a:spcAft>
                <a:spcPts val="0"/>
              </a:spcAft>
              <a:buClr>
                <a:schemeClr val="dk1"/>
              </a:buClr>
              <a:buSzPts val="2400"/>
              <a:buFont typeface="Times New Roman"/>
              <a:buNone/>
            </a:pPr>
            <a:r>
              <a:rPr lang="en-US" sz="1800" dirty="0"/>
              <a:t>	</a:t>
            </a:r>
            <a:r>
              <a:rPr lang="en-US" sz="1800" dirty="0" smtClean="0"/>
              <a:t>ON </a:t>
            </a:r>
            <a:r>
              <a:rPr lang="en-US" sz="1800" dirty="0" err="1"/>
              <a:t>l.item_record_id</a:t>
            </a:r>
            <a:r>
              <a:rPr lang="en-US" sz="1800" dirty="0"/>
              <a:t> = </a:t>
            </a:r>
            <a:r>
              <a:rPr lang="en-US" sz="1800" dirty="0" err="1" smtClean="0"/>
              <a:t>i.item_record_id</a:t>
            </a:r>
            <a:endParaRPr sz="1800" dirty="0"/>
          </a:p>
        </p:txBody>
      </p:sp>
      <p:pic>
        <p:nvPicPr>
          <p:cNvPr id="2" name="Picture 1"/>
          <p:cNvPicPr>
            <a:picLocks noChangeAspect="1"/>
          </p:cNvPicPr>
          <p:nvPr/>
        </p:nvPicPr>
        <p:blipFill rotWithShape="1">
          <a:blip r:embed="rId3"/>
          <a:srcRect l="-452" r="10004"/>
          <a:stretch/>
        </p:blipFill>
        <p:spPr>
          <a:xfrm>
            <a:off x="5185053" y="781015"/>
            <a:ext cx="3893632" cy="3571429"/>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Count of items attached to a bib</a:t>
            </a:r>
            <a:endParaRPr dirty="0"/>
          </a:p>
        </p:txBody>
      </p:sp>
      <p:sp>
        <p:nvSpPr>
          <p:cNvPr id="319" name="Google Shape;319;p46"/>
          <p:cNvSpPr txBox="1">
            <a:spLocks noGrp="1"/>
          </p:cNvSpPr>
          <p:nvPr>
            <p:ph idx="1"/>
          </p:nvPr>
        </p:nvSpPr>
        <p:spPr>
          <a:xfrm>
            <a:off x="0" y="1191507"/>
            <a:ext cx="8312666" cy="331099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en-US" sz="1800" dirty="0"/>
              <a:t>SELECT</a:t>
            </a:r>
            <a:endParaRPr sz="1800" dirty="0"/>
          </a:p>
          <a:p>
            <a:pPr marL="0" lvl="0" indent="0" algn="l" rtl="0">
              <a:spcBef>
                <a:spcPts val="480"/>
              </a:spcBef>
              <a:spcAft>
                <a:spcPts val="0"/>
              </a:spcAft>
              <a:buClr>
                <a:schemeClr val="dk1"/>
              </a:buClr>
              <a:buSzPts val="2400"/>
              <a:buFont typeface="Times New Roman"/>
              <a:buNone/>
            </a:pPr>
            <a:r>
              <a:rPr lang="en-US" sz="1800" dirty="0" smtClean="0"/>
              <a:t>	</a:t>
            </a:r>
            <a:r>
              <a:rPr lang="en-US" sz="1800" dirty="0" err="1" smtClean="0"/>
              <a:t>rm.record_type_code</a:t>
            </a:r>
            <a:r>
              <a:rPr lang="en-US" sz="1800" dirty="0" smtClean="0"/>
              <a:t>||</a:t>
            </a:r>
            <a:r>
              <a:rPr lang="en-US" sz="1800" dirty="0" err="1" smtClean="0"/>
              <a:t>rm.record_num</a:t>
            </a:r>
            <a:r>
              <a:rPr lang="en-US" sz="1800" dirty="0" smtClean="0"/>
              <a:t>||’a’ AS </a:t>
            </a:r>
            <a:r>
              <a:rPr lang="en-US" sz="1800" dirty="0" err="1" smtClean="0"/>
              <a:t>bib_number</a:t>
            </a:r>
            <a:r>
              <a:rPr lang="en-US" sz="1800" dirty="0" smtClean="0"/>
              <a:t>,</a:t>
            </a:r>
            <a:endParaRPr sz="1800" dirty="0"/>
          </a:p>
          <a:p>
            <a:pPr marL="0" lvl="0" indent="0" algn="l" rtl="0">
              <a:spcBef>
                <a:spcPts val="480"/>
              </a:spcBef>
              <a:spcAft>
                <a:spcPts val="0"/>
              </a:spcAft>
              <a:buClr>
                <a:schemeClr val="dk1"/>
              </a:buClr>
              <a:buSzPts val="2400"/>
              <a:buFont typeface="Times New Roman"/>
              <a:buNone/>
            </a:pPr>
            <a:r>
              <a:rPr lang="en-US" sz="1800" dirty="0" smtClean="0"/>
              <a:t>	COUNT(</a:t>
            </a:r>
            <a:r>
              <a:rPr lang="en-US" sz="1800" dirty="0" err="1" smtClean="0"/>
              <a:t>l.item_record_id</a:t>
            </a:r>
            <a:r>
              <a:rPr lang="en-US" sz="1800" dirty="0" smtClean="0"/>
              <a:t>) AS </a:t>
            </a:r>
            <a:r>
              <a:rPr lang="en-US" sz="1800" dirty="0" err="1" smtClean="0"/>
              <a:t>total_items</a:t>
            </a:r>
            <a:endParaRPr sz="1800" dirty="0"/>
          </a:p>
          <a:p>
            <a:pPr marL="0" lvl="0" indent="0" algn="l" rtl="0">
              <a:spcBef>
                <a:spcPts val="480"/>
              </a:spcBef>
              <a:spcAft>
                <a:spcPts val="0"/>
              </a:spcAft>
              <a:buClr>
                <a:schemeClr val="dk1"/>
              </a:buClr>
              <a:buSzPts val="2400"/>
              <a:buFont typeface="Times New Roman"/>
              <a:buNone/>
            </a:pPr>
            <a:endParaRPr sz="1800" dirty="0"/>
          </a:p>
          <a:p>
            <a:pPr marL="0" lvl="0" indent="0" algn="l" rtl="0">
              <a:spcBef>
                <a:spcPts val="480"/>
              </a:spcBef>
              <a:spcAft>
                <a:spcPts val="0"/>
              </a:spcAft>
              <a:buClr>
                <a:schemeClr val="dk1"/>
              </a:buClr>
              <a:buSzPts val="2400"/>
              <a:buFont typeface="Times New Roman"/>
              <a:buNone/>
            </a:pPr>
            <a:r>
              <a:rPr lang="en-US" sz="1800" dirty="0"/>
              <a:t>FROM </a:t>
            </a:r>
            <a:r>
              <a:rPr lang="en-US" sz="1800" dirty="0" err="1" smtClean="0"/>
              <a:t>sierra_view.bib_record_item_record_link</a:t>
            </a:r>
            <a:r>
              <a:rPr lang="en-US" sz="1800" dirty="0" smtClean="0"/>
              <a:t> l</a:t>
            </a:r>
          </a:p>
          <a:p>
            <a:pPr marL="0" lvl="0" indent="0" algn="l" rtl="0">
              <a:spcBef>
                <a:spcPts val="480"/>
              </a:spcBef>
              <a:spcAft>
                <a:spcPts val="0"/>
              </a:spcAft>
              <a:buClr>
                <a:schemeClr val="dk1"/>
              </a:buClr>
              <a:buSzPts val="2400"/>
              <a:buFont typeface="Times New Roman"/>
              <a:buNone/>
            </a:pPr>
            <a:endParaRPr lang="en-US" sz="1800" dirty="0" smtClean="0"/>
          </a:p>
          <a:p>
            <a:pPr marL="0" lvl="0" indent="0" algn="l" rtl="0">
              <a:spcBef>
                <a:spcPts val="480"/>
              </a:spcBef>
              <a:spcAft>
                <a:spcPts val="0"/>
              </a:spcAft>
              <a:buClr>
                <a:schemeClr val="dk1"/>
              </a:buClr>
              <a:buSzPts val="2400"/>
              <a:buFont typeface="Times New Roman"/>
              <a:buNone/>
            </a:pPr>
            <a:r>
              <a:rPr lang="en-US" sz="1800" dirty="0" smtClean="0"/>
              <a:t>JOIN </a:t>
            </a:r>
            <a:r>
              <a:rPr lang="en-US" sz="1800" dirty="0" err="1" smtClean="0"/>
              <a:t>sierra_view.record_metadata</a:t>
            </a:r>
            <a:r>
              <a:rPr lang="en-US" sz="1800" dirty="0" smtClean="0"/>
              <a:t> </a:t>
            </a:r>
            <a:r>
              <a:rPr lang="en-US" sz="1800" dirty="0" err="1" smtClean="0"/>
              <a:t>rm</a:t>
            </a:r>
            <a:endParaRPr lang="en-US" sz="1800" dirty="0" smtClean="0"/>
          </a:p>
          <a:p>
            <a:pPr marL="0" lvl="0" indent="0" algn="l" rtl="0">
              <a:spcBef>
                <a:spcPts val="480"/>
              </a:spcBef>
              <a:spcAft>
                <a:spcPts val="0"/>
              </a:spcAft>
              <a:buClr>
                <a:schemeClr val="dk1"/>
              </a:buClr>
              <a:buSzPts val="2400"/>
              <a:buFont typeface="Times New Roman"/>
              <a:buNone/>
            </a:pPr>
            <a:r>
              <a:rPr lang="en-US" sz="1800" dirty="0" smtClean="0"/>
              <a:t>	ON </a:t>
            </a:r>
            <a:r>
              <a:rPr lang="en-US" sz="1800" dirty="0" err="1" smtClean="0"/>
              <a:t>l.bib_record_id</a:t>
            </a:r>
            <a:r>
              <a:rPr lang="en-US" sz="1800" dirty="0" smtClean="0"/>
              <a:t> = rm.id</a:t>
            </a:r>
          </a:p>
          <a:p>
            <a:pPr marL="0" lvl="0" indent="0" algn="l" rtl="0">
              <a:spcBef>
                <a:spcPts val="480"/>
              </a:spcBef>
              <a:spcAft>
                <a:spcPts val="0"/>
              </a:spcAft>
              <a:buClr>
                <a:schemeClr val="dk1"/>
              </a:buClr>
              <a:buSzPts val="2400"/>
              <a:buFont typeface="Times New Roman"/>
              <a:buNone/>
            </a:pPr>
            <a:endParaRPr lang="en-US" sz="1800" dirty="0" smtClean="0"/>
          </a:p>
          <a:p>
            <a:pPr marL="0" lvl="0" indent="0" algn="l" rtl="0">
              <a:spcBef>
                <a:spcPts val="480"/>
              </a:spcBef>
              <a:spcAft>
                <a:spcPts val="0"/>
              </a:spcAft>
              <a:buClr>
                <a:schemeClr val="dk1"/>
              </a:buClr>
              <a:buSzPts val="2400"/>
              <a:buFont typeface="Times New Roman"/>
              <a:buNone/>
            </a:pPr>
            <a:r>
              <a:rPr lang="en-US" sz="1800" dirty="0" smtClean="0"/>
              <a:t>GROUP BY 1</a:t>
            </a:r>
            <a:endParaRPr sz="1800" dirty="0"/>
          </a:p>
        </p:txBody>
      </p:sp>
      <p:pic>
        <p:nvPicPr>
          <p:cNvPr id="2" name="Picture 1"/>
          <p:cNvPicPr>
            <a:picLocks noChangeAspect="1"/>
          </p:cNvPicPr>
          <p:nvPr/>
        </p:nvPicPr>
        <p:blipFill rotWithShape="1">
          <a:blip r:embed="rId3"/>
          <a:srcRect b="23027"/>
          <a:stretch/>
        </p:blipFill>
        <p:spPr>
          <a:xfrm>
            <a:off x="6834909" y="1191507"/>
            <a:ext cx="1865181" cy="297446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20405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myuser </a:t>
            </a:r>
            <a:r>
              <a:rPr lang="en-US" dirty="0" smtClean="0"/>
              <a:t>views</a:t>
            </a:r>
            <a:endParaRPr dirty="0"/>
          </a:p>
        </p:txBody>
      </p:sp>
      <p:graphicFrame>
        <p:nvGraphicFramePr>
          <p:cNvPr id="288" name="Google Shape;288;p42"/>
          <p:cNvGraphicFramePr/>
          <p:nvPr>
            <p:extLst>
              <p:ext uri="{D42A27DB-BD31-4B8C-83A1-F6EECF244321}">
                <p14:modId xmlns:p14="http://schemas.microsoft.com/office/powerpoint/2010/main" val="2887583808"/>
              </p:ext>
            </p:extLst>
          </p:nvPr>
        </p:nvGraphicFramePr>
        <p:xfrm>
          <a:off x="785225" y="1733488"/>
          <a:ext cx="3886200" cy="1508775"/>
        </p:xfrm>
        <a:graphic>
          <a:graphicData uri="http://schemas.openxmlformats.org/drawingml/2006/table">
            <a:tbl>
              <a:tblPr firstRow="1" bandRow="1">
                <a:noFill/>
                <a:tableStyleId>{42D72A06-CE29-42C2-85F7-EA575A7C30C2}</a:tableStyleId>
              </a:tblPr>
              <a:tblGrid>
                <a:gridCol w="3886200">
                  <a:extLst>
                    <a:ext uri="{9D8B030D-6E8A-4147-A177-3AD203B41FA5}">
                      <a16:colId xmlns:a16="http://schemas.microsoft.com/office/drawing/2014/main" val="20000"/>
                    </a:ext>
                  </a:extLst>
                </a:gridCol>
              </a:tblGrid>
              <a:tr h="502925">
                <a:tc>
                  <a:txBody>
                    <a:bodyPr/>
                    <a:lstStyle/>
                    <a:p>
                      <a:pPr marL="0" marR="0" lvl="0" indent="0" algn="l" rtl="0">
                        <a:spcBef>
                          <a:spcPts val="0"/>
                        </a:spcBef>
                        <a:spcAft>
                          <a:spcPts val="0"/>
                        </a:spcAft>
                        <a:buNone/>
                      </a:pPr>
                      <a:r>
                        <a:rPr lang="en-US" sz="1800" b="0">
                          <a:latin typeface="Arial"/>
                          <a:ea typeface="Arial"/>
                          <a:cs typeface="Arial"/>
                          <a:sym typeface="Arial"/>
                        </a:rPr>
                        <a:t>code</a:t>
                      </a:r>
                      <a:endParaRPr sz="1800" b="0">
                        <a:latin typeface="Arial"/>
                        <a:ea typeface="Arial"/>
                        <a:cs typeface="Arial"/>
                        <a:sym typeface="Arial"/>
                      </a:endParaRPr>
                    </a:p>
                  </a:txBody>
                  <a:tcPr marL="91450" marR="91450" marT="34300" marB="34300"/>
                </a:tc>
                <a:extLst>
                  <a:ext uri="{0D108BD9-81ED-4DB2-BD59-A6C34878D82A}">
                    <a16:rowId xmlns:a16="http://schemas.microsoft.com/office/drawing/2014/main" val="10000"/>
                  </a:ext>
                </a:extLst>
              </a:tr>
              <a:tr h="502925">
                <a:tc>
                  <a:txBody>
                    <a:bodyPr/>
                    <a:lstStyle/>
                    <a:p>
                      <a:pPr marL="0" marR="0" lvl="0" indent="0" algn="l" rtl="0">
                        <a:spcBef>
                          <a:spcPts val="0"/>
                        </a:spcBef>
                        <a:spcAft>
                          <a:spcPts val="0"/>
                        </a:spcAft>
                        <a:buNone/>
                      </a:pPr>
                      <a:r>
                        <a:rPr lang="en-US" sz="1800" dirty="0">
                          <a:latin typeface="Arial"/>
                          <a:ea typeface="Arial"/>
                          <a:cs typeface="Arial"/>
                          <a:sym typeface="Arial"/>
                        </a:rPr>
                        <a:t>display_order</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1"/>
                  </a:ext>
                </a:extLst>
              </a:tr>
              <a:tr h="502925">
                <a:tc>
                  <a:txBody>
                    <a:bodyPr/>
                    <a:lstStyle/>
                    <a:p>
                      <a:pPr marL="0" marR="0" lvl="0" indent="0" algn="l" rtl="0">
                        <a:spcBef>
                          <a:spcPts val="0"/>
                        </a:spcBef>
                        <a:spcAft>
                          <a:spcPts val="0"/>
                        </a:spcAft>
                        <a:buNone/>
                      </a:pPr>
                      <a:r>
                        <a:rPr lang="en-US" sz="1800" dirty="0">
                          <a:latin typeface="Arial"/>
                          <a:ea typeface="Arial"/>
                          <a:cs typeface="Arial"/>
                          <a:sym typeface="Arial"/>
                        </a:rPr>
                        <a:t>name</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2"/>
                  </a:ext>
                </a:extLst>
              </a:tr>
            </a:tbl>
          </a:graphicData>
        </a:graphic>
      </p:graphicFrame>
      <p:sp>
        <p:nvSpPr>
          <p:cNvPr id="289" name="Google Shape;289;p42"/>
          <p:cNvSpPr txBox="1"/>
          <p:nvPr/>
        </p:nvSpPr>
        <p:spPr>
          <a:xfrm>
            <a:off x="4966290" y="1733488"/>
            <a:ext cx="3733800" cy="1731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Char char="•"/>
            </a:pPr>
            <a:r>
              <a:rPr lang="en-US" dirty="0">
                <a:solidFill>
                  <a:schemeClr val="dk1"/>
                </a:solidFill>
              </a:rPr>
              <a:t>use to translate fixed field codes to their labels</a:t>
            </a:r>
            <a:endParaRPr dirty="0"/>
          </a:p>
          <a:p>
            <a:pPr marL="342900" marR="0" lvl="0" indent="-342900" algn="l" rtl="0">
              <a:spcBef>
                <a:spcPts val="0"/>
              </a:spcBef>
              <a:spcAft>
                <a:spcPts val="0"/>
              </a:spcAft>
              <a:buClr>
                <a:schemeClr val="dk1"/>
              </a:buClr>
              <a:buSzPts val="2400"/>
              <a:buChar char="•"/>
            </a:pPr>
            <a:r>
              <a:rPr lang="en-US" dirty="0">
                <a:solidFill>
                  <a:schemeClr val="dk1"/>
                </a:solidFill>
              </a:rPr>
              <a:t>name field contents will match the language setting of the user </a:t>
            </a:r>
            <a:endParaRPr dirty="0">
              <a:solidFill>
                <a:schemeClr val="dk1"/>
              </a:solidFill>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
        <p:nvSpPr>
          <p:cNvPr id="290" name="Google Shape;290;p42"/>
          <p:cNvSpPr txBox="1"/>
          <p:nvPr/>
        </p:nvSpPr>
        <p:spPr>
          <a:xfrm>
            <a:off x="83250" y="3918750"/>
            <a:ext cx="8011200" cy="6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solidFill>
                  <a:schemeClr val="dk1"/>
                </a:solidFill>
              </a:rPr>
              <a:t>JOIN sierra_view.item_status_property_myuser</a:t>
            </a:r>
            <a:endParaRPr dirty="0">
              <a:solidFill>
                <a:schemeClr val="dk1"/>
              </a:solidFill>
            </a:endParaRPr>
          </a:p>
          <a:p>
            <a:pPr marL="0" marR="0" lvl="0" indent="0" algn="l" rtl="0">
              <a:spcBef>
                <a:spcPts val="0"/>
              </a:spcBef>
              <a:spcAft>
                <a:spcPts val="0"/>
              </a:spcAft>
              <a:buNone/>
            </a:pPr>
            <a:r>
              <a:rPr lang="en-US" dirty="0">
                <a:solidFill>
                  <a:schemeClr val="dk1"/>
                </a:solidFill>
              </a:rPr>
              <a:t>ON item_record.item_status_code = </a:t>
            </a:r>
            <a:r>
              <a:rPr lang="en-US" dirty="0" err="1">
                <a:solidFill>
                  <a:schemeClr val="dk1"/>
                </a:solidFill>
              </a:rPr>
              <a:t>item_status_property_myuser.code</a:t>
            </a:r>
            <a:endParaRPr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Total checkouts Per </a:t>
            </a:r>
            <a:r>
              <a:rPr lang="en-US" dirty="0" err="1"/>
              <a:t>IType</a:t>
            </a:r>
            <a:r>
              <a:rPr lang="en-US" dirty="0"/>
              <a:t> (Redux)</a:t>
            </a:r>
            <a:endParaRPr dirty="0"/>
          </a:p>
        </p:txBody>
      </p:sp>
      <p:sp>
        <p:nvSpPr>
          <p:cNvPr id="297" name="Google Shape;297;p43"/>
          <p:cNvSpPr txBox="1">
            <a:spLocks noGrp="1"/>
          </p:cNvSpPr>
          <p:nvPr>
            <p:ph idx="1"/>
          </p:nvPr>
        </p:nvSpPr>
        <p:spPr>
          <a:xfrm>
            <a:off x="387424" y="1220123"/>
            <a:ext cx="8312666" cy="331099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imes New Roman"/>
              <a:buNone/>
            </a:pPr>
            <a:r>
              <a:rPr lang="en-US" sz="1800" dirty="0"/>
              <a:t>SELECT</a:t>
            </a:r>
            <a:endParaRPr sz="1800" dirty="0"/>
          </a:p>
          <a:p>
            <a:pPr marL="0" lvl="0" indent="0" algn="l" rtl="0">
              <a:spcBef>
                <a:spcPts val="560"/>
              </a:spcBef>
              <a:spcAft>
                <a:spcPts val="0"/>
              </a:spcAft>
              <a:buClr>
                <a:schemeClr val="dk1"/>
              </a:buClr>
              <a:buSzPts val="2800"/>
              <a:buFont typeface="Times New Roman"/>
              <a:buNone/>
            </a:pPr>
            <a:r>
              <a:rPr lang="en-US" sz="1800" dirty="0" smtClean="0"/>
              <a:t>	it.name</a:t>
            </a:r>
            <a:r>
              <a:rPr lang="en-US" sz="1800" dirty="0"/>
              <a:t>,</a:t>
            </a:r>
            <a:endParaRPr sz="1800" dirty="0"/>
          </a:p>
          <a:p>
            <a:pPr marL="0" lvl="0" indent="0" algn="l" rtl="0">
              <a:spcBef>
                <a:spcPts val="560"/>
              </a:spcBef>
              <a:spcAft>
                <a:spcPts val="0"/>
              </a:spcAft>
              <a:buClr>
                <a:schemeClr val="dk1"/>
              </a:buClr>
              <a:buSzPts val="2800"/>
              <a:buFont typeface="Times New Roman"/>
              <a:buNone/>
            </a:pPr>
            <a:r>
              <a:rPr lang="en-US" sz="1800" dirty="0" smtClean="0"/>
              <a:t>	SUM(i.checkout_total) AS total_checkouts</a:t>
            </a:r>
            <a:endParaRPr sz="1800" dirty="0"/>
          </a:p>
          <a:p>
            <a:pPr marL="0" lvl="0" indent="0" algn="l" rtl="0">
              <a:spcBef>
                <a:spcPts val="560"/>
              </a:spcBef>
              <a:spcAft>
                <a:spcPts val="0"/>
              </a:spcAft>
              <a:buClr>
                <a:schemeClr val="dk1"/>
              </a:buClr>
              <a:buSzPts val="2800"/>
              <a:buFont typeface="Times New Roman"/>
              <a:buNone/>
            </a:pPr>
            <a:endParaRPr sz="1800" dirty="0"/>
          </a:p>
          <a:p>
            <a:pPr marL="0" lvl="0" indent="0" algn="l" rtl="0">
              <a:spcBef>
                <a:spcPts val="560"/>
              </a:spcBef>
              <a:spcAft>
                <a:spcPts val="0"/>
              </a:spcAft>
              <a:buClr>
                <a:schemeClr val="dk1"/>
              </a:buClr>
              <a:buSzPts val="2800"/>
              <a:buFont typeface="Times New Roman"/>
              <a:buNone/>
            </a:pPr>
            <a:r>
              <a:rPr lang="en-US" sz="1800" dirty="0"/>
              <a:t>FROM </a:t>
            </a:r>
            <a:r>
              <a:rPr lang="en-US" sz="1800" dirty="0" err="1"/>
              <a:t>sierra_view.item_record</a:t>
            </a:r>
            <a:r>
              <a:rPr lang="en-US" sz="1800" dirty="0"/>
              <a:t> </a:t>
            </a:r>
            <a:r>
              <a:rPr lang="en-US" sz="1800" dirty="0"/>
              <a:t>i</a:t>
            </a:r>
            <a:endParaRPr lang="en-US" sz="1800" dirty="0" smtClean="0"/>
          </a:p>
          <a:p>
            <a:pPr marL="0" lvl="0" indent="0" algn="l" rtl="0">
              <a:spcBef>
                <a:spcPts val="560"/>
              </a:spcBef>
              <a:spcAft>
                <a:spcPts val="0"/>
              </a:spcAft>
              <a:buClr>
                <a:schemeClr val="dk1"/>
              </a:buClr>
              <a:buSzPts val="2800"/>
              <a:buFont typeface="Times New Roman"/>
              <a:buNone/>
            </a:pPr>
            <a:endParaRPr sz="1800" dirty="0"/>
          </a:p>
          <a:p>
            <a:pPr marL="0" lvl="0" indent="0" algn="l" rtl="0">
              <a:spcBef>
                <a:spcPts val="560"/>
              </a:spcBef>
              <a:spcAft>
                <a:spcPts val="0"/>
              </a:spcAft>
              <a:buClr>
                <a:schemeClr val="dk1"/>
              </a:buClr>
              <a:buSzPts val="2800"/>
              <a:buFont typeface="Times New Roman"/>
              <a:buNone/>
            </a:pPr>
            <a:r>
              <a:rPr lang="en-US" sz="1800" dirty="0"/>
              <a:t>JOIN sierra_view.itype_property_myuser it</a:t>
            </a:r>
            <a:endParaRPr sz="1800" dirty="0"/>
          </a:p>
          <a:p>
            <a:pPr marL="0" lvl="0" indent="0" algn="l" rtl="0">
              <a:spcBef>
                <a:spcPts val="560"/>
              </a:spcBef>
              <a:spcAft>
                <a:spcPts val="0"/>
              </a:spcAft>
              <a:buClr>
                <a:schemeClr val="dk1"/>
              </a:buClr>
              <a:buSzPts val="2800"/>
              <a:buFont typeface="Times New Roman"/>
              <a:buNone/>
            </a:pPr>
            <a:r>
              <a:rPr lang="en-US" sz="1800" dirty="0" smtClean="0"/>
              <a:t>	ON </a:t>
            </a:r>
            <a:r>
              <a:rPr lang="en-US" sz="1800" dirty="0"/>
              <a:t>i.itype_code_num = it.code</a:t>
            </a:r>
            <a:endParaRPr sz="1800" dirty="0"/>
          </a:p>
          <a:p>
            <a:pPr marL="0" lvl="0" indent="0" algn="l" rtl="0">
              <a:spcBef>
                <a:spcPts val="560"/>
              </a:spcBef>
              <a:spcAft>
                <a:spcPts val="0"/>
              </a:spcAft>
              <a:buClr>
                <a:schemeClr val="dk1"/>
              </a:buClr>
              <a:buSzPts val="2800"/>
              <a:buFont typeface="Times New Roman"/>
              <a:buNone/>
            </a:pPr>
            <a:endParaRPr sz="1800" dirty="0"/>
          </a:p>
          <a:p>
            <a:pPr marL="0" lvl="0" indent="0" algn="l" rtl="0">
              <a:spcBef>
                <a:spcPts val="560"/>
              </a:spcBef>
              <a:spcAft>
                <a:spcPts val="0"/>
              </a:spcAft>
              <a:buClr>
                <a:schemeClr val="dk1"/>
              </a:buClr>
              <a:buSzPts val="2800"/>
              <a:buFont typeface="Times New Roman"/>
              <a:buNone/>
            </a:pPr>
            <a:r>
              <a:rPr lang="en-US" sz="1800" dirty="0"/>
              <a:t>GROUP BY 1</a:t>
            </a:r>
            <a:endParaRPr sz="1800" dirty="0"/>
          </a:p>
          <a:p>
            <a:pPr marL="0" lvl="0" indent="0" algn="l" rtl="0">
              <a:spcBef>
                <a:spcPts val="560"/>
              </a:spcBef>
              <a:spcAft>
                <a:spcPts val="0"/>
              </a:spcAft>
              <a:buClr>
                <a:schemeClr val="dk1"/>
              </a:buClr>
              <a:buSzPts val="2800"/>
              <a:buFont typeface="Times New Roman"/>
              <a:buNone/>
            </a:pPr>
            <a:r>
              <a:rPr lang="en-US" sz="1800" dirty="0"/>
              <a:t>ORDER BY </a:t>
            </a:r>
            <a:r>
              <a:rPr lang="en-US" sz="1800" dirty="0" smtClean="0"/>
              <a:t>1</a:t>
            </a:r>
            <a:endParaRPr sz="1800" dirty="0"/>
          </a:p>
        </p:txBody>
      </p:sp>
      <p:pic>
        <p:nvPicPr>
          <p:cNvPr id="2" name="Picture 1"/>
          <p:cNvPicPr>
            <a:picLocks noChangeAspect="1"/>
          </p:cNvPicPr>
          <p:nvPr/>
        </p:nvPicPr>
        <p:blipFill>
          <a:blip r:embed="rId3"/>
          <a:stretch>
            <a:fillRect/>
          </a:stretch>
        </p:blipFill>
        <p:spPr>
          <a:xfrm>
            <a:off x="5532764" y="1143500"/>
            <a:ext cx="2405753" cy="3827334"/>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Multi Fields</a:t>
            </a:r>
            <a:endParaRPr dirty="0"/>
          </a:p>
        </p:txBody>
      </p:sp>
      <p:graphicFrame>
        <p:nvGraphicFramePr>
          <p:cNvPr id="6" name="Google Shape;304;p44"/>
          <p:cNvGraphicFramePr/>
          <p:nvPr>
            <p:extLst>
              <p:ext uri="{D42A27DB-BD31-4B8C-83A1-F6EECF244321}">
                <p14:modId xmlns:p14="http://schemas.microsoft.com/office/powerpoint/2010/main" val="3036810442"/>
              </p:ext>
            </p:extLst>
          </p:nvPr>
        </p:nvGraphicFramePr>
        <p:xfrm>
          <a:off x="387424" y="1170061"/>
          <a:ext cx="2895600" cy="1714600"/>
        </p:xfrm>
        <a:graphic>
          <a:graphicData uri="http://schemas.openxmlformats.org/drawingml/2006/table">
            <a:tbl>
              <a:tblPr firstRow="1" bandRow="1">
                <a:noFill/>
                <a:tableStyleId>{42D72A06-CE29-42C2-85F7-EA575A7C30C2}</a:tableStyleId>
              </a:tblPr>
              <a:tblGrid>
                <a:gridCol w="2895600">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800" dirty="0" smtClean="0">
                          <a:latin typeface="Arial"/>
                          <a:ea typeface="Arial"/>
                          <a:cs typeface="Arial"/>
                          <a:sym typeface="Arial"/>
                        </a:rPr>
                        <a:t>bib_record_location</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0"/>
                  </a:ext>
                </a:extLst>
              </a:tr>
              <a:tr h="304800">
                <a:tc>
                  <a:txBody>
                    <a:bodyPr/>
                    <a:lstStyle/>
                    <a:p>
                      <a:pPr marL="0" marR="0" lvl="0" indent="0" algn="l" rtl="0">
                        <a:spcBef>
                          <a:spcPts val="0"/>
                        </a:spcBef>
                        <a:spcAft>
                          <a:spcPts val="0"/>
                        </a:spcAft>
                        <a:buNone/>
                      </a:pPr>
                      <a:r>
                        <a:rPr lang="en-US" sz="1800" dirty="0" smtClean="0">
                          <a:latin typeface="Arial"/>
                          <a:ea typeface="Arial"/>
                          <a:cs typeface="Arial"/>
                          <a:sym typeface="Arial"/>
                        </a:rPr>
                        <a:t>bib_record_id</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1"/>
                  </a:ext>
                </a:extLst>
              </a:tr>
              <a:tr h="304800">
                <a:tc>
                  <a:txBody>
                    <a:bodyPr/>
                    <a:lstStyle/>
                    <a:p>
                      <a:pPr marL="0" marR="0" lvl="0" indent="0" algn="l" rtl="0">
                        <a:spcBef>
                          <a:spcPts val="0"/>
                        </a:spcBef>
                        <a:spcAft>
                          <a:spcPts val="0"/>
                        </a:spcAft>
                        <a:buNone/>
                      </a:pPr>
                      <a:r>
                        <a:rPr lang="en-US" sz="1800" dirty="0" smtClean="0">
                          <a:latin typeface="Arial"/>
                          <a:ea typeface="Arial"/>
                          <a:cs typeface="Arial"/>
                          <a:sym typeface="Arial"/>
                        </a:rPr>
                        <a:t>copies</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2"/>
                  </a:ext>
                </a:extLst>
              </a:tr>
              <a:tr h="304800">
                <a:tc>
                  <a:txBody>
                    <a:bodyPr/>
                    <a:lstStyle/>
                    <a:p>
                      <a:pPr marL="0" marR="0" lvl="0" indent="0" algn="l" rtl="0">
                        <a:spcBef>
                          <a:spcPts val="0"/>
                        </a:spcBef>
                        <a:spcAft>
                          <a:spcPts val="0"/>
                        </a:spcAft>
                        <a:buNone/>
                      </a:pPr>
                      <a:r>
                        <a:rPr lang="en-US" sz="1800" dirty="0" smtClean="0">
                          <a:latin typeface="Arial"/>
                          <a:ea typeface="Arial"/>
                          <a:cs typeface="Arial"/>
                          <a:sym typeface="Arial"/>
                        </a:rPr>
                        <a:t>location_code</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3"/>
                  </a:ext>
                </a:extLst>
              </a:tr>
              <a:tr h="304800">
                <a:tc>
                  <a:txBody>
                    <a:bodyPr/>
                    <a:lstStyle/>
                    <a:p>
                      <a:pPr marL="0" marR="0" lvl="0" indent="0" algn="l" rtl="0">
                        <a:spcBef>
                          <a:spcPts val="0"/>
                        </a:spcBef>
                        <a:spcAft>
                          <a:spcPts val="0"/>
                        </a:spcAft>
                        <a:buNone/>
                      </a:pPr>
                      <a:r>
                        <a:rPr lang="en-US" sz="1800" dirty="0" smtClean="0">
                          <a:latin typeface="Arial"/>
                          <a:ea typeface="Arial"/>
                          <a:cs typeface="Arial"/>
                          <a:sym typeface="Arial"/>
                        </a:rPr>
                        <a:t>display_order</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4"/>
                  </a:ext>
                </a:extLst>
              </a:tr>
            </a:tbl>
          </a:graphicData>
        </a:graphic>
      </p:graphicFrame>
      <p:graphicFrame>
        <p:nvGraphicFramePr>
          <p:cNvPr id="7" name="Google Shape;304;p44"/>
          <p:cNvGraphicFramePr/>
          <p:nvPr>
            <p:extLst>
              <p:ext uri="{D42A27DB-BD31-4B8C-83A1-F6EECF244321}">
                <p14:modId xmlns:p14="http://schemas.microsoft.com/office/powerpoint/2010/main" val="2055336876"/>
              </p:ext>
            </p:extLst>
          </p:nvPr>
        </p:nvGraphicFramePr>
        <p:xfrm>
          <a:off x="6107372" y="1170061"/>
          <a:ext cx="2895600" cy="2057520"/>
        </p:xfrm>
        <a:graphic>
          <a:graphicData uri="http://schemas.openxmlformats.org/drawingml/2006/table">
            <a:tbl>
              <a:tblPr firstRow="1" bandRow="1">
                <a:noFill/>
                <a:tableStyleId>{42D72A06-CE29-42C2-85F7-EA575A7C30C2}</a:tableStyleId>
              </a:tblPr>
              <a:tblGrid>
                <a:gridCol w="2895600">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800" dirty="0" smtClean="0">
                          <a:latin typeface="Arial"/>
                          <a:ea typeface="Arial"/>
                          <a:cs typeface="Arial"/>
                          <a:sym typeface="Arial"/>
                        </a:rPr>
                        <a:t>order_record_cmf</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0"/>
                  </a:ext>
                </a:extLst>
              </a:tr>
              <a:tr h="304800">
                <a:tc>
                  <a:txBody>
                    <a:bodyPr/>
                    <a:lstStyle/>
                    <a:p>
                      <a:pPr marL="0" marR="0" lvl="0" indent="0" algn="l" rtl="0">
                        <a:spcBef>
                          <a:spcPts val="0"/>
                        </a:spcBef>
                        <a:spcAft>
                          <a:spcPts val="0"/>
                        </a:spcAft>
                        <a:buNone/>
                      </a:pPr>
                      <a:r>
                        <a:rPr lang="en-US" sz="1800" dirty="0" smtClean="0">
                          <a:latin typeface="Arial"/>
                          <a:ea typeface="Arial"/>
                          <a:cs typeface="Arial"/>
                          <a:sym typeface="Arial"/>
                        </a:rPr>
                        <a:t>order_record_id</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1"/>
                  </a:ext>
                </a:extLst>
              </a:tr>
              <a:tr h="304800">
                <a:tc>
                  <a:txBody>
                    <a:bodyPr/>
                    <a:lstStyle/>
                    <a:p>
                      <a:pPr marL="0" marR="0" lvl="0" indent="0" algn="l" rtl="0">
                        <a:spcBef>
                          <a:spcPts val="0"/>
                        </a:spcBef>
                        <a:spcAft>
                          <a:spcPts val="0"/>
                        </a:spcAft>
                        <a:buNone/>
                      </a:pPr>
                      <a:r>
                        <a:rPr lang="en-US" sz="1800" dirty="0" smtClean="0">
                          <a:latin typeface="Arial"/>
                          <a:ea typeface="Arial"/>
                          <a:cs typeface="Arial"/>
                          <a:sym typeface="Arial"/>
                        </a:rPr>
                        <a:t>copies</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2"/>
                  </a:ext>
                </a:extLst>
              </a:tr>
              <a:tr h="3048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smtClean="0">
                          <a:latin typeface="Arial"/>
                          <a:ea typeface="Arial"/>
                          <a:cs typeface="Arial"/>
                          <a:sym typeface="Arial"/>
                        </a:rPr>
                        <a:t>fund_code</a:t>
                      </a:r>
                    </a:p>
                  </a:txBody>
                  <a:tcPr marL="91450" marR="91450" marT="34300" marB="34300"/>
                </a:tc>
                <a:extLst>
                  <a:ext uri="{0D108BD9-81ED-4DB2-BD59-A6C34878D82A}">
                    <a16:rowId xmlns:a16="http://schemas.microsoft.com/office/drawing/2014/main" val="1656752585"/>
                  </a:ext>
                </a:extLst>
              </a:tr>
              <a:tr h="304800">
                <a:tc>
                  <a:txBody>
                    <a:bodyPr/>
                    <a:lstStyle/>
                    <a:p>
                      <a:pPr marL="0" marR="0" lvl="0" indent="0" algn="l" rtl="0">
                        <a:spcBef>
                          <a:spcPts val="0"/>
                        </a:spcBef>
                        <a:spcAft>
                          <a:spcPts val="0"/>
                        </a:spcAft>
                        <a:buNone/>
                      </a:pPr>
                      <a:r>
                        <a:rPr lang="en-US" sz="1800" dirty="0" smtClean="0">
                          <a:latin typeface="Arial"/>
                          <a:ea typeface="Arial"/>
                          <a:cs typeface="Arial"/>
                          <a:sym typeface="Arial"/>
                        </a:rPr>
                        <a:t>location_code</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3"/>
                  </a:ext>
                </a:extLst>
              </a:tr>
              <a:tr h="304800">
                <a:tc>
                  <a:txBody>
                    <a:bodyPr/>
                    <a:lstStyle/>
                    <a:p>
                      <a:pPr marL="0" marR="0" lvl="0" indent="0" algn="l" rtl="0">
                        <a:spcBef>
                          <a:spcPts val="0"/>
                        </a:spcBef>
                        <a:spcAft>
                          <a:spcPts val="0"/>
                        </a:spcAft>
                        <a:buNone/>
                      </a:pPr>
                      <a:r>
                        <a:rPr lang="en-US" sz="1800" dirty="0" smtClean="0">
                          <a:latin typeface="Arial"/>
                          <a:ea typeface="Arial"/>
                          <a:cs typeface="Arial"/>
                          <a:sym typeface="Arial"/>
                        </a:rPr>
                        <a:t>display_order</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4"/>
                  </a:ext>
                </a:extLst>
              </a:tr>
            </a:tbl>
          </a:graphicData>
        </a:graphic>
      </p:graphicFrame>
      <p:pic>
        <p:nvPicPr>
          <p:cNvPr id="2" name="Picture 1"/>
          <p:cNvPicPr>
            <a:picLocks noChangeAspect="1"/>
          </p:cNvPicPr>
          <p:nvPr/>
        </p:nvPicPr>
        <p:blipFill>
          <a:blip r:embed="rId3"/>
          <a:stretch>
            <a:fillRect/>
          </a:stretch>
        </p:blipFill>
        <p:spPr>
          <a:xfrm>
            <a:off x="2044061" y="2997684"/>
            <a:ext cx="3901445" cy="195072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29084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Who Owns a Title</a:t>
            </a:r>
            <a:endParaRPr dirty="0"/>
          </a:p>
        </p:txBody>
      </p:sp>
      <p:sp>
        <p:nvSpPr>
          <p:cNvPr id="297" name="Google Shape;297;p4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imes New Roman"/>
              <a:buNone/>
            </a:pPr>
            <a:r>
              <a:rPr lang="en-US" sz="1800" dirty="0"/>
              <a:t>SELECT</a:t>
            </a:r>
            <a:endParaRPr sz="1800" dirty="0"/>
          </a:p>
          <a:p>
            <a:pPr marL="0" lvl="0" indent="0" algn="l" rtl="0">
              <a:spcBef>
                <a:spcPts val="560"/>
              </a:spcBef>
              <a:spcAft>
                <a:spcPts val="0"/>
              </a:spcAft>
              <a:buClr>
                <a:schemeClr val="dk1"/>
              </a:buClr>
              <a:buSzPts val="2800"/>
              <a:buFont typeface="Times New Roman"/>
              <a:buNone/>
            </a:pPr>
            <a:r>
              <a:rPr lang="en-US" sz="1800" dirty="0" smtClean="0"/>
              <a:t>	p.best_title,</a:t>
            </a:r>
          </a:p>
          <a:p>
            <a:pPr marL="0" lvl="0" indent="0" algn="l" rtl="0">
              <a:spcBef>
                <a:spcPts val="560"/>
              </a:spcBef>
              <a:spcAft>
                <a:spcPts val="0"/>
              </a:spcAft>
              <a:buClr>
                <a:schemeClr val="dk1"/>
              </a:buClr>
              <a:buSzPts val="2800"/>
              <a:buFont typeface="Times New Roman"/>
              <a:buNone/>
            </a:pPr>
            <a:r>
              <a:rPr lang="en-US" sz="1800" dirty="0" smtClean="0"/>
              <a:t>	b.location_code</a:t>
            </a:r>
            <a:endParaRPr sz="1800" dirty="0"/>
          </a:p>
          <a:p>
            <a:pPr marL="0" lvl="0" indent="0" algn="l" rtl="0">
              <a:spcBef>
                <a:spcPts val="560"/>
              </a:spcBef>
              <a:spcAft>
                <a:spcPts val="0"/>
              </a:spcAft>
              <a:buClr>
                <a:schemeClr val="dk1"/>
              </a:buClr>
              <a:buSzPts val="2800"/>
              <a:buFont typeface="Times New Roman"/>
              <a:buNone/>
            </a:pPr>
            <a:endParaRPr sz="1800" dirty="0"/>
          </a:p>
          <a:p>
            <a:pPr marL="0" lvl="0" indent="0" algn="l" rtl="0">
              <a:spcBef>
                <a:spcPts val="560"/>
              </a:spcBef>
              <a:spcAft>
                <a:spcPts val="0"/>
              </a:spcAft>
              <a:buClr>
                <a:schemeClr val="dk1"/>
              </a:buClr>
              <a:buSzPts val="2800"/>
              <a:buFont typeface="Times New Roman"/>
              <a:buNone/>
            </a:pPr>
            <a:r>
              <a:rPr lang="en-US" sz="1800" dirty="0"/>
              <a:t>FROM </a:t>
            </a:r>
            <a:r>
              <a:rPr lang="en-US" sz="1800" dirty="0" smtClean="0"/>
              <a:t>bib_record_location b</a:t>
            </a:r>
          </a:p>
          <a:p>
            <a:pPr marL="0" lvl="0" indent="0" algn="l" rtl="0">
              <a:spcBef>
                <a:spcPts val="560"/>
              </a:spcBef>
              <a:spcAft>
                <a:spcPts val="0"/>
              </a:spcAft>
              <a:buClr>
                <a:schemeClr val="dk1"/>
              </a:buClr>
              <a:buSzPts val="2800"/>
              <a:buFont typeface="Times New Roman"/>
              <a:buNone/>
            </a:pPr>
            <a:r>
              <a:rPr lang="en-US" sz="1800" dirty="0" smtClean="0"/>
              <a:t>JOIN sierra_view.bib_record_property p</a:t>
            </a:r>
          </a:p>
          <a:p>
            <a:pPr marL="0" lvl="0" indent="0" algn="l" rtl="0">
              <a:spcBef>
                <a:spcPts val="560"/>
              </a:spcBef>
              <a:spcAft>
                <a:spcPts val="0"/>
              </a:spcAft>
              <a:buClr>
                <a:schemeClr val="dk1"/>
              </a:buClr>
              <a:buSzPts val="2800"/>
              <a:buFont typeface="Times New Roman"/>
              <a:buNone/>
            </a:pPr>
            <a:r>
              <a:rPr lang="en-US" sz="1800" dirty="0" smtClean="0"/>
              <a:t>	ON b.bib_record_id = p.bib_record_id</a:t>
            </a:r>
            <a:endParaRPr sz="1800" dirty="0"/>
          </a:p>
          <a:p>
            <a:pPr marL="0" lvl="0" indent="0" algn="l" rtl="0">
              <a:spcBef>
                <a:spcPts val="560"/>
              </a:spcBef>
              <a:spcAft>
                <a:spcPts val="0"/>
              </a:spcAft>
              <a:buClr>
                <a:schemeClr val="dk1"/>
              </a:buClr>
              <a:buSzPts val="2800"/>
              <a:buFont typeface="Times New Roman"/>
              <a:buNone/>
            </a:pPr>
            <a:endParaRPr lang="en-US" sz="1800" dirty="0" smtClean="0"/>
          </a:p>
          <a:p>
            <a:pPr marL="0" indent="0">
              <a:spcBef>
                <a:spcPts val="560"/>
              </a:spcBef>
              <a:buClr>
                <a:schemeClr val="dk1"/>
              </a:buClr>
              <a:buSzPts val="2800"/>
              <a:buNone/>
            </a:pPr>
            <a:r>
              <a:rPr lang="en-US" sz="1800" dirty="0" smtClean="0"/>
              <a:t>WHERE b.bib_record_id = ‘</a:t>
            </a:r>
            <a:r>
              <a:rPr lang="en-US" dirty="0" smtClean="0"/>
              <a:t>420907797926</a:t>
            </a:r>
            <a:r>
              <a:rPr lang="en-US" sz="1800" dirty="0" smtClean="0"/>
              <a:t>’</a:t>
            </a:r>
          </a:p>
          <a:p>
            <a:pPr marL="0" indent="0">
              <a:spcBef>
                <a:spcPts val="560"/>
              </a:spcBef>
              <a:buClr>
                <a:schemeClr val="dk1"/>
              </a:buClr>
              <a:buSzPts val="2800"/>
              <a:buNone/>
            </a:pPr>
            <a:r>
              <a:rPr lang="en-US" sz="1800" dirty="0"/>
              <a:t>	</a:t>
            </a:r>
            <a:r>
              <a:rPr lang="en-US" sz="1800" dirty="0" smtClean="0"/>
              <a:t>AND </a:t>
            </a:r>
            <a:r>
              <a:rPr lang="en-US" sz="1800" dirty="0" err="1" smtClean="0"/>
              <a:t>b.location_code</a:t>
            </a:r>
            <a:r>
              <a:rPr lang="en-US" sz="1800" dirty="0" smtClean="0"/>
              <a:t> != ‘multi’</a:t>
            </a:r>
            <a:endParaRPr sz="1800" dirty="0"/>
          </a:p>
        </p:txBody>
      </p:sp>
      <p:pic>
        <p:nvPicPr>
          <p:cNvPr id="2" name="Picture 1"/>
          <p:cNvPicPr>
            <a:picLocks noChangeAspect="1"/>
          </p:cNvPicPr>
          <p:nvPr/>
        </p:nvPicPr>
        <p:blipFill>
          <a:blip r:embed="rId3"/>
          <a:stretch>
            <a:fillRect/>
          </a:stretch>
        </p:blipFill>
        <p:spPr>
          <a:xfrm>
            <a:off x="5804852" y="1321723"/>
            <a:ext cx="2895238" cy="274285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19236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Who Owns a Title (redux)</a:t>
            </a:r>
            <a:endParaRPr dirty="0"/>
          </a:p>
        </p:txBody>
      </p:sp>
      <p:sp>
        <p:nvSpPr>
          <p:cNvPr id="297" name="Google Shape;297;p43"/>
          <p:cNvSpPr txBox="1">
            <a:spLocks noGrp="1"/>
          </p:cNvSpPr>
          <p:nvPr>
            <p:ph idx="1"/>
          </p:nvPr>
        </p:nvSpPr>
        <p:spPr>
          <a:xfrm>
            <a:off x="211934" y="1220123"/>
            <a:ext cx="8312666" cy="331099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imes New Roman"/>
              <a:buNone/>
            </a:pPr>
            <a:r>
              <a:rPr lang="en-US" sz="1800" dirty="0"/>
              <a:t>SELECT</a:t>
            </a:r>
            <a:endParaRPr sz="1800" dirty="0"/>
          </a:p>
          <a:p>
            <a:pPr marL="0" lvl="0" indent="0" algn="l" rtl="0">
              <a:spcBef>
                <a:spcPts val="560"/>
              </a:spcBef>
              <a:spcAft>
                <a:spcPts val="0"/>
              </a:spcAft>
              <a:buClr>
                <a:schemeClr val="dk1"/>
              </a:buClr>
              <a:buSzPts val="2800"/>
              <a:buFont typeface="Times New Roman"/>
              <a:buNone/>
            </a:pPr>
            <a:r>
              <a:rPr lang="en-US" sz="1800" dirty="0" smtClean="0"/>
              <a:t>	p.best_title,</a:t>
            </a:r>
          </a:p>
          <a:p>
            <a:pPr marL="0" lvl="0" indent="0" algn="l" rtl="0">
              <a:spcBef>
                <a:spcPts val="560"/>
              </a:spcBef>
              <a:spcAft>
                <a:spcPts val="0"/>
              </a:spcAft>
              <a:buClr>
                <a:schemeClr val="dk1"/>
              </a:buClr>
              <a:buSzPts val="2800"/>
              <a:buFont typeface="Times New Roman"/>
              <a:buNone/>
            </a:pPr>
            <a:r>
              <a:rPr lang="en-US" sz="1800" dirty="0" smtClean="0"/>
              <a:t>	STRING_AGG(b.location_code, ‘,’) AS locations</a:t>
            </a:r>
            <a:endParaRPr sz="1800" dirty="0"/>
          </a:p>
          <a:p>
            <a:pPr marL="0" lvl="0" indent="0" algn="l" rtl="0">
              <a:spcBef>
                <a:spcPts val="560"/>
              </a:spcBef>
              <a:spcAft>
                <a:spcPts val="0"/>
              </a:spcAft>
              <a:buClr>
                <a:schemeClr val="dk1"/>
              </a:buClr>
              <a:buSzPts val="2800"/>
              <a:buFont typeface="Times New Roman"/>
              <a:buNone/>
            </a:pPr>
            <a:endParaRPr sz="1800" dirty="0"/>
          </a:p>
          <a:p>
            <a:pPr marL="0" lvl="0" indent="0" algn="l" rtl="0">
              <a:spcBef>
                <a:spcPts val="560"/>
              </a:spcBef>
              <a:spcAft>
                <a:spcPts val="0"/>
              </a:spcAft>
              <a:buClr>
                <a:schemeClr val="dk1"/>
              </a:buClr>
              <a:buSzPts val="2800"/>
              <a:buFont typeface="Times New Roman"/>
              <a:buNone/>
            </a:pPr>
            <a:r>
              <a:rPr lang="en-US" sz="1800" dirty="0"/>
              <a:t>FROM </a:t>
            </a:r>
            <a:r>
              <a:rPr lang="en-US" sz="1800" dirty="0" smtClean="0"/>
              <a:t>bib_record_location b</a:t>
            </a:r>
          </a:p>
          <a:p>
            <a:pPr marL="0" lvl="0" indent="0" algn="l" rtl="0">
              <a:spcBef>
                <a:spcPts val="560"/>
              </a:spcBef>
              <a:spcAft>
                <a:spcPts val="0"/>
              </a:spcAft>
              <a:buClr>
                <a:schemeClr val="dk1"/>
              </a:buClr>
              <a:buSzPts val="2800"/>
              <a:buFont typeface="Times New Roman"/>
              <a:buNone/>
            </a:pPr>
            <a:r>
              <a:rPr lang="en-US" sz="1800" dirty="0" smtClean="0"/>
              <a:t>JOIN sierra_view.bib_record_property p</a:t>
            </a:r>
          </a:p>
          <a:p>
            <a:pPr marL="0" lvl="0" indent="0" algn="l" rtl="0">
              <a:spcBef>
                <a:spcPts val="560"/>
              </a:spcBef>
              <a:spcAft>
                <a:spcPts val="0"/>
              </a:spcAft>
              <a:buClr>
                <a:schemeClr val="dk1"/>
              </a:buClr>
              <a:buSzPts val="2800"/>
              <a:buFont typeface="Times New Roman"/>
              <a:buNone/>
            </a:pPr>
            <a:r>
              <a:rPr lang="en-US" sz="1800" dirty="0" smtClean="0"/>
              <a:t>	ON b.bib_record_id = p.bib_record_id</a:t>
            </a:r>
            <a:endParaRPr sz="1800" dirty="0"/>
          </a:p>
          <a:p>
            <a:pPr marL="0" lvl="0" indent="0" algn="l" rtl="0">
              <a:spcBef>
                <a:spcPts val="560"/>
              </a:spcBef>
              <a:spcAft>
                <a:spcPts val="0"/>
              </a:spcAft>
              <a:buClr>
                <a:schemeClr val="dk1"/>
              </a:buClr>
              <a:buSzPts val="2800"/>
              <a:buFont typeface="Times New Roman"/>
              <a:buNone/>
            </a:pPr>
            <a:endParaRPr lang="en-US" sz="1800" dirty="0" smtClean="0"/>
          </a:p>
          <a:p>
            <a:pPr marL="0" indent="0">
              <a:spcBef>
                <a:spcPts val="560"/>
              </a:spcBef>
              <a:buClr>
                <a:schemeClr val="dk1"/>
              </a:buClr>
              <a:buSzPts val="2800"/>
              <a:buNone/>
            </a:pPr>
            <a:r>
              <a:rPr lang="en-US" sz="1800" dirty="0" smtClean="0"/>
              <a:t>WHERE b.bib_record_id = ‘</a:t>
            </a:r>
            <a:r>
              <a:rPr lang="en-US" dirty="0" smtClean="0"/>
              <a:t>420907797926</a:t>
            </a:r>
            <a:r>
              <a:rPr lang="en-US" sz="1800" dirty="0" smtClean="0"/>
              <a:t>’</a:t>
            </a:r>
          </a:p>
          <a:p>
            <a:pPr marL="0" indent="0">
              <a:spcBef>
                <a:spcPts val="560"/>
              </a:spcBef>
              <a:buClr>
                <a:schemeClr val="dk1"/>
              </a:buClr>
              <a:buSzPts val="2800"/>
              <a:buNone/>
            </a:pPr>
            <a:r>
              <a:rPr lang="en-US" sz="1800" dirty="0"/>
              <a:t>	</a:t>
            </a:r>
            <a:r>
              <a:rPr lang="en-US" sz="1800" dirty="0" smtClean="0"/>
              <a:t>AND </a:t>
            </a:r>
            <a:r>
              <a:rPr lang="en-US" sz="1800" dirty="0" err="1" smtClean="0"/>
              <a:t>b.location_code</a:t>
            </a:r>
            <a:r>
              <a:rPr lang="en-US" sz="1800" dirty="0" smtClean="0"/>
              <a:t> != ‘multi’</a:t>
            </a:r>
          </a:p>
          <a:p>
            <a:pPr marL="0" indent="0">
              <a:spcBef>
                <a:spcPts val="560"/>
              </a:spcBef>
              <a:buClr>
                <a:schemeClr val="dk1"/>
              </a:buClr>
              <a:buSzPts val="2800"/>
              <a:buNone/>
            </a:pPr>
            <a:r>
              <a:rPr lang="en-US" sz="1800" dirty="0" smtClean="0"/>
              <a:t>GROUP BY </a:t>
            </a:r>
            <a:r>
              <a:rPr lang="en-US" sz="1800" dirty="0" err="1" smtClean="0"/>
              <a:t>p.best_title</a:t>
            </a:r>
            <a:endParaRPr sz="1800" dirty="0"/>
          </a:p>
        </p:txBody>
      </p:sp>
      <p:pic>
        <p:nvPicPr>
          <p:cNvPr id="3" name="Picture 2"/>
          <p:cNvPicPr>
            <a:picLocks noChangeAspect="1"/>
          </p:cNvPicPr>
          <p:nvPr/>
        </p:nvPicPr>
        <p:blipFill>
          <a:blip r:embed="rId3"/>
          <a:stretch>
            <a:fillRect/>
          </a:stretch>
        </p:blipFill>
        <p:spPr>
          <a:xfrm>
            <a:off x="4281003" y="2311641"/>
            <a:ext cx="4648576" cy="47456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87653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MARC and Varfields</a:t>
            </a:r>
            <a:endParaRPr dirty="0"/>
          </a:p>
        </p:txBody>
      </p:sp>
      <p:graphicFrame>
        <p:nvGraphicFramePr>
          <p:cNvPr id="325" name="Google Shape;325;p47"/>
          <p:cNvGraphicFramePr/>
          <p:nvPr>
            <p:extLst>
              <p:ext uri="{D42A27DB-BD31-4B8C-83A1-F6EECF244321}">
                <p14:modId xmlns:p14="http://schemas.microsoft.com/office/powerpoint/2010/main" val="3716911095"/>
              </p:ext>
            </p:extLst>
          </p:nvPr>
        </p:nvGraphicFramePr>
        <p:xfrm>
          <a:off x="685800" y="2000250"/>
          <a:ext cx="7772400" cy="1988920"/>
        </p:xfrm>
        <a:graphic>
          <a:graphicData uri="http://schemas.openxmlformats.org/drawingml/2006/table">
            <a:tbl>
              <a:tblPr firstRow="1" bandRow="1">
                <a:noFill/>
                <a:tableStyleId>{42D72A06-CE29-42C2-85F7-EA575A7C30C2}</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278150">
                <a:tc>
                  <a:txBody>
                    <a:bodyPr/>
                    <a:lstStyle/>
                    <a:p>
                      <a:pPr marL="0" marR="0" lvl="0" indent="0" algn="l" rtl="0">
                        <a:spcBef>
                          <a:spcPts val="0"/>
                        </a:spcBef>
                        <a:spcAft>
                          <a:spcPts val="0"/>
                        </a:spcAft>
                        <a:buNone/>
                      </a:pPr>
                      <a:r>
                        <a:rPr lang="en-US" sz="1800" b="0" dirty="0">
                          <a:latin typeface="Arial"/>
                          <a:ea typeface="Arial"/>
                          <a:cs typeface="Arial"/>
                          <a:sym typeface="Arial"/>
                        </a:rPr>
                        <a:t>control_field</a:t>
                      </a:r>
                      <a:endParaRPr sz="1800" b="0" dirty="0">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r>
                        <a:rPr lang="en-US" sz="1800" b="0">
                          <a:latin typeface="Arial"/>
                          <a:ea typeface="Arial"/>
                          <a:cs typeface="Arial"/>
                          <a:sym typeface="Arial"/>
                        </a:rPr>
                        <a:t>006, 007, 008</a:t>
                      </a:r>
                      <a:endParaRPr sz="1800" b="0">
                        <a:latin typeface="Arial"/>
                        <a:ea typeface="Arial"/>
                        <a:cs typeface="Arial"/>
                        <a:sym typeface="Arial"/>
                      </a:endParaRPr>
                    </a:p>
                  </a:txBody>
                  <a:tcPr marL="91450" marR="91450" marT="34300" marB="34300"/>
                </a:tc>
                <a:extLst>
                  <a:ext uri="{0D108BD9-81ED-4DB2-BD59-A6C34878D82A}">
                    <a16:rowId xmlns:a16="http://schemas.microsoft.com/office/drawing/2014/main" val="10000"/>
                  </a:ext>
                </a:extLst>
              </a:tr>
              <a:tr h="278150">
                <a:tc>
                  <a:txBody>
                    <a:bodyPr/>
                    <a:lstStyle/>
                    <a:p>
                      <a:pPr marL="0" marR="0" lvl="0" indent="0" algn="l" rtl="0">
                        <a:spcBef>
                          <a:spcPts val="0"/>
                        </a:spcBef>
                        <a:spcAft>
                          <a:spcPts val="0"/>
                        </a:spcAft>
                        <a:buNone/>
                      </a:pPr>
                      <a:r>
                        <a:rPr lang="en-US" sz="1800" dirty="0">
                          <a:latin typeface="Arial"/>
                          <a:ea typeface="Arial"/>
                          <a:cs typeface="Arial"/>
                          <a:sym typeface="Arial"/>
                        </a:rPr>
                        <a:t>leader_field</a:t>
                      </a:r>
                      <a:endParaRPr sz="1800" dirty="0">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r>
                        <a:rPr lang="en-US" sz="1800" dirty="0">
                          <a:latin typeface="Arial"/>
                          <a:ea typeface="Arial"/>
                          <a:cs typeface="Arial"/>
                          <a:sym typeface="Arial"/>
                        </a:rPr>
                        <a:t>MARC leader</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1"/>
                  </a:ext>
                </a:extLst>
              </a:tr>
              <a:tr h="278150">
                <a:tc>
                  <a:txBody>
                    <a:bodyPr/>
                    <a:lstStyle/>
                    <a:p>
                      <a:pPr marL="0" marR="0" lvl="0" indent="0" algn="l" rtl="0">
                        <a:spcBef>
                          <a:spcPts val="0"/>
                        </a:spcBef>
                        <a:spcAft>
                          <a:spcPts val="0"/>
                        </a:spcAft>
                        <a:buNone/>
                      </a:pPr>
                      <a:r>
                        <a:rPr lang="en-US" sz="1800">
                          <a:latin typeface="Arial"/>
                          <a:ea typeface="Arial"/>
                          <a:cs typeface="Arial"/>
                          <a:sym typeface="Arial"/>
                        </a:rPr>
                        <a:t>phrase_entry</a:t>
                      </a:r>
                      <a:endParaRPr sz="1800">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r>
                        <a:rPr lang="en-US" sz="1800" dirty="0">
                          <a:latin typeface="Arial"/>
                          <a:ea typeface="Arial"/>
                          <a:cs typeface="Arial"/>
                          <a:sym typeface="Arial"/>
                        </a:rPr>
                        <a:t>Indexed varfields</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2"/>
                  </a:ext>
                </a:extLst>
              </a:tr>
              <a:tr h="278150">
                <a:tc>
                  <a:txBody>
                    <a:bodyPr/>
                    <a:lstStyle/>
                    <a:p>
                      <a:pPr marL="0" marR="0" lvl="0" indent="0" algn="l" rtl="0">
                        <a:spcBef>
                          <a:spcPts val="0"/>
                        </a:spcBef>
                        <a:spcAft>
                          <a:spcPts val="0"/>
                        </a:spcAft>
                        <a:buNone/>
                      </a:pPr>
                      <a:r>
                        <a:rPr lang="en-US" sz="1800">
                          <a:latin typeface="Arial"/>
                          <a:ea typeface="Arial"/>
                          <a:cs typeface="Arial"/>
                          <a:sym typeface="Arial"/>
                        </a:rPr>
                        <a:t>subfield / subfield_view</a:t>
                      </a:r>
                      <a:endParaRPr sz="1800">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r>
                        <a:rPr lang="en-US" sz="1800" dirty="0">
                          <a:latin typeface="Arial"/>
                          <a:ea typeface="Arial"/>
                          <a:cs typeface="Arial"/>
                          <a:sym typeface="Arial"/>
                        </a:rPr>
                        <a:t>Individual MARC subfields</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3"/>
                  </a:ext>
                </a:extLst>
              </a:tr>
              <a:tr h="278150">
                <a:tc>
                  <a:txBody>
                    <a:bodyPr/>
                    <a:lstStyle/>
                    <a:p>
                      <a:pPr marL="0" marR="0" lvl="0" indent="0" algn="l" rtl="0">
                        <a:spcBef>
                          <a:spcPts val="0"/>
                        </a:spcBef>
                        <a:spcAft>
                          <a:spcPts val="0"/>
                        </a:spcAft>
                        <a:buNone/>
                      </a:pPr>
                      <a:r>
                        <a:rPr lang="en-US" sz="1800" dirty="0">
                          <a:latin typeface="Arial"/>
                          <a:ea typeface="Arial"/>
                          <a:cs typeface="Arial"/>
                          <a:sym typeface="Arial"/>
                        </a:rPr>
                        <a:t>varfield / varfield_view</a:t>
                      </a:r>
                      <a:endParaRPr sz="1800" dirty="0">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r>
                        <a:rPr lang="en-US" sz="1800" dirty="0">
                          <a:latin typeface="Arial"/>
                          <a:ea typeface="Arial"/>
                          <a:cs typeface="Arial"/>
                          <a:sym typeface="Arial"/>
                        </a:rPr>
                        <a:t>Full varfield content, including subfield delimiters</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00"/>
              <a:buFont typeface="Arial"/>
              <a:buNone/>
            </a:pPr>
            <a:r>
              <a:rPr lang="en-US"/>
              <a:t>Documentation</a:t>
            </a:r>
            <a:endParaRPr/>
          </a:p>
        </p:txBody>
      </p:sp>
      <p:sp>
        <p:nvSpPr>
          <p:cNvPr id="143" name="Google Shape;143;p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None/>
            </a:pPr>
            <a:r>
              <a:rPr lang="en-US" dirty="0"/>
              <a:t>ERD (Entity Relationship Diagram) </a:t>
            </a:r>
            <a:r>
              <a:rPr lang="en-US" dirty="0" smtClean="0"/>
              <a:t>View </a:t>
            </a:r>
            <a:endParaRPr dirty="0"/>
          </a:p>
          <a:p>
            <a:pPr marL="457200" lvl="0" indent="-342900" algn="l" rtl="0">
              <a:lnSpc>
                <a:spcPct val="90000"/>
              </a:lnSpc>
              <a:spcBef>
                <a:spcPts val="1000"/>
              </a:spcBef>
              <a:spcAft>
                <a:spcPts val="0"/>
              </a:spcAft>
              <a:buSzPts val="1800"/>
              <a:buNone/>
            </a:pPr>
            <a:endParaRPr sz="2100" dirty="0"/>
          </a:p>
        </p:txBody>
      </p:sp>
      <p:grpSp>
        <p:nvGrpSpPr>
          <p:cNvPr id="144" name="Google Shape;144;p8"/>
          <p:cNvGrpSpPr/>
          <p:nvPr/>
        </p:nvGrpSpPr>
        <p:grpSpPr>
          <a:xfrm>
            <a:off x="1028700" y="2057400"/>
            <a:ext cx="2673839" cy="2628900"/>
            <a:chOff x="1371600" y="2743200"/>
            <a:chExt cx="3565118" cy="3505200"/>
          </a:xfrm>
        </p:grpSpPr>
        <p:pic>
          <p:nvPicPr>
            <p:cNvPr id="145" name="Google Shape;145;p8" descr="PPT7A11.jpg"/>
            <p:cNvPicPr preferRelativeResize="0"/>
            <p:nvPr/>
          </p:nvPicPr>
          <p:blipFill rotWithShape="1">
            <a:blip r:embed="rId3">
              <a:alphaModFix/>
            </a:blip>
            <a:srcRect/>
            <a:stretch/>
          </p:blipFill>
          <p:spPr>
            <a:xfrm>
              <a:off x="1371600" y="2743200"/>
              <a:ext cx="3565118" cy="3505200"/>
            </a:xfrm>
            <a:prstGeom prst="rect">
              <a:avLst/>
            </a:prstGeom>
            <a:noFill/>
            <a:ln>
              <a:noFill/>
            </a:ln>
          </p:spPr>
        </p:pic>
        <p:sp>
          <p:nvSpPr>
            <p:cNvPr id="146" name="Google Shape;146;p8"/>
            <p:cNvSpPr/>
            <p:nvPr/>
          </p:nvSpPr>
          <p:spPr>
            <a:xfrm>
              <a:off x="4191000" y="4142232"/>
              <a:ext cx="713232" cy="822960"/>
            </a:xfrm>
            <a:prstGeom prst="rect">
              <a:avLst/>
            </a:prstGeom>
            <a:noFill/>
            <a:ln w="19050" cap="flat" cmpd="sng">
              <a:solidFill>
                <a:srgbClr val="FF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7" name="Google Shape;147;p8"/>
            <p:cNvSpPr/>
            <p:nvPr/>
          </p:nvSpPr>
          <p:spPr>
            <a:xfrm>
              <a:off x="2926080" y="4142232"/>
              <a:ext cx="731520" cy="822960"/>
            </a:xfrm>
            <a:prstGeom prst="rect">
              <a:avLst/>
            </a:prstGeom>
            <a:noFill/>
            <a:ln w="19050" cap="flat" cmpd="sng">
              <a:solidFill>
                <a:srgbClr val="FF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8" name="Google Shape;148;p8"/>
            <p:cNvSpPr/>
            <p:nvPr/>
          </p:nvSpPr>
          <p:spPr>
            <a:xfrm>
              <a:off x="1399032" y="2761488"/>
              <a:ext cx="731520" cy="420624"/>
            </a:xfrm>
            <a:prstGeom prst="rect">
              <a:avLst/>
            </a:prstGeom>
            <a:noFill/>
            <a:ln w="19050" cap="flat" cmpd="sng">
              <a:solidFill>
                <a:srgbClr val="FF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49" name="Google Shape;149;p8"/>
            <p:cNvCxnSpPr>
              <a:stCxn id="148" idx="3"/>
              <a:endCxn id="147" idx="1"/>
            </p:cNvCxnSpPr>
            <p:nvPr/>
          </p:nvCxnSpPr>
          <p:spPr>
            <a:xfrm>
              <a:off x="2130552" y="2971800"/>
              <a:ext cx="795600" cy="1581900"/>
            </a:xfrm>
            <a:prstGeom prst="bentConnector3">
              <a:avLst>
                <a:gd name="adj1" fmla="val 60498"/>
              </a:avLst>
            </a:prstGeom>
            <a:solidFill>
              <a:schemeClr val="accent1"/>
            </a:solidFill>
            <a:ln w="19050" cap="flat" cmpd="sng">
              <a:solidFill>
                <a:srgbClr val="FF0000"/>
              </a:solidFill>
              <a:prstDash val="solid"/>
              <a:round/>
              <a:headEnd type="none" w="sm" len="sm"/>
              <a:tailEnd type="none" w="sm" len="sm"/>
            </a:ln>
          </p:spPr>
        </p:cxnSp>
        <p:cxnSp>
          <p:nvCxnSpPr>
            <p:cNvPr id="150" name="Google Shape;150;p8"/>
            <p:cNvCxnSpPr>
              <a:stCxn id="147" idx="3"/>
              <a:endCxn id="146" idx="1"/>
            </p:cNvCxnSpPr>
            <p:nvPr/>
          </p:nvCxnSpPr>
          <p:spPr>
            <a:xfrm>
              <a:off x="3657600" y="4553712"/>
              <a:ext cx="533700" cy="0"/>
            </a:xfrm>
            <a:prstGeom prst="straightConnector1">
              <a:avLst/>
            </a:prstGeom>
            <a:solidFill>
              <a:schemeClr val="accent1"/>
            </a:solidFill>
            <a:ln w="19050" cap="flat" cmpd="sng">
              <a:solidFill>
                <a:srgbClr val="FF0000"/>
              </a:solidFill>
              <a:prstDash val="solid"/>
              <a:round/>
              <a:headEnd type="none" w="sm" len="sm"/>
              <a:tailEnd type="none" w="sm" len="sm"/>
            </a:ln>
          </p:spPr>
        </p:cxnSp>
      </p:grpSp>
      <p:sp>
        <p:nvSpPr>
          <p:cNvPr id="152" name="Google Shape;152;p8"/>
          <p:cNvSpPr/>
          <p:nvPr/>
        </p:nvSpPr>
        <p:spPr>
          <a:xfrm>
            <a:off x="4129493" y="2571750"/>
            <a:ext cx="3259836"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i="0" u="none" strike="noStrike" cap="none" dirty="0">
                <a:solidFill>
                  <a:srgbClr val="000000"/>
                </a:solidFill>
                <a:latin typeface="Arial"/>
                <a:ea typeface="Arial"/>
                <a:cs typeface="Arial"/>
                <a:sym typeface="Arial"/>
              </a:rPr>
              <a:t>This shows which tables are linkable – there is </a:t>
            </a:r>
            <a:r>
              <a:rPr lang="en-US" sz="1200" i="0" u="none" strike="noStrike" cap="none" dirty="0" smtClean="0">
                <a:solidFill>
                  <a:srgbClr val="000000"/>
                </a:solidFill>
                <a:latin typeface="Arial"/>
                <a:ea typeface="Arial"/>
                <a:cs typeface="Arial"/>
                <a:sym typeface="Arial"/>
              </a:rPr>
              <a:t>a </a:t>
            </a:r>
            <a:r>
              <a:rPr lang="en-US" sz="1200" i="0" u="none" strike="noStrike" cap="none" dirty="0">
                <a:solidFill>
                  <a:srgbClr val="000000"/>
                </a:solidFill>
                <a:latin typeface="Arial"/>
                <a:ea typeface="Arial"/>
                <a:cs typeface="Arial"/>
                <a:sym typeface="Arial"/>
              </a:rPr>
              <a:t>column in one table that matches a column in another.  </a:t>
            </a:r>
            <a:endParaRPr dirty="0"/>
          </a:p>
          <a:p>
            <a:pPr marL="0" marR="0" lvl="0" indent="0" algn="l" rtl="0">
              <a:lnSpc>
                <a:spcPct val="100000"/>
              </a:lnSpc>
              <a:spcBef>
                <a:spcPts val="0"/>
              </a:spcBef>
              <a:spcAft>
                <a:spcPts val="0"/>
              </a:spcAft>
              <a:buNone/>
            </a:pPr>
            <a:endParaRPr sz="12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i="0" u="none" strike="noStrike" cap="none" dirty="0">
                <a:solidFill>
                  <a:srgbClr val="000000"/>
                </a:solidFill>
                <a:latin typeface="Arial"/>
                <a:ea typeface="Arial"/>
                <a:cs typeface="Arial"/>
                <a:sym typeface="Arial"/>
              </a:rPr>
              <a:t>In this example, you can link </a:t>
            </a:r>
            <a:r>
              <a:rPr lang="en-US" sz="1200" i="0" u="none" strike="noStrike" cap="none" dirty="0" err="1">
                <a:solidFill>
                  <a:srgbClr val="7030A0"/>
                </a:solidFill>
                <a:latin typeface="Arial"/>
                <a:ea typeface="Arial"/>
                <a:cs typeface="Arial"/>
                <a:sym typeface="Arial"/>
              </a:rPr>
              <a:t>patron_record_address_type</a:t>
            </a:r>
            <a:r>
              <a:rPr lang="en-US" sz="1200" i="0" u="none" strike="noStrike" cap="none" dirty="0">
                <a:solidFill>
                  <a:srgbClr val="000000"/>
                </a:solidFill>
                <a:latin typeface="Arial"/>
                <a:ea typeface="Arial"/>
                <a:cs typeface="Arial"/>
                <a:sym typeface="Arial"/>
              </a:rPr>
              <a:t> to </a:t>
            </a:r>
            <a:r>
              <a:rPr lang="en-US" sz="1200" i="0" u="none" strike="noStrike" cap="none" dirty="0" err="1">
                <a:solidFill>
                  <a:srgbClr val="7030A0"/>
                </a:solidFill>
                <a:latin typeface="Arial"/>
                <a:ea typeface="Arial"/>
                <a:cs typeface="Arial"/>
                <a:sym typeface="Arial"/>
              </a:rPr>
              <a:t>patron_record</a:t>
            </a:r>
            <a:r>
              <a:rPr lang="en-US" sz="1200" i="0" u="none" strike="noStrike" cap="none" dirty="0">
                <a:solidFill>
                  <a:srgbClr val="000000"/>
                </a:solidFill>
                <a:latin typeface="Arial"/>
                <a:ea typeface="Arial"/>
                <a:cs typeface="Arial"/>
                <a:sym typeface="Arial"/>
              </a:rPr>
              <a:t> via </a:t>
            </a:r>
            <a:r>
              <a:rPr lang="en-US" sz="1200" i="0" u="none" strike="noStrike" cap="none" dirty="0" err="1">
                <a:solidFill>
                  <a:srgbClr val="7030A0"/>
                </a:solidFill>
                <a:latin typeface="Arial"/>
                <a:ea typeface="Arial"/>
                <a:cs typeface="Arial"/>
                <a:sym typeface="Arial"/>
              </a:rPr>
              <a:t>patron_record_address</a:t>
            </a:r>
            <a:endParaRPr sz="1200" i="0" u="none" strike="noStrike" cap="none" dirty="0">
              <a:solidFill>
                <a:srgbClr val="7030A0"/>
              </a:solidFill>
              <a:latin typeface="Arial"/>
              <a:ea typeface="Arial"/>
              <a:cs typeface="Arial"/>
              <a:sym typeface="Arial"/>
            </a:endParaRPr>
          </a:p>
        </p:txBody>
      </p:sp>
    </p:spTree>
    <p:extLst>
      <p:ext uri="{BB962C8B-B14F-4D97-AF65-F5344CB8AC3E}">
        <p14:creationId xmlns:p14="http://schemas.microsoft.com/office/powerpoint/2010/main" val="1174052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err="1"/>
              <a:t>phrase_entry</a:t>
            </a:r>
            <a:endParaRPr dirty="0"/>
          </a:p>
        </p:txBody>
      </p:sp>
      <p:sp>
        <p:nvSpPr>
          <p:cNvPr id="332" name="Google Shape;332;p48"/>
          <p:cNvSpPr txBox="1">
            <a:spLocks noGrp="1"/>
          </p:cNvSpPr>
          <p:nvPr>
            <p:ph idx="1"/>
          </p:nvPr>
        </p:nvSpPr>
        <p:spPr>
          <a:xfrm>
            <a:off x="387424" y="1321725"/>
            <a:ext cx="4184700" cy="33111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Key Fields: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err="1"/>
              <a:t>r</a:t>
            </a:r>
            <a:r>
              <a:rPr lang="en-US" sz="1800" dirty="0" err="1" smtClean="0"/>
              <a:t>ecord_id</a:t>
            </a:r>
            <a:endParaRPr lang="en-US" sz="1800" dirty="0" smtClean="0"/>
          </a:p>
          <a:p>
            <a:pPr marL="0" lvl="0" indent="0" algn="l" rtl="0">
              <a:spcBef>
                <a:spcPts val="640"/>
              </a:spcBef>
              <a:spcAft>
                <a:spcPts val="0"/>
              </a:spcAft>
              <a:buClr>
                <a:schemeClr val="dk1"/>
              </a:buClr>
              <a:buSzPts val="3200"/>
              <a:buFont typeface="Times New Roman"/>
              <a:buNone/>
            </a:pPr>
            <a:r>
              <a:rPr lang="en-US" sz="1800" dirty="0" err="1" smtClean="0"/>
              <a:t>index_tag</a:t>
            </a:r>
            <a:endParaRPr sz="1800" dirty="0"/>
          </a:p>
          <a:p>
            <a:pPr marL="0" lvl="0" indent="0" algn="l" rtl="0">
              <a:spcBef>
                <a:spcPts val="640"/>
              </a:spcBef>
              <a:spcAft>
                <a:spcPts val="0"/>
              </a:spcAft>
              <a:buClr>
                <a:schemeClr val="dk1"/>
              </a:buClr>
              <a:buSzPts val="3200"/>
              <a:buFont typeface="Times New Roman"/>
              <a:buNone/>
            </a:pPr>
            <a:r>
              <a:rPr lang="en-US" sz="1800" dirty="0" err="1" smtClean="0"/>
              <a:t>varfield_type_code</a:t>
            </a:r>
            <a:endParaRPr lang="en-US" sz="1800" dirty="0" smtClean="0"/>
          </a:p>
          <a:p>
            <a:pPr marL="0" lvl="0" indent="0" algn="l" rtl="0">
              <a:spcBef>
                <a:spcPts val="640"/>
              </a:spcBef>
              <a:spcAft>
                <a:spcPts val="0"/>
              </a:spcAft>
              <a:buClr>
                <a:schemeClr val="dk1"/>
              </a:buClr>
              <a:buSzPts val="3200"/>
              <a:buFont typeface="Times New Roman"/>
              <a:buNone/>
            </a:pPr>
            <a:r>
              <a:rPr lang="en-US" sz="1800" dirty="0" err="1" smtClean="0"/>
              <a:t>occurence</a:t>
            </a:r>
            <a:endParaRPr sz="1800" dirty="0"/>
          </a:p>
          <a:p>
            <a:pPr marL="0" lvl="0" indent="0" algn="l" rtl="0">
              <a:spcBef>
                <a:spcPts val="640"/>
              </a:spcBef>
              <a:spcAft>
                <a:spcPts val="0"/>
              </a:spcAft>
              <a:buClr>
                <a:schemeClr val="dk1"/>
              </a:buClr>
              <a:buSzPts val="3200"/>
              <a:buFont typeface="Times New Roman"/>
              <a:buNone/>
            </a:pPr>
            <a:r>
              <a:rPr lang="en-US" sz="1800" dirty="0" err="1"/>
              <a:t>index_entry</a:t>
            </a:r>
            <a:endParaRPr sz="1800" dirty="0"/>
          </a:p>
          <a:p>
            <a:pPr marL="0" lvl="0" indent="0" algn="l" rtl="0">
              <a:spcBef>
                <a:spcPts val="640"/>
              </a:spcBef>
              <a:spcAft>
                <a:spcPts val="0"/>
              </a:spcAft>
              <a:buClr>
                <a:schemeClr val="dk1"/>
              </a:buClr>
              <a:buSzPts val="3200"/>
              <a:buFont typeface="Times New Roman"/>
              <a:buNone/>
            </a:pPr>
            <a:endParaRPr b="1" dirty="0"/>
          </a:p>
          <a:p>
            <a:pPr marL="0" lvl="0" indent="0" algn="l" rtl="0">
              <a:spcBef>
                <a:spcPts val="640"/>
              </a:spcBef>
              <a:spcAft>
                <a:spcPts val="0"/>
              </a:spcAft>
              <a:buClr>
                <a:schemeClr val="dk1"/>
              </a:buClr>
              <a:buSzPts val="3200"/>
              <a:buFont typeface="Times New Roman"/>
              <a:buNone/>
            </a:pPr>
            <a:endParaRPr dirty="0"/>
          </a:p>
        </p:txBody>
      </p:sp>
      <p:sp>
        <p:nvSpPr>
          <p:cNvPr id="333" name="Google Shape;333;p48"/>
          <p:cNvSpPr txBox="1">
            <a:spLocks noGrp="1"/>
          </p:cNvSpPr>
          <p:nvPr>
            <p:ph type="body" idx="4294967295"/>
          </p:nvPr>
        </p:nvSpPr>
        <p:spPr>
          <a:xfrm>
            <a:off x="4294188" y="1257300"/>
            <a:ext cx="4849812" cy="3328988"/>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Use For:</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retrieving </a:t>
            </a:r>
            <a:r>
              <a:rPr lang="en-US" sz="1800" dirty="0" smtClean="0"/>
              <a:t>indexed varfields for all record types</a:t>
            </a:r>
            <a:endParaRPr sz="1800" dirty="0"/>
          </a:p>
          <a:p>
            <a:pPr marL="0" lvl="0" indent="0" algn="l" rtl="0">
              <a:spcBef>
                <a:spcPts val="640"/>
              </a:spcBef>
              <a:spcAft>
                <a:spcPts val="0"/>
              </a:spcAft>
              <a:buClr>
                <a:schemeClr val="dk1"/>
              </a:buClr>
              <a:buSzPts val="3200"/>
              <a:buFont typeface="Times New Roman"/>
              <a:buNone/>
            </a:pPr>
            <a:endParaRPr sz="1800" dirty="0"/>
          </a:p>
          <a:p>
            <a:pPr marL="0" lvl="0" indent="0" algn="ctr" rtl="0">
              <a:spcBef>
                <a:spcPts val="640"/>
              </a:spcBef>
              <a:spcAft>
                <a:spcPts val="0"/>
              </a:spcAft>
              <a:buClr>
                <a:schemeClr val="dk1"/>
              </a:buClr>
              <a:buSzPts val="3200"/>
              <a:buFont typeface="Times New Roman"/>
              <a:buNone/>
            </a:pPr>
            <a:r>
              <a:rPr lang="en-US" sz="1800" b="1" dirty="0"/>
              <a:t>Tips and Tricks: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smtClean="0"/>
              <a:t>reliant on system indexing and thus not always as current as </a:t>
            </a:r>
            <a:r>
              <a:rPr lang="en-US" sz="1800" dirty="0" err="1" smtClean="0"/>
              <a:t>varfield</a:t>
            </a:r>
            <a:r>
              <a:rPr lang="en-US" sz="1800" dirty="0" smtClean="0"/>
              <a:t>/subfield tables</a:t>
            </a:r>
          </a:p>
          <a:p>
            <a:pPr marL="0" lvl="0" indent="0" algn="l"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
            </a:r>
            <a:r>
              <a:rPr lang="en-US" dirty="0" err="1" smtClean="0"/>
              <a:t>hrase_entry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945570"/>
            <a:ext cx="9144000" cy="4267200"/>
          </a:xfrm>
          <a:prstGeom prst="rect">
            <a:avLst/>
          </a:prstGeom>
        </p:spPr>
      </p:pic>
    </p:spTree>
    <p:extLst>
      <p:ext uri="{BB962C8B-B14F-4D97-AF65-F5344CB8AC3E}">
        <p14:creationId xmlns:p14="http://schemas.microsoft.com/office/powerpoint/2010/main" val="3440317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Find SQL materials</a:t>
            </a:r>
            <a:endParaRPr dirty="0"/>
          </a:p>
        </p:txBody>
      </p:sp>
      <p:sp>
        <p:nvSpPr>
          <p:cNvPr id="340" name="Google Shape;340;p4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en-US" sz="2200" dirty="0"/>
              <a:t>SELECT</a:t>
            </a:r>
            <a:endParaRPr sz="2200" dirty="0"/>
          </a:p>
          <a:p>
            <a:pPr marL="0" lvl="0" indent="0" algn="l" rtl="0">
              <a:spcBef>
                <a:spcPts val="480"/>
              </a:spcBef>
              <a:spcAft>
                <a:spcPts val="0"/>
              </a:spcAft>
              <a:buClr>
                <a:schemeClr val="dk1"/>
              </a:buClr>
              <a:buSzPts val="2400"/>
              <a:buFont typeface="Times New Roman"/>
              <a:buNone/>
            </a:pPr>
            <a:r>
              <a:rPr lang="en-US" sz="2200" dirty="0" smtClean="0"/>
              <a:t>	</a:t>
            </a:r>
            <a:r>
              <a:rPr lang="en-US" sz="2200" dirty="0" err="1" smtClean="0"/>
              <a:t>b.best_title</a:t>
            </a:r>
            <a:endParaRPr lang="en-US" sz="2200" dirty="0" smtClean="0"/>
          </a:p>
          <a:p>
            <a:pPr marL="0" lvl="0" indent="0" algn="l" rtl="0">
              <a:spcBef>
                <a:spcPts val="480"/>
              </a:spcBef>
              <a:spcAft>
                <a:spcPts val="0"/>
              </a:spcAft>
              <a:buClr>
                <a:schemeClr val="dk1"/>
              </a:buClr>
              <a:buSzPts val="2400"/>
              <a:buFont typeface="Times New Roman"/>
              <a:buNone/>
            </a:pPr>
            <a:endParaRPr sz="2200" dirty="0"/>
          </a:p>
          <a:p>
            <a:pPr marL="0" lvl="0" indent="0" algn="l" rtl="0">
              <a:spcBef>
                <a:spcPts val="480"/>
              </a:spcBef>
              <a:spcAft>
                <a:spcPts val="0"/>
              </a:spcAft>
              <a:buClr>
                <a:schemeClr val="dk1"/>
              </a:buClr>
              <a:buSzPts val="2400"/>
              <a:buFont typeface="Times New Roman"/>
              <a:buNone/>
            </a:pPr>
            <a:r>
              <a:rPr lang="en-US" sz="2200" dirty="0"/>
              <a:t>FROM sierra_view.bib_record_property b</a:t>
            </a:r>
            <a:endParaRPr sz="2200" dirty="0"/>
          </a:p>
          <a:p>
            <a:pPr marL="0" lvl="0" indent="0" algn="l" rtl="0">
              <a:spcBef>
                <a:spcPts val="480"/>
              </a:spcBef>
              <a:spcAft>
                <a:spcPts val="0"/>
              </a:spcAft>
              <a:buClr>
                <a:schemeClr val="dk1"/>
              </a:buClr>
              <a:buSzPts val="2400"/>
              <a:buFont typeface="Times New Roman"/>
              <a:buNone/>
            </a:pPr>
            <a:r>
              <a:rPr lang="en-US" sz="2200" dirty="0" smtClean="0"/>
              <a:t>JOIN </a:t>
            </a:r>
            <a:r>
              <a:rPr lang="en-US" sz="2200" dirty="0"/>
              <a:t>sierra_view.phrase_entry p</a:t>
            </a:r>
            <a:endParaRPr sz="2200" dirty="0"/>
          </a:p>
          <a:p>
            <a:pPr marL="0" lvl="0" indent="0" algn="l" rtl="0">
              <a:spcBef>
                <a:spcPts val="480"/>
              </a:spcBef>
              <a:spcAft>
                <a:spcPts val="0"/>
              </a:spcAft>
              <a:buClr>
                <a:schemeClr val="dk1"/>
              </a:buClr>
              <a:buSzPts val="2400"/>
              <a:buFont typeface="Times New Roman"/>
              <a:buNone/>
            </a:pPr>
            <a:r>
              <a:rPr lang="en-US" sz="2200" dirty="0" smtClean="0"/>
              <a:t>	ON </a:t>
            </a:r>
            <a:r>
              <a:rPr lang="en-US" sz="2200" dirty="0"/>
              <a:t>b.bib_record_id = p.record_id</a:t>
            </a:r>
            <a:endParaRPr sz="2200" dirty="0"/>
          </a:p>
          <a:p>
            <a:pPr marL="0" lvl="0" indent="0" algn="l" rtl="0">
              <a:spcBef>
                <a:spcPts val="480"/>
              </a:spcBef>
              <a:spcAft>
                <a:spcPts val="0"/>
              </a:spcAft>
              <a:buClr>
                <a:schemeClr val="dk1"/>
              </a:buClr>
              <a:buSzPts val="2400"/>
              <a:buFont typeface="Times New Roman"/>
              <a:buNone/>
            </a:pPr>
            <a:r>
              <a:rPr lang="en-US" sz="2200" dirty="0"/>
              <a:t>AND p.index_tag = ‘d’</a:t>
            </a:r>
            <a:endParaRPr sz="2200" dirty="0"/>
          </a:p>
          <a:p>
            <a:pPr marL="0" lvl="0" indent="0" algn="l" rtl="0">
              <a:spcBef>
                <a:spcPts val="480"/>
              </a:spcBef>
              <a:spcAft>
                <a:spcPts val="0"/>
              </a:spcAft>
              <a:buClr>
                <a:schemeClr val="dk1"/>
              </a:buClr>
              <a:buSzPts val="2400"/>
              <a:buFont typeface="Times New Roman"/>
              <a:buNone/>
            </a:pPr>
            <a:r>
              <a:rPr lang="en-US" sz="2200" dirty="0"/>
              <a:t>AND </a:t>
            </a:r>
            <a:r>
              <a:rPr lang="en-US" sz="2200" dirty="0" smtClean="0"/>
              <a:t>p.index_entry</a:t>
            </a:r>
          </a:p>
          <a:p>
            <a:pPr marL="0" lvl="0" indent="0" algn="l" rtl="0">
              <a:spcBef>
                <a:spcPts val="480"/>
              </a:spcBef>
              <a:spcAft>
                <a:spcPts val="0"/>
              </a:spcAft>
              <a:buClr>
                <a:schemeClr val="dk1"/>
              </a:buClr>
              <a:buSzPts val="2400"/>
              <a:buFont typeface="Times New Roman"/>
              <a:buNone/>
            </a:pPr>
            <a:r>
              <a:rPr lang="en-US" sz="2200" dirty="0" smtClean="0"/>
              <a:t>	LIKE </a:t>
            </a:r>
            <a:r>
              <a:rPr lang="en-US" sz="2200" dirty="0"/>
              <a:t>‘</a:t>
            </a:r>
            <a:r>
              <a:rPr lang="en-US" sz="2200" dirty="0" smtClean="0"/>
              <a:t>sql computer program language</a:t>
            </a:r>
            <a:r>
              <a:rPr lang="en-US" sz="2200" dirty="0"/>
              <a:t>%’</a:t>
            </a:r>
            <a:endParaRPr sz="2200" dirty="0"/>
          </a:p>
        </p:txBody>
      </p:sp>
      <p:pic>
        <p:nvPicPr>
          <p:cNvPr id="2" name="Picture 1"/>
          <p:cNvPicPr>
            <a:picLocks noChangeAspect="1"/>
          </p:cNvPicPr>
          <p:nvPr/>
        </p:nvPicPr>
        <p:blipFill>
          <a:blip r:embed="rId3"/>
          <a:stretch>
            <a:fillRect/>
          </a:stretch>
        </p:blipFill>
        <p:spPr>
          <a:xfrm>
            <a:off x="5795328" y="1173380"/>
            <a:ext cx="2904762" cy="2952381"/>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Varfields With their own Views</a:t>
            </a:r>
            <a:endParaRPr dirty="0"/>
          </a:p>
        </p:txBody>
      </p:sp>
      <p:graphicFrame>
        <p:nvGraphicFramePr>
          <p:cNvPr id="304" name="Google Shape;304;p44"/>
          <p:cNvGraphicFramePr/>
          <p:nvPr>
            <p:extLst>
              <p:ext uri="{D42A27DB-BD31-4B8C-83A1-F6EECF244321}">
                <p14:modId xmlns:p14="http://schemas.microsoft.com/office/powerpoint/2010/main" val="1515266311"/>
              </p:ext>
            </p:extLst>
          </p:nvPr>
        </p:nvGraphicFramePr>
        <p:xfrm>
          <a:off x="685800" y="1485900"/>
          <a:ext cx="2895600" cy="2743360"/>
        </p:xfrm>
        <a:graphic>
          <a:graphicData uri="http://schemas.openxmlformats.org/drawingml/2006/table">
            <a:tbl>
              <a:tblPr firstRow="1" bandRow="1">
                <a:noFill/>
                <a:tableStyleId>{42D72A06-CE29-42C2-85F7-EA575A7C30C2}</a:tableStyleId>
              </a:tblPr>
              <a:tblGrid>
                <a:gridCol w="2895600">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800" dirty="0" err="1">
                          <a:latin typeface="Arial"/>
                          <a:ea typeface="Arial"/>
                          <a:cs typeface="Arial"/>
                          <a:sym typeface="Arial"/>
                        </a:rPr>
                        <a:t>p</a:t>
                      </a:r>
                      <a:r>
                        <a:rPr lang="en-US" sz="1800" dirty="0" err="1" smtClean="0">
                          <a:latin typeface="Arial"/>
                          <a:ea typeface="Arial"/>
                          <a:cs typeface="Arial"/>
                          <a:sym typeface="Arial"/>
                        </a:rPr>
                        <a:t>atron_record_address</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0"/>
                  </a:ext>
                </a:extLst>
              </a:tr>
              <a:tr h="304800">
                <a:tc>
                  <a:txBody>
                    <a:bodyPr/>
                    <a:lstStyle/>
                    <a:p>
                      <a:pPr marL="0" marR="0" lvl="0" indent="0" algn="l" rtl="0">
                        <a:spcBef>
                          <a:spcPts val="0"/>
                        </a:spcBef>
                        <a:spcAft>
                          <a:spcPts val="0"/>
                        </a:spcAft>
                        <a:buNone/>
                      </a:pPr>
                      <a:r>
                        <a:rPr lang="en-US" sz="1800" dirty="0">
                          <a:latin typeface="Arial"/>
                          <a:ea typeface="Arial"/>
                          <a:cs typeface="Arial"/>
                          <a:sym typeface="Arial"/>
                        </a:rPr>
                        <a:t>patron_record_id</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1"/>
                  </a:ext>
                </a:extLst>
              </a:tr>
              <a:tr h="304800">
                <a:tc>
                  <a:txBody>
                    <a:bodyPr/>
                    <a:lstStyle/>
                    <a:p>
                      <a:pPr marL="0" marR="0" lvl="0" indent="0" algn="l" rtl="0">
                        <a:spcBef>
                          <a:spcPts val="0"/>
                        </a:spcBef>
                        <a:spcAft>
                          <a:spcPts val="0"/>
                        </a:spcAft>
                        <a:buNone/>
                      </a:pPr>
                      <a:r>
                        <a:rPr lang="en-US" sz="1800" dirty="0" smtClean="0">
                          <a:latin typeface="Arial"/>
                          <a:ea typeface="Arial"/>
                          <a:cs typeface="Arial"/>
                          <a:sym typeface="Arial"/>
                        </a:rPr>
                        <a:t>addr1, addr2,</a:t>
                      </a:r>
                      <a:r>
                        <a:rPr lang="en-US" sz="1800" baseline="0" dirty="0" smtClean="0">
                          <a:latin typeface="Arial"/>
                          <a:ea typeface="Arial"/>
                          <a:cs typeface="Arial"/>
                          <a:sym typeface="Arial"/>
                        </a:rPr>
                        <a:t> addr</a:t>
                      </a:r>
                      <a:r>
                        <a:rPr lang="en-US" sz="1800" dirty="0" smtClean="0">
                          <a:latin typeface="Arial"/>
                          <a:ea typeface="Arial"/>
                          <a:cs typeface="Arial"/>
                          <a:sym typeface="Arial"/>
                        </a:rPr>
                        <a:t>3</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2"/>
                  </a:ext>
                </a:extLst>
              </a:tr>
              <a:tr h="304800">
                <a:tc>
                  <a:txBody>
                    <a:bodyPr/>
                    <a:lstStyle/>
                    <a:p>
                      <a:pPr marL="0" marR="0" lvl="0" indent="0" algn="l" rtl="0">
                        <a:spcBef>
                          <a:spcPts val="0"/>
                        </a:spcBef>
                        <a:spcAft>
                          <a:spcPts val="0"/>
                        </a:spcAft>
                        <a:buNone/>
                      </a:pPr>
                      <a:r>
                        <a:rPr lang="en-US" sz="1800" dirty="0">
                          <a:latin typeface="Arial"/>
                          <a:ea typeface="Arial"/>
                          <a:cs typeface="Arial"/>
                          <a:sym typeface="Arial"/>
                        </a:rPr>
                        <a:t>village</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3"/>
                  </a:ext>
                </a:extLst>
              </a:tr>
              <a:tr h="304800">
                <a:tc>
                  <a:txBody>
                    <a:bodyPr/>
                    <a:lstStyle/>
                    <a:p>
                      <a:pPr marL="0" marR="0" lvl="0" indent="0" algn="l" rtl="0">
                        <a:spcBef>
                          <a:spcPts val="0"/>
                        </a:spcBef>
                        <a:spcAft>
                          <a:spcPts val="0"/>
                        </a:spcAft>
                        <a:buNone/>
                      </a:pPr>
                      <a:r>
                        <a:rPr lang="en-US" sz="1800" dirty="0">
                          <a:latin typeface="Arial"/>
                          <a:ea typeface="Arial"/>
                          <a:cs typeface="Arial"/>
                          <a:sym typeface="Arial"/>
                        </a:rPr>
                        <a:t>city</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4"/>
                  </a:ext>
                </a:extLst>
              </a:tr>
              <a:tr h="304800">
                <a:tc>
                  <a:txBody>
                    <a:bodyPr/>
                    <a:lstStyle/>
                    <a:p>
                      <a:pPr marL="0" marR="0" lvl="0" indent="0" algn="l" rtl="0">
                        <a:spcBef>
                          <a:spcPts val="0"/>
                        </a:spcBef>
                        <a:spcAft>
                          <a:spcPts val="0"/>
                        </a:spcAft>
                        <a:buNone/>
                      </a:pPr>
                      <a:r>
                        <a:rPr lang="en-US" sz="1800" dirty="0">
                          <a:latin typeface="Arial"/>
                          <a:ea typeface="Arial"/>
                          <a:cs typeface="Arial"/>
                          <a:sym typeface="Arial"/>
                        </a:rPr>
                        <a:t>region</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5"/>
                  </a:ext>
                </a:extLst>
              </a:tr>
              <a:tr h="304800">
                <a:tc>
                  <a:txBody>
                    <a:bodyPr/>
                    <a:lstStyle/>
                    <a:p>
                      <a:pPr marL="0" marR="0" lvl="0" indent="0" algn="l" rtl="0">
                        <a:lnSpc>
                          <a:spcPct val="100000"/>
                        </a:lnSpc>
                        <a:spcBef>
                          <a:spcPts val="0"/>
                        </a:spcBef>
                        <a:spcAft>
                          <a:spcPts val="0"/>
                        </a:spcAft>
                        <a:buClr>
                          <a:schemeClr val="dk1"/>
                        </a:buClr>
                        <a:buSzPts val="1400"/>
                        <a:buFont typeface="Times New Roman"/>
                        <a:buNone/>
                      </a:pPr>
                      <a:r>
                        <a:rPr lang="en-US" sz="1800" dirty="0" err="1">
                          <a:latin typeface="Arial"/>
                          <a:ea typeface="Arial"/>
                          <a:cs typeface="Arial"/>
                          <a:sym typeface="Arial"/>
                        </a:rPr>
                        <a:t>postal_code</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6"/>
                  </a:ext>
                </a:extLst>
              </a:tr>
              <a:tr h="304800">
                <a:tc>
                  <a:txBody>
                    <a:bodyPr/>
                    <a:lstStyle/>
                    <a:p>
                      <a:pPr marL="0" marR="0" lvl="0" indent="0" algn="l" rtl="0">
                        <a:spcBef>
                          <a:spcPts val="0"/>
                        </a:spcBef>
                        <a:spcAft>
                          <a:spcPts val="0"/>
                        </a:spcAft>
                        <a:buNone/>
                      </a:pPr>
                      <a:r>
                        <a:rPr lang="en-US" sz="1800" dirty="0">
                          <a:latin typeface="Arial"/>
                          <a:ea typeface="Arial"/>
                          <a:cs typeface="Arial"/>
                          <a:sym typeface="Arial"/>
                        </a:rPr>
                        <a:t>country</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7"/>
                  </a:ext>
                </a:extLst>
              </a:tr>
            </a:tbl>
          </a:graphicData>
        </a:graphic>
      </p:graphicFrame>
      <p:graphicFrame>
        <p:nvGraphicFramePr>
          <p:cNvPr id="305" name="Google Shape;305;p44"/>
          <p:cNvGraphicFramePr/>
          <p:nvPr>
            <p:extLst>
              <p:ext uri="{D42A27DB-BD31-4B8C-83A1-F6EECF244321}">
                <p14:modId xmlns:p14="http://schemas.microsoft.com/office/powerpoint/2010/main" val="947609206"/>
              </p:ext>
            </p:extLst>
          </p:nvPr>
        </p:nvGraphicFramePr>
        <p:xfrm>
          <a:off x="5334000" y="1485900"/>
          <a:ext cx="2819400" cy="2507050"/>
        </p:xfrm>
        <a:graphic>
          <a:graphicData uri="http://schemas.openxmlformats.org/drawingml/2006/table">
            <a:tbl>
              <a:tblPr firstRow="1" bandRow="1">
                <a:noFill/>
                <a:tableStyleId>{42D72A06-CE29-42C2-85F7-EA575A7C30C2}</a:tableStyleId>
              </a:tblPr>
              <a:tblGrid>
                <a:gridCol w="2819400">
                  <a:extLst>
                    <a:ext uri="{9D8B030D-6E8A-4147-A177-3AD203B41FA5}">
                      <a16:colId xmlns:a16="http://schemas.microsoft.com/office/drawing/2014/main" val="20000"/>
                    </a:ext>
                  </a:extLst>
                </a:gridCol>
              </a:tblGrid>
              <a:tr h="358150">
                <a:tc>
                  <a:txBody>
                    <a:bodyPr/>
                    <a:lstStyle/>
                    <a:p>
                      <a:pPr marL="0" marR="0" lvl="0" indent="0" algn="l" rtl="0">
                        <a:spcBef>
                          <a:spcPts val="0"/>
                        </a:spcBef>
                        <a:spcAft>
                          <a:spcPts val="0"/>
                        </a:spcAft>
                        <a:buNone/>
                      </a:pPr>
                      <a:r>
                        <a:rPr lang="en-US" sz="1800" dirty="0" err="1">
                          <a:latin typeface="Arial"/>
                          <a:ea typeface="Arial"/>
                          <a:cs typeface="Arial"/>
                          <a:sym typeface="Arial"/>
                        </a:rPr>
                        <a:t>p</a:t>
                      </a:r>
                      <a:r>
                        <a:rPr lang="en-US" sz="1800" dirty="0" err="1" smtClean="0">
                          <a:latin typeface="Arial"/>
                          <a:ea typeface="Arial"/>
                          <a:cs typeface="Arial"/>
                          <a:sym typeface="Arial"/>
                        </a:rPr>
                        <a:t>atron_record_fullname</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0"/>
                  </a:ext>
                </a:extLst>
              </a:tr>
              <a:tr h="358150">
                <a:tc>
                  <a:txBody>
                    <a:bodyPr/>
                    <a:lstStyle/>
                    <a:p>
                      <a:pPr marL="0" marR="0" lvl="0" indent="0" algn="l" rtl="0">
                        <a:lnSpc>
                          <a:spcPct val="100000"/>
                        </a:lnSpc>
                        <a:spcBef>
                          <a:spcPts val="0"/>
                        </a:spcBef>
                        <a:spcAft>
                          <a:spcPts val="0"/>
                        </a:spcAft>
                        <a:buClr>
                          <a:schemeClr val="dk1"/>
                        </a:buClr>
                        <a:buSzPts val="1400"/>
                        <a:buFont typeface="Times New Roman"/>
                        <a:buNone/>
                      </a:pPr>
                      <a:r>
                        <a:rPr lang="en-US" sz="1800" dirty="0">
                          <a:latin typeface="Arial"/>
                          <a:ea typeface="Arial"/>
                          <a:cs typeface="Arial"/>
                          <a:sym typeface="Arial"/>
                        </a:rPr>
                        <a:t>patron_record_id</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1"/>
                  </a:ext>
                </a:extLst>
              </a:tr>
              <a:tr h="358150">
                <a:tc>
                  <a:txBody>
                    <a:bodyPr/>
                    <a:lstStyle/>
                    <a:p>
                      <a:pPr marL="0" marR="0" lvl="0" indent="0" algn="l" rtl="0">
                        <a:spcBef>
                          <a:spcPts val="0"/>
                        </a:spcBef>
                        <a:spcAft>
                          <a:spcPts val="0"/>
                        </a:spcAft>
                        <a:buNone/>
                      </a:pPr>
                      <a:r>
                        <a:rPr lang="en-US" sz="1800" dirty="0">
                          <a:latin typeface="Arial"/>
                          <a:ea typeface="Arial"/>
                          <a:cs typeface="Arial"/>
                          <a:sym typeface="Arial"/>
                        </a:rPr>
                        <a:t>prefix</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2"/>
                  </a:ext>
                </a:extLst>
              </a:tr>
              <a:tr h="358150">
                <a:tc>
                  <a:txBody>
                    <a:bodyPr/>
                    <a:lstStyle/>
                    <a:p>
                      <a:pPr marL="0" marR="0" lvl="0" indent="0" algn="l" rtl="0">
                        <a:spcBef>
                          <a:spcPts val="0"/>
                        </a:spcBef>
                        <a:spcAft>
                          <a:spcPts val="0"/>
                        </a:spcAft>
                        <a:buNone/>
                      </a:pPr>
                      <a:r>
                        <a:rPr lang="en-US" sz="1800" dirty="0" err="1">
                          <a:latin typeface="Arial"/>
                          <a:ea typeface="Arial"/>
                          <a:cs typeface="Arial"/>
                          <a:sym typeface="Arial"/>
                        </a:rPr>
                        <a:t>first_name</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3"/>
                  </a:ext>
                </a:extLst>
              </a:tr>
              <a:tr h="358150">
                <a:tc>
                  <a:txBody>
                    <a:bodyPr/>
                    <a:lstStyle/>
                    <a:p>
                      <a:pPr marL="0" marR="0" lvl="0" indent="0" algn="l" rtl="0">
                        <a:spcBef>
                          <a:spcPts val="0"/>
                        </a:spcBef>
                        <a:spcAft>
                          <a:spcPts val="0"/>
                        </a:spcAft>
                        <a:buNone/>
                      </a:pPr>
                      <a:r>
                        <a:rPr lang="en-US" sz="1800" dirty="0" err="1">
                          <a:latin typeface="Arial"/>
                          <a:ea typeface="Arial"/>
                          <a:cs typeface="Arial"/>
                          <a:sym typeface="Arial"/>
                        </a:rPr>
                        <a:t>middle_name</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4"/>
                  </a:ext>
                </a:extLst>
              </a:tr>
              <a:tr h="358150">
                <a:tc>
                  <a:txBody>
                    <a:bodyPr/>
                    <a:lstStyle/>
                    <a:p>
                      <a:pPr marL="0" marR="0" lvl="0" indent="0" algn="l" rtl="0">
                        <a:spcBef>
                          <a:spcPts val="0"/>
                        </a:spcBef>
                        <a:spcAft>
                          <a:spcPts val="0"/>
                        </a:spcAft>
                        <a:buNone/>
                      </a:pPr>
                      <a:r>
                        <a:rPr lang="en-US" sz="1800" dirty="0" err="1">
                          <a:latin typeface="Arial"/>
                          <a:ea typeface="Arial"/>
                          <a:cs typeface="Arial"/>
                          <a:sym typeface="Arial"/>
                        </a:rPr>
                        <a:t>last_name</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5"/>
                  </a:ext>
                </a:extLst>
              </a:tr>
              <a:tr h="358150">
                <a:tc>
                  <a:txBody>
                    <a:bodyPr/>
                    <a:lstStyle/>
                    <a:p>
                      <a:pPr marL="0" marR="0" lvl="0" indent="0" algn="l" rtl="0">
                        <a:spcBef>
                          <a:spcPts val="0"/>
                        </a:spcBef>
                        <a:spcAft>
                          <a:spcPts val="0"/>
                        </a:spcAft>
                        <a:buNone/>
                      </a:pPr>
                      <a:r>
                        <a:rPr lang="en-US" sz="1800" dirty="0">
                          <a:latin typeface="Arial"/>
                          <a:ea typeface="Arial"/>
                          <a:cs typeface="Arial"/>
                          <a:sym typeface="Arial"/>
                        </a:rPr>
                        <a:t>suffix</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dirty="0"/>
              <a:t>Transaction </a:t>
            </a:r>
            <a:r>
              <a:rPr lang="en-US" dirty="0" smtClean="0"/>
              <a:t>Views</a:t>
            </a:r>
            <a:endParaRPr dirty="0"/>
          </a:p>
        </p:txBody>
      </p:sp>
    </p:spTree>
    <p:extLst>
      <p:ext uri="{BB962C8B-B14F-4D97-AF65-F5344CB8AC3E}">
        <p14:creationId xmlns:p14="http://schemas.microsoft.com/office/powerpoint/2010/main" val="4021563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Circulation Transactions</a:t>
            </a:r>
            <a:endParaRPr/>
          </a:p>
        </p:txBody>
      </p:sp>
      <p:graphicFrame>
        <p:nvGraphicFramePr>
          <p:cNvPr id="353" name="Google Shape;353;p51"/>
          <p:cNvGraphicFramePr/>
          <p:nvPr>
            <p:extLst>
              <p:ext uri="{D42A27DB-BD31-4B8C-83A1-F6EECF244321}">
                <p14:modId xmlns:p14="http://schemas.microsoft.com/office/powerpoint/2010/main" val="3990141664"/>
              </p:ext>
            </p:extLst>
          </p:nvPr>
        </p:nvGraphicFramePr>
        <p:xfrm>
          <a:off x="3155818" y="1214989"/>
          <a:ext cx="2775875" cy="2743360"/>
        </p:xfrm>
        <a:graphic>
          <a:graphicData uri="http://schemas.openxmlformats.org/drawingml/2006/table">
            <a:tbl>
              <a:tblPr firstRow="1" bandRow="1">
                <a:noFill/>
                <a:tableStyleId>{42D72A06-CE29-42C2-85F7-EA575A7C30C2}</a:tableStyleId>
              </a:tblPr>
              <a:tblGrid>
                <a:gridCol w="2775875">
                  <a:extLst>
                    <a:ext uri="{9D8B030D-6E8A-4147-A177-3AD203B41FA5}">
                      <a16:colId xmlns:a16="http://schemas.microsoft.com/office/drawing/2014/main" val="20000"/>
                    </a:ext>
                  </a:extLst>
                </a:gridCol>
              </a:tblGrid>
              <a:tr h="278150">
                <a:tc>
                  <a:txBody>
                    <a:bodyPr/>
                    <a:lstStyle/>
                    <a:p>
                      <a:pPr marL="0" marR="0" lvl="0" indent="0" algn="l" rtl="0">
                        <a:spcBef>
                          <a:spcPts val="0"/>
                        </a:spcBef>
                        <a:spcAft>
                          <a:spcPts val="0"/>
                        </a:spcAft>
                        <a:buNone/>
                      </a:pPr>
                      <a:r>
                        <a:rPr lang="en-US" sz="1800" b="0" dirty="0" err="1" smtClean="0">
                          <a:latin typeface="Arial"/>
                          <a:ea typeface="Arial"/>
                          <a:cs typeface="Arial"/>
                          <a:sym typeface="Arial"/>
                        </a:rPr>
                        <a:t>accounting_transaction</a:t>
                      </a:r>
                      <a:endParaRPr sz="1800" b="0" dirty="0">
                        <a:latin typeface="Arial"/>
                        <a:ea typeface="Arial"/>
                        <a:cs typeface="Arial"/>
                        <a:sym typeface="Arial"/>
                      </a:endParaRPr>
                    </a:p>
                  </a:txBody>
                  <a:tcPr marL="91450" marR="91450" marT="34300" marB="34300"/>
                </a:tc>
                <a:extLst>
                  <a:ext uri="{0D108BD9-81ED-4DB2-BD59-A6C34878D82A}">
                    <a16:rowId xmlns:a16="http://schemas.microsoft.com/office/drawing/2014/main" val="2856668098"/>
                  </a:ext>
                </a:extLst>
              </a:tr>
              <a:tr h="278150">
                <a:tc>
                  <a:txBody>
                    <a:bodyPr/>
                    <a:lstStyle/>
                    <a:p>
                      <a:pPr marL="0" marR="0" lvl="0" indent="0" algn="l" rtl="0">
                        <a:spcBef>
                          <a:spcPts val="0"/>
                        </a:spcBef>
                        <a:spcAft>
                          <a:spcPts val="0"/>
                        </a:spcAft>
                        <a:buNone/>
                      </a:pPr>
                      <a:r>
                        <a:rPr lang="en-US" sz="1800" b="0" dirty="0">
                          <a:latin typeface="Arial"/>
                          <a:ea typeface="Arial"/>
                          <a:cs typeface="Arial"/>
                          <a:sym typeface="Arial"/>
                        </a:rPr>
                        <a:t>checkout</a:t>
                      </a:r>
                      <a:endParaRPr sz="1800" b="0" dirty="0">
                        <a:latin typeface="Arial"/>
                        <a:ea typeface="Arial"/>
                        <a:cs typeface="Arial"/>
                        <a:sym typeface="Arial"/>
                      </a:endParaRPr>
                    </a:p>
                  </a:txBody>
                  <a:tcPr marL="91450" marR="91450" marT="34300" marB="34300"/>
                </a:tc>
                <a:extLst>
                  <a:ext uri="{0D108BD9-81ED-4DB2-BD59-A6C34878D82A}">
                    <a16:rowId xmlns:a16="http://schemas.microsoft.com/office/drawing/2014/main" val="10000"/>
                  </a:ext>
                </a:extLst>
              </a:tr>
              <a:tr h="278150">
                <a:tc>
                  <a:txBody>
                    <a:bodyPr/>
                    <a:lstStyle/>
                    <a:p>
                      <a:pPr marL="0" marR="0" lvl="0" indent="0" algn="l" rtl="0">
                        <a:spcBef>
                          <a:spcPts val="0"/>
                        </a:spcBef>
                        <a:spcAft>
                          <a:spcPts val="0"/>
                        </a:spcAft>
                        <a:buNone/>
                      </a:pPr>
                      <a:r>
                        <a:rPr lang="en-US" sz="1800">
                          <a:latin typeface="Arial"/>
                          <a:ea typeface="Arial"/>
                          <a:cs typeface="Arial"/>
                          <a:sym typeface="Arial"/>
                        </a:rPr>
                        <a:t>circ_trans</a:t>
                      </a:r>
                      <a:endParaRPr sz="1800">
                        <a:latin typeface="Arial"/>
                        <a:ea typeface="Arial"/>
                        <a:cs typeface="Arial"/>
                        <a:sym typeface="Arial"/>
                      </a:endParaRPr>
                    </a:p>
                  </a:txBody>
                  <a:tcPr marL="91450" marR="91450" marT="34300" marB="34300"/>
                </a:tc>
                <a:extLst>
                  <a:ext uri="{0D108BD9-81ED-4DB2-BD59-A6C34878D82A}">
                    <a16:rowId xmlns:a16="http://schemas.microsoft.com/office/drawing/2014/main" val="10001"/>
                  </a:ext>
                </a:extLst>
              </a:tr>
              <a:tr h="278150">
                <a:tc>
                  <a:txBody>
                    <a:bodyPr/>
                    <a:lstStyle/>
                    <a:p>
                      <a:pPr marL="0" marR="0" lvl="0" indent="0" algn="l" rtl="0">
                        <a:spcBef>
                          <a:spcPts val="0"/>
                        </a:spcBef>
                        <a:spcAft>
                          <a:spcPts val="0"/>
                        </a:spcAft>
                        <a:buNone/>
                      </a:pPr>
                      <a:r>
                        <a:rPr lang="en-US" sz="1800" dirty="0">
                          <a:latin typeface="Arial"/>
                          <a:ea typeface="Arial"/>
                          <a:cs typeface="Arial"/>
                          <a:sym typeface="Arial"/>
                        </a:rPr>
                        <a:t>fine</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2"/>
                  </a:ext>
                </a:extLst>
              </a:tr>
              <a:tr h="278150">
                <a:tc>
                  <a:txBody>
                    <a:bodyPr/>
                    <a:lstStyle/>
                    <a:p>
                      <a:pPr marL="0" marR="0" lvl="0" indent="0" algn="l" rtl="0">
                        <a:spcBef>
                          <a:spcPts val="0"/>
                        </a:spcBef>
                        <a:spcAft>
                          <a:spcPts val="0"/>
                        </a:spcAft>
                        <a:buNone/>
                      </a:pPr>
                      <a:r>
                        <a:rPr lang="en-US" sz="1800">
                          <a:latin typeface="Arial"/>
                          <a:ea typeface="Arial"/>
                          <a:cs typeface="Arial"/>
                          <a:sym typeface="Arial"/>
                        </a:rPr>
                        <a:t>fines_paid</a:t>
                      </a:r>
                      <a:endParaRPr sz="1800">
                        <a:latin typeface="Arial"/>
                        <a:ea typeface="Arial"/>
                        <a:cs typeface="Arial"/>
                        <a:sym typeface="Arial"/>
                      </a:endParaRPr>
                    </a:p>
                  </a:txBody>
                  <a:tcPr marL="91450" marR="91450" marT="34300" marB="34300"/>
                </a:tc>
                <a:extLst>
                  <a:ext uri="{0D108BD9-81ED-4DB2-BD59-A6C34878D82A}">
                    <a16:rowId xmlns:a16="http://schemas.microsoft.com/office/drawing/2014/main" val="10003"/>
                  </a:ext>
                </a:extLst>
              </a:tr>
              <a:tr h="278150">
                <a:tc>
                  <a:txBody>
                    <a:bodyPr/>
                    <a:lstStyle/>
                    <a:p>
                      <a:pPr marL="0" marR="0" lvl="0" indent="0" algn="l" rtl="0">
                        <a:spcBef>
                          <a:spcPts val="0"/>
                        </a:spcBef>
                        <a:spcAft>
                          <a:spcPts val="0"/>
                        </a:spcAft>
                        <a:buNone/>
                      </a:pPr>
                      <a:r>
                        <a:rPr lang="en-US" sz="1800" dirty="0">
                          <a:latin typeface="Arial"/>
                          <a:ea typeface="Arial"/>
                          <a:cs typeface="Arial"/>
                          <a:sym typeface="Arial"/>
                        </a:rPr>
                        <a:t>hold</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4"/>
                  </a:ext>
                </a:extLst>
              </a:tr>
              <a:tr h="278150">
                <a:tc>
                  <a:txBody>
                    <a:bodyPr/>
                    <a:lstStyle/>
                    <a:p>
                      <a:pPr marL="0" marR="0" lvl="0" indent="0" algn="l" rtl="0">
                        <a:spcBef>
                          <a:spcPts val="0"/>
                        </a:spcBef>
                        <a:spcAft>
                          <a:spcPts val="0"/>
                        </a:spcAft>
                        <a:buNone/>
                      </a:pPr>
                      <a:r>
                        <a:rPr lang="en-US" sz="1800" dirty="0" err="1" smtClean="0">
                          <a:latin typeface="Arial"/>
                          <a:ea typeface="Arial"/>
                          <a:cs typeface="Arial"/>
                          <a:sym typeface="Arial"/>
                        </a:rPr>
                        <a:t>hold_removed</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642656754"/>
                  </a:ext>
                </a:extLst>
              </a:tr>
              <a:tr h="278150">
                <a:tc>
                  <a:txBody>
                    <a:bodyPr/>
                    <a:lstStyle/>
                    <a:p>
                      <a:pPr marL="0" marR="0" lvl="0" indent="0" algn="l" rtl="0">
                        <a:spcBef>
                          <a:spcPts val="0"/>
                        </a:spcBef>
                        <a:spcAft>
                          <a:spcPts val="0"/>
                        </a:spcAft>
                        <a:buNone/>
                      </a:pPr>
                      <a:r>
                        <a:rPr lang="en-US" sz="1800" dirty="0">
                          <a:latin typeface="Arial"/>
                          <a:ea typeface="Arial"/>
                          <a:cs typeface="Arial"/>
                          <a:sym typeface="Arial"/>
                        </a:rPr>
                        <a:t>reading_history</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5"/>
                  </a:ext>
                </a:extLst>
              </a:tr>
            </a:tbl>
          </a:graphicData>
        </a:graphic>
      </p:graphicFrame>
      <p:sp>
        <p:nvSpPr>
          <p:cNvPr id="354" name="Google Shape;354;p51"/>
          <p:cNvSpPr txBox="1"/>
          <p:nvPr/>
        </p:nvSpPr>
        <p:spPr>
          <a:xfrm>
            <a:off x="657555" y="4147628"/>
            <a:ext cx="7772400" cy="6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solidFill>
                  <a:schemeClr val="dk1"/>
                </a:solidFill>
              </a:rPr>
              <a:t>Additional </a:t>
            </a:r>
            <a:r>
              <a:rPr lang="en-US" dirty="0" smtClean="0">
                <a:solidFill>
                  <a:schemeClr val="dk1"/>
                </a:solidFill>
              </a:rPr>
              <a:t>views </a:t>
            </a:r>
            <a:r>
              <a:rPr lang="en-US" dirty="0">
                <a:solidFill>
                  <a:schemeClr val="dk1"/>
                </a:solidFill>
              </a:rPr>
              <a:t>with products like collection agency and material booking</a:t>
            </a:r>
            <a:endParaRPr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checkout</a:t>
            </a:r>
            <a:endParaRPr/>
          </a:p>
        </p:txBody>
      </p:sp>
      <p:sp>
        <p:nvSpPr>
          <p:cNvPr id="361" name="Google Shape;361;p52"/>
          <p:cNvSpPr txBox="1">
            <a:spLocks noGrp="1"/>
          </p:cNvSpPr>
          <p:nvPr>
            <p:ph idx="1"/>
          </p:nvPr>
        </p:nvSpPr>
        <p:spPr>
          <a:xfrm>
            <a:off x="387424" y="1321725"/>
            <a:ext cx="4184700" cy="33111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Key Fields: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p</a:t>
            </a:r>
            <a:r>
              <a:rPr lang="en-US" sz="1800" dirty="0" smtClean="0"/>
              <a:t>atron_record_id</a:t>
            </a:r>
          </a:p>
          <a:p>
            <a:pPr marL="0" lvl="0" indent="0" algn="l" rtl="0">
              <a:spcBef>
                <a:spcPts val="640"/>
              </a:spcBef>
              <a:spcAft>
                <a:spcPts val="0"/>
              </a:spcAft>
              <a:buClr>
                <a:schemeClr val="dk1"/>
              </a:buClr>
              <a:buSzPts val="3200"/>
              <a:buFont typeface="Times New Roman"/>
              <a:buNone/>
            </a:pPr>
            <a:r>
              <a:rPr lang="en-US" sz="1800" dirty="0"/>
              <a:t>i</a:t>
            </a:r>
            <a:r>
              <a:rPr lang="en-US" sz="1800" dirty="0" smtClean="0"/>
              <a:t>tem_record_id</a:t>
            </a:r>
          </a:p>
          <a:p>
            <a:pPr marL="0" lvl="0" indent="0" algn="l" rtl="0">
              <a:spcBef>
                <a:spcPts val="640"/>
              </a:spcBef>
              <a:spcAft>
                <a:spcPts val="0"/>
              </a:spcAft>
              <a:buClr>
                <a:schemeClr val="dk1"/>
              </a:buClr>
              <a:buSzPts val="3200"/>
              <a:buFont typeface="Times New Roman"/>
              <a:buNone/>
            </a:pPr>
            <a:r>
              <a:rPr lang="en-US" sz="1800" dirty="0" smtClean="0"/>
              <a:t>due_gmt</a:t>
            </a:r>
            <a:endParaRPr sz="1800" dirty="0"/>
          </a:p>
          <a:p>
            <a:pPr marL="0" lvl="0" indent="0" algn="l" rtl="0">
              <a:spcBef>
                <a:spcPts val="640"/>
              </a:spcBef>
              <a:spcAft>
                <a:spcPts val="0"/>
              </a:spcAft>
              <a:buClr>
                <a:schemeClr val="dk1"/>
              </a:buClr>
              <a:buSzPts val="3200"/>
              <a:buFont typeface="Times New Roman"/>
              <a:buNone/>
            </a:pPr>
            <a:r>
              <a:rPr lang="en-US" sz="1800" dirty="0"/>
              <a:t>loanrule_code_num</a:t>
            </a:r>
            <a:endParaRPr sz="1800" dirty="0"/>
          </a:p>
          <a:p>
            <a:pPr marL="0" lvl="0" indent="0" algn="l" rtl="0">
              <a:spcBef>
                <a:spcPts val="640"/>
              </a:spcBef>
              <a:spcAft>
                <a:spcPts val="0"/>
              </a:spcAft>
              <a:buClr>
                <a:schemeClr val="dk1"/>
              </a:buClr>
              <a:buSzPts val="3200"/>
              <a:buFont typeface="Times New Roman"/>
              <a:buNone/>
            </a:pPr>
            <a:r>
              <a:rPr lang="en-US" sz="1800" dirty="0"/>
              <a:t>checkout_gmt</a:t>
            </a:r>
            <a:endParaRPr sz="1800" dirty="0"/>
          </a:p>
          <a:p>
            <a:pPr marL="0" lvl="0" indent="0" algn="l" rtl="0">
              <a:spcBef>
                <a:spcPts val="640"/>
              </a:spcBef>
              <a:spcAft>
                <a:spcPts val="0"/>
              </a:spcAft>
              <a:buClr>
                <a:schemeClr val="dk1"/>
              </a:buClr>
              <a:buSzPts val="3200"/>
              <a:buFont typeface="Times New Roman"/>
              <a:buNone/>
            </a:pPr>
            <a:r>
              <a:rPr lang="en-US" sz="1800" dirty="0"/>
              <a:t>ptype</a:t>
            </a:r>
            <a:endParaRPr sz="1800" dirty="0"/>
          </a:p>
          <a:p>
            <a:pPr marL="0" lvl="0" indent="0" algn="l" rtl="0">
              <a:spcBef>
                <a:spcPts val="640"/>
              </a:spcBef>
              <a:spcAft>
                <a:spcPts val="0"/>
              </a:spcAft>
              <a:buClr>
                <a:schemeClr val="dk1"/>
              </a:buClr>
              <a:buSzPts val="3200"/>
              <a:buFont typeface="Times New Roman"/>
              <a:buNone/>
            </a:pPr>
            <a:r>
              <a:rPr lang="en-US" sz="1800" dirty="0"/>
              <a:t>renewal_count</a:t>
            </a:r>
            <a:endParaRPr sz="1800" dirty="0"/>
          </a:p>
          <a:p>
            <a:pPr marL="0" lvl="0" indent="0" algn="l" rtl="0">
              <a:spcBef>
                <a:spcPts val="640"/>
              </a:spcBef>
              <a:spcAft>
                <a:spcPts val="0"/>
              </a:spcAft>
              <a:buClr>
                <a:schemeClr val="dk1"/>
              </a:buClr>
              <a:buSzPts val="3200"/>
              <a:buFont typeface="Times New Roman"/>
              <a:buNone/>
            </a:pPr>
            <a:r>
              <a:rPr lang="en-US" sz="1800" dirty="0"/>
              <a:t>overdue_count</a:t>
            </a:r>
            <a:endParaRPr sz="1800" dirty="0"/>
          </a:p>
          <a:p>
            <a:pPr marL="0" lvl="0" indent="0" algn="l" rtl="0">
              <a:spcBef>
                <a:spcPts val="640"/>
              </a:spcBef>
              <a:spcAft>
                <a:spcPts val="0"/>
              </a:spcAft>
              <a:buClr>
                <a:schemeClr val="dk1"/>
              </a:buClr>
              <a:buSzPts val="3200"/>
              <a:buFont typeface="Times New Roman"/>
              <a:buNone/>
            </a:pPr>
            <a:endParaRPr b="1" dirty="0"/>
          </a:p>
          <a:p>
            <a:pPr marL="0" lvl="0" indent="0" algn="l" rtl="0">
              <a:spcBef>
                <a:spcPts val="640"/>
              </a:spcBef>
              <a:spcAft>
                <a:spcPts val="0"/>
              </a:spcAft>
              <a:buClr>
                <a:schemeClr val="dk1"/>
              </a:buClr>
              <a:buSzPts val="3200"/>
              <a:buFont typeface="Times New Roman"/>
              <a:buNone/>
            </a:pPr>
            <a:endParaRPr dirty="0"/>
          </a:p>
        </p:txBody>
      </p:sp>
      <p:sp>
        <p:nvSpPr>
          <p:cNvPr id="362" name="Google Shape;362;p52"/>
          <p:cNvSpPr txBox="1">
            <a:spLocks noGrp="1"/>
          </p:cNvSpPr>
          <p:nvPr>
            <p:ph type="body" idx="4294967295"/>
          </p:nvPr>
        </p:nvSpPr>
        <p:spPr>
          <a:xfrm>
            <a:off x="4572000" y="1257300"/>
            <a:ext cx="4572000" cy="3328988"/>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smtClean="0"/>
              <a:t>Use For:</a:t>
            </a:r>
            <a:r>
              <a:rPr lang="en-US" sz="1800" dirty="0" smtClean="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smtClean="0"/>
              <a:t>Current checkouts</a:t>
            </a:r>
            <a:endParaRPr sz="1800" dirty="0"/>
          </a:p>
          <a:p>
            <a:pPr marL="0" lvl="0" indent="0" algn="l" rtl="0">
              <a:spcBef>
                <a:spcPts val="640"/>
              </a:spcBef>
              <a:spcAft>
                <a:spcPts val="0"/>
              </a:spcAft>
              <a:buClr>
                <a:schemeClr val="dk1"/>
              </a:buClr>
              <a:buSzPts val="3200"/>
              <a:buFont typeface="Times New Roman"/>
              <a:buNone/>
            </a:pPr>
            <a:endParaRPr sz="1800" dirty="0"/>
          </a:p>
          <a:p>
            <a:pPr marL="0" lvl="0" indent="0" algn="ctr" rtl="0">
              <a:spcBef>
                <a:spcPts val="640"/>
              </a:spcBef>
              <a:spcAft>
                <a:spcPts val="0"/>
              </a:spcAft>
              <a:buClr>
                <a:schemeClr val="dk1"/>
              </a:buClr>
              <a:buSzPts val="3200"/>
              <a:buFont typeface="Times New Roman"/>
              <a:buNone/>
            </a:pPr>
            <a:r>
              <a:rPr lang="en-US" sz="1800" b="1" dirty="0"/>
              <a:t>Tips and Tricks:</a:t>
            </a:r>
            <a:r>
              <a:rPr lang="en-US" sz="1800" dirty="0"/>
              <a:t> </a:t>
            </a:r>
            <a:endParaRPr sz="1800" dirty="0"/>
          </a:p>
          <a:p>
            <a:pPr marL="0" lvl="0" indent="0" algn="l"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smtClean="0"/>
              <a:t>Row is removed from table upon checkin</a:t>
            </a:r>
          </a:p>
          <a:p>
            <a:pPr marL="0" lvl="0" indent="0" algn="l" rtl="0">
              <a:spcBef>
                <a:spcPts val="640"/>
              </a:spcBef>
              <a:spcAft>
                <a:spcPts val="0"/>
              </a:spcAft>
              <a:buClr>
                <a:schemeClr val="dk1"/>
              </a:buClr>
              <a:buSzPts val="3200"/>
              <a:buFont typeface="Times New Roman"/>
              <a:buNone/>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Item Status &amp; Due Dates</a:t>
            </a:r>
            <a:endParaRPr dirty="0"/>
          </a:p>
        </p:txBody>
      </p:sp>
      <p:sp>
        <p:nvSpPr>
          <p:cNvPr id="369" name="Google Shape;369;p5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en-US" sz="1800" dirty="0"/>
              <a:t>SELECT</a:t>
            </a:r>
            <a:endParaRPr sz="1800" dirty="0"/>
          </a:p>
          <a:p>
            <a:pPr marL="0" lvl="0" indent="0" algn="l" rtl="0">
              <a:spcBef>
                <a:spcPts val="480"/>
              </a:spcBef>
              <a:spcAft>
                <a:spcPts val="0"/>
              </a:spcAft>
              <a:buClr>
                <a:schemeClr val="dk1"/>
              </a:buClr>
              <a:buSzPts val="2400"/>
              <a:buFont typeface="Times New Roman"/>
              <a:buNone/>
            </a:pPr>
            <a:r>
              <a:rPr lang="en-US" sz="1800" dirty="0" smtClean="0"/>
              <a:t>	</a:t>
            </a:r>
            <a:r>
              <a:rPr lang="en-US" sz="1800" dirty="0" err="1" smtClean="0"/>
              <a:t>i.record_type_code</a:t>
            </a:r>
            <a:r>
              <a:rPr lang="en-US" sz="1800" dirty="0" smtClean="0"/>
              <a:t>||</a:t>
            </a:r>
            <a:r>
              <a:rPr lang="en-US" sz="1800" dirty="0" err="1" smtClean="0"/>
              <a:t>i.record</a:t>
            </a:r>
            <a:r>
              <a:rPr lang="en-US" sz="1800" dirty="0" err="1" smtClean="0"/>
              <a:t>_num</a:t>
            </a:r>
            <a:r>
              <a:rPr lang="en-US" sz="1800" dirty="0" smtClean="0"/>
              <a:t>||’a’ AS record,</a:t>
            </a:r>
          </a:p>
          <a:p>
            <a:pPr marL="0" lvl="0" indent="0" algn="l" rtl="0">
              <a:spcBef>
                <a:spcPts val="480"/>
              </a:spcBef>
              <a:spcAft>
                <a:spcPts val="0"/>
              </a:spcAft>
              <a:buClr>
                <a:schemeClr val="dk1"/>
              </a:buClr>
              <a:buSzPts val="2400"/>
              <a:buFont typeface="Times New Roman"/>
              <a:buNone/>
            </a:pPr>
            <a:r>
              <a:rPr lang="en-US" sz="1800" dirty="0"/>
              <a:t>	</a:t>
            </a:r>
            <a:r>
              <a:rPr lang="en-US" sz="1800" dirty="0" smtClean="0"/>
              <a:t>CASE</a:t>
            </a:r>
          </a:p>
          <a:p>
            <a:pPr marL="0" lvl="0" indent="0" algn="l" rtl="0">
              <a:spcBef>
                <a:spcPts val="480"/>
              </a:spcBef>
              <a:spcAft>
                <a:spcPts val="0"/>
              </a:spcAft>
              <a:buClr>
                <a:schemeClr val="dk1"/>
              </a:buClr>
              <a:buSzPts val="2400"/>
              <a:buFont typeface="Times New Roman"/>
              <a:buNone/>
            </a:pPr>
            <a:r>
              <a:rPr lang="en-US" sz="1800" dirty="0"/>
              <a:t>	</a:t>
            </a:r>
            <a:r>
              <a:rPr lang="en-US" sz="1800" dirty="0" smtClean="0"/>
              <a:t>	WHEN o.id IS NULL THEN </a:t>
            </a:r>
            <a:r>
              <a:rPr lang="en-US" sz="1800" dirty="0" err="1" smtClean="0"/>
              <a:t>i.item_status_code</a:t>
            </a:r>
            <a:endParaRPr lang="en-US" sz="1800" dirty="0" smtClean="0"/>
          </a:p>
          <a:p>
            <a:pPr marL="0" lvl="0" indent="0" algn="l" rtl="0">
              <a:spcBef>
                <a:spcPts val="480"/>
              </a:spcBef>
              <a:spcAft>
                <a:spcPts val="0"/>
              </a:spcAft>
              <a:buClr>
                <a:schemeClr val="dk1"/>
              </a:buClr>
              <a:buSzPts val="2400"/>
              <a:buFont typeface="Times New Roman"/>
              <a:buNone/>
            </a:pPr>
            <a:r>
              <a:rPr lang="en-US" sz="1800" dirty="0" smtClean="0"/>
              <a:t>		ELSE TO_CHAR(o.due_</a:t>
            </a:r>
            <a:r>
              <a:rPr lang="en-US" sz="1800" dirty="0" err="1" smtClean="0"/>
              <a:t>gmt</a:t>
            </a:r>
            <a:r>
              <a:rPr lang="en-US" sz="1800" dirty="0" smtClean="0"/>
              <a:t>,’</a:t>
            </a:r>
            <a:r>
              <a:rPr lang="en-US" sz="1800" dirty="0" err="1" smtClean="0"/>
              <a:t>yyyy</a:t>
            </a:r>
            <a:r>
              <a:rPr lang="en-US" sz="1800" dirty="0" smtClean="0"/>
              <a:t>-mm-</a:t>
            </a:r>
            <a:r>
              <a:rPr lang="en-US" sz="1800" dirty="0" err="1" smtClean="0"/>
              <a:t>dd</a:t>
            </a:r>
            <a:r>
              <a:rPr lang="en-US" sz="1800" dirty="0" smtClean="0"/>
              <a:t>’)</a:t>
            </a:r>
          </a:p>
          <a:p>
            <a:pPr marL="0" lvl="0" indent="0" algn="l" rtl="0">
              <a:spcBef>
                <a:spcPts val="480"/>
              </a:spcBef>
              <a:spcAft>
                <a:spcPts val="0"/>
              </a:spcAft>
              <a:buClr>
                <a:schemeClr val="dk1"/>
              </a:buClr>
              <a:buSzPts val="2400"/>
              <a:buFont typeface="Times New Roman"/>
              <a:buNone/>
            </a:pPr>
            <a:r>
              <a:rPr lang="en-US" sz="1800" dirty="0"/>
              <a:t>	</a:t>
            </a:r>
            <a:r>
              <a:rPr lang="en-US" sz="1800" dirty="0" smtClean="0"/>
              <a:t>END AS status</a:t>
            </a:r>
            <a:endParaRPr sz="1800" dirty="0"/>
          </a:p>
          <a:p>
            <a:pPr marL="0" lvl="0" indent="0" algn="l" rtl="0">
              <a:spcBef>
                <a:spcPts val="480"/>
              </a:spcBef>
              <a:spcAft>
                <a:spcPts val="0"/>
              </a:spcAft>
              <a:buClr>
                <a:schemeClr val="dk1"/>
              </a:buClr>
              <a:buSzPts val="2400"/>
              <a:buFont typeface="Times New Roman"/>
              <a:buNone/>
            </a:pPr>
            <a:endParaRPr sz="1800" dirty="0"/>
          </a:p>
          <a:p>
            <a:pPr marL="0" lvl="0" indent="0" algn="l" rtl="0">
              <a:spcBef>
                <a:spcPts val="480"/>
              </a:spcBef>
              <a:spcAft>
                <a:spcPts val="0"/>
              </a:spcAft>
              <a:buClr>
                <a:schemeClr val="dk1"/>
              </a:buClr>
              <a:buSzPts val="2400"/>
              <a:buFont typeface="Times New Roman"/>
              <a:buNone/>
            </a:pPr>
            <a:r>
              <a:rPr lang="en-US" sz="1800" dirty="0" smtClean="0"/>
              <a:t>FROM </a:t>
            </a:r>
            <a:r>
              <a:rPr lang="en-US" sz="1800" dirty="0" err="1" smtClean="0"/>
              <a:t>sierra_view.item_view</a:t>
            </a:r>
            <a:r>
              <a:rPr lang="en-US" sz="1800" dirty="0" smtClean="0"/>
              <a:t> </a:t>
            </a:r>
            <a:r>
              <a:rPr lang="en-US" sz="1800" dirty="0" err="1" smtClean="0"/>
              <a:t>i</a:t>
            </a:r>
            <a:endParaRPr lang="en-US" sz="1800" dirty="0" smtClean="0"/>
          </a:p>
          <a:p>
            <a:pPr marL="0" lvl="0" indent="0" algn="l" rtl="0">
              <a:spcBef>
                <a:spcPts val="480"/>
              </a:spcBef>
              <a:spcAft>
                <a:spcPts val="0"/>
              </a:spcAft>
              <a:buClr>
                <a:schemeClr val="dk1"/>
              </a:buClr>
              <a:buSzPts val="2400"/>
              <a:buFont typeface="Times New Roman"/>
              <a:buNone/>
            </a:pPr>
            <a:r>
              <a:rPr lang="en-US" sz="1800" dirty="0" smtClean="0"/>
              <a:t>LEFT JOIN </a:t>
            </a:r>
            <a:r>
              <a:rPr lang="en-US" sz="1800" dirty="0" err="1" smtClean="0"/>
              <a:t>sierra_view.checkout</a:t>
            </a:r>
            <a:r>
              <a:rPr lang="en-US" sz="1800" dirty="0" smtClean="0"/>
              <a:t> o</a:t>
            </a:r>
          </a:p>
          <a:p>
            <a:pPr marL="0" lvl="0" indent="0" algn="l" rtl="0">
              <a:spcBef>
                <a:spcPts val="480"/>
              </a:spcBef>
              <a:spcAft>
                <a:spcPts val="0"/>
              </a:spcAft>
              <a:buClr>
                <a:schemeClr val="dk1"/>
              </a:buClr>
              <a:buSzPts val="2400"/>
              <a:buFont typeface="Times New Roman"/>
              <a:buNone/>
            </a:pPr>
            <a:r>
              <a:rPr lang="en-US" sz="1800" dirty="0"/>
              <a:t>	</a:t>
            </a:r>
            <a:r>
              <a:rPr lang="en-US" sz="1800" dirty="0" smtClean="0"/>
              <a:t>ON i.id = </a:t>
            </a:r>
            <a:r>
              <a:rPr lang="en-US" sz="1800" dirty="0" err="1" smtClean="0"/>
              <a:t>o.item_record_id</a:t>
            </a:r>
            <a:endParaRPr sz="1800" dirty="0"/>
          </a:p>
          <a:p>
            <a:pPr marL="0" lvl="0" indent="0" algn="l" rtl="0">
              <a:spcBef>
                <a:spcPts val="480"/>
              </a:spcBef>
              <a:spcAft>
                <a:spcPts val="0"/>
              </a:spcAft>
              <a:buClr>
                <a:schemeClr val="dk1"/>
              </a:buClr>
              <a:buSzPts val="2400"/>
              <a:buFont typeface="Times New Roman"/>
              <a:buNone/>
            </a:pPr>
            <a:endParaRPr sz="1800" dirty="0"/>
          </a:p>
        </p:txBody>
      </p:sp>
      <p:pic>
        <p:nvPicPr>
          <p:cNvPr id="3" name="Picture 2"/>
          <p:cNvPicPr>
            <a:picLocks noChangeAspect="1"/>
          </p:cNvPicPr>
          <p:nvPr/>
        </p:nvPicPr>
        <p:blipFill>
          <a:blip r:embed="rId3"/>
          <a:stretch>
            <a:fillRect/>
          </a:stretch>
        </p:blipFill>
        <p:spPr>
          <a:xfrm>
            <a:off x="6967066" y="1195557"/>
            <a:ext cx="1733024" cy="343716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hold</a:t>
            </a:r>
            <a:endParaRPr/>
          </a:p>
        </p:txBody>
      </p:sp>
      <p:sp>
        <p:nvSpPr>
          <p:cNvPr id="398" name="Google Shape;398;p57"/>
          <p:cNvSpPr txBox="1">
            <a:spLocks noGrp="1"/>
          </p:cNvSpPr>
          <p:nvPr>
            <p:ph idx="1"/>
          </p:nvPr>
        </p:nvSpPr>
        <p:spPr>
          <a:xfrm>
            <a:off x="387424" y="1193138"/>
            <a:ext cx="4184700" cy="33111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Key Fields:</a:t>
            </a:r>
            <a:r>
              <a:rPr lang="en-US" sz="1800" dirty="0"/>
              <a:t> </a:t>
            </a:r>
            <a:endParaRPr sz="1800" dirty="0"/>
          </a:p>
          <a:p>
            <a:pPr marL="0" lvl="0" indent="0" algn="l" rtl="0">
              <a:spcBef>
                <a:spcPts val="640"/>
              </a:spcBef>
              <a:spcAft>
                <a:spcPts val="0"/>
              </a:spcAft>
              <a:buClr>
                <a:schemeClr val="dk1"/>
              </a:buClr>
              <a:buSzPts val="3200"/>
              <a:buFont typeface="Times New Roman"/>
              <a:buNone/>
            </a:pPr>
            <a:r>
              <a:rPr lang="en-US" sz="1800" dirty="0" smtClean="0"/>
              <a:t>placed_gmt</a:t>
            </a:r>
          </a:p>
          <a:p>
            <a:pPr marL="0" lvl="0" indent="0" algn="l" rtl="0">
              <a:spcBef>
                <a:spcPts val="640"/>
              </a:spcBef>
              <a:spcAft>
                <a:spcPts val="0"/>
              </a:spcAft>
              <a:buClr>
                <a:schemeClr val="dk1"/>
              </a:buClr>
              <a:buSzPts val="3200"/>
              <a:buFont typeface="Times New Roman"/>
              <a:buNone/>
            </a:pPr>
            <a:r>
              <a:rPr lang="en-US" sz="1800" dirty="0" err="1" smtClean="0"/>
              <a:t>record_id</a:t>
            </a:r>
            <a:endParaRPr lang="en-US" sz="1800" dirty="0" smtClean="0"/>
          </a:p>
          <a:p>
            <a:pPr marL="0" lvl="0" indent="0" algn="l" rtl="0">
              <a:spcBef>
                <a:spcPts val="640"/>
              </a:spcBef>
              <a:spcAft>
                <a:spcPts val="0"/>
              </a:spcAft>
              <a:buClr>
                <a:schemeClr val="dk1"/>
              </a:buClr>
              <a:buSzPts val="3200"/>
              <a:buFont typeface="Times New Roman"/>
              <a:buNone/>
            </a:pPr>
            <a:r>
              <a:rPr lang="en-US" sz="1800" dirty="0"/>
              <a:t>p</a:t>
            </a:r>
            <a:r>
              <a:rPr lang="en-US" sz="1800" dirty="0" smtClean="0"/>
              <a:t>atron_record_id</a:t>
            </a:r>
            <a:endParaRPr sz="1800" dirty="0"/>
          </a:p>
          <a:p>
            <a:pPr marL="0" lvl="0" indent="0" algn="l" rtl="0">
              <a:spcBef>
                <a:spcPts val="640"/>
              </a:spcBef>
              <a:spcAft>
                <a:spcPts val="0"/>
              </a:spcAft>
              <a:buClr>
                <a:schemeClr val="dk1"/>
              </a:buClr>
              <a:buSzPts val="3200"/>
              <a:buFont typeface="Times New Roman"/>
              <a:buNone/>
            </a:pPr>
            <a:r>
              <a:rPr lang="en-US" sz="1800" dirty="0"/>
              <a:t>is_frozen</a:t>
            </a:r>
            <a:endParaRPr sz="1800" dirty="0"/>
          </a:p>
          <a:p>
            <a:pPr marL="0" lvl="0" indent="0" algn="l" rtl="0">
              <a:spcBef>
                <a:spcPts val="640"/>
              </a:spcBef>
              <a:spcAft>
                <a:spcPts val="0"/>
              </a:spcAft>
              <a:buClr>
                <a:schemeClr val="dk1"/>
              </a:buClr>
              <a:buSzPts val="3200"/>
              <a:buFont typeface="Times New Roman"/>
              <a:buNone/>
            </a:pPr>
            <a:r>
              <a:rPr lang="en-US" sz="1800" dirty="0" err="1"/>
              <a:t>delay_days</a:t>
            </a:r>
            <a:endParaRPr sz="1800" dirty="0"/>
          </a:p>
          <a:p>
            <a:pPr marL="0" lvl="0" indent="0" algn="l" rtl="0">
              <a:spcBef>
                <a:spcPts val="640"/>
              </a:spcBef>
              <a:spcAft>
                <a:spcPts val="0"/>
              </a:spcAft>
              <a:buClr>
                <a:schemeClr val="dk1"/>
              </a:buClr>
              <a:buSzPts val="3200"/>
              <a:buFont typeface="Times New Roman"/>
              <a:buNone/>
            </a:pPr>
            <a:r>
              <a:rPr lang="en-US" sz="1800" dirty="0" err="1"/>
              <a:t>expires_gmt</a:t>
            </a:r>
            <a:endParaRPr sz="1800" dirty="0"/>
          </a:p>
          <a:p>
            <a:pPr marL="0" lvl="0" indent="0" algn="l" rtl="0">
              <a:spcBef>
                <a:spcPts val="640"/>
              </a:spcBef>
              <a:spcAft>
                <a:spcPts val="0"/>
              </a:spcAft>
              <a:buClr>
                <a:schemeClr val="dk1"/>
              </a:buClr>
              <a:buSzPts val="3200"/>
              <a:buFont typeface="Times New Roman"/>
              <a:buNone/>
            </a:pPr>
            <a:r>
              <a:rPr lang="en-US" sz="1800" dirty="0"/>
              <a:t>status</a:t>
            </a:r>
            <a:endParaRPr sz="1800" dirty="0"/>
          </a:p>
          <a:p>
            <a:pPr marL="0" lvl="0" indent="0" algn="l" rtl="0">
              <a:spcBef>
                <a:spcPts val="640"/>
              </a:spcBef>
              <a:spcAft>
                <a:spcPts val="0"/>
              </a:spcAft>
              <a:buClr>
                <a:schemeClr val="dk1"/>
              </a:buClr>
              <a:buSzPts val="3200"/>
              <a:buFont typeface="Times New Roman"/>
              <a:buNone/>
            </a:pPr>
            <a:r>
              <a:rPr lang="en-US" sz="1800" dirty="0" err="1" smtClean="0"/>
              <a:t>is_ir</a:t>
            </a:r>
            <a:r>
              <a:rPr lang="en-US" sz="1800" dirty="0" smtClean="0"/>
              <a:t>,</a:t>
            </a:r>
          </a:p>
          <a:p>
            <a:pPr marL="0" lvl="0" indent="0" algn="l" rtl="0">
              <a:spcBef>
                <a:spcPts val="640"/>
              </a:spcBef>
              <a:spcAft>
                <a:spcPts val="0"/>
              </a:spcAft>
              <a:buClr>
                <a:schemeClr val="dk1"/>
              </a:buClr>
              <a:buSzPts val="3200"/>
              <a:buFont typeface="Times New Roman"/>
              <a:buNone/>
            </a:pPr>
            <a:r>
              <a:rPr lang="en-US" sz="1800" dirty="0" err="1" smtClean="0"/>
              <a:t>on_holdshelf_gmt</a:t>
            </a:r>
            <a:r>
              <a:rPr lang="en-US" sz="1800" dirty="0" smtClean="0"/>
              <a:t>, </a:t>
            </a:r>
          </a:p>
          <a:p>
            <a:pPr marL="0" lvl="0" indent="0" algn="l" rtl="0">
              <a:spcBef>
                <a:spcPts val="640"/>
              </a:spcBef>
              <a:spcAft>
                <a:spcPts val="0"/>
              </a:spcAft>
              <a:buClr>
                <a:schemeClr val="dk1"/>
              </a:buClr>
              <a:buSzPts val="3200"/>
              <a:buFont typeface="Times New Roman"/>
              <a:buNone/>
            </a:pPr>
            <a:r>
              <a:rPr lang="en-US" sz="1800" dirty="0" err="1" smtClean="0"/>
              <a:t>expire_holdshelf_gmt</a:t>
            </a:r>
            <a:endParaRPr sz="1800" dirty="0"/>
          </a:p>
          <a:p>
            <a:pPr marL="0" lvl="0" indent="0" algn="l" rtl="0">
              <a:spcBef>
                <a:spcPts val="640"/>
              </a:spcBef>
              <a:spcAft>
                <a:spcPts val="0"/>
              </a:spcAft>
              <a:buClr>
                <a:schemeClr val="dk1"/>
              </a:buClr>
              <a:buSzPts val="3200"/>
              <a:buFont typeface="Times New Roman"/>
              <a:buNone/>
            </a:pPr>
            <a:endParaRPr b="1" dirty="0"/>
          </a:p>
          <a:p>
            <a:pPr marL="0" lvl="0" indent="0" algn="l" rtl="0">
              <a:spcBef>
                <a:spcPts val="640"/>
              </a:spcBef>
              <a:spcAft>
                <a:spcPts val="0"/>
              </a:spcAft>
              <a:buClr>
                <a:schemeClr val="dk1"/>
              </a:buClr>
              <a:buSzPts val="3200"/>
              <a:buFont typeface="Times New Roman"/>
              <a:buNone/>
            </a:pPr>
            <a:endParaRPr dirty="0"/>
          </a:p>
        </p:txBody>
      </p:sp>
      <p:sp>
        <p:nvSpPr>
          <p:cNvPr id="399" name="Google Shape;399;p57"/>
          <p:cNvSpPr txBox="1">
            <a:spLocks noGrp="1"/>
          </p:cNvSpPr>
          <p:nvPr>
            <p:ph type="body" idx="4294967295"/>
          </p:nvPr>
        </p:nvSpPr>
        <p:spPr>
          <a:xfrm>
            <a:off x="4572000" y="1193800"/>
            <a:ext cx="4572000" cy="3328988"/>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smtClean="0"/>
              <a:t>Use For:</a:t>
            </a:r>
            <a:r>
              <a:rPr lang="en-US" sz="1800" dirty="0" smtClean="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smtClean="0"/>
              <a:t>Current holds data</a:t>
            </a:r>
            <a:endParaRPr sz="1800" dirty="0"/>
          </a:p>
          <a:p>
            <a:pPr marL="0" lvl="0" indent="0" algn="l" rtl="0">
              <a:spcBef>
                <a:spcPts val="640"/>
              </a:spcBef>
              <a:spcAft>
                <a:spcPts val="0"/>
              </a:spcAft>
              <a:buClr>
                <a:schemeClr val="dk1"/>
              </a:buClr>
              <a:buSzPts val="3200"/>
              <a:buFont typeface="Times New Roman"/>
              <a:buNone/>
            </a:pPr>
            <a:endParaRPr sz="1800" dirty="0"/>
          </a:p>
          <a:p>
            <a:pPr marL="0" lvl="0" indent="0" algn="ctr" rtl="0">
              <a:spcBef>
                <a:spcPts val="640"/>
              </a:spcBef>
              <a:spcAft>
                <a:spcPts val="0"/>
              </a:spcAft>
              <a:buClr>
                <a:schemeClr val="dk1"/>
              </a:buClr>
              <a:buSzPts val="3200"/>
              <a:buFont typeface="Times New Roman"/>
              <a:buNone/>
            </a:pPr>
            <a:r>
              <a:rPr lang="en-US" sz="1800" b="1" dirty="0"/>
              <a:t>Tips and Tricks: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D</a:t>
            </a:r>
            <a:r>
              <a:rPr lang="en-US" sz="1800" dirty="0" smtClean="0"/>
              <a:t>oes </a:t>
            </a:r>
            <a:r>
              <a:rPr lang="en-US" sz="1800" dirty="0"/>
              <a:t>not distinguish between </a:t>
            </a:r>
            <a:r>
              <a:rPr lang="en-US" sz="1800" dirty="0" smtClean="0"/>
              <a:t>bib/ item/volume </a:t>
            </a:r>
            <a:r>
              <a:rPr lang="en-US" sz="1800" dirty="0" smtClean="0"/>
              <a:t>holds</a:t>
            </a:r>
          </a:p>
          <a:p>
            <a:pPr marL="0" lvl="0" indent="0" algn="l" rtl="0">
              <a:spcBef>
                <a:spcPts val="640"/>
              </a:spcBef>
              <a:spcAft>
                <a:spcPts val="0"/>
              </a:spcAft>
              <a:buClr>
                <a:schemeClr val="dk1"/>
              </a:buClr>
              <a:buSzPts val="3200"/>
              <a:buFont typeface="Times New Roman"/>
              <a:buNone/>
            </a:pPr>
            <a:r>
              <a:rPr lang="en-US" sz="1800" dirty="0" smtClean="0"/>
              <a:t>Join to </a:t>
            </a:r>
            <a:r>
              <a:rPr lang="en-US" sz="1800" dirty="0" err="1" smtClean="0"/>
              <a:t>record_metadata</a:t>
            </a:r>
            <a:r>
              <a:rPr lang="en-US" sz="1800" dirty="0" smtClean="0"/>
              <a:t> to identify record type</a:t>
            </a:r>
            <a:r>
              <a:rPr lang="en-US" sz="1800" dirty="0" smtClean="0"/>
              <a:t>  </a:t>
            </a:r>
            <a:endParaRPr sz="1800" dirty="0"/>
          </a:p>
          <a:p>
            <a:pPr marL="0" lvl="0" indent="0" algn="l" rtl="0">
              <a:spcBef>
                <a:spcPts val="640"/>
              </a:spcBef>
              <a:spcAft>
                <a:spcPts val="0"/>
              </a:spcAft>
              <a:buClr>
                <a:schemeClr val="dk1"/>
              </a:buClr>
              <a:buSzPts val="3200"/>
              <a:buFont typeface="Times New Roman"/>
              <a:buNone/>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Old frozen holds</a:t>
            </a:r>
            <a:endParaRPr/>
          </a:p>
        </p:txBody>
      </p:sp>
      <p:sp>
        <p:nvSpPr>
          <p:cNvPr id="406" name="Google Shape;406;p58"/>
          <p:cNvSpPr txBox="1">
            <a:spLocks noGrp="1"/>
          </p:cNvSpPr>
          <p:nvPr>
            <p:ph idx="1"/>
          </p:nvPr>
        </p:nvSpPr>
        <p:spPr>
          <a:xfrm>
            <a:off x="119570" y="1127516"/>
            <a:ext cx="8312666" cy="331099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en-US" sz="1800" dirty="0"/>
              <a:t>SELECT</a:t>
            </a:r>
            <a:endParaRPr sz="1800" dirty="0"/>
          </a:p>
          <a:p>
            <a:pPr marL="0" lvl="0" indent="0" algn="l" rtl="0">
              <a:spcBef>
                <a:spcPts val="0"/>
              </a:spcBef>
              <a:spcAft>
                <a:spcPts val="0"/>
              </a:spcAft>
              <a:buClr>
                <a:schemeClr val="dk1"/>
              </a:buClr>
              <a:buSzPts val="2400"/>
              <a:buFont typeface="Times New Roman"/>
              <a:buNone/>
            </a:pPr>
            <a:r>
              <a:rPr lang="en-US" sz="1800" dirty="0" smtClean="0"/>
              <a:t>	id2reckey(</a:t>
            </a:r>
            <a:r>
              <a:rPr lang="en-US" sz="1800" dirty="0" err="1" smtClean="0"/>
              <a:t>h.patron_record_id</a:t>
            </a:r>
            <a:r>
              <a:rPr lang="en-US" sz="1800" dirty="0"/>
              <a:t>)||’a</a:t>
            </a:r>
            <a:r>
              <a:rPr lang="en-US" sz="1800" dirty="0" smtClean="0"/>
              <a:t>’ AS patron,</a:t>
            </a:r>
            <a:endParaRPr sz="1800" dirty="0"/>
          </a:p>
          <a:p>
            <a:pPr marL="0" lvl="0" indent="0">
              <a:spcBef>
                <a:spcPts val="480"/>
              </a:spcBef>
              <a:buClr>
                <a:schemeClr val="dk1"/>
              </a:buClr>
              <a:buSzPts val="2400"/>
              <a:buNone/>
            </a:pPr>
            <a:r>
              <a:rPr lang="en-US" sz="1800" dirty="0" smtClean="0"/>
              <a:t>	</a:t>
            </a:r>
            <a:r>
              <a:rPr lang="en-US" sz="1800" dirty="0" err="1" smtClean="0"/>
              <a:t>rm.record_type_code</a:t>
            </a:r>
            <a:r>
              <a:rPr lang="en-US" sz="1800" dirty="0"/>
              <a:t>||</a:t>
            </a:r>
            <a:r>
              <a:rPr lang="en-US" sz="1800" dirty="0" err="1"/>
              <a:t>rm.record_num</a:t>
            </a:r>
            <a:r>
              <a:rPr lang="en-US" sz="1800" dirty="0"/>
              <a:t>||’a’ AS </a:t>
            </a:r>
            <a:r>
              <a:rPr lang="en-US" sz="1800" dirty="0" smtClean="0"/>
              <a:t>record</a:t>
            </a:r>
            <a:endParaRPr sz="1800" dirty="0"/>
          </a:p>
          <a:p>
            <a:pPr marL="0" lvl="0" indent="0" algn="l" rtl="0">
              <a:spcBef>
                <a:spcPts val="480"/>
              </a:spcBef>
              <a:spcAft>
                <a:spcPts val="0"/>
              </a:spcAft>
              <a:buClr>
                <a:schemeClr val="dk1"/>
              </a:buClr>
              <a:buSzPts val="2400"/>
              <a:buFont typeface="Times New Roman"/>
              <a:buNone/>
            </a:pPr>
            <a:endParaRPr sz="1800" dirty="0"/>
          </a:p>
          <a:p>
            <a:pPr marL="0" lvl="0" indent="0" algn="l" rtl="0">
              <a:spcBef>
                <a:spcPts val="480"/>
              </a:spcBef>
              <a:spcAft>
                <a:spcPts val="0"/>
              </a:spcAft>
              <a:buClr>
                <a:schemeClr val="dk1"/>
              </a:buClr>
              <a:buSzPts val="2400"/>
              <a:buFont typeface="Times New Roman"/>
              <a:buNone/>
            </a:pPr>
            <a:r>
              <a:rPr lang="en-US" sz="1800" dirty="0" smtClean="0"/>
              <a:t>FROM </a:t>
            </a:r>
            <a:r>
              <a:rPr lang="en-US" sz="1800" dirty="0" err="1" smtClean="0"/>
              <a:t>sierra_view.hold</a:t>
            </a:r>
            <a:endParaRPr lang="en-US" sz="1800" dirty="0" smtClean="0"/>
          </a:p>
          <a:p>
            <a:pPr marL="0" lvl="0" indent="0" algn="l" rtl="0">
              <a:spcBef>
                <a:spcPts val="480"/>
              </a:spcBef>
              <a:spcAft>
                <a:spcPts val="0"/>
              </a:spcAft>
              <a:buClr>
                <a:schemeClr val="dk1"/>
              </a:buClr>
              <a:buSzPts val="2400"/>
              <a:buFont typeface="Times New Roman"/>
              <a:buNone/>
            </a:pPr>
            <a:r>
              <a:rPr lang="en-US" sz="1800" dirty="0" smtClean="0"/>
              <a:t>JOIN </a:t>
            </a:r>
            <a:r>
              <a:rPr lang="en-US" sz="1800" dirty="0" err="1" smtClean="0"/>
              <a:t>sierra_view.record_metadata</a:t>
            </a:r>
            <a:r>
              <a:rPr lang="en-US" sz="1800" dirty="0" smtClean="0"/>
              <a:t> </a:t>
            </a:r>
            <a:r>
              <a:rPr lang="en-US" sz="1800" dirty="0" err="1" smtClean="0"/>
              <a:t>rm</a:t>
            </a:r>
            <a:endParaRPr lang="en-US" sz="1800" dirty="0" smtClean="0"/>
          </a:p>
          <a:p>
            <a:pPr marL="0" lvl="0" indent="0" algn="l" rtl="0">
              <a:spcBef>
                <a:spcPts val="480"/>
              </a:spcBef>
              <a:spcAft>
                <a:spcPts val="0"/>
              </a:spcAft>
              <a:buClr>
                <a:schemeClr val="dk1"/>
              </a:buClr>
              <a:buSzPts val="2400"/>
              <a:buFont typeface="Times New Roman"/>
              <a:buNone/>
            </a:pPr>
            <a:r>
              <a:rPr lang="en-US" sz="1800" dirty="0"/>
              <a:t>	</a:t>
            </a:r>
            <a:r>
              <a:rPr lang="en-US" sz="1800" dirty="0" smtClean="0"/>
              <a:t>ON </a:t>
            </a:r>
            <a:r>
              <a:rPr lang="en-US" sz="1800" dirty="0" err="1" smtClean="0"/>
              <a:t>h.record_id</a:t>
            </a:r>
            <a:r>
              <a:rPr lang="en-US" sz="1800" dirty="0" smtClean="0"/>
              <a:t> = rm.id</a:t>
            </a:r>
            <a:endParaRPr sz="1800" dirty="0"/>
          </a:p>
          <a:p>
            <a:pPr marL="0" lvl="0" indent="0" algn="l" rtl="0">
              <a:spcBef>
                <a:spcPts val="480"/>
              </a:spcBef>
              <a:spcAft>
                <a:spcPts val="0"/>
              </a:spcAft>
              <a:buClr>
                <a:schemeClr val="dk1"/>
              </a:buClr>
              <a:buSzPts val="2400"/>
              <a:buFont typeface="Times New Roman"/>
              <a:buNone/>
            </a:pPr>
            <a:endParaRPr sz="1800" dirty="0"/>
          </a:p>
          <a:p>
            <a:pPr marL="0" lvl="0" indent="0" algn="l" rtl="0">
              <a:spcBef>
                <a:spcPts val="480"/>
              </a:spcBef>
              <a:spcAft>
                <a:spcPts val="0"/>
              </a:spcAft>
              <a:buClr>
                <a:schemeClr val="dk1"/>
              </a:buClr>
              <a:buSzPts val="2400"/>
              <a:buFont typeface="Times New Roman"/>
              <a:buNone/>
            </a:pPr>
            <a:r>
              <a:rPr lang="en-US" sz="1800" dirty="0" smtClean="0"/>
              <a:t>WHERE </a:t>
            </a:r>
            <a:r>
              <a:rPr lang="en-US" sz="1800" dirty="0" err="1" smtClean="0"/>
              <a:t>h.is_frozen</a:t>
            </a:r>
            <a:r>
              <a:rPr lang="en-US" sz="1800" dirty="0" smtClean="0"/>
              <a:t> </a:t>
            </a:r>
            <a:r>
              <a:rPr lang="en-US" sz="1800" dirty="0"/>
              <a:t>= TRUE</a:t>
            </a:r>
            <a:endParaRPr sz="1800" dirty="0"/>
          </a:p>
          <a:p>
            <a:pPr marL="0" lvl="0" indent="0" algn="l" rtl="0">
              <a:spcBef>
                <a:spcPts val="480"/>
              </a:spcBef>
              <a:spcAft>
                <a:spcPts val="0"/>
              </a:spcAft>
              <a:buClr>
                <a:schemeClr val="dk1"/>
              </a:buClr>
              <a:buSzPts val="2400"/>
              <a:buFont typeface="Times New Roman"/>
              <a:buNone/>
            </a:pPr>
            <a:r>
              <a:rPr lang="en-US" sz="1800" dirty="0" smtClean="0"/>
              <a:t>	AND </a:t>
            </a:r>
            <a:r>
              <a:rPr lang="en-US" sz="1800" dirty="0" err="1" smtClean="0"/>
              <a:t>h.placed_gmt</a:t>
            </a:r>
            <a:r>
              <a:rPr lang="en-US" sz="1800" dirty="0" smtClean="0"/>
              <a:t> </a:t>
            </a:r>
            <a:r>
              <a:rPr lang="en-US" sz="1800" dirty="0"/>
              <a:t>&lt; ‘</a:t>
            </a:r>
            <a:r>
              <a:rPr lang="en-US" sz="1800" dirty="0" smtClean="0"/>
              <a:t>2022-07-01’</a:t>
            </a:r>
          </a:p>
          <a:p>
            <a:pPr marL="0" lvl="0" indent="0" algn="l" rtl="0">
              <a:spcBef>
                <a:spcPts val="480"/>
              </a:spcBef>
              <a:spcAft>
                <a:spcPts val="0"/>
              </a:spcAft>
              <a:buClr>
                <a:schemeClr val="dk1"/>
              </a:buClr>
              <a:buSzPts val="2400"/>
              <a:buFont typeface="Times New Roman"/>
              <a:buNone/>
            </a:pPr>
            <a:endParaRPr lang="en-US" sz="1800" dirty="0"/>
          </a:p>
          <a:p>
            <a:pPr marL="0" lvl="0" indent="0" algn="l" rtl="0">
              <a:spcBef>
                <a:spcPts val="480"/>
              </a:spcBef>
              <a:spcAft>
                <a:spcPts val="0"/>
              </a:spcAft>
              <a:buClr>
                <a:schemeClr val="dk1"/>
              </a:buClr>
              <a:buSzPts val="2400"/>
              <a:buFont typeface="Times New Roman"/>
              <a:buNone/>
            </a:pPr>
            <a:r>
              <a:rPr lang="en-US" sz="1800" dirty="0" smtClean="0"/>
              <a:t>ORDER BY 1</a:t>
            </a:r>
            <a:endParaRPr sz="1800" dirty="0"/>
          </a:p>
        </p:txBody>
      </p:sp>
      <p:pic>
        <p:nvPicPr>
          <p:cNvPr id="2" name="Picture 1"/>
          <p:cNvPicPr>
            <a:picLocks noChangeAspect="1"/>
          </p:cNvPicPr>
          <p:nvPr/>
        </p:nvPicPr>
        <p:blipFill>
          <a:blip r:embed="rId3"/>
          <a:stretch>
            <a:fillRect/>
          </a:stretch>
        </p:blipFill>
        <p:spPr>
          <a:xfrm>
            <a:off x="6208093" y="1127516"/>
            <a:ext cx="1733333" cy="3771429"/>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D174B"/>
              </a:buClr>
              <a:buSzPts val="1800"/>
              <a:buNone/>
            </a:pPr>
            <a:r>
              <a:rPr lang="en-US"/>
              <a:t>Previewing Your Data</a:t>
            </a:r>
            <a:endParaRPr/>
          </a:p>
        </p:txBody>
      </p:sp>
      <p:grpSp>
        <p:nvGrpSpPr>
          <p:cNvPr id="166" name="Google Shape;166;p9"/>
          <p:cNvGrpSpPr/>
          <p:nvPr/>
        </p:nvGrpSpPr>
        <p:grpSpPr>
          <a:xfrm>
            <a:off x="390906" y="1323594"/>
            <a:ext cx="3400425" cy="2771775"/>
            <a:chOff x="800100" y="1581150"/>
            <a:chExt cx="4533900" cy="3695700"/>
          </a:xfrm>
        </p:grpSpPr>
        <p:pic>
          <p:nvPicPr>
            <p:cNvPr id="167" name="Google Shape;167;p9"/>
            <p:cNvPicPr preferRelativeResize="0"/>
            <p:nvPr/>
          </p:nvPicPr>
          <p:blipFill rotWithShape="1">
            <a:blip r:embed="rId3">
              <a:alphaModFix/>
            </a:blip>
            <a:srcRect/>
            <a:stretch/>
          </p:blipFill>
          <p:spPr>
            <a:xfrm>
              <a:off x="800100" y="1581150"/>
              <a:ext cx="4533900" cy="3695700"/>
            </a:xfrm>
            <a:prstGeom prst="rect">
              <a:avLst/>
            </a:prstGeom>
            <a:noFill/>
            <a:ln>
              <a:noFill/>
            </a:ln>
          </p:spPr>
        </p:pic>
        <p:sp>
          <p:nvSpPr>
            <p:cNvPr id="168" name="Google Shape;168;p9"/>
            <p:cNvSpPr/>
            <p:nvPr/>
          </p:nvSpPr>
          <p:spPr>
            <a:xfrm>
              <a:off x="800100" y="1905000"/>
              <a:ext cx="1066800" cy="152400"/>
            </a:xfrm>
            <a:prstGeom prst="rect">
              <a:avLst/>
            </a:prstGeom>
            <a:noFill/>
            <a:ln w="19050" cap="flat" cmpd="sng">
              <a:solidFill>
                <a:srgbClr val="FF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69" name="Google Shape;169;p9"/>
          <p:cNvSpPr/>
          <p:nvPr/>
        </p:nvSpPr>
        <p:spPr>
          <a:xfrm>
            <a:off x="4083793" y="2148840"/>
            <a:ext cx="2472127"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00"/>
                </a:solidFill>
                <a:latin typeface="Arial"/>
                <a:ea typeface="Arial"/>
                <a:cs typeface="Arial"/>
                <a:sym typeface="Arial"/>
              </a:rPr>
              <a:t>To see sample data from a table, right click on the table (bib_view in this example) and then View Data and then View Top 100 Rows</a:t>
            </a: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p:txBody>
      </p:sp>
      <p:sp>
        <p:nvSpPr>
          <p:cNvPr id="170" name="Google Shape;170;p9"/>
          <p:cNvSpPr txBox="1"/>
          <p:nvPr/>
        </p:nvSpPr>
        <p:spPr>
          <a:xfrm>
            <a:off x="252851" y="4165157"/>
            <a:ext cx="8758800" cy="3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Screen using PGAdmin </a:t>
            </a:r>
            <a:r>
              <a:rPr lang="en-US" sz="2400" b="0" i="0" u="none" strike="noStrike" cap="none">
                <a:solidFill>
                  <a:srgbClr val="000000"/>
                </a:solidFill>
                <a:latin typeface="Arial"/>
                <a:ea typeface="Arial"/>
                <a:cs typeface="Arial"/>
                <a:sym typeface="Arial"/>
              </a:rPr>
              <a:t>https://www.pgadmin.org/</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1631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circ_trans</a:t>
            </a:r>
            <a:endParaRPr/>
          </a:p>
        </p:txBody>
      </p:sp>
      <p:sp>
        <p:nvSpPr>
          <p:cNvPr id="376" name="Google Shape;376;p54"/>
          <p:cNvSpPr txBox="1">
            <a:spLocks noGrp="1"/>
          </p:cNvSpPr>
          <p:nvPr>
            <p:ph idx="1"/>
          </p:nvPr>
        </p:nvSpPr>
        <p:spPr>
          <a:xfrm>
            <a:off x="387424" y="1237905"/>
            <a:ext cx="4184700" cy="33111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Key Fields:</a:t>
            </a:r>
            <a:r>
              <a:rPr lang="en-US" sz="1800" dirty="0"/>
              <a:t> </a:t>
            </a:r>
            <a:endParaRPr sz="1800" dirty="0"/>
          </a:p>
          <a:p>
            <a:pPr marL="0" lvl="0" indent="0" algn="l" rtl="0">
              <a:spcBef>
                <a:spcPts val="640"/>
              </a:spcBef>
              <a:spcAft>
                <a:spcPts val="0"/>
              </a:spcAft>
              <a:buClr>
                <a:schemeClr val="dk1"/>
              </a:buClr>
              <a:buSzPts val="3200"/>
              <a:buFont typeface="Times New Roman"/>
              <a:buNone/>
            </a:pPr>
            <a:r>
              <a:rPr lang="en-US" sz="1800" dirty="0" smtClean="0"/>
              <a:t>patron_record_id</a:t>
            </a:r>
          </a:p>
          <a:p>
            <a:pPr marL="0" lvl="0" indent="0" algn="l" rtl="0">
              <a:spcBef>
                <a:spcPts val="640"/>
              </a:spcBef>
              <a:spcAft>
                <a:spcPts val="0"/>
              </a:spcAft>
              <a:buClr>
                <a:schemeClr val="dk1"/>
              </a:buClr>
              <a:buSzPts val="3200"/>
              <a:buFont typeface="Times New Roman"/>
              <a:buNone/>
            </a:pPr>
            <a:r>
              <a:rPr lang="en-US" sz="1800" dirty="0" smtClean="0"/>
              <a:t>item_record_id</a:t>
            </a:r>
          </a:p>
          <a:p>
            <a:pPr marL="0" lvl="0" indent="0" algn="l" rtl="0">
              <a:spcBef>
                <a:spcPts val="640"/>
              </a:spcBef>
              <a:spcAft>
                <a:spcPts val="0"/>
              </a:spcAft>
              <a:buClr>
                <a:schemeClr val="dk1"/>
              </a:buClr>
              <a:buSzPts val="3200"/>
              <a:buFont typeface="Times New Roman"/>
              <a:buNone/>
            </a:pPr>
            <a:r>
              <a:rPr lang="en-US" sz="1800" dirty="0" smtClean="0"/>
              <a:t>bib_record_id</a:t>
            </a:r>
          </a:p>
          <a:p>
            <a:pPr marL="0" lvl="0" indent="0" algn="l" rtl="0">
              <a:spcBef>
                <a:spcPts val="640"/>
              </a:spcBef>
              <a:spcAft>
                <a:spcPts val="0"/>
              </a:spcAft>
              <a:buClr>
                <a:schemeClr val="dk1"/>
              </a:buClr>
              <a:buSzPts val="3200"/>
              <a:buFont typeface="Times New Roman"/>
              <a:buNone/>
            </a:pPr>
            <a:r>
              <a:rPr lang="en-US" sz="1800" dirty="0"/>
              <a:t>v</a:t>
            </a:r>
            <a:r>
              <a:rPr lang="en-US" sz="1800" dirty="0" smtClean="0"/>
              <a:t>olume_record_id</a:t>
            </a:r>
          </a:p>
          <a:p>
            <a:pPr marL="0" lvl="0" indent="0" algn="l" rtl="0">
              <a:spcBef>
                <a:spcPts val="640"/>
              </a:spcBef>
              <a:spcAft>
                <a:spcPts val="0"/>
              </a:spcAft>
              <a:buClr>
                <a:schemeClr val="dk1"/>
              </a:buClr>
              <a:buSzPts val="3200"/>
              <a:buFont typeface="Times New Roman"/>
              <a:buNone/>
            </a:pPr>
            <a:r>
              <a:rPr lang="en-US" sz="1800" dirty="0" smtClean="0"/>
              <a:t>transaction_gmt</a:t>
            </a:r>
            <a:endParaRPr sz="1800" dirty="0"/>
          </a:p>
          <a:p>
            <a:pPr marL="0" lvl="0" indent="0" algn="l" rtl="0">
              <a:spcBef>
                <a:spcPts val="640"/>
              </a:spcBef>
              <a:spcAft>
                <a:spcPts val="0"/>
              </a:spcAft>
              <a:buClr>
                <a:schemeClr val="dk1"/>
              </a:buClr>
              <a:buSzPts val="3200"/>
              <a:buFont typeface="Times New Roman"/>
              <a:buNone/>
            </a:pPr>
            <a:r>
              <a:rPr lang="en-US" sz="1800" dirty="0"/>
              <a:t>application_name</a:t>
            </a:r>
            <a:endParaRPr sz="1800" dirty="0"/>
          </a:p>
          <a:p>
            <a:pPr marL="0" lvl="0" indent="0" algn="l" rtl="0">
              <a:spcBef>
                <a:spcPts val="640"/>
              </a:spcBef>
              <a:spcAft>
                <a:spcPts val="0"/>
              </a:spcAft>
              <a:buClr>
                <a:schemeClr val="dk1"/>
              </a:buClr>
              <a:buSzPts val="3200"/>
              <a:buFont typeface="Times New Roman"/>
              <a:buNone/>
            </a:pPr>
            <a:r>
              <a:rPr lang="en-US" sz="1800" dirty="0"/>
              <a:t>op_code</a:t>
            </a:r>
            <a:endParaRPr sz="1800" dirty="0"/>
          </a:p>
          <a:p>
            <a:pPr marL="0" lvl="0" indent="0" algn="l" rtl="0">
              <a:spcBef>
                <a:spcPts val="640"/>
              </a:spcBef>
              <a:spcAft>
                <a:spcPts val="0"/>
              </a:spcAft>
              <a:buClr>
                <a:schemeClr val="dk1"/>
              </a:buClr>
              <a:buSzPts val="3200"/>
              <a:buFont typeface="Times New Roman"/>
              <a:buNone/>
            </a:pPr>
            <a:r>
              <a:rPr lang="en-US" sz="1800" dirty="0" smtClean="0"/>
              <a:t>stat_group_code_num</a:t>
            </a:r>
          </a:p>
          <a:p>
            <a:pPr marL="0" lvl="0" indent="0" algn="l" rtl="0">
              <a:spcBef>
                <a:spcPts val="640"/>
              </a:spcBef>
              <a:spcAft>
                <a:spcPts val="0"/>
              </a:spcAft>
              <a:buClr>
                <a:schemeClr val="dk1"/>
              </a:buClr>
              <a:buSzPts val="3200"/>
              <a:buFont typeface="Times New Roman"/>
              <a:buNone/>
            </a:pPr>
            <a:r>
              <a:rPr lang="en-US" sz="1800" dirty="0" smtClean="0"/>
              <a:t>item_location_code</a:t>
            </a:r>
            <a:endParaRPr sz="1800" dirty="0"/>
          </a:p>
          <a:p>
            <a:pPr marL="0" lvl="0" indent="0" algn="l" rtl="0">
              <a:spcBef>
                <a:spcPts val="640"/>
              </a:spcBef>
              <a:spcAft>
                <a:spcPts val="0"/>
              </a:spcAft>
              <a:buClr>
                <a:schemeClr val="dk1"/>
              </a:buClr>
              <a:buSzPts val="3200"/>
              <a:buFont typeface="Times New Roman"/>
              <a:buNone/>
            </a:pPr>
            <a:r>
              <a:rPr lang="en-US" sz="1800" dirty="0"/>
              <a:t>patron_home_library</a:t>
            </a:r>
            <a:endParaRPr sz="1800" dirty="0"/>
          </a:p>
          <a:p>
            <a:pPr marL="0" lvl="0" indent="0" algn="l" rtl="0">
              <a:spcBef>
                <a:spcPts val="640"/>
              </a:spcBef>
              <a:spcAft>
                <a:spcPts val="0"/>
              </a:spcAft>
              <a:buClr>
                <a:schemeClr val="dk1"/>
              </a:buClr>
              <a:buSzPts val="3200"/>
              <a:buFont typeface="Times New Roman"/>
              <a:buNone/>
            </a:pPr>
            <a:endParaRPr b="1" dirty="0"/>
          </a:p>
          <a:p>
            <a:pPr marL="0" lvl="0" indent="0" algn="l" rtl="0">
              <a:spcBef>
                <a:spcPts val="640"/>
              </a:spcBef>
              <a:spcAft>
                <a:spcPts val="0"/>
              </a:spcAft>
              <a:buClr>
                <a:schemeClr val="dk1"/>
              </a:buClr>
              <a:buSzPts val="3200"/>
              <a:buFont typeface="Times New Roman"/>
              <a:buNone/>
            </a:pPr>
            <a:endParaRPr dirty="0"/>
          </a:p>
        </p:txBody>
      </p:sp>
      <p:sp>
        <p:nvSpPr>
          <p:cNvPr id="377" name="Google Shape;377;p54"/>
          <p:cNvSpPr txBox="1">
            <a:spLocks noGrp="1"/>
          </p:cNvSpPr>
          <p:nvPr>
            <p:ph type="body" idx="4294967295"/>
          </p:nvPr>
        </p:nvSpPr>
        <p:spPr>
          <a:xfrm>
            <a:off x="4128090" y="1228961"/>
            <a:ext cx="4572000" cy="3328988"/>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smtClean="0"/>
              <a:t>Use for:</a:t>
            </a:r>
            <a:r>
              <a:rPr lang="en-US" sz="1800" dirty="0" smtClean="0"/>
              <a:t> </a:t>
            </a:r>
            <a:endParaRPr sz="1800" dirty="0"/>
          </a:p>
          <a:p>
            <a:pPr marL="0" lvl="0" indent="0" algn="l" rtl="0">
              <a:spcBef>
                <a:spcPts val="640"/>
              </a:spcBef>
              <a:spcAft>
                <a:spcPts val="0"/>
              </a:spcAft>
              <a:buClr>
                <a:schemeClr val="dk1"/>
              </a:buClr>
              <a:buSzPts val="3200"/>
              <a:buFont typeface="Times New Roman"/>
              <a:buNone/>
            </a:pPr>
            <a:r>
              <a:rPr lang="en-US" sz="1800" dirty="0" smtClean="0"/>
              <a:t>Capturing </a:t>
            </a:r>
            <a:r>
              <a:rPr lang="en-US" sz="1800" dirty="0" smtClean="0"/>
              <a:t>recent circ data for checkouts, checkins, renewals, filled and placed holds</a:t>
            </a:r>
            <a:endParaRPr sz="1800" dirty="0"/>
          </a:p>
          <a:p>
            <a:pPr marL="0" lvl="0" indent="0" algn="l" rtl="0">
              <a:spcBef>
                <a:spcPts val="640"/>
              </a:spcBef>
              <a:spcAft>
                <a:spcPts val="0"/>
              </a:spcAft>
              <a:buClr>
                <a:schemeClr val="dk1"/>
              </a:buClr>
              <a:buSzPts val="3200"/>
              <a:buFont typeface="Times New Roman"/>
              <a:buNone/>
            </a:pPr>
            <a:endParaRPr sz="1800" dirty="0"/>
          </a:p>
          <a:p>
            <a:pPr marL="0" lvl="0" indent="0" algn="ctr" rtl="0">
              <a:spcBef>
                <a:spcPts val="640"/>
              </a:spcBef>
              <a:spcAft>
                <a:spcPts val="0"/>
              </a:spcAft>
              <a:buClr>
                <a:schemeClr val="dk1"/>
              </a:buClr>
              <a:buSzPts val="3200"/>
              <a:buFont typeface="Times New Roman"/>
              <a:buNone/>
            </a:pPr>
            <a:r>
              <a:rPr lang="en-US" sz="1800" b="1" dirty="0"/>
              <a:t>Tips and Tricks:</a:t>
            </a:r>
            <a:r>
              <a:rPr lang="en-US" sz="1800" dirty="0"/>
              <a:t> </a:t>
            </a:r>
            <a:endParaRPr sz="1800" dirty="0"/>
          </a:p>
          <a:p>
            <a:pPr marL="0" lvl="0" indent="0" algn="l" rtl="0">
              <a:spcBef>
                <a:spcPts val="640"/>
              </a:spcBef>
              <a:spcAft>
                <a:spcPts val="0"/>
              </a:spcAft>
              <a:buClr>
                <a:schemeClr val="dk1"/>
              </a:buClr>
              <a:buSzPts val="3200"/>
              <a:buFont typeface="Times New Roman"/>
              <a:buNone/>
            </a:pPr>
            <a:r>
              <a:rPr lang="en-US" sz="1800" dirty="0" smtClean="0"/>
              <a:t>Retains </a:t>
            </a:r>
            <a:r>
              <a:rPr lang="en-US" sz="1800" dirty="0"/>
              <a:t>2 weeks of data by default, III can expand on request </a:t>
            </a:r>
            <a:endParaRPr lang="en-US" sz="1800" dirty="0" smtClean="0"/>
          </a:p>
          <a:p>
            <a:pPr marL="0" lvl="0" indent="0" algn="l" rtl="0">
              <a:spcBef>
                <a:spcPts val="640"/>
              </a:spcBef>
              <a:spcAft>
                <a:spcPts val="0"/>
              </a:spcAft>
              <a:buClr>
                <a:schemeClr val="dk1"/>
              </a:buClr>
              <a:buSzPts val="3200"/>
              <a:buFont typeface="Times New Roman"/>
              <a:buNone/>
            </a:pPr>
            <a:r>
              <a:rPr lang="en-US" sz="1800" dirty="0" smtClean="0"/>
              <a:t>Similar data to that stored by Web Management Reports &amp; Decision </a:t>
            </a:r>
            <a:r>
              <a:rPr lang="en-US" sz="1800" dirty="0" smtClean="0"/>
              <a:t>Center</a:t>
            </a:r>
          </a:p>
          <a:p>
            <a:pPr marL="0" lvl="0" indent="0" algn="l" rtl="0">
              <a:spcBef>
                <a:spcPts val="640"/>
              </a:spcBef>
              <a:spcAft>
                <a:spcPts val="0"/>
              </a:spcAft>
              <a:buClr>
                <a:schemeClr val="dk1"/>
              </a:buClr>
              <a:buSzPts val="3200"/>
              <a:buFont typeface="Times New Roman"/>
              <a:buNone/>
            </a:pPr>
            <a:r>
              <a:rPr lang="en-US" sz="1800" dirty="0" smtClean="0"/>
              <a:t>Backdated </a:t>
            </a:r>
            <a:r>
              <a:rPr lang="en-US" sz="1800" dirty="0" err="1" smtClean="0"/>
              <a:t>checkins</a:t>
            </a:r>
            <a:r>
              <a:rPr lang="en-US" sz="1800" dirty="0" smtClean="0"/>
              <a:t> will override </a:t>
            </a:r>
            <a:r>
              <a:rPr lang="en-US" sz="1800" dirty="0" err="1" smtClean="0"/>
              <a:t>transaction_gmt</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err="1"/>
              <a:t>circ_trans</a:t>
            </a:r>
            <a:r>
              <a:rPr lang="en-US" dirty="0"/>
              <a:t> – op_code</a:t>
            </a:r>
            <a:endParaRPr dirty="0"/>
          </a:p>
        </p:txBody>
      </p:sp>
      <p:graphicFrame>
        <p:nvGraphicFramePr>
          <p:cNvPr id="384" name="Google Shape;384;p55"/>
          <p:cNvGraphicFramePr/>
          <p:nvPr>
            <p:extLst>
              <p:ext uri="{D42A27DB-BD31-4B8C-83A1-F6EECF244321}">
                <p14:modId xmlns:p14="http://schemas.microsoft.com/office/powerpoint/2010/main" val="3849731437"/>
              </p:ext>
            </p:extLst>
          </p:nvPr>
        </p:nvGraphicFramePr>
        <p:xfrm>
          <a:off x="1447800" y="1771650"/>
          <a:ext cx="6248400" cy="2533820"/>
        </p:xfrm>
        <a:graphic>
          <a:graphicData uri="http://schemas.openxmlformats.org/drawingml/2006/table">
            <a:tbl>
              <a:tblPr firstRow="1" bandRow="1">
                <a:noFill/>
                <a:tableStyleId>{42D72A06-CE29-42C2-85F7-EA575A7C30C2}</a:tableStyleId>
              </a:tblPr>
              <a:tblGrid>
                <a:gridCol w="3078925">
                  <a:extLst>
                    <a:ext uri="{9D8B030D-6E8A-4147-A177-3AD203B41FA5}">
                      <a16:colId xmlns:a16="http://schemas.microsoft.com/office/drawing/2014/main" val="20000"/>
                    </a:ext>
                  </a:extLst>
                </a:gridCol>
                <a:gridCol w="3169475">
                  <a:extLst>
                    <a:ext uri="{9D8B030D-6E8A-4147-A177-3AD203B41FA5}">
                      <a16:colId xmlns:a16="http://schemas.microsoft.com/office/drawing/2014/main" val="20001"/>
                    </a:ext>
                  </a:extLst>
                </a:gridCol>
              </a:tblGrid>
              <a:tr h="459200">
                <a:tc>
                  <a:txBody>
                    <a:bodyPr/>
                    <a:lstStyle/>
                    <a:p>
                      <a:pPr marL="0" marR="0" lvl="0" indent="0" algn="l" rtl="0">
                        <a:spcBef>
                          <a:spcPts val="0"/>
                        </a:spcBef>
                        <a:spcAft>
                          <a:spcPts val="0"/>
                        </a:spcAft>
                        <a:buNone/>
                      </a:pPr>
                      <a:r>
                        <a:rPr lang="en-US" sz="1800" b="0">
                          <a:latin typeface="Arial"/>
                          <a:ea typeface="Arial"/>
                          <a:cs typeface="Arial"/>
                          <a:sym typeface="Arial"/>
                        </a:rPr>
                        <a:t>o = checkout</a:t>
                      </a:r>
                      <a:endParaRPr sz="1800">
                        <a:latin typeface="Arial"/>
                        <a:ea typeface="Arial"/>
                        <a:cs typeface="Arial"/>
                        <a:sym typeface="Arial"/>
                      </a:endParaRPr>
                    </a:p>
                  </a:txBody>
                  <a:tcPr marL="95250" marR="95250" marT="71450" marB="71450"/>
                </a:tc>
                <a:tc>
                  <a:txBody>
                    <a:bodyPr/>
                    <a:lstStyle/>
                    <a:p>
                      <a:pPr marL="0" marR="0" lvl="0" indent="0" algn="l" rtl="0">
                        <a:spcBef>
                          <a:spcPts val="0"/>
                        </a:spcBef>
                        <a:spcAft>
                          <a:spcPts val="0"/>
                        </a:spcAft>
                        <a:buNone/>
                      </a:pPr>
                      <a:r>
                        <a:rPr lang="en-US" sz="1800" b="0" dirty="0">
                          <a:latin typeface="Arial"/>
                          <a:ea typeface="Arial"/>
                          <a:cs typeface="Arial"/>
                          <a:sym typeface="Arial"/>
                        </a:rPr>
                        <a:t>i = checkin</a:t>
                      </a:r>
                      <a:endParaRPr sz="1800" b="0" dirty="0">
                        <a:latin typeface="Arial"/>
                        <a:ea typeface="Arial"/>
                        <a:cs typeface="Arial"/>
                        <a:sym typeface="Arial"/>
                      </a:endParaRPr>
                    </a:p>
                  </a:txBody>
                  <a:tcPr marL="95250" marR="95250" marT="71450" marB="71450"/>
                </a:tc>
                <a:extLst>
                  <a:ext uri="{0D108BD9-81ED-4DB2-BD59-A6C34878D82A}">
                    <a16:rowId xmlns:a16="http://schemas.microsoft.com/office/drawing/2014/main" val="10000"/>
                  </a:ext>
                </a:extLst>
              </a:tr>
              <a:tr h="417200">
                <a:tc>
                  <a:txBody>
                    <a:bodyPr/>
                    <a:lstStyle/>
                    <a:p>
                      <a:pPr marL="0" marR="0" lvl="0" indent="0" algn="l" rtl="0">
                        <a:spcBef>
                          <a:spcPts val="0"/>
                        </a:spcBef>
                        <a:spcAft>
                          <a:spcPts val="0"/>
                        </a:spcAft>
                        <a:buNone/>
                      </a:pPr>
                      <a:r>
                        <a:rPr lang="en-US" sz="1800" dirty="0">
                          <a:latin typeface="Arial"/>
                          <a:ea typeface="Arial"/>
                          <a:cs typeface="Arial"/>
                          <a:sym typeface="Arial"/>
                        </a:rPr>
                        <a:t>n = hold</a:t>
                      </a:r>
                      <a:br>
                        <a:rPr lang="en-US" sz="1800" dirty="0">
                          <a:latin typeface="Arial"/>
                          <a:ea typeface="Arial"/>
                          <a:cs typeface="Arial"/>
                          <a:sym typeface="Arial"/>
                        </a:rPr>
                      </a:br>
                      <a:r>
                        <a:rPr lang="en-US" sz="1800" dirty="0" err="1">
                          <a:latin typeface="Arial"/>
                          <a:ea typeface="Arial"/>
                          <a:cs typeface="Arial"/>
                          <a:sym typeface="Arial"/>
                        </a:rPr>
                        <a:t>nb</a:t>
                      </a:r>
                      <a:r>
                        <a:rPr lang="en-US" sz="1800" dirty="0">
                          <a:latin typeface="Arial"/>
                          <a:ea typeface="Arial"/>
                          <a:cs typeface="Arial"/>
                          <a:sym typeface="Arial"/>
                        </a:rPr>
                        <a:t> = bib hold</a:t>
                      </a:r>
                      <a:br>
                        <a:rPr lang="en-US" sz="1800" dirty="0">
                          <a:latin typeface="Arial"/>
                          <a:ea typeface="Arial"/>
                          <a:cs typeface="Arial"/>
                          <a:sym typeface="Arial"/>
                        </a:rPr>
                      </a:br>
                      <a:r>
                        <a:rPr lang="en-US" sz="1800" dirty="0" err="1">
                          <a:latin typeface="Arial"/>
                          <a:ea typeface="Arial"/>
                          <a:cs typeface="Arial"/>
                          <a:sym typeface="Arial"/>
                        </a:rPr>
                        <a:t>ni</a:t>
                      </a:r>
                      <a:r>
                        <a:rPr lang="en-US" sz="1800" dirty="0">
                          <a:latin typeface="Arial"/>
                          <a:ea typeface="Arial"/>
                          <a:cs typeface="Arial"/>
                          <a:sym typeface="Arial"/>
                        </a:rPr>
                        <a:t> = item hold</a:t>
                      </a:r>
                      <a:br>
                        <a:rPr lang="en-US" sz="1800" dirty="0">
                          <a:latin typeface="Arial"/>
                          <a:ea typeface="Arial"/>
                          <a:cs typeface="Arial"/>
                          <a:sym typeface="Arial"/>
                        </a:rPr>
                      </a:br>
                      <a:r>
                        <a:rPr lang="en-US" sz="1800" dirty="0" err="1">
                          <a:latin typeface="Arial"/>
                          <a:ea typeface="Arial"/>
                          <a:cs typeface="Arial"/>
                          <a:sym typeface="Arial"/>
                        </a:rPr>
                        <a:t>nv</a:t>
                      </a:r>
                      <a:r>
                        <a:rPr lang="en-US" sz="1800" dirty="0">
                          <a:latin typeface="Arial"/>
                          <a:ea typeface="Arial"/>
                          <a:cs typeface="Arial"/>
                          <a:sym typeface="Arial"/>
                        </a:rPr>
                        <a:t> = volume hold</a:t>
                      </a:r>
                      <a:endParaRPr sz="1800" dirty="0">
                        <a:latin typeface="Arial"/>
                        <a:ea typeface="Arial"/>
                        <a:cs typeface="Arial"/>
                        <a:sym typeface="Arial"/>
                      </a:endParaRPr>
                    </a:p>
                  </a:txBody>
                  <a:tcPr marL="95250" marR="95250" marT="71450" marB="71450"/>
                </a:tc>
                <a:tc>
                  <a:txBody>
                    <a:bodyPr/>
                    <a:lstStyle/>
                    <a:p>
                      <a:pPr marL="0" marR="0" lvl="0" indent="0" algn="l" rtl="0">
                        <a:spcBef>
                          <a:spcPts val="0"/>
                        </a:spcBef>
                        <a:spcAft>
                          <a:spcPts val="0"/>
                        </a:spcAft>
                        <a:buNone/>
                      </a:pPr>
                      <a:r>
                        <a:rPr lang="en-US" sz="1800" dirty="0">
                          <a:latin typeface="Arial"/>
                          <a:ea typeface="Arial"/>
                          <a:cs typeface="Arial"/>
                          <a:sym typeface="Arial"/>
                        </a:rPr>
                        <a:t>h = hold with recall</a:t>
                      </a:r>
                      <a:br>
                        <a:rPr lang="en-US" sz="1800" dirty="0">
                          <a:latin typeface="Arial"/>
                          <a:ea typeface="Arial"/>
                          <a:cs typeface="Arial"/>
                          <a:sym typeface="Arial"/>
                        </a:rPr>
                      </a:br>
                      <a:r>
                        <a:rPr lang="en-US" sz="1800" dirty="0" err="1">
                          <a:latin typeface="Arial"/>
                          <a:ea typeface="Arial"/>
                          <a:cs typeface="Arial"/>
                          <a:sym typeface="Arial"/>
                        </a:rPr>
                        <a:t>hb</a:t>
                      </a:r>
                      <a:r>
                        <a:rPr lang="en-US" sz="1800" dirty="0">
                          <a:latin typeface="Arial"/>
                          <a:ea typeface="Arial"/>
                          <a:cs typeface="Arial"/>
                          <a:sym typeface="Arial"/>
                        </a:rPr>
                        <a:t> = hold recall bib</a:t>
                      </a:r>
                      <a:br>
                        <a:rPr lang="en-US" sz="1800" dirty="0">
                          <a:latin typeface="Arial"/>
                          <a:ea typeface="Arial"/>
                          <a:cs typeface="Arial"/>
                          <a:sym typeface="Arial"/>
                        </a:rPr>
                      </a:br>
                      <a:r>
                        <a:rPr lang="en-US" sz="1800" dirty="0">
                          <a:latin typeface="Arial"/>
                          <a:ea typeface="Arial"/>
                          <a:cs typeface="Arial"/>
                          <a:sym typeface="Arial"/>
                        </a:rPr>
                        <a:t>hi = hold recall item</a:t>
                      </a:r>
                      <a:br>
                        <a:rPr lang="en-US" sz="1800" dirty="0">
                          <a:latin typeface="Arial"/>
                          <a:ea typeface="Arial"/>
                          <a:cs typeface="Arial"/>
                          <a:sym typeface="Arial"/>
                        </a:rPr>
                      </a:br>
                      <a:r>
                        <a:rPr lang="en-US" sz="1800" dirty="0" err="1">
                          <a:latin typeface="Arial"/>
                          <a:ea typeface="Arial"/>
                          <a:cs typeface="Arial"/>
                          <a:sym typeface="Arial"/>
                        </a:rPr>
                        <a:t>hv</a:t>
                      </a:r>
                      <a:r>
                        <a:rPr lang="en-US" sz="1800" dirty="0">
                          <a:latin typeface="Arial"/>
                          <a:ea typeface="Arial"/>
                          <a:cs typeface="Arial"/>
                          <a:sym typeface="Arial"/>
                        </a:rPr>
                        <a:t> = hold recall volume</a:t>
                      </a:r>
                      <a:endParaRPr sz="1800" dirty="0">
                        <a:latin typeface="Arial"/>
                        <a:ea typeface="Arial"/>
                        <a:cs typeface="Arial"/>
                        <a:sym typeface="Arial"/>
                      </a:endParaRPr>
                    </a:p>
                  </a:txBody>
                  <a:tcPr marL="95250" marR="95250" marT="71450" marB="71450"/>
                </a:tc>
                <a:extLst>
                  <a:ext uri="{0D108BD9-81ED-4DB2-BD59-A6C34878D82A}">
                    <a16:rowId xmlns:a16="http://schemas.microsoft.com/office/drawing/2014/main" val="10001"/>
                  </a:ext>
                </a:extLst>
              </a:tr>
              <a:tr h="369275">
                <a:tc>
                  <a:txBody>
                    <a:bodyPr/>
                    <a:lstStyle/>
                    <a:p>
                      <a:pPr marL="0" marR="0" lvl="0" indent="0" algn="l" rtl="0">
                        <a:spcBef>
                          <a:spcPts val="0"/>
                        </a:spcBef>
                        <a:spcAft>
                          <a:spcPts val="0"/>
                        </a:spcAft>
                        <a:buNone/>
                      </a:pPr>
                      <a:r>
                        <a:rPr lang="en-US" sz="1800">
                          <a:latin typeface="Arial"/>
                          <a:ea typeface="Arial"/>
                          <a:cs typeface="Arial"/>
                          <a:sym typeface="Arial"/>
                        </a:rPr>
                        <a:t>f = filled hold</a:t>
                      </a:r>
                      <a:endParaRPr sz="1800">
                        <a:latin typeface="Arial"/>
                        <a:ea typeface="Arial"/>
                        <a:cs typeface="Arial"/>
                        <a:sym typeface="Arial"/>
                      </a:endParaRPr>
                    </a:p>
                  </a:txBody>
                  <a:tcPr marL="95250" marR="95250" marT="71450" marB="71450"/>
                </a:tc>
                <a:tc>
                  <a:txBody>
                    <a:bodyPr/>
                    <a:lstStyle/>
                    <a:p>
                      <a:pPr marL="0" marR="0" lvl="0" indent="0" algn="l" rtl="0">
                        <a:spcBef>
                          <a:spcPts val="0"/>
                        </a:spcBef>
                        <a:spcAft>
                          <a:spcPts val="0"/>
                        </a:spcAft>
                        <a:buNone/>
                      </a:pPr>
                      <a:r>
                        <a:rPr lang="en-US" sz="1800">
                          <a:latin typeface="Arial"/>
                          <a:ea typeface="Arial"/>
                          <a:cs typeface="Arial"/>
                          <a:sym typeface="Arial"/>
                        </a:rPr>
                        <a:t>r = renewal</a:t>
                      </a:r>
                      <a:endParaRPr sz="1800">
                        <a:latin typeface="Arial"/>
                        <a:ea typeface="Arial"/>
                        <a:cs typeface="Arial"/>
                        <a:sym typeface="Arial"/>
                      </a:endParaRPr>
                    </a:p>
                  </a:txBody>
                  <a:tcPr marL="95250" marR="95250" marT="71450" marB="71450"/>
                </a:tc>
                <a:extLst>
                  <a:ext uri="{0D108BD9-81ED-4DB2-BD59-A6C34878D82A}">
                    <a16:rowId xmlns:a16="http://schemas.microsoft.com/office/drawing/2014/main" val="10002"/>
                  </a:ext>
                </a:extLst>
              </a:tr>
              <a:tr h="365150">
                <a:tc>
                  <a:txBody>
                    <a:bodyPr/>
                    <a:lstStyle/>
                    <a:p>
                      <a:pPr marL="0" marR="0" lvl="0" indent="0" algn="l" rtl="0">
                        <a:spcBef>
                          <a:spcPts val="0"/>
                        </a:spcBef>
                        <a:spcAft>
                          <a:spcPts val="0"/>
                        </a:spcAft>
                        <a:buNone/>
                      </a:pPr>
                      <a:r>
                        <a:rPr lang="en-US" sz="1800">
                          <a:latin typeface="Arial"/>
                          <a:ea typeface="Arial"/>
                          <a:cs typeface="Arial"/>
                          <a:sym typeface="Arial"/>
                        </a:rPr>
                        <a:t>b = booking</a:t>
                      </a:r>
                      <a:endParaRPr sz="1800">
                        <a:latin typeface="Arial"/>
                        <a:ea typeface="Arial"/>
                        <a:cs typeface="Arial"/>
                        <a:sym typeface="Arial"/>
                      </a:endParaRPr>
                    </a:p>
                  </a:txBody>
                  <a:tcPr marL="95250" marR="95250" marT="71450" marB="71450"/>
                </a:tc>
                <a:tc>
                  <a:txBody>
                    <a:bodyPr/>
                    <a:lstStyle/>
                    <a:p>
                      <a:pPr marL="0" marR="0" lvl="0" indent="0" algn="l" rtl="0">
                        <a:spcBef>
                          <a:spcPts val="0"/>
                        </a:spcBef>
                        <a:spcAft>
                          <a:spcPts val="0"/>
                        </a:spcAft>
                        <a:buNone/>
                      </a:pPr>
                      <a:r>
                        <a:rPr lang="en-US" sz="1800" dirty="0">
                          <a:latin typeface="Arial"/>
                          <a:ea typeface="Arial"/>
                          <a:cs typeface="Arial"/>
                          <a:sym typeface="Arial"/>
                        </a:rPr>
                        <a:t>u = use count</a:t>
                      </a:r>
                      <a:endParaRPr sz="1800" dirty="0">
                        <a:latin typeface="Arial"/>
                        <a:ea typeface="Arial"/>
                        <a:cs typeface="Arial"/>
                        <a:sym typeface="Arial"/>
                      </a:endParaRPr>
                    </a:p>
                  </a:txBody>
                  <a:tcPr marL="95250" marR="95250" marT="71450" marB="71450"/>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Compare Auto and Manual Renewals</a:t>
            </a:r>
            <a:endParaRPr dirty="0"/>
          </a:p>
        </p:txBody>
      </p:sp>
      <p:sp>
        <p:nvSpPr>
          <p:cNvPr id="391" name="Google Shape;391;p5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en-US" sz="1800" dirty="0"/>
              <a:t>SELECT</a:t>
            </a:r>
            <a:endParaRPr sz="1800" dirty="0"/>
          </a:p>
          <a:p>
            <a:pPr marL="0" lvl="0" indent="0" algn="l" rtl="0">
              <a:spcBef>
                <a:spcPts val="480"/>
              </a:spcBef>
              <a:spcAft>
                <a:spcPts val="0"/>
              </a:spcAft>
              <a:buClr>
                <a:schemeClr val="dk1"/>
              </a:buClr>
              <a:buSzPts val="2400"/>
              <a:buFont typeface="Times New Roman"/>
              <a:buNone/>
            </a:pPr>
            <a:r>
              <a:rPr lang="en-US" sz="1800" dirty="0" smtClean="0"/>
              <a:t>	application_name</a:t>
            </a:r>
            <a:r>
              <a:rPr lang="en-US" sz="1800" dirty="0"/>
              <a:t>,</a:t>
            </a:r>
            <a:endParaRPr sz="1800" dirty="0"/>
          </a:p>
          <a:p>
            <a:pPr marL="0" lvl="0" indent="0" algn="l" rtl="0">
              <a:spcBef>
                <a:spcPts val="480"/>
              </a:spcBef>
              <a:spcAft>
                <a:spcPts val="0"/>
              </a:spcAft>
              <a:buClr>
                <a:schemeClr val="dk1"/>
              </a:buClr>
              <a:buSzPts val="2400"/>
              <a:buFont typeface="Times New Roman"/>
              <a:buNone/>
            </a:pPr>
            <a:r>
              <a:rPr lang="en-US" sz="1800" dirty="0" smtClean="0"/>
              <a:t>	COUNT(id</a:t>
            </a:r>
            <a:r>
              <a:rPr lang="en-US" sz="1800" dirty="0"/>
              <a:t>)</a:t>
            </a:r>
            <a:endParaRPr sz="1800" dirty="0"/>
          </a:p>
          <a:p>
            <a:pPr marL="0" lvl="0" indent="0" algn="l" rtl="0">
              <a:spcBef>
                <a:spcPts val="480"/>
              </a:spcBef>
              <a:spcAft>
                <a:spcPts val="0"/>
              </a:spcAft>
              <a:buClr>
                <a:schemeClr val="dk1"/>
              </a:buClr>
              <a:buSzPts val="2400"/>
              <a:buFont typeface="Times New Roman"/>
              <a:buNone/>
            </a:pPr>
            <a:endParaRPr sz="1800" dirty="0"/>
          </a:p>
          <a:p>
            <a:pPr marL="0" lvl="0" indent="0" algn="l" rtl="0">
              <a:spcBef>
                <a:spcPts val="480"/>
              </a:spcBef>
              <a:spcAft>
                <a:spcPts val="0"/>
              </a:spcAft>
              <a:buClr>
                <a:schemeClr val="dk1"/>
              </a:buClr>
              <a:buSzPts val="2400"/>
              <a:buFont typeface="Times New Roman"/>
              <a:buNone/>
            </a:pPr>
            <a:r>
              <a:rPr lang="en-US" sz="1800" dirty="0"/>
              <a:t>FROM</a:t>
            </a:r>
            <a:endParaRPr sz="1800" dirty="0"/>
          </a:p>
          <a:p>
            <a:pPr marL="0" lvl="0" indent="0" algn="l" rtl="0">
              <a:spcBef>
                <a:spcPts val="480"/>
              </a:spcBef>
              <a:spcAft>
                <a:spcPts val="0"/>
              </a:spcAft>
              <a:buClr>
                <a:schemeClr val="dk1"/>
              </a:buClr>
              <a:buSzPts val="2400"/>
              <a:buFont typeface="Times New Roman"/>
              <a:buNone/>
            </a:pPr>
            <a:r>
              <a:rPr lang="en-US" sz="1800" dirty="0" smtClean="0"/>
              <a:t>	sierra_view.circ_trans</a:t>
            </a:r>
            <a:endParaRPr sz="1800" dirty="0"/>
          </a:p>
          <a:p>
            <a:pPr marL="0" lvl="0" indent="0" algn="l" rtl="0">
              <a:spcBef>
                <a:spcPts val="480"/>
              </a:spcBef>
              <a:spcAft>
                <a:spcPts val="0"/>
              </a:spcAft>
              <a:buClr>
                <a:schemeClr val="dk1"/>
              </a:buClr>
              <a:buSzPts val="2400"/>
              <a:buFont typeface="Times New Roman"/>
              <a:buNone/>
            </a:pPr>
            <a:endParaRPr sz="1800" dirty="0"/>
          </a:p>
          <a:p>
            <a:pPr marL="0" lvl="0" indent="0" algn="l" rtl="0">
              <a:spcBef>
                <a:spcPts val="480"/>
              </a:spcBef>
              <a:spcAft>
                <a:spcPts val="0"/>
              </a:spcAft>
              <a:buClr>
                <a:schemeClr val="dk1"/>
              </a:buClr>
              <a:buSzPts val="2400"/>
              <a:buFont typeface="Times New Roman"/>
              <a:buNone/>
            </a:pPr>
            <a:r>
              <a:rPr lang="en-US" sz="1800" dirty="0" smtClean="0"/>
              <a:t>WHERE</a:t>
            </a:r>
            <a:r>
              <a:rPr lang="en-US" sz="1800" dirty="0"/>
              <a:t> </a:t>
            </a:r>
            <a:r>
              <a:rPr lang="en-US" sz="1800" dirty="0" smtClean="0"/>
              <a:t>op_code </a:t>
            </a:r>
            <a:r>
              <a:rPr lang="en-US" sz="1800" dirty="0"/>
              <a:t>= ‘r’ </a:t>
            </a:r>
            <a:endParaRPr sz="1800" dirty="0"/>
          </a:p>
          <a:p>
            <a:pPr marL="0" lvl="0" indent="0" algn="l" rtl="0">
              <a:spcBef>
                <a:spcPts val="480"/>
              </a:spcBef>
              <a:spcAft>
                <a:spcPts val="0"/>
              </a:spcAft>
              <a:buClr>
                <a:schemeClr val="dk1"/>
              </a:buClr>
              <a:buSzPts val="2400"/>
              <a:buFont typeface="Times New Roman"/>
              <a:buNone/>
            </a:pPr>
            <a:endParaRPr sz="1800" dirty="0"/>
          </a:p>
          <a:p>
            <a:pPr marL="0" lvl="0" indent="0" algn="l" rtl="0">
              <a:spcBef>
                <a:spcPts val="480"/>
              </a:spcBef>
              <a:spcAft>
                <a:spcPts val="0"/>
              </a:spcAft>
              <a:buClr>
                <a:schemeClr val="dk1"/>
              </a:buClr>
              <a:buSzPts val="2400"/>
              <a:buFont typeface="Times New Roman"/>
              <a:buNone/>
            </a:pPr>
            <a:r>
              <a:rPr lang="en-US" sz="1800" dirty="0"/>
              <a:t>GROUP BY </a:t>
            </a:r>
            <a:r>
              <a:rPr lang="en-US" sz="1800" dirty="0" smtClean="0"/>
              <a:t>1</a:t>
            </a:r>
            <a:endParaRPr sz="1800" dirty="0"/>
          </a:p>
        </p:txBody>
      </p:sp>
      <p:pic>
        <p:nvPicPr>
          <p:cNvPr id="2" name="Picture 1"/>
          <p:cNvPicPr>
            <a:picLocks noChangeAspect="1"/>
          </p:cNvPicPr>
          <p:nvPr/>
        </p:nvPicPr>
        <p:blipFill>
          <a:blip r:embed="rId3"/>
          <a:stretch>
            <a:fillRect/>
          </a:stretch>
        </p:blipFill>
        <p:spPr>
          <a:xfrm>
            <a:off x="5145932" y="2107049"/>
            <a:ext cx="2095482" cy="1737461"/>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Other </a:t>
            </a:r>
            <a:r>
              <a:rPr lang="en-US" dirty="0" smtClean="0"/>
              <a:t>Views </a:t>
            </a:r>
            <a:r>
              <a:rPr lang="en-US" dirty="0"/>
              <a:t>of Note</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bool_set</a:t>
            </a:r>
            <a:endParaRPr/>
          </a:p>
        </p:txBody>
      </p:sp>
      <p:sp>
        <p:nvSpPr>
          <p:cNvPr id="433" name="Google Shape;433;p62"/>
          <p:cNvSpPr txBox="1">
            <a:spLocks noGrp="1"/>
          </p:cNvSpPr>
          <p:nvPr>
            <p:ph idx="1"/>
          </p:nvPr>
        </p:nvSpPr>
        <p:spPr>
          <a:xfrm>
            <a:off x="387424" y="1321725"/>
            <a:ext cx="4184700" cy="33111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Key Fields: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bool_info_id</a:t>
            </a:r>
            <a:endParaRPr sz="1800" dirty="0"/>
          </a:p>
          <a:p>
            <a:pPr marL="0" lvl="0" indent="0" algn="l" rtl="0">
              <a:spcBef>
                <a:spcPts val="640"/>
              </a:spcBef>
              <a:spcAft>
                <a:spcPts val="0"/>
              </a:spcAft>
              <a:buClr>
                <a:schemeClr val="dk1"/>
              </a:buClr>
              <a:buSzPts val="3200"/>
              <a:buFont typeface="Times New Roman"/>
              <a:buNone/>
            </a:pPr>
            <a:r>
              <a:rPr lang="en-US" sz="1800" dirty="0"/>
              <a:t>record_metadata id</a:t>
            </a:r>
            <a:endParaRPr sz="1800" dirty="0"/>
          </a:p>
          <a:p>
            <a:pPr marL="0" lvl="0" indent="0" algn="ctr" rtl="0">
              <a:spcBef>
                <a:spcPts val="640"/>
              </a:spcBef>
              <a:spcAft>
                <a:spcPts val="0"/>
              </a:spcAft>
              <a:buClr>
                <a:schemeClr val="dk1"/>
              </a:buClr>
              <a:buSzPts val="3200"/>
              <a:buFont typeface="Times New Roman"/>
              <a:buNone/>
            </a:pPr>
            <a:endParaRPr dirty="0"/>
          </a:p>
          <a:p>
            <a:pPr marL="0" lvl="0" indent="0" algn="ctr" rtl="0">
              <a:spcBef>
                <a:spcPts val="640"/>
              </a:spcBef>
              <a:spcAft>
                <a:spcPts val="0"/>
              </a:spcAft>
              <a:buClr>
                <a:schemeClr val="dk1"/>
              </a:buClr>
              <a:buSzPts val="3200"/>
              <a:buFont typeface="Times New Roman"/>
              <a:buNone/>
            </a:pPr>
            <a:endParaRPr dirty="0"/>
          </a:p>
          <a:p>
            <a:pPr marL="0" lvl="0" indent="0" algn="l" rtl="0">
              <a:spcBef>
                <a:spcPts val="640"/>
              </a:spcBef>
              <a:spcAft>
                <a:spcPts val="0"/>
              </a:spcAft>
              <a:buClr>
                <a:schemeClr val="dk1"/>
              </a:buClr>
              <a:buSzPts val="3200"/>
              <a:buFont typeface="Times New Roman"/>
              <a:buNone/>
            </a:pPr>
            <a:endParaRPr dirty="0"/>
          </a:p>
        </p:txBody>
      </p:sp>
      <p:sp>
        <p:nvSpPr>
          <p:cNvPr id="434" name="Google Shape;434;p62"/>
          <p:cNvSpPr txBox="1">
            <a:spLocks noGrp="1"/>
          </p:cNvSpPr>
          <p:nvPr>
            <p:ph type="body" idx="4294967295"/>
          </p:nvPr>
        </p:nvSpPr>
        <p:spPr>
          <a:xfrm>
            <a:off x="4572000" y="1257300"/>
            <a:ext cx="4572000" cy="3328988"/>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Use for:</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Extracting records from review files</a:t>
            </a:r>
            <a:endParaRPr sz="1800" dirty="0"/>
          </a:p>
          <a:p>
            <a:pPr marL="0" lvl="0" indent="0" algn="l" rtl="0">
              <a:spcBef>
                <a:spcPts val="640"/>
              </a:spcBef>
              <a:spcAft>
                <a:spcPts val="0"/>
              </a:spcAft>
              <a:buClr>
                <a:schemeClr val="dk1"/>
              </a:buClr>
              <a:buSzPts val="3200"/>
              <a:buFont typeface="Times New Roman"/>
              <a:buNone/>
            </a:pPr>
            <a:endParaRPr sz="1800" dirty="0"/>
          </a:p>
          <a:p>
            <a:pPr marL="0" lvl="0" indent="0" algn="ctr" rtl="0">
              <a:spcBef>
                <a:spcPts val="640"/>
              </a:spcBef>
              <a:spcAft>
                <a:spcPts val="0"/>
              </a:spcAft>
              <a:buClr>
                <a:schemeClr val="dk1"/>
              </a:buClr>
              <a:buSzPts val="3200"/>
              <a:buFont typeface="Times New Roman"/>
              <a:buNone/>
            </a:pPr>
            <a:r>
              <a:rPr lang="en-US" sz="1800" b="1" dirty="0"/>
              <a:t>Tips and Tricks: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Join to bool_info to gather additional information about the review file</a:t>
            </a:r>
            <a:endParaRPr sz="1800" dirty="0"/>
          </a:p>
          <a:p>
            <a:pPr marL="0" lvl="0" indent="0" algn="l" rtl="0">
              <a:spcBef>
                <a:spcPts val="640"/>
              </a:spcBef>
              <a:spcAft>
                <a:spcPts val="0"/>
              </a:spcAft>
              <a:buClr>
                <a:schemeClr val="dk1"/>
              </a:buClr>
              <a:buSzPts val="3200"/>
              <a:buFont typeface="Times New Roman"/>
              <a:buNone/>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Create Encore links from file</a:t>
            </a:r>
            <a:endParaRPr/>
          </a:p>
        </p:txBody>
      </p:sp>
      <p:sp>
        <p:nvSpPr>
          <p:cNvPr id="441" name="Google Shape;441;p63"/>
          <p:cNvSpPr txBox="1">
            <a:spLocks noGrp="1"/>
          </p:cNvSpPr>
          <p:nvPr>
            <p:ph idx="1"/>
          </p:nvPr>
        </p:nvSpPr>
        <p:spPr>
          <a:xfrm>
            <a:off x="85866" y="1321723"/>
            <a:ext cx="8312666" cy="331099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en-US" sz="1800" dirty="0"/>
              <a:t>SELECT ‘https://find.minlib.net/iii/encore/record/C__R’||</a:t>
            </a:r>
            <a:endParaRPr sz="1800" dirty="0"/>
          </a:p>
          <a:p>
            <a:pPr marL="0" lvl="0" indent="457200">
              <a:spcBef>
                <a:spcPts val="0"/>
              </a:spcBef>
              <a:buClr>
                <a:schemeClr val="dk1"/>
              </a:buClr>
              <a:buSzPts val="2400"/>
              <a:buNone/>
            </a:pPr>
            <a:r>
              <a:rPr lang="en-US" sz="1800" dirty="0" err="1"/>
              <a:t>rm.record_type_code</a:t>
            </a:r>
            <a:r>
              <a:rPr lang="en-US" sz="1800" dirty="0"/>
              <a:t>||</a:t>
            </a:r>
            <a:r>
              <a:rPr lang="en-US" sz="1800" dirty="0" err="1" smtClean="0"/>
              <a:t>rm.record_num</a:t>
            </a:r>
            <a:endParaRPr lang="en-US" sz="1800" dirty="0" smtClean="0"/>
          </a:p>
          <a:p>
            <a:pPr marL="0" lvl="0" indent="457200">
              <a:spcBef>
                <a:spcPts val="0"/>
              </a:spcBef>
              <a:buClr>
                <a:schemeClr val="dk1"/>
              </a:buClr>
              <a:buSzPts val="2400"/>
              <a:buNone/>
            </a:pPr>
            <a:endParaRPr sz="1800" dirty="0"/>
          </a:p>
          <a:p>
            <a:pPr marL="0" lvl="0" indent="0" algn="l" rtl="0">
              <a:spcBef>
                <a:spcPts val="0"/>
              </a:spcBef>
              <a:spcAft>
                <a:spcPts val="0"/>
              </a:spcAft>
              <a:buClr>
                <a:schemeClr val="dk1"/>
              </a:buClr>
              <a:buSzPts val="2400"/>
              <a:buFont typeface="Times New Roman"/>
              <a:buNone/>
            </a:pPr>
            <a:r>
              <a:rPr lang="en-US" sz="1800" dirty="0"/>
              <a:t>FROM </a:t>
            </a:r>
            <a:r>
              <a:rPr lang="en-US" sz="1800" dirty="0" err="1"/>
              <a:t>sierra_view.bool_set</a:t>
            </a:r>
            <a:r>
              <a:rPr lang="en-US" sz="1800" dirty="0"/>
              <a:t> </a:t>
            </a:r>
            <a:r>
              <a:rPr lang="en-US" sz="1800" dirty="0" err="1"/>
              <a:t>bs</a:t>
            </a:r>
            <a:endParaRPr sz="1800" dirty="0"/>
          </a:p>
          <a:p>
            <a:pPr marL="0" lvl="0" indent="457200" algn="l" rtl="0">
              <a:spcBef>
                <a:spcPts val="0"/>
              </a:spcBef>
              <a:spcAft>
                <a:spcPts val="0"/>
              </a:spcAft>
              <a:buClr>
                <a:schemeClr val="dk1"/>
              </a:buClr>
              <a:buSzPts val="2400"/>
              <a:buFont typeface="Times New Roman"/>
              <a:buNone/>
            </a:pPr>
            <a:endParaRPr sz="1800" dirty="0"/>
          </a:p>
          <a:p>
            <a:pPr marL="0" lvl="0" indent="0" algn="l" rtl="0">
              <a:spcBef>
                <a:spcPts val="0"/>
              </a:spcBef>
              <a:spcAft>
                <a:spcPts val="0"/>
              </a:spcAft>
              <a:buClr>
                <a:schemeClr val="dk1"/>
              </a:buClr>
              <a:buSzPts val="2400"/>
              <a:buFont typeface="Times New Roman"/>
              <a:buNone/>
            </a:pPr>
            <a:r>
              <a:rPr lang="en-US" sz="1800" dirty="0"/>
              <a:t>JOIN </a:t>
            </a:r>
            <a:r>
              <a:rPr lang="en-US" sz="1800" dirty="0" err="1"/>
              <a:t>sierra_view.bib_record_item_record_link</a:t>
            </a:r>
            <a:r>
              <a:rPr lang="en-US" sz="1800" dirty="0"/>
              <a:t> l</a:t>
            </a:r>
            <a:endParaRPr sz="1800" dirty="0"/>
          </a:p>
          <a:p>
            <a:pPr marL="0" lvl="0" indent="0" algn="l" rtl="0">
              <a:spcBef>
                <a:spcPts val="0"/>
              </a:spcBef>
              <a:spcAft>
                <a:spcPts val="0"/>
              </a:spcAft>
              <a:buClr>
                <a:schemeClr val="dk1"/>
              </a:buClr>
              <a:buSzPts val="2400"/>
              <a:buFont typeface="Times New Roman"/>
              <a:buNone/>
            </a:pPr>
            <a:r>
              <a:rPr lang="en-US" sz="1800" dirty="0" smtClean="0"/>
              <a:t>	ON </a:t>
            </a:r>
            <a:r>
              <a:rPr lang="en-US" sz="1800" dirty="0" err="1" smtClean="0"/>
              <a:t>bs.record_metadata_id</a:t>
            </a:r>
            <a:endParaRPr lang="en-US" sz="1800" dirty="0"/>
          </a:p>
          <a:p>
            <a:pPr marL="0" lvl="0" indent="0" algn="l" rtl="0">
              <a:spcBef>
                <a:spcPts val="0"/>
              </a:spcBef>
              <a:spcAft>
                <a:spcPts val="0"/>
              </a:spcAft>
              <a:buClr>
                <a:schemeClr val="dk1"/>
              </a:buClr>
              <a:buSzPts val="2400"/>
              <a:buFont typeface="Times New Roman"/>
              <a:buNone/>
            </a:pPr>
            <a:r>
              <a:rPr lang="en-US" sz="1800" dirty="0"/>
              <a:t>	</a:t>
            </a:r>
            <a:r>
              <a:rPr lang="en-US" sz="1800" dirty="0" smtClean="0"/>
              <a:t>IN </a:t>
            </a:r>
            <a:r>
              <a:rPr lang="en-US" sz="1800" dirty="0"/>
              <a:t>(</a:t>
            </a:r>
            <a:r>
              <a:rPr lang="en-US" sz="1800" dirty="0" err="1"/>
              <a:t>l.bib_record_id</a:t>
            </a:r>
            <a:r>
              <a:rPr lang="en-US" sz="1800" dirty="0"/>
              <a:t>, </a:t>
            </a:r>
            <a:r>
              <a:rPr lang="en-US" sz="1800" dirty="0" err="1"/>
              <a:t>l.item_record_id</a:t>
            </a:r>
            <a:r>
              <a:rPr lang="en-US" sz="1800" dirty="0" smtClean="0"/>
              <a:t>)</a:t>
            </a:r>
          </a:p>
          <a:p>
            <a:pPr marL="0" lvl="0" indent="0" algn="l" rtl="0">
              <a:spcBef>
                <a:spcPts val="0"/>
              </a:spcBef>
              <a:spcAft>
                <a:spcPts val="0"/>
              </a:spcAft>
              <a:buClr>
                <a:schemeClr val="dk1"/>
              </a:buClr>
              <a:buSzPts val="2400"/>
              <a:buFont typeface="Times New Roman"/>
              <a:buNone/>
            </a:pPr>
            <a:r>
              <a:rPr lang="en-US" sz="1800" dirty="0" smtClean="0"/>
              <a:t>JOIN </a:t>
            </a:r>
            <a:r>
              <a:rPr lang="en-US" sz="1800" dirty="0" err="1" smtClean="0"/>
              <a:t>sierra_view.record_metadata</a:t>
            </a:r>
            <a:r>
              <a:rPr lang="en-US" sz="1800" dirty="0" smtClean="0"/>
              <a:t> </a:t>
            </a:r>
            <a:r>
              <a:rPr lang="en-US" sz="1800" dirty="0" err="1" smtClean="0"/>
              <a:t>rm</a:t>
            </a:r>
            <a:endParaRPr lang="en-US" sz="1800" dirty="0" smtClean="0"/>
          </a:p>
          <a:p>
            <a:pPr marL="0" lvl="0" indent="0" algn="l" rtl="0">
              <a:spcBef>
                <a:spcPts val="0"/>
              </a:spcBef>
              <a:spcAft>
                <a:spcPts val="0"/>
              </a:spcAft>
              <a:buClr>
                <a:schemeClr val="dk1"/>
              </a:buClr>
              <a:buSzPts val="2400"/>
              <a:buFont typeface="Times New Roman"/>
              <a:buNone/>
            </a:pPr>
            <a:r>
              <a:rPr lang="en-US" sz="1800" dirty="0"/>
              <a:t>	</a:t>
            </a:r>
            <a:r>
              <a:rPr lang="en-US" sz="1800" dirty="0" smtClean="0"/>
              <a:t>ON </a:t>
            </a:r>
            <a:r>
              <a:rPr lang="en-US" sz="1800" dirty="0" err="1" smtClean="0"/>
              <a:t>l.bib_record_id</a:t>
            </a:r>
            <a:r>
              <a:rPr lang="en-US" sz="1800" dirty="0" smtClean="0"/>
              <a:t> = rm.id</a:t>
            </a:r>
            <a:endParaRPr sz="1800" dirty="0"/>
          </a:p>
          <a:p>
            <a:pPr marL="914400" lvl="0" indent="457200" algn="l" rtl="0">
              <a:spcBef>
                <a:spcPts val="0"/>
              </a:spcBef>
              <a:spcAft>
                <a:spcPts val="0"/>
              </a:spcAft>
              <a:buClr>
                <a:schemeClr val="dk1"/>
              </a:buClr>
              <a:buSzPts val="2400"/>
              <a:buFont typeface="Times New Roman"/>
              <a:buNone/>
            </a:pPr>
            <a:endParaRPr sz="1800" dirty="0"/>
          </a:p>
          <a:p>
            <a:pPr marL="0" lvl="0" indent="0" algn="l" rtl="0">
              <a:spcBef>
                <a:spcPts val="0"/>
              </a:spcBef>
              <a:spcAft>
                <a:spcPts val="0"/>
              </a:spcAft>
              <a:buClr>
                <a:schemeClr val="dk1"/>
              </a:buClr>
              <a:buSzPts val="2400"/>
              <a:buFont typeface="Times New Roman"/>
              <a:buNone/>
            </a:pPr>
            <a:r>
              <a:rPr lang="en-US" sz="1800" dirty="0"/>
              <a:t>WHERE </a:t>
            </a:r>
            <a:r>
              <a:rPr lang="en-US" sz="1800" dirty="0" err="1" smtClean="0"/>
              <a:t>bs.bool_info_id</a:t>
            </a:r>
            <a:r>
              <a:rPr lang="en-US" sz="1800" dirty="0" smtClean="0"/>
              <a:t> </a:t>
            </a:r>
            <a:r>
              <a:rPr lang="en-US" sz="1800" dirty="0"/>
              <a:t>= ‘42</a:t>
            </a:r>
            <a:r>
              <a:rPr lang="en-US" sz="1800" dirty="0" smtClean="0"/>
              <a:t>’</a:t>
            </a:r>
            <a:endParaRPr sz="1800" dirty="0"/>
          </a:p>
        </p:txBody>
      </p:sp>
      <p:pic>
        <p:nvPicPr>
          <p:cNvPr id="2" name="Picture 1"/>
          <p:cNvPicPr>
            <a:picLocks noChangeAspect="1"/>
          </p:cNvPicPr>
          <p:nvPr/>
        </p:nvPicPr>
        <p:blipFill>
          <a:blip r:embed="rId3"/>
          <a:stretch>
            <a:fillRect/>
          </a:stretch>
        </p:blipFill>
        <p:spPr>
          <a:xfrm>
            <a:off x="5982095" y="290985"/>
            <a:ext cx="3161905" cy="3780952"/>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iii_user </a:t>
            </a:r>
            <a:r>
              <a:rPr lang="en-US" dirty="0" smtClean="0"/>
              <a:t>views</a:t>
            </a:r>
            <a:endParaRPr dirty="0"/>
          </a:p>
        </p:txBody>
      </p:sp>
      <p:graphicFrame>
        <p:nvGraphicFramePr>
          <p:cNvPr id="447" name="Google Shape;447;p64"/>
          <p:cNvGraphicFramePr/>
          <p:nvPr/>
        </p:nvGraphicFramePr>
        <p:xfrm>
          <a:off x="4806938" y="1551591"/>
          <a:ext cx="4014925" cy="2057520"/>
        </p:xfrm>
        <a:graphic>
          <a:graphicData uri="http://schemas.openxmlformats.org/drawingml/2006/table">
            <a:tbl>
              <a:tblPr firstRow="1" bandRow="1">
                <a:noFill/>
                <a:tableStyleId>{42D72A06-CE29-42C2-85F7-EA575A7C30C2}</a:tableStyleId>
              </a:tblPr>
              <a:tblGrid>
                <a:gridCol w="4014925">
                  <a:extLst>
                    <a:ext uri="{9D8B030D-6E8A-4147-A177-3AD203B41FA5}">
                      <a16:colId xmlns:a16="http://schemas.microsoft.com/office/drawing/2014/main" val="20000"/>
                    </a:ext>
                  </a:extLst>
                </a:gridCol>
              </a:tblGrid>
              <a:tr h="278150">
                <a:tc>
                  <a:txBody>
                    <a:bodyPr/>
                    <a:lstStyle/>
                    <a:p>
                      <a:pPr marL="0" marR="0" lvl="0" indent="0" algn="l" rtl="0">
                        <a:spcBef>
                          <a:spcPts val="0"/>
                        </a:spcBef>
                        <a:spcAft>
                          <a:spcPts val="0"/>
                        </a:spcAft>
                        <a:buNone/>
                      </a:pPr>
                      <a:r>
                        <a:rPr lang="en-US" sz="1800" b="0" dirty="0">
                          <a:latin typeface="Arial"/>
                          <a:ea typeface="Arial"/>
                          <a:cs typeface="Arial"/>
                          <a:sym typeface="Arial"/>
                        </a:rPr>
                        <a:t>iii_user</a:t>
                      </a:r>
                      <a:endParaRPr sz="1800" b="0" dirty="0">
                        <a:latin typeface="Arial"/>
                        <a:ea typeface="Arial"/>
                        <a:cs typeface="Arial"/>
                        <a:sym typeface="Arial"/>
                      </a:endParaRPr>
                    </a:p>
                  </a:txBody>
                  <a:tcPr marL="91450" marR="91450" marT="34300" marB="34300"/>
                </a:tc>
                <a:extLst>
                  <a:ext uri="{0D108BD9-81ED-4DB2-BD59-A6C34878D82A}">
                    <a16:rowId xmlns:a16="http://schemas.microsoft.com/office/drawing/2014/main" val="10000"/>
                  </a:ext>
                </a:extLst>
              </a:tr>
              <a:tr h="278150">
                <a:tc>
                  <a:txBody>
                    <a:bodyPr/>
                    <a:lstStyle/>
                    <a:p>
                      <a:pPr marL="0" marR="0" lvl="0" indent="0" algn="l" rtl="0">
                        <a:spcBef>
                          <a:spcPts val="0"/>
                        </a:spcBef>
                        <a:spcAft>
                          <a:spcPts val="0"/>
                        </a:spcAft>
                        <a:buNone/>
                      </a:pPr>
                      <a:r>
                        <a:rPr lang="en-US" sz="1800">
                          <a:latin typeface="Arial"/>
                          <a:ea typeface="Arial"/>
                          <a:cs typeface="Arial"/>
                          <a:sym typeface="Arial"/>
                        </a:rPr>
                        <a:t>iii_user_application_myuser</a:t>
                      </a:r>
                      <a:endParaRPr sz="1800">
                        <a:latin typeface="Arial"/>
                        <a:ea typeface="Arial"/>
                        <a:cs typeface="Arial"/>
                        <a:sym typeface="Arial"/>
                      </a:endParaRPr>
                    </a:p>
                  </a:txBody>
                  <a:tcPr marL="91450" marR="91450" marT="34300" marB="34300"/>
                </a:tc>
                <a:extLst>
                  <a:ext uri="{0D108BD9-81ED-4DB2-BD59-A6C34878D82A}">
                    <a16:rowId xmlns:a16="http://schemas.microsoft.com/office/drawing/2014/main" val="10001"/>
                  </a:ext>
                </a:extLst>
              </a:tr>
              <a:tr h="278150">
                <a:tc>
                  <a:txBody>
                    <a:bodyPr/>
                    <a:lstStyle/>
                    <a:p>
                      <a:pPr marL="0" marR="0" lvl="0" indent="0" algn="l" rtl="0">
                        <a:spcBef>
                          <a:spcPts val="0"/>
                        </a:spcBef>
                        <a:spcAft>
                          <a:spcPts val="0"/>
                        </a:spcAft>
                        <a:buNone/>
                      </a:pPr>
                      <a:r>
                        <a:rPr lang="en-US" sz="1800">
                          <a:latin typeface="Arial"/>
                          <a:ea typeface="Arial"/>
                          <a:cs typeface="Arial"/>
                          <a:sym typeface="Arial"/>
                        </a:rPr>
                        <a:t>iii_user_desktop_option</a:t>
                      </a:r>
                      <a:endParaRPr sz="1800">
                        <a:latin typeface="Arial"/>
                        <a:ea typeface="Arial"/>
                        <a:cs typeface="Arial"/>
                        <a:sym typeface="Arial"/>
                      </a:endParaRPr>
                    </a:p>
                  </a:txBody>
                  <a:tcPr marL="91450" marR="91450" marT="34300" marB="34300"/>
                </a:tc>
                <a:extLst>
                  <a:ext uri="{0D108BD9-81ED-4DB2-BD59-A6C34878D82A}">
                    <a16:rowId xmlns:a16="http://schemas.microsoft.com/office/drawing/2014/main" val="10002"/>
                  </a:ext>
                </a:extLst>
              </a:tr>
              <a:tr h="278150">
                <a:tc>
                  <a:txBody>
                    <a:bodyPr/>
                    <a:lstStyle/>
                    <a:p>
                      <a:pPr marL="0" marR="0" lvl="0" indent="0" algn="l" rtl="0">
                        <a:spcBef>
                          <a:spcPts val="0"/>
                        </a:spcBef>
                        <a:spcAft>
                          <a:spcPts val="0"/>
                        </a:spcAft>
                        <a:buNone/>
                      </a:pPr>
                      <a:r>
                        <a:rPr lang="en-US" sz="1800">
                          <a:latin typeface="Arial"/>
                          <a:ea typeface="Arial"/>
                          <a:cs typeface="Arial"/>
                          <a:sym typeface="Arial"/>
                        </a:rPr>
                        <a:t>iii_user_permission_myuser</a:t>
                      </a:r>
                      <a:endParaRPr sz="1800">
                        <a:latin typeface="Arial"/>
                        <a:ea typeface="Arial"/>
                        <a:cs typeface="Arial"/>
                        <a:sym typeface="Arial"/>
                      </a:endParaRPr>
                    </a:p>
                  </a:txBody>
                  <a:tcPr marL="91450" marR="91450" marT="34300" marB="34300"/>
                </a:tc>
                <a:extLst>
                  <a:ext uri="{0D108BD9-81ED-4DB2-BD59-A6C34878D82A}">
                    <a16:rowId xmlns:a16="http://schemas.microsoft.com/office/drawing/2014/main" val="10003"/>
                  </a:ext>
                </a:extLst>
              </a:tr>
              <a:tr h="278150">
                <a:tc>
                  <a:txBody>
                    <a:bodyPr/>
                    <a:lstStyle/>
                    <a:p>
                      <a:pPr marL="0" marR="0" lvl="0" indent="0" algn="l" rtl="0">
                        <a:spcBef>
                          <a:spcPts val="0"/>
                        </a:spcBef>
                        <a:spcAft>
                          <a:spcPts val="0"/>
                        </a:spcAft>
                        <a:buNone/>
                      </a:pPr>
                      <a:r>
                        <a:rPr lang="en-US" sz="1800">
                          <a:latin typeface="Arial"/>
                          <a:ea typeface="Arial"/>
                          <a:cs typeface="Arial"/>
                          <a:sym typeface="Arial"/>
                        </a:rPr>
                        <a:t>iii_user_printer_myuser</a:t>
                      </a:r>
                      <a:endParaRPr sz="1800">
                        <a:latin typeface="Arial"/>
                        <a:ea typeface="Arial"/>
                        <a:cs typeface="Arial"/>
                        <a:sym typeface="Arial"/>
                      </a:endParaRPr>
                    </a:p>
                  </a:txBody>
                  <a:tcPr marL="91450" marR="91450" marT="34300" marB="34300"/>
                </a:tc>
                <a:extLst>
                  <a:ext uri="{0D108BD9-81ED-4DB2-BD59-A6C34878D82A}">
                    <a16:rowId xmlns:a16="http://schemas.microsoft.com/office/drawing/2014/main" val="10004"/>
                  </a:ext>
                </a:extLst>
              </a:tr>
              <a:tr h="278150">
                <a:tc>
                  <a:txBody>
                    <a:bodyPr/>
                    <a:lstStyle/>
                    <a:p>
                      <a:pPr marL="0" lvl="0" indent="0" algn="l" rtl="0">
                        <a:spcBef>
                          <a:spcPts val="0"/>
                        </a:spcBef>
                        <a:spcAft>
                          <a:spcPts val="0"/>
                        </a:spcAft>
                        <a:buClr>
                          <a:schemeClr val="dk1"/>
                        </a:buClr>
                        <a:buFont typeface="Arial"/>
                        <a:buNone/>
                      </a:pPr>
                      <a:r>
                        <a:rPr lang="en-US" sz="1800" dirty="0">
                          <a:latin typeface="Arial"/>
                          <a:ea typeface="Arial"/>
                          <a:cs typeface="Arial"/>
                          <a:sym typeface="Arial"/>
                        </a:rPr>
                        <a:t>iii_user_workflow</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5"/>
                  </a:ext>
                </a:extLst>
              </a:tr>
            </a:tbl>
          </a:graphicData>
        </a:graphic>
      </p:graphicFrame>
      <p:sp>
        <p:nvSpPr>
          <p:cNvPr id="448" name="Google Shape;448;p64"/>
          <p:cNvSpPr txBox="1"/>
          <p:nvPr/>
        </p:nvSpPr>
        <p:spPr>
          <a:xfrm>
            <a:off x="657575" y="3861713"/>
            <a:ext cx="7772400" cy="6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endParaRPr>
          </a:p>
        </p:txBody>
      </p:sp>
      <p:graphicFrame>
        <p:nvGraphicFramePr>
          <p:cNvPr id="449" name="Google Shape;449;p64"/>
          <p:cNvGraphicFramePr/>
          <p:nvPr/>
        </p:nvGraphicFramePr>
        <p:xfrm>
          <a:off x="99238" y="1551591"/>
          <a:ext cx="4412550" cy="1714600"/>
        </p:xfrm>
        <a:graphic>
          <a:graphicData uri="http://schemas.openxmlformats.org/drawingml/2006/table">
            <a:tbl>
              <a:tblPr firstRow="1" bandRow="1">
                <a:noFill/>
                <a:tableStyleId>{42D72A06-CE29-42C2-85F7-EA575A7C30C2}</a:tableStyleId>
              </a:tblPr>
              <a:tblGrid>
                <a:gridCol w="4412550">
                  <a:extLst>
                    <a:ext uri="{9D8B030D-6E8A-4147-A177-3AD203B41FA5}">
                      <a16:colId xmlns:a16="http://schemas.microsoft.com/office/drawing/2014/main" val="20000"/>
                    </a:ext>
                  </a:extLst>
                </a:gridCol>
              </a:tblGrid>
              <a:tr h="278150">
                <a:tc>
                  <a:txBody>
                    <a:bodyPr/>
                    <a:lstStyle/>
                    <a:p>
                      <a:pPr marL="0" marR="0" lvl="0" indent="0" algn="l" rtl="0">
                        <a:spcBef>
                          <a:spcPts val="0"/>
                        </a:spcBef>
                        <a:spcAft>
                          <a:spcPts val="0"/>
                        </a:spcAft>
                        <a:buNone/>
                      </a:pPr>
                      <a:r>
                        <a:rPr lang="en-US" sz="1800">
                          <a:latin typeface="Arial"/>
                          <a:ea typeface="Arial"/>
                          <a:cs typeface="Arial"/>
                          <a:sym typeface="Arial"/>
                        </a:rPr>
                        <a:t>iii_user_permission_myuser</a:t>
                      </a:r>
                      <a:endParaRPr sz="1800">
                        <a:latin typeface="Arial"/>
                        <a:ea typeface="Arial"/>
                        <a:cs typeface="Arial"/>
                        <a:sym typeface="Arial"/>
                      </a:endParaRPr>
                    </a:p>
                  </a:txBody>
                  <a:tcPr marL="91450" marR="91450" marT="34300" marB="34300"/>
                </a:tc>
                <a:extLst>
                  <a:ext uri="{0D108BD9-81ED-4DB2-BD59-A6C34878D82A}">
                    <a16:rowId xmlns:a16="http://schemas.microsoft.com/office/drawing/2014/main" val="10000"/>
                  </a:ext>
                </a:extLst>
              </a:tr>
              <a:tr h="278150">
                <a:tc>
                  <a:txBody>
                    <a:bodyPr/>
                    <a:lstStyle/>
                    <a:p>
                      <a:pPr marL="0" marR="0" lvl="0" indent="0" algn="l" rtl="0">
                        <a:spcBef>
                          <a:spcPts val="0"/>
                        </a:spcBef>
                        <a:spcAft>
                          <a:spcPts val="0"/>
                        </a:spcAft>
                        <a:buNone/>
                      </a:pPr>
                      <a:r>
                        <a:rPr lang="en-US" sz="1800" dirty="0">
                          <a:latin typeface="Arial"/>
                          <a:ea typeface="Arial"/>
                          <a:cs typeface="Arial"/>
                          <a:sym typeface="Arial"/>
                        </a:rPr>
                        <a:t>iii_user_id</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1"/>
                  </a:ext>
                </a:extLst>
              </a:tr>
              <a:tr h="278150">
                <a:tc>
                  <a:txBody>
                    <a:bodyPr/>
                    <a:lstStyle/>
                    <a:p>
                      <a:pPr marL="0" marR="0" lvl="0" indent="0" algn="l" rtl="0">
                        <a:spcBef>
                          <a:spcPts val="0"/>
                        </a:spcBef>
                        <a:spcAft>
                          <a:spcPts val="0"/>
                        </a:spcAft>
                        <a:buNone/>
                      </a:pPr>
                      <a:r>
                        <a:rPr lang="en-US" sz="1800">
                          <a:latin typeface="Arial"/>
                          <a:ea typeface="Arial"/>
                          <a:cs typeface="Arial"/>
                          <a:sym typeface="Arial"/>
                        </a:rPr>
                        <a:t>user_name</a:t>
                      </a:r>
                      <a:endParaRPr sz="1800">
                        <a:latin typeface="Arial"/>
                        <a:ea typeface="Arial"/>
                        <a:cs typeface="Arial"/>
                        <a:sym typeface="Arial"/>
                      </a:endParaRPr>
                    </a:p>
                  </a:txBody>
                  <a:tcPr marL="91450" marR="91450" marT="34300" marB="34300"/>
                </a:tc>
                <a:extLst>
                  <a:ext uri="{0D108BD9-81ED-4DB2-BD59-A6C34878D82A}">
                    <a16:rowId xmlns:a16="http://schemas.microsoft.com/office/drawing/2014/main" val="10002"/>
                  </a:ext>
                </a:extLst>
              </a:tr>
              <a:tr h="278150">
                <a:tc>
                  <a:txBody>
                    <a:bodyPr/>
                    <a:lstStyle/>
                    <a:p>
                      <a:pPr marL="0" marR="0" lvl="0" indent="0" algn="l" rtl="0">
                        <a:spcBef>
                          <a:spcPts val="0"/>
                        </a:spcBef>
                        <a:spcAft>
                          <a:spcPts val="0"/>
                        </a:spcAft>
                        <a:buNone/>
                      </a:pPr>
                      <a:r>
                        <a:rPr lang="en-US" sz="1800">
                          <a:latin typeface="Arial"/>
                          <a:ea typeface="Arial"/>
                          <a:cs typeface="Arial"/>
                          <a:sym typeface="Arial"/>
                        </a:rPr>
                        <a:t>permission_num</a:t>
                      </a:r>
                      <a:endParaRPr sz="1800">
                        <a:latin typeface="Arial"/>
                        <a:ea typeface="Arial"/>
                        <a:cs typeface="Arial"/>
                        <a:sym typeface="Arial"/>
                      </a:endParaRPr>
                    </a:p>
                  </a:txBody>
                  <a:tcPr marL="91450" marR="91450" marT="34300" marB="34300"/>
                </a:tc>
                <a:extLst>
                  <a:ext uri="{0D108BD9-81ED-4DB2-BD59-A6C34878D82A}">
                    <a16:rowId xmlns:a16="http://schemas.microsoft.com/office/drawing/2014/main" val="10003"/>
                  </a:ext>
                </a:extLst>
              </a:tr>
              <a:tr h="278150">
                <a:tc>
                  <a:txBody>
                    <a:bodyPr/>
                    <a:lstStyle/>
                    <a:p>
                      <a:pPr marL="0" marR="0" lvl="0" indent="0" algn="l" rtl="0">
                        <a:spcBef>
                          <a:spcPts val="0"/>
                        </a:spcBef>
                        <a:spcAft>
                          <a:spcPts val="0"/>
                        </a:spcAft>
                        <a:buNone/>
                      </a:pPr>
                      <a:r>
                        <a:rPr lang="en-US" sz="1800" dirty="0">
                          <a:latin typeface="Arial"/>
                          <a:ea typeface="Arial"/>
                          <a:cs typeface="Arial"/>
                          <a:sym typeface="Arial"/>
                        </a:rPr>
                        <a:t>permission_name</a:t>
                      </a:r>
                      <a:endParaRPr sz="1800" dirty="0">
                        <a:latin typeface="Arial"/>
                        <a:ea typeface="Arial"/>
                        <a:cs typeface="Arial"/>
                        <a:sym typeface="Arial"/>
                      </a:endParaRPr>
                    </a:p>
                  </a:txBody>
                  <a:tcPr marL="91450" marR="91450" marT="34300" marB="34300"/>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iii_user_desktop_option</a:t>
            </a:r>
            <a:endParaRPr/>
          </a:p>
        </p:txBody>
      </p:sp>
      <p:sp>
        <p:nvSpPr>
          <p:cNvPr id="456" name="Google Shape;456;p65"/>
          <p:cNvSpPr txBox="1">
            <a:spLocks noGrp="1"/>
          </p:cNvSpPr>
          <p:nvPr>
            <p:ph idx="1"/>
          </p:nvPr>
        </p:nvSpPr>
        <p:spPr>
          <a:xfrm>
            <a:off x="387424" y="1321725"/>
            <a:ext cx="4184700" cy="33111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Key Fields: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iii_user_id,</a:t>
            </a:r>
            <a:endParaRPr sz="1800" dirty="0"/>
          </a:p>
          <a:p>
            <a:pPr marL="0" lvl="0" indent="0" algn="l" rtl="0">
              <a:spcBef>
                <a:spcPts val="640"/>
              </a:spcBef>
              <a:spcAft>
                <a:spcPts val="0"/>
              </a:spcAft>
              <a:buClr>
                <a:schemeClr val="dk1"/>
              </a:buClr>
              <a:buSzPts val="3200"/>
              <a:buFont typeface="Times New Roman"/>
              <a:buNone/>
            </a:pPr>
            <a:r>
              <a:rPr lang="en-US" sz="1800" dirty="0"/>
              <a:t>desktop_option_id,</a:t>
            </a:r>
            <a:endParaRPr sz="1800" dirty="0"/>
          </a:p>
          <a:p>
            <a:pPr marL="0" lvl="0" indent="0" algn="l" rtl="0">
              <a:spcBef>
                <a:spcPts val="640"/>
              </a:spcBef>
              <a:spcAft>
                <a:spcPts val="0"/>
              </a:spcAft>
              <a:buClr>
                <a:schemeClr val="dk1"/>
              </a:buClr>
              <a:buSzPts val="3200"/>
              <a:buFont typeface="Times New Roman"/>
              <a:buNone/>
            </a:pPr>
            <a:r>
              <a:rPr lang="en-US" sz="1800" dirty="0"/>
              <a:t>value</a:t>
            </a:r>
            <a:endParaRPr sz="1800" dirty="0"/>
          </a:p>
          <a:p>
            <a:pPr marL="0" lvl="0" indent="0" algn="ctr" rtl="0">
              <a:spcBef>
                <a:spcPts val="640"/>
              </a:spcBef>
              <a:spcAft>
                <a:spcPts val="0"/>
              </a:spcAft>
              <a:buClr>
                <a:schemeClr val="dk1"/>
              </a:buClr>
              <a:buSzPts val="3200"/>
              <a:buFont typeface="Times New Roman"/>
              <a:buNone/>
            </a:pPr>
            <a:endParaRPr dirty="0"/>
          </a:p>
          <a:p>
            <a:pPr marL="0" lvl="0" indent="0" algn="ctr" rtl="0">
              <a:spcBef>
                <a:spcPts val="640"/>
              </a:spcBef>
              <a:spcAft>
                <a:spcPts val="0"/>
              </a:spcAft>
              <a:buClr>
                <a:schemeClr val="dk1"/>
              </a:buClr>
              <a:buSzPts val="3200"/>
              <a:buFont typeface="Times New Roman"/>
              <a:buNone/>
            </a:pPr>
            <a:endParaRPr dirty="0"/>
          </a:p>
          <a:p>
            <a:pPr marL="0" lvl="0" indent="0" algn="l" rtl="0">
              <a:spcBef>
                <a:spcPts val="640"/>
              </a:spcBef>
              <a:spcAft>
                <a:spcPts val="0"/>
              </a:spcAft>
              <a:buClr>
                <a:schemeClr val="dk1"/>
              </a:buClr>
              <a:buSzPts val="3200"/>
              <a:buFont typeface="Times New Roman"/>
              <a:buNone/>
            </a:pPr>
            <a:endParaRPr dirty="0"/>
          </a:p>
        </p:txBody>
      </p:sp>
      <p:sp>
        <p:nvSpPr>
          <p:cNvPr id="457" name="Google Shape;457;p65"/>
          <p:cNvSpPr txBox="1">
            <a:spLocks noGrp="1"/>
          </p:cNvSpPr>
          <p:nvPr>
            <p:ph type="body" idx="4294967295"/>
          </p:nvPr>
        </p:nvSpPr>
        <p:spPr>
          <a:xfrm>
            <a:off x="4572000" y="1257300"/>
            <a:ext cx="4572000" cy="3328988"/>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Use for:</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Identifying user settings and options</a:t>
            </a:r>
            <a:endParaRPr sz="1800" dirty="0"/>
          </a:p>
          <a:p>
            <a:pPr marL="0" lvl="0" indent="0" algn="l" rtl="0">
              <a:spcBef>
                <a:spcPts val="640"/>
              </a:spcBef>
              <a:spcAft>
                <a:spcPts val="0"/>
              </a:spcAft>
              <a:buClr>
                <a:schemeClr val="dk1"/>
              </a:buClr>
              <a:buSzPts val="3200"/>
              <a:buFont typeface="Times New Roman"/>
              <a:buNone/>
            </a:pPr>
            <a:endParaRPr sz="1800" dirty="0"/>
          </a:p>
          <a:p>
            <a:pPr marL="0" lvl="0" indent="0" algn="ctr" rtl="0">
              <a:spcBef>
                <a:spcPts val="640"/>
              </a:spcBef>
              <a:spcAft>
                <a:spcPts val="0"/>
              </a:spcAft>
              <a:buClr>
                <a:schemeClr val="dk1"/>
              </a:buClr>
              <a:buSzPts val="3200"/>
              <a:buFont typeface="Times New Roman"/>
              <a:buNone/>
            </a:pPr>
            <a:r>
              <a:rPr lang="en-US" sz="1800" b="1" dirty="0"/>
              <a:t>Tips and Tricks: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desktop_option_id and value fields are not documented.</a:t>
            </a:r>
            <a:endParaRPr sz="1800" dirty="0"/>
          </a:p>
          <a:p>
            <a:pPr marL="0" lvl="0" indent="0" algn="l" rtl="0">
              <a:spcBef>
                <a:spcPts val="640"/>
              </a:spcBef>
              <a:spcAft>
                <a:spcPts val="0"/>
              </a:spcAft>
              <a:buClr>
                <a:schemeClr val="dk1"/>
              </a:buClr>
              <a:buSzPts val="3200"/>
              <a:buFont typeface="Times New Roman"/>
              <a:buNone/>
            </a:pPr>
            <a:r>
              <a:rPr lang="en-US" sz="1800" dirty="0"/>
              <a:t>  </a:t>
            </a:r>
            <a:endParaRPr sz="1800" dirty="0"/>
          </a:p>
          <a:p>
            <a:pPr marL="0" lvl="0" indent="0" algn="l" rtl="0">
              <a:spcBef>
                <a:spcPts val="640"/>
              </a:spcBef>
              <a:spcAft>
                <a:spcPts val="0"/>
              </a:spcAft>
              <a:buClr>
                <a:schemeClr val="dk1"/>
              </a:buClr>
              <a:buSzPts val="3200"/>
              <a:buFont typeface="Times New Roman"/>
              <a:buNone/>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iii_user_desktop_option</a:t>
            </a:r>
            <a:endParaRPr/>
          </a:p>
        </p:txBody>
      </p:sp>
      <p:pic>
        <p:nvPicPr>
          <p:cNvPr id="3" name="Picture 2"/>
          <p:cNvPicPr>
            <a:picLocks noChangeAspect="1"/>
          </p:cNvPicPr>
          <p:nvPr/>
        </p:nvPicPr>
        <p:blipFill>
          <a:blip r:embed="rId3"/>
          <a:stretch>
            <a:fillRect/>
          </a:stretch>
        </p:blipFill>
        <p:spPr>
          <a:xfrm>
            <a:off x="2373803" y="1057038"/>
            <a:ext cx="4339907" cy="40537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4767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Logins not using e-mailed due slips </a:t>
            </a:r>
            <a:endParaRPr/>
          </a:p>
        </p:txBody>
      </p:sp>
      <p:sp>
        <p:nvSpPr>
          <p:cNvPr id="464" name="Google Shape;464;p6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en-US" sz="1800" dirty="0"/>
              <a:t>SELECT u.name</a:t>
            </a:r>
            <a:endParaRPr sz="1800" dirty="0"/>
          </a:p>
          <a:p>
            <a:pPr marL="0" lvl="0" indent="0" algn="l" rtl="0">
              <a:spcBef>
                <a:spcPts val="0"/>
              </a:spcBef>
              <a:spcAft>
                <a:spcPts val="0"/>
              </a:spcAft>
              <a:buClr>
                <a:schemeClr val="dk1"/>
              </a:buClr>
              <a:buSzPts val="2400"/>
              <a:buFont typeface="Times New Roman"/>
              <a:buNone/>
            </a:pPr>
            <a:endParaRPr sz="1800" dirty="0"/>
          </a:p>
          <a:p>
            <a:pPr marL="0" lvl="0" indent="0" algn="l" rtl="0">
              <a:spcBef>
                <a:spcPts val="0"/>
              </a:spcBef>
              <a:spcAft>
                <a:spcPts val="0"/>
              </a:spcAft>
              <a:buClr>
                <a:schemeClr val="dk1"/>
              </a:buClr>
              <a:buSzPts val="2400"/>
              <a:buFont typeface="Times New Roman"/>
              <a:buNone/>
            </a:pPr>
            <a:r>
              <a:rPr lang="en-US" sz="1800" dirty="0"/>
              <a:t>FROM sierra_view.iii_user u</a:t>
            </a:r>
            <a:endParaRPr sz="1800" dirty="0"/>
          </a:p>
          <a:p>
            <a:pPr marL="0" lvl="0" indent="457200" algn="l" rtl="0">
              <a:spcBef>
                <a:spcPts val="0"/>
              </a:spcBef>
              <a:spcAft>
                <a:spcPts val="0"/>
              </a:spcAft>
              <a:buClr>
                <a:schemeClr val="dk1"/>
              </a:buClr>
              <a:buSzPts val="2400"/>
              <a:buFont typeface="Times New Roman"/>
              <a:buNone/>
            </a:pPr>
            <a:endParaRPr sz="1800" dirty="0"/>
          </a:p>
          <a:p>
            <a:pPr marL="0" lvl="0" indent="0" algn="l" rtl="0">
              <a:spcBef>
                <a:spcPts val="0"/>
              </a:spcBef>
              <a:spcAft>
                <a:spcPts val="0"/>
              </a:spcAft>
              <a:buClr>
                <a:schemeClr val="dk1"/>
              </a:buClr>
              <a:buSzPts val="2400"/>
              <a:buFont typeface="Times New Roman"/>
              <a:buNone/>
            </a:pPr>
            <a:r>
              <a:rPr lang="en-US" sz="1800" dirty="0"/>
              <a:t>JOIN sierra_view.iii_user_desktop_option o</a:t>
            </a:r>
            <a:endParaRPr sz="1800" dirty="0"/>
          </a:p>
          <a:p>
            <a:pPr marL="0" lvl="0" indent="457200" algn="l" rtl="0">
              <a:spcBef>
                <a:spcPts val="0"/>
              </a:spcBef>
              <a:spcAft>
                <a:spcPts val="0"/>
              </a:spcAft>
              <a:buClr>
                <a:schemeClr val="dk1"/>
              </a:buClr>
              <a:buSzPts val="2400"/>
              <a:buFont typeface="Times New Roman"/>
              <a:buNone/>
            </a:pPr>
            <a:r>
              <a:rPr lang="en-US" sz="1800" dirty="0"/>
              <a:t>ON u.id = o.iii_user_id</a:t>
            </a:r>
            <a:endParaRPr sz="1800" dirty="0"/>
          </a:p>
          <a:p>
            <a:pPr marL="0" lvl="0" indent="457200" algn="l" rtl="0">
              <a:spcBef>
                <a:spcPts val="0"/>
              </a:spcBef>
              <a:spcAft>
                <a:spcPts val="0"/>
              </a:spcAft>
              <a:buClr>
                <a:schemeClr val="dk1"/>
              </a:buClr>
              <a:buSzPts val="2400"/>
              <a:buFont typeface="Times New Roman"/>
              <a:buNone/>
            </a:pPr>
            <a:r>
              <a:rPr lang="en-US" sz="1800" dirty="0"/>
              <a:t>AND o.desktop_option_id = ‘905’</a:t>
            </a:r>
            <a:endParaRPr sz="1800" dirty="0"/>
          </a:p>
          <a:p>
            <a:pPr marL="0" lvl="0" indent="457200" algn="l" rtl="0">
              <a:spcBef>
                <a:spcPts val="0"/>
              </a:spcBef>
              <a:spcAft>
                <a:spcPts val="0"/>
              </a:spcAft>
              <a:buClr>
                <a:schemeClr val="dk1"/>
              </a:buClr>
              <a:buSzPts val="2400"/>
              <a:buFont typeface="Times New Roman"/>
              <a:buNone/>
            </a:pPr>
            <a:r>
              <a:rPr lang="en-US" sz="1800" dirty="0"/>
              <a:t>AND o.value NOT LIKE ‘Email</a:t>
            </a:r>
            <a:r>
              <a:rPr lang="en-US" sz="1800" dirty="0" smtClean="0"/>
              <a:t>%’</a:t>
            </a:r>
          </a:p>
          <a:p>
            <a:pPr marL="0" lvl="0" indent="457200" algn="l" rtl="0">
              <a:spcBef>
                <a:spcPts val="0"/>
              </a:spcBef>
              <a:spcAft>
                <a:spcPts val="0"/>
              </a:spcAft>
              <a:buClr>
                <a:schemeClr val="dk1"/>
              </a:buClr>
              <a:buSzPts val="2400"/>
              <a:buFont typeface="Times New Roman"/>
              <a:buNone/>
            </a:pPr>
            <a:r>
              <a:rPr lang="en-US" sz="1800" dirty="0" smtClean="0"/>
              <a:t>AND u.name LIKE ‘%circ%’</a:t>
            </a:r>
            <a:endParaRPr sz="1800" dirty="0"/>
          </a:p>
          <a:p>
            <a:pPr marL="914400" lvl="0" indent="457200" algn="l" rtl="0">
              <a:spcBef>
                <a:spcPts val="0"/>
              </a:spcBef>
              <a:spcAft>
                <a:spcPts val="0"/>
              </a:spcAft>
              <a:buClr>
                <a:schemeClr val="dk1"/>
              </a:buClr>
              <a:buSzPts val="2400"/>
              <a:buFont typeface="Times New Roman"/>
              <a:buNone/>
            </a:pPr>
            <a:endParaRPr sz="1800" dirty="0"/>
          </a:p>
          <a:p>
            <a:pPr marL="0" lvl="0" indent="0" algn="l" rtl="0">
              <a:spcBef>
                <a:spcPts val="0"/>
              </a:spcBef>
              <a:spcAft>
                <a:spcPts val="0"/>
              </a:spcAft>
              <a:buClr>
                <a:schemeClr val="dk1"/>
              </a:buClr>
              <a:buSzPts val="2400"/>
              <a:buFont typeface="Times New Roman"/>
              <a:buNone/>
            </a:pPr>
            <a:r>
              <a:rPr lang="en-US" sz="1800" dirty="0"/>
              <a:t>ORDER BY </a:t>
            </a:r>
            <a:r>
              <a:rPr lang="en-US" sz="1800" dirty="0" smtClean="0"/>
              <a:t>1</a:t>
            </a:r>
            <a:endParaRPr sz="1800" dirty="0"/>
          </a:p>
        </p:txBody>
      </p:sp>
      <p:pic>
        <p:nvPicPr>
          <p:cNvPr id="2" name="Picture 1"/>
          <p:cNvPicPr>
            <a:picLocks noChangeAspect="1"/>
          </p:cNvPicPr>
          <p:nvPr/>
        </p:nvPicPr>
        <p:blipFill>
          <a:blip r:embed="rId3"/>
          <a:stretch>
            <a:fillRect/>
          </a:stretch>
        </p:blipFill>
        <p:spPr>
          <a:xfrm>
            <a:off x="6090183" y="1299389"/>
            <a:ext cx="971429" cy="3333333"/>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Explore your data</a:t>
            </a:r>
            <a:endParaRPr/>
          </a:p>
        </p:txBody>
      </p:sp>
      <p:sp>
        <p:nvSpPr>
          <p:cNvPr id="127" name="Google Shape;127;p20"/>
          <p:cNvSpPr txBox="1"/>
          <p:nvPr/>
        </p:nvSpPr>
        <p:spPr>
          <a:xfrm>
            <a:off x="204725" y="4088344"/>
            <a:ext cx="8758800" cy="3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smtClean="0">
                <a:solidFill>
                  <a:schemeClr val="dk1"/>
                </a:solidFill>
                <a:latin typeface="Times New Roman"/>
                <a:ea typeface="Times New Roman"/>
                <a:cs typeface="Times New Roman"/>
                <a:sym typeface="Times New Roman"/>
              </a:rPr>
              <a:t>Screens </a:t>
            </a:r>
            <a:r>
              <a:rPr lang="en-US" sz="2400" dirty="0">
                <a:solidFill>
                  <a:schemeClr val="dk1"/>
                </a:solidFill>
                <a:latin typeface="Times New Roman"/>
                <a:ea typeface="Times New Roman"/>
                <a:cs typeface="Times New Roman"/>
                <a:sym typeface="Times New Roman"/>
              </a:rPr>
              <a:t>using </a:t>
            </a:r>
            <a:r>
              <a:rPr lang="en-US" sz="2400" dirty="0" err="1">
                <a:solidFill>
                  <a:schemeClr val="dk1"/>
                </a:solidFill>
                <a:latin typeface="Times New Roman"/>
                <a:ea typeface="Times New Roman"/>
                <a:cs typeface="Times New Roman"/>
                <a:sym typeface="Times New Roman"/>
              </a:rPr>
              <a:t>HeidiSQL</a:t>
            </a:r>
            <a:r>
              <a:rPr lang="en-US" sz="2400" dirty="0">
                <a:solidFill>
                  <a:schemeClr val="dk1"/>
                </a:solidFill>
                <a:latin typeface="Times New Roman"/>
                <a:ea typeface="Times New Roman"/>
                <a:cs typeface="Times New Roman"/>
                <a:sym typeface="Times New Roman"/>
              </a:rPr>
              <a:t> https://www.heidisql.com/</a:t>
            </a:r>
            <a:endParaRPr dirty="0"/>
          </a:p>
        </p:txBody>
      </p:sp>
      <p:pic>
        <p:nvPicPr>
          <p:cNvPr id="128" name="Google Shape;128;p20"/>
          <p:cNvPicPr preferRelativeResize="0"/>
          <p:nvPr/>
        </p:nvPicPr>
        <p:blipFill rotWithShape="1">
          <a:blip r:embed="rId3">
            <a:alphaModFix/>
          </a:blip>
          <a:srcRect/>
          <a:stretch/>
        </p:blipFill>
        <p:spPr>
          <a:xfrm>
            <a:off x="576350" y="1314922"/>
            <a:ext cx="8023544" cy="25164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Other </a:t>
            </a:r>
            <a:r>
              <a:rPr lang="en-US" dirty="0" smtClean="0"/>
              <a:t>Views </a:t>
            </a:r>
            <a:r>
              <a:rPr lang="en-US" dirty="0"/>
              <a:t>of Note</a:t>
            </a:r>
            <a:endParaRPr dirty="0"/>
          </a:p>
        </p:txBody>
      </p:sp>
      <p:graphicFrame>
        <p:nvGraphicFramePr>
          <p:cNvPr id="4" name="Google Shape;384;p55"/>
          <p:cNvGraphicFramePr/>
          <p:nvPr>
            <p:extLst>
              <p:ext uri="{D42A27DB-BD31-4B8C-83A1-F6EECF244321}">
                <p14:modId xmlns:p14="http://schemas.microsoft.com/office/powerpoint/2010/main" val="1132517709"/>
              </p:ext>
            </p:extLst>
          </p:nvPr>
        </p:nvGraphicFramePr>
        <p:xfrm>
          <a:off x="1419557" y="1181166"/>
          <a:ext cx="6248400" cy="3785480"/>
        </p:xfrm>
        <a:graphic>
          <a:graphicData uri="http://schemas.openxmlformats.org/drawingml/2006/table">
            <a:tbl>
              <a:tblPr firstRow="1" bandRow="1">
                <a:noFill/>
                <a:tableStyleId>{42D72A06-CE29-42C2-85F7-EA575A7C30C2}</a:tableStyleId>
              </a:tblPr>
              <a:tblGrid>
                <a:gridCol w="3078925">
                  <a:extLst>
                    <a:ext uri="{9D8B030D-6E8A-4147-A177-3AD203B41FA5}">
                      <a16:colId xmlns:a16="http://schemas.microsoft.com/office/drawing/2014/main" val="20000"/>
                    </a:ext>
                  </a:extLst>
                </a:gridCol>
                <a:gridCol w="3169475">
                  <a:extLst>
                    <a:ext uri="{9D8B030D-6E8A-4147-A177-3AD203B41FA5}">
                      <a16:colId xmlns:a16="http://schemas.microsoft.com/office/drawing/2014/main" val="20001"/>
                    </a:ext>
                  </a:extLst>
                </a:gridCol>
              </a:tblGrid>
              <a:tr h="459200">
                <a:tc>
                  <a:txBody>
                    <a:bodyPr/>
                    <a:lstStyle/>
                    <a:p>
                      <a:pPr marL="0" marR="0" lvl="0" indent="0" algn="l" rtl="0">
                        <a:spcBef>
                          <a:spcPts val="0"/>
                        </a:spcBef>
                        <a:spcAft>
                          <a:spcPts val="0"/>
                        </a:spcAft>
                        <a:buNone/>
                      </a:pPr>
                      <a:r>
                        <a:rPr lang="en-US" sz="1800" b="0" dirty="0" smtClean="0">
                          <a:latin typeface="Arial"/>
                          <a:ea typeface="Arial"/>
                          <a:cs typeface="Arial"/>
                          <a:sym typeface="Arial"/>
                        </a:rPr>
                        <a:t>accounting_transaction</a:t>
                      </a:r>
                      <a:endParaRPr sz="1800" dirty="0">
                        <a:latin typeface="Arial"/>
                        <a:ea typeface="Arial"/>
                        <a:cs typeface="Arial"/>
                        <a:sym typeface="Arial"/>
                      </a:endParaRPr>
                    </a:p>
                  </a:txBody>
                  <a:tcPr marL="95250" marR="95250" marT="71450" marB="71450"/>
                </a:tc>
                <a:tc>
                  <a:txBody>
                    <a:bodyPr/>
                    <a:lstStyle/>
                    <a:p>
                      <a:pPr marL="0" marR="0" lvl="0" indent="0" algn="l" rtl="0">
                        <a:spcBef>
                          <a:spcPts val="0"/>
                        </a:spcBef>
                        <a:spcAft>
                          <a:spcPts val="0"/>
                        </a:spcAft>
                        <a:buNone/>
                      </a:pPr>
                      <a:r>
                        <a:rPr lang="en-US" sz="1800" b="0" dirty="0" smtClean="0">
                          <a:latin typeface="Arial"/>
                          <a:ea typeface="Arial"/>
                          <a:cs typeface="Arial"/>
                          <a:sym typeface="Arial"/>
                        </a:rPr>
                        <a:t>Acquisitions transaction log</a:t>
                      </a:r>
                      <a:endParaRPr sz="1800" b="0" dirty="0">
                        <a:latin typeface="Arial"/>
                        <a:ea typeface="Arial"/>
                        <a:cs typeface="Arial"/>
                        <a:sym typeface="Arial"/>
                      </a:endParaRPr>
                    </a:p>
                  </a:txBody>
                  <a:tcPr marL="95250" marR="95250" marT="71450" marB="71450"/>
                </a:tc>
                <a:extLst>
                  <a:ext uri="{0D108BD9-81ED-4DB2-BD59-A6C34878D82A}">
                    <a16:rowId xmlns:a16="http://schemas.microsoft.com/office/drawing/2014/main" val="10000"/>
                  </a:ext>
                </a:extLst>
              </a:tr>
              <a:tr h="417200">
                <a:tc>
                  <a:txBody>
                    <a:bodyPr/>
                    <a:lstStyle/>
                    <a:p>
                      <a:pPr marL="0" marR="0" lvl="0" indent="0" algn="l" rtl="0">
                        <a:spcBef>
                          <a:spcPts val="0"/>
                        </a:spcBef>
                        <a:spcAft>
                          <a:spcPts val="0"/>
                        </a:spcAft>
                        <a:buNone/>
                      </a:pPr>
                      <a:r>
                        <a:rPr lang="en-US" sz="1800" dirty="0" smtClean="0">
                          <a:latin typeface="Arial"/>
                          <a:ea typeface="Arial"/>
                          <a:cs typeface="Arial"/>
                          <a:sym typeface="Arial"/>
                        </a:rPr>
                        <a:t>catmaint</a:t>
                      </a:r>
                      <a:endParaRPr sz="1800" dirty="0">
                        <a:latin typeface="Arial"/>
                        <a:ea typeface="Arial"/>
                        <a:cs typeface="Arial"/>
                        <a:sym typeface="Arial"/>
                      </a:endParaRPr>
                    </a:p>
                  </a:txBody>
                  <a:tcPr marL="95250" marR="95250" marT="71450" marB="71450"/>
                </a:tc>
                <a:tc>
                  <a:txBody>
                    <a:bodyPr/>
                    <a:lstStyle/>
                    <a:p>
                      <a:pPr marL="0" marR="0" lvl="0" indent="0" algn="l" rtl="0">
                        <a:spcBef>
                          <a:spcPts val="0"/>
                        </a:spcBef>
                        <a:spcAft>
                          <a:spcPts val="0"/>
                        </a:spcAft>
                        <a:buNone/>
                      </a:pPr>
                      <a:r>
                        <a:rPr lang="en-US" sz="1800" dirty="0" smtClean="0">
                          <a:latin typeface="Arial"/>
                          <a:ea typeface="Arial"/>
                          <a:cs typeface="Arial"/>
                          <a:sym typeface="Arial"/>
                        </a:rPr>
                        <a:t>Headings reports</a:t>
                      </a:r>
                      <a:endParaRPr sz="1800" dirty="0">
                        <a:latin typeface="Arial"/>
                        <a:ea typeface="Arial"/>
                        <a:cs typeface="Arial"/>
                        <a:sym typeface="Arial"/>
                      </a:endParaRPr>
                    </a:p>
                  </a:txBody>
                  <a:tcPr marL="95250" marR="95250" marT="71450" marB="71450"/>
                </a:tc>
                <a:extLst>
                  <a:ext uri="{0D108BD9-81ED-4DB2-BD59-A6C34878D82A}">
                    <a16:rowId xmlns:a16="http://schemas.microsoft.com/office/drawing/2014/main" val="10001"/>
                  </a:ext>
                </a:extLst>
              </a:tr>
              <a:tr h="369275">
                <a:tc>
                  <a:txBody>
                    <a:bodyPr/>
                    <a:lstStyle/>
                    <a:p>
                      <a:pPr marL="0" marR="0" lvl="0" indent="0" algn="l" rtl="0">
                        <a:spcBef>
                          <a:spcPts val="0"/>
                        </a:spcBef>
                        <a:spcAft>
                          <a:spcPts val="0"/>
                        </a:spcAft>
                        <a:buNone/>
                      </a:pPr>
                      <a:r>
                        <a:rPr lang="en-US" sz="1800" dirty="0" smtClean="0">
                          <a:latin typeface="Arial"/>
                          <a:ea typeface="Arial"/>
                          <a:cs typeface="Arial"/>
                          <a:sym typeface="Arial"/>
                        </a:rPr>
                        <a:t>network_access_view</a:t>
                      </a:r>
                      <a:endParaRPr sz="1800" dirty="0">
                        <a:latin typeface="Arial"/>
                        <a:ea typeface="Arial"/>
                        <a:cs typeface="Arial"/>
                        <a:sym typeface="Arial"/>
                      </a:endParaRPr>
                    </a:p>
                  </a:txBody>
                  <a:tcPr marL="95250" marR="95250" marT="71450" marB="71450"/>
                </a:tc>
                <a:tc>
                  <a:txBody>
                    <a:bodyPr/>
                    <a:lstStyle/>
                    <a:p>
                      <a:pPr marL="0" marR="0" lvl="0" indent="0" algn="l" rtl="0">
                        <a:spcBef>
                          <a:spcPts val="0"/>
                        </a:spcBef>
                        <a:spcAft>
                          <a:spcPts val="0"/>
                        </a:spcAft>
                        <a:buNone/>
                      </a:pPr>
                      <a:r>
                        <a:rPr lang="en-US" sz="1800" dirty="0" smtClean="0">
                          <a:latin typeface="Arial"/>
                          <a:ea typeface="Arial"/>
                          <a:cs typeface="Arial"/>
                          <a:sym typeface="Arial"/>
                        </a:rPr>
                        <a:t>Network access table</a:t>
                      </a:r>
                      <a:endParaRPr sz="1800" dirty="0">
                        <a:latin typeface="Arial"/>
                        <a:ea typeface="Arial"/>
                        <a:cs typeface="Arial"/>
                        <a:sym typeface="Arial"/>
                      </a:endParaRPr>
                    </a:p>
                  </a:txBody>
                  <a:tcPr marL="95250" marR="95250" marT="71450" marB="71450"/>
                </a:tc>
                <a:extLst>
                  <a:ext uri="{0D108BD9-81ED-4DB2-BD59-A6C34878D82A}">
                    <a16:rowId xmlns:a16="http://schemas.microsoft.com/office/drawing/2014/main" val="10002"/>
                  </a:ext>
                </a:extLst>
              </a:tr>
              <a:tr h="365150">
                <a:tc>
                  <a:txBody>
                    <a:bodyPr/>
                    <a:lstStyle/>
                    <a:p>
                      <a:pPr marL="0" marR="0" lvl="0" indent="0" algn="l" rtl="0">
                        <a:spcBef>
                          <a:spcPts val="0"/>
                        </a:spcBef>
                        <a:spcAft>
                          <a:spcPts val="0"/>
                        </a:spcAft>
                        <a:buNone/>
                      </a:pPr>
                      <a:r>
                        <a:rPr lang="en-US" sz="1800" dirty="0" smtClean="0">
                          <a:latin typeface="Arial"/>
                          <a:ea typeface="Arial"/>
                          <a:cs typeface="Arial"/>
                          <a:sym typeface="Arial"/>
                        </a:rPr>
                        <a:t>record_lock</a:t>
                      </a:r>
                      <a:endParaRPr sz="1800" dirty="0">
                        <a:latin typeface="Arial"/>
                        <a:ea typeface="Arial"/>
                        <a:cs typeface="Arial"/>
                        <a:sym typeface="Arial"/>
                      </a:endParaRPr>
                    </a:p>
                  </a:txBody>
                  <a:tcPr marL="95250" marR="95250" marT="71450" marB="71450"/>
                </a:tc>
                <a:tc>
                  <a:txBody>
                    <a:bodyPr/>
                    <a:lstStyle/>
                    <a:p>
                      <a:pPr marL="0" marR="0" lvl="0" indent="0" algn="l" rtl="0">
                        <a:spcBef>
                          <a:spcPts val="0"/>
                        </a:spcBef>
                        <a:spcAft>
                          <a:spcPts val="0"/>
                        </a:spcAft>
                        <a:buNone/>
                      </a:pPr>
                      <a:r>
                        <a:rPr lang="en-US" sz="1800" dirty="0" smtClean="0">
                          <a:latin typeface="Arial"/>
                          <a:ea typeface="Arial"/>
                          <a:cs typeface="Arial"/>
                          <a:sym typeface="Arial"/>
                        </a:rPr>
                        <a:t>Locked orders and invoices</a:t>
                      </a:r>
                      <a:endParaRPr sz="1800" dirty="0">
                        <a:latin typeface="Arial"/>
                        <a:ea typeface="Arial"/>
                        <a:cs typeface="Arial"/>
                        <a:sym typeface="Arial"/>
                      </a:endParaRPr>
                    </a:p>
                  </a:txBody>
                  <a:tcPr marL="95250" marR="95250" marT="71450" marB="71450"/>
                </a:tc>
                <a:extLst>
                  <a:ext uri="{0D108BD9-81ED-4DB2-BD59-A6C34878D82A}">
                    <a16:rowId xmlns:a16="http://schemas.microsoft.com/office/drawing/2014/main" val="10003"/>
                  </a:ext>
                </a:extLst>
              </a:tr>
              <a:tr h="365150">
                <a:tc>
                  <a:txBody>
                    <a:bodyPr/>
                    <a:lstStyle/>
                    <a:p>
                      <a:pPr marL="0" marR="0" lvl="0" indent="0" algn="l" rtl="0">
                        <a:spcBef>
                          <a:spcPts val="0"/>
                        </a:spcBef>
                        <a:spcAft>
                          <a:spcPts val="0"/>
                        </a:spcAft>
                        <a:buNone/>
                      </a:pPr>
                      <a:r>
                        <a:rPr lang="en-US" sz="1800" dirty="0" smtClean="0">
                          <a:latin typeface="Arial"/>
                          <a:ea typeface="Arial"/>
                          <a:cs typeface="Arial"/>
                          <a:sym typeface="Arial"/>
                        </a:rPr>
                        <a:t>record_range</a:t>
                      </a:r>
                      <a:endParaRPr sz="1800" dirty="0">
                        <a:latin typeface="Arial"/>
                        <a:ea typeface="Arial"/>
                        <a:cs typeface="Arial"/>
                        <a:sym typeface="Arial"/>
                      </a:endParaRPr>
                    </a:p>
                  </a:txBody>
                  <a:tcPr marL="95250" marR="95250" marT="71450" marB="71450"/>
                </a:tc>
                <a:tc>
                  <a:txBody>
                    <a:bodyPr/>
                    <a:lstStyle/>
                    <a:p>
                      <a:pPr marL="0" marR="0" lvl="0" indent="0" algn="l" rtl="0">
                        <a:spcBef>
                          <a:spcPts val="0"/>
                        </a:spcBef>
                        <a:spcAft>
                          <a:spcPts val="0"/>
                        </a:spcAft>
                        <a:buNone/>
                      </a:pPr>
                      <a:r>
                        <a:rPr lang="en-US" sz="1800" smtClean="0">
                          <a:latin typeface="Arial"/>
                          <a:ea typeface="Arial"/>
                          <a:cs typeface="Arial"/>
                          <a:sym typeface="Arial"/>
                        </a:rPr>
                        <a:t>Allotted </a:t>
                      </a:r>
                      <a:r>
                        <a:rPr lang="en-US" sz="1800" dirty="0" smtClean="0">
                          <a:latin typeface="Arial"/>
                          <a:ea typeface="Arial"/>
                          <a:cs typeface="Arial"/>
                          <a:sym typeface="Arial"/>
                        </a:rPr>
                        <a:t>record ranges by</a:t>
                      </a:r>
                      <a:r>
                        <a:rPr lang="en-US" sz="1800" baseline="0" dirty="0" smtClean="0">
                          <a:latin typeface="Arial"/>
                          <a:ea typeface="Arial"/>
                          <a:cs typeface="Arial"/>
                          <a:sym typeface="Arial"/>
                        </a:rPr>
                        <a:t> accounting unit</a:t>
                      </a:r>
                      <a:endParaRPr sz="1800" dirty="0">
                        <a:latin typeface="Arial"/>
                        <a:ea typeface="Arial"/>
                        <a:cs typeface="Arial"/>
                        <a:sym typeface="Arial"/>
                      </a:endParaRPr>
                    </a:p>
                  </a:txBody>
                  <a:tcPr marL="95250" marR="95250" marT="71450" marB="71450"/>
                </a:tc>
                <a:extLst>
                  <a:ext uri="{0D108BD9-81ED-4DB2-BD59-A6C34878D82A}">
                    <a16:rowId xmlns:a16="http://schemas.microsoft.com/office/drawing/2014/main" val="1053980746"/>
                  </a:ext>
                </a:extLst>
              </a:tr>
              <a:tr h="365150">
                <a:tc>
                  <a:txBody>
                    <a:bodyPr/>
                    <a:lstStyle/>
                    <a:p>
                      <a:pPr marL="0" marR="0" lvl="0" indent="0" algn="l" rtl="0">
                        <a:spcBef>
                          <a:spcPts val="0"/>
                        </a:spcBef>
                        <a:spcAft>
                          <a:spcPts val="0"/>
                        </a:spcAft>
                        <a:buNone/>
                      </a:pPr>
                      <a:r>
                        <a:rPr lang="en-US" sz="1800" dirty="0" smtClean="0">
                          <a:latin typeface="Arial"/>
                          <a:ea typeface="Arial"/>
                          <a:cs typeface="Arial"/>
                          <a:sym typeface="Arial"/>
                        </a:rPr>
                        <a:t>collection</a:t>
                      </a:r>
                      <a:endParaRPr sz="1800" dirty="0">
                        <a:latin typeface="Arial"/>
                        <a:ea typeface="Arial"/>
                        <a:cs typeface="Arial"/>
                        <a:sym typeface="Arial"/>
                      </a:endParaRPr>
                    </a:p>
                  </a:txBody>
                  <a:tcPr marL="95250" marR="95250" marT="71450" marB="71450"/>
                </a:tc>
                <a:tc>
                  <a:txBody>
                    <a:bodyPr/>
                    <a:lstStyle/>
                    <a:p>
                      <a:pPr marL="0" marR="0" lvl="0" indent="0" algn="l" rtl="0">
                        <a:spcBef>
                          <a:spcPts val="0"/>
                        </a:spcBef>
                        <a:spcAft>
                          <a:spcPts val="0"/>
                        </a:spcAft>
                        <a:buNone/>
                      </a:pPr>
                      <a:r>
                        <a:rPr lang="en-US" sz="1800" dirty="0" smtClean="0">
                          <a:latin typeface="Arial"/>
                          <a:ea typeface="Arial"/>
                          <a:cs typeface="Arial"/>
                          <a:sym typeface="Arial"/>
                        </a:rPr>
                        <a:t>Collection table from Decision Center </a:t>
                      </a:r>
                      <a:endParaRPr sz="1800" dirty="0">
                        <a:latin typeface="Arial"/>
                        <a:ea typeface="Arial"/>
                        <a:cs typeface="Arial"/>
                        <a:sym typeface="Arial"/>
                      </a:endParaRPr>
                    </a:p>
                  </a:txBody>
                  <a:tcPr marL="95250" marR="95250" marT="71450" marB="71450"/>
                </a:tc>
                <a:extLst>
                  <a:ext uri="{0D108BD9-81ED-4DB2-BD59-A6C34878D82A}">
                    <a16:rowId xmlns:a16="http://schemas.microsoft.com/office/drawing/2014/main" val="69079670"/>
                  </a:ext>
                </a:extLst>
              </a:tr>
              <a:tr h="365150">
                <a:tc>
                  <a:txBody>
                    <a:bodyPr/>
                    <a:lstStyle/>
                    <a:p>
                      <a:pPr marL="0" marR="0" lvl="0" indent="0" algn="l" rtl="0">
                        <a:spcBef>
                          <a:spcPts val="0"/>
                        </a:spcBef>
                        <a:spcAft>
                          <a:spcPts val="0"/>
                        </a:spcAft>
                        <a:buNone/>
                      </a:pPr>
                      <a:r>
                        <a:rPr lang="en-US" sz="1800" dirty="0" err="1" smtClean="0">
                          <a:latin typeface="Arial"/>
                          <a:ea typeface="Arial"/>
                          <a:cs typeface="Arial"/>
                          <a:sym typeface="Arial"/>
                        </a:rPr>
                        <a:t>hold_removed</a:t>
                      </a:r>
                      <a:endParaRPr sz="1800" dirty="0">
                        <a:latin typeface="Arial"/>
                        <a:ea typeface="Arial"/>
                        <a:cs typeface="Arial"/>
                        <a:sym typeface="Arial"/>
                      </a:endParaRPr>
                    </a:p>
                  </a:txBody>
                  <a:tcPr marL="95250" marR="95250" marT="71450" marB="71450"/>
                </a:tc>
                <a:tc>
                  <a:txBody>
                    <a:bodyPr/>
                    <a:lstStyle/>
                    <a:p>
                      <a:pPr marL="0" marR="0" lvl="0" indent="0" algn="l" rtl="0">
                        <a:spcBef>
                          <a:spcPts val="0"/>
                        </a:spcBef>
                        <a:spcAft>
                          <a:spcPts val="0"/>
                        </a:spcAft>
                        <a:buNone/>
                      </a:pPr>
                      <a:r>
                        <a:rPr lang="en-US" sz="1800" dirty="0" smtClean="0">
                          <a:latin typeface="Arial"/>
                          <a:ea typeface="Arial"/>
                          <a:cs typeface="Arial"/>
                          <a:sym typeface="Arial"/>
                        </a:rPr>
                        <a:t>Cancelled and</a:t>
                      </a:r>
                      <a:r>
                        <a:rPr lang="en-US" sz="1800" baseline="0" dirty="0" smtClean="0">
                          <a:latin typeface="Arial"/>
                          <a:ea typeface="Arial"/>
                          <a:cs typeface="Arial"/>
                          <a:sym typeface="Arial"/>
                        </a:rPr>
                        <a:t> expired holds including clear </a:t>
                      </a:r>
                      <a:r>
                        <a:rPr lang="en-US" sz="1800" baseline="0" dirty="0" err="1" smtClean="0">
                          <a:latin typeface="Arial"/>
                          <a:ea typeface="Arial"/>
                          <a:cs typeface="Arial"/>
                          <a:sym typeface="Arial"/>
                        </a:rPr>
                        <a:t>holdshelf</a:t>
                      </a:r>
                      <a:endParaRPr sz="1800" dirty="0">
                        <a:latin typeface="Arial"/>
                        <a:ea typeface="Arial"/>
                        <a:cs typeface="Arial"/>
                        <a:sym typeface="Arial"/>
                      </a:endParaRPr>
                    </a:p>
                  </a:txBody>
                  <a:tcPr marL="95250" marR="95250" marT="71450" marB="71450"/>
                </a:tc>
                <a:extLst>
                  <a:ext uri="{0D108BD9-81ED-4DB2-BD59-A6C34878D82A}">
                    <a16:rowId xmlns:a16="http://schemas.microsoft.com/office/drawing/2014/main" val="54044843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lnSpcReduction="20000"/>
          </a:bodyPr>
          <a:lstStyle/>
          <a:p>
            <a:endParaRPr lang="en-US"/>
          </a:p>
        </p:txBody>
      </p:sp>
      <p:sp>
        <p:nvSpPr>
          <p:cNvPr id="3" name="Text Placeholder 2"/>
          <p:cNvSpPr>
            <a:spLocks noGrp="1"/>
          </p:cNvSpPr>
          <p:nvPr>
            <p:ph type="body" sz="quarter" idx="14"/>
          </p:nvPr>
        </p:nvSpPr>
        <p:spPr>
          <a:xfrm>
            <a:off x="1106261" y="2878613"/>
            <a:ext cx="6931477" cy="716756"/>
          </a:xfrm>
        </p:spPr>
        <p:txBody>
          <a:bodyPr>
            <a:normAutofit fontScale="25000" lnSpcReduction="20000"/>
          </a:bodyPr>
          <a:lstStyle/>
          <a:p>
            <a:pPr>
              <a:spcBef>
                <a:spcPts val="1000"/>
              </a:spcBef>
            </a:pPr>
            <a:r>
              <a:rPr lang="en-US" sz="4400" dirty="0"/>
              <a:t>GitHub SQL Repository:</a:t>
            </a:r>
          </a:p>
          <a:p>
            <a:pPr>
              <a:spcBef>
                <a:spcPts val="1000"/>
              </a:spcBef>
            </a:pPr>
            <a:r>
              <a:rPr lang="en-US" sz="4400" u="sng" dirty="0">
                <a:solidFill>
                  <a:schemeClr val="hlink"/>
                </a:solidFill>
                <a:hlinkClick r:id="rId3"/>
              </a:rPr>
              <a:t>https://github.com/Minuteman-Library-Network/SQL-Queries</a:t>
            </a:r>
            <a:endParaRPr lang="en-US" sz="4400" u="sng" dirty="0">
              <a:solidFill>
                <a:schemeClr val="hlink"/>
              </a:solidFill>
            </a:endParaRPr>
          </a:p>
          <a:p>
            <a:pPr>
              <a:spcBef>
                <a:spcPts val="1000"/>
              </a:spcBef>
            </a:pPr>
            <a:r>
              <a:rPr lang="en-US" sz="4400" dirty="0"/>
              <a:t>Find me in the IUG Discord Server:</a:t>
            </a:r>
          </a:p>
          <a:p>
            <a:pPr>
              <a:spcBef>
                <a:spcPts val="1000"/>
              </a:spcBef>
            </a:pPr>
            <a:r>
              <a:rPr lang="en-US" sz="4400" dirty="0">
                <a:hlinkClick r:id="rId4"/>
              </a:rPr>
              <a:t>https://discord.gg/vuHTEGPf8d</a:t>
            </a:r>
            <a:endParaRPr lang="en-US" sz="4400" dirty="0"/>
          </a:p>
          <a:p>
            <a:endParaRPr lang="en-US" dirty="0"/>
          </a:p>
          <a:p>
            <a:r>
              <a:rPr lang="en-US" sz="4400" dirty="0" smtClean="0"/>
              <a:t>Jeremy Goldstein</a:t>
            </a:r>
          </a:p>
          <a:p>
            <a:r>
              <a:rPr lang="en-US" sz="4400" dirty="0" smtClean="0">
                <a:hlinkClick r:id="rId5"/>
              </a:rPr>
              <a:t>jgoldstein@minlib.net</a:t>
            </a:r>
            <a:endParaRPr lang="en-US" sz="4400" dirty="0"/>
          </a:p>
        </p:txBody>
      </p:sp>
      <p:sp>
        <p:nvSpPr>
          <p:cNvPr id="5" name="Google Shape;476;p68"/>
          <p:cNvSpPr txBox="1">
            <a:spLocks/>
          </p:cNvSpPr>
          <p:nvPr/>
        </p:nvSpPr>
        <p:spPr>
          <a:xfrm>
            <a:off x="737867" y="3529345"/>
            <a:ext cx="8312666" cy="939403"/>
          </a:xfrm>
          <a:prstGeom prst="rect">
            <a:avLst/>
          </a:prstGeom>
        </p:spPr>
        <p:txBody>
          <a:bodyPr spcFirstLastPara="1" wrap="square" lIns="91425" tIns="45700" rIns="91425" bIns="45700" anchor="t" anchorCtr="0">
            <a:noAutofit/>
          </a:bodyPr>
          <a:lstStyle>
            <a:lvl1pPr marL="171450" indent="-171450" algn="l" defTabSz="685800" rtl="0" eaLnBrk="1" latinLnBrk="0" hangingPunct="1">
              <a:lnSpc>
                <a:spcPct val="90000"/>
              </a:lnSpc>
              <a:spcBef>
                <a:spcPts val="750"/>
              </a:spcBef>
              <a:buFont typeface="Wingdings" pitchFamily="2" charset="2"/>
              <a:buChar char="§"/>
              <a:defRPr sz="1500" kern="1200">
                <a:solidFill>
                  <a:srgbClr val="53575A"/>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itchFamily="2" charset="2"/>
              <a:buChar char="§"/>
              <a:defRPr sz="1350" kern="1200">
                <a:solidFill>
                  <a:srgbClr val="53575A"/>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itchFamily="2" charset="2"/>
              <a:buChar char="§"/>
              <a:defRPr sz="1200" kern="1200">
                <a:solidFill>
                  <a:srgbClr val="53575A"/>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itchFamily="2" charset="2"/>
              <a:buChar char="§"/>
              <a:defRPr sz="1050" kern="1200">
                <a:solidFill>
                  <a:srgbClr val="53575A"/>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itchFamily="2" charset="2"/>
              <a:buChar char="§"/>
              <a:defRPr sz="1050" kern="1200">
                <a:solidFill>
                  <a:srgbClr val="53575A"/>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000"/>
              </a:spcBef>
              <a:buFont typeface="Wingdings" pitchFamily="2" charset="2"/>
              <a:buNone/>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346"/>
        <p:cNvGrpSpPr/>
        <p:nvPr/>
      </p:nvGrpSpPr>
      <p:grpSpPr>
        <a:xfrm>
          <a:off x="0" y="0"/>
          <a:ext cx="0" cy="0"/>
          <a:chOff x="0" y="0"/>
          <a:chExt cx="0" cy="0"/>
        </a:xfrm>
      </p:grpSpPr>
      <p:sp>
        <p:nvSpPr>
          <p:cNvPr id="347" name="Google Shape;347;p5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dirty="0" smtClean="0"/>
              <a:t>Funds</a:t>
            </a:r>
            <a:br>
              <a:rPr lang="en-US" dirty="0" smtClean="0"/>
            </a:br>
            <a:r>
              <a:rPr lang="en-US" dirty="0" smtClean="0"/>
              <a:t>Cut for Time</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266"/>
        <p:cNvGrpSpPr/>
        <p:nvPr/>
      </p:nvGrpSpPr>
      <p:grpSpPr>
        <a:xfrm>
          <a:off x="0" y="0"/>
          <a:ext cx="0" cy="0"/>
          <a:chOff x="0" y="0"/>
          <a:chExt cx="0" cy="0"/>
        </a:xfrm>
      </p:grpSpPr>
      <p:sp>
        <p:nvSpPr>
          <p:cNvPr id="267" name="Google Shape;267;p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fund</a:t>
            </a:r>
            <a:endParaRPr dirty="0"/>
          </a:p>
        </p:txBody>
      </p:sp>
      <p:sp>
        <p:nvSpPr>
          <p:cNvPr id="268" name="Google Shape;268;p39"/>
          <p:cNvSpPr txBox="1">
            <a:spLocks noGrp="1"/>
          </p:cNvSpPr>
          <p:nvPr>
            <p:ph idx="1"/>
          </p:nvPr>
        </p:nvSpPr>
        <p:spPr>
          <a:xfrm>
            <a:off x="387424" y="1321725"/>
            <a:ext cx="4184700" cy="33111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Key Fields: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a</a:t>
            </a:r>
            <a:r>
              <a:rPr lang="en-US" sz="1800" dirty="0" smtClean="0"/>
              <a:t>cct_unit</a:t>
            </a:r>
          </a:p>
          <a:p>
            <a:pPr marL="0" lvl="0" indent="0" algn="l" rtl="0">
              <a:spcBef>
                <a:spcPts val="640"/>
              </a:spcBef>
              <a:spcAft>
                <a:spcPts val="0"/>
              </a:spcAft>
              <a:buClr>
                <a:schemeClr val="dk1"/>
              </a:buClr>
              <a:buSzPts val="3200"/>
              <a:buFont typeface="Times New Roman"/>
              <a:buNone/>
            </a:pPr>
            <a:r>
              <a:rPr lang="en-US" sz="1800" dirty="0" smtClean="0"/>
              <a:t>fund_type</a:t>
            </a:r>
          </a:p>
          <a:p>
            <a:pPr marL="0" lvl="0" indent="0" algn="l" rtl="0">
              <a:spcBef>
                <a:spcPts val="640"/>
              </a:spcBef>
              <a:spcAft>
                <a:spcPts val="0"/>
              </a:spcAft>
              <a:buClr>
                <a:schemeClr val="dk1"/>
              </a:buClr>
              <a:buSzPts val="3200"/>
              <a:buFont typeface="Times New Roman"/>
              <a:buNone/>
            </a:pPr>
            <a:r>
              <a:rPr lang="en-US" sz="1800" dirty="0" smtClean="0"/>
              <a:t>fund_code</a:t>
            </a:r>
          </a:p>
          <a:p>
            <a:pPr marL="0" lvl="0" indent="0" algn="l" rtl="0">
              <a:spcBef>
                <a:spcPts val="640"/>
              </a:spcBef>
              <a:spcAft>
                <a:spcPts val="0"/>
              </a:spcAft>
              <a:buClr>
                <a:schemeClr val="dk1"/>
              </a:buClr>
              <a:buSzPts val="3200"/>
              <a:buFont typeface="Times New Roman"/>
              <a:buNone/>
            </a:pPr>
            <a:r>
              <a:rPr lang="en-US" sz="1800" dirty="0"/>
              <a:t>a</a:t>
            </a:r>
            <a:r>
              <a:rPr lang="en-US" sz="1800" dirty="0" smtClean="0"/>
              <a:t>ppropriation</a:t>
            </a:r>
          </a:p>
          <a:p>
            <a:pPr marL="0" lvl="0" indent="0" algn="l" rtl="0">
              <a:spcBef>
                <a:spcPts val="640"/>
              </a:spcBef>
              <a:spcAft>
                <a:spcPts val="0"/>
              </a:spcAft>
              <a:buClr>
                <a:schemeClr val="dk1"/>
              </a:buClr>
              <a:buSzPts val="3200"/>
              <a:buFont typeface="Times New Roman"/>
              <a:buNone/>
            </a:pPr>
            <a:r>
              <a:rPr lang="en-US" sz="1800" dirty="0" smtClean="0"/>
              <a:t>expenditure</a:t>
            </a:r>
          </a:p>
          <a:p>
            <a:pPr marL="0" lvl="0" indent="0" algn="l" rtl="0">
              <a:spcBef>
                <a:spcPts val="640"/>
              </a:spcBef>
              <a:spcAft>
                <a:spcPts val="0"/>
              </a:spcAft>
              <a:buClr>
                <a:schemeClr val="dk1"/>
              </a:buClr>
              <a:buSzPts val="3200"/>
              <a:buFont typeface="Times New Roman"/>
              <a:buNone/>
            </a:pPr>
            <a:r>
              <a:rPr lang="en-US" sz="1800" dirty="0" smtClean="0"/>
              <a:t>encumbrance</a:t>
            </a:r>
          </a:p>
          <a:p>
            <a:pPr marL="0" lvl="0" indent="0" algn="l" rtl="0">
              <a:spcBef>
                <a:spcPts val="640"/>
              </a:spcBef>
              <a:spcAft>
                <a:spcPts val="0"/>
              </a:spcAft>
              <a:buClr>
                <a:schemeClr val="dk1"/>
              </a:buClr>
              <a:buSzPts val="3200"/>
              <a:buFont typeface="Times New Roman"/>
              <a:buNone/>
            </a:pPr>
            <a:r>
              <a:rPr lang="en-US" sz="1800" dirty="0"/>
              <a:t>w</a:t>
            </a:r>
            <a:r>
              <a:rPr lang="en-US" sz="1800" dirty="0" smtClean="0"/>
              <a:t>arning_percent</a:t>
            </a:r>
            <a:endParaRPr sz="1800" dirty="0"/>
          </a:p>
          <a:p>
            <a:pPr marL="0" lvl="0" indent="0" algn="l" rtl="0">
              <a:spcBef>
                <a:spcPts val="640"/>
              </a:spcBef>
              <a:spcAft>
                <a:spcPts val="0"/>
              </a:spcAft>
              <a:buClr>
                <a:schemeClr val="dk1"/>
              </a:buClr>
              <a:buSzPts val="3200"/>
              <a:buFont typeface="Times New Roman"/>
              <a:buNone/>
            </a:pPr>
            <a:endParaRPr b="1" dirty="0"/>
          </a:p>
          <a:p>
            <a:pPr marL="0" lvl="0" indent="0" algn="l" rtl="0">
              <a:spcBef>
                <a:spcPts val="640"/>
              </a:spcBef>
              <a:spcAft>
                <a:spcPts val="0"/>
              </a:spcAft>
              <a:buClr>
                <a:schemeClr val="dk1"/>
              </a:buClr>
              <a:buSzPts val="3200"/>
              <a:buFont typeface="Times New Roman"/>
              <a:buNone/>
            </a:pPr>
            <a:endParaRPr dirty="0"/>
          </a:p>
        </p:txBody>
      </p:sp>
      <p:sp>
        <p:nvSpPr>
          <p:cNvPr id="269" name="Google Shape;269;p39"/>
          <p:cNvSpPr txBox="1">
            <a:spLocks noGrp="1"/>
          </p:cNvSpPr>
          <p:nvPr>
            <p:ph type="body" idx="4294967295"/>
          </p:nvPr>
        </p:nvSpPr>
        <p:spPr>
          <a:xfrm>
            <a:off x="4648200" y="1238250"/>
            <a:ext cx="4495800" cy="3328988"/>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Use For:</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smtClean="0"/>
              <a:t>Fund record data</a:t>
            </a:r>
            <a:endParaRPr sz="1800" dirty="0"/>
          </a:p>
          <a:p>
            <a:pPr marL="0" lvl="0" indent="0" algn="ctr" rtl="0">
              <a:spcBef>
                <a:spcPts val="640"/>
              </a:spcBef>
              <a:spcAft>
                <a:spcPts val="0"/>
              </a:spcAft>
              <a:buClr>
                <a:schemeClr val="dk1"/>
              </a:buClr>
              <a:buSzPts val="3200"/>
              <a:buFont typeface="Times New Roman"/>
              <a:buNone/>
            </a:pPr>
            <a:r>
              <a:rPr lang="en-US" sz="1800" b="1" dirty="0"/>
              <a:t>Tips and Tricks: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smtClean="0"/>
              <a:t>Different structure from other record tables</a:t>
            </a:r>
          </a:p>
          <a:p>
            <a:pPr marL="0" lvl="0" indent="0" algn="l" rtl="0">
              <a:spcBef>
                <a:spcPts val="640"/>
              </a:spcBef>
              <a:spcAft>
                <a:spcPts val="0"/>
              </a:spcAft>
              <a:buClr>
                <a:schemeClr val="dk1"/>
              </a:buClr>
              <a:buSzPts val="3200"/>
              <a:buFont typeface="Times New Roman"/>
              <a:buNone/>
            </a:pPr>
            <a:r>
              <a:rPr lang="en-US" sz="1800" dirty="0" smtClean="0"/>
              <a:t>Lacks an id field and no fund_view table</a:t>
            </a:r>
            <a:endParaRPr sz="1800" dirty="0"/>
          </a:p>
          <a:p>
            <a:pPr marL="0" indent="0">
              <a:spcBef>
                <a:spcPts val="640"/>
              </a:spcBef>
              <a:buClr>
                <a:schemeClr val="dk1"/>
              </a:buClr>
              <a:buSzPts val="3200"/>
              <a:buNone/>
            </a:pPr>
            <a:endParaRPr lang="en-US" sz="1800" dirty="0" smtClean="0"/>
          </a:p>
          <a:p>
            <a:pPr marL="0" indent="0">
              <a:spcBef>
                <a:spcPts val="640"/>
              </a:spcBef>
              <a:buClr>
                <a:schemeClr val="dk1"/>
              </a:buClr>
              <a:buSzPts val="3200"/>
              <a:buNone/>
            </a:pPr>
            <a:r>
              <a:rPr lang="en-US" sz="1800" dirty="0" smtClean="0"/>
              <a:t>Contains </a:t>
            </a:r>
            <a:r>
              <a:rPr lang="en-US" sz="1800" dirty="0"/>
              <a:t>values for current funds, old funds, and activity reports</a:t>
            </a:r>
          </a:p>
          <a:p>
            <a:pPr marL="0" lvl="0" indent="0" algn="l" rtl="0">
              <a:spcBef>
                <a:spcPts val="640"/>
              </a:spcBef>
              <a:spcAft>
                <a:spcPts val="0"/>
              </a:spcAft>
              <a:buClr>
                <a:schemeClr val="dk1"/>
              </a:buClr>
              <a:buSzPts val="3200"/>
              <a:buFont typeface="Times New Roman"/>
              <a:buNone/>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Shape 266"/>
        <p:cNvGrpSpPr/>
        <p:nvPr/>
      </p:nvGrpSpPr>
      <p:grpSpPr>
        <a:xfrm>
          <a:off x="0" y="0"/>
          <a:ext cx="0" cy="0"/>
          <a:chOff x="0" y="0"/>
          <a:chExt cx="0" cy="0"/>
        </a:xfrm>
      </p:grpSpPr>
      <p:sp>
        <p:nvSpPr>
          <p:cNvPr id="267" name="Google Shape;267;p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fund_master</a:t>
            </a:r>
            <a:endParaRPr dirty="0"/>
          </a:p>
        </p:txBody>
      </p:sp>
      <p:sp>
        <p:nvSpPr>
          <p:cNvPr id="268" name="Google Shape;268;p39"/>
          <p:cNvSpPr txBox="1">
            <a:spLocks noGrp="1"/>
          </p:cNvSpPr>
          <p:nvPr>
            <p:ph idx="1"/>
          </p:nvPr>
        </p:nvSpPr>
        <p:spPr>
          <a:xfrm>
            <a:off x="387424" y="1321725"/>
            <a:ext cx="4184700" cy="33111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Key Fields: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id</a:t>
            </a:r>
            <a:endParaRPr sz="1800" dirty="0"/>
          </a:p>
          <a:p>
            <a:pPr marL="0" lvl="0" indent="0" algn="l" rtl="0">
              <a:spcBef>
                <a:spcPts val="640"/>
              </a:spcBef>
              <a:spcAft>
                <a:spcPts val="0"/>
              </a:spcAft>
              <a:buClr>
                <a:schemeClr val="dk1"/>
              </a:buClr>
              <a:buSzPts val="3200"/>
              <a:buFont typeface="Times New Roman"/>
              <a:buNone/>
            </a:pPr>
            <a:r>
              <a:rPr lang="en-US" sz="1800" dirty="0"/>
              <a:t>accounting_unit_id</a:t>
            </a:r>
            <a:endParaRPr sz="1800" dirty="0"/>
          </a:p>
          <a:p>
            <a:pPr marL="0" lvl="0" indent="0" algn="l" rtl="0">
              <a:spcBef>
                <a:spcPts val="640"/>
              </a:spcBef>
              <a:spcAft>
                <a:spcPts val="0"/>
              </a:spcAft>
              <a:buClr>
                <a:schemeClr val="dk1"/>
              </a:buClr>
              <a:buSzPts val="3200"/>
              <a:buFont typeface="Times New Roman"/>
              <a:buNone/>
            </a:pPr>
            <a:r>
              <a:rPr lang="en-US" sz="1800" dirty="0"/>
              <a:t>code_num</a:t>
            </a:r>
            <a:endParaRPr sz="1800" dirty="0"/>
          </a:p>
          <a:p>
            <a:pPr marL="0" lvl="0" indent="0" algn="l" rtl="0">
              <a:spcBef>
                <a:spcPts val="640"/>
              </a:spcBef>
              <a:spcAft>
                <a:spcPts val="0"/>
              </a:spcAft>
              <a:buClr>
                <a:schemeClr val="dk1"/>
              </a:buClr>
              <a:buSzPts val="3200"/>
              <a:buFont typeface="Times New Roman"/>
              <a:buNone/>
            </a:pPr>
            <a:r>
              <a:rPr lang="en-US" sz="1800" dirty="0"/>
              <a:t>code</a:t>
            </a:r>
            <a:endParaRPr sz="1800" dirty="0"/>
          </a:p>
          <a:p>
            <a:pPr marL="0" lvl="0" indent="0" algn="l" rtl="0">
              <a:spcBef>
                <a:spcPts val="640"/>
              </a:spcBef>
              <a:spcAft>
                <a:spcPts val="0"/>
              </a:spcAft>
              <a:buClr>
                <a:schemeClr val="dk1"/>
              </a:buClr>
              <a:buSzPts val="3200"/>
              <a:buFont typeface="Times New Roman"/>
              <a:buNone/>
            </a:pPr>
            <a:endParaRPr b="1" dirty="0"/>
          </a:p>
          <a:p>
            <a:pPr marL="0" lvl="0" indent="0" algn="l" rtl="0">
              <a:spcBef>
                <a:spcPts val="640"/>
              </a:spcBef>
              <a:spcAft>
                <a:spcPts val="0"/>
              </a:spcAft>
              <a:buClr>
                <a:schemeClr val="dk1"/>
              </a:buClr>
              <a:buSzPts val="3200"/>
              <a:buFont typeface="Times New Roman"/>
              <a:buNone/>
            </a:pPr>
            <a:endParaRPr dirty="0"/>
          </a:p>
        </p:txBody>
      </p:sp>
      <p:sp>
        <p:nvSpPr>
          <p:cNvPr id="269" name="Google Shape;269;p39"/>
          <p:cNvSpPr txBox="1">
            <a:spLocks noGrp="1"/>
          </p:cNvSpPr>
          <p:nvPr>
            <p:ph type="body" idx="4294967295"/>
          </p:nvPr>
        </p:nvSpPr>
        <p:spPr>
          <a:xfrm>
            <a:off x="4648200" y="1238250"/>
            <a:ext cx="4495800" cy="3328988"/>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imes New Roman"/>
              <a:buNone/>
            </a:pPr>
            <a:r>
              <a:rPr lang="en-US" sz="1800" b="1" dirty="0"/>
              <a:t>Use For:</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linking fund data to orders and </a:t>
            </a:r>
            <a:r>
              <a:rPr lang="en-US" sz="1800" dirty="0" smtClean="0"/>
              <a:t>invoices</a:t>
            </a:r>
          </a:p>
          <a:p>
            <a:pPr marL="0" lvl="0" indent="0" algn="l" rtl="0">
              <a:spcBef>
                <a:spcPts val="640"/>
              </a:spcBef>
              <a:spcAft>
                <a:spcPts val="0"/>
              </a:spcAft>
              <a:buClr>
                <a:schemeClr val="dk1"/>
              </a:buClr>
              <a:buSzPts val="3200"/>
              <a:buFont typeface="Times New Roman"/>
              <a:buNone/>
            </a:pPr>
            <a:r>
              <a:rPr lang="en-US" sz="1800" dirty="0" smtClean="0"/>
              <a:t>Translate code_num to code</a:t>
            </a:r>
            <a:endParaRPr sz="1800" dirty="0"/>
          </a:p>
          <a:p>
            <a:pPr marL="0" lvl="0" indent="0" algn="ctr" rtl="0">
              <a:spcBef>
                <a:spcPts val="640"/>
              </a:spcBef>
              <a:spcAft>
                <a:spcPts val="0"/>
              </a:spcAft>
              <a:buClr>
                <a:schemeClr val="dk1"/>
              </a:buClr>
              <a:buSzPts val="3200"/>
              <a:buFont typeface="Times New Roman"/>
              <a:buNone/>
            </a:pPr>
            <a:endParaRPr lang="en-US" sz="1800" b="1" dirty="0" smtClean="0"/>
          </a:p>
          <a:p>
            <a:pPr marL="0" lvl="0" indent="0" algn="ctr" rtl="0">
              <a:spcBef>
                <a:spcPts val="640"/>
              </a:spcBef>
              <a:spcAft>
                <a:spcPts val="0"/>
              </a:spcAft>
              <a:buClr>
                <a:schemeClr val="dk1"/>
              </a:buClr>
              <a:buSzPts val="3200"/>
              <a:buFont typeface="Times New Roman"/>
              <a:buNone/>
            </a:pPr>
            <a:r>
              <a:rPr lang="en-US" sz="1800" b="1" dirty="0" smtClean="0"/>
              <a:t>Tips </a:t>
            </a:r>
            <a:r>
              <a:rPr lang="en-US" sz="1800" b="1" dirty="0"/>
              <a:t>and Tricks:</a:t>
            </a:r>
            <a:r>
              <a:rPr lang="en-US" sz="1800" dirty="0"/>
              <a:t> </a:t>
            </a:r>
            <a:endParaRPr sz="1800" dirty="0"/>
          </a:p>
          <a:p>
            <a:pPr marL="0" lvl="0" indent="0" algn="ctr" rtl="0">
              <a:spcBef>
                <a:spcPts val="640"/>
              </a:spcBef>
              <a:spcAft>
                <a:spcPts val="0"/>
              </a:spcAft>
              <a:buClr>
                <a:schemeClr val="dk1"/>
              </a:buClr>
              <a:buSzPts val="3200"/>
              <a:buFont typeface="Times New Roman"/>
              <a:buNone/>
            </a:pPr>
            <a:endParaRPr sz="1800" dirty="0"/>
          </a:p>
          <a:p>
            <a:pPr marL="0" lvl="0" indent="0" algn="l" rtl="0">
              <a:spcBef>
                <a:spcPts val="640"/>
              </a:spcBef>
              <a:spcAft>
                <a:spcPts val="0"/>
              </a:spcAft>
              <a:buClr>
                <a:schemeClr val="dk1"/>
              </a:buClr>
              <a:buSzPts val="3200"/>
              <a:buFont typeface="Times New Roman"/>
              <a:buNone/>
            </a:pPr>
            <a:r>
              <a:rPr lang="en-US" sz="1800" dirty="0"/>
              <a:t>code_num has different data type in other </a:t>
            </a:r>
            <a:r>
              <a:rPr lang="en-US" sz="1800" dirty="0" smtClean="0"/>
              <a:t>tables, must cast those to integer when joining</a:t>
            </a:r>
          </a:p>
          <a:p>
            <a:pPr marL="0" lvl="0" indent="0" algn="l" rtl="0">
              <a:spcBef>
                <a:spcPts val="640"/>
              </a:spcBef>
              <a:spcAft>
                <a:spcPts val="0"/>
              </a:spcAft>
              <a:buClr>
                <a:schemeClr val="dk1"/>
              </a:buClr>
              <a:buSzPts val="3200"/>
              <a:buFont typeface="Times New Roman"/>
              <a:buNone/>
            </a:pPr>
            <a:endParaRPr dirty="0"/>
          </a:p>
        </p:txBody>
      </p:sp>
    </p:spTree>
    <p:extLst>
      <p:ext uri="{BB962C8B-B14F-4D97-AF65-F5344CB8AC3E}">
        <p14:creationId xmlns:p14="http://schemas.microsoft.com/office/powerpoint/2010/main" val="4229676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Fund code to Invoice</a:t>
            </a:r>
            <a:endParaRPr lang="en-US" dirty="0"/>
          </a:p>
        </p:txBody>
      </p:sp>
      <p:graphicFrame>
        <p:nvGraphicFramePr>
          <p:cNvPr id="5" name="Diagram 4"/>
          <p:cNvGraphicFramePr/>
          <p:nvPr>
            <p:extLst>
              <p:ext uri="{D42A27DB-BD31-4B8C-83A1-F6EECF244321}">
                <p14:modId xmlns:p14="http://schemas.microsoft.com/office/powerpoint/2010/main" val="3865038296"/>
              </p:ext>
            </p:extLst>
          </p:nvPr>
        </p:nvGraphicFramePr>
        <p:xfrm>
          <a:off x="1776494" y="1347536"/>
          <a:ext cx="5534526" cy="3633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658683" y="1524000"/>
            <a:ext cx="2797059" cy="461665"/>
          </a:xfrm>
          <a:prstGeom prst="rect">
            <a:avLst/>
          </a:prstGeom>
          <a:solidFill>
            <a:schemeClr val="accent2">
              <a:lumMod val="75000"/>
            </a:schemeClr>
          </a:solidFill>
        </p:spPr>
        <p:txBody>
          <a:bodyPr wrap="square" rtlCol="0">
            <a:spAutoFit/>
          </a:bodyPr>
          <a:lstStyle/>
          <a:p>
            <a:r>
              <a:rPr lang="en-US" sz="1200" dirty="0">
                <a:solidFill>
                  <a:schemeClr val="bg1"/>
                </a:solidFill>
              </a:rPr>
              <a:t>i</a:t>
            </a:r>
            <a:r>
              <a:rPr lang="en-US" sz="1200" dirty="0" smtClean="0">
                <a:solidFill>
                  <a:schemeClr val="bg1"/>
                </a:solidFill>
              </a:rPr>
              <a:t>nvoice_record_line.invoice_record_id </a:t>
            </a:r>
            <a:r>
              <a:rPr lang="en-US" sz="1200" dirty="0">
                <a:solidFill>
                  <a:schemeClr val="bg1"/>
                </a:solidFill>
              </a:rPr>
              <a:t>= </a:t>
            </a:r>
            <a:r>
              <a:rPr lang="en-US" sz="1200" dirty="0" smtClean="0">
                <a:solidFill>
                  <a:schemeClr val="bg1"/>
                </a:solidFill>
              </a:rPr>
              <a:t>invoice_record.id</a:t>
            </a:r>
            <a:endParaRPr lang="en-US" sz="1200" dirty="0"/>
          </a:p>
        </p:txBody>
      </p:sp>
      <p:sp>
        <p:nvSpPr>
          <p:cNvPr id="8" name="TextBox 7"/>
          <p:cNvSpPr txBox="1"/>
          <p:nvPr/>
        </p:nvSpPr>
        <p:spPr>
          <a:xfrm>
            <a:off x="285135" y="1493223"/>
            <a:ext cx="3123475" cy="461665"/>
          </a:xfrm>
          <a:prstGeom prst="rect">
            <a:avLst/>
          </a:prstGeom>
          <a:solidFill>
            <a:schemeClr val="accent2">
              <a:lumMod val="75000"/>
            </a:schemeClr>
          </a:solidFill>
        </p:spPr>
        <p:txBody>
          <a:bodyPr wrap="square" rtlCol="0">
            <a:spAutoFit/>
          </a:bodyPr>
          <a:lstStyle/>
          <a:p>
            <a:r>
              <a:rPr lang="en-US" sz="1200" dirty="0" smtClean="0">
                <a:solidFill>
                  <a:schemeClr val="bg1"/>
                </a:solidFill>
              </a:rPr>
              <a:t>accounting_unit.code_num = invoice_record.accounting_unit_code_num</a:t>
            </a:r>
            <a:endParaRPr lang="en-US" sz="1200" dirty="0"/>
          </a:p>
        </p:txBody>
      </p:sp>
      <p:sp>
        <p:nvSpPr>
          <p:cNvPr id="9" name="TextBox 8"/>
          <p:cNvSpPr txBox="1"/>
          <p:nvPr/>
        </p:nvSpPr>
        <p:spPr>
          <a:xfrm>
            <a:off x="543620" y="3670471"/>
            <a:ext cx="2606504" cy="461665"/>
          </a:xfrm>
          <a:prstGeom prst="rect">
            <a:avLst/>
          </a:prstGeom>
          <a:solidFill>
            <a:schemeClr val="accent2">
              <a:lumMod val="75000"/>
            </a:schemeClr>
          </a:solidFill>
        </p:spPr>
        <p:txBody>
          <a:bodyPr wrap="square" rtlCol="0">
            <a:spAutoFit/>
          </a:bodyPr>
          <a:lstStyle/>
          <a:p>
            <a:r>
              <a:rPr lang="en-US" sz="1200" dirty="0" smtClean="0">
                <a:solidFill>
                  <a:schemeClr val="bg1"/>
                </a:solidFill>
              </a:rPr>
              <a:t>accounting_unit.id= fund_master.accounting_unit_id</a:t>
            </a:r>
            <a:endParaRPr lang="en-US" sz="1200" dirty="0"/>
          </a:p>
        </p:txBody>
      </p:sp>
      <p:sp>
        <p:nvSpPr>
          <p:cNvPr id="10" name="TextBox 9"/>
          <p:cNvSpPr txBox="1"/>
          <p:nvPr/>
        </p:nvSpPr>
        <p:spPr>
          <a:xfrm>
            <a:off x="5927761" y="3670471"/>
            <a:ext cx="2738652" cy="461665"/>
          </a:xfrm>
          <a:prstGeom prst="rect">
            <a:avLst/>
          </a:prstGeom>
          <a:solidFill>
            <a:schemeClr val="accent2">
              <a:lumMod val="75000"/>
            </a:schemeClr>
          </a:solidFill>
        </p:spPr>
        <p:txBody>
          <a:bodyPr wrap="square" rtlCol="0">
            <a:spAutoFit/>
          </a:bodyPr>
          <a:lstStyle/>
          <a:p>
            <a:r>
              <a:rPr lang="en-US" sz="1200" dirty="0" smtClean="0">
                <a:solidFill>
                  <a:schemeClr val="bg1"/>
                </a:solidFill>
              </a:rPr>
              <a:t>invoice_record_line.fund_code::INT = fund_master.code_num</a:t>
            </a:r>
            <a:endParaRPr lang="en-US" sz="1200" dirty="0"/>
          </a:p>
        </p:txBody>
      </p:sp>
    </p:spTree>
    <p:extLst>
      <p:ext uri="{BB962C8B-B14F-4D97-AF65-F5344CB8AC3E}">
        <p14:creationId xmlns:p14="http://schemas.microsoft.com/office/powerpoint/2010/main" val="1601727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Invoice line items for a fund</a:t>
            </a:r>
            <a:endParaRPr/>
          </a:p>
        </p:txBody>
      </p:sp>
      <p:sp>
        <p:nvSpPr>
          <p:cNvPr id="276" name="Google Shape;276;p40"/>
          <p:cNvSpPr txBox="1">
            <a:spLocks noGrp="1"/>
          </p:cNvSpPr>
          <p:nvPr>
            <p:ph idx="1"/>
          </p:nvPr>
        </p:nvSpPr>
        <p:spPr>
          <a:xfrm>
            <a:off x="387424" y="1057038"/>
            <a:ext cx="8312666" cy="3310999"/>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Clr>
                <a:schemeClr val="dk1"/>
              </a:buClr>
              <a:buSzPts val="2800"/>
              <a:buFont typeface="Times New Roman"/>
              <a:buNone/>
            </a:pPr>
            <a:r>
              <a:rPr lang="en-US" sz="1800" dirty="0"/>
              <a:t>SELECT </a:t>
            </a:r>
            <a:r>
              <a:rPr lang="en-US" sz="1800" dirty="0" smtClean="0"/>
              <a:t>i</a:t>
            </a:r>
            <a:r>
              <a:rPr lang="en-US" sz="1800" dirty="0" smtClean="0"/>
              <a:t>.*</a:t>
            </a:r>
          </a:p>
          <a:p>
            <a:pPr marL="0" lvl="0" indent="0" algn="l" rtl="0">
              <a:spcBef>
                <a:spcPts val="560"/>
              </a:spcBef>
              <a:spcAft>
                <a:spcPts val="0"/>
              </a:spcAft>
              <a:buClr>
                <a:schemeClr val="dk1"/>
              </a:buClr>
              <a:buSzPts val="2800"/>
              <a:buFont typeface="Times New Roman"/>
              <a:buNone/>
            </a:pPr>
            <a:endParaRPr sz="1800" dirty="0"/>
          </a:p>
          <a:p>
            <a:pPr marL="0" lvl="0" indent="0" algn="l" rtl="0">
              <a:spcBef>
                <a:spcPts val="560"/>
              </a:spcBef>
              <a:spcAft>
                <a:spcPts val="0"/>
              </a:spcAft>
              <a:buClr>
                <a:schemeClr val="dk1"/>
              </a:buClr>
              <a:buSzPts val="2800"/>
              <a:buFont typeface="Times New Roman"/>
              <a:buNone/>
            </a:pPr>
            <a:r>
              <a:rPr lang="en-US" sz="1800" dirty="0" smtClean="0"/>
              <a:t>FROM sierra_view.invoice_record_line </a:t>
            </a:r>
            <a:r>
              <a:rPr lang="en-US" sz="1800" dirty="0"/>
              <a:t>i</a:t>
            </a:r>
            <a:endParaRPr sz="1800" dirty="0"/>
          </a:p>
          <a:p>
            <a:pPr marL="0" lvl="0" indent="0" algn="l" rtl="0">
              <a:spcBef>
                <a:spcPts val="560"/>
              </a:spcBef>
              <a:spcAft>
                <a:spcPts val="0"/>
              </a:spcAft>
              <a:buClr>
                <a:schemeClr val="dk1"/>
              </a:buClr>
              <a:buSzPts val="2800"/>
              <a:buFont typeface="Times New Roman"/>
              <a:buNone/>
            </a:pPr>
            <a:r>
              <a:rPr lang="en-US" sz="1800" dirty="0" smtClean="0"/>
              <a:t>JOIN sierra_view.fund_master f</a:t>
            </a:r>
            <a:endParaRPr sz="1800" dirty="0"/>
          </a:p>
          <a:p>
            <a:pPr marL="0" lvl="0" indent="0" algn="l" rtl="0">
              <a:spcBef>
                <a:spcPts val="560"/>
              </a:spcBef>
              <a:spcAft>
                <a:spcPts val="0"/>
              </a:spcAft>
              <a:buClr>
                <a:schemeClr val="dk1"/>
              </a:buClr>
              <a:buSzPts val="2800"/>
              <a:buFont typeface="Times New Roman"/>
              <a:buNone/>
            </a:pPr>
            <a:r>
              <a:rPr lang="en-US" sz="1800" dirty="0" smtClean="0"/>
              <a:t>	ON i.fund_code</a:t>
            </a:r>
            <a:r>
              <a:rPr lang="en-US" sz="1800" dirty="0"/>
              <a:t>::int = </a:t>
            </a:r>
            <a:r>
              <a:rPr lang="en-US" sz="1800" dirty="0" smtClean="0"/>
              <a:t>f.code_num</a:t>
            </a:r>
          </a:p>
          <a:p>
            <a:pPr marL="0" lvl="0" indent="0" algn="l" rtl="0">
              <a:spcBef>
                <a:spcPts val="560"/>
              </a:spcBef>
              <a:spcAft>
                <a:spcPts val="0"/>
              </a:spcAft>
              <a:buClr>
                <a:schemeClr val="dk1"/>
              </a:buClr>
              <a:buSzPts val="2800"/>
              <a:buFont typeface="Times New Roman"/>
              <a:buNone/>
            </a:pPr>
            <a:r>
              <a:rPr lang="en-US" sz="1800" dirty="0"/>
              <a:t>	</a:t>
            </a:r>
            <a:r>
              <a:rPr lang="en-US" sz="1800" dirty="0" smtClean="0"/>
              <a:t>AND </a:t>
            </a:r>
            <a:r>
              <a:rPr lang="en-US" sz="1800" dirty="0"/>
              <a:t>f.code = ‘abc</a:t>
            </a:r>
            <a:r>
              <a:rPr lang="en-US" sz="1800" dirty="0" smtClean="0"/>
              <a:t>’</a:t>
            </a:r>
          </a:p>
          <a:p>
            <a:pPr marL="0" indent="0">
              <a:buNone/>
            </a:pPr>
            <a:r>
              <a:rPr lang="en-US" sz="1800" dirty="0" smtClean="0"/>
              <a:t>JOIN sierra_view.accounting_unit </a:t>
            </a:r>
            <a:r>
              <a:rPr lang="en-US" sz="1800" dirty="0"/>
              <a:t>a</a:t>
            </a:r>
          </a:p>
          <a:p>
            <a:pPr marL="0" indent="0">
              <a:buNone/>
            </a:pPr>
            <a:r>
              <a:rPr lang="en-US" sz="1800" dirty="0" smtClean="0"/>
              <a:t>	ON f.accounting_unit_id </a:t>
            </a:r>
            <a:r>
              <a:rPr lang="en-US" sz="1800" dirty="0"/>
              <a:t>= </a:t>
            </a:r>
            <a:r>
              <a:rPr lang="en-US" sz="1800" dirty="0" smtClean="0"/>
              <a:t>a.id</a:t>
            </a:r>
          </a:p>
          <a:p>
            <a:pPr marL="0" indent="0">
              <a:buNone/>
            </a:pPr>
            <a:r>
              <a:rPr lang="en-US" sz="1800" dirty="0"/>
              <a:t>	</a:t>
            </a:r>
            <a:r>
              <a:rPr lang="en-US" sz="1800" dirty="0" smtClean="0"/>
              <a:t>AND </a:t>
            </a:r>
            <a:r>
              <a:rPr lang="en-US" sz="1800" dirty="0"/>
              <a:t>a.code_num = </a:t>
            </a:r>
            <a:r>
              <a:rPr lang="en-US" sz="1800" dirty="0" smtClean="0"/>
              <a:t>‘2';</a:t>
            </a:r>
            <a:endParaRPr sz="1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Query Based Approach</a:t>
            </a:r>
            <a:endParaRPr/>
          </a:p>
        </p:txBody>
      </p:sp>
      <p:pic>
        <p:nvPicPr>
          <p:cNvPr id="3" name="Picture 2"/>
          <p:cNvPicPr>
            <a:picLocks noChangeAspect="1"/>
          </p:cNvPicPr>
          <p:nvPr/>
        </p:nvPicPr>
        <p:blipFill>
          <a:blip r:embed="rId3"/>
          <a:stretch>
            <a:fillRect/>
          </a:stretch>
        </p:blipFill>
        <p:spPr>
          <a:xfrm>
            <a:off x="1376934" y="1173722"/>
            <a:ext cx="6333646" cy="379353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dirty="0" smtClean="0"/>
              <a:t>Keys</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Keys</a:t>
            </a:r>
            <a:endParaRPr lang="en-US" dirty="0"/>
          </a:p>
        </p:txBody>
      </p:sp>
      <p:pic>
        <p:nvPicPr>
          <p:cNvPr id="1026" name="Picture 2" descr="https://lh6.googleusercontent.com/XwL7nIooRjHg7pv29NqmDU8QYB0jGgopkcFwBOi8w4OsQIrCxaMw7pyAwINDtxRVI1wbdyehN3mmNFa2bnqVlZ0n-_-wwszBBY6Tr6mEZn_93PFM7LJQRWhX3OX6vKTbuzF-7sp_qN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7424" y="1539166"/>
            <a:ext cx="8312150" cy="291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477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023 IUG PPT Templat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2023 IUG PPT Template</Template>
  <TotalTime>3913</TotalTime>
  <Words>3495</Words>
  <Application>Microsoft Office PowerPoint</Application>
  <PresentationFormat>On-screen Show (16:9)</PresentationFormat>
  <Paragraphs>794</Paragraphs>
  <Slides>66</Slides>
  <Notes>64</Notes>
  <HiddenSlides>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Garamond</vt:lpstr>
      <vt:lpstr>Roboto</vt:lpstr>
      <vt:lpstr>Trebuchet MS</vt:lpstr>
      <vt:lpstr>Noto Serif</vt:lpstr>
      <vt:lpstr>Roboto Medium</vt:lpstr>
      <vt:lpstr>Calibri</vt:lpstr>
      <vt:lpstr>Georgia</vt:lpstr>
      <vt:lpstr>Arial</vt:lpstr>
      <vt:lpstr>Segoe UI Historic</vt:lpstr>
      <vt:lpstr>Wingdings</vt:lpstr>
      <vt:lpstr>Times New Roman</vt:lpstr>
      <vt:lpstr>2023 IUG PPT Template</vt:lpstr>
      <vt:lpstr>The Unofficial Guide to Sierra’s SQL Views </vt:lpstr>
      <vt:lpstr>Overview</vt:lpstr>
      <vt:lpstr>Sierra DNA</vt:lpstr>
      <vt:lpstr>Documentation</vt:lpstr>
      <vt:lpstr>Previewing Your Data</vt:lpstr>
      <vt:lpstr>Explore your data</vt:lpstr>
      <vt:lpstr>The Query Based Approach</vt:lpstr>
      <vt:lpstr>Keys</vt:lpstr>
      <vt:lpstr>Matching Keys</vt:lpstr>
      <vt:lpstr>Joining views</vt:lpstr>
      <vt:lpstr>Record Views</vt:lpstr>
      <vt:lpstr>record_metadata</vt:lpstr>
      <vt:lpstr>record_metadata</vt:lpstr>
      <vt:lpstr>Record Totals</vt:lpstr>
      <vt:lpstr>record_metadata.id</vt:lpstr>
      <vt:lpstr>bib_record</vt:lpstr>
      <vt:lpstr>bib_record</vt:lpstr>
      <vt:lpstr>Titles Added In each Language This Year</vt:lpstr>
      <vt:lpstr>bib_record_property</vt:lpstr>
      <vt:lpstr>Normalized Fields</vt:lpstr>
      <vt:lpstr>Sorting on Titles</vt:lpstr>
      <vt:lpstr>bib_view</vt:lpstr>
      <vt:lpstr>Titles Added In Each language This Year (Redux)</vt:lpstr>
      <vt:lpstr>item_record</vt:lpstr>
      <vt:lpstr>Total checkouts Per IType</vt:lpstr>
      <vt:lpstr>item_record_property</vt:lpstr>
      <vt:lpstr>call_number vs call_number_norm</vt:lpstr>
      <vt:lpstr>Find invalid barcodes</vt:lpstr>
      <vt:lpstr>Other Record Types</vt:lpstr>
      <vt:lpstr>Supplemental Views</vt:lpstr>
      <vt:lpstr>Linking tables</vt:lpstr>
      <vt:lpstr>List titles and barcodes</vt:lpstr>
      <vt:lpstr>Count of items attached to a bib</vt:lpstr>
      <vt:lpstr>myuser views</vt:lpstr>
      <vt:lpstr>Total checkouts Per IType (Redux)</vt:lpstr>
      <vt:lpstr>Multi Fields</vt:lpstr>
      <vt:lpstr>Who Owns a Title</vt:lpstr>
      <vt:lpstr>Who Owns a Title (redux)</vt:lpstr>
      <vt:lpstr>MARC and Varfields</vt:lpstr>
      <vt:lpstr>phrase_entry</vt:lpstr>
      <vt:lpstr>phrase_entry</vt:lpstr>
      <vt:lpstr>Find SQL materials</vt:lpstr>
      <vt:lpstr>Varfields With their own Views</vt:lpstr>
      <vt:lpstr>Transaction Views</vt:lpstr>
      <vt:lpstr>Circulation Transactions</vt:lpstr>
      <vt:lpstr>checkout</vt:lpstr>
      <vt:lpstr>Item Status &amp; Due Dates</vt:lpstr>
      <vt:lpstr>hold</vt:lpstr>
      <vt:lpstr>Old frozen holds</vt:lpstr>
      <vt:lpstr>circ_trans</vt:lpstr>
      <vt:lpstr>circ_trans – op_code</vt:lpstr>
      <vt:lpstr>Compare Auto and Manual Renewals</vt:lpstr>
      <vt:lpstr>Other Views of Note</vt:lpstr>
      <vt:lpstr>bool_set</vt:lpstr>
      <vt:lpstr>Create Encore links from file</vt:lpstr>
      <vt:lpstr>iii_user views</vt:lpstr>
      <vt:lpstr>iii_user_desktop_option</vt:lpstr>
      <vt:lpstr>iii_user_desktop_option</vt:lpstr>
      <vt:lpstr>Logins not using e-mailed due slips </vt:lpstr>
      <vt:lpstr>Other Views of Note</vt:lpstr>
      <vt:lpstr>PowerPoint Presentation</vt:lpstr>
      <vt:lpstr>Funds Cut for Time</vt:lpstr>
      <vt:lpstr>fund</vt:lpstr>
      <vt:lpstr>fund_master</vt:lpstr>
      <vt:lpstr>Link Fund code to Invoice</vt:lpstr>
      <vt:lpstr>Invoice line items for a fund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Unofficial Guide to Sierra’s SQL Views </dc:title>
  <cp:lastModifiedBy>Jeremy Goldstein</cp:lastModifiedBy>
  <cp:revision>103</cp:revision>
  <dcterms:modified xsi:type="dcterms:W3CDTF">2023-03-29T19:53:54Z</dcterms:modified>
</cp:coreProperties>
</file>