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61" r:id="rId3"/>
    <p:sldId id="260" r:id="rId4"/>
    <p:sldId id="262" r:id="rId5"/>
    <p:sldId id="265" r:id="rId6"/>
    <p:sldId id="263" r:id="rId7"/>
    <p:sldId id="264" r:id="rId8"/>
    <p:sldId id="266" r:id="rId9"/>
    <p:sldId id="267" r:id="rId10"/>
    <p:sldId id="268" r:id="rId11"/>
    <p:sldId id="269" r:id="rId12"/>
    <p:sldId id="270" r:id="rId13"/>
    <p:sldId id="271" r:id="rId14"/>
    <p:sldId id="273" r:id="rId15"/>
    <p:sldId id="272" r:id="rId16"/>
    <p:sldId id="274" r:id="rId17"/>
    <p:sldId id="275" r:id="rId18"/>
    <p:sldId id="276" r:id="rId19"/>
    <p:sldId id="277"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787"/>
    <a:srgbClr val="00B1D0"/>
    <a:srgbClr val="949494"/>
    <a:srgbClr val="01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3"/>
    <p:restoredTop sz="94768" autoAdjust="0"/>
  </p:normalViewPr>
  <p:slideViewPr>
    <p:cSldViewPr snapToGrid="0" snapToObjects="1">
      <p:cViewPr>
        <p:scale>
          <a:sx n="185" d="100"/>
          <a:sy n="185" d="100"/>
        </p:scale>
        <p:origin x="-72"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C05FD-81DA-B44D-8D1A-A3094378FC9A}"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7ACAA-2B47-324D-9EF7-369BB2A8874A}" type="slidenum">
              <a:rPr lang="en-US" smtClean="0"/>
              <a:t>‹#›</a:t>
            </a:fld>
            <a:endParaRPr lang="en-US"/>
          </a:p>
        </p:txBody>
      </p:sp>
    </p:spTree>
    <p:extLst>
      <p:ext uri="{BB962C8B-B14F-4D97-AF65-F5344CB8AC3E}">
        <p14:creationId xmlns:p14="http://schemas.microsoft.com/office/powerpoint/2010/main" val="148862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a:t>
            </a:fld>
            <a:endParaRPr lang="en-US"/>
          </a:p>
        </p:txBody>
      </p:sp>
    </p:spTree>
    <p:extLst>
      <p:ext uri="{BB962C8B-B14F-4D97-AF65-F5344CB8AC3E}">
        <p14:creationId xmlns:p14="http://schemas.microsoft.com/office/powerpoint/2010/main" val="15028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04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31944" y="1365589"/>
            <a:ext cx="10515600" cy="562168"/>
          </a:xfrm>
        </p:spPr>
        <p:txBody>
          <a:bodyPr>
            <a:normAutofit/>
          </a:bodyPr>
          <a:lstStyle>
            <a:lvl1pPr>
              <a:defRPr sz="2800" b="1" i="0">
                <a:solidFill>
                  <a:schemeClr val="accent1"/>
                </a:solidFill>
                <a:latin typeface="Futura Medium" charset="0"/>
                <a:ea typeface="Futura Medium" charset="0"/>
                <a:cs typeface="Futura Medium" charset="0"/>
              </a:defRPr>
            </a:lvl1pPr>
          </a:lstStyle>
          <a:p>
            <a:r>
              <a:rPr lang="en-US" smtClean="0"/>
              <a:t>Click to edit Master title style</a:t>
            </a:r>
            <a:endParaRPr lang="en-US"/>
          </a:p>
        </p:txBody>
      </p:sp>
      <p:sp>
        <p:nvSpPr>
          <p:cNvPr id="11" name="Text Placeholder 10"/>
          <p:cNvSpPr>
            <a:spLocks noGrp="1"/>
          </p:cNvSpPr>
          <p:nvPr>
            <p:ph type="body" sz="quarter" idx="10" hasCustomPrompt="1"/>
          </p:nvPr>
        </p:nvSpPr>
        <p:spPr>
          <a:xfrm>
            <a:off x="632685" y="1969007"/>
            <a:ext cx="6586538" cy="373963"/>
          </a:xfrm>
        </p:spPr>
        <p:txBody>
          <a:bodyPr>
            <a:normAutofit/>
          </a:bodyPr>
          <a:lstStyle>
            <a:lvl1pPr marL="0" indent="0">
              <a:buNone/>
              <a:defRPr sz="2200">
                <a:solidFill>
                  <a:srgbClr val="878787"/>
                </a:solidFill>
              </a:defRPr>
            </a:lvl1pPr>
          </a:lstStyle>
          <a:p>
            <a:pPr lvl="0"/>
            <a:r>
              <a:rPr lang="en-US" smtClean="0"/>
              <a:t>Sub-Title</a:t>
            </a:r>
            <a:endParaRPr lang="en-US"/>
          </a:p>
        </p:txBody>
      </p:sp>
    </p:spTree>
    <p:extLst>
      <p:ext uri="{BB962C8B-B14F-4D97-AF65-F5344CB8AC3E}">
        <p14:creationId xmlns:p14="http://schemas.microsoft.com/office/powerpoint/2010/main" val="9322777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1475" y="1436913"/>
            <a:ext cx="11418888" cy="4536849"/>
          </a:xfrm>
        </p:spPr>
        <p:txBody>
          <a:bodyPr>
            <a:normAutofit/>
          </a:bodyPr>
          <a:lstStyle>
            <a:lvl1pPr marL="342900" indent="-342900">
              <a:buClr>
                <a:srgbClr val="012D40"/>
              </a:buClr>
              <a:buFont typeface="Wingdings" charset="2"/>
              <a:buChar char="§"/>
              <a:defRPr sz="2400">
                <a:solidFill>
                  <a:srgbClr val="878787"/>
                </a:solidFill>
                <a:latin typeface="Futura Medium" charset="0"/>
                <a:ea typeface="Futura Medium" charset="0"/>
                <a:cs typeface="Futura Medium" charset="0"/>
              </a:defRPr>
            </a:lvl1pPr>
            <a:lvl2pPr marL="800100" indent="-342900">
              <a:buClr>
                <a:srgbClr val="878787"/>
              </a:buClr>
              <a:buFont typeface="LucidaGrande" charset="0"/>
              <a:buChar char="◆"/>
              <a:defRPr sz="2000">
                <a:solidFill>
                  <a:srgbClr val="878787"/>
                </a:solidFill>
                <a:latin typeface="Futura Medium" charset="0"/>
                <a:ea typeface="Futura Medium" charset="0"/>
                <a:cs typeface="Futura Medium" charset="0"/>
              </a:defRPr>
            </a:lvl2pPr>
            <a:lvl3pPr marL="1200150" indent="-285750">
              <a:buClr>
                <a:srgbClr val="012D40"/>
              </a:buClr>
              <a:buFont typeface="Wingdings" charset="2"/>
              <a:buChar char="§"/>
              <a:defRPr sz="1800">
                <a:solidFill>
                  <a:srgbClr val="878787"/>
                </a:solidFill>
                <a:latin typeface="Futura Medium" charset="0"/>
                <a:ea typeface="Futura Medium" charset="0"/>
                <a:cs typeface="Futura Medium" charset="0"/>
              </a:defRPr>
            </a:lvl3pPr>
            <a:lvl4pPr marL="1657350" indent="-285750">
              <a:buClr>
                <a:srgbClr val="878787"/>
              </a:buClr>
              <a:buFont typeface="LucidaGrande" charset="0"/>
              <a:buChar char="◆"/>
              <a:defRPr sz="1600">
                <a:solidFill>
                  <a:srgbClr val="878787"/>
                </a:solidFill>
                <a:latin typeface="Futura Medium" charset="0"/>
                <a:ea typeface="Futura Medium" charset="0"/>
                <a:cs typeface="Futura Medium" charset="0"/>
              </a:defRPr>
            </a:lvl4pPr>
            <a:lvl5pPr marL="2114550" indent="-285750">
              <a:buClr>
                <a:srgbClr val="012D40"/>
              </a:buClr>
              <a:buFont typeface="Wingdings" charset="2"/>
              <a:buChar char="§"/>
              <a:defRPr sz="1600">
                <a:solidFill>
                  <a:srgbClr val="878787"/>
                </a:solidFill>
                <a:latin typeface="Futura Medium" charset="0"/>
                <a:ea typeface="Futura Medium" charset="0"/>
                <a:cs typeface="Futura Medium"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3"/>
          <p:cNvSpPr>
            <a:spLocks noGrp="1"/>
          </p:cNvSpPr>
          <p:nvPr>
            <p:ph type="title"/>
          </p:nvPr>
        </p:nvSpPr>
        <p:spPr>
          <a:xfrm>
            <a:off x="371475" y="502166"/>
            <a:ext cx="10515600" cy="680223"/>
          </a:xfrm>
        </p:spPr>
        <p:txBody>
          <a:bodyPr>
            <a:normAutofit/>
          </a:bodyPr>
          <a:lstStyle>
            <a:lvl1pPr>
              <a:defRPr sz="2800">
                <a:solidFill>
                  <a:schemeClr val="accent1"/>
                </a:solidFill>
              </a:defRPr>
            </a:lvl1pPr>
          </a:lstStyle>
          <a:p>
            <a:r>
              <a:rPr lang="en-US" dirty="0"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3784"/>
            <a:ext cx="10515600" cy="7482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1684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rgbClr val="00B1D0"/>
          </a:solidFill>
          <a:latin typeface="Futura Medium" charset="0"/>
          <a:ea typeface="Futura Medium" charset="0"/>
          <a:cs typeface="Futura Medium" charset="0"/>
        </a:defRPr>
      </a:lvl1pPr>
    </p:titleStyle>
    <p:bodyStyle>
      <a:lvl1pPr marL="228600" indent="-228600" algn="l" defTabSz="914400" rtl="0" eaLnBrk="1" latinLnBrk="0" hangingPunct="1">
        <a:lnSpc>
          <a:spcPct val="90000"/>
        </a:lnSpc>
        <a:spcBef>
          <a:spcPts val="1000"/>
        </a:spcBef>
        <a:buClr>
          <a:srgbClr val="012D40"/>
        </a:buClr>
        <a:buFont typeface="Wingdings" charset="2"/>
        <a:buChar char="§"/>
        <a:defRPr sz="2400" kern="1200">
          <a:solidFill>
            <a:srgbClr val="878787"/>
          </a:solidFill>
          <a:latin typeface="Futura Medium" charset="0"/>
          <a:ea typeface="Futura Medium" charset="0"/>
          <a:cs typeface="Futura Medium" charset="0"/>
        </a:defRPr>
      </a:lvl1pPr>
      <a:lvl2pPr marL="685800" indent="-228600" algn="l" defTabSz="914400" rtl="0" eaLnBrk="1" latinLnBrk="0" hangingPunct="1">
        <a:lnSpc>
          <a:spcPct val="90000"/>
        </a:lnSpc>
        <a:spcBef>
          <a:spcPts val="500"/>
        </a:spcBef>
        <a:buClr>
          <a:srgbClr val="878787"/>
        </a:buClr>
        <a:buFont typeface="LucidaGrande" charset="0"/>
        <a:buChar char="◆"/>
        <a:defRPr sz="2000" kern="1200">
          <a:solidFill>
            <a:srgbClr val="878787"/>
          </a:solidFill>
          <a:latin typeface="Futura Medium" charset="0"/>
          <a:ea typeface="Futura Medium" charset="0"/>
          <a:cs typeface="Futura Medium" charset="0"/>
        </a:defRPr>
      </a:lvl2pPr>
      <a:lvl3pPr marL="1143000" indent="-228600" algn="l" defTabSz="914400" rtl="0" eaLnBrk="1" latinLnBrk="0" hangingPunct="1">
        <a:lnSpc>
          <a:spcPct val="90000"/>
        </a:lnSpc>
        <a:spcBef>
          <a:spcPts val="500"/>
        </a:spcBef>
        <a:buClr>
          <a:srgbClr val="012D40"/>
        </a:buClr>
        <a:buFont typeface="Wingdings" charset="2"/>
        <a:buChar char="§"/>
        <a:defRPr sz="1800" kern="1200">
          <a:solidFill>
            <a:srgbClr val="878787"/>
          </a:solidFill>
          <a:latin typeface="Futura Medium" charset="0"/>
          <a:ea typeface="Futura Medium" charset="0"/>
          <a:cs typeface="Futura Medium" charset="0"/>
        </a:defRPr>
      </a:lvl3pPr>
      <a:lvl4pPr marL="1600200" indent="-228600" algn="l" defTabSz="914400" rtl="0" eaLnBrk="1" latinLnBrk="0" hangingPunct="1">
        <a:lnSpc>
          <a:spcPct val="90000"/>
        </a:lnSpc>
        <a:spcBef>
          <a:spcPts val="500"/>
        </a:spcBef>
        <a:buFont typeface="LucidaGrande" charset="0"/>
        <a:buChar char="◆"/>
        <a:defRPr sz="1600" kern="1200">
          <a:solidFill>
            <a:srgbClr val="878787"/>
          </a:solidFill>
          <a:latin typeface="Futura Medium" charset="0"/>
          <a:ea typeface="Futura Medium" charset="0"/>
          <a:cs typeface="Futura Medium" charset="0"/>
        </a:defRPr>
      </a:lvl4pPr>
      <a:lvl5pPr marL="2057400" indent="-228600" algn="l" defTabSz="914400" rtl="0" eaLnBrk="1" latinLnBrk="0" hangingPunct="1">
        <a:lnSpc>
          <a:spcPct val="90000"/>
        </a:lnSpc>
        <a:spcBef>
          <a:spcPts val="500"/>
        </a:spcBef>
        <a:buClr>
          <a:srgbClr val="012D40"/>
        </a:buClr>
        <a:buFont typeface="Wingdings" charset="2"/>
        <a:buChar char="§"/>
        <a:defRPr sz="1600" kern="1200">
          <a:solidFill>
            <a:srgbClr val="878787"/>
          </a:solidFill>
          <a:latin typeface="Futura Medium" charset="0"/>
          <a:ea typeface="Futura Medium" charset="0"/>
          <a:cs typeface="Futura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3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79" y="102359"/>
            <a:ext cx="9011292" cy="6052360"/>
          </a:xfrm>
          <a:prstGeom prst="rect">
            <a:avLst/>
          </a:prstGeom>
        </p:spPr>
      </p:pic>
    </p:spTree>
    <p:extLst>
      <p:ext uri="{BB962C8B-B14F-4D97-AF65-F5344CB8AC3E}">
        <p14:creationId xmlns:p14="http://schemas.microsoft.com/office/powerpoint/2010/main" val="63543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34" y="696987"/>
            <a:ext cx="10058400" cy="20516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0" y="2748657"/>
            <a:ext cx="6292920" cy="1885427"/>
          </a:xfrm>
          <a:prstGeom prst="rect">
            <a:avLst/>
          </a:prstGeom>
        </p:spPr>
      </p:pic>
    </p:spTree>
    <p:extLst>
      <p:ext uri="{BB962C8B-B14F-4D97-AF65-F5344CB8AC3E}">
        <p14:creationId xmlns:p14="http://schemas.microsoft.com/office/powerpoint/2010/main" val="11933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198" y="870847"/>
            <a:ext cx="6323810" cy="3523810"/>
          </a:xfrm>
          <a:prstGeom prst="rect">
            <a:avLst/>
          </a:prstGeom>
        </p:spPr>
      </p:pic>
    </p:spTree>
    <p:extLst>
      <p:ext uri="{BB962C8B-B14F-4D97-AF65-F5344CB8AC3E}">
        <p14:creationId xmlns:p14="http://schemas.microsoft.com/office/powerpoint/2010/main" val="173050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20000"/>
              </a:lnSpc>
            </a:pPr>
            <a:r>
              <a:rPr lang="en-US" sz="2000" dirty="0"/>
              <a:t>Very similar to teaching circulation</a:t>
            </a:r>
          </a:p>
          <a:p>
            <a:pPr>
              <a:lnSpc>
                <a:spcPct val="120000"/>
              </a:lnSpc>
            </a:pPr>
            <a:r>
              <a:rPr lang="en-US" sz="2000" dirty="0"/>
              <a:t>Start with an overview</a:t>
            </a:r>
          </a:p>
          <a:p>
            <a:pPr>
              <a:lnSpc>
                <a:spcPct val="120000"/>
              </a:lnSpc>
            </a:pPr>
            <a:r>
              <a:rPr lang="en-US" sz="2000" dirty="0"/>
              <a:t>Follow a logical progression</a:t>
            </a:r>
          </a:p>
          <a:p>
            <a:pPr lvl="1">
              <a:lnSpc>
                <a:spcPct val="120000"/>
              </a:lnSpc>
            </a:pPr>
            <a:r>
              <a:rPr lang="en-US" dirty="0"/>
              <a:t>Display, create, check-in, modify</a:t>
            </a:r>
          </a:p>
          <a:p>
            <a:pPr>
              <a:lnSpc>
                <a:spcPct val="120000"/>
              </a:lnSpc>
            </a:pPr>
            <a:r>
              <a:rPr lang="en-US" sz="2000" dirty="0"/>
              <a:t>Mention problematic serials</a:t>
            </a:r>
          </a:p>
          <a:p>
            <a:pPr>
              <a:lnSpc>
                <a:spcPct val="120000"/>
              </a:lnSpc>
            </a:pPr>
            <a:r>
              <a:rPr lang="en-US" sz="2000" dirty="0"/>
              <a:t>Demonstrate how anything that is done immediately shows up to </a:t>
            </a:r>
            <a:r>
              <a:rPr lang="en-US" sz="2000" dirty="0" smtClean="0"/>
              <a:t>customers</a:t>
            </a:r>
            <a:endParaRPr lang="en-US" sz="2000" dirty="0"/>
          </a:p>
        </p:txBody>
      </p:sp>
      <p:sp>
        <p:nvSpPr>
          <p:cNvPr id="3" name="Title 2"/>
          <p:cNvSpPr>
            <a:spLocks noGrp="1"/>
          </p:cNvSpPr>
          <p:nvPr>
            <p:ph type="title"/>
          </p:nvPr>
        </p:nvSpPr>
        <p:spPr/>
        <p:txBody>
          <a:bodyPr/>
          <a:lstStyle/>
          <a:p>
            <a:r>
              <a:rPr lang="en-US" dirty="0"/>
              <a:t>Serials Procedures</a:t>
            </a:r>
          </a:p>
        </p:txBody>
      </p:sp>
    </p:spTree>
    <p:extLst>
      <p:ext uri="{BB962C8B-B14F-4D97-AF65-F5344CB8AC3E}">
        <p14:creationId xmlns:p14="http://schemas.microsoft.com/office/powerpoint/2010/main" val="581156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63" y="355019"/>
            <a:ext cx="11513615" cy="3913893"/>
          </a:xfrm>
          <a:prstGeom prst="rect">
            <a:avLst/>
          </a:prstGeom>
        </p:spPr>
      </p:pic>
    </p:spTree>
    <p:extLst>
      <p:ext uri="{BB962C8B-B14F-4D97-AF65-F5344CB8AC3E}">
        <p14:creationId xmlns:p14="http://schemas.microsoft.com/office/powerpoint/2010/main" val="402907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50000"/>
              </a:lnSpc>
            </a:pPr>
            <a:r>
              <a:rPr lang="en-US" dirty="0"/>
              <a:t>Should be thorough</a:t>
            </a:r>
          </a:p>
          <a:p>
            <a:pPr>
              <a:lnSpc>
                <a:spcPct val="150000"/>
              </a:lnSpc>
            </a:pPr>
            <a:r>
              <a:rPr lang="en-US" dirty="0"/>
              <a:t>Step by step, when possible</a:t>
            </a:r>
          </a:p>
          <a:p>
            <a:pPr>
              <a:lnSpc>
                <a:spcPct val="150000"/>
              </a:lnSpc>
            </a:pPr>
            <a:r>
              <a:rPr lang="en-US" dirty="0"/>
              <a:t>Pictures and screenshots help visual learners</a:t>
            </a:r>
          </a:p>
          <a:p>
            <a:pPr>
              <a:lnSpc>
                <a:spcPct val="150000"/>
              </a:lnSpc>
            </a:pPr>
            <a:r>
              <a:rPr lang="en-US" dirty="0"/>
              <a:t>Use more as a resource than something to follow along with in </a:t>
            </a:r>
            <a:r>
              <a:rPr lang="en-US" dirty="0" smtClean="0"/>
              <a:t>class</a:t>
            </a:r>
            <a:endParaRPr lang="en-US" dirty="0"/>
          </a:p>
        </p:txBody>
      </p:sp>
      <p:sp>
        <p:nvSpPr>
          <p:cNvPr id="3" name="Title 2"/>
          <p:cNvSpPr>
            <a:spLocks noGrp="1"/>
          </p:cNvSpPr>
          <p:nvPr>
            <p:ph type="title"/>
          </p:nvPr>
        </p:nvSpPr>
        <p:spPr/>
        <p:txBody>
          <a:bodyPr/>
          <a:lstStyle/>
          <a:p>
            <a:r>
              <a:rPr lang="en-US" dirty="0"/>
              <a:t>Handouts</a:t>
            </a:r>
          </a:p>
        </p:txBody>
      </p:sp>
    </p:spTree>
    <p:extLst>
      <p:ext uri="{BB962C8B-B14F-4D97-AF65-F5344CB8AC3E}">
        <p14:creationId xmlns:p14="http://schemas.microsoft.com/office/powerpoint/2010/main" val="352838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en-US" dirty="0"/>
              <a:t>Advanced classes allow staff to learn the tricks of faster searching methods after they have become comfortable with the basics</a:t>
            </a:r>
          </a:p>
          <a:p>
            <a:pPr>
              <a:lnSpc>
                <a:spcPct val="100000"/>
              </a:lnSpc>
            </a:pPr>
            <a:r>
              <a:rPr lang="en-US" dirty="0"/>
              <a:t>Refresher classes allow staff to focus in on some of the problems they encounter, minor changes due to policy changes, and topics that may not have made sense the first time around</a:t>
            </a:r>
          </a:p>
          <a:p>
            <a:pPr>
              <a:lnSpc>
                <a:spcPct val="100000"/>
              </a:lnSpc>
            </a:pPr>
            <a:r>
              <a:rPr lang="en-US" dirty="0"/>
              <a:t>Both classes allow for review of original training and stressing of common </a:t>
            </a:r>
            <a:r>
              <a:rPr lang="en-US" dirty="0" smtClean="0"/>
              <a:t>mistakes/problems</a:t>
            </a:r>
            <a:endParaRPr lang="en-US" dirty="0"/>
          </a:p>
        </p:txBody>
      </p:sp>
      <p:sp>
        <p:nvSpPr>
          <p:cNvPr id="3" name="Title 2"/>
          <p:cNvSpPr>
            <a:spLocks noGrp="1"/>
          </p:cNvSpPr>
          <p:nvPr>
            <p:ph type="title"/>
          </p:nvPr>
        </p:nvSpPr>
        <p:spPr/>
        <p:txBody>
          <a:bodyPr/>
          <a:lstStyle/>
          <a:p>
            <a:r>
              <a:rPr lang="en-US" dirty="0"/>
              <a:t>Advanced/Refresher Classes</a:t>
            </a:r>
          </a:p>
        </p:txBody>
      </p:sp>
    </p:spTree>
    <p:extLst>
      <p:ext uri="{BB962C8B-B14F-4D97-AF65-F5344CB8AC3E}">
        <p14:creationId xmlns:p14="http://schemas.microsoft.com/office/powerpoint/2010/main" val="3115205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200000"/>
              </a:lnSpc>
            </a:pPr>
            <a:r>
              <a:rPr lang="en-US" dirty="0"/>
              <a:t>Timing is everything</a:t>
            </a:r>
          </a:p>
          <a:p>
            <a:pPr>
              <a:lnSpc>
                <a:spcPct val="200000"/>
              </a:lnSpc>
            </a:pPr>
            <a:r>
              <a:rPr lang="en-US" dirty="0"/>
              <a:t>Focus on the major changes</a:t>
            </a:r>
          </a:p>
          <a:p>
            <a:pPr>
              <a:lnSpc>
                <a:spcPct val="200000"/>
              </a:lnSpc>
            </a:pPr>
            <a:r>
              <a:rPr lang="en-US" dirty="0"/>
              <a:t>Emphasize the improvements/advantages</a:t>
            </a:r>
          </a:p>
          <a:p>
            <a:pPr>
              <a:lnSpc>
                <a:spcPct val="200000"/>
              </a:lnSpc>
            </a:pPr>
            <a:r>
              <a:rPr lang="en-US" dirty="0"/>
              <a:t>Another opportunity to stress the common problems and </a:t>
            </a:r>
            <a:r>
              <a:rPr lang="en-US" dirty="0" smtClean="0"/>
              <a:t>mistakes</a:t>
            </a:r>
            <a:endParaRPr lang="en-US" dirty="0"/>
          </a:p>
        </p:txBody>
      </p:sp>
      <p:sp>
        <p:nvSpPr>
          <p:cNvPr id="3" name="Title 2"/>
          <p:cNvSpPr>
            <a:spLocks noGrp="1"/>
          </p:cNvSpPr>
          <p:nvPr>
            <p:ph type="title"/>
          </p:nvPr>
        </p:nvSpPr>
        <p:spPr/>
        <p:txBody>
          <a:bodyPr/>
          <a:lstStyle/>
          <a:p>
            <a:r>
              <a:rPr lang="en-US" dirty="0"/>
              <a:t>Upgrade Training</a:t>
            </a:r>
          </a:p>
        </p:txBody>
      </p:sp>
    </p:spTree>
    <p:extLst>
      <p:ext uri="{BB962C8B-B14F-4D97-AF65-F5344CB8AC3E}">
        <p14:creationId xmlns:p14="http://schemas.microsoft.com/office/powerpoint/2010/main" val="316269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200000"/>
              </a:lnSpc>
            </a:pPr>
            <a:r>
              <a:rPr lang="en-US" dirty="0"/>
              <a:t>Keep them short and sweet</a:t>
            </a:r>
          </a:p>
          <a:p>
            <a:pPr>
              <a:lnSpc>
                <a:spcPct val="200000"/>
              </a:lnSpc>
            </a:pPr>
            <a:r>
              <a:rPr lang="en-US" dirty="0"/>
              <a:t>Can be extractions from other handouts</a:t>
            </a:r>
          </a:p>
          <a:p>
            <a:pPr>
              <a:lnSpc>
                <a:spcPct val="200000"/>
              </a:lnSpc>
            </a:pPr>
            <a:r>
              <a:rPr lang="en-US" dirty="0"/>
              <a:t>Create on demand/as needed</a:t>
            </a:r>
          </a:p>
          <a:p>
            <a:pPr>
              <a:lnSpc>
                <a:spcPct val="200000"/>
              </a:lnSpc>
            </a:pPr>
            <a:r>
              <a:rPr lang="en-US" dirty="0"/>
              <a:t>Perfect for minor </a:t>
            </a:r>
            <a:r>
              <a:rPr lang="en-US" dirty="0" smtClean="0"/>
              <a:t>changes</a:t>
            </a:r>
            <a:endParaRPr lang="en-US" dirty="0"/>
          </a:p>
        </p:txBody>
      </p:sp>
      <p:sp>
        <p:nvSpPr>
          <p:cNvPr id="3" name="Title 2"/>
          <p:cNvSpPr>
            <a:spLocks noGrp="1"/>
          </p:cNvSpPr>
          <p:nvPr>
            <p:ph type="title"/>
          </p:nvPr>
        </p:nvSpPr>
        <p:spPr/>
        <p:txBody>
          <a:bodyPr/>
          <a:lstStyle/>
          <a:p>
            <a:r>
              <a:rPr lang="en-US" dirty="0"/>
              <a:t>Quick Reference/Cheat Sheets</a:t>
            </a:r>
          </a:p>
        </p:txBody>
      </p:sp>
    </p:spTree>
    <p:extLst>
      <p:ext uri="{BB962C8B-B14F-4D97-AF65-F5344CB8AC3E}">
        <p14:creationId xmlns:p14="http://schemas.microsoft.com/office/powerpoint/2010/main" val="353618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36" y="51371"/>
            <a:ext cx="3348255" cy="5994971"/>
          </a:xfrm>
          <a:prstGeom prst="rect">
            <a:avLst/>
          </a:prstGeom>
        </p:spPr>
      </p:pic>
    </p:spTree>
    <p:extLst>
      <p:ext uri="{BB962C8B-B14F-4D97-AF65-F5344CB8AC3E}">
        <p14:creationId xmlns:p14="http://schemas.microsoft.com/office/powerpoint/2010/main" val="225934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Tips and Tools of the Trade</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en-US" sz="2400" dirty="0" smtClean="0"/>
              <a:t>Laura Lazaraton</a:t>
            </a:r>
          </a:p>
          <a:p>
            <a:endParaRPr lang="en-US" dirty="0"/>
          </a:p>
        </p:txBody>
      </p:sp>
    </p:spTree>
    <p:extLst>
      <p:ext uri="{BB962C8B-B14F-4D97-AF65-F5344CB8AC3E}">
        <p14:creationId xmlns:p14="http://schemas.microsoft.com/office/powerpoint/2010/main" val="121313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190"/>
            <a:ext cx="9450106" cy="5217728"/>
          </a:xfrm>
          <a:prstGeom prst="rect">
            <a:avLst/>
          </a:prstGeom>
        </p:spPr>
      </p:pic>
    </p:spTree>
    <p:extLst>
      <p:ext uri="{BB962C8B-B14F-4D97-AF65-F5344CB8AC3E}">
        <p14:creationId xmlns:p14="http://schemas.microsoft.com/office/powerpoint/2010/main" val="89154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Staff take a catalog searching test at the end of class.  </a:t>
            </a:r>
          </a:p>
          <a:p>
            <a:r>
              <a:rPr lang="en-US" dirty="0"/>
              <a:t>A circulation test is taken within first 90 days of employment</a:t>
            </a:r>
          </a:p>
          <a:p>
            <a:pPr>
              <a:lnSpc>
                <a:spcPct val="120000"/>
              </a:lnSpc>
            </a:pPr>
            <a:r>
              <a:rPr lang="en-US" dirty="0"/>
              <a:t>Passing rates were determined by administrators</a:t>
            </a:r>
          </a:p>
          <a:p>
            <a:pPr lvl="1">
              <a:lnSpc>
                <a:spcPct val="120000"/>
              </a:lnSpc>
            </a:pPr>
            <a:r>
              <a:rPr lang="en-US" dirty="0"/>
              <a:t>Catalog</a:t>
            </a:r>
          </a:p>
          <a:p>
            <a:pPr lvl="2">
              <a:lnSpc>
                <a:spcPct val="120000"/>
              </a:lnSpc>
            </a:pPr>
            <a:r>
              <a:rPr lang="en-US" sz="1400" dirty="0"/>
              <a:t>Librarians—90%</a:t>
            </a:r>
          </a:p>
          <a:p>
            <a:pPr lvl="2">
              <a:lnSpc>
                <a:spcPct val="120000"/>
              </a:lnSpc>
            </a:pPr>
            <a:r>
              <a:rPr lang="en-US" dirty="0"/>
              <a:t>Library Assistants/</a:t>
            </a:r>
            <a:r>
              <a:rPr lang="en-US" dirty="0" err="1"/>
              <a:t>Shelvers</a:t>
            </a:r>
            <a:r>
              <a:rPr lang="en-US" dirty="0"/>
              <a:t>—80%</a:t>
            </a:r>
          </a:p>
          <a:p>
            <a:pPr lvl="1">
              <a:lnSpc>
                <a:spcPct val="120000"/>
              </a:lnSpc>
            </a:pPr>
            <a:r>
              <a:rPr lang="en-US" sz="1500" dirty="0"/>
              <a:t>Circulation</a:t>
            </a:r>
          </a:p>
          <a:p>
            <a:pPr lvl="2">
              <a:lnSpc>
                <a:spcPct val="120000"/>
              </a:lnSpc>
            </a:pPr>
            <a:r>
              <a:rPr lang="en-US" sz="1400" dirty="0"/>
              <a:t>All staff—90%</a:t>
            </a:r>
          </a:p>
          <a:p>
            <a:pPr>
              <a:lnSpc>
                <a:spcPct val="120000"/>
              </a:lnSpc>
            </a:pPr>
            <a:r>
              <a:rPr lang="en-US" sz="1800" dirty="0"/>
              <a:t>Technology core competencies were added later and are spaced through a 9 month period once </a:t>
            </a:r>
            <a:r>
              <a:rPr lang="en-US" sz="1800" dirty="0" smtClean="0"/>
              <a:t>employed</a:t>
            </a:r>
            <a:endParaRPr lang="en-US" sz="1800" dirty="0"/>
          </a:p>
        </p:txBody>
      </p:sp>
      <p:sp>
        <p:nvSpPr>
          <p:cNvPr id="3" name="Title 2"/>
          <p:cNvSpPr>
            <a:spLocks noGrp="1"/>
          </p:cNvSpPr>
          <p:nvPr>
            <p:ph type="title"/>
          </p:nvPr>
        </p:nvSpPr>
        <p:spPr/>
        <p:txBody>
          <a:bodyPr/>
          <a:lstStyle/>
          <a:p>
            <a:r>
              <a:rPr lang="en-US" dirty="0"/>
              <a:t>Competency Assessments</a:t>
            </a:r>
          </a:p>
        </p:txBody>
      </p:sp>
    </p:spTree>
    <p:extLst>
      <p:ext uri="{BB962C8B-B14F-4D97-AF65-F5344CB8AC3E}">
        <p14:creationId xmlns:p14="http://schemas.microsoft.com/office/powerpoint/2010/main" val="414353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5529" y="2166579"/>
            <a:ext cx="10515600" cy="680223"/>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35559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25000"/>
              </a:lnSpc>
            </a:pPr>
            <a:r>
              <a:rPr lang="en-US" dirty="0"/>
              <a:t>Keep the training practical</a:t>
            </a:r>
          </a:p>
          <a:p>
            <a:pPr>
              <a:lnSpc>
                <a:spcPct val="125000"/>
              </a:lnSpc>
            </a:pPr>
            <a:r>
              <a:rPr lang="en-US" dirty="0"/>
              <a:t>When possible, use real-life examples</a:t>
            </a:r>
          </a:p>
          <a:p>
            <a:pPr>
              <a:lnSpc>
                <a:spcPct val="125000"/>
              </a:lnSpc>
            </a:pPr>
            <a:r>
              <a:rPr lang="en-US" dirty="0"/>
              <a:t>Allow time for practice and questions</a:t>
            </a:r>
          </a:p>
          <a:p>
            <a:pPr>
              <a:lnSpc>
                <a:spcPct val="125000"/>
              </a:lnSpc>
            </a:pPr>
            <a:r>
              <a:rPr lang="en-US" dirty="0"/>
              <a:t>Create thorough handouts</a:t>
            </a:r>
          </a:p>
          <a:p>
            <a:pPr>
              <a:lnSpc>
                <a:spcPct val="125000"/>
              </a:lnSpc>
            </a:pPr>
            <a:r>
              <a:rPr lang="en-US" dirty="0"/>
              <a:t>Create quick-reference cheat sheets and make them easily accessible</a:t>
            </a:r>
          </a:p>
          <a:p>
            <a:pPr>
              <a:lnSpc>
                <a:spcPct val="125000"/>
              </a:lnSpc>
            </a:pPr>
            <a:r>
              <a:rPr lang="en-US" dirty="0"/>
              <a:t>Have fun</a:t>
            </a:r>
            <a:r>
              <a:rPr lang="en-US" dirty="0" smtClean="0"/>
              <a:t>!</a:t>
            </a:r>
            <a:endParaRPr lang="en-US" dirty="0"/>
          </a:p>
        </p:txBody>
      </p:sp>
      <p:sp>
        <p:nvSpPr>
          <p:cNvPr id="3" name="Title 2"/>
          <p:cNvSpPr>
            <a:spLocks noGrp="1"/>
          </p:cNvSpPr>
          <p:nvPr>
            <p:ph type="title"/>
          </p:nvPr>
        </p:nvSpPr>
        <p:spPr/>
        <p:txBody>
          <a:bodyPr/>
          <a:lstStyle/>
          <a:p>
            <a:r>
              <a:rPr lang="en-US" dirty="0"/>
              <a:t>Basic Tips to Live By</a:t>
            </a:r>
            <a:endParaRPr lang="en-US" dirty="0"/>
          </a:p>
        </p:txBody>
      </p:sp>
    </p:spTree>
    <p:extLst>
      <p:ext uri="{BB962C8B-B14F-4D97-AF65-F5344CB8AC3E}">
        <p14:creationId xmlns:p14="http://schemas.microsoft.com/office/powerpoint/2010/main" val="29220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Staff are trained on both Encore and Sierra</a:t>
            </a:r>
          </a:p>
          <a:p>
            <a:pPr lvl="1"/>
            <a:r>
              <a:rPr lang="en-US" sz="2400" dirty="0"/>
              <a:t>They must help customers learn how to use the catalog</a:t>
            </a:r>
          </a:p>
          <a:p>
            <a:pPr lvl="1"/>
            <a:r>
              <a:rPr lang="en-US" sz="2400" dirty="0"/>
              <a:t>Encore offers some things unavailable in Sierra</a:t>
            </a:r>
          </a:p>
          <a:p>
            <a:pPr lvl="1"/>
            <a:r>
              <a:rPr lang="en-US" sz="2400" dirty="0"/>
              <a:t>Sierra has the specific information often necessary to find/work with items</a:t>
            </a:r>
          </a:p>
          <a:p>
            <a:r>
              <a:rPr lang="en-US" dirty="0"/>
              <a:t>Searching is searching</a:t>
            </a:r>
          </a:p>
          <a:p>
            <a:pPr lvl="1"/>
            <a:r>
              <a:rPr lang="en-US" sz="2400" dirty="0"/>
              <a:t>Use the same searches so that they can compare the similarities and </a:t>
            </a:r>
            <a:r>
              <a:rPr lang="en-US" sz="2400" dirty="0" smtClean="0"/>
              <a:t>differences</a:t>
            </a:r>
            <a:endParaRPr lang="en-US" sz="2400" dirty="0"/>
          </a:p>
        </p:txBody>
      </p:sp>
      <p:sp>
        <p:nvSpPr>
          <p:cNvPr id="3" name="Title 2"/>
          <p:cNvSpPr>
            <a:spLocks noGrp="1"/>
          </p:cNvSpPr>
          <p:nvPr>
            <p:ph type="title"/>
          </p:nvPr>
        </p:nvSpPr>
        <p:spPr/>
        <p:txBody>
          <a:bodyPr/>
          <a:lstStyle/>
          <a:p>
            <a:r>
              <a:rPr lang="en-US" dirty="0"/>
              <a:t>Searching the Catalog</a:t>
            </a:r>
          </a:p>
        </p:txBody>
      </p:sp>
    </p:spTree>
    <p:extLst>
      <p:ext uri="{BB962C8B-B14F-4D97-AF65-F5344CB8AC3E}">
        <p14:creationId xmlns:p14="http://schemas.microsoft.com/office/powerpoint/2010/main" val="187995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8" y="-1"/>
            <a:ext cx="6984483" cy="5619965"/>
          </a:xfrm>
          <a:prstGeom prst="rect">
            <a:avLst/>
          </a:prstGeom>
        </p:spPr>
      </p:pic>
    </p:spTree>
    <p:extLst>
      <p:ext uri="{BB962C8B-B14F-4D97-AF65-F5344CB8AC3E}">
        <p14:creationId xmlns:p14="http://schemas.microsoft.com/office/powerpoint/2010/main" val="267866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4268"/>
            <a:ext cx="9683392" cy="5090663"/>
          </a:xfrm>
          <a:prstGeom prst="rect">
            <a:avLst/>
          </a:prstGeom>
        </p:spPr>
      </p:pic>
    </p:spTree>
    <p:extLst>
      <p:ext uri="{BB962C8B-B14F-4D97-AF65-F5344CB8AC3E}">
        <p14:creationId xmlns:p14="http://schemas.microsoft.com/office/powerpoint/2010/main" val="20302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4269"/>
            <a:ext cx="10792081" cy="649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28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433498" cy="5635376"/>
          </a:xfrm>
          <a:prstGeom prst="rect">
            <a:avLst/>
          </a:prstGeom>
        </p:spPr>
      </p:pic>
    </p:spTree>
    <p:extLst>
      <p:ext uri="{BB962C8B-B14F-4D97-AF65-F5344CB8AC3E}">
        <p14:creationId xmlns:p14="http://schemas.microsoft.com/office/powerpoint/2010/main" val="355192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60000"/>
              </a:lnSpc>
            </a:pPr>
            <a:r>
              <a:rPr lang="en-US" dirty="0"/>
              <a:t>Start with an overview</a:t>
            </a:r>
          </a:p>
          <a:p>
            <a:pPr>
              <a:lnSpc>
                <a:spcPct val="160000"/>
              </a:lnSpc>
            </a:pPr>
            <a:r>
              <a:rPr lang="en-US" dirty="0"/>
              <a:t>Follow a logical progression</a:t>
            </a:r>
          </a:p>
          <a:p>
            <a:pPr>
              <a:lnSpc>
                <a:spcPct val="160000"/>
              </a:lnSpc>
            </a:pPr>
            <a:r>
              <a:rPr lang="en-US" dirty="0"/>
              <a:t>Emphasize the most important/most used functions </a:t>
            </a:r>
          </a:p>
          <a:p>
            <a:pPr>
              <a:lnSpc>
                <a:spcPct val="160000"/>
              </a:lnSpc>
            </a:pPr>
            <a:r>
              <a:rPr lang="en-US" dirty="0"/>
              <a:t>Mention common errors </a:t>
            </a:r>
          </a:p>
          <a:p>
            <a:pPr>
              <a:lnSpc>
                <a:spcPct val="160000"/>
              </a:lnSpc>
            </a:pPr>
            <a:r>
              <a:rPr lang="en-US" dirty="0"/>
              <a:t>Make suggestions to what is “safe” to practice on their </a:t>
            </a:r>
            <a:r>
              <a:rPr lang="en-US" dirty="0" smtClean="0"/>
              <a:t>own</a:t>
            </a:r>
            <a:endParaRPr lang="en-US" dirty="0"/>
          </a:p>
        </p:txBody>
      </p:sp>
      <p:sp>
        <p:nvSpPr>
          <p:cNvPr id="3" name="Title 2"/>
          <p:cNvSpPr>
            <a:spLocks noGrp="1"/>
          </p:cNvSpPr>
          <p:nvPr>
            <p:ph type="title"/>
          </p:nvPr>
        </p:nvSpPr>
        <p:spPr/>
        <p:txBody>
          <a:bodyPr/>
          <a:lstStyle/>
          <a:p>
            <a:r>
              <a:rPr lang="en-US" dirty="0"/>
              <a:t>Circulation Guidelines</a:t>
            </a:r>
          </a:p>
        </p:txBody>
      </p:sp>
    </p:spTree>
    <p:extLst>
      <p:ext uri="{BB962C8B-B14F-4D97-AF65-F5344CB8AC3E}">
        <p14:creationId xmlns:p14="http://schemas.microsoft.com/office/powerpoint/2010/main" val="3782237313"/>
      </p:ext>
    </p:extLst>
  </p:cSld>
  <p:clrMapOvr>
    <a:masterClrMapping/>
  </p:clrMapOvr>
</p:sld>
</file>

<file path=ppt/theme/theme1.xml><?xml version="1.0" encoding="utf-8"?>
<a:theme xmlns:a="http://schemas.openxmlformats.org/drawingml/2006/main" name="Office Theme">
  <a:themeElements>
    <a:clrScheme name="IUG 2018 1">
      <a:dk1>
        <a:srgbClr val="012C40"/>
      </a:dk1>
      <a:lt1>
        <a:srgbClr val="FFFFFF"/>
      </a:lt1>
      <a:dk2>
        <a:srgbClr val="98C73B"/>
      </a:dk2>
      <a:lt2>
        <a:srgbClr val="878787"/>
      </a:lt2>
      <a:accent1>
        <a:srgbClr val="00AECD"/>
      </a:accent1>
      <a:accent2>
        <a:srgbClr val="878787"/>
      </a:accent2>
      <a:accent3>
        <a:srgbClr val="98C73B"/>
      </a:accent3>
      <a:accent4>
        <a:srgbClr val="012C40"/>
      </a:accent4>
      <a:accent5>
        <a:srgbClr val="F69E1B"/>
      </a:accent5>
      <a:accent6>
        <a:srgbClr val="FEFFFF"/>
      </a:accent6>
      <a:hlink>
        <a:srgbClr val="00B1D0"/>
      </a:hlink>
      <a:folHlink>
        <a:srgbClr val="954F72"/>
      </a:folHlink>
    </a:clrScheme>
    <a:fontScheme name="Futura">
      <a:majorFont>
        <a:latin typeface="Futur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utur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370</Words>
  <Application>Microsoft Office PowerPoint</Application>
  <PresentationFormat>Custom</PresentationFormat>
  <Paragraphs>60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Training Tips and Tools of the Trade</vt:lpstr>
      <vt:lpstr>Basic Tips to Live By</vt:lpstr>
      <vt:lpstr>Searching the Catalog</vt:lpstr>
      <vt:lpstr>PowerPoint Presentation</vt:lpstr>
      <vt:lpstr>PowerPoint Presentation</vt:lpstr>
      <vt:lpstr>PowerPoint Presentation</vt:lpstr>
      <vt:lpstr>PowerPoint Presentation</vt:lpstr>
      <vt:lpstr>Circulation Guidelines</vt:lpstr>
      <vt:lpstr>PowerPoint Presentation</vt:lpstr>
      <vt:lpstr>PowerPoint Presentation</vt:lpstr>
      <vt:lpstr>PowerPoint Presentation</vt:lpstr>
      <vt:lpstr>Serials Procedures</vt:lpstr>
      <vt:lpstr>PowerPoint Presentation</vt:lpstr>
      <vt:lpstr>Handouts</vt:lpstr>
      <vt:lpstr>Advanced/Refresher Classes</vt:lpstr>
      <vt:lpstr>Upgrade Training</vt:lpstr>
      <vt:lpstr>Quick Reference/Cheat Sheets</vt:lpstr>
      <vt:lpstr>PowerPoint Presentation</vt:lpstr>
      <vt:lpstr>PowerPoint Presentation</vt:lpstr>
      <vt:lpstr>Competency Assessments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Menkins</dc:creator>
  <cp:lastModifiedBy>Laura Lazaraton</cp:lastModifiedBy>
  <cp:revision>46</cp:revision>
  <dcterms:created xsi:type="dcterms:W3CDTF">2017-10-05T14:03:58Z</dcterms:created>
  <dcterms:modified xsi:type="dcterms:W3CDTF">2018-04-13T20:07:33Z</dcterms:modified>
</cp:coreProperties>
</file>