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1" r:id="rId3"/>
    <p:sldId id="286" r:id="rId4"/>
    <p:sldId id="272" r:id="rId5"/>
    <p:sldId id="273" r:id="rId6"/>
    <p:sldId id="282" r:id="rId7"/>
    <p:sldId id="274" r:id="rId8"/>
    <p:sldId id="275" r:id="rId9"/>
    <p:sldId id="276" r:id="rId10"/>
    <p:sldId id="277" r:id="rId11"/>
    <p:sldId id="283" r:id="rId12"/>
    <p:sldId id="284" r:id="rId13"/>
    <p:sldId id="278" r:id="rId14"/>
    <p:sldId id="279" r:id="rId15"/>
    <p:sldId id="280" r:id="rId16"/>
    <p:sldId id="281" r:id="rId17"/>
    <p:sldId id="285" r:id="rId18"/>
    <p:sldId id="261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74B"/>
    <a:srgbClr val="53575A"/>
    <a:srgbClr val="27AAE1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7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464800" y="5474447"/>
            <a:ext cx="1679388" cy="138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27AAE1">
                  <a:alpha val="87843"/>
                </a:srgbClr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062488"/>
            <a:ext cx="6548486" cy="6805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0" baseline="0" dirty="0">
                <a:solidFill>
                  <a:srgbClr val="3D174B"/>
                </a:solidFill>
              </a:rPr>
              <a:t>Pre-Conference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</a:t>
            </a:r>
            <a:r>
              <a:rPr lang="en-US" sz="1700" b="0" dirty="0">
                <a:solidFill>
                  <a:srgbClr val="3D174B"/>
                </a:solidFill>
              </a:rPr>
              <a:t>Wednesday, April 15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endParaRPr lang="en-US" sz="1700" b="0" baseline="0" dirty="0">
              <a:solidFill>
                <a:srgbClr val="3D174B"/>
              </a:solidFill>
            </a:endParaRPr>
          </a:p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3D174B"/>
                </a:solidFill>
              </a:rPr>
              <a:t>Main 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Thursday, April 16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r>
              <a:rPr lang="en-US" sz="1700" b="0" baseline="0" dirty="0">
                <a:solidFill>
                  <a:srgbClr val="3D174B"/>
                </a:solidFill>
              </a:rPr>
              <a:t> – Saturday, April 18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07D16-9AC9-E443-9F31-6AD299C7F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19" y="418653"/>
            <a:ext cx="1306712" cy="1306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3D174B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174E98-96A1-9042-8ABD-91855B9B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1F3C94-881B-284D-BB19-329DB9CF7B72}" type="datetimeFigureOut">
              <a:rPr lang="en-US" smtClean="0"/>
              <a:t>02/14/2020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EB1CCE-AE3F-DD4F-8606-FD4D62A1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D85E3D-88E0-E64D-ADB5-70543527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2998E-DAAA-964C-87B1-D562C6928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100000">
                <a:srgbClr val="3D174B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rgbClr val="3D174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38DB47A-AD73-5243-9485-8161ED93ED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rgbClr val="3D174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4F509C46-84D1-004B-B5DF-4385F199F1C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F495A3-0E75-1D40-B39C-ACAE5B9E5C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94797" y="5513832"/>
            <a:ext cx="1207643" cy="12076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#IUG2020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D17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laneyp@hillsboroughcounty.org" TargetMode="External"/><Relationship Id="rId2" Type="http://schemas.openxmlformats.org/officeDocument/2006/relationships/hyperlink" Target="mailto:perrydi@hillsboroughcounty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7426" y="2178264"/>
            <a:ext cx="8643668" cy="780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SQL, No Simply Reports, No Problem!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Search in Polaris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Paul Delaney &amp; Diane Perry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POWER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“</a:t>
            </a:r>
            <a:r>
              <a:rPr lang="en-US" b="1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X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 in each code needs to be changed to reflect our search criteria.</a:t>
            </a:r>
          </a:p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We need to enter the integers for Patron Code “Reciprocal Borrower” and for Registered Library “LUT”.</a:t>
            </a:r>
            <a:endParaRPr lang="en-US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10196"/>
              </p:ext>
            </p:extLst>
          </p:nvPr>
        </p:nvGraphicFramePr>
        <p:xfrm>
          <a:off x="6985034" y="4138872"/>
          <a:ext cx="3330396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7920"/>
                <a:gridCol w="110247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PATRON CODE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#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Reciprocal Borrower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70539"/>
              </p:ext>
            </p:extLst>
          </p:nvPr>
        </p:nvGraphicFramePr>
        <p:xfrm>
          <a:off x="6985034" y="4794192"/>
          <a:ext cx="3330396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7920"/>
                <a:gridCol w="110247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BRANCH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#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LUT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114214" y="4045637"/>
            <a:ext cx="1605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But what if I don’t know what the integers are?</a:t>
            </a:r>
          </a:p>
        </p:txBody>
      </p:sp>
    </p:spTree>
    <p:extLst>
      <p:ext uri="{BB962C8B-B14F-4D97-AF65-F5344CB8AC3E}">
        <p14:creationId xmlns:p14="http://schemas.microsoft.com/office/powerpoint/2010/main" val="35959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29" y="4126789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POWER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determine the Reciprocal Borrower integer, open a new patron search. In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field, type an asterisk, then in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 By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select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Patron Code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highlight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Reciprocal Borrower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then click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button. </a:t>
            </a:r>
          </a:p>
          <a:p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This displays the Power Search 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query and most importantly the integer for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Patron Code</a:t>
            </a:r>
            <a:r>
              <a:rPr lang="en-US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en-US" sz="2400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55" y="4126790"/>
            <a:ext cx="5193989" cy="2040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14" y="1849170"/>
            <a:ext cx="5218892" cy="205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POWER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same process can be done for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Patron’s Registered Library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It’s recommended to save the integers in a spreadsheet so they can easily be retrieved for next time.</a:t>
            </a:r>
            <a:endParaRPr lang="en-US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Enter the code #’s:</a:t>
            </a:r>
          </a:p>
          <a:p>
            <a:pPr lvl="1"/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PATC 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(Patron Code)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=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21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lvl="1"/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PATL 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(Patron Registered Library) =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15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29847" y="2372264"/>
            <a:ext cx="1084025" cy="502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31123" y="3093021"/>
            <a:ext cx="3457121" cy="1755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9028" y="2998802"/>
            <a:ext cx="0" cy="14884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step is the list needs to include all LUT reciprocal borrowers from 2016.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Change “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X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”’s in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REGD | Registration Date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reflect the date range of 2016 (01/01/2016 – 12-31-2016).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14214" y="4045637"/>
            <a:ext cx="5220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NOTE</a:t>
            </a:r>
            <a:r>
              <a:rPr lang="en-US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: you must use this exact date format.  </a:t>
            </a:r>
          </a:p>
        </p:txBody>
      </p:sp>
    </p:spTree>
    <p:extLst>
      <p:ext uri="{BB962C8B-B14F-4D97-AF65-F5344CB8AC3E}">
        <p14:creationId xmlns:p14="http://schemas.microsoft.com/office/powerpoint/2010/main" val="5974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If you only need the total number results, click the box next to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 Only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display your results, click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total Reciprocal Borrowers registered at LUT in 2016 is: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121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What if you want to build upon this list and include two other libraries?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Branch Code #’s for ADL is 4 and NTR is 16.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Using commas, add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4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16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PATL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(Patron Registered Library).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Click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 Your new result is: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367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What if you want to narrow this list and limit to postal code 33558?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Type into the criteria: AND (ZIP=“33558”)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Click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 Your new result is: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9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Let’s say we want to generate a list of all items with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Circulation Status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“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Claim Missing Parts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 for the Brandon Regional Library (BRD) older than 60 days.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information we’d search for is: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04120" y="1762297"/>
            <a:ext cx="6096000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Status: 		</a:t>
            </a:r>
            <a:r>
              <a:rPr lang="en-US" sz="2000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Claims Missing Parts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Status Date: 	</a:t>
            </a:r>
            <a:r>
              <a:rPr lang="en-US" sz="2000" b="1" dirty="0" smtClean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2000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days</a:t>
            </a:r>
          </a:p>
          <a:p>
            <a:r>
              <a:rPr lang="en-US" sz="2000" b="1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Last Checked In Location: 	</a:t>
            </a:r>
            <a:r>
              <a:rPr lang="en-US" sz="2000" b="1" dirty="0" smtClean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65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762297"/>
            <a:ext cx="6910778" cy="4414665"/>
          </a:xfrm>
        </p:spPr>
        <p:txBody>
          <a:bodyPr/>
          <a:lstStyle/>
          <a:p>
            <a:r>
              <a:rPr lang="en-US" b="1" dirty="0"/>
              <a:t>Diane Perry</a:t>
            </a:r>
          </a:p>
          <a:p>
            <a:pPr lvl="1"/>
            <a:r>
              <a:rPr lang="en-US" dirty="0"/>
              <a:t>Tampa-Hillsborough County Public Library Cooperative</a:t>
            </a:r>
          </a:p>
          <a:p>
            <a:pPr lvl="1"/>
            <a:r>
              <a:rPr lang="en-US" dirty="0"/>
              <a:t>Business Systems Department Specialist</a:t>
            </a:r>
          </a:p>
          <a:p>
            <a:pPr lvl="1"/>
            <a:r>
              <a:rPr lang="en-US" dirty="0" smtClean="0">
                <a:hlinkClick r:id="rId2"/>
              </a:rPr>
              <a:t>perrydi@hillsboroughcounty.org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/>
              <a:t>Paul Delaney</a:t>
            </a:r>
          </a:p>
          <a:p>
            <a:pPr lvl="1"/>
            <a:r>
              <a:rPr lang="en-US" dirty="0"/>
              <a:t>Tampa-Hillsborough County Public Library Cooperative</a:t>
            </a:r>
          </a:p>
          <a:p>
            <a:pPr lvl="1"/>
            <a:r>
              <a:rPr lang="en-US" dirty="0"/>
              <a:t>Library Services and Technology Guide 2</a:t>
            </a:r>
          </a:p>
          <a:p>
            <a:pPr lvl="1"/>
            <a:r>
              <a:rPr lang="en-US" dirty="0">
                <a:hlinkClick r:id="rId3"/>
              </a:rPr>
              <a:t>delaneyp@hillsboroughcounty.org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94" y="2744722"/>
            <a:ext cx="4852426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30267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three codes we need to perform this search are located in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 Codes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spreadsheet.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Go to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Item Search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tab.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68477"/>
              </p:ext>
            </p:extLst>
          </p:nvPr>
        </p:nvGraphicFramePr>
        <p:xfrm>
          <a:off x="4219983" y="1762297"/>
          <a:ext cx="7380137" cy="1677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720"/>
                <a:gridCol w="2730976"/>
                <a:gridCol w="2633441"/>
              </a:tblGrid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CRITERIA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CODE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NOTES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9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Circulation Status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(CS={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})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Enter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Circ Status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#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Circulation Status Date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(CSD="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XXXX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"-"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XXXX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")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Enter beginning and end date range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Check In Location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(CIL={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})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Enter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branch #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76700" y="3639146"/>
            <a:ext cx="75234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Why didn’t you choose Assigned Branch instead of Check In </a:t>
            </a:r>
            <a:r>
              <a:rPr lang="en-US" sz="2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Location?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Assigned Branch doesn’t always reflect the location Special Item Check In was performed. </a:t>
            </a:r>
          </a:p>
        </p:txBody>
      </p:sp>
    </p:spTree>
    <p:extLst>
      <p:ext uri="{BB962C8B-B14F-4D97-AF65-F5344CB8AC3E}">
        <p14:creationId xmlns:p14="http://schemas.microsoft.com/office/powerpoint/2010/main" val="15903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Copy and paste each code from the spreadsheet into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 Criteria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field.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 “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 between each code segment to group them together. </a:t>
            </a:r>
          </a:p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Do </a:t>
            </a:r>
            <a:r>
              <a:rPr lang="en-US" sz="2400" b="1" i="1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click </a:t>
            </a:r>
            <a:r>
              <a:rPr lang="en-US" sz="2400" b="1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 </a:t>
            </a:r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yet.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14213" y="4045637"/>
            <a:ext cx="5220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Note: </a:t>
            </a:r>
            <a:r>
              <a:rPr lang="en-US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it does not matter what order you use.</a:t>
            </a:r>
          </a:p>
        </p:txBody>
      </p:sp>
    </p:spTree>
    <p:extLst>
      <p:ext uri="{BB962C8B-B14F-4D97-AF65-F5344CB8AC3E}">
        <p14:creationId xmlns:p14="http://schemas.microsoft.com/office/powerpoint/2010/main" val="22250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“</a:t>
            </a:r>
            <a:r>
              <a:rPr lang="en-US" sz="2400" b="1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X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 in each code needs to be changed to reflect our search criteria.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We need to enter the integers for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Circulation Status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Check In Location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86325" y="4045637"/>
            <a:ext cx="1562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 </a:t>
            </a:r>
            <a:r>
              <a:rPr lang="en-US" sz="20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what if I don’t know that the integers are?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44521"/>
              </p:ext>
            </p:extLst>
          </p:nvPr>
        </p:nvGraphicFramePr>
        <p:xfrm>
          <a:off x="6562347" y="4113728"/>
          <a:ext cx="3772097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6017"/>
                <a:gridCol w="50608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CIRCULATION</a:t>
                      </a:r>
                      <a:r>
                        <a:rPr lang="en-US" sz="2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 STATUS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#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Claims Missing Parts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19036"/>
              </p:ext>
            </p:extLst>
          </p:nvPr>
        </p:nvGraphicFramePr>
        <p:xfrm>
          <a:off x="6562348" y="4769048"/>
          <a:ext cx="3772096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1765"/>
                <a:gridCol w="500331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Check In Location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#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BRD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8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determine the Claims Missing Parts integer, open a new item search. In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field, type an asterisk, then in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 By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select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Circulation Status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highlight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Claims Missing Parts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then click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button.</a:t>
            </a:r>
          </a:p>
          <a:p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This displays the Power Search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query and most importantly the integer for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Circulation Status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en-US" sz="2800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13" y="4116482"/>
            <a:ext cx="5220231" cy="20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35" y="4126793"/>
            <a:ext cx="5181984" cy="2035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688" y="1849170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same process can be done for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Check In Location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It’s recommended to save the integers in a spreadsheet so they can easily be retrieved for next time.</a:t>
            </a:r>
          </a:p>
          <a:p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Note: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if the Check In Location integer for Brandon Regional is 7, the Assigned Branch integer will also be 7. </a:t>
            </a:r>
            <a:endParaRPr lang="en-US" sz="28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1849170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Enter the code #’s:</a:t>
            </a:r>
          </a:p>
          <a:p>
            <a:pPr lvl="1"/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CS| Circulation Status 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=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21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lvl="1"/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CIL | Check In Location 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=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7</a:t>
            </a:r>
            <a:r>
              <a:rPr lang="en-US" sz="2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1849170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step is to narrow the search results to a particular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Circulation Status Date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range. 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Change “</a:t>
            </a:r>
            <a:r>
              <a:rPr lang="en-US" sz="2400" b="1" dirty="0">
                <a:solidFill>
                  <a:schemeClr val="tx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X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”’s in the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CSD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(Circulation Status Date)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reflect 60 days and older from today’s date: (04/01/2016 – 04/01/2017).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1849170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display your results, click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093167"/>
              </p:ext>
            </p:extLst>
          </p:nvPr>
        </p:nvGraphicFramePr>
        <p:xfrm>
          <a:off x="5122088" y="1849170"/>
          <a:ext cx="5571287" cy="301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6576630" imgH="3566469" progId="Paint.Picture">
                  <p:embed/>
                </p:oleObj>
              </mc:Choice>
              <mc:Fallback>
                <p:oleObj name="Bitmap Image" r:id="rId3" imgW="6576630" imgH="35664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088" y="1849170"/>
                        <a:ext cx="5571287" cy="3014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You may need to sort your results by Collection and Call Number prior to printing.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First, click on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Call Number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Then, click on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twice to sort ascending.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69824"/>
              </p:ext>
            </p:extLst>
          </p:nvPr>
        </p:nvGraphicFramePr>
        <p:xfrm>
          <a:off x="5122088" y="1849170"/>
          <a:ext cx="5611941" cy="30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6561389" imgH="3528366" progId="Paint.Picture">
                  <p:embed/>
                </p:oleObj>
              </mc:Choice>
              <mc:Fallback>
                <p:oleObj name="Bitmap Image" r:id="rId3" imgW="6561389" imgH="35283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088" y="1849170"/>
                        <a:ext cx="5611941" cy="3014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To print, click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File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&gt;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Print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&gt; </a:t>
            </a:r>
            <a:r>
              <a:rPr lang="en-US" sz="24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List View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762297"/>
            <a:ext cx="6910778" cy="4414665"/>
          </a:xfrm>
        </p:spPr>
        <p:txBody>
          <a:bodyPr/>
          <a:lstStyle/>
          <a:p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 is a tool for creating custom patron and item lists in Polaris. Though SQL and Simply Reports are more robust and recommended in some applications, access is limited to selective staff; however, </a:t>
            </a:r>
            <a:r>
              <a:rPr lang="en-US" sz="2400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en-US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staff have access to Power Search</a:t>
            </a:r>
            <a:r>
              <a:rPr lang="en-US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en-US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POWER SEARCH?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9" y="3857797"/>
            <a:ext cx="1059873" cy="9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Can I combine an Item and Patron Power Search?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No.</a:t>
            </a:r>
          </a:p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Can I use </a:t>
            </a:r>
            <a:r>
              <a:rPr lang="en-US" sz="2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wildcards </a:t>
            </a:r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in a Power Search?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Yes, in fields that permit open text. So, in this example, we have an asterisk after a barcode prefix and an asterisk at the end of the last and first name.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en-US" sz="22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wildcard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cannot replace a date field.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2939720"/>
            <a:ext cx="5246499" cy="20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2939720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Can I save my results to a Record Set?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Yes.</a:t>
            </a:r>
          </a:p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Can you provide an example of a more complex Power Search?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Yes, in this example, we’re looking for a particular Collection (leased books), Material Type (book), Circulation Status (checked in), Assigned Branch (Brandon Regional), First Available Date and Last Circulated Date.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2939720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If using “AND” includes that particular data, is there a way to omit certain results?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Yes, in this example, we’re looking for patrons registered in 2019 at a particular library but omitting patron codes 21 &amp; 22. By using </a:t>
            </a:r>
            <a:r>
              <a:rPr lang="en-US" sz="2200" b="1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“</a:t>
            </a:r>
            <a:r>
              <a:rPr lang="en-US" sz="2200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en-US" sz="2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” </a:t>
            </a:r>
            <a:r>
              <a:rPr lang="en-US" sz="22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instead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of “AND”, we exclude those from the results.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1872919"/>
            <a:ext cx="5246499" cy="206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245935" cy="4414665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Can a Power Search be run without using integers?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Yes, but it may not always be as precise. In this example, we’re looking for items in the Fiction collection with a Circulation Status of “Missing” and First Available Date of 2018.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Quotation marks have to be used for free text terms, such as “fiction” or “missing“ if using in place of an integer.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1050" y="395555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Wildcards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were placed at the beginning and end of “fiction”, however searching this way will display items from any Collection with the term “fiction” in it. The </a:t>
            </a:r>
            <a:r>
              <a:rPr lang="en-US" sz="2200" b="1">
                <a:latin typeface="Estrangelo Edessa" panose="03080600000000000000" pitchFamily="66" charset="0"/>
                <a:cs typeface="Estrangelo Edessa" panose="03080600000000000000" pitchFamily="66" charset="0"/>
              </a:rPr>
              <a:t>only </a:t>
            </a:r>
            <a:r>
              <a:rPr lang="en-US" sz="2200" b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way to 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be more precise without using integers is to use the </a:t>
            </a:r>
            <a:r>
              <a:rPr lang="en-US" sz="2200" b="1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</a:t>
            </a:r>
            <a:r>
              <a:rPr lang="en-US" sz="22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Collection name in the search criteria. </a:t>
            </a:r>
          </a:p>
        </p:txBody>
      </p:sp>
    </p:spTree>
    <p:extLst>
      <p:ext uri="{BB962C8B-B14F-4D97-AF65-F5344CB8AC3E}">
        <p14:creationId xmlns:p14="http://schemas.microsoft.com/office/powerpoint/2010/main" val="12049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2850" y="3647418"/>
            <a:ext cx="4752975" cy="955675"/>
          </a:xfrm>
        </p:spPr>
        <p:txBody>
          <a:bodyPr/>
          <a:lstStyle/>
          <a:p>
            <a:r>
              <a:rPr lang="en-US" dirty="0" smtClean="0"/>
              <a:t>ADDITIONAL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pPr lvl="0"/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Patron Power Search: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Polaris Toolbar &gt; Patron Services &gt; Patron Records (F7)</a:t>
            </a:r>
          </a:p>
          <a:p>
            <a:pPr lvl="0"/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 Mode: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Power Search</a:t>
            </a:r>
          </a:p>
          <a:p>
            <a:pPr lvl="0"/>
            <a:endParaRPr lang="en-US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/>
            <a:endParaRPr lang="en-US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/>
            <a:endParaRPr lang="en-US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lvl="0"/>
            <a:r>
              <a:rPr lang="en-U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Item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Search: 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Polaris Toolbar &gt; Cataloging &gt; Item Records (CTRL+ALT+F9)</a:t>
            </a:r>
          </a:p>
          <a:p>
            <a:pPr lvl="0"/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 Mode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: Power Search</a:t>
            </a:r>
            <a:endParaRPr lang="en-US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4143905"/>
            <a:ext cx="5220231" cy="205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82" y="1849170"/>
            <a:ext cx="5220231" cy="20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POWER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pPr lvl="0"/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Unlike a Normal Search, Power Search allows you to search using more than two search criteria. </a:t>
            </a:r>
          </a:p>
          <a:p>
            <a:pPr lvl="0"/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 uses coded abbreviations rather than clicking through drop-down menus. Like SQL, it utilizes integers assigned by Polaris.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14213" y="4045637"/>
            <a:ext cx="5220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But don’t fret, this presentation will walk you through the codes you need to create your own personalized lists. </a:t>
            </a:r>
            <a:endParaRPr lang="en-US" sz="2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PATRON POWER SEARCH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POWER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Let’s say we want to generate a list of all patrons with patron code “Reciprocal Borrower” who were registered at the Lutz Library (LUT) in 2016.</a:t>
            </a:r>
          </a:p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information we’d search for is</a:t>
            </a:r>
            <a:r>
              <a:rPr lang="en-US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  <a:endParaRPr lang="en-US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4120" y="1762297"/>
            <a:ext cx="6096000" cy="119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Patron Code: 		</a:t>
            </a:r>
            <a:r>
              <a:rPr lang="en-US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Registered Library: 	</a:t>
            </a:r>
            <a:r>
              <a:rPr lang="en-US" b="1" dirty="0" smtClean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LUT</a:t>
            </a:r>
            <a:endParaRPr lang="en-US" dirty="0">
              <a:latin typeface="Estrangelo Edessa" panose="0308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Registered in: 		</a:t>
            </a:r>
            <a:r>
              <a:rPr lang="en-US" dirty="0">
                <a:latin typeface="Estrangelo Edessa" panose="0308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POWER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2770099" cy="4414665"/>
          </a:xfrm>
        </p:spPr>
        <p:txBody>
          <a:bodyPr/>
          <a:lstStyle/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three codes we need to perform this search are located in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 Codes 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spreadsheet.</a:t>
            </a:r>
          </a:p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Go to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Patron Search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tab.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23453"/>
              </p:ext>
            </p:extLst>
          </p:nvPr>
        </p:nvGraphicFramePr>
        <p:xfrm>
          <a:off x="3837109" y="1762297"/>
          <a:ext cx="7380137" cy="2000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720"/>
                <a:gridCol w="2730976"/>
                <a:gridCol w="2633441"/>
              </a:tblGrid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CRITERIA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CODE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NOTES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9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Patron Code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(PATC={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})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Enter Patron Code #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Patron's Registered Library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(PATL={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})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Enter Branch Code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Registration Date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(REGD="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XXXX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"-"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/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XXXX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")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strangelo Edessa" panose="03080600000000000000" pitchFamily="66" charset="0"/>
                          <a:cs typeface="Estrangelo Edessa" panose="03080600000000000000" pitchFamily="66" charset="0"/>
                        </a:rPr>
                        <a:t>Enter beginning and end date range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strangelo Edessa" panose="03080600000000000000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7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13" y="1849170"/>
            <a:ext cx="5220231" cy="205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POWER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762297"/>
            <a:ext cx="4478129" cy="4414665"/>
          </a:xfrm>
        </p:spPr>
        <p:txBody>
          <a:bodyPr/>
          <a:lstStyle/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Copy and paste each code from the spreadsheet into the 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 Search Criteria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field. </a:t>
            </a:r>
          </a:p>
          <a:p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 “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  <a:r>
              <a:rPr lang="en-US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 between each code segment to group them together. </a:t>
            </a:r>
          </a:p>
          <a:p>
            <a:r>
              <a:rPr lang="en-US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Do </a:t>
            </a:r>
            <a:r>
              <a:rPr lang="en-US" b="1" i="1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en-US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click </a:t>
            </a:r>
            <a:r>
              <a:rPr lang="en-US" b="1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 </a:t>
            </a:r>
            <a:r>
              <a:rPr lang="en-US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yet.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14213" y="4045637"/>
            <a:ext cx="5220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Note: </a:t>
            </a:r>
            <a:r>
              <a:rPr lang="en-US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it does not matter what order you use.</a:t>
            </a:r>
          </a:p>
        </p:txBody>
      </p:sp>
    </p:spTree>
    <p:extLst>
      <p:ext uri="{BB962C8B-B14F-4D97-AF65-F5344CB8AC3E}">
        <p14:creationId xmlns:p14="http://schemas.microsoft.com/office/powerpoint/2010/main" val="16657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1569</Words>
  <Application>Microsoft Office PowerPoint</Application>
  <PresentationFormat>Widescreen</PresentationFormat>
  <Paragraphs>179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Estrangelo Edessa</vt:lpstr>
      <vt:lpstr>Noto Serif</vt:lpstr>
      <vt:lpstr>Roboto</vt:lpstr>
      <vt:lpstr>Roboto Medium</vt:lpstr>
      <vt:lpstr>Times New Roman</vt:lpstr>
      <vt:lpstr>Wingdings</vt:lpstr>
      <vt:lpstr>Office Theme</vt:lpstr>
      <vt:lpstr>Bitmap Image</vt:lpstr>
      <vt:lpstr>No SQL, No Simply Reports, No Problem!</vt:lpstr>
      <vt:lpstr>PRESENTERS</vt:lpstr>
      <vt:lpstr>WHAT IS A POWER SEARCH?</vt:lpstr>
      <vt:lpstr>ACCESSING POWER SEARCH</vt:lpstr>
      <vt:lpstr>ACCESSING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PATRON POWER SEARCH</vt:lpstr>
      <vt:lpstr>ITEM POWER SEARCH</vt:lpstr>
      <vt:lpstr>ITEM POWER SEARCH</vt:lpstr>
      <vt:lpstr>ITEM POWER SEARCH</vt:lpstr>
      <vt:lpstr>ITEM POWER SEARCH</vt:lpstr>
      <vt:lpstr>ITEM POWER SEARCH</vt:lpstr>
      <vt:lpstr>ITEM POWER SEARCH</vt:lpstr>
      <vt:lpstr>ITEM POWER SEARCH</vt:lpstr>
      <vt:lpstr>ITEM POWER SEARCH</vt:lpstr>
      <vt:lpstr>ITEM POWER SEARCH</vt:lpstr>
      <vt:lpstr>ITEM POWER SEARCH</vt:lpstr>
      <vt:lpstr>PRINTING RESULTS</vt:lpstr>
      <vt:lpstr>PRINTING RESULTS</vt:lpstr>
      <vt:lpstr>FAQs</vt:lpstr>
      <vt:lpstr>FAQs</vt:lpstr>
      <vt:lpstr>FAQs</vt:lpstr>
      <vt:lpstr>FAQs</vt:lpstr>
      <vt:lpstr>FAQs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creator>Kristine Menkins</dc:creator>
  <cp:lastModifiedBy>Delaney, Paul</cp:lastModifiedBy>
  <cp:revision>60</cp:revision>
  <dcterms:created xsi:type="dcterms:W3CDTF">2019-12-02T15:33:25Z</dcterms:created>
  <dcterms:modified xsi:type="dcterms:W3CDTF">2020-02-14T16:06:52Z</dcterms:modified>
</cp:coreProperties>
</file>