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 id="307" r:id="rId52"/>
  </p:sldIdLst>
  <p:sldSz cx="12192000" cy="6858000"/>
  <p:notesSz cx="7023100" cy="9309100"/>
  <p:embeddedFontLst>
    <p:embeddedFont>
      <p:font typeface="Quattrocento Sans" panose="020B0604020202020204" charset="0"/>
      <p:regular r:id="rId54"/>
      <p:bold r:id="rId55"/>
      <p:italic r:id="rId56"/>
      <p:boldItalic r:id="rId57"/>
    </p:embeddedFont>
    <p:embeddedFont>
      <p:font typeface="Georgia" panose="02040502050405020303" pitchFamily="18" charset="0"/>
      <p:regular r:id="rId58"/>
      <p:bold r:id="rId59"/>
      <p:italic r:id="rId60"/>
      <p:boldItalic r:id="rId61"/>
    </p:embeddedFont>
    <p:embeddedFont>
      <p:font typeface="Roboto Medium" panose="020B0604020202020204" charset="0"/>
      <p:regular r:id="rId62"/>
      <p:bold r:id="rId63"/>
      <p:italic r:id="rId64"/>
      <p:boldItalic r:id="rId65"/>
    </p:embeddedFont>
    <p:embeddedFont>
      <p:font typeface="Roboto" panose="020B060402020202020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XzRRG9JhvbTd0wW20iB5M+sp4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hoicereviews.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15 Years ago my favorite example of communicating Innovative changes to Sierra was to do a quick Word search:  Harry Potter and the …</a:t>
            </a:r>
            <a:endParaRPr/>
          </a:p>
          <a:p>
            <a:pPr marL="0" lvl="0" indent="0" algn="l" rtl="0">
              <a:lnSpc>
                <a:spcPct val="100000"/>
              </a:lnSpc>
              <a:spcBef>
                <a:spcPts val="0"/>
              </a:spcBef>
              <a:spcAft>
                <a:spcPts val="0"/>
              </a:spcAft>
              <a:buSzPts val="1400"/>
              <a:buNone/>
            </a:pPr>
            <a:endParaRPr/>
          </a:p>
        </p:txBody>
      </p:sp>
      <p:sp>
        <p:nvSpPr>
          <p:cNvPr id="153" name="Google Shape;153;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15 years later </a:t>
            </a:r>
            <a:endParaRPr/>
          </a:p>
        </p:txBody>
      </p:sp>
      <p:sp>
        <p:nvSpPr>
          <p:cNvPr id="160" name="Google Shape;160;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Here is a list of titles that I found to share with enrolled faculty to use as illustrations.  I share them with you in the hopes of saving you time when you need one.</a:t>
            </a:r>
            <a:endParaRPr/>
          </a:p>
        </p:txBody>
      </p:sp>
      <p:sp>
        <p:nvSpPr>
          <p:cNvPr id="166" name="Google Shape;166;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#Identity Hashtagging, Race, Gender, Sexuality, and the Nation     by Agigail De Kosnik </a:t>
            </a:r>
            <a:endParaRPr/>
          </a:p>
        </p:txBody>
      </p:sp>
      <p:sp>
        <p:nvSpPr>
          <p:cNvPr id="172" name="Google Shape;172;p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Hazel Scott: The Pioneering Journey of a Jazz Pianist, from Café Society to Hollywood to HUAC.  By Chilton, Karen  - Music Library local collection</a:t>
            </a:r>
            <a:endParaRPr/>
          </a:p>
        </p:txBody>
      </p:sp>
      <p:sp>
        <p:nvSpPr>
          <p:cNvPr id="179" name="Google Shape;179;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Regional Title:    Indigenous prosperity and American conquest:  Indian women of the Ohio River Valley   by Sleeper-Smith, Susan</a:t>
            </a:r>
            <a:endParaRPr/>
          </a:p>
        </p:txBody>
      </p:sp>
      <p:sp>
        <p:nvSpPr>
          <p:cNvPr id="186" name="Google Shape;186;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Local history connections</a:t>
            </a:r>
            <a:endParaRPr/>
          </a:p>
        </p:txBody>
      </p:sp>
      <p:sp>
        <p:nvSpPr>
          <p:cNvPr id="193" name="Google Shape;193;p4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A good resource to Find Print Books </a:t>
            </a:r>
            <a:endParaRPr/>
          </a:p>
        </p:txBody>
      </p:sp>
      <p:sp>
        <p:nvSpPr>
          <p:cNvPr id="200" name="Google Shape;200;p4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89" name="Google Shape;89;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Joe used our Syndetics Unbound to create nice book jacket display wheels</a:t>
            </a:r>
            <a:endParaRPr/>
          </a:p>
        </p:txBody>
      </p:sp>
      <p:sp>
        <p:nvSpPr>
          <p:cNvPr id="206" name="Google Shape;206;p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Joe used our Syndetics Unbound to create nice book jacket display wheels</a:t>
            </a:r>
            <a:endParaRPr/>
          </a:p>
        </p:txBody>
      </p:sp>
      <p:sp>
        <p:nvSpPr>
          <p:cNvPr id="214" name="Google Shape;214;p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Joe used our Syndetics Unbound to create nice book jacket display wheels</a:t>
            </a:r>
            <a:endParaRPr/>
          </a:p>
        </p:txBody>
      </p:sp>
      <p:sp>
        <p:nvSpPr>
          <p:cNvPr id="222" name="Google Shape;222;p4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None/>
            </a:pPr>
            <a:r>
              <a:rPr lang="en-US"/>
              <a:t>Much like other institutions, CWRU libraries are improving and building upon the Diversity Equity and Inclusion within all aspects of the library.  I am on the Diversity Working Group’s Collections Initiative Taskforce and we are developing a library wide standard for collections.  We are looking to adapt a framework that aligns with the ACRL Diversity Standards on collections</a:t>
            </a:r>
            <a:endParaRPr/>
          </a:p>
          <a:p>
            <a:pPr marL="0" lvl="0" indent="0" algn="l" rtl="0">
              <a:lnSpc>
                <a:spcPct val="100000"/>
              </a:lnSpc>
              <a:spcBef>
                <a:spcPts val="0"/>
              </a:spcBef>
              <a:spcAft>
                <a:spcPts val="0"/>
              </a:spcAft>
              <a:buSzPts val="1400"/>
              <a:buNone/>
            </a:pPr>
            <a:endParaRPr/>
          </a:p>
        </p:txBody>
      </p:sp>
      <p:sp>
        <p:nvSpPr>
          <p:cNvPr id="230" name="Google Shape;230;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solidFill>
                  <a:srgbClr val="336699"/>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Choice Reviews</a:t>
            </a:r>
            <a:r>
              <a:rPr lang="en-US">
                <a:solidFill>
                  <a:srgbClr val="333333"/>
                </a:solidFill>
                <a:highlight>
                  <a:srgbClr val="FFFFFF"/>
                </a:highlight>
                <a:latin typeface="Arial"/>
                <a:ea typeface="Arial"/>
                <a:cs typeface="Arial"/>
                <a:sym typeface="Arial"/>
              </a:rPr>
              <a:t> is a magazine published through ACRL in which scholars review monographs. Choice is considered the premier source for reviews in higher education. </a:t>
            </a: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Using Choice Reviews’ “Outstanding Academic Titles” lists, which are titles they magazine deem essential, I began a comparison analysis between the holdings at Case Western Reserve University as compared to specific interdisciplinary subjects identified as Outstanding.  </a:t>
            </a:r>
            <a:endParaRPr>
              <a:solidFill>
                <a:srgbClr val="333333"/>
              </a:solidFill>
              <a:highlight>
                <a:srgbClr val="FFFFFF"/>
              </a:highlight>
              <a:latin typeface="Arial"/>
              <a:ea typeface="Arial"/>
              <a:cs typeface="Arial"/>
              <a:sym typeface="Arial"/>
            </a:endParaRPr>
          </a:p>
        </p:txBody>
      </p:sp>
      <p:sp>
        <p:nvSpPr>
          <p:cNvPr id="236" name="Google Shape;236;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The interdisciplinary subjects identified and analyzed include: </a:t>
            </a:r>
            <a:r>
              <a:rPr lang="en-US">
                <a:solidFill>
                  <a:srgbClr val="333333"/>
                </a:solidFill>
                <a:highlight>
                  <a:srgbClr val="FFFFFF"/>
                </a:highlight>
                <a:latin typeface="Arial"/>
                <a:ea typeface="Arial"/>
                <a:cs typeface="Arial"/>
                <a:sym typeface="Arial"/>
              </a:rPr>
              <a:t> African and African American Studies, Asian and Asian American Studies, Gay, Lesbian, Bisexual, and Transgender Studies, Islamic Studies, Latin American and Latina/o Studies, Middle Eastern Studies, Native American Studies, Racial Justice, and Women's and Gender Studies.</a:t>
            </a:r>
            <a:endParaRPr/>
          </a:p>
        </p:txBody>
      </p:sp>
      <p:sp>
        <p:nvSpPr>
          <p:cNvPr id="242" name="Google Shape;24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The analysis considers a title "in holdings" if a CWRU campus library owns a physical copy and/or an eBook copy.  "Not in holdings" means CWRU researchers do not have immediate access to a title as a physical book or an eBook. </a:t>
            </a: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When it came to permanence, it was decided that access is access, regardless of whether the title was owned as a physical copy, a perpetual eBook license, or if we had temporary access through a user-driven initiative such as DDA or EBA or an eBook subscription.  </a:t>
            </a:r>
            <a:endParaRPr>
              <a:solidFill>
                <a:srgbClr val="333333"/>
              </a:solidFill>
              <a:highlight>
                <a:srgbClr val="FFFFFF"/>
              </a:highlight>
              <a:latin typeface="Arial"/>
              <a:ea typeface="Arial"/>
              <a:cs typeface="Arial"/>
              <a:sym typeface="Arial"/>
            </a:endParaRPr>
          </a:p>
        </p:txBody>
      </p:sp>
      <p:sp>
        <p:nvSpPr>
          <p:cNvPr id="248" name="Google Shape;2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807eddff3_0_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100">
                <a:latin typeface="Arial"/>
                <a:ea typeface="Arial"/>
                <a:cs typeface="Arial"/>
                <a:sym typeface="Arial"/>
              </a:rPr>
              <a:t>I concluded this analysis in March 2021 and part of my deliverables as an outcome included Tableau visualizations and a LibGuide to promote findings to our liaison librarians.  </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100"/>
              <a:buNone/>
            </a:pPr>
            <a:r>
              <a:rPr lang="en-US" sz="1100">
                <a:latin typeface="Arial"/>
                <a:ea typeface="Arial"/>
                <a:cs typeface="Arial"/>
                <a:sym typeface="Arial"/>
              </a:rPr>
              <a:t>So roughly this time last year, what I found was that we had access to 3/4 of the essential Choice Reviews titles. </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100"/>
              <a:buNone/>
            </a:pPr>
            <a:r>
              <a:rPr lang="en-US" sz="1100">
                <a:latin typeface="Arial"/>
                <a:ea typeface="Arial"/>
                <a:cs typeface="Arial"/>
                <a:sym typeface="Arial"/>
              </a:rPr>
              <a:t>So for the remaining 23% of titles, which was just under 300 titles not in our holdings, I estimated it would be roughly $20,000 to purchase everything.  </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Unfortunately, I would love to wrap this in a bow and say the outcome is we bought everything, but that simply isn’t the case.  I wish our budget allowed for that but it simply does not.  </a:t>
            </a:r>
            <a:endParaRPr sz="1100">
              <a:latin typeface="Arial"/>
              <a:ea typeface="Arial"/>
              <a:cs typeface="Arial"/>
              <a:sym typeface="Arial"/>
            </a:endParaRPr>
          </a:p>
        </p:txBody>
      </p:sp>
      <p:sp>
        <p:nvSpPr>
          <p:cNvPr id="254" name="Google Shape;254;g11807eddff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100">
                <a:latin typeface="Arial"/>
                <a:ea typeface="Arial"/>
                <a:cs typeface="Arial"/>
                <a:sym typeface="Arial"/>
              </a:rPr>
              <a:t>However I can say that the change has been incremental and I am proud to say that we did make progress.  I went back to assess the collection one year later and we have added 66 titles to the collection, which was nearly a 6% increase in titles.  </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100"/>
              <a:buNone/>
            </a:pPr>
            <a:r>
              <a:rPr lang="en-US" sz="1100">
                <a:latin typeface="Arial"/>
                <a:ea typeface="Arial"/>
                <a:cs typeface="Arial"/>
                <a:sym typeface="Arial"/>
              </a:rPr>
              <a:t>I have included an updated Tableau visualization, which I can include in the chat that highlights the growth in subject areas as well as the exact titles that were added by our librarians.  </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a:p>
            <a:pPr marL="0" lvl="0" indent="0" algn="l" rtl="0">
              <a:lnSpc>
                <a:spcPct val="100000"/>
              </a:lnSpc>
              <a:spcBef>
                <a:spcPts val="0"/>
              </a:spcBef>
              <a:spcAft>
                <a:spcPts val="0"/>
              </a:spcAft>
              <a:buSzPts val="1100"/>
              <a:buNone/>
            </a:pPr>
            <a:r>
              <a:rPr lang="en-US" sz="1100">
                <a:latin typeface="Arial"/>
                <a:ea typeface="Arial"/>
                <a:cs typeface="Arial"/>
                <a:sym typeface="Arial"/>
              </a:rPr>
              <a:t>I do hope to revisit this project again in the future, my intention is to add more “essential” titles as that Choice Review list grows every year.  And this was my bite-sized way to tackle a diversity audit of an academic collection.</a:t>
            </a: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sz="1100">
              <a:latin typeface="Arial"/>
              <a:ea typeface="Arial"/>
              <a:cs typeface="Arial"/>
              <a:sym typeface="Arial"/>
            </a:endParaRPr>
          </a:p>
        </p:txBody>
      </p:sp>
      <p:sp>
        <p:nvSpPr>
          <p:cNvPr id="260" name="Google Shape;2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66" name="Google Shape;266;p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71" name="Google Shape;271;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78" name="Google Shape;278;p5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85" name="Google Shape;285;p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99" name="Google Shape;299;p5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Interesting free database on the subject I discovered from visiting one of these libguides!  I past it along to our subject librarian specialist in this area!</a:t>
            </a:r>
            <a:endParaRPr/>
          </a:p>
        </p:txBody>
      </p:sp>
      <p:sp>
        <p:nvSpPr>
          <p:cNvPr id="306" name="Google Shape;306;p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We have some key positions currently in the search process so we tabled a review of our Subject Areas until critical positions filled.</a:t>
            </a:r>
            <a:endParaRPr/>
          </a:p>
          <a:p>
            <a:pPr marL="0" lvl="0" indent="0" algn="l" rtl="0">
              <a:lnSpc>
                <a:spcPct val="100000"/>
              </a:lnSpc>
              <a:spcBef>
                <a:spcPts val="0"/>
              </a:spcBef>
              <a:spcAft>
                <a:spcPts val="0"/>
              </a:spcAft>
              <a:buSzPts val="1400"/>
              <a:buNone/>
            </a:pPr>
            <a:endParaRPr/>
          </a:p>
        </p:txBody>
      </p:sp>
      <p:sp>
        <p:nvSpPr>
          <p:cNvPr id="313" name="Google Shape;313;p5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20" name="Google Shape;320;p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25" name="Google Shape;325;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32" name="Google Shape;332;p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5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38" name="Google Shape;338;p5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Patron Name   n tagged field</a:t>
            </a:r>
            <a:endParaRPr/>
          </a:p>
        </p:txBody>
      </p:sp>
      <p:sp>
        <p:nvSpPr>
          <p:cNvPr id="344" name="Google Shape;344;p6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6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Choosen Name  n tagged field;     Legal Name is the l tagged field</a:t>
            </a:r>
            <a:endParaRPr/>
          </a:p>
        </p:txBody>
      </p:sp>
      <p:sp>
        <p:nvSpPr>
          <p:cNvPr id="352" name="Google Shape;352;p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60" name="Google Shape;360;p6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6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66" name="Google Shape;366;p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73" name="Google Shape;373;p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01600" lvl="0" indent="0" algn="l" rtl="0">
              <a:lnSpc>
                <a:spcPct val="100000"/>
              </a:lnSpc>
              <a:spcBef>
                <a:spcPts val="0"/>
              </a:spcBef>
              <a:spcAft>
                <a:spcPts val="0"/>
              </a:spcAft>
              <a:buSzPts val="1400"/>
              <a:buNone/>
            </a:pPr>
            <a:r>
              <a:rPr lang="en-US"/>
              <a:t>We choose to have name field data replaced with chosen name data</a:t>
            </a:r>
            <a:endParaRPr/>
          </a:p>
          <a:p>
            <a:pPr marL="101600" lvl="0" indent="0" algn="l" rtl="0">
              <a:lnSpc>
                <a:spcPct val="100000"/>
              </a:lnSpc>
              <a:spcBef>
                <a:spcPts val="0"/>
              </a:spcBef>
              <a:spcAft>
                <a:spcPts val="0"/>
              </a:spcAft>
              <a:buSzPts val="1400"/>
              <a:buNone/>
            </a:pPr>
            <a:r>
              <a:rPr lang="en-US"/>
              <a:t>		Only a few library staff operate in Tipasa and they do not have face to face</a:t>
            </a:r>
            <a:endParaRPr/>
          </a:p>
          <a:p>
            <a:pPr marL="101600" lvl="0" indent="0" algn="l" rtl="0">
              <a:lnSpc>
                <a:spcPct val="100000"/>
              </a:lnSpc>
              <a:spcBef>
                <a:spcPts val="0"/>
              </a:spcBef>
              <a:spcAft>
                <a:spcPts val="0"/>
              </a:spcAft>
              <a:buSzPts val="1400"/>
              <a:buNone/>
            </a:pPr>
            <a:r>
              <a:rPr lang="en-US"/>
              <a:t>		interactions with there users.</a:t>
            </a:r>
            <a:endParaRPr/>
          </a:p>
          <a:p>
            <a:pPr marL="0" lvl="0" indent="0" algn="l" rtl="0">
              <a:lnSpc>
                <a:spcPct val="100000"/>
              </a:lnSpc>
              <a:spcBef>
                <a:spcPts val="0"/>
              </a:spcBef>
              <a:spcAft>
                <a:spcPts val="0"/>
              </a:spcAft>
              <a:buSzPts val="1400"/>
              <a:buNone/>
            </a:pPr>
            <a:endParaRPr/>
          </a:p>
        </p:txBody>
      </p:sp>
      <p:sp>
        <p:nvSpPr>
          <p:cNvPr id="387" name="Google Shape;387;p6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6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96" name="Google Shape;396;p6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6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404" name="Google Shape;404;p6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410" name="Google Shape;410;p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7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Logo">
  <p:cSld name="1_Title Slide with Logo">
    <p:spTree>
      <p:nvGrpSpPr>
        <p:cNvPr id="1" name="Shape 15"/>
        <p:cNvGrpSpPr/>
        <p:nvPr/>
      </p:nvGrpSpPr>
      <p:grpSpPr>
        <a:xfrm>
          <a:off x="0" y="0"/>
          <a:ext cx="0" cy="0"/>
          <a:chOff x="0" y="0"/>
          <a:chExt cx="0" cy="0"/>
        </a:xfrm>
      </p:grpSpPr>
      <p:sp>
        <p:nvSpPr>
          <p:cNvPr id="16" name="Google Shape;16;p15"/>
          <p:cNvSpPr/>
          <p:nvPr/>
        </p:nvSpPr>
        <p:spPr>
          <a:xfrm>
            <a:off x="-1" y="2796513"/>
            <a:ext cx="12192002" cy="3395316"/>
          </a:xfrm>
          <a:prstGeom prst="rect">
            <a:avLst/>
          </a:prstGeom>
          <a:gradFill>
            <a:gsLst>
              <a:gs pos="0">
                <a:srgbClr val="575358"/>
              </a:gs>
              <a:gs pos="38000">
                <a:srgbClr val="237948"/>
              </a:gs>
              <a:gs pos="100000">
                <a:srgbClr val="AFDECC"/>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5"/>
          <p:cNvSpPr txBox="1">
            <a:spLocks noGrp="1"/>
          </p:cNvSpPr>
          <p:nvPr>
            <p:ph type="ctrTitle"/>
          </p:nvPr>
        </p:nvSpPr>
        <p:spPr>
          <a:xfrm>
            <a:off x="2629804" y="3107531"/>
            <a:ext cx="6932393" cy="75008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2622806" y="3942283"/>
            <a:ext cx="6946388" cy="36933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i="1">
                <a:solidFill>
                  <a:schemeClr val="lt1"/>
                </a:solidFill>
              </a:defRPr>
            </a:lvl1pPr>
            <a:lvl2pPr lvl="1" algn="ctr">
              <a:lnSpc>
                <a:spcPct val="90000"/>
              </a:lnSpc>
              <a:spcBef>
                <a:spcPts val="500"/>
              </a:spcBef>
              <a:spcAft>
                <a:spcPts val="0"/>
              </a:spcAft>
              <a:buClr>
                <a:srgbClr val="575358"/>
              </a:buClr>
              <a:buSzPts val="2000"/>
              <a:buNone/>
              <a:defRPr sz="2000"/>
            </a:lvl2pPr>
            <a:lvl3pPr lvl="2" algn="ctr">
              <a:lnSpc>
                <a:spcPct val="90000"/>
              </a:lnSpc>
              <a:spcBef>
                <a:spcPts val="500"/>
              </a:spcBef>
              <a:spcAft>
                <a:spcPts val="0"/>
              </a:spcAft>
              <a:buClr>
                <a:srgbClr val="575358"/>
              </a:buClr>
              <a:buSzPts val="1800"/>
              <a:buNone/>
              <a:defRPr sz="1800"/>
            </a:lvl3pPr>
            <a:lvl4pPr lvl="3" algn="ctr">
              <a:lnSpc>
                <a:spcPct val="90000"/>
              </a:lnSpc>
              <a:spcBef>
                <a:spcPts val="500"/>
              </a:spcBef>
              <a:spcAft>
                <a:spcPts val="0"/>
              </a:spcAft>
              <a:buClr>
                <a:srgbClr val="575358"/>
              </a:buClr>
              <a:buSzPts val="1600"/>
              <a:buNone/>
              <a:defRPr sz="1600"/>
            </a:lvl4pPr>
            <a:lvl5pPr lvl="4" algn="ctr">
              <a:lnSpc>
                <a:spcPct val="90000"/>
              </a:lnSpc>
              <a:spcBef>
                <a:spcPts val="500"/>
              </a:spcBef>
              <a:spcAft>
                <a:spcPts val="0"/>
              </a:spcAft>
              <a:buClr>
                <a:srgbClr val="57535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body" idx="2"/>
          </p:nvPr>
        </p:nvSpPr>
        <p:spPr>
          <a:xfrm>
            <a:off x="2624931" y="5068970"/>
            <a:ext cx="6942138" cy="5540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p:nvPr/>
        </p:nvSpPr>
        <p:spPr>
          <a:xfrm>
            <a:off x="0" y="6402773"/>
            <a:ext cx="2202427"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#IUG2021</a:t>
            </a:r>
            <a:endParaRPr sz="1600" b="0" i="0" u="none" strike="noStrike" cap="none" baseline="30000">
              <a:solidFill>
                <a:schemeClr val="lt1"/>
              </a:solidFill>
              <a:latin typeface="Arial"/>
              <a:ea typeface="Arial"/>
              <a:cs typeface="Arial"/>
              <a:sym typeface="Arial"/>
            </a:endParaRPr>
          </a:p>
        </p:txBody>
      </p:sp>
      <p:pic>
        <p:nvPicPr>
          <p:cNvPr id="21" name="Google Shape;21;p15"/>
          <p:cNvPicPr preferRelativeResize="0"/>
          <p:nvPr/>
        </p:nvPicPr>
        <p:blipFill rotWithShape="1">
          <a:blip r:embed="rId2">
            <a:alphaModFix/>
          </a:blip>
          <a:srcRect/>
          <a:stretch/>
        </p:blipFill>
        <p:spPr>
          <a:xfrm>
            <a:off x="258456" y="6468693"/>
            <a:ext cx="258110" cy="210312"/>
          </a:xfrm>
          <a:prstGeom prst="rect">
            <a:avLst/>
          </a:prstGeom>
          <a:noFill/>
          <a:ln>
            <a:noFill/>
          </a:ln>
        </p:spPr>
      </p:pic>
      <p:pic>
        <p:nvPicPr>
          <p:cNvPr id="22" name="Google Shape;22;p15" descr="Graphical user interface, application&#10;&#10;Description automatically generated"/>
          <p:cNvPicPr preferRelativeResize="0"/>
          <p:nvPr/>
        </p:nvPicPr>
        <p:blipFill rotWithShape="1">
          <a:blip r:embed="rId3">
            <a:alphaModFix/>
          </a:blip>
          <a:srcRect/>
          <a:stretch/>
        </p:blipFill>
        <p:spPr>
          <a:xfrm>
            <a:off x="3536215" y="219074"/>
            <a:ext cx="5119569" cy="25436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nd Two Bullets">
  <p:cSld name="Title, Subtitle and Two Bullets">
    <p:spTree>
      <p:nvGrpSpPr>
        <p:cNvPr id="1" name="Shape 73"/>
        <p:cNvGrpSpPr/>
        <p:nvPr/>
      </p:nvGrpSpPr>
      <p:grpSpPr>
        <a:xfrm>
          <a:off x="0" y="0"/>
          <a:ext cx="0" cy="0"/>
          <a:chOff x="0" y="0"/>
          <a:chExt cx="0" cy="0"/>
        </a:xfrm>
      </p:grpSpPr>
      <p:sp>
        <p:nvSpPr>
          <p:cNvPr id="74" name="Google Shape;74;p26"/>
          <p:cNvSpPr txBox="1">
            <a:spLocks noGrp="1"/>
          </p:cNvSpPr>
          <p:nvPr>
            <p:ph type="title"/>
          </p:nvPr>
        </p:nvSpPr>
        <p:spPr>
          <a:xfrm>
            <a:off x="519310" y="716623"/>
            <a:ext cx="10515600" cy="58978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37948"/>
              </a:buClr>
              <a:buSzPts val="2800"/>
              <a:buFont typeface="Arial"/>
              <a:buNone/>
              <a:defRPr>
                <a:solidFill>
                  <a:srgbClr val="23794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body" idx="1"/>
          </p:nvPr>
        </p:nvSpPr>
        <p:spPr>
          <a:xfrm>
            <a:off x="519311" y="1588532"/>
            <a:ext cx="10515599" cy="589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575358"/>
              </a:buClr>
              <a:buSzPts val="1800"/>
              <a:buNone/>
              <a:defRPr sz="1800" b="1" i="0">
                <a:solidFill>
                  <a:srgbClr val="575358"/>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75358"/>
              </a:buClr>
              <a:buSzPts val="1800"/>
              <a:buNone/>
              <a:defRPr sz="1800" b="0" i="0">
                <a:latin typeface="Roboto"/>
                <a:ea typeface="Roboto"/>
                <a:cs typeface="Roboto"/>
                <a:sym typeface="Roboto"/>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txBox="1">
            <a:spLocks noGrp="1"/>
          </p:cNvSpPr>
          <p:nvPr>
            <p:ph type="body" idx="2"/>
          </p:nvPr>
        </p:nvSpPr>
        <p:spPr>
          <a:xfrm>
            <a:off x="519312" y="2178320"/>
            <a:ext cx="6795888" cy="3879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1pPr>
            <a:lvl2pPr marL="914400" lvl="1"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2pPr>
            <a:lvl3pPr marL="1371600" lvl="2" indent="-342900" algn="l">
              <a:lnSpc>
                <a:spcPct val="9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575358"/>
              </a:buClr>
              <a:buSzPts val="1800"/>
              <a:buFont typeface="Noto Sans Symbols"/>
              <a:buChar char="▪"/>
              <a:defRPr sz="1800" b="0" i="0">
                <a:solidFill>
                  <a:srgbClr val="575358"/>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body" idx="3"/>
          </p:nvPr>
        </p:nvSpPr>
        <p:spPr>
          <a:xfrm>
            <a:off x="7518400" y="2178320"/>
            <a:ext cx="3516510" cy="3879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1pPr>
            <a:lvl2pPr marL="914400" lvl="1"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2pPr>
            <a:lvl3pPr marL="1371600" lvl="2" indent="-342900" algn="l">
              <a:lnSpc>
                <a:spcPct val="9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575358"/>
              </a:buClr>
              <a:buSzPts val="1800"/>
              <a:buFont typeface="Noto Sans Symbols"/>
              <a:buChar char="▪"/>
              <a:defRPr sz="1800" b="0" i="0">
                <a:solidFill>
                  <a:srgbClr val="575358"/>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79" name="Google Shape;79;p26"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18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17"/>
          <p:cNvSpPr/>
          <p:nvPr/>
        </p:nvSpPr>
        <p:spPr>
          <a:xfrm>
            <a:off x="-1" y="546749"/>
            <a:ext cx="12192002" cy="935421"/>
          </a:xfrm>
          <a:prstGeom prst="rect">
            <a:avLst/>
          </a:prstGeom>
          <a:gradFill>
            <a:gsLst>
              <a:gs pos="0">
                <a:srgbClr val="575358"/>
              </a:gs>
              <a:gs pos="38000">
                <a:srgbClr val="237948"/>
              </a:gs>
              <a:gs pos="100000">
                <a:srgbClr val="AFDECC"/>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7"/>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516565" y="1762297"/>
            <a:ext cx="11083555" cy="44146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575358"/>
              </a:buClr>
              <a:buSzPts val="2000"/>
              <a:buChar char="▪"/>
              <a:defRPr>
                <a:solidFill>
                  <a:srgbClr val="575358"/>
                </a:solidFill>
              </a:defRPr>
            </a:lvl1pPr>
            <a:lvl2pPr marL="914400" lvl="1" indent="-342900" algn="l">
              <a:lnSpc>
                <a:spcPct val="90000"/>
              </a:lnSpc>
              <a:spcBef>
                <a:spcPts val="500"/>
              </a:spcBef>
              <a:spcAft>
                <a:spcPts val="0"/>
              </a:spcAft>
              <a:buClr>
                <a:srgbClr val="575358"/>
              </a:buClr>
              <a:buSzPts val="1800"/>
              <a:buChar char="▪"/>
              <a:defRPr>
                <a:solidFill>
                  <a:srgbClr val="575358"/>
                </a:solidFill>
              </a:defRPr>
            </a:lvl2pPr>
            <a:lvl3pPr marL="1371600" lvl="2" indent="-330200" algn="l">
              <a:lnSpc>
                <a:spcPct val="90000"/>
              </a:lnSpc>
              <a:spcBef>
                <a:spcPts val="500"/>
              </a:spcBef>
              <a:spcAft>
                <a:spcPts val="0"/>
              </a:spcAft>
              <a:buClr>
                <a:srgbClr val="575358"/>
              </a:buClr>
              <a:buSzPts val="1600"/>
              <a:buChar char="▪"/>
              <a:defRPr>
                <a:solidFill>
                  <a:srgbClr val="575358"/>
                </a:solidFill>
              </a:defRPr>
            </a:lvl3pPr>
            <a:lvl4pPr marL="1828800" lvl="3" indent="-317500" algn="l">
              <a:lnSpc>
                <a:spcPct val="90000"/>
              </a:lnSpc>
              <a:spcBef>
                <a:spcPts val="500"/>
              </a:spcBef>
              <a:spcAft>
                <a:spcPts val="0"/>
              </a:spcAft>
              <a:buClr>
                <a:srgbClr val="575358"/>
              </a:buClr>
              <a:buSzPts val="1400"/>
              <a:buChar char="▪"/>
              <a:defRPr>
                <a:solidFill>
                  <a:srgbClr val="575358"/>
                </a:solidFill>
              </a:defRPr>
            </a:lvl4pPr>
            <a:lvl5pPr marL="2286000" lvl="4" indent="-317500" algn="l">
              <a:lnSpc>
                <a:spcPct val="90000"/>
              </a:lnSpc>
              <a:spcBef>
                <a:spcPts val="500"/>
              </a:spcBef>
              <a:spcAft>
                <a:spcPts val="0"/>
              </a:spcAft>
              <a:buClr>
                <a:srgbClr val="575358"/>
              </a:buClr>
              <a:buSzPts val="1400"/>
              <a:buChar char="▪"/>
              <a:defRPr>
                <a:solidFill>
                  <a:srgbClr val="57535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7"/>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8" name="Google Shape;28;p17"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rgbClr val="AFDECC"/>
            </a:gs>
            <a:gs pos="58000">
              <a:srgbClr val="237948"/>
            </a:gs>
            <a:gs pos="100000">
              <a:srgbClr val="575358"/>
            </a:gs>
          </a:gsLst>
          <a:lin ang="13500000" scaled="0"/>
        </a:gradFill>
        <a:effectLst/>
      </p:bgPr>
    </p:bg>
    <p:spTree>
      <p:nvGrpSpPr>
        <p:cNvPr id="1" name="Shape 29"/>
        <p:cNvGrpSpPr/>
        <p:nvPr/>
      </p:nvGrpSpPr>
      <p:grpSpPr>
        <a:xfrm>
          <a:off x="0" y="0"/>
          <a:ext cx="0" cy="0"/>
          <a:chOff x="0" y="0"/>
          <a:chExt cx="0" cy="0"/>
        </a:xfrm>
      </p:grpSpPr>
      <p:sp>
        <p:nvSpPr>
          <p:cNvPr id="30" name="Google Shape;30;p23"/>
          <p:cNvSpPr/>
          <p:nvPr/>
        </p:nvSpPr>
        <p:spPr>
          <a:xfrm>
            <a:off x="-1"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23"/>
          <p:cNvSpPr/>
          <p:nvPr/>
        </p:nvSpPr>
        <p:spPr>
          <a:xfrm>
            <a:off x="-1" y="0"/>
            <a:ext cx="12192002" cy="6858000"/>
          </a:xfrm>
          <a:prstGeom prst="rect">
            <a:avLst/>
          </a:prstGeom>
          <a:gradFill>
            <a:gsLst>
              <a:gs pos="0">
                <a:srgbClr val="AFDECC"/>
              </a:gs>
              <a:gs pos="58000">
                <a:srgbClr val="237948"/>
              </a:gs>
              <a:gs pos="100000">
                <a:srgbClr val="575358"/>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3"/>
          <p:cNvSpPr txBox="1">
            <a:spLocks noGrp="1"/>
          </p:cNvSpPr>
          <p:nvPr>
            <p:ph type="title"/>
          </p:nvPr>
        </p:nvSpPr>
        <p:spPr>
          <a:xfrm>
            <a:off x="831850" y="2508660"/>
            <a:ext cx="10515600" cy="92034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p:nvPr/>
        </p:nvSpPr>
        <p:spPr>
          <a:xfrm>
            <a:off x="-1182941" y="6397482"/>
            <a:ext cx="4572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#IUG2022</a:t>
            </a:r>
            <a:endParaRPr sz="1600" b="0" i="0" u="none" strike="noStrike" cap="none" baseline="30000">
              <a:solidFill>
                <a:schemeClr val="lt1"/>
              </a:solidFill>
              <a:latin typeface="Arial"/>
              <a:ea typeface="Arial"/>
              <a:cs typeface="Arial"/>
              <a:sym typeface="Arial"/>
            </a:endParaRPr>
          </a:p>
        </p:txBody>
      </p:sp>
      <p:pic>
        <p:nvPicPr>
          <p:cNvPr id="34" name="Google Shape;34;p23"/>
          <p:cNvPicPr preferRelativeResize="0"/>
          <p:nvPr/>
        </p:nvPicPr>
        <p:blipFill rotWithShape="1">
          <a:blip r:embed="rId2">
            <a:alphaModFix/>
          </a:blip>
          <a:srcRect/>
          <a:stretch/>
        </p:blipFill>
        <p:spPr>
          <a:xfrm>
            <a:off x="258456" y="6468692"/>
            <a:ext cx="262891" cy="210313"/>
          </a:xfrm>
          <a:prstGeom prst="rect">
            <a:avLst/>
          </a:prstGeom>
          <a:noFill/>
          <a:ln>
            <a:noFill/>
          </a:ln>
        </p:spPr>
      </p:pic>
      <p:pic>
        <p:nvPicPr>
          <p:cNvPr id="35" name="Google Shape;35;p23"/>
          <p:cNvPicPr preferRelativeResize="0"/>
          <p:nvPr/>
        </p:nvPicPr>
        <p:blipFill rotWithShape="1">
          <a:blip r:embed="rId3">
            <a:alphaModFix/>
          </a:blip>
          <a:srcRect/>
          <a:stretch/>
        </p:blipFill>
        <p:spPr>
          <a:xfrm>
            <a:off x="10862798" y="6190281"/>
            <a:ext cx="948776" cy="4404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ation - Dark">
  <p:cSld name="Quotation - Dark">
    <p:spTree>
      <p:nvGrpSpPr>
        <p:cNvPr id="1" name="Shape 36"/>
        <p:cNvGrpSpPr/>
        <p:nvPr/>
      </p:nvGrpSpPr>
      <p:grpSpPr>
        <a:xfrm>
          <a:off x="0" y="0"/>
          <a:ext cx="0" cy="0"/>
          <a:chOff x="0" y="0"/>
          <a:chExt cx="0" cy="0"/>
        </a:xfrm>
      </p:grpSpPr>
      <p:sp>
        <p:nvSpPr>
          <p:cNvPr id="37" name="Google Shape;37;p20"/>
          <p:cNvSpPr/>
          <p:nvPr/>
        </p:nvSpPr>
        <p:spPr>
          <a:xfrm>
            <a:off x="-1" y="0"/>
            <a:ext cx="12192002" cy="6858000"/>
          </a:xfrm>
          <a:prstGeom prst="rect">
            <a:avLst/>
          </a:prstGeom>
          <a:gradFill>
            <a:gsLst>
              <a:gs pos="0">
                <a:srgbClr val="AFDECC"/>
              </a:gs>
              <a:gs pos="58000">
                <a:srgbClr val="237948"/>
              </a:gs>
              <a:gs pos="100000">
                <a:srgbClr val="575358"/>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0"/>
          <p:cNvSpPr txBox="1">
            <a:spLocks noGrp="1"/>
          </p:cNvSpPr>
          <p:nvPr>
            <p:ph type="body" idx="1"/>
          </p:nvPr>
        </p:nvSpPr>
        <p:spPr>
          <a:xfrm>
            <a:off x="1572767" y="1971040"/>
            <a:ext cx="9043416" cy="2627326"/>
          </a:xfrm>
          <a:prstGeom prst="rect">
            <a:avLst/>
          </a:prstGeom>
          <a:noFill/>
          <a:ln>
            <a:noFill/>
          </a:ln>
        </p:spPr>
        <p:txBody>
          <a:bodyPr spcFirstLastPara="1" wrap="square" lIns="91425" tIns="45700" rIns="0" bIns="45700" anchor="ctr" anchorCtr="0">
            <a:normAutofit/>
          </a:bodyPr>
          <a:lstStyle>
            <a:lvl1pPr marL="457200" lvl="0" indent="-228600" algn="ctr">
              <a:lnSpc>
                <a:spcPct val="120000"/>
              </a:lnSpc>
              <a:spcBef>
                <a:spcPts val="1000"/>
              </a:spcBef>
              <a:spcAft>
                <a:spcPts val="0"/>
              </a:spcAft>
              <a:buClr>
                <a:schemeClr val="lt1"/>
              </a:buClr>
              <a:buSzPts val="3600"/>
              <a:buFont typeface="Georgia"/>
              <a:buNone/>
              <a:defRPr sz="3600" b="0" i="1">
                <a:solidFill>
                  <a:schemeClr val="lt1"/>
                </a:solidFill>
                <a:latin typeface="Georgia"/>
                <a:ea typeface="Georgia"/>
                <a:cs typeface="Georgia"/>
                <a:sym typeface="Georgia"/>
              </a:defRPr>
            </a:lvl1pPr>
            <a:lvl2pPr marL="914400" lvl="1" indent="-228600" algn="ctr">
              <a:lnSpc>
                <a:spcPct val="90000"/>
              </a:lnSpc>
              <a:spcBef>
                <a:spcPts val="3500"/>
              </a:spcBef>
              <a:spcAft>
                <a:spcPts val="0"/>
              </a:spcAft>
              <a:buClr>
                <a:schemeClr val="lt1"/>
              </a:buClr>
              <a:buSzPts val="1600"/>
              <a:buFont typeface="Roboto Medium"/>
              <a:buNone/>
              <a:defRPr sz="1600" b="0" i="0">
                <a:solidFill>
                  <a:schemeClr val="lt1"/>
                </a:solidFill>
                <a:latin typeface="Roboto Medium"/>
                <a:ea typeface="Roboto Medium"/>
                <a:cs typeface="Roboto Medium"/>
                <a:sym typeface="Roboto Medium"/>
              </a:defRPr>
            </a:lvl2pPr>
            <a:lvl3pPr marL="1371600" lvl="2" indent="-228600" algn="l">
              <a:lnSpc>
                <a:spcPct val="90000"/>
              </a:lnSpc>
              <a:spcBef>
                <a:spcPts val="500"/>
              </a:spcBef>
              <a:spcAft>
                <a:spcPts val="0"/>
              </a:spcAft>
              <a:buClr>
                <a:schemeClr val="lt1"/>
              </a:buClr>
              <a:buSzPts val="1600"/>
              <a:buFont typeface="Arial"/>
              <a:buNone/>
              <a:defRPr>
                <a:solidFill>
                  <a:schemeClr val="lt1"/>
                </a:solidFill>
              </a:defRPr>
            </a:lvl3pPr>
            <a:lvl4pPr marL="1828800" lvl="3" indent="-228600" algn="l">
              <a:lnSpc>
                <a:spcPct val="90000"/>
              </a:lnSpc>
              <a:spcBef>
                <a:spcPts val="500"/>
              </a:spcBef>
              <a:spcAft>
                <a:spcPts val="0"/>
              </a:spcAft>
              <a:buClr>
                <a:schemeClr val="lt1"/>
              </a:buClr>
              <a:buSzPts val="1400"/>
              <a:buFont typeface="Arial"/>
              <a:buNone/>
              <a:defRPr>
                <a:solidFill>
                  <a:schemeClr val="lt1"/>
                </a:solidFill>
              </a:defRPr>
            </a:lvl4pPr>
            <a:lvl5pPr marL="2286000" lvl="4" indent="-228600" algn="l">
              <a:lnSpc>
                <a:spcPct val="90000"/>
              </a:lnSpc>
              <a:spcBef>
                <a:spcPts val="500"/>
              </a:spcBef>
              <a:spcAft>
                <a:spcPts val="0"/>
              </a:spcAft>
              <a:buClr>
                <a:schemeClr val="lt1"/>
              </a:buClr>
              <a:buSzPts val="1400"/>
              <a:buFont typeface="Arial"/>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1572767" y="4598366"/>
            <a:ext cx="9043416" cy="772160"/>
          </a:xfrm>
          <a:prstGeom prst="rect">
            <a:avLst/>
          </a:prstGeom>
          <a:noFill/>
          <a:ln>
            <a:noFill/>
          </a:ln>
        </p:spPr>
        <p:txBody>
          <a:bodyPr spcFirstLastPara="1" wrap="square" lIns="91425" tIns="45700" rIns="0" bIns="45700" anchor="ctr" anchorCtr="0">
            <a:normAutofit/>
          </a:bodyPr>
          <a:lstStyle>
            <a:lvl1pPr marL="457200" lvl="0" indent="-228600" algn="ctr">
              <a:lnSpc>
                <a:spcPct val="120000"/>
              </a:lnSpc>
              <a:spcBef>
                <a:spcPts val="1000"/>
              </a:spcBef>
              <a:spcAft>
                <a:spcPts val="0"/>
              </a:spcAft>
              <a:buClr>
                <a:schemeClr val="lt1"/>
              </a:buClr>
              <a:buSzPts val="1400"/>
              <a:buFont typeface="Quattrocento Sans"/>
              <a:buNone/>
              <a:defRPr sz="1400" b="0" i="0">
                <a:solidFill>
                  <a:schemeClr val="lt1"/>
                </a:solidFill>
                <a:latin typeface="Quattrocento Sans"/>
                <a:ea typeface="Quattrocento Sans"/>
                <a:cs typeface="Quattrocento Sans"/>
                <a:sym typeface="Quattrocento Sans"/>
              </a:defRPr>
            </a:lvl1pPr>
            <a:lvl2pPr marL="914400" lvl="1" indent="-228600" algn="ctr">
              <a:lnSpc>
                <a:spcPct val="90000"/>
              </a:lnSpc>
              <a:spcBef>
                <a:spcPts val="3500"/>
              </a:spcBef>
              <a:spcAft>
                <a:spcPts val="0"/>
              </a:spcAft>
              <a:buClr>
                <a:schemeClr val="lt1"/>
              </a:buClr>
              <a:buSzPts val="1600"/>
              <a:buFont typeface="Roboto Medium"/>
              <a:buNone/>
              <a:defRPr sz="1600" b="0" i="0">
                <a:solidFill>
                  <a:schemeClr val="lt1"/>
                </a:solidFill>
                <a:latin typeface="Roboto Medium"/>
                <a:ea typeface="Roboto Medium"/>
                <a:cs typeface="Roboto Medium"/>
                <a:sym typeface="Roboto Medium"/>
              </a:defRPr>
            </a:lvl2pPr>
            <a:lvl3pPr marL="1371600" lvl="2" indent="-228600" algn="l">
              <a:lnSpc>
                <a:spcPct val="90000"/>
              </a:lnSpc>
              <a:spcBef>
                <a:spcPts val="500"/>
              </a:spcBef>
              <a:spcAft>
                <a:spcPts val="0"/>
              </a:spcAft>
              <a:buClr>
                <a:schemeClr val="lt1"/>
              </a:buClr>
              <a:buSzPts val="1600"/>
              <a:buFont typeface="Arial"/>
              <a:buNone/>
              <a:defRPr>
                <a:solidFill>
                  <a:schemeClr val="lt1"/>
                </a:solidFill>
              </a:defRPr>
            </a:lvl3pPr>
            <a:lvl4pPr marL="1828800" lvl="3" indent="-228600" algn="l">
              <a:lnSpc>
                <a:spcPct val="90000"/>
              </a:lnSpc>
              <a:spcBef>
                <a:spcPts val="500"/>
              </a:spcBef>
              <a:spcAft>
                <a:spcPts val="0"/>
              </a:spcAft>
              <a:buClr>
                <a:schemeClr val="lt1"/>
              </a:buClr>
              <a:buSzPts val="1400"/>
              <a:buFont typeface="Arial"/>
              <a:buNone/>
              <a:defRPr>
                <a:solidFill>
                  <a:schemeClr val="lt1"/>
                </a:solidFill>
              </a:defRPr>
            </a:lvl4pPr>
            <a:lvl5pPr marL="2286000" lvl="4" indent="-228600" algn="l">
              <a:lnSpc>
                <a:spcPct val="90000"/>
              </a:lnSpc>
              <a:spcBef>
                <a:spcPts val="500"/>
              </a:spcBef>
              <a:spcAft>
                <a:spcPts val="0"/>
              </a:spcAft>
              <a:buClr>
                <a:schemeClr val="lt1"/>
              </a:buClr>
              <a:buSzPts val="1400"/>
              <a:buFont typeface="Arial"/>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1" name="Google Shape;41;p20"/>
          <p:cNvSpPr txBox="1"/>
          <p:nvPr/>
        </p:nvSpPr>
        <p:spPr>
          <a:xfrm>
            <a:off x="-1182941" y="6397482"/>
            <a:ext cx="4572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#IUG2022</a:t>
            </a:r>
            <a:endParaRPr sz="1600" b="0" i="0" u="none" strike="noStrike" cap="none" baseline="30000">
              <a:solidFill>
                <a:schemeClr val="lt1"/>
              </a:solidFill>
              <a:latin typeface="Arial"/>
              <a:ea typeface="Arial"/>
              <a:cs typeface="Arial"/>
              <a:sym typeface="Arial"/>
            </a:endParaRPr>
          </a:p>
        </p:txBody>
      </p:sp>
      <p:pic>
        <p:nvPicPr>
          <p:cNvPr id="42" name="Google Shape;42;p20"/>
          <p:cNvPicPr preferRelativeResize="0"/>
          <p:nvPr/>
        </p:nvPicPr>
        <p:blipFill rotWithShape="1">
          <a:blip r:embed="rId2">
            <a:alphaModFix/>
          </a:blip>
          <a:srcRect/>
          <a:stretch/>
        </p:blipFill>
        <p:spPr>
          <a:xfrm>
            <a:off x="258456" y="6468692"/>
            <a:ext cx="262891" cy="210313"/>
          </a:xfrm>
          <a:prstGeom prst="rect">
            <a:avLst/>
          </a:prstGeom>
          <a:noFill/>
          <a:ln>
            <a:noFill/>
          </a:ln>
        </p:spPr>
      </p:pic>
      <p:pic>
        <p:nvPicPr>
          <p:cNvPr id="43" name="Google Shape;43;p20"/>
          <p:cNvPicPr preferRelativeResize="0"/>
          <p:nvPr/>
        </p:nvPicPr>
        <p:blipFill rotWithShape="1">
          <a:blip r:embed="rId3">
            <a:alphaModFix/>
          </a:blip>
          <a:srcRect/>
          <a:stretch/>
        </p:blipFill>
        <p:spPr>
          <a:xfrm>
            <a:off x="10862798" y="6190281"/>
            <a:ext cx="948776" cy="4404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et Photo Content Left">
  <p:cSld name="Inset Photo Content Left">
    <p:bg>
      <p:bgPr>
        <a:solidFill>
          <a:schemeClr val="lt1"/>
        </a:solidFill>
        <a:effectLst/>
      </p:bgPr>
    </p:bg>
    <p:spTree>
      <p:nvGrpSpPr>
        <p:cNvPr id="1" name="Shape 44"/>
        <p:cNvGrpSpPr/>
        <p:nvPr/>
      </p:nvGrpSpPr>
      <p:grpSpPr>
        <a:xfrm>
          <a:off x="0" y="0"/>
          <a:ext cx="0" cy="0"/>
          <a:chOff x="0" y="0"/>
          <a:chExt cx="0" cy="0"/>
        </a:xfrm>
      </p:grpSpPr>
      <p:sp>
        <p:nvSpPr>
          <p:cNvPr id="45" name="Google Shape;45;p21"/>
          <p:cNvSpPr>
            <a:spLocks noGrp="1"/>
          </p:cNvSpPr>
          <p:nvPr>
            <p:ph type="pic" idx="2"/>
          </p:nvPr>
        </p:nvSpPr>
        <p:spPr>
          <a:xfrm>
            <a:off x="1598386" y="754804"/>
            <a:ext cx="9033328" cy="5119792"/>
          </a:xfrm>
          <a:prstGeom prst="rect">
            <a:avLst/>
          </a:prstGeom>
          <a:solidFill>
            <a:srgbClr val="B5B8AF">
              <a:alpha val="20000"/>
            </a:srgbClr>
          </a:solidFill>
          <a:ln>
            <a:noFill/>
          </a:ln>
        </p:spPr>
      </p:sp>
      <p:sp>
        <p:nvSpPr>
          <p:cNvPr id="46" name="Google Shape;46;p21"/>
          <p:cNvSpPr txBox="1">
            <a:spLocks noGrp="1"/>
          </p:cNvSpPr>
          <p:nvPr>
            <p:ph type="body" idx="1"/>
          </p:nvPr>
        </p:nvSpPr>
        <p:spPr>
          <a:xfrm>
            <a:off x="1598386" y="5962439"/>
            <a:ext cx="7770341" cy="308343"/>
          </a:xfrm>
          <a:prstGeom prst="rect">
            <a:avLst/>
          </a:prstGeom>
          <a:noFill/>
          <a:ln>
            <a:noFill/>
          </a:ln>
        </p:spPr>
        <p:txBody>
          <a:bodyPr spcFirstLastPara="1" wrap="square" lIns="91425" tIns="91425" rIns="91425" bIns="91425" anchor="ctr" anchorCtr="0">
            <a:noAutofit/>
          </a:bodyPr>
          <a:lstStyle>
            <a:lvl1pPr marL="457200" lvl="0" indent="-228600" algn="l">
              <a:lnSpc>
                <a:spcPct val="90000"/>
              </a:lnSpc>
              <a:spcBef>
                <a:spcPts val="1000"/>
              </a:spcBef>
              <a:spcAft>
                <a:spcPts val="0"/>
              </a:spcAft>
              <a:buClr>
                <a:srgbClr val="7F7F7F"/>
              </a:buClr>
              <a:buSzPts val="900"/>
              <a:buNone/>
              <a:defRPr sz="900" b="0" i="0">
                <a:solidFill>
                  <a:srgbClr val="7F7F7F"/>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48"/>
        <p:cNvGrpSpPr/>
        <p:nvPr/>
      </p:nvGrpSpPr>
      <p:grpSpPr>
        <a:xfrm>
          <a:off x="0" y="0"/>
          <a:ext cx="0" cy="0"/>
          <a:chOff x="0" y="0"/>
          <a:chExt cx="0" cy="0"/>
        </a:xfrm>
      </p:grpSpPr>
      <p:sp>
        <p:nvSpPr>
          <p:cNvPr id="49" name="Google Shape;49;p24"/>
          <p:cNvSpPr/>
          <p:nvPr/>
        </p:nvSpPr>
        <p:spPr>
          <a:xfrm>
            <a:off x="-2" y="5922579"/>
            <a:ext cx="12192002" cy="935421"/>
          </a:xfrm>
          <a:prstGeom prst="rect">
            <a:avLst/>
          </a:prstGeom>
          <a:gradFill>
            <a:gsLst>
              <a:gs pos="0">
                <a:srgbClr val="575358"/>
              </a:gs>
              <a:gs pos="38000">
                <a:srgbClr val="237948"/>
              </a:gs>
              <a:gs pos="100000">
                <a:srgbClr val="AFDECC"/>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24"/>
          <p:cNvSpPr txBox="1">
            <a:spLocks noGrp="1"/>
          </p:cNvSpPr>
          <p:nvPr>
            <p:ph type="body" idx="1"/>
          </p:nvPr>
        </p:nvSpPr>
        <p:spPr>
          <a:xfrm>
            <a:off x="3352800" y="2963809"/>
            <a:ext cx="5486400" cy="79802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37948"/>
              </a:buClr>
              <a:buSzPts val="6000"/>
              <a:buNone/>
              <a:defRPr sz="6000" b="1">
                <a:solidFill>
                  <a:srgbClr val="23794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body" idx="2"/>
          </p:nvPr>
        </p:nvSpPr>
        <p:spPr>
          <a:xfrm>
            <a:off x="3983832" y="4023207"/>
            <a:ext cx="4224337" cy="9556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75358"/>
              </a:buClr>
              <a:buSzPts val="2800"/>
              <a:buNone/>
              <a:defRPr sz="2800">
                <a:solidFill>
                  <a:srgbClr val="57535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24" descr="Graphical user interface, application&#10;&#10;Description automatically generated"/>
          <p:cNvPicPr preferRelativeResize="0"/>
          <p:nvPr/>
        </p:nvPicPr>
        <p:blipFill rotWithShape="1">
          <a:blip r:embed="rId2">
            <a:alphaModFix/>
          </a:blip>
          <a:srcRect/>
          <a:stretch/>
        </p:blipFill>
        <p:spPr>
          <a:xfrm>
            <a:off x="3815024" y="287116"/>
            <a:ext cx="4561952" cy="2266594"/>
          </a:xfrm>
          <a:prstGeom prst="rect">
            <a:avLst/>
          </a:prstGeom>
          <a:noFill/>
          <a:ln>
            <a:noFill/>
          </a:ln>
        </p:spPr>
      </p:pic>
      <p:sp>
        <p:nvSpPr>
          <p:cNvPr id="53" name="Google Shape;53;p24"/>
          <p:cNvSpPr txBox="1"/>
          <p:nvPr/>
        </p:nvSpPr>
        <p:spPr>
          <a:xfrm>
            <a:off x="-1182941" y="6397482"/>
            <a:ext cx="4572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#IUG2022</a:t>
            </a:r>
            <a:endParaRPr sz="1600" b="0" i="0" u="none" strike="noStrike" cap="none" baseline="30000">
              <a:solidFill>
                <a:schemeClr val="lt1"/>
              </a:solidFill>
              <a:latin typeface="Arial"/>
              <a:ea typeface="Arial"/>
              <a:cs typeface="Arial"/>
              <a:sym typeface="Arial"/>
            </a:endParaRPr>
          </a:p>
        </p:txBody>
      </p:sp>
      <p:pic>
        <p:nvPicPr>
          <p:cNvPr id="54" name="Google Shape;54;p24"/>
          <p:cNvPicPr preferRelativeResize="0"/>
          <p:nvPr/>
        </p:nvPicPr>
        <p:blipFill rotWithShape="1">
          <a:blip r:embed="rId3">
            <a:alphaModFix/>
          </a:blip>
          <a:srcRect/>
          <a:stretch/>
        </p:blipFill>
        <p:spPr>
          <a:xfrm>
            <a:off x="258456" y="6468692"/>
            <a:ext cx="262891" cy="2103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379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575358"/>
              </a:buClr>
              <a:buSzPts val="2000"/>
              <a:buChar char="▪"/>
              <a:defRPr>
                <a:solidFill>
                  <a:srgbClr val="575358"/>
                </a:solidFill>
              </a:defRPr>
            </a:lvl1pPr>
            <a:lvl2pPr marL="914400" lvl="1" indent="-342900" algn="l">
              <a:lnSpc>
                <a:spcPct val="90000"/>
              </a:lnSpc>
              <a:spcBef>
                <a:spcPts val="500"/>
              </a:spcBef>
              <a:spcAft>
                <a:spcPts val="0"/>
              </a:spcAft>
              <a:buClr>
                <a:srgbClr val="575358"/>
              </a:buClr>
              <a:buSzPts val="1800"/>
              <a:buChar char="▪"/>
              <a:defRPr>
                <a:solidFill>
                  <a:srgbClr val="575358"/>
                </a:solidFill>
              </a:defRPr>
            </a:lvl2pPr>
            <a:lvl3pPr marL="1371600" lvl="2" indent="-330200" algn="l">
              <a:lnSpc>
                <a:spcPct val="90000"/>
              </a:lnSpc>
              <a:spcBef>
                <a:spcPts val="500"/>
              </a:spcBef>
              <a:spcAft>
                <a:spcPts val="0"/>
              </a:spcAft>
              <a:buClr>
                <a:srgbClr val="575358"/>
              </a:buClr>
              <a:buSzPts val="1600"/>
              <a:buChar char="▪"/>
              <a:defRPr>
                <a:solidFill>
                  <a:srgbClr val="575358"/>
                </a:solidFill>
              </a:defRPr>
            </a:lvl3pPr>
            <a:lvl4pPr marL="1828800" lvl="3" indent="-317500" algn="l">
              <a:lnSpc>
                <a:spcPct val="90000"/>
              </a:lnSpc>
              <a:spcBef>
                <a:spcPts val="500"/>
              </a:spcBef>
              <a:spcAft>
                <a:spcPts val="0"/>
              </a:spcAft>
              <a:buClr>
                <a:srgbClr val="575358"/>
              </a:buClr>
              <a:buSzPts val="1400"/>
              <a:buChar char="▪"/>
              <a:defRPr>
                <a:solidFill>
                  <a:srgbClr val="575358"/>
                </a:solidFill>
              </a:defRPr>
            </a:lvl4pPr>
            <a:lvl5pPr marL="2286000" lvl="4" indent="-317500" algn="l">
              <a:lnSpc>
                <a:spcPct val="90000"/>
              </a:lnSpc>
              <a:spcBef>
                <a:spcPts val="500"/>
              </a:spcBef>
              <a:spcAft>
                <a:spcPts val="0"/>
              </a:spcAft>
              <a:buClr>
                <a:srgbClr val="575358"/>
              </a:buClr>
              <a:buSzPts val="1400"/>
              <a:buChar char="▪"/>
              <a:defRPr>
                <a:solidFill>
                  <a:srgbClr val="57535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75358"/>
              </a:buClr>
              <a:buSzPts val="2000"/>
              <a:buNone/>
              <a:defRPr>
                <a:solidFill>
                  <a:srgbClr val="57535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9"/>
          <p:cNvSpPr txBox="1">
            <a:spLocks noGrp="1"/>
          </p:cNvSpPr>
          <p:nvPr>
            <p:ph type="body" idx="3"/>
          </p:nvPr>
        </p:nvSpPr>
        <p:spPr>
          <a:xfrm>
            <a:off x="6159440" y="4628667"/>
            <a:ext cx="3362385" cy="9892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75358"/>
              </a:buClr>
              <a:buSzPts val="1800"/>
              <a:buNone/>
              <a:defRPr sz="1800" i="1">
                <a:solidFill>
                  <a:srgbClr val="57535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61" name="Google Shape;61;p19"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lt1"/>
        </a:solidFill>
        <a:effectLst/>
      </p:bgPr>
    </p:bg>
    <p:spTree>
      <p:nvGrpSpPr>
        <p:cNvPr id="1" name="Shape 62"/>
        <p:cNvGrpSpPr/>
        <p:nvPr/>
      </p:nvGrpSpPr>
      <p:grpSpPr>
        <a:xfrm>
          <a:off x="0" y="0"/>
          <a:ext cx="0" cy="0"/>
          <a:chOff x="0" y="0"/>
          <a:chExt cx="0" cy="0"/>
        </a:xfrm>
      </p:grpSpPr>
      <p:sp>
        <p:nvSpPr>
          <p:cNvPr id="63" name="Google Shape;63;p22"/>
          <p:cNvSpPr/>
          <p:nvPr/>
        </p:nvSpPr>
        <p:spPr>
          <a:xfrm>
            <a:off x="182880" y="6360160"/>
            <a:ext cx="1574800" cy="497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Title Slide plain">
  <p:cSld name="1. Title Slide plain">
    <p:spTree>
      <p:nvGrpSpPr>
        <p:cNvPr id="1" name="Shape 64"/>
        <p:cNvGrpSpPr/>
        <p:nvPr/>
      </p:nvGrpSpPr>
      <p:grpSpPr>
        <a:xfrm>
          <a:off x="0" y="0"/>
          <a:ext cx="0" cy="0"/>
          <a:chOff x="0" y="0"/>
          <a:chExt cx="0" cy="0"/>
        </a:xfrm>
      </p:grpSpPr>
      <p:sp>
        <p:nvSpPr>
          <p:cNvPr id="65" name="Google Shape;65;p25"/>
          <p:cNvSpPr/>
          <p:nvPr/>
        </p:nvSpPr>
        <p:spPr>
          <a:xfrm>
            <a:off x="10241280" y="5435600"/>
            <a:ext cx="1849120" cy="13158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25"/>
          <p:cNvSpPr/>
          <p:nvPr/>
        </p:nvSpPr>
        <p:spPr>
          <a:xfrm>
            <a:off x="-1" y="1003707"/>
            <a:ext cx="12192002" cy="4216705"/>
          </a:xfrm>
          <a:prstGeom prst="rect">
            <a:avLst/>
          </a:prstGeom>
          <a:gradFill>
            <a:gsLst>
              <a:gs pos="0">
                <a:srgbClr val="575358"/>
              </a:gs>
              <a:gs pos="38000">
                <a:srgbClr val="237948"/>
              </a:gs>
              <a:gs pos="100000">
                <a:srgbClr val="AFDECC"/>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5"/>
          <p:cNvSpPr txBox="1">
            <a:spLocks noGrp="1"/>
          </p:cNvSpPr>
          <p:nvPr>
            <p:ph type="ctrTitle"/>
          </p:nvPr>
        </p:nvSpPr>
        <p:spPr>
          <a:xfrm>
            <a:off x="2629804" y="1901230"/>
            <a:ext cx="6932393" cy="78056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ubTitle" idx="1"/>
          </p:nvPr>
        </p:nvSpPr>
        <p:spPr>
          <a:xfrm>
            <a:off x="2622806" y="2869390"/>
            <a:ext cx="6946388" cy="36933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i="1">
                <a:solidFill>
                  <a:schemeClr val="lt1"/>
                </a:solidFill>
              </a:defRPr>
            </a:lvl1pPr>
            <a:lvl2pPr lvl="1" algn="ctr">
              <a:lnSpc>
                <a:spcPct val="90000"/>
              </a:lnSpc>
              <a:spcBef>
                <a:spcPts val="500"/>
              </a:spcBef>
              <a:spcAft>
                <a:spcPts val="0"/>
              </a:spcAft>
              <a:buClr>
                <a:srgbClr val="575358"/>
              </a:buClr>
              <a:buSzPts val="2000"/>
              <a:buNone/>
              <a:defRPr sz="2000"/>
            </a:lvl2pPr>
            <a:lvl3pPr lvl="2" algn="ctr">
              <a:lnSpc>
                <a:spcPct val="90000"/>
              </a:lnSpc>
              <a:spcBef>
                <a:spcPts val="500"/>
              </a:spcBef>
              <a:spcAft>
                <a:spcPts val="0"/>
              </a:spcAft>
              <a:buClr>
                <a:srgbClr val="575358"/>
              </a:buClr>
              <a:buSzPts val="1800"/>
              <a:buNone/>
              <a:defRPr sz="1800"/>
            </a:lvl3pPr>
            <a:lvl4pPr lvl="3" algn="ctr">
              <a:lnSpc>
                <a:spcPct val="90000"/>
              </a:lnSpc>
              <a:spcBef>
                <a:spcPts val="500"/>
              </a:spcBef>
              <a:spcAft>
                <a:spcPts val="0"/>
              </a:spcAft>
              <a:buClr>
                <a:srgbClr val="575358"/>
              </a:buClr>
              <a:buSzPts val="1600"/>
              <a:buNone/>
              <a:defRPr sz="1600"/>
            </a:lvl4pPr>
            <a:lvl5pPr lvl="4" algn="ctr">
              <a:lnSpc>
                <a:spcPct val="90000"/>
              </a:lnSpc>
              <a:spcBef>
                <a:spcPts val="500"/>
              </a:spcBef>
              <a:spcAft>
                <a:spcPts val="0"/>
              </a:spcAft>
              <a:buClr>
                <a:srgbClr val="57535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 name="Google Shape;69;p25"/>
          <p:cNvSpPr txBox="1">
            <a:spLocks noGrp="1"/>
          </p:cNvSpPr>
          <p:nvPr>
            <p:ph type="body" idx="2"/>
          </p:nvPr>
        </p:nvSpPr>
        <p:spPr>
          <a:xfrm>
            <a:off x="2624931" y="3864151"/>
            <a:ext cx="6942138" cy="5540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p:nvPr/>
        </p:nvSpPr>
        <p:spPr>
          <a:xfrm>
            <a:off x="0" y="6402773"/>
            <a:ext cx="2202427"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#IUG2021</a:t>
            </a:r>
            <a:endParaRPr sz="1600" b="0" i="0" u="none" strike="noStrike" cap="none" baseline="30000">
              <a:solidFill>
                <a:schemeClr val="lt1"/>
              </a:solidFill>
              <a:latin typeface="Arial"/>
              <a:ea typeface="Arial"/>
              <a:cs typeface="Arial"/>
              <a:sym typeface="Arial"/>
            </a:endParaRPr>
          </a:p>
        </p:txBody>
      </p:sp>
      <p:pic>
        <p:nvPicPr>
          <p:cNvPr id="71" name="Google Shape;71;p25"/>
          <p:cNvPicPr preferRelativeResize="0"/>
          <p:nvPr/>
        </p:nvPicPr>
        <p:blipFill rotWithShape="1">
          <a:blip r:embed="rId2">
            <a:alphaModFix/>
          </a:blip>
          <a:srcRect/>
          <a:stretch/>
        </p:blipFill>
        <p:spPr>
          <a:xfrm>
            <a:off x="258456" y="6468693"/>
            <a:ext cx="258110" cy="210312"/>
          </a:xfrm>
          <a:prstGeom prst="rect">
            <a:avLst/>
          </a:prstGeom>
          <a:noFill/>
          <a:ln>
            <a:noFill/>
          </a:ln>
        </p:spPr>
      </p:pic>
      <p:pic>
        <p:nvPicPr>
          <p:cNvPr id="72" name="Google Shape;72;p25" descr="Graphical user interface, application&#10;&#10;Description automatically generated"/>
          <p:cNvPicPr preferRelativeResize="0"/>
          <p:nvPr/>
        </p:nvPicPr>
        <p:blipFill rotWithShape="1">
          <a:blip r:embed="rId3">
            <a:alphaModFix/>
          </a:blip>
          <a:srcRect/>
          <a:stretch/>
        </p:blipFill>
        <p:spPr>
          <a:xfrm>
            <a:off x="10718800" y="5939270"/>
            <a:ext cx="1849120" cy="9187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37948"/>
              </a:buClr>
              <a:buSzPts val="2800"/>
              <a:buFont typeface="Arial"/>
              <a:buNone/>
              <a:defRPr sz="2800" b="1" i="0" u="none" strike="noStrike" cap="none">
                <a:solidFill>
                  <a:srgbClr val="23794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516565" y="1545996"/>
            <a:ext cx="11083555" cy="463096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575358"/>
              </a:buClr>
              <a:buSzPts val="2000"/>
              <a:buFont typeface="Noto Sans Symbols"/>
              <a:buChar char="▪"/>
              <a:defRPr sz="2000" b="0" i="0" u="none" strike="noStrike" cap="none">
                <a:solidFill>
                  <a:srgbClr val="575358"/>
                </a:solidFill>
                <a:latin typeface="Arial"/>
                <a:ea typeface="Arial"/>
                <a:cs typeface="Arial"/>
                <a:sym typeface="Arial"/>
              </a:defRPr>
            </a:lvl1pPr>
            <a:lvl2pPr marL="914400" marR="0" lvl="1" indent="-342900" algn="l" rtl="0">
              <a:lnSpc>
                <a:spcPct val="90000"/>
              </a:lnSpc>
              <a:spcBef>
                <a:spcPts val="500"/>
              </a:spcBef>
              <a:spcAft>
                <a:spcPts val="0"/>
              </a:spcAft>
              <a:buClr>
                <a:srgbClr val="575358"/>
              </a:buClr>
              <a:buSzPts val="1800"/>
              <a:buFont typeface="Noto Sans Symbols"/>
              <a:buChar char="▪"/>
              <a:defRPr sz="1800" b="0" i="0" u="none" strike="noStrike" cap="none">
                <a:solidFill>
                  <a:srgbClr val="575358"/>
                </a:solidFill>
                <a:latin typeface="Arial"/>
                <a:ea typeface="Arial"/>
                <a:cs typeface="Arial"/>
                <a:sym typeface="Arial"/>
              </a:defRPr>
            </a:lvl2pPr>
            <a:lvl3pPr marL="1371600" marR="0" lvl="2" indent="-330200" algn="l" rtl="0">
              <a:lnSpc>
                <a:spcPct val="90000"/>
              </a:lnSpc>
              <a:spcBef>
                <a:spcPts val="500"/>
              </a:spcBef>
              <a:spcAft>
                <a:spcPts val="0"/>
              </a:spcAft>
              <a:buClr>
                <a:srgbClr val="575358"/>
              </a:buClr>
              <a:buSzPts val="1600"/>
              <a:buFont typeface="Noto Sans Symbols"/>
              <a:buChar char="▪"/>
              <a:defRPr sz="1600" b="0" i="0" u="none" strike="noStrike" cap="none">
                <a:solidFill>
                  <a:srgbClr val="575358"/>
                </a:solidFill>
                <a:latin typeface="Arial"/>
                <a:ea typeface="Arial"/>
                <a:cs typeface="Arial"/>
                <a:sym typeface="Arial"/>
              </a:defRPr>
            </a:lvl3pPr>
            <a:lvl4pPr marL="1828800" marR="0" lvl="3" indent="-317500" algn="l" rtl="0">
              <a:lnSpc>
                <a:spcPct val="90000"/>
              </a:lnSpc>
              <a:spcBef>
                <a:spcPts val="500"/>
              </a:spcBef>
              <a:spcAft>
                <a:spcPts val="0"/>
              </a:spcAft>
              <a:buClr>
                <a:srgbClr val="575358"/>
              </a:buClr>
              <a:buSzPts val="1400"/>
              <a:buFont typeface="Noto Sans Symbols"/>
              <a:buChar char="▪"/>
              <a:defRPr sz="1400" b="0" i="0" u="none" strike="noStrike" cap="none">
                <a:solidFill>
                  <a:srgbClr val="575358"/>
                </a:solidFill>
                <a:latin typeface="Arial"/>
                <a:ea typeface="Arial"/>
                <a:cs typeface="Arial"/>
                <a:sym typeface="Arial"/>
              </a:defRPr>
            </a:lvl4pPr>
            <a:lvl5pPr marL="2286000" marR="0" lvl="4" indent="-317500" algn="l" rtl="0">
              <a:lnSpc>
                <a:spcPct val="90000"/>
              </a:lnSpc>
              <a:spcBef>
                <a:spcPts val="500"/>
              </a:spcBef>
              <a:spcAft>
                <a:spcPts val="0"/>
              </a:spcAft>
              <a:buClr>
                <a:srgbClr val="575358"/>
              </a:buClr>
              <a:buSzPts val="1400"/>
              <a:buFont typeface="Noto Sans Symbols"/>
              <a:buChar char="▪"/>
              <a:defRPr sz="1400" b="0" i="0" u="none" strike="noStrike" cap="none">
                <a:solidFill>
                  <a:srgbClr val="57535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14"/>
          <p:cNvSpPr txBox="1"/>
          <p:nvPr/>
        </p:nvSpPr>
        <p:spPr>
          <a:xfrm>
            <a:off x="-1182941" y="6397482"/>
            <a:ext cx="4572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575358"/>
                </a:solidFill>
                <a:latin typeface="Arial"/>
                <a:ea typeface="Arial"/>
                <a:cs typeface="Arial"/>
                <a:sym typeface="Arial"/>
              </a:rPr>
              <a:t>#IUG2022</a:t>
            </a:r>
            <a:endParaRPr sz="1600" b="0" i="0" u="none" strike="noStrike" cap="none" baseline="30000">
              <a:solidFill>
                <a:srgbClr val="575358"/>
              </a:solidFill>
              <a:latin typeface="Arial"/>
              <a:ea typeface="Arial"/>
              <a:cs typeface="Arial"/>
              <a:sym typeface="Arial"/>
            </a:endParaRPr>
          </a:p>
        </p:txBody>
      </p:sp>
      <p:pic>
        <p:nvPicPr>
          <p:cNvPr id="14" name="Google Shape;14;p14"/>
          <p:cNvPicPr preferRelativeResize="0"/>
          <p:nvPr/>
        </p:nvPicPr>
        <p:blipFill rotWithShape="1">
          <a:blip r:embed="rId12">
            <a:alphaModFix/>
          </a:blip>
          <a:srcRect/>
          <a:stretch/>
        </p:blipFill>
        <p:spPr>
          <a:xfrm>
            <a:off x="272347" y="6468693"/>
            <a:ext cx="279846" cy="2238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link.springer.com/book/10.1007/978-3-030-73551-7" TargetMode="External"/><Relationship Id="rId3" Type="http://schemas.openxmlformats.org/officeDocument/2006/relationships/hyperlink" Target="https://learning.oreilly.com/library/view/all-are-welcome/9781264269792/?ar" TargetMode="External"/><Relationship Id="rId7" Type="http://schemas.openxmlformats.org/officeDocument/2006/relationships/hyperlink" Target="https://search.ebscohost.com/login.aspx?direct=true&amp;db=nlebk&amp;AN=2681827&amp;site=ehost-live&amp;scope=site&amp;ebv=EB&amp;ppid=pp_Cov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ink.springer.com/book/10.1007/978-3-030-83545-3" TargetMode="External"/><Relationship Id="rId5" Type="http://schemas.openxmlformats.org/officeDocument/2006/relationships/hyperlink" Target="https://www.jstor.org/stable/10.3138/j.ctv1hggkjt" TargetMode="External"/><Relationship Id="rId4" Type="http://schemas.openxmlformats.org/officeDocument/2006/relationships/hyperlink" Target="http://ezproxy.bgsu.edu/login?url=https://search.ebscohost.com/login.aspx?direct=true&amp;db=e000xna&amp;AN=2568391&amp;site=ehost-live&amp;scope=site&amp;ebv=EB&amp;ppid=pp_Cover" TargetMode="External"/><Relationship Id="rId9" Type="http://schemas.openxmlformats.org/officeDocument/2006/relationships/hyperlink" Target="https://doi.org/10.1037/0000137-0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bguides.bgsu.edu/ebooks/mu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libguides.bgsu.edu/ebook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gsu.summon.serialssolutions.com/#!/search?ho=t&amp;include.ft.matches=f&amp;l=en&amp;q=hazel%20scott&amp;spellcheck=tru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bgsu.summon.serialssolutions.com/#!/search?ho=t&amp;include.ft.matches=f&amp;l=en&amp;q=Indigenous%20property%20and%20American%20conquest%20Indian%20women%20of%20the%20Ohio%20River%20Valle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catalog.ohiolink.edu/iii/encore/search/C__SElla%20P.%20Stewart__Orightresult__U?lang=eng&amp;suite=de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https://libguides.bgsu.edu/diversechildrenslit/indigenous" TargetMode="External"/><Relationship Id="rId3" Type="http://schemas.openxmlformats.org/officeDocument/2006/relationships/hyperlink" Target="https://libguides.bgsu.edu/diversechildrenslit" TargetMode="External"/><Relationship Id="rId7" Type="http://schemas.openxmlformats.org/officeDocument/2006/relationships/hyperlink" Target="https://libguides.bgsu.edu/diversechildrenslit/immigration-and-refuge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libguides.bgsu.edu/diversechildrenslit/exceptionalities" TargetMode="External"/><Relationship Id="rId11" Type="http://schemas.openxmlformats.org/officeDocument/2006/relationships/hyperlink" Target="https://libguides.bgsu.edu/diversechildrenslit/middle-eastern" TargetMode="External"/><Relationship Id="rId5" Type="http://schemas.openxmlformats.org/officeDocument/2006/relationships/hyperlink" Target="https://libguides.bgsu.edu/diversechildrenslit/asian-american" TargetMode="External"/><Relationship Id="rId10" Type="http://schemas.openxmlformats.org/officeDocument/2006/relationships/hyperlink" Target="https://libguides.bgsu.edu/diversechildrenslit/lgbtq" TargetMode="External"/><Relationship Id="rId4" Type="http://schemas.openxmlformats.org/officeDocument/2006/relationships/hyperlink" Target="https://libguides.bgsu.edu/diversechildrenslit/african-american" TargetMode="External"/><Relationship Id="rId9" Type="http://schemas.openxmlformats.org/officeDocument/2006/relationships/hyperlink" Target="https://libguides.bgsu.edu/diversechildrenslit/latin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ative-land.c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bguides.bgsu.edu/diversechildrenslit/african-america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hyperlink" Target="http://maurice.bgsu.edu/record=b6398708~S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bguides.bgsu.edu/diversechildrenslit/exceptionalit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hyperlink" Target="http://maurice.bgsu.edu/record=b6474218~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ibguides.bgsu.edu/diversechildrenslit/indigeno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lemson.libguides.com/az.php?s=174163"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vimeo.com/405024947"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ibrary.shu.edu/az.php?s=2049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vimeo.com/405024947"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uides.libraries.emory.edu/sb.php?subject_id=17405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vimeo.com/405024947"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libguides.library.arizona.edu/az.php?s=16005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vimeo.com/405024947"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uides.temple.edu/az.php?s=1975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vimeo.com/40502494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digitaltransgenderarchive.n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vimeo.com/40502494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libguides.bgsu.edu/az.ph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vimeo.com/405024947"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nam02.safelinks.protection.outlook.com/?url=https://vimeo.com/405024947&amp;data=04|01|mstrang@bgsu.edu|d6754aa7789842a6477508d9bbf9872b|cdcb729d51064d7cb75ba30c455d5b0a|1|0|637747502660064245|Unknown|TWFpbGZsb3d8eyJWIjoiMC4wLjAwMDAiLCJQIjoiV2luMzIiLCJBTiI6Ik1haWwiLCJXVCI6Mn0%3D|3000&amp;sdata=zfexCTstp87lVt9tdo4r1wlyiGbMZiduCeWLgNJuvHY%3D&amp;reserved=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vimeo.com/40502494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vimeo.com/405024947" TargetMode="Externa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hyperlink" Target="https://help.oclc.org/Librarian_Toolbox/Patron_data_files/030Tab_delimited_patron_data_loadi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vimeo.com/405024947"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hyperlink" Target="https://textbooks.bgsu.edu/"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vimeo.com/40502494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6017/ital.v40i4.133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imeo.com/405024947"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mstrang@bgsu.edu"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mailto:mstrang@bgsu.edu"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mailto:sap68@case.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gsu.edu/library/about/diversity.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meo.com/40502494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40502494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39790" y="2889195"/>
            <a:ext cx="8948559" cy="19069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600"/>
              <a:buNone/>
            </a:pPr>
            <a:r>
              <a:rPr lang="en-US" b="0" i="1" dirty="0"/>
              <a:t>Bite-size projects backend library staff can do to for your library systems Diversity, Equity, and Inclusion Goals</a:t>
            </a:r>
            <a:endParaRPr dirty="0"/>
          </a:p>
        </p:txBody>
      </p:sp>
      <p:sp>
        <p:nvSpPr>
          <p:cNvPr id="85" name="Google Shape;85;p1"/>
          <p:cNvSpPr txBox="1">
            <a:spLocks noGrp="1"/>
          </p:cNvSpPr>
          <p:nvPr>
            <p:ph type="body" idx="2"/>
          </p:nvPr>
        </p:nvSpPr>
        <p:spPr>
          <a:xfrm>
            <a:off x="2487456" y="5520122"/>
            <a:ext cx="7437719" cy="547619"/>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lt1"/>
              </a:buClr>
              <a:buSzPct val="181818"/>
              <a:buNone/>
            </a:pPr>
            <a:r>
              <a:rPr lang="en-US" dirty="0"/>
              <a:t>Mark Strang, Manager, Library Information Technology Services,</a:t>
            </a:r>
          </a:p>
          <a:p>
            <a:pPr marL="0" lvl="0" indent="0" algn="ctr" rtl="0">
              <a:lnSpc>
                <a:spcPct val="90000"/>
              </a:lnSpc>
              <a:spcBef>
                <a:spcPts val="0"/>
              </a:spcBef>
              <a:spcAft>
                <a:spcPts val="0"/>
              </a:spcAft>
              <a:buClr>
                <a:schemeClr val="lt1"/>
              </a:buClr>
              <a:buSzPct val="181818"/>
              <a:buNone/>
            </a:pPr>
            <a:r>
              <a:rPr lang="en-US" dirty="0"/>
              <a:t> University Libraries, Bowling Green State University</a:t>
            </a:r>
            <a:endParaRPr dirty="0"/>
          </a:p>
        </p:txBody>
      </p:sp>
      <p:sp>
        <p:nvSpPr>
          <p:cNvPr id="86" name="Google Shape;86;p1"/>
          <p:cNvSpPr txBox="1">
            <a:spLocks noGrp="1"/>
          </p:cNvSpPr>
          <p:nvPr>
            <p:ph type="subTitle" idx="1"/>
          </p:nvPr>
        </p:nvSpPr>
        <p:spPr>
          <a:xfrm>
            <a:off x="1871190" y="4372164"/>
            <a:ext cx="8423380" cy="1008678"/>
          </a:xfrm>
          <a:prstGeom prst="rect">
            <a:avLst/>
          </a:prstGeom>
          <a:noFill/>
          <a:ln>
            <a:noFill/>
          </a:ln>
        </p:spPr>
        <p:txBody>
          <a:bodyPr spcFirstLastPara="1" wrap="square" lIns="91425" tIns="45700" rIns="91425" bIns="45700" anchor="t" anchorCtr="0">
            <a:normAutofit fontScale="92500"/>
          </a:bodyPr>
          <a:lstStyle/>
          <a:p>
            <a:pPr marL="457200" lvl="0" indent="-355600" algn="ctr" rtl="0">
              <a:lnSpc>
                <a:spcPct val="90000"/>
              </a:lnSpc>
              <a:spcBef>
                <a:spcPts val="1000"/>
              </a:spcBef>
              <a:spcAft>
                <a:spcPts val="0"/>
              </a:spcAft>
              <a:buClr>
                <a:schemeClr val="lt1"/>
              </a:buClr>
              <a:buSzPct val="108108"/>
              <a:buNone/>
            </a:pPr>
            <a:r>
              <a:rPr lang="en-US" dirty="0"/>
              <a:t>Recorded Session 1:15 – 2:00 pm, Thursday, April 7, 2022</a:t>
            </a:r>
          </a:p>
          <a:p>
            <a:pPr marL="457200" lvl="0" indent="-355600" algn="ctr" rtl="0">
              <a:lnSpc>
                <a:spcPct val="90000"/>
              </a:lnSpc>
              <a:spcBef>
                <a:spcPts val="1000"/>
              </a:spcBef>
              <a:spcAft>
                <a:spcPts val="0"/>
              </a:spcAft>
              <a:buClr>
                <a:schemeClr val="lt1"/>
              </a:buClr>
              <a:buSzPct val="108108"/>
              <a:buNone/>
            </a:pPr>
            <a:r>
              <a:rPr lang="en-US" dirty="0"/>
              <a:t>Presenter Engagement:  2:00 – 2:45 pm, Thursday, April 7, 2022</a:t>
            </a:r>
          </a:p>
          <a:p>
            <a:pPr marL="457200" lvl="0" indent="-355600" algn="ctr" rtl="0">
              <a:lnSpc>
                <a:spcPct val="90000"/>
              </a:lnSpc>
              <a:spcBef>
                <a:spcPts val="1000"/>
              </a:spcBef>
              <a:spcAft>
                <a:spcPts val="0"/>
              </a:spcAft>
              <a:buClr>
                <a:schemeClr val="lt1"/>
              </a:buClr>
              <a:buSzPct val="108108"/>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3"/>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Discoverability Improved</a:t>
            </a:r>
            <a:endParaRPr/>
          </a:p>
          <a:p>
            <a:pPr marL="101600" lvl="0" indent="0" algn="l" rtl="0">
              <a:lnSpc>
                <a:spcPct val="90000"/>
              </a:lnSpc>
              <a:spcBef>
                <a:spcPts val="1000"/>
              </a:spcBef>
              <a:spcAft>
                <a:spcPts val="0"/>
              </a:spcAft>
              <a:buSzPts val="2000"/>
              <a:buNone/>
            </a:pPr>
            <a:r>
              <a:rPr lang="en-US"/>
              <a:t>2) Added to About Us Page</a:t>
            </a:r>
            <a:endParaRPr/>
          </a:p>
          <a:p>
            <a:pPr marL="101600" lvl="0" indent="0" algn="l" rtl="0">
              <a:lnSpc>
                <a:spcPct val="90000"/>
              </a:lnSpc>
              <a:spcBef>
                <a:spcPts val="1000"/>
              </a:spcBef>
              <a:spcAft>
                <a:spcPts val="0"/>
              </a:spcAft>
              <a:buSzPts val="2000"/>
              <a:buNone/>
            </a:pPr>
            <a:r>
              <a:rPr lang="en-US"/>
              <a:t>	 (3 clicks)</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3) Added to Discovery Layer Index</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144" name="Google Shape;144;p33"/>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DEI statement and Library website</a:t>
            </a:r>
            <a:endParaRPr/>
          </a:p>
        </p:txBody>
      </p:sp>
      <p:pic>
        <p:nvPicPr>
          <p:cNvPr id="145" name="Google Shape;145;p33"/>
          <p:cNvPicPr preferRelativeResize="0"/>
          <p:nvPr/>
        </p:nvPicPr>
        <p:blipFill rotWithShape="1">
          <a:blip r:embed="rId4">
            <a:alphaModFix/>
          </a:blip>
          <a:srcRect/>
          <a:stretch/>
        </p:blipFill>
        <p:spPr>
          <a:xfrm>
            <a:off x="4591647" y="1610905"/>
            <a:ext cx="7446944" cy="4699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1850" y="2508659"/>
            <a:ext cx="10515600" cy="19846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800"/>
              <a:buFont typeface="Arial"/>
              <a:buNone/>
            </a:pPr>
            <a:r>
              <a:rPr lang="en-US"/>
              <a:t>Communication: Enhancements, Trials, and Implementations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body" idx="1"/>
          </p:nvPr>
        </p:nvSpPr>
        <p:spPr>
          <a:xfrm>
            <a:off x="248281" y="1762297"/>
            <a:ext cx="5062507" cy="409955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a:t>Go to search 15 years ago:</a:t>
            </a:r>
            <a:endParaRPr/>
          </a:p>
          <a:p>
            <a:pPr marL="228600" lvl="0" indent="-101600" algn="l" rtl="0">
              <a:lnSpc>
                <a:spcPct val="90000"/>
              </a:lnSpc>
              <a:spcBef>
                <a:spcPts val="0"/>
              </a:spcBef>
              <a:spcAft>
                <a:spcPts val="0"/>
              </a:spcAft>
              <a:buClr>
                <a:srgbClr val="575358"/>
              </a:buClr>
              <a:buSzPts val="2000"/>
              <a:buNone/>
            </a:pPr>
            <a:r>
              <a:rPr lang="en-US"/>
              <a:t>Harry Potter and the…</a:t>
            </a:r>
            <a:endParaRPr/>
          </a:p>
          <a:p>
            <a:pPr marL="228600" lvl="0" indent="-101600" algn="l" rtl="0">
              <a:lnSpc>
                <a:spcPct val="90000"/>
              </a:lnSpc>
              <a:spcBef>
                <a:spcPts val="0"/>
              </a:spcBef>
              <a:spcAft>
                <a:spcPts val="0"/>
              </a:spcAft>
              <a:buClr>
                <a:srgbClr val="575358"/>
              </a:buClr>
              <a:buSzPts val="2000"/>
              <a:buNone/>
            </a:pPr>
            <a:endParaRPr/>
          </a:p>
          <a:p>
            <a:pPr marL="228600" lvl="0" indent="-101600" algn="l" rtl="0">
              <a:lnSpc>
                <a:spcPct val="90000"/>
              </a:lnSpc>
              <a:spcBef>
                <a:spcPts val="0"/>
              </a:spcBef>
              <a:spcAft>
                <a:spcPts val="0"/>
              </a:spcAft>
              <a:buClr>
                <a:srgbClr val="575358"/>
              </a:buClr>
              <a:buSzPts val="2000"/>
              <a:buNone/>
            </a:pPr>
            <a:r>
              <a:rPr lang="en-US"/>
              <a:t>Why:</a:t>
            </a:r>
            <a:endParaRPr/>
          </a:p>
          <a:p>
            <a:pPr marL="584200" lvl="0" indent="-457200" algn="l" rtl="0">
              <a:lnSpc>
                <a:spcPct val="90000"/>
              </a:lnSpc>
              <a:spcBef>
                <a:spcPts val="0"/>
              </a:spcBef>
              <a:spcAft>
                <a:spcPts val="0"/>
              </a:spcAft>
              <a:buClr>
                <a:srgbClr val="575358"/>
              </a:buClr>
              <a:buSzPts val="2000"/>
              <a:buAutoNum type="arabicParenR"/>
            </a:pPr>
            <a:r>
              <a:rPr lang="en-US"/>
              <a:t>The results included both Academic and Popular materials from a good cross set of our holdings:</a:t>
            </a:r>
            <a:endParaRPr/>
          </a:p>
          <a:p>
            <a:pPr marL="1041400" lvl="1" indent="-457200" algn="l" rtl="0">
              <a:lnSpc>
                <a:spcPct val="90000"/>
              </a:lnSpc>
              <a:spcBef>
                <a:spcPts val="0"/>
              </a:spcBef>
              <a:spcAft>
                <a:spcPts val="0"/>
              </a:spcAft>
              <a:buSzPts val="2000"/>
              <a:buAutoNum type="arabicParenR"/>
            </a:pPr>
            <a:r>
              <a:rPr lang="en-US"/>
              <a:t>Music Library &amp; Bill Shurk Sound Archives</a:t>
            </a:r>
            <a:endParaRPr/>
          </a:p>
          <a:p>
            <a:pPr marL="1041400" lvl="1" indent="-457200" algn="l" rtl="0">
              <a:lnSpc>
                <a:spcPct val="90000"/>
              </a:lnSpc>
              <a:spcBef>
                <a:spcPts val="0"/>
              </a:spcBef>
              <a:spcAft>
                <a:spcPts val="0"/>
              </a:spcAft>
              <a:buSzPts val="2000"/>
              <a:buAutoNum type="arabicParenR"/>
            </a:pPr>
            <a:r>
              <a:rPr lang="en-US"/>
              <a:t>Curriculum Resource Center</a:t>
            </a:r>
            <a:endParaRPr/>
          </a:p>
          <a:p>
            <a:pPr marL="1041400" lvl="1" indent="-457200" algn="l" rtl="0">
              <a:lnSpc>
                <a:spcPct val="90000"/>
              </a:lnSpc>
              <a:spcBef>
                <a:spcPts val="0"/>
              </a:spcBef>
              <a:spcAft>
                <a:spcPts val="0"/>
              </a:spcAft>
              <a:buSzPts val="2000"/>
              <a:buAutoNum type="arabicParenR"/>
            </a:pPr>
            <a:r>
              <a:rPr lang="en-US"/>
              <a:t>Brown Popular Culture Library</a:t>
            </a:r>
            <a:endParaRPr/>
          </a:p>
          <a:p>
            <a:pPr marL="1041400" lvl="1" indent="-457200" algn="l" rtl="0">
              <a:lnSpc>
                <a:spcPct val="90000"/>
              </a:lnSpc>
              <a:spcBef>
                <a:spcPts val="0"/>
              </a:spcBef>
              <a:spcAft>
                <a:spcPts val="0"/>
              </a:spcAft>
              <a:buSzPts val="2000"/>
              <a:buAutoNum type="arabicParenR"/>
            </a:pPr>
            <a:r>
              <a:rPr lang="en-US"/>
              <a:t>Main A/V and stacks</a:t>
            </a:r>
            <a:endParaRPr/>
          </a:p>
          <a:p>
            <a:pPr marL="584200" lvl="1" indent="0" algn="l" rtl="0">
              <a:lnSpc>
                <a:spcPct val="90000"/>
              </a:lnSpc>
              <a:spcBef>
                <a:spcPts val="0"/>
              </a:spcBef>
              <a:spcAft>
                <a:spcPts val="0"/>
              </a:spcAft>
              <a:buSzPts val="2000"/>
              <a:buNone/>
            </a:pPr>
            <a:endParaRPr/>
          </a:p>
        </p:txBody>
      </p:sp>
      <p:sp>
        <p:nvSpPr>
          <p:cNvPr id="156" name="Google Shape;156;p34"/>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Communication</a:t>
            </a:r>
            <a:endParaRPr/>
          </a:p>
        </p:txBody>
      </p:sp>
      <p:pic>
        <p:nvPicPr>
          <p:cNvPr id="157" name="Google Shape;157;p34"/>
          <p:cNvPicPr preferRelativeResize="0"/>
          <p:nvPr/>
        </p:nvPicPr>
        <p:blipFill rotWithShape="1">
          <a:blip r:embed="rId3">
            <a:alphaModFix/>
          </a:blip>
          <a:srcRect/>
          <a:stretch/>
        </p:blipFill>
        <p:spPr>
          <a:xfrm>
            <a:off x="5195309" y="56014"/>
            <a:ext cx="6860374" cy="6636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body" idx="1"/>
          </p:nvPr>
        </p:nvSpPr>
        <p:spPr>
          <a:xfrm>
            <a:off x="516565" y="1762297"/>
            <a:ext cx="11279801" cy="4985188"/>
          </a:xfrm>
          <a:prstGeom prst="rect">
            <a:avLst/>
          </a:prstGeom>
          <a:noFill/>
          <a:ln>
            <a:noFill/>
          </a:ln>
        </p:spPr>
        <p:txBody>
          <a:bodyPr spcFirstLastPara="1" wrap="square" lIns="91425" tIns="45700" rIns="91425" bIns="45700" anchor="t" anchorCtr="0">
            <a:normAutofit/>
          </a:bodyPr>
          <a:lstStyle/>
          <a:p>
            <a:pPr marL="127000" lvl="0" indent="0" algn="l" rtl="0">
              <a:lnSpc>
                <a:spcPct val="90000"/>
              </a:lnSpc>
              <a:spcBef>
                <a:spcPts val="0"/>
              </a:spcBef>
              <a:spcAft>
                <a:spcPts val="0"/>
              </a:spcAft>
              <a:buClr>
                <a:srgbClr val="575358"/>
              </a:buClr>
              <a:buSzPts val="2000"/>
              <a:buNone/>
            </a:pPr>
            <a:r>
              <a:rPr lang="en-US"/>
              <a:t>With an increased awareness of Diversity, Equity, and Inclusion goals, I have an appreciation for how my previous search fell short.</a:t>
            </a:r>
            <a:endParaRPr/>
          </a:p>
          <a:p>
            <a:pPr marL="127000" lvl="0" indent="0" algn="l" rtl="0">
              <a:lnSpc>
                <a:spcPct val="90000"/>
              </a:lnSpc>
              <a:spcBef>
                <a:spcPts val="0"/>
              </a:spcBef>
              <a:spcAft>
                <a:spcPts val="0"/>
              </a:spcAft>
              <a:buClr>
                <a:srgbClr val="575358"/>
              </a:buClr>
              <a:buSzPts val="2000"/>
              <a:buNone/>
            </a:pPr>
            <a:endParaRPr/>
          </a:p>
          <a:p>
            <a:pPr marL="127000" lvl="0" indent="0" algn="l" rtl="0">
              <a:lnSpc>
                <a:spcPct val="90000"/>
              </a:lnSpc>
              <a:spcBef>
                <a:spcPts val="0"/>
              </a:spcBef>
              <a:spcAft>
                <a:spcPts val="0"/>
              </a:spcAft>
              <a:buClr>
                <a:srgbClr val="575358"/>
              </a:buClr>
              <a:buSzPts val="2000"/>
              <a:buNone/>
            </a:pPr>
            <a:r>
              <a:rPr lang="en-US"/>
              <a:t>Now when I need a search term to communicate an enhancement, trial, or implementation,</a:t>
            </a:r>
            <a:endParaRPr/>
          </a:p>
          <a:p>
            <a:pPr marL="127000" lvl="0" indent="0" algn="l" rtl="0">
              <a:lnSpc>
                <a:spcPct val="90000"/>
              </a:lnSpc>
              <a:spcBef>
                <a:spcPts val="0"/>
              </a:spcBef>
              <a:spcAft>
                <a:spcPts val="0"/>
              </a:spcAft>
              <a:buSzPts val="2000"/>
              <a:buNone/>
            </a:pPr>
            <a:r>
              <a:rPr lang="en-US"/>
              <a:t>I will spend time seeking out and finding titles from non majority topics or authors from non majority populations.</a:t>
            </a:r>
            <a:endParaRPr/>
          </a:p>
          <a:p>
            <a:pPr marL="127000" lvl="0" indent="0" algn="l" rtl="0">
              <a:lnSpc>
                <a:spcPct val="90000"/>
              </a:lnSpc>
              <a:spcBef>
                <a:spcPts val="0"/>
              </a:spcBef>
              <a:spcAft>
                <a:spcPts val="0"/>
              </a:spcAft>
              <a:buSzPts val="2000"/>
              <a:buNone/>
            </a:pPr>
            <a:endParaRPr/>
          </a:p>
          <a:p>
            <a:pPr marL="127000" lvl="0" indent="0" algn="l" rtl="0">
              <a:lnSpc>
                <a:spcPct val="90000"/>
              </a:lnSpc>
              <a:spcBef>
                <a:spcPts val="0"/>
              </a:spcBef>
              <a:spcAft>
                <a:spcPts val="0"/>
              </a:spcAft>
              <a:buSzPts val="2000"/>
              <a:buNone/>
            </a:pPr>
            <a:r>
              <a:rPr lang="en-US"/>
              <a:t>Unfortunately, our systems aren’t very well setup for these searches so it takes time and effort to find current examples.  I consider it to be time well spent since it is a personal effort to achieve Library strategic goals on Diversity, Equity, and Inclusion.</a:t>
            </a:r>
            <a:endParaRPr/>
          </a:p>
          <a:p>
            <a:pPr marL="127000" lvl="0" indent="0" algn="l" rtl="0">
              <a:lnSpc>
                <a:spcPct val="90000"/>
              </a:lnSpc>
              <a:spcBef>
                <a:spcPts val="0"/>
              </a:spcBef>
              <a:spcAft>
                <a:spcPts val="0"/>
              </a:spcAft>
              <a:buClr>
                <a:srgbClr val="575358"/>
              </a:buClr>
              <a:buSzPts val="2000"/>
              <a:buNone/>
            </a:pPr>
            <a:endParaRPr/>
          </a:p>
          <a:p>
            <a:pPr marL="127000" lvl="0" indent="0" algn="l" rtl="0">
              <a:lnSpc>
                <a:spcPct val="90000"/>
              </a:lnSpc>
              <a:spcBef>
                <a:spcPts val="0"/>
              </a:spcBef>
              <a:spcAft>
                <a:spcPts val="0"/>
              </a:spcAft>
              <a:buClr>
                <a:srgbClr val="575358"/>
              </a:buClr>
              <a:buSzPts val="2000"/>
              <a:buNone/>
            </a:pPr>
            <a:r>
              <a:rPr lang="en-US"/>
              <a:t>Examples the past year:</a:t>
            </a:r>
            <a:endParaRPr/>
          </a:p>
          <a:p>
            <a:pPr marL="584200" lvl="0" indent="-457200" algn="l" rtl="0">
              <a:lnSpc>
                <a:spcPct val="90000"/>
              </a:lnSpc>
              <a:spcBef>
                <a:spcPts val="0"/>
              </a:spcBef>
              <a:spcAft>
                <a:spcPts val="0"/>
              </a:spcAft>
              <a:buClr>
                <a:srgbClr val="575358"/>
              </a:buClr>
              <a:buSzPts val="2000"/>
              <a:buAutoNum type="arabicParenR"/>
            </a:pPr>
            <a:r>
              <a:rPr lang="en-US"/>
              <a:t>Affordable Learning Community of Practice - licensed eBooks</a:t>
            </a:r>
            <a:endParaRPr/>
          </a:p>
          <a:p>
            <a:pPr marL="584200" lvl="0" indent="-457200" algn="l" rtl="0">
              <a:lnSpc>
                <a:spcPct val="90000"/>
              </a:lnSpc>
              <a:spcBef>
                <a:spcPts val="0"/>
              </a:spcBef>
              <a:spcAft>
                <a:spcPts val="0"/>
              </a:spcAft>
              <a:buClr>
                <a:srgbClr val="575358"/>
              </a:buClr>
              <a:buSzPts val="2000"/>
              <a:buAutoNum type="arabicParenR"/>
            </a:pPr>
            <a:r>
              <a:rPr lang="en-US"/>
              <a:t>Software Upgrades</a:t>
            </a:r>
            <a:endParaRPr/>
          </a:p>
          <a:p>
            <a:pPr marL="584200" lvl="0" indent="-457200" algn="l" rtl="0">
              <a:lnSpc>
                <a:spcPct val="90000"/>
              </a:lnSpc>
              <a:spcBef>
                <a:spcPts val="0"/>
              </a:spcBef>
              <a:spcAft>
                <a:spcPts val="0"/>
              </a:spcAft>
              <a:buClr>
                <a:srgbClr val="575358"/>
              </a:buClr>
              <a:buSzPts val="2000"/>
              <a:buAutoNum type="arabicParenR"/>
            </a:pPr>
            <a:r>
              <a:rPr lang="en-US"/>
              <a:t>Diverse Children's Literature</a:t>
            </a:r>
            <a:endParaRPr/>
          </a:p>
        </p:txBody>
      </p:sp>
      <p:sp>
        <p:nvSpPr>
          <p:cNvPr id="163" name="Google Shape;163;p35"/>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Communication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27000" lvl="0" indent="0" algn="l" rtl="0">
              <a:lnSpc>
                <a:spcPct val="90000"/>
              </a:lnSpc>
              <a:spcBef>
                <a:spcPts val="0"/>
              </a:spcBef>
              <a:spcAft>
                <a:spcPts val="0"/>
              </a:spcAft>
              <a:buClr>
                <a:srgbClr val="575358"/>
              </a:buClr>
              <a:buSzPts val="2000"/>
              <a:buNone/>
            </a:pPr>
            <a:r>
              <a:rPr lang="en-US" sz="1800"/>
              <a:t>Titles used to illustrate finding eBooks in Summon; determining simultaneous use limits; different vendor platforms, permalinks, and proxying for off campus use.     </a:t>
            </a:r>
            <a:endParaRPr/>
          </a:p>
          <a:p>
            <a:pPr marL="1041400" lvl="1" indent="-330200" algn="l" rtl="0">
              <a:lnSpc>
                <a:spcPct val="90000"/>
              </a:lnSpc>
              <a:spcBef>
                <a:spcPts val="0"/>
              </a:spcBef>
              <a:spcAft>
                <a:spcPts val="0"/>
              </a:spcAft>
              <a:buSzPts val="2000"/>
              <a:buNone/>
            </a:pPr>
            <a:endParaRPr sz="1050"/>
          </a:p>
          <a:p>
            <a:pPr marL="457200" lvl="0" indent="-355600" algn="l" rtl="0">
              <a:lnSpc>
                <a:spcPct val="90000"/>
              </a:lnSpc>
              <a:spcBef>
                <a:spcPts val="1000"/>
              </a:spcBef>
              <a:spcAft>
                <a:spcPts val="0"/>
              </a:spcAft>
              <a:buSzPts val="2000"/>
              <a:buChar char="▪"/>
            </a:pPr>
            <a:r>
              <a:rPr lang="en-US" sz="1200"/>
              <a:t>Owyoung, C. (2022). </a:t>
            </a:r>
            <a:r>
              <a:rPr lang="en-US" sz="1200" i="1"/>
              <a:t>All are welcome: How to build a real workplace culture of inclusion that delivers results</a:t>
            </a:r>
            <a:r>
              <a:rPr lang="en-US" sz="1200"/>
              <a:t>. McGraw-Hill.</a:t>
            </a:r>
            <a:endParaRPr/>
          </a:p>
          <a:p>
            <a:pPr marL="101600" lvl="0" indent="0" algn="l" rtl="0">
              <a:lnSpc>
                <a:spcPct val="90000"/>
              </a:lnSpc>
              <a:spcBef>
                <a:spcPts val="1000"/>
              </a:spcBef>
              <a:spcAft>
                <a:spcPts val="0"/>
              </a:spcAft>
              <a:buSzPts val="2000"/>
              <a:buNone/>
            </a:pPr>
            <a:r>
              <a:rPr lang="en-US" sz="1100"/>
              <a:t>	[O’Reilly eBooks]  </a:t>
            </a:r>
            <a:r>
              <a:rPr lang="en-US" sz="1050" u="sng">
                <a:solidFill>
                  <a:schemeClr val="hlink"/>
                </a:solidFill>
                <a:hlinkClick r:id="rId3"/>
              </a:rPr>
              <a:t>ht</a:t>
            </a:r>
            <a:r>
              <a:rPr lang="en-US" sz="1100" u="sng">
                <a:solidFill>
                  <a:schemeClr val="hlink"/>
                </a:solidFill>
                <a:hlinkClick r:id="rId3"/>
              </a:rPr>
              <a:t>tps://learning.oreilly.com/library/view/all-are-welcome/9781264269792/?ar</a:t>
            </a:r>
            <a:r>
              <a:rPr lang="en-US" sz="1100"/>
              <a:t>=</a:t>
            </a:r>
            <a:endParaRPr/>
          </a:p>
          <a:p>
            <a:pPr marL="457200" lvl="0" indent="-355600" algn="l" rtl="0">
              <a:lnSpc>
                <a:spcPct val="90000"/>
              </a:lnSpc>
              <a:spcBef>
                <a:spcPts val="1000"/>
              </a:spcBef>
              <a:spcAft>
                <a:spcPts val="0"/>
              </a:spcAft>
              <a:buSzPts val="2000"/>
              <a:buChar char="▪"/>
            </a:pPr>
            <a:r>
              <a:rPr lang="en-US" sz="1200"/>
              <a:t>French, J., Muse, P., &amp; eBook Academic Collection - North America. (2020). </a:t>
            </a:r>
            <a:r>
              <a:rPr lang="en-US" sz="1200" i="1"/>
              <a:t>Inclusive curating in contemporary art A practical guide</a:t>
            </a:r>
            <a:r>
              <a:rPr lang="en-US" sz="1200"/>
              <a:t>. Project Muse.</a:t>
            </a:r>
            <a:endParaRPr/>
          </a:p>
          <a:p>
            <a:pPr marL="101600" lvl="0" indent="0" algn="l" rtl="0">
              <a:lnSpc>
                <a:spcPct val="90000"/>
              </a:lnSpc>
              <a:spcBef>
                <a:spcPts val="1000"/>
              </a:spcBef>
              <a:spcAft>
                <a:spcPts val="0"/>
              </a:spcAft>
              <a:buSzPts val="2000"/>
              <a:buNone/>
            </a:pPr>
            <a:r>
              <a:rPr lang="en-US" sz="1100"/>
              <a:t>	[Ebscohost] </a:t>
            </a:r>
            <a:r>
              <a:rPr lang="en-US" sz="1100" u="sng">
                <a:solidFill>
                  <a:schemeClr val="hlink"/>
                </a:solidFill>
                <a:hlinkClick r:id="rId4"/>
              </a:rPr>
              <a:t>https://search.ebscohost.com/login.aspx?direct=true&amp;db=e000xna&amp;AN=2568391&amp;site=ehost-live&amp;scope=site&amp;ebv=EB&amp;ppid=pp_Cover</a:t>
            </a:r>
            <a:endParaRPr sz="1100"/>
          </a:p>
          <a:p>
            <a:pPr marL="457200" lvl="0" indent="-355600" algn="l" rtl="0">
              <a:lnSpc>
                <a:spcPct val="90000"/>
              </a:lnSpc>
              <a:spcBef>
                <a:spcPts val="1000"/>
              </a:spcBef>
              <a:spcAft>
                <a:spcPts val="0"/>
              </a:spcAft>
              <a:buSzPts val="2000"/>
              <a:buChar char="▪"/>
            </a:pPr>
            <a:r>
              <a:rPr lang="en-US" sz="1200"/>
              <a:t>Aboagye, E., 1957, Dlamini, S. N., 1962, &amp; JSTOR (Organization). (2021). </a:t>
            </a:r>
            <a:r>
              <a:rPr lang="en-US" sz="1200" i="1"/>
              <a:t>Global citizenship education: Challenges and successes</a:t>
            </a:r>
            <a:r>
              <a:rPr lang="en-US" sz="1200"/>
              <a:t>. University of Toronto Press.  </a:t>
            </a:r>
            <a:r>
              <a:rPr lang="en-US" sz="1100"/>
              <a:t>[JSTOR] </a:t>
            </a:r>
            <a:r>
              <a:rPr lang="en-US" sz="1100" u="sng">
                <a:solidFill>
                  <a:schemeClr val="hlink"/>
                </a:solidFill>
                <a:hlinkClick r:id="rId5"/>
              </a:rPr>
              <a:t>https://www.jstor.org/stable/10.3138/j.ctv1hggkjt</a:t>
            </a:r>
            <a:endParaRPr/>
          </a:p>
          <a:p>
            <a:pPr marL="457200" lvl="0" indent="-355600" algn="l" rtl="0">
              <a:lnSpc>
                <a:spcPct val="90000"/>
              </a:lnSpc>
              <a:spcBef>
                <a:spcPts val="1000"/>
              </a:spcBef>
              <a:spcAft>
                <a:spcPts val="0"/>
              </a:spcAft>
              <a:buSzPts val="2000"/>
              <a:buChar char="▪"/>
            </a:pPr>
            <a:r>
              <a:rPr lang="en-US" sz="1200"/>
              <a:t>Dutra-Thomé, L., Rabelo, D. F., Ramos, D., Góes, E. F. (2022). </a:t>
            </a:r>
            <a:r>
              <a:rPr lang="en-US" sz="1200" i="1"/>
              <a:t>Racism and human development</a:t>
            </a:r>
            <a:r>
              <a:rPr lang="en-US" sz="1200"/>
              <a:t>. Springer.</a:t>
            </a:r>
            <a:endParaRPr/>
          </a:p>
          <a:p>
            <a:pPr marL="571500" lvl="1" indent="0" algn="l" rtl="0">
              <a:lnSpc>
                <a:spcPct val="90000"/>
              </a:lnSpc>
              <a:spcBef>
                <a:spcPts val="500"/>
              </a:spcBef>
              <a:spcAft>
                <a:spcPts val="0"/>
              </a:spcAft>
              <a:buSzPts val="1800"/>
              <a:buNone/>
            </a:pPr>
            <a:r>
              <a:rPr lang="en-US" sz="1000"/>
              <a:t>	[SpringerLink] </a:t>
            </a:r>
            <a:r>
              <a:rPr lang="en-US" sz="1000" u="sng">
                <a:solidFill>
                  <a:schemeClr val="hlink"/>
                </a:solidFill>
                <a:hlinkClick r:id="rId6"/>
              </a:rPr>
              <a:t>https://link.springer.com/book/10.1007/978-3-030-83545-3</a:t>
            </a:r>
            <a:endParaRPr sz="1000"/>
          </a:p>
          <a:p>
            <a:pPr marL="457200" lvl="0" indent="-355600" algn="l" rtl="0">
              <a:lnSpc>
                <a:spcPct val="90000"/>
              </a:lnSpc>
              <a:spcBef>
                <a:spcPts val="1000"/>
              </a:spcBef>
              <a:spcAft>
                <a:spcPts val="0"/>
              </a:spcAft>
              <a:buClr>
                <a:srgbClr val="575358"/>
              </a:buClr>
              <a:buSzPts val="2000"/>
              <a:buChar char="▪"/>
            </a:pPr>
            <a:r>
              <a:rPr lang="en-US" sz="1200"/>
              <a:t>Belmonte, L. A., &amp; EBSCOhost. (2021;2020;). </a:t>
            </a:r>
            <a:r>
              <a:rPr lang="en-US" sz="1200" i="1"/>
              <a:t>The international LGBT rights movement: A history</a:t>
            </a:r>
            <a:r>
              <a:rPr lang="en-US" sz="1200"/>
              <a:t>. Bloomsbury Academic.</a:t>
            </a:r>
            <a:endParaRPr/>
          </a:p>
          <a:p>
            <a:pPr marL="101600" lvl="0" indent="0" algn="l" rtl="0">
              <a:lnSpc>
                <a:spcPct val="90000"/>
              </a:lnSpc>
              <a:spcBef>
                <a:spcPts val="1000"/>
              </a:spcBef>
              <a:spcAft>
                <a:spcPts val="0"/>
              </a:spcAft>
              <a:buSzPts val="2000"/>
              <a:buNone/>
            </a:pPr>
            <a:r>
              <a:rPr lang="en-US" sz="1100"/>
              <a:t>	 </a:t>
            </a:r>
            <a:r>
              <a:rPr lang="en-US" sz="1000"/>
              <a:t>[Ebschost] 3 users at a time 2021  </a:t>
            </a:r>
            <a:r>
              <a:rPr lang="en-US" sz="1000" u="sng">
                <a:solidFill>
                  <a:schemeClr val="hlink"/>
                </a:solidFill>
                <a:hlinkClick r:id="rId7"/>
              </a:rPr>
              <a:t>https://search.ebscohost.com/login.aspx?direct=true&amp;db=nlebk&amp;AN=2681827&amp;site=ehost-live&amp;scope=site&amp;ebv=EB&amp;ppid=pp_Cover</a:t>
            </a:r>
            <a:endParaRPr sz="1000"/>
          </a:p>
          <a:p>
            <a:pPr marL="457200" lvl="0" indent="-355600" algn="l" rtl="0">
              <a:lnSpc>
                <a:spcPct val="90000"/>
              </a:lnSpc>
              <a:spcBef>
                <a:spcPts val="1000"/>
              </a:spcBef>
              <a:spcAft>
                <a:spcPts val="0"/>
              </a:spcAft>
              <a:buSzPts val="2000"/>
              <a:buChar char="▪"/>
            </a:pPr>
            <a:r>
              <a:rPr lang="en-US" sz="1200"/>
              <a:t>Murti, L., Flores, G. M., &amp; Ohio Library and Information Network. (2021). </a:t>
            </a:r>
            <a:r>
              <a:rPr lang="en-US" sz="1200" i="1"/>
              <a:t>Gender, race, and class in the lives of today's teachers: Educators at intersections</a:t>
            </a:r>
            <a:r>
              <a:rPr lang="en-US" sz="1200"/>
              <a:t>. Springer.     </a:t>
            </a:r>
            <a:r>
              <a:rPr lang="en-US" sz="1100"/>
              <a:t>[SpringerLINK 2021]   </a:t>
            </a:r>
            <a:r>
              <a:rPr lang="en-US" sz="1100" u="sng">
                <a:solidFill>
                  <a:schemeClr val="hlink"/>
                </a:solidFill>
                <a:hlinkClick r:id="rId8"/>
              </a:rPr>
              <a:t>https://link.springer.com/book/10.1007/978-3-030-73551-7</a:t>
            </a:r>
            <a:endParaRPr sz="1100"/>
          </a:p>
          <a:p>
            <a:pPr marL="457200" lvl="0" indent="-355600" algn="l" rtl="0">
              <a:lnSpc>
                <a:spcPct val="90000"/>
              </a:lnSpc>
              <a:spcBef>
                <a:spcPts val="1000"/>
              </a:spcBef>
              <a:spcAft>
                <a:spcPts val="0"/>
              </a:spcAft>
              <a:buClr>
                <a:srgbClr val="575358"/>
              </a:buClr>
              <a:buSzPts val="2000"/>
              <a:buChar char="▪"/>
            </a:pPr>
            <a:r>
              <a:rPr lang="en-US" sz="1200"/>
              <a:t>Mena, J. A., Quina, K., &amp; Ohio Library and Information Network. (2019). In Quina K., Mena J. A.(Eds.), </a:t>
            </a:r>
            <a:r>
              <a:rPr lang="en-US" sz="1200" i="1"/>
              <a:t>Integrating multiculturalism and intersectionality into the psychology curriculum: Strategies for instructors</a:t>
            </a:r>
            <a:r>
              <a:rPr lang="en-US" sz="1200"/>
              <a:t>. American Psychological Association.     [</a:t>
            </a:r>
            <a:r>
              <a:rPr lang="en-US" sz="1100"/>
              <a:t>APA PsycNet]  </a:t>
            </a:r>
            <a:r>
              <a:rPr lang="en-US" sz="1100" u="sng">
                <a:solidFill>
                  <a:schemeClr val="hlink"/>
                </a:solidFill>
                <a:hlinkClick r:id="rId9"/>
              </a:rPr>
              <a:t>https://doi.org/10.1037/0000137-000</a:t>
            </a:r>
            <a:endParaRPr sz="1100"/>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a:p>
          <a:p>
            <a:pPr marL="1041400" lvl="1" indent="-330200" algn="l" rtl="0">
              <a:lnSpc>
                <a:spcPct val="90000"/>
              </a:lnSpc>
              <a:spcBef>
                <a:spcPts val="0"/>
              </a:spcBef>
              <a:spcAft>
                <a:spcPts val="0"/>
              </a:spcAft>
              <a:buSzPts val="2000"/>
              <a:buNone/>
            </a:pPr>
            <a:endParaRPr/>
          </a:p>
        </p:txBody>
      </p:sp>
      <p:sp>
        <p:nvSpPr>
          <p:cNvPr id="169" name="Google Shape;169;p36"/>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 Affordable Learning Community of Practice - licensed eBooks</a:t>
            </a: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body" idx="1"/>
          </p:nvPr>
        </p:nvSpPr>
        <p:spPr>
          <a:xfrm>
            <a:off x="453543" y="1610905"/>
            <a:ext cx="8999294" cy="736060"/>
          </a:xfrm>
          <a:prstGeom prst="rect">
            <a:avLst/>
          </a:prstGeom>
          <a:noFill/>
          <a:ln>
            <a:noFill/>
          </a:ln>
        </p:spPr>
        <p:txBody>
          <a:bodyPr spcFirstLastPara="1" wrap="square" lIns="91425" tIns="45700" rIns="91425" bIns="45700" anchor="t" anchorCtr="0">
            <a:normAutofit fontScale="70000" lnSpcReduction="20000"/>
          </a:bodyPr>
          <a:lstStyle/>
          <a:p>
            <a:pPr marL="1041400" lvl="1" indent="-330200" algn="l" rtl="0">
              <a:lnSpc>
                <a:spcPct val="90000"/>
              </a:lnSpc>
              <a:spcBef>
                <a:spcPts val="0"/>
              </a:spcBef>
              <a:spcAft>
                <a:spcPts val="0"/>
              </a:spcAft>
              <a:buSzPct val="272108"/>
              <a:buNone/>
            </a:pPr>
            <a:endParaRPr sz="1050"/>
          </a:p>
          <a:p>
            <a:pPr marL="101600" lvl="0" indent="0" algn="l" rtl="0">
              <a:lnSpc>
                <a:spcPct val="90000"/>
              </a:lnSpc>
              <a:spcBef>
                <a:spcPts val="1000"/>
              </a:spcBef>
              <a:spcAft>
                <a:spcPts val="0"/>
              </a:spcAft>
              <a:buSzPct val="142857"/>
              <a:buNone/>
            </a:pPr>
            <a:r>
              <a:rPr lang="en-US" u="sng">
                <a:solidFill>
                  <a:schemeClr val="hlink"/>
                </a:solidFill>
                <a:hlinkClick r:id="rId3"/>
              </a:rPr>
              <a:t>Project MUSE Ebooks - EBooks - LibGuides at BGSU University Libraries</a:t>
            </a:r>
            <a:endParaRPr/>
          </a:p>
          <a:p>
            <a:pPr marL="101600" lvl="0" indent="0" algn="l" rtl="0">
              <a:lnSpc>
                <a:spcPct val="90000"/>
              </a:lnSpc>
              <a:spcBef>
                <a:spcPts val="1000"/>
              </a:spcBef>
              <a:spcAft>
                <a:spcPts val="0"/>
              </a:spcAft>
              <a:buSzPct val="142857"/>
              <a:buNone/>
            </a:pPr>
            <a:r>
              <a:rPr lang="en-US" u="sng">
                <a:solidFill>
                  <a:schemeClr val="hlink"/>
                </a:solidFill>
                <a:hlinkClick r:id="rId4"/>
              </a:rPr>
              <a:t>http://libguides.bgsu.edu/ebooks</a:t>
            </a:r>
            <a:endParaRPr/>
          </a:p>
          <a:p>
            <a:pPr marL="101600" lvl="0" indent="0" algn="l" rtl="0">
              <a:lnSpc>
                <a:spcPct val="90000"/>
              </a:lnSpc>
              <a:spcBef>
                <a:spcPts val="1000"/>
              </a:spcBef>
              <a:spcAft>
                <a:spcPts val="0"/>
              </a:spcAft>
              <a:buSzPct val="142857"/>
              <a:buNone/>
            </a:pPr>
            <a:endParaRPr/>
          </a:p>
        </p:txBody>
      </p:sp>
      <p:sp>
        <p:nvSpPr>
          <p:cNvPr id="175" name="Google Shape;175;p37"/>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LibGuides: eBooks example</a:t>
            </a:r>
            <a:br>
              <a:rPr lang="en-US"/>
            </a:br>
            <a:endParaRPr/>
          </a:p>
        </p:txBody>
      </p:sp>
      <p:pic>
        <p:nvPicPr>
          <p:cNvPr id="176" name="Google Shape;176;p37"/>
          <p:cNvPicPr preferRelativeResize="0"/>
          <p:nvPr/>
        </p:nvPicPr>
        <p:blipFill rotWithShape="1">
          <a:blip r:embed="rId5">
            <a:alphaModFix/>
          </a:blip>
          <a:srcRect/>
          <a:stretch/>
        </p:blipFill>
        <p:spPr>
          <a:xfrm>
            <a:off x="612449" y="2271406"/>
            <a:ext cx="10182371" cy="44018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8"/>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41400" lvl="1" indent="-33020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Search Term:  Hazel Scott: the Pioneering Journey of a Jazz Pianist</a:t>
            </a:r>
            <a:endParaRPr/>
          </a:p>
          <a:p>
            <a:pPr marL="101600" lvl="0" indent="0" algn="l" rtl="0">
              <a:lnSpc>
                <a:spcPct val="90000"/>
              </a:lnSpc>
              <a:spcBef>
                <a:spcPts val="1000"/>
              </a:spcBef>
              <a:spcAft>
                <a:spcPts val="0"/>
              </a:spcAft>
              <a:buSzPts val="2000"/>
              <a:buNone/>
            </a:pPr>
            <a:r>
              <a:rPr lang="en-US" sz="1600" u="sng">
                <a:solidFill>
                  <a:schemeClr val="hlink"/>
                </a:solidFill>
                <a:hlinkClick r:id="rId3"/>
              </a:rPr>
              <a:t>https://bgsu.summon.serialssolutions.com/#!/search?ho=t&amp;include.ft.matches=f&amp;l=en&amp;q=hazel%20scott&amp;spellcheck=true</a:t>
            </a:r>
            <a:endParaRPr sz="1600"/>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a:p>
          <a:p>
            <a:pPr marL="1041400" lvl="1" indent="-330200" algn="l" rtl="0">
              <a:lnSpc>
                <a:spcPct val="90000"/>
              </a:lnSpc>
              <a:spcBef>
                <a:spcPts val="0"/>
              </a:spcBef>
              <a:spcAft>
                <a:spcPts val="0"/>
              </a:spcAft>
              <a:buSzPts val="2000"/>
              <a:buNone/>
            </a:pPr>
            <a:endParaRPr/>
          </a:p>
        </p:txBody>
      </p:sp>
      <p:sp>
        <p:nvSpPr>
          <p:cNvPr id="182" name="Google Shape;182;p38"/>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December Discovery Layer Summon Software Refresh</a:t>
            </a:r>
            <a:br>
              <a:rPr lang="en-US"/>
            </a:br>
            <a:endParaRPr/>
          </a:p>
        </p:txBody>
      </p:sp>
      <p:pic>
        <p:nvPicPr>
          <p:cNvPr id="183" name="Google Shape;183;p38"/>
          <p:cNvPicPr preferRelativeResize="0"/>
          <p:nvPr/>
        </p:nvPicPr>
        <p:blipFill rotWithShape="1">
          <a:blip r:embed="rId4">
            <a:alphaModFix/>
          </a:blip>
          <a:srcRect/>
          <a:stretch/>
        </p:blipFill>
        <p:spPr>
          <a:xfrm>
            <a:off x="653153" y="2658282"/>
            <a:ext cx="10864653" cy="35455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9"/>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Search:  Indigenous prosperity and American conquest:  Indian women of the Ohio River Valley</a:t>
            </a:r>
            <a:endParaRPr/>
          </a:p>
          <a:p>
            <a:pPr marL="584200" lvl="1" indent="0" algn="l" rtl="0">
              <a:lnSpc>
                <a:spcPct val="90000"/>
              </a:lnSpc>
              <a:spcBef>
                <a:spcPts val="0"/>
              </a:spcBef>
              <a:spcAft>
                <a:spcPts val="0"/>
              </a:spcAft>
              <a:buSzPts val="2000"/>
              <a:buNone/>
            </a:pPr>
            <a:r>
              <a:rPr lang="en-US" sz="1600" u="sng">
                <a:solidFill>
                  <a:schemeClr val="hlink"/>
                </a:solidFill>
                <a:hlinkClick r:id="rId3"/>
              </a:rPr>
              <a:t>https://bgsu.summon.serialssolutions.com/#!/search?ho=t&amp;include.ft.matches=f&amp;l=en&amp;q=Indigenous%20property%20and%20American%20conquest%20Indian%20women%20of%20the%20Ohio%20River%20Valley</a:t>
            </a:r>
            <a:endParaRPr sz="1600"/>
          </a:p>
          <a:p>
            <a:pPr marL="584200" lvl="1" indent="0" algn="l" rtl="0">
              <a:lnSpc>
                <a:spcPct val="90000"/>
              </a:lnSpc>
              <a:spcBef>
                <a:spcPts val="0"/>
              </a:spcBef>
              <a:spcAft>
                <a:spcPts val="0"/>
              </a:spcAft>
              <a:buSzPts val="2000"/>
              <a:buNone/>
            </a:pPr>
            <a:endParaRPr/>
          </a:p>
        </p:txBody>
      </p:sp>
      <p:sp>
        <p:nvSpPr>
          <p:cNvPr id="189" name="Google Shape;189;p39"/>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December Discovery Layer Summon Software Refresh</a:t>
            </a:r>
            <a:br>
              <a:rPr lang="en-US"/>
            </a:br>
            <a:endParaRPr/>
          </a:p>
        </p:txBody>
      </p:sp>
      <p:pic>
        <p:nvPicPr>
          <p:cNvPr id="190" name="Google Shape;190;p39"/>
          <p:cNvPicPr preferRelativeResize="0"/>
          <p:nvPr/>
        </p:nvPicPr>
        <p:blipFill rotWithShape="1">
          <a:blip r:embed="rId4">
            <a:alphaModFix/>
          </a:blip>
          <a:srcRect/>
          <a:stretch/>
        </p:blipFill>
        <p:spPr>
          <a:xfrm>
            <a:off x="1346853" y="2587550"/>
            <a:ext cx="9422977" cy="41648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0"/>
          <p:cNvSpPr txBox="1">
            <a:spLocks noGrp="1"/>
          </p:cNvSpPr>
          <p:nvPr>
            <p:ph type="body" idx="1"/>
          </p:nvPr>
        </p:nvSpPr>
        <p:spPr>
          <a:xfrm>
            <a:off x="453543" y="1610905"/>
            <a:ext cx="4148735" cy="5201678"/>
          </a:xfrm>
          <a:prstGeom prst="rect">
            <a:avLst/>
          </a:prstGeom>
          <a:noFill/>
          <a:ln>
            <a:noFill/>
          </a:ln>
        </p:spPr>
        <p:txBody>
          <a:bodyPr spcFirstLastPara="1" wrap="square" lIns="91425" tIns="45700" rIns="91425" bIns="45700" anchor="t" anchorCtr="0">
            <a:normAutofit/>
          </a:bodyPr>
          <a:lstStyle/>
          <a:p>
            <a:pPr marL="1041400" lvl="1" indent="-33020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EBSCO EDS Search Term:</a:t>
            </a:r>
            <a:endParaRPr/>
          </a:p>
          <a:p>
            <a:pPr marL="101600" lvl="0" indent="0" algn="l" rtl="0">
              <a:lnSpc>
                <a:spcPct val="90000"/>
              </a:lnSpc>
              <a:spcBef>
                <a:spcPts val="1000"/>
              </a:spcBef>
              <a:spcAft>
                <a:spcPts val="0"/>
              </a:spcAft>
              <a:buSzPts val="2000"/>
              <a:buNone/>
            </a:pPr>
            <a:r>
              <a:rPr lang="en-US"/>
              <a:t>Ella P. Stewart</a:t>
            </a:r>
            <a:endParaRPr/>
          </a:p>
          <a:p>
            <a:pPr marL="101600" lvl="0" indent="0" algn="l" rtl="0">
              <a:lnSpc>
                <a:spcPct val="90000"/>
              </a:lnSpc>
              <a:spcBef>
                <a:spcPts val="1000"/>
              </a:spcBef>
              <a:spcAft>
                <a:spcPts val="0"/>
              </a:spcAft>
              <a:buSzPts val="2000"/>
              <a:buNone/>
            </a:pPr>
            <a:r>
              <a:rPr lang="en-US" u="sng">
                <a:solidFill>
                  <a:schemeClr val="hlink"/>
                </a:solidFill>
                <a:hlinkClick r:id="rId3"/>
              </a:rPr>
              <a:t>http://catalog.ohiolink.edu/iii/encore/search/C__SElla%20P.%20Stewart__Orightresult__U?lang=eng&amp;suite=def</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Highlight Local History Collections</a:t>
            </a:r>
            <a:endParaRPr/>
          </a:p>
          <a:p>
            <a:pPr marL="101600" lvl="0" indent="0" algn="l" rtl="0">
              <a:lnSpc>
                <a:spcPct val="90000"/>
              </a:lnSpc>
              <a:spcBef>
                <a:spcPts val="1000"/>
              </a:spcBef>
              <a:spcAft>
                <a:spcPts val="0"/>
              </a:spcAft>
              <a:buSzPts val="2000"/>
              <a:buNone/>
            </a:pPr>
            <a:r>
              <a:rPr lang="en-US"/>
              <a:t>First African American women pharmacist  in Toledo, Ohio</a:t>
            </a:r>
            <a:endParaRPr/>
          </a:p>
          <a:p>
            <a:pPr marL="584200" lvl="1" indent="0" algn="l" rtl="0">
              <a:lnSpc>
                <a:spcPct val="90000"/>
              </a:lnSpc>
              <a:spcBef>
                <a:spcPts val="0"/>
              </a:spcBef>
              <a:spcAft>
                <a:spcPts val="0"/>
              </a:spcAft>
              <a:buSzPts val="2000"/>
              <a:buNone/>
            </a:pPr>
            <a:endParaRPr/>
          </a:p>
        </p:txBody>
      </p:sp>
      <p:sp>
        <p:nvSpPr>
          <p:cNvPr id="196" name="Google Shape;196;p40"/>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September Discovery Layer EBSCO EDS OhioLINK Software Update</a:t>
            </a:r>
            <a:br>
              <a:rPr lang="en-US"/>
            </a:br>
            <a:endParaRPr/>
          </a:p>
        </p:txBody>
      </p:sp>
      <p:pic>
        <p:nvPicPr>
          <p:cNvPr id="197" name="Google Shape;197;p40"/>
          <p:cNvPicPr preferRelativeResize="0"/>
          <p:nvPr/>
        </p:nvPicPr>
        <p:blipFill rotWithShape="1">
          <a:blip r:embed="rId4">
            <a:alphaModFix/>
          </a:blip>
          <a:srcRect/>
          <a:stretch/>
        </p:blipFill>
        <p:spPr>
          <a:xfrm>
            <a:off x="4602278" y="1265626"/>
            <a:ext cx="7539258" cy="5528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1"/>
          <p:cNvSpPr txBox="1">
            <a:spLocks noGrp="1"/>
          </p:cNvSpPr>
          <p:nvPr>
            <p:ph type="body" idx="1"/>
          </p:nvPr>
        </p:nvSpPr>
        <p:spPr>
          <a:xfrm>
            <a:off x="453542" y="1853023"/>
            <a:ext cx="11285857" cy="4959560"/>
          </a:xfrm>
          <a:prstGeom prst="rect">
            <a:avLst/>
          </a:prstGeom>
          <a:noFill/>
          <a:ln>
            <a:noFill/>
          </a:ln>
        </p:spPr>
        <p:txBody>
          <a:bodyPr spcFirstLastPara="1" wrap="square" lIns="91425" tIns="45700" rIns="91425" bIns="45700" anchor="t" anchorCtr="0">
            <a:normAutofit/>
          </a:bodyPr>
          <a:lstStyle/>
          <a:p>
            <a:pPr marL="127000" lvl="0" indent="0" algn="l" rtl="0">
              <a:lnSpc>
                <a:spcPct val="90000"/>
              </a:lnSpc>
              <a:spcBef>
                <a:spcPts val="0"/>
              </a:spcBef>
              <a:spcAft>
                <a:spcPts val="0"/>
              </a:spcAft>
              <a:buSzPts val="2000"/>
              <a:buNone/>
            </a:pPr>
            <a:r>
              <a:rPr lang="en-US" sz="1800"/>
              <a:t>Resource to find Print Book examples:</a:t>
            </a:r>
            <a:endParaRPr/>
          </a:p>
          <a:p>
            <a:pPr marL="127000" lvl="0" indent="0" algn="l" rtl="0">
              <a:lnSpc>
                <a:spcPct val="90000"/>
              </a:lnSpc>
              <a:spcBef>
                <a:spcPts val="0"/>
              </a:spcBef>
              <a:spcAft>
                <a:spcPts val="0"/>
              </a:spcAft>
              <a:buSzPts val="2000"/>
              <a:buNone/>
            </a:pPr>
            <a:endParaRPr sz="1800"/>
          </a:p>
          <a:p>
            <a:pPr marL="127000" lvl="0" indent="0" algn="l" rtl="0">
              <a:lnSpc>
                <a:spcPct val="90000"/>
              </a:lnSpc>
              <a:spcBef>
                <a:spcPts val="0"/>
              </a:spcBef>
              <a:spcAft>
                <a:spcPts val="0"/>
              </a:spcAft>
              <a:buSzPts val="2000"/>
              <a:buNone/>
            </a:pPr>
            <a:r>
              <a:rPr lang="en-US" sz="1800"/>
              <a:t>Diverse Children's Literature    </a:t>
            </a:r>
            <a:r>
              <a:rPr lang="en-US" sz="1800" u="sng">
                <a:solidFill>
                  <a:schemeClr val="hlink"/>
                </a:solidFill>
                <a:hlinkClick r:id="rId3"/>
              </a:rPr>
              <a:t>https://libguides.bgsu.edu/diversechildrenslit</a:t>
            </a:r>
            <a:endParaRPr sz="1800"/>
          </a:p>
          <a:p>
            <a:pPr marL="127000" lvl="0" indent="0" algn="l" rtl="0">
              <a:lnSpc>
                <a:spcPct val="90000"/>
              </a:lnSpc>
              <a:spcBef>
                <a:spcPts val="0"/>
              </a:spcBef>
              <a:spcAft>
                <a:spcPts val="0"/>
              </a:spcAft>
              <a:buClr>
                <a:srgbClr val="575358"/>
              </a:buClr>
              <a:buSzPts val="2000"/>
              <a:buNone/>
            </a:pPr>
            <a:r>
              <a:rPr lang="en-US" sz="1800"/>
              <a:t>	by Joe Prince,  BGSU Curriculum Resource Center</a:t>
            </a:r>
            <a:endParaRPr/>
          </a:p>
          <a:p>
            <a:pPr marL="127000" lvl="0" indent="0" algn="l" rtl="0">
              <a:lnSpc>
                <a:spcPct val="90000"/>
              </a:lnSpc>
              <a:spcBef>
                <a:spcPts val="0"/>
              </a:spcBef>
              <a:spcAft>
                <a:spcPts val="0"/>
              </a:spcAft>
              <a:buClr>
                <a:srgbClr val="575358"/>
              </a:buClr>
              <a:buSzPts val="2000"/>
              <a:buNone/>
            </a:pPr>
            <a:r>
              <a:rPr lang="en-US" sz="1800"/>
              <a:t>	Examples included:  Picture Books and Early Readers, Middle Grade, Young Adult</a:t>
            </a:r>
            <a:endParaRPr/>
          </a:p>
          <a:p>
            <a:pPr marL="127000" lvl="0" indent="0" algn="l" rtl="0">
              <a:lnSpc>
                <a:spcPct val="90000"/>
              </a:lnSpc>
              <a:spcBef>
                <a:spcPts val="0"/>
              </a:spcBef>
              <a:spcAft>
                <a:spcPts val="0"/>
              </a:spcAft>
              <a:buClr>
                <a:srgbClr val="575358"/>
              </a:buClr>
              <a:buSzPts val="2000"/>
              <a:buNone/>
            </a:pPr>
            <a:endParaRPr sz="1800"/>
          </a:p>
          <a:p>
            <a:pPr marL="127000" lvl="0" indent="0" algn="l" rtl="0">
              <a:lnSpc>
                <a:spcPct val="90000"/>
              </a:lnSpc>
              <a:spcBef>
                <a:spcPts val="0"/>
              </a:spcBef>
              <a:spcAft>
                <a:spcPts val="0"/>
              </a:spcAft>
              <a:buClr>
                <a:srgbClr val="575358"/>
              </a:buClr>
              <a:buSzPts val="2000"/>
              <a:buNone/>
            </a:pPr>
            <a:r>
              <a:rPr lang="en-US" sz="1800"/>
              <a:t> </a:t>
            </a:r>
            <a:endParaRPr/>
          </a:p>
          <a:p>
            <a:pPr marL="584200" lvl="1" indent="0" algn="l" rtl="0">
              <a:lnSpc>
                <a:spcPct val="90000"/>
              </a:lnSpc>
              <a:spcBef>
                <a:spcPts val="0"/>
              </a:spcBef>
              <a:spcAft>
                <a:spcPts val="0"/>
              </a:spcAft>
              <a:buSzPts val="2000"/>
              <a:buNone/>
            </a:pPr>
            <a:r>
              <a:rPr lang="en-US" u="sng">
                <a:solidFill>
                  <a:schemeClr val="hlink"/>
                </a:solidFill>
                <a:hlinkClick r:id="rId4"/>
              </a:rPr>
              <a:t>African American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5"/>
              </a:rPr>
              <a:t>Asian American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6"/>
              </a:rPr>
              <a:t>Exceptionalities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7"/>
              </a:rPr>
              <a:t>Immigration &amp; Refugees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8"/>
              </a:rPr>
              <a:t>Indigenous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9"/>
              </a:rPr>
              <a:t>Latinx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10"/>
              </a:rPr>
              <a:t>LGBTQ+ - Diverse Children's Literature - LibGuides at BGSU University Libraries</a:t>
            </a:r>
            <a:endParaRPr/>
          </a:p>
          <a:p>
            <a:pPr marL="584200" lvl="1" indent="0" algn="l" rtl="0">
              <a:lnSpc>
                <a:spcPct val="90000"/>
              </a:lnSpc>
              <a:spcBef>
                <a:spcPts val="0"/>
              </a:spcBef>
              <a:spcAft>
                <a:spcPts val="0"/>
              </a:spcAft>
              <a:buSzPts val="2000"/>
              <a:buNone/>
            </a:pPr>
            <a:r>
              <a:rPr lang="en-US" u="sng">
                <a:solidFill>
                  <a:schemeClr val="hlink"/>
                </a:solidFill>
                <a:hlinkClick r:id="rId11"/>
              </a:rPr>
              <a:t>Middle Eastern - Diverse Children's Literature - LibGuides at BGSU University Libraries</a:t>
            </a:r>
            <a:endParaRPr/>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a:p>
          <a:p>
            <a:pPr marL="1041400" lvl="1" indent="-330200" algn="l" rtl="0">
              <a:lnSpc>
                <a:spcPct val="90000"/>
              </a:lnSpc>
              <a:spcBef>
                <a:spcPts val="0"/>
              </a:spcBef>
              <a:spcAft>
                <a:spcPts val="0"/>
              </a:spcAft>
              <a:buSzPts val="2000"/>
              <a:buNone/>
            </a:pPr>
            <a:endParaRPr/>
          </a:p>
        </p:txBody>
      </p:sp>
      <p:sp>
        <p:nvSpPr>
          <p:cNvPr id="203" name="Google Shape;203;p41"/>
          <p:cNvSpPr txBox="1">
            <a:spLocks noGrp="1"/>
          </p:cNvSpPr>
          <p:nvPr>
            <p:ph type="title"/>
          </p:nvPr>
        </p:nvSpPr>
        <p:spPr>
          <a:xfrm>
            <a:off x="516565" y="673323"/>
            <a:ext cx="11083555" cy="12341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LibGuides:  Diverse Children's Literature</a:t>
            </a: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554222" y="1816798"/>
            <a:ext cx="4907955" cy="4414665"/>
          </a:xfrm>
          <a:prstGeom prst="rect">
            <a:avLst/>
          </a:prstGeom>
          <a:noFill/>
          <a:ln>
            <a:noFill/>
          </a:ln>
        </p:spPr>
        <p:txBody>
          <a:bodyPr spcFirstLastPara="1" wrap="square" lIns="91425" tIns="45700" rIns="91425" bIns="45700" anchor="t" anchorCtr="0">
            <a:normAutofit/>
          </a:bodyPr>
          <a:lstStyle/>
          <a:p>
            <a:pPr marL="584200" lvl="0" indent="-330200" algn="l" rtl="0">
              <a:lnSpc>
                <a:spcPct val="90000"/>
              </a:lnSpc>
              <a:spcBef>
                <a:spcPts val="0"/>
              </a:spcBef>
              <a:spcAft>
                <a:spcPts val="0"/>
              </a:spcAft>
              <a:buSzPts val="2000"/>
              <a:buFont typeface="Noto Sans Symbols"/>
              <a:buNone/>
            </a:pPr>
            <a:endParaRPr/>
          </a:p>
          <a:p>
            <a:pPr marL="127000" lvl="0" indent="0" algn="l" rtl="0">
              <a:lnSpc>
                <a:spcPct val="90000"/>
              </a:lnSpc>
              <a:spcBef>
                <a:spcPts val="0"/>
              </a:spcBef>
              <a:spcAft>
                <a:spcPts val="0"/>
              </a:spcAft>
              <a:buSzPts val="2000"/>
              <a:buNone/>
            </a:pPr>
            <a:endParaRPr/>
          </a:p>
        </p:txBody>
      </p:sp>
      <p:sp>
        <p:nvSpPr>
          <p:cNvPr id="92" name="Google Shape;92;p3"/>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Land Acknolwledgement</a:t>
            </a:r>
            <a:endParaRPr/>
          </a:p>
        </p:txBody>
      </p:sp>
      <p:pic>
        <p:nvPicPr>
          <p:cNvPr id="93" name="Google Shape;93;p3"/>
          <p:cNvPicPr preferRelativeResize="0"/>
          <p:nvPr/>
        </p:nvPicPr>
        <p:blipFill rotWithShape="1">
          <a:blip r:embed="rId3">
            <a:alphaModFix/>
          </a:blip>
          <a:srcRect l="39692" r="17651" b="-1"/>
          <a:stretch/>
        </p:blipFill>
        <p:spPr>
          <a:xfrm>
            <a:off x="5797543" y="10"/>
            <a:ext cx="6394152" cy="6857990"/>
          </a:xfrm>
          <a:prstGeom prst="rect">
            <a:avLst/>
          </a:prstGeom>
          <a:noFill/>
          <a:ln>
            <a:noFill/>
          </a:ln>
        </p:spPr>
      </p:pic>
      <p:sp>
        <p:nvSpPr>
          <p:cNvPr id="94" name="Google Shape;94;p3"/>
          <p:cNvSpPr txBox="1"/>
          <p:nvPr/>
        </p:nvSpPr>
        <p:spPr>
          <a:xfrm>
            <a:off x="804997" y="2272143"/>
            <a:ext cx="4706803" cy="378883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575358"/>
              </a:buClr>
              <a:buSzPts val="2000"/>
              <a:buFont typeface="Noto Sans Symbols"/>
              <a:buNone/>
            </a:pPr>
            <a:r>
              <a:rPr lang="en-US" sz="1800" b="0" i="0" u="none" strike="noStrike" cap="none">
                <a:solidFill>
                  <a:srgbClr val="000000"/>
                </a:solidFill>
                <a:latin typeface="Arial"/>
                <a:ea typeface="Arial"/>
                <a:cs typeface="Arial"/>
                <a:sym typeface="Arial"/>
              </a:rPr>
              <a:t>The region Bowling Green State University inhabits is in the Great Black Swamp and the Lower Great Lakes region. This land is the ancestral territory of the Wyandotte, Huron, Kickapoo, Erie, Miami, and Peoria. We recognize these historical and contemporary ties in our efforts to further the conversation around decolonizing history and honoring Indigenous individuals and communities who have been living and working on the land from time immemorial.</a:t>
            </a:r>
            <a:endParaRPr/>
          </a:p>
          <a:p>
            <a:pPr marL="0" marR="0" lvl="0" indent="127000" algn="l" rtl="0">
              <a:lnSpc>
                <a:spcPct val="90000"/>
              </a:lnSpc>
              <a:spcBef>
                <a:spcPts val="1000"/>
              </a:spcBef>
              <a:spcAft>
                <a:spcPts val="0"/>
              </a:spcAft>
              <a:buClr>
                <a:srgbClr val="575358"/>
              </a:buClr>
              <a:buSzPts val="2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575358"/>
              </a:buClr>
              <a:buSzPts val="2000"/>
              <a:buFont typeface="Noto Sans Symbols"/>
              <a:buNone/>
            </a:pPr>
            <a:r>
              <a:rPr lang="en-US" sz="1800" b="0" i="0" u="none" strike="noStrike" cap="none">
                <a:solidFill>
                  <a:srgbClr val="000000"/>
                </a:solidFill>
                <a:latin typeface="Arial"/>
                <a:ea typeface="Arial"/>
                <a:cs typeface="Arial"/>
                <a:sym typeface="Arial"/>
              </a:rPr>
              <a:t>Map provided by:	</a:t>
            </a: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Native-Land</a:t>
            </a:r>
            <a:r>
              <a:rPr lang="en-U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body" idx="1"/>
          </p:nvPr>
        </p:nvSpPr>
        <p:spPr>
          <a:xfrm>
            <a:off x="-449687" y="1968080"/>
            <a:ext cx="11285857" cy="4338856"/>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r>
              <a:rPr lang="en-US" sz="1600"/>
              <a:t>African American</a:t>
            </a:r>
            <a:endParaRPr sz="1600" u="sng">
              <a:solidFill>
                <a:schemeClr val="hlink"/>
              </a:solidFill>
              <a:hlinkClick r:id="rId3"/>
            </a:endParaRPr>
          </a:p>
          <a:p>
            <a:pPr marL="584200" lvl="1" indent="0" algn="l" rtl="0">
              <a:lnSpc>
                <a:spcPct val="90000"/>
              </a:lnSpc>
              <a:spcBef>
                <a:spcPts val="0"/>
              </a:spcBef>
              <a:spcAft>
                <a:spcPts val="0"/>
              </a:spcAft>
              <a:buSzPts val="2000"/>
              <a:buNone/>
            </a:pPr>
            <a:r>
              <a:rPr lang="en-US" sz="1600" u="sng">
                <a:solidFill>
                  <a:schemeClr val="hlink"/>
                </a:solidFill>
                <a:hlinkClick r:id="rId3"/>
              </a:rPr>
              <a:t>https://libguides.bgsu.edu/diversechildrenslit/african-american</a:t>
            </a:r>
            <a:endParaRPr sz="1600"/>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sz="1600"/>
          </a:p>
          <a:p>
            <a:pPr marL="584200" lvl="1" indent="0" algn="l" rtl="0">
              <a:lnSpc>
                <a:spcPct val="90000"/>
              </a:lnSpc>
              <a:spcBef>
                <a:spcPts val="0"/>
              </a:spcBef>
              <a:spcAft>
                <a:spcPts val="0"/>
              </a:spcAft>
              <a:buSzPts val="2000"/>
              <a:buNone/>
            </a:pPr>
            <a:r>
              <a:rPr lang="en-US" sz="1600"/>
              <a:t>Black is a rainbow color / written by Angela Joy ;</a:t>
            </a:r>
            <a:endParaRPr/>
          </a:p>
          <a:p>
            <a:pPr marL="584200" lvl="1" indent="0" algn="l" rtl="0">
              <a:lnSpc>
                <a:spcPct val="90000"/>
              </a:lnSpc>
              <a:spcBef>
                <a:spcPts val="0"/>
              </a:spcBef>
              <a:spcAft>
                <a:spcPts val="0"/>
              </a:spcAft>
              <a:buSzPts val="2000"/>
              <a:buNone/>
            </a:pPr>
            <a:r>
              <a:rPr lang="en-US" sz="1600"/>
              <a:t>illustrated by Ekua Holmes</a:t>
            </a:r>
            <a:endParaRPr/>
          </a:p>
          <a:p>
            <a:pPr marL="584200" lvl="1" indent="0" algn="l" rtl="0">
              <a:lnSpc>
                <a:spcPct val="90000"/>
              </a:lnSpc>
              <a:spcBef>
                <a:spcPts val="0"/>
              </a:spcBef>
              <a:spcAft>
                <a:spcPts val="0"/>
              </a:spcAft>
              <a:buSzPts val="2000"/>
              <a:buNone/>
            </a:pPr>
            <a:r>
              <a:rPr lang="en-US" u="sng">
                <a:solidFill>
                  <a:schemeClr val="hlink"/>
                </a:solidFill>
                <a:hlinkClick r:id="rId4"/>
              </a:rPr>
              <a:t>h</a:t>
            </a:r>
            <a:r>
              <a:rPr lang="en-US" sz="1600" u="sng">
                <a:solidFill>
                  <a:schemeClr val="hlink"/>
                </a:solidFill>
                <a:hlinkClick r:id="rId4"/>
              </a:rPr>
              <a:t>ttp://maurice.bgsu.edu/record=b6398708~S3</a:t>
            </a:r>
            <a:endParaRPr sz="1600"/>
          </a:p>
          <a:p>
            <a:pPr marL="584200" lvl="1" indent="0" algn="l" rtl="0">
              <a:lnSpc>
                <a:spcPct val="90000"/>
              </a:lnSpc>
              <a:spcBef>
                <a:spcPts val="0"/>
              </a:spcBef>
              <a:spcAft>
                <a:spcPts val="0"/>
              </a:spcAft>
              <a:buSzPts val="2000"/>
              <a:buNone/>
            </a:pPr>
            <a:endParaRPr/>
          </a:p>
        </p:txBody>
      </p:sp>
      <p:sp>
        <p:nvSpPr>
          <p:cNvPr id="209" name="Google Shape;209;p42"/>
          <p:cNvSpPr txBox="1">
            <a:spLocks noGrp="1"/>
          </p:cNvSpPr>
          <p:nvPr>
            <p:ph type="title"/>
          </p:nvPr>
        </p:nvSpPr>
        <p:spPr>
          <a:xfrm>
            <a:off x="516565" y="673323"/>
            <a:ext cx="11083555" cy="12341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Diverse Children's Literature</a:t>
            </a:r>
            <a:br>
              <a:rPr lang="en-US"/>
            </a:br>
            <a:endParaRPr/>
          </a:p>
        </p:txBody>
      </p:sp>
      <p:pic>
        <p:nvPicPr>
          <p:cNvPr id="210" name="Google Shape;210;p42"/>
          <p:cNvPicPr preferRelativeResize="0"/>
          <p:nvPr/>
        </p:nvPicPr>
        <p:blipFill rotWithShape="1">
          <a:blip r:embed="rId5">
            <a:alphaModFix/>
          </a:blip>
          <a:srcRect/>
          <a:stretch/>
        </p:blipFill>
        <p:spPr>
          <a:xfrm>
            <a:off x="5940571" y="551064"/>
            <a:ext cx="6194907" cy="6353966"/>
          </a:xfrm>
          <a:prstGeom prst="rect">
            <a:avLst/>
          </a:prstGeom>
          <a:noFill/>
          <a:ln>
            <a:noFill/>
          </a:ln>
        </p:spPr>
      </p:pic>
      <p:pic>
        <p:nvPicPr>
          <p:cNvPr id="211" name="Google Shape;211;p42" descr="https://syndetics.com/index.php?isbn=9781626726314/174h.jpg&amp;client=bowlgrnst&amp;upc=&amp;oclc=&amp;issn=&amp;type=unbound&amp;imagelinking=1&amp;nicaption=Black+Is+a+Rainbow+Color%1FAngela+Joy%1FHardback"/>
          <p:cNvPicPr preferRelativeResize="0"/>
          <p:nvPr/>
        </p:nvPicPr>
        <p:blipFill rotWithShape="1">
          <a:blip r:embed="rId6">
            <a:alphaModFix/>
          </a:blip>
          <a:srcRect/>
          <a:stretch/>
        </p:blipFill>
        <p:spPr>
          <a:xfrm>
            <a:off x="307765" y="2899372"/>
            <a:ext cx="1657350" cy="1657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txBox="1">
            <a:spLocks noGrp="1"/>
          </p:cNvSpPr>
          <p:nvPr>
            <p:ph type="body" idx="1"/>
          </p:nvPr>
        </p:nvSpPr>
        <p:spPr>
          <a:xfrm>
            <a:off x="-516298" y="1853023"/>
            <a:ext cx="11285857" cy="4826336"/>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r>
              <a:rPr lang="en-US" sz="1600"/>
              <a:t>Exceptionalities</a:t>
            </a:r>
            <a:endParaRPr sz="1600" u="sng">
              <a:solidFill>
                <a:schemeClr val="hlink"/>
              </a:solidFill>
              <a:hlinkClick r:id="rId3"/>
            </a:endParaRPr>
          </a:p>
          <a:p>
            <a:pPr marL="584200" lvl="1" indent="0" algn="l" rtl="0">
              <a:lnSpc>
                <a:spcPct val="90000"/>
              </a:lnSpc>
              <a:spcBef>
                <a:spcPts val="0"/>
              </a:spcBef>
              <a:spcAft>
                <a:spcPts val="0"/>
              </a:spcAft>
              <a:buSzPts val="2000"/>
              <a:buNone/>
            </a:pPr>
            <a:r>
              <a:rPr lang="en-US" sz="1600" u="sng">
                <a:solidFill>
                  <a:schemeClr val="hlink"/>
                </a:solidFill>
                <a:hlinkClick r:id="rId3"/>
              </a:rPr>
              <a:t>https://libguides.bgsu.edu/diversechildrenslit/exceptionalities</a:t>
            </a:r>
            <a:endParaRPr sz="1600"/>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r>
              <a:rPr lang="en-US" sz="1600"/>
              <a:t>All he knew / Helen Frost</a:t>
            </a:r>
            <a:endParaRPr/>
          </a:p>
          <a:p>
            <a:pPr marL="584200" lvl="1" indent="0" algn="l" rtl="0">
              <a:lnSpc>
                <a:spcPct val="90000"/>
              </a:lnSpc>
              <a:spcBef>
                <a:spcPts val="0"/>
              </a:spcBef>
              <a:spcAft>
                <a:spcPts val="0"/>
              </a:spcAft>
              <a:buSzPts val="2000"/>
              <a:buNone/>
            </a:pPr>
            <a:r>
              <a:rPr lang="en-US" sz="1600" u="sng">
                <a:solidFill>
                  <a:schemeClr val="hlink"/>
                </a:solidFill>
                <a:hlinkClick r:id="rId4"/>
              </a:rPr>
              <a:t>http://maurice.bgsu.edu/record=b6474218~3</a:t>
            </a:r>
            <a:endParaRPr sz="1600"/>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p:txBody>
      </p:sp>
      <p:sp>
        <p:nvSpPr>
          <p:cNvPr id="217" name="Google Shape;217;p43"/>
          <p:cNvSpPr txBox="1">
            <a:spLocks noGrp="1"/>
          </p:cNvSpPr>
          <p:nvPr>
            <p:ph type="title"/>
          </p:nvPr>
        </p:nvSpPr>
        <p:spPr>
          <a:xfrm>
            <a:off x="516565" y="673323"/>
            <a:ext cx="11083555" cy="12341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Diverse Children's Literature</a:t>
            </a:r>
            <a:br>
              <a:rPr lang="en-US"/>
            </a:br>
            <a:endParaRPr/>
          </a:p>
        </p:txBody>
      </p:sp>
      <p:pic>
        <p:nvPicPr>
          <p:cNvPr id="218" name="Google Shape;218;p43"/>
          <p:cNvPicPr preferRelativeResize="0"/>
          <p:nvPr/>
        </p:nvPicPr>
        <p:blipFill rotWithShape="1">
          <a:blip r:embed="rId5">
            <a:alphaModFix/>
          </a:blip>
          <a:srcRect/>
          <a:stretch/>
        </p:blipFill>
        <p:spPr>
          <a:xfrm>
            <a:off x="5655940" y="533348"/>
            <a:ext cx="6469847" cy="6382180"/>
          </a:xfrm>
          <a:prstGeom prst="rect">
            <a:avLst/>
          </a:prstGeom>
          <a:noFill/>
          <a:ln>
            <a:noFill/>
          </a:ln>
        </p:spPr>
      </p:pic>
      <p:pic>
        <p:nvPicPr>
          <p:cNvPr id="219" name="Google Shape;219;p43" descr="https://syndetics.com/index.php?isbn=9780374312992/174h.jpg&amp;client=bowlgrnst&amp;upc=&amp;oclc=&amp;issn=&amp;type=unbound&amp;imagelinking=1&amp;nicaption=All+He+Knew%1FHelen+Frost%1FHardback"/>
          <p:cNvPicPr preferRelativeResize="0"/>
          <p:nvPr/>
        </p:nvPicPr>
        <p:blipFill rotWithShape="1">
          <a:blip r:embed="rId6">
            <a:alphaModFix/>
          </a:blip>
          <a:srcRect/>
          <a:stretch/>
        </p:blipFill>
        <p:spPr>
          <a:xfrm>
            <a:off x="228884" y="2533712"/>
            <a:ext cx="1890586" cy="29111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4"/>
          <p:cNvSpPr txBox="1">
            <a:spLocks noGrp="1"/>
          </p:cNvSpPr>
          <p:nvPr>
            <p:ph type="body" idx="1"/>
          </p:nvPr>
        </p:nvSpPr>
        <p:spPr>
          <a:xfrm>
            <a:off x="-473908" y="1907522"/>
            <a:ext cx="11285857" cy="4687058"/>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r>
              <a:rPr lang="en-US" sz="1600"/>
              <a:t>Indigenous</a:t>
            </a:r>
            <a:endParaRPr sz="1600" u="sng">
              <a:solidFill>
                <a:schemeClr val="hlink"/>
              </a:solidFill>
              <a:hlinkClick r:id="rId3"/>
            </a:endParaRPr>
          </a:p>
          <a:p>
            <a:pPr marL="584200" lvl="1" indent="0" algn="l" rtl="0">
              <a:lnSpc>
                <a:spcPct val="90000"/>
              </a:lnSpc>
              <a:spcBef>
                <a:spcPts val="0"/>
              </a:spcBef>
              <a:spcAft>
                <a:spcPts val="0"/>
              </a:spcAft>
              <a:buSzPts val="2000"/>
              <a:buNone/>
            </a:pPr>
            <a:r>
              <a:rPr lang="en-US" sz="1600" u="sng">
                <a:solidFill>
                  <a:schemeClr val="hlink"/>
                </a:solidFill>
                <a:hlinkClick r:id="rId3"/>
              </a:rPr>
              <a:t>https://libguides.bgsu.edu/diversechildrenslit/indigenous</a:t>
            </a:r>
            <a:endParaRPr sz="1600"/>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endParaRPr/>
          </a:p>
          <a:p>
            <a:pPr marL="584200" lvl="1" indent="0" algn="l" rtl="0">
              <a:lnSpc>
                <a:spcPct val="90000"/>
              </a:lnSpc>
              <a:spcBef>
                <a:spcPts val="0"/>
              </a:spcBef>
              <a:spcAft>
                <a:spcPts val="0"/>
              </a:spcAft>
              <a:buSzPts val="2000"/>
              <a:buNone/>
            </a:pPr>
            <a:r>
              <a:rPr lang="en-US" sz="1600"/>
              <a:t>Fry Bread: a Native American family story</a:t>
            </a:r>
            <a:endParaRPr/>
          </a:p>
          <a:p>
            <a:pPr marL="584200" lvl="1" indent="0" algn="l" rtl="0">
              <a:lnSpc>
                <a:spcPct val="90000"/>
              </a:lnSpc>
              <a:spcBef>
                <a:spcPts val="0"/>
              </a:spcBef>
              <a:spcAft>
                <a:spcPts val="0"/>
              </a:spcAft>
              <a:buSzPts val="2000"/>
              <a:buNone/>
            </a:pPr>
            <a:r>
              <a:rPr lang="en-US" sz="1600"/>
              <a:t>Written by Kevin Noble Maillard;</a:t>
            </a:r>
            <a:endParaRPr/>
          </a:p>
          <a:p>
            <a:pPr marL="584200" lvl="1" indent="0" algn="l" rtl="0">
              <a:lnSpc>
                <a:spcPct val="90000"/>
              </a:lnSpc>
              <a:spcBef>
                <a:spcPts val="0"/>
              </a:spcBef>
              <a:spcAft>
                <a:spcPts val="0"/>
              </a:spcAft>
              <a:buSzPts val="2000"/>
              <a:buNone/>
            </a:pPr>
            <a:r>
              <a:rPr lang="en-US" sz="1600"/>
              <a:t>Illustrated by Juana Martinez-Neal</a:t>
            </a:r>
            <a:endParaRPr/>
          </a:p>
          <a:p>
            <a:pPr marL="584200" lvl="1" indent="0" algn="l" rtl="0">
              <a:lnSpc>
                <a:spcPct val="90000"/>
              </a:lnSpc>
              <a:spcBef>
                <a:spcPts val="0"/>
              </a:spcBef>
              <a:spcAft>
                <a:spcPts val="0"/>
              </a:spcAft>
              <a:buSzPts val="2000"/>
              <a:buNone/>
            </a:pPr>
            <a:r>
              <a:rPr lang="en-US" sz="1600"/>
              <a:t>http://maurice.bgsu.edu/record=b5095672~S3</a:t>
            </a:r>
            <a:endParaRPr/>
          </a:p>
        </p:txBody>
      </p:sp>
      <p:sp>
        <p:nvSpPr>
          <p:cNvPr id="225" name="Google Shape;225;p44"/>
          <p:cNvSpPr txBox="1">
            <a:spLocks noGrp="1"/>
          </p:cNvSpPr>
          <p:nvPr>
            <p:ph type="title"/>
          </p:nvPr>
        </p:nvSpPr>
        <p:spPr>
          <a:xfrm>
            <a:off x="516565" y="673323"/>
            <a:ext cx="11083555" cy="12341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a:t>Communication:</a:t>
            </a:r>
            <a:br>
              <a:rPr lang="en-US"/>
            </a:br>
            <a:r>
              <a:rPr lang="en-US"/>
              <a:t>Diverse Children's Literature</a:t>
            </a:r>
            <a:br>
              <a:rPr lang="en-US"/>
            </a:br>
            <a:endParaRPr/>
          </a:p>
        </p:txBody>
      </p:sp>
      <p:pic>
        <p:nvPicPr>
          <p:cNvPr id="226" name="Google Shape;226;p44"/>
          <p:cNvPicPr preferRelativeResize="0"/>
          <p:nvPr/>
        </p:nvPicPr>
        <p:blipFill rotWithShape="1">
          <a:blip r:embed="rId4">
            <a:alphaModFix/>
          </a:blip>
          <a:srcRect/>
          <a:stretch/>
        </p:blipFill>
        <p:spPr>
          <a:xfrm>
            <a:off x="6007184" y="573397"/>
            <a:ext cx="6077238" cy="6348250"/>
          </a:xfrm>
          <a:prstGeom prst="rect">
            <a:avLst/>
          </a:prstGeom>
          <a:noFill/>
          <a:ln>
            <a:noFill/>
          </a:ln>
        </p:spPr>
      </p:pic>
      <p:pic>
        <p:nvPicPr>
          <p:cNvPr id="227" name="Google Shape;227;p44" descr="https://syndetics.com/index.php?isbn=9781626727465/174h.jpg&amp;client=bowlgrnst&amp;upc=&amp;oclc=&amp;issn=&amp;type=unbound&amp;imagelinking=1&amp;nicaption=Fry+Bread%3a+A+Native+American+Family+Story%1FKevin+Noble+Maillard%1FHardback"/>
          <p:cNvPicPr preferRelativeResize="0"/>
          <p:nvPr/>
        </p:nvPicPr>
        <p:blipFill rotWithShape="1">
          <a:blip r:embed="rId5">
            <a:alphaModFix/>
          </a:blip>
          <a:srcRect/>
          <a:stretch/>
        </p:blipFill>
        <p:spPr>
          <a:xfrm>
            <a:off x="171896" y="2551881"/>
            <a:ext cx="2474414" cy="24744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body" idx="1"/>
          </p:nvPr>
        </p:nvSpPr>
        <p:spPr>
          <a:xfrm>
            <a:off x="769065" y="1971040"/>
            <a:ext cx="10252180" cy="2627326"/>
          </a:xfrm>
          <a:prstGeom prst="rect">
            <a:avLst/>
          </a:prstGeom>
          <a:noFill/>
          <a:ln>
            <a:noFill/>
          </a:ln>
        </p:spPr>
        <p:txBody>
          <a:bodyPr spcFirstLastPara="1" wrap="square" lIns="91425" tIns="45700" rIns="0" bIns="45700" anchor="ctr" anchorCtr="0">
            <a:normAutofit/>
          </a:bodyPr>
          <a:lstStyle/>
          <a:p>
            <a:pPr marL="0" lvl="0" indent="0" algn="ctr" rtl="0">
              <a:lnSpc>
                <a:spcPct val="120000"/>
              </a:lnSpc>
              <a:spcBef>
                <a:spcPts val="0"/>
              </a:spcBef>
              <a:spcAft>
                <a:spcPts val="0"/>
              </a:spcAft>
              <a:buClr>
                <a:schemeClr val="lt1"/>
              </a:buClr>
              <a:buSzPts val="3600"/>
              <a:buFont typeface="Georgia"/>
              <a:buNone/>
            </a:pPr>
            <a:r>
              <a:rPr lang="en-US"/>
              <a:t>Collection Diversity</a:t>
            </a:r>
            <a:endParaRPr/>
          </a:p>
          <a:p>
            <a:pPr marL="0" lvl="0" indent="0" algn="ctr" rtl="0">
              <a:lnSpc>
                <a:spcPct val="120000"/>
              </a:lnSpc>
              <a:spcBef>
                <a:spcPts val="0"/>
              </a:spcBef>
              <a:spcAft>
                <a:spcPts val="0"/>
              </a:spcAft>
              <a:buSzPts val="3600"/>
              <a:buNone/>
            </a:pPr>
            <a:r>
              <a:rPr lang="en-US"/>
              <a:t>Choice Reviews Diversity Collection Assessment</a:t>
            </a:r>
            <a:endParaRPr/>
          </a:p>
          <a:p>
            <a:pPr marL="0" lvl="0" indent="0" algn="ctr" rtl="0">
              <a:lnSpc>
                <a:spcPct val="120000"/>
              </a:lnSpc>
              <a:spcBef>
                <a:spcPts val="0"/>
              </a:spcBef>
              <a:spcAft>
                <a:spcPts val="0"/>
              </a:spcAft>
              <a:buClr>
                <a:schemeClr val="lt1"/>
              </a:buClr>
              <a:buSzPts val="3600"/>
              <a:buFont typeface="Georgia"/>
              <a:buNone/>
            </a:pPr>
            <a:endParaRPr/>
          </a:p>
        </p:txBody>
      </p:sp>
      <p:sp>
        <p:nvSpPr>
          <p:cNvPr id="233" name="Google Shape;233;p6"/>
          <p:cNvSpPr txBox="1">
            <a:spLocks noGrp="1"/>
          </p:cNvSpPr>
          <p:nvPr>
            <p:ph type="body" idx="2"/>
          </p:nvPr>
        </p:nvSpPr>
        <p:spPr>
          <a:xfrm>
            <a:off x="1572767" y="4598365"/>
            <a:ext cx="9043416" cy="1324039"/>
          </a:xfrm>
          <a:prstGeom prst="rect">
            <a:avLst/>
          </a:prstGeom>
          <a:noFill/>
          <a:ln>
            <a:noFill/>
          </a:ln>
        </p:spPr>
        <p:txBody>
          <a:bodyPr spcFirstLastPara="1" wrap="square" lIns="91425" tIns="45700" rIns="0" bIns="45700" anchor="ctr" anchorCtr="0">
            <a:normAutofit/>
          </a:bodyPr>
          <a:lstStyle/>
          <a:p>
            <a:pPr marL="0" lvl="0" indent="0" algn="ctr" rtl="0">
              <a:lnSpc>
                <a:spcPct val="120000"/>
              </a:lnSpc>
              <a:spcBef>
                <a:spcPts val="0"/>
              </a:spcBef>
              <a:spcAft>
                <a:spcPts val="0"/>
              </a:spcAft>
              <a:buSzPts val="1400"/>
              <a:buNone/>
            </a:pPr>
            <a:r>
              <a:rPr lang="en-US" sz="2000"/>
              <a:t>Stephanie Church</a:t>
            </a:r>
            <a:endParaRPr/>
          </a:p>
          <a:p>
            <a:pPr marL="0" lvl="0" indent="0" algn="ctr" rtl="0">
              <a:lnSpc>
                <a:spcPct val="120000"/>
              </a:lnSpc>
              <a:spcBef>
                <a:spcPts val="0"/>
              </a:spcBef>
              <a:spcAft>
                <a:spcPts val="0"/>
              </a:spcAft>
              <a:buSzPts val="1400"/>
              <a:buNone/>
            </a:pPr>
            <a:r>
              <a:rPr lang="en-US" sz="2000"/>
              <a:t>Case Western Reserve University</a:t>
            </a:r>
            <a:endParaRPr/>
          </a:p>
          <a:p>
            <a:pPr marL="0" lvl="0" indent="0" algn="ctr" rtl="0">
              <a:lnSpc>
                <a:spcPct val="120000"/>
              </a:lnSpc>
              <a:spcBef>
                <a:spcPts val="0"/>
              </a:spcBef>
              <a:spcAft>
                <a:spcPts val="0"/>
              </a:spcAft>
              <a:buSzPts val="1400"/>
              <a:buNone/>
            </a:pPr>
            <a:r>
              <a:rPr lang="en-US" sz="2000"/>
              <a:t>sap68@case.edu</a:t>
            </a:r>
            <a:endParaRPr/>
          </a:p>
          <a:p>
            <a:pPr marL="0" lvl="0" indent="0" algn="ctr" rtl="0">
              <a:lnSpc>
                <a:spcPct val="120000"/>
              </a:lnSpc>
              <a:spcBef>
                <a:spcPts val="0"/>
              </a:spcBef>
              <a:spcAft>
                <a:spcPts val="0"/>
              </a:spcAft>
              <a:buClr>
                <a:schemeClr val="lt1"/>
              </a:buClr>
              <a:buSzPts val="1400"/>
              <a:buFont typeface="Quattrocento Sans"/>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7"/>
          <p:cNvPicPr preferRelativeResize="0">
            <a:picLocks noGrp="1"/>
          </p:cNvPicPr>
          <p:nvPr>
            <p:ph type="pic" idx="2"/>
          </p:nvPr>
        </p:nvPicPr>
        <p:blipFill rotWithShape="1">
          <a:blip r:embed="rId3">
            <a:alphaModFix/>
          </a:blip>
          <a:srcRect b="3651"/>
          <a:stretch/>
        </p:blipFill>
        <p:spPr>
          <a:xfrm>
            <a:off x="1598375" y="458375"/>
            <a:ext cx="9033299" cy="5504075"/>
          </a:xfrm>
          <a:prstGeom prst="rect">
            <a:avLst/>
          </a:prstGeom>
          <a:solidFill>
            <a:srgbClr val="B5B8AF">
              <a:alpha val="20000"/>
            </a:srgbClr>
          </a:solidFill>
          <a:ln>
            <a:noFill/>
          </a:ln>
        </p:spPr>
      </p:pic>
      <p:sp>
        <p:nvSpPr>
          <p:cNvPr id="239" name="Google Shape;239;p7"/>
          <p:cNvSpPr txBox="1">
            <a:spLocks noGrp="1"/>
          </p:cNvSpPr>
          <p:nvPr>
            <p:ph type="body" idx="1"/>
          </p:nvPr>
        </p:nvSpPr>
        <p:spPr>
          <a:xfrm>
            <a:off x="1598386" y="5962439"/>
            <a:ext cx="7770341" cy="30834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rgbClr val="7F7F7F"/>
              </a:buClr>
              <a:buSzPts val="9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a:spLocks noGrp="1"/>
          </p:cNvSpPr>
          <p:nvPr>
            <p:ph type="title"/>
          </p:nvPr>
        </p:nvSpPr>
        <p:spPr>
          <a:xfrm>
            <a:off x="516565" y="673324"/>
            <a:ext cx="11083500" cy="736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37948"/>
              </a:buClr>
              <a:buSzPts val="2800"/>
              <a:buFont typeface="Arial"/>
              <a:buNone/>
            </a:pPr>
            <a:r>
              <a:rPr lang="en-US"/>
              <a:t>Interdisciplinary Subjects Analyzed</a:t>
            </a:r>
            <a:endParaRPr/>
          </a:p>
        </p:txBody>
      </p:sp>
      <p:sp>
        <p:nvSpPr>
          <p:cNvPr id="245" name="Google Shape;245;p4"/>
          <p:cNvSpPr txBox="1">
            <a:spLocks noGrp="1"/>
          </p:cNvSpPr>
          <p:nvPr>
            <p:ph type="body" idx="1"/>
          </p:nvPr>
        </p:nvSpPr>
        <p:spPr>
          <a:xfrm>
            <a:off x="516565" y="1762297"/>
            <a:ext cx="11083500" cy="4414800"/>
          </a:xfrm>
          <a:prstGeom prst="rect">
            <a:avLst/>
          </a:prstGeom>
          <a:noFill/>
          <a:ln>
            <a:noFill/>
          </a:ln>
        </p:spPr>
        <p:txBody>
          <a:bodyPr spcFirstLastPara="1" wrap="square" lIns="91425" tIns="45700" rIns="91425" bIns="45700" anchor="t" anchorCtr="0">
            <a:noAutofit/>
          </a:bodyPr>
          <a:lstStyle/>
          <a:p>
            <a:pPr marL="457200" lvl="0" indent="-384809" algn="l" rtl="0">
              <a:lnSpc>
                <a:spcPct val="120000"/>
              </a:lnSpc>
              <a:spcBef>
                <a:spcPts val="0"/>
              </a:spcBef>
              <a:spcAft>
                <a:spcPts val="0"/>
              </a:spcAft>
              <a:buSzPts val="2700"/>
              <a:buChar char="●"/>
            </a:pPr>
            <a:r>
              <a:rPr lang="en-US" sz="1900">
                <a:solidFill>
                  <a:srgbClr val="333333"/>
                </a:solidFill>
                <a:highlight>
                  <a:srgbClr val="FFFFFF"/>
                </a:highlight>
              </a:rPr>
              <a:t>African and African American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Asian and Asian American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Gay, Lesbian, Bisexual, and Transgender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Islamic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Latin American and Latina/o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Middle Eastern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Native American Studies</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Racial Justice</a:t>
            </a:r>
            <a:endParaRPr sz="1900">
              <a:solidFill>
                <a:srgbClr val="333333"/>
              </a:solidFill>
              <a:highlight>
                <a:srgbClr val="FFFFFF"/>
              </a:highlight>
            </a:endParaRPr>
          </a:p>
          <a:p>
            <a:pPr marL="457200" lvl="0" indent="-384809" algn="l" rtl="0">
              <a:lnSpc>
                <a:spcPct val="120000"/>
              </a:lnSpc>
              <a:spcBef>
                <a:spcPts val="0"/>
              </a:spcBef>
              <a:spcAft>
                <a:spcPts val="0"/>
              </a:spcAft>
              <a:buClr>
                <a:srgbClr val="333333"/>
              </a:buClr>
              <a:buSzPts val="2700"/>
              <a:buChar char="●"/>
            </a:pPr>
            <a:r>
              <a:rPr lang="en-US" sz="1900">
                <a:solidFill>
                  <a:srgbClr val="333333"/>
                </a:solidFill>
                <a:highlight>
                  <a:srgbClr val="FFFFFF"/>
                </a:highlight>
              </a:rPr>
              <a:t>Women's and Gender Studies</a:t>
            </a:r>
            <a:endParaRPr sz="1900">
              <a:solidFill>
                <a:srgbClr val="333333"/>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516565" y="673324"/>
            <a:ext cx="11083500" cy="736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37948"/>
              </a:buClr>
              <a:buSzPts val="2800"/>
              <a:buFont typeface="Arial"/>
              <a:buNone/>
            </a:pPr>
            <a:r>
              <a:rPr lang="en-US"/>
              <a:t>Considerations</a:t>
            </a:r>
            <a:endParaRPr/>
          </a:p>
        </p:txBody>
      </p:sp>
      <p:sp>
        <p:nvSpPr>
          <p:cNvPr id="251" name="Google Shape;251;p46"/>
          <p:cNvSpPr txBox="1">
            <a:spLocks noGrp="1"/>
          </p:cNvSpPr>
          <p:nvPr>
            <p:ph type="body" idx="1"/>
          </p:nvPr>
        </p:nvSpPr>
        <p:spPr>
          <a:xfrm>
            <a:off x="516565" y="1762297"/>
            <a:ext cx="11083500" cy="4414800"/>
          </a:xfrm>
          <a:prstGeom prst="rect">
            <a:avLst/>
          </a:prstGeom>
          <a:noFill/>
          <a:ln>
            <a:noFill/>
          </a:ln>
        </p:spPr>
        <p:txBody>
          <a:bodyPr spcFirstLastPara="1" wrap="square" lIns="91425" tIns="45700" rIns="91425" bIns="45700" anchor="ctr" anchorCtr="0">
            <a:normAutofit/>
          </a:bodyPr>
          <a:lstStyle/>
          <a:p>
            <a:pPr marL="457200" lvl="0" indent="-381000" algn="l" rtl="0">
              <a:lnSpc>
                <a:spcPct val="120000"/>
              </a:lnSpc>
              <a:spcBef>
                <a:spcPts val="0"/>
              </a:spcBef>
              <a:spcAft>
                <a:spcPts val="0"/>
              </a:spcAft>
              <a:buClr>
                <a:srgbClr val="333333"/>
              </a:buClr>
              <a:buSzPts val="2400"/>
              <a:buChar char="●"/>
            </a:pPr>
            <a:r>
              <a:rPr lang="en-US" sz="2400">
                <a:solidFill>
                  <a:srgbClr val="333333"/>
                </a:solidFill>
                <a:highlight>
                  <a:srgbClr val="FFFFFF"/>
                </a:highlight>
              </a:rPr>
              <a:t>Compiled list of 1,144 “essential” unique titles</a:t>
            </a:r>
            <a:endParaRPr sz="2400">
              <a:solidFill>
                <a:srgbClr val="333333"/>
              </a:solidFill>
              <a:highlight>
                <a:srgbClr val="FFFFFF"/>
              </a:highlight>
            </a:endParaRPr>
          </a:p>
          <a:p>
            <a:pPr marL="0" lvl="0" indent="0" algn="l" rtl="0">
              <a:lnSpc>
                <a:spcPct val="120000"/>
              </a:lnSpc>
              <a:spcBef>
                <a:spcPts val="0"/>
              </a:spcBef>
              <a:spcAft>
                <a:spcPts val="0"/>
              </a:spcAft>
              <a:buSzPts val="2000"/>
              <a:buNone/>
            </a:pPr>
            <a:endParaRPr sz="2400">
              <a:solidFill>
                <a:srgbClr val="333333"/>
              </a:solidFill>
              <a:highlight>
                <a:srgbClr val="FFFFFF"/>
              </a:highlight>
            </a:endParaRPr>
          </a:p>
          <a:p>
            <a:pPr marL="457200" lvl="0" indent="-381000" algn="l" rtl="0">
              <a:lnSpc>
                <a:spcPct val="120000"/>
              </a:lnSpc>
              <a:spcBef>
                <a:spcPts val="0"/>
              </a:spcBef>
              <a:spcAft>
                <a:spcPts val="0"/>
              </a:spcAft>
              <a:buClr>
                <a:srgbClr val="333333"/>
              </a:buClr>
              <a:buSzPts val="2400"/>
              <a:buChar char="●"/>
            </a:pPr>
            <a:r>
              <a:rPr lang="en-US" sz="2400">
                <a:solidFill>
                  <a:srgbClr val="333333"/>
                </a:solidFill>
                <a:highlight>
                  <a:srgbClr val="FFFFFF"/>
                </a:highlight>
              </a:rPr>
              <a:t>In holdings vs. Not in holdings</a:t>
            </a:r>
            <a:endParaRPr sz="2400">
              <a:solidFill>
                <a:srgbClr val="333333"/>
              </a:solidFill>
              <a:highlight>
                <a:srgbClr val="FFFFFF"/>
              </a:highlight>
            </a:endParaRPr>
          </a:p>
          <a:p>
            <a:pPr marL="914400" lvl="1" indent="-381000" algn="l" rtl="0">
              <a:lnSpc>
                <a:spcPct val="120000"/>
              </a:lnSpc>
              <a:spcBef>
                <a:spcPts val="0"/>
              </a:spcBef>
              <a:spcAft>
                <a:spcPts val="0"/>
              </a:spcAft>
              <a:buClr>
                <a:srgbClr val="333333"/>
              </a:buClr>
              <a:buSzPts val="2400"/>
              <a:buChar char="○"/>
            </a:pPr>
            <a:r>
              <a:rPr lang="en-US" sz="2400">
                <a:solidFill>
                  <a:srgbClr val="333333"/>
                </a:solidFill>
                <a:highlight>
                  <a:srgbClr val="FFFFFF"/>
                </a:highlight>
              </a:rPr>
              <a:t>Format ownership (print and/or eBook)</a:t>
            </a:r>
            <a:endParaRPr sz="2400">
              <a:solidFill>
                <a:srgbClr val="333333"/>
              </a:solidFill>
              <a:highlight>
                <a:srgbClr val="FFFFFF"/>
              </a:highlight>
            </a:endParaRPr>
          </a:p>
          <a:p>
            <a:pPr marL="914400" lvl="1" indent="-381000" algn="l" rtl="0">
              <a:lnSpc>
                <a:spcPct val="120000"/>
              </a:lnSpc>
              <a:spcBef>
                <a:spcPts val="0"/>
              </a:spcBef>
              <a:spcAft>
                <a:spcPts val="0"/>
              </a:spcAft>
              <a:buClr>
                <a:srgbClr val="333333"/>
              </a:buClr>
              <a:buSzPts val="2400"/>
              <a:buChar char="○"/>
            </a:pPr>
            <a:r>
              <a:rPr lang="en-US" sz="2400">
                <a:solidFill>
                  <a:srgbClr val="333333"/>
                </a:solidFill>
                <a:highlight>
                  <a:srgbClr val="FFFFFF"/>
                </a:highlight>
              </a:rPr>
              <a:t>Temporary access is access</a:t>
            </a:r>
            <a:endParaRPr sz="2400">
              <a:solidFill>
                <a:srgbClr val="333333"/>
              </a:solidFill>
              <a:highlight>
                <a:srgbClr val="FFFFFF"/>
              </a:highlight>
            </a:endParaRPr>
          </a:p>
          <a:p>
            <a:pPr marL="1371600" lvl="2" indent="-381000" algn="l" rtl="0">
              <a:lnSpc>
                <a:spcPct val="120000"/>
              </a:lnSpc>
              <a:spcBef>
                <a:spcPts val="0"/>
              </a:spcBef>
              <a:spcAft>
                <a:spcPts val="0"/>
              </a:spcAft>
              <a:buClr>
                <a:srgbClr val="333333"/>
              </a:buClr>
              <a:buSzPts val="2400"/>
              <a:buChar char="■"/>
            </a:pPr>
            <a:r>
              <a:rPr lang="en-US" sz="2400">
                <a:solidFill>
                  <a:srgbClr val="333333"/>
                </a:solidFill>
                <a:highlight>
                  <a:srgbClr val="FFFFFF"/>
                </a:highlight>
              </a:rPr>
              <a:t>Included in “In holdings” count</a:t>
            </a:r>
            <a:endParaRPr sz="2400">
              <a:solidFill>
                <a:srgbClr val="333333"/>
              </a:solidFill>
              <a:highlight>
                <a:srgbClr val="FFFFFF"/>
              </a:highlight>
            </a:endParaRPr>
          </a:p>
          <a:p>
            <a:pPr marL="0" lvl="0" indent="0" algn="l" rtl="0">
              <a:lnSpc>
                <a:spcPct val="120000"/>
              </a:lnSpc>
              <a:spcBef>
                <a:spcPts val="0"/>
              </a:spcBef>
              <a:spcAft>
                <a:spcPts val="0"/>
              </a:spcAft>
              <a:buSzPts val="2000"/>
              <a:buNone/>
            </a:pPr>
            <a:endParaRPr sz="2400">
              <a:solidFill>
                <a:srgbClr val="333333"/>
              </a:solidFill>
              <a:highlight>
                <a:srgbClr val="FFFFFF"/>
              </a:highlight>
            </a:endParaRPr>
          </a:p>
          <a:p>
            <a:pPr marL="0" lvl="0" indent="0" algn="l" rtl="0">
              <a:lnSpc>
                <a:spcPct val="120000"/>
              </a:lnSpc>
              <a:spcBef>
                <a:spcPts val="0"/>
              </a:spcBef>
              <a:spcAft>
                <a:spcPts val="0"/>
              </a:spcAft>
              <a:buSzPts val="2000"/>
              <a:buNone/>
            </a:pPr>
            <a:endParaRPr sz="2400">
              <a:solidFill>
                <a:srgbClr val="333333"/>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1807eddff3_0_19"/>
          <p:cNvSpPr txBox="1">
            <a:spLocks noGrp="1"/>
          </p:cNvSpPr>
          <p:nvPr>
            <p:ph type="body" idx="1"/>
          </p:nvPr>
        </p:nvSpPr>
        <p:spPr>
          <a:xfrm>
            <a:off x="1598386" y="5962439"/>
            <a:ext cx="7770300" cy="3084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a:t>https://public.tableau.com/app/profile/stephanie.church/viz/Choiceholdingsanalysis/CWRUChoiceDiversityAuditFindings</a:t>
            </a:r>
            <a:endParaRPr/>
          </a:p>
        </p:txBody>
      </p:sp>
      <p:pic>
        <p:nvPicPr>
          <p:cNvPr id="257" name="Google Shape;257;g11807eddff3_0_19"/>
          <p:cNvPicPr preferRelativeResize="0"/>
          <p:nvPr/>
        </p:nvPicPr>
        <p:blipFill rotWithShape="1">
          <a:blip r:embed="rId3">
            <a:alphaModFix/>
          </a:blip>
          <a:srcRect/>
          <a:stretch/>
        </p:blipFill>
        <p:spPr>
          <a:xfrm>
            <a:off x="920550" y="297075"/>
            <a:ext cx="9637800" cy="5665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a:spLocks noGrp="1"/>
          </p:cNvSpPr>
          <p:nvPr>
            <p:ph type="body" idx="1"/>
          </p:nvPr>
        </p:nvSpPr>
        <p:spPr>
          <a:xfrm>
            <a:off x="1539186" y="6011789"/>
            <a:ext cx="7770300" cy="3084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a:t>https://public.tableau.com/app/profile/stephanie.church/viz/Choiceholdingsanalysisupdated/DashboardTemplate</a:t>
            </a:r>
            <a:endParaRPr/>
          </a:p>
        </p:txBody>
      </p:sp>
      <p:pic>
        <p:nvPicPr>
          <p:cNvPr id="263" name="Google Shape;263;p47"/>
          <p:cNvPicPr preferRelativeResize="0"/>
          <p:nvPr/>
        </p:nvPicPr>
        <p:blipFill rotWithShape="1">
          <a:blip r:embed="rId3">
            <a:alphaModFix/>
          </a:blip>
          <a:srcRect/>
          <a:stretch/>
        </p:blipFill>
        <p:spPr>
          <a:xfrm>
            <a:off x="912000" y="218316"/>
            <a:ext cx="9637799" cy="5631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title"/>
          </p:nvPr>
        </p:nvSpPr>
        <p:spPr>
          <a:xfrm>
            <a:off x="511196" y="2593439"/>
            <a:ext cx="10515600" cy="1282164"/>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b="0"/>
              <a:t>Databases A-Z list:  Diversity, Equity, and Inclusion subject headings</a:t>
            </a:r>
            <a:br>
              <a:rPr lang="en-US" b="0"/>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body" idx="1"/>
          </p:nvPr>
        </p:nvSpPr>
        <p:spPr>
          <a:xfrm>
            <a:off x="554222" y="1816798"/>
            <a:ext cx="11083555" cy="4414665"/>
          </a:xfrm>
          <a:prstGeom prst="rect">
            <a:avLst/>
          </a:prstGeom>
          <a:noFill/>
          <a:ln>
            <a:noFill/>
          </a:ln>
        </p:spPr>
        <p:txBody>
          <a:bodyPr spcFirstLastPara="1" wrap="square" lIns="91425" tIns="45700" rIns="91425" bIns="45700" anchor="t" anchorCtr="0">
            <a:normAutofit/>
          </a:bodyPr>
          <a:lstStyle/>
          <a:p>
            <a:pPr marL="584200" lvl="0" indent="-330200" algn="l" rtl="0">
              <a:lnSpc>
                <a:spcPct val="90000"/>
              </a:lnSpc>
              <a:spcBef>
                <a:spcPts val="0"/>
              </a:spcBef>
              <a:spcAft>
                <a:spcPts val="0"/>
              </a:spcAft>
              <a:buSzPts val="2000"/>
              <a:buFont typeface="Noto Sans Symbols"/>
              <a:buNone/>
            </a:pPr>
            <a:endParaRPr/>
          </a:p>
          <a:p>
            <a:pPr marL="127000" lvl="0" indent="0" algn="l" rtl="0">
              <a:lnSpc>
                <a:spcPct val="90000"/>
              </a:lnSpc>
              <a:spcBef>
                <a:spcPts val="0"/>
              </a:spcBef>
              <a:spcAft>
                <a:spcPts val="0"/>
              </a:spcAft>
              <a:buSzPts val="2000"/>
              <a:buNone/>
            </a:pPr>
            <a:endParaRPr/>
          </a:p>
          <a:p>
            <a:pPr marL="584200" lvl="0" indent="-457200" algn="l" rtl="0">
              <a:lnSpc>
                <a:spcPct val="90000"/>
              </a:lnSpc>
              <a:spcBef>
                <a:spcPts val="0"/>
              </a:spcBef>
              <a:spcAft>
                <a:spcPts val="0"/>
              </a:spcAft>
              <a:buSzPts val="2000"/>
              <a:buAutoNum type="arabicParenR"/>
            </a:pPr>
            <a:r>
              <a:rPr lang="en-US"/>
              <a:t>Diversity, Equity, and Inclusion statement and Library website</a:t>
            </a:r>
            <a:endParaRPr/>
          </a:p>
          <a:p>
            <a:pPr marL="584200" lvl="0" indent="-457200" algn="l" rtl="0">
              <a:lnSpc>
                <a:spcPct val="90000"/>
              </a:lnSpc>
              <a:spcBef>
                <a:spcPts val="0"/>
              </a:spcBef>
              <a:spcAft>
                <a:spcPts val="0"/>
              </a:spcAft>
              <a:buSzPts val="2000"/>
              <a:buFont typeface="Noto Sans Symbols"/>
              <a:buAutoNum type="arabicParenR"/>
            </a:pPr>
            <a:r>
              <a:rPr lang="en-US"/>
              <a:t>Communication: Enhancements, Trials, and Implementations</a:t>
            </a:r>
            <a:endParaRPr/>
          </a:p>
          <a:p>
            <a:pPr marL="584200" lvl="0" indent="-457200" algn="l" rtl="0">
              <a:lnSpc>
                <a:spcPct val="90000"/>
              </a:lnSpc>
              <a:spcBef>
                <a:spcPts val="0"/>
              </a:spcBef>
              <a:spcAft>
                <a:spcPts val="0"/>
              </a:spcAft>
              <a:buSzPts val="2000"/>
              <a:buAutoNum type="arabicParenR"/>
            </a:pPr>
            <a:r>
              <a:rPr lang="en-US"/>
              <a:t>Collection Diversity:  Choice Reviews Diversity Collection Assessment</a:t>
            </a:r>
            <a:endParaRPr/>
          </a:p>
          <a:p>
            <a:pPr marL="584200" lvl="1" indent="0" algn="l" rtl="0">
              <a:lnSpc>
                <a:spcPct val="90000"/>
              </a:lnSpc>
              <a:spcBef>
                <a:spcPts val="0"/>
              </a:spcBef>
              <a:spcAft>
                <a:spcPts val="0"/>
              </a:spcAft>
              <a:buSzPts val="1800"/>
              <a:buNone/>
            </a:pPr>
            <a:r>
              <a:rPr lang="en-US"/>
              <a:t>	Stephanie Church, Case Western Reserve University, Bite Size Project</a:t>
            </a:r>
            <a:endParaRPr/>
          </a:p>
          <a:p>
            <a:pPr marL="584200" lvl="0" indent="-457200" algn="l" rtl="0">
              <a:lnSpc>
                <a:spcPct val="90000"/>
              </a:lnSpc>
              <a:spcBef>
                <a:spcPts val="0"/>
              </a:spcBef>
              <a:spcAft>
                <a:spcPts val="0"/>
              </a:spcAft>
              <a:buSzPts val="2000"/>
              <a:buAutoNum type="arabicParenR"/>
            </a:pPr>
            <a:r>
              <a:rPr lang="en-US"/>
              <a:t>Databases A-Z, Diversity, Equity, and Inclusion subject headings</a:t>
            </a:r>
            <a:endParaRPr/>
          </a:p>
          <a:p>
            <a:pPr marL="584200" lvl="0" indent="-457200" algn="l" rtl="0">
              <a:lnSpc>
                <a:spcPct val="90000"/>
              </a:lnSpc>
              <a:spcBef>
                <a:spcPts val="0"/>
              </a:spcBef>
              <a:spcAft>
                <a:spcPts val="0"/>
              </a:spcAft>
              <a:buSzPts val="2000"/>
              <a:buFont typeface="Noto Sans Symbols"/>
              <a:buAutoNum type="arabicParenR"/>
            </a:pPr>
            <a:r>
              <a:rPr lang="en-US"/>
              <a:t>Sierra preferred name / Campus Chosen name projects</a:t>
            </a:r>
            <a:endParaRPr/>
          </a:p>
          <a:p>
            <a:pPr marL="584200" lvl="0" indent="-457200" algn="l" rtl="0">
              <a:lnSpc>
                <a:spcPct val="90000"/>
              </a:lnSpc>
              <a:spcBef>
                <a:spcPts val="0"/>
              </a:spcBef>
              <a:spcAft>
                <a:spcPts val="0"/>
              </a:spcAft>
              <a:buSzPts val="2000"/>
              <a:buFont typeface="Noto Sans Symbols"/>
              <a:buAutoNum type="arabicParenR"/>
            </a:pPr>
            <a:r>
              <a:rPr lang="en-US"/>
              <a:t>Live Q&amp;A audience projects to similar assist others</a:t>
            </a:r>
            <a:endParaRPr/>
          </a:p>
          <a:p>
            <a:pPr marL="127000" lvl="0" indent="0" algn="l" rtl="0">
              <a:lnSpc>
                <a:spcPct val="90000"/>
              </a:lnSpc>
              <a:spcBef>
                <a:spcPts val="0"/>
              </a:spcBef>
              <a:spcAft>
                <a:spcPts val="0"/>
              </a:spcAft>
              <a:buSzPts val="2000"/>
              <a:buNone/>
            </a:pPr>
            <a:endParaRPr/>
          </a:p>
        </p:txBody>
      </p:sp>
      <p:sp>
        <p:nvSpPr>
          <p:cNvPr id="100" name="Google Shape;100;p8"/>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Agenda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body" idx="1"/>
          </p:nvPr>
        </p:nvSpPr>
        <p:spPr>
          <a:xfrm>
            <a:off x="384465" y="1477573"/>
            <a:ext cx="11669827" cy="1083957"/>
          </a:xfrm>
          <a:prstGeom prst="rect">
            <a:avLst/>
          </a:prstGeom>
          <a:noFill/>
          <a:ln>
            <a:noFill/>
          </a:ln>
        </p:spPr>
        <p:txBody>
          <a:bodyPr spcFirstLastPara="1" wrap="square" lIns="91425" tIns="45700" rIns="91425" bIns="45700" anchor="t" anchorCtr="0">
            <a:normAutofit fontScale="85000" lnSpcReduction="20000"/>
          </a:bodyPr>
          <a:lstStyle/>
          <a:p>
            <a:pPr marL="101600" lvl="0" indent="0" algn="l" rtl="0">
              <a:lnSpc>
                <a:spcPct val="90000"/>
              </a:lnSpc>
              <a:spcBef>
                <a:spcPts val="1000"/>
              </a:spcBef>
              <a:spcAft>
                <a:spcPts val="0"/>
              </a:spcAft>
              <a:buSzPct val="58823"/>
              <a:buNone/>
            </a:pPr>
            <a:r>
              <a:rPr lang="en-US"/>
              <a:t>Clemson: Libraries:  Diversity, Equity, and Inclusion     </a:t>
            </a:r>
            <a:r>
              <a:rPr lang="en-US" u="sng">
                <a:solidFill>
                  <a:schemeClr val="hlink"/>
                </a:solidFill>
                <a:hlinkClick r:id="rId3"/>
              </a:rPr>
              <a:t>https://clemson.libguides.com/az.php?s=174163</a:t>
            </a:r>
            <a:r>
              <a:rPr lang="en-US"/>
              <a:t> </a:t>
            </a:r>
            <a:endParaRPr sz="4000"/>
          </a:p>
          <a:p>
            <a:pPr marL="101600" lvl="0" indent="0" algn="l" rtl="0">
              <a:lnSpc>
                <a:spcPct val="90000"/>
              </a:lnSpc>
              <a:spcBef>
                <a:spcPts val="1000"/>
              </a:spcBef>
              <a:spcAft>
                <a:spcPts val="0"/>
              </a:spcAft>
              <a:buSzPct val="117647"/>
              <a:buNone/>
            </a:pPr>
            <a:r>
              <a:rPr lang="en-US"/>
              <a:t> </a:t>
            </a:r>
            <a:endParaRPr/>
          </a:p>
          <a:p>
            <a:pPr marL="101600" lvl="0" indent="0" algn="l" rtl="0">
              <a:lnSpc>
                <a:spcPct val="90000"/>
              </a:lnSpc>
              <a:spcBef>
                <a:spcPts val="1000"/>
              </a:spcBef>
              <a:spcAft>
                <a:spcPts val="0"/>
              </a:spcAft>
              <a:buSzPct val="58823"/>
              <a:buNone/>
            </a:pPr>
            <a:r>
              <a:rPr lang="en-US"/>
              <a:t> </a:t>
            </a:r>
            <a:endParaRPr sz="4000"/>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584200" lvl="1" indent="0" algn="ctr" rtl="0">
              <a:lnSpc>
                <a:spcPct val="90000"/>
              </a:lnSpc>
              <a:spcBef>
                <a:spcPts val="0"/>
              </a:spcBef>
              <a:spcAft>
                <a:spcPts val="0"/>
              </a:spcAft>
              <a:buSzPct val="130718"/>
              <a:buNone/>
            </a:pPr>
            <a:endParaRPr u="sng">
              <a:solidFill>
                <a:schemeClr val="hlink"/>
              </a:solidFill>
              <a:hlinkClick r:id="rId4"/>
            </a:endParaRPr>
          </a:p>
          <a:p>
            <a:pPr marL="584200" lvl="1" indent="0" algn="ctr"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a:p>
        </p:txBody>
      </p:sp>
      <p:sp>
        <p:nvSpPr>
          <p:cNvPr id="274" name="Google Shape;274;p49"/>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 and Inclusion subject headings</a:t>
            </a:r>
            <a:br>
              <a:rPr lang="en-US" b="0"/>
            </a:br>
            <a:endParaRPr/>
          </a:p>
        </p:txBody>
      </p:sp>
      <p:pic>
        <p:nvPicPr>
          <p:cNvPr id="275" name="Google Shape;275;p49"/>
          <p:cNvPicPr preferRelativeResize="0"/>
          <p:nvPr/>
        </p:nvPicPr>
        <p:blipFill rotWithShape="1">
          <a:blip r:embed="rId5">
            <a:alphaModFix/>
          </a:blip>
          <a:srcRect/>
          <a:stretch/>
        </p:blipFill>
        <p:spPr>
          <a:xfrm>
            <a:off x="1716703" y="1900926"/>
            <a:ext cx="7548409" cy="49328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body" idx="1"/>
          </p:nvPr>
        </p:nvSpPr>
        <p:spPr>
          <a:xfrm>
            <a:off x="447487" y="1520071"/>
            <a:ext cx="11040042" cy="986960"/>
          </a:xfrm>
          <a:prstGeom prst="rect">
            <a:avLst/>
          </a:prstGeom>
          <a:noFill/>
          <a:ln>
            <a:noFill/>
          </a:ln>
        </p:spPr>
        <p:txBody>
          <a:bodyPr spcFirstLastPara="1" wrap="square" lIns="91425" tIns="45700" rIns="91425" bIns="45700" anchor="t" anchorCtr="0">
            <a:normAutofit fontScale="77500" lnSpcReduction="20000"/>
          </a:bodyPr>
          <a:lstStyle/>
          <a:p>
            <a:pPr marL="101600" lvl="0" indent="0" algn="l" rtl="0">
              <a:lnSpc>
                <a:spcPct val="90000"/>
              </a:lnSpc>
              <a:spcBef>
                <a:spcPts val="1000"/>
              </a:spcBef>
              <a:spcAft>
                <a:spcPts val="0"/>
              </a:spcAft>
              <a:buSzPct val="64516"/>
              <a:buNone/>
            </a:pPr>
            <a:r>
              <a:rPr lang="en-US"/>
              <a:t>Seton Hall University Libraries: Diversity, Equity, and Inclusion (DEI)  </a:t>
            </a:r>
            <a:r>
              <a:rPr lang="en-US" u="sng">
                <a:solidFill>
                  <a:schemeClr val="hlink"/>
                </a:solidFill>
                <a:hlinkClick r:id="rId3"/>
              </a:rPr>
              <a:t>https://library.shu.edu/az.php?s=204940</a:t>
            </a:r>
            <a:r>
              <a:rPr lang="en-US"/>
              <a:t> </a:t>
            </a:r>
            <a:endParaRPr sz="4000"/>
          </a:p>
          <a:p>
            <a:pPr marL="101600" lvl="0" indent="0" algn="l" rtl="0">
              <a:lnSpc>
                <a:spcPct val="90000"/>
              </a:lnSpc>
              <a:spcBef>
                <a:spcPts val="1000"/>
              </a:spcBef>
              <a:spcAft>
                <a:spcPts val="0"/>
              </a:spcAft>
              <a:buSzPct val="129032"/>
              <a:buNone/>
            </a:pPr>
            <a:r>
              <a:rPr lang="en-US"/>
              <a:t> </a:t>
            </a:r>
            <a:endParaRPr/>
          </a:p>
          <a:p>
            <a:pPr marL="101600" lvl="0" indent="0" algn="l" rtl="0">
              <a:lnSpc>
                <a:spcPct val="90000"/>
              </a:lnSpc>
              <a:spcBef>
                <a:spcPts val="1000"/>
              </a:spcBef>
              <a:spcAft>
                <a:spcPts val="0"/>
              </a:spcAft>
              <a:buSzPct val="64516"/>
              <a:buNone/>
            </a:pPr>
            <a:r>
              <a:rPr lang="en-US"/>
              <a:t> </a:t>
            </a:r>
            <a:endParaRPr sz="4000"/>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584200" lvl="1" indent="0" algn="ctr" rtl="0">
              <a:lnSpc>
                <a:spcPct val="90000"/>
              </a:lnSpc>
              <a:spcBef>
                <a:spcPts val="0"/>
              </a:spcBef>
              <a:spcAft>
                <a:spcPts val="0"/>
              </a:spcAft>
              <a:buSzPct val="143369"/>
              <a:buNone/>
            </a:pPr>
            <a:endParaRPr u="sng">
              <a:solidFill>
                <a:schemeClr val="hlink"/>
              </a:solidFill>
              <a:hlinkClick r:id="rId4"/>
            </a:endParaRPr>
          </a:p>
          <a:p>
            <a:pPr marL="584200" lvl="1" indent="0" algn="ctr"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a:p>
        </p:txBody>
      </p:sp>
      <p:sp>
        <p:nvSpPr>
          <p:cNvPr id="281" name="Google Shape;281;p50"/>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 and Inclusion subject headings</a:t>
            </a:r>
            <a:br>
              <a:rPr lang="en-US" b="0"/>
            </a:br>
            <a:endParaRPr/>
          </a:p>
        </p:txBody>
      </p:sp>
      <p:pic>
        <p:nvPicPr>
          <p:cNvPr id="282" name="Google Shape;282;p50"/>
          <p:cNvPicPr preferRelativeResize="0"/>
          <p:nvPr/>
        </p:nvPicPr>
        <p:blipFill rotWithShape="1">
          <a:blip r:embed="rId5">
            <a:alphaModFix/>
          </a:blip>
          <a:srcRect/>
          <a:stretch/>
        </p:blipFill>
        <p:spPr>
          <a:xfrm>
            <a:off x="601849" y="1960041"/>
            <a:ext cx="9983065" cy="44276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body" idx="1"/>
          </p:nvPr>
        </p:nvSpPr>
        <p:spPr>
          <a:xfrm>
            <a:off x="1544184" y="1586683"/>
            <a:ext cx="9919121" cy="736061"/>
          </a:xfrm>
          <a:prstGeom prst="rect">
            <a:avLst/>
          </a:prstGeom>
          <a:noFill/>
          <a:ln>
            <a:noFill/>
          </a:ln>
        </p:spPr>
        <p:txBody>
          <a:bodyPr spcFirstLastPara="1" wrap="square" lIns="91425" tIns="45700" rIns="91425" bIns="45700" anchor="t" anchorCtr="0">
            <a:normAutofit fontScale="85000" lnSpcReduction="20000"/>
          </a:bodyPr>
          <a:lstStyle/>
          <a:p>
            <a:pPr marL="101600" lvl="0" indent="0" algn="l" rtl="0">
              <a:lnSpc>
                <a:spcPct val="90000"/>
              </a:lnSpc>
              <a:spcBef>
                <a:spcPts val="1000"/>
              </a:spcBef>
              <a:spcAft>
                <a:spcPts val="0"/>
              </a:spcAft>
              <a:buSzPct val="168067"/>
              <a:buNone/>
            </a:pPr>
            <a:r>
              <a:rPr lang="en-US"/>
              <a:t>Emory Libraries:  LGBTQ Studies      </a:t>
            </a:r>
            <a:r>
              <a:rPr lang="en-US" sz="1400" u="sng">
                <a:solidFill>
                  <a:schemeClr val="hlink"/>
                </a:solidFill>
                <a:hlinkClick r:id="rId3"/>
              </a:rPr>
              <a:t>https://guides.libraries.emory.edu/sb.php?subject_id=174055</a:t>
            </a:r>
            <a:endParaRPr sz="1400" u="sng"/>
          </a:p>
          <a:p>
            <a:pPr marL="101600" lvl="0" indent="0" algn="l" rtl="0">
              <a:lnSpc>
                <a:spcPct val="90000"/>
              </a:lnSpc>
              <a:spcBef>
                <a:spcPts val="1000"/>
              </a:spcBef>
              <a:spcAft>
                <a:spcPts val="0"/>
              </a:spcAft>
              <a:buSzPct val="58823"/>
              <a:buNone/>
            </a:pPr>
            <a:r>
              <a:rPr lang="en-US"/>
              <a:t> </a:t>
            </a:r>
            <a:endParaRPr sz="4000"/>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u="sng">
              <a:solidFill>
                <a:schemeClr val="hlink"/>
              </a:solidFill>
              <a:hlinkClick r:id="rId4"/>
            </a:endParaRPr>
          </a:p>
          <a:p>
            <a:pPr marL="584200" lvl="1" indent="0" algn="ctr" rtl="0">
              <a:lnSpc>
                <a:spcPct val="90000"/>
              </a:lnSpc>
              <a:spcBef>
                <a:spcPts val="0"/>
              </a:spcBef>
              <a:spcAft>
                <a:spcPts val="0"/>
              </a:spcAft>
              <a:buSzPct val="130718"/>
              <a:buNone/>
            </a:pPr>
            <a:endParaRPr u="sng">
              <a:solidFill>
                <a:schemeClr val="hlink"/>
              </a:solidFill>
              <a:hlinkClick r:id="rId4"/>
            </a:endParaRPr>
          </a:p>
          <a:p>
            <a:pPr marL="584200" lvl="1" indent="0" algn="ctr" rtl="0">
              <a:lnSpc>
                <a:spcPct val="90000"/>
              </a:lnSpc>
              <a:spcBef>
                <a:spcPts val="0"/>
              </a:spcBef>
              <a:spcAft>
                <a:spcPts val="0"/>
              </a:spcAft>
              <a:buSzPct val="130718"/>
              <a:buNone/>
            </a:pPr>
            <a:endParaRPr u="sng">
              <a:solidFill>
                <a:schemeClr val="hlink"/>
              </a:solidFill>
              <a:hlinkClick r:id="rId4"/>
            </a:endParaRPr>
          </a:p>
          <a:p>
            <a:pPr marL="1041400" lvl="1" indent="-330200" algn="l" rtl="0">
              <a:lnSpc>
                <a:spcPct val="90000"/>
              </a:lnSpc>
              <a:spcBef>
                <a:spcPts val="0"/>
              </a:spcBef>
              <a:spcAft>
                <a:spcPts val="0"/>
              </a:spcAft>
              <a:buSzPct val="130718"/>
              <a:buNone/>
            </a:pPr>
            <a:endParaRPr/>
          </a:p>
        </p:txBody>
      </p:sp>
      <p:sp>
        <p:nvSpPr>
          <p:cNvPr id="288" name="Google Shape;288;p51"/>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 and Inclusion subject headings</a:t>
            </a:r>
            <a:br>
              <a:rPr lang="en-US" b="0"/>
            </a:br>
            <a:endParaRPr/>
          </a:p>
        </p:txBody>
      </p:sp>
      <p:pic>
        <p:nvPicPr>
          <p:cNvPr id="289" name="Google Shape;289;p51"/>
          <p:cNvPicPr preferRelativeResize="0"/>
          <p:nvPr/>
        </p:nvPicPr>
        <p:blipFill rotWithShape="1">
          <a:blip r:embed="rId5">
            <a:alphaModFix/>
          </a:blip>
          <a:srcRect/>
          <a:stretch/>
        </p:blipFill>
        <p:spPr>
          <a:xfrm>
            <a:off x="1973373" y="2127679"/>
            <a:ext cx="6988959" cy="4551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a:spLocks noGrp="1"/>
          </p:cNvSpPr>
          <p:nvPr>
            <p:ph type="body" idx="1"/>
          </p:nvPr>
        </p:nvSpPr>
        <p:spPr>
          <a:xfrm>
            <a:off x="453542" y="1610905"/>
            <a:ext cx="4760355"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University of Arizona</a:t>
            </a:r>
            <a:endParaRPr/>
          </a:p>
          <a:p>
            <a:pPr marL="101600" lvl="0" indent="0" algn="l" rtl="0">
              <a:lnSpc>
                <a:spcPct val="90000"/>
              </a:lnSpc>
              <a:spcBef>
                <a:spcPts val="1000"/>
              </a:spcBef>
              <a:spcAft>
                <a:spcPts val="0"/>
              </a:spcAft>
              <a:buSzPts val="2000"/>
              <a:buNone/>
            </a:pPr>
            <a:r>
              <a:rPr lang="en-US"/>
              <a:t>LGBT Studies </a:t>
            </a:r>
            <a:endParaRPr sz="4000"/>
          </a:p>
          <a:p>
            <a:pPr marL="101600" lvl="0" indent="0" algn="l" rtl="0">
              <a:lnSpc>
                <a:spcPct val="90000"/>
              </a:lnSpc>
              <a:spcBef>
                <a:spcPts val="1000"/>
              </a:spcBef>
              <a:spcAft>
                <a:spcPts val="0"/>
              </a:spcAft>
              <a:buSzPts val="2000"/>
              <a:buNone/>
            </a:pPr>
            <a:r>
              <a:rPr lang="en-US" u="sng">
                <a:solidFill>
                  <a:schemeClr val="hlink"/>
                </a:solidFill>
                <a:hlinkClick r:id="rId3"/>
              </a:rPr>
              <a:t>https://libguides.library.arizona.edu/az.php?s=160055</a:t>
            </a:r>
            <a:endParaRPr sz="4000"/>
          </a:p>
          <a:p>
            <a:pPr marL="101600" lvl="0" indent="0" algn="l" rtl="0">
              <a:lnSpc>
                <a:spcPct val="90000"/>
              </a:lnSpc>
              <a:spcBef>
                <a:spcPts val="1000"/>
              </a:spcBef>
              <a:spcAft>
                <a:spcPts val="0"/>
              </a:spcAft>
              <a:buSzPts val="2000"/>
              <a:buNone/>
            </a:pPr>
            <a:r>
              <a:rPr lang="en-US"/>
              <a:t> </a:t>
            </a:r>
            <a:endParaRPr sz="4000"/>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295" name="Google Shape;295;p52"/>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 and Inclusion subject headings</a:t>
            </a:r>
            <a:br>
              <a:rPr lang="en-US" b="0"/>
            </a:br>
            <a:endParaRPr/>
          </a:p>
        </p:txBody>
      </p:sp>
      <p:pic>
        <p:nvPicPr>
          <p:cNvPr id="296" name="Google Shape;296;p52"/>
          <p:cNvPicPr preferRelativeResize="0"/>
          <p:nvPr/>
        </p:nvPicPr>
        <p:blipFill rotWithShape="1">
          <a:blip r:embed="rId5">
            <a:alphaModFix/>
          </a:blip>
          <a:srcRect/>
          <a:stretch/>
        </p:blipFill>
        <p:spPr>
          <a:xfrm>
            <a:off x="5476108" y="1041354"/>
            <a:ext cx="6471647" cy="5728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Temple University Libraries:  LGBT Studies  </a:t>
            </a:r>
            <a:r>
              <a:rPr lang="en-US" u="sng">
                <a:solidFill>
                  <a:schemeClr val="hlink"/>
                </a:solidFill>
                <a:hlinkClick r:id="rId3"/>
              </a:rPr>
              <a:t>https://guides.temple.edu/az.php?s=19750</a:t>
            </a:r>
            <a:r>
              <a:rPr lang="en-US"/>
              <a:t> </a:t>
            </a:r>
            <a:endParaRPr sz="4000"/>
          </a:p>
          <a:p>
            <a:pPr marL="101600" lvl="0" indent="0" algn="l" rtl="0">
              <a:lnSpc>
                <a:spcPct val="90000"/>
              </a:lnSpc>
              <a:spcBef>
                <a:spcPts val="1000"/>
              </a:spcBef>
              <a:spcAft>
                <a:spcPts val="0"/>
              </a:spcAft>
              <a:buSzPts val="2000"/>
              <a:buNone/>
            </a:pPr>
            <a:r>
              <a:rPr lang="en-US"/>
              <a:t> </a:t>
            </a:r>
            <a:endParaRPr sz="4000"/>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302" name="Google Shape;302;p53"/>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 and Inclusion subject headings</a:t>
            </a:r>
            <a:br>
              <a:rPr lang="en-US" b="0"/>
            </a:br>
            <a:endParaRPr/>
          </a:p>
        </p:txBody>
      </p:sp>
      <p:pic>
        <p:nvPicPr>
          <p:cNvPr id="303" name="Google Shape;303;p53"/>
          <p:cNvPicPr preferRelativeResize="0"/>
          <p:nvPr/>
        </p:nvPicPr>
        <p:blipFill rotWithShape="1">
          <a:blip r:embed="rId5">
            <a:alphaModFix/>
          </a:blip>
          <a:srcRect/>
          <a:stretch/>
        </p:blipFill>
        <p:spPr>
          <a:xfrm>
            <a:off x="1611596" y="2109844"/>
            <a:ext cx="7841241" cy="47481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body" idx="1"/>
          </p:nvPr>
        </p:nvSpPr>
        <p:spPr>
          <a:xfrm>
            <a:off x="453543" y="1610905"/>
            <a:ext cx="11542658" cy="599400"/>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Digital Transgender Archive (free resource)  </a:t>
            </a:r>
            <a:r>
              <a:rPr lang="en-US" u="sng">
                <a:solidFill>
                  <a:schemeClr val="hlink"/>
                </a:solidFill>
                <a:hlinkClick r:id="rId3"/>
              </a:rPr>
              <a:t>https://www.digitaltransgenderarchive.net/</a:t>
            </a:r>
            <a:r>
              <a:rPr lang="en-US"/>
              <a:t> </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sz="4000"/>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309" name="Google Shape;309;p54"/>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 and Inclusion subject headings</a:t>
            </a:r>
            <a:br>
              <a:rPr lang="en-US" b="0"/>
            </a:br>
            <a:endParaRPr/>
          </a:p>
        </p:txBody>
      </p:sp>
      <p:pic>
        <p:nvPicPr>
          <p:cNvPr id="310" name="Google Shape;310;p54"/>
          <p:cNvPicPr preferRelativeResize="0"/>
          <p:nvPr/>
        </p:nvPicPr>
        <p:blipFill rotWithShape="1">
          <a:blip r:embed="rId5">
            <a:alphaModFix/>
          </a:blip>
          <a:srcRect/>
          <a:stretch/>
        </p:blipFill>
        <p:spPr>
          <a:xfrm>
            <a:off x="2463470" y="2210305"/>
            <a:ext cx="6414084" cy="46171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5"/>
          <p:cNvSpPr txBox="1">
            <a:spLocks noGrp="1"/>
          </p:cNvSpPr>
          <p:nvPr>
            <p:ph type="body" idx="1"/>
          </p:nvPr>
        </p:nvSpPr>
        <p:spPr>
          <a:xfrm>
            <a:off x="453542" y="1610905"/>
            <a:ext cx="6274261" cy="5201678"/>
          </a:xfrm>
          <a:prstGeom prst="rect">
            <a:avLst/>
          </a:prstGeom>
          <a:noFill/>
          <a:ln>
            <a:noFill/>
          </a:ln>
        </p:spPr>
        <p:txBody>
          <a:bodyPr spcFirstLastPara="1" wrap="square" lIns="91425" tIns="45700" rIns="91425" bIns="45700" anchor="t" anchorCtr="0">
            <a:normAutofit lnSpcReduction="10000"/>
          </a:bodyPr>
          <a:lstStyle/>
          <a:p>
            <a:pPr marL="101600" lvl="0" indent="0" algn="l" rtl="0">
              <a:lnSpc>
                <a:spcPct val="90000"/>
              </a:lnSpc>
              <a:spcBef>
                <a:spcPts val="1000"/>
              </a:spcBef>
              <a:spcAft>
                <a:spcPts val="0"/>
              </a:spcAft>
              <a:buSzPts val="2000"/>
              <a:buNone/>
            </a:pPr>
            <a:r>
              <a:rPr lang="en-US"/>
              <a:t>Locally I discovered that:</a:t>
            </a:r>
            <a:endParaRPr/>
          </a:p>
          <a:p>
            <a:pPr marL="101600" lvl="0" indent="0" algn="l" rtl="0">
              <a:lnSpc>
                <a:spcPct val="90000"/>
              </a:lnSpc>
              <a:spcBef>
                <a:spcPts val="1000"/>
              </a:spcBef>
              <a:spcAft>
                <a:spcPts val="0"/>
              </a:spcAft>
              <a:buSzPts val="2000"/>
              <a:buNone/>
            </a:pPr>
            <a:r>
              <a:rPr lang="en-US"/>
              <a:t>The subject naming conventions used when we setup LibGuides are aligned with academic departments.</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Ethnic &amp; Cultural Studies (22)</a:t>
            </a:r>
            <a:endParaRPr/>
          </a:p>
          <a:p>
            <a:pPr marL="101600" lvl="0" indent="0" algn="l" rtl="0">
              <a:lnSpc>
                <a:spcPct val="90000"/>
              </a:lnSpc>
              <a:spcBef>
                <a:spcPts val="1000"/>
              </a:spcBef>
              <a:spcAft>
                <a:spcPts val="0"/>
              </a:spcAft>
              <a:buSzPts val="2000"/>
              <a:buNone/>
            </a:pPr>
            <a:r>
              <a:rPr lang="en-US"/>
              <a:t>Women’s &amp; Gender Studies (12)</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The rationale is that this will make it easier for folks to find resources in terms of academic conventions in those areas.</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sz="2400" u="sng">
                <a:solidFill>
                  <a:schemeClr val="hlink"/>
                </a:solidFill>
                <a:hlinkClick r:id="rId3"/>
              </a:rPr>
              <a:t>https://libguides.bgsu.edu/az.php</a:t>
            </a:r>
            <a:endParaRPr sz="2400"/>
          </a:p>
          <a:p>
            <a:pPr marL="101600" lvl="0" indent="0" algn="l" rtl="0">
              <a:lnSpc>
                <a:spcPct val="90000"/>
              </a:lnSpc>
              <a:spcBef>
                <a:spcPts val="1000"/>
              </a:spcBef>
              <a:spcAft>
                <a:spcPts val="0"/>
              </a:spcAft>
              <a:buSzPts val="2000"/>
              <a:buNone/>
            </a:pPr>
            <a:endParaRPr sz="2400"/>
          </a:p>
          <a:p>
            <a:pPr marL="101600" lvl="0" indent="0" algn="l" rtl="0">
              <a:lnSpc>
                <a:spcPct val="90000"/>
              </a:lnSpc>
              <a:spcBef>
                <a:spcPts val="1000"/>
              </a:spcBef>
              <a:spcAft>
                <a:spcPts val="0"/>
              </a:spcAft>
              <a:buSzPts val="2000"/>
              <a:buNone/>
            </a:pPr>
            <a:endParaRPr sz="2400"/>
          </a:p>
          <a:p>
            <a:pPr marL="101600" lvl="0" indent="0" algn="l" rtl="0">
              <a:lnSpc>
                <a:spcPct val="90000"/>
              </a:lnSpc>
              <a:spcBef>
                <a:spcPts val="1000"/>
              </a:spcBef>
              <a:spcAft>
                <a:spcPts val="0"/>
              </a:spcAft>
              <a:buSzPts val="2000"/>
              <a:buNone/>
            </a:pPr>
            <a:endParaRPr sz="4000"/>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316" name="Google Shape;316;p55"/>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Databases A-Z list:  Diversity, Equity,</a:t>
            </a:r>
            <a:br>
              <a:rPr lang="en-US" b="0"/>
            </a:br>
            <a:r>
              <a:rPr lang="en-US" b="0"/>
              <a:t> and Inclusion subject headings</a:t>
            </a:r>
            <a:br>
              <a:rPr lang="en-US" b="0"/>
            </a:br>
            <a:endParaRPr/>
          </a:p>
        </p:txBody>
      </p:sp>
      <p:pic>
        <p:nvPicPr>
          <p:cNvPr id="317" name="Google Shape;317;p55"/>
          <p:cNvPicPr preferRelativeResize="0"/>
          <p:nvPr/>
        </p:nvPicPr>
        <p:blipFill rotWithShape="1">
          <a:blip r:embed="rId5">
            <a:alphaModFix/>
          </a:blip>
          <a:srcRect/>
          <a:stretch/>
        </p:blipFill>
        <p:spPr>
          <a:xfrm>
            <a:off x="7020920" y="571737"/>
            <a:ext cx="4848111" cy="6286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6"/>
          <p:cNvSpPr txBox="1">
            <a:spLocks noGrp="1"/>
          </p:cNvSpPr>
          <p:nvPr>
            <p:ph type="title"/>
          </p:nvPr>
        </p:nvSpPr>
        <p:spPr>
          <a:xfrm>
            <a:off x="831850" y="2508660"/>
            <a:ext cx="10515600" cy="92034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11111"/>
              <a:buNone/>
            </a:pPr>
            <a:r>
              <a:rPr lang="en-US" b="0"/>
              <a:t>Sierra preferred name</a:t>
            </a:r>
            <a:br>
              <a:rPr lang="en-US" b="0"/>
            </a:br>
            <a:r>
              <a:rPr lang="en-US" b="0"/>
              <a:t>Campus chosen name</a:t>
            </a:r>
            <a:br>
              <a:rPr lang="en-US" b="0"/>
            </a:br>
            <a:r>
              <a:rPr lang="en-US" b="0"/>
              <a:t>projects</a:t>
            </a:r>
            <a:br>
              <a:rPr lang="en-US" b="0"/>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7"/>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584200" lvl="1" indent="0" algn="ctr" rtl="0">
              <a:lnSpc>
                <a:spcPct val="90000"/>
              </a:lnSpc>
              <a:spcBef>
                <a:spcPts val="0"/>
              </a:spcBef>
              <a:spcAft>
                <a:spcPts val="0"/>
              </a:spcAft>
              <a:buSzPts val="2000"/>
              <a:buNone/>
            </a:pPr>
            <a:r>
              <a:rPr lang="en-US"/>
              <a:t>"</a:t>
            </a:r>
            <a:r>
              <a:rPr lang="en-US" u="sng">
                <a:solidFill>
                  <a:schemeClr val="hlink"/>
                </a:solidFill>
                <a:hlinkClick r:id="rId3"/>
              </a:rPr>
              <a:t>Sierra:  Empower your patrons with a Preferred Name option</a:t>
            </a:r>
            <a:r>
              <a:rPr lang="en-US"/>
              <a:t>" video by Jason Boland</a:t>
            </a:r>
            <a:endParaRPr/>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r>
              <a:rPr lang="en-US" u="sng">
                <a:solidFill>
                  <a:schemeClr val="hlink"/>
                </a:solidFill>
                <a:hlinkClick r:id="rId4"/>
              </a:rPr>
              <a:t>https://vimeo.com/405024947</a:t>
            </a:r>
            <a:endParaRPr/>
          </a:p>
          <a:p>
            <a:pPr marL="1041400" lvl="1" indent="-330200" algn="l" rtl="0">
              <a:lnSpc>
                <a:spcPct val="90000"/>
              </a:lnSpc>
              <a:spcBef>
                <a:spcPts val="0"/>
              </a:spcBef>
              <a:spcAft>
                <a:spcPts val="0"/>
              </a:spcAft>
              <a:buSzPts val="2000"/>
              <a:buNone/>
            </a:pPr>
            <a:endParaRPr/>
          </a:p>
        </p:txBody>
      </p:sp>
      <p:sp>
        <p:nvSpPr>
          <p:cNvPr id="328" name="Google Shape;328;p57"/>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0"/>
              <a:t>Sierra preferred name option</a:t>
            </a:r>
            <a:br>
              <a:rPr lang="en-US"/>
            </a:br>
            <a:br>
              <a:rPr lang="en-US"/>
            </a:br>
            <a:endParaRPr/>
          </a:p>
        </p:txBody>
      </p:sp>
      <p:pic>
        <p:nvPicPr>
          <p:cNvPr id="329" name="Google Shape;329;p57"/>
          <p:cNvPicPr preferRelativeResize="0"/>
          <p:nvPr/>
        </p:nvPicPr>
        <p:blipFill rotWithShape="1">
          <a:blip r:embed="rId5">
            <a:alphaModFix/>
          </a:blip>
          <a:srcRect/>
          <a:stretch/>
        </p:blipFill>
        <p:spPr>
          <a:xfrm>
            <a:off x="2406306" y="2114538"/>
            <a:ext cx="7524925" cy="41449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8"/>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BGSU central IT campus chosen name project:</a:t>
            </a:r>
            <a:endParaRPr/>
          </a:p>
          <a:p>
            <a:pPr marL="101600" lvl="0" indent="0" algn="l" rtl="0">
              <a:lnSpc>
                <a:spcPct val="90000"/>
              </a:lnSpc>
              <a:spcBef>
                <a:spcPts val="1000"/>
              </a:spcBef>
              <a:spcAft>
                <a:spcPts val="0"/>
              </a:spcAft>
              <a:buSzPts val="2000"/>
              <a:buNone/>
            </a:pPr>
            <a:r>
              <a:rPr lang="en-US"/>
              <a:t>BGSU Chosen Name round 1 PeopleSoft backend go live June 2021</a:t>
            </a:r>
            <a:endParaRPr/>
          </a:p>
          <a:p>
            <a:pPr marL="101600" lvl="0" indent="0" algn="l" rtl="0">
              <a:lnSpc>
                <a:spcPct val="90000"/>
              </a:lnSpc>
              <a:spcBef>
                <a:spcPts val="1000"/>
              </a:spcBef>
              <a:spcAft>
                <a:spcPts val="0"/>
              </a:spcAft>
              <a:buSzPts val="2000"/>
              <a:buNone/>
            </a:pPr>
            <a:r>
              <a:rPr lang="en-US"/>
              <a:t>University Libraries identified for round 2</a:t>
            </a:r>
            <a:endParaRPr/>
          </a:p>
          <a:p>
            <a:pPr marL="101600" lvl="0" indent="0" algn="l" rtl="0">
              <a:lnSpc>
                <a:spcPct val="90000"/>
              </a:lnSpc>
              <a:spcBef>
                <a:spcPts val="1000"/>
              </a:spcBef>
              <a:spcAft>
                <a:spcPts val="0"/>
              </a:spcAft>
              <a:buSzPts val="2000"/>
              <a:buNone/>
            </a:pPr>
            <a:r>
              <a:rPr lang="en-US"/>
              <a:t>Start:  Oct 2021,  go live:  March 7, 2022</a:t>
            </a:r>
            <a:endParaRPr/>
          </a:p>
          <a:p>
            <a:pPr marL="101600" lvl="0" indent="0" algn="l" rtl="0">
              <a:lnSpc>
                <a:spcPct val="90000"/>
              </a:lnSpc>
              <a:spcBef>
                <a:spcPts val="1000"/>
              </a:spcBef>
              <a:spcAft>
                <a:spcPts val="0"/>
              </a:spcAft>
              <a:buSzPts val="2000"/>
              <a:buNone/>
            </a:pPr>
            <a:r>
              <a:rPr lang="en-US"/>
              <a:t>Library Software Services impacted:</a:t>
            </a:r>
            <a:endParaRPr/>
          </a:p>
          <a:p>
            <a:pPr marL="101600" lvl="0" indent="0" algn="l" rtl="0">
              <a:lnSpc>
                <a:spcPct val="90000"/>
              </a:lnSpc>
              <a:spcBef>
                <a:spcPts val="1000"/>
              </a:spcBef>
              <a:spcAft>
                <a:spcPts val="0"/>
              </a:spcAft>
              <a:buSzPts val="2000"/>
              <a:buNone/>
            </a:pPr>
            <a:r>
              <a:rPr lang="en-US"/>
              <a:t>	Innovative Sierra patron database</a:t>
            </a:r>
            <a:endParaRPr/>
          </a:p>
          <a:p>
            <a:pPr marL="101600" lvl="0" indent="0" algn="l" rtl="0">
              <a:lnSpc>
                <a:spcPct val="90000"/>
              </a:lnSpc>
              <a:spcBef>
                <a:spcPts val="1000"/>
              </a:spcBef>
              <a:spcAft>
                <a:spcPts val="0"/>
              </a:spcAft>
              <a:buSzPts val="2000"/>
              <a:buNone/>
            </a:pPr>
            <a:r>
              <a:rPr lang="en-US"/>
              <a:t>	OCLC Tipasa Inter Library Loan</a:t>
            </a:r>
            <a:endParaRPr/>
          </a:p>
          <a:p>
            <a:pPr marL="101600" lvl="0" indent="0" algn="l" rtl="0">
              <a:lnSpc>
                <a:spcPct val="90000"/>
              </a:lnSpc>
              <a:spcBef>
                <a:spcPts val="1000"/>
              </a:spcBef>
              <a:spcAft>
                <a:spcPts val="0"/>
              </a:spcAft>
              <a:buSzPts val="2000"/>
              <a:buNone/>
            </a:pPr>
            <a:r>
              <a:rPr lang="en-US"/>
              <a:t>	VitalSource Verba student/faculty course textbook finder:  Textbooks.bgsu.edu  </a:t>
            </a:r>
            <a:endParaRPr/>
          </a:p>
          <a:p>
            <a:pPr marL="101600" lvl="0" indent="0" algn="l" rtl="0">
              <a:lnSpc>
                <a:spcPct val="90000"/>
              </a:lnSpc>
              <a:spcBef>
                <a:spcPts val="1000"/>
              </a:spcBef>
              <a:spcAft>
                <a:spcPts val="0"/>
              </a:spcAft>
              <a:buSzPts val="2000"/>
              <a:buNone/>
            </a:pPr>
            <a:r>
              <a:rPr lang="en-US"/>
              <a:t>	</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335" name="Google Shape;335;p58"/>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Central IT campus Chosen Name implementation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831850" y="2508660"/>
            <a:ext cx="10515600" cy="92034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11111"/>
              <a:buFont typeface="Arial"/>
              <a:buNone/>
            </a:pPr>
            <a:r>
              <a:rPr lang="en-US"/>
              <a:t>Diversity, Equity, and Inclusion statement and Library website</a:t>
            </a:r>
            <a:br>
              <a:rPr lang="en-US"/>
            </a:br>
            <a:br>
              <a:rPr lang="en-US" b="0"/>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9"/>
          <p:cNvSpPr txBox="1">
            <a:spLocks noGrp="1"/>
          </p:cNvSpPr>
          <p:nvPr>
            <p:ph type="body" idx="1"/>
          </p:nvPr>
        </p:nvSpPr>
        <p:spPr>
          <a:xfrm>
            <a:off x="453542" y="1610904"/>
            <a:ext cx="11146577" cy="5122956"/>
          </a:xfrm>
          <a:prstGeom prst="rect">
            <a:avLst/>
          </a:prstGeom>
          <a:noFill/>
          <a:ln>
            <a:noFill/>
          </a:ln>
        </p:spPr>
        <p:txBody>
          <a:bodyPr spcFirstLastPara="1" wrap="square" lIns="91425" tIns="45700" rIns="91425" bIns="45700" anchor="t" anchorCtr="0">
            <a:normAutofit fontScale="25000" lnSpcReduction="20000"/>
          </a:bodyPr>
          <a:lstStyle/>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ct val="111111"/>
              <a:buNone/>
            </a:pPr>
            <a:r>
              <a:rPr lang="en-US" sz="7200"/>
              <a:t>PeopleSoft generates a csv file of data for Sierra Patron Database</a:t>
            </a:r>
            <a:endParaRPr/>
          </a:p>
          <a:p>
            <a:pPr marL="101600" lvl="0" indent="0" algn="l" rtl="0">
              <a:lnSpc>
                <a:spcPct val="90000"/>
              </a:lnSpc>
              <a:spcBef>
                <a:spcPts val="1000"/>
              </a:spcBef>
              <a:spcAft>
                <a:spcPts val="0"/>
              </a:spcAft>
              <a:buSzPct val="111111"/>
              <a:buNone/>
            </a:pPr>
            <a:r>
              <a:rPr lang="en-US" sz="7200"/>
              <a:t>The file gets loaded nightly via Sierra scheduler product</a:t>
            </a:r>
            <a:endParaRPr/>
          </a:p>
          <a:p>
            <a:pPr marL="101600" lvl="0" indent="0" algn="l" rtl="0">
              <a:lnSpc>
                <a:spcPct val="90000"/>
              </a:lnSpc>
              <a:spcBef>
                <a:spcPts val="1000"/>
              </a:spcBef>
              <a:spcAft>
                <a:spcPts val="0"/>
              </a:spcAft>
              <a:buSzPct val="111111"/>
              <a:buNone/>
            </a:pPr>
            <a:endParaRPr sz="7200"/>
          </a:p>
          <a:p>
            <a:pPr marL="101600" lvl="0" indent="0" algn="l" rtl="0">
              <a:lnSpc>
                <a:spcPct val="90000"/>
              </a:lnSpc>
              <a:spcBef>
                <a:spcPts val="1000"/>
              </a:spcBef>
              <a:spcAft>
                <a:spcPts val="0"/>
              </a:spcAft>
              <a:buSzPct val="111111"/>
              <a:buNone/>
            </a:pPr>
            <a:r>
              <a:rPr lang="en-US" sz="7200"/>
              <a:t>Previously we had only the  n tagged patron name</a:t>
            </a:r>
            <a:endParaRPr/>
          </a:p>
          <a:p>
            <a:pPr marL="101600" lvl="0" indent="0" algn="l" rtl="0">
              <a:lnSpc>
                <a:spcPct val="90000"/>
              </a:lnSpc>
              <a:spcBef>
                <a:spcPts val="1000"/>
              </a:spcBef>
              <a:spcAft>
                <a:spcPts val="0"/>
              </a:spcAft>
              <a:buSzPct val="111111"/>
              <a:buNone/>
            </a:pPr>
            <a:r>
              <a:rPr lang="en-US" sz="7200"/>
              <a:t>Outputted in a csv file which had the name in the 6</a:t>
            </a:r>
            <a:r>
              <a:rPr lang="en-US" sz="7200" baseline="30000"/>
              <a:t>th</a:t>
            </a:r>
            <a:r>
              <a:rPr lang="en-US" sz="7200"/>
              <a:t> position</a:t>
            </a:r>
            <a:endParaRPr/>
          </a:p>
          <a:p>
            <a:pPr marL="101600" lvl="0" indent="0" algn="l" rtl="0">
              <a:lnSpc>
                <a:spcPct val="90000"/>
              </a:lnSpc>
              <a:spcBef>
                <a:spcPts val="1000"/>
              </a:spcBef>
              <a:spcAft>
                <a:spcPts val="0"/>
              </a:spcAft>
              <a:buSzPct val="111111"/>
              <a:buNone/>
            </a:pPr>
            <a:r>
              <a:rPr lang="en-US" sz="7200"/>
              <a:t>We used a loader to drop the data in that field into the n tagged field</a:t>
            </a:r>
            <a:endParaRPr/>
          </a:p>
          <a:p>
            <a:pPr marL="101600" lvl="0" indent="0" algn="l" rtl="0">
              <a:lnSpc>
                <a:spcPct val="90000"/>
              </a:lnSpc>
              <a:spcBef>
                <a:spcPts val="1000"/>
              </a:spcBef>
              <a:spcAft>
                <a:spcPts val="0"/>
              </a:spcAft>
              <a:buSzPct val="111111"/>
              <a:buNone/>
            </a:pPr>
            <a:endParaRPr sz="7200"/>
          </a:p>
          <a:p>
            <a:pPr marL="101600" lvl="0" indent="0" algn="l" rtl="0">
              <a:lnSpc>
                <a:spcPct val="90000"/>
              </a:lnSpc>
              <a:spcBef>
                <a:spcPts val="1000"/>
              </a:spcBef>
              <a:spcAft>
                <a:spcPts val="0"/>
              </a:spcAft>
              <a:buSzPct val="111111"/>
              <a:buNone/>
            </a:pPr>
            <a:r>
              <a:rPr lang="en-US" sz="7200"/>
              <a:t>Innovative addition of the Preferred Name field we changed:</a:t>
            </a:r>
            <a:endParaRPr/>
          </a:p>
          <a:p>
            <a:pPr marL="101600" lvl="0" indent="0" algn="l" rtl="0">
              <a:lnSpc>
                <a:spcPct val="90000"/>
              </a:lnSpc>
              <a:spcBef>
                <a:spcPts val="1000"/>
              </a:spcBef>
              <a:spcAft>
                <a:spcPts val="0"/>
              </a:spcAft>
              <a:buSzPct val="111111"/>
              <a:buNone/>
            </a:pPr>
            <a:r>
              <a:rPr lang="en-US" sz="7200"/>
              <a:t>n tagged chosen name</a:t>
            </a:r>
            <a:endParaRPr/>
          </a:p>
          <a:p>
            <a:pPr marL="101600" lvl="0" indent="0" algn="l" rtl="0">
              <a:lnSpc>
                <a:spcPct val="90000"/>
              </a:lnSpc>
              <a:spcBef>
                <a:spcPts val="1000"/>
              </a:spcBef>
              <a:spcAft>
                <a:spcPts val="0"/>
              </a:spcAft>
              <a:buSzPct val="111111"/>
              <a:buNone/>
            </a:pPr>
            <a:r>
              <a:rPr lang="en-US" sz="7200"/>
              <a:t>l tagged legal name</a:t>
            </a:r>
            <a:endParaRPr/>
          </a:p>
          <a:p>
            <a:pPr marL="101600" lvl="0" indent="0" algn="l" rtl="0">
              <a:lnSpc>
                <a:spcPct val="90000"/>
              </a:lnSpc>
              <a:spcBef>
                <a:spcPts val="1000"/>
              </a:spcBef>
              <a:spcAft>
                <a:spcPts val="0"/>
              </a:spcAft>
              <a:buSzPct val="111111"/>
              <a:buNone/>
            </a:pPr>
            <a:r>
              <a:rPr lang="en-US" sz="7200"/>
              <a:t>The csv file had the chosen name in the 6</a:t>
            </a:r>
            <a:r>
              <a:rPr lang="en-US" sz="7200" baseline="30000"/>
              <a:t>th</a:t>
            </a:r>
            <a:r>
              <a:rPr lang="en-US" sz="7200"/>
              <a:t> position  and the legal name in the 26</a:t>
            </a:r>
            <a:r>
              <a:rPr lang="en-US" sz="7200" baseline="30000"/>
              <a:t>th</a:t>
            </a:r>
            <a:r>
              <a:rPr lang="en-US" sz="7200"/>
              <a:t> position</a:t>
            </a:r>
            <a:endParaRPr/>
          </a:p>
          <a:p>
            <a:pPr marL="101600" lvl="0" indent="0" algn="l" rtl="0">
              <a:lnSpc>
                <a:spcPct val="90000"/>
              </a:lnSpc>
              <a:spcBef>
                <a:spcPts val="1000"/>
              </a:spcBef>
              <a:spcAft>
                <a:spcPts val="0"/>
              </a:spcAft>
              <a:buSzPct val="111111"/>
              <a:buNone/>
            </a:pPr>
            <a:r>
              <a:rPr lang="en-US" sz="7200"/>
              <a:t>(last field of file)</a:t>
            </a:r>
            <a:endParaRPr/>
          </a:p>
          <a:p>
            <a:pPr marL="101600" lvl="0" indent="0" algn="l" rtl="0">
              <a:lnSpc>
                <a:spcPct val="90000"/>
              </a:lnSpc>
              <a:spcBef>
                <a:spcPts val="1000"/>
              </a:spcBef>
              <a:spcAft>
                <a:spcPts val="0"/>
              </a:spcAft>
              <a:buSzPct val="111111"/>
              <a:buNone/>
            </a:pPr>
            <a:r>
              <a:rPr lang="en-US" sz="7200"/>
              <a:t>		</a:t>
            </a:r>
            <a:endParaRPr/>
          </a:p>
          <a:p>
            <a:pPr marL="101600" lvl="0" indent="0" algn="l" rtl="0">
              <a:lnSpc>
                <a:spcPct val="90000"/>
              </a:lnSpc>
              <a:spcBef>
                <a:spcPts val="1000"/>
              </a:spcBef>
              <a:spcAft>
                <a:spcPts val="0"/>
              </a:spcAft>
              <a:buSzPct val="111111"/>
              <a:buNone/>
            </a:pPr>
            <a:r>
              <a:rPr lang="en-US" sz="7200"/>
              <a:t>By dropping the chosen name into the n tagged field, all existing print templates and email templates would continue to grab the desired name once we had the new information coming into the system.</a:t>
            </a:r>
            <a:endParaRPr sz="3600"/>
          </a:p>
          <a:p>
            <a:pPr marL="101600" lvl="0" indent="0" algn="l" rtl="0">
              <a:lnSpc>
                <a:spcPct val="90000"/>
              </a:lnSpc>
              <a:spcBef>
                <a:spcPts val="1000"/>
              </a:spcBef>
              <a:spcAft>
                <a:spcPts val="0"/>
              </a:spcAft>
              <a:buSzPts val="2000"/>
              <a:buNone/>
            </a:pPr>
            <a:r>
              <a:rPr lang="en-US"/>
              <a:t>	</a:t>
            </a:r>
            <a:endParaRPr/>
          </a:p>
          <a:p>
            <a:pPr marL="101600" lvl="0" indent="0" algn="l" rtl="0">
              <a:lnSpc>
                <a:spcPct val="90000"/>
              </a:lnSpc>
              <a:spcBef>
                <a:spcPts val="1000"/>
              </a:spcBef>
              <a:spcAft>
                <a:spcPts val="0"/>
              </a:spcAft>
              <a:buSzPts val="2000"/>
              <a:buNone/>
            </a:pPr>
            <a:r>
              <a:rPr lang="en-US"/>
              <a:t>		</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341" name="Google Shape;341;p59"/>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Sierra preferred name implementation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0"/>
          <p:cNvSpPr txBox="1">
            <a:spLocks noGrp="1"/>
          </p:cNvSpPr>
          <p:nvPr>
            <p:ph type="body" idx="1"/>
          </p:nvPr>
        </p:nvSpPr>
        <p:spPr>
          <a:xfrm>
            <a:off x="453542" y="1610905"/>
            <a:ext cx="4476433" cy="4450780"/>
          </a:xfrm>
          <a:prstGeom prst="rect">
            <a:avLst/>
          </a:prstGeom>
          <a:noFill/>
          <a:ln>
            <a:noFill/>
          </a:ln>
        </p:spPr>
        <p:txBody>
          <a:bodyPr spcFirstLastPara="1" wrap="square" lIns="91425" tIns="45700" rIns="91425" bIns="45700" anchor="t" anchorCtr="0">
            <a:normAutofit fontScale="92500" lnSpcReduction="10000"/>
          </a:bodyPr>
          <a:lstStyle/>
          <a:p>
            <a:pPr marL="584200" lvl="1" indent="0" algn="l" rtl="0">
              <a:lnSpc>
                <a:spcPct val="90000"/>
              </a:lnSpc>
              <a:spcBef>
                <a:spcPts val="0"/>
              </a:spcBef>
              <a:spcAft>
                <a:spcPts val="0"/>
              </a:spcAft>
              <a:buSzPct val="205920"/>
              <a:buNone/>
            </a:pPr>
            <a:endParaRPr sz="1050"/>
          </a:p>
          <a:p>
            <a:pPr marL="584200" lvl="1" indent="0" algn="l" rtl="0">
              <a:lnSpc>
                <a:spcPct val="90000"/>
              </a:lnSpc>
              <a:spcBef>
                <a:spcPts val="0"/>
              </a:spcBef>
              <a:spcAft>
                <a:spcPts val="0"/>
              </a:spcAft>
              <a:buSzPct val="205920"/>
              <a:buNone/>
            </a:pPr>
            <a:endParaRPr sz="1050"/>
          </a:p>
          <a:p>
            <a:pPr marL="584200" lvl="1" indent="0" algn="l" rtl="0">
              <a:lnSpc>
                <a:spcPct val="90000"/>
              </a:lnSpc>
              <a:spcBef>
                <a:spcPts val="0"/>
              </a:spcBef>
              <a:spcAft>
                <a:spcPts val="0"/>
              </a:spcAft>
              <a:buSzPct val="205920"/>
              <a:buNone/>
            </a:pPr>
            <a:endParaRPr sz="1050"/>
          </a:p>
          <a:p>
            <a:pPr marL="101600" lvl="0" indent="0" algn="l" rtl="0">
              <a:lnSpc>
                <a:spcPct val="90000"/>
              </a:lnSpc>
              <a:spcBef>
                <a:spcPts val="1000"/>
              </a:spcBef>
              <a:spcAft>
                <a:spcPts val="0"/>
              </a:spcAft>
              <a:buSzPct val="108108"/>
              <a:buNone/>
            </a:pPr>
            <a:r>
              <a:rPr lang="en-US"/>
              <a:t>Sierra Checkout view screens before:</a:t>
            </a: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endParaRPr/>
          </a:p>
          <a:p>
            <a:pPr marL="101600" lvl="0" indent="0" algn="l" rtl="0">
              <a:lnSpc>
                <a:spcPct val="90000"/>
              </a:lnSpc>
              <a:spcBef>
                <a:spcPts val="1000"/>
              </a:spcBef>
              <a:spcAft>
                <a:spcPts val="0"/>
              </a:spcAft>
              <a:buSzPct val="108108"/>
              <a:buNone/>
            </a:pPr>
            <a:r>
              <a:rPr lang="en-US"/>
              <a:t>Sierra View patron record screen: </a:t>
            </a:r>
            <a:endParaRPr/>
          </a:p>
          <a:p>
            <a:pPr marL="101600" lvl="0" indent="0" algn="l" rtl="0">
              <a:lnSpc>
                <a:spcPct val="90000"/>
              </a:lnSpc>
              <a:spcBef>
                <a:spcPts val="1000"/>
              </a:spcBef>
              <a:spcAft>
                <a:spcPts val="0"/>
              </a:spcAft>
              <a:buSzPct val="108108"/>
              <a:buNone/>
            </a:pPr>
            <a:r>
              <a:rPr lang="en-US"/>
              <a:t>	</a:t>
            </a:r>
            <a:endParaRPr/>
          </a:p>
          <a:p>
            <a:pPr marL="101600" lvl="0" indent="0" algn="l" rtl="0">
              <a:lnSpc>
                <a:spcPct val="90000"/>
              </a:lnSpc>
              <a:spcBef>
                <a:spcPts val="1000"/>
              </a:spcBef>
              <a:spcAft>
                <a:spcPts val="0"/>
              </a:spcAft>
              <a:buSzPct val="108108"/>
              <a:buNone/>
            </a:pPr>
            <a:r>
              <a:rPr lang="en-US"/>
              <a:t>		</a:t>
            </a:r>
            <a:endParaRPr/>
          </a:p>
          <a:p>
            <a:pPr marL="101600" lvl="0" indent="0" algn="l" rtl="0">
              <a:lnSpc>
                <a:spcPct val="90000"/>
              </a:lnSpc>
              <a:spcBef>
                <a:spcPts val="1000"/>
              </a:spcBef>
              <a:spcAft>
                <a:spcPts val="0"/>
              </a:spcAft>
              <a:buSzPct val="108108"/>
              <a:buNone/>
            </a:pPr>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u="sng">
              <a:solidFill>
                <a:schemeClr val="hlink"/>
              </a:solidFill>
              <a:hlinkClick r:id="rId3"/>
            </a:endParaRPr>
          </a:p>
          <a:p>
            <a:pPr marL="584200" lvl="1" indent="0" algn="ctr" rtl="0">
              <a:lnSpc>
                <a:spcPct val="90000"/>
              </a:lnSpc>
              <a:spcBef>
                <a:spcPts val="0"/>
              </a:spcBef>
              <a:spcAft>
                <a:spcPts val="0"/>
              </a:spcAft>
              <a:buSzPct val="120120"/>
              <a:buNone/>
            </a:pPr>
            <a:endParaRPr u="sng">
              <a:solidFill>
                <a:schemeClr val="hlink"/>
              </a:solidFill>
              <a:hlinkClick r:id="rId3"/>
            </a:endParaRPr>
          </a:p>
          <a:p>
            <a:pPr marL="584200" lvl="1" indent="0" algn="ctr" rtl="0">
              <a:lnSpc>
                <a:spcPct val="90000"/>
              </a:lnSpc>
              <a:spcBef>
                <a:spcPts val="0"/>
              </a:spcBef>
              <a:spcAft>
                <a:spcPts val="0"/>
              </a:spcAft>
              <a:buSzPct val="120120"/>
              <a:buNone/>
            </a:pPr>
            <a:endParaRPr u="sng">
              <a:solidFill>
                <a:schemeClr val="hlink"/>
              </a:solidFill>
              <a:hlinkClick r:id="rId3"/>
            </a:endParaRPr>
          </a:p>
          <a:p>
            <a:pPr marL="1041400" lvl="1" indent="-330200" algn="l" rtl="0">
              <a:lnSpc>
                <a:spcPct val="90000"/>
              </a:lnSpc>
              <a:spcBef>
                <a:spcPts val="0"/>
              </a:spcBef>
              <a:spcAft>
                <a:spcPts val="0"/>
              </a:spcAft>
              <a:buSzPct val="120120"/>
              <a:buNone/>
            </a:pPr>
            <a:endParaRPr/>
          </a:p>
        </p:txBody>
      </p:sp>
      <p:sp>
        <p:nvSpPr>
          <p:cNvPr id="347" name="Google Shape;347;p60"/>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Sierra preferred name implementation</a:t>
            </a:r>
            <a:endParaRPr/>
          </a:p>
        </p:txBody>
      </p:sp>
      <p:pic>
        <p:nvPicPr>
          <p:cNvPr id="348" name="Google Shape;348;p60"/>
          <p:cNvPicPr preferRelativeResize="0"/>
          <p:nvPr/>
        </p:nvPicPr>
        <p:blipFill rotWithShape="1">
          <a:blip r:embed="rId4">
            <a:alphaModFix/>
          </a:blip>
          <a:srcRect/>
          <a:stretch/>
        </p:blipFill>
        <p:spPr>
          <a:xfrm>
            <a:off x="5002454" y="1554246"/>
            <a:ext cx="6293123" cy="2637684"/>
          </a:xfrm>
          <a:prstGeom prst="rect">
            <a:avLst/>
          </a:prstGeom>
          <a:noFill/>
          <a:ln>
            <a:noFill/>
          </a:ln>
        </p:spPr>
      </p:pic>
      <p:pic>
        <p:nvPicPr>
          <p:cNvPr id="349" name="Google Shape;349;p60"/>
          <p:cNvPicPr preferRelativeResize="0"/>
          <p:nvPr/>
        </p:nvPicPr>
        <p:blipFill rotWithShape="1">
          <a:blip r:embed="rId5">
            <a:alphaModFix/>
          </a:blip>
          <a:srcRect/>
          <a:stretch/>
        </p:blipFill>
        <p:spPr>
          <a:xfrm>
            <a:off x="4929976" y="4675040"/>
            <a:ext cx="5591175" cy="2085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1"/>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Sierra preferred name implementation</a:t>
            </a:r>
            <a:endParaRPr/>
          </a:p>
        </p:txBody>
      </p:sp>
      <p:pic>
        <p:nvPicPr>
          <p:cNvPr id="355" name="Google Shape;355;p61"/>
          <p:cNvPicPr preferRelativeResize="0"/>
          <p:nvPr/>
        </p:nvPicPr>
        <p:blipFill rotWithShape="1">
          <a:blip r:embed="rId3">
            <a:alphaModFix/>
          </a:blip>
          <a:srcRect/>
          <a:stretch/>
        </p:blipFill>
        <p:spPr>
          <a:xfrm>
            <a:off x="4978794" y="1610905"/>
            <a:ext cx="4910421" cy="2520683"/>
          </a:xfrm>
          <a:prstGeom prst="rect">
            <a:avLst/>
          </a:prstGeom>
          <a:noFill/>
          <a:ln>
            <a:noFill/>
          </a:ln>
        </p:spPr>
      </p:pic>
      <p:pic>
        <p:nvPicPr>
          <p:cNvPr id="356" name="Google Shape;356;p61"/>
          <p:cNvPicPr preferRelativeResize="0"/>
          <p:nvPr/>
        </p:nvPicPr>
        <p:blipFill rotWithShape="1">
          <a:blip r:embed="rId4">
            <a:alphaModFix/>
          </a:blip>
          <a:srcRect/>
          <a:stretch/>
        </p:blipFill>
        <p:spPr>
          <a:xfrm>
            <a:off x="4978793" y="4418693"/>
            <a:ext cx="4910421" cy="2203394"/>
          </a:xfrm>
          <a:prstGeom prst="rect">
            <a:avLst/>
          </a:prstGeom>
          <a:noFill/>
          <a:ln>
            <a:noFill/>
          </a:ln>
        </p:spPr>
      </p:pic>
      <p:sp>
        <p:nvSpPr>
          <p:cNvPr id="357" name="Google Shape;357;p61"/>
          <p:cNvSpPr txBox="1"/>
          <p:nvPr/>
        </p:nvSpPr>
        <p:spPr>
          <a:xfrm>
            <a:off x="502360" y="1877574"/>
            <a:ext cx="4476433" cy="4450780"/>
          </a:xfrm>
          <a:prstGeom prst="rect">
            <a:avLst/>
          </a:prstGeom>
          <a:noFill/>
          <a:ln>
            <a:noFill/>
          </a:ln>
        </p:spPr>
        <p:txBody>
          <a:bodyPr spcFirstLastPara="1" wrap="square" lIns="91425" tIns="45700" rIns="91425" bIns="45700" anchor="t" anchorCtr="0">
            <a:normAutofit fontScale="92500" lnSpcReduction="10000"/>
          </a:bodyPr>
          <a:lstStyle/>
          <a:p>
            <a:pPr marL="584200" marR="0" lvl="1" indent="0" algn="l" rtl="0">
              <a:lnSpc>
                <a:spcPct val="90000"/>
              </a:lnSpc>
              <a:spcBef>
                <a:spcPts val="0"/>
              </a:spcBef>
              <a:spcAft>
                <a:spcPts val="0"/>
              </a:spcAft>
              <a:buClr>
                <a:srgbClr val="575358"/>
              </a:buClr>
              <a:buSzPct val="205920"/>
              <a:buFont typeface="Noto Sans Symbols"/>
              <a:buNone/>
            </a:pPr>
            <a:endParaRPr sz="1050" b="0" i="0" u="none" strike="noStrike" cap="none">
              <a:solidFill>
                <a:srgbClr val="575358"/>
              </a:solidFill>
              <a:latin typeface="Arial"/>
              <a:ea typeface="Arial"/>
              <a:cs typeface="Arial"/>
              <a:sym typeface="Arial"/>
            </a:endParaRPr>
          </a:p>
          <a:p>
            <a:pPr marL="584200" marR="0" lvl="1" indent="0" algn="l" rtl="0">
              <a:lnSpc>
                <a:spcPct val="90000"/>
              </a:lnSpc>
              <a:spcBef>
                <a:spcPts val="0"/>
              </a:spcBef>
              <a:spcAft>
                <a:spcPts val="0"/>
              </a:spcAft>
              <a:buClr>
                <a:srgbClr val="575358"/>
              </a:buClr>
              <a:buSzPct val="205920"/>
              <a:buFont typeface="Noto Sans Symbols"/>
              <a:buNone/>
            </a:pPr>
            <a:endParaRPr sz="105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r>
              <a:rPr lang="en-US" sz="2000" b="0" i="0" u="none" strike="noStrike" cap="none">
                <a:solidFill>
                  <a:srgbClr val="575358"/>
                </a:solidFill>
                <a:latin typeface="Arial"/>
                <a:ea typeface="Arial"/>
                <a:cs typeface="Arial"/>
                <a:sym typeface="Arial"/>
              </a:rPr>
              <a:t>Sierra Checkout view screens before:</a:t>
            </a:r>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ct val="108108"/>
              <a:buFont typeface="Noto Sans Symbols"/>
              <a:buNone/>
            </a:pPr>
            <a:r>
              <a:rPr lang="en-US" sz="2000" b="0" i="0" u="none" strike="noStrike" cap="none">
                <a:solidFill>
                  <a:srgbClr val="575358"/>
                </a:solidFill>
                <a:latin typeface="Arial"/>
                <a:ea typeface="Arial"/>
                <a:cs typeface="Arial"/>
                <a:sym typeface="Arial"/>
              </a:rPr>
              <a:t>Sierra View patron record screen: </a:t>
            </a:r>
            <a:endParaRPr/>
          </a:p>
          <a:p>
            <a:pPr marL="101600" marR="0" lvl="0" indent="0" algn="l" rtl="0">
              <a:lnSpc>
                <a:spcPct val="90000"/>
              </a:lnSpc>
              <a:spcBef>
                <a:spcPts val="1000"/>
              </a:spcBef>
              <a:spcAft>
                <a:spcPts val="0"/>
              </a:spcAft>
              <a:buClr>
                <a:srgbClr val="575358"/>
              </a:buClr>
              <a:buSzPct val="108108"/>
              <a:buFont typeface="Noto Sans Symbols"/>
              <a:buNone/>
            </a:pPr>
            <a:r>
              <a:rPr lang="en-US" sz="2000" b="0" i="0" u="none" strike="noStrike" cap="none">
                <a:solidFill>
                  <a:srgbClr val="575358"/>
                </a:solidFill>
                <a:latin typeface="Arial"/>
                <a:ea typeface="Arial"/>
                <a:cs typeface="Arial"/>
                <a:sym typeface="Arial"/>
              </a:rPr>
              <a:t>	</a:t>
            </a:r>
            <a:endParaRPr/>
          </a:p>
          <a:p>
            <a:pPr marL="101600" marR="0" lvl="0" indent="0" algn="l" rtl="0">
              <a:lnSpc>
                <a:spcPct val="90000"/>
              </a:lnSpc>
              <a:spcBef>
                <a:spcPts val="1000"/>
              </a:spcBef>
              <a:spcAft>
                <a:spcPts val="0"/>
              </a:spcAft>
              <a:buClr>
                <a:srgbClr val="575358"/>
              </a:buClr>
              <a:buSzPct val="108108"/>
              <a:buFont typeface="Noto Sans Symbols"/>
              <a:buNone/>
            </a:pPr>
            <a:r>
              <a:rPr lang="en-US" sz="2000" b="0" i="0" u="none" strike="noStrike" cap="none">
                <a:solidFill>
                  <a:srgbClr val="575358"/>
                </a:solidFill>
                <a:latin typeface="Arial"/>
                <a:ea typeface="Arial"/>
                <a:cs typeface="Arial"/>
                <a:sym typeface="Arial"/>
              </a:rPr>
              <a:t>		</a:t>
            </a:r>
            <a:endParaRPr/>
          </a:p>
          <a:p>
            <a:pPr marL="101600" marR="0" lvl="0" indent="0" algn="l" rtl="0">
              <a:lnSpc>
                <a:spcPct val="90000"/>
              </a:lnSpc>
              <a:spcBef>
                <a:spcPts val="1000"/>
              </a:spcBef>
              <a:spcAft>
                <a:spcPts val="0"/>
              </a:spcAft>
              <a:buClr>
                <a:srgbClr val="575358"/>
              </a:buClr>
              <a:buSzPct val="108108"/>
              <a:buFont typeface="Noto Sans Symbols"/>
              <a:buNone/>
            </a:pPr>
            <a:endParaRPr sz="2000" b="0" i="0" u="none" strike="noStrike" cap="none">
              <a:solidFill>
                <a:srgbClr val="575358"/>
              </a:solidFill>
              <a:latin typeface="Arial"/>
              <a:ea typeface="Arial"/>
              <a:cs typeface="Arial"/>
              <a:sym typeface="Arial"/>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584200" marR="0" lvl="1" indent="0" algn="ctr"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584200" marR="0" lvl="1" indent="0" algn="ctr" rtl="0">
              <a:lnSpc>
                <a:spcPct val="90000"/>
              </a:lnSpc>
              <a:spcBef>
                <a:spcPts val="0"/>
              </a:spcBef>
              <a:spcAft>
                <a:spcPts val="0"/>
              </a:spcAft>
              <a:buClr>
                <a:srgbClr val="575358"/>
              </a:buClr>
              <a:buSzPct val="120120"/>
              <a:buFont typeface="Noto Sans Symbols"/>
              <a:buNone/>
            </a:pPr>
            <a:endParaRPr sz="1800" b="0" i="0" u="sng" strike="noStrike" cap="none">
              <a:solidFill>
                <a:srgbClr val="575358"/>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ct val="120120"/>
              <a:buFont typeface="Noto Sans Symbols"/>
              <a:buNone/>
            </a:pPr>
            <a:endParaRPr sz="1800" b="0" i="0" u="none" strike="noStrike" cap="none">
              <a:solidFill>
                <a:srgbClr val="57535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body" idx="1"/>
          </p:nvPr>
        </p:nvSpPr>
        <p:spPr>
          <a:xfrm>
            <a:off x="453543" y="1610904"/>
            <a:ext cx="10955262" cy="4795951"/>
          </a:xfrm>
          <a:prstGeom prst="rect">
            <a:avLst/>
          </a:prstGeom>
          <a:noFill/>
          <a:ln>
            <a:noFill/>
          </a:ln>
        </p:spPr>
        <p:txBody>
          <a:bodyPr spcFirstLastPara="1" wrap="square" lIns="91425" tIns="45700" rIns="91425" bIns="45700" anchor="t" anchorCtr="0">
            <a:normAutofit fontScale="40000" lnSpcReduction="20000"/>
          </a:bodyPr>
          <a:lstStyle/>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ct val="104166"/>
              <a:buNone/>
            </a:pPr>
            <a:r>
              <a:rPr lang="en-US" sz="4800"/>
              <a:t>Chosen name Issues:</a:t>
            </a:r>
            <a:endParaRPr/>
          </a:p>
          <a:p>
            <a:pPr marL="101600" lvl="0" indent="0" algn="l" rtl="0">
              <a:lnSpc>
                <a:spcPct val="90000"/>
              </a:lnSpc>
              <a:spcBef>
                <a:spcPts val="1000"/>
              </a:spcBef>
              <a:spcAft>
                <a:spcPts val="0"/>
              </a:spcAft>
              <a:buSzPct val="104166"/>
              <a:buNone/>
            </a:pPr>
            <a:r>
              <a:rPr lang="en-US" sz="4800"/>
              <a:t>OhioLINK Support Incident # INC0362212</a:t>
            </a:r>
            <a:endParaRPr/>
          </a:p>
          <a:p>
            <a:pPr marL="101600" lvl="0" indent="0" algn="l" rtl="0">
              <a:lnSpc>
                <a:spcPct val="90000"/>
              </a:lnSpc>
              <a:spcBef>
                <a:spcPts val="1000"/>
              </a:spcBef>
              <a:spcAft>
                <a:spcPts val="0"/>
              </a:spcAft>
              <a:buSzPct val="104166"/>
              <a:buNone/>
            </a:pPr>
            <a:endParaRPr sz="4800"/>
          </a:p>
          <a:p>
            <a:pPr marL="101600" lvl="0" indent="0" algn="l" rtl="0">
              <a:lnSpc>
                <a:spcPct val="90000"/>
              </a:lnSpc>
              <a:spcBef>
                <a:spcPts val="1000"/>
              </a:spcBef>
              <a:spcAft>
                <a:spcPts val="0"/>
              </a:spcAft>
              <a:buSzPct val="104166"/>
              <a:buNone/>
            </a:pPr>
            <a:r>
              <a:rPr lang="en-US" sz="4800"/>
              <a:t>OhioLINK consortium uses the old Millennium Patron API to determine ezproxy authentication of patrons who start there searching Central Catalog.</a:t>
            </a:r>
            <a:endParaRPr/>
          </a:p>
          <a:p>
            <a:pPr marL="101600" lvl="0" indent="0" algn="l" rtl="0">
              <a:lnSpc>
                <a:spcPct val="90000"/>
              </a:lnSpc>
              <a:spcBef>
                <a:spcPts val="1000"/>
              </a:spcBef>
              <a:spcAft>
                <a:spcPts val="0"/>
              </a:spcAft>
              <a:buSzPct val="104166"/>
              <a:buNone/>
            </a:pPr>
            <a:endParaRPr sz="4800"/>
          </a:p>
          <a:p>
            <a:pPr marL="101600" lvl="0" indent="0" algn="l" rtl="0">
              <a:lnSpc>
                <a:spcPct val="90000"/>
              </a:lnSpc>
              <a:spcBef>
                <a:spcPts val="1000"/>
              </a:spcBef>
              <a:spcAft>
                <a:spcPts val="0"/>
              </a:spcAft>
              <a:buSzPct val="116279"/>
              <a:buNone/>
            </a:pPr>
            <a:r>
              <a:rPr lang="en-US" sz="4300"/>
              <a:t>OhioLINK has some locally customized code that takes the Patron API output and determines some access parameters from that</a:t>
            </a:r>
            <a:endParaRPr/>
          </a:p>
          <a:p>
            <a:pPr marL="101600" lvl="0" indent="0" algn="l" rtl="0">
              <a:lnSpc>
                <a:spcPct val="90000"/>
              </a:lnSpc>
              <a:spcBef>
                <a:spcPts val="1000"/>
              </a:spcBef>
              <a:spcAft>
                <a:spcPts val="0"/>
              </a:spcAft>
              <a:buSzPct val="116279"/>
              <a:buNone/>
            </a:pPr>
            <a:r>
              <a:rPr lang="en-US" sz="4300"/>
              <a:t>(for example, taking the PTYPE into account) to grant access.</a:t>
            </a:r>
            <a:endParaRPr/>
          </a:p>
          <a:p>
            <a:pPr marL="101600" lvl="0" indent="0" algn="l" rtl="0">
              <a:lnSpc>
                <a:spcPct val="90000"/>
              </a:lnSpc>
              <a:spcBef>
                <a:spcPts val="1000"/>
              </a:spcBef>
              <a:spcAft>
                <a:spcPts val="0"/>
              </a:spcAft>
              <a:buSzPct val="116279"/>
              <a:buNone/>
            </a:pPr>
            <a:endParaRPr sz="4300"/>
          </a:p>
          <a:p>
            <a:pPr marL="101600" lvl="0" indent="0" algn="l" rtl="0">
              <a:lnSpc>
                <a:spcPct val="90000"/>
              </a:lnSpc>
              <a:spcBef>
                <a:spcPts val="1000"/>
              </a:spcBef>
              <a:spcAft>
                <a:spcPts val="0"/>
              </a:spcAft>
              <a:buSzPct val="116279"/>
              <a:buNone/>
            </a:pPr>
            <a:r>
              <a:rPr lang="en-US" sz="4300"/>
              <a:t>After the new l tagged field added, this code no longer worked.  Our patron’s could not easily get to OhioLINK resources by starting at OhioLINK anymore.</a:t>
            </a:r>
            <a:endParaRPr/>
          </a:p>
          <a:p>
            <a:pPr marL="101600" lvl="0" indent="0" algn="l" rtl="0">
              <a:lnSpc>
                <a:spcPct val="90000"/>
              </a:lnSpc>
              <a:spcBef>
                <a:spcPts val="1000"/>
              </a:spcBef>
              <a:spcAft>
                <a:spcPts val="0"/>
              </a:spcAft>
              <a:buSzPct val="116279"/>
              <a:buNone/>
            </a:pPr>
            <a:endParaRPr sz="4300"/>
          </a:p>
          <a:p>
            <a:pPr marL="101600" lvl="0" indent="0" algn="l" rtl="0">
              <a:lnSpc>
                <a:spcPct val="90000"/>
              </a:lnSpc>
              <a:spcBef>
                <a:spcPts val="1000"/>
              </a:spcBef>
              <a:spcAft>
                <a:spcPts val="0"/>
              </a:spcAft>
              <a:buSzPct val="116279"/>
              <a:buNone/>
            </a:pPr>
            <a:r>
              <a:rPr lang="en-US" sz="4300"/>
              <a:t>Had to re teach patrons and staff to add ezproxy preface to OhioLINK urls:  </a:t>
            </a:r>
            <a:r>
              <a:rPr lang="en-US" sz="4400"/>
              <a:t>http://ezproxy.bgsu.edu/login?url= </a:t>
            </a:r>
            <a:endParaRPr/>
          </a:p>
          <a:p>
            <a:pPr marL="101600" lvl="0" indent="0" algn="l" rtl="0">
              <a:lnSpc>
                <a:spcPct val="90000"/>
              </a:lnSpc>
              <a:spcBef>
                <a:spcPts val="1000"/>
              </a:spcBef>
              <a:spcAft>
                <a:spcPts val="0"/>
              </a:spcAft>
              <a:buSzPct val="250000"/>
              <a:buNone/>
            </a:pPr>
            <a:r>
              <a:rPr lang="en-US"/>
              <a:t>		</a:t>
            </a:r>
            <a:endParaRPr/>
          </a:p>
          <a:p>
            <a:pPr marL="101600" lvl="0" indent="0" algn="l" rtl="0">
              <a:lnSpc>
                <a:spcPct val="90000"/>
              </a:lnSpc>
              <a:spcBef>
                <a:spcPts val="1000"/>
              </a:spcBef>
              <a:spcAft>
                <a:spcPts val="0"/>
              </a:spcAft>
              <a:buSzPct val="250000"/>
              <a:buNone/>
            </a:pPr>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u="sng">
              <a:solidFill>
                <a:schemeClr val="hlink"/>
              </a:solidFill>
              <a:hlinkClick r:id="rId3"/>
            </a:endParaRPr>
          </a:p>
          <a:p>
            <a:pPr marL="584200" lvl="1" indent="0" algn="ctr" rtl="0">
              <a:lnSpc>
                <a:spcPct val="90000"/>
              </a:lnSpc>
              <a:spcBef>
                <a:spcPts val="0"/>
              </a:spcBef>
              <a:spcAft>
                <a:spcPts val="0"/>
              </a:spcAft>
              <a:buSzPct val="277777"/>
              <a:buNone/>
            </a:pPr>
            <a:endParaRPr u="sng">
              <a:solidFill>
                <a:schemeClr val="hlink"/>
              </a:solidFill>
              <a:hlinkClick r:id="rId3"/>
            </a:endParaRPr>
          </a:p>
          <a:p>
            <a:pPr marL="584200" lvl="1" indent="0" algn="ctr" rtl="0">
              <a:lnSpc>
                <a:spcPct val="90000"/>
              </a:lnSpc>
              <a:spcBef>
                <a:spcPts val="0"/>
              </a:spcBef>
              <a:spcAft>
                <a:spcPts val="0"/>
              </a:spcAft>
              <a:buSzPct val="277777"/>
              <a:buNone/>
            </a:pPr>
            <a:endParaRPr u="sng">
              <a:solidFill>
                <a:schemeClr val="hlink"/>
              </a:solidFill>
              <a:hlinkClick r:id="rId3"/>
            </a:endParaRPr>
          </a:p>
          <a:p>
            <a:pPr marL="1041400" lvl="1" indent="-330200" algn="l" rtl="0">
              <a:lnSpc>
                <a:spcPct val="90000"/>
              </a:lnSpc>
              <a:spcBef>
                <a:spcPts val="0"/>
              </a:spcBef>
              <a:spcAft>
                <a:spcPts val="0"/>
              </a:spcAft>
              <a:buSzPct val="277777"/>
              <a:buNone/>
            </a:pPr>
            <a:endParaRPr/>
          </a:p>
        </p:txBody>
      </p:sp>
      <p:sp>
        <p:nvSpPr>
          <p:cNvPr id="363" name="Google Shape;363;p62"/>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Sierra preferred name implementation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3"/>
          <p:cNvSpPr txBox="1">
            <a:spLocks noGrp="1"/>
          </p:cNvSpPr>
          <p:nvPr>
            <p:ph type="body" idx="1"/>
          </p:nvPr>
        </p:nvSpPr>
        <p:spPr>
          <a:xfrm>
            <a:off x="453542" y="1610906"/>
            <a:ext cx="10040863" cy="4220665"/>
          </a:xfrm>
          <a:prstGeom prst="rect">
            <a:avLst/>
          </a:prstGeom>
          <a:noFill/>
          <a:ln>
            <a:noFill/>
          </a:ln>
        </p:spPr>
        <p:txBody>
          <a:bodyPr spcFirstLastPara="1" wrap="square" lIns="91425" tIns="45700" rIns="91425" bIns="45700" anchor="t" anchorCtr="0">
            <a:normAutofit fontScale="32500" lnSpcReduction="20000"/>
          </a:bodyPr>
          <a:lstStyle/>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ct val="96153"/>
              <a:buNone/>
            </a:pPr>
            <a:r>
              <a:rPr lang="en-US" sz="6400"/>
              <a:t>Chosen name Issues:</a:t>
            </a:r>
            <a:endParaRPr/>
          </a:p>
          <a:p>
            <a:pPr marL="101600" lvl="0" indent="0" algn="l" rtl="0">
              <a:lnSpc>
                <a:spcPct val="90000"/>
              </a:lnSpc>
              <a:spcBef>
                <a:spcPts val="1000"/>
              </a:spcBef>
              <a:spcAft>
                <a:spcPts val="0"/>
              </a:spcAft>
              <a:buSzPct val="96153"/>
              <a:buNone/>
            </a:pPr>
            <a:r>
              <a:rPr lang="en-US" sz="6400"/>
              <a:t>BGSU ticket # 1031632; Kris McCullough was great!</a:t>
            </a:r>
            <a:endParaRPr/>
          </a:p>
          <a:p>
            <a:pPr marL="101600" lvl="0" indent="0" algn="l" rtl="0">
              <a:lnSpc>
                <a:spcPct val="90000"/>
              </a:lnSpc>
              <a:spcBef>
                <a:spcPts val="1000"/>
              </a:spcBef>
              <a:spcAft>
                <a:spcPts val="0"/>
              </a:spcAft>
              <a:buSzPct val="96153"/>
              <a:buNone/>
            </a:pPr>
            <a:r>
              <a:rPr lang="en-US" sz="6400"/>
              <a:t>1) The preparation of the csv file needs to be told to process new field 26</a:t>
            </a:r>
            <a:endParaRPr/>
          </a:p>
          <a:p>
            <a:pPr marL="101600" lvl="0" indent="0" algn="l" rtl="0">
              <a:lnSpc>
                <a:spcPct val="90000"/>
              </a:lnSpc>
              <a:spcBef>
                <a:spcPts val="1000"/>
              </a:spcBef>
              <a:spcAft>
                <a:spcPts val="0"/>
              </a:spcAft>
              <a:buSzPct val="96153"/>
              <a:buNone/>
            </a:pPr>
            <a:r>
              <a:rPr lang="en-US" sz="6400"/>
              <a:t>“I am writing to follow up on the patron Legal name field and the patron loading.</a:t>
            </a:r>
            <a:endParaRPr/>
          </a:p>
          <a:p>
            <a:pPr marL="101600" lvl="0" indent="0" algn="l" rtl="0">
              <a:lnSpc>
                <a:spcPct val="90000"/>
              </a:lnSpc>
              <a:spcBef>
                <a:spcPts val="1000"/>
              </a:spcBef>
              <a:spcAft>
                <a:spcPts val="0"/>
              </a:spcAft>
              <a:buSzPct val="96153"/>
              <a:buNone/>
            </a:pPr>
            <a:r>
              <a:rPr lang="en-US" sz="6400"/>
              <a:t>I have added the new Legal Name field to the end of patron preprocessing table and assigned it the field number 110.”</a:t>
            </a:r>
            <a:br>
              <a:rPr lang="en-US" sz="6400"/>
            </a:br>
            <a:br>
              <a:rPr lang="en-US" sz="6400"/>
            </a:br>
            <a:br>
              <a:rPr lang="en-US" sz="6400"/>
            </a:br>
            <a:r>
              <a:rPr lang="en-US" sz="6400"/>
              <a:t>780|  final student affiliation</a:t>
            </a:r>
            <a:br>
              <a:rPr lang="en-US" sz="6400"/>
            </a:br>
            <a:r>
              <a:rPr lang="en-US" sz="6400"/>
              <a:t>800|  barcode</a:t>
            </a:r>
            <a:br>
              <a:rPr lang="en-US" sz="6400"/>
            </a:br>
            <a:r>
              <a:rPr lang="en-US" sz="6400"/>
              <a:t>110|  patron legal name</a:t>
            </a:r>
            <a:br>
              <a:rPr lang="en-US" sz="6400"/>
            </a:br>
            <a:br>
              <a:rPr lang="en-US" sz="6400"/>
            </a:b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584200" lvl="1" indent="0" algn="ctr" rtl="0">
              <a:lnSpc>
                <a:spcPct val="90000"/>
              </a:lnSpc>
              <a:spcBef>
                <a:spcPts val="0"/>
              </a:spcBef>
              <a:spcAft>
                <a:spcPts val="0"/>
              </a:spcAft>
              <a:buSzPct val="341880"/>
              <a:buNone/>
            </a:pPr>
            <a:endParaRPr u="sng">
              <a:solidFill>
                <a:schemeClr val="hlink"/>
              </a:solidFill>
              <a:hlinkClick r:id="rId3"/>
            </a:endParaRPr>
          </a:p>
          <a:p>
            <a:pPr marL="584200" lvl="1" indent="0" algn="ctr"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a:p>
        </p:txBody>
      </p:sp>
      <p:sp>
        <p:nvSpPr>
          <p:cNvPr id="369" name="Google Shape;369;p63"/>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Sierra preferred name implementation</a:t>
            </a:r>
            <a:endParaRPr/>
          </a:p>
        </p:txBody>
      </p:sp>
      <p:pic>
        <p:nvPicPr>
          <p:cNvPr id="370" name="Google Shape;370;p63"/>
          <p:cNvPicPr preferRelativeResize="0"/>
          <p:nvPr/>
        </p:nvPicPr>
        <p:blipFill rotWithShape="1">
          <a:blip r:embed="rId4">
            <a:alphaModFix/>
          </a:blip>
          <a:srcRect/>
          <a:stretch/>
        </p:blipFill>
        <p:spPr>
          <a:xfrm>
            <a:off x="4029013" y="4173052"/>
            <a:ext cx="7981612" cy="25093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4"/>
          <p:cNvSpPr txBox="1">
            <a:spLocks noGrp="1"/>
          </p:cNvSpPr>
          <p:nvPr>
            <p:ph type="body" idx="1"/>
          </p:nvPr>
        </p:nvSpPr>
        <p:spPr>
          <a:xfrm>
            <a:off x="453543" y="1610904"/>
            <a:ext cx="10955262" cy="5171401"/>
          </a:xfrm>
          <a:prstGeom prst="rect">
            <a:avLst/>
          </a:prstGeom>
          <a:noFill/>
          <a:ln>
            <a:noFill/>
          </a:ln>
        </p:spPr>
        <p:txBody>
          <a:bodyPr spcFirstLastPara="1" wrap="square" lIns="91425" tIns="45700" rIns="91425" bIns="45700" anchor="t" anchorCtr="0">
            <a:normAutofit fontScale="32500" lnSpcReduction="20000"/>
          </a:bodyPr>
          <a:lstStyle/>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ct val="96153"/>
              <a:buNone/>
            </a:pPr>
            <a:r>
              <a:rPr lang="en-US" sz="6400"/>
              <a:t>Chosen name Issues:</a:t>
            </a:r>
            <a:endParaRPr/>
          </a:p>
          <a:p>
            <a:pPr marL="101600" lvl="0" indent="0" algn="l" rtl="0">
              <a:lnSpc>
                <a:spcPct val="90000"/>
              </a:lnSpc>
              <a:spcBef>
                <a:spcPts val="1000"/>
              </a:spcBef>
              <a:spcAft>
                <a:spcPts val="0"/>
              </a:spcAft>
              <a:buSzPct val="96153"/>
              <a:buNone/>
            </a:pPr>
            <a:r>
              <a:rPr lang="en-US" sz="6400"/>
              <a:t>BGSU ticket # 1031632; Kris McCullough was great!</a:t>
            </a:r>
            <a:endParaRPr/>
          </a:p>
          <a:p>
            <a:pPr marL="101600" lvl="0" indent="0" algn="l" rtl="0">
              <a:lnSpc>
                <a:spcPct val="90000"/>
              </a:lnSpc>
              <a:spcBef>
                <a:spcPts val="1000"/>
              </a:spcBef>
              <a:spcAft>
                <a:spcPts val="0"/>
              </a:spcAft>
              <a:buSzPct val="96153"/>
              <a:buNone/>
            </a:pPr>
            <a:r>
              <a:rPr lang="en-US" sz="6400"/>
              <a:t>2) The patron load table m2btab.pp3 needs to have code to load information </a:t>
            </a:r>
            <a:endParaRPr/>
          </a:p>
          <a:p>
            <a:pPr marL="101600" lvl="0" indent="0" algn="l" rtl="0">
              <a:lnSpc>
                <a:spcPct val="90000"/>
              </a:lnSpc>
              <a:spcBef>
                <a:spcPts val="1000"/>
              </a:spcBef>
              <a:spcAft>
                <a:spcPts val="0"/>
              </a:spcAft>
              <a:buSzPct val="96153"/>
              <a:buNone/>
            </a:pPr>
            <a:r>
              <a:rPr lang="en-US" sz="6400"/>
              <a:t>	[I figured it out on my own due to load profile training but Kris willing to do!]</a:t>
            </a:r>
            <a:endParaRPr/>
          </a:p>
          <a:p>
            <a:pPr marL="558800" lvl="1" indent="0" algn="l" rtl="0">
              <a:lnSpc>
                <a:spcPct val="90000"/>
              </a:lnSpc>
              <a:spcBef>
                <a:spcPts val="500"/>
              </a:spcBef>
              <a:spcAft>
                <a:spcPts val="0"/>
              </a:spcAft>
              <a:buSzPct val="86538"/>
              <a:buNone/>
            </a:pPr>
            <a:br>
              <a:rPr lang="en-US" sz="6400"/>
            </a:br>
            <a:br>
              <a:rPr lang="en-US" sz="6400"/>
            </a:br>
            <a:r>
              <a:rPr lang="en-US" sz="6400"/>
              <a:t>780||+|0|0|p|f|0|n|N|0|final student affiliation</a:t>
            </a:r>
            <a:br>
              <a:rPr lang="en-US" sz="6400"/>
            </a:br>
            <a:r>
              <a:rPr lang="en-US" sz="6400"/>
              <a:t>800||+|0|0|p|b|0|n|N|0|16digit PCN BG ID</a:t>
            </a:r>
            <a:br>
              <a:rPr lang="en-US" sz="6400"/>
            </a:br>
            <a:r>
              <a:rPr lang="en-US" sz="6400"/>
              <a:t>110||+|0|0|p|l|0|n|N|0|legal name</a:t>
            </a:r>
            <a:r>
              <a:rPr lang="en-US" sz="2800"/>
              <a:t>	</a:t>
            </a:r>
            <a:endParaRPr/>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197802"/>
              <a:buNone/>
            </a:pPr>
            <a:endParaRPr sz="2800"/>
          </a:p>
          <a:p>
            <a:pPr marL="558800" lvl="1" indent="0" algn="l" rtl="0">
              <a:lnSpc>
                <a:spcPct val="90000"/>
              </a:lnSpc>
              <a:spcBef>
                <a:spcPts val="500"/>
              </a:spcBef>
              <a:spcAft>
                <a:spcPts val="0"/>
              </a:spcAft>
              <a:buSzPct val="307692"/>
              <a:buNone/>
            </a:pPr>
            <a:r>
              <a:rPr lang="en-US"/>
              <a:t>	</a:t>
            </a:r>
            <a:endParaRPr/>
          </a:p>
          <a:p>
            <a:pPr marL="101600" lvl="0" indent="0" algn="l" rtl="0">
              <a:lnSpc>
                <a:spcPct val="90000"/>
              </a:lnSpc>
              <a:spcBef>
                <a:spcPts val="1000"/>
              </a:spcBef>
              <a:spcAft>
                <a:spcPts val="0"/>
              </a:spcAft>
              <a:buSzPct val="307692"/>
              <a:buNone/>
            </a:pPr>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u="sng">
              <a:solidFill>
                <a:schemeClr val="hlink"/>
              </a:solidFill>
              <a:hlinkClick r:id="rId3"/>
            </a:endParaRPr>
          </a:p>
          <a:p>
            <a:pPr marL="584200" lvl="1" indent="0" algn="ctr" rtl="0">
              <a:lnSpc>
                <a:spcPct val="90000"/>
              </a:lnSpc>
              <a:spcBef>
                <a:spcPts val="0"/>
              </a:spcBef>
              <a:spcAft>
                <a:spcPts val="0"/>
              </a:spcAft>
              <a:buSzPct val="341880"/>
              <a:buNone/>
            </a:pPr>
            <a:endParaRPr u="sng">
              <a:solidFill>
                <a:schemeClr val="hlink"/>
              </a:solidFill>
              <a:hlinkClick r:id="rId3"/>
            </a:endParaRPr>
          </a:p>
          <a:p>
            <a:pPr marL="584200" lvl="1" indent="0" algn="ctr" rtl="0">
              <a:lnSpc>
                <a:spcPct val="90000"/>
              </a:lnSpc>
              <a:spcBef>
                <a:spcPts val="0"/>
              </a:spcBef>
              <a:spcAft>
                <a:spcPts val="0"/>
              </a:spcAft>
              <a:buSzPct val="341880"/>
              <a:buNone/>
            </a:pPr>
            <a:endParaRPr u="sng">
              <a:solidFill>
                <a:schemeClr val="hlink"/>
              </a:solidFill>
              <a:hlinkClick r:id="rId3"/>
            </a:endParaRPr>
          </a:p>
          <a:p>
            <a:pPr marL="1041400" lvl="1" indent="-330200" algn="l" rtl="0">
              <a:lnSpc>
                <a:spcPct val="90000"/>
              </a:lnSpc>
              <a:spcBef>
                <a:spcPts val="0"/>
              </a:spcBef>
              <a:spcAft>
                <a:spcPts val="0"/>
              </a:spcAft>
              <a:buSzPct val="341880"/>
              <a:buNone/>
            </a:pPr>
            <a:endParaRPr/>
          </a:p>
        </p:txBody>
      </p:sp>
      <p:sp>
        <p:nvSpPr>
          <p:cNvPr id="376" name="Google Shape;376;p64"/>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Sierra preferred name implementation</a:t>
            </a:r>
            <a:endParaRPr/>
          </a:p>
        </p:txBody>
      </p:sp>
      <p:pic>
        <p:nvPicPr>
          <p:cNvPr id="377" name="Google Shape;377;p64"/>
          <p:cNvPicPr preferRelativeResize="0"/>
          <p:nvPr/>
        </p:nvPicPr>
        <p:blipFill rotWithShape="1">
          <a:blip r:embed="rId4">
            <a:alphaModFix/>
          </a:blip>
          <a:srcRect/>
          <a:stretch/>
        </p:blipFill>
        <p:spPr>
          <a:xfrm>
            <a:off x="6513096" y="3213685"/>
            <a:ext cx="5380160" cy="36443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6"/>
          <p:cNvSpPr txBox="1">
            <a:spLocks noGrp="1"/>
          </p:cNvSpPr>
          <p:nvPr>
            <p:ph type="body" idx="1"/>
          </p:nvPr>
        </p:nvSpPr>
        <p:spPr>
          <a:xfrm>
            <a:off x="453543" y="1598793"/>
            <a:ext cx="9471634" cy="1344242"/>
          </a:xfrm>
          <a:prstGeom prst="rect">
            <a:avLst/>
          </a:prstGeom>
          <a:noFill/>
          <a:ln>
            <a:noFill/>
          </a:ln>
        </p:spPr>
        <p:txBody>
          <a:bodyPr spcFirstLastPara="1" wrap="square" lIns="91425" tIns="45700" rIns="91425" bIns="45700" anchor="t" anchorCtr="0">
            <a:normAutofit fontScale="77500" lnSpcReduction="20000"/>
          </a:bodyPr>
          <a:lstStyle/>
          <a:p>
            <a:pPr marL="584200" lvl="1" indent="0" algn="l" rtl="0">
              <a:lnSpc>
                <a:spcPct val="90000"/>
              </a:lnSpc>
              <a:spcBef>
                <a:spcPts val="0"/>
              </a:spcBef>
              <a:spcAft>
                <a:spcPts val="0"/>
              </a:spcAft>
              <a:buSzPct val="245775"/>
              <a:buNone/>
            </a:pPr>
            <a:endParaRPr sz="1050"/>
          </a:p>
          <a:p>
            <a:pPr marL="101600" lvl="0" indent="0" algn="l" rtl="0">
              <a:lnSpc>
                <a:spcPct val="90000"/>
              </a:lnSpc>
              <a:spcBef>
                <a:spcPts val="1000"/>
              </a:spcBef>
              <a:spcAft>
                <a:spcPts val="0"/>
              </a:spcAft>
              <a:buSzPct val="129032"/>
              <a:buNone/>
            </a:pPr>
            <a:r>
              <a:rPr lang="en-US"/>
              <a:t>OCLC Tipasa Inter Library Loan</a:t>
            </a:r>
            <a:endParaRPr/>
          </a:p>
          <a:p>
            <a:pPr marL="101600" lvl="0" indent="0" algn="l" rtl="0">
              <a:lnSpc>
                <a:spcPct val="90000"/>
              </a:lnSpc>
              <a:spcBef>
                <a:spcPts val="1000"/>
              </a:spcBef>
              <a:spcAft>
                <a:spcPts val="0"/>
              </a:spcAft>
              <a:buSzPct val="129032"/>
              <a:buNone/>
            </a:pPr>
            <a:r>
              <a:rPr lang="en-US"/>
              <a:t>csv file for patron information load:</a:t>
            </a:r>
            <a:endParaRPr/>
          </a:p>
          <a:p>
            <a:pPr marL="101600" lvl="0" indent="0" algn="l" rtl="0">
              <a:lnSpc>
                <a:spcPct val="90000"/>
              </a:lnSpc>
              <a:spcBef>
                <a:spcPts val="1000"/>
              </a:spcBef>
              <a:spcAft>
                <a:spcPts val="0"/>
              </a:spcAft>
              <a:buSzPct val="215053"/>
              <a:buNone/>
            </a:pPr>
            <a:r>
              <a:rPr lang="en-US" sz="1200" u="sng">
                <a:solidFill>
                  <a:schemeClr val="hlink"/>
                </a:solidFill>
                <a:hlinkClick r:id="rId3"/>
              </a:rPr>
              <a:t>https://help.oclc.org/Librarian_Toolbox/Patron_data_files/030Tab_delimited_patron_data_loading</a:t>
            </a:r>
            <a:endParaRPr sz="1200"/>
          </a:p>
          <a:p>
            <a:pPr marL="101600" lvl="0" indent="0" algn="l" rtl="0">
              <a:lnSpc>
                <a:spcPct val="90000"/>
              </a:lnSpc>
              <a:spcBef>
                <a:spcPts val="1000"/>
              </a:spcBef>
              <a:spcAft>
                <a:spcPts val="0"/>
              </a:spcAft>
              <a:buSzPct val="129032"/>
              <a:buNone/>
            </a:pPr>
            <a:r>
              <a:rPr lang="en-US"/>
              <a:t>		</a:t>
            </a:r>
            <a:endParaRPr/>
          </a:p>
          <a:p>
            <a:pPr marL="101600" lvl="0" indent="0" algn="l" rtl="0">
              <a:lnSpc>
                <a:spcPct val="90000"/>
              </a:lnSpc>
              <a:spcBef>
                <a:spcPts val="1000"/>
              </a:spcBef>
              <a:spcAft>
                <a:spcPts val="0"/>
              </a:spcAft>
              <a:buSzPct val="129032"/>
              <a:buNone/>
            </a:pPr>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u="sng">
              <a:solidFill>
                <a:schemeClr val="hlink"/>
              </a:solidFill>
              <a:hlinkClick r:id="rId4"/>
            </a:endParaRPr>
          </a:p>
          <a:p>
            <a:pPr marL="584200" lvl="1" indent="0" algn="ctr" rtl="0">
              <a:lnSpc>
                <a:spcPct val="90000"/>
              </a:lnSpc>
              <a:spcBef>
                <a:spcPts val="0"/>
              </a:spcBef>
              <a:spcAft>
                <a:spcPts val="0"/>
              </a:spcAft>
              <a:buSzPct val="143369"/>
              <a:buNone/>
            </a:pPr>
            <a:endParaRPr u="sng">
              <a:solidFill>
                <a:schemeClr val="hlink"/>
              </a:solidFill>
              <a:hlinkClick r:id="rId4"/>
            </a:endParaRPr>
          </a:p>
          <a:p>
            <a:pPr marL="584200" lvl="1" indent="0" algn="ctr" rtl="0">
              <a:lnSpc>
                <a:spcPct val="90000"/>
              </a:lnSpc>
              <a:spcBef>
                <a:spcPts val="0"/>
              </a:spcBef>
              <a:spcAft>
                <a:spcPts val="0"/>
              </a:spcAft>
              <a:buSzPct val="143369"/>
              <a:buNone/>
            </a:pPr>
            <a:endParaRPr u="sng">
              <a:solidFill>
                <a:schemeClr val="hlink"/>
              </a:solidFill>
              <a:hlinkClick r:id="rId4"/>
            </a:endParaRPr>
          </a:p>
          <a:p>
            <a:pPr marL="1041400" lvl="1" indent="-330200" algn="l" rtl="0">
              <a:lnSpc>
                <a:spcPct val="90000"/>
              </a:lnSpc>
              <a:spcBef>
                <a:spcPts val="0"/>
              </a:spcBef>
              <a:spcAft>
                <a:spcPts val="0"/>
              </a:spcAft>
              <a:buSzPct val="143369"/>
              <a:buNone/>
            </a:pPr>
            <a:endParaRPr/>
          </a:p>
        </p:txBody>
      </p:sp>
      <p:sp>
        <p:nvSpPr>
          <p:cNvPr id="390" name="Google Shape;390;p66"/>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Central IT campus Chosen Name implementation</a:t>
            </a:r>
            <a:endParaRPr/>
          </a:p>
        </p:txBody>
      </p:sp>
      <p:pic>
        <p:nvPicPr>
          <p:cNvPr id="391" name="Google Shape;391;p66"/>
          <p:cNvPicPr preferRelativeResize="0"/>
          <p:nvPr/>
        </p:nvPicPr>
        <p:blipFill rotWithShape="1">
          <a:blip r:embed="rId5">
            <a:alphaModFix/>
          </a:blip>
          <a:srcRect/>
          <a:stretch/>
        </p:blipFill>
        <p:spPr>
          <a:xfrm>
            <a:off x="4402818" y="2669524"/>
            <a:ext cx="7598427" cy="2645298"/>
          </a:xfrm>
          <a:prstGeom prst="rect">
            <a:avLst/>
          </a:prstGeom>
          <a:noFill/>
          <a:ln>
            <a:noFill/>
          </a:ln>
        </p:spPr>
      </p:pic>
      <p:pic>
        <p:nvPicPr>
          <p:cNvPr id="392" name="Google Shape;392;p66"/>
          <p:cNvPicPr preferRelativeResize="0"/>
          <p:nvPr/>
        </p:nvPicPr>
        <p:blipFill rotWithShape="1">
          <a:blip r:embed="rId6">
            <a:alphaModFix/>
          </a:blip>
          <a:srcRect/>
          <a:stretch/>
        </p:blipFill>
        <p:spPr>
          <a:xfrm>
            <a:off x="4413413" y="5478580"/>
            <a:ext cx="7456909" cy="1170245"/>
          </a:xfrm>
          <a:prstGeom prst="rect">
            <a:avLst/>
          </a:prstGeom>
          <a:noFill/>
          <a:ln>
            <a:noFill/>
          </a:ln>
        </p:spPr>
      </p:pic>
      <p:sp>
        <p:nvSpPr>
          <p:cNvPr id="393" name="Google Shape;393;p66"/>
          <p:cNvSpPr txBox="1"/>
          <p:nvPr/>
        </p:nvSpPr>
        <p:spPr>
          <a:xfrm>
            <a:off x="339495" y="2669524"/>
            <a:ext cx="3614831" cy="3646497"/>
          </a:xfrm>
          <a:prstGeom prst="rect">
            <a:avLst/>
          </a:prstGeom>
          <a:noFill/>
          <a:ln>
            <a:noFill/>
          </a:ln>
        </p:spPr>
        <p:txBody>
          <a:bodyPr spcFirstLastPara="1" wrap="square" lIns="91425" tIns="45700" rIns="91425" bIns="45700" anchor="t" anchorCtr="0">
            <a:normAutofit fontScale="92500" lnSpcReduction="20000"/>
          </a:bodyPr>
          <a:lstStyle/>
          <a:p>
            <a:pPr marL="101600" marR="0" lvl="0" indent="0" algn="l" rtl="0">
              <a:lnSpc>
                <a:spcPct val="90000"/>
              </a:lnSpc>
              <a:spcBef>
                <a:spcPts val="1000"/>
              </a:spcBef>
              <a:spcAft>
                <a:spcPts val="0"/>
              </a:spcAft>
              <a:buClr>
                <a:srgbClr val="575358"/>
              </a:buClr>
              <a:buSzPts val="2000"/>
              <a:buFont typeface="Noto Sans Symbols"/>
              <a:buNone/>
            </a:pPr>
            <a:r>
              <a:rPr lang="en-US" sz="2000" b="0" i="0" u="none" strike="noStrike" cap="none" dirty="0" err="1">
                <a:solidFill>
                  <a:srgbClr val="575358"/>
                </a:solidFill>
                <a:latin typeface="Arial"/>
                <a:ea typeface="Arial"/>
                <a:cs typeface="Arial"/>
                <a:sym typeface="Arial"/>
              </a:rPr>
              <a:t>Tipasa</a:t>
            </a:r>
            <a:r>
              <a:rPr lang="en-US" sz="2000" b="0" i="0" u="none" strike="noStrike" cap="none" dirty="0">
                <a:solidFill>
                  <a:srgbClr val="575358"/>
                </a:solidFill>
                <a:latin typeface="Arial"/>
                <a:ea typeface="Arial"/>
                <a:cs typeface="Arial"/>
                <a:sym typeface="Arial"/>
              </a:rPr>
              <a:t> only has options for: </a:t>
            </a:r>
          </a:p>
          <a:p>
            <a:pPr marL="101600" marR="0" lvl="0" indent="0" algn="l" rtl="0">
              <a:lnSpc>
                <a:spcPct val="90000"/>
              </a:lnSpc>
              <a:spcBef>
                <a:spcPts val="1000"/>
              </a:spcBef>
              <a:spcAft>
                <a:spcPts val="0"/>
              </a:spcAft>
              <a:buClr>
                <a:srgbClr val="575358"/>
              </a:buClr>
              <a:buSzPts val="2000"/>
              <a:buFont typeface="Noto Sans Symbols"/>
              <a:buNone/>
            </a:pPr>
            <a:r>
              <a:rPr lang="en-US" sz="2000" b="0" i="0" u="none" strike="noStrike" cap="none" dirty="0" err="1">
                <a:solidFill>
                  <a:srgbClr val="575358"/>
                </a:solidFill>
                <a:latin typeface="Arial"/>
                <a:ea typeface="Arial"/>
                <a:cs typeface="Arial"/>
                <a:sym typeface="Arial"/>
              </a:rPr>
              <a:t>givenName</a:t>
            </a:r>
            <a:endParaRPr lang="en-US" sz="2000" b="0" i="0" u="none" strike="noStrike" cap="none" dirty="0">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ts val="2000"/>
              <a:buFont typeface="Noto Sans Symbols"/>
              <a:buNone/>
            </a:pPr>
            <a:r>
              <a:rPr lang="en-US" sz="2000" dirty="0" err="1">
                <a:solidFill>
                  <a:srgbClr val="575358"/>
                </a:solidFill>
              </a:rPr>
              <a:t>m</a:t>
            </a:r>
            <a:r>
              <a:rPr lang="en-US" sz="2000" b="0" i="0" u="none" strike="noStrike" cap="none" dirty="0" err="1">
                <a:solidFill>
                  <a:srgbClr val="575358"/>
                </a:solidFill>
                <a:latin typeface="Arial"/>
                <a:ea typeface="Arial"/>
                <a:cs typeface="Arial"/>
                <a:sym typeface="Arial"/>
              </a:rPr>
              <a:t>iddleName</a:t>
            </a:r>
            <a:endParaRPr lang="en-US" sz="2000" b="0" i="0" u="none" strike="noStrike" cap="none" dirty="0">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ts val="2000"/>
              <a:buFont typeface="Noto Sans Symbols"/>
              <a:buNone/>
            </a:pPr>
            <a:r>
              <a:rPr lang="en-US" sz="2000" dirty="0" err="1">
                <a:solidFill>
                  <a:srgbClr val="575358"/>
                </a:solidFill>
              </a:rPr>
              <a:t>f</a:t>
            </a:r>
            <a:r>
              <a:rPr lang="en-US" sz="2000" b="0" i="0" u="none" strike="noStrike" cap="none" dirty="0" err="1">
                <a:solidFill>
                  <a:srgbClr val="575358"/>
                </a:solidFill>
                <a:latin typeface="Arial"/>
                <a:ea typeface="Arial"/>
                <a:cs typeface="Arial"/>
                <a:sym typeface="Arial"/>
              </a:rPr>
              <a:t>amilyName</a:t>
            </a:r>
            <a:endParaRPr sz="2000" b="0" i="0" u="none" strike="noStrike" cap="none" dirty="0">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ts val="2000"/>
              <a:buFont typeface="Noto Sans Symbols"/>
              <a:buNone/>
            </a:pPr>
            <a:r>
              <a:rPr lang="en-US" sz="2000" b="0" i="0" u="none" strike="noStrike" cap="none" dirty="0">
                <a:solidFill>
                  <a:srgbClr val="575358"/>
                </a:solidFill>
                <a:latin typeface="Arial"/>
                <a:ea typeface="Arial"/>
                <a:cs typeface="Arial"/>
                <a:sym typeface="Arial"/>
              </a:rPr>
              <a:t>And </a:t>
            </a:r>
            <a:endParaRPr dirty="0"/>
          </a:p>
          <a:p>
            <a:pPr marL="101600" marR="0" lvl="0" indent="0" algn="l" rtl="0">
              <a:lnSpc>
                <a:spcPct val="90000"/>
              </a:lnSpc>
              <a:spcBef>
                <a:spcPts val="1000"/>
              </a:spcBef>
              <a:spcAft>
                <a:spcPts val="0"/>
              </a:spcAft>
              <a:buClr>
                <a:srgbClr val="575358"/>
              </a:buClr>
              <a:buSzPts val="2000"/>
              <a:buFont typeface="Noto Sans Symbols"/>
              <a:buNone/>
            </a:pPr>
            <a:r>
              <a:rPr lang="en-US" sz="2000" b="0" i="0" u="none" strike="noStrike" cap="none" dirty="0">
                <a:solidFill>
                  <a:srgbClr val="575358"/>
                </a:solidFill>
                <a:latin typeface="Arial"/>
                <a:ea typeface="Arial"/>
                <a:cs typeface="Arial"/>
                <a:sym typeface="Arial"/>
              </a:rPr>
              <a:t>nickname</a:t>
            </a:r>
            <a:endParaRPr dirty="0"/>
          </a:p>
          <a:p>
            <a:pPr marL="101600" marR="0" lvl="0" indent="0" algn="l" rtl="0">
              <a:lnSpc>
                <a:spcPct val="90000"/>
              </a:lnSpc>
              <a:spcBef>
                <a:spcPts val="1000"/>
              </a:spcBef>
              <a:spcAft>
                <a:spcPts val="0"/>
              </a:spcAft>
              <a:buClr>
                <a:srgbClr val="575358"/>
              </a:buClr>
              <a:buSzPts val="2000"/>
              <a:buFont typeface="Noto Sans Symbols"/>
              <a:buNone/>
            </a:pPr>
            <a:endParaRPr sz="2000" b="0" i="0" u="none" strike="noStrike" cap="none" dirty="0">
              <a:solidFill>
                <a:srgbClr val="575358"/>
              </a:solidFill>
              <a:latin typeface="Arial"/>
              <a:ea typeface="Arial"/>
              <a:cs typeface="Arial"/>
              <a:sym typeface="Arial"/>
            </a:endParaRPr>
          </a:p>
          <a:p>
            <a:pPr marL="101600" marR="0" lvl="0" indent="0" algn="l" rtl="0">
              <a:lnSpc>
                <a:spcPct val="90000"/>
              </a:lnSpc>
              <a:spcBef>
                <a:spcPts val="1000"/>
              </a:spcBef>
              <a:spcAft>
                <a:spcPts val="0"/>
              </a:spcAft>
              <a:buClr>
                <a:srgbClr val="575358"/>
              </a:buClr>
              <a:buSzPts val="2000"/>
              <a:buFont typeface="Noto Sans Symbols"/>
              <a:buNone/>
            </a:pPr>
            <a:r>
              <a:rPr lang="en-US" sz="2000" b="0" i="0" u="none" strike="noStrike" cap="none" dirty="0">
                <a:solidFill>
                  <a:srgbClr val="575358"/>
                </a:solidFill>
                <a:latin typeface="Arial"/>
                <a:ea typeface="Arial"/>
                <a:cs typeface="Arial"/>
                <a:sym typeface="Arial"/>
              </a:rPr>
              <a:t>We put chosen name data into </a:t>
            </a:r>
            <a:r>
              <a:rPr lang="en-US" sz="2000" b="0" i="0" u="none" strike="noStrike" cap="none" dirty="0" err="1">
                <a:solidFill>
                  <a:srgbClr val="575358"/>
                </a:solidFill>
                <a:latin typeface="Arial"/>
                <a:ea typeface="Arial"/>
                <a:cs typeface="Arial"/>
                <a:sym typeface="Arial"/>
              </a:rPr>
              <a:t>givenName</a:t>
            </a:r>
            <a:r>
              <a:rPr lang="en-US" sz="2000" b="0" i="0" u="none" strike="noStrike" cap="none" dirty="0">
                <a:solidFill>
                  <a:srgbClr val="575358"/>
                </a:solidFill>
                <a:latin typeface="Arial"/>
                <a:ea typeface="Arial"/>
                <a:cs typeface="Arial"/>
                <a:sym typeface="Arial"/>
              </a:rPr>
              <a:t> since few staff access these menus and could look in Sierra if need more info!</a:t>
            </a:r>
            <a:endParaRPr dirty="0"/>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584200" marR="0" lvl="1" indent="0" algn="ctr"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584200" marR="0" lvl="1" indent="0" algn="ctr" rtl="0">
              <a:lnSpc>
                <a:spcPct val="90000"/>
              </a:lnSpc>
              <a:spcBef>
                <a:spcPts val="0"/>
              </a:spcBef>
              <a:spcAft>
                <a:spcPts val="0"/>
              </a:spcAft>
              <a:buClr>
                <a:srgbClr val="575358"/>
              </a:buClr>
              <a:buSzPts val="2000"/>
              <a:buFont typeface="Noto Sans Symbols"/>
              <a:buNone/>
            </a:pPr>
            <a:endParaRPr sz="1800" b="0" i="0" u="sng" strike="noStrike" cap="none" dirty="0">
              <a:solidFill>
                <a:srgbClr val="57535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041400" marR="0" lvl="1" indent="-330200" algn="l" rtl="0">
              <a:lnSpc>
                <a:spcPct val="90000"/>
              </a:lnSpc>
              <a:spcBef>
                <a:spcPts val="0"/>
              </a:spcBef>
              <a:spcAft>
                <a:spcPts val="0"/>
              </a:spcAft>
              <a:buClr>
                <a:srgbClr val="575358"/>
              </a:buClr>
              <a:buSzPts val="2000"/>
              <a:buFont typeface="Noto Sans Symbols"/>
              <a:buNone/>
            </a:pPr>
            <a:endParaRPr sz="1800" b="0" i="0" u="none" strike="noStrike" cap="none" dirty="0">
              <a:solidFill>
                <a:srgbClr val="57535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7"/>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If necessary this staff could look user up in Sierra if they need additional name clarification.</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Patrons will see their chosen name on all their system correspondence!</a:t>
            </a: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399" name="Google Shape;399;p67"/>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Central IT campus Chosen Name implementation</a:t>
            </a:r>
            <a:endParaRPr/>
          </a:p>
        </p:txBody>
      </p:sp>
      <p:pic>
        <p:nvPicPr>
          <p:cNvPr id="400" name="Google Shape;400;p67"/>
          <p:cNvPicPr preferRelativeResize="0"/>
          <p:nvPr/>
        </p:nvPicPr>
        <p:blipFill rotWithShape="1">
          <a:blip r:embed="rId4">
            <a:alphaModFix/>
          </a:blip>
          <a:srcRect/>
          <a:stretch/>
        </p:blipFill>
        <p:spPr>
          <a:xfrm>
            <a:off x="5910262" y="3319462"/>
            <a:ext cx="371475" cy="219075"/>
          </a:xfrm>
          <a:prstGeom prst="rect">
            <a:avLst/>
          </a:prstGeom>
          <a:noFill/>
          <a:ln>
            <a:noFill/>
          </a:ln>
        </p:spPr>
      </p:pic>
      <p:pic>
        <p:nvPicPr>
          <p:cNvPr id="401" name="Google Shape;401;p67"/>
          <p:cNvPicPr preferRelativeResize="0"/>
          <p:nvPr/>
        </p:nvPicPr>
        <p:blipFill rotWithShape="1">
          <a:blip r:embed="rId5">
            <a:alphaModFix/>
          </a:blip>
          <a:srcRect/>
          <a:stretch/>
        </p:blipFill>
        <p:spPr>
          <a:xfrm>
            <a:off x="134111" y="2279132"/>
            <a:ext cx="11923776" cy="25188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8"/>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lnSpcReduction="10000"/>
          </a:bodyPr>
          <a:lstStyle/>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	VitalSource Verba student/faculty course textbook finder:</a:t>
            </a:r>
            <a:endParaRPr/>
          </a:p>
          <a:p>
            <a:pPr marL="101600" lvl="0" indent="0" algn="l" rtl="0">
              <a:lnSpc>
                <a:spcPct val="90000"/>
              </a:lnSpc>
              <a:spcBef>
                <a:spcPts val="1000"/>
              </a:spcBef>
              <a:spcAft>
                <a:spcPts val="0"/>
              </a:spcAft>
              <a:buSzPts val="2000"/>
              <a:buNone/>
            </a:pPr>
            <a:r>
              <a:rPr lang="en-US"/>
              <a:t>	</a:t>
            </a:r>
            <a:r>
              <a:rPr lang="en-US" u="sng">
                <a:solidFill>
                  <a:schemeClr val="hlink"/>
                </a:solidFill>
                <a:hlinkClick r:id="rId3"/>
              </a:rPr>
              <a:t>https://textbooks.bgsu.edu</a:t>
            </a:r>
            <a:endParaRPr/>
          </a:p>
          <a:p>
            <a:pPr marL="101600" lvl="0" indent="0" algn="l" rtl="0">
              <a:lnSpc>
                <a:spcPct val="90000"/>
              </a:lnSpc>
              <a:spcBef>
                <a:spcPts val="1000"/>
              </a:spcBef>
              <a:spcAft>
                <a:spcPts val="0"/>
              </a:spcAft>
              <a:buSzPts val="2000"/>
              <a:buNone/>
            </a:pPr>
            <a:r>
              <a:rPr lang="en-US"/>
              <a:t>  </a:t>
            </a:r>
            <a:endParaRPr/>
          </a:p>
          <a:p>
            <a:pPr marL="101600" lvl="0" indent="0" algn="l" rtl="0">
              <a:lnSpc>
                <a:spcPct val="90000"/>
              </a:lnSpc>
              <a:spcBef>
                <a:spcPts val="1000"/>
              </a:spcBef>
              <a:spcAft>
                <a:spcPts val="0"/>
              </a:spcAft>
              <a:buSzPts val="2000"/>
              <a:buNone/>
            </a:pPr>
            <a:r>
              <a:rPr lang="en-US"/>
              <a:t>	Our PeopleSoft system provides faculty members names and term, course, and section</a:t>
            </a:r>
            <a:endParaRPr/>
          </a:p>
          <a:p>
            <a:pPr marL="101600" lvl="0" indent="0" algn="l" rtl="0">
              <a:lnSpc>
                <a:spcPct val="90000"/>
              </a:lnSpc>
              <a:spcBef>
                <a:spcPts val="1000"/>
              </a:spcBef>
              <a:spcAft>
                <a:spcPts val="0"/>
              </a:spcAft>
              <a:buSzPts val="2000"/>
              <a:buNone/>
            </a:pPr>
            <a:r>
              <a:rPr lang="en-US"/>
              <a:t>	information to Verba.  This service provides students with information about their required</a:t>
            </a:r>
            <a:endParaRPr/>
          </a:p>
          <a:p>
            <a:pPr marL="101600" lvl="0" indent="0" algn="l" rtl="0">
              <a:lnSpc>
                <a:spcPct val="90000"/>
              </a:lnSpc>
              <a:spcBef>
                <a:spcPts val="1000"/>
              </a:spcBef>
              <a:spcAft>
                <a:spcPts val="0"/>
              </a:spcAft>
              <a:buSzPts val="2000"/>
              <a:buNone/>
            </a:pPr>
            <a:r>
              <a:rPr lang="en-US"/>
              <a:t>	 textbooks for their classes.  [BGSU no longer has a traditional bookstore on campus]</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	We choose to have name field data which used to have the legal name replaced with 		chosen name information</a:t>
            </a:r>
            <a:endParaRPr/>
          </a:p>
          <a:p>
            <a:pPr marL="101600" lvl="0" indent="0" algn="l" rtl="0">
              <a:lnSpc>
                <a:spcPct val="90000"/>
              </a:lnSpc>
              <a:spcBef>
                <a:spcPts val="1000"/>
              </a:spcBef>
              <a:spcAft>
                <a:spcPts val="0"/>
              </a:spcAft>
              <a:buSzPts val="2000"/>
              <a:buNone/>
            </a:pPr>
            <a:r>
              <a:rPr lang="en-US"/>
              <a:t>	</a:t>
            </a:r>
            <a:endParaRPr/>
          </a:p>
          <a:p>
            <a:pPr marL="101600" lvl="0" indent="0" algn="l" rtl="0">
              <a:lnSpc>
                <a:spcPct val="90000"/>
              </a:lnSpc>
              <a:spcBef>
                <a:spcPts val="1000"/>
              </a:spcBef>
              <a:spcAft>
                <a:spcPts val="0"/>
              </a:spcAft>
              <a:buSzPts val="2000"/>
              <a:buNone/>
            </a:pPr>
            <a:r>
              <a:rPr lang="en-US"/>
              <a:t>	Now students see the Faculty Instructor’s chosen name when they search for their</a:t>
            </a:r>
            <a:endParaRPr/>
          </a:p>
          <a:p>
            <a:pPr marL="101600" lvl="0" indent="0" algn="l" rtl="0">
              <a:lnSpc>
                <a:spcPct val="90000"/>
              </a:lnSpc>
              <a:spcBef>
                <a:spcPts val="1000"/>
              </a:spcBef>
              <a:spcAft>
                <a:spcPts val="0"/>
              </a:spcAft>
              <a:buSzPts val="2000"/>
              <a:buNone/>
            </a:pPr>
            <a:r>
              <a:rPr lang="en-US"/>
              <a:t>	course textbooks		</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407" name="Google Shape;407;p68"/>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Central IT campus Chosen Name implementation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9"/>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endParaRPr sz="1050"/>
          </a:p>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	Faculty Instructor’s chosen name display for course textbook search.		</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413" name="Google Shape;413;p69"/>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Central IT campus Chosen Name implementation</a:t>
            </a:r>
            <a:endParaRPr/>
          </a:p>
        </p:txBody>
      </p:sp>
      <p:pic>
        <p:nvPicPr>
          <p:cNvPr id="414" name="Google Shape;414;p69"/>
          <p:cNvPicPr preferRelativeResize="0"/>
          <p:nvPr/>
        </p:nvPicPr>
        <p:blipFill rotWithShape="1">
          <a:blip r:embed="rId4">
            <a:alphaModFix/>
          </a:blip>
          <a:srcRect/>
          <a:stretch/>
        </p:blipFill>
        <p:spPr>
          <a:xfrm>
            <a:off x="749275" y="2660426"/>
            <a:ext cx="10925175" cy="3524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8"/>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584200" lvl="1" indent="0" algn="l" rtl="0">
              <a:lnSpc>
                <a:spcPct val="90000"/>
              </a:lnSpc>
              <a:spcBef>
                <a:spcPts val="0"/>
              </a:spcBef>
              <a:spcAft>
                <a:spcPts val="0"/>
              </a:spcAft>
              <a:buSzPts val="2000"/>
              <a:buNone/>
            </a:pPr>
            <a:endParaRPr sz="1050"/>
          </a:p>
          <a:p>
            <a:pPr marL="101600" lvl="0" indent="0" algn="l" rtl="0">
              <a:lnSpc>
                <a:spcPct val="90000"/>
              </a:lnSpc>
              <a:spcBef>
                <a:spcPts val="1000"/>
              </a:spcBef>
              <a:spcAft>
                <a:spcPts val="0"/>
              </a:spcAft>
              <a:buSzPts val="2000"/>
              <a:buNone/>
            </a:pPr>
            <a:r>
              <a:rPr lang="en-US"/>
              <a:t>“Academic libraries have an established history of offering virtual services and providing online resources for students, faculty, staff, and the general public. In addition to these services and resources, information on academic library websites can contribute to an institution’s demonstration of value placed on diversity, equity, and inclusion (DEI).”</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“This article examines the DEI statements on academic library websites and examines the presence, or lack thereof, and content of these statements to address the following research question: </a:t>
            </a:r>
            <a:r>
              <a:rPr lang="en-US">
                <a:highlight>
                  <a:srgbClr val="FFFF00"/>
                </a:highlight>
              </a:rPr>
              <a:t>How do DEI statements on academic library websites contribute to the construction of institutional value of diversity, equity and inclusion?</a:t>
            </a:r>
            <a:r>
              <a:rPr lang="en-US"/>
              <a:t>”</a:t>
            </a:r>
            <a:endParaRPr/>
          </a:p>
          <a:p>
            <a:pPr marL="101600" lvl="0" indent="0" algn="l" rtl="0">
              <a:lnSpc>
                <a:spcPct val="90000"/>
              </a:lnSpc>
              <a:spcBef>
                <a:spcPts val="1000"/>
              </a:spcBef>
              <a:spcAft>
                <a:spcPts val="0"/>
              </a:spcAft>
              <a:buSzPts val="2000"/>
              <a:buNone/>
            </a:pPr>
            <a:r>
              <a:rPr lang="en-US"/>
              <a:t>	Eric Ely, University of Wisconsin – Madison</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Ely, E. (2021). Diversity, Equity &amp; Inclusion Statements on Academic Library Websites. </a:t>
            </a:r>
            <a:r>
              <a:rPr lang="en-US" i="1"/>
              <a:t>Information Technology and Libraries</a:t>
            </a:r>
            <a:r>
              <a:rPr lang="en-US"/>
              <a:t>, </a:t>
            </a:r>
            <a:r>
              <a:rPr lang="en-US" i="1"/>
              <a:t>40</a:t>
            </a:r>
            <a:r>
              <a:rPr lang="en-US"/>
              <a:t>(4). </a:t>
            </a:r>
            <a:r>
              <a:rPr lang="en-US" u="sng">
                <a:solidFill>
                  <a:schemeClr val="hlink"/>
                </a:solidFill>
                <a:hlinkClick r:id="rId3"/>
              </a:rPr>
              <a:t>https://doi.org/10.6017/ital.v40i4.13353</a:t>
            </a:r>
            <a:r>
              <a:rPr lang="en-US"/>
              <a:t> 	</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111" name="Google Shape;111;p28"/>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DEI statement and Library website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0"/>
          <p:cNvSpPr txBox="1">
            <a:spLocks noGrp="1"/>
          </p:cNvSpPr>
          <p:nvPr>
            <p:ph type="body" idx="2"/>
          </p:nvPr>
        </p:nvSpPr>
        <p:spPr>
          <a:xfrm>
            <a:off x="962846" y="2694755"/>
            <a:ext cx="10488350" cy="2731089"/>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575358"/>
              </a:buClr>
              <a:buSzPct val="108108"/>
              <a:buNone/>
            </a:pPr>
            <a:r>
              <a:rPr lang="en-US"/>
              <a:t>Open Sharing of projects you, audience members, have undertaken that help others with DEI goals.</a:t>
            </a:r>
            <a:endParaRPr/>
          </a:p>
          <a:p>
            <a:pPr marL="0" lvl="0" indent="0" algn="ctr" rtl="0">
              <a:lnSpc>
                <a:spcPct val="90000"/>
              </a:lnSpc>
              <a:spcBef>
                <a:spcPts val="0"/>
              </a:spcBef>
              <a:spcAft>
                <a:spcPts val="0"/>
              </a:spcAft>
              <a:buClr>
                <a:srgbClr val="575358"/>
              </a:buClr>
              <a:buSzPct val="108108"/>
              <a:buNone/>
            </a:pPr>
            <a:r>
              <a:rPr lang="en-US"/>
              <a:t>Or that might fit in future presentations along this line?</a:t>
            </a:r>
            <a:endParaRPr/>
          </a:p>
          <a:p>
            <a:pPr marL="0" lvl="0" indent="0" algn="ctr" rtl="0">
              <a:lnSpc>
                <a:spcPct val="90000"/>
              </a:lnSpc>
              <a:spcBef>
                <a:spcPts val="0"/>
              </a:spcBef>
              <a:spcAft>
                <a:spcPts val="0"/>
              </a:spcAft>
              <a:buClr>
                <a:srgbClr val="575358"/>
              </a:buClr>
              <a:buSzPct val="108108"/>
              <a:buNone/>
            </a:pPr>
            <a:endParaRPr/>
          </a:p>
          <a:p>
            <a:pPr marL="0" lvl="0" indent="0" algn="ctr" rtl="0">
              <a:lnSpc>
                <a:spcPct val="90000"/>
              </a:lnSpc>
              <a:spcBef>
                <a:spcPts val="0"/>
              </a:spcBef>
              <a:spcAft>
                <a:spcPts val="0"/>
              </a:spcAft>
              <a:buClr>
                <a:srgbClr val="575358"/>
              </a:buClr>
              <a:buSzPct val="108108"/>
              <a:buNone/>
            </a:pPr>
            <a:r>
              <a:rPr lang="en-US"/>
              <a:t>Feel free to speak up during the live Q&amp;A discussion your accomplishments.  Emailing me your details in the event of timing, preference, or technical issues is also encouraged.</a:t>
            </a:r>
            <a:endParaRPr/>
          </a:p>
          <a:p>
            <a:pPr marL="0" lvl="0" indent="0" algn="ctr" rtl="0">
              <a:lnSpc>
                <a:spcPct val="90000"/>
              </a:lnSpc>
              <a:spcBef>
                <a:spcPts val="0"/>
              </a:spcBef>
              <a:spcAft>
                <a:spcPts val="0"/>
              </a:spcAft>
              <a:buClr>
                <a:srgbClr val="575358"/>
              </a:buClr>
              <a:buSzPct val="108108"/>
              <a:buNone/>
            </a:pPr>
            <a:r>
              <a:rPr lang="en-US" u="sng">
                <a:solidFill>
                  <a:schemeClr val="hlink"/>
                </a:solidFill>
                <a:hlinkClick r:id="rId3"/>
              </a:rPr>
              <a:t>mstrang@bgsu.edu</a:t>
            </a:r>
            <a:endParaRPr/>
          </a:p>
          <a:p>
            <a:pPr marL="0" lvl="0" indent="0" algn="ctr" rtl="0">
              <a:lnSpc>
                <a:spcPct val="90000"/>
              </a:lnSpc>
              <a:spcBef>
                <a:spcPts val="0"/>
              </a:spcBef>
              <a:spcAft>
                <a:spcPts val="0"/>
              </a:spcAft>
              <a:buClr>
                <a:srgbClr val="575358"/>
              </a:buClr>
              <a:buSzPct val="108108"/>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0"/>
          <p:cNvSpPr txBox="1">
            <a:spLocks noGrp="1"/>
          </p:cNvSpPr>
          <p:nvPr>
            <p:ph type="body" idx="1"/>
          </p:nvPr>
        </p:nvSpPr>
        <p:spPr>
          <a:xfrm>
            <a:off x="3588970" y="4962397"/>
            <a:ext cx="5486400" cy="79802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237948"/>
              </a:buClr>
              <a:buSzPct val="100000"/>
              <a:buNone/>
            </a:pPr>
            <a:r>
              <a:rPr lang="en-US"/>
              <a:t>THANK YOU</a:t>
            </a:r>
            <a:endParaRPr/>
          </a:p>
        </p:txBody>
      </p:sp>
      <p:sp>
        <p:nvSpPr>
          <p:cNvPr id="425" name="Google Shape;425;p70"/>
          <p:cNvSpPr txBox="1">
            <a:spLocks noGrp="1"/>
          </p:cNvSpPr>
          <p:nvPr>
            <p:ph type="body" idx="2"/>
          </p:nvPr>
        </p:nvSpPr>
        <p:spPr>
          <a:xfrm>
            <a:off x="3830808" y="2859540"/>
            <a:ext cx="5979311" cy="200918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SzPts val="2800"/>
              <a:buNone/>
            </a:pPr>
            <a:endParaRPr/>
          </a:p>
          <a:p>
            <a:pPr marL="0" lvl="0" indent="0" algn="ctr" rtl="0">
              <a:lnSpc>
                <a:spcPct val="90000"/>
              </a:lnSpc>
              <a:spcBef>
                <a:spcPts val="0"/>
              </a:spcBef>
              <a:spcAft>
                <a:spcPts val="0"/>
              </a:spcAft>
              <a:buSzPts val="2800"/>
              <a:buNone/>
            </a:pPr>
            <a:r>
              <a:rPr lang="en-US"/>
              <a:t>Questions?</a:t>
            </a:r>
            <a:endParaRPr/>
          </a:p>
          <a:p>
            <a:pPr marL="0" lvl="0" indent="0" algn="ctr" rtl="0">
              <a:lnSpc>
                <a:spcPct val="90000"/>
              </a:lnSpc>
              <a:spcBef>
                <a:spcPts val="0"/>
              </a:spcBef>
              <a:spcAft>
                <a:spcPts val="0"/>
              </a:spcAft>
              <a:buSzPts val="2800"/>
              <a:buNone/>
            </a:pPr>
            <a:endParaRPr/>
          </a:p>
          <a:p>
            <a:pPr marL="0" lvl="0" indent="0" algn="ctr" rtl="0">
              <a:lnSpc>
                <a:spcPct val="90000"/>
              </a:lnSpc>
              <a:spcBef>
                <a:spcPts val="0"/>
              </a:spcBef>
              <a:spcAft>
                <a:spcPts val="0"/>
              </a:spcAft>
              <a:buSzPts val="2800"/>
              <a:buNone/>
            </a:pPr>
            <a:r>
              <a:rPr lang="en-US"/>
              <a:t>Mark Strang  </a:t>
            </a:r>
            <a:r>
              <a:rPr lang="en-US" u="sng">
                <a:solidFill>
                  <a:schemeClr val="hlink"/>
                </a:solidFill>
                <a:hlinkClick r:id="rId3"/>
              </a:rPr>
              <a:t>mstrang@bgsu.edu</a:t>
            </a:r>
            <a:endParaRPr/>
          </a:p>
          <a:p>
            <a:pPr marL="0" lvl="0" indent="0" algn="ctr" rtl="0">
              <a:lnSpc>
                <a:spcPct val="90000"/>
              </a:lnSpc>
              <a:spcBef>
                <a:spcPts val="0"/>
              </a:spcBef>
              <a:spcAft>
                <a:spcPts val="0"/>
              </a:spcAft>
              <a:buSzPts val="2800"/>
              <a:buNone/>
            </a:pPr>
            <a:r>
              <a:rPr lang="en-US"/>
              <a:t>Stephanie Church </a:t>
            </a:r>
            <a:r>
              <a:rPr lang="en-US" u="sng">
                <a:solidFill>
                  <a:schemeClr val="hlink"/>
                </a:solidFill>
                <a:hlinkClick r:id="rId4"/>
              </a:rPr>
              <a:t>sap68@case.edu</a:t>
            </a:r>
            <a:endParaRPr/>
          </a:p>
          <a:p>
            <a:pPr marL="0" lvl="0" indent="0" algn="ctr" rtl="0">
              <a:lnSpc>
                <a:spcPct val="90000"/>
              </a:lnSpc>
              <a:spcBef>
                <a:spcPts val="0"/>
              </a:spcBef>
              <a:spcAft>
                <a:spcPts val="0"/>
              </a:spcAft>
              <a:buClr>
                <a:srgbClr val="575358"/>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9"/>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Examined Erik Ely analysis of Big Ten University Library websites.</a:t>
            </a:r>
            <a:endParaRPr/>
          </a:p>
          <a:p>
            <a:pPr marL="101600" lvl="0" indent="0" algn="l" rtl="0">
              <a:lnSpc>
                <a:spcPct val="90000"/>
              </a:lnSpc>
              <a:spcBef>
                <a:spcPts val="1000"/>
              </a:spcBef>
              <a:spcAft>
                <a:spcPts val="0"/>
              </a:spcAft>
              <a:buSzPts val="2000"/>
              <a:buNone/>
            </a:pPr>
            <a:r>
              <a:rPr lang="en-US"/>
              <a:t>Evaluated BGSU University Libraries website with his criteria.</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BGSU University Libraries adapted a Diversity Statement (passed fall 2021)</a:t>
            </a:r>
            <a:endParaRPr/>
          </a:p>
          <a:p>
            <a:pPr marL="101600" lvl="0" indent="0" algn="l" rtl="0">
              <a:lnSpc>
                <a:spcPct val="90000"/>
              </a:lnSpc>
              <a:spcBef>
                <a:spcPts val="1000"/>
              </a:spcBef>
              <a:spcAft>
                <a:spcPts val="0"/>
              </a:spcAft>
              <a:buSzPts val="2000"/>
              <a:buNone/>
            </a:pPr>
            <a:r>
              <a:rPr lang="en-US" u="sng">
                <a:solidFill>
                  <a:schemeClr val="hlink"/>
                </a:solidFill>
                <a:hlinkClick r:id="rId3"/>
              </a:rPr>
              <a:t>https://www.bgsu.edu/library/about/diversity.html</a:t>
            </a:r>
            <a:endParaRPr/>
          </a:p>
          <a:p>
            <a:pPr marL="101600" lvl="0" indent="0" algn="l" rtl="0">
              <a:lnSpc>
                <a:spcPct val="90000"/>
              </a:lnSpc>
              <a:spcBef>
                <a:spcPts val="1000"/>
              </a:spcBef>
              <a:spcAft>
                <a:spcPts val="0"/>
              </a:spcAft>
              <a:buSzPts val="2000"/>
              <a:buNone/>
            </a:pPr>
            <a:endParaRPr/>
          </a:p>
          <a:p>
            <a:pPr marL="101600" lvl="0" indent="0" algn="l" rtl="0">
              <a:lnSpc>
                <a:spcPct val="90000"/>
              </a:lnSpc>
              <a:spcBef>
                <a:spcPts val="1000"/>
              </a:spcBef>
              <a:spcAft>
                <a:spcPts val="0"/>
              </a:spcAft>
              <a:buSzPts val="2000"/>
              <a:buNone/>
            </a:pPr>
            <a:r>
              <a:rPr lang="en-US"/>
              <a:t>Promptly posted to CMS directory of Dean’s office pages by staff.</a:t>
            </a:r>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584200" lvl="1" indent="0" algn="ctr" rtl="0">
              <a:lnSpc>
                <a:spcPct val="90000"/>
              </a:lnSpc>
              <a:spcBef>
                <a:spcPts val="0"/>
              </a:spcBef>
              <a:spcAft>
                <a:spcPts val="0"/>
              </a:spcAft>
              <a:buSzPts val="2000"/>
              <a:buNone/>
            </a:pPr>
            <a:endParaRPr u="sng">
              <a:solidFill>
                <a:schemeClr val="hlink"/>
              </a:solidFill>
              <a:hlinkClick r:id="rId4"/>
            </a:endParaRPr>
          </a:p>
          <a:p>
            <a:pPr marL="1041400" lvl="1" indent="-330200" algn="l" rtl="0">
              <a:lnSpc>
                <a:spcPct val="90000"/>
              </a:lnSpc>
              <a:spcBef>
                <a:spcPts val="0"/>
              </a:spcBef>
              <a:spcAft>
                <a:spcPts val="0"/>
              </a:spcAft>
              <a:buSzPts val="2000"/>
              <a:buNone/>
            </a:pPr>
            <a:endParaRPr/>
          </a:p>
        </p:txBody>
      </p:sp>
      <p:sp>
        <p:nvSpPr>
          <p:cNvPr id="117" name="Google Shape;117;p29"/>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DEI statement and Library website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0"/>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Discoverability: </a:t>
            </a:r>
            <a:endParaRPr/>
          </a:p>
          <a:p>
            <a:pPr marL="101600" lvl="0" indent="0" algn="l" rtl="0">
              <a:lnSpc>
                <a:spcPct val="90000"/>
              </a:lnSpc>
              <a:spcBef>
                <a:spcPts val="1000"/>
              </a:spcBef>
              <a:spcAft>
                <a:spcPts val="0"/>
              </a:spcAft>
              <a:buSzPts val="2000"/>
              <a:buNone/>
            </a:pPr>
            <a:r>
              <a:rPr lang="en-US"/>
              <a:t>Navigation options:  Not located on the main About Us pulldown (1 click)</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123" name="Google Shape;123;p30"/>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DEI statement and Library website</a:t>
            </a:r>
            <a:endParaRPr/>
          </a:p>
        </p:txBody>
      </p:sp>
      <p:pic>
        <p:nvPicPr>
          <p:cNvPr id="124" name="Google Shape;124;p30"/>
          <p:cNvPicPr preferRelativeResize="0"/>
          <p:nvPr/>
        </p:nvPicPr>
        <p:blipFill rotWithShape="1">
          <a:blip r:embed="rId4">
            <a:alphaModFix/>
          </a:blip>
          <a:srcRect/>
          <a:stretch/>
        </p:blipFill>
        <p:spPr>
          <a:xfrm>
            <a:off x="605561" y="2558972"/>
            <a:ext cx="9471005" cy="32018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1"/>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Diversity statement located towards the bottom of About us pages list on left column bottom</a:t>
            </a:r>
            <a:endParaRPr/>
          </a:p>
          <a:p>
            <a:pPr marL="101600" lvl="0" indent="0" algn="l" rtl="0">
              <a:lnSpc>
                <a:spcPct val="90000"/>
              </a:lnSpc>
              <a:spcBef>
                <a:spcPts val="1000"/>
              </a:spcBef>
              <a:spcAft>
                <a:spcPts val="0"/>
              </a:spcAft>
              <a:buSzPts val="2000"/>
              <a:buNone/>
            </a:pPr>
            <a:r>
              <a:rPr lang="en-US"/>
              <a:t>(2+ clicks)</a:t>
            </a: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130" name="Google Shape;130;p31"/>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DEI statement and Library website</a:t>
            </a:r>
            <a:endParaRPr/>
          </a:p>
        </p:txBody>
      </p:sp>
      <p:pic>
        <p:nvPicPr>
          <p:cNvPr id="131" name="Google Shape;131;p31"/>
          <p:cNvPicPr preferRelativeResize="0"/>
          <p:nvPr/>
        </p:nvPicPr>
        <p:blipFill rotWithShape="1">
          <a:blip r:embed="rId4">
            <a:alphaModFix/>
          </a:blip>
          <a:srcRect/>
          <a:stretch/>
        </p:blipFill>
        <p:spPr>
          <a:xfrm>
            <a:off x="2329846" y="2084150"/>
            <a:ext cx="8261450" cy="47284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2"/>
          <p:cNvSpPr txBox="1">
            <a:spLocks noGrp="1"/>
          </p:cNvSpPr>
          <p:nvPr>
            <p:ph type="body" idx="1"/>
          </p:nvPr>
        </p:nvSpPr>
        <p:spPr>
          <a:xfrm>
            <a:off x="453542" y="1610905"/>
            <a:ext cx="11285857" cy="5201678"/>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000"/>
              <a:buNone/>
            </a:pPr>
            <a:r>
              <a:rPr lang="en-US"/>
              <a:t>Discoverability Improved</a:t>
            </a:r>
            <a:endParaRPr/>
          </a:p>
          <a:p>
            <a:pPr marL="101600" lvl="0" indent="0" algn="l" rtl="0">
              <a:lnSpc>
                <a:spcPct val="90000"/>
              </a:lnSpc>
              <a:spcBef>
                <a:spcPts val="1000"/>
              </a:spcBef>
              <a:spcAft>
                <a:spcPts val="0"/>
              </a:spcAft>
              <a:buSzPts val="2000"/>
              <a:buNone/>
            </a:pPr>
            <a:r>
              <a:rPr lang="en-US"/>
              <a:t>Added to About Us pulldown (1 click)</a:t>
            </a:r>
            <a:endParaRPr/>
          </a:p>
          <a:p>
            <a:pPr marL="101600" lvl="0" indent="0" algn="l" rtl="0">
              <a:lnSpc>
                <a:spcPct val="90000"/>
              </a:lnSpc>
              <a:spcBef>
                <a:spcPts val="1000"/>
              </a:spcBef>
              <a:spcAft>
                <a:spcPts val="0"/>
              </a:spcAft>
              <a:buSzPts val="2000"/>
              <a:buNone/>
            </a:pPr>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584200" lvl="1" indent="0" algn="ctr" rtl="0">
              <a:lnSpc>
                <a:spcPct val="90000"/>
              </a:lnSpc>
              <a:spcBef>
                <a:spcPts val="0"/>
              </a:spcBef>
              <a:spcAft>
                <a:spcPts val="0"/>
              </a:spcAft>
              <a:buSzPts val="2000"/>
              <a:buNone/>
            </a:pPr>
            <a:endParaRPr u="sng">
              <a:solidFill>
                <a:schemeClr val="hlink"/>
              </a:solidFill>
              <a:hlinkClick r:id="rId3"/>
            </a:endParaRPr>
          </a:p>
          <a:p>
            <a:pPr marL="1041400" lvl="1" indent="-330200" algn="l" rtl="0">
              <a:lnSpc>
                <a:spcPct val="90000"/>
              </a:lnSpc>
              <a:spcBef>
                <a:spcPts val="0"/>
              </a:spcBef>
              <a:spcAft>
                <a:spcPts val="0"/>
              </a:spcAft>
              <a:buSzPts val="2000"/>
              <a:buNone/>
            </a:pPr>
            <a:endParaRPr/>
          </a:p>
        </p:txBody>
      </p:sp>
      <p:sp>
        <p:nvSpPr>
          <p:cNvPr id="137" name="Google Shape;137;p32"/>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b="0"/>
              <a:t>DEI statement and Library website</a:t>
            </a:r>
            <a:endParaRPr/>
          </a:p>
        </p:txBody>
      </p:sp>
      <p:pic>
        <p:nvPicPr>
          <p:cNvPr id="138" name="Google Shape;138;p32"/>
          <p:cNvPicPr preferRelativeResize="0"/>
          <p:nvPr/>
        </p:nvPicPr>
        <p:blipFill rotWithShape="1">
          <a:blip r:embed="rId4">
            <a:alphaModFix/>
          </a:blip>
          <a:srcRect/>
          <a:stretch/>
        </p:blipFill>
        <p:spPr>
          <a:xfrm>
            <a:off x="829701" y="2587879"/>
            <a:ext cx="9549334" cy="37160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2676</TotalTime>
  <Words>2723</Words>
  <Application>Microsoft Office PowerPoint</Application>
  <PresentationFormat>Widescreen</PresentationFormat>
  <Paragraphs>812</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Quattrocento Sans</vt:lpstr>
      <vt:lpstr>Noto Sans Symbols</vt:lpstr>
      <vt:lpstr>Georgia</vt:lpstr>
      <vt:lpstr>Roboto Medium</vt:lpstr>
      <vt:lpstr>Roboto</vt:lpstr>
      <vt:lpstr>Arial</vt:lpstr>
      <vt:lpstr>Calibri</vt:lpstr>
      <vt:lpstr>Office Theme</vt:lpstr>
      <vt:lpstr>Bite-size projects backend library staff can do to for your library systems Diversity, Equity, and Inclusion Goals</vt:lpstr>
      <vt:lpstr>Land Acknolwledgement</vt:lpstr>
      <vt:lpstr>Agenda</vt:lpstr>
      <vt:lpstr>Diversity, Equity, and Inclusion statement and Library website  </vt:lpstr>
      <vt:lpstr>DEI statement and Library website</vt:lpstr>
      <vt:lpstr>DEI statement and Library website</vt:lpstr>
      <vt:lpstr>DEI statement and Library website</vt:lpstr>
      <vt:lpstr>DEI statement and Library website</vt:lpstr>
      <vt:lpstr>DEI statement and Library website</vt:lpstr>
      <vt:lpstr>DEI statement and Library website</vt:lpstr>
      <vt:lpstr>Communication: Enhancements, Trials, and Implementations</vt:lpstr>
      <vt:lpstr>Communication</vt:lpstr>
      <vt:lpstr>Communication</vt:lpstr>
      <vt:lpstr>Communication:  Affordable Learning Community of Practice - licensed eBooks </vt:lpstr>
      <vt:lpstr>Communication: LibGuides: eBooks example </vt:lpstr>
      <vt:lpstr>Communication: December Discovery Layer Summon Software Refresh </vt:lpstr>
      <vt:lpstr>Communication: December Discovery Layer Summon Software Refresh </vt:lpstr>
      <vt:lpstr>Communication: September Discovery Layer EBSCO EDS OhioLINK Software Update </vt:lpstr>
      <vt:lpstr>Communication: LibGuides:  Diverse Children's Literature </vt:lpstr>
      <vt:lpstr>Communication: Diverse Children's Literature </vt:lpstr>
      <vt:lpstr>Communication: Diverse Children's Literature </vt:lpstr>
      <vt:lpstr>Communication: Diverse Children's Literature </vt:lpstr>
      <vt:lpstr>PowerPoint Presentation</vt:lpstr>
      <vt:lpstr>PowerPoint Presentation</vt:lpstr>
      <vt:lpstr>Interdisciplinary Subjects Analyzed</vt:lpstr>
      <vt:lpstr>Considerations</vt:lpstr>
      <vt:lpstr>PowerPoint Presentation</vt:lpstr>
      <vt:lpstr>PowerPoint Presentation</vt:lpstr>
      <vt:lpstr>Databases A-Z list:  Diversity, Equity, and Inclusion subject headings </vt:lpstr>
      <vt:lpstr>Databases A-Z list:  Diversity, Equity, and Inclusion subject headings </vt:lpstr>
      <vt:lpstr>Databases A-Z list:  Diversity, Equity, and Inclusion subject headings </vt:lpstr>
      <vt:lpstr>Databases A-Z list:  Diversity, Equity, and Inclusion subject headings </vt:lpstr>
      <vt:lpstr>Databases A-Z list:  Diversity, Equity, and Inclusion subject headings </vt:lpstr>
      <vt:lpstr>Databases A-Z list:  Diversity, Equity, and Inclusion subject headings </vt:lpstr>
      <vt:lpstr>Databases A-Z list:  Diversity, Equity, and Inclusion subject headings </vt:lpstr>
      <vt:lpstr>Databases A-Z list:  Diversity, Equity,  and Inclusion subject headings </vt:lpstr>
      <vt:lpstr>Sierra preferred name Campus chosen name projects </vt:lpstr>
      <vt:lpstr>Sierra preferred name option  </vt:lpstr>
      <vt:lpstr>Central IT campus Chosen Name implementation</vt:lpstr>
      <vt:lpstr>Sierra preferred name implementation</vt:lpstr>
      <vt:lpstr>Sierra preferred name implementation</vt:lpstr>
      <vt:lpstr>Sierra preferred name implementation</vt:lpstr>
      <vt:lpstr>Sierra preferred name implementation</vt:lpstr>
      <vt:lpstr>Sierra preferred name implementation</vt:lpstr>
      <vt:lpstr>Sierra preferred name implementation</vt:lpstr>
      <vt:lpstr>Central IT campus Chosen Name implementation</vt:lpstr>
      <vt:lpstr>Central IT campus Chosen Name implementation</vt:lpstr>
      <vt:lpstr>Central IT campus Chosen Name implementation</vt:lpstr>
      <vt:lpstr>Central IT campus Chosen Name implementation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Bite size projects backend library staff can do to for your Library systems Diversity, Equity, and Inclusion Goals</dc:title>
  <dc:creator>Kristine Menkins</dc:creator>
  <cp:lastModifiedBy>Mark James Strang</cp:lastModifiedBy>
  <cp:revision>4</cp:revision>
  <dcterms:created xsi:type="dcterms:W3CDTF">2019-12-02T15:33:25Z</dcterms:created>
  <dcterms:modified xsi:type="dcterms:W3CDTF">2022-03-18T15:41:23Z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0x010100F2BB632626C47242ACF3B077C9BAEC55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