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3" r:id="rId3"/>
    <p:sldId id="264" r:id="rId4"/>
    <p:sldId id="265" r:id="rId5"/>
    <p:sldId id="267" r:id="rId6"/>
    <p:sldId id="266" r:id="rId7"/>
    <p:sldId id="281" r:id="rId8"/>
    <p:sldId id="268" r:id="rId9"/>
    <p:sldId id="269" r:id="rId10"/>
    <p:sldId id="270" r:id="rId11"/>
    <p:sldId id="272" r:id="rId12"/>
    <p:sldId id="271" r:id="rId13"/>
    <p:sldId id="273" r:id="rId14"/>
    <p:sldId id="274" r:id="rId15"/>
    <p:sldId id="275" r:id="rId16"/>
    <p:sldId id="276" r:id="rId17"/>
    <p:sldId id="277" r:id="rId18"/>
    <p:sldId id="282" r:id="rId19"/>
    <p:sldId id="283" r:id="rId20"/>
    <p:sldId id="284" r:id="rId21"/>
    <p:sldId id="294" r:id="rId22"/>
    <p:sldId id="295" r:id="rId23"/>
    <p:sldId id="296" r:id="rId24"/>
    <p:sldId id="286" r:id="rId25"/>
    <p:sldId id="258" r:id="rId26"/>
    <p:sldId id="297" r:id="rId27"/>
    <p:sldId id="298" r:id="rId28"/>
    <p:sldId id="299" r:id="rId29"/>
    <p:sldId id="300" r:id="rId30"/>
    <p:sldId id="301" r:id="rId31"/>
    <p:sldId id="302" r:id="rId32"/>
    <p:sldId id="303" r:id="rId33"/>
    <p:sldId id="259"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7B7B7B"/>
    <a:srgbClr val="FFC05B"/>
    <a:srgbClr val="800000"/>
    <a:srgbClr val="F3B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14"/>
    <p:restoredTop sz="80650" autoAdjust="0"/>
  </p:normalViewPr>
  <p:slideViewPr>
    <p:cSldViewPr snapToGrid="0" snapToObjects="1">
      <p:cViewPr varScale="1">
        <p:scale>
          <a:sx n="71" d="100"/>
          <a:sy n="71" d="100"/>
        </p:scale>
        <p:origin x="540" y="44"/>
      </p:cViewPr>
      <p:guideLst>
        <p:guide orient="horz" pos="1620"/>
        <p:guide pos="2880"/>
      </p:guideLst>
    </p:cSldViewPr>
  </p:slideViewPr>
  <p:notesTextViewPr>
    <p:cViewPr>
      <p:scale>
        <a:sx n="100" d="100"/>
        <a:sy n="100" d="100"/>
      </p:scale>
      <p:origin x="0" y="0"/>
    </p:cViewPr>
  </p:notesTextViewPr>
  <p:sorterViewPr>
    <p:cViewPr>
      <p:scale>
        <a:sx n="70" d="100"/>
        <a:sy n="70" d="100"/>
      </p:scale>
      <p:origin x="0" y="-34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03758-533F-44A4-BCC4-B09759EE0A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FA8A09-0897-46B7-A286-2321E09555AD}">
      <dgm:prSet/>
      <dgm:spPr/>
      <dgm:t>
        <a:bodyPr/>
        <a:lstStyle/>
        <a:p>
          <a:r>
            <a:rPr lang="en-US" dirty="0"/>
            <a:t>Hosting is a true turnkey solution; get out of the hardware business! Cloud is now the new norm.</a:t>
          </a:r>
        </a:p>
      </dgm:t>
    </dgm:pt>
    <dgm:pt modelId="{103C95E1-DDF1-49E7-9C88-80406EEFFBA6}" type="parTrans" cxnId="{A28CEA8F-68DC-4ACA-9B39-9FB50E677C60}">
      <dgm:prSet/>
      <dgm:spPr/>
      <dgm:t>
        <a:bodyPr/>
        <a:lstStyle/>
        <a:p>
          <a:endParaRPr lang="en-US"/>
        </a:p>
      </dgm:t>
    </dgm:pt>
    <dgm:pt modelId="{40E7AAAB-0191-4FED-95DF-E5733BF12AB1}" type="sibTrans" cxnId="{A28CEA8F-68DC-4ACA-9B39-9FB50E677C60}">
      <dgm:prSet/>
      <dgm:spPr/>
      <dgm:t>
        <a:bodyPr/>
        <a:lstStyle/>
        <a:p>
          <a:endParaRPr lang="en-US"/>
        </a:p>
      </dgm:t>
    </dgm:pt>
    <dgm:pt modelId="{6829B1C9-FBB4-403E-BF75-BA5D9867402A}">
      <dgm:prSet/>
      <dgm:spPr/>
      <dgm:t>
        <a:bodyPr/>
        <a:lstStyle/>
        <a:p>
          <a:r>
            <a:rPr lang="en-US" dirty="0"/>
            <a:t>Peace of mind – eliminate distractions, focus on what matters most</a:t>
          </a:r>
        </a:p>
      </dgm:t>
    </dgm:pt>
    <dgm:pt modelId="{A430229D-5A08-40E5-B0BA-DE1087ED2C73}" type="parTrans" cxnId="{3A37996D-39DD-421A-B998-DD468FB5E335}">
      <dgm:prSet/>
      <dgm:spPr/>
      <dgm:t>
        <a:bodyPr/>
        <a:lstStyle/>
        <a:p>
          <a:endParaRPr lang="en-US"/>
        </a:p>
      </dgm:t>
    </dgm:pt>
    <dgm:pt modelId="{D65FAA0C-5251-4DA9-8E37-6EE3F8E9D753}" type="sibTrans" cxnId="{3A37996D-39DD-421A-B998-DD468FB5E335}">
      <dgm:prSet/>
      <dgm:spPr/>
      <dgm:t>
        <a:bodyPr/>
        <a:lstStyle/>
        <a:p>
          <a:endParaRPr lang="en-US"/>
        </a:p>
      </dgm:t>
    </dgm:pt>
    <dgm:pt modelId="{CD834CF7-DD45-42B0-A9FB-A06F0A11C187}">
      <dgm:prSet/>
      <dgm:spPr/>
      <dgm:t>
        <a:bodyPr/>
        <a:lstStyle/>
        <a:p>
          <a:r>
            <a:rPr lang="en-US" dirty="0"/>
            <a:t>Reduce IT expenses, gain positive ROI, predictable spend year over year. </a:t>
          </a:r>
        </a:p>
      </dgm:t>
    </dgm:pt>
    <dgm:pt modelId="{2CEB1DC5-0060-4294-9B91-6A46CC757BF8}" type="parTrans" cxnId="{94EC78A4-6F8F-488B-89FE-6EF635CACB21}">
      <dgm:prSet/>
      <dgm:spPr/>
      <dgm:t>
        <a:bodyPr/>
        <a:lstStyle/>
        <a:p>
          <a:endParaRPr lang="en-US"/>
        </a:p>
      </dgm:t>
    </dgm:pt>
    <dgm:pt modelId="{E289C3BF-6DED-460A-A23A-E9ECDAC1CEC0}" type="sibTrans" cxnId="{94EC78A4-6F8F-488B-89FE-6EF635CACB21}">
      <dgm:prSet/>
      <dgm:spPr/>
      <dgm:t>
        <a:bodyPr/>
        <a:lstStyle/>
        <a:p>
          <a:endParaRPr lang="en-US"/>
        </a:p>
      </dgm:t>
    </dgm:pt>
    <dgm:pt modelId="{FCE1EB07-A66D-4679-815E-B8394A820BA5}">
      <dgm:prSet/>
      <dgm:spPr/>
      <dgm:t>
        <a:bodyPr/>
        <a:lstStyle/>
        <a:p>
          <a:r>
            <a:rPr lang="en-US" dirty="0"/>
            <a:t>Security - Highest levels of network and data protection, full encryption for all data, ISO 27001</a:t>
          </a:r>
        </a:p>
      </dgm:t>
    </dgm:pt>
    <dgm:pt modelId="{62813B34-B1D4-4AE5-A16F-E83277559299}" type="parTrans" cxnId="{477E1056-A508-4730-A6FF-4AC7BEEF7FD5}">
      <dgm:prSet/>
      <dgm:spPr/>
      <dgm:t>
        <a:bodyPr/>
        <a:lstStyle/>
        <a:p>
          <a:endParaRPr lang="en-US"/>
        </a:p>
      </dgm:t>
    </dgm:pt>
    <dgm:pt modelId="{32672D92-3A63-4FA2-942B-21AA7FC5B160}" type="sibTrans" cxnId="{477E1056-A508-4730-A6FF-4AC7BEEF7FD5}">
      <dgm:prSet/>
      <dgm:spPr/>
      <dgm:t>
        <a:bodyPr/>
        <a:lstStyle/>
        <a:p>
          <a:endParaRPr lang="en-US"/>
        </a:p>
      </dgm:t>
    </dgm:pt>
    <dgm:pt modelId="{A4A24ACE-6677-4441-AD54-49FE11532D43}">
      <dgm:prSet/>
      <dgm:spPr/>
      <dgm:t>
        <a:bodyPr/>
        <a:lstStyle/>
        <a:p>
          <a:r>
            <a:rPr lang="en-US" dirty="0"/>
            <a:t>Redundancy and elasticity of the cloud, daily backups and Disaster Recovery capabilities</a:t>
          </a:r>
        </a:p>
      </dgm:t>
    </dgm:pt>
    <dgm:pt modelId="{3DAA1ADC-CAF6-478D-86C0-BC73DA5A1AF3}" type="parTrans" cxnId="{AE177FAA-CDAD-4EAC-BF50-DAB12C09A62B}">
      <dgm:prSet/>
      <dgm:spPr/>
      <dgm:t>
        <a:bodyPr/>
        <a:lstStyle/>
        <a:p>
          <a:endParaRPr lang="en-US"/>
        </a:p>
      </dgm:t>
    </dgm:pt>
    <dgm:pt modelId="{A8BEB42E-A8A1-4D35-ABC8-3AB44BC6DEE4}" type="sibTrans" cxnId="{AE177FAA-CDAD-4EAC-BF50-DAB12C09A62B}">
      <dgm:prSet/>
      <dgm:spPr/>
      <dgm:t>
        <a:bodyPr/>
        <a:lstStyle/>
        <a:p>
          <a:endParaRPr lang="en-US"/>
        </a:p>
      </dgm:t>
    </dgm:pt>
    <dgm:pt modelId="{B618FEF8-080C-450C-B040-7A6CA2D45901}">
      <dgm:prSet/>
      <dgm:spPr/>
      <dgm:t>
        <a:bodyPr/>
        <a:lstStyle/>
        <a:p>
          <a:r>
            <a:rPr lang="en-US" dirty="0"/>
            <a:t>24x7x365 monitoring with uptime SLA guarantee of 99.9% </a:t>
          </a:r>
        </a:p>
      </dgm:t>
    </dgm:pt>
    <dgm:pt modelId="{10465210-4776-4F6D-AC29-66F726B61E3E}" type="parTrans" cxnId="{1AFC92E8-982D-4B7A-BC06-CAB36D8C1870}">
      <dgm:prSet/>
      <dgm:spPr/>
      <dgm:t>
        <a:bodyPr/>
        <a:lstStyle/>
        <a:p>
          <a:endParaRPr lang="en-US"/>
        </a:p>
      </dgm:t>
    </dgm:pt>
    <dgm:pt modelId="{F092832E-89FF-459A-9797-4829477A26AA}" type="sibTrans" cxnId="{1AFC92E8-982D-4B7A-BC06-CAB36D8C1870}">
      <dgm:prSet/>
      <dgm:spPr/>
      <dgm:t>
        <a:bodyPr/>
        <a:lstStyle/>
        <a:p>
          <a:endParaRPr lang="en-US"/>
        </a:p>
      </dgm:t>
    </dgm:pt>
    <dgm:pt modelId="{B13D9022-799C-4811-899E-BE14B3A147FC}">
      <dgm:prSet/>
      <dgm:spPr/>
      <dgm:t>
        <a:bodyPr/>
        <a:lstStyle/>
        <a:p>
          <a:r>
            <a:rPr lang="en-US" dirty="0"/>
            <a:t>Dedicated team of subject matter experts</a:t>
          </a:r>
        </a:p>
      </dgm:t>
    </dgm:pt>
    <dgm:pt modelId="{36646EE4-83D8-423B-A010-B4703F7BD99C}" type="parTrans" cxnId="{D96B7E7C-DBEC-45CB-8D89-26D63624461A}">
      <dgm:prSet/>
      <dgm:spPr/>
      <dgm:t>
        <a:bodyPr/>
        <a:lstStyle/>
        <a:p>
          <a:endParaRPr lang="en-US"/>
        </a:p>
      </dgm:t>
    </dgm:pt>
    <dgm:pt modelId="{7CBD81C4-787B-40F2-8451-9CE861E3EAA8}" type="sibTrans" cxnId="{D96B7E7C-DBEC-45CB-8D89-26D63624461A}">
      <dgm:prSet/>
      <dgm:spPr/>
      <dgm:t>
        <a:bodyPr/>
        <a:lstStyle/>
        <a:p>
          <a:endParaRPr lang="en-US"/>
        </a:p>
      </dgm:t>
    </dgm:pt>
    <dgm:pt modelId="{CEEB9A5B-7980-43B5-8ABB-FAB679ACDF84}">
      <dgm:prSet/>
      <dgm:spPr/>
      <dgm:t>
        <a:bodyPr/>
        <a:lstStyle/>
        <a:p>
          <a:r>
            <a:rPr lang="en-US" dirty="0"/>
            <a:t>All inclusive. OS management, patching and maintenance, all software licensing </a:t>
          </a:r>
        </a:p>
      </dgm:t>
    </dgm:pt>
    <dgm:pt modelId="{C9844CC5-C30C-4BCD-9CB3-F072F6156D0A}" type="parTrans" cxnId="{F1633168-037B-48F9-987E-0B49FB145E99}">
      <dgm:prSet/>
      <dgm:spPr/>
      <dgm:t>
        <a:bodyPr/>
        <a:lstStyle/>
        <a:p>
          <a:endParaRPr lang="en-US"/>
        </a:p>
      </dgm:t>
    </dgm:pt>
    <dgm:pt modelId="{5C02BC9A-618C-4CAF-B6A8-234202E21A42}" type="sibTrans" cxnId="{F1633168-037B-48F9-987E-0B49FB145E99}">
      <dgm:prSet/>
      <dgm:spPr/>
      <dgm:t>
        <a:bodyPr/>
        <a:lstStyle/>
        <a:p>
          <a:endParaRPr lang="en-US"/>
        </a:p>
      </dgm:t>
    </dgm:pt>
    <dgm:pt modelId="{9DB482D9-BEF9-4A1B-8A6B-5F85D450EADE}" type="pres">
      <dgm:prSet presAssocID="{77003758-533F-44A4-BCC4-B09759EE0AAD}" presName="linear" presStyleCnt="0">
        <dgm:presLayoutVars>
          <dgm:animLvl val="lvl"/>
          <dgm:resizeHandles val="exact"/>
        </dgm:presLayoutVars>
      </dgm:prSet>
      <dgm:spPr/>
      <dgm:t>
        <a:bodyPr/>
        <a:lstStyle/>
        <a:p>
          <a:endParaRPr lang="en-US"/>
        </a:p>
      </dgm:t>
    </dgm:pt>
    <dgm:pt modelId="{0F73056C-CFF5-4642-B1B6-E0FFF90A3F2D}" type="pres">
      <dgm:prSet presAssocID="{C4FA8A09-0897-46B7-A286-2321E09555AD}" presName="parentText" presStyleLbl="node1" presStyleIdx="0" presStyleCnt="8">
        <dgm:presLayoutVars>
          <dgm:chMax val="0"/>
          <dgm:bulletEnabled val="1"/>
        </dgm:presLayoutVars>
      </dgm:prSet>
      <dgm:spPr/>
      <dgm:t>
        <a:bodyPr/>
        <a:lstStyle/>
        <a:p>
          <a:endParaRPr lang="en-US"/>
        </a:p>
      </dgm:t>
    </dgm:pt>
    <dgm:pt modelId="{7DE0B8F9-0990-4D4B-AE74-37169BB1A298}" type="pres">
      <dgm:prSet presAssocID="{40E7AAAB-0191-4FED-95DF-E5733BF12AB1}" presName="spacer" presStyleCnt="0"/>
      <dgm:spPr/>
    </dgm:pt>
    <dgm:pt modelId="{C06E76B1-BB36-4E5F-921E-7FB23753D32C}" type="pres">
      <dgm:prSet presAssocID="{CEEB9A5B-7980-43B5-8ABB-FAB679ACDF84}" presName="parentText" presStyleLbl="node1" presStyleIdx="1" presStyleCnt="8">
        <dgm:presLayoutVars>
          <dgm:chMax val="0"/>
          <dgm:bulletEnabled val="1"/>
        </dgm:presLayoutVars>
      </dgm:prSet>
      <dgm:spPr/>
      <dgm:t>
        <a:bodyPr/>
        <a:lstStyle/>
        <a:p>
          <a:endParaRPr lang="en-US"/>
        </a:p>
      </dgm:t>
    </dgm:pt>
    <dgm:pt modelId="{95B5F990-5E7F-4BC1-8887-03BE81AC81D4}" type="pres">
      <dgm:prSet presAssocID="{5C02BC9A-618C-4CAF-B6A8-234202E21A42}" presName="spacer" presStyleCnt="0"/>
      <dgm:spPr/>
    </dgm:pt>
    <dgm:pt modelId="{BEAA2649-23E6-435E-A63C-DE8A356E8F85}" type="pres">
      <dgm:prSet presAssocID="{6829B1C9-FBB4-403E-BF75-BA5D9867402A}" presName="parentText" presStyleLbl="node1" presStyleIdx="2" presStyleCnt="8">
        <dgm:presLayoutVars>
          <dgm:chMax val="0"/>
          <dgm:bulletEnabled val="1"/>
        </dgm:presLayoutVars>
      </dgm:prSet>
      <dgm:spPr/>
      <dgm:t>
        <a:bodyPr/>
        <a:lstStyle/>
        <a:p>
          <a:endParaRPr lang="en-US"/>
        </a:p>
      </dgm:t>
    </dgm:pt>
    <dgm:pt modelId="{E8BAEAA1-A423-49FF-98DB-6ED3709D22B4}" type="pres">
      <dgm:prSet presAssocID="{D65FAA0C-5251-4DA9-8E37-6EE3F8E9D753}" presName="spacer" presStyleCnt="0"/>
      <dgm:spPr/>
    </dgm:pt>
    <dgm:pt modelId="{F4A46C15-EF46-4E48-A901-DDB3D495C87E}" type="pres">
      <dgm:prSet presAssocID="{CD834CF7-DD45-42B0-A9FB-A06F0A11C187}" presName="parentText" presStyleLbl="node1" presStyleIdx="3" presStyleCnt="8">
        <dgm:presLayoutVars>
          <dgm:chMax val="0"/>
          <dgm:bulletEnabled val="1"/>
        </dgm:presLayoutVars>
      </dgm:prSet>
      <dgm:spPr/>
      <dgm:t>
        <a:bodyPr/>
        <a:lstStyle/>
        <a:p>
          <a:endParaRPr lang="en-US"/>
        </a:p>
      </dgm:t>
    </dgm:pt>
    <dgm:pt modelId="{F1956344-CDC5-447B-B218-B393BFB5F6AC}" type="pres">
      <dgm:prSet presAssocID="{E289C3BF-6DED-460A-A23A-E9ECDAC1CEC0}" presName="spacer" presStyleCnt="0"/>
      <dgm:spPr/>
    </dgm:pt>
    <dgm:pt modelId="{2B69D800-C94C-4641-BD43-7237BAB26AE8}" type="pres">
      <dgm:prSet presAssocID="{FCE1EB07-A66D-4679-815E-B8394A820BA5}" presName="parentText" presStyleLbl="node1" presStyleIdx="4" presStyleCnt="8">
        <dgm:presLayoutVars>
          <dgm:chMax val="0"/>
          <dgm:bulletEnabled val="1"/>
        </dgm:presLayoutVars>
      </dgm:prSet>
      <dgm:spPr/>
      <dgm:t>
        <a:bodyPr/>
        <a:lstStyle/>
        <a:p>
          <a:endParaRPr lang="en-US"/>
        </a:p>
      </dgm:t>
    </dgm:pt>
    <dgm:pt modelId="{4E8EB9D1-1BB8-41A7-8467-3958E6F0F33B}" type="pres">
      <dgm:prSet presAssocID="{32672D92-3A63-4FA2-942B-21AA7FC5B160}" presName="spacer" presStyleCnt="0"/>
      <dgm:spPr/>
    </dgm:pt>
    <dgm:pt modelId="{27F9CB74-1BC8-4536-8936-5201BFC430C2}" type="pres">
      <dgm:prSet presAssocID="{A4A24ACE-6677-4441-AD54-49FE11532D43}" presName="parentText" presStyleLbl="node1" presStyleIdx="5" presStyleCnt="8">
        <dgm:presLayoutVars>
          <dgm:chMax val="0"/>
          <dgm:bulletEnabled val="1"/>
        </dgm:presLayoutVars>
      </dgm:prSet>
      <dgm:spPr/>
      <dgm:t>
        <a:bodyPr/>
        <a:lstStyle/>
        <a:p>
          <a:endParaRPr lang="en-US"/>
        </a:p>
      </dgm:t>
    </dgm:pt>
    <dgm:pt modelId="{E54629D5-27AB-47A9-8B9A-4A94963FF05D}" type="pres">
      <dgm:prSet presAssocID="{A8BEB42E-A8A1-4D35-ABC8-3AB44BC6DEE4}" presName="spacer" presStyleCnt="0"/>
      <dgm:spPr/>
    </dgm:pt>
    <dgm:pt modelId="{24ADC00B-7A7F-46B5-8414-AF4EAB740CDD}" type="pres">
      <dgm:prSet presAssocID="{B618FEF8-080C-450C-B040-7A6CA2D45901}" presName="parentText" presStyleLbl="node1" presStyleIdx="6" presStyleCnt="8">
        <dgm:presLayoutVars>
          <dgm:chMax val="0"/>
          <dgm:bulletEnabled val="1"/>
        </dgm:presLayoutVars>
      </dgm:prSet>
      <dgm:spPr/>
      <dgm:t>
        <a:bodyPr/>
        <a:lstStyle/>
        <a:p>
          <a:endParaRPr lang="en-US"/>
        </a:p>
      </dgm:t>
    </dgm:pt>
    <dgm:pt modelId="{3961051A-DC23-4A4E-9C75-42A93E8CA696}" type="pres">
      <dgm:prSet presAssocID="{F092832E-89FF-459A-9797-4829477A26AA}" presName="spacer" presStyleCnt="0"/>
      <dgm:spPr/>
    </dgm:pt>
    <dgm:pt modelId="{09166819-F8DB-42B3-A17C-28CE017FC628}" type="pres">
      <dgm:prSet presAssocID="{B13D9022-799C-4811-899E-BE14B3A147FC}" presName="parentText" presStyleLbl="node1" presStyleIdx="7" presStyleCnt="8">
        <dgm:presLayoutVars>
          <dgm:chMax val="0"/>
          <dgm:bulletEnabled val="1"/>
        </dgm:presLayoutVars>
      </dgm:prSet>
      <dgm:spPr/>
      <dgm:t>
        <a:bodyPr/>
        <a:lstStyle/>
        <a:p>
          <a:endParaRPr lang="en-US"/>
        </a:p>
      </dgm:t>
    </dgm:pt>
  </dgm:ptLst>
  <dgm:cxnLst>
    <dgm:cxn modelId="{49BD4662-54D2-4295-B572-7D9D1EEF3853}" type="presOf" srcId="{A4A24ACE-6677-4441-AD54-49FE11532D43}" destId="{27F9CB74-1BC8-4536-8936-5201BFC430C2}" srcOrd="0" destOrd="0" presId="urn:microsoft.com/office/officeart/2005/8/layout/vList2"/>
    <dgm:cxn modelId="{18B878D5-1B86-4E82-83BE-1DFD82A556AE}" type="presOf" srcId="{77003758-533F-44A4-BCC4-B09759EE0AAD}" destId="{9DB482D9-BEF9-4A1B-8A6B-5F85D450EADE}" srcOrd="0" destOrd="0" presId="urn:microsoft.com/office/officeart/2005/8/layout/vList2"/>
    <dgm:cxn modelId="{3B8B42B5-E3B1-462E-B15B-3BA96CC1919C}" type="presOf" srcId="{CEEB9A5B-7980-43B5-8ABB-FAB679ACDF84}" destId="{C06E76B1-BB36-4E5F-921E-7FB23753D32C}" srcOrd="0" destOrd="0" presId="urn:microsoft.com/office/officeart/2005/8/layout/vList2"/>
    <dgm:cxn modelId="{36F5D083-0A96-48B5-AFA3-BE8550FD18DA}" type="presOf" srcId="{C4FA8A09-0897-46B7-A286-2321E09555AD}" destId="{0F73056C-CFF5-4642-B1B6-E0FFF90A3F2D}" srcOrd="0" destOrd="0" presId="urn:microsoft.com/office/officeart/2005/8/layout/vList2"/>
    <dgm:cxn modelId="{1AFC92E8-982D-4B7A-BC06-CAB36D8C1870}" srcId="{77003758-533F-44A4-BCC4-B09759EE0AAD}" destId="{B618FEF8-080C-450C-B040-7A6CA2D45901}" srcOrd="6" destOrd="0" parTransId="{10465210-4776-4F6D-AC29-66F726B61E3E}" sibTransId="{F092832E-89FF-459A-9797-4829477A26AA}"/>
    <dgm:cxn modelId="{3B897DB9-79B0-4559-BF4F-B3BCC24B6304}" type="presOf" srcId="{CD834CF7-DD45-42B0-A9FB-A06F0A11C187}" destId="{F4A46C15-EF46-4E48-A901-DDB3D495C87E}" srcOrd="0" destOrd="0" presId="urn:microsoft.com/office/officeart/2005/8/layout/vList2"/>
    <dgm:cxn modelId="{A28CEA8F-68DC-4ACA-9B39-9FB50E677C60}" srcId="{77003758-533F-44A4-BCC4-B09759EE0AAD}" destId="{C4FA8A09-0897-46B7-A286-2321E09555AD}" srcOrd="0" destOrd="0" parTransId="{103C95E1-DDF1-49E7-9C88-80406EEFFBA6}" sibTransId="{40E7AAAB-0191-4FED-95DF-E5733BF12AB1}"/>
    <dgm:cxn modelId="{ECF0D857-FE39-4283-AC4B-F46A9EE5585B}" type="presOf" srcId="{6829B1C9-FBB4-403E-BF75-BA5D9867402A}" destId="{BEAA2649-23E6-435E-A63C-DE8A356E8F85}" srcOrd="0" destOrd="0" presId="urn:microsoft.com/office/officeart/2005/8/layout/vList2"/>
    <dgm:cxn modelId="{F1633168-037B-48F9-987E-0B49FB145E99}" srcId="{77003758-533F-44A4-BCC4-B09759EE0AAD}" destId="{CEEB9A5B-7980-43B5-8ABB-FAB679ACDF84}" srcOrd="1" destOrd="0" parTransId="{C9844CC5-C30C-4BCD-9CB3-F072F6156D0A}" sibTransId="{5C02BC9A-618C-4CAF-B6A8-234202E21A42}"/>
    <dgm:cxn modelId="{D96B7E7C-DBEC-45CB-8D89-26D63624461A}" srcId="{77003758-533F-44A4-BCC4-B09759EE0AAD}" destId="{B13D9022-799C-4811-899E-BE14B3A147FC}" srcOrd="7" destOrd="0" parTransId="{36646EE4-83D8-423B-A010-B4703F7BD99C}" sibTransId="{7CBD81C4-787B-40F2-8451-9CE861E3EAA8}"/>
    <dgm:cxn modelId="{94EC78A4-6F8F-488B-89FE-6EF635CACB21}" srcId="{77003758-533F-44A4-BCC4-B09759EE0AAD}" destId="{CD834CF7-DD45-42B0-A9FB-A06F0A11C187}" srcOrd="3" destOrd="0" parTransId="{2CEB1DC5-0060-4294-9B91-6A46CC757BF8}" sibTransId="{E289C3BF-6DED-460A-A23A-E9ECDAC1CEC0}"/>
    <dgm:cxn modelId="{3A37996D-39DD-421A-B998-DD468FB5E335}" srcId="{77003758-533F-44A4-BCC4-B09759EE0AAD}" destId="{6829B1C9-FBB4-403E-BF75-BA5D9867402A}" srcOrd="2" destOrd="0" parTransId="{A430229D-5A08-40E5-B0BA-DE1087ED2C73}" sibTransId="{D65FAA0C-5251-4DA9-8E37-6EE3F8E9D753}"/>
    <dgm:cxn modelId="{477E1056-A508-4730-A6FF-4AC7BEEF7FD5}" srcId="{77003758-533F-44A4-BCC4-B09759EE0AAD}" destId="{FCE1EB07-A66D-4679-815E-B8394A820BA5}" srcOrd="4" destOrd="0" parTransId="{62813B34-B1D4-4AE5-A16F-E83277559299}" sibTransId="{32672D92-3A63-4FA2-942B-21AA7FC5B160}"/>
    <dgm:cxn modelId="{AE177FAA-CDAD-4EAC-BF50-DAB12C09A62B}" srcId="{77003758-533F-44A4-BCC4-B09759EE0AAD}" destId="{A4A24ACE-6677-4441-AD54-49FE11532D43}" srcOrd="5" destOrd="0" parTransId="{3DAA1ADC-CAF6-478D-86C0-BC73DA5A1AF3}" sibTransId="{A8BEB42E-A8A1-4D35-ABC8-3AB44BC6DEE4}"/>
    <dgm:cxn modelId="{B82453C5-528F-48FC-A725-8B445C481512}" type="presOf" srcId="{B13D9022-799C-4811-899E-BE14B3A147FC}" destId="{09166819-F8DB-42B3-A17C-28CE017FC628}" srcOrd="0" destOrd="0" presId="urn:microsoft.com/office/officeart/2005/8/layout/vList2"/>
    <dgm:cxn modelId="{B0DE7817-68D5-4859-983E-8DE8ACFCB546}" type="presOf" srcId="{FCE1EB07-A66D-4679-815E-B8394A820BA5}" destId="{2B69D800-C94C-4641-BD43-7237BAB26AE8}" srcOrd="0" destOrd="0" presId="urn:microsoft.com/office/officeart/2005/8/layout/vList2"/>
    <dgm:cxn modelId="{49388C22-0AAE-4222-9984-0EF969C97C70}" type="presOf" srcId="{B618FEF8-080C-450C-B040-7A6CA2D45901}" destId="{24ADC00B-7A7F-46B5-8414-AF4EAB740CDD}" srcOrd="0" destOrd="0" presId="urn:microsoft.com/office/officeart/2005/8/layout/vList2"/>
    <dgm:cxn modelId="{B3AA7CC8-71EA-4D45-9589-CB0536FB92A1}" type="presParOf" srcId="{9DB482D9-BEF9-4A1B-8A6B-5F85D450EADE}" destId="{0F73056C-CFF5-4642-B1B6-E0FFF90A3F2D}" srcOrd="0" destOrd="0" presId="urn:microsoft.com/office/officeart/2005/8/layout/vList2"/>
    <dgm:cxn modelId="{C268A492-6640-4288-AC60-7AFF5C954AEA}" type="presParOf" srcId="{9DB482D9-BEF9-4A1B-8A6B-5F85D450EADE}" destId="{7DE0B8F9-0990-4D4B-AE74-37169BB1A298}" srcOrd="1" destOrd="0" presId="urn:microsoft.com/office/officeart/2005/8/layout/vList2"/>
    <dgm:cxn modelId="{EB1EA462-4A39-4766-BFCB-0D1D0D387928}" type="presParOf" srcId="{9DB482D9-BEF9-4A1B-8A6B-5F85D450EADE}" destId="{C06E76B1-BB36-4E5F-921E-7FB23753D32C}" srcOrd="2" destOrd="0" presId="urn:microsoft.com/office/officeart/2005/8/layout/vList2"/>
    <dgm:cxn modelId="{602D8D8C-B6FF-45B1-85A6-9825B99CB3ED}" type="presParOf" srcId="{9DB482D9-BEF9-4A1B-8A6B-5F85D450EADE}" destId="{95B5F990-5E7F-4BC1-8887-03BE81AC81D4}" srcOrd="3" destOrd="0" presId="urn:microsoft.com/office/officeart/2005/8/layout/vList2"/>
    <dgm:cxn modelId="{CE877B87-812A-494A-B16D-83B32EE7C5D7}" type="presParOf" srcId="{9DB482D9-BEF9-4A1B-8A6B-5F85D450EADE}" destId="{BEAA2649-23E6-435E-A63C-DE8A356E8F85}" srcOrd="4" destOrd="0" presId="urn:microsoft.com/office/officeart/2005/8/layout/vList2"/>
    <dgm:cxn modelId="{AD3FF1E9-14F2-4C79-BEB6-C64F90D43EA7}" type="presParOf" srcId="{9DB482D9-BEF9-4A1B-8A6B-5F85D450EADE}" destId="{E8BAEAA1-A423-49FF-98DB-6ED3709D22B4}" srcOrd="5" destOrd="0" presId="urn:microsoft.com/office/officeart/2005/8/layout/vList2"/>
    <dgm:cxn modelId="{7C6894AD-D60D-4248-AD1A-09CED47F5236}" type="presParOf" srcId="{9DB482D9-BEF9-4A1B-8A6B-5F85D450EADE}" destId="{F4A46C15-EF46-4E48-A901-DDB3D495C87E}" srcOrd="6" destOrd="0" presId="urn:microsoft.com/office/officeart/2005/8/layout/vList2"/>
    <dgm:cxn modelId="{B33254D7-FAA3-4BD7-85E8-0170E7C2B256}" type="presParOf" srcId="{9DB482D9-BEF9-4A1B-8A6B-5F85D450EADE}" destId="{F1956344-CDC5-447B-B218-B393BFB5F6AC}" srcOrd="7" destOrd="0" presId="urn:microsoft.com/office/officeart/2005/8/layout/vList2"/>
    <dgm:cxn modelId="{2A02CDD4-09C6-4117-8190-812452F48678}" type="presParOf" srcId="{9DB482D9-BEF9-4A1B-8A6B-5F85D450EADE}" destId="{2B69D800-C94C-4641-BD43-7237BAB26AE8}" srcOrd="8" destOrd="0" presId="urn:microsoft.com/office/officeart/2005/8/layout/vList2"/>
    <dgm:cxn modelId="{6FF1FB01-F43A-4BE0-8CD2-CEAFF855CB3E}" type="presParOf" srcId="{9DB482D9-BEF9-4A1B-8A6B-5F85D450EADE}" destId="{4E8EB9D1-1BB8-41A7-8467-3958E6F0F33B}" srcOrd="9" destOrd="0" presId="urn:microsoft.com/office/officeart/2005/8/layout/vList2"/>
    <dgm:cxn modelId="{E7061CB3-0789-4BE1-849F-EFA3FC2C5E62}" type="presParOf" srcId="{9DB482D9-BEF9-4A1B-8A6B-5F85D450EADE}" destId="{27F9CB74-1BC8-4536-8936-5201BFC430C2}" srcOrd="10" destOrd="0" presId="urn:microsoft.com/office/officeart/2005/8/layout/vList2"/>
    <dgm:cxn modelId="{56C347A3-BCA8-4CA4-9651-6C23D62A540B}" type="presParOf" srcId="{9DB482D9-BEF9-4A1B-8A6B-5F85D450EADE}" destId="{E54629D5-27AB-47A9-8B9A-4A94963FF05D}" srcOrd="11" destOrd="0" presId="urn:microsoft.com/office/officeart/2005/8/layout/vList2"/>
    <dgm:cxn modelId="{639227BA-1A1E-416A-BBA7-0C090B2481B1}" type="presParOf" srcId="{9DB482D9-BEF9-4A1B-8A6B-5F85D450EADE}" destId="{24ADC00B-7A7F-46B5-8414-AF4EAB740CDD}" srcOrd="12" destOrd="0" presId="urn:microsoft.com/office/officeart/2005/8/layout/vList2"/>
    <dgm:cxn modelId="{AFB33F21-C567-498D-B77A-A37CEC091492}" type="presParOf" srcId="{9DB482D9-BEF9-4A1B-8A6B-5F85D450EADE}" destId="{3961051A-DC23-4A4E-9C75-42A93E8CA696}" srcOrd="13" destOrd="0" presId="urn:microsoft.com/office/officeart/2005/8/layout/vList2"/>
    <dgm:cxn modelId="{2B52CB48-2034-447D-B4D0-BCB1EA72D21D}" type="presParOf" srcId="{9DB482D9-BEF9-4A1B-8A6B-5F85D450EADE}" destId="{09166819-F8DB-42B3-A17C-28CE017FC62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3056C-CFF5-4642-B1B6-E0FFF90A3F2D}">
      <dsp:nvSpPr>
        <dsp:cNvPr id="0" name=""/>
        <dsp:cNvSpPr/>
      </dsp:nvSpPr>
      <dsp:spPr>
        <a:xfrm>
          <a:off x="0" y="320614"/>
          <a:ext cx="88392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Hosting is a true turnkey solution; get out of the hardware business! Cloud is now the new norm.</a:t>
          </a:r>
        </a:p>
      </dsp:txBody>
      <dsp:txXfrm>
        <a:off x="19904" y="340518"/>
        <a:ext cx="8799392" cy="367937"/>
      </dsp:txXfrm>
    </dsp:sp>
    <dsp:sp modelId="{C06E76B1-BB36-4E5F-921E-7FB23753D32C}">
      <dsp:nvSpPr>
        <dsp:cNvPr id="0" name=""/>
        <dsp:cNvSpPr/>
      </dsp:nvSpPr>
      <dsp:spPr>
        <a:xfrm>
          <a:off x="0" y="777319"/>
          <a:ext cx="88392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All inclusive. OS management, patching and maintenance, all software licensing </a:t>
          </a:r>
        </a:p>
      </dsp:txBody>
      <dsp:txXfrm>
        <a:off x="19904" y="797223"/>
        <a:ext cx="8799392" cy="367937"/>
      </dsp:txXfrm>
    </dsp:sp>
    <dsp:sp modelId="{BEAA2649-23E6-435E-A63C-DE8A356E8F85}">
      <dsp:nvSpPr>
        <dsp:cNvPr id="0" name=""/>
        <dsp:cNvSpPr/>
      </dsp:nvSpPr>
      <dsp:spPr>
        <a:xfrm>
          <a:off x="0" y="1234024"/>
          <a:ext cx="88392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Peace of mind – eliminate distractions, focus on what matters most</a:t>
          </a:r>
        </a:p>
      </dsp:txBody>
      <dsp:txXfrm>
        <a:off x="19904" y="1253928"/>
        <a:ext cx="8799392" cy="367937"/>
      </dsp:txXfrm>
    </dsp:sp>
    <dsp:sp modelId="{F4A46C15-EF46-4E48-A901-DDB3D495C87E}">
      <dsp:nvSpPr>
        <dsp:cNvPr id="0" name=""/>
        <dsp:cNvSpPr/>
      </dsp:nvSpPr>
      <dsp:spPr>
        <a:xfrm>
          <a:off x="0" y="1690729"/>
          <a:ext cx="88392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Reduce IT expenses, gain positive ROI, predictable spend year over year. </a:t>
          </a:r>
        </a:p>
      </dsp:txBody>
      <dsp:txXfrm>
        <a:off x="19904" y="1710633"/>
        <a:ext cx="8799392" cy="367937"/>
      </dsp:txXfrm>
    </dsp:sp>
    <dsp:sp modelId="{2B69D800-C94C-4641-BD43-7237BAB26AE8}">
      <dsp:nvSpPr>
        <dsp:cNvPr id="0" name=""/>
        <dsp:cNvSpPr/>
      </dsp:nvSpPr>
      <dsp:spPr>
        <a:xfrm>
          <a:off x="0" y="2147434"/>
          <a:ext cx="88392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Security - Highest levels of network and data protection, full encryption for all data, ISO 27001</a:t>
          </a:r>
        </a:p>
      </dsp:txBody>
      <dsp:txXfrm>
        <a:off x="19904" y="2167338"/>
        <a:ext cx="8799392" cy="367937"/>
      </dsp:txXfrm>
    </dsp:sp>
    <dsp:sp modelId="{27F9CB74-1BC8-4536-8936-5201BFC430C2}">
      <dsp:nvSpPr>
        <dsp:cNvPr id="0" name=""/>
        <dsp:cNvSpPr/>
      </dsp:nvSpPr>
      <dsp:spPr>
        <a:xfrm>
          <a:off x="0" y="2604139"/>
          <a:ext cx="88392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Redundancy and elasticity of the cloud, daily backups and Disaster Recovery capabilities</a:t>
          </a:r>
        </a:p>
      </dsp:txBody>
      <dsp:txXfrm>
        <a:off x="19904" y="2624043"/>
        <a:ext cx="8799392" cy="367937"/>
      </dsp:txXfrm>
    </dsp:sp>
    <dsp:sp modelId="{24ADC00B-7A7F-46B5-8414-AF4EAB740CDD}">
      <dsp:nvSpPr>
        <dsp:cNvPr id="0" name=""/>
        <dsp:cNvSpPr/>
      </dsp:nvSpPr>
      <dsp:spPr>
        <a:xfrm>
          <a:off x="0" y="3060844"/>
          <a:ext cx="88392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24x7x365 monitoring with uptime SLA guarantee of 99.9% </a:t>
          </a:r>
        </a:p>
      </dsp:txBody>
      <dsp:txXfrm>
        <a:off x="19904" y="3080748"/>
        <a:ext cx="8799392" cy="367937"/>
      </dsp:txXfrm>
    </dsp:sp>
    <dsp:sp modelId="{09166819-F8DB-42B3-A17C-28CE017FC628}">
      <dsp:nvSpPr>
        <dsp:cNvPr id="0" name=""/>
        <dsp:cNvSpPr/>
      </dsp:nvSpPr>
      <dsp:spPr>
        <a:xfrm>
          <a:off x="0" y="3517549"/>
          <a:ext cx="88392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Dedicated team of subject matter experts</a:t>
          </a:r>
        </a:p>
      </dsp:txBody>
      <dsp:txXfrm>
        <a:off x="19904" y="3537453"/>
        <a:ext cx="8799392"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1FF42-7EBC-4466-A229-3B5F22CCA02B}" type="datetimeFigureOut">
              <a:rPr lang="en-US" smtClean="0"/>
              <a:t>5/11/2019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485AD-F686-4F5B-90CB-C4C60DD2A315}" type="slidenum">
              <a:rPr lang="en-US" smtClean="0"/>
              <a:t>‹#›</a:t>
            </a:fld>
            <a:endParaRPr lang="en-US"/>
          </a:p>
        </p:txBody>
      </p:sp>
    </p:spTree>
    <p:extLst>
      <p:ext uri="{BB962C8B-B14F-4D97-AF65-F5344CB8AC3E}">
        <p14:creationId xmlns:p14="http://schemas.microsoft.com/office/powerpoint/2010/main" val="325408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would like to cover today</a:t>
            </a:r>
            <a:r>
              <a:rPr lang="en-US" baseline="0" dirty="0" smtClean="0"/>
              <a:t> includes a little background of Rodman Public Library and our history with Innovative Interfaces. Then I’ll talk about why we migrated to hosted and the actual process we went through. I’ll cover what led up to and what the actual processes for both the library and Innovative included and then talk about the cleanup procedures after the migration happened. Finally, I’ll talk about the pros and cons that we discovered with our migration to hosted.</a:t>
            </a:r>
          </a:p>
          <a:p>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3</a:t>
            </a:fld>
            <a:endParaRPr lang="en-US"/>
          </a:p>
        </p:txBody>
      </p:sp>
    </p:spTree>
    <p:extLst>
      <p:ext uri="{BB962C8B-B14F-4D97-AF65-F5344CB8AC3E}">
        <p14:creationId xmlns:p14="http://schemas.microsoft.com/office/powerpoint/2010/main" val="3473841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all goes into the preparation for moving to hosted?</a:t>
            </a:r>
          </a:p>
          <a:p>
            <a:endParaRPr lang="en-US" dirty="0" smtClean="0"/>
          </a:p>
          <a:p>
            <a:r>
              <a:rPr lang="en-US" dirty="0" smtClean="0"/>
              <a:t>The first step in</a:t>
            </a:r>
            <a:r>
              <a:rPr lang="en-US" baseline="0" dirty="0" smtClean="0"/>
              <a:t> the process was to </a:t>
            </a:r>
            <a:r>
              <a:rPr lang="en-US" dirty="0" smtClean="0"/>
              <a:t>receive our new IP numbers from Innovative for the AWS servers. The DNS for the AWS servers needed to have CNAME (Canonical Name) alias</a:t>
            </a:r>
            <a:r>
              <a:rPr lang="en-US" baseline="0" dirty="0" smtClean="0"/>
              <a:t> entries set up so that we could continue to use our familiar domain name for our catalog as you can see here. OPLIN took care of this for us. If we had changed our domain name to the iii.com format, Innovative would have taken care of the new SSL certificate for us. We decided to stay with our familiar domain name which required us to renew our SSL at this time. We decided to drop WAM and moved to OPLIN’s web link proxy service, but if you rely on WAM for your database connections, you will need to consider those links when setting things up.</a:t>
            </a:r>
          </a:p>
          <a:p>
            <a:endParaRPr lang="en-US" baseline="0" dirty="0" smtClean="0"/>
          </a:p>
          <a:p>
            <a:r>
              <a:rPr lang="en-US" baseline="0" dirty="0" smtClean="0"/>
              <a:t>Overall, instructions for what needed to be done and by whom was spelled out very clearly on </a:t>
            </a:r>
            <a:r>
              <a:rPr lang="en-US" baseline="0" dirty="0" err="1" smtClean="0"/>
              <a:t>Innovative’s</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12</a:t>
            </a:fld>
            <a:endParaRPr lang="en-US"/>
          </a:p>
        </p:txBody>
      </p:sp>
    </p:spTree>
    <p:extLst>
      <p:ext uri="{BB962C8B-B14F-4D97-AF65-F5344CB8AC3E}">
        <p14:creationId xmlns:p14="http://schemas.microsoft.com/office/powerpoint/2010/main" val="31257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Both Rodman and Louisville needed to contact all of the vendors that use our </a:t>
            </a:r>
            <a:r>
              <a:rPr lang="en-US" baseline="0" dirty="0" err="1" smtClean="0"/>
              <a:t>PatronAPI</a:t>
            </a:r>
            <a:r>
              <a:rPr lang="en-US" baseline="0" dirty="0" smtClean="0"/>
              <a:t> for verification and let them know that our IP would be changing. This included databases as well as material vendors. We needed to verify that our SDA clients were pointing to our domain name and not our IP so that when the system came back up we would be able to access and login to Sierra.</a:t>
            </a:r>
          </a:p>
          <a:p>
            <a:endParaRPr lang="en-US" baseline="0" dirty="0" smtClean="0"/>
          </a:p>
          <a:p>
            <a:r>
              <a:rPr lang="en-US" baseline="0" dirty="0" smtClean="0"/>
              <a:t>Innovative required a list of all the IPs that our libraries would use to access the Sierra server because of the AWS security. Any device used to access SDA, SQL, Admin Corner, Express Lane, or </a:t>
            </a:r>
            <a:r>
              <a:rPr lang="en-US" baseline="0" dirty="0" err="1" smtClean="0"/>
              <a:t>PatronAPI</a:t>
            </a:r>
            <a:r>
              <a:rPr lang="en-US" baseline="0" dirty="0" smtClean="0"/>
              <a:t> calls had to be submitted. </a:t>
            </a:r>
            <a:endParaRPr lang="en-US" dirty="0" smtClean="0"/>
          </a:p>
        </p:txBody>
      </p:sp>
      <p:sp>
        <p:nvSpPr>
          <p:cNvPr id="4" name="Slide Number Placeholder 3"/>
          <p:cNvSpPr>
            <a:spLocks noGrp="1"/>
          </p:cNvSpPr>
          <p:nvPr>
            <p:ph type="sldNum" sz="quarter" idx="10"/>
          </p:nvPr>
        </p:nvSpPr>
        <p:spPr/>
        <p:txBody>
          <a:bodyPr/>
          <a:lstStyle/>
          <a:p>
            <a:fld id="{8A9485AD-F686-4F5B-90CB-C4C60DD2A315}" type="slidenum">
              <a:rPr lang="en-US" smtClean="0"/>
              <a:t>13</a:t>
            </a:fld>
            <a:endParaRPr lang="en-US"/>
          </a:p>
        </p:txBody>
      </p:sp>
    </p:spTree>
    <p:extLst>
      <p:ext uri="{BB962C8B-B14F-4D97-AF65-F5344CB8AC3E}">
        <p14:creationId xmlns:p14="http://schemas.microsoft.com/office/powerpoint/2010/main" val="32518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had a number of vendors who use the Patron API to validate users of their databases and services. You can see them listed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Any local or internal IPs needed to be changed to external numbers and the AWS IPs needed to be added to the network access tables in Sierra.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had to notify our </a:t>
            </a:r>
            <a:r>
              <a:rPr lang="en-US" baseline="0" dirty="0" err="1" smtClean="0"/>
              <a:t>INNReach</a:t>
            </a:r>
            <a:r>
              <a:rPr lang="en-US" baseline="0" dirty="0" smtClean="0"/>
              <a:t> central IT department of the changes to our IPs and our bookmobile </a:t>
            </a:r>
            <a:r>
              <a:rPr lang="en-US" baseline="0" dirty="0" err="1" smtClean="0"/>
              <a:t>MiFi</a:t>
            </a:r>
            <a:r>
              <a:rPr lang="en-US" baseline="0" dirty="0" smtClean="0"/>
              <a:t> devices used for remote access needed to be changed to static IP addresses. Our carrier for the devices was able to supply that for us.</a:t>
            </a:r>
          </a:p>
          <a:p>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14</a:t>
            </a:fld>
            <a:endParaRPr lang="en-US"/>
          </a:p>
        </p:txBody>
      </p:sp>
    </p:spTree>
    <p:extLst>
      <p:ext uri="{BB962C8B-B14F-4D97-AF65-F5344CB8AC3E}">
        <p14:creationId xmlns:p14="http://schemas.microsoft.com/office/powerpoint/2010/main" val="13191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morning of our migration day, Innovative confirmed the start</a:t>
            </a:r>
            <a:r>
              <a:rPr lang="en-US" baseline="0" dirty="0" smtClean="0"/>
              <a:t> of our migration and stopped Sierra and disabled all access to the system. They…</a:t>
            </a: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15</a:t>
            </a:fld>
            <a:endParaRPr lang="en-US"/>
          </a:p>
        </p:txBody>
      </p:sp>
    </p:spTree>
    <p:extLst>
      <p:ext uri="{BB962C8B-B14F-4D97-AF65-F5344CB8AC3E}">
        <p14:creationId xmlns:p14="http://schemas.microsoft.com/office/powerpoint/2010/main" val="4034462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this downtime with Sierra, circulation staff went to offline circulation and cataloging staff worked on book repairs. But the systems staff carried on with preparations  for DNS changes and testing.</a:t>
            </a:r>
          </a:p>
          <a:p>
            <a:endParaRPr lang="en-US" baseline="0" dirty="0" smtClean="0"/>
          </a:p>
          <a:p>
            <a:r>
              <a:rPr lang="en-US" baseline="0" dirty="0" smtClean="0"/>
              <a:t>OPLIN modified our DNS to point to the new AWS server. Key staff at both libraries were ready to test things out when Innovative told us the migration was complete. OPLIN staff was also alerted that we may need their help with any network or DNS issues that may arise during our testing.</a:t>
            </a: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16</a:t>
            </a:fld>
            <a:endParaRPr lang="en-US"/>
          </a:p>
        </p:txBody>
      </p:sp>
    </p:spTree>
    <p:extLst>
      <p:ext uri="{BB962C8B-B14F-4D97-AF65-F5344CB8AC3E}">
        <p14:creationId xmlns:p14="http://schemas.microsoft.com/office/powerpoint/2010/main" val="3532434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to notify</a:t>
            </a:r>
            <a:r>
              <a:rPr lang="en-US" baseline="0" dirty="0" smtClean="0"/>
              <a:t> the public that they would not be able to access or use our </a:t>
            </a:r>
            <a:r>
              <a:rPr lang="en-US" baseline="0" dirty="0" err="1" smtClean="0"/>
              <a:t>webPAC</a:t>
            </a:r>
            <a:r>
              <a:rPr lang="en-US" baseline="0" dirty="0" smtClean="0"/>
              <a:t>, </a:t>
            </a:r>
            <a:r>
              <a:rPr lang="en-US" baseline="0" dirty="0" err="1" smtClean="0"/>
              <a:t>SearchOhio</a:t>
            </a:r>
            <a:r>
              <a:rPr lang="en-US" baseline="0" dirty="0" smtClean="0"/>
              <a:t>, digital downloads, or Express Lane checkout services during the migration. We also had to use a workaround for our </a:t>
            </a:r>
            <a:r>
              <a:rPr lang="en-US" baseline="0" dirty="0" err="1" smtClean="0"/>
              <a:t>Envisionware</a:t>
            </a:r>
            <a:r>
              <a:rPr lang="en-US" baseline="0" dirty="0" smtClean="0"/>
              <a:t> printing and public computer access so patrons could access the internet and use our local software while Sierra was down.</a:t>
            </a: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17</a:t>
            </a:fld>
            <a:endParaRPr lang="en-US"/>
          </a:p>
        </p:txBody>
      </p:sp>
    </p:spTree>
    <p:extLst>
      <p:ext uri="{BB962C8B-B14F-4D97-AF65-F5344CB8AC3E}">
        <p14:creationId xmlns:p14="http://schemas.microsoft.com/office/powerpoint/2010/main" val="370901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word</a:t>
            </a:r>
            <a:r>
              <a:rPr lang="en-US" baseline="0" dirty="0" smtClean="0"/>
              <a:t> came from Innovative, it was important for the lead implementer and IT staff to test everything BEFORE granting access to any staff members. We made sure that we could login via the SDA, access Admin Corner, and check things out with Express Lane. We also had a local database that still used Millennium so we needed to test that both the public and staff sides were working. Both this and Quick Click offered some challenges but were not high priority for getting Sierra back up and running.</a:t>
            </a:r>
          </a:p>
          <a:p>
            <a:endParaRPr lang="en-US" baseline="0" dirty="0" smtClean="0"/>
          </a:p>
          <a:p>
            <a:r>
              <a:rPr lang="en-US" baseline="0" dirty="0" smtClean="0"/>
              <a:t>Innovative has a very good post-event checklist on </a:t>
            </a:r>
            <a:r>
              <a:rPr lang="en-US" baseline="0" dirty="0" err="1" smtClean="0"/>
              <a:t>CSDirect</a:t>
            </a:r>
            <a:r>
              <a:rPr lang="en-US" baseline="0" dirty="0" smtClean="0"/>
              <a:t> that we used. We had key staff members in each area of the system test things out after the IT staff gave the go-ahead. These team members reported any issues directly to IT, who in turn reported them to Innovative for troubleshooting </a:t>
            </a:r>
            <a:r>
              <a:rPr lang="en-US" baseline="0" smtClean="0"/>
              <a:t>and fixing.</a:t>
            </a: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18</a:t>
            </a:fld>
            <a:endParaRPr lang="en-US"/>
          </a:p>
        </p:txBody>
      </p:sp>
    </p:spTree>
    <p:extLst>
      <p:ext uri="{BB962C8B-B14F-4D97-AF65-F5344CB8AC3E}">
        <p14:creationId xmlns:p14="http://schemas.microsoft.com/office/powerpoint/2010/main" val="407674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ever goes completely the way it should, so there were a few bumps that needed to be ironed out.</a:t>
            </a:r>
            <a:endParaRPr lang="en-US" baseline="0" dirty="0" smtClean="0"/>
          </a:p>
          <a:p>
            <a:endParaRPr lang="en-US" baseline="0" dirty="0" smtClean="0"/>
          </a:p>
          <a:p>
            <a:r>
              <a:rPr lang="en-US" baseline="0" dirty="0" smtClean="0"/>
              <a:t>OPLIN acts as an SMS gateway for our text notices and we were happy that this worked fine. Our email notices worked for the most part, except for patrons who had AT&amp;T and </a:t>
            </a:r>
            <a:r>
              <a:rPr lang="en-US" baseline="0" dirty="0" err="1" smtClean="0"/>
              <a:t>SBCGlobal</a:t>
            </a:r>
            <a:r>
              <a:rPr lang="en-US" baseline="0" dirty="0" smtClean="0"/>
              <a:t> addresses. All of these messages bounced back to us as spam because the emails looked like they were using a relay server. We were able to solve this issue by altering the FROM address so that it matched the library’s domain name, rather than using an Innovative AWS domain name.</a:t>
            </a:r>
          </a:p>
          <a:p>
            <a:endParaRPr lang="en-US" baseline="0" dirty="0" smtClean="0"/>
          </a:p>
          <a:p>
            <a:r>
              <a:rPr lang="en-US" baseline="0" dirty="0" smtClean="0"/>
              <a:t>We ran into a “No licenses available” issue which was quickly fixed by Innovative staff. We also discovered some old domain name links that we had forgotten about. OPLIN updated our CNAME records to include this legacy form of name and the links were once again accessible.</a:t>
            </a: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19</a:t>
            </a:fld>
            <a:endParaRPr lang="en-US"/>
          </a:p>
        </p:txBody>
      </p:sp>
    </p:spTree>
    <p:extLst>
      <p:ext uri="{BB962C8B-B14F-4D97-AF65-F5344CB8AC3E}">
        <p14:creationId xmlns:p14="http://schemas.microsoft.com/office/powerpoint/2010/main" val="1196796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earlier, we had a local,</a:t>
            </a:r>
            <a:r>
              <a:rPr lang="en-US" baseline="0" dirty="0" smtClean="0"/>
              <a:t> text-based reference database on our system. In addition to the port 81 address for the database, we also have a user-friendly domain name for it. If you have one of these, be sure to remind Innovative that you need to have Millennium installed as well as Sierra. We were not able to login or access the database either directly or through the Admin Corner. After a couple tweaks adding the alias to the DNS records we were back in business.</a:t>
            </a:r>
          </a:p>
          <a:p>
            <a:endParaRPr lang="en-US" baseline="0" dirty="0" smtClean="0"/>
          </a:p>
          <a:p>
            <a:r>
              <a:rPr lang="en-US" baseline="0" dirty="0" smtClean="0"/>
              <a:t>The </a:t>
            </a:r>
            <a:r>
              <a:rPr lang="en-US" baseline="0" dirty="0" err="1" smtClean="0"/>
              <a:t>Teleforms</a:t>
            </a:r>
            <a:r>
              <a:rPr lang="en-US" baseline="0" dirty="0" smtClean="0"/>
              <a:t> server could not access the new hosted system. We were unaware that the ODBC that connects to Sierra needed to be made aware of the new IP address. Once we updated that connection, the data began to flow again. We purchased </a:t>
            </a:r>
            <a:r>
              <a:rPr lang="en-US" baseline="0" dirty="0" err="1" smtClean="0"/>
              <a:t>i-tiva</a:t>
            </a:r>
            <a:r>
              <a:rPr lang="en-US" baseline="0" dirty="0" smtClean="0"/>
              <a:t> at this time but were told that it would be best to wait to migrate to that service until after the migration was settled in. We installed </a:t>
            </a:r>
            <a:r>
              <a:rPr lang="en-US" baseline="0" dirty="0" err="1" smtClean="0"/>
              <a:t>i-tiva</a:t>
            </a:r>
            <a:r>
              <a:rPr lang="en-US" baseline="0" dirty="0" smtClean="0"/>
              <a:t> about 3 months later. Another library I heard from had </a:t>
            </a:r>
            <a:r>
              <a:rPr lang="en-US" baseline="0" dirty="0" err="1" smtClean="0"/>
              <a:t>i-tiva</a:t>
            </a:r>
            <a:r>
              <a:rPr lang="en-US" baseline="0" dirty="0" smtClean="0"/>
              <a:t> installed prior to their migration and is having similar database connectivity issues with their </a:t>
            </a:r>
            <a:r>
              <a:rPr lang="en-US" baseline="0" dirty="0" err="1" smtClean="0"/>
              <a:t>i-tiva</a:t>
            </a:r>
            <a:r>
              <a:rPr lang="en-US" baseline="0" smtClean="0"/>
              <a:t> connection.</a:t>
            </a: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20</a:t>
            </a:fld>
            <a:endParaRPr lang="en-US"/>
          </a:p>
        </p:txBody>
      </p:sp>
    </p:spTree>
    <p:extLst>
      <p:ext uri="{BB962C8B-B14F-4D97-AF65-F5344CB8AC3E}">
        <p14:creationId xmlns:p14="http://schemas.microsoft.com/office/powerpoint/2010/main" val="35928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Click gave</a:t>
            </a:r>
            <a:r>
              <a:rPr lang="en-US" baseline="0" dirty="0" smtClean="0"/>
              <a:t> us our biggest challenge. We could not connect through Sierra. We reset our passwords, we verified that the IPs to the vendors were updated, and checked our permissions. After 2 weeks of troubleshooting, we finally discovered that the vendor IPs needed to be added to the AWS firewall and that the necessary ports on the AWS firewall were not open. So if you run into this problem, refer the support staff to our installation for the fix.</a:t>
            </a: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21</a:t>
            </a:fld>
            <a:endParaRPr lang="en-US"/>
          </a:p>
        </p:txBody>
      </p:sp>
    </p:spTree>
    <p:extLst>
      <p:ext uri="{BB962C8B-B14F-4D97-AF65-F5344CB8AC3E}">
        <p14:creationId xmlns:p14="http://schemas.microsoft.com/office/powerpoint/2010/main" val="33751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And as any good technology talk should include, I offer this disclaimer: </a:t>
            </a:r>
            <a:r>
              <a:rPr lang="en-US" dirty="0" smtClean="0"/>
              <a:t>The experiences shared today are those encountered by Rodman Public Library and Louisville Public Library and may or may not be the same experiences that your library may encounter.</a:t>
            </a:r>
          </a:p>
          <a:p>
            <a:endParaRPr lang="en-US" dirty="0" smtClean="0"/>
          </a:p>
          <a:p>
            <a:r>
              <a:rPr lang="en-US" dirty="0" smtClean="0"/>
              <a:t>And with that, let’s get started.</a:t>
            </a:r>
          </a:p>
          <a:p>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4</a:t>
            </a:fld>
            <a:endParaRPr lang="en-US"/>
          </a:p>
        </p:txBody>
      </p:sp>
    </p:spTree>
    <p:extLst>
      <p:ext uri="{BB962C8B-B14F-4D97-AF65-F5344CB8AC3E}">
        <p14:creationId xmlns:p14="http://schemas.microsoft.com/office/powerpoint/2010/main" val="4137435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was preparing for</a:t>
            </a:r>
            <a:r>
              <a:rPr lang="en-US" baseline="0" dirty="0" smtClean="0"/>
              <a:t> this presentation, I gathered a few remarks from others who have completed this journey and thought I would share some of their “bumps in the road” with you. </a:t>
            </a:r>
          </a:p>
          <a:p>
            <a:endParaRPr lang="en-US" baseline="0" dirty="0" smtClean="0"/>
          </a:p>
          <a:p>
            <a:r>
              <a:rPr lang="en-US" baseline="0" dirty="0" smtClean="0"/>
              <a:t>Printers had to be reinstalled or reselected</a:t>
            </a:r>
          </a:p>
          <a:p>
            <a:endParaRPr lang="en-US" baseline="0" dirty="0" smtClean="0"/>
          </a:p>
          <a:p>
            <a:r>
              <a:rPr lang="en-US" baseline="0" dirty="0" smtClean="0"/>
              <a:t>Price quotes: </a:t>
            </a:r>
            <a:r>
              <a:rPr lang="en-US" sz="1200" dirty="0" smtClean="0"/>
              <a:t> for migrating “off hours”</a:t>
            </a:r>
          </a:p>
          <a:p>
            <a:r>
              <a:rPr lang="en-US" sz="1200" dirty="0" smtClean="0"/>
              <a:t>Price quote for setting up a VPN/</a:t>
            </a:r>
            <a:r>
              <a:rPr lang="en-US" sz="1200" dirty="0" err="1" smtClean="0"/>
              <a:t>Stunnel</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22</a:t>
            </a:fld>
            <a:endParaRPr lang="en-US"/>
          </a:p>
        </p:txBody>
      </p:sp>
    </p:spTree>
    <p:extLst>
      <p:ext uri="{BB962C8B-B14F-4D97-AF65-F5344CB8AC3E}">
        <p14:creationId xmlns:p14="http://schemas.microsoft.com/office/powerpoint/2010/main" val="913396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discovered many positive reasons for migrating during the process. These include:</a:t>
            </a:r>
          </a:p>
          <a:p>
            <a:pPr marL="171450" indent="-171450">
              <a:buFont typeface="Arial" panose="020B0604020202020204" pitchFamily="34" charset="0"/>
              <a:buChar char="•"/>
            </a:pPr>
            <a:r>
              <a:rPr lang="en-US" dirty="0" smtClean="0"/>
              <a:t>Not having to buy any more expensive tapes and no more hassle</a:t>
            </a:r>
            <a:r>
              <a:rPr lang="en-US" baseline="0" dirty="0" smtClean="0"/>
              <a:t> of remembering to change the tapes.</a:t>
            </a:r>
          </a:p>
          <a:p>
            <a:pPr marL="171450" indent="-171450">
              <a:buFont typeface="Arial" panose="020B0604020202020204" pitchFamily="34" charset="0"/>
              <a:buChar char="•"/>
            </a:pPr>
            <a:r>
              <a:rPr lang="en-US" baseline="0" dirty="0" smtClean="0"/>
              <a:t>Updates are now done by Innovative staff and can be scheduled to be completed during the night by staff in Australia or Ireland.</a:t>
            </a:r>
          </a:p>
          <a:p>
            <a:pPr marL="171450" indent="-171450">
              <a:buFont typeface="Arial" panose="020B0604020202020204" pitchFamily="34" charset="0"/>
              <a:buChar char="•"/>
            </a:pPr>
            <a:r>
              <a:rPr lang="en-US" baseline="0" dirty="0" smtClean="0"/>
              <a:t>There are no longer any operating systems or hardware to maintain which makes it easier to budget from year to year.</a:t>
            </a:r>
          </a:p>
          <a:p>
            <a:pPr marL="171450" indent="-171450">
              <a:buFont typeface="Arial" panose="020B0604020202020204" pitchFamily="34" charset="0"/>
              <a:buChar char="•"/>
            </a:pPr>
            <a:r>
              <a:rPr lang="en-US" baseline="0" dirty="0" smtClean="0"/>
              <a:t>This may seem like a little thing, but our server room is so much quieter now! The Sierra servers sounded like jet engines at times.</a:t>
            </a:r>
          </a:p>
          <a:p>
            <a:pPr marL="171450" indent="-171450">
              <a:buFont typeface="Arial" panose="020B0604020202020204" pitchFamily="34" charset="0"/>
              <a:buChar char="•"/>
            </a:pPr>
            <a:r>
              <a:rPr lang="en-US" baseline="0" dirty="0" smtClean="0"/>
              <a:t>Uptime has improved due to all the redundancy that is built into AWS.</a:t>
            </a:r>
          </a:p>
          <a:p>
            <a:pPr marL="171450" indent="-171450">
              <a:buFont typeface="Arial" panose="020B0604020202020204" pitchFamily="34" charset="0"/>
              <a:buChar char="•"/>
            </a:pPr>
            <a:r>
              <a:rPr lang="en-US" baseline="0" dirty="0" smtClean="0"/>
              <a:t>And a definite plus for migrating is that Sierra is now much harder to access remotely, so security is tighter.</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On the down side of having the server available on AWS:</a:t>
            </a:r>
          </a:p>
          <a:p>
            <a:pPr marL="171450" indent="-171450">
              <a:buFont typeface="Arial" panose="020B0604020202020204" pitchFamily="34" charset="0"/>
              <a:buChar char="•"/>
            </a:pPr>
            <a:r>
              <a:rPr lang="en-US" baseline="0" dirty="0" smtClean="0"/>
              <a:t>Sierra is now much harder to access remotely, because security is tighter. Remote staff access now has to be accomplished through a VPN or a dedicated IP hotspot.</a:t>
            </a:r>
          </a:p>
          <a:p>
            <a:pPr marL="171450" indent="-171450">
              <a:buFont typeface="Arial" panose="020B0604020202020204" pitchFamily="34" charset="0"/>
              <a:buChar char="•"/>
            </a:pPr>
            <a:r>
              <a:rPr lang="en-US" baseline="0" dirty="0" smtClean="0"/>
              <a:t>The cost is a bit more expensive than the one-time purchase of a server that will be in service for 4-5 years – or more.</a:t>
            </a:r>
          </a:p>
          <a:p>
            <a:pPr marL="171450" indent="-171450">
              <a:buFont typeface="Arial" panose="020B0604020202020204" pitchFamily="34" charset="0"/>
              <a:buChar char="•"/>
            </a:pPr>
            <a:r>
              <a:rPr lang="en-US" baseline="0" dirty="0" smtClean="0"/>
              <a:t>If your library uses IPs for SDA or other access to databases, etc. through WAM, they will all need to be changed. If you’ve used domain names, your shouldn’t have as much trouble.</a:t>
            </a:r>
          </a:p>
          <a:p>
            <a:pPr marL="171450" indent="-171450">
              <a:buFont typeface="Arial" panose="020B0604020202020204" pitchFamily="34" charset="0"/>
              <a:buChar char="•"/>
            </a:pPr>
            <a:r>
              <a:rPr lang="en-US" baseline="0" dirty="0" smtClean="0"/>
              <a:t>And I know this seems silly, but there was a certain comfort that came from looking through the server room door and seeing that green light blinking to reassure me that the server was working.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And things that didn’t really phase us in our migration but are still good to include when planning include:</a:t>
            </a:r>
          </a:p>
          <a:p>
            <a:pPr marL="171450" indent="-171450">
              <a:buFont typeface="Arial" panose="020B0604020202020204" pitchFamily="34" charset="0"/>
              <a:buChar char="•"/>
            </a:pPr>
            <a:r>
              <a:rPr lang="en-US" baseline="0" dirty="0" smtClean="0"/>
              <a:t>The replacement of FTP and Telnet with SFTP and SSH access and the move from system printers to local printers.</a:t>
            </a:r>
          </a:p>
          <a:p>
            <a:pPr marL="171450" indent="-171450">
              <a:buFont typeface="Arial" panose="020B0604020202020204" pitchFamily="34" charset="0"/>
              <a:buChar char="•"/>
            </a:pPr>
            <a:r>
              <a:rPr lang="en-US" baseline="0" dirty="0" smtClean="0"/>
              <a:t>SSL certificates, which are the bane of my existence, changed slightly. If you use the yourlibrary.iii.com domain, Innovative will handle the SSL registration for you. But if you have your own domain name, as we do, then you will still need to handle the certificate registration process.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23</a:t>
            </a:fld>
            <a:endParaRPr lang="en-US"/>
          </a:p>
        </p:txBody>
      </p:sp>
    </p:spTree>
    <p:extLst>
      <p:ext uri="{BB962C8B-B14F-4D97-AF65-F5344CB8AC3E}">
        <p14:creationId xmlns:p14="http://schemas.microsoft.com/office/powerpoint/2010/main" val="3721637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how’s it going almost</a:t>
            </a:r>
            <a:r>
              <a:rPr lang="en-US" baseline="0" dirty="0" smtClean="0"/>
              <a:t> two years into the new hosting setup? Our system speeds are now the same, or in some cases, better than they were when we were a turnkey, in-house system. Updates to the software are easy to schedule and can be done during the night. And having the internet down at one library doesn’t affect the other library from using the system.</a:t>
            </a:r>
          </a:p>
          <a:p>
            <a:endParaRPr lang="en-US" baseline="0" dirty="0" smtClean="0"/>
          </a:p>
          <a:p>
            <a:r>
              <a:rPr lang="en-US" baseline="0" dirty="0" smtClean="0"/>
              <a:t>Overall, I would say that we are glad that we made the move when we did. Originally, we were concerned about network latency issues, but when the announcement was made that the hosting service would be AWS, we had the confidence we needed to make the jump to hosted.</a:t>
            </a:r>
          </a:p>
          <a:p>
            <a:endParaRPr lang="en-US" baseline="0" dirty="0" smtClean="0"/>
          </a:p>
          <a:p>
            <a:r>
              <a:rPr lang="en-US" baseline="0" dirty="0" smtClean="0"/>
              <a:t>To sum it all up, this was the shortest and smoothest hardware upgrade we’ve ever had.</a:t>
            </a: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24</a:t>
            </a:fld>
            <a:endParaRPr lang="en-US"/>
          </a:p>
        </p:txBody>
      </p:sp>
    </p:spTree>
    <p:extLst>
      <p:ext uri="{BB962C8B-B14F-4D97-AF65-F5344CB8AC3E}">
        <p14:creationId xmlns:p14="http://schemas.microsoft.com/office/powerpoint/2010/main" val="2250677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Average server lifespan: 3 years. With maintenance, maybe 5 or more</a:t>
            </a:r>
          </a:p>
          <a:p>
            <a:r>
              <a:rPr lang="en-US" sz="1200" b="0" i="0" u="none" strike="noStrike" kern="1200" baseline="0" dirty="0">
                <a:solidFill>
                  <a:schemeClr val="tx1"/>
                </a:solidFill>
                <a:latin typeface="+mn-lt"/>
                <a:ea typeface="+mn-ea"/>
                <a:cs typeface="+mn-cs"/>
              </a:rPr>
              <a:t>BUT the older they are the costlier they are to maintain – maintenance costs increase by 200% after 3 years</a:t>
            </a:r>
          </a:p>
          <a:p>
            <a:r>
              <a:rPr lang="en-US" sz="1200" b="0" i="0" u="none" strike="noStrike" kern="1200" baseline="0" dirty="0">
                <a:solidFill>
                  <a:schemeClr val="tx1"/>
                </a:solidFill>
                <a:latin typeface="+mn-lt"/>
                <a:ea typeface="+mn-ea"/>
                <a:cs typeface="+mn-cs"/>
              </a:rPr>
              <a:t>AND even if it lasts more than 3 years, server performance declines by about 14% each year after 3 years.</a:t>
            </a:r>
          </a:p>
          <a:p>
            <a:r>
              <a:rPr lang="en-US" sz="1200" b="0" i="0" u="none" strike="noStrike" kern="1200" baseline="0" dirty="0">
                <a:solidFill>
                  <a:schemeClr val="tx1"/>
                </a:solidFill>
                <a:latin typeface="+mn-lt"/>
                <a:ea typeface="+mn-ea"/>
                <a:cs typeface="+mn-cs"/>
              </a:rPr>
              <a:t>SO by the time your server is 5 years old, it’s only operating at 40% of it’s original capacity.</a:t>
            </a:r>
          </a:p>
        </p:txBody>
      </p:sp>
      <p:sp>
        <p:nvSpPr>
          <p:cNvPr id="4" name="Slide Number Placeholder 3"/>
          <p:cNvSpPr>
            <a:spLocks noGrp="1"/>
          </p:cNvSpPr>
          <p:nvPr>
            <p:ph type="sldNum" sz="quarter" idx="5"/>
          </p:nvPr>
        </p:nvSpPr>
        <p:spPr/>
        <p:txBody>
          <a:bodyPr/>
          <a:lstStyle/>
          <a:p>
            <a:fld id="{3779D9F7-A4E9-CB4A-A48C-D1A29B16898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28769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hardware fails, it is a question on when.</a:t>
            </a:r>
          </a:p>
          <a:p>
            <a:r>
              <a:rPr lang="en-US" dirty="0"/>
              <a:t>Disk Drives</a:t>
            </a:r>
          </a:p>
          <a:p>
            <a:pPr lvl="1"/>
            <a:r>
              <a:rPr lang="en-US" dirty="0"/>
              <a:t>Library systems are running 24x7x365</a:t>
            </a:r>
          </a:p>
          <a:p>
            <a:pPr lvl="1"/>
            <a:r>
              <a:rPr lang="en-US" dirty="0"/>
              <a:t>This means those disks are spinning constantly</a:t>
            </a:r>
          </a:p>
          <a:p>
            <a:pPr lvl="1"/>
            <a:r>
              <a:rPr lang="en-US" dirty="0"/>
              <a:t>Over time they become highly sensitive to change</a:t>
            </a:r>
          </a:p>
          <a:p>
            <a:pPr lvl="1"/>
            <a:r>
              <a:rPr lang="en-US" dirty="0"/>
              <a:t>Shutting down an older system, the disks increasingly won’t spin back up again (even RAID).</a:t>
            </a:r>
          </a:p>
          <a:p>
            <a:r>
              <a:rPr lang="en-US" dirty="0"/>
              <a:t>Non-digital part failures</a:t>
            </a:r>
          </a:p>
          <a:p>
            <a:pPr lvl="1"/>
            <a:r>
              <a:rPr lang="en-US" dirty="0"/>
              <a:t>Tape drives wear out, not available new</a:t>
            </a:r>
          </a:p>
          <a:p>
            <a:pPr lvl="1"/>
            <a:r>
              <a:rPr lang="en-US" dirty="0"/>
              <a:t>Resistors, transistors, capacitors, power supplies handling constant thermal expansion and contraction age and wear out and drift out of spec. </a:t>
            </a:r>
          </a:p>
          <a:p>
            <a:endParaRPr lang="en-US" dirty="0"/>
          </a:p>
        </p:txBody>
      </p:sp>
      <p:sp>
        <p:nvSpPr>
          <p:cNvPr id="4" name="Slide Number Placeholder 3"/>
          <p:cNvSpPr>
            <a:spLocks noGrp="1"/>
          </p:cNvSpPr>
          <p:nvPr>
            <p:ph type="sldNum" sz="quarter" idx="5"/>
          </p:nvPr>
        </p:nvSpPr>
        <p:spPr/>
        <p:txBody>
          <a:bodyPr/>
          <a:lstStyle/>
          <a:p>
            <a:fld id="{FFCDA7D3-E5F6-4961-A7FE-BB8D7A126012}" type="slidenum">
              <a:rPr lang="en-US" smtClean="0"/>
              <a:t>28</a:t>
            </a:fld>
            <a:endParaRPr lang="en-US"/>
          </a:p>
        </p:txBody>
      </p:sp>
    </p:spTree>
    <p:extLst>
      <p:ext uri="{BB962C8B-B14F-4D97-AF65-F5344CB8AC3E}">
        <p14:creationId xmlns:p14="http://schemas.microsoft.com/office/powerpoint/2010/main" val="3351732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hardware fails, it is a question </a:t>
            </a:r>
            <a:r>
              <a:rPr lang="en-US" dirty="0" smtClean="0"/>
              <a:t>of </a:t>
            </a:r>
            <a:r>
              <a:rPr lang="en-US" dirty="0"/>
              <a:t>when.</a:t>
            </a:r>
          </a:p>
          <a:p>
            <a:r>
              <a:rPr lang="en-US" dirty="0"/>
              <a:t>Disk Drives</a:t>
            </a:r>
          </a:p>
          <a:p>
            <a:pPr lvl="1"/>
            <a:r>
              <a:rPr lang="en-US" dirty="0"/>
              <a:t>Library systems are running 24x7x365</a:t>
            </a:r>
          </a:p>
          <a:p>
            <a:pPr lvl="1"/>
            <a:r>
              <a:rPr lang="en-US" dirty="0"/>
              <a:t>This means those disks are spinning constantly</a:t>
            </a:r>
          </a:p>
          <a:p>
            <a:pPr lvl="1"/>
            <a:r>
              <a:rPr lang="en-US" dirty="0"/>
              <a:t>Over time they become highly sensitive to change</a:t>
            </a:r>
          </a:p>
          <a:p>
            <a:pPr lvl="1"/>
            <a:r>
              <a:rPr lang="en-US" dirty="0"/>
              <a:t>Shutting down an older system, the disks increasingly won’t spin back up again (even RAID).</a:t>
            </a:r>
          </a:p>
          <a:p>
            <a:r>
              <a:rPr lang="en-US" dirty="0"/>
              <a:t>Non-digital part failures</a:t>
            </a:r>
          </a:p>
          <a:p>
            <a:pPr lvl="1"/>
            <a:r>
              <a:rPr lang="en-US" dirty="0"/>
              <a:t>Tape drives wear out, not available new</a:t>
            </a:r>
          </a:p>
          <a:p>
            <a:pPr lvl="1"/>
            <a:r>
              <a:rPr lang="en-US" dirty="0"/>
              <a:t>Resistors, transistors, capacitors, power supplies handling constant thermal expansion and contraction age and wear out and drift out of spec. </a:t>
            </a:r>
          </a:p>
          <a:p>
            <a:pPr lvl="1"/>
            <a:endParaRPr lang="en-US" dirty="0"/>
          </a:p>
          <a:p>
            <a:pPr lvl="1"/>
            <a:r>
              <a:rPr lang="en-US" dirty="0"/>
              <a:t>Recovery time from an on premise crash is 24-48 hours minimum.</a:t>
            </a:r>
          </a:p>
          <a:p>
            <a:pPr lvl="1"/>
            <a:r>
              <a:rPr lang="en-US" dirty="0"/>
              <a:t>Troubleshoot, id parts that fail, find parts, ship replacements. </a:t>
            </a:r>
          </a:p>
          <a:p>
            <a:pPr lvl="1"/>
            <a:r>
              <a:rPr lang="en-US" dirty="0"/>
              <a:t>Rack, power up, system restores 12 hours alone depending on size of your systems.</a:t>
            </a:r>
          </a:p>
          <a:p>
            <a:pPr lvl="1"/>
            <a:endParaRPr lang="en-US" dirty="0"/>
          </a:p>
          <a:p>
            <a:pPr lvl="1"/>
            <a:r>
              <a:rPr lang="en-US" dirty="0"/>
              <a:t>Be prepared for unexpected downtime – always happens during summer reading or finals.</a:t>
            </a:r>
          </a:p>
          <a:p>
            <a:pPr lvl="1"/>
            <a:endParaRPr lang="en-US" dirty="0"/>
          </a:p>
        </p:txBody>
      </p:sp>
      <p:sp>
        <p:nvSpPr>
          <p:cNvPr id="4" name="Slide Number Placeholder 3"/>
          <p:cNvSpPr>
            <a:spLocks noGrp="1"/>
          </p:cNvSpPr>
          <p:nvPr>
            <p:ph type="sldNum" sz="quarter" idx="5"/>
          </p:nvPr>
        </p:nvSpPr>
        <p:spPr/>
        <p:txBody>
          <a:bodyPr/>
          <a:lstStyle/>
          <a:p>
            <a:fld id="{3779D9F7-A4E9-CB4A-A48C-D1A29B16898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270845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31</a:t>
            </a:fld>
            <a:endParaRPr lang="en-US"/>
          </a:p>
        </p:txBody>
      </p:sp>
    </p:spTree>
    <p:extLst>
      <p:ext uri="{BB962C8B-B14F-4D97-AF65-F5344CB8AC3E}">
        <p14:creationId xmlns:p14="http://schemas.microsoft.com/office/powerpoint/2010/main" val="291397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79D9F7-A4E9-CB4A-A48C-D1A29B16898E}" type="slidenum">
              <a:rPr lang="en-US" smtClean="0"/>
              <a:t>32</a:t>
            </a:fld>
            <a:endParaRPr lang="en-US"/>
          </a:p>
        </p:txBody>
      </p:sp>
    </p:spTree>
    <p:extLst>
      <p:ext uri="{BB962C8B-B14F-4D97-AF65-F5344CB8AC3E}">
        <p14:creationId xmlns:p14="http://schemas.microsoft.com/office/powerpoint/2010/main" val="404649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Rodman</a:t>
            </a:r>
            <a:r>
              <a:rPr lang="en-US" baseline="0" dirty="0" smtClean="0"/>
              <a:t> Public Library purchased the INNOPAC system in 1994 and we were the first public library in the state of Ohio to do so. The original system consisted of a server, backup tape drive, system printer, </a:t>
            </a:r>
            <a:r>
              <a:rPr lang="en-US" baseline="0" dirty="0" err="1" smtClean="0"/>
              <a:t>Lantronix</a:t>
            </a:r>
            <a:r>
              <a:rPr lang="en-US" baseline="0" dirty="0" smtClean="0"/>
              <a:t> boxes, and many, many dumb terminals. This was the first of our standalone turnkey purchases. Over the next 20 years, we would migrate hardware another 3 times with staff from Innovative in California, traveling to Alliance, Ohio to swap out equipment. These hardware migrations usually lasted about 4-6 hours.</a:t>
            </a:r>
          </a:p>
          <a:p>
            <a:endParaRPr lang="en-US" baseline="0" dirty="0" smtClean="0"/>
          </a:p>
          <a:p>
            <a:r>
              <a:rPr lang="en-US" baseline="0" dirty="0" smtClean="0"/>
              <a:t>Fast forward to 2013 when we upgraded our Millennium system to Sierra. We still remained a turnkey system but now we had 2 servers to replace when our next upgrade would come.</a:t>
            </a:r>
          </a:p>
          <a:p>
            <a:endParaRPr lang="en-US" baseline="0" dirty="0" smtClean="0"/>
          </a:p>
          <a:p>
            <a:r>
              <a:rPr lang="en-US" baseline="0" dirty="0" smtClean="0"/>
              <a:t>In 2016, our system expanded as Louisville Public Library joined us in a lending consortium. We knew at this point that our servers were nearing the end of their useful life and that they would have to be replaced in 2017 or 2018.</a:t>
            </a:r>
          </a:p>
          <a:p>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5</a:t>
            </a:fld>
            <a:endParaRPr lang="en-US"/>
          </a:p>
        </p:txBody>
      </p:sp>
    </p:spTree>
    <p:extLst>
      <p:ext uri="{BB962C8B-B14F-4D97-AF65-F5344CB8AC3E}">
        <p14:creationId xmlns:p14="http://schemas.microsoft.com/office/powerpoint/2010/main" val="276282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a couple other players that we needed to consider in our decision-making when it came to the move to hosted. These include OPLIN, the Ohio Public Library Information Network and </a:t>
            </a:r>
            <a:r>
              <a:rPr lang="en-US" baseline="0" dirty="0" err="1" smtClean="0"/>
              <a:t>SearchOhio</a:t>
            </a:r>
            <a:r>
              <a:rPr lang="en-US" baseline="0" dirty="0" smtClean="0"/>
              <a:t>. OPLIN supplies our internet connection and maintains our DNS records. Rodman and Louisville libraries are also members of the </a:t>
            </a:r>
            <a:r>
              <a:rPr lang="en-US" baseline="0" dirty="0" err="1" smtClean="0"/>
              <a:t>SearchOhio</a:t>
            </a:r>
            <a:r>
              <a:rPr lang="en-US" baseline="0" dirty="0" smtClean="0"/>
              <a:t> </a:t>
            </a:r>
            <a:r>
              <a:rPr lang="en-US" baseline="0" dirty="0" err="1" smtClean="0"/>
              <a:t>INNReach</a:t>
            </a:r>
            <a:r>
              <a:rPr lang="en-US" baseline="0" dirty="0" smtClean="0"/>
              <a:t> system.</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A9485AD-F686-4F5B-90CB-C4C60DD2A315}" type="slidenum">
              <a:rPr lang="en-US" smtClean="0"/>
              <a:t>6</a:t>
            </a:fld>
            <a:endParaRPr lang="en-US"/>
          </a:p>
        </p:txBody>
      </p:sp>
    </p:spTree>
    <p:extLst>
      <p:ext uri="{BB962C8B-B14F-4D97-AF65-F5344CB8AC3E}">
        <p14:creationId xmlns:p14="http://schemas.microsoft.com/office/powerpoint/2010/main" val="239105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As we moved into the early months of 2017, we received a notification from PayPal outlining a deadline that we would have to meet in order to continue using our credit</a:t>
            </a:r>
            <a:r>
              <a:rPr lang="en-US" baseline="0" dirty="0"/>
              <a:t> card payment system with them. Approximately </a:t>
            </a:r>
            <a:r>
              <a:rPr lang="en-US" dirty="0"/>
              <a:t>23% of fines and charges are paid via</a:t>
            </a:r>
            <a:r>
              <a:rPr lang="en-US" baseline="0" dirty="0"/>
              <a:t> credit card and PayPal, so we knew that we had to take care of this. Basically, if our server couldn’t handle TLS 1.2 by June 30, 2017, we would no longer be able to accept credit card payments.</a:t>
            </a:r>
          </a:p>
          <a:p>
            <a:pPr defTabSz="949478">
              <a:defRPr/>
            </a:pPr>
            <a:endParaRPr lang="en-US" baseline="0" dirty="0"/>
          </a:p>
          <a:p>
            <a:pPr defTabSz="949478">
              <a:defRPr/>
            </a:pPr>
            <a:r>
              <a:rPr lang="en-US" baseline="0" dirty="0"/>
              <a:t>After checking with Innovative, we discovered that our 4-year old server might not be able to be upgraded. We needed the next version of Sierra to become compliant for PayPal, but in order to do that, we had to have our OS upgraded. There was a possibility that our hardware </a:t>
            </a:r>
            <a:r>
              <a:rPr lang="en-US" i="1" baseline="0" dirty="0"/>
              <a:t>would</a:t>
            </a:r>
            <a:r>
              <a:rPr lang="en-US" baseline="0" dirty="0"/>
              <a:t> be able to handle the upgrade, but it couldn’t be guaranteed. This all was coming to light a few weeks before IUG, so I knew that I would be searching </a:t>
            </a:r>
            <a:r>
              <a:rPr lang="en-US" baseline="0" dirty="0" smtClean="0"/>
              <a:t>for </a:t>
            </a:r>
            <a:r>
              <a:rPr lang="en-US" baseline="0" dirty="0"/>
              <a:t>information during the conference that would help with </a:t>
            </a:r>
            <a:r>
              <a:rPr lang="en-US" baseline="0" dirty="0" smtClean="0"/>
              <a:t>our </a:t>
            </a:r>
            <a:r>
              <a:rPr lang="en-US" baseline="0" dirty="0"/>
              <a:t>decision making.</a:t>
            </a:r>
          </a:p>
          <a:p>
            <a:pPr defTabSz="949478">
              <a:defRPr/>
            </a:pPr>
            <a:endParaRPr lang="en-US" baseline="0" dirty="0"/>
          </a:p>
          <a:p>
            <a:pPr defTabSz="949478">
              <a:defRPr/>
            </a:pPr>
            <a:r>
              <a:rPr lang="en-US" baseline="0" dirty="0"/>
              <a:t>About this time, the announcement was made that all new hosted systems would be handled by AWS. This was a big part of our decision to move to hosted and upgrade sooner rather than later.</a:t>
            </a:r>
            <a:endParaRPr lang="en-US" dirty="0"/>
          </a:p>
        </p:txBody>
      </p:sp>
      <p:sp>
        <p:nvSpPr>
          <p:cNvPr id="4" name="Slide Number Placeholder 3"/>
          <p:cNvSpPr>
            <a:spLocks noGrp="1"/>
          </p:cNvSpPr>
          <p:nvPr>
            <p:ph type="sldNum" sz="quarter" idx="10"/>
          </p:nvPr>
        </p:nvSpPr>
        <p:spPr/>
        <p:txBody>
          <a:bodyPr/>
          <a:lstStyle/>
          <a:p>
            <a:fld id="{24A2DEA9-4AEB-453B-97E0-F10EE50B76C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41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 we made that decision, we had some legal and technical</a:t>
            </a:r>
            <a:r>
              <a:rPr lang="en-US" baseline="0" dirty="0" smtClean="0"/>
              <a:t> paperwork to tackle involving a new licensing agreement with Innovative. Our 1994 contract was no longer applicable since we would not be a turnkey site any longer. We signed a new perpetual license agreement effective with the migration to hosted.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may also be the time for your library to check out bundle packages if you are looking into that.</a:t>
            </a:r>
            <a:endParaRPr lang="en-US" dirty="0" smtClean="0"/>
          </a:p>
          <a:p>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8</a:t>
            </a:fld>
            <a:endParaRPr lang="en-US"/>
          </a:p>
        </p:txBody>
      </p:sp>
    </p:spTree>
    <p:extLst>
      <p:ext uri="{BB962C8B-B14F-4D97-AF65-F5344CB8AC3E}">
        <p14:creationId xmlns:p14="http://schemas.microsoft.com/office/powerpoint/2010/main" val="20409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we had a tight schedule to migrate, troubleshoot, and upgrade Sierra to the proper version. One</a:t>
            </a:r>
            <a:r>
              <a:rPr lang="en-US" baseline="0" dirty="0" smtClean="0"/>
              <a:t> thing that you need to keep in mind is that your site can only migrate to the same version of software. If you need to update your version as we did, that is a separate step, usually a week after the migration so that all the issues with connections and firewalls can be resolved prior to the upgrade.</a:t>
            </a:r>
          </a:p>
          <a:p>
            <a:endParaRPr lang="en-US" baseline="0" dirty="0" smtClean="0"/>
          </a:p>
          <a:p>
            <a:r>
              <a:rPr lang="en-US" baseline="0" dirty="0" smtClean="0"/>
              <a:t>On July 1, credit card payments were still working with PayPal and there was great rejoicing in Alliance and Louisville.</a:t>
            </a: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9</a:t>
            </a:fld>
            <a:endParaRPr lang="en-US"/>
          </a:p>
        </p:txBody>
      </p:sp>
    </p:spTree>
    <p:extLst>
      <p:ext uri="{BB962C8B-B14F-4D97-AF65-F5344CB8AC3E}">
        <p14:creationId xmlns:p14="http://schemas.microsoft.com/office/powerpoint/2010/main" val="89385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a:t>
            </a:r>
            <a:r>
              <a:rPr lang="en-US" baseline="0" dirty="0" smtClean="0"/>
              <a:t>lasted about 4-6 weeks in total. Documentation told us that the migration could only be scheduled Monday-Thursday and between 8 a.m. and 5 p.m. PDT. We were able to work out a start time of 9 a.m. Eastern time so that circulation services would be impacted as little as possible. A colleague who just recently migrated told me that f</a:t>
            </a:r>
            <a:r>
              <a:rPr lang="en-US" dirty="0" smtClean="0"/>
              <a:t>or an extra fee, you can migrate</a:t>
            </a:r>
            <a:r>
              <a:rPr lang="en-US" baseline="0" dirty="0" smtClean="0"/>
              <a:t> during other hours than are listed here.</a:t>
            </a:r>
          </a:p>
          <a:p>
            <a:endParaRPr lang="en-US" baseline="0" dirty="0" smtClean="0"/>
          </a:p>
          <a:p>
            <a:r>
              <a:rPr lang="en-US" baseline="0" dirty="0" smtClean="0"/>
              <a:t>In preparation, we planned to be down all day, just in case something would go wrong, but the process could take as little as 2-3 hours. We publicized this to our patrons and reminded them that if they came in to check something out, they had to have their library card because we wouldn’t be able to look them up.</a:t>
            </a:r>
          </a:p>
          <a:p>
            <a:endParaRPr lang="en-US" baseline="0" dirty="0" smtClean="0"/>
          </a:p>
          <a:p>
            <a:r>
              <a:rPr lang="en-US" baseline="0" dirty="0" smtClean="0"/>
              <a:t>About 10:30 a.m., I received word from Innovative that their work was complete and I should start testing. Once we determined that everything necessary for regular operations was complete and all staff and patrons were back online at all locations by 1 p.m.</a:t>
            </a:r>
            <a:endParaRPr lang="en-US" dirty="0"/>
          </a:p>
        </p:txBody>
      </p:sp>
      <p:sp>
        <p:nvSpPr>
          <p:cNvPr id="4" name="Slide Number Placeholder 3"/>
          <p:cNvSpPr>
            <a:spLocks noGrp="1"/>
          </p:cNvSpPr>
          <p:nvPr>
            <p:ph type="sldNum" sz="quarter" idx="10"/>
          </p:nvPr>
        </p:nvSpPr>
        <p:spPr/>
        <p:txBody>
          <a:bodyPr/>
          <a:lstStyle/>
          <a:p>
            <a:fld id="{8A9485AD-F686-4F5B-90CB-C4C60DD2A315}" type="slidenum">
              <a:rPr lang="en-US" smtClean="0"/>
              <a:t>10</a:t>
            </a:fld>
            <a:endParaRPr lang="en-US"/>
          </a:p>
        </p:txBody>
      </p:sp>
    </p:spTree>
    <p:extLst>
      <p:ext uri="{BB962C8B-B14F-4D97-AF65-F5344CB8AC3E}">
        <p14:creationId xmlns:p14="http://schemas.microsoft.com/office/powerpoint/2010/main" val="1317816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4-6 weeks prior</a:t>
            </a:r>
            <a:r>
              <a:rPr lang="en-US" baseline="0" dirty="0" smtClean="0"/>
              <a:t> to the migration date, a number of things needed to be done by both Innovative and the library.</a:t>
            </a:r>
          </a:p>
          <a:p>
            <a:endParaRPr lang="en-US" baseline="0" dirty="0" smtClean="0"/>
          </a:p>
          <a:p>
            <a:r>
              <a:rPr lang="en-US" baseline="0" dirty="0" smtClean="0"/>
              <a:t>Innovative was responsible for doing the heavy lifting as they built the new hosted server environment, copied the test database to the new server, and prepared the current Sierra system for migration.</a:t>
            </a:r>
          </a:p>
          <a:p>
            <a:endParaRPr lang="en-US" baseline="0" dirty="0" smtClean="0"/>
          </a:p>
        </p:txBody>
      </p:sp>
      <p:sp>
        <p:nvSpPr>
          <p:cNvPr id="4" name="Slide Number Placeholder 3"/>
          <p:cNvSpPr>
            <a:spLocks noGrp="1"/>
          </p:cNvSpPr>
          <p:nvPr>
            <p:ph type="sldNum" sz="quarter" idx="10"/>
          </p:nvPr>
        </p:nvSpPr>
        <p:spPr/>
        <p:txBody>
          <a:bodyPr/>
          <a:lstStyle/>
          <a:p>
            <a:fld id="{8A9485AD-F686-4F5B-90CB-C4C60DD2A315}" type="slidenum">
              <a:rPr lang="en-US" smtClean="0"/>
              <a:t>11</a:t>
            </a:fld>
            <a:endParaRPr lang="en-US"/>
          </a:p>
        </p:txBody>
      </p:sp>
    </p:spTree>
    <p:extLst>
      <p:ext uri="{BB962C8B-B14F-4D97-AF65-F5344CB8AC3E}">
        <p14:creationId xmlns:p14="http://schemas.microsoft.com/office/powerpoint/2010/main" val="747366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2D1674-EF7F-8945-9575-E6C0EC5B7D70}"/>
              </a:ext>
            </a:extLst>
          </p:cNvPr>
          <p:cNvSpPr/>
          <p:nvPr userDrawn="1"/>
        </p:nvSpPr>
        <p:spPr>
          <a:xfrm>
            <a:off x="4" y="1"/>
            <a:ext cx="9143999" cy="5143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85800" y="835612"/>
            <a:ext cx="7772400" cy="702080"/>
          </a:xfrm>
        </p:spPr>
        <p:txBody>
          <a:bodyPr>
            <a:normAutofit/>
          </a:bodyPr>
          <a:lstStyle>
            <a:lvl1pPr>
              <a:defRPr sz="32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1537693"/>
            <a:ext cx="7772400" cy="391224"/>
          </a:xfrm>
        </p:spPr>
        <p:txBody>
          <a:bodyPr>
            <a:normAutofit/>
          </a:bodyPr>
          <a:lstStyle>
            <a:lvl1pPr marL="0" indent="0" algn="l">
              <a:buNone/>
              <a:defRPr sz="2400" i="1">
                <a:solidFill>
                  <a:schemeClr val="tx1">
                    <a:tint val="75000"/>
                  </a:schemeClr>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3BB4AD85-84C7-0E45-A832-180DC15915AD}"/>
              </a:ext>
            </a:extLst>
          </p:cNvPr>
          <p:cNvSpPr/>
          <p:nvPr userDrawn="1"/>
        </p:nvSpPr>
        <p:spPr>
          <a:xfrm>
            <a:off x="1" y="3862918"/>
            <a:ext cx="9144000" cy="128058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3B000"/>
              </a:solidFill>
            </a:endParaRPr>
          </a:p>
        </p:txBody>
      </p:sp>
      <p:sp>
        <p:nvSpPr>
          <p:cNvPr id="8" name="Subtitle 2">
            <a:extLst>
              <a:ext uri="{FF2B5EF4-FFF2-40B4-BE49-F238E27FC236}">
                <a16:creationId xmlns:a16="http://schemas.microsoft.com/office/drawing/2014/main" id="{80F5875B-E220-D04B-8699-149FEFB950F1}"/>
              </a:ext>
            </a:extLst>
          </p:cNvPr>
          <p:cNvSpPr txBox="1">
            <a:spLocks/>
          </p:cNvSpPr>
          <p:nvPr userDrawn="1"/>
        </p:nvSpPr>
        <p:spPr>
          <a:xfrm>
            <a:off x="1371600" y="4143696"/>
            <a:ext cx="6400800" cy="75794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0000"/>
              </a:lnSpc>
              <a:buNone/>
            </a:pPr>
            <a:r>
              <a:rPr lang="en-US" sz="2000" dirty="0">
                <a:solidFill>
                  <a:schemeClr val="bg1"/>
                </a:solidFill>
                <a:latin typeface="Arial" panose="020B0604020202020204" pitchFamily="34" charset="0"/>
                <a:cs typeface="Arial" panose="020B0604020202020204" pitchFamily="34" charset="0"/>
              </a:rPr>
              <a:t>Sunday, May 5</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 Pre-Conference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Monday, May 6</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a:t>
            </a:r>
            <a:r>
              <a:rPr lang="mr-IN" sz="2000" dirty="0">
                <a:solidFill>
                  <a:schemeClr val="bg1"/>
                </a:solidFill>
                <a:latin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Wednesday, May 8</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 Main Conference</a:t>
            </a:r>
          </a:p>
        </p:txBody>
      </p:sp>
      <p:sp>
        <p:nvSpPr>
          <p:cNvPr id="11" name="Rectangle 10">
            <a:extLst>
              <a:ext uri="{FF2B5EF4-FFF2-40B4-BE49-F238E27FC236}">
                <a16:creationId xmlns:a16="http://schemas.microsoft.com/office/drawing/2014/main" id="{2DF8B310-CF8F-F244-B388-5533A041F5EE}"/>
              </a:ext>
            </a:extLst>
          </p:cNvPr>
          <p:cNvSpPr/>
          <p:nvPr userDrawn="1"/>
        </p:nvSpPr>
        <p:spPr>
          <a:xfrm>
            <a:off x="3" y="835612"/>
            <a:ext cx="197555" cy="688389"/>
          </a:xfrm>
          <a:prstGeom prst="rect">
            <a:avLst/>
          </a:prstGeom>
          <a:solidFill>
            <a:srgbClr val="FFC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3B000"/>
              </a:solidFill>
            </a:endParaRPr>
          </a:p>
        </p:txBody>
      </p:sp>
      <p:sp>
        <p:nvSpPr>
          <p:cNvPr id="18" name="Content Placeholder 2">
            <a:extLst>
              <a:ext uri="{FF2B5EF4-FFF2-40B4-BE49-F238E27FC236}">
                <a16:creationId xmlns:a16="http://schemas.microsoft.com/office/drawing/2014/main" id="{ED3DDCEC-51AE-E549-8943-C90AADDFC090}"/>
              </a:ext>
            </a:extLst>
          </p:cNvPr>
          <p:cNvSpPr>
            <a:spLocks noGrp="1"/>
          </p:cNvSpPr>
          <p:nvPr>
            <p:ph sz="half" idx="10" hasCustomPrompt="1"/>
          </p:nvPr>
        </p:nvSpPr>
        <p:spPr>
          <a:xfrm>
            <a:off x="685800" y="2251580"/>
            <a:ext cx="8001000" cy="357612"/>
          </a:xfrm>
        </p:spPr>
        <p:txBody>
          <a:bodyPr>
            <a:normAutofit/>
          </a:bodyPr>
          <a:lstStyle>
            <a:lvl1pPr marL="0" indent="0" algn="l">
              <a:buNone/>
              <a:defRPr sz="2400" i="0">
                <a:solidFill>
                  <a:schemeClr val="tx1"/>
                </a:solidFill>
                <a:latin typeface="Arial" panose="020B0604020202020204" pitchFamily="34" charset="0"/>
                <a:cs typeface="Arial" panose="020B0604020202020204" pitchFamily="34" charset="0"/>
              </a:defRPr>
            </a:lvl1pPr>
            <a:lvl2pPr algn="r">
              <a:defRPr sz="1400" i="1">
                <a:solidFill>
                  <a:schemeClr val="bg1">
                    <a:lumMod val="50000"/>
                  </a:schemeClr>
                </a:solidFill>
              </a:defRPr>
            </a:lvl2pPr>
            <a:lvl3pPr algn="r">
              <a:defRPr sz="1400" i="1">
                <a:solidFill>
                  <a:schemeClr val="bg1">
                    <a:lumMod val="50000"/>
                  </a:schemeClr>
                </a:solidFill>
              </a:defRPr>
            </a:lvl3pPr>
            <a:lvl4pPr algn="r">
              <a:defRPr sz="1400" i="1">
                <a:solidFill>
                  <a:schemeClr val="bg1">
                    <a:lumMod val="50000"/>
                  </a:schemeClr>
                </a:solidFill>
              </a:defRPr>
            </a:lvl4pPr>
            <a:lvl5pPr algn="r">
              <a:defRPr sz="1400" i="1">
                <a:solidFill>
                  <a:schemeClr val="bg1">
                    <a:lumMod val="50000"/>
                  </a:schemeClr>
                </a:solidFill>
              </a:defRPr>
            </a:lvl5pPr>
            <a:lvl6pPr>
              <a:defRPr sz="1800"/>
            </a:lvl6pPr>
            <a:lvl7pPr>
              <a:defRPr sz="1800"/>
            </a:lvl7pPr>
            <a:lvl8pPr>
              <a:defRPr sz="1800"/>
            </a:lvl8pPr>
            <a:lvl9pPr>
              <a:defRPr sz="1800"/>
            </a:lvl9pPr>
          </a:lstStyle>
          <a:p>
            <a:pPr lvl="0"/>
            <a:r>
              <a:rPr lang="en-US" dirty="0"/>
              <a:t>Click to add Presenter name</a:t>
            </a:r>
          </a:p>
        </p:txBody>
      </p:sp>
      <p:pic>
        <p:nvPicPr>
          <p:cNvPr id="17" name="Picture 16">
            <a:extLst>
              <a:ext uri="{FF2B5EF4-FFF2-40B4-BE49-F238E27FC236}">
                <a16:creationId xmlns:a16="http://schemas.microsoft.com/office/drawing/2014/main" id="{349EFE88-BA95-D949-B938-CC0EBC41FE69}"/>
              </a:ext>
            </a:extLst>
          </p:cNvPr>
          <p:cNvPicPr>
            <a:picLocks noChangeAspect="1"/>
          </p:cNvPicPr>
          <p:nvPr userDrawn="1"/>
        </p:nvPicPr>
        <p:blipFill>
          <a:blip r:embed="rId2"/>
          <a:stretch>
            <a:fillRect/>
          </a:stretch>
        </p:blipFill>
        <p:spPr>
          <a:xfrm>
            <a:off x="7181115" y="3072343"/>
            <a:ext cx="1508760" cy="620643"/>
          </a:xfrm>
          <a:prstGeom prst="rect">
            <a:avLst/>
          </a:prstGeom>
        </p:spPr>
      </p:pic>
      <p:pic>
        <p:nvPicPr>
          <p:cNvPr id="21" name="Picture 20" descr="iconmonstr-twitter-1-240.png">
            <a:extLst>
              <a:ext uri="{FF2B5EF4-FFF2-40B4-BE49-F238E27FC236}">
                <a16:creationId xmlns:a16="http://schemas.microsoft.com/office/drawing/2014/main" id="{5EEB40E9-3BD4-C840-9F10-F6CD6149B52D}"/>
              </a:ext>
            </a:extLst>
          </p:cNvPr>
          <p:cNvPicPr>
            <a:picLocks noChangeAspect="1"/>
          </p:cNvPicPr>
          <p:nvPr userDrawn="1"/>
        </p:nvPicPr>
        <p:blipFill>
          <a:blip r:embed="rId3" cstate="screen">
            <a:alphaModFix amt="40000"/>
            <a:extLst>
              <a:ext uri="{28A0092B-C50C-407E-A947-70E740481C1C}">
                <a14:useLocalDpi xmlns:a14="http://schemas.microsoft.com/office/drawing/2010/main"/>
              </a:ext>
            </a:extLst>
          </a:blip>
          <a:stretch>
            <a:fillRect/>
          </a:stretch>
        </p:blipFill>
        <p:spPr>
          <a:xfrm>
            <a:off x="222182" y="3494418"/>
            <a:ext cx="261323" cy="261323"/>
          </a:xfrm>
          <a:prstGeom prst="rect">
            <a:avLst/>
          </a:prstGeom>
        </p:spPr>
      </p:pic>
      <p:sp>
        <p:nvSpPr>
          <p:cNvPr id="22" name="Rectangle 21">
            <a:extLst>
              <a:ext uri="{FF2B5EF4-FFF2-40B4-BE49-F238E27FC236}">
                <a16:creationId xmlns:a16="http://schemas.microsoft.com/office/drawing/2014/main" id="{7F8B9ADC-3AF1-3840-8966-09EB8579C61F}"/>
              </a:ext>
            </a:extLst>
          </p:cNvPr>
          <p:cNvSpPr/>
          <p:nvPr userDrawn="1"/>
        </p:nvSpPr>
        <p:spPr>
          <a:xfrm>
            <a:off x="459753" y="3409016"/>
            <a:ext cx="1119217" cy="379078"/>
          </a:xfrm>
          <a:prstGeom prst="rect">
            <a:avLst/>
          </a:prstGeom>
        </p:spPr>
        <p:txBody>
          <a:bodyPr wrap="none">
            <a:spAutoFit/>
          </a:bodyPr>
          <a:lstStyle/>
          <a:p>
            <a:pPr marL="0" indent="0">
              <a:lnSpc>
                <a:spcPct val="130000"/>
              </a:lnSpc>
              <a:buNone/>
            </a:pPr>
            <a:r>
              <a:rPr lang="en-US" sz="1600" b="0" dirty="0">
                <a:solidFill>
                  <a:srgbClr val="808080"/>
                </a:solidFill>
                <a:latin typeface="Arial" panose="020B0604020202020204" pitchFamily="34" charset="0"/>
                <a:cs typeface="Arial" panose="020B0604020202020204" pitchFamily="34" charset="0"/>
              </a:rPr>
              <a:t>#</a:t>
            </a:r>
            <a:r>
              <a:rPr lang="en-US" sz="1600" b="0" dirty="0" err="1">
                <a:solidFill>
                  <a:srgbClr val="808080"/>
                </a:solidFill>
                <a:latin typeface="Arial" panose="020B0604020202020204" pitchFamily="34" charset="0"/>
                <a:cs typeface="Arial" panose="020B0604020202020204" pitchFamily="34" charset="0"/>
              </a:rPr>
              <a:t>IUG2019</a:t>
            </a:r>
            <a:endParaRPr lang="en-US" sz="1600" b="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55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8F8A6CE1-FA96-A940-83F4-B965CFA5F4EB}"/>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spTree>
    <p:extLst>
      <p:ext uri="{BB962C8B-B14F-4D97-AF65-F5344CB8AC3E}">
        <p14:creationId xmlns:p14="http://schemas.microsoft.com/office/powerpoint/2010/main" val="311435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2626782"/>
          </a:xfrm>
        </p:spPr>
        <p:txBody>
          <a:bodyPr>
            <a:normAutofit/>
          </a:bodyPr>
          <a:lstStyle>
            <a:lvl1pPr marL="0" indent="0">
              <a:buNone/>
              <a:defRPr sz="20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8" name="Footer Placeholder 4">
            <a:extLst>
              <a:ext uri="{FF2B5EF4-FFF2-40B4-BE49-F238E27FC236}">
                <a16:creationId xmlns:a16="http://schemas.microsoft.com/office/drawing/2014/main" id="{B1F7EB88-E0AE-9C41-8C15-E836EF3A70F4}"/>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sp>
        <p:nvSpPr>
          <p:cNvPr id="11" name="Content Placeholder 2">
            <a:extLst>
              <a:ext uri="{FF2B5EF4-FFF2-40B4-BE49-F238E27FC236}">
                <a16:creationId xmlns:a16="http://schemas.microsoft.com/office/drawing/2014/main" id="{27D6EA6E-2B7C-5C47-A28A-43329F529407}"/>
              </a:ext>
            </a:extLst>
          </p:cNvPr>
          <p:cNvSpPr>
            <a:spLocks noGrp="1"/>
          </p:cNvSpPr>
          <p:nvPr>
            <p:ph sz="half" idx="10" hasCustomPrompt="1"/>
          </p:nvPr>
        </p:nvSpPr>
        <p:spPr>
          <a:xfrm>
            <a:off x="5404556" y="3833064"/>
            <a:ext cx="3282244" cy="1138903"/>
          </a:xfrm>
        </p:spPr>
        <p:txBody>
          <a:bodyPr>
            <a:normAutofit/>
          </a:bodyPr>
          <a:lstStyle>
            <a:lvl1pPr marL="0" indent="0" algn="r">
              <a:buNone/>
              <a:defRPr sz="1800" i="1">
                <a:solidFill>
                  <a:srgbClr val="808080"/>
                </a:solidFill>
                <a:latin typeface="Arial" panose="020B0604020202020204" pitchFamily="34" charset="0"/>
                <a:cs typeface="Arial" panose="020B0604020202020204" pitchFamily="34" charset="0"/>
              </a:defRPr>
            </a:lvl1pPr>
            <a:lvl2pPr algn="r">
              <a:defRPr sz="1400" i="1">
                <a:solidFill>
                  <a:schemeClr val="bg1">
                    <a:lumMod val="50000"/>
                  </a:schemeClr>
                </a:solidFill>
              </a:defRPr>
            </a:lvl2pPr>
            <a:lvl3pPr algn="r">
              <a:defRPr sz="1400" i="1">
                <a:solidFill>
                  <a:schemeClr val="bg1">
                    <a:lumMod val="50000"/>
                  </a:schemeClr>
                </a:solidFill>
              </a:defRPr>
            </a:lvl3pPr>
            <a:lvl4pPr algn="r">
              <a:defRPr sz="1400" i="1">
                <a:solidFill>
                  <a:schemeClr val="bg1">
                    <a:lumMod val="50000"/>
                  </a:schemeClr>
                </a:solidFill>
              </a:defRPr>
            </a:lvl4pPr>
            <a:lvl5pPr algn="r">
              <a:defRPr sz="1400" i="1">
                <a:solidFill>
                  <a:schemeClr val="bg1">
                    <a:lumMod val="50000"/>
                  </a:schemeClr>
                </a:solidFill>
              </a:defRPr>
            </a:lvl5pPr>
            <a:lvl6pPr>
              <a:defRPr sz="1800"/>
            </a:lvl6pPr>
            <a:lvl7pPr>
              <a:defRPr sz="1800"/>
            </a:lvl7pPr>
            <a:lvl8pPr>
              <a:defRPr sz="1800"/>
            </a:lvl8pPr>
            <a:lvl9pPr>
              <a:defRPr sz="1800"/>
            </a:lvl9pPr>
          </a:lstStyle>
          <a:p>
            <a:pPr lvl="0"/>
            <a:r>
              <a:rPr lang="en-US" dirty="0"/>
              <a:t>Click to add caption</a:t>
            </a:r>
          </a:p>
        </p:txBody>
      </p:sp>
    </p:spTree>
    <p:extLst>
      <p:ext uri="{BB962C8B-B14F-4D97-AF65-F5344CB8AC3E}">
        <p14:creationId xmlns:p14="http://schemas.microsoft.com/office/powerpoint/2010/main" val="230461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GettyImages-878868662.jpg">
            <a:extLst>
              <a:ext uri="{FF2B5EF4-FFF2-40B4-BE49-F238E27FC236}">
                <a16:creationId xmlns:a16="http://schemas.microsoft.com/office/drawing/2014/main" id="{30A1B616-E379-524C-BF00-4372BDB24A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2385"/>
          <a:stretch/>
        </p:blipFill>
        <p:spPr>
          <a:xfrm>
            <a:off x="0" y="0"/>
            <a:ext cx="9144000" cy="4216705"/>
          </a:xfrm>
          <a:prstGeom prst="rect">
            <a:avLst/>
          </a:prstGeom>
        </p:spPr>
      </p:pic>
      <p:sp>
        <p:nvSpPr>
          <p:cNvPr id="5" name="Rectangle 4">
            <a:extLst>
              <a:ext uri="{FF2B5EF4-FFF2-40B4-BE49-F238E27FC236}">
                <a16:creationId xmlns:a16="http://schemas.microsoft.com/office/drawing/2014/main" id="{0D740F9A-38AC-CD4C-9A6F-4BB45EF7FAE3}"/>
              </a:ext>
            </a:extLst>
          </p:cNvPr>
          <p:cNvSpPr/>
          <p:nvPr userDrawn="1"/>
        </p:nvSpPr>
        <p:spPr>
          <a:xfrm>
            <a:off x="-1" y="0"/>
            <a:ext cx="9144001" cy="4216705"/>
          </a:xfrm>
          <a:prstGeom prst="rect">
            <a:avLst/>
          </a:prstGeom>
          <a:gradFill>
            <a:gsLst>
              <a:gs pos="0">
                <a:srgbClr val="FFC05B">
                  <a:alpha val="86000"/>
                </a:srgbClr>
              </a:gs>
              <a:gs pos="100000">
                <a:schemeClr val="accent3">
                  <a:lumMod val="75000"/>
                  <a:alpha val="87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8BF50758-C181-464C-B49B-29F01C6C10AE}"/>
              </a:ext>
            </a:extLst>
          </p:cNvPr>
          <p:cNvSpPr>
            <a:spLocks noGrp="1"/>
          </p:cNvSpPr>
          <p:nvPr>
            <p:ph type="body" sz="quarter" idx="10" hasCustomPrompt="1"/>
          </p:nvPr>
        </p:nvSpPr>
        <p:spPr>
          <a:xfrm>
            <a:off x="1862045" y="1430963"/>
            <a:ext cx="5419907" cy="719137"/>
          </a:xfrm>
        </p:spPr>
        <p:txBody>
          <a:bodyPr>
            <a:noAutofit/>
          </a:bodyPr>
          <a:lstStyle>
            <a:lvl1pPr marL="0" indent="0" algn="ctr">
              <a:buNone/>
              <a:defRPr lang="en-US" sz="4800" b="1" kern="1200" dirty="0">
                <a:solidFill>
                  <a:schemeClr val="bg1"/>
                </a:solidFill>
                <a:latin typeface="Arial" panose="020B0604020202020204" pitchFamily="34" charset="0"/>
                <a:ea typeface="+mj-ea"/>
                <a:cs typeface="Arial" panose="020B0604020202020204" pitchFamily="34" charset="0"/>
              </a:defRPr>
            </a:lvl1pPr>
          </a:lstStyle>
          <a:p>
            <a:pPr lvl="0"/>
            <a:r>
              <a:rPr lang="en-US" dirty="0"/>
              <a:t>Title Goes Here</a:t>
            </a:r>
          </a:p>
        </p:txBody>
      </p:sp>
    </p:spTree>
    <p:extLst>
      <p:ext uri="{BB962C8B-B14F-4D97-AF65-F5344CB8AC3E}">
        <p14:creationId xmlns:p14="http://schemas.microsoft.com/office/powerpoint/2010/main" val="340688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1E366-D7F6-9C40-8F32-3AEBD617EA6B}"/>
              </a:ext>
            </a:extLst>
          </p:cNvPr>
          <p:cNvSpPr/>
          <p:nvPr userDrawn="1"/>
        </p:nvSpPr>
        <p:spPr>
          <a:xfrm>
            <a:off x="4" y="1"/>
            <a:ext cx="9143999" cy="11458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6936A687-32E0-FC42-B220-CA766F113F1A}"/>
              </a:ext>
            </a:extLst>
          </p:cNvPr>
          <p:cNvSpPr/>
          <p:nvPr userDrawn="1"/>
        </p:nvSpPr>
        <p:spPr>
          <a:xfrm>
            <a:off x="1" y="1"/>
            <a:ext cx="9144000" cy="444500"/>
          </a:xfrm>
          <a:prstGeom prst="rect">
            <a:avLst/>
          </a:prstGeom>
          <a:solidFill>
            <a:srgbClr val="800000">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Footer Placeholder 4">
            <a:extLst>
              <a:ext uri="{FF2B5EF4-FFF2-40B4-BE49-F238E27FC236}">
                <a16:creationId xmlns:a16="http://schemas.microsoft.com/office/drawing/2014/main" id="{37C13D64-9AEE-5F49-AE69-5DFB7D36F6FA}"/>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cxnSp>
        <p:nvCxnSpPr>
          <p:cNvPr id="9" name="Straight Connector 8">
            <a:extLst>
              <a:ext uri="{FF2B5EF4-FFF2-40B4-BE49-F238E27FC236}">
                <a16:creationId xmlns:a16="http://schemas.microsoft.com/office/drawing/2014/main" id="{5A1B76BD-E9F8-8946-9189-D6A91058DAF0}"/>
              </a:ext>
            </a:extLst>
          </p:cNvPr>
          <p:cNvCxnSpPr/>
          <p:nvPr userDrawn="1"/>
        </p:nvCxnSpPr>
        <p:spPr>
          <a:xfrm>
            <a:off x="4236423" y="2494692"/>
            <a:ext cx="578556" cy="0"/>
          </a:xfrm>
          <a:prstGeom prst="line">
            <a:avLst/>
          </a:prstGeom>
          <a:ln w="53975">
            <a:solidFill>
              <a:srgbClr val="FFC05B"/>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
            <a:extLst>
              <a:ext uri="{FF2B5EF4-FFF2-40B4-BE49-F238E27FC236}">
                <a16:creationId xmlns:a16="http://schemas.microsoft.com/office/drawing/2014/main" id="{CF38F287-93F6-0D44-A024-C8D67C345083}"/>
              </a:ext>
            </a:extLst>
          </p:cNvPr>
          <p:cNvSpPr>
            <a:spLocks noGrp="1"/>
          </p:cNvSpPr>
          <p:nvPr>
            <p:ph type="body" sz="quarter" idx="10" hasCustomPrompt="1"/>
          </p:nvPr>
        </p:nvSpPr>
        <p:spPr>
          <a:xfrm>
            <a:off x="2513948" y="1732014"/>
            <a:ext cx="4118417" cy="1023061"/>
          </a:xfrm>
        </p:spPr>
        <p:txBody>
          <a:bodyPr>
            <a:normAutofit/>
          </a:bodyPr>
          <a:lstStyle>
            <a:lvl1pPr marL="0" indent="0" algn="ctr">
              <a:buNone/>
              <a:defRPr lang="en-US" sz="4800" b="1" kern="1200" dirty="0">
                <a:solidFill>
                  <a:schemeClr val="tx1"/>
                </a:solidFill>
                <a:latin typeface="Arial Bold"/>
                <a:ea typeface="+mn-ea"/>
                <a:cs typeface="Arial Bold"/>
              </a:defRPr>
            </a:lvl1pPr>
          </a:lstStyle>
          <a:p>
            <a:pPr lvl="0"/>
            <a:r>
              <a:rPr lang="en-US" dirty="0"/>
              <a:t>THANK YOU!</a:t>
            </a:r>
          </a:p>
        </p:txBody>
      </p:sp>
      <p:sp>
        <p:nvSpPr>
          <p:cNvPr id="14" name="Text Placeholder 9">
            <a:extLst>
              <a:ext uri="{FF2B5EF4-FFF2-40B4-BE49-F238E27FC236}">
                <a16:creationId xmlns:a16="http://schemas.microsoft.com/office/drawing/2014/main" id="{030EE33D-EF35-1A4A-9D5E-D20F7DD2CF82}"/>
              </a:ext>
            </a:extLst>
          </p:cNvPr>
          <p:cNvSpPr>
            <a:spLocks noGrp="1"/>
          </p:cNvSpPr>
          <p:nvPr>
            <p:ph type="body" sz="quarter" idx="11" hasCustomPrompt="1"/>
          </p:nvPr>
        </p:nvSpPr>
        <p:spPr>
          <a:xfrm>
            <a:off x="3396718" y="2962154"/>
            <a:ext cx="2356874" cy="736600"/>
          </a:xfrm>
        </p:spPr>
        <p:txBody>
          <a:bodyPr/>
          <a:lstStyle>
            <a:lvl1pPr marL="0" indent="0" algn="ctr">
              <a:buNone/>
              <a:defRPr/>
            </a:lvl1pPr>
          </a:lstStyle>
          <a:p>
            <a:pPr lvl="0"/>
            <a:r>
              <a:rPr lang="en-US" sz="3200" dirty="0">
                <a:latin typeface="Arial Bold"/>
                <a:cs typeface="Arial Bold"/>
              </a:rPr>
              <a:t>Questions?</a:t>
            </a:r>
            <a:endParaRPr lang="en-US" dirty="0"/>
          </a:p>
        </p:txBody>
      </p:sp>
    </p:spTree>
    <p:extLst>
      <p:ext uri="{BB962C8B-B14F-4D97-AF65-F5344CB8AC3E}">
        <p14:creationId xmlns:p14="http://schemas.microsoft.com/office/powerpoint/2010/main" val="285016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CFCD1E-2763-884C-95DF-F8D664D79210}"/>
              </a:ext>
            </a:extLst>
          </p:cNvPr>
          <p:cNvSpPr/>
          <p:nvPr userDrawn="1"/>
        </p:nvSpPr>
        <p:spPr>
          <a:xfrm>
            <a:off x="-1" y="412943"/>
            <a:ext cx="6180667" cy="650681"/>
          </a:xfrm>
          <a:prstGeom prst="rect">
            <a:avLst/>
          </a:prstGeom>
          <a:solidFill>
            <a:srgbClr val="800000">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414626"/>
            <a:ext cx="8229600" cy="6560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dirty="0"/>
          </a:p>
        </p:txBody>
      </p:sp>
      <p:pic>
        <p:nvPicPr>
          <p:cNvPr id="13" name="Picture 12">
            <a:extLst>
              <a:ext uri="{FF2B5EF4-FFF2-40B4-BE49-F238E27FC236}">
                <a16:creationId xmlns:a16="http://schemas.microsoft.com/office/drawing/2014/main" id="{B75C3D1D-9E83-6446-8D75-04EB2FD92527}"/>
              </a:ext>
            </a:extLst>
          </p:cNvPr>
          <p:cNvPicPr>
            <a:picLocks noChangeAspect="1"/>
          </p:cNvPicPr>
          <p:nvPr userDrawn="1"/>
        </p:nvPicPr>
        <p:blipFill>
          <a:blip r:embed="rId7"/>
          <a:stretch>
            <a:fillRect/>
          </a:stretch>
        </p:blipFill>
        <p:spPr>
          <a:xfrm>
            <a:off x="7646815" y="4344442"/>
            <a:ext cx="1508760" cy="620643"/>
          </a:xfrm>
          <a:prstGeom prst="rect">
            <a:avLst/>
          </a:prstGeom>
        </p:spPr>
      </p:pic>
      <p:pic>
        <p:nvPicPr>
          <p:cNvPr id="16" name="Picture 15" descr="iconmonstr-twitter-1-240.png">
            <a:extLst>
              <a:ext uri="{FF2B5EF4-FFF2-40B4-BE49-F238E27FC236}">
                <a16:creationId xmlns:a16="http://schemas.microsoft.com/office/drawing/2014/main" id="{6C10ABB7-FE9C-6A46-A166-8863337080CD}"/>
              </a:ext>
            </a:extLst>
          </p:cNvPr>
          <p:cNvPicPr>
            <a:picLocks noChangeAspect="1"/>
          </p:cNvPicPr>
          <p:nvPr userDrawn="1"/>
        </p:nvPicPr>
        <p:blipFill>
          <a:blip r:embed="rId8" cstate="screen">
            <a:alphaModFix amt="40000"/>
            <a:extLst>
              <a:ext uri="{28A0092B-C50C-407E-A947-70E740481C1C}">
                <a14:useLocalDpi xmlns:a14="http://schemas.microsoft.com/office/drawing/2010/main"/>
              </a:ext>
            </a:extLst>
          </a:blip>
          <a:stretch>
            <a:fillRect/>
          </a:stretch>
        </p:blipFill>
        <p:spPr>
          <a:xfrm>
            <a:off x="222182" y="4720374"/>
            <a:ext cx="261323" cy="261323"/>
          </a:xfrm>
          <a:prstGeom prst="rect">
            <a:avLst/>
          </a:prstGeom>
        </p:spPr>
      </p:pic>
      <p:sp>
        <p:nvSpPr>
          <p:cNvPr id="17" name="Rectangle 16">
            <a:extLst>
              <a:ext uri="{FF2B5EF4-FFF2-40B4-BE49-F238E27FC236}">
                <a16:creationId xmlns:a16="http://schemas.microsoft.com/office/drawing/2014/main" id="{B99A5E06-C1F6-0843-98AD-1C70770C9A54}"/>
              </a:ext>
            </a:extLst>
          </p:cNvPr>
          <p:cNvSpPr/>
          <p:nvPr userDrawn="1"/>
        </p:nvSpPr>
        <p:spPr>
          <a:xfrm>
            <a:off x="459753" y="4642406"/>
            <a:ext cx="1119217" cy="379078"/>
          </a:xfrm>
          <a:prstGeom prst="rect">
            <a:avLst/>
          </a:prstGeom>
        </p:spPr>
        <p:txBody>
          <a:bodyPr wrap="none">
            <a:spAutoFit/>
          </a:bodyPr>
          <a:lstStyle/>
          <a:p>
            <a:pPr marL="0" indent="0">
              <a:lnSpc>
                <a:spcPct val="130000"/>
              </a:lnSpc>
              <a:buNone/>
            </a:pPr>
            <a:r>
              <a:rPr lang="en-US" sz="1600" dirty="0">
                <a:solidFill>
                  <a:srgbClr val="808080"/>
                </a:solidFill>
                <a:latin typeface="Arial" panose="020B0604020202020204" pitchFamily="34" charset="0"/>
                <a:cs typeface="Arial" panose="020B0604020202020204" pitchFamily="34" charset="0"/>
              </a:rPr>
              <a:t>#</a:t>
            </a:r>
            <a:r>
              <a:rPr lang="en-US" sz="1600" dirty="0" err="1">
                <a:solidFill>
                  <a:srgbClr val="808080"/>
                </a:solidFill>
                <a:latin typeface="Arial" panose="020B0604020202020204" pitchFamily="34" charset="0"/>
                <a:cs typeface="Arial" panose="020B0604020202020204" pitchFamily="34" charset="0"/>
              </a:rPr>
              <a:t>IUG2019</a:t>
            </a:r>
            <a:endParaRPr lang="en-US" sz="160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038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5" r:id="rId5"/>
  </p:sldLayoutIdLst>
  <p:txStyles>
    <p:titleStyle>
      <a:lvl1pPr algn="l" defTabSz="457189" rtl="0" eaLnBrk="1" latinLnBrk="0" hangingPunct="1">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08" userDrawn="1">
          <p15:clr>
            <a:srgbClr val="F26B43"/>
          </p15:clr>
        </p15:guide>
        <p15:guide id="2" pos="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 y="256899"/>
            <a:ext cx="197555" cy="917852"/>
          </a:xfrm>
          <a:prstGeom prst="rect">
            <a:avLst/>
          </a:prstGeom>
          <a:solidFill>
            <a:srgbClr val="FFC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3B000"/>
              </a:solidFill>
            </a:endParaRPr>
          </a:p>
        </p:txBody>
      </p:sp>
      <p:sp>
        <p:nvSpPr>
          <p:cNvPr id="5" name="Title 4">
            <a:extLst>
              <a:ext uri="{FF2B5EF4-FFF2-40B4-BE49-F238E27FC236}">
                <a16:creationId xmlns:a16="http://schemas.microsoft.com/office/drawing/2014/main" id="{A3B48CA2-0F0B-AA43-85FA-2810C32ABBDB}"/>
              </a:ext>
            </a:extLst>
          </p:cNvPr>
          <p:cNvSpPr>
            <a:spLocks noGrp="1"/>
          </p:cNvSpPr>
          <p:nvPr>
            <p:ph type="ctrTitle"/>
          </p:nvPr>
        </p:nvSpPr>
        <p:spPr/>
        <p:txBody>
          <a:bodyPr/>
          <a:lstStyle/>
          <a:p>
            <a:r>
              <a:rPr lang="en-US" dirty="0" smtClean="0"/>
              <a:t>Surviving Migration to Hosted</a:t>
            </a:r>
            <a:endParaRPr lang="en-US" dirty="0"/>
          </a:p>
        </p:txBody>
      </p:sp>
      <p:sp>
        <p:nvSpPr>
          <p:cNvPr id="6" name="Subtitle 5">
            <a:extLst>
              <a:ext uri="{FF2B5EF4-FFF2-40B4-BE49-F238E27FC236}">
                <a16:creationId xmlns:a16="http://schemas.microsoft.com/office/drawing/2014/main" id="{273B5605-359E-134E-940D-078A1E58FA68}"/>
              </a:ext>
            </a:extLst>
          </p:cNvPr>
          <p:cNvSpPr>
            <a:spLocks noGrp="1"/>
          </p:cNvSpPr>
          <p:nvPr>
            <p:ph type="subTitle" idx="1"/>
          </p:nvPr>
        </p:nvSpPr>
        <p:spPr/>
        <p:txBody>
          <a:bodyPr>
            <a:normAutofit fontScale="92500" lnSpcReduction="20000"/>
          </a:bodyPr>
          <a:lstStyle/>
          <a:p>
            <a:r>
              <a:rPr lang="en-US" dirty="0" smtClean="0"/>
              <a:t>From Chaos to Confidence with AWS</a:t>
            </a:r>
            <a:endParaRPr lang="en-US" dirty="0"/>
          </a:p>
        </p:txBody>
      </p:sp>
      <p:sp>
        <p:nvSpPr>
          <p:cNvPr id="7" name="Content Placeholder 6">
            <a:extLst>
              <a:ext uri="{FF2B5EF4-FFF2-40B4-BE49-F238E27FC236}">
                <a16:creationId xmlns:a16="http://schemas.microsoft.com/office/drawing/2014/main" id="{B5E6D490-C013-A746-9990-10A7534B275C}"/>
              </a:ext>
            </a:extLst>
          </p:cNvPr>
          <p:cNvSpPr>
            <a:spLocks noGrp="1"/>
          </p:cNvSpPr>
          <p:nvPr>
            <p:ph sz="half" idx="10"/>
          </p:nvPr>
        </p:nvSpPr>
        <p:spPr>
          <a:xfrm>
            <a:off x="685800" y="2251579"/>
            <a:ext cx="8001000" cy="1018093"/>
          </a:xfrm>
        </p:spPr>
        <p:txBody>
          <a:bodyPr>
            <a:normAutofit fontScale="85000" lnSpcReduction="20000"/>
          </a:bodyPr>
          <a:lstStyle/>
          <a:p>
            <a:r>
              <a:rPr lang="en-US" dirty="0" smtClean="0"/>
              <a:t>Karen Perone, Rodman Public Library</a:t>
            </a:r>
          </a:p>
          <a:p>
            <a:r>
              <a:rPr lang="en-US" dirty="0" smtClean="0"/>
              <a:t>Joe </a:t>
            </a:r>
            <a:r>
              <a:rPr lang="en-US" dirty="0" err="1" smtClean="0"/>
              <a:t>McMorris</a:t>
            </a:r>
            <a:r>
              <a:rPr lang="en-US" dirty="0" smtClean="0"/>
              <a:t>, Innovative</a:t>
            </a:r>
          </a:p>
          <a:p>
            <a:r>
              <a:rPr lang="en-US" dirty="0" smtClean="0"/>
              <a:t>Hilary Newman, Innovative</a:t>
            </a:r>
            <a:endParaRPr lang="en-US" dirty="0"/>
          </a:p>
        </p:txBody>
      </p:sp>
    </p:spTree>
    <p:extLst>
      <p:ext uri="{BB962C8B-B14F-4D97-AF65-F5344CB8AC3E}">
        <p14:creationId xmlns:p14="http://schemas.microsoft.com/office/powerpoint/2010/main" val="1610113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idx="1"/>
          </p:nvPr>
        </p:nvSpPr>
        <p:spPr>
          <a:xfrm>
            <a:off x="457200" y="1200151"/>
            <a:ext cx="4458854" cy="3394472"/>
          </a:xfrm>
        </p:spPr>
        <p:txBody>
          <a:bodyPr/>
          <a:lstStyle/>
          <a:p>
            <a:r>
              <a:rPr lang="en-US" dirty="0" smtClean="0"/>
              <a:t>Allow 4-6 weeks to schedule</a:t>
            </a:r>
          </a:p>
          <a:p>
            <a:r>
              <a:rPr lang="en-US" dirty="0" smtClean="0"/>
              <a:t>Can only be done M-</a:t>
            </a:r>
            <a:r>
              <a:rPr lang="en-US" dirty="0" err="1" smtClean="0"/>
              <a:t>Th</a:t>
            </a:r>
            <a:r>
              <a:rPr lang="en-US" dirty="0" smtClean="0"/>
              <a:t>, 8 a.m.-</a:t>
            </a:r>
            <a:br>
              <a:rPr lang="en-US" dirty="0" smtClean="0"/>
            </a:br>
            <a:r>
              <a:rPr lang="en-US" dirty="0" smtClean="0"/>
              <a:t>5 p.m. PDT</a:t>
            </a:r>
          </a:p>
          <a:p>
            <a:r>
              <a:rPr lang="en-US" dirty="0"/>
              <a:t>Able to work out 9 a.m. EDT </a:t>
            </a:r>
            <a:r>
              <a:rPr lang="en-US" dirty="0" smtClean="0"/>
              <a:t/>
            </a:r>
            <a:br>
              <a:rPr lang="en-US" dirty="0" smtClean="0"/>
            </a:br>
            <a:r>
              <a:rPr lang="en-US" dirty="0" smtClean="0"/>
              <a:t>start </a:t>
            </a:r>
            <a:r>
              <a:rPr lang="en-US" dirty="0"/>
              <a:t>time</a:t>
            </a:r>
          </a:p>
          <a:p>
            <a:r>
              <a:rPr lang="en-US" dirty="0" smtClean="0"/>
              <a:t>Plan to be down all day</a:t>
            </a:r>
          </a:p>
          <a:p>
            <a:pPr lvl="1"/>
            <a:r>
              <a:rPr lang="en-US" dirty="0" smtClean="0"/>
              <a:t>Could take as little as 2-3 hours</a:t>
            </a:r>
          </a:p>
          <a:p>
            <a:r>
              <a:rPr lang="en-US" dirty="0" smtClean="0"/>
              <a:t>Started testing 10:30 a.m.</a:t>
            </a:r>
          </a:p>
          <a:p>
            <a:r>
              <a:rPr lang="en-US" dirty="0" smtClean="0"/>
              <a:t>Everyone back online about 1 p.m.</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6986" y="1211695"/>
            <a:ext cx="3938541" cy="2953905"/>
          </a:xfrm>
          <a:prstGeom prst="rect">
            <a:avLst/>
          </a:prstGeom>
        </p:spPr>
      </p:pic>
      <p:pic>
        <p:nvPicPr>
          <p:cNvPr id="5"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128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Phase - Innovative</a:t>
            </a:r>
            <a:endParaRPr lang="en-US" dirty="0"/>
          </a:p>
        </p:txBody>
      </p:sp>
      <p:sp>
        <p:nvSpPr>
          <p:cNvPr id="3" name="Content Placeholder 2"/>
          <p:cNvSpPr>
            <a:spLocks noGrp="1"/>
          </p:cNvSpPr>
          <p:nvPr>
            <p:ph idx="1"/>
          </p:nvPr>
        </p:nvSpPr>
        <p:spPr>
          <a:xfrm>
            <a:off x="457200" y="1200151"/>
            <a:ext cx="4844473" cy="3394472"/>
          </a:xfrm>
        </p:spPr>
        <p:txBody>
          <a:bodyPr/>
          <a:lstStyle/>
          <a:p>
            <a:r>
              <a:rPr lang="en-US" dirty="0" smtClean="0"/>
              <a:t>Builds new hosted server</a:t>
            </a:r>
          </a:p>
          <a:p>
            <a:r>
              <a:rPr lang="en-US" dirty="0" smtClean="0"/>
              <a:t>Performs test database copy</a:t>
            </a:r>
          </a:p>
          <a:p>
            <a:r>
              <a:rPr lang="en-US" dirty="0" smtClean="0"/>
              <a:t>Prepares current Sierra systems for migration</a:t>
            </a:r>
            <a:endParaRPr lang="en-US" dirty="0"/>
          </a:p>
        </p:txBody>
      </p:sp>
      <p:pic>
        <p:nvPicPr>
          <p:cNvPr id="4"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61768" y="1145309"/>
            <a:ext cx="3682231" cy="2761673"/>
          </a:xfrm>
          <a:prstGeom prst="rect">
            <a:avLst/>
          </a:prstGeom>
        </p:spPr>
      </p:pic>
    </p:spTree>
    <p:extLst>
      <p:ext uri="{BB962C8B-B14F-4D97-AF65-F5344CB8AC3E}">
        <p14:creationId xmlns:p14="http://schemas.microsoft.com/office/powerpoint/2010/main" val="3867223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Nitty</a:t>
            </a:r>
            <a:r>
              <a:rPr lang="en-US" dirty="0" smtClean="0"/>
              <a:t> Gritty</a:t>
            </a:r>
            <a:endParaRPr lang="en-US" dirty="0"/>
          </a:p>
        </p:txBody>
      </p:sp>
      <p:sp>
        <p:nvSpPr>
          <p:cNvPr id="3" name="Content Placeholder 2"/>
          <p:cNvSpPr>
            <a:spLocks noGrp="1"/>
          </p:cNvSpPr>
          <p:nvPr>
            <p:ph idx="1"/>
          </p:nvPr>
        </p:nvSpPr>
        <p:spPr>
          <a:xfrm>
            <a:off x="457200" y="1070663"/>
            <a:ext cx="4838700" cy="3606112"/>
          </a:xfrm>
        </p:spPr>
        <p:txBody>
          <a:bodyPr/>
          <a:lstStyle/>
          <a:p>
            <a:r>
              <a:rPr lang="en-US" dirty="0" smtClean="0"/>
              <a:t>New IP numbers </a:t>
            </a:r>
          </a:p>
          <a:p>
            <a:pPr lvl="1"/>
            <a:r>
              <a:rPr lang="en-US" dirty="0" smtClean="0"/>
              <a:t>App Server</a:t>
            </a:r>
          </a:p>
          <a:p>
            <a:pPr lvl="1"/>
            <a:r>
              <a:rPr lang="en-US" dirty="0" smtClean="0"/>
              <a:t>Database Server</a:t>
            </a:r>
          </a:p>
          <a:p>
            <a:r>
              <a:rPr lang="en-US" dirty="0" smtClean="0"/>
              <a:t>DNS needed CNAME alias entries</a:t>
            </a:r>
          </a:p>
          <a:p>
            <a:pPr lvl="1"/>
            <a:r>
              <a:rPr lang="en-US" dirty="0" smtClean="0"/>
              <a:t>roc.rodmanlibrary.com </a:t>
            </a:r>
            <a:r>
              <a:rPr lang="en-US" dirty="0" smtClean="0">
                <a:sym typeface="Wingdings" pitchFamily="2" charset="2"/>
              </a:rPr>
              <a:t> rodma.iii.com</a:t>
            </a:r>
          </a:p>
          <a:p>
            <a:pPr lvl="1"/>
            <a:r>
              <a:rPr lang="en-US" dirty="0" smtClean="0">
                <a:sym typeface="Wingdings" pitchFamily="2" charset="2"/>
              </a:rPr>
              <a:t>OPLIN handled</a:t>
            </a:r>
          </a:p>
          <a:p>
            <a:r>
              <a:rPr lang="en-US" dirty="0" smtClean="0">
                <a:sym typeface="Wingdings" pitchFamily="2" charset="2"/>
              </a:rPr>
              <a:t>SSL and domain name</a:t>
            </a:r>
          </a:p>
          <a:p>
            <a:r>
              <a:rPr lang="en-US" dirty="0" smtClean="0">
                <a:sym typeface="Wingdings" pitchFamily="2" charset="2"/>
              </a:rPr>
              <a:t>WAM, web links</a:t>
            </a:r>
          </a:p>
          <a:p>
            <a:pPr lvl="1"/>
            <a:r>
              <a:rPr lang="en-US" dirty="0" smtClean="0">
                <a:sym typeface="Wingdings" pitchFamily="2" charset="2"/>
              </a:rPr>
              <a:t>OPLIN proxy service</a:t>
            </a:r>
            <a:endParaRPr lang="en-US"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13865" y="1168399"/>
            <a:ext cx="4030135" cy="3022601"/>
          </a:xfrm>
          <a:prstGeom prst="rect">
            <a:avLst/>
          </a:prstGeom>
        </p:spPr>
      </p:pic>
      <p:pic>
        <p:nvPicPr>
          <p:cNvPr id="5"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33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Phase - Rodman</a:t>
            </a:r>
            <a:endParaRPr lang="en-US" dirty="0"/>
          </a:p>
        </p:txBody>
      </p:sp>
      <p:sp>
        <p:nvSpPr>
          <p:cNvPr id="3" name="Content Placeholder 2"/>
          <p:cNvSpPr>
            <a:spLocks noGrp="1"/>
          </p:cNvSpPr>
          <p:nvPr>
            <p:ph idx="1"/>
          </p:nvPr>
        </p:nvSpPr>
        <p:spPr>
          <a:xfrm>
            <a:off x="457200" y="1070663"/>
            <a:ext cx="7282206" cy="3529912"/>
          </a:xfrm>
        </p:spPr>
        <p:txBody>
          <a:bodyPr/>
          <a:lstStyle/>
          <a:p>
            <a:r>
              <a:rPr lang="en-US" dirty="0" smtClean="0"/>
              <a:t>Contact vendors for IP change</a:t>
            </a:r>
          </a:p>
          <a:p>
            <a:r>
              <a:rPr lang="en-US" dirty="0" smtClean="0"/>
              <a:t>Make sure SDA clients are pointed to domain name, not IP</a:t>
            </a:r>
          </a:p>
          <a:p>
            <a:r>
              <a:rPr lang="en-US" dirty="0" smtClean="0"/>
              <a:t>Send list of IPs to Innovative for access</a:t>
            </a:r>
          </a:p>
          <a:p>
            <a:pPr lvl="1"/>
            <a:r>
              <a:rPr lang="en-US" dirty="0" smtClean="0"/>
              <a:t>Sierra Desktop App</a:t>
            </a:r>
          </a:p>
          <a:p>
            <a:pPr lvl="1"/>
            <a:r>
              <a:rPr lang="en-US" dirty="0" smtClean="0"/>
              <a:t>SQL</a:t>
            </a:r>
          </a:p>
          <a:p>
            <a:pPr lvl="1"/>
            <a:r>
              <a:rPr lang="en-US" dirty="0" smtClean="0"/>
              <a:t>Admin Corner (SSH access to server)</a:t>
            </a:r>
          </a:p>
          <a:p>
            <a:pPr lvl="1"/>
            <a:r>
              <a:rPr lang="en-US" dirty="0" smtClean="0"/>
              <a:t>Express Lane</a:t>
            </a:r>
          </a:p>
          <a:p>
            <a:pPr lvl="1"/>
            <a:r>
              <a:rPr lang="en-US" dirty="0" smtClean="0"/>
              <a:t>Patron API</a:t>
            </a:r>
            <a:endParaRPr lang="en-US" dirty="0"/>
          </a:p>
        </p:txBody>
      </p:sp>
      <p:pic>
        <p:nvPicPr>
          <p:cNvPr id="4"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88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Phase - Rodman</a:t>
            </a:r>
            <a:endParaRPr lang="en-US" dirty="0"/>
          </a:p>
        </p:txBody>
      </p:sp>
      <p:sp>
        <p:nvSpPr>
          <p:cNvPr id="3" name="Content Placeholder 2"/>
          <p:cNvSpPr>
            <a:spLocks noGrp="1"/>
          </p:cNvSpPr>
          <p:nvPr>
            <p:ph idx="1"/>
          </p:nvPr>
        </p:nvSpPr>
        <p:spPr>
          <a:xfrm>
            <a:off x="457200" y="1070663"/>
            <a:ext cx="6971122" cy="3548962"/>
          </a:xfrm>
        </p:spPr>
        <p:txBody>
          <a:bodyPr>
            <a:normAutofit/>
          </a:bodyPr>
          <a:lstStyle/>
          <a:p>
            <a:r>
              <a:rPr lang="en-US" dirty="0" smtClean="0"/>
              <a:t>Vendors contacted that use Patron API</a:t>
            </a:r>
          </a:p>
          <a:p>
            <a:pPr lvl="1"/>
            <a:r>
              <a:rPr lang="en-US" dirty="0" smtClean="0"/>
              <a:t>Axis 360 (B&amp;T)</a:t>
            </a:r>
          </a:p>
          <a:p>
            <a:pPr lvl="1"/>
            <a:r>
              <a:rPr lang="en-US" dirty="0" smtClean="0"/>
              <a:t>Hoopla (Midwest Tape)</a:t>
            </a:r>
          </a:p>
          <a:p>
            <a:pPr lvl="1"/>
            <a:r>
              <a:rPr lang="en-US" dirty="0" err="1" smtClean="0"/>
              <a:t>OverDrive</a:t>
            </a:r>
            <a:r>
              <a:rPr lang="en-US" dirty="0" smtClean="0"/>
              <a:t> (State Library)</a:t>
            </a:r>
          </a:p>
          <a:p>
            <a:pPr lvl="1"/>
            <a:r>
              <a:rPr lang="en-US" dirty="0" err="1" smtClean="0"/>
              <a:t>Syndetics</a:t>
            </a:r>
            <a:r>
              <a:rPr lang="en-US" dirty="0" smtClean="0"/>
              <a:t>/LTFL (</a:t>
            </a:r>
            <a:r>
              <a:rPr lang="en-US" dirty="0" err="1" smtClean="0"/>
              <a:t>Proquest</a:t>
            </a:r>
            <a:r>
              <a:rPr lang="en-US" dirty="0" smtClean="0"/>
              <a:t>/</a:t>
            </a:r>
            <a:r>
              <a:rPr lang="en-US" dirty="0" err="1" smtClean="0"/>
              <a:t>LibraryThing</a:t>
            </a:r>
            <a:r>
              <a:rPr lang="en-US" dirty="0" smtClean="0"/>
              <a:t> – mobile catalog)</a:t>
            </a:r>
          </a:p>
          <a:p>
            <a:r>
              <a:rPr lang="en-US" dirty="0" smtClean="0"/>
              <a:t>Limit Network Access table</a:t>
            </a:r>
          </a:p>
          <a:p>
            <a:pPr lvl="1"/>
            <a:r>
              <a:rPr lang="en-US" dirty="0" smtClean="0"/>
              <a:t>Internal IP addresses </a:t>
            </a:r>
            <a:r>
              <a:rPr lang="en-US" dirty="0" smtClean="0">
                <a:sym typeface="Wingdings" pitchFamily="2" charset="2"/>
              </a:rPr>
              <a:t> External IP addresses</a:t>
            </a:r>
          </a:p>
          <a:p>
            <a:r>
              <a:rPr lang="en-US" dirty="0" smtClean="0">
                <a:sym typeface="Wingdings" pitchFamily="2" charset="2"/>
              </a:rPr>
              <a:t>Notify </a:t>
            </a:r>
            <a:r>
              <a:rPr lang="en-US" dirty="0" err="1" smtClean="0">
                <a:sym typeface="Wingdings" pitchFamily="2" charset="2"/>
              </a:rPr>
              <a:t>SearchOhio</a:t>
            </a:r>
            <a:r>
              <a:rPr lang="en-US" dirty="0" smtClean="0">
                <a:sym typeface="Wingdings" pitchFamily="2" charset="2"/>
              </a:rPr>
              <a:t> (</a:t>
            </a:r>
            <a:r>
              <a:rPr lang="en-US" dirty="0" err="1" smtClean="0">
                <a:sym typeface="Wingdings" pitchFamily="2" charset="2"/>
              </a:rPr>
              <a:t>INNReach</a:t>
            </a:r>
            <a:r>
              <a:rPr lang="en-US" dirty="0" smtClean="0">
                <a:sym typeface="Wingdings" pitchFamily="2" charset="2"/>
              </a:rPr>
              <a:t>)</a:t>
            </a:r>
          </a:p>
          <a:p>
            <a:r>
              <a:rPr lang="en-US" dirty="0" smtClean="0">
                <a:sym typeface="Wingdings" pitchFamily="2" charset="2"/>
              </a:rPr>
              <a:t>Bookmobile access via static IP for </a:t>
            </a:r>
            <a:r>
              <a:rPr lang="en-US" dirty="0" err="1" smtClean="0">
                <a:sym typeface="Wingdings" pitchFamily="2" charset="2"/>
              </a:rPr>
              <a:t>MiFi</a:t>
            </a:r>
            <a:r>
              <a:rPr lang="en-US" dirty="0" smtClean="0">
                <a:sym typeface="Wingdings" pitchFamily="2" charset="2"/>
              </a:rPr>
              <a:t> devices</a:t>
            </a:r>
            <a:endParaRPr lang="en-US" dirty="0"/>
          </a:p>
        </p:txBody>
      </p:sp>
      <p:pic>
        <p:nvPicPr>
          <p:cNvPr id="4"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97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Day - Innovative</a:t>
            </a:r>
            <a:endParaRPr lang="en-US" dirty="0"/>
          </a:p>
        </p:txBody>
      </p:sp>
      <p:sp>
        <p:nvSpPr>
          <p:cNvPr id="3" name="Content Placeholder 2"/>
          <p:cNvSpPr>
            <a:spLocks noGrp="1"/>
          </p:cNvSpPr>
          <p:nvPr>
            <p:ph idx="1"/>
          </p:nvPr>
        </p:nvSpPr>
        <p:spPr/>
        <p:txBody>
          <a:bodyPr/>
          <a:lstStyle/>
          <a:p>
            <a:r>
              <a:rPr lang="en-US" dirty="0" smtClean="0"/>
              <a:t>Halt Sierra and disable access</a:t>
            </a:r>
          </a:p>
          <a:p>
            <a:r>
              <a:rPr lang="en-US" dirty="0" smtClean="0"/>
              <a:t>Migrate software and database</a:t>
            </a:r>
          </a:p>
          <a:p>
            <a:r>
              <a:rPr lang="en-US" dirty="0" smtClean="0"/>
              <a:t>Reconfigure system for hosted access</a:t>
            </a:r>
          </a:p>
          <a:p>
            <a:r>
              <a:rPr lang="en-US" dirty="0" smtClean="0"/>
              <a:t>Startup and test Sierra</a:t>
            </a:r>
          </a:p>
          <a:p>
            <a:r>
              <a:rPr lang="en-US" dirty="0" smtClean="0"/>
              <a:t>Troubleshoot with library</a:t>
            </a:r>
            <a:endParaRPr lang="en-US" dirty="0"/>
          </a:p>
        </p:txBody>
      </p:sp>
      <p:pic>
        <p:nvPicPr>
          <p:cNvPr id="4"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30982" y="1306340"/>
            <a:ext cx="3713018" cy="2784763"/>
          </a:xfrm>
          <a:prstGeom prst="rect">
            <a:avLst/>
          </a:prstGeom>
        </p:spPr>
      </p:pic>
    </p:spTree>
    <p:extLst>
      <p:ext uri="{BB962C8B-B14F-4D97-AF65-F5344CB8AC3E}">
        <p14:creationId xmlns:p14="http://schemas.microsoft.com/office/powerpoint/2010/main" val="1803404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Day - Rodman</a:t>
            </a:r>
            <a:endParaRPr lang="en-US" dirty="0"/>
          </a:p>
        </p:txBody>
      </p:sp>
      <p:sp>
        <p:nvSpPr>
          <p:cNvPr id="3" name="Content Placeholder 2"/>
          <p:cNvSpPr>
            <a:spLocks noGrp="1"/>
          </p:cNvSpPr>
          <p:nvPr>
            <p:ph idx="1"/>
          </p:nvPr>
        </p:nvSpPr>
        <p:spPr>
          <a:xfrm>
            <a:off x="457200" y="1200151"/>
            <a:ext cx="4918364" cy="3394472"/>
          </a:xfrm>
        </p:spPr>
        <p:txBody>
          <a:bodyPr/>
          <a:lstStyle/>
          <a:p>
            <a:r>
              <a:rPr lang="en-US" dirty="0" smtClean="0"/>
              <a:t>Modify DNS for new servers (OPLIN/OIT)</a:t>
            </a:r>
          </a:p>
          <a:p>
            <a:r>
              <a:rPr lang="en-US" dirty="0" smtClean="0"/>
              <a:t>Be prepared to test access and functionality</a:t>
            </a:r>
          </a:p>
          <a:p>
            <a:pPr lvl="1"/>
            <a:r>
              <a:rPr lang="en-US" dirty="0" smtClean="0"/>
              <a:t>Key Rodman staff</a:t>
            </a:r>
          </a:p>
          <a:p>
            <a:pPr lvl="1"/>
            <a:r>
              <a:rPr lang="en-US" dirty="0" smtClean="0"/>
              <a:t>Key Louisville staff</a:t>
            </a:r>
          </a:p>
          <a:p>
            <a:r>
              <a:rPr lang="en-US" dirty="0" smtClean="0"/>
              <a:t>Have IT staff available to address network/DNS issues</a:t>
            </a:r>
          </a:p>
          <a:p>
            <a:pPr lvl="1"/>
            <a:r>
              <a:rPr lang="en-US" dirty="0" smtClean="0"/>
              <a:t>OPLIN</a:t>
            </a:r>
          </a:p>
          <a:p>
            <a:endParaRPr lang="en-US" dirty="0"/>
          </a:p>
        </p:txBody>
      </p:sp>
      <p:pic>
        <p:nvPicPr>
          <p:cNvPr id="4"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84921" y="1306340"/>
            <a:ext cx="3559079" cy="2669309"/>
          </a:xfrm>
          <a:prstGeom prst="rect">
            <a:avLst/>
          </a:prstGeom>
        </p:spPr>
      </p:pic>
    </p:spTree>
    <p:extLst>
      <p:ext uri="{BB962C8B-B14F-4D97-AF65-F5344CB8AC3E}">
        <p14:creationId xmlns:p14="http://schemas.microsoft.com/office/powerpoint/2010/main" val="4267780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Day</a:t>
            </a:r>
            <a:endParaRPr lang="en-US" dirty="0"/>
          </a:p>
        </p:txBody>
      </p:sp>
      <p:sp>
        <p:nvSpPr>
          <p:cNvPr id="3" name="Content Placeholder 2"/>
          <p:cNvSpPr>
            <a:spLocks noGrp="1"/>
          </p:cNvSpPr>
          <p:nvPr>
            <p:ph idx="1"/>
          </p:nvPr>
        </p:nvSpPr>
        <p:spPr/>
        <p:txBody>
          <a:bodyPr/>
          <a:lstStyle/>
          <a:p>
            <a:r>
              <a:rPr lang="en-US" dirty="0" smtClean="0"/>
              <a:t>No one could login</a:t>
            </a:r>
          </a:p>
          <a:p>
            <a:pPr lvl="1"/>
            <a:r>
              <a:rPr lang="en-US" dirty="0" smtClean="0"/>
              <a:t>No </a:t>
            </a:r>
            <a:r>
              <a:rPr lang="en-US" dirty="0" err="1" smtClean="0"/>
              <a:t>webPAC</a:t>
            </a:r>
            <a:endParaRPr lang="en-US" dirty="0" smtClean="0"/>
          </a:p>
          <a:p>
            <a:pPr lvl="1"/>
            <a:r>
              <a:rPr lang="en-US" dirty="0" smtClean="0"/>
              <a:t>No </a:t>
            </a:r>
            <a:r>
              <a:rPr lang="en-US" dirty="0" err="1" smtClean="0"/>
              <a:t>SearchOhio</a:t>
            </a:r>
            <a:endParaRPr lang="en-US" dirty="0" smtClean="0"/>
          </a:p>
          <a:p>
            <a:pPr lvl="1"/>
            <a:r>
              <a:rPr lang="en-US" dirty="0" smtClean="0"/>
              <a:t>No digital download services</a:t>
            </a:r>
          </a:p>
          <a:p>
            <a:pPr lvl="1"/>
            <a:r>
              <a:rPr lang="en-US" dirty="0" smtClean="0"/>
              <a:t>No </a:t>
            </a:r>
            <a:r>
              <a:rPr lang="en-US" dirty="0" err="1" smtClean="0"/>
              <a:t>Envisionware</a:t>
            </a:r>
            <a:r>
              <a:rPr lang="en-US" dirty="0" smtClean="0"/>
              <a:t> services</a:t>
            </a:r>
          </a:p>
          <a:p>
            <a:pPr lvl="1"/>
            <a:r>
              <a:rPr lang="en-US" dirty="0" smtClean="0"/>
              <a:t>No Express Lane</a:t>
            </a:r>
          </a:p>
          <a:p>
            <a:pPr lvl="1"/>
            <a:r>
              <a:rPr lang="en-US" dirty="0" smtClean="0"/>
              <a:t>No </a:t>
            </a:r>
            <a:r>
              <a:rPr lang="en-US" dirty="0" err="1" smtClean="0"/>
              <a:t>Teleforms</a:t>
            </a:r>
            <a:endParaRPr lang="en-US" dirty="0"/>
          </a:p>
        </p:txBody>
      </p:sp>
      <p:pic>
        <p:nvPicPr>
          <p:cNvPr id="4"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44655" y="1163023"/>
            <a:ext cx="3990109" cy="2992582"/>
          </a:xfrm>
          <a:prstGeom prst="rect">
            <a:avLst/>
          </a:prstGeom>
        </p:spPr>
      </p:pic>
    </p:spTree>
    <p:extLst>
      <p:ext uri="{BB962C8B-B14F-4D97-AF65-F5344CB8AC3E}">
        <p14:creationId xmlns:p14="http://schemas.microsoft.com/office/powerpoint/2010/main" val="3203757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Migration Day</a:t>
            </a:r>
          </a:p>
        </p:txBody>
      </p:sp>
      <p:sp>
        <p:nvSpPr>
          <p:cNvPr id="2" name="Content Placeholder 1"/>
          <p:cNvSpPr>
            <a:spLocks noGrp="1"/>
          </p:cNvSpPr>
          <p:nvPr>
            <p:ph idx="1"/>
          </p:nvPr>
        </p:nvSpPr>
        <p:spPr>
          <a:xfrm>
            <a:off x="198700" y="1826149"/>
            <a:ext cx="2475053" cy="2549080"/>
          </a:xfrm>
        </p:spPr>
        <p:txBody>
          <a:bodyPr/>
          <a:lstStyle/>
          <a:p>
            <a:r>
              <a:rPr lang="en-US" dirty="0">
                <a:solidFill>
                  <a:schemeClr val="tx1"/>
                </a:solidFill>
              </a:rPr>
              <a:t>BEFORE staff get any access…</a:t>
            </a:r>
          </a:p>
          <a:p>
            <a:pPr lvl="1"/>
            <a:r>
              <a:rPr lang="en-US" dirty="0">
                <a:solidFill>
                  <a:schemeClr val="tx1"/>
                </a:solidFill>
              </a:rPr>
              <a:t>TEST, TEST, TEST</a:t>
            </a:r>
          </a:p>
        </p:txBody>
      </p:sp>
      <p:pic>
        <p:nvPicPr>
          <p:cNvPr id="4"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CA5C809E-1BEF-634B-AC92-54089F2DF831}"/>
              </a:ext>
            </a:extLst>
          </p:cNvPr>
          <p:cNvSpPr txBox="1">
            <a:spLocks/>
          </p:cNvSpPr>
          <p:nvPr/>
        </p:nvSpPr>
        <p:spPr>
          <a:xfrm>
            <a:off x="3062808" y="1826148"/>
            <a:ext cx="2597214" cy="2549080"/>
          </a:xfrm>
          <a:prstGeom prst="rect">
            <a:avLst/>
          </a:prstGeom>
        </p:spPr>
        <p:txBody>
          <a:bodyPr vert="horz" lIns="91440" tIns="45720" rIns="91440" bIns="45720" rtlCol="0">
            <a:normAutofit/>
          </a:bodyPr>
          <a:lstStyle>
            <a:lvl1pPr marL="342892" indent="-342892" algn="l" defTabSz="457189" rtl="0" eaLnBrk="1" latinLnBrk="0" hangingPunct="1">
              <a:lnSpc>
                <a:spcPct val="100000"/>
              </a:lnSpc>
              <a:spcBef>
                <a:spcPct val="20000"/>
              </a:spcBef>
              <a:buClr>
                <a:srgbClr val="40C0C0"/>
              </a:buClr>
              <a:buSzPct val="90000"/>
              <a:buFont typeface="Wingdings" charset="2"/>
              <a:buChar char="§"/>
              <a:tabLst/>
              <a:defRPr sz="2000" kern="1200">
                <a:solidFill>
                  <a:srgbClr val="555759"/>
                </a:solidFill>
                <a:latin typeface="Arial" panose="020B0604020202020204" pitchFamily="34" charset="0"/>
                <a:ea typeface="+mn-ea"/>
                <a:cs typeface="Arial" panose="020B0604020202020204" pitchFamily="34" charset="0"/>
              </a:defRPr>
            </a:lvl1pPr>
            <a:lvl2pPr marL="747695" indent="-287331" algn="l" defTabSz="137156" rtl="0" eaLnBrk="1" latinLnBrk="0" hangingPunct="1">
              <a:lnSpc>
                <a:spcPct val="100000"/>
              </a:lnSpc>
              <a:spcBef>
                <a:spcPct val="20000"/>
              </a:spcBef>
              <a:buClr>
                <a:srgbClr val="40C0C0"/>
              </a:buClr>
              <a:buFont typeface="AppleSymbols" charset="0"/>
              <a:buChar char="⎻"/>
              <a:tabLst/>
              <a:defRPr sz="1400" kern="1200">
                <a:solidFill>
                  <a:srgbClr val="555759"/>
                </a:solidFill>
                <a:latin typeface="Arial" panose="020B0604020202020204" pitchFamily="34" charset="0"/>
                <a:ea typeface="+mn-ea"/>
                <a:cs typeface="Arial" panose="020B0604020202020204" pitchFamily="34" charset="0"/>
              </a:defRPr>
            </a:lvl2pPr>
            <a:lvl3pPr marL="914378" marR="0" indent="0" algn="l" defTabSz="137156" rtl="0" eaLnBrk="1" fontAlgn="auto" latinLnBrk="0" hangingPunct="1">
              <a:lnSpc>
                <a:spcPct val="100000"/>
              </a:lnSpc>
              <a:spcBef>
                <a:spcPct val="20000"/>
              </a:spcBef>
              <a:spcAft>
                <a:spcPts val="0"/>
              </a:spcAft>
              <a:buClr>
                <a:srgbClr val="40C0C0"/>
              </a:buClr>
              <a:buSzTx/>
              <a:buFont typeface="Wingdings" charset="2"/>
              <a:buNone/>
              <a:tabLst/>
              <a:defRPr sz="1200" kern="1200">
                <a:solidFill>
                  <a:srgbClr val="555759"/>
                </a:solidFill>
                <a:latin typeface="Arial" panose="020B0604020202020204" pitchFamily="34" charset="0"/>
                <a:ea typeface="+mn-ea"/>
                <a:cs typeface="Arial" panose="020B0604020202020204" pitchFamily="34" charset="0"/>
              </a:defRPr>
            </a:lvl3pPr>
            <a:lvl4pPr marL="1371566" marR="0" indent="0" algn="l" defTabSz="457189" rtl="0" eaLnBrk="1" fontAlgn="auto" latinLnBrk="0" hangingPunct="1">
              <a:lnSpc>
                <a:spcPct val="100000"/>
              </a:lnSpc>
              <a:spcBef>
                <a:spcPct val="20000"/>
              </a:spcBef>
              <a:spcAft>
                <a:spcPts val="0"/>
              </a:spcAft>
              <a:buClr>
                <a:srgbClr val="40C0C0"/>
              </a:buClr>
              <a:buSzTx/>
              <a:buFont typeface="Arial"/>
              <a:buNone/>
              <a:tabLst/>
              <a:defRPr lang="en-US" sz="1050" kern="1200">
                <a:solidFill>
                  <a:srgbClr val="555759"/>
                </a:solidFill>
                <a:latin typeface="Arial" panose="020B0604020202020204" pitchFamily="34" charset="0"/>
                <a:ea typeface="+mn-ea"/>
                <a:cs typeface="Arial" panose="020B0604020202020204" pitchFamily="34" charset="0"/>
              </a:defRPr>
            </a:lvl4pPr>
            <a:lvl5pPr marL="1828754" marR="0" indent="0" algn="l" defTabSz="457189" rtl="0" eaLnBrk="1" fontAlgn="auto" latinLnBrk="0" hangingPunct="1">
              <a:lnSpc>
                <a:spcPct val="100000"/>
              </a:lnSpc>
              <a:spcBef>
                <a:spcPct val="20000"/>
              </a:spcBef>
              <a:spcAft>
                <a:spcPts val="0"/>
              </a:spcAft>
              <a:buClr>
                <a:srgbClr val="40C0C0"/>
              </a:buClr>
              <a:buSzTx/>
              <a:buFont typeface="Arial"/>
              <a:buNone/>
              <a:tabLst/>
              <a:defRPr sz="800" kern="1200">
                <a:solidFill>
                  <a:srgbClr val="555759"/>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solidFill>
              </a:rPr>
              <a:t>Be sure you can login to:</a:t>
            </a:r>
          </a:p>
          <a:p>
            <a:pPr lvl="1"/>
            <a:r>
              <a:rPr lang="en-US" dirty="0">
                <a:solidFill>
                  <a:schemeClr val="tx1"/>
                </a:solidFill>
              </a:rPr>
              <a:t>Admin corner</a:t>
            </a:r>
          </a:p>
          <a:p>
            <a:pPr lvl="1"/>
            <a:r>
              <a:rPr lang="en-US" dirty="0">
                <a:solidFill>
                  <a:schemeClr val="tx1"/>
                </a:solidFill>
              </a:rPr>
              <a:t>SDA</a:t>
            </a:r>
          </a:p>
          <a:p>
            <a:pPr lvl="1"/>
            <a:r>
              <a:rPr lang="en-US" dirty="0">
                <a:solidFill>
                  <a:schemeClr val="tx1"/>
                </a:solidFill>
              </a:rPr>
              <a:t>Local database – staff and public sides</a:t>
            </a:r>
          </a:p>
          <a:p>
            <a:pPr lvl="1"/>
            <a:r>
              <a:rPr lang="en-US" dirty="0">
                <a:solidFill>
                  <a:schemeClr val="tx1"/>
                </a:solidFill>
              </a:rPr>
              <a:t>Express Lane</a:t>
            </a:r>
          </a:p>
          <a:p>
            <a:pPr lvl="1"/>
            <a:r>
              <a:rPr lang="en-US" dirty="0">
                <a:solidFill>
                  <a:schemeClr val="tx1"/>
                </a:solidFill>
              </a:rPr>
              <a:t>Quick Click</a:t>
            </a:r>
          </a:p>
        </p:txBody>
      </p:sp>
      <p:sp>
        <p:nvSpPr>
          <p:cNvPr id="7" name="Content Placeholder 1">
            <a:extLst>
              <a:ext uri="{FF2B5EF4-FFF2-40B4-BE49-F238E27FC236}">
                <a16:creationId xmlns:a16="http://schemas.microsoft.com/office/drawing/2014/main" id="{DAE9D1D0-1AB3-5045-9656-A0A20EA6DA67}"/>
              </a:ext>
            </a:extLst>
          </p:cNvPr>
          <p:cNvSpPr txBox="1">
            <a:spLocks/>
          </p:cNvSpPr>
          <p:nvPr/>
        </p:nvSpPr>
        <p:spPr>
          <a:xfrm>
            <a:off x="5895632" y="1826147"/>
            <a:ext cx="2923443" cy="2043833"/>
          </a:xfrm>
          <a:prstGeom prst="rect">
            <a:avLst/>
          </a:prstGeom>
        </p:spPr>
        <p:txBody>
          <a:bodyPr vert="horz" lIns="91440" tIns="45720" rIns="91440" bIns="45720" rtlCol="0">
            <a:normAutofit/>
          </a:bodyPr>
          <a:lstStyle>
            <a:lvl1pPr marL="342892" indent="-342892" algn="l" defTabSz="457189" rtl="0" eaLnBrk="1" latinLnBrk="0" hangingPunct="1">
              <a:lnSpc>
                <a:spcPct val="100000"/>
              </a:lnSpc>
              <a:spcBef>
                <a:spcPct val="20000"/>
              </a:spcBef>
              <a:buClr>
                <a:srgbClr val="40C0C0"/>
              </a:buClr>
              <a:buSzPct val="90000"/>
              <a:buFont typeface="Wingdings" charset="2"/>
              <a:buChar char="§"/>
              <a:tabLst/>
              <a:defRPr sz="2000" kern="1200">
                <a:solidFill>
                  <a:srgbClr val="555759"/>
                </a:solidFill>
                <a:latin typeface="Arial" panose="020B0604020202020204" pitchFamily="34" charset="0"/>
                <a:ea typeface="+mn-ea"/>
                <a:cs typeface="Arial" panose="020B0604020202020204" pitchFamily="34" charset="0"/>
              </a:defRPr>
            </a:lvl1pPr>
            <a:lvl2pPr marL="747695" indent="-287331" algn="l" defTabSz="137156" rtl="0" eaLnBrk="1" latinLnBrk="0" hangingPunct="1">
              <a:lnSpc>
                <a:spcPct val="100000"/>
              </a:lnSpc>
              <a:spcBef>
                <a:spcPct val="20000"/>
              </a:spcBef>
              <a:buClr>
                <a:srgbClr val="40C0C0"/>
              </a:buClr>
              <a:buFont typeface="AppleSymbols" charset="0"/>
              <a:buChar char="⎻"/>
              <a:tabLst/>
              <a:defRPr sz="1400" kern="1200">
                <a:solidFill>
                  <a:srgbClr val="555759"/>
                </a:solidFill>
                <a:latin typeface="Arial" panose="020B0604020202020204" pitchFamily="34" charset="0"/>
                <a:ea typeface="+mn-ea"/>
                <a:cs typeface="Arial" panose="020B0604020202020204" pitchFamily="34" charset="0"/>
              </a:defRPr>
            </a:lvl2pPr>
            <a:lvl3pPr marL="914378" marR="0" indent="0" algn="l" defTabSz="137156" rtl="0" eaLnBrk="1" fontAlgn="auto" latinLnBrk="0" hangingPunct="1">
              <a:lnSpc>
                <a:spcPct val="100000"/>
              </a:lnSpc>
              <a:spcBef>
                <a:spcPct val="20000"/>
              </a:spcBef>
              <a:spcAft>
                <a:spcPts val="0"/>
              </a:spcAft>
              <a:buClr>
                <a:srgbClr val="40C0C0"/>
              </a:buClr>
              <a:buSzTx/>
              <a:buFont typeface="Wingdings" charset="2"/>
              <a:buNone/>
              <a:tabLst/>
              <a:defRPr sz="1200" kern="1200">
                <a:solidFill>
                  <a:srgbClr val="555759"/>
                </a:solidFill>
                <a:latin typeface="Arial" panose="020B0604020202020204" pitchFamily="34" charset="0"/>
                <a:ea typeface="+mn-ea"/>
                <a:cs typeface="Arial" panose="020B0604020202020204" pitchFamily="34" charset="0"/>
              </a:defRPr>
            </a:lvl3pPr>
            <a:lvl4pPr marL="1371566" marR="0" indent="0" algn="l" defTabSz="457189" rtl="0" eaLnBrk="1" fontAlgn="auto" latinLnBrk="0" hangingPunct="1">
              <a:lnSpc>
                <a:spcPct val="100000"/>
              </a:lnSpc>
              <a:spcBef>
                <a:spcPct val="20000"/>
              </a:spcBef>
              <a:spcAft>
                <a:spcPts val="0"/>
              </a:spcAft>
              <a:buClr>
                <a:srgbClr val="40C0C0"/>
              </a:buClr>
              <a:buSzTx/>
              <a:buFont typeface="Arial"/>
              <a:buNone/>
              <a:tabLst/>
              <a:defRPr lang="en-US" sz="1050" kern="1200">
                <a:solidFill>
                  <a:srgbClr val="555759"/>
                </a:solidFill>
                <a:latin typeface="Arial" panose="020B0604020202020204" pitchFamily="34" charset="0"/>
                <a:ea typeface="+mn-ea"/>
                <a:cs typeface="Arial" panose="020B0604020202020204" pitchFamily="34" charset="0"/>
              </a:defRPr>
            </a:lvl4pPr>
            <a:lvl5pPr marL="1828754" marR="0" indent="0" algn="l" defTabSz="457189" rtl="0" eaLnBrk="1" fontAlgn="auto" latinLnBrk="0" hangingPunct="1">
              <a:lnSpc>
                <a:spcPct val="100000"/>
              </a:lnSpc>
              <a:spcBef>
                <a:spcPct val="20000"/>
              </a:spcBef>
              <a:spcAft>
                <a:spcPts val="0"/>
              </a:spcAft>
              <a:buClr>
                <a:srgbClr val="40C0C0"/>
              </a:buClr>
              <a:buSzTx/>
              <a:buFont typeface="Arial"/>
              <a:buNone/>
              <a:tabLst/>
              <a:defRPr sz="800" kern="1200">
                <a:solidFill>
                  <a:srgbClr val="555759"/>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solidFill>
              </a:rPr>
              <a:t>Sierra post-event checklist</a:t>
            </a:r>
          </a:p>
          <a:p>
            <a:pPr lvl="1"/>
            <a:r>
              <a:rPr lang="en-US" dirty="0">
                <a:solidFill>
                  <a:schemeClr val="tx1"/>
                </a:solidFill>
              </a:rPr>
              <a:t>After IT staff check logins</a:t>
            </a:r>
          </a:p>
          <a:p>
            <a:pPr lvl="1"/>
            <a:r>
              <a:rPr lang="en-US" dirty="0">
                <a:solidFill>
                  <a:schemeClr val="tx1"/>
                </a:solidFill>
              </a:rPr>
              <a:t>Pick key staff to test their area of the system</a:t>
            </a:r>
          </a:p>
          <a:p>
            <a:pPr lvl="1"/>
            <a:r>
              <a:rPr lang="en-US" dirty="0">
                <a:solidFill>
                  <a:schemeClr val="tx1"/>
                </a:solidFill>
              </a:rPr>
              <a:t>Have team report any issues to IT</a:t>
            </a:r>
          </a:p>
          <a:p>
            <a:pPr marL="0" indent="0">
              <a:buFont typeface="Wingdings" charset="2"/>
              <a:buNone/>
            </a:pPr>
            <a:endParaRPr lang="en-US" dirty="0">
              <a:solidFill>
                <a:schemeClr val="tx1"/>
              </a:solidFill>
            </a:endParaRPr>
          </a:p>
        </p:txBody>
      </p:sp>
      <p:pic>
        <p:nvPicPr>
          <p:cNvPr id="9" name="Picture 8">
            <a:extLst>
              <a:ext uri="{FF2B5EF4-FFF2-40B4-BE49-F238E27FC236}">
                <a16:creationId xmlns:a16="http://schemas.microsoft.com/office/drawing/2014/main" id="{DFF97AB0-5E11-874D-8F14-E9853E7353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5617" y="1065933"/>
            <a:ext cx="650353" cy="650353"/>
          </a:xfrm>
          <a:prstGeom prst="rect">
            <a:avLst/>
          </a:prstGeom>
        </p:spPr>
      </p:pic>
      <p:pic>
        <p:nvPicPr>
          <p:cNvPr id="13" name="Picture 12">
            <a:extLst>
              <a:ext uri="{FF2B5EF4-FFF2-40B4-BE49-F238E27FC236}">
                <a16:creationId xmlns:a16="http://schemas.microsoft.com/office/drawing/2014/main" id="{DFDEAA5F-4A5B-6A42-929B-F11FDF0014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4663" y="1065933"/>
            <a:ext cx="673503" cy="673503"/>
          </a:xfrm>
          <a:prstGeom prst="rect">
            <a:avLst/>
          </a:prstGeom>
        </p:spPr>
      </p:pic>
      <p:pic>
        <p:nvPicPr>
          <p:cNvPr id="15" name="Picture 14">
            <a:extLst>
              <a:ext uri="{FF2B5EF4-FFF2-40B4-BE49-F238E27FC236}">
                <a16:creationId xmlns:a16="http://schemas.microsoft.com/office/drawing/2014/main" id="{E6A32461-641A-2240-A52D-5A0FDDF739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0955" y="907413"/>
            <a:ext cx="990542" cy="990542"/>
          </a:xfrm>
          <a:prstGeom prst="rect">
            <a:avLst/>
          </a:prstGeom>
        </p:spPr>
      </p:pic>
    </p:spTree>
    <p:extLst>
      <p:ext uri="{BB962C8B-B14F-4D97-AF65-F5344CB8AC3E}">
        <p14:creationId xmlns:p14="http://schemas.microsoft.com/office/powerpoint/2010/main" val="123478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Bumps in the Road</a:t>
            </a:r>
            <a:endParaRPr lang="en-US" dirty="0"/>
          </a:p>
        </p:txBody>
      </p:sp>
      <p:sp>
        <p:nvSpPr>
          <p:cNvPr id="2" name="Content Placeholder 1"/>
          <p:cNvSpPr>
            <a:spLocks noGrp="1"/>
          </p:cNvSpPr>
          <p:nvPr>
            <p:ph idx="1"/>
          </p:nvPr>
        </p:nvSpPr>
        <p:spPr/>
        <p:txBody>
          <a:bodyPr/>
          <a:lstStyle/>
          <a:p>
            <a:r>
              <a:rPr lang="en-US" dirty="0">
                <a:solidFill>
                  <a:schemeClr val="tx1"/>
                </a:solidFill>
              </a:rPr>
              <a:t>SMS through OPLIN worked fine</a:t>
            </a:r>
          </a:p>
          <a:p>
            <a:r>
              <a:rPr lang="en-US" dirty="0">
                <a:solidFill>
                  <a:schemeClr val="tx1"/>
                </a:solidFill>
              </a:rPr>
              <a:t>Email notices fine except to </a:t>
            </a:r>
            <a:r>
              <a:rPr lang="en-US" dirty="0" smtClean="0">
                <a:solidFill>
                  <a:schemeClr val="tx1"/>
                </a:solidFill>
              </a:rPr>
              <a:t>ATT.net</a:t>
            </a:r>
            <a:r>
              <a:rPr lang="en-US" dirty="0">
                <a:solidFill>
                  <a:schemeClr val="tx1"/>
                </a:solidFill>
              </a:rPr>
              <a:t/>
            </a:r>
            <a:br>
              <a:rPr lang="en-US" dirty="0">
                <a:solidFill>
                  <a:schemeClr val="tx1"/>
                </a:solidFill>
              </a:rPr>
            </a:br>
            <a:r>
              <a:rPr lang="en-US" dirty="0">
                <a:solidFill>
                  <a:schemeClr val="tx1"/>
                </a:solidFill>
              </a:rPr>
              <a:t>&amp; </a:t>
            </a:r>
            <a:r>
              <a:rPr lang="en-US" dirty="0" smtClean="0">
                <a:solidFill>
                  <a:schemeClr val="tx1"/>
                </a:solidFill>
              </a:rPr>
              <a:t>SBCGlobal.net</a:t>
            </a:r>
            <a:endParaRPr lang="en-US" dirty="0">
              <a:solidFill>
                <a:schemeClr val="tx1"/>
              </a:solidFill>
            </a:endParaRPr>
          </a:p>
          <a:p>
            <a:pPr lvl="1"/>
            <a:r>
              <a:rPr lang="en-US" dirty="0">
                <a:solidFill>
                  <a:schemeClr val="tx1"/>
                </a:solidFill>
              </a:rPr>
              <a:t>Bounced as spam</a:t>
            </a:r>
          </a:p>
          <a:p>
            <a:pPr lvl="1"/>
            <a:r>
              <a:rPr lang="en-US" dirty="0">
                <a:solidFill>
                  <a:schemeClr val="tx1"/>
                </a:solidFill>
              </a:rPr>
              <a:t>Fixed by altering the FROM address</a:t>
            </a:r>
          </a:p>
          <a:p>
            <a:r>
              <a:rPr lang="en-US" dirty="0">
                <a:solidFill>
                  <a:schemeClr val="tx1"/>
                </a:solidFill>
              </a:rPr>
              <a:t>“No licenses available”</a:t>
            </a:r>
          </a:p>
          <a:p>
            <a:r>
              <a:rPr lang="en-US" dirty="0">
                <a:solidFill>
                  <a:schemeClr val="tx1"/>
                </a:solidFill>
              </a:rPr>
              <a:t>Old DNS links not mapped to </a:t>
            </a:r>
            <a:br>
              <a:rPr lang="en-US" dirty="0">
                <a:solidFill>
                  <a:schemeClr val="tx1"/>
                </a:solidFill>
              </a:rPr>
            </a:br>
            <a:r>
              <a:rPr lang="en-US" dirty="0">
                <a:solidFill>
                  <a:schemeClr val="tx1"/>
                </a:solidFill>
              </a:rPr>
              <a:t>CNAME </a:t>
            </a:r>
            <a:r>
              <a:rPr lang="en-US" dirty="0" err="1">
                <a:solidFill>
                  <a:schemeClr val="tx1"/>
                </a:solidFill>
              </a:rPr>
              <a:t>roc.rodman.lib.oh.us</a:t>
            </a:r>
            <a:endParaRPr lang="en-US" dirty="0">
              <a:solidFill>
                <a:schemeClr val="tx1"/>
              </a:solidFill>
            </a:endParaRPr>
          </a:p>
          <a:p>
            <a:pPr marL="0" indent="0">
              <a:buNone/>
            </a:pPr>
            <a:endParaRPr lang="en-US" dirty="0">
              <a:solidFill>
                <a:schemeClr val="tx1"/>
              </a:solidFill>
            </a:endParaRPr>
          </a:p>
        </p:txBody>
      </p:sp>
      <p:pic>
        <p:nvPicPr>
          <p:cNvPr id="4" name="Picture 2" descr="Home">
            <a:extLst>
              <a:ext uri="{FF2B5EF4-FFF2-40B4-BE49-F238E27FC236}">
                <a16:creationId xmlns:a16="http://schemas.microsoft.com/office/drawing/2014/main" id="{4B7C86BE-927B-445C-9ED5-3F6362D31FC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572607" y="1306340"/>
            <a:ext cx="3571393" cy="2678545"/>
          </a:xfrm>
          <a:prstGeom prst="rect">
            <a:avLst/>
          </a:prstGeom>
        </p:spPr>
      </p:pic>
    </p:spTree>
    <p:extLst>
      <p:ext uri="{BB962C8B-B14F-4D97-AF65-F5344CB8AC3E}">
        <p14:creationId xmlns:p14="http://schemas.microsoft.com/office/powerpoint/2010/main" val="39553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18C0B-AE7B-E247-9E9E-67082E75075C}"/>
              </a:ext>
            </a:extLst>
          </p:cNvPr>
          <p:cNvSpPr>
            <a:spLocks noGrp="1"/>
          </p:cNvSpPr>
          <p:nvPr>
            <p:ph type="body" sz="quarter" idx="10"/>
          </p:nvPr>
        </p:nvSpPr>
        <p:spPr>
          <a:xfrm>
            <a:off x="1862045" y="1430963"/>
            <a:ext cx="5684064" cy="1506201"/>
          </a:xfrm>
        </p:spPr>
        <p:txBody>
          <a:bodyPr/>
          <a:lstStyle/>
          <a:p>
            <a:pPr algn="l"/>
            <a:r>
              <a:rPr lang="en-US" sz="2400" dirty="0"/>
              <a:t>Karen Perone</a:t>
            </a:r>
            <a:br>
              <a:rPr lang="en-US" sz="2400" dirty="0"/>
            </a:br>
            <a:r>
              <a:rPr lang="en-US" sz="2000" dirty="0"/>
              <a:t>Head of Technology and Technical Services</a:t>
            </a:r>
            <a:br>
              <a:rPr lang="en-US" sz="2000" dirty="0"/>
            </a:br>
            <a:r>
              <a:rPr lang="en-US" sz="2000" dirty="0"/>
              <a:t>Rodman Public Library</a:t>
            </a:r>
            <a:endParaRPr lang="en-US" sz="1600" dirty="0"/>
          </a:p>
        </p:txBody>
      </p:sp>
    </p:spTree>
    <p:extLst>
      <p:ext uri="{BB962C8B-B14F-4D97-AF65-F5344CB8AC3E}">
        <p14:creationId xmlns:p14="http://schemas.microsoft.com/office/powerpoint/2010/main" val="1653143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Bumps in the Road</a:t>
            </a:r>
          </a:p>
        </p:txBody>
      </p:sp>
      <p:sp>
        <p:nvSpPr>
          <p:cNvPr id="2" name="Content Placeholder 1"/>
          <p:cNvSpPr>
            <a:spLocks noGrp="1"/>
          </p:cNvSpPr>
          <p:nvPr>
            <p:ph idx="1"/>
          </p:nvPr>
        </p:nvSpPr>
        <p:spPr>
          <a:xfrm>
            <a:off x="457200" y="1200151"/>
            <a:ext cx="6414940" cy="3394472"/>
          </a:xfrm>
        </p:spPr>
        <p:txBody>
          <a:bodyPr>
            <a:normAutofit/>
          </a:bodyPr>
          <a:lstStyle/>
          <a:p>
            <a:r>
              <a:rPr lang="en-US" dirty="0">
                <a:solidFill>
                  <a:schemeClr val="tx1"/>
                </a:solidFill>
              </a:rPr>
              <a:t>Unable to access text-based Reference Database</a:t>
            </a:r>
          </a:p>
          <a:p>
            <a:pPr lvl="1"/>
            <a:r>
              <a:rPr lang="en-US" dirty="0">
                <a:solidFill>
                  <a:schemeClr val="tx1"/>
                </a:solidFill>
              </a:rPr>
              <a:t>Needed to update DNS for alias</a:t>
            </a:r>
            <a:br>
              <a:rPr lang="en-US" dirty="0">
                <a:solidFill>
                  <a:schemeClr val="tx1"/>
                </a:solidFill>
              </a:rPr>
            </a:br>
            <a:r>
              <a:rPr lang="en-US" dirty="0">
                <a:solidFill>
                  <a:schemeClr val="tx1"/>
                </a:solidFill>
              </a:rPr>
              <a:t>roc.rodmanlibrary.com:81 = </a:t>
            </a:r>
            <a:r>
              <a:rPr lang="en-US" dirty="0" err="1">
                <a:solidFill>
                  <a:schemeClr val="tx1"/>
                </a:solidFill>
              </a:rPr>
              <a:t>allianceindex.com</a:t>
            </a:r>
            <a:endParaRPr lang="en-US" dirty="0">
              <a:solidFill>
                <a:schemeClr val="tx1"/>
              </a:solidFill>
            </a:endParaRPr>
          </a:p>
          <a:p>
            <a:pPr lvl="1"/>
            <a:r>
              <a:rPr lang="en-US" dirty="0">
                <a:solidFill>
                  <a:schemeClr val="tx1"/>
                </a:solidFill>
              </a:rPr>
              <a:t>Administrative side not accessible through Admin Corner</a:t>
            </a:r>
          </a:p>
          <a:p>
            <a:r>
              <a:rPr lang="en-US" dirty="0" err="1">
                <a:solidFill>
                  <a:schemeClr val="tx1"/>
                </a:solidFill>
              </a:rPr>
              <a:t>Teleforms</a:t>
            </a:r>
            <a:r>
              <a:rPr lang="en-US" dirty="0">
                <a:solidFill>
                  <a:schemeClr val="tx1"/>
                </a:solidFill>
              </a:rPr>
              <a:t> Server</a:t>
            </a:r>
          </a:p>
          <a:p>
            <a:pPr lvl="1"/>
            <a:r>
              <a:rPr lang="en-US" dirty="0">
                <a:solidFill>
                  <a:schemeClr val="tx1"/>
                </a:solidFill>
              </a:rPr>
              <a:t>ODBC needed new </a:t>
            </a:r>
            <a:r>
              <a:rPr lang="en-US" dirty="0" smtClean="0">
                <a:solidFill>
                  <a:schemeClr val="tx1"/>
                </a:solidFill>
              </a:rPr>
              <a:t>IP</a:t>
            </a:r>
            <a:endParaRPr lang="en-US" dirty="0">
              <a:solidFill>
                <a:schemeClr val="tx1"/>
              </a:solidFill>
            </a:endParaRPr>
          </a:p>
        </p:txBody>
      </p:sp>
      <p:pic>
        <p:nvPicPr>
          <p:cNvPr id="4" name="Picture 2" descr="Home">
            <a:extLst>
              <a:ext uri="{FF2B5EF4-FFF2-40B4-BE49-F238E27FC236}">
                <a16:creationId xmlns:a16="http://schemas.microsoft.com/office/drawing/2014/main" id="{DC5C8BA1-A49D-4517-8412-30949C2480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690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Bumps in the Road</a:t>
            </a:r>
          </a:p>
        </p:txBody>
      </p:sp>
      <p:sp>
        <p:nvSpPr>
          <p:cNvPr id="2" name="Content Placeholder 1"/>
          <p:cNvSpPr>
            <a:spLocks noGrp="1"/>
          </p:cNvSpPr>
          <p:nvPr>
            <p:ph idx="1"/>
          </p:nvPr>
        </p:nvSpPr>
        <p:spPr>
          <a:xfrm>
            <a:off x="457200" y="1200151"/>
            <a:ext cx="5337079" cy="3394472"/>
          </a:xfrm>
        </p:spPr>
        <p:txBody>
          <a:bodyPr>
            <a:normAutofit fontScale="92500"/>
          </a:bodyPr>
          <a:lstStyle/>
          <a:p>
            <a:r>
              <a:rPr lang="en-US" dirty="0" smtClean="0">
                <a:solidFill>
                  <a:schemeClr val="tx1"/>
                </a:solidFill>
              </a:rPr>
              <a:t>Quick </a:t>
            </a:r>
            <a:r>
              <a:rPr lang="en-US" dirty="0">
                <a:solidFill>
                  <a:schemeClr val="tx1"/>
                </a:solidFill>
              </a:rPr>
              <a:t>Click</a:t>
            </a:r>
          </a:p>
          <a:p>
            <a:pPr lvl="1"/>
            <a:r>
              <a:rPr lang="en-US" dirty="0">
                <a:solidFill>
                  <a:schemeClr val="tx1"/>
                </a:solidFill>
              </a:rPr>
              <a:t>Could not connect to Sierra</a:t>
            </a:r>
          </a:p>
          <a:p>
            <a:pPr lvl="1"/>
            <a:r>
              <a:rPr lang="en-US" dirty="0">
                <a:solidFill>
                  <a:schemeClr val="tx1"/>
                </a:solidFill>
              </a:rPr>
              <a:t>Passwords reset</a:t>
            </a:r>
          </a:p>
          <a:p>
            <a:pPr lvl="1"/>
            <a:r>
              <a:rPr lang="en-US" dirty="0">
                <a:solidFill>
                  <a:schemeClr val="tx1"/>
                </a:solidFill>
              </a:rPr>
              <a:t>IPs OK in Limit Network Access</a:t>
            </a:r>
          </a:p>
          <a:p>
            <a:pPr lvl="1"/>
            <a:r>
              <a:rPr lang="en-US" dirty="0">
                <a:solidFill>
                  <a:schemeClr val="tx1"/>
                </a:solidFill>
              </a:rPr>
              <a:t>Permissions? Could connect through FileZilla</a:t>
            </a:r>
          </a:p>
          <a:p>
            <a:pPr lvl="1"/>
            <a:r>
              <a:rPr lang="en-US" dirty="0">
                <a:solidFill>
                  <a:schemeClr val="tx1"/>
                </a:solidFill>
              </a:rPr>
              <a:t>Vendor IPs needed to be added to AWS firewall</a:t>
            </a:r>
          </a:p>
          <a:p>
            <a:pPr lvl="1"/>
            <a:r>
              <a:rPr lang="en-US" dirty="0">
                <a:solidFill>
                  <a:schemeClr val="tx1"/>
                </a:solidFill>
              </a:rPr>
              <a:t>Ports not open on firewall</a:t>
            </a:r>
          </a:p>
          <a:p>
            <a:pPr lvl="1"/>
            <a:r>
              <a:rPr lang="en-US" dirty="0">
                <a:solidFill>
                  <a:schemeClr val="tx1"/>
                </a:solidFill>
              </a:rPr>
              <a:t>Took 2 weeks to fix</a:t>
            </a:r>
          </a:p>
          <a:p>
            <a:pPr lvl="1"/>
            <a:r>
              <a:rPr lang="en-US" dirty="0">
                <a:solidFill>
                  <a:schemeClr val="tx1"/>
                </a:solidFill>
              </a:rPr>
              <a:t>Resolution – Shared feedback with III to help customers avoid issue going forward.</a:t>
            </a:r>
          </a:p>
        </p:txBody>
      </p:sp>
      <p:pic>
        <p:nvPicPr>
          <p:cNvPr id="4" name="Picture 2" descr="Home">
            <a:extLst>
              <a:ext uri="{FF2B5EF4-FFF2-40B4-BE49-F238E27FC236}">
                <a16:creationId xmlns:a16="http://schemas.microsoft.com/office/drawing/2014/main" id="{DC5C8BA1-A49D-4517-8412-30949C2480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94279" y="1306340"/>
            <a:ext cx="3349721" cy="2512291"/>
          </a:xfrm>
          <a:prstGeom prst="rect">
            <a:avLst/>
          </a:prstGeom>
        </p:spPr>
      </p:pic>
    </p:spTree>
    <p:extLst>
      <p:ext uri="{BB962C8B-B14F-4D97-AF65-F5344CB8AC3E}">
        <p14:creationId xmlns:p14="http://schemas.microsoft.com/office/powerpoint/2010/main" val="2270107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Journeys, Other Issues*</a:t>
            </a:r>
            <a:endParaRPr lang="en-US" dirty="0"/>
          </a:p>
        </p:txBody>
      </p:sp>
      <p:sp>
        <p:nvSpPr>
          <p:cNvPr id="3" name="Content Placeholder 2"/>
          <p:cNvSpPr>
            <a:spLocks noGrp="1"/>
          </p:cNvSpPr>
          <p:nvPr>
            <p:ph idx="1"/>
          </p:nvPr>
        </p:nvSpPr>
        <p:spPr>
          <a:xfrm>
            <a:off x="457200" y="1160980"/>
            <a:ext cx="8229600" cy="3780890"/>
          </a:xfrm>
        </p:spPr>
        <p:txBody>
          <a:bodyPr>
            <a:normAutofit fontScale="92500" lnSpcReduction="10000"/>
          </a:bodyPr>
          <a:lstStyle/>
          <a:p>
            <a:r>
              <a:rPr lang="en-US" sz="2400" dirty="0" smtClean="0"/>
              <a:t>MS Exchange/Office 365 relay causing blacklisting issues</a:t>
            </a:r>
          </a:p>
          <a:p>
            <a:r>
              <a:rPr lang="en-US" sz="2400" dirty="0" smtClean="0"/>
              <a:t>“System” printers vs. Local printers</a:t>
            </a:r>
          </a:p>
          <a:p>
            <a:r>
              <a:rPr lang="en-US" sz="2400" dirty="0" smtClean="0"/>
              <a:t>Vendors who didn’t update IP addresses</a:t>
            </a:r>
          </a:p>
          <a:p>
            <a:r>
              <a:rPr lang="en-US" sz="2400" dirty="0" smtClean="0"/>
              <a:t>Price quotes: Ask about optional services</a:t>
            </a:r>
          </a:p>
          <a:p>
            <a:r>
              <a:rPr lang="en-US" sz="2400" dirty="0" smtClean="0"/>
              <a:t>Slow logins</a:t>
            </a:r>
          </a:p>
          <a:p>
            <a:r>
              <a:rPr lang="en-US" sz="2400" dirty="0" smtClean="0"/>
              <a:t>Ports not opened correctly on AWS firewall</a:t>
            </a:r>
          </a:p>
          <a:p>
            <a:r>
              <a:rPr lang="en-US" sz="2400" dirty="0" smtClean="0"/>
              <a:t>Passwords for FTP, catalog access, SQL needed to be reset</a:t>
            </a:r>
          </a:p>
          <a:p>
            <a:r>
              <a:rPr lang="en-US" sz="2400" dirty="0" smtClean="0"/>
              <a:t>Encore Mobile not found</a:t>
            </a:r>
          </a:p>
          <a:p>
            <a:r>
              <a:rPr lang="en-US" sz="2400" dirty="0" smtClean="0"/>
              <a:t>Generating new certificate for SSH access to Admin Corner</a:t>
            </a:r>
            <a:endParaRPr lang="en-US" sz="2400" dirty="0"/>
          </a:p>
          <a:p>
            <a:pPr marL="0" indent="0" algn="ctr">
              <a:buNone/>
            </a:pPr>
            <a:r>
              <a:rPr lang="en-US" sz="1800" dirty="0" smtClean="0"/>
              <a:t>*Again, YMMV. Just things to look out for.</a:t>
            </a:r>
            <a:endParaRPr lang="en-US" dirty="0"/>
          </a:p>
        </p:txBody>
      </p:sp>
    </p:spTree>
    <p:extLst>
      <p:ext uri="{BB962C8B-B14F-4D97-AF65-F5344CB8AC3E}">
        <p14:creationId xmlns:p14="http://schemas.microsoft.com/office/powerpoint/2010/main" val="3522888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for Migrating</a:t>
            </a:r>
          </a:p>
        </p:txBody>
      </p:sp>
      <p:sp>
        <p:nvSpPr>
          <p:cNvPr id="4" name="Content Placeholder 2">
            <a:extLst>
              <a:ext uri="{FF2B5EF4-FFF2-40B4-BE49-F238E27FC236}">
                <a16:creationId xmlns:a16="http://schemas.microsoft.com/office/drawing/2014/main" id="{369D2DA0-FBD9-4BE1-B9F6-6A9CD6DA4185}"/>
              </a:ext>
            </a:extLst>
          </p:cNvPr>
          <p:cNvSpPr>
            <a:spLocks noGrp="1"/>
          </p:cNvSpPr>
          <p:nvPr>
            <p:ph sz="quarter" idx="4294967295"/>
          </p:nvPr>
        </p:nvSpPr>
        <p:spPr>
          <a:xfrm>
            <a:off x="152399" y="1317912"/>
            <a:ext cx="3444241" cy="3257822"/>
          </a:xfrm>
          <a:prstGeom prst="rect">
            <a:avLst/>
          </a:prstGeom>
        </p:spPr>
        <p:txBody>
          <a:bodyPr>
            <a:normAutofit/>
          </a:bodyPr>
          <a:lstStyle/>
          <a:p>
            <a:pPr marL="0" indent="0">
              <a:buNone/>
            </a:pPr>
            <a:r>
              <a:rPr lang="en-US" sz="1600" b="1" dirty="0">
                <a:solidFill>
                  <a:schemeClr val="tx1"/>
                </a:solidFill>
                <a:latin typeface="Arial" panose="020B0604020202020204" pitchFamily="34" charset="0"/>
                <a:cs typeface="Arial" panose="020B0604020202020204" pitchFamily="34" charset="0"/>
              </a:rPr>
              <a:t>Pros:</a:t>
            </a:r>
          </a:p>
          <a:p>
            <a:r>
              <a:rPr lang="en-US" sz="1600" dirty="0">
                <a:solidFill>
                  <a:schemeClr val="tx1"/>
                </a:solidFill>
                <a:latin typeface="Arial" panose="020B0604020202020204" pitchFamily="34" charset="0"/>
                <a:cs typeface="Arial" panose="020B0604020202020204" pitchFamily="34" charset="0"/>
              </a:rPr>
              <a:t>No more tapes to change or buy</a:t>
            </a:r>
          </a:p>
          <a:p>
            <a:r>
              <a:rPr lang="en-US" sz="1600" dirty="0">
                <a:solidFill>
                  <a:schemeClr val="tx1"/>
                </a:solidFill>
                <a:latin typeface="Arial" panose="020B0604020202020204" pitchFamily="34" charset="0"/>
                <a:cs typeface="Arial" panose="020B0604020202020204" pitchFamily="34" charset="0"/>
              </a:rPr>
              <a:t>Updates done by Innovative</a:t>
            </a:r>
          </a:p>
          <a:p>
            <a:r>
              <a:rPr lang="en-US" sz="1600" dirty="0">
                <a:solidFill>
                  <a:schemeClr val="tx1"/>
                </a:solidFill>
                <a:latin typeface="Arial" panose="020B0604020202020204" pitchFamily="34" charset="0"/>
                <a:cs typeface="Arial" panose="020B0604020202020204" pitchFamily="34" charset="0"/>
              </a:rPr>
              <a:t>Restarts can be scheduled during the night</a:t>
            </a:r>
          </a:p>
          <a:p>
            <a:r>
              <a:rPr lang="en-US" sz="1600" dirty="0">
                <a:solidFill>
                  <a:schemeClr val="tx1"/>
                </a:solidFill>
                <a:latin typeface="Arial" panose="020B0604020202020204" pitchFamily="34" charset="0"/>
                <a:cs typeface="Arial" panose="020B0604020202020204" pitchFamily="34" charset="0"/>
              </a:rPr>
              <a:t>No OS upgrades to maintain</a:t>
            </a:r>
          </a:p>
          <a:p>
            <a:r>
              <a:rPr lang="en-US" sz="1600" dirty="0">
                <a:solidFill>
                  <a:schemeClr val="tx1"/>
                </a:solidFill>
                <a:latin typeface="Arial" panose="020B0604020202020204" pitchFamily="34" charset="0"/>
                <a:cs typeface="Arial" panose="020B0604020202020204" pitchFamily="34" charset="0"/>
              </a:rPr>
              <a:t>Better for budgeting</a:t>
            </a:r>
          </a:p>
          <a:p>
            <a:r>
              <a:rPr lang="en-US" sz="1600" dirty="0">
                <a:solidFill>
                  <a:schemeClr val="tx1"/>
                </a:solidFill>
                <a:latin typeface="Arial" panose="020B0604020202020204" pitchFamily="34" charset="0"/>
                <a:cs typeface="Arial" panose="020B0604020202020204" pitchFamily="34" charset="0"/>
              </a:rPr>
              <a:t>Server room is quieter!</a:t>
            </a:r>
          </a:p>
          <a:p>
            <a:r>
              <a:rPr lang="en-US" sz="1600" dirty="0">
                <a:solidFill>
                  <a:schemeClr val="tx1"/>
                </a:solidFill>
                <a:latin typeface="Arial" panose="020B0604020202020204" pitchFamily="34" charset="0"/>
                <a:cs typeface="Arial" panose="020B0604020202020204" pitchFamily="34" charset="0"/>
              </a:rPr>
              <a:t>Redundancy for uptime</a:t>
            </a:r>
          </a:p>
          <a:p>
            <a:r>
              <a:rPr lang="en-US" sz="1600" dirty="0">
                <a:solidFill>
                  <a:schemeClr val="tx1"/>
                </a:solidFill>
                <a:latin typeface="Arial" panose="020B0604020202020204" pitchFamily="34" charset="0"/>
                <a:cs typeface="Arial" panose="020B0604020202020204" pitchFamily="34" charset="0"/>
              </a:rPr>
              <a:t>Harder to access remotely (security)</a:t>
            </a:r>
          </a:p>
        </p:txBody>
      </p:sp>
      <p:sp>
        <p:nvSpPr>
          <p:cNvPr id="5" name="Content Placeholder 2">
            <a:extLst>
              <a:ext uri="{FF2B5EF4-FFF2-40B4-BE49-F238E27FC236}">
                <a16:creationId xmlns:a16="http://schemas.microsoft.com/office/drawing/2014/main" id="{08776191-5274-BD40-BAB0-9565BDB9EF0B}"/>
              </a:ext>
            </a:extLst>
          </p:cNvPr>
          <p:cNvSpPr txBox="1">
            <a:spLocks/>
          </p:cNvSpPr>
          <p:nvPr/>
        </p:nvSpPr>
        <p:spPr>
          <a:xfrm>
            <a:off x="3921253" y="1317911"/>
            <a:ext cx="2036064" cy="2787605"/>
          </a:xfrm>
          <a:prstGeom prst="rect">
            <a:avLst/>
          </a:prstGeom>
        </p:spPr>
        <p:txBody>
          <a:bodyPr vert="horz" lIns="91440" tIns="45720" rIns="91440" bIns="45720" rtlCol="0">
            <a:normAutofit/>
          </a:bodyPr>
          <a:lstStyle>
            <a:lvl1pPr marL="342892" indent="-342892" algn="l" defTabSz="457189" rtl="0" eaLnBrk="1" latinLnBrk="0" hangingPunct="1">
              <a:lnSpc>
                <a:spcPct val="100000"/>
              </a:lnSpc>
              <a:spcBef>
                <a:spcPct val="20000"/>
              </a:spcBef>
              <a:buClr>
                <a:srgbClr val="40C0C0"/>
              </a:buClr>
              <a:buSzPct val="90000"/>
              <a:buFont typeface="Wingdings" charset="2"/>
              <a:buChar char="§"/>
              <a:tabLst/>
              <a:defRPr sz="2000" kern="1200">
                <a:solidFill>
                  <a:srgbClr val="555759"/>
                </a:solidFill>
                <a:latin typeface="+mn-lt"/>
                <a:ea typeface="+mn-ea"/>
                <a:cs typeface="+mn-cs"/>
              </a:defRPr>
            </a:lvl1pPr>
            <a:lvl2pPr marL="747695" indent="-287331" algn="l" defTabSz="137156" rtl="0" eaLnBrk="1" latinLnBrk="0" hangingPunct="1">
              <a:lnSpc>
                <a:spcPct val="100000"/>
              </a:lnSpc>
              <a:spcBef>
                <a:spcPct val="20000"/>
              </a:spcBef>
              <a:buClr>
                <a:srgbClr val="40C0C0"/>
              </a:buClr>
              <a:buFont typeface="AppleSymbols" charset="0"/>
              <a:buChar char="⎻"/>
              <a:tabLst/>
              <a:defRPr sz="1400" kern="1200">
                <a:solidFill>
                  <a:srgbClr val="555759"/>
                </a:solidFill>
                <a:latin typeface="+mn-lt"/>
                <a:ea typeface="+mn-ea"/>
                <a:cs typeface="+mn-cs"/>
              </a:defRPr>
            </a:lvl2pPr>
            <a:lvl3pPr marL="1142972" indent="-228594" algn="l" defTabSz="137156" rtl="0" eaLnBrk="1" latinLnBrk="0" hangingPunct="1">
              <a:lnSpc>
                <a:spcPct val="100000"/>
              </a:lnSpc>
              <a:spcBef>
                <a:spcPct val="20000"/>
              </a:spcBef>
              <a:buClr>
                <a:srgbClr val="40C0C0"/>
              </a:buClr>
              <a:buFont typeface="Wingdings" charset="2"/>
              <a:buChar char="§"/>
              <a:tabLst/>
              <a:defRPr sz="1200" kern="1200">
                <a:solidFill>
                  <a:srgbClr val="555759"/>
                </a:solidFill>
                <a:latin typeface="+mn-lt"/>
                <a:ea typeface="+mn-ea"/>
                <a:cs typeface="+mn-cs"/>
              </a:defRPr>
            </a:lvl3pPr>
            <a:lvl4pPr marL="1600160" indent="-228594" algn="l" defTabSz="457189" rtl="0" eaLnBrk="1" latinLnBrk="0" hangingPunct="1">
              <a:lnSpc>
                <a:spcPct val="100000"/>
              </a:lnSpc>
              <a:spcBef>
                <a:spcPct val="20000"/>
              </a:spcBef>
              <a:buClr>
                <a:srgbClr val="40C0C0"/>
              </a:buClr>
              <a:buFont typeface="Arial"/>
              <a:buChar char="–"/>
              <a:defRPr lang="en-US" sz="1050" kern="1200">
                <a:solidFill>
                  <a:srgbClr val="555759"/>
                </a:solidFill>
                <a:latin typeface="+mn-lt"/>
                <a:ea typeface="+mn-ea"/>
                <a:cs typeface="+mn-cs"/>
              </a:defRPr>
            </a:lvl4pPr>
            <a:lvl5pPr marL="2057348" indent="-228594" algn="l" defTabSz="457189" rtl="0" eaLnBrk="1" latinLnBrk="0" hangingPunct="1">
              <a:lnSpc>
                <a:spcPct val="100000"/>
              </a:lnSpc>
              <a:spcBef>
                <a:spcPct val="20000"/>
              </a:spcBef>
              <a:buClr>
                <a:srgbClr val="40C0C0"/>
              </a:buClr>
              <a:buFont typeface="Arial"/>
              <a:buChar char="»"/>
              <a:defRPr sz="800" kern="1200">
                <a:solidFill>
                  <a:srgbClr val="555759"/>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1600" b="1" dirty="0">
                <a:solidFill>
                  <a:schemeClr val="tx1"/>
                </a:solidFill>
                <a:latin typeface="Arial" panose="020B0604020202020204" pitchFamily="34" charset="0"/>
                <a:cs typeface="Arial" panose="020B0604020202020204" pitchFamily="34" charset="0"/>
              </a:rPr>
              <a:t>Neutral:</a:t>
            </a:r>
          </a:p>
          <a:p>
            <a:r>
              <a:rPr lang="en-US" sz="1600" dirty="0">
                <a:solidFill>
                  <a:schemeClr val="tx1"/>
                </a:solidFill>
                <a:latin typeface="Arial" panose="020B0604020202020204" pitchFamily="34" charset="0"/>
                <a:cs typeface="Arial" panose="020B0604020202020204" pitchFamily="34" charset="0"/>
              </a:rPr>
              <a:t>FTP and Telnet – gone</a:t>
            </a:r>
          </a:p>
          <a:p>
            <a:r>
              <a:rPr lang="en-US" sz="1600" dirty="0" smtClean="0">
                <a:solidFill>
                  <a:schemeClr val="tx1"/>
                </a:solidFill>
                <a:latin typeface="Arial" panose="020B0604020202020204" pitchFamily="34" charset="0"/>
                <a:cs typeface="Arial" panose="020B0604020202020204" pitchFamily="34" charset="0"/>
              </a:rPr>
              <a:t>“System” </a:t>
            </a:r>
            <a:r>
              <a:rPr lang="en-US" sz="1600" dirty="0">
                <a:solidFill>
                  <a:schemeClr val="tx1"/>
                </a:solidFill>
                <a:latin typeface="Arial" panose="020B0604020202020204" pitchFamily="34" charset="0"/>
                <a:cs typeface="Arial" panose="020B0604020202020204" pitchFamily="34" charset="0"/>
              </a:rPr>
              <a:t>printers – gone</a:t>
            </a:r>
          </a:p>
          <a:p>
            <a:r>
              <a:rPr lang="en-US" sz="1600" dirty="0">
                <a:solidFill>
                  <a:schemeClr val="tx1"/>
                </a:solidFill>
                <a:latin typeface="Arial" panose="020B0604020202020204" pitchFamily="34" charset="0"/>
                <a:cs typeface="Arial" panose="020B0604020202020204" pitchFamily="34" charset="0"/>
              </a:rPr>
              <a:t>SSL certificates</a:t>
            </a:r>
          </a:p>
          <a:p>
            <a:endParaRPr lang="en-US" sz="1600" dirty="0">
              <a:solidFill>
                <a:schemeClr val="tx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03CCBF9D-0FFC-45D6-A31D-CD08D130D487}"/>
              </a:ext>
            </a:extLst>
          </p:cNvPr>
          <p:cNvSpPr>
            <a:spLocks noGrp="1"/>
          </p:cNvSpPr>
          <p:nvPr>
            <p:ph sz="quarter" idx="4294967295"/>
          </p:nvPr>
        </p:nvSpPr>
        <p:spPr>
          <a:xfrm>
            <a:off x="6281930" y="1317911"/>
            <a:ext cx="2709671" cy="3257823"/>
          </a:xfrm>
          <a:prstGeom prst="rect">
            <a:avLst/>
          </a:prstGeom>
        </p:spPr>
        <p:txBody>
          <a:bodyPr>
            <a:normAutofit/>
          </a:bodyPr>
          <a:lstStyle/>
          <a:p>
            <a:pPr marL="0" indent="0">
              <a:buNone/>
            </a:pPr>
            <a:r>
              <a:rPr lang="en-US" sz="1600" b="1" dirty="0">
                <a:solidFill>
                  <a:schemeClr val="tx1"/>
                </a:solidFill>
                <a:latin typeface="Arial" panose="020B0604020202020204" pitchFamily="34" charset="0"/>
                <a:cs typeface="Arial" panose="020B0604020202020204" pitchFamily="34" charset="0"/>
              </a:rPr>
              <a:t>Cons:</a:t>
            </a:r>
          </a:p>
          <a:p>
            <a:r>
              <a:rPr lang="en-US" sz="1600" dirty="0">
                <a:solidFill>
                  <a:schemeClr val="tx1"/>
                </a:solidFill>
                <a:latin typeface="Arial" panose="020B0604020202020204" pitchFamily="34" charset="0"/>
                <a:cs typeface="Arial" panose="020B0604020202020204" pitchFamily="34" charset="0"/>
              </a:rPr>
              <a:t>Harder to access remotely (staff login)</a:t>
            </a:r>
          </a:p>
          <a:p>
            <a:r>
              <a:rPr lang="en-US" sz="1600" dirty="0">
                <a:solidFill>
                  <a:schemeClr val="tx1"/>
                </a:solidFill>
                <a:latin typeface="Arial" panose="020B0604020202020204" pitchFamily="34" charset="0"/>
                <a:cs typeface="Arial" panose="020B0604020202020204" pitchFamily="34" charset="0"/>
              </a:rPr>
              <a:t>A bit more expensive</a:t>
            </a:r>
          </a:p>
          <a:p>
            <a:r>
              <a:rPr lang="en-US" sz="1600" dirty="0">
                <a:solidFill>
                  <a:schemeClr val="tx1"/>
                </a:solidFill>
                <a:latin typeface="Arial" panose="020B0604020202020204" pitchFamily="34" charset="0"/>
                <a:cs typeface="Arial" panose="020B0604020202020204" pitchFamily="34" charset="0"/>
              </a:rPr>
              <a:t>If using IPs for SDA or other access, all need to be changed (WAM)</a:t>
            </a:r>
          </a:p>
          <a:p>
            <a:r>
              <a:rPr lang="en-US" sz="1600" dirty="0">
                <a:solidFill>
                  <a:schemeClr val="tx1"/>
                </a:solidFill>
                <a:latin typeface="Arial" panose="020B0604020202020204" pitchFamily="34" charset="0"/>
                <a:cs typeface="Arial" panose="020B0604020202020204" pitchFamily="34" charset="0"/>
              </a:rPr>
              <a:t>No visual access</a:t>
            </a:r>
          </a:p>
          <a:p>
            <a:endParaRPr lang="en-US" sz="1800" dirty="0">
              <a:solidFill>
                <a:schemeClr val="tx1"/>
              </a:solidFill>
            </a:endParaRPr>
          </a:p>
          <a:p>
            <a:endParaRPr lang="en-US" sz="1800" dirty="0">
              <a:solidFill>
                <a:schemeClr val="tx1"/>
              </a:solidFill>
            </a:endParaRPr>
          </a:p>
        </p:txBody>
      </p:sp>
      <p:pic>
        <p:nvPicPr>
          <p:cNvPr id="7" name="Picture 2" descr="Home">
            <a:extLst>
              <a:ext uri="{FF2B5EF4-FFF2-40B4-BE49-F238E27FC236}">
                <a16:creationId xmlns:a16="http://schemas.microsoft.com/office/drawing/2014/main" id="{4736AD84-3510-4E95-B9A6-DDA4A26EDF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C5BE9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C5BE9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How’s It Going?</a:t>
            </a:r>
          </a:p>
        </p:txBody>
      </p:sp>
      <p:sp>
        <p:nvSpPr>
          <p:cNvPr id="2" name="Content Placeholder 1"/>
          <p:cNvSpPr>
            <a:spLocks noGrp="1"/>
          </p:cNvSpPr>
          <p:nvPr>
            <p:ph idx="1"/>
          </p:nvPr>
        </p:nvSpPr>
        <p:spPr>
          <a:xfrm>
            <a:off x="152400" y="1306340"/>
            <a:ext cx="3870960" cy="3288284"/>
          </a:xfrm>
        </p:spPr>
        <p:txBody>
          <a:bodyPr/>
          <a:lstStyle/>
          <a:p>
            <a:r>
              <a:rPr lang="en-US" dirty="0">
                <a:solidFill>
                  <a:schemeClr val="tx1"/>
                </a:solidFill>
              </a:rPr>
              <a:t>Speeds</a:t>
            </a:r>
          </a:p>
          <a:p>
            <a:pPr lvl="1"/>
            <a:r>
              <a:rPr lang="en-US" dirty="0">
                <a:solidFill>
                  <a:schemeClr val="tx1"/>
                </a:solidFill>
              </a:rPr>
              <a:t>Same or better as in-house turnkey</a:t>
            </a:r>
          </a:p>
          <a:p>
            <a:r>
              <a:rPr lang="en-US" dirty="0">
                <a:solidFill>
                  <a:schemeClr val="tx1"/>
                </a:solidFill>
              </a:rPr>
              <a:t>Updates</a:t>
            </a:r>
          </a:p>
          <a:p>
            <a:pPr lvl="1"/>
            <a:r>
              <a:rPr lang="en-US" dirty="0">
                <a:solidFill>
                  <a:schemeClr val="tx1"/>
                </a:solidFill>
              </a:rPr>
              <a:t>Easy to schedule</a:t>
            </a:r>
          </a:p>
          <a:p>
            <a:r>
              <a:rPr lang="en-US" dirty="0">
                <a:solidFill>
                  <a:schemeClr val="tx1"/>
                </a:solidFill>
              </a:rPr>
              <a:t>Internet down at one library doesn’t affect other library</a:t>
            </a:r>
          </a:p>
        </p:txBody>
      </p:sp>
      <p:pic>
        <p:nvPicPr>
          <p:cNvPr id="4" name="Picture 2" descr="Home">
            <a:extLst>
              <a:ext uri="{FF2B5EF4-FFF2-40B4-BE49-F238E27FC236}">
                <a16:creationId xmlns:a16="http://schemas.microsoft.com/office/drawing/2014/main" id="{0F43D39C-790C-4441-9979-49467B1024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81600" y="1144389"/>
            <a:ext cx="3962400" cy="2971800"/>
          </a:xfrm>
          <a:prstGeom prst="rect">
            <a:avLst/>
          </a:prstGeom>
        </p:spPr>
      </p:pic>
    </p:spTree>
    <p:extLst>
      <p:ext uri="{BB962C8B-B14F-4D97-AF65-F5344CB8AC3E}">
        <p14:creationId xmlns:p14="http://schemas.microsoft.com/office/powerpoint/2010/main" val="3109821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18C0B-AE7B-E247-9E9E-67082E75075C}"/>
              </a:ext>
            </a:extLst>
          </p:cNvPr>
          <p:cNvSpPr>
            <a:spLocks noGrp="1"/>
          </p:cNvSpPr>
          <p:nvPr>
            <p:ph type="body" sz="quarter" idx="10"/>
          </p:nvPr>
        </p:nvSpPr>
        <p:spPr>
          <a:xfrm>
            <a:off x="2078614" y="385482"/>
            <a:ext cx="5419907" cy="2732157"/>
          </a:xfrm>
        </p:spPr>
        <p:txBody>
          <a:bodyPr/>
          <a:lstStyle/>
          <a:p>
            <a:pPr algn="l"/>
            <a:r>
              <a:rPr lang="en-US" sz="3600" dirty="0" smtClean="0"/>
              <a:t>Joe </a:t>
            </a:r>
            <a:r>
              <a:rPr lang="en-US" sz="3600" dirty="0" err="1" smtClean="0"/>
              <a:t>McMorris</a:t>
            </a:r>
            <a:r>
              <a:rPr lang="en-US" sz="2800" dirty="0"/>
              <a:t/>
            </a:r>
            <a:br>
              <a:rPr lang="en-US" sz="2800" dirty="0"/>
            </a:br>
            <a:r>
              <a:rPr lang="en-US" sz="2800" dirty="0" smtClean="0"/>
              <a:t>CIO</a:t>
            </a:r>
            <a:r>
              <a:rPr lang="en-US" sz="2800" dirty="0"/>
              <a:t/>
            </a:r>
            <a:br>
              <a:rPr lang="en-US" sz="2800" dirty="0"/>
            </a:br>
            <a:r>
              <a:rPr lang="en-US" sz="2800" dirty="0" smtClean="0"/>
              <a:t>Innovative Interfaces</a:t>
            </a:r>
            <a:endParaRPr lang="en-US" sz="2800" dirty="0" smtClean="0"/>
          </a:p>
          <a:p>
            <a:pPr algn="l"/>
            <a:endParaRPr lang="en-US" sz="2800" dirty="0"/>
          </a:p>
          <a:p>
            <a:pPr algn="l"/>
            <a:r>
              <a:rPr lang="en-US" sz="3200" dirty="0" smtClean="0"/>
              <a:t>Hilary Newman</a:t>
            </a:r>
            <a:endParaRPr lang="en-US" sz="2800" dirty="0" smtClean="0"/>
          </a:p>
          <a:p>
            <a:pPr algn="l"/>
            <a:r>
              <a:rPr lang="en-US" sz="2800" dirty="0" smtClean="0"/>
              <a:t>SVP Customer Support</a:t>
            </a:r>
          </a:p>
          <a:p>
            <a:pPr algn="l"/>
            <a:r>
              <a:rPr lang="en-US" sz="2800" dirty="0" smtClean="0"/>
              <a:t>Innovative Interfaces</a:t>
            </a:r>
            <a:endParaRPr lang="en-US" sz="2800" dirty="0"/>
          </a:p>
        </p:txBody>
      </p:sp>
    </p:spTree>
    <p:extLst>
      <p:ext uri="{BB962C8B-B14F-4D97-AF65-F5344CB8AC3E}">
        <p14:creationId xmlns:p14="http://schemas.microsoft.com/office/powerpoint/2010/main" val="1205640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23835A-513C-41B2-AD82-4691B05D8B24}"/>
              </a:ext>
            </a:extLst>
          </p:cNvPr>
          <p:cNvSpPr>
            <a:spLocks noGrp="1"/>
          </p:cNvSpPr>
          <p:nvPr>
            <p:ph type="title"/>
          </p:nvPr>
        </p:nvSpPr>
        <p:spPr>
          <a:xfrm>
            <a:off x="304800" y="414626"/>
            <a:ext cx="7835153" cy="656037"/>
          </a:xfrm>
        </p:spPr>
        <p:txBody>
          <a:bodyPr>
            <a:normAutofit/>
          </a:bodyPr>
          <a:lstStyle/>
          <a:p>
            <a:r>
              <a:rPr lang="en-US" dirty="0"/>
              <a:t>How Long Does Server Hardware Last?</a:t>
            </a:r>
          </a:p>
        </p:txBody>
      </p:sp>
      <p:sp>
        <p:nvSpPr>
          <p:cNvPr id="14" name="Oval 13">
            <a:extLst>
              <a:ext uri="{FF2B5EF4-FFF2-40B4-BE49-F238E27FC236}">
                <a16:creationId xmlns:a16="http://schemas.microsoft.com/office/drawing/2014/main" id="{67FCC6CA-BAD0-4D11-9B93-C13CB30DBEF8}"/>
              </a:ext>
            </a:extLst>
          </p:cNvPr>
          <p:cNvSpPr/>
          <p:nvPr/>
        </p:nvSpPr>
        <p:spPr>
          <a:xfrm>
            <a:off x="142187" y="1635309"/>
            <a:ext cx="1902506" cy="187288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0" b="1" dirty="0"/>
              <a:t>3</a:t>
            </a:r>
          </a:p>
        </p:txBody>
      </p:sp>
      <p:sp>
        <p:nvSpPr>
          <p:cNvPr id="15" name="Oval 14">
            <a:extLst>
              <a:ext uri="{FF2B5EF4-FFF2-40B4-BE49-F238E27FC236}">
                <a16:creationId xmlns:a16="http://schemas.microsoft.com/office/drawing/2014/main" id="{4E20D376-9B39-406C-B33C-32DAE9E1F96F}"/>
              </a:ext>
            </a:extLst>
          </p:cNvPr>
          <p:cNvSpPr/>
          <p:nvPr/>
        </p:nvSpPr>
        <p:spPr>
          <a:xfrm>
            <a:off x="4693527" y="1635309"/>
            <a:ext cx="1902506" cy="187288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0" b="1" dirty="0"/>
              <a:t>14</a:t>
            </a:r>
          </a:p>
        </p:txBody>
      </p:sp>
      <p:sp>
        <p:nvSpPr>
          <p:cNvPr id="16" name="Oval 15">
            <a:extLst>
              <a:ext uri="{FF2B5EF4-FFF2-40B4-BE49-F238E27FC236}">
                <a16:creationId xmlns:a16="http://schemas.microsoft.com/office/drawing/2014/main" id="{2CEF3CD2-38E6-4B18-A1CC-A35BCA62136E}"/>
              </a:ext>
            </a:extLst>
          </p:cNvPr>
          <p:cNvSpPr/>
          <p:nvPr/>
        </p:nvSpPr>
        <p:spPr>
          <a:xfrm>
            <a:off x="2417857" y="1635309"/>
            <a:ext cx="1902506" cy="1872883"/>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0" b="1" dirty="0"/>
              <a:t>200</a:t>
            </a:r>
          </a:p>
        </p:txBody>
      </p:sp>
      <p:sp>
        <p:nvSpPr>
          <p:cNvPr id="17" name="Oval 16">
            <a:extLst>
              <a:ext uri="{FF2B5EF4-FFF2-40B4-BE49-F238E27FC236}">
                <a16:creationId xmlns:a16="http://schemas.microsoft.com/office/drawing/2014/main" id="{1DC408F5-B510-44C8-8D5B-03EE132D692C}"/>
              </a:ext>
            </a:extLst>
          </p:cNvPr>
          <p:cNvSpPr/>
          <p:nvPr/>
        </p:nvSpPr>
        <p:spPr>
          <a:xfrm>
            <a:off x="6969197" y="1635308"/>
            <a:ext cx="1902506" cy="1872883"/>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000" b="1" dirty="0"/>
              <a:t>40</a:t>
            </a:r>
          </a:p>
        </p:txBody>
      </p:sp>
    </p:spTree>
    <p:extLst>
      <p:ext uri="{BB962C8B-B14F-4D97-AF65-F5344CB8AC3E}">
        <p14:creationId xmlns:p14="http://schemas.microsoft.com/office/powerpoint/2010/main" val="3082211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4EC3-AE4F-4565-B8E7-25FA037E663A}"/>
              </a:ext>
            </a:extLst>
          </p:cNvPr>
          <p:cNvSpPr>
            <a:spLocks noGrp="1"/>
          </p:cNvSpPr>
          <p:nvPr>
            <p:ph type="title"/>
          </p:nvPr>
        </p:nvSpPr>
        <p:spPr/>
        <p:txBody>
          <a:bodyPr/>
          <a:lstStyle/>
          <a:p>
            <a:r>
              <a:rPr lang="en-US" dirty="0"/>
              <a:t>How old is too old?</a:t>
            </a:r>
          </a:p>
        </p:txBody>
      </p:sp>
      <p:pic>
        <p:nvPicPr>
          <p:cNvPr id="4" name="Picture 3">
            <a:extLst>
              <a:ext uri="{FF2B5EF4-FFF2-40B4-BE49-F238E27FC236}">
                <a16:creationId xmlns:a16="http://schemas.microsoft.com/office/drawing/2014/main" id="{106B00F1-AB7B-4D60-AB5D-2B66009653F5}"/>
              </a:ext>
            </a:extLst>
          </p:cNvPr>
          <p:cNvPicPr>
            <a:picLocks noChangeAspect="1"/>
          </p:cNvPicPr>
          <p:nvPr/>
        </p:nvPicPr>
        <p:blipFill>
          <a:blip r:embed="rId2"/>
          <a:stretch>
            <a:fillRect/>
          </a:stretch>
        </p:blipFill>
        <p:spPr>
          <a:xfrm>
            <a:off x="1664898" y="1149098"/>
            <a:ext cx="4917057" cy="3802238"/>
          </a:xfrm>
          <a:prstGeom prst="rect">
            <a:avLst/>
          </a:prstGeom>
        </p:spPr>
      </p:pic>
    </p:spTree>
    <p:extLst>
      <p:ext uri="{BB962C8B-B14F-4D97-AF65-F5344CB8AC3E}">
        <p14:creationId xmlns:p14="http://schemas.microsoft.com/office/powerpoint/2010/main" val="3678160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DBD7F-ECBC-4AAF-8B57-13DA1934AFDA}"/>
              </a:ext>
            </a:extLst>
          </p:cNvPr>
          <p:cNvSpPr>
            <a:spLocks noGrp="1"/>
          </p:cNvSpPr>
          <p:nvPr>
            <p:ph type="title"/>
          </p:nvPr>
        </p:nvSpPr>
        <p:spPr/>
        <p:txBody>
          <a:bodyPr/>
          <a:lstStyle/>
          <a:p>
            <a:r>
              <a:rPr lang="en-US" dirty="0"/>
              <a:t>What you should expect: 3-5 Year Life</a:t>
            </a:r>
          </a:p>
        </p:txBody>
      </p:sp>
      <p:sp>
        <p:nvSpPr>
          <p:cNvPr id="3" name="Content Placeholder 2">
            <a:extLst>
              <a:ext uri="{FF2B5EF4-FFF2-40B4-BE49-F238E27FC236}">
                <a16:creationId xmlns:a16="http://schemas.microsoft.com/office/drawing/2014/main" id="{86854451-702D-4241-9CA4-06929F1B57A8}"/>
              </a:ext>
            </a:extLst>
          </p:cNvPr>
          <p:cNvSpPr>
            <a:spLocks noGrp="1"/>
          </p:cNvSpPr>
          <p:nvPr>
            <p:ph idx="1"/>
          </p:nvPr>
        </p:nvSpPr>
        <p:spPr/>
        <p:txBody>
          <a:bodyPr>
            <a:normAutofit fontScale="85000" lnSpcReduction="10000"/>
          </a:bodyPr>
          <a:lstStyle/>
          <a:p>
            <a:r>
              <a:rPr lang="en-US" sz="1700" dirty="0"/>
              <a:t>Years 1-3</a:t>
            </a:r>
          </a:p>
          <a:p>
            <a:pPr lvl="1"/>
            <a:r>
              <a:rPr lang="en-US" sz="1700" dirty="0"/>
              <a:t>Good performance</a:t>
            </a:r>
          </a:p>
          <a:p>
            <a:pPr lvl="1"/>
            <a:r>
              <a:rPr lang="en-US" sz="1700" dirty="0"/>
              <a:t>Highly reliable and stable</a:t>
            </a:r>
          </a:p>
          <a:p>
            <a:pPr lvl="1"/>
            <a:r>
              <a:rPr lang="en-US" sz="1700" dirty="0"/>
              <a:t>Smooth software upgrades</a:t>
            </a:r>
          </a:p>
          <a:p>
            <a:r>
              <a:rPr lang="en-US" sz="1700" dirty="0"/>
              <a:t>Year 4</a:t>
            </a:r>
          </a:p>
          <a:p>
            <a:pPr lvl="1"/>
            <a:r>
              <a:rPr lang="en-US" sz="1700" dirty="0"/>
              <a:t>Performance starts to degrade</a:t>
            </a:r>
          </a:p>
          <a:p>
            <a:pPr lvl="1"/>
            <a:r>
              <a:rPr lang="en-US" sz="1700" dirty="0"/>
              <a:t>Analog parts may start to fail</a:t>
            </a:r>
          </a:p>
          <a:p>
            <a:pPr lvl="1"/>
            <a:r>
              <a:rPr lang="en-US" sz="1700" dirty="0"/>
              <a:t>Time to get hardware in the budget</a:t>
            </a:r>
          </a:p>
          <a:p>
            <a:r>
              <a:rPr lang="en-US" sz="1700" dirty="0"/>
              <a:t>Year 5 +</a:t>
            </a:r>
          </a:p>
          <a:p>
            <a:pPr lvl="1"/>
            <a:r>
              <a:rPr lang="en-US" sz="1700" dirty="0"/>
              <a:t>Hardware failures increase</a:t>
            </a:r>
          </a:p>
          <a:p>
            <a:pPr lvl="1"/>
            <a:r>
              <a:rPr lang="en-US" sz="1700" dirty="0"/>
              <a:t>Many batteries and tape drives fail in year 5</a:t>
            </a:r>
          </a:p>
          <a:p>
            <a:pPr lvl="1"/>
            <a:r>
              <a:rPr lang="en-US" sz="1700" dirty="0"/>
              <a:t>Emergency disk replacements common</a:t>
            </a:r>
          </a:p>
          <a:p>
            <a:pPr lvl="1"/>
            <a:r>
              <a:rPr lang="en-US" sz="1700" dirty="0"/>
              <a:t>Expect the unexpected – likely to experience downtime to address problems</a:t>
            </a:r>
          </a:p>
          <a:p>
            <a:pPr lvl="1"/>
            <a:r>
              <a:rPr lang="en-US" sz="1700" dirty="0"/>
              <a:t>Time to replace is NOW!</a:t>
            </a:r>
          </a:p>
          <a:p>
            <a:endParaRPr lang="en-US" dirty="0"/>
          </a:p>
        </p:txBody>
      </p:sp>
    </p:spTree>
    <p:extLst>
      <p:ext uri="{BB962C8B-B14F-4D97-AF65-F5344CB8AC3E}">
        <p14:creationId xmlns:p14="http://schemas.microsoft.com/office/powerpoint/2010/main" val="3476940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A59C8-700F-45FE-A6C0-0A1860860440}"/>
              </a:ext>
            </a:extLst>
          </p:cNvPr>
          <p:cNvSpPr>
            <a:spLocks noGrp="1"/>
          </p:cNvSpPr>
          <p:nvPr>
            <p:ph idx="1"/>
          </p:nvPr>
        </p:nvSpPr>
        <p:spPr>
          <a:xfrm>
            <a:off x="152400" y="1255059"/>
            <a:ext cx="5167776" cy="3339564"/>
          </a:xfrm>
        </p:spPr>
        <p:txBody>
          <a:bodyPr>
            <a:normAutofit/>
          </a:bodyPr>
          <a:lstStyle/>
          <a:p>
            <a:pPr marL="0" indent="0">
              <a:buNone/>
            </a:pPr>
            <a:r>
              <a:rPr lang="en-US" sz="1800" b="1" dirty="0"/>
              <a:t>Does your server:</a:t>
            </a:r>
          </a:p>
          <a:p>
            <a:r>
              <a:rPr lang="en-US" sz="1800" dirty="0"/>
              <a:t>Slow down</a:t>
            </a:r>
          </a:p>
          <a:p>
            <a:r>
              <a:rPr lang="en-US" sz="1800" dirty="0"/>
              <a:t>Make new noises, like grinding or a loud fan</a:t>
            </a:r>
          </a:p>
          <a:p>
            <a:r>
              <a:rPr lang="en-US" sz="1800" dirty="0"/>
              <a:t>Have an amber alert light</a:t>
            </a:r>
          </a:p>
          <a:p>
            <a:r>
              <a:rPr lang="en-US" sz="1800" dirty="0"/>
              <a:t>Require frequent re-booting due to</a:t>
            </a:r>
          </a:p>
          <a:p>
            <a:r>
              <a:rPr lang="en-US" sz="1800" dirty="0"/>
              <a:t>Random failures</a:t>
            </a:r>
          </a:p>
          <a:p>
            <a:r>
              <a:rPr lang="en-US" sz="1800" dirty="0"/>
              <a:t>Boot up and reboot slowly</a:t>
            </a:r>
          </a:p>
          <a:p>
            <a:r>
              <a:rPr lang="en-US" sz="1800" dirty="0"/>
              <a:t>Display corrupt file messages</a:t>
            </a:r>
          </a:p>
          <a:p>
            <a:r>
              <a:rPr lang="en-US" sz="1800" dirty="0"/>
              <a:t>Divert to “read only” for no clear reason</a:t>
            </a:r>
          </a:p>
        </p:txBody>
      </p:sp>
      <p:sp>
        <p:nvSpPr>
          <p:cNvPr id="3" name="Title 2">
            <a:extLst>
              <a:ext uri="{FF2B5EF4-FFF2-40B4-BE49-F238E27FC236}">
                <a16:creationId xmlns:a16="http://schemas.microsoft.com/office/drawing/2014/main" id="{B6C33D34-C179-43FA-BFAE-A288FF005D8B}"/>
              </a:ext>
            </a:extLst>
          </p:cNvPr>
          <p:cNvSpPr>
            <a:spLocks noGrp="1"/>
          </p:cNvSpPr>
          <p:nvPr>
            <p:ph type="title"/>
          </p:nvPr>
        </p:nvSpPr>
        <p:spPr>
          <a:xfrm>
            <a:off x="0" y="326240"/>
            <a:ext cx="8686800" cy="744423"/>
          </a:xfrm>
        </p:spPr>
        <p:txBody>
          <a:bodyPr>
            <a:normAutofit/>
          </a:bodyPr>
          <a:lstStyle/>
          <a:p>
            <a:r>
              <a:rPr lang="en-US" sz="2000" dirty="0"/>
              <a:t>Warning Signs that Hardware Failure is in Your </a:t>
            </a:r>
            <a:r>
              <a:rPr lang="en-US" sz="2000" dirty="0" smtClean="0"/>
              <a:t/>
            </a:r>
            <a:br>
              <a:rPr lang="en-US" sz="2000" dirty="0" smtClean="0"/>
            </a:br>
            <a:r>
              <a:rPr lang="en-US" sz="2000" dirty="0" smtClean="0"/>
              <a:t>Near </a:t>
            </a:r>
            <a:r>
              <a:rPr lang="en-US" sz="2000" dirty="0"/>
              <a:t>Future</a:t>
            </a:r>
          </a:p>
        </p:txBody>
      </p:sp>
      <p:pic>
        <p:nvPicPr>
          <p:cNvPr id="1030" name="Picture 6" descr="Image result for system down error">
            <a:extLst>
              <a:ext uri="{FF2B5EF4-FFF2-40B4-BE49-F238E27FC236}">
                <a16:creationId xmlns:a16="http://schemas.microsoft.com/office/drawing/2014/main" id="{3E44CCA5-CAB8-48D6-914B-0A53A0BE8F4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20176" y="1402997"/>
            <a:ext cx="3528873" cy="211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83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Cover</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Why we migrated</a:t>
            </a:r>
          </a:p>
          <a:p>
            <a:r>
              <a:rPr lang="en-US" dirty="0" smtClean="0"/>
              <a:t>How we migrated</a:t>
            </a:r>
          </a:p>
          <a:p>
            <a:r>
              <a:rPr lang="en-US" dirty="0" smtClean="0"/>
              <a:t>Migration day</a:t>
            </a:r>
          </a:p>
          <a:p>
            <a:r>
              <a:rPr lang="en-US" dirty="0" smtClean="0"/>
              <a:t>Cleanup</a:t>
            </a:r>
          </a:p>
          <a:p>
            <a:r>
              <a:rPr lang="en-US" dirty="0" smtClean="0"/>
              <a:t>Pros and Cons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5382" y="1159163"/>
            <a:ext cx="4068618" cy="3051463"/>
          </a:xfrm>
          <a:prstGeom prst="rect">
            <a:avLst/>
          </a:prstGeom>
        </p:spPr>
      </p:pic>
      <p:pic>
        <p:nvPicPr>
          <p:cNvPr id="5"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190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C32BAE-60ED-4C8A-A46B-0A8010FAA1AA}"/>
              </a:ext>
            </a:extLst>
          </p:cNvPr>
          <p:cNvSpPr>
            <a:spLocks noGrp="1"/>
          </p:cNvSpPr>
          <p:nvPr>
            <p:ph idx="1"/>
          </p:nvPr>
        </p:nvSpPr>
        <p:spPr>
          <a:xfrm>
            <a:off x="457200" y="1070663"/>
            <a:ext cx="8229600" cy="3232396"/>
          </a:xfrm>
        </p:spPr>
        <p:txBody>
          <a:bodyPr>
            <a:normAutofit lnSpcReduction="10000"/>
          </a:bodyPr>
          <a:lstStyle/>
          <a:p>
            <a:pPr marL="0" indent="0">
              <a:buNone/>
            </a:pPr>
            <a:r>
              <a:rPr lang="en-US" b="1" dirty="0"/>
              <a:t>Here’s how it might go – choose one or all!	</a:t>
            </a:r>
          </a:p>
          <a:p>
            <a:pPr marL="0" indent="0">
              <a:buNone/>
            </a:pPr>
            <a:endParaRPr lang="en-US" dirty="0"/>
          </a:p>
          <a:p>
            <a:pPr marL="0" indent="0">
              <a:buNone/>
            </a:pPr>
            <a:r>
              <a:rPr lang="en-US" dirty="0"/>
              <a:t>		Hard Disk </a:t>
            </a:r>
            <a:r>
              <a:rPr lang="en-US" dirty="0" smtClean="0"/>
              <a:t>Drives </a:t>
            </a:r>
            <a:r>
              <a:rPr lang="en-US" dirty="0"/>
              <a:t>Fail</a:t>
            </a:r>
          </a:p>
          <a:p>
            <a:pPr marL="0" indent="0">
              <a:buNone/>
            </a:pPr>
            <a:endParaRPr lang="en-US" dirty="0"/>
          </a:p>
          <a:p>
            <a:pPr marL="0" indent="0">
              <a:buNone/>
            </a:pPr>
            <a:r>
              <a:rPr lang="en-US" dirty="0"/>
              <a:t>		Tape Drives Wear Out</a:t>
            </a:r>
          </a:p>
          <a:p>
            <a:pPr marL="0" indent="0">
              <a:buNone/>
            </a:pPr>
            <a:endParaRPr lang="en-US" dirty="0"/>
          </a:p>
          <a:p>
            <a:pPr marL="0" indent="0">
              <a:buNone/>
            </a:pPr>
            <a:r>
              <a:rPr lang="en-US" dirty="0"/>
              <a:t>		Overheating</a:t>
            </a:r>
          </a:p>
          <a:p>
            <a:pPr marL="0" indent="0">
              <a:buNone/>
            </a:pPr>
            <a:endParaRPr lang="en-US" dirty="0"/>
          </a:p>
          <a:p>
            <a:pPr marL="0" indent="0">
              <a:buNone/>
            </a:pPr>
            <a:r>
              <a:rPr lang="en-US" dirty="0"/>
              <a:t>		Electronic Components Fail</a:t>
            </a:r>
          </a:p>
        </p:txBody>
      </p:sp>
      <p:sp>
        <p:nvSpPr>
          <p:cNvPr id="3" name="Title 2">
            <a:extLst>
              <a:ext uri="{FF2B5EF4-FFF2-40B4-BE49-F238E27FC236}">
                <a16:creationId xmlns:a16="http://schemas.microsoft.com/office/drawing/2014/main" id="{9D23835A-513C-41B2-AD82-4691B05D8B24}"/>
              </a:ext>
            </a:extLst>
          </p:cNvPr>
          <p:cNvSpPr>
            <a:spLocks noGrp="1"/>
          </p:cNvSpPr>
          <p:nvPr>
            <p:ph type="title"/>
          </p:nvPr>
        </p:nvSpPr>
        <p:spPr/>
        <p:txBody>
          <a:bodyPr>
            <a:noAutofit/>
          </a:bodyPr>
          <a:lstStyle/>
          <a:p>
            <a:r>
              <a:rPr lang="en-US" dirty="0"/>
              <a:t>SPOF: Ready for your System to Go </a:t>
            </a:r>
            <a:r>
              <a:rPr lang="en-US" dirty="0" smtClean="0"/>
              <a:t/>
            </a:r>
            <a:br>
              <a:rPr lang="en-US" dirty="0" smtClean="0"/>
            </a:br>
            <a:r>
              <a:rPr lang="en-US" dirty="0" smtClean="0"/>
              <a:t>Down </a:t>
            </a:r>
            <a:r>
              <a:rPr lang="en-US" dirty="0"/>
              <a:t>Unexpectedly?</a:t>
            </a:r>
          </a:p>
        </p:txBody>
      </p:sp>
      <p:sp>
        <p:nvSpPr>
          <p:cNvPr id="9" name="Oval 8">
            <a:extLst>
              <a:ext uri="{FF2B5EF4-FFF2-40B4-BE49-F238E27FC236}">
                <a16:creationId xmlns:a16="http://schemas.microsoft.com/office/drawing/2014/main" id="{AE13AD2A-7FBC-3549-883C-1190F4502214}"/>
              </a:ext>
            </a:extLst>
          </p:cNvPr>
          <p:cNvSpPr/>
          <p:nvPr/>
        </p:nvSpPr>
        <p:spPr>
          <a:xfrm>
            <a:off x="426720" y="1477994"/>
            <a:ext cx="564692" cy="564692"/>
          </a:xfrm>
          <a:prstGeom prst="ellipse">
            <a:avLst/>
          </a:prstGeom>
          <a:solidFill>
            <a:srgbClr val="4B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1FDAC8-36D4-6946-A6D1-5356C6D62C1C}"/>
              </a:ext>
            </a:extLst>
          </p:cNvPr>
          <p:cNvSpPr/>
          <p:nvPr/>
        </p:nvSpPr>
        <p:spPr>
          <a:xfrm>
            <a:off x="426720" y="2191515"/>
            <a:ext cx="564692" cy="564692"/>
          </a:xfrm>
          <a:prstGeom prst="ellipse">
            <a:avLst/>
          </a:prstGeom>
          <a:solidFill>
            <a:srgbClr val="4B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52BEE8-8105-BB4B-9844-4EB3D13B4096}"/>
              </a:ext>
            </a:extLst>
          </p:cNvPr>
          <p:cNvSpPr/>
          <p:nvPr/>
        </p:nvSpPr>
        <p:spPr>
          <a:xfrm>
            <a:off x="436982" y="2905036"/>
            <a:ext cx="564692" cy="564692"/>
          </a:xfrm>
          <a:prstGeom prst="ellipse">
            <a:avLst/>
          </a:prstGeom>
          <a:solidFill>
            <a:srgbClr val="4B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ECA4EE-A634-B24B-AEAD-E0BCF8047FA9}"/>
              </a:ext>
            </a:extLst>
          </p:cNvPr>
          <p:cNvSpPr/>
          <p:nvPr/>
        </p:nvSpPr>
        <p:spPr>
          <a:xfrm>
            <a:off x="436982" y="3618557"/>
            <a:ext cx="564692" cy="564692"/>
          </a:xfrm>
          <a:prstGeom prst="ellipse">
            <a:avLst/>
          </a:prstGeom>
          <a:solidFill>
            <a:srgbClr val="4B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F01ACA-722D-A14B-AC79-915AD81D1854}"/>
              </a:ext>
            </a:extLst>
          </p:cNvPr>
          <p:cNvSpPr txBox="1"/>
          <p:nvPr/>
        </p:nvSpPr>
        <p:spPr>
          <a:xfrm>
            <a:off x="502920" y="1457911"/>
            <a:ext cx="412292"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26282CFA-13DE-AE4F-976F-E208EBB0CBB1}"/>
              </a:ext>
            </a:extLst>
          </p:cNvPr>
          <p:cNvSpPr txBox="1"/>
          <p:nvPr/>
        </p:nvSpPr>
        <p:spPr>
          <a:xfrm>
            <a:off x="513182" y="2157353"/>
            <a:ext cx="412292"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2</a:t>
            </a:r>
          </a:p>
        </p:txBody>
      </p:sp>
      <p:sp>
        <p:nvSpPr>
          <p:cNvPr id="7" name="TextBox 6">
            <a:extLst>
              <a:ext uri="{FF2B5EF4-FFF2-40B4-BE49-F238E27FC236}">
                <a16:creationId xmlns:a16="http://schemas.microsoft.com/office/drawing/2014/main" id="{F0BEB866-293E-0946-A595-642589F914FD}"/>
              </a:ext>
            </a:extLst>
          </p:cNvPr>
          <p:cNvSpPr txBox="1"/>
          <p:nvPr/>
        </p:nvSpPr>
        <p:spPr>
          <a:xfrm>
            <a:off x="513182" y="2880915"/>
            <a:ext cx="412292"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2119C0B4-C892-3449-BD7F-BCD7617641D2}"/>
              </a:ext>
            </a:extLst>
          </p:cNvPr>
          <p:cNvSpPr txBox="1"/>
          <p:nvPr/>
        </p:nvSpPr>
        <p:spPr>
          <a:xfrm>
            <a:off x="502920" y="3590398"/>
            <a:ext cx="412292"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4</a:t>
            </a:r>
          </a:p>
        </p:txBody>
      </p:sp>
      <p:pic>
        <p:nvPicPr>
          <p:cNvPr id="15" name="Picture 4" descr="Image result for failed hardware dilbert">
            <a:extLst>
              <a:ext uri="{FF2B5EF4-FFF2-40B4-BE49-F238E27FC236}">
                <a16:creationId xmlns:a16="http://schemas.microsoft.com/office/drawing/2014/main" id="{1AA8C2B6-285A-4B6E-9E3E-9EB80245B390}"/>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4320"/>
          <a:stretch/>
        </p:blipFill>
        <p:spPr bwMode="auto">
          <a:xfrm>
            <a:off x="4712166" y="1736337"/>
            <a:ext cx="4203384" cy="196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16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4A0F2F1-FF32-475F-A1F6-D593581B12AD}"/>
              </a:ext>
            </a:extLst>
          </p:cNvPr>
          <p:cNvGraphicFramePr>
            <a:graphicFrameLocks noGrp="1"/>
          </p:cNvGraphicFramePr>
          <p:nvPr>
            <p:ph idx="1"/>
            <p:extLst>
              <p:ext uri="{D42A27DB-BD31-4B8C-83A1-F6EECF244321}">
                <p14:modId xmlns:p14="http://schemas.microsoft.com/office/powerpoint/2010/main" val="100330056"/>
              </p:ext>
            </p:extLst>
          </p:nvPr>
        </p:nvGraphicFramePr>
        <p:xfrm>
          <a:off x="152400" y="819150"/>
          <a:ext cx="8839200" cy="4245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96544C5-0759-4DCD-84EC-E3086A5C388A}"/>
              </a:ext>
            </a:extLst>
          </p:cNvPr>
          <p:cNvSpPr>
            <a:spLocks noGrp="1"/>
          </p:cNvSpPr>
          <p:nvPr>
            <p:ph type="title"/>
          </p:nvPr>
        </p:nvSpPr>
        <p:spPr>
          <a:xfrm>
            <a:off x="0" y="414626"/>
            <a:ext cx="8686800" cy="656037"/>
          </a:xfrm>
        </p:spPr>
        <p:txBody>
          <a:bodyPr/>
          <a:lstStyle/>
          <a:p>
            <a:r>
              <a:rPr lang="en-US" dirty="0"/>
              <a:t>The Benefits of Hosting: Large and Small</a:t>
            </a:r>
          </a:p>
        </p:txBody>
      </p:sp>
    </p:spTree>
    <p:extLst>
      <p:ext uri="{BB962C8B-B14F-4D97-AF65-F5344CB8AC3E}">
        <p14:creationId xmlns:p14="http://schemas.microsoft.com/office/powerpoint/2010/main" val="1042237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52399" y="1389528"/>
            <a:ext cx="3807351" cy="3196181"/>
          </a:xfrm>
        </p:spPr>
        <p:txBody>
          <a:bodyPr vert="horz" lIns="91440" tIns="45720" rIns="91440" bIns="45720" rtlCol="0">
            <a:normAutofit/>
          </a:bodyPr>
          <a:lstStyle/>
          <a:p>
            <a:pPr marL="0" indent="0">
              <a:buNone/>
            </a:pPr>
            <a:r>
              <a:rPr lang="en-US" sz="1600" b="1" dirty="0"/>
              <a:t>Typical Hosting Migration Timing:</a:t>
            </a:r>
            <a:endParaRPr lang="en-US" sz="1600" b="1" dirty="0">
              <a:latin typeface="Arial" panose="020B0604020202020204" pitchFamily="34" charset="0"/>
              <a:cs typeface="Arial" panose="020B0604020202020204" pitchFamily="34" charset="0"/>
            </a:endParaRPr>
          </a:p>
          <a:p>
            <a:r>
              <a:rPr lang="en-US" sz="1600" dirty="0"/>
              <a:t>Allow 4-6 weeks to schedule</a:t>
            </a:r>
          </a:p>
          <a:p>
            <a:r>
              <a:rPr lang="en-US" sz="1600" dirty="0">
                <a:latin typeface="Arial" panose="020B0604020202020204" pitchFamily="34" charset="0"/>
                <a:cs typeface="Arial" panose="020B0604020202020204" pitchFamily="34" charset="0"/>
              </a:rPr>
              <a:t>As quick as 2 weeks start to finish</a:t>
            </a:r>
          </a:p>
          <a:p>
            <a:r>
              <a:rPr lang="en-US" sz="1600" dirty="0">
                <a:latin typeface="Arial" panose="020B0604020202020204" pitchFamily="34" charset="0"/>
                <a:cs typeface="Arial" panose="020B0604020202020204" pitchFamily="34" charset="0"/>
              </a:rPr>
              <a:t>Single day of downtime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We’re Here for You the Whole Time:</a:t>
            </a:r>
          </a:p>
          <a:p>
            <a:r>
              <a:rPr lang="en-US" sz="1600" dirty="0"/>
              <a:t>Our experts have experience and technical knowledge</a:t>
            </a:r>
          </a:p>
          <a:p>
            <a:r>
              <a:rPr lang="en-US" sz="1600" dirty="0"/>
              <a:t>Fully supported migration experience</a:t>
            </a:r>
          </a:p>
        </p:txBody>
      </p:sp>
      <p:sp>
        <p:nvSpPr>
          <p:cNvPr id="3" name="Title 2"/>
          <p:cNvSpPr>
            <a:spLocks noGrp="1"/>
          </p:cNvSpPr>
          <p:nvPr>
            <p:ph type="title"/>
          </p:nvPr>
        </p:nvSpPr>
        <p:spPr/>
        <p:txBody>
          <a:bodyPr vert="horz" lIns="91440" tIns="45720" rIns="91440" bIns="45720" rtlCol="0" anchor="ctr">
            <a:normAutofit fontScale="90000"/>
          </a:bodyPr>
          <a:lstStyle/>
          <a:p>
            <a:r>
              <a:rPr lang="en-US" sz="2800" dirty="0"/>
              <a:t>Over 200 iii Customers Successfully </a:t>
            </a:r>
            <a:r>
              <a:rPr lang="en-US" sz="2800" dirty="0" smtClean="0"/>
              <a:t/>
            </a:r>
            <a:br>
              <a:rPr lang="en-US" sz="2800" dirty="0" smtClean="0"/>
            </a:br>
            <a:r>
              <a:rPr lang="en-US" sz="2800" dirty="0" smtClean="0"/>
              <a:t>Migrated </a:t>
            </a:r>
            <a:r>
              <a:rPr lang="en-US" sz="2800" dirty="0"/>
              <a:t>to Hosting</a:t>
            </a:r>
          </a:p>
        </p:txBody>
      </p:sp>
      <p:pic>
        <p:nvPicPr>
          <p:cNvPr id="2" name="Picture 1">
            <a:extLst>
              <a:ext uri="{FF2B5EF4-FFF2-40B4-BE49-F238E27FC236}">
                <a16:creationId xmlns:a16="http://schemas.microsoft.com/office/drawing/2014/main" id="{3134A42F-F978-4F92-82B4-5A628C4BF690}"/>
              </a:ext>
            </a:extLst>
          </p:cNvPr>
          <p:cNvPicPr>
            <a:picLocks noChangeAspect="1"/>
          </p:cNvPicPr>
          <p:nvPr/>
        </p:nvPicPr>
        <p:blipFill rotWithShape="1">
          <a:blip r:embed="rId3"/>
          <a:srcRect l="9009" r="3727" b="3082"/>
          <a:stretch/>
        </p:blipFill>
        <p:spPr>
          <a:xfrm>
            <a:off x="4290411" y="1176865"/>
            <a:ext cx="4665480" cy="3848670"/>
          </a:xfrm>
          <a:prstGeom prst="rect">
            <a:avLst/>
          </a:prstGeom>
        </p:spPr>
      </p:pic>
    </p:spTree>
    <p:extLst>
      <p:ext uri="{BB962C8B-B14F-4D97-AF65-F5344CB8AC3E}">
        <p14:creationId xmlns:p14="http://schemas.microsoft.com/office/powerpoint/2010/main" val="698899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57581-6ECB-344B-8C43-F57BD0BA22E9}"/>
              </a:ext>
            </a:extLst>
          </p:cNvPr>
          <p:cNvSpPr>
            <a:spLocks noGrp="1"/>
          </p:cNvSpPr>
          <p:nvPr>
            <p:ph type="body" sz="quarter" idx="10"/>
          </p:nvPr>
        </p:nvSpPr>
        <p:spPr/>
        <p:txBody>
          <a:bodyPr/>
          <a:lstStyle/>
          <a:p>
            <a:r>
              <a:rPr lang="en-US" dirty="0" smtClean="0"/>
              <a:t>Thank You!</a:t>
            </a:r>
            <a:endParaRPr lang="en-US" dirty="0"/>
          </a:p>
        </p:txBody>
      </p:sp>
      <p:sp>
        <p:nvSpPr>
          <p:cNvPr id="3" name="Text Placeholder 2">
            <a:extLst>
              <a:ext uri="{FF2B5EF4-FFF2-40B4-BE49-F238E27FC236}">
                <a16:creationId xmlns:a16="http://schemas.microsoft.com/office/drawing/2014/main" id="{10AF44B1-B909-4548-8B5F-4A2149AAC614}"/>
              </a:ext>
            </a:extLst>
          </p:cNvPr>
          <p:cNvSpPr>
            <a:spLocks noGrp="1"/>
          </p:cNvSpPr>
          <p:nvPr>
            <p:ph type="body" sz="quarter" idx="11"/>
          </p:nvPr>
        </p:nvSpPr>
        <p:spPr/>
        <p:txBody>
          <a:bodyPr/>
          <a:lstStyle/>
          <a:p>
            <a:r>
              <a:rPr lang="en-US" dirty="0" smtClean="0"/>
              <a:t>Questions?</a:t>
            </a:r>
            <a:endParaRPr lang="en-US" dirty="0"/>
          </a:p>
        </p:txBody>
      </p:sp>
    </p:spTree>
    <p:extLst>
      <p:ext uri="{BB962C8B-B14F-4D97-AF65-F5344CB8AC3E}">
        <p14:creationId xmlns:p14="http://schemas.microsoft.com/office/powerpoint/2010/main" val="666042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447675" y="1485900"/>
            <a:ext cx="7048500" cy="3086100"/>
          </a:xfrm>
        </p:spPr>
        <p:txBody>
          <a:bodyPr/>
          <a:lstStyle/>
          <a:p>
            <a:pPr marL="0" indent="0">
              <a:buNone/>
            </a:pPr>
            <a:r>
              <a:rPr lang="en-US" dirty="0" smtClean="0"/>
              <a:t>YMMV: The experiences shared today are those encountered by Rodman Public Library and Louisville Public Library and may or may not be the same experiences that your library may encounter.</a:t>
            </a:r>
            <a:endParaRPr lang="en-US" dirty="0"/>
          </a:p>
        </p:txBody>
      </p:sp>
      <p:pic>
        <p:nvPicPr>
          <p:cNvPr id="4"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74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Innovative customer since 1994</a:t>
            </a:r>
          </a:p>
          <a:p>
            <a:r>
              <a:rPr lang="en-US" dirty="0" smtClean="0"/>
              <a:t>Standalone turnkey system</a:t>
            </a:r>
          </a:p>
          <a:p>
            <a:r>
              <a:rPr lang="en-US" dirty="0" smtClean="0"/>
              <a:t>Move to Sierra January 2013</a:t>
            </a:r>
          </a:p>
          <a:p>
            <a:r>
              <a:rPr lang="en-US" dirty="0" smtClean="0"/>
              <a:t>Louisville joined 2016</a:t>
            </a:r>
          </a:p>
          <a:p>
            <a:r>
              <a:rPr lang="en-US" dirty="0" smtClean="0"/>
              <a:t>Server nearing end of life</a:t>
            </a:r>
          </a:p>
          <a:p>
            <a:r>
              <a:rPr lang="en-US" dirty="0" smtClean="0"/>
              <a:t>Migration to hosted AWS June 2017</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95654" y="1070663"/>
            <a:ext cx="2348346" cy="3131128"/>
          </a:xfrm>
          <a:prstGeom prst="rect">
            <a:avLst/>
          </a:prstGeom>
        </p:spPr>
      </p:pic>
      <p:pic>
        <p:nvPicPr>
          <p:cNvPr id="5"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79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Players</a:t>
            </a:r>
            <a:endParaRPr lang="en-US" dirty="0"/>
          </a:p>
        </p:txBody>
      </p:sp>
      <p:sp>
        <p:nvSpPr>
          <p:cNvPr id="3" name="Content Placeholder 2"/>
          <p:cNvSpPr>
            <a:spLocks noGrp="1"/>
          </p:cNvSpPr>
          <p:nvPr>
            <p:ph idx="1"/>
          </p:nvPr>
        </p:nvSpPr>
        <p:spPr/>
        <p:txBody>
          <a:bodyPr/>
          <a:lstStyle/>
          <a:p>
            <a:r>
              <a:rPr lang="en-US" dirty="0" smtClean="0"/>
              <a:t>OPLIN – Ohio Public Library Information Network</a:t>
            </a:r>
          </a:p>
          <a:p>
            <a:r>
              <a:rPr lang="en-US" dirty="0" err="1" smtClean="0"/>
              <a:t>SearchOhio</a:t>
            </a:r>
            <a:endParaRPr lang="en-US" dirty="0" smtClean="0"/>
          </a:p>
          <a:p>
            <a:r>
              <a:rPr lang="en-US" dirty="0" smtClean="0"/>
              <a:t>AWS – Amazon Web Services</a:t>
            </a:r>
            <a:endParaRPr lang="en-US" dirty="0"/>
          </a:p>
        </p:txBody>
      </p:sp>
      <p:pic>
        <p:nvPicPr>
          <p:cNvPr id="4"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69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779" y="110000"/>
            <a:ext cx="3368081" cy="1257452"/>
          </a:xfrm>
        </p:spPr>
        <p:txBody>
          <a:bodyPr vert="horz" lIns="68580" tIns="34290" rIns="68580" bIns="34290" rtlCol="0" anchor="ctr">
            <a:normAutofit/>
          </a:bodyPr>
          <a:lstStyle/>
          <a:p>
            <a:pPr defTabSz="685800">
              <a:lnSpc>
                <a:spcPct val="90000"/>
              </a:lnSpc>
            </a:pPr>
            <a:r>
              <a:rPr lang="en-US" dirty="0"/>
              <a:t>Motivation to Migrate</a:t>
            </a:r>
          </a:p>
        </p:txBody>
      </p:sp>
      <p:sp>
        <p:nvSpPr>
          <p:cNvPr id="2" name="Content Placeholder 1"/>
          <p:cNvSpPr>
            <a:spLocks noGrp="1"/>
          </p:cNvSpPr>
          <p:nvPr>
            <p:ph idx="1"/>
          </p:nvPr>
        </p:nvSpPr>
        <p:spPr>
          <a:xfrm>
            <a:off x="234779" y="1367452"/>
            <a:ext cx="3244513" cy="3300413"/>
          </a:xfrm>
        </p:spPr>
        <p:txBody>
          <a:bodyPr vert="horz" lIns="68580" tIns="34290" rIns="68580" bIns="34290" rtlCol="0">
            <a:normAutofit/>
          </a:bodyPr>
          <a:lstStyle/>
          <a:p>
            <a:pPr marL="171442" indent="0" defTabSz="685800">
              <a:lnSpc>
                <a:spcPct val="90000"/>
              </a:lnSpc>
              <a:buNone/>
            </a:pPr>
            <a:r>
              <a:rPr lang="en-US" sz="2400" dirty="0">
                <a:solidFill>
                  <a:schemeClr val="tx1"/>
                </a:solidFill>
              </a:rPr>
              <a:t>Talks with Innovative:</a:t>
            </a:r>
          </a:p>
          <a:p>
            <a:pPr marL="385754" indent="-214313" defTabSz="685800">
              <a:lnSpc>
                <a:spcPct val="90000"/>
              </a:lnSpc>
              <a:buFont typeface="Wingdings" panose="05000000000000000000" pitchFamily="2" charset="2"/>
              <a:buChar char="§"/>
            </a:pPr>
            <a:r>
              <a:rPr lang="en-US" sz="1800" dirty="0">
                <a:solidFill>
                  <a:schemeClr val="tx1"/>
                </a:solidFill>
              </a:rPr>
              <a:t>4 year-old server was not compliant</a:t>
            </a:r>
          </a:p>
          <a:p>
            <a:pPr marL="385754" indent="-214313" defTabSz="685800">
              <a:lnSpc>
                <a:spcPct val="90000"/>
              </a:lnSpc>
              <a:buFont typeface="Wingdings" panose="05000000000000000000" pitchFamily="2" charset="2"/>
              <a:buChar char="§"/>
            </a:pPr>
            <a:r>
              <a:rPr lang="en-US" sz="1800" dirty="0">
                <a:solidFill>
                  <a:schemeClr val="tx1"/>
                </a:solidFill>
              </a:rPr>
              <a:t>OS upgrade necessary</a:t>
            </a:r>
          </a:p>
          <a:p>
            <a:pPr marL="385754" indent="-214313" defTabSz="685800">
              <a:lnSpc>
                <a:spcPct val="90000"/>
              </a:lnSpc>
              <a:buFont typeface="Wingdings" panose="05000000000000000000" pitchFamily="2" charset="2"/>
              <a:buChar char="§"/>
            </a:pPr>
            <a:r>
              <a:rPr lang="en-US" sz="1800" dirty="0">
                <a:solidFill>
                  <a:schemeClr val="tx1"/>
                </a:solidFill>
              </a:rPr>
              <a:t>Was server robust enough to handle?</a:t>
            </a:r>
          </a:p>
          <a:p>
            <a:pPr marL="385754" indent="-214313" defTabSz="685800">
              <a:lnSpc>
                <a:spcPct val="90000"/>
              </a:lnSpc>
              <a:buFont typeface="Wingdings" panose="05000000000000000000" pitchFamily="2" charset="2"/>
              <a:buChar char="§"/>
            </a:pPr>
            <a:r>
              <a:rPr lang="en-US" sz="1800" dirty="0">
                <a:solidFill>
                  <a:schemeClr val="tx1"/>
                </a:solidFill>
              </a:rPr>
              <a:t>Info gathering at IUG</a:t>
            </a:r>
          </a:p>
          <a:p>
            <a:pPr marL="385754" indent="-214313" defTabSz="685800">
              <a:lnSpc>
                <a:spcPct val="90000"/>
              </a:lnSpc>
              <a:buFont typeface="Wingdings" panose="05000000000000000000" pitchFamily="2" charset="2"/>
              <a:buChar char="§"/>
            </a:pPr>
            <a:r>
              <a:rPr lang="en-US" sz="1800" dirty="0">
                <a:solidFill>
                  <a:schemeClr val="tx1"/>
                </a:solidFill>
              </a:rPr>
              <a:t>Now was the time to migrate to </a:t>
            </a:r>
            <a:r>
              <a:rPr lang="en-US" sz="1800" dirty="0" smtClean="0">
                <a:solidFill>
                  <a:schemeClr val="tx1"/>
                </a:solidFill>
              </a:rPr>
              <a:t>hosted</a:t>
            </a:r>
            <a:endParaRPr lang="en-US" sz="1800" dirty="0">
              <a:solidFill>
                <a:schemeClr val="tx1"/>
              </a:solidFill>
            </a:endParaRPr>
          </a:p>
        </p:txBody>
      </p:sp>
      <p:pic>
        <p:nvPicPr>
          <p:cNvPr id="4" name="Picture 3">
            <a:extLst>
              <a:ext uri="{FF2B5EF4-FFF2-40B4-BE49-F238E27FC236}">
                <a16:creationId xmlns:a16="http://schemas.microsoft.com/office/drawing/2014/main" id="{8050A090-FC8C-411A-90A5-1B6818F9D0B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479292" y="7"/>
            <a:ext cx="5664708" cy="5143493"/>
          </a:xfrm>
          <a:prstGeom prst="rect">
            <a:avLst/>
          </a:prstGeom>
          <a:effectLst/>
        </p:spPr>
      </p:pic>
      <p:sp>
        <p:nvSpPr>
          <p:cNvPr id="5" name="Rounded Rectangle 4"/>
          <p:cNvSpPr/>
          <p:nvPr/>
        </p:nvSpPr>
        <p:spPr>
          <a:xfrm>
            <a:off x="3900488" y="2293144"/>
            <a:ext cx="5089922" cy="60007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sp>
        <p:nvSpPr>
          <p:cNvPr id="6" name="Rectangle 5"/>
          <p:cNvSpPr/>
          <p:nvPr/>
        </p:nvSpPr>
        <p:spPr>
          <a:xfrm>
            <a:off x="3943350" y="835819"/>
            <a:ext cx="996554" cy="342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US" sz="1350">
              <a:solidFill>
                <a:srgbClr val="081E3F"/>
              </a:solidFill>
            </a:endParaRPr>
          </a:p>
        </p:txBody>
      </p:sp>
    </p:spTree>
    <p:extLst>
      <p:ext uri="{BB962C8B-B14F-4D97-AF65-F5344CB8AC3E}">
        <p14:creationId xmlns:p14="http://schemas.microsoft.com/office/powerpoint/2010/main" val="3244351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negotiations</a:t>
            </a:r>
            <a:endParaRPr lang="en-US" dirty="0"/>
          </a:p>
        </p:txBody>
      </p:sp>
      <p:sp>
        <p:nvSpPr>
          <p:cNvPr id="3" name="Content Placeholder 2"/>
          <p:cNvSpPr>
            <a:spLocks noGrp="1"/>
          </p:cNvSpPr>
          <p:nvPr>
            <p:ph idx="1"/>
          </p:nvPr>
        </p:nvSpPr>
        <p:spPr>
          <a:xfrm>
            <a:off x="457200" y="1200151"/>
            <a:ext cx="4318000" cy="3394472"/>
          </a:xfrm>
        </p:spPr>
        <p:txBody>
          <a:bodyPr/>
          <a:lstStyle/>
          <a:p>
            <a:r>
              <a:rPr lang="en-US" dirty="0" smtClean="0"/>
              <a:t>Not as simple as we thought</a:t>
            </a:r>
          </a:p>
          <a:p>
            <a:r>
              <a:rPr lang="en-US" dirty="0" smtClean="0"/>
              <a:t>New contract needed</a:t>
            </a:r>
          </a:p>
          <a:p>
            <a:pPr lvl="1"/>
            <a:r>
              <a:rPr lang="en-US" dirty="0" smtClean="0"/>
              <a:t>1994 contract no longer applicable</a:t>
            </a:r>
          </a:p>
          <a:p>
            <a:pPr lvl="1"/>
            <a:r>
              <a:rPr lang="en-US" dirty="0" smtClean="0"/>
              <a:t>New perpetual license agreement 2017</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0764" y="1238249"/>
            <a:ext cx="4073236" cy="3054927"/>
          </a:xfrm>
          <a:prstGeom prst="rect">
            <a:avLst/>
          </a:prstGeom>
        </p:spPr>
      </p:pic>
      <p:pic>
        <p:nvPicPr>
          <p:cNvPr id="5"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219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 Looming</a:t>
            </a:r>
            <a:endParaRPr lang="en-US" dirty="0"/>
          </a:p>
        </p:txBody>
      </p:sp>
      <p:sp>
        <p:nvSpPr>
          <p:cNvPr id="3" name="Content Placeholder 2"/>
          <p:cNvSpPr>
            <a:spLocks noGrp="1"/>
          </p:cNvSpPr>
          <p:nvPr>
            <p:ph idx="1"/>
          </p:nvPr>
        </p:nvSpPr>
        <p:spPr>
          <a:xfrm>
            <a:off x="457199" y="1200151"/>
            <a:ext cx="5066145" cy="3394472"/>
          </a:xfrm>
        </p:spPr>
        <p:txBody>
          <a:bodyPr/>
          <a:lstStyle/>
          <a:p>
            <a:r>
              <a:rPr lang="en-US" dirty="0" smtClean="0"/>
              <a:t>June 20 – Migration to hosted/Sierra 3.0</a:t>
            </a:r>
          </a:p>
          <a:p>
            <a:r>
              <a:rPr lang="en-US" dirty="0" smtClean="0"/>
              <a:t>June 20-June 27 – Resolve migration issues</a:t>
            </a:r>
          </a:p>
          <a:p>
            <a:r>
              <a:rPr lang="en-US" dirty="0" smtClean="0"/>
              <a:t>June 28 – Upgrade to Sierra 3.1</a:t>
            </a:r>
          </a:p>
          <a:p>
            <a:r>
              <a:rPr lang="en-US" dirty="0" smtClean="0"/>
              <a:t>June 30 – PayPal deadline for upgrading</a:t>
            </a:r>
          </a:p>
          <a:p>
            <a:r>
              <a:rPr lang="en-US" dirty="0" smtClean="0"/>
              <a:t>July 1 – Everything still worked!</a:t>
            </a:r>
            <a:endParaRPr lang="en-US" dirty="0"/>
          </a:p>
        </p:txBody>
      </p:sp>
      <p:pic>
        <p:nvPicPr>
          <p:cNvPr id="4" name="Picture 2" descr="Home">
            <a:extLst>
              <a:ext uri="{FF2B5EF4-FFF2-40B4-BE49-F238E27FC236}">
                <a16:creationId xmlns:a16="http://schemas.microsoft.com/office/drawing/2014/main" id="{497A73DB-0ECA-4BC1-A865-743D7D0387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5970" y="178949"/>
            <a:ext cx="1065701" cy="487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23345" y="1306340"/>
            <a:ext cx="3620655" cy="2715491"/>
          </a:xfrm>
          <a:prstGeom prst="rect">
            <a:avLst/>
          </a:prstGeom>
        </p:spPr>
      </p:pic>
    </p:spTree>
    <p:extLst>
      <p:ext uri="{BB962C8B-B14F-4D97-AF65-F5344CB8AC3E}">
        <p14:creationId xmlns:p14="http://schemas.microsoft.com/office/powerpoint/2010/main" val="63140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UG 2019 Conference">
      <a:dk1>
        <a:sysClr val="windowText" lastClr="000000"/>
      </a:dk1>
      <a:lt1>
        <a:sysClr val="window" lastClr="FFFFFF"/>
      </a:lt1>
      <a:dk2>
        <a:srgbClr val="434343"/>
      </a:dk2>
      <a:lt2>
        <a:srgbClr val="EEECE1"/>
      </a:lt2>
      <a:accent1>
        <a:srgbClr val="6E2526"/>
      </a:accent1>
      <a:accent2>
        <a:srgbClr val="FCB41D"/>
      </a:accent2>
      <a:accent3>
        <a:srgbClr val="DA8587"/>
      </a:accent3>
      <a:accent4>
        <a:srgbClr val="B2707D"/>
      </a:accent4>
      <a:accent5>
        <a:srgbClr val="808080"/>
      </a:accent5>
      <a:accent6>
        <a:srgbClr val="D4D4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Conference-Presentation-Final_16.potx" id="{F2337E40-326B-4943-A10E-DF7D822218F5}" vid="{280415BE-AD84-0240-A840-990302BCE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2822</TotalTime>
  <Words>4313</Words>
  <Application>Microsoft Office PowerPoint</Application>
  <PresentationFormat>On-screen Show (16:9)</PresentationFormat>
  <Paragraphs>391</Paragraphs>
  <Slides>33</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AppleSymbols</vt:lpstr>
      <vt:lpstr>Arial</vt:lpstr>
      <vt:lpstr>Arial Bold</vt:lpstr>
      <vt:lpstr>Calibri</vt:lpstr>
      <vt:lpstr>Mangal</vt:lpstr>
      <vt:lpstr>Wingdings</vt:lpstr>
      <vt:lpstr>Office Theme</vt:lpstr>
      <vt:lpstr>Surviving Migration to Hosted</vt:lpstr>
      <vt:lpstr>PowerPoint Presentation</vt:lpstr>
      <vt:lpstr>What We’ll Cover</vt:lpstr>
      <vt:lpstr>Disclaimer</vt:lpstr>
      <vt:lpstr>Background</vt:lpstr>
      <vt:lpstr>The “Other” Players</vt:lpstr>
      <vt:lpstr>Motivation to Migrate</vt:lpstr>
      <vt:lpstr>More negotiations</vt:lpstr>
      <vt:lpstr>Deadline Looming</vt:lpstr>
      <vt:lpstr>The Process</vt:lpstr>
      <vt:lpstr>Prep Phase - Innovative</vt:lpstr>
      <vt:lpstr>The Nitty Gritty</vt:lpstr>
      <vt:lpstr>Prep Phase - Rodman</vt:lpstr>
      <vt:lpstr>Prep Phase - Rodman</vt:lpstr>
      <vt:lpstr>Migration Day - Innovative</vt:lpstr>
      <vt:lpstr>Migration Day - Rodman</vt:lpstr>
      <vt:lpstr>Migration Day</vt:lpstr>
      <vt:lpstr>Migration Day</vt:lpstr>
      <vt:lpstr>Bumps in the Road</vt:lpstr>
      <vt:lpstr>Bumps in the Road</vt:lpstr>
      <vt:lpstr>Bumps in the Road</vt:lpstr>
      <vt:lpstr>Other Journeys, Other Issues*</vt:lpstr>
      <vt:lpstr>Pros and Cons for Migrating</vt:lpstr>
      <vt:lpstr>How’s It Going?</vt:lpstr>
      <vt:lpstr>PowerPoint Presentation</vt:lpstr>
      <vt:lpstr>How Long Does Server Hardware Last?</vt:lpstr>
      <vt:lpstr>How old is too old?</vt:lpstr>
      <vt:lpstr>What you should expect: 3-5 Year Life</vt:lpstr>
      <vt:lpstr>Warning Signs that Hardware Failure is in Your  Near Future</vt:lpstr>
      <vt:lpstr>SPOF: Ready for your System to Go  Down Unexpectedly?</vt:lpstr>
      <vt:lpstr>The Benefits of Hosting: Large and Small</vt:lpstr>
      <vt:lpstr>Over 200 iii Customers Successfully  Migrated to Hosting</vt:lpstr>
      <vt:lpstr>PowerPoint Presentation</vt:lpstr>
    </vt:vector>
  </TitlesOfParts>
  <Company>29 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Ballatori</dc:creator>
  <cp:lastModifiedBy>HP User</cp:lastModifiedBy>
  <cp:revision>95</cp:revision>
  <dcterms:created xsi:type="dcterms:W3CDTF">2018-09-12T19:19:28Z</dcterms:created>
  <dcterms:modified xsi:type="dcterms:W3CDTF">2019-05-12T02:00:27Z</dcterms:modified>
</cp:coreProperties>
</file>