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61" r:id="rId3"/>
    <p:sldId id="260" r:id="rId4"/>
    <p:sldId id="267" r:id="rId5"/>
    <p:sldId id="263" r:id="rId6"/>
    <p:sldId id="264" r:id="rId7"/>
    <p:sldId id="265" r:id="rId8"/>
    <p:sldId id="266" r:id="rId9"/>
    <p:sldId id="268" r:id="rId10"/>
    <p:sldId id="269" r:id="rId11"/>
    <p:sldId id="290" r:id="rId12"/>
    <p:sldId id="270" r:id="rId13"/>
    <p:sldId id="271" r:id="rId14"/>
    <p:sldId id="274" r:id="rId15"/>
    <p:sldId id="287" r:id="rId16"/>
    <p:sldId id="288" r:id="rId17"/>
    <p:sldId id="289" r:id="rId18"/>
    <p:sldId id="278" r:id="rId19"/>
    <p:sldId id="277" r:id="rId20"/>
    <p:sldId id="291" r:id="rId21"/>
    <p:sldId id="286" r:id="rId22"/>
    <p:sldId id="280" r:id="rId23"/>
    <p:sldId id="281" r:id="rId24"/>
    <p:sldId id="282" r:id="rId25"/>
    <p:sldId id="292" r:id="rId26"/>
    <p:sldId id="293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00B1D0"/>
    <a:srgbClr val="949494"/>
    <a:srgbClr val="012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3"/>
    <p:restoredTop sz="94647"/>
  </p:normalViewPr>
  <p:slideViewPr>
    <p:cSldViewPr snapToGrid="0" snapToObjects="1">
      <p:cViewPr varScale="1">
        <p:scale>
          <a:sx n="64" d="100"/>
          <a:sy n="64" d="100"/>
        </p:scale>
        <p:origin x="9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e Brumett" userId="218164724_tp_dropbox" providerId="OAuth2" clId="{74DB97C2-1774-B847-8AFF-F00F03AC85F5}"/>
    <pc:docChg chg="custSel modSld sldOrd">
      <pc:chgData name="Renee Brumett" userId="218164724_tp_dropbox" providerId="OAuth2" clId="{74DB97C2-1774-B847-8AFF-F00F03AC85F5}" dt="2018-04-24T00:31:01.864" v="119" actId="20577"/>
      <pc:docMkLst>
        <pc:docMk/>
      </pc:docMkLst>
      <pc:sldChg chg="modSp">
        <pc:chgData name="Renee Brumett" userId="218164724_tp_dropbox" providerId="OAuth2" clId="{74DB97C2-1774-B847-8AFF-F00F03AC85F5}" dt="2018-04-24T00:31:01.864" v="119" actId="20577"/>
        <pc:sldMkLst>
          <pc:docMk/>
          <pc:sldMk cId="292208930" sldId="260"/>
        </pc:sldMkLst>
        <pc:spChg chg="mod">
          <ac:chgData name="Renee Brumett" userId="218164724_tp_dropbox" providerId="OAuth2" clId="{74DB97C2-1774-B847-8AFF-F00F03AC85F5}" dt="2018-04-24T00:31:01.864" v="119" actId="20577"/>
          <ac:spMkLst>
            <pc:docMk/>
            <pc:sldMk cId="292208930" sldId="260"/>
            <ac:spMk id="2" creationId="{00000000-0000-0000-0000-000000000000}"/>
          </ac:spMkLst>
        </pc:spChg>
      </pc:sldChg>
      <pc:sldChg chg="ord">
        <pc:chgData name="Renee Brumett" userId="218164724_tp_dropbox" providerId="OAuth2" clId="{74DB97C2-1774-B847-8AFF-F00F03AC85F5}" dt="2018-04-24T00:28:56.019" v="44" actId="1076"/>
        <pc:sldMkLst>
          <pc:docMk/>
          <pc:sldMk cId="3143651027" sldId="278"/>
        </pc:sldMkLst>
      </pc:sldChg>
      <pc:sldChg chg="delSp modSp">
        <pc:chgData name="Renee Brumett" userId="218164724_tp_dropbox" providerId="OAuth2" clId="{74DB97C2-1774-B847-8AFF-F00F03AC85F5}" dt="2018-04-24T00:26:22.194" v="11" actId="207"/>
        <pc:sldMkLst>
          <pc:docMk/>
          <pc:sldMk cId="3337398920" sldId="292"/>
        </pc:sldMkLst>
        <pc:spChg chg="del">
          <ac:chgData name="Renee Brumett" userId="218164724_tp_dropbox" providerId="OAuth2" clId="{74DB97C2-1774-B847-8AFF-F00F03AC85F5}" dt="2018-04-24T00:22:38.364" v="3" actId="21"/>
          <ac:spMkLst>
            <pc:docMk/>
            <pc:sldMk cId="3337398920" sldId="292"/>
            <ac:spMk id="2" creationId="{D740B425-1A00-AE46-9416-A46A0F0B62B2}"/>
          </ac:spMkLst>
        </pc:spChg>
        <pc:spChg chg="del mod">
          <ac:chgData name="Renee Brumett" userId="218164724_tp_dropbox" providerId="OAuth2" clId="{74DB97C2-1774-B847-8AFF-F00F03AC85F5}" dt="2018-04-24T00:22:27.102" v="1" actId="21"/>
          <ac:spMkLst>
            <pc:docMk/>
            <pc:sldMk cId="3337398920" sldId="292"/>
            <ac:spMk id="3" creationId="{DF3EEB8E-80AD-C84D-B0B6-1EDC27C021C6}"/>
          </ac:spMkLst>
        </pc:spChg>
        <pc:spChg chg="mod">
          <ac:chgData name="Renee Brumett" userId="218164724_tp_dropbox" providerId="OAuth2" clId="{74DB97C2-1774-B847-8AFF-F00F03AC85F5}" dt="2018-04-24T00:26:22.194" v="11" actId="207"/>
          <ac:spMkLst>
            <pc:docMk/>
            <pc:sldMk cId="3337398920" sldId="292"/>
            <ac:spMk id="14" creationId="{78F93A87-97F0-CF4E-B1D1-E8E7FC8A90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C05FD-81DA-B44D-8D1A-A3094378FC9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7ACAA-2B47-324D-9EF7-369BB2A8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ACAA-2B47-324D-9EF7-369BB2A887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04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-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31944" y="1365589"/>
            <a:ext cx="10515600" cy="562168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685" y="1969007"/>
            <a:ext cx="6586538" cy="373963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878787"/>
                </a:solidFill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93227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436913"/>
            <a:ext cx="11418888" cy="4536849"/>
          </a:xfrm>
        </p:spPr>
        <p:txBody>
          <a:bodyPr>
            <a:normAutofit/>
          </a:bodyPr>
          <a:lstStyle>
            <a:lvl1pPr marL="342900" indent="-342900">
              <a:buClr>
                <a:srgbClr val="012D40"/>
              </a:buClr>
              <a:buFont typeface="Wingdings" charset="2"/>
              <a:buChar char="§"/>
              <a:defRPr sz="24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  <a:lvl2pPr marL="800100" indent="-342900">
              <a:buClr>
                <a:srgbClr val="878787"/>
              </a:buClr>
              <a:buFont typeface="LucidaGrande" charset="0"/>
              <a:buChar char="◆"/>
              <a:defRPr sz="20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2pPr>
            <a:lvl3pPr marL="1200150" indent="-285750">
              <a:buClr>
                <a:srgbClr val="012D40"/>
              </a:buClr>
              <a:buFont typeface="Wingdings" charset="2"/>
              <a:buChar char="§"/>
              <a:defRPr sz="18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3pPr>
            <a:lvl4pPr marL="1657350" indent="-285750">
              <a:buClr>
                <a:srgbClr val="878787"/>
              </a:buClr>
              <a:buFont typeface="LucidaGrande" charset="0"/>
              <a:buChar char="◆"/>
              <a:defRPr sz="16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4pPr>
            <a:lvl5pPr marL="2114550" indent="-285750">
              <a:buClr>
                <a:srgbClr val="012D40"/>
              </a:buClr>
              <a:buFont typeface="Wingdings" charset="2"/>
              <a:buChar char="§"/>
              <a:defRPr sz="16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475" y="502166"/>
            <a:ext cx="10515600" cy="68022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53784"/>
            <a:ext cx="10515600" cy="74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84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B1D0"/>
          </a:solidFill>
          <a:latin typeface="Futura Medium" charset="0"/>
          <a:ea typeface="Futura Medium" charset="0"/>
          <a:cs typeface="Futura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2D40"/>
        </a:buClr>
        <a:buFont typeface="Wingdings" charset="2"/>
        <a:buChar char="§"/>
        <a:defRPr sz="2400" kern="1200">
          <a:solidFill>
            <a:srgbClr val="878787"/>
          </a:solidFill>
          <a:latin typeface="Futura Medium" charset="0"/>
          <a:ea typeface="Futura Medium" charset="0"/>
          <a:cs typeface="Futura Medium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8787"/>
        </a:buClr>
        <a:buFont typeface="LucidaGrande" charset="0"/>
        <a:buChar char="◆"/>
        <a:defRPr sz="2000" kern="1200">
          <a:solidFill>
            <a:srgbClr val="878787"/>
          </a:solidFill>
          <a:latin typeface="Futura Medium" charset="0"/>
          <a:ea typeface="Futura Medium" charset="0"/>
          <a:cs typeface="Futura Medium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2D40"/>
        </a:buClr>
        <a:buFont typeface="Wingdings" charset="2"/>
        <a:buChar char="§"/>
        <a:defRPr sz="1800" kern="1200">
          <a:solidFill>
            <a:srgbClr val="878787"/>
          </a:solidFill>
          <a:latin typeface="Futura Medium" charset="0"/>
          <a:ea typeface="Futura Medium" charset="0"/>
          <a:cs typeface="Futura Medium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LucidaGrande" charset="0"/>
        <a:buChar char="◆"/>
        <a:defRPr sz="1600" kern="1200">
          <a:solidFill>
            <a:srgbClr val="878787"/>
          </a:solidFill>
          <a:latin typeface="Futura Medium" charset="0"/>
          <a:ea typeface="Futura Medium" charset="0"/>
          <a:cs typeface="Futura Medium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2D40"/>
        </a:buClr>
        <a:buFont typeface="Wingdings" charset="2"/>
        <a:buChar char="§"/>
        <a:defRPr sz="1600" kern="1200">
          <a:solidFill>
            <a:srgbClr val="878787"/>
          </a:solidFill>
          <a:latin typeface="Futura Medium" charset="0"/>
          <a:ea typeface="Futura Medium" charset="0"/>
          <a:cs typeface="Futura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5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Member-guided conversations</a:t>
            </a:r>
          </a:p>
          <a:p>
            <a:r>
              <a:rPr lang="en-US" dirty="0"/>
              <a:t>No or few prepared remarks </a:t>
            </a:r>
          </a:p>
          <a:p>
            <a:r>
              <a:rPr lang="en-US" dirty="0"/>
              <a:t>Innovative staff are generally present to answer questions or help guide</a:t>
            </a:r>
          </a:p>
          <a:p>
            <a:r>
              <a:rPr lang="en-US" dirty="0"/>
              <a:t>Presenter is to moderate the discussion to stay focused and address as much as possible</a:t>
            </a:r>
          </a:p>
          <a:p>
            <a:r>
              <a:rPr lang="en-US" dirty="0"/>
              <a:t>Recorders are recruited to share notes and discussion later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 tip 6: Enhancements Forum is not about new enhancements; rather, the enhancements process (Idea Lab)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Forums</a:t>
            </a:r>
          </a:p>
        </p:txBody>
      </p:sp>
    </p:spTree>
    <p:extLst>
      <p:ext uri="{BB962C8B-B14F-4D97-AF65-F5344CB8AC3E}">
        <p14:creationId xmlns:p14="http://schemas.microsoft.com/office/powerpoint/2010/main" val="3983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F0C0316-F0BB-264E-9082-E1E58C296C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Informal discussion sessions, “round tables”</a:t>
            </a:r>
          </a:p>
          <a:p>
            <a:r>
              <a:rPr lang="en-US" dirty="0"/>
              <a:t>Those submitted before conference are in the app</a:t>
            </a:r>
          </a:p>
          <a:p>
            <a:r>
              <a:rPr lang="en-US" dirty="0"/>
              <a:t>Rooms: </a:t>
            </a:r>
            <a:r>
              <a:rPr lang="en-US" dirty="0" err="1"/>
              <a:t>Nomeus</a:t>
            </a:r>
            <a:r>
              <a:rPr lang="en-US" dirty="0"/>
              <a:t>, </a:t>
            </a:r>
            <a:r>
              <a:rPr lang="en-US" dirty="0" err="1"/>
              <a:t>Palani</a:t>
            </a:r>
            <a:r>
              <a:rPr lang="en-US" dirty="0"/>
              <a:t> A, </a:t>
            </a:r>
            <a:r>
              <a:rPr lang="en-US" dirty="0" err="1"/>
              <a:t>Palani</a:t>
            </a:r>
            <a:r>
              <a:rPr lang="en-US" dirty="0"/>
              <a:t> B (2</a:t>
            </a:r>
            <a:r>
              <a:rPr lang="en-US" baseline="30000" dirty="0"/>
              <a:t>nd</a:t>
            </a:r>
            <a:r>
              <a:rPr lang="en-US" dirty="0"/>
              <a:t> floor)</a:t>
            </a:r>
          </a:p>
          <a:p>
            <a:r>
              <a:rPr lang="en-US" dirty="0"/>
              <a:t>Many pop up during the conference — watch the app</a:t>
            </a:r>
          </a:p>
          <a:p>
            <a:r>
              <a:rPr lang="en-US" dirty="0"/>
              <a:t>You – YES, YOU – can form one</a:t>
            </a:r>
          </a:p>
          <a:p>
            <a:pPr lvl="1"/>
            <a:r>
              <a:rPr lang="en-US" dirty="0"/>
              <a:t>Check at the registration desk if you’d like a room</a:t>
            </a:r>
          </a:p>
          <a:p>
            <a:pPr lvl="1"/>
            <a:r>
              <a:rPr lang="en-US" dirty="0"/>
              <a:t>Post in the app, Birds of a Feather Channel</a:t>
            </a:r>
          </a:p>
          <a:p>
            <a:r>
              <a:rPr lang="en-US" dirty="0"/>
              <a:t>Regional meetings – WILIUG, Oberlin, SCIUG, Canada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95D796B-183E-EA4E-B0D1-07B9BED4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Birds of a Feather</a:t>
            </a:r>
          </a:p>
        </p:txBody>
      </p:sp>
    </p:spTree>
    <p:extLst>
      <p:ext uri="{BB962C8B-B14F-4D97-AF65-F5344CB8AC3E}">
        <p14:creationId xmlns:p14="http://schemas.microsoft.com/office/powerpoint/2010/main" val="40558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Innovative staff present</a:t>
            </a:r>
          </a:p>
          <a:p>
            <a:r>
              <a:rPr lang="en-US" dirty="0"/>
              <a:t>Ask questions! Swap business cards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 tip 7: “What’s New” sessions by Innovative are very popular but often repeated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 tip 8: “Product enhancement timelines are named after cheeses, and there is no schedule for when these cheeses will be released.”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Innovative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0641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Series of brief presentations by Innovative staff</a:t>
            </a:r>
          </a:p>
          <a:p>
            <a:r>
              <a:rPr lang="en-US" dirty="0"/>
              <a:t>20-minutes, during breaks</a:t>
            </a:r>
          </a:p>
          <a:p>
            <a:pPr lvl="1"/>
            <a:r>
              <a:rPr lang="en-US" dirty="0"/>
              <a:t>Sierra Tech: The Future of Turnkey: Planning Considerations</a:t>
            </a:r>
          </a:p>
          <a:p>
            <a:pPr lvl="1"/>
            <a:r>
              <a:rPr lang="en-US" dirty="0"/>
              <a:t>Customizing Header in Responsive Polaris PAC</a:t>
            </a:r>
          </a:p>
          <a:p>
            <a:pPr lvl="1"/>
            <a:r>
              <a:rPr lang="en-US" dirty="0"/>
              <a:t>The Suite Life with Encore</a:t>
            </a:r>
          </a:p>
          <a:p>
            <a:pPr lvl="1"/>
            <a:r>
              <a:rPr lang="en-US" dirty="0"/>
              <a:t>Auto Renewals in Sierra – You Gotta Keep ‘Em Circulating</a:t>
            </a:r>
          </a:p>
          <a:p>
            <a:pPr lvl="1"/>
            <a:r>
              <a:rPr lang="en-US" dirty="0"/>
              <a:t>Fiscal Year Rollover in Polaris</a:t>
            </a:r>
          </a:p>
          <a:p>
            <a:pPr lvl="1"/>
            <a:r>
              <a:rPr lang="en-US" dirty="0"/>
              <a:t>The Wonderful World of Web Options</a:t>
            </a:r>
          </a:p>
          <a:p>
            <a:pPr lvl="1"/>
            <a:r>
              <a:rPr lang="en-US" dirty="0"/>
              <a:t>New Services Offerings</a:t>
            </a:r>
          </a:p>
          <a:p>
            <a:pPr lvl="1"/>
            <a:r>
              <a:rPr lang="en-US" dirty="0"/>
              <a:t>Is Hosting/Cloud Right for Your Library? Current State; Decision Points</a:t>
            </a:r>
          </a:p>
          <a:p>
            <a:pPr lvl="1"/>
            <a:r>
              <a:rPr lang="en-US" dirty="0"/>
              <a:t>Getting Started with Idea Lab — *IUG presenter Beth Juhl*</a:t>
            </a:r>
          </a:p>
          <a:p>
            <a:pPr lvl="1"/>
            <a:r>
              <a:rPr lang="en-US" dirty="0"/>
              <a:t>Encore Harvesting – Cultivating Your Collections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Hits Theater</a:t>
            </a:r>
          </a:p>
        </p:txBody>
      </p:sp>
    </p:spTree>
    <p:extLst>
      <p:ext uri="{BB962C8B-B14F-4D97-AF65-F5344CB8AC3E}">
        <p14:creationId xmlns:p14="http://schemas.microsoft.com/office/powerpoint/2010/main" val="12246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M10 Age of Community – Context Management Partner Panel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IUG 2018 Program Cancellation</a:t>
            </a:r>
          </a:p>
        </p:txBody>
      </p:sp>
    </p:spTree>
    <p:extLst>
      <p:ext uri="{BB962C8B-B14F-4D97-AF65-F5344CB8AC3E}">
        <p14:creationId xmlns:p14="http://schemas.microsoft.com/office/powerpoint/2010/main" val="26239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CA87F3C-0140-A14E-BC41-A1D9E01139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 tip 9: Plan ahead. If you want.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 tip 10: Sit next to someone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 tip 11: Don’t try to attend every session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F94743-3D87-174E-82FD-247B5A8C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Program</a:t>
            </a:r>
          </a:p>
        </p:txBody>
      </p:sp>
    </p:spTree>
    <p:extLst>
      <p:ext uri="{BB962C8B-B14F-4D97-AF65-F5344CB8AC3E}">
        <p14:creationId xmlns:p14="http://schemas.microsoft.com/office/powerpoint/2010/main" val="17929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366C0E2-9C2C-E045-9BE9-9FFFABA9F5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Room near Exhibits</a:t>
            </a:r>
          </a:p>
          <a:p>
            <a:r>
              <a:rPr lang="en-US" dirty="0"/>
              <a:t>Drop in or make appointment</a:t>
            </a:r>
          </a:p>
          <a:p>
            <a:r>
              <a:rPr lang="en-US" dirty="0"/>
              <a:t>Ask questions of Innovative staff </a:t>
            </a:r>
          </a:p>
          <a:p>
            <a:r>
              <a:rPr lang="en-US" dirty="0"/>
              <a:t>Meet with your account manager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F7CF0A5-EE49-314F-86EE-14638F9D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Hall of Solutions — Crystal A</a:t>
            </a:r>
          </a:p>
        </p:txBody>
      </p:sp>
    </p:spTree>
    <p:extLst>
      <p:ext uri="{BB962C8B-B14F-4D97-AF65-F5344CB8AC3E}">
        <p14:creationId xmlns:p14="http://schemas.microsoft.com/office/powerpoint/2010/main" val="19395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DDEA523-62F0-BB44-9F4C-F21AF67D9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Support the conference</a:t>
            </a:r>
          </a:p>
          <a:p>
            <a:r>
              <a:rPr lang="en-US" dirty="0"/>
              <a:t>End Thursday at 1:30</a:t>
            </a:r>
          </a:p>
          <a:p>
            <a:r>
              <a:rPr lang="en-US" dirty="0"/>
              <a:t>Walk through, talk, and learn something</a:t>
            </a:r>
          </a:p>
          <a:p>
            <a:r>
              <a:rPr lang="en-US" dirty="0"/>
              <a:t>Almost 30 exhibitors</a:t>
            </a:r>
          </a:p>
          <a:p>
            <a:r>
              <a:rPr lang="en-US" dirty="0"/>
              <a:t>Sponsors</a:t>
            </a:r>
          </a:p>
          <a:p>
            <a:pPr lvl="1"/>
            <a:r>
              <a:rPr lang="en-US" dirty="0"/>
              <a:t>Innovative (App, Dessert Reception)</a:t>
            </a:r>
          </a:p>
          <a:p>
            <a:pPr lvl="1"/>
            <a:r>
              <a:rPr lang="en-US" dirty="0"/>
              <a:t>EnvisionWare (Internet, Copy, Scan, &amp; Print stations)</a:t>
            </a:r>
          </a:p>
          <a:p>
            <a:pPr lvl="1"/>
            <a:r>
              <a:rPr lang="en-US" dirty="0" err="1"/>
              <a:t>Marcive</a:t>
            </a:r>
            <a:r>
              <a:rPr lang="en-US" dirty="0"/>
              <a:t> (Wednesday morning snack break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 tip 12: Allow more time for exhibits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86EDA54-BD05-5144-BDF9-9D3E31BE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Exhibits – Crystal C-E</a:t>
            </a:r>
          </a:p>
        </p:txBody>
      </p:sp>
    </p:spTree>
    <p:extLst>
      <p:ext uri="{BB962C8B-B14F-4D97-AF65-F5344CB8AC3E}">
        <p14:creationId xmlns:p14="http://schemas.microsoft.com/office/powerpoint/2010/main" val="3354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Tinyurl.com</a:t>
            </a:r>
            <a:r>
              <a:rPr lang="en-US" dirty="0"/>
              <a:t>/IUG2018app</a:t>
            </a:r>
          </a:p>
          <a:p>
            <a:r>
              <a:rPr lang="en-US" dirty="0"/>
              <a:t>iOS, Android, browser</a:t>
            </a:r>
          </a:p>
          <a:p>
            <a:r>
              <a:rPr lang="en-US" dirty="0"/>
              <a:t>Official program</a:t>
            </a:r>
          </a:p>
          <a:p>
            <a:r>
              <a:rPr lang="en-US" dirty="0"/>
              <a:t>Registration desk, ICM desks have printed information</a:t>
            </a:r>
          </a:p>
          <a:p>
            <a:r>
              <a:rPr lang="en-US" dirty="0"/>
              <a:t>Share and connect with others</a:t>
            </a:r>
          </a:p>
          <a:p>
            <a:r>
              <a:rPr lang="en-US" dirty="0"/>
              <a:t>Create agenda</a:t>
            </a:r>
          </a:p>
          <a:p>
            <a:r>
              <a:rPr lang="en-US" dirty="0"/>
              <a:t>Respond to session surveys</a:t>
            </a:r>
          </a:p>
          <a:p>
            <a:r>
              <a:rPr lang="en-US" dirty="0"/>
              <a:t>Changes &amp; cancellations</a:t>
            </a:r>
          </a:p>
          <a:p>
            <a:r>
              <a:rPr lang="en-US" dirty="0"/>
              <a:t>Channels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App</a:t>
            </a:r>
          </a:p>
        </p:txBody>
      </p:sp>
    </p:spTree>
    <p:extLst>
      <p:ext uri="{BB962C8B-B14F-4D97-AF65-F5344CB8AC3E}">
        <p14:creationId xmlns:p14="http://schemas.microsoft.com/office/powerpoint/2010/main" val="31436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055913"/>
            <a:ext cx="6327775" cy="45368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Conference Dessert Reception</a:t>
            </a:r>
          </a:p>
          <a:p>
            <a:pPr lvl="1"/>
            <a:r>
              <a:rPr lang="en-US" dirty="0"/>
              <a:t>Tuesday, 8-10 pm</a:t>
            </a:r>
          </a:p>
          <a:p>
            <a:pPr lvl="1"/>
            <a:r>
              <a:rPr lang="en-US" dirty="0"/>
              <a:t>Oceans Ballroom &amp; Pool Terrace</a:t>
            </a:r>
          </a:p>
          <a:p>
            <a:pPr lvl="1"/>
            <a:r>
              <a:rPr lang="en-US" dirty="0"/>
              <a:t>Ruby</a:t>
            </a:r>
          </a:p>
          <a:p>
            <a:r>
              <a:rPr lang="en-US" dirty="0"/>
              <a:t>All Conference Lunch</a:t>
            </a:r>
          </a:p>
          <a:p>
            <a:pPr lvl="1"/>
            <a:r>
              <a:rPr lang="en-US" dirty="0"/>
              <a:t>Wednesday, noon-1:15</a:t>
            </a:r>
          </a:p>
          <a:p>
            <a:pPr lvl="1"/>
            <a:r>
              <a:rPr lang="en-US" dirty="0"/>
              <a:t>Atrium</a:t>
            </a:r>
          </a:p>
          <a:p>
            <a:r>
              <a:rPr lang="en-US" dirty="0"/>
              <a:t>Snack Breaks — Exhibits, Oceans Foyer</a:t>
            </a:r>
          </a:p>
          <a:p>
            <a:pPr lvl="1"/>
            <a:r>
              <a:rPr lang="en-US" dirty="0"/>
              <a:t>Tuesday, 2:30</a:t>
            </a:r>
          </a:p>
          <a:p>
            <a:pPr lvl="1"/>
            <a:r>
              <a:rPr lang="en-US" dirty="0"/>
              <a:t>Wednesday, 10:00 *sponsored by </a:t>
            </a:r>
            <a:r>
              <a:rPr lang="en-US" dirty="0" err="1"/>
              <a:t>Marcive</a:t>
            </a:r>
            <a:r>
              <a:rPr lang="en-US" dirty="0"/>
              <a:t>*</a:t>
            </a:r>
          </a:p>
          <a:p>
            <a:pPr lvl="1"/>
            <a:r>
              <a:rPr lang="en-US" dirty="0"/>
              <a:t>Wednesday, 2:30</a:t>
            </a:r>
          </a:p>
          <a:p>
            <a:pPr lvl="1"/>
            <a:r>
              <a:rPr lang="en-US" dirty="0"/>
              <a:t>Thursday, 10:00</a:t>
            </a:r>
          </a:p>
          <a:p>
            <a:pPr lvl="1"/>
            <a:r>
              <a:rPr lang="en-US" dirty="0"/>
              <a:t>Thursday, 2:30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3859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Time to an IUG Conference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1943" y="1927758"/>
            <a:ext cx="5792139" cy="2347910"/>
          </a:xfrm>
        </p:spPr>
        <p:txBody>
          <a:bodyPr>
            <a:normAutofit/>
          </a:bodyPr>
          <a:lstStyle/>
          <a:p>
            <a:r>
              <a:rPr lang="en-US" sz="2400" dirty="0"/>
              <a:t>Renee Brumett, Vice Chair/Chair Elect</a:t>
            </a:r>
          </a:p>
          <a:p>
            <a:r>
              <a:rPr lang="en-US" sz="2400" dirty="0"/>
              <a:t>Springfield-Greene County Library</a:t>
            </a:r>
          </a:p>
          <a:p>
            <a:endParaRPr lang="en-US" sz="2400" dirty="0"/>
          </a:p>
          <a:p>
            <a:r>
              <a:rPr lang="en-US" sz="2400" dirty="0"/>
              <a:t>Mark Strang, Chair</a:t>
            </a:r>
          </a:p>
          <a:p>
            <a:r>
              <a:rPr lang="en-US" sz="2400" dirty="0"/>
              <a:t>Bowling Green State University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31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5A20EE3-4686-784A-B702-A053EEAB0A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Pro tip </a:t>
            </a:r>
            <a:r>
              <a:rPr lang="en-US" sz="2400" dirty="0" smtClean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13: </a:t>
            </a:r>
            <a:r>
              <a:rPr lang="en-US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Take advantage of snack breaks – and stay hydrated</a:t>
            </a:r>
          </a:p>
          <a:p>
            <a:pPr marL="0" indent="0">
              <a:buNone/>
            </a:pPr>
            <a:endParaRPr lang="en-US" sz="2400" dirty="0">
              <a:solidFill>
                <a:srgbClr val="878787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Pro tip </a:t>
            </a:r>
            <a:r>
              <a:rPr lang="en-US" sz="2400" dirty="0" smtClean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14: </a:t>
            </a:r>
            <a:r>
              <a:rPr lang="en-US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Dessert Reception is a great place to meet people</a:t>
            </a:r>
          </a:p>
          <a:p>
            <a:pPr marL="0" indent="0">
              <a:buNone/>
            </a:pPr>
            <a:endParaRPr lang="en-US" sz="2400" dirty="0">
              <a:solidFill>
                <a:srgbClr val="878787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Pro tip </a:t>
            </a:r>
            <a:r>
              <a:rPr lang="en-US" sz="2400" dirty="0" smtClean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15: </a:t>
            </a:r>
            <a:r>
              <a:rPr lang="en-US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Dessert Reception is loud and awkward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330AF7E-8211-314A-994D-5599B226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39579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 Soup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xmlns="" id="{E90D4797-18F5-784F-8A8D-D2EAF07D7D75}"/>
              </a:ext>
            </a:extLst>
          </p:cNvPr>
          <p:cNvSpPr txBox="1">
            <a:spLocks/>
          </p:cNvSpPr>
          <p:nvPr/>
        </p:nvSpPr>
        <p:spPr>
          <a:xfrm>
            <a:off x="523875" y="1589313"/>
            <a:ext cx="1639358" cy="453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2D40"/>
              </a:buClr>
              <a:buFont typeface="Wingdings" charset="2"/>
              <a:buChar char="§"/>
              <a:defRPr sz="24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78787"/>
              </a:buClr>
              <a:buFont typeface="LucidaGrande" charset="0"/>
              <a:buChar char="◆"/>
              <a:defRPr sz="20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40"/>
              </a:buClr>
              <a:buFont typeface="Wingdings" charset="2"/>
              <a:buChar char="§"/>
              <a:defRPr sz="18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78787"/>
              </a:buClr>
              <a:buFont typeface="LucidaGrande" charset="0"/>
              <a:buChar char="◆"/>
              <a:defRPr sz="16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40"/>
              </a:buClr>
              <a:buFont typeface="Wingdings" charset="2"/>
              <a:buChar char="§"/>
              <a:defRPr sz="16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/>
              <a:t>IUG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III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API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RDA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SQL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PIAC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IGR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SSL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LNA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SSO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xmlns="" id="{15B85DC9-6AB5-934F-8F6C-CC3B1FEB0506}"/>
              </a:ext>
            </a:extLst>
          </p:cNvPr>
          <p:cNvSpPr txBox="1">
            <a:spLocks/>
          </p:cNvSpPr>
          <p:nvPr/>
        </p:nvSpPr>
        <p:spPr>
          <a:xfrm>
            <a:off x="4145978" y="1589310"/>
            <a:ext cx="1639358" cy="453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2D40"/>
              </a:buClr>
              <a:buFont typeface="Wingdings" charset="2"/>
              <a:buChar char="§"/>
              <a:defRPr sz="24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78787"/>
              </a:buClr>
              <a:buFont typeface="LucidaGrande" charset="0"/>
              <a:buChar char="◆"/>
              <a:defRPr sz="20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40"/>
              </a:buClr>
              <a:buFont typeface="Wingdings" charset="2"/>
              <a:buChar char="§"/>
              <a:defRPr sz="18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78787"/>
              </a:buClr>
              <a:buFont typeface="LucidaGrande" charset="0"/>
              <a:buChar char="◆"/>
              <a:defRPr sz="16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40"/>
              </a:buClr>
              <a:buFont typeface="Wingdings" charset="2"/>
              <a:buChar char="§"/>
              <a:defRPr sz="16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/>
              <a:t>AWS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AWS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EDS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EDI</a:t>
            </a:r>
          </a:p>
          <a:p>
            <a:pPr marL="0" indent="0">
              <a:buFont typeface="Wingdings" charset="2"/>
              <a:buNone/>
            </a:pPr>
            <a:r>
              <a:rPr lang="en-US" dirty="0" smtClean="0"/>
              <a:t>WAM</a:t>
            </a:r>
            <a:endParaRPr lang="en-US" dirty="0"/>
          </a:p>
          <a:p>
            <a:pPr marL="0" indent="0">
              <a:buFont typeface="Wingdings" charset="2"/>
              <a:buNone/>
            </a:pPr>
            <a:r>
              <a:rPr lang="en-US" dirty="0"/>
              <a:t>SIP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NCIP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ICM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PLS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VTLS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ED6FBF31-5B3F-D149-B5C1-9FCAB5C06073}"/>
              </a:ext>
            </a:extLst>
          </p:cNvPr>
          <p:cNvSpPr txBox="1">
            <a:spLocks/>
          </p:cNvSpPr>
          <p:nvPr/>
        </p:nvSpPr>
        <p:spPr>
          <a:xfrm>
            <a:off x="7768081" y="1589311"/>
            <a:ext cx="1639358" cy="453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2D40"/>
              </a:buClr>
              <a:buFont typeface="Wingdings" charset="2"/>
              <a:buChar char="§"/>
              <a:defRPr sz="24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78787"/>
              </a:buClr>
              <a:buFont typeface="LucidaGrande" charset="0"/>
              <a:buChar char="◆"/>
              <a:defRPr sz="20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40"/>
              </a:buClr>
              <a:buFont typeface="Wingdings" charset="2"/>
              <a:buChar char="§"/>
              <a:defRPr sz="18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78787"/>
              </a:buClr>
              <a:buFont typeface="LucidaGrande" charset="0"/>
              <a:buChar char="◆"/>
              <a:defRPr sz="16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40"/>
              </a:buClr>
              <a:buFont typeface="Wingdings" charset="2"/>
              <a:buChar char="§"/>
              <a:defRPr sz="16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/>
              <a:t>ILS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CRC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LRM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CSM</a:t>
            </a:r>
          </a:p>
          <a:p>
            <a:pPr marL="0" indent="0">
              <a:buFont typeface="Wingdings" charset="2"/>
              <a:buNone/>
            </a:pPr>
            <a:r>
              <a:rPr lang="en-US" dirty="0" smtClean="0"/>
              <a:t>VPAT</a:t>
            </a:r>
            <a:endParaRPr lang="en-US" dirty="0"/>
          </a:p>
          <a:p>
            <a:pPr marL="0" indent="0">
              <a:buFont typeface="Wingdings" charset="2"/>
              <a:buNone/>
            </a:pPr>
            <a:r>
              <a:rPr lang="en-US" dirty="0"/>
              <a:t>BoF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PPOR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SCAT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PUG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H2O</a:t>
            </a:r>
          </a:p>
        </p:txBody>
      </p:sp>
    </p:spTree>
    <p:extLst>
      <p:ext uri="{BB962C8B-B14F-4D97-AF65-F5344CB8AC3E}">
        <p14:creationId xmlns:p14="http://schemas.microsoft.com/office/powerpoint/2010/main" val="3109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 welcoming</a:t>
            </a:r>
          </a:p>
          <a:p>
            <a:r>
              <a:rPr lang="en-US" dirty="0"/>
              <a:t>Be considerate</a:t>
            </a:r>
          </a:p>
          <a:p>
            <a:r>
              <a:rPr lang="en-US" dirty="0"/>
              <a:t>Be respectful</a:t>
            </a:r>
          </a:p>
          <a:p>
            <a:r>
              <a:rPr lang="en-US" dirty="0"/>
              <a:t>Be collaborative and consult others when you disagree</a:t>
            </a:r>
          </a:p>
          <a:p>
            <a:r>
              <a:rPr lang="en-US" dirty="0"/>
              <a:t>When we need it, we ask for help</a:t>
            </a:r>
          </a:p>
          <a:p>
            <a:r>
              <a:rPr lang="en-US" dirty="0"/>
              <a:t>Full statement on the IUG Website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Conduct Statement</a:t>
            </a:r>
          </a:p>
        </p:txBody>
      </p:sp>
    </p:spTree>
    <p:extLst>
      <p:ext uri="{BB962C8B-B14F-4D97-AF65-F5344CB8AC3E}">
        <p14:creationId xmlns:p14="http://schemas.microsoft.com/office/powerpoint/2010/main" val="24961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911</a:t>
            </a:r>
          </a:p>
          <a:p>
            <a:r>
              <a:rPr lang="en-US" dirty="0"/>
              <a:t>Hotel Front Desk/Security</a:t>
            </a:r>
          </a:p>
          <a:p>
            <a:r>
              <a:rPr lang="en-US" dirty="0"/>
              <a:t>IUG Chair, Mark Strang, 419-277-0542</a:t>
            </a:r>
          </a:p>
          <a:p>
            <a:r>
              <a:rPr lang="en-US" dirty="0"/>
              <a:t>IUG Vice Chair, Renee Brumett, 417-894-2467</a:t>
            </a:r>
          </a:p>
          <a:p>
            <a:r>
              <a:rPr lang="en-US" dirty="0"/>
              <a:t>IUG Past Chair, Kathy Setter, 715-222-3204</a:t>
            </a:r>
          </a:p>
          <a:p>
            <a:r>
              <a:rPr lang="en-US" dirty="0"/>
              <a:t>ICM Event Staff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Contact List</a:t>
            </a:r>
          </a:p>
        </p:txBody>
      </p:sp>
    </p:spTree>
    <p:extLst>
      <p:ext uri="{BB962C8B-B14F-4D97-AF65-F5344CB8AC3E}">
        <p14:creationId xmlns:p14="http://schemas.microsoft.com/office/powerpoint/2010/main" val="26445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Conference survey emailed</a:t>
            </a:r>
          </a:p>
          <a:p>
            <a:r>
              <a:rPr lang="en-US" dirty="0"/>
              <a:t>IUG website</a:t>
            </a:r>
          </a:p>
          <a:p>
            <a:r>
              <a:rPr lang="en-US" dirty="0"/>
              <a:t>IUG Forums — subscribe!</a:t>
            </a:r>
          </a:p>
          <a:p>
            <a:r>
              <a:rPr lang="en-US" dirty="0"/>
              <a:t>Clearinghouse</a:t>
            </a:r>
          </a:p>
          <a:p>
            <a:r>
              <a:rPr lang="en-US" dirty="0"/>
              <a:t>Regional groups</a:t>
            </a:r>
          </a:p>
          <a:p>
            <a:r>
              <a:rPr lang="en-US" dirty="0"/>
              <a:t>Idea Lab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1907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xmlns="" id="{9BAB462C-1792-0E48-8B12-8E7B494E51DE}"/>
              </a:ext>
            </a:extLst>
          </p:cNvPr>
          <p:cNvSpPr>
            <a:spLocks noGrp="1"/>
          </p:cNvSpPr>
          <p:nvPr/>
        </p:nvSpPr>
        <p:spPr>
          <a:xfrm>
            <a:off x="377959" y="668325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/>
              <a:t>IUG 2019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8F93A87-97F0-CF4E-B1D1-E8E7FC8A90D2}"/>
              </a:ext>
            </a:extLst>
          </p:cNvPr>
          <p:cNvSpPr txBox="1">
            <a:spLocks/>
          </p:cNvSpPr>
          <p:nvPr/>
        </p:nvSpPr>
        <p:spPr>
          <a:xfrm>
            <a:off x="315980" y="1348548"/>
            <a:ext cx="5660778" cy="3643359"/>
          </a:xfrm>
          <a:prstGeom prst="rect">
            <a:avLst/>
          </a:prstGeom>
        </p:spPr>
        <p:txBody>
          <a:bodyPr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CA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Sheraton Grand Phoenix</a:t>
            </a:r>
          </a:p>
          <a:p>
            <a:pPr marL="0" indent="0" algn="ctr">
              <a:buFont typeface="Wingdings" charset="2"/>
              <a:buNone/>
            </a:pPr>
            <a:r>
              <a:rPr lang="en-CA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340 North 3</a:t>
            </a:r>
            <a:r>
              <a:rPr lang="en-CA" sz="2400" baseline="300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rd</a:t>
            </a:r>
            <a:r>
              <a:rPr lang="en-CA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Street</a:t>
            </a:r>
          </a:p>
          <a:p>
            <a:pPr marL="0" indent="0" algn="ctr">
              <a:buFont typeface="Wingdings" charset="2"/>
              <a:buNone/>
            </a:pPr>
            <a:r>
              <a:rPr lang="en-CA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Pho</a:t>
            </a:r>
            <a:r>
              <a:rPr lang="en-US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</a:t>
            </a:r>
            <a:r>
              <a:rPr lang="en-CA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nix, Arizona</a:t>
            </a:r>
          </a:p>
          <a:p>
            <a:pPr marL="0" indent="0">
              <a:buFont typeface="Wingdings" charset="2"/>
              <a:buNone/>
            </a:pPr>
            <a:endParaRPr lang="en-CA" sz="2400" dirty="0">
              <a:solidFill>
                <a:srgbClr val="878787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en-CA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Pre-conference:  Sunday, May 5, 2019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Main Conference:  Monday, May 6 - 		Wednesday, May 8, 2019</a:t>
            </a:r>
          </a:p>
          <a:p>
            <a:pPr marL="0" indent="0">
              <a:buFont typeface="Wingdings" charset="2"/>
              <a:buNone/>
            </a:pPr>
            <a:endParaRPr lang="en-CA" sz="2400" dirty="0">
              <a:solidFill>
                <a:srgbClr val="878787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Font typeface="Wingdings" charset="2"/>
              <a:buNone/>
            </a:pPr>
            <a:endParaRPr lang="en-CA" sz="2400" dirty="0">
              <a:solidFill>
                <a:srgbClr val="878787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0B57B99-56DB-FE48-9004-2F01D98CE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11" y="543843"/>
            <a:ext cx="5728431" cy="37028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E7D06E0-75F3-B049-B2C2-D0247C1C1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8" y="4616460"/>
            <a:ext cx="2594042" cy="16767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5EB41AA-B598-0845-A035-FBCD0F790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96" y="4623318"/>
            <a:ext cx="2615779" cy="16908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EF9DB0C-1D87-0746-8938-C2673BF9D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31" y="4623318"/>
            <a:ext cx="2594557" cy="16771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0F3A866-B90B-5F48-9D09-671843C6D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25" y="4649515"/>
            <a:ext cx="2575250" cy="16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 tip 16: Give yourself a break every day</a:t>
            </a:r>
          </a:p>
          <a:p>
            <a:endParaRPr lang="en-US" dirty="0"/>
          </a:p>
          <a:p>
            <a:r>
              <a:rPr lang="en-US" dirty="0" smtClean="0"/>
              <a:t>Pro tip 17: Carry as little as possible</a:t>
            </a:r>
          </a:p>
          <a:p>
            <a:endParaRPr lang="en-US" dirty="0"/>
          </a:p>
          <a:p>
            <a:r>
              <a:rPr lang="en-US" dirty="0" smtClean="0"/>
              <a:t>Pro tip 18: Don’t be afraid to ask questions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 few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44" y="2166778"/>
            <a:ext cx="10515600" cy="562168"/>
          </a:xfrm>
        </p:spPr>
        <p:txBody>
          <a:bodyPr/>
          <a:lstStyle/>
          <a:p>
            <a:r>
              <a:rPr lang="en-US" dirty="0"/>
              <a:t>Enjoy the Conference!</a:t>
            </a:r>
          </a:p>
        </p:txBody>
      </p:sp>
    </p:spTree>
    <p:extLst>
      <p:ext uri="{BB962C8B-B14F-4D97-AF65-F5344CB8AC3E}">
        <p14:creationId xmlns:p14="http://schemas.microsoft.com/office/powerpoint/2010/main" val="29681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57876" y="1589312"/>
            <a:ext cx="4923336" cy="4536849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Events</a:t>
            </a:r>
          </a:p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Alphabet Soup</a:t>
            </a:r>
          </a:p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Conduct Statement</a:t>
            </a:r>
          </a:p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After the conference</a:t>
            </a:r>
          </a:p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IUG 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Time Attendees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523875" y="1589313"/>
            <a:ext cx="4923336" cy="453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2D40"/>
              </a:buClr>
              <a:buFont typeface="Wingdings" charset="2"/>
              <a:buChar char="§"/>
              <a:defRPr sz="24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78787"/>
              </a:buClr>
              <a:buFont typeface="LucidaGrande" charset="0"/>
              <a:buChar char="◆"/>
              <a:defRPr sz="20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40"/>
              </a:buClr>
              <a:buFont typeface="Wingdings" charset="2"/>
              <a:buChar char="§"/>
              <a:defRPr sz="18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78787"/>
              </a:buClr>
              <a:buFont typeface="LucidaGrande" charset="0"/>
              <a:buChar char="◆"/>
              <a:defRPr sz="16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D40"/>
              </a:buClr>
              <a:buFont typeface="Wingdings" charset="2"/>
              <a:buChar char="§"/>
              <a:defRPr sz="1600" kern="1200">
                <a:solidFill>
                  <a:srgbClr val="878787"/>
                </a:solidFill>
                <a:latin typeface="Futura Medium" charset="0"/>
                <a:ea typeface="Futura Medium" charset="0"/>
                <a:cs typeface="Futura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Who to ask for </a:t>
            </a:r>
            <a:r>
              <a:rPr lang="en-US" dirty="0" smtClean="0">
                <a:latin typeface="FUTURA MEDIUM" panose="020B0602020204020303" pitchFamily="34" charset="-79"/>
                <a:cs typeface="FUTURA MEDIUM" panose="020B0602020204020303" pitchFamily="34" charset="-79"/>
              </a:rPr>
              <a:t>help</a:t>
            </a: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Local Arrangements</a:t>
            </a:r>
          </a:p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Wi-Fi</a:t>
            </a:r>
          </a:p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Program types</a:t>
            </a:r>
          </a:p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Exhibits</a:t>
            </a:r>
          </a:p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App</a:t>
            </a:r>
          </a:p>
          <a:p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Font typeface="Wingdings" charset="2"/>
              <a:buNone/>
            </a:pPr>
            <a:endParaRPr lang="en-U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2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 tip 1: Feel free to leave</a:t>
            </a:r>
          </a:p>
          <a:p>
            <a:endParaRPr lang="en-US" dirty="0"/>
          </a:p>
          <a:p>
            <a:r>
              <a:rPr lang="en-US" dirty="0"/>
              <a:t>Pro tip 2: Devices…</a:t>
            </a:r>
          </a:p>
          <a:p>
            <a:endParaRPr lang="en-US" dirty="0"/>
          </a:p>
          <a:p>
            <a:r>
              <a:rPr lang="en-US" dirty="0"/>
              <a:t>Pro tip 3: No one bites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6833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Help? Ask: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xmlns="" id="{B08D80D7-816F-474C-B246-92B8E0986333}"/>
              </a:ext>
            </a:extLst>
          </p:cNvPr>
          <p:cNvSpPr txBox="1">
            <a:spLocks/>
          </p:cNvSpPr>
          <p:nvPr/>
        </p:nvSpPr>
        <p:spPr>
          <a:xfrm>
            <a:off x="371475" y="1368634"/>
            <a:ext cx="2740316" cy="7903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27414" indent="-127414" algn="l" defTabSz="457181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 sz="1800" b="0" i="0" kern="1200">
                <a:solidFill>
                  <a:srgbClr val="414042"/>
                </a:solidFill>
                <a:latin typeface="Helvetica"/>
                <a:ea typeface="+mn-ea"/>
                <a:cs typeface="Helvetica"/>
              </a:defRPr>
            </a:lvl1pPr>
            <a:lvl2pPr marL="515610" indent="-173854" algn="l" defTabSz="457181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000000"/>
              </a:buClr>
              <a:buFont typeface="Arial"/>
              <a:buChar char="–"/>
              <a:defRPr sz="1500" b="0" i="0" kern="1200">
                <a:solidFill>
                  <a:srgbClr val="414042"/>
                </a:solidFill>
                <a:latin typeface="Helvetica"/>
                <a:ea typeface="+mn-ea"/>
                <a:cs typeface="Helvetica"/>
              </a:defRPr>
            </a:lvl2pPr>
            <a:lvl3pPr marL="729951" indent="-126223" algn="l" defTabSz="457181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 sz="1400" b="0" i="0" kern="1200">
                <a:solidFill>
                  <a:srgbClr val="414042"/>
                </a:solidFill>
                <a:latin typeface="Helvetica"/>
                <a:ea typeface="+mn-ea"/>
                <a:cs typeface="Helvetica"/>
              </a:defRPr>
            </a:lvl3pPr>
            <a:lvl4pPr marL="984779" indent="-127414" algn="l" defTabSz="457181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000000"/>
              </a:buClr>
              <a:buFont typeface="Arial"/>
              <a:buChar char="–"/>
              <a:defRPr sz="1400" b="0" i="0" kern="1200">
                <a:solidFill>
                  <a:srgbClr val="414042"/>
                </a:solidFill>
                <a:latin typeface="Helvetica"/>
                <a:ea typeface="+mn-ea"/>
                <a:cs typeface="Helvetica"/>
              </a:defRPr>
            </a:lvl4pPr>
            <a:lvl5pPr marL="1158633" indent="-86928" algn="l" defTabSz="457181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000000"/>
              </a:buClr>
              <a:buFont typeface="Arial"/>
              <a:buChar char="»"/>
              <a:defRPr sz="1400" b="0" i="0" kern="1200">
                <a:solidFill>
                  <a:srgbClr val="414042"/>
                </a:solidFill>
                <a:latin typeface="Helvetica"/>
                <a:ea typeface="+mn-ea"/>
                <a:cs typeface="Helvetica"/>
              </a:defRPr>
            </a:lvl5pPr>
            <a:lvl6pPr marL="2514495" indent="-228591" algn="l" defTabSz="4571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4571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4571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4571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000" b="1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Business Manager</a:t>
            </a:r>
          </a:p>
          <a:p>
            <a:pPr marL="0" indent="0" algn="ctr">
              <a:buNone/>
            </a:pPr>
            <a:r>
              <a:rPr lang="en-CA" sz="20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Kathy O’Gorman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xmlns="" id="{1B08C9FE-625D-E346-9BAE-9AE49CB1E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4" r="8534"/>
          <a:stretch/>
        </p:blipFill>
        <p:spPr>
          <a:xfrm>
            <a:off x="371475" y="2158999"/>
            <a:ext cx="2740316" cy="260347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424188B1-8F85-3E46-9D28-16942F87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r="17416"/>
          <a:stretch>
            <a:fillRect/>
          </a:stretch>
        </p:blipFill>
        <p:spPr bwMode="auto">
          <a:xfrm>
            <a:off x="3664091" y="2363469"/>
            <a:ext cx="4061742" cy="21494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xmlns="" id="{A8EAD405-DB43-5D4F-8756-BC7BE423C6D7}"/>
              </a:ext>
            </a:extLst>
          </p:cNvPr>
          <p:cNvSpPr txBox="1">
            <a:spLocks/>
          </p:cNvSpPr>
          <p:nvPr/>
        </p:nvSpPr>
        <p:spPr>
          <a:xfrm>
            <a:off x="3664091" y="1370013"/>
            <a:ext cx="3648992" cy="6802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7414" indent="-127414" algn="l" defTabSz="457181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 sz="1800" b="0" i="0" kern="1200">
                <a:solidFill>
                  <a:srgbClr val="414042"/>
                </a:solidFill>
                <a:latin typeface="Helvetica"/>
                <a:ea typeface="+mn-ea"/>
                <a:cs typeface="Helvetica"/>
              </a:defRPr>
            </a:lvl1pPr>
            <a:lvl2pPr marL="515610" indent="-173854" algn="l" defTabSz="457181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000000"/>
              </a:buClr>
              <a:buFont typeface="Arial"/>
              <a:buChar char="–"/>
              <a:defRPr sz="1500" b="0" i="0" kern="1200">
                <a:solidFill>
                  <a:srgbClr val="414042"/>
                </a:solidFill>
                <a:latin typeface="Helvetica"/>
                <a:ea typeface="+mn-ea"/>
                <a:cs typeface="Helvetica"/>
              </a:defRPr>
            </a:lvl2pPr>
            <a:lvl3pPr marL="729951" indent="-126223" algn="l" defTabSz="457181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 sz="1400" b="0" i="0" kern="1200">
                <a:solidFill>
                  <a:srgbClr val="414042"/>
                </a:solidFill>
                <a:latin typeface="Helvetica"/>
                <a:ea typeface="+mn-ea"/>
                <a:cs typeface="Helvetica"/>
              </a:defRPr>
            </a:lvl3pPr>
            <a:lvl4pPr marL="984779" indent="-127414" algn="l" defTabSz="457181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000000"/>
              </a:buClr>
              <a:buFont typeface="Arial"/>
              <a:buChar char="–"/>
              <a:defRPr sz="1400" b="0" i="0" kern="1200">
                <a:solidFill>
                  <a:srgbClr val="414042"/>
                </a:solidFill>
                <a:latin typeface="Helvetica"/>
                <a:ea typeface="+mn-ea"/>
                <a:cs typeface="Helvetica"/>
              </a:defRPr>
            </a:lvl4pPr>
            <a:lvl5pPr marL="1158633" indent="-86928" algn="l" defTabSz="457181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000000"/>
              </a:buClr>
              <a:buFont typeface="Arial"/>
              <a:buChar char="»"/>
              <a:defRPr sz="1400" b="0" i="0" kern="1200">
                <a:solidFill>
                  <a:srgbClr val="414042"/>
                </a:solidFill>
                <a:latin typeface="Helvetica"/>
                <a:ea typeface="+mn-ea"/>
                <a:cs typeface="Helvetica"/>
              </a:defRPr>
            </a:lvl5pPr>
            <a:lvl6pPr marL="2514495" indent="-228591" algn="l" defTabSz="4571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4571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4571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4571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000" b="1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ICM Event Staff</a:t>
            </a:r>
          </a:p>
          <a:p>
            <a:pPr marL="0" indent="0" algn="ctr">
              <a:buNone/>
            </a:pPr>
            <a:r>
              <a:rPr lang="en-CA" sz="2000" b="1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Conference Management Team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DD6B3A19-B79F-8F4A-90C7-80A6EA2D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49" y="2158999"/>
            <a:ext cx="3445507" cy="1037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xmlns="" id="{852CBBEF-7586-DD44-B8CF-A3A2A8F12F9A}"/>
              </a:ext>
            </a:extLst>
          </p:cNvPr>
          <p:cNvSpPr txBox="1">
            <a:spLocks/>
          </p:cNvSpPr>
          <p:nvPr/>
        </p:nvSpPr>
        <p:spPr>
          <a:xfrm>
            <a:off x="8083549" y="1368634"/>
            <a:ext cx="2740316" cy="6802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7414" indent="-127414" algn="l" defTabSz="457181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 sz="1800" b="0" i="0" kern="1200">
                <a:solidFill>
                  <a:srgbClr val="414042"/>
                </a:solidFill>
                <a:latin typeface="Helvetica"/>
                <a:ea typeface="+mn-ea"/>
                <a:cs typeface="Helvetica"/>
              </a:defRPr>
            </a:lvl1pPr>
            <a:lvl2pPr marL="515610" indent="-173854" algn="l" defTabSz="457181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000000"/>
              </a:buClr>
              <a:buFont typeface="Arial"/>
              <a:buChar char="–"/>
              <a:defRPr sz="1500" b="0" i="0" kern="1200">
                <a:solidFill>
                  <a:srgbClr val="414042"/>
                </a:solidFill>
                <a:latin typeface="Helvetica"/>
                <a:ea typeface="+mn-ea"/>
                <a:cs typeface="Helvetica"/>
              </a:defRPr>
            </a:lvl2pPr>
            <a:lvl3pPr marL="729951" indent="-126223" algn="l" defTabSz="457181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 sz="1400" b="0" i="0" kern="1200">
                <a:solidFill>
                  <a:srgbClr val="414042"/>
                </a:solidFill>
                <a:latin typeface="Helvetica"/>
                <a:ea typeface="+mn-ea"/>
                <a:cs typeface="Helvetica"/>
              </a:defRPr>
            </a:lvl3pPr>
            <a:lvl4pPr marL="984779" indent="-127414" algn="l" defTabSz="457181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000000"/>
              </a:buClr>
              <a:buFont typeface="Arial"/>
              <a:buChar char="–"/>
              <a:defRPr sz="1400" b="0" i="0" kern="1200">
                <a:solidFill>
                  <a:srgbClr val="414042"/>
                </a:solidFill>
                <a:latin typeface="Helvetica"/>
                <a:ea typeface="+mn-ea"/>
                <a:cs typeface="Helvetica"/>
              </a:defRPr>
            </a:lvl4pPr>
            <a:lvl5pPr marL="1158633" indent="-86928" algn="l" defTabSz="457181" rtl="0" eaLnBrk="1" latinLnBrk="0" hangingPunct="1">
              <a:lnSpc>
                <a:spcPct val="85000"/>
              </a:lnSpc>
              <a:spcBef>
                <a:spcPct val="20000"/>
              </a:spcBef>
              <a:buClr>
                <a:srgbClr val="000000"/>
              </a:buClr>
              <a:buFont typeface="Arial"/>
              <a:buChar char="»"/>
              <a:defRPr sz="1400" b="0" i="0" kern="1200">
                <a:solidFill>
                  <a:srgbClr val="414042"/>
                </a:solidFill>
                <a:latin typeface="Helvetica"/>
                <a:ea typeface="+mn-ea"/>
                <a:cs typeface="Helvetica"/>
              </a:defRPr>
            </a:lvl5pPr>
            <a:lvl6pPr marL="2514495" indent="-228591" algn="l" defTabSz="4571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4571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4571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4571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000" b="1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Steering Committee Members</a:t>
            </a:r>
          </a:p>
        </p:txBody>
      </p:sp>
    </p:spTree>
    <p:extLst>
      <p:ext uri="{BB962C8B-B14F-4D97-AF65-F5344CB8AC3E}">
        <p14:creationId xmlns:p14="http://schemas.microsoft.com/office/powerpoint/2010/main" val="28205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Local arrangements table</a:t>
            </a:r>
          </a:p>
          <a:p>
            <a:r>
              <a:rPr lang="en-US" dirty="0"/>
              <a:t>Book swap</a:t>
            </a:r>
          </a:p>
          <a:p>
            <a:r>
              <a:rPr lang="en-US" dirty="0"/>
              <a:t>Door prizes!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Arrangements</a:t>
            </a:r>
          </a:p>
        </p:txBody>
      </p:sp>
    </p:spTree>
    <p:extLst>
      <p:ext uri="{BB962C8B-B14F-4D97-AF65-F5344CB8AC3E}">
        <p14:creationId xmlns:p14="http://schemas.microsoft.com/office/powerpoint/2010/main" val="32875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Network: Renaissance_CONF</a:t>
            </a:r>
          </a:p>
          <a:p>
            <a:r>
              <a:rPr lang="en-US" dirty="0"/>
              <a:t>Password: IUG2018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 tip 4: Guest room Wi-Fi and conference Wi-Fi are two different networks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</a:t>
            </a:r>
          </a:p>
        </p:txBody>
      </p:sp>
    </p:spTree>
    <p:extLst>
      <p:ext uri="{BB962C8B-B14F-4D97-AF65-F5344CB8AC3E}">
        <p14:creationId xmlns:p14="http://schemas.microsoft.com/office/powerpoint/2010/main" val="38077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Sessions by both IUG members and Innovative staff</a:t>
            </a:r>
          </a:p>
          <a:p>
            <a:r>
              <a:rPr lang="en-US" dirty="0"/>
              <a:t>Tracks for ILS platform, topic (Circulation, Cataloging, Sysadmin, etc.)</a:t>
            </a:r>
          </a:p>
          <a:p>
            <a:r>
              <a:rPr lang="en-US" dirty="0"/>
              <a:t>9-10 concurrent breakouts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 tip 5: Attend sessions for tracks or platforms outside of your expertise – you never know what you might learn!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Program</a:t>
            </a:r>
          </a:p>
        </p:txBody>
      </p:sp>
    </p:spTree>
    <p:extLst>
      <p:ext uri="{BB962C8B-B14F-4D97-AF65-F5344CB8AC3E}">
        <p14:creationId xmlns:p14="http://schemas.microsoft.com/office/powerpoint/2010/main" val="9570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1475" y="1436913"/>
            <a:ext cx="11418888" cy="2309587"/>
          </a:xfrm>
        </p:spPr>
        <p:txBody>
          <a:bodyPr/>
          <a:lstStyle/>
          <a:p>
            <a:r>
              <a:rPr lang="en-US" dirty="0"/>
              <a:t>None this year</a:t>
            </a:r>
          </a:p>
          <a:p>
            <a:r>
              <a:rPr lang="en-US" dirty="0"/>
              <a:t>Round of several quick presentations</a:t>
            </a:r>
          </a:p>
          <a:p>
            <a:r>
              <a:rPr lang="en-US" dirty="0"/>
              <a:t>Tips and tricks or new brief information</a:t>
            </a:r>
          </a:p>
          <a:p>
            <a:r>
              <a:rPr lang="en-US" dirty="0"/>
              <a:t>5-10 minutes each with several grouped in one breakout session</a:t>
            </a:r>
          </a:p>
          <a:p>
            <a:r>
              <a:rPr lang="en-US" dirty="0"/>
              <a:t>Low pressure presentation opportunity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Lightning Round Presentations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A80E0A79-BB87-5A4C-8B1A-EB3C2728B38B}"/>
              </a:ext>
            </a:extLst>
          </p:cNvPr>
          <p:cNvSpPr txBox="1">
            <a:spLocks/>
          </p:cNvSpPr>
          <p:nvPr/>
        </p:nvSpPr>
        <p:spPr>
          <a:xfrm>
            <a:off x="401637" y="3746500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r>
              <a:rPr lang="en-US" dirty="0"/>
              <a:t>Poster Sessions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097DAF-E100-7349-99FE-F7201B6E7510}"/>
              </a:ext>
            </a:extLst>
          </p:cNvPr>
          <p:cNvSpPr txBox="1"/>
          <p:nvPr/>
        </p:nvSpPr>
        <p:spPr>
          <a:xfrm>
            <a:off x="401637" y="4426723"/>
            <a:ext cx="6915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US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 this year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Crystal C-E, near Exhibits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400" dirty="0">
                <a:solidFill>
                  <a:srgbClr val="878787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Tuesday, 11-noon after opening session</a:t>
            </a:r>
          </a:p>
        </p:txBody>
      </p:sp>
    </p:spTree>
    <p:extLst>
      <p:ext uri="{BB962C8B-B14F-4D97-AF65-F5344CB8AC3E}">
        <p14:creationId xmlns:p14="http://schemas.microsoft.com/office/powerpoint/2010/main" val="15744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UG 2018 1">
      <a:dk1>
        <a:srgbClr val="012C40"/>
      </a:dk1>
      <a:lt1>
        <a:srgbClr val="FFFFFF"/>
      </a:lt1>
      <a:dk2>
        <a:srgbClr val="98C73B"/>
      </a:dk2>
      <a:lt2>
        <a:srgbClr val="878787"/>
      </a:lt2>
      <a:accent1>
        <a:srgbClr val="00AECD"/>
      </a:accent1>
      <a:accent2>
        <a:srgbClr val="878787"/>
      </a:accent2>
      <a:accent3>
        <a:srgbClr val="98C73B"/>
      </a:accent3>
      <a:accent4>
        <a:srgbClr val="012C40"/>
      </a:accent4>
      <a:accent5>
        <a:srgbClr val="F69E1B"/>
      </a:accent5>
      <a:accent6>
        <a:srgbClr val="FEFFFF"/>
      </a:accent6>
      <a:hlink>
        <a:srgbClr val="00B1D0"/>
      </a:hlink>
      <a:folHlink>
        <a:srgbClr val="954F72"/>
      </a:folHlink>
    </a:clrScheme>
    <a:fontScheme name="Futura">
      <a:majorFont>
        <a:latin typeface="Futur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utur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924</Words>
  <Application>Microsoft Office PowerPoint</Application>
  <PresentationFormat>Widescreen</PresentationFormat>
  <Paragraphs>213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FUTURA MEDIUM</vt:lpstr>
      <vt:lpstr>FUTURA MEDIUM</vt:lpstr>
      <vt:lpstr>LucidaGrande</vt:lpstr>
      <vt:lpstr>Wingdings</vt:lpstr>
      <vt:lpstr>Office Theme</vt:lpstr>
      <vt:lpstr>PowerPoint Presentation</vt:lpstr>
      <vt:lpstr>First Time to an IUG Conference</vt:lpstr>
      <vt:lpstr>First Time Attendees</vt:lpstr>
      <vt:lpstr>Welcome</vt:lpstr>
      <vt:lpstr>Need Help? Ask:</vt:lpstr>
      <vt:lpstr>Local Arrangements</vt:lpstr>
      <vt:lpstr>Wi-Fi</vt:lpstr>
      <vt:lpstr>Conference Program</vt:lpstr>
      <vt:lpstr>Lightning Round Presentations</vt:lpstr>
      <vt:lpstr>Forums</vt:lpstr>
      <vt:lpstr>Birds of a Feather</vt:lpstr>
      <vt:lpstr>Innovative Presentations</vt:lpstr>
      <vt:lpstr>Quick Hits Theater</vt:lpstr>
      <vt:lpstr>IUG 2018 Program Cancellation</vt:lpstr>
      <vt:lpstr>Conference Program</vt:lpstr>
      <vt:lpstr>Innovative Hall of Solutions — Crystal A</vt:lpstr>
      <vt:lpstr>Exhibits – Crystal C-E</vt:lpstr>
      <vt:lpstr>Conference App</vt:lpstr>
      <vt:lpstr>Events</vt:lpstr>
      <vt:lpstr>Events</vt:lpstr>
      <vt:lpstr>Alphabet Soup</vt:lpstr>
      <vt:lpstr>Conference Conduct Statement</vt:lpstr>
      <vt:lpstr>Key Contact List</vt:lpstr>
      <vt:lpstr>After the Conference</vt:lpstr>
      <vt:lpstr>PowerPoint Presentation</vt:lpstr>
      <vt:lpstr>Just a few more…</vt:lpstr>
      <vt:lpstr>Enjoy the Conference!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Menkins</dc:creator>
  <cp:lastModifiedBy>CS</cp:lastModifiedBy>
  <cp:revision>55</cp:revision>
  <dcterms:created xsi:type="dcterms:W3CDTF">2017-10-05T14:03:58Z</dcterms:created>
  <dcterms:modified xsi:type="dcterms:W3CDTF">2018-04-24T04:21:39Z</dcterms:modified>
</cp:coreProperties>
</file>