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Roboto Medium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10464800" y="5474447"/>
            <a:ext cx="1679388" cy="1383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1" y="1003707"/>
            <a:ext cx="12192002" cy="4216705"/>
          </a:xfrm>
          <a:prstGeom prst="rect">
            <a:avLst/>
          </a:prstGeom>
          <a:gradFill>
            <a:gsLst>
              <a:gs pos="0">
                <a:srgbClr val="27AAE1">
                  <a:alpha val="87450"/>
                </a:srgbClr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29804" y="2178264"/>
            <a:ext cx="6932393" cy="7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622806" y="3146424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5469901" y="6062488"/>
            <a:ext cx="6548486" cy="68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3529"/>
              </a:lnSpc>
              <a:spcBef>
                <a:spcPts val="0"/>
              </a:spcBef>
              <a:spcAft>
                <a:spcPts val="0"/>
              </a:spcAft>
              <a:buClr>
                <a:srgbClr val="3D174B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3D174B"/>
                </a:solidFill>
                <a:latin typeface="Arial"/>
                <a:ea typeface="Arial"/>
                <a:cs typeface="Arial"/>
                <a:sym typeface="Arial"/>
              </a:rPr>
              <a:t>Pre-Conference </a:t>
            </a:r>
            <a:r>
              <a:rPr lang="en-US" sz="1700" b="1" i="0" u="none" strike="noStrike" cap="none">
                <a:solidFill>
                  <a:srgbClr val="3D174B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700" b="0" i="0" u="none" strike="noStrike" cap="none">
                <a:solidFill>
                  <a:srgbClr val="3D174B"/>
                </a:solidFill>
                <a:latin typeface="Arial"/>
                <a:ea typeface="Arial"/>
                <a:cs typeface="Arial"/>
                <a:sym typeface="Arial"/>
              </a:rPr>
              <a:t> Wednesday, April 15</a:t>
            </a:r>
            <a:r>
              <a:rPr lang="en-US" sz="1700" b="0" i="0" u="none" strike="noStrike" cap="none" baseline="30000">
                <a:solidFill>
                  <a:srgbClr val="3D174B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 sz="1700" b="0" i="0" u="none" strike="noStrike" cap="none">
              <a:solidFill>
                <a:srgbClr val="3D174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3D174B"/>
                </a:solidFill>
                <a:latin typeface="Arial"/>
                <a:ea typeface="Arial"/>
                <a:cs typeface="Arial"/>
                <a:sym typeface="Arial"/>
              </a:rPr>
              <a:t>Main Conference </a:t>
            </a:r>
            <a:r>
              <a:rPr lang="en-US" sz="1700" b="1" i="0" u="none" strike="noStrike" cap="none">
                <a:solidFill>
                  <a:srgbClr val="3D174B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700" b="0" i="0" u="none" strike="noStrike" cap="none">
                <a:solidFill>
                  <a:srgbClr val="3D174B"/>
                </a:solidFill>
                <a:latin typeface="Arial"/>
                <a:ea typeface="Arial"/>
                <a:cs typeface="Arial"/>
                <a:sym typeface="Arial"/>
              </a:rPr>
              <a:t> Thursday, April 16</a:t>
            </a:r>
            <a:r>
              <a:rPr lang="en-US" sz="1700" b="0" i="0" u="none" strike="noStrike" cap="none" baseline="30000">
                <a:solidFill>
                  <a:srgbClr val="3D174B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700" b="0" i="0" u="none" strike="noStrike" cap="none">
                <a:solidFill>
                  <a:srgbClr val="3D174B"/>
                </a:solidFill>
                <a:latin typeface="Arial"/>
                <a:ea typeface="Arial"/>
                <a:cs typeface="Arial"/>
                <a:sym typeface="Arial"/>
              </a:rPr>
              <a:t> – Saturday, April 18</a:t>
            </a:r>
            <a:r>
              <a:rPr lang="en-US" sz="1700" b="0" i="0" u="none" strike="noStrike" cap="none" baseline="30000">
                <a:solidFill>
                  <a:srgbClr val="3D174B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2624931" y="3864151"/>
            <a:ext cx="6942138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119" y="418653"/>
            <a:ext cx="1306712" cy="130671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#IUG2020</a:t>
            </a:r>
            <a:endParaRPr sz="1600" b="0" i="0" u="none" strike="noStrike" cap="none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56" y="6468693"/>
            <a:ext cx="258110" cy="21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352800" y="2186919"/>
            <a:ext cx="5486400" cy="79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174B"/>
              </a:buClr>
              <a:buSzPts val="6000"/>
              <a:buNone/>
              <a:defRPr sz="6000" b="1">
                <a:solidFill>
                  <a:srgbClr val="3D174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3983832" y="3647418"/>
            <a:ext cx="4224337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-1" y="0"/>
            <a:ext cx="12192002" cy="935421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17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title and Two Bullets">
  <p:cSld name="1_Title, Subtitle and Two Bulle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174B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 b="0" i="0">
                <a:solidFill>
                  <a:srgbClr val="53575A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 b="0" i="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519312" y="2178320"/>
            <a:ext cx="5135879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5899031" y="2178320"/>
            <a:ext cx="5135879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Two Bullets">
  <p:cSld name="Title, Subtitle and Two Bulle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174B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 b="0" i="0">
                <a:solidFill>
                  <a:srgbClr val="53575A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 b="0" i="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519312" y="2178320"/>
            <a:ext cx="6795888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7518400" y="2178320"/>
            <a:ext cx="3516510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17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516565" y="1552354"/>
            <a:ext cx="5440680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6159440" y="1552354"/>
            <a:ext cx="5440680" cy="307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159440" y="4628667"/>
            <a:ext cx="3362385" cy="98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 - Dark">
  <p:cSld name="Quotation - Dar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-1" y="0"/>
            <a:ext cx="12192002" cy="6858000"/>
          </a:xfrm>
          <a:prstGeom prst="rect">
            <a:avLst/>
          </a:prstGeom>
          <a:gradFill>
            <a:gsLst>
              <a:gs pos="0">
                <a:srgbClr val="27AAE1"/>
              </a:gs>
              <a:gs pos="100000">
                <a:srgbClr val="3D174B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D174B"/>
              </a:buClr>
              <a:buSzPts val="3600"/>
              <a:buFont typeface="Arial"/>
              <a:buNone/>
              <a:defRPr sz="3600" b="0" i="1">
                <a:solidFill>
                  <a:srgbClr val="3D17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None/>
              <a:defRPr sz="16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D174B"/>
              </a:buClr>
              <a:buSzPts val="1400"/>
              <a:buFont typeface="Roboto Medium"/>
              <a:buNone/>
              <a:defRPr sz="1400" b="0" i="0">
                <a:solidFill>
                  <a:srgbClr val="3D174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22860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None/>
              <a:defRPr sz="16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et Photo Content Left">
  <p:cSld name="Inset Photo Content Left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1598386" y="754804"/>
            <a:ext cx="9033328" cy="511979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1598386" y="5962439"/>
            <a:ext cx="7770341" cy="30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174B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D174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94797" y="5513832"/>
            <a:ext cx="1207643" cy="12076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#IUG2020</a:t>
            </a:r>
            <a:endParaRPr sz="1600" b="0" i="0" u="none" strike="noStrike" cap="none" baseline="30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8456" y="6468693"/>
            <a:ext cx="258110" cy="2103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2629804" y="2178264"/>
            <a:ext cx="6932393" cy="7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Macros For Deduping</a:t>
            </a:r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ubTitle" idx="1"/>
          </p:nvPr>
        </p:nvSpPr>
        <p:spPr>
          <a:xfrm>
            <a:off x="2622806" y="3146424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US" sz="2220"/>
              <a:t>With Pauses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2"/>
          </p:nvPr>
        </p:nvSpPr>
        <p:spPr>
          <a:xfrm>
            <a:off x="2624931" y="3864150"/>
            <a:ext cx="6942138" cy="88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Lloyd Chittenden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Marmot Library Network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Second macro opens the second record</a:t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84394"/>
            <a:ext cx="12192000" cy="5373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Third macro tiles them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38394"/>
            <a:ext cx="12192000" cy="5419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If there are three duplicates, press macro 2 twice, then tile them</a:t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502" y="1486278"/>
            <a:ext cx="12192000" cy="5371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3 records tiled</a:t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66215"/>
            <a:ext cx="12192000" cy="539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Macro does not work if your search brings up more than one hit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60410"/>
            <a:ext cx="12192000" cy="5397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Without the pause, the first macro gets stuck here</a:t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69033"/>
            <a:ext cx="12192000" cy="5388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Issues</a:t>
            </a:r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000"/>
              <a:buChar char="▪"/>
            </a:pPr>
            <a:r>
              <a:rPr lang="en-US"/>
              <a:t>This only works if your cursor will not be in a text field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Char char="▪"/>
            </a:pPr>
            <a:r>
              <a:rPr lang="en-US"/>
              <a:t>If your cursor gets in a text field, it will type all the commas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Char char="▪"/>
            </a:pPr>
            <a:r>
              <a:rPr lang="en-US"/>
              <a:t>You have to wait for each macro to finish, if you press the next one too soon it will fail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body" idx="1"/>
          </p:nvPr>
        </p:nvSpPr>
        <p:spPr>
          <a:xfrm>
            <a:off x="3352800" y="2186919"/>
            <a:ext cx="5486400" cy="79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D174B"/>
              </a:buClr>
              <a:buSzPts val="5550"/>
              <a:buNone/>
            </a:pPr>
            <a:r>
              <a:rPr lang="en-US" sz="5550"/>
              <a:t>Questions?</a:t>
            </a:r>
            <a:endParaRPr sz="55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000"/>
              <a:buChar char="▪"/>
            </a:pPr>
            <a:r>
              <a:rPr lang="en-US"/>
              <a:t>Marmot Library Network has 29 libraries sharing one Sierra database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Char char="▪"/>
            </a:pPr>
            <a:r>
              <a:rPr lang="en-US"/>
              <a:t>Some libraries are on OCLC, some on SkyRiver and some are getting records with Z39.50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Char char="▪"/>
            </a:pPr>
            <a:r>
              <a:rPr lang="en-US"/>
              <a:t>Records are also coming from various vendors that don’t always supply an OCLC number, so we have to match on ISBN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Char char="▪"/>
            </a:pPr>
            <a:r>
              <a:rPr lang="en-US"/>
              <a:t>This leads to many duplicates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Char char="▪"/>
            </a:pPr>
            <a:r>
              <a:rPr lang="en-US"/>
              <a:t>Duplicate records create inefficient requests and holds, so we spend a lot of time cleaning them up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The situation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Deduping</a:t>
            </a:r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000"/>
              <a:buChar char="▪"/>
            </a:pPr>
            <a:r>
              <a:rPr lang="en-US"/>
              <a:t>Deduping requires that we compare two or three records at a time to pick the best one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Char char="▪"/>
            </a:pPr>
            <a:r>
              <a:rPr lang="en-US"/>
              <a:t>I created three simple macros that just open each record and then tile them all so they can be viewed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Char char="▪"/>
            </a:pPr>
            <a:r>
              <a:rPr lang="en-US"/>
              <a:t>When I first created these macros I could only put one command in each macro because the system was too slow to keep up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Char char="▪"/>
            </a:pPr>
            <a:r>
              <a:rPr lang="en-US"/>
              <a:t>I needed pauses, but Sierra’s macro system does not have a pause function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One thousand commas</a:t>
            </a: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85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000"/>
              <a:buChar char="▪"/>
            </a:pPr>
            <a:r>
              <a:rPr lang="en-US"/>
              <a:t>I realized I could create a pause by putting in a lot of characters that are meaningless to the system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Char char="▪"/>
            </a:pPr>
            <a:r>
              <a:rPr lang="en-US"/>
              <a:t>Currently my pause actually uses 1,500 commas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Char char="▪"/>
            </a:pPr>
            <a:r>
              <a:rPr lang="en-US"/>
              <a:t>You may need more or fewer to account for the delay on your system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First macro</a:t>
            </a: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72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850"/>
              <a:buChar char="▪"/>
            </a:pPr>
            <a:r>
              <a:rPr lang="en-US" sz="1850"/>
              <a:t>%ENTER%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%DOWN%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%ENTER%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Second macro</a:t>
            </a: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000"/>
              <a:buChar char="▪"/>
            </a:pPr>
            <a:r>
              <a:rPr lang="en-US"/>
              <a:t>%CTRL+SHIFT+b%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,,,,,,,,,,,,,,,,,,,,,,,,,,,,,,,,,,,,,,,,,,,,,,,,,,,,,,,,,,,,,,,,,,,,,,,,,,,,,,,,,,,,,,,,,,,,,,,,,,,*%DOWN%%ENTER%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Third macro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2000"/>
              <a:buChar char="▪"/>
            </a:pPr>
            <a:r>
              <a:rPr lang="en-US"/>
              <a:t>%ALT+i%%ENTER%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There are two records with this 001</a:t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75946"/>
            <a:ext cx="12192000" cy="5382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First macro opens the first record</a:t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67497"/>
            <a:ext cx="12192000" cy="5390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Widescreen</PresentationFormat>
  <Paragraphs>50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Roboto Medium</vt:lpstr>
      <vt:lpstr>Noto Sans Symbols</vt:lpstr>
      <vt:lpstr>Roboto</vt:lpstr>
      <vt:lpstr>Office Theme</vt:lpstr>
      <vt:lpstr>Macros For Deduping</vt:lpstr>
      <vt:lpstr>The situation</vt:lpstr>
      <vt:lpstr>Deduping</vt:lpstr>
      <vt:lpstr>One thousand commas</vt:lpstr>
      <vt:lpstr>First macro</vt:lpstr>
      <vt:lpstr>Second macro</vt:lpstr>
      <vt:lpstr>Third macro</vt:lpstr>
      <vt:lpstr>There are two records with this 001</vt:lpstr>
      <vt:lpstr>First macro opens the first record</vt:lpstr>
      <vt:lpstr>Second macro opens the second record</vt:lpstr>
      <vt:lpstr>Third macro tiles them</vt:lpstr>
      <vt:lpstr>If there are three duplicates, press macro 2 twice, then tile them</vt:lpstr>
      <vt:lpstr>3 records tiled</vt:lpstr>
      <vt:lpstr>Macro does not work if your search brings up more than one hit</vt:lpstr>
      <vt:lpstr>Without the pause, the first macro gets stuck here</vt:lpstr>
      <vt:lpstr>Issues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Macros For Deduping</dc:title>
  <dc:creator>Lloyd Chittenden</dc:creator>
  <cp:lastModifiedBy>Lloyd Chittenden</cp:lastModifiedBy>
  <cp:revision>1</cp:revision>
  <dcterms:modified xsi:type="dcterms:W3CDTF">2020-03-06T21:16:22Z</dcterms:modified>
</cp:coreProperties>
</file>