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71" r:id="rId3"/>
    <p:sldId id="281" r:id="rId4"/>
    <p:sldId id="261" r:id="rId5"/>
    <p:sldId id="272" r:id="rId6"/>
    <p:sldId id="273" r:id="rId7"/>
    <p:sldId id="274" r:id="rId8"/>
    <p:sldId id="275" r:id="rId9"/>
    <p:sldId id="277" r:id="rId10"/>
    <p:sldId id="278" r:id="rId11"/>
    <p:sldId id="279" r:id="rId12"/>
    <p:sldId id="266" r:id="rId13"/>
    <p:sldId id="27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174B"/>
    <a:srgbClr val="53575A"/>
    <a:srgbClr val="27AAE1"/>
    <a:srgbClr val="A9A9A9"/>
    <a:srgbClr val="9292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144"/>
    <p:restoredTop sz="96327"/>
  </p:normalViewPr>
  <p:slideViewPr>
    <p:cSldViewPr snapToGrid="0" snapToObjects="1">
      <p:cViewPr varScale="1">
        <p:scale>
          <a:sx n="88" d="100"/>
          <a:sy n="88" d="100"/>
        </p:scale>
        <p:origin x="-864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C5EFDC56-97C8-F84B-BEF5-C4621F08BA45}"/>
              </a:ext>
            </a:extLst>
          </p:cNvPr>
          <p:cNvSpPr/>
          <p:nvPr userDrawn="1"/>
        </p:nvSpPr>
        <p:spPr>
          <a:xfrm>
            <a:off x="10464800" y="5474447"/>
            <a:ext cx="1679388" cy="1383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E3BEFCE3-D531-DD4F-9287-FB4F1064481A}"/>
              </a:ext>
            </a:extLst>
          </p:cNvPr>
          <p:cNvSpPr/>
          <p:nvPr userDrawn="1"/>
        </p:nvSpPr>
        <p:spPr>
          <a:xfrm>
            <a:off x="-1" y="1003707"/>
            <a:ext cx="12192002" cy="4216705"/>
          </a:xfrm>
          <a:prstGeom prst="rect">
            <a:avLst/>
          </a:prstGeom>
          <a:gradFill>
            <a:gsLst>
              <a:gs pos="0">
                <a:srgbClr val="27AAE1">
                  <a:alpha val="87843"/>
                </a:srgbClr>
              </a:gs>
              <a:gs pos="100000">
                <a:srgbClr val="3D174B"/>
              </a:gs>
            </a:gsLst>
            <a:lin ang="2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86638A-9C89-C44E-B6A0-E4BED89083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29804" y="2178264"/>
            <a:ext cx="6932393" cy="780560"/>
          </a:xfrm>
        </p:spPr>
        <p:txBody>
          <a:bodyPr anchor="t" anchorCtr="0">
            <a:normAutofit/>
          </a:bodyPr>
          <a:lstStyle>
            <a:lvl1pPr algn="ctr">
              <a:defRPr sz="36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79E0024-B0D0-4F40-B166-E830B41F26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22806" y="3146424"/>
            <a:ext cx="6946388" cy="369332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9FCF541D-8C8B-7A45-945C-5938E54D8251}"/>
              </a:ext>
            </a:extLst>
          </p:cNvPr>
          <p:cNvSpPr txBox="1"/>
          <p:nvPr userDrawn="1"/>
        </p:nvSpPr>
        <p:spPr>
          <a:xfrm>
            <a:off x="5469901" y="6062488"/>
            <a:ext cx="6548486" cy="68057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ts val="24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00" b="0" baseline="0" dirty="0">
                <a:solidFill>
                  <a:srgbClr val="3D174B"/>
                </a:solidFill>
              </a:rPr>
              <a:t>Pre-Conference </a:t>
            </a:r>
            <a:r>
              <a:rPr lang="en-US" sz="1700" b="1" baseline="0" dirty="0">
                <a:solidFill>
                  <a:srgbClr val="3D174B"/>
                </a:solidFill>
              </a:rPr>
              <a:t>•</a:t>
            </a:r>
            <a:r>
              <a:rPr lang="en-US" sz="1700" b="0" baseline="0" dirty="0">
                <a:solidFill>
                  <a:srgbClr val="3D174B"/>
                </a:solidFill>
              </a:rPr>
              <a:t> </a:t>
            </a:r>
            <a:r>
              <a:rPr lang="en-US" sz="1700" b="0" dirty="0">
                <a:solidFill>
                  <a:srgbClr val="3D174B"/>
                </a:solidFill>
              </a:rPr>
              <a:t>Wednesday, April 15</a:t>
            </a:r>
            <a:r>
              <a:rPr lang="en-US" sz="1700" b="0" baseline="30000" dirty="0">
                <a:solidFill>
                  <a:srgbClr val="3D174B"/>
                </a:solidFill>
              </a:rPr>
              <a:t>th</a:t>
            </a:r>
            <a:endParaRPr lang="en-US" sz="1700" b="0" baseline="0" dirty="0">
              <a:solidFill>
                <a:srgbClr val="3D174B"/>
              </a:solidFill>
            </a:endParaRPr>
          </a:p>
          <a:p>
            <a:pPr algn="r">
              <a:lnSpc>
                <a:spcPts val="2440"/>
              </a:lnSpc>
            </a:pPr>
            <a:r>
              <a:rPr lang="en-US" sz="1700" b="0" baseline="0" dirty="0">
                <a:solidFill>
                  <a:srgbClr val="3D174B"/>
                </a:solidFill>
              </a:rPr>
              <a:t>Main Conference </a:t>
            </a:r>
            <a:r>
              <a:rPr lang="en-US" sz="1700" b="1" baseline="0" dirty="0">
                <a:solidFill>
                  <a:srgbClr val="3D174B"/>
                </a:solidFill>
              </a:rPr>
              <a:t>•</a:t>
            </a:r>
            <a:r>
              <a:rPr lang="en-US" sz="1700" b="0" baseline="0" dirty="0">
                <a:solidFill>
                  <a:srgbClr val="3D174B"/>
                </a:solidFill>
              </a:rPr>
              <a:t> Thursday, April 16</a:t>
            </a:r>
            <a:r>
              <a:rPr lang="en-US" sz="1700" b="0" baseline="30000" dirty="0">
                <a:solidFill>
                  <a:srgbClr val="3D174B"/>
                </a:solidFill>
              </a:rPr>
              <a:t>th</a:t>
            </a:r>
            <a:r>
              <a:rPr lang="en-US" sz="1700" b="0" baseline="0" dirty="0">
                <a:solidFill>
                  <a:srgbClr val="3D174B"/>
                </a:solidFill>
              </a:rPr>
              <a:t> – Saturday, April 18</a:t>
            </a:r>
            <a:r>
              <a:rPr lang="en-US" sz="1700" b="0" baseline="30000" dirty="0">
                <a:solidFill>
                  <a:srgbClr val="3D174B"/>
                </a:solidFill>
              </a:rPr>
              <a:t>th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="" xmlns:a16="http://schemas.microsoft.com/office/drawing/2014/main" id="{8C52A94A-1536-1240-BF88-53E91338831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24931" y="3864151"/>
            <a:ext cx="6942138" cy="554038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presenter name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14007D16-9AC9-E443-9F31-6AD299C7FD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41119" y="418653"/>
            <a:ext cx="1306712" cy="130671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D4CEFAD9-69FF-674E-B45B-21F8EAD0F4DC}"/>
              </a:ext>
            </a:extLst>
          </p:cNvPr>
          <p:cNvSpPr txBox="1"/>
          <p:nvPr userDrawn="1"/>
        </p:nvSpPr>
        <p:spPr>
          <a:xfrm>
            <a:off x="-1182941" y="6397482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#IUG2020</a:t>
            </a:r>
            <a:endParaRPr lang="en-US" sz="1600" baseline="30000" dirty="0">
              <a:solidFill>
                <a:schemeClr val="bg1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076AA4BA-F0A0-1D43-AF3A-B7FDFF78A5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8456" y="6468693"/>
            <a:ext cx="258110" cy="21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892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9F121E90-B8A9-CD4A-905D-E8667CD1240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52800" y="2186919"/>
            <a:ext cx="5486400" cy="798020"/>
          </a:xfrm>
        </p:spPr>
        <p:txBody>
          <a:bodyPr>
            <a:normAutofit/>
          </a:bodyPr>
          <a:lstStyle>
            <a:lvl1pPr marL="0" indent="0" algn="ctr">
              <a:buNone/>
              <a:defRPr sz="6000" b="1">
                <a:solidFill>
                  <a:srgbClr val="3D174B"/>
                </a:solidFill>
              </a:defRPr>
            </a:lvl1pPr>
          </a:lstStyle>
          <a:p>
            <a:pPr lvl="0"/>
            <a:r>
              <a:rPr lang="en-US" dirty="0"/>
              <a:t>THANK YOU!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="" xmlns:a16="http://schemas.microsoft.com/office/drawing/2014/main" id="{B91FFD2C-B97A-D147-A098-DBA1D191D67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983832" y="3647418"/>
            <a:ext cx="4224337" cy="955675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en-US" dirty="0"/>
              <a:t>Questions?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E7AD48E2-6FF3-6C4E-9C88-210E6CCD0125}"/>
              </a:ext>
            </a:extLst>
          </p:cNvPr>
          <p:cNvSpPr/>
          <p:nvPr userDrawn="1"/>
        </p:nvSpPr>
        <p:spPr>
          <a:xfrm>
            <a:off x="-1" y="0"/>
            <a:ext cx="12192002" cy="935421"/>
          </a:xfrm>
          <a:prstGeom prst="rect">
            <a:avLst/>
          </a:prstGeom>
          <a:gradFill>
            <a:gsLst>
              <a:gs pos="0">
                <a:srgbClr val="27AAE1"/>
              </a:gs>
              <a:gs pos="100000">
                <a:srgbClr val="3D174B"/>
              </a:gs>
            </a:gsLst>
            <a:lin ang="2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49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685A7F-EAA2-8A42-B4DB-6A238F352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5BC886E-F226-9442-8C1A-DD942B797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5007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CFA36F7-8C83-0D4A-BF54-39368ACCECF8}"/>
              </a:ext>
            </a:extLst>
          </p:cNvPr>
          <p:cNvSpPr/>
          <p:nvPr userDrawn="1"/>
        </p:nvSpPr>
        <p:spPr>
          <a:xfrm>
            <a:off x="-1" y="546749"/>
            <a:ext cx="12192002" cy="935421"/>
          </a:xfrm>
          <a:prstGeom prst="rect">
            <a:avLst/>
          </a:prstGeom>
          <a:gradFill>
            <a:gsLst>
              <a:gs pos="0">
                <a:srgbClr val="27AAE1"/>
              </a:gs>
              <a:gs pos="100000">
                <a:srgbClr val="3D174B"/>
              </a:gs>
            </a:gsLst>
            <a:lin ang="2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685A7F-EAA2-8A42-B4DB-6A238F352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565" y="673324"/>
            <a:ext cx="11083555" cy="7360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5BC886E-F226-9442-8C1A-DD942B797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565" y="1762297"/>
            <a:ext cx="11083555" cy="441466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5403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, Subtitle and Tw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="" xmlns:a16="http://schemas.microsoft.com/office/drawing/2014/main" id="{1E174FCC-E1DA-0547-B958-1E077E3F4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310" y="716623"/>
            <a:ext cx="10515600" cy="589788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="" xmlns:a16="http://schemas.microsoft.com/office/drawing/2014/main" id="{F8E8988F-294C-1140-AA84-8CFAB9AAA608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="" xmlns:a16="http://schemas.microsoft.com/office/drawing/2014/main" id="{81429BD6-4F07-234B-9A2A-6B29FB97F38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19311" y="1588532"/>
            <a:ext cx="10515599" cy="589788"/>
          </a:xfrm>
          <a:prstGeom prst="rect">
            <a:avLst/>
          </a:prstGeom>
        </p:spPr>
        <p:txBody>
          <a:bodyPr rIns="91440">
            <a:normAutofit/>
          </a:bodyPr>
          <a:lstStyle>
            <a:lvl1pPr marL="0" indent="0">
              <a:lnSpc>
                <a:spcPct val="120000"/>
              </a:lnSpc>
              <a:buNone/>
              <a:defRPr sz="1800" b="0" i="0">
                <a:solidFill>
                  <a:srgbClr val="53575A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  <a:lvl2pPr marL="274320" indent="0">
              <a:buNone/>
              <a:defRPr sz="1800" b="0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</a:lstStyle>
          <a:p>
            <a:pPr lvl="0"/>
            <a:r>
              <a:rPr lang="en-US" dirty="0"/>
              <a:t>Optional subtitle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="" xmlns:a16="http://schemas.microsoft.com/office/drawing/2014/main" id="{EC9F0FC1-73C2-094B-B805-3BAB5368ACFE}"/>
              </a:ext>
            </a:extLst>
          </p:cNvPr>
          <p:cNvSpPr>
            <a:spLocks noGrp="1"/>
          </p:cNvSpPr>
          <p:nvPr>
            <p:ph sz="quarter" idx="26"/>
          </p:nvPr>
        </p:nvSpPr>
        <p:spPr>
          <a:xfrm>
            <a:off x="519312" y="2178320"/>
            <a:ext cx="5135879" cy="3879580"/>
          </a:xfrm>
        </p:spPr>
        <p:txBody>
          <a:bodyPr>
            <a:normAutofit/>
          </a:bodyPr>
          <a:lstStyle>
            <a:lvl1pPr marL="274320" indent="-274320">
              <a:buClr>
                <a:schemeClr val="tx2"/>
              </a:buClr>
              <a:buFont typeface="Wingdings" pitchFamily="2" charset="2"/>
              <a:buChar char="§"/>
              <a:defRPr sz="1800" b="0" i="0">
                <a:solidFill>
                  <a:srgbClr val="53575A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548640" indent="-274320">
              <a:lnSpc>
                <a:spcPct val="100000"/>
              </a:lnSpc>
              <a:buClr>
                <a:schemeClr val="tx2"/>
              </a:buClr>
              <a:buFont typeface="Wingdings" pitchFamily="2" charset="2"/>
              <a:buChar char="§"/>
              <a:defRPr sz="1800" b="0" i="0">
                <a:solidFill>
                  <a:srgbClr val="53575A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822960" indent="-274320">
              <a:buClr>
                <a:schemeClr val="tx2"/>
              </a:buClr>
              <a:buFont typeface="Wingdings" pitchFamily="2" charset="2"/>
              <a:buChar char="§"/>
              <a:defRPr sz="1800" b="0" i="0">
                <a:solidFill>
                  <a:srgbClr val="53575A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1188720" indent="-274320">
              <a:lnSpc>
                <a:spcPct val="100000"/>
              </a:lnSpc>
              <a:buClr>
                <a:schemeClr val="tx2"/>
              </a:buClr>
              <a:buSzPct val="100000"/>
              <a:buFont typeface="Wingdings" pitchFamily="2" charset="2"/>
              <a:buChar char="§"/>
              <a:defRPr sz="1800" b="0" i="0">
                <a:solidFill>
                  <a:srgbClr val="53575A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1463040" indent="-274320">
              <a:lnSpc>
                <a:spcPct val="100000"/>
              </a:lnSpc>
              <a:buSzPct val="100000"/>
              <a:buFont typeface="Wingdings" pitchFamily="2" charset="2"/>
              <a:buChar char="§"/>
              <a:defRPr sz="1800" b="0" i="0">
                <a:solidFill>
                  <a:srgbClr val="53575A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8">
            <a:extLst>
              <a:ext uri="{FF2B5EF4-FFF2-40B4-BE49-F238E27FC236}">
                <a16:creationId xmlns="" xmlns:a16="http://schemas.microsoft.com/office/drawing/2014/main" id="{4F57CA86-0C6A-A44C-99D0-016A2B04F3B3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5899031" y="2178320"/>
            <a:ext cx="5135879" cy="3879580"/>
          </a:xfrm>
        </p:spPr>
        <p:txBody>
          <a:bodyPr>
            <a:normAutofit/>
          </a:bodyPr>
          <a:lstStyle>
            <a:lvl1pPr marL="274320" indent="-274320">
              <a:buClr>
                <a:schemeClr val="tx2"/>
              </a:buClr>
              <a:buFont typeface="Wingdings" pitchFamily="2" charset="2"/>
              <a:buChar char="§"/>
              <a:defRPr sz="1800" b="0" i="0">
                <a:solidFill>
                  <a:srgbClr val="53575A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548640" indent="-274320">
              <a:lnSpc>
                <a:spcPct val="100000"/>
              </a:lnSpc>
              <a:buClr>
                <a:schemeClr val="tx2"/>
              </a:buClr>
              <a:buFont typeface="Wingdings" pitchFamily="2" charset="2"/>
              <a:buChar char="§"/>
              <a:defRPr sz="1800" b="0" i="0">
                <a:solidFill>
                  <a:srgbClr val="53575A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822960" indent="-274320">
              <a:buClr>
                <a:schemeClr val="tx2"/>
              </a:buClr>
              <a:buFont typeface="Wingdings" pitchFamily="2" charset="2"/>
              <a:buChar char="§"/>
              <a:defRPr sz="1800" b="0" i="0">
                <a:solidFill>
                  <a:srgbClr val="53575A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1188720" indent="-274320">
              <a:lnSpc>
                <a:spcPct val="100000"/>
              </a:lnSpc>
              <a:buClr>
                <a:schemeClr val="tx2"/>
              </a:buClr>
              <a:buSzPct val="100000"/>
              <a:buFont typeface="Wingdings" pitchFamily="2" charset="2"/>
              <a:buChar char="§"/>
              <a:defRPr sz="1800" b="0" i="0">
                <a:solidFill>
                  <a:srgbClr val="53575A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1463040" indent="-274320">
              <a:lnSpc>
                <a:spcPct val="100000"/>
              </a:lnSpc>
              <a:buSzPct val="100000"/>
              <a:buFont typeface="Wingdings" pitchFamily="2" charset="2"/>
              <a:buChar char="§"/>
              <a:defRPr sz="1800" b="0" i="0">
                <a:solidFill>
                  <a:srgbClr val="53575A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97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="" xmlns:p15="http://schemas.microsoft.com/office/powerpoint/2012/main">
        <p15:guide id="1" pos="187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and Tw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="" xmlns:a16="http://schemas.microsoft.com/office/drawing/2014/main" id="{1E174FCC-E1DA-0547-B958-1E077E3F4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310" y="716623"/>
            <a:ext cx="10515600" cy="589788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="" xmlns:a16="http://schemas.microsoft.com/office/drawing/2014/main" id="{F8E8988F-294C-1140-AA84-8CFAB9AAA608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="" xmlns:a16="http://schemas.microsoft.com/office/drawing/2014/main" id="{81429BD6-4F07-234B-9A2A-6B29FB97F38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19311" y="1588532"/>
            <a:ext cx="10515599" cy="589788"/>
          </a:xfrm>
          <a:prstGeom prst="rect">
            <a:avLst/>
          </a:prstGeom>
        </p:spPr>
        <p:txBody>
          <a:bodyPr rIns="91440">
            <a:normAutofit/>
          </a:bodyPr>
          <a:lstStyle>
            <a:lvl1pPr marL="0" indent="0">
              <a:lnSpc>
                <a:spcPct val="120000"/>
              </a:lnSpc>
              <a:buNone/>
              <a:defRPr sz="1800" b="0" i="0">
                <a:solidFill>
                  <a:srgbClr val="53575A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  <a:lvl2pPr marL="274320" indent="0">
              <a:buNone/>
              <a:defRPr sz="1800" b="0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</a:lstStyle>
          <a:p>
            <a:pPr lvl="0"/>
            <a:r>
              <a:rPr lang="en-US" dirty="0"/>
              <a:t>Optional subtitle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="" xmlns:a16="http://schemas.microsoft.com/office/drawing/2014/main" id="{EC9F0FC1-73C2-094B-B805-3BAB5368ACFE}"/>
              </a:ext>
            </a:extLst>
          </p:cNvPr>
          <p:cNvSpPr>
            <a:spLocks noGrp="1"/>
          </p:cNvSpPr>
          <p:nvPr>
            <p:ph sz="quarter" idx="26"/>
          </p:nvPr>
        </p:nvSpPr>
        <p:spPr>
          <a:xfrm>
            <a:off x="519312" y="2178320"/>
            <a:ext cx="6795888" cy="3879580"/>
          </a:xfrm>
        </p:spPr>
        <p:txBody>
          <a:bodyPr>
            <a:normAutofit/>
          </a:bodyPr>
          <a:lstStyle>
            <a:lvl1pPr marL="274320" indent="-274320">
              <a:buClr>
                <a:schemeClr val="tx2"/>
              </a:buClr>
              <a:buFont typeface="Wingdings" pitchFamily="2" charset="2"/>
              <a:buChar char="§"/>
              <a:defRPr sz="1800" b="0" i="0">
                <a:solidFill>
                  <a:srgbClr val="53575A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548640" indent="-274320">
              <a:lnSpc>
                <a:spcPct val="100000"/>
              </a:lnSpc>
              <a:buClr>
                <a:schemeClr val="tx2"/>
              </a:buClr>
              <a:buFont typeface="Wingdings" pitchFamily="2" charset="2"/>
              <a:buChar char="§"/>
              <a:defRPr sz="1800" b="0" i="0">
                <a:solidFill>
                  <a:srgbClr val="53575A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822960" indent="-274320">
              <a:buClr>
                <a:schemeClr val="tx2"/>
              </a:buClr>
              <a:buFont typeface="Wingdings" pitchFamily="2" charset="2"/>
              <a:buChar char="§"/>
              <a:defRPr sz="1800" b="0" i="0">
                <a:solidFill>
                  <a:srgbClr val="53575A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1188720" indent="-274320">
              <a:lnSpc>
                <a:spcPct val="100000"/>
              </a:lnSpc>
              <a:buClr>
                <a:schemeClr val="tx2"/>
              </a:buClr>
              <a:buSzPct val="100000"/>
              <a:buFont typeface="Wingdings" pitchFamily="2" charset="2"/>
              <a:buChar char="§"/>
              <a:defRPr sz="1800" b="0" i="0">
                <a:solidFill>
                  <a:srgbClr val="53575A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1463040" indent="-274320">
              <a:lnSpc>
                <a:spcPct val="100000"/>
              </a:lnSpc>
              <a:buSzPct val="100000"/>
              <a:buFont typeface="Wingdings" pitchFamily="2" charset="2"/>
              <a:buChar char="§"/>
              <a:defRPr sz="1800" b="0" i="0">
                <a:solidFill>
                  <a:srgbClr val="53575A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8">
            <a:extLst>
              <a:ext uri="{FF2B5EF4-FFF2-40B4-BE49-F238E27FC236}">
                <a16:creationId xmlns="" xmlns:a16="http://schemas.microsoft.com/office/drawing/2014/main" id="{4F57CA86-0C6A-A44C-99D0-016A2B04F3B3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7518400" y="2178320"/>
            <a:ext cx="3516510" cy="3879580"/>
          </a:xfrm>
        </p:spPr>
        <p:txBody>
          <a:bodyPr>
            <a:normAutofit/>
          </a:bodyPr>
          <a:lstStyle>
            <a:lvl1pPr marL="274320" indent="-274320">
              <a:buClr>
                <a:schemeClr val="tx2"/>
              </a:buClr>
              <a:buFont typeface="Wingdings" pitchFamily="2" charset="2"/>
              <a:buChar char="§"/>
              <a:defRPr sz="1800" b="0" i="0">
                <a:solidFill>
                  <a:srgbClr val="53575A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548640" indent="-274320">
              <a:lnSpc>
                <a:spcPct val="100000"/>
              </a:lnSpc>
              <a:buClr>
                <a:schemeClr val="tx2"/>
              </a:buClr>
              <a:buFont typeface="Wingdings" pitchFamily="2" charset="2"/>
              <a:buChar char="§"/>
              <a:defRPr sz="1800" b="0" i="0">
                <a:solidFill>
                  <a:srgbClr val="53575A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822960" indent="-274320">
              <a:buClr>
                <a:schemeClr val="tx2"/>
              </a:buClr>
              <a:buFont typeface="Wingdings" pitchFamily="2" charset="2"/>
              <a:buChar char="§"/>
              <a:defRPr sz="1800" b="0" i="0">
                <a:solidFill>
                  <a:srgbClr val="53575A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1188720" indent="-274320">
              <a:lnSpc>
                <a:spcPct val="100000"/>
              </a:lnSpc>
              <a:buClr>
                <a:schemeClr val="tx2"/>
              </a:buClr>
              <a:buSzPct val="100000"/>
              <a:buFont typeface="Wingdings" pitchFamily="2" charset="2"/>
              <a:buChar char="§"/>
              <a:defRPr sz="1800" b="0" i="0">
                <a:solidFill>
                  <a:srgbClr val="53575A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1463040" indent="-274320">
              <a:lnSpc>
                <a:spcPct val="100000"/>
              </a:lnSpc>
              <a:buSzPct val="100000"/>
              <a:buFont typeface="Wingdings" pitchFamily="2" charset="2"/>
              <a:buChar char="§"/>
              <a:defRPr sz="1800" b="0" i="0">
                <a:solidFill>
                  <a:srgbClr val="53575A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44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="" xmlns:p15="http://schemas.microsoft.com/office/powerpoint/2012/main">
        <p15:guide id="1" pos="1872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547870-437A-614A-9428-D8D1A96A9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C237430-2A09-1941-9B4F-0F3558D0C8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6565" y="1552354"/>
            <a:ext cx="5440680" cy="435254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5AE6294-92DF-3C46-A35E-CBDF77F1C8B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59440" y="1552354"/>
            <a:ext cx="5440680" cy="30763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object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7174E98-96A1-9042-8ABD-91855B9BD9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1F3C94-881B-284D-BB19-329DB9CF7B72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AEB1CCE-AE3F-DD4F-8606-FD4D62A10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BD85E3D-88E0-E64D-ADB5-705435277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22998E-DAAA-964C-87B1-D562C692894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="" xmlns:a16="http://schemas.microsoft.com/office/drawing/2014/main" id="{C94CC23C-2729-284A-9DEE-D73C34524DE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59440" y="4628667"/>
            <a:ext cx="3362385" cy="989275"/>
          </a:xfrm>
        </p:spPr>
        <p:txBody>
          <a:bodyPr>
            <a:normAutofit/>
          </a:bodyPr>
          <a:lstStyle>
            <a:lvl1pPr marL="0" indent="0">
              <a:buNone/>
              <a:defRPr sz="18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caption</a:t>
            </a:r>
          </a:p>
        </p:txBody>
      </p:sp>
    </p:spTree>
    <p:extLst>
      <p:ext uri="{BB962C8B-B14F-4D97-AF65-F5344CB8AC3E}">
        <p14:creationId xmlns:p14="http://schemas.microsoft.com/office/powerpoint/2010/main" val="1176146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ation -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8052FB59-7648-CA4A-BA58-2D45D0B0F0CB}"/>
              </a:ext>
            </a:extLst>
          </p:cNvPr>
          <p:cNvSpPr/>
          <p:nvPr userDrawn="1"/>
        </p:nvSpPr>
        <p:spPr>
          <a:xfrm>
            <a:off x="-1" y="0"/>
            <a:ext cx="12192002" cy="6858000"/>
          </a:xfrm>
          <a:prstGeom prst="rect">
            <a:avLst/>
          </a:prstGeom>
          <a:gradFill flip="none" rotWithShape="1">
            <a:gsLst>
              <a:gs pos="0">
                <a:srgbClr val="27AAE1"/>
              </a:gs>
              <a:gs pos="100000">
                <a:srgbClr val="3D174B"/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="" xmlns:a16="http://schemas.microsoft.com/office/drawing/2014/main" id="{186E52A5-4EFD-4CDC-84A0-69CD15B152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72767" y="1971040"/>
            <a:ext cx="9043416" cy="2627326"/>
          </a:xfrm>
          <a:prstGeom prst="rect">
            <a:avLst/>
          </a:prstGeom>
        </p:spPr>
        <p:txBody>
          <a:bodyPr rIns="0" anchor="ctr"/>
          <a:lstStyle>
            <a:lvl1pPr marL="0" indent="0" algn="ctr">
              <a:lnSpc>
                <a:spcPct val="120000"/>
              </a:lnSpc>
              <a:buFontTx/>
              <a:buNone/>
              <a:defRPr sz="3600" b="0" i="1">
                <a:solidFill>
                  <a:srgbClr val="3D174B"/>
                </a:solidFill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defRPr>
            </a:lvl1pPr>
            <a:lvl2pPr marL="0" indent="0" algn="ctr">
              <a:lnSpc>
                <a:spcPct val="90000"/>
              </a:lnSpc>
              <a:spcBef>
                <a:spcPts val="3500"/>
              </a:spcBef>
              <a:spcAft>
                <a:spcPts val="0"/>
              </a:spcAft>
              <a:buFontTx/>
              <a:buNone/>
              <a:defRPr sz="1600" b="0" i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2pPr>
            <a:lvl3pPr marL="576662" indent="0">
              <a:buFontTx/>
              <a:buNone/>
              <a:defRPr>
                <a:solidFill>
                  <a:schemeClr val="bg1"/>
                </a:solidFill>
              </a:defRPr>
            </a:lvl3pPr>
            <a:lvl4pPr marL="8636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15252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Quote goes here.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38DB47A-AD73-5243-9485-8161ED93ED7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7">
            <a:extLst>
              <a:ext uri="{FF2B5EF4-FFF2-40B4-BE49-F238E27FC236}">
                <a16:creationId xmlns="" xmlns:a16="http://schemas.microsoft.com/office/drawing/2014/main" id="{9AC56A47-0786-C64D-9B11-6EA2A722C87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72767" y="4598366"/>
            <a:ext cx="9043416" cy="772160"/>
          </a:xfrm>
          <a:prstGeom prst="rect">
            <a:avLst/>
          </a:prstGeom>
        </p:spPr>
        <p:txBody>
          <a:bodyPr rIns="0" anchor="ctr">
            <a:normAutofit/>
          </a:bodyPr>
          <a:lstStyle>
            <a:lvl1pPr marL="0" indent="0" algn="ctr">
              <a:lnSpc>
                <a:spcPct val="120000"/>
              </a:lnSpc>
              <a:buFontTx/>
              <a:buNone/>
              <a:defRPr sz="1400" b="0" i="0">
                <a:solidFill>
                  <a:srgbClr val="3D174B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  <a:lvl2pPr marL="0" indent="0" algn="ctr">
              <a:lnSpc>
                <a:spcPct val="90000"/>
              </a:lnSpc>
              <a:spcBef>
                <a:spcPts val="3500"/>
              </a:spcBef>
              <a:spcAft>
                <a:spcPts val="0"/>
              </a:spcAft>
              <a:buFontTx/>
              <a:buNone/>
              <a:defRPr sz="1600" b="0" i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2pPr>
            <a:lvl3pPr marL="576662" indent="0">
              <a:buFontTx/>
              <a:buNone/>
              <a:defRPr>
                <a:solidFill>
                  <a:schemeClr val="bg1"/>
                </a:solidFill>
              </a:defRPr>
            </a:lvl3pPr>
            <a:lvl4pPr marL="8636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15252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039630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et Photo Content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="" xmlns:a16="http://schemas.microsoft.com/office/drawing/2014/main" id="{BE5DDFB5-623A-AD4C-8DAC-DE71973F9C52}"/>
              </a:ext>
            </a:extLst>
          </p:cNvPr>
          <p:cNvSpPr>
            <a:spLocks noGrp="1"/>
          </p:cNvSpPr>
          <p:nvPr>
            <p:ph type="pic" sz="quarter" idx="51" hasCustomPrompt="1"/>
          </p:nvPr>
        </p:nvSpPr>
        <p:spPr>
          <a:xfrm>
            <a:off x="1598386" y="754804"/>
            <a:ext cx="9033328" cy="511979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="" xmlns:a16="http://schemas.microsoft.com/office/drawing/2014/main" id="{4F509C46-84D1-004B-B5DF-4385F199F1CA}"/>
              </a:ext>
            </a:extLst>
          </p:cNvPr>
          <p:cNvSpPr>
            <a:spLocks noGrp="1"/>
          </p:cNvSpPr>
          <p:nvPr>
            <p:ph type="sldNum" sz="quarter" idx="54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0EFACB0-F151-EB49-9844-470727FF9B7E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1598386" y="5962439"/>
            <a:ext cx="7770341" cy="308343"/>
          </a:xfrm>
        </p:spPr>
        <p:txBody>
          <a:bodyPr tIns="91440" bIns="91440" anchor="ctr" anchorCtr="0">
            <a:noAutofit/>
          </a:bodyPr>
          <a:lstStyle>
            <a:lvl1pPr marL="0" indent="0">
              <a:spcAft>
                <a:spcPts val="0"/>
              </a:spcAft>
              <a:buNone/>
              <a:defRPr sz="900" b="0" i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Source: Insert Source name here</a:t>
            </a:r>
          </a:p>
        </p:txBody>
      </p:sp>
    </p:spTree>
    <p:extLst>
      <p:ext uri="{BB962C8B-B14F-4D97-AF65-F5344CB8AC3E}">
        <p14:creationId xmlns:p14="http://schemas.microsoft.com/office/powerpoint/2010/main" val="255360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246FD472-543E-8D44-9954-E1602994A676}"/>
              </a:ext>
            </a:extLst>
          </p:cNvPr>
          <p:cNvSpPr/>
          <p:nvPr userDrawn="1"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E18DA72C-8A57-4E44-89FE-F911F4DB3637}"/>
              </a:ext>
            </a:extLst>
          </p:cNvPr>
          <p:cNvSpPr/>
          <p:nvPr userDrawn="1"/>
        </p:nvSpPr>
        <p:spPr>
          <a:xfrm>
            <a:off x="-1" y="0"/>
            <a:ext cx="12192002" cy="6858000"/>
          </a:xfrm>
          <a:prstGeom prst="rect">
            <a:avLst/>
          </a:prstGeom>
          <a:gradFill>
            <a:gsLst>
              <a:gs pos="0">
                <a:srgbClr val="27AAE1"/>
              </a:gs>
              <a:gs pos="100000">
                <a:srgbClr val="3D174B"/>
              </a:gs>
            </a:gsLst>
            <a:lin ang="2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68C45B-38A1-734C-B548-E0E8C04F07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2508660"/>
            <a:ext cx="10515600" cy="920340"/>
          </a:xfrm>
        </p:spPr>
        <p:txBody>
          <a:bodyPr anchor="t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</p:spTree>
    <p:extLst>
      <p:ext uri="{BB962C8B-B14F-4D97-AF65-F5344CB8AC3E}">
        <p14:creationId xmlns:p14="http://schemas.microsoft.com/office/powerpoint/2010/main" val="281636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B63E66CE-43D1-E149-B2DF-BD0DBA623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565" y="659877"/>
            <a:ext cx="11083555" cy="7360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1DCBF0A-FE30-E040-A863-B2B20BEC4F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6565" y="1545996"/>
            <a:ext cx="11083555" cy="4630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65F495A3-0E75-1D40-B39C-ACAE5B9E5C3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0694797" y="5513832"/>
            <a:ext cx="1207643" cy="1207643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57A3DA9B-EA3F-0D4D-B060-2B79EC4704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5448C-0736-1547-BEB1-CB30D0B29A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CA0E099-69B7-9549-A9A0-3F0BE181716D}"/>
              </a:ext>
            </a:extLst>
          </p:cNvPr>
          <p:cNvSpPr txBox="1"/>
          <p:nvPr userDrawn="1"/>
        </p:nvSpPr>
        <p:spPr>
          <a:xfrm>
            <a:off x="-1182941" y="6397482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#IUG2020</a:t>
            </a:r>
            <a:endParaRPr lang="en-US" sz="1600" baseline="30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CCD1F5E6-0A6C-F54C-A2C0-C2CA88E2C5D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duotone>
              <a:prstClr val="black"/>
              <a:schemeClr val="tx1">
                <a:lumMod val="50000"/>
                <a:lumOff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58456" y="6468693"/>
            <a:ext cx="258110" cy="21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948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68" r:id="rId3"/>
    <p:sldLayoutId id="2147483664" r:id="rId4"/>
    <p:sldLayoutId id="2147483663" r:id="rId5"/>
    <p:sldLayoutId id="2147483652" r:id="rId6"/>
    <p:sldLayoutId id="2147483665" r:id="rId7"/>
    <p:sldLayoutId id="2147483666" r:id="rId8"/>
    <p:sldLayoutId id="2147483662" r:id="rId9"/>
    <p:sldLayoutId id="2147483655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3D174B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000" kern="1200">
          <a:solidFill>
            <a:srgbClr val="53575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kern="1200">
          <a:solidFill>
            <a:srgbClr val="53575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600" kern="1200">
          <a:solidFill>
            <a:srgbClr val="53575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400" kern="1200">
          <a:solidFill>
            <a:srgbClr val="53575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400" kern="1200">
          <a:solidFill>
            <a:srgbClr val="53575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sppl.org/fine-free/" TargetMode="Externa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334B915-27AF-D243-A852-3C98A1B6D8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29804" y="1787984"/>
            <a:ext cx="6932393" cy="78056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Long Overdue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F5281F5-2592-6846-9428-7F9AD8FC12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3011" y="2383878"/>
            <a:ext cx="7465978" cy="369332"/>
          </a:xfrm>
        </p:spPr>
        <p:txBody>
          <a:bodyPr>
            <a:noAutofit/>
          </a:bodyPr>
          <a:lstStyle/>
          <a:p>
            <a:r>
              <a:rPr lang="en-US" sz="2500" dirty="0"/>
              <a:t>Going Fines Free at the Saint Paul Public Library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4500891-E748-D543-AA42-6B205352788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24931" y="3864151"/>
            <a:ext cx="6942138" cy="125994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004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6F91BF-835B-9345-B9FB-FBCF17A62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Year Later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7D5774CF-BC01-B747-AB86-C176E95858E5}"/>
              </a:ext>
            </a:extLst>
          </p:cNvPr>
          <p:cNvSpPr/>
          <p:nvPr/>
        </p:nvSpPr>
        <p:spPr>
          <a:xfrm>
            <a:off x="5202621" y="1734207"/>
            <a:ext cx="1786758" cy="1156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47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6F91BF-835B-9345-B9FB-FBCF17A62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we could do it all again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7D5774CF-BC01-B747-AB86-C176E95858E5}"/>
              </a:ext>
            </a:extLst>
          </p:cNvPr>
          <p:cNvSpPr/>
          <p:nvPr/>
        </p:nvSpPr>
        <p:spPr>
          <a:xfrm>
            <a:off x="5202621" y="1734207"/>
            <a:ext cx="1786758" cy="1156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434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4E4F0737-FD5B-614C-BB8F-D7B4016604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53C0485-4C36-B94F-BBEF-E899653BFD8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983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352800" y="1048233"/>
            <a:ext cx="5486400" cy="798020"/>
          </a:xfrm>
        </p:spPr>
        <p:txBody>
          <a:bodyPr>
            <a:normAutofit fontScale="92500" lnSpcReduction="10000"/>
          </a:bodyPr>
          <a:lstStyle/>
          <a:p>
            <a:r>
              <a:rPr lang="en-US" b="0" dirty="0"/>
              <a:t>Get in touch!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2570672" y="2053088"/>
            <a:ext cx="7573992" cy="4019908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en-US" b="1" dirty="0"/>
              <a:t>Cindy.LaCount@ci.stpaul.mn.us </a:t>
            </a:r>
            <a:r>
              <a:rPr lang="en-US" dirty="0"/>
              <a:t>​</a:t>
            </a:r>
          </a:p>
          <a:p>
            <a:pPr fontAlgn="base"/>
            <a:endParaRPr lang="en-US" b="1" dirty="0" smtClean="0"/>
          </a:p>
          <a:p>
            <a:pPr fontAlgn="base"/>
            <a:r>
              <a:rPr lang="en-US" b="1" dirty="0" smtClean="0"/>
              <a:t>Lisa.Motschke@ci.stpaul.mn.us</a:t>
            </a:r>
            <a:r>
              <a:rPr lang="en-US" dirty="0"/>
              <a:t>​</a:t>
            </a:r>
          </a:p>
          <a:p>
            <a:pPr fontAlgn="base"/>
            <a:endParaRPr lang="en-US" dirty="0" smtClean="0"/>
          </a:p>
          <a:p>
            <a:pPr fontAlgn="base"/>
            <a:r>
              <a:rPr lang="en-US" b="1" dirty="0"/>
              <a:t>Patrick.Reckas-Jackson@ci.stpaul.mn.us </a:t>
            </a:r>
            <a:endParaRPr lang="en-US" b="1" dirty="0" smtClean="0"/>
          </a:p>
          <a:p>
            <a:pPr fontAlgn="base"/>
            <a:r>
              <a:rPr lang="en-US" dirty="0" smtClean="0"/>
              <a:t>​</a:t>
            </a:r>
            <a:endParaRPr lang="en-US" dirty="0"/>
          </a:p>
          <a:p>
            <a:pPr fontAlgn="base"/>
            <a:r>
              <a:rPr lang="en-US" b="1" dirty="0"/>
              <a:t>Jessica.Zillhart@ci.stpaul.mn.us</a:t>
            </a:r>
            <a:r>
              <a:rPr lang="en-US" dirty="0" smtClean="0"/>
              <a:t>​​</a:t>
            </a:r>
            <a:endParaRPr lang="en-US" dirty="0"/>
          </a:p>
          <a:p>
            <a:pPr fontAlgn="base"/>
            <a:r>
              <a:rPr lang="en-US" dirty="0" smtClean="0"/>
              <a:t>​</a:t>
            </a:r>
            <a:endParaRPr lang="en-US" dirty="0"/>
          </a:p>
          <a:p>
            <a:pPr fontAlgn="base"/>
            <a:r>
              <a:rPr lang="en-US" b="1" u="sng" dirty="0">
                <a:hlinkClick r:id="rId2"/>
              </a:rPr>
              <a:t>sppl.org/fine-free</a:t>
            </a:r>
            <a:r>
              <a:rPr lang="en-US" dirty="0"/>
              <a:t>​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510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C7695F05-24F9-E740-9E1B-D63ADCC92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sz="2500" b="1" dirty="0"/>
              <a:t>Cindy LaCount,</a:t>
            </a:r>
            <a:r>
              <a:rPr lang="en-US" sz="2500" dirty="0"/>
              <a:t> Circulation Coordinator​</a:t>
            </a:r>
          </a:p>
          <a:p>
            <a:pPr fontAlgn="base"/>
            <a:r>
              <a:rPr lang="en-US" sz="2500" b="1" dirty="0"/>
              <a:t>Lisa Motschke, </a:t>
            </a:r>
            <a:r>
              <a:rPr lang="en-US" sz="2500" dirty="0"/>
              <a:t>Technology Manager​</a:t>
            </a:r>
          </a:p>
          <a:p>
            <a:pPr fontAlgn="base"/>
            <a:r>
              <a:rPr lang="en-US" sz="2500" b="1" dirty="0"/>
              <a:t>Patrick Reckas-Jackson,</a:t>
            </a:r>
            <a:r>
              <a:rPr lang="en-US" sz="2500" dirty="0"/>
              <a:t>  Materials Selector​</a:t>
            </a:r>
          </a:p>
          <a:p>
            <a:pPr fontAlgn="base"/>
            <a:r>
              <a:rPr lang="en-US" sz="2500" b="1" dirty="0"/>
              <a:t>Jessica Zillhart, </a:t>
            </a:r>
            <a:r>
              <a:rPr lang="en-US" sz="2500" dirty="0"/>
              <a:t>Collections Manager​</a:t>
            </a:r>
          </a:p>
          <a:p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="" xmlns:a16="http://schemas.microsoft.com/office/drawing/2014/main" id="{AD5903CD-5E0A-5341-B682-9E09616B2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Hello!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79265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C7695F05-24F9-E740-9E1B-D63ADCC92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sz="2500" dirty="0"/>
              <a:t>Building a case to go fines free </a:t>
            </a:r>
            <a:r>
              <a:rPr lang="en-US" sz="2500" dirty="0" smtClean="0"/>
              <a:t>using the </a:t>
            </a:r>
            <a:r>
              <a:rPr lang="en-US" sz="2500" dirty="0"/>
              <a:t>data from your Sierra system​</a:t>
            </a:r>
          </a:p>
          <a:p>
            <a:pPr fontAlgn="base"/>
            <a:r>
              <a:rPr lang="en-US" sz="2500" dirty="0" smtClean="0"/>
              <a:t>Some of the decisions you may need to make ​</a:t>
            </a:r>
            <a:endParaRPr lang="en-US" sz="2500" dirty="0"/>
          </a:p>
          <a:p>
            <a:pPr fontAlgn="base"/>
            <a:r>
              <a:rPr lang="en-US" sz="2500" dirty="0" smtClean="0"/>
              <a:t>How to </a:t>
            </a:r>
            <a:r>
              <a:rPr lang="en-US" sz="2500" dirty="0"/>
              <a:t>modify your Sierra system </a:t>
            </a:r>
            <a:endParaRPr lang="en-US" sz="2500" dirty="0" smtClean="0"/>
          </a:p>
          <a:p>
            <a:pPr fontAlgn="base"/>
            <a:r>
              <a:rPr lang="en-US" sz="2500" dirty="0" smtClean="0"/>
              <a:t>Identifying and collecting the data you need so that you can answer questions regarding the impact </a:t>
            </a:r>
          </a:p>
          <a:p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="" xmlns:a16="http://schemas.microsoft.com/office/drawing/2014/main" id="{AD5903CD-5E0A-5341-B682-9E09616B2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Objectives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3979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6F91BF-835B-9345-B9FB-FBCF17A62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7D5774CF-BC01-B747-AB86-C176E95858E5}"/>
              </a:ext>
            </a:extLst>
          </p:cNvPr>
          <p:cNvSpPr/>
          <p:nvPr/>
        </p:nvSpPr>
        <p:spPr>
          <a:xfrm>
            <a:off x="5202621" y="1734207"/>
            <a:ext cx="1786758" cy="1156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95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6F91BF-835B-9345-B9FB-FBCF17A62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7D5774CF-BC01-B747-AB86-C176E95858E5}"/>
              </a:ext>
            </a:extLst>
          </p:cNvPr>
          <p:cNvSpPr/>
          <p:nvPr/>
        </p:nvSpPr>
        <p:spPr>
          <a:xfrm>
            <a:off x="5202621" y="1734207"/>
            <a:ext cx="1786758" cy="1156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1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6F91BF-835B-9345-B9FB-FBCF17A62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Making the Case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7D5774CF-BC01-B747-AB86-C176E95858E5}"/>
              </a:ext>
            </a:extLst>
          </p:cNvPr>
          <p:cNvSpPr/>
          <p:nvPr/>
        </p:nvSpPr>
        <p:spPr>
          <a:xfrm>
            <a:off x="5202621" y="1734207"/>
            <a:ext cx="1786758" cy="1156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1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6F91BF-835B-9345-B9FB-FBCF17A62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7D5774CF-BC01-B747-AB86-C176E95858E5}"/>
              </a:ext>
            </a:extLst>
          </p:cNvPr>
          <p:cNvSpPr/>
          <p:nvPr/>
        </p:nvSpPr>
        <p:spPr>
          <a:xfrm>
            <a:off x="5202621" y="1734207"/>
            <a:ext cx="1786758" cy="1156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1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6F91BF-835B-9345-B9FB-FBCF17A62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7D5774CF-BC01-B747-AB86-C176E95858E5}"/>
              </a:ext>
            </a:extLst>
          </p:cNvPr>
          <p:cNvSpPr/>
          <p:nvPr/>
        </p:nvSpPr>
        <p:spPr>
          <a:xfrm>
            <a:off x="5202621" y="1734207"/>
            <a:ext cx="1786758" cy="1156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1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6F91BF-835B-9345-B9FB-FBCF17A62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Collection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7D5774CF-BC01-B747-AB86-C176E95858E5}"/>
              </a:ext>
            </a:extLst>
          </p:cNvPr>
          <p:cNvSpPr/>
          <p:nvPr/>
        </p:nvSpPr>
        <p:spPr>
          <a:xfrm>
            <a:off x="5202621" y="1734207"/>
            <a:ext cx="1786758" cy="1156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56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88</Words>
  <Application>Microsoft Office PowerPoint</Application>
  <PresentationFormat>Custom</PresentationFormat>
  <Paragraphs>30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Long Overdue</vt:lpstr>
      <vt:lpstr>Hello!</vt:lpstr>
      <vt:lpstr>Objectives</vt:lpstr>
      <vt:lpstr>Background</vt:lpstr>
      <vt:lpstr>Research</vt:lpstr>
      <vt:lpstr>Making the Case</vt:lpstr>
      <vt:lpstr>Planning</vt:lpstr>
      <vt:lpstr>Implementation</vt:lpstr>
      <vt:lpstr>Data Collection</vt:lpstr>
      <vt:lpstr>One Year Later</vt:lpstr>
      <vt:lpstr>If we could do it all again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the title of a really interesting presentation</dc:title>
  <dc:creator>Kristine Menkins</dc:creator>
  <cp:lastModifiedBy>Lisa Motschke</cp:lastModifiedBy>
  <cp:revision>55</cp:revision>
  <dcterms:created xsi:type="dcterms:W3CDTF">2019-12-02T15:33:25Z</dcterms:created>
  <dcterms:modified xsi:type="dcterms:W3CDTF">2020-03-06T16:18:34Z</dcterms:modified>
</cp:coreProperties>
</file>