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64" r:id="rId5"/>
    <p:sldId id="257" r:id="rId6"/>
    <p:sldId id="271" r:id="rId7"/>
    <p:sldId id="261" r:id="rId8"/>
    <p:sldId id="273" r:id="rId9"/>
    <p:sldId id="268" r:id="rId10"/>
    <p:sldId id="274" r:id="rId11"/>
    <p:sldId id="275" r:id="rId12"/>
    <p:sldId id="276" r:id="rId13"/>
    <p:sldId id="295" r:id="rId14"/>
    <p:sldId id="296" r:id="rId15"/>
    <p:sldId id="297" r:id="rId16"/>
    <p:sldId id="298" r:id="rId17"/>
    <p:sldId id="277" r:id="rId18"/>
    <p:sldId id="278" r:id="rId19"/>
    <p:sldId id="279" r:id="rId20"/>
    <p:sldId id="280" r:id="rId21"/>
    <p:sldId id="281" r:id="rId22"/>
    <p:sldId id="299" r:id="rId23"/>
    <p:sldId id="292" r:id="rId24"/>
    <p:sldId id="294" r:id="rId25"/>
    <p:sldId id="300" r:id="rId26"/>
    <p:sldId id="282" r:id="rId27"/>
    <p:sldId id="284" r:id="rId28"/>
    <p:sldId id="285" r:id="rId29"/>
    <p:sldId id="283" r:id="rId30"/>
    <p:sldId id="287" r:id="rId31"/>
    <p:sldId id="288" r:id="rId32"/>
    <p:sldId id="301" r:id="rId33"/>
    <p:sldId id="291" r:id="rId34"/>
    <p:sldId id="293" r:id="rId35"/>
    <p:sldId id="302" r:id="rId36"/>
    <p:sldId id="26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A"/>
    <a:srgbClr val="463A5D"/>
    <a:srgbClr val="B5B8AF"/>
    <a:srgbClr val="00ACBB"/>
    <a:srgbClr val="27AAE1"/>
    <a:srgbClr val="3D174B"/>
    <a:srgbClr val="53575A"/>
    <a:srgbClr val="A9A9A9"/>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8"/>
    <p:restoredTop sz="60581" autoAdjust="0"/>
  </p:normalViewPr>
  <p:slideViewPr>
    <p:cSldViewPr snapToGrid="0" snapToObjects="1">
      <p:cViewPr varScale="1">
        <p:scale>
          <a:sx n="66" d="100"/>
          <a:sy n="66" d="100"/>
        </p:scale>
        <p:origin x="1476"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3/13/2021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 am Rebecca Grantham and I am the Technical Services Librarian for Emory &amp; Henry College in Emory, Virginia.</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1</a:t>
            </a:fld>
            <a:endParaRPr lang="en-US"/>
          </a:p>
        </p:txBody>
      </p:sp>
    </p:spTree>
    <p:extLst>
      <p:ext uri="{BB962C8B-B14F-4D97-AF65-F5344CB8AC3E}">
        <p14:creationId xmlns:p14="http://schemas.microsoft.com/office/powerpoint/2010/main" val="380757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Purchase:</a:t>
            </a:r>
          </a:p>
          <a:p>
            <a:pPr rtl="0" fontAlgn="base"/>
            <a:r>
              <a:rPr lang="en-US" sz="1200" b="0" i="0" u="none" strike="noStrike" kern="1200" dirty="0" smtClean="0">
                <a:solidFill>
                  <a:schemeClr val="tx1"/>
                </a:solidFill>
                <a:effectLst/>
                <a:latin typeface="+mn-lt"/>
                <a:ea typeface="+mn-ea"/>
                <a:cs typeface="+mn-cs"/>
              </a:rPr>
              <a:t>Price:</a:t>
            </a:r>
          </a:p>
          <a:p>
            <a:pPr rtl="0" fontAlgn="base"/>
            <a:r>
              <a:rPr lang="en-US" sz="1200" b="0" i="0" u="none" strike="noStrike" kern="1200" dirty="0" smtClean="0">
                <a:solidFill>
                  <a:schemeClr val="tx1"/>
                </a:solidFill>
                <a:effectLst/>
                <a:latin typeface="+mn-lt"/>
                <a:ea typeface="+mn-ea"/>
                <a:cs typeface="+mn-cs"/>
              </a:rPr>
              <a:t>Location: I have my orders location match the ultimate location of the item. For example: Most new books go into a new books location (and shelf). After 6 months most will go to main collection. I make sure the order location is main collection. So if I have any doubt about where I should place something, I can look at the order record. I also do not want my order records to have a “new books” location forever.</a:t>
            </a:r>
          </a:p>
          <a:p>
            <a:pPr rtl="0" fontAlgn="base"/>
            <a:r>
              <a:rPr lang="en-US" sz="1200" b="0" i="0" u="none" strike="noStrike" kern="1200" dirty="0" smtClean="0">
                <a:solidFill>
                  <a:schemeClr val="tx1"/>
                </a:solidFill>
                <a:effectLst/>
                <a:latin typeface="+mn-lt"/>
                <a:ea typeface="+mn-ea"/>
                <a:cs typeface="+mn-cs"/>
              </a:rPr>
              <a:t>I choose the fund that I would like to use. Which I find in the Books Ordered Spreadsheet</a:t>
            </a:r>
          </a:p>
          <a:p>
            <a:pPr rtl="0" fontAlgn="base"/>
            <a:r>
              <a:rPr lang="en-US" sz="1200" b="0" i="0" u="none" strike="noStrike" kern="1200" dirty="0" smtClean="0">
                <a:solidFill>
                  <a:schemeClr val="tx1"/>
                </a:solidFill>
                <a:effectLst/>
                <a:latin typeface="+mn-lt"/>
                <a:ea typeface="+mn-ea"/>
                <a:cs typeface="+mn-cs"/>
              </a:rPr>
              <a:t>I keep the status as on order.</a:t>
            </a:r>
          </a:p>
          <a:p>
            <a:pPr rtl="0" fontAlgn="base"/>
            <a:r>
              <a:rPr lang="en-US" sz="1200" b="0" i="0" u="none" strike="noStrike" kern="1200" dirty="0" smtClean="0">
                <a:solidFill>
                  <a:schemeClr val="tx1"/>
                </a:solidFill>
                <a:effectLst/>
                <a:latin typeface="+mn-lt"/>
                <a:ea typeface="+mn-ea"/>
                <a:cs typeface="+mn-cs"/>
              </a:rPr>
              <a:t>I add the order date</a:t>
            </a:r>
          </a:p>
        </p:txBody>
      </p:sp>
      <p:sp>
        <p:nvSpPr>
          <p:cNvPr id="4" name="Slide Number Placeholder 3"/>
          <p:cNvSpPr>
            <a:spLocks noGrp="1"/>
          </p:cNvSpPr>
          <p:nvPr>
            <p:ph type="sldNum" sz="quarter" idx="10"/>
          </p:nvPr>
        </p:nvSpPr>
        <p:spPr/>
        <p:txBody>
          <a:bodyPr/>
          <a:lstStyle/>
          <a:p>
            <a:fld id="{A2319937-0B8D-9A49-8EF5-04B6AE50A6B9}" type="slidenum">
              <a:rPr lang="en-US" smtClean="0"/>
              <a:t>10</a:t>
            </a:fld>
            <a:endParaRPr lang="en-US"/>
          </a:p>
        </p:txBody>
      </p:sp>
    </p:spTree>
    <p:extLst>
      <p:ext uri="{BB962C8B-B14F-4D97-AF65-F5344CB8AC3E}">
        <p14:creationId xmlns:p14="http://schemas.microsoft.com/office/powerpoint/2010/main" val="272419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Choose the correct vendor</a:t>
            </a:r>
          </a:p>
          <a:p>
            <a:pPr rtl="0" fontAlgn="base"/>
            <a:r>
              <a:rPr lang="en-US" sz="1200" b="0" i="0" u="none" strike="noStrike" kern="1200" dirty="0" smtClean="0">
                <a:solidFill>
                  <a:schemeClr val="tx1"/>
                </a:solidFill>
                <a:effectLst/>
                <a:latin typeface="+mn-lt"/>
                <a:ea typeface="+mn-ea"/>
                <a:cs typeface="+mn-cs"/>
              </a:rPr>
              <a:t>I keep the </a:t>
            </a:r>
            <a:r>
              <a:rPr lang="en-US" sz="1200" b="0" i="0" u="none" strike="noStrike" kern="1200" dirty="0" err="1" smtClean="0">
                <a:solidFill>
                  <a:schemeClr val="tx1"/>
                </a:solidFill>
                <a:effectLst/>
                <a:latin typeface="+mn-lt"/>
                <a:ea typeface="+mn-ea"/>
                <a:cs typeface="+mn-cs"/>
              </a:rPr>
              <a:t>CDate</a:t>
            </a:r>
            <a:r>
              <a:rPr lang="en-US" sz="1200" b="0" i="0" u="none" strike="noStrike" kern="1200" dirty="0" smtClean="0">
                <a:solidFill>
                  <a:schemeClr val="tx1"/>
                </a:solidFill>
                <a:effectLst/>
                <a:latin typeface="+mn-lt"/>
                <a:ea typeface="+mn-ea"/>
                <a:cs typeface="+mn-cs"/>
              </a:rPr>
              <a:t> blank for now.</a:t>
            </a:r>
          </a:p>
          <a:p>
            <a:pPr rtl="0" fontAlgn="base"/>
            <a:r>
              <a:rPr lang="en-US" sz="1200" b="0" i="0" u="none" strike="noStrike" kern="1200" dirty="0" smtClean="0">
                <a:solidFill>
                  <a:schemeClr val="tx1"/>
                </a:solidFill>
                <a:effectLst/>
                <a:latin typeface="+mn-lt"/>
                <a:ea typeface="+mn-ea"/>
                <a:cs typeface="+mn-cs"/>
              </a:rPr>
              <a:t>I make sure the form and order type are correct. </a:t>
            </a:r>
          </a:p>
          <a:p>
            <a:pPr rtl="0" fontAlgn="base"/>
            <a:r>
              <a:rPr lang="en-US" sz="1200" b="0" i="0" u="none" strike="noStrike" kern="1200" dirty="0" smtClean="0">
                <a:solidFill>
                  <a:schemeClr val="tx1"/>
                </a:solidFill>
                <a:effectLst/>
                <a:latin typeface="+mn-lt"/>
                <a:ea typeface="+mn-ea"/>
                <a:cs typeface="+mn-cs"/>
              </a:rPr>
              <a:t>Sometimes order types don’t exactly match what the item is. We</a:t>
            </a:r>
            <a:r>
              <a:rPr lang="en-US" sz="1200" b="0" i="0" u="none" strike="noStrike" kern="1200" baseline="0" dirty="0" smtClean="0">
                <a:solidFill>
                  <a:schemeClr val="tx1"/>
                </a:solidFill>
                <a:effectLst/>
                <a:latin typeface="+mn-lt"/>
                <a:ea typeface="+mn-ea"/>
                <a:cs typeface="+mn-cs"/>
              </a:rPr>
              <a:t> do this</a:t>
            </a:r>
            <a:r>
              <a:rPr lang="en-US" sz="1200" b="0" i="0" u="none" strike="noStrike" kern="1200" dirty="0" smtClean="0">
                <a:solidFill>
                  <a:schemeClr val="tx1"/>
                </a:solidFill>
                <a:effectLst/>
                <a:latin typeface="+mn-lt"/>
                <a:ea typeface="+mn-ea"/>
                <a:cs typeface="+mn-cs"/>
              </a:rPr>
              <a:t> to help run statistics for reporting. We have yet another spreadsheet that tells us what each order type really means. This is another process we have been adopting and implementing this year.</a:t>
            </a:r>
          </a:p>
          <a:p>
            <a:pPr lvl="1" rtl="0" fontAlgn="base"/>
            <a:r>
              <a:rPr lang="en-US" sz="1200" b="0" i="0" u="none" strike="noStrike" kern="1200" dirty="0" smtClean="0">
                <a:solidFill>
                  <a:schemeClr val="tx1"/>
                </a:solidFill>
                <a:effectLst/>
                <a:latin typeface="+mn-lt"/>
                <a:ea typeface="+mn-ea"/>
                <a:cs typeface="+mn-cs"/>
              </a:rPr>
              <a:t>There are a limited number of fields for order type, so we make it work for us.</a:t>
            </a: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11</a:t>
            </a:fld>
            <a:endParaRPr lang="en-US"/>
          </a:p>
        </p:txBody>
      </p:sp>
    </p:spTree>
    <p:extLst>
      <p:ext uri="{BB962C8B-B14F-4D97-AF65-F5344CB8AC3E}">
        <p14:creationId xmlns:p14="http://schemas.microsoft.com/office/powerpoint/2010/main" val="276594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Insert Identity: I place the title here to easily find this later.</a:t>
            </a:r>
          </a:p>
          <a:p>
            <a:r>
              <a:rPr lang="en-US" sz="1200" b="0" i="0" u="none" strike="noStrike" kern="1200" dirty="0" smtClean="0">
                <a:solidFill>
                  <a:schemeClr val="tx1"/>
                </a:solidFill>
                <a:effectLst/>
                <a:latin typeface="+mn-lt"/>
                <a:ea typeface="+mn-ea"/>
                <a:cs typeface="+mn-cs"/>
              </a:rPr>
              <a:t>Save and accept.</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12</a:t>
            </a:fld>
            <a:endParaRPr lang="en-US"/>
          </a:p>
        </p:txBody>
      </p:sp>
    </p:spTree>
    <p:extLst>
      <p:ext uri="{BB962C8B-B14F-4D97-AF65-F5344CB8AC3E}">
        <p14:creationId xmlns:p14="http://schemas.microsoft.com/office/powerpoint/2010/main" val="3511368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13</a:t>
            </a:fld>
            <a:endParaRPr lang="en-US"/>
          </a:p>
        </p:txBody>
      </p:sp>
    </p:spTree>
    <p:extLst>
      <p:ext uri="{BB962C8B-B14F-4D97-AF65-F5344CB8AC3E}">
        <p14:creationId xmlns:p14="http://schemas.microsoft.com/office/powerpoint/2010/main" val="141479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is the order record.</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14</a:t>
            </a:fld>
            <a:endParaRPr lang="en-US"/>
          </a:p>
        </p:txBody>
      </p:sp>
    </p:spTree>
    <p:extLst>
      <p:ext uri="{BB962C8B-B14F-4D97-AF65-F5344CB8AC3E}">
        <p14:creationId xmlns:p14="http://schemas.microsoft.com/office/powerpoint/2010/main" val="116765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When the items come in, I add the invoice to the books ordered spreadsheet, updating the totals. </a:t>
            </a:r>
          </a:p>
          <a:p>
            <a:pPr rtl="0" fontAlgn="base"/>
            <a:r>
              <a:rPr lang="en-US" sz="1200" b="0" i="0" u="none" strike="noStrike" kern="1200" dirty="0" smtClean="0">
                <a:solidFill>
                  <a:schemeClr val="tx1"/>
                </a:solidFill>
                <a:effectLst/>
                <a:latin typeface="+mn-lt"/>
                <a:ea typeface="+mn-ea"/>
                <a:cs typeface="+mn-cs"/>
              </a:rPr>
              <a:t>I then go to the New Acquisitions spreadsheet, update the location code for the item, and scan the ISBN. This way my coworkers can just control F(</a:t>
            </a:r>
            <a:r>
              <a:rPr lang="en-US" sz="1200" b="0" i="0" u="none" strike="noStrike" kern="1200" dirty="0" err="1" smtClean="0">
                <a:solidFill>
                  <a:schemeClr val="tx1"/>
                </a:solidFill>
                <a:effectLst/>
                <a:latin typeface="+mn-lt"/>
                <a:ea typeface="+mn-ea"/>
                <a:cs typeface="+mn-cs"/>
              </a:rPr>
              <a:t>ind</a:t>
            </a:r>
            <a:r>
              <a:rPr lang="en-US" sz="1200" b="0" i="0" u="none" strike="noStrike" kern="1200" dirty="0" smtClean="0">
                <a:solidFill>
                  <a:schemeClr val="tx1"/>
                </a:solidFill>
                <a:effectLst/>
                <a:latin typeface="+mn-lt"/>
                <a:ea typeface="+mn-ea"/>
                <a:cs typeface="+mn-cs"/>
              </a:rPr>
              <a:t>) and scan the </a:t>
            </a:r>
            <a:r>
              <a:rPr lang="en-US" sz="1200" b="0" i="0" u="none" strike="noStrike" kern="1200" dirty="0" err="1" smtClean="0">
                <a:solidFill>
                  <a:schemeClr val="tx1"/>
                </a:solidFill>
                <a:effectLst/>
                <a:latin typeface="+mn-lt"/>
                <a:ea typeface="+mn-ea"/>
                <a:cs typeface="+mn-cs"/>
              </a:rPr>
              <a:t>isbn</a:t>
            </a:r>
            <a:r>
              <a:rPr lang="en-US" sz="1200" b="0" i="0" u="none" strike="noStrike" kern="1200" dirty="0" smtClean="0">
                <a:solidFill>
                  <a:schemeClr val="tx1"/>
                </a:solidFill>
                <a:effectLst/>
                <a:latin typeface="+mn-lt"/>
                <a:ea typeface="+mn-ea"/>
                <a:cs typeface="+mn-cs"/>
              </a:rPr>
              <a:t> to easily find it in the list. Next year, I may add a column for who gets each title.</a:t>
            </a:r>
          </a:p>
          <a:p>
            <a:pPr rtl="0" fontAlgn="base"/>
            <a:r>
              <a:rPr lang="en-US" sz="1200" b="0" i="0" u="none" strike="noStrike" kern="1200" dirty="0" smtClean="0">
                <a:solidFill>
                  <a:schemeClr val="tx1"/>
                </a:solidFill>
                <a:effectLst/>
                <a:latin typeface="+mn-lt"/>
                <a:ea typeface="+mn-ea"/>
                <a:cs typeface="+mn-cs"/>
              </a:rPr>
              <a:t>The books get sent to the tech services specialist, or tech services assistant, depending on the nature of the item and the workload. </a:t>
            </a:r>
          </a:p>
          <a:p>
            <a:pPr rtl="0" fontAlgn="base"/>
            <a:r>
              <a:rPr lang="en-US" sz="1200" b="0" i="0" u="none" strike="noStrike" kern="1200" dirty="0" smtClean="0">
                <a:solidFill>
                  <a:schemeClr val="tx1"/>
                </a:solidFill>
                <a:effectLst/>
                <a:latin typeface="+mn-lt"/>
                <a:ea typeface="+mn-ea"/>
                <a:cs typeface="+mn-cs"/>
              </a:rPr>
              <a:t>I pay the invoice using “today’s date as the received date”. Regardless of when the item is received. It is usually only a few days difference at most.</a:t>
            </a:r>
          </a:p>
          <a:p>
            <a:pPr lvl="1" rtl="0" fontAlgn="base"/>
            <a:r>
              <a:rPr lang="en-US" sz="1200" b="0" i="0" u="none" strike="noStrike" kern="1200" dirty="0" smtClean="0">
                <a:solidFill>
                  <a:schemeClr val="tx1"/>
                </a:solidFill>
                <a:effectLst/>
                <a:latin typeface="+mn-lt"/>
                <a:ea typeface="+mn-ea"/>
                <a:cs typeface="+mn-cs"/>
              </a:rPr>
              <a:t>Go to Pay invoices</a:t>
            </a:r>
          </a:p>
          <a:p>
            <a:pPr lvl="1" rtl="0" fontAlgn="base"/>
            <a:r>
              <a:rPr lang="en-US" sz="1200" b="0" i="0" u="none" strike="noStrike" kern="1200" dirty="0" smtClean="0">
                <a:solidFill>
                  <a:schemeClr val="tx1"/>
                </a:solidFill>
                <a:effectLst/>
                <a:latin typeface="+mn-lt"/>
                <a:ea typeface="+mn-ea"/>
                <a:cs typeface="+mn-cs"/>
              </a:rPr>
              <a:t>Select an open field, or a grouping and open a new invoice</a:t>
            </a:r>
          </a:p>
          <a:p>
            <a:pPr lvl="1" rtl="0" fontAlgn="base"/>
            <a:r>
              <a:rPr lang="en-US" sz="1200" b="0" i="0" u="none" strike="noStrike" kern="1200" dirty="0" smtClean="0">
                <a:solidFill>
                  <a:schemeClr val="tx1"/>
                </a:solidFill>
                <a:effectLst/>
                <a:latin typeface="+mn-lt"/>
                <a:ea typeface="+mn-ea"/>
                <a:cs typeface="+mn-cs"/>
              </a:rPr>
              <a:t>Type in the invoice number</a:t>
            </a:r>
          </a:p>
          <a:p>
            <a:pPr lvl="1" rtl="0" fontAlgn="base"/>
            <a:r>
              <a:rPr lang="en-US" sz="1200" b="0" i="0" u="none" strike="noStrike" kern="1200" dirty="0" smtClean="0">
                <a:solidFill>
                  <a:schemeClr val="tx1"/>
                </a:solidFill>
                <a:effectLst/>
                <a:latin typeface="+mn-lt"/>
                <a:ea typeface="+mn-ea"/>
                <a:cs typeface="+mn-cs"/>
              </a:rPr>
              <a:t>Invoice date</a:t>
            </a:r>
          </a:p>
          <a:p>
            <a:pPr lvl="1" rtl="0" fontAlgn="base"/>
            <a:r>
              <a:rPr lang="en-US" sz="1200" b="0" i="0" u="none" strike="noStrike" kern="1200" dirty="0" smtClean="0">
                <a:solidFill>
                  <a:schemeClr val="tx1"/>
                </a:solidFill>
                <a:effectLst/>
                <a:latin typeface="+mn-lt"/>
                <a:ea typeface="+mn-ea"/>
                <a:cs typeface="+mn-cs"/>
              </a:rPr>
              <a:t>And instead of searching for the title, I will look up new </a:t>
            </a:r>
            <a:r>
              <a:rPr lang="en-US" sz="1200" b="0" i="0" u="none" strike="noStrike" kern="1200" dirty="0" err="1" smtClean="0">
                <a:solidFill>
                  <a:schemeClr val="tx1"/>
                </a:solidFill>
                <a:effectLst/>
                <a:latin typeface="+mn-lt"/>
                <a:ea typeface="+mn-ea"/>
                <a:cs typeface="+mn-cs"/>
              </a:rPr>
              <a:t>acq</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15</a:t>
            </a:fld>
            <a:endParaRPr lang="en-US"/>
          </a:p>
        </p:txBody>
      </p:sp>
    </p:spTree>
    <p:extLst>
      <p:ext uri="{BB962C8B-B14F-4D97-AF65-F5344CB8AC3E}">
        <p14:creationId xmlns:p14="http://schemas.microsoft.com/office/powerpoint/2010/main" val="77599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I go to order so I can alphabetize for easy searching. Click on “Identity” to alphabetize. If not, your most recent additions to the orders will be at the bottom.</a:t>
            </a:r>
          </a:p>
          <a:p>
            <a:pPr rtl="0" fontAlgn="base"/>
            <a:r>
              <a:rPr lang="en-US" sz="1200" b="0" i="0" u="none" strike="noStrike" kern="1200" dirty="0" smtClean="0">
                <a:solidFill>
                  <a:schemeClr val="tx1"/>
                </a:solidFill>
                <a:effectLst/>
                <a:latin typeface="+mn-lt"/>
                <a:ea typeface="+mn-ea"/>
                <a:cs typeface="+mn-cs"/>
              </a:rPr>
              <a:t>Choose the correct item “Use selected order”</a:t>
            </a: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16</a:t>
            </a:fld>
            <a:endParaRPr lang="en-US"/>
          </a:p>
        </p:txBody>
      </p:sp>
    </p:spTree>
    <p:extLst>
      <p:ext uri="{BB962C8B-B14F-4D97-AF65-F5344CB8AC3E}">
        <p14:creationId xmlns:p14="http://schemas.microsoft.com/office/powerpoint/2010/main" val="2011225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Add the price and any notes</a:t>
            </a:r>
          </a:p>
          <a:p>
            <a:pPr rtl="0" fontAlgn="base"/>
            <a:r>
              <a:rPr lang="en-US" sz="1200" b="0" i="0" u="none" strike="noStrike" kern="1200" dirty="0" smtClean="0">
                <a:solidFill>
                  <a:schemeClr val="tx1"/>
                </a:solidFill>
                <a:effectLst/>
                <a:latin typeface="+mn-lt"/>
                <a:ea typeface="+mn-ea"/>
                <a:cs typeface="+mn-cs"/>
              </a:rPr>
              <a:t>Then I can just hit the Search button again, not having to type out each title.</a:t>
            </a:r>
          </a:p>
          <a:p>
            <a:pPr rtl="0" fontAlgn="base"/>
            <a:r>
              <a:rPr lang="en-US" sz="1200" b="0" i="0" u="none" strike="noStrike" kern="1200" dirty="0" smtClean="0">
                <a:solidFill>
                  <a:schemeClr val="tx1"/>
                </a:solidFill>
                <a:effectLst/>
                <a:latin typeface="+mn-lt"/>
                <a:ea typeface="+mn-ea"/>
                <a:cs typeface="+mn-cs"/>
              </a:rPr>
              <a:t>Finish out the invoice. </a:t>
            </a:r>
          </a:p>
          <a:p>
            <a:pPr lvl="1" rtl="0" fontAlgn="base"/>
            <a:r>
              <a:rPr lang="en-US" sz="1200" b="0" i="0" u="none" strike="noStrike" kern="1200" dirty="0" smtClean="0">
                <a:solidFill>
                  <a:schemeClr val="tx1"/>
                </a:solidFill>
                <a:effectLst/>
                <a:latin typeface="+mn-lt"/>
                <a:ea typeface="+mn-ea"/>
                <a:cs typeface="+mn-cs"/>
              </a:rPr>
              <a:t>I keep record of the voucher number in several places for future reference. Especially if I ever end up working from home before fiscal close again.</a:t>
            </a: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17</a:t>
            </a:fld>
            <a:endParaRPr lang="en-US"/>
          </a:p>
        </p:txBody>
      </p:sp>
    </p:spTree>
    <p:extLst>
      <p:ext uri="{BB962C8B-B14F-4D97-AF65-F5344CB8AC3E}">
        <p14:creationId xmlns:p14="http://schemas.microsoft.com/office/powerpoint/2010/main" val="836413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This is a line</a:t>
            </a:r>
            <a:r>
              <a:rPr lang="en-US" sz="1200" b="0" i="0" u="none" strike="noStrike" kern="1200" baseline="0" dirty="0" smtClean="0">
                <a:solidFill>
                  <a:schemeClr val="tx1"/>
                </a:solidFill>
                <a:effectLst/>
                <a:latin typeface="+mn-lt"/>
                <a:ea typeface="+mn-ea"/>
                <a:cs typeface="+mn-cs"/>
              </a:rPr>
              <a:t> item of a </a:t>
            </a:r>
            <a:r>
              <a:rPr lang="en-US" sz="1200" b="0" i="0" u="none" strike="noStrike" kern="1200" dirty="0" smtClean="0">
                <a:solidFill>
                  <a:schemeClr val="tx1"/>
                </a:solidFill>
                <a:effectLst/>
                <a:latin typeface="+mn-lt"/>
                <a:ea typeface="+mn-ea"/>
                <a:cs typeface="+mn-cs"/>
              </a:rPr>
              <a:t>fund report where a</a:t>
            </a:r>
            <a:r>
              <a:rPr lang="en-US" sz="1200" b="0" i="0" u="none" strike="noStrike" kern="1200" baseline="0" dirty="0" smtClean="0">
                <a:solidFill>
                  <a:schemeClr val="tx1"/>
                </a:solidFill>
                <a:effectLst/>
                <a:latin typeface="+mn-lt"/>
                <a:ea typeface="+mn-ea"/>
                <a:cs typeface="+mn-cs"/>
              </a:rPr>
              <a:t> book from that invoice s</a:t>
            </a:r>
            <a:r>
              <a:rPr lang="en-US" sz="1200" b="0" i="0" u="none" strike="noStrike" kern="1200" dirty="0" smtClean="0">
                <a:solidFill>
                  <a:schemeClr val="tx1"/>
                </a:solidFill>
                <a:effectLst/>
                <a:latin typeface="+mn-lt"/>
                <a:ea typeface="+mn-ea"/>
                <a:cs typeface="+mn-cs"/>
              </a:rPr>
              <a:t>hould be. You will see this New </a:t>
            </a:r>
            <a:r>
              <a:rPr lang="en-US" sz="1200" b="0" i="0" u="none" strike="noStrike" kern="1200" dirty="0" err="1" smtClean="0">
                <a:solidFill>
                  <a:schemeClr val="tx1"/>
                </a:solidFill>
                <a:effectLst/>
                <a:latin typeface="+mn-lt"/>
                <a:ea typeface="+mn-ea"/>
                <a:cs typeface="+mn-cs"/>
              </a:rPr>
              <a:t>Acq</a:t>
            </a:r>
            <a:r>
              <a:rPr lang="en-US" sz="1200" b="0" i="0" u="none" strike="noStrike" kern="1200" dirty="0" smtClean="0">
                <a:solidFill>
                  <a:schemeClr val="tx1"/>
                </a:solidFill>
                <a:effectLst/>
                <a:latin typeface="+mn-lt"/>
                <a:ea typeface="+mn-ea"/>
                <a:cs typeface="+mn-cs"/>
              </a:rPr>
              <a:t> Title. Once I finish, the correct title will be here. </a:t>
            </a: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18</a:t>
            </a:fld>
            <a:endParaRPr lang="en-US"/>
          </a:p>
        </p:txBody>
      </p:sp>
    </p:spTree>
    <p:extLst>
      <p:ext uri="{BB962C8B-B14F-4D97-AF65-F5344CB8AC3E}">
        <p14:creationId xmlns:p14="http://schemas.microsoft.com/office/powerpoint/2010/main" val="3478830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As far as my workflows</a:t>
            </a:r>
          </a:p>
          <a:p>
            <a:pPr lvl="1" rtl="0" fontAlgn="base"/>
            <a:r>
              <a:rPr lang="en-US" sz="1200" b="0" i="0" u="none" strike="noStrike" kern="1200" dirty="0" smtClean="0">
                <a:solidFill>
                  <a:schemeClr val="tx1"/>
                </a:solidFill>
                <a:effectLst/>
                <a:latin typeface="+mn-lt"/>
                <a:ea typeface="+mn-ea"/>
                <a:cs typeface="+mn-cs"/>
              </a:rPr>
              <a:t>I add the order to Sierra right after I place the order with the vendor.</a:t>
            </a:r>
          </a:p>
          <a:p>
            <a:pPr lvl="1" rtl="0" fontAlgn="base"/>
            <a:r>
              <a:rPr lang="en-US" sz="1200" b="0" i="0" u="none" strike="noStrike" kern="1200" dirty="0" smtClean="0">
                <a:solidFill>
                  <a:schemeClr val="tx1"/>
                </a:solidFill>
                <a:effectLst/>
                <a:latin typeface="+mn-lt"/>
                <a:ea typeface="+mn-ea"/>
                <a:cs typeface="+mn-cs"/>
              </a:rPr>
              <a:t>I pay the invoice once I receive both the item and the invoice.</a:t>
            </a:r>
          </a:p>
          <a:p>
            <a:pPr lvl="1" rtl="0" fontAlgn="base"/>
            <a:r>
              <a:rPr lang="en-US" sz="1200" b="0" i="0" u="none" strike="noStrike" kern="1200" dirty="0" smtClean="0">
                <a:solidFill>
                  <a:schemeClr val="tx1"/>
                </a:solidFill>
                <a:effectLst/>
                <a:latin typeface="+mn-lt"/>
                <a:ea typeface="+mn-ea"/>
                <a:cs typeface="+mn-cs"/>
              </a:rPr>
              <a:t>The next portion I do in batches: several times a week or weekly as needed. </a:t>
            </a:r>
          </a:p>
          <a:p>
            <a:pPr lvl="1" rtl="0" fontAlgn="base"/>
            <a:r>
              <a:rPr lang="en-US" sz="1200" b="0" i="0" u="none" strike="noStrike" kern="1200" dirty="0" smtClean="0">
                <a:solidFill>
                  <a:schemeClr val="tx1"/>
                </a:solidFill>
                <a:effectLst/>
                <a:latin typeface="+mn-lt"/>
                <a:ea typeface="+mn-ea"/>
                <a:cs typeface="+mn-cs"/>
              </a:rPr>
              <a:t>Transferring the order to the correct bib record and attaching that order to the item record is more easily done in the same batch for each item.</a:t>
            </a:r>
          </a:p>
          <a:p>
            <a:pPr lvl="1" rtl="0" fontAlgn="base"/>
            <a:r>
              <a:rPr lang="en-US" sz="1200" b="0" i="0" u="none" strike="noStrike" kern="1200" dirty="0" smtClean="0">
                <a:solidFill>
                  <a:schemeClr val="tx1"/>
                </a:solidFill>
                <a:effectLst/>
                <a:latin typeface="+mn-lt"/>
                <a:ea typeface="+mn-ea"/>
                <a:cs typeface="+mn-cs"/>
              </a:rPr>
              <a:t>We discovered in the last two weeks, that this has created a hiccup within our</a:t>
            </a:r>
            <a:r>
              <a:rPr lang="en-US" sz="1200" b="0" i="0" u="none" strike="noStrike" kern="1200" baseline="0" dirty="0" smtClean="0">
                <a:solidFill>
                  <a:schemeClr val="tx1"/>
                </a:solidFill>
                <a:effectLst/>
                <a:latin typeface="+mn-lt"/>
                <a:ea typeface="+mn-ea"/>
                <a:cs typeface="+mn-cs"/>
              </a:rPr>
              <a:t> consortium that I will discuss later.</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319937-0B8D-9A49-8EF5-04B6AE50A6B9}" type="slidenum">
              <a:rPr lang="en-US" smtClean="0"/>
              <a:t>19</a:t>
            </a:fld>
            <a:endParaRPr lang="en-US"/>
          </a:p>
        </p:txBody>
      </p:sp>
    </p:spTree>
    <p:extLst>
      <p:ext uri="{BB962C8B-B14F-4D97-AF65-F5344CB8AC3E}">
        <p14:creationId xmlns:p14="http://schemas.microsoft.com/office/powerpoint/2010/main" val="320692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are a small college of between 1100 and 1200 full-time undergraduate and graduate students. </a:t>
            </a:r>
            <a:endParaRPr lang="en-US" b="0" dirty="0" smtClean="0">
              <a:effectLst/>
            </a:endParaRPr>
          </a:p>
          <a:p>
            <a:pPr rtl="0"/>
            <a:r>
              <a:rPr lang="en-US" sz="1200" b="0" i="0" u="none" strike="noStrike" kern="1200" dirty="0" smtClean="0">
                <a:solidFill>
                  <a:schemeClr val="tx1"/>
                </a:solidFill>
                <a:effectLst/>
                <a:latin typeface="+mn-lt"/>
                <a:ea typeface="+mn-ea"/>
                <a:cs typeface="+mn-cs"/>
              </a:rPr>
              <a:t>Our library staff consists of 7 full and 3 part-time pleasantly quirky individuals split between the main campus and the health sciences campus. This is the middle of the road for small libraries: We are huge compared to some small libraries, and tiny compared to others</a:t>
            </a:r>
            <a:r>
              <a:rPr lang="en-US" sz="1200" b="0" i="0" u="none" strike="noStrike" kern="1200" baseline="0" dirty="0" smtClean="0">
                <a:solidFill>
                  <a:schemeClr val="tx1"/>
                </a:solidFill>
                <a:effectLst/>
                <a:latin typeface="+mn-lt"/>
                <a:ea typeface="+mn-ea"/>
                <a:cs typeface="+mn-cs"/>
              </a:rPr>
              <a:t> and we recognize that.</a:t>
            </a:r>
            <a:endParaRPr lang="en-US" b="0" dirty="0" smtClean="0">
              <a:effectLst/>
            </a:endParaRPr>
          </a:p>
          <a:p>
            <a:pPr rtl="0"/>
            <a:r>
              <a:rPr lang="en-US" sz="1200" b="0" i="0" u="none" strike="noStrike" kern="1200" dirty="0" smtClean="0">
                <a:solidFill>
                  <a:schemeClr val="tx1"/>
                </a:solidFill>
                <a:effectLst/>
                <a:latin typeface="+mn-lt"/>
                <a:ea typeface="+mn-ea"/>
                <a:cs typeface="+mn-cs"/>
              </a:rPr>
              <a:t>Our Technical Services Department has a full-time librarian, a full-time tech services specialist, and a part-time tech services assistant. As is the nature of small libraries everywhere, we all have job duties outside of technical services. Though presently, with upcoming personnel changes and the current world we live in, these positions are</a:t>
            </a:r>
            <a:r>
              <a:rPr lang="en-US" sz="1200" b="0" i="0" u="none" strike="noStrike" kern="1200" baseline="0" dirty="0" smtClean="0">
                <a:solidFill>
                  <a:schemeClr val="tx1"/>
                </a:solidFill>
                <a:effectLst/>
                <a:latin typeface="+mn-lt"/>
                <a:ea typeface="+mn-ea"/>
                <a:cs typeface="+mn-cs"/>
              </a:rPr>
              <a:t> varying</a:t>
            </a:r>
            <a:r>
              <a:rPr lang="en-US" sz="1200" b="0" i="0" u="none" strike="noStrike" kern="1200" dirty="0" smtClean="0">
                <a:solidFill>
                  <a:schemeClr val="tx1"/>
                </a:solidFill>
                <a:effectLst/>
                <a:latin typeface="+mn-lt"/>
                <a:ea typeface="+mn-ea"/>
                <a:cs typeface="+mn-cs"/>
              </a:rPr>
              <a:t> even more.</a:t>
            </a:r>
            <a:endParaRPr lang="en-US" b="0" dirty="0" smtClean="0">
              <a:effectLst/>
            </a:endParaRPr>
          </a:p>
          <a:p>
            <a:pPr rtl="0"/>
            <a:r>
              <a:rPr lang="en-US" sz="1200" b="0" i="0" u="none" strike="noStrike" kern="1200" dirty="0" smtClean="0">
                <a:solidFill>
                  <a:schemeClr val="tx1"/>
                </a:solidFill>
                <a:effectLst/>
                <a:latin typeface="+mn-lt"/>
                <a:ea typeface="+mn-ea"/>
                <a:cs typeface="+mn-cs"/>
              </a:rPr>
              <a:t>Our library also shares Sierra as part</a:t>
            </a:r>
            <a:r>
              <a:rPr lang="en-US" sz="1200" b="0" i="0" u="none" strike="noStrike" kern="1200" baseline="0" dirty="0" smtClean="0">
                <a:solidFill>
                  <a:schemeClr val="tx1"/>
                </a:solidFill>
                <a:effectLst/>
                <a:latin typeface="+mn-lt"/>
                <a:ea typeface="+mn-ea"/>
                <a:cs typeface="+mn-cs"/>
              </a:rPr>
              <a:t> of a consortium that has</a:t>
            </a:r>
            <a:r>
              <a:rPr lang="en-US" sz="1200" b="0" i="0" u="none" strike="noStrike" kern="1200" dirty="0" smtClean="0">
                <a:solidFill>
                  <a:schemeClr val="tx1"/>
                </a:solidFill>
                <a:effectLst/>
                <a:latin typeface="+mn-lt"/>
                <a:ea typeface="+mn-ea"/>
                <a:cs typeface="+mn-cs"/>
              </a:rPr>
              <a:t> 1 other academic library and 2 public libraries. We love our consortium and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sometimes we have to be very creative with problem solving.</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a:t>
            </a:fld>
            <a:endParaRPr lang="en-US"/>
          </a:p>
        </p:txBody>
      </p:sp>
    </p:spTree>
    <p:extLst>
      <p:ext uri="{BB962C8B-B14F-4D97-AF65-F5344CB8AC3E}">
        <p14:creationId xmlns:p14="http://schemas.microsoft.com/office/powerpoint/2010/main" val="31850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For the next portion I go back to the New Acquisitions Spreadsheet. Because once the TS Specialist or TS Assistant check that they have created the item record I do the rest. You will notice the “Ready” Column. This turns green with “Yes” when the item record has been added.</a:t>
            </a: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20</a:t>
            </a:fld>
            <a:endParaRPr lang="en-US"/>
          </a:p>
        </p:txBody>
      </p:sp>
    </p:spTree>
    <p:extLst>
      <p:ext uri="{BB962C8B-B14F-4D97-AF65-F5344CB8AC3E}">
        <p14:creationId xmlns:p14="http://schemas.microsoft.com/office/powerpoint/2010/main" val="670231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Moving the order record and attaching it to the bib and item records.</a:t>
            </a:r>
          </a:p>
          <a:p>
            <a:pPr lvl="1" rtl="0" fontAlgn="base"/>
            <a:r>
              <a:rPr lang="en-US" sz="1200" b="0" i="0" u="none" strike="noStrike" kern="1200" dirty="0" smtClean="0">
                <a:solidFill>
                  <a:schemeClr val="tx1"/>
                </a:solidFill>
                <a:effectLst/>
                <a:latin typeface="+mn-lt"/>
                <a:ea typeface="+mn-ea"/>
                <a:cs typeface="+mn-cs"/>
              </a:rPr>
              <a:t>I go to the new </a:t>
            </a:r>
            <a:r>
              <a:rPr lang="en-US" sz="1200" b="0" i="0" u="none" strike="noStrike" kern="1200" dirty="0" err="1" smtClean="0">
                <a:solidFill>
                  <a:schemeClr val="tx1"/>
                </a:solidFill>
                <a:effectLst/>
                <a:latin typeface="+mn-lt"/>
                <a:ea typeface="+mn-ea"/>
                <a:cs typeface="+mn-cs"/>
              </a:rPr>
              <a:t>acq</a:t>
            </a:r>
            <a:r>
              <a:rPr lang="en-US" sz="1200" b="0" i="0" u="none" strike="noStrike" kern="1200" dirty="0" smtClean="0">
                <a:solidFill>
                  <a:schemeClr val="tx1"/>
                </a:solidFill>
                <a:effectLst/>
                <a:latin typeface="+mn-lt"/>
                <a:ea typeface="+mn-ea"/>
                <a:cs typeface="+mn-cs"/>
              </a:rPr>
              <a:t> bib. </a:t>
            </a: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21</a:t>
            </a:fld>
            <a:endParaRPr lang="en-US"/>
          </a:p>
        </p:txBody>
      </p:sp>
    </p:spTree>
    <p:extLst>
      <p:ext uri="{BB962C8B-B14F-4D97-AF65-F5344CB8AC3E}">
        <p14:creationId xmlns:p14="http://schemas.microsoft.com/office/powerpoint/2010/main" val="4113499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Go to the order I want to use.</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22</a:t>
            </a:fld>
            <a:endParaRPr lang="en-US"/>
          </a:p>
        </p:txBody>
      </p:sp>
    </p:spTree>
    <p:extLst>
      <p:ext uri="{BB962C8B-B14F-4D97-AF65-F5344CB8AC3E}">
        <p14:creationId xmlns:p14="http://schemas.microsoft.com/office/powerpoint/2010/main" val="460518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 first edit the CDATE in the order, this is the date that I move the record and see the copy cataloging.</a:t>
            </a:r>
            <a:endParaRPr lang="en-US" dirty="0" smtClean="0"/>
          </a:p>
          <a:p>
            <a:pPr rtl="0" fontAlgn="base"/>
            <a:r>
              <a:rPr lang="en-US" sz="1200" b="0" i="0" u="none" strike="noStrike" kern="1200" dirty="0" smtClean="0">
                <a:solidFill>
                  <a:schemeClr val="tx1"/>
                </a:solidFill>
                <a:effectLst/>
                <a:latin typeface="+mn-lt"/>
                <a:ea typeface="+mn-ea"/>
                <a:cs typeface="+mn-cs"/>
              </a:rPr>
              <a:t>Edit</a:t>
            </a:r>
          </a:p>
          <a:p>
            <a:pPr rtl="0" fontAlgn="base"/>
            <a:r>
              <a:rPr lang="en-US" sz="1200" b="0" i="0" u="none" strike="noStrike" kern="1200" dirty="0" smtClean="0">
                <a:solidFill>
                  <a:schemeClr val="tx1"/>
                </a:solidFill>
                <a:effectLst/>
                <a:latin typeface="+mn-lt"/>
                <a:ea typeface="+mn-ea"/>
                <a:cs typeface="+mn-cs"/>
              </a:rPr>
              <a:t>Transfer attached, find bib</a:t>
            </a: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23</a:t>
            </a:fld>
            <a:endParaRPr lang="en-US"/>
          </a:p>
        </p:txBody>
      </p:sp>
    </p:spTree>
    <p:extLst>
      <p:ext uri="{BB962C8B-B14F-4D97-AF65-F5344CB8AC3E}">
        <p14:creationId xmlns:p14="http://schemas.microsoft.com/office/powerpoint/2010/main" val="1371406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Choose the right bib, Go to summary</a:t>
            </a:r>
          </a:p>
          <a:p>
            <a:pPr rtl="0" fontAlgn="base"/>
            <a:r>
              <a:rPr lang="en-US" sz="1200" b="0" i="0" u="none" strike="noStrike" kern="1200" dirty="0" smtClean="0">
                <a:solidFill>
                  <a:schemeClr val="tx1"/>
                </a:solidFill>
                <a:effectLst/>
                <a:latin typeface="+mn-lt"/>
                <a:ea typeface="+mn-ea"/>
                <a:cs typeface="+mn-cs"/>
              </a:rPr>
              <a:t>Use bib</a:t>
            </a: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24</a:t>
            </a:fld>
            <a:endParaRPr lang="en-US"/>
          </a:p>
        </p:txBody>
      </p:sp>
    </p:spTree>
    <p:extLst>
      <p:ext uri="{BB962C8B-B14F-4D97-AF65-F5344CB8AC3E}">
        <p14:creationId xmlns:p14="http://schemas.microsoft.com/office/powerpoint/2010/main" val="2794894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Always retain source bib</a:t>
            </a:r>
          </a:p>
          <a:p>
            <a:pPr rtl="0" fontAlgn="base"/>
            <a:r>
              <a:rPr lang="en-US" sz="1200" b="0" i="0" u="none" strike="noStrike" kern="1200" dirty="0" smtClean="0">
                <a:solidFill>
                  <a:schemeClr val="tx1"/>
                </a:solidFill>
                <a:effectLst/>
                <a:latin typeface="+mn-lt"/>
                <a:ea typeface="+mn-ea"/>
                <a:cs typeface="+mn-cs"/>
              </a:rPr>
              <a:t>Save, Close out.</a:t>
            </a:r>
          </a:p>
          <a:p>
            <a:pPr rtl="0" fontAlgn="base"/>
            <a:r>
              <a:rPr lang="en-US" sz="1200" b="0" i="0" u="none" strike="noStrike" kern="1200" dirty="0" smtClean="0">
                <a:solidFill>
                  <a:schemeClr val="tx1"/>
                </a:solidFill>
                <a:effectLst/>
                <a:latin typeface="+mn-lt"/>
                <a:ea typeface="+mn-ea"/>
                <a:cs typeface="+mn-cs"/>
              </a:rPr>
              <a:t>You will see that the order record is now</a:t>
            </a:r>
            <a:r>
              <a:rPr lang="en-US" sz="1200" b="0" i="0" u="none" strike="noStrike" kern="1200" baseline="0" dirty="0" smtClean="0">
                <a:solidFill>
                  <a:schemeClr val="tx1"/>
                </a:solidFill>
                <a:effectLst/>
                <a:latin typeface="+mn-lt"/>
                <a:ea typeface="+mn-ea"/>
                <a:cs typeface="+mn-cs"/>
              </a:rPr>
              <a:t> on the bib record.</a:t>
            </a:r>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Since I am staying under the new </a:t>
            </a:r>
            <a:r>
              <a:rPr lang="en-US" sz="1200" b="0" i="0" u="none" strike="noStrike" kern="1200" dirty="0" err="1" smtClean="0">
                <a:solidFill>
                  <a:schemeClr val="tx1"/>
                </a:solidFill>
                <a:effectLst/>
                <a:latin typeface="+mn-lt"/>
                <a:ea typeface="+mn-ea"/>
                <a:cs typeface="+mn-cs"/>
              </a:rPr>
              <a:t>acq</a:t>
            </a:r>
            <a:r>
              <a:rPr lang="en-US" sz="1200" b="0" i="0" u="none" strike="noStrike" kern="1200" dirty="0" smtClean="0">
                <a:solidFill>
                  <a:schemeClr val="tx1"/>
                </a:solidFill>
                <a:effectLst/>
                <a:latin typeface="+mn-lt"/>
                <a:ea typeface="+mn-ea"/>
                <a:cs typeface="+mn-cs"/>
              </a:rPr>
              <a:t> bib, I do this portion for multiple titles.</a:t>
            </a:r>
          </a:p>
          <a:p>
            <a:pPr rtl="0" fontAlgn="base"/>
            <a:r>
              <a:rPr lang="en-US" sz="1200" b="0" i="0" u="none" strike="noStrike" kern="1200" dirty="0" smtClean="0">
                <a:solidFill>
                  <a:schemeClr val="tx1"/>
                </a:solidFill>
                <a:effectLst/>
                <a:latin typeface="+mn-lt"/>
                <a:ea typeface="+mn-ea"/>
                <a:cs typeface="+mn-cs"/>
              </a:rPr>
              <a:t>I then do the next step with those same titles, this way I am not going back and forth between the item’s bib record, and the dummy new acquisitions bib record.</a:t>
            </a: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25</a:t>
            </a:fld>
            <a:endParaRPr lang="en-US"/>
          </a:p>
        </p:txBody>
      </p:sp>
    </p:spTree>
    <p:extLst>
      <p:ext uri="{BB962C8B-B14F-4D97-AF65-F5344CB8AC3E}">
        <p14:creationId xmlns:p14="http://schemas.microsoft.com/office/powerpoint/2010/main" val="3757717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Find the title </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26</a:t>
            </a:fld>
            <a:endParaRPr lang="en-US"/>
          </a:p>
        </p:txBody>
      </p:sp>
    </p:spTree>
    <p:extLst>
      <p:ext uri="{BB962C8B-B14F-4D97-AF65-F5344CB8AC3E}">
        <p14:creationId xmlns:p14="http://schemas.microsoft.com/office/powerpoint/2010/main" val="3567670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Open item record</a:t>
            </a:r>
          </a:p>
          <a:p>
            <a:pPr rtl="0" fontAlgn="base"/>
            <a:r>
              <a:rPr lang="en-US" sz="1200" b="0" i="0" u="none" strike="noStrike" kern="1200" dirty="0" smtClean="0">
                <a:solidFill>
                  <a:schemeClr val="tx1"/>
                </a:solidFill>
                <a:effectLst/>
                <a:latin typeface="+mn-lt"/>
                <a:ea typeface="+mn-ea"/>
                <a:cs typeface="+mn-cs"/>
              </a:rPr>
              <a:t>Edit, import order information</a:t>
            </a:r>
          </a:p>
        </p:txBody>
      </p:sp>
      <p:sp>
        <p:nvSpPr>
          <p:cNvPr id="4" name="Slide Number Placeholder 3"/>
          <p:cNvSpPr>
            <a:spLocks noGrp="1"/>
          </p:cNvSpPr>
          <p:nvPr>
            <p:ph type="sldNum" sz="quarter" idx="10"/>
          </p:nvPr>
        </p:nvSpPr>
        <p:spPr/>
        <p:txBody>
          <a:bodyPr/>
          <a:lstStyle/>
          <a:p>
            <a:fld id="{A2319937-0B8D-9A49-8EF5-04B6AE50A6B9}" type="slidenum">
              <a:rPr lang="en-US" smtClean="0"/>
              <a:t>27</a:t>
            </a:fld>
            <a:endParaRPr lang="en-US"/>
          </a:p>
        </p:txBody>
      </p:sp>
    </p:spTree>
    <p:extLst>
      <p:ext uri="{BB962C8B-B14F-4D97-AF65-F5344CB8AC3E}">
        <p14:creationId xmlns:p14="http://schemas.microsoft.com/office/powerpoint/2010/main" val="3162779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Selected order</a:t>
            </a:r>
          </a:p>
          <a:p>
            <a:r>
              <a:rPr lang="en-US" dirty="0" smtClean="0"/>
              <a:t>Then it will show the invoice information,</a:t>
            </a:r>
            <a:r>
              <a:rPr lang="en-US" baseline="0" dirty="0" smtClean="0"/>
              <a:t> you have to pay the invoice before you can move or attach order records.</a:t>
            </a:r>
          </a:p>
          <a:p>
            <a:r>
              <a:rPr lang="en-US" baseline="0" dirty="0" smtClean="0"/>
              <a:t>Select Use</a:t>
            </a:r>
          </a:p>
          <a:p>
            <a:r>
              <a:rPr lang="en-US" baseline="0" dirty="0" smtClean="0"/>
              <a:t>Save</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28</a:t>
            </a:fld>
            <a:endParaRPr lang="en-US"/>
          </a:p>
        </p:txBody>
      </p:sp>
    </p:spTree>
    <p:extLst>
      <p:ext uri="{BB962C8B-B14F-4D97-AF65-F5344CB8AC3E}">
        <p14:creationId xmlns:p14="http://schemas.microsoft.com/office/powerpoint/2010/main" val="890090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If you look at the order record, you should see the invoice information. This is the first check for me.</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29</a:t>
            </a:fld>
            <a:endParaRPr lang="en-US"/>
          </a:p>
        </p:txBody>
      </p:sp>
    </p:spTree>
    <p:extLst>
      <p:ext uri="{BB962C8B-B14F-4D97-AF65-F5344CB8AC3E}">
        <p14:creationId xmlns:p14="http://schemas.microsoft.com/office/powerpoint/2010/main" val="84644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Some of the things I hope</a:t>
            </a:r>
            <a:r>
              <a:rPr lang="en-US" sz="1200" b="0" i="0" u="none" strike="noStrike" kern="1200" baseline="0" dirty="0" smtClean="0">
                <a:solidFill>
                  <a:schemeClr val="tx1"/>
                </a:solidFill>
                <a:effectLst/>
                <a:latin typeface="+mn-lt"/>
                <a:ea typeface="+mn-ea"/>
                <a:cs typeface="+mn-cs"/>
              </a:rPr>
              <a:t> to</a:t>
            </a:r>
            <a:r>
              <a:rPr lang="en-US" sz="1200" b="0" i="0" u="none" strike="noStrike" kern="1200" dirty="0" smtClean="0">
                <a:solidFill>
                  <a:schemeClr val="tx1"/>
                </a:solidFill>
                <a:effectLst/>
                <a:latin typeface="+mn-lt"/>
                <a:ea typeface="+mn-ea"/>
                <a:cs typeface="+mn-cs"/>
              </a:rPr>
              <a:t> cover in this presentation. </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This is a case study of some of the acquisitions and receiving processes for Emory &amp; Henry College.</a:t>
            </a:r>
          </a:p>
          <a:p>
            <a:pPr rtl="0" fontAlgn="base"/>
            <a:r>
              <a:rPr lang="en-US" sz="1200" b="0" i="0" u="none" strike="noStrike" kern="1200" dirty="0" smtClean="0">
                <a:solidFill>
                  <a:schemeClr val="tx1"/>
                </a:solidFill>
                <a:effectLst/>
                <a:latin typeface="+mn-lt"/>
                <a:ea typeface="+mn-ea"/>
                <a:cs typeface="+mn-cs"/>
              </a:rPr>
              <a:t>How we currently manage our monograph orders in Sierra</a:t>
            </a:r>
          </a:p>
          <a:p>
            <a:pPr rtl="0" fontAlgn="base"/>
            <a:r>
              <a:rPr lang="en-US" sz="1200" b="0" i="0" u="none" strike="noStrike" kern="1200" dirty="0" smtClean="0">
                <a:solidFill>
                  <a:schemeClr val="tx1"/>
                </a:solidFill>
                <a:effectLst/>
                <a:latin typeface="+mn-lt"/>
                <a:ea typeface="+mn-ea"/>
                <a:cs typeface="+mn-cs"/>
              </a:rPr>
              <a:t>And how parts of the workflow can change as needed</a:t>
            </a:r>
          </a:p>
          <a:p>
            <a:pPr rtl="0" fontAlgn="base"/>
            <a:r>
              <a:rPr lang="en-US" sz="1200" b="0" i="0" u="none" strike="noStrike" kern="1200" dirty="0" smtClean="0">
                <a:solidFill>
                  <a:schemeClr val="tx1"/>
                </a:solidFill>
                <a:effectLst/>
                <a:latin typeface="+mn-lt"/>
                <a:ea typeface="+mn-ea"/>
                <a:cs typeface="+mn-cs"/>
              </a:rPr>
              <a:t>I am very new to Acquisitions and Sierra, so I am still learning all the things I can do with this program. So, this is also not the end result. I have other ideas I want to experiment with both before and after my fiscal close this summer, in preparation for next year.</a:t>
            </a:r>
            <a:endParaRPr lang="en-US" b="0" dirty="0" smtClean="0">
              <a:effectLst/>
            </a:endParaRPr>
          </a:p>
          <a:p>
            <a:pPr rtl="0"/>
            <a:r>
              <a:rPr lang="en-US" sz="1200" b="0" i="0" u="none" strike="noStrike" kern="1200" dirty="0" smtClean="0">
                <a:solidFill>
                  <a:schemeClr val="tx1"/>
                </a:solidFill>
                <a:effectLst/>
                <a:latin typeface="+mn-lt"/>
                <a:ea typeface="+mn-ea"/>
                <a:cs typeface="+mn-cs"/>
              </a:rPr>
              <a:t>Together under the guidance of our library director, my coworkers and I have</a:t>
            </a:r>
            <a:r>
              <a:rPr lang="en-US" sz="1200" b="0" i="0" u="none" strike="noStrike" kern="1200" baseline="0" dirty="0" smtClean="0">
                <a:solidFill>
                  <a:schemeClr val="tx1"/>
                </a:solidFill>
                <a:effectLst/>
                <a:latin typeface="+mn-lt"/>
                <a:ea typeface="+mn-ea"/>
                <a:cs typeface="+mn-cs"/>
              </a:rPr>
              <a:t> been</a:t>
            </a:r>
            <a:r>
              <a:rPr lang="en-US" sz="1200" b="0" i="0" u="none" strike="noStrike" kern="1200" dirty="0" smtClean="0">
                <a:solidFill>
                  <a:schemeClr val="tx1"/>
                </a:solidFill>
                <a:effectLst/>
                <a:latin typeface="+mn-lt"/>
                <a:ea typeface="+mn-ea"/>
                <a:cs typeface="+mn-cs"/>
              </a:rPr>
              <a:t> working to make things in Sierra so they are more efficient for our library</a:t>
            </a:r>
            <a:r>
              <a:rPr lang="en-US" sz="1200" b="0" i="0" u="none" strike="noStrike" kern="1200" baseline="0" dirty="0" smtClean="0">
                <a:solidFill>
                  <a:schemeClr val="tx1"/>
                </a:solidFill>
                <a:effectLst/>
                <a:latin typeface="+mn-lt"/>
                <a:ea typeface="+mn-ea"/>
                <a:cs typeface="+mn-cs"/>
              </a:rPr>
              <a:t>.</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3</a:t>
            </a:fld>
            <a:endParaRPr lang="en-US"/>
          </a:p>
        </p:txBody>
      </p:sp>
    </p:spTree>
    <p:extLst>
      <p:ext uri="{BB962C8B-B14F-4D97-AF65-F5344CB8AC3E}">
        <p14:creationId xmlns:p14="http://schemas.microsoft.com/office/powerpoint/2010/main" val="590664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Aft</a:t>
            </a:r>
            <a:r>
              <a:rPr lang="en-US" sz="1200" b="0" i="0" u="none" strike="noStrike" kern="1200" baseline="0" dirty="0" smtClean="0">
                <a:solidFill>
                  <a:schemeClr val="tx1"/>
                </a:solidFill>
                <a:effectLst/>
                <a:latin typeface="+mn-lt"/>
                <a:ea typeface="+mn-ea"/>
                <a:cs typeface="+mn-cs"/>
              </a:rPr>
              <a:t>er the batch is done, I g</a:t>
            </a:r>
            <a:r>
              <a:rPr lang="en-US" sz="1200" b="0" i="0" u="none" strike="noStrike" kern="1200" dirty="0" smtClean="0">
                <a:solidFill>
                  <a:schemeClr val="tx1"/>
                </a:solidFill>
                <a:effectLst/>
                <a:latin typeface="+mn-lt"/>
                <a:ea typeface="+mn-ea"/>
                <a:cs typeface="+mn-cs"/>
              </a:rPr>
              <a:t>o back to the fund report a few minutes later, the titles have changed. This is checks and balances to make sure things are in properly.</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30</a:t>
            </a:fld>
            <a:endParaRPr lang="en-US"/>
          </a:p>
        </p:txBody>
      </p:sp>
    </p:spTree>
    <p:extLst>
      <p:ext uri="{BB962C8B-B14F-4D97-AF65-F5344CB8AC3E}">
        <p14:creationId xmlns:p14="http://schemas.microsoft.com/office/powerpoint/2010/main" val="2302010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Some great things that came out of this:</a:t>
            </a:r>
            <a:endParaRPr lang="en-US" b="0" dirty="0" smtClean="0">
              <a:effectLst/>
            </a:endParaRPr>
          </a:p>
          <a:p>
            <a:pPr rtl="0"/>
            <a:r>
              <a:rPr lang="en-US" sz="1200" b="0" i="0" u="none" strike="noStrike" kern="1200" dirty="0" smtClean="0">
                <a:solidFill>
                  <a:schemeClr val="tx1"/>
                </a:solidFill>
                <a:effectLst/>
                <a:latin typeface="+mn-lt"/>
                <a:ea typeface="+mn-ea"/>
                <a:cs typeface="+mn-cs"/>
              </a:rPr>
              <a:t>I am not the rut in the system. Before, when I could only see how to go in and receive an order record, to make sure the order was attached to the item record, I had taken on all of cataloging, both copy and original. (To be fair, my predecessor, did not use order in Sierra the way we are now using them, so that may not have been an issue at the time.) </a:t>
            </a:r>
            <a:endParaRPr lang="en-US" b="0" dirty="0" smtClean="0">
              <a:effectLst/>
            </a:endParaRPr>
          </a:p>
          <a:p>
            <a:pPr rtl="0"/>
            <a:r>
              <a:rPr lang="en-US" sz="1200" b="0" i="0" u="none" strike="noStrike" kern="1200" dirty="0" smtClean="0">
                <a:solidFill>
                  <a:schemeClr val="tx1"/>
                </a:solidFill>
                <a:effectLst/>
                <a:latin typeface="+mn-lt"/>
                <a:ea typeface="+mn-ea"/>
                <a:cs typeface="+mn-cs"/>
              </a:rPr>
              <a:t>More </a:t>
            </a:r>
            <a:r>
              <a:rPr lang="en-US" sz="1200" b="0" i="0" u="none" strike="noStrike" kern="1200" dirty="0" err="1" smtClean="0">
                <a:solidFill>
                  <a:schemeClr val="tx1"/>
                </a:solidFill>
                <a:effectLst/>
                <a:latin typeface="+mn-lt"/>
                <a:ea typeface="+mn-ea"/>
                <a:cs typeface="+mn-cs"/>
              </a:rPr>
              <a:t>trackability</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none" strike="noStrike" kern="1200" dirty="0" smtClean="0">
                <a:solidFill>
                  <a:schemeClr val="tx1"/>
                </a:solidFill>
                <a:effectLst/>
                <a:latin typeface="+mn-lt"/>
                <a:ea typeface="+mn-ea"/>
                <a:cs typeface="+mn-cs"/>
              </a:rPr>
              <a:t>It actually did save time and make me more efficient. So much so, that my examples are very pieced together.</a:t>
            </a:r>
            <a:endParaRPr lang="en-US" b="0" dirty="0" smtClean="0">
              <a:effectLst/>
            </a:endParaRPr>
          </a:p>
          <a:p>
            <a:pPr rtl="0"/>
            <a:r>
              <a:rPr lang="en-US" sz="1200" b="0" i="0" u="none" strike="noStrike" kern="1200" dirty="0" smtClean="0">
                <a:solidFill>
                  <a:schemeClr val="tx1"/>
                </a:solidFill>
                <a:effectLst/>
                <a:latin typeface="+mn-lt"/>
                <a:ea typeface="+mn-ea"/>
                <a:cs typeface="+mn-cs"/>
              </a:rPr>
              <a:t>Things I would like to change</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I want to make the order records, and vendor records work more in my favor.</a:t>
            </a:r>
          </a:p>
          <a:p>
            <a:pPr rtl="0" fontAlgn="base"/>
            <a:r>
              <a:rPr lang="en-US" sz="1200" b="0" i="0" u="none" strike="noStrike" kern="1200" dirty="0" smtClean="0">
                <a:solidFill>
                  <a:schemeClr val="tx1"/>
                </a:solidFill>
                <a:effectLst/>
                <a:latin typeface="+mn-lt"/>
                <a:ea typeface="+mn-ea"/>
                <a:cs typeface="+mn-cs"/>
              </a:rPr>
              <a:t>I keep finding parts of various records that we are not using.</a:t>
            </a:r>
          </a:p>
          <a:p>
            <a:pPr lvl="1" rtl="0" fontAlgn="base"/>
            <a:r>
              <a:rPr lang="en-US" sz="1200" b="0" i="0" u="none" strike="noStrike" kern="1200" dirty="0" smtClean="0">
                <a:solidFill>
                  <a:schemeClr val="tx1"/>
                </a:solidFill>
                <a:effectLst/>
                <a:latin typeface="+mn-lt"/>
                <a:ea typeface="+mn-ea"/>
                <a:cs typeface="+mn-cs"/>
              </a:rPr>
              <a:t>I would like to figure out what I can use and change to work for us, but not messing up things for the consortium.</a:t>
            </a:r>
          </a:p>
          <a:p>
            <a:pPr lvl="1" rtl="0" fontAlgn="base"/>
            <a:r>
              <a:rPr lang="en-US" sz="1200" b="0" i="0" u="none" strike="noStrike" kern="1200" dirty="0" smtClean="0">
                <a:solidFill>
                  <a:schemeClr val="tx1"/>
                </a:solidFill>
                <a:effectLst/>
                <a:latin typeface="+mn-lt"/>
                <a:ea typeface="+mn-ea"/>
                <a:cs typeface="+mn-cs"/>
              </a:rPr>
              <a:t>While</a:t>
            </a:r>
            <a:r>
              <a:rPr lang="en-US" sz="1200" b="0" i="0" u="none" strike="noStrike" kern="1200" baseline="0" dirty="0" smtClean="0">
                <a:solidFill>
                  <a:schemeClr val="tx1"/>
                </a:solidFill>
                <a:effectLst/>
                <a:latin typeface="+mn-lt"/>
                <a:ea typeface="+mn-ea"/>
                <a:cs typeface="+mn-cs"/>
              </a:rPr>
              <a:t> I have never hit a max number of order records per bib, or a point where the number of titles on one bib record are uncontrollable, I do have a contingency plan if that happens. I may split them by e-resource and campus, or split them by macro or college funds.</a:t>
            </a:r>
          </a:p>
          <a:p>
            <a:pPr lvl="1" rtl="0" fontAlgn="base"/>
            <a:r>
              <a:rPr lang="en-US" sz="1200" b="0" i="0" u="none" strike="noStrike" kern="1200" baseline="0" dirty="0" smtClean="0">
                <a:solidFill>
                  <a:schemeClr val="tx1"/>
                </a:solidFill>
                <a:effectLst/>
                <a:latin typeface="+mn-lt"/>
                <a:ea typeface="+mn-ea"/>
                <a:cs typeface="+mn-cs"/>
              </a:rPr>
              <a:t>If this becomes a useful way to deal with orders for any of the libraries in our consortium, we may need to consider New Acquisitions as a title. Placing an E or E&amp;H in front of things, as is our standard for other parts of the catalog.</a:t>
            </a:r>
          </a:p>
          <a:p>
            <a:pPr lvl="1" rtl="0" fontAlgn="base"/>
            <a:endParaRPr lang="en-US" sz="1200" b="0" i="0" u="none" strike="noStrike" kern="1200" dirty="0" smtClean="0">
              <a:solidFill>
                <a:schemeClr val="tx1"/>
              </a:solidFill>
              <a:effectLst/>
              <a:latin typeface="+mn-lt"/>
              <a:ea typeface="+mn-ea"/>
              <a:cs typeface="+mn-cs"/>
            </a:endParaRPr>
          </a:p>
          <a:p>
            <a:pPr lvl="1" rtl="0" fontAlgn="base"/>
            <a:endParaRPr lang="en-US" sz="1200" b="0" i="0" u="none" strike="noStrike"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31</a:t>
            </a:fld>
            <a:endParaRPr lang="en-US"/>
          </a:p>
        </p:txBody>
      </p:sp>
    </p:spTree>
    <p:extLst>
      <p:ext uri="{BB962C8B-B14F-4D97-AF65-F5344CB8AC3E}">
        <p14:creationId xmlns:p14="http://schemas.microsoft.com/office/powerpoint/2010/main" val="3567826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that hiccup I mentioned.</a:t>
            </a:r>
          </a:p>
          <a:p>
            <a:r>
              <a:rPr lang="en-US" dirty="0" smtClean="0"/>
              <a:t>So after I recorded this presentation the first time, our</a:t>
            </a:r>
            <a:r>
              <a:rPr lang="en-US" baseline="0" dirty="0" smtClean="0"/>
              <a:t> systems librarian and our </a:t>
            </a:r>
            <a:r>
              <a:rPr lang="en-US" baseline="0" dirty="0" err="1" smtClean="0"/>
              <a:t>circ</a:t>
            </a:r>
            <a:r>
              <a:rPr lang="en-US" baseline="0" dirty="0" smtClean="0"/>
              <a:t> overlord were discussing a problem. Being part of a consortium, we have it set up that only our library’s patrons can place holds on New Books. This gives our patrons priority until, after 6 months, when the new books move to the main collection. The problem was a non-Emory &amp; Henry patron placed a hold on an item in New Books. After much experimenting, we discovered that the existence of an order record on the bib record, made title holds allowable. </a:t>
            </a:r>
          </a:p>
          <a:p>
            <a:r>
              <a:rPr lang="en-US" baseline="0" dirty="0" smtClean="0"/>
              <a:t>Honestly, for a small academic library, the odds of patrons fighting over “Spatial Analysis Methods” are pretty slim, unless it is required reading. And pre-pandemic, when acquisitions were arriving </a:t>
            </a:r>
            <a:r>
              <a:rPr lang="en-US" baseline="0" dirty="0" err="1" smtClean="0"/>
              <a:t>regualarly</a:t>
            </a:r>
            <a:r>
              <a:rPr lang="en-US" baseline="0" dirty="0" smtClean="0"/>
              <a:t>, this was not a problem for any of the libraries. At this time, as it is such a new problem, I do not have a confident </a:t>
            </a:r>
            <a:r>
              <a:rPr lang="en-US" baseline="0" dirty="0" err="1" smtClean="0"/>
              <a:t>confident</a:t>
            </a:r>
            <a:r>
              <a:rPr lang="en-US" baseline="0" dirty="0" smtClean="0"/>
              <a:t> to this. </a:t>
            </a:r>
          </a:p>
          <a:p>
            <a:r>
              <a:rPr lang="en-US" baseline="0" dirty="0" smtClean="0"/>
              <a:t>These are one of those times we must be creative for solutions. </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32</a:t>
            </a:fld>
            <a:endParaRPr lang="en-US"/>
          </a:p>
        </p:txBody>
      </p:sp>
    </p:spTree>
    <p:extLst>
      <p:ext uri="{BB962C8B-B14F-4D97-AF65-F5344CB8AC3E}">
        <p14:creationId xmlns:p14="http://schemas.microsoft.com/office/powerpoint/2010/main" val="3687975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 probably go overboard with tracking things. But to be fair within my first year working in my position and with Sierra, I ended up working from home without access until a week before fiscal close, and scrambled to catch everything up and learn everything about fiscal close in a week. This year, I hope to do better, with less stress.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Another thing to note: As a small academic library, we don’t have tons of people putting holds on items before they arrive. This will not work for anyone whose patrons rely on the ability to place holds on items before they are received.</a:t>
            </a:r>
            <a:endParaRPr lang="en-US" b="0" dirty="0" smtClean="0">
              <a:effectLst/>
            </a:endParaRPr>
          </a:p>
          <a:p>
            <a:pPr rtl="0"/>
            <a:r>
              <a:rPr lang="en-US" b="0" dirty="0" smtClean="0">
                <a:effectLst/>
              </a:rPr>
              <a:t/>
            </a:r>
            <a:br>
              <a:rPr lang="en-US" b="0" dirty="0" smtClean="0">
                <a:effectLst/>
              </a:rPr>
            </a:b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This is the end of my presentation. Thank you for watching. I will try to answer any questions you might have.</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33</a:t>
            </a:fld>
            <a:endParaRPr lang="en-US"/>
          </a:p>
        </p:txBody>
      </p:sp>
    </p:spTree>
    <p:extLst>
      <p:ext uri="{BB962C8B-B14F-4D97-AF65-F5344CB8AC3E}">
        <p14:creationId xmlns:p14="http://schemas.microsoft.com/office/powerpoint/2010/main" val="92193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4</a:t>
            </a:fld>
            <a:endParaRPr lang="en-US"/>
          </a:p>
        </p:txBody>
      </p:sp>
    </p:spTree>
    <p:extLst>
      <p:ext uri="{BB962C8B-B14F-4D97-AF65-F5344CB8AC3E}">
        <p14:creationId xmlns:p14="http://schemas.microsoft.com/office/powerpoint/2010/main" val="277445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WORKFLOW PAGE</a:t>
            </a:r>
            <a:endParaRPr lang="en-US" b="0" dirty="0" smtClean="0">
              <a:effectLst/>
            </a:endParaRPr>
          </a:p>
          <a:p>
            <a:pPr rtl="0"/>
            <a:r>
              <a:rPr lang="en-US" sz="1200" b="0" i="0" u="none" strike="noStrike" kern="1200" dirty="0" smtClean="0">
                <a:solidFill>
                  <a:schemeClr val="tx1"/>
                </a:solidFill>
                <a:effectLst/>
                <a:latin typeface="+mn-lt"/>
                <a:ea typeface="+mn-ea"/>
                <a:cs typeface="+mn-cs"/>
              </a:rPr>
              <a:t>This is a general overview of the workflow in tech services, new acquisitions only. I have boxed around the items in this workflow that cannot be moved. </a:t>
            </a:r>
            <a:endParaRPr lang="en-US" b="0" dirty="0" smtClean="0">
              <a:effectLst/>
            </a:endParaRPr>
          </a:p>
          <a:p>
            <a:pPr rtl="0"/>
            <a:r>
              <a:rPr lang="en-US" sz="1200" b="0" i="0" u="none" strike="noStrike" kern="1200" dirty="0" smtClean="0">
                <a:solidFill>
                  <a:schemeClr val="tx1"/>
                </a:solidFill>
                <a:effectLst/>
                <a:latin typeface="+mn-lt"/>
                <a:ea typeface="+mn-ea"/>
                <a:cs typeface="+mn-cs"/>
              </a:rPr>
              <a:t>The Tech Services librarian is responsible for ordering and recording all monograph/standing orders both physical and electronic. I keep track of the orders on a financial level in one spreadsheet that the Library Director also sees. The second Spreadsheet is one seen by the tech services department. This helps us track each book until sent for final physical processing.</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technical services librarian is also responsible for updating both spreadsheets as items come in and paying the invoices in Sierra. </a:t>
            </a:r>
            <a:endParaRPr lang="en-US" b="0"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I will come back to those spreadsheets later.</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Currently, the call number labels can only be printed by our tech</a:t>
            </a:r>
            <a:r>
              <a:rPr lang="en-US" sz="1200" b="0" i="0" u="none" strike="noStrike" kern="1200" baseline="0" dirty="0" smtClean="0">
                <a:solidFill>
                  <a:schemeClr val="tx1"/>
                </a:solidFill>
                <a:effectLst/>
                <a:latin typeface="+mn-lt"/>
                <a:ea typeface="+mn-ea"/>
                <a:cs typeface="+mn-cs"/>
              </a:rPr>
              <a:t> services</a:t>
            </a:r>
            <a:r>
              <a:rPr lang="en-US" sz="1200" b="0" i="0" u="none" strike="noStrike" kern="1200" dirty="0" smtClean="0">
                <a:solidFill>
                  <a:schemeClr val="tx1"/>
                </a:solidFill>
                <a:effectLst/>
                <a:latin typeface="+mn-lt"/>
                <a:ea typeface="+mn-ea"/>
                <a:cs typeface="+mn-cs"/>
              </a:rPr>
              <a:t> assistant. We have one label printer and it is located at her desk, the same for RFID tags for</a:t>
            </a:r>
            <a:r>
              <a:rPr lang="en-US" sz="1200" b="0" i="0" u="none" strike="noStrike" kern="1200" baseline="0" dirty="0" smtClean="0">
                <a:solidFill>
                  <a:schemeClr val="tx1"/>
                </a:solidFill>
                <a:effectLst/>
                <a:latin typeface="+mn-lt"/>
                <a:ea typeface="+mn-ea"/>
                <a:cs typeface="+mn-cs"/>
              </a:rPr>
              <a:t> our health sciences library items</a:t>
            </a:r>
            <a:r>
              <a:rPr lang="en-US" sz="1200" b="0" i="0" u="none" strike="noStrike" kern="1200" dirty="0" smtClean="0">
                <a:solidFill>
                  <a:schemeClr val="tx1"/>
                </a:solidFill>
                <a:effectLst/>
                <a:latin typeface="+mn-lt"/>
                <a:ea typeface="+mn-ea"/>
                <a:cs typeface="+mn-cs"/>
              </a:rPr>
              <a:t>. Due to pandemic precautions, we no longer have all of tech services using this machine. As</a:t>
            </a:r>
            <a:r>
              <a:rPr lang="en-US" sz="1200" b="0" i="0" u="none" strike="noStrike" kern="1200" baseline="0" dirty="0" smtClean="0">
                <a:solidFill>
                  <a:schemeClr val="tx1"/>
                </a:solidFill>
                <a:effectLst/>
                <a:latin typeface="+mn-lt"/>
                <a:ea typeface="+mn-ea"/>
                <a:cs typeface="+mn-cs"/>
              </a:rPr>
              <a:t> the pandemic will not be over when our personnel changes occur, p</a:t>
            </a:r>
            <a:r>
              <a:rPr lang="en-US" sz="1200" b="0" i="0" u="none" strike="noStrike" kern="1200" dirty="0" smtClean="0">
                <a:solidFill>
                  <a:schemeClr val="tx1"/>
                </a:solidFill>
                <a:effectLst/>
                <a:latin typeface="+mn-lt"/>
                <a:ea typeface="+mn-ea"/>
                <a:cs typeface="+mn-cs"/>
              </a:rPr>
              <a:t>rinting call numbers will change positions from the part-time position to the full-time position for efficiency.</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Other than those items, these job duties can be moved from person to person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if someone is out, or is overloaded with other job duties.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Outside of New Acquisitions for monographs we also receive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gift/donations, leased books, </a:t>
            </a:r>
            <a:r>
              <a:rPr lang="en-US" sz="1200" b="0" i="0" u="none" strike="noStrike" kern="1200" dirty="0" err="1" smtClean="0">
                <a:solidFill>
                  <a:schemeClr val="tx1"/>
                </a:solidFill>
                <a:effectLst/>
                <a:latin typeface="+mn-lt"/>
                <a:ea typeface="+mn-ea"/>
                <a:cs typeface="+mn-cs"/>
              </a:rPr>
              <a:t>gov</a:t>
            </a:r>
            <a:r>
              <a:rPr lang="en-US" sz="1200" b="0" i="0" u="none" strike="noStrike" kern="1200" dirty="0" smtClean="0">
                <a:solidFill>
                  <a:schemeClr val="tx1"/>
                </a:solidFill>
                <a:effectLst/>
                <a:latin typeface="+mn-lt"/>
                <a:ea typeface="+mn-ea"/>
                <a:cs typeface="+mn-cs"/>
              </a:rPr>
              <a:t> docs, and standing orders.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Normally, Gift/donated items are given to the tech services assistant. This is a part-time position, and the need to quickly catalog these is usually not as great as for new acquisitions. This position also processes </a:t>
            </a:r>
            <a:r>
              <a:rPr lang="en-US" sz="1200" b="0" i="0" u="none" strike="noStrike" kern="1200" dirty="0" err="1" smtClean="0">
                <a:solidFill>
                  <a:schemeClr val="tx1"/>
                </a:solidFill>
                <a:effectLst/>
                <a:latin typeface="+mn-lt"/>
                <a:ea typeface="+mn-ea"/>
                <a:cs typeface="+mn-cs"/>
              </a:rPr>
              <a:t>gov</a:t>
            </a:r>
            <a:r>
              <a:rPr lang="en-US" sz="1200" b="0" i="0" u="none" strike="noStrike" kern="1200" dirty="0" smtClean="0">
                <a:solidFill>
                  <a:schemeClr val="tx1"/>
                </a:solidFill>
                <a:effectLst/>
                <a:latin typeface="+mn-lt"/>
                <a:ea typeface="+mn-ea"/>
                <a:cs typeface="+mn-cs"/>
              </a:rPr>
              <a:t> docs (which used to be done by a student worker), and must RFID tag the health sciences items as well as print call# labels for everything that needs it.</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leased book program, some standing orders, and new acquisitions are given to the tech services specialist. This position also catalogs our </a:t>
            </a:r>
            <a:r>
              <a:rPr lang="en-US" sz="1200" b="0" i="0" u="none" strike="noStrike" kern="1200" dirty="0" err="1" smtClean="0">
                <a:solidFill>
                  <a:schemeClr val="tx1"/>
                </a:solidFill>
                <a:effectLst/>
                <a:latin typeface="+mn-lt"/>
                <a:ea typeface="+mn-ea"/>
                <a:cs typeface="+mn-cs"/>
              </a:rPr>
              <a:t>gov</a:t>
            </a:r>
            <a:r>
              <a:rPr lang="en-US" sz="1200" b="0" i="0" u="none" strike="noStrike" kern="1200" dirty="0" smtClean="0">
                <a:solidFill>
                  <a:schemeClr val="tx1"/>
                </a:solidFill>
                <a:effectLst/>
                <a:latin typeface="+mn-lt"/>
                <a:ea typeface="+mn-ea"/>
                <a:cs typeface="+mn-cs"/>
              </a:rPr>
              <a:t> docs.</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None of these are set</a:t>
            </a:r>
            <a:r>
              <a:rPr lang="en-US" sz="1200" b="0" i="0" u="none" strike="noStrike" kern="1200" baseline="0" dirty="0" smtClean="0">
                <a:solidFill>
                  <a:schemeClr val="tx1"/>
                </a:solidFill>
                <a:effectLst/>
                <a:latin typeface="+mn-lt"/>
                <a:ea typeface="+mn-ea"/>
                <a:cs typeface="+mn-cs"/>
              </a:rPr>
              <a:t> in stone, and only applies to an ideal situation. Who gets what frequently changes as needed.</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Here are some examples: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During holiday and summer breaks, we do not have our part-time evening staff. We can change this workflow and I can also take on the copy-cataloging along with the tech services specialist. Our tech services assistant will continue from Call number labels and the remainder of the physical processing.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At the beginning of each</a:t>
            </a:r>
            <a:r>
              <a:rPr lang="en-US" sz="1200" b="0" i="0" u="none" strike="noStrike" kern="1200" baseline="0" dirty="0" smtClean="0">
                <a:solidFill>
                  <a:schemeClr val="tx1"/>
                </a:solidFill>
                <a:effectLst/>
                <a:latin typeface="+mn-lt"/>
                <a:ea typeface="+mn-ea"/>
                <a:cs typeface="+mn-cs"/>
              </a:rPr>
              <a:t> semester</a:t>
            </a:r>
            <a:r>
              <a:rPr lang="en-US" sz="1200" b="0" i="0" u="none" strike="noStrike" kern="1200" dirty="0" smtClean="0">
                <a:solidFill>
                  <a:schemeClr val="tx1"/>
                </a:solidFill>
                <a:effectLst/>
                <a:latin typeface="+mn-lt"/>
                <a:ea typeface="+mn-ea"/>
                <a:cs typeface="+mn-cs"/>
              </a:rPr>
              <a:t> our tech services specialist is busy with more public services duties, the tech services assistant and I will pick up more of the copy cataloging and reroute only specific acquisitions such as our leased books through the</a:t>
            </a:r>
            <a:r>
              <a:rPr lang="en-US" sz="1200" b="0" i="0" u="none" strike="noStrike" kern="1200" baseline="0" dirty="0" smtClean="0">
                <a:solidFill>
                  <a:schemeClr val="tx1"/>
                </a:solidFill>
                <a:effectLst/>
                <a:latin typeface="+mn-lt"/>
                <a:ea typeface="+mn-ea"/>
                <a:cs typeface="+mn-cs"/>
              </a:rPr>
              <a:t> specialist’s</a:t>
            </a:r>
            <a:r>
              <a:rPr lang="en-US" sz="1200" b="0" i="0" u="none" strike="noStrike" kern="1200" dirty="0" smtClean="0">
                <a:solidFill>
                  <a:schemeClr val="tx1"/>
                </a:solidFill>
                <a:effectLst/>
                <a:latin typeface="+mn-lt"/>
                <a:ea typeface="+mn-ea"/>
                <a:cs typeface="+mn-cs"/>
              </a:rPr>
              <a:t> position.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Recently, we have had less new acquisitions and have had tons of donations. Normally, the tech services assistant would copy catalog the gift items, leaving much of the new acquisitions for the tech services specialist to catalog. Due to the abnormally large amount of donations we have received, we have routed gift items between all three of us.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Sometimes, if an item comes in that needs rush processing and cataloging, I can do the entire portion, with the exception of course, of the call number.</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All new physical monograph purchases are added to the new acquisitions spreadsheet, it is easy to track where an item is in the process.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5</a:t>
            </a:fld>
            <a:endParaRPr lang="en-US"/>
          </a:p>
        </p:txBody>
      </p:sp>
    </p:spTree>
    <p:extLst>
      <p:ext uri="{BB962C8B-B14F-4D97-AF65-F5344CB8AC3E}">
        <p14:creationId xmlns:p14="http://schemas.microsoft.com/office/powerpoint/2010/main" val="95647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Ordering books. I only use a few vendors for monographs. At present, we do not order or pay anything through Sierra</a:t>
            </a:r>
            <a:r>
              <a:rPr lang="en-US" sz="1200" b="0" i="0" u="none" strike="noStrike" kern="1200" baseline="0" dirty="0" smtClean="0">
                <a:solidFill>
                  <a:schemeClr val="tx1"/>
                </a:solidFill>
                <a:effectLst/>
                <a:latin typeface="+mn-lt"/>
                <a:ea typeface="+mn-ea"/>
                <a:cs typeface="+mn-cs"/>
              </a:rPr>
              <a:t> to the vendor</a:t>
            </a:r>
            <a:r>
              <a:rPr lang="en-US" sz="1200" b="0" i="0" u="none" strike="noStrike" kern="1200" dirty="0" smtClean="0">
                <a:solidFill>
                  <a:schemeClr val="tx1"/>
                </a:solidFill>
                <a:effectLst/>
                <a:latin typeface="+mn-lt"/>
                <a:ea typeface="+mn-ea"/>
                <a:cs typeface="+mn-cs"/>
              </a:rPr>
              <a:t>. </a:t>
            </a:r>
          </a:p>
          <a:p>
            <a:pPr lvl="1" rtl="0" fontAlgn="base"/>
            <a:r>
              <a:rPr lang="en-US" sz="1200" b="0" i="0" u="none" strike="noStrike" kern="1200" dirty="0" smtClean="0">
                <a:solidFill>
                  <a:schemeClr val="tx1"/>
                </a:solidFill>
                <a:effectLst/>
                <a:latin typeface="+mn-lt"/>
                <a:ea typeface="+mn-ea"/>
                <a:cs typeface="+mn-cs"/>
              </a:rPr>
              <a:t>Before placing the order I have learned to check our holdings in </a:t>
            </a:r>
            <a:r>
              <a:rPr lang="en-US" sz="1200" b="0" i="0" u="none" strike="noStrike" kern="1200" dirty="0" err="1" smtClean="0">
                <a:solidFill>
                  <a:schemeClr val="tx1"/>
                </a:solidFill>
                <a:effectLst/>
                <a:latin typeface="+mn-lt"/>
                <a:ea typeface="+mn-ea"/>
                <a:cs typeface="+mn-cs"/>
              </a:rPr>
              <a:t>WorldCat</a:t>
            </a:r>
            <a:r>
              <a:rPr lang="en-US" sz="1200" b="0" i="0" u="none" strike="noStrike" kern="1200" dirty="0" smtClean="0">
                <a:solidFill>
                  <a:schemeClr val="tx1"/>
                </a:solidFill>
                <a:effectLst/>
                <a:latin typeface="+mn-lt"/>
                <a:ea typeface="+mn-ea"/>
                <a:cs typeface="+mn-cs"/>
              </a:rPr>
              <a:t> and the catalog. </a:t>
            </a:r>
            <a:r>
              <a:rPr lang="en-US" sz="1200" b="0" i="0" u="none" strike="noStrike" kern="1200" dirty="0" err="1" smtClean="0">
                <a:solidFill>
                  <a:schemeClr val="tx1"/>
                </a:solidFill>
                <a:effectLst/>
                <a:latin typeface="+mn-lt"/>
                <a:ea typeface="+mn-ea"/>
                <a:cs typeface="+mn-cs"/>
              </a:rPr>
              <a:t>WorldCat</a:t>
            </a:r>
            <a:r>
              <a:rPr lang="en-US" sz="1200" b="0" i="0" u="none" strike="noStrike" kern="1200" dirty="0" smtClean="0">
                <a:solidFill>
                  <a:schemeClr val="tx1"/>
                </a:solidFill>
                <a:effectLst/>
                <a:latin typeface="+mn-lt"/>
                <a:ea typeface="+mn-ea"/>
                <a:cs typeface="+mn-cs"/>
              </a:rPr>
              <a:t> will show e-book titles that have been/will be added to the collection during batch loading once a month. </a:t>
            </a:r>
          </a:p>
          <a:p>
            <a:pPr lvl="1" rtl="0" fontAlgn="base"/>
            <a:r>
              <a:rPr lang="en-US" sz="1200" b="0" i="0" u="none" strike="noStrike" kern="1200" dirty="0" smtClean="0">
                <a:solidFill>
                  <a:schemeClr val="tx1"/>
                </a:solidFill>
                <a:effectLst/>
                <a:latin typeface="+mn-lt"/>
                <a:ea typeface="+mn-ea"/>
                <a:cs typeface="+mn-cs"/>
              </a:rPr>
              <a:t>In the past I found that I could order a book that would be added to the catalog in two days later in the batch load. Prompting me to cancel (if I can) or return the book once it arrives. Which is really annoying.</a:t>
            </a:r>
          </a:p>
          <a:p>
            <a:pPr lvl="1" rtl="0" fontAlgn="base"/>
            <a:r>
              <a:rPr lang="en-US" sz="1200" b="0" i="0" u="none" strike="noStrike" kern="1200" dirty="0" smtClean="0">
                <a:solidFill>
                  <a:schemeClr val="tx1"/>
                </a:solidFill>
                <a:effectLst/>
                <a:latin typeface="+mn-lt"/>
                <a:ea typeface="+mn-ea"/>
                <a:cs typeface="+mn-cs"/>
              </a:rPr>
              <a:t>Once I ordered directly from</a:t>
            </a:r>
            <a:r>
              <a:rPr lang="en-US" sz="1200" b="0" i="0" u="none" strike="noStrike" kern="1200" baseline="0" dirty="0" smtClean="0">
                <a:solidFill>
                  <a:schemeClr val="tx1"/>
                </a:solidFill>
                <a:effectLst/>
                <a:latin typeface="+mn-lt"/>
                <a:ea typeface="+mn-ea"/>
                <a:cs typeface="+mn-cs"/>
              </a:rPr>
              <a:t> the vendor</a:t>
            </a:r>
            <a:r>
              <a:rPr lang="en-US" sz="1200" b="0" i="0" u="none" strike="noStrike" kern="1200" dirty="0" smtClean="0">
                <a:solidFill>
                  <a:schemeClr val="tx1"/>
                </a:solidFill>
                <a:effectLst/>
                <a:latin typeface="+mn-lt"/>
                <a:ea typeface="+mn-ea"/>
                <a:cs typeface="+mn-cs"/>
              </a:rPr>
              <a:t>, I place the order in this spreadsheet </a:t>
            </a:r>
          </a:p>
          <a:p>
            <a:pPr lvl="1" rtl="0" fontAlgn="base"/>
            <a:r>
              <a:rPr lang="en-US" sz="1200" b="0" i="0" u="none" strike="noStrike" kern="1200" dirty="0" smtClean="0">
                <a:solidFill>
                  <a:schemeClr val="tx1"/>
                </a:solidFill>
                <a:effectLst/>
                <a:latin typeface="+mn-lt"/>
                <a:ea typeface="+mn-ea"/>
                <a:cs typeface="+mn-cs"/>
              </a:rPr>
              <a:t>You will notice that I have the funds in the spreadsheet. This purpose is two-fold. </a:t>
            </a:r>
          </a:p>
          <a:p>
            <a:pPr lvl="1" rtl="0" fontAlgn="base"/>
            <a:r>
              <a:rPr lang="en-US" sz="1200" b="0" i="0" u="none" strike="noStrike" kern="1200" dirty="0" smtClean="0">
                <a:solidFill>
                  <a:schemeClr val="tx1"/>
                </a:solidFill>
                <a:effectLst/>
                <a:latin typeface="+mn-lt"/>
                <a:ea typeface="+mn-ea"/>
                <a:cs typeface="+mn-cs"/>
              </a:rPr>
              <a:t>One, it is easy to reference for when I place the order in Sierra, and In our book expenditures tab, I can track how many monograph titles I order for collection development. This spreadsheet is tracked by our Library Director and the Librarian in charge of monograph collection development, who don’t spend as much time in the ILS.</a:t>
            </a:r>
          </a:p>
          <a:p>
            <a:pPr lvl="1" rtl="0" fontAlgn="base"/>
            <a:r>
              <a:rPr lang="en-US" sz="1200" b="0" i="0" u="none" strike="noStrike" kern="1200" dirty="0" smtClean="0">
                <a:solidFill>
                  <a:schemeClr val="tx1"/>
                </a:solidFill>
                <a:effectLst/>
                <a:latin typeface="+mn-lt"/>
                <a:ea typeface="+mn-ea"/>
                <a:cs typeface="+mn-cs"/>
              </a:rPr>
              <a:t>The different tabs at the bottom are the different (I call them macro funds/or college funds) that I work with. Some of these I have no way of seeing in the college’s billing system, so detailed record-keeping is important. </a:t>
            </a:r>
          </a:p>
          <a:p>
            <a:pPr lvl="1" rtl="0" fontAlgn="base"/>
            <a:r>
              <a:rPr lang="en-US" sz="1200" b="0" i="0" u="none" strike="noStrike" kern="1200" dirty="0" smtClean="0">
                <a:solidFill>
                  <a:schemeClr val="tx1"/>
                </a:solidFill>
                <a:effectLst/>
                <a:latin typeface="+mn-lt"/>
                <a:ea typeface="+mn-ea"/>
                <a:cs typeface="+mn-cs"/>
              </a:rPr>
              <a:t>At the top, the Estimate Spent, is generally the order</a:t>
            </a:r>
            <a:r>
              <a:rPr lang="en-US" sz="1200" b="0" i="0" u="none" strike="noStrike" kern="1200" baseline="0" dirty="0" smtClean="0">
                <a:solidFill>
                  <a:schemeClr val="tx1"/>
                </a:solidFill>
                <a:effectLst/>
                <a:latin typeface="+mn-lt"/>
                <a:ea typeface="+mn-ea"/>
                <a:cs typeface="+mn-cs"/>
              </a:rPr>
              <a:t> plus shipping (if necessary)</a:t>
            </a:r>
            <a:r>
              <a:rPr lang="en-US" sz="1200" b="0" i="0" u="none" strike="noStrike" kern="1200" dirty="0" smtClean="0">
                <a:solidFill>
                  <a:schemeClr val="tx1"/>
                </a:solidFill>
                <a:effectLst/>
                <a:latin typeface="+mn-lt"/>
                <a:ea typeface="+mn-ea"/>
                <a:cs typeface="+mn-cs"/>
              </a:rPr>
              <a:t>, (This tends to be on the high sides because of discounts I don’t consider.) The </a:t>
            </a:r>
            <a:r>
              <a:rPr lang="en-US" sz="1200" b="0" i="0" u="none" strike="noStrike" kern="1200" dirty="0" err="1" smtClean="0">
                <a:solidFill>
                  <a:schemeClr val="tx1"/>
                </a:solidFill>
                <a:effectLst/>
                <a:latin typeface="+mn-lt"/>
                <a:ea typeface="+mn-ea"/>
                <a:cs typeface="+mn-cs"/>
              </a:rPr>
              <a:t>item+Shipping</a:t>
            </a:r>
            <a:r>
              <a:rPr lang="en-US" sz="1200" b="0" i="0" u="none" strike="noStrike" kern="1200" dirty="0" smtClean="0">
                <a:solidFill>
                  <a:schemeClr val="tx1"/>
                </a:solidFill>
                <a:effectLst/>
                <a:latin typeface="+mn-lt"/>
                <a:ea typeface="+mn-ea"/>
                <a:cs typeface="+mn-cs"/>
              </a:rPr>
              <a:t> is what I</a:t>
            </a:r>
            <a:r>
              <a:rPr lang="en-US" sz="1200" b="0" i="0" u="none" strike="noStrike" kern="1200" baseline="0" dirty="0" smtClean="0">
                <a:solidFill>
                  <a:schemeClr val="tx1"/>
                </a:solidFill>
                <a:effectLst/>
                <a:latin typeface="+mn-lt"/>
                <a:ea typeface="+mn-ea"/>
                <a:cs typeface="+mn-cs"/>
              </a:rPr>
              <a:t> am invoiced for  and </a:t>
            </a:r>
            <a:r>
              <a:rPr lang="en-US" sz="1200" b="0" i="0" u="none" strike="noStrike" kern="1200" dirty="0" smtClean="0">
                <a:solidFill>
                  <a:schemeClr val="tx1"/>
                </a:solidFill>
                <a:effectLst/>
                <a:latin typeface="+mn-lt"/>
                <a:ea typeface="+mn-ea"/>
                <a:cs typeface="+mn-cs"/>
              </a:rPr>
              <a:t>should actually be in the account. If there are returns I adjust accordingly.</a:t>
            </a: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 have several fund sources that I don’t currently track in Sierra, but I am working on how to do this starting next year.)</a:t>
            </a:r>
          </a:p>
          <a:p>
            <a:pPr lvl="1" rtl="0" fontAlgn="base"/>
            <a:endParaRPr lang="en-US" sz="1200" b="0" i="0" u="none" strike="noStrike" kern="1200" dirty="0" smtClean="0">
              <a:solidFill>
                <a:schemeClr val="tx1"/>
              </a:solidFill>
              <a:effectLst/>
              <a:latin typeface="+mn-lt"/>
              <a:ea typeface="+mn-ea"/>
              <a:cs typeface="+mn-cs"/>
            </a:endParaRPr>
          </a:p>
          <a:p>
            <a:pPr rtl="0"/>
            <a:r>
              <a:rPr lang="en-US" sz="1200" b="1" i="0" u="none" strike="noStrike" kern="1200" dirty="0" smtClean="0">
                <a:solidFill>
                  <a:schemeClr val="tx1"/>
                </a:solidFill>
                <a:effectLst/>
                <a:latin typeface="+mn-lt"/>
                <a:ea typeface="+mn-ea"/>
                <a:cs typeface="+mn-cs"/>
              </a:rPr>
              <a:t>Go back to </a:t>
            </a:r>
            <a:r>
              <a:rPr lang="en-US" sz="1200" b="1" i="0" u="none" strike="noStrike" kern="1200" dirty="0" err="1" smtClean="0">
                <a:solidFill>
                  <a:schemeClr val="tx1"/>
                </a:solidFill>
                <a:effectLst/>
                <a:latin typeface="+mn-lt"/>
                <a:ea typeface="+mn-ea"/>
                <a:cs typeface="+mn-cs"/>
              </a:rPr>
              <a:t>powerpoint</a:t>
            </a:r>
            <a:r>
              <a:rPr lang="en-US" sz="1200" b="1" i="0" u="none" strike="noStrike" kern="1200" dirty="0" smtClean="0">
                <a:solidFill>
                  <a:schemeClr val="tx1"/>
                </a:solidFill>
                <a:effectLst/>
                <a:latin typeface="+mn-lt"/>
                <a:ea typeface="+mn-ea"/>
                <a:cs typeface="+mn-cs"/>
              </a:rPr>
              <a:t>, link to sheet.</a:t>
            </a:r>
            <a:endParaRPr lang="en-US" b="0" dirty="0" smtClean="0">
              <a:effectLst/>
            </a:endParaRPr>
          </a:p>
          <a:p>
            <a:pPr rtl="0"/>
            <a:r>
              <a:rPr lang="en-US" sz="1200" b="1" i="0" u="none" strike="noStrike" kern="1200" dirty="0" smtClean="0">
                <a:solidFill>
                  <a:schemeClr val="tx1"/>
                </a:solidFill>
                <a:effectLst/>
                <a:latin typeface="+mn-lt"/>
                <a:ea typeface="+mn-ea"/>
                <a:cs typeface="+mn-cs"/>
              </a:rPr>
              <a:t>Pause Recording: Change to New Acquisitions Spreadsheet. (102 at the top)</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After entering items in the book orders spreadsheet, I copy and paste the</a:t>
            </a:r>
            <a:r>
              <a:rPr lang="en-US" sz="1200" b="0" i="0" u="none" strike="noStrike" kern="1200" baseline="0" dirty="0" smtClean="0">
                <a:solidFill>
                  <a:schemeClr val="tx1"/>
                </a:solidFill>
                <a:effectLst/>
                <a:latin typeface="+mn-lt"/>
                <a:ea typeface="+mn-ea"/>
                <a:cs typeface="+mn-cs"/>
              </a:rPr>
              <a:t> titles</a:t>
            </a:r>
            <a:r>
              <a:rPr lang="en-US" sz="1200" b="0" i="0" u="none" strike="noStrike" kern="1200" dirty="0" smtClean="0">
                <a:solidFill>
                  <a:schemeClr val="tx1"/>
                </a:solidFill>
                <a:effectLst/>
                <a:latin typeface="+mn-lt"/>
                <a:ea typeface="+mn-ea"/>
                <a:cs typeface="+mn-cs"/>
              </a:rPr>
              <a:t> into the New acquisitions spreadsheet. This is where I track the workflow. </a:t>
            </a:r>
          </a:p>
          <a:p>
            <a:pPr lvl="1" rtl="0" fontAlgn="base"/>
            <a:r>
              <a:rPr lang="en-US" sz="1200" b="0" i="0" u="none" strike="noStrike" kern="1200" dirty="0" smtClean="0">
                <a:solidFill>
                  <a:schemeClr val="tx1"/>
                </a:solidFill>
                <a:effectLst/>
                <a:latin typeface="+mn-lt"/>
                <a:ea typeface="+mn-ea"/>
                <a:cs typeface="+mn-cs"/>
              </a:rPr>
              <a:t>The Order Invoice page is where I track my portion (the yellow part of the workflow). I enter location code and the barcode once the item arrives.</a:t>
            </a:r>
          </a:p>
          <a:p>
            <a:pPr lvl="1" rtl="0" fontAlgn="base"/>
            <a:r>
              <a:rPr lang="en-US" sz="1200" b="0" i="0" u="none" strike="noStrike" kern="1200" dirty="0" smtClean="0">
                <a:solidFill>
                  <a:schemeClr val="tx1"/>
                </a:solidFill>
                <a:effectLst/>
                <a:latin typeface="+mn-lt"/>
                <a:ea typeface="+mn-ea"/>
                <a:cs typeface="+mn-cs"/>
              </a:rPr>
              <a:t>These transfer to the next page where we track the portion the tech services specialist/assistant work on (The Blue portion of that workflow). </a:t>
            </a:r>
          </a:p>
          <a:p>
            <a:pPr lvl="2" rtl="0" fontAlgn="base"/>
            <a:r>
              <a:rPr lang="en-US" sz="1200" b="0" i="0" u="none" strike="noStrike" kern="1200" dirty="0" smtClean="0">
                <a:solidFill>
                  <a:schemeClr val="tx1"/>
                </a:solidFill>
                <a:effectLst/>
                <a:latin typeface="+mn-lt"/>
                <a:ea typeface="+mn-ea"/>
                <a:cs typeface="+mn-cs"/>
              </a:rPr>
              <a:t>The location code triggers an if-then statement for the New Sticker column and if RFID tagging is necessary for all Health Science Library materials.</a:t>
            </a:r>
          </a:p>
          <a:p>
            <a:pPr lvl="1" rtl="0" fontAlgn="base"/>
            <a:r>
              <a:rPr lang="en-US" sz="1200" b="0" i="0" u="none" strike="noStrike" kern="1200" dirty="0" smtClean="0">
                <a:solidFill>
                  <a:schemeClr val="tx1"/>
                </a:solidFill>
                <a:effectLst/>
                <a:latin typeface="+mn-lt"/>
                <a:ea typeface="+mn-ea"/>
                <a:cs typeface="+mn-cs"/>
              </a:rPr>
              <a:t>Whoever copy catalogs the book enters their initials in the columns.</a:t>
            </a:r>
          </a:p>
          <a:p>
            <a:pPr lvl="2" rtl="0" fontAlgn="base"/>
            <a:r>
              <a:rPr lang="en-US" sz="1200" b="0" i="0" u="none" strike="noStrike" kern="1200" dirty="0" smtClean="0">
                <a:solidFill>
                  <a:schemeClr val="tx1"/>
                </a:solidFill>
                <a:effectLst/>
                <a:latin typeface="+mn-lt"/>
                <a:ea typeface="+mn-ea"/>
                <a:cs typeface="+mn-cs"/>
              </a:rPr>
              <a:t>Once they add the item record, it triggers another if-then statement in my sheet to let me know to go ahead and move the order record to the correct bib and item records. More about this later.</a:t>
            </a:r>
          </a:p>
          <a:p>
            <a:pPr rtl="0"/>
            <a:r>
              <a:rPr lang="en-US" sz="1200" b="0" i="0" u="none" strike="noStrike" kern="1200" dirty="0" smtClean="0">
                <a:solidFill>
                  <a:schemeClr val="tx1"/>
                </a:solidFill>
                <a:effectLst/>
                <a:latin typeface="+mn-lt"/>
                <a:ea typeface="+mn-ea"/>
                <a:cs typeface="+mn-cs"/>
              </a:rPr>
              <a:t>So this is where I will go over my workflow in Sierra.</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6</a:t>
            </a:fld>
            <a:endParaRPr lang="en-US"/>
          </a:p>
        </p:txBody>
      </p:sp>
    </p:spTree>
    <p:extLst>
      <p:ext uri="{BB962C8B-B14F-4D97-AF65-F5344CB8AC3E}">
        <p14:creationId xmlns:p14="http://schemas.microsoft.com/office/powerpoint/2010/main" val="198115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a:t>
            </a:r>
            <a:r>
              <a:rPr lang="en-US" sz="1200" b="0" i="0" u="none" strike="noStrike" kern="1200" baseline="0" dirty="0" smtClean="0">
                <a:solidFill>
                  <a:schemeClr val="tx1"/>
                </a:solidFill>
                <a:effectLst/>
                <a:latin typeface="+mn-lt"/>
                <a:ea typeface="+mn-ea"/>
                <a:cs typeface="+mn-cs"/>
              </a:rPr>
              <a:t> didn’t want to import individual dummy bib records for each title I ordered, but </a:t>
            </a:r>
            <a:r>
              <a:rPr lang="en-US" sz="1200" b="0" i="0" u="none" strike="noStrike" kern="1200" dirty="0" smtClean="0">
                <a:solidFill>
                  <a:schemeClr val="tx1"/>
                </a:solidFill>
                <a:effectLst/>
                <a:latin typeface="+mn-lt"/>
                <a:ea typeface="+mn-ea"/>
                <a:cs typeface="+mn-cs"/>
              </a:rPr>
              <a:t>I also need to be able to immediately encumbrance all orders for fund reporting and general checks and balances for tech services. I have found this last part is hard with any small library</a:t>
            </a:r>
            <a:r>
              <a:rPr lang="en-US" sz="1200" b="0" i="0" u="none" strike="noStrike" kern="1200" baseline="0" dirty="0" smtClean="0">
                <a:solidFill>
                  <a:schemeClr val="tx1"/>
                </a:solidFill>
                <a:effectLst/>
                <a:latin typeface="+mn-lt"/>
                <a:ea typeface="+mn-ea"/>
                <a:cs typeface="+mn-cs"/>
              </a:rPr>
              <a:t> as we all have so many duties.</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I created a “New Acquisitions” suppressed bib record. It functions as a dummy bib record, but I don’t have to deal with it except at the end of the fiscal year. And I attach</a:t>
            </a:r>
            <a:r>
              <a:rPr lang="en-US" sz="1200" b="0" i="0" u="none" strike="noStrike" kern="1200" baseline="0" dirty="0" smtClean="0">
                <a:solidFill>
                  <a:schemeClr val="tx1"/>
                </a:solidFill>
                <a:effectLst/>
                <a:latin typeface="+mn-lt"/>
                <a:ea typeface="+mn-ea"/>
                <a:cs typeface="+mn-cs"/>
              </a:rPr>
              <a:t> all orders to it.</a:t>
            </a:r>
            <a:endParaRPr lang="en-US" sz="1200" b="0" i="0" u="none" strike="noStrike" kern="1200" dirty="0" smtClean="0">
              <a:solidFill>
                <a:schemeClr val="tx1"/>
              </a:solidFill>
              <a:effectLst/>
              <a:latin typeface="+mn-lt"/>
              <a:ea typeface="+mn-ea"/>
              <a:cs typeface="+mn-cs"/>
            </a:endParaRPr>
          </a:p>
          <a:p>
            <a:pPr lvl="1" rtl="0" fontAlgn="base"/>
            <a:r>
              <a:rPr lang="en-US" sz="1200" b="0" i="0" u="none" strike="noStrike" kern="1200" dirty="0" smtClean="0">
                <a:solidFill>
                  <a:schemeClr val="tx1"/>
                </a:solidFill>
                <a:effectLst/>
                <a:latin typeface="+mn-lt"/>
                <a:ea typeface="+mn-ea"/>
                <a:cs typeface="+mn-cs"/>
              </a:rPr>
              <a:t>Currently, I have one record for each campus, Main (KL for Kelly Library) and SHS for our School of Health Sciences.  </a:t>
            </a:r>
          </a:p>
          <a:p>
            <a:pPr lvl="1" rtl="0" fontAlgn="base"/>
            <a:r>
              <a:rPr lang="en-US" sz="1200" b="0" i="0" u="none" strike="noStrike" kern="1200" dirty="0" smtClean="0">
                <a:solidFill>
                  <a:schemeClr val="tx1"/>
                </a:solidFill>
                <a:effectLst/>
                <a:latin typeface="+mn-lt"/>
                <a:ea typeface="+mn-ea"/>
                <a:cs typeface="+mn-cs"/>
              </a:rPr>
              <a:t>Next year, I might use an E-New Acquisitions for each campus to cover single title e-book and streaming video purchases. I now have a </a:t>
            </a:r>
            <a:r>
              <a:rPr lang="en-US" sz="1200" b="0" i="0" u="none" strike="noStrike" kern="1200" dirty="0" err="1" smtClean="0">
                <a:solidFill>
                  <a:schemeClr val="tx1"/>
                </a:solidFill>
                <a:effectLst/>
                <a:latin typeface="+mn-lt"/>
                <a:ea typeface="+mn-ea"/>
                <a:cs typeface="+mn-cs"/>
              </a:rPr>
              <a:t>shs</a:t>
            </a:r>
            <a:r>
              <a:rPr lang="en-US" sz="1200" b="0" i="0" u="none" strike="noStrike" kern="1200" dirty="0" smtClean="0">
                <a:solidFill>
                  <a:schemeClr val="tx1"/>
                </a:solidFill>
                <a:effectLst/>
                <a:latin typeface="+mn-lt"/>
                <a:ea typeface="+mn-ea"/>
                <a:cs typeface="+mn-cs"/>
              </a:rPr>
              <a:t> operations bib record, to deal with operational transactions rather than having tons of separate bib records, again the orders are all under one. This is a very recent change and I am still working on adopting it.</a:t>
            </a:r>
          </a:p>
          <a:p>
            <a:r>
              <a:rPr lang="en-US" sz="1200" b="0" i="0" u="none" strike="noStrike" kern="1200" dirty="0" smtClean="0">
                <a:solidFill>
                  <a:schemeClr val="tx1"/>
                </a:solidFill>
                <a:effectLst/>
                <a:latin typeface="+mn-lt"/>
                <a:ea typeface="+mn-ea"/>
                <a:cs typeface="+mn-cs"/>
              </a:rPr>
              <a:t>For this example, I will work with an order for main campus.</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7</a:t>
            </a:fld>
            <a:endParaRPr lang="en-US"/>
          </a:p>
        </p:txBody>
      </p:sp>
    </p:spTree>
    <p:extLst>
      <p:ext uri="{BB962C8B-B14F-4D97-AF65-F5344CB8AC3E}">
        <p14:creationId xmlns:p14="http://schemas.microsoft.com/office/powerpoint/2010/main" val="552799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what the suppressed bib record looks like., or rather looked like. You will novice that I have the different funds and titles, and some of the records have the invoice paid, others we are waiting on the item to arrive. That is the a or o status. Currently, the e-book and single streaming video purchases on in this bib record as well. I will probably change that next year.</a:t>
            </a:r>
          </a:p>
          <a:p>
            <a:r>
              <a:rPr lang="en-US" baseline="0" dirty="0" smtClean="0"/>
              <a:t>Because we are a small library, I never have an uncontrollable amount of titles in this record at one time. </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8</a:t>
            </a:fld>
            <a:endParaRPr lang="en-US"/>
          </a:p>
        </p:txBody>
      </p:sp>
    </p:spTree>
    <p:extLst>
      <p:ext uri="{BB962C8B-B14F-4D97-AF65-F5344CB8AC3E}">
        <p14:creationId xmlns:p14="http://schemas.microsoft.com/office/powerpoint/2010/main" val="351089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For orders I use a template. They look the same for physical monographs. I have several things that are not automatically chosen for me in the template. </a:t>
            </a:r>
          </a:p>
          <a:p>
            <a:pPr rtl="0" fontAlgn="base"/>
            <a:r>
              <a:rPr lang="en-US" sz="1200" b="0" i="0" u="none" strike="noStrike" kern="1200" dirty="0" smtClean="0">
                <a:solidFill>
                  <a:schemeClr val="tx1"/>
                </a:solidFill>
                <a:effectLst/>
                <a:latin typeface="+mn-lt"/>
                <a:ea typeface="+mn-ea"/>
                <a:cs typeface="+mn-cs"/>
              </a:rPr>
              <a:t>This probably takes more time. But when I first started, there was no Health Science Library and later we were constantly having to go back and correct the location for bib, item and order records.</a:t>
            </a:r>
          </a:p>
          <a:p>
            <a:pPr rtl="0" fontAlgn="base"/>
            <a:r>
              <a:rPr lang="en-US" sz="1200" b="0" i="0" u="none" strike="noStrike" kern="1200" dirty="0" smtClean="0">
                <a:solidFill>
                  <a:schemeClr val="tx1"/>
                </a:solidFill>
                <a:effectLst/>
                <a:latin typeface="+mn-lt"/>
                <a:ea typeface="+mn-ea"/>
                <a:cs typeface="+mn-cs"/>
              </a:rPr>
              <a:t>Go to order</a:t>
            </a:r>
          </a:p>
          <a:p>
            <a:pPr rtl="0" fontAlgn="base"/>
            <a:r>
              <a:rPr lang="en-US" sz="1200" b="0" i="0" u="none" strike="noStrike" kern="1200" dirty="0" smtClean="0">
                <a:solidFill>
                  <a:schemeClr val="tx1"/>
                </a:solidFill>
                <a:effectLst/>
                <a:latin typeface="+mn-lt"/>
                <a:ea typeface="+mn-ea"/>
                <a:cs typeface="+mn-cs"/>
              </a:rPr>
              <a:t>Attach new order</a:t>
            </a:r>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9</a:t>
            </a:fld>
            <a:endParaRPr lang="en-US"/>
          </a:p>
        </p:txBody>
      </p:sp>
    </p:spTree>
    <p:extLst>
      <p:ext uri="{BB962C8B-B14F-4D97-AF65-F5344CB8AC3E}">
        <p14:creationId xmlns:p14="http://schemas.microsoft.com/office/powerpoint/2010/main" val="1905391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EFDC56-97C8-F84B-BEF5-C4621F08BA45}"/>
              </a:ext>
            </a:extLst>
          </p:cNvPr>
          <p:cNvSpPr/>
          <p:nvPr userDrawn="1"/>
        </p:nvSpPr>
        <p:spPr>
          <a:xfrm>
            <a:off x="10241280" y="5435600"/>
            <a:ext cx="1849120" cy="131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3BEFCE3-D531-DD4F-9287-FB4F1064481A}"/>
              </a:ext>
            </a:extLst>
          </p:cNvPr>
          <p:cNvSpPr/>
          <p:nvPr userDrawn="1"/>
        </p:nvSpPr>
        <p:spPr>
          <a:xfrm>
            <a:off x="-1" y="1003707"/>
            <a:ext cx="12192002" cy="4216705"/>
          </a:xfrm>
          <a:prstGeom prst="rect">
            <a:avLst/>
          </a:prstGeom>
          <a:gradFill flip="none" rotWithShape="1">
            <a:gsLst>
              <a:gs pos="0">
                <a:srgbClr val="0047BA"/>
              </a:gs>
              <a:gs pos="60000">
                <a:srgbClr val="00ACBB"/>
              </a:gs>
              <a:gs pos="100000">
                <a:srgbClr val="00ACBB"/>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2178264"/>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146424"/>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9FCF541D-8C8B-7A45-945C-5938E54D8251}"/>
              </a:ext>
            </a:extLst>
          </p:cNvPr>
          <p:cNvSpPr txBox="1"/>
          <p:nvPr userDrawn="1"/>
        </p:nvSpPr>
        <p:spPr>
          <a:xfrm>
            <a:off x="5469901" y="6199648"/>
            <a:ext cx="6548486" cy="372794"/>
          </a:xfrm>
          <a:prstGeom prst="rect">
            <a:avLst/>
          </a:prstGeom>
          <a:noFill/>
          <a:effectLst/>
        </p:spPr>
        <p:txBody>
          <a:bodyPr wrap="square" rtlCol="0">
            <a:spAutoFit/>
          </a:bodyPr>
          <a:lstStyle/>
          <a:p>
            <a:pPr algn="r">
              <a:lnSpc>
                <a:spcPts val="2440"/>
              </a:lnSpc>
            </a:pPr>
            <a:r>
              <a:rPr lang="en-US" sz="1700" b="0" baseline="0" dirty="0">
                <a:solidFill>
                  <a:srgbClr val="463A5D"/>
                </a:solidFill>
              </a:rPr>
              <a:t>Tuesday, March 23</a:t>
            </a:r>
            <a:r>
              <a:rPr lang="en-US" sz="1700" b="0" baseline="30000" dirty="0">
                <a:solidFill>
                  <a:srgbClr val="463A5D"/>
                </a:solidFill>
              </a:rPr>
              <a:t> </a:t>
            </a:r>
            <a:r>
              <a:rPr lang="en-US" sz="1700" b="0" baseline="0" dirty="0">
                <a:solidFill>
                  <a:srgbClr val="463A5D"/>
                </a:solidFill>
              </a:rPr>
              <a:t>– Thursday, March 25</a:t>
            </a:r>
            <a:endParaRPr lang="en-US" sz="1700" b="0" baseline="30000" dirty="0">
              <a:solidFill>
                <a:srgbClr val="463A5D"/>
              </a:solidFill>
            </a:endParaRP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grpSp>
        <p:nvGrpSpPr>
          <p:cNvPr id="17" name="Group 16">
            <a:extLst>
              <a:ext uri="{FF2B5EF4-FFF2-40B4-BE49-F238E27FC236}">
                <a16:creationId xmlns:a16="http://schemas.microsoft.com/office/drawing/2014/main" id="{FC18AC19-094D-464A-BB1F-5DE27660491E}"/>
              </a:ext>
            </a:extLst>
          </p:cNvPr>
          <p:cNvGrpSpPr/>
          <p:nvPr userDrawn="1"/>
        </p:nvGrpSpPr>
        <p:grpSpPr>
          <a:xfrm>
            <a:off x="5334461" y="360583"/>
            <a:ext cx="1523078" cy="1306367"/>
            <a:chOff x="5334461" y="360583"/>
            <a:chExt cx="1523078" cy="1306367"/>
          </a:xfrm>
        </p:grpSpPr>
        <p:sp>
          <p:nvSpPr>
            <p:cNvPr id="21" name="Freeform 20">
              <a:extLst>
                <a:ext uri="{FF2B5EF4-FFF2-40B4-BE49-F238E27FC236}">
                  <a16:creationId xmlns:a16="http://schemas.microsoft.com/office/drawing/2014/main" id="{53D7CC4F-0F99-F244-BD52-75BBDFEE618C}"/>
                </a:ext>
              </a:extLst>
            </p:cNvPr>
            <p:cNvSpPr/>
            <p:nvPr userDrawn="1"/>
          </p:nvSpPr>
          <p:spPr>
            <a:xfrm>
              <a:off x="5393422" y="374697"/>
              <a:ext cx="1405156" cy="1278138"/>
            </a:xfrm>
            <a:custGeom>
              <a:avLst/>
              <a:gdLst>
                <a:gd name="connsiteX0" fmla="*/ 702578 w 1405156"/>
                <a:gd name="connsiteY0" fmla="*/ 0 h 1278138"/>
                <a:gd name="connsiteX1" fmla="*/ 1405156 w 1405156"/>
                <a:gd name="connsiteY1" fmla="*/ 702578 h 1278138"/>
                <a:gd name="connsiteX2" fmla="*/ 1199376 w 1405156"/>
                <a:gd name="connsiteY2" fmla="*/ 1199376 h 1278138"/>
                <a:gd name="connsiteX3" fmla="*/ 1103915 w 1405156"/>
                <a:gd name="connsiteY3" fmla="*/ 1278138 h 1278138"/>
                <a:gd name="connsiteX4" fmla="*/ 301241 w 1405156"/>
                <a:gd name="connsiteY4" fmla="*/ 1278138 h 1278138"/>
                <a:gd name="connsiteX5" fmla="*/ 205780 w 1405156"/>
                <a:gd name="connsiteY5" fmla="*/ 1199376 h 1278138"/>
                <a:gd name="connsiteX6" fmla="*/ 0 w 1405156"/>
                <a:gd name="connsiteY6" fmla="*/ 702578 h 1278138"/>
                <a:gd name="connsiteX7" fmla="*/ 702578 w 1405156"/>
                <a:gd name="connsiteY7" fmla="*/ 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5156" h="1278138">
                  <a:moveTo>
                    <a:pt x="702578" y="0"/>
                  </a:moveTo>
                  <a:cubicBezTo>
                    <a:pt x="1090601" y="0"/>
                    <a:pt x="1405156" y="314555"/>
                    <a:pt x="1405156" y="702578"/>
                  </a:cubicBezTo>
                  <a:cubicBezTo>
                    <a:pt x="1405156" y="896589"/>
                    <a:pt x="1326517" y="1072234"/>
                    <a:pt x="1199376" y="1199376"/>
                  </a:cubicBezTo>
                  <a:lnTo>
                    <a:pt x="1103915" y="1278138"/>
                  </a:lnTo>
                  <a:lnTo>
                    <a:pt x="301241" y="1278138"/>
                  </a:lnTo>
                  <a:lnTo>
                    <a:pt x="205780" y="1199376"/>
                  </a:lnTo>
                  <a:cubicBezTo>
                    <a:pt x="78639" y="1072234"/>
                    <a:pt x="0" y="896589"/>
                    <a:pt x="0" y="702578"/>
                  </a:cubicBezTo>
                  <a:cubicBezTo>
                    <a:pt x="0" y="314555"/>
                    <a:pt x="314555" y="0"/>
                    <a:pt x="7025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5A6A31BE-6619-9E4A-8287-951A4E799C8B}"/>
                </a:ext>
              </a:extLst>
            </p:cNvPr>
            <p:cNvPicPr>
              <a:picLocks noChangeAspect="1"/>
            </p:cNvPicPr>
            <p:nvPr userDrawn="1"/>
          </p:nvPicPr>
          <p:blipFill>
            <a:blip r:embed="rId3"/>
            <a:stretch>
              <a:fillRect/>
            </a:stretch>
          </p:blipFill>
          <p:spPr>
            <a:xfrm>
              <a:off x="5334461" y="360583"/>
              <a:ext cx="1523078" cy="1306367"/>
            </a:xfrm>
            <a:prstGeom prst="rect">
              <a:avLst/>
            </a:prstGeom>
          </p:spPr>
        </p:pic>
      </p:grpSp>
    </p:spTree>
    <p:extLst>
      <p:ext uri="{BB962C8B-B14F-4D97-AF65-F5344CB8AC3E}">
        <p14:creationId xmlns:p14="http://schemas.microsoft.com/office/powerpoint/2010/main" val="91489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186919"/>
            <a:ext cx="5486400" cy="798020"/>
          </a:xfrm>
        </p:spPr>
        <p:txBody>
          <a:bodyPr>
            <a:normAutofit/>
          </a:bodyPr>
          <a:lstStyle>
            <a:lvl1pPr marL="0" indent="0" algn="ctr">
              <a:buNone/>
              <a:defRPr sz="6000" b="1">
                <a:solidFill>
                  <a:srgbClr val="0047BA"/>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3647418"/>
            <a:ext cx="4224337" cy="955675"/>
          </a:xfrm>
        </p:spPr>
        <p:txBody>
          <a:bodyPr>
            <a:normAutofit/>
          </a:bodyPr>
          <a:lstStyle>
            <a:lvl1pPr marL="0" indent="0" algn="ctr">
              <a:buNone/>
              <a:defRPr sz="2800">
                <a:solidFill>
                  <a:srgbClr val="463A5D"/>
                </a:solidFill>
              </a:defRPr>
            </a:lvl1pPr>
          </a:lstStyle>
          <a:p>
            <a:pPr lvl="0"/>
            <a:r>
              <a:rPr lang="en-US" dirty="0"/>
              <a:t>Questions?</a:t>
            </a:r>
          </a:p>
        </p:txBody>
      </p:sp>
      <p:sp>
        <p:nvSpPr>
          <p:cNvPr id="9" name="Rectangle 8">
            <a:extLst>
              <a:ext uri="{FF2B5EF4-FFF2-40B4-BE49-F238E27FC236}">
                <a16:creationId xmlns:a16="http://schemas.microsoft.com/office/drawing/2014/main" id="{E7AD48E2-6FF3-6C4E-9C88-210E6CCD0125}"/>
              </a:ext>
            </a:extLst>
          </p:cNvPr>
          <p:cNvSpPr/>
          <p:nvPr userDrawn="1"/>
        </p:nvSpPr>
        <p:spPr>
          <a:xfrm>
            <a:off x="-1" y="0"/>
            <a:ext cx="12192002" cy="935421"/>
          </a:xfrm>
          <a:prstGeom prst="rect">
            <a:avLst/>
          </a:prstGeom>
          <a:gradFill>
            <a:gsLst>
              <a:gs pos="0">
                <a:srgbClr val="00ACBB"/>
              </a:gs>
              <a:gs pos="100000">
                <a:srgbClr val="0047BA"/>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0047B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380500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userDrawn="1"/>
        </p:nvSpPr>
        <p:spPr>
          <a:xfrm>
            <a:off x="-1" y="546749"/>
            <a:ext cx="12192002" cy="935421"/>
          </a:xfrm>
          <a:prstGeom prst="rect">
            <a:avLst/>
          </a:prstGeom>
          <a:gradFill>
            <a:gsLst>
              <a:gs pos="42000">
                <a:srgbClr val="00ACBB"/>
              </a:gs>
              <a:gs pos="0">
                <a:srgbClr val="00ACBB"/>
              </a:gs>
              <a:gs pos="100000">
                <a:srgbClr val="0047BA"/>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395403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0047BA"/>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0047BA"/>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chemeClr val="tx1">
                    <a:lumMod val="50000"/>
                    <a:lumOff val="50000"/>
                  </a:schemeClr>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117614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userDrawn="1"/>
        </p:nvSpPr>
        <p:spPr>
          <a:xfrm>
            <a:off x="-1" y="0"/>
            <a:ext cx="12192002" cy="6858000"/>
          </a:xfrm>
          <a:prstGeom prst="rect">
            <a:avLst/>
          </a:prstGeom>
          <a:gradFill flip="none" rotWithShape="1">
            <a:gsLst>
              <a:gs pos="0">
                <a:srgbClr val="00ACBB"/>
              </a:gs>
              <a:gs pos="100000">
                <a:srgbClr val="0047BA"/>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6FD472-543E-8D44-9954-E1602994A676}"/>
              </a:ext>
            </a:extLst>
          </p:cNvPr>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8DA72C-8A57-4E44-89FE-F911F4DB3637}"/>
              </a:ext>
            </a:extLst>
          </p:cNvPr>
          <p:cNvSpPr/>
          <p:nvPr userDrawn="1"/>
        </p:nvSpPr>
        <p:spPr>
          <a:xfrm>
            <a:off x="-1" y="0"/>
            <a:ext cx="12192002" cy="6858000"/>
          </a:xfrm>
          <a:prstGeom prst="rect">
            <a:avLst/>
          </a:prstGeom>
          <a:gradFill>
            <a:gsLst>
              <a:gs pos="0">
                <a:srgbClr val="00ACBB"/>
              </a:gs>
              <a:gs pos="100000">
                <a:srgbClr val="0047BA"/>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spTree>
    <p:extLst>
      <p:ext uri="{BB962C8B-B14F-4D97-AF65-F5344CB8AC3E}">
        <p14:creationId xmlns:p14="http://schemas.microsoft.com/office/powerpoint/2010/main" val="281636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
        <p:nvSpPr>
          <p:cNvPr id="9" name="TextBox 8">
            <a:extLst>
              <a:ext uri="{FF2B5EF4-FFF2-40B4-BE49-F238E27FC236}">
                <a16:creationId xmlns:a16="http://schemas.microsoft.com/office/drawing/2014/main" id="{BCA0E099-69B7-9549-A9A0-3F0BE181716D}"/>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dirty="0">
                <a:solidFill>
                  <a:schemeClr val="tx1">
                    <a:lumMod val="50000"/>
                    <a:lumOff val="50000"/>
                  </a:schemeClr>
                </a:solidFill>
              </a:rPr>
              <a:t>#IUG2021</a:t>
            </a:r>
            <a:endParaRPr lang="en-US" sz="1600" baseline="30000" dirty="0">
              <a:solidFill>
                <a:schemeClr val="tx1">
                  <a:lumMod val="50000"/>
                  <a:lumOff val="50000"/>
                </a:schemeClr>
              </a:solidFill>
            </a:endParaRPr>
          </a:p>
        </p:txBody>
      </p:sp>
      <p:pic>
        <p:nvPicPr>
          <p:cNvPr id="10" name="Picture 9">
            <a:extLst>
              <a:ext uri="{FF2B5EF4-FFF2-40B4-BE49-F238E27FC236}">
                <a16:creationId xmlns:a16="http://schemas.microsoft.com/office/drawing/2014/main" id="{CCD1F5E6-0A6C-F54C-A2C0-C2CA88E2C5D3}"/>
              </a:ext>
            </a:extLst>
          </p:cNvPr>
          <p:cNvPicPr>
            <a:picLocks noChangeAspect="1"/>
          </p:cNvPicPr>
          <p:nvPr userDrawn="1"/>
        </p:nvPicPr>
        <p:blipFill>
          <a:blip r:embed="rId12">
            <a:duotone>
              <a:prstClr val="black"/>
              <a:schemeClr val="tx1">
                <a:lumMod val="50000"/>
                <a:lumOff val="50000"/>
                <a:tint val="45000"/>
                <a:satMod val="400000"/>
              </a:schemeClr>
            </a:duotone>
          </a:blip>
          <a:stretch>
            <a:fillRect/>
          </a:stretch>
        </p:blipFill>
        <p:spPr>
          <a:xfrm>
            <a:off x="258456" y="6468693"/>
            <a:ext cx="258110" cy="210312"/>
          </a:xfrm>
          <a:prstGeom prst="rect">
            <a:avLst/>
          </a:prstGeom>
        </p:spPr>
      </p:pic>
      <p:grpSp>
        <p:nvGrpSpPr>
          <p:cNvPr id="14" name="Group 13">
            <a:extLst>
              <a:ext uri="{FF2B5EF4-FFF2-40B4-BE49-F238E27FC236}">
                <a16:creationId xmlns:a16="http://schemas.microsoft.com/office/drawing/2014/main" id="{0D373D26-464B-ED40-98E8-8B4D4F6EA1A6}"/>
              </a:ext>
            </a:extLst>
          </p:cNvPr>
          <p:cNvGrpSpPr/>
          <p:nvPr userDrawn="1"/>
        </p:nvGrpSpPr>
        <p:grpSpPr>
          <a:xfrm>
            <a:off x="10646618" y="5568720"/>
            <a:ext cx="1286926" cy="1103816"/>
            <a:chOff x="5334461" y="360583"/>
            <a:chExt cx="1523078" cy="1306367"/>
          </a:xfrm>
        </p:grpSpPr>
        <p:sp>
          <p:nvSpPr>
            <p:cNvPr id="15" name="Freeform 14">
              <a:extLst>
                <a:ext uri="{FF2B5EF4-FFF2-40B4-BE49-F238E27FC236}">
                  <a16:creationId xmlns:a16="http://schemas.microsoft.com/office/drawing/2014/main" id="{40FD947A-59F9-3445-9692-7D3DCB707F4C}"/>
                </a:ext>
              </a:extLst>
            </p:cNvPr>
            <p:cNvSpPr/>
            <p:nvPr userDrawn="1"/>
          </p:nvSpPr>
          <p:spPr>
            <a:xfrm>
              <a:off x="5393422" y="374697"/>
              <a:ext cx="1405156" cy="1278138"/>
            </a:xfrm>
            <a:custGeom>
              <a:avLst/>
              <a:gdLst>
                <a:gd name="connsiteX0" fmla="*/ 702578 w 1405156"/>
                <a:gd name="connsiteY0" fmla="*/ 0 h 1278138"/>
                <a:gd name="connsiteX1" fmla="*/ 1405156 w 1405156"/>
                <a:gd name="connsiteY1" fmla="*/ 702578 h 1278138"/>
                <a:gd name="connsiteX2" fmla="*/ 1199376 w 1405156"/>
                <a:gd name="connsiteY2" fmla="*/ 1199376 h 1278138"/>
                <a:gd name="connsiteX3" fmla="*/ 1103915 w 1405156"/>
                <a:gd name="connsiteY3" fmla="*/ 1278138 h 1278138"/>
                <a:gd name="connsiteX4" fmla="*/ 301241 w 1405156"/>
                <a:gd name="connsiteY4" fmla="*/ 1278138 h 1278138"/>
                <a:gd name="connsiteX5" fmla="*/ 205780 w 1405156"/>
                <a:gd name="connsiteY5" fmla="*/ 1199376 h 1278138"/>
                <a:gd name="connsiteX6" fmla="*/ 0 w 1405156"/>
                <a:gd name="connsiteY6" fmla="*/ 702578 h 1278138"/>
                <a:gd name="connsiteX7" fmla="*/ 702578 w 1405156"/>
                <a:gd name="connsiteY7" fmla="*/ 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5156" h="1278138">
                  <a:moveTo>
                    <a:pt x="702578" y="0"/>
                  </a:moveTo>
                  <a:cubicBezTo>
                    <a:pt x="1090601" y="0"/>
                    <a:pt x="1405156" y="314555"/>
                    <a:pt x="1405156" y="702578"/>
                  </a:cubicBezTo>
                  <a:cubicBezTo>
                    <a:pt x="1405156" y="896589"/>
                    <a:pt x="1326517" y="1072234"/>
                    <a:pt x="1199376" y="1199376"/>
                  </a:cubicBezTo>
                  <a:lnTo>
                    <a:pt x="1103915" y="1278138"/>
                  </a:lnTo>
                  <a:lnTo>
                    <a:pt x="301241" y="1278138"/>
                  </a:lnTo>
                  <a:lnTo>
                    <a:pt x="205780" y="1199376"/>
                  </a:lnTo>
                  <a:cubicBezTo>
                    <a:pt x="78639" y="1072234"/>
                    <a:pt x="0" y="896589"/>
                    <a:pt x="0" y="702578"/>
                  </a:cubicBezTo>
                  <a:cubicBezTo>
                    <a:pt x="0" y="314555"/>
                    <a:pt x="314555" y="0"/>
                    <a:pt x="7025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a:extLst>
                <a:ext uri="{FF2B5EF4-FFF2-40B4-BE49-F238E27FC236}">
                  <a16:creationId xmlns:a16="http://schemas.microsoft.com/office/drawing/2014/main" id="{F3E7424B-9723-4E4E-BD3B-E17695A8A404}"/>
                </a:ext>
              </a:extLst>
            </p:cNvPr>
            <p:cNvPicPr>
              <a:picLocks noChangeAspect="1"/>
            </p:cNvPicPr>
            <p:nvPr userDrawn="1"/>
          </p:nvPicPr>
          <p:blipFill>
            <a:blip r:embed="rId13"/>
            <a:stretch>
              <a:fillRect/>
            </a:stretch>
          </p:blipFill>
          <p:spPr>
            <a:xfrm>
              <a:off x="5334461" y="360583"/>
              <a:ext cx="1523078" cy="1306367"/>
            </a:xfrm>
            <a:prstGeom prst="rect">
              <a:avLst/>
            </a:prstGeom>
          </p:spPr>
        </p:pic>
      </p:gr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8" r:id="rId3"/>
    <p:sldLayoutId id="2147483664" r:id="rId4"/>
    <p:sldLayoutId id="2147483663" r:id="rId5"/>
    <p:sldLayoutId id="2147483652" r:id="rId6"/>
    <p:sldLayoutId id="2147483665" r:id="rId7"/>
    <p:sldLayoutId id="2147483666" r:id="rId8"/>
    <p:sldLayoutId id="2147483662" r:id="rId9"/>
    <p:sldLayoutId id="2147483655" r:id="rId10"/>
  </p:sldLayoutIdLst>
  <p:txStyles>
    <p:titleStyle>
      <a:lvl1pPr algn="l" defTabSz="914400" rtl="0" eaLnBrk="1" latinLnBrk="0" hangingPunct="1">
        <a:lnSpc>
          <a:spcPct val="90000"/>
        </a:lnSpc>
        <a:spcBef>
          <a:spcPct val="0"/>
        </a:spcBef>
        <a:buNone/>
        <a:defRPr sz="2800" b="1" kern="1200">
          <a:solidFill>
            <a:srgbClr val="0047B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357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357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357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3575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357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_EWlt79zqTDZKFuFIj4b8G8aaxhaBW0BwE37oacIAeQ/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docs.google.com/spreadsheets/d/1Amj-Uv8R9EALmLI2oWjiz09rqJx7YslLrc3NKy9vI7U/edit?usp=sharin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B915-27AF-D243-A852-3C98A1B6D814}"/>
              </a:ext>
            </a:extLst>
          </p:cNvPr>
          <p:cNvSpPr>
            <a:spLocks noGrp="1"/>
          </p:cNvSpPr>
          <p:nvPr>
            <p:ph type="ctrTitle"/>
          </p:nvPr>
        </p:nvSpPr>
        <p:spPr/>
        <p:txBody>
          <a:bodyPr>
            <a:normAutofit/>
          </a:bodyPr>
          <a:lstStyle/>
          <a:p>
            <a:r>
              <a:rPr lang="en-US" b="0" dirty="0"/>
              <a:t>Small Budget and Small Staff</a:t>
            </a:r>
            <a:endParaRPr lang="en-US" dirty="0"/>
          </a:p>
        </p:txBody>
      </p:sp>
      <p:sp>
        <p:nvSpPr>
          <p:cNvPr id="3" name="Subtitle 2">
            <a:extLst>
              <a:ext uri="{FF2B5EF4-FFF2-40B4-BE49-F238E27FC236}">
                <a16:creationId xmlns:a16="http://schemas.microsoft.com/office/drawing/2014/main" id="{8F5281F5-2592-6846-9428-7F9AD8FC1271}"/>
              </a:ext>
            </a:extLst>
          </p:cNvPr>
          <p:cNvSpPr>
            <a:spLocks noGrp="1"/>
          </p:cNvSpPr>
          <p:nvPr>
            <p:ph type="subTitle" idx="1"/>
          </p:nvPr>
        </p:nvSpPr>
        <p:spPr/>
        <p:txBody>
          <a:bodyPr>
            <a:normAutofit fontScale="92500" lnSpcReduction="10000"/>
          </a:bodyPr>
          <a:lstStyle/>
          <a:p>
            <a:r>
              <a:rPr lang="en-US" dirty="0"/>
              <a:t>a Sierra acquisitions workflow</a:t>
            </a:r>
          </a:p>
        </p:txBody>
      </p:sp>
      <p:sp>
        <p:nvSpPr>
          <p:cNvPr id="4" name="Text Placeholder 3">
            <a:extLst>
              <a:ext uri="{FF2B5EF4-FFF2-40B4-BE49-F238E27FC236}">
                <a16:creationId xmlns:a16="http://schemas.microsoft.com/office/drawing/2014/main" id="{14500891-E748-D543-AA42-6B2053527882}"/>
              </a:ext>
            </a:extLst>
          </p:cNvPr>
          <p:cNvSpPr>
            <a:spLocks noGrp="1"/>
          </p:cNvSpPr>
          <p:nvPr>
            <p:ph type="body" sz="quarter" idx="10"/>
          </p:nvPr>
        </p:nvSpPr>
        <p:spPr/>
        <p:txBody>
          <a:bodyPr/>
          <a:lstStyle/>
          <a:p>
            <a:r>
              <a:rPr lang="en-US" dirty="0"/>
              <a:t>Rebecca Grantham</a:t>
            </a:r>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a:stretch>
            <a:fillRect/>
          </a:stretch>
        </p:blipFill>
        <p:spPr>
          <a:xfrm>
            <a:off x="582354" y="2039030"/>
            <a:ext cx="2571750" cy="1219200"/>
          </a:xfrm>
          <a:prstGeom prst="rect">
            <a:avLst/>
          </a:prstGeom>
        </p:spPr>
      </p:pic>
      <p:pic>
        <p:nvPicPr>
          <p:cNvPr id="5" name="Picture 4"/>
          <p:cNvPicPr>
            <a:picLocks noChangeAspect="1"/>
          </p:cNvPicPr>
          <p:nvPr/>
        </p:nvPicPr>
        <p:blipFill>
          <a:blip r:embed="rId4"/>
          <a:stretch>
            <a:fillRect/>
          </a:stretch>
        </p:blipFill>
        <p:spPr>
          <a:xfrm>
            <a:off x="601404" y="3450770"/>
            <a:ext cx="2552700" cy="1485900"/>
          </a:xfrm>
          <a:prstGeom prst="rect">
            <a:avLst/>
          </a:prstGeom>
        </p:spPr>
      </p:pic>
      <p:pic>
        <p:nvPicPr>
          <p:cNvPr id="6" name="Picture 5"/>
          <p:cNvPicPr>
            <a:picLocks noChangeAspect="1"/>
          </p:cNvPicPr>
          <p:nvPr/>
        </p:nvPicPr>
        <p:blipFill>
          <a:blip r:embed="rId5"/>
          <a:stretch>
            <a:fillRect/>
          </a:stretch>
        </p:blipFill>
        <p:spPr>
          <a:xfrm>
            <a:off x="3871912" y="2062162"/>
            <a:ext cx="4448175" cy="2733675"/>
          </a:xfrm>
          <a:prstGeom prst="rect">
            <a:avLst/>
          </a:prstGeom>
        </p:spPr>
      </p:pic>
      <p:pic>
        <p:nvPicPr>
          <p:cNvPr id="7" name="Picture 6"/>
          <p:cNvPicPr>
            <a:picLocks noChangeAspect="1"/>
          </p:cNvPicPr>
          <p:nvPr/>
        </p:nvPicPr>
        <p:blipFill>
          <a:blip r:embed="rId6"/>
          <a:stretch>
            <a:fillRect/>
          </a:stretch>
        </p:blipFill>
        <p:spPr>
          <a:xfrm>
            <a:off x="9037895" y="2048555"/>
            <a:ext cx="2562225" cy="1209675"/>
          </a:xfrm>
          <a:prstGeom prst="rect">
            <a:avLst/>
          </a:prstGeom>
        </p:spPr>
      </p:pic>
      <p:pic>
        <p:nvPicPr>
          <p:cNvPr id="8" name="Picture 7"/>
          <p:cNvPicPr>
            <a:picLocks noChangeAspect="1"/>
          </p:cNvPicPr>
          <p:nvPr/>
        </p:nvPicPr>
        <p:blipFill>
          <a:blip r:embed="rId7"/>
          <a:stretch>
            <a:fillRect/>
          </a:stretch>
        </p:blipFill>
        <p:spPr>
          <a:xfrm>
            <a:off x="9047420" y="3454171"/>
            <a:ext cx="2552700" cy="1181100"/>
          </a:xfrm>
          <a:prstGeom prst="rect">
            <a:avLst/>
          </a:prstGeom>
        </p:spPr>
      </p:pic>
    </p:spTree>
    <p:extLst>
      <p:ext uri="{BB962C8B-B14F-4D97-AF65-F5344CB8AC3E}">
        <p14:creationId xmlns:p14="http://schemas.microsoft.com/office/powerpoint/2010/main" val="297587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27087" y="5251860"/>
            <a:ext cx="10515600" cy="920340"/>
          </a:xfrm>
        </p:spPr>
        <p:txBody>
          <a:bodyPr/>
          <a:lstStyle/>
          <a:p>
            <a:endParaRPr lang="en-US" dirty="0"/>
          </a:p>
        </p:txBody>
      </p:sp>
      <p:pic>
        <p:nvPicPr>
          <p:cNvPr id="4" name="Picture 3"/>
          <p:cNvPicPr>
            <a:picLocks noChangeAspect="1"/>
          </p:cNvPicPr>
          <p:nvPr/>
        </p:nvPicPr>
        <p:blipFill>
          <a:blip r:embed="rId3"/>
          <a:stretch>
            <a:fillRect/>
          </a:stretch>
        </p:blipFill>
        <p:spPr>
          <a:xfrm>
            <a:off x="2299152" y="728365"/>
            <a:ext cx="2543175" cy="1190625"/>
          </a:xfrm>
          <a:prstGeom prst="rect">
            <a:avLst/>
          </a:prstGeom>
        </p:spPr>
      </p:pic>
      <p:pic>
        <p:nvPicPr>
          <p:cNvPr id="6" name="Picture 5"/>
          <p:cNvPicPr>
            <a:picLocks noChangeAspect="1"/>
          </p:cNvPicPr>
          <p:nvPr/>
        </p:nvPicPr>
        <p:blipFill>
          <a:blip r:embed="rId4"/>
          <a:stretch>
            <a:fillRect/>
          </a:stretch>
        </p:blipFill>
        <p:spPr>
          <a:xfrm>
            <a:off x="2318429" y="2969702"/>
            <a:ext cx="2543175" cy="1209675"/>
          </a:xfrm>
          <a:prstGeom prst="rect">
            <a:avLst/>
          </a:prstGeom>
        </p:spPr>
      </p:pic>
      <p:pic>
        <p:nvPicPr>
          <p:cNvPr id="7" name="Picture 6"/>
          <p:cNvPicPr>
            <a:picLocks noChangeAspect="1"/>
          </p:cNvPicPr>
          <p:nvPr/>
        </p:nvPicPr>
        <p:blipFill>
          <a:blip r:embed="rId5"/>
          <a:stretch>
            <a:fillRect/>
          </a:stretch>
        </p:blipFill>
        <p:spPr>
          <a:xfrm>
            <a:off x="7125833" y="728364"/>
            <a:ext cx="2562225" cy="1190625"/>
          </a:xfrm>
          <a:prstGeom prst="rect">
            <a:avLst/>
          </a:prstGeom>
        </p:spPr>
      </p:pic>
      <p:pic>
        <p:nvPicPr>
          <p:cNvPr id="8" name="Picture 7"/>
          <p:cNvPicPr>
            <a:picLocks noChangeAspect="1"/>
          </p:cNvPicPr>
          <p:nvPr/>
        </p:nvPicPr>
        <p:blipFill>
          <a:blip r:embed="rId6"/>
          <a:stretch>
            <a:fillRect/>
          </a:stretch>
        </p:blipFill>
        <p:spPr>
          <a:xfrm>
            <a:off x="7125833" y="2969702"/>
            <a:ext cx="2571750" cy="1209675"/>
          </a:xfrm>
          <a:prstGeom prst="rect">
            <a:avLst/>
          </a:prstGeom>
        </p:spPr>
      </p:pic>
    </p:spTree>
    <p:extLst>
      <p:ext uri="{BB962C8B-B14F-4D97-AF65-F5344CB8AC3E}">
        <p14:creationId xmlns:p14="http://schemas.microsoft.com/office/powerpoint/2010/main" val="3729289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1850" y="701632"/>
            <a:ext cx="10515600" cy="920340"/>
          </a:xfrm>
        </p:spPr>
        <p:txBody>
          <a:bodyPr/>
          <a:lstStyle/>
          <a:p>
            <a:endParaRPr lang="en-US" dirty="0"/>
          </a:p>
        </p:txBody>
      </p:sp>
      <p:pic>
        <p:nvPicPr>
          <p:cNvPr id="11" name="Picture 10"/>
          <p:cNvPicPr>
            <a:picLocks noChangeAspect="1"/>
          </p:cNvPicPr>
          <p:nvPr/>
        </p:nvPicPr>
        <p:blipFill>
          <a:blip r:embed="rId3"/>
          <a:stretch>
            <a:fillRect/>
          </a:stretch>
        </p:blipFill>
        <p:spPr>
          <a:xfrm>
            <a:off x="1841500" y="2239487"/>
            <a:ext cx="8496300" cy="3419475"/>
          </a:xfrm>
          <a:prstGeom prst="rect">
            <a:avLst/>
          </a:prstGeom>
        </p:spPr>
      </p:pic>
    </p:spTree>
    <p:extLst>
      <p:ext uri="{BB962C8B-B14F-4D97-AF65-F5344CB8AC3E}">
        <p14:creationId xmlns:p14="http://schemas.microsoft.com/office/powerpoint/2010/main" val="2072351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3800475" y="2659856"/>
            <a:ext cx="4514850" cy="2619375"/>
          </a:xfrm>
          <a:prstGeom prst="rect">
            <a:avLst/>
          </a:prstGeom>
        </p:spPr>
      </p:pic>
    </p:spTree>
    <p:extLst>
      <p:ext uri="{BB962C8B-B14F-4D97-AF65-F5344CB8AC3E}">
        <p14:creationId xmlns:p14="http://schemas.microsoft.com/office/powerpoint/2010/main" val="1937998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727878" y="1926431"/>
            <a:ext cx="8667750" cy="4086225"/>
          </a:xfrm>
          <a:prstGeom prst="rect">
            <a:avLst/>
          </a:prstGeom>
        </p:spPr>
      </p:pic>
      <p:sp>
        <p:nvSpPr>
          <p:cNvPr id="5" name="Oval 4"/>
          <p:cNvSpPr/>
          <p:nvPr/>
        </p:nvSpPr>
        <p:spPr>
          <a:xfrm>
            <a:off x="1981200" y="3461657"/>
            <a:ext cx="620486" cy="141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58319" y="3226085"/>
            <a:ext cx="503434" cy="133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77886" y="3755571"/>
            <a:ext cx="631371" cy="87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294914" y="4267200"/>
            <a:ext cx="838200" cy="108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985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516565" y="1594757"/>
            <a:ext cx="10608635" cy="3971706"/>
          </a:xfrm>
          <a:prstGeom prst="rect">
            <a:avLst/>
          </a:prstGeom>
        </p:spPr>
      </p:pic>
    </p:spTree>
    <p:extLst>
      <p:ext uri="{BB962C8B-B14F-4D97-AF65-F5344CB8AC3E}">
        <p14:creationId xmlns:p14="http://schemas.microsoft.com/office/powerpoint/2010/main" val="1135666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644978" y="1865540"/>
            <a:ext cx="10096500" cy="3867150"/>
          </a:xfrm>
          <a:prstGeom prst="rect">
            <a:avLst/>
          </a:prstGeom>
        </p:spPr>
      </p:pic>
    </p:spTree>
    <p:extLst>
      <p:ext uri="{BB962C8B-B14F-4D97-AF65-F5344CB8AC3E}">
        <p14:creationId xmlns:p14="http://schemas.microsoft.com/office/powerpoint/2010/main" val="54611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658152" y="1625136"/>
            <a:ext cx="8505825" cy="4552950"/>
          </a:xfrm>
          <a:prstGeom prst="rect">
            <a:avLst/>
          </a:prstGeom>
        </p:spPr>
      </p:pic>
      <p:sp>
        <p:nvSpPr>
          <p:cNvPr id="3" name="Rectangle 2"/>
          <p:cNvSpPr/>
          <p:nvPr/>
        </p:nvSpPr>
        <p:spPr>
          <a:xfrm>
            <a:off x="8013843" y="1900719"/>
            <a:ext cx="380144" cy="133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1739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054087" y="2766673"/>
            <a:ext cx="10008510" cy="727642"/>
          </a:xfrm>
          <a:prstGeom prst="rect">
            <a:avLst/>
          </a:prstGeom>
        </p:spPr>
      </p:pic>
    </p:spTree>
    <p:extLst>
      <p:ext uri="{BB962C8B-B14F-4D97-AF65-F5344CB8AC3E}">
        <p14:creationId xmlns:p14="http://schemas.microsoft.com/office/powerpoint/2010/main" val="4105212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Workflows</a:t>
            </a:r>
          </a:p>
        </p:txBody>
      </p:sp>
      <p:sp>
        <p:nvSpPr>
          <p:cNvPr id="8" name="Content Placeholder 7"/>
          <p:cNvSpPr>
            <a:spLocks noGrp="1"/>
          </p:cNvSpPr>
          <p:nvPr>
            <p:ph sz="quarter" idx="26"/>
          </p:nvPr>
        </p:nvSpPr>
        <p:spPr>
          <a:xfrm>
            <a:off x="519312" y="1634035"/>
            <a:ext cx="5135879" cy="3879580"/>
          </a:xfrm>
        </p:spPr>
        <p:txBody>
          <a:bodyPr/>
          <a:lstStyle/>
          <a:p>
            <a:pPr marL="0" indent="0">
              <a:buNone/>
            </a:pPr>
            <a:r>
              <a:rPr lang="en-US" dirty="0"/>
              <a:t>Placing the order in Sierra</a:t>
            </a:r>
          </a:p>
          <a:p>
            <a:r>
              <a:rPr lang="en-US" dirty="0"/>
              <a:t>Completed immediately after placing the order with the vendor</a:t>
            </a:r>
          </a:p>
          <a:p>
            <a:endParaRPr lang="en-US" dirty="0"/>
          </a:p>
          <a:p>
            <a:endParaRPr lang="en-US" dirty="0"/>
          </a:p>
          <a:p>
            <a:endParaRPr lang="en-US" dirty="0"/>
          </a:p>
          <a:p>
            <a:pPr marL="0" indent="0">
              <a:buNone/>
            </a:pPr>
            <a:r>
              <a:rPr lang="en-US" dirty="0"/>
              <a:t>Paying the invoice</a:t>
            </a:r>
          </a:p>
          <a:p>
            <a:r>
              <a:rPr lang="en-US" dirty="0"/>
              <a:t>Completed upon receipt of item and invoice</a:t>
            </a:r>
          </a:p>
        </p:txBody>
      </p:sp>
      <p:sp>
        <p:nvSpPr>
          <p:cNvPr id="9" name="Content Placeholder 8"/>
          <p:cNvSpPr>
            <a:spLocks noGrp="1"/>
          </p:cNvSpPr>
          <p:nvPr>
            <p:ph sz="quarter" idx="27"/>
          </p:nvPr>
        </p:nvSpPr>
        <p:spPr>
          <a:xfrm>
            <a:off x="5899031" y="1635212"/>
            <a:ext cx="5135879" cy="3879580"/>
          </a:xfrm>
        </p:spPr>
        <p:txBody>
          <a:bodyPr/>
          <a:lstStyle/>
          <a:p>
            <a:pPr marL="0" indent="0">
              <a:buNone/>
            </a:pPr>
            <a:r>
              <a:rPr lang="en-US" dirty="0"/>
              <a:t>Connecting the order record to the correct bib and item </a:t>
            </a:r>
          </a:p>
          <a:p>
            <a:r>
              <a:rPr lang="en-US" dirty="0"/>
              <a:t>Completed in batches several times a week as needed. </a:t>
            </a:r>
          </a:p>
          <a:p>
            <a:r>
              <a:rPr lang="en-US" dirty="0"/>
              <a:t>Several times per week/weekly.</a:t>
            </a:r>
          </a:p>
          <a:p>
            <a:r>
              <a:rPr lang="en-US" dirty="0"/>
              <a:t>Transferring to the correct bib record and attaching to the correct item record </a:t>
            </a:r>
            <a:r>
              <a:rPr lang="en-US" dirty="0" smtClean="0"/>
              <a:t>are</a:t>
            </a:r>
            <a:r>
              <a:rPr lang="en-US" dirty="0" smtClean="0"/>
              <a:t> simpler if they happen in batches</a:t>
            </a:r>
            <a:endParaRPr lang="en-US" dirty="0"/>
          </a:p>
          <a:p>
            <a:endParaRPr lang="en-US" dirty="0"/>
          </a:p>
        </p:txBody>
      </p:sp>
    </p:spTree>
    <p:extLst>
      <p:ext uri="{BB962C8B-B14F-4D97-AF65-F5344CB8AC3E}">
        <p14:creationId xmlns:p14="http://schemas.microsoft.com/office/powerpoint/2010/main" val="68373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D3CC-FE89-674D-8E67-6D80743F6AD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916D212-A4DA-3840-884C-2D436F3208A1}"/>
              </a:ext>
            </a:extLst>
          </p:cNvPr>
          <p:cNvSpPr>
            <a:spLocks noGrp="1"/>
          </p:cNvSpPr>
          <p:nvPr>
            <p:ph idx="1"/>
          </p:nvPr>
        </p:nvSpPr>
        <p:spPr/>
        <p:txBody>
          <a:bodyPr>
            <a:normAutofit/>
          </a:bodyPr>
          <a:lstStyle/>
          <a:p>
            <a:r>
              <a:rPr lang="en-US" sz="2400" dirty="0"/>
              <a:t>Emory &amp; Henry College, Emory, Virginia</a:t>
            </a:r>
          </a:p>
          <a:p>
            <a:r>
              <a:rPr lang="en-US" sz="2400" dirty="0"/>
              <a:t>FTE between 1100 and 1200</a:t>
            </a:r>
          </a:p>
          <a:p>
            <a:r>
              <a:rPr lang="en-US" sz="2400" dirty="0"/>
              <a:t>Technical Services Department: </a:t>
            </a:r>
          </a:p>
          <a:p>
            <a:pPr lvl="1"/>
            <a:r>
              <a:rPr lang="en-US" sz="2400" dirty="0"/>
              <a:t>TS Librarian (Full Time)</a:t>
            </a:r>
          </a:p>
          <a:p>
            <a:pPr lvl="1"/>
            <a:r>
              <a:rPr lang="en-US" sz="2400" dirty="0"/>
              <a:t>TS Specialist (Full Time)</a:t>
            </a:r>
          </a:p>
          <a:p>
            <a:pPr lvl="1"/>
            <a:r>
              <a:rPr lang="en-US" sz="2400" dirty="0"/>
              <a:t>TS Assistant (Part Time)</a:t>
            </a:r>
          </a:p>
          <a:p>
            <a:pPr lvl="1"/>
            <a:r>
              <a:rPr lang="en-US" sz="2400" dirty="0"/>
              <a:t>None of these positions have only TS duties partly due to future personnel changes (and the pandemic of course), and partly because we are a small library</a:t>
            </a:r>
          </a:p>
          <a:p>
            <a:r>
              <a:rPr lang="en-US" sz="2400" dirty="0"/>
              <a:t>Part of a consortium (2 academic libraries and 2 public libraries)</a:t>
            </a:r>
          </a:p>
        </p:txBody>
      </p:sp>
    </p:spTree>
    <p:extLst>
      <p:ext uri="{BB962C8B-B14F-4D97-AF65-F5344CB8AC3E}">
        <p14:creationId xmlns:p14="http://schemas.microsoft.com/office/powerpoint/2010/main" val="394354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Item and Order/Invoice sheets from the New Acquisitions Spreadsheet</a:t>
            </a:r>
          </a:p>
        </p:txBody>
      </p:sp>
      <p:pic>
        <p:nvPicPr>
          <p:cNvPr id="4" name="Picture 3"/>
          <p:cNvPicPr>
            <a:picLocks noChangeAspect="1"/>
          </p:cNvPicPr>
          <p:nvPr/>
        </p:nvPicPr>
        <p:blipFill>
          <a:blip r:embed="rId3"/>
          <a:stretch>
            <a:fillRect/>
          </a:stretch>
        </p:blipFill>
        <p:spPr>
          <a:xfrm>
            <a:off x="299189" y="3489967"/>
            <a:ext cx="11018924" cy="1873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1746651" y="1532750"/>
            <a:ext cx="8124001" cy="1694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9466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a:blip r:embed="rId3"/>
          <a:stretch>
            <a:fillRect/>
          </a:stretch>
        </p:blipFill>
        <p:spPr>
          <a:xfrm>
            <a:off x="2014538" y="2602706"/>
            <a:ext cx="8086725" cy="2733675"/>
          </a:xfrm>
          <a:prstGeom prst="rect">
            <a:avLst/>
          </a:prstGeom>
        </p:spPr>
      </p:pic>
    </p:spTree>
    <p:extLst>
      <p:ext uri="{BB962C8B-B14F-4D97-AF65-F5344CB8AC3E}">
        <p14:creationId xmlns:p14="http://schemas.microsoft.com/office/powerpoint/2010/main" val="3851041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030977" y="1762125"/>
            <a:ext cx="8053846" cy="4414838"/>
          </a:xfrm>
          <a:prstGeom prst="rect">
            <a:avLst/>
          </a:prstGeom>
        </p:spPr>
      </p:pic>
      <p:sp>
        <p:nvSpPr>
          <p:cNvPr id="5" name="Rectangle 4"/>
          <p:cNvSpPr/>
          <p:nvPr/>
        </p:nvSpPr>
        <p:spPr>
          <a:xfrm>
            <a:off x="5715000" y="3156857"/>
            <a:ext cx="391886"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04657" y="5965371"/>
            <a:ext cx="359229" cy="119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730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14786" r="59940" b="37340"/>
          <a:stretch/>
        </p:blipFill>
        <p:spPr>
          <a:xfrm>
            <a:off x="4793139" y="1608012"/>
            <a:ext cx="3058886" cy="4739875"/>
          </a:xfrm>
          <a:prstGeom prst="rect">
            <a:avLst/>
          </a:prstGeom>
        </p:spPr>
      </p:pic>
      <p:pic>
        <p:nvPicPr>
          <p:cNvPr id="3" name="Picture 2"/>
          <p:cNvPicPr>
            <a:picLocks noChangeAspect="1"/>
          </p:cNvPicPr>
          <p:nvPr/>
        </p:nvPicPr>
        <p:blipFill>
          <a:blip r:embed="rId4"/>
          <a:stretch>
            <a:fillRect/>
          </a:stretch>
        </p:blipFill>
        <p:spPr>
          <a:xfrm>
            <a:off x="570139" y="2013093"/>
            <a:ext cx="3000375" cy="2400300"/>
          </a:xfrm>
          <a:prstGeom prst="rect">
            <a:avLst/>
          </a:prstGeom>
        </p:spPr>
      </p:pic>
      <p:sp>
        <p:nvSpPr>
          <p:cNvPr id="5" name="Oval 4"/>
          <p:cNvSpPr/>
          <p:nvPr/>
        </p:nvSpPr>
        <p:spPr>
          <a:xfrm>
            <a:off x="598758" y="2578813"/>
            <a:ext cx="572496" cy="2568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981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789022" y="2868866"/>
            <a:ext cx="10613955" cy="1275779"/>
          </a:xfrm>
          <a:prstGeom prst="rect">
            <a:avLst/>
          </a:prstGeom>
        </p:spPr>
      </p:pic>
    </p:spTree>
    <p:extLst>
      <p:ext uri="{BB962C8B-B14F-4D97-AF65-F5344CB8AC3E}">
        <p14:creationId xmlns:p14="http://schemas.microsoft.com/office/powerpoint/2010/main" val="3432762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rotWithShape="1">
          <a:blip r:embed="rId3"/>
          <a:srcRect l="3684" t="5740" r="2527" b="13220"/>
          <a:stretch/>
        </p:blipFill>
        <p:spPr>
          <a:xfrm>
            <a:off x="4700458" y="1783080"/>
            <a:ext cx="2715768" cy="1188720"/>
          </a:xfrm>
          <a:prstGeom prst="rect">
            <a:avLst/>
          </a:prstGeom>
        </p:spPr>
      </p:pic>
      <p:pic>
        <p:nvPicPr>
          <p:cNvPr id="6" name="Content Placeholder 3">
            <a:extLst>
              <a:ext uri="{FF2B5EF4-FFF2-40B4-BE49-F238E27FC236}">
                <a16:creationId xmlns:a16="http://schemas.microsoft.com/office/drawing/2014/main" id="{2E9D9A3C-48D0-4D23-AECD-45352878354E}"/>
              </a:ext>
            </a:extLst>
          </p:cNvPr>
          <p:cNvPicPr>
            <a:picLocks noGrp="1" noChangeAspect="1"/>
          </p:cNvPicPr>
          <p:nvPr>
            <p:ph idx="1"/>
          </p:nvPr>
        </p:nvPicPr>
        <p:blipFill>
          <a:blip r:embed="rId4"/>
          <a:stretch>
            <a:fillRect/>
          </a:stretch>
        </p:blipFill>
        <p:spPr>
          <a:xfrm>
            <a:off x="1123950" y="3245644"/>
            <a:ext cx="9867900" cy="1447800"/>
          </a:xfrm>
          <a:prstGeom prst="rect">
            <a:avLst/>
          </a:prstGeom>
        </p:spPr>
      </p:pic>
    </p:spTree>
    <p:extLst>
      <p:ext uri="{BB962C8B-B14F-4D97-AF65-F5344CB8AC3E}">
        <p14:creationId xmlns:p14="http://schemas.microsoft.com/office/powerpoint/2010/main" val="2646932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Title</a:t>
            </a:r>
          </a:p>
        </p:txBody>
      </p:sp>
      <p:pic>
        <p:nvPicPr>
          <p:cNvPr id="4" name="Content Placeholder 3"/>
          <p:cNvPicPr>
            <a:picLocks noGrp="1" noChangeAspect="1"/>
          </p:cNvPicPr>
          <p:nvPr>
            <p:ph idx="1"/>
          </p:nvPr>
        </p:nvPicPr>
        <p:blipFill rotWithShape="1">
          <a:blip r:embed="rId3"/>
          <a:srcRect b="66493"/>
          <a:stretch/>
        </p:blipFill>
        <p:spPr>
          <a:xfrm>
            <a:off x="3171170" y="2774729"/>
            <a:ext cx="5849660" cy="1479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62182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order information</a:t>
            </a:r>
          </a:p>
        </p:txBody>
      </p:sp>
      <p:pic>
        <p:nvPicPr>
          <p:cNvPr id="4" name="Picture 3"/>
          <p:cNvPicPr>
            <a:picLocks noChangeAspect="1"/>
          </p:cNvPicPr>
          <p:nvPr/>
        </p:nvPicPr>
        <p:blipFill rotWithShape="1">
          <a:blip r:embed="rId3"/>
          <a:srcRect l="13129" t="16694" r="39184" b="24857"/>
          <a:stretch/>
        </p:blipFill>
        <p:spPr>
          <a:xfrm>
            <a:off x="2530422" y="1599011"/>
            <a:ext cx="6276121" cy="4807814"/>
          </a:xfrm>
          <a:prstGeom prst="rect">
            <a:avLst/>
          </a:prstGeom>
        </p:spPr>
      </p:pic>
    </p:spTree>
    <p:extLst>
      <p:ext uri="{BB962C8B-B14F-4D97-AF65-F5344CB8AC3E}">
        <p14:creationId xmlns:p14="http://schemas.microsoft.com/office/powerpoint/2010/main" val="967877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5852"/>
            <a:ext cx="10515600" cy="920340"/>
          </a:xfrm>
        </p:spPr>
        <p:txBody>
          <a:bodyPr>
            <a:normAutofit fontScale="90000"/>
          </a:bodyPr>
          <a:lstStyle/>
          <a:p>
            <a:r>
              <a:rPr lang="en-US" dirty="0"/>
              <a:t>Use selected order</a:t>
            </a:r>
            <a:br>
              <a:rPr lang="en-US" dirty="0"/>
            </a:br>
            <a:endParaRPr lang="en-US" dirty="0"/>
          </a:p>
        </p:txBody>
      </p:sp>
      <p:pic>
        <p:nvPicPr>
          <p:cNvPr id="4" name="Content Placeholder 3"/>
          <p:cNvPicPr>
            <a:picLocks noGrp="1" noChangeAspect="1"/>
          </p:cNvPicPr>
          <p:nvPr>
            <p:ph idx="4294967295"/>
          </p:nvPr>
        </p:nvPicPr>
        <p:blipFill>
          <a:blip r:embed="rId3"/>
          <a:stretch>
            <a:fillRect/>
          </a:stretch>
        </p:blipFill>
        <p:spPr>
          <a:xfrm>
            <a:off x="2343150" y="1950657"/>
            <a:ext cx="7505700" cy="1314450"/>
          </a:xfrm>
          <a:prstGeom prst="rect">
            <a:avLst/>
          </a:prstGeom>
        </p:spPr>
      </p:pic>
      <p:pic>
        <p:nvPicPr>
          <p:cNvPr id="5" name="Content Placeholder 3">
            <a:extLst>
              <a:ext uri="{FF2B5EF4-FFF2-40B4-BE49-F238E27FC236}">
                <a16:creationId xmlns:a16="http://schemas.microsoft.com/office/drawing/2014/main" id="{77324ACD-FB87-4116-8FED-7AEF08DDD824}"/>
              </a:ext>
            </a:extLst>
          </p:cNvPr>
          <p:cNvPicPr>
            <a:picLocks noChangeAspect="1"/>
          </p:cNvPicPr>
          <p:nvPr/>
        </p:nvPicPr>
        <p:blipFill>
          <a:blip r:embed="rId4"/>
          <a:stretch>
            <a:fillRect/>
          </a:stretch>
        </p:blipFill>
        <p:spPr>
          <a:xfrm>
            <a:off x="3700462" y="3592894"/>
            <a:ext cx="4791075" cy="1076325"/>
          </a:xfrm>
          <a:prstGeom prst="rect">
            <a:avLst/>
          </a:prstGeom>
        </p:spPr>
      </p:pic>
    </p:spTree>
    <p:extLst>
      <p:ext uri="{BB962C8B-B14F-4D97-AF65-F5344CB8AC3E}">
        <p14:creationId xmlns:p14="http://schemas.microsoft.com/office/powerpoint/2010/main" val="2242203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13819" y="904875"/>
            <a:ext cx="8372475" cy="5048250"/>
          </a:xfrm>
          <a:prstGeom prst="rect">
            <a:avLst/>
          </a:prstGeom>
        </p:spPr>
      </p:pic>
    </p:spTree>
    <p:extLst>
      <p:ext uri="{BB962C8B-B14F-4D97-AF65-F5344CB8AC3E}">
        <p14:creationId xmlns:p14="http://schemas.microsoft.com/office/powerpoint/2010/main" val="3690915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normAutofit/>
          </a:bodyPr>
          <a:lstStyle/>
          <a:p>
            <a:r>
              <a:rPr lang="en-US" sz="3200" dirty="0"/>
              <a:t>Case study of the parts of the acquisitions and receiving process</a:t>
            </a:r>
          </a:p>
          <a:p>
            <a:r>
              <a:rPr lang="en-US" sz="3200" dirty="0"/>
              <a:t>The management of monograph orders in Sierra</a:t>
            </a:r>
          </a:p>
          <a:p>
            <a:r>
              <a:rPr lang="en-US" sz="3200" dirty="0"/>
              <a:t>How part of the workflow can change as needed</a:t>
            </a:r>
          </a:p>
          <a:p>
            <a:endParaRPr lang="en-US" sz="3200" dirty="0"/>
          </a:p>
          <a:p>
            <a:pPr marL="0" indent="0">
              <a:buNone/>
            </a:pPr>
            <a:r>
              <a:rPr lang="en-US" sz="3200" dirty="0"/>
              <a:t>I really just want something in this session to spark ideas on how to reframe and rework existing workflows in your own library. </a:t>
            </a: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Takeaways</a:t>
            </a:r>
          </a:p>
        </p:txBody>
      </p:sp>
    </p:spTree>
    <p:extLst>
      <p:ext uri="{BB962C8B-B14F-4D97-AF65-F5344CB8AC3E}">
        <p14:creationId xmlns:p14="http://schemas.microsoft.com/office/powerpoint/2010/main" val="17926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fund report with the title </a:t>
            </a:r>
          </a:p>
        </p:txBody>
      </p:sp>
      <p:pic>
        <p:nvPicPr>
          <p:cNvPr id="4" name="Content Placeholder 3"/>
          <p:cNvPicPr>
            <a:picLocks noGrp="1" noChangeAspect="1"/>
          </p:cNvPicPr>
          <p:nvPr>
            <p:ph idx="1"/>
          </p:nvPr>
        </p:nvPicPr>
        <p:blipFill>
          <a:blip r:embed="rId3"/>
          <a:stretch>
            <a:fillRect/>
          </a:stretch>
        </p:blipFill>
        <p:spPr>
          <a:xfrm>
            <a:off x="282744" y="2445629"/>
            <a:ext cx="11259137" cy="863627"/>
          </a:xfrm>
          <a:prstGeom prst="rect">
            <a:avLst/>
          </a:prstGeom>
        </p:spPr>
      </p:pic>
    </p:spTree>
    <p:extLst>
      <p:ext uri="{BB962C8B-B14F-4D97-AF65-F5344CB8AC3E}">
        <p14:creationId xmlns:p14="http://schemas.microsoft.com/office/powerpoint/2010/main" val="3268728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beginning process to current</a:t>
            </a:r>
          </a:p>
        </p:txBody>
      </p:sp>
      <p:sp>
        <p:nvSpPr>
          <p:cNvPr id="3" name="Content Placeholder 2"/>
          <p:cNvSpPr>
            <a:spLocks noGrp="1"/>
          </p:cNvSpPr>
          <p:nvPr>
            <p:ph sz="quarter" idx="26"/>
          </p:nvPr>
        </p:nvSpPr>
        <p:spPr/>
        <p:txBody>
          <a:bodyPr numCol="1">
            <a:normAutofit/>
          </a:bodyPr>
          <a:lstStyle/>
          <a:p>
            <a:pPr marL="0" indent="0">
              <a:buNone/>
            </a:pPr>
            <a:r>
              <a:rPr lang="en-US" dirty="0"/>
              <a:t>What changed for the better:</a:t>
            </a:r>
          </a:p>
          <a:p>
            <a:r>
              <a:rPr lang="en-US" dirty="0"/>
              <a:t>The TS Librarian  is not the hold up for getting items into the </a:t>
            </a:r>
            <a:r>
              <a:rPr lang="en-US" dirty="0" smtClean="0"/>
              <a:t>system and to the shelves/patrons</a:t>
            </a:r>
            <a:endParaRPr lang="en-US" dirty="0"/>
          </a:p>
          <a:p>
            <a:r>
              <a:rPr lang="en-US" dirty="0"/>
              <a:t>More trackable (I know what is in what part of the process, both </a:t>
            </a:r>
            <a:r>
              <a:rPr lang="en-US" dirty="0" smtClean="0"/>
              <a:t>for me</a:t>
            </a:r>
            <a:r>
              <a:rPr lang="en-US" dirty="0" smtClean="0"/>
              <a:t> </a:t>
            </a:r>
            <a:r>
              <a:rPr lang="en-US" dirty="0"/>
              <a:t>and others</a:t>
            </a:r>
            <a:r>
              <a:rPr lang="en-US" dirty="0" smtClean="0"/>
              <a:t>.)</a:t>
            </a:r>
            <a:endParaRPr lang="en-US" dirty="0"/>
          </a:p>
          <a:p>
            <a:r>
              <a:rPr lang="en-US" dirty="0"/>
              <a:t>It actually did save me time</a:t>
            </a:r>
          </a:p>
        </p:txBody>
      </p:sp>
      <p:sp>
        <p:nvSpPr>
          <p:cNvPr id="5" name="Content Placeholder 4">
            <a:extLst>
              <a:ext uri="{FF2B5EF4-FFF2-40B4-BE49-F238E27FC236}">
                <a16:creationId xmlns:a16="http://schemas.microsoft.com/office/drawing/2014/main" id="{2A0F7F4E-4F1D-4120-8AF2-90A7EB45FD1C}"/>
              </a:ext>
            </a:extLst>
          </p:cNvPr>
          <p:cNvSpPr>
            <a:spLocks noGrp="1"/>
          </p:cNvSpPr>
          <p:nvPr>
            <p:ph sz="quarter" idx="27"/>
          </p:nvPr>
        </p:nvSpPr>
        <p:spPr/>
        <p:txBody>
          <a:bodyPr/>
          <a:lstStyle/>
          <a:p>
            <a:pPr marL="0" indent="0">
              <a:buNone/>
            </a:pPr>
            <a:r>
              <a:rPr lang="en-US" dirty="0"/>
              <a:t>What I would like to improve:</a:t>
            </a:r>
          </a:p>
          <a:p>
            <a:r>
              <a:rPr lang="en-US" dirty="0"/>
              <a:t>Making vendor records work to my favor</a:t>
            </a:r>
          </a:p>
          <a:p>
            <a:r>
              <a:rPr lang="en-US" dirty="0"/>
              <a:t>Exploring more parts of the order record</a:t>
            </a:r>
          </a:p>
          <a:p>
            <a:r>
              <a:rPr lang="en-US" dirty="0"/>
              <a:t>There is so much of this I am still not using </a:t>
            </a:r>
          </a:p>
        </p:txBody>
      </p:sp>
    </p:spTree>
    <p:extLst>
      <p:ext uri="{BB962C8B-B14F-4D97-AF65-F5344CB8AC3E}">
        <p14:creationId xmlns:p14="http://schemas.microsoft.com/office/powerpoint/2010/main" val="48285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2A756B-EDC3-4F65-821C-1CD11FF38151}"/>
              </a:ext>
            </a:extLst>
          </p:cNvPr>
          <p:cNvSpPr>
            <a:spLocks noGrp="1"/>
          </p:cNvSpPr>
          <p:nvPr>
            <p:ph type="title"/>
          </p:nvPr>
        </p:nvSpPr>
        <p:spPr/>
        <p:txBody>
          <a:bodyPr/>
          <a:lstStyle/>
          <a:p>
            <a:r>
              <a:rPr lang="en-US" dirty="0"/>
              <a:t>So </a:t>
            </a:r>
            <a:r>
              <a:rPr lang="en-US" dirty="0" smtClean="0"/>
              <a:t>something new we discovered</a:t>
            </a:r>
            <a:endParaRPr lang="en-US" dirty="0"/>
          </a:p>
        </p:txBody>
      </p:sp>
      <p:sp>
        <p:nvSpPr>
          <p:cNvPr id="7" name="Content Placeholder 6">
            <a:extLst>
              <a:ext uri="{FF2B5EF4-FFF2-40B4-BE49-F238E27FC236}">
                <a16:creationId xmlns:a16="http://schemas.microsoft.com/office/drawing/2014/main" id="{419BBE15-8657-4EAE-AC11-D2E1053E9361}"/>
              </a:ext>
            </a:extLst>
          </p:cNvPr>
          <p:cNvSpPr>
            <a:spLocks noGrp="1"/>
          </p:cNvSpPr>
          <p:nvPr>
            <p:ph idx="1"/>
          </p:nvPr>
        </p:nvSpPr>
        <p:spPr/>
        <p:txBody>
          <a:bodyPr/>
          <a:lstStyle/>
          <a:p>
            <a:r>
              <a:rPr lang="en-US" dirty="0"/>
              <a:t>Post first-recording (Panic!)</a:t>
            </a:r>
          </a:p>
          <a:p>
            <a:r>
              <a:rPr lang="en-US" dirty="0"/>
              <a:t>Within the consortium, </a:t>
            </a:r>
            <a:r>
              <a:rPr lang="en-US" dirty="0" smtClean="0"/>
              <a:t>other library’s </a:t>
            </a:r>
            <a:r>
              <a:rPr lang="en-US" dirty="0" smtClean="0"/>
              <a:t>patrons </a:t>
            </a:r>
            <a:r>
              <a:rPr lang="en-US" dirty="0"/>
              <a:t>can actually place holds on bibs with order records, even if the item record has blocks to keep this from happening.</a:t>
            </a:r>
          </a:p>
          <a:p>
            <a:r>
              <a:rPr lang="en-US" dirty="0"/>
              <a:t>The location for new books has specific </a:t>
            </a:r>
            <a:r>
              <a:rPr lang="en-US" dirty="0" smtClean="0"/>
              <a:t>loan/hold </a:t>
            </a:r>
            <a:r>
              <a:rPr lang="en-US" dirty="0"/>
              <a:t>rules for </a:t>
            </a:r>
            <a:r>
              <a:rPr lang="en-US" dirty="0" smtClean="0"/>
              <a:t>our consortium</a:t>
            </a:r>
            <a:r>
              <a:rPr lang="en-US" dirty="0" smtClean="0"/>
              <a:t> </a:t>
            </a:r>
            <a:r>
              <a:rPr lang="en-US" dirty="0"/>
              <a:t>patrons</a:t>
            </a:r>
            <a:r>
              <a:rPr lang="en-US" dirty="0" smtClean="0"/>
              <a:t>.</a:t>
            </a:r>
            <a:endParaRPr lang="en-US" dirty="0"/>
          </a:p>
        </p:txBody>
      </p:sp>
    </p:spTree>
    <p:extLst>
      <p:ext uri="{BB962C8B-B14F-4D97-AF65-F5344CB8AC3E}">
        <p14:creationId xmlns:p14="http://schemas.microsoft.com/office/powerpoint/2010/main" val="3236281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dirty="0"/>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p:txBody>
          <a:bodyPr/>
          <a:lstStyle/>
          <a:p>
            <a:r>
              <a:rPr lang="en-US" dirty="0"/>
              <a:t>Questions?</a:t>
            </a:r>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Let’s Begin</a:t>
            </a:r>
          </a:p>
        </p:txBody>
      </p:sp>
      <p:sp>
        <p:nvSpPr>
          <p:cNvPr id="3" name="Rectangle 2">
            <a:extLst>
              <a:ext uri="{FF2B5EF4-FFF2-40B4-BE49-F238E27FC236}">
                <a16:creationId xmlns:a16="http://schemas.microsoft.com/office/drawing/2014/main" id="{7D5774CF-BC01-B747-AB86-C176E95858E5}"/>
              </a:ext>
            </a:extLst>
          </p:cNvPr>
          <p:cNvSpPr/>
          <p:nvPr/>
        </p:nvSpPr>
        <p:spPr>
          <a:xfrm>
            <a:off x="5202621" y="1775637"/>
            <a:ext cx="1786758" cy="74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3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4715" y="315686"/>
            <a:ext cx="6857999" cy="6215743"/>
          </a:xfrm>
        </p:spPr>
      </p:pic>
      <p:sp>
        <p:nvSpPr>
          <p:cNvPr id="2" name="Title 1"/>
          <p:cNvSpPr>
            <a:spLocks noGrp="1"/>
          </p:cNvSpPr>
          <p:nvPr>
            <p:ph type="title"/>
          </p:nvPr>
        </p:nvSpPr>
        <p:spPr>
          <a:xfrm>
            <a:off x="516565" y="472966"/>
            <a:ext cx="2279187" cy="736060"/>
          </a:xfrm>
        </p:spPr>
        <p:txBody>
          <a:bodyPr/>
          <a:lstStyle/>
          <a:p>
            <a:r>
              <a:rPr lang="en-US" dirty="0"/>
              <a:t>Workflow</a:t>
            </a:r>
          </a:p>
        </p:txBody>
      </p:sp>
      <p:sp>
        <p:nvSpPr>
          <p:cNvPr id="10" name="Rectangle 9"/>
          <p:cNvSpPr/>
          <p:nvPr/>
        </p:nvSpPr>
        <p:spPr>
          <a:xfrm>
            <a:off x="2795752" y="304800"/>
            <a:ext cx="1874219" cy="20791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80514" y="3810000"/>
            <a:ext cx="1839686" cy="4136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84715" y="3200400"/>
            <a:ext cx="1785256" cy="10232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84715" y="4996543"/>
            <a:ext cx="1785256" cy="35922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84715" y="840996"/>
            <a:ext cx="1698171" cy="368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84715" y="1436914"/>
            <a:ext cx="169817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721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2FAE-0D49-1C4A-BE23-7993A13F551A}"/>
              </a:ext>
            </a:extLst>
          </p:cNvPr>
          <p:cNvSpPr>
            <a:spLocks noGrp="1"/>
          </p:cNvSpPr>
          <p:nvPr>
            <p:ph type="title"/>
          </p:nvPr>
        </p:nvSpPr>
        <p:spPr/>
        <p:txBody>
          <a:bodyPr/>
          <a:lstStyle/>
          <a:p>
            <a:r>
              <a:rPr lang="en-US" dirty="0"/>
              <a:t>Spreadsheets</a:t>
            </a:r>
          </a:p>
        </p:txBody>
      </p:sp>
      <p:sp>
        <p:nvSpPr>
          <p:cNvPr id="3" name="Text Placeholder 2">
            <a:extLst>
              <a:ext uri="{FF2B5EF4-FFF2-40B4-BE49-F238E27FC236}">
                <a16:creationId xmlns:a16="http://schemas.microsoft.com/office/drawing/2014/main" id="{0348326E-4A7E-8C44-A308-33E7E257AE04}"/>
              </a:ext>
            </a:extLst>
          </p:cNvPr>
          <p:cNvSpPr>
            <a:spLocks noGrp="1"/>
          </p:cNvSpPr>
          <p:nvPr>
            <p:ph type="body" sz="quarter" idx="25"/>
          </p:nvPr>
        </p:nvSpPr>
        <p:spPr/>
        <p:txBody>
          <a:bodyPr>
            <a:normAutofit/>
          </a:bodyPr>
          <a:lstStyle/>
          <a:p>
            <a:pPr>
              <a:tabLst>
                <a:tab pos="5376863" algn="l"/>
              </a:tabLst>
            </a:pPr>
            <a:r>
              <a:rPr lang="en-US" dirty="0"/>
              <a:t>Books Ordered Spreadsheet	New Acquisitions Spreadsheet</a:t>
            </a:r>
          </a:p>
        </p:txBody>
      </p:sp>
      <p:pic>
        <p:nvPicPr>
          <p:cNvPr id="9" name="Content Placeholder 8">
            <a:hlinkClick r:id="rId3"/>
          </p:cNvPr>
          <p:cNvPicPr>
            <a:picLocks noGrp="1" noChangeAspect="1"/>
          </p:cNvPicPr>
          <p:nvPr>
            <p:ph sz="quarter" idx="26"/>
          </p:nvPr>
        </p:nvPicPr>
        <p:blipFill>
          <a:blip r:embed="rId4">
            <a:extLst>
              <a:ext uri="{28A0092B-C50C-407E-A947-70E740481C1C}">
                <a14:useLocalDpi xmlns:a14="http://schemas.microsoft.com/office/drawing/2010/main" val="0"/>
              </a:ext>
            </a:extLst>
          </a:blip>
          <a:stretch>
            <a:fillRect/>
          </a:stretch>
        </p:blipFill>
        <p:spPr>
          <a:xfrm>
            <a:off x="519113" y="3015348"/>
            <a:ext cx="5135562" cy="2205254"/>
          </a:xfrm>
        </p:spPr>
      </p:pic>
      <p:pic>
        <p:nvPicPr>
          <p:cNvPr id="10" name="Picture 9">
            <a:hlinkClick r:id="rId5"/>
          </p:cNvPr>
          <p:cNvPicPr>
            <a:picLocks noChangeAspect="1"/>
          </p:cNvPicPr>
          <p:nvPr/>
        </p:nvPicPr>
        <p:blipFill>
          <a:blip r:embed="rId6"/>
          <a:stretch>
            <a:fillRect/>
          </a:stretch>
        </p:blipFill>
        <p:spPr>
          <a:xfrm>
            <a:off x="6001398" y="2275230"/>
            <a:ext cx="4200492" cy="3685489"/>
          </a:xfrm>
          <a:prstGeom prst="rect">
            <a:avLst/>
          </a:prstGeom>
        </p:spPr>
      </p:pic>
    </p:spTree>
    <p:extLst>
      <p:ext uri="{BB962C8B-B14F-4D97-AF65-F5344CB8AC3E}">
        <p14:creationId xmlns:p14="http://schemas.microsoft.com/office/powerpoint/2010/main" val="301016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Acquisitions Suppressed Bib Records</a:t>
            </a:r>
          </a:p>
        </p:txBody>
      </p:sp>
      <p:sp>
        <p:nvSpPr>
          <p:cNvPr id="3" name="Text Placeholder 2"/>
          <p:cNvSpPr>
            <a:spLocks noGrp="1"/>
          </p:cNvSpPr>
          <p:nvPr>
            <p:ph type="body" sz="quarter" idx="25"/>
          </p:nvPr>
        </p:nvSpPr>
        <p:spPr/>
        <p:txBody>
          <a:bodyPr/>
          <a:lstStyle/>
          <a:p>
            <a:endParaRPr lang="en-US" dirty="0"/>
          </a:p>
        </p:txBody>
      </p:sp>
      <p:pic>
        <p:nvPicPr>
          <p:cNvPr id="6" name="Content Placeholder 5"/>
          <p:cNvPicPr>
            <a:picLocks noGrp="1" noChangeAspect="1"/>
          </p:cNvPicPr>
          <p:nvPr>
            <p:ph sz="quarter" idx="26"/>
          </p:nvPr>
        </p:nvPicPr>
        <p:blipFill>
          <a:blip r:embed="rId3"/>
          <a:stretch>
            <a:fillRect/>
          </a:stretch>
        </p:blipFill>
        <p:spPr>
          <a:xfrm>
            <a:off x="708109" y="2460441"/>
            <a:ext cx="10138001" cy="3415592"/>
          </a:xfrm>
          <a:prstGeom prst="rect">
            <a:avLst/>
          </a:prstGeom>
        </p:spPr>
      </p:pic>
    </p:spTree>
    <p:extLst>
      <p:ext uri="{BB962C8B-B14F-4D97-AF65-F5344CB8AC3E}">
        <p14:creationId xmlns:p14="http://schemas.microsoft.com/office/powerpoint/2010/main" val="160209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the suppressed new acquisitions bib record</a:t>
            </a:r>
          </a:p>
        </p:txBody>
      </p:sp>
      <p:pic>
        <p:nvPicPr>
          <p:cNvPr id="4" name="Content Placeholder 3"/>
          <p:cNvPicPr>
            <a:picLocks noGrp="1" noChangeAspect="1"/>
          </p:cNvPicPr>
          <p:nvPr>
            <p:ph idx="1"/>
          </p:nvPr>
        </p:nvPicPr>
        <p:blipFill>
          <a:blip r:embed="rId3"/>
          <a:stretch>
            <a:fillRect/>
          </a:stretch>
        </p:blipFill>
        <p:spPr>
          <a:xfrm>
            <a:off x="2014538" y="2602706"/>
            <a:ext cx="8086725" cy="2733675"/>
          </a:xfrm>
          <a:prstGeom prst="rect">
            <a:avLst/>
          </a:prstGeom>
        </p:spPr>
      </p:pic>
    </p:spTree>
    <p:extLst>
      <p:ext uri="{BB962C8B-B14F-4D97-AF65-F5344CB8AC3E}">
        <p14:creationId xmlns:p14="http://schemas.microsoft.com/office/powerpoint/2010/main" val="2887953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0" y="287975"/>
            <a:ext cx="10515600" cy="920340"/>
          </a:xfrm>
        </p:spPr>
        <p:txBody>
          <a:bodyPr/>
          <a:lstStyle/>
          <a:p>
            <a:r>
              <a:rPr lang="en-US" dirty="0"/>
              <a:t>Attach a new order</a:t>
            </a:r>
          </a:p>
        </p:txBody>
      </p:sp>
      <p:pic>
        <p:nvPicPr>
          <p:cNvPr id="4" name="Content Placeholder 3"/>
          <p:cNvPicPr>
            <a:picLocks noGrp="1" noChangeAspect="1"/>
          </p:cNvPicPr>
          <p:nvPr>
            <p:ph idx="4294967295"/>
          </p:nvPr>
        </p:nvPicPr>
        <p:blipFill>
          <a:blip r:embed="rId3"/>
          <a:stretch>
            <a:fillRect/>
          </a:stretch>
        </p:blipFill>
        <p:spPr>
          <a:xfrm>
            <a:off x="1727200" y="1554616"/>
            <a:ext cx="8420100" cy="1381125"/>
          </a:xfrm>
          <a:prstGeom prst="rect">
            <a:avLst/>
          </a:prstGeom>
        </p:spPr>
      </p:pic>
      <p:pic>
        <p:nvPicPr>
          <p:cNvPr id="5" name="Picture 4"/>
          <p:cNvPicPr>
            <a:picLocks noChangeAspect="1"/>
          </p:cNvPicPr>
          <p:nvPr/>
        </p:nvPicPr>
        <p:blipFill>
          <a:blip r:embed="rId4"/>
          <a:stretch>
            <a:fillRect/>
          </a:stretch>
        </p:blipFill>
        <p:spPr>
          <a:xfrm>
            <a:off x="3289300" y="3488871"/>
            <a:ext cx="5295900" cy="2057400"/>
          </a:xfrm>
          <a:prstGeom prst="rect">
            <a:avLst/>
          </a:prstGeom>
        </p:spPr>
      </p:pic>
    </p:spTree>
    <p:extLst>
      <p:ext uri="{BB962C8B-B14F-4D97-AF65-F5344CB8AC3E}">
        <p14:creationId xmlns:p14="http://schemas.microsoft.com/office/powerpoint/2010/main" val="1246164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5b4db40-66c5-4774-a7a4-592c47258125">
      <UserInfo>
        <DisplayName>Stephanie Smith</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A7128F65B609478E6BAE05B8D87665" ma:contentTypeVersion="12" ma:contentTypeDescription="Create a new document." ma:contentTypeScope="" ma:versionID="284c1d4d60195cfbf50c4e685b5b1c32">
  <xsd:schema xmlns:xsd="http://www.w3.org/2001/XMLSchema" xmlns:xs="http://www.w3.org/2001/XMLSchema" xmlns:p="http://schemas.microsoft.com/office/2006/metadata/properties" xmlns:ns2="1ee16b87-d06b-4acc-bab3-ebea1d9e5ffa" xmlns:ns3="15b4db40-66c5-4774-a7a4-592c47258125" targetNamespace="http://schemas.microsoft.com/office/2006/metadata/properties" ma:root="true" ma:fieldsID="b8abf1d6d1882515d255da7733969a97" ns2:_="" ns3:_="">
    <xsd:import namespace="1ee16b87-d06b-4acc-bab3-ebea1d9e5ffa"/>
    <xsd:import namespace="15b4db40-66c5-4774-a7a4-592c472581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7E153-2A2C-4AC4-9EDE-4335049703BA}">
  <ds:schemaRefs>
    <ds:schemaRef ds:uri="http://schemas.microsoft.com/sharepoint/v3/contenttype/forms"/>
  </ds:schemaRefs>
</ds:datastoreItem>
</file>

<file path=customXml/itemProps2.xml><?xml version="1.0" encoding="utf-8"?>
<ds:datastoreItem xmlns:ds="http://schemas.openxmlformats.org/officeDocument/2006/customXml" ds:itemID="{088F9655-2023-4CDE-8CF6-16CB6DC1D549}">
  <ds:schemaRefs>
    <ds:schemaRef ds:uri="1ee16b87-d06b-4acc-bab3-ebea1d9e5ffa"/>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15b4db40-66c5-4774-a7a4-592c47258125"/>
    <ds:schemaRef ds:uri="http://www.w3.org/XML/1998/namespace"/>
    <ds:schemaRef ds:uri="http://purl.org/dc/elements/1.1/"/>
  </ds:schemaRefs>
</ds:datastoreItem>
</file>

<file path=customXml/itemProps3.xml><?xml version="1.0" encoding="utf-8"?>
<ds:datastoreItem xmlns:ds="http://schemas.openxmlformats.org/officeDocument/2006/customXml" ds:itemID="{260800BD-7683-4F8A-96FE-A3DE81945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e16b87-d06b-4acc-bab3-ebea1d9e5ffa"/>
    <ds:schemaRef ds:uri="15b4db40-66c5-4774-a7a4-592c47258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14743</TotalTime>
  <Words>3939</Words>
  <Application>Microsoft Office PowerPoint</Application>
  <PresentationFormat>Widescreen</PresentationFormat>
  <Paragraphs>236</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Georgia</vt:lpstr>
      <vt:lpstr>Noto Serif</vt:lpstr>
      <vt:lpstr>Roboto</vt:lpstr>
      <vt:lpstr>Roboto Medium</vt:lpstr>
      <vt:lpstr>Segoe UI Historic</vt:lpstr>
      <vt:lpstr>Wingdings</vt:lpstr>
      <vt:lpstr>Office Theme</vt:lpstr>
      <vt:lpstr>Small Budget and Small Staff</vt:lpstr>
      <vt:lpstr>Introduction</vt:lpstr>
      <vt:lpstr>Takeaways</vt:lpstr>
      <vt:lpstr>Let’s Begin</vt:lpstr>
      <vt:lpstr>Workflow</vt:lpstr>
      <vt:lpstr>Spreadsheets</vt:lpstr>
      <vt:lpstr>New Acquisitions Suppressed Bib Records</vt:lpstr>
      <vt:lpstr>Go to the suppressed new acquisitions bib record</vt:lpstr>
      <vt:lpstr>Attach a new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Workflows</vt:lpstr>
      <vt:lpstr>Item and Order/Invoice sheets from the New Acquisitions Spreadsheet</vt:lpstr>
      <vt:lpstr>PowerPoint Presentation</vt:lpstr>
      <vt:lpstr>PowerPoint Presentation</vt:lpstr>
      <vt:lpstr>PowerPoint Presentation</vt:lpstr>
      <vt:lpstr>PowerPoint Presentation</vt:lpstr>
      <vt:lpstr>PowerPoint Presentation</vt:lpstr>
      <vt:lpstr>Search Title</vt:lpstr>
      <vt:lpstr>Import order information</vt:lpstr>
      <vt:lpstr>Use selected order </vt:lpstr>
      <vt:lpstr>PowerPoint Presentation</vt:lpstr>
      <vt:lpstr>The fund report with the title </vt:lpstr>
      <vt:lpstr>From beginning process to current</vt:lpstr>
      <vt:lpstr>So something new we discovered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subject/>
  <dc:creator>Kristine Menkins</dc:creator>
  <cp:keywords/>
  <dc:description/>
  <cp:lastModifiedBy>Grantham Rebecca</cp:lastModifiedBy>
  <cp:revision>132</cp:revision>
  <dcterms:created xsi:type="dcterms:W3CDTF">2019-12-02T15:33:25Z</dcterms:created>
  <dcterms:modified xsi:type="dcterms:W3CDTF">2021-03-13T17:24:34Z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0x0101002DA7128F65B609478E6BAE05B8D87665</vt:lpwstr>
  </property>
</Properties>
</file>