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9144000" cy="5143500" type="screen16x9"/>
  <p:notesSz cx="6858000" cy="9144000"/>
  <p:embeddedFontLst>
    <p:embeddedFont>
      <p:font typeface="Roboto Slab" panose="020B0604020202020204" charset="0"/>
      <p:regular r:id="rId18"/>
      <p:bold r:id="rId19"/>
    </p:embeddedFont>
    <p:embeddedFont>
      <p:font typeface="Calibri" panose="020F0502020204030204" pitchFamily="34" charset="0"/>
      <p:regular r:id="rId20"/>
      <p:bold r:id="rId21"/>
      <p:italic r:id="rId22"/>
      <p:boldItalic r:id="rId23"/>
    </p:embeddedFont>
    <p:embeddedFont>
      <p:font typeface="Roboto" panose="020B0604020202020204" charset="0"/>
      <p:regular r:id="rId24"/>
      <p:bold r:id="rId25"/>
      <p:italic r:id="rId26"/>
      <p:boldItalic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5780" autoAdjust="0"/>
  </p:normalViewPr>
  <p:slideViewPr>
    <p:cSldViewPr snapToGrid="0">
      <p:cViewPr varScale="1">
        <p:scale>
          <a:sx n="90" d="100"/>
          <a:sy n="90" d="100"/>
        </p:scale>
        <p:origin x="804" y="7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2.fntdata"/><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c6f75fce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c6f75fce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18529662c9b_0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18529662c9b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lvl="0"/>
            <a:r>
              <a:rPr lang="en-US" sz="1100" b="0" i="0" u="none" strike="noStrike" cap="none" dirty="0" smtClean="0">
                <a:solidFill>
                  <a:srgbClr val="000000"/>
                </a:solidFill>
                <a:effectLst/>
                <a:latin typeface="Arial"/>
                <a:ea typeface="Arial"/>
                <a:cs typeface="Arial"/>
                <a:sym typeface="Arial"/>
              </a:rPr>
              <a:t>Up until August 2022, we lived in a 900sqft apartment.  I had no dedicated office space.  My “desk” was our coffee table. </a:t>
            </a:r>
          </a:p>
          <a:p>
            <a:pPr lvl="0"/>
            <a:r>
              <a:rPr lang="en-US" sz="1100" b="0" i="0" u="none" strike="noStrike" cap="none" dirty="0" smtClean="0">
                <a:solidFill>
                  <a:srgbClr val="000000"/>
                </a:solidFill>
                <a:effectLst/>
                <a:latin typeface="Arial"/>
                <a:ea typeface="Arial"/>
                <a:cs typeface="Arial"/>
                <a:sym typeface="Arial"/>
              </a:rPr>
              <a:t>This did mean no true “alone time” to work.  If I had a meeting, my kid would there, showing off his cars and trucks, often with no all clothes on. It was also around this same time, we started early </a:t>
            </a:r>
            <a:r>
              <a:rPr lang="en-US" sz="1100" b="0" i="0" u="none" strike="noStrike" cap="none" dirty="0" err="1" smtClean="0">
                <a:solidFill>
                  <a:srgbClr val="000000"/>
                </a:solidFill>
                <a:effectLst/>
                <a:latin typeface="Arial"/>
                <a:ea typeface="Arial"/>
                <a:cs typeface="Arial"/>
                <a:sym typeface="Arial"/>
              </a:rPr>
              <a:t>potty</a:t>
            </a:r>
            <a:r>
              <a:rPr lang="en-US" sz="1100" b="0" i="0" u="none" strike="noStrike" cap="none" dirty="0" smtClean="0">
                <a:solidFill>
                  <a:srgbClr val="000000"/>
                </a:solidFill>
                <a:effectLst/>
                <a:latin typeface="Arial"/>
                <a:ea typeface="Arial"/>
                <a:cs typeface="Arial"/>
                <a:sym typeface="Arial"/>
              </a:rPr>
              <a:t> training.  (Curious seeing Mom and Dad do it all day.)  Which meant sometimes needing to interrupt meetings to get to the toilet.</a:t>
            </a:r>
          </a:p>
          <a:p>
            <a:pPr lvl="0"/>
            <a:r>
              <a:rPr lang="en-US" sz="1100" b="0" i="0" u="none" strike="noStrike" cap="none" dirty="0" smtClean="0">
                <a:solidFill>
                  <a:srgbClr val="000000"/>
                </a:solidFill>
                <a:effectLst/>
                <a:latin typeface="Arial"/>
                <a:ea typeface="Arial"/>
                <a:cs typeface="Arial"/>
                <a:sym typeface="Arial"/>
              </a:rPr>
              <a:t>And also what classes and trainings I did, I often did while Daniel Tiger played in the background.</a:t>
            </a:r>
          </a:p>
          <a:p>
            <a:pPr marL="0" lvl="0" indent="0" algn="l" rtl="0">
              <a:spcBef>
                <a:spcPts val="0"/>
              </a:spcBef>
              <a:spcAft>
                <a:spcPts val="0"/>
              </a:spcAft>
              <a:buNone/>
            </a:pP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18529662c9b_0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 name="Google Shape;136;g18529662c9b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lvl="0"/>
            <a:r>
              <a:rPr lang="en-US" sz="1100" b="0" i="0" u="none" strike="noStrike" cap="none" dirty="0" smtClean="0">
                <a:solidFill>
                  <a:srgbClr val="000000"/>
                </a:solidFill>
                <a:effectLst/>
                <a:latin typeface="Arial"/>
                <a:ea typeface="Arial"/>
                <a:cs typeface="Arial"/>
                <a:sym typeface="Arial"/>
              </a:rPr>
              <a:t>Like many, I needed to learn HOW to work from home.  Teaching yourself new skills, especially ones as expansive as “technology” required relearning time management and organization, required self-forgiveness when I didn’t take to something right away. </a:t>
            </a:r>
          </a:p>
          <a:p>
            <a:pPr lvl="0"/>
            <a:r>
              <a:rPr lang="en-US" sz="1100" b="0" i="0" u="none" strike="noStrike" cap="none" dirty="0" smtClean="0">
                <a:solidFill>
                  <a:srgbClr val="000000"/>
                </a:solidFill>
                <a:effectLst/>
                <a:latin typeface="Arial"/>
                <a:ea typeface="Arial"/>
                <a:cs typeface="Arial"/>
                <a:sym typeface="Arial"/>
              </a:rPr>
              <a:t>Learned quickly I don’t absorb as much information with “self-directed learning”, that I thrive in a more “classroom” like setting with forums, discussion, and being able to talk problems out.  None of which I had. </a:t>
            </a:r>
          </a:p>
          <a:p>
            <a:pPr lvl="0"/>
            <a:r>
              <a:rPr lang="en-US" sz="1100" b="0" i="0" u="none" strike="noStrike" cap="none" dirty="0" smtClean="0">
                <a:solidFill>
                  <a:srgbClr val="000000"/>
                </a:solidFill>
                <a:effectLst/>
                <a:latin typeface="Arial"/>
                <a:ea typeface="Arial"/>
                <a:cs typeface="Arial"/>
                <a:sym typeface="Arial"/>
              </a:rPr>
              <a:t>I needed to learn to “let it go”.  I would never be able to learn everything, it was ok to ask questions, that no one faulted me for getting something wrong, and that some days, work was not the important thing.  There would always be more work, breaks were important. </a:t>
            </a:r>
          </a:p>
          <a:p>
            <a:pPr marL="0" lvl="0" indent="0" algn="l" rtl="0">
              <a:spcBef>
                <a:spcPts val="0"/>
              </a:spcBef>
              <a:spcAft>
                <a:spcPts val="0"/>
              </a:spcAft>
              <a:buNone/>
            </a:pP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18dc13c74fb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 name="Google Shape;148;g18dc13c74fb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lvl="0"/>
            <a:r>
              <a:rPr lang="en-US" sz="1100" b="0" i="0" u="none" strike="noStrike" cap="none" dirty="0" smtClean="0">
                <a:solidFill>
                  <a:srgbClr val="000000"/>
                </a:solidFill>
                <a:effectLst/>
                <a:latin typeface="Arial"/>
                <a:ea typeface="Arial"/>
                <a:cs typeface="Arial"/>
                <a:sym typeface="Arial"/>
              </a:rPr>
              <a:t>Ah yes, the proverbial “duties unassigned”</a:t>
            </a:r>
          </a:p>
          <a:p>
            <a:pPr lvl="0"/>
            <a:r>
              <a:rPr lang="en-US" sz="1100" b="0" i="0" u="none" strike="noStrike" cap="none" dirty="0" smtClean="0">
                <a:solidFill>
                  <a:srgbClr val="000000"/>
                </a:solidFill>
                <a:effectLst/>
                <a:latin typeface="Arial"/>
                <a:ea typeface="Arial"/>
                <a:cs typeface="Arial"/>
                <a:sym typeface="Arial"/>
              </a:rPr>
              <a:t>Officially, my role is to manage and support the functions of the ILS for each of the 20 libraries. Some of my libraries are more self-sufficient, and may have the budget and resources to employ some sort of tech person on staff.  However, for the smaller libraries, I am </a:t>
            </a:r>
            <a:r>
              <a:rPr lang="en-US" sz="1100" b="0" i="1" u="none" strike="noStrike" cap="none" dirty="0" smtClean="0">
                <a:solidFill>
                  <a:srgbClr val="000000"/>
                </a:solidFill>
                <a:effectLst/>
                <a:latin typeface="Arial"/>
                <a:ea typeface="Arial"/>
                <a:cs typeface="Arial"/>
                <a:sym typeface="Arial"/>
              </a:rPr>
              <a:t>the</a:t>
            </a:r>
            <a:r>
              <a:rPr lang="en-US" sz="1100" b="0" i="0" u="none" strike="noStrike" cap="none" dirty="0" smtClean="0">
                <a:solidFill>
                  <a:srgbClr val="000000"/>
                </a:solidFill>
                <a:effectLst/>
                <a:latin typeface="Arial"/>
                <a:ea typeface="Arial"/>
                <a:cs typeface="Arial"/>
                <a:sym typeface="Arial"/>
              </a:rPr>
              <a:t> tech person. </a:t>
            </a:r>
          </a:p>
          <a:p>
            <a:pPr lvl="0"/>
            <a:r>
              <a:rPr lang="en-US" sz="1100" b="0" i="0" u="none" strike="noStrike" cap="none" dirty="0" smtClean="0">
                <a:solidFill>
                  <a:srgbClr val="000000"/>
                </a:solidFill>
                <a:effectLst/>
                <a:latin typeface="Arial"/>
                <a:ea typeface="Arial"/>
                <a:cs typeface="Arial"/>
                <a:sym typeface="Arial"/>
              </a:rPr>
              <a:t>This means I’ll often receive emails involving printer malfunctions, internet malfunctions, and questions about what new computers to buy. </a:t>
            </a:r>
          </a:p>
          <a:p>
            <a:pPr lvl="0"/>
            <a:r>
              <a:rPr lang="en-US" sz="1100" b="0" i="0" u="none" strike="noStrike" cap="none" dirty="0" smtClean="0">
                <a:solidFill>
                  <a:srgbClr val="000000"/>
                </a:solidFill>
                <a:effectLst/>
                <a:latin typeface="Arial"/>
                <a:ea typeface="Arial"/>
                <a:cs typeface="Arial"/>
                <a:sym typeface="Arial"/>
              </a:rPr>
              <a:t>For the internet malfunctions, the go-to answer is “call your internet provider”, but I have spent the equivalent of months researching printers, and installing printer drivers, and trying to figure out why Windows does not recognize the device (and not even for just the receipt printers). </a:t>
            </a:r>
          </a:p>
          <a:p>
            <a:pPr lvl="0"/>
            <a:r>
              <a:rPr lang="en-US" sz="1100" b="0" i="0" u="none" strike="noStrike" cap="none" dirty="0" smtClean="0">
                <a:solidFill>
                  <a:srgbClr val="000000"/>
                </a:solidFill>
                <a:effectLst/>
                <a:latin typeface="Arial"/>
                <a:ea typeface="Arial"/>
                <a:cs typeface="Arial"/>
                <a:sym typeface="Arial"/>
              </a:rPr>
              <a:t>Early in the pandemic, one library’s internet provider changed their IP address.  Updating it with Polaris was the easy part, but then they expected me to also update it everywhere else.  I’m on the phone with the internet provider, trying to figure out what I need to do, and they say something to the extent of, “well, normally the IT person does this.”</a:t>
            </a:r>
          </a:p>
          <a:p>
            <a:pPr lvl="0"/>
            <a:r>
              <a:rPr lang="en-US" sz="1100" b="0" i="0" u="none" strike="noStrike" cap="none" dirty="0" smtClean="0">
                <a:solidFill>
                  <a:srgbClr val="000000"/>
                </a:solidFill>
                <a:effectLst/>
                <a:latin typeface="Arial"/>
                <a:ea typeface="Arial"/>
                <a:cs typeface="Arial"/>
                <a:sym typeface="Arial"/>
              </a:rPr>
              <a:t>And I take a deep breath, and answer “as far we’re concerned, I am the IT person.  Now, tell me what I need to do.”</a:t>
            </a:r>
          </a:p>
          <a:p>
            <a:pPr marL="0" lvl="0" indent="0" algn="l" rtl="0">
              <a:spcBef>
                <a:spcPts val="0"/>
              </a:spcBef>
              <a:spcAft>
                <a:spcPts val="0"/>
              </a:spcAft>
              <a:buNone/>
            </a:pP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c6f75fceb_0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 name="Google Shape;154;gc6f75fceb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lvl="0"/>
            <a:r>
              <a:rPr lang="en-US" sz="1100" b="0" i="0" u="none" strike="noStrike" cap="none" dirty="0" smtClean="0">
                <a:solidFill>
                  <a:srgbClr val="000000"/>
                </a:solidFill>
                <a:effectLst/>
                <a:latin typeface="Arial"/>
                <a:ea typeface="Arial"/>
                <a:cs typeface="Arial"/>
                <a:sym typeface="Arial"/>
              </a:rPr>
              <a:t>While never an expert, I improved my tech skills</a:t>
            </a:r>
          </a:p>
          <a:p>
            <a:pPr lvl="0"/>
            <a:r>
              <a:rPr lang="en-US" sz="1100" b="0" i="0" u="none" strike="noStrike" cap="none" dirty="0" smtClean="0">
                <a:solidFill>
                  <a:srgbClr val="000000"/>
                </a:solidFill>
                <a:effectLst/>
                <a:latin typeface="Arial"/>
                <a:ea typeface="Arial"/>
                <a:cs typeface="Arial"/>
                <a:sym typeface="Arial"/>
              </a:rPr>
              <a:t>Ultimately, moving from an in-office job to remote resulted in better productivity with more time to test things within the ILS, but also more caffeine consumption</a:t>
            </a:r>
          </a:p>
          <a:p>
            <a:pPr lvl="0"/>
            <a:r>
              <a:rPr lang="en-US" sz="1100" b="0" i="0" u="none" strike="noStrike" cap="none" dirty="0" smtClean="0">
                <a:solidFill>
                  <a:srgbClr val="000000"/>
                </a:solidFill>
                <a:effectLst/>
                <a:latin typeface="Arial"/>
                <a:ea typeface="Arial"/>
                <a:cs typeface="Arial"/>
                <a:sym typeface="Arial"/>
              </a:rPr>
              <a:t>It also improved my adaptability to new situations, and multitasking. (Early </a:t>
            </a:r>
            <a:r>
              <a:rPr lang="en-US" sz="1100" b="0" i="0" u="none" strike="noStrike" cap="none" dirty="0" err="1" smtClean="0">
                <a:solidFill>
                  <a:srgbClr val="000000"/>
                </a:solidFill>
                <a:effectLst/>
                <a:latin typeface="Arial"/>
                <a:ea typeface="Arial"/>
                <a:cs typeface="Arial"/>
                <a:sym typeface="Arial"/>
              </a:rPr>
              <a:t>potty</a:t>
            </a:r>
            <a:r>
              <a:rPr lang="en-US" sz="1100" b="0" i="0" u="none" strike="noStrike" cap="none" dirty="0" smtClean="0">
                <a:solidFill>
                  <a:srgbClr val="000000"/>
                </a:solidFill>
                <a:effectLst/>
                <a:latin typeface="Arial"/>
                <a:ea typeface="Arial"/>
                <a:cs typeface="Arial"/>
                <a:sym typeface="Arial"/>
              </a:rPr>
              <a:t> training WHILE managing an ILS?  New level up to mention in future interviews.)</a:t>
            </a:r>
          </a:p>
          <a:p>
            <a:pPr marL="0" lvl="0" indent="0" algn="l" rtl="0">
              <a:spcBef>
                <a:spcPts val="0"/>
              </a:spcBef>
              <a:spcAft>
                <a:spcPts val="0"/>
              </a:spcAft>
              <a:buNone/>
            </a:pP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c6f75fceb_0_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c6f75fceb_0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lvl="0"/>
            <a:r>
              <a:rPr lang="en-US" sz="1100" b="0" i="0" u="none" strike="noStrike" cap="none" dirty="0" smtClean="0">
                <a:solidFill>
                  <a:srgbClr val="000000"/>
                </a:solidFill>
                <a:effectLst/>
                <a:latin typeface="Arial"/>
                <a:ea typeface="Arial"/>
                <a:cs typeface="Arial"/>
                <a:sym typeface="Arial"/>
              </a:rPr>
              <a:t>I average 2-4 cups of tea each day, which goes up on more difficult Polaris days, and learned the hard way I shouldn’t drink caffeine after 2pm.  Several of my library staff would jokingly send me tea on “upgrade days” with Polaris, and create polls within the FB group as to how many they thought I had already drank. </a:t>
            </a:r>
          </a:p>
          <a:p>
            <a:pPr lvl="0"/>
            <a:r>
              <a:rPr lang="en-US" sz="1100" b="0" i="0" u="none" strike="noStrike" cap="none" dirty="0" smtClean="0">
                <a:solidFill>
                  <a:srgbClr val="000000"/>
                </a:solidFill>
                <a:effectLst/>
                <a:latin typeface="Arial"/>
                <a:ea typeface="Arial"/>
                <a:cs typeface="Arial"/>
                <a:sym typeface="Arial"/>
              </a:rPr>
              <a:t>I like to think my kid learned basic SQL with me, as they would often want to “help” write queries.  (To this day, my kid will still draw “computers” so they can work alongside Mommy and Daddy.)</a:t>
            </a:r>
          </a:p>
          <a:p>
            <a:r>
              <a:rPr lang="en-US" sz="1100" b="1" i="1" u="none" strike="noStrike" cap="none" dirty="0" smtClean="0">
                <a:solidFill>
                  <a:srgbClr val="000000"/>
                </a:solidFill>
                <a:effectLst/>
                <a:latin typeface="Arial"/>
                <a:ea typeface="Arial"/>
                <a:cs typeface="Arial"/>
                <a:sym typeface="Arial"/>
              </a:rPr>
              <a:t>But seriously…</a:t>
            </a:r>
            <a:endParaRPr lang="en-US" sz="1100" b="0" i="0" u="none" strike="noStrike" cap="none" dirty="0" smtClean="0">
              <a:solidFill>
                <a:srgbClr val="000000"/>
              </a:solidFill>
              <a:effectLst/>
              <a:latin typeface="Arial"/>
              <a:ea typeface="Arial"/>
              <a:cs typeface="Arial"/>
              <a:sym typeface="Arial"/>
            </a:endParaRPr>
          </a:p>
          <a:p>
            <a:pPr lvl="0"/>
            <a:r>
              <a:rPr lang="en-US" sz="1100" b="0" i="0" u="none" strike="noStrike" cap="none" dirty="0" smtClean="0">
                <a:solidFill>
                  <a:srgbClr val="000000"/>
                </a:solidFill>
                <a:effectLst/>
                <a:latin typeface="Arial"/>
                <a:ea typeface="Arial"/>
                <a:cs typeface="Arial"/>
                <a:sym typeface="Arial"/>
              </a:rPr>
              <a:t>I learned how to be a “tech person” on the job, and really only broke the ILS beyond repair once.  Maybe twice.  </a:t>
            </a:r>
          </a:p>
          <a:p>
            <a:pPr lvl="0"/>
            <a:r>
              <a:rPr lang="en-US" sz="1100" b="0" i="0" u="none" strike="noStrike" cap="none" dirty="0" smtClean="0">
                <a:solidFill>
                  <a:srgbClr val="000000"/>
                </a:solidFill>
                <a:effectLst/>
                <a:latin typeface="Arial"/>
                <a:ea typeface="Arial"/>
                <a:cs typeface="Arial"/>
                <a:sym typeface="Arial"/>
              </a:rPr>
              <a:t>But then I fixed it.</a:t>
            </a:r>
          </a:p>
          <a:p>
            <a:pPr marL="0" lvl="0" indent="0" algn="l" rtl="0">
              <a:spcBef>
                <a:spcPts val="0"/>
              </a:spcBef>
              <a:spcAft>
                <a:spcPts val="0"/>
              </a:spcAft>
              <a:buNone/>
            </a:pPr>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c6f75fceb_0_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 name="Google Shape;166;gc6f75fceb_0_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c6f75fceb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gc6f75fceb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c6f75fceb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c6f75fceb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lvl="0"/>
            <a:r>
              <a:rPr lang="en-US" sz="1100" b="0" i="0" u="none" strike="noStrike" cap="none" dirty="0" smtClean="0">
                <a:solidFill>
                  <a:srgbClr val="000000"/>
                </a:solidFill>
                <a:effectLst/>
                <a:latin typeface="Arial"/>
                <a:ea typeface="Arial"/>
                <a:cs typeface="Arial"/>
                <a:sym typeface="Arial"/>
              </a:rPr>
              <a:t>I met with the previous person in my job three times in the first month-</a:t>
            </a:r>
            <a:r>
              <a:rPr lang="en-US" sz="1100" b="0" i="0" u="none" strike="noStrike" cap="none" dirty="0" err="1" smtClean="0">
                <a:solidFill>
                  <a:srgbClr val="000000"/>
                </a:solidFill>
                <a:effectLst/>
                <a:latin typeface="Arial"/>
                <a:ea typeface="Arial"/>
                <a:cs typeface="Arial"/>
                <a:sym typeface="Arial"/>
              </a:rPr>
              <a:t>ish</a:t>
            </a:r>
            <a:r>
              <a:rPr lang="en-US" sz="1100" b="0" i="0" u="none" strike="noStrike" cap="none" dirty="0" smtClean="0">
                <a:solidFill>
                  <a:srgbClr val="000000"/>
                </a:solidFill>
                <a:effectLst/>
                <a:latin typeface="Arial"/>
                <a:ea typeface="Arial"/>
                <a:cs typeface="Arial"/>
                <a:sym typeface="Arial"/>
              </a:rPr>
              <a:t> of my starting,  He had left the position before I started.</a:t>
            </a:r>
          </a:p>
          <a:p>
            <a:pPr lvl="0"/>
            <a:r>
              <a:rPr lang="en-US" sz="1100" b="0" i="0" u="none" strike="noStrike" cap="none" dirty="0" smtClean="0">
                <a:solidFill>
                  <a:srgbClr val="000000"/>
                </a:solidFill>
                <a:effectLst/>
                <a:latin typeface="Arial"/>
                <a:ea typeface="Arial"/>
                <a:cs typeface="Arial"/>
                <a:sym typeface="Arial"/>
              </a:rPr>
              <a:t>And while I took copious amounts of notes, those notes did not cover a global pandemic. </a:t>
            </a:r>
          </a:p>
          <a:p>
            <a:pPr lvl="0"/>
            <a:r>
              <a:rPr lang="en-US" sz="1100" b="0" i="0" u="none" strike="noStrike" cap="none" dirty="0" smtClean="0">
                <a:solidFill>
                  <a:srgbClr val="000000"/>
                </a:solidFill>
                <a:effectLst/>
                <a:latin typeface="Arial"/>
                <a:ea typeface="Arial"/>
                <a:cs typeface="Arial"/>
                <a:sym typeface="Arial"/>
              </a:rPr>
              <a:t>Of my 20 libraries, each one needed different ways of support, and many of the changes we need to make to account for the shutdown, needed to be system-wide.</a:t>
            </a:r>
          </a:p>
          <a:p>
            <a:pPr lvl="0"/>
            <a:r>
              <a:rPr lang="en-US" sz="1100" b="0" i="0" u="none" strike="noStrike" cap="none" dirty="0" smtClean="0">
                <a:solidFill>
                  <a:srgbClr val="000000"/>
                </a:solidFill>
                <a:effectLst/>
                <a:latin typeface="Arial"/>
                <a:ea typeface="Arial"/>
                <a:cs typeface="Arial"/>
                <a:sym typeface="Arial"/>
              </a:rPr>
              <a:t>In these early months of Quarantine, I didn’t know about the IUG support system yet.  I would pour over the Innovative Knowledgebase, scour the web for answers, and sent near-daily emails to our Site Manager.  Many of the emails I received back had varying answers of, “trying to determine how to do this also.”</a:t>
            </a:r>
          </a:p>
          <a:p>
            <a:pPr lvl="0"/>
            <a:r>
              <a:rPr lang="en-US" sz="1100" b="0" i="0" u="none" strike="noStrike" cap="none" dirty="0" smtClean="0">
                <a:solidFill>
                  <a:srgbClr val="000000"/>
                </a:solidFill>
                <a:effectLst/>
                <a:latin typeface="Arial"/>
                <a:ea typeface="Arial"/>
                <a:cs typeface="Arial"/>
                <a:sym typeface="Arial"/>
              </a:rPr>
              <a:t>Much of my process involved breaking something, then attempting to retrace my steps to fix it again.</a:t>
            </a:r>
          </a:p>
          <a:p>
            <a:pPr marL="0" lvl="0" indent="0" algn="l" rtl="0">
              <a:spcBef>
                <a:spcPts val="0"/>
              </a:spcBef>
              <a:spcAft>
                <a:spcPts val="0"/>
              </a:spcAft>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c6f75fceb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gc6f75fceb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lvl="0"/>
            <a:r>
              <a:rPr lang="en-US" sz="1100" b="0" i="0" u="none" strike="noStrike" cap="none" dirty="0" smtClean="0">
                <a:solidFill>
                  <a:srgbClr val="000000"/>
                </a:solidFill>
                <a:effectLst/>
                <a:latin typeface="Arial"/>
                <a:ea typeface="Arial"/>
                <a:cs typeface="Arial"/>
                <a:sym typeface="Arial"/>
              </a:rPr>
              <a:t>Routinely broke Polaris on purpose at I attempted to turn off holds, add close dates, determine any additional staff permissions</a:t>
            </a:r>
          </a:p>
          <a:p>
            <a:pPr lvl="0"/>
            <a:r>
              <a:rPr lang="en-US" sz="1100" b="0" i="0" u="none" strike="noStrike" cap="none" dirty="0" smtClean="0">
                <a:solidFill>
                  <a:srgbClr val="000000"/>
                </a:solidFill>
                <a:effectLst/>
                <a:latin typeface="Arial"/>
                <a:ea typeface="Arial"/>
                <a:cs typeface="Arial"/>
                <a:sym typeface="Arial"/>
              </a:rPr>
              <a:t>While also fielding questions/requests regarding LEAP logins for home computer use</a:t>
            </a:r>
          </a:p>
          <a:p>
            <a:pPr lvl="0"/>
            <a:r>
              <a:rPr lang="en-US" sz="1100" b="0" i="0" u="none" strike="noStrike" cap="none" dirty="0" smtClean="0">
                <a:solidFill>
                  <a:srgbClr val="000000"/>
                </a:solidFill>
                <a:effectLst/>
                <a:latin typeface="Arial"/>
                <a:ea typeface="Arial"/>
                <a:cs typeface="Arial"/>
                <a:sym typeface="Arial"/>
              </a:rPr>
              <a:t>Had NO IDEA as to what I was doing</a:t>
            </a:r>
          </a:p>
          <a:p>
            <a:pPr lvl="0"/>
            <a:r>
              <a:rPr lang="en-US" sz="1100" b="0" i="0" u="none" strike="noStrike" cap="none" dirty="0" smtClean="0">
                <a:solidFill>
                  <a:srgbClr val="000000"/>
                </a:solidFill>
                <a:effectLst/>
                <a:latin typeface="Arial"/>
                <a:ea typeface="Arial"/>
                <a:cs typeface="Arial"/>
                <a:sym typeface="Arial"/>
              </a:rPr>
              <a:t>During the early months, I also had my then-toddler home.  At that time, I was working 24 hours a week, however, my hours increased to 30 hours early in the pandemic.  (Moved to FT in late 2021).</a:t>
            </a:r>
          </a:p>
          <a:p>
            <a:pPr marL="0" lvl="0" indent="0" algn="l" rtl="0">
              <a:spcBef>
                <a:spcPts val="0"/>
              </a:spcBef>
              <a:spcAft>
                <a:spcPts val="0"/>
              </a:spcAft>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18dc13c74fb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 name="Google Shape;92;g18dc13c74fb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lvl="0"/>
            <a:r>
              <a:rPr lang="en-US" sz="1100" b="0" i="0" u="none" strike="noStrike" cap="none" dirty="0" smtClean="0">
                <a:solidFill>
                  <a:srgbClr val="000000"/>
                </a:solidFill>
                <a:effectLst/>
                <a:latin typeface="Arial"/>
                <a:ea typeface="Arial"/>
                <a:cs typeface="Arial"/>
                <a:sym typeface="Arial"/>
              </a:rPr>
              <a:t>Holds - Early in Quarantine, we needed to turn off Holds in Polaris, both at the local level and at the district (or consortia) level.  Initially, I considered it was just unchecking a few boxes, except my libraries still reported Holds being… held.  An email to Polaris revealed they didn’t at that time have an easy way to turn off holds without removing the data itself. </a:t>
            </a:r>
          </a:p>
          <a:p>
            <a:pPr lvl="0"/>
            <a:r>
              <a:rPr lang="en-US" sz="1100" b="0" i="0" u="none" strike="noStrike" cap="none" dirty="0" smtClean="0">
                <a:solidFill>
                  <a:srgbClr val="000000"/>
                </a:solidFill>
                <a:effectLst/>
                <a:latin typeface="Arial"/>
                <a:ea typeface="Arial"/>
                <a:cs typeface="Arial"/>
                <a:sym typeface="Arial"/>
              </a:rPr>
              <a:t>I spent a morning removing 400 lines of data to break every link within the catalog that instructed which hold from one library to go to a different library. It worked, Holds were nonexistent.  However, it wasn’t until however many months later, when reinstating Holds, and I was needing to re-add each of the 400 lines of data, that perhaps, a different way would have been more helpful.</a:t>
            </a:r>
          </a:p>
          <a:p>
            <a:pPr lvl="0"/>
            <a:r>
              <a:rPr lang="en-US" sz="1100" b="0" i="0" u="none" strike="noStrike" cap="none" dirty="0" smtClean="0">
                <a:solidFill>
                  <a:srgbClr val="000000"/>
                </a:solidFill>
                <a:effectLst/>
                <a:latin typeface="Arial"/>
                <a:ea typeface="Arial"/>
                <a:cs typeface="Arial"/>
                <a:sym typeface="Arial"/>
              </a:rPr>
              <a:t>That was a high tea count day, involved a lot of cursing, and at one point, I had a purple ribbon tied tightly around my right wrist.  I couldn’t find my wrist brace, and my wrist needed some support.</a:t>
            </a:r>
          </a:p>
          <a:p>
            <a:pPr lvl="0"/>
            <a:r>
              <a:rPr lang="en-US" sz="1100" b="0" i="0" u="none" strike="noStrike" cap="none" dirty="0" smtClean="0">
                <a:solidFill>
                  <a:srgbClr val="000000"/>
                </a:solidFill>
                <a:effectLst/>
                <a:latin typeface="Arial"/>
                <a:ea typeface="Arial"/>
                <a:cs typeface="Arial"/>
                <a:sym typeface="Arial"/>
              </a:rPr>
              <a:t>In another example, whenever we did an Upgrade with Polaris – it seemed something broke.  The first upgrade I scheduled (sometime in 2020), it was to help resolve some issues in the catalog records as we had certain fields that were either not displaying in the correct locations, and one field not showing at all. </a:t>
            </a:r>
          </a:p>
          <a:p>
            <a:r>
              <a:rPr lang="en-US" sz="1100" b="0" i="0" u="none" strike="noStrike" cap="none" dirty="0" smtClean="0">
                <a:solidFill>
                  <a:srgbClr val="000000"/>
                </a:solidFill>
                <a:effectLst/>
                <a:latin typeface="Arial"/>
                <a:ea typeface="Arial"/>
                <a:cs typeface="Arial"/>
                <a:sym typeface="Arial"/>
              </a:rPr>
              <a:t>We did the upgrade, however, whereas it didn’t quite fix the catalog records, and it was a couple weeks of work going through records with a fine tooth comb (along with the two centralized catalogers), figuring out how many records we would still need to resolve.</a:t>
            </a: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18529662c9b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18529662c9b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lvl="0"/>
            <a:r>
              <a:rPr lang="en-US" sz="1100" b="0" i="0" u="none" strike="noStrike" cap="none" dirty="0" smtClean="0">
                <a:solidFill>
                  <a:srgbClr val="000000"/>
                </a:solidFill>
                <a:effectLst/>
                <a:latin typeface="Arial"/>
                <a:ea typeface="Arial"/>
                <a:cs typeface="Arial"/>
                <a:sym typeface="Arial"/>
              </a:rPr>
              <a:t>WAGGIN offers free Gale courses with a valid library card.  I took a number of courses in Cloud Computing, Networking, Wireless Networking, and SQL.  </a:t>
            </a:r>
          </a:p>
          <a:p>
            <a:pPr lvl="0"/>
            <a:r>
              <a:rPr lang="en-US" sz="1100" b="0" i="0" u="none" strike="noStrike" cap="none" dirty="0" smtClean="0">
                <a:solidFill>
                  <a:srgbClr val="000000"/>
                </a:solidFill>
                <a:effectLst/>
                <a:latin typeface="Arial"/>
                <a:ea typeface="Arial"/>
                <a:cs typeface="Arial"/>
                <a:sym typeface="Arial"/>
              </a:rPr>
              <a:t>Also taught myself extremely basic Python and </a:t>
            </a:r>
            <a:r>
              <a:rPr lang="en-US" sz="1100" b="0" i="0" u="none" strike="noStrike" cap="none" dirty="0" err="1" smtClean="0">
                <a:solidFill>
                  <a:srgbClr val="000000"/>
                </a:solidFill>
                <a:effectLst/>
                <a:latin typeface="Arial"/>
                <a:ea typeface="Arial"/>
                <a:cs typeface="Arial"/>
                <a:sym typeface="Arial"/>
              </a:rPr>
              <a:t>Javascript</a:t>
            </a:r>
            <a:r>
              <a:rPr lang="en-US" sz="1100" b="0" i="0" u="none" strike="noStrike" cap="none" dirty="0" smtClean="0">
                <a:solidFill>
                  <a:srgbClr val="000000"/>
                </a:solidFill>
                <a:effectLst/>
                <a:latin typeface="Arial"/>
                <a:ea typeface="Arial"/>
                <a:cs typeface="Arial"/>
                <a:sym typeface="Arial"/>
              </a:rPr>
              <a:t> via </a:t>
            </a:r>
            <a:r>
              <a:rPr lang="en-US" sz="1100" b="0" i="0" u="none" strike="noStrike" cap="none" dirty="0" err="1" smtClean="0">
                <a:solidFill>
                  <a:srgbClr val="000000"/>
                </a:solidFill>
                <a:effectLst/>
                <a:latin typeface="Arial"/>
                <a:ea typeface="Arial"/>
                <a:cs typeface="Arial"/>
                <a:sym typeface="Arial"/>
              </a:rPr>
              <a:t>Youtube</a:t>
            </a:r>
            <a:r>
              <a:rPr lang="en-US" sz="1100" b="0" i="0" u="none" strike="noStrike" cap="none" dirty="0" smtClean="0">
                <a:solidFill>
                  <a:srgbClr val="000000"/>
                </a:solidFill>
                <a:effectLst/>
                <a:latin typeface="Arial"/>
                <a:ea typeface="Arial"/>
                <a:cs typeface="Arial"/>
                <a:sym typeface="Arial"/>
              </a:rPr>
              <a:t> Videos, took advantage of additional classes through sites like Stack Social and Coursera.  </a:t>
            </a:r>
          </a:p>
          <a:p>
            <a:pPr lvl="0"/>
            <a:r>
              <a:rPr lang="en-US" sz="1100" b="0" i="0" u="none" strike="noStrike" cap="none" dirty="0" smtClean="0">
                <a:solidFill>
                  <a:srgbClr val="000000"/>
                </a:solidFill>
                <a:effectLst/>
                <a:latin typeface="Arial"/>
                <a:ea typeface="Arial"/>
                <a:cs typeface="Arial"/>
                <a:sym typeface="Arial"/>
              </a:rPr>
              <a:t>Would email the Tech Reference Librarian at one library location, often asking him to test certain things to make sure they worked.</a:t>
            </a:r>
          </a:p>
          <a:p>
            <a:pPr lvl="0"/>
            <a:r>
              <a:rPr lang="en-US" sz="1100" b="0" i="0" u="none" strike="noStrike" cap="none" dirty="0" smtClean="0">
                <a:solidFill>
                  <a:srgbClr val="000000"/>
                </a:solidFill>
                <a:effectLst/>
                <a:latin typeface="Arial"/>
                <a:ea typeface="Arial"/>
                <a:cs typeface="Arial"/>
                <a:sym typeface="Arial"/>
              </a:rPr>
              <a:t>And I also crowd-sourced information through FB groups, LinkedIn, and Twitter.</a:t>
            </a:r>
          </a:p>
          <a:p>
            <a:pPr marL="0" lvl="0" indent="0" algn="l" rtl="0">
              <a:spcBef>
                <a:spcPts val="0"/>
              </a:spcBef>
              <a:spcAft>
                <a:spcPts val="0"/>
              </a:spcAft>
              <a:buNone/>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159d1a8d2d2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 name="Google Shape;111;g159d1a8d2d2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18529662c9b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 name="Google Shape;117;g18529662c9b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lvl="0"/>
            <a:r>
              <a:rPr lang="en-US" sz="1100" b="0" i="0" u="none" strike="noStrike" cap="none" dirty="0" smtClean="0">
                <a:solidFill>
                  <a:srgbClr val="000000"/>
                </a:solidFill>
                <a:effectLst/>
                <a:latin typeface="Arial"/>
                <a:ea typeface="Arial"/>
                <a:cs typeface="Arial"/>
                <a:sym typeface="Arial"/>
              </a:rPr>
              <a:t>We had no access to Remote Support, and limited ways for the libraries and library staff to collaborate online.  We have a private Facebook group, and most communication about the libraries went through the FB group or email. Majority of the library staff knew less about technology than I did. </a:t>
            </a:r>
          </a:p>
          <a:p>
            <a:pPr lvl="0"/>
            <a:r>
              <a:rPr lang="en-US" sz="1100" b="0" i="0" u="none" strike="noStrike" cap="none" dirty="0" smtClean="0">
                <a:solidFill>
                  <a:srgbClr val="000000"/>
                </a:solidFill>
                <a:effectLst/>
                <a:latin typeface="Arial"/>
                <a:ea typeface="Arial"/>
                <a:cs typeface="Arial"/>
                <a:sym typeface="Arial"/>
              </a:rPr>
              <a:t>I had to continually send out reminders to please NOT post about Polaris issues to the FB, to PLEASE email me.  Also became apparent quickly, many staff did not know how to take and send basic screenshots, and I would often get a photo they took with their cellphone.  Repeatedly, I would need to send step-by-step instructions (with my own screenshots) of how to take a screenshot.  (This is STIIL an ongoing issue.)</a:t>
            </a:r>
          </a:p>
          <a:p>
            <a:pPr lvl="0"/>
            <a:r>
              <a:rPr lang="en-US" sz="1100" b="0" i="0" u="none" strike="noStrike" cap="none" dirty="0" smtClean="0">
                <a:solidFill>
                  <a:srgbClr val="000000"/>
                </a:solidFill>
                <a:effectLst/>
                <a:latin typeface="Arial"/>
                <a:ea typeface="Arial"/>
                <a:cs typeface="Arial"/>
                <a:sym typeface="Arial"/>
              </a:rPr>
              <a:t>I was fielding emails near 24/7 in the early months.  Which certainly contributed to the hours increase.  I also almost immediately set up my work email on my phone, so if it was a day I was not officially working, I could keep abreast of any issues or questions. </a:t>
            </a:r>
          </a:p>
          <a:p>
            <a:pPr lvl="0"/>
            <a:r>
              <a:rPr lang="en-US" sz="1100" b="0" i="0" u="none" strike="noStrike" cap="none" dirty="0" smtClean="0">
                <a:solidFill>
                  <a:srgbClr val="000000"/>
                </a:solidFill>
                <a:effectLst/>
                <a:latin typeface="Arial"/>
                <a:ea typeface="Arial"/>
                <a:cs typeface="Arial"/>
                <a:sym typeface="Arial"/>
              </a:rPr>
              <a:t>And during this period, I had one staff member threaten to fire me because I “wasn’t prioritizing their library”.  They had absolutely no authority to do so. </a:t>
            </a:r>
          </a:p>
          <a:p>
            <a:pPr marL="0" lvl="0" indent="0" algn="l" rtl="0">
              <a:spcBef>
                <a:spcPts val="0"/>
              </a:spcBef>
              <a:spcAft>
                <a:spcPts val="0"/>
              </a:spcAft>
              <a:buNone/>
            </a:pP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c6f75fceb_0_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 name="Google Shape;123;gc6f75fceb_0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lvl="0"/>
            <a:r>
              <a:rPr lang="en-US" sz="1100" b="0" i="0" u="none" strike="noStrike" cap="none" dirty="0" smtClean="0">
                <a:solidFill>
                  <a:srgbClr val="000000"/>
                </a:solidFill>
                <a:effectLst/>
                <a:latin typeface="Arial"/>
                <a:ea typeface="Arial"/>
                <a:cs typeface="Arial"/>
                <a:sym typeface="Arial"/>
              </a:rPr>
              <a:t>It was during my second or third week in Quarantine – around the same time that Staff Member threatened to fire me – that I had an absolutely massive Panic Attack, thoroughly convinced I had ruined the ILS, and unable to do my job.  </a:t>
            </a:r>
          </a:p>
          <a:p>
            <a:pPr lvl="0"/>
            <a:r>
              <a:rPr lang="en-US" sz="1100" b="0" i="0" u="none" strike="noStrike" cap="none" dirty="0" smtClean="0">
                <a:solidFill>
                  <a:srgbClr val="000000"/>
                </a:solidFill>
                <a:effectLst/>
                <a:latin typeface="Arial"/>
                <a:ea typeface="Arial"/>
                <a:cs typeface="Arial"/>
                <a:sym typeface="Arial"/>
              </a:rPr>
              <a:t>Called my boss in near tears.</a:t>
            </a:r>
          </a:p>
          <a:p>
            <a:pPr lvl="0"/>
            <a:r>
              <a:rPr lang="en-US" sz="1100" b="0" i="0" u="none" strike="noStrike" cap="none" dirty="0" smtClean="0">
                <a:solidFill>
                  <a:srgbClr val="000000"/>
                </a:solidFill>
                <a:effectLst/>
                <a:latin typeface="Arial"/>
                <a:ea typeface="Arial"/>
                <a:cs typeface="Arial"/>
                <a:sym typeface="Arial"/>
              </a:rPr>
              <a:t>My boss reminded me these were unprecedented times, no one knew what they were doing, that I was doing my best given the circumstances and with no official training, and that I would never please everyone.  And that most of the libraries were just thankful I was still keeping the ILS functioning. </a:t>
            </a:r>
          </a:p>
          <a:p>
            <a:pPr lvl="0"/>
            <a:r>
              <a:rPr lang="en-US" sz="1100" b="0" i="0" u="none" strike="noStrike" cap="none" dirty="0" smtClean="0">
                <a:solidFill>
                  <a:srgbClr val="000000"/>
                </a:solidFill>
                <a:effectLst/>
                <a:latin typeface="Arial"/>
                <a:ea typeface="Arial"/>
                <a:cs typeface="Arial"/>
                <a:sym typeface="Arial"/>
              </a:rPr>
              <a:t>She also reminded me to breathe, and to go get a cup of tea.</a:t>
            </a:r>
          </a:p>
          <a:p>
            <a:pPr marL="0" lvl="0" indent="0" algn="l" rtl="0">
              <a:spcBef>
                <a:spcPts val="0"/>
              </a:spcBef>
              <a:spcAft>
                <a:spcPts val="0"/>
              </a:spcAft>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a:off x="1524800" y="672606"/>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accent5"/>
            </a:solidFill>
            <a:prstDash val="solid"/>
            <a:miter lim="8000"/>
            <a:headEnd type="none" w="sm" len="sm"/>
            <a:tailEnd type="none" w="sm" len="sm"/>
          </a:ln>
        </p:spPr>
      </p:sp>
      <p:sp>
        <p:nvSpPr>
          <p:cNvPr id="11" name="Google Shape;11;p2"/>
          <p:cNvSpPr/>
          <p:nvPr/>
        </p:nvSpPr>
        <p:spPr>
          <a:xfrm rot="10800000">
            <a:off x="6537563" y="3342925"/>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accent5"/>
            </a:solidFill>
            <a:prstDash val="solid"/>
            <a:miter lim="8000"/>
            <a:headEnd type="none" w="sm" len="sm"/>
            <a:tailEnd type="none" w="sm" len="sm"/>
          </a:ln>
        </p:spPr>
      </p:sp>
      <p:cxnSp>
        <p:nvCxnSpPr>
          <p:cNvPr id="12" name="Google Shape;12;p2"/>
          <p:cNvCxnSpPr/>
          <p:nvPr/>
        </p:nvCxnSpPr>
        <p:spPr>
          <a:xfrm>
            <a:off x="4359602" y="2817464"/>
            <a:ext cx="424800" cy="0"/>
          </a:xfrm>
          <a:prstGeom prst="straightConnector1">
            <a:avLst/>
          </a:prstGeom>
          <a:noFill/>
          <a:ln w="38100" cap="flat" cmpd="sng">
            <a:solidFill>
              <a:schemeClr val="accent4"/>
            </a:solidFill>
            <a:prstDash val="solid"/>
            <a:round/>
            <a:headEnd type="none" w="sm" len="sm"/>
            <a:tailEnd type="none" w="sm" len="sm"/>
          </a:ln>
        </p:spPr>
      </p:cxnSp>
      <p:sp>
        <p:nvSpPr>
          <p:cNvPr id="13" name="Google Shape;13;p2"/>
          <p:cNvSpPr txBox="1">
            <a:spLocks noGrp="1"/>
          </p:cNvSpPr>
          <p:nvPr>
            <p:ph type="ctrTitle"/>
          </p:nvPr>
        </p:nvSpPr>
        <p:spPr>
          <a:xfrm>
            <a:off x="1680302" y="1188925"/>
            <a:ext cx="5783400" cy="1457400"/>
          </a:xfrm>
          <a:prstGeom prst="rect">
            <a:avLst/>
          </a:prstGeom>
        </p:spPr>
        <p:txBody>
          <a:bodyPr spcFirstLastPara="1" wrap="square" lIns="91425" tIns="91425" rIns="91425" bIns="91425" anchor="b" anchorCtr="0">
            <a:noAutofit/>
          </a:bodyPr>
          <a:lstStyle>
            <a:lvl1pPr lvl="0" algn="ctr">
              <a:spcBef>
                <a:spcPts val="0"/>
              </a:spcBef>
              <a:spcAft>
                <a:spcPts val="0"/>
              </a:spcAft>
              <a:buSzPts val="4000"/>
              <a:buNone/>
              <a:defRPr sz="4000"/>
            </a:lvl1pPr>
            <a:lvl2pPr lvl="1" algn="ctr">
              <a:spcBef>
                <a:spcPts val="0"/>
              </a:spcBef>
              <a:spcAft>
                <a:spcPts val="0"/>
              </a:spcAft>
              <a:buSzPts val="4000"/>
              <a:buNone/>
              <a:defRPr sz="4000"/>
            </a:lvl2pPr>
            <a:lvl3pPr lvl="2" algn="ctr">
              <a:spcBef>
                <a:spcPts val="0"/>
              </a:spcBef>
              <a:spcAft>
                <a:spcPts val="0"/>
              </a:spcAft>
              <a:buSzPts val="4000"/>
              <a:buNone/>
              <a:defRPr sz="4000"/>
            </a:lvl3pPr>
            <a:lvl4pPr lvl="3" algn="ctr">
              <a:spcBef>
                <a:spcPts val="0"/>
              </a:spcBef>
              <a:spcAft>
                <a:spcPts val="0"/>
              </a:spcAft>
              <a:buSzPts val="4000"/>
              <a:buNone/>
              <a:defRPr sz="4000"/>
            </a:lvl4pPr>
            <a:lvl5pPr lvl="4" algn="ctr">
              <a:spcBef>
                <a:spcPts val="0"/>
              </a:spcBef>
              <a:spcAft>
                <a:spcPts val="0"/>
              </a:spcAft>
              <a:buSzPts val="4000"/>
              <a:buNone/>
              <a:defRPr sz="4000"/>
            </a:lvl5pPr>
            <a:lvl6pPr lvl="5" algn="ctr">
              <a:spcBef>
                <a:spcPts val="0"/>
              </a:spcBef>
              <a:spcAft>
                <a:spcPts val="0"/>
              </a:spcAft>
              <a:buSzPts val="4000"/>
              <a:buNone/>
              <a:defRPr sz="4000"/>
            </a:lvl6pPr>
            <a:lvl7pPr lvl="6" algn="ctr">
              <a:spcBef>
                <a:spcPts val="0"/>
              </a:spcBef>
              <a:spcAft>
                <a:spcPts val="0"/>
              </a:spcAft>
              <a:buSzPts val="4000"/>
              <a:buNone/>
              <a:defRPr sz="4000"/>
            </a:lvl7pPr>
            <a:lvl8pPr lvl="7" algn="ctr">
              <a:spcBef>
                <a:spcPts val="0"/>
              </a:spcBef>
              <a:spcAft>
                <a:spcPts val="0"/>
              </a:spcAft>
              <a:buSzPts val="4000"/>
              <a:buNone/>
              <a:defRPr sz="4000"/>
            </a:lvl8pPr>
            <a:lvl9pPr lvl="8" algn="ctr">
              <a:spcBef>
                <a:spcPts val="0"/>
              </a:spcBef>
              <a:spcAft>
                <a:spcPts val="0"/>
              </a:spcAft>
              <a:buSzPts val="4000"/>
              <a:buNone/>
              <a:defRPr sz="4000"/>
            </a:lvl9pPr>
          </a:lstStyle>
          <a:p>
            <a:endParaRPr/>
          </a:p>
        </p:txBody>
      </p:sp>
      <p:sp>
        <p:nvSpPr>
          <p:cNvPr id="14" name="Google Shape;14;p2"/>
          <p:cNvSpPr txBox="1">
            <a:spLocks noGrp="1"/>
          </p:cNvSpPr>
          <p:nvPr>
            <p:ph type="subTitle" idx="1"/>
          </p:nvPr>
        </p:nvSpPr>
        <p:spPr>
          <a:xfrm>
            <a:off x="1680302" y="3049450"/>
            <a:ext cx="5783400" cy="9090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1pPr>
            <a:lvl2pPr lvl="1"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2pPr>
            <a:lvl3pPr lvl="2"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3pPr>
            <a:lvl4pPr lvl="3"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4pPr>
            <a:lvl5pPr lvl="4"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5pPr>
            <a:lvl6pPr lvl="5"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6pPr>
            <a:lvl7pPr lvl="6"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7pPr>
            <a:lvl8pPr lvl="7"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8pPr>
            <a:lvl9pPr lvl="8"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9pPr>
          </a:lstStyle>
          <a:p>
            <a:endParaRPr/>
          </a:p>
        </p:txBody>
      </p:sp>
      <p:sp>
        <p:nvSpPr>
          <p:cNvPr id="15" name="Google Shape;15;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2"/>
        <p:cNvGrpSpPr/>
        <p:nvPr/>
      </p:nvGrpSpPr>
      <p:grpSpPr>
        <a:xfrm>
          <a:off x="0" y="0"/>
          <a:ext cx="0" cy="0"/>
          <a:chOff x="0" y="0"/>
          <a:chExt cx="0" cy="0"/>
        </a:xfrm>
      </p:grpSpPr>
      <p:sp>
        <p:nvSpPr>
          <p:cNvPr id="53" name="Google Shape;53;p11"/>
          <p:cNvSpPr/>
          <p:nvPr/>
        </p:nvSpPr>
        <p:spPr>
          <a:xfrm>
            <a:off x="150" y="5076825"/>
            <a:ext cx="9143700" cy="666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11"/>
          <p:cNvSpPr txBox="1">
            <a:spLocks noGrp="1"/>
          </p:cNvSpPr>
          <p:nvPr>
            <p:ph type="title" hasCustomPrompt="1"/>
          </p:nvPr>
        </p:nvSpPr>
        <p:spPr>
          <a:xfrm>
            <a:off x="387900" y="1152450"/>
            <a:ext cx="8368200" cy="15384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5"/>
              </a:buClr>
              <a:buSzPts val="13000"/>
              <a:buNone/>
              <a:defRPr sz="13000">
                <a:solidFill>
                  <a:schemeClr val="accent5"/>
                </a:solidFill>
              </a:defRPr>
            </a:lvl1pPr>
            <a:lvl2pPr lvl="1" algn="ctr">
              <a:spcBef>
                <a:spcPts val="0"/>
              </a:spcBef>
              <a:spcAft>
                <a:spcPts val="0"/>
              </a:spcAft>
              <a:buClr>
                <a:schemeClr val="accent5"/>
              </a:buClr>
              <a:buSzPts val="13000"/>
              <a:buNone/>
              <a:defRPr sz="13000">
                <a:solidFill>
                  <a:schemeClr val="accent5"/>
                </a:solidFill>
              </a:defRPr>
            </a:lvl2pPr>
            <a:lvl3pPr lvl="2" algn="ctr">
              <a:spcBef>
                <a:spcPts val="0"/>
              </a:spcBef>
              <a:spcAft>
                <a:spcPts val="0"/>
              </a:spcAft>
              <a:buClr>
                <a:schemeClr val="accent5"/>
              </a:buClr>
              <a:buSzPts val="13000"/>
              <a:buNone/>
              <a:defRPr sz="13000">
                <a:solidFill>
                  <a:schemeClr val="accent5"/>
                </a:solidFill>
              </a:defRPr>
            </a:lvl3pPr>
            <a:lvl4pPr lvl="3" algn="ctr">
              <a:spcBef>
                <a:spcPts val="0"/>
              </a:spcBef>
              <a:spcAft>
                <a:spcPts val="0"/>
              </a:spcAft>
              <a:buClr>
                <a:schemeClr val="accent5"/>
              </a:buClr>
              <a:buSzPts val="13000"/>
              <a:buNone/>
              <a:defRPr sz="13000">
                <a:solidFill>
                  <a:schemeClr val="accent5"/>
                </a:solidFill>
              </a:defRPr>
            </a:lvl4pPr>
            <a:lvl5pPr lvl="4" algn="ctr">
              <a:spcBef>
                <a:spcPts val="0"/>
              </a:spcBef>
              <a:spcAft>
                <a:spcPts val="0"/>
              </a:spcAft>
              <a:buClr>
                <a:schemeClr val="accent5"/>
              </a:buClr>
              <a:buSzPts val="13000"/>
              <a:buNone/>
              <a:defRPr sz="13000">
                <a:solidFill>
                  <a:schemeClr val="accent5"/>
                </a:solidFill>
              </a:defRPr>
            </a:lvl5pPr>
            <a:lvl6pPr lvl="5" algn="ctr">
              <a:spcBef>
                <a:spcPts val="0"/>
              </a:spcBef>
              <a:spcAft>
                <a:spcPts val="0"/>
              </a:spcAft>
              <a:buClr>
                <a:schemeClr val="accent5"/>
              </a:buClr>
              <a:buSzPts val="13000"/>
              <a:buNone/>
              <a:defRPr sz="13000">
                <a:solidFill>
                  <a:schemeClr val="accent5"/>
                </a:solidFill>
              </a:defRPr>
            </a:lvl6pPr>
            <a:lvl7pPr lvl="6" algn="ctr">
              <a:spcBef>
                <a:spcPts val="0"/>
              </a:spcBef>
              <a:spcAft>
                <a:spcPts val="0"/>
              </a:spcAft>
              <a:buClr>
                <a:schemeClr val="accent5"/>
              </a:buClr>
              <a:buSzPts val="13000"/>
              <a:buNone/>
              <a:defRPr sz="13000">
                <a:solidFill>
                  <a:schemeClr val="accent5"/>
                </a:solidFill>
              </a:defRPr>
            </a:lvl7pPr>
            <a:lvl8pPr lvl="7" algn="ctr">
              <a:spcBef>
                <a:spcPts val="0"/>
              </a:spcBef>
              <a:spcAft>
                <a:spcPts val="0"/>
              </a:spcAft>
              <a:buClr>
                <a:schemeClr val="accent5"/>
              </a:buClr>
              <a:buSzPts val="13000"/>
              <a:buNone/>
              <a:defRPr sz="13000">
                <a:solidFill>
                  <a:schemeClr val="accent5"/>
                </a:solidFill>
              </a:defRPr>
            </a:lvl8pPr>
            <a:lvl9pPr lvl="8" algn="ctr">
              <a:spcBef>
                <a:spcPts val="0"/>
              </a:spcBef>
              <a:spcAft>
                <a:spcPts val="0"/>
              </a:spcAft>
              <a:buClr>
                <a:schemeClr val="accent5"/>
              </a:buClr>
              <a:buSzPts val="13000"/>
              <a:buNone/>
              <a:defRPr sz="13000">
                <a:solidFill>
                  <a:schemeClr val="accent5"/>
                </a:solidFill>
              </a:defRPr>
            </a:lvl9pPr>
          </a:lstStyle>
          <a:p>
            <a:r>
              <a:t>xx%</a:t>
            </a:r>
          </a:p>
        </p:txBody>
      </p:sp>
      <p:sp>
        <p:nvSpPr>
          <p:cNvPr id="55" name="Google Shape;55;p11"/>
          <p:cNvSpPr txBox="1">
            <a:spLocks noGrp="1"/>
          </p:cNvSpPr>
          <p:nvPr>
            <p:ph type="body" idx="1"/>
          </p:nvPr>
        </p:nvSpPr>
        <p:spPr>
          <a:xfrm>
            <a:off x="387900" y="2919450"/>
            <a:ext cx="8368200" cy="10716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56" name="Google Shape;56;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7"/>
        <p:cNvGrpSpPr/>
        <p:nvPr/>
      </p:nvGrpSpPr>
      <p:grpSpPr>
        <a:xfrm>
          <a:off x="0" y="0"/>
          <a:ext cx="0" cy="0"/>
          <a:chOff x="0" y="0"/>
          <a:chExt cx="0" cy="0"/>
        </a:xfrm>
      </p:grpSpPr>
      <p:sp>
        <p:nvSpPr>
          <p:cNvPr id="58" name="Google Shape;58;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6"/>
        <p:cNvGrpSpPr/>
        <p:nvPr/>
      </p:nvGrpSpPr>
      <p:grpSpPr>
        <a:xfrm>
          <a:off x="0" y="0"/>
          <a:ext cx="0" cy="0"/>
          <a:chOff x="0" y="0"/>
          <a:chExt cx="0" cy="0"/>
        </a:xfrm>
      </p:grpSpPr>
      <p:cxnSp>
        <p:nvCxnSpPr>
          <p:cNvPr id="17" name="Google Shape;17;p3"/>
          <p:cNvCxnSpPr/>
          <p:nvPr/>
        </p:nvCxnSpPr>
        <p:spPr>
          <a:xfrm>
            <a:off x="4359602" y="2817464"/>
            <a:ext cx="424800" cy="0"/>
          </a:xfrm>
          <a:prstGeom prst="straightConnector1">
            <a:avLst/>
          </a:prstGeom>
          <a:noFill/>
          <a:ln w="38100" cap="flat" cmpd="sng">
            <a:solidFill>
              <a:schemeClr val="accent4"/>
            </a:solidFill>
            <a:prstDash val="solid"/>
            <a:round/>
            <a:headEnd type="none" w="sm" len="sm"/>
            <a:tailEnd type="none" w="sm" len="sm"/>
          </a:ln>
        </p:spPr>
      </p:cxnSp>
      <p:sp>
        <p:nvSpPr>
          <p:cNvPr id="18" name="Google Shape;18;p3"/>
          <p:cNvSpPr txBox="1">
            <a:spLocks noGrp="1"/>
          </p:cNvSpPr>
          <p:nvPr>
            <p:ph type="title"/>
          </p:nvPr>
        </p:nvSpPr>
        <p:spPr>
          <a:xfrm>
            <a:off x="480750" y="1764950"/>
            <a:ext cx="8222100" cy="907500"/>
          </a:xfrm>
          <a:prstGeom prst="rect">
            <a:avLst/>
          </a:prstGeom>
        </p:spPr>
        <p:txBody>
          <a:bodyPr spcFirstLastPara="1" wrap="square" lIns="91425" tIns="91425" rIns="91425" bIns="91425" anchor="b" anchorCtr="0">
            <a:no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
        <p:nvSpPr>
          <p:cNvPr id="19" name="Google Shape;19;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0"/>
        <p:cNvGrpSpPr/>
        <p:nvPr/>
      </p:nvGrpSpPr>
      <p:grpSpPr>
        <a:xfrm>
          <a:off x="0" y="0"/>
          <a:ext cx="0" cy="0"/>
          <a:chOff x="0" y="0"/>
          <a:chExt cx="0" cy="0"/>
        </a:xfrm>
      </p:grpSpPr>
      <p:cxnSp>
        <p:nvCxnSpPr>
          <p:cNvPr id="21" name="Google Shape;21;p4"/>
          <p:cNvCxnSpPr/>
          <p:nvPr/>
        </p:nvCxnSpPr>
        <p:spPr>
          <a:xfrm>
            <a:off x="492563" y="1260284"/>
            <a:ext cx="424800" cy="0"/>
          </a:xfrm>
          <a:prstGeom prst="straightConnector1">
            <a:avLst/>
          </a:prstGeom>
          <a:noFill/>
          <a:ln w="38100" cap="flat" cmpd="sng">
            <a:solidFill>
              <a:schemeClr val="accent4"/>
            </a:solidFill>
            <a:prstDash val="solid"/>
            <a:round/>
            <a:headEnd type="none" w="sm" len="sm"/>
            <a:tailEnd type="none" w="sm" len="sm"/>
          </a:ln>
        </p:spPr>
      </p:cxnSp>
      <p:sp>
        <p:nvSpPr>
          <p:cNvPr id="22" name="Google Shape;22;p4"/>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3" name="Google Shape;23;p4"/>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4" name="Google Shape;24;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5"/>
        <p:cNvGrpSpPr/>
        <p:nvPr/>
      </p:nvGrpSpPr>
      <p:grpSpPr>
        <a:xfrm>
          <a:off x="0" y="0"/>
          <a:ext cx="0" cy="0"/>
          <a:chOff x="0" y="0"/>
          <a:chExt cx="0" cy="0"/>
        </a:xfrm>
      </p:grpSpPr>
      <p:cxnSp>
        <p:nvCxnSpPr>
          <p:cNvPr id="26" name="Google Shape;26;p5"/>
          <p:cNvCxnSpPr/>
          <p:nvPr/>
        </p:nvCxnSpPr>
        <p:spPr>
          <a:xfrm>
            <a:off x="492563" y="1260284"/>
            <a:ext cx="424800" cy="0"/>
          </a:xfrm>
          <a:prstGeom prst="straightConnector1">
            <a:avLst/>
          </a:prstGeom>
          <a:noFill/>
          <a:ln w="38100" cap="flat" cmpd="sng">
            <a:solidFill>
              <a:schemeClr val="accent4"/>
            </a:solidFill>
            <a:prstDash val="solid"/>
            <a:round/>
            <a:headEnd type="none" w="sm" len="sm"/>
            <a:tailEnd type="none" w="sm" len="sm"/>
          </a:ln>
        </p:spPr>
      </p:cxnSp>
      <p:sp>
        <p:nvSpPr>
          <p:cNvPr id="27" name="Google Shape;27;p5"/>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8" name="Google Shape;28;p5"/>
          <p:cNvSpPr txBox="1">
            <a:spLocks noGrp="1"/>
          </p:cNvSpPr>
          <p:nvPr>
            <p:ph type="body" idx="1"/>
          </p:nvPr>
        </p:nvSpPr>
        <p:spPr>
          <a:xfrm>
            <a:off x="387900" y="1489825"/>
            <a:ext cx="3999900" cy="30789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9" name="Google Shape;29;p5"/>
          <p:cNvSpPr txBox="1">
            <a:spLocks noGrp="1"/>
          </p:cNvSpPr>
          <p:nvPr>
            <p:ph type="body" idx="2"/>
          </p:nvPr>
        </p:nvSpPr>
        <p:spPr>
          <a:xfrm>
            <a:off x="4756200" y="1489825"/>
            <a:ext cx="3999900" cy="30789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0" name="Google Shape;30;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1"/>
        <p:cNvGrpSpPr/>
        <p:nvPr/>
      </p:nvGrpSpPr>
      <p:grpSpPr>
        <a:xfrm>
          <a:off x="0" y="0"/>
          <a:ext cx="0" cy="0"/>
          <a:chOff x="0" y="0"/>
          <a:chExt cx="0" cy="0"/>
        </a:xfrm>
      </p:grpSpPr>
      <p:sp>
        <p:nvSpPr>
          <p:cNvPr id="32" name="Google Shape;32;p6"/>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3" name="Google Shape;33;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4"/>
        <p:cNvGrpSpPr/>
        <p:nvPr/>
      </p:nvGrpSpPr>
      <p:grpSpPr>
        <a:xfrm>
          <a:off x="0" y="0"/>
          <a:ext cx="0" cy="0"/>
          <a:chOff x="0" y="0"/>
          <a:chExt cx="0" cy="0"/>
        </a:xfrm>
      </p:grpSpPr>
      <p:cxnSp>
        <p:nvCxnSpPr>
          <p:cNvPr id="35" name="Google Shape;35;p7"/>
          <p:cNvCxnSpPr/>
          <p:nvPr/>
        </p:nvCxnSpPr>
        <p:spPr>
          <a:xfrm>
            <a:off x="489218" y="1412277"/>
            <a:ext cx="331500" cy="0"/>
          </a:xfrm>
          <a:prstGeom prst="straightConnector1">
            <a:avLst/>
          </a:prstGeom>
          <a:noFill/>
          <a:ln w="38100" cap="flat" cmpd="sng">
            <a:solidFill>
              <a:schemeClr val="accent4"/>
            </a:solidFill>
            <a:prstDash val="solid"/>
            <a:round/>
            <a:headEnd type="none" w="sm" len="sm"/>
            <a:tailEnd type="none" w="sm" len="sm"/>
          </a:ln>
        </p:spPr>
      </p:cxnSp>
      <p:sp>
        <p:nvSpPr>
          <p:cNvPr id="36" name="Google Shape;36;p7"/>
          <p:cNvSpPr txBox="1">
            <a:spLocks noGrp="1"/>
          </p:cNvSpPr>
          <p:nvPr>
            <p:ph type="title"/>
          </p:nvPr>
        </p:nvSpPr>
        <p:spPr>
          <a:xfrm>
            <a:off x="3879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7" name="Google Shape;37;p7"/>
          <p:cNvSpPr txBox="1">
            <a:spLocks noGrp="1"/>
          </p:cNvSpPr>
          <p:nvPr>
            <p:ph type="body" idx="1"/>
          </p:nvPr>
        </p:nvSpPr>
        <p:spPr>
          <a:xfrm>
            <a:off x="387900" y="1594025"/>
            <a:ext cx="2808000" cy="26811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8" name="Google Shape;38;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9"/>
        <p:cNvGrpSpPr/>
        <p:nvPr/>
      </p:nvGrpSpPr>
      <p:grpSpPr>
        <a:xfrm>
          <a:off x="0" y="0"/>
          <a:ext cx="0" cy="0"/>
          <a:chOff x="0" y="0"/>
          <a:chExt cx="0" cy="0"/>
        </a:xfrm>
      </p:grpSpPr>
      <p:sp>
        <p:nvSpPr>
          <p:cNvPr id="40" name="Google Shape;40;p8"/>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41" name="Google Shape;41;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2"/>
        <p:cNvGrpSpPr/>
        <p:nvPr/>
      </p:nvGrpSpPr>
      <p:grpSpPr>
        <a:xfrm>
          <a:off x="0" y="0"/>
          <a:ext cx="0" cy="0"/>
          <a:chOff x="0" y="0"/>
          <a:chExt cx="0" cy="0"/>
        </a:xfrm>
      </p:grpSpPr>
      <p:sp>
        <p:nvSpPr>
          <p:cNvPr id="43" name="Google Shape;43;p9"/>
          <p:cNvSpPr/>
          <p:nvPr/>
        </p:nvSpPr>
        <p:spPr>
          <a:xfrm>
            <a:off x="4572000" y="-75"/>
            <a:ext cx="4572000" cy="5143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4" name="Google Shape;44;p9"/>
          <p:cNvCxnSpPr/>
          <p:nvPr/>
        </p:nvCxnSpPr>
        <p:spPr>
          <a:xfrm>
            <a:off x="5029675" y="4495503"/>
            <a:ext cx="540900" cy="0"/>
          </a:xfrm>
          <a:prstGeom prst="straightConnector1">
            <a:avLst/>
          </a:prstGeom>
          <a:noFill/>
          <a:ln w="38100" cap="flat" cmpd="sng">
            <a:solidFill>
              <a:schemeClr val="accent5"/>
            </a:solidFill>
            <a:prstDash val="solid"/>
            <a:round/>
            <a:headEnd type="none" w="sm" len="sm"/>
            <a:tailEnd type="none" w="sm" len="sm"/>
          </a:ln>
        </p:spPr>
      </p:cxnSp>
      <p:sp>
        <p:nvSpPr>
          <p:cNvPr id="45" name="Google Shape;45;p9"/>
          <p:cNvSpPr txBox="1">
            <a:spLocks noGrp="1"/>
          </p:cNvSpPr>
          <p:nvPr>
            <p:ph type="title"/>
          </p:nvPr>
        </p:nvSpPr>
        <p:spPr>
          <a:xfrm>
            <a:off x="265500" y="1209075"/>
            <a:ext cx="4045200" cy="1506300"/>
          </a:xfrm>
          <a:prstGeom prst="rect">
            <a:avLst/>
          </a:prstGeom>
        </p:spPr>
        <p:txBody>
          <a:bodyPr spcFirstLastPara="1" wrap="square" lIns="91425" tIns="91425" rIns="91425" bIns="91425" anchor="b" anchorCtr="0">
            <a:no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a:endParaRPr/>
          </a:p>
        </p:txBody>
      </p:sp>
      <p:sp>
        <p:nvSpPr>
          <p:cNvPr id="46" name="Google Shape;46;p9"/>
          <p:cNvSpPr txBox="1">
            <a:spLocks noGrp="1"/>
          </p:cNvSpPr>
          <p:nvPr>
            <p:ph type="subTitle" idx="1"/>
          </p:nvPr>
        </p:nvSpPr>
        <p:spPr>
          <a:xfrm>
            <a:off x="265500" y="2769001"/>
            <a:ext cx="4045200" cy="13455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accent5"/>
              </a:buClr>
              <a:buSzPts val="2100"/>
              <a:buNone/>
              <a:defRPr sz="2100">
                <a:solidFill>
                  <a:schemeClr val="accent5"/>
                </a:solidFill>
              </a:defRPr>
            </a:lvl1pPr>
            <a:lvl2pPr lvl="1" algn="ctr">
              <a:lnSpc>
                <a:spcPct val="100000"/>
              </a:lnSpc>
              <a:spcBef>
                <a:spcPts val="0"/>
              </a:spcBef>
              <a:spcAft>
                <a:spcPts val="0"/>
              </a:spcAft>
              <a:buClr>
                <a:schemeClr val="accent5"/>
              </a:buClr>
              <a:buSzPts val="2100"/>
              <a:buNone/>
              <a:defRPr sz="2100">
                <a:solidFill>
                  <a:schemeClr val="accent5"/>
                </a:solidFill>
              </a:defRPr>
            </a:lvl2pPr>
            <a:lvl3pPr lvl="2" algn="ctr">
              <a:lnSpc>
                <a:spcPct val="100000"/>
              </a:lnSpc>
              <a:spcBef>
                <a:spcPts val="0"/>
              </a:spcBef>
              <a:spcAft>
                <a:spcPts val="0"/>
              </a:spcAft>
              <a:buClr>
                <a:schemeClr val="accent5"/>
              </a:buClr>
              <a:buSzPts val="2100"/>
              <a:buNone/>
              <a:defRPr sz="2100">
                <a:solidFill>
                  <a:schemeClr val="accent5"/>
                </a:solidFill>
              </a:defRPr>
            </a:lvl3pPr>
            <a:lvl4pPr lvl="3" algn="ctr">
              <a:lnSpc>
                <a:spcPct val="100000"/>
              </a:lnSpc>
              <a:spcBef>
                <a:spcPts val="0"/>
              </a:spcBef>
              <a:spcAft>
                <a:spcPts val="0"/>
              </a:spcAft>
              <a:buClr>
                <a:schemeClr val="accent5"/>
              </a:buClr>
              <a:buSzPts val="2100"/>
              <a:buNone/>
              <a:defRPr sz="2100">
                <a:solidFill>
                  <a:schemeClr val="accent5"/>
                </a:solidFill>
              </a:defRPr>
            </a:lvl4pPr>
            <a:lvl5pPr lvl="4" algn="ctr">
              <a:lnSpc>
                <a:spcPct val="100000"/>
              </a:lnSpc>
              <a:spcBef>
                <a:spcPts val="0"/>
              </a:spcBef>
              <a:spcAft>
                <a:spcPts val="0"/>
              </a:spcAft>
              <a:buClr>
                <a:schemeClr val="accent5"/>
              </a:buClr>
              <a:buSzPts val="2100"/>
              <a:buNone/>
              <a:defRPr sz="2100">
                <a:solidFill>
                  <a:schemeClr val="accent5"/>
                </a:solidFill>
              </a:defRPr>
            </a:lvl5pPr>
            <a:lvl6pPr lvl="5" algn="ctr">
              <a:lnSpc>
                <a:spcPct val="100000"/>
              </a:lnSpc>
              <a:spcBef>
                <a:spcPts val="0"/>
              </a:spcBef>
              <a:spcAft>
                <a:spcPts val="0"/>
              </a:spcAft>
              <a:buClr>
                <a:schemeClr val="accent5"/>
              </a:buClr>
              <a:buSzPts val="2100"/>
              <a:buNone/>
              <a:defRPr sz="2100">
                <a:solidFill>
                  <a:schemeClr val="accent5"/>
                </a:solidFill>
              </a:defRPr>
            </a:lvl6pPr>
            <a:lvl7pPr lvl="6" algn="ctr">
              <a:lnSpc>
                <a:spcPct val="100000"/>
              </a:lnSpc>
              <a:spcBef>
                <a:spcPts val="0"/>
              </a:spcBef>
              <a:spcAft>
                <a:spcPts val="0"/>
              </a:spcAft>
              <a:buClr>
                <a:schemeClr val="accent5"/>
              </a:buClr>
              <a:buSzPts val="2100"/>
              <a:buNone/>
              <a:defRPr sz="2100">
                <a:solidFill>
                  <a:schemeClr val="accent5"/>
                </a:solidFill>
              </a:defRPr>
            </a:lvl7pPr>
            <a:lvl8pPr lvl="7" algn="ctr">
              <a:lnSpc>
                <a:spcPct val="100000"/>
              </a:lnSpc>
              <a:spcBef>
                <a:spcPts val="0"/>
              </a:spcBef>
              <a:spcAft>
                <a:spcPts val="0"/>
              </a:spcAft>
              <a:buClr>
                <a:schemeClr val="accent5"/>
              </a:buClr>
              <a:buSzPts val="2100"/>
              <a:buNone/>
              <a:defRPr sz="2100">
                <a:solidFill>
                  <a:schemeClr val="accent5"/>
                </a:solidFill>
              </a:defRPr>
            </a:lvl8pPr>
            <a:lvl9pPr lvl="8" algn="ctr">
              <a:lnSpc>
                <a:spcPct val="100000"/>
              </a:lnSpc>
              <a:spcBef>
                <a:spcPts val="0"/>
              </a:spcBef>
              <a:spcAft>
                <a:spcPts val="0"/>
              </a:spcAft>
              <a:buClr>
                <a:schemeClr val="accent5"/>
              </a:buClr>
              <a:buSzPts val="2100"/>
              <a:buNone/>
              <a:defRPr sz="2100">
                <a:solidFill>
                  <a:schemeClr val="accent5"/>
                </a:solidFill>
              </a:defRPr>
            </a:lvl9pPr>
          </a:lstStyle>
          <a:p>
            <a:endParaRPr/>
          </a:p>
        </p:txBody>
      </p:sp>
      <p:sp>
        <p:nvSpPr>
          <p:cNvPr id="47" name="Google Shape;47;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8" name="Google Shape;48;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9"/>
        <p:cNvGrpSpPr/>
        <p:nvPr/>
      </p:nvGrpSpPr>
      <p:grpSpPr>
        <a:xfrm>
          <a:off x="0" y="0"/>
          <a:ext cx="0" cy="0"/>
          <a:chOff x="0" y="0"/>
          <a:chExt cx="0" cy="0"/>
        </a:xfrm>
      </p:grpSpPr>
      <p:sp>
        <p:nvSpPr>
          <p:cNvPr id="50" name="Google Shape;50;p10"/>
          <p:cNvSpPr txBox="1">
            <a:spLocks noGrp="1"/>
          </p:cNvSpPr>
          <p:nvPr>
            <p:ph type="body" idx="1"/>
          </p:nvPr>
        </p:nvSpPr>
        <p:spPr>
          <a:xfrm>
            <a:off x="319500" y="4233725"/>
            <a:ext cx="5998800" cy="5988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Font typeface="Roboto Slab"/>
              <a:buNone/>
              <a:defRPr>
                <a:latin typeface="Roboto Slab"/>
                <a:ea typeface="Roboto Slab"/>
                <a:cs typeface="Roboto Slab"/>
                <a:sym typeface="Roboto Slab"/>
              </a:defRPr>
            </a:lvl1pPr>
          </a:lstStyle>
          <a:p>
            <a:endParaRPr/>
          </a:p>
        </p:txBody>
      </p:sp>
      <p:sp>
        <p:nvSpPr>
          <p:cNvPr id="51" name="Google Shape;51;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marina">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87900" y="458025"/>
            <a:ext cx="8368200" cy="686100"/>
          </a:xfrm>
          <a:prstGeom prst="rect">
            <a:avLst/>
          </a:prstGeom>
          <a:noFill/>
          <a:ln>
            <a:noFill/>
          </a:ln>
        </p:spPr>
        <p:txBody>
          <a:bodyPr spcFirstLastPara="1" wrap="square" lIns="91425" tIns="91425" rIns="91425" bIns="91425" anchor="b" anchorCtr="0">
            <a:noAutofit/>
          </a:bodyPr>
          <a:lstStyle>
            <a:lvl1pPr lvl="0">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1pPr>
            <a:lvl2pPr lvl="1">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2pPr>
            <a:lvl3pPr lvl="2">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3pPr>
            <a:lvl4pPr lvl="3">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4pPr>
            <a:lvl5pPr lvl="4">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5pPr>
            <a:lvl6pPr lvl="5">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6pPr>
            <a:lvl7pPr lvl="6">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7pPr>
            <a:lvl8pPr lvl="7">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8pPr>
            <a:lvl9pPr lvl="8">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9pPr>
          </a:lstStyle>
          <a:p>
            <a:endParaRPr/>
          </a:p>
        </p:txBody>
      </p:sp>
      <p:sp>
        <p:nvSpPr>
          <p:cNvPr id="7" name="Google Shape;7;p1"/>
          <p:cNvSpPr txBox="1">
            <a:spLocks noGrp="1"/>
          </p:cNvSpPr>
          <p:nvPr>
            <p:ph type="body" idx="1"/>
          </p:nvPr>
        </p:nvSpPr>
        <p:spPr>
          <a:xfrm>
            <a:off x="387900" y="1489824"/>
            <a:ext cx="8368200" cy="30789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1"/>
              </a:buClr>
              <a:buSzPts val="1800"/>
              <a:buFont typeface="Roboto"/>
              <a:buChar char="●"/>
              <a:defRPr sz="1800">
                <a:solidFill>
                  <a:schemeClr val="dk1"/>
                </a:solidFill>
                <a:latin typeface="Roboto"/>
                <a:ea typeface="Roboto"/>
                <a:cs typeface="Roboto"/>
                <a:sym typeface="Roboto"/>
              </a:defRPr>
            </a:lvl1pPr>
            <a:lvl2pPr marL="914400" lvl="1"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2pPr>
            <a:lvl3pPr marL="1371600" lvl="2"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3pPr>
            <a:lvl4pPr marL="1828800" lvl="3"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4pPr>
            <a:lvl5pPr marL="2286000" lvl="4"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5pPr>
            <a:lvl6pPr marL="2743200" lvl="5"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6pPr>
            <a:lvl7pPr marL="3200400" lvl="6"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7pPr>
            <a:lvl8pPr marL="3657600" lvl="7"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8pPr>
            <a:lvl9pPr marL="4114800" lvl="8" indent="-317500">
              <a:lnSpc>
                <a:spcPct val="115000"/>
              </a:lnSpc>
              <a:spcBef>
                <a:spcPts val="1600"/>
              </a:spcBef>
              <a:spcAft>
                <a:spcPts val="1600"/>
              </a:spcAft>
              <a:buClr>
                <a:schemeClr val="dk1"/>
              </a:buClr>
              <a:buSzPts val="1400"/>
              <a:buFont typeface="Roboto"/>
              <a:buChar char="■"/>
              <a:defRPr>
                <a:solidFill>
                  <a:schemeClr val="dk1"/>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1"/>
                </a:solidFill>
                <a:latin typeface="Roboto"/>
                <a:ea typeface="Roboto"/>
                <a:cs typeface="Roboto"/>
                <a:sym typeface="Roboto"/>
              </a:defRPr>
            </a:lvl1pPr>
            <a:lvl2pPr lvl="1" algn="r">
              <a:buNone/>
              <a:defRPr sz="1000">
                <a:solidFill>
                  <a:schemeClr val="dk1"/>
                </a:solidFill>
                <a:latin typeface="Roboto"/>
                <a:ea typeface="Roboto"/>
                <a:cs typeface="Roboto"/>
                <a:sym typeface="Roboto"/>
              </a:defRPr>
            </a:lvl2pPr>
            <a:lvl3pPr lvl="2" algn="r">
              <a:buNone/>
              <a:defRPr sz="1000">
                <a:solidFill>
                  <a:schemeClr val="dk1"/>
                </a:solidFill>
                <a:latin typeface="Roboto"/>
                <a:ea typeface="Roboto"/>
                <a:cs typeface="Roboto"/>
                <a:sym typeface="Roboto"/>
              </a:defRPr>
            </a:lvl3pPr>
            <a:lvl4pPr lvl="3" algn="r">
              <a:buNone/>
              <a:defRPr sz="1000">
                <a:solidFill>
                  <a:schemeClr val="dk1"/>
                </a:solidFill>
                <a:latin typeface="Roboto"/>
                <a:ea typeface="Roboto"/>
                <a:cs typeface="Roboto"/>
                <a:sym typeface="Roboto"/>
              </a:defRPr>
            </a:lvl4pPr>
            <a:lvl5pPr lvl="4" algn="r">
              <a:buNone/>
              <a:defRPr sz="1000">
                <a:solidFill>
                  <a:schemeClr val="dk1"/>
                </a:solidFill>
                <a:latin typeface="Roboto"/>
                <a:ea typeface="Roboto"/>
                <a:cs typeface="Roboto"/>
                <a:sym typeface="Roboto"/>
              </a:defRPr>
            </a:lvl5pPr>
            <a:lvl6pPr lvl="5" algn="r">
              <a:buNone/>
              <a:defRPr sz="1000">
                <a:solidFill>
                  <a:schemeClr val="dk1"/>
                </a:solidFill>
                <a:latin typeface="Roboto"/>
                <a:ea typeface="Roboto"/>
                <a:cs typeface="Roboto"/>
                <a:sym typeface="Roboto"/>
              </a:defRPr>
            </a:lvl6pPr>
            <a:lvl7pPr lvl="6" algn="r">
              <a:buNone/>
              <a:defRPr sz="1000">
                <a:solidFill>
                  <a:schemeClr val="dk1"/>
                </a:solidFill>
                <a:latin typeface="Roboto"/>
                <a:ea typeface="Roboto"/>
                <a:cs typeface="Roboto"/>
                <a:sym typeface="Roboto"/>
              </a:defRPr>
            </a:lvl7pPr>
            <a:lvl8pPr lvl="7" algn="r">
              <a:buNone/>
              <a:defRPr sz="1000">
                <a:solidFill>
                  <a:schemeClr val="dk1"/>
                </a:solidFill>
                <a:latin typeface="Roboto"/>
                <a:ea typeface="Roboto"/>
                <a:cs typeface="Roboto"/>
                <a:sym typeface="Roboto"/>
              </a:defRPr>
            </a:lvl8pPr>
            <a:lvl9pPr lvl="8" algn="r">
              <a:buNone/>
              <a:defRPr sz="1000">
                <a:solidFill>
                  <a:schemeClr val="dk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mailto:smaclin-hurd@citlib.org" TargetMode="External"/><Relationship Id="rId2" Type="http://schemas.openxmlformats.org/officeDocument/2006/relationships/notesSlide" Target="../notesSlides/notesSlide15.xml"/><Relationship Id="rId1" Type="http://schemas.openxmlformats.org/officeDocument/2006/relationships/slideLayout" Target="../slideLayouts/slideLayout11.xml"/><Relationship Id="rId4" Type="http://schemas.openxmlformats.org/officeDocument/2006/relationships/hyperlink" Target="https://www.linkedin.com/in/srmaclin/"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hyperlink" Target="https://education.gale.com/l-pl2048/" TargetMode="External"/><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13"/>
          <p:cNvSpPr txBox="1">
            <a:spLocks noGrp="1"/>
          </p:cNvSpPr>
          <p:nvPr>
            <p:ph type="ctrTitle"/>
          </p:nvPr>
        </p:nvSpPr>
        <p:spPr>
          <a:xfrm>
            <a:off x="1500777" y="138675"/>
            <a:ext cx="5783400" cy="1457400"/>
          </a:xfrm>
          <a:prstGeom prst="rect">
            <a:avLst/>
          </a:prstGeom>
        </p:spPr>
        <p:txBody>
          <a:bodyPr spcFirstLastPara="1" wrap="square" lIns="91425" tIns="91425" rIns="91425" bIns="91425" anchor="b" anchorCtr="0">
            <a:noAutofit/>
          </a:bodyPr>
          <a:lstStyle/>
          <a:p>
            <a:pPr marL="0" lvl="0" indent="0" algn="l" rtl="0">
              <a:lnSpc>
                <a:spcPct val="115000"/>
              </a:lnSpc>
              <a:spcBef>
                <a:spcPts val="0"/>
              </a:spcBef>
              <a:spcAft>
                <a:spcPts val="0"/>
              </a:spcAft>
              <a:buNone/>
            </a:pPr>
            <a:r>
              <a:rPr lang="en" sz="2600" b="1">
                <a:solidFill>
                  <a:schemeClr val="accent5"/>
                </a:solidFill>
                <a:latin typeface="Calibri"/>
                <a:ea typeface="Calibri"/>
                <a:cs typeface="Calibri"/>
                <a:sym typeface="Calibri"/>
              </a:rPr>
              <a:t>Caffeinated and Confused:</a:t>
            </a:r>
            <a:r>
              <a:rPr lang="en" sz="2400" b="1">
                <a:solidFill>
                  <a:schemeClr val="accent5"/>
                </a:solidFill>
                <a:latin typeface="Calibri"/>
                <a:ea typeface="Calibri"/>
                <a:cs typeface="Calibri"/>
                <a:sym typeface="Calibri"/>
              </a:rPr>
              <a:t> </a:t>
            </a:r>
            <a:br>
              <a:rPr lang="en" sz="2400" b="1">
                <a:solidFill>
                  <a:schemeClr val="accent5"/>
                </a:solidFill>
                <a:latin typeface="Calibri"/>
                <a:ea typeface="Calibri"/>
                <a:cs typeface="Calibri"/>
                <a:sym typeface="Calibri"/>
              </a:rPr>
            </a:br>
            <a:r>
              <a:rPr lang="en" sz="2000" b="1">
                <a:solidFill>
                  <a:schemeClr val="accent5"/>
                </a:solidFill>
                <a:latin typeface="Calibri"/>
                <a:ea typeface="Calibri"/>
                <a:cs typeface="Calibri"/>
                <a:sym typeface="Calibri"/>
              </a:rPr>
              <a:t>When Quarantine Life and New Job Stress Collide</a:t>
            </a:r>
            <a:endParaRPr sz="2000">
              <a:solidFill>
                <a:schemeClr val="accent5"/>
              </a:solidFill>
            </a:endParaRPr>
          </a:p>
        </p:txBody>
      </p:sp>
      <p:sp>
        <p:nvSpPr>
          <p:cNvPr id="64" name="Google Shape;64;p13"/>
          <p:cNvSpPr txBox="1">
            <a:spLocks noGrp="1"/>
          </p:cNvSpPr>
          <p:nvPr>
            <p:ph type="subTitle" idx="1"/>
          </p:nvPr>
        </p:nvSpPr>
        <p:spPr>
          <a:xfrm>
            <a:off x="1680300" y="3049450"/>
            <a:ext cx="5783400" cy="1196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300">
                <a:solidFill>
                  <a:srgbClr val="000000"/>
                </a:solidFill>
              </a:rPr>
              <a:t>Stefanie Maclin-Hurd, MLIS</a:t>
            </a:r>
            <a:br>
              <a:rPr lang="en" sz="2300">
                <a:solidFill>
                  <a:srgbClr val="000000"/>
                </a:solidFill>
              </a:rPr>
            </a:br>
            <a:r>
              <a:rPr lang="en" sz="2300">
                <a:solidFill>
                  <a:srgbClr val="000000"/>
                </a:solidFill>
              </a:rPr>
              <a:t>ILS Support Librarian</a:t>
            </a:r>
            <a:endParaRPr sz="2300">
              <a:solidFill>
                <a:srgbClr val="000000"/>
              </a:solidFill>
            </a:endParaRPr>
          </a:p>
          <a:p>
            <a:pPr marL="0" lvl="0" indent="0" algn="ctr" rtl="0">
              <a:spcBef>
                <a:spcPts val="0"/>
              </a:spcBef>
              <a:spcAft>
                <a:spcPts val="0"/>
              </a:spcAft>
              <a:buNone/>
            </a:pPr>
            <a:r>
              <a:rPr lang="en" sz="2300">
                <a:solidFill>
                  <a:srgbClr val="000000"/>
                </a:solidFill>
              </a:rPr>
              <a:t>WAGGIN District Libraries </a:t>
            </a:r>
            <a:endParaRPr sz="2300">
              <a:solidFill>
                <a:srgbClr val="00000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22"/>
          <p:cNvSpPr txBox="1">
            <a:spLocks noGrp="1"/>
          </p:cNvSpPr>
          <p:nvPr>
            <p:ph type="title"/>
          </p:nvPr>
        </p:nvSpPr>
        <p:spPr>
          <a:xfrm>
            <a:off x="283450" y="1751350"/>
            <a:ext cx="4045200" cy="1506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In a 900sqft box</a:t>
            </a:r>
            <a:endParaRPr/>
          </a:p>
        </p:txBody>
      </p:sp>
      <p:sp>
        <p:nvSpPr>
          <p:cNvPr id="133" name="Google Shape;133;p22"/>
          <p:cNvSpPr txBox="1">
            <a:spLocks noGrp="1"/>
          </p:cNvSpPr>
          <p:nvPr>
            <p:ph type="body" idx="2"/>
          </p:nvPr>
        </p:nvSpPr>
        <p:spPr>
          <a:xfrm>
            <a:off x="4939500" y="107725"/>
            <a:ext cx="3837000" cy="4937100"/>
          </a:xfrm>
          <a:prstGeom prst="rect">
            <a:avLst/>
          </a:prstGeom>
        </p:spPr>
        <p:txBody>
          <a:bodyPr spcFirstLastPara="1" wrap="square" lIns="91425" tIns="91425" rIns="91425" bIns="91425" anchor="ctr" anchorCtr="0">
            <a:noAutofit/>
          </a:bodyPr>
          <a:lstStyle/>
          <a:p>
            <a:pPr marL="457200" lvl="0" indent="-342900" algn="l" rtl="0">
              <a:spcBef>
                <a:spcPts val="0"/>
              </a:spcBef>
              <a:spcAft>
                <a:spcPts val="0"/>
              </a:spcAft>
              <a:buSzPts val="1800"/>
              <a:buChar char="●"/>
            </a:pPr>
            <a:r>
              <a:rPr lang="en"/>
              <a:t>No dedicated office space.</a:t>
            </a:r>
            <a:endParaRPr/>
          </a:p>
          <a:p>
            <a:pPr marL="457200" lvl="0" indent="-342900" algn="l" rtl="0">
              <a:spcBef>
                <a:spcPts val="0"/>
              </a:spcBef>
              <a:spcAft>
                <a:spcPts val="0"/>
              </a:spcAft>
              <a:buSzPts val="1800"/>
              <a:buChar char="●"/>
            </a:pPr>
            <a:r>
              <a:rPr lang="en"/>
              <a:t>No “alone time” to work. </a:t>
            </a:r>
            <a:endParaRPr/>
          </a:p>
          <a:p>
            <a:pPr marL="457200" lvl="0" indent="-342900" algn="l" rtl="0">
              <a:spcBef>
                <a:spcPts val="0"/>
              </a:spcBef>
              <a:spcAft>
                <a:spcPts val="0"/>
              </a:spcAft>
              <a:buSzPts val="1800"/>
              <a:buChar char="●"/>
            </a:pPr>
            <a:r>
              <a:rPr lang="en"/>
              <a:t>Daniel Tiger was my background noise</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23"/>
          <p:cNvSpPr txBox="1">
            <a:spLocks noGrp="1"/>
          </p:cNvSpPr>
          <p:nvPr>
            <p:ph type="title" idx="4294967295"/>
          </p:nvPr>
        </p:nvSpPr>
        <p:spPr>
          <a:xfrm>
            <a:off x="311700" y="372500"/>
            <a:ext cx="8520600" cy="733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Learning flexibility… </a:t>
            </a:r>
            <a:endParaRPr/>
          </a:p>
        </p:txBody>
      </p:sp>
      <p:sp>
        <p:nvSpPr>
          <p:cNvPr id="139" name="Google Shape;139;p23"/>
          <p:cNvSpPr txBox="1">
            <a:spLocks noGrp="1"/>
          </p:cNvSpPr>
          <p:nvPr>
            <p:ph type="body" idx="4294967295"/>
          </p:nvPr>
        </p:nvSpPr>
        <p:spPr>
          <a:xfrm>
            <a:off x="311700" y="1195201"/>
            <a:ext cx="3853200" cy="524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sz="2400">
              <a:solidFill>
                <a:schemeClr val="accent5"/>
              </a:solidFill>
            </a:endParaRPr>
          </a:p>
        </p:txBody>
      </p:sp>
      <p:cxnSp>
        <p:nvCxnSpPr>
          <p:cNvPr id="140" name="Google Shape;140;p23"/>
          <p:cNvCxnSpPr/>
          <p:nvPr/>
        </p:nvCxnSpPr>
        <p:spPr>
          <a:xfrm>
            <a:off x="418675" y="1811883"/>
            <a:ext cx="270900" cy="0"/>
          </a:xfrm>
          <a:prstGeom prst="straightConnector1">
            <a:avLst/>
          </a:prstGeom>
          <a:noFill/>
          <a:ln w="9525" cap="flat" cmpd="sng">
            <a:solidFill>
              <a:schemeClr val="lt2"/>
            </a:solidFill>
            <a:prstDash val="solid"/>
            <a:round/>
            <a:headEnd type="none" w="sm" len="sm"/>
            <a:tailEnd type="none" w="sm" len="sm"/>
          </a:ln>
        </p:spPr>
      </p:cxnSp>
      <p:sp>
        <p:nvSpPr>
          <p:cNvPr id="141" name="Google Shape;141;p23"/>
          <p:cNvSpPr txBox="1">
            <a:spLocks noGrp="1"/>
          </p:cNvSpPr>
          <p:nvPr>
            <p:ph type="body" idx="4294967295"/>
          </p:nvPr>
        </p:nvSpPr>
        <p:spPr>
          <a:xfrm>
            <a:off x="311700" y="1916325"/>
            <a:ext cx="3853200" cy="29847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SzPts val="1400"/>
              <a:buChar char="●"/>
            </a:pPr>
            <a:r>
              <a:rPr lang="en" sz="1400"/>
              <a:t>Needed to learn how to work from home</a:t>
            </a:r>
            <a:endParaRPr sz="1400"/>
          </a:p>
          <a:p>
            <a:pPr marL="457200" lvl="0" indent="-317500" algn="l" rtl="0">
              <a:spcBef>
                <a:spcPts val="0"/>
              </a:spcBef>
              <a:spcAft>
                <a:spcPts val="0"/>
              </a:spcAft>
              <a:buSzPts val="1400"/>
              <a:buChar char="●"/>
            </a:pPr>
            <a:r>
              <a:rPr lang="en" sz="1400"/>
              <a:t>And how I best learned new tricks</a:t>
            </a:r>
            <a:endParaRPr sz="1400"/>
          </a:p>
          <a:p>
            <a:pPr marL="457200" lvl="0" indent="-317500" algn="l" rtl="0">
              <a:spcBef>
                <a:spcPts val="0"/>
              </a:spcBef>
              <a:spcAft>
                <a:spcPts val="0"/>
              </a:spcAft>
              <a:buSzPts val="1400"/>
              <a:buChar char="●"/>
            </a:pPr>
            <a:r>
              <a:rPr lang="en" sz="1400"/>
              <a:t>That some days, I needed to “let it go”.  </a:t>
            </a:r>
            <a:endParaRPr sz="1400"/>
          </a:p>
        </p:txBody>
      </p:sp>
      <p:sp>
        <p:nvSpPr>
          <p:cNvPr id="142" name="Google Shape;142;p23"/>
          <p:cNvSpPr txBox="1">
            <a:spLocks noGrp="1"/>
          </p:cNvSpPr>
          <p:nvPr>
            <p:ph type="body" idx="4294967295"/>
          </p:nvPr>
        </p:nvSpPr>
        <p:spPr>
          <a:xfrm>
            <a:off x="4905750" y="1201619"/>
            <a:ext cx="3853200" cy="524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sz="2400">
              <a:solidFill>
                <a:schemeClr val="accent5"/>
              </a:solidFill>
            </a:endParaRPr>
          </a:p>
        </p:txBody>
      </p:sp>
      <p:cxnSp>
        <p:nvCxnSpPr>
          <p:cNvPr id="143" name="Google Shape;143;p23"/>
          <p:cNvCxnSpPr/>
          <p:nvPr/>
        </p:nvCxnSpPr>
        <p:spPr>
          <a:xfrm>
            <a:off x="5012725" y="1811883"/>
            <a:ext cx="270900" cy="0"/>
          </a:xfrm>
          <a:prstGeom prst="straightConnector1">
            <a:avLst/>
          </a:prstGeom>
          <a:noFill/>
          <a:ln w="9525" cap="flat" cmpd="sng">
            <a:solidFill>
              <a:schemeClr val="lt2"/>
            </a:solidFill>
            <a:prstDash val="solid"/>
            <a:round/>
            <a:headEnd type="none" w="sm" len="sm"/>
            <a:tailEnd type="none" w="sm" len="sm"/>
          </a:ln>
        </p:spPr>
      </p:cxnSp>
      <p:sp>
        <p:nvSpPr>
          <p:cNvPr id="144" name="Google Shape;144;p23"/>
          <p:cNvSpPr txBox="1">
            <a:spLocks noGrp="1"/>
          </p:cNvSpPr>
          <p:nvPr>
            <p:ph type="body" idx="4294967295"/>
          </p:nvPr>
        </p:nvSpPr>
        <p:spPr>
          <a:xfrm>
            <a:off x="4905750" y="1916330"/>
            <a:ext cx="3853200" cy="27531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sz="1400"/>
          </a:p>
        </p:txBody>
      </p:sp>
      <p:pic>
        <p:nvPicPr>
          <p:cNvPr id="145" name="Google Shape;145;p23"/>
          <p:cNvPicPr preferRelativeResize="0"/>
          <p:nvPr/>
        </p:nvPicPr>
        <p:blipFill>
          <a:blip r:embed="rId3">
            <a:alphaModFix/>
          </a:blip>
          <a:stretch>
            <a:fillRect/>
          </a:stretch>
        </p:blipFill>
        <p:spPr>
          <a:xfrm>
            <a:off x="4739550" y="834800"/>
            <a:ext cx="4299199" cy="41092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24"/>
          <p:cNvSpPr txBox="1">
            <a:spLocks noGrp="1"/>
          </p:cNvSpPr>
          <p:nvPr>
            <p:ph type="title"/>
          </p:nvPr>
        </p:nvSpPr>
        <p:spPr>
          <a:xfrm>
            <a:off x="265500" y="1818600"/>
            <a:ext cx="4045200" cy="1506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…because you want me to do what?</a:t>
            </a:r>
            <a:endParaRPr/>
          </a:p>
        </p:txBody>
      </p:sp>
      <p:sp>
        <p:nvSpPr>
          <p:cNvPr id="151" name="Google Shape;151;p24"/>
          <p:cNvSpPr txBox="1">
            <a:spLocks noGrp="1"/>
          </p:cNvSpPr>
          <p:nvPr>
            <p:ph type="body" idx="2"/>
          </p:nvPr>
        </p:nvSpPr>
        <p:spPr>
          <a:xfrm>
            <a:off x="4939500" y="134650"/>
            <a:ext cx="3837000" cy="4739700"/>
          </a:xfrm>
          <a:prstGeom prst="rect">
            <a:avLst/>
          </a:prstGeom>
        </p:spPr>
        <p:txBody>
          <a:bodyPr spcFirstLastPara="1" wrap="square" lIns="91425" tIns="91425" rIns="91425" bIns="91425" anchor="ctr" anchorCtr="0">
            <a:noAutofit/>
          </a:bodyPr>
          <a:lstStyle/>
          <a:p>
            <a:pPr marL="457200" lvl="0" indent="-342900" algn="l" rtl="0">
              <a:spcBef>
                <a:spcPts val="0"/>
              </a:spcBef>
              <a:spcAft>
                <a:spcPts val="0"/>
              </a:spcAft>
              <a:buSzPts val="1800"/>
              <a:buChar char="●"/>
            </a:pPr>
            <a:r>
              <a:rPr lang="en"/>
              <a:t>“Duties unassigned”</a:t>
            </a:r>
            <a:endParaRPr/>
          </a:p>
          <a:p>
            <a:pPr marL="457200" lvl="0" indent="-342900" algn="l" rtl="0">
              <a:spcBef>
                <a:spcPts val="0"/>
              </a:spcBef>
              <a:spcAft>
                <a:spcPts val="0"/>
              </a:spcAft>
              <a:buSzPts val="1800"/>
              <a:buChar char="●"/>
            </a:pPr>
            <a:r>
              <a:rPr lang="en"/>
              <a:t>Default IT person for the smaller libraries in my district (consortia)</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25"/>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p>
            <a:pPr marL="457200" lvl="0" indent="-342900" algn="l" rtl="0">
              <a:spcBef>
                <a:spcPts val="0"/>
              </a:spcBef>
              <a:spcAft>
                <a:spcPts val="0"/>
              </a:spcAft>
              <a:buSzPts val="1800"/>
              <a:buChar char="●"/>
            </a:pPr>
            <a:r>
              <a:rPr lang="en"/>
              <a:t>Improved my tech skills</a:t>
            </a:r>
            <a:endParaRPr/>
          </a:p>
          <a:p>
            <a:pPr marL="457200" lvl="0" indent="-342900" algn="l" rtl="0">
              <a:spcBef>
                <a:spcPts val="0"/>
              </a:spcBef>
              <a:spcAft>
                <a:spcPts val="0"/>
              </a:spcAft>
              <a:buSzPts val="1800"/>
              <a:buChar char="●"/>
            </a:pPr>
            <a:r>
              <a:rPr lang="en"/>
              <a:t>Remote working resulted in better productivity, but more caffeine drinking</a:t>
            </a:r>
            <a:endParaRPr/>
          </a:p>
          <a:p>
            <a:pPr marL="457200" lvl="0" indent="-342900" algn="l" rtl="0">
              <a:spcBef>
                <a:spcPts val="0"/>
              </a:spcBef>
              <a:spcAft>
                <a:spcPts val="0"/>
              </a:spcAft>
              <a:buSzPts val="1800"/>
              <a:buChar char="●"/>
            </a:pPr>
            <a:r>
              <a:rPr lang="en"/>
              <a:t>Required greater flexibility, adaptability, and multitasking.</a:t>
            </a:r>
            <a:endParaRPr/>
          </a:p>
        </p:txBody>
      </p:sp>
      <p:sp>
        <p:nvSpPr>
          <p:cNvPr id="157" name="Google Shape;157;p25"/>
          <p:cNvSpPr txBox="1">
            <a:spLocks noGrp="1"/>
          </p:cNvSpPr>
          <p:nvPr>
            <p:ph type="title"/>
          </p:nvPr>
        </p:nvSpPr>
        <p:spPr>
          <a:xfrm>
            <a:off x="265500" y="1818600"/>
            <a:ext cx="4045200" cy="1506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What were the results?</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26"/>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1800"/>
              <a:t>And Finally… Just for Laughs…</a:t>
            </a:r>
            <a:endParaRPr sz="1800"/>
          </a:p>
          <a:p>
            <a:pPr marL="457200" lvl="0" indent="-342900" algn="l" rtl="0">
              <a:spcBef>
                <a:spcPts val="0"/>
              </a:spcBef>
              <a:spcAft>
                <a:spcPts val="0"/>
              </a:spcAft>
              <a:buSzPts val="1800"/>
              <a:buChar char="●"/>
            </a:pPr>
            <a:r>
              <a:rPr lang="en" sz="1800"/>
              <a:t>Average 2-4 cups of tea each day</a:t>
            </a:r>
            <a:endParaRPr sz="1800"/>
          </a:p>
          <a:p>
            <a:pPr marL="457200" lvl="0" indent="-342900" algn="l" rtl="0">
              <a:spcBef>
                <a:spcPts val="0"/>
              </a:spcBef>
              <a:spcAft>
                <a:spcPts val="0"/>
              </a:spcAft>
              <a:buSzPts val="1800"/>
              <a:buChar char="●"/>
            </a:pPr>
            <a:r>
              <a:rPr lang="en" sz="1800"/>
              <a:t>My kid learned basic SQL with me, and still draws “computers” to work too.)</a:t>
            </a:r>
            <a:endParaRPr sz="1800"/>
          </a:p>
          <a:p>
            <a:pPr marL="0" lvl="0" indent="0" algn="l" rtl="0">
              <a:spcBef>
                <a:spcPts val="0"/>
              </a:spcBef>
              <a:spcAft>
                <a:spcPts val="0"/>
              </a:spcAft>
              <a:buNone/>
            </a:pPr>
            <a:endParaRPr sz="1800"/>
          </a:p>
          <a:p>
            <a:pPr marL="0" lvl="0" indent="0" algn="l" rtl="0">
              <a:spcBef>
                <a:spcPts val="0"/>
              </a:spcBef>
              <a:spcAft>
                <a:spcPts val="0"/>
              </a:spcAft>
              <a:buNone/>
            </a:pPr>
            <a:r>
              <a:rPr lang="en" sz="1800"/>
              <a:t>But seriously…</a:t>
            </a:r>
            <a:endParaRPr sz="1800"/>
          </a:p>
          <a:p>
            <a:pPr marL="457200" lvl="0" indent="-342900" algn="l" rtl="0">
              <a:spcBef>
                <a:spcPts val="0"/>
              </a:spcBef>
              <a:spcAft>
                <a:spcPts val="0"/>
              </a:spcAft>
              <a:buSzPts val="1800"/>
              <a:buChar char="●"/>
            </a:pPr>
            <a:r>
              <a:rPr lang="en" sz="1800"/>
              <a:t>Learned how to be a “tech person” on the job</a:t>
            </a:r>
            <a:endParaRPr sz="1800"/>
          </a:p>
        </p:txBody>
      </p:sp>
      <p:pic>
        <p:nvPicPr>
          <p:cNvPr id="163" name="Google Shape;163;p26"/>
          <p:cNvPicPr preferRelativeResize="0"/>
          <p:nvPr/>
        </p:nvPicPr>
        <p:blipFill>
          <a:blip r:embed="rId3">
            <a:alphaModFix/>
          </a:blip>
          <a:stretch>
            <a:fillRect/>
          </a:stretch>
        </p:blipFill>
        <p:spPr>
          <a:xfrm>
            <a:off x="7000450" y="3381575"/>
            <a:ext cx="2076525" cy="1609324"/>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27"/>
          <p:cNvSpPr/>
          <p:nvPr/>
        </p:nvSpPr>
        <p:spPr>
          <a:xfrm>
            <a:off x="0" y="0"/>
            <a:ext cx="9161100" cy="24846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27"/>
          <p:cNvSpPr txBox="1">
            <a:spLocks noGrp="1"/>
          </p:cNvSpPr>
          <p:nvPr>
            <p:ph type="title" idx="4294967295"/>
          </p:nvPr>
        </p:nvSpPr>
        <p:spPr>
          <a:xfrm>
            <a:off x="311700" y="372500"/>
            <a:ext cx="8520600" cy="7335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solidFill>
                  <a:schemeClr val="accent1"/>
                </a:solidFill>
              </a:rPr>
              <a:t>Contact Information</a:t>
            </a:r>
            <a:endParaRPr>
              <a:solidFill>
                <a:schemeClr val="accent1"/>
              </a:solidFill>
            </a:endParaRPr>
          </a:p>
        </p:txBody>
      </p:sp>
      <p:grpSp>
        <p:nvGrpSpPr>
          <p:cNvPr id="170" name="Google Shape;170;p27"/>
          <p:cNvGrpSpPr/>
          <p:nvPr/>
        </p:nvGrpSpPr>
        <p:grpSpPr>
          <a:xfrm>
            <a:off x="1211307" y="1705030"/>
            <a:ext cx="1233485" cy="1233485"/>
            <a:chOff x="1700550" y="1498632"/>
            <a:chExt cx="1053900" cy="1053900"/>
          </a:xfrm>
        </p:grpSpPr>
        <p:sp>
          <p:nvSpPr>
            <p:cNvPr id="171" name="Google Shape;171;p27"/>
            <p:cNvSpPr/>
            <p:nvPr/>
          </p:nvSpPr>
          <p:spPr>
            <a:xfrm>
              <a:off x="1700550" y="1498632"/>
              <a:ext cx="1053900" cy="10539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27"/>
            <p:cNvSpPr/>
            <p:nvPr/>
          </p:nvSpPr>
          <p:spPr>
            <a:xfrm>
              <a:off x="1956450" y="1729405"/>
              <a:ext cx="542100" cy="515400"/>
            </a:xfrm>
            <a:prstGeom prst="star5">
              <a:avLst>
                <a:gd name="adj" fmla="val 19098"/>
                <a:gd name="hf" fmla="val 105146"/>
                <a:gd name="vf" fmla="val 110557"/>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3" name="Google Shape;173;p27"/>
          <p:cNvGrpSpPr/>
          <p:nvPr/>
        </p:nvGrpSpPr>
        <p:grpSpPr>
          <a:xfrm>
            <a:off x="2583323" y="1705030"/>
            <a:ext cx="1233485" cy="1233485"/>
            <a:chOff x="2872812" y="1498619"/>
            <a:chExt cx="1053900" cy="1053900"/>
          </a:xfrm>
        </p:grpSpPr>
        <p:sp>
          <p:nvSpPr>
            <p:cNvPr id="174" name="Google Shape;174;p27"/>
            <p:cNvSpPr/>
            <p:nvPr/>
          </p:nvSpPr>
          <p:spPr>
            <a:xfrm>
              <a:off x="2872812" y="1498619"/>
              <a:ext cx="1053900" cy="10539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27"/>
            <p:cNvSpPr/>
            <p:nvPr/>
          </p:nvSpPr>
          <p:spPr>
            <a:xfrm>
              <a:off x="3128712" y="1729418"/>
              <a:ext cx="542100" cy="515400"/>
            </a:xfrm>
            <a:prstGeom prst="star5">
              <a:avLst>
                <a:gd name="adj" fmla="val 19098"/>
                <a:gd name="hf" fmla="val 105146"/>
                <a:gd name="vf" fmla="val 110557"/>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6" name="Google Shape;176;p27"/>
          <p:cNvGrpSpPr/>
          <p:nvPr/>
        </p:nvGrpSpPr>
        <p:grpSpPr>
          <a:xfrm>
            <a:off x="3955309" y="1705030"/>
            <a:ext cx="1233485" cy="1233485"/>
            <a:chOff x="4045050" y="1484544"/>
            <a:chExt cx="1053900" cy="1053900"/>
          </a:xfrm>
        </p:grpSpPr>
        <p:sp>
          <p:nvSpPr>
            <p:cNvPr id="177" name="Google Shape;177;p27"/>
            <p:cNvSpPr/>
            <p:nvPr/>
          </p:nvSpPr>
          <p:spPr>
            <a:xfrm>
              <a:off x="4045050" y="1484544"/>
              <a:ext cx="1053900" cy="10539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27"/>
            <p:cNvSpPr/>
            <p:nvPr/>
          </p:nvSpPr>
          <p:spPr>
            <a:xfrm>
              <a:off x="4300950" y="1715343"/>
              <a:ext cx="542100" cy="515400"/>
            </a:xfrm>
            <a:prstGeom prst="star5">
              <a:avLst>
                <a:gd name="adj" fmla="val 19098"/>
                <a:gd name="hf" fmla="val 105146"/>
                <a:gd name="vf" fmla="val 110557"/>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9" name="Google Shape;179;p27"/>
          <p:cNvGrpSpPr/>
          <p:nvPr/>
        </p:nvGrpSpPr>
        <p:grpSpPr>
          <a:xfrm>
            <a:off x="5327311" y="1705030"/>
            <a:ext cx="1233485" cy="1233485"/>
            <a:chOff x="5217300" y="1498632"/>
            <a:chExt cx="1053900" cy="1053900"/>
          </a:xfrm>
        </p:grpSpPr>
        <p:sp>
          <p:nvSpPr>
            <p:cNvPr id="180" name="Google Shape;180;p27"/>
            <p:cNvSpPr/>
            <p:nvPr/>
          </p:nvSpPr>
          <p:spPr>
            <a:xfrm>
              <a:off x="5217300" y="1498632"/>
              <a:ext cx="1053900" cy="10539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27"/>
            <p:cNvSpPr/>
            <p:nvPr/>
          </p:nvSpPr>
          <p:spPr>
            <a:xfrm>
              <a:off x="5473200" y="1729430"/>
              <a:ext cx="542100" cy="515400"/>
            </a:xfrm>
            <a:prstGeom prst="star5">
              <a:avLst>
                <a:gd name="adj" fmla="val 19098"/>
                <a:gd name="hf" fmla="val 105146"/>
                <a:gd name="vf" fmla="val 110557"/>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2" name="Google Shape;182;p27"/>
          <p:cNvGrpSpPr/>
          <p:nvPr/>
        </p:nvGrpSpPr>
        <p:grpSpPr>
          <a:xfrm>
            <a:off x="6699312" y="1705030"/>
            <a:ext cx="1233485" cy="1233485"/>
            <a:chOff x="6389550" y="1498632"/>
            <a:chExt cx="1053900" cy="1053900"/>
          </a:xfrm>
        </p:grpSpPr>
        <p:sp>
          <p:nvSpPr>
            <p:cNvPr id="183" name="Google Shape;183;p27"/>
            <p:cNvSpPr/>
            <p:nvPr/>
          </p:nvSpPr>
          <p:spPr>
            <a:xfrm>
              <a:off x="6389550" y="1498632"/>
              <a:ext cx="1053900" cy="10539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27"/>
            <p:cNvSpPr/>
            <p:nvPr/>
          </p:nvSpPr>
          <p:spPr>
            <a:xfrm>
              <a:off x="6645450" y="1729430"/>
              <a:ext cx="542100" cy="515400"/>
            </a:xfrm>
            <a:prstGeom prst="star5">
              <a:avLst>
                <a:gd name="adj" fmla="val 19098"/>
                <a:gd name="hf" fmla="val 105146"/>
                <a:gd name="vf" fmla="val 110557"/>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5" name="Google Shape;185;p27"/>
          <p:cNvSpPr txBox="1">
            <a:spLocks noGrp="1"/>
          </p:cNvSpPr>
          <p:nvPr>
            <p:ph type="body" idx="4294967295"/>
          </p:nvPr>
        </p:nvSpPr>
        <p:spPr>
          <a:xfrm>
            <a:off x="311700" y="3198825"/>
            <a:ext cx="8520600" cy="16098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sz="2400" u="sng">
                <a:solidFill>
                  <a:schemeClr val="hlink"/>
                </a:solidFill>
                <a:hlinkClick r:id="rId3"/>
              </a:rPr>
              <a:t>smaclin-hurd@citlib.org</a:t>
            </a:r>
            <a:r>
              <a:rPr lang="en" sz="2400"/>
              <a:t/>
            </a:r>
            <a:br>
              <a:rPr lang="en" sz="2400"/>
            </a:br>
            <a:r>
              <a:rPr lang="en" sz="2400"/>
              <a:t>LinkedIn: </a:t>
            </a:r>
            <a:r>
              <a:rPr lang="en" sz="1100" u="sng">
                <a:solidFill>
                  <a:schemeClr val="hlink"/>
                </a:solidFill>
                <a:latin typeface="Arial"/>
                <a:ea typeface="Arial"/>
                <a:cs typeface="Arial"/>
                <a:sym typeface="Arial"/>
                <a:hlinkClick r:id="rId4"/>
              </a:rPr>
              <a:t>Stefanie R. (Maclin) Maclin-Hurd | LinkedIn</a:t>
            </a:r>
            <a:r>
              <a:rPr lang="en" sz="2400"/>
              <a:t/>
            </a:r>
            <a:br>
              <a:rPr lang="en" sz="2400"/>
            </a:br>
            <a:r>
              <a:rPr lang="en" sz="2400"/>
              <a:t>I can also be found on Discord and Slack.</a:t>
            </a:r>
            <a:endParaRPr sz="24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14"/>
          <p:cNvSpPr txBox="1">
            <a:spLocks noGrp="1"/>
          </p:cNvSpPr>
          <p:nvPr>
            <p:ph type="body" idx="2"/>
          </p:nvPr>
        </p:nvSpPr>
        <p:spPr>
          <a:xfrm>
            <a:off x="4939500" y="224400"/>
            <a:ext cx="3837000" cy="4452300"/>
          </a:xfrm>
          <a:prstGeom prst="rect">
            <a:avLst/>
          </a:prstGeom>
        </p:spPr>
        <p:txBody>
          <a:bodyPr spcFirstLastPara="1" wrap="square" lIns="91425" tIns="91425" rIns="91425" bIns="91425" anchor="ctr" anchorCtr="0">
            <a:noAutofit/>
          </a:bodyPr>
          <a:lstStyle/>
          <a:p>
            <a:pPr marL="457200" lvl="0" indent="-342900" algn="l" rtl="0">
              <a:spcBef>
                <a:spcPts val="0"/>
              </a:spcBef>
              <a:spcAft>
                <a:spcPts val="0"/>
              </a:spcAft>
              <a:buSzPts val="1800"/>
              <a:buChar char="●"/>
            </a:pPr>
            <a:r>
              <a:rPr lang="en"/>
              <a:t>Started job October 2019</a:t>
            </a:r>
            <a:endParaRPr/>
          </a:p>
          <a:p>
            <a:pPr marL="457200" lvl="0" indent="-342900" algn="l" rtl="0">
              <a:spcBef>
                <a:spcPts val="0"/>
              </a:spcBef>
              <a:spcAft>
                <a:spcPts val="0"/>
              </a:spcAft>
              <a:buSzPts val="1800"/>
              <a:buChar char="●"/>
            </a:pPr>
            <a:r>
              <a:rPr lang="en"/>
              <a:t>Manage ILS (Polaris) for 20 public libraries across 3 SW PA counties </a:t>
            </a:r>
            <a:endParaRPr/>
          </a:p>
          <a:p>
            <a:pPr marL="457200" lvl="0" indent="-342900" algn="l" rtl="0">
              <a:spcBef>
                <a:spcPts val="0"/>
              </a:spcBef>
              <a:spcAft>
                <a:spcPts val="0"/>
              </a:spcAft>
              <a:buSzPts val="1800"/>
              <a:buChar char="●"/>
            </a:pPr>
            <a:r>
              <a:rPr lang="en"/>
              <a:t>NOT a tech person. </a:t>
            </a:r>
            <a:endParaRPr/>
          </a:p>
          <a:p>
            <a:pPr marL="457200" lvl="0" indent="-342900" algn="l" rtl="0">
              <a:spcBef>
                <a:spcPts val="0"/>
              </a:spcBef>
              <a:spcAft>
                <a:spcPts val="0"/>
              </a:spcAft>
              <a:buSzPts val="1800"/>
              <a:buChar char="●"/>
            </a:pPr>
            <a:r>
              <a:rPr lang="en"/>
              <a:t>MLIS in 2010 with a specialization in Archives.</a:t>
            </a:r>
            <a:endParaRPr/>
          </a:p>
          <a:p>
            <a:pPr marL="457200" lvl="0" indent="-342900" algn="l" rtl="0">
              <a:spcBef>
                <a:spcPts val="0"/>
              </a:spcBef>
              <a:spcAft>
                <a:spcPts val="0"/>
              </a:spcAft>
              <a:buSzPts val="1800"/>
              <a:buChar char="●"/>
            </a:pPr>
            <a:r>
              <a:rPr lang="en"/>
              <a:t>Spent ~7 years in corporate librarianship, focuses on reference, research, and cataloging.</a:t>
            </a:r>
            <a:endParaRPr/>
          </a:p>
        </p:txBody>
      </p:sp>
      <p:sp>
        <p:nvSpPr>
          <p:cNvPr id="70" name="Google Shape;70;p14"/>
          <p:cNvSpPr txBox="1">
            <a:spLocks noGrp="1"/>
          </p:cNvSpPr>
          <p:nvPr>
            <p:ph type="title"/>
          </p:nvPr>
        </p:nvSpPr>
        <p:spPr>
          <a:xfrm>
            <a:off x="265500" y="1912650"/>
            <a:ext cx="4045200" cy="1318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About</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5"/>
          <p:cNvSpPr txBox="1">
            <a:spLocks noGrp="1"/>
          </p:cNvSpPr>
          <p:nvPr>
            <p:ph type="title" idx="4294967295"/>
          </p:nvPr>
        </p:nvSpPr>
        <p:spPr>
          <a:xfrm>
            <a:off x="311700" y="372500"/>
            <a:ext cx="8520600" cy="733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Support? What support?</a:t>
            </a:r>
            <a:endParaRPr/>
          </a:p>
        </p:txBody>
      </p:sp>
      <p:sp>
        <p:nvSpPr>
          <p:cNvPr id="76" name="Google Shape;76;p15"/>
          <p:cNvSpPr txBox="1">
            <a:spLocks noGrp="1"/>
          </p:cNvSpPr>
          <p:nvPr>
            <p:ph type="body" idx="4294967295"/>
          </p:nvPr>
        </p:nvSpPr>
        <p:spPr>
          <a:xfrm>
            <a:off x="311700" y="1195201"/>
            <a:ext cx="3853200" cy="524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sz="2400">
              <a:solidFill>
                <a:schemeClr val="accent5"/>
              </a:solidFill>
            </a:endParaRPr>
          </a:p>
        </p:txBody>
      </p:sp>
      <p:cxnSp>
        <p:nvCxnSpPr>
          <p:cNvPr id="77" name="Google Shape;77;p15"/>
          <p:cNvCxnSpPr/>
          <p:nvPr/>
        </p:nvCxnSpPr>
        <p:spPr>
          <a:xfrm>
            <a:off x="418675" y="1811883"/>
            <a:ext cx="270900" cy="0"/>
          </a:xfrm>
          <a:prstGeom prst="straightConnector1">
            <a:avLst/>
          </a:prstGeom>
          <a:noFill/>
          <a:ln w="9525" cap="flat" cmpd="sng">
            <a:solidFill>
              <a:schemeClr val="lt2"/>
            </a:solidFill>
            <a:prstDash val="solid"/>
            <a:round/>
            <a:headEnd type="none" w="sm" len="sm"/>
            <a:tailEnd type="none" w="sm" len="sm"/>
          </a:ln>
        </p:spPr>
      </p:cxnSp>
      <p:sp>
        <p:nvSpPr>
          <p:cNvPr id="78" name="Google Shape;78;p15"/>
          <p:cNvSpPr txBox="1">
            <a:spLocks noGrp="1"/>
          </p:cNvSpPr>
          <p:nvPr>
            <p:ph type="body" idx="4294967295"/>
          </p:nvPr>
        </p:nvSpPr>
        <p:spPr>
          <a:xfrm>
            <a:off x="311700" y="1916325"/>
            <a:ext cx="3853200" cy="29847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SzPts val="1400"/>
              <a:buChar char="●"/>
            </a:pPr>
            <a:r>
              <a:rPr lang="en" sz="1400"/>
              <a:t>Met with Predecessor 3x </a:t>
            </a:r>
            <a:endParaRPr sz="1400"/>
          </a:p>
          <a:p>
            <a:pPr marL="457200" lvl="0" indent="-317500" algn="l" rtl="0">
              <a:spcBef>
                <a:spcPts val="0"/>
              </a:spcBef>
              <a:spcAft>
                <a:spcPts val="0"/>
              </a:spcAft>
              <a:buSzPts val="1400"/>
              <a:buChar char="●"/>
            </a:pPr>
            <a:r>
              <a:rPr lang="en" sz="1400"/>
              <a:t>Each library needed different support</a:t>
            </a:r>
            <a:endParaRPr sz="1400"/>
          </a:p>
        </p:txBody>
      </p:sp>
      <p:sp>
        <p:nvSpPr>
          <p:cNvPr id="79" name="Google Shape;79;p15"/>
          <p:cNvSpPr txBox="1">
            <a:spLocks noGrp="1"/>
          </p:cNvSpPr>
          <p:nvPr>
            <p:ph type="body" idx="4294967295"/>
          </p:nvPr>
        </p:nvSpPr>
        <p:spPr>
          <a:xfrm>
            <a:off x="4905750" y="1201619"/>
            <a:ext cx="3853200" cy="524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sz="2400">
              <a:solidFill>
                <a:schemeClr val="accent5"/>
              </a:solidFill>
            </a:endParaRPr>
          </a:p>
        </p:txBody>
      </p:sp>
      <p:cxnSp>
        <p:nvCxnSpPr>
          <p:cNvPr id="80" name="Google Shape;80;p15"/>
          <p:cNvCxnSpPr/>
          <p:nvPr/>
        </p:nvCxnSpPr>
        <p:spPr>
          <a:xfrm>
            <a:off x="5012725" y="1811883"/>
            <a:ext cx="270900" cy="0"/>
          </a:xfrm>
          <a:prstGeom prst="straightConnector1">
            <a:avLst/>
          </a:prstGeom>
          <a:noFill/>
          <a:ln w="9525" cap="flat" cmpd="sng">
            <a:solidFill>
              <a:schemeClr val="lt2"/>
            </a:solidFill>
            <a:prstDash val="solid"/>
            <a:round/>
            <a:headEnd type="none" w="sm" len="sm"/>
            <a:tailEnd type="none" w="sm" len="sm"/>
          </a:ln>
        </p:spPr>
      </p:cxnSp>
      <p:sp>
        <p:nvSpPr>
          <p:cNvPr id="81" name="Google Shape;81;p15"/>
          <p:cNvSpPr txBox="1">
            <a:spLocks noGrp="1"/>
          </p:cNvSpPr>
          <p:nvPr>
            <p:ph type="body" idx="4294967295"/>
          </p:nvPr>
        </p:nvSpPr>
        <p:spPr>
          <a:xfrm>
            <a:off x="4905750" y="1916330"/>
            <a:ext cx="3853200" cy="27531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SzPts val="1400"/>
              <a:buChar char="●"/>
            </a:pPr>
            <a:r>
              <a:rPr lang="en" sz="1400"/>
              <a:t>At this time, I didn’t know about the IUG Discord.  I would pour over the Knowledgebase, and send near-daily emails to my Site Manager. </a:t>
            </a:r>
            <a:endParaRPr sz="1400"/>
          </a:p>
          <a:p>
            <a:pPr marL="457200" lvl="0" indent="-317500" algn="l" rtl="0">
              <a:spcBef>
                <a:spcPts val="0"/>
              </a:spcBef>
              <a:spcAft>
                <a:spcPts val="0"/>
              </a:spcAft>
              <a:buSzPts val="1400"/>
              <a:buChar char="●"/>
            </a:pPr>
            <a:r>
              <a:rPr lang="en" sz="1400"/>
              <a:t>Many of emails received with varying answers of, “trying to determine this also.”</a:t>
            </a:r>
            <a:endParaRPr sz="1400"/>
          </a:p>
          <a:p>
            <a:pPr marL="457200" lvl="0" indent="-317500" algn="l" rtl="0">
              <a:spcBef>
                <a:spcPts val="0"/>
              </a:spcBef>
              <a:spcAft>
                <a:spcPts val="0"/>
              </a:spcAft>
              <a:buSzPts val="1400"/>
              <a:buChar char="●"/>
            </a:pPr>
            <a:r>
              <a:rPr lang="en" sz="1400"/>
              <a:t>Much of my process was breaking something, then attempting to retrace my steps to fix it again.</a:t>
            </a:r>
            <a:endParaRPr sz="1400"/>
          </a:p>
        </p:txBody>
      </p:sp>
      <p:pic>
        <p:nvPicPr>
          <p:cNvPr id="82" name="Google Shape;82;p15"/>
          <p:cNvPicPr preferRelativeResize="0"/>
          <p:nvPr/>
        </p:nvPicPr>
        <p:blipFill>
          <a:blip r:embed="rId3">
            <a:alphaModFix/>
          </a:blip>
          <a:stretch>
            <a:fillRect/>
          </a:stretch>
        </p:blipFill>
        <p:spPr>
          <a:xfrm>
            <a:off x="500699" y="2666175"/>
            <a:ext cx="3263424" cy="21747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6"/>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Shutdown - the early weeks</a:t>
            </a:r>
            <a:endParaRPr/>
          </a:p>
        </p:txBody>
      </p:sp>
      <p:sp>
        <p:nvSpPr>
          <p:cNvPr id="88" name="Google Shape;88;p16"/>
          <p:cNvSpPr txBox="1">
            <a:spLocks noGrp="1"/>
          </p:cNvSpPr>
          <p:nvPr>
            <p:ph type="body" idx="1"/>
          </p:nvPr>
        </p:nvSpPr>
        <p:spPr>
          <a:xfrm>
            <a:off x="387900" y="1489825"/>
            <a:ext cx="8368200" cy="34251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Routinely broke Polaris on purpose </a:t>
            </a:r>
            <a:endParaRPr/>
          </a:p>
          <a:p>
            <a:pPr marL="457200" lvl="0" indent="-342900" algn="l" rtl="0">
              <a:spcBef>
                <a:spcPts val="0"/>
              </a:spcBef>
              <a:spcAft>
                <a:spcPts val="0"/>
              </a:spcAft>
              <a:buSzPts val="1800"/>
              <a:buChar char="●"/>
            </a:pPr>
            <a:r>
              <a:rPr lang="en"/>
              <a:t>Had NO IDEA as to what I was doing</a:t>
            </a:r>
            <a:endParaRPr/>
          </a:p>
          <a:p>
            <a:pPr marL="457200" lvl="0" indent="-342900" algn="l" rtl="0">
              <a:spcBef>
                <a:spcPts val="0"/>
              </a:spcBef>
              <a:spcAft>
                <a:spcPts val="0"/>
              </a:spcAft>
              <a:buSzPts val="1800"/>
              <a:buChar char="●"/>
            </a:pPr>
            <a:r>
              <a:rPr lang="en"/>
              <a:t>During the early months, I had my then toddler home. </a:t>
            </a:r>
            <a:endParaRPr/>
          </a:p>
          <a:p>
            <a:pPr marL="457200" lvl="0" indent="-342900" algn="l" rtl="0">
              <a:spcBef>
                <a:spcPts val="0"/>
              </a:spcBef>
              <a:spcAft>
                <a:spcPts val="0"/>
              </a:spcAft>
              <a:buSzPts val="1800"/>
              <a:buChar char="●"/>
            </a:pPr>
            <a:r>
              <a:rPr lang="en"/>
              <a:t>Much flexibility with my hours, no one questioned if I took a two hour lunch to tag team naptime.    </a:t>
            </a:r>
            <a:endParaRPr/>
          </a:p>
        </p:txBody>
      </p:sp>
      <p:pic>
        <p:nvPicPr>
          <p:cNvPr id="89" name="Google Shape;89;p16"/>
          <p:cNvPicPr preferRelativeResize="0"/>
          <p:nvPr/>
        </p:nvPicPr>
        <p:blipFill>
          <a:blip r:embed="rId3">
            <a:alphaModFix/>
          </a:blip>
          <a:stretch>
            <a:fillRect/>
          </a:stretch>
        </p:blipFill>
        <p:spPr>
          <a:xfrm>
            <a:off x="6838875" y="3305575"/>
            <a:ext cx="2076525" cy="160932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7"/>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Just how did I break it?</a:t>
            </a:r>
            <a:endParaRPr/>
          </a:p>
        </p:txBody>
      </p:sp>
      <p:sp>
        <p:nvSpPr>
          <p:cNvPr id="95" name="Google Shape;95;p17"/>
          <p:cNvSpPr txBox="1">
            <a:spLocks noGrp="1"/>
          </p:cNvSpPr>
          <p:nvPr>
            <p:ph type="body" idx="1"/>
          </p:nvPr>
        </p:nvSpPr>
        <p:spPr>
          <a:xfrm>
            <a:off x="387900" y="1489825"/>
            <a:ext cx="8368200" cy="34251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Holds</a:t>
            </a:r>
            <a:endParaRPr/>
          </a:p>
          <a:p>
            <a:pPr marL="457200" lvl="0" indent="-342900" algn="l" rtl="0">
              <a:spcBef>
                <a:spcPts val="0"/>
              </a:spcBef>
              <a:spcAft>
                <a:spcPts val="0"/>
              </a:spcAft>
              <a:buSzPts val="1800"/>
              <a:buChar char="●"/>
            </a:pPr>
            <a:r>
              <a:rPr lang="en"/>
              <a:t>Upgrade Days/Cataloging  </a:t>
            </a:r>
            <a:endParaRPr/>
          </a:p>
        </p:txBody>
      </p:sp>
      <p:pic>
        <p:nvPicPr>
          <p:cNvPr id="96" name="Google Shape;96;p17"/>
          <p:cNvPicPr preferRelativeResize="0"/>
          <p:nvPr/>
        </p:nvPicPr>
        <p:blipFill>
          <a:blip r:embed="rId3">
            <a:alphaModFix/>
          </a:blip>
          <a:stretch>
            <a:fillRect/>
          </a:stretch>
        </p:blipFill>
        <p:spPr>
          <a:xfrm>
            <a:off x="6838875" y="3305575"/>
            <a:ext cx="2076525" cy="160932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8"/>
          <p:cNvSpPr txBox="1">
            <a:spLocks noGrp="1"/>
          </p:cNvSpPr>
          <p:nvPr>
            <p:ph type="title" idx="4294967295"/>
          </p:nvPr>
        </p:nvSpPr>
        <p:spPr>
          <a:xfrm>
            <a:off x="311700" y="372500"/>
            <a:ext cx="8520600" cy="733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So you want to learn “tech”?</a:t>
            </a:r>
            <a:endParaRPr/>
          </a:p>
        </p:txBody>
      </p:sp>
      <p:sp>
        <p:nvSpPr>
          <p:cNvPr id="102" name="Google Shape;102;p18"/>
          <p:cNvSpPr txBox="1">
            <a:spLocks noGrp="1"/>
          </p:cNvSpPr>
          <p:nvPr>
            <p:ph type="body" idx="4294967295"/>
          </p:nvPr>
        </p:nvSpPr>
        <p:spPr>
          <a:xfrm>
            <a:off x="311700" y="1195201"/>
            <a:ext cx="3853200" cy="524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sz="2400">
              <a:solidFill>
                <a:schemeClr val="accent5"/>
              </a:solidFill>
            </a:endParaRPr>
          </a:p>
        </p:txBody>
      </p:sp>
      <p:cxnSp>
        <p:nvCxnSpPr>
          <p:cNvPr id="103" name="Google Shape;103;p18"/>
          <p:cNvCxnSpPr/>
          <p:nvPr/>
        </p:nvCxnSpPr>
        <p:spPr>
          <a:xfrm>
            <a:off x="418675" y="1811883"/>
            <a:ext cx="270900" cy="0"/>
          </a:xfrm>
          <a:prstGeom prst="straightConnector1">
            <a:avLst/>
          </a:prstGeom>
          <a:noFill/>
          <a:ln w="9525" cap="flat" cmpd="sng">
            <a:solidFill>
              <a:schemeClr val="lt2"/>
            </a:solidFill>
            <a:prstDash val="solid"/>
            <a:round/>
            <a:headEnd type="none" w="sm" len="sm"/>
            <a:tailEnd type="none" w="sm" len="sm"/>
          </a:ln>
        </p:spPr>
      </p:cxnSp>
      <p:sp>
        <p:nvSpPr>
          <p:cNvPr id="104" name="Google Shape;104;p18"/>
          <p:cNvSpPr txBox="1">
            <a:spLocks noGrp="1"/>
          </p:cNvSpPr>
          <p:nvPr>
            <p:ph type="body" idx="4294967295"/>
          </p:nvPr>
        </p:nvSpPr>
        <p:spPr>
          <a:xfrm>
            <a:off x="311700" y="1916325"/>
            <a:ext cx="3853200" cy="29847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SzPts val="1400"/>
              <a:buChar char="●"/>
            </a:pPr>
            <a:r>
              <a:rPr lang="en" sz="1400"/>
              <a:t>WAGGIN offers free Gale courses with library card.</a:t>
            </a:r>
            <a:endParaRPr sz="1400"/>
          </a:p>
          <a:p>
            <a:pPr marL="457200" lvl="0" indent="-317500" algn="l" rtl="0">
              <a:spcBef>
                <a:spcPts val="0"/>
              </a:spcBef>
              <a:spcAft>
                <a:spcPts val="0"/>
              </a:spcAft>
              <a:buSzPts val="1400"/>
              <a:buChar char="●"/>
            </a:pPr>
            <a:r>
              <a:rPr lang="en" sz="1400"/>
              <a:t>Taught myself extremely basic Python and Javascript via Youtube videos.  </a:t>
            </a:r>
            <a:endParaRPr sz="1400"/>
          </a:p>
          <a:p>
            <a:pPr marL="457200" lvl="0" indent="-317500" algn="l" rtl="0">
              <a:spcBef>
                <a:spcPts val="0"/>
              </a:spcBef>
              <a:spcAft>
                <a:spcPts val="0"/>
              </a:spcAft>
              <a:buSzPts val="1400"/>
              <a:buChar char="●"/>
            </a:pPr>
            <a:r>
              <a:rPr lang="en" sz="1400"/>
              <a:t>Crowd-sourced information through FB groups and Twitter.</a:t>
            </a:r>
            <a:endParaRPr sz="1400"/>
          </a:p>
          <a:p>
            <a:pPr marL="0" lvl="0" indent="0" algn="l" rtl="0">
              <a:spcBef>
                <a:spcPts val="1600"/>
              </a:spcBef>
              <a:spcAft>
                <a:spcPts val="0"/>
              </a:spcAft>
              <a:buNone/>
            </a:pPr>
            <a:endParaRPr sz="1400"/>
          </a:p>
          <a:p>
            <a:pPr marL="457200" lvl="0" indent="0" algn="l" rtl="0">
              <a:spcBef>
                <a:spcPts val="1600"/>
              </a:spcBef>
              <a:spcAft>
                <a:spcPts val="1600"/>
              </a:spcAft>
              <a:buNone/>
            </a:pPr>
            <a:endParaRPr sz="1400"/>
          </a:p>
        </p:txBody>
      </p:sp>
      <p:sp>
        <p:nvSpPr>
          <p:cNvPr id="105" name="Google Shape;105;p18"/>
          <p:cNvSpPr txBox="1">
            <a:spLocks noGrp="1"/>
          </p:cNvSpPr>
          <p:nvPr>
            <p:ph type="body" idx="4294967295"/>
          </p:nvPr>
        </p:nvSpPr>
        <p:spPr>
          <a:xfrm>
            <a:off x="4905750" y="1201619"/>
            <a:ext cx="3853200" cy="524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sz="2400">
              <a:solidFill>
                <a:schemeClr val="accent5"/>
              </a:solidFill>
            </a:endParaRPr>
          </a:p>
        </p:txBody>
      </p:sp>
      <p:cxnSp>
        <p:nvCxnSpPr>
          <p:cNvPr id="106" name="Google Shape;106;p18"/>
          <p:cNvCxnSpPr/>
          <p:nvPr/>
        </p:nvCxnSpPr>
        <p:spPr>
          <a:xfrm>
            <a:off x="5012725" y="1811883"/>
            <a:ext cx="270900" cy="0"/>
          </a:xfrm>
          <a:prstGeom prst="straightConnector1">
            <a:avLst/>
          </a:prstGeom>
          <a:noFill/>
          <a:ln w="9525" cap="flat" cmpd="sng">
            <a:solidFill>
              <a:schemeClr val="lt2"/>
            </a:solidFill>
            <a:prstDash val="solid"/>
            <a:round/>
            <a:headEnd type="none" w="sm" len="sm"/>
            <a:tailEnd type="none" w="sm" len="sm"/>
          </a:ln>
        </p:spPr>
      </p:cxnSp>
      <p:sp>
        <p:nvSpPr>
          <p:cNvPr id="107" name="Google Shape;107;p18"/>
          <p:cNvSpPr txBox="1">
            <a:spLocks noGrp="1"/>
          </p:cNvSpPr>
          <p:nvPr>
            <p:ph type="body" idx="4294967295"/>
          </p:nvPr>
        </p:nvSpPr>
        <p:spPr>
          <a:xfrm>
            <a:off x="4905750" y="1916330"/>
            <a:ext cx="3853200" cy="27531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SzPts val="1400"/>
              <a:buChar char="●"/>
            </a:pPr>
            <a:endParaRPr sz="1400"/>
          </a:p>
        </p:txBody>
      </p:sp>
      <p:pic>
        <p:nvPicPr>
          <p:cNvPr id="108" name="Google Shape;108;p18"/>
          <p:cNvPicPr preferRelativeResize="0"/>
          <p:nvPr/>
        </p:nvPicPr>
        <p:blipFill>
          <a:blip r:embed="rId3">
            <a:alphaModFix/>
          </a:blip>
          <a:stretch>
            <a:fillRect/>
          </a:stretch>
        </p:blipFill>
        <p:spPr>
          <a:xfrm>
            <a:off x="4905750" y="1454175"/>
            <a:ext cx="3720598" cy="3297377"/>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19"/>
          <p:cNvSpPr txBox="1"/>
          <p:nvPr/>
        </p:nvSpPr>
        <p:spPr>
          <a:xfrm>
            <a:off x="1512800" y="1495000"/>
            <a:ext cx="5125800" cy="2462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000" b="1">
                <a:latin typeface="Roboto"/>
                <a:ea typeface="Roboto"/>
                <a:cs typeface="Roboto"/>
                <a:sym typeface="Roboto"/>
              </a:rPr>
              <a:t>Gale Courses:</a:t>
            </a:r>
            <a:r>
              <a:rPr lang="en" sz="2000">
                <a:latin typeface="Roboto"/>
                <a:ea typeface="Roboto"/>
                <a:cs typeface="Roboto"/>
                <a:sym typeface="Roboto"/>
              </a:rPr>
              <a:t> </a:t>
            </a:r>
            <a:br>
              <a:rPr lang="en" sz="2000">
                <a:latin typeface="Roboto"/>
                <a:ea typeface="Roboto"/>
                <a:cs typeface="Roboto"/>
                <a:sym typeface="Roboto"/>
              </a:rPr>
            </a:br>
            <a:r>
              <a:rPr lang="en" sz="2000" u="sng">
                <a:solidFill>
                  <a:schemeClr val="hlink"/>
                </a:solidFill>
                <a:hlinkClick r:id="rId3"/>
              </a:rPr>
              <a:t>Online Courses from Washington, Greene &amp; Fayette County Libraries (gale.com)</a:t>
            </a:r>
            <a:r>
              <a:rPr lang="en" sz="2000">
                <a:latin typeface="Roboto"/>
                <a:ea typeface="Roboto"/>
                <a:cs typeface="Roboto"/>
                <a:sym typeface="Roboto"/>
              </a:rPr>
              <a:t/>
            </a:r>
            <a:br>
              <a:rPr lang="en" sz="2000">
                <a:latin typeface="Roboto"/>
                <a:ea typeface="Roboto"/>
                <a:cs typeface="Roboto"/>
                <a:sym typeface="Roboto"/>
              </a:rPr>
            </a:br>
            <a:r>
              <a:rPr lang="en">
                <a:latin typeface="Roboto"/>
                <a:ea typeface="Roboto"/>
                <a:cs typeface="Roboto"/>
                <a:sym typeface="Roboto"/>
              </a:rPr>
              <a:t/>
            </a:r>
            <a:br>
              <a:rPr lang="en">
                <a:latin typeface="Roboto"/>
                <a:ea typeface="Roboto"/>
                <a:cs typeface="Roboto"/>
                <a:sym typeface="Roboto"/>
              </a:rPr>
            </a:br>
            <a:r>
              <a:rPr lang="en">
                <a:latin typeface="Roboto"/>
                <a:ea typeface="Roboto"/>
                <a:cs typeface="Roboto"/>
                <a:sym typeface="Roboto"/>
              </a:rPr>
              <a:t/>
            </a:r>
            <a:br>
              <a:rPr lang="en">
                <a:latin typeface="Roboto"/>
                <a:ea typeface="Roboto"/>
                <a:cs typeface="Roboto"/>
                <a:sym typeface="Roboto"/>
              </a:rPr>
            </a:br>
            <a:r>
              <a:rPr lang="en" sz="2000" b="1">
                <a:latin typeface="Roboto"/>
                <a:ea typeface="Roboto"/>
                <a:cs typeface="Roboto"/>
                <a:sym typeface="Roboto"/>
              </a:rPr>
              <a:t>Python Course (Youtube):</a:t>
            </a:r>
            <a:br>
              <a:rPr lang="en" sz="2000" b="1">
                <a:latin typeface="Roboto"/>
                <a:ea typeface="Roboto"/>
                <a:cs typeface="Roboto"/>
                <a:sym typeface="Roboto"/>
              </a:rPr>
            </a:br>
            <a:r>
              <a:rPr lang="en" sz="2000">
                <a:solidFill>
                  <a:schemeClr val="accent2"/>
                </a:solidFill>
                <a:latin typeface="Roboto"/>
                <a:ea typeface="Roboto"/>
                <a:cs typeface="Roboto"/>
                <a:sym typeface="Roboto"/>
              </a:rPr>
              <a:t>https://www.youtube.com/watch?v=_uQrJ0TkZlc</a:t>
            </a:r>
            <a:endParaRPr sz="2000">
              <a:solidFill>
                <a:schemeClr val="accent2"/>
              </a:solidFill>
              <a:latin typeface="Roboto"/>
              <a:ea typeface="Roboto"/>
              <a:cs typeface="Roboto"/>
              <a:sym typeface="Roboto"/>
            </a:endParaRPr>
          </a:p>
        </p:txBody>
      </p:sp>
      <p:sp>
        <p:nvSpPr>
          <p:cNvPr id="114" name="Google Shape;114;p19"/>
          <p:cNvSpPr txBox="1"/>
          <p:nvPr/>
        </p:nvSpPr>
        <p:spPr>
          <a:xfrm>
            <a:off x="1761950" y="907675"/>
            <a:ext cx="51258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400">
                <a:solidFill>
                  <a:schemeClr val="dk1"/>
                </a:solidFill>
                <a:latin typeface="Roboto"/>
                <a:ea typeface="Roboto"/>
                <a:cs typeface="Roboto"/>
                <a:sym typeface="Roboto"/>
              </a:rPr>
              <a:t>All about those links</a:t>
            </a:r>
            <a:endParaRPr sz="2400">
              <a:solidFill>
                <a:schemeClr val="dk1"/>
              </a:solidFill>
              <a:latin typeface="Roboto"/>
              <a:ea typeface="Roboto"/>
              <a:cs typeface="Roboto"/>
              <a:sym typeface="Roboto"/>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20"/>
          <p:cNvSpPr txBox="1">
            <a:spLocks noGrp="1"/>
          </p:cNvSpPr>
          <p:nvPr>
            <p:ph type="title"/>
          </p:nvPr>
        </p:nvSpPr>
        <p:spPr>
          <a:xfrm>
            <a:off x="265500" y="1818600"/>
            <a:ext cx="4045200" cy="1506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Everyday</a:t>
            </a:r>
            <a:br>
              <a:rPr lang="en"/>
            </a:br>
            <a:r>
              <a:rPr lang="en"/>
              <a:t>conflicts</a:t>
            </a:r>
            <a:endParaRPr/>
          </a:p>
        </p:txBody>
      </p:sp>
      <p:sp>
        <p:nvSpPr>
          <p:cNvPr id="120" name="Google Shape;120;p20"/>
          <p:cNvSpPr txBox="1">
            <a:spLocks noGrp="1"/>
          </p:cNvSpPr>
          <p:nvPr>
            <p:ph type="body" idx="2"/>
          </p:nvPr>
        </p:nvSpPr>
        <p:spPr>
          <a:xfrm>
            <a:off x="4939500" y="134650"/>
            <a:ext cx="3837000" cy="4739700"/>
          </a:xfrm>
          <a:prstGeom prst="rect">
            <a:avLst/>
          </a:prstGeom>
        </p:spPr>
        <p:txBody>
          <a:bodyPr spcFirstLastPara="1" wrap="square" lIns="91425" tIns="91425" rIns="91425" bIns="91425" anchor="ctr" anchorCtr="0">
            <a:noAutofit/>
          </a:bodyPr>
          <a:lstStyle/>
          <a:p>
            <a:pPr marL="457200" lvl="0" indent="-342900" algn="l" rtl="0">
              <a:spcBef>
                <a:spcPts val="0"/>
              </a:spcBef>
              <a:spcAft>
                <a:spcPts val="0"/>
              </a:spcAft>
              <a:buSzPts val="1800"/>
              <a:buChar char="●"/>
            </a:pPr>
            <a:r>
              <a:rPr lang="en"/>
              <a:t>No access to remote support</a:t>
            </a:r>
            <a:endParaRPr/>
          </a:p>
          <a:p>
            <a:pPr marL="457200" lvl="0" indent="-342900" algn="l" rtl="0">
              <a:spcBef>
                <a:spcPts val="0"/>
              </a:spcBef>
              <a:spcAft>
                <a:spcPts val="0"/>
              </a:spcAft>
              <a:buSzPts val="1800"/>
              <a:buChar char="●"/>
            </a:pPr>
            <a:r>
              <a:rPr lang="en"/>
              <a:t>Fielded emailsnear 24/7 in  early months. </a:t>
            </a:r>
            <a:endParaRPr/>
          </a:p>
          <a:p>
            <a:pPr marL="457200" lvl="0" indent="-342900" algn="l" rtl="0">
              <a:spcBef>
                <a:spcPts val="0"/>
              </a:spcBef>
              <a:spcAft>
                <a:spcPts val="0"/>
              </a:spcAft>
              <a:buSzPts val="1800"/>
              <a:buChar char="●"/>
            </a:pPr>
            <a:r>
              <a:rPr lang="en"/>
              <a:t>Had one staff member threaten to fire me because I wasn’t “prioritizing their library.”</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21"/>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Stress, anxiety, and isolation, </a:t>
            </a:r>
            <a:br>
              <a:rPr lang="en"/>
            </a:br>
            <a:r>
              <a:rPr lang="en"/>
              <a:t>oh my!</a:t>
            </a:r>
            <a:endParaRPr/>
          </a:p>
        </p:txBody>
      </p:sp>
      <p:sp>
        <p:nvSpPr>
          <p:cNvPr id="126" name="Google Shape;126;p21"/>
          <p:cNvSpPr txBox="1">
            <a:spLocks noGrp="1"/>
          </p:cNvSpPr>
          <p:nvPr>
            <p:ph type="body" idx="4294967295"/>
          </p:nvPr>
        </p:nvSpPr>
        <p:spPr>
          <a:xfrm>
            <a:off x="4939500" y="134650"/>
            <a:ext cx="3837000" cy="47397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During second or third week, I had a massive Panic Attack</a:t>
            </a:r>
            <a:endParaRPr/>
          </a:p>
          <a:p>
            <a:pPr marL="457200" lvl="0" indent="-342900" algn="l" rtl="0">
              <a:spcBef>
                <a:spcPts val="0"/>
              </a:spcBef>
              <a:spcAft>
                <a:spcPts val="0"/>
              </a:spcAft>
              <a:buSzPts val="1800"/>
              <a:buChar char="●"/>
            </a:pPr>
            <a:r>
              <a:rPr lang="en"/>
              <a:t>Called my boss in tears.</a:t>
            </a:r>
            <a:endParaRPr/>
          </a:p>
          <a:p>
            <a:pPr marL="457200" lvl="0" indent="-342900" algn="l" rtl="0">
              <a:spcBef>
                <a:spcPts val="0"/>
              </a:spcBef>
              <a:spcAft>
                <a:spcPts val="0"/>
              </a:spcAft>
              <a:buSzPts val="1800"/>
              <a:buChar char="●"/>
            </a:pPr>
            <a:r>
              <a:rPr lang="en"/>
              <a:t>Reminded these were unprecedented times</a:t>
            </a:r>
            <a:endParaRPr/>
          </a:p>
        </p:txBody>
      </p:sp>
      <p:pic>
        <p:nvPicPr>
          <p:cNvPr id="127" name="Google Shape;127;p21"/>
          <p:cNvPicPr preferRelativeResize="0"/>
          <p:nvPr/>
        </p:nvPicPr>
        <p:blipFill>
          <a:blip r:embed="rId3">
            <a:alphaModFix/>
          </a:blip>
          <a:stretch>
            <a:fillRect/>
          </a:stretch>
        </p:blipFill>
        <p:spPr>
          <a:xfrm>
            <a:off x="5058325" y="2002225"/>
            <a:ext cx="3718175" cy="2669650"/>
          </a:xfrm>
          <a:prstGeom prst="rect">
            <a:avLst/>
          </a:prstGeom>
          <a:noFill/>
          <a:ln>
            <a:noFill/>
          </a:ln>
        </p:spPr>
      </p:pic>
    </p:spTree>
  </p:cSld>
  <p:clrMapOvr>
    <a:masterClrMapping/>
  </p:clrMapOvr>
</p:sld>
</file>

<file path=ppt/theme/theme1.xml><?xml version="1.0" encoding="utf-8"?>
<a:theme xmlns:a="http://schemas.openxmlformats.org/drawingml/2006/main" name="Marina">
  <a:themeElements>
    <a:clrScheme name="Marina">
      <a:dk1>
        <a:srgbClr val="FFFFFF"/>
      </a:dk1>
      <a:lt1>
        <a:srgbClr val="00517C"/>
      </a:lt1>
      <a:dk2>
        <a:srgbClr val="004065"/>
      </a:dk2>
      <a:lt2>
        <a:srgbClr val="CFD8DC"/>
      </a:lt2>
      <a:accent1>
        <a:srgbClr val="0277BD"/>
      </a:accent1>
      <a:accent2>
        <a:srgbClr val="558B2F"/>
      </a:accent2>
      <a:accent3>
        <a:srgbClr val="009688"/>
      </a:accent3>
      <a:accent4>
        <a:srgbClr val="039BE5"/>
      </a:accent4>
      <a:accent5>
        <a:srgbClr val="8BC34A"/>
      </a:accent5>
      <a:accent6>
        <a:srgbClr val="FFEB38"/>
      </a:accent6>
      <a:hlink>
        <a:srgbClr val="8BC34A"/>
      </a:hlink>
      <a:folHlink>
        <a:srgbClr val="8BC34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2263</Words>
  <Application>Microsoft Office PowerPoint</Application>
  <PresentationFormat>On-screen Show (16:9)</PresentationFormat>
  <Paragraphs>106</Paragraphs>
  <Slides>15</Slides>
  <Notes>15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Roboto Slab</vt:lpstr>
      <vt:lpstr>Calibri</vt:lpstr>
      <vt:lpstr>Roboto</vt:lpstr>
      <vt:lpstr>Arial</vt:lpstr>
      <vt:lpstr>Marina</vt:lpstr>
      <vt:lpstr>Caffeinated and Confused:  When Quarantine Life and New Job Stress Collide</vt:lpstr>
      <vt:lpstr>About</vt:lpstr>
      <vt:lpstr>Support? What support?</vt:lpstr>
      <vt:lpstr>Shutdown - the early weeks</vt:lpstr>
      <vt:lpstr>Just how did I break it?</vt:lpstr>
      <vt:lpstr>So you want to learn “tech”?</vt:lpstr>
      <vt:lpstr>PowerPoint Presentation</vt:lpstr>
      <vt:lpstr>Everyday conflicts</vt:lpstr>
      <vt:lpstr>Stress, anxiety, and isolation,  oh my!</vt:lpstr>
      <vt:lpstr>In a 900sqft box</vt:lpstr>
      <vt:lpstr>Learning flexibility… </vt:lpstr>
      <vt:lpstr>…because you want me to do what?</vt:lpstr>
      <vt:lpstr>What were the results?</vt:lpstr>
      <vt:lpstr>And Finally… Just for Laughs… Average 2-4 cups of tea each day My kid learned basic SQL with me, and still draws “computers” to work too.)  But seriously… Learned how to be a “tech person” on the job</vt:lpstr>
      <vt:lpstr>Contact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Caffeinated and Confused:  When Quarantine Life and New Job Stress Collide</dc:title>
  <cp:lastModifiedBy>Jeremy Goldstein</cp:lastModifiedBy>
  <cp:revision>1</cp:revision>
  <dcterms:modified xsi:type="dcterms:W3CDTF">2022-11-23T15:09:23Z</dcterms:modified>
</cp:coreProperties>
</file>