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12" r:id="rId48"/>
    <p:sldId id="303" r:id="rId49"/>
    <p:sldId id="304" r:id="rId50"/>
    <p:sldId id="305" r:id="rId51"/>
    <p:sldId id="306" r:id="rId52"/>
    <p:sldId id="307" r:id="rId53"/>
    <p:sldId id="308" r:id="rId54"/>
    <p:sldId id="309" r:id="rId55"/>
    <p:sldId id="310" r:id="rId56"/>
    <p:sldId id="311" r:id="rId57"/>
  </p:sldIdLst>
  <p:sldSz cx="9144000" cy="5143500" type="screen16x9"/>
  <p:notesSz cx="6858000" cy="9144000"/>
  <p:embeddedFontLst>
    <p:embeddedFont>
      <p:font typeface="Merriweather" panose="020B0604020202020204" charset="0"/>
      <p:regular r:id="rId59"/>
      <p:bold r:id="rId60"/>
      <p:italic r:id="rId61"/>
      <p:boldItalic r:id="rId62"/>
    </p:embeddedFont>
    <p:embeddedFont>
      <p:font typeface="Roboto" panose="020B060402020202020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224"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22ef4a36e4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g222ef4a36e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c6f889893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c6f88989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Roadmap for presentation, caveats (talk too fast, oten prepare too much)</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c6f88989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c6f88989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Leap is not perfect, client still better for cataloging (sidebyside workforms) plus sometimes easier to see linked information b/c right clicking mouse</a:t>
            </a:r>
            <a:endParaRPr/>
          </a:p>
          <a:p>
            <a:pPr marL="0" lvl="0" indent="0" algn="l" rtl="0">
              <a:spcBef>
                <a:spcPts val="0"/>
              </a:spcBef>
              <a:spcAft>
                <a:spcPts val="0"/>
              </a:spcAft>
              <a:buNone/>
            </a:pPr>
            <a:r>
              <a:rPr lang="en"/>
              <a:t>Some of what I present is more than likely possible in the client, but either is cleaner-looking or easier to see in Leap</a:t>
            </a:r>
            <a:endParaRPr/>
          </a:p>
          <a:p>
            <a:pPr marL="0" lvl="0" indent="0" algn="l" rtl="0">
              <a:spcBef>
                <a:spcPts val="0"/>
              </a:spcBef>
              <a:spcAft>
                <a:spcPts val="0"/>
              </a:spcAft>
              <a:buNone/>
            </a:pPr>
            <a:r>
              <a:rPr lang="en" b="1"/>
              <a:t>Click through each aspect:</a:t>
            </a:r>
            <a:endParaRPr b="1"/>
          </a:p>
          <a:p>
            <a:pPr marL="0" lvl="0" indent="0" algn="l" rtl="0">
              <a:spcBef>
                <a:spcPts val="0"/>
              </a:spcBef>
              <a:spcAft>
                <a:spcPts val="0"/>
              </a:spcAft>
              <a:buNone/>
            </a:pPr>
            <a:r>
              <a:rPr lang="en" b="1"/>
              <a:t>Aesthetics </a:t>
            </a:r>
            <a:r>
              <a:rPr lang="en"/>
              <a:t>- clean, white background not grey of early programs, easy on eyes</a:t>
            </a:r>
            <a:endParaRPr/>
          </a:p>
          <a:p>
            <a:pPr marL="0" lvl="0" indent="0" algn="l" rtl="0">
              <a:spcBef>
                <a:spcPts val="0"/>
              </a:spcBef>
              <a:spcAft>
                <a:spcPts val="0"/>
              </a:spcAft>
              <a:buNone/>
            </a:pPr>
            <a:r>
              <a:rPr lang="en" b="1"/>
              <a:t>Intuitive Design </a:t>
            </a:r>
            <a:r>
              <a:rPr lang="en"/>
              <a:t>- easy to train no matter the age/experience of staff - operates like most web pages</a:t>
            </a:r>
            <a:endParaRPr/>
          </a:p>
          <a:p>
            <a:pPr marL="0" lvl="0" indent="0" algn="l" rtl="0">
              <a:spcBef>
                <a:spcPts val="0"/>
              </a:spcBef>
              <a:spcAft>
                <a:spcPts val="0"/>
              </a:spcAft>
              <a:buNone/>
            </a:pPr>
            <a:r>
              <a:rPr lang="en" b="1"/>
              <a:t>Settings </a:t>
            </a:r>
            <a:r>
              <a:rPr lang="en"/>
              <a:t>are easy to change and utilize familiar web icons such as the hamburger menu, talked about in just a bit</a:t>
            </a:r>
            <a:endParaRPr/>
          </a:p>
          <a:p>
            <a:pPr marL="0" lvl="0" indent="0" algn="l" rtl="0">
              <a:spcBef>
                <a:spcPts val="0"/>
              </a:spcBef>
              <a:spcAft>
                <a:spcPts val="0"/>
              </a:spcAft>
              <a:buNone/>
            </a:pPr>
            <a:r>
              <a:rPr lang="en"/>
              <a:t>One big change from client, touted I’m sure incessantly (!), is </a:t>
            </a:r>
            <a:r>
              <a:rPr lang="en" b="1"/>
              <a:t>1 search box </a:t>
            </a:r>
            <a:r>
              <a:rPr lang="en"/>
              <a:t>“to rule them all”, plus a </a:t>
            </a:r>
            <a:r>
              <a:rPr lang="en" b="1"/>
              <a:t>omni-directional find tool</a:t>
            </a:r>
            <a:r>
              <a:rPr lang="en"/>
              <a:t> - can search first, then refine, rather than decide first what to search</a:t>
            </a:r>
            <a:endParaRPr/>
          </a:p>
          <a:p>
            <a:pPr marL="0" lvl="0" indent="0" algn="l" rtl="0">
              <a:spcBef>
                <a:spcPts val="0"/>
              </a:spcBef>
              <a:spcAft>
                <a:spcPts val="0"/>
              </a:spcAft>
              <a:buNone/>
            </a:pPr>
            <a:r>
              <a:rPr lang="en" b="1"/>
              <a:t>Hyperlinks </a:t>
            </a:r>
            <a:r>
              <a:rPr lang="en"/>
              <a:t>- rather than hard to see icons (although you memorize those) usually easy to bring up more information quickly</a:t>
            </a:r>
            <a:endParaRPr/>
          </a:p>
          <a:p>
            <a:pPr marL="0" lvl="0" indent="0" algn="l" rtl="0">
              <a:spcBef>
                <a:spcPts val="0"/>
              </a:spcBef>
              <a:spcAft>
                <a:spcPts val="0"/>
              </a:spcAft>
              <a:buNone/>
            </a:pPr>
            <a:r>
              <a:rPr lang="en"/>
              <a:t>Also </a:t>
            </a:r>
            <a:r>
              <a:rPr lang="en" b="1"/>
              <a:t>one workform</a:t>
            </a:r>
            <a:r>
              <a:rPr lang="en"/>
              <a:t> to hold more information - patron registration, checkouts, holds, etc.</a:t>
            </a:r>
            <a:endParaRPr/>
          </a:p>
          <a:p>
            <a:pPr marL="0" lvl="0" indent="0" algn="l" rtl="0">
              <a:spcBef>
                <a:spcPts val="0"/>
              </a:spcBef>
              <a:spcAft>
                <a:spcPts val="0"/>
              </a:spcAft>
              <a:buNone/>
            </a:pPr>
            <a:r>
              <a:rPr lang="en" b="1"/>
              <a:t>Web-based</a:t>
            </a:r>
            <a:r>
              <a:rPr lang="en"/>
              <a:t> - no need to use separate program when out, at home plus for hosted no need for RemoteApp, can use even on phone or tablet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22ef4a36e4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22ef4a36e4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Generic service desk workstations</a:t>
            </a:r>
            <a:r>
              <a:rPr lang="en"/>
              <a:t> easily identify where an action happened, and since with Leap you can’t have two staff on same workstation, prevents that</a:t>
            </a:r>
            <a:endParaRPr/>
          </a:p>
          <a:p>
            <a:pPr marL="0" lvl="0" indent="0" algn="l" rtl="0">
              <a:spcBef>
                <a:spcPts val="0"/>
              </a:spcBef>
              <a:spcAft>
                <a:spcPts val="0"/>
              </a:spcAft>
              <a:buNone/>
            </a:pPr>
            <a:r>
              <a:rPr lang="en"/>
              <a:t>Scroll wheel on mouse very helpful</a:t>
            </a:r>
            <a:endParaRPr/>
          </a:p>
          <a:p>
            <a:pPr marL="0" lvl="0" indent="0" algn="l" rtl="0">
              <a:spcBef>
                <a:spcPts val="0"/>
              </a:spcBef>
              <a:spcAft>
                <a:spcPts val="0"/>
              </a:spcAft>
              <a:buNone/>
            </a:pPr>
            <a:r>
              <a:rPr lang="en" b="1"/>
              <a:t>Individual credentials </a:t>
            </a:r>
            <a:r>
              <a:rPr lang="en"/>
              <a:t>also identify/pinpoint in case of issues, tracking of behavior for training, for example always misassigning the patron code/stat class.  Also allows staff to work on own record sets and with own permissions. - workstations set to Admin permissions</a:t>
            </a:r>
            <a:endParaRPr/>
          </a:p>
          <a:p>
            <a:pPr marL="0" lvl="0" indent="0" algn="l" rtl="0">
              <a:spcBef>
                <a:spcPts val="0"/>
              </a:spcBef>
              <a:spcAft>
                <a:spcPts val="0"/>
              </a:spcAft>
              <a:buNone/>
            </a:pPr>
            <a:r>
              <a:rPr lang="en"/>
              <a:t>We use sticky-backed </a:t>
            </a:r>
            <a:r>
              <a:rPr lang="en" b="1"/>
              <a:t>hold wrapper</a:t>
            </a:r>
            <a:r>
              <a:rPr lang="en"/>
              <a:t> paper, but also did not want to invest in too many new receipt printers (need special ones), so have 1 station logged in with </a:t>
            </a:r>
            <a:r>
              <a:rPr lang="en" b="1"/>
              <a:t>generic credentials</a:t>
            </a:r>
            <a:r>
              <a:rPr lang="en"/>
              <a:t>, these also have slightly more permissions that aren’t really advertised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22ef4a36e4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22ef4a36e4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c6f88989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c6f88989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set every desk staffer’s print options the same, so can float wherever and have same response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22ef4a36e4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22ef4a36e4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initially set to history, but found most staff like it set to details for easy editing.  Note that this is only for the initial opening of a workform, if you close and return it will reopen where you left off, same with patron workform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22ef4a36e4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22ef4a36e4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Encourage this to be high at first, esp patrons/Circ, items/bibs/Youth &amp; Adult - this helps with next shared use of…</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22ef4a36e4_0_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22ef4a36e4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menu, click to next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22ef4a36e4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22ef4a36e4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Current &amp; Recent workforms </a:t>
            </a:r>
            <a:r>
              <a:rPr lang="en" b="1"/>
              <a:t>tracked</a:t>
            </a:r>
            <a:r>
              <a:rPr lang="en"/>
              <a:t>, icons for both - sometimes forget which is bib and which is item (bib in middle of list)</a:t>
            </a:r>
            <a:endParaRPr/>
          </a:p>
          <a:p>
            <a:pPr marL="0" lvl="0" indent="0" algn="l" rtl="0">
              <a:spcBef>
                <a:spcPts val="0"/>
              </a:spcBef>
              <a:spcAft>
                <a:spcPts val="0"/>
              </a:spcAft>
              <a:buNone/>
            </a:pPr>
            <a:r>
              <a:rPr lang="en"/>
              <a:t>Single most helpful tool in Leap! Great for going back to fix an item record, or track a patron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22ef4a36e4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22ef4a36e4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feature is </a:t>
            </a:r>
            <a:r>
              <a:rPr lang="en" b="1"/>
              <a:t>pinning </a:t>
            </a:r>
            <a:r>
              <a:rPr lang="en"/>
              <a:t>open the menu - left up to staff, it does resize the remainder of screen so if not wide monitor don’t advise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22ef4a36e4_0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22ef4a36e4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IUG, PIAC</a:t>
            </a:r>
            <a:endParaRPr/>
          </a:p>
          <a:p>
            <a:pPr marL="0" lvl="0" indent="0" algn="l" rtl="0">
              <a:spcBef>
                <a:spcPts val="0"/>
              </a:spcBef>
              <a:spcAft>
                <a:spcPts val="0"/>
              </a:spcAft>
              <a:buNone/>
            </a:pPr>
            <a:r>
              <a:rPr lang="en"/>
              <a:t>Introduction: years worked, titles held, fun fact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231581257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231581257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Current will show </a:t>
            </a:r>
            <a:r>
              <a:rPr lang="en" b="1"/>
              <a:t>icons </a:t>
            </a:r>
            <a:r>
              <a:rPr lang="en"/>
              <a:t>for all workforms, but currently recent is only patron, bib, and item records - enhancement request for record set tracking!</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22ef4a36e4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22ef4a36e4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Best feature is</a:t>
            </a:r>
            <a:r>
              <a:rPr lang="en" b="1"/>
              <a:t> close all</a:t>
            </a:r>
            <a:r>
              <a:rPr lang="en"/>
              <a:t> - b/c we want staff to close everything and “</a:t>
            </a:r>
            <a:r>
              <a:rPr lang="en" b="1"/>
              <a:t>see the quot</a:t>
            </a:r>
            <a:r>
              <a:rPr lang="en"/>
              <a:t>e” screen before logging off (remember we have individual logins at desks).  Perennial problem of too many open workforms - just like your coworker with 30 tabs open in every browser and a desktop full of icons - and of course the dreaded “</a:t>
            </a:r>
            <a:r>
              <a:rPr lang="en" b="1"/>
              <a:t>object lock</a:t>
            </a:r>
            <a:r>
              <a:rPr lang="en"/>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41bbcaf3d0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41bbcaf3d0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Demo with Leap live? 2nd best thing about using Leap at desks is the quick retrieval/refinement of searches</a:t>
            </a:r>
            <a:endParaRPr/>
          </a:p>
          <a:p>
            <a:pPr marL="0" lvl="0" indent="0" algn="l" rtl="0">
              <a:spcBef>
                <a:spcPts val="0"/>
              </a:spcBef>
              <a:spcAft>
                <a:spcPts val="0"/>
              </a:spcAft>
              <a:buNone/>
            </a:pPr>
            <a:r>
              <a:rPr lang="en"/>
              <a:t>Important to spend time training - amazing how staff hobble themselves with not utilizing all of the search capabilities in Leap</a:t>
            </a:r>
            <a:endParaRPr/>
          </a:p>
          <a:p>
            <a:pPr marL="0" lvl="0" indent="0" algn="l" rtl="0">
              <a:spcBef>
                <a:spcPts val="0"/>
              </a:spcBef>
              <a:spcAft>
                <a:spcPts val="0"/>
              </a:spcAft>
              <a:buNone/>
            </a:pPr>
            <a:r>
              <a:rPr lang="en"/>
              <a:t>Less nuanced than search engine, though - beware!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231581257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231581257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Demo with Leap live? </a:t>
            </a:r>
            <a:r>
              <a:rPr lang="en">
                <a:solidFill>
                  <a:schemeClr val="dk1"/>
                </a:solidFill>
              </a:rPr>
              <a:t>Predictive list has patrons listed by name, also email - name on ID too.  Same patron can be listed twice, or email addresses listed before names (looks like 8 results display)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23063f1fbb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23063f1fbb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Demo with Leap live?  Here we see the value of authority records as well as the complicated search that will always be James Patterson! Come back to this example when discussing autopopulated find tool</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23063f1fbb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23063f1fbb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Demo with Leap live?  Incomplete names will not pull up as a “best guess” result if you hit enter before completing the name</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23063f1fbb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23063f1fbb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Demo with Leap live?  Type in one name, hit enter and Find Tool will pop up, sort by columns and generally narrow down more easily - also can find mistakes, duplicates, etc.</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23063f1fbb_1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23063f1fbb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Demo with Leap live?  </a:t>
            </a:r>
            <a:r>
              <a:rPr lang="en">
                <a:solidFill>
                  <a:schemeClr val="dk1"/>
                </a:solidFill>
              </a:rPr>
              <a:t> Back to James Patterson By selecting just one you might not see all of the books, but if you hit enter instead it will bring up a Bib search in the Find Tool.  If an author or title doesn’t match a patron then you will automatically get a bib search, vice versa for patron name etc that isn’t a bib record</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41bbcaf3d0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41bbcaf3d0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41bbcaf3d0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41bbcaf3d0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Does anyone really remember these 3 names? We just say “skip the first, choose what to search by, then how”</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4146d2b119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4146d2b119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Always nice to know a bit about the library to see what is the same and what is different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23063f1fbb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23063f1fbb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Demo this search - nothing you can’t already do in client but visually makes more sense (left to right refinement of search)</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41bbcaf3d0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41bbcaf3d0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41bbcaf3d0_2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41bbcaf3d0_2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Resized columns will stick too!</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41bbcaf3d0_2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241bbcaf3d0_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Resized columns will stick too!</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41bbcaf3d0_2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41bbcaf3d0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41bbcaf3d0_2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41bbcaf3d0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41bbcaf3d0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41bbcaf3d0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Yes, this is what Polaris always encourages - good advice! Just remember to have staff screenshot the permission they need if they are blocked from doing something</a:t>
            </a:r>
            <a:endParaRPr/>
          </a:p>
          <a:p>
            <a:pPr marL="0" lvl="0" indent="0" algn="l" rtl="0">
              <a:spcBef>
                <a:spcPts val="0"/>
              </a:spcBef>
              <a:spcAft>
                <a:spcPts val="0"/>
              </a:spcAft>
              <a:buNone/>
            </a:pPr>
            <a:r>
              <a:rPr lang="en"/>
              <a:t>Not as intimidating for desk staff and assistants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22ef4a36e4_0_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22ef4a36e4_0_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Hold wrapper issue with size of font, use Chrome at that station for Leap</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231581257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2231581257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each desk highlight another use of Leap</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42fecd66e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42fecd66e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each desk highlight another use of Leap</a:t>
            </a:r>
            <a:endParaRPr/>
          </a:p>
          <a:p>
            <a:pPr marL="0" lvl="0" indent="0" algn="l" rtl="0">
              <a:spcBef>
                <a:spcPts val="0"/>
              </a:spcBef>
              <a:spcAft>
                <a:spcPts val="0"/>
              </a:spcAft>
              <a:buNone/>
            </a:pPr>
            <a:r>
              <a:rPr lang="en"/>
              <a:t>Subject headings PAC still better/faster b/c search box</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23b9c9dc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23b9c9dc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Birmingham michigan suburb of Detroit (sticker by bigmoods.com in Berkley, one suburb over), suburban library in an urban setting (i.e. landlocked and parking is awful!).</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23b9c9dc57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23b9c9dc57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23b9c9dc57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23b9c9dc57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each desk highlight another use of Leap</a:t>
            </a:r>
            <a:endParaRPr/>
          </a:p>
          <a:p>
            <a:pPr marL="0" lvl="0" indent="0" algn="l" rtl="0">
              <a:spcBef>
                <a:spcPts val="0"/>
              </a:spcBef>
              <a:spcAft>
                <a:spcPts val="0"/>
              </a:spcAft>
              <a:buNone/>
            </a:pPr>
            <a:r>
              <a:rPr lang="en"/>
              <a:t>Subject headings PAC still better/faster b/c search box</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23b9c9dc57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23b9c9dc57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22ef4a36e4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22ef4a36e4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Has changed from 2017 when first built, low station used to be by high station, also staffed by 3, one for each section and not open on one side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23063f1fbb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223063f1fbb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Easy to tell at a glance if patron qualifies for study rooms, also quick updates for computer users</a:t>
            </a:r>
            <a:endParaRPr/>
          </a:p>
          <a:p>
            <a:pPr marL="0" lvl="0" indent="0" algn="l" rtl="0">
              <a:spcBef>
                <a:spcPts val="0"/>
              </a:spcBef>
              <a:spcAft>
                <a:spcPts val="0"/>
              </a:spcAft>
              <a:buNone/>
            </a:pPr>
            <a:r>
              <a:rPr lang="en"/>
              <a:t>When placing holds, any patron workform that’s open will carry over as an option</a:t>
            </a:r>
            <a:endParaRPr/>
          </a:p>
          <a:p>
            <a:pPr marL="0" lvl="0" indent="0" algn="l" rtl="0">
              <a:spcBef>
                <a:spcPts val="0"/>
              </a:spcBef>
              <a:spcAft>
                <a:spcPts val="0"/>
              </a:spcAft>
              <a:buNone/>
            </a:pPr>
            <a:r>
              <a:rPr lang="en"/>
              <a:t>Serials Checkin - mainly newspapers as have Reference Assistant who handles most serials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23b9c9dc57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223b9c9dc57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Hover or click</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23b9c9dc57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23b9c9dc57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Easy to tell at a glance if patron qualifies for study rooms, also quick updates for computer users</a:t>
            </a:r>
            <a:endParaRPr/>
          </a:p>
          <a:p>
            <a:pPr marL="0" lvl="0" indent="0" algn="l" rtl="0">
              <a:spcBef>
                <a:spcPts val="0"/>
              </a:spcBef>
              <a:spcAft>
                <a:spcPts val="0"/>
              </a:spcAft>
              <a:buNone/>
            </a:pPr>
            <a:r>
              <a:rPr lang="en"/>
              <a:t>When placing holds, any patron workform that’s open will carry over as an option</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23b9c9dc57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23b9c9dc57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Easy to tell at a glance if patron qualifies for study rooms, also quick updates for computer users</a:t>
            </a:r>
            <a:endParaRPr/>
          </a:p>
          <a:p>
            <a:pPr marL="0" lvl="0" indent="0" algn="l" rtl="0">
              <a:spcBef>
                <a:spcPts val="0"/>
              </a:spcBef>
              <a:spcAft>
                <a:spcPts val="0"/>
              </a:spcAft>
              <a:buNone/>
            </a:pPr>
            <a:r>
              <a:rPr lang="en"/>
              <a:t>When placing holds, any patron workform that’s open will carry over as an option</a:t>
            </a:r>
            <a:endParaRPr/>
          </a:p>
        </p:txBody>
      </p:sp>
    </p:spTree>
    <p:extLst>
      <p:ext uri="{BB962C8B-B14F-4D97-AF65-F5344CB8AC3E}">
        <p14:creationId xmlns:p14="http://schemas.microsoft.com/office/powerpoint/2010/main" val="10401561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22ef4a36e4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22ef4a36e4_0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23063f1fbb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223063f1fbb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Searching - can be done in client, yes, but no refinement needed with search box</a:t>
            </a:r>
            <a:endParaRPr/>
          </a:p>
          <a:p>
            <a:pPr marL="0" lvl="0" indent="0" algn="l" rtl="0">
              <a:spcBef>
                <a:spcPts val="0"/>
              </a:spcBef>
              <a:spcAft>
                <a:spcPts val="0"/>
              </a:spcAft>
              <a:buNone/>
            </a:pPr>
            <a:r>
              <a:rPr lang="en"/>
              <a:t>Chester street fix as example</a:t>
            </a:r>
            <a:endParaRPr/>
          </a:p>
          <a:p>
            <a:pPr marL="0" lvl="0" indent="0" algn="l" rtl="0">
              <a:spcBef>
                <a:spcPts val="0"/>
              </a:spcBef>
              <a:spcAft>
                <a:spcPts val="0"/>
              </a:spcAft>
              <a:buNone/>
            </a:pPr>
            <a:r>
              <a:rPr lang="en"/>
              <a:t>Inventory - karate chop sub (still not great)</a:t>
            </a:r>
            <a:endParaRPr/>
          </a:p>
          <a:p>
            <a:pPr marL="0" lvl="0" indent="0" algn="l" rtl="0">
              <a:spcBef>
                <a:spcPts val="0"/>
              </a:spcBef>
              <a:spcAft>
                <a:spcPts val="0"/>
              </a:spcAft>
              <a:buNone/>
            </a:pPr>
            <a:r>
              <a:rPr lang="en"/>
              <a:t>Catalog fixes - demo live? Fixing call number, non-circ to circ, holdable to not holdable, Circ status changes for kits, toys - either from checkin or record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23158125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23158125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Staffed more hours than that (74 hours plus at least 10 more IT/Acquisitions hours)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23b9c9dc57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223b9c9dc57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name - don’t have to preselect/choose which search to use</a:t>
            </a:r>
            <a:endParaRPr/>
          </a:p>
          <a:p>
            <a:pPr marL="0" lvl="0" indent="0" algn="l" rtl="0">
              <a:spcBef>
                <a:spcPts val="0"/>
              </a:spcBef>
              <a:spcAft>
                <a:spcPts val="0"/>
              </a:spcAft>
              <a:buNone/>
            </a:pPr>
            <a:r>
              <a:rPr lang="en"/>
              <a:t>Street - can start with # or go straight to road</a:t>
            </a:r>
            <a:endParaRPr/>
          </a:p>
          <a:p>
            <a:pPr marL="0" lvl="0" indent="0" algn="l" rtl="0">
              <a:spcBef>
                <a:spcPts val="0"/>
              </a:spcBef>
              <a:spcAft>
                <a:spcPts val="0"/>
              </a:spcAft>
              <a:buNone/>
            </a:pPr>
            <a:r>
              <a:rPr lang="en"/>
              <a:t>Useful for creating record set of addresses to fix (200 Chester as example if need)</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23b9c9dc57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23b9c9dc57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Record sets display 250 at a time</a:t>
            </a:r>
            <a:endParaRPr/>
          </a:p>
          <a:p>
            <a:pPr marL="0" lvl="0" indent="0" algn="l" rtl="0">
              <a:spcBef>
                <a:spcPts val="0"/>
              </a:spcBef>
              <a:spcAft>
                <a:spcPts val="0"/>
              </a:spcAft>
              <a:buNone/>
            </a:pPr>
            <a:r>
              <a:rPr lang="en"/>
              <a:t>Inventory - karate chop sub (still not great)</a:t>
            </a:r>
            <a:endParaRPr/>
          </a:p>
          <a:p>
            <a:pPr marL="0" lvl="0" indent="0" algn="l" rtl="0">
              <a:spcBef>
                <a:spcPts val="0"/>
              </a:spcBef>
              <a:spcAft>
                <a:spcPts val="0"/>
              </a:spcAft>
              <a:buNone/>
            </a:pPr>
            <a:r>
              <a:rPr lang="en"/>
              <a:t>Catalog fixes - demo live? Fixing call number, non-circ to circ, holdable to not holdable, Circ status changes for kits, toys - either from checkin or record</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23b9c9dc57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223b9c9dc57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type nonsense into filter box then “more” button is in middle of screen (don’t have to scroll down 250 items) - demo live?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23b9c9dc57_1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223b9c9dc57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Searching - can be done in client, yes, but no refinement needed with search box</a:t>
            </a:r>
            <a:endParaRPr/>
          </a:p>
          <a:p>
            <a:pPr marL="0" lvl="0" indent="0" algn="l" rtl="0">
              <a:spcBef>
                <a:spcPts val="0"/>
              </a:spcBef>
              <a:spcAft>
                <a:spcPts val="0"/>
              </a:spcAft>
              <a:buNone/>
            </a:pPr>
            <a:r>
              <a:rPr lang="en"/>
              <a:t>Chester street fix as example</a:t>
            </a:r>
            <a:endParaRPr/>
          </a:p>
          <a:p>
            <a:pPr marL="0" lvl="0" indent="0" algn="l" rtl="0">
              <a:spcBef>
                <a:spcPts val="0"/>
              </a:spcBef>
              <a:spcAft>
                <a:spcPts val="0"/>
              </a:spcAft>
              <a:buNone/>
            </a:pPr>
            <a:r>
              <a:rPr lang="en"/>
              <a:t>Inventory - karate chop sub (still not great)</a:t>
            </a:r>
            <a:endParaRPr/>
          </a:p>
          <a:p>
            <a:pPr marL="0" lvl="0" indent="0" algn="l" rtl="0">
              <a:spcBef>
                <a:spcPts val="0"/>
              </a:spcBef>
              <a:spcAft>
                <a:spcPts val="0"/>
              </a:spcAft>
              <a:buNone/>
            </a:pPr>
            <a:r>
              <a:rPr lang="en"/>
              <a:t>Catalog fixes - demo live? Fixing call number, non-circ to circ, holdable to not holdable, Circ status changes for kits, toys - either from checkin or record</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42fecd66e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242fecd66e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Searching - can be done in client, yes, but no refinement needed with search box</a:t>
            </a:r>
            <a:endParaRPr/>
          </a:p>
          <a:p>
            <a:pPr marL="0" lvl="0" indent="0" algn="l" rtl="0">
              <a:spcBef>
                <a:spcPts val="0"/>
              </a:spcBef>
              <a:spcAft>
                <a:spcPts val="0"/>
              </a:spcAft>
              <a:buNone/>
            </a:pPr>
            <a:r>
              <a:rPr lang="en"/>
              <a:t>MeL - statewide lending, uses Inn-Reach  - tabs next to each other</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c6f889893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c6f88989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22ef4a36e4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9" name="Google Shape;699;g222ef4a36e4_0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4146d2b119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4146d2b119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Location of desks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4146d2b119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4146d2b119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4146d2b119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4146d2b119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Circ desk moving, renamed Information desk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4146d2b119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4146d2b119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Only thing we miss about Voyager is the popup note that displays upon opening!</a:t>
            </a:r>
            <a:endParaRPr/>
          </a:p>
          <a:p>
            <a:pPr marL="0" lvl="0" indent="0" algn="l" rtl="0">
              <a:spcBef>
                <a:spcPts val="0"/>
              </a:spcBef>
              <a:spcAft>
                <a:spcPts val="0"/>
              </a:spcAft>
              <a:buNone/>
            </a:pPr>
            <a:r>
              <a:rPr lang="en"/>
              <a:t>And Sirsi…nothing!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0617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002B5A"/>
        </a:solidFill>
        <a:effectLst/>
      </p:bgPr>
    </p:bg>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47" name="Google Shape;47;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0"/>
              </a:spcBef>
              <a:spcAft>
                <a:spcPts val="0"/>
              </a:spcAft>
              <a:buClr>
                <a:schemeClr val="accent2"/>
              </a:buClr>
              <a:buSzPts val="1100"/>
              <a:buChar char="○"/>
              <a:defRPr>
                <a:solidFill>
                  <a:schemeClr val="accent2"/>
                </a:solidFill>
              </a:defRPr>
            </a:lvl2pPr>
            <a:lvl3pPr marL="1371600" lvl="2" indent="-298450" rtl="0">
              <a:spcBef>
                <a:spcPts val="0"/>
              </a:spcBef>
              <a:spcAft>
                <a:spcPts val="0"/>
              </a:spcAft>
              <a:buClr>
                <a:schemeClr val="accent2"/>
              </a:buClr>
              <a:buSzPts val="1100"/>
              <a:buChar char="■"/>
              <a:defRPr>
                <a:solidFill>
                  <a:schemeClr val="accent2"/>
                </a:solidFill>
              </a:defRPr>
            </a:lvl3pPr>
            <a:lvl4pPr marL="1828800" lvl="3" indent="-298450" rtl="0">
              <a:spcBef>
                <a:spcPts val="0"/>
              </a:spcBef>
              <a:spcAft>
                <a:spcPts val="0"/>
              </a:spcAft>
              <a:buClr>
                <a:schemeClr val="accent2"/>
              </a:buClr>
              <a:buSzPts val="1100"/>
              <a:buChar char="●"/>
              <a:defRPr>
                <a:solidFill>
                  <a:schemeClr val="accent2"/>
                </a:solidFill>
              </a:defRPr>
            </a:lvl4pPr>
            <a:lvl5pPr marL="2286000" lvl="4" indent="-298450" rtl="0">
              <a:spcBef>
                <a:spcPts val="0"/>
              </a:spcBef>
              <a:spcAft>
                <a:spcPts val="0"/>
              </a:spcAft>
              <a:buClr>
                <a:schemeClr val="accent2"/>
              </a:buClr>
              <a:buSzPts val="1100"/>
              <a:buChar char="○"/>
              <a:defRPr>
                <a:solidFill>
                  <a:schemeClr val="accent2"/>
                </a:solidFill>
              </a:defRPr>
            </a:lvl5pPr>
            <a:lvl6pPr marL="2743200" lvl="5" indent="-298450" rtl="0">
              <a:spcBef>
                <a:spcPts val="0"/>
              </a:spcBef>
              <a:spcAft>
                <a:spcPts val="0"/>
              </a:spcAft>
              <a:buClr>
                <a:schemeClr val="accent2"/>
              </a:buClr>
              <a:buSzPts val="1100"/>
              <a:buChar char="■"/>
              <a:defRPr>
                <a:solidFill>
                  <a:schemeClr val="accent2"/>
                </a:solidFill>
              </a:defRPr>
            </a:lvl6pPr>
            <a:lvl7pPr marL="3200400" lvl="6" indent="-298450" rtl="0">
              <a:spcBef>
                <a:spcPts val="0"/>
              </a:spcBef>
              <a:spcAft>
                <a:spcPts val="0"/>
              </a:spcAft>
              <a:buClr>
                <a:schemeClr val="accent2"/>
              </a:buClr>
              <a:buSzPts val="1100"/>
              <a:buChar char="●"/>
              <a:defRPr>
                <a:solidFill>
                  <a:schemeClr val="accent2"/>
                </a:solidFill>
              </a:defRPr>
            </a:lvl7pPr>
            <a:lvl8pPr marL="3657600" lvl="7" indent="-298450" rtl="0">
              <a:spcBef>
                <a:spcPts val="0"/>
              </a:spcBef>
              <a:spcAft>
                <a:spcPts val="0"/>
              </a:spcAft>
              <a:buClr>
                <a:schemeClr val="accent2"/>
              </a:buClr>
              <a:buSzPts val="1100"/>
              <a:buChar char="○"/>
              <a:defRPr>
                <a:solidFill>
                  <a:schemeClr val="accent2"/>
                </a:solidFill>
              </a:defRPr>
            </a:lvl8pPr>
            <a:lvl9pPr marL="4114800" lvl="8" indent="-298450" rtl="0">
              <a:spcBef>
                <a:spcPts val="0"/>
              </a:spcBef>
              <a:spcAft>
                <a:spcPts val="0"/>
              </a:spcAft>
              <a:buClr>
                <a:schemeClr val="accent2"/>
              </a:buClr>
              <a:buSzPts val="1100"/>
              <a:buChar char="■"/>
              <a:defRPr>
                <a:solidFill>
                  <a:schemeClr val="accent2"/>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with Logo">
  <p:cSld name="1_Title Slide with Logo">
    <p:spTree>
      <p:nvGrpSpPr>
        <p:cNvPr id="1" name="Shape 49"/>
        <p:cNvGrpSpPr/>
        <p:nvPr/>
      </p:nvGrpSpPr>
      <p:grpSpPr>
        <a:xfrm>
          <a:off x="0" y="0"/>
          <a:ext cx="0" cy="0"/>
          <a:chOff x="0" y="0"/>
          <a:chExt cx="0" cy="0"/>
        </a:xfrm>
      </p:grpSpPr>
      <p:sp>
        <p:nvSpPr>
          <p:cNvPr id="50" name="Google Shape;50;p13"/>
          <p:cNvSpPr/>
          <p:nvPr/>
        </p:nvSpPr>
        <p:spPr>
          <a:xfrm>
            <a:off x="-1" y="2097385"/>
            <a:ext cx="9144000" cy="2546400"/>
          </a:xfrm>
          <a:prstGeom prst="rect">
            <a:avLst/>
          </a:prstGeom>
          <a:gradFill>
            <a:gsLst>
              <a:gs pos="0">
                <a:srgbClr val="F05023"/>
              </a:gs>
              <a:gs pos="100000">
                <a:srgbClr val="F68E29"/>
              </a:gs>
            </a:gsLst>
            <a:lin ang="5400012"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 name="Google Shape;51;p13"/>
          <p:cNvSpPr txBox="1">
            <a:spLocks noGrp="1"/>
          </p:cNvSpPr>
          <p:nvPr>
            <p:ph type="ctrTitle"/>
          </p:nvPr>
        </p:nvSpPr>
        <p:spPr>
          <a:xfrm>
            <a:off x="1972353" y="2330648"/>
            <a:ext cx="5199300" cy="5625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0"/>
              </a:spcBef>
              <a:spcAft>
                <a:spcPts val="0"/>
              </a:spcAft>
              <a:buClr>
                <a:schemeClr val="lt1"/>
              </a:buClr>
              <a:buSzPts val="2700"/>
              <a:buFont typeface="Arial"/>
              <a:buNone/>
              <a:defRPr sz="2700" b="1" i="0">
                <a:solidFill>
                  <a:schemeClr val="lt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subTitle" idx="1"/>
          </p:nvPr>
        </p:nvSpPr>
        <p:spPr>
          <a:xfrm>
            <a:off x="1967105" y="2956712"/>
            <a:ext cx="5209800" cy="2769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lt1"/>
              </a:buClr>
              <a:buSzPts val="1800"/>
              <a:buNone/>
              <a:defRPr sz="1800" i="1">
                <a:solidFill>
                  <a:schemeClr val="lt1"/>
                </a:solidFill>
              </a:defRPr>
            </a:lvl1pPr>
            <a:lvl2pPr lvl="1" algn="ctr" rtl="0">
              <a:lnSpc>
                <a:spcPct val="90000"/>
              </a:lnSpc>
              <a:spcBef>
                <a:spcPts val="1200"/>
              </a:spcBef>
              <a:spcAft>
                <a:spcPts val="0"/>
              </a:spcAft>
              <a:buClr>
                <a:srgbClr val="575358"/>
              </a:buClr>
              <a:buSzPts val="1500"/>
              <a:buNone/>
              <a:defRPr sz="1500"/>
            </a:lvl2pPr>
            <a:lvl3pPr lvl="2" algn="ctr" rtl="0">
              <a:lnSpc>
                <a:spcPct val="90000"/>
              </a:lnSpc>
              <a:spcBef>
                <a:spcPts val="1200"/>
              </a:spcBef>
              <a:spcAft>
                <a:spcPts val="0"/>
              </a:spcAft>
              <a:buClr>
                <a:srgbClr val="575358"/>
              </a:buClr>
              <a:buSzPts val="1400"/>
              <a:buNone/>
              <a:defRPr sz="1400"/>
            </a:lvl3pPr>
            <a:lvl4pPr lvl="3" algn="ctr" rtl="0">
              <a:lnSpc>
                <a:spcPct val="90000"/>
              </a:lnSpc>
              <a:spcBef>
                <a:spcPts val="1200"/>
              </a:spcBef>
              <a:spcAft>
                <a:spcPts val="0"/>
              </a:spcAft>
              <a:buClr>
                <a:srgbClr val="575358"/>
              </a:buClr>
              <a:buSzPts val="1200"/>
              <a:buNone/>
              <a:defRPr sz="1200"/>
            </a:lvl4pPr>
            <a:lvl5pPr lvl="4" algn="ctr" rtl="0">
              <a:lnSpc>
                <a:spcPct val="90000"/>
              </a:lnSpc>
              <a:spcBef>
                <a:spcPts val="1200"/>
              </a:spcBef>
              <a:spcAft>
                <a:spcPts val="0"/>
              </a:spcAft>
              <a:buClr>
                <a:srgbClr val="575358"/>
              </a:buClr>
              <a:buSzPts val="1200"/>
              <a:buNone/>
              <a:defRPr sz="1200"/>
            </a:lvl5pPr>
            <a:lvl6pPr lvl="5" algn="ctr" rtl="0">
              <a:lnSpc>
                <a:spcPct val="90000"/>
              </a:lnSpc>
              <a:spcBef>
                <a:spcPts val="1200"/>
              </a:spcBef>
              <a:spcAft>
                <a:spcPts val="0"/>
              </a:spcAft>
              <a:buClr>
                <a:schemeClr val="dk1"/>
              </a:buClr>
              <a:buSzPts val="1200"/>
              <a:buNone/>
              <a:defRPr sz="1200"/>
            </a:lvl6pPr>
            <a:lvl7pPr lvl="6" algn="ctr" rtl="0">
              <a:lnSpc>
                <a:spcPct val="90000"/>
              </a:lnSpc>
              <a:spcBef>
                <a:spcPts val="1200"/>
              </a:spcBef>
              <a:spcAft>
                <a:spcPts val="0"/>
              </a:spcAft>
              <a:buClr>
                <a:schemeClr val="dk1"/>
              </a:buClr>
              <a:buSzPts val="1200"/>
              <a:buNone/>
              <a:defRPr sz="1200"/>
            </a:lvl7pPr>
            <a:lvl8pPr lvl="7" algn="ctr" rtl="0">
              <a:lnSpc>
                <a:spcPct val="90000"/>
              </a:lnSpc>
              <a:spcBef>
                <a:spcPts val="1200"/>
              </a:spcBef>
              <a:spcAft>
                <a:spcPts val="0"/>
              </a:spcAft>
              <a:buClr>
                <a:schemeClr val="dk1"/>
              </a:buClr>
              <a:buSzPts val="1200"/>
              <a:buNone/>
              <a:defRPr sz="1200"/>
            </a:lvl8pPr>
            <a:lvl9pPr lvl="8" algn="ctr" rtl="0">
              <a:lnSpc>
                <a:spcPct val="90000"/>
              </a:lnSpc>
              <a:spcBef>
                <a:spcPts val="1200"/>
              </a:spcBef>
              <a:spcAft>
                <a:spcPts val="1200"/>
              </a:spcAft>
              <a:buClr>
                <a:schemeClr val="dk1"/>
              </a:buClr>
              <a:buSzPts val="1200"/>
              <a:buNone/>
              <a:defRPr sz="1200"/>
            </a:lvl9pPr>
          </a:lstStyle>
          <a:p>
            <a:endParaRPr/>
          </a:p>
        </p:txBody>
      </p:sp>
      <p:sp>
        <p:nvSpPr>
          <p:cNvPr id="53" name="Google Shape;53;p13"/>
          <p:cNvSpPr txBox="1">
            <a:spLocks noGrp="1"/>
          </p:cNvSpPr>
          <p:nvPr>
            <p:ph type="body" idx="2"/>
          </p:nvPr>
        </p:nvSpPr>
        <p:spPr>
          <a:xfrm>
            <a:off x="1968698" y="3801728"/>
            <a:ext cx="5206500" cy="415500"/>
          </a:xfrm>
          <a:prstGeom prst="rect">
            <a:avLst/>
          </a:prstGeom>
          <a:noFill/>
          <a:ln>
            <a:noFill/>
          </a:ln>
        </p:spPr>
        <p:txBody>
          <a:bodyPr spcFirstLastPara="1" wrap="square" lIns="68575" tIns="34275" rIns="68575" bIns="34275" anchor="t" anchorCtr="0">
            <a:normAutofit/>
          </a:bodyPr>
          <a:lstStyle>
            <a:lvl1pPr marL="457200" lvl="0" indent="-228600" algn="ctr" rtl="0">
              <a:lnSpc>
                <a:spcPct val="90000"/>
              </a:lnSpc>
              <a:spcBef>
                <a:spcPts val="800"/>
              </a:spcBef>
              <a:spcAft>
                <a:spcPts val="0"/>
              </a:spcAft>
              <a:buClr>
                <a:schemeClr val="lt1"/>
              </a:buClr>
              <a:buSzPts val="1800"/>
              <a:buNone/>
              <a:defRPr sz="1800">
                <a:solidFill>
                  <a:schemeClr val="lt1"/>
                </a:solidFill>
              </a:defRPr>
            </a:lvl1pPr>
            <a:lvl2pPr marL="914400" lvl="1" indent="-317500" algn="l" rtl="0">
              <a:lnSpc>
                <a:spcPct val="90000"/>
              </a:lnSpc>
              <a:spcBef>
                <a:spcPts val="1200"/>
              </a:spcBef>
              <a:spcAft>
                <a:spcPts val="0"/>
              </a:spcAft>
              <a:buClr>
                <a:srgbClr val="575358"/>
              </a:buClr>
              <a:buSzPts val="1400"/>
              <a:buChar char="○"/>
              <a:defRPr/>
            </a:lvl2pPr>
            <a:lvl3pPr marL="1371600" lvl="2" indent="-317500" algn="l" rtl="0">
              <a:lnSpc>
                <a:spcPct val="90000"/>
              </a:lnSpc>
              <a:spcBef>
                <a:spcPts val="1200"/>
              </a:spcBef>
              <a:spcAft>
                <a:spcPts val="0"/>
              </a:spcAft>
              <a:buClr>
                <a:srgbClr val="575358"/>
              </a:buClr>
              <a:buSzPts val="1400"/>
              <a:buChar char="■"/>
              <a:defRPr/>
            </a:lvl3pPr>
            <a:lvl4pPr marL="1828800" lvl="3" indent="-317500" algn="l" rtl="0">
              <a:lnSpc>
                <a:spcPct val="90000"/>
              </a:lnSpc>
              <a:spcBef>
                <a:spcPts val="1200"/>
              </a:spcBef>
              <a:spcAft>
                <a:spcPts val="0"/>
              </a:spcAft>
              <a:buClr>
                <a:srgbClr val="575358"/>
              </a:buClr>
              <a:buSzPts val="1400"/>
              <a:buChar char="●"/>
              <a:defRPr/>
            </a:lvl4pPr>
            <a:lvl5pPr marL="2286000" lvl="4" indent="-317500" algn="l" rtl="0">
              <a:lnSpc>
                <a:spcPct val="90000"/>
              </a:lnSpc>
              <a:spcBef>
                <a:spcPts val="1200"/>
              </a:spcBef>
              <a:spcAft>
                <a:spcPts val="0"/>
              </a:spcAft>
              <a:buClr>
                <a:srgbClr val="575358"/>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4" name="Google Shape;54;p13"/>
          <p:cNvSpPr txBox="1"/>
          <p:nvPr/>
        </p:nvSpPr>
        <p:spPr>
          <a:xfrm>
            <a:off x="0" y="4802080"/>
            <a:ext cx="1651800" cy="2538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0" i="0" u="none" strike="noStrike" cap="none">
                <a:solidFill>
                  <a:schemeClr val="lt1"/>
                </a:solidFill>
                <a:latin typeface="Arial"/>
                <a:ea typeface="Arial"/>
                <a:cs typeface="Arial"/>
                <a:sym typeface="Arial"/>
              </a:rPr>
              <a:t>#IUG2021</a:t>
            </a:r>
            <a:endParaRPr sz="1200" b="0" i="0" u="none" strike="noStrike" cap="none" baseline="30000">
              <a:solidFill>
                <a:schemeClr val="lt1"/>
              </a:solidFill>
              <a:latin typeface="Arial"/>
              <a:ea typeface="Arial"/>
              <a:cs typeface="Arial"/>
              <a:sym typeface="Arial"/>
            </a:endParaRPr>
          </a:p>
        </p:txBody>
      </p:sp>
      <p:pic>
        <p:nvPicPr>
          <p:cNvPr id="55" name="Google Shape;55;p13"/>
          <p:cNvPicPr preferRelativeResize="0"/>
          <p:nvPr/>
        </p:nvPicPr>
        <p:blipFill rotWithShape="1">
          <a:blip r:embed="rId2">
            <a:alphaModFix/>
          </a:blip>
          <a:srcRect/>
          <a:stretch/>
        </p:blipFill>
        <p:spPr>
          <a:xfrm>
            <a:off x="193842" y="4851520"/>
            <a:ext cx="193584" cy="157734"/>
          </a:xfrm>
          <a:prstGeom prst="rect">
            <a:avLst/>
          </a:prstGeom>
          <a:noFill/>
          <a:ln>
            <a:noFill/>
          </a:ln>
        </p:spPr>
      </p:pic>
      <p:pic>
        <p:nvPicPr>
          <p:cNvPr id="56" name="Google Shape;56;p13" descr="Logo&#10;&#10;Description automatically generated"/>
          <p:cNvPicPr preferRelativeResize="0"/>
          <p:nvPr/>
        </p:nvPicPr>
        <p:blipFill rotWithShape="1">
          <a:blip r:embed="rId3">
            <a:alphaModFix/>
          </a:blip>
          <a:srcRect/>
          <a:stretch/>
        </p:blipFill>
        <p:spPr>
          <a:xfrm>
            <a:off x="3520440" y="68580"/>
            <a:ext cx="2095499" cy="20954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 You slide">
  <p:cSld name="Thank You slide">
    <p:spTree>
      <p:nvGrpSpPr>
        <p:cNvPr id="1" name="Shape 57"/>
        <p:cNvGrpSpPr/>
        <p:nvPr/>
      </p:nvGrpSpPr>
      <p:grpSpPr>
        <a:xfrm>
          <a:off x="0" y="0"/>
          <a:ext cx="0" cy="0"/>
          <a:chOff x="0" y="0"/>
          <a:chExt cx="0" cy="0"/>
        </a:xfrm>
      </p:grpSpPr>
      <p:sp>
        <p:nvSpPr>
          <p:cNvPr id="58" name="Google Shape;58;p14"/>
          <p:cNvSpPr/>
          <p:nvPr/>
        </p:nvSpPr>
        <p:spPr>
          <a:xfrm>
            <a:off x="-1" y="4441934"/>
            <a:ext cx="9144000" cy="701700"/>
          </a:xfrm>
          <a:prstGeom prst="rect">
            <a:avLst/>
          </a:prstGeom>
          <a:gradFill>
            <a:gsLst>
              <a:gs pos="0">
                <a:srgbClr val="F05023"/>
              </a:gs>
              <a:gs pos="63000">
                <a:srgbClr val="F68E29"/>
              </a:gs>
              <a:gs pos="100000">
                <a:srgbClr val="FBD504"/>
              </a:gs>
            </a:gsLst>
            <a:lin ang="2399891"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 name="Google Shape;59;p14"/>
          <p:cNvSpPr txBox="1">
            <a:spLocks noGrp="1"/>
          </p:cNvSpPr>
          <p:nvPr>
            <p:ph type="body" idx="1"/>
          </p:nvPr>
        </p:nvSpPr>
        <p:spPr>
          <a:xfrm>
            <a:off x="2514600" y="2222857"/>
            <a:ext cx="4114800" cy="598500"/>
          </a:xfrm>
          <a:prstGeom prst="rect">
            <a:avLst/>
          </a:prstGeom>
          <a:noFill/>
          <a:ln>
            <a:noFill/>
          </a:ln>
        </p:spPr>
        <p:txBody>
          <a:bodyPr spcFirstLastPara="1" wrap="square" lIns="68575" tIns="34275" rIns="68575" bIns="34275" anchor="t" anchorCtr="0">
            <a:normAutofit/>
          </a:bodyPr>
          <a:lstStyle>
            <a:lvl1pPr marL="457200" lvl="0" indent="-228600" algn="ctr" rtl="0">
              <a:lnSpc>
                <a:spcPct val="90000"/>
              </a:lnSpc>
              <a:spcBef>
                <a:spcPts val="800"/>
              </a:spcBef>
              <a:spcAft>
                <a:spcPts val="0"/>
              </a:spcAft>
              <a:buClr>
                <a:srgbClr val="F05023"/>
              </a:buClr>
              <a:buSzPts val="4500"/>
              <a:buNone/>
              <a:defRPr sz="4500" b="1">
                <a:solidFill>
                  <a:srgbClr val="F05023"/>
                </a:solidFill>
              </a:defRPr>
            </a:lvl1pPr>
            <a:lvl2pPr marL="914400" lvl="1" indent="-317500" algn="l" rtl="0">
              <a:lnSpc>
                <a:spcPct val="90000"/>
              </a:lnSpc>
              <a:spcBef>
                <a:spcPts val="1200"/>
              </a:spcBef>
              <a:spcAft>
                <a:spcPts val="0"/>
              </a:spcAft>
              <a:buClr>
                <a:srgbClr val="575358"/>
              </a:buClr>
              <a:buSzPts val="1400"/>
              <a:buChar char="○"/>
              <a:defRPr/>
            </a:lvl2pPr>
            <a:lvl3pPr marL="1371600" lvl="2" indent="-317500" algn="l" rtl="0">
              <a:lnSpc>
                <a:spcPct val="90000"/>
              </a:lnSpc>
              <a:spcBef>
                <a:spcPts val="1200"/>
              </a:spcBef>
              <a:spcAft>
                <a:spcPts val="0"/>
              </a:spcAft>
              <a:buClr>
                <a:srgbClr val="575358"/>
              </a:buClr>
              <a:buSzPts val="1400"/>
              <a:buChar char="■"/>
              <a:defRPr/>
            </a:lvl3pPr>
            <a:lvl4pPr marL="1828800" lvl="3" indent="-317500" algn="l" rtl="0">
              <a:lnSpc>
                <a:spcPct val="90000"/>
              </a:lnSpc>
              <a:spcBef>
                <a:spcPts val="1200"/>
              </a:spcBef>
              <a:spcAft>
                <a:spcPts val="0"/>
              </a:spcAft>
              <a:buClr>
                <a:srgbClr val="575358"/>
              </a:buClr>
              <a:buSzPts val="1400"/>
              <a:buChar char="●"/>
              <a:defRPr/>
            </a:lvl4pPr>
            <a:lvl5pPr marL="2286000" lvl="4" indent="-317500" algn="l" rtl="0">
              <a:lnSpc>
                <a:spcPct val="90000"/>
              </a:lnSpc>
              <a:spcBef>
                <a:spcPts val="1200"/>
              </a:spcBef>
              <a:spcAft>
                <a:spcPts val="0"/>
              </a:spcAft>
              <a:buClr>
                <a:srgbClr val="575358"/>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60" name="Google Shape;60;p14"/>
          <p:cNvSpPr txBox="1">
            <a:spLocks noGrp="1"/>
          </p:cNvSpPr>
          <p:nvPr>
            <p:ph type="body" idx="2"/>
          </p:nvPr>
        </p:nvSpPr>
        <p:spPr>
          <a:xfrm>
            <a:off x="2987874" y="3017405"/>
            <a:ext cx="3168300" cy="717000"/>
          </a:xfrm>
          <a:prstGeom prst="rect">
            <a:avLst/>
          </a:prstGeom>
          <a:noFill/>
          <a:ln>
            <a:noFill/>
          </a:ln>
        </p:spPr>
        <p:txBody>
          <a:bodyPr spcFirstLastPara="1" wrap="square" lIns="68575" tIns="34275" rIns="68575" bIns="34275" anchor="t" anchorCtr="0">
            <a:normAutofit/>
          </a:bodyPr>
          <a:lstStyle>
            <a:lvl1pPr marL="457200" lvl="0" indent="-228600" algn="ctr" rtl="0">
              <a:lnSpc>
                <a:spcPct val="90000"/>
              </a:lnSpc>
              <a:spcBef>
                <a:spcPts val="800"/>
              </a:spcBef>
              <a:spcAft>
                <a:spcPts val="0"/>
              </a:spcAft>
              <a:buClr>
                <a:srgbClr val="575358"/>
              </a:buClr>
              <a:buSzPts val="2100"/>
              <a:buNone/>
              <a:defRPr sz="2100">
                <a:solidFill>
                  <a:srgbClr val="575358"/>
                </a:solidFill>
              </a:defRPr>
            </a:lvl1pPr>
            <a:lvl2pPr marL="914400" lvl="1" indent="-317500" algn="l" rtl="0">
              <a:lnSpc>
                <a:spcPct val="90000"/>
              </a:lnSpc>
              <a:spcBef>
                <a:spcPts val="1200"/>
              </a:spcBef>
              <a:spcAft>
                <a:spcPts val="0"/>
              </a:spcAft>
              <a:buClr>
                <a:srgbClr val="575358"/>
              </a:buClr>
              <a:buSzPts val="1400"/>
              <a:buChar char="○"/>
              <a:defRPr/>
            </a:lvl2pPr>
            <a:lvl3pPr marL="1371600" lvl="2" indent="-317500" algn="l" rtl="0">
              <a:lnSpc>
                <a:spcPct val="90000"/>
              </a:lnSpc>
              <a:spcBef>
                <a:spcPts val="1200"/>
              </a:spcBef>
              <a:spcAft>
                <a:spcPts val="0"/>
              </a:spcAft>
              <a:buClr>
                <a:srgbClr val="575358"/>
              </a:buClr>
              <a:buSzPts val="1400"/>
              <a:buChar char="■"/>
              <a:defRPr/>
            </a:lvl3pPr>
            <a:lvl4pPr marL="1828800" lvl="3" indent="-317500" algn="l" rtl="0">
              <a:lnSpc>
                <a:spcPct val="90000"/>
              </a:lnSpc>
              <a:spcBef>
                <a:spcPts val="1200"/>
              </a:spcBef>
              <a:spcAft>
                <a:spcPts val="0"/>
              </a:spcAft>
              <a:buClr>
                <a:srgbClr val="575358"/>
              </a:buClr>
              <a:buSzPts val="1400"/>
              <a:buChar char="●"/>
              <a:defRPr/>
            </a:lvl4pPr>
            <a:lvl5pPr marL="2286000" lvl="4" indent="-317500" algn="l" rtl="0">
              <a:lnSpc>
                <a:spcPct val="90000"/>
              </a:lnSpc>
              <a:spcBef>
                <a:spcPts val="1200"/>
              </a:spcBef>
              <a:spcAft>
                <a:spcPts val="0"/>
              </a:spcAft>
              <a:buClr>
                <a:srgbClr val="575358"/>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pic>
        <p:nvPicPr>
          <p:cNvPr id="61" name="Google Shape;61;p14" descr="Logo&#10;&#10;Description automatically generated"/>
          <p:cNvPicPr preferRelativeResize="0"/>
          <p:nvPr/>
        </p:nvPicPr>
        <p:blipFill rotWithShape="1">
          <a:blip r:embed="rId2">
            <a:alphaModFix/>
          </a:blip>
          <a:srcRect/>
          <a:stretch/>
        </p:blipFill>
        <p:spPr>
          <a:xfrm>
            <a:off x="3400816" y="61848"/>
            <a:ext cx="2324359" cy="232435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006171"/>
        </a:solidFill>
        <a:effectLst/>
      </p:bgPr>
    </p:bg>
    <p:spTree>
      <p:nvGrpSpPr>
        <p:cNvPr id="1" name="Shape 13"/>
        <p:cNvGrpSpPr/>
        <p:nvPr/>
      </p:nvGrpSpPr>
      <p:grpSpPr>
        <a:xfrm>
          <a:off x="0" y="0"/>
          <a:ext cx="0" cy="0"/>
          <a:chOff x="0" y="0"/>
          <a:chExt cx="0" cy="0"/>
        </a:xfrm>
      </p:grpSpPr>
      <p:sp>
        <p:nvSpPr>
          <p:cNvPr id="14" name="Google Shape;14;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5" name="Google Shape;15;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rgbClr val="EDF2FA"/>
          </a:solidFill>
          <a:ln>
            <a:noFill/>
          </a:ln>
        </p:spPr>
      </p:sp>
      <p:sp>
        <p:nvSpPr>
          <p:cNvPr id="16" name="Google Shape;16;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0" y="0"/>
            <a:ext cx="4314000" cy="5143500"/>
          </a:xfrm>
          <a:prstGeom prst="rect">
            <a:avLst/>
          </a:prstGeom>
          <a:solidFill>
            <a:srgbClr val="002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0" name="Google Shape;20;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rgbClr val="006171"/>
          </a:solidFill>
          <a:ln>
            <a:noFill/>
          </a:ln>
        </p:spPr>
      </p:sp>
      <p:sp>
        <p:nvSpPr>
          <p:cNvPr id="21" name="Google Shape;21;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2" name="Google Shape;22;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p:nvPr/>
        </p:nvSpPr>
        <p:spPr>
          <a:xfrm>
            <a:off x="0" y="0"/>
            <a:ext cx="9144000" cy="1277100"/>
          </a:xfrm>
          <a:prstGeom prst="rect">
            <a:avLst/>
          </a:prstGeom>
          <a:solidFill>
            <a:srgbClr val="002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6" name="Google Shape;26;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27" name="Google Shape;27;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p:nvPr/>
        </p:nvSpPr>
        <p:spPr>
          <a:xfrm>
            <a:off x="0" y="0"/>
            <a:ext cx="9144000" cy="1277100"/>
          </a:xfrm>
          <a:prstGeom prst="rect">
            <a:avLst/>
          </a:prstGeom>
          <a:solidFill>
            <a:srgbClr val="002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p:nvPr/>
        </p:nvSpPr>
        <p:spPr>
          <a:xfrm>
            <a:off x="0" y="0"/>
            <a:ext cx="3764400" cy="5143500"/>
          </a:xfrm>
          <a:prstGeom prst="rect">
            <a:avLst/>
          </a:prstGeom>
          <a:solidFill>
            <a:srgbClr val="006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4" name="Google Shape;34;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0"/>
              </a:spcBef>
              <a:spcAft>
                <a:spcPts val="0"/>
              </a:spcAft>
              <a:buClr>
                <a:schemeClr val="accent2"/>
              </a:buClr>
              <a:buSzPts val="1100"/>
              <a:buChar char="○"/>
              <a:defRPr>
                <a:solidFill>
                  <a:schemeClr val="accent2"/>
                </a:solidFill>
              </a:defRPr>
            </a:lvl2pPr>
            <a:lvl3pPr marL="1371600" lvl="2" indent="-298450" rtl="0">
              <a:spcBef>
                <a:spcPts val="0"/>
              </a:spcBef>
              <a:spcAft>
                <a:spcPts val="0"/>
              </a:spcAft>
              <a:buClr>
                <a:schemeClr val="accent2"/>
              </a:buClr>
              <a:buSzPts val="1100"/>
              <a:buChar char="■"/>
              <a:defRPr>
                <a:solidFill>
                  <a:schemeClr val="accent2"/>
                </a:solidFill>
              </a:defRPr>
            </a:lvl3pPr>
            <a:lvl4pPr marL="1828800" lvl="3" indent="-298450" rtl="0">
              <a:spcBef>
                <a:spcPts val="0"/>
              </a:spcBef>
              <a:spcAft>
                <a:spcPts val="0"/>
              </a:spcAft>
              <a:buClr>
                <a:schemeClr val="accent2"/>
              </a:buClr>
              <a:buSzPts val="1100"/>
              <a:buChar char="●"/>
              <a:defRPr>
                <a:solidFill>
                  <a:schemeClr val="accent2"/>
                </a:solidFill>
              </a:defRPr>
            </a:lvl4pPr>
            <a:lvl5pPr marL="2286000" lvl="4" indent="-298450" rtl="0">
              <a:spcBef>
                <a:spcPts val="0"/>
              </a:spcBef>
              <a:spcAft>
                <a:spcPts val="0"/>
              </a:spcAft>
              <a:buClr>
                <a:schemeClr val="accent2"/>
              </a:buClr>
              <a:buSzPts val="1100"/>
              <a:buChar char="○"/>
              <a:defRPr>
                <a:solidFill>
                  <a:schemeClr val="accent2"/>
                </a:solidFill>
              </a:defRPr>
            </a:lvl5pPr>
            <a:lvl6pPr marL="2743200" lvl="5" indent="-298450" rtl="0">
              <a:spcBef>
                <a:spcPts val="0"/>
              </a:spcBef>
              <a:spcAft>
                <a:spcPts val="0"/>
              </a:spcAft>
              <a:buClr>
                <a:schemeClr val="accent2"/>
              </a:buClr>
              <a:buSzPts val="1100"/>
              <a:buChar char="■"/>
              <a:defRPr>
                <a:solidFill>
                  <a:schemeClr val="accent2"/>
                </a:solidFill>
              </a:defRPr>
            </a:lvl6pPr>
            <a:lvl7pPr marL="3200400" lvl="6" indent="-298450" rtl="0">
              <a:spcBef>
                <a:spcPts val="0"/>
              </a:spcBef>
              <a:spcAft>
                <a:spcPts val="0"/>
              </a:spcAft>
              <a:buClr>
                <a:schemeClr val="accent2"/>
              </a:buClr>
              <a:buSzPts val="1100"/>
              <a:buChar char="●"/>
              <a:defRPr>
                <a:solidFill>
                  <a:schemeClr val="accent2"/>
                </a:solidFill>
              </a:defRPr>
            </a:lvl7pPr>
            <a:lvl8pPr marL="3657600" lvl="7" indent="-298450" rtl="0">
              <a:spcBef>
                <a:spcPts val="0"/>
              </a:spcBef>
              <a:spcAft>
                <a:spcPts val="0"/>
              </a:spcAft>
              <a:buClr>
                <a:schemeClr val="accent2"/>
              </a:buClr>
              <a:buSzPts val="1100"/>
              <a:buChar char="○"/>
              <a:defRPr>
                <a:solidFill>
                  <a:schemeClr val="accent2"/>
                </a:solidFill>
              </a:defRPr>
            </a:lvl8pPr>
            <a:lvl9pPr marL="4114800" lvl="8" indent="-298450" rtl="0">
              <a:spcBef>
                <a:spcPts val="0"/>
              </a:spcBef>
              <a:spcAft>
                <a:spcPts val="0"/>
              </a:spcAft>
              <a:buClr>
                <a:schemeClr val="accent2"/>
              </a:buClr>
              <a:buSzPts val="1100"/>
              <a:buChar char="■"/>
              <a:defRPr>
                <a:solidFill>
                  <a:schemeClr val="accent2"/>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0" y="0"/>
            <a:ext cx="4572000" cy="5143500"/>
          </a:xfrm>
          <a:prstGeom prst="rect">
            <a:avLst/>
          </a:prstGeom>
          <a:solidFill>
            <a:srgbClr val="002B5A"/>
          </a:solidFill>
          <a:ln>
            <a:noFill/>
          </a:ln>
          <a:effectLst>
            <a:outerShdw blurRad="57150" dist="19050" dir="5400000" algn="bl" rotWithShape="0">
              <a:srgbClr val="002B5A">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0" name="Google Shape;40;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1" name="Google Shape;41;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p:nvPr/>
        </p:nvSpPr>
        <p:spPr>
          <a:xfrm>
            <a:off x="0" y="4369000"/>
            <a:ext cx="9144000" cy="774300"/>
          </a:xfrm>
          <a:prstGeom prst="rect">
            <a:avLst/>
          </a:prstGeom>
          <a:solidFill>
            <a:srgbClr val="006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002B5A"/>
              </a:buClr>
              <a:buSzPts val="2800"/>
              <a:buFont typeface="Merriweather"/>
              <a:buNone/>
              <a:defRPr sz="2800">
                <a:solidFill>
                  <a:srgbClr val="002B5A"/>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Roboto"/>
                <a:ea typeface="Roboto"/>
                <a:cs typeface="Roboto"/>
                <a:sym typeface="Roboto"/>
              </a:defRPr>
            </a:lvl1pPr>
            <a:lvl2pPr lvl="1" algn="r" rtl="0">
              <a:buNone/>
              <a:defRPr sz="1000">
                <a:solidFill>
                  <a:schemeClr val="dk2"/>
                </a:solidFill>
                <a:latin typeface="Roboto"/>
                <a:ea typeface="Roboto"/>
                <a:cs typeface="Roboto"/>
                <a:sym typeface="Roboto"/>
              </a:defRPr>
            </a:lvl2pPr>
            <a:lvl3pPr lvl="2" algn="r" rtl="0">
              <a:buNone/>
              <a:defRPr sz="1000">
                <a:solidFill>
                  <a:schemeClr val="dk2"/>
                </a:solidFill>
                <a:latin typeface="Roboto"/>
                <a:ea typeface="Roboto"/>
                <a:cs typeface="Roboto"/>
                <a:sym typeface="Roboto"/>
              </a:defRPr>
            </a:lvl3pPr>
            <a:lvl4pPr lvl="3" algn="r" rtl="0">
              <a:buNone/>
              <a:defRPr sz="1000">
                <a:solidFill>
                  <a:schemeClr val="dk2"/>
                </a:solidFill>
                <a:latin typeface="Roboto"/>
                <a:ea typeface="Roboto"/>
                <a:cs typeface="Roboto"/>
                <a:sym typeface="Roboto"/>
              </a:defRPr>
            </a:lvl4pPr>
            <a:lvl5pPr lvl="4" algn="r" rtl="0">
              <a:buNone/>
              <a:defRPr sz="1000">
                <a:solidFill>
                  <a:schemeClr val="dk2"/>
                </a:solidFill>
                <a:latin typeface="Roboto"/>
                <a:ea typeface="Roboto"/>
                <a:cs typeface="Roboto"/>
                <a:sym typeface="Roboto"/>
              </a:defRPr>
            </a:lvl5pPr>
            <a:lvl6pPr lvl="5" algn="r" rtl="0">
              <a:buNone/>
              <a:defRPr sz="1000">
                <a:solidFill>
                  <a:schemeClr val="dk2"/>
                </a:solidFill>
                <a:latin typeface="Roboto"/>
                <a:ea typeface="Roboto"/>
                <a:cs typeface="Roboto"/>
                <a:sym typeface="Roboto"/>
              </a:defRPr>
            </a:lvl6pPr>
            <a:lvl7pPr lvl="6" algn="r" rtl="0">
              <a:buNone/>
              <a:defRPr sz="1000">
                <a:solidFill>
                  <a:schemeClr val="dk2"/>
                </a:solidFill>
                <a:latin typeface="Roboto"/>
                <a:ea typeface="Roboto"/>
                <a:cs typeface="Roboto"/>
                <a:sym typeface="Roboto"/>
              </a:defRPr>
            </a:lvl7pPr>
            <a:lvl8pPr lvl="7" algn="r" rtl="0">
              <a:buNone/>
              <a:defRPr sz="1000">
                <a:solidFill>
                  <a:schemeClr val="dk2"/>
                </a:solidFill>
                <a:latin typeface="Roboto"/>
                <a:ea typeface="Roboto"/>
                <a:cs typeface="Roboto"/>
                <a:sym typeface="Roboto"/>
              </a:defRPr>
            </a:lvl8pPr>
            <a:lvl9pPr lvl="8" algn="r" rtl="0">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48.jp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8.jp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48.jp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51.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51.jp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51.jp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51.jpg"/><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1.xml"/><Relationship Id="rId5" Type="http://schemas.openxmlformats.org/officeDocument/2006/relationships/image" Target="../media/image55.jp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1972353" y="2330648"/>
            <a:ext cx="5199300" cy="5625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lt1"/>
              </a:buClr>
              <a:buSzPts val="2700"/>
              <a:buFont typeface="Arial"/>
              <a:buNone/>
            </a:pPr>
            <a:r>
              <a:rPr lang="en"/>
              <a:t>Leap into Service</a:t>
            </a:r>
            <a:endParaRPr/>
          </a:p>
        </p:txBody>
      </p:sp>
      <p:sp>
        <p:nvSpPr>
          <p:cNvPr id="67" name="Google Shape;67;p15"/>
          <p:cNvSpPr txBox="1">
            <a:spLocks noGrp="1"/>
          </p:cNvSpPr>
          <p:nvPr>
            <p:ph type="subTitle" idx="1"/>
          </p:nvPr>
        </p:nvSpPr>
        <p:spPr>
          <a:xfrm>
            <a:off x="1967105" y="2956712"/>
            <a:ext cx="5209800" cy="276900"/>
          </a:xfrm>
          <a:prstGeom prst="rect">
            <a:avLst/>
          </a:prstGeom>
          <a:noFill/>
          <a:ln>
            <a:noFill/>
          </a:ln>
        </p:spPr>
        <p:txBody>
          <a:bodyPr spcFirstLastPara="1" wrap="square" lIns="68575" tIns="34275" rIns="68575" bIns="34275" anchor="t" anchorCtr="0">
            <a:normAutofit fontScale="25000" lnSpcReduction="20000"/>
          </a:bodyPr>
          <a:lstStyle/>
          <a:p>
            <a:pPr marL="0" lvl="0" indent="0" algn="ctr" rtl="0">
              <a:lnSpc>
                <a:spcPct val="90000"/>
              </a:lnSpc>
              <a:spcBef>
                <a:spcPts val="0"/>
              </a:spcBef>
              <a:spcAft>
                <a:spcPts val="1200"/>
              </a:spcAft>
              <a:buClr>
                <a:schemeClr val="lt1"/>
              </a:buClr>
              <a:buSzPts val="1800"/>
              <a:buNone/>
            </a:pPr>
            <a:r>
              <a:rPr lang="en"/>
              <a:t>Maximizing LEAP at Public Service Desks</a:t>
            </a:r>
            <a:endParaRPr/>
          </a:p>
        </p:txBody>
      </p:sp>
      <p:sp>
        <p:nvSpPr>
          <p:cNvPr id="68" name="Google Shape;68;p15"/>
          <p:cNvSpPr txBox="1">
            <a:spLocks noGrp="1"/>
          </p:cNvSpPr>
          <p:nvPr>
            <p:ph type="body" idx="2"/>
          </p:nvPr>
        </p:nvSpPr>
        <p:spPr>
          <a:xfrm>
            <a:off x="1968698" y="3801728"/>
            <a:ext cx="5206500" cy="415500"/>
          </a:xfrm>
          <a:prstGeom prst="rect">
            <a:avLst/>
          </a:prstGeom>
          <a:noFill/>
          <a:ln>
            <a:noFill/>
          </a:ln>
        </p:spPr>
        <p:txBody>
          <a:bodyPr spcFirstLastPara="1" wrap="square" lIns="68575" tIns="34275" rIns="68575" bIns="34275" anchor="t" anchorCtr="0">
            <a:normAutofit fontScale="92500" lnSpcReduction="20000"/>
          </a:bodyPr>
          <a:lstStyle/>
          <a:p>
            <a:pPr marL="0" lvl="0" indent="0" algn="ctr" rtl="0">
              <a:lnSpc>
                <a:spcPct val="90000"/>
              </a:lnSpc>
              <a:spcBef>
                <a:spcPts val="0"/>
              </a:spcBef>
              <a:spcAft>
                <a:spcPts val="1200"/>
              </a:spcAft>
              <a:buClr>
                <a:schemeClr val="lt1"/>
              </a:buClr>
              <a:buSzPts val="1800"/>
              <a:buNone/>
            </a:pPr>
            <a:r>
              <a:rPr lang="en"/>
              <a:t>Kristen Tait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Maximizing LEAP</a:t>
            </a:r>
            <a:endParaRPr/>
          </a:p>
          <a:p>
            <a:pPr marL="0" lvl="0" indent="0" algn="ctr" rtl="0">
              <a:spcBef>
                <a:spcPts val="0"/>
              </a:spcBef>
              <a:spcAft>
                <a:spcPts val="0"/>
              </a:spcAft>
              <a:buNone/>
            </a:pPr>
            <a:r>
              <a:rPr lang="en"/>
              <a:t>At</a:t>
            </a:r>
            <a:endParaRPr/>
          </a:p>
          <a:p>
            <a:pPr marL="0" lvl="0" indent="0" algn="ctr" rtl="0">
              <a:spcBef>
                <a:spcPts val="0"/>
              </a:spcBef>
              <a:spcAft>
                <a:spcPts val="0"/>
              </a:spcAft>
              <a:buNone/>
            </a:pPr>
            <a:r>
              <a:rPr lang="en"/>
              <a:t>Public Service Desks</a:t>
            </a:r>
            <a:endParaRPr/>
          </a:p>
        </p:txBody>
      </p:sp>
      <p:sp>
        <p:nvSpPr>
          <p:cNvPr id="145" name="Google Shape;145;p24"/>
          <p:cNvSpPr txBox="1">
            <a:spLocks noGrp="1"/>
          </p:cNvSpPr>
          <p:nvPr>
            <p:ph type="body" idx="1"/>
          </p:nvPr>
        </p:nvSpPr>
        <p:spPr>
          <a:xfrm>
            <a:off x="4623100" y="1143600"/>
            <a:ext cx="4166400" cy="28563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sz="2000"/>
              <a:t>Shared settings &amp; training</a:t>
            </a:r>
            <a:br>
              <a:rPr lang="en" sz="2100"/>
            </a:br>
            <a:endParaRPr/>
          </a:p>
          <a:p>
            <a:pPr marL="457200" lvl="0" indent="-311150" algn="l" rtl="0">
              <a:spcBef>
                <a:spcPts val="0"/>
              </a:spcBef>
              <a:spcAft>
                <a:spcPts val="0"/>
              </a:spcAft>
              <a:buSzPts val="1300"/>
              <a:buChar char="●"/>
            </a:pPr>
            <a:r>
              <a:rPr lang="en" sz="2000"/>
              <a:t>Youth Desk</a:t>
            </a:r>
            <a:br>
              <a:rPr lang="en" sz="2100"/>
            </a:br>
            <a:endParaRPr/>
          </a:p>
          <a:p>
            <a:pPr marL="457200" lvl="0" indent="-311150" algn="l" rtl="0">
              <a:spcBef>
                <a:spcPts val="0"/>
              </a:spcBef>
              <a:spcAft>
                <a:spcPts val="0"/>
              </a:spcAft>
              <a:buSzPts val="1300"/>
              <a:buChar char="●"/>
            </a:pPr>
            <a:r>
              <a:rPr lang="en" sz="2000"/>
              <a:t>Adult Desk</a:t>
            </a:r>
            <a:br>
              <a:rPr lang="en" sz="2100"/>
            </a:br>
            <a:endParaRPr/>
          </a:p>
          <a:p>
            <a:pPr marL="457200" lvl="0" indent="-311150" algn="l" rtl="0">
              <a:spcBef>
                <a:spcPts val="0"/>
              </a:spcBef>
              <a:spcAft>
                <a:spcPts val="0"/>
              </a:spcAft>
              <a:buSzPts val="1300"/>
              <a:buChar char="●"/>
            </a:pPr>
            <a:r>
              <a:rPr lang="en" sz="2000"/>
              <a:t>Circulation Desk</a:t>
            </a:r>
            <a:br>
              <a:rPr lang="en" sz="2100"/>
            </a:br>
            <a:endParaRPr/>
          </a:p>
          <a:p>
            <a:pPr marL="457200" lvl="0" indent="-311150" algn="l" rtl="0">
              <a:spcBef>
                <a:spcPts val="0"/>
              </a:spcBef>
              <a:spcAft>
                <a:spcPts val="0"/>
              </a:spcAft>
              <a:buSzPts val="1300"/>
              <a:buChar char="●"/>
            </a:pPr>
            <a:r>
              <a:rPr lang="en" sz="2000"/>
              <a:t>Questions/Suggestions</a:t>
            </a:r>
            <a:endParaRPr sz="2000"/>
          </a:p>
        </p:txBody>
      </p:sp>
      <p:pic>
        <p:nvPicPr>
          <p:cNvPr id="146" name="Google Shape;146;p24"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147" name="Google Shape;147;p24"/>
          <p:cNvPicPr preferRelativeResize="0"/>
          <p:nvPr/>
        </p:nvPicPr>
        <p:blipFill>
          <a:blip r:embed="rId4">
            <a:alphaModFix/>
          </a:blip>
          <a:stretch>
            <a:fillRect/>
          </a:stretch>
        </p:blipFill>
        <p:spPr>
          <a:xfrm>
            <a:off x="152400" y="4530600"/>
            <a:ext cx="544151" cy="460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B5A"/>
        </a:solidFill>
        <a:effectLst/>
      </p:bgPr>
    </p:bg>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LEAP vs client</a:t>
            </a:r>
            <a:endParaRPr/>
          </a:p>
        </p:txBody>
      </p:sp>
      <p:sp>
        <p:nvSpPr>
          <p:cNvPr id="153" name="Google Shape;153;p25"/>
          <p:cNvSpPr txBox="1">
            <a:spLocks noGrp="1"/>
          </p:cNvSpPr>
          <p:nvPr>
            <p:ph type="body" idx="2"/>
          </p:nvPr>
        </p:nvSpPr>
        <p:spPr>
          <a:xfrm>
            <a:off x="2572050" y="1124625"/>
            <a:ext cx="3999900" cy="34809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sz="2000">
                <a:solidFill>
                  <a:schemeClr val="lt1"/>
                </a:solidFill>
              </a:rPr>
              <a:t>Aesthetics</a:t>
            </a:r>
            <a:endParaRPr sz="2000">
              <a:solidFill>
                <a:schemeClr val="lt1"/>
              </a:solidFill>
            </a:endParaRPr>
          </a:p>
          <a:p>
            <a:pPr marL="0" lvl="0" indent="0" algn="l" rtl="0">
              <a:spcBef>
                <a:spcPts val="1200"/>
              </a:spcBef>
              <a:spcAft>
                <a:spcPts val="0"/>
              </a:spcAft>
              <a:buNone/>
            </a:pPr>
            <a:r>
              <a:rPr lang="en" sz="2000">
                <a:solidFill>
                  <a:schemeClr val="lt1"/>
                </a:solidFill>
              </a:rPr>
              <a:t>Intuitive Design</a:t>
            </a:r>
            <a:endParaRPr sz="2000">
              <a:solidFill>
                <a:schemeClr val="lt1"/>
              </a:solidFill>
            </a:endParaRPr>
          </a:p>
          <a:p>
            <a:pPr marL="0" lvl="0" indent="0" algn="l" rtl="0">
              <a:spcBef>
                <a:spcPts val="1200"/>
              </a:spcBef>
              <a:spcAft>
                <a:spcPts val="0"/>
              </a:spcAft>
              <a:buNone/>
            </a:pPr>
            <a:r>
              <a:rPr lang="en" sz="2000">
                <a:solidFill>
                  <a:schemeClr val="lt1"/>
                </a:solidFill>
              </a:rPr>
              <a:t>Easy settings</a:t>
            </a:r>
            <a:endParaRPr sz="2000">
              <a:solidFill>
                <a:schemeClr val="lt1"/>
              </a:solidFill>
            </a:endParaRPr>
          </a:p>
          <a:p>
            <a:pPr marL="0" lvl="0" indent="0" algn="l" rtl="0">
              <a:spcBef>
                <a:spcPts val="1200"/>
              </a:spcBef>
              <a:spcAft>
                <a:spcPts val="0"/>
              </a:spcAft>
              <a:buNone/>
            </a:pPr>
            <a:r>
              <a:rPr lang="en" sz="2000">
                <a:solidFill>
                  <a:schemeClr val="lt1"/>
                </a:solidFill>
              </a:rPr>
              <a:t>One search box/find tool</a:t>
            </a:r>
            <a:endParaRPr sz="2000">
              <a:solidFill>
                <a:schemeClr val="lt1"/>
              </a:solidFill>
            </a:endParaRPr>
          </a:p>
          <a:p>
            <a:pPr marL="0" lvl="0" indent="0" algn="l" rtl="0">
              <a:spcBef>
                <a:spcPts val="1200"/>
              </a:spcBef>
              <a:spcAft>
                <a:spcPts val="0"/>
              </a:spcAft>
              <a:buNone/>
            </a:pPr>
            <a:r>
              <a:rPr lang="en" sz="2000">
                <a:solidFill>
                  <a:schemeClr val="lt1"/>
                </a:solidFill>
              </a:rPr>
              <a:t>One workform</a:t>
            </a:r>
            <a:endParaRPr sz="2000">
              <a:solidFill>
                <a:schemeClr val="lt1"/>
              </a:solidFill>
            </a:endParaRPr>
          </a:p>
          <a:p>
            <a:pPr marL="0" lvl="0" indent="0" algn="l" rtl="0">
              <a:spcBef>
                <a:spcPts val="1200"/>
              </a:spcBef>
              <a:spcAft>
                <a:spcPts val="0"/>
              </a:spcAft>
              <a:buNone/>
            </a:pPr>
            <a:r>
              <a:rPr lang="en" sz="2000">
                <a:solidFill>
                  <a:schemeClr val="lt1"/>
                </a:solidFill>
              </a:rPr>
              <a:t>Hyperlinks vs icons, menus</a:t>
            </a:r>
            <a:endParaRPr sz="2000">
              <a:solidFill>
                <a:schemeClr val="lt1"/>
              </a:solidFill>
            </a:endParaRPr>
          </a:p>
          <a:p>
            <a:pPr marL="0" lvl="0" indent="0" algn="l" rtl="0">
              <a:spcBef>
                <a:spcPts val="1200"/>
              </a:spcBef>
              <a:spcAft>
                <a:spcPts val="1200"/>
              </a:spcAft>
              <a:buNone/>
            </a:pPr>
            <a:r>
              <a:rPr lang="en" sz="2000">
                <a:solidFill>
                  <a:schemeClr val="lt1"/>
                </a:solidFill>
              </a:rPr>
              <a:t>Web-based</a:t>
            </a:r>
            <a:endParaRPr sz="2000">
              <a:solidFill>
                <a:schemeClr val="lt1"/>
              </a:solidFill>
            </a:endParaRPr>
          </a:p>
        </p:txBody>
      </p:sp>
      <p:pic>
        <p:nvPicPr>
          <p:cNvPr id="154" name="Google Shape;154;p25"/>
          <p:cNvPicPr preferRelativeResize="0"/>
          <p:nvPr/>
        </p:nvPicPr>
        <p:blipFill>
          <a:blip r:embed="rId3">
            <a:alphaModFix/>
          </a:blip>
          <a:stretch>
            <a:fillRect/>
          </a:stretch>
        </p:blipFill>
        <p:spPr>
          <a:xfrm>
            <a:off x="152400" y="4530600"/>
            <a:ext cx="544151" cy="460499"/>
          </a:xfrm>
          <a:prstGeom prst="rect">
            <a:avLst/>
          </a:prstGeom>
          <a:noFill/>
          <a:ln>
            <a:noFill/>
          </a:ln>
        </p:spPr>
      </p:pic>
      <p:pic>
        <p:nvPicPr>
          <p:cNvPr id="155" name="Google Shape;155;p25" descr="Shape&#10;&#10;Description automatically generated with medium confidence"/>
          <p:cNvPicPr preferRelativeResize="0"/>
          <p:nvPr/>
        </p:nvPicPr>
        <p:blipFill rotWithShape="1">
          <a:blip r:embed="rId4">
            <a:alphaModFix/>
          </a:blip>
          <a:srcRect/>
          <a:stretch/>
        </p:blipFill>
        <p:spPr>
          <a:xfrm>
            <a:off x="8167925" y="4605596"/>
            <a:ext cx="823675" cy="3855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B5A"/>
        </a:solidFill>
        <a:effectLst/>
      </p:bgPr>
    </p:bg>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Baldwin Polaris Setup for public desks</a:t>
            </a:r>
            <a:endParaRPr/>
          </a:p>
        </p:txBody>
      </p:sp>
      <p:pic>
        <p:nvPicPr>
          <p:cNvPr id="161" name="Google Shape;161;p26"/>
          <p:cNvPicPr preferRelativeResize="0"/>
          <p:nvPr/>
        </p:nvPicPr>
        <p:blipFill>
          <a:blip r:embed="rId3">
            <a:alphaModFix/>
          </a:blip>
          <a:stretch>
            <a:fillRect/>
          </a:stretch>
        </p:blipFill>
        <p:spPr>
          <a:xfrm>
            <a:off x="152400" y="4530600"/>
            <a:ext cx="544151" cy="460499"/>
          </a:xfrm>
          <a:prstGeom prst="rect">
            <a:avLst/>
          </a:prstGeom>
          <a:noFill/>
          <a:ln>
            <a:noFill/>
          </a:ln>
        </p:spPr>
      </p:pic>
      <p:pic>
        <p:nvPicPr>
          <p:cNvPr id="162" name="Google Shape;162;p26" descr="Shape&#10;&#10;Description automatically generated with medium confidence"/>
          <p:cNvPicPr preferRelativeResize="0"/>
          <p:nvPr/>
        </p:nvPicPr>
        <p:blipFill rotWithShape="1">
          <a:blip r:embed="rId4">
            <a:alphaModFix/>
          </a:blip>
          <a:srcRect/>
          <a:stretch/>
        </p:blipFill>
        <p:spPr>
          <a:xfrm>
            <a:off x="8167925" y="4605596"/>
            <a:ext cx="823675" cy="385504"/>
          </a:xfrm>
          <a:prstGeom prst="rect">
            <a:avLst/>
          </a:prstGeom>
          <a:noFill/>
          <a:ln>
            <a:noFill/>
          </a:ln>
        </p:spPr>
      </p:pic>
      <p:sp>
        <p:nvSpPr>
          <p:cNvPr id="163" name="Google Shape;163;p26"/>
          <p:cNvSpPr txBox="1">
            <a:spLocks noGrp="1"/>
          </p:cNvSpPr>
          <p:nvPr>
            <p:ph type="body" idx="2"/>
          </p:nvPr>
        </p:nvSpPr>
        <p:spPr>
          <a:xfrm>
            <a:off x="2572050" y="15632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solidFill>
                  <a:schemeClr val="lt1"/>
                </a:solidFill>
              </a:rPr>
              <a:t>Service Desk workstations</a:t>
            </a:r>
            <a:endParaRPr sz="2000">
              <a:solidFill>
                <a:schemeClr val="lt1"/>
              </a:solidFill>
            </a:endParaRPr>
          </a:p>
          <a:p>
            <a:pPr marL="0" lvl="0" indent="0" algn="l" rtl="0">
              <a:spcBef>
                <a:spcPts val="1200"/>
              </a:spcBef>
              <a:spcAft>
                <a:spcPts val="0"/>
              </a:spcAft>
              <a:buNone/>
            </a:pPr>
            <a:r>
              <a:rPr lang="en" sz="2000">
                <a:solidFill>
                  <a:schemeClr val="lt1"/>
                </a:solidFill>
              </a:rPr>
              <a:t>Individual credentials</a:t>
            </a:r>
            <a:endParaRPr sz="2000">
              <a:solidFill>
                <a:schemeClr val="lt1"/>
              </a:solidFill>
            </a:endParaRPr>
          </a:p>
          <a:p>
            <a:pPr marL="0" lvl="0" indent="0" algn="l" rtl="0">
              <a:spcBef>
                <a:spcPts val="1200"/>
              </a:spcBef>
              <a:spcAft>
                <a:spcPts val="0"/>
              </a:spcAft>
              <a:buNone/>
            </a:pPr>
            <a:endParaRPr sz="2000">
              <a:solidFill>
                <a:schemeClr val="lt1"/>
              </a:solidFill>
            </a:endParaRPr>
          </a:p>
          <a:p>
            <a:pPr marL="0" lvl="0" indent="0" algn="l" rtl="0">
              <a:spcBef>
                <a:spcPts val="1200"/>
              </a:spcBef>
              <a:spcAft>
                <a:spcPts val="0"/>
              </a:spcAft>
              <a:buNone/>
            </a:pPr>
            <a:r>
              <a:rPr lang="en" sz="2000">
                <a:solidFill>
                  <a:schemeClr val="lt1"/>
                </a:solidFill>
              </a:rPr>
              <a:t>Hold wrapper printer</a:t>
            </a:r>
            <a:endParaRPr sz="2000">
              <a:solidFill>
                <a:schemeClr val="lt1"/>
              </a:solidFill>
            </a:endParaRPr>
          </a:p>
          <a:p>
            <a:pPr marL="457200" lvl="0" indent="0" algn="l" rtl="0">
              <a:spcBef>
                <a:spcPts val="1200"/>
              </a:spcBef>
              <a:spcAft>
                <a:spcPts val="1200"/>
              </a:spcAft>
              <a:buNone/>
            </a:pPr>
            <a:r>
              <a:rPr lang="en" sz="2000">
                <a:solidFill>
                  <a:schemeClr val="lt1"/>
                </a:solidFill>
              </a:rPr>
              <a:t>Service Desk credentials</a:t>
            </a:r>
            <a:endParaRPr sz="20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Shared Settings &amp; Training </a:t>
            </a:r>
            <a:endParaRPr/>
          </a:p>
        </p:txBody>
      </p:sp>
      <p:sp>
        <p:nvSpPr>
          <p:cNvPr id="169" name="Google Shape;169;p27"/>
          <p:cNvSpPr txBox="1">
            <a:spLocks noGrp="1"/>
          </p:cNvSpPr>
          <p:nvPr>
            <p:ph type="body" idx="2"/>
          </p:nvPr>
        </p:nvSpPr>
        <p:spPr>
          <a:xfrm>
            <a:off x="5535275" y="1396800"/>
            <a:ext cx="2654700" cy="2349900"/>
          </a:xfrm>
          <a:prstGeom prst="rect">
            <a:avLst/>
          </a:prstGeom>
        </p:spPr>
        <p:txBody>
          <a:bodyPr spcFirstLastPara="1" wrap="square" lIns="91425" tIns="91425" rIns="91425" bIns="91425" anchor="t" anchorCtr="0">
            <a:normAutofit lnSpcReduction="10000"/>
          </a:bodyPr>
          <a:lstStyle/>
          <a:p>
            <a:pPr marL="457200" lvl="0" indent="-355600" algn="l" rtl="0">
              <a:lnSpc>
                <a:spcPct val="150000"/>
              </a:lnSpc>
              <a:spcBef>
                <a:spcPts val="0"/>
              </a:spcBef>
              <a:spcAft>
                <a:spcPts val="0"/>
              </a:spcAft>
              <a:buSzPts val="2000"/>
              <a:buAutoNum type="arabicPeriod"/>
            </a:pPr>
            <a:r>
              <a:rPr lang="en" sz="2000"/>
              <a:t>Settings</a:t>
            </a:r>
            <a:endParaRPr sz="2000"/>
          </a:p>
          <a:p>
            <a:pPr marL="457200" lvl="0" indent="-355600" algn="l" rtl="0">
              <a:lnSpc>
                <a:spcPct val="150000"/>
              </a:lnSpc>
              <a:spcBef>
                <a:spcPts val="0"/>
              </a:spcBef>
              <a:spcAft>
                <a:spcPts val="0"/>
              </a:spcAft>
              <a:buSzPts val="2000"/>
              <a:buAutoNum type="arabicPeriod"/>
            </a:pPr>
            <a:r>
              <a:rPr lang="en" sz="2000"/>
              <a:t>Hamburger Menu</a:t>
            </a:r>
            <a:endParaRPr sz="2000"/>
          </a:p>
          <a:p>
            <a:pPr marL="457200" lvl="0" indent="-355600" algn="l" rtl="0">
              <a:lnSpc>
                <a:spcPct val="150000"/>
              </a:lnSpc>
              <a:spcBef>
                <a:spcPts val="0"/>
              </a:spcBef>
              <a:spcAft>
                <a:spcPts val="0"/>
              </a:spcAft>
              <a:buSzPts val="2000"/>
              <a:buAutoNum type="arabicPeriod"/>
            </a:pPr>
            <a:r>
              <a:rPr lang="en" sz="2000"/>
              <a:t>Search Box</a:t>
            </a:r>
            <a:endParaRPr sz="2000"/>
          </a:p>
          <a:p>
            <a:pPr marL="457200" lvl="0" indent="-355600" algn="l" rtl="0">
              <a:lnSpc>
                <a:spcPct val="150000"/>
              </a:lnSpc>
              <a:spcBef>
                <a:spcPts val="0"/>
              </a:spcBef>
              <a:spcAft>
                <a:spcPts val="0"/>
              </a:spcAft>
              <a:buSzPts val="2000"/>
              <a:buAutoNum type="arabicPeriod"/>
            </a:pPr>
            <a:r>
              <a:rPr lang="en" sz="2000"/>
              <a:t>Find Tool</a:t>
            </a:r>
            <a:endParaRPr sz="2000"/>
          </a:p>
          <a:p>
            <a:pPr marL="457200" lvl="0" indent="-355600" algn="l" rtl="0">
              <a:lnSpc>
                <a:spcPct val="150000"/>
              </a:lnSpc>
              <a:spcBef>
                <a:spcPts val="0"/>
              </a:spcBef>
              <a:spcAft>
                <a:spcPts val="0"/>
              </a:spcAft>
              <a:buSzPts val="2000"/>
              <a:buAutoNum type="arabicPeriod"/>
            </a:pPr>
            <a:r>
              <a:rPr lang="en" sz="2000"/>
              <a:t>Permissions</a:t>
            </a:r>
            <a:endParaRPr sz="2000"/>
          </a:p>
        </p:txBody>
      </p:sp>
      <p:sp>
        <p:nvSpPr>
          <p:cNvPr id="170" name="Google Shape;170;p27"/>
          <p:cNvSpPr txBox="1">
            <a:spLocks noGrp="1"/>
          </p:cNvSpPr>
          <p:nvPr>
            <p:ph type="subTitle" idx="1"/>
          </p:nvPr>
        </p:nvSpPr>
        <p:spPr>
          <a:xfrm>
            <a:off x="208475" y="2626725"/>
            <a:ext cx="4047300" cy="1036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Applies to all public service desk staff</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Training database useful beforehand</a:t>
            </a:r>
            <a:endParaRPr sz="1800"/>
          </a:p>
        </p:txBody>
      </p:sp>
      <p:pic>
        <p:nvPicPr>
          <p:cNvPr id="171" name="Google Shape;171;p27"/>
          <p:cNvPicPr preferRelativeResize="0"/>
          <p:nvPr/>
        </p:nvPicPr>
        <p:blipFill>
          <a:blip r:embed="rId3">
            <a:alphaModFix/>
          </a:blip>
          <a:stretch>
            <a:fillRect/>
          </a:stretch>
        </p:blipFill>
        <p:spPr>
          <a:xfrm>
            <a:off x="152400" y="4530600"/>
            <a:ext cx="544151" cy="460499"/>
          </a:xfrm>
          <a:prstGeom prst="rect">
            <a:avLst/>
          </a:prstGeom>
          <a:noFill/>
          <a:ln>
            <a:noFill/>
          </a:ln>
        </p:spPr>
      </p:pic>
      <p:pic>
        <p:nvPicPr>
          <p:cNvPr id="172" name="Google Shape;172;p27" descr="Shape&#10;&#10;Description automatically generated with medium confidence"/>
          <p:cNvPicPr preferRelativeResize="0"/>
          <p:nvPr/>
        </p:nvPicPr>
        <p:blipFill rotWithShape="1">
          <a:blip r:embed="rId4">
            <a:alphaModFix/>
          </a:blip>
          <a:srcRect/>
          <a:stretch/>
        </p:blipFill>
        <p:spPr>
          <a:xfrm>
            <a:off x="8167925" y="4605596"/>
            <a:ext cx="823675" cy="3855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8"/>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Settings/Print Options</a:t>
            </a:r>
            <a:endParaRPr sz="1800">
              <a:solidFill>
                <a:schemeClr val="lt1"/>
              </a:solidFill>
            </a:endParaRPr>
          </a:p>
        </p:txBody>
      </p:sp>
      <p:cxnSp>
        <p:nvCxnSpPr>
          <p:cNvPr id="178" name="Google Shape;178;p28"/>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179" name="Google Shape;179;p28"/>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180" name="Google Shape;180;p28"/>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181" name="Google Shape;181;p28"/>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182" name="Google Shape;182;p28"/>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183" name="Google Shape;183;p28"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184" name="Google Shape;184;p28"/>
          <p:cNvPicPr preferRelativeResize="0"/>
          <p:nvPr/>
        </p:nvPicPr>
        <p:blipFill>
          <a:blip r:embed="rId4">
            <a:alphaModFix/>
          </a:blip>
          <a:stretch>
            <a:fillRect/>
          </a:stretch>
        </p:blipFill>
        <p:spPr>
          <a:xfrm>
            <a:off x="152400" y="4530600"/>
            <a:ext cx="544151" cy="460499"/>
          </a:xfrm>
          <a:prstGeom prst="rect">
            <a:avLst/>
          </a:prstGeom>
          <a:noFill/>
          <a:ln>
            <a:noFill/>
          </a:ln>
        </p:spPr>
      </p:pic>
      <p:pic>
        <p:nvPicPr>
          <p:cNvPr id="185" name="Google Shape;185;p28"/>
          <p:cNvPicPr preferRelativeResize="0"/>
          <p:nvPr/>
        </p:nvPicPr>
        <p:blipFill>
          <a:blip r:embed="rId5">
            <a:alphaModFix/>
          </a:blip>
          <a:stretch>
            <a:fillRect/>
          </a:stretch>
        </p:blipFill>
        <p:spPr>
          <a:xfrm>
            <a:off x="2005637" y="193750"/>
            <a:ext cx="5132720" cy="39490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9"/>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Settings/Workform Defaults - Item</a:t>
            </a:r>
            <a:endParaRPr sz="1800">
              <a:solidFill>
                <a:schemeClr val="lt1"/>
              </a:solidFill>
            </a:endParaRPr>
          </a:p>
        </p:txBody>
      </p:sp>
      <p:cxnSp>
        <p:nvCxnSpPr>
          <p:cNvPr id="191" name="Google Shape;191;p29"/>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192" name="Google Shape;192;p29"/>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193" name="Google Shape;193;p29"/>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194" name="Google Shape;194;p29"/>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195" name="Google Shape;195;p29"/>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196" name="Google Shape;196;p29"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197" name="Google Shape;197;p29"/>
          <p:cNvPicPr preferRelativeResize="0"/>
          <p:nvPr/>
        </p:nvPicPr>
        <p:blipFill>
          <a:blip r:embed="rId4">
            <a:alphaModFix/>
          </a:blip>
          <a:stretch>
            <a:fillRect/>
          </a:stretch>
        </p:blipFill>
        <p:spPr>
          <a:xfrm>
            <a:off x="152400" y="4530600"/>
            <a:ext cx="544151" cy="460499"/>
          </a:xfrm>
          <a:prstGeom prst="rect">
            <a:avLst/>
          </a:prstGeom>
          <a:noFill/>
          <a:ln>
            <a:noFill/>
          </a:ln>
        </p:spPr>
      </p:pic>
      <p:pic>
        <p:nvPicPr>
          <p:cNvPr id="198" name="Google Shape;198;p29"/>
          <p:cNvPicPr preferRelativeResize="0"/>
          <p:nvPr/>
        </p:nvPicPr>
        <p:blipFill>
          <a:blip r:embed="rId5">
            <a:alphaModFix/>
          </a:blip>
          <a:stretch>
            <a:fillRect/>
          </a:stretch>
        </p:blipFill>
        <p:spPr>
          <a:xfrm>
            <a:off x="345662" y="209750"/>
            <a:ext cx="2419375" cy="3866050"/>
          </a:xfrm>
          <a:prstGeom prst="rect">
            <a:avLst/>
          </a:prstGeom>
          <a:noFill/>
          <a:ln>
            <a:noFill/>
          </a:ln>
        </p:spPr>
      </p:pic>
      <p:pic>
        <p:nvPicPr>
          <p:cNvPr id="199" name="Google Shape;199;p29"/>
          <p:cNvPicPr preferRelativeResize="0"/>
          <p:nvPr/>
        </p:nvPicPr>
        <p:blipFill>
          <a:blip r:embed="rId6">
            <a:alphaModFix/>
          </a:blip>
          <a:stretch>
            <a:fillRect/>
          </a:stretch>
        </p:blipFill>
        <p:spPr>
          <a:xfrm>
            <a:off x="3323175" y="209750"/>
            <a:ext cx="5472494" cy="3866051"/>
          </a:xfrm>
          <a:prstGeom prst="rect">
            <a:avLst/>
          </a:prstGeom>
          <a:noFill/>
          <a:ln>
            <a:noFill/>
          </a:ln>
        </p:spPr>
      </p:pic>
      <p:sp>
        <p:nvSpPr>
          <p:cNvPr id="200" name="Google Shape;200;p29"/>
          <p:cNvSpPr txBox="1"/>
          <p:nvPr/>
        </p:nvSpPr>
        <p:spPr>
          <a:xfrm>
            <a:off x="405438" y="4075800"/>
            <a:ext cx="2299800" cy="215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b="1">
                <a:solidFill>
                  <a:srgbClr val="002B5A"/>
                </a:solidFill>
                <a:latin typeface="Roboto"/>
                <a:ea typeface="Roboto"/>
                <a:cs typeface="Roboto"/>
                <a:sym typeface="Roboto"/>
              </a:rPr>
              <a:t>*initial opening of workform</a:t>
            </a:r>
            <a:endParaRPr b="1">
              <a:solidFill>
                <a:srgbClr val="002B5A"/>
              </a:solidFill>
              <a:latin typeface="Roboto"/>
              <a:ea typeface="Roboto"/>
              <a:cs typeface="Roboto"/>
              <a:sym typeface="Roboto"/>
            </a:endParaRPr>
          </a:p>
        </p:txBody>
      </p:sp>
      <p:sp>
        <p:nvSpPr>
          <p:cNvPr id="201" name="Google Shape;201;p29"/>
          <p:cNvSpPr txBox="1"/>
          <p:nvPr/>
        </p:nvSpPr>
        <p:spPr>
          <a:xfrm>
            <a:off x="345650" y="1710400"/>
            <a:ext cx="25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a:t>
            </a:r>
            <a:endParaRPr b="1">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0"/>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Settings/Workform Defaults - Tracker</a:t>
            </a:r>
            <a:endParaRPr sz="1800">
              <a:solidFill>
                <a:schemeClr val="lt1"/>
              </a:solidFill>
            </a:endParaRPr>
          </a:p>
        </p:txBody>
      </p:sp>
      <p:cxnSp>
        <p:nvCxnSpPr>
          <p:cNvPr id="207" name="Google Shape;207;p30"/>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208" name="Google Shape;208;p30"/>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209" name="Google Shape;209;p30"/>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210" name="Google Shape;210;p30"/>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211" name="Google Shape;211;p30"/>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212" name="Google Shape;212;p30"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213" name="Google Shape;213;p30"/>
          <p:cNvPicPr preferRelativeResize="0"/>
          <p:nvPr/>
        </p:nvPicPr>
        <p:blipFill>
          <a:blip r:embed="rId4">
            <a:alphaModFix/>
          </a:blip>
          <a:stretch>
            <a:fillRect/>
          </a:stretch>
        </p:blipFill>
        <p:spPr>
          <a:xfrm>
            <a:off x="152400" y="4530600"/>
            <a:ext cx="544151" cy="460499"/>
          </a:xfrm>
          <a:prstGeom prst="rect">
            <a:avLst/>
          </a:prstGeom>
          <a:noFill/>
          <a:ln>
            <a:noFill/>
          </a:ln>
        </p:spPr>
      </p:pic>
      <p:pic>
        <p:nvPicPr>
          <p:cNvPr id="214" name="Google Shape;214;p30"/>
          <p:cNvPicPr preferRelativeResize="0"/>
          <p:nvPr/>
        </p:nvPicPr>
        <p:blipFill>
          <a:blip r:embed="rId5">
            <a:alphaModFix/>
          </a:blip>
          <a:stretch>
            <a:fillRect/>
          </a:stretch>
        </p:blipFill>
        <p:spPr>
          <a:xfrm>
            <a:off x="3086513" y="195500"/>
            <a:ext cx="2970967" cy="38491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1"/>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Hamburger Menu</a:t>
            </a:r>
            <a:endParaRPr sz="1800">
              <a:solidFill>
                <a:schemeClr val="lt1"/>
              </a:solidFill>
            </a:endParaRPr>
          </a:p>
        </p:txBody>
      </p:sp>
      <p:cxnSp>
        <p:nvCxnSpPr>
          <p:cNvPr id="220" name="Google Shape;220;p31"/>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221" name="Google Shape;221;p31"/>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222" name="Google Shape;222;p31"/>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223" name="Google Shape;223;p31"/>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224" name="Google Shape;224;p31"/>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225" name="Google Shape;225;p31"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226" name="Google Shape;226;p31"/>
          <p:cNvPicPr preferRelativeResize="0"/>
          <p:nvPr/>
        </p:nvPicPr>
        <p:blipFill>
          <a:blip r:embed="rId4">
            <a:alphaModFix/>
          </a:blip>
          <a:stretch>
            <a:fillRect/>
          </a:stretch>
        </p:blipFill>
        <p:spPr>
          <a:xfrm>
            <a:off x="152400" y="4530600"/>
            <a:ext cx="544151" cy="460499"/>
          </a:xfrm>
          <a:prstGeom prst="rect">
            <a:avLst/>
          </a:prstGeom>
          <a:noFill/>
          <a:ln>
            <a:noFill/>
          </a:ln>
        </p:spPr>
      </p:pic>
      <p:pic>
        <p:nvPicPr>
          <p:cNvPr id="227" name="Google Shape;227;p31"/>
          <p:cNvPicPr preferRelativeResize="0"/>
          <p:nvPr/>
        </p:nvPicPr>
        <p:blipFill>
          <a:blip r:embed="rId5">
            <a:alphaModFix/>
          </a:blip>
          <a:stretch>
            <a:fillRect/>
          </a:stretch>
        </p:blipFill>
        <p:spPr>
          <a:xfrm>
            <a:off x="3158725" y="1514725"/>
            <a:ext cx="2881041" cy="1914125"/>
          </a:xfrm>
          <a:prstGeom prst="rect">
            <a:avLst/>
          </a:prstGeom>
          <a:noFill/>
          <a:ln>
            <a:noFill/>
          </a:ln>
        </p:spPr>
      </p:pic>
      <p:sp>
        <p:nvSpPr>
          <p:cNvPr id="228" name="Google Shape;228;p31"/>
          <p:cNvSpPr/>
          <p:nvPr/>
        </p:nvSpPr>
        <p:spPr>
          <a:xfrm>
            <a:off x="2966775" y="1696850"/>
            <a:ext cx="1250700" cy="823200"/>
          </a:xfrm>
          <a:prstGeom prst="ellipse">
            <a:avLst/>
          </a:prstGeom>
          <a:noFill/>
          <a:ln w="28575" cap="flat" cmpd="sng">
            <a:solidFill>
              <a:srgbClr val="F050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2"/>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Hamburger Menu</a:t>
            </a:r>
            <a:endParaRPr sz="1800">
              <a:solidFill>
                <a:schemeClr val="lt1"/>
              </a:solidFill>
            </a:endParaRPr>
          </a:p>
        </p:txBody>
      </p:sp>
      <p:cxnSp>
        <p:nvCxnSpPr>
          <p:cNvPr id="234" name="Google Shape;234;p32"/>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235" name="Google Shape;235;p32"/>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236" name="Google Shape;236;p32"/>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237" name="Google Shape;237;p32"/>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238" name="Google Shape;238;p32"/>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239" name="Google Shape;239;p32"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240" name="Google Shape;240;p32"/>
          <p:cNvPicPr preferRelativeResize="0"/>
          <p:nvPr/>
        </p:nvPicPr>
        <p:blipFill>
          <a:blip r:embed="rId4">
            <a:alphaModFix/>
          </a:blip>
          <a:stretch>
            <a:fillRect/>
          </a:stretch>
        </p:blipFill>
        <p:spPr>
          <a:xfrm>
            <a:off x="152400" y="4530600"/>
            <a:ext cx="544151" cy="460499"/>
          </a:xfrm>
          <a:prstGeom prst="rect">
            <a:avLst/>
          </a:prstGeom>
          <a:noFill/>
          <a:ln>
            <a:noFill/>
          </a:ln>
        </p:spPr>
      </p:pic>
      <p:pic>
        <p:nvPicPr>
          <p:cNvPr id="241" name="Google Shape;241;p32"/>
          <p:cNvPicPr preferRelativeResize="0"/>
          <p:nvPr/>
        </p:nvPicPr>
        <p:blipFill>
          <a:blip r:embed="rId5">
            <a:alphaModFix/>
          </a:blip>
          <a:stretch>
            <a:fillRect/>
          </a:stretch>
        </p:blipFill>
        <p:spPr>
          <a:xfrm>
            <a:off x="152400" y="198243"/>
            <a:ext cx="1807400" cy="1705857"/>
          </a:xfrm>
          <a:prstGeom prst="rect">
            <a:avLst/>
          </a:prstGeom>
          <a:noFill/>
          <a:ln>
            <a:noFill/>
          </a:ln>
        </p:spPr>
      </p:pic>
      <p:pic>
        <p:nvPicPr>
          <p:cNvPr id="242" name="Google Shape;242;p32"/>
          <p:cNvPicPr preferRelativeResize="0"/>
          <p:nvPr/>
        </p:nvPicPr>
        <p:blipFill>
          <a:blip r:embed="rId6">
            <a:alphaModFix/>
          </a:blip>
          <a:stretch>
            <a:fillRect/>
          </a:stretch>
        </p:blipFill>
        <p:spPr>
          <a:xfrm>
            <a:off x="152400" y="2160936"/>
            <a:ext cx="1807400" cy="1832162"/>
          </a:xfrm>
          <a:prstGeom prst="rect">
            <a:avLst/>
          </a:prstGeom>
          <a:noFill/>
          <a:ln>
            <a:noFill/>
          </a:ln>
        </p:spPr>
      </p:pic>
      <p:pic>
        <p:nvPicPr>
          <p:cNvPr id="243" name="Google Shape;243;p32"/>
          <p:cNvPicPr preferRelativeResize="0"/>
          <p:nvPr/>
        </p:nvPicPr>
        <p:blipFill>
          <a:blip r:embed="rId7">
            <a:alphaModFix/>
          </a:blip>
          <a:stretch>
            <a:fillRect/>
          </a:stretch>
        </p:blipFill>
        <p:spPr>
          <a:xfrm>
            <a:off x="3419467" y="270125"/>
            <a:ext cx="2305050" cy="3676650"/>
          </a:xfrm>
          <a:prstGeom prst="rect">
            <a:avLst/>
          </a:prstGeom>
          <a:noFill/>
          <a:ln>
            <a:noFill/>
          </a:ln>
        </p:spPr>
      </p:pic>
      <p:pic>
        <p:nvPicPr>
          <p:cNvPr id="244" name="Google Shape;244;p32"/>
          <p:cNvPicPr preferRelativeResize="0"/>
          <p:nvPr/>
        </p:nvPicPr>
        <p:blipFill>
          <a:blip r:embed="rId8">
            <a:alphaModFix/>
          </a:blip>
          <a:stretch>
            <a:fillRect/>
          </a:stretch>
        </p:blipFill>
        <p:spPr>
          <a:xfrm>
            <a:off x="6492675" y="133550"/>
            <a:ext cx="1353450" cy="4093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3"/>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Hamburger Menu</a:t>
            </a:r>
            <a:endParaRPr sz="1800">
              <a:solidFill>
                <a:schemeClr val="lt1"/>
              </a:solidFill>
            </a:endParaRPr>
          </a:p>
        </p:txBody>
      </p:sp>
      <p:cxnSp>
        <p:nvCxnSpPr>
          <p:cNvPr id="250" name="Google Shape;250;p33"/>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251" name="Google Shape;251;p33"/>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252" name="Google Shape;252;p33"/>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253" name="Google Shape;253;p33"/>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254" name="Google Shape;254;p33"/>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255" name="Google Shape;255;p33"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256" name="Google Shape;256;p33"/>
          <p:cNvPicPr preferRelativeResize="0"/>
          <p:nvPr/>
        </p:nvPicPr>
        <p:blipFill>
          <a:blip r:embed="rId4">
            <a:alphaModFix/>
          </a:blip>
          <a:stretch>
            <a:fillRect/>
          </a:stretch>
        </p:blipFill>
        <p:spPr>
          <a:xfrm>
            <a:off x="152400" y="4530600"/>
            <a:ext cx="544151" cy="460499"/>
          </a:xfrm>
          <a:prstGeom prst="rect">
            <a:avLst/>
          </a:prstGeom>
          <a:noFill/>
          <a:ln>
            <a:noFill/>
          </a:ln>
        </p:spPr>
      </p:pic>
      <p:pic>
        <p:nvPicPr>
          <p:cNvPr id="257" name="Google Shape;257;p33"/>
          <p:cNvPicPr preferRelativeResize="0"/>
          <p:nvPr/>
        </p:nvPicPr>
        <p:blipFill>
          <a:blip r:embed="rId5">
            <a:alphaModFix/>
          </a:blip>
          <a:stretch>
            <a:fillRect/>
          </a:stretch>
        </p:blipFill>
        <p:spPr>
          <a:xfrm>
            <a:off x="152400" y="198243"/>
            <a:ext cx="1807400" cy="1705857"/>
          </a:xfrm>
          <a:prstGeom prst="rect">
            <a:avLst/>
          </a:prstGeom>
          <a:noFill/>
          <a:ln>
            <a:noFill/>
          </a:ln>
        </p:spPr>
      </p:pic>
      <p:pic>
        <p:nvPicPr>
          <p:cNvPr id="258" name="Google Shape;258;p33"/>
          <p:cNvPicPr preferRelativeResize="0"/>
          <p:nvPr/>
        </p:nvPicPr>
        <p:blipFill>
          <a:blip r:embed="rId6">
            <a:alphaModFix/>
          </a:blip>
          <a:stretch>
            <a:fillRect/>
          </a:stretch>
        </p:blipFill>
        <p:spPr>
          <a:xfrm>
            <a:off x="152400" y="2160936"/>
            <a:ext cx="1807400" cy="1832162"/>
          </a:xfrm>
          <a:prstGeom prst="rect">
            <a:avLst/>
          </a:prstGeom>
          <a:noFill/>
          <a:ln>
            <a:noFill/>
          </a:ln>
        </p:spPr>
      </p:pic>
      <p:pic>
        <p:nvPicPr>
          <p:cNvPr id="259" name="Google Shape;259;p33"/>
          <p:cNvPicPr preferRelativeResize="0"/>
          <p:nvPr/>
        </p:nvPicPr>
        <p:blipFill>
          <a:blip r:embed="rId7">
            <a:alphaModFix/>
          </a:blip>
          <a:stretch>
            <a:fillRect/>
          </a:stretch>
        </p:blipFill>
        <p:spPr>
          <a:xfrm>
            <a:off x="2499450" y="360613"/>
            <a:ext cx="2286000" cy="1381125"/>
          </a:xfrm>
          <a:prstGeom prst="rect">
            <a:avLst/>
          </a:prstGeom>
          <a:noFill/>
          <a:ln>
            <a:noFill/>
          </a:ln>
        </p:spPr>
      </p:pic>
      <p:pic>
        <p:nvPicPr>
          <p:cNvPr id="260" name="Google Shape;260;p33"/>
          <p:cNvPicPr preferRelativeResize="0"/>
          <p:nvPr/>
        </p:nvPicPr>
        <p:blipFill>
          <a:blip r:embed="rId8">
            <a:alphaModFix/>
          </a:blip>
          <a:stretch>
            <a:fillRect/>
          </a:stretch>
        </p:blipFill>
        <p:spPr>
          <a:xfrm>
            <a:off x="2499450" y="2413975"/>
            <a:ext cx="4067175" cy="1257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
        <p:cNvGrpSpPr/>
        <p:nvPr/>
      </p:nvGrpSpPr>
      <p:grpSpPr>
        <a:xfrm>
          <a:off x="0" y="0"/>
          <a:ext cx="0" cy="0"/>
          <a:chOff x="0" y="0"/>
          <a:chExt cx="0" cy="0"/>
        </a:xfrm>
      </p:grpSpPr>
      <p:sp>
        <p:nvSpPr>
          <p:cNvPr id="73" name="Google Shape;73;p16"/>
          <p:cNvSpPr txBox="1">
            <a:spLocks noGrp="1"/>
          </p:cNvSpPr>
          <p:nvPr>
            <p:ph type="subTitle" idx="4294967295"/>
          </p:nvPr>
        </p:nvSpPr>
        <p:spPr>
          <a:xfrm>
            <a:off x="222725" y="319175"/>
            <a:ext cx="4045200" cy="92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rgbClr val="002B5A"/>
                </a:solidFill>
              </a:rPr>
              <a:t>Kristen Tait</a:t>
            </a:r>
            <a:endParaRPr sz="3600" b="1">
              <a:solidFill>
                <a:srgbClr val="002B5A"/>
              </a:solidFill>
            </a:endParaRPr>
          </a:p>
          <a:p>
            <a:pPr marL="0" lvl="0" indent="0" algn="l" rtl="0">
              <a:spcBef>
                <a:spcPts val="1200"/>
              </a:spcBef>
              <a:spcAft>
                <a:spcPts val="0"/>
              </a:spcAft>
              <a:buNone/>
            </a:pPr>
            <a:endParaRPr sz="3000" b="1">
              <a:solidFill>
                <a:srgbClr val="002B5A"/>
              </a:solidFill>
            </a:endParaRPr>
          </a:p>
          <a:p>
            <a:pPr marL="0" lvl="0" indent="0" algn="l" rtl="0">
              <a:spcBef>
                <a:spcPts val="1200"/>
              </a:spcBef>
              <a:spcAft>
                <a:spcPts val="0"/>
              </a:spcAft>
              <a:buNone/>
            </a:pPr>
            <a:r>
              <a:rPr lang="en" sz="3000" b="1">
                <a:solidFill>
                  <a:srgbClr val="002B5A"/>
                </a:solidFill>
              </a:rPr>
              <a:t>Baldwin Public Library</a:t>
            </a:r>
            <a:endParaRPr sz="3000" b="1">
              <a:solidFill>
                <a:srgbClr val="002B5A"/>
              </a:solidFill>
            </a:endParaRPr>
          </a:p>
          <a:p>
            <a:pPr marL="0" lvl="0" indent="0" algn="l" rtl="0">
              <a:spcBef>
                <a:spcPts val="1200"/>
              </a:spcBef>
              <a:spcAft>
                <a:spcPts val="1200"/>
              </a:spcAft>
              <a:buNone/>
            </a:pPr>
            <a:r>
              <a:rPr lang="en" sz="2400" b="1">
                <a:solidFill>
                  <a:srgbClr val="002B5A"/>
                </a:solidFill>
              </a:rPr>
              <a:t>kristen.tait@baldwinlib.org</a:t>
            </a:r>
            <a:endParaRPr sz="2400" b="1">
              <a:solidFill>
                <a:srgbClr val="002B5A"/>
              </a:solidFill>
            </a:endParaRPr>
          </a:p>
        </p:txBody>
      </p:sp>
      <p:pic>
        <p:nvPicPr>
          <p:cNvPr id="74" name="Google Shape;74;p16"/>
          <p:cNvPicPr preferRelativeResize="0"/>
          <p:nvPr/>
        </p:nvPicPr>
        <p:blipFill rotWithShape="1">
          <a:blip r:embed="rId3">
            <a:alphaModFix/>
          </a:blip>
          <a:srcRect l="9361" t="4879" r="34946"/>
          <a:stretch/>
        </p:blipFill>
        <p:spPr>
          <a:xfrm>
            <a:off x="4572000" y="0"/>
            <a:ext cx="4572001" cy="5143500"/>
          </a:xfrm>
          <a:prstGeom prst="rect">
            <a:avLst/>
          </a:prstGeom>
          <a:noFill/>
          <a:ln>
            <a:noFill/>
          </a:ln>
        </p:spPr>
      </p:pic>
      <p:pic>
        <p:nvPicPr>
          <p:cNvPr id="75" name="Google Shape;75;p16"/>
          <p:cNvPicPr preferRelativeResize="0"/>
          <p:nvPr/>
        </p:nvPicPr>
        <p:blipFill>
          <a:blip r:embed="rId4">
            <a:alphaModFix/>
          </a:blip>
          <a:stretch>
            <a:fillRect/>
          </a:stretch>
        </p:blipFill>
        <p:spPr>
          <a:xfrm>
            <a:off x="222850" y="4338425"/>
            <a:ext cx="4045176" cy="607375"/>
          </a:xfrm>
          <a:prstGeom prst="rect">
            <a:avLst/>
          </a:prstGeom>
          <a:noFill/>
          <a:ln>
            <a:noFill/>
          </a:ln>
        </p:spPr>
      </p:pic>
      <p:pic>
        <p:nvPicPr>
          <p:cNvPr id="76" name="Google Shape;76;p16" descr="Shape&#10;&#10;Description automatically generated with medium confidence"/>
          <p:cNvPicPr preferRelativeResize="0"/>
          <p:nvPr/>
        </p:nvPicPr>
        <p:blipFill rotWithShape="1">
          <a:blip r:embed="rId5">
            <a:alphaModFix/>
          </a:blip>
          <a:srcRect/>
          <a:stretch/>
        </p:blipFill>
        <p:spPr>
          <a:xfrm>
            <a:off x="8023861" y="4578706"/>
            <a:ext cx="1043941" cy="48859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4"/>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Hamburger Menu</a:t>
            </a:r>
            <a:endParaRPr sz="1800">
              <a:solidFill>
                <a:schemeClr val="lt1"/>
              </a:solidFill>
            </a:endParaRPr>
          </a:p>
        </p:txBody>
      </p:sp>
      <p:cxnSp>
        <p:nvCxnSpPr>
          <p:cNvPr id="266" name="Google Shape;266;p34"/>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267" name="Google Shape;267;p34"/>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268" name="Google Shape;268;p34"/>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269" name="Google Shape;269;p34"/>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270" name="Google Shape;270;p34"/>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271" name="Google Shape;271;p34"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272" name="Google Shape;272;p34"/>
          <p:cNvPicPr preferRelativeResize="0"/>
          <p:nvPr/>
        </p:nvPicPr>
        <p:blipFill>
          <a:blip r:embed="rId4">
            <a:alphaModFix/>
          </a:blip>
          <a:stretch>
            <a:fillRect/>
          </a:stretch>
        </p:blipFill>
        <p:spPr>
          <a:xfrm>
            <a:off x="152400" y="4530600"/>
            <a:ext cx="544151" cy="460499"/>
          </a:xfrm>
          <a:prstGeom prst="rect">
            <a:avLst/>
          </a:prstGeom>
          <a:noFill/>
          <a:ln>
            <a:noFill/>
          </a:ln>
        </p:spPr>
      </p:pic>
      <p:pic>
        <p:nvPicPr>
          <p:cNvPr id="273" name="Google Shape;273;p34"/>
          <p:cNvPicPr preferRelativeResize="0"/>
          <p:nvPr/>
        </p:nvPicPr>
        <p:blipFill>
          <a:blip r:embed="rId5">
            <a:alphaModFix/>
          </a:blip>
          <a:stretch>
            <a:fillRect/>
          </a:stretch>
        </p:blipFill>
        <p:spPr>
          <a:xfrm>
            <a:off x="2299076" y="86225"/>
            <a:ext cx="1520525" cy="4214525"/>
          </a:xfrm>
          <a:prstGeom prst="rect">
            <a:avLst/>
          </a:prstGeom>
          <a:noFill/>
          <a:ln>
            <a:noFill/>
          </a:ln>
        </p:spPr>
      </p:pic>
      <p:sp>
        <p:nvSpPr>
          <p:cNvPr id="274" name="Google Shape;274;p34"/>
          <p:cNvSpPr txBox="1"/>
          <p:nvPr/>
        </p:nvSpPr>
        <p:spPr>
          <a:xfrm>
            <a:off x="5183350" y="668050"/>
            <a:ext cx="1655700" cy="3632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a:latin typeface="Roboto"/>
                <a:ea typeface="Roboto"/>
                <a:cs typeface="Roboto"/>
                <a:sym typeface="Roboto"/>
              </a:rPr>
              <a:t>Patron</a:t>
            </a:r>
            <a:endParaRPr>
              <a:latin typeface="Roboto"/>
              <a:ea typeface="Roboto"/>
              <a:cs typeface="Roboto"/>
              <a:sym typeface="Roboto"/>
            </a:endParaRPr>
          </a:p>
          <a:p>
            <a:pPr marL="0" lvl="0" indent="0" algn="l" rtl="0">
              <a:lnSpc>
                <a:spcPct val="150000"/>
              </a:lnSpc>
              <a:spcBef>
                <a:spcPts val="0"/>
              </a:spcBef>
              <a:spcAft>
                <a:spcPts val="0"/>
              </a:spcAft>
              <a:buNone/>
            </a:pPr>
            <a:endParaRPr sz="1600">
              <a:latin typeface="Roboto"/>
              <a:ea typeface="Roboto"/>
              <a:cs typeface="Roboto"/>
              <a:sym typeface="Roboto"/>
            </a:endParaRPr>
          </a:p>
          <a:p>
            <a:pPr marL="0" lvl="0" indent="0" algn="l" rtl="0">
              <a:lnSpc>
                <a:spcPct val="150000"/>
              </a:lnSpc>
              <a:spcBef>
                <a:spcPts val="0"/>
              </a:spcBef>
              <a:spcAft>
                <a:spcPts val="0"/>
              </a:spcAft>
              <a:buNone/>
            </a:pPr>
            <a:r>
              <a:rPr lang="en">
                <a:latin typeface="Roboto"/>
                <a:ea typeface="Roboto"/>
                <a:cs typeface="Roboto"/>
                <a:sym typeface="Roboto"/>
              </a:rPr>
              <a:t>Bib</a:t>
            </a:r>
            <a:endParaRPr>
              <a:latin typeface="Roboto"/>
              <a:ea typeface="Roboto"/>
              <a:cs typeface="Roboto"/>
              <a:sym typeface="Roboto"/>
            </a:endParaRPr>
          </a:p>
          <a:p>
            <a:pPr marL="0" lvl="0" indent="0" algn="l" rtl="0">
              <a:lnSpc>
                <a:spcPct val="150000"/>
              </a:lnSpc>
              <a:spcBef>
                <a:spcPts val="0"/>
              </a:spcBef>
              <a:spcAft>
                <a:spcPts val="0"/>
              </a:spcAft>
              <a:buNone/>
            </a:pPr>
            <a:endParaRPr sz="1600">
              <a:latin typeface="Roboto"/>
              <a:ea typeface="Roboto"/>
              <a:cs typeface="Roboto"/>
              <a:sym typeface="Roboto"/>
            </a:endParaRPr>
          </a:p>
          <a:p>
            <a:pPr marL="0" lvl="0" indent="0" algn="l" rtl="0">
              <a:lnSpc>
                <a:spcPct val="150000"/>
              </a:lnSpc>
              <a:spcBef>
                <a:spcPts val="0"/>
              </a:spcBef>
              <a:spcAft>
                <a:spcPts val="0"/>
              </a:spcAft>
              <a:buNone/>
            </a:pPr>
            <a:r>
              <a:rPr lang="en">
                <a:latin typeface="Roboto"/>
                <a:ea typeface="Roboto"/>
                <a:cs typeface="Roboto"/>
                <a:sym typeface="Roboto"/>
              </a:rPr>
              <a:t>Item</a:t>
            </a:r>
            <a:endParaRPr>
              <a:latin typeface="Roboto"/>
              <a:ea typeface="Roboto"/>
              <a:cs typeface="Roboto"/>
              <a:sym typeface="Roboto"/>
            </a:endParaRPr>
          </a:p>
          <a:p>
            <a:pPr marL="0" lvl="0" indent="0" algn="l" rtl="0">
              <a:lnSpc>
                <a:spcPct val="150000"/>
              </a:lnSpc>
              <a:spcBef>
                <a:spcPts val="0"/>
              </a:spcBef>
              <a:spcAft>
                <a:spcPts val="0"/>
              </a:spcAft>
              <a:buNone/>
            </a:pPr>
            <a:endParaRPr sz="1700">
              <a:latin typeface="Roboto"/>
              <a:ea typeface="Roboto"/>
              <a:cs typeface="Roboto"/>
              <a:sym typeface="Roboto"/>
            </a:endParaRPr>
          </a:p>
          <a:p>
            <a:pPr marL="0" lvl="0" indent="0" algn="l" rtl="0">
              <a:lnSpc>
                <a:spcPct val="150000"/>
              </a:lnSpc>
              <a:spcBef>
                <a:spcPts val="0"/>
              </a:spcBef>
              <a:spcAft>
                <a:spcPts val="0"/>
              </a:spcAft>
              <a:buNone/>
            </a:pPr>
            <a:r>
              <a:rPr lang="en">
                <a:latin typeface="Roboto"/>
                <a:ea typeface="Roboto"/>
                <a:cs typeface="Roboto"/>
                <a:sym typeface="Roboto"/>
              </a:rPr>
              <a:t>Record Set</a:t>
            </a:r>
            <a:endParaRPr>
              <a:latin typeface="Roboto"/>
              <a:ea typeface="Roboto"/>
              <a:cs typeface="Roboto"/>
              <a:sym typeface="Roboto"/>
            </a:endParaRPr>
          </a:p>
          <a:p>
            <a:pPr marL="0" lvl="0" indent="0" algn="l" rtl="0">
              <a:lnSpc>
                <a:spcPct val="150000"/>
              </a:lnSpc>
              <a:spcBef>
                <a:spcPts val="0"/>
              </a:spcBef>
              <a:spcAft>
                <a:spcPts val="0"/>
              </a:spcAft>
              <a:buNone/>
            </a:pPr>
            <a:endParaRPr sz="900">
              <a:latin typeface="Roboto"/>
              <a:ea typeface="Roboto"/>
              <a:cs typeface="Roboto"/>
              <a:sym typeface="Roboto"/>
            </a:endParaRPr>
          </a:p>
          <a:p>
            <a:pPr marL="0" lvl="0" indent="0" algn="l" rtl="0">
              <a:lnSpc>
                <a:spcPct val="150000"/>
              </a:lnSpc>
              <a:spcBef>
                <a:spcPts val="0"/>
              </a:spcBef>
              <a:spcAft>
                <a:spcPts val="0"/>
              </a:spcAft>
              <a:buNone/>
            </a:pPr>
            <a:r>
              <a:rPr lang="en">
                <a:latin typeface="Roboto"/>
                <a:ea typeface="Roboto"/>
                <a:cs typeface="Roboto"/>
                <a:sym typeface="Roboto"/>
              </a:rPr>
              <a:t>Request Manager</a:t>
            </a:r>
            <a:endParaRPr>
              <a:latin typeface="Roboto"/>
              <a:ea typeface="Roboto"/>
              <a:cs typeface="Roboto"/>
              <a:sym typeface="Roboto"/>
            </a:endParaRPr>
          </a:p>
          <a:p>
            <a:pPr marL="0" lvl="0" indent="0" algn="l" rtl="0">
              <a:lnSpc>
                <a:spcPct val="150000"/>
              </a:lnSpc>
              <a:spcBef>
                <a:spcPts val="0"/>
              </a:spcBef>
              <a:spcAft>
                <a:spcPts val="0"/>
              </a:spcAft>
              <a:buNone/>
            </a:pPr>
            <a:endParaRPr sz="1200">
              <a:latin typeface="Roboto"/>
              <a:ea typeface="Roboto"/>
              <a:cs typeface="Roboto"/>
              <a:sym typeface="Roboto"/>
            </a:endParaRPr>
          </a:p>
          <a:p>
            <a:pPr marL="0" lvl="0" indent="0" algn="l" rtl="0">
              <a:lnSpc>
                <a:spcPct val="150000"/>
              </a:lnSpc>
              <a:spcBef>
                <a:spcPts val="0"/>
              </a:spcBef>
              <a:spcAft>
                <a:spcPts val="0"/>
              </a:spcAft>
              <a:buNone/>
            </a:pPr>
            <a:r>
              <a:rPr lang="en">
                <a:latin typeface="Roboto"/>
                <a:ea typeface="Roboto"/>
                <a:cs typeface="Roboto"/>
                <a:sym typeface="Roboto"/>
              </a:rPr>
              <a:t>Picklist</a:t>
            </a:r>
            <a:endParaRPr>
              <a:latin typeface="Roboto"/>
              <a:ea typeface="Roboto"/>
              <a:cs typeface="Roboto"/>
              <a:sym typeface="Roboto"/>
            </a:endParaRPr>
          </a:p>
        </p:txBody>
      </p:sp>
      <p:sp>
        <p:nvSpPr>
          <p:cNvPr id="275" name="Google Shape;275;p34"/>
          <p:cNvSpPr/>
          <p:nvPr/>
        </p:nvSpPr>
        <p:spPr>
          <a:xfrm>
            <a:off x="4146900" y="795525"/>
            <a:ext cx="850200" cy="120300"/>
          </a:xfrm>
          <a:prstGeom prst="rightArrow">
            <a:avLst>
              <a:gd name="adj1" fmla="val 50000"/>
              <a:gd name="adj2" fmla="val 50000"/>
            </a:avLst>
          </a:prstGeom>
          <a:solidFill>
            <a:srgbClr val="002B5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4"/>
          <p:cNvSpPr/>
          <p:nvPr/>
        </p:nvSpPr>
        <p:spPr>
          <a:xfrm>
            <a:off x="4146900" y="1522075"/>
            <a:ext cx="850200" cy="120300"/>
          </a:xfrm>
          <a:prstGeom prst="rightArrow">
            <a:avLst>
              <a:gd name="adj1" fmla="val 50000"/>
              <a:gd name="adj2" fmla="val 50000"/>
            </a:avLst>
          </a:prstGeom>
          <a:solidFill>
            <a:srgbClr val="002B5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4"/>
          <p:cNvSpPr/>
          <p:nvPr/>
        </p:nvSpPr>
        <p:spPr>
          <a:xfrm>
            <a:off x="4146900" y="2209575"/>
            <a:ext cx="850200" cy="120300"/>
          </a:xfrm>
          <a:prstGeom prst="rightArrow">
            <a:avLst>
              <a:gd name="adj1" fmla="val 50000"/>
              <a:gd name="adj2" fmla="val 50000"/>
            </a:avLst>
          </a:prstGeom>
          <a:solidFill>
            <a:srgbClr val="002B5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4"/>
          <p:cNvSpPr/>
          <p:nvPr/>
        </p:nvSpPr>
        <p:spPr>
          <a:xfrm>
            <a:off x="4146900" y="2897075"/>
            <a:ext cx="850200" cy="120300"/>
          </a:xfrm>
          <a:prstGeom prst="rightArrow">
            <a:avLst>
              <a:gd name="adj1" fmla="val 50000"/>
              <a:gd name="adj2" fmla="val 50000"/>
            </a:avLst>
          </a:prstGeom>
          <a:solidFill>
            <a:srgbClr val="002B5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4"/>
          <p:cNvSpPr/>
          <p:nvPr/>
        </p:nvSpPr>
        <p:spPr>
          <a:xfrm>
            <a:off x="4146900" y="3420425"/>
            <a:ext cx="850200" cy="120300"/>
          </a:xfrm>
          <a:prstGeom prst="rightArrow">
            <a:avLst>
              <a:gd name="adj1" fmla="val 50000"/>
              <a:gd name="adj2" fmla="val 50000"/>
            </a:avLst>
          </a:prstGeom>
          <a:solidFill>
            <a:srgbClr val="002B5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4"/>
          <p:cNvSpPr/>
          <p:nvPr/>
        </p:nvSpPr>
        <p:spPr>
          <a:xfrm>
            <a:off x="4146900" y="4024000"/>
            <a:ext cx="850200" cy="120300"/>
          </a:xfrm>
          <a:prstGeom prst="rightArrow">
            <a:avLst>
              <a:gd name="adj1" fmla="val 50000"/>
              <a:gd name="adj2" fmla="val 50000"/>
            </a:avLst>
          </a:prstGeom>
          <a:solidFill>
            <a:srgbClr val="002B5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5"/>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Hamburger Menu</a:t>
            </a:r>
            <a:endParaRPr sz="1800">
              <a:solidFill>
                <a:schemeClr val="lt1"/>
              </a:solidFill>
            </a:endParaRPr>
          </a:p>
        </p:txBody>
      </p:sp>
      <p:cxnSp>
        <p:nvCxnSpPr>
          <p:cNvPr id="286" name="Google Shape;286;p35"/>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287" name="Google Shape;287;p35"/>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288" name="Google Shape;288;p35"/>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289" name="Google Shape;289;p35"/>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290" name="Google Shape;290;p35"/>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291" name="Google Shape;291;p35"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292" name="Google Shape;292;p35"/>
          <p:cNvPicPr preferRelativeResize="0"/>
          <p:nvPr/>
        </p:nvPicPr>
        <p:blipFill>
          <a:blip r:embed="rId4">
            <a:alphaModFix/>
          </a:blip>
          <a:stretch>
            <a:fillRect/>
          </a:stretch>
        </p:blipFill>
        <p:spPr>
          <a:xfrm>
            <a:off x="152400" y="4530600"/>
            <a:ext cx="544151" cy="460499"/>
          </a:xfrm>
          <a:prstGeom prst="rect">
            <a:avLst/>
          </a:prstGeom>
          <a:noFill/>
          <a:ln>
            <a:noFill/>
          </a:ln>
        </p:spPr>
      </p:pic>
      <p:grpSp>
        <p:nvGrpSpPr>
          <p:cNvPr id="293" name="Google Shape;293;p35"/>
          <p:cNvGrpSpPr/>
          <p:nvPr/>
        </p:nvGrpSpPr>
        <p:grpSpPr>
          <a:xfrm>
            <a:off x="3771888" y="105200"/>
            <a:ext cx="1600225" cy="4184600"/>
            <a:chOff x="4613875" y="95175"/>
            <a:chExt cx="1600225" cy="4184600"/>
          </a:xfrm>
        </p:grpSpPr>
        <p:pic>
          <p:nvPicPr>
            <p:cNvPr id="294" name="Google Shape;294;p35"/>
            <p:cNvPicPr preferRelativeResize="0"/>
            <p:nvPr/>
          </p:nvPicPr>
          <p:blipFill>
            <a:blip r:embed="rId5">
              <a:alphaModFix/>
            </a:blip>
            <a:stretch>
              <a:fillRect/>
            </a:stretch>
          </p:blipFill>
          <p:spPr>
            <a:xfrm>
              <a:off x="4613875" y="95175"/>
              <a:ext cx="1600225" cy="4134474"/>
            </a:xfrm>
            <a:prstGeom prst="rect">
              <a:avLst/>
            </a:prstGeom>
            <a:noFill/>
            <a:ln>
              <a:noFill/>
            </a:ln>
          </p:spPr>
        </p:pic>
        <p:sp>
          <p:nvSpPr>
            <p:cNvPr id="295" name="Google Shape;295;p35"/>
            <p:cNvSpPr/>
            <p:nvPr/>
          </p:nvSpPr>
          <p:spPr>
            <a:xfrm>
              <a:off x="5519600" y="4049675"/>
              <a:ext cx="694500" cy="230100"/>
            </a:xfrm>
            <a:prstGeom prst="ellipse">
              <a:avLst/>
            </a:prstGeom>
            <a:noFill/>
            <a:ln w="28575" cap="flat" cmpd="sng">
              <a:solidFill>
                <a:srgbClr val="F050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6"/>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Search Box</a:t>
            </a:r>
            <a:endParaRPr sz="1800">
              <a:solidFill>
                <a:schemeClr val="lt1"/>
              </a:solidFill>
            </a:endParaRPr>
          </a:p>
        </p:txBody>
      </p:sp>
      <p:cxnSp>
        <p:nvCxnSpPr>
          <p:cNvPr id="301" name="Google Shape;301;p36"/>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302" name="Google Shape;302;p36"/>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303" name="Google Shape;303;p36"/>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304" name="Google Shape;304;p36"/>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305" name="Google Shape;305;p36"/>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306" name="Google Shape;306;p36"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307" name="Google Shape;307;p36"/>
          <p:cNvPicPr preferRelativeResize="0"/>
          <p:nvPr/>
        </p:nvPicPr>
        <p:blipFill>
          <a:blip r:embed="rId4">
            <a:alphaModFix/>
          </a:blip>
          <a:stretch>
            <a:fillRect/>
          </a:stretch>
        </p:blipFill>
        <p:spPr>
          <a:xfrm>
            <a:off x="152400" y="4530600"/>
            <a:ext cx="544151" cy="460499"/>
          </a:xfrm>
          <a:prstGeom prst="rect">
            <a:avLst/>
          </a:prstGeom>
          <a:noFill/>
          <a:ln>
            <a:noFill/>
          </a:ln>
        </p:spPr>
      </p:pic>
      <p:sp>
        <p:nvSpPr>
          <p:cNvPr id="308" name="Google Shape;308;p36"/>
          <p:cNvSpPr txBox="1"/>
          <p:nvPr/>
        </p:nvSpPr>
        <p:spPr>
          <a:xfrm>
            <a:off x="2718750" y="1909950"/>
            <a:ext cx="3499200" cy="400200"/>
          </a:xfrm>
          <a:prstGeom prst="rect">
            <a:avLst/>
          </a:prstGeom>
          <a:noFill/>
          <a:ln>
            <a:noFill/>
          </a:ln>
        </p:spPr>
        <p:txBody>
          <a:bodyPr spcFirstLastPara="1" wrap="square" lIns="0" tIns="91425" rIns="0" bIns="0" anchor="t" anchorCtr="0">
            <a:spAutoFit/>
          </a:bodyPr>
          <a:lstStyle/>
          <a:p>
            <a:pPr marL="0" lvl="0" indent="0" algn="l" rtl="0">
              <a:spcBef>
                <a:spcPts val="0"/>
              </a:spcBef>
              <a:spcAft>
                <a:spcPts val="0"/>
              </a:spcAft>
              <a:buNone/>
            </a:pPr>
            <a:r>
              <a:rPr lang="en" sz="2000">
                <a:latin typeface="Roboto"/>
                <a:ea typeface="Roboto"/>
                <a:cs typeface="Roboto"/>
                <a:sym typeface="Roboto"/>
              </a:rPr>
              <a:t>Don’t skip training on this box!</a:t>
            </a:r>
            <a:endParaRPr sz="2000">
              <a:latin typeface="Roboto"/>
              <a:ea typeface="Roboto"/>
              <a:cs typeface="Roboto"/>
              <a:sym typeface="Roboto"/>
            </a:endParaRPr>
          </a:p>
        </p:txBody>
      </p:sp>
      <p:sp>
        <p:nvSpPr>
          <p:cNvPr id="309" name="Google Shape;309;p36"/>
          <p:cNvSpPr txBox="1"/>
          <p:nvPr/>
        </p:nvSpPr>
        <p:spPr>
          <a:xfrm>
            <a:off x="2879275" y="2911100"/>
            <a:ext cx="352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310" name="Google Shape;310;p36"/>
          <p:cNvSpPr txBox="1"/>
          <p:nvPr/>
        </p:nvSpPr>
        <p:spPr>
          <a:xfrm>
            <a:off x="2718750" y="2430600"/>
            <a:ext cx="3706500" cy="615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000" dirty="0">
                <a:latin typeface="Roboto"/>
                <a:ea typeface="Roboto"/>
                <a:cs typeface="Roboto"/>
                <a:sym typeface="Roboto"/>
              </a:rPr>
              <a:t>More nuanced than just a straight boolean/keyword search</a:t>
            </a:r>
            <a:endParaRPr sz="2000" dirty="0">
              <a:latin typeface="Roboto"/>
              <a:ea typeface="Roboto"/>
              <a:cs typeface="Roboto"/>
              <a:sym typeface="Roboto"/>
            </a:endParaRPr>
          </a:p>
        </p:txBody>
      </p:sp>
      <p:pic>
        <p:nvPicPr>
          <p:cNvPr id="311" name="Google Shape;311;p36"/>
          <p:cNvPicPr preferRelativeResize="0"/>
          <p:nvPr/>
        </p:nvPicPr>
        <p:blipFill>
          <a:blip r:embed="rId5">
            <a:alphaModFix/>
          </a:blip>
          <a:stretch>
            <a:fillRect/>
          </a:stretch>
        </p:blipFill>
        <p:spPr>
          <a:xfrm>
            <a:off x="1998438" y="276075"/>
            <a:ext cx="5147118" cy="1032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7"/>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Search Box</a:t>
            </a:r>
            <a:endParaRPr sz="1800">
              <a:solidFill>
                <a:schemeClr val="lt1"/>
              </a:solidFill>
            </a:endParaRPr>
          </a:p>
        </p:txBody>
      </p:sp>
      <p:cxnSp>
        <p:nvCxnSpPr>
          <p:cNvPr id="317" name="Google Shape;317;p37"/>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318" name="Google Shape;318;p37"/>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319" name="Google Shape;319;p37"/>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320" name="Google Shape;320;p37"/>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321" name="Google Shape;321;p37"/>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322" name="Google Shape;322;p37"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323" name="Google Shape;323;p37"/>
          <p:cNvPicPr preferRelativeResize="0"/>
          <p:nvPr/>
        </p:nvPicPr>
        <p:blipFill>
          <a:blip r:embed="rId4">
            <a:alphaModFix/>
          </a:blip>
          <a:stretch>
            <a:fillRect/>
          </a:stretch>
        </p:blipFill>
        <p:spPr>
          <a:xfrm>
            <a:off x="152400" y="4530600"/>
            <a:ext cx="544151" cy="460499"/>
          </a:xfrm>
          <a:prstGeom prst="rect">
            <a:avLst/>
          </a:prstGeom>
          <a:noFill/>
          <a:ln>
            <a:noFill/>
          </a:ln>
        </p:spPr>
      </p:pic>
      <p:sp>
        <p:nvSpPr>
          <p:cNvPr id="324" name="Google Shape;324;p37"/>
          <p:cNvSpPr txBox="1"/>
          <p:nvPr/>
        </p:nvSpPr>
        <p:spPr>
          <a:xfrm>
            <a:off x="3075150" y="229525"/>
            <a:ext cx="2993700" cy="400200"/>
          </a:xfrm>
          <a:prstGeom prst="rect">
            <a:avLst/>
          </a:prstGeom>
          <a:noFill/>
          <a:ln>
            <a:noFill/>
          </a:ln>
        </p:spPr>
        <p:txBody>
          <a:bodyPr spcFirstLastPara="1" wrap="square" lIns="0" tIns="91425" rIns="0" bIns="0" anchor="t" anchorCtr="0">
            <a:spAutoFit/>
          </a:bodyPr>
          <a:lstStyle/>
          <a:p>
            <a:pPr marL="0" lvl="0" indent="0" algn="l" rtl="0">
              <a:spcBef>
                <a:spcPts val="0"/>
              </a:spcBef>
              <a:spcAft>
                <a:spcPts val="0"/>
              </a:spcAft>
              <a:buNone/>
            </a:pPr>
            <a:r>
              <a:rPr lang="en" sz="2000">
                <a:latin typeface="Roboto"/>
                <a:ea typeface="Roboto"/>
                <a:cs typeface="Roboto"/>
                <a:sym typeface="Roboto"/>
              </a:rPr>
              <a:t>Scan or type into the box</a:t>
            </a:r>
            <a:endParaRPr sz="2000">
              <a:latin typeface="Roboto"/>
              <a:ea typeface="Roboto"/>
              <a:cs typeface="Roboto"/>
              <a:sym typeface="Roboto"/>
            </a:endParaRPr>
          </a:p>
        </p:txBody>
      </p:sp>
      <p:sp>
        <p:nvSpPr>
          <p:cNvPr id="325" name="Google Shape;325;p37"/>
          <p:cNvSpPr txBox="1"/>
          <p:nvPr/>
        </p:nvSpPr>
        <p:spPr>
          <a:xfrm>
            <a:off x="3075150" y="689875"/>
            <a:ext cx="2993700" cy="400200"/>
          </a:xfrm>
          <a:prstGeom prst="rect">
            <a:avLst/>
          </a:prstGeom>
          <a:noFill/>
          <a:ln>
            <a:noFill/>
          </a:ln>
        </p:spPr>
        <p:txBody>
          <a:bodyPr spcFirstLastPara="1" wrap="square" lIns="0" tIns="0" rIns="0" bIns="91425" anchor="t" anchorCtr="0">
            <a:spAutoFit/>
          </a:bodyPr>
          <a:lstStyle/>
          <a:p>
            <a:pPr marL="0" lvl="0" indent="0" algn="l" rtl="0">
              <a:lnSpc>
                <a:spcPct val="115000"/>
              </a:lnSpc>
              <a:spcBef>
                <a:spcPts val="0"/>
              </a:spcBef>
              <a:spcAft>
                <a:spcPts val="0"/>
              </a:spcAft>
              <a:buNone/>
            </a:pPr>
            <a:r>
              <a:rPr lang="en" sz="2000">
                <a:latin typeface="Roboto"/>
                <a:ea typeface="Roboto"/>
                <a:cs typeface="Roboto"/>
                <a:sym typeface="Roboto"/>
              </a:rPr>
              <a:t>Be wary of predictive lists!</a:t>
            </a:r>
            <a:endParaRPr sz="2000">
              <a:latin typeface="Roboto"/>
              <a:ea typeface="Roboto"/>
              <a:cs typeface="Roboto"/>
              <a:sym typeface="Roboto"/>
            </a:endParaRPr>
          </a:p>
        </p:txBody>
      </p:sp>
      <p:grpSp>
        <p:nvGrpSpPr>
          <p:cNvPr id="326" name="Google Shape;326;p37"/>
          <p:cNvGrpSpPr/>
          <p:nvPr/>
        </p:nvGrpSpPr>
        <p:grpSpPr>
          <a:xfrm>
            <a:off x="4704242" y="1074513"/>
            <a:ext cx="3445971" cy="3011300"/>
            <a:chOff x="2849004" y="1074513"/>
            <a:chExt cx="3445971" cy="3011300"/>
          </a:xfrm>
        </p:grpSpPr>
        <p:pic>
          <p:nvPicPr>
            <p:cNvPr id="327" name="Google Shape;327;p37"/>
            <p:cNvPicPr preferRelativeResize="0"/>
            <p:nvPr/>
          </p:nvPicPr>
          <p:blipFill>
            <a:blip r:embed="rId5">
              <a:alphaModFix/>
            </a:blip>
            <a:stretch>
              <a:fillRect/>
            </a:stretch>
          </p:blipFill>
          <p:spPr>
            <a:xfrm>
              <a:off x="2849004" y="1074513"/>
              <a:ext cx="3445971" cy="3011300"/>
            </a:xfrm>
            <a:prstGeom prst="rect">
              <a:avLst/>
            </a:prstGeom>
            <a:noFill/>
            <a:ln>
              <a:noFill/>
            </a:ln>
          </p:spPr>
        </p:pic>
        <p:sp>
          <p:nvSpPr>
            <p:cNvPr id="328" name="Google Shape;328;p37"/>
            <p:cNvSpPr/>
            <p:nvPr/>
          </p:nvSpPr>
          <p:spPr>
            <a:xfrm>
              <a:off x="3510975" y="1758075"/>
              <a:ext cx="711900" cy="1806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7"/>
            <p:cNvSpPr/>
            <p:nvPr/>
          </p:nvSpPr>
          <p:spPr>
            <a:xfrm>
              <a:off x="3275775" y="2822875"/>
              <a:ext cx="1077300" cy="1806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7"/>
            <p:cNvSpPr/>
            <p:nvPr/>
          </p:nvSpPr>
          <p:spPr>
            <a:xfrm>
              <a:off x="3275775" y="3067025"/>
              <a:ext cx="1077300" cy="1350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7"/>
            <p:cNvSpPr/>
            <p:nvPr/>
          </p:nvSpPr>
          <p:spPr>
            <a:xfrm>
              <a:off x="3199575" y="3265575"/>
              <a:ext cx="1077300" cy="1350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2" name="Google Shape;332;p37"/>
          <p:cNvPicPr preferRelativeResize="0"/>
          <p:nvPr/>
        </p:nvPicPr>
        <p:blipFill>
          <a:blip r:embed="rId6">
            <a:alphaModFix/>
          </a:blip>
          <a:stretch>
            <a:fillRect/>
          </a:stretch>
        </p:blipFill>
        <p:spPr>
          <a:xfrm>
            <a:off x="328613" y="1708613"/>
            <a:ext cx="3914775" cy="1743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8"/>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Search Box</a:t>
            </a:r>
            <a:endParaRPr sz="1800">
              <a:solidFill>
                <a:schemeClr val="lt1"/>
              </a:solidFill>
            </a:endParaRPr>
          </a:p>
        </p:txBody>
      </p:sp>
      <p:cxnSp>
        <p:nvCxnSpPr>
          <p:cNvPr id="338" name="Google Shape;338;p38"/>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339" name="Google Shape;339;p38"/>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340" name="Google Shape;340;p38"/>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341" name="Google Shape;341;p38"/>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342" name="Google Shape;342;p38"/>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343" name="Google Shape;343;p38"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344" name="Google Shape;344;p38"/>
          <p:cNvPicPr preferRelativeResize="0"/>
          <p:nvPr/>
        </p:nvPicPr>
        <p:blipFill>
          <a:blip r:embed="rId4">
            <a:alphaModFix/>
          </a:blip>
          <a:stretch>
            <a:fillRect/>
          </a:stretch>
        </p:blipFill>
        <p:spPr>
          <a:xfrm>
            <a:off x="152400" y="4530600"/>
            <a:ext cx="544151" cy="460499"/>
          </a:xfrm>
          <a:prstGeom prst="rect">
            <a:avLst/>
          </a:prstGeom>
          <a:noFill/>
          <a:ln>
            <a:noFill/>
          </a:ln>
        </p:spPr>
      </p:pic>
      <p:sp>
        <p:nvSpPr>
          <p:cNvPr id="345" name="Google Shape;345;p38"/>
          <p:cNvSpPr txBox="1"/>
          <p:nvPr/>
        </p:nvSpPr>
        <p:spPr>
          <a:xfrm>
            <a:off x="3075150" y="229525"/>
            <a:ext cx="2993700" cy="400200"/>
          </a:xfrm>
          <a:prstGeom prst="rect">
            <a:avLst/>
          </a:prstGeom>
          <a:noFill/>
          <a:ln>
            <a:noFill/>
          </a:ln>
        </p:spPr>
        <p:txBody>
          <a:bodyPr spcFirstLastPara="1" wrap="square" lIns="0" tIns="91425" rIns="0" bIns="0" anchor="t" anchorCtr="0">
            <a:spAutoFit/>
          </a:bodyPr>
          <a:lstStyle/>
          <a:p>
            <a:pPr marL="0" lvl="0" indent="0" algn="l" rtl="0">
              <a:spcBef>
                <a:spcPts val="0"/>
              </a:spcBef>
              <a:spcAft>
                <a:spcPts val="0"/>
              </a:spcAft>
              <a:buNone/>
            </a:pPr>
            <a:r>
              <a:rPr lang="en" sz="2000">
                <a:latin typeface="Roboto"/>
                <a:ea typeface="Roboto"/>
                <a:cs typeface="Roboto"/>
                <a:sym typeface="Roboto"/>
              </a:rPr>
              <a:t>Scan or type into the box</a:t>
            </a:r>
            <a:endParaRPr sz="2000">
              <a:latin typeface="Roboto"/>
              <a:ea typeface="Roboto"/>
              <a:cs typeface="Roboto"/>
              <a:sym typeface="Roboto"/>
            </a:endParaRPr>
          </a:p>
        </p:txBody>
      </p:sp>
      <p:sp>
        <p:nvSpPr>
          <p:cNvPr id="346" name="Google Shape;346;p38"/>
          <p:cNvSpPr txBox="1"/>
          <p:nvPr/>
        </p:nvSpPr>
        <p:spPr>
          <a:xfrm>
            <a:off x="3075150" y="689875"/>
            <a:ext cx="2993700" cy="400200"/>
          </a:xfrm>
          <a:prstGeom prst="rect">
            <a:avLst/>
          </a:prstGeom>
          <a:noFill/>
          <a:ln>
            <a:noFill/>
          </a:ln>
        </p:spPr>
        <p:txBody>
          <a:bodyPr spcFirstLastPara="1" wrap="square" lIns="0" tIns="0" rIns="0" bIns="91425" anchor="t" anchorCtr="0">
            <a:spAutoFit/>
          </a:bodyPr>
          <a:lstStyle/>
          <a:p>
            <a:pPr marL="0" lvl="0" indent="0" algn="l" rtl="0">
              <a:lnSpc>
                <a:spcPct val="115000"/>
              </a:lnSpc>
              <a:spcBef>
                <a:spcPts val="0"/>
              </a:spcBef>
              <a:spcAft>
                <a:spcPts val="0"/>
              </a:spcAft>
              <a:buNone/>
            </a:pPr>
            <a:r>
              <a:rPr lang="en" sz="2000">
                <a:latin typeface="Roboto"/>
                <a:ea typeface="Roboto"/>
                <a:cs typeface="Roboto"/>
                <a:sym typeface="Roboto"/>
              </a:rPr>
              <a:t>Be wary of predictive lists!</a:t>
            </a:r>
            <a:endParaRPr sz="2000">
              <a:latin typeface="Roboto"/>
              <a:ea typeface="Roboto"/>
              <a:cs typeface="Roboto"/>
              <a:sym typeface="Roboto"/>
            </a:endParaRPr>
          </a:p>
        </p:txBody>
      </p:sp>
      <p:pic>
        <p:nvPicPr>
          <p:cNvPr id="347" name="Google Shape;347;p38"/>
          <p:cNvPicPr preferRelativeResize="0"/>
          <p:nvPr/>
        </p:nvPicPr>
        <p:blipFill>
          <a:blip r:embed="rId5">
            <a:alphaModFix/>
          </a:blip>
          <a:stretch>
            <a:fillRect/>
          </a:stretch>
        </p:blipFill>
        <p:spPr>
          <a:xfrm>
            <a:off x="2403375" y="1090073"/>
            <a:ext cx="4337250" cy="3165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9"/>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Search Box</a:t>
            </a:r>
            <a:endParaRPr sz="1800">
              <a:solidFill>
                <a:schemeClr val="lt1"/>
              </a:solidFill>
            </a:endParaRPr>
          </a:p>
        </p:txBody>
      </p:sp>
      <p:cxnSp>
        <p:nvCxnSpPr>
          <p:cNvPr id="353" name="Google Shape;353;p39"/>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354" name="Google Shape;354;p39"/>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355" name="Google Shape;355;p39"/>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356" name="Google Shape;356;p39"/>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357" name="Google Shape;357;p39"/>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358" name="Google Shape;358;p39"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359" name="Google Shape;359;p39"/>
          <p:cNvPicPr preferRelativeResize="0"/>
          <p:nvPr/>
        </p:nvPicPr>
        <p:blipFill>
          <a:blip r:embed="rId4">
            <a:alphaModFix/>
          </a:blip>
          <a:stretch>
            <a:fillRect/>
          </a:stretch>
        </p:blipFill>
        <p:spPr>
          <a:xfrm>
            <a:off x="152400" y="4530600"/>
            <a:ext cx="544151" cy="460499"/>
          </a:xfrm>
          <a:prstGeom prst="rect">
            <a:avLst/>
          </a:prstGeom>
          <a:noFill/>
          <a:ln>
            <a:noFill/>
          </a:ln>
        </p:spPr>
      </p:pic>
      <p:sp>
        <p:nvSpPr>
          <p:cNvPr id="360" name="Google Shape;360;p39"/>
          <p:cNvSpPr txBox="1"/>
          <p:nvPr/>
        </p:nvSpPr>
        <p:spPr>
          <a:xfrm>
            <a:off x="3075150" y="229525"/>
            <a:ext cx="2993700" cy="400200"/>
          </a:xfrm>
          <a:prstGeom prst="rect">
            <a:avLst/>
          </a:prstGeom>
          <a:noFill/>
          <a:ln>
            <a:noFill/>
          </a:ln>
        </p:spPr>
        <p:txBody>
          <a:bodyPr spcFirstLastPara="1" wrap="square" lIns="0" tIns="91425" rIns="0" bIns="0" anchor="t" anchorCtr="0">
            <a:spAutoFit/>
          </a:bodyPr>
          <a:lstStyle/>
          <a:p>
            <a:pPr marL="0" lvl="0" indent="0" algn="l" rtl="0">
              <a:spcBef>
                <a:spcPts val="0"/>
              </a:spcBef>
              <a:spcAft>
                <a:spcPts val="0"/>
              </a:spcAft>
              <a:buNone/>
            </a:pPr>
            <a:r>
              <a:rPr lang="en" sz="2000">
                <a:latin typeface="Roboto"/>
                <a:ea typeface="Roboto"/>
                <a:cs typeface="Roboto"/>
                <a:sym typeface="Roboto"/>
              </a:rPr>
              <a:t>Scan or type</a:t>
            </a:r>
            <a:endParaRPr sz="2000">
              <a:latin typeface="Roboto"/>
              <a:ea typeface="Roboto"/>
              <a:cs typeface="Roboto"/>
              <a:sym typeface="Roboto"/>
            </a:endParaRPr>
          </a:p>
        </p:txBody>
      </p:sp>
      <p:sp>
        <p:nvSpPr>
          <p:cNvPr id="361" name="Google Shape;361;p39"/>
          <p:cNvSpPr txBox="1"/>
          <p:nvPr/>
        </p:nvSpPr>
        <p:spPr>
          <a:xfrm>
            <a:off x="3075150" y="689875"/>
            <a:ext cx="2993700" cy="792600"/>
          </a:xfrm>
          <a:prstGeom prst="rect">
            <a:avLst/>
          </a:prstGeom>
          <a:noFill/>
          <a:ln>
            <a:noFill/>
          </a:ln>
        </p:spPr>
        <p:txBody>
          <a:bodyPr spcFirstLastPara="1" wrap="square" lIns="0" tIns="0" rIns="0" bIns="91425" anchor="t" anchorCtr="0">
            <a:spAutoFit/>
          </a:bodyPr>
          <a:lstStyle/>
          <a:p>
            <a:pPr marL="0" lvl="0" indent="0" algn="l" rtl="0">
              <a:lnSpc>
                <a:spcPct val="115000"/>
              </a:lnSpc>
              <a:spcBef>
                <a:spcPts val="0"/>
              </a:spcBef>
              <a:spcAft>
                <a:spcPts val="0"/>
              </a:spcAft>
              <a:buNone/>
            </a:pPr>
            <a:r>
              <a:rPr lang="en" sz="2000">
                <a:latin typeface="Roboto"/>
                <a:ea typeface="Roboto"/>
                <a:cs typeface="Roboto"/>
                <a:sym typeface="Roboto"/>
              </a:rPr>
              <a:t>Be wary of predictive lists!</a:t>
            </a:r>
            <a:endParaRPr sz="2000">
              <a:latin typeface="Roboto"/>
              <a:ea typeface="Roboto"/>
              <a:cs typeface="Roboto"/>
              <a:sym typeface="Roboto"/>
            </a:endParaRPr>
          </a:p>
          <a:p>
            <a:pPr marL="0" lvl="0" indent="0" algn="l" rtl="0">
              <a:lnSpc>
                <a:spcPct val="115000"/>
              </a:lnSpc>
              <a:spcBef>
                <a:spcPts val="300"/>
              </a:spcBef>
              <a:spcAft>
                <a:spcPts val="0"/>
              </a:spcAft>
              <a:buNone/>
            </a:pPr>
            <a:r>
              <a:rPr lang="en" sz="2000">
                <a:latin typeface="Roboto"/>
                <a:ea typeface="Roboto"/>
                <a:cs typeface="Roboto"/>
                <a:sym typeface="Roboto"/>
              </a:rPr>
              <a:t>It’s not Google either!</a:t>
            </a:r>
            <a:endParaRPr sz="2000">
              <a:latin typeface="Roboto"/>
              <a:ea typeface="Roboto"/>
              <a:cs typeface="Roboto"/>
              <a:sym typeface="Roboto"/>
            </a:endParaRPr>
          </a:p>
        </p:txBody>
      </p:sp>
      <p:pic>
        <p:nvPicPr>
          <p:cNvPr id="362" name="Google Shape;362;p39"/>
          <p:cNvPicPr preferRelativeResize="0"/>
          <p:nvPr/>
        </p:nvPicPr>
        <p:blipFill>
          <a:blip r:embed="rId5">
            <a:alphaModFix/>
          </a:blip>
          <a:stretch>
            <a:fillRect/>
          </a:stretch>
        </p:blipFill>
        <p:spPr>
          <a:xfrm>
            <a:off x="2666538" y="2155825"/>
            <a:ext cx="3810925" cy="1278721"/>
          </a:xfrm>
          <a:prstGeom prst="rect">
            <a:avLst/>
          </a:prstGeom>
          <a:noFill/>
          <a:ln>
            <a:noFill/>
          </a:ln>
        </p:spPr>
      </p:pic>
      <p:pic>
        <p:nvPicPr>
          <p:cNvPr id="363" name="Google Shape;363;p39"/>
          <p:cNvPicPr preferRelativeResize="0"/>
          <p:nvPr/>
        </p:nvPicPr>
        <p:blipFill>
          <a:blip r:embed="rId6">
            <a:alphaModFix/>
          </a:blip>
          <a:stretch>
            <a:fillRect/>
          </a:stretch>
        </p:blipFill>
        <p:spPr>
          <a:xfrm>
            <a:off x="2441550" y="1463612"/>
            <a:ext cx="4260899" cy="581025"/>
          </a:xfrm>
          <a:prstGeom prst="rect">
            <a:avLst/>
          </a:prstGeom>
          <a:noFill/>
          <a:ln>
            <a:noFill/>
          </a:ln>
        </p:spPr>
      </p:pic>
      <p:pic>
        <p:nvPicPr>
          <p:cNvPr id="364" name="Google Shape;364;p39"/>
          <p:cNvPicPr preferRelativeResize="0"/>
          <p:nvPr/>
        </p:nvPicPr>
        <p:blipFill>
          <a:blip r:embed="rId7">
            <a:alphaModFix/>
          </a:blip>
          <a:stretch>
            <a:fillRect/>
          </a:stretch>
        </p:blipFill>
        <p:spPr>
          <a:xfrm>
            <a:off x="1533163" y="3545750"/>
            <a:ext cx="6077675" cy="742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0"/>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Search Box</a:t>
            </a:r>
            <a:endParaRPr sz="1800">
              <a:solidFill>
                <a:schemeClr val="lt1"/>
              </a:solidFill>
            </a:endParaRPr>
          </a:p>
        </p:txBody>
      </p:sp>
      <p:cxnSp>
        <p:nvCxnSpPr>
          <p:cNvPr id="370" name="Google Shape;370;p40"/>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371" name="Google Shape;371;p40"/>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372" name="Google Shape;372;p40"/>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373" name="Google Shape;373;p40"/>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374" name="Google Shape;374;p40"/>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375" name="Google Shape;375;p40"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376" name="Google Shape;376;p40"/>
          <p:cNvPicPr preferRelativeResize="0"/>
          <p:nvPr/>
        </p:nvPicPr>
        <p:blipFill>
          <a:blip r:embed="rId4">
            <a:alphaModFix/>
          </a:blip>
          <a:stretch>
            <a:fillRect/>
          </a:stretch>
        </p:blipFill>
        <p:spPr>
          <a:xfrm>
            <a:off x="152400" y="4530600"/>
            <a:ext cx="544151" cy="460499"/>
          </a:xfrm>
          <a:prstGeom prst="rect">
            <a:avLst/>
          </a:prstGeom>
          <a:noFill/>
          <a:ln>
            <a:noFill/>
          </a:ln>
        </p:spPr>
      </p:pic>
      <p:sp>
        <p:nvSpPr>
          <p:cNvPr id="377" name="Google Shape;377;p40"/>
          <p:cNvSpPr txBox="1"/>
          <p:nvPr/>
        </p:nvSpPr>
        <p:spPr>
          <a:xfrm>
            <a:off x="1744800" y="222325"/>
            <a:ext cx="5654400" cy="954300"/>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None/>
            </a:pPr>
            <a:r>
              <a:rPr lang="en" sz="2000">
                <a:latin typeface="Roboto"/>
                <a:ea typeface="Roboto"/>
                <a:cs typeface="Roboto"/>
                <a:sym typeface="Roboto"/>
              </a:rPr>
              <a:t>Less is More</a:t>
            </a:r>
            <a:endParaRPr sz="2000">
              <a:latin typeface="Roboto"/>
              <a:ea typeface="Roboto"/>
              <a:cs typeface="Roboto"/>
              <a:sym typeface="Roboto"/>
            </a:endParaRPr>
          </a:p>
          <a:p>
            <a:pPr marL="0" lvl="0" indent="0" algn="l" rtl="0">
              <a:spcBef>
                <a:spcPts val="0"/>
              </a:spcBef>
              <a:spcAft>
                <a:spcPts val="0"/>
              </a:spcAft>
              <a:buNone/>
            </a:pPr>
            <a:endParaRPr sz="1000">
              <a:latin typeface="Roboto"/>
              <a:ea typeface="Roboto"/>
              <a:cs typeface="Roboto"/>
              <a:sym typeface="Roboto"/>
            </a:endParaRPr>
          </a:p>
          <a:p>
            <a:pPr marL="0" lvl="0" indent="457200" algn="l" rtl="0">
              <a:spcBef>
                <a:spcPts val="0"/>
              </a:spcBef>
              <a:spcAft>
                <a:spcPts val="0"/>
              </a:spcAft>
              <a:buNone/>
            </a:pPr>
            <a:r>
              <a:rPr lang="en" sz="2000">
                <a:latin typeface="Roboto"/>
                <a:ea typeface="Roboto"/>
                <a:cs typeface="Roboto"/>
                <a:sym typeface="Roboto"/>
              </a:rPr>
              <a:t>Use box to bring up autopopulated Find Tool</a:t>
            </a:r>
            <a:endParaRPr sz="2000">
              <a:latin typeface="Roboto"/>
              <a:ea typeface="Roboto"/>
              <a:cs typeface="Roboto"/>
              <a:sym typeface="Roboto"/>
            </a:endParaRPr>
          </a:p>
        </p:txBody>
      </p:sp>
      <p:pic>
        <p:nvPicPr>
          <p:cNvPr id="378" name="Google Shape;378;p40"/>
          <p:cNvPicPr preferRelativeResize="0"/>
          <p:nvPr/>
        </p:nvPicPr>
        <p:blipFill>
          <a:blip r:embed="rId5">
            <a:alphaModFix/>
          </a:blip>
          <a:stretch>
            <a:fillRect/>
          </a:stretch>
        </p:blipFill>
        <p:spPr>
          <a:xfrm>
            <a:off x="1663625" y="1176615"/>
            <a:ext cx="5816775" cy="3151084"/>
          </a:xfrm>
          <a:prstGeom prst="rect">
            <a:avLst/>
          </a:prstGeom>
          <a:noFill/>
          <a:ln>
            <a:noFill/>
          </a:ln>
        </p:spPr>
      </p:pic>
      <p:pic>
        <p:nvPicPr>
          <p:cNvPr id="379" name="Google Shape;379;p40"/>
          <p:cNvPicPr preferRelativeResize="0"/>
          <p:nvPr/>
        </p:nvPicPr>
        <p:blipFill rotWithShape="1">
          <a:blip r:embed="rId6">
            <a:alphaModFix/>
          </a:blip>
          <a:srcRect r="8441" b="13755"/>
          <a:stretch/>
        </p:blipFill>
        <p:spPr>
          <a:xfrm>
            <a:off x="2302155" y="1514725"/>
            <a:ext cx="4539700" cy="19478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7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1"/>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Search Box</a:t>
            </a:r>
            <a:endParaRPr sz="1800">
              <a:solidFill>
                <a:schemeClr val="lt1"/>
              </a:solidFill>
            </a:endParaRPr>
          </a:p>
        </p:txBody>
      </p:sp>
      <p:cxnSp>
        <p:nvCxnSpPr>
          <p:cNvPr id="385" name="Google Shape;385;p41"/>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386" name="Google Shape;386;p41"/>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387" name="Google Shape;387;p41"/>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388" name="Google Shape;388;p41"/>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389" name="Google Shape;389;p41"/>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390" name="Google Shape;390;p41"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391" name="Google Shape;391;p41"/>
          <p:cNvPicPr preferRelativeResize="0"/>
          <p:nvPr/>
        </p:nvPicPr>
        <p:blipFill>
          <a:blip r:embed="rId4">
            <a:alphaModFix/>
          </a:blip>
          <a:stretch>
            <a:fillRect/>
          </a:stretch>
        </p:blipFill>
        <p:spPr>
          <a:xfrm>
            <a:off x="152400" y="4530600"/>
            <a:ext cx="544151" cy="460499"/>
          </a:xfrm>
          <a:prstGeom prst="rect">
            <a:avLst/>
          </a:prstGeom>
          <a:noFill/>
          <a:ln>
            <a:noFill/>
          </a:ln>
        </p:spPr>
      </p:pic>
      <p:grpSp>
        <p:nvGrpSpPr>
          <p:cNvPr id="392" name="Google Shape;392;p41"/>
          <p:cNvGrpSpPr/>
          <p:nvPr/>
        </p:nvGrpSpPr>
        <p:grpSpPr>
          <a:xfrm>
            <a:off x="905488" y="162175"/>
            <a:ext cx="7333026" cy="4082500"/>
            <a:chOff x="905488" y="162175"/>
            <a:chExt cx="7333026" cy="4082500"/>
          </a:xfrm>
        </p:grpSpPr>
        <p:pic>
          <p:nvPicPr>
            <p:cNvPr id="393" name="Google Shape;393;p41"/>
            <p:cNvPicPr preferRelativeResize="0"/>
            <p:nvPr/>
          </p:nvPicPr>
          <p:blipFill>
            <a:blip r:embed="rId5">
              <a:alphaModFix/>
            </a:blip>
            <a:stretch>
              <a:fillRect/>
            </a:stretch>
          </p:blipFill>
          <p:spPr>
            <a:xfrm>
              <a:off x="905488" y="162175"/>
              <a:ext cx="7333026" cy="4036250"/>
            </a:xfrm>
            <a:prstGeom prst="rect">
              <a:avLst/>
            </a:prstGeom>
            <a:noFill/>
            <a:ln>
              <a:noFill/>
            </a:ln>
          </p:spPr>
        </p:pic>
        <p:sp>
          <p:nvSpPr>
            <p:cNvPr id="394" name="Google Shape;394;p41"/>
            <p:cNvSpPr/>
            <p:nvPr/>
          </p:nvSpPr>
          <p:spPr>
            <a:xfrm>
              <a:off x="7351175" y="3938975"/>
              <a:ext cx="823800" cy="305700"/>
            </a:xfrm>
            <a:prstGeom prst="ellipse">
              <a:avLst/>
            </a:prstGeom>
            <a:noFill/>
            <a:ln w="28575" cap="flat" cmpd="sng">
              <a:solidFill>
                <a:srgbClr val="F050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2"/>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Find Tool/Default search option</a:t>
            </a:r>
            <a:endParaRPr sz="1800">
              <a:solidFill>
                <a:schemeClr val="lt1"/>
              </a:solidFill>
            </a:endParaRPr>
          </a:p>
        </p:txBody>
      </p:sp>
      <p:cxnSp>
        <p:nvCxnSpPr>
          <p:cNvPr id="400" name="Google Shape;400;p42"/>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401" name="Google Shape;401;p42"/>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402" name="Google Shape;402;p42"/>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403" name="Google Shape;403;p42"/>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404" name="Google Shape;404;p42"/>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405" name="Google Shape;405;p42"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406" name="Google Shape;406;p42"/>
          <p:cNvPicPr preferRelativeResize="0"/>
          <p:nvPr/>
        </p:nvPicPr>
        <p:blipFill>
          <a:blip r:embed="rId4">
            <a:alphaModFix/>
          </a:blip>
          <a:stretch>
            <a:fillRect/>
          </a:stretch>
        </p:blipFill>
        <p:spPr>
          <a:xfrm>
            <a:off x="152400" y="4530600"/>
            <a:ext cx="544151" cy="460499"/>
          </a:xfrm>
          <a:prstGeom prst="rect">
            <a:avLst/>
          </a:prstGeom>
          <a:noFill/>
          <a:ln>
            <a:noFill/>
          </a:ln>
        </p:spPr>
      </p:pic>
      <p:sp>
        <p:nvSpPr>
          <p:cNvPr id="407" name="Google Shape;407;p42"/>
          <p:cNvSpPr txBox="1"/>
          <p:nvPr/>
        </p:nvSpPr>
        <p:spPr>
          <a:xfrm>
            <a:off x="510600" y="933700"/>
            <a:ext cx="27429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dirty="0">
                <a:latin typeface="Roboto"/>
                <a:ea typeface="Roboto"/>
                <a:cs typeface="Roboto"/>
                <a:sym typeface="Roboto"/>
              </a:rPr>
              <a:t>Set up default search</a:t>
            </a:r>
            <a:endParaRPr sz="2000" dirty="0">
              <a:latin typeface="Roboto"/>
              <a:ea typeface="Roboto"/>
              <a:cs typeface="Roboto"/>
              <a:sym typeface="Roboto"/>
            </a:endParaRPr>
          </a:p>
          <a:p>
            <a:pPr marL="0" lvl="0" indent="0" algn="l" rtl="0">
              <a:spcBef>
                <a:spcPts val="0"/>
              </a:spcBef>
              <a:spcAft>
                <a:spcPts val="0"/>
              </a:spcAft>
              <a:buNone/>
            </a:pPr>
            <a:r>
              <a:rPr lang="en" sz="2000" b="1" dirty="0">
                <a:latin typeface="Roboto"/>
                <a:ea typeface="Roboto"/>
                <a:cs typeface="Roboto"/>
                <a:sym typeface="Roboto"/>
              </a:rPr>
              <a:t>        17</a:t>
            </a:r>
            <a:r>
              <a:rPr lang="en" sz="2000" dirty="0">
                <a:latin typeface="Roboto"/>
                <a:ea typeface="Roboto"/>
                <a:cs typeface="Roboto"/>
                <a:sym typeface="Roboto"/>
              </a:rPr>
              <a:t> possible now</a:t>
            </a:r>
            <a:endParaRPr sz="2000" dirty="0">
              <a:latin typeface="Roboto"/>
              <a:ea typeface="Roboto"/>
              <a:cs typeface="Roboto"/>
              <a:sym typeface="Roboto"/>
            </a:endParaRPr>
          </a:p>
          <a:p>
            <a:pPr marL="0" lvl="0" indent="0" algn="l" rtl="0">
              <a:spcBef>
                <a:spcPts val="0"/>
              </a:spcBef>
              <a:spcAft>
                <a:spcPts val="0"/>
              </a:spcAft>
              <a:buNone/>
            </a:pPr>
            <a:endParaRPr sz="2000" dirty="0">
              <a:latin typeface="Roboto"/>
              <a:ea typeface="Roboto"/>
              <a:cs typeface="Roboto"/>
              <a:sym typeface="Roboto"/>
            </a:endParaRPr>
          </a:p>
          <a:p>
            <a:pPr marL="0" lvl="0" indent="0" algn="l" rtl="0">
              <a:spcBef>
                <a:spcPts val="0"/>
              </a:spcBef>
              <a:spcAft>
                <a:spcPts val="0"/>
              </a:spcAft>
              <a:buNone/>
            </a:pPr>
            <a:r>
              <a:rPr lang="en" sz="2000" dirty="0">
                <a:latin typeface="Roboto"/>
                <a:ea typeface="Roboto"/>
                <a:cs typeface="Roboto"/>
                <a:sym typeface="Roboto"/>
              </a:rPr>
              <a:t>Recommended:</a:t>
            </a:r>
            <a:endParaRPr sz="2000" dirty="0">
              <a:latin typeface="Roboto"/>
              <a:ea typeface="Roboto"/>
              <a:cs typeface="Roboto"/>
              <a:sym typeface="Roboto"/>
            </a:endParaRPr>
          </a:p>
          <a:p>
            <a:pPr marL="0" lvl="0" indent="0" algn="l" rtl="0">
              <a:spcBef>
                <a:spcPts val="0"/>
              </a:spcBef>
              <a:spcAft>
                <a:spcPts val="0"/>
              </a:spcAft>
              <a:buNone/>
            </a:pPr>
            <a:endParaRPr sz="1000" dirty="0">
              <a:latin typeface="Roboto"/>
              <a:ea typeface="Roboto"/>
              <a:cs typeface="Roboto"/>
              <a:sym typeface="Roboto"/>
            </a:endParaRPr>
          </a:p>
          <a:p>
            <a:pPr marL="0" lvl="0" indent="0" algn="l" rtl="0">
              <a:spcBef>
                <a:spcPts val="0"/>
              </a:spcBef>
              <a:spcAft>
                <a:spcPts val="0"/>
              </a:spcAft>
              <a:buNone/>
            </a:pPr>
            <a:r>
              <a:rPr lang="en" sz="2000" dirty="0">
                <a:latin typeface="Roboto"/>
                <a:ea typeface="Roboto"/>
                <a:cs typeface="Roboto"/>
                <a:sym typeface="Roboto"/>
              </a:rPr>
              <a:t>Circulation - </a:t>
            </a:r>
            <a:r>
              <a:rPr lang="en" sz="2000" b="1" dirty="0">
                <a:latin typeface="Roboto"/>
                <a:ea typeface="Roboto"/>
                <a:cs typeface="Roboto"/>
                <a:sym typeface="Roboto"/>
              </a:rPr>
              <a:t>Patron</a:t>
            </a:r>
            <a:endParaRPr sz="2000" b="1" dirty="0">
              <a:latin typeface="Roboto"/>
              <a:ea typeface="Roboto"/>
              <a:cs typeface="Roboto"/>
              <a:sym typeface="Roboto"/>
            </a:endParaRPr>
          </a:p>
          <a:p>
            <a:pPr marL="0" lvl="0" indent="0" algn="l" rtl="0">
              <a:spcBef>
                <a:spcPts val="0"/>
              </a:spcBef>
              <a:spcAft>
                <a:spcPts val="0"/>
              </a:spcAft>
              <a:buNone/>
            </a:pPr>
            <a:r>
              <a:rPr lang="en" sz="2000" dirty="0">
                <a:latin typeface="Roboto"/>
                <a:ea typeface="Roboto"/>
                <a:cs typeface="Roboto"/>
                <a:sym typeface="Roboto"/>
              </a:rPr>
              <a:t>Adult - </a:t>
            </a:r>
            <a:r>
              <a:rPr lang="en" sz="2000" b="1" dirty="0">
                <a:latin typeface="Roboto"/>
                <a:ea typeface="Roboto"/>
                <a:cs typeface="Roboto"/>
                <a:sym typeface="Roboto"/>
              </a:rPr>
              <a:t>Bib</a:t>
            </a:r>
            <a:endParaRPr sz="2000" b="1" dirty="0">
              <a:latin typeface="Roboto"/>
              <a:ea typeface="Roboto"/>
              <a:cs typeface="Roboto"/>
              <a:sym typeface="Roboto"/>
            </a:endParaRPr>
          </a:p>
          <a:p>
            <a:pPr marL="0" lvl="0" indent="0" algn="l" rtl="0">
              <a:spcBef>
                <a:spcPts val="0"/>
              </a:spcBef>
              <a:spcAft>
                <a:spcPts val="0"/>
              </a:spcAft>
              <a:buNone/>
            </a:pPr>
            <a:r>
              <a:rPr lang="en" sz="2000" dirty="0">
                <a:latin typeface="Roboto"/>
                <a:ea typeface="Roboto"/>
                <a:cs typeface="Roboto"/>
                <a:sym typeface="Roboto"/>
              </a:rPr>
              <a:t>Youth - </a:t>
            </a:r>
            <a:r>
              <a:rPr lang="en" sz="2000" b="1" dirty="0">
                <a:latin typeface="Roboto"/>
                <a:ea typeface="Roboto"/>
                <a:cs typeface="Roboto"/>
                <a:sym typeface="Roboto"/>
              </a:rPr>
              <a:t>Item</a:t>
            </a:r>
            <a:endParaRPr sz="2000" dirty="0">
              <a:latin typeface="Roboto"/>
              <a:ea typeface="Roboto"/>
              <a:cs typeface="Roboto"/>
              <a:sym typeface="Roboto"/>
            </a:endParaRPr>
          </a:p>
        </p:txBody>
      </p:sp>
      <p:pic>
        <p:nvPicPr>
          <p:cNvPr id="408" name="Google Shape;408;p42"/>
          <p:cNvPicPr preferRelativeResize="0"/>
          <p:nvPr/>
        </p:nvPicPr>
        <p:blipFill>
          <a:blip r:embed="rId5">
            <a:alphaModFix/>
          </a:blip>
          <a:stretch>
            <a:fillRect/>
          </a:stretch>
        </p:blipFill>
        <p:spPr>
          <a:xfrm>
            <a:off x="3841819" y="336300"/>
            <a:ext cx="4570625" cy="3842300"/>
          </a:xfrm>
          <a:prstGeom prst="rect">
            <a:avLst/>
          </a:prstGeom>
          <a:noFill/>
          <a:ln>
            <a:noFill/>
          </a:ln>
        </p:spPr>
      </p:pic>
      <p:sp>
        <p:nvSpPr>
          <p:cNvPr id="409" name="Google Shape;409;p42"/>
          <p:cNvSpPr/>
          <p:nvPr/>
        </p:nvSpPr>
        <p:spPr>
          <a:xfrm>
            <a:off x="7534825" y="3387575"/>
            <a:ext cx="544200" cy="460500"/>
          </a:xfrm>
          <a:prstGeom prst="ellipse">
            <a:avLst/>
          </a:prstGeom>
          <a:noFill/>
          <a:ln w="28575" cap="flat" cmpd="sng">
            <a:solidFill>
              <a:srgbClr val="F050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3"/>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Find Tool/Defaults for searches</a:t>
            </a:r>
            <a:endParaRPr sz="1800">
              <a:solidFill>
                <a:schemeClr val="lt1"/>
              </a:solidFill>
            </a:endParaRPr>
          </a:p>
        </p:txBody>
      </p:sp>
      <p:cxnSp>
        <p:nvCxnSpPr>
          <p:cNvPr id="415" name="Google Shape;415;p43"/>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416" name="Google Shape;416;p43"/>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417" name="Google Shape;417;p43"/>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418" name="Google Shape;418;p43"/>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419" name="Google Shape;419;p43"/>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420" name="Google Shape;420;p43"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421" name="Google Shape;421;p43"/>
          <p:cNvPicPr preferRelativeResize="0"/>
          <p:nvPr/>
        </p:nvPicPr>
        <p:blipFill>
          <a:blip r:embed="rId4">
            <a:alphaModFix/>
          </a:blip>
          <a:stretch>
            <a:fillRect/>
          </a:stretch>
        </p:blipFill>
        <p:spPr>
          <a:xfrm>
            <a:off x="152400" y="4530600"/>
            <a:ext cx="544151" cy="460499"/>
          </a:xfrm>
          <a:prstGeom prst="rect">
            <a:avLst/>
          </a:prstGeom>
          <a:noFill/>
          <a:ln>
            <a:noFill/>
          </a:ln>
        </p:spPr>
      </p:pic>
      <p:sp>
        <p:nvSpPr>
          <p:cNvPr id="422" name="Google Shape;422;p43"/>
          <p:cNvSpPr txBox="1"/>
          <p:nvPr/>
        </p:nvSpPr>
        <p:spPr>
          <a:xfrm>
            <a:off x="3424200" y="205950"/>
            <a:ext cx="22956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Roboto"/>
                <a:ea typeface="Roboto"/>
                <a:cs typeface="Roboto"/>
                <a:sym typeface="Roboto"/>
              </a:rPr>
              <a:t>Set up defaults for </a:t>
            </a:r>
            <a:r>
              <a:rPr lang="en" sz="2000" b="1">
                <a:latin typeface="Roboto"/>
                <a:ea typeface="Roboto"/>
                <a:cs typeface="Roboto"/>
                <a:sym typeface="Roboto"/>
              </a:rPr>
              <a:t>each </a:t>
            </a:r>
            <a:r>
              <a:rPr lang="en" sz="2000">
                <a:latin typeface="Roboto"/>
                <a:ea typeface="Roboto"/>
                <a:cs typeface="Roboto"/>
                <a:sym typeface="Roboto"/>
              </a:rPr>
              <a:t>search used</a:t>
            </a:r>
            <a:endParaRPr sz="2000">
              <a:latin typeface="Roboto"/>
              <a:ea typeface="Roboto"/>
              <a:cs typeface="Roboto"/>
              <a:sym typeface="Roboto"/>
            </a:endParaRPr>
          </a:p>
          <a:p>
            <a:pPr marL="0" lvl="0" indent="0" algn="l" rtl="0">
              <a:spcBef>
                <a:spcPts val="0"/>
              </a:spcBef>
              <a:spcAft>
                <a:spcPts val="0"/>
              </a:spcAft>
              <a:buNone/>
            </a:pPr>
            <a:endParaRPr sz="2000">
              <a:latin typeface="Roboto"/>
              <a:ea typeface="Roboto"/>
              <a:cs typeface="Roboto"/>
              <a:sym typeface="Roboto"/>
            </a:endParaRPr>
          </a:p>
          <a:p>
            <a:pPr marL="457200" lvl="0" indent="0" algn="l" rtl="0">
              <a:spcBef>
                <a:spcPts val="0"/>
              </a:spcBef>
              <a:spcAft>
                <a:spcPts val="0"/>
              </a:spcAft>
              <a:buNone/>
            </a:pPr>
            <a:r>
              <a:rPr lang="en" sz="2000" i="1">
                <a:latin typeface="Roboto"/>
                <a:ea typeface="Roboto"/>
                <a:cs typeface="Roboto"/>
                <a:sym typeface="Roboto"/>
              </a:rPr>
              <a:t>Mode</a:t>
            </a:r>
            <a:endParaRPr sz="2000" i="1">
              <a:latin typeface="Roboto"/>
              <a:ea typeface="Roboto"/>
              <a:cs typeface="Roboto"/>
              <a:sym typeface="Roboto"/>
            </a:endParaRPr>
          </a:p>
          <a:p>
            <a:pPr marL="457200" lvl="0" indent="0" algn="l" rtl="0">
              <a:spcBef>
                <a:spcPts val="0"/>
              </a:spcBef>
              <a:spcAft>
                <a:spcPts val="0"/>
              </a:spcAft>
              <a:buNone/>
            </a:pPr>
            <a:r>
              <a:rPr lang="en" sz="2000" i="1">
                <a:latin typeface="Roboto"/>
                <a:ea typeface="Roboto"/>
                <a:cs typeface="Roboto"/>
                <a:sym typeface="Roboto"/>
              </a:rPr>
              <a:t>Qualifier</a:t>
            </a:r>
            <a:endParaRPr sz="2000" i="1">
              <a:latin typeface="Roboto"/>
              <a:ea typeface="Roboto"/>
              <a:cs typeface="Roboto"/>
              <a:sym typeface="Roboto"/>
            </a:endParaRPr>
          </a:p>
          <a:p>
            <a:pPr marL="457200" lvl="0" indent="0" algn="l" rtl="0">
              <a:spcBef>
                <a:spcPts val="0"/>
              </a:spcBef>
              <a:spcAft>
                <a:spcPts val="0"/>
              </a:spcAft>
              <a:buNone/>
            </a:pPr>
            <a:r>
              <a:rPr lang="en" sz="2000" i="1">
                <a:latin typeface="Roboto"/>
                <a:ea typeface="Roboto"/>
                <a:cs typeface="Roboto"/>
                <a:sym typeface="Roboto"/>
              </a:rPr>
              <a:t>Relation</a:t>
            </a:r>
            <a:endParaRPr sz="2000">
              <a:latin typeface="Roboto"/>
              <a:ea typeface="Roboto"/>
              <a:cs typeface="Roboto"/>
              <a:sym typeface="Roboto"/>
            </a:endParaRPr>
          </a:p>
        </p:txBody>
      </p:sp>
      <p:pic>
        <p:nvPicPr>
          <p:cNvPr id="423" name="Google Shape;423;p43"/>
          <p:cNvPicPr preferRelativeResize="0"/>
          <p:nvPr/>
        </p:nvPicPr>
        <p:blipFill>
          <a:blip r:embed="rId5">
            <a:alphaModFix/>
          </a:blip>
          <a:stretch>
            <a:fillRect/>
          </a:stretch>
        </p:blipFill>
        <p:spPr>
          <a:xfrm>
            <a:off x="498188" y="2486650"/>
            <a:ext cx="8288024" cy="1550850"/>
          </a:xfrm>
          <a:prstGeom prst="rect">
            <a:avLst/>
          </a:prstGeom>
          <a:noFill/>
          <a:ln>
            <a:noFill/>
          </a:ln>
          <a:effectLst>
            <a:outerShdw blurRad="57150" dist="19050" dir="5400000" algn="bl" rotWithShape="0">
              <a:srgbClr val="000000">
                <a:alpha val="50000"/>
              </a:srgbClr>
            </a:outerShdw>
          </a:effectLst>
        </p:spPr>
      </p:pic>
      <p:sp>
        <p:nvSpPr>
          <p:cNvPr id="424" name="Google Shape;424;p43"/>
          <p:cNvSpPr/>
          <p:nvPr/>
        </p:nvSpPr>
        <p:spPr>
          <a:xfrm>
            <a:off x="8242000" y="3517900"/>
            <a:ext cx="544200" cy="460500"/>
          </a:xfrm>
          <a:prstGeom prst="ellipse">
            <a:avLst/>
          </a:prstGeom>
          <a:noFill/>
          <a:ln w="28575" cap="flat" cmpd="sng">
            <a:solidFill>
              <a:srgbClr val="F050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7"/>
          <p:cNvPicPr preferRelativeResize="0"/>
          <p:nvPr/>
        </p:nvPicPr>
        <p:blipFill>
          <a:blip r:embed="rId3">
            <a:alphaModFix/>
          </a:blip>
          <a:stretch>
            <a:fillRect/>
          </a:stretch>
        </p:blipFill>
        <p:spPr>
          <a:xfrm>
            <a:off x="152400" y="152400"/>
            <a:ext cx="8839200" cy="1496708"/>
          </a:xfrm>
          <a:prstGeom prst="rect">
            <a:avLst/>
          </a:prstGeom>
          <a:noFill/>
          <a:ln>
            <a:noFill/>
          </a:ln>
        </p:spPr>
      </p:pic>
      <p:sp>
        <p:nvSpPr>
          <p:cNvPr id="82" name="Google Shape;82;p17"/>
          <p:cNvSpPr txBox="1"/>
          <p:nvPr/>
        </p:nvSpPr>
        <p:spPr>
          <a:xfrm>
            <a:off x="2577450" y="1739375"/>
            <a:ext cx="4743600" cy="344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Roboto"/>
                <a:ea typeface="Roboto"/>
                <a:cs typeface="Roboto"/>
                <a:sym typeface="Roboto"/>
              </a:rPr>
              <a:t>Baldwin Public Library</a:t>
            </a: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Birmingham, Michigan</a:t>
            </a:r>
            <a:endParaRPr sz="20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Class V Library - 38K service area</a:t>
            </a: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Open 67 hours/week, Monday-Sunday</a:t>
            </a: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Single branch</a:t>
            </a: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~23K sq feet main floor</a:t>
            </a: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140K circulating items</a:t>
            </a: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3 self checks</a:t>
            </a: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12 public computers</a:t>
            </a: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3 study rooms</a:t>
            </a:r>
            <a:endParaRPr sz="2000">
              <a:latin typeface="Roboto"/>
              <a:ea typeface="Roboto"/>
              <a:cs typeface="Roboto"/>
              <a:sym typeface="Roboto"/>
            </a:endParaRPr>
          </a:p>
        </p:txBody>
      </p:sp>
      <p:pic>
        <p:nvPicPr>
          <p:cNvPr id="83" name="Google Shape;83;p17"/>
          <p:cNvPicPr preferRelativeResize="0"/>
          <p:nvPr/>
        </p:nvPicPr>
        <p:blipFill>
          <a:blip r:embed="rId4">
            <a:alphaModFix/>
          </a:blip>
          <a:stretch>
            <a:fillRect/>
          </a:stretch>
        </p:blipFill>
        <p:spPr>
          <a:xfrm>
            <a:off x="152405" y="4330500"/>
            <a:ext cx="780600" cy="660600"/>
          </a:xfrm>
          <a:prstGeom prst="rect">
            <a:avLst/>
          </a:prstGeom>
          <a:noFill/>
          <a:ln>
            <a:noFill/>
          </a:ln>
        </p:spPr>
      </p:pic>
      <p:pic>
        <p:nvPicPr>
          <p:cNvPr id="84" name="Google Shape;84;p17" descr="Shape&#10;&#10;Description automatically generated with medium confidence"/>
          <p:cNvPicPr preferRelativeResize="0"/>
          <p:nvPr/>
        </p:nvPicPr>
        <p:blipFill rotWithShape="1">
          <a:blip r:embed="rId5">
            <a:alphaModFix/>
          </a:blip>
          <a:srcRect/>
          <a:stretch/>
        </p:blipFill>
        <p:spPr>
          <a:xfrm>
            <a:off x="7947661" y="4502506"/>
            <a:ext cx="1043941" cy="48859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4"/>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Find Tool/Defaults for searches</a:t>
            </a:r>
            <a:endParaRPr sz="1800">
              <a:solidFill>
                <a:schemeClr val="lt1"/>
              </a:solidFill>
            </a:endParaRPr>
          </a:p>
        </p:txBody>
      </p:sp>
      <p:cxnSp>
        <p:nvCxnSpPr>
          <p:cNvPr id="430" name="Google Shape;430;p44"/>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431" name="Google Shape;431;p44"/>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432" name="Google Shape;432;p44"/>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433" name="Google Shape;433;p44"/>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434" name="Google Shape;434;p44"/>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435" name="Google Shape;435;p44"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436" name="Google Shape;436;p44"/>
          <p:cNvPicPr preferRelativeResize="0"/>
          <p:nvPr/>
        </p:nvPicPr>
        <p:blipFill>
          <a:blip r:embed="rId4">
            <a:alphaModFix/>
          </a:blip>
          <a:stretch>
            <a:fillRect/>
          </a:stretch>
        </p:blipFill>
        <p:spPr>
          <a:xfrm>
            <a:off x="152400" y="4530600"/>
            <a:ext cx="544151" cy="460499"/>
          </a:xfrm>
          <a:prstGeom prst="rect">
            <a:avLst/>
          </a:prstGeom>
          <a:noFill/>
          <a:ln>
            <a:noFill/>
          </a:ln>
        </p:spPr>
      </p:pic>
      <p:sp>
        <p:nvSpPr>
          <p:cNvPr id="437" name="Google Shape;437;p44"/>
          <p:cNvSpPr txBox="1"/>
          <p:nvPr/>
        </p:nvSpPr>
        <p:spPr>
          <a:xfrm>
            <a:off x="3424200" y="205950"/>
            <a:ext cx="22956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Roboto"/>
                <a:ea typeface="Roboto"/>
                <a:cs typeface="Roboto"/>
                <a:sym typeface="Roboto"/>
              </a:rPr>
              <a:t>Set up defaults for </a:t>
            </a:r>
            <a:r>
              <a:rPr lang="en" sz="2000" b="1">
                <a:latin typeface="Roboto"/>
                <a:ea typeface="Roboto"/>
                <a:cs typeface="Roboto"/>
                <a:sym typeface="Roboto"/>
              </a:rPr>
              <a:t>each </a:t>
            </a:r>
            <a:r>
              <a:rPr lang="en" sz="2000">
                <a:latin typeface="Roboto"/>
                <a:ea typeface="Roboto"/>
                <a:cs typeface="Roboto"/>
                <a:sym typeface="Roboto"/>
              </a:rPr>
              <a:t>search used</a:t>
            </a:r>
            <a:endParaRPr sz="2000">
              <a:latin typeface="Roboto"/>
              <a:ea typeface="Roboto"/>
              <a:cs typeface="Roboto"/>
              <a:sym typeface="Roboto"/>
            </a:endParaRPr>
          </a:p>
          <a:p>
            <a:pPr marL="0" lvl="0" indent="0" algn="l" rtl="0">
              <a:spcBef>
                <a:spcPts val="0"/>
              </a:spcBef>
              <a:spcAft>
                <a:spcPts val="0"/>
              </a:spcAft>
              <a:buNone/>
            </a:pPr>
            <a:endParaRPr sz="2000">
              <a:latin typeface="Roboto"/>
              <a:ea typeface="Roboto"/>
              <a:cs typeface="Roboto"/>
              <a:sym typeface="Roboto"/>
            </a:endParaRPr>
          </a:p>
          <a:p>
            <a:pPr marL="457200" lvl="0" indent="0" algn="l" rtl="0">
              <a:spcBef>
                <a:spcPts val="0"/>
              </a:spcBef>
              <a:spcAft>
                <a:spcPts val="0"/>
              </a:spcAft>
              <a:buNone/>
            </a:pPr>
            <a:r>
              <a:rPr lang="en" sz="2000" i="1">
                <a:latin typeface="Roboto"/>
                <a:ea typeface="Roboto"/>
                <a:cs typeface="Roboto"/>
                <a:sym typeface="Roboto"/>
              </a:rPr>
              <a:t>Mode</a:t>
            </a:r>
            <a:endParaRPr sz="2000" i="1">
              <a:latin typeface="Roboto"/>
              <a:ea typeface="Roboto"/>
              <a:cs typeface="Roboto"/>
              <a:sym typeface="Roboto"/>
            </a:endParaRPr>
          </a:p>
          <a:p>
            <a:pPr marL="457200" lvl="0" indent="0" algn="l" rtl="0">
              <a:spcBef>
                <a:spcPts val="0"/>
              </a:spcBef>
              <a:spcAft>
                <a:spcPts val="0"/>
              </a:spcAft>
              <a:buNone/>
            </a:pPr>
            <a:r>
              <a:rPr lang="en" sz="2000" i="1">
                <a:latin typeface="Roboto"/>
                <a:ea typeface="Roboto"/>
                <a:cs typeface="Roboto"/>
                <a:sym typeface="Roboto"/>
              </a:rPr>
              <a:t>Qualifier</a:t>
            </a:r>
            <a:endParaRPr sz="2000" i="1">
              <a:latin typeface="Roboto"/>
              <a:ea typeface="Roboto"/>
              <a:cs typeface="Roboto"/>
              <a:sym typeface="Roboto"/>
            </a:endParaRPr>
          </a:p>
          <a:p>
            <a:pPr marL="457200" lvl="0" indent="0" algn="l" rtl="0">
              <a:spcBef>
                <a:spcPts val="0"/>
              </a:spcBef>
              <a:spcAft>
                <a:spcPts val="0"/>
              </a:spcAft>
              <a:buNone/>
            </a:pPr>
            <a:r>
              <a:rPr lang="en" sz="2000" i="1">
                <a:latin typeface="Roboto"/>
                <a:ea typeface="Roboto"/>
                <a:cs typeface="Roboto"/>
                <a:sym typeface="Roboto"/>
              </a:rPr>
              <a:t>Relation</a:t>
            </a:r>
            <a:endParaRPr sz="2000">
              <a:latin typeface="Roboto"/>
              <a:ea typeface="Roboto"/>
              <a:cs typeface="Roboto"/>
              <a:sym typeface="Roboto"/>
            </a:endParaRPr>
          </a:p>
        </p:txBody>
      </p:sp>
      <p:sp>
        <p:nvSpPr>
          <p:cNvPr id="438" name="Google Shape;438;p44"/>
          <p:cNvSpPr txBox="1"/>
          <p:nvPr/>
        </p:nvSpPr>
        <p:spPr>
          <a:xfrm>
            <a:off x="3381150" y="2329575"/>
            <a:ext cx="2295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Roboto"/>
                <a:ea typeface="Roboto"/>
                <a:cs typeface="Roboto"/>
                <a:sym typeface="Roboto"/>
              </a:rPr>
              <a:t>Train on titles like </a:t>
            </a:r>
            <a:r>
              <a:rPr lang="en" sz="2000" u="sng">
                <a:latin typeface="Roboto"/>
                <a:ea typeface="Roboto"/>
                <a:cs typeface="Roboto"/>
                <a:sym typeface="Roboto"/>
              </a:rPr>
              <a:t>Room</a:t>
            </a:r>
            <a:r>
              <a:rPr lang="en" sz="2000">
                <a:latin typeface="Roboto"/>
                <a:ea typeface="Roboto"/>
                <a:cs typeface="Roboto"/>
                <a:sym typeface="Roboto"/>
              </a:rPr>
              <a:t>, </a:t>
            </a:r>
            <a:r>
              <a:rPr lang="en" sz="2000" u="sng">
                <a:latin typeface="Roboto"/>
                <a:ea typeface="Roboto"/>
                <a:cs typeface="Roboto"/>
                <a:sym typeface="Roboto"/>
              </a:rPr>
              <a:t>Becoming </a:t>
            </a:r>
            <a:endParaRPr sz="2000">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5"/>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Find Tool/Default Column Settings</a:t>
            </a:r>
            <a:endParaRPr sz="1800">
              <a:solidFill>
                <a:schemeClr val="lt1"/>
              </a:solidFill>
            </a:endParaRPr>
          </a:p>
        </p:txBody>
      </p:sp>
      <p:cxnSp>
        <p:nvCxnSpPr>
          <p:cNvPr id="444" name="Google Shape;444;p45"/>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445" name="Google Shape;445;p45"/>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446" name="Google Shape;446;p45"/>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447" name="Google Shape;447;p45"/>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448" name="Google Shape;448;p45"/>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449" name="Google Shape;449;p45"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450" name="Google Shape;450;p45"/>
          <p:cNvPicPr preferRelativeResize="0"/>
          <p:nvPr/>
        </p:nvPicPr>
        <p:blipFill>
          <a:blip r:embed="rId4">
            <a:alphaModFix/>
          </a:blip>
          <a:stretch>
            <a:fillRect/>
          </a:stretch>
        </p:blipFill>
        <p:spPr>
          <a:xfrm>
            <a:off x="152400" y="4530600"/>
            <a:ext cx="544151" cy="460499"/>
          </a:xfrm>
          <a:prstGeom prst="rect">
            <a:avLst/>
          </a:prstGeom>
          <a:noFill/>
          <a:ln>
            <a:noFill/>
          </a:ln>
        </p:spPr>
      </p:pic>
      <p:sp>
        <p:nvSpPr>
          <p:cNvPr id="451" name="Google Shape;451;p45"/>
          <p:cNvSpPr txBox="1"/>
          <p:nvPr/>
        </p:nvSpPr>
        <p:spPr>
          <a:xfrm>
            <a:off x="4080275" y="205950"/>
            <a:ext cx="2075400" cy="800400"/>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None/>
            </a:pPr>
            <a:r>
              <a:rPr lang="en" sz="2000">
                <a:latin typeface="Roboto"/>
                <a:ea typeface="Roboto"/>
                <a:cs typeface="Roboto"/>
                <a:sym typeface="Roboto"/>
              </a:rPr>
              <a:t>Don’t forget about Column Settings!</a:t>
            </a:r>
            <a:endParaRPr sz="2000">
              <a:latin typeface="Roboto"/>
              <a:ea typeface="Roboto"/>
              <a:cs typeface="Roboto"/>
              <a:sym typeface="Roboto"/>
            </a:endParaRPr>
          </a:p>
        </p:txBody>
      </p:sp>
      <p:pic>
        <p:nvPicPr>
          <p:cNvPr id="452" name="Google Shape;452;p45"/>
          <p:cNvPicPr preferRelativeResize="0"/>
          <p:nvPr/>
        </p:nvPicPr>
        <p:blipFill>
          <a:blip r:embed="rId5">
            <a:alphaModFix/>
          </a:blip>
          <a:stretch>
            <a:fillRect/>
          </a:stretch>
        </p:blipFill>
        <p:spPr>
          <a:xfrm>
            <a:off x="209688" y="1677175"/>
            <a:ext cx="8724624" cy="1789150"/>
          </a:xfrm>
          <a:prstGeom prst="rect">
            <a:avLst/>
          </a:prstGeom>
          <a:noFill/>
          <a:ln>
            <a:noFill/>
          </a:ln>
        </p:spPr>
      </p:pic>
      <p:sp>
        <p:nvSpPr>
          <p:cNvPr id="453" name="Google Shape;453;p45"/>
          <p:cNvSpPr/>
          <p:nvPr/>
        </p:nvSpPr>
        <p:spPr>
          <a:xfrm>
            <a:off x="7121150" y="2479975"/>
            <a:ext cx="1932600" cy="1167600"/>
          </a:xfrm>
          <a:prstGeom prst="ellipse">
            <a:avLst/>
          </a:prstGeom>
          <a:noFill/>
          <a:ln w="28575" cap="flat" cmpd="sng">
            <a:solidFill>
              <a:srgbClr val="F050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5"/>
          <p:cNvSpPr/>
          <p:nvPr/>
        </p:nvSpPr>
        <p:spPr>
          <a:xfrm rot="5400000">
            <a:off x="8463925" y="2082925"/>
            <a:ext cx="451200" cy="272400"/>
          </a:xfrm>
          <a:prstGeom prst="bentArrow">
            <a:avLst>
              <a:gd name="adj1" fmla="val 25000"/>
              <a:gd name="adj2" fmla="val 25000"/>
              <a:gd name="adj3" fmla="val 25000"/>
              <a:gd name="adj4" fmla="val 43750"/>
            </a:avLst>
          </a:prstGeom>
          <a:solidFill>
            <a:srgbClr val="F05023"/>
          </a:solidFill>
          <a:ln w="28575" cap="flat" cmpd="sng">
            <a:solidFill>
              <a:srgbClr val="F050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6"/>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Find Tool/Default Column Settings</a:t>
            </a:r>
            <a:endParaRPr sz="1800">
              <a:solidFill>
                <a:schemeClr val="lt1"/>
              </a:solidFill>
            </a:endParaRPr>
          </a:p>
        </p:txBody>
      </p:sp>
      <p:cxnSp>
        <p:nvCxnSpPr>
          <p:cNvPr id="460" name="Google Shape;460;p46"/>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461" name="Google Shape;461;p46"/>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462" name="Google Shape;462;p46"/>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463" name="Google Shape;463;p46"/>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464" name="Google Shape;464;p46"/>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465" name="Google Shape;465;p46"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466" name="Google Shape;466;p46"/>
          <p:cNvPicPr preferRelativeResize="0"/>
          <p:nvPr/>
        </p:nvPicPr>
        <p:blipFill>
          <a:blip r:embed="rId4">
            <a:alphaModFix/>
          </a:blip>
          <a:stretch>
            <a:fillRect/>
          </a:stretch>
        </p:blipFill>
        <p:spPr>
          <a:xfrm>
            <a:off x="152400" y="4530600"/>
            <a:ext cx="544151" cy="460499"/>
          </a:xfrm>
          <a:prstGeom prst="rect">
            <a:avLst/>
          </a:prstGeom>
          <a:noFill/>
          <a:ln>
            <a:noFill/>
          </a:ln>
        </p:spPr>
      </p:pic>
      <p:pic>
        <p:nvPicPr>
          <p:cNvPr id="467" name="Google Shape;467;p46"/>
          <p:cNvPicPr preferRelativeResize="0"/>
          <p:nvPr/>
        </p:nvPicPr>
        <p:blipFill>
          <a:blip r:embed="rId5">
            <a:alphaModFix/>
          </a:blip>
          <a:stretch>
            <a:fillRect/>
          </a:stretch>
        </p:blipFill>
        <p:spPr>
          <a:xfrm>
            <a:off x="3632488" y="296200"/>
            <a:ext cx="2970968" cy="365440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7"/>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Find Tool/Default Column Settings</a:t>
            </a:r>
            <a:endParaRPr sz="1800">
              <a:solidFill>
                <a:schemeClr val="lt1"/>
              </a:solidFill>
            </a:endParaRPr>
          </a:p>
        </p:txBody>
      </p:sp>
      <p:cxnSp>
        <p:nvCxnSpPr>
          <p:cNvPr id="473" name="Google Shape;473;p47"/>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474" name="Google Shape;474;p47"/>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475" name="Google Shape;475;p47"/>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476" name="Google Shape;476;p47"/>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477" name="Google Shape;477;p47"/>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478" name="Google Shape;478;p47"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479" name="Google Shape;479;p47"/>
          <p:cNvPicPr preferRelativeResize="0"/>
          <p:nvPr/>
        </p:nvPicPr>
        <p:blipFill>
          <a:blip r:embed="rId4">
            <a:alphaModFix/>
          </a:blip>
          <a:stretch>
            <a:fillRect/>
          </a:stretch>
        </p:blipFill>
        <p:spPr>
          <a:xfrm>
            <a:off x="152400" y="4530600"/>
            <a:ext cx="544151" cy="460499"/>
          </a:xfrm>
          <a:prstGeom prst="rect">
            <a:avLst/>
          </a:prstGeom>
          <a:noFill/>
          <a:ln>
            <a:noFill/>
          </a:ln>
        </p:spPr>
      </p:pic>
      <p:pic>
        <p:nvPicPr>
          <p:cNvPr id="480" name="Google Shape;480;p47"/>
          <p:cNvPicPr preferRelativeResize="0"/>
          <p:nvPr/>
        </p:nvPicPr>
        <p:blipFill>
          <a:blip r:embed="rId5">
            <a:alphaModFix/>
          </a:blip>
          <a:stretch>
            <a:fillRect/>
          </a:stretch>
        </p:blipFill>
        <p:spPr>
          <a:xfrm>
            <a:off x="257225" y="655705"/>
            <a:ext cx="8629531" cy="28695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8"/>
          <p:cNvSpPr txBox="1">
            <a:spLocks noGrp="1"/>
          </p:cNvSpPr>
          <p:nvPr>
            <p:ph type="title" idx="4294967295"/>
          </p:nvPr>
        </p:nvSpPr>
        <p:spPr>
          <a:xfrm>
            <a:off x="857675" y="45681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Find Tool/Default Column Settings</a:t>
            </a:r>
            <a:endParaRPr sz="1800">
              <a:solidFill>
                <a:schemeClr val="lt1"/>
              </a:solidFill>
            </a:endParaRPr>
          </a:p>
        </p:txBody>
      </p:sp>
      <p:cxnSp>
        <p:nvCxnSpPr>
          <p:cNvPr id="486" name="Google Shape;486;p48"/>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487" name="Google Shape;487;p48"/>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488" name="Google Shape;488;p48"/>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489" name="Google Shape;489;p48"/>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490" name="Google Shape;490;p48"/>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491" name="Google Shape;491;p48"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492" name="Google Shape;492;p48"/>
          <p:cNvPicPr preferRelativeResize="0"/>
          <p:nvPr/>
        </p:nvPicPr>
        <p:blipFill>
          <a:blip r:embed="rId4">
            <a:alphaModFix/>
          </a:blip>
          <a:stretch>
            <a:fillRect/>
          </a:stretch>
        </p:blipFill>
        <p:spPr>
          <a:xfrm>
            <a:off x="152400" y="4530600"/>
            <a:ext cx="544151" cy="460499"/>
          </a:xfrm>
          <a:prstGeom prst="rect">
            <a:avLst/>
          </a:prstGeom>
          <a:noFill/>
          <a:ln>
            <a:noFill/>
          </a:ln>
        </p:spPr>
      </p:pic>
      <p:sp>
        <p:nvSpPr>
          <p:cNvPr id="493" name="Google Shape;493;p48"/>
          <p:cNvSpPr txBox="1"/>
          <p:nvPr/>
        </p:nvSpPr>
        <p:spPr>
          <a:xfrm>
            <a:off x="4006025" y="110975"/>
            <a:ext cx="2223900" cy="800400"/>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None/>
            </a:pPr>
            <a:r>
              <a:rPr lang="en" sz="2000">
                <a:latin typeface="Roboto"/>
                <a:ea typeface="Roboto"/>
                <a:cs typeface="Roboto"/>
                <a:sym typeface="Roboto"/>
              </a:rPr>
              <a:t>Customize for each type of search</a:t>
            </a:r>
            <a:endParaRPr sz="2000">
              <a:latin typeface="Roboto"/>
              <a:ea typeface="Roboto"/>
              <a:cs typeface="Roboto"/>
              <a:sym typeface="Roboto"/>
            </a:endParaRPr>
          </a:p>
        </p:txBody>
      </p:sp>
      <p:pic>
        <p:nvPicPr>
          <p:cNvPr id="494" name="Google Shape;494;p48"/>
          <p:cNvPicPr preferRelativeResize="0"/>
          <p:nvPr/>
        </p:nvPicPr>
        <p:blipFill>
          <a:blip r:embed="rId5">
            <a:alphaModFix/>
          </a:blip>
          <a:stretch>
            <a:fillRect/>
          </a:stretch>
        </p:blipFill>
        <p:spPr>
          <a:xfrm>
            <a:off x="275911" y="981575"/>
            <a:ext cx="2585550" cy="3180350"/>
          </a:xfrm>
          <a:prstGeom prst="rect">
            <a:avLst/>
          </a:prstGeom>
          <a:noFill/>
          <a:ln>
            <a:noFill/>
          </a:ln>
        </p:spPr>
      </p:pic>
      <p:pic>
        <p:nvPicPr>
          <p:cNvPr id="495" name="Google Shape;495;p48"/>
          <p:cNvPicPr preferRelativeResize="0"/>
          <p:nvPr/>
        </p:nvPicPr>
        <p:blipFill rotWithShape="1">
          <a:blip r:embed="rId6">
            <a:alphaModFix/>
          </a:blip>
          <a:srcRect t="1845"/>
          <a:stretch/>
        </p:blipFill>
        <p:spPr>
          <a:xfrm>
            <a:off x="3226063" y="981575"/>
            <a:ext cx="2691874" cy="2470975"/>
          </a:xfrm>
          <a:prstGeom prst="rect">
            <a:avLst/>
          </a:prstGeom>
          <a:noFill/>
          <a:ln>
            <a:noFill/>
          </a:ln>
        </p:spPr>
      </p:pic>
      <p:pic>
        <p:nvPicPr>
          <p:cNvPr id="496" name="Google Shape;496;p48"/>
          <p:cNvPicPr preferRelativeResize="0"/>
          <p:nvPr/>
        </p:nvPicPr>
        <p:blipFill rotWithShape="1">
          <a:blip r:embed="rId7">
            <a:alphaModFix/>
          </a:blip>
          <a:srcRect/>
          <a:stretch/>
        </p:blipFill>
        <p:spPr>
          <a:xfrm>
            <a:off x="6229913" y="911375"/>
            <a:ext cx="2736450" cy="3010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49"/>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Find Tool/Default Column Settings</a:t>
            </a:r>
            <a:endParaRPr sz="1800">
              <a:solidFill>
                <a:schemeClr val="lt1"/>
              </a:solidFill>
            </a:endParaRPr>
          </a:p>
        </p:txBody>
      </p:sp>
      <p:cxnSp>
        <p:nvCxnSpPr>
          <p:cNvPr id="502" name="Google Shape;502;p49"/>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503" name="Google Shape;503;p49"/>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504" name="Google Shape;504;p49"/>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505" name="Google Shape;505;p49"/>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506" name="Google Shape;506;p49"/>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507" name="Google Shape;507;p49"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508" name="Google Shape;508;p49"/>
          <p:cNvPicPr preferRelativeResize="0"/>
          <p:nvPr/>
        </p:nvPicPr>
        <p:blipFill>
          <a:blip r:embed="rId4">
            <a:alphaModFix/>
          </a:blip>
          <a:stretch>
            <a:fillRect/>
          </a:stretch>
        </p:blipFill>
        <p:spPr>
          <a:xfrm>
            <a:off x="152400" y="4530600"/>
            <a:ext cx="544151" cy="460499"/>
          </a:xfrm>
          <a:prstGeom prst="rect">
            <a:avLst/>
          </a:prstGeom>
          <a:noFill/>
          <a:ln>
            <a:noFill/>
          </a:ln>
        </p:spPr>
      </p:pic>
      <p:sp>
        <p:nvSpPr>
          <p:cNvPr id="509" name="Google Shape;509;p49"/>
          <p:cNvSpPr txBox="1"/>
          <p:nvPr/>
        </p:nvSpPr>
        <p:spPr>
          <a:xfrm>
            <a:off x="3761700" y="110975"/>
            <a:ext cx="1620600" cy="800400"/>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None/>
            </a:pPr>
            <a:r>
              <a:rPr lang="en" sz="2000">
                <a:latin typeface="Roboto"/>
                <a:ea typeface="Roboto"/>
                <a:cs typeface="Roboto"/>
                <a:sym typeface="Roboto"/>
              </a:rPr>
              <a:t>Customize for </a:t>
            </a: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each desk</a:t>
            </a:r>
            <a:endParaRPr sz="2000">
              <a:latin typeface="Roboto"/>
              <a:ea typeface="Roboto"/>
              <a:cs typeface="Roboto"/>
              <a:sym typeface="Roboto"/>
            </a:endParaRPr>
          </a:p>
        </p:txBody>
      </p:sp>
      <p:pic>
        <p:nvPicPr>
          <p:cNvPr id="510" name="Google Shape;510;p49"/>
          <p:cNvPicPr preferRelativeResize="0"/>
          <p:nvPr/>
        </p:nvPicPr>
        <p:blipFill>
          <a:blip r:embed="rId5">
            <a:alphaModFix/>
          </a:blip>
          <a:stretch>
            <a:fillRect/>
          </a:stretch>
        </p:blipFill>
        <p:spPr>
          <a:xfrm>
            <a:off x="962700" y="937713"/>
            <a:ext cx="2970968" cy="3268065"/>
          </a:xfrm>
          <a:prstGeom prst="rect">
            <a:avLst/>
          </a:prstGeom>
          <a:noFill/>
          <a:ln>
            <a:noFill/>
          </a:ln>
        </p:spPr>
      </p:pic>
      <p:pic>
        <p:nvPicPr>
          <p:cNvPr id="511" name="Google Shape;511;p49"/>
          <p:cNvPicPr preferRelativeResize="0"/>
          <p:nvPr/>
        </p:nvPicPr>
        <p:blipFill>
          <a:blip r:embed="rId6">
            <a:alphaModFix/>
          </a:blip>
          <a:stretch>
            <a:fillRect/>
          </a:stretch>
        </p:blipFill>
        <p:spPr>
          <a:xfrm>
            <a:off x="5003900" y="937725"/>
            <a:ext cx="3011625" cy="27253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0"/>
          <p:cNvSpPr txBox="1">
            <a:spLocks noGrp="1"/>
          </p:cNvSpPr>
          <p:nvPr>
            <p:ph type="title" idx="4294967295"/>
          </p:nvPr>
        </p:nvSpPr>
        <p:spPr>
          <a:xfrm>
            <a:off x="857675" y="4530600"/>
            <a:ext cx="8520600" cy="4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Shared uses &amp; training: Permissions</a:t>
            </a:r>
            <a:endParaRPr sz="1800">
              <a:solidFill>
                <a:schemeClr val="lt1"/>
              </a:solidFill>
            </a:endParaRPr>
          </a:p>
        </p:txBody>
      </p:sp>
      <p:cxnSp>
        <p:nvCxnSpPr>
          <p:cNvPr id="517" name="Google Shape;517;p50"/>
          <p:cNvCxnSpPr/>
          <p:nvPr/>
        </p:nvCxnSpPr>
        <p:spPr>
          <a:xfrm>
            <a:off x="857675" y="1514725"/>
            <a:ext cx="0" cy="478800"/>
          </a:xfrm>
          <a:prstGeom prst="straightConnector1">
            <a:avLst/>
          </a:prstGeom>
          <a:noFill/>
          <a:ln w="9525" cap="flat" cmpd="sng">
            <a:solidFill>
              <a:schemeClr val="lt1"/>
            </a:solidFill>
            <a:prstDash val="solid"/>
            <a:round/>
            <a:headEnd type="none" w="sm" len="sm"/>
            <a:tailEnd type="none" w="sm" len="sm"/>
          </a:ln>
        </p:spPr>
      </p:cxnSp>
      <p:sp>
        <p:nvSpPr>
          <p:cNvPr id="518" name="Google Shape;518;p50"/>
          <p:cNvSpPr txBox="1">
            <a:spLocks noGrp="1"/>
          </p:cNvSpPr>
          <p:nvPr>
            <p:ph type="body" idx="1"/>
          </p:nvPr>
        </p:nvSpPr>
        <p:spPr>
          <a:xfrm>
            <a:off x="3275767"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2</a:t>
            </a:r>
            <a:endParaRPr sz="1800">
              <a:solidFill>
                <a:schemeClr val="lt1"/>
              </a:solidFill>
            </a:endParaRPr>
          </a:p>
        </p:txBody>
      </p:sp>
      <p:cxnSp>
        <p:nvCxnSpPr>
          <p:cNvPr id="519" name="Google Shape;519;p50"/>
          <p:cNvCxnSpPr/>
          <p:nvPr/>
        </p:nvCxnSpPr>
        <p:spPr>
          <a:xfrm>
            <a:off x="3647550" y="1514725"/>
            <a:ext cx="0" cy="478800"/>
          </a:xfrm>
          <a:prstGeom prst="straightConnector1">
            <a:avLst/>
          </a:prstGeom>
          <a:noFill/>
          <a:ln w="9525" cap="flat" cmpd="sng">
            <a:solidFill>
              <a:schemeClr val="lt1"/>
            </a:solidFill>
            <a:prstDash val="solid"/>
            <a:round/>
            <a:headEnd type="none" w="sm" len="sm"/>
            <a:tailEnd type="none" w="sm" len="sm"/>
          </a:ln>
        </p:spPr>
      </p:cxnSp>
      <p:sp>
        <p:nvSpPr>
          <p:cNvPr id="520" name="Google Shape;520;p50"/>
          <p:cNvSpPr txBox="1">
            <a:spLocks noGrp="1"/>
          </p:cNvSpPr>
          <p:nvPr>
            <p:ph type="body" idx="1"/>
          </p:nvPr>
        </p:nvSpPr>
        <p:spPr>
          <a:xfrm>
            <a:off x="6058742" y="1337725"/>
            <a:ext cx="349500" cy="82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1800">
                <a:solidFill>
                  <a:schemeClr val="lt1"/>
                </a:solidFill>
              </a:rPr>
              <a:t>3</a:t>
            </a:r>
            <a:endParaRPr sz="1800">
              <a:solidFill>
                <a:schemeClr val="lt1"/>
              </a:solidFill>
            </a:endParaRPr>
          </a:p>
        </p:txBody>
      </p:sp>
      <p:cxnSp>
        <p:nvCxnSpPr>
          <p:cNvPr id="521" name="Google Shape;521;p50"/>
          <p:cNvCxnSpPr/>
          <p:nvPr/>
        </p:nvCxnSpPr>
        <p:spPr>
          <a:xfrm>
            <a:off x="6427225" y="1514725"/>
            <a:ext cx="0" cy="478800"/>
          </a:xfrm>
          <a:prstGeom prst="straightConnector1">
            <a:avLst/>
          </a:prstGeom>
          <a:noFill/>
          <a:ln w="9525" cap="flat" cmpd="sng">
            <a:solidFill>
              <a:schemeClr val="lt1"/>
            </a:solidFill>
            <a:prstDash val="solid"/>
            <a:round/>
            <a:headEnd type="none" w="sm" len="sm"/>
            <a:tailEnd type="none" w="sm" len="sm"/>
          </a:ln>
        </p:spPr>
      </p:cxnSp>
      <p:pic>
        <p:nvPicPr>
          <p:cNvPr id="522" name="Google Shape;522;p50"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523" name="Google Shape;523;p50"/>
          <p:cNvPicPr preferRelativeResize="0"/>
          <p:nvPr/>
        </p:nvPicPr>
        <p:blipFill>
          <a:blip r:embed="rId4">
            <a:alphaModFix/>
          </a:blip>
          <a:stretch>
            <a:fillRect/>
          </a:stretch>
        </p:blipFill>
        <p:spPr>
          <a:xfrm>
            <a:off x="152400" y="4530600"/>
            <a:ext cx="544151" cy="460499"/>
          </a:xfrm>
          <a:prstGeom prst="rect">
            <a:avLst/>
          </a:prstGeom>
          <a:noFill/>
          <a:ln>
            <a:noFill/>
          </a:ln>
        </p:spPr>
      </p:pic>
      <p:sp>
        <p:nvSpPr>
          <p:cNvPr id="524" name="Google Shape;524;p50"/>
          <p:cNvSpPr txBox="1"/>
          <p:nvPr/>
        </p:nvSpPr>
        <p:spPr>
          <a:xfrm>
            <a:off x="1870800" y="619350"/>
            <a:ext cx="52620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Roboto"/>
                <a:ea typeface="Roboto"/>
                <a:cs typeface="Roboto"/>
                <a:sym typeface="Roboto"/>
              </a:rPr>
              <a:t>Use Permission Groups</a:t>
            </a:r>
            <a:endParaRPr sz="2000">
              <a:latin typeface="Roboto"/>
              <a:ea typeface="Roboto"/>
              <a:cs typeface="Roboto"/>
              <a:sym typeface="Roboto"/>
            </a:endParaRPr>
          </a:p>
          <a:p>
            <a:pPr marL="0" lvl="0" indent="0" algn="l" rtl="0">
              <a:spcBef>
                <a:spcPts val="0"/>
              </a:spcBef>
              <a:spcAft>
                <a:spcPts val="0"/>
              </a:spcAft>
              <a:buNone/>
            </a:pP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As desk jobs change, add/subtract to reflect new duties (or prevent mistakes!)</a:t>
            </a:r>
            <a:endParaRPr sz="2000">
              <a:latin typeface="Roboto"/>
              <a:ea typeface="Roboto"/>
              <a:cs typeface="Roboto"/>
              <a:sym typeface="Roboto"/>
            </a:endParaRPr>
          </a:p>
          <a:p>
            <a:pPr marL="0" lvl="0" indent="0" algn="l" rtl="0">
              <a:spcBef>
                <a:spcPts val="0"/>
              </a:spcBef>
              <a:spcAft>
                <a:spcPts val="0"/>
              </a:spcAft>
              <a:buNone/>
            </a:pP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Be open to allowing Clerks and Assistants basic cataloging permissions, if only from Checkin</a:t>
            </a:r>
            <a:endParaRPr sz="2000">
              <a:latin typeface="Roboto"/>
              <a:ea typeface="Roboto"/>
              <a:cs typeface="Roboto"/>
              <a:sym typeface="Roboto"/>
            </a:endParaRPr>
          </a:p>
          <a:p>
            <a:pPr marL="0" lvl="0" indent="0" algn="l" rtl="0">
              <a:spcBef>
                <a:spcPts val="0"/>
              </a:spcBef>
              <a:spcAft>
                <a:spcPts val="0"/>
              </a:spcAft>
              <a:buNone/>
            </a:pP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Same with Sub Librarians, also for serials</a:t>
            </a:r>
            <a:endParaRPr sz="2000">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1"/>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Public Desks</a:t>
            </a:r>
            <a:endParaRPr/>
          </a:p>
        </p:txBody>
      </p:sp>
      <p:sp>
        <p:nvSpPr>
          <p:cNvPr id="530" name="Google Shape;530;p51"/>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fontScale="92500"/>
          </a:bodyPr>
          <a:lstStyle/>
          <a:p>
            <a:pPr marL="457200" lvl="0" indent="-355600" algn="l" rtl="0">
              <a:spcBef>
                <a:spcPts val="0"/>
              </a:spcBef>
              <a:spcAft>
                <a:spcPts val="0"/>
              </a:spcAft>
              <a:buSzPts val="2000"/>
              <a:buChar char="●"/>
            </a:pPr>
            <a:r>
              <a:rPr lang="en" sz="2000"/>
              <a:t>Dedicated browser for LEAP (usually Firefox)</a:t>
            </a:r>
            <a:endParaRPr sz="2000"/>
          </a:p>
          <a:p>
            <a:pPr marL="0" lvl="0" indent="0" algn="l" rtl="0">
              <a:spcBef>
                <a:spcPts val="1200"/>
              </a:spcBef>
              <a:spcAft>
                <a:spcPts val="0"/>
              </a:spcAft>
              <a:buNone/>
            </a:pPr>
            <a:endParaRPr sz="2000"/>
          </a:p>
          <a:p>
            <a:pPr marL="457200" lvl="0" indent="-355600" algn="l" rtl="0">
              <a:spcBef>
                <a:spcPts val="1200"/>
              </a:spcBef>
              <a:spcAft>
                <a:spcPts val="0"/>
              </a:spcAft>
              <a:buSzPts val="2000"/>
              <a:buChar char="●"/>
            </a:pPr>
            <a:r>
              <a:rPr lang="en" sz="2000"/>
              <a:t>Staff log in with own credentials but to desk workstation</a:t>
            </a:r>
            <a:endParaRPr sz="2000"/>
          </a:p>
          <a:p>
            <a:pPr marL="0" lvl="0" indent="0" algn="l" rtl="0">
              <a:spcBef>
                <a:spcPts val="1200"/>
              </a:spcBef>
              <a:spcAft>
                <a:spcPts val="0"/>
              </a:spcAft>
              <a:buNone/>
            </a:pPr>
            <a:endParaRPr sz="2000"/>
          </a:p>
          <a:p>
            <a:pPr marL="457200" lvl="0" indent="-355600" algn="l" rtl="0">
              <a:spcBef>
                <a:spcPts val="1200"/>
              </a:spcBef>
              <a:spcAft>
                <a:spcPts val="0"/>
              </a:spcAft>
              <a:buSzPts val="2000"/>
              <a:buChar char="●"/>
            </a:pPr>
            <a:r>
              <a:rPr lang="en" sz="2000"/>
              <a:t>Separate browser for email, schedule, public catalog (usually Chrome to allow for login to profile)</a:t>
            </a:r>
            <a:endParaRPr sz="2000"/>
          </a:p>
        </p:txBody>
      </p:sp>
      <p:pic>
        <p:nvPicPr>
          <p:cNvPr id="531" name="Google Shape;531;p51"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532" name="Google Shape;532;p51"/>
          <p:cNvPicPr preferRelativeResize="0"/>
          <p:nvPr/>
        </p:nvPicPr>
        <p:blipFill>
          <a:blip r:embed="rId4">
            <a:alphaModFix/>
          </a:blip>
          <a:stretch>
            <a:fillRect/>
          </a:stretch>
        </p:blipFill>
        <p:spPr>
          <a:xfrm>
            <a:off x="152400" y="4530600"/>
            <a:ext cx="544151" cy="460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2"/>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Youth Desk</a:t>
            </a:r>
            <a:endParaRPr dirty="0"/>
          </a:p>
        </p:txBody>
      </p:sp>
      <p:pic>
        <p:nvPicPr>
          <p:cNvPr id="538" name="Google Shape;538;p52"/>
          <p:cNvPicPr preferRelativeResize="0"/>
          <p:nvPr/>
        </p:nvPicPr>
        <p:blipFill>
          <a:blip r:embed="rId3">
            <a:alphaModFix/>
          </a:blip>
          <a:stretch>
            <a:fillRect/>
          </a:stretch>
        </p:blipFill>
        <p:spPr>
          <a:xfrm>
            <a:off x="3987350" y="714713"/>
            <a:ext cx="4951293" cy="3714075"/>
          </a:xfrm>
          <a:prstGeom prst="rect">
            <a:avLst/>
          </a:prstGeom>
          <a:noFill/>
          <a:ln>
            <a:noFill/>
          </a:ln>
        </p:spPr>
      </p:pic>
      <p:sp>
        <p:nvSpPr>
          <p:cNvPr id="539" name="Google Shape;539;p52"/>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000" dirty="0"/>
              <a:t>Room for 2</a:t>
            </a:r>
            <a:endParaRPr sz="2000" dirty="0"/>
          </a:p>
          <a:p>
            <a:pPr marL="0" lvl="0" indent="0" algn="l" rtl="0">
              <a:lnSpc>
                <a:spcPct val="100000"/>
              </a:lnSpc>
              <a:spcBef>
                <a:spcPts val="500"/>
              </a:spcBef>
              <a:spcAft>
                <a:spcPts val="0"/>
              </a:spcAft>
              <a:buNone/>
            </a:pPr>
            <a:endParaRPr sz="2000" dirty="0"/>
          </a:p>
          <a:p>
            <a:pPr marL="0" lvl="0" indent="0" algn="l" rtl="0">
              <a:lnSpc>
                <a:spcPct val="100000"/>
              </a:lnSpc>
              <a:spcBef>
                <a:spcPts val="500"/>
              </a:spcBef>
              <a:spcAft>
                <a:spcPts val="0"/>
              </a:spcAft>
              <a:buNone/>
            </a:pPr>
            <a:r>
              <a:rPr lang="en" sz="2000" dirty="0"/>
              <a:t>Staffed by </a:t>
            </a:r>
            <a:endParaRPr sz="2000" dirty="0"/>
          </a:p>
          <a:p>
            <a:pPr marL="0" lvl="0" indent="0" algn="l" rtl="0">
              <a:lnSpc>
                <a:spcPct val="100000"/>
              </a:lnSpc>
              <a:spcBef>
                <a:spcPts val="500"/>
              </a:spcBef>
              <a:spcAft>
                <a:spcPts val="0"/>
              </a:spcAft>
              <a:buNone/>
            </a:pPr>
            <a:r>
              <a:rPr lang="en" sz="2000" dirty="0"/>
              <a:t>Youth Librarians and/or </a:t>
            </a:r>
            <a:endParaRPr sz="2000" dirty="0"/>
          </a:p>
          <a:p>
            <a:pPr marL="0" lvl="0" indent="0" algn="l" rtl="0">
              <a:lnSpc>
                <a:spcPct val="100000"/>
              </a:lnSpc>
              <a:spcBef>
                <a:spcPts val="500"/>
              </a:spcBef>
              <a:spcAft>
                <a:spcPts val="500"/>
              </a:spcAft>
              <a:buNone/>
            </a:pPr>
            <a:r>
              <a:rPr lang="en" sz="2000" dirty="0"/>
              <a:t>Reference Assistants</a:t>
            </a:r>
            <a:endParaRPr sz="2000" dirty="0"/>
          </a:p>
        </p:txBody>
      </p:sp>
      <p:pic>
        <p:nvPicPr>
          <p:cNvPr id="540" name="Google Shape;540;p52"/>
          <p:cNvPicPr preferRelativeResize="0"/>
          <p:nvPr/>
        </p:nvPicPr>
        <p:blipFill>
          <a:blip r:embed="rId4">
            <a:alphaModFix/>
          </a:blip>
          <a:stretch>
            <a:fillRect/>
          </a:stretch>
        </p:blipFill>
        <p:spPr>
          <a:xfrm>
            <a:off x="152400" y="4530600"/>
            <a:ext cx="544151" cy="460499"/>
          </a:xfrm>
          <a:prstGeom prst="rect">
            <a:avLst/>
          </a:prstGeom>
          <a:noFill/>
          <a:ln>
            <a:noFill/>
          </a:ln>
        </p:spPr>
      </p:pic>
      <p:pic>
        <p:nvPicPr>
          <p:cNvPr id="541" name="Google Shape;541;p52" descr="Shape&#10;&#10;Description automatically generated with medium confidence"/>
          <p:cNvPicPr preferRelativeResize="0"/>
          <p:nvPr/>
        </p:nvPicPr>
        <p:blipFill rotWithShape="1">
          <a:blip r:embed="rId5">
            <a:alphaModFix/>
          </a:blip>
          <a:srcRect/>
          <a:stretch/>
        </p:blipFill>
        <p:spPr>
          <a:xfrm>
            <a:off x="8167925" y="4605596"/>
            <a:ext cx="823675" cy="3855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3"/>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Youth Desk</a:t>
            </a:r>
            <a:endParaRPr/>
          </a:p>
        </p:txBody>
      </p:sp>
      <p:sp>
        <p:nvSpPr>
          <p:cNvPr id="547" name="Google Shape;547;p53"/>
          <p:cNvSpPr txBox="1">
            <a:spLocks noGrp="1"/>
          </p:cNvSpPr>
          <p:nvPr>
            <p:ph type="body" idx="1"/>
          </p:nvPr>
        </p:nvSpPr>
        <p:spPr>
          <a:xfrm>
            <a:off x="4121700" y="500925"/>
            <a:ext cx="4632900" cy="3873900"/>
          </a:xfrm>
          <a:prstGeom prst="rect">
            <a:avLst/>
          </a:prstGeom>
        </p:spPr>
        <p:txBody>
          <a:bodyPr spcFirstLastPara="1" wrap="square" lIns="91425" tIns="91425" rIns="91425" bIns="91425" anchor="t" anchorCtr="0">
            <a:normAutofit/>
          </a:bodyPr>
          <a:lstStyle/>
          <a:p>
            <a:pPr marL="457200" lvl="0" indent="-355600" algn="l" rtl="0">
              <a:lnSpc>
                <a:spcPct val="200000"/>
              </a:lnSpc>
              <a:spcBef>
                <a:spcPts val="0"/>
              </a:spcBef>
              <a:spcAft>
                <a:spcPts val="0"/>
              </a:spcAft>
              <a:buClr>
                <a:srgbClr val="002B5A"/>
              </a:buClr>
              <a:buSzPts val="2000"/>
              <a:buChar char="●"/>
            </a:pPr>
            <a:r>
              <a:rPr lang="en" sz="2000" dirty="0">
                <a:solidFill>
                  <a:srgbClr val="002B5A"/>
                </a:solidFill>
              </a:rPr>
              <a:t>Record Sets for topics</a:t>
            </a:r>
            <a:endParaRPr sz="2000" dirty="0">
              <a:solidFill>
                <a:srgbClr val="002B5A"/>
              </a:solidFill>
            </a:endParaRPr>
          </a:p>
          <a:p>
            <a:pPr marL="914400" lvl="1" indent="-355600" algn="l" rtl="0">
              <a:lnSpc>
                <a:spcPct val="200000"/>
              </a:lnSpc>
              <a:spcBef>
                <a:spcPts val="0"/>
              </a:spcBef>
              <a:spcAft>
                <a:spcPts val="0"/>
              </a:spcAft>
              <a:buClr>
                <a:srgbClr val="002B5A"/>
              </a:buClr>
              <a:buSzPts val="2000"/>
              <a:buChar char="○"/>
            </a:pPr>
            <a:r>
              <a:rPr lang="en" sz="2000" dirty="0">
                <a:solidFill>
                  <a:srgbClr val="002B5A"/>
                </a:solidFill>
              </a:rPr>
              <a:t>Naming conventions</a:t>
            </a:r>
            <a:endParaRPr sz="2000" dirty="0">
              <a:solidFill>
                <a:srgbClr val="002B5A"/>
              </a:solidFill>
            </a:endParaRPr>
          </a:p>
        </p:txBody>
      </p:sp>
      <p:pic>
        <p:nvPicPr>
          <p:cNvPr id="548" name="Google Shape;548;p53" descr="Shape&#10;&#10;Description automatically generated with medium confidence"/>
          <p:cNvPicPr preferRelativeResize="0"/>
          <p:nvPr/>
        </p:nvPicPr>
        <p:blipFill rotWithShape="1">
          <a:blip r:embed="rId3">
            <a:alphaModFix/>
          </a:blip>
          <a:srcRect/>
          <a:stretch/>
        </p:blipFill>
        <p:spPr>
          <a:xfrm>
            <a:off x="8167925" y="4605596"/>
            <a:ext cx="823675" cy="385504"/>
          </a:xfrm>
          <a:prstGeom prst="rect">
            <a:avLst/>
          </a:prstGeom>
          <a:noFill/>
          <a:ln>
            <a:noFill/>
          </a:ln>
        </p:spPr>
      </p:pic>
      <p:pic>
        <p:nvPicPr>
          <p:cNvPr id="549" name="Google Shape;549;p53"/>
          <p:cNvPicPr preferRelativeResize="0"/>
          <p:nvPr/>
        </p:nvPicPr>
        <p:blipFill>
          <a:blip r:embed="rId4">
            <a:alphaModFix/>
          </a:blip>
          <a:stretch>
            <a:fillRect/>
          </a:stretch>
        </p:blipFill>
        <p:spPr>
          <a:xfrm>
            <a:off x="462250" y="1394838"/>
            <a:ext cx="2780985" cy="2086075"/>
          </a:xfrm>
          <a:prstGeom prst="rect">
            <a:avLst/>
          </a:prstGeom>
          <a:noFill/>
          <a:ln>
            <a:noFill/>
          </a:ln>
        </p:spPr>
      </p:pic>
      <p:pic>
        <p:nvPicPr>
          <p:cNvPr id="550" name="Google Shape;550;p53"/>
          <p:cNvPicPr preferRelativeResize="0"/>
          <p:nvPr/>
        </p:nvPicPr>
        <p:blipFill>
          <a:blip r:embed="rId5">
            <a:alphaModFix/>
          </a:blip>
          <a:stretch>
            <a:fillRect/>
          </a:stretch>
        </p:blipFill>
        <p:spPr>
          <a:xfrm>
            <a:off x="152400" y="4530600"/>
            <a:ext cx="544151" cy="460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8"/>
          <p:cNvPicPr preferRelativeResize="0"/>
          <p:nvPr/>
        </p:nvPicPr>
        <p:blipFill rotWithShape="1">
          <a:blip r:embed="rId3">
            <a:alphaModFix/>
          </a:blip>
          <a:srcRect l="20953" t="17326" r="17779" b="19578"/>
          <a:stretch/>
        </p:blipFill>
        <p:spPr>
          <a:xfrm>
            <a:off x="3278600" y="2245575"/>
            <a:ext cx="2586799" cy="2665324"/>
          </a:xfrm>
          <a:prstGeom prst="rect">
            <a:avLst/>
          </a:prstGeom>
          <a:noFill/>
          <a:ln>
            <a:noFill/>
          </a:ln>
        </p:spPr>
      </p:pic>
      <p:pic>
        <p:nvPicPr>
          <p:cNvPr id="90" name="Google Shape;90;p18"/>
          <p:cNvPicPr preferRelativeResize="0"/>
          <p:nvPr/>
        </p:nvPicPr>
        <p:blipFill>
          <a:blip r:embed="rId4">
            <a:alphaModFix/>
          </a:blip>
          <a:stretch>
            <a:fillRect/>
          </a:stretch>
        </p:blipFill>
        <p:spPr>
          <a:xfrm>
            <a:off x="152400" y="152400"/>
            <a:ext cx="8839200" cy="1496708"/>
          </a:xfrm>
          <a:prstGeom prst="rect">
            <a:avLst/>
          </a:prstGeom>
          <a:noFill/>
          <a:ln>
            <a:noFill/>
          </a:ln>
        </p:spPr>
      </p:pic>
      <p:sp>
        <p:nvSpPr>
          <p:cNvPr id="91" name="Google Shape;91;p18"/>
          <p:cNvSpPr txBox="1"/>
          <p:nvPr/>
        </p:nvSpPr>
        <p:spPr>
          <a:xfrm>
            <a:off x="3212850" y="1599925"/>
            <a:ext cx="27183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Roboto"/>
                <a:ea typeface="Roboto"/>
                <a:cs typeface="Roboto"/>
                <a:sym typeface="Roboto"/>
              </a:rPr>
              <a:t>Baldwin Public Library</a:t>
            </a: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Birmingham, Michigan</a:t>
            </a:r>
            <a:endParaRPr sz="2000">
              <a:latin typeface="Roboto"/>
              <a:ea typeface="Roboto"/>
              <a:cs typeface="Roboto"/>
              <a:sym typeface="Roboto"/>
            </a:endParaRPr>
          </a:p>
        </p:txBody>
      </p:sp>
      <p:pic>
        <p:nvPicPr>
          <p:cNvPr id="92" name="Google Shape;92;p18"/>
          <p:cNvPicPr preferRelativeResize="0"/>
          <p:nvPr/>
        </p:nvPicPr>
        <p:blipFill>
          <a:blip r:embed="rId5">
            <a:alphaModFix/>
          </a:blip>
          <a:stretch>
            <a:fillRect/>
          </a:stretch>
        </p:blipFill>
        <p:spPr>
          <a:xfrm>
            <a:off x="152405" y="4330500"/>
            <a:ext cx="780600" cy="660600"/>
          </a:xfrm>
          <a:prstGeom prst="rect">
            <a:avLst/>
          </a:prstGeom>
          <a:noFill/>
          <a:ln>
            <a:noFill/>
          </a:ln>
        </p:spPr>
      </p:pic>
      <p:pic>
        <p:nvPicPr>
          <p:cNvPr id="93" name="Google Shape;93;p18" descr="Shape&#10;&#10;Description automatically generated with medium confidence"/>
          <p:cNvPicPr preferRelativeResize="0"/>
          <p:nvPr/>
        </p:nvPicPr>
        <p:blipFill rotWithShape="1">
          <a:blip r:embed="rId6">
            <a:alphaModFix/>
          </a:blip>
          <a:srcRect/>
          <a:stretch/>
        </p:blipFill>
        <p:spPr>
          <a:xfrm>
            <a:off x="7947661" y="4502506"/>
            <a:ext cx="1043941" cy="488597"/>
          </a:xfrm>
          <a:prstGeom prst="rect">
            <a:avLst/>
          </a:prstGeom>
          <a:noFill/>
          <a:ln>
            <a:noFill/>
          </a:ln>
        </p:spPr>
      </p:pic>
      <p:sp>
        <p:nvSpPr>
          <p:cNvPr id="94" name="Google Shape;94;p18"/>
          <p:cNvSpPr/>
          <p:nvPr/>
        </p:nvSpPr>
        <p:spPr>
          <a:xfrm>
            <a:off x="5135250" y="4371988"/>
            <a:ext cx="160500" cy="130500"/>
          </a:xfrm>
          <a:prstGeom prst="hear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8"/>
          <p:cNvSpPr txBox="1"/>
          <p:nvPr/>
        </p:nvSpPr>
        <p:spPr>
          <a:xfrm>
            <a:off x="3957000" y="4743300"/>
            <a:ext cx="1230000" cy="400200"/>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None/>
            </a:pPr>
            <a:r>
              <a:rPr lang="en">
                <a:latin typeface="Roboto"/>
                <a:ea typeface="Roboto"/>
                <a:cs typeface="Roboto"/>
                <a:sym typeface="Roboto"/>
              </a:rPr>
              <a:t>bigmoods.com</a:t>
            </a:r>
            <a:endParaRPr>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54"/>
          <p:cNvPicPr preferRelativeResize="0"/>
          <p:nvPr/>
        </p:nvPicPr>
        <p:blipFill>
          <a:blip r:embed="rId3">
            <a:alphaModFix/>
          </a:blip>
          <a:stretch>
            <a:fillRect/>
          </a:stretch>
        </p:blipFill>
        <p:spPr>
          <a:xfrm>
            <a:off x="511475" y="93025"/>
            <a:ext cx="8121026" cy="4437576"/>
          </a:xfrm>
          <a:prstGeom prst="rect">
            <a:avLst/>
          </a:prstGeom>
          <a:noFill/>
          <a:ln>
            <a:noFill/>
          </a:ln>
        </p:spPr>
      </p:pic>
      <p:pic>
        <p:nvPicPr>
          <p:cNvPr id="556" name="Google Shape;556;p54"/>
          <p:cNvPicPr preferRelativeResize="0"/>
          <p:nvPr/>
        </p:nvPicPr>
        <p:blipFill>
          <a:blip r:embed="rId4">
            <a:alphaModFix/>
          </a:blip>
          <a:stretch>
            <a:fillRect/>
          </a:stretch>
        </p:blipFill>
        <p:spPr>
          <a:xfrm>
            <a:off x="152400" y="4530600"/>
            <a:ext cx="544151" cy="460499"/>
          </a:xfrm>
          <a:prstGeom prst="rect">
            <a:avLst/>
          </a:prstGeom>
          <a:noFill/>
          <a:ln>
            <a:noFill/>
          </a:ln>
        </p:spPr>
      </p:pic>
      <p:pic>
        <p:nvPicPr>
          <p:cNvPr id="557" name="Google Shape;557;p54" descr="Shape&#10;&#10;Description automatically generated with medium confidence"/>
          <p:cNvPicPr preferRelativeResize="0"/>
          <p:nvPr/>
        </p:nvPicPr>
        <p:blipFill rotWithShape="1">
          <a:blip r:embed="rId5">
            <a:alphaModFix/>
          </a:blip>
          <a:srcRect/>
          <a:stretch/>
        </p:blipFill>
        <p:spPr>
          <a:xfrm>
            <a:off x="8167925" y="4605596"/>
            <a:ext cx="823675" cy="38550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55"/>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Youth Desk</a:t>
            </a:r>
            <a:endParaRPr/>
          </a:p>
        </p:txBody>
      </p:sp>
      <p:sp>
        <p:nvSpPr>
          <p:cNvPr id="563" name="Google Shape;563;p55"/>
          <p:cNvSpPr txBox="1">
            <a:spLocks noGrp="1"/>
          </p:cNvSpPr>
          <p:nvPr>
            <p:ph type="body" idx="1"/>
          </p:nvPr>
        </p:nvSpPr>
        <p:spPr>
          <a:xfrm>
            <a:off x="4121700" y="500925"/>
            <a:ext cx="4632900" cy="3873900"/>
          </a:xfrm>
          <a:prstGeom prst="rect">
            <a:avLst/>
          </a:prstGeom>
        </p:spPr>
        <p:txBody>
          <a:bodyPr spcFirstLastPara="1" wrap="square" lIns="91425" tIns="91425" rIns="91425" bIns="91425" anchor="t" anchorCtr="0">
            <a:noAutofit/>
          </a:bodyPr>
          <a:lstStyle/>
          <a:p>
            <a:pPr marL="457200" lvl="0" indent="-355600" algn="l" rtl="0">
              <a:lnSpc>
                <a:spcPct val="200000"/>
              </a:lnSpc>
              <a:spcBef>
                <a:spcPts val="0"/>
              </a:spcBef>
              <a:spcAft>
                <a:spcPts val="0"/>
              </a:spcAft>
              <a:buClr>
                <a:srgbClr val="002B5A"/>
              </a:buClr>
              <a:buSzPts val="2000"/>
              <a:buChar char="●"/>
            </a:pPr>
            <a:r>
              <a:rPr lang="en" sz="2000" dirty="0">
                <a:solidFill>
                  <a:srgbClr val="002B5A"/>
                </a:solidFill>
              </a:rPr>
              <a:t>Record Sets for topics</a:t>
            </a:r>
            <a:endParaRPr sz="2000" dirty="0">
              <a:solidFill>
                <a:srgbClr val="002B5A"/>
              </a:solidFill>
            </a:endParaRPr>
          </a:p>
          <a:p>
            <a:pPr marL="914400" lvl="1" indent="-355600" algn="l" rtl="0">
              <a:lnSpc>
                <a:spcPct val="200000"/>
              </a:lnSpc>
              <a:spcBef>
                <a:spcPts val="0"/>
              </a:spcBef>
              <a:spcAft>
                <a:spcPts val="0"/>
              </a:spcAft>
              <a:buClr>
                <a:srgbClr val="002B5A"/>
              </a:buClr>
              <a:buSzPts val="2000"/>
              <a:buChar char="○"/>
            </a:pPr>
            <a:r>
              <a:rPr lang="en" sz="2000" dirty="0">
                <a:solidFill>
                  <a:srgbClr val="002B5A"/>
                </a:solidFill>
              </a:rPr>
              <a:t>Naming conventions</a:t>
            </a:r>
            <a:endParaRPr sz="2000" dirty="0">
              <a:solidFill>
                <a:srgbClr val="002B5A"/>
              </a:solidFill>
            </a:endParaRPr>
          </a:p>
          <a:p>
            <a:pPr marL="457200" lvl="0" indent="-355600" algn="l" rtl="0">
              <a:lnSpc>
                <a:spcPct val="200000"/>
              </a:lnSpc>
              <a:spcBef>
                <a:spcPts val="0"/>
              </a:spcBef>
              <a:spcAft>
                <a:spcPts val="0"/>
              </a:spcAft>
              <a:buClr>
                <a:srgbClr val="002B5A"/>
              </a:buClr>
              <a:buSzPts val="2000"/>
              <a:buChar char="●"/>
            </a:pPr>
            <a:r>
              <a:rPr lang="en" sz="2000" dirty="0">
                <a:solidFill>
                  <a:srgbClr val="002B5A"/>
                </a:solidFill>
              </a:rPr>
              <a:t>Quick updates to Patron accounts</a:t>
            </a:r>
            <a:endParaRPr sz="2000" dirty="0">
              <a:solidFill>
                <a:srgbClr val="002B5A"/>
              </a:solidFill>
            </a:endParaRPr>
          </a:p>
          <a:p>
            <a:pPr marL="457200" lvl="0" indent="-355600" algn="l" rtl="0">
              <a:lnSpc>
                <a:spcPct val="200000"/>
              </a:lnSpc>
              <a:spcBef>
                <a:spcPts val="0"/>
              </a:spcBef>
              <a:spcAft>
                <a:spcPts val="0"/>
              </a:spcAft>
              <a:buClr>
                <a:srgbClr val="002B5A"/>
              </a:buClr>
              <a:buSzPts val="2000"/>
              <a:buChar char="●"/>
            </a:pPr>
            <a:r>
              <a:rPr lang="en" sz="2000" dirty="0">
                <a:solidFill>
                  <a:srgbClr val="002B5A"/>
                </a:solidFill>
              </a:rPr>
              <a:t>Bulk changes and cataloging fixes</a:t>
            </a:r>
            <a:endParaRPr sz="2000" dirty="0">
              <a:solidFill>
                <a:srgbClr val="002B5A"/>
              </a:solidFill>
            </a:endParaRPr>
          </a:p>
          <a:p>
            <a:pPr marL="914400" lvl="1" indent="-355600" algn="l" rtl="0">
              <a:lnSpc>
                <a:spcPct val="200000"/>
              </a:lnSpc>
              <a:spcBef>
                <a:spcPts val="0"/>
              </a:spcBef>
              <a:spcAft>
                <a:spcPts val="0"/>
              </a:spcAft>
              <a:buClr>
                <a:srgbClr val="002B5A"/>
              </a:buClr>
              <a:buSzPts val="2000"/>
              <a:buChar char="○"/>
            </a:pPr>
            <a:r>
              <a:rPr lang="en" sz="2000" dirty="0">
                <a:solidFill>
                  <a:srgbClr val="002B5A"/>
                </a:solidFill>
              </a:rPr>
              <a:t>Done remotely by volunteer</a:t>
            </a:r>
            <a:endParaRPr sz="2000" dirty="0">
              <a:solidFill>
                <a:srgbClr val="002B5A"/>
              </a:solidFill>
            </a:endParaRPr>
          </a:p>
          <a:p>
            <a:pPr marL="457200" lvl="0" indent="-355600" algn="l" rtl="0">
              <a:lnSpc>
                <a:spcPct val="200000"/>
              </a:lnSpc>
              <a:spcBef>
                <a:spcPts val="0"/>
              </a:spcBef>
              <a:spcAft>
                <a:spcPts val="0"/>
              </a:spcAft>
              <a:buClr>
                <a:srgbClr val="002B5A"/>
              </a:buClr>
              <a:buSzPts val="2000"/>
              <a:buChar char="●"/>
            </a:pPr>
            <a:r>
              <a:rPr lang="en" sz="2000" dirty="0">
                <a:solidFill>
                  <a:srgbClr val="002B5A"/>
                </a:solidFill>
              </a:rPr>
              <a:t>“Un-newing”</a:t>
            </a:r>
            <a:endParaRPr sz="2000" dirty="0">
              <a:solidFill>
                <a:srgbClr val="002B5A"/>
              </a:solidFill>
            </a:endParaRPr>
          </a:p>
          <a:p>
            <a:pPr marL="914400" lvl="1" indent="-355600" algn="l" rtl="0">
              <a:lnSpc>
                <a:spcPct val="200000"/>
              </a:lnSpc>
              <a:spcBef>
                <a:spcPts val="0"/>
              </a:spcBef>
              <a:spcAft>
                <a:spcPts val="0"/>
              </a:spcAft>
              <a:buClr>
                <a:srgbClr val="002B5A"/>
              </a:buClr>
              <a:buSzPts val="2000"/>
              <a:buChar char="○"/>
            </a:pPr>
            <a:r>
              <a:rPr lang="en" sz="2000" dirty="0">
                <a:solidFill>
                  <a:srgbClr val="002B5A"/>
                </a:solidFill>
              </a:rPr>
              <a:t>Record Set template</a:t>
            </a:r>
            <a:endParaRPr sz="2000" dirty="0">
              <a:solidFill>
                <a:srgbClr val="002B5A"/>
              </a:solidFill>
            </a:endParaRPr>
          </a:p>
        </p:txBody>
      </p:sp>
      <p:pic>
        <p:nvPicPr>
          <p:cNvPr id="564" name="Google Shape;564;p55"/>
          <p:cNvPicPr preferRelativeResize="0"/>
          <p:nvPr/>
        </p:nvPicPr>
        <p:blipFill>
          <a:blip r:embed="rId3">
            <a:alphaModFix/>
          </a:blip>
          <a:stretch>
            <a:fillRect/>
          </a:stretch>
        </p:blipFill>
        <p:spPr>
          <a:xfrm>
            <a:off x="152400" y="4530600"/>
            <a:ext cx="544151" cy="460499"/>
          </a:xfrm>
          <a:prstGeom prst="rect">
            <a:avLst/>
          </a:prstGeom>
          <a:noFill/>
          <a:ln>
            <a:noFill/>
          </a:ln>
        </p:spPr>
      </p:pic>
      <p:pic>
        <p:nvPicPr>
          <p:cNvPr id="565" name="Google Shape;565;p55" descr="Shape&#10;&#10;Description automatically generated with medium confidence"/>
          <p:cNvPicPr preferRelativeResize="0"/>
          <p:nvPr/>
        </p:nvPicPr>
        <p:blipFill rotWithShape="1">
          <a:blip r:embed="rId4">
            <a:alphaModFix/>
          </a:blip>
          <a:srcRect/>
          <a:stretch/>
        </p:blipFill>
        <p:spPr>
          <a:xfrm>
            <a:off x="8167925" y="4605596"/>
            <a:ext cx="823675" cy="385504"/>
          </a:xfrm>
          <a:prstGeom prst="rect">
            <a:avLst/>
          </a:prstGeom>
          <a:noFill/>
          <a:ln>
            <a:noFill/>
          </a:ln>
        </p:spPr>
      </p:pic>
      <p:pic>
        <p:nvPicPr>
          <p:cNvPr id="566" name="Google Shape;566;p55"/>
          <p:cNvPicPr preferRelativeResize="0"/>
          <p:nvPr/>
        </p:nvPicPr>
        <p:blipFill>
          <a:blip r:embed="rId5">
            <a:alphaModFix/>
          </a:blip>
          <a:stretch>
            <a:fillRect/>
          </a:stretch>
        </p:blipFill>
        <p:spPr>
          <a:xfrm>
            <a:off x="462250" y="1394838"/>
            <a:ext cx="2780985" cy="2086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56"/>
          <p:cNvPicPr preferRelativeResize="0"/>
          <p:nvPr/>
        </p:nvPicPr>
        <p:blipFill>
          <a:blip r:embed="rId3">
            <a:alphaModFix/>
          </a:blip>
          <a:stretch>
            <a:fillRect/>
          </a:stretch>
        </p:blipFill>
        <p:spPr>
          <a:xfrm>
            <a:off x="3085598" y="132350"/>
            <a:ext cx="2972800" cy="1004450"/>
          </a:xfrm>
          <a:prstGeom prst="rect">
            <a:avLst/>
          </a:prstGeom>
          <a:noFill/>
          <a:ln>
            <a:noFill/>
          </a:ln>
        </p:spPr>
      </p:pic>
      <p:pic>
        <p:nvPicPr>
          <p:cNvPr id="576" name="Google Shape;576;p56"/>
          <p:cNvPicPr preferRelativeResize="0"/>
          <p:nvPr/>
        </p:nvPicPr>
        <p:blipFill>
          <a:blip r:embed="rId4">
            <a:alphaModFix/>
          </a:blip>
          <a:stretch>
            <a:fillRect/>
          </a:stretch>
        </p:blipFill>
        <p:spPr>
          <a:xfrm>
            <a:off x="152400" y="4530600"/>
            <a:ext cx="544151" cy="460499"/>
          </a:xfrm>
          <a:prstGeom prst="rect">
            <a:avLst/>
          </a:prstGeom>
          <a:noFill/>
          <a:ln>
            <a:noFill/>
          </a:ln>
        </p:spPr>
      </p:pic>
      <p:pic>
        <p:nvPicPr>
          <p:cNvPr id="577" name="Google Shape;577;p56" descr="Shape&#10;&#10;Description automatically generated with medium confidence"/>
          <p:cNvPicPr preferRelativeResize="0"/>
          <p:nvPr/>
        </p:nvPicPr>
        <p:blipFill rotWithShape="1">
          <a:blip r:embed="rId5">
            <a:alphaModFix/>
          </a:blip>
          <a:srcRect/>
          <a:stretch/>
        </p:blipFill>
        <p:spPr>
          <a:xfrm>
            <a:off x="8167925" y="4605596"/>
            <a:ext cx="823675" cy="385504"/>
          </a:xfrm>
          <a:prstGeom prst="rect">
            <a:avLst/>
          </a:prstGeom>
          <a:noFill/>
          <a:ln>
            <a:noFill/>
          </a:ln>
        </p:spPr>
      </p:pic>
      <p:grpSp>
        <p:nvGrpSpPr>
          <p:cNvPr id="5" name="Group 4">
            <a:extLst>
              <a:ext uri="{FF2B5EF4-FFF2-40B4-BE49-F238E27FC236}">
                <a16:creationId xmlns:a16="http://schemas.microsoft.com/office/drawing/2014/main" id="{4BC2A8AA-2BF1-4594-93DB-977C1A57D8B6}"/>
              </a:ext>
            </a:extLst>
          </p:cNvPr>
          <p:cNvGrpSpPr/>
          <p:nvPr/>
        </p:nvGrpSpPr>
        <p:grpSpPr>
          <a:xfrm>
            <a:off x="1124803" y="1347778"/>
            <a:ext cx="7214431" cy="1441142"/>
            <a:chOff x="771329" y="1591618"/>
            <a:chExt cx="7601341" cy="1676486"/>
          </a:xfrm>
        </p:grpSpPr>
        <p:pic>
          <p:nvPicPr>
            <p:cNvPr id="3" name="Picture 2">
              <a:extLst>
                <a:ext uri="{FF2B5EF4-FFF2-40B4-BE49-F238E27FC236}">
                  <a16:creationId xmlns:a16="http://schemas.microsoft.com/office/drawing/2014/main" id="{BD14D9F2-1803-4016-93ED-474C609B956F}"/>
                </a:ext>
              </a:extLst>
            </p:cNvPr>
            <p:cNvPicPr>
              <a:picLocks noChangeAspect="1"/>
            </p:cNvPicPr>
            <p:nvPr/>
          </p:nvPicPr>
          <p:blipFill>
            <a:blip r:embed="rId6"/>
            <a:stretch>
              <a:fillRect/>
            </a:stretch>
          </p:blipFill>
          <p:spPr>
            <a:xfrm>
              <a:off x="771329" y="1591618"/>
              <a:ext cx="7601341" cy="1676486"/>
            </a:xfrm>
            <a:prstGeom prst="rect">
              <a:avLst/>
            </a:prstGeom>
          </p:spPr>
        </p:pic>
        <p:sp>
          <p:nvSpPr>
            <p:cNvPr id="4" name="Oval 3">
              <a:extLst>
                <a:ext uri="{FF2B5EF4-FFF2-40B4-BE49-F238E27FC236}">
                  <a16:creationId xmlns:a16="http://schemas.microsoft.com/office/drawing/2014/main" id="{2A3DD275-05F6-4790-9F1C-50326F67A886}"/>
                </a:ext>
              </a:extLst>
            </p:cNvPr>
            <p:cNvSpPr/>
            <p:nvPr/>
          </p:nvSpPr>
          <p:spPr>
            <a:xfrm>
              <a:off x="7220607" y="2571750"/>
              <a:ext cx="947318" cy="2896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16A8E48C-A171-4896-A1FA-23DDC51967E0}"/>
              </a:ext>
            </a:extLst>
          </p:cNvPr>
          <p:cNvPicPr>
            <a:picLocks noChangeAspect="1"/>
          </p:cNvPicPr>
          <p:nvPr/>
        </p:nvPicPr>
        <p:blipFill>
          <a:blip r:embed="rId7"/>
          <a:stretch>
            <a:fillRect/>
          </a:stretch>
        </p:blipFill>
        <p:spPr>
          <a:xfrm>
            <a:off x="2908898" y="2819195"/>
            <a:ext cx="3326204" cy="21719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5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Adult Desk</a:t>
            </a:r>
            <a:endParaRPr/>
          </a:p>
        </p:txBody>
      </p:sp>
      <p:pic>
        <p:nvPicPr>
          <p:cNvPr id="583" name="Google Shape;583;p57"/>
          <p:cNvPicPr preferRelativeResize="0"/>
          <p:nvPr/>
        </p:nvPicPr>
        <p:blipFill>
          <a:blip r:embed="rId3">
            <a:alphaModFix/>
          </a:blip>
          <a:stretch>
            <a:fillRect/>
          </a:stretch>
        </p:blipFill>
        <p:spPr>
          <a:xfrm>
            <a:off x="3974925" y="714713"/>
            <a:ext cx="4952100" cy="3714075"/>
          </a:xfrm>
          <a:prstGeom prst="rect">
            <a:avLst/>
          </a:prstGeom>
          <a:noFill/>
          <a:ln>
            <a:noFill/>
          </a:ln>
        </p:spPr>
      </p:pic>
      <p:sp>
        <p:nvSpPr>
          <p:cNvPr id="584" name="Google Shape;584;p5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000" dirty="0"/>
              <a:t>Room for 2</a:t>
            </a:r>
            <a:endParaRPr sz="2000" dirty="0"/>
          </a:p>
          <a:p>
            <a:pPr marL="0" lvl="0" indent="0" algn="l" rtl="0">
              <a:lnSpc>
                <a:spcPct val="100000"/>
              </a:lnSpc>
              <a:spcBef>
                <a:spcPts val="500"/>
              </a:spcBef>
              <a:spcAft>
                <a:spcPts val="0"/>
              </a:spcAft>
              <a:buNone/>
            </a:pPr>
            <a:endParaRPr sz="2000" dirty="0"/>
          </a:p>
          <a:p>
            <a:pPr marL="0" lvl="0" indent="0" algn="l" rtl="0">
              <a:lnSpc>
                <a:spcPct val="100000"/>
              </a:lnSpc>
              <a:spcBef>
                <a:spcPts val="500"/>
              </a:spcBef>
              <a:spcAft>
                <a:spcPts val="0"/>
              </a:spcAft>
              <a:buNone/>
            </a:pPr>
            <a:r>
              <a:rPr lang="en" sz="2000" dirty="0"/>
              <a:t>Staffed by </a:t>
            </a:r>
            <a:endParaRPr sz="2000" dirty="0"/>
          </a:p>
          <a:p>
            <a:pPr marL="0" lvl="0" indent="0" algn="l" rtl="0">
              <a:lnSpc>
                <a:spcPct val="100000"/>
              </a:lnSpc>
              <a:spcBef>
                <a:spcPts val="500"/>
              </a:spcBef>
              <a:spcAft>
                <a:spcPts val="0"/>
              </a:spcAft>
              <a:buNone/>
            </a:pPr>
            <a:r>
              <a:rPr lang="en" sz="2000" dirty="0"/>
              <a:t>Adult Librarians and/or </a:t>
            </a:r>
            <a:endParaRPr sz="2000" dirty="0"/>
          </a:p>
          <a:p>
            <a:pPr marL="0" lvl="0" indent="0" algn="l" rtl="0">
              <a:lnSpc>
                <a:spcPct val="100000"/>
              </a:lnSpc>
              <a:spcBef>
                <a:spcPts val="500"/>
              </a:spcBef>
              <a:spcAft>
                <a:spcPts val="500"/>
              </a:spcAft>
              <a:buNone/>
            </a:pPr>
            <a:r>
              <a:rPr lang="en" sz="2000" dirty="0"/>
              <a:t>Reference Assistants</a:t>
            </a:r>
            <a:endParaRPr sz="2000" dirty="0"/>
          </a:p>
        </p:txBody>
      </p:sp>
      <p:pic>
        <p:nvPicPr>
          <p:cNvPr id="585" name="Google Shape;585;p57"/>
          <p:cNvPicPr preferRelativeResize="0"/>
          <p:nvPr/>
        </p:nvPicPr>
        <p:blipFill>
          <a:blip r:embed="rId4">
            <a:alphaModFix/>
          </a:blip>
          <a:stretch>
            <a:fillRect/>
          </a:stretch>
        </p:blipFill>
        <p:spPr>
          <a:xfrm>
            <a:off x="152400" y="4530600"/>
            <a:ext cx="544151" cy="460499"/>
          </a:xfrm>
          <a:prstGeom prst="rect">
            <a:avLst/>
          </a:prstGeom>
          <a:noFill/>
          <a:ln>
            <a:noFill/>
          </a:ln>
        </p:spPr>
      </p:pic>
      <p:pic>
        <p:nvPicPr>
          <p:cNvPr id="586" name="Google Shape;586;p57" descr="Shape&#10;&#10;Description automatically generated with medium confidence"/>
          <p:cNvPicPr preferRelativeResize="0"/>
          <p:nvPr/>
        </p:nvPicPr>
        <p:blipFill rotWithShape="1">
          <a:blip r:embed="rId5">
            <a:alphaModFix/>
          </a:blip>
          <a:srcRect/>
          <a:stretch/>
        </p:blipFill>
        <p:spPr>
          <a:xfrm>
            <a:off x="8167925" y="4605596"/>
            <a:ext cx="823675" cy="3855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58"/>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Adult Desk</a:t>
            </a:r>
            <a:endParaRPr/>
          </a:p>
        </p:txBody>
      </p:sp>
      <p:pic>
        <p:nvPicPr>
          <p:cNvPr id="592" name="Google Shape;592;p58"/>
          <p:cNvPicPr preferRelativeResize="0"/>
          <p:nvPr/>
        </p:nvPicPr>
        <p:blipFill>
          <a:blip r:embed="rId3">
            <a:alphaModFix/>
          </a:blip>
          <a:stretch>
            <a:fillRect/>
          </a:stretch>
        </p:blipFill>
        <p:spPr>
          <a:xfrm>
            <a:off x="152400" y="4530600"/>
            <a:ext cx="544151" cy="460499"/>
          </a:xfrm>
          <a:prstGeom prst="rect">
            <a:avLst/>
          </a:prstGeom>
          <a:noFill/>
          <a:ln>
            <a:noFill/>
          </a:ln>
        </p:spPr>
      </p:pic>
      <p:pic>
        <p:nvPicPr>
          <p:cNvPr id="593" name="Google Shape;593;p58" descr="Shape&#10;&#10;Description automatically generated with medium confidence"/>
          <p:cNvPicPr preferRelativeResize="0"/>
          <p:nvPr/>
        </p:nvPicPr>
        <p:blipFill rotWithShape="1">
          <a:blip r:embed="rId4">
            <a:alphaModFix/>
          </a:blip>
          <a:srcRect/>
          <a:stretch/>
        </p:blipFill>
        <p:spPr>
          <a:xfrm>
            <a:off x="8167925" y="4605596"/>
            <a:ext cx="823675" cy="385504"/>
          </a:xfrm>
          <a:prstGeom prst="rect">
            <a:avLst/>
          </a:prstGeom>
          <a:noFill/>
          <a:ln>
            <a:noFill/>
          </a:ln>
        </p:spPr>
      </p:pic>
      <p:sp>
        <p:nvSpPr>
          <p:cNvPr id="594" name="Google Shape;594;p58"/>
          <p:cNvSpPr txBox="1">
            <a:spLocks noGrp="1"/>
          </p:cNvSpPr>
          <p:nvPr>
            <p:ph type="body" idx="1"/>
          </p:nvPr>
        </p:nvSpPr>
        <p:spPr>
          <a:xfrm>
            <a:off x="4121700" y="500925"/>
            <a:ext cx="4632900" cy="3873900"/>
          </a:xfrm>
          <a:prstGeom prst="rect">
            <a:avLst/>
          </a:prstGeom>
        </p:spPr>
        <p:txBody>
          <a:bodyPr spcFirstLastPara="1" wrap="square" lIns="91425" tIns="91425" rIns="91425" bIns="91425" anchor="t" anchorCtr="0">
            <a:normAutofit/>
          </a:bodyPr>
          <a:lstStyle/>
          <a:p>
            <a:pPr marL="457200" lvl="0" indent="-355600" algn="l" rtl="0">
              <a:lnSpc>
                <a:spcPct val="200000"/>
              </a:lnSpc>
              <a:spcBef>
                <a:spcPts val="0"/>
              </a:spcBef>
              <a:spcAft>
                <a:spcPts val="0"/>
              </a:spcAft>
              <a:buClr>
                <a:srgbClr val="002B5A"/>
              </a:buClr>
              <a:buSzPts val="2000"/>
              <a:buChar char="●"/>
            </a:pPr>
            <a:r>
              <a:rPr lang="en" sz="2000">
                <a:solidFill>
                  <a:srgbClr val="002B5A"/>
                </a:solidFill>
              </a:rPr>
              <a:t>Checking Patron accounts</a:t>
            </a:r>
            <a:endParaRPr sz="2000">
              <a:solidFill>
                <a:srgbClr val="002B5A"/>
              </a:solidFill>
            </a:endParaRPr>
          </a:p>
          <a:p>
            <a:pPr marL="914400" lvl="1" indent="-355600" algn="l" rtl="0">
              <a:lnSpc>
                <a:spcPct val="200000"/>
              </a:lnSpc>
              <a:spcBef>
                <a:spcPts val="0"/>
              </a:spcBef>
              <a:spcAft>
                <a:spcPts val="0"/>
              </a:spcAft>
              <a:buClr>
                <a:srgbClr val="002B5A"/>
              </a:buClr>
              <a:buSzPts val="2000"/>
              <a:buChar char="○"/>
            </a:pPr>
            <a:r>
              <a:rPr lang="en" sz="2000">
                <a:solidFill>
                  <a:srgbClr val="002B5A"/>
                </a:solidFill>
              </a:rPr>
              <a:t>Computers, Study Rooms</a:t>
            </a:r>
            <a:endParaRPr sz="2000">
              <a:solidFill>
                <a:srgbClr val="002B5A"/>
              </a:solidFill>
            </a:endParaRPr>
          </a:p>
        </p:txBody>
      </p:sp>
      <p:pic>
        <p:nvPicPr>
          <p:cNvPr id="595" name="Google Shape;595;p58"/>
          <p:cNvPicPr preferRelativeResize="0"/>
          <p:nvPr/>
        </p:nvPicPr>
        <p:blipFill>
          <a:blip r:embed="rId5">
            <a:alphaModFix/>
          </a:blip>
          <a:stretch>
            <a:fillRect/>
          </a:stretch>
        </p:blipFill>
        <p:spPr>
          <a:xfrm>
            <a:off x="387925" y="1528707"/>
            <a:ext cx="2781450" cy="20860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59"/>
          <p:cNvPicPr preferRelativeResize="0"/>
          <p:nvPr/>
        </p:nvPicPr>
        <p:blipFill>
          <a:blip r:embed="rId3">
            <a:alphaModFix/>
          </a:blip>
          <a:stretch>
            <a:fillRect/>
          </a:stretch>
        </p:blipFill>
        <p:spPr>
          <a:xfrm>
            <a:off x="1906875" y="42125"/>
            <a:ext cx="5330250" cy="4838699"/>
          </a:xfrm>
          <a:prstGeom prst="rect">
            <a:avLst/>
          </a:prstGeom>
          <a:noFill/>
          <a:ln>
            <a:noFill/>
          </a:ln>
        </p:spPr>
      </p:pic>
      <p:sp>
        <p:nvSpPr>
          <p:cNvPr id="601" name="Google Shape;601;p59"/>
          <p:cNvSpPr/>
          <p:nvPr/>
        </p:nvSpPr>
        <p:spPr>
          <a:xfrm>
            <a:off x="4830375" y="0"/>
            <a:ext cx="671700" cy="452700"/>
          </a:xfrm>
          <a:prstGeom prst="ellipse">
            <a:avLst/>
          </a:prstGeom>
          <a:noFill/>
          <a:ln w="28575" cap="flat" cmpd="sng">
            <a:solidFill>
              <a:srgbClr val="F050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2" name="Google Shape;602;p59"/>
          <p:cNvPicPr preferRelativeResize="0"/>
          <p:nvPr/>
        </p:nvPicPr>
        <p:blipFill>
          <a:blip r:embed="rId4">
            <a:alphaModFix/>
          </a:blip>
          <a:stretch>
            <a:fillRect/>
          </a:stretch>
        </p:blipFill>
        <p:spPr>
          <a:xfrm>
            <a:off x="152400" y="4530600"/>
            <a:ext cx="544151" cy="460499"/>
          </a:xfrm>
          <a:prstGeom prst="rect">
            <a:avLst/>
          </a:prstGeom>
          <a:noFill/>
          <a:ln>
            <a:noFill/>
          </a:ln>
        </p:spPr>
      </p:pic>
      <p:pic>
        <p:nvPicPr>
          <p:cNvPr id="603" name="Google Shape;603;p59" descr="Shape&#10;&#10;Description automatically generated with medium confidence"/>
          <p:cNvPicPr preferRelativeResize="0"/>
          <p:nvPr/>
        </p:nvPicPr>
        <p:blipFill rotWithShape="1">
          <a:blip r:embed="rId5">
            <a:alphaModFix/>
          </a:blip>
          <a:srcRect/>
          <a:stretch/>
        </p:blipFill>
        <p:spPr>
          <a:xfrm>
            <a:off x="8167925" y="4605596"/>
            <a:ext cx="823675" cy="38550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60"/>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Adult Desk</a:t>
            </a:r>
            <a:endParaRPr/>
          </a:p>
        </p:txBody>
      </p:sp>
      <p:pic>
        <p:nvPicPr>
          <p:cNvPr id="609" name="Google Shape;609;p60"/>
          <p:cNvPicPr preferRelativeResize="0"/>
          <p:nvPr/>
        </p:nvPicPr>
        <p:blipFill>
          <a:blip r:embed="rId3">
            <a:alphaModFix/>
          </a:blip>
          <a:stretch>
            <a:fillRect/>
          </a:stretch>
        </p:blipFill>
        <p:spPr>
          <a:xfrm>
            <a:off x="152400" y="4530600"/>
            <a:ext cx="544151" cy="460499"/>
          </a:xfrm>
          <a:prstGeom prst="rect">
            <a:avLst/>
          </a:prstGeom>
          <a:noFill/>
          <a:ln>
            <a:noFill/>
          </a:ln>
        </p:spPr>
      </p:pic>
      <p:pic>
        <p:nvPicPr>
          <p:cNvPr id="610" name="Google Shape;610;p60" descr="Shape&#10;&#10;Description automatically generated with medium confidence"/>
          <p:cNvPicPr preferRelativeResize="0"/>
          <p:nvPr/>
        </p:nvPicPr>
        <p:blipFill rotWithShape="1">
          <a:blip r:embed="rId4">
            <a:alphaModFix/>
          </a:blip>
          <a:srcRect/>
          <a:stretch/>
        </p:blipFill>
        <p:spPr>
          <a:xfrm>
            <a:off x="8167925" y="4605596"/>
            <a:ext cx="823675" cy="385504"/>
          </a:xfrm>
          <a:prstGeom prst="rect">
            <a:avLst/>
          </a:prstGeom>
          <a:noFill/>
          <a:ln>
            <a:noFill/>
          </a:ln>
        </p:spPr>
      </p:pic>
      <p:sp>
        <p:nvSpPr>
          <p:cNvPr id="611" name="Google Shape;611;p60"/>
          <p:cNvSpPr txBox="1">
            <a:spLocks noGrp="1"/>
          </p:cNvSpPr>
          <p:nvPr>
            <p:ph type="body" idx="1"/>
          </p:nvPr>
        </p:nvSpPr>
        <p:spPr>
          <a:xfrm>
            <a:off x="4121700" y="500925"/>
            <a:ext cx="4632900" cy="3873900"/>
          </a:xfrm>
          <a:prstGeom prst="rect">
            <a:avLst/>
          </a:prstGeom>
        </p:spPr>
        <p:txBody>
          <a:bodyPr spcFirstLastPara="1" wrap="square" lIns="91425" tIns="91425" rIns="91425" bIns="91425" anchor="t" anchorCtr="0">
            <a:normAutofit/>
          </a:bodyPr>
          <a:lstStyle/>
          <a:p>
            <a:pPr marL="457200" lvl="0" indent="-355600" algn="l" rtl="0">
              <a:lnSpc>
                <a:spcPct val="200000"/>
              </a:lnSpc>
              <a:spcBef>
                <a:spcPts val="0"/>
              </a:spcBef>
              <a:spcAft>
                <a:spcPts val="0"/>
              </a:spcAft>
              <a:buClr>
                <a:srgbClr val="002B5A"/>
              </a:buClr>
              <a:buSzPts val="2000"/>
              <a:buChar char="●"/>
            </a:pPr>
            <a:r>
              <a:rPr lang="en" sz="2000">
                <a:solidFill>
                  <a:srgbClr val="002B5A"/>
                </a:solidFill>
              </a:rPr>
              <a:t>Checking Patron accounts</a:t>
            </a:r>
            <a:endParaRPr sz="2000">
              <a:solidFill>
                <a:srgbClr val="002B5A"/>
              </a:solidFill>
            </a:endParaRPr>
          </a:p>
          <a:p>
            <a:pPr marL="914400" lvl="1" indent="-355600" algn="l" rtl="0">
              <a:lnSpc>
                <a:spcPct val="200000"/>
              </a:lnSpc>
              <a:spcBef>
                <a:spcPts val="0"/>
              </a:spcBef>
              <a:spcAft>
                <a:spcPts val="0"/>
              </a:spcAft>
              <a:buClr>
                <a:srgbClr val="002B5A"/>
              </a:buClr>
              <a:buSzPts val="2000"/>
              <a:buChar char="○"/>
            </a:pPr>
            <a:r>
              <a:rPr lang="en" sz="2000">
                <a:solidFill>
                  <a:srgbClr val="002B5A"/>
                </a:solidFill>
              </a:rPr>
              <a:t>Computers, Study Rooms</a:t>
            </a:r>
            <a:endParaRPr sz="2000">
              <a:solidFill>
                <a:srgbClr val="002B5A"/>
              </a:solidFill>
            </a:endParaRPr>
          </a:p>
        </p:txBody>
      </p:sp>
      <p:pic>
        <p:nvPicPr>
          <p:cNvPr id="612" name="Google Shape;612;p60"/>
          <p:cNvPicPr preferRelativeResize="0"/>
          <p:nvPr/>
        </p:nvPicPr>
        <p:blipFill>
          <a:blip r:embed="rId5">
            <a:alphaModFix/>
          </a:blip>
          <a:stretch>
            <a:fillRect/>
          </a:stretch>
        </p:blipFill>
        <p:spPr>
          <a:xfrm>
            <a:off x="387925" y="1528707"/>
            <a:ext cx="2781450" cy="2086076"/>
          </a:xfrm>
          <a:prstGeom prst="rect">
            <a:avLst/>
          </a:prstGeom>
          <a:noFill/>
          <a:ln>
            <a:noFill/>
          </a:ln>
        </p:spPr>
      </p:pic>
      <p:sp>
        <p:nvSpPr>
          <p:cNvPr id="613" name="Google Shape;613;p60"/>
          <p:cNvSpPr txBox="1"/>
          <p:nvPr/>
        </p:nvSpPr>
        <p:spPr>
          <a:xfrm>
            <a:off x="4122550" y="1667850"/>
            <a:ext cx="4642200" cy="1108200"/>
          </a:xfrm>
          <a:prstGeom prst="rect">
            <a:avLst/>
          </a:prstGeom>
          <a:noFill/>
          <a:ln>
            <a:noFill/>
          </a:ln>
        </p:spPr>
        <p:txBody>
          <a:bodyPr spcFirstLastPara="1" wrap="square" lIns="91425" tIns="91425" rIns="91425" bIns="91425" anchor="t" anchorCtr="0">
            <a:spAutoFit/>
          </a:bodyPr>
          <a:lstStyle/>
          <a:p>
            <a:pPr marL="457200" lvl="0" indent="-355600" algn="l" rtl="0">
              <a:lnSpc>
                <a:spcPct val="200000"/>
              </a:lnSpc>
              <a:spcBef>
                <a:spcPts val="0"/>
              </a:spcBef>
              <a:spcAft>
                <a:spcPts val="0"/>
              </a:spcAft>
              <a:buClr>
                <a:srgbClr val="002B5A"/>
              </a:buClr>
              <a:buSzPts val="2000"/>
              <a:buFont typeface="Roboto"/>
              <a:buChar char="●"/>
            </a:pPr>
            <a:r>
              <a:rPr lang="en" sz="2000">
                <a:solidFill>
                  <a:srgbClr val="002B5A"/>
                </a:solidFill>
                <a:latin typeface="Roboto"/>
                <a:ea typeface="Roboto"/>
                <a:cs typeface="Roboto"/>
                <a:sym typeface="Roboto"/>
              </a:rPr>
              <a:t>Placing Hold/multiple Holds</a:t>
            </a:r>
            <a:endParaRPr sz="2000">
              <a:solidFill>
                <a:srgbClr val="002B5A"/>
              </a:solidFill>
              <a:latin typeface="Roboto"/>
              <a:ea typeface="Roboto"/>
              <a:cs typeface="Roboto"/>
              <a:sym typeface="Roboto"/>
            </a:endParaRPr>
          </a:p>
          <a:p>
            <a:pPr marL="914400" lvl="1" indent="-355600" algn="l" rtl="0">
              <a:lnSpc>
                <a:spcPct val="200000"/>
              </a:lnSpc>
              <a:spcBef>
                <a:spcPts val="0"/>
              </a:spcBef>
              <a:spcAft>
                <a:spcPts val="0"/>
              </a:spcAft>
              <a:buClr>
                <a:srgbClr val="002B5A"/>
              </a:buClr>
              <a:buSzPts val="2000"/>
              <a:buFont typeface="Roboto"/>
              <a:buChar char="○"/>
            </a:pPr>
            <a:r>
              <a:rPr lang="en" sz="2000">
                <a:solidFill>
                  <a:srgbClr val="002B5A"/>
                </a:solidFill>
                <a:latin typeface="Roboto"/>
                <a:ea typeface="Roboto"/>
                <a:cs typeface="Roboto"/>
                <a:sym typeface="Roboto"/>
              </a:rPr>
              <a:t>Patron carries over if open</a:t>
            </a:r>
            <a:endParaRPr>
              <a:latin typeface="Roboto"/>
              <a:ea typeface="Roboto"/>
              <a:cs typeface="Roboto"/>
              <a:sym typeface="Roboto"/>
            </a:endParaRPr>
          </a:p>
        </p:txBody>
      </p:sp>
      <p:pic>
        <p:nvPicPr>
          <p:cNvPr id="614" name="Google Shape;614;p60"/>
          <p:cNvPicPr preferRelativeResize="0"/>
          <p:nvPr/>
        </p:nvPicPr>
        <p:blipFill>
          <a:blip r:embed="rId6">
            <a:alphaModFix/>
          </a:blip>
          <a:stretch>
            <a:fillRect/>
          </a:stretch>
        </p:blipFill>
        <p:spPr>
          <a:xfrm>
            <a:off x="4023272" y="2880025"/>
            <a:ext cx="4829755" cy="1650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60"/>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Adult Desk</a:t>
            </a:r>
            <a:endParaRPr/>
          </a:p>
        </p:txBody>
      </p:sp>
      <p:pic>
        <p:nvPicPr>
          <p:cNvPr id="609" name="Google Shape;609;p60"/>
          <p:cNvPicPr preferRelativeResize="0"/>
          <p:nvPr/>
        </p:nvPicPr>
        <p:blipFill>
          <a:blip r:embed="rId3">
            <a:alphaModFix/>
          </a:blip>
          <a:stretch>
            <a:fillRect/>
          </a:stretch>
        </p:blipFill>
        <p:spPr>
          <a:xfrm>
            <a:off x="152400" y="4530600"/>
            <a:ext cx="544151" cy="460499"/>
          </a:xfrm>
          <a:prstGeom prst="rect">
            <a:avLst/>
          </a:prstGeom>
          <a:noFill/>
          <a:ln>
            <a:noFill/>
          </a:ln>
        </p:spPr>
      </p:pic>
      <p:pic>
        <p:nvPicPr>
          <p:cNvPr id="610" name="Google Shape;610;p60" descr="Shape&#10;&#10;Description automatically generated with medium confidence"/>
          <p:cNvPicPr preferRelativeResize="0"/>
          <p:nvPr/>
        </p:nvPicPr>
        <p:blipFill rotWithShape="1">
          <a:blip r:embed="rId4">
            <a:alphaModFix/>
          </a:blip>
          <a:srcRect/>
          <a:stretch/>
        </p:blipFill>
        <p:spPr>
          <a:xfrm>
            <a:off x="8167925" y="4605596"/>
            <a:ext cx="823675" cy="385504"/>
          </a:xfrm>
          <a:prstGeom prst="rect">
            <a:avLst/>
          </a:prstGeom>
          <a:noFill/>
          <a:ln>
            <a:noFill/>
          </a:ln>
        </p:spPr>
      </p:pic>
      <p:sp>
        <p:nvSpPr>
          <p:cNvPr id="611" name="Google Shape;611;p60"/>
          <p:cNvSpPr txBox="1">
            <a:spLocks noGrp="1"/>
          </p:cNvSpPr>
          <p:nvPr>
            <p:ph type="body" idx="1"/>
          </p:nvPr>
        </p:nvSpPr>
        <p:spPr>
          <a:xfrm>
            <a:off x="4121700" y="500925"/>
            <a:ext cx="4632900" cy="3873900"/>
          </a:xfrm>
          <a:prstGeom prst="rect">
            <a:avLst/>
          </a:prstGeom>
        </p:spPr>
        <p:txBody>
          <a:bodyPr spcFirstLastPara="1" wrap="square" lIns="91425" tIns="91425" rIns="91425" bIns="91425" anchor="t" anchorCtr="0">
            <a:normAutofit/>
          </a:bodyPr>
          <a:lstStyle/>
          <a:p>
            <a:pPr marL="457200" lvl="0" indent="-355600" algn="l" rtl="0">
              <a:lnSpc>
                <a:spcPct val="200000"/>
              </a:lnSpc>
              <a:spcBef>
                <a:spcPts val="0"/>
              </a:spcBef>
              <a:spcAft>
                <a:spcPts val="0"/>
              </a:spcAft>
              <a:buClr>
                <a:srgbClr val="002B5A"/>
              </a:buClr>
              <a:buSzPts val="2000"/>
              <a:buChar char="●"/>
            </a:pPr>
            <a:r>
              <a:rPr lang="en" sz="2000">
                <a:solidFill>
                  <a:srgbClr val="002B5A"/>
                </a:solidFill>
              </a:rPr>
              <a:t>Checking Patron accounts</a:t>
            </a:r>
            <a:endParaRPr sz="2000">
              <a:solidFill>
                <a:srgbClr val="002B5A"/>
              </a:solidFill>
            </a:endParaRPr>
          </a:p>
          <a:p>
            <a:pPr marL="914400" lvl="1" indent="-355600" algn="l" rtl="0">
              <a:lnSpc>
                <a:spcPct val="200000"/>
              </a:lnSpc>
              <a:spcBef>
                <a:spcPts val="0"/>
              </a:spcBef>
              <a:spcAft>
                <a:spcPts val="0"/>
              </a:spcAft>
              <a:buClr>
                <a:srgbClr val="002B5A"/>
              </a:buClr>
              <a:buSzPts val="2000"/>
              <a:buChar char="○"/>
            </a:pPr>
            <a:r>
              <a:rPr lang="en" sz="2000">
                <a:solidFill>
                  <a:srgbClr val="002B5A"/>
                </a:solidFill>
              </a:rPr>
              <a:t>Computers, Study Rooms</a:t>
            </a:r>
            <a:endParaRPr sz="2000">
              <a:solidFill>
                <a:srgbClr val="002B5A"/>
              </a:solidFill>
            </a:endParaRPr>
          </a:p>
        </p:txBody>
      </p:sp>
      <p:pic>
        <p:nvPicPr>
          <p:cNvPr id="612" name="Google Shape;612;p60"/>
          <p:cNvPicPr preferRelativeResize="0"/>
          <p:nvPr/>
        </p:nvPicPr>
        <p:blipFill>
          <a:blip r:embed="rId5">
            <a:alphaModFix/>
          </a:blip>
          <a:stretch>
            <a:fillRect/>
          </a:stretch>
        </p:blipFill>
        <p:spPr>
          <a:xfrm>
            <a:off x="387925" y="1528707"/>
            <a:ext cx="2781450" cy="2086076"/>
          </a:xfrm>
          <a:prstGeom prst="rect">
            <a:avLst/>
          </a:prstGeom>
          <a:noFill/>
          <a:ln>
            <a:noFill/>
          </a:ln>
        </p:spPr>
      </p:pic>
      <p:sp>
        <p:nvSpPr>
          <p:cNvPr id="613" name="Google Shape;613;p60"/>
          <p:cNvSpPr txBox="1"/>
          <p:nvPr/>
        </p:nvSpPr>
        <p:spPr>
          <a:xfrm>
            <a:off x="4122550" y="1667850"/>
            <a:ext cx="4642200" cy="1108200"/>
          </a:xfrm>
          <a:prstGeom prst="rect">
            <a:avLst/>
          </a:prstGeom>
          <a:noFill/>
          <a:ln>
            <a:noFill/>
          </a:ln>
        </p:spPr>
        <p:txBody>
          <a:bodyPr spcFirstLastPara="1" wrap="square" lIns="91425" tIns="91425" rIns="91425" bIns="91425" anchor="t" anchorCtr="0">
            <a:spAutoFit/>
          </a:bodyPr>
          <a:lstStyle/>
          <a:p>
            <a:pPr marL="457200" lvl="0" indent="-355600" algn="l" rtl="0">
              <a:lnSpc>
                <a:spcPct val="200000"/>
              </a:lnSpc>
              <a:spcBef>
                <a:spcPts val="0"/>
              </a:spcBef>
              <a:spcAft>
                <a:spcPts val="0"/>
              </a:spcAft>
              <a:buClr>
                <a:srgbClr val="002B5A"/>
              </a:buClr>
              <a:buSzPts val="2000"/>
              <a:buFont typeface="Roboto"/>
              <a:buChar char="●"/>
            </a:pPr>
            <a:r>
              <a:rPr lang="en" sz="2000" dirty="0">
                <a:solidFill>
                  <a:srgbClr val="002B5A"/>
                </a:solidFill>
                <a:latin typeface="Roboto"/>
                <a:ea typeface="Roboto"/>
                <a:cs typeface="Roboto"/>
                <a:sym typeface="Roboto"/>
              </a:rPr>
              <a:t>Placing Hold/multiple Holds</a:t>
            </a:r>
            <a:endParaRPr sz="2000" dirty="0">
              <a:solidFill>
                <a:srgbClr val="002B5A"/>
              </a:solidFill>
              <a:latin typeface="Roboto"/>
              <a:ea typeface="Roboto"/>
              <a:cs typeface="Roboto"/>
              <a:sym typeface="Roboto"/>
            </a:endParaRPr>
          </a:p>
          <a:p>
            <a:pPr marL="914400" lvl="1" indent="-355600" algn="l" rtl="0">
              <a:lnSpc>
                <a:spcPct val="200000"/>
              </a:lnSpc>
              <a:spcBef>
                <a:spcPts val="0"/>
              </a:spcBef>
              <a:spcAft>
                <a:spcPts val="0"/>
              </a:spcAft>
              <a:buClr>
                <a:srgbClr val="002B5A"/>
              </a:buClr>
              <a:buSzPts val="2000"/>
              <a:buFont typeface="Roboto"/>
              <a:buChar char="○"/>
            </a:pPr>
            <a:r>
              <a:rPr lang="en" sz="2000" dirty="0">
                <a:solidFill>
                  <a:srgbClr val="002B5A"/>
                </a:solidFill>
                <a:latin typeface="Roboto"/>
                <a:ea typeface="Roboto"/>
                <a:cs typeface="Roboto"/>
                <a:sym typeface="Roboto"/>
              </a:rPr>
              <a:t>Patron carries over if open</a:t>
            </a:r>
            <a:endParaRPr dirty="0">
              <a:latin typeface="Roboto"/>
              <a:ea typeface="Roboto"/>
              <a:cs typeface="Roboto"/>
              <a:sym typeface="Roboto"/>
            </a:endParaRPr>
          </a:p>
        </p:txBody>
      </p:sp>
      <p:sp>
        <p:nvSpPr>
          <p:cNvPr id="9" name="Google Shape;624;p61">
            <a:extLst>
              <a:ext uri="{FF2B5EF4-FFF2-40B4-BE49-F238E27FC236}">
                <a16:creationId xmlns:a16="http://schemas.microsoft.com/office/drawing/2014/main" id="{3E6FD567-44FB-4E6B-96F8-64DA385D70C4}"/>
              </a:ext>
            </a:extLst>
          </p:cNvPr>
          <p:cNvSpPr txBox="1"/>
          <p:nvPr/>
        </p:nvSpPr>
        <p:spPr>
          <a:xfrm>
            <a:off x="4121700" y="2571745"/>
            <a:ext cx="4652100" cy="2001000"/>
          </a:xfrm>
          <a:prstGeom prst="rect">
            <a:avLst/>
          </a:prstGeom>
          <a:noFill/>
          <a:ln>
            <a:noFill/>
          </a:ln>
        </p:spPr>
        <p:txBody>
          <a:bodyPr spcFirstLastPara="1" wrap="square" lIns="91425" tIns="365750" rIns="91425" bIns="91425" anchor="t" anchorCtr="0">
            <a:spAutoFit/>
          </a:bodyPr>
          <a:lstStyle/>
          <a:p>
            <a:pPr marL="457200" lvl="0" indent="-355600" algn="l" rtl="0">
              <a:lnSpc>
                <a:spcPct val="200000"/>
              </a:lnSpc>
              <a:spcBef>
                <a:spcPts val="0"/>
              </a:spcBef>
              <a:spcAft>
                <a:spcPts val="0"/>
              </a:spcAft>
              <a:buClr>
                <a:srgbClr val="002B5A"/>
              </a:buClr>
              <a:buSzPts val="2000"/>
              <a:buFont typeface="Roboto"/>
              <a:buChar char="●"/>
            </a:pPr>
            <a:r>
              <a:rPr lang="en" sz="2000" dirty="0">
                <a:solidFill>
                  <a:srgbClr val="002B5A"/>
                </a:solidFill>
                <a:latin typeface="Roboto"/>
                <a:ea typeface="Roboto"/>
                <a:cs typeface="Roboto"/>
                <a:sym typeface="Roboto"/>
              </a:rPr>
              <a:t>Serials checkin</a:t>
            </a:r>
            <a:endParaRPr sz="2000" dirty="0">
              <a:solidFill>
                <a:srgbClr val="002B5A"/>
              </a:solidFill>
              <a:latin typeface="Roboto"/>
              <a:ea typeface="Roboto"/>
              <a:cs typeface="Roboto"/>
              <a:sym typeface="Roboto"/>
            </a:endParaRPr>
          </a:p>
          <a:p>
            <a:pPr marL="457200" lvl="0" indent="-355600" algn="l" rtl="0">
              <a:lnSpc>
                <a:spcPct val="200000"/>
              </a:lnSpc>
              <a:spcBef>
                <a:spcPts val="0"/>
              </a:spcBef>
              <a:spcAft>
                <a:spcPts val="0"/>
              </a:spcAft>
              <a:buClr>
                <a:srgbClr val="002B5A"/>
              </a:buClr>
              <a:buSzPts val="2000"/>
              <a:buFont typeface="Roboto"/>
              <a:buChar char="●"/>
            </a:pPr>
            <a:r>
              <a:rPr lang="en" sz="2000" dirty="0">
                <a:solidFill>
                  <a:srgbClr val="002B5A"/>
                </a:solidFill>
                <a:latin typeface="Roboto"/>
                <a:ea typeface="Roboto"/>
                <a:cs typeface="Roboto"/>
                <a:sym typeface="Roboto"/>
              </a:rPr>
              <a:t>Ordering</a:t>
            </a:r>
            <a:endParaRPr sz="2000" dirty="0">
              <a:solidFill>
                <a:srgbClr val="002B5A"/>
              </a:solidFill>
              <a:latin typeface="Roboto"/>
              <a:ea typeface="Roboto"/>
              <a:cs typeface="Roboto"/>
              <a:sym typeface="Roboto"/>
            </a:endParaRPr>
          </a:p>
          <a:p>
            <a:pPr marL="914400" lvl="1" indent="-355600" algn="l" rtl="0">
              <a:lnSpc>
                <a:spcPct val="200000"/>
              </a:lnSpc>
              <a:spcBef>
                <a:spcPts val="0"/>
              </a:spcBef>
              <a:spcAft>
                <a:spcPts val="0"/>
              </a:spcAft>
              <a:buClr>
                <a:srgbClr val="002B5A"/>
              </a:buClr>
              <a:buSzPts val="2000"/>
              <a:buFont typeface="Roboto"/>
              <a:buChar char="○"/>
            </a:pPr>
            <a:r>
              <a:rPr lang="en" sz="2000" dirty="0">
                <a:solidFill>
                  <a:srgbClr val="002B5A"/>
                </a:solidFill>
                <a:latin typeface="Roboto"/>
                <a:ea typeface="Roboto"/>
                <a:cs typeface="Roboto"/>
                <a:sym typeface="Roboto"/>
              </a:rPr>
              <a:t>Still switching librarians over</a:t>
            </a:r>
            <a:endParaRPr dirty="0">
              <a:latin typeface="Roboto"/>
              <a:ea typeface="Roboto"/>
              <a:cs typeface="Roboto"/>
              <a:sym typeface="Roboto"/>
            </a:endParaRPr>
          </a:p>
        </p:txBody>
      </p:sp>
    </p:spTree>
    <p:extLst>
      <p:ext uri="{BB962C8B-B14F-4D97-AF65-F5344CB8AC3E}">
        <p14:creationId xmlns:p14="http://schemas.microsoft.com/office/powerpoint/2010/main" val="295390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62"/>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Circulation Desk</a:t>
            </a:r>
            <a:endParaRPr/>
          </a:p>
        </p:txBody>
      </p:sp>
      <p:pic>
        <p:nvPicPr>
          <p:cNvPr id="630" name="Google Shape;630;p62"/>
          <p:cNvPicPr preferRelativeResize="0"/>
          <p:nvPr/>
        </p:nvPicPr>
        <p:blipFill>
          <a:blip r:embed="rId3">
            <a:alphaModFix/>
          </a:blip>
          <a:stretch>
            <a:fillRect/>
          </a:stretch>
        </p:blipFill>
        <p:spPr>
          <a:xfrm>
            <a:off x="3996300" y="733775"/>
            <a:ext cx="4901248" cy="3675951"/>
          </a:xfrm>
          <a:prstGeom prst="rect">
            <a:avLst/>
          </a:prstGeom>
          <a:noFill/>
          <a:ln>
            <a:noFill/>
          </a:ln>
        </p:spPr>
      </p:pic>
      <p:sp>
        <p:nvSpPr>
          <p:cNvPr id="631" name="Google Shape;631;p62"/>
          <p:cNvSpPr txBox="1">
            <a:spLocks noGrp="1"/>
          </p:cNvSpPr>
          <p:nvPr>
            <p:ph type="body" idx="1"/>
          </p:nvPr>
        </p:nvSpPr>
        <p:spPr>
          <a:xfrm>
            <a:off x="271600" y="1276825"/>
            <a:ext cx="3127500" cy="3675900"/>
          </a:xfrm>
          <a:prstGeom prst="rect">
            <a:avLst/>
          </a:prstGeom>
        </p:spPr>
        <p:txBody>
          <a:bodyPr spcFirstLastPara="1" wrap="square" lIns="91425" tIns="91425" rIns="91425" bIns="91425" anchor="t" anchorCtr="0">
            <a:normAutofit fontScale="92500" lnSpcReduction="20000"/>
          </a:bodyPr>
          <a:lstStyle/>
          <a:p>
            <a:pPr marL="0" lvl="0" indent="0" algn="l" rtl="0">
              <a:lnSpc>
                <a:spcPct val="100000"/>
              </a:lnSpc>
              <a:spcBef>
                <a:spcPts val="0"/>
              </a:spcBef>
              <a:spcAft>
                <a:spcPts val="0"/>
              </a:spcAft>
              <a:buNone/>
            </a:pPr>
            <a:r>
              <a:rPr lang="en" sz="2000" dirty="0"/>
              <a:t>Room for 4 (!)</a:t>
            </a:r>
            <a:endParaRPr sz="2000" dirty="0"/>
          </a:p>
          <a:p>
            <a:pPr marL="0" lvl="0" indent="0" algn="l" rtl="0">
              <a:lnSpc>
                <a:spcPct val="100000"/>
              </a:lnSpc>
              <a:spcBef>
                <a:spcPts val="500"/>
              </a:spcBef>
              <a:spcAft>
                <a:spcPts val="0"/>
              </a:spcAft>
              <a:buNone/>
            </a:pPr>
            <a:endParaRPr sz="1400" dirty="0"/>
          </a:p>
          <a:p>
            <a:pPr marL="0" lvl="0" indent="0" algn="l" rtl="0">
              <a:lnSpc>
                <a:spcPct val="100000"/>
              </a:lnSpc>
              <a:spcBef>
                <a:spcPts val="500"/>
              </a:spcBef>
              <a:spcAft>
                <a:spcPts val="0"/>
              </a:spcAft>
              <a:buNone/>
            </a:pPr>
            <a:r>
              <a:rPr lang="en" sz="2000" dirty="0"/>
              <a:t>Always staffed by </a:t>
            </a:r>
            <a:endParaRPr sz="2000" dirty="0"/>
          </a:p>
          <a:p>
            <a:pPr marL="0" lvl="0" indent="0" algn="l" rtl="0">
              <a:lnSpc>
                <a:spcPct val="100000"/>
              </a:lnSpc>
              <a:spcBef>
                <a:spcPts val="500"/>
              </a:spcBef>
              <a:spcAft>
                <a:spcPts val="0"/>
              </a:spcAft>
              <a:buNone/>
            </a:pPr>
            <a:r>
              <a:rPr lang="en" sz="2000" dirty="0"/>
              <a:t>Curbside Clerk</a:t>
            </a:r>
            <a:endParaRPr sz="2000" dirty="0"/>
          </a:p>
          <a:p>
            <a:pPr marL="0" lvl="0" indent="0" algn="l" rtl="0">
              <a:lnSpc>
                <a:spcPct val="100000"/>
              </a:lnSpc>
              <a:spcBef>
                <a:spcPts val="500"/>
              </a:spcBef>
              <a:spcAft>
                <a:spcPts val="0"/>
              </a:spcAft>
              <a:buNone/>
            </a:pPr>
            <a:endParaRPr sz="1400" dirty="0"/>
          </a:p>
          <a:p>
            <a:pPr marL="0" lvl="0" indent="0" algn="l" rtl="0">
              <a:lnSpc>
                <a:spcPct val="100000"/>
              </a:lnSpc>
              <a:spcBef>
                <a:spcPts val="500"/>
              </a:spcBef>
              <a:spcAft>
                <a:spcPts val="0"/>
              </a:spcAft>
              <a:buNone/>
            </a:pPr>
            <a:r>
              <a:rPr lang="en" sz="2000" dirty="0"/>
              <a:t>2nd Desk Clerk</a:t>
            </a:r>
            <a:endParaRPr sz="2000" dirty="0"/>
          </a:p>
          <a:p>
            <a:pPr marL="0" lvl="0" indent="0" algn="l" rtl="0">
              <a:lnSpc>
                <a:spcPct val="100000"/>
              </a:lnSpc>
              <a:spcBef>
                <a:spcPts val="500"/>
              </a:spcBef>
              <a:spcAft>
                <a:spcPts val="0"/>
              </a:spcAft>
              <a:buNone/>
            </a:pPr>
            <a:r>
              <a:rPr lang="en" sz="2000" dirty="0"/>
              <a:t>Until 7pm M-F, all day Sa</a:t>
            </a:r>
            <a:endParaRPr sz="2000" dirty="0"/>
          </a:p>
          <a:p>
            <a:pPr marL="0" lvl="0" indent="0" algn="l" rtl="0">
              <a:lnSpc>
                <a:spcPct val="100000"/>
              </a:lnSpc>
              <a:spcBef>
                <a:spcPts val="500"/>
              </a:spcBef>
              <a:spcAft>
                <a:spcPts val="0"/>
              </a:spcAft>
              <a:buNone/>
            </a:pPr>
            <a:endParaRPr sz="1400" dirty="0"/>
          </a:p>
          <a:p>
            <a:pPr marL="0" lvl="0" indent="0" algn="l" rtl="0">
              <a:lnSpc>
                <a:spcPct val="100000"/>
              </a:lnSpc>
              <a:spcBef>
                <a:spcPts val="500"/>
              </a:spcBef>
              <a:spcAft>
                <a:spcPts val="0"/>
              </a:spcAft>
              <a:buNone/>
            </a:pPr>
            <a:r>
              <a:rPr lang="en" sz="2000" dirty="0"/>
              <a:t>3rd Desk Clerk all day Su</a:t>
            </a:r>
            <a:endParaRPr sz="2000" dirty="0"/>
          </a:p>
          <a:p>
            <a:pPr marL="0" lvl="0" indent="0" algn="l" rtl="0">
              <a:lnSpc>
                <a:spcPct val="100000"/>
              </a:lnSpc>
              <a:spcBef>
                <a:spcPts val="500"/>
              </a:spcBef>
              <a:spcAft>
                <a:spcPts val="0"/>
              </a:spcAft>
              <a:buNone/>
            </a:pPr>
            <a:endParaRPr sz="1400" dirty="0"/>
          </a:p>
          <a:p>
            <a:pPr marL="0" lvl="0" indent="0" algn="l" rtl="0">
              <a:lnSpc>
                <a:spcPct val="100000"/>
              </a:lnSpc>
              <a:spcBef>
                <a:spcPts val="500"/>
              </a:spcBef>
              <a:spcAft>
                <a:spcPts val="500"/>
              </a:spcAft>
              <a:buNone/>
            </a:pPr>
            <a:r>
              <a:rPr lang="en" sz="2000" dirty="0"/>
              <a:t>1 station for holds and as needed use by Supervisor</a:t>
            </a:r>
            <a:endParaRPr sz="2000" dirty="0"/>
          </a:p>
        </p:txBody>
      </p:sp>
      <p:pic>
        <p:nvPicPr>
          <p:cNvPr id="632" name="Google Shape;632;p62"/>
          <p:cNvPicPr preferRelativeResize="0"/>
          <p:nvPr/>
        </p:nvPicPr>
        <p:blipFill>
          <a:blip r:embed="rId4">
            <a:alphaModFix/>
          </a:blip>
          <a:stretch>
            <a:fillRect/>
          </a:stretch>
        </p:blipFill>
        <p:spPr>
          <a:xfrm>
            <a:off x="152400" y="4530600"/>
            <a:ext cx="544151" cy="460499"/>
          </a:xfrm>
          <a:prstGeom prst="rect">
            <a:avLst/>
          </a:prstGeom>
          <a:noFill/>
          <a:ln>
            <a:noFill/>
          </a:ln>
        </p:spPr>
      </p:pic>
      <p:pic>
        <p:nvPicPr>
          <p:cNvPr id="633" name="Google Shape;633;p62" descr="Shape&#10;&#10;Description automatically generated with medium confidence"/>
          <p:cNvPicPr preferRelativeResize="0"/>
          <p:nvPr/>
        </p:nvPicPr>
        <p:blipFill rotWithShape="1">
          <a:blip r:embed="rId5">
            <a:alphaModFix/>
          </a:blip>
          <a:srcRect/>
          <a:stretch/>
        </p:blipFill>
        <p:spPr>
          <a:xfrm>
            <a:off x="8167925" y="4605596"/>
            <a:ext cx="823675" cy="3855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3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63"/>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Circulation Desk</a:t>
            </a:r>
            <a:endParaRPr/>
          </a:p>
        </p:txBody>
      </p:sp>
      <p:pic>
        <p:nvPicPr>
          <p:cNvPr id="639" name="Google Shape;639;p63"/>
          <p:cNvPicPr preferRelativeResize="0"/>
          <p:nvPr/>
        </p:nvPicPr>
        <p:blipFill>
          <a:blip r:embed="rId3">
            <a:alphaModFix/>
          </a:blip>
          <a:stretch>
            <a:fillRect/>
          </a:stretch>
        </p:blipFill>
        <p:spPr>
          <a:xfrm>
            <a:off x="152400" y="4530600"/>
            <a:ext cx="544151" cy="460499"/>
          </a:xfrm>
          <a:prstGeom prst="rect">
            <a:avLst/>
          </a:prstGeom>
          <a:noFill/>
          <a:ln>
            <a:noFill/>
          </a:ln>
        </p:spPr>
      </p:pic>
      <p:pic>
        <p:nvPicPr>
          <p:cNvPr id="640" name="Google Shape;640;p63" descr="Shape&#10;&#10;Description automatically generated with medium confidence"/>
          <p:cNvPicPr preferRelativeResize="0"/>
          <p:nvPr/>
        </p:nvPicPr>
        <p:blipFill rotWithShape="1">
          <a:blip r:embed="rId4">
            <a:alphaModFix/>
          </a:blip>
          <a:srcRect/>
          <a:stretch/>
        </p:blipFill>
        <p:spPr>
          <a:xfrm>
            <a:off x="8167925" y="4605596"/>
            <a:ext cx="823675" cy="385504"/>
          </a:xfrm>
          <a:prstGeom prst="rect">
            <a:avLst/>
          </a:prstGeom>
          <a:noFill/>
          <a:ln>
            <a:noFill/>
          </a:ln>
        </p:spPr>
      </p:pic>
      <p:pic>
        <p:nvPicPr>
          <p:cNvPr id="641" name="Google Shape;641;p63"/>
          <p:cNvPicPr preferRelativeResize="0"/>
          <p:nvPr/>
        </p:nvPicPr>
        <p:blipFill>
          <a:blip r:embed="rId5">
            <a:alphaModFix/>
          </a:blip>
          <a:stretch>
            <a:fillRect/>
          </a:stretch>
        </p:blipFill>
        <p:spPr>
          <a:xfrm>
            <a:off x="408788" y="1528875"/>
            <a:ext cx="2780974" cy="2085742"/>
          </a:xfrm>
          <a:prstGeom prst="rect">
            <a:avLst/>
          </a:prstGeom>
          <a:noFill/>
          <a:ln>
            <a:noFill/>
          </a:ln>
        </p:spPr>
      </p:pic>
      <p:sp>
        <p:nvSpPr>
          <p:cNvPr id="642" name="Google Shape;642;p63"/>
          <p:cNvSpPr txBox="1">
            <a:spLocks noGrp="1"/>
          </p:cNvSpPr>
          <p:nvPr>
            <p:ph type="body" idx="1"/>
          </p:nvPr>
        </p:nvSpPr>
        <p:spPr>
          <a:xfrm>
            <a:off x="4121700" y="500925"/>
            <a:ext cx="4632900" cy="3873900"/>
          </a:xfrm>
          <a:prstGeom prst="rect">
            <a:avLst/>
          </a:prstGeom>
        </p:spPr>
        <p:txBody>
          <a:bodyPr spcFirstLastPara="1" wrap="square" lIns="91425" tIns="91425" rIns="91425" bIns="91425" anchor="t" anchorCtr="0">
            <a:normAutofit/>
          </a:bodyPr>
          <a:lstStyle/>
          <a:p>
            <a:pPr marL="457200" lvl="0" indent="-355600" algn="l" rtl="0">
              <a:lnSpc>
                <a:spcPct val="200000"/>
              </a:lnSpc>
              <a:spcBef>
                <a:spcPts val="0"/>
              </a:spcBef>
              <a:spcAft>
                <a:spcPts val="0"/>
              </a:spcAft>
              <a:buClr>
                <a:srgbClr val="002B5A"/>
              </a:buClr>
              <a:buSzPts val="2000"/>
              <a:buChar char="●"/>
            </a:pPr>
            <a:r>
              <a:rPr lang="en" sz="2000">
                <a:solidFill>
                  <a:srgbClr val="002B5A"/>
                </a:solidFill>
              </a:rPr>
              <a:t>Searching for patrons</a:t>
            </a:r>
            <a:endParaRPr sz="2000">
              <a:solidFill>
                <a:srgbClr val="002B5A"/>
              </a:solidFill>
            </a:endParaRPr>
          </a:p>
          <a:p>
            <a:pPr marL="914400" lvl="1" indent="-355600" algn="l" rtl="0">
              <a:lnSpc>
                <a:spcPct val="200000"/>
              </a:lnSpc>
              <a:spcBef>
                <a:spcPts val="0"/>
              </a:spcBef>
              <a:spcAft>
                <a:spcPts val="0"/>
              </a:spcAft>
              <a:buClr>
                <a:srgbClr val="002B5A"/>
              </a:buClr>
              <a:buSzPts val="2000"/>
              <a:buChar char="○"/>
            </a:pPr>
            <a:r>
              <a:rPr lang="en" sz="2000">
                <a:solidFill>
                  <a:srgbClr val="002B5A"/>
                </a:solidFill>
              </a:rPr>
              <a:t>First name, Street, etc.</a:t>
            </a:r>
            <a:endParaRPr sz="2000">
              <a:solidFill>
                <a:srgbClr val="002B5A"/>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9"/>
          <p:cNvPicPr preferRelativeResize="0"/>
          <p:nvPr/>
        </p:nvPicPr>
        <p:blipFill>
          <a:blip r:embed="rId3">
            <a:alphaModFix/>
          </a:blip>
          <a:stretch>
            <a:fillRect/>
          </a:stretch>
        </p:blipFill>
        <p:spPr>
          <a:xfrm>
            <a:off x="152400" y="152400"/>
            <a:ext cx="8839200" cy="1496708"/>
          </a:xfrm>
          <a:prstGeom prst="rect">
            <a:avLst/>
          </a:prstGeom>
          <a:noFill/>
          <a:ln>
            <a:noFill/>
          </a:ln>
        </p:spPr>
      </p:pic>
      <p:sp>
        <p:nvSpPr>
          <p:cNvPr id="101" name="Google Shape;101;p19"/>
          <p:cNvSpPr txBox="1"/>
          <p:nvPr/>
        </p:nvSpPr>
        <p:spPr>
          <a:xfrm>
            <a:off x="933000" y="1739375"/>
            <a:ext cx="7089900" cy="357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Roboto"/>
                <a:ea typeface="Roboto"/>
                <a:cs typeface="Roboto"/>
                <a:sym typeface="Roboto"/>
              </a:rPr>
              <a:t>Baldwin Public Library</a:t>
            </a: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Birmingham, Michigan</a:t>
            </a:r>
            <a:endParaRPr sz="2000">
              <a:latin typeface="Roboto"/>
              <a:ea typeface="Roboto"/>
              <a:cs typeface="Roboto"/>
              <a:sym typeface="Roboto"/>
            </a:endParaRPr>
          </a:p>
          <a:p>
            <a:pPr marL="0" lvl="0" indent="0" algn="l" rtl="0">
              <a:spcBef>
                <a:spcPts val="0"/>
              </a:spcBef>
              <a:spcAft>
                <a:spcPts val="0"/>
              </a:spcAft>
              <a:buNone/>
            </a:pP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93 staff currently, including substitute librarians</a:t>
            </a: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3 service departments:</a:t>
            </a: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	Youth, Adult, Access Services</a:t>
            </a: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3 public desks:</a:t>
            </a: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	Youth, Adult, Circulation</a:t>
            </a:r>
            <a:endParaRPr sz="2000">
              <a:latin typeface="Roboto"/>
              <a:ea typeface="Roboto"/>
              <a:cs typeface="Roboto"/>
              <a:sym typeface="Roboto"/>
            </a:endParaRPr>
          </a:p>
          <a:p>
            <a:pPr marL="0" lvl="0" indent="0" algn="l" rtl="0">
              <a:spcBef>
                <a:spcPts val="0"/>
              </a:spcBef>
              <a:spcAft>
                <a:spcPts val="0"/>
              </a:spcAft>
              <a:buNone/>
            </a:pPr>
            <a:r>
              <a:rPr lang="en" sz="2000">
                <a:latin typeface="Roboto"/>
                <a:ea typeface="Roboto"/>
                <a:cs typeface="Roboto"/>
                <a:sym typeface="Roboto"/>
              </a:rPr>
              <a:t>Desks staffed by:</a:t>
            </a:r>
            <a:endParaRPr sz="2000">
              <a:latin typeface="Roboto"/>
              <a:ea typeface="Roboto"/>
              <a:cs typeface="Roboto"/>
              <a:sym typeface="Roboto"/>
            </a:endParaRPr>
          </a:p>
          <a:p>
            <a:pPr marL="0" lvl="0" indent="457200" algn="l" rtl="0">
              <a:spcBef>
                <a:spcPts val="0"/>
              </a:spcBef>
              <a:spcAft>
                <a:spcPts val="0"/>
              </a:spcAft>
              <a:buNone/>
            </a:pPr>
            <a:r>
              <a:rPr lang="en" sz="2000">
                <a:latin typeface="Roboto"/>
                <a:ea typeface="Roboto"/>
                <a:cs typeface="Roboto"/>
                <a:sym typeface="Roboto"/>
              </a:rPr>
              <a:t>Librarians, Reference Assistants, Clerks, Circ Supervisors</a:t>
            </a:r>
            <a:endParaRPr sz="2000">
              <a:latin typeface="Roboto"/>
              <a:ea typeface="Roboto"/>
              <a:cs typeface="Roboto"/>
              <a:sym typeface="Roboto"/>
            </a:endParaRPr>
          </a:p>
          <a:p>
            <a:pPr marL="0" lvl="0" indent="0" algn="l" rtl="0">
              <a:spcBef>
                <a:spcPts val="0"/>
              </a:spcBef>
              <a:spcAft>
                <a:spcPts val="0"/>
              </a:spcAft>
              <a:buNone/>
            </a:pPr>
            <a:endParaRPr sz="2000">
              <a:latin typeface="Roboto"/>
              <a:ea typeface="Roboto"/>
              <a:cs typeface="Roboto"/>
              <a:sym typeface="Roboto"/>
            </a:endParaRPr>
          </a:p>
        </p:txBody>
      </p:sp>
      <p:pic>
        <p:nvPicPr>
          <p:cNvPr id="102" name="Google Shape;102;p19"/>
          <p:cNvPicPr preferRelativeResize="0"/>
          <p:nvPr/>
        </p:nvPicPr>
        <p:blipFill>
          <a:blip r:embed="rId4">
            <a:alphaModFix/>
          </a:blip>
          <a:stretch>
            <a:fillRect/>
          </a:stretch>
        </p:blipFill>
        <p:spPr>
          <a:xfrm>
            <a:off x="152405" y="4330500"/>
            <a:ext cx="780600" cy="660600"/>
          </a:xfrm>
          <a:prstGeom prst="rect">
            <a:avLst/>
          </a:prstGeom>
          <a:noFill/>
          <a:ln>
            <a:noFill/>
          </a:ln>
        </p:spPr>
      </p:pic>
      <p:pic>
        <p:nvPicPr>
          <p:cNvPr id="103" name="Google Shape;103;p19" descr="Shape&#10;&#10;Description automatically generated with medium confidence"/>
          <p:cNvPicPr preferRelativeResize="0"/>
          <p:nvPr/>
        </p:nvPicPr>
        <p:blipFill rotWithShape="1">
          <a:blip r:embed="rId5">
            <a:alphaModFix/>
          </a:blip>
          <a:srcRect/>
          <a:stretch/>
        </p:blipFill>
        <p:spPr>
          <a:xfrm>
            <a:off x="7947661" y="4502506"/>
            <a:ext cx="1043941" cy="48859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47" name="Google Shape;647;p64"/>
          <p:cNvPicPr preferRelativeResize="0"/>
          <p:nvPr/>
        </p:nvPicPr>
        <p:blipFill>
          <a:blip r:embed="rId3">
            <a:alphaModFix/>
          </a:blip>
          <a:stretch>
            <a:fillRect/>
          </a:stretch>
        </p:blipFill>
        <p:spPr>
          <a:xfrm>
            <a:off x="683800" y="1509700"/>
            <a:ext cx="3209925" cy="2124075"/>
          </a:xfrm>
          <a:prstGeom prst="rect">
            <a:avLst/>
          </a:prstGeom>
          <a:noFill/>
          <a:ln>
            <a:noFill/>
          </a:ln>
        </p:spPr>
      </p:pic>
      <p:pic>
        <p:nvPicPr>
          <p:cNvPr id="648" name="Google Shape;648;p64"/>
          <p:cNvPicPr preferRelativeResize="0"/>
          <p:nvPr/>
        </p:nvPicPr>
        <p:blipFill>
          <a:blip r:embed="rId4">
            <a:alphaModFix/>
          </a:blip>
          <a:stretch>
            <a:fillRect/>
          </a:stretch>
        </p:blipFill>
        <p:spPr>
          <a:xfrm>
            <a:off x="4627625" y="724150"/>
            <a:ext cx="3857625" cy="3514725"/>
          </a:xfrm>
          <a:prstGeom prst="rect">
            <a:avLst/>
          </a:prstGeom>
          <a:noFill/>
          <a:ln>
            <a:noFill/>
          </a:ln>
        </p:spPr>
      </p:pic>
      <p:pic>
        <p:nvPicPr>
          <p:cNvPr id="649" name="Google Shape;649;p64"/>
          <p:cNvPicPr preferRelativeResize="0"/>
          <p:nvPr/>
        </p:nvPicPr>
        <p:blipFill>
          <a:blip r:embed="rId5">
            <a:alphaModFix/>
          </a:blip>
          <a:stretch>
            <a:fillRect/>
          </a:stretch>
        </p:blipFill>
        <p:spPr>
          <a:xfrm>
            <a:off x="152400" y="4530600"/>
            <a:ext cx="544151" cy="460499"/>
          </a:xfrm>
          <a:prstGeom prst="rect">
            <a:avLst/>
          </a:prstGeom>
          <a:noFill/>
          <a:ln>
            <a:noFill/>
          </a:ln>
        </p:spPr>
      </p:pic>
      <p:pic>
        <p:nvPicPr>
          <p:cNvPr id="650" name="Google Shape;650;p64" descr="Shape&#10;&#10;Description automatically generated with medium confidence"/>
          <p:cNvPicPr preferRelativeResize="0"/>
          <p:nvPr/>
        </p:nvPicPr>
        <p:blipFill rotWithShape="1">
          <a:blip r:embed="rId6">
            <a:alphaModFix/>
          </a:blip>
          <a:srcRect/>
          <a:stretch/>
        </p:blipFill>
        <p:spPr>
          <a:xfrm>
            <a:off x="8167925" y="4605596"/>
            <a:ext cx="823675" cy="3855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65"/>
          <p:cNvSpPr txBox="1">
            <a:spLocks noGrp="1"/>
          </p:cNvSpPr>
          <p:nvPr>
            <p:ph type="body" idx="1"/>
          </p:nvPr>
        </p:nvSpPr>
        <p:spPr>
          <a:xfrm>
            <a:off x="4121700" y="500925"/>
            <a:ext cx="4632900" cy="3873900"/>
          </a:xfrm>
          <a:prstGeom prst="rect">
            <a:avLst/>
          </a:prstGeom>
        </p:spPr>
        <p:txBody>
          <a:bodyPr spcFirstLastPara="1" wrap="square" lIns="91425" tIns="91425" rIns="91425" bIns="91425" anchor="t" anchorCtr="0">
            <a:normAutofit/>
          </a:bodyPr>
          <a:lstStyle/>
          <a:p>
            <a:pPr marL="457200" lvl="0" indent="0" algn="l" rtl="0">
              <a:lnSpc>
                <a:spcPct val="200000"/>
              </a:lnSpc>
              <a:spcBef>
                <a:spcPts val="0"/>
              </a:spcBef>
              <a:spcAft>
                <a:spcPts val="0"/>
              </a:spcAft>
              <a:buNone/>
            </a:pPr>
            <a:endParaRPr sz="2000">
              <a:solidFill>
                <a:srgbClr val="002B5A"/>
              </a:solidFill>
            </a:endParaRPr>
          </a:p>
          <a:p>
            <a:pPr marL="457200" lvl="0" indent="0" algn="l" rtl="0">
              <a:lnSpc>
                <a:spcPct val="200000"/>
              </a:lnSpc>
              <a:spcBef>
                <a:spcPts val="500"/>
              </a:spcBef>
              <a:spcAft>
                <a:spcPts val="0"/>
              </a:spcAft>
              <a:buNone/>
            </a:pPr>
            <a:endParaRPr sz="1400">
              <a:solidFill>
                <a:srgbClr val="002B5A"/>
              </a:solidFill>
            </a:endParaRPr>
          </a:p>
          <a:p>
            <a:pPr marL="457200" lvl="0" indent="-355600" algn="l" rtl="0">
              <a:lnSpc>
                <a:spcPct val="200000"/>
              </a:lnSpc>
              <a:spcBef>
                <a:spcPts val="500"/>
              </a:spcBef>
              <a:spcAft>
                <a:spcPts val="0"/>
              </a:spcAft>
              <a:buClr>
                <a:srgbClr val="002B5A"/>
              </a:buClr>
              <a:buSzPts val="2000"/>
              <a:buChar char="●"/>
            </a:pPr>
            <a:r>
              <a:rPr lang="en" sz="2000">
                <a:solidFill>
                  <a:srgbClr val="002B5A"/>
                </a:solidFill>
              </a:rPr>
              <a:t>Record Sets for Inventory</a:t>
            </a:r>
            <a:endParaRPr sz="2000">
              <a:solidFill>
                <a:srgbClr val="002B5A"/>
              </a:solidFill>
            </a:endParaRPr>
          </a:p>
          <a:p>
            <a:pPr marL="914400" lvl="1" indent="-355600" algn="l" rtl="0">
              <a:lnSpc>
                <a:spcPct val="200000"/>
              </a:lnSpc>
              <a:spcBef>
                <a:spcPts val="0"/>
              </a:spcBef>
              <a:spcAft>
                <a:spcPts val="0"/>
              </a:spcAft>
              <a:buClr>
                <a:srgbClr val="002B5A"/>
              </a:buClr>
              <a:buSzPts val="2000"/>
              <a:buChar char="○"/>
            </a:pPr>
            <a:r>
              <a:rPr lang="en" sz="2000">
                <a:solidFill>
                  <a:srgbClr val="002B5A"/>
                </a:solidFill>
              </a:rPr>
              <a:t>Alternative to CTRL-SHIFT-A</a:t>
            </a:r>
            <a:endParaRPr sz="2000">
              <a:solidFill>
                <a:srgbClr val="002B5A"/>
              </a:solidFill>
            </a:endParaRPr>
          </a:p>
        </p:txBody>
      </p:sp>
      <p:sp>
        <p:nvSpPr>
          <p:cNvPr id="656" name="Google Shape;656;p65"/>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Circulation Desk</a:t>
            </a:r>
            <a:endParaRPr/>
          </a:p>
        </p:txBody>
      </p:sp>
      <p:pic>
        <p:nvPicPr>
          <p:cNvPr id="657" name="Google Shape;657;p65"/>
          <p:cNvPicPr preferRelativeResize="0"/>
          <p:nvPr/>
        </p:nvPicPr>
        <p:blipFill>
          <a:blip r:embed="rId3">
            <a:alphaModFix/>
          </a:blip>
          <a:stretch>
            <a:fillRect/>
          </a:stretch>
        </p:blipFill>
        <p:spPr>
          <a:xfrm>
            <a:off x="152400" y="4530600"/>
            <a:ext cx="544151" cy="460499"/>
          </a:xfrm>
          <a:prstGeom prst="rect">
            <a:avLst/>
          </a:prstGeom>
          <a:noFill/>
          <a:ln>
            <a:noFill/>
          </a:ln>
        </p:spPr>
      </p:pic>
      <p:pic>
        <p:nvPicPr>
          <p:cNvPr id="658" name="Google Shape;658;p65" descr="Shape&#10;&#10;Description automatically generated with medium confidence"/>
          <p:cNvPicPr preferRelativeResize="0"/>
          <p:nvPr/>
        </p:nvPicPr>
        <p:blipFill rotWithShape="1">
          <a:blip r:embed="rId4">
            <a:alphaModFix/>
          </a:blip>
          <a:srcRect/>
          <a:stretch/>
        </p:blipFill>
        <p:spPr>
          <a:xfrm>
            <a:off x="8167925" y="4605596"/>
            <a:ext cx="823675" cy="385504"/>
          </a:xfrm>
          <a:prstGeom prst="rect">
            <a:avLst/>
          </a:prstGeom>
          <a:noFill/>
          <a:ln>
            <a:noFill/>
          </a:ln>
        </p:spPr>
      </p:pic>
      <p:pic>
        <p:nvPicPr>
          <p:cNvPr id="659" name="Google Shape;659;p65"/>
          <p:cNvPicPr preferRelativeResize="0"/>
          <p:nvPr/>
        </p:nvPicPr>
        <p:blipFill>
          <a:blip r:embed="rId5">
            <a:alphaModFix/>
          </a:blip>
          <a:stretch>
            <a:fillRect/>
          </a:stretch>
        </p:blipFill>
        <p:spPr>
          <a:xfrm>
            <a:off x="408788" y="1528875"/>
            <a:ext cx="2780974" cy="2085742"/>
          </a:xfrm>
          <a:prstGeom prst="rect">
            <a:avLst/>
          </a:prstGeom>
          <a:noFill/>
          <a:ln>
            <a:noFill/>
          </a:ln>
        </p:spPr>
      </p:pic>
      <p:sp>
        <p:nvSpPr>
          <p:cNvPr id="660" name="Google Shape;660;p65"/>
          <p:cNvSpPr txBox="1"/>
          <p:nvPr/>
        </p:nvSpPr>
        <p:spPr>
          <a:xfrm>
            <a:off x="4132050" y="420675"/>
            <a:ext cx="4612200" cy="1015800"/>
          </a:xfrm>
          <a:prstGeom prst="rect">
            <a:avLst/>
          </a:prstGeom>
          <a:noFill/>
          <a:ln>
            <a:noFill/>
          </a:ln>
        </p:spPr>
        <p:txBody>
          <a:bodyPr spcFirstLastPara="1" wrap="square" lIns="91425" tIns="91425" rIns="91425" bIns="0" anchor="t" anchorCtr="0">
            <a:spAutoFit/>
          </a:bodyPr>
          <a:lstStyle/>
          <a:p>
            <a:pPr marL="457200" lvl="0" indent="-355600" algn="l" rtl="0">
              <a:lnSpc>
                <a:spcPct val="200000"/>
              </a:lnSpc>
              <a:spcBef>
                <a:spcPts val="0"/>
              </a:spcBef>
              <a:spcAft>
                <a:spcPts val="0"/>
              </a:spcAft>
              <a:buClr>
                <a:srgbClr val="002B5A"/>
              </a:buClr>
              <a:buSzPts val="2000"/>
              <a:buFont typeface="Roboto"/>
              <a:buChar char="●"/>
            </a:pPr>
            <a:r>
              <a:rPr lang="en" sz="2000">
                <a:solidFill>
                  <a:srgbClr val="002B5A"/>
                </a:solidFill>
                <a:latin typeface="Roboto"/>
                <a:ea typeface="Roboto"/>
                <a:cs typeface="Roboto"/>
                <a:sym typeface="Roboto"/>
              </a:rPr>
              <a:t>Searching for patrons</a:t>
            </a:r>
            <a:endParaRPr sz="2000">
              <a:solidFill>
                <a:srgbClr val="002B5A"/>
              </a:solidFill>
              <a:latin typeface="Roboto"/>
              <a:ea typeface="Roboto"/>
              <a:cs typeface="Roboto"/>
              <a:sym typeface="Roboto"/>
            </a:endParaRPr>
          </a:p>
          <a:p>
            <a:pPr marL="914400" lvl="1" indent="-355600" algn="l" rtl="0">
              <a:lnSpc>
                <a:spcPct val="200000"/>
              </a:lnSpc>
              <a:spcBef>
                <a:spcPts val="0"/>
              </a:spcBef>
              <a:spcAft>
                <a:spcPts val="0"/>
              </a:spcAft>
              <a:buClr>
                <a:srgbClr val="002B5A"/>
              </a:buClr>
              <a:buSzPts val="2000"/>
              <a:buFont typeface="Roboto"/>
              <a:buChar char="○"/>
            </a:pPr>
            <a:r>
              <a:rPr lang="en" sz="2000">
                <a:solidFill>
                  <a:srgbClr val="002B5A"/>
                </a:solidFill>
                <a:latin typeface="Roboto"/>
                <a:ea typeface="Roboto"/>
                <a:cs typeface="Roboto"/>
                <a:sym typeface="Roboto"/>
              </a:rPr>
              <a:t>First name, Street, etc.</a:t>
            </a:r>
            <a:endParaRPr>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66"/>
          <p:cNvPicPr preferRelativeResize="0"/>
          <p:nvPr/>
        </p:nvPicPr>
        <p:blipFill>
          <a:blip r:embed="rId3">
            <a:alphaModFix/>
          </a:blip>
          <a:stretch>
            <a:fillRect/>
          </a:stretch>
        </p:blipFill>
        <p:spPr>
          <a:xfrm>
            <a:off x="152400" y="4530600"/>
            <a:ext cx="544151" cy="460499"/>
          </a:xfrm>
          <a:prstGeom prst="rect">
            <a:avLst/>
          </a:prstGeom>
          <a:noFill/>
          <a:ln>
            <a:noFill/>
          </a:ln>
        </p:spPr>
      </p:pic>
      <p:pic>
        <p:nvPicPr>
          <p:cNvPr id="666" name="Google Shape;666;p66" descr="Shape&#10;&#10;Description automatically generated with medium confidence"/>
          <p:cNvPicPr preferRelativeResize="0"/>
          <p:nvPr/>
        </p:nvPicPr>
        <p:blipFill rotWithShape="1">
          <a:blip r:embed="rId4">
            <a:alphaModFix/>
          </a:blip>
          <a:srcRect/>
          <a:stretch/>
        </p:blipFill>
        <p:spPr>
          <a:xfrm>
            <a:off x="8167925" y="4605596"/>
            <a:ext cx="823675" cy="385504"/>
          </a:xfrm>
          <a:prstGeom prst="rect">
            <a:avLst/>
          </a:prstGeom>
          <a:noFill/>
          <a:ln>
            <a:noFill/>
          </a:ln>
        </p:spPr>
      </p:pic>
      <p:pic>
        <p:nvPicPr>
          <p:cNvPr id="667" name="Google Shape;667;p66"/>
          <p:cNvPicPr preferRelativeResize="0"/>
          <p:nvPr/>
        </p:nvPicPr>
        <p:blipFill>
          <a:blip r:embed="rId5">
            <a:alphaModFix/>
          </a:blip>
          <a:stretch>
            <a:fillRect/>
          </a:stretch>
        </p:blipFill>
        <p:spPr>
          <a:xfrm>
            <a:off x="152400" y="844200"/>
            <a:ext cx="8839201" cy="2983105"/>
          </a:xfrm>
          <a:prstGeom prst="rect">
            <a:avLst/>
          </a:prstGeom>
          <a:noFill/>
          <a:ln>
            <a:noFill/>
          </a:ln>
        </p:spPr>
      </p:pic>
      <p:sp>
        <p:nvSpPr>
          <p:cNvPr id="668" name="Google Shape;668;p66"/>
          <p:cNvSpPr/>
          <p:nvPr/>
        </p:nvSpPr>
        <p:spPr>
          <a:xfrm>
            <a:off x="7491375" y="2459925"/>
            <a:ext cx="1500300" cy="385500"/>
          </a:xfrm>
          <a:prstGeom prst="ellipse">
            <a:avLst/>
          </a:prstGeom>
          <a:noFill/>
          <a:ln w="28575" cap="flat" cmpd="sng">
            <a:solidFill>
              <a:srgbClr val="F050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6"/>
          <p:cNvSpPr/>
          <p:nvPr/>
        </p:nvSpPr>
        <p:spPr>
          <a:xfrm>
            <a:off x="3821850" y="3441800"/>
            <a:ext cx="1500300" cy="385500"/>
          </a:xfrm>
          <a:prstGeom prst="ellipse">
            <a:avLst/>
          </a:prstGeom>
          <a:noFill/>
          <a:ln w="28575" cap="flat" cmpd="sng">
            <a:solidFill>
              <a:srgbClr val="002B5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Circulation Desk</a:t>
            </a:r>
            <a:endParaRPr/>
          </a:p>
        </p:txBody>
      </p:sp>
      <p:pic>
        <p:nvPicPr>
          <p:cNvPr id="675" name="Google Shape;675;p67"/>
          <p:cNvPicPr preferRelativeResize="0"/>
          <p:nvPr/>
        </p:nvPicPr>
        <p:blipFill>
          <a:blip r:embed="rId3">
            <a:alphaModFix/>
          </a:blip>
          <a:stretch>
            <a:fillRect/>
          </a:stretch>
        </p:blipFill>
        <p:spPr>
          <a:xfrm>
            <a:off x="152400" y="4530600"/>
            <a:ext cx="544151" cy="460499"/>
          </a:xfrm>
          <a:prstGeom prst="rect">
            <a:avLst/>
          </a:prstGeom>
          <a:noFill/>
          <a:ln>
            <a:noFill/>
          </a:ln>
        </p:spPr>
      </p:pic>
      <p:pic>
        <p:nvPicPr>
          <p:cNvPr id="676" name="Google Shape;676;p67" descr="Shape&#10;&#10;Description automatically generated with medium confidence"/>
          <p:cNvPicPr preferRelativeResize="0"/>
          <p:nvPr/>
        </p:nvPicPr>
        <p:blipFill rotWithShape="1">
          <a:blip r:embed="rId4">
            <a:alphaModFix/>
          </a:blip>
          <a:srcRect/>
          <a:stretch/>
        </p:blipFill>
        <p:spPr>
          <a:xfrm>
            <a:off x="8167925" y="4605596"/>
            <a:ext cx="823675" cy="385504"/>
          </a:xfrm>
          <a:prstGeom prst="rect">
            <a:avLst/>
          </a:prstGeom>
          <a:noFill/>
          <a:ln>
            <a:noFill/>
          </a:ln>
        </p:spPr>
      </p:pic>
      <p:pic>
        <p:nvPicPr>
          <p:cNvPr id="677" name="Google Shape;677;p67"/>
          <p:cNvPicPr preferRelativeResize="0"/>
          <p:nvPr/>
        </p:nvPicPr>
        <p:blipFill>
          <a:blip r:embed="rId5">
            <a:alphaModFix/>
          </a:blip>
          <a:stretch>
            <a:fillRect/>
          </a:stretch>
        </p:blipFill>
        <p:spPr>
          <a:xfrm>
            <a:off x="408788" y="1528875"/>
            <a:ext cx="2780974" cy="2085742"/>
          </a:xfrm>
          <a:prstGeom prst="rect">
            <a:avLst/>
          </a:prstGeom>
          <a:noFill/>
          <a:ln>
            <a:noFill/>
          </a:ln>
        </p:spPr>
      </p:pic>
      <p:sp>
        <p:nvSpPr>
          <p:cNvPr id="678" name="Google Shape;678;p67"/>
          <p:cNvSpPr txBox="1">
            <a:spLocks noGrp="1"/>
          </p:cNvSpPr>
          <p:nvPr>
            <p:ph type="body" idx="1"/>
          </p:nvPr>
        </p:nvSpPr>
        <p:spPr>
          <a:xfrm>
            <a:off x="4121700" y="500925"/>
            <a:ext cx="4632900" cy="3873900"/>
          </a:xfrm>
          <a:prstGeom prst="rect">
            <a:avLst/>
          </a:prstGeom>
        </p:spPr>
        <p:txBody>
          <a:bodyPr spcFirstLastPara="1" wrap="square" lIns="91425" tIns="91425" rIns="91425" bIns="91425" anchor="t" anchorCtr="0">
            <a:normAutofit/>
          </a:bodyPr>
          <a:lstStyle/>
          <a:p>
            <a:pPr marL="457200" lvl="0" indent="-355600" algn="l" rtl="0">
              <a:lnSpc>
                <a:spcPct val="200000"/>
              </a:lnSpc>
              <a:spcBef>
                <a:spcPts val="0"/>
              </a:spcBef>
              <a:spcAft>
                <a:spcPts val="0"/>
              </a:spcAft>
              <a:buClr>
                <a:srgbClr val="002B5A"/>
              </a:buClr>
              <a:buSzPts val="2000"/>
              <a:buChar char="●"/>
            </a:pPr>
            <a:r>
              <a:rPr lang="en" sz="2000">
                <a:solidFill>
                  <a:srgbClr val="002B5A"/>
                </a:solidFill>
              </a:rPr>
              <a:t>Searching for patrons</a:t>
            </a:r>
            <a:endParaRPr sz="2000">
              <a:solidFill>
                <a:srgbClr val="002B5A"/>
              </a:solidFill>
            </a:endParaRPr>
          </a:p>
          <a:p>
            <a:pPr marL="914400" lvl="1" indent="-355600" algn="l" rtl="0">
              <a:lnSpc>
                <a:spcPct val="200000"/>
              </a:lnSpc>
              <a:spcBef>
                <a:spcPts val="0"/>
              </a:spcBef>
              <a:spcAft>
                <a:spcPts val="0"/>
              </a:spcAft>
              <a:buClr>
                <a:srgbClr val="002B5A"/>
              </a:buClr>
              <a:buSzPts val="2000"/>
              <a:buChar char="○"/>
            </a:pPr>
            <a:r>
              <a:rPr lang="en" sz="2000">
                <a:solidFill>
                  <a:srgbClr val="002B5A"/>
                </a:solidFill>
              </a:rPr>
              <a:t>First name, Street, etc.</a:t>
            </a:r>
            <a:endParaRPr sz="2000">
              <a:solidFill>
                <a:srgbClr val="002B5A"/>
              </a:solidFill>
            </a:endParaRPr>
          </a:p>
          <a:p>
            <a:pPr marL="457200" lvl="0" indent="-355600" algn="l" rtl="0">
              <a:lnSpc>
                <a:spcPct val="200000"/>
              </a:lnSpc>
              <a:spcBef>
                <a:spcPts val="0"/>
              </a:spcBef>
              <a:spcAft>
                <a:spcPts val="0"/>
              </a:spcAft>
              <a:buClr>
                <a:srgbClr val="002B5A"/>
              </a:buClr>
              <a:buSzPts val="2000"/>
              <a:buChar char="●"/>
            </a:pPr>
            <a:r>
              <a:rPr lang="en" sz="2000">
                <a:solidFill>
                  <a:srgbClr val="002B5A"/>
                </a:solidFill>
              </a:rPr>
              <a:t>Record Sets for Inventory</a:t>
            </a:r>
            <a:endParaRPr sz="2000">
              <a:solidFill>
                <a:srgbClr val="002B5A"/>
              </a:solidFill>
            </a:endParaRPr>
          </a:p>
          <a:p>
            <a:pPr marL="914400" lvl="1" indent="-355600" algn="l" rtl="0">
              <a:lnSpc>
                <a:spcPct val="200000"/>
              </a:lnSpc>
              <a:spcBef>
                <a:spcPts val="0"/>
              </a:spcBef>
              <a:spcAft>
                <a:spcPts val="0"/>
              </a:spcAft>
              <a:buClr>
                <a:srgbClr val="002B5A"/>
              </a:buClr>
              <a:buSzPts val="2000"/>
              <a:buChar char="○"/>
            </a:pPr>
            <a:r>
              <a:rPr lang="en" sz="2000">
                <a:solidFill>
                  <a:srgbClr val="002B5A"/>
                </a:solidFill>
              </a:rPr>
              <a:t>Alternative to CTRL-SHIFT-A</a:t>
            </a:r>
            <a:endParaRPr sz="2000">
              <a:solidFill>
                <a:srgbClr val="002B5A"/>
              </a:solidFill>
            </a:endParaRPr>
          </a:p>
        </p:txBody>
      </p:sp>
      <p:sp>
        <p:nvSpPr>
          <p:cNvPr id="679" name="Google Shape;679;p67"/>
          <p:cNvSpPr txBox="1"/>
          <p:nvPr/>
        </p:nvSpPr>
        <p:spPr>
          <a:xfrm>
            <a:off x="4102475" y="2750675"/>
            <a:ext cx="4652100" cy="1908600"/>
          </a:xfrm>
          <a:prstGeom prst="rect">
            <a:avLst/>
          </a:prstGeom>
          <a:noFill/>
          <a:ln>
            <a:noFill/>
          </a:ln>
        </p:spPr>
        <p:txBody>
          <a:bodyPr spcFirstLastPara="1" wrap="square" lIns="91425" tIns="274300" rIns="91425" bIns="91425" anchor="t" anchorCtr="0">
            <a:spAutoFit/>
          </a:bodyPr>
          <a:lstStyle/>
          <a:p>
            <a:pPr marL="457200" lvl="0" indent="-355600" algn="l" rtl="0">
              <a:lnSpc>
                <a:spcPct val="200000"/>
              </a:lnSpc>
              <a:spcBef>
                <a:spcPts val="0"/>
              </a:spcBef>
              <a:spcAft>
                <a:spcPts val="0"/>
              </a:spcAft>
              <a:buClr>
                <a:srgbClr val="002B5A"/>
              </a:buClr>
              <a:buSzPts val="2000"/>
              <a:buFont typeface="Roboto"/>
              <a:buChar char="●"/>
            </a:pPr>
            <a:r>
              <a:rPr lang="en" sz="2000">
                <a:solidFill>
                  <a:srgbClr val="002B5A"/>
                </a:solidFill>
                <a:latin typeface="Roboto"/>
                <a:ea typeface="Roboto"/>
                <a:cs typeface="Roboto"/>
                <a:sym typeface="Roboto"/>
              </a:rPr>
              <a:t>Quick cataloging fixes</a:t>
            </a:r>
            <a:endParaRPr sz="2000">
              <a:solidFill>
                <a:srgbClr val="002B5A"/>
              </a:solidFill>
              <a:latin typeface="Roboto"/>
              <a:ea typeface="Roboto"/>
              <a:cs typeface="Roboto"/>
              <a:sym typeface="Roboto"/>
            </a:endParaRPr>
          </a:p>
          <a:p>
            <a:pPr marL="914400" lvl="1" indent="-355600" algn="l" rtl="0">
              <a:lnSpc>
                <a:spcPct val="200000"/>
              </a:lnSpc>
              <a:spcBef>
                <a:spcPts val="0"/>
              </a:spcBef>
              <a:spcAft>
                <a:spcPts val="0"/>
              </a:spcAft>
              <a:buClr>
                <a:srgbClr val="002B5A"/>
              </a:buClr>
              <a:buSzPts val="2000"/>
              <a:buFont typeface="Roboto"/>
              <a:buChar char="○"/>
            </a:pPr>
            <a:r>
              <a:rPr lang="en" sz="2000">
                <a:solidFill>
                  <a:srgbClr val="002B5A"/>
                </a:solidFill>
                <a:latin typeface="Roboto"/>
                <a:ea typeface="Roboto"/>
                <a:cs typeface="Roboto"/>
                <a:sym typeface="Roboto"/>
              </a:rPr>
              <a:t>Magazines, call numbers</a:t>
            </a:r>
            <a:endParaRPr sz="2000">
              <a:solidFill>
                <a:srgbClr val="002B5A"/>
              </a:solidFill>
              <a:latin typeface="Roboto"/>
              <a:ea typeface="Roboto"/>
              <a:cs typeface="Roboto"/>
              <a:sym typeface="Roboto"/>
            </a:endParaRPr>
          </a:p>
          <a:p>
            <a:pPr marL="914400" lvl="1" indent="-355600" algn="l" rtl="0">
              <a:lnSpc>
                <a:spcPct val="200000"/>
              </a:lnSpc>
              <a:spcBef>
                <a:spcPts val="0"/>
              </a:spcBef>
              <a:spcAft>
                <a:spcPts val="0"/>
              </a:spcAft>
              <a:buClr>
                <a:srgbClr val="002B5A"/>
              </a:buClr>
              <a:buSzPts val="2000"/>
              <a:buFont typeface="Roboto"/>
              <a:buChar char="○"/>
            </a:pPr>
            <a:r>
              <a:rPr lang="en" sz="2000">
                <a:solidFill>
                  <a:srgbClr val="002B5A"/>
                </a:solidFill>
                <a:latin typeface="Roboto"/>
                <a:ea typeface="Roboto"/>
                <a:cs typeface="Roboto"/>
                <a:sym typeface="Roboto"/>
              </a:rPr>
              <a:t>Changing Circ status</a:t>
            </a:r>
            <a:endParaRPr>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68"/>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Circulation Desk</a:t>
            </a:r>
            <a:endParaRPr/>
          </a:p>
        </p:txBody>
      </p:sp>
      <p:pic>
        <p:nvPicPr>
          <p:cNvPr id="685" name="Google Shape;685;p68"/>
          <p:cNvPicPr preferRelativeResize="0"/>
          <p:nvPr/>
        </p:nvPicPr>
        <p:blipFill>
          <a:blip r:embed="rId3">
            <a:alphaModFix/>
          </a:blip>
          <a:stretch>
            <a:fillRect/>
          </a:stretch>
        </p:blipFill>
        <p:spPr>
          <a:xfrm>
            <a:off x="152400" y="4530600"/>
            <a:ext cx="544151" cy="460499"/>
          </a:xfrm>
          <a:prstGeom prst="rect">
            <a:avLst/>
          </a:prstGeom>
          <a:noFill/>
          <a:ln>
            <a:noFill/>
          </a:ln>
        </p:spPr>
      </p:pic>
      <p:pic>
        <p:nvPicPr>
          <p:cNvPr id="686" name="Google Shape;686;p68" descr="Shape&#10;&#10;Description automatically generated with medium confidence"/>
          <p:cNvPicPr preferRelativeResize="0"/>
          <p:nvPr/>
        </p:nvPicPr>
        <p:blipFill rotWithShape="1">
          <a:blip r:embed="rId4">
            <a:alphaModFix/>
          </a:blip>
          <a:srcRect/>
          <a:stretch/>
        </p:blipFill>
        <p:spPr>
          <a:xfrm>
            <a:off x="8167925" y="4605596"/>
            <a:ext cx="823675" cy="385504"/>
          </a:xfrm>
          <a:prstGeom prst="rect">
            <a:avLst/>
          </a:prstGeom>
          <a:noFill/>
          <a:ln>
            <a:noFill/>
          </a:ln>
        </p:spPr>
      </p:pic>
      <p:sp>
        <p:nvSpPr>
          <p:cNvPr id="687" name="Google Shape;687;p68"/>
          <p:cNvSpPr txBox="1">
            <a:spLocks noGrp="1"/>
          </p:cNvSpPr>
          <p:nvPr>
            <p:ph type="body" idx="1"/>
          </p:nvPr>
        </p:nvSpPr>
        <p:spPr>
          <a:xfrm>
            <a:off x="4121700" y="500925"/>
            <a:ext cx="4632900" cy="3873900"/>
          </a:xfrm>
          <a:prstGeom prst="rect">
            <a:avLst/>
          </a:prstGeom>
        </p:spPr>
        <p:txBody>
          <a:bodyPr spcFirstLastPara="1" wrap="square" lIns="91425" tIns="91425" rIns="91425" bIns="91425" anchor="t" anchorCtr="0">
            <a:normAutofit/>
          </a:bodyPr>
          <a:lstStyle/>
          <a:p>
            <a:pPr marL="457200" lvl="0" indent="-355600" algn="l" rtl="0">
              <a:lnSpc>
                <a:spcPct val="200000"/>
              </a:lnSpc>
              <a:spcBef>
                <a:spcPts val="0"/>
              </a:spcBef>
              <a:spcAft>
                <a:spcPts val="0"/>
              </a:spcAft>
              <a:buClr>
                <a:srgbClr val="002B5A"/>
              </a:buClr>
              <a:buSzPts val="2000"/>
              <a:buChar char="●"/>
            </a:pPr>
            <a:r>
              <a:rPr lang="en" sz="2000">
                <a:solidFill>
                  <a:srgbClr val="002B5A"/>
                </a:solidFill>
              </a:rPr>
              <a:t>Record sets for mistakes</a:t>
            </a:r>
            <a:endParaRPr sz="2000">
              <a:solidFill>
                <a:srgbClr val="002B5A"/>
              </a:solidFill>
            </a:endParaRPr>
          </a:p>
          <a:p>
            <a:pPr marL="457200" lvl="0" indent="-355600" algn="l" rtl="0">
              <a:lnSpc>
                <a:spcPct val="200000"/>
              </a:lnSpc>
              <a:spcBef>
                <a:spcPts val="0"/>
              </a:spcBef>
              <a:spcAft>
                <a:spcPts val="0"/>
              </a:spcAft>
              <a:buClr>
                <a:srgbClr val="002B5A"/>
              </a:buClr>
              <a:buSzPts val="2000"/>
              <a:buChar char="●"/>
            </a:pPr>
            <a:r>
              <a:rPr lang="en" sz="2000">
                <a:solidFill>
                  <a:srgbClr val="002B5A"/>
                </a:solidFill>
              </a:rPr>
              <a:t>Record sets for Withdrawals</a:t>
            </a:r>
            <a:endParaRPr sz="2000">
              <a:solidFill>
                <a:srgbClr val="002B5A"/>
              </a:solidFill>
            </a:endParaRPr>
          </a:p>
          <a:p>
            <a:pPr marL="457200" lvl="0" indent="-355600" algn="l" rtl="0">
              <a:lnSpc>
                <a:spcPct val="200000"/>
              </a:lnSpc>
              <a:spcBef>
                <a:spcPts val="0"/>
              </a:spcBef>
              <a:spcAft>
                <a:spcPts val="0"/>
              </a:spcAft>
              <a:buClr>
                <a:srgbClr val="002B5A"/>
              </a:buClr>
              <a:buSzPts val="2000"/>
              <a:buChar char="●"/>
            </a:pPr>
            <a:r>
              <a:rPr lang="en" sz="2000">
                <a:solidFill>
                  <a:srgbClr val="002B5A"/>
                </a:solidFill>
              </a:rPr>
              <a:t>Easy duplication of patrons</a:t>
            </a:r>
            <a:endParaRPr sz="2000">
              <a:solidFill>
                <a:srgbClr val="002B5A"/>
              </a:solidFill>
            </a:endParaRPr>
          </a:p>
          <a:p>
            <a:pPr marL="914400" lvl="1" indent="-355600" algn="l" rtl="0">
              <a:lnSpc>
                <a:spcPct val="200000"/>
              </a:lnSpc>
              <a:spcBef>
                <a:spcPts val="0"/>
              </a:spcBef>
              <a:spcAft>
                <a:spcPts val="0"/>
              </a:spcAft>
              <a:buClr>
                <a:srgbClr val="002B5A"/>
              </a:buClr>
              <a:buSzPts val="2000"/>
              <a:buChar char="○"/>
            </a:pPr>
            <a:r>
              <a:rPr lang="en" sz="2000">
                <a:solidFill>
                  <a:srgbClr val="002B5A"/>
                </a:solidFill>
              </a:rPr>
              <a:t>Computer Users</a:t>
            </a:r>
            <a:endParaRPr sz="2000">
              <a:solidFill>
                <a:srgbClr val="002B5A"/>
              </a:solidFill>
            </a:endParaRPr>
          </a:p>
          <a:p>
            <a:pPr marL="914400" lvl="1" indent="-355600" algn="l" rtl="0">
              <a:lnSpc>
                <a:spcPct val="200000"/>
              </a:lnSpc>
              <a:spcBef>
                <a:spcPts val="0"/>
              </a:spcBef>
              <a:spcAft>
                <a:spcPts val="0"/>
              </a:spcAft>
              <a:buClr>
                <a:srgbClr val="002B5A"/>
              </a:buClr>
              <a:buSzPts val="2000"/>
              <a:buChar char="○"/>
            </a:pPr>
            <a:r>
              <a:rPr lang="en" sz="2000">
                <a:solidFill>
                  <a:srgbClr val="002B5A"/>
                </a:solidFill>
              </a:rPr>
              <a:t>Minors</a:t>
            </a:r>
            <a:endParaRPr sz="2000">
              <a:solidFill>
                <a:srgbClr val="002B5A"/>
              </a:solidFill>
            </a:endParaRPr>
          </a:p>
          <a:p>
            <a:pPr marL="457200" lvl="0" indent="-355600" algn="l" rtl="0">
              <a:lnSpc>
                <a:spcPct val="200000"/>
              </a:lnSpc>
              <a:spcBef>
                <a:spcPts val="0"/>
              </a:spcBef>
              <a:spcAft>
                <a:spcPts val="0"/>
              </a:spcAft>
              <a:buClr>
                <a:srgbClr val="002B5A"/>
              </a:buClr>
              <a:buSzPts val="2000"/>
              <a:buChar char="●"/>
            </a:pPr>
            <a:r>
              <a:rPr lang="en" sz="2000">
                <a:solidFill>
                  <a:srgbClr val="002B5A"/>
                </a:solidFill>
              </a:rPr>
              <a:t>Holds and ILLs (MeL) in one spot</a:t>
            </a:r>
            <a:endParaRPr sz="2000">
              <a:solidFill>
                <a:srgbClr val="002B5A"/>
              </a:solidFill>
            </a:endParaRPr>
          </a:p>
        </p:txBody>
      </p:sp>
      <p:pic>
        <p:nvPicPr>
          <p:cNvPr id="688" name="Google Shape;688;p68"/>
          <p:cNvPicPr preferRelativeResize="0"/>
          <p:nvPr/>
        </p:nvPicPr>
        <p:blipFill>
          <a:blip r:embed="rId5">
            <a:alphaModFix/>
          </a:blip>
          <a:stretch>
            <a:fillRect/>
          </a:stretch>
        </p:blipFill>
        <p:spPr>
          <a:xfrm>
            <a:off x="408788" y="1528875"/>
            <a:ext cx="2780974" cy="20857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2"/>
        <p:cNvGrpSpPr/>
        <p:nvPr/>
      </p:nvGrpSpPr>
      <p:grpSpPr>
        <a:xfrm>
          <a:off x="0" y="0"/>
          <a:ext cx="0" cy="0"/>
          <a:chOff x="0" y="0"/>
          <a:chExt cx="0" cy="0"/>
        </a:xfrm>
      </p:grpSpPr>
      <p:sp>
        <p:nvSpPr>
          <p:cNvPr id="693" name="Google Shape;693;p69"/>
          <p:cNvSpPr txBox="1">
            <a:spLocks noGrp="1"/>
          </p:cNvSpPr>
          <p:nvPr>
            <p:ph type="subTitle" idx="4294967295"/>
          </p:nvPr>
        </p:nvSpPr>
        <p:spPr>
          <a:xfrm>
            <a:off x="280250" y="1447550"/>
            <a:ext cx="4045200" cy="926700"/>
          </a:xfrm>
          <a:prstGeom prst="rect">
            <a:avLst/>
          </a:prstGeom>
        </p:spPr>
        <p:txBody>
          <a:bodyPr spcFirstLastPara="1" wrap="square" lIns="0" tIns="91425" rIns="91425" bIns="91425" anchor="t" anchorCtr="0">
            <a:noAutofit/>
          </a:bodyPr>
          <a:lstStyle/>
          <a:p>
            <a:pPr marL="0" lvl="0" indent="0" algn="l" rtl="0">
              <a:spcBef>
                <a:spcPts val="0"/>
              </a:spcBef>
              <a:spcAft>
                <a:spcPts val="0"/>
              </a:spcAft>
              <a:buNone/>
            </a:pPr>
            <a:r>
              <a:rPr lang="en" sz="3600" b="1">
                <a:solidFill>
                  <a:srgbClr val="002B5A"/>
                </a:solidFill>
              </a:rPr>
              <a:t>Kristen Tait</a:t>
            </a:r>
            <a:endParaRPr sz="3000" b="1">
              <a:solidFill>
                <a:srgbClr val="002B5A"/>
              </a:solidFill>
            </a:endParaRPr>
          </a:p>
          <a:p>
            <a:pPr marL="0" lvl="0" indent="0" algn="l" rtl="0">
              <a:spcBef>
                <a:spcPts val="1200"/>
              </a:spcBef>
              <a:spcAft>
                <a:spcPts val="0"/>
              </a:spcAft>
              <a:buNone/>
            </a:pPr>
            <a:r>
              <a:rPr lang="en" sz="3000" b="1">
                <a:solidFill>
                  <a:srgbClr val="002B5A"/>
                </a:solidFill>
              </a:rPr>
              <a:t>Baldwin Public Library</a:t>
            </a:r>
            <a:endParaRPr sz="3000" b="1">
              <a:solidFill>
                <a:srgbClr val="002B5A"/>
              </a:solidFill>
            </a:endParaRPr>
          </a:p>
          <a:p>
            <a:pPr marL="0" lvl="0" indent="0" algn="l" rtl="0">
              <a:spcBef>
                <a:spcPts val="1200"/>
              </a:spcBef>
              <a:spcAft>
                <a:spcPts val="1200"/>
              </a:spcAft>
              <a:buNone/>
            </a:pPr>
            <a:r>
              <a:rPr lang="en" sz="2400" b="1">
                <a:solidFill>
                  <a:srgbClr val="002B5A"/>
                </a:solidFill>
              </a:rPr>
              <a:t>kristen.tait@baldwinlib.org</a:t>
            </a:r>
            <a:endParaRPr sz="2400" b="1">
              <a:solidFill>
                <a:srgbClr val="002B5A"/>
              </a:solidFill>
            </a:endParaRPr>
          </a:p>
        </p:txBody>
      </p:sp>
      <p:pic>
        <p:nvPicPr>
          <p:cNvPr id="694" name="Google Shape;694;p69"/>
          <p:cNvPicPr preferRelativeResize="0"/>
          <p:nvPr/>
        </p:nvPicPr>
        <p:blipFill>
          <a:blip r:embed="rId3">
            <a:alphaModFix/>
          </a:blip>
          <a:stretch>
            <a:fillRect/>
          </a:stretch>
        </p:blipFill>
        <p:spPr>
          <a:xfrm>
            <a:off x="222850" y="4338425"/>
            <a:ext cx="4045176" cy="607375"/>
          </a:xfrm>
          <a:prstGeom prst="rect">
            <a:avLst/>
          </a:prstGeom>
          <a:noFill/>
          <a:ln>
            <a:noFill/>
          </a:ln>
        </p:spPr>
      </p:pic>
      <p:pic>
        <p:nvPicPr>
          <p:cNvPr id="695" name="Google Shape;695;p69" descr="Shape&#10;&#10;Description automatically generated with medium confidence"/>
          <p:cNvPicPr preferRelativeResize="0"/>
          <p:nvPr/>
        </p:nvPicPr>
        <p:blipFill rotWithShape="1">
          <a:blip r:embed="rId4">
            <a:alphaModFix/>
          </a:blip>
          <a:srcRect/>
          <a:stretch/>
        </p:blipFill>
        <p:spPr>
          <a:xfrm>
            <a:off x="8023861" y="4578706"/>
            <a:ext cx="1043941" cy="488597"/>
          </a:xfrm>
          <a:prstGeom prst="rect">
            <a:avLst/>
          </a:prstGeom>
          <a:noFill/>
          <a:ln>
            <a:noFill/>
          </a:ln>
        </p:spPr>
      </p:pic>
      <p:pic>
        <p:nvPicPr>
          <p:cNvPr id="696" name="Google Shape;696;p69"/>
          <p:cNvPicPr preferRelativeResize="0"/>
          <p:nvPr/>
        </p:nvPicPr>
        <p:blipFill>
          <a:blip r:embed="rId5">
            <a:alphaModFix/>
          </a:blip>
          <a:stretch>
            <a:fillRect/>
          </a:stretch>
        </p:blipFill>
        <p:spPr>
          <a:xfrm>
            <a:off x="4391975" y="679475"/>
            <a:ext cx="4513751" cy="31428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70"/>
          <p:cNvSpPr txBox="1">
            <a:spLocks noGrp="1"/>
          </p:cNvSpPr>
          <p:nvPr>
            <p:ph type="body" idx="1"/>
          </p:nvPr>
        </p:nvSpPr>
        <p:spPr>
          <a:xfrm>
            <a:off x="2514600" y="2222857"/>
            <a:ext cx="4114800" cy="598500"/>
          </a:xfrm>
          <a:prstGeom prst="rect">
            <a:avLst/>
          </a:prstGeom>
          <a:noFill/>
          <a:ln>
            <a:noFill/>
          </a:ln>
        </p:spPr>
        <p:txBody>
          <a:bodyPr spcFirstLastPara="1" wrap="square" lIns="68575" tIns="34275" rIns="68575" bIns="34275" anchor="t" anchorCtr="0">
            <a:normAutofit fontScale="77500" lnSpcReduction="20000"/>
          </a:bodyPr>
          <a:lstStyle/>
          <a:p>
            <a:pPr marL="0" lvl="0" indent="0" algn="ctr" rtl="0">
              <a:lnSpc>
                <a:spcPct val="90000"/>
              </a:lnSpc>
              <a:spcBef>
                <a:spcPts val="0"/>
              </a:spcBef>
              <a:spcAft>
                <a:spcPts val="1200"/>
              </a:spcAft>
              <a:buClr>
                <a:srgbClr val="F05023"/>
              </a:buClr>
              <a:buSzPts val="4500"/>
              <a:buNone/>
            </a:pPr>
            <a:r>
              <a:rPr lang="en"/>
              <a:t>THANK YOU</a:t>
            </a:r>
            <a:endParaRPr/>
          </a:p>
        </p:txBody>
      </p:sp>
      <p:sp>
        <p:nvSpPr>
          <p:cNvPr id="702" name="Google Shape;702;p70"/>
          <p:cNvSpPr txBox="1">
            <a:spLocks noGrp="1"/>
          </p:cNvSpPr>
          <p:nvPr>
            <p:ph type="body" idx="2"/>
          </p:nvPr>
        </p:nvSpPr>
        <p:spPr>
          <a:xfrm>
            <a:off x="2987874" y="3017405"/>
            <a:ext cx="3168300" cy="7170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1200"/>
              </a:spcAft>
              <a:buClr>
                <a:srgbClr val="575358"/>
              </a:buClr>
              <a:buSzPts val="2100"/>
              <a:buNone/>
            </a:pPr>
            <a:r>
              <a:rPr lang="en"/>
              <a:t>Questions?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body" idx="1"/>
          </p:nvPr>
        </p:nvSpPr>
        <p:spPr>
          <a:xfrm>
            <a:off x="1762350" y="4530600"/>
            <a:ext cx="5619300" cy="46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3 Public Service Desks: Youth</a:t>
            </a:r>
            <a:r>
              <a:rPr lang="en" sz="1800">
                <a:solidFill>
                  <a:srgbClr val="B7B7B7"/>
                </a:solidFill>
              </a:rPr>
              <a:t>, Adult, Circulation </a:t>
            </a:r>
            <a:endParaRPr sz="1800">
              <a:solidFill>
                <a:srgbClr val="B7B7B7"/>
              </a:solidFill>
            </a:endParaRPr>
          </a:p>
        </p:txBody>
      </p:sp>
      <p:pic>
        <p:nvPicPr>
          <p:cNvPr id="109" name="Google Shape;109;p20"/>
          <p:cNvPicPr preferRelativeResize="0"/>
          <p:nvPr/>
        </p:nvPicPr>
        <p:blipFill>
          <a:blip r:embed="rId3">
            <a:alphaModFix/>
          </a:blip>
          <a:stretch>
            <a:fillRect/>
          </a:stretch>
        </p:blipFill>
        <p:spPr>
          <a:xfrm>
            <a:off x="152400" y="4530600"/>
            <a:ext cx="544151" cy="460499"/>
          </a:xfrm>
          <a:prstGeom prst="rect">
            <a:avLst/>
          </a:prstGeom>
          <a:noFill/>
          <a:ln>
            <a:noFill/>
          </a:ln>
        </p:spPr>
      </p:pic>
      <p:pic>
        <p:nvPicPr>
          <p:cNvPr id="110" name="Google Shape;110;p20"/>
          <p:cNvPicPr preferRelativeResize="0"/>
          <p:nvPr/>
        </p:nvPicPr>
        <p:blipFill>
          <a:blip r:embed="rId4">
            <a:alphaModFix/>
          </a:blip>
          <a:stretch>
            <a:fillRect/>
          </a:stretch>
        </p:blipFill>
        <p:spPr>
          <a:xfrm>
            <a:off x="976075" y="90575"/>
            <a:ext cx="7191841" cy="4216600"/>
          </a:xfrm>
          <a:prstGeom prst="rect">
            <a:avLst/>
          </a:prstGeom>
          <a:noFill/>
          <a:ln>
            <a:noFill/>
          </a:ln>
        </p:spPr>
      </p:pic>
      <p:sp>
        <p:nvSpPr>
          <p:cNvPr id="111" name="Google Shape;111;p20"/>
          <p:cNvSpPr/>
          <p:nvPr/>
        </p:nvSpPr>
        <p:spPr>
          <a:xfrm rot="5400000">
            <a:off x="5840925" y="2388450"/>
            <a:ext cx="819600" cy="366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 name="Google Shape;112;p20" descr="Shape&#10;&#10;Description automatically generated with medium confidence"/>
          <p:cNvPicPr preferRelativeResize="0"/>
          <p:nvPr/>
        </p:nvPicPr>
        <p:blipFill rotWithShape="1">
          <a:blip r:embed="rId5">
            <a:alphaModFix/>
          </a:blip>
          <a:srcRect/>
          <a:stretch/>
        </p:blipFill>
        <p:spPr>
          <a:xfrm>
            <a:off x="8167925" y="4605596"/>
            <a:ext cx="823675" cy="3855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1"/>
          <p:cNvPicPr preferRelativeResize="0"/>
          <p:nvPr/>
        </p:nvPicPr>
        <p:blipFill>
          <a:blip r:embed="rId3">
            <a:alphaModFix/>
          </a:blip>
          <a:stretch>
            <a:fillRect/>
          </a:stretch>
        </p:blipFill>
        <p:spPr>
          <a:xfrm>
            <a:off x="152400" y="4530600"/>
            <a:ext cx="544151" cy="460499"/>
          </a:xfrm>
          <a:prstGeom prst="rect">
            <a:avLst/>
          </a:prstGeom>
          <a:noFill/>
          <a:ln>
            <a:noFill/>
          </a:ln>
        </p:spPr>
      </p:pic>
      <p:pic>
        <p:nvPicPr>
          <p:cNvPr id="118" name="Google Shape;118;p21"/>
          <p:cNvPicPr preferRelativeResize="0"/>
          <p:nvPr/>
        </p:nvPicPr>
        <p:blipFill>
          <a:blip r:embed="rId4">
            <a:alphaModFix/>
          </a:blip>
          <a:stretch>
            <a:fillRect/>
          </a:stretch>
        </p:blipFill>
        <p:spPr>
          <a:xfrm>
            <a:off x="976075" y="90575"/>
            <a:ext cx="7191841" cy="4216600"/>
          </a:xfrm>
          <a:prstGeom prst="rect">
            <a:avLst/>
          </a:prstGeom>
          <a:noFill/>
          <a:ln>
            <a:noFill/>
          </a:ln>
        </p:spPr>
      </p:pic>
      <p:sp>
        <p:nvSpPr>
          <p:cNvPr id="119" name="Google Shape;119;p21"/>
          <p:cNvSpPr/>
          <p:nvPr/>
        </p:nvSpPr>
        <p:spPr>
          <a:xfrm>
            <a:off x="2881825" y="2317775"/>
            <a:ext cx="819600" cy="366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 name="Google Shape;120;p21" descr="Shape&#10;&#10;Description automatically generated with medium confidence"/>
          <p:cNvPicPr preferRelativeResize="0"/>
          <p:nvPr/>
        </p:nvPicPr>
        <p:blipFill rotWithShape="1">
          <a:blip r:embed="rId5">
            <a:alphaModFix/>
          </a:blip>
          <a:srcRect/>
          <a:stretch/>
        </p:blipFill>
        <p:spPr>
          <a:xfrm>
            <a:off x="8167925" y="4605596"/>
            <a:ext cx="823675" cy="385504"/>
          </a:xfrm>
          <a:prstGeom prst="rect">
            <a:avLst/>
          </a:prstGeom>
          <a:noFill/>
          <a:ln>
            <a:noFill/>
          </a:ln>
        </p:spPr>
      </p:pic>
      <p:sp>
        <p:nvSpPr>
          <p:cNvPr id="121" name="Google Shape;121;p21"/>
          <p:cNvSpPr txBox="1">
            <a:spLocks noGrp="1"/>
          </p:cNvSpPr>
          <p:nvPr>
            <p:ph type="body" idx="1"/>
          </p:nvPr>
        </p:nvSpPr>
        <p:spPr>
          <a:xfrm>
            <a:off x="1762350" y="4530600"/>
            <a:ext cx="5619300" cy="46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3 Public Service Desks: </a:t>
            </a:r>
            <a:r>
              <a:rPr lang="en" sz="1800">
                <a:solidFill>
                  <a:srgbClr val="999999"/>
                </a:solidFill>
              </a:rPr>
              <a:t>Youth, </a:t>
            </a:r>
            <a:r>
              <a:rPr lang="en" sz="1800"/>
              <a:t>Adult</a:t>
            </a:r>
            <a:r>
              <a:rPr lang="en" sz="1800">
                <a:solidFill>
                  <a:srgbClr val="999999"/>
                </a:solidFill>
              </a:rPr>
              <a:t>, Circulation</a:t>
            </a:r>
            <a:r>
              <a:rPr lang="en" sz="1800"/>
              <a:t> </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2"/>
          <p:cNvPicPr preferRelativeResize="0"/>
          <p:nvPr/>
        </p:nvPicPr>
        <p:blipFill>
          <a:blip r:embed="rId3">
            <a:alphaModFix/>
          </a:blip>
          <a:stretch>
            <a:fillRect/>
          </a:stretch>
        </p:blipFill>
        <p:spPr>
          <a:xfrm>
            <a:off x="152400" y="4530600"/>
            <a:ext cx="544151" cy="460499"/>
          </a:xfrm>
          <a:prstGeom prst="rect">
            <a:avLst/>
          </a:prstGeom>
          <a:noFill/>
          <a:ln>
            <a:noFill/>
          </a:ln>
        </p:spPr>
      </p:pic>
      <p:pic>
        <p:nvPicPr>
          <p:cNvPr id="127" name="Google Shape;127;p22"/>
          <p:cNvPicPr preferRelativeResize="0"/>
          <p:nvPr/>
        </p:nvPicPr>
        <p:blipFill>
          <a:blip r:embed="rId4">
            <a:alphaModFix/>
          </a:blip>
          <a:stretch>
            <a:fillRect/>
          </a:stretch>
        </p:blipFill>
        <p:spPr>
          <a:xfrm>
            <a:off x="976075" y="90575"/>
            <a:ext cx="7191841" cy="4216600"/>
          </a:xfrm>
          <a:prstGeom prst="rect">
            <a:avLst/>
          </a:prstGeom>
          <a:noFill/>
          <a:ln>
            <a:noFill/>
          </a:ln>
        </p:spPr>
      </p:pic>
      <p:sp>
        <p:nvSpPr>
          <p:cNvPr id="128" name="Google Shape;128;p22"/>
          <p:cNvSpPr/>
          <p:nvPr/>
        </p:nvSpPr>
        <p:spPr>
          <a:xfrm rot="5400000">
            <a:off x="4330750" y="1702875"/>
            <a:ext cx="876900" cy="453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 name="Google Shape;129;p22" descr="Shape&#10;&#10;Description automatically generated with medium confidence"/>
          <p:cNvPicPr preferRelativeResize="0"/>
          <p:nvPr/>
        </p:nvPicPr>
        <p:blipFill rotWithShape="1">
          <a:blip r:embed="rId5">
            <a:alphaModFix/>
          </a:blip>
          <a:srcRect/>
          <a:stretch/>
        </p:blipFill>
        <p:spPr>
          <a:xfrm>
            <a:off x="8167925" y="4605596"/>
            <a:ext cx="823675" cy="385504"/>
          </a:xfrm>
          <a:prstGeom prst="rect">
            <a:avLst/>
          </a:prstGeom>
          <a:noFill/>
          <a:ln>
            <a:noFill/>
          </a:ln>
        </p:spPr>
      </p:pic>
      <p:sp>
        <p:nvSpPr>
          <p:cNvPr id="130" name="Google Shape;130;p22"/>
          <p:cNvSpPr txBox="1">
            <a:spLocks noGrp="1"/>
          </p:cNvSpPr>
          <p:nvPr>
            <p:ph type="body" idx="1"/>
          </p:nvPr>
        </p:nvSpPr>
        <p:spPr>
          <a:xfrm>
            <a:off x="1762350" y="4530600"/>
            <a:ext cx="5619300" cy="46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3 Public Service Desks: </a:t>
            </a:r>
            <a:r>
              <a:rPr lang="en" sz="1800">
                <a:solidFill>
                  <a:srgbClr val="999999"/>
                </a:solidFill>
              </a:rPr>
              <a:t>Youth, Adult, </a:t>
            </a:r>
            <a:r>
              <a:rPr lang="en" sz="1800"/>
              <a:t>Circulation </a:t>
            </a:r>
            <a:endParaRPr sz="1800"/>
          </a:p>
        </p:txBody>
      </p:sp>
      <p:sp>
        <p:nvSpPr>
          <p:cNvPr id="131" name="Google Shape;131;p22"/>
          <p:cNvSpPr/>
          <p:nvPr/>
        </p:nvSpPr>
        <p:spPr>
          <a:xfrm rot="5400000">
            <a:off x="3936725" y="2933100"/>
            <a:ext cx="425700" cy="453000"/>
          </a:xfrm>
          <a:prstGeom prst="ellipse">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3"/>
          <p:cNvPicPr preferRelativeResize="0"/>
          <p:nvPr/>
        </p:nvPicPr>
        <p:blipFill>
          <a:blip r:embed="rId3">
            <a:alphaModFix/>
          </a:blip>
          <a:stretch>
            <a:fillRect/>
          </a:stretch>
        </p:blipFill>
        <p:spPr>
          <a:xfrm>
            <a:off x="152400" y="152400"/>
            <a:ext cx="8839200" cy="1496708"/>
          </a:xfrm>
          <a:prstGeom prst="rect">
            <a:avLst/>
          </a:prstGeom>
          <a:noFill/>
          <a:ln>
            <a:noFill/>
          </a:ln>
        </p:spPr>
      </p:pic>
      <p:sp>
        <p:nvSpPr>
          <p:cNvPr id="137" name="Google Shape;137;p23"/>
          <p:cNvSpPr txBox="1"/>
          <p:nvPr/>
        </p:nvSpPr>
        <p:spPr>
          <a:xfrm>
            <a:off x="1832865" y="1868604"/>
            <a:ext cx="5478270" cy="287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dirty="0">
                <a:latin typeface="Roboto"/>
                <a:ea typeface="Roboto"/>
                <a:cs typeface="Roboto"/>
                <a:sym typeface="Roboto"/>
              </a:rPr>
              <a:t>ILS History</a:t>
            </a:r>
            <a:endParaRPr sz="2000" dirty="0">
              <a:latin typeface="Roboto"/>
              <a:ea typeface="Roboto"/>
              <a:cs typeface="Roboto"/>
              <a:sym typeface="Roboto"/>
            </a:endParaRPr>
          </a:p>
          <a:p>
            <a:pPr marL="0" lvl="0" indent="0" algn="l" rtl="0">
              <a:spcBef>
                <a:spcPts val="0"/>
              </a:spcBef>
              <a:spcAft>
                <a:spcPts val="0"/>
              </a:spcAft>
              <a:buNone/>
            </a:pPr>
            <a:endParaRPr sz="2000" dirty="0">
              <a:latin typeface="Roboto"/>
              <a:ea typeface="Roboto"/>
              <a:cs typeface="Roboto"/>
              <a:sym typeface="Roboto"/>
            </a:endParaRPr>
          </a:p>
          <a:p>
            <a:pPr marL="0" lvl="0" indent="0" algn="l" rtl="0">
              <a:spcBef>
                <a:spcPts val="0"/>
              </a:spcBef>
              <a:spcAft>
                <a:spcPts val="0"/>
              </a:spcAft>
              <a:buNone/>
            </a:pPr>
            <a:r>
              <a:rPr lang="en" sz="2000" dirty="0">
                <a:latin typeface="Roboto"/>
                <a:ea typeface="Roboto"/>
                <a:cs typeface="Roboto"/>
                <a:sym typeface="Roboto"/>
              </a:rPr>
              <a:t>CLSI/Voyager 		?-2006</a:t>
            </a:r>
            <a:endParaRPr sz="2000" dirty="0">
              <a:latin typeface="Roboto"/>
              <a:ea typeface="Roboto"/>
              <a:cs typeface="Roboto"/>
              <a:sym typeface="Roboto"/>
            </a:endParaRPr>
          </a:p>
          <a:p>
            <a:pPr marL="0" lvl="0" indent="0" algn="l" rtl="0">
              <a:spcBef>
                <a:spcPts val="0"/>
              </a:spcBef>
              <a:spcAft>
                <a:spcPts val="0"/>
              </a:spcAft>
              <a:buNone/>
            </a:pPr>
            <a:endParaRPr sz="500" dirty="0">
              <a:latin typeface="Roboto"/>
              <a:ea typeface="Roboto"/>
              <a:cs typeface="Roboto"/>
              <a:sym typeface="Roboto"/>
            </a:endParaRPr>
          </a:p>
          <a:p>
            <a:pPr marL="0" lvl="0" indent="0" algn="l" rtl="0">
              <a:spcBef>
                <a:spcPts val="0"/>
              </a:spcBef>
              <a:spcAft>
                <a:spcPts val="0"/>
              </a:spcAft>
              <a:buNone/>
            </a:pPr>
            <a:r>
              <a:rPr lang="en" sz="2000" dirty="0">
                <a:latin typeface="Roboto"/>
                <a:ea typeface="Roboto"/>
                <a:cs typeface="Roboto"/>
                <a:sym typeface="Roboto"/>
              </a:rPr>
              <a:t>Sirsi 			2006-2019</a:t>
            </a:r>
            <a:endParaRPr sz="2000" dirty="0">
              <a:latin typeface="Roboto"/>
              <a:ea typeface="Roboto"/>
              <a:cs typeface="Roboto"/>
              <a:sym typeface="Roboto"/>
            </a:endParaRPr>
          </a:p>
          <a:p>
            <a:pPr marL="0" lvl="0" indent="0" algn="l" rtl="0">
              <a:spcBef>
                <a:spcPts val="0"/>
              </a:spcBef>
              <a:spcAft>
                <a:spcPts val="0"/>
              </a:spcAft>
              <a:buNone/>
            </a:pPr>
            <a:endParaRPr sz="500" dirty="0">
              <a:latin typeface="Roboto"/>
              <a:ea typeface="Roboto"/>
              <a:cs typeface="Roboto"/>
              <a:sym typeface="Roboto"/>
            </a:endParaRPr>
          </a:p>
          <a:p>
            <a:pPr marL="0" lvl="0" indent="0" algn="l" rtl="0">
              <a:spcBef>
                <a:spcPts val="0"/>
              </a:spcBef>
              <a:spcAft>
                <a:spcPts val="0"/>
              </a:spcAft>
              <a:buNone/>
            </a:pPr>
            <a:r>
              <a:rPr lang="en" sz="2000" dirty="0">
                <a:latin typeface="Roboto"/>
                <a:ea typeface="Roboto"/>
                <a:cs typeface="Roboto"/>
                <a:sym typeface="Roboto"/>
              </a:rPr>
              <a:t>Polaris (hosted)		2019-present</a:t>
            </a:r>
            <a:endParaRPr sz="2000" dirty="0">
              <a:latin typeface="Roboto"/>
              <a:ea typeface="Roboto"/>
              <a:cs typeface="Roboto"/>
              <a:sym typeface="Roboto"/>
            </a:endParaRPr>
          </a:p>
          <a:p>
            <a:pPr marL="0" lvl="0" indent="0" algn="l" rtl="0">
              <a:spcBef>
                <a:spcPts val="200"/>
              </a:spcBef>
              <a:spcAft>
                <a:spcPts val="0"/>
              </a:spcAft>
              <a:buNone/>
            </a:pPr>
            <a:r>
              <a:rPr lang="en" sz="2000" dirty="0">
                <a:latin typeface="Roboto"/>
                <a:ea typeface="Roboto"/>
                <a:cs typeface="Roboto"/>
                <a:sym typeface="Roboto"/>
              </a:rPr>
              <a:t>	Started with 6.1</a:t>
            </a:r>
            <a:endParaRPr sz="2000" dirty="0">
              <a:latin typeface="Roboto"/>
              <a:ea typeface="Roboto"/>
              <a:cs typeface="Roboto"/>
              <a:sym typeface="Roboto"/>
            </a:endParaRPr>
          </a:p>
          <a:p>
            <a:pPr marL="0" lvl="0" indent="0" algn="l" rtl="0">
              <a:spcBef>
                <a:spcPts val="200"/>
              </a:spcBef>
              <a:spcAft>
                <a:spcPts val="0"/>
              </a:spcAft>
              <a:buNone/>
            </a:pPr>
            <a:r>
              <a:rPr lang="en" sz="2000" dirty="0">
                <a:latin typeface="Roboto"/>
                <a:ea typeface="Roboto"/>
                <a:cs typeface="Roboto"/>
                <a:sym typeface="Roboto"/>
              </a:rPr>
              <a:t>	Currently on 7.3 since 2/23</a:t>
            </a:r>
            <a:endParaRPr sz="2000" dirty="0">
              <a:latin typeface="Roboto"/>
              <a:ea typeface="Roboto"/>
              <a:cs typeface="Roboto"/>
              <a:sym typeface="Roboto"/>
            </a:endParaRPr>
          </a:p>
          <a:p>
            <a:pPr marL="0" lvl="0" indent="0" algn="l" rtl="0">
              <a:spcBef>
                <a:spcPts val="200"/>
              </a:spcBef>
              <a:spcAft>
                <a:spcPts val="200"/>
              </a:spcAft>
              <a:buNone/>
            </a:pPr>
            <a:r>
              <a:rPr lang="en" sz="2000" dirty="0">
                <a:latin typeface="Roboto"/>
                <a:ea typeface="Roboto"/>
                <a:cs typeface="Roboto"/>
                <a:sym typeface="Roboto"/>
              </a:rPr>
              <a:t>	LX starter notices since 5/23</a:t>
            </a:r>
            <a:endParaRPr sz="2000" dirty="0">
              <a:latin typeface="Roboto"/>
              <a:ea typeface="Roboto"/>
              <a:cs typeface="Roboto"/>
              <a:sym typeface="Roboto"/>
            </a:endParaRPr>
          </a:p>
        </p:txBody>
      </p:sp>
      <p:pic>
        <p:nvPicPr>
          <p:cNvPr id="138" name="Google Shape;138;p23"/>
          <p:cNvPicPr preferRelativeResize="0"/>
          <p:nvPr/>
        </p:nvPicPr>
        <p:blipFill>
          <a:blip r:embed="rId4">
            <a:alphaModFix/>
          </a:blip>
          <a:stretch>
            <a:fillRect/>
          </a:stretch>
        </p:blipFill>
        <p:spPr>
          <a:xfrm>
            <a:off x="152405" y="4330500"/>
            <a:ext cx="780600" cy="660600"/>
          </a:xfrm>
          <a:prstGeom prst="rect">
            <a:avLst/>
          </a:prstGeom>
          <a:noFill/>
          <a:ln>
            <a:noFill/>
          </a:ln>
        </p:spPr>
      </p:pic>
      <p:pic>
        <p:nvPicPr>
          <p:cNvPr id="139" name="Google Shape;139;p23" descr="Shape&#10;&#10;Description automatically generated with medium confidence"/>
          <p:cNvPicPr preferRelativeResize="0"/>
          <p:nvPr/>
        </p:nvPicPr>
        <p:blipFill rotWithShape="1">
          <a:blip r:embed="rId5">
            <a:alphaModFix/>
          </a:blip>
          <a:srcRect/>
          <a:stretch/>
        </p:blipFill>
        <p:spPr>
          <a:xfrm>
            <a:off x="7947661" y="4502506"/>
            <a:ext cx="1043941" cy="488597"/>
          </a:xfrm>
          <a:prstGeom prst="rect">
            <a:avLst/>
          </a:prstGeom>
          <a:noFill/>
          <a:ln>
            <a:noFill/>
          </a:ln>
        </p:spPr>
      </p:pic>
    </p:spTree>
  </p:cSld>
  <p:clrMapOvr>
    <a:masterClrMapping/>
  </p:clrMapOvr>
</p:sld>
</file>

<file path=ppt/theme/theme1.xml><?xml version="1.0" encoding="utf-8"?>
<a:theme xmlns:a="http://schemas.openxmlformats.org/drawingml/2006/main" name="BPL">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2600</Words>
  <Application>Microsoft Office PowerPoint</Application>
  <PresentationFormat>On-screen Show (16:9)</PresentationFormat>
  <Paragraphs>365</Paragraphs>
  <Slides>56</Slides>
  <Notes>56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Roboto</vt:lpstr>
      <vt:lpstr>Merriweather</vt:lpstr>
      <vt:lpstr>Arial</vt:lpstr>
      <vt:lpstr>BPL</vt:lpstr>
      <vt:lpstr>Leap into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Maximizing LEAP At Public Service Desks</vt:lpstr>
      <vt:lpstr>LEAP vs client</vt:lpstr>
      <vt:lpstr>Baldwin Polaris Setup for public desks</vt:lpstr>
      <vt:lpstr>Shared Settings &amp; Training </vt:lpstr>
      <vt:lpstr>Shared uses &amp; training: Settings/Print Options</vt:lpstr>
      <vt:lpstr>Shared uses &amp; training: Settings/Workform Defaults - Item</vt:lpstr>
      <vt:lpstr>Shared uses &amp; training: Settings/Workform Defaults - Tracker</vt:lpstr>
      <vt:lpstr>Shared uses &amp; training: Hamburger Menu</vt:lpstr>
      <vt:lpstr>Shared uses &amp; training: Hamburger Menu</vt:lpstr>
      <vt:lpstr>Shared uses &amp; training: Hamburger Menu</vt:lpstr>
      <vt:lpstr>Shared uses &amp; training: Hamburger Menu</vt:lpstr>
      <vt:lpstr>Shared uses &amp; training: Hamburger Menu</vt:lpstr>
      <vt:lpstr>Shared uses &amp; training: Search Box</vt:lpstr>
      <vt:lpstr>Shared uses &amp; training: Search Box</vt:lpstr>
      <vt:lpstr>Shared uses &amp; training: Search Box</vt:lpstr>
      <vt:lpstr>Shared uses &amp; training: Search Box</vt:lpstr>
      <vt:lpstr>Shared uses &amp; training: Search Box</vt:lpstr>
      <vt:lpstr>Shared uses &amp; training: Search Box</vt:lpstr>
      <vt:lpstr>Shared uses &amp; training: Find Tool/Default search option</vt:lpstr>
      <vt:lpstr>Shared uses &amp; training: Find Tool/Defaults for searches</vt:lpstr>
      <vt:lpstr>Shared uses &amp; training: Find Tool/Defaults for searches</vt:lpstr>
      <vt:lpstr>Shared uses &amp; training: Find Tool/Default Column Settings</vt:lpstr>
      <vt:lpstr>Shared uses &amp; training: Find Tool/Default Column Settings</vt:lpstr>
      <vt:lpstr>Shared uses &amp; training: Find Tool/Default Column Settings</vt:lpstr>
      <vt:lpstr>Shared uses &amp; training: Find Tool/Default Column Settings</vt:lpstr>
      <vt:lpstr>Shared uses &amp; training: Find Tool/Default Column Settings</vt:lpstr>
      <vt:lpstr>Shared uses &amp; training: Permissions</vt:lpstr>
      <vt:lpstr>Public Desks</vt:lpstr>
      <vt:lpstr>Youth Desk</vt:lpstr>
      <vt:lpstr>Youth Desk</vt:lpstr>
      <vt:lpstr>PowerPoint Presentation</vt:lpstr>
      <vt:lpstr>Youth Desk</vt:lpstr>
      <vt:lpstr>PowerPoint Presentation</vt:lpstr>
      <vt:lpstr>Adult Desk</vt:lpstr>
      <vt:lpstr>Adult Desk</vt:lpstr>
      <vt:lpstr>PowerPoint Presentation</vt:lpstr>
      <vt:lpstr>Adult Desk</vt:lpstr>
      <vt:lpstr>Adult Desk</vt:lpstr>
      <vt:lpstr>Circulation Desk</vt:lpstr>
      <vt:lpstr>Circulation Desk</vt:lpstr>
      <vt:lpstr>PowerPoint Presentation</vt:lpstr>
      <vt:lpstr>Circulation Desk</vt:lpstr>
      <vt:lpstr>PowerPoint Presentation</vt:lpstr>
      <vt:lpstr>Circulation Desk</vt:lpstr>
      <vt:lpstr>Circulation Desk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Leap into Service</dc:title>
  <cp:lastModifiedBy>Library_Employee</cp:lastModifiedBy>
  <cp:revision>3</cp:revision>
  <dcterms:modified xsi:type="dcterms:W3CDTF">2023-05-12T06:44:59Z</dcterms:modified>
</cp:coreProperties>
</file>