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1" r:id="rId2"/>
    <p:sldId id="266" r:id="rId3"/>
    <p:sldId id="263" r:id="rId4"/>
    <p:sldId id="257" r:id="rId5"/>
    <p:sldId id="265" r:id="rId6"/>
    <p:sldId id="267" r:id="rId7"/>
    <p:sldId id="268" r:id="rId8"/>
    <p:sldId id="279" r:id="rId9"/>
    <p:sldId id="269" r:id="rId10"/>
    <p:sldId id="281" r:id="rId11"/>
    <p:sldId id="270" r:id="rId12"/>
    <p:sldId id="282" r:id="rId13"/>
    <p:sldId id="283" r:id="rId14"/>
    <p:sldId id="272" r:id="rId15"/>
    <p:sldId id="284" r:id="rId16"/>
    <p:sldId id="273" r:id="rId17"/>
    <p:sldId id="271" r:id="rId18"/>
    <p:sldId id="285" r:id="rId19"/>
    <p:sldId id="276" r:id="rId20"/>
    <p:sldId id="277" r:id="rId21"/>
    <p:sldId id="278" r:id="rId22"/>
    <p:sldId id="286" r:id="rId23"/>
    <p:sldId id="259" r:id="rId24"/>
    <p:sldId id="287" r:id="rId25"/>
    <p:sldId id="288" r:id="rId26"/>
  </p:sldIdLst>
  <p:sldSz cx="9144000" cy="5143500" type="screen16x9"/>
  <p:notesSz cx="9312275" cy="7026275"/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4042"/>
    <a:srgbClr val="F7781E"/>
    <a:srgbClr val="F7941E"/>
    <a:srgbClr val="4A76B7"/>
    <a:srgbClr val="4E76AD"/>
    <a:srgbClr val="444444"/>
    <a:srgbClr val="58595B"/>
    <a:srgbClr val="6C9DD3"/>
    <a:srgbClr val="2887A4"/>
    <a:srgbClr val="D9473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F606853-7671-496A-8E4F-DF71F8EC918B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3" autoAdjust="0"/>
    <p:restoredTop sz="93369" autoAdjust="0"/>
  </p:normalViewPr>
  <p:slideViewPr>
    <p:cSldViewPr snapToGrid="0" snapToObjects="1">
      <p:cViewPr varScale="1">
        <p:scale>
          <a:sx n="91" d="100"/>
          <a:sy n="91" d="100"/>
        </p:scale>
        <p:origin x="-3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C57D-50A8-4113-AF4F-EE54683BB0B3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630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36925"/>
            <a:ext cx="7448550" cy="316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3850"/>
            <a:ext cx="403542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673850"/>
            <a:ext cx="403542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31875-336E-4861-BEE1-71ADDFC57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A0346A-FE0F-4754-8956-9D1E2040758C}" type="slidenum">
              <a:rPr lang="en-US"/>
              <a:pPr/>
              <a:t>5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4575" y="527050"/>
            <a:ext cx="4683125" cy="263525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6E0D48-CB22-45EA-BB15-1FC217862A7F}" type="slidenum">
              <a:rPr lang="en-US"/>
              <a:pPr/>
              <a:t>10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way you feel about your job comes through</a:t>
            </a:r>
          </a:p>
          <a:p>
            <a:r>
              <a:rPr lang="en-US"/>
              <a:t>Help me with this next group of patrons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20281" y="451889"/>
            <a:ext cx="4735007" cy="468458"/>
          </a:xfrm>
        </p:spPr>
        <p:txBody>
          <a:bodyPr lIns="0" tIns="0" rIns="0" bIns="0" anchor="t" anchorCtr="0">
            <a:noAutofit/>
          </a:bodyPr>
          <a:lstStyle>
            <a:lvl1pPr algn="ct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20281" y="931136"/>
            <a:ext cx="4735007" cy="42872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440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9696" y="471418"/>
            <a:ext cx="7468222" cy="3778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1" i="0">
                <a:solidFill>
                  <a:srgbClr val="F778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519696" y="1000560"/>
            <a:ext cx="7468222" cy="3251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  <a:lvl5pP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97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14752" y="469870"/>
            <a:ext cx="8021734" cy="6572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53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1200" y="1318045"/>
            <a:ext cx="5189283" cy="2963195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rgbClr val="414042"/>
                </a:solidFill>
              </a:defRPr>
            </a:lvl1pPr>
            <a:lvl2pPr marL="457181" indent="0">
              <a:buNone/>
              <a:defRPr sz="2800"/>
            </a:lvl2pPr>
            <a:lvl3pPr marL="914362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5" indent="0">
              <a:buNone/>
              <a:defRPr sz="2000"/>
            </a:lvl6pPr>
            <a:lvl7pPr marL="2743086" indent="0">
              <a:buNone/>
              <a:defRPr sz="2000"/>
            </a:lvl7pPr>
            <a:lvl8pPr marL="3200266" indent="0">
              <a:buNone/>
              <a:defRPr sz="2000"/>
            </a:lvl8pPr>
            <a:lvl9pPr marL="365744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510073" y="477423"/>
            <a:ext cx="7641453" cy="6449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F778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27740" y="1317582"/>
            <a:ext cx="2323786" cy="2963600"/>
          </a:xfrm>
        </p:spPr>
        <p:txBody>
          <a:bodyPr/>
          <a:lstStyle>
            <a:lvl1pPr>
              <a:buClr>
                <a:srgbClr val="000000"/>
              </a:buClr>
              <a:defRPr>
                <a:solidFill>
                  <a:srgbClr val="414042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414042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414042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414042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41404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98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_blue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77319" y="510381"/>
            <a:ext cx="4400404" cy="468458"/>
          </a:xfrm>
        </p:spPr>
        <p:txBody>
          <a:bodyPr lIns="0" tIns="0" rIns="0" bIns="0" anchor="t" anchorCtr="0">
            <a:noAutofit/>
          </a:bodyPr>
          <a:lstStyle>
            <a:lvl1pPr algn="r">
              <a:defRPr sz="2400" b="1" i="0">
                <a:solidFill>
                  <a:srgbClr val="F7941E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77319" y="1008870"/>
            <a:ext cx="4400404" cy="42872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00" b="0" i="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930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/>
          <a:lstStyle/>
          <a:p>
            <a:fld id="{A3184BEE-3B3C-4942-B91A-DFC74987395A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7" y="4857749"/>
            <a:ext cx="5507719" cy="20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/>
          <a:lstStyle/>
          <a:p>
            <a:fld id="{5F335A33-F4D4-4FD1-930A-34D9C92DCF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 slide3_bluegra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8" y="0"/>
            <a:ext cx="9181446" cy="51691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704" y="394787"/>
            <a:ext cx="7679950" cy="46334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704" y="1010202"/>
            <a:ext cx="7679950" cy="31940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940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457181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rgbClr val="F7781E"/>
          </a:solidFill>
          <a:latin typeface="Helvetica"/>
          <a:ea typeface="+mj-ea"/>
          <a:cs typeface="Helvetica"/>
        </a:defRPr>
      </a:lvl1pPr>
    </p:titleStyle>
    <p:bodyStyle>
      <a:lvl1pPr marL="127414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800" b="0" i="0" kern="1200">
          <a:solidFill>
            <a:srgbClr val="414042"/>
          </a:solidFill>
          <a:latin typeface="Helvetica"/>
          <a:ea typeface="+mn-ea"/>
          <a:cs typeface="Helvetica"/>
        </a:defRPr>
      </a:lvl1pPr>
      <a:lvl2pPr marL="515610" indent="-17385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500" b="0" i="0" kern="1200">
          <a:solidFill>
            <a:srgbClr val="414042"/>
          </a:solidFill>
          <a:latin typeface="Helvetica"/>
          <a:ea typeface="+mn-ea"/>
          <a:cs typeface="Helvetica"/>
        </a:defRPr>
      </a:lvl2pPr>
      <a:lvl3pPr marL="729951" indent="-126223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•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3pPr>
      <a:lvl4pPr marL="984779" indent="-127414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–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4pPr>
      <a:lvl5pPr marL="1158633" indent="-86928" algn="l" defTabSz="457181" rtl="0" eaLnBrk="1" latinLnBrk="0" hangingPunct="1">
        <a:lnSpc>
          <a:spcPct val="85000"/>
        </a:lnSpc>
        <a:spcBef>
          <a:spcPct val="20000"/>
        </a:spcBef>
        <a:buClr>
          <a:srgbClr val="000000"/>
        </a:buClr>
        <a:buFont typeface="Arial"/>
        <a:buChar char="»"/>
        <a:defRPr sz="1400" b="0" i="0" kern="1200">
          <a:solidFill>
            <a:srgbClr val="414042"/>
          </a:solidFill>
          <a:latin typeface="Helvetica"/>
          <a:ea typeface="+mn-ea"/>
          <a:cs typeface="Helvetica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\Documents\customer%20service%20-%20atlanta\CS%20Inattentive_mpeg2video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\Documents\customer%20service%20-%20atlanta\Aretha%20Atlanta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\Documents\customer%20service%20-%20atlanta\It's%20all%20about%20the%20presentation-Xdi4OEbVOh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f\Documents\customer%20service%20-%20atlanta\CS%20Not%20my%20Problem_mpeg2video.m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86159"/>
            <a:ext cx="4483099" cy="92034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MANAGING STUDENT WORKERS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adweek.com/socialtimes/files/2012/04/shutterstock_23156512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585545"/>
            <a:ext cx="3836931" cy="2557954"/>
          </a:xfrm>
          <a:prstGeom prst="rect">
            <a:avLst/>
          </a:prstGeom>
          <a:noFill/>
        </p:spPr>
      </p:pic>
      <p:pic>
        <p:nvPicPr>
          <p:cNvPr id="5124" name="Picture 4" descr="http://www.phaseware.com/Portals/40236/images/angry-customer-f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377" y="1"/>
            <a:ext cx="2405124" cy="2853228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5931639" y="-312392"/>
            <a:ext cx="2259724" cy="1232740"/>
          </a:xfrm>
          <a:prstGeom prst="wedgeEllipseCallout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37738" y="1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14042"/>
                </a:solidFill>
              </a:rPr>
              <a:t>If he calls in sick one more time I’ll scream!!!!</a:t>
            </a:r>
            <a:endParaRPr lang="en-US" sz="1200" b="1" dirty="0">
              <a:solidFill>
                <a:srgbClr val="414042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778000" y="1168400"/>
            <a:ext cx="1640052" cy="1264580"/>
          </a:xfrm>
          <a:prstGeom prst="wedgeRoundRectCallout">
            <a:avLst>
              <a:gd name="adj1" fmla="val -17171"/>
              <a:gd name="adj2" fmla="val 102766"/>
              <a:gd name="adj3" fmla="val 16667"/>
            </a:avLst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not the time to do homework!!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12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I LOVE MY JOB! CAN’T YOU TELL</a:t>
            </a:r>
            <a:r>
              <a:rPr lang="en-US" sz="4000" dirty="0"/>
              <a:t>!</a:t>
            </a:r>
          </a:p>
        </p:txBody>
      </p:sp>
      <p:pic>
        <p:nvPicPr>
          <p:cNvPr id="410627" name="Picture 3" descr="IMAGE0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53765"/>
            <a:ext cx="6258212" cy="418973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Best Candidate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1758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One huge mistake supervisors make when hiring is they look and act desperate for employees, so there’s no real planning </a:t>
            </a:r>
          </a:p>
          <a:p>
            <a:endParaRPr lang="en-US" dirty="0" smtClean="0"/>
          </a:p>
          <a:p>
            <a:r>
              <a:rPr lang="en-US" dirty="0" smtClean="0"/>
              <a:t>Please don’t hire without a scheduled interview</a:t>
            </a:r>
          </a:p>
          <a:p>
            <a:endParaRPr lang="en-US" dirty="0" smtClean="0"/>
          </a:p>
          <a:p>
            <a:r>
              <a:rPr lang="en-US" dirty="0" smtClean="0"/>
              <a:t>For “Pete’s Sake”  check references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the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cdn.glamcheck.com/fashion/files/2011/01/how-to-dress-for-an-interview-wo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670" y="-1"/>
            <a:ext cx="3136330" cy="4712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meet the public</a:t>
            </a:r>
            <a:endParaRPr lang="en-US" dirty="0"/>
          </a:p>
        </p:txBody>
      </p:sp>
      <p:pic>
        <p:nvPicPr>
          <p:cNvPr id="4" name="Content Placeholder 3" descr="http://img4.wikia.nocookie.net/__cb20090926091637/uncyclopedia/images/4/4f/Poor_shi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604" y="975394"/>
            <a:ext cx="2853983" cy="379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07724" y="3283748"/>
            <a:ext cx="97286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Hard Worker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</a:t>
            </a:r>
          </a:p>
          <a:p>
            <a:r>
              <a:rPr lang="en-US" dirty="0" smtClean="0"/>
              <a:t>Acknowledge</a:t>
            </a:r>
          </a:p>
          <a:p>
            <a:r>
              <a:rPr lang="en-US" dirty="0" smtClean="0"/>
              <a:t>Awards</a:t>
            </a:r>
          </a:p>
          <a:p>
            <a:r>
              <a:rPr lang="en-US" dirty="0" smtClean="0"/>
              <a:t>Spotlight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Priority – Development of Student Workers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671145"/>
            <a:ext cx="7468222" cy="32518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Represent the library</a:t>
            </a:r>
          </a:p>
          <a:p>
            <a:r>
              <a:rPr lang="en-US" sz="3200" dirty="0" smtClean="0"/>
              <a:t>Promoted to Leaders</a:t>
            </a:r>
          </a:p>
          <a:p>
            <a:r>
              <a:rPr lang="en-US" sz="3200" dirty="0" smtClean="0"/>
              <a:t>Changed a Life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Give Constructive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why you’re giving feedback</a:t>
            </a:r>
          </a:p>
          <a:p>
            <a:r>
              <a:rPr lang="en-US" dirty="0" smtClean="0"/>
              <a:t>Describe and Give Specifics</a:t>
            </a:r>
          </a:p>
          <a:p>
            <a:r>
              <a:rPr lang="en-US" dirty="0" smtClean="0"/>
              <a:t>Describe your Reactions</a:t>
            </a:r>
          </a:p>
          <a:p>
            <a:r>
              <a:rPr lang="en-US" dirty="0" smtClean="0"/>
              <a:t>Give an opportunity for response</a:t>
            </a:r>
          </a:p>
          <a:p>
            <a:r>
              <a:rPr lang="en-US" dirty="0" smtClean="0"/>
              <a:t>Be clear and give examples</a:t>
            </a:r>
          </a:p>
          <a:p>
            <a:r>
              <a:rPr lang="en-US" dirty="0" smtClean="0"/>
              <a:t>Summarize and give support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TRAINING! TRAINING!  TRAINING!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96" y="1229710"/>
            <a:ext cx="7468222" cy="3251818"/>
          </a:xfrm>
        </p:spPr>
        <p:txBody>
          <a:bodyPr/>
          <a:lstStyle/>
          <a:p>
            <a:r>
              <a:rPr lang="en-US" sz="2800" dirty="0" smtClean="0"/>
              <a:t>Detailed Checklist with every task expected</a:t>
            </a:r>
          </a:p>
          <a:p>
            <a:r>
              <a:rPr lang="en-US" sz="2800" dirty="0" smtClean="0"/>
              <a:t>Encourage questions</a:t>
            </a:r>
          </a:p>
          <a:p>
            <a:r>
              <a:rPr lang="en-US" sz="2800" dirty="0" smtClean="0"/>
              <a:t>Provide and Train with Manual</a:t>
            </a:r>
          </a:p>
          <a:p>
            <a:r>
              <a:rPr lang="en-US" sz="2800" dirty="0" smtClean="0"/>
              <a:t>No one is released to the desk alone before probationary training is over.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Alissa</a:t>
            </a:r>
            <a:r>
              <a:rPr lang="en-US" dirty="0" smtClean="0"/>
              <a:t> - inattentive</a:t>
            </a:r>
            <a:endParaRPr lang="en-US" dirty="0"/>
          </a:p>
        </p:txBody>
      </p:sp>
      <p:pic>
        <p:nvPicPr>
          <p:cNvPr id="4" name="CS Inattentive_mpeg2vide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347169" cy="489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retha Atlant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1677"/>
            <a:ext cx="6505903" cy="4879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Aretha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ARETHA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8600" y="49212"/>
            <a:ext cx="7468222" cy="1346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RELAX</a:t>
            </a:r>
            <a:br>
              <a:rPr lang="en-US" sz="3200" dirty="0" smtClean="0"/>
            </a:br>
            <a:r>
              <a:rPr lang="en-US" sz="3200" dirty="0" smtClean="0"/>
              <a:t> AND</a:t>
            </a:r>
            <a:br>
              <a:rPr lang="en-US" sz="3200" dirty="0" smtClean="0"/>
            </a:br>
            <a:r>
              <a:rPr lang="en-US" sz="3200" dirty="0" smtClean="0"/>
              <a:t>TAKE A DEEP BREATH</a:t>
            </a:r>
            <a:endParaRPr lang="en-US" sz="3200" dirty="0"/>
          </a:p>
        </p:txBody>
      </p:sp>
      <p:pic>
        <p:nvPicPr>
          <p:cNvPr id="13316" name="Picture 4" descr="http://www.success.com/sites/default/files/styles/article_main/public/main/articles/Take-a-Deep-Breath-ART_0.jpg?itok=4o5-vWB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4480"/>
            <a:ext cx="4470400" cy="3260073"/>
          </a:xfrm>
          <a:prstGeom prst="rect">
            <a:avLst/>
          </a:prstGeom>
          <a:noFill/>
        </p:spPr>
      </p:pic>
      <p:pic>
        <p:nvPicPr>
          <p:cNvPr id="13318" name="Picture 6" descr="https://s-media-cache-ak0.pinimg.com/236x/23/4c/4f/234c4f945c66e7d5217a389800ad7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130" y="49212"/>
            <a:ext cx="4294143" cy="420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RESPECT – HARVARD BUSINESS REVIEW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Harvard Business Review(HBR) – study of  20,000 employees say respect is what they want most.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with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 other leader behavior had a bigger effect on employees across the outcomes  that were measured. Being treated with respect was more important to employees than recognition and appreciation.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Dorothy Hargett</a:t>
            </a:r>
          </a:p>
          <a:p>
            <a:pPr algn="ctr">
              <a:buNone/>
            </a:pPr>
            <a:r>
              <a:rPr lang="en-US" dirty="0" smtClean="0"/>
              <a:t>Regent University Library</a:t>
            </a:r>
          </a:p>
          <a:p>
            <a:pPr algn="ctr">
              <a:buNone/>
            </a:pPr>
            <a:r>
              <a:rPr lang="en-US" dirty="0" smtClean="0"/>
              <a:t>Librarian – Head of Access Services</a:t>
            </a:r>
          </a:p>
          <a:p>
            <a:pPr algn="ctr">
              <a:buNone/>
            </a:pPr>
            <a:r>
              <a:rPr lang="en-US" dirty="0" smtClean="0"/>
              <a:t>dorohar@regent.edu</a:t>
            </a:r>
            <a:endParaRPr lang="en-US" dirty="0"/>
          </a:p>
        </p:txBody>
      </p:sp>
      <p:pic>
        <p:nvPicPr>
          <p:cNvPr id="38914" name="Picture 2" descr="C:\Users\f\AppData\Local\Microsoft\Windows\INetCache\IE\BMSOF1W3\thank-you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873" y="0"/>
            <a:ext cx="1651438" cy="171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74686" y="420911"/>
            <a:ext cx="4097611" cy="468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474686" y="919400"/>
            <a:ext cx="4097611" cy="4287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9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28600" y="489681"/>
            <a:ext cx="8915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Lawson, Willow, November 2005, Good Boss, Bad Boss, Psychology Today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Adair, J. E. (2010). Develop Your Leadership Skills. Philadelphia: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Kogan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Covey, Stephen, (1989) The Habits of Highly Effective People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Phillips, A. a. (2014). What Do We Mean By Library Leadership?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Leadership in LIS Education. Journal Of Education For Library &amp; Information Science, 55(4), 336-344.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Leatherman, D. (2008). Quality Leadership Skills : Standards of Leadership Behavior. Amherst, Mass: HRD Press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Maxwell, John C. , Leadership 101: What Every Leader Needs to Know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Winston, Bruce (2002). Be A Leader for God’s Sake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biesTalking.jpg (417×319)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2573" y="1143000"/>
            <a:ext cx="4624828" cy="284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Everybody is Talking About It!</a:t>
            </a:r>
            <a:endParaRPr lang="en-US" sz="3600" dirty="0"/>
          </a:p>
        </p:txBody>
      </p:sp>
      <p:pic>
        <p:nvPicPr>
          <p:cNvPr id="9" name="Picture 8" descr="Cute Baby Talks on Pho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87504"/>
            <a:ext cx="3124200" cy="206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e result for babies talking to on the pho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696" y="1143000"/>
            <a:ext cx="329030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GALLOP POLL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 </a:t>
            </a:r>
            <a:r>
              <a:rPr lang="en-US" sz="2800" b="1" dirty="0" smtClean="0"/>
              <a:t>Gallup poll of more</a:t>
            </a:r>
            <a:r>
              <a:rPr lang="en-US" sz="2800" dirty="0" smtClean="0"/>
              <a:t> 1 </a:t>
            </a:r>
            <a:r>
              <a:rPr lang="en-US" sz="2800" b="1" dirty="0" smtClean="0"/>
              <a:t>million employed U.S. workers</a:t>
            </a:r>
            <a:r>
              <a:rPr lang="en-US" sz="2800" dirty="0" smtClean="0"/>
              <a:t> concluded that the No. 1 </a:t>
            </a:r>
            <a:r>
              <a:rPr lang="en-US" sz="2800" b="1" dirty="0" smtClean="0"/>
              <a:t>reason people</a:t>
            </a:r>
            <a:r>
              <a:rPr lang="en-US" sz="2800" dirty="0" smtClean="0"/>
              <a:t> quit </a:t>
            </a:r>
            <a:r>
              <a:rPr lang="en-US" sz="2800" b="1" dirty="0" smtClean="0"/>
              <a:t>their jobs</a:t>
            </a:r>
            <a:r>
              <a:rPr lang="en-US" sz="2800" dirty="0" smtClean="0"/>
              <a:t> is a </a:t>
            </a:r>
            <a:r>
              <a:rPr lang="en-US" sz="2800" b="1" dirty="0" smtClean="0"/>
              <a:t>bad boss</a:t>
            </a:r>
            <a:r>
              <a:rPr lang="en-US" sz="2800" dirty="0" smtClean="0"/>
              <a:t> or immediate </a:t>
            </a:r>
            <a:r>
              <a:rPr lang="en-US" sz="2800" b="1" dirty="0" smtClean="0"/>
              <a:t>supervisor</a:t>
            </a:r>
            <a:r>
              <a:rPr lang="en-US" sz="2800" dirty="0" smtClean="0"/>
              <a:t>. "</a:t>
            </a:r>
            <a:r>
              <a:rPr lang="en-US" sz="2800" b="1" dirty="0" smtClean="0"/>
              <a:t>People are quitting their bosses not</a:t>
            </a:r>
            <a:r>
              <a:rPr lang="en-US" sz="2800" dirty="0" smtClean="0"/>
              <a:t> </a:t>
            </a:r>
            <a:r>
              <a:rPr lang="en-US" sz="2800" b="1" dirty="0" smtClean="0"/>
              <a:t>their companies.”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31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766" y="622300"/>
            <a:ext cx="6392333" cy="3830638"/>
          </a:xfrm>
          <a:noFill/>
          <a:ln/>
        </p:spPr>
      </p:pic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966200" cy="8572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Miss! Can I check this book </a:t>
            </a:r>
            <a:r>
              <a:rPr lang="en-US" sz="3200" dirty="0" smtClean="0"/>
              <a:t>out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Student Workers is Important…….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This student worker has not idea what is going on</a:t>
            </a:r>
            <a:endParaRPr lang="en-US" sz="2800" b="1" dirty="0"/>
          </a:p>
        </p:txBody>
      </p:sp>
      <p:pic>
        <p:nvPicPr>
          <p:cNvPr id="21506" name="Picture 2" descr="http://danwaldschmidt.com/wp-content/uploads/2014/10/confused-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141" y="1689100"/>
            <a:ext cx="5280159" cy="29680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t's all about the presentation-Xdi4OEbVOh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602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7852"/>
          </a:xfrm>
        </p:spPr>
        <p:txBody>
          <a:bodyPr/>
          <a:lstStyle/>
          <a:p>
            <a:pPr algn="ctr"/>
            <a:r>
              <a:rPr lang="en-US" dirty="0" smtClean="0"/>
              <a:t>PRESENTATION IS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S Not my Problem_mpeg2vide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4752" y="0"/>
            <a:ext cx="7364212" cy="4909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My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0" dirty="0" smtClean="0"/>
              <a:t>Know how you will Supervise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 firm</a:t>
            </a:r>
          </a:p>
          <a:p>
            <a:r>
              <a:rPr lang="en-US" sz="2800" dirty="0" smtClean="0"/>
              <a:t>Be fair</a:t>
            </a:r>
          </a:p>
          <a:p>
            <a:r>
              <a:rPr lang="en-US" sz="2800" dirty="0" smtClean="0"/>
              <a:t>Be kind</a:t>
            </a:r>
          </a:p>
          <a:p>
            <a:pPr lvl="0"/>
            <a:r>
              <a:rPr lang="en-US" sz="2800" dirty="0" smtClean="0"/>
              <a:t>Let employee know expectations during the interview. </a:t>
            </a:r>
          </a:p>
          <a:p>
            <a:pPr lvl="0"/>
            <a:r>
              <a:rPr lang="en-US" sz="2800" dirty="0" smtClean="0"/>
              <a:t>Give feedback – if the job is good….say so. If the job needs more work…..say so.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G 2016 PPT Template">
  <a:themeElements>
    <a:clrScheme name="Custom 130">
      <a:dk1>
        <a:srgbClr val="F76E1E"/>
      </a:dk1>
      <a:lt1>
        <a:srgbClr val="FFFFFF"/>
      </a:lt1>
      <a:dk2>
        <a:srgbClr val="5087A4"/>
      </a:dk2>
      <a:lt2>
        <a:srgbClr val="EEECE1"/>
      </a:lt2>
      <a:accent1>
        <a:srgbClr val="2080A2"/>
      </a:accent1>
      <a:accent2>
        <a:srgbClr val="F76E1E"/>
      </a:accent2>
      <a:accent3>
        <a:srgbClr val="566D90"/>
      </a:accent3>
      <a:accent4>
        <a:srgbClr val="8064A2"/>
      </a:accent4>
      <a:accent5>
        <a:srgbClr val="6C9DD3"/>
      </a:accent5>
      <a:accent6>
        <a:srgbClr val="6C9DD3"/>
      </a:accent6>
      <a:hlink>
        <a:srgbClr val="0000FF"/>
      </a:hlink>
      <a:folHlink>
        <a:srgbClr val="800080"/>
      </a:folHlink>
    </a:clrScheme>
    <a:fontScheme name="Office 2">
      <a:majorFont>
        <a:latin typeface="Open Sans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 Sans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542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IUG 2016 PPT Template</Template>
  <TotalTime>12018</TotalTime>
  <Words>365</Words>
  <Application>Microsoft Office PowerPoint</Application>
  <PresentationFormat>On-screen Show (16:9)</PresentationFormat>
  <Paragraphs>85</Paragraphs>
  <Slides>25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IUG 2016 PPT Template</vt:lpstr>
      <vt:lpstr>MANAGING STUDENT WORKERS</vt:lpstr>
      <vt:lpstr>RELAX  AND TAKE A DEEP BREATH</vt:lpstr>
      <vt:lpstr>Everybody is Talking About It!</vt:lpstr>
      <vt:lpstr>GALLOP POLL</vt:lpstr>
      <vt:lpstr>Miss! Can I check this book out</vt:lpstr>
      <vt:lpstr>Managing Student Workers is Important…….</vt:lpstr>
      <vt:lpstr>PRESENTATION IS THE KEY</vt:lpstr>
      <vt:lpstr>Not My Problem</vt:lpstr>
      <vt:lpstr>Know how you will Supervise </vt:lpstr>
      <vt:lpstr>I LOVE MY JOB! CAN’T YOU TELL!</vt:lpstr>
      <vt:lpstr>Select the Best Candidate</vt:lpstr>
      <vt:lpstr>Looking the part</vt:lpstr>
      <vt:lpstr>Ready to meet the public</vt:lpstr>
      <vt:lpstr>Motivate</vt:lpstr>
      <vt:lpstr>Priority – Development of Student Workers</vt:lpstr>
      <vt:lpstr> Give Constructive Feedback</vt:lpstr>
      <vt:lpstr>TRAINING! TRAINING!  TRAINING!</vt:lpstr>
      <vt:lpstr>Alissa - inattentive</vt:lpstr>
      <vt:lpstr>Aretha Video</vt:lpstr>
      <vt:lpstr>RESPECT – HARVARD BUSINESS REVIEW STUDY</vt:lpstr>
      <vt:lpstr>Managing with Respect</vt:lpstr>
      <vt:lpstr>Slide 22</vt:lpstr>
      <vt:lpstr>Slide 23</vt:lpstr>
      <vt:lpstr>Slide 24</vt:lpstr>
      <vt:lpstr>Slide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dorohar-lenovo</cp:lastModifiedBy>
  <cp:revision>10</cp:revision>
  <cp:lastPrinted>2014-05-01T22:44:27Z</cp:lastPrinted>
  <dcterms:created xsi:type="dcterms:W3CDTF">2015-09-16T20:39:19Z</dcterms:created>
  <dcterms:modified xsi:type="dcterms:W3CDTF">2016-03-18T16:38:51Z</dcterms:modified>
</cp:coreProperties>
</file>