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44" r:id="rId5"/>
    <p:sldId id="365" r:id="rId6"/>
    <p:sldId id="368" r:id="rId7"/>
    <p:sldId id="369" r:id="rId8"/>
    <p:sldId id="346" r:id="rId9"/>
    <p:sldId id="371" r:id="rId10"/>
    <p:sldId id="366" r:id="rId11"/>
    <p:sldId id="349" r:id="rId12"/>
    <p:sldId id="350" r:id="rId13"/>
    <p:sldId id="351" r:id="rId14"/>
    <p:sldId id="357" r:id="rId15"/>
    <p:sldId id="358" r:id="rId16"/>
    <p:sldId id="367" r:id="rId17"/>
    <p:sldId id="359" r:id="rId18"/>
    <p:sldId id="360" r:id="rId19"/>
    <p:sldId id="361" r:id="rId20"/>
    <p:sldId id="364" r:id="rId21"/>
    <p:sldId id="352" r:id="rId22"/>
    <p:sldId id="370" r:id="rId23"/>
    <p:sldId id="353" r:id="rId24"/>
    <p:sldId id="355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6" autoAdjust="0"/>
    <p:restoredTop sz="79859" autoAdjust="0"/>
  </p:normalViewPr>
  <p:slideViewPr>
    <p:cSldViewPr showGuides="1">
      <p:cViewPr varScale="1">
        <p:scale>
          <a:sx n="93" d="100"/>
          <a:sy n="93" d="100"/>
        </p:scale>
        <p:origin x="423" y="5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321"/>
    </p:cViewPr>
  </p:sorterViewPr>
  <p:notesViewPr>
    <p:cSldViewPr showGuides="1">
      <p:cViewPr varScale="1">
        <p:scale>
          <a:sx n="88" d="100"/>
          <a:sy n="88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 Start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9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Items that shouldn’t be displaying</a:t>
            </a:r>
            <a:r>
              <a:rPr lang="en-US" baseline="0" dirty="0"/>
              <a:t> (eBooks, </a:t>
            </a:r>
            <a:r>
              <a:rPr lang="en-US" baseline="0" dirty="0" err="1"/>
              <a:t>eAudiobooks</a:t>
            </a:r>
            <a:r>
              <a:rPr lang="en-US" baseline="0" dirty="0"/>
              <a:t>).  To resolve this we hide them from paging now, but run a monthly report to help staff correct the </a:t>
            </a:r>
            <a:r>
              <a:rPr lang="en-US" baseline="0" dirty="0" err="1"/>
              <a:t>BibRecords</a:t>
            </a:r>
            <a:r>
              <a:rPr lang="en-US" baseline="0" dirty="0"/>
              <a:t> that have issues.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Specialty Holds:</a:t>
            </a:r>
            <a:r>
              <a:rPr lang="en-US" baseline="0" dirty="0"/>
              <a:t>  Homebound and Outreach</a:t>
            </a:r>
          </a:p>
          <a:p>
            <a:r>
              <a:rPr lang="en-US" baseline="0" dirty="0"/>
              <a:t>	    Allows the staff member to have the items given directly to them for processing and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screenshot shows</a:t>
            </a:r>
            <a:r>
              <a:rPr lang="en-US" baseline="0" dirty="0" smtClean="0"/>
              <a:t> what the paging system looks like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Location, barcode, call#, status, Created/Last Checked In date and location where last checked in</a:t>
            </a:r>
          </a:p>
          <a:p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Shows Barcode and </a:t>
            </a:r>
            <a:r>
              <a:rPr lang="en-US" baseline="0" dirty="0" err="1" smtClean="0"/>
              <a:t>Lastname</a:t>
            </a:r>
            <a:r>
              <a:rPr lang="en-US" baseline="0" dirty="0" smtClean="0"/>
              <a:t> of patron</a:t>
            </a:r>
          </a:p>
          <a:p>
            <a:r>
              <a:rPr lang="en-US" baseline="0" dirty="0" smtClean="0"/>
              <a:t>Check button is used to mark item 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22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Statically</a:t>
            </a:r>
            <a:r>
              <a:rPr lang="en-US" baseline="0" dirty="0"/>
              <a:t> defined fixed fields:  </a:t>
            </a:r>
            <a:r>
              <a:rPr lang="en-US" baseline="0" dirty="0" err="1"/>
              <a:t>Opac</a:t>
            </a:r>
            <a:r>
              <a:rPr lang="en-US" baseline="0" dirty="0"/>
              <a:t> Message Notifies Automation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1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Clayton </a:t>
            </a:r>
            <a:r>
              <a:rPr lang="en-US" b="1" dirty="0" smtClean="0"/>
              <a:t>does Demo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Jeff</a:t>
            </a:r>
            <a:r>
              <a:rPr lang="en-US" b="1" baseline="0" dirty="0" smtClean="0"/>
              <a:t> Starts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 </a:t>
            </a:r>
            <a:r>
              <a:rPr lang="en-US" dirty="0"/>
              <a:t>Holds Report differs</a:t>
            </a:r>
            <a:r>
              <a:rPr lang="en-US" baseline="0" dirty="0"/>
              <a:t> from III because ours takes the current orders into account when it processes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7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Rob Starts Here</a:t>
            </a:r>
          </a:p>
          <a:p>
            <a:r>
              <a:rPr lang="en-US" dirty="0" smtClean="0"/>
              <a:t>All </a:t>
            </a:r>
            <a:r>
              <a:rPr lang="en-US" dirty="0"/>
              <a:t>items at Main were defaulting to both</a:t>
            </a:r>
            <a:r>
              <a:rPr lang="en-US" baseline="0" dirty="0"/>
              <a:t> Adult and Youth (Harry Potter Example)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Items show up on the paging list that aren’t able to be grabbed (Best Sellers Items)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Needed </a:t>
            </a:r>
            <a:r>
              <a:rPr lang="en-US" dirty="0"/>
              <a:t>to wait for holds to be triggered before running paging</a:t>
            </a:r>
            <a:r>
              <a:rPr lang="en-US" baseline="0" dirty="0"/>
              <a:t> again to ensure you weren’t looking for the exact same item</a:t>
            </a:r>
          </a:p>
          <a:p>
            <a:r>
              <a:rPr lang="en-US" baseline="0" dirty="0"/>
              <a:t>Harry Potter Example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soon as the list is printed it’s inaccurate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3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Clayton</a:t>
            </a:r>
            <a:r>
              <a:rPr lang="en-US" b="1" baseline="0" dirty="0" smtClean="0"/>
              <a:t> Start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263 Lines of code in initial query using </a:t>
            </a:r>
            <a:r>
              <a:rPr lang="en-US" dirty="0" smtClean="0"/>
              <a:t>5 temp tables and referencing 11 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Department</a:t>
            </a:r>
            <a:r>
              <a:rPr lang="en-US" baseline="0" dirty="0" smtClean="0"/>
              <a:t> determined by pickup location and number of copies available per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6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Patron</a:t>
            </a:r>
            <a:r>
              <a:rPr lang="en-US" baseline="0" dirty="0"/>
              <a:t> information allows for a quick </a:t>
            </a:r>
            <a:r>
              <a:rPr lang="en-US" baseline="0" dirty="0" err="1"/>
              <a:t>MeL</a:t>
            </a:r>
            <a:r>
              <a:rPr lang="en-US" baseline="0" dirty="0"/>
              <a:t> Request without going back to the desk and checking Sierra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3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Know the order that you want to make your joins</a:t>
            </a:r>
          </a:p>
          <a:p>
            <a:r>
              <a:rPr lang="en-US" baseline="0" dirty="0"/>
              <a:t>Two tables might have the same number of records, but one could have 10 fields whereas the other has 25.  Use the one with 10 if you can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9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Rob</a:t>
            </a:r>
            <a:r>
              <a:rPr lang="en-US" b="1" baseline="0" dirty="0"/>
              <a:t> Start Here</a:t>
            </a:r>
          </a:p>
          <a:p>
            <a:r>
              <a:rPr lang="en-US" dirty="0"/>
              <a:t>OPAC Message:</a:t>
            </a:r>
            <a:r>
              <a:rPr lang="en-US" baseline="0" dirty="0"/>
              <a:t>  Items in storage, TV Series, Displays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9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1779" y="1365589"/>
            <a:ext cx="10512862" cy="562168"/>
          </a:xfrm>
        </p:spPr>
        <p:txBody>
          <a:bodyPr>
            <a:normAutofit/>
          </a:bodyPr>
          <a:lstStyle>
            <a:lvl1pPr>
              <a:defRPr sz="2799" b="1" i="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69008"/>
            <a:ext cx="6584823" cy="373963"/>
          </a:xfrm>
        </p:spPr>
        <p:txBody>
          <a:bodyPr>
            <a:normAutofit/>
          </a:bodyPr>
          <a:lstStyle>
            <a:lvl1pPr marL="0" indent="0">
              <a:buNone/>
              <a:defRPr sz="2199">
                <a:solidFill>
                  <a:srgbClr val="878787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66629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378" y="1436915"/>
            <a:ext cx="11415914" cy="4201886"/>
          </a:xfrm>
        </p:spPr>
        <p:txBody>
          <a:bodyPr>
            <a:normAutofit/>
          </a:bodyPr>
          <a:lstStyle>
            <a:lvl1pPr marL="342797" indent="-342797">
              <a:buClr>
                <a:srgbClr val="012D40"/>
              </a:buClr>
              <a:buFont typeface="Wingdings" charset="2"/>
              <a:buChar char="§"/>
              <a:defRPr sz="2399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799860" indent="-342797">
              <a:buClr>
                <a:srgbClr val="878787"/>
              </a:buClr>
              <a:buFont typeface="LucidaGrande" charset="0"/>
              <a:buChar char="◆"/>
              <a:defRPr sz="1999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199790" indent="-285664">
              <a:buClr>
                <a:srgbClr val="012D40"/>
              </a:buClr>
              <a:buFont typeface="Wingdings" charset="2"/>
              <a:buChar char="§"/>
              <a:defRPr sz="1799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6853" indent="-285664">
              <a:buClr>
                <a:srgbClr val="878787"/>
              </a:buClr>
              <a:buFont typeface="LucidaGrande" charset="0"/>
              <a:buChar char="◆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3916" indent="-285664">
              <a:buClr>
                <a:srgbClr val="012D40"/>
              </a:buClr>
              <a:buFont typeface="Wingdings" charset="2"/>
              <a:buChar char="§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378" y="502167"/>
            <a:ext cx="10512862" cy="680223"/>
          </a:xfrm>
        </p:spPr>
        <p:txBody>
          <a:bodyPr>
            <a:normAutofit/>
          </a:bodyPr>
          <a:lstStyle>
            <a:lvl1pPr>
              <a:defRPr sz="27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8" y="55626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54864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docs.iii.com/sierradn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Improving Paging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2520" y="2197608"/>
            <a:ext cx="6584823" cy="2221992"/>
          </a:xfrm>
        </p:spPr>
        <p:txBody>
          <a:bodyPr>
            <a:noAutofit/>
          </a:bodyPr>
          <a:lstStyle/>
          <a:p>
            <a:r>
              <a:rPr lang="en-US" sz="2800" dirty="0"/>
              <a:t>Tuesday, April 24, 2018</a:t>
            </a:r>
          </a:p>
          <a:p>
            <a:r>
              <a:rPr lang="en-US" sz="2800" dirty="0"/>
              <a:t>4:30 PM</a:t>
            </a:r>
          </a:p>
          <a:p>
            <a:r>
              <a:rPr lang="en-US" sz="2800" dirty="0"/>
              <a:t>Oceans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619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SierraDNA</a:t>
            </a:r>
            <a:r>
              <a:rPr lang="en-US" dirty="0"/>
              <a:t> with an extremely elaborate query to pull all page-able holds</a:t>
            </a:r>
          </a:p>
          <a:p>
            <a:pPr lvl="1"/>
            <a:r>
              <a:rPr lang="en-US" dirty="0"/>
              <a:t>Identify which hold gets priority </a:t>
            </a:r>
          </a:p>
          <a:p>
            <a:pPr lvl="1"/>
            <a:r>
              <a:rPr lang="en-US" dirty="0"/>
              <a:t>Determine the best department to look for the item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Populate MySQL table with those items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HTML to display paging system to librarians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Logic Overview</a:t>
            </a:r>
          </a:p>
        </p:txBody>
      </p:sp>
    </p:spTree>
    <p:extLst>
      <p:ext uri="{BB962C8B-B14F-4D97-AF65-F5344CB8AC3E}">
        <p14:creationId xmlns:p14="http://schemas.microsoft.com/office/powerpoint/2010/main" val="329794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Logic Overview Of System Functions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217612" y="1371600"/>
            <a:ext cx="2971800" cy="40578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+mj-lt"/>
              <a:buAutoNum type="arabicPeriod"/>
            </a:pPr>
            <a:r>
              <a:rPr lang="en-US" dirty="0">
                <a:solidFill>
                  <a:srgbClr val="878787"/>
                </a:solidFill>
              </a:rPr>
              <a:t>MySQL:</a:t>
            </a:r>
          </a:p>
          <a:p>
            <a:pPr lvl="1"/>
            <a:r>
              <a:rPr lang="en-US" dirty="0">
                <a:solidFill>
                  <a:srgbClr val="878787"/>
                </a:solidFill>
              </a:rPr>
              <a:t>Display Record </a:t>
            </a:r>
            <a:r>
              <a:rPr lang="en-US" dirty="0" err="1">
                <a:solidFill>
                  <a:srgbClr val="878787"/>
                </a:solidFill>
              </a:rPr>
              <a:t>Num</a:t>
            </a:r>
            <a:endParaRPr lang="en-US" dirty="0">
              <a:solidFill>
                <a:srgbClr val="878787"/>
              </a:solidFill>
            </a:endParaRPr>
          </a:p>
          <a:p>
            <a:pPr marL="231775" indent="-231775">
              <a:buFont typeface="+mj-lt"/>
              <a:buAutoNum type="arabicPeriod"/>
            </a:pPr>
            <a:r>
              <a:rPr lang="en-US" dirty="0" err="1">
                <a:solidFill>
                  <a:srgbClr val="878787"/>
                </a:solidFill>
              </a:rPr>
              <a:t>SierraDNA</a:t>
            </a:r>
            <a:r>
              <a:rPr lang="en-US" dirty="0">
                <a:solidFill>
                  <a:srgbClr val="878787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878787"/>
                </a:solidFill>
              </a:rPr>
              <a:t>Display Item Info</a:t>
            </a:r>
          </a:p>
          <a:p>
            <a:pPr lvl="2"/>
            <a:r>
              <a:rPr lang="en-US" dirty="0">
                <a:solidFill>
                  <a:srgbClr val="878787"/>
                </a:solidFill>
              </a:rPr>
              <a:t>Location, Barcode, Call #, etc.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>
                <a:solidFill>
                  <a:srgbClr val="878787"/>
                </a:solidFill>
              </a:rPr>
              <a:t>MySQL:</a:t>
            </a:r>
          </a:p>
          <a:p>
            <a:pPr lvl="1"/>
            <a:r>
              <a:rPr lang="en-US" dirty="0">
                <a:solidFill>
                  <a:srgbClr val="878787"/>
                </a:solidFill>
              </a:rPr>
              <a:t>Comments Section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21345" y="1371600"/>
            <a:ext cx="2971800" cy="40578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+mj-lt"/>
              <a:buAutoNum type="arabicPeriod"/>
            </a:pPr>
            <a:r>
              <a:rPr lang="en-US">
                <a:solidFill>
                  <a:srgbClr val="878787"/>
                </a:solidFill>
              </a:rPr>
              <a:t>MySQL</a:t>
            </a:r>
          </a:p>
          <a:p>
            <a:pPr lvl="1"/>
            <a:r>
              <a:rPr lang="en-US">
                <a:solidFill>
                  <a:srgbClr val="878787"/>
                </a:solidFill>
              </a:rPr>
              <a:t>Display Patron Barcode</a:t>
            </a:r>
          </a:p>
          <a:p>
            <a:pPr lvl="1"/>
            <a:r>
              <a:rPr lang="en-US">
                <a:solidFill>
                  <a:srgbClr val="878787"/>
                </a:solidFill>
              </a:rPr>
              <a:t>Display Patron Last Name</a:t>
            </a:r>
            <a:endParaRPr lang="en-US" dirty="0">
              <a:solidFill>
                <a:srgbClr val="878787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407446" y="1352309"/>
            <a:ext cx="2971800" cy="40578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+mj-lt"/>
              <a:buAutoNum type="arabicPeriod"/>
            </a:pPr>
            <a:r>
              <a:rPr lang="en-US">
                <a:solidFill>
                  <a:srgbClr val="878787"/>
                </a:solidFill>
              </a:rPr>
              <a:t>MySQL</a:t>
            </a:r>
          </a:p>
          <a:p>
            <a:pPr lvl="1"/>
            <a:r>
              <a:rPr lang="en-US">
                <a:solidFill>
                  <a:srgbClr val="878787"/>
                </a:solidFill>
              </a:rPr>
              <a:t>Logs Current Date / Time</a:t>
            </a:r>
          </a:p>
          <a:p>
            <a:pPr lvl="1"/>
            <a:r>
              <a:rPr lang="en-US">
                <a:solidFill>
                  <a:srgbClr val="878787"/>
                </a:solidFill>
              </a:rPr>
              <a:t>Clear Date / Time Every 15 Minutes</a:t>
            </a:r>
            <a:endParaRPr lang="en-US" dirty="0">
              <a:solidFill>
                <a:srgbClr val="87878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7878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44" y="4800599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7878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46" y="4800599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7878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4" y="48005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378" y="1436915"/>
            <a:ext cx="5657606" cy="4201886"/>
          </a:xfrm>
        </p:spPr>
        <p:txBody>
          <a:bodyPr/>
          <a:lstStyle/>
          <a:p>
            <a:r>
              <a:rPr lang="en-US" dirty="0"/>
              <a:t>Reduce the amount of records being polled as quickly as possible</a:t>
            </a:r>
          </a:p>
          <a:p>
            <a:r>
              <a:rPr lang="en-US" dirty="0"/>
              <a:t>Know your JOINS</a:t>
            </a:r>
          </a:p>
          <a:p>
            <a:r>
              <a:rPr lang="en-US" dirty="0"/>
              <a:t>Not all tables are the same</a:t>
            </a:r>
          </a:p>
          <a:p>
            <a:pPr lvl="1"/>
            <a:r>
              <a:rPr lang="en-US" dirty="0"/>
              <a:t>Make sure you use the appropriate one</a:t>
            </a:r>
          </a:p>
          <a:p>
            <a:r>
              <a:rPr lang="en-US" dirty="0"/>
              <a:t>SQL handles data more efficiently than PHP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To Best Optimize Your Code</a:t>
            </a:r>
          </a:p>
        </p:txBody>
      </p:sp>
      <p:pic>
        <p:nvPicPr>
          <p:cNvPr id="4" name="Picture 2" descr="https://www.codeproject.com/KB/database/Visual_SQL_Joins/Visual_SQL_JOINS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1475882"/>
            <a:ext cx="4419600" cy="3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Holds with issues</a:t>
            </a:r>
          </a:p>
          <a:p>
            <a:pPr lvl="1"/>
            <a:r>
              <a:rPr lang="en-US" dirty="0"/>
              <a:t>332 holds not triggered because the Bib Record status was “On Order” even though items were available</a:t>
            </a:r>
          </a:p>
          <a:p>
            <a:pPr lvl="1"/>
            <a:r>
              <a:rPr lang="en-US" dirty="0"/>
              <a:t>199 holds on bibs that no longer contain any items</a:t>
            </a:r>
          </a:p>
          <a:p>
            <a:pPr lvl="1"/>
            <a:r>
              <a:rPr lang="en-US" dirty="0"/>
              <a:t>143 items stuck “In Transit”</a:t>
            </a:r>
          </a:p>
          <a:p>
            <a:pPr lvl="1"/>
            <a:r>
              <a:rPr lang="en-US" dirty="0"/>
              <a:t>70 holds for ineligible patron types</a:t>
            </a:r>
          </a:p>
          <a:p>
            <a:r>
              <a:rPr lang="en-US" dirty="0"/>
              <a:t>Manually triggered 8 holds from our system that no longer displayed on Sierra’s paging report to confirm our system was accurate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Initial Query Results</a:t>
            </a:r>
          </a:p>
        </p:txBody>
      </p:sp>
    </p:spTree>
    <p:extLst>
      <p:ext uri="{BB962C8B-B14F-4D97-AF65-F5344CB8AC3E}">
        <p14:creationId xmlns:p14="http://schemas.microsoft.com/office/powerpoint/2010/main" val="313440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our delight, they only asked for three things:</a:t>
            </a:r>
          </a:p>
          <a:p>
            <a:pPr lvl="1"/>
            <a:r>
              <a:rPr lang="en-US" dirty="0"/>
              <a:t>Utilize OPAC Message to help identify item locations</a:t>
            </a:r>
          </a:p>
          <a:p>
            <a:pPr lvl="1"/>
            <a:r>
              <a:rPr lang="en-US" dirty="0"/>
              <a:t>Add the ability to have a comments section</a:t>
            </a:r>
          </a:p>
          <a:p>
            <a:pPr lvl="1"/>
            <a:r>
              <a:rPr lang="en-US" dirty="0"/>
              <a:t>Improve the display order of holds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Asked The Staff What Was Missing</a:t>
            </a:r>
          </a:p>
        </p:txBody>
      </p:sp>
    </p:spTree>
    <p:extLst>
      <p:ext uri="{BB962C8B-B14F-4D97-AF65-F5344CB8AC3E}">
        <p14:creationId xmlns:p14="http://schemas.microsoft.com/office/powerpoint/2010/main" val="406552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Rolled out the system to an isolated location</a:t>
            </a:r>
          </a:p>
          <a:p>
            <a:pPr lvl="1"/>
            <a:r>
              <a:rPr lang="en-US" dirty="0"/>
              <a:t>For one month, staff printed out paging lists from Sierra and compared it to our list of items to make sure we weren’t missing anything</a:t>
            </a:r>
          </a:p>
          <a:p>
            <a:pPr lvl="2"/>
            <a:r>
              <a:rPr lang="en-US" dirty="0"/>
              <a:t>Our system was displaying Frozen Holds to be paged</a:t>
            </a:r>
          </a:p>
          <a:p>
            <a:pPr lvl="2"/>
            <a:r>
              <a:rPr lang="en-US" dirty="0"/>
              <a:t>Items that shouldn’t have holds were showing up on paging</a:t>
            </a:r>
          </a:p>
          <a:p>
            <a:pPr lvl="2"/>
            <a:r>
              <a:rPr lang="en-US" dirty="0"/>
              <a:t>Patrons that shouldn’t have holds were showing up on paging</a:t>
            </a:r>
          </a:p>
          <a:p>
            <a:pPr lvl="2"/>
            <a:endParaRPr lang="en-US" dirty="0"/>
          </a:p>
          <a:p>
            <a:r>
              <a:rPr lang="en-US" dirty="0"/>
              <a:t>Post Results</a:t>
            </a:r>
          </a:p>
          <a:p>
            <a:pPr lvl="1"/>
            <a:r>
              <a:rPr lang="en-US" dirty="0"/>
              <a:t>Established a method for identifying specialty hold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Beta Test Results </a:t>
            </a:r>
          </a:p>
        </p:txBody>
      </p:sp>
    </p:spTree>
    <p:extLst>
      <p:ext uri="{BB962C8B-B14F-4D97-AF65-F5344CB8AC3E}">
        <p14:creationId xmlns:p14="http://schemas.microsoft.com/office/powerpoint/2010/main" val="14728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Screenshots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05" y="1108494"/>
            <a:ext cx="3209614" cy="420624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09" y="1081177"/>
            <a:ext cx="2611213" cy="420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812" y="1066800"/>
            <a:ext cx="309773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err="1"/>
              <a:t>PGAdmin</a:t>
            </a:r>
            <a:r>
              <a:rPr lang="en-US" dirty="0"/>
              <a:t> and </a:t>
            </a:r>
            <a:r>
              <a:rPr lang="en-US" dirty="0" err="1"/>
              <a:t>SQLWorkbench</a:t>
            </a:r>
            <a:r>
              <a:rPr lang="en-US" dirty="0"/>
              <a:t> to optimize and develop queries</a:t>
            </a:r>
          </a:p>
          <a:p>
            <a:r>
              <a:rPr lang="en-US" dirty="0"/>
              <a:t>Temp tables are permitted in </a:t>
            </a:r>
            <a:r>
              <a:rPr lang="en-US" dirty="0" err="1"/>
              <a:t>SierraDNA</a:t>
            </a:r>
            <a:endParaRPr lang="en-US" dirty="0"/>
          </a:p>
          <a:p>
            <a:r>
              <a:rPr lang="en-US" dirty="0"/>
              <a:t>Create a method to notify the coders of additions and deletions of any statically defined fixed fields</a:t>
            </a:r>
          </a:p>
          <a:p>
            <a:r>
              <a:rPr lang="en-US" dirty="0"/>
              <a:t>Innovative has a sandbox database that you can use to play around and learn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Hacks and Hints</a:t>
            </a:r>
          </a:p>
        </p:txBody>
      </p:sp>
    </p:spTree>
    <p:extLst>
      <p:ext uri="{BB962C8B-B14F-4D97-AF65-F5344CB8AC3E}">
        <p14:creationId xmlns:p14="http://schemas.microsoft.com/office/powerpoint/2010/main" val="136935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Let’s see this thing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23754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now run the following reports to help keep the system clean and know when we need to contact patrons</a:t>
            </a:r>
          </a:p>
          <a:p>
            <a:pPr lvl="1"/>
            <a:r>
              <a:rPr lang="en-US" dirty="0" smtClean="0"/>
              <a:t>Bib </a:t>
            </a:r>
            <a:r>
              <a:rPr lang="en-US" dirty="0"/>
              <a:t>Records On Order</a:t>
            </a:r>
          </a:p>
          <a:p>
            <a:pPr lvl="1"/>
            <a:r>
              <a:rPr lang="en-US" dirty="0"/>
              <a:t>Billed Items*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Holds (weekly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Items </a:t>
            </a:r>
            <a:r>
              <a:rPr lang="en-US" dirty="0"/>
              <a:t>On </a:t>
            </a:r>
            <a:r>
              <a:rPr lang="en-US" dirty="0" err="1"/>
              <a:t>Holdshelf</a:t>
            </a:r>
            <a:r>
              <a:rPr lang="en-US" dirty="0"/>
              <a:t> Too Long*</a:t>
            </a:r>
          </a:p>
          <a:p>
            <a:pPr lvl="1"/>
            <a:r>
              <a:rPr lang="en-US" dirty="0"/>
              <a:t>Items In Transit Too Long*</a:t>
            </a:r>
          </a:p>
          <a:p>
            <a:pPr lvl="1"/>
            <a:r>
              <a:rPr lang="en-US" dirty="0"/>
              <a:t>Items Lost &amp; Paid*</a:t>
            </a:r>
          </a:p>
          <a:p>
            <a:pPr lvl="1"/>
            <a:r>
              <a:rPr lang="en-US" dirty="0"/>
              <a:t>Missing Barcodes </a:t>
            </a:r>
            <a:endParaRPr lang="en-US" dirty="0" smtClean="0"/>
          </a:p>
          <a:p>
            <a:pPr lvl="1"/>
            <a:r>
              <a:rPr lang="en-US" dirty="0" smtClean="0"/>
              <a:t>Missing </a:t>
            </a:r>
            <a:r>
              <a:rPr lang="en-US" dirty="0"/>
              <a:t>Items</a:t>
            </a:r>
            <a:r>
              <a:rPr lang="en-US" dirty="0" smtClean="0"/>
              <a:t>*</a:t>
            </a:r>
          </a:p>
          <a:p>
            <a:pPr marL="231775" lvl="1" indent="0">
              <a:buNone/>
            </a:pPr>
            <a:r>
              <a:rPr lang="en-US" dirty="0" smtClean="0"/>
              <a:t>* Run </a:t>
            </a:r>
            <a:r>
              <a:rPr lang="en-US" dirty="0"/>
              <a:t>for each department (Adult, Youth, Branch Location</a:t>
            </a:r>
            <a:r>
              <a:rPr lang="en-US" dirty="0" smtClean="0"/>
              <a:t>)</a:t>
            </a:r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19256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Robert Pesale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Automation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Clayton Nummer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Information Technology 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Jeff Crocker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Main Library Branch Manager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04602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Track user productivity</a:t>
            </a:r>
          </a:p>
          <a:p>
            <a:r>
              <a:rPr lang="en-US" dirty="0"/>
              <a:t>Allow filtering of paging list</a:t>
            </a:r>
          </a:p>
          <a:p>
            <a:r>
              <a:rPr lang="en-US" dirty="0"/>
              <a:t>Incorporate the </a:t>
            </a:r>
            <a:r>
              <a:rPr lang="en-US" dirty="0" err="1"/>
              <a:t>MeL</a:t>
            </a:r>
            <a:r>
              <a:rPr lang="en-US" dirty="0"/>
              <a:t> API for facilitating a </a:t>
            </a:r>
            <a:r>
              <a:rPr lang="en-US" dirty="0" err="1"/>
              <a:t>MeL</a:t>
            </a:r>
            <a:r>
              <a:rPr lang="en-US" dirty="0"/>
              <a:t> request</a:t>
            </a:r>
          </a:p>
          <a:p>
            <a:r>
              <a:rPr lang="en-US" dirty="0"/>
              <a:t>Convert to an App so that the NFC reader can be incorporated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Enhancements</a:t>
            </a:r>
          </a:p>
        </p:txBody>
      </p:sp>
    </p:spTree>
    <p:extLst>
      <p:ext uri="{BB962C8B-B14F-4D97-AF65-F5344CB8AC3E}">
        <p14:creationId xmlns:p14="http://schemas.microsoft.com/office/powerpoint/2010/main" val="72218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Robert Pesale – pesalero@wblib.org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Automation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Clayton Nummer – nummercl@wblib.org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Information Technology 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99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Jeff Crocker – crockerj@wblib.org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Main Library Branch Manager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2462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locations</a:t>
            </a:r>
          </a:p>
          <a:p>
            <a:r>
              <a:rPr lang="en-US" dirty="0"/>
              <a:t>71,755 service area population</a:t>
            </a:r>
          </a:p>
          <a:p>
            <a:r>
              <a:rPr lang="en-US" dirty="0"/>
              <a:t>69,559 users in system</a:t>
            </a:r>
          </a:p>
          <a:p>
            <a:r>
              <a:rPr lang="en-US" dirty="0"/>
              <a:t>2,879,560 million circulation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Our Library</a:t>
            </a:r>
          </a:p>
        </p:txBody>
      </p:sp>
    </p:spTree>
    <p:extLst>
      <p:ext uri="{BB962C8B-B14F-4D97-AF65-F5344CB8AC3E}">
        <p14:creationId xmlns:p14="http://schemas.microsoft.com/office/powerpoint/2010/main" val="106853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77,051</a:t>
            </a:r>
          </a:p>
          <a:p>
            <a:r>
              <a:rPr lang="en-US" sz="2400" dirty="0"/>
              <a:t>Title Paging – Librarians</a:t>
            </a:r>
          </a:p>
          <a:p>
            <a:r>
              <a:rPr lang="en-US" sz="2400" dirty="0"/>
              <a:t>INN-Reach Paging – Circulation Assistants</a:t>
            </a:r>
          </a:p>
          <a:p>
            <a:r>
              <a:rPr lang="en-US" sz="2400" dirty="0"/>
              <a:t>Holds Triggered – Circulation Clerks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Holds Filled</a:t>
            </a:r>
          </a:p>
        </p:txBody>
      </p:sp>
    </p:spTree>
    <p:extLst>
      <p:ext uri="{BB962C8B-B14F-4D97-AF65-F5344CB8AC3E}">
        <p14:creationId xmlns:p14="http://schemas.microsoft.com/office/powerpoint/2010/main" val="108510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We </a:t>
            </a:r>
            <a:r>
              <a:rPr lang="en-US" sz="2600" dirty="0"/>
              <a:t>observed occasions where there were systematic breakdowns</a:t>
            </a:r>
          </a:p>
          <a:p>
            <a:pPr lvl="1"/>
            <a:r>
              <a:rPr lang="en-US" sz="2600" dirty="0"/>
              <a:t>Items fall off the paging list after a set number of days</a:t>
            </a:r>
          </a:p>
          <a:p>
            <a:pPr lvl="2"/>
            <a:r>
              <a:rPr lang="en-US" sz="2400" dirty="0" smtClean="0"/>
              <a:t>Holiday weekends are majorly affected</a:t>
            </a:r>
          </a:p>
          <a:p>
            <a:pPr lvl="2"/>
            <a:r>
              <a:rPr lang="en-US" sz="2400" dirty="0" smtClean="0"/>
              <a:t>Unfound </a:t>
            </a:r>
            <a:r>
              <a:rPr lang="en-US" sz="2400" dirty="0"/>
              <a:t>items could be forgotten about</a:t>
            </a:r>
          </a:p>
          <a:p>
            <a:pPr lvl="1"/>
            <a:r>
              <a:rPr lang="en-US" sz="2600" dirty="0"/>
              <a:t>List was split up by building, not department causing bleed-over</a:t>
            </a:r>
          </a:p>
          <a:p>
            <a:pPr lvl="1"/>
            <a:r>
              <a:rPr lang="en-US" sz="2600" dirty="0"/>
              <a:t>Multiple requests show up on the hold list for the same item even if only one copy is available</a:t>
            </a:r>
          </a:p>
          <a:p>
            <a:pPr lvl="1"/>
            <a:r>
              <a:rPr lang="en-US" sz="2600" dirty="0"/>
              <a:t>Ambiguous item </a:t>
            </a:r>
            <a:r>
              <a:rPr lang="en-US" sz="2600" dirty="0" smtClean="0"/>
              <a:t>descriptions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Paging?</a:t>
            </a:r>
          </a:p>
        </p:txBody>
      </p:sp>
    </p:spTree>
    <p:extLst>
      <p:ext uri="{BB962C8B-B14F-4D97-AF65-F5344CB8AC3E}">
        <p14:creationId xmlns:p14="http://schemas.microsoft.com/office/powerpoint/2010/main" val="183623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We </a:t>
            </a:r>
            <a:r>
              <a:rPr lang="en-US" sz="2600" dirty="0"/>
              <a:t>identified areas in the process where the workflow could be greatly improved</a:t>
            </a:r>
          </a:p>
          <a:p>
            <a:pPr lvl="1"/>
            <a:r>
              <a:rPr lang="en-US" sz="2600" dirty="0"/>
              <a:t>Staff need to constantly go to the desk to find out more information about the hold</a:t>
            </a:r>
          </a:p>
          <a:p>
            <a:pPr lvl="1"/>
            <a:r>
              <a:rPr lang="en-US" sz="2600" dirty="0" smtClean="0"/>
              <a:t>Difficult </a:t>
            </a:r>
            <a:r>
              <a:rPr lang="en-US" sz="2600" dirty="0"/>
              <a:t>for multiple staff to participate on the same list together</a:t>
            </a:r>
          </a:p>
          <a:p>
            <a:pPr lvl="1"/>
            <a:r>
              <a:rPr lang="en-US" sz="2600" dirty="0" smtClean="0"/>
              <a:t>Paging </a:t>
            </a:r>
            <a:r>
              <a:rPr lang="en-US" sz="2600" dirty="0"/>
              <a:t>required printing, forcing a set time (once an hour) which delays response time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Paging</a:t>
            </a:r>
            <a:r>
              <a:rPr lang="en-US" sz="4000" b="1" dirty="0" smtClean="0"/>
              <a:t>? </a:t>
            </a:r>
            <a:r>
              <a:rPr lang="en-US" sz="2000" b="1" dirty="0" smtClean="0"/>
              <a:t>(Continued)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143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 out a system that will appropriately address all issues</a:t>
            </a:r>
          </a:p>
          <a:p>
            <a:r>
              <a:rPr lang="en-US" dirty="0"/>
              <a:t>Decide what programming language(s) and APIs to utilize</a:t>
            </a:r>
          </a:p>
          <a:p>
            <a:r>
              <a:rPr lang="en-US" dirty="0"/>
              <a:t>Establish the necessary logic and then code, code, code</a:t>
            </a:r>
          </a:p>
          <a:p>
            <a:r>
              <a:rPr lang="en-US" dirty="0"/>
              <a:t>Optimize Logic and SQL queries</a:t>
            </a:r>
          </a:p>
          <a:p>
            <a:r>
              <a:rPr lang="en-US" dirty="0"/>
              <a:t>Present working product to staff and find out if anything is missing</a:t>
            </a:r>
          </a:p>
          <a:p>
            <a:r>
              <a:rPr lang="en-US" dirty="0"/>
              <a:t>Identify beta group</a:t>
            </a:r>
          </a:p>
          <a:p>
            <a:r>
              <a:rPr lang="en-US" dirty="0"/>
              <a:t>Roll it out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Plan</a:t>
            </a:r>
          </a:p>
        </p:txBody>
      </p:sp>
    </p:spTree>
    <p:extLst>
      <p:ext uri="{BB962C8B-B14F-4D97-AF65-F5344CB8AC3E}">
        <p14:creationId xmlns:p14="http://schemas.microsoft.com/office/powerpoint/2010/main" val="311202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PHP</a:t>
            </a:r>
          </a:p>
          <a:p>
            <a:pPr lvl="1"/>
            <a:r>
              <a:rPr lang="en-US" dirty="0"/>
              <a:t>Primary coding language used to interact with databases</a:t>
            </a:r>
          </a:p>
          <a:p>
            <a:pPr lvl="1"/>
            <a:r>
              <a:rPr lang="en-US" dirty="0"/>
              <a:t>Used to dynamically display information to the Librarians</a:t>
            </a:r>
          </a:p>
          <a:p>
            <a:r>
              <a:rPr lang="en-US" dirty="0"/>
              <a:t>MySQL</a:t>
            </a:r>
          </a:p>
          <a:p>
            <a:pPr lvl="1"/>
            <a:r>
              <a:rPr lang="en-US" dirty="0"/>
              <a:t>Stores information pulled from </a:t>
            </a:r>
            <a:r>
              <a:rPr lang="en-US" dirty="0" err="1"/>
              <a:t>SierraDNA</a:t>
            </a:r>
            <a:endParaRPr lang="en-US" dirty="0"/>
          </a:p>
          <a:p>
            <a:pPr lvl="1"/>
            <a:r>
              <a:rPr lang="en-US" dirty="0"/>
              <a:t>Used to track comments and items paged</a:t>
            </a:r>
          </a:p>
          <a:p>
            <a:r>
              <a:rPr lang="en-US" dirty="0"/>
              <a:t>PostgreSQL</a:t>
            </a:r>
          </a:p>
          <a:p>
            <a:pPr lvl="1"/>
            <a:r>
              <a:rPr lang="en-US" dirty="0"/>
              <a:t>Database language used to interact with </a:t>
            </a:r>
            <a:r>
              <a:rPr lang="en-US" dirty="0" err="1"/>
              <a:t>SierraDNA</a:t>
            </a:r>
            <a:endParaRPr lang="en-US" dirty="0"/>
          </a:p>
          <a:p>
            <a:r>
              <a:rPr lang="en-US" dirty="0"/>
              <a:t>HTML / CSS</a:t>
            </a:r>
          </a:p>
          <a:p>
            <a:pPr lvl="1"/>
            <a:r>
              <a:rPr lang="en-US" dirty="0"/>
              <a:t>Used to layout a mobile-friendly frontend digital paging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Programming Languages Used</a:t>
            </a:r>
          </a:p>
        </p:txBody>
      </p:sp>
    </p:spTree>
    <p:extLst>
      <p:ext uri="{BB962C8B-B14F-4D97-AF65-F5344CB8AC3E}">
        <p14:creationId xmlns:p14="http://schemas.microsoft.com/office/powerpoint/2010/main" val="22588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PostgreSQL database that can only be used to view information (doesn’t allow you to change anything in Sierra)</a:t>
            </a:r>
          </a:p>
          <a:p>
            <a:r>
              <a:rPr lang="en-US" dirty="0" smtClean="0"/>
              <a:t>Requires </a:t>
            </a:r>
            <a:r>
              <a:rPr lang="en-US" dirty="0"/>
              <a:t>a Sierra user with permission to </a:t>
            </a:r>
            <a:r>
              <a:rPr lang="en-US" dirty="0" err="1"/>
              <a:t>SierraDNA</a:t>
            </a:r>
            <a:endParaRPr lang="en-US" dirty="0"/>
          </a:p>
          <a:p>
            <a:r>
              <a:rPr lang="en-US" dirty="0">
                <a:hlinkClick r:id="rId3"/>
              </a:rPr>
              <a:t>https://techdocs.iii.com/sierradna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SQL queries are more efficient than RESTful APIs for pulling large amounts 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More data is accessible through </a:t>
            </a:r>
            <a:r>
              <a:rPr lang="en-US" dirty="0" err="1" smtClean="0"/>
              <a:t>SierraDNA</a:t>
            </a:r>
            <a:endParaRPr lang="en-US" dirty="0"/>
          </a:p>
          <a:p>
            <a:r>
              <a:rPr lang="en-US" dirty="0" smtClean="0"/>
              <a:t>We had no need to write any information to the database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is </a:t>
            </a:r>
            <a:r>
              <a:rPr lang="en-US" sz="4000" b="1" dirty="0" err="1"/>
              <a:t>SierraDNA</a:t>
            </a:r>
            <a:r>
              <a:rPr lang="en-US" sz="4000" b="1" dirty="0"/>
              <a:t> and Why Choose It?</a:t>
            </a:r>
          </a:p>
        </p:txBody>
      </p:sp>
    </p:spTree>
    <p:extLst>
      <p:ext uri="{BB962C8B-B14F-4D97-AF65-F5344CB8AC3E}">
        <p14:creationId xmlns:p14="http://schemas.microsoft.com/office/powerpoint/2010/main" val="321298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4873beb7-5857-4685-be1f-d57550cc96cc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2185</TotalTime>
  <Words>1170</Words>
  <Application>Microsoft Office PowerPoint</Application>
  <PresentationFormat>Custom</PresentationFormat>
  <Paragraphs>185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Corbel</vt:lpstr>
      <vt:lpstr>Futura Medium</vt:lpstr>
      <vt:lpstr>LucidaGrande</vt:lpstr>
      <vt:lpstr>Wingdings</vt:lpstr>
      <vt:lpstr>Digital Blue Tunnel 16x9</vt:lpstr>
      <vt:lpstr>Improving Paging</vt:lpstr>
      <vt:lpstr>Presenters</vt:lpstr>
      <vt:lpstr>Our Library</vt:lpstr>
      <vt:lpstr>Holds Filled</vt:lpstr>
      <vt:lpstr>Why Paging?</vt:lpstr>
      <vt:lpstr>Why Paging? (Continued)</vt:lpstr>
      <vt:lpstr>The Plan</vt:lpstr>
      <vt:lpstr>Programming Languages Used</vt:lpstr>
      <vt:lpstr>What is SierraDNA and Why Choose It?</vt:lpstr>
      <vt:lpstr>Logic Overview</vt:lpstr>
      <vt:lpstr>Logic Overview Of System Functions</vt:lpstr>
      <vt:lpstr>How To Best Optimize Your Code</vt:lpstr>
      <vt:lpstr>Initial Query Results</vt:lpstr>
      <vt:lpstr>Asked The Staff What Was Missing</vt:lpstr>
      <vt:lpstr>The Beta Test Results </vt:lpstr>
      <vt:lpstr>Screenshots</vt:lpstr>
      <vt:lpstr>Hacks and Hints</vt:lpstr>
      <vt:lpstr>Live Demo</vt:lpstr>
      <vt:lpstr>Cause And Effect</vt:lpstr>
      <vt:lpstr>Enhancements</vt:lpstr>
      <vt:lpstr>Questions?</vt:lpstr>
    </vt:vector>
  </TitlesOfParts>
  <Company>West Bloomfield Township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Robert Pesale</dc:creator>
  <cp:lastModifiedBy>Robert Pesale</cp:lastModifiedBy>
  <cp:revision>55</cp:revision>
  <cp:lastPrinted>2017-07-26T21:12:56Z</cp:lastPrinted>
  <dcterms:created xsi:type="dcterms:W3CDTF">2017-07-25T18:30:14Z</dcterms:created>
  <dcterms:modified xsi:type="dcterms:W3CDTF">2018-04-24T17:30:18Z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