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64" r:id="rId5"/>
    <p:sldId id="257" r:id="rId6"/>
    <p:sldId id="271" r:id="rId7"/>
    <p:sldId id="268" r:id="rId8"/>
    <p:sldId id="272" r:id="rId9"/>
    <p:sldId id="265" r:id="rId10"/>
    <p:sldId id="273" r:id="rId11"/>
    <p:sldId id="274" r:id="rId12"/>
    <p:sldId id="275" r:id="rId13"/>
    <p:sldId id="277" r:id="rId14"/>
    <p:sldId id="276" r:id="rId15"/>
    <p:sldId id="278" r:id="rId16"/>
    <p:sldId id="279" r:id="rId17"/>
    <p:sldId id="280" r:id="rId18"/>
    <p:sldId id="281" r:id="rId19"/>
    <p:sldId id="282" r:id="rId20"/>
    <p:sldId id="287" r:id="rId21"/>
    <p:sldId id="283" r:id="rId22"/>
    <p:sldId id="284" r:id="rId23"/>
    <p:sldId id="285" r:id="rId24"/>
    <p:sldId id="289" r:id="rId25"/>
    <p:sldId id="286" r:id="rId26"/>
    <p:sldId id="288" r:id="rId27"/>
    <p:sldId id="261" r:id="rId28"/>
    <p:sldId id="26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BA"/>
    <a:srgbClr val="463A5D"/>
    <a:srgbClr val="B5B8AF"/>
    <a:srgbClr val="00ACBB"/>
    <a:srgbClr val="27AAE1"/>
    <a:srgbClr val="3D174B"/>
    <a:srgbClr val="53575A"/>
    <a:srgbClr val="A9A9A9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88"/>
    <p:restoredTop sz="86395"/>
  </p:normalViewPr>
  <p:slideViewPr>
    <p:cSldViewPr snapToGrid="0" snapToObjects="1">
      <p:cViewPr varScale="1">
        <p:scale>
          <a:sx n="66" d="100"/>
          <a:sy n="66" d="100"/>
        </p:scale>
        <p:origin x="42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34264-8B43-9E43-BE6B-7B512C7060CC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19937-0B8D-9A49-8EF5-04B6AE50A6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3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Respectful language choices in access points is one way to work towards anti-oppressive librarianship and cataloging word choice and content does exactly that.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24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avoid</a:t>
            </a:r>
            <a:r>
              <a:rPr lang="en-US" baseline="0" dirty="0" smtClean="0"/>
              <a:t> duplicates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00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Load profiles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AND, this is a LOT of</a:t>
            </a:r>
            <a:r>
              <a:rPr lang="en-US" baseline="0" dirty="0" smtClean="0"/>
              <a:t> work, for even just one term, what if you have hundreds of terms?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14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AND, this is a LOT of work, for even just one term, what if you have hundreds of terms?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7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Authority vendors!!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30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 identify a full list (or as full as you</a:t>
            </a:r>
            <a:r>
              <a:rPr lang="en-US" baseline="0" dirty="0" smtClean="0"/>
              <a:t> can) that you would like to add or change.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good way to focus this work is by looking at protected classes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also use alternative vocabularies to help find better terms to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13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Browse thesaurus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headings of focus based off the above listed protected class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ERIC term identified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 the heading with the following: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Decide if you want to use this heading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 if this subject heading is one to add to our current records or 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 an LC subject heading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narrower, use instead, and broader terms for additional possible changes/additions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8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a worksheet of the changes you want to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86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96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Truth be told, we haven’t gotten</a:t>
            </a:r>
            <a:r>
              <a:rPr lang="en-US" baseline="0" dirty="0" smtClean="0"/>
              <a:t> this far yet – but the way it is supposed to work is: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Identify all of the 100% of the time, add this or replace with that statements – needs to be black and white, no grey area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Send mapping of terms to Backstage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Backstage adds these changes to our automatic processing profile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Every time we send new bib files, the data will automatically be changed to our mapping based off the computer program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82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Worked in innovative systems most</a:t>
            </a:r>
            <a:r>
              <a:rPr lang="en-US" baseline="0" dirty="0" smtClean="0"/>
              <a:t> of my library career – consider myself an expert by way of exposure</a:t>
            </a:r>
          </a:p>
          <a:p>
            <a:endParaRPr lang="en-US" baseline="0" dirty="0" smtClean="0"/>
          </a:p>
          <a:p>
            <a:pPr lvl="0"/>
            <a:r>
              <a:rPr lang="en-US" dirty="0" smtClean="0"/>
              <a:t>I am not an expert but instead, see the importance of the work and stepped up to the call for help – I was asked to do this presentation.</a:t>
            </a:r>
          </a:p>
          <a:p>
            <a:pPr lvl="0"/>
            <a:r>
              <a:rPr lang="en-US" dirty="0" smtClean="0"/>
              <a:t>This means you don’t need to be an expert to do the work.  This is more about realizing the need than to expect to know everything.</a:t>
            </a:r>
          </a:p>
          <a:p>
            <a:pPr lvl="0"/>
            <a:r>
              <a:rPr lang="en-US" dirty="0" smtClean="0"/>
              <a:t>I stepped forward because it is important to do so</a:t>
            </a:r>
          </a:p>
          <a:p>
            <a:pPr lvl="0"/>
            <a:r>
              <a:rPr lang="en-US" dirty="0" smtClean="0"/>
              <a:t>I’ve been thinking about this for some time, so my</a:t>
            </a:r>
            <a:r>
              <a:rPr lang="en-US" baseline="0" dirty="0" smtClean="0"/>
              <a:t> </a:t>
            </a:r>
            <a:r>
              <a:rPr lang="en-US" dirty="0" smtClean="0"/>
              <a:t>headspace was already where it needed to be when I was asked</a:t>
            </a:r>
            <a:r>
              <a:rPr lang="en-US" baseline="0" dirty="0" smtClean="0"/>
              <a:t> to present.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Perhaps the first step for everyone, is simply to set intention and to create that thought process and headspace.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10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56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8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The</a:t>
            </a:r>
            <a:r>
              <a:rPr lang="en-US" baseline="0" dirty="0" smtClean="0"/>
              <a:t> first step is to identify and c</a:t>
            </a:r>
            <a:r>
              <a:rPr lang="en-US" dirty="0" smtClean="0"/>
              <a:t>hange immediately obviously bias and inappropriate subject headings</a:t>
            </a:r>
          </a:p>
          <a:p>
            <a:pPr lvl="2"/>
            <a:r>
              <a:rPr lang="en-US" dirty="0" smtClean="0"/>
              <a:t>Example: Illegal aliens, Indians and mixed-race people, tomboys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7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lists</a:t>
            </a:r>
            <a:r>
              <a:rPr lang="en-US" baseline="0" dirty="0" smtClean="0"/>
              <a:t> – search for terms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77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</a:t>
            </a:r>
            <a:r>
              <a:rPr lang="en-US" baseline="0" dirty="0" smtClean="0"/>
              <a:t> update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Be aware of case – you may need to go back and change some upper case to lower case by hand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Process on a regular basis – weekly</a:t>
            </a:r>
            <a:r>
              <a:rPr lang="en-US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NOTE: typo on this screen – you would want to update the indicators as well as part of our global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6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Add local subject headings (or alternative vocabularies, such as ERIC or homorsaurus) to add additional subject headings for better and more inclusive search results.  </a:t>
            </a:r>
          </a:p>
          <a:p>
            <a:pPr lvl="1"/>
            <a:r>
              <a:rPr lang="en-US" dirty="0" smtClean="0"/>
              <a:t>Examples: “queer”, “LGBTQ”, and “#ownvoice” </a:t>
            </a:r>
          </a:p>
          <a:p>
            <a:pPr lvl="1"/>
            <a:r>
              <a:rPr lang="en-US" dirty="0" smtClean="0"/>
              <a:t>Use other keyword searchable fields if needed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You’ll care more about local subject heading based off our discovery</a:t>
            </a:r>
            <a:r>
              <a:rPr lang="en-US" baseline="0" dirty="0" smtClean="0"/>
              <a:t> layer.  We use Bibliocommons, which doesn’t use the authority records, so we are really looking into keyword access from the bib record.  This may be different for you based off your systems.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13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lists</a:t>
            </a:r>
            <a:r>
              <a:rPr lang="en-US" baseline="0" dirty="0" smtClean="0"/>
              <a:t> – search for terms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9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update to insert variable-length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57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the same work weekly</a:t>
            </a:r>
            <a:r>
              <a:rPr lang="en-US" baseline="0" dirty="0" smtClean="0"/>
              <a:t> by catalogers using global update.  Good place to start, but as you gain more and more terms to change, may need another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5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EFDC56-97C8-F84B-BEF5-C4621F08BA45}"/>
              </a:ext>
            </a:extLst>
          </p:cNvPr>
          <p:cNvSpPr/>
          <p:nvPr userDrawn="1"/>
        </p:nvSpPr>
        <p:spPr>
          <a:xfrm>
            <a:off x="10241280" y="5435600"/>
            <a:ext cx="1849120" cy="131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BEFCE3-D531-DD4F-9287-FB4F1064481A}"/>
              </a:ext>
            </a:extLst>
          </p:cNvPr>
          <p:cNvSpPr/>
          <p:nvPr userDrawn="1"/>
        </p:nvSpPr>
        <p:spPr>
          <a:xfrm>
            <a:off x="-1" y="1003707"/>
            <a:ext cx="12192002" cy="4216705"/>
          </a:xfrm>
          <a:prstGeom prst="rect">
            <a:avLst/>
          </a:prstGeom>
          <a:gradFill flip="none" rotWithShape="1">
            <a:gsLst>
              <a:gs pos="0">
                <a:srgbClr val="0047BA"/>
              </a:gs>
              <a:gs pos="60000">
                <a:srgbClr val="00ACBB"/>
              </a:gs>
              <a:gs pos="100000">
                <a:srgbClr val="00ACB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2178264"/>
            <a:ext cx="6932393" cy="780560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3146424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F541D-8C8B-7A45-945C-5938E54D8251}"/>
              </a:ext>
            </a:extLst>
          </p:cNvPr>
          <p:cNvSpPr txBox="1"/>
          <p:nvPr userDrawn="1"/>
        </p:nvSpPr>
        <p:spPr>
          <a:xfrm>
            <a:off x="5469901" y="6199648"/>
            <a:ext cx="6548486" cy="3727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440"/>
              </a:lnSpc>
            </a:pPr>
            <a:r>
              <a:rPr lang="en-US" sz="1700" b="0" baseline="0" dirty="0">
                <a:solidFill>
                  <a:srgbClr val="463A5D"/>
                </a:solidFill>
              </a:rPr>
              <a:t>Tuesday, March 23</a:t>
            </a:r>
            <a:r>
              <a:rPr lang="en-US" sz="1700" b="0" baseline="30000" dirty="0">
                <a:solidFill>
                  <a:srgbClr val="463A5D"/>
                </a:solidFill>
              </a:rPr>
              <a:t> </a:t>
            </a:r>
            <a:r>
              <a:rPr lang="en-US" sz="1700" b="0" baseline="0" dirty="0">
                <a:solidFill>
                  <a:srgbClr val="463A5D"/>
                </a:solidFill>
              </a:rPr>
              <a:t>– Thursday, March 25</a:t>
            </a:r>
            <a:endParaRPr lang="en-US" sz="1700" b="0" baseline="30000" dirty="0">
              <a:solidFill>
                <a:srgbClr val="463A5D"/>
              </a:solidFill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3864151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#IUG2021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C18AC19-094D-464A-BB1F-5DE27660491E}"/>
              </a:ext>
            </a:extLst>
          </p:cNvPr>
          <p:cNvGrpSpPr/>
          <p:nvPr userDrawn="1"/>
        </p:nvGrpSpPr>
        <p:grpSpPr>
          <a:xfrm>
            <a:off x="5334461" y="360583"/>
            <a:ext cx="1523078" cy="1306367"/>
            <a:chOff x="5334461" y="360583"/>
            <a:chExt cx="1523078" cy="1306367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D7CC4F-0F99-F244-BD52-75BBDFEE618C}"/>
                </a:ext>
              </a:extLst>
            </p:cNvPr>
            <p:cNvSpPr/>
            <p:nvPr userDrawn="1"/>
          </p:nvSpPr>
          <p:spPr>
            <a:xfrm>
              <a:off x="5393422" y="374697"/>
              <a:ext cx="1405156" cy="1278138"/>
            </a:xfrm>
            <a:custGeom>
              <a:avLst/>
              <a:gdLst>
                <a:gd name="connsiteX0" fmla="*/ 702578 w 1405156"/>
                <a:gd name="connsiteY0" fmla="*/ 0 h 1278138"/>
                <a:gd name="connsiteX1" fmla="*/ 1405156 w 1405156"/>
                <a:gd name="connsiteY1" fmla="*/ 702578 h 1278138"/>
                <a:gd name="connsiteX2" fmla="*/ 1199376 w 1405156"/>
                <a:gd name="connsiteY2" fmla="*/ 1199376 h 1278138"/>
                <a:gd name="connsiteX3" fmla="*/ 1103915 w 1405156"/>
                <a:gd name="connsiteY3" fmla="*/ 1278138 h 1278138"/>
                <a:gd name="connsiteX4" fmla="*/ 301241 w 1405156"/>
                <a:gd name="connsiteY4" fmla="*/ 1278138 h 1278138"/>
                <a:gd name="connsiteX5" fmla="*/ 205780 w 1405156"/>
                <a:gd name="connsiteY5" fmla="*/ 1199376 h 1278138"/>
                <a:gd name="connsiteX6" fmla="*/ 0 w 1405156"/>
                <a:gd name="connsiteY6" fmla="*/ 702578 h 1278138"/>
                <a:gd name="connsiteX7" fmla="*/ 702578 w 1405156"/>
                <a:gd name="connsiteY7" fmla="*/ 0 h 127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5156" h="1278138">
                  <a:moveTo>
                    <a:pt x="702578" y="0"/>
                  </a:moveTo>
                  <a:cubicBezTo>
                    <a:pt x="1090601" y="0"/>
                    <a:pt x="1405156" y="314555"/>
                    <a:pt x="1405156" y="702578"/>
                  </a:cubicBezTo>
                  <a:cubicBezTo>
                    <a:pt x="1405156" y="896589"/>
                    <a:pt x="1326517" y="1072234"/>
                    <a:pt x="1199376" y="1199376"/>
                  </a:cubicBezTo>
                  <a:lnTo>
                    <a:pt x="1103915" y="1278138"/>
                  </a:lnTo>
                  <a:lnTo>
                    <a:pt x="301241" y="1278138"/>
                  </a:lnTo>
                  <a:lnTo>
                    <a:pt x="205780" y="1199376"/>
                  </a:lnTo>
                  <a:cubicBezTo>
                    <a:pt x="78639" y="1072234"/>
                    <a:pt x="0" y="896589"/>
                    <a:pt x="0" y="702578"/>
                  </a:cubicBezTo>
                  <a:cubicBezTo>
                    <a:pt x="0" y="314555"/>
                    <a:pt x="314555" y="0"/>
                    <a:pt x="7025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6A31BE-6619-9E4A-8287-951A4E799C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334461" y="360583"/>
              <a:ext cx="1523078" cy="1306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48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121E90-B8A9-CD4A-905D-E8667CD124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800" y="2186919"/>
            <a:ext cx="5486400" cy="798020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0047BA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1FFD2C-B97A-D147-A098-DBA1D191D6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832" y="3647418"/>
            <a:ext cx="4224337" cy="9556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463A5D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AD48E2-6FF3-6C4E-9C88-210E6CCD0125}"/>
              </a:ext>
            </a:extLst>
          </p:cNvPr>
          <p:cNvSpPr/>
          <p:nvPr userDrawn="1"/>
        </p:nvSpPr>
        <p:spPr>
          <a:xfrm>
            <a:off x="-1" y="0"/>
            <a:ext cx="12192002" cy="935421"/>
          </a:xfrm>
          <a:prstGeom prst="rect">
            <a:avLst/>
          </a:prstGeom>
          <a:gradFill>
            <a:gsLst>
              <a:gs pos="0">
                <a:srgbClr val="00ACBB"/>
              </a:gs>
              <a:gs pos="100000">
                <a:srgbClr val="0047BA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7B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077DD83-E108-4648-BBE1-C44C6E355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0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FA36F7-8C83-0D4A-BF54-39368ACCECF8}"/>
              </a:ext>
            </a:extLst>
          </p:cNvPr>
          <p:cNvSpPr/>
          <p:nvPr userDrawn="1"/>
        </p:nvSpPr>
        <p:spPr>
          <a:xfrm>
            <a:off x="-1" y="546749"/>
            <a:ext cx="12192002" cy="935421"/>
          </a:xfrm>
          <a:prstGeom prst="rect">
            <a:avLst/>
          </a:prstGeom>
          <a:gradFill>
            <a:gsLst>
              <a:gs pos="42000">
                <a:srgbClr val="00ACBB"/>
              </a:gs>
              <a:gs pos="0">
                <a:srgbClr val="00ACBB"/>
              </a:gs>
              <a:gs pos="100000">
                <a:srgbClr val="0047BA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11083555" cy="44146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79E27893-54C5-A144-89F8-156D755CA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3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47B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899031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9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47B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6795888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518400" y="2178320"/>
            <a:ext cx="3516510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DE17AD8D-0006-7048-9550-8189CED7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9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7870-437A-614A-9428-D8D1A96A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37430-2A09-1941-9B4F-0F3558D0C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565" y="1552354"/>
            <a:ext cx="5440680" cy="43525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E6294-92DF-3C46-A35E-CBDF77F1C8B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9440" y="1552354"/>
            <a:ext cx="5440680" cy="30763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4CC23C-2729-284A-9DEE-D73C34524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440" y="4628667"/>
            <a:ext cx="3362385" cy="989275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BEE62C2A-26E9-E94C-B34B-8EE4A1CCA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4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52FB59-7648-CA4A-BA58-2D45D0B0F0CB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00ACBB"/>
              </a:gs>
              <a:gs pos="100000">
                <a:srgbClr val="0047B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6E52A5-4EFD-4CDC-84A0-69CD15B15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20000"/>
              </a:lnSpc>
              <a:buFontTx/>
              <a:buNone/>
              <a:defRPr sz="3600" b="0" i="1">
                <a:solidFill>
                  <a:schemeClr val="bg1"/>
                </a:solidFill>
                <a:latin typeface="Georgia" panose="020405020504050203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goes here.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AC56A47-0786-C64D-9B11-6EA2A722C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2767" y="4598366"/>
            <a:ext cx="9043416" cy="772160"/>
          </a:xfrm>
          <a:prstGeom prst="rect">
            <a:avLst/>
          </a:prstGeom>
        </p:spPr>
        <p:txBody>
          <a:bodyPr rIns="0" anchor="ctr">
            <a:normAutofit/>
          </a:bodyPr>
          <a:lstStyle>
            <a:lvl1pPr marL="0" indent="0" algn="ctr">
              <a:lnSpc>
                <a:spcPct val="120000"/>
              </a:lnSpc>
              <a:buFontTx/>
              <a:buNone/>
              <a:defRPr sz="1400" b="0" i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F465DF8-9525-6E4D-8B2E-E5D4CBD2D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t Photo Conten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5DDFB5-623A-AD4C-8DAC-DE71973F9C5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598386" y="754804"/>
            <a:ext cx="9033328" cy="5119792"/>
          </a:xfrm>
          <a:solidFill>
            <a:srgbClr val="B5B8AF">
              <a:alpha val="2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FACB0-F151-EB49-9844-470727FF9B7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98386" y="5962439"/>
            <a:ext cx="7770341" cy="308343"/>
          </a:xfrm>
        </p:spPr>
        <p:txBody>
          <a:bodyPr tIns="91440" bIns="9144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Source: Insert Source name here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CFB397A5-BB4A-8E47-A30B-7B23F3738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6FD472-543E-8D44-9954-E1602994A676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DA72C-8A57-4E44-89FE-F911F4DB3637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>
            <a:gsLst>
              <a:gs pos="0">
                <a:srgbClr val="00ACBB"/>
              </a:gs>
              <a:gs pos="100000">
                <a:srgbClr val="0047BA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8C45B-38A1-734C-B548-E0E8C04F0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08660"/>
            <a:ext cx="10515600" cy="920340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1636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E66CE-43D1-E149-B2DF-BD0DBA62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CBF0A-FE30-E040-A863-B2B20BEC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A3DA9B-EA3F-0D4D-B060-2B79EC470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0E099-69B7-9549-A9A0-3F0BE181716D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#IUG2021</a:t>
            </a:r>
            <a:endParaRPr lang="en-US" sz="16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D1F5E6-0A6C-F54C-A2C0-C2CA88E2C5D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373D26-464B-ED40-98E8-8B4D4F6EA1A6}"/>
              </a:ext>
            </a:extLst>
          </p:cNvPr>
          <p:cNvGrpSpPr/>
          <p:nvPr userDrawn="1"/>
        </p:nvGrpSpPr>
        <p:grpSpPr>
          <a:xfrm>
            <a:off x="10646618" y="5568720"/>
            <a:ext cx="1286926" cy="1103816"/>
            <a:chOff x="5334461" y="360583"/>
            <a:chExt cx="1523078" cy="1306367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0FD947A-59F9-3445-9692-7D3DCB707F4C}"/>
                </a:ext>
              </a:extLst>
            </p:cNvPr>
            <p:cNvSpPr/>
            <p:nvPr userDrawn="1"/>
          </p:nvSpPr>
          <p:spPr>
            <a:xfrm>
              <a:off x="5393422" y="374697"/>
              <a:ext cx="1405156" cy="1278138"/>
            </a:xfrm>
            <a:custGeom>
              <a:avLst/>
              <a:gdLst>
                <a:gd name="connsiteX0" fmla="*/ 702578 w 1405156"/>
                <a:gd name="connsiteY0" fmla="*/ 0 h 1278138"/>
                <a:gd name="connsiteX1" fmla="*/ 1405156 w 1405156"/>
                <a:gd name="connsiteY1" fmla="*/ 702578 h 1278138"/>
                <a:gd name="connsiteX2" fmla="*/ 1199376 w 1405156"/>
                <a:gd name="connsiteY2" fmla="*/ 1199376 h 1278138"/>
                <a:gd name="connsiteX3" fmla="*/ 1103915 w 1405156"/>
                <a:gd name="connsiteY3" fmla="*/ 1278138 h 1278138"/>
                <a:gd name="connsiteX4" fmla="*/ 301241 w 1405156"/>
                <a:gd name="connsiteY4" fmla="*/ 1278138 h 1278138"/>
                <a:gd name="connsiteX5" fmla="*/ 205780 w 1405156"/>
                <a:gd name="connsiteY5" fmla="*/ 1199376 h 1278138"/>
                <a:gd name="connsiteX6" fmla="*/ 0 w 1405156"/>
                <a:gd name="connsiteY6" fmla="*/ 702578 h 1278138"/>
                <a:gd name="connsiteX7" fmla="*/ 702578 w 1405156"/>
                <a:gd name="connsiteY7" fmla="*/ 0 h 127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5156" h="1278138">
                  <a:moveTo>
                    <a:pt x="702578" y="0"/>
                  </a:moveTo>
                  <a:cubicBezTo>
                    <a:pt x="1090601" y="0"/>
                    <a:pt x="1405156" y="314555"/>
                    <a:pt x="1405156" y="702578"/>
                  </a:cubicBezTo>
                  <a:cubicBezTo>
                    <a:pt x="1405156" y="896589"/>
                    <a:pt x="1326517" y="1072234"/>
                    <a:pt x="1199376" y="1199376"/>
                  </a:cubicBezTo>
                  <a:lnTo>
                    <a:pt x="1103915" y="1278138"/>
                  </a:lnTo>
                  <a:lnTo>
                    <a:pt x="301241" y="1278138"/>
                  </a:lnTo>
                  <a:lnTo>
                    <a:pt x="205780" y="1199376"/>
                  </a:lnTo>
                  <a:cubicBezTo>
                    <a:pt x="78639" y="1072234"/>
                    <a:pt x="0" y="896589"/>
                    <a:pt x="0" y="702578"/>
                  </a:cubicBezTo>
                  <a:cubicBezTo>
                    <a:pt x="0" y="314555"/>
                    <a:pt x="314555" y="0"/>
                    <a:pt x="7025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3E7424B-9723-4E4E-BD3B-E17695A8A4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5334461" y="360583"/>
              <a:ext cx="1523078" cy="1306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494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8" r:id="rId3"/>
    <p:sldLayoutId id="2147483664" r:id="rId4"/>
    <p:sldLayoutId id="2147483663" r:id="rId5"/>
    <p:sldLayoutId id="2147483652" r:id="rId6"/>
    <p:sldLayoutId id="2147483665" r:id="rId7"/>
    <p:sldLayoutId id="2147483666" r:id="rId8"/>
    <p:sldLayoutId id="2147483662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7B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ric.ed.gov/?ti=52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homosaurus.org/v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B915-27AF-D243-A852-3C98A1B6D8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“What’s in a name?”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281F5-2592-6846-9428-7F9AD8FC12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Quite a bit! Language matters!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00891-E748-D543-AA42-6B2053527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Emily O’Neal – Deschutes Public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automatic: Option 1</a:t>
            </a:r>
            <a:endParaRPr lang="en-US" dirty="0"/>
          </a:p>
        </p:txBody>
      </p:sp>
      <p:pic>
        <p:nvPicPr>
          <p:cNvPr id="6" name="Picture 5" descr="Rinse &amp; Repeat on Vime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2" y="1540013"/>
            <a:ext cx="8151140" cy="4585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3200" y="6255658"/>
            <a:ext cx="3323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Photo credit: https</a:t>
            </a:r>
            <a:r>
              <a:rPr lang="en-US" sz="800" dirty="0"/>
              <a:t>://i.vimeocdn.com/video/266696869_1280x720.jpg</a:t>
            </a:r>
          </a:p>
        </p:txBody>
      </p:sp>
    </p:spTree>
    <p:extLst>
      <p:ext uri="{BB962C8B-B14F-4D97-AF65-F5344CB8AC3E}">
        <p14:creationId xmlns:p14="http://schemas.microsoft.com/office/powerpoint/2010/main" val="907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maintenance reminder: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1: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Option 2:</a:t>
            </a:r>
            <a:endParaRPr lang="en-US" dirty="0"/>
          </a:p>
        </p:txBody>
      </p:sp>
      <p:pic>
        <p:nvPicPr>
          <p:cNvPr id="6" name="Content Placeholder 9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2002971" y="1469458"/>
            <a:ext cx="4507010" cy="1178152"/>
          </a:xfrm>
          <a:prstGeom prst="rect">
            <a:avLst/>
          </a:prstGeom>
        </p:spPr>
      </p:pic>
      <p:pic>
        <p:nvPicPr>
          <p:cNvPr id="9" name="Content Placeholder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265" y="2797669"/>
            <a:ext cx="10114105" cy="399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automatic: Option 2</a:t>
            </a:r>
            <a:endParaRPr lang="en-US" dirty="0"/>
          </a:p>
        </p:txBody>
      </p:sp>
      <p:pic>
        <p:nvPicPr>
          <p:cNvPr id="8" name="Content Placeholder 7" descr="Charge Loading Drums - Free image on Pixaba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693194"/>
            <a:ext cx="9144000" cy="2552700"/>
          </a:xfrm>
        </p:spPr>
      </p:pic>
      <p:sp>
        <p:nvSpPr>
          <p:cNvPr id="9" name="TextBox 8"/>
          <p:cNvSpPr txBox="1"/>
          <p:nvPr/>
        </p:nvSpPr>
        <p:spPr>
          <a:xfrm>
            <a:off x="4020458" y="5030450"/>
            <a:ext cx="44502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Photo credit: https</a:t>
            </a:r>
            <a:r>
              <a:rPr lang="en-US" sz="800" dirty="0"/>
              <a:t>://cdn.pixabay.com/photo/2017/10/24/12/30/charge-2884416_960_720.png</a:t>
            </a:r>
          </a:p>
        </p:txBody>
      </p:sp>
    </p:spTree>
    <p:extLst>
      <p:ext uri="{BB962C8B-B14F-4D97-AF65-F5344CB8AC3E}">
        <p14:creationId xmlns:p14="http://schemas.microsoft.com/office/powerpoint/2010/main" val="14233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Profiles – now we’re getting technical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translation tables</a:t>
            </a:r>
          </a:p>
          <a:p>
            <a:pPr lvl="1"/>
            <a:r>
              <a:rPr lang="en-US" dirty="0" smtClean="0"/>
              <a:t>%map=(“m2bmap.subject”)</a:t>
            </a:r>
          </a:p>
          <a:p>
            <a:pPr lvl="2"/>
            <a:r>
              <a:rPr lang="en-US" dirty="0" smtClean="0"/>
              <a:t>Means %map – command to map the line using</a:t>
            </a:r>
          </a:p>
          <a:p>
            <a:pPr lvl="2"/>
            <a:r>
              <a:rPr lang="en-US" dirty="0" smtClean="0"/>
              <a:t>M2bmap – a mapping table</a:t>
            </a:r>
          </a:p>
          <a:p>
            <a:pPr lvl="2"/>
            <a:r>
              <a:rPr lang="en-US" dirty="0" smtClean="0"/>
              <a:t>Subject – called subject </a:t>
            </a:r>
            <a:r>
              <a:rPr lang="en-US" dirty="0" smtClean="0">
                <a:sym typeface="Wingdings" panose="05000000000000000000" pitchFamily="2" charset="2"/>
              </a:rPr>
              <a:t> where you will outline the mapping/translating to happen.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Sooooo, example: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600-699||-w|0|0|0|b|d|0|y|N|0|</a:t>
            </a:r>
            <a:r>
              <a:rPr lang="en-US" dirty="0" smtClean="0"/>
              <a:t>%map</a:t>
            </a:r>
            <a:r>
              <a:rPr lang="en-US" dirty="0"/>
              <a:t>=(“m2bmap.subject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Says, for all subject lines, refer to subject translation table</a:t>
            </a:r>
          </a:p>
          <a:p>
            <a:pPr lvl="1"/>
            <a:r>
              <a:rPr lang="en-US" dirty="0" smtClean="0"/>
              <a:t>However, can only do one translation table (ex: m2bmap.subject) per command line, so your subject translation table will need to have all possible translations within it’s command</a:t>
            </a:r>
          </a:p>
          <a:p>
            <a:pPr lvl="2"/>
            <a:r>
              <a:rPr lang="en-US" dirty="0" smtClean="0"/>
              <a:t>i.e. all of the subjects you would want to change, need to be outlined in this single translation table.</a:t>
            </a:r>
          </a:p>
          <a:p>
            <a:pPr lvl="1"/>
            <a:r>
              <a:rPr lang="en-US" dirty="0" smtClean="0"/>
              <a:t>It may also be helpful to add @stop_on_map=true,</a:t>
            </a:r>
          </a:p>
          <a:p>
            <a:pPr lvl="2"/>
            <a:r>
              <a:rPr lang="en-US" dirty="0" smtClean="0"/>
              <a:t>As soon as it finds a match, stops, makes the change, and moves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0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tables – even more technical…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m2bmap.subject</a:t>
            </a:r>
          </a:p>
          <a:p>
            <a:r>
              <a:rPr lang="en-US" dirty="0" smtClean="0"/>
              <a:t>Input the command: &lt;comparison&gt;|&lt;replacement&gt;</a:t>
            </a:r>
          </a:p>
          <a:p>
            <a:pPr lvl="1"/>
            <a:r>
              <a:rPr lang="en-US" dirty="0" smtClean="0"/>
              <a:t>Example: </a:t>
            </a:r>
          </a:p>
          <a:p>
            <a:pPr lvl="2"/>
            <a:r>
              <a:rPr lang="en-US" dirty="0" smtClean="0"/>
              <a:t>Line 1: Children of illegal aliens|Children of undocumented immigrants</a:t>
            </a:r>
          </a:p>
          <a:p>
            <a:pPr lvl="2"/>
            <a:r>
              <a:rPr lang="en-US" dirty="0" smtClean="0"/>
              <a:t>Line 2: Illegal aliens|Undocumented immigrants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NOTE: do the longest subject heading first to make sure it catches it and makes the appropriate changes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 then there are subfields… you’ll need regular expressions to protect those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(.*|a)$0Illegal aliens(.*)$1:\0undocumented immigrants\1</a:t>
            </a:r>
          </a:p>
          <a:p>
            <a:pPr lvl="2"/>
            <a:r>
              <a:rPr lang="en-US" dirty="0" smtClean="0"/>
              <a:t>.* </a:t>
            </a:r>
            <a:r>
              <a:rPr lang="en-US" dirty="0" smtClean="0">
                <a:sym typeface="Wingdings" panose="05000000000000000000" pitchFamily="2" charset="2"/>
              </a:rPr>
              <a:t> any character any number of times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|a  subfield a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( )  content within the parenthesis assigned to a value of $0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Illegal aliens  the current subject heading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.*  any characters are number of times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( )  content within the parenthesis assigned to a value of </a:t>
            </a:r>
            <a:r>
              <a:rPr lang="en-US" dirty="0" smtClean="0">
                <a:sym typeface="Wingdings" panose="05000000000000000000" pitchFamily="2" charset="2"/>
              </a:rPr>
              <a:t>$1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:  translate to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\0  re-add the any characters assigned to $0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Undocumented immigrants  new replacement subject heading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\1  re-add the any characters assigned to $1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BUT… this won’t change the indicators, only the subfield data (so 650 _4 to 650 _7)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PLUS, you need to consider duplicate subject headings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447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That’s all fine for one term, but what if you have hundreds?</a:t>
            </a:r>
            <a:endParaRPr lang="en-US" dirty="0"/>
          </a:p>
        </p:txBody>
      </p:sp>
      <p:pic>
        <p:nvPicPr>
          <p:cNvPr id="4" name="Content Placeholder 3" descr="grammatical number - What is the name for a single item of hundreds and thousands - English 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1762125"/>
            <a:ext cx="5886450" cy="4414838"/>
          </a:xfrm>
        </p:spPr>
      </p:pic>
      <p:sp>
        <p:nvSpPr>
          <p:cNvPr id="5" name="TextBox 4"/>
          <p:cNvSpPr txBox="1"/>
          <p:nvPr/>
        </p:nvSpPr>
        <p:spPr>
          <a:xfrm>
            <a:off x="4470400" y="6176963"/>
            <a:ext cx="43572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Photo credit: http://erinmakesitwork.files.wordpress.com/2011/03/photoxpress_5462141.jpg</a:t>
            </a:r>
          </a:p>
        </p:txBody>
      </p:sp>
    </p:spTree>
    <p:extLst>
      <p:ext uri="{BB962C8B-B14F-4D97-AF65-F5344CB8AC3E}">
        <p14:creationId xmlns:p14="http://schemas.microsoft.com/office/powerpoint/2010/main" val="25294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automatic: Option 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20458" y="5030450"/>
            <a:ext cx="44502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Photo credit: https</a:t>
            </a:r>
            <a:r>
              <a:rPr lang="en-US" sz="800" dirty="0"/>
              <a:t>://cdn.pixabay.com/photo/2017/10/24/12/30/charge-2884416_960_720.png</a:t>
            </a:r>
          </a:p>
        </p:txBody>
      </p:sp>
      <p:pic>
        <p:nvPicPr>
          <p:cNvPr id="4" name="Content Placeholder 3" descr="Vendor - Highway Sign imag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28" y="1762125"/>
            <a:ext cx="6630545" cy="4414838"/>
          </a:xfrm>
        </p:spPr>
      </p:pic>
      <p:sp>
        <p:nvSpPr>
          <p:cNvPr id="5" name="TextBox 4"/>
          <p:cNvSpPr txBox="1"/>
          <p:nvPr/>
        </p:nvSpPr>
        <p:spPr>
          <a:xfrm>
            <a:off x="4902906" y="6314260"/>
            <a:ext cx="34195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Photo credit: http://www.picpedia.org/highway-signs/images/vendor.jpg</a:t>
            </a:r>
          </a:p>
        </p:txBody>
      </p:sp>
    </p:spTree>
    <p:extLst>
      <p:ext uri="{BB962C8B-B14F-4D97-AF65-F5344CB8AC3E}">
        <p14:creationId xmlns:p14="http://schemas.microsoft.com/office/powerpoint/2010/main" val="28808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terms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Areas of focus – Government Protected Classes:</a:t>
            </a:r>
            <a:endParaRPr lang="en-US" u="sng" dirty="0"/>
          </a:p>
          <a:p>
            <a:pPr lvl="1"/>
            <a:r>
              <a:rPr lang="en-US" dirty="0"/>
              <a:t>Race</a:t>
            </a:r>
            <a:endParaRPr lang="en-US" u="sng" dirty="0"/>
          </a:p>
          <a:p>
            <a:pPr lvl="1"/>
            <a:r>
              <a:rPr lang="en-US" dirty="0"/>
              <a:t>Color</a:t>
            </a:r>
            <a:endParaRPr lang="en-US" u="sng" dirty="0"/>
          </a:p>
          <a:p>
            <a:pPr lvl="1"/>
            <a:r>
              <a:rPr lang="en-US" dirty="0"/>
              <a:t>Religions</a:t>
            </a:r>
            <a:endParaRPr lang="en-US" u="sng" dirty="0"/>
          </a:p>
          <a:p>
            <a:pPr lvl="1"/>
            <a:r>
              <a:rPr lang="en-US" dirty="0"/>
              <a:t>National Origin</a:t>
            </a:r>
            <a:endParaRPr lang="en-US" u="sng" dirty="0"/>
          </a:p>
          <a:p>
            <a:pPr lvl="1"/>
            <a:r>
              <a:rPr lang="en-US" dirty="0"/>
              <a:t>Age (40+)</a:t>
            </a:r>
            <a:endParaRPr lang="en-US" u="sng" dirty="0"/>
          </a:p>
          <a:p>
            <a:pPr lvl="1"/>
            <a:r>
              <a:rPr lang="en-US" dirty="0"/>
              <a:t>Sex</a:t>
            </a:r>
            <a:endParaRPr lang="en-US" u="sng" dirty="0"/>
          </a:p>
          <a:p>
            <a:pPr lvl="1"/>
            <a:r>
              <a:rPr lang="en-US" dirty="0"/>
              <a:t>Disability</a:t>
            </a:r>
            <a:endParaRPr lang="en-US" u="sng" dirty="0"/>
          </a:p>
          <a:p>
            <a:r>
              <a:rPr lang="en-US" dirty="0"/>
              <a:t>Added areas of focus include:</a:t>
            </a:r>
            <a:endParaRPr lang="en-US" u="sng" dirty="0"/>
          </a:p>
          <a:p>
            <a:pPr lvl="1"/>
            <a:r>
              <a:rPr lang="en-US" dirty="0"/>
              <a:t>Sexual orientation</a:t>
            </a:r>
            <a:endParaRPr lang="en-US" u="sng" dirty="0"/>
          </a:p>
          <a:p>
            <a:pPr lvl="1"/>
            <a:r>
              <a:rPr lang="en-US" dirty="0"/>
              <a:t>Familial status</a:t>
            </a:r>
            <a:endParaRPr lang="en-US" u="sng" dirty="0"/>
          </a:p>
          <a:p>
            <a:pPr lvl="1"/>
            <a:r>
              <a:rPr lang="en-US" dirty="0"/>
              <a:t>Veteran status</a:t>
            </a:r>
            <a:endParaRPr lang="en-US" u="sng" dirty="0"/>
          </a:p>
          <a:p>
            <a:pPr lvl="1"/>
            <a:r>
              <a:rPr lang="en-US" dirty="0"/>
              <a:t>Genetic info</a:t>
            </a:r>
            <a:endParaRPr lang="en-US" u="sng" dirty="0"/>
          </a:p>
          <a:p>
            <a:pPr lvl="1"/>
            <a:r>
              <a:rPr lang="en-US" dirty="0"/>
              <a:t>Pregnancy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US" dirty="0" smtClean="0"/>
              <a:t>Identify alternative vocabularies:</a:t>
            </a:r>
          </a:p>
          <a:p>
            <a:pPr lvl="1"/>
            <a:r>
              <a:rPr lang="en-US" dirty="0">
                <a:hlinkClick r:id="rId3"/>
              </a:rPr>
              <a:t>ERIC - Thesaurus Category - Social Processes and Structures (ed.gov</a:t>
            </a:r>
            <a:r>
              <a:rPr lang="en-US" dirty="0" smtClean="0">
                <a:hlinkClick r:id="rId3"/>
              </a:rPr>
              <a:t>)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Homosaurus Vocabulary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6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881" y="232865"/>
            <a:ext cx="8270719" cy="649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3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 I am here to discuss changes you can make within your bibliographic data to add more inclusive language for your customers.  Examples include: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Removing old, offensive or archaic terms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Adding new, more inclusive and socially accepted terms using locals subject headings and alternative vocabularies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Using your ILS and vendors to keep the data current with your new terms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35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“this”, replace with/add “that”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9257" y="1300641"/>
            <a:ext cx="10070129" cy="487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“this”, replace with/add “that”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9926" y="1546225"/>
            <a:ext cx="7395949" cy="463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37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“Shout out!” to Backstage</a:t>
            </a:r>
            <a:endParaRPr lang="en-US" dirty="0"/>
          </a:p>
        </p:txBody>
      </p:sp>
      <p:pic>
        <p:nvPicPr>
          <p:cNvPr id="4" name="Content Placeholder 3" descr="Thank You PNG Transparent Images | PNG All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30" y="1546225"/>
            <a:ext cx="8676540" cy="4630738"/>
          </a:xfrm>
        </p:spPr>
      </p:pic>
      <p:sp>
        <p:nvSpPr>
          <p:cNvPr id="5" name="TextBox 4"/>
          <p:cNvSpPr txBox="1"/>
          <p:nvPr/>
        </p:nvSpPr>
        <p:spPr>
          <a:xfrm>
            <a:off x="4412343" y="6327251"/>
            <a:ext cx="4123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Photo credit: http://www.pngall.com/wp-content/uploads/2016/04/Thank-You-PNG.png</a:t>
            </a:r>
          </a:p>
        </p:txBody>
      </p:sp>
      <p:pic>
        <p:nvPicPr>
          <p:cNvPr id="2050" name="Picture 2" descr="Backstage Library Wor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32" y="174624"/>
            <a:ext cx="518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4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Automatic, but not perfect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still need catalogers for the grey areas! No computer program can do all of the work.</a:t>
            </a:r>
          </a:p>
          <a:p>
            <a:r>
              <a:rPr lang="en-US" dirty="0" smtClean="0"/>
              <a:t>You can add the broader terms with more confidence but narrower terms will need human intervention</a:t>
            </a:r>
          </a:p>
          <a:p>
            <a:pPr lvl="1"/>
            <a:r>
              <a:rPr lang="en-US" dirty="0" smtClean="0"/>
              <a:t>Example:</a:t>
            </a:r>
            <a:endParaRPr lang="en-US" dirty="0"/>
          </a:p>
          <a:p>
            <a:pPr lvl="2"/>
            <a:r>
              <a:rPr lang="en-US" dirty="0"/>
              <a:t>Adding Native American tribe and region </a:t>
            </a:r>
            <a:r>
              <a:rPr lang="en-US" dirty="0" smtClean="0"/>
              <a:t>information</a:t>
            </a:r>
          </a:p>
          <a:p>
            <a:pPr lvl="2"/>
            <a:r>
              <a:rPr lang="en-US" dirty="0" smtClean="0"/>
              <a:t>Okay to add “Economic status” to all books with subject heading “poverty” but cannot immediately add “poverty” to all subject headings with “Economic status”.</a:t>
            </a:r>
          </a:p>
          <a:p>
            <a:pPr lvl="2"/>
            <a:endParaRPr lang="en-US" dirty="0"/>
          </a:p>
          <a:p>
            <a:r>
              <a:rPr lang="en-US" dirty="0" smtClean="0"/>
              <a:t>Be careful with full removal of subject headings</a:t>
            </a:r>
          </a:p>
          <a:p>
            <a:pPr lvl="1"/>
            <a:r>
              <a:rPr lang="en-US" dirty="0" smtClean="0"/>
              <a:t>Remember this is an access point – would someone still use that term to search by?</a:t>
            </a:r>
          </a:p>
          <a:p>
            <a:pPr lvl="1"/>
            <a:r>
              <a:rPr lang="en-US" dirty="0" smtClean="0"/>
              <a:t>If so, is that term so offensive that you are accepting removal of the access point in favor of a more sensitive catalog?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91BF-835B-9345-B9FB-FBCF17A6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Remember that the catalog is an extension of your library, it is a part of your brand and the words and terms used represent you.  Make sure you can stand behind those words.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5774CF-BC01-B747-AB86-C176E95858E5}"/>
              </a:ext>
            </a:extLst>
          </p:cNvPr>
          <p:cNvSpPr/>
          <p:nvPr/>
        </p:nvSpPr>
        <p:spPr>
          <a:xfrm>
            <a:off x="5202621" y="1775637"/>
            <a:ext cx="1786758" cy="74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F0737-FD5B-614C-BB8F-D7B401660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C0485-4C36-B94F-BBEF-E899653BFD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509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Emily O’Neal – Technical Services Manager, Deschutes Public Library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Starting the Conversation</a:t>
            </a:r>
            <a:endParaRPr lang="en-US" dirty="0"/>
          </a:p>
        </p:txBody>
      </p:sp>
      <p:pic>
        <p:nvPicPr>
          <p:cNvPr id="2" name="Picture 1" descr="On being an imposter - Debbis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97" y="2196907"/>
            <a:ext cx="5619750" cy="3781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6171" y="5953111"/>
            <a:ext cx="43781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Photo credit: https://www.debbish.com/wp-content/uploads/2016/04/imposter-syndrome-.jpg</a:t>
            </a:r>
          </a:p>
        </p:txBody>
      </p:sp>
    </p:spTree>
    <p:extLst>
      <p:ext uri="{BB962C8B-B14F-4D97-AF65-F5344CB8AC3E}">
        <p14:creationId xmlns:p14="http://schemas.microsoft.com/office/powerpoint/2010/main" val="17926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– Out with the old, in with the improved!</a:t>
            </a:r>
            <a:endParaRPr lang="en-US" dirty="0"/>
          </a:p>
        </p:txBody>
      </p:sp>
      <p:pic>
        <p:nvPicPr>
          <p:cNvPr id="8" name="Content Placeholder 7" descr="BLE 54: Out With The Old, In With The New – Onyx Truth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954" y="1762125"/>
            <a:ext cx="7851893" cy="4414838"/>
          </a:xfrm>
        </p:spPr>
      </p:pic>
      <p:sp>
        <p:nvSpPr>
          <p:cNvPr id="9" name="TextBox 8"/>
          <p:cNvSpPr txBox="1"/>
          <p:nvPr/>
        </p:nvSpPr>
        <p:spPr>
          <a:xfrm>
            <a:off x="3323772" y="6272441"/>
            <a:ext cx="63546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Photo credit: http://www.onyxtruth.com/wp-content/uploads/2016/09/brown-liquor-experience-onyx-truth-podcast-network-onyx-truth.jpg</a:t>
            </a:r>
          </a:p>
        </p:txBody>
      </p:sp>
    </p:spTree>
    <p:extLst>
      <p:ext uri="{BB962C8B-B14F-4D97-AF65-F5344CB8AC3E}">
        <p14:creationId xmlns:p14="http://schemas.microsoft.com/office/powerpoint/2010/main" val="301016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Specifically, it looks like this: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911" y="1525359"/>
            <a:ext cx="9318525" cy="48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Update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300" y="1395937"/>
            <a:ext cx="7344800" cy="19910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00" y="3580309"/>
            <a:ext cx="10393225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3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think like your user</a:t>
            </a:r>
            <a:endParaRPr lang="en-US" dirty="0"/>
          </a:p>
        </p:txBody>
      </p:sp>
      <p:pic>
        <p:nvPicPr>
          <p:cNvPr id="6" name="Content Placeholder 5" descr="Article: Leveraging design thinking for enhancing employee engagement — People Matter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43" y="2297906"/>
            <a:ext cx="5943600" cy="3343275"/>
          </a:xfrm>
        </p:spPr>
      </p:pic>
      <p:sp>
        <p:nvSpPr>
          <p:cNvPr id="7" name="TextBox 6"/>
          <p:cNvSpPr txBox="1"/>
          <p:nvPr/>
        </p:nvSpPr>
        <p:spPr>
          <a:xfrm>
            <a:off x="3369208" y="5699238"/>
            <a:ext cx="5399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Photo credit: https</a:t>
            </a:r>
            <a:r>
              <a:rPr lang="en-US" sz="800" dirty="0"/>
              <a:t>://res.cloudinary.com/people-matters/image/upload/q_auto,f_auto/v1501659036/1501659034.jpg</a:t>
            </a:r>
          </a:p>
        </p:txBody>
      </p:sp>
    </p:spTree>
    <p:extLst>
      <p:ext uri="{BB962C8B-B14F-4D97-AF65-F5344CB8AC3E}">
        <p14:creationId xmlns:p14="http://schemas.microsoft.com/office/powerpoint/2010/main" val="25683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Specifically, it looks like this: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2908"/>
            <a:ext cx="12192000" cy="515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Update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945" y="1711779"/>
            <a:ext cx="10286793" cy="220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5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A7128F65B609478E6BAE05B8D87665" ma:contentTypeVersion="12" ma:contentTypeDescription="Create a new document." ma:contentTypeScope="" ma:versionID="284c1d4d60195cfbf50c4e685b5b1c32">
  <xsd:schema xmlns:xsd="http://www.w3.org/2001/XMLSchema" xmlns:xs="http://www.w3.org/2001/XMLSchema" xmlns:p="http://schemas.microsoft.com/office/2006/metadata/properties" xmlns:ns2="1ee16b87-d06b-4acc-bab3-ebea1d9e5ffa" xmlns:ns3="15b4db40-66c5-4774-a7a4-592c47258125" targetNamespace="http://schemas.microsoft.com/office/2006/metadata/properties" ma:root="true" ma:fieldsID="b8abf1d6d1882515d255da7733969a97" ns2:_="" ns3:_="">
    <xsd:import namespace="1ee16b87-d06b-4acc-bab3-ebea1d9e5ffa"/>
    <xsd:import namespace="15b4db40-66c5-4774-a7a4-592c472581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6b87-d06b-4acc-bab3-ebea1d9e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4db40-66c5-4774-a7a4-592c4725812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5b4db40-66c5-4774-a7a4-592c47258125">
      <UserInfo>
        <DisplayName>Stephanie Smith</DisplayName>
        <AccountId>18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60800BD-7683-4F8A-96FE-A3DE81945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e16b87-d06b-4acc-bab3-ebea1d9e5ffa"/>
    <ds:schemaRef ds:uri="15b4db40-66c5-4774-a7a4-592c472581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A7E153-2A2C-4AC4-9EDE-4335049703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8F9655-2023-4CDE-8CF6-16CB6DC1D549}">
  <ds:schemaRefs>
    <ds:schemaRef ds:uri="http://schemas.microsoft.com/office/2006/metadata/properties"/>
    <ds:schemaRef ds:uri="http://purl.org/dc/terms/"/>
    <ds:schemaRef ds:uri="1ee16b87-d06b-4acc-bab3-ebea1d9e5ffa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5b4db40-66c5-4774-a7a4-592c47258125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1509</Words>
  <Application>Microsoft Office PowerPoint</Application>
  <PresentationFormat>Widescreen</PresentationFormat>
  <Paragraphs>178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Georgia</vt:lpstr>
      <vt:lpstr>Noto Serif</vt:lpstr>
      <vt:lpstr>Roboto</vt:lpstr>
      <vt:lpstr>Roboto Medium</vt:lpstr>
      <vt:lpstr>Segoe UI Historic</vt:lpstr>
      <vt:lpstr>Wingdings</vt:lpstr>
      <vt:lpstr>Office Theme</vt:lpstr>
      <vt:lpstr>“What’s in a name?”</vt:lpstr>
      <vt:lpstr>Overview</vt:lpstr>
      <vt:lpstr>Introduction and Starting the Conversation</vt:lpstr>
      <vt:lpstr>Step 1 – Out with the old, in with the improved!</vt:lpstr>
      <vt:lpstr>Specifically, it looks like this:</vt:lpstr>
      <vt:lpstr>Global Update</vt:lpstr>
      <vt:lpstr>Step 2 – think like your user</vt:lpstr>
      <vt:lpstr>Specifically, it looks like this:</vt:lpstr>
      <vt:lpstr>Global Update</vt:lpstr>
      <vt:lpstr>Make it automatic: Option 1</vt:lpstr>
      <vt:lpstr>Ongoing maintenance reminder:</vt:lpstr>
      <vt:lpstr>Make it automatic: Option 2</vt:lpstr>
      <vt:lpstr>Load Profiles – now we’re getting technical</vt:lpstr>
      <vt:lpstr>Translation tables – even more technical…</vt:lpstr>
      <vt:lpstr>But then there are subfields… you’ll need regular expressions to protect those</vt:lpstr>
      <vt:lpstr>That’s all fine for one term, but what if you have hundreds?</vt:lpstr>
      <vt:lpstr>Make it automatic: Option 3</vt:lpstr>
      <vt:lpstr>Identifying terms</vt:lpstr>
      <vt:lpstr>PowerPoint Presentation</vt:lpstr>
      <vt:lpstr>If “this”, replace with/add “that”</vt:lpstr>
      <vt:lpstr>If “this”, replace with/add “that”</vt:lpstr>
      <vt:lpstr>“Shout out!” to Backstage</vt:lpstr>
      <vt:lpstr>Automatic, but not perfect</vt:lpstr>
      <vt:lpstr>Remember that the catalog is an extension of your library, it is a part of your brand and the words and terms used represent you.  Make sure you can stand behind those words.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a really interesting presentation</dc:title>
  <dc:subject/>
  <dc:creator>Kristine Menkins</dc:creator>
  <cp:keywords/>
  <dc:description/>
  <cp:lastModifiedBy>Emily O'Neal</cp:lastModifiedBy>
  <cp:revision>85</cp:revision>
  <dcterms:created xsi:type="dcterms:W3CDTF">2019-12-02T15:33:25Z</dcterms:created>
  <dcterms:modified xsi:type="dcterms:W3CDTF">2021-03-15T15:15:28Z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0x0101002DA7128F65B609478E6BAE05B8D87665</vt:lpwstr>
  </property>
</Properties>
</file>