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6" r:id="rId3"/>
    <p:sldId id="259" r:id="rId4"/>
    <p:sldId id="271" r:id="rId5"/>
    <p:sldId id="269" r:id="rId6"/>
    <p:sldId id="270" r:id="rId7"/>
    <p:sldId id="268" r:id="rId8"/>
    <p:sldId id="260" r:id="rId9"/>
    <p:sldId id="277" r:id="rId10"/>
    <p:sldId id="273" r:id="rId11"/>
    <p:sldId id="276" r:id="rId12"/>
    <p:sldId id="275" r:id="rId13"/>
    <p:sldId id="274" r:id="rId14"/>
    <p:sldId id="267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E5E"/>
    <a:srgbClr val="010000"/>
    <a:srgbClr val="474747"/>
    <a:srgbClr val="FBAF41"/>
    <a:srgbClr val="814396"/>
    <a:srgbClr val="000000"/>
    <a:srgbClr val="F7941E"/>
    <a:srgbClr val="363738"/>
    <a:srgbClr val="34466A"/>
    <a:srgbClr val="445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44"/>
  </p:normalViewPr>
  <p:slideViewPr>
    <p:cSldViewPr snapToObjects="1">
      <p:cViewPr varScale="1">
        <p:scale>
          <a:sx n="141" d="100"/>
          <a:sy n="141" d="100"/>
        </p:scale>
        <p:origin x="120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127" d="100"/>
          <a:sy n="127" d="100"/>
        </p:scale>
        <p:origin x="448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88035-4058-5C49-8BD7-16E3BDCF2F99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5E42B-5233-0E4B-B874-E3BB3D9C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50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7516E-18FD-0744-B275-F4E7A76ECEF9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53187-4E7A-9D4E-8D20-4DF01D046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1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51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18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1323594"/>
            <a:ext cx="4419600" cy="47167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1795272"/>
            <a:ext cx="4419600" cy="471678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8392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2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257800" y="819150"/>
            <a:ext cx="37338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2399" y="819150"/>
            <a:ext cx="4953001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Tex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2400" y="819150"/>
            <a:ext cx="88392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1323594"/>
            <a:ext cx="4419600" cy="47167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1795272"/>
            <a:ext cx="4419600" cy="471678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19150"/>
            <a:ext cx="88392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12913"/>
            <a:ext cx="9148174" cy="4369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rgbClr val="7030A0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24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»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52399" y="819150"/>
            <a:ext cx="8839201" cy="3733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Emulate keyboard commands and activate with a hotkey trigger</a:t>
            </a:r>
          </a:p>
          <a:p>
            <a:r>
              <a:rPr lang="en-US" dirty="0" smtClean="0"/>
              <a:t>PUMMEL – </a:t>
            </a:r>
            <a:r>
              <a:rPr lang="en-US" b="1" dirty="0" smtClean="0"/>
              <a:t>P</a:t>
            </a:r>
            <a:r>
              <a:rPr lang="en-US" dirty="0" smtClean="0"/>
              <a:t>rocessing </a:t>
            </a:r>
            <a:r>
              <a:rPr lang="en-US" b="1" dirty="0" smtClean="0"/>
              <a:t>U</a:t>
            </a:r>
            <a:r>
              <a:rPr lang="en-US" dirty="0" smtClean="0"/>
              <a:t>nclaimed </a:t>
            </a:r>
            <a:r>
              <a:rPr lang="en-US" b="1" dirty="0" smtClean="0"/>
              <a:t>M</a:t>
            </a:r>
            <a:r>
              <a:rPr lang="en-US" dirty="0" smtClean="0"/>
              <a:t>aterials </a:t>
            </a:r>
            <a:r>
              <a:rPr lang="en-US" b="1" dirty="0" smtClean="0"/>
              <a:t>M</a:t>
            </a:r>
            <a:r>
              <a:rPr lang="en-US" dirty="0" smtClean="0"/>
              <a:t>anually is </a:t>
            </a:r>
            <a:r>
              <a:rPr lang="en-US" b="1" dirty="0" smtClean="0"/>
              <a:t>E</a:t>
            </a:r>
            <a:r>
              <a:rPr lang="en-US" dirty="0" smtClean="0"/>
              <a:t>ssentially </a:t>
            </a:r>
            <a:r>
              <a:rPr lang="en-US" b="1" dirty="0" smtClean="0"/>
              <a:t>L</a:t>
            </a:r>
            <a:r>
              <a:rPr lang="en-US" dirty="0" smtClean="0"/>
              <a:t>ame</a:t>
            </a:r>
          </a:p>
          <a:p>
            <a:r>
              <a:rPr lang="en-US" dirty="0" smtClean="0"/>
              <a:t>Start with the item find tool and scan the barcode</a:t>
            </a:r>
          </a:p>
          <a:p>
            <a:r>
              <a:rPr lang="en-US" dirty="0" smtClean="0"/>
              <a:t>CTRL + ALT+ U (U is for Unclaimed)</a:t>
            </a:r>
          </a:p>
          <a:p>
            <a:r>
              <a:rPr lang="en-US" dirty="0" smtClean="0"/>
              <a:t>Runs a macro that handles all the user input, including adding a note</a:t>
            </a:r>
          </a:p>
          <a:p>
            <a:r>
              <a:rPr lang="en-US" dirty="0" smtClean="0"/>
              <a:t>Version 2 can work from a list of barcodes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Processing Unclaimed Holds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6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52399" y="819150"/>
            <a:ext cx="8839201" cy="3733800"/>
          </a:xfrm>
        </p:spPr>
        <p:txBody>
          <a:bodyPr/>
          <a:lstStyle/>
          <a:p>
            <a:r>
              <a:rPr lang="en-US" dirty="0" smtClean="0"/>
              <a:t>Automating Patron Status -&gt; Account -&gt; Waive</a:t>
            </a:r>
          </a:p>
          <a:p>
            <a:r>
              <a:rPr lang="en-US" dirty="0" smtClean="0"/>
              <a:t>Pulling from a CSV with two entries per line: the patron barcode and the amount to be waived</a:t>
            </a:r>
          </a:p>
          <a:p>
            <a:r>
              <a:rPr lang="en-US" dirty="0" smtClean="0"/>
              <a:t>Since it involved money, there were two exceptions written into the script to catch errors</a:t>
            </a:r>
          </a:p>
          <a:p>
            <a:r>
              <a:rPr lang="en-US" dirty="0" smtClean="0"/>
              <a:t>Errors were documented in a file: exceptions.csv</a:t>
            </a:r>
          </a:p>
          <a:p>
            <a:r>
              <a:rPr lang="en-US" dirty="0" smtClean="0"/>
              <a:t>Fire it off and watch it work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Waiving ~1,000 Fines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2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52399" y="819150"/>
            <a:ext cx="8839201" cy="3733800"/>
          </a:xfrm>
        </p:spPr>
        <p:txBody>
          <a:bodyPr/>
          <a:lstStyle/>
          <a:p>
            <a:r>
              <a:rPr lang="en-US" dirty="0" smtClean="0"/>
              <a:t>On-order items – three links to </a:t>
            </a:r>
            <a:r>
              <a:rPr lang="en-US" dirty="0" err="1" smtClean="0"/>
              <a:t>Wowbrary</a:t>
            </a:r>
            <a:endParaRPr lang="en-US" dirty="0" smtClean="0"/>
          </a:p>
          <a:p>
            <a:r>
              <a:rPr lang="en-US" dirty="0" smtClean="0"/>
              <a:t>Every week, a number in the middle of the link increments by one</a:t>
            </a:r>
          </a:p>
          <a:p>
            <a:r>
              <a:rPr lang="en-US" dirty="0" smtClean="0"/>
              <a:t>Automating Administration -&gt; Explorer -&gt; System -&gt;</a:t>
            </a:r>
            <a:br>
              <a:rPr lang="en-US" dirty="0" smtClean="0"/>
            </a:br>
            <a:r>
              <a:rPr lang="en-US" dirty="0" smtClean="0"/>
              <a:t>Profiles -&gt; </a:t>
            </a:r>
            <a:r>
              <a:rPr lang="en-US" dirty="0" err="1" smtClean="0"/>
              <a:t>PowerPAC</a:t>
            </a:r>
            <a:r>
              <a:rPr lang="en-US" dirty="0" smtClean="0"/>
              <a:t> -&gt; Dashboards: Web part construction -&gt; User Defined</a:t>
            </a:r>
          </a:p>
          <a:p>
            <a:r>
              <a:rPr lang="en-US" dirty="0" smtClean="0"/>
              <a:t>Edit the web part, get the link, check the number, add one, hit enter, repeat two more times, and save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Updating a Feature on </a:t>
            </a:r>
            <a:r>
              <a:rPr lang="en-US" dirty="0" err="1" smtClean="0"/>
              <a:t>PowerPAC</a:t>
            </a:r>
            <a:r>
              <a:rPr lang="en-US" dirty="0" smtClean="0"/>
              <a:t> Dashboard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2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6200" y="1047750"/>
            <a:ext cx="8839201" cy="160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010000"/>
                </a:solidFill>
              </a:rPr>
              <a:t>github.com/</a:t>
            </a:r>
            <a:r>
              <a:rPr lang="en-US" sz="4400" b="1" dirty="0" err="1" smtClean="0">
                <a:solidFill>
                  <a:srgbClr val="010000"/>
                </a:solidFill>
              </a:rPr>
              <a:t>cyberpunklibrarian</a:t>
            </a:r>
            <a:endParaRPr lang="en-US" sz="4400" b="1" dirty="0" smtClean="0">
              <a:solidFill>
                <a:srgbClr val="010000"/>
              </a:solidFill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010000"/>
                </a:solidFill>
              </a:rPr>
              <a:t>danielmesser@mcldaz.org</a:t>
            </a:r>
          </a:p>
          <a:p>
            <a:pPr marL="0" indent="0" algn="ctr">
              <a:buNone/>
            </a:pPr>
            <a:endParaRPr lang="en-US" sz="4400" b="1" dirty="0">
              <a:solidFill>
                <a:srgbClr val="010000"/>
              </a:solidFill>
            </a:endParaRPr>
          </a:p>
          <a:p>
            <a:pPr marL="0" indent="0" algn="ctr">
              <a:buNone/>
            </a:pPr>
            <a:endParaRPr lang="en-US" sz="4400" b="1" dirty="0" smtClean="0">
              <a:solidFill>
                <a:srgbClr val="01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Everything I do is open source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30525" y="3354457"/>
            <a:ext cx="46829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5E5E5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Daniel Messer</a:t>
            </a:r>
          </a:p>
          <a:p>
            <a:pPr algn="ctr"/>
            <a:r>
              <a:rPr lang="en-US" sz="2000" dirty="0" smtClean="0">
                <a:solidFill>
                  <a:srgbClr val="5E5E5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Integrated Library System Administrator</a:t>
            </a:r>
          </a:p>
          <a:p>
            <a:pPr algn="ctr"/>
            <a:r>
              <a:rPr lang="en-US" sz="2000" dirty="0" smtClean="0">
                <a:solidFill>
                  <a:srgbClr val="5E5E5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Maricopa County Library District</a:t>
            </a:r>
            <a:endParaRPr lang="en-US" sz="2000" dirty="0">
              <a:solidFill>
                <a:srgbClr val="5E5E5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26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Enjoy the rest of the conference!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9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12637"/>
            <a:ext cx="4419600" cy="471678"/>
          </a:xfrm>
        </p:spPr>
        <p:txBody>
          <a:bodyPr/>
          <a:lstStyle/>
          <a:p>
            <a:r>
              <a:rPr lang="en-US" dirty="0" smtClean="0"/>
              <a:t>When what you need don’t meet your eyes…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031111"/>
            <a:ext cx="4419600" cy="47167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Automating Polaris with </a:t>
            </a:r>
            <a:r>
              <a:rPr lang="en-US" dirty="0" err="1" smtClean="0"/>
              <a:t>AutoHotkey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7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Isn’t Polaris awesome? It does so many things!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91" y="678992"/>
            <a:ext cx="7010400" cy="3937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Except for all the things it doesn’t do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718749"/>
            <a:ext cx="71437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7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have tools you might not be aware of…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54" y="1047940"/>
            <a:ext cx="4063492" cy="3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0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AutoWhatNow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Scripting language for Windows</a:t>
            </a:r>
          </a:p>
          <a:p>
            <a:r>
              <a:rPr lang="en-US" dirty="0" smtClean="0"/>
              <a:t>Free and open source software (FOSS)</a:t>
            </a:r>
          </a:p>
          <a:p>
            <a:r>
              <a:rPr lang="en-US" dirty="0" smtClean="0"/>
              <a:t>Create hotkeys</a:t>
            </a:r>
            <a:endParaRPr lang="en-US" dirty="0"/>
          </a:p>
          <a:p>
            <a:r>
              <a:rPr lang="en-US" dirty="0" smtClean="0"/>
              <a:t>Write macros</a:t>
            </a:r>
          </a:p>
          <a:p>
            <a:r>
              <a:rPr lang="en-US" dirty="0" smtClean="0"/>
              <a:t>Automate </a:t>
            </a:r>
            <a:r>
              <a:rPr lang="en-US" dirty="0" err="1" smtClean="0"/>
              <a:t>programmes</a:t>
            </a:r>
            <a:endParaRPr lang="en-US" dirty="0" smtClean="0"/>
          </a:p>
          <a:p>
            <a:r>
              <a:rPr lang="en-US" dirty="0" smtClean="0"/>
              <a:t>Fairly easy to learn</a:t>
            </a:r>
          </a:p>
          <a:p>
            <a:r>
              <a:rPr lang="en-US" dirty="0" smtClean="0"/>
              <a:t>Lots of documentation and forums to help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544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Have a look!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MsgBox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Settings saved. `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nBranch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Selected: %Branch%`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nCheck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In: %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WillCheck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%`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nClick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okay to set up Polaris.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; --------------------------------------------------------------------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; RUN AND LOGIN TO POLARIS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run, "C:\ProgramData\Microsoft\Windows\Start Menu\Programs\Polaris\4.1R2\Polaris ILS" &amp;&amp; pause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Sleep, 5000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send {Tab}{Tab}{Enter}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Sleep, 1000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send ^l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Sleep, 1000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send +{Tab}**USERNAME**{Tab} ;INSERT YOUR POLARIS USER NAME HERE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Sleep, 1000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send **PASSWORD**{Enter} ;INSERT YOUR POLARIS USER PASSWORD HERE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Sleep, 2000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send {Down %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BranchSelect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%}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Sleep, 2000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send {Enter}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Sleep, 2000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send !ci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; --------------------------------------------------------------------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; --------------------------------------------------------------------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; UNCLAIMED PROCESSING WORKFLOW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ProcessUnclaim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^!u:: ;Triggered with CTRL ATL U manually, but also will be called by subroutine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send {Enter}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1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52399" y="819150"/>
            <a:ext cx="8839201" cy="3733800"/>
          </a:xfrm>
        </p:spPr>
        <p:txBody>
          <a:bodyPr/>
          <a:lstStyle/>
          <a:p>
            <a:r>
              <a:rPr lang="en-US" dirty="0" smtClean="0"/>
              <a:t>Importing from Excel into record sets</a:t>
            </a:r>
          </a:p>
          <a:p>
            <a:r>
              <a:rPr lang="en-US" dirty="0" smtClean="0"/>
              <a:t>Processing unclaimed holds and adding a fee to patron accounts</a:t>
            </a:r>
            <a:endParaRPr lang="en-US" dirty="0" smtClean="0"/>
          </a:p>
          <a:p>
            <a:r>
              <a:rPr lang="en-US" dirty="0" smtClean="0"/>
              <a:t>Waiving ~1,000 fines from a Food for Fines event</a:t>
            </a:r>
          </a:p>
          <a:p>
            <a:r>
              <a:rPr lang="en-US" dirty="0"/>
              <a:t>Updating </a:t>
            </a:r>
            <a:r>
              <a:rPr lang="en-US" dirty="0" smtClean="0"/>
              <a:t>a feature </a:t>
            </a:r>
            <a:r>
              <a:rPr lang="en-US" dirty="0"/>
              <a:t>on </a:t>
            </a:r>
            <a:r>
              <a:rPr lang="en-US" dirty="0" err="1"/>
              <a:t>PowerPAC</a:t>
            </a:r>
            <a:r>
              <a:rPr lang="en-US" dirty="0"/>
              <a:t> </a:t>
            </a:r>
            <a:r>
              <a:rPr lang="en-US" dirty="0" smtClean="0"/>
              <a:t>Dashboards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now, four problems in ~8 minutes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52399" y="819150"/>
            <a:ext cx="8839201" cy="3733800"/>
          </a:xfrm>
        </p:spPr>
        <p:txBody>
          <a:bodyPr/>
          <a:lstStyle/>
          <a:p>
            <a:r>
              <a:rPr lang="en-US" dirty="0" smtClean="0"/>
              <a:t>Spreadsheet contained bib record control numbers</a:t>
            </a:r>
          </a:p>
          <a:p>
            <a:r>
              <a:rPr lang="en-US" dirty="0" smtClean="0"/>
              <a:t>Needed data out of Simply Reports</a:t>
            </a:r>
          </a:p>
          <a:p>
            <a:r>
              <a:rPr lang="en-US" dirty="0"/>
              <a:t>Use </a:t>
            </a:r>
            <a:r>
              <a:rPr lang="en-US" dirty="0" err="1"/>
              <a:t>AutoHotkey</a:t>
            </a:r>
            <a:r>
              <a:rPr lang="en-US" dirty="0"/>
              <a:t> to emulate keyboard </a:t>
            </a:r>
            <a:r>
              <a:rPr lang="en-US" dirty="0" smtClean="0"/>
              <a:t>commands</a:t>
            </a:r>
          </a:p>
          <a:p>
            <a:r>
              <a:rPr lang="en-US" dirty="0" smtClean="0"/>
              <a:t>Create a CSV file from the spreadsheet</a:t>
            </a:r>
          </a:p>
          <a:p>
            <a:r>
              <a:rPr lang="en-US" dirty="0" smtClean="0"/>
              <a:t>Set up Polaris – Bib record set find tool set to search for control numbers</a:t>
            </a:r>
          </a:p>
          <a:p>
            <a:r>
              <a:rPr lang="en-US" dirty="0" smtClean="0"/>
              <a:t>Create a loop that bounces back and forth between the CSV and Polaris – copy and paste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Importing from Excel into a Record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65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1">
      <a:dk1>
        <a:srgbClr val="34466A"/>
      </a:dk1>
      <a:lt1>
        <a:srgbClr val="FFFFFF"/>
      </a:lt1>
      <a:dk2>
        <a:srgbClr val="1F497D"/>
      </a:dk2>
      <a:lt2>
        <a:srgbClr val="EEECE1"/>
      </a:lt2>
      <a:accent1>
        <a:srgbClr val="814296"/>
      </a:accent1>
      <a:accent2>
        <a:srgbClr val="F7941E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G2017" id="{7DBF38FD-460D-7A43-9763-0A5E67518525}" vid="{A2425DE8-455B-484A-A16E-4BA3A78D9C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IUG2017</Template>
  <TotalTime>119</TotalTime>
  <Words>521</Words>
  <Application>Microsoft Office PowerPoint</Application>
  <PresentationFormat>On-screen Show (16:9)</PresentationFormat>
  <Paragraphs>86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Helvetica</vt:lpstr>
      <vt:lpstr>Office Theme</vt:lpstr>
      <vt:lpstr>PowerPoint Presentation</vt:lpstr>
      <vt:lpstr>When what you need don’t meet your eyes…</vt:lpstr>
      <vt:lpstr>Isn’t Polaris awesome? It does so many things!</vt:lpstr>
      <vt:lpstr>Except for all the things it doesn’t do</vt:lpstr>
      <vt:lpstr>You have tools you might not be aware of…</vt:lpstr>
      <vt:lpstr>AutoWhatNow?</vt:lpstr>
      <vt:lpstr>Have a look!</vt:lpstr>
      <vt:lpstr>And now, four problems in ~8 minutes</vt:lpstr>
      <vt:lpstr>Importing from Excel into a Record Set</vt:lpstr>
      <vt:lpstr>Processing Unclaimed Holds</vt:lpstr>
      <vt:lpstr>Waiving ~1,000 Fines</vt:lpstr>
      <vt:lpstr>Updating a Feature on PowerPAC Dashboard</vt:lpstr>
      <vt:lpstr>Everything I do is open source</vt:lpstr>
      <vt:lpstr>Thank you!</vt:lpstr>
    </vt:vector>
  </TitlesOfParts>
  <Company>Bowling Green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James Strang</dc:creator>
  <cp:lastModifiedBy>Daniel Messer</cp:lastModifiedBy>
  <cp:revision>14</cp:revision>
  <dcterms:created xsi:type="dcterms:W3CDTF">2016-09-21T19:54:51Z</dcterms:created>
  <dcterms:modified xsi:type="dcterms:W3CDTF">2017-03-02T19:48:15Z</dcterms:modified>
</cp:coreProperties>
</file>