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Proxima Nova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roximaNov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roximaNova-italic.fntdata"/><Relationship Id="rId30" Type="http://schemas.openxmlformats.org/officeDocument/2006/relationships/font" Target="fonts/ProximaNova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ProximaNova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Remember that Polaris is Windows and...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Recall NETLOGON is at the heart of everything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Knowledge is POWER!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default rolls over after 20MBs into a .bak file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39575" y="851900"/>
            <a:ext cx="4756200" cy="3420600"/>
          </a:xfrm>
          <a:prstGeom prst="rect">
            <a:avLst/>
          </a:prstGeom>
          <a:noFill/>
        </p:spPr>
        <p:txBody>
          <a:bodyPr anchorCtr="0" anchor="ctr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0343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381975" y="317100"/>
            <a:ext cx="432900" cy="4509300"/>
          </a:xfrm>
          <a:prstGeom prst="rect">
            <a:avLst/>
          </a:prstGeom>
          <a:solidFill>
            <a:srgbClr val="F4A42A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815075" y="316975"/>
            <a:ext cx="423300" cy="4509300"/>
          </a:xfrm>
          <a:prstGeom prst="rect">
            <a:avLst/>
          </a:prstGeom>
          <a:solidFill>
            <a:srgbClr val="FAFF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>
            <p:ph type="ctrTitle"/>
          </p:nvPr>
        </p:nvSpPr>
        <p:spPr>
          <a:xfrm>
            <a:off x="1619550" y="317100"/>
            <a:ext cx="5904900" cy="45093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D8"/>
              </a:buClr>
              <a:buSzPct val="100000"/>
              <a:buNone/>
              <a:defRPr b="1" sz="6000">
                <a:solidFill>
                  <a:srgbClr val="FAFFD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D8"/>
              </a:buClr>
              <a:buSzPct val="100000"/>
              <a:buNone/>
              <a:defRPr b="1" sz="6000">
                <a:solidFill>
                  <a:srgbClr val="FAFFD8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D8"/>
              </a:buClr>
              <a:buSzPct val="100000"/>
              <a:buNone/>
              <a:defRPr b="1" sz="6000">
                <a:solidFill>
                  <a:srgbClr val="FAFFD8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D8"/>
              </a:buClr>
              <a:buSzPct val="100000"/>
              <a:buNone/>
              <a:defRPr b="1" sz="6000">
                <a:solidFill>
                  <a:srgbClr val="FAFFD8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D8"/>
              </a:buClr>
              <a:buSzPct val="100000"/>
              <a:buNone/>
              <a:defRPr b="1" sz="6000">
                <a:solidFill>
                  <a:srgbClr val="FAFFD8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D8"/>
              </a:buClr>
              <a:buSzPct val="100000"/>
              <a:buNone/>
              <a:defRPr b="1" sz="6000">
                <a:solidFill>
                  <a:srgbClr val="FAFFD8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D8"/>
              </a:buClr>
              <a:buSzPct val="100000"/>
              <a:buNone/>
              <a:defRPr b="1" sz="6000">
                <a:solidFill>
                  <a:srgbClr val="FAFFD8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D8"/>
              </a:buClr>
              <a:buSzPct val="100000"/>
              <a:buNone/>
              <a:defRPr b="1" sz="6000">
                <a:solidFill>
                  <a:srgbClr val="FAFFD8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D8"/>
              </a:buClr>
              <a:buSzPct val="100000"/>
              <a:buNone/>
              <a:defRPr b="1" sz="6000">
                <a:solidFill>
                  <a:srgbClr val="FAFFD8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2">
    <p:bg>
      <p:bgPr>
        <a:solidFill>
          <a:srgbClr val="FF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314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1584000" y="1383750"/>
            <a:ext cx="5976000" cy="2376000"/>
          </a:xfrm>
          <a:prstGeom prst="rect">
            <a:avLst/>
          </a:prstGeom>
          <a:solidFill>
            <a:srgbClr val="2D3142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1459625" y="1714900"/>
            <a:ext cx="6250800" cy="1713600"/>
          </a:xfrm>
          <a:prstGeom prst="rect">
            <a:avLst/>
          </a:prstGeom>
          <a:solidFill>
            <a:srgbClr val="2D314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x="1832725" y="1773825"/>
            <a:ext cx="5478600" cy="1595700"/>
          </a:xfrm>
          <a:prstGeom prst="rect">
            <a:avLst/>
          </a:prstGeom>
          <a:noFill/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ct val="100000"/>
              <a:buNone/>
              <a:defRPr b="1" sz="2400">
                <a:solidFill>
                  <a:srgbClr val="F2D7E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ct val="100000"/>
              <a:buNone/>
              <a:defRPr b="1" sz="2400">
                <a:solidFill>
                  <a:srgbClr val="F2D7EE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ct val="100000"/>
              <a:buNone/>
              <a:defRPr b="1" sz="2400">
                <a:solidFill>
                  <a:srgbClr val="F2D7EE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ct val="100000"/>
              <a:buNone/>
              <a:defRPr b="1" sz="2400">
                <a:solidFill>
                  <a:srgbClr val="F2D7EE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ct val="100000"/>
              <a:buNone/>
              <a:defRPr b="1" sz="2400">
                <a:solidFill>
                  <a:srgbClr val="F2D7EE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ct val="100000"/>
              <a:buNone/>
              <a:defRPr b="1" sz="2400">
                <a:solidFill>
                  <a:srgbClr val="F2D7EE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ct val="100000"/>
              <a:buNone/>
              <a:defRPr b="1" sz="2400">
                <a:solidFill>
                  <a:srgbClr val="F2D7EE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ct val="100000"/>
              <a:buNone/>
              <a:defRPr b="1" sz="2400">
                <a:solidFill>
                  <a:srgbClr val="F2D7EE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ct val="100000"/>
              <a:buNone/>
              <a:defRPr b="1" sz="2400">
                <a:solidFill>
                  <a:srgbClr val="F2D7EE"/>
                </a:solidFill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3"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3500000" y="3464400"/>
            <a:ext cx="4731600" cy="1679100"/>
          </a:xfrm>
          <a:prstGeom prst="rect">
            <a:avLst/>
          </a:prstGeom>
          <a:solidFill>
            <a:srgbClr val="EE221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ctrTitle"/>
          </p:nvPr>
        </p:nvSpPr>
        <p:spPr>
          <a:xfrm>
            <a:off x="3500000" y="342900"/>
            <a:ext cx="4731600" cy="2914800"/>
          </a:xfrm>
          <a:prstGeom prst="rect">
            <a:avLst/>
          </a:prstGeom>
          <a:noFill/>
        </p:spPr>
        <p:txBody>
          <a:bodyPr anchorCtr="0" anchor="ctr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b="1" sz="4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b="1" sz="48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b="1" sz="48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b="1" sz="48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b="1" sz="48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b="1" sz="48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b="1" sz="48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b="1" sz="48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b="1" sz="48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61616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Relationship Id="rId5" Type="http://schemas.openxmlformats.org/officeDocument/2006/relationships/image" Target="../media/image08.png"/><Relationship Id="rId6" Type="http://schemas.openxmlformats.org/officeDocument/2006/relationships/image" Target="../media/image0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support.microsoft.com/en-us/help/109626/enabling-debug-logging-for-the-netlogon-service" TargetMode="External"/><Relationship Id="rId4" Type="http://schemas.openxmlformats.org/officeDocument/2006/relationships/hyperlink" Target="https://blogs.technet.microsoft.com/askpfeplat/2014/01/12/quick-reference-troubleshooting-diagnosing-and-tuning-maxconcurrentapi-issues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Troubleshooting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NETLOGON</a:t>
            </a:r>
          </a:p>
        </p:txBody>
      </p:sp>
      <p:sp>
        <p:nvSpPr>
          <p:cNvPr id="81" name="Shape 81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Presented by: Wes Osborn - Central Library Consortium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ctrTitle"/>
          </p:nvPr>
        </p:nvSpPr>
        <p:spPr>
          <a:xfrm>
            <a:off x="1619550" y="317100"/>
            <a:ext cx="5904900" cy="450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could be suffering from NETLOGON problems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1832725" y="1773825"/>
            <a:ext cx="5478600" cy="159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Polaris = Windows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687" y="76200"/>
            <a:ext cx="7812620" cy="4991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6648700" y="1921400"/>
            <a:ext cx="1379400" cy="1263000"/>
          </a:xfrm>
          <a:prstGeom prst="hear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ctrTitle"/>
          </p:nvPr>
        </p:nvSpPr>
        <p:spPr>
          <a:xfrm>
            <a:off x="3500000" y="342900"/>
            <a:ext cx="4731600" cy="29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can you fix it?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75" y="76200"/>
            <a:ext cx="8967060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Debugging NETLOGON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Figure out where NETLOGON happens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Turn on more debugging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Make the </a:t>
            </a:r>
            <a:r>
              <a:rPr lang="en"/>
              <a:t>necessary</a:t>
            </a:r>
            <a:r>
              <a:rPr lang="en"/>
              <a:t> sacrifices to the MS NETLOGON gods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does NETLOGON processing happen?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Domain controllers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All of them; including cross-forest domain controllers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Application servers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Anywhere the ERMS process is running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Finding your Polaris application server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b="0" l="9771" r="0" t="0"/>
          <a:stretch/>
        </p:blipFill>
        <p:spPr>
          <a:xfrm>
            <a:off x="311700" y="1275950"/>
            <a:ext cx="2372075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286775"/>
            <a:ext cx="2471266" cy="185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6950" y="1275950"/>
            <a:ext cx="1571624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4850" y="2909300"/>
            <a:ext cx="4013717" cy="20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Enabling NETLOGON debugging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From admin command prompt: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Nltest /DBFlag:2080FFFF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 turn off (from admin command prompt):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Nltest /DBFlag:0x0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When turning on/restart netlogon service: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net stop netlogon ; net stop netlogon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Enabling NETLOGON debugging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Via Group Policy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/>
              <a:t>\Computer Configuration\Administrative Templates\System\Net Logon\Specify log file debug output level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/>
              <a:t>A value of decimal 545325055 is equivalent to 0x2080FFFF (which enables verbose Netlogon logging). This Group Policy setting is specified in bytes.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Stuff NETLOGON says</a:t>
            </a:r>
            <a:r>
              <a:rPr lang="en"/>
              <a:t>...</a:t>
            </a:r>
            <a:r>
              <a:rPr lang="en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Checking the log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25" y="1487625"/>
            <a:ext cx="8839200" cy="294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Typical entries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71673"/>
          <a:stretch/>
        </p:blipFill>
        <p:spPr>
          <a:xfrm>
            <a:off x="110050" y="1755512"/>
            <a:ext cx="8801101" cy="1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Searching for common errors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Search log for “</a:t>
            </a:r>
            <a:r>
              <a:rPr lang="en"/>
              <a:t>Can’t allocate Client API slot”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Are there ports being blocked between the domain controller being used and the application server?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domain controller that is being selected having performance issues (low RAM/high I/O latency, etc.)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 a multi-domain/forest environment is the application using the expected domain controller?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Make sure to check all possible domain controllers or app servers.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Additional resources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https://support.microsoft.com/en-us/help/109626/enabling-debug-logging-for-the-netlogon-service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Excellent article on NETLOGON: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https://blogs.technet.microsoft.com/askpfeplat/2014/01/12/quick-reference-troubleshooting-diagnosing-and-tuning-maxconcurrentapi-issues/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11975" cy="46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000" y="152400"/>
            <a:ext cx="646200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500" y="76200"/>
            <a:ext cx="662300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687" y="76200"/>
            <a:ext cx="7812620" cy="4991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6588225" y="1917525"/>
            <a:ext cx="1535400" cy="11118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 amt="90000"/>
          </a:blip>
          <a:srcRect b="0" l="258" r="268" t="0"/>
          <a:stretch/>
        </p:blipFill>
        <p:spPr>
          <a:xfrm>
            <a:off x="5520949" y="1070674"/>
            <a:ext cx="2967600" cy="298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>
            <p:ph type="title"/>
          </p:nvPr>
        </p:nvSpPr>
        <p:spPr>
          <a:xfrm>
            <a:off x="339575" y="851900"/>
            <a:ext cx="4756200" cy="342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If NETLOGON dies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700" y="107000"/>
            <a:ext cx="6844599" cy="48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300" y="152400"/>
            <a:ext cx="511248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4642550" y="197550"/>
            <a:ext cx="1150200" cy="11007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20" name="Shape 120"/>
          <p:cNvGrpSpPr/>
          <p:nvPr/>
        </p:nvGrpSpPr>
        <p:grpSpPr>
          <a:xfrm>
            <a:off x="2039150" y="38850"/>
            <a:ext cx="5194200" cy="5075700"/>
            <a:chOff x="2039150" y="38850"/>
            <a:chExt cx="5194200" cy="5075700"/>
          </a:xfrm>
        </p:grpSpPr>
        <p:sp>
          <p:nvSpPr>
            <p:cNvPr id="121" name="Shape 121"/>
            <p:cNvSpPr/>
            <p:nvPr/>
          </p:nvSpPr>
          <p:spPr>
            <a:xfrm>
              <a:off x="2067250" y="38850"/>
              <a:ext cx="1460400" cy="1418100"/>
            </a:xfrm>
            <a:prstGeom prst="mathMultiply">
              <a:avLst>
                <a:gd fmla="val 23520" name="adj1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258350" y="38850"/>
              <a:ext cx="1460400" cy="1418100"/>
            </a:xfrm>
            <a:prstGeom prst="mathMultiply">
              <a:avLst>
                <a:gd fmla="val 23520" name="adj1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772950" y="38850"/>
              <a:ext cx="1460400" cy="1418100"/>
            </a:xfrm>
            <a:prstGeom prst="mathMultiply">
              <a:avLst>
                <a:gd fmla="val 23520" name="adj1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5772950" y="1258050"/>
              <a:ext cx="1460400" cy="1418100"/>
            </a:xfrm>
            <a:prstGeom prst="mathMultiply">
              <a:avLst>
                <a:gd fmla="val 23520" name="adj1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4553750" y="1258050"/>
              <a:ext cx="1460400" cy="1418100"/>
            </a:xfrm>
            <a:prstGeom prst="mathMultiply">
              <a:avLst>
                <a:gd fmla="val 23520" name="adj1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258350" y="1258050"/>
              <a:ext cx="1460400" cy="1418100"/>
            </a:xfrm>
            <a:prstGeom prst="mathMultiply">
              <a:avLst>
                <a:gd fmla="val 23520" name="adj1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039150" y="1258050"/>
              <a:ext cx="1460400" cy="1418100"/>
            </a:xfrm>
            <a:prstGeom prst="mathMultiply">
              <a:avLst>
                <a:gd fmla="val 23520" name="adj1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039150" y="2477250"/>
              <a:ext cx="1460400" cy="1418100"/>
            </a:xfrm>
            <a:prstGeom prst="mathMultiply">
              <a:avLst>
                <a:gd fmla="val 23520" name="adj1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3258350" y="2477250"/>
              <a:ext cx="1460400" cy="1418100"/>
            </a:xfrm>
            <a:prstGeom prst="mathMultiply">
              <a:avLst>
                <a:gd fmla="val 23520" name="adj1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4477550" y="2477250"/>
              <a:ext cx="1460400" cy="1418100"/>
            </a:xfrm>
            <a:prstGeom prst="mathMultiply">
              <a:avLst>
                <a:gd fmla="val 23520" name="adj1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5772950" y="2477250"/>
              <a:ext cx="1460400" cy="1418100"/>
            </a:xfrm>
            <a:prstGeom prst="mathMultiply">
              <a:avLst>
                <a:gd fmla="val 23520" name="adj1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039150" y="3696450"/>
              <a:ext cx="1460400" cy="1418100"/>
            </a:xfrm>
            <a:prstGeom prst="mathMultiply">
              <a:avLst>
                <a:gd fmla="val 23520" name="adj1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3258350" y="3696450"/>
              <a:ext cx="1460400" cy="1418100"/>
            </a:xfrm>
            <a:prstGeom prst="mathMultiply">
              <a:avLst>
                <a:gd fmla="val 23520" name="adj1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Have any of these ever happened to you?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1. Users may be prompted for authentication even though correct credentials are used.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2. Slow authentication (may be intermittent or consistent); this may mean authentication slows through the day, or is slow from the hours of 8a-9:30a but fine the rest of the time.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3. Authentication may be sporadic (10 user sitting next to each other may work fine but 3 other users sitting in the same area may not be able to authenticate)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4. Microsoft and/or 3rd party applications fail to authenticate users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