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Quattrocento Sans" panose="020B0502050000020003" pitchFamily="34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Roboto Medium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ehwmT2ixJ8Oe7f4eXQ1SD/o0R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ee4cf874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8ee4cf87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c0dcab4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c0dcab4d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bc0dcab4d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c0dcab4d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c0dcab4d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bc0dcab4d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c0dcab4d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c0dcab4d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bc0dcab4d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c0dcab4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c0dcab4d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bc0dcab4d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c0dcab4d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bc0dcab4d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bc0dcab4d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46ea5189b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c46ea5189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46ea5189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c46ea5189b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c46ea5189b_2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46ea5189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c46ea5189b_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c46ea5189b_2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46ea5189b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c46ea5189b_2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c46ea5189b_2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46ea5189b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2c46ea5189b_2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c46ea5189b_2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c46ea5189b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2c46ea5189b_2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c46ea5189b_2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46ea5189b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2c46ea5189b_2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c46ea5189b_2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46ea5189b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2c46ea5189b_2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c46ea5189b_2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46ea5189b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c46ea5189b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c46ea5189b_2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46ea5189b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2c46ea5189b_2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2c46ea5189b_2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c46ea5189b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c46ea5189b_2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c46ea5189b_2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46ea5189b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c46ea5189b_2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c46ea5189b_2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46ea5189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2c46ea5189b_2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c46ea5189b_2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c46ea5189b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2c46ea5189b_2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c46ea5189b_2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3f1e5e7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c3f1e5e7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c46ea5189b_2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2c46ea5189b_2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8" name="Google Shape;398;g2c46ea5189b_2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c4843e8bd2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2c4843e8bd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4843e8b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c4843e8bd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2c4843e8bd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c4843e8bd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c4843e8bd2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2c4843e8bd2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c4843e8bd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c4843e8bd2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c4843e8bd2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c4843e8bd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c4843e8bd2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c4843e8bd2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c4843e8bd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c4843e8bd2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2c4843e8bd2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4843e8b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c4843e8b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c4843e8b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6c8ef481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6c8ef4814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26c8ef4814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950b8ecd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b950b8ec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950b8ecd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b950b8ec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950b8ecd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b950b8ecd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950b8ecd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b950b8ec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ee4cf87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8ee4cf8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5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plain">
  <p:cSld name="1. Title Slide plai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" descr="A blue number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4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1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5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and Two Bullets">
  <p:cSld name="1_Title, Subtitle and Two Bulle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6ea5189b_2_5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c46ea5189b_2_5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c46ea5189b_2_5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2c46ea5189b_2_5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g2c46ea5189b_2_5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c46ea5189b_2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Logo">
  <p:cSld name="1_Title Slide with Log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46ea5189b_2_12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c46ea5189b_2_12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c46ea5189b_2_12"/>
          <p:cNvSpPr txBox="1"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g2c46ea5189b_2_12"/>
          <p:cNvSpPr txBox="1">
            <a:spLocks noGrp="1"/>
          </p:cNvSpPr>
          <p:nvPr>
            <p:ph type="body" idx="2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c46ea5189b_2_12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c46ea5189b_2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c46ea5189b_2_12" descr="A logo for a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40" t="14463" r="5100" b="15757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46ea5189b_2_20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c46ea5189b_2_20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46ea5189b_2_20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g2c46ea5189b_2_20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c46ea5189b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46ea5189b_2_26"/>
          <p:cNvSpPr/>
          <p:nvPr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c46ea5189b_2_2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c46ea5189b_2_26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c46ea5189b_2_2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2c46ea5189b_2_26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c46ea5189b_2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46ea5189b_2_33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c46ea5189b_2_33"/>
          <p:cNvSpPr txBox="1">
            <a:spLocks noGrp="1"/>
          </p:cNvSpPr>
          <p:nvPr>
            <p:ph type="body" idx="1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c46ea5189b_2_33"/>
          <p:cNvSpPr txBox="1">
            <a:spLocks noGrp="1"/>
          </p:cNvSpPr>
          <p:nvPr>
            <p:ph type="body" idx="2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c46ea5189b_2_33"/>
          <p:cNvSpPr txBox="1">
            <a:spLocks noGrp="1"/>
          </p:cNvSpPr>
          <p:nvPr>
            <p:ph type="body" idx="3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i="1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2c46ea5189b_2_33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g2c46ea5189b_2_33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c46ea5189b_2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- Dark">
  <p:cSld name="Quotation - Dar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46ea5189b_2_41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58999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c46ea5189b_2_41"/>
          <p:cNvSpPr txBox="1">
            <a:spLocks noGrp="1"/>
          </p:cNvSpPr>
          <p:nvPr>
            <p:ph type="body" idx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g2c46ea5189b_2_41"/>
          <p:cNvSpPr txBox="1">
            <a:spLocks noGrp="1"/>
          </p:cNvSpPr>
          <p:nvPr>
            <p:ph type="body" idx="2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  <a:defRPr sz="14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2c46ea5189b_2_41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2c46ea5189b_2_41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c46ea5189b_2_41" descr="A white lett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46ea5189b_2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t Photo Content Left">
  <p:cSld name="Inset Photo Content Left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46ea5189b_2_49"/>
          <p:cNvSpPr>
            <a:spLocks noGrp="1"/>
          </p:cNvSpPr>
          <p:nvPr>
            <p:ph type="pic" idx="2"/>
          </p:nvPr>
        </p:nvSpPr>
        <p:spPr>
          <a:xfrm>
            <a:off x="1598386" y="754804"/>
            <a:ext cx="9033328" cy="5119792"/>
          </a:xfrm>
          <a:prstGeom prst="rect">
            <a:avLst/>
          </a:prstGeom>
          <a:solidFill>
            <a:srgbClr val="B5B8AF">
              <a:alpha val="20000"/>
            </a:srgbClr>
          </a:solidFill>
          <a:ln>
            <a:noFill/>
          </a:ln>
        </p:spPr>
      </p:sp>
      <p:sp>
        <p:nvSpPr>
          <p:cNvPr id="144" name="Google Shape;144;g2c46ea5189b_2_49"/>
          <p:cNvSpPr txBox="1">
            <a:spLocks noGrp="1"/>
          </p:cNvSpPr>
          <p:nvPr>
            <p:ph type="body" idx="1"/>
          </p:nvPr>
        </p:nvSpPr>
        <p:spPr>
          <a:xfrm>
            <a:off x="1598386" y="5962439"/>
            <a:ext cx="7770341" cy="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b="0" i="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g2c46ea5189b_2_49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g2c46ea5189b_2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and Two Bullets">
  <p:cSld name="1_Title, Subtitle and Two Bulle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6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01050B">
                <a:alpha val="94901"/>
              </a:srgbClr>
            </a:gs>
            <a:gs pos="58999">
              <a:schemeClr val="accent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46ea5189b_2_54"/>
          <p:cNvSpPr txBox="1">
            <a:spLocks noGrp="1"/>
          </p:cNvSpPr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c46ea5189b_2_5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c46ea5189b_2_54" descr="A white lett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c46ea5189b_2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46ea5189b_2_59"/>
          <p:cNvSpPr/>
          <p:nvPr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46ea5189b_2_61"/>
          <p:cNvSpPr/>
          <p:nvPr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c46ea5189b_2_61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c46ea5189b_2_61"/>
          <p:cNvSpPr txBox="1">
            <a:spLocks noGrp="1"/>
          </p:cNvSpPr>
          <p:nvPr>
            <p:ph type="body" idx="2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c46ea5189b_2_61"/>
          <p:cNvSpPr txBox="1"/>
          <p:nvPr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c46ea5189b_2_61" descr="A logo for a compan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040" t="14463" r="5100" b="15757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c46ea5189b_2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plain">
  <p:cSld name="1. Title Slide plai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46ea5189b_2_68"/>
          <p:cNvSpPr/>
          <p:nvPr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c46ea5189b_2_68"/>
          <p:cNvSpPr txBox="1"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c46ea5189b_2_68"/>
          <p:cNvSpPr txBox="1"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g2c46ea5189b_2_68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c46ea5189b_2_68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2c46ea5189b_2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c46ea5189b_2_68" descr="A blue number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4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46ea5189b_2_7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c46ea5189b_2_7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1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2c46ea5189b_2_7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2c46ea5189b_2_76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c46ea5189b_2_7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g2c46ea5189b_2_76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c46ea5189b_2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Logo">
  <p:cSld name="1_Title Slide with Log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 descr="A logo for a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40" t="14463" r="5100" b="15757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18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i="1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19" descr="A blue numb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- Dark">
  <p:cSld name="Quotation - Dar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58999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2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  <a:defRPr sz="14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0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0" descr="A white lett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t Photo Content Left">
  <p:cSld name="Inset Photo Content Lef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>
            <a:spLocks noGrp="1"/>
          </p:cNvSpPr>
          <p:nvPr>
            <p:ph type="pic" idx="2"/>
          </p:nvPr>
        </p:nvSpPr>
        <p:spPr>
          <a:xfrm>
            <a:off x="1598386" y="754804"/>
            <a:ext cx="9033328" cy="5119792"/>
          </a:xfrm>
          <a:prstGeom prst="rect">
            <a:avLst/>
          </a:prstGeom>
          <a:solidFill>
            <a:srgbClr val="B5B8AF">
              <a:alpha val="20000"/>
            </a:srgbClr>
          </a:solidFill>
          <a:ln>
            <a:noFill/>
          </a:ln>
        </p:spPr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1598386" y="5962439"/>
            <a:ext cx="7770341" cy="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b="0" i="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01050B">
                <a:alpha val="94901"/>
              </a:srgbClr>
            </a:gs>
            <a:gs pos="58999">
              <a:schemeClr val="accent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2" descr="A white letter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2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/>
          <p:nvPr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3" descr="A logo for a compan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040" t="14463" r="5100" b="15757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="0" i="0" u="none" strike="noStrike" cap="none" baseline="30000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46ea5189b_2_0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g2c46ea5189b_2_0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g2c46ea5189b_2_0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g2c46ea5189b_2_0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sz="1600" b="0" i="0" u="none" strike="noStrike" cap="none" baseline="30000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qlitebrowser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sqlitepro.com/" TargetMode="External"/><Relationship Id="rId4" Type="http://schemas.openxmlformats.org/officeDocument/2006/relationships/hyperlink" Target="https://dbeaver.io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leanor@sasklibraries.c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Daniel.Messer@lsslibraries.com" TargetMode="External"/><Relationship Id="rId5" Type="http://schemas.openxmlformats.org/officeDocument/2006/relationships/hyperlink" Target="mailto:kleblanc@cmpl.org" TargetMode="External"/><Relationship Id="rId4" Type="http://schemas.openxmlformats.org/officeDocument/2006/relationships/hyperlink" Target="mailto:mhammermeister@pinnaclelibrarie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Reporting with a twist</a:t>
            </a:r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2"/>
          </p:nvPr>
        </p:nvSpPr>
        <p:spPr>
          <a:xfrm>
            <a:off x="1456800" y="5068975"/>
            <a:ext cx="92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Eleanor Crumblehulme | Matt Hammermeister | Katie LeBlanc | Daniel Messer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ee4cf8740_0_8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44" name="Google Shape;244;g28ee4cf8740_0_8"/>
          <p:cNvSpPr txBox="1">
            <a:spLocks noGrp="1"/>
          </p:cNvSpPr>
          <p:nvPr>
            <p:ph type="body" idx="1"/>
          </p:nvPr>
        </p:nvSpPr>
        <p:spPr>
          <a:xfrm>
            <a:off x="519300" y="13889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Currently experimenting with:</a:t>
            </a:r>
            <a:endParaRPr sz="220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Adding monthly data to a custom table in the Polaris database</a:t>
            </a:r>
            <a:endParaRPr sz="220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Replicating the spreadsheet charts with custom SSRS reports</a:t>
            </a:r>
            <a:endParaRPr sz="220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Potential of combining with Polaris data</a:t>
            </a:r>
            <a:endParaRPr sz="2200"/>
          </a:p>
          <a:p>
            <a:pPr marL="914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45" name="Google Shape;245;g28ee4cf874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788" y="3114250"/>
            <a:ext cx="8226626" cy="3091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c0dcab4dc_0_1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Emailing Patrons a You’ve Saved email</a:t>
            </a:r>
            <a:endParaRPr/>
          </a:p>
        </p:txBody>
      </p:sp>
      <p:sp>
        <p:nvSpPr>
          <p:cNvPr id="252" name="Google Shape;252;g2bc0dcab4dc_0_1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Started sending in 2014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Data pulled directly from the server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party data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Overdrive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Hoopla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Freegal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Tools used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Microsoft SQL Server Management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Excel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Access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Word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c0dcab4dc_0_26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Emailing Patrons a You’ve Saved email</a:t>
            </a:r>
            <a:endParaRPr/>
          </a:p>
        </p:txBody>
      </p:sp>
      <p:pic>
        <p:nvPicPr>
          <p:cNvPr id="259" name="Google Shape;259;g2bc0dcab4d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8477"/>
            <a:ext cx="11887200" cy="432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c0dcab4dc_0_20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Emailing Patrons a You’ve Saved email</a:t>
            </a:r>
            <a:endParaRPr/>
          </a:p>
        </p:txBody>
      </p:sp>
      <p:pic>
        <p:nvPicPr>
          <p:cNvPr id="266" name="Google Shape;266;g2bc0dcab4d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050" y="1396075"/>
            <a:ext cx="4000350" cy="47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bc0dcab4dc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650" y="1457600"/>
            <a:ext cx="2648150" cy="47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c0dcab4dc_0_14"/>
          <p:cNvSpPr txBox="1">
            <a:spLocks noGrp="1"/>
          </p:cNvSpPr>
          <p:nvPr>
            <p:ph type="title"/>
          </p:nvPr>
        </p:nvSpPr>
        <p:spPr>
          <a:xfrm>
            <a:off x="554240" y="383102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Emailing Patrons a You’ve Saved email</a:t>
            </a:r>
            <a:endParaRPr/>
          </a:p>
        </p:txBody>
      </p:sp>
      <p:pic>
        <p:nvPicPr>
          <p:cNvPr id="274" name="Google Shape;274;g2bc0dcab4dc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725" y="1210200"/>
            <a:ext cx="9691750" cy="496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c0dcab4dc_0_8"/>
          <p:cNvSpPr txBox="1">
            <a:spLocks noGrp="1"/>
          </p:cNvSpPr>
          <p:nvPr>
            <p:ph type="title"/>
          </p:nvPr>
        </p:nvSpPr>
        <p:spPr>
          <a:xfrm>
            <a:off x="554240" y="306202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Emailing Patrons a You’ve Saved email</a:t>
            </a:r>
            <a:endParaRPr/>
          </a:p>
        </p:txBody>
      </p:sp>
      <p:pic>
        <p:nvPicPr>
          <p:cNvPr id="281" name="Google Shape;281;g2bc0dcab4d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125" y="964150"/>
            <a:ext cx="4432924" cy="5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46ea5189b_2_84"/>
          <p:cNvSpPr txBox="1">
            <a:spLocks noGrp="1"/>
          </p:cNvSpPr>
          <p:nvPr>
            <p:ph type="title"/>
          </p:nvPr>
        </p:nvSpPr>
        <p:spPr>
          <a:xfrm>
            <a:off x="831850" y="2508659"/>
            <a:ext cx="10515600" cy="167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Storing Data in an External Database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46ea5189b_2_89"/>
          <p:cNvSpPr txBox="1">
            <a:spLocks noGrp="1"/>
          </p:cNvSpPr>
          <p:nvPr>
            <p:ph type="body" idx="1"/>
          </p:nvPr>
        </p:nvSpPr>
        <p:spPr>
          <a:xfrm>
            <a:off x="516566" y="1762297"/>
            <a:ext cx="8911520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6 member public library consortium in the southwest suburbs of Chicago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Population: ~400,000 people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Collection size: Over 1 million items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Shared OverDrive Collection, EBSCO database subscription, and more.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2 FT Staff Members</a:t>
            </a:r>
            <a:endParaRPr/>
          </a:p>
        </p:txBody>
      </p:sp>
      <p:sp>
        <p:nvSpPr>
          <p:cNvPr id="293" name="Google Shape;293;g2c46ea5189b_2_89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Pinnacle Library Cooperative</a:t>
            </a:r>
            <a:endParaRPr/>
          </a:p>
        </p:txBody>
      </p:sp>
      <p:pic>
        <p:nvPicPr>
          <p:cNvPr id="294" name="Google Shape;294;g2c46ea5189b_2_89" descr="Pinnacl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3974" y="2771775"/>
            <a:ext cx="19050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46ea5189b_2_96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Sources of Library Data</a:t>
            </a:r>
            <a:endParaRPr/>
          </a:p>
        </p:txBody>
      </p:sp>
      <p:grpSp>
        <p:nvGrpSpPr>
          <p:cNvPr id="301" name="Google Shape;301;g2c46ea5189b_2_96"/>
          <p:cNvGrpSpPr/>
          <p:nvPr/>
        </p:nvGrpSpPr>
        <p:grpSpPr>
          <a:xfrm>
            <a:off x="519812" y="2187040"/>
            <a:ext cx="11077060" cy="3348878"/>
            <a:chOff x="3247" y="641044"/>
            <a:chExt cx="11077060" cy="3348878"/>
          </a:xfrm>
        </p:grpSpPr>
        <p:sp>
          <p:nvSpPr>
            <p:cNvPr id="302" name="Google Shape;302;g2c46ea5189b_2_96"/>
            <p:cNvSpPr/>
            <p:nvPr/>
          </p:nvSpPr>
          <p:spPr>
            <a:xfrm>
              <a:off x="3247" y="641044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g2c46ea5189b_2_96"/>
            <p:cNvSpPr txBox="1"/>
            <p:nvPr/>
          </p:nvSpPr>
          <p:spPr>
            <a:xfrm>
              <a:off x="3247" y="641044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Polaris Data</a:t>
              </a:r>
              <a:endParaRPr/>
            </a:p>
          </p:txBody>
        </p:sp>
        <p:sp>
          <p:nvSpPr>
            <p:cNvPr id="304" name="Google Shape;304;g2c46ea5189b_2_96"/>
            <p:cNvSpPr/>
            <p:nvPr/>
          </p:nvSpPr>
          <p:spPr>
            <a:xfrm>
              <a:off x="2836913" y="641044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g2c46ea5189b_2_96"/>
            <p:cNvSpPr txBox="1"/>
            <p:nvPr/>
          </p:nvSpPr>
          <p:spPr>
            <a:xfrm>
              <a:off x="2836913" y="641044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eContent </a:t>
              </a:r>
              <a:endParaRPr/>
            </a:p>
          </p:txBody>
        </p:sp>
        <p:sp>
          <p:nvSpPr>
            <p:cNvPr id="306" name="Google Shape;306;g2c46ea5189b_2_96"/>
            <p:cNvSpPr/>
            <p:nvPr/>
          </p:nvSpPr>
          <p:spPr>
            <a:xfrm>
              <a:off x="5670580" y="641044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g2c46ea5189b_2_96"/>
            <p:cNvSpPr txBox="1"/>
            <p:nvPr/>
          </p:nvSpPr>
          <p:spPr>
            <a:xfrm>
              <a:off x="5670580" y="641044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Databases </a:t>
              </a:r>
              <a:endParaRPr/>
            </a:p>
          </p:txBody>
        </p:sp>
        <p:sp>
          <p:nvSpPr>
            <p:cNvPr id="308" name="Google Shape;308;g2c46ea5189b_2_96"/>
            <p:cNvSpPr/>
            <p:nvPr/>
          </p:nvSpPr>
          <p:spPr>
            <a:xfrm>
              <a:off x="8504247" y="641044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g2c46ea5189b_2_96"/>
            <p:cNvSpPr txBox="1"/>
            <p:nvPr/>
          </p:nvSpPr>
          <p:spPr>
            <a:xfrm>
              <a:off x="8504247" y="641044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InterLibrary Loan</a:t>
              </a:r>
              <a:endParaRPr/>
            </a:p>
          </p:txBody>
        </p:sp>
        <p:sp>
          <p:nvSpPr>
            <p:cNvPr id="310" name="Google Shape;310;g2c46ea5189b_2_96"/>
            <p:cNvSpPr/>
            <p:nvPr/>
          </p:nvSpPr>
          <p:spPr>
            <a:xfrm>
              <a:off x="1420080" y="2444286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g2c46ea5189b_2_96"/>
            <p:cNvSpPr txBox="1"/>
            <p:nvPr/>
          </p:nvSpPr>
          <p:spPr>
            <a:xfrm>
              <a:off x="1420080" y="2444286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Chat Service</a:t>
              </a:r>
              <a:endParaRPr/>
            </a:p>
          </p:txBody>
        </p:sp>
        <p:sp>
          <p:nvSpPr>
            <p:cNvPr id="312" name="Google Shape;312;g2c46ea5189b_2_96"/>
            <p:cNvSpPr/>
            <p:nvPr/>
          </p:nvSpPr>
          <p:spPr>
            <a:xfrm>
              <a:off x="4253747" y="2444286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g2c46ea5189b_2_96"/>
            <p:cNvSpPr txBox="1"/>
            <p:nvPr/>
          </p:nvSpPr>
          <p:spPr>
            <a:xfrm>
              <a:off x="4253747" y="2444286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Door Counts</a:t>
              </a:r>
              <a:endParaRPr/>
            </a:p>
          </p:txBody>
        </p:sp>
        <p:sp>
          <p:nvSpPr>
            <p:cNvPr id="314" name="Google Shape;314;g2c46ea5189b_2_96"/>
            <p:cNvSpPr/>
            <p:nvPr/>
          </p:nvSpPr>
          <p:spPr>
            <a:xfrm>
              <a:off x="7087413" y="2444286"/>
              <a:ext cx="2576060" cy="1545636"/>
            </a:xfrm>
            <a:prstGeom prst="rect">
              <a:avLst/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g2c46ea5189b_2_96"/>
            <p:cNvSpPr txBox="1"/>
            <p:nvPr/>
          </p:nvSpPr>
          <p:spPr>
            <a:xfrm>
              <a:off x="7087413" y="2444286"/>
              <a:ext cx="2576060" cy="154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Event Registration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46ea5189b_2_122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Bringing them All Together</a:t>
            </a:r>
            <a:endParaRPr/>
          </a:p>
        </p:txBody>
      </p:sp>
      <p:grpSp>
        <p:nvGrpSpPr>
          <p:cNvPr id="322" name="Google Shape;322;g2c46ea5189b_2_122"/>
          <p:cNvGrpSpPr/>
          <p:nvPr/>
        </p:nvGrpSpPr>
        <p:grpSpPr>
          <a:xfrm>
            <a:off x="519812" y="3070260"/>
            <a:ext cx="11077060" cy="1582437"/>
            <a:chOff x="3247" y="1524264"/>
            <a:chExt cx="11077060" cy="1582437"/>
          </a:xfrm>
        </p:grpSpPr>
        <p:sp>
          <p:nvSpPr>
            <p:cNvPr id="323" name="Google Shape;323;g2c46ea5189b_2_122"/>
            <p:cNvSpPr/>
            <p:nvPr/>
          </p:nvSpPr>
          <p:spPr>
            <a:xfrm>
              <a:off x="3247" y="1524264"/>
              <a:ext cx="3956093" cy="1582437"/>
            </a:xfrm>
            <a:prstGeom prst="chevron">
              <a:avLst>
                <a:gd name="adj" fmla="val 50000"/>
              </a:avLst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g2c46ea5189b_2_122"/>
            <p:cNvSpPr txBox="1"/>
            <p:nvPr/>
          </p:nvSpPr>
          <p:spPr>
            <a:xfrm>
              <a:off x="794466" y="1524264"/>
              <a:ext cx="2373656" cy="158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Retrieve Data from Each Vendor</a:t>
              </a:r>
              <a:endParaRPr/>
            </a:p>
          </p:txBody>
        </p:sp>
        <p:sp>
          <p:nvSpPr>
            <p:cNvPr id="325" name="Google Shape;325;g2c46ea5189b_2_122"/>
            <p:cNvSpPr/>
            <p:nvPr/>
          </p:nvSpPr>
          <p:spPr>
            <a:xfrm>
              <a:off x="3563730" y="1524264"/>
              <a:ext cx="3956093" cy="1582437"/>
            </a:xfrm>
            <a:prstGeom prst="chevron">
              <a:avLst>
                <a:gd name="adj" fmla="val 50000"/>
              </a:avLst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2c46ea5189b_2_122"/>
            <p:cNvSpPr txBox="1"/>
            <p:nvPr/>
          </p:nvSpPr>
          <p:spPr>
            <a:xfrm>
              <a:off x="4354949" y="1524264"/>
              <a:ext cx="2373656" cy="158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Combine it into a Single Database</a:t>
              </a:r>
              <a:endParaRPr/>
            </a:p>
          </p:txBody>
        </p:sp>
        <p:sp>
          <p:nvSpPr>
            <p:cNvPr id="327" name="Google Shape;327;g2c46ea5189b_2_122"/>
            <p:cNvSpPr/>
            <p:nvPr/>
          </p:nvSpPr>
          <p:spPr>
            <a:xfrm>
              <a:off x="7124214" y="1524264"/>
              <a:ext cx="3956093" cy="1582437"/>
            </a:xfrm>
            <a:prstGeom prst="chevron">
              <a:avLst>
                <a:gd name="adj" fmla="val 50000"/>
              </a:avLst>
            </a:prstGeom>
            <a:solidFill>
              <a:srgbClr val="0074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g2c46ea5189b_2_122"/>
            <p:cNvSpPr txBox="1"/>
            <p:nvPr/>
          </p:nvSpPr>
          <p:spPr>
            <a:xfrm>
              <a:off x="7915433" y="1524264"/>
              <a:ext cx="2373656" cy="158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Reporting / Visualization Layer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516575" y="1762300"/>
            <a:ext cx="111903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Intros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OverDrive reporting for a consortium (Eleanor)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You Saved email to patrons (Katie)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Storing data in an external database (Matt)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FOSS for fun and functionality (Daniel)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/>
              <a:t>Discussion/Q&amp;A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46ea5189b_2_134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BigQuery</a:t>
            </a:r>
            <a:endParaRPr/>
          </a:p>
        </p:txBody>
      </p:sp>
      <p:sp>
        <p:nvSpPr>
          <p:cNvPr id="335" name="Google Shape;335;g2c46ea5189b_2_134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One of many data warehouse options available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Cloud-based: no need to maintain a server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Easy to manage data: tables, views, functions,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Comes with a built in SQL engine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Part of the Google Suite – integrates well with other Google products, including Google storage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Widely popular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For smaller data sets, free. </a:t>
            </a:r>
            <a:endParaRPr/>
          </a:p>
        </p:txBody>
      </p:sp>
      <p:pic>
        <p:nvPicPr>
          <p:cNvPr id="336" name="Google Shape;336;g2c46ea5189b_2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7575" y="172015"/>
            <a:ext cx="4318785" cy="243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46ea5189b_2_141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Data Sources in BigQuery</a:t>
            </a:r>
            <a:endParaRPr/>
          </a:p>
        </p:txBody>
      </p:sp>
      <p:sp>
        <p:nvSpPr>
          <p:cNvPr id="343" name="Google Shape;343;g2c46ea5189b_2_141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7772029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Each library data source added as its own table in BigQuery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Checkouts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Collection Size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Patron Aggregate Info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InterLibrary Loan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eContent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Etc.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Uploads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CSV Uploads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Google Sheets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Google Cloud Storage</a:t>
            </a:r>
            <a:endParaRPr/>
          </a:p>
        </p:txBody>
      </p:sp>
      <p:pic>
        <p:nvPicPr>
          <p:cNvPr id="344" name="Google Shape;344;g2c46ea5189b_2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432" y="1545996"/>
            <a:ext cx="2962688" cy="467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46ea5189b_2_148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Visualizations</a:t>
            </a:r>
            <a:endParaRPr/>
          </a:p>
        </p:txBody>
      </p:sp>
      <p:sp>
        <p:nvSpPr>
          <p:cNvPr id="351" name="Google Shape;351;g2c46ea5189b_2_148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Looker Studio (formerly, Google Data Studio)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Tool to create and share reports with others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Interactive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Easy to use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Google product – connects to BigQuery directly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46ea5189b_2_15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2c46ea5189b_2_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2c46ea5189b_2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35" y="0"/>
            <a:ext cx="111839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2c46ea5189b_2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219" y="0"/>
            <a:ext cx="112255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2c46ea5189b_2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06" y="0"/>
            <a:ext cx="113665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2c46ea5189b_2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2333" y="0"/>
            <a:ext cx="85273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2c46ea5189b_2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2058"/>
            <a:ext cx="12228901" cy="563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2c46ea5189b_2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7002" cy="656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3f1e5e70b_0_0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194" name="Google Shape;194;g2c3f1e5e70b_0_0"/>
          <p:cNvSpPr txBox="1">
            <a:spLocks noGrp="1"/>
          </p:cNvSpPr>
          <p:nvPr>
            <p:ph type="body" idx="4294967295"/>
          </p:nvPr>
        </p:nvSpPr>
        <p:spPr>
          <a:xfrm>
            <a:off x="6210025" y="1762300"/>
            <a:ext cx="54897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Matt Hammermeister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Director,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Pinnacle Library Cooperative</a:t>
            </a:r>
            <a:endParaRPr/>
          </a:p>
        </p:txBody>
      </p:sp>
      <p:sp>
        <p:nvSpPr>
          <p:cNvPr id="195" name="Google Shape;195;g2c3f1e5e70b_0_0"/>
          <p:cNvSpPr txBox="1">
            <a:spLocks noGrp="1"/>
          </p:cNvSpPr>
          <p:nvPr>
            <p:ph type="body" idx="4294967295"/>
          </p:nvPr>
        </p:nvSpPr>
        <p:spPr>
          <a:xfrm>
            <a:off x="516575" y="4072900"/>
            <a:ext cx="54897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Katie LeBlanc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Head of Customer CARE/System Admin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Clinton-Macomb Public Library</a:t>
            </a:r>
            <a:endParaRPr/>
          </a:p>
        </p:txBody>
      </p:sp>
      <p:sp>
        <p:nvSpPr>
          <p:cNvPr id="196" name="Google Shape;196;g2c3f1e5e70b_0_0"/>
          <p:cNvSpPr txBox="1">
            <a:spLocks noGrp="1"/>
          </p:cNvSpPr>
          <p:nvPr>
            <p:ph type="body" idx="4294967295"/>
          </p:nvPr>
        </p:nvSpPr>
        <p:spPr>
          <a:xfrm>
            <a:off x="6210025" y="4072900"/>
            <a:ext cx="54897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Daniel Messer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Integrated Library Systems Administrator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Library Systems &amp; Services</a:t>
            </a:r>
            <a:endParaRPr/>
          </a:p>
        </p:txBody>
      </p:sp>
      <p:sp>
        <p:nvSpPr>
          <p:cNvPr id="197" name="Google Shape;197;g2c3f1e5e70b_0_0"/>
          <p:cNvSpPr txBox="1">
            <a:spLocks noGrp="1"/>
          </p:cNvSpPr>
          <p:nvPr>
            <p:ph type="body" idx="4294967295"/>
          </p:nvPr>
        </p:nvSpPr>
        <p:spPr>
          <a:xfrm>
            <a:off x="516575" y="1762300"/>
            <a:ext cx="54897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Eleanor Crumblehulme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 sz="1800"/>
              <a:t>Library Systems Administrator,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 sz="1800"/>
              <a:t>Saskatchewan Information and Library Service Consortium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46ea5189b_2_195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Future Development</a:t>
            </a:r>
            <a:endParaRPr/>
          </a:p>
        </p:txBody>
      </p:sp>
      <p:sp>
        <p:nvSpPr>
          <p:cNvPr id="401" name="Google Shape;401;g2c46ea5189b_2_195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More Comparisons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How metrics affect one another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Cross-Library comparisons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Library Submitted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Event Registration, Door Count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Automations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Automatically FTP data to Google Cloud Storage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Printer-Friendly Reports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</a:pPr>
            <a:r>
              <a:rPr lang="en-US"/>
              <a:t>Expand Google Analytics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4843e8bd2_1_49"/>
          <p:cNvSpPr txBox="1">
            <a:spLocks noGrp="1"/>
          </p:cNvSpPr>
          <p:nvPr>
            <p:ph type="title"/>
          </p:nvPr>
        </p:nvSpPr>
        <p:spPr>
          <a:xfrm>
            <a:off x="831850" y="2508659"/>
            <a:ext cx="10515600" cy="1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FOSS for Fun &amp; Functionality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4843e8bd2_1_0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FOSS For Fun and Functionality</a:t>
            </a:r>
            <a:endParaRPr/>
          </a:p>
        </p:txBody>
      </p:sp>
      <p:sp>
        <p:nvSpPr>
          <p:cNvPr id="413" name="Google Shape;413;g2c4843e8bd2_1_0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Your data is portable and that’s an advantage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It means you have other options to deal with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And the good news is, most of those options are free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 spreadsheet is not a database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But SQLite is!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4843e8bd2_1_8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SQLite &amp; Me – We go way back</a:t>
            </a:r>
            <a:endParaRPr/>
          </a:p>
        </p:txBody>
      </p:sp>
      <p:sp>
        <p:nvSpPr>
          <p:cNvPr id="420" name="Google Shape;420;g2c4843e8bd2_1_8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Free and open source database engine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That happens to be used everywhere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No seriously, there’s a good chance you’re using it </a:t>
            </a:r>
            <a:r>
              <a:rPr lang="en-US" sz="1800" i="1"/>
              <a:t>right now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Fast, small, simple, and totally portable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Works on everything: macOS, Linux, Windows, iOS, iPadOS, Android, and 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Similar SQL syntax to PostgreSQL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c4843e8bd2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325" y="207525"/>
            <a:ext cx="9631349" cy="59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c4843e8bd2_1_20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Okay, but why though?</a:t>
            </a:r>
            <a:endParaRPr/>
          </a:p>
        </p:txBody>
      </p:sp>
      <p:sp>
        <p:nvSpPr>
          <p:cNvPr id="433" name="Google Shape;433;g2c4843e8bd2_1_20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Did I mention that it’s free?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You don’t need to buy Windows or stand up a database server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There are some great SQLite apps for macOS, Linux, and Windows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It’s easy to dump data from SQL Server to a CSV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And it’s easy to import that CSV into a SQLite database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And it’s easy to export that data out of SQLite into a CSV or JSON file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Great for noodling around and trying things with 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Without any risk to your production database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Combine data from various sources in new ways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Use it as the basis for an application or interact with it through code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Keep snapshots of your data for various projects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Share data with others without giving any special access to your database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4843e8bd2_1_26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Personal Case Studies</a:t>
            </a:r>
            <a:endParaRPr/>
          </a:p>
        </p:txBody>
      </p:sp>
      <p:sp>
        <p:nvSpPr>
          <p:cNvPr id="440" name="Google Shape;440;g2c4843e8bd2_1_26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SCENARIO: Working on migrating a library from </a:t>
            </a:r>
            <a:r>
              <a:rPr lang="en-US" sz="1700" b="1">
                <a:solidFill>
                  <a:srgbClr val="FFFFFF"/>
                </a:solidFill>
                <a:highlight>
                  <a:schemeClr val="dk1"/>
                </a:highlight>
              </a:rPr>
              <a:t>REDACTED</a:t>
            </a:r>
            <a:r>
              <a:rPr lang="en-US" sz="1700" b="1"/>
              <a:t> ILS to Polaris</a:t>
            </a:r>
            <a:endParaRPr sz="1700" b="1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Piles of XML files with no sense to them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And they certainly can’t be understood by Polaris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 b="1"/>
              <a:t>SOLUTION:</a:t>
            </a:r>
            <a:endParaRPr sz="1500"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Convert the XML to CSV and work with the CSV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Import into SQLite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Query the tables to get what our data migration specialist needs</a:t>
            </a:r>
            <a:endParaRPr sz="14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SCENARIO: Migrating help desk ticketing systems</a:t>
            </a:r>
            <a:endParaRPr sz="1700" b="1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Well, at least we got some JSON from the export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Keep a database on hand to find wayward or older tickets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 b="1"/>
              <a:t>SOLUTION:</a:t>
            </a:r>
            <a:endParaRPr sz="1500"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Massage the JSON file to get the data we really needed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Import the file into SQLite</a:t>
            </a:r>
            <a:endParaRPr sz="14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b="1"/>
              <a:t>SCENARIO: The spreadsheet from hell</a:t>
            </a:r>
            <a:endParaRPr sz="1700" b="1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Excel != Database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What’s a pivot table?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 b="1"/>
              <a:t>SOLUTION:</a:t>
            </a:r>
            <a:endParaRPr sz="1500"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Convert that spreadsheet into CSV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You guessed it, import into SQLite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4843e8bd2_1_41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Personal App Recommendations</a:t>
            </a:r>
            <a:endParaRPr/>
          </a:p>
        </p:txBody>
      </p:sp>
      <p:sp>
        <p:nvSpPr>
          <p:cNvPr id="447" name="Google Shape;447;g2c4843e8bd2_1_41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DB Browser for SQLite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Works on macOS, Linux, and Windows (Free)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https://sqlitebrowser.org/</a:t>
            </a:r>
            <a:endParaRPr sz="1800" u="sng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DBeaver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Works on macOS, Linux, and Windows (Free)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https://dbeaver.io/</a:t>
            </a:r>
            <a:endParaRPr sz="1800" u="sng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SQLPro for SQLite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Works on macOS ($50 or via Setapp subscription)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https://www.sqlitepro.com/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"/>
          <p:cNvSpPr txBox="1">
            <a:spLocks noGrp="1"/>
          </p:cNvSpPr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Discussion and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6c8ef48144_0_0"/>
          <p:cNvSpPr txBox="1">
            <a:spLocks noGrp="1"/>
          </p:cNvSpPr>
          <p:nvPr>
            <p:ph type="title"/>
          </p:nvPr>
        </p:nvSpPr>
        <p:spPr>
          <a:xfrm>
            <a:off x="516565" y="650702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5B5"/>
                </a:solidFill>
              </a:rPr>
              <a:t>Contact us</a:t>
            </a:r>
            <a:endParaRPr/>
          </a:p>
        </p:txBody>
      </p:sp>
      <p:sp>
        <p:nvSpPr>
          <p:cNvPr id="459" name="Google Shape;459;g26c8ef48144_0_0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Eleanor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Email: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eleanor@sasklibraries.ca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Discord: @Eleanor C - SILS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Matt 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Email: </a:t>
            </a:r>
            <a:r>
              <a:rPr lang="en-US" b="1" u="sng">
                <a:solidFill>
                  <a:schemeClr val="hlink"/>
                </a:solidFill>
                <a:hlinkClick r:id="rId4"/>
              </a:rPr>
              <a:t>mhammermeister@pinnaclelibraries.org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Discord: @Matt Hammermeister-Pinnacle (IL)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Katie 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Email: </a:t>
            </a:r>
            <a:r>
              <a:rPr lang="en-US" b="1" u="sng">
                <a:solidFill>
                  <a:schemeClr val="hlink"/>
                </a:solidFill>
                <a:hlinkClick r:id="rId5"/>
              </a:rPr>
              <a:t>kleblanc@cmpl.org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Discord: @Katie LeBlanc - CMPL (MI)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Daniel 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Email: </a:t>
            </a:r>
            <a:r>
              <a:rPr lang="en-US" b="1" u="sng">
                <a:solidFill>
                  <a:schemeClr val="hlink"/>
                </a:solidFill>
                <a:hlinkClick r:id="rId6"/>
              </a:rPr>
              <a:t>Daniel.Messer@lsslibraries.com</a:t>
            </a:r>
            <a:r>
              <a:rPr lang="en-US" b="1"/>
              <a:t> </a:t>
            </a:r>
            <a:endParaRPr b="1"/>
          </a:p>
          <a:p>
            <a:pPr marL="914400" lvl="1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-US" b="1"/>
              <a:t>Discord: @Cyberpunk Librarian - LS&amp;S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950b8ecdf_0_0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03" name="Google Shape;203;g2b950b8ecdf_0_0"/>
          <p:cNvSpPr txBox="1">
            <a:spLocks noGrp="1"/>
          </p:cNvSpPr>
          <p:nvPr>
            <p:ph type="body" idx="1"/>
          </p:nvPr>
        </p:nvSpPr>
        <p:spPr>
          <a:xfrm>
            <a:off x="519300" y="1398675"/>
            <a:ext cx="110601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Consortium-level contract with OverDrive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Each member library has an AdvantagePlus account and does its own purchasing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New items purchased by each library are available only to their own patrons for 9 weeks, then shared (but own patrons still have priority)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The member libraries have a spending and item purchase agreement based on their circulation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body" idx="1"/>
          </p:nvPr>
        </p:nvSpPr>
        <p:spPr>
          <a:xfrm>
            <a:off x="3352800" y="3429009"/>
            <a:ext cx="54864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body" idx="1"/>
          </p:nvPr>
        </p:nvSpPr>
        <p:spPr>
          <a:xfrm>
            <a:off x="519300" y="13792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Library staff can access reporting for their own library down to the branch level</a:t>
            </a:r>
            <a:endParaRPr sz="22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Some metrics are needed at the </a:t>
            </a:r>
            <a:r>
              <a:rPr lang="en-US" sz="2200" dirty="0" err="1"/>
              <a:t>consortial</a:t>
            </a:r>
            <a:r>
              <a:rPr lang="en-US" sz="2200" dirty="0"/>
              <a:t> level or are easier to access by SILS Office staff</a:t>
            </a:r>
            <a:endParaRPr sz="2200" dirty="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Circ and spending targets</a:t>
            </a:r>
            <a:endParaRPr sz="2200" dirty="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User activity over time</a:t>
            </a:r>
            <a:endParaRPr sz="2200" dirty="0"/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Comparing </a:t>
            </a:r>
            <a:r>
              <a:rPr lang="en-US" sz="2200" dirty="0" err="1"/>
              <a:t>OverDrive</a:t>
            </a:r>
            <a:r>
              <a:rPr lang="en-US" sz="2200" dirty="0"/>
              <a:t> and physical library user activity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950b8ecdf_0_5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15" name="Google Shape;215;g2b950b8ecdf_0_5"/>
          <p:cNvSpPr txBox="1">
            <a:spLocks noGrp="1"/>
          </p:cNvSpPr>
          <p:nvPr>
            <p:ph type="body" idx="1"/>
          </p:nvPr>
        </p:nvSpPr>
        <p:spPr>
          <a:xfrm>
            <a:off x="519300" y="13792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Providing OverDrive reporting for the member libraries developed organically, starting with monthly (and YTD) purchasing tracking </a:t>
            </a:r>
            <a:endParaRPr sz="22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16" name="Google Shape;216;g2b950b8ecd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337" y="2355775"/>
            <a:ext cx="5981526" cy="37043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950b8ecdf_0_19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22" name="Google Shape;222;g2b950b8ecdf_0_19"/>
          <p:cNvSpPr txBox="1">
            <a:spLocks noGrp="1"/>
          </p:cNvSpPr>
          <p:nvPr>
            <p:ph type="body" idx="1"/>
          </p:nvPr>
        </p:nvSpPr>
        <p:spPr>
          <a:xfrm>
            <a:off x="519300" y="13792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Monthly and YTD circulation and user counts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23" name="Google Shape;223;g2b950b8ecdf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500" y="2019400"/>
            <a:ext cx="5955201" cy="4176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950b8ecdf_0_2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29" name="Google Shape;229;g2b950b8ecdf_0_26"/>
          <p:cNvSpPr txBox="1">
            <a:spLocks noGrp="1"/>
          </p:cNvSpPr>
          <p:nvPr>
            <p:ph type="body" idx="1"/>
          </p:nvPr>
        </p:nvSpPr>
        <p:spPr>
          <a:xfrm>
            <a:off x="519300" y="13889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Comparing new and unique users against physical library users (Jeremy Goldstein’s idea)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30" name="Google Shape;230;g2b950b8ecd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1" y="2431826"/>
            <a:ext cx="5467141" cy="3315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g2b950b8ecdf_0_26"/>
          <p:cNvPicPr preferRelativeResize="0"/>
          <p:nvPr/>
        </p:nvPicPr>
        <p:blipFill rotWithShape="1">
          <a:blip r:embed="rId4">
            <a:alphaModFix/>
          </a:blip>
          <a:srcRect l="1470" r="1139"/>
          <a:stretch/>
        </p:blipFill>
        <p:spPr>
          <a:xfrm>
            <a:off x="6034400" y="2431825"/>
            <a:ext cx="5732801" cy="30965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ee4cf8740_0_0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OverDrive reporting for a consortium</a:t>
            </a:r>
            <a:endParaRPr/>
          </a:p>
        </p:txBody>
      </p:sp>
      <p:sp>
        <p:nvSpPr>
          <p:cNvPr id="237" name="Google Shape;237;g28ee4cf8740_0_0"/>
          <p:cNvSpPr txBox="1">
            <a:spLocks noGrp="1"/>
          </p:cNvSpPr>
          <p:nvPr>
            <p:ph type="body" idx="1"/>
          </p:nvPr>
        </p:nvSpPr>
        <p:spPr>
          <a:xfrm>
            <a:off x="519300" y="1388975"/>
            <a:ext cx="110601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Tracking OverDrive and physical circulation</a:t>
            </a:r>
            <a:endParaRPr sz="22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38" name="Google Shape;238;g28ee4cf874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75" y="2006000"/>
            <a:ext cx="7919427" cy="4199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Widescreen</PresentationFormat>
  <Paragraphs>222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Roboto Medium</vt:lpstr>
      <vt:lpstr>Roboto</vt:lpstr>
      <vt:lpstr>Quattrocento Sans</vt:lpstr>
      <vt:lpstr>Georgia</vt:lpstr>
      <vt:lpstr>Noto Sans Symbols</vt:lpstr>
      <vt:lpstr>Arial</vt:lpstr>
      <vt:lpstr>Calibri</vt:lpstr>
      <vt:lpstr>Office Theme</vt:lpstr>
      <vt:lpstr>Office Theme</vt:lpstr>
      <vt:lpstr>Reporting with a twist</vt:lpstr>
      <vt:lpstr>Overview</vt:lpstr>
      <vt:lpstr>Introductions</vt:lpstr>
      <vt:lpstr>OverDrive reporting for a consortium</vt:lpstr>
      <vt:lpstr>OverDrive reporting for a consortium</vt:lpstr>
      <vt:lpstr>OverDrive reporting for a consortium</vt:lpstr>
      <vt:lpstr>OverDrive reporting for a consortium</vt:lpstr>
      <vt:lpstr>OverDrive reporting for a consortium</vt:lpstr>
      <vt:lpstr>OverDrive reporting for a consortium</vt:lpstr>
      <vt:lpstr>OverDrive reporting for a consortium</vt:lpstr>
      <vt:lpstr>Emailing Patrons a You’ve Saved email</vt:lpstr>
      <vt:lpstr>Emailing Patrons a You’ve Saved email</vt:lpstr>
      <vt:lpstr>Emailing Patrons a You’ve Saved email</vt:lpstr>
      <vt:lpstr>Emailing Patrons a You’ve Saved email</vt:lpstr>
      <vt:lpstr>Emailing Patrons a You’ve Saved email</vt:lpstr>
      <vt:lpstr>Storing Data in an External Database</vt:lpstr>
      <vt:lpstr>Pinnacle Library Cooperative</vt:lpstr>
      <vt:lpstr>Sources of Library Data</vt:lpstr>
      <vt:lpstr>Bringing them All Together</vt:lpstr>
      <vt:lpstr>BigQuery</vt:lpstr>
      <vt:lpstr>Data Sources in BigQuery</vt:lpstr>
      <vt:lpstr>Visualizations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Development</vt:lpstr>
      <vt:lpstr>FOSS for Fun &amp; Functionality</vt:lpstr>
      <vt:lpstr>FOSS For Fun and Functionality</vt:lpstr>
      <vt:lpstr>SQLite &amp; Me – We go way back</vt:lpstr>
      <vt:lpstr>PowerPoint Presentation</vt:lpstr>
      <vt:lpstr>Okay, but why though?</vt:lpstr>
      <vt:lpstr>Personal Case Studies</vt:lpstr>
      <vt:lpstr>Personal App Recommendations</vt:lpstr>
      <vt:lpstr>Discussion and Questions</vt:lpstr>
      <vt:lpstr>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2024-04-01T13:00:49Z</dcterms:created>
  <dcterms:modified xsi:type="dcterms:W3CDTF">2024-04-01T13:01:31Z</dcterms:modified>
</cp:coreProperties>
</file>