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71" r:id="rId5"/>
    <p:sldId id="284" r:id="rId6"/>
    <p:sldId id="264" r:id="rId7"/>
    <p:sldId id="283" r:id="rId8"/>
    <p:sldId id="272" r:id="rId9"/>
    <p:sldId id="273" r:id="rId10"/>
    <p:sldId id="275" r:id="rId11"/>
    <p:sldId id="276" r:id="rId12"/>
    <p:sldId id="277" r:id="rId13"/>
    <p:sldId id="278" r:id="rId14"/>
    <p:sldId id="279" r:id="rId15"/>
    <p:sldId id="280" r:id="rId16"/>
    <p:sldId id="257" r:id="rId17"/>
    <p:sldId id="281" r:id="rId18"/>
    <p:sldId id="282"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3A5D"/>
    <a:srgbClr val="0047BA"/>
    <a:srgbClr val="B5B8AF"/>
    <a:srgbClr val="00ACBB"/>
    <a:srgbClr val="27AAE1"/>
    <a:srgbClr val="3D174B"/>
    <a:srgbClr val="53575A"/>
    <a:srgbClr val="A9A9A9"/>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8"/>
    <p:restoredTop sz="86395"/>
  </p:normalViewPr>
  <p:slideViewPr>
    <p:cSldViewPr snapToGrid="0" snapToObjects="1">
      <p:cViewPr varScale="1">
        <p:scale>
          <a:sx n="73" d="100"/>
          <a:sy n="73" d="100"/>
        </p:scale>
        <p:origin x="72" y="7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34264-8B43-9E43-BE6B-7B512C7060CC}" type="datetimeFigureOut">
              <a:rPr lang="en-US" smtClean="0"/>
              <a:t>3/17/2021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19937-0B8D-9A49-8EF5-04B6AE50A6B9}" type="slidenum">
              <a:rPr lang="en-US" smtClean="0"/>
              <a:t>‹#›</a:t>
            </a:fld>
            <a:endParaRPr lang="en-US"/>
          </a:p>
        </p:txBody>
      </p:sp>
    </p:spTree>
    <p:extLst>
      <p:ext uri="{BB962C8B-B14F-4D97-AF65-F5344CB8AC3E}">
        <p14:creationId xmlns:p14="http://schemas.microsoft.com/office/powerpoint/2010/main" val="1363131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5</a:t>
            </a:fld>
            <a:endParaRPr lang="en-US"/>
          </a:p>
        </p:txBody>
      </p:sp>
    </p:spTree>
    <p:extLst>
      <p:ext uri="{BB962C8B-B14F-4D97-AF65-F5344CB8AC3E}">
        <p14:creationId xmlns:p14="http://schemas.microsoft.com/office/powerpoint/2010/main" val="250212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7</a:t>
            </a:fld>
            <a:endParaRPr lang="en-US"/>
          </a:p>
        </p:txBody>
      </p:sp>
    </p:spTree>
    <p:extLst>
      <p:ext uri="{BB962C8B-B14F-4D97-AF65-F5344CB8AC3E}">
        <p14:creationId xmlns:p14="http://schemas.microsoft.com/office/powerpoint/2010/main" val="242444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8</a:t>
            </a:fld>
            <a:endParaRPr lang="en-US"/>
          </a:p>
        </p:txBody>
      </p:sp>
    </p:spTree>
    <p:extLst>
      <p:ext uri="{BB962C8B-B14F-4D97-AF65-F5344CB8AC3E}">
        <p14:creationId xmlns:p14="http://schemas.microsoft.com/office/powerpoint/2010/main" val="26485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9</a:t>
            </a:fld>
            <a:endParaRPr lang="en-US"/>
          </a:p>
        </p:txBody>
      </p:sp>
    </p:spTree>
    <p:extLst>
      <p:ext uri="{BB962C8B-B14F-4D97-AF65-F5344CB8AC3E}">
        <p14:creationId xmlns:p14="http://schemas.microsoft.com/office/powerpoint/2010/main" val="62018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10</a:t>
            </a:fld>
            <a:endParaRPr lang="en-US"/>
          </a:p>
        </p:txBody>
      </p:sp>
    </p:spTree>
    <p:extLst>
      <p:ext uri="{BB962C8B-B14F-4D97-AF65-F5344CB8AC3E}">
        <p14:creationId xmlns:p14="http://schemas.microsoft.com/office/powerpoint/2010/main" val="279356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11</a:t>
            </a:fld>
            <a:endParaRPr lang="en-US"/>
          </a:p>
        </p:txBody>
      </p:sp>
    </p:spTree>
    <p:extLst>
      <p:ext uri="{BB962C8B-B14F-4D97-AF65-F5344CB8AC3E}">
        <p14:creationId xmlns:p14="http://schemas.microsoft.com/office/powerpoint/2010/main" val="2648485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12</a:t>
            </a:fld>
            <a:endParaRPr lang="en-US"/>
          </a:p>
        </p:txBody>
      </p:sp>
    </p:spTree>
    <p:extLst>
      <p:ext uri="{BB962C8B-B14F-4D97-AF65-F5344CB8AC3E}">
        <p14:creationId xmlns:p14="http://schemas.microsoft.com/office/powerpoint/2010/main" val="4212929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14</a:t>
            </a:fld>
            <a:endParaRPr lang="en-US"/>
          </a:p>
        </p:txBody>
      </p:sp>
    </p:spTree>
    <p:extLst>
      <p:ext uri="{BB962C8B-B14F-4D97-AF65-F5344CB8AC3E}">
        <p14:creationId xmlns:p14="http://schemas.microsoft.com/office/powerpoint/2010/main" val="128947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15</a:t>
            </a:fld>
            <a:endParaRPr lang="en-US"/>
          </a:p>
        </p:txBody>
      </p:sp>
    </p:spTree>
    <p:extLst>
      <p:ext uri="{BB962C8B-B14F-4D97-AF65-F5344CB8AC3E}">
        <p14:creationId xmlns:p14="http://schemas.microsoft.com/office/powerpoint/2010/main" val="875366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EFDC56-97C8-F84B-BEF5-C4621F08BA45}"/>
              </a:ext>
            </a:extLst>
          </p:cNvPr>
          <p:cNvSpPr/>
          <p:nvPr userDrawn="1"/>
        </p:nvSpPr>
        <p:spPr>
          <a:xfrm>
            <a:off x="10241280" y="5435600"/>
            <a:ext cx="1849120" cy="1315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3BEFCE3-D531-DD4F-9287-FB4F1064481A}"/>
              </a:ext>
            </a:extLst>
          </p:cNvPr>
          <p:cNvSpPr/>
          <p:nvPr userDrawn="1"/>
        </p:nvSpPr>
        <p:spPr>
          <a:xfrm>
            <a:off x="-1" y="1003707"/>
            <a:ext cx="12192002" cy="4216705"/>
          </a:xfrm>
          <a:prstGeom prst="rect">
            <a:avLst/>
          </a:prstGeom>
          <a:gradFill flip="none" rotWithShape="1">
            <a:gsLst>
              <a:gs pos="0">
                <a:srgbClr val="0047BA"/>
              </a:gs>
              <a:gs pos="60000">
                <a:srgbClr val="00ACBB"/>
              </a:gs>
              <a:gs pos="100000">
                <a:srgbClr val="00ACBB"/>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86638A-9C89-C44E-B6A0-E4BED890833D}"/>
              </a:ext>
            </a:extLst>
          </p:cNvPr>
          <p:cNvSpPr>
            <a:spLocks noGrp="1"/>
          </p:cNvSpPr>
          <p:nvPr>
            <p:ph type="ctrTitle"/>
          </p:nvPr>
        </p:nvSpPr>
        <p:spPr>
          <a:xfrm>
            <a:off x="2629804" y="2178264"/>
            <a:ext cx="6932393" cy="780560"/>
          </a:xfrm>
        </p:spPr>
        <p:txBody>
          <a:bodyPr anchor="t" anchorCtr="0">
            <a:normAutofit/>
          </a:bodyPr>
          <a:lstStyle>
            <a:lvl1pPr algn="ctr">
              <a:defRPr sz="36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E79E0024-B0D0-4F40-B166-E830B41F2683}"/>
              </a:ext>
            </a:extLst>
          </p:cNvPr>
          <p:cNvSpPr>
            <a:spLocks noGrp="1"/>
          </p:cNvSpPr>
          <p:nvPr>
            <p:ph type="subTitle" idx="1"/>
          </p:nvPr>
        </p:nvSpPr>
        <p:spPr>
          <a:xfrm>
            <a:off x="2622806" y="3146424"/>
            <a:ext cx="6946388" cy="369332"/>
          </a:xfrm>
        </p:spPr>
        <p:txBody>
          <a:bodyPr/>
          <a:lstStyle>
            <a:lvl1pPr marL="0" indent="0" algn="ctr">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Box 8">
            <a:extLst>
              <a:ext uri="{FF2B5EF4-FFF2-40B4-BE49-F238E27FC236}">
                <a16:creationId xmlns:a16="http://schemas.microsoft.com/office/drawing/2014/main" id="{9FCF541D-8C8B-7A45-945C-5938E54D8251}"/>
              </a:ext>
            </a:extLst>
          </p:cNvPr>
          <p:cNvSpPr txBox="1"/>
          <p:nvPr userDrawn="1"/>
        </p:nvSpPr>
        <p:spPr>
          <a:xfrm>
            <a:off x="5469901" y="6199648"/>
            <a:ext cx="6548486" cy="372794"/>
          </a:xfrm>
          <a:prstGeom prst="rect">
            <a:avLst/>
          </a:prstGeom>
          <a:noFill/>
          <a:effectLst/>
        </p:spPr>
        <p:txBody>
          <a:bodyPr wrap="square" rtlCol="0">
            <a:spAutoFit/>
          </a:bodyPr>
          <a:lstStyle/>
          <a:p>
            <a:pPr algn="r">
              <a:lnSpc>
                <a:spcPts val="2440"/>
              </a:lnSpc>
            </a:pPr>
            <a:r>
              <a:rPr lang="en-US" sz="1700" b="0" baseline="0" dirty="0">
                <a:solidFill>
                  <a:srgbClr val="463A5D"/>
                </a:solidFill>
              </a:rPr>
              <a:t>Tuesday, March 23</a:t>
            </a:r>
            <a:r>
              <a:rPr lang="en-US" sz="1700" b="0" baseline="30000" dirty="0">
                <a:solidFill>
                  <a:srgbClr val="463A5D"/>
                </a:solidFill>
              </a:rPr>
              <a:t> </a:t>
            </a:r>
            <a:r>
              <a:rPr lang="en-US" sz="1700" b="0" baseline="0" dirty="0">
                <a:solidFill>
                  <a:srgbClr val="463A5D"/>
                </a:solidFill>
              </a:rPr>
              <a:t>– Thursday, March 25</a:t>
            </a:r>
            <a:endParaRPr lang="en-US" sz="1700" b="0" baseline="30000" dirty="0">
              <a:solidFill>
                <a:srgbClr val="463A5D"/>
              </a:solidFill>
            </a:endParaRPr>
          </a:p>
        </p:txBody>
      </p:sp>
      <p:sp>
        <p:nvSpPr>
          <p:cNvPr id="24" name="Text Placeholder 23">
            <a:extLst>
              <a:ext uri="{FF2B5EF4-FFF2-40B4-BE49-F238E27FC236}">
                <a16:creationId xmlns:a16="http://schemas.microsoft.com/office/drawing/2014/main" id="{8C52A94A-1536-1240-BF88-53E91338831F}"/>
              </a:ext>
            </a:extLst>
          </p:cNvPr>
          <p:cNvSpPr>
            <a:spLocks noGrp="1"/>
          </p:cNvSpPr>
          <p:nvPr>
            <p:ph type="body" sz="quarter" idx="10" hasCustomPrompt="1"/>
          </p:nvPr>
        </p:nvSpPr>
        <p:spPr>
          <a:xfrm>
            <a:off x="2624931" y="3864151"/>
            <a:ext cx="6942138" cy="554038"/>
          </a:xfrm>
        </p:spPr>
        <p:txBody>
          <a:bodyPr>
            <a:normAutofit/>
          </a:bodyPr>
          <a:lstStyle>
            <a:lvl1pPr marL="0" indent="0" algn="ctr">
              <a:buNone/>
              <a:defRPr sz="2400">
                <a:solidFill>
                  <a:schemeClr val="bg1"/>
                </a:solidFill>
              </a:defRPr>
            </a:lvl1pPr>
          </a:lstStyle>
          <a:p>
            <a:pPr lvl="0"/>
            <a:r>
              <a:rPr lang="en-US" dirty="0"/>
              <a:t>Click to add presenter name</a:t>
            </a:r>
          </a:p>
        </p:txBody>
      </p:sp>
      <p:sp>
        <p:nvSpPr>
          <p:cNvPr id="15" name="TextBox 14">
            <a:extLst>
              <a:ext uri="{FF2B5EF4-FFF2-40B4-BE49-F238E27FC236}">
                <a16:creationId xmlns:a16="http://schemas.microsoft.com/office/drawing/2014/main" id="{D4CEFAD9-69FF-674E-B45B-21F8EAD0F4DC}"/>
              </a:ext>
            </a:extLst>
          </p:cNvPr>
          <p:cNvSpPr txBox="1"/>
          <p:nvPr userDrawn="1"/>
        </p:nvSpPr>
        <p:spPr>
          <a:xfrm>
            <a:off x="0" y="6402773"/>
            <a:ext cx="2202427" cy="338554"/>
          </a:xfrm>
          <a:prstGeom prst="rect">
            <a:avLst/>
          </a:prstGeom>
          <a:solidFill>
            <a:schemeClr val="bg1"/>
          </a:solidFill>
        </p:spPr>
        <p:txBody>
          <a:bodyPr wrap="square" rtlCol="0">
            <a:spAutoFit/>
          </a:bodyPr>
          <a:lstStyle/>
          <a:p>
            <a:pPr algn="ctr"/>
            <a:r>
              <a:rPr lang="en-US" sz="1600" dirty="0">
                <a:solidFill>
                  <a:schemeClr val="bg1"/>
                </a:solidFill>
              </a:rPr>
              <a:t>#IUG2021</a:t>
            </a:r>
            <a:endParaRPr lang="en-US" sz="1600" baseline="30000" dirty="0">
              <a:solidFill>
                <a:schemeClr val="bg1"/>
              </a:solidFill>
            </a:endParaRPr>
          </a:p>
        </p:txBody>
      </p:sp>
      <p:pic>
        <p:nvPicPr>
          <p:cNvPr id="14" name="Picture 13">
            <a:extLst>
              <a:ext uri="{FF2B5EF4-FFF2-40B4-BE49-F238E27FC236}">
                <a16:creationId xmlns:a16="http://schemas.microsoft.com/office/drawing/2014/main" id="{076AA4BA-F0A0-1D43-AF3A-B7FDFF78A5B0}"/>
              </a:ext>
            </a:extLst>
          </p:cNvPr>
          <p:cNvPicPr>
            <a:picLocks noChangeAspect="1"/>
          </p:cNvPicPr>
          <p:nvPr userDrawn="1"/>
        </p:nvPicPr>
        <p:blipFill>
          <a:blip r:embed="rId2"/>
          <a:stretch>
            <a:fillRect/>
          </a:stretch>
        </p:blipFill>
        <p:spPr>
          <a:xfrm>
            <a:off x="258456" y="6468693"/>
            <a:ext cx="258110" cy="210312"/>
          </a:xfrm>
          <a:prstGeom prst="rect">
            <a:avLst/>
          </a:prstGeom>
        </p:spPr>
      </p:pic>
      <p:grpSp>
        <p:nvGrpSpPr>
          <p:cNvPr id="17" name="Group 16">
            <a:extLst>
              <a:ext uri="{FF2B5EF4-FFF2-40B4-BE49-F238E27FC236}">
                <a16:creationId xmlns:a16="http://schemas.microsoft.com/office/drawing/2014/main" id="{FC18AC19-094D-464A-BB1F-5DE27660491E}"/>
              </a:ext>
            </a:extLst>
          </p:cNvPr>
          <p:cNvGrpSpPr/>
          <p:nvPr userDrawn="1"/>
        </p:nvGrpSpPr>
        <p:grpSpPr>
          <a:xfrm>
            <a:off x="5334461" y="360583"/>
            <a:ext cx="1523078" cy="1306367"/>
            <a:chOff x="5334461" y="360583"/>
            <a:chExt cx="1523078" cy="1306367"/>
          </a:xfrm>
        </p:grpSpPr>
        <p:sp>
          <p:nvSpPr>
            <p:cNvPr id="21" name="Freeform 20">
              <a:extLst>
                <a:ext uri="{FF2B5EF4-FFF2-40B4-BE49-F238E27FC236}">
                  <a16:creationId xmlns:a16="http://schemas.microsoft.com/office/drawing/2014/main" id="{53D7CC4F-0F99-F244-BD52-75BBDFEE618C}"/>
                </a:ext>
              </a:extLst>
            </p:cNvPr>
            <p:cNvSpPr/>
            <p:nvPr userDrawn="1"/>
          </p:nvSpPr>
          <p:spPr>
            <a:xfrm>
              <a:off x="5393422" y="374697"/>
              <a:ext cx="1405156" cy="1278138"/>
            </a:xfrm>
            <a:custGeom>
              <a:avLst/>
              <a:gdLst>
                <a:gd name="connsiteX0" fmla="*/ 702578 w 1405156"/>
                <a:gd name="connsiteY0" fmla="*/ 0 h 1278138"/>
                <a:gd name="connsiteX1" fmla="*/ 1405156 w 1405156"/>
                <a:gd name="connsiteY1" fmla="*/ 702578 h 1278138"/>
                <a:gd name="connsiteX2" fmla="*/ 1199376 w 1405156"/>
                <a:gd name="connsiteY2" fmla="*/ 1199376 h 1278138"/>
                <a:gd name="connsiteX3" fmla="*/ 1103915 w 1405156"/>
                <a:gd name="connsiteY3" fmla="*/ 1278138 h 1278138"/>
                <a:gd name="connsiteX4" fmla="*/ 301241 w 1405156"/>
                <a:gd name="connsiteY4" fmla="*/ 1278138 h 1278138"/>
                <a:gd name="connsiteX5" fmla="*/ 205780 w 1405156"/>
                <a:gd name="connsiteY5" fmla="*/ 1199376 h 1278138"/>
                <a:gd name="connsiteX6" fmla="*/ 0 w 1405156"/>
                <a:gd name="connsiteY6" fmla="*/ 702578 h 1278138"/>
                <a:gd name="connsiteX7" fmla="*/ 702578 w 1405156"/>
                <a:gd name="connsiteY7" fmla="*/ 0 h 127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5156" h="1278138">
                  <a:moveTo>
                    <a:pt x="702578" y="0"/>
                  </a:moveTo>
                  <a:cubicBezTo>
                    <a:pt x="1090601" y="0"/>
                    <a:pt x="1405156" y="314555"/>
                    <a:pt x="1405156" y="702578"/>
                  </a:cubicBezTo>
                  <a:cubicBezTo>
                    <a:pt x="1405156" y="896589"/>
                    <a:pt x="1326517" y="1072234"/>
                    <a:pt x="1199376" y="1199376"/>
                  </a:cubicBezTo>
                  <a:lnTo>
                    <a:pt x="1103915" y="1278138"/>
                  </a:lnTo>
                  <a:lnTo>
                    <a:pt x="301241" y="1278138"/>
                  </a:lnTo>
                  <a:lnTo>
                    <a:pt x="205780" y="1199376"/>
                  </a:lnTo>
                  <a:cubicBezTo>
                    <a:pt x="78639" y="1072234"/>
                    <a:pt x="0" y="896589"/>
                    <a:pt x="0" y="702578"/>
                  </a:cubicBezTo>
                  <a:cubicBezTo>
                    <a:pt x="0" y="314555"/>
                    <a:pt x="314555" y="0"/>
                    <a:pt x="7025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10">
              <a:extLst>
                <a:ext uri="{FF2B5EF4-FFF2-40B4-BE49-F238E27FC236}">
                  <a16:creationId xmlns:a16="http://schemas.microsoft.com/office/drawing/2014/main" id="{5A6A31BE-6619-9E4A-8287-951A4E799C8B}"/>
                </a:ext>
              </a:extLst>
            </p:cNvPr>
            <p:cNvPicPr>
              <a:picLocks noChangeAspect="1"/>
            </p:cNvPicPr>
            <p:nvPr userDrawn="1"/>
          </p:nvPicPr>
          <p:blipFill>
            <a:blip r:embed="rId3"/>
            <a:stretch>
              <a:fillRect/>
            </a:stretch>
          </p:blipFill>
          <p:spPr>
            <a:xfrm>
              <a:off x="5334461" y="360583"/>
              <a:ext cx="1523078" cy="1306367"/>
            </a:xfrm>
            <a:prstGeom prst="rect">
              <a:avLst/>
            </a:prstGeom>
          </p:spPr>
        </p:pic>
      </p:grpSp>
    </p:spTree>
    <p:extLst>
      <p:ext uri="{BB962C8B-B14F-4D97-AF65-F5344CB8AC3E}">
        <p14:creationId xmlns:p14="http://schemas.microsoft.com/office/powerpoint/2010/main" val="91489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F121E90-B8A9-CD4A-905D-E8667CD1240E}"/>
              </a:ext>
            </a:extLst>
          </p:cNvPr>
          <p:cNvSpPr>
            <a:spLocks noGrp="1"/>
          </p:cNvSpPr>
          <p:nvPr>
            <p:ph type="body" sz="quarter" idx="13" hasCustomPrompt="1"/>
          </p:nvPr>
        </p:nvSpPr>
        <p:spPr>
          <a:xfrm>
            <a:off x="3352800" y="2186919"/>
            <a:ext cx="5486400" cy="798020"/>
          </a:xfrm>
        </p:spPr>
        <p:txBody>
          <a:bodyPr>
            <a:normAutofit/>
          </a:bodyPr>
          <a:lstStyle>
            <a:lvl1pPr marL="0" indent="0" algn="ctr">
              <a:buNone/>
              <a:defRPr sz="6000" b="1">
                <a:solidFill>
                  <a:srgbClr val="0047BA"/>
                </a:solidFill>
              </a:defRPr>
            </a:lvl1pPr>
          </a:lstStyle>
          <a:p>
            <a:pPr lvl="0"/>
            <a:r>
              <a:rPr lang="en-US" dirty="0"/>
              <a:t>THANK YOU!</a:t>
            </a:r>
          </a:p>
        </p:txBody>
      </p:sp>
      <p:sp>
        <p:nvSpPr>
          <p:cNvPr id="8" name="Text Placeholder 7">
            <a:extLst>
              <a:ext uri="{FF2B5EF4-FFF2-40B4-BE49-F238E27FC236}">
                <a16:creationId xmlns:a16="http://schemas.microsoft.com/office/drawing/2014/main" id="{B91FFD2C-B97A-D147-A098-DBA1D191D671}"/>
              </a:ext>
            </a:extLst>
          </p:cNvPr>
          <p:cNvSpPr>
            <a:spLocks noGrp="1"/>
          </p:cNvSpPr>
          <p:nvPr>
            <p:ph type="body" sz="quarter" idx="14" hasCustomPrompt="1"/>
          </p:nvPr>
        </p:nvSpPr>
        <p:spPr>
          <a:xfrm>
            <a:off x="3983832" y="3647418"/>
            <a:ext cx="4224337" cy="955675"/>
          </a:xfrm>
        </p:spPr>
        <p:txBody>
          <a:bodyPr>
            <a:normAutofit/>
          </a:bodyPr>
          <a:lstStyle>
            <a:lvl1pPr marL="0" indent="0" algn="ctr">
              <a:buNone/>
              <a:defRPr sz="2800">
                <a:solidFill>
                  <a:srgbClr val="463A5D"/>
                </a:solidFill>
              </a:defRPr>
            </a:lvl1pPr>
          </a:lstStyle>
          <a:p>
            <a:pPr lvl="0"/>
            <a:r>
              <a:rPr lang="en-US" dirty="0"/>
              <a:t>Questions?</a:t>
            </a:r>
          </a:p>
        </p:txBody>
      </p:sp>
      <p:sp>
        <p:nvSpPr>
          <p:cNvPr id="9" name="Rectangle 8">
            <a:extLst>
              <a:ext uri="{FF2B5EF4-FFF2-40B4-BE49-F238E27FC236}">
                <a16:creationId xmlns:a16="http://schemas.microsoft.com/office/drawing/2014/main" id="{E7AD48E2-6FF3-6C4E-9C88-210E6CCD0125}"/>
              </a:ext>
            </a:extLst>
          </p:cNvPr>
          <p:cNvSpPr/>
          <p:nvPr userDrawn="1"/>
        </p:nvSpPr>
        <p:spPr>
          <a:xfrm>
            <a:off x="-1" y="0"/>
            <a:ext cx="12192002" cy="935421"/>
          </a:xfrm>
          <a:prstGeom prst="rect">
            <a:avLst/>
          </a:prstGeom>
          <a:gradFill>
            <a:gsLst>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284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p:txBody>
          <a:bodyPr/>
          <a:lstStyle>
            <a:lvl1pPr>
              <a:defRPr>
                <a:solidFill>
                  <a:srgbClr val="0047B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5077DD83-E108-4648-BBE1-C44C6E355DE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380500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FA36F7-8C83-0D4A-BF54-39368ACCECF8}"/>
              </a:ext>
            </a:extLst>
          </p:cNvPr>
          <p:cNvSpPr/>
          <p:nvPr userDrawn="1"/>
        </p:nvSpPr>
        <p:spPr>
          <a:xfrm>
            <a:off x="-1" y="546749"/>
            <a:ext cx="12192002" cy="935421"/>
          </a:xfrm>
          <a:prstGeom prst="rect">
            <a:avLst/>
          </a:prstGeom>
          <a:gradFill>
            <a:gsLst>
              <a:gs pos="42000">
                <a:srgbClr val="00ACBB"/>
              </a:gs>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a:xfrm>
            <a:off x="516565" y="673324"/>
            <a:ext cx="11083555" cy="736060"/>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a:xfrm>
            <a:off x="516565" y="1762297"/>
            <a:ext cx="11083555" cy="44146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7">
            <a:extLst>
              <a:ext uri="{FF2B5EF4-FFF2-40B4-BE49-F238E27FC236}">
                <a16:creationId xmlns:a16="http://schemas.microsoft.com/office/drawing/2014/main" id="{79E27893-54C5-A144-89F8-156D755CA9B2}"/>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395403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rgbClr val="0047BA"/>
                </a:solidFill>
              </a:defRPr>
            </a:lvl1pPr>
          </a:lstStyle>
          <a:p>
            <a:r>
              <a:rPr lang="en-US" dirty="0"/>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5899031"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897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7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rgbClr val="0047BA"/>
                </a:solidFill>
              </a:defRPr>
            </a:lvl1pPr>
          </a:lstStyle>
          <a:p>
            <a:r>
              <a:rPr lang="en-US" dirty="0"/>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6795888"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7518400" y="2178320"/>
            <a:ext cx="3516510"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7">
            <a:extLst>
              <a:ext uri="{FF2B5EF4-FFF2-40B4-BE49-F238E27FC236}">
                <a16:creationId xmlns:a16="http://schemas.microsoft.com/office/drawing/2014/main" id="{DE17AD8D-0006-7048-9550-8189CED7C2C9}"/>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271644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7870-437A-614A-9428-D8D1A96A95CB}"/>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C237430-2A09-1941-9B4F-0F3558D0C8D5}"/>
              </a:ext>
            </a:extLst>
          </p:cNvPr>
          <p:cNvSpPr>
            <a:spLocks noGrp="1"/>
          </p:cNvSpPr>
          <p:nvPr>
            <p:ph sz="half" idx="1"/>
          </p:nvPr>
        </p:nvSpPr>
        <p:spPr>
          <a:xfrm>
            <a:off x="516565" y="1552354"/>
            <a:ext cx="544068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5AE6294-92DF-3C46-A35E-CBDF77F1C8BC}"/>
              </a:ext>
            </a:extLst>
          </p:cNvPr>
          <p:cNvSpPr>
            <a:spLocks noGrp="1"/>
          </p:cNvSpPr>
          <p:nvPr>
            <p:ph sz="half" idx="2" hasCustomPrompt="1"/>
          </p:nvPr>
        </p:nvSpPr>
        <p:spPr>
          <a:xfrm>
            <a:off x="6159440" y="1552354"/>
            <a:ext cx="5440680" cy="3076313"/>
          </a:xfrm>
        </p:spPr>
        <p:txBody>
          <a:bodyPr/>
          <a:lstStyle>
            <a:lvl1pPr marL="0" indent="0">
              <a:buNone/>
              <a:defRPr/>
            </a:lvl1pPr>
          </a:lstStyle>
          <a:p>
            <a:pPr lvl="0"/>
            <a:r>
              <a:rPr lang="en-US" dirty="0"/>
              <a:t>Click to add object</a:t>
            </a:r>
          </a:p>
        </p:txBody>
      </p:sp>
      <p:sp>
        <p:nvSpPr>
          <p:cNvPr id="9" name="Text Placeholder 8">
            <a:extLst>
              <a:ext uri="{FF2B5EF4-FFF2-40B4-BE49-F238E27FC236}">
                <a16:creationId xmlns:a16="http://schemas.microsoft.com/office/drawing/2014/main" id="{C94CC23C-2729-284A-9DEE-D73C34524DE0}"/>
              </a:ext>
            </a:extLst>
          </p:cNvPr>
          <p:cNvSpPr>
            <a:spLocks noGrp="1"/>
          </p:cNvSpPr>
          <p:nvPr>
            <p:ph type="body" sz="quarter" idx="13" hasCustomPrompt="1"/>
          </p:nvPr>
        </p:nvSpPr>
        <p:spPr>
          <a:xfrm>
            <a:off x="6159440" y="4628667"/>
            <a:ext cx="3362385" cy="989275"/>
          </a:xfrm>
        </p:spPr>
        <p:txBody>
          <a:bodyPr>
            <a:normAutofit/>
          </a:bodyPr>
          <a:lstStyle>
            <a:lvl1pPr marL="0" indent="0">
              <a:buNone/>
              <a:defRPr sz="1800" i="1">
                <a:solidFill>
                  <a:schemeClr val="tx1">
                    <a:lumMod val="50000"/>
                    <a:lumOff val="50000"/>
                  </a:schemeClr>
                </a:solidFill>
              </a:defRPr>
            </a:lvl1pPr>
          </a:lstStyle>
          <a:p>
            <a:pPr lvl="0"/>
            <a:r>
              <a:rPr lang="en-US" dirty="0"/>
              <a:t>Click to add caption</a:t>
            </a:r>
          </a:p>
        </p:txBody>
      </p:sp>
      <p:sp>
        <p:nvSpPr>
          <p:cNvPr id="10" name="Slide Number Placeholder 7">
            <a:extLst>
              <a:ext uri="{FF2B5EF4-FFF2-40B4-BE49-F238E27FC236}">
                <a16:creationId xmlns:a16="http://schemas.microsoft.com/office/drawing/2014/main" id="{BEE62C2A-26E9-E94C-B34B-8EE4A1CCAF01}"/>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117614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ation -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52FB59-7648-CA4A-BA58-2D45D0B0F0CB}"/>
              </a:ext>
            </a:extLst>
          </p:cNvPr>
          <p:cNvSpPr/>
          <p:nvPr userDrawn="1"/>
        </p:nvSpPr>
        <p:spPr>
          <a:xfrm>
            <a:off x="-1" y="0"/>
            <a:ext cx="12192002" cy="6858000"/>
          </a:xfrm>
          <a:prstGeom prst="rect">
            <a:avLst/>
          </a:prstGeom>
          <a:gradFill flip="none" rotWithShape="1">
            <a:gsLst>
              <a:gs pos="0">
                <a:srgbClr val="00ACBB"/>
              </a:gs>
              <a:gs pos="100000">
                <a:srgbClr val="0047BA"/>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186E52A5-4EFD-4CDC-84A0-69CD15B152A9}"/>
              </a:ext>
            </a:extLst>
          </p:cNvPr>
          <p:cNvSpPr>
            <a:spLocks noGrp="1"/>
          </p:cNvSpPr>
          <p:nvPr>
            <p:ph type="body" sz="quarter" idx="13" hasCustomPrompt="1"/>
          </p:nvPr>
        </p:nvSpPr>
        <p:spPr>
          <a:xfrm>
            <a:off x="1572767" y="1971040"/>
            <a:ext cx="9043416" cy="2627326"/>
          </a:xfrm>
          <a:prstGeom prst="rect">
            <a:avLst/>
          </a:prstGeom>
        </p:spPr>
        <p:txBody>
          <a:bodyPr rIns="0" anchor="ctr"/>
          <a:lstStyle>
            <a:lvl1pPr marL="0" indent="0" algn="ctr">
              <a:lnSpc>
                <a:spcPct val="120000"/>
              </a:lnSpc>
              <a:buFontTx/>
              <a:buNone/>
              <a:defRPr sz="3600" b="0" i="1">
                <a:solidFill>
                  <a:schemeClr val="bg1"/>
                </a:solidFill>
                <a:latin typeface="Georgia" panose="02040502050405020303" pitchFamily="18" charset="0"/>
                <a:ea typeface="Noto Serif" panose="02020600060500020200" pitchFamily="18" charset="0"/>
                <a:cs typeface="Noto Serif" panose="02020600060500020200" pitchFamily="18"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Quote goes here. </a:t>
            </a:r>
          </a:p>
        </p:txBody>
      </p:sp>
      <p:sp>
        <p:nvSpPr>
          <p:cNvPr id="6" name="Text Placeholder 7">
            <a:extLst>
              <a:ext uri="{FF2B5EF4-FFF2-40B4-BE49-F238E27FC236}">
                <a16:creationId xmlns:a16="http://schemas.microsoft.com/office/drawing/2014/main" id="{9AC56A47-0786-C64D-9B11-6EA2A722C87B}"/>
              </a:ext>
            </a:extLst>
          </p:cNvPr>
          <p:cNvSpPr>
            <a:spLocks noGrp="1"/>
          </p:cNvSpPr>
          <p:nvPr>
            <p:ph type="body" sz="quarter" idx="16" hasCustomPrompt="1"/>
          </p:nvPr>
        </p:nvSpPr>
        <p:spPr>
          <a:xfrm>
            <a:off x="1572767" y="4598366"/>
            <a:ext cx="9043416" cy="772160"/>
          </a:xfrm>
          <a:prstGeom prst="rect">
            <a:avLst/>
          </a:prstGeom>
        </p:spPr>
        <p:txBody>
          <a:bodyPr rIns="0" anchor="ctr">
            <a:normAutofit/>
          </a:bodyPr>
          <a:lstStyle>
            <a:lvl1pPr marL="0" indent="0" algn="ctr">
              <a:lnSpc>
                <a:spcPct val="120000"/>
              </a:lnSpc>
              <a:buFontTx/>
              <a:buNone/>
              <a:defRPr sz="1400" b="0" i="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Second level</a:t>
            </a:r>
          </a:p>
        </p:txBody>
      </p:sp>
      <p:sp>
        <p:nvSpPr>
          <p:cNvPr id="7" name="Slide Number Placeholder 7">
            <a:extLst>
              <a:ext uri="{FF2B5EF4-FFF2-40B4-BE49-F238E27FC236}">
                <a16:creationId xmlns:a16="http://schemas.microsoft.com/office/drawing/2014/main" id="{8F465DF8-9525-6E4D-8B2E-E5D4CBD2D57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bg1"/>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403963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et Photo Content Left">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E5DDFB5-623A-AD4C-8DAC-DE71973F9C52}"/>
              </a:ext>
            </a:extLst>
          </p:cNvPr>
          <p:cNvSpPr>
            <a:spLocks noGrp="1"/>
          </p:cNvSpPr>
          <p:nvPr>
            <p:ph type="pic" sz="quarter" idx="51" hasCustomPrompt="1"/>
          </p:nvPr>
        </p:nvSpPr>
        <p:spPr>
          <a:xfrm>
            <a:off x="1598386" y="754804"/>
            <a:ext cx="9033328" cy="5119792"/>
          </a:xfrm>
          <a:solidFill>
            <a:srgbClr val="B5B8AF">
              <a:alpha val="20000"/>
            </a:srgbClr>
          </a:solidFill>
        </p:spPr>
        <p:txBody>
          <a:bodyPr/>
          <a:lstStyle>
            <a:lvl1pPr marL="0" indent="0">
              <a:buNone/>
              <a:defRPr/>
            </a:lvl1pPr>
          </a:lstStyle>
          <a:p>
            <a:r>
              <a:rPr lang="en-US" dirty="0"/>
              <a:t> </a:t>
            </a:r>
          </a:p>
        </p:txBody>
      </p:sp>
      <p:sp>
        <p:nvSpPr>
          <p:cNvPr id="3" name="Text Placeholder 2">
            <a:extLst>
              <a:ext uri="{FF2B5EF4-FFF2-40B4-BE49-F238E27FC236}">
                <a16:creationId xmlns:a16="http://schemas.microsoft.com/office/drawing/2014/main" id="{70EFACB0-F151-EB49-9844-470727FF9B7E}"/>
              </a:ext>
            </a:extLst>
          </p:cNvPr>
          <p:cNvSpPr>
            <a:spLocks noGrp="1"/>
          </p:cNvSpPr>
          <p:nvPr>
            <p:ph type="body" sz="quarter" idx="55" hasCustomPrompt="1"/>
          </p:nvPr>
        </p:nvSpPr>
        <p:spPr>
          <a:xfrm>
            <a:off x="1598386" y="5962439"/>
            <a:ext cx="7770341" cy="308343"/>
          </a:xfrm>
        </p:spPr>
        <p:txBody>
          <a:bodyPr tIns="91440" bIns="91440" anchor="ctr" anchorCtr="0">
            <a:noAutofit/>
          </a:bodyPr>
          <a:lstStyle>
            <a:lvl1pPr marL="0" indent="0">
              <a:spcAft>
                <a:spcPts val="0"/>
              </a:spcAft>
              <a:buNone/>
              <a:defRPr sz="900" b="0" i="0">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en-US" dirty="0"/>
              <a:t>Source: Insert Source name here</a:t>
            </a:r>
          </a:p>
        </p:txBody>
      </p:sp>
      <p:sp>
        <p:nvSpPr>
          <p:cNvPr id="5" name="Slide Number Placeholder 7">
            <a:extLst>
              <a:ext uri="{FF2B5EF4-FFF2-40B4-BE49-F238E27FC236}">
                <a16:creationId xmlns:a16="http://schemas.microsoft.com/office/drawing/2014/main" id="{CFB397A5-BB4A-8E47-A30B-7B23F3738613}"/>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255360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6FD472-543E-8D44-9954-E1602994A676}"/>
              </a:ext>
            </a:extLst>
          </p:cNvPr>
          <p:cNvSpPr/>
          <p:nvPr userDrawn="1"/>
        </p:nvSpPr>
        <p:spPr>
          <a:xfrm>
            <a:off x="-1" y="0"/>
            <a:ext cx="12192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18DA72C-8A57-4E44-89FE-F911F4DB3637}"/>
              </a:ext>
            </a:extLst>
          </p:cNvPr>
          <p:cNvSpPr/>
          <p:nvPr userDrawn="1"/>
        </p:nvSpPr>
        <p:spPr>
          <a:xfrm>
            <a:off x="-1" y="0"/>
            <a:ext cx="12192002" cy="6858000"/>
          </a:xfrm>
          <a:prstGeom prst="rect">
            <a:avLst/>
          </a:prstGeom>
          <a:gradFill>
            <a:gsLst>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68C45B-38A1-734C-B548-E0E8C04F0775}"/>
              </a:ext>
            </a:extLst>
          </p:cNvPr>
          <p:cNvSpPr>
            <a:spLocks noGrp="1"/>
          </p:cNvSpPr>
          <p:nvPr>
            <p:ph type="title" hasCustomPrompt="1"/>
          </p:nvPr>
        </p:nvSpPr>
        <p:spPr>
          <a:xfrm>
            <a:off x="831850" y="2508660"/>
            <a:ext cx="10515600" cy="920340"/>
          </a:xfrm>
        </p:spPr>
        <p:txBody>
          <a:bodyPr anchor="t">
            <a:normAutofit/>
          </a:bodyPr>
          <a:lstStyle>
            <a:lvl1pPr algn="ctr">
              <a:defRPr sz="4800">
                <a:solidFill>
                  <a:schemeClr val="bg1"/>
                </a:solidFill>
              </a:defRPr>
            </a:lvl1pPr>
          </a:lstStyle>
          <a:p>
            <a:r>
              <a:rPr lang="en-US" dirty="0"/>
              <a:t>Click to add section title</a:t>
            </a:r>
          </a:p>
        </p:txBody>
      </p:sp>
    </p:spTree>
    <p:extLst>
      <p:ext uri="{BB962C8B-B14F-4D97-AF65-F5344CB8AC3E}">
        <p14:creationId xmlns:p14="http://schemas.microsoft.com/office/powerpoint/2010/main" val="281636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E66CE-43D1-E149-B2DF-BD0DBA623545}"/>
              </a:ext>
            </a:extLst>
          </p:cNvPr>
          <p:cNvSpPr>
            <a:spLocks noGrp="1"/>
          </p:cNvSpPr>
          <p:nvPr>
            <p:ph type="title"/>
          </p:nvPr>
        </p:nvSpPr>
        <p:spPr>
          <a:xfrm>
            <a:off x="516565" y="659877"/>
            <a:ext cx="11083555" cy="7360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1DCBF0A-FE30-E040-A863-B2B20BEC4F16}"/>
              </a:ext>
            </a:extLst>
          </p:cNvPr>
          <p:cNvSpPr>
            <a:spLocks noGrp="1"/>
          </p:cNvSpPr>
          <p:nvPr>
            <p:ph type="body" idx="1"/>
          </p:nvPr>
        </p:nvSpPr>
        <p:spPr>
          <a:xfrm>
            <a:off x="516565" y="1545996"/>
            <a:ext cx="11083555" cy="46309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57A3DA9B-EA3F-0D4D-B060-2B79EC470456}"/>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
        <p:nvSpPr>
          <p:cNvPr id="9" name="TextBox 8">
            <a:extLst>
              <a:ext uri="{FF2B5EF4-FFF2-40B4-BE49-F238E27FC236}">
                <a16:creationId xmlns:a16="http://schemas.microsoft.com/office/drawing/2014/main" id="{BCA0E099-69B7-9549-A9A0-3F0BE181716D}"/>
              </a:ext>
            </a:extLst>
          </p:cNvPr>
          <p:cNvSpPr txBox="1"/>
          <p:nvPr userDrawn="1"/>
        </p:nvSpPr>
        <p:spPr>
          <a:xfrm>
            <a:off x="-1182941" y="6397482"/>
            <a:ext cx="4572000" cy="338554"/>
          </a:xfrm>
          <a:prstGeom prst="rect">
            <a:avLst/>
          </a:prstGeom>
          <a:noFill/>
        </p:spPr>
        <p:txBody>
          <a:bodyPr wrap="square" rtlCol="0">
            <a:spAutoFit/>
          </a:bodyPr>
          <a:lstStyle/>
          <a:p>
            <a:pPr algn="ctr"/>
            <a:r>
              <a:rPr lang="en-US" sz="1600" dirty="0">
                <a:solidFill>
                  <a:schemeClr val="tx1">
                    <a:lumMod val="50000"/>
                    <a:lumOff val="50000"/>
                  </a:schemeClr>
                </a:solidFill>
              </a:rPr>
              <a:t>#IUG2021</a:t>
            </a:r>
            <a:endParaRPr lang="en-US" sz="1600" baseline="30000" dirty="0">
              <a:solidFill>
                <a:schemeClr val="tx1">
                  <a:lumMod val="50000"/>
                  <a:lumOff val="50000"/>
                </a:schemeClr>
              </a:solidFill>
            </a:endParaRPr>
          </a:p>
        </p:txBody>
      </p:sp>
      <p:pic>
        <p:nvPicPr>
          <p:cNvPr id="10" name="Picture 9">
            <a:extLst>
              <a:ext uri="{FF2B5EF4-FFF2-40B4-BE49-F238E27FC236}">
                <a16:creationId xmlns:a16="http://schemas.microsoft.com/office/drawing/2014/main" id="{CCD1F5E6-0A6C-F54C-A2C0-C2CA88E2C5D3}"/>
              </a:ext>
            </a:extLst>
          </p:cNvPr>
          <p:cNvPicPr>
            <a:picLocks noChangeAspect="1"/>
          </p:cNvPicPr>
          <p:nvPr userDrawn="1"/>
        </p:nvPicPr>
        <p:blipFill>
          <a:blip r:embed="rId12">
            <a:duotone>
              <a:prstClr val="black"/>
              <a:schemeClr val="tx1">
                <a:lumMod val="50000"/>
                <a:lumOff val="50000"/>
                <a:tint val="45000"/>
                <a:satMod val="400000"/>
              </a:schemeClr>
            </a:duotone>
          </a:blip>
          <a:stretch>
            <a:fillRect/>
          </a:stretch>
        </p:blipFill>
        <p:spPr>
          <a:xfrm>
            <a:off x="258456" y="6468693"/>
            <a:ext cx="258110" cy="210312"/>
          </a:xfrm>
          <a:prstGeom prst="rect">
            <a:avLst/>
          </a:prstGeom>
        </p:spPr>
      </p:pic>
      <p:grpSp>
        <p:nvGrpSpPr>
          <p:cNvPr id="14" name="Group 13">
            <a:extLst>
              <a:ext uri="{FF2B5EF4-FFF2-40B4-BE49-F238E27FC236}">
                <a16:creationId xmlns:a16="http://schemas.microsoft.com/office/drawing/2014/main" id="{0D373D26-464B-ED40-98E8-8B4D4F6EA1A6}"/>
              </a:ext>
            </a:extLst>
          </p:cNvPr>
          <p:cNvGrpSpPr/>
          <p:nvPr userDrawn="1"/>
        </p:nvGrpSpPr>
        <p:grpSpPr>
          <a:xfrm>
            <a:off x="10646618" y="5568720"/>
            <a:ext cx="1286926" cy="1103816"/>
            <a:chOff x="5334461" y="360583"/>
            <a:chExt cx="1523078" cy="1306367"/>
          </a:xfrm>
        </p:grpSpPr>
        <p:sp>
          <p:nvSpPr>
            <p:cNvPr id="15" name="Freeform 14">
              <a:extLst>
                <a:ext uri="{FF2B5EF4-FFF2-40B4-BE49-F238E27FC236}">
                  <a16:creationId xmlns:a16="http://schemas.microsoft.com/office/drawing/2014/main" id="{40FD947A-59F9-3445-9692-7D3DCB707F4C}"/>
                </a:ext>
              </a:extLst>
            </p:cNvPr>
            <p:cNvSpPr/>
            <p:nvPr userDrawn="1"/>
          </p:nvSpPr>
          <p:spPr>
            <a:xfrm>
              <a:off x="5393422" y="374697"/>
              <a:ext cx="1405156" cy="1278138"/>
            </a:xfrm>
            <a:custGeom>
              <a:avLst/>
              <a:gdLst>
                <a:gd name="connsiteX0" fmla="*/ 702578 w 1405156"/>
                <a:gd name="connsiteY0" fmla="*/ 0 h 1278138"/>
                <a:gd name="connsiteX1" fmla="*/ 1405156 w 1405156"/>
                <a:gd name="connsiteY1" fmla="*/ 702578 h 1278138"/>
                <a:gd name="connsiteX2" fmla="*/ 1199376 w 1405156"/>
                <a:gd name="connsiteY2" fmla="*/ 1199376 h 1278138"/>
                <a:gd name="connsiteX3" fmla="*/ 1103915 w 1405156"/>
                <a:gd name="connsiteY3" fmla="*/ 1278138 h 1278138"/>
                <a:gd name="connsiteX4" fmla="*/ 301241 w 1405156"/>
                <a:gd name="connsiteY4" fmla="*/ 1278138 h 1278138"/>
                <a:gd name="connsiteX5" fmla="*/ 205780 w 1405156"/>
                <a:gd name="connsiteY5" fmla="*/ 1199376 h 1278138"/>
                <a:gd name="connsiteX6" fmla="*/ 0 w 1405156"/>
                <a:gd name="connsiteY6" fmla="*/ 702578 h 1278138"/>
                <a:gd name="connsiteX7" fmla="*/ 702578 w 1405156"/>
                <a:gd name="connsiteY7" fmla="*/ 0 h 127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5156" h="1278138">
                  <a:moveTo>
                    <a:pt x="702578" y="0"/>
                  </a:moveTo>
                  <a:cubicBezTo>
                    <a:pt x="1090601" y="0"/>
                    <a:pt x="1405156" y="314555"/>
                    <a:pt x="1405156" y="702578"/>
                  </a:cubicBezTo>
                  <a:cubicBezTo>
                    <a:pt x="1405156" y="896589"/>
                    <a:pt x="1326517" y="1072234"/>
                    <a:pt x="1199376" y="1199376"/>
                  </a:cubicBezTo>
                  <a:lnTo>
                    <a:pt x="1103915" y="1278138"/>
                  </a:lnTo>
                  <a:lnTo>
                    <a:pt x="301241" y="1278138"/>
                  </a:lnTo>
                  <a:lnTo>
                    <a:pt x="205780" y="1199376"/>
                  </a:lnTo>
                  <a:cubicBezTo>
                    <a:pt x="78639" y="1072234"/>
                    <a:pt x="0" y="896589"/>
                    <a:pt x="0" y="702578"/>
                  </a:cubicBezTo>
                  <a:cubicBezTo>
                    <a:pt x="0" y="314555"/>
                    <a:pt x="314555" y="0"/>
                    <a:pt x="7025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15">
              <a:extLst>
                <a:ext uri="{FF2B5EF4-FFF2-40B4-BE49-F238E27FC236}">
                  <a16:creationId xmlns:a16="http://schemas.microsoft.com/office/drawing/2014/main" id="{F3E7424B-9723-4E4E-BD3B-E17695A8A404}"/>
                </a:ext>
              </a:extLst>
            </p:cNvPr>
            <p:cNvPicPr>
              <a:picLocks noChangeAspect="1"/>
            </p:cNvPicPr>
            <p:nvPr userDrawn="1"/>
          </p:nvPicPr>
          <p:blipFill>
            <a:blip r:embed="rId13"/>
            <a:stretch>
              <a:fillRect/>
            </a:stretch>
          </p:blipFill>
          <p:spPr>
            <a:xfrm>
              <a:off x="5334461" y="360583"/>
              <a:ext cx="1523078" cy="1306367"/>
            </a:xfrm>
            <a:prstGeom prst="rect">
              <a:avLst/>
            </a:prstGeom>
          </p:spPr>
        </p:pic>
      </p:grpSp>
    </p:spTree>
    <p:extLst>
      <p:ext uri="{BB962C8B-B14F-4D97-AF65-F5344CB8AC3E}">
        <p14:creationId xmlns:p14="http://schemas.microsoft.com/office/powerpoint/2010/main" val="1834948040"/>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8" r:id="rId3"/>
    <p:sldLayoutId id="2147483664" r:id="rId4"/>
    <p:sldLayoutId id="2147483663" r:id="rId5"/>
    <p:sldLayoutId id="2147483652" r:id="rId6"/>
    <p:sldLayoutId id="2147483665" r:id="rId7"/>
    <p:sldLayoutId id="2147483666" r:id="rId8"/>
    <p:sldLayoutId id="2147483662" r:id="rId9"/>
    <p:sldLayoutId id="2147483655" r:id="rId10"/>
  </p:sldLayoutIdLst>
  <p:txStyles>
    <p:titleStyle>
      <a:lvl1pPr algn="l" defTabSz="914400" rtl="0" eaLnBrk="1" latinLnBrk="0" hangingPunct="1">
        <a:lnSpc>
          <a:spcPct val="90000"/>
        </a:lnSpc>
        <a:spcBef>
          <a:spcPct val="0"/>
        </a:spcBef>
        <a:buNone/>
        <a:defRPr sz="2800" b="1" kern="1200">
          <a:solidFill>
            <a:srgbClr val="0047B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itchFamily="2" charset="2"/>
        <a:buChar char="§"/>
        <a:defRPr sz="2000" kern="1200">
          <a:solidFill>
            <a:srgbClr val="5357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itchFamily="2" charset="2"/>
        <a:buChar char="§"/>
        <a:defRPr sz="1800" kern="1200">
          <a:solidFill>
            <a:srgbClr val="5357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itchFamily="2" charset="2"/>
        <a:buChar char="§"/>
        <a:defRPr sz="1600" kern="1200">
          <a:solidFill>
            <a:srgbClr val="5357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channel/UCZgOVykPoRbSZQfY9YysiRQ" TargetMode="External"/><Relationship Id="rId7" Type="http://schemas.openxmlformats.org/officeDocument/2006/relationships/hyperlink" Target="https://www.sumproduct.com/thought/power-query-blog-serie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docs.microsoft.com/en-us/powerquery-m/" TargetMode="External"/><Relationship Id="rId5" Type="http://schemas.openxmlformats.org/officeDocument/2006/relationships/hyperlink" Target="https://docs.microsoft.com/en-us/power-query/" TargetMode="External"/><Relationship Id="rId4" Type="http://schemas.openxmlformats.org/officeDocument/2006/relationships/hyperlink" Target="https://powerquery.microsoft.com/en-us/exce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5" y="1563757"/>
            <a:ext cx="11083555" cy="4837043"/>
          </a:xfrm>
        </p:spPr>
        <p:txBody>
          <a:bodyPr>
            <a:normAutofit lnSpcReduction="10000"/>
          </a:bodyPr>
          <a:lstStyle/>
          <a:p>
            <a:r>
              <a:rPr lang="en-CA" sz="2400" dirty="0"/>
              <a:t>Note: Video best viewed full screen or in a large window in order to see Get &amp; Transform examples properly</a:t>
            </a:r>
          </a:p>
          <a:p>
            <a:r>
              <a:rPr lang="en-CA" sz="2400" dirty="0"/>
              <a:t>4 Handouts are available to accompany the video:</a:t>
            </a:r>
          </a:p>
          <a:p>
            <a:pPr lvl="1"/>
            <a:r>
              <a:rPr lang="en-CA" sz="2400" dirty="0"/>
              <a:t>This PowerPoint file</a:t>
            </a:r>
          </a:p>
          <a:p>
            <a:pPr lvl="1"/>
            <a:r>
              <a:rPr lang="en-CA" sz="2400" dirty="0"/>
              <a:t>Excel file for Example 1</a:t>
            </a:r>
          </a:p>
          <a:p>
            <a:pPr lvl="1"/>
            <a:r>
              <a:rPr lang="en-CA" sz="2400" dirty="0"/>
              <a:t>Excel file for Example 2</a:t>
            </a:r>
          </a:p>
          <a:p>
            <a:pPr lvl="1"/>
            <a:r>
              <a:rPr lang="en-CA" sz="2400" dirty="0"/>
              <a:t>Doc file for Example 2</a:t>
            </a:r>
          </a:p>
          <a:p>
            <a:r>
              <a:rPr lang="en-CA" sz="2400" dirty="0"/>
              <a:t>I have no control over names of files.  The doc file is actually a text file and simply needs to be renamed to BookList.txt for use with the second Excel file  (ISBN Duplicates) or an Excel file you wish to build from scratch.</a:t>
            </a:r>
          </a:p>
          <a:p>
            <a:r>
              <a:rPr lang="en-CA" sz="2400" dirty="0"/>
              <a:t>If you wish to follow along using the provided ISBN Duplicates excel file (example 2), the path to the text file will need to be edited to wherever you saved the BookList.txt file. See next slide for steps.</a:t>
            </a:r>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solidFill>
                  <a:srgbClr val="FFFF00"/>
                </a:solidFill>
              </a:rPr>
              <a:t>Accessing sample files (This slide not part of video)</a:t>
            </a:r>
            <a:endParaRPr lang="en-US" dirty="0">
              <a:solidFill>
                <a:srgbClr val="FFFF00"/>
              </a:solidFill>
            </a:endParaRPr>
          </a:p>
        </p:txBody>
      </p:sp>
    </p:spTree>
    <p:extLst>
      <p:ext uri="{BB962C8B-B14F-4D97-AF65-F5344CB8AC3E}">
        <p14:creationId xmlns:p14="http://schemas.microsoft.com/office/powerpoint/2010/main" val="17926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5" y="1536701"/>
            <a:ext cx="11083555" cy="4640262"/>
          </a:xfrm>
        </p:spPr>
        <p:txBody>
          <a:bodyPr>
            <a:normAutofit lnSpcReduction="10000"/>
          </a:bodyPr>
          <a:lstStyle/>
          <a:p>
            <a:r>
              <a:rPr lang="en-CA" sz="3600" dirty="0"/>
              <a:t>Pros</a:t>
            </a:r>
          </a:p>
          <a:p>
            <a:pPr lvl="1"/>
            <a:r>
              <a:rPr lang="en-CA" sz="3400" dirty="0"/>
              <a:t>Open Source</a:t>
            </a:r>
          </a:p>
          <a:p>
            <a:pPr lvl="1"/>
            <a:r>
              <a:rPr lang="en-CA" sz="3400" dirty="0"/>
              <a:t>Supports Unicode</a:t>
            </a:r>
          </a:p>
          <a:p>
            <a:pPr lvl="1"/>
            <a:r>
              <a:rPr lang="en-CA" sz="3400" dirty="0"/>
              <a:t>Great at cleaning very messy data</a:t>
            </a:r>
          </a:p>
          <a:p>
            <a:pPr lvl="2"/>
            <a:r>
              <a:rPr lang="en-CA" sz="3200" dirty="0"/>
              <a:t>Clustering</a:t>
            </a:r>
          </a:p>
          <a:p>
            <a:pPr lvl="1"/>
            <a:r>
              <a:rPr lang="en-CA" sz="3400" dirty="0"/>
              <a:t>Allows easy direct editing of data</a:t>
            </a:r>
          </a:p>
          <a:p>
            <a:r>
              <a:rPr lang="en-CA" sz="3600" dirty="0"/>
              <a:t>Cons</a:t>
            </a:r>
          </a:p>
          <a:p>
            <a:pPr lvl="1"/>
            <a:r>
              <a:rPr lang="en-CA" sz="3400" dirty="0"/>
              <a:t>Can’t edit steps once defined</a:t>
            </a:r>
          </a:p>
          <a:p>
            <a:pPr lvl="1"/>
            <a:r>
              <a:rPr lang="en-CA" sz="3400" dirty="0"/>
              <a:t>GUI takes some effort to learn</a:t>
            </a:r>
          </a:p>
          <a:p>
            <a:pPr lvl="1"/>
            <a:endParaRPr lang="en-CA" sz="3400" dirty="0"/>
          </a:p>
          <a:p>
            <a:endParaRPr lang="en-CA" sz="3600" dirty="0"/>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err="1"/>
              <a:t>OpenRefine</a:t>
            </a:r>
            <a:endParaRPr lang="en-US" dirty="0"/>
          </a:p>
        </p:txBody>
      </p:sp>
      <p:pic>
        <p:nvPicPr>
          <p:cNvPr id="6" name="Picture 2" descr="Image result for openrefine logo">
            <a:extLst>
              <a:ext uri="{FF2B5EF4-FFF2-40B4-BE49-F238E27FC236}">
                <a16:creationId xmlns:a16="http://schemas.microsoft.com/office/drawing/2014/main" id="{E880D425-7382-4F1B-BFB3-DE7F218B1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0" y="1536700"/>
            <a:ext cx="3580313" cy="3353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88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normAutofit/>
          </a:bodyPr>
          <a:lstStyle/>
          <a:p>
            <a:r>
              <a:rPr lang="en-CA" sz="3600" dirty="0"/>
              <a:t>Pros</a:t>
            </a:r>
          </a:p>
          <a:p>
            <a:pPr lvl="1"/>
            <a:r>
              <a:rPr lang="en-CA" sz="3400" dirty="0"/>
              <a:t>Easier than Excel formulas</a:t>
            </a:r>
          </a:p>
          <a:p>
            <a:pPr lvl="1"/>
            <a:r>
              <a:rPr lang="en-CA" sz="3400" dirty="0"/>
              <a:t>GUI easier to learn more powerful</a:t>
            </a:r>
          </a:p>
          <a:p>
            <a:pPr lvl="1"/>
            <a:r>
              <a:rPr lang="en-CA" sz="3400" dirty="0"/>
              <a:t>Can edit and insert steps</a:t>
            </a:r>
          </a:p>
          <a:p>
            <a:pPr lvl="1"/>
            <a:r>
              <a:rPr lang="en-CA" sz="3400" dirty="0"/>
              <a:t>Can move data to charts/graphs</a:t>
            </a:r>
          </a:p>
          <a:p>
            <a:r>
              <a:rPr lang="en-CA" sz="3600" dirty="0"/>
              <a:t>Cons</a:t>
            </a:r>
          </a:p>
          <a:p>
            <a:pPr lvl="1"/>
            <a:r>
              <a:rPr lang="en-CA" sz="3400" dirty="0">
                <a:solidFill>
                  <a:srgbClr val="FF0000"/>
                </a:solidFill>
              </a:rPr>
              <a:t>Horrible at Unicode</a:t>
            </a:r>
          </a:p>
          <a:p>
            <a:pPr lvl="1"/>
            <a:r>
              <a:rPr lang="en-CA" sz="3400" dirty="0"/>
              <a:t>Direct Connection to PostgreSQL very complex</a:t>
            </a:r>
          </a:p>
          <a:p>
            <a:endParaRPr lang="en-CA" sz="3600" dirty="0"/>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Get &amp; Transform</a:t>
            </a:r>
            <a:endParaRPr lang="en-US" dirty="0"/>
          </a:p>
        </p:txBody>
      </p:sp>
      <p:pic>
        <p:nvPicPr>
          <p:cNvPr id="8" name="Content Placeholder 10">
            <a:extLst>
              <a:ext uri="{FF2B5EF4-FFF2-40B4-BE49-F238E27FC236}">
                <a16:creationId xmlns:a16="http://schemas.microsoft.com/office/drawing/2014/main" id="{2609E4E8-BE48-4BCE-8F05-52997559E9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0934" y="1536700"/>
            <a:ext cx="3628348" cy="3373230"/>
          </a:xfrm>
          <a:prstGeom prst="rect">
            <a:avLst/>
          </a:prstGeom>
        </p:spPr>
      </p:pic>
    </p:spTree>
    <p:extLst>
      <p:ext uri="{BB962C8B-B14F-4D97-AF65-F5344CB8AC3E}">
        <p14:creationId xmlns:p14="http://schemas.microsoft.com/office/powerpoint/2010/main" val="152709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lstStyle/>
          <a:p>
            <a:r>
              <a:rPr lang="en-CA" dirty="0"/>
              <a:t>Working from home may have made it difficult for you to get to all the data you once could due to VPN, firewall rules etc.</a:t>
            </a:r>
          </a:p>
          <a:p>
            <a:r>
              <a:rPr lang="en-CA" dirty="0"/>
              <a:t>Because you can do so much with just csv files, Get &amp; Transform can be an easier way to manipulate data even if you no longer have access to SQL or Sierra directly.</a:t>
            </a:r>
          </a:p>
          <a:p>
            <a:pPr marL="0" indent="0">
              <a:buNone/>
            </a:pPr>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Access to Data - COVID</a:t>
            </a:r>
            <a:endParaRPr lang="en-US" dirty="0"/>
          </a:p>
        </p:txBody>
      </p:sp>
    </p:spTree>
    <p:extLst>
      <p:ext uri="{BB962C8B-B14F-4D97-AF65-F5344CB8AC3E}">
        <p14:creationId xmlns:p14="http://schemas.microsoft.com/office/powerpoint/2010/main" val="328488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CA" dirty="0"/>
              <a:t>Pause for Examples</a:t>
            </a:r>
            <a:endParaRPr lang="en-US" dirty="0"/>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94354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5" y="1762297"/>
            <a:ext cx="11083555" cy="4562303"/>
          </a:xfrm>
        </p:spPr>
        <p:txBody>
          <a:bodyPr>
            <a:normAutofit lnSpcReduction="10000"/>
          </a:bodyPr>
          <a:lstStyle/>
          <a:p>
            <a:r>
              <a:rPr lang="en-CA" dirty="0"/>
              <a:t>Where Data is NOT available in Sierra PostgreSQL </a:t>
            </a:r>
          </a:p>
          <a:p>
            <a:pPr lvl="1"/>
            <a:r>
              <a:rPr lang="en-CA" dirty="0"/>
              <a:t>Loan Delimiter/Loan Rules look up table</a:t>
            </a:r>
          </a:p>
          <a:p>
            <a:pPr lvl="1"/>
            <a:r>
              <a:rPr lang="en-CA" dirty="0"/>
              <a:t>Coverage Data</a:t>
            </a:r>
          </a:p>
          <a:p>
            <a:pPr lvl="1"/>
            <a:r>
              <a:rPr lang="en-CA" dirty="0"/>
              <a:t>Fund Activity Report matching to Order information used to diagnose negative encumbrances</a:t>
            </a:r>
          </a:p>
          <a:p>
            <a:pPr lvl="1"/>
            <a:endParaRPr lang="en-US" dirty="0"/>
          </a:p>
          <a:p>
            <a:r>
              <a:rPr lang="en-CA" dirty="0"/>
              <a:t>Finding duplicates</a:t>
            </a:r>
          </a:p>
          <a:p>
            <a:pPr lvl="1"/>
            <a:r>
              <a:rPr lang="en-CA" dirty="0" err="1"/>
              <a:t>LibGuides</a:t>
            </a:r>
            <a:r>
              <a:rPr lang="en-CA" dirty="0"/>
              <a:t> Assets</a:t>
            </a:r>
          </a:p>
          <a:p>
            <a:pPr lvl="1"/>
            <a:endParaRPr lang="en-CA" dirty="0"/>
          </a:p>
          <a:p>
            <a:r>
              <a:rPr lang="en-CA" dirty="0"/>
              <a:t>Compiling and Grouping (importing of folders)</a:t>
            </a:r>
          </a:p>
          <a:p>
            <a:pPr lvl="1"/>
            <a:r>
              <a:rPr lang="en-CA" dirty="0"/>
              <a:t>SUSHI COUNTER 5 data</a:t>
            </a:r>
          </a:p>
          <a:p>
            <a:pPr lvl="1"/>
            <a:r>
              <a:rPr lang="en-CA" dirty="0" err="1"/>
              <a:t>Ezproxy</a:t>
            </a:r>
            <a:r>
              <a:rPr lang="en-CA" dirty="0"/>
              <a:t> log analysis</a:t>
            </a:r>
          </a:p>
          <a:p>
            <a:pPr marL="457200" lvl="1" indent="0">
              <a:buNone/>
            </a:pPr>
            <a:endParaRPr lang="en-CA" dirty="0"/>
          </a:p>
          <a:p>
            <a:r>
              <a:rPr lang="en-CA" dirty="0"/>
              <a:t>Matching</a:t>
            </a:r>
          </a:p>
          <a:p>
            <a:pPr lvl="1"/>
            <a:r>
              <a:rPr lang="en-CA" dirty="0"/>
              <a:t>Bookstore lists to catalog via ISBN</a:t>
            </a:r>
          </a:p>
          <a:p>
            <a:pPr lvl="1"/>
            <a:r>
              <a:rPr lang="en-CA" dirty="0"/>
              <a:t>Vendor Title lists to catalog via ID</a:t>
            </a:r>
          </a:p>
          <a:p>
            <a:pPr lvl="1"/>
            <a:endParaRPr lang="en-CA"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Ideas</a:t>
            </a:r>
            <a:endParaRPr lang="en-US" dirty="0"/>
          </a:p>
        </p:txBody>
      </p:sp>
      <p:pic>
        <p:nvPicPr>
          <p:cNvPr id="3" name="Picture 2" descr="A picture containing text, measuring stick&#10;&#10;Description automatically generated">
            <a:extLst>
              <a:ext uri="{FF2B5EF4-FFF2-40B4-BE49-F238E27FC236}">
                <a16:creationId xmlns:a16="http://schemas.microsoft.com/office/drawing/2014/main" id="{A53A8C66-E928-451D-AE3B-3217FF22D8EB}"/>
              </a:ext>
            </a:extLst>
          </p:cNvPr>
          <p:cNvPicPr>
            <a:picLocks noChangeAspect="1"/>
          </p:cNvPicPr>
          <p:nvPr/>
        </p:nvPicPr>
        <p:blipFill>
          <a:blip r:embed="rId3"/>
          <a:stretch>
            <a:fillRect/>
          </a:stretch>
        </p:blipFill>
        <p:spPr>
          <a:xfrm>
            <a:off x="7478574" y="2766789"/>
            <a:ext cx="2977391" cy="3306777"/>
          </a:xfrm>
          <a:prstGeom prst="rect">
            <a:avLst/>
          </a:prstGeom>
        </p:spPr>
      </p:pic>
    </p:spTree>
    <p:extLst>
      <p:ext uri="{BB962C8B-B14F-4D97-AF65-F5344CB8AC3E}">
        <p14:creationId xmlns:p14="http://schemas.microsoft.com/office/powerpoint/2010/main" val="43255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normAutofit fontScale="92500" lnSpcReduction="20000"/>
          </a:bodyPr>
          <a:lstStyle/>
          <a:p>
            <a:r>
              <a:rPr lang="en-CA" dirty="0"/>
              <a:t>Oz du Soleil – Excel Expert</a:t>
            </a:r>
          </a:p>
          <a:p>
            <a:pPr lvl="1"/>
            <a:r>
              <a:rPr lang="en-CA" dirty="0"/>
              <a:t>Great Basic course on LinkedIn Learning</a:t>
            </a:r>
          </a:p>
          <a:p>
            <a:pPr lvl="1"/>
            <a:r>
              <a:rPr lang="en-CA" dirty="0"/>
              <a:t>YouTube Excel on Fire channel: </a:t>
            </a:r>
            <a:br>
              <a:rPr lang="en-CA" dirty="0"/>
            </a:br>
            <a:r>
              <a:rPr lang="en-CA" dirty="0">
                <a:hlinkClick r:id="rId3"/>
              </a:rPr>
              <a:t>https://www.youtube.com/channel/UCZgOVykPoRbSZQfY9YysiRQ</a:t>
            </a:r>
            <a:endParaRPr lang="en-CA" dirty="0"/>
          </a:p>
          <a:p>
            <a:pPr marL="457200" lvl="1" indent="0">
              <a:buNone/>
            </a:pPr>
            <a:r>
              <a:rPr lang="en-CA" dirty="0"/>
              <a:t>				</a:t>
            </a:r>
          </a:p>
          <a:p>
            <a:r>
              <a:rPr lang="en-CA" dirty="0"/>
              <a:t>Microsoft Documentation</a:t>
            </a:r>
          </a:p>
          <a:p>
            <a:pPr lvl="1"/>
            <a:r>
              <a:rPr lang="en-CA" dirty="0">
                <a:hlinkClick r:id="rId4"/>
              </a:rPr>
              <a:t>https://powerquery.microsoft.com/en-us/excel/</a:t>
            </a:r>
            <a:br>
              <a:rPr lang="en-CA" dirty="0"/>
            </a:br>
            <a:br>
              <a:rPr lang="en-CA" dirty="0"/>
            </a:br>
            <a:r>
              <a:rPr lang="en-CA" dirty="0"/>
              <a:t>Consult if you have a different version</a:t>
            </a:r>
          </a:p>
          <a:p>
            <a:pPr lvl="1"/>
            <a:r>
              <a:rPr lang="en-CA" dirty="0">
                <a:hlinkClick r:id="rId5"/>
              </a:rPr>
              <a:t>https://docs.microsoft.com/en-us/power-query/</a:t>
            </a:r>
            <a:endParaRPr lang="en-CA" dirty="0"/>
          </a:p>
          <a:p>
            <a:pPr lvl="1"/>
            <a:r>
              <a:rPr lang="en-CA" dirty="0">
                <a:hlinkClick r:id="rId6"/>
              </a:rPr>
              <a:t>https://docs.microsoft.com/en-us/powerquery-m/</a:t>
            </a:r>
            <a:br>
              <a:rPr lang="en-CA" dirty="0"/>
            </a:br>
            <a:br>
              <a:rPr lang="en-CA" dirty="0"/>
            </a:br>
            <a:r>
              <a:rPr lang="en-CA" dirty="0"/>
              <a:t>Scripting language for more advanced operations</a:t>
            </a:r>
          </a:p>
          <a:p>
            <a:pPr lvl="1"/>
            <a:endParaRPr lang="en-CA" dirty="0"/>
          </a:p>
          <a:p>
            <a:r>
              <a:rPr lang="en-CA" dirty="0"/>
              <a:t>Blog: </a:t>
            </a:r>
            <a:r>
              <a:rPr lang="en-CA" dirty="0">
                <a:hlinkClick r:id="rId7"/>
              </a:rPr>
              <a:t>https://www.sumproduct.com/thought/power-query-blog-series</a:t>
            </a:r>
            <a:endParaRPr lang="en-CA" dirty="0"/>
          </a:p>
          <a:p>
            <a:pPr marL="457200" lvl="1" indent="0">
              <a:buNone/>
            </a:pPr>
            <a:endParaRPr lang="en-CA" dirty="0"/>
          </a:p>
          <a:p>
            <a:r>
              <a:rPr lang="en-CA" dirty="0"/>
              <a:t>When googling search for “Power Query” as well as “Get &amp; Transform”</a:t>
            </a:r>
          </a:p>
          <a:p>
            <a:pPr lvl="1"/>
            <a:endParaRPr lang="en-CA" dirty="0"/>
          </a:p>
          <a:p>
            <a:pPr lvl="1"/>
            <a:endParaRPr lang="en-CA" dirty="0"/>
          </a:p>
          <a:p>
            <a:pPr marL="0" indent="0">
              <a:buNone/>
            </a:pPr>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Learning Resources</a:t>
            </a:r>
            <a:endParaRPr lang="en-US" dirty="0"/>
          </a:p>
        </p:txBody>
      </p:sp>
    </p:spTree>
    <p:extLst>
      <p:ext uri="{BB962C8B-B14F-4D97-AF65-F5344CB8AC3E}">
        <p14:creationId xmlns:p14="http://schemas.microsoft.com/office/powerpoint/2010/main" val="42914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4F0737-FD5B-614C-BB8F-D7B4016604A2}"/>
              </a:ext>
            </a:extLst>
          </p:cNvPr>
          <p:cNvSpPr>
            <a:spLocks noGrp="1"/>
          </p:cNvSpPr>
          <p:nvPr>
            <p:ph type="body" sz="quarter" idx="13"/>
          </p:nvPr>
        </p:nvSpPr>
        <p:spPr/>
        <p:txBody>
          <a:bodyPr>
            <a:normAutofit fontScale="92500" lnSpcReduction="10000"/>
          </a:bodyPr>
          <a:lstStyle/>
          <a:p>
            <a:r>
              <a:rPr lang="en-US" dirty="0"/>
              <a:t>THANK YOU</a:t>
            </a:r>
          </a:p>
        </p:txBody>
      </p:sp>
      <p:sp>
        <p:nvSpPr>
          <p:cNvPr id="3" name="Text Placeholder 2">
            <a:extLst>
              <a:ext uri="{FF2B5EF4-FFF2-40B4-BE49-F238E27FC236}">
                <a16:creationId xmlns:a16="http://schemas.microsoft.com/office/drawing/2014/main" id="{653C0485-4C36-B94F-BBEF-E899653BFD8D}"/>
              </a:ext>
            </a:extLst>
          </p:cNvPr>
          <p:cNvSpPr>
            <a:spLocks noGrp="1"/>
          </p:cNvSpPr>
          <p:nvPr>
            <p:ph type="body" sz="quarter" idx="14"/>
          </p:nvPr>
        </p:nvSpPr>
        <p:spPr/>
        <p:txBody>
          <a:bodyPr/>
          <a:lstStyle/>
          <a:p>
            <a:r>
              <a:rPr lang="en-US" dirty="0"/>
              <a:t>Questions?</a:t>
            </a:r>
          </a:p>
        </p:txBody>
      </p:sp>
    </p:spTree>
    <p:extLst>
      <p:ext uri="{BB962C8B-B14F-4D97-AF65-F5344CB8AC3E}">
        <p14:creationId xmlns:p14="http://schemas.microsoft.com/office/powerpoint/2010/main" val="335098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5" y="1563757"/>
            <a:ext cx="11083555" cy="4837043"/>
          </a:xfrm>
        </p:spPr>
        <p:txBody>
          <a:bodyPr>
            <a:normAutofit fontScale="92500" lnSpcReduction="20000"/>
          </a:bodyPr>
          <a:lstStyle/>
          <a:p>
            <a:r>
              <a:rPr lang="en-CA" sz="2400" dirty="0"/>
              <a:t>To follow along using the ISBN Duplicates Excel file:</a:t>
            </a:r>
          </a:p>
          <a:p>
            <a:pPr lvl="1"/>
            <a:r>
              <a:rPr lang="en-CA" sz="2400" dirty="0"/>
              <a:t>Open the file in Excel</a:t>
            </a:r>
          </a:p>
          <a:p>
            <a:pPr lvl="1"/>
            <a:r>
              <a:rPr lang="en-CA" sz="2400" dirty="0"/>
              <a:t>You may need to click Enable in order to edit</a:t>
            </a:r>
          </a:p>
          <a:p>
            <a:pPr lvl="1"/>
            <a:r>
              <a:rPr lang="en-CA" sz="2400" dirty="0"/>
              <a:t>Click on the Data tab </a:t>
            </a:r>
          </a:p>
          <a:p>
            <a:pPr lvl="1"/>
            <a:r>
              <a:rPr lang="en-CA" sz="2400" dirty="0"/>
              <a:t>Click on Queries &amp; Connections from the ribbon</a:t>
            </a:r>
          </a:p>
          <a:p>
            <a:pPr lvl="1"/>
            <a:r>
              <a:rPr lang="en-CA" sz="2400" dirty="0"/>
              <a:t>Double click on the Booklist query on the right to edit it</a:t>
            </a:r>
          </a:p>
          <a:p>
            <a:pPr lvl="1"/>
            <a:r>
              <a:rPr lang="en-CA" sz="2400" dirty="0"/>
              <a:t>Click on Source at the top of the Applied Steps</a:t>
            </a:r>
          </a:p>
          <a:p>
            <a:pPr lvl="1"/>
            <a:r>
              <a:rPr lang="en-CA" sz="2400" dirty="0"/>
              <a:t>Edit the path in the formular bar to point to your path for BookList.txt</a:t>
            </a:r>
          </a:p>
          <a:p>
            <a:pPr lvl="1"/>
            <a:r>
              <a:rPr lang="en-CA" sz="2400" dirty="0"/>
              <a:t>If you don’t see the formular bar click on the View tab and select Formula Bar checkbox, then click on the Home tab</a:t>
            </a:r>
          </a:p>
          <a:p>
            <a:pPr lvl="1"/>
            <a:r>
              <a:rPr lang="en-CA" sz="2400" dirty="0"/>
              <a:t>To see effects of the steps on the data click on the applied steps on the right from top to bottom</a:t>
            </a:r>
          </a:p>
          <a:p>
            <a:pPr lvl="1"/>
            <a:r>
              <a:rPr lang="en-CA" sz="2400" dirty="0"/>
              <a:t>Note: Not all steps in video are in the file since I remove the temporary steps as I go along</a:t>
            </a:r>
          </a:p>
          <a:p>
            <a:r>
              <a:rPr lang="en-CA" sz="2400" dirty="0"/>
              <a:t>Excel files made with Excel 2019 &amp; are untested with previous versions</a:t>
            </a:r>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solidFill>
                  <a:srgbClr val="FFFF00"/>
                </a:solidFill>
              </a:rPr>
              <a:t>Accessing sample files (This slide not part of video)</a:t>
            </a:r>
            <a:endParaRPr lang="en-US" dirty="0">
              <a:solidFill>
                <a:srgbClr val="FFFF00"/>
              </a:solidFill>
            </a:endParaRPr>
          </a:p>
        </p:txBody>
      </p:sp>
    </p:spTree>
    <p:extLst>
      <p:ext uri="{BB962C8B-B14F-4D97-AF65-F5344CB8AC3E}">
        <p14:creationId xmlns:p14="http://schemas.microsoft.com/office/powerpoint/2010/main" val="1911965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B915-27AF-D243-A852-3C98A1B6D814}"/>
              </a:ext>
            </a:extLst>
          </p:cNvPr>
          <p:cNvSpPr>
            <a:spLocks noGrp="1"/>
          </p:cNvSpPr>
          <p:nvPr>
            <p:ph type="ctrTitle"/>
          </p:nvPr>
        </p:nvSpPr>
        <p:spPr/>
        <p:txBody>
          <a:bodyPr/>
          <a:lstStyle/>
          <a:p>
            <a:r>
              <a:rPr lang="en-CA" dirty="0"/>
              <a:t>Excel: Get &amp; Transform</a:t>
            </a:r>
            <a:endParaRPr lang="en-US" dirty="0"/>
          </a:p>
        </p:txBody>
      </p:sp>
      <p:sp>
        <p:nvSpPr>
          <p:cNvPr id="3" name="Subtitle 2">
            <a:extLst>
              <a:ext uri="{FF2B5EF4-FFF2-40B4-BE49-F238E27FC236}">
                <a16:creationId xmlns:a16="http://schemas.microsoft.com/office/drawing/2014/main" id="{8F5281F5-2592-6846-9428-7F9AD8FC1271}"/>
              </a:ext>
            </a:extLst>
          </p:cNvPr>
          <p:cNvSpPr>
            <a:spLocks noGrp="1"/>
          </p:cNvSpPr>
          <p:nvPr>
            <p:ph type="subTitle" idx="1"/>
          </p:nvPr>
        </p:nvSpPr>
        <p:spPr/>
        <p:txBody>
          <a:bodyPr>
            <a:normAutofit fontScale="92500" lnSpcReduction="10000"/>
          </a:bodyPr>
          <a:lstStyle/>
          <a:p>
            <a:endParaRPr lang="en-US" dirty="0"/>
          </a:p>
        </p:txBody>
      </p:sp>
      <p:sp>
        <p:nvSpPr>
          <p:cNvPr id="4" name="Text Placeholder 3">
            <a:extLst>
              <a:ext uri="{FF2B5EF4-FFF2-40B4-BE49-F238E27FC236}">
                <a16:creationId xmlns:a16="http://schemas.microsoft.com/office/drawing/2014/main" id="{14500891-E748-D543-AA42-6B2053527882}"/>
              </a:ext>
            </a:extLst>
          </p:cNvPr>
          <p:cNvSpPr>
            <a:spLocks noGrp="1"/>
          </p:cNvSpPr>
          <p:nvPr>
            <p:ph type="body" sz="quarter" idx="10"/>
          </p:nvPr>
        </p:nvSpPr>
        <p:spPr>
          <a:xfrm>
            <a:off x="2624931" y="3864150"/>
            <a:ext cx="6942138" cy="982169"/>
          </a:xfrm>
        </p:spPr>
        <p:txBody>
          <a:bodyPr>
            <a:normAutofit/>
          </a:bodyPr>
          <a:lstStyle/>
          <a:p>
            <a:r>
              <a:rPr lang="en-CA" dirty="0"/>
              <a:t>Julie Cole, Library Systems Administrator</a:t>
            </a:r>
          </a:p>
          <a:p>
            <a:r>
              <a:rPr lang="en-CA" dirty="0"/>
              <a:t>Langara College</a:t>
            </a:r>
          </a:p>
          <a:p>
            <a:endParaRPr lang="en-US" dirty="0"/>
          </a:p>
        </p:txBody>
      </p:sp>
    </p:spTree>
    <p:extLst>
      <p:ext uri="{BB962C8B-B14F-4D97-AF65-F5344CB8AC3E}">
        <p14:creationId xmlns:p14="http://schemas.microsoft.com/office/powerpoint/2010/main" val="383900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normAutofit/>
          </a:bodyPr>
          <a:lstStyle/>
          <a:p>
            <a:r>
              <a:rPr lang="en-CA" sz="3600" dirty="0"/>
              <a:t>What is Get &amp; Transform?</a:t>
            </a:r>
          </a:p>
          <a:p>
            <a:r>
              <a:rPr lang="en-CA" sz="3600" dirty="0"/>
              <a:t>Comparison to other toolsets</a:t>
            </a:r>
          </a:p>
          <a:p>
            <a:r>
              <a:rPr lang="en-CA" sz="3600" dirty="0"/>
              <a:t>Walk through examples:</a:t>
            </a:r>
          </a:p>
          <a:p>
            <a:pPr lvl="1"/>
            <a:r>
              <a:rPr lang="en-CA" sz="3600" dirty="0"/>
              <a:t>How Get &amp; Transform is better than Excel</a:t>
            </a:r>
          </a:p>
          <a:p>
            <a:pPr lvl="1"/>
            <a:r>
              <a:rPr lang="en-CA" sz="3600" dirty="0"/>
              <a:t>Finding duplicate ISBNs </a:t>
            </a:r>
          </a:p>
          <a:p>
            <a:r>
              <a:rPr lang="en-CA" sz="3600" dirty="0"/>
              <a:t>More Ideas of how to use Get &amp; Transform</a:t>
            </a:r>
          </a:p>
          <a:p>
            <a:r>
              <a:rPr lang="en-CA" sz="3600" dirty="0"/>
              <a:t>Resources for learning Get &amp; Transform</a:t>
            </a:r>
            <a:endParaRPr lang="en-US" sz="3600"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Get &amp; Transform Overview</a:t>
            </a:r>
            <a:endParaRPr lang="en-US" dirty="0"/>
          </a:p>
        </p:txBody>
      </p:sp>
    </p:spTree>
    <p:extLst>
      <p:ext uri="{BB962C8B-B14F-4D97-AF65-F5344CB8AC3E}">
        <p14:creationId xmlns:p14="http://schemas.microsoft.com/office/powerpoint/2010/main" val="54297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normAutofit lnSpcReduction="10000"/>
          </a:bodyPr>
          <a:lstStyle/>
          <a:p>
            <a:r>
              <a:rPr lang="en-CA" sz="3600" dirty="0"/>
              <a:t>Add on toolset to Excel to enhance its capabilities</a:t>
            </a:r>
          </a:p>
          <a:p>
            <a:r>
              <a:rPr lang="en-CA" sz="3600" dirty="0"/>
              <a:t>Previously called Power Query</a:t>
            </a:r>
          </a:p>
          <a:p>
            <a:r>
              <a:rPr lang="en-CA" sz="3600" dirty="0"/>
              <a:t>Allows you to get data from different sources and manipulate the data:</a:t>
            </a:r>
          </a:p>
          <a:p>
            <a:pPr lvl="1"/>
            <a:r>
              <a:rPr lang="en-CA" sz="3400" dirty="0"/>
              <a:t>Formatting</a:t>
            </a:r>
          </a:p>
          <a:p>
            <a:pPr lvl="1"/>
            <a:r>
              <a:rPr lang="en-CA" sz="3400" dirty="0"/>
              <a:t>Grouping</a:t>
            </a:r>
          </a:p>
          <a:p>
            <a:pPr lvl="1"/>
            <a:r>
              <a:rPr lang="en-CA" sz="3400" dirty="0"/>
              <a:t>Compiling</a:t>
            </a:r>
          </a:p>
          <a:p>
            <a:pPr lvl="1"/>
            <a:r>
              <a:rPr lang="en-CA" sz="3400" dirty="0"/>
              <a:t>Matching</a:t>
            </a:r>
          </a:p>
          <a:p>
            <a:endParaRPr lang="en-CA" sz="3600" dirty="0"/>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What is Get &amp; Transform?</a:t>
            </a:r>
            <a:endParaRPr lang="en-US" dirty="0"/>
          </a:p>
        </p:txBody>
      </p:sp>
    </p:spTree>
    <p:extLst>
      <p:ext uri="{BB962C8B-B14F-4D97-AF65-F5344CB8AC3E}">
        <p14:creationId xmlns:p14="http://schemas.microsoft.com/office/powerpoint/2010/main" val="67572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9A5AB3-7929-4BC1-BD5A-B8DE43B3B136}"/>
              </a:ext>
            </a:extLst>
          </p:cNvPr>
          <p:cNvPicPr>
            <a:picLocks noChangeAspect="1"/>
          </p:cNvPicPr>
          <p:nvPr/>
        </p:nvPicPr>
        <p:blipFill>
          <a:blip r:embed="rId2"/>
          <a:stretch>
            <a:fillRect/>
          </a:stretch>
        </p:blipFill>
        <p:spPr>
          <a:xfrm>
            <a:off x="9698520" y="2801201"/>
            <a:ext cx="2493480" cy="2694666"/>
          </a:xfrm>
          <a:prstGeom prst="rect">
            <a:avLst/>
          </a:prstGeom>
        </p:spPr>
      </p:pic>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6" y="1762297"/>
            <a:ext cx="9038252" cy="4414665"/>
          </a:xfrm>
        </p:spPr>
        <p:txBody>
          <a:bodyPr>
            <a:noAutofit/>
          </a:bodyPr>
          <a:lstStyle/>
          <a:p>
            <a:r>
              <a:rPr lang="en-CA" sz="3200" dirty="0"/>
              <a:t>Get &amp; Transform is better at formatting and organizing non mathematical data</a:t>
            </a:r>
          </a:p>
          <a:p>
            <a:r>
              <a:rPr lang="en-CA" sz="3200" dirty="0"/>
              <a:t>Some things I don’t like in regular excel</a:t>
            </a:r>
          </a:p>
          <a:p>
            <a:pPr lvl="1"/>
            <a:r>
              <a:rPr lang="en-CA" sz="3200" dirty="0"/>
              <a:t>Getting Dates &amp; Numbers to show correctly</a:t>
            </a:r>
          </a:p>
          <a:p>
            <a:pPr lvl="1"/>
            <a:r>
              <a:rPr lang="en-CA" sz="3200" dirty="0"/>
              <a:t>Writing complicated string formulas</a:t>
            </a:r>
          </a:p>
          <a:p>
            <a:pPr lvl="1"/>
            <a:r>
              <a:rPr lang="en-CA" sz="3200" dirty="0"/>
              <a:t>Using the Fill Down  to copy the formulas</a:t>
            </a:r>
          </a:p>
          <a:p>
            <a:pPr lvl="1"/>
            <a:r>
              <a:rPr lang="en-CA" sz="3200" dirty="0"/>
              <a:t>Moving columns</a:t>
            </a:r>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Get and Transform vs. Excel</a:t>
            </a:r>
            <a:endParaRPr lang="en-US" dirty="0"/>
          </a:p>
        </p:txBody>
      </p:sp>
    </p:spTree>
    <p:extLst>
      <p:ext uri="{BB962C8B-B14F-4D97-AF65-F5344CB8AC3E}">
        <p14:creationId xmlns:p14="http://schemas.microsoft.com/office/powerpoint/2010/main" val="343382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lstStyle/>
          <a:p>
            <a:r>
              <a:rPr lang="en-CA" sz="3600" dirty="0"/>
              <a:t>Open Source</a:t>
            </a:r>
          </a:p>
          <a:p>
            <a:r>
              <a:rPr lang="en-CA" sz="3600" dirty="0"/>
              <a:t>Powerful</a:t>
            </a:r>
          </a:p>
          <a:p>
            <a:r>
              <a:rPr lang="en-CA" sz="3600" dirty="0"/>
              <a:t>Fast &amp; memory efficient</a:t>
            </a:r>
          </a:p>
          <a:p>
            <a:r>
              <a:rPr lang="en-CA" sz="3600" dirty="0"/>
              <a:t>Has interactive </a:t>
            </a:r>
            <a:r>
              <a:rPr lang="en-CA" sz="3600" dirty="0" err="1"/>
              <a:t>Jupyter</a:t>
            </a:r>
            <a:r>
              <a:rPr lang="en-CA" sz="3600" dirty="0"/>
              <a:t> Notebooks</a:t>
            </a:r>
          </a:p>
          <a:p>
            <a:r>
              <a:rPr lang="en-CA" sz="3600" dirty="0"/>
              <a:t>End-to-end automation</a:t>
            </a:r>
          </a:p>
          <a:p>
            <a:r>
              <a:rPr lang="en-CA" sz="3600" dirty="0"/>
              <a:t>Easy access to PostgreSQL and other </a:t>
            </a:r>
            <a:r>
              <a:rPr lang="en-CA" sz="3600" dirty="0" err="1"/>
              <a:t>dbs</a:t>
            </a:r>
            <a:endParaRPr lang="en-CA" sz="3600" dirty="0"/>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Python - Pros</a:t>
            </a:r>
            <a:endParaRPr lang="en-US" dirty="0"/>
          </a:p>
        </p:txBody>
      </p:sp>
      <p:pic>
        <p:nvPicPr>
          <p:cNvPr id="4" name="Content Placeholder 5">
            <a:extLst>
              <a:ext uri="{FF2B5EF4-FFF2-40B4-BE49-F238E27FC236}">
                <a16:creationId xmlns:a16="http://schemas.microsoft.com/office/drawing/2014/main" id="{E0B4334B-8CEB-4BAC-AE64-7A8EC9BEAC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768" y="1535959"/>
            <a:ext cx="5178000" cy="1739380"/>
          </a:xfrm>
          <a:prstGeom prst="rect">
            <a:avLst/>
          </a:prstGeom>
        </p:spPr>
      </p:pic>
    </p:spTree>
    <p:extLst>
      <p:ext uri="{BB962C8B-B14F-4D97-AF65-F5344CB8AC3E}">
        <p14:creationId xmlns:p14="http://schemas.microsoft.com/office/powerpoint/2010/main" val="77444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a:xfrm>
            <a:off x="516566" y="1762297"/>
            <a:ext cx="7779296" cy="4414665"/>
          </a:xfrm>
        </p:spPr>
        <p:txBody>
          <a:bodyPr/>
          <a:lstStyle/>
          <a:p>
            <a:r>
              <a:rPr lang="en-CA" sz="3600" dirty="0"/>
              <a:t>Bigger learning curve</a:t>
            </a:r>
          </a:p>
          <a:p>
            <a:r>
              <a:rPr lang="en-CA" sz="3600" dirty="0"/>
              <a:t>Even though has </a:t>
            </a:r>
            <a:r>
              <a:rPr lang="en-CA" sz="3600" dirty="0" err="1"/>
              <a:t>Jupyter</a:t>
            </a:r>
            <a:r>
              <a:rPr lang="en-CA" sz="3600" dirty="0"/>
              <a:t> Notebooks…</a:t>
            </a:r>
          </a:p>
          <a:p>
            <a:r>
              <a:rPr lang="en-CA" sz="3600" dirty="0"/>
              <a:t>Better with predictable data</a:t>
            </a:r>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a:t>Python - Cons</a:t>
            </a:r>
            <a:endParaRPr lang="en-US" dirty="0"/>
          </a:p>
        </p:txBody>
      </p:sp>
      <p:pic>
        <p:nvPicPr>
          <p:cNvPr id="4" name="Content Placeholder 5">
            <a:extLst>
              <a:ext uri="{FF2B5EF4-FFF2-40B4-BE49-F238E27FC236}">
                <a16:creationId xmlns:a16="http://schemas.microsoft.com/office/drawing/2014/main" id="{E0B4334B-8CEB-4BAC-AE64-7A8EC9BEAC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768" y="1535959"/>
            <a:ext cx="5178000" cy="1739380"/>
          </a:xfrm>
          <a:prstGeom prst="rect">
            <a:avLst/>
          </a:prstGeom>
        </p:spPr>
      </p:pic>
    </p:spTree>
    <p:extLst>
      <p:ext uri="{BB962C8B-B14F-4D97-AF65-F5344CB8AC3E}">
        <p14:creationId xmlns:p14="http://schemas.microsoft.com/office/powerpoint/2010/main" val="3222533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a:extLst>
              <a:ext uri="{FF2B5EF4-FFF2-40B4-BE49-F238E27FC236}">
                <a16:creationId xmlns:a16="http://schemas.microsoft.com/office/drawing/2014/main" id="{11582A57-C04C-4CF6-834F-1CC57F5053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6189" y="1652966"/>
            <a:ext cx="4825811" cy="3217207"/>
          </a:xfrm>
          <a:prstGeom prst="rect">
            <a:avLst/>
          </a:prstGeom>
        </p:spPr>
      </p:pic>
      <p:sp>
        <p:nvSpPr>
          <p:cNvPr id="5" name="Content Placeholder 4">
            <a:extLst>
              <a:ext uri="{FF2B5EF4-FFF2-40B4-BE49-F238E27FC236}">
                <a16:creationId xmlns:a16="http://schemas.microsoft.com/office/drawing/2014/main" id="{C7695F05-24F9-E740-9E1B-D63ADCC926CC}"/>
              </a:ext>
            </a:extLst>
          </p:cNvPr>
          <p:cNvSpPr>
            <a:spLocks noGrp="1"/>
          </p:cNvSpPr>
          <p:nvPr>
            <p:ph idx="1"/>
          </p:nvPr>
        </p:nvSpPr>
        <p:spPr/>
        <p:txBody>
          <a:bodyPr>
            <a:normAutofit/>
          </a:bodyPr>
          <a:lstStyle/>
          <a:p>
            <a:r>
              <a:rPr lang="en-CA" sz="3600" dirty="0"/>
              <a:t>Many ways to transform data</a:t>
            </a:r>
          </a:p>
          <a:p>
            <a:r>
              <a:rPr lang="en-CA" sz="3600" dirty="0"/>
              <a:t>Show you sequential steps</a:t>
            </a:r>
          </a:p>
          <a:p>
            <a:r>
              <a:rPr lang="en-CA" sz="3600" dirty="0"/>
              <a:t>Allow you to undo steps</a:t>
            </a:r>
          </a:p>
          <a:p>
            <a:r>
              <a:rPr lang="en-CA" sz="3600" dirty="0"/>
              <a:t>Have GUI &amp; scripting language</a:t>
            </a:r>
          </a:p>
          <a:p>
            <a:r>
              <a:rPr lang="en-CA" sz="3600" dirty="0"/>
              <a:t>Can repeat steps on new files</a:t>
            </a:r>
          </a:p>
          <a:p>
            <a:r>
              <a:rPr lang="en-CA" sz="3600" dirty="0"/>
              <a:t>Have memory limitations</a:t>
            </a:r>
          </a:p>
          <a:p>
            <a:endParaRPr lang="en-US" dirty="0"/>
          </a:p>
        </p:txBody>
      </p:sp>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CA" dirty="0" err="1"/>
              <a:t>OpenRefine</a:t>
            </a:r>
            <a:r>
              <a:rPr lang="en-CA" dirty="0"/>
              <a:t> and Get &amp; Transform - Similarities</a:t>
            </a:r>
            <a:endParaRPr lang="en-US" dirty="0"/>
          </a:p>
        </p:txBody>
      </p:sp>
    </p:spTree>
    <p:extLst>
      <p:ext uri="{BB962C8B-B14F-4D97-AF65-F5344CB8AC3E}">
        <p14:creationId xmlns:p14="http://schemas.microsoft.com/office/powerpoint/2010/main" val="102561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A7128F65B609478E6BAE05B8D87665" ma:contentTypeVersion="12" ma:contentTypeDescription="Create a new document." ma:contentTypeScope="" ma:versionID="284c1d4d60195cfbf50c4e685b5b1c32">
  <xsd:schema xmlns:xsd="http://www.w3.org/2001/XMLSchema" xmlns:xs="http://www.w3.org/2001/XMLSchema" xmlns:p="http://schemas.microsoft.com/office/2006/metadata/properties" xmlns:ns2="1ee16b87-d06b-4acc-bab3-ebea1d9e5ffa" xmlns:ns3="15b4db40-66c5-4774-a7a4-592c47258125" targetNamespace="http://schemas.microsoft.com/office/2006/metadata/properties" ma:root="true" ma:fieldsID="b8abf1d6d1882515d255da7733969a97" ns2:_="" ns3:_="">
    <xsd:import namespace="1ee16b87-d06b-4acc-bab3-ebea1d9e5ffa"/>
    <xsd:import namespace="15b4db40-66c5-4774-a7a4-592c4725812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e16b87-d06b-4acc-bab3-ebea1d9e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b4db40-66c5-4774-a7a4-592c4725812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5b4db40-66c5-4774-a7a4-592c47258125">
      <UserInfo>
        <DisplayName>Stephanie Smith</DisplayName>
        <AccountId>18</AccountId>
        <AccountType/>
      </UserInfo>
    </SharedWithUsers>
  </documentManagement>
</p:properties>
</file>

<file path=customXml/itemProps1.xml><?xml version="1.0" encoding="utf-8"?>
<ds:datastoreItem xmlns:ds="http://schemas.openxmlformats.org/officeDocument/2006/customXml" ds:itemID="{36A7E153-2A2C-4AC4-9EDE-4335049703BA}">
  <ds:schemaRefs>
    <ds:schemaRef ds:uri="http://schemas.microsoft.com/sharepoint/v3/contenttype/forms"/>
  </ds:schemaRefs>
</ds:datastoreItem>
</file>

<file path=customXml/itemProps2.xml><?xml version="1.0" encoding="utf-8"?>
<ds:datastoreItem xmlns:ds="http://schemas.openxmlformats.org/officeDocument/2006/customXml" ds:itemID="{260800BD-7683-4F8A-96FE-A3DE81945A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e16b87-d06b-4acc-bab3-ebea1d9e5ffa"/>
    <ds:schemaRef ds:uri="15b4db40-66c5-4774-a7a4-592c47258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8F9655-2023-4CDE-8CF6-16CB6DC1D549}">
  <ds:schemaRefs>
    <ds:schemaRef ds:uri="http://schemas.microsoft.com/office/2006/metadata/properties"/>
    <ds:schemaRef ds:uri="http://schemas.microsoft.com/office/infopath/2007/PartnerControls"/>
    <ds:schemaRef ds:uri="15b4db40-66c5-4774-a7a4-592c47258125"/>
  </ds:schemaRefs>
</ds:datastoreItem>
</file>

<file path=docProps/app.xml><?xml version="1.0" encoding="utf-8"?>
<Properties xmlns="http://schemas.openxmlformats.org/officeDocument/2006/extended-properties" xmlns:vt="http://schemas.openxmlformats.org/officeDocument/2006/docPropsVTypes">
  <TotalTime>728</TotalTime>
  <Words>865</Words>
  <Application>Microsoft Office PowerPoint</Application>
  <PresentationFormat>Widescreen</PresentationFormat>
  <Paragraphs>131</Paragraphs>
  <Slides>16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Roboto</vt:lpstr>
      <vt:lpstr>Roboto Medium</vt:lpstr>
      <vt:lpstr>Arial</vt:lpstr>
      <vt:lpstr>Calibri</vt:lpstr>
      <vt:lpstr>Georgia</vt:lpstr>
      <vt:lpstr>Segoe UI Historic</vt:lpstr>
      <vt:lpstr>Wingdings</vt:lpstr>
      <vt:lpstr>Office Theme</vt:lpstr>
      <vt:lpstr>Accessing sample files (This slide not part of video)</vt:lpstr>
      <vt:lpstr>Accessing sample files (This slide not part of video)</vt:lpstr>
      <vt:lpstr>Excel: Get &amp; Transform</vt:lpstr>
      <vt:lpstr>Get &amp; Transform Overview</vt:lpstr>
      <vt:lpstr>What is Get &amp; Transform?</vt:lpstr>
      <vt:lpstr>Get and Transform vs. Excel</vt:lpstr>
      <vt:lpstr>Python - Pros</vt:lpstr>
      <vt:lpstr>Python - Cons</vt:lpstr>
      <vt:lpstr>OpenRefine and Get &amp; Transform - Similarities</vt:lpstr>
      <vt:lpstr>OpenRefine</vt:lpstr>
      <vt:lpstr>Get &amp; Transform</vt:lpstr>
      <vt:lpstr>Access to Data - COVID</vt:lpstr>
      <vt:lpstr>Pause for Examples</vt:lpstr>
      <vt:lpstr>Ideas</vt:lpstr>
      <vt:lpstr>Learning Resources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a really interesting presentation</dc:title>
  <dc:subject/>
  <dc:creator>Kristine Menkins</dc:creator>
  <cp:keywords/>
  <dc:description/>
  <cp:lastModifiedBy>Library Systems</cp:lastModifiedBy>
  <cp:revision>110</cp:revision>
  <dcterms:created xsi:type="dcterms:W3CDTF">2019-12-02T15:33:25Z</dcterms:created>
  <dcterms:modified xsi:type="dcterms:W3CDTF">2021-03-17T17:01:43Z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0x0101002DA7128F65B609478E6BAE05B8D87665</vt:lpwstr>
  </property>
</Properties>
</file>