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9" r:id="rId4"/>
    <p:sldId id="269" r:id="rId5"/>
    <p:sldId id="271" r:id="rId6"/>
    <p:sldId id="272" r:id="rId7"/>
    <p:sldId id="287" r:id="rId8"/>
    <p:sldId id="273" r:id="rId9"/>
    <p:sldId id="275" r:id="rId10"/>
    <p:sldId id="276" r:id="rId11"/>
    <p:sldId id="278" r:id="rId12"/>
    <p:sldId id="274" r:id="rId13"/>
    <p:sldId id="279" r:id="rId14"/>
    <p:sldId id="281" r:id="rId15"/>
    <p:sldId id="282" r:id="rId16"/>
    <p:sldId id="280" r:id="rId17"/>
    <p:sldId id="283" r:id="rId18"/>
    <p:sldId id="284" r:id="rId19"/>
    <p:sldId id="285" r:id="rId20"/>
    <p:sldId id="286" r:id="rId21"/>
    <p:sldId id="267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44"/>
  </p:normalViewPr>
  <p:slideViewPr>
    <p:cSldViewPr snapToObjects="1">
      <p:cViewPr varScale="1">
        <p:scale>
          <a:sx n="105" d="100"/>
          <a:sy n="105" d="100"/>
        </p:scale>
        <p:origin x="126" y="7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“Shortcut”  to a report</a:t>
            </a:r>
          </a:p>
          <a:p>
            <a:r>
              <a:rPr lang="en-US" dirty="0"/>
              <a:t>Same data source</a:t>
            </a:r>
          </a:p>
          <a:p>
            <a:r>
              <a:rPr lang="en-US" dirty="0"/>
              <a:t>Can tweak parameters (visibility and/or defaults)</a:t>
            </a:r>
          </a:p>
          <a:p>
            <a:r>
              <a:rPr lang="en-US" dirty="0"/>
              <a:t>Subscriptions on linked reports</a:t>
            </a:r>
          </a:p>
          <a:p>
            <a:r>
              <a:rPr lang="en-US" dirty="0"/>
              <a:t>Safe access to reports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Linked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31111"/>
            <a:ext cx="4419600" cy="4716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Demonstration: http://test.bccls.org/reports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report to run at any time</a:t>
            </a:r>
          </a:p>
          <a:p>
            <a:r>
              <a:rPr lang="en-US" dirty="0"/>
              <a:t>Delivery via email or Windows File Share</a:t>
            </a:r>
          </a:p>
          <a:p>
            <a:pPr lvl="1"/>
            <a:r>
              <a:rPr lang="en-US" sz="2200" dirty="0"/>
              <a:t>Email: Additional Setup Required</a:t>
            </a:r>
          </a:p>
          <a:p>
            <a:r>
              <a:rPr lang="en-US" dirty="0"/>
              <a:t>One time or </a:t>
            </a:r>
            <a:r>
              <a:rPr lang="en-US" dirty="0" smtClean="0"/>
              <a:t>recurring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Subscriptions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C:\Program Files\Microsoft SQL Server\MSRS12.MSSQLSERVER\Reporting Services\</a:t>
            </a:r>
            <a:r>
              <a:rPr lang="en-US" dirty="0" err="1"/>
              <a:t>ReportServer</a:t>
            </a:r>
            <a:endParaRPr lang="en-US" dirty="0"/>
          </a:p>
          <a:p>
            <a:endParaRPr lang="en-US" sz="3600" dirty="0"/>
          </a:p>
          <a:p>
            <a:r>
              <a:rPr lang="en-US" sz="3600" dirty="0" err="1"/>
              <a:t>RSReportServer.config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 smtClean="0"/>
              <a:t>SendEmailToUserAlias</a:t>
            </a:r>
            <a:r>
              <a:rPr lang="en-US" sz="3600" dirty="0" smtClean="0"/>
              <a:t>  </a:t>
            </a:r>
            <a:r>
              <a:rPr lang="en-US" sz="3600" dirty="0"/>
              <a:t> </a:t>
            </a:r>
            <a:r>
              <a:rPr lang="en-US" sz="3600" dirty="0" smtClean="0"/>
              <a:t>      False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Email Subscription Setup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410200" y="382905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Subscription: One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85950"/>
            <a:ext cx="44196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Demonstration: http://</a:t>
            </a:r>
            <a:r>
              <a:rPr lang="en-US" dirty="0" smtClean="0"/>
              <a:t>test.bccls.org/reports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Subscription: Recurring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85950"/>
            <a:ext cx="44196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Demonstration: http://</a:t>
            </a:r>
            <a:r>
              <a:rPr lang="en-US" dirty="0" smtClean="0"/>
              <a:t>test.bccls.org/reports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Data Driven?</a:t>
            </a:r>
          </a:p>
          <a:p>
            <a:r>
              <a:rPr lang="en-US" sz="2800" dirty="0"/>
              <a:t>Define users and parameters with SQL!</a:t>
            </a:r>
          </a:p>
          <a:p>
            <a:r>
              <a:rPr lang="en-US" sz="2800" dirty="0" smtClean="0"/>
              <a:t>Enterprise Edition </a:t>
            </a:r>
            <a:r>
              <a:rPr lang="en-US" sz="2800" dirty="0"/>
              <a:t>of </a:t>
            </a:r>
            <a:r>
              <a:rPr lang="en-US" sz="2800" dirty="0" smtClean="0"/>
              <a:t>SQL Server (or Developer, to try out)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TIP: There are other advantages to these editions (using your hardware to its full potential).  Academic pricing is available to libraries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Driven Subscription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23594"/>
            <a:ext cx="4572000" cy="471678"/>
          </a:xfrm>
        </p:spPr>
        <p:txBody>
          <a:bodyPr/>
          <a:lstStyle/>
          <a:p>
            <a:r>
              <a:rPr lang="en-US" dirty="0" smtClean="0"/>
              <a:t>Subscription: Data Driven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85950"/>
            <a:ext cx="44196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Demonstration: http://</a:t>
            </a:r>
            <a:r>
              <a:rPr lang="en-US" dirty="0" smtClean="0"/>
              <a:t>test.bccls.org/reports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SELECT	</a:t>
            </a:r>
            <a:r>
              <a:rPr lang="en-US" dirty="0" err="1"/>
              <a:t>o.OrganizationID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opppp.Value</a:t>
            </a:r>
            <a:r>
              <a:rPr lang="en-US" dirty="0"/>
              <a:t> AS [</a:t>
            </a:r>
            <a:r>
              <a:rPr lang="en-US" b="1" dirty="0"/>
              <a:t>Email</a:t>
            </a:r>
            <a:r>
              <a:rPr lang="en-US" dirty="0"/>
              <a:t>],</a:t>
            </a:r>
          </a:p>
          <a:p>
            <a:pPr marL="0" indent="0">
              <a:buNone/>
            </a:pPr>
            <a:r>
              <a:rPr lang="en-US" dirty="0"/>
              <a:t>		DATEADD(MM,-1,GETDATE()) AS [</a:t>
            </a:r>
            <a:r>
              <a:rPr lang="en-US" b="1" dirty="0" err="1"/>
              <a:t>BeginDate</a:t>
            </a:r>
            <a:r>
              <a:rPr lang="en-US" dirty="0"/>
              <a:t>],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	'The attached report is the circulation (by collection, material type, and shelf location) for ' + DATENAME(MM,DATEADD(MM,-1,GETDATE())) + ' for ' + </a:t>
            </a:r>
            <a:r>
              <a:rPr lang="en-US" dirty="0" err="1"/>
              <a:t>o.Name</a:t>
            </a:r>
            <a:r>
              <a:rPr lang="en-US" dirty="0"/>
              <a:t> + '.' AS [</a:t>
            </a:r>
            <a:r>
              <a:rPr lang="en-US" b="1" dirty="0"/>
              <a:t>Comment</a:t>
            </a:r>
            <a:r>
              <a:rPr lang="en-US" dirty="0"/>
              <a:t>],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	'Monthly Circulation - ' + DATENAME(MM,DATEADD(MM,-1,GETDATE())) + ' ' + CAST(YEAR(DATEADD(MM,-1,GETDATE())) AS VARCHAR(4)) AS [</a:t>
            </a:r>
            <a:r>
              <a:rPr lang="en-US" b="1" dirty="0"/>
              <a:t>Subject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Polaris.Polaris.Organizations</a:t>
            </a:r>
            <a:r>
              <a:rPr lang="en-US" dirty="0"/>
              <a:t> AS [o] WITH (NOLOCK)</a:t>
            </a:r>
          </a:p>
          <a:p>
            <a:pPr marL="0" indent="0">
              <a:buNone/>
            </a:pPr>
            <a:r>
              <a:rPr lang="en-US" dirty="0"/>
              <a:t>INNER JOIN </a:t>
            </a:r>
            <a:r>
              <a:rPr lang="en-US" dirty="0" err="1"/>
              <a:t>Polaris.Polaris.OrganizationsPPPP</a:t>
            </a:r>
            <a:r>
              <a:rPr lang="en-US" dirty="0"/>
              <a:t> AS [</a:t>
            </a:r>
            <a:r>
              <a:rPr lang="en-US" dirty="0" err="1"/>
              <a:t>opppp</a:t>
            </a:r>
            <a:r>
              <a:rPr lang="en-US" dirty="0"/>
              <a:t>] WITH (NOLOCK)</a:t>
            </a:r>
          </a:p>
          <a:p>
            <a:pPr marL="0" indent="0">
              <a:buNone/>
            </a:pPr>
            <a:r>
              <a:rPr lang="en-US" dirty="0"/>
              <a:t>ON </a:t>
            </a:r>
            <a:r>
              <a:rPr lang="en-US" dirty="0" err="1"/>
              <a:t>o.OrganizationID</a:t>
            </a:r>
            <a:r>
              <a:rPr lang="en-US" dirty="0"/>
              <a:t> = </a:t>
            </a:r>
            <a:r>
              <a:rPr lang="en-US" dirty="0" err="1"/>
              <a:t>opppp.OrganizationID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dirty="0" err="1"/>
              <a:t>opppp.AttrID</a:t>
            </a:r>
            <a:r>
              <a:rPr lang="en-US" dirty="0"/>
              <a:t> = '1'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 err="1"/>
              <a:t>o.OrganizationCodeID</a:t>
            </a:r>
            <a:r>
              <a:rPr lang="en-US" dirty="0"/>
              <a:t> = </a:t>
            </a:r>
            <a:r>
              <a:rPr lang="en-US" dirty="0" smtClean="0"/>
              <a:t>'3‘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/>
              <a:t>o.Name</a:t>
            </a:r>
            <a:r>
              <a:rPr lang="en-US" dirty="0"/>
              <a:t> NOT LIKE 'Z</a:t>
            </a:r>
            <a:r>
              <a:rPr lang="en-US" dirty="0" smtClean="0"/>
              <a:t>%‘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/>
              <a:t>o.Name</a:t>
            </a:r>
            <a:r>
              <a:rPr lang="en-US" dirty="0"/>
              <a:t> NOT LIKE 'BC</a:t>
            </a:r>
            <a:r>
              <a:rPr lang="en-US" dirty="0" smtClean="0"/>
              <a:t>%'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Driven Subscription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419600" cy="33482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Unlocking the Power in Polaris </a:t>
            </a:r>
            <a:r>
              <a:rPr lang="en-US" dirty="0" smtClean="0"/>
              <a:t>Reports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1700" dirty="0" smtClean="0"/>
              <a:t>Trevor Diamond</a:t>
            </a:r>
          </a:p>
          <a:p>
            <a:r>
              <a:rPr lang="en-US" sz="1700" dirty="0"/>
              <a:t>trevor@bccls.org</a:t>
            </a:r>
          </a:p>
          <a:p>
            <a:endParaRPr lang="en-US" sz="1700" dirty="0" smtClean="0"/>
          </a:p>
          <a:p>
            <a:r>
              <a:rPr lang="en-US" sz="1700" dirty="0" smtClean="0"/>
              <a:t>Integrated Systems Librarian, </a:t>
            </a:r>
            <a:r>
              <a:rPr lang="en-US" sz="1700" dirty="0" smtClean="0"/>
              <a:t>BCCLS</a:t>
            </a:r>
          </a:p>
          <a:p>
            <a:r>
              <a:rPr lang="en-US" sz="1700" dirty="0" smtClean="0"/>
              <a:t>Member-at-Large, IUG Steering Committee</a:t>
            </a:r>
          </a:p>
          <a:p>
            <a:r>
              <a:rPr lang="en-US" sz="1700" dirty="0" smtClean="0"/>
              <a:t>Regional Users Group Liaison, IUG</a:t>
            </a:r>
          </a:p>
          <a:p>
            <a:r>
              <a:rPr lang="en-US" sz="1700" dirty="0" smtClean="0"/>
              <a:t>Vice-Chair, Polaris ILS Advisory Committee</a:t>
            </a:r>
            <a:endParaRPr lang="en-US" sz="17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Security Roles</a:t>
            </a:r>
          </a:p>
          <a:p>
            <a:pPr lvl="1"/>
            <a:r>
              <a:rPr lang="en-US" dirty="0"/>
              <a:t>http://bhushan.extreme-advice.com/user-roles-and-permissions-in-ssrs/</a:t>
            </a:r>
          </a:p>
          <a:p>
            <a:r>
              <a:rPr lang="en-US" dirty="0"/>
              <a:t>SQL Edition Features</a:t>
            </a:r>
          </a:p>
          <a:p>
            <a:pPr lvl="1"/>
            <a:r>
              <a:rPr lang="en-US" dirty="0"/>
              <a:t>http://msdn.microsoft.com/en-us/library/cc645993.aspx</a:t>
            </a:r>
          </a:p>
          <a:p>
            <a:r>
              <a:rPr lang="en-US" dirty="0"/>
              <a:t>Report Server Edition Features</a:t>
            </a:r>
          </a:p>
          <a:p>
            <a:pPr lvl="1"/>
            <a:r>
              <a:rPr lang="en-US" dirty="0"/>
              <a:t>https://msdn.microsoft.com/en-us/library/mt742500.aspx</a:t>
            </a:r>
          </a:p>
          <a:p>
            <a:r>
              <a:rPr lang="en-US" dirty="0"/>
              <a:t>Email Configuration File</a:t>
            </a:r>
          </a:p>
          <a:p>
            <a:pPr lvl="1"/>
            <a:r>
              <a:rPr lang="en-US" dirty="0"/>
              <a:t>http://msdn.microsoft.com/en-us/library/ms157273.aspx</a:t>
            </a:r>
          </a:p>
          <a:p>
            <a:r>
              <a:rPr lang="en-US" dirty="0"/>
              <a:t>General Help Resource</a:t>
            </a:r>
          </a:p>
          <a:p>
            <a:pPr lvl="1"/>
            <a:r>
              <a:rPr lang="en-US" dirty="0"/>
              <a:t>http://msdn.microsoft.com/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attending!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Questions!?!?!??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Security Roles</a:t>
            </a:r>
          </a:p>
          <a:p>
            <a:pPr lvl="0"/>
            <a:r>
              <a:rPr lang="en-US" dirty="0"/>
              <a:t>Assigning and Modifying Roles for a Folder or Report</a:t>
            </a:r>
          </a:p>
          <a:p>
            <a:pPr lvl="0"/>
            <a:r>
              <a:rPr lang="en-US" dirty="0"/>
              <a:t>Linked Reports</a:t>
            </a:r>
          </a:p>
          <a:p>
            <a:pPr lvl="0"/>
            <a:r>
              <a:rPr lang="en-US" dirty="0"/>
              <a:t>Basic Subscriptions</a:t>
            </a:r>
          </a:p>
          <a:p>
            <a:pPr lvl="0"/>
            <a:r>
              <a:rPr lang="en-US" dirty="0"/>
              <a:t>Data Driven </a:t>
            </a:r>
            <a:r>
              <a:rPr lang="en-US" dirty="0" smtClean="0"/>
              <a:t>Subscriptions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Resources</a:t>
            </a:r>
          </a:p>
          <a:p>
            <a:r>
              <a:rPr lang="en-US" dirty="0"/>
              <a:t>No Workstation License Required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Access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(additional) Installation Required</a:t>
            </a:r>
          </a:p>
          <a:p>
            <a:r>
              <a:rPr lang="en-US" dirty="0" err="1"/>
              <a:t>PolarisExec</a:t>
            </a:r>
            <a:endParaRPr lang="en-US" dirty="0"/>
          </a:p>
          <a:p>
            <a:pPr lvl="1"/>
            <a:r>
              <a:rPr lang="en-US" sz="2000" dirty="0"/>
              <a:t>Task #1: Create a new system administrator</a:t>
            </a:r>
          </a:p>
          <a:p>
            <a:r>
              <a:rPr lang="en-US" dirty="0"/>
              <a:t>Assign Roles</a:t>
            </a:r>
          </a:p>
          <a:p>
            <a:pPr lvl="1"/>
            <a:r>
              <a:rPr lang="en-US" sz="2000" dirty="0"/>
              <a:t>Note: </a:t>
            </a:r>
            <a:r>
              <a:rPr lang="en-US" sz="2000" dirty="0" err="1"/>
              <a:t>Userbase</a:t>
            </a:r>
            <a:r>
              <a:rPr lang="en-US" sz="2000" dirty="0"/>
              <a:t> drawn from Active Directory</a:t>
            </a:r>
          </a:p>
          <a:p>
            <a:r>
              <a:rPr lang="en-US" dirty="0"/>
              <a:t>Optional</a:t>
            </a:r>
          </a:p>
          <a:p>
            <a:pPr lvl="1"/>
            <a:r>
              <a:rPr lang="en-US" sz="2000" dirty="0"/>
              <a:t>More Reports/Folders</a:t>
            </a:r>
          </a:p>
          <a:p>
            <a:pPr lvl="1"/>
            <a:r>
              <a:rPr lang="en-US" sz="2000" dirty="0" smtClean="0"/>
              <a:t>Subscriptions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747092"/>
            <a:ext cx="4419600" cy="3733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My Reports</a:t>
            </a:r>
          </a:p>
          <a:p>
            <a:pPr lvl="1"/>
            <a:r>
              <a:rPr lang="en-US" dirty="0"/>
              <a:t>Designed for use with a special </a:t>
            </a:r>
            <a:r>
              <a:rPr lang="en-US" i="1" dirty="0"/>
              <a:t>My Reports</a:t>
            </a:r>
            <a:r>
              <a:rPr lang="en-US" dirty="0"/>
              <a:t> folder.  Allows </a:t>
            </a:r>
            <a:r>
              <a:rPr lang="en-US" b="1" dirty="0"/>
              <a:t>Content Manager</a:t>
            </a:r>
            <a:r>
              <a:rPr lang="en-US" dirty="0"/>
              <a:t> rights within folder, without access to security settings</a:t>
            </a:r>
          </a:p>
          <a:p>
            <a:pPr lvl="1"/>
            <a:endParaRPr lang="en-US" dirty="0"/>
          </a:p>
          <a:p>
            <a:r>
              <a:rPr lang="en-US" b="1" dirty="0"/>
              <a:t>System User*</a:t>
            </a:r>
          </a:p>
          <a:p>
            <a:pPr lvl="1"/>
            <a:r>
              <a:rPr lang="en-US" dirty="0"/>
              <a:t>Access to Report Builder, shared schedules</a:t>
            </a:r>
          </a:p>
          <a:p>
            <a:r>
              <a:rPr lang="en-US" b="1" dirty="0"/>
              <a:t>System Administrator*</a:t>
            </a:r>
          </a:p>
          <a:p>
            <a:pPr lvl="1"/>
            <a:r>
              <a:rPr lang="en-US" dirty="0"/>
              <a:t>All powerful genie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Roles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741973"/>
            <a:ext cx="441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Browser</a:t>
            </a:r>
          </a:p>
          <a:p>
            <a:pPr lvl="1"/>
            <a:r>
              <a:rPr lang="en-US" dirty="0"/>
              <a:t>Access, run reports/files, create basic subscriptions</a:t>
            </a:r>
          </a:p>
          <a:p>
            <a:r>
              <a:rPr lang="en-US" b="1" dirty="0"/>
              <a:t>Publisher</a:t>
            </a:r>
          </a:p>
          <a:p>
            <a:pPr lvl="1"/>
            <a:r>
              <a:rPr lang="en-US" b="1" dirty="0"/>
              <a:t>Browser</a:t>
            </a:r>
            <a:r>
              <a:rPr lang="en-US" dirty="0"/>
              <a:t> + adding new reports, creating linked reports, moving objects, edit some properties of objects</a:t>
            </a:r>
          </a:p>
          <a:p>
            <a:r>
              <a:rPr lang="en-US" b="1" dirty="0"/>
              <a:t>Content Manager</a:t>
            </a:r>
          </a:p>
          <a:p>
            <a:pPr lvl="1"/>
            <a:r>
              <a:rPr lang="en-US" b="1" dirty="0"/>
              <a:t>Publisher</a:t>
            </a:r>
            <a:r>
              <a:rPr lang="en-US" dirty="0"/>
              <a:t> + Access/edit rights to all security, properties, and subscriptions on applicable objects</a:t>
            </a:r>
          </a:p>
        </p:txBody>
      </p:sp>
    </p:spTree>
    <p:extLst>
      <p:ext uri="{BB962C8B-B14F-4D97-AF65-F5344CB8AC3E}">
        <p14:creationId xmlns:p14="http://schemas.microsoft.com/office/powerpoint/2010/main" val="40475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Browser</a:t>
            </a:r>
          </a:p>
          <a:p>
            <a:pPr lvl="1"/>
            <a:r>
              <a:rPr lang="en-US" sz="1200" dirty="0" smtClean="0"/>
              <a:t>Run </a:t>
            </a:r>
            <a:r>
              <a:rPr lang="en-US" sz="1200" dirty="0"/>
              <a:t>reports, subscribe to reports, and navigate through the folder structure.</a:t>
            </a:r>
            <a:endParaRPr lang="en-US" sz="1200" dirty="0" smtClean="0"/>
          </a:p>
          <a:p>
            <a:r>
              <a:rPr lang="en-US" dirty="0" smtClean="0"/>
              <a:t>Report Builder</a:t>
            </a:r>
          </a:p>
          <a:p>
            <a:pPr lvl="1"/>
            <a:r>
              <a:rPr lang="en-US" sz="1200" dirty="0" smtClean="0"/>
              <a:t>Create </a:t>
            </a:r>
            <a:r>
              <a:rPr lang="en-US" sz="1200" dirty="0"/>
              <a:t>and edit reports in Report </a:t>
            </a:r>
            <a:r>
              <a:rPr lang="en-US" sz="1200" dirty="0" smtClean="0"/>
              <a:t>Builder</a:t>
            </a:r>
          </a:p>
          <a:p>
            <a:r>
              <a:rPr lang="en-US" dirty="0" smtClean="0"/>
              <a:t>Publisher</a:t>
            </a:r>
          </a:p>
          <a:p>
            <a:pPr lvl="1"/>
            <a:r>
              <a:rPr lang="en-US" sz="1200" dirty="0"/>
              <a:t>A</a:t>
            </a:r>
            <a:r>
              <a:rPr lang="en-US" sz="1200" dirty="0" smtClean="0"/>
              <a:t>dd </a:t>
            </a:r>
            <a:r>
              <a:rPr lang="en-US" sz="1200" dirty="0"/>
              <a:t>items to a report server, including the ability to create and manage folders that contain those </a:t>
            </a:r>
            <a:r>
              <a:rPr lang="en-US" sz="1200" dirty="0" smtClean="0"/>
              <a:t>items</a:t>
            </a:r>
          </a:p>
          <a:p>
            <a:r>
              <a:rPr lang="en-US" dirty="0" smtClean="0"/>
              <a:t>Content Manager</a:t>
            </a:r>
          </a:p>
          <a:p>
            <a:pPr lvl="1"/>
            <a:r>
              <a:rPr lang="en-US" sz="1200" dirty="0" smtClean="0"/>
              <a:t>Full </a:t>
            </a:r>
            <a:r>
              <a:rPr lang="en-US" sz="1200" dirty="0"/>
              <a:t>permission to manage report server content, including the ability to grant permissions to other users, and to define the folder structure for storing reports and other items.</a:t>
            </a:r>
            <a:endParaRPr lang="en-US" sz="1200" dirty="0" smtClean="0"/>
          </a:p>
          <a:p>
            <a:r>
              <a:rPr lang="en-US" dirty="0" smtClean="0"/>
              <a:t>My Reports</a:t>
            </a:r>
          </a:p>
          <a:p>
            <a:pPr lvl="1"/>
            <a:r>
              <a:rPr lang="en-US" sz="1200" dirty="0" smtClean="0"/>
              <a:t>Each user gets a personal workspace, within which they have Content Manager level permissions</a:t>
            </a:r>
          </a:p>
          <a:p>
            <a:r>
              <a:rPr lang="en-US" dirty="0" smtClean="0"/>
              <a:t>System User</a:t>
            </a:r>
          </a:p>
          <a:p>
            <a:pPr lvl="1"/>
            <a:r>
              <a:rPr lang="en-US" sz="1300" dirty="0"/>
              <a:t>view basic information about the report server such as the schedule information in a shared schedule.</a:t>
            </a:r>
            <a:endParaRPr lang="en-US" sz="1300" dirty="0" smtClean="0"/>
          </a:p>
          <a:p>
            <a:r>
              <a:rPr lang="en-US" dirty="0" smtClean="0"/>
              <a:t>System Administrator</a:t>
            </a:r>
          </a:p>
          <a:p>
            <a:pPr lvl="1"/>
            <a:r>
              <a:rPr lang="en-US" sz="1300" dirty="0"/>
              <a:t>can enable features and set defaults, set site-wide security, create role definitions in Management Studio, and manage jobs.</a:t>
            </a:r>
            <a:endParaRPr lang="en-US" sz="1300" dirty="0" smtClean="0"/>
          </a:p>
          <a:p>
            <a:r>
              <a:rPr lang="en-US" dirty="0" smtClean="0"/>
              <a:t>Custom!?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Cascading </a:t>
            </a:r>
            <a:r>
              <a:rPr lang="en-US" dirty="0"/>
              <a:t>Permission by </a:t>
            </a:r>
            <a:r>
              <a:rPr lang="en-US" dirty="0" smtClean="0"/>
              <a:t>Default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Specific </a:t>
            </a:r>
            <a:r>
              <a:rPr lang="en-US" dirty="0"/>
              <a:t>objects at </a:t>
            </a:r>
            <a:r>
              <a:rPr lang="en-US" dirty="0" smtClean="0"/>
              <a:t>lower </a:t>
            </a:r>
            <a:r>
              <a:rPr lang="en-US" dirty="0"/>
              <a:t>levels can be </a:t>
            </a:r>
            <a:r>
              <a:rPr lang="en-US" dirty="0" smtClean="0"/>
              <a:t>tweaked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System </a:t>
            </a:r>
            <a:r>
              <a:rPr lang="en-US" dirty="0"/>
              <a:t>v. Reports roles assigned separately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Roles/Permissions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Setting User Roles/Permission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31111"/>
            <a:ext cx="4419600" cy="4716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Demonstration: http://test.bccls.org/reports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1836</TotalTime>
  <Words>534</Words>
  <Application>Microsoft Office PowerPoint</Application>
  <PresentationFormat>On-screen Show (16:9)</PresentationFormat>
  <Paragraphs>133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Office Theme</vt:lpstr>
      <vt:lpstr>PowerPoint Presentation</vt:lpstr>
      <vt:lpstr>SSRS</vt:lpstr>
      <vt:lpstr>Today’s Agenda</vt:lpstr>
      <vt:lpstr>Why Bother?</vt:lpstr>
      <vt:lpstr>Getting Started</vt:lpstr>
      <vt:lpstr>Security Roles</vt:lpstr>
      <vt:lpstr>Security Roles</vt:lpstr>
      <vt:lpstr>Setting Roles/Permissions</vt:lpstr>
      <vt:lpstr>Setting User Roles/Permission</vt:lpstr>
      <vt:lpstr>Linked Reports</vt:lpstr>
      <vt:lpstr>Creating a Linked Report</vt:lpstr>
      <vt:lpstr>Subscriptions</vt:lpstr>
      <vt:lpstr>Email Subscription Setup</vt:lpstr>
      <vt:lpstr>Subscription: One Time</vt:lpstr>
      <vt:lpstr>Subscription: Recurring</vt:lpstr>
      <vt:lpstr>Data Driven Subscription</vt:lpstr>
      <vt:lpstr>Subscription: Data Driven</vt:lpstr>
      <vt:lpstr>Data Driven Subscription SQL</vt:lpstr>
      <vt:lpstr>PowerPoint Presentation</vt:lpstr>
      <vt:lpstr>Resources</vt:lpstr>
      <vt:lpstr>Thanks for attending!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Trevor D</cp:lastModifiedBy>
  <cp:revision>13</cp:revision>
  <dcterms:created xsi:type="dcterms:W3CDTF">2016-09-21T19:54:51Z</dcterms:created>
  <dcterms:modified xsi:type="dcterms:W3CDTF">2017-03-08T20:51:51Z</dcterms:modified>
</cp:coreProperties>
</file>