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64" r:id="rId5"/>
    <p:sldId id="311" r:id="rId6"/>
    <p:sldId id="312" r:id="rId7"/>
    <p:sldId id="257" r:id="rId8"/>
    <p:sldId id="277" r:id="rId9"/>
    <p:sldId id="315" r:id="rId10"/>
    <p:sldId id="316" r:id="rId11"/>
    <p:sldId id="317" r:id="rId12"/>
    <p:sldId id="318" r:id="rId13"/>
    <p:sldId id="303" r:id="rId14"/>
    <p:sldId id="330" r:id="rId15"/>
    <p:sldId id="319" r:id="rId16"/>
    <p:sldId id="320" r:id="rId17"/>
    <p:sldId id="313" r:id="rId18"/>
    <p:sldId id="314" r:id="rId19"/>
    <p:sldId id="331" r:id="rId20"/>
    <p:sldId id="275" r:id="rId21"/>
    <p:sldId id="321" r:id="rId22"/>
    <p:sldId id="322" r:id="rId23"/>
    <p:sldId id="323" r:id="rId24"/>
    <p:sldId id="325" r:id="rId25"/>
    <p:sldId id="324" r:id="rId26"/>
    <p:sldId id="286" r:id="rId27"/>
    <p:sldId id="295" r:id="rId28"/>
    <p:sldId id="298" r:id="rId29"/>
    <p:sldId id="297" r:id="rId30"/>
    <p:sldId id="283" r:id="rId31"/>
    <p:sldId id="326" r:id="rId32"/>
    <p:sldId id="327" r:id="rId33"/>
    <p:sldId id="328" r:id="rId34"/>
    <p:sldId id="329" r:id="rId35"/>
    <p:sldId id="266" r:id="rId36"/>
    <p:sldId id="276" r:id="rId3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lyn M Goldstein" initials="RMG" lastIdx="1" clrIdx="0">
    <p:extLst>
      <p:ext uri="{19B8F6BF-5375-455C-9EA6-DF929625EA0E}">
        <p15:presenceInfo xmlns:p15="http://schemas.microsoft.com/office/powerpoint/2012/main" userId="S::rmgoldstein@widener.edu::b30495bb-d538-4a33-a3c7-cc536aa9ac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74B"/>
    <a:srgbClr val="0047BA"/>
    <a:srgbClr val="463A5D"/>
    <a:srgbClr val="B5B8AF"/>
    <a:srgbClr val="00ACBB"/>
    <a:srgbClr val="27AAE1"/>
    <a:srgbClr val="53575A"/>
    <a:srgbClr val="A9A9A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9" autoAdjust="0"/>
    <p:restoredTop sz="91074" autoAdjust="0"/>
  </p:normalViewPr>
  <p:slideViewPr>
    <p:cSldViewPr snapToGrid="0" snapToObjects="1">
      <p:cViewPr varScale="1">
        <p:scale>
          <a:sx n="42" d="100"/>
          <a:sy n="42" d="100"/>
        </p:scale>
        <p:origin x="778" y="45"/>
      </p:cViewPr>
      <p:guideLst/>
    </p:cSldViewPr>
  </p:slideViewPr>
  <p:outlineViewPr>
    <p:cViewPr>
      <p:scale>
        <a:sx n="33" d="100"/>
        <a:sy n="33" d="100"/>
      </p:scale>
      <p:origin x="0" y="-9377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t>3/13/2021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6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9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1003707"/>
            <a:ext cx="12192002" cy="4216705"/>
          </a:xfrm>
          <a:prstGeom prst="rect">
            <a:avLst/>
          </a:prstGeom>
          <a:gradFill flip="none" rotWithShape="1">
            <a:gsLst>
              <a:gs pos="0">
                <a:srgbClr val="0047BA"/>
              </a:gs>
              <a:gs pos="60000">
                <a:srgbClr val="00ACBB"/>
              </a:gs>
              <a:gs pos="100000">
                <a:srgbClr val="00ACB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2178264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146424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F541D-8C8B-7A45-945C-5938E54D8251}"/>
              </a:ext>
            </a:extLst>
          </p:cNvPr>
          <p:cNvSpPr txBox="1"/>
          <p:nvPr userDrawn="1"/>
        </p:nvSpPr>
        <p:spPr>
          <a:xfrm>
            <a:off x="5469901" y="6199648"/>
            <a:ext cx="6548486" cy="3727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440"/>
              </a:lnSpc>
            </a:pPr>
            <a:r>
              <a:rPr lang="en-US" sz="1700" b="0" baseline="0" dirty="0">
                <a:solidFill>
                  <a:srgbClr val="463A5D"/>
                </a:solidFill>
              </a:rPr>
              <a:t>Tuesday, March 23</a:t>
            </a:r>
            <a:r>
              <a:rPr lang="en-US" sz="1700" b="0" baseline="30000" dirty="0">
                <a:solidFill>
                  <a:srgbClr val="463A5D"/>
                </a:solidFill>
              </a:rPr>
              <a:t> </a:t>
            </a:r>
            <a:r>
              <a:rPr lang="en-US" sz="1700" b="0" baseline="0" dirty="0">
                <a:solidFill>
                  <a:srgbClr val="463A5D"/>
                </a:solidFill>
              </a:rPr>
              <a:t>– Thursday, March 25</a:t>
            </a:r>
            <a:endParaRPr lang="en-US" sz="1700" b="0" baseline="30000" dirty="0">
              <a:solidFill>
                <a:srgbClr val="463A5D"/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C18AC19-094D-464A-BB1F-5DE27660491E}"/>
              </a:ext>
            </a:extLst>
          </p:cNvPr>
          <p:cNvGrpSpPr/>
          <p:nvPr userDrawn="1"/>
        </p:nvGrpSpPr>
        <p:grpSpPr>
          <a:xfrm>
            <a:off x="5334461" y="360583"/>
            <a:ext cx="1523078" cy="1306367"/>
            <a:chOff x="5334461" y="360583"/>
            <a:chExt cx="1523078" cy="130636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D7CC4F-0F99-F244-BD52-75BBDFEE618C}"/>
                </a:ext>
              </a:extLst>
            </p:cNvPr>
            <p:cNvSpPr/>
            <p:nvPr userDrawn="1"/>
          </p:nvSpPr>
          <p:spPr>
            <a:xfrm>
              <a:off x="5393422" y="374697"/>
              <a:ext cx="1405156" cy="1278138"/>
            </a:xfrm>
            <a:custGeom>
              <a:avLst/>
              <a:gdLst>
                <a:gd name="connsiteX0" fmla="*/ 702578 w 1405156"/>
                <a:gd name="connsiteY0" fmla="*/ 0 h 1278138"/>
                <a:gd name="connsiteX1" fmla="*/ 1405156 w 1405156"/>
                <a:gd name="connsiteY1" fmla="*/ 702578 h 1278138"/>
                <a:gd name="connsiteX2" fmla="*/ 1199376 w 1405156"/>
                <a:gd name="connsiteY2" fmla="*/ 1199376 h 1278138"/>
                <a:gd name="connsiteX3" fmla="*/ 1103915 w 1405156"/>
                <a:gd name="connsiteY3" fmla="*/ 1278138 h 1278138"/>
                <a:gd name="connsiteX4" fmla="*/ 301241 w 1405156"/>
                <a:gd name="connsiteY4" fmla="*/ 1278138 h 1278138"/>
                <a:gd name="connsiteX5" fmla="*/ 205780 w 1405156"/>
                <a:gd name="connsiteY5" fmla="*/ 1199376 h 1278138"/>
                <a:gd name="connsiteX6" fmla="*/ 0 w 1405156"/>
                <a:gd name="connsiteY6" fmla="*/ 702578 h 1278138"/>
                <a:gd name="connsiteX7" fmla="*/ 702578 w 1405156"/>
                <a:gd name="connsiteY7" fmla="*/ 0 h 127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5156" h="1278138">
                  <a:moveTo>
                    <a:pt x="702578" y="0"/>
                  </a:moveTo>
                  <a:cubicBezTo>
                    <a:pt x="1090601" y="0"/>
                    <a:pt x="1405156" y="314555"/>
                    <a:pt x="1405156" y="702578"/>
                  </a:cubicBezTo>
                  <a:cubicBezTo>
                    <a:pt x="1405156" y="896589"/>
                    <a:pt x="1326517" y="1072234"/>
                    <a:pt x="1199376" y="1199376"/>
                  </a:cubicBezTo>
                  <a:lnTo>
                    <a:pt x="1103915" y="1278138"/>
                  </a:lnTo>
                  <a:lnTo>
                    <a:pt x="301241" y="1278138"/>
                  </a:lnTo>
                  <a:lnTo>
                    <a:pt x="205780" y="1199376"/>
                  </a:lnTo>
                  <a:cubicBezTo>
                    <a:pt x="78639" y="1072234"/>
                    <a:pt x="0" y="896589"/>
                    <a:pt x="0" y="702578"/>
                  </a:cubicBezTo>
                  <a:cubicBezTo>
                    <a:pt x="0" y="314555"/>
                    <a:pt x="314555" y="0"/>
                    <a:pt x="7025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6A31BE-6619-9E4A-8287-951A4E799C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34461" y="360583"/>
              <a:ext cx="1523078" cy="130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18691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47BA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3647418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463A5D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D48E2-6FF3-6C4E-9C88-210E6CCD0125}"/>
              </a:ext>
            </a:extLst>
          </p:cNvPr>
          <p:cNvSpPr/>
          <p:nvPr userDrawn="1"/>
        </p:nvSpPr>
        <p:spPr>
          <a:xfrm>
            <a:off x="-1" y="0"/>
            <a:ext cx="12192002" cy="935421"/>
          </a:xfrm>
          <a:prstGeom prst="rect">
            <a:avLst/>
          </a:prstGeom>
          <a:gradFill>
            <a:gsLst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42000">
                <a:srgbClr val="00ACBB"/>
              </a:gs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00ACBB"/>
              </a:gs>
              <a:gs pos="100000">
                <a:srgbClr val="0047B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6FD472-543E-8D44-9954-E1602994A67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DA72C-8A57-4E44-89FE-F911F4DB3637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#IUG2021</a:t>
            </a:r>
            <a:endParaRPr lang="en-US" sz="1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D1F5E6-0A6C-F54C-A2C0-C2CA88E2C5D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373D26-464B-ED40-98E8-8B4D4F6EA1A6}"/>
              </a:ext>
            </a:extLst>
          </p:cNvPr>
          <p:cNvGrpSpPr/>
          <p:nvPr userDrawn="1"/>
        </p:nvGrpSpPr>
        <p:grpSpPr>
          <a:xfrm>
            <a:off x="10646618" y="5568720"/>
            <a:ext cx="1286926" cy="1103816"/>
            <a:chOff x="5334461" y="360583"/>
            <a:chExt cx="1523078" cy="130636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0FD947A-59F9-3445-9692-7D3DCB707F4C}"/>
                </a:ext>
              </a:extLst>
            </p:cNvPr>
            <p:cNvSpPr/>
            <p:nvPr userDrawn="1"/>
          </p:nvSpPr>
          <p:spPr>
            <a:xfrm>
              <a:off x="5393422" y="374697"/>
              <a:ext cx="1405156" cy="1278138"/>
            </a:xfrm>
            <a:custGeom>
              <a:avLst/>
              <a:gdLst>
                <a:gd name="connsiteX0" fmla="*/ 702578 w 1405156"/>
                <a:gd name="connsiteY0" fmla="*/ 0 h 1278138"/>
                <a:gd name="connsiteX1" fmla="*/ 1405156 w 1405156"/>
                <a:gd name="connsiteY1" fmla="*/ 702578 h 1278138"/>
                <a:gd name="connsiteX2" fmla="*/ 1199376 w 1405156"/>
                <a:gd name="connsiteY2" fmla="*/ 1199376 h 1278138"/>
                <a:gd name="connsiteX3" fmla="*/ 1103915 w 1405156"/>
                <a:gd name="connsiteY3" fmla="*/ 1278138 h 1278138"/>
                <a:gd name="connsiteX4" fmla="*/ 301241 w 1405156"/>
                <a:gd name="connsiteY4" fmla="*/ 1278138 h 1278138"/>
                <a:gd name="connsiteX5" fmla="*/ 205780 w 1405156"/>
                <a:gd name="connsiteY5" fmla="*/ 1199376 h 1278138"/>
                <a:gd name="connsiteX6" fmla="*/ 0 w 1405156"/>
                <a:gd name="connsiteY6" fmla="*/ 702578 h 1278138"/>
                <a:gd name="connsiteX7" fmla="*/ 702578 w 1405156"/>
                <a:gd name="connsiteY7" fmla="*/ 0 h 127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5156" h="1278138">
                  <a:moveTo>
                    <a:pt x="702578" y="0"/>
                  </a:moveTo>
                  <a:cubicBezTo>
                    <a:pt x="1090601" y="0"/>
                    <a:pt x="1405156" y="314555"/>
                    <a:pt x="1405156" y="702578"/>
                  </a:cubicBezTo>
                  <a:cubicBezTo>
                    <a:pt x="1405156" y="896589"/>
                    <a:pt x="1326517" y="1072234"/>
                    <a:pt x="1199376" y="1199376"/>
                  </a:cubicBezTo>
                  <a:lnTo>
                    <a:pt x="1103915" y="1278138"/>
                  </a:lnTo>
                  <a:lnTo>
                    <a:pt x="301241" y="1278138"/>
                  </a:lnTo>
                  <a:lnTo>
                    <a:pt x="205780" y="1199376"/>
                  </a:lnTo>
                  <a:cubicBezTo>
                    <a:pt x="78639" y="1072234"/>
                    <a:pt x="0" y="896589"/>
                    <a:pt x="0" y="702578"/>
                  </a:cubicBezTo>
                  <a:cubicBezTo>
                    <a:pt x="0" y="314555"/>
                    <a:pt x="314555" y="0"/>
                    <a:pt x="7025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E7424B-9723-4E4E-BD3B-E17695A8A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5334461" y="360583"/>
              <a:ext cx="1523078" cy="130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8" r:id="rId3"/>
    <p:sldLayoutId id="2147483664" r:id="rId4"/>
    <p:sldLayoutId id="2147483663" r:id="rId5"/>
    <p:sldLayoutId id="2147483652" r:id="rId6"/>
    <p:sldLayoutId id="2147483665" r:id="rId7"/>
    <p:sldLayoutId id="2147483666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7B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B915-27AF-D243-A852-3C98A1B6D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Using Mobile Worklists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281F5-2592-6846-9428-7F9AD8FC1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Limited Contact weeding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00891-E748-D543-AA42-6B2053527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4931" y="3864150"/>
            <a:ext cx="6942138" cy="70784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Roz Goldstein, Head of Tech Services, Widener University</a:t>
            </a:r>
          </a:p>
          <a:p>
            <a:r>
              <a:rPr lang="en-US" dirty="0"/>
              <a:t>rmgoldstein@widener.edu</a:t>
            </a:r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734F2-ECD3-4A2F-BC3B-6C3CAE53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7"/>
            <a:ext cx="2628900" cy="25285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GreenGlass Query Screen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261233-D161-4896-9B2C-35AB10606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47"/>
          <a:stretch/>
        </p:blipFill>
        <p:spPr>
          <a:xfrm>
            <a:off x="4216526" y="1426029"/>
            <a:ext cx="7235245" cy="40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5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DA03-77C9-4181-836D-29025134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Some of the useful metrics from GreenGlass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26165C-6E8B-411B-8A9E-4FDA29048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00" r="1778" b="14618"/>
          <a:stretch/>
        </p:blipFill>
        <p:spPr>
          <a:xfrm>
            <a:off x="1136146" y="1395937"/>
            <a:ext cx="9020225" cy="44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2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6FA2-7938-48A5-B4C8-C366B8B6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 and library closure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3589E-33E9-47BD-9A4C-5D59F2878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University went to virtual classes after March 12</a:t>
            </a:r>
            <a:r>
              <a:rPr lang="en-US" sz="2400" baseline="30000" dirty="0"/>
              <a:t>th</a:t>
            </a:r>
            <a:r>
              <a:rPr lang="en-US" sz="2400" dirty="0"/>
              <a:t>, 2020 and the library closed on Saturday March 14</a:t>
            </a:r>
            <a:r>
              <a:rPr lang="en-US" sz="2400" baseline="30000" dirty="0"/>
              <a:t>th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No one was allowed back on campus until late spring and then only one at a time in order to retrieve personal items or gather materials that would aid in their work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During the summer discussions began on how to weed a physical collection with minimal contact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library re-opened to students during the fall semester, with limited hours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Staff not working at the User and Access Services desk are allowed to work before opening hours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7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5FC3-05D7-4733-9E5E-48786604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Limited contact weeding for COVID-19 era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6EE81-1347-4962-BA05-7DF8B6A3E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Previous weeding projects were much smaller projects, with multiple staff members handling the material in a short period of time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We wanted to move forward with this project although most of the library faculty and staff are still working remotely either most or all of the time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Materials are being quarantined between pulling from the shelves and being stamped and boxed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Using Mobile Worklists takes one set of hands out of the workflow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2D7E-837F-433A-8CEF-25234D23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Mobile Worklists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9336-6137-4D8A-9F2A-71A7D09F7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three campuses share our Sierra system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We acquired Mobile Worklists several years ago as part of our migration from Millennium to Sierra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For years we were unable to adjust our workflow to find a use for this app</a:t>
            </a:r>
          </a:p>
        </p:txBody>
      </p:sp>
    </p:spTree>
    <p:extLst>
      <p:ext uri="{BB962C8B-B14F-4D97-AF65-F5344CB8AC3E}">
        <p14:creationId xmlns:p14="http://schemas.microsoft.com/office/powerpoint/2010/main" val="381657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D0F5-CCD2-411E-8BBF-61197739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</p:spPr>
        <p:txBody>
          <a:bodyPr>
            <a:normAutofit fontScale="90000"/>
          </a:bodyPr>
          <a:lstStyle/>
          <a:p>
            <a:r>
              <a:rPr lang="en-US" dirty="0"/>
              <a:t>Our past limited use of the Mobile Worklists app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B98C-A8FF-44CC-AFC2-E7133A390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highlight>
                <a:srgbClr val="3D174B"/>
              </a:highligh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Our Delaware Law School campus was able to find a use for Mobile Worklists when a pipe burst ruining large sections of their collection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Books had been discarded by a salvage company with no way to record what was gone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Mobile Worklists was the perfect tool to scan the remaining titles and delete the rest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133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9DBA-2706-4D3C-8398-E42A3436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There was once a chance we were going to use this app at Wolfgram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8F414-F47E-443B-8DBD-519205E96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 few years ago, there was discussion at Wolfgram Library to begin an inventory project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plan was that we would use Mobile Worklists – iPads were purchased in spite of the fact that many preferred the ease of an iPhone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 project plan was designed and tested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And then the project was forgotten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4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37F7F-4A01-49EE-A7E7-03CA5680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Mobile Worklists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sign in screen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8A967BEF-75B5-4538-9681-B215AFEAD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0765" y="1029954"/>
            <a:ext cx="313241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0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B64E-B6AC-4B63-90E6-9A47745E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Mobile Worklists was the perfect solution for this weeding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BC71F-C826-4E08-A24B-81ECFF9E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Mobile Worklists fit our needs perfectly and we already had the app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 created a shared Sierra account for the project so that “My Lists” would be available to everyone on the weeding team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Two staff members (scanners) volunteered to work on the pulling/scanning part of this project – 1 or 2 mornings per week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One staff member has experience weeding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One staff member has experience using Sierra</a:t>
            </a:r>
          </a:p>
        </p:txBody>
      </p:sp>
    </p:spTree>
    <p:extLst>
      <p:ext uri="{BB962C8B-B14F-4D97-AF65-F5344CB8AC3E}">
        <p14:creationId xmlns:p14="http://schemas.microsoft.com/office/powerpoint/2010/main" val="158813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C9E2-9CCD-4ABF-A0D8-727DF33E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BC9DB-55F3-4A68-9948-6871DDC2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first 5000 or so titles were identified for weeding because they are freely available online in the public domain, we are still working in phase 1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second phase will be 3-4 times larger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Our teaching faculty had the opportunity to review the discard lists  – and recommended that the library retain a few hundred titles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1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6959-2D5A-4D4B-A86A-DD6F9CE7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Widener University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8ECED-DD7B-4ED2-A740-63BB50B0A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Widener University’s libraries include the main campus in Chester Pennsylvania as well as two law school campuses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Delaware Law School is in Wilmington, Delaware only 20 minutes away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Commonwealth Law School is in Harrisburg, Pennsylvania more than an hour and a half away from the main campus</a:t>
            </a:r>
          </a:p>
        </p:txBody>
      </p:sp>
    </p:spTree>
    <p:extLst>
      <p:ext uri="{BB962C8B-B14F-4D97-AF65-F5344CB8AC3E}">
        <p14:creationId xmlns:p14="http://schemas.microsoft.com/office/powerpoint/2010/main" val="1664514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D4CD-B1FC-4167-A0B0-45BE1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 have not disappeared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36BA-853F-4277-A1A0-6B77B2BBC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necessary data fields from GreenGlass are exported onto spreadsheets to be used for pulling and scanning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scanner goes to the stacks, matching the items from the spreadsheet and then pulling and scanning the barcode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For any anomalies, there is a note field available – especially for titles missing from the shelf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Our barcodes are inside the back cover – slowing down the scanning process a little bit</a:t>
            </a:r>
          </a:p>
        </p:txBody>
      </p:sp>
    </p:spTree>
    <p:extLst>
      <p:ext uri="{BB962C8B-B14F-4D97-AF65-F5344CB8AC3E}">
        <p14:creationId xmlns:p14="http://schemas.microsoft.com/office/powerpoint/2010/main" val="1845121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B4A1-2072-49CB-899C-8AE41E96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work flow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A546B-E371-4456-9F8D-0AC303CC3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Staff are allowed into the library, preferably one at a time per functional area, in the morning hours before the library is open to the public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Each staff member scanning and pulling was paired with a member of the Tech Services Department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scanning staff member delivers the finished book trucks to Tech Services.</a:t>
            </a:r>
          </a:p>
        </p:txBody>
      </p:sp>
    </p:spTree>
    <p:extLst>
      <p:ext uri="{BB962C8B-B14F-4D97-AF65-F5344CB8AC3E}">
        <p14:creationId xmlns:p14="http://schemas.microsoft.com/office/powerpoint/2010/main" val="2665710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2B44-DD03-44F0-B1E6-9EBABF0F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steps with Mobile Worklists are easy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7F42B-CD02-44A4-966D-E43A2D884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Each scanner, pulls the books matching the titles from the spreadsheet.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barcode is scanned as they fill the book truck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When the truck or trucks are full, they are delivered to Tech Services along with the annotated spreadsheet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scanner texts or emails the recipient that another batch is ready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recipient exports the list to the ILS (Sierra)</a:t>
            </a:r>
          </a:p>
        </p:txBody>
      </p:sp>
    </p:spTree>
    <p:extLst>
      <p:ext uri="{BB962C8B-B14F-4D97-AF65-F5344CB8AC3E}">
        <p14:creationId xmlns:p14="http://schemas.microsoft.com/office/powerpoint/2010/main" val="1302382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37F7F-4A01-49EE-A7E7-03CA5680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Signed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onto 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Mobile Worklists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8A967BEF-75B5-4538-9681-B215AFEAD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0765" y="1289261"/>
            <a:ext cx="3132415" cy="5568739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441005-80AE-4596-93B4-692F6836E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093" y="423080"/>
            <a:ext cx="3863662" cy="65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5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B668C-EBB3-4923-8E05-242FF962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My Lists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Display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098123-E6F6-4E76-825F-86CF6850A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1458" y="643466"/>
            <a:ext cx="313241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99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33AC4-E3BB-4A3E-B1B0-04489F50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Resulting list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9778C9F-C469-4576-AC9F-D6DC65BB0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Click on upload icon on bottom left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4F9E8C-6C25-47AB-8A4B-B1F1D3E06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537" y="952500"/>
            <a:ext cx="2716853" cy="482996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EAD0574-35FF-4288-BB01-16861BAD26F1}"/>
              </a:ext>
            </a:extLst>
          </p:cNvPr>
          <p:cNvSpPr/>
          <p:nvPr/>
        </p:nvSpPr>
        <p:spPr>
          <a:xfrm>
            <a:off x="5117592" y="52978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46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B45C6-CA02-4A10-8D0E-B11E8687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Click the export button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46FCA-C8C3-4C98-96F9-C70CB788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pPr marL="0" indent="0" algn="ctr">
              <a:buNone/>
            </a:pPr>
            <a:r>
              <a:rPr lang="en-US" sz="2400" dirty="0"/>
              <a:t>Export to ILS creates a copy in a review file in Create Lists.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522C0B0-3711-42FC-BA2B-D0C1AD0DA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54" r="2" b="9930"/>
          <a:stretch/>
        </p:blipFill>
        <p:spPr>
          <a:xfrm>
            <a:off x="6481586" y="952500"/>
            <a:ext cx="3264755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8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10717-986B-441E-9A7A-783A9F5E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lists 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052F7-F1EC-40ED-BEB4-C63B6990320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4962" r="1" b="16237"/>
          <a:stretch/>
        </p:blipFill>
        <p:spPr bwMode="auto">
          <a:xfrm>
            <a:off x="1139319" y="1675227"/>
            <a:ext cx="9913361" cy="46573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F88AF32-6A6C-46A8-9FFD-889616E2DE34}"/>
              </a:ext>
            </a:extLst>
          </p:cNvPr>
          <p:cNvSpPr/>
          <p:nvPr/>
        </p:nvSpPr>
        <p:spPr>
          <a:xfrm>
            <a:off x="556532" y="4694830"/>
            <a:ext cx="1105468" cy="491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55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A0FD-198D-49FB-8F23-FF58BBD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to keep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E1C55-803D-47A6-8BC4-EFA41CE6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Each Tech Services partner exports the list to a spreadsheet before beginning the deletion process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 saved export was created for uniformity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statistical data on the spreadsheets are kept on a monthly basis to mirror the pre-COVID-19 procedures</a:t>
            </a:r>
          </a:p>
        </p:txBody>
      </p:sp>
    </p:spTree>
    <p:extLst>
      <p:ext uri="{BB962C8B-B14F-4D97-AF65-F5344CB8AC3E}">
        <p14:creationId xmlns:p14="http://schemas.microsoft.com/office/powerpoint/2010/main" val="4075821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5F03-9636-4C1F-80CC-1734775C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were created to mirror in person weeding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D5632-D467-47A0-B2B8-67B1ADCBC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Old – Book trucks filled with discards, sometimes with multi-volume sets close together, sometimes in random order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New – </a:t>
            </a:r>
            <a:r>
              <a:rPr lang="en-US" i="1" dirty="0"/>
              <a:t>Book trucks filled with discards, call number order a bit more uniform, GreenGlass’s call number sort is less than perfect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Old – Tech Services staff scans barcode, pulls up bib in Sierra, grabs the OCLC number,  deletes holdings from OCLC and deletes Sierra record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New – </a:t>
            </a:r>
            <a:r>
              <a:rPr lang="en-US" i="1" dirty="0"/>
              <a:t>Tech Services staff pulls up the list in Sierra create lists, grabs the OCLC number from the bib record and follows old procedure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Old – Titles on truck are counted by call number for monthly stats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New – </a:t>
            </a:r>
            <a:r>
              <a:rPr lang="en-US" i="1" dirty="0"/>
              <a:t>Exported data is saved for monthly stats</a:t>
            </a:r>
          </a:p>
        </p:txBody>
      </p:sp>
    </p:spTree>
    <p:extLst>
      <p:ext uri="{BB962C8B-B14F-4D97-AF65-F5344CB8AC3E}">
        <p14:creationId xmlns:p14="http://schemas.microsoft.com/office/powerpoint/2010/main" val="71423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60AB-1681-47C3-AA87-5BE38611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Wolfgram Memorial Library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75083-4491-42C2-BF95-E372B5D5F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This project is limited to the circulating collection on the main campus in Chester, Pennsylvania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Wolfgram Memorial Library is the only library on this campus and serves the undergraduate and graduate students, as well as faculty and staff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library celebrated it’s 50</a:t>
            </a:r>
            <a:r>
              <a:rPr lang="en-US" sz="2400" baseline="30000" dirty="0"/>
              <a:t>th</a:t>
            </a:r>
            <a:r>
              <a:rPr lang="en-US" sz="2400" dirty="0"/>
              <a:t> anniversary this past fall</a:t>
            </a:r>
          </a:p>
        </p:txBody>
      </p:sp>
    </p:spTree>
    <p:extLst>
      <p:ext uri="{BB962C8B-B14F-4D97-AF65-F5344CB8AC3E}">
        <p14:creationId xmlns:p14="http://schemas.microsoft.com/office/powerpoint/2010/main" val="4055112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44C0-59A6-4AFE-A79B-18136565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B663F-C3EB-4FD7-85C1-D3E3B0687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Phase 1 of this project is to weed approximately 5,000 titles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Uncertain when we will return to working in person full time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format of this project will be re-evaluated when the situation changes</a:t>
            </a:r>
          </a:p>
        </p:txBody>
      </p:sp>
    </p:spTree>
    <p:extLst>
      <p:ext uri="{BB962C8B-B14F-4D97-AF65-F5344CB8AC3E}">
        <p14:creationId xmlns:p14="http://schemas.microsoft.com/office/powerpoint/2010/main" val="2721221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DBB4-3FD3-4A67-A454-46F734B4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meantime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2AB0-BF6A-4AE5-BF1D-4589805B4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We have made a dent in our weeding project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We have established closer inter-departmental relationships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logistics of moving discards out of our building (we do not have a loading dock) works much smoother with our slower pace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09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8262" y="3647418"/>
            <a:ext cx="4224337" cy="95567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3E5B-F217-4E1F-9154-8D18008A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9C6BA-064B-4F0B-8317-95F8A029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2340429"/>
            <a:ext cx="11083555" cy="38365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300000"/>
              </a:lnSpc>
              <a:buNone/>
            </a:pPr>
            <a:r>
              <a:rPr lang="en-US" sz="2400" dirty="0"/>
              <a:t>Roz Goldstein</a:t>
            </a:r>
          </a:p>
          <a:p>
            <a:pPr marL="0" indent="0" algn="ctr">
              <a:lnSpc>
                <a:spcPct val="300000"/>
              </a:lnSpc>
              <a:buNone/>
            </a:pPr>
            <a:r>
              <a:rPr lang="en-US" sz="2400" dirty="0"/>
              <a:t>rmgoldstein@widener.edu</a:t>
            </a:r>
          </a:p>
        </p:txBody>
      </p:sp>
    </p:spTree>
    <p:extLst>
      <p:ext uri="{BB962C8B-B14F-4D97-AF65-F5344CB8AC3E}">
        <p14:creationId xmlns:p14="http://schemas.microsoft.com/office/powerpoint/2010/main" val="28259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3CC-FE89-674D-8E67-6D80743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tx1"/>
                </a:solidFill>
                <a:latin typeface="+mj-lt"/>
                <a:cs typeface="+mj-cs"/>
              </a:rPr>
              <a:t>Wolfgram Memorial Library</a:t>
            </a:r>
            <a:br>
              <a:rPr lang="en-US" sz="5000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50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tree, outdoor, grass, sky&#10;&#10;Description automatically generated">
            <a:extLst>
              <a:ext uri="{FF2B5EF4-FFF2-40B4-BE49-F238E27FC236}">
                <a16:creationId xmlns:a16="http://schemas.microsoft.com/office/drawing/2014/main" id="{FB5F9A0E-8291-4DCB-BD80-5CFA8E93F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02" r="-1" b="2191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3547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F07F-13BC-4EFD-8637-219DAF81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+mj-lt"/>
                <a:cs typeface="+mj-cs"/>
              </a:rPr>
              <a:t>Wolfgram Memorial Library from the air</a:t>
            </a:r>
            <a:br>
              <a:rPr lang="en-US" sz="3800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38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tree, outdoor, grass, stone&#10;&#10;Description automatically generated">
            <a:extLst>
              <a:ext uri="{FF2B5EF4-FFF2-40B4-BE49-F238E27FC236}">
                <a16:creationId xmlns:a16="http://schemas.microsoft.com/office/drawing/2014/main" id="{D18BDE91-3F7A-4C94-8E1E-5FAE56242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9271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C4A06-EE2A-4300-975F-B44431CB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Weeding traditions at Wolfgram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D04C-A1C7-443A-9040-9C94E4828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There is no history of consistent weeding of the circulating collection and no pressure from past administrations to engage in a systematic weeding project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Over the years weeding the circulating collection was dependent on the personality of the subject liaison librarian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Some sections of the circulating collection had been weeded over the years using the data retrieved via create lists and exported to spreadsheets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Parts of the collection have old, never circulated books deteriorating on the shelves</a:t>
            </a:r>
          </a:p>
        </p:txBody>
      </p:sp>
    </p:spTree>
    <p:extLst>
      <p:ext uri="{BB962C8B-B14F-4D97-AF65-F5344CB8AC3E}">
        <p14:creationId xmlns:p14="http://schemas.microsoft.com/office/powerpoint/2010/main" val="413057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2245-1A71-49DA-B0B6-57E1D7FF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Weeding traditions – part 2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0380-BC9C-4D44-A6CD-9E6AE15C4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reference collection has been heavily weeded at least twice in order to create more study space on our main level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Space was the major goal of these reference weeding projects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Tech Services staff was overwhelmed with the volume of work </a:t>
            </a:r>
          </a:p>
          <a:p>
            <a:pPr lvl="1"/>
            <a:r>
              <a:rPr lang="en-US" sz="2400" dirty="0"/>
              <a:t>Little thought was put into some of the weeding decisions</a:t>
            </a:r>
          </a:p>
          <a:p>
            <a:pPr lvl="1"/>
            <a:r>
              <a:rPr lang="en-US" sz="2400" dirty="0"/>
              <a:t>In at least one or two cases, the titles for current standing orders were discarded without sharing the information to the appropriate staff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740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859B-176D-4A17-BFB3-8A6AE349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OCLC’s GreenGlass analysis tool to the rescue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85BF-689C-4C4A-AC65-584D1B1C9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During the Summer 2019 our new library director introduced the idea that we contract with GreenGlass to analyze our data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In the Fall 2019 we sent the bib and item records to Greenglass to help with our collection management decisions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data returned included OCLC holdings data with information on local and global holdings as well as the holdings on the comparator libraries we selected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5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B8C3-94DE-4B94-9EEF-1D91F297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project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638D-F6BE-4A3A-A680-3C46E13A7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In early 2020 we began planning on how to move forward with the project</a:t>
            </a:r>
          </a:p>
          <a:p>
            <a:pPr lvl="1"/>
            <a:r>
              <a:rPr lang="en-US" sz="2400" dirty="0"/>
              <a:t>Plans were for made to evaluate the data during the spring semester</a:t>
            </a:r>
          </a:p>
          <a:p>
            <a:pPr lvl="1"/>
            <a:r>
              <a:rPr lang="en-US" sz="2400" dirty="0"/>
              <a:t>Physical weeding would be done during the summer months with fewer people in the library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Each subject liaison librarian was able to control the data points best fitting their subject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We will have access to our GreenGlass data for two years from Fall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4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7128F65B609478E6BAE05B8D87665" ma:contentTypeVersion="12" ma:contentTypeDescription="Create a new document." ma:contentTypeScope="" ma:versionID="284c1d4d60195cfbf50c4e685b5b1c32">
  <xsd:schema xmlns:xsd="http://www.w3.org/2001/XMLSchema" xmlns:xs="http://www.w3.org/2001/XMLSchema" xmlns:p="http://schemas.microsoft.com/office/2006/metadata/properties" xmlns:ns2="1ee16b87-d06b-4acc-bab3-ebea1d9e5ffa" xmlns:ns3="15b4db40-66c5-4774-a7a4-592c47258125" targetNamespace="http://schemas.microsoft.com/office/2006/metadata/properties" ma:root="true" ma:fieldsID="b8abf1d6d1882515d255da7733969a97" ns2:_="" ns3:_="">
    <xsd:import namespace="1ee16b87-d06b-4acc-bab3-ebea1d9e5ffa"/>
    <xsd:import namespace="15b4db40-66c5-4774-a7a4-592c472581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b4db40-66c5-4774-a7a4-592c47258125">
      <UserInfo>
        <DisplayName>Stephanie Smith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6A7E153-2A2C-4AC4-9EDE-4335049703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0800BD-7683-4F8A-96FE-A3DE81945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16b87-d06b-4acc-bab3-ebea1d9e5ffa"/>
    <ds:schemaRef ds:uri="15b4db40-66c5-4774-a7a4-592c47258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F9655-2023-4CDE-8CF6-16CB6DC1D549}">
  <ds:schemaRefs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5b4db40-66c5-4774-a7a4-592c47258125"/>
    <ds:schemaRef ds:uri="1ee16b87-d06b-4acc-bab3-ebea1d9e5ffa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1494</Words>
  <Application>Microsoft Office PowerPoint</Application>
  <PresentationFormat>Widescreen</PresentationFormat>
  <Paragraphs>190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Georgia</vt:lpstr>
      <vt:lpstr>Roboto</vt:lpstr>
      <vt:lpstr>Roboto Medium</vt:lpstr>
      <vt:lpstr>Segoe UI Historic</vt:lpstr>
      <vt:lpstr>Wingdings</vt:lpstr>
      <vt:lpstr>Office Theme</vt:lpstr>
      <vt:lpstr>Using Mobile Worklists </vt:lpstr>
      <vt:lpstr>Widener University </vt:lpstr>
      <vt:lpstr>Wolfgram Memorial Library </vt:lpstr>
      <vt:lpstr>Wolfgram Memorial Library </vt:lpstr>
      <vt:lpstr>Wolfgram Memorial Library from the air </vt:lpstr>
      <vt:lpstr>Weeding traditions at Wolfgram Library</vt:lpstr>
      <vt:lpstr>Weeding traditions – part 2 </vt:lpstr>
      <vt:lpstr>OCLC’s GreenGlass analysis tool to the rescue</vt:lpstr>
      <vt:lpstr>Preliminary project plan</vt:lpstr>
      <vt:lpstr>GreenGlass Query Screen </vt:lpstr>
      <vt:lpstr>Some of the useful metrics from GreenGlass  </vt:lpstr>
      <vt:lpstr>COVID-19 and library closure </vt:lpstr>
      <vt:lpstr>Limited contact weeding for COVID-19 era  </vt:lpstr>
      <vt:lpstr>Mobile Worklists</vt:lpstr>
      <vt:lpstr>Our past limited use of the Mobile Worklists app </vt:lpstr>
      <vt:lpstr>There was once a chance we were going to use this app at Wolfgram Library</vt:lpstr>
      <vt:lpstr>Mobile Worklists sign in screen </vt:lpstr>
      <vt:lpstr>Mobile Worklists was the perfect solution for this weeding project</vt:lpstr>
      <vt:lpstr>Scope of the project</vt:lpstr>
      <vt:lpstr>Spreadsheets have not disappeared</vt:lpstr>
      <vt:lpstr>The work flow </vt:lpstr>
      <vt:lpstr>The steps with Mobile Worklists are easy </vt:lpstr>
      <vt:lpstr>  Signed  onto  Mobile Worklists  </vt:lpstr>
      <vt:lpstr>My Lists Display</vt:lpstr>
      <vt:lpstr>Resulting list </vt:lpstr>
      <vt:lpstr>Click the export button </vt:lpstr>
      <vt:lpstr>Create lists  </vt:lpstr>
      <vt:lpstr>Easy to keep stats</vt:lpstr>
      <vt:lpstr>Procedures were created to mirror in person weeding</vt:lpstr>
      <vt:lpstr>Going forward</vt:lpstr>
      <vt:lpstr>In the meantime </vt:lpstr>
      <vt:lpstr>PowerPoint Presentation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Mobile Worklists </dc:title>
  <dc:creator>Rosalyn M Goldstein</dc:creator>
  <cp:lastModifiedBy>Rosalyn M Goldstein</cp:lastModifiedBy>
  <cp:revision>26</cp:revision>
  <cp:lastPrinted>2021-03-12T19:05:43Z</cp:lastPrinted>
  <dcterms:created xsi:type="dcterms:W3CDTF">2021-03-04T01:56:59Z</dcterms:created>
  <dcterms:modified xsi:type="dcterms:W3CDTF">2021-03-13T18:26:13Z</dcterms:modified>
</cp:coreProperties>
</file>