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alecomputing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Virtualization</a:t>
            </a:r>
            <a:br>
              <a:rPr lang="en-US" dirty="0" smtClean="0"/>
            </a:br>
            <a:r>
              <a:rPr lang="en-US" dirty="0" smtClean="0"/>
              <a:t>Does it have to be Complicated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00" y="3182249"/>
            <a:ext cx="6996825" cy="1676190"/>
          </a:xfrm>
        </p:spPr>
      </p:pic>
      <p:sp>
        <p:nvSpPr>
          <p:cNvPr id="7" name="TextBox 6"/>
          <p:cNvSpPr txBox="1"/>
          <p:nvPr/>
        </p:nvSpPr>
        <p:spPr>
          <a:xfrm>
            <a:off x="3647560" y="5504688"/>
            <a:ext cx="699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Rex Helwig – Computer </a:t>
            </a:r>
            <a:r>
              <a:rPr lang="en-US" dirty="0"/>
              <a:t>N</a:t>
            </a:r>
            <a:r>
              <a:rPr lang="en-US" dirty="0" smtClean="0"/>
              <a:t>etwork Services Manager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63624"/>
            <a:ext cx="9905999" cy="4626864"/>
          </a:xfrm>
        </p:spPr>
        <p:txBody>
          <a:bodyPr/>
          <a:lstStyle/>
          <a:p>
            <a:r>
              <a:rPr lang="en-US" dirty="0" smtClean="0"/>
              <a:t>Live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1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8" y="557921"/>
            <a:ext cx="6996825" cy="1676190"/>
          </a:xfrm>
        </p:spPr>
      </p:pic>
      <p:sp>
        <p:nvSpPr>
          <p:cNvPr id="5" name="TextBox 4"/>
          <p:cNvSpPr txBox="1"/>
          <p:nvPr/>
        </p:nvSpPr>
        <p:spPr>
          <a:xfrm>
            <a:off x="1371600" y="2624328"/>
            <a:ext cx="9509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are one of 23 Public Library Systems in New York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have 33 member Public Libraries and 1 Special Library which span 5 Counties from Lake Ontario to the Pennsylvania border and covers 2,507 square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Central Library has their Polaris Clients loaded locally and access us via a direct connection through their Polaris Application Server.  System HQ has Polaris Clients loaded locally also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other libraries connect using Remote Desktop.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2016: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We had 535,534 Bibliographic Records.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1,002,914 Item Records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System-wide annual circulation was 1,900,071 checkouts and renewals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685800"/>
            <a:ext cx="9905999" cy="53400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have a virtualized environment based on the Scale Computing Hyper Converged HC3 Data </a:t>
            </a:r>
            <a:r>
              <a:rPr lang="en-US" dirty="0"/>
              <a:t>Center Platform (</a:t>
            </a:r>
            <a:r>
              <a:rPr lang="en-US" dirty="0">
                <a:hlinkClick r:id="rId2"/>
              </a:rPr>
              <a:t>https://www.scalecomputing.com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Hypervisor is Linux KVM with Scale Computing’s  proprietary Graphical Interface</a:t>
            </a:r>
          </a:p>
          <a:p>
            <a:r>
              <a:rPr lang="en-US" dirty="0" smtClean="0"/>
              <a:t>Our configuration consists of 4 nodes</a:t>
            </a:r>
          </a:p>
          <a:p>
            <a:pPr lvl="1"/>
            <a:r>
              <a:rPr lang="en-US" dirty="0" smtClean="0"/>
              <a:t>Each node has:</a:t>
            </a:r>
          </a:p>
          <a:p>
            <a:pPr lvl="2"/>
            <a:r>
              <a:rPr lang="en-US" dirty="0" smtClean="0"/>
              <a:t>128 GB RAM, 4-900 GB 10K HD’s</a:t>
            </a:r>
            <a:r>
              <a:rPr lang="en-US" dirty="0"/>
              <a:t> (3.6 </a:t>
            </a:r>
            <a:r>
              <a:rPr lang="en-US" dirty="0" smtClean="0"/>
              <a:t>TB/node), 4 GB NIC’s, 6 core CPU</a:t>
            </a:r>
          </a:p>
          <a:p>
            <a:pPr lvl="1"/>
            <a:r>
              <a:rPr lang="en-US" dirty="0" smtClean="0"/>
              <a:t>Cluster has:</a:t>
            </a:r>
          </a:p>
          <a:p>
            <a:pPr lvl="2"/>
            <a:r>
              <a:rPr lang="en-US" dirty="0" smtClean="0"/>
              <a:t>512 GB RAM, 14.4 TB HD and 24 CPU cores</a:t>
            </a:r>
          </a:p>
          <a:p>
            <a:pPr lvl="1"/>
            <a:r>
              <a:rPr lang="en-US" dirty="0" smtClean="0"/>
              <a:t>2 Dell N2024 Managed Gigabit Switches</a:t>
            </a:r>
            <a:endParaRPr lang="en-US" dirty="0"/>
          </a:p>
          <a:p>
            <a:r>
              <a:rPr lang="en-US" dirty="0" smtClean="0"/>
              <a:t>Currently we are running 13 Virtual Machines on our Platform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4440" y="320040"/>
            <a:ext cx="883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cap="all" dirty="0" smtClean="0">
                <a:latin typeface="+mj-lt"/>
              </a:rPr>
              <a:t>Infrastructure</a:t>
            </a:r>
            <a:endParaRPr lang="en-US" sz="2400" u="sng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96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79" y="1142365"/>
            <a:ext cx="9239955" cy="5197475"/>
          </a:xfrm>
        </p:spPr>
      </p:pic>
      <p:sp>
        <p:nvSpPr>
          <p:cNvPr id="5" name="TextBox 4"/>
          <p:cNvSpPr txBox="1"/>
          <p:nvPr/>
        </p:nvSpPr>
        <p:spPr>
          <a:xfrm>
            <a:off x="1483579" y="329184"/>
            <a:ext cx="916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cap="all" dirty="0" smtClean="0"/>
              <a:t>What it Looks Like</a:t>
            </a:r>
            <a:endParaRPr lang="en-US" sz="2400" u="sng" cap="all" dirty="0"/>
          </a:p>
        </p:txBody>
      </p:sp>
    </p:spTree>
    <p:extLst>
      <p:ext uri="{BB962C8B-B14F-4D97-AF65-F5344CB8AC3E}">
        <p14:creationId xmlns:p14="http://schemas.microsoft.com/office/powerpoint/2010/main" val="119208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3044952"/>
            <a:ext cx="9905999" cy="274624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696" y="3331217"/>
            <a:ext cx="4571429" cy="2152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0160" y="1051560"/>
            <a:ext cx="9930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a pair of dedicated Dell N2024 Managed Gigabit switches with VLAN’s for the Backplane communication between the nodes and the connectivity to the LAN.  Each node has 2 NIC’s for the backplane communication and 2 NIC’s for the LAN communication.  Each Backplane and LAN NIC is plugged into a different switch for redundancy.  Each switch has a single connection to our main LAN switch which are bound together.  With this configuration, if any NIC on a node fails or if a switch fails, there isn’t any interruption of the backplane or LAN traffic.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17320" y="438912"/>
            <a:ext cx="9630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cap="all" dirty="0" smtClean="0">
                <a:latin typeface="+mj-lt"/>
              </a:rPr>
              <a:t>Network infrastructure</a:t>
            </a:r>
            <a:endParaRPr lang="en-US" sz="2400" u="sng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58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97634"/>
          </a:xfrm>
        </p:spPr>
        <p:txBody>
          <a:bodyPr>
            <a:normAutofit/>
          </a:bodyPr>
          <a:lstStyle/>
          <a:p>
            <a:pPr algn="ctr"/>
            <a:r>
              <a:rPr lang="en-US" sz="2400" u="sng" dirty="0" smtClean="0"/>
              <a:t>Microsoft licensing</a:t>
            </a:r>
            <a:endParaRPr lang="en-US" sz="2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29969"/>
            <a:ext cx="9905999" cy="2578608"/>
          </a:xfrm>
        </p:spPr>
        <p:txBody>
          <a:bodyPr/>
          <a:lstStyle/>
          <a:p>
            <a:r>
              <a:rPr lang="en-US" dirty="0" smtClean="0"/>
              <a:t>4 copies of MS Server 2012R2 Datacenter (1 for each node)</a:t>
            </a:r>
          </a:p>
          <a:p>
            <a:pPr lvl="1"/>
            <a:r>
              <a:rPr lang="en-US" dirty="0" smtClean="0"/>
              <a:t>This allows me the flexibility to create as many VM’s as I want without having to purchase any additional Server Licenses (This licensing model </a:t>
            </a:r>
            <a:r>
              <a:rPr lang="en-US" dirty="0" smtClean="0"/>
              <a:t>changed </a:t>
            </a:r>
            <a:r>
              <a:rPr lang="en-US" dirty="0" smtClean="0"/>
              <a:t>for Server </a:t>
            </a:r>
            <a:r>
              <a:rPr lang="en-US" dirty="0" smtClean="0"/>
              <a:t>2016 so plan accordingly)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MS SQL Server licensing has used the Core model in the past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97634"/>
          </a:xfrm>
        </p:spPr>
        <p:txBody>
          <a:bodyPr>
            <a:normAutofit/>
          </a:bodyPr>
          <a:lstStyle/>
          <a:p>
            <a:pPr algn="ctr"/>
            <a:r>
              <a:rPr lang="en-US" sz="2400" u="sng" dirty="0" smtClean="0"/>
              <a:t>Benefits from My Perspective</a:t>
            </a:r>
            <a:endParaRPr lang="en-US" sz="2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16152"/>
            <a:ext cx="9905999" cy="5321808"/>
          </a:xfrm>
        </p:spPr>
        <p:txBody>
          <a:bodyPr/>
          <a:lstStyle/>
          <a:p>
            <a:r>
              <a:rPr lang="en-US" dirty="0" smtClean="0"/>
              <a:t>No SAN (Storage Area Network) and all of the complexities that come with it</a:t>
            </a:r>
          </a:p>
          <a:p>
            <a:pPr lvl="1"/>
            <a:r>
              <a:rPr lang="en-US" dirty="0" smtClean="0"/>
              <a:t>If you need more storage capacity then you can add up to 8 nodes per cluster</a:t>
            </a:r>
          </a:p>
          <a:p>
            <a:r>
              <a:rPr lang="en-US" dirty="0" smtClean="0"/>
              <a:t>Automatic failover of VM’s if a node fails</a:t>
            </a:r>
          </a:p>
          <a:p>
            <a:r>
              <a:rPr lang="en-US" dirty="0" smtClean="0"/>
              <a:t>Move a VM from one node to another without any disruption in service</a:t>
            </a:r>
          </a:p>
          <a:p>
            <a:r>
              <a:rPr lang="en-US" dirty="0" smtClean="0"/>
              <a:t>Firmware upgrades automatically move VM’s to the other nodes while each node is upgraded so there is no disruption in availability</a:t>
            </a:r>
          </a:p>
          <a:p>
            <a:r>
              <a:rPr lang="en-US" dirty="0" smtClean="0"/>
              <a:t>Schedule when and how many VM snapshots are created and kept</a:t>
            </a:r>
          </a:p>
          <a:p>
            <a:r>
              <a:rPr lang="en-US" dirty="0" smtClean="0"/>
              <a:t>You can create a new VM from any of the existing VM </a:t>
            </a:r>
            <a:r>
              <a:rPr lang="en-US" dirty="0" smtClean="0"/>
              <a:t>snapshots</a:t>
            </a:r>
          </a:p>
          <a:p>
            <a:r>
              <a:rPr lang="en-US" dirty="0" smtClean="0"/>
              <a:t>Need more resources, add a node up to 8 nodes per cluster</a:t>
            </a:r>
            <a:endParaRPr lang="en-US" dirty="0" smtClean="0"/>
          </a:p>
          <a:p>
            <a:r>
              <a:rPr lang="en-US" dirty="0" smtClean="0"/>
              <a:t>It’s so easy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5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71630"/>
            <a:ext cx="9905998" cy="597634"/>
          </a:xfrm>
        </p:spPr>
        <p:txBody>
          <a:bodyPr>
            <a:normAutofit/>
          </a:bodyPr>
          <a:lstStyle/>
          <a:p>
            <a:pPr algn="ctr"/>
            <a:r>
              <a:rPr lang="en-US" sz="2400" u="sng" dirty="0" smtClean="0"/>
              <a:t>Scale computing dashboard</a:t>
            </a:r>
            <a:endParaRPr lang="en-US" sz="2400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506" y="969264"/>
            <a:ext cx="10537812" cy="577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9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63624"/>
            <a:ext cx="9905999" cy="4626864"/>
          </a:xfrm>
        </p:spPr>
        <p:txBody>
          <a:bodyPr/>
          <a:lstStyle/>
          <a:p>
            <a:r>
              <a:rPr lang="en-US" dirty="0" smtClean="0"/>
              <a:t>When we purchased the platform </a:t>
            </a:r>
            <a:r>
              <a:rPr lang="en-US" dirty="0" smtClean="0"/>
              <a:t>we also purchased 4 additional years of hardware/software/support </a:t>
            </a:r>
            <a:r>
              <a:rPr lang="en-US" dirty="0" smtClean="0"/>
              <a:t>coverage.</a:t>
            </a:r>
          </a:p>
          <a:p>
            <a:pPr lvl="1"/>
            <a:r>
              <a:rPr lang="en-US" dirty="0" smtClean="0"/>
              <a:t>When our current support contract is up, we can continue to purchase additional years until the hardware is no longer supported.</a:t>
            </a:r>
          </a:p>
          <a:p>
            <a:r>
              <a:rPr lang="en-US" dirty="0" smtClean="0"/>
              <a:t>Possible SSD hard drive upgrade which includes 1 SSD drive for each node</a:t>
            </a:r>
          </a:p>
          <a:p>
            <a:pPr lvl="1"/>
            <a:r>
              <a:rPr lang="en-US" dirty="0" smtClean="0"/>
              <a:t>Will require </a:t>
            </a:r>
            <a:r>
              <a:rPr lang="en-US" dirty="0" smtClean="0"/>
              <a:t>an upgrade to the </a:t>
            </a:r>
            <a:r>
              <a:rPr lang="en-US" dirty="0" smtClean="0"/>
              <a:t>backplane NIC’s </a:t>
            </a:r>
            <a:r>
              <a:rPr lang="en-US" dirty="0" smtClean="0"/>
              <a:t>and </a:t>
            </a:r>
            <a:r>
              <a:rPr lang="en-US" dirty="0" smtClean="0"/>
              <a:t>both switches </a:t>
            </a:r>
            <a:r>
              <a:rPr lang="en-US" dirty="0" smtClean="0"/>
              <a:t>to 10 Gigabit.</a:t>
            </a:r>
          </a:p>
          <a:p>
            <a:pPr lvl="1"/>
            <a:r>
              <a:rPr lang="en-US" dirty="0" smtClean="0"/>
              <a:t>I could then select which VM’s I want to run on the SSD’s.  </a:t>
            </a:r>
            <a:r>
              <a:rPr lang="en-US" dirty="0" smtClean="0"/>
              <a:t>For example, I </a:t>
            </a:r>
            <a:r>
              <a:rPr lang="en-US" dirty="0" smtClean="0"/>
              <a:t>could put the Polaris Production Server and </a:t>
            </a:r>
            <a:r>
              <a:rPr lang="en-US" dirty="0" err="1" smtClean="0"/>
              <a:t>PowerPAC</a:t>
            </a:r>
            <a:r>
              <a:rPr lang="en-US" dirty="0" smtClean="0"/>
              <a:t> servers on the SSD which should make them run faster.  I’m not experiencing any </a:t>
            </a:r>
            <a:r>
              <a:rPr lang="en-US" dirty="0" smtClean="0"/>
              <a:t>latency issues </a:t>
            </a:r>
            <a:r>
              <a:rPr lang="en-US" dirty="0" smtClean="0"/>
              <a:t>currently so I’m still on the fence about it.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4440" y="841248"/>
            <a:ext cx="962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cap="all" dirty="0" smtClean="0">
                <a:latin typeface="+mj-lt"/>
              </a:rPr>
              <a:t>Future plans for this platform</a:t>
            </a:r>
            <a:endParaRPr lang="en-US" sz="2400" u="sng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1490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613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Tw Cen MT</vt:lpstr>
      <vt:lpstr>Circuit</vt:lpstr>
      <vt:lpstr>Virtualization Does it have to be Complicated</vt:lpstr>
      <vt:lpstr>PowerPoint Presentation</vt:lpstr>
      <vt:lpstr>PowerPoint Presentation</vt:lpstr>
      <vt:lpstr>PowerPoint Presentation</vt:lpstr>
      <vt:lpstr>PowerPoint Presentation</vt:lpstr>
      <vt:lpstr>Microsoft licensing</vt:lpstr>
      <vt:lpstr>Benefits from My Perspective</vt:lpstr>
      <vt:lpstr>Scale computing dashboard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2017-03-24T18:06:30Z</dcterms:created>
  <dcterms:modified xsi:type="dcterms:W3CDTF">2017-03-31T19:55:32Z</dcterms:modified>
</cp:coreProperties>
</file>