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6" r:id="rId3"/>
    <p:sldId id="271" r:id="rId4"/>
    <p:sldId id="259" r:id="rId5"/>
    <p:sldId id="270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2" r:id="rId16"/>
    <p:sldId id="281" r:id="rId17"/>
    <p:sldId id="283" r:id="rId18"/>
    <p:sldId id="267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747"/>
    <a:srgbClr val="5E5E5E"/>
    <a:srgbClr val="FBAF41"/>
    <a:srgbClr val="814396"/>
    <a:srgbClr val="000000"/>
    <a:srgbClr val="F7941E"/>
    <a:srgbClr val="010000"/>
    <a:srgbClr val="363738"/>
    <a:srgbClr val="34466A"/>
    <a:srgbClr val="445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44"/>
  </p:normalViewPr>
  <p:slideViewPr>
    <p:cSldViewPr snapToObjects="1">
      <p:cViewPr varScale="1">
        <p:scale>
          <a:sx n="98" d="100"/>
          <a:sy n="98" d="100"/>
        </p:scale>
        <p:origin x="5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127" d="100"/>
          <a:sy n="127" d="100"/>
        </p:scale>
        <p:origin x="448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88035-4058-5C49-8BD7-16E3BDCF2F99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5E42B-5233-0E4B-B874-E3BB3D9C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50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7516E-18FD-0744-B275-F4E7A76ECEF9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53187-4E7A-9D4E-8D20-4DF01D046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41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29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58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92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01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01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85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10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09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53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36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90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51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95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0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8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807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1323594"/>
            <a:ext cx="4419600" cy="471678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1795272"/>
            <a:ext cx="4419600" cy="471678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150"/>
            <a:ext cx="8839200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2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257800" y="819150"/>
            <a:ext cx="3733800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2399" y="819150"/>
            <a:ext cx="4953001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Tex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2400" y="819150"/>
            <a:ext cx="8839200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807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1323594"/>
            <a:ext cx="4419600" cy="471678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1795272"/>
            <a:ext cx="4419600" cy="471678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19150"/>
            <a:ext cx="88392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12913"/>
            <a:ext cx="9148174" cy="4369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rgbClr val="7030A0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24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1pPr>
      <a:lvl2pPr marL="742950" indent="-28575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»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innovativeusers.org/resources/index.php?option=com_content&amp;view=article&amp;id=174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Functionality with CSS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6106" y="1059180"/>
            <a:ext cx="5005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Small risk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Just requires ignoring </a:t>
            </a:r>
            <a:r>
              <a:rPr lang="en-US" dirty="0" err="1" smtClean="0"/>
              <a:t>Innovative’s</a:t>
            </a:r>
            <a:r>
              <a:rPr lang="en-US" dirty="0" smtClean="0"/>
              <a:t> warning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-247135" y="2346961"/>
            <a:ext cx="963827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3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Functionality with CSS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6107" y="1059180"/>
            <a:ext cx="35486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Recommend using Chrome’s Inspect function to identify the relevant HTML tags and do a quick test of the results of adding CSS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763" y="1094559"/>
            <a:ext cx="5292237" cy="2180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948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530" y="1276350"/>
            <a:ext cx="4872940" cy="23063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Functionality with CSS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715000" y="1223010"/>
            <a:ext cx="14478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28800" y="2190750"/>
            <a:ext cx="21336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695700" y="3176231"/>
            <a:ext cx="1790700" cy="2400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917030" y="365107"/>
            <a:ext cx="22269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5E5E5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100" dirty="0" err="1">
                <a:solidFill>
                  <a:srgbClr val="5E5E5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myAccountInfo</a:t>
            </a:r>
            <a:r>
              <a:rPr lang="en-US" sz="1100" dirty="0">
                <a:solidFill>
                  <a:srgbClr val="5E5E5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100" dirty="0">
                <a:solidFill>
                  <a:srgbClr val="5E5E5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font-size: 140%;</a:t>
            </a:r>
          </a:p>
          <a:p>
            <a:r>
              <a:rPr lang="en-US" sz="1100" dirty="0">
                <a:solidFill>
                  <a:srgbClr val="5E5E5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3714750"/>
            <a:ext cx="22059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5E5E5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100" dirty="0" err="1">
                <a:solidFill>
                  <a:srgbClr val="5E5E5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overDriveInfo</a:t>
            </a:r>
            <a:r>
              <a:rPr lang="en-US" sz="1100" dirty="0">
                <a:solidFill>
                  <a:srgbClr val="5E5E5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100" dirty="0">
                <a:solidFill>
                  <a:srgbClr val="5E5E5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100" dirty="0" err="1">
                <a:solidFill>
                  <a:srgbClr val="5E5E5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display:none</a:t>
            </a:r>
            <a:r>
              <a:rPr lang="en-US" sz="1100" dirty="0">
                <a:solidFill>
                  <a:srgbClr val="5E5E5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100" dirty="0">
                <a:solidFill>
                  <a:srgbClr val="5E5E5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1234678"/>
            <a:ext cx="21355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5E5E5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100" dirty="0" err="1">
                <a:solidFill>
                  <a:srgbClr val="5E5E5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articlesLoginAlert</a:t>
            </a:r>
            <a:r>
              <a:rPr lang="en-US" sz="1100" dirty="0">
                <a:solidFill>
                  <a:srgbClr val="5E5E5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100" dirty="0" smtClean="0">
                <a:solidFill>
                  <a:srgbClr val="5E5E5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100" dirty="0" err="1" smtClean="0">
                <a:solidFill>
                  <a:srgbClr val="5E5E5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position:relative</a:t>
            </a:r>
            <a:r>
              <a:rPr lang="en-US" sz="1100" dirty="0">
                <a:solidFill>
                  <a:srgbClr val="5E5E5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100" dirty="0">
                <a:solidFill>
                  <a:srgbClr val="5E5E5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917030" y="965271"/>
            <a:ext cx="381000" cy="2514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182065" y="1814869"/>
            <a:ext cx="655320" cy="4193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4267200" y="3481315"/>
            <a:ext cx="150470" cy="3254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32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Functionality with JavaScript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6107" y="1059180"/>
            <a:ext cx="35486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Increased risk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LCI uses to redirect patron directly to My Account page upon login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0" y="1059180"/>
            <a:ext cx="518160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function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getParameterByName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(name) {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name =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name.replace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(/[\[]/, "\\[").replace(/[\]]/, "\\]")</a:t>
            </a:r>
          </a:p>
          <a:p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regex = new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RegExp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("[\\?&amp;]" + name + "=([^&amp;#]*)"),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results =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regex.exec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location.search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return results === null ? "" :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decodeURIComponent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(results[1].replace(/\+/g, " "));</a:t>
            </a:r>
          </a:p>
          <a:p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logintest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getParameterByName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loginReason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');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logintest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=="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doDefault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") {</a:t>
            </a:r>
          </a:p>
          <a:p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gotoURL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myLibraryURL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+"/iii/encore/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myaccount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";</a:t>
            </a:r>
          </a:p>
          <a:p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window.location.replace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gotoURL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9469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ookies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894" y="-87170"/>
            <a:ext cx="293370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0"/>
            <a:ext cx="8839200" cy="9258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Functionality with Cookies</a:t>
            </a:r>
            <a:br>
              <a:rPr lang="en-US" dirty="0" smtClean="0"/>
            </a:br>
            <a:r>
              <a:rPr lang="en-US" dirty="0" smtClean="0"/>
              <a:t>(aka Fancier JavaScript)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6106" y="1059180"/>
            <a:ext cx="8205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Highest risk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LCI uses to manipulate the locked facet for collections to create a persistent library limiter that can be changed by the user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8000" y="2598881"/>
            <a:ext cx="812800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4747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encoreLockedCollection</a:t>
            </a:r>
            <a:r>
              <a:rPr lang="en-US" sz="1400" b="1" dirty="0">
                <a:solidFill>
                  <a:srgbClr val="4747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=Lf!facetcollections!1!1!Avon Free Public Library!!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8000" y="3247216"/>
            <a:ext cx="8128000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4747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&lt;button id="</a:t>
            </a:r>
            <a:r>
              <a:rPr lang="en-US" sz="1400" b="1" dirty="0" err="1">
                <a:solidFill>
                  <a:srgbClr val="4747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globalsearch</a:t>
            </a:r>
            <a:r>
              <a:rPr lang="en-US" sz="1400" b="1" dirty="0">
                <a:solidFill>
                  <a:srgbClr val="4747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type="button" </a:t>
            </a:r>
            <a:r>
              <a:rPr lang="en-US" sz="1400" b="1" dirty="0" err="1">
                <a:solidFill>
                  <a:srgbClr val="4747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onclick</a:t>
            </a:r>
            <a:r>
              <a:rPr lang="en-US" sz="1400" b="1" dirty="0">
                <a:solidFill>
                  <a:srgbClr val="4747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='</a:t>
            </a:r>
            <a:r>
              <a:rPr lang="en-US" sz="1400" b="1" dirty="0" err="1">
                <a:solidFill>
                  <a:srgbClr val="4747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document.cookie</a:t>
            </a:r>
            <a:r>
              <a:rPr lang="en-US" sz="1400" b="1" dirty="0">
                <a:solidFill>
                  <a:srgbClr val="4747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="encoreLockedCollection=;path=/iii/</a:t>
            </a:r>
            <a:r>
              <a:rPr lang="en-US" sz="1400" b="1" dirty="0" err="1">
                <a:solidFill>
                  <a:srgbClr val="4747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encore;expires</a:t>
            </a:r>
            <a:r>
              <a:rPr lang="en-US" sz="1400" b="1" dirty="0">
                <a:solidFill>
                  <a:srgbClr val="4747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=Wed, 01 Jan 1970";document.cookie="encoreLockedCollection=;path=/iii/encore/</a:t>
            </a:r>
            <a:r>
              <a:rPr lang="en-US" sz="1400" b="1" dirty="0" err="1">
                <a:solidFill>
                  <a:srgbClr val="4747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search;expires</a:t>
            </a:r>
            <a:r>
              <a:rPr lang="en-US" sz="1400" b="1" dirty="0">
                <a:solidFill>
                  <a:srgbClr val="4747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=Wed, 01 Jan 1970";window.location.href=</a:t>
            </a:r>
            <a:r>
              <a:rPr lang="en-US" sz="1400" b="1" dirty="0" err="1">
                <a:solidFill>
                  <a:srgbClr val="4747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myLibraryURL</a:t>
            </a:r>
            <a:r>
              <a:rPr lang="en-US" sz="1400" b="1" dirty="0">
                <a:solidFill>
                  <a:srgbClr val="4747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'&gt;Search All Libraries&lt;/button&gt;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" y="2271600"/>
            <a:ext cx="1881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 Cookie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" y="2942145"/>
            <a:ext cx="354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 Code to Delete Cookie</a:t>
            </a:r>
          </a:p>
        </p:txBody>
      </p:sp>
    </p:spTree>
    <p:extLst>
      <p:ext uri="{BB962C8B-B14F-4D97-AF65-F5344CB8AC3E}">
        <p14:creationId xmlns:p14="http://schemas.microsoft.com/office/powerpoint/2010/main" val="331950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ookies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894" y="-87170"/>
            <a:ext cx="293370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0"/>
            <a:ext cx="8839200" cy="9258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Functionality with Cookies</a:t>
            </a:r>
            <a:br>
              <a:rPr lang="en-US" dirty="0" smtClean="0"/>
            </a:br>
            <a:r>
              <a:rPr lang="en-US" dirty="0" smtClean="0"/>
              <a:t>(aka Fancier JavaScript)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1243536"/>
            <a:ext cx="4648200" cy="315173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523807" y="1562330"/>
            <a:ext cx="2133600" cy="2283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981450" y="1823926"/>
            <a:ext cx="1181100" cy="2283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905500" y="1209566"/>
            <a:ext cx="1028700" cy="7591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867400" y="2072402"/>
            <a:ext cx="1028700" cy="3088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61907" y="2098626"/>
            <a:ext cx="1028700" cy="2519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302392" y="3790950"/>
            <a:ext cx="10287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6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ookies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894" y="-87170"/>
            <a:ext cx="293370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0"/>
            <a:ext cx="8839200" cy="9258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Functionality with Cookies</a:t>
            </a:r>
            <a:br>
              <a:rPr lang="en-US" dirty="0" smtClean="0"/>
            </a:br>
            <a:r>
              <a:rPr lang="en-US" dirty="0" smtClean="0"/>
              <a:t>(aka Fancier JavaScript)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795" y="1352550"/>
            <a:ext cx="90677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Other Uses?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Persistent format search?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Persistent language search?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Full </a:t>
            </a:r>
            <a:r>
              <a:rPr lang="en-US" dirty="0"/>
              <a:t>code in IUG Clearinghouse at: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innovativeusers.org/resources/index.php?option=com_content&amp;view=article&amp;id=174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(or </a:t>
            </a:r>
            <a:r>
              <a:rPr lang="en-US" dirty="0"/>
              <a:t>just search for my name)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962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Big Caveat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6106" y="1059180"/>
            <a:ext cx="85106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have a second version of Encore associated with our training server. All testing was done there first.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Encourage Innovative to:</a:t>
            </a:r>
            <a:br>
              <a:rPr lang="en-US" dirty="0" smtClean="0"/>
            </a:br>
            <a:endParaRPr lang="en-US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Add a staging version of Encore for testing new code, just like the staging version of </a:t>
            </a:r>
            <a:r>
              <a:rPr lang="en-US" dirty="0" err="1" smtClean="0"/>
              <a:t>WebPAC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Include some of this functionality in the underlying Encore code, rather than requiring these risky workarounds.</a:t>
            </a:r>
          </a:p>
        </p:txBody>
      </p:sp>
    </p:spTree>
    <p:extLst>
      <p:ext uri="{BB962C8B-B14F-4D97-AF65-F5344CB8AC3E}">
        <p14:creationId xmlns:p14="http://schemas.microsoft.com/office/powerpoint/2010/main" val="175416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81000" y="1795272"/>
            <a:ext cx="4191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itle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And that’s the end…</a:t>
            </a:r>
            <a:endParaRPr lang="en-US" dirty="0"/>
          </a:p>
        </p:txBody>
      </p:sp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>
          <a:xfrm>
            <a:off x="304800" y="1795272"/>
            <a:ext cx="4419600" cy="547878"/>
          </a:xfrm>
        </p:spPr>
        <p:txBody>
          <a:bodyPr>
            <a:noAutofit/>
          </a:bodyPr>
          <a:lstStyle/>
          <a:p>
            <a:r>
              <a:rPr lang="en-US" sz="1200" dirty="0" smtClean="0"/>
              <a:t>Questions? Comments? Concerns? Answers? Demands? </a:t>
            </a:r>
            <a:endParaRPr lang="en-US" sz="1200" dirty="0" smtClean="0"/>
          </a:p>
          <a:p>
            <a:endParaRPr lang="en-US" sz="1200" dirty="0"/>
          </a:p>
          <a:p>
            <a:endParaRPr lang="en-US" sz="12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81000" y="1795272"/>
            <a:ext cx="4191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90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Beyond Logos and Links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Using the Encore Header to Add Functionality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81000" y="1795272"/>
            <a:ext cx="4191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Subtitle 2"/>
          <p:cNvSpPr txBox="1">
            <a:spLocks/>
          </p:cNvSpPr>
          <p:nvPr/>
        </p:nvSpPr>
        <p:spPr>
          <a:xfrm>
            <a:off x="457200" y="2357628"/>
            <a:ext cx="4419600" cy="112852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2200" b="1" i="0" kern="120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14400" indent="0" algn="ctr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71600" indent="0" algn="ctr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828800" indent="0" algn="ctr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Sam Cook</a:t>
            </a:r>
          </a:p>
          <a:p>
            <a:r>
              <a:rPr lang="en-US" dirty="0" smtClean="0"/>
              <a:t>Systems Librarian for Public Services</a:t>
            </a:r>
          </a:p>
          <a:p>
            <a:r>
              <a:rPr lang="en-US" dirty="0" smtClean="0"/>
              <a:t>Library Connection, Inc.</a:t>
            </a:r>
          </a:p>
          <a:p>
            <a:r>
              <a:rPr lang="en-US" dirty="0" smtClean="0"/>
              <a:t>Windsor, </a:t>
            </a:r>
            <a:r>
              <a:rPr lang="en-US" dirty="0" smtClean="0"/>
              <a:t>CT</a:t>
            </a:r>
          </a:p>
          <a:p>
            <a:r>
              <a:rPr lang="en-US" dirty="0" smtClean="0"/>
              <a:t>scook@libraryconnection.info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78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About Library Connection, Inc.</a:t>
            </a:r>
            <a:endParaRPr lang="en-US" dirty="0"/>
          </a:p>
        </p:txBody>
      </p:sp>
      <p:pic>
        <p:nvPicPr>
          <p:cNvPr id="1030" name="Picture 6" descr="http://lci.iii.com/screens/lci_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47750"/>
            <a:ext cx="3083439" cy="2209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479" y="895350"/>
            <a:ext cx="5105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29 public libraries, 1 academic library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Migrated from </a:t>
            </a:r>
            <a:r>
              <a:rPr lang="en-US" sz="2400" dirty="0" err="1" smtClean="0"/>
              <a:t>Sirsi</a:t>
            </a:r>
            <a:r>
              <a:rPr lang="en-US" sz="2400" dirty="0" smtClean="0"/>
              <a:t> in 2014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Decided pre-migration to use Encore, not </a:t>
            </a:r>
            <a:r>
              <a:rPr lang="en-US" sz="2400" dirty="0" err="1" smtClean="0"/>
              <a:t>WebPAC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Libraries used to having locally customized versions of the OPAC</a:t>
            </a:r>
            <a:br>
              <a:rPr lang="en-US" sz="2400" dirty="0" smtClean="0"/>
            </a:b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504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 Started Working On This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79112" y="1555917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Libraries wanted persistent library limiter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034224" y="1996529"/>
            <a:ext cx="7420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+ I don’t like </a:t>
            </a:r>
            <a:r>
              <a:rPr lang="en-US" sz="2800" u="sng" dirty="0" err="1" smtClean="0"/>
              <a:t>WebPAC</a:t>
            </a:r>
            <a:r>
              <a:rPr lang="en-US" sz="2800" u="sng" dirty="0" smtClean="0"/>
              <a:t> and didn’t want us to use it </a:t>
            </a:r>
            <a:endParaRPr lang="en-US" sz="28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291286" y="2410539"/>
            <a:ext cx="6856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I’ll figure out a way to make it work in Encore!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Header Functionality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723092"/>
            <a:ext cx="4504592" cy="38544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76107" y="1059180"/>
            <a:ext cx="358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Edit the Encore Header in Sierra’s Administration Application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Best to put the CSS files onto Sierra server using Web Master</a:t>
            </a:r>
          </a:p>
        </p:txBody>
      </p:sp>
    </p:spTree>
    <p:extLst>
      <p:ext uri="{BB962C8B-B14F-4D97-AF65-F5344CB8AC3E}">
        <p14:creationId xmlns:p14="http://schemas.microsoft.com/office/powerpoint/2010/main" val="172489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Header Functionality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6107" y="1059180"/>
            <a:ext cx="3581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Most common use appears to be</a:t>
            </a:r>
            <a:r>
              <a:rPr lang="en-US" dirty="0"/>
              <a:t> </a:t>
            </a:r>
            <a:r>
              <a:rPr lang="en-US" dirty="0" smtClean="0"/>
              <a:t>to have Encore mimic existing library website header.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Most Headers include library logo and links to library resources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593" y="1072787"/>
            <a:ext cx="4977493" cy="23658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330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Risks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6107" y="105918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Encore could break if underlying code changes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Code affects </a:t>
            </a:r>
            <a:r>
              <a:rPr lang="en-US" i="1" dirty="0" smtClean="0"/>
              <a:t>every</a:t>
            </a:r>
            <a:r>
              <a:rPr lang="en-US" dirty="0" smtClean="0"/>
              <a:t> Encore page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040" y="693822"/>
            <a:ext cx="5934617" cy="309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1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Functionality with HTML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6107" y="1059180"/>
            <a:ext cx="358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Low Risk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Ex) Create replica Encore pages on local website to add pages with features that are not normally available in Encore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819150"/>
            <a:ext cx="3763017" cy="36928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516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Functionality with HTML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6107" y="1059180"/>
            <a:ext cx="358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Items page stored on libraryconnection.info, not our Encore server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Most patrons won’t notice they’re not in Encore anymore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448" y="822960"/>
            <a:ext cx="3764319" cy="36941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554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1">
      <a:dk1>
        <a:srgbClr val="34466A"/>
      </a:dk1>
      <a:lt1>
        <a:srgbClr val="FFFFFF"/>
      </a:lt1>
      <a:dk2>
        <a:srgbClr val="1F497D"/>
      </a:dk2>
      <a:lt2>
        <a:srgbClr val="EEECE1"/>
      </a:lt2>
      <a:accent1>
        <a:srgbClr val="814296"/>
      </a:accent1>
      <a:accent2>
        <a:srgbClr val="F7941E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UG2017" id="{7DBF38FD-460D-7A43-9763-0A5E67518525}" vid="{A2425DE8-455B-484A-A16E-4BA3A78D9C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IUG2017</Template>
  <TotalTime>4454</TotalTime>
  <Words>388</Words>
  <Application>Microsoft Office PowerPoint</Application>
  <PresentationFormat>On-screen Show (16:9)</PresentationFormat>
  <Paragraphs>96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Courier New</vt:lpstr>
      <vt:lpstr>Helvetica</vt:lpstr>
      <vt:lpstr>Office Theme</vt:lpstr>
      <vt:lpstr>PowerPoint Presentation</vt:lpstr>
      <vt:lpstr>Beyond Logos and Links</vt:lpstr>
      <vt:lpstr>About Library Connection, Inc.</vt:lpstr>
      <vt:lpstr>Why I Started Working On This</vt:lpstr>
      <vt:lpstr>Basic Header Functionality</vt:lpstr>
      <vt:lpstr>Basic Header Functionality</vt:lpstr>
      <vt:lpstr>Risks</vt:lpstr>
      <vt:lpstr>Functionality with HTML</vt:lpstr>
      <vt:lpstr>Functionality with HTML</vt:lpstr>
      <vt:lpstr>Functionality with CSS</vt:lpstr>
      <vt:lpstr>Functionality with CSS</vt:lpstr>
      <vt:lpstr>Functionality with CSS</vt:lpstr>
      <vt:lpstr>Functionality with JavaScript</vt:lpstr>
      <vt:lpstr>Functionality with Cookies (aka Fancier JavaScript)</vt:lpstr>
      <vt:lpstr>Functionality with Cookies (aka Fancier JavaScript)</vt:lpstr>
      <vt:lpstr>Functionality with Cookies (aka Fancier JavaScript)</vt:lpstr>
      <vt:lpstr>The Big Caveat</vt:lpstr>
      <vt:lpstr>And that’s the end…</vt:lpstr>
    </vt:vector>
  </TitlesOfParts>
  <Company>Bowling Green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James Strang</dc:creator>
  <cp:lastModifiedBy>Staff</cp:lastModifiedBy>
  <cp:revision>18</cp:revision>
  <dcterms:created xsi:type="dcterms:W3CDTF">2016-09-21T19:54:51Z</dcterms:created>
  <dcterms:modified xsi:type="dcterms:W3CDTF">2017-04-04T02:39:49Z</dcterms:modified>
</cp:coreProperties>
</file>