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40"/>
  </p:notesMasterIdLst>
  <p:handoutMasterIdLst>
    <p:handoutMasterId r:id="rId41"/>
  </p:handoutMasterIdLst>
  <p:sldIdLst>
    <p:sldId id="275" r:id="rId2"/>
    <p:sldId id="308" r:id="rId3"/>
    <p:sldId id="311" r:id="rId4"/>
    <p:sldId id="276" r:id="rId5"/>
    <p:sldId id="277" r:id="rId6"/>
    <p:sldId id="310" r:id="rId7"/>
    <p:sldId id="266" r:id="rId8"/>
    <p:sldId id="280" r:id="rId9"/>
    <p:sldId id="278" r:id="rId10"/>
    <p:sldId id="281" r:id="rId11"/>
    <p:sldId id="283" r:id="rId12"/>
    <p:sldId id="284" r:id="rId13"/>
    <p:sldId id="288" r:id="rId14"/>
    <p:sldId id="265" r:id="rId15"/>
    <p:sldId id="312" r:id="rId16"/>
    <p:sldId id="262" r:id="rId17"/>
    <p:sldId id="314" r:id="rId18"/>
    <p:sldId id="315" r:id="rId19"/>
    <p:sldId id="268" r:id="rId20"/>
    <p:sldId id="267" r:id="rId21"/>
    <p:sldId id="285" r:id="rId22"/>
    <p:sldId id="269" r:id="rId23"/>
    <p:sldId id="270" r:id="rId24"/>
    <p:sldId id="282" r:id="rId25"/>
    <p:sldId id="306" r:id="rId26"/>
    <p:sldId id="291" r:id="rId27"/>
    <p:sldId id="287" r:id="rId28"/>
    <p:sldId id="286" r:id="rId29"/>
    <p:sldId id="300" r:id="rId30"/>
    <p:sldId id="292" r:id="rId31"/>
    <p:sldId id="295" r:id="rId32"/>
    <p:sldId id="307" r:id="rId33"/>
    <p:sldId id="290" r:id="rId34"/>
    <p:sldId id="294" r:id="rId35"/>
    <p:sldId id="293" r:id="rId36"/>
    <p:sldId id="299" r:id="rId37"/>
    <p:sldId id="273" r:id="rId38"/>
    <p:sldId id="304" r:id="rId3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8EC6CB98-29E3-A44B-9341-FE2222CA1E7A}">
          <p14:sldIdLst>
            <p14:sldId id="256"/>
            <p14:sldId id="2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47A"/>
    <a:srgbClr val="1D9CD5"/>
    <a:srgbClr val="0909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88287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348" y="-10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1603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40AD7F-C881-2E44-B3C5-ECF283FDF968}" type="datetimeFigureOut">
              <a:rPr lang="en-US" smtClean="0">
                <a:latin typeface="Arial"/>
              </a:rPr>
              <a:pPr/>
              <a:t>10/25/2017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2858C9-E33E-2948-A088-FFAB03C048E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7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242B6C22-90CF-4048-B370-BC3BA35C7925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4BDEE5AE-F635-884B-BB43-5B152F1C45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2745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5stardata.info/e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ECIUG Presentation – Linked </a:t>
            </a:r>
            <a:r>
              <a:rPr lang="en-US" dirty="0" smtClean="0"/>
              <a:t>Data </a:t>
            </a:r>
            <a:r>
              <a:rPr lang="en-US" dirty="0" smtClean="0"/>
              <a:t>Update October 17, </a:t>
            </a:r>
            <a:r>
              <a:rPr lang="en-US" dirty="0" smtClean="0"/>
              <a:t>2017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Hello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Tammy Moorse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new cataloging and metadata library at Hamilton Public Library.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provide an update on our linked data initiative.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October 2016 the library migrated ILS systems from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Virtua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to Polaris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MAJOR shift for libraries to undertake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Also had a complete change over in cataloging librarians.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 joined in December 2016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Before these events, were a few MARC record exports and conversions posted to our Library Link site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 statistics tracking system was put in place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Implemented consistent exports and refreshes of our linked data on the library link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Segue to Five Star Open Data… which is the highest standard for publishing data on the web.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Linked Data was proposed by Tim Berners-Lee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Following from this, he also proposed that the data should be published in a open format: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Make your stuff available on the web in (whatever format) under an open license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Make your stuff available as structured data (excel spreadsheet over an image of a data table)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Make your stuff available in a non-proprietary format (CVS over Excel)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 URIs (universal resource indicators) to denote things, so people can point to your stuff with permanent links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Link your data to other data to provide context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  <a:hlinkClick r:id="rId3"/>
              </a:rPr>
              <a:t>http://5stardata.info/en/</a:t>
            </a:r>
            <a:endParaRPr lang="en-US" sz="1200" kern="120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is the splash page for the HPL instance at : link.hpl.ca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It features information about the library and outlines the different types of links related to our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All our data is secure – can’t be modified or deleted by users coming to the site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Will walk you through some screen grabs of a search using the Zoe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Whittall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as an example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Stop me if you have questions in this section…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Using the Resource Navigator search tool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#1 – person / author entry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#2 – subject heading (related to our book club subject headings)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#3 – Print Book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#4 – E-book – Overdrive record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Click through on #6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See the data about this print title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There is the link to creator information – which is the newer language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Each web page in this linked data network includes an EMBED button.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generates the full link to this page and its data and links.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 the hard core cataloguers in the room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 the lower corner is the link to THE WORK – which is the broader entry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 this is the full BIBFRAME record, which should unite ALL versions or links of this title that are included in our linked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Work comes out of BIBRAME drawing from what has been laid out in FRBR (functional requirements for bibliographic records)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 coming back to the print instance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Users browsing this site can use it to travel in to our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Bibliocommons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catalog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Just click the Borrow It button. </a:t>
            </a:r>
            <a:endParaRPr lang="en-US" sz="1200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If I am a customer I can place a hold on this title right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 the past 6 months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has rolled out value added content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Provides ways of using linked data to increase traffic to the site and to the links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now have access to social media features like pre-constructed Tweets,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google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+ and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posts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Displayed links take customers right to the PAC listing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Mention: ZOE WHITTALL TWEET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going to cover: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is built in to the drop-down menus at the top of the screen on the right, under SHARE and then SOCIAL.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Louise Penny audio book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post, just to mix up my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Big issue to address is HOW TO USE linked data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To also create traffic through linked data by using linked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Rolled out what they are calling the LIVING LISTS section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Their “Freebie” lists are the New York Times Best Sellers lists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These map over HPL linked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Click on one of the Best seller lists, like the Combined Print &amp; E-Book Fiction List for September 16, 2017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page lists all our copies of both the e-books and the print copies.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user can then click the title and follow through like we did with the Zoe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Whittall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example to place a hold on a 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are starting to play and experiment with our linked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Tweet that went out this month from the HPL Twitter account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Looking to study what web traffic this generates if we use it on a regular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has partnered with EBSCO to offer premium list service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NoveList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that would offer many more lists overlaid on library linked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feature is in very early beta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Comes out of requests by libraries about usage and visibility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There are three sets of stats that they are starting to track (as of August):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SHARE STATS:  for links shared on social media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EMBEDDED STATS: for links embedded in web pages, this includes impressions that are generated by these links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CATALOGUE CLICK STATS:  clicks through from links to the catalogue of the library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all know one of the best ways to calculate return on investment in initiatives like this is to have hard statistics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HPL does not have these at present.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But, Edmonton Public does: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EPL presented information about their linked data instance with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at the joint CULC / CARL meeting in Hamilton this past May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CULC – Canadian Urban Libraries Council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CARL – Canadian Association of Research Libraries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Feel they aren’t seeing a return on their investment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Not seeing click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throughs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impressions or an uptick in web traffic coming from their linked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EPL is also an early adopter library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Have been super consistent with their linked data practices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Consistent refreshes using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Really great tracking of web and usage statistics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And without giving away specifics, they are seeing roughly the same amount of traffic to their linked data as HPL</a:t>
            </a:r>
            <a:endParaRPr lang="en-US" sz="1200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We’ve got our data refresh going on a consistent basis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We’ve got all these fun features to play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What are the next steps?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HPL has put together what we are calling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Linked Data Capacity Building Task Force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want to examine not only the fun features, but how we can build staff and community partner workflows around them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How we can best fit linked data use in to programming and social media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want to see if we use our linked data more, will this translate in to more web traffic, better impressions and better spots in the search engine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Cataloguing in MARC as we all know is THE standard for bibliographic records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Everyone is waiting for the next thing to replace MARC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MARC was not designed and has not been updated for the internet where there needs to be hyperlinks between titles, authors and subject headings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Debate is on whether MARC can provide the best access to customers conducting searches – good information seeking satisfaction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Get a little deeper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HPL has not been keeping stats on the traffic our linked data is creating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Anecdotally, our traffic is very low to almost nothing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will look at the stats features that were rolled out in August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We’ll also look at building our own dashboard to capture what those stats do not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task force includes staff from various departments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We’re going to look at harnessing the abilities of our Communications team and programming teams to make more of this happen with our social media accounts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 the living lists and embeds for specific books within our collection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task force will also look at doing search engine optimization for HPL information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Looking at enhancing the following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Wikipedia entries, Google+ entries and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WorldCat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Includes all data for branches and bookmobile.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should improve our knowledge graphs with the search engines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It is hoped that in turn increase the credibility linked data,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is based on the library literature on SEO, libraries and linked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is aiming for 5 star linked open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It is currently missing the last star / concept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Library linked data on the web needs to take the next step out of the Library Link Network and connect to other networks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need to links between libraries and web authorities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Two key authorities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Wikipedia entries that align with linked data fields like creator, title, fictitious characters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Linking to VIAF (Virtual International Authority File)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want to complete our SEO so that we have better knowledge cards on the search engines, giving more weight to our HPL brand and to our HPL linked data.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We’re going to look at and document how best to get linked data in to staff workflows.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We’re want to have to set up metrics on the HPL side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 the new stats features from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Accurately to track usage and impressions and see what difference our work has made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We’ll also push to have our linked data connected outside of HPL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HPL has a wonderful local history and archives department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Longer term we want to migrate this Dublin Core metadata in to our library link network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It is thought that putting rare books and archival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fonds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on the web as linked data will open search opportunities for those doing academic and genealogical research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They can now find it in search engines over word of mouth or calling or emailing archives to find out what is in their collections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Libraries want to be in the search engine results.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Next year we’ll have made significant progress in doing this.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LIBHUB – the beginning initiative for library linked data promised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Get library catalogues included in search engines, because they weren’t there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Raise Library visibility on the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 LIBHUB aims to raise the visibility of libraries on the web by actively exploring the promise of BIBFAME and linked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BIBFRAME, developed by the Library of Congress is one potential candidate to replace or supplement MARC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 institutions catalogue in BIBFRAME exclusively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 vendors provide BIBFRAME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Like to use this scenario when I talk about the promise of linked data: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Imagine that your friend mentions a great movie or TV series they just saw on HBO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You don’t have a subscription to the service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You want to know about that movie and things like the adaptation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Your first stop is the search engine to gather some information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Your search results list that you can buy the book and DVD at Amazon and Indigo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We’d like it to say it is available to borrow from Hamilton Public Library’s digital site, as a DVD, book and look there are other digital formats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 search engine knows what we have in our collection through the linked data initiative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are starting to see the library catalogue appear in searches, like this one,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 Zoe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Whittal’s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Best Kind of People – Hamilton Reads selection for this year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But, it is only when we add HPL or Hamilton Public Library in our search string that these results point to our collection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 SLIDE IS  A MOCK UP OF A SEARCH AND IS NOT REALITY.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We’d rather have some results like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Our collection comes up in the knowledge card or on the first page as a KEY option for searchers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Library customers go to search engines as their first point in searching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They come to the library catalogue only when they think or know we have what they want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Being in those choice spots provides that option right away, instant acknowledgement of what the public library has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Then we are where the customers 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Slate.com on its Future Tense blog ran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Looking for an E-book? Google Now tells you If Your Local Library Has it.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Available only in the US, for now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Would love to know how they get the data for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Hope it is drawing some of this from linked data from those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HPL signed the LIBHUB promise followed by partnering with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2015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Zepheira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is the vendor that converts our MARC records in to BIBFRAME format and hosts the data on their servers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Called Library Link Network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Offers us conversion, server infrastructure and maintenance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We don’t have to do it in house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Starting to roll out value added features that over lay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ibbon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-2050293"/>
            <a:ext cx="7162800" cy="8079150"/>
          </a:xfrm>
          <a:prstGeom prst="rect">
            <a:avLst/>
          </a:prstGeom>
        </p:spPr>
      </p:pic>
      <p:pic>
        <p:nvPicPr>
          <p:cNvPr id="32" name="Picture 31" descr="REVERSE-LOGO.emf"/>
          <p:cNvPicPr>
            <a:picLocks noChangeAspect="1"/>
          </p:cNvPicPr>
          <p:nvPr userDrawn="1"/>
        </p:nvPicPr>
        <p:blipFill rotWithShape="1">
          <a:blip r:embed="rId3" cstate="print"/>
          <a:srcRect r="67235"/>
          <a:stretch/>
        </p:blipFill>
        <p:spPr>
          <a:xfrm>
            <a:off x="3209672" y="785246"/>
            <a:ext cx="845056" cy="1312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7200" y="2634854"/>
            <a:ext cx="5765800" cy="857250"/>
          </a:xfrm>
        </p:spPr>
        <p:txBody>
          <a:bodyPr/>
          <a:lstStyle>
            <a:lvl1pPr>
              <a:defRPr kern="400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Presentation Title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65600" y="564504"/>
            <a:ext cx="2170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smtClean="0">
                <a:solidFill>
                  <a:schemeClr val="bg1"/>
                </a:solidFill>
              </a:rPr>
              <a:t>Learning</a:t>
            </a:r>
            <a:r>
              <a:rPr lang="en-US" sz="3600" b="1" i="0" baseline="0" dirty="0" smtClean="0">
                <a:solidFill>
                  <a:schemeClr val="bg1"/>
                </a:solidFill>
              </a:rPr>
              <a:t> Institute at HPL</a:t>
            </a:r>
            <a:endParaRPr lang="en-US" sz="3600" b="1" i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209672" y="3892554"/>
            <a:ext cx="300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Staff Day 2017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- 1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1849" y="1432081"/>
            <a:ext cx="7854950" cy="2987142"/>
          </a:xfrm>
        </p:spPr>
        <p:txBody>
          <a:bodyPr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D9CD5"/>
              </a:buClr>
              <a:buSzPct val="115000"/>
              <a:buFont typeface="Arial"/>
              <a:buChar char="•"/>
              <a:tabLst/>
              <a:defRPr lang="en-US" sz="2800" b="1" i="0" u="none" strike="noStrike" baseline="0" smtClean="0">
                <a:solidFill>
                  <a:srgbClr val="1F447A"/>
                </a:solidFill>
              </a:defRPr>
            </a:lvl1pPr>
            <a:lvl2pPr marL="742950" indent="-285750">
              <a:buClr>
                <a:srgbClr val="1D9CD5"/>
              </a:buClr>
              <a:buSzPct val="115000"/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3pPr marL="1200150" indent="-285750">
              <a:buClr>
                <a:srgbClr val="1D9CD5"/>
              </a:buClr>
              <a:buSzPct val="115000"/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6pPr>
            <a:lvl7pPr>
              <a:defRPr sz="180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7pPr>
            <a:lvl8pPr>
              <a:defRPr sz="1800" b="0" i="0">
                <a:solidFill>
                  <a:schemeClr val="bg1">
                    <a:lumMod val="50000"/>
                  </a:schemeClr>
                </a:solidFill>
                <a:latin typeface="Arial"/>
              </a:defRPr>
            </a:lvl8pPr>
            <a:lvl9pPr marL="3943350" indent="-285750">
              <a:buClr>
                <a:srgbClr val="1D9CD5"/>
              </a:buClr>
              <a:buSzPct val="115000"/>
              <a:buFont typeface="Arial"/>
              <a:buChar char="•"/>
              <a:defRPr sz="2800">
                <a:solidFill>
                  <a:schemeClr val="bg1">
                    <a:lumMod val="50000"/>
                  </a:schemeClr>
                </a:solidFill>
                <a:latin typeface="Arial"/>
              </a:defRPr>
            </a:lvl9pPr>
          </a:lstStyle>
          <a:p>
            <a:r>
              <a:rPr lang="en-CA" dirty="0" smtClean="0"/>
              <a:t>First Level Bullets</a:t>
            </a:r>
          </a:p>
          <a:p>
            <a:pPr lvl="1"/>
            <a:r>
              <a:rPr lang="en-CA" dirty="0" smtClean="0"/>
              <a:t>Second Level Bullets</a:t>
            </a:r>
          </a:p>
          <a:p>
            <a:pPr lvl="2"/>
            <a:r>
              <a:rPr lang="en-CA" dirty="0" smtClean="0"/>
              <a:t>Third Level Bullets</a:t>
            </a:r>
          </a:p>
          <a:p>
            <a:pPr lvl="8"/>
            <a:endParaRPr lang="en-CA" dirty="0" smtClean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850899"/>
            <a:ext cx="6197022" cy="48837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D9CD5"/>
                </a:solidFill>
              </a:defRPr>
            </a:lvl1pPr>
          </a:lstStyle>
          <a:p>
            <a:pPr lvl="0"/>
            <a:r>
              <a:rPr lang="en-US" dirty="0" smtClean="0"/>
              <a:t>Sub Heading – Remove if needed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49" y="205979"/>
            <a:ext cx="6197023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32"/>
          <p:cNvGrpSpPr/>
          <p:nvPr userDrawn="1"/>
        </p:nvGrpSpPr>
        <p:grpSpPr>
          <a:xfrm>
            <a:off x="-83561" y="3966072"/>
            <a:ext cx="1726745" cy="1275605"/>
            <a:chOff x="111389" y="5013293"/>
            <a:chExt cx="2302327" cy="1700806"/>
          </a:xfrm>
        </p:grpSpPr>
        <p:sp>
          <p:nvSpPr>
            <p:cNvPr id="8" name="Oval 7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437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18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50" y="205979"/>
            <a:ext cx="5941928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577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285443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- 2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18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50" y="205979"/>
            <a:ext cx="5941928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577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7" name="Group 32"/>
          <p:cNvGrpSpPr/>
          <p:nvPr userDrawn="1"/>
        </p:nvGrpSpPr>
        <p:grpSpPr>
          <a:xfrm rot="10800000">
            <a:off x="7483477" y="-69630"/>
            <a:ext cx="1726745" cy="1275605"/>
            <a:chOff x="111389" y="5013293"/>
            <a:chExt cx="2302327" cy="1700806"/>
          </a:xfrm>
        </p:grpSpPr>
        <p:sp>
          <p:nvSpPr>
            <p:cNvPr id="8" name="Oval 7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7906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2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18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50" y="205979"/>
            <a:ext cx="6300470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57750" y="1307592"/>
            <a:ext cx="38290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7" name="Group 32"/>
          <p:cNvGrpSpPr/>
          <p:nvPr userDrawn="1"/>
        </p:nvGrpSpPr>
        <p:grpSpPr>
          <a:xfrm>
            <a:off x="-83561" y="3966072"/>
            <a:ext cx="1726745" cy="1275605"/>
            <a:chOff x="111389" y="5013293"/>
            <a:chExt cx="2302327" cy="1700806"/>
          </a:xfrm>
        </p:grpSpPr>
        <p:sp>
          <p:nvSpPr>
            <p:cNvPr id="8" name="Oval 7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6700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- 4 Pictures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49" y="205979"/>
            <a:ext cx="7462405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57750" y="1307592"/>
            <a:ext cx="3829050" cy="2811272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8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13233" y="1307592"/>
            <a:ext cx="3832657" cy="28112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111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- 2 Column - Bubbl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081576" y="-6660"/>
            <a:ext cx="3062424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48" name="Picture Placeholder 2"/>
          <p:cNvSpPr>
            <a:spLocks noGrp="1"/>
          </p:cNvSpPr>
          <p:nvPr/>
        </p:nvSpPr>
        <p:spPr>
          <a:xfrm>
            <a:off x="6310716" y="79378"/>
            <a:ext cx="3062424" cy="51435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205979"/>
            <a:ext cx="4949860" cy="939330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1850" y="1308100"/>
            <a:ext cx="5120894" cy="2794000"/>
          </a:xfrm>
        </p:spPr>
        <p:txBody>
          <a:bodyPr numCol="1" spcCol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162341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49523" y="1307592"/>
            <a:ext cx="2493445" cy="25094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103" y="205979"/>
            <a:ext cx="6723241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2105" y="3986208"/>
            <a:ext cx="7854695" cy="577598"/>
          </a:xfrm>
        </p:spPr>
        <p:txBody>
          <a:bodyPr numCol="1" spcCol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lvl="0"/>
            <a:r>
              <a:rPr lang="en-CA" dirty="0" smtClean="0"/>
              <a:t>Description – remove if needed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3354" y="1307592"/>
            <a:ext cx="2493445" cy="25094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6355" y="1307592"/>
            <a:ext cx="2493445" cy="25094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23289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Vertical Title and Text">
    <p:bg>
      <p:bgPr>
        <a:solidFill>
          <a:srgbClr val="1F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ubbles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32113" y="-343586"/>
            <a:ext cx="5581539" cy="3030561"/>
          </a:xfrm>
          <a:prstGeom prst="rect">
            <a:avLst/>
          </a:prstGeom>
        </p:spPr>
      </p:pic>
      <p:pic>
        <p:nvPicPr>
          <p:cNvPr id="46" name="Picture 45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4907" y="3885942"/>
            <a:ext cx="2216748" cy="1360686"/>
          </a:xfrm>
          <a:prstGeom prst="rect">
            <a:avLst/>
          </a:prstGeom>
        </p:spPr>
      </p:pic>
      <p:pic>
        <p:nvPicPr>
          <p:cNvPr id="47" name="Picture 46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-824827" y="-84506"/>
            <a:ext cx="2216748" cy="1360686"/>
          </a:xfrm>
          <a:prstGeom prst="rect">
            <a:avLst/>
          </a:prstGeom>
        </p:spPr>
      </p:pic>
      <p:pic>
        <p:nvPicPr>
          <p:cNvPr id="48" name="Picture 47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7918786" y="4106495"/>
            <a:ext cx="2216748" cy="13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43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ubbles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32113" y="-343586"/>
            <a:ext cx="5581539" cy="3030561"/>
          </a:xfrm>
          <a:prstGeom prst="rect">
            <a:avLst/>
          </a:prstGeom>
        </p:spPr>
      </p:pic>
      <p:pic>
        <p:nvPicPr>
          <p:cNvPr id="46" name="Picture 45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4907" y="3885942"/>
            <a:ext cx="2216748" cy="1360686"/>
          </a:xfrm>
          <a:prstGeom prst="rect">
            <a:avLst/>
          </a:prstGeom>
        </p:spPr>
      </p:pic>
      <p:pic>
        <p:nvPicPr>
          <p:cNvPr id="47" name="Picture 46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-824827" y="-84506"/>
            <a:ext cx="2216748" cy="1360686"/>
          </a:xfrm>
          <a:prstGeom prst="rect">
            <a:avLst/>
          </a:prstGeom>
        </p:spPr>
      </p:pic>
      <p:pic>
        <p:nvPicPr>
          <p:cNvPr id="48" name="Picture 47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7918786" y="4106495"/>
            <a:ext cx="2216748" cy="13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57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Vertical Title and Text">
    <p:bg>
      <p:bgPr>
        <a:solidFill>
          <a:srgbClr val="1D9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ubbles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32113" y="-343586"/>
            <a:ext cx="5581539" cy="3030561"/>
          </a:xfrm>
          <a:prstGeom prst="rect">
            <a:avLst/>
          </a:prstGeom>
        </p:spPr>
      </p:pic>
      <p:pic>
        <p:nvPicPr>
          <p:cNvPr id="46" name="Picture 45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4907" y="3885942"/>
            <a:ext cx="2216748" cy="1360686"/>
          </a:xfrm>
          <a:prstGeom prst="rect">
            <a:avLst/>
          </a:prstGeom>
        </p:spPr>
      </p:pic>
      <p:pic>
        <p:nvPicPr>
          <p:cNvPr id="47" name="Picture 46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-824827" y="-84506"/>
            <a:ext cx="2216748" cy="1360686"/>
          </a:xfrm>
          <a:prstGeom prst="rect">
            <a:avLst/>
          </a:prstGeom>
        </p:spPr>
      </p:pic>
      <p:pic>
        <p:nvPicPr>
          <p:cNvPr id="48" name="Picture 47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7918786" y="4106495"/>
            <a:ext cx="2216748" cy="13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8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37920"/>
          </a:xfrm>
          <a:prstGeom prst="rect">
            <a:avLst/>
          </a:prstGeom>
          <a:solidFill>
            <a:srgbClr val="1F447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5"/>
          <p:cNvSpPr>
            <a:spLocks noGrp="1"/>
          </p:cNvSpPr>
          <p:nvPr>
            <p:ph type="title" hasCustomPrompt="1"/>
          </p:nvPr>
        </p:nvSpPr>
        <p:spPr>
          <a:xfrm>
            <a:off x="1864894" y="158209"/>
            <a:ext cx="7050505" cy="69723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Title or Section</a:t>
            </a:r>
            <a:endParaRPr lang="en-US" dirty="0"/>
          </a:p>
        </p:txBody>
      </p:sp>
      <p:pic>
        <p:nvPicPr>
          <p:cNvPr id="19" name="Picture 18" descr="REVERSE-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974" y="153096"/>
            <a:ext cx="1331752" cy="6779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5973" y="1307592"/>
            <a:ext cx="8749425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18660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52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bg>
      <p:bgPr>
        <a:gradFill flip="none" rotWithShape="1">
          <a:gsLst>
            <a:gs pos="42000">
              <a:schemeClr val="bg1"/>
            </a:gs>
            <a:gs pos="100000">
              <a:schemeClr val="tx2">
                <a:lumMod val="50000"/>
                <a:alpha val="4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ubble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416" y="0"/>
            <a:ext cx="5581539" cy="3030561"/>
          </a:xfrm>
          <a:prstGeom prst="rect">
            <a:avLst/>
          </a:prstGeom>
        </p:spPr>
      </p:pic>
      <p:pic>
        <p:nvPicPr>
          <p:cNvPr id="27" name="Picture 26" descr="bubble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313" y="-317520"/>
            <a:ext cx="5711270" cy="3101000"/>
          </a:xfrm>
          <a:prstGeom prst="rect">
            <a:avLst/>
          </a:prstGeom>
        </p:spPr>
      </p:pic>
      <p:pic>
        <p:nvPicPr>
          <p:cNvPr id="31" name="Picture 30" descr="ribbon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-1963125"/>
            <a:ext cx="7162800" cy="8079150"/>
          </a:xfrm>
          <a:prstGeom prst="rect">
            <a:avLst/>
          </a:prstGeom>
        </p:spPr>
      </p:pic>
      <p:pic>
        <p:nvPicPr>
          <p:cNvPr id="32" name="Picture 31" descr="REVERSE-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44" y="852508"/>
            <a:ext cx="2579112" cy="1312842"/>
          </a:xfrm>
          <a:prstGeom prst="rect">
            <a:avLst/>
          </a:prstGeom>
        </p:spPr>
      </p:pic>
      <p:pic>
        <p:nvPicPr>
          <p:cNvPr id="33" name="Picture 32" descr="tag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4220514"/>
            <a:ext cx="2552700" cy="444202"/>
          </a:xfrm>
          <a:prstGeom prst="rect">
            <a:avLst/>
          </a:prstGeom>
        </p:spPr>
      </p:pic>
      <p:pic>
        <p:nvPicPr>
          <p:cNvPr id="7" name="Picture 6" descr="bubbles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6416" y="0"/>
            <a:ext cx="5581539" cy="3030561"/>
          </a:xfrm>
          <a:prstGeom prst="rect">
            <a:avLst/>
          </a:prstGeom>
        </p:spPr>
      </p:pic>
      <p:pic>
        <p:nvPicPr>
          <p:cNvPr id="8" name="Picture 7" descr="bubbles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57313" y="-317520"/>
            <a:ext cx="5711270" cy="3101000"/>
          </a:xfrm>
          <a:prstGeom prst="rect">
            <a:avLst/>
          </a:prstGeom>
        </p:spPr>
      </p:pic>
      <p:pic>
        <p:nvPicPr>
          <p:cNvPr id="9" name="Picture 8" descr="ribbon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" y="-1963125"/>
            <a:ext cx="7162800" cy="8079150"/>
          </a:xfrm>
          <a:prstGeom prst="rect">
            <a:avLst/>
          </a:prstGeom>
        </p:spPr>
      </p:pic>
      <p:pic>
        <p:nvPicPr>
          <p:cNvPr id="10" name="Picture 9" descr="REVERSE-LOGO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2444" y="852508"/>
            <a:ext cx="2579112" cy="1312842"/>
          </a:xfrm>
          <a:prstGeom prst="rect">
            <a:avLst/>
          </a:prstGeom>
        </p:spPr>
      </p:pic>
      <p:pic>
        <p:nvPicPr>
          <p:cNvPr id="11" name="Picture 10" descr="tag.em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5650" y="4220514"/>
            <a:ext cx="2552700" cy="44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1850" y="590550"/>
            <a:ext cx="7854950" cy="85725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Welcome Message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1850" y="1575447"/>
            <a:ext cx="78549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208670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1850" y="590550"/>
            <a:ext cx="7854950" cy="85725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Welcome Message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1850" y="1575447"/>
            <a:ext cx="78549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5" name="Group 32"/>
          <p:cNvGrpSpPr/>
          <p:nvPr userDrawn="1"/>
        </p:nvGrpSpPr>
        <p:grpSpPr>
          <a:xfrm>
            <a:off x="-83561" y="3966072"/>
            <a:ext cx="1726745" cy="1275605"/>
            <a:chOff x="111389" y="5013293"/>
            <a:chExt cx="2302327" cy="1700806"/>
          </a:xfrm>
        </p:grpSpPr>
        <p:sp>
          <p:nvSpPr>
            <p:cNvPr id="7" name="Oval 6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2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1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31849" y="850899"/>
            <a:ext cx="6723495" cy="442191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D9CD5"/>
                </a:solidFill>
              </a:defRPr>
            </a:lvl1pPr>
          </a:lstStyle>
          <a:p>
            <a:pPr lvl="0"/>
            <a:r>
              <a:rPr lang="en-US" dirty="0" smtClean="0"/>
              <a:t>Sub Heading – Remove if needed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205979"/>
            <a:ext cx="6723496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1850" y="1553003"/>
            <a:ext cx="78549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338238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31849" y="850899"/>
            <a:ext cx="6723495" cy="442191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D9CD5"/>
                </a:solidFill>
              </a:defRPr>
            </a:lvl1pPr>
          </a:lstStyle>
          <a:p>
            <a:pPr lvl="0"/>
            <a:r>
              <a:rPr lang="en-US" dirty="0" smtClean="0"/>
              <a:t>Sub Heading – Remove if needed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205979"/>
            <a:ext cx="6723496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1850" y="1553003"/>
            <a:ext cx="7854950" cy="2794000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4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10" name="Group 32"/>
          <p:cNvGrpSpPr/>
          <p:nvPr userDrawn="1"/>
        </p:nvGrpSpPr>
        <p:grpSpPr>
          <a:xfrm>
            <a:off x="-83561" y="3966072"/>
            <a:ext cx="1726745" cy="1275605"/>
            <a:chOff x="111389" y="5013293"/>
            <a:chExt cx="2302327" cy="1700806"/>
          </a:xfrm>
        </p:grpSpPr>
        <p:sp>
          <p:nvSpPr>
            <p:cNvPr id="11" name="Oval 10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378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2624" y="231341"/>
            <a:ext cx="5512255" cy="443198"/>
          </a:xfrm>
        </p:spPr>
        <p:txBody>
          <a:bodyPr wrap="square" lIns="0" tIns="0" rIns="0" b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F447A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dirty="0" smtClean="0"/>
              <a:t>Click to add text</a:t>
            </a:r>
            <a:endParaRPr lang="id-ID" dirty="0"/>
          </a:p>
        </p:txBody>
      </p:sp>
      <p:pic>
        <p:nvPicPr>
          <p:cNvPr id="11" name="Picture 10" descr="adult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0"/>
            <a:ext cx="524271" cy="86593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1850" y="1140972"/>
            <a:ext cx="7854950" cy="3431027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8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5" name="Group 32"/>
          <p:cNvGrpSpPr/>
          <p:nvPr userDrawn="1"/>
        </p:nvGrpSpPr>
        <p:grpSpPr>
          <a:xfrm>
            <a:off x="-83561" y="3966072"/>
            <a:ext cx="1726745" cy="1275605"/>
            <a:chOff x="111389" y="5013293"/>
            <a:chExt cx="2302327" cy="1700806"/>
          </a:xfrm>
        </p:grpSpPr>
        <p:sp>
          <p:nvSpPr>
            <p:cNvPr id="7" name="Oval 6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8622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2624" y="231341"/>
            <a:ext cx="5512255" cy="443198"/>
          </a:xfrm>
        </p:spPr>
        <p:txBody>
          <a:bodyPr wrap="square" lIns="0" tIns="0" rIns="0" b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F447A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dirty="0" smtClean="0"/>
              <a:t>Click to add text</a:t>
            </a:r>
            <a:endParaRPr lang="id-ID" dirty="0"/>
          </a:p>
        </p:txBody>
      </p:sp>
      <p:pic>
        <p:nvPicPr>
          <p:cNvPr id="11" name="Picture 10" descr="adult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0"/>
            <a:ext cx="524271" cy="86593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86140" y="1017394"/>
            <a:ext cx="7854950" cy="3431027"/>
          </a:xfrm>
        </p:spPr>
        <p:txBody>
          <a:bodyPr numCol="1" spc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9000"/>
              <a:buFont typeface="Arial"/>
              <a:buNone/>
              <a:tabLst/>
              <a:defRPr sz="2800" baseline="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171700" indent="-342900">
              <a:buFont typeface="Arial"/>
              <a:buChar char="•"/>
              <a:defRPr sz="1400"/>
            </a:lvl5pPr>
            <a:lvl6pPr>
              <a:defRPr sz="1400">
                <a:latin typeface="Arial"/>
              </a:defRPr>
            </a:lvl6pPr>
            <a:lvl7pPr>
              <a:defRPr sz="1400">
                <a:latin typeface="Arial"/>
              </a:defRPr>
            </a:lvl7pPr>
            <a:lvl8pPr>
              <a:defRPr sz="1400" b="0" i="0">
                <a:latin typeface="Arial"/>
              </a:defRPr>
            </a:lvl8pPr>
            <a:lvl9pPr>
              <a:defRPr sz="1400">
                <a:latin typeface="Arial"/>
              </a:defRPr>
            </a:lvl9pPr>
          </a:lstStyle>
          <a:p>
            <a:pPr lvl="0"/>
            <a:endParaRPr lang="en-CA" dirty="0" smtClean="0"/>
          </a:p>
        </p:txBody>
      </p:sp>
      <p:grpSp>
        <p:nvGrpSpPr>
          <p:cNvPr id="5" name="Group 32"/>
          <p:cNvGrpSpPr/>
          <p:nvPr userDrawn="1"/>
        </p:nvGrpSpPr>
        <p:grpSpPr>
          <a:xfrm rot="10800000">
            <a:off x="7483477" y="-69630"/>
            <a:ext cx="1726745" cy="1275605"/>
            <a:chOff x="111389" y="5013293"/>
            <a:chExt cx="2302327" cy="1700806"/>
          </a:xfrm>
        </p:grpSpPr>
        <p:sp>
          <p:nvSpPr>
            <p:cNvPr id="7" name="Oval 6"/>
            <p:cNvSpPr/>
            <p:nvPr userDrawn="1"/>
          </p:nvSpPr>
          <p:spPr>
            <a:xfrm>
              <a:off x="490168" y="5451507"/>
              <a:ext cx="683264" cy="683264"/>
            </a:xfrm>
            <a:prstGeom prst="ellipse">
              <a:avLst/>
            </a:prstGeom>
            <a:solidFill>
              <a:srgbClr val="D0D36E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91212" y="5614905"/>
              <a:ext cx="846656" cy="846656"/>
            </a:xfrm>
            <a:prstGeom prst="ellipse">
              <a:avLst/>
            </a:prstGeom>
            <a:solidFill>
              <a:srgbClr val="A9D076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3081" y="5956535"/>
              <a:ext cx="601595" cy="601595"/>
            </a:xfrm>
            <a:prstGeom prst="ellipse">
              <a:avLst/>
            </a:prstGeom>
            <a:solidFill>
              <a:srgbClr val="F28E7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97056" y="5013293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812121" y="6112504"/>
              <a:ext cx="601595" cy="601595"/>
            </a:xfrm>
            <a:prstGeom prst="ellipse">
              <a:avLst/>
            </a:prstGeom>
            <a:solidFill>
              <a:srgbClr val="6CAFDC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958042" y="6268474"/>
              <a:ext cx="349074" cy="349074"/>
            </a:xfrm>
            <a:prstGeom prst="ellipse">
              <a:avLst/>
            </a:prstGeom>
            <a:solidFill>
              <a:srgbClr val="6378A0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11389" y="5369795"/>
              <a:ext cx="519898" cy="519898"/>
            </a:xfrm>
            <a:prstGeom prst="ellipse">
              <a:avLst/>
            </a:prstGeom>
            <a:solidFill>
              <a:srgbClr val="F1909D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0154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Column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8760" y="-6660"/>
            <a:ext cx="509230" cy="839212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1849" y="1432081"/>
            <a:ext cx="7854950" cy="2987142"/>
          </a:xfrm>
        </p:spPr>
        <p:txBody>
          <a:bodyPr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D9CD5"/>
              </a:buClr>
              <a:buSzPct val="115000"/>
              <a:buFont typeface="Arial"/>
              <a:buChar char="•"/>
              <a:tabLst/>
              <a:defRPr lang="en-US" sz="2800" b="1" i="0" u="none" strike="noStrike" baseline="0" smtClean="0">
                <a:solidFill>
                  <a:srgbClr val="1F447A"/>
                </a:solidFill>
              </a:defRPr>
            </a:lvl1pPr>
            <a:lvl2pPr marL="742950" indent="-285750">
              <a:buClr>
                <a:srgbClr val="1D9CD5"/>
              </a:buClr>
              <a:buSzPct val="115000"/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3pPr marL="1200150" indent="-285750">
              <a:buClr>
                <a:srgbClr val="1D9CD5"/>
              </a:buClr>
              <a:buSzPct val="115000"/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6pPr>
            <a:lvl7pPr>
              <a:defRPr sz="180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7pPr>
            <a:lvl8pPr>
              <a:defRPr sz="1800" b="0" i="0">
                <a:solidFill>
                  <a:schemeClr val="bg1">
                    <a:lumMod val="50000"/>
                  </a:schemeClr>
                </a:solidFill>
                <a:latin typeface="Arial"/>
              </a:defRPr>
            </a:lvl8pPr>
            <a:lvl9pPr marL="3943350" indent="-285750">
              <a:buClr>
                <a:srgbClr val="1D9CD5"/>
              </a:buClr>
              <a:buSzPct val="115000"/>
              <a:buFont typeface="Arial"/>
              <a:buChar char="•"/>
              <a:defRPr sz="2800">
                <a:solidFill>
                  <a:schemeClr val="bg1">
                    <a:lumMod val="50000"/>
                  </a:schemeClr>
                </a:solidFill>
                <a:latin typeface="Arial"/>
              </a:defRPr>
            </a:lvl9pPr>
          </a:lstStyle>
          <a:p>
            <a:r>
              <a:rPr lang="en-CA" dirty="0" smtClean="0"/>
              <a:t>First Level Bullets</a:t>
            </a:r>
          </a:p>
          <a:p>
            <a:pPr lvl="1"/>
            <a:r>
              <a:rPr lang="en-CA" dirty="0" smtClean="0"/>
              <a:t>Second Level Bullets</a:t>
            </a:r>
          </a:p>
          <a:p>
            <a:pPr lvl="2"/>
            <a:r>
              <a:rPr lang="en-CA" dirty="0" smtClean="0"/>
              <a:t>Third Level Bullets</a:t>
            </a:r>
          </a:p>
          <a:p>
            <a:pPr lvl="8"/>
            <a:endParaRPr lang="en-CA" dirty="0" smtClean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850899"/>
            <a:ext cx="6197022" cy="48837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D9CD5"/>
                </a:solidFill>
              </a:defRPr>
            </a:lvl1pPr>
          </a:lstStyle>
          <a:p>
            <a:pPr lvl="0"/>
            <a:r>
              <a:rPr lang="en-US" dirty="0" smtClean="0"/>
              <a:t>Sub Heading – Remove if needed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49" y="205979"/>
            <a:ext cx="6197023" cy="626573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47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521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289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41" r:id="rId2"/>
    <p:sldLayoutId id="2147483727" r:id="rId3"/>
    <p:sldLayoutId id="2147483804" r:id="rId4"/>
    <p:sldLayoutId id="2147483805" r:id="rId5"/>
    <p:sldLayoutId id="2147483728" r:id="rId6"/>
    <p:sldLayoutId id="2147483808" r:id="rId7"/>
    <p:sldLayoutId id="2147483809" r:id="rId8"/>
    <p:sldLayoutId id="2147483731" r:id="rId9"/>
    <p:sldLayoutId id="2147483806" r:id="rId10"/>
    <p:sldLayoutId id="2147483729" r:id="rId11"/>
    <p:sldLayoutId id="2147483810" r:id="rId12"/>
    <p:sldLayoutId id="2147483807" r:id="rId13"/>
    <p:sldLayoutId id="2147483730" r:id="rId14"/>
    <p:sldLayoutId id="2147483735" r:id="rId15"/>
    <p:sldLayoutId id="2147483736" r:id="rId16"/>
    <p:sldLayoutId id="2147483837" r:id="rId17"/>
    <p:sldLayoutId id="2147483839" r:id="rId18"/>
    <p:sldLayoutId id="2147483838" r:id="rId19"/>
    <p:sldLayoutId id="2147483726" r:id="rId20"/>
    <p:sldLayoutId id="214748384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F447A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rgbClr val="1F447A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link.hpl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blogs/future_tense/2017/09/27/google_shows_search_results_for_e_books_in_public_librari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3"/>
          <p:cNvSpPr txBox="1">
            <a:spLocks/>
          </p:cNvSpPr>
          <p:nvPr/>
        </p:nvSpPr>
        <p:spPr>
          <a:xfrm>
            <a:off x="1727200" y="2248584"/>
            <a:ext cx="5672667" cy="1255183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500" b="1" dirty="0" smtClean="0">
                <a:solidFill>
                  <a:schemeClr val="bg1"/>
                </a:solidFill>
                <a:latin typeface="Arial"/>
              </a:rPr>
              <a:t>LINKED DATA UPDATE</a:t>
            </a:r>
            <a:endParaRPr lang="en-AU" sz="35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7201" y="3180601"/>
            <a:ext cx="5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Arial"/>
              </a:rPr>
              <a:t>ECIUG – OCTOBER </a:t>
            </a:r>
            <a:r>
              <a:rPr lang="en-AU" b="1" dirty="0" smtClean="0">
                <a:solidFill>
                  <a:schemeClr val="bg1"/>
                </a:solidFill>
                <a:latin typeface="Arial"/>
              </a:rPr>
              <a:t>17, </a:t>
            </a:r>
            <a:r>
              <a:rPr lang="en-AU" b="1" dirty="0" smtClean="0">
                <a:solidFill>
                  <a:schemeClr val="bg1"/>
                </a:solidFill>
                <a:latin typeface="Arial"/>
              </a:rPr>
              <a:t>2017</a:t>
            </a:r>
          </a:p>
          <a:p>
            <a:pPr algn="ctr"/>
            <a:r>
              <a:rPr lang="en-AU" b="1" dirty="0" smtClean="0">
                <a:solidFill>
                  <a:schemeClr val="bg1"/>
                </a:solidFill>
                <a:latin typeface="Arial"/>
              </a:rPr>
              <a:t>Tammy </a:t>
            </a:r>
            <a:r>
              <a:rPr lang="en-AU" b="1" dirty="0" err="1" smtClean="0">
                <a:solidFill>
                  <a:schemeClr val="bg1"/>
                </a:solidFill>
                <a:latin typeface="Arial"/>
              </a:rPr>
              <a:t>Moorse</a:t>
            </a:r>
            <a:r>
              <a:rPr lang="en-AU" b="1" dirty="0" smtClean="0">
                <a:solidFill>
                  <a:schemeClr val="bg1"/>
                </a:solidFill>
                <a:latin typeface="Arial"/>
              </a:rPr>
              <a:t>, </a:t>
            </a:r>
            <a:r>
              <a:rPr lang="en-AU" b="1" dirty="0" err="1" smtClean="0">
                <a:solidFill>
                  <a:schemeClr val="bg1"/>
                </a:solidFill>
                <a:latin typeface="Arial"/>
              </a:rPr>
              <a:t>Cataloging</a:t>
            </a:r>
            <a:r>
              <a:rPr lang="en-AU" b="1" dirty="0" smtClean="0">
                <a:solidFill>
                  <a:schemeClr val="bg1"/>
                </a:solidFill>
                <a:latin typeface="Arial"/>
              </a:rPr>
              <a:t> &amp; Metadata Librarian </a:t>
            </a:r>
            <a:endParaRPr lang="en-AU" b="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580" y="1446245"/>
            <a:ext cx="789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@ HPL 12 – 18 MONTHS AGO… 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9" y="2547257"/>
            <a:ext cx="6167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ILS migration from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Virtua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to Polaris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Complete change over of cataloging librarian staff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2296647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CURRENTLY @ HPL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4" y="231341"/>
            <a:ext cx="6658067" cy="443198"/>
          </a:xfrm>
        </p:spPr>
        <p:txBody>
          <a:bodyPr/>
          <a:lstStyle/>
          <a:p>
            <a:r>
              <a:rPr lang="en-US" dirty="0" smtClean="0"/>
              <a:t>At Our End of September Refresh: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 Records: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Over 370,000 exported </a:t>
            </a:r>
          </a:p>
          <a:p>
            <a:r>
              <a:rPr lang="en-US" dirty="0" smtClean="0"/>
              <a:t>BIBFRAME Records:</a:t>
            </a:r>
          </a:p>
          <a:p>
            <a:pPr marL="0" lvl="6" indent="0">
              <a:buSzPct val="89000"/>
              <a:buNone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 1.5 million </a:t>
            </a:r>
            <a:endParaRPr lang="en-US" sz="2800" dirty="0" smtClean="0"/>
          </a:p>
          <a:p>
            <a:r>
              <a:rPr lang="en-US" dirty="0" smtClean="0"/>
              <a:t>LINKS: </a:t>
            </a:r>
          </a:p>
          <a:p>
            <a:pPr marL="0" lvl="6" indent="0">
              <a:buSzPct val="89000"/>
              <a:buNone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 5.2 million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Five Star Open Data: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05273" y="811763"/>
            <a:ext cx="8435818" cy="4002833"/>
          </a:xfrm>
        </p:spPr>
        <p:txBody>
          <a:bodyPr>
            <a:noAutofit/>
          </a:bodyPr>
          <a:lstStyle/>
          <a:p>
            <a:pPr marL="800100" lvl="1" indent="-34290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Tim Berners-Lee Concept:</a:t>
            </a:r>
          </a:p>
          <a:p>
            <a:pPr marL="800100" lvl="1" indent="-342900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Make your stuff available on the web in (whatever format) under an open license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Make your stuff available as structured data (excel over an image of a table)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Make your stuff available in a non-proprietary open format (CVS over Excel)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 URIs to denote things, so people can point to your stuff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Link your data to other data to provide context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								http://5stardata.info/en/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HPL Linked Data Looks Like</a:t>
            </a:r>
            <a:endParaRPr lang="en-US" dirty="0"/>
          </a:p>
        </p:txBody>
      </p:sp>
      <p:pic>
        <p:nvPicPr>
          <p:cNvPr id="7" name="Picture 6" descr="HPL_link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13" y="1019907"/>
            <a:ext cx="5532055" cy="35872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672068" y="1307592"/>
            <a:ext cx="3278502" cy="3472934"/>
          </a:xfrm>
        </p:spPr>
        <p:txBody>
          <a:bodyPr>
            <a:normAutofit/>
          </a:bodyPr>
          <a:lstStyle/>
          <a:p>
            <a:r>
              <a:rPr lang="en-US" dirty="0" smtClean="0"/>
              <a:t>Our linked data can be found at: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4"/>
              </a:rPr>
              <a:t>http://link.hpl.ca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credentials needed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475861"/>
            <a:ext cx="8048990" cy="34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385" y="214604"/>
            <a:ext cx="6558851" cy="47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73" y="139959"/>
            <a:ext cx="7516489" cy="48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385" y="214604"/>
            <a:ext cx="6558851" cy="47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 </a:t>
            </a:r>
            <a:r>
              <a:rPr lang="en-US" dirty="0" err="1" smtClean="0"/>
              <a:t>Bibliocommons</a:t>
            </a:r>
            <a:endParaRPr lang="en-US" dirty="0"/>
          </a:p>
        </p:txBody>
      </p:sp>
      <p:pic>
        <p:nvPicPr>
          <p:cNvPr id="5" name="Picture Placeholder 4" descr="BestKindofPeop_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l="6454" r="6454"/>
          <a:stretch>
            <a:fillRect/>
          </a:stretch>
        </p:blipFill>
        <p:spPr>
          <a:xfrm>
            <a:off x="979055" y="1308100"/>
            <a:ext cx="7526770" cy="313589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375" y="1054359"/>
            <a:ext cx="62515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Intersection of Cataloging &amp; Internet Search Engines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little history of HPL’s linked data Initiative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linked data on link.hpl.ca looks like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Zepheira’s</a:t>
            </a:r>
            <a:r>
              <a:rPr lang="en-US" dirty="0" smtClean="0">
                <a:solidFill>
                  <a:schemeClr val="bg1"/>
                </a:solidFill>
              </a:rPr>
              <a:t> value added content – The Good Stuff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Edmonton Public Library experience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Things that can improve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Zepheira’s</a:t>
            </a:r>
            <a:r>
              <a:rPr lang="en-US" dirty="0" smtClean="0"/>
              <a:t> Value Added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Media </a:t>
            </a:r>
          </a:p>
          <a:p>
            <a:r>
              <a:rPr lang="en-US" dirty="0" smtClean="0"/>
              <a:t>Our links can be: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Tweeted</a:t>
            </a:r>
          </a:p>
          <a:p>
            <a:r>
              <a:rPr lang="en-US" dirty="0" smtClean="0"/>
              <a:t>Posted to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Google+ and LinkedIn. </a:t>
            </a:r>
            <a:endParaRPr lang="en-US" dirty="0"/>
          </a:p>
        </p:txBody>
      </p:sp>
      <p:pic>
        <p:nvPicPr>
          <p:cNvPr id="9" name="Picture Placeholder 8" descr="Tweet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t="282" b="282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25" y="304799"/>
            <a:ext cx="6796611" cy="44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5522" y="206375"/>
            <a:ext cx="6448956" cy="625475"/>
          </a:xfrm>
        </p:spPr>
        <p:txBody>
          <a:bodyPr/>
          <a:lstStyle/>
          <a:p>
            <a:r>
              <a:rPr lang="en-US" dirty="0" smtClean="0"/>
              <a:t>New York Times Best Seller Lists:</a:t>
            </a:r>
            <a:endParaRPr lang="en-US" dirty="0"/>
          </a:p>
        </p:txBody>
      </p:sp>
      <p:pic>
        <p:nvPicPr>
          <p:cNvPr id="9" name="Picture 8" descr="NYTL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672" y="990396"/>
            <a:ext cx="5812806" cy="39001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925"/>
            <a:ext cx="7854950" cy="857250"/>
          </a:xfrm>
        </p:spPr>
        <p:txBody>
          <a:bodyPr/>
          <a:lstStyle/>
          <a:p>
            <a:r>
              <a:rPr lang="en-US" dirty="0" smtClean="0"/>
              <a:t>HPL NYT Holdings: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229" y="895927"/>
            <a:ext cx="6332850" cy="41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Tweeted Out This Month:</a:t>
            </a:r>
            <a:endParaRPr lang="en-US" dirty="0"/>
          </a:p>
        </p:txBody>
      </p:sp>
      <p:pic>
        <p:nvPicPr>
          <p:cNvPr id="4" name="Picture 3" descr="HPLTw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87" y="1140972"/>
            <a:ext cx="5188335" cy="34453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08" y="158620"/>
            <a:ext cx="7973024" cy="46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4" y="231341"/>
            <a:ext cx="6725172" cy="443198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Zepheria</a:t>
            </a:r>
            <a:r>
              <a:rPr lang="en-US" dirty="0" smtClean="0"/>
              <a:t> Statistics Features: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Share Stats – links shared on social media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Embedded Stats – links embedded in a web page, includes impressions.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Catalogue Click Stats – clicks between links and the catalog (PAC)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4" y="231341"/>
            <a:ext cx="5512255" cy="443198"/>
          </a:xfrm>
        </p:spPr>
        <p:txBody>
          <a:bodyPr/>
          <a:lstStyle/>
          <a:p>
            <a:r>
              <a:rPr lang="en-US" dirty="0" smtClean="0"/>
              <a:t>Edmonton Public Library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Presented their experience at CULC / CARL meeting in Hamilton in May, 2017.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Feel they aren’t seeing a return on their investment.</a:t>
            </a:r>
          </a:p>
          <a:p>
            <a:endParaRPr lang="en-US" dirty="0" smtClean="0"/>
          </a:p>
          <a:p>
            <a:r>
              <a:rPr lang="en-US" dirty="0" smtClean="0"/>
              <a:t>Lack of web traffic, impressions and rankings.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Edmonton Public Library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86140" y="1520890"/>
            <a:ext cx="7854950" cy="292753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Also an early adopter / BIBLOCOMMONS PAC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Consistent refresh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Super stats tracking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698" y="2379306"/>
            <a:ext cx="679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 THE NEXT 12-18 MONTHS+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MARC needs to be changed or updated to account for hyper-linking</a:t>
            </a:r>
          </a:p>
          <a:p>
            <a:r>
              <a:rPr lang="en-US" dirty="0" smtClean="0"/>
              <a:t>We are waiting for one to take off or gain more ground</a:t>
            </a:r>
          </a:p>
          <a:p>
            <a:r>
              <a:rPr lang="en-US" dirty="0" smtClean="0"/>
              <a:t>Information seeking </a:t>
            </a:r>
            <a:r>
              <a:rPr lang="en-US" dirty="0" err="1" smtClean="0"/>
              <a:t>behaviour</a:t>
            </a:r>
            <a:r>
              <a:rPr lang="en-US" dirty="0" smtClean="0"/>
              <a:t> wants more than MARC can offer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State of Flux: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MARC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3" y="231341"/>
            <a:ext cx="8180748" cy="886397"/>
          </a:xfrm>
        </p:spPr>
        <p:txBody>
          <a:bodyPr/>
          <a:lstStyle/>
          <a:p>
            <a:r>
              <a:rPr lang="en-US" dirty="0" smtClean="0"/>
              <a:t>Linked Data Capacity Building Task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Created to build more use of HPL linked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Create some best practices and workflows for staff and community partners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Build credibility with search engines for our web properties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Build credible and accurate stats to track linked data usage and impressions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Building HPL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HPL needs to start building our web statistics on usage to accurately measure the impact of our linked data </a:t>
            </a:r>
          </a:p>
          <a:p>
            <a:endParaRPr lang="en-US" dirty="0" smtClean="0"/>
          </a:p>
          <a:p>
            <a:r>
              <a:rPr lang="en-US" dirty="0" smtClean="0"/>
              <a:t>More search engine credibility should result in our linked data showing up better on searches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 More of This:</a:t>
            </a:r>
            <a:endParaRPr lang="en-US" dirty="0"/>
          </a:p>
        </p:txBody>
      </p:sp>
      <p:pic>
        <p:nvPicPr>
          <p:cNvPr id="4" name="Picture 3" descr="HPLTw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87" y="1140972"/>
            <a:ext cx="5188335" cy="34453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1849" y="1432080"/>
            <a:ext cx="8078886" cy="3382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/>
              <a:t>Use </a:t>
            </a:r>
            <a:r>
              <a:rPr lang="en-US" b="0" dirty="0"/>
              <a:t>a few techniques to improve </a:t>
            </a:r>
            <a:r>
              <a:rPr lang="en-US" b="0" dirty="0" smtClean="0"/>
              <a:t>web properties: </a:t>
            </a:r>
            <a:br>
              <a:rPr lang="en-US" b="0" dirty="0" smtClean="0"/>
            </a:b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 Improve Wikipedia entries for all HPL branches</a:t>
            </a:r>
            <a:br>
              <a:rPr lang="en-US" b="0" dirty="0"/>
            </a:b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 Improve Google+ entries for all HPL branches</a:t>
            </a:r>
            <a:br>
              <a:rPr lang="en-US" b="0" dirty="0"/>
            </a:b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 Edit </a:t>
            </a:r>
            <a:r>
              <a:rPr lang="en-US" b="0" dirty="0" err="1"/>
              <a:t>Worldcat</a:t>
            </a:r>
            <a:r>
              <a:rPr lang="en-US" b="0" dirty="0"/>
              <a:t> reference to HPL and branches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Engine Optimization - SEO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Projects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4" y="231341"/>
            <a:ext cx="6846470" cy="443198"/>
          </a:xfrm>
        </p:spPr>
        <p:txBody>
          <a:bodyPr/>
          <a:lstStyle/>
          <a:p>
            <a:r>
              <a:rPr lang="en-US" dirty="0" smtClean="0"/>
              <a:t>Missing From 5 Star Linked Data: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31850" y="1455576"/>
            <a:ext cx="7854950" cy="31164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Missing Star is: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Link your data to other data to provide context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Need to be connected to web authorities that would provide key linkages such as Virtual International Authority File (VIAF) or Wikipedia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4" y="231341"/>
            <a:ext cx="6697180" cy="443198"/>
          </a:xfrm>
        </p:spPr>
        <p:txBody>
          <a:bodyPr/>
          <a:lstStyle/>
          <a:p>
            <a:r>
              <a:rPr lang="en-US" dirty="0" smtClean="0"/>
              <a:t>Where We Want To Be Next Year: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86140" y="1436914"/>
            <a:ext cx="7854950" cy="30115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Better SEO and knowledge cards for HPL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Roll out workflows to staff for use of linked data in programming and communications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Study stats provided by </a:t>
            </a:r>
            <a:r>
              <a:rPr lang="en-US" dirty="0" err="1" smtClean="0"/>
              <a:t>Zepheira</a:t>
            </a:r>
            <a:r>
              <a:rPr lang="en-US" dirty="0" smtClean="0"/>
              <a:t> &amp; supplement with our own stats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Longer Term: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See linked data bring traffic and research to our Local History &amp; Archives Department’s unique holdings and </a:t>
            </a:r>
            <a:r>
              <a:rPr lang="en-US" dirty="0" err="1" smtClean="0"/>
              <a:t>fonds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 for converting our Dublin Core archival data holdings to linked data in the future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1851" y="161925"/>
            <a:ext cx="7854950" cy="857250"/>
          </a:xfrm>
        </p:spPr>
        <p:txBody>
          <a:bodyPr/>
          <a:lstStyle/>
          <a:p>
            <a:r>
              <a:rPr lang="en-US" dirty="0" smtClean="0"/>
              <a:t>We want to be in the results: </a:t>
            </a:r>
            <a:endParaRPr lang="en-US" dirty="0"/>
          </a:p>
        </p:txBody>
      </p:sp>
      <p:pic>
        <p:nvPicPr>
          <p:cNvPr id="21" name="Picture 20" descr="Harry Potter Web 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851" y="920822"/>
            <a:ext cx="6148812" cy="4052622"/>
          </a:xfrm>
          <a:prstGeom prst="rect">
            <a:avLst/>
          </a:prstGeom>
        </p:spPr>
      </p:pic>
      <p:pic>
        <p:nvPicPr>
          <p:cNvPr id="1026" name="Picture 1" descr="HPL_primary_logo_wT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188" y="2552612"/>
            <a:ext cx="764930" cy="3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111763" y="2408663"/>
            <a:ext cx="1283032" cy="721239"/>
          </a:xfrm>
          <a:prstGeom prst="ellipse">
            <a:avLst/>
          </a:prstGeom>
          <a:noFill/>
          <a:ln w="349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094" y="391886"/>
            <a:ext cx="74085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Discussion: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What is the biggest barrier to your library getting on board with linked data?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How can this barrier be overcome?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831850" y="2170545"/>
            <a:ext cx="8039588" cy="20042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1F447A"/>
                </a:solidFill>
                <a:latin typeface="Arial"/>
              </a:rPr>
              <a:t>…aims to raise the visibility of libraries on the web by actively exploring the promise of BIBFRAME and linked data.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1F4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dirty="0" smtClean="0">
                <a:solidFill>
                  <a:srgbClr val="1F447A"/>
                </a:solidFill>
                <a:latin typeface="Arial"/>
              </a:rPr>
              <a:t>From Georgia </a:t>
            </a:r>
            <a:r>
              <a:rPr lang="en-US" sz="1100" dirty="0" err="1" smtClean="0">
                <a:solidFill>
                  <a:srgbClr val="1F447A"/>
                </a:solidFill>
                <a:latin typeface="Arial"/>
              </a:rPr>
              <a:t>Fujikawa’s</a:t>
            </a:r>
            <a:r>
              <a:rPr lang="en-US" sz="1100" dirty="0" smtClean="0">
                <a:solidFill>
                  <a:srgbClr val="1F447A"/>
                </a:solidFill>
                <a:latin typeface="Arial"/>
              </a:rPr>
              <a:t> white paper ILS and LINKED DATA.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F44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31849" y="1295705"/>
            <a:ext cx="6723496" cy="6265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F447A"/>
                </a:solidFill>
                <a:latin typeface="Arial"/>
                <a:ea typeface="+mj-ea"/>
                <a:cs typeface="+mj-cs"/>
              </a:rPr>
              <a:t>LIBHUB promises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47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831850" y="2725615"/>
            <a:ext cx="8039588" cy="984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seen this great new thing on HBO?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31849" y="1608992"/>
            <a:ext cx="6723496" cy="6265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Little Scenario: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385" y="832552"/>
            <a:ext cx="3674836" cy="828297"/>
          </a:xfrm>
        </p:spPr>
        <p:txBody>
          <a:bodyPr/>
          <a:lstStyle/>
          <a:p>
            <a:r>
              <a:rPr lang="en-US" dirty="0" smtClean="0"/>
              <a:t>Search Results: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908" y="205979"/>
            <a:ext cx="4882836" cy="46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038650" y="206375"/>
            <a:ext cx="5942013" cy="625475"/>
          </a:xfrm>
        </p:spPr>
        <p:txBody>
          <a:bodyPr/>
          <a:lstStyle/>
          <a:p>
            <a:r>
              <a:rPr lang="en-US" dirty="0" smtClean="0"/>
              <a:t>Get that key spot in the results: </a:t>
            </a:r>
            <a:endParaRPr lang="en-US" dirty="0"/>
          </a:p>
        </p:txBody>
      </p:sp>
      <p:pic>
        <p:nvPicPr>
          <p:cNvPr id="21" name="Picture 20" descr="Harry Potter Web 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851" y="920822"/>
            <a:ext cx="6148812" cy="4052622"/>
          </a:xfrm>
          <a:prstGeom prst="rect">
            <a:avLst/>
          </a:prstGeom>
        </p:spPr>
      </p:pic>
      <p:pic>
        <p:nvPicPr>
          <p:cNvPr id="1026" name="Picture 1" descr="HPL_primary_logo_wT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188" y="2552612"/>
            <a:ext cx="764930" cy="3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111763" y="2408663"/>
            <a:ext cx="1283032" cy="721239"/>
          </a:xfrm>
          <a:prstGeom prst="ellipse">
            <a:avLst/>
          </a:prstGeom>
          <a:noFill/>
          <a:ln w="349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86140" y="1017394"/>
            <a:ext cx="7854950" cy="36931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Slate.com’s</a:t>
            </a:r>
            <a:r>
              <a:rPr lang="en-US" dirty="0" smtClean="0"/>
              <a:t> Future Tense Blog</a:t>
            </a:r>
          </a:p>
          <a:p>
            <a:endParaRPr lang="en-US" dirty="0" smtClean="0"/>
          </a:p>
          <a:p>
            <a:r>
              <a:rPr lang="en-US" dirty="0" smtClean="0"/>
              <a:t>LOOKING FOR AN E-BOOK? GOOGLE NOW TELLS YOU IF YOUR LOCAL LIBRARY HAS IT.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for US libraries right now, but… </a:t>
            </a:r>
            <a:br>
              <a:rPr lang="en-US" dirty="0" smtClean="0"/>
            </a:br>
            <a:endParaRPr lang="en-US" dirty="0" smtClean="0"/>
          </a:p>
          <a:p>
            <a:r>
              <a:rPr lang="en-US" sz="1700" u="sng" dirty="0" smtClean="0">
                <a:hlinkClick r:id="rId3"/>
              </a:rPr>
              <a:t>http://www.slate.com/blogs/future_tense/2017/09/27/google_shows_search_results_for_e_books_in_public_libraries.html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HPL Linked Data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Signed on with </a:t>
            </a:r>
            <a:r>
              <a:rPr lang="en-US" dirty="0" err="1" smtClean="0"/>
              <a:t>Zepheira</a:t>
            </a:r>
            <a:r>
              <a:rPr lang="en-US" dirty="0" smtClean="0"/>
              <a:t> in 2015</a:t>
            </a:r>
          </a:p>
          <a:p>
            <a:endParaRPr lang="en-US" dirty="0" smtClean="0"/>
          </a:p>
          <a:p>
            <a:r>
              <a:rPr lang="en-US" dirty="0" smtClean="0"/>
              <a:t>Data conversion, server infrastructure and maintenance </a:t>
            </a:r>
          </a:p>
          <a:p>
            <a:endParaRPr lang="en-US" dirty="0" smtClean="0"/>
          </a:p>
          <a:p>
            <a:r>
              <a:rPr lang="en-US" dirty="0" smtClean="0"/>
              <a:t>Value added features starting to roll 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2774</Words>
  <Application>Microsoft Office PowerPoint</Application>
  <PresentationFormat>On-screen Show (16:9)</PresentationFormat>
  <Paragraphs>327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Slide 1</vt:lpstr>
      <vt:lpstr>Slide 2</vt:lpstr>
      <vt:lpstr>Replacing MARC</vt:lpstr>
      <vt:lpstr>Slide 4</vt:lpstr>
      <vt:lpstr>Slide 5</vt:lpstr>
      <vt:lpstr>Search Results:</vt:lpstr>
      <vt:lpstr>Get that key spot in the results: </vt:lpstr>
      <vt:lpstr>Slide 8</vt:lpstr>
      <vt:lpstr>HPL Linked Data </vt:lpstr>
      <vt:lpstr>Slide 10</vt:lpstr>
      <vt:lpstr>Slide 11</vt:lpstr>
      <vt:lpstr>Slide 12</vt:lpstr>
      <vt:lpstr>Slide 13</vt:lpstr>
      <vt:lpstr>What HPL Linked Data Looks Like</vt:lpstr>
      <vt:lpstr>Slide 15</vt:lpstr>
      <vt:lpstr>Slide 16</vt:lpstr>
      <vt:lpstr>Slide 17</vt:lpstr>
      <vt:lpstr>Slide 18</vt:lpstr>
      <vt:lpstr>HPL Bibliocommons</vt:lpstr>
      <vt:lpstr>Zepheira’s Value Added Content</vt:lpstr>
      <vt:lpstr>Slide 21</vt:lpstr>
      <vt:lpstr>New York Times Best Seller Lists:</vt:lpstr>
      <vt:lpstr>HPL NYT Holdings: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SEO Projects</vt:lpstr>
      <vt:lpstr>Slide 34</vt:lpstr>
      <vt:lpstr>Slide 35</vt:lpstr>
      <vt:lpstr>Slide 36</vt:lpstr>
      <vt:lpstr>We want to be in the results: </vt:lpstr>
      <vt:lpstr>Slide 38</vt:lpstr>
    </vt:vector>
  </TitlesOfParts>
  <Company>Peapod Studios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Wise and Hammer</dc:creator>
  <cp:lastModifiedBy>tmoorse</cp:lastModifiedBy>
  <cp:revision>253</cp:revision>
  <cp:lastPrinted>2017-04-05T14:55:09Z</cp:lastPrinted>
  <dcterms:created xsi:type="dcterms:W3CDTF">2015-01-22T16:53:22Z</dcterms:created>
  <dcterms:modified xsi:type="dcterms:W3CDTF">2017-10-25T19:33:19Z</dcterms:modified>
</cp:coreProperties>
</file>