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266" r:id="rId3"/>
    <p:sldId id="315" r:id="rId4"/>
    <p:sldId id="259" r:id="rId5"/>
    <p:sldId id="268" r:id="rId6"/>
    <p:sldId id="285" r:id="rId7"/>
    <p:sldId id="276" r:id="rId8"/>
    <p:sldId id="260" r:id="rId9"/>
    <p:sldId id="286" r:id="rId10"/>
    <p:sldId id="298" r:id="rId11"/>
    <p:sldId id="292" r:id="rId12"/>
    <p:sldId id="269" r:id="rId13"/>
    <p:sldId id="297" r:id="rId14"/>
    <p:sldId id="316" r:id="rId15"/>
    <p:sldId id="291" r:id="rId16"/>
    <p:sldId id="295" r:id="rId17"/>
    <p:sldId id="272" r:id="rId18"/>
    <p:sldId id="296" r:id="rId19"/>
    <p:sldId id="288" r:id="rId20"/>
    <p:sldId id="293" r:id="rId21"/>
    <p:sldId id="294" r:id="rId22"/>
    <p:sldId id="318" r:id="rId23"/>
    <p:sldId id="290" r:id="rId24"/>
    <p:sldId id="289" r:id="rId25"/>
    <p:sldId id="282" r:id="rId26"/>
    <p:sldId id="281" r:id="rId27"/>
    <p:sldId id="273" r:id="rId28"/>
    <p:sldId id="302" r:id="rId29"/>
    <p:sldId id="303" r:id="rId30"/>
    <p:sldId id="301" r:id="rId31"/>
    <p:sldId id="311" r:id="rId32"/>
    <p:sldId id="304" r:id="rId33"/>
    <p:sldId id="305" r:id="rId34"/>
    <p:sldId id="314" r:id="rId35"/>
    <p:sldId id="313" r:id="rId36"/>
    <p:sldId id="306" r:id="rId37"/>
    <p:sldId id="312" r:id="rId38"/>
    <p:sldId id="307" r:id="rId39"/>
    <p:sldId id="308" r:id="rId40"/>
    <p:sldId id="277" r:id="rId41"/>
    <p:sldId id="309" r:id="rId42"/>
    <p:sldId id="310" r:id="rId43"/>
    <p:sldId id="275" r:id="rId44"/>
    <p:sldId id="270" r:id="rId45"/>
    <p:sldId id="267"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McCort" initials="CM" lastIdx="1" clrIdx="0">
    <p:extLst>
      <p:ext uri="{19B8F6BF-5375-455C-9EA6-DF929625EA0E}">
        <p15:presenceInfo xmlns:p15="http://schemas.microsoft.com/office/powerpoint/2012/main" userId="S-1-5-21-2052111302-1580818891-1606980848-16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474747"/>
    <a:srgbClr val="FBAF41"/>
    <a:srgbClr val="814396"/>
    <a:srgbClr val="000000"/>
    <a:srgbClr val="F7941E"/>
    <a:srgbClr val="010000"/>
    <a:srgbClr val="363738"/>
    <a:srgbClr val="34466A"/>
    <a:srgbClr val="445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44"/>
  </p:normalViewPr>
  <p:slideViewPr>
    <p:cSldViewPr snapToObjects="1">
      <p:cViewPr varScale="1">
        <p:scale>
          <a:sx n="95" d="100"/>
          <a:sy n="95" d="100"/>
        </p:scale>
        <p:origin x="399" y="51"/>
      </p:cViewPr>
      <p:guideLst>
        <p:guide orient="horz" pos="1620"/>
        <p:guide pos="2880"/>
      </p:guideLst>
    </p:cSldViewPr>
  </p:slideViewPr>
  <p:notesTextViewPr>
    <p:cViewPr>
      <p:scale>
        <a:sx n="100" d="100"/>
        <a:sy n="100" d="100"/>
      </p:scale>
      <p:origin x="0" y="0"/>
    </p:cViewPr>
  </p:notesTextViewPr>
  <p:notesViewPr>
    <p:cSldViewPr snapToObjects="1">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F88035-4058-5C49-8BD7-16E3BDCF2F99}" type="datetimeFigureOut">
              <a:rPr lang="en-US" smtClean="0"/>
              <a:t>4/3/2017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C5E42B-5233-0E4B-B874-E3BB3D9CD15E}" type="slidenum">
              <a:rPr lang="en-US" smtClean="0"/>
              <a:t>‹#›</a:t>
            </a:fld>
            <a:endParaRPr lang="en-US" dirty="0"/>
          </a:p>
        </p:txBody>
      </p:sp>
    </p:spTree>
    <p:extLst>
      <p:ext uri="{BB962C8B-B14F-4D97-AF65-F5344CB8AC3E}">
        <p14:creationId xmlns:p14="http://schemas.microsoft.com/office/powerpoint/2010/main" val="50395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7516E-18FD-0744-B275-F4E7A76ECEF9}" type="datetimeFigureOut">
              <a:rPr lang="en-US" smtClean="0"/>
              <a:t>4/3/2017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53187-4E7A-9D4E-8D20-4DF01D046F58}" type="slidenum">
              <a:rPr lang="en-US" smtClean="0"/>
              <a:t>‹#›</a:t>
            </a:fld>
            <a:endParaRPr lang="en-US" dirty="0"/>
          </a:p>
        </p:txBody>
      </p:sp>
    </p:spTree>
    <p:extLst>
      <p:ext uri="{BB962C8B-B14F-4D97-AF65-F5344CB8AC3E}">
        <p14:creationId xmlns:p14="http://schemas.microsoft.com/office/powerpoint/2010/main" val="292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3</a:t>
            </a:fld>
            <a:endParaRPr lang="en-US" dirty="0"/>
          </a:p>
        </p:txBody>
      </p:sp>
    </p:spTree>
    <p:extLst>
      <p:ext uri="{BB962C8B-B14F-4D97-AF65-F5344CB8AC3E}">
        <p14:creationId xmlns:p14="http://schemas.microsoft.com/office/powerpoint/2010/main" val="362768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4</a:t>
            </a:fld>
            <a:endParaRPr lang="en-US" dirty="0"/>
          </a:p>
        </p:txBody>
      </p:sp>
    </p:spTree>
    <p:extLst>
      <p:ext uri="{BB962C8B-B14F-4D97-AF65-F5344CB8AC3E}">
        <p14:creationId xmlns:p14="http://schemas.microsoft.com/office/powerpoint/2010/main" val="5429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6</a:t>
            </a:fld>
            <a:endParaRPr lang="en-US" dirty="0"/>
          </a:p>
        </p:txBody>
      </p:sp>
    </p:spTree>
    <p:extLst>
      <p:ext uri="{BB962C8B-B14F-4D97-AF65-F5344CB8AC3E}">
        <p14:creationId xmlns:p14="http://schemas.microsoft.com/office/powerpoint/2010/main" val="1929648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6"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257800" y="819150"/>
            <a:ext cx="3733800" cy="3733800"/>
          </a:xfrm>
        </p:spPr>
        <p:txBody>
          <a:bodyPr/>
          <a:lstStyle>
            <a:lvl1pPr>
              <a:defRPr>
                <a:solidFill>
                  <a:schemeClr val="bg1">
                    <a:lumMod val="50000"/>
                  </a:schemeClr>
                </a:solidFill>
              </a:defRPr>
            </a:lvl1pPr>
          </a:lstStyle>
          <a:p>
            <a:r>
              <a:rPr lang="en-US" dirty="0" smtClean="0"/>
              <a:t>Click icon to add picture</a:t>
            </a:r>
            <a:endParaRPr lang="en-US" dirty="0"/>
          </a:p>
        </p:txBody>
      </p:sp>
      <p:sp>
        <p:nvSpPr>
          <p:cNvPr id="15" name="Text Placeholder 14"/>
          <p:cNvSpPr>
            <a:spLocks noGrp="1"/>
          </p:cNvSpPr>
          <p:nvPr>
            <p:ph type="body" sz="quarter" idx="11"/>
          </p:nvPr>
        </p:nvSpPr>
        <p:spPr>
          <a:xfrm>
            <a:off x="152399" y="819150"/>
            <a:ext cx="4953001"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5"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3350"/>
            <a:ext cx="8839200" cy="56137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819150"/>
            <a:ext cx="8839200" cy="3505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4712913"/>
            <a:ext cx="9148174" cy="436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3200" b="1" kern="1200">
          <a:solidFill>
            <a:srgbClr val="7030A0"/>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frieldsmith@saclibrary.org" TargetMode="External"/><Relationship Id="rId2" Type="http://schemas.openxmlformats.org/officeDocument/2006/relationships/hyperlink" Target="mailto:cmccort@saclibrar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sfrieldsmith@saclibrary.org" TargetMode="External"/><Relationship Id="rId2" Type="http://schemas.openxmlformats.org/officeDocument/2006/relationships/hyperlink" Target="mailto:cmccort@saclibrary.or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normAutofit/>
          </a:bodyPr>
          <a:lstStyle/>
          <a:p>
            <a:r>
              <a:rPr lang="en-US" dirty="0" smtClean="0"/>
              <a:t>Notes on the Control Tables</a:t>
            </a:r>
          </a:p>
          <a:p>
            <a:pPr lvl="1"/>
            <a:r>
              <a:rPr lang="en-US" dirty="0" smtClean="0"/>
              <a:t>The tables include data such as format and frequency, in order to include that information in reports for the branches. Not all libraries may want to include this data</a:t>
            </a:r>
          </a:p>
          <a:p>
            <a:pPr lvl="1"/>
            <a:r>
              <a:rPr lang="en-US" dirty="0" smtClean="0"/>
              <a:t>They include renewal date information so staff can limit searches by renewal date.</a:t>
            </a:r>
            <a:r>
              <a:rPr lang="en-US" dirty="0"/>
              <a:t> </a:t>
            </a:r>
            <a:r>
              <a:rPr lang="en-US" dirty="0" smtClean="0"/>
              <a:t>Not </a:t>
            </a:r>
            <a:r>
              <a:rPr lang="en-US" dirty="0"/>
              <a:t>all libraries may want to include this data</a:t>
            </a:r>
          </a:p>
          <a:p>
            <a:pPr lvl="1"/>
            <a:r>
              <a:rPr lang="en-US" dirty="0" smtClean="0"/>
              <a:t>Some libraries may only have one fund code – they will still need to enter this fund code in the Funds table in order to use the budgeting reports</a:t>
            </a:r>
          </a:p>
          <a:p>
            <a:pPr lvl="1"/>
            <a:endParaRPr lang="en-US" dirty="0" smtClean="0"/>
          </a:p>
          <a:p>
            <a:pPr marL="457200" lvl="1" indent="0">
              <a:buNone/>
            </a:pP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2059110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pic>
        <p:nvPicPr>
          <p:cNvPr id="2" name="Picture 1"/>
          <p:cNvPicPr>
            <a:picLocks noChangeAspect="1"/>
          </p:cNvPicPr>
          <p:nvPr/>
        </p:nvPicPr>
        <p:blipFill>
          <a:blip r:embed="rId2"/>
          <a:stretch>
            <a:fillRect/>
          </a:stretch>
        </p:blipFill>
        <p:spPr>
          <a:xfrm>
            <a:off x="260110" y="1427437"/>
            <a:ext cx="4546097" cy="2971800"/>
          </a:xfrm>
          <a:prstGeom prst="rect">
            <a:avLst/>
          </a:prstGeom>
        </p:spPr>
      </p:pic>
      <p:pic>
        <p:nvPicPr>
          <p:cNvPr id="3" name="Picture 2"/>
          <p:cNvPicPr>
            <a:picLocks noChangeAspect="1"/>
          </p:cNvPicPr>
          <p:nvPr/>
        </p:nvPicPr>
        <p:blipFill>
          <a:blip r:embed="rId3"/>
          <a:stretch>
            <a:fillRect/>
          </a:stretch>
        </p:blipFill>
        <p:spPr>
          <a:xfrm>
            <a:off x="5334000" y="1200150"/>
            <a:ext cx="3200400" cy="3165231"/>
          </a:xfrm>
          <a:prstGeom prst="rect">
            <a:avLst/>
          </a:prstGeom>
        </p:spPr>
      </p:pic>
      <p:sp>
        <p:nvSpPr>
          <p:cNvPr id="4" name="TextBox 3"/>
          <p:cNvSpPr txBox="1"/>
          <p:nvPr/>
        </p:nvSpPr>
        <p:spPr>
          <a:xfrm>
            <a:off x="304800" y="819150"/>
            <a:ext cx="40386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Sample Control Tables</a:t>
            </a:r>
          </a:p>
        </p:txBody>
      </p:sp>
    </p:spTree>
    <p:extLst>
      <p:ext uri="{BB962C8B-B14F-4D97-AF65-F5344CB8AC3E}">
        <p14:creationId xmlns:p14="http://schemas.microsoft.com/office/powerpoint/2010/main" val="123476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8600" y="829042"/>
            <a:ext cx="4038600" cy="447308"/>
          </a:xfrm>
        </p:spPr>
        <p:txBody>
          <a:bodyPr>
            <a:normAutofit lnSpcReduction="10000"/>
          </a:bodyPr>
          <a:lstStyle/>
          <a:p>
            <a:r>
              <a:rPr lang="en-US" dirty="0" smtClean="0"/>
              <a:t>Titles Control Table </a:t>
            </a:r>
          </a:p>
          <a:p>
            <a:pPr marL="0" lvl="0" indent="0">
              <a:buNone/>
            </a:pPr>
            <a:endParaRPr lang="en-US" dirty="0">
              <a:solidFill>
                <a:srgbClr val="FFFFFF">
                  <a:lumMod val="50000"/>
                </a:srgbClr>
              </a:solidFill>
            </a:endParaRPr>
          </a:p>
          <a:p>
            <a:pPr lvl="1"/>
            <a:endParaRPr lang="en-US" dirty="0" smtClean="0"/>
          </a:p>
        </p:txBody>
      </p:sp>
      <p:sp>
        <p:nvSpPr>
          <p:cNvPr id="5" name="Title 4"/>
          <p:cNvSpPr>
            <a:spLocks noGrp="1"/>
          </p:cNvSpPr>
          <p:nvPr>
            <p:ph type="title"/>
          </p:nvPr>
        </p:nvSpPr>
        <p:spPr/>
        <p:txBody>
          <a:bodyPr>
            <a:normAutofit fontScale="90000"/>
          </a:bodyPr>
          <a:lstStyle/>
          <a:p>
            <a:r>
              <a:rPr lang="en-US" dirty="0"/>
              <a:t>Wrangling Renewals</a:t>
            </a:r>
          </a:p>
        </p:txBody>
      </p:sp>
      <p:pic>
        <p:nvPicPr>
          <p:cNvPr id="2" name="Picture 1"/>
          <p:cNvPicPr>
            <a:picLocks noChangeAspect="1"/>
          </p:cNvPicPr>
          <p:nvPr/>
        </p:nvPicPr>
        <p:blipFill>
          <a:blip r:embed="rId2"/>
          <a:stretch>
            <a:fillRect/>
          </a:stretch>
        </p:blipFill>
        <p:spPr>
          <a:xfrm>
            <a:off x="4343400" y="829042"/>
            <a:ext cx="3886200" cy="2455510"/>
          </a:xfrm>
          <a:prstGeom prst="rect">
            <a:avLst/>
          </a:prstGeom>
        </p:spPr>
      </p:pic>
      <p:sp>
        <p:nvSpPr>
          <p:cNvPr id="3" name="Rectangle 2"/>
          <p:cNvSpPr/>
          <p:nvPr/>
        </p:nvSpPr>
        <p:spPr>
          <a:xfrm>
            <a:off x="381000" y="3308059"/>
            <a:ext cx="8153400" cy="1200329"/>
          </a:xfrm>
          <a:prstGeom prst="rect">
            <a:avLst/>
          </a:prstGeom>
        </p:spPr>
        <p:txBody>
          <a:bodyPr wrap="square">
            <a:spAutoFit/>
          </a:bodyPr>
          <a:lstStyle/>
          <a:p>
            <a:pPr marL="285750" lvl="0" indent="-285750">
              <a:buFont typeface="Arial" panose="020B0604020202020204" pitchFamily="34" charset="0"/>
              <a:buChar char="•"/>
            </a:pPr>
            <a:r>
              <a:rPr lang="en-US" dirty="0">
                <a:solidFill>
                  <a:srgbClr val="FFFFFF">
                    <a:lumMod val="50000"/>
                  </a:srgbClr>
                </a:solidFill>
              </a:rPr>
              <a:t>The setup requires </a:t>
            </a:r>
            <a:r>
              <a:rPr lang="en-US" dirty="0" smtClean="0">
                <a:solidFill>
                  <a:srgbClr val="FFFFFF">
                    <a:lumMod val="50000"/>
                  </a:srgbClr>
                </a:solidFill>
              </a:rPr>
              <a:t>a lot of data </a:t>
            </a:r>
            <a:r>
              <a:rPr lang="en-US" dirty="0">
                <a:solidFill>
                  <a:srgbClr val="FFFFFF">
                    <a:lumMod val="50000"/>
                  </a:srgbClr>
                </a:solidFill>
              </a:rPr>
              <a:t>entry, but once the data is entered most can be rolled over year to year</a:t>
            </a:r>
          </a:p>
          <a:p>
            <a:pPr marL="742950" lvl="1" indent="-285750">
              <a:buFont typeface="Arial" panose="020B0604020202020204" pitchFamily="34" charset="0"/>
              <a:buChar char="•"/>
            </a:pPr>
            <a:r>
              <a:rPr lang="en-US" dirty="0">
                <a:solidFill>
                  <a:srgbClr val="FFFFFF">
                    <a:lumMod val="50000"/>
                  </a:srgbClr>
                </a:solidFill>
              </a:rPr>
              <a:t>If you get the bulk of your subscriptions from one vendor, use their spreadsheets to load the data into Access</a:t>
            </a:r>
          </a:p>
        </p:txBody>
      </p:sp>
      <p:sp>
        <p:nvSpPr>
          <p:cNvPr id="6" name="TextBox 5"/>
          <p:cNvSpPr txBox="1"/>
          <p:nvPr/>
        </p:nvSpPr>
        <p:spPr>
          <a:xfrm>
            <a:off x="-76200" y="1314204"/>
            <a:ext cx="2209800" cy="2031325"/>
          </a:xfrm>
          <a:prstGeom prst="rect">
            <a:avLst/>
          </a:prstGeom>
          <a:noFill/>
        </p:spPr>
        <p:txBody>
          <a:bodyPr wrap="square" rtlCol="0">
            <a:spAutoFit/>
          </a:bodyPr>
          <a:lstStyle/>
          <a:p>
            <a:pPr marL="742950" lvl="1" indent="-285750">
              <a:buFontTx/>
              <a:buChar char="-"/>
            </a:pPr>
            <a:r>
              <a:rPr lang="en-US" dirty="0">
                <a:solidFill>
                  <a:schemeClr val="bg1">
                    <a:lumMod val="50000"/>
                  </a:schemeClr>
                </a:solidFill>
                <a:latin typeface="Helvetica" charset="0"/>
                <a:ea typeface="Helvetica" charset="0"/>
                <a:cs typeface="Helvetica" charset="0"/>
              </a:rPr>
              <a:t>Bib number</a:t>
            </a:r>
          </a:p>
          <a:p>
            <a:pPr marL="742950" lvl="1" indent="-285750">
              <a:buFontTx/>
              <a:buChar char="-"/>
            </a:pPr>
            <a:r>
              <a:rPr lang="en-US" dirty="0">
                <a:solidFill>
                  <a:schemeClr val="bg1">
                    <a:lumMod val="50000"/>
                  </a:schemeClr>
                </a:solidFill>
                <a:latin typeface="Helvetica" charset="0"/>
                <a:ea typeface="Helvetica" charset="0"/>
                <a:cs typeface="Helvetica" charset="0"/>
              </a:rPr>
              <a:t>Title</a:t>
            </a:r>
          </a:p>
          <a:p>
            <a:pPr marL="742950" lvl="1" indent="-285750">
              <a:buFontTx/>
              <a:buChar char="-"/>
            </a:pPr>
            <a:r>
              <a:rPr lang="en-US" dirty="0">
                <a:solidFill>
                  <a:schemeClr val="bg1">
                    <a:lumMod val="50000"/>
                  </a:schemeClr>
                </a:solidFill>
                <a:latin typeface="Helvetica" charset="0"/>
                <a:ea typeface="Helvetica" charset="0"/>
                <a:cs typeface="Helvetica" charset="0"/>
              </a:rPr>
              <a:t>ISSN</a:t>
            </a:r>
          </a:p>
          <a:p>
            <a:pPr marL="742950" lvl="1" indent="-285750">
              <a:buFontTx/>
              <a:buChar char="-"/>
            </a:pPr>
            <a:r>
              <a:rPr lang="en-US" dirty="0">
                <a:solidFill>
                  <a:schemeClr val="bg1">
                    <a:lumMod val="50000"/>
                  </a:schemeClr>
                </a:solidFill>
                <a:latin typeface="Helvetica" charset="0"/>
                <a:ea typeface="Helvetica" charset="0"/>
                <a:cs typeface="Helvetica" charset="0"/>
              </a:rPr>
              <a:t>Price</a:t>
            </a:r>
          </a:p>
          <a:p>
            <a:pPr marL="742950" lvl="1" indent="-285750">
              <a:buFontTx/>
              <a:buChar char="-"/>
            </a:pPr>
            <a:r>
              <a:rPr lang="en-US" dirty="0">
                <a:solidFill>
                  <a:schemeClr val="bg1">
                    <a:lumMod val="50000"/>
                  </a:schemeClr>
                </a:solidFill>
                <a:latin typeface="Helvetica" charset="0"/>
                <a:ea typeface="Helvetica" charset="0"/>
                <a:cs typeface="Helvetica" charset="0"/>
              </a:rPr>
              <a:t>Vendor</a:t>
            </a:r>
          </a:p>
          <a:p>
            <a:pPr marL="742950" lvl="1" indent="-285750">
              <a:buFontTx/>
              <a:buChar char="-"/>
            </a:pPr>
            <a:r>
              <a:rPr lang="en-US" dirty="0">
                <a:solidFill>
                  <a:schemeClr val="bg1">
                    <a:lumMod val="50000"/>
                  </a:schemeClr>
                </a:solidFill>
                <a:latin typeface="Helvetica" charset="0"/>
                <a:ea typeface="Helvetica" charset="0"/>
                <a:cs typeface="Helvetica" charset="0"/>
              </a:rPr>
              <a:t>Audience</a:t>
            </a:r>
          </a:p>
          <a:p>
            <a:endParaRPr lang="en-US" dirty="0"/>
          </a:p>
        </p:txBody>
      </p:sp>
      <p:sp>
        <p:nvSpPr>
          <p:cNvPr id="8" name="TextBox 7"/>
          <p:cNvSpPr txBox="1"/>
          <p:nvPr/>
        </p:nvSpPr>
        <p:spPr>
          <a:xfrm>
            <a:off x="1600200" y="1295277"/>
            <a:ext cx="2667000" cy="2031325"/>
          </a:xfrm>
          <a:prstGeom prst="rect">
            <a:avLst/>
          </a:prstGeom>
          <a:noFill/>
        </p:spPr>
        <p:txBody>
          <a:bodyPr wrap="square" rtlCol="0">
            <a:spAutoFit/>
          </a:bodyPr>
          <a:lstStyle/>
          <a:p>
            <a:pPr marL="742950" lvl="1" indent="-285750">
              <a:buFontTx/>
              <a:buChar char="-"/>
            </a:pPr>
            <a:r>
              <a:rPr lang="en-US" dirty="0">
                <a:solidFill>
                  <a:schemeClr val="bg1">
                    <a:lumMod val="50000"/>
                  </a:schemeClr>
                </a:solidFill>
                <a:latin typeface="Helvetica" charset="0"/>
                <a:ea typeface="Helvetica" charset="0"/>
                <a:cs typeface="Helvetica" charset="0"/>
              </a:rPr>
              <a:t>Format</a:t>
            </a:r>
          </a:p>
          <a:p>
            <a:pPr marL="742950" lvl="1" indent="-285750">
              <a:buFontTx/>
              <a:buChar char="-"/>
            </a:pPr>
            <a:r>
              <a:rPr lang="en-US" dirty="0">
                <a:solidFill>
                  <a:schemeClr val="bg1">
                    <a:lumMod val="50000"/>
                  </a:schemeClr>
                </a:solidFill>
                <a:latin typeface="Helvetica" charset="0"/>
                <a:ea typeface="Helvetica" charset="0"/>
                <a:cs typeface="Helvetica" charset="0"/>
              </a:rPr>
              <a:t>Frequency</a:t>
            </a:r>
          </a:p>
          <a:p>
            <a:pPr marL="742950" lvl="1" indent="-285750">
              <a:buFontTx/>
              <a:buChar char="-"/>
            </a:pPr>
            <a:r>
              <a:rPr lang="en-US" dirty="0">
                <a:solidFill>
                  <a:schemeClr val="bg1">
                    <a:lumMod val="50000"/>
                  </a:schemeClr>
                </a:solidFill>
                <a:latin typeface="Helvetica" charset="0"/>
                <a:ea typeface="Helvetica" charset="0"/>
                <a:cs typeface="Helvetica" charset="0"/>
              </a:rPr>
              <a:t>Account Number</a:t>
            </a:r>
          </a:p>
          <a:p>
            <a:pPr marL="742950" lvl="1" indent="-285750">
              <a:buFontTx/>
              <a:buChar char="-"/>
            </a:pPr>
            <a:r>
              <a:rPr lang="en-US" dirty="0">
                <a:solidFill>
                  <a:schemeClr val="bg1">
                    <a:lumMod val="50000"/>
                  </a:schemeClr>
                </a:solidFill>
                <a:latin typeface="Helvetica" charset="0"/>
                <a:ea typeface="Helvetica" charset="0"/>
                <a:cs typeface="Helvetica" charset="0"/>
              </a:rPr>
              <a:t>Subscriber Code (Ebsco)</a:t>
            </a:r>
          </a:p>
          <a:p>
            <a:pPr marL="742950" lvl="1" indent="-285750">
              <a:buFontTx/>
              <a:buChar char="-"/>
            </a:pPr>
            <a:r>
              <a:rPr lang="en-US" dirty="0">
                <a:solidFill>
                  <a:schemeClr val="bg1">
                    <a:lumMod val="50000"/>
                  </a:schemeClr>
                </a:solidFill>
                <a:latin typeface="Helvetica" charset="0"/>
                <a:ea typeface="Helvetica" charset="0"/>
                <a:cs typeface="Helvetica" charset="0"/>
              </a:rPr>
              <a:t>Renewal Month</a:t>
            </a:r>
          </a:p>
          <a:p>
            <a:endParaRPr lang="en-US" dirty="0"/>
          </a:p>
        </p:txBody>
      </p:sp>
    </p:spTree>
    <p:extLst>
      <p:ext uri="{BB962C8B-B14F-4D97-AF65-F5344CB8AC3E}">
        <p14:creationId xmlns:p14="http://schemas.microsoft.com/office/powerpoint/2010/main" val="1855475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normAutofit/>
          </a:bodyPr>
          <a:lstStyle/>
          <a:p>
            <a:pPr marL="342900" lvl="1" indent="-342900">
              <a:buFont typeface="Arial"/>
              <a:buChar char="•"/>
            </a:pPr>
            <a:r>
              <a:rPr lang="en-US" sz="2400" dirty="0"/>
              <a:t>Notes on the Fields in the Titles Table</a:t>
            </a:r>
          </a:p>
          <a:p>
            <a:pPr lvl="1">
              <a:buFontTx/>
              <a:buChar char="-"/>
            </a:pPr>
            <a:r>
              <a:rPr lang="en-US" dirty="0" smtClean="0"/>
              <a:t>We use Sierra’s bib number as the match point when loading the order records and checkin cards. If you do not load these records, you do not need to enter this data</a:t>
            </a:r>
          </a:p>
          <a:p>
            <a:pPr lvl="1">
              <a:buFontTx/>
              <a:buChar char="-"/>
            </a:pPr>
            <a:r>
              <a:rPr lang="en-US" dirty="0"/>
              <a:t>Our location codes are </a:t>
            </a:r>
            <a:r>
              <a:rPr lang="en-US" dirty="0" smtClean="0"/>
              <a:t>built using </a:t>
            </a:r>
            <a:r>
              <a:rPr lang="en-US" dirty="0"/>
              <a:t>the 3 letter branch code and the 1 letter audience code (a, t, or c). If your location codes are built differently you will need to change the structure of the checkin card and order record loading exports </a:t>
            </a:r>
          </a:p>
          <a:p>
            <a:pPr lvl="1">
              <a:buFontTx/>
              <a:buChar char="-"/>
            </a:pPr>
            <a:r>
              <a:rPr lang="en-US" dirty="0" smtClean="0"/>
              <a:t>Ebsco is our primary print subscription vendor. We include our account number, their title numbers, and their subscriber codes for our branches so we can email lists to </a:t>
            </a:r>
            <a:r>
              <a:rPr lang="en-US" dirty="0"/>
              <a:t>Ebsco and load VEN TITLE</a:t>
            </a:r>
            <a:r>
              <a:rPr lang="en-US" dirty="0" smtClean="0"/>
              <a:t># data in the checkin records. If you do not use Ebsco, you may not need to use these fields</a:t>
            </a: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405146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lstStyle/>
          <a:p>
            <a:r>
              <a:rPr lang="en-US" dirty="0" smtClean="0"/>
              <a:t>Copy the </a:t>
            </a:r>
            <a:r>
              <a:rPr lang="en-US" dirty="0"/>
              <a:t>data and structure into a new database each </a:t>
            </a:r>
            <a:r>
              <a:rPr lang="en-US" dirty="0" smtClean="0"/>
              <a:t>year</a:t>
            </a:r>
          </a:p>
          <a:p>
            <a:pPr marL="0" indent="0">
              <a:buNone/>
            </a:pPr>
            <a:r>
              <a:rPr lang="en-US" dirty="0" smtClean="0"/>
              <a:t> </a:t>
            </a:r>
          </a:p>
          <a:p>
            <a:r>
              <a:rPr lang="en-US" dirty="0" smtClean="0"/>
              <a:t>Tracking </a:t>
            </a:r>
            <a:r>
              <a:rPr lang="en-US" dirty="0"/>
              <a:t>multiple years in a single database adds too large a layer of </a:t>
            </a:r>
            <a:r>
              <a:rPr lang="en-US" dirty="0" smtClean="0"/>
              <a:t>complexity</a:t>
            </a:r>
          </a:p>
          <a:p>
            <a:pPr marL="0" indent="0">
              <a:buNone/>
            </a:pPr>
            <a:endParaRPr lang="en-US" dirty="0" smtClean="0"/>
          </a:p>
          <a:p>
            <a:r>
              <a:rPr lang="en-US" dirty="0" smtClean="0"/>
              <a:t>Annually update any data changes </a:t>
            </a: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2274106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2" name="TextBox 1"/>
          <p:cNvSpPr txBox="1"/>
          <p:nvPr/>
        </p:nvSpPr>
        <p:spPr>
          <a:xfrm>
            <a:off x="289331" y="895350"/>
            <a:ext cx="58674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Tables to Update Annually</a:t>
            </a:r>
          </a:p>
        </p:txBody>
      </p:sp>
      <p:sp>
        <p:nvSpPr>
          <p:cNvPr id="4" name="TextBox 3"/>
          <p:cNvSpPr txBox="1"/>
          <p:nvPr/>
        </p:nvSpPr>
        <p:spPr>
          <a:xfrm>
            <a:off x="457200" y="1408612"/>
            <a:ext cx="24384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Budget Table</a:t>
            </a:r>
          </a:p>
        </p:txBody>
      </p:sp>
      <p:sp>
        <p:nvSpPr>
          <p:cNvPr id="6" name="TextBox 5"/>
          <p:cNvSpPr txBox="1"/>
          <p:nvPr/>
        </p:nvSpPr>
        <p:spPr>
          <a:xfrm>
            <a:off x="189068" y="1808722"/>
            <a:ext cx="5068732" cy="2086725"/>
          </a:xfrm>
          <a:prstGeom prst="rect">
            <a:avLst/>
          </a:prstGeom>
          <a:noFill/>
        </p:spPr>
        <p:txBody>
          <a:bodyPr wrap="square" rtlCol="0">
            <a:spAutoFit/>
          </a:bodyPr>
          <a:lstStyle/>
          <a:p>
            <a:pPr marL="742950" lvl="1" indent="-285750">
              <a:spcBef>
                <a:spcPct val="20000"/>
              </a:spcBef>
              <a:buFontTx/>
              <a:buChar char="-"/>
            </a:pPr>
            <a:r>
              <a:rPr lang="en-US" dirty="0">
                <a:solidFill>
                  <a:schemeClr val="bg1">
                    <a:lumMod val="50000"/>
                  </a:schemeClr>
                </a:solidFill>
                <a:latin typeface="Helvetica" charset="0"/>
                <a:ea typeface="Helvetica" charset="0"/>
                <a:cs typeface="Helvetica" charset="0"/>
              </a:rPr>
              <a:t>SPL pays for </a:t>
            </a:r>
            <a:r>
              <a:rPr lang="en-US" dirty="0" smtClean="0">
                <a:solidFill>
                  <a:schemeClr val="bg1">
                    <a:lumMod val="50000"/>
                  </a:schemeClr>
                </a:solidFill>
                <a:latin typeface="Helvetica" charset="0"/>
                <a:ea typeface="Helvetica" charset="0"/>
                <a:cs typeface="Helvetica" charset="0"/>
              </a:rPr>
              <a:t>print subscriptions </a:t>
            </a:r>
            <a:r>
              <a:rPr lang="en-US" dirty="0">
                <a:solidFill>
                  <a:schemeClr val="bg1">
                    <a:lumMod val="50000"/>
                  </a:schemeClr>
                </a:solidFill>
                <a:latin typeface="Helvetica" charset="0"/>
                <a:ea typeface="Helvetica" charset="0"/>
                <a:cs typeface="Helvetica" charset="0"/>
              </a:rPr>
              <a:t>with Library funds (broken out by language), Library Friends funds, and Library Foundation funds. Each branch has their own budget, and many funds do as </a:t>
            </a:r>
            <a:r>
              <a:rPr lang="en-US" dirty="0" smtClean="0">
                <a:solidFill>
                  <a:schemeClr val="bg1">
                    <a:lumMod val="50000"/>
                  </a:schemeClr>
                </a:solidFill>
                <a:latin typeface="Helvetica" charset="0"/>
                <a:ea typeface="Helvetica" charset="0"/>
                <a:cs typeface="Helvetica" charset="0"/>
              </a:rPr>
              <a:t>well</a:t>
            </a:r>
            <a:endParaRPr lang="en-US" dirty="0">
              <a:solidFill>
                <a:schemeClr val="bg1">
                  <a:lumMod val="50000"/>
                </a:schemeClr>
              </a:solidFill>
              <a:latin typeface="Helvetica" charset="0"/>
              <a:ea typeface="Helvetica" charset="0"/>
              <a:cs typeface="Helvetica" charset="0"/>
            </a:endParaRPr>
          </a:p>
          <a:p>
            <a:pPr marL="742950" lvl="1" indent="-285750">
              <a:spcBef>
                <a:spcPct val="20000"/>
              </a:spcBef>
              <a:buFontTx/>
              <a:buChar char="-"/>
            </a:pPr>
            <a:r>
              <a:rPr lang="en-US" dirty="0">
                <a:solidFill>
                  <a:schemeClr val="bg1">
                    <a:lumMod val="50000"/>
                  </a:schemeClr>
                </a:solidFill>
                <a:latin typeface="Helvetica" charset="0"/>
                <a:ea typeface="Helvetica" charset="0"/>
                <a:cs typeface="Helvetica" charset="0"/>
              </a:rPr>
              <a:t>Every year, update the table with the new budgets for each branch</a:t>
            </a:r>
          </a:p>
        </p:txBody>
      </p:sp>
      <p:pic>
        <p:nvPicPr>
          <p:cNvPr id="7" name="Picture 6"/>
          <p:cNvPicPr>
            <a:picLocks noChangeAspect="1"/>
          </p:cNvPicPr>
          <p:nvPr/>
        </p:nvPicPr>
        <p:blipFill>
          <a:blip r:embed="rId2"/>
          <a:stretch>
            <a:fillRect/>
          </a:stretch>
        </p:blipFill>
        <p:spPr>
          <a:xfrm>
            <a:off x="5257800" y="1264682"/>
            <a:ext cx="3522098" cy="3054319"/>
          </a:xfrm>
          <a:prstGeom prst="rect">
            <a:avLst/>
          </a:prstGeom>
        </p:spPr>
      </p:pic>
    </p:spTree>
    <p:extLst>
      <p:ext uri="{BB962C8B-B14F-4D97-AF65-F5344CB8AC3E}">
        <p14:creationId xmlns:p14="http://schemas.microsoft.com/office/powerpoint/2010/main" val="344125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2" name="TextBox 1"/>
          <p:cNvSpPr txBox="1"/>
          <p:nvPr/>
        </p:nvSpPr>
        <p:spPr>
          <a:xfrm>
            <a:off x="289331" y="895350"/>
            <a:ext cx="5867400" cy="461665"/>
          </a:xfrm>
          <a:prstGeom prst="rect">
            <a:avLst/>
          </a:prstGeom>
          <a:noFill/>
        </p:spPr>
        <p:txBody>
          <a:bodyPr wrap="square" rtlCol="0">
            <a:spAutoFit/>
          </a:bodyPr>
          <a:lstStyle/>
          <a:p>
            <a:pPr>
              <a:spcBef>
                <a:spcPct val="20000"/>
              </a:spcBef>
              <a:buFont typeface="Arial"/>
            </a:pPr>
            <a:r>
              <a:rPr lang="en-US" sz="2400" dirty="0">
                <a:solidFill>
                  <a:schemeClr val="bg1">
                    <a:lumMod val="50000"/>
                  </a:schemeClr>
                </a:solidFill>
                <a:latin typeface="Helvetica" charset="0"/>
                <a:ea typeface="Helvetica" charset="0"/>
                <a:cs typeface="Helvetica" charset="0"/>
              </a:rPr>
              <a:t>Tables to Update Annually</a:t>
            </a:r>
          </a:p>
        </p:txBody>
      </p:sp>
      <p:sp>
        <p:nvSpPr>
          <p:cNvPr id="4" name="TextBox 3"/>
          <p:cNvSpPr txBox="1"/>
          <p:nvPr/>
        </p:nvSpPr>
        <p:spPr>
          <a:xfrm>
            <a:off x="304800" y="1408612"/>
            <a:ext cx="2438400" cy="400110"/>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Titles Table</a:t>
            </a:r>
          </a:p>
        </p:txBody>
      </p:sp>
      <p:pic>
        <p:nvPicPr>
          <p:cNvPr id="3" name="Picture 2"/>
          <p:cNvPicPr>
            <a:picLocks noChangeAspect="1"/>
          </p:cNvPicPr>
          <p:nvPr/>
        </p:nvPicPr>
        <p:blipFill>
          <a:blip r:embed="rId2"/>
          <a:stretch>
            <a:fillRect/>
          </a:stretch>
        </p:blipFill>
        <p:spPr>
          <a:xfrm>
            <a:off x="3529012" y="1408612"/>
            <a:ext cx="5462588" cy="3085682"/>
          </a:xfrm>
          <a:prstGeom prst="rect">
            <a:avLst/>
          </a:prstGeom>
        </p:spPr>
      </p:pic>
      <p:sp>
        <p:nvSpPr>
          <p:cNvPr id="8" name="TextBox 7"/>
          <p:cNvSpPr txBox="1"/>
          <p:nvPr/>
        </p:nvSpPr>
        <p:spPr>
          <a:xfrm>
            <a:off x="0" y="2027894"/>
            <a:ext cx="3429000" cy="1477328"/>
          </a:xfrm>
          <a:prstGeom prst="rect">
            <a:avLst/>
          </a:prstGeom>
          <a:noFill/>
        </p:spPr>
        <p:txBody>
          <a:bodyPr wrap="square" rtlCol="0">
            <a:spAutoFit/>
          </a:bodyPr>
          <a:lstStyle/>
          <a:p>
            <a:pPr marL="742950" lvl="1" indent="-285750">
              <a:spcBef>
                <a:spcPct val="20000"/>
              </a:spcBef>
              <a:buFontTx/>
              <a:buChar char="-"/>
            </a:pPr>
            <a:r>
              <a:rPr lang="en-US" dirty="0">
                <a:solidFill>
                  <a:schemeClr val="bg1">
                    <a:lumMod val="50000"/>
                  </a:schemeClr>
                </a:solidFill>
                <a:latin typeface="Helvetica" charset="0"/>
                <a:ea typeface="Helvetica" charset="0"/>
                <a:cs typeface="Helvetica" charset="0"/>
              </a:rPr>
              <a:t>Update the table with any changes. The most common change usually is the price, but there may be others</a:t>
            </a:r>
          </a:p>
        </p:txBody>
      </p:sp>
    </p:spTree>
    <p:extLst>
      <p:ext uri="{BB962C8B-B14F-4D97-AF65-F5344CB8AC3E}">
        <p14:creationId xmlns:p14="http://schemas.microsoft.com/office/powerpoint/2010/main" val="311465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lstStyle/>
          <a:p>
            <a:r>
              <a:rPr lang="en-US" dirty="0" smtClean="0"/>
              <a:t>Print Subscription Table and Form</a:t>
            </a:r>
          </a:p>
          <a:p>
            <a:pPr marL="0" indent="0">
              <a:buNone/>
            </a:pPr>
            <a:endParaRPr lang="en-US" dirty="0" smtClean="0"/>
          </a:p>
          <a:p>
            <a:pPr lvl="1"/>
            <a:r>
              <a:rPr lang="en-US" dirty="0" smtClean="0"/>
              <a:t>The data entry form is broken down by branch code</a:t>
            </a:r>
          </a:p>
          <a:p>
            <a:pPr lvl="1"/>
            <a:r>
              <a:rPr lang="en-US" dirty="0" smtClean="0"/>
              <a:t>Entering or changing data on the form edits or changes data in the table</a:t>
            </a:r>
          </a:p>
          <a:p>
            <a:pPr lvl="1"/>
            <a:r>
              <a:rPr lang="en-US" dirty="0" smtClean="0"/>
              <a:t>The subsequent queries run off the table</a:t>
            </a:r>
          </a:p>
          <a:p>
            <a:pPr marL="457200" lvl="1" indent="0">
              <a:buNone/>
            </a:pP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2333026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4800601" cy="609600"/>
          </a:xfrm>
        </p:spPr>
        <p:txBody>
          <a:bodyPr>
            <a:normAutofit fontScale="92500"/>
          </a:bodyPr>
          <a:lstStyle/>
          <a:p>
            <a:r>
              <a:rPr lang="en-US" dirty="0" smtClean="0"/>
              <a:t>Print Subscription Table and Form</a:t>
            </a:r>
          </a:p>
        </p:txBody>
      </p:sp>
      <p:sp>
        <p:nvSpPr>
          <p:cNvPr id="5" name="Title 4"/>
          <p:cNvSpPr>
            <a:spLocks noGrp="1"/>
          </p:cNvSpPr>
          <p:nvPr>
            <p:ph type="title"/>
          </p:nvPr>
        </p:nvSpPr>
        <p:spPr/>
        <p:txBody>
          <a:bodyPr>
            <a:normAutofit fontScale="90000"/>
          </a:bodyPr>
          <a:lstStyle/>
          <a:p>
            <a:r>
              <a:rPr lang="en-US" dirty="0"/>
              <a:t>Wrangling Renewals</a:t>
            </a:r>
          </a:p>
        </p:txBody>
      </p:sp>
      <p:sp>
        <p:nvSpPr>
          <p:cNvPr id="6" name="TextBox 5"/>
          <p:cNvSpPr txBox="1"/>
          <p:nvPr/>
        </p:nvSpPr>
        <p:spPr>
          <a:xfrm>
            <a:off x="76200" y="1352550"/>
            <a:ext cx="5715000" cy="2456057"/>
          </a:xfrm>
          <a:prstGeom prst="rect">
            <a:avLst/>
          </a:prstGeom>
          <a:noFill/>
        </p:spPr>
        <p:txBody>
          <a:bodyPr wrap="square" rtlCol="0">
            <a:spAutoFit/>
          </a:bodyPr>
          <a:lstStyle/>
          <a:p>
            <a:pPr marL="742950" lvl="1" indent="-285750">
              <a:spcBef>
                <a:spcPct val="20000"/>
              </a:spcBef>
              <a:buFont typeface="Arial"/>
              <a:buChar char="–"/>
            </a:pPr>
            <a:r>
              <a:rPr lang="en-US" sz="1600" dirty="0">
                <a:solidFill>
                  <a:srgbClr val="FFFFFF">
                    <a:lumMod val="50000"/>
                  </a:srgbClr>
                </a:solidFill>
                <a:latin typeface="Helvetica" charset="0"/>
              </a:rPr>
              <a:t>Select branches using the Branch Code drop down menu</a:t>
            </a:r>
          </a:p>
          <a:p>
            <a:pPr marL="742950" lvl="1" indent="-285750">
              <a:spcBef>
                <a:spcPct val="20000"/>
              </a:spcBef>
              <a:buFont typeface="Arial"/>
              <a:buChar char="–"/>
            </a:pPr>
            <a:r>
              <a:rPr lang="en-US" sz="1600" dirty="0">
                <a:solidFill>
                  <a:srgbClr val="FFFFFF">
                    <a:lumMod val="50000"/>
                  </a:srgbClr>
                </a:solidFill>
                <a:latin typeface="Helvetica" charset="0"/>
              </a:rPr>
              <a:t>Enter the titles each branch wants to </a:t>
            </a:r>
            <a:r>
              <a:rPr lang="en-US" sz="1600" dirty="0" smtClean="0">
                <a:solidFill>
                  <a:srgbClr val="FFFFFF">
                    <a:lumMod val="50000"/>
                  </a:srgbClr>
                </a:solidFill>
                <a:latin typeface="Helvetica" charset="0"/>
              </a:rPr>
              <a:t>receive and the fund used to pay for them</a:t>
            </a:r>
          </a:p>
          <a:p>
            <a:pPr marL="742950" lvl="1" indent="-285750">
              <a:spcBef>
                <a:spcPct val="20000"/>
              </a:spcBef>
              <a:buFont typeface="Arial"/>
              <a:buChar char="–"/>
            </a:pPr>
            <a:r>
              <a:rPr lang="en-US" sz="1600" dirty="0" smtClean="0">
                <a:solidFill>
                  <a:srgbClr val="FFFFFF">
                    <a:lumMod val="50000"/>
                  </a:srgbClr>
                </a:solidFill>
                <a:latin typeface="Helvetica" charset="0"/>
              </a:rPr>
              <a:t>Indicate if the branch will be adding, dropping, or keeping each title. </a:t>
            </a:r>
          </a:p>
          <a:p>
            <a:pPr marL="742950" lvl="1" indent="-285750">
              <a:spcBef>
                <a:spcPct val="20000"/>
              </a:spcBef>
              <a:buFont typeface="Arial"/>
              <a:buChar char="–"/>
            </a:pPr>
            <a:r>
              <a:rPr lang="en-US" sz="1600" dirty="0" smtClean="0">
                <a:solidFill>
                  <a:srgbClr val="FFFFFF">
                    <a:lumMod val="50000"/>
                  </a:srgbClr>
                </a:solidFill>
                <a:latin typeface="Helvetica" charset="0"/>
              </a:rPr>
              <a:t>Next year, when you copy over your database, you can remove the titles that were dropped the previous year and change those that were added to “keep.”</a:t>
            </a:r>
          </a:p>
        </p:txBody>
      </p:sp>
      <p:pic>
        <p:nvPicPr>
          <p:cNvPr id="11" name="Picture 10"/>
          <p:cNvPicPr>
            <a:picLocks noChangeAspect="1"/>
          </p:cNvPicPr>
          <p:nvPr/>
        </p:nvPicPr>
        <p:blipFill>
          <a:blip r:embed="rId2"/>
          <a:stretch>
            <a:fillRect/>
          </a:stretch>
        </p:blipFill>
        <p:spPr>
          <a:xfrm>
            <a:off x="5791200" y="819150"/>
            <a:ext cx="3261641" cy="3670747"/>
          </a:xfrm>
          <a:prstGeom prst="rect">
            <a:avLst/>
          </a:prstGeom>
        </p:spPr>
      </p:pic>
    </p:spTree>
    <p:extLst>
      <p:ext uri="{BB962C8B-B14F-4D97-AF65-F5344CB8AC3E}">
        <p14:creationId xmlns:p14="http://schemas.microsoft.com/office/powerpoint/2010/main" val="376788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3" name="TextBox 2"/>
          <p:cNvSpPr txBox="1"/>
          <p:nvPr/>
        </p:nvSpPr>
        <p:spPr>
          <a:xfrm>
            <a:off x="228600" y="931048"/>
            <a:ext cx="51816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lumMod val="50000"/>
                  </a:schemeClr>
                </a:solidFill>
                <a:latin typeface="Helvetica" charset="0"/>
                <a:ea typeface="Helvetica" charset="0"/>
                <a:cs typeface="Helvetica" charset="0"/>
              </a:rPr>
              <a:t>Budget Reporting Queries</a:t>
            </a:r>
          </a:p>
        </p:txBody>
      </p:sp>
      <p:sp>
        <p:nvSpPr>
          <p:cNvPr id="4" name="TextBox 3"/>
          <p:cNvSpPr txBox="1"/>
          <p:nvPr/>
        </p:nvSpPr>
        <p:spPr>
          <a:xfrm>
            <a:off x="304800" y="1581150"/>
            <a:ext cx="4724400" cy="941796"/>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Budget Check </a:t>
            </a:r>
            <a:r>
              <a:rPr lang="en-US" sz="2000" dirty="0" smtClean="0">
                <a:solidFill>
                  <a:schemeClr val="bg1">
                    <a:lumMod val="50000"/>
                  </a:schemeClr>
                </a:solidFill>
                <a:latin typeface="Helvetica" charset="0"/>
                <a:ea typeface="Helvetica" charset="0"/>
                <a:cs typeface="Helvetica" charset="0"/>
              </a:rPr>
              <a:t>Query</a:t>
            </a:r>
          </a:p>
          <a:p>
            <a:pPr marL="742950" lvl="1" indent="-285750">
              <a:spcBef>
                <a:spcPct val="20000"/>
              </a:spcBef>
              <a:buFont typeface="Arial"/>
              <a:buChar char="–"/>
            </a:pPr>
            <a:r>
              <a:rPr lang="en-US" sz="1600" dirty="0">
                <a:solidFill>
                  <a:srgbClr val="FFFFFF">
                    <a:lumMod val="50000"/>
                  </a:srgbClr>
                </a:solidFill>
                <a:latin typeface="Helvetica" charset="0"/>
              </a:rPr>
              <a:t>Reports each branch’s total by fund and compares it to the amount budgeted</a:t>
            </a:r>
          </a:p>
        </p:txBody>
      </p:sp>
      <p:sp>
        <p:nvSpPr>
          <p:cNvPr id="7" name="TextBox 6"/>
          <p:cNvSpPr txBox="1"/>
          <p:nvPr/>
        </p:nvSpPr>
        <p:spPr>
          <a:xfrm>
            <a:off x="304800" y="2819019"/>
            <a:ext cx="3276600" cy="1237262"/>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Fund Totals </a:t>
            </a:r>
            <a:r>
              <a:rPr lang="en-US" sz="2000" dirty="0" smtClean="0">
                <a:solidFill>
                  <a:schemeClr val="bg1">
                    <a:lumMod val="50000"/>
                  </a:schemeClr>
                </a:solidFill>
                <a:latin typeface="Helvetica" charset="0"/>
                <a:ea typeface="Helvetica" charset="0"/>
                <a:cs typeface="Helvetica" charset="0"/>
              </a:rPr>
              <a:t>Query</a:t>
            </a:r>
          </a:p>
          <a:p>
            <a:pPr marL="742950" lvl="1" indent="-285750">
              <a:spcBef>
                <a:spcPct val="20000"/>
              </a:spcBef>
              <a:buFont typeface="Arial"/>
              <a:buChar char="–"/>
            </a:pPr>
            <a:r>
              <a:rPr lang="en-US" sz="1600" dirty="0">
                <a:solidFill>
                  <a:srgbClr val="FFFFFF">
                    <a:lumMod val="50000"/>
                  </a:srgbClr>
                </a:solidFill>
                <a:latin typeface="Helvetica" charset="0"/>
              </a:rPr>
              <a:t>Reports the total for each fund</a:t>
            </a:r>
          </a:p>
          <a:p>
            <a:pPr marL="742950" lvl="1" indent="-285750">
              <a:spcBef>
                <a:spcPct val="20000"/>
              </a:spcBef>
              <a:buFont typeface="Arial"/>
              <a:buChar char="–"/>
            </a:pPr>
            <a:endParaRPr lang="en-US" sz="1600" dirty="0">
              <a:solidFill>
                <a:srgbClr val="FFFFFF">
                  <a:lumMod val="50000"/>
                </a:srgbClr>
              </a:solidFill>
              <a:latin typeface="Helvetica" charset="0"/>
            </a:endParaRPr>
          </a:p>
        </p:txBody>
      </p:sp>
      <p:pic>
        <p:nvPicPr>
          <p:cNvPr id="8" name="Picture 7"/>
          <p:cNvPicPr>
            <a:picLocks noChangeAspect="1"/>
          </p:cNvPicPr>
          <p:nvPr/>
        </p:nvPicPr>
        <p:blipFill>
          <a:blip r:embed="rId2"/>
          <a:stretch>
            <a:fillRect/>
          </a:stretch>
        </p:blipFill>
        <p:spPr>
          <a:xfrm>
            <a:off x="5029200" y="709273"/>
            <a:ext cx="2114550" cy="2038350"/>
          </a:xfrm>
          <a:prstGeom prst="rect">
            <a:avLst/>
          </a:prstGeom>
        </p:spPr>
      </p:pic>
      <p:pic>
        <p:nvPicPr>
          <p:cNvPr id="9" name="Picture 8"/>
          <p:cNvPicPr>
            <a:picLocks noChangeAspect="1"/>
          </p:cNvPicPr>
          <p:nvPr/>
        </p:nvPicPr>
        <p:blipFill>
          <a:blip r:embed="rId3"/>
          <a:stretch>
            <a:fillRect/>
          </a:stretch>
        </p:blipFill>
        <p:spPr>
          <a:xfrm>
            <a:off x="2819400" y="3586163"/>
            <a:ext cx="5902349" cy="1094123"/>
          </a:xfrm>
          <a:prstGeom prst="rect">
            <a:avLst/>
          </a:prstGeom>
        </p:spPr>
      </p:pic>
    </p:spTree>
    <p:extLst>
      <p:ext uri="{BB962C8B-B14F-4D97-AF65-F5344CB8AC3E}">
        <p14:creationId xmlns:p14="http://schemas.microsoft.com/office/powerpoint/2010/main" val="343988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Wrangling Renewals</a:t>
            </a:r>
            <a:endParaRPr lang="en-US" dirty="0"/>
          </a:p>
        </p:txBody>
      </p:sp>
      <p:sp>
        <p:nvSpPr>
          <p:cNvPr id="3" name="Subtitle 2"/>
          <p:cNvSpPr>
            <a:spLocks noGrp="1"/>
          </p:cNvSpPr>
          <p:nvPr>
            <p:ph type="subTitle" idx="1"/>
          </p:nvPr>
        </p:nvSpPr>
        <p:spPr>
          <a:xfrm>
            <a:off x="228600" y="1795272"/>
            <a:ext cx="4648200" cy="471678"/>
          </a:xfrm>
        </p:spPr>
        <p:txBody>
          <a:bodyPr>
            <a:normAutofit fontScale="70000" lnSpcReduction="20000"/>
          </a:bodyPr>
          <a:lstStyle/>
          <a:p>
            <a:r>
              <a:rPr lang="en-US" dirty="0" smtClean="0"/>
              <a:t>Getting Your Print Subscriptions Under Control</a:t>
            </a:r>
            <a:endParaRPr lang="en-US" dirty="0"/>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304800" y="2571750"/>
            <a:ext cx="4724400" cy="1661993"/>
          </a:xfrm>
          <a:prstGeom prst="rect">
            <a:avLst/>
          </a:prstGeom>
          <a:noFill/>
        </p:spPr>
        <p:txBody>
          <a:bodyPr wrap="square" rtlCol="0">
            <a:spAutoFit/>
          </a:bodyPr>
          <a:lstStyle/>
          <a:p>
            <a:r>
              <a:rPr lang="en-US" sz="1400" dirty="0" smtClean="0"/>
              <a:t>Katie McCort </a:t>
            </a:r>
            <a:r>
              <a:rPr lang="en-US" sz="1400" dirty="0" smtClean="0">
                <a:hlinkClick r:id="rId2"/>
              </a:rPr>
              <a:t>cmccort@saclibrary.org</a:t>
            </a:r>
            <a:endParaRPr lang="en-US" sz="1400" dirty="0" smtClean="0"/>
          </a:p>
          <a:p>
            <a:r>
              <a:rPr lang="en-US" sz="1400" dirty="0" smtClean="0"/>
              <a:t>Sacramento Public Library</a:t>
            </a:r>
          </a:p>
          <a:p>
            <a:r>
              <a:rPr lang="en-US" sz="1400" dirty="0" smtClean="0"/>
              <a:t>Acquisitions/Collection Development Supervisor</a:t>
            </a:r>
          </a:p>
          <a:p>
            <a:endParaRPr lang="en-US" sz="1400" dirty="0" smtClean="0"/>
          </a:p>
          <a:p>
            <a:r>
              <a:rPr lang="en-US" sz="1400" dirty="0" smtClean="0"/>
              <a:t>Sarah Frieldsmith </a:t>
            </a:r>
            <a:r>
              <a:rPr lang="en-US" sz="1400" dirty="0" smtClean="0">
                <a:hlinkClick r:id="rId3"/>
              </a:rPr>
              <a:t>sfrieldsmith@saclibrary.org</a:t>
            </a:r>
            <a:r>
              <a:rPr lang="en-US" sz="1400" dirty="0" smtClean="0"/>
              <a:t> </a:t>
            </a:r>
          </a:p>
          <a:p>
            <a:r>
              <a:rPr lang="en-US" sz="1400" dirty="0"/>
              <a:t>Sacramento Public Library</a:t>
            </a:r>
          </a:p>
          <a:p>
            <a:r>
              <a:rPr lang="en-US" sz="1400" dirty="0"/>
              <a:t>Integrated Library Systems Supervisor</a:t>
            </a:r>
          </a:p>
        </p:txBody>
      </p:sp>
    </p:spTree>
    <p:extLst>
      <p:ext uri="{BB962C8B-B14F-4D97-AF65-F5344CB8AC3E}">
        <p14:creationId xmlns:p14="http://schemas.microsoft.com/office/powerpoint/2010/main" val="160878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3" name="TextBox 2"/>
          <p:cNvSpPr txBox="1"/>
          <p:nvPr/>
        </p:nvSpPr>
        <p:spPr>
          <a:xfrm>
            <a:off x="152400" y="856312"/>
            <a:ext cx="51816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Location Reporting Queries</a:t>
            </a:r>
          </a:p>
        </p:txBody>
      </p:sp>
      <p:sp>
        <p:nvSpPr>
          <p:cNvPr id="6" name="TextBox 5"/>
          <p:cNvSpPr txBox="1"/>
          <p:nvPr/>
        </p:nvSpPr>
        <p:spPr>
          <a:xfrm>
            <a:off x="304800" y="1581150"/>
            <a:ext cx="4724400" cy="975652"/>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Locations Crosstab</a:t>
            </a:r>
          </a:p>
          <a:p>
            <a:pPr marL="742950" lvl="2" indent="-285750">
              <a:spcBef>
                <a:spcPct val="20000"/>
              </a:spcBef>
              <a:buFont typeface="Arial" panose="020B0604020202020204" pitchFamily="34" charset="0"/>
              <a:buChar char="•"/>
            </a:pPr>
            <a:r>
              <a:rPr lang="en-US" sz="1700" dirty="0" smtClean="0">
                <a:solidFill>
                  <a:srgbClr val="FFFFFF">
                    <a:lumMod val="50000"/>
                  </a:srgbClr>
                </a:solidFill>
                <a:latin typeface="Helvetica" charset="0"/>
              </a:rPr>
              <a:t>Indicates which branches get what titles, and the total copies ordered</a:t>
            </a:r>
            <a:endParaRPr lang="en-US" sz="1700" dirty="0">
              <a:solidFill>
                <a:srgbClr val="FFFFFF">
                  <a:lumMod val="50000"/>
                </a:srgbClr>
              </a:solidFill>
              <a:latin typeface="Helvetica" charset="0"/>
            </a:endParaRPr>
          </a:p>
        </p:txBody>
      </p:sp>
      <p:sp>
        <p:nvSpPr>
          <p:cNvPr id="7" name="TextBox 6"/>
          <p:cNvSpPr txBox="1"/>
          <p:nvPr/>
        </p:nvSpPr>
        <p:spPr>
          <a:xfrm>
            <a:off x="292768" y="2876550"/>
            <a:ext cx="4279232" cy="1812804"/>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Branch Funds Crosstab</a:t>
            </a:r>
          </a:p>
          <a:p>
            <a:pPr marL="742950" lvl="2" indent="-285750">
              <a:spcBef>
                <a:spcPct val="20000"/>
              </a:spcBef>
              <a:buFont typeface="Arial" panose="020B0604020202020204" pitchFamily="34" charset="0"/>
              <a:buChar char="•"/>
            </a:pPr>
            <a:r>
              <a:rPr lang="en-US" sz="1700" dirty="0" smtClean="0">
                <a:solidFill>
                  <a:srgbClr val="FFFFFF">
                    <a:lumMod val="50000"/>
                  </a:srgbClr>
                </a:solidFill>
                <a:latin typeface="Helvetica" charset="0"/>
              </a:rPr>
              <a:t>Indicates which branches get what titles, and what fund pays for it. </a:t>
            </a:r>
          </a:p>
          <a:p>
            <a:pPr marL="742950" lvl="2" indent="-285750">
              <a:spcBef>
                <a:spcPct val="20000"/>
              </a:spcBef>
              <a:buFont typeface="Arial" panose="020B0604020202020204" pitchFamily="34" charset="0"/>
              <a:buChar char="•"/>
            </a:pPr>
            <a:r>
              <a:rPr lang="en-US" sz="1700" dirty="0" smtClean="0">
                <a:solidFill>
                  <a:srgbClr val="FFFFFF">
                    <a:lumMod val="50000"/>
                  </a:srgbClr>
                </a:solidFill>
                <a:latin typeface="Helvetica" charset="0"/>
              </a:rPr>
              <a:t>This table </a:t>
            </a:r>
            <a:r>
              <a:rPr lang="en-US" sz="1700" dirty="0" smtClean="0">
                <a:solidFill>
                  <a:srgbClr val="FFFFFF">
                    <a:lumMod val="50000"/>
                  </a:srgbClr>
                </a:solidFill>
                <a:latin typeface="Helvetica" charset="0"/>
              </a:rPr>
              <a:t>is especially </a:t>
            </a:r>
            <a:r>
              <a:rPr lang="en-US" sz="1700" dirty="0" smtClean="0">
                <a:solidFill>
                  <a:srgbClr val="FFFFFF">
                    <a:lumMod val="50000"/>
                  </a:srgbClr>
                </a:solidFill>
                <a:latin typeface="Helvetica" charset="0"/>
              </a:rPr>
              <a:t>useful if you are manually entering order records</a:t>
            </a:r>
            <a:endParaRPr lang="en-US" sz="1700" dirty="0">
              <a:solidFill>
                <a:srgbClr val="FFFFFF">
                  <a:lumMod val="50000"/>
                </a:srgbClr>
              </a:solidFill>
              <a:latin typeface="Helvetica" charset="0"/>
            </a:endParaRPr>
          </a:p>
        </p:txBody>
      </p:sp>
      <p:pic>
        <p:nvPicPr>
          <p:cNvPr id="8" name="Picture 7"/>
          <p:cNvPicPr>
            <a:picLocks noChangeAspect="1"/>
          </p:cNvPicPr>
          <p:nvPr/>
        </p:nvPicPr>
        <p:blipFill>
          <a:blip r:embed="rId2"/>
          <a:stretch>
            <a:fillRect/>
          </a:stretch>
        </p:blipFill>
        <p:spPr>
          <a:xfrm>
            <a:off x="4601220" y="1239413"/>
            <a:ext cx="4293868" cy="1451639"/>
          </a:xfrm>
          <a:prstGeom prst="rect">
            <a:avLst/>
          </a:prstGeom>
        </p:spPr>
      </p:pic>
      <p:pic>
        <p:nvPicPr>
          <p:cNvPr id="9" name="Picture 8"/>
          <p:cNvPicPr>
            <a:picLocks noChangeAspect="1"/>
          </p:cNvPicPr>
          <p:nvPr/>
        </p:nvPicPr>
        <p:blipFill>
          <a:blip r:embed="rId3"/>
          <a:stretch>
            <a:fillRect/>
          </a:stretch>
        </p:blipFill>
        <p:spPr>
          <a:xfrm>
            <a:off x="4953000" y="3050807"/>
            <a:ext cx="3876675" cy="1428561"/>
          </a:xfrm>
          <a:prstGeom prst="rect">
            <a:avLst/>
          </a:prstGeom>
        </p:spPr>
      </p:pic>
    </p:spTree>
    <p:extLst>
      <p:ext uri="{BB962C8B-B14F-4D97-AF65-F5344CB8AC3E}">
        <p14:creationId xmlns:p14="http://schemas.microsoft.com/office/powerpoint/2010/main" val="121715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3" name="TextBox 2"/>
          <p:cNvSpPr txBox="1"/>
          <p:nvPr/>
        </p:nvSpPr>
        <p:spPr>
          <a:xfrm>
            <a:off x="167296" y="973698"/>
            <a:ext cx="51816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Subscription Compilation Queries</a:t>
            </a:r>
          </a:p>
        </p:txBody>
      </p:sp>
      <p:pic>
        <p:nvPicPr>
          <p:cNvPr id="2" name="Picture 1"/>
          <p:cNvPicPr>
            <a:picLocks noChangeAspect="1"/>
          </p:cNvPicPr>
          <p:nvPr/>
        </p:nvPicPr>
        <p:blipFill>
          <a:blip r:embed="rId2"/>
          <a:stretch>
            <a:fillRect/>
          </a:stretch>
        </p:blipFill>
        <p:spPr>
          <a:xfrm>
            <a:off x="4495800" y="1693851"/>
            <a:ext cx="4368639" cy="1933575"/>
          </a:xfrm>
          <a:prstGeom prst="rect">
            <a:avLst/>
          </a:prstGeom>
        </p:spPr>
      </p:pic>
      <p:sp>
        <p:nvSpPr>
          <p:cNvPr id="6" name="TextBox 5"/>
          <p:cNvSpPr txBox="1"/>
          <p:nvPr/>
        </p:nvSpPr>
        <p:spPr>
          <a:xfrm>
            <a:off x="304800" y="1614197"/>
            <a:ext cx="4038600" cy="2092881"/>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a:solidFill>
                  <a:schemeClr val="bg1">
                    <a:lumMod val="50000"/>
                  </a:schemeClr>
                </a:solidFill>
                <a:latin typeface="Helvetica" charset="0"/>
                <a:ea typeface="Helvetica" charset="0"/>
                <a:cs typeface="Helvetica" charset="0"/>
              </a:rPr>
              <a:t>Subscriptions Query</a:t>
            </a:r>
          </a:p>
          <a:p>
            <a:pPr marL="742950" lvl="1" indent="-285750">
              <a:spcBef>
                <a:spcPct val="20000"/>
              </a:spcBef>
              <a:buFont typeface="Arial"/>
              <a:buChar char="–"/>
            </a:pPr>
            <a:r>
              <a:rPr lang="en-US" sz="1600" dirty="0">
                <a:solidFill>
                  <a:srgbClr val="FFFFFF">
                    <a:lumMod val="50000"/>
                  </a:srgbClr>
                </a:solidFill>
                <a:latin typeface="Helvetica" charset="0"/>
              </a:rPr>
              <a:t>Compiles all subscriptions</a:t>
            </a:r>
          </a:p>
          <a:p>
            <a:pPr marL="742950" lvl="1" indent="-285750">
              <a:spcBef>
                <a:spcPct val="20000"/>
              </a:spcBef>
              <a:buFont typeface="Arial"/>
              <a:buChar char="–"/>
            </a:pPr>
            <a:endParaRPr lang="en-US" sz="1600" dirty="0">
              <a:solidFill>
                <a:srgbClr val="FFFFFF">
                  <a:lumMod val="50000"/>
                </a:srgbClr>
              </a:solidFill>
              <a:latin typeface="Helvetica" charset="0"/>
            </a:endParaRPr>
          </a:p>
          <a:p>
            <a:pPr marL="742950" lvl="1" indent="-285750">
              <a:spcBef>
                <a:spcPct val="20000"/>
              </a:spcBef>
              <a:buFont typeface="Arial"/>
              <a:buChar char="–"/>
            </a:pPr>
            <a:r>
              <a:rPr lang="en-US" sz="1600" dirty="0">
                <a:solidFill>
                  <a:srgbClr val="FFFFFF">
                    <a:lumMod val="50000"/>
                  </a:srgbClr>
                </a:solidFill>
                <a:latin typeface="Helvetica" charset="0"/>
              </a:rPr>
              <a:t>Can be limited by branch and exported to Excel for branch specific reports</a:t>
            </a:r>
          </a:p>
          <a:p>
            <a:pPr marL="0" lvl="1">
              <a:spcBef>
                <a:spcPct val="20000"/>
              </a:spcBef>
            </a:pPr>
            <a:endParaRPr lang="en-US" sz="1700" dirty="0" smtClean="0">
              <a:solidFill>
                <a:srgbClr val="FFFFFF">
                  <a:lumMod val="50000"/>
                </a:srgbClr>
              </a:solidFill>
              <a:latin typeface="Helvetica" charset="0"/>
            </a:endParaRPr>
          </a:p>
        </p:txBody>
      </p:sp>
    </p:spTree>
    <p:extLst>
      <p:ext uri="{BB962C8B-B14F-4D97-AF65-F5344CB8AC3E}">
        <p14:creationId xmlns:p14="http://schemas.microsoft.com/office/powerpoint/2010/main" val="113482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3" name="TextBox 2"/>
          <p:cNvSpPr txBox="1"/>
          <p:nvPr/>
        </p:nvSpPr>
        <p:spPr>
          <a:xfrm>
            <a:off x="167296" y="973698"/>
            <a:ext cx="51816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Subscription Compilation Queries</a:t>
            </a:r>
          </a:p>
        </p:txBody>
      </p:sp>
      <p:sp>
        <p:nvSpPr>
          <p:cNvPr id="6" name="TextBox 5"/>
          <p:cNvSpPr txBox="1"/>
          <p:nvPr/>
        </p:nvSpPr>
        <p:spPr>
          <a:xfrm>
            <a:off x="304800" y="1614197"/>
            <a:ext cx="4038600" cy="1551194"/>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000" dirty="0" smtClean="0">
                <a:solidFill>
                  <a:schemeClr val="bg1">
                    <a:lumMod val="50000"/>
                  </a:schemeClr>
                </a:solidFill>
                <a:latin typeface="Helvetica" charset="0"/>
                <a:ea typeface="Helvetica" charset="0"/>
                <a:cs typeface="Helvetica" charset="0"/>
              </a:rPr>
              <a:t>Renewal Query</a:t>
            </a:r>
            <a:endParaRPr lang="en-US" sz="2000" dirty="0">
              <a:solidFill>
                <a:schemeClr val="bg1">
                  <a:lumMod val="50000"/>
                </a:schemeClr>
              </a:solidFill>
              <a:latin typeface="Helvetica" charset="0"/>
              <a:ea typeface="Helvetica" charset="0"/>
              <a:cs typeface="Helvetica" charset="0"/>
            </a:endParaRPr>
          </a:p>
          <a:p>
            <a:pPr marL="742950" lvl="1" indent="-285750">
              <a:spcBef>
                <a:spcPct val="20000"/>
              </a:spcBef>
              <a:buFont typeface="Arial"/>
              <a:buChar char="–"/>
            </a:pPr>
            <a:r>
              <a:rPr lang="en-US" sz="1600" dirty="0" smtClean="0">
                <a:solidFill>
                  <a:srgbClr val="FFFFFF">
                    <a:lumMod val="50000"/>
                  </a:srgbClr>
                </a:solidFill>
                <a:latin typeface="Helvetica" charset="0"/>
              </a:rPr>
              <a:t>Lists the month each title is due for renewal</a:t>
            </a:r>
            <a:endParaRPr lang="en-US" sz="1600" dirty="0">
              <a:solidFill>
                <a:srgbClr val="FFFFFF">
                  <a:lumMod val="50000"/>
                </a:srgbClr>
              </a:solidFill>
              <a:latin typeface="Helvetica" charset="0"/>
            </a:endParaRPr>
          </a:p>
          <a:p>
            <a:pPr marL="742950" lvl="1" indent="-285750">
              <a:spcBef>
                <a:spcPct val="20000"/>
              </a:spcBef>
              <a:buFont typeface="Arial"/>
              <a:buChar char="–"/>
            </a:pPr>
            <a:endParaRPr lang="en-US" sz="1600" dirty="0">
              <a:solidFill>
                <a:srgbClr val="FFFFFF">
                  <a:lumMod val="50000"/>
                </a:srgbClr>
              </a:solidFill>
              <a:latin typeface="Helvetica" charset="0"/>
            </a:endParaRPr>
          </a:p>
          <a:p>
            <a:pPr marL="0" lvl="1">
              <a:spcBef>
                <a:spcPct val="20000"/>
              </a:spcBef>
            </a:pPr>
            <a:endParaRPr lang="en-US" sz="1700" dirty="0" smtClean="0">
              <a:solidFill>
                <a:srgbClr val="FFFFFF">
                  <a:lumMod val="50000"/>
                </a:srgbClr>
              </a:solidFill>
              <a:latin typeface="Helvetica" charset="0"/>
            </a:endParaRPr>
          </a:p>
        </p:txBody>
      </p:sp>
      <p:pic>
        <p:nvPicPr>
          <p:cNvPr id="7" name="Picture 6"/>
          <p:cNvPicPr>
            <a:picLocks noChangeAspect="1"/>
          </p:cNvPicPr>
          <p:nvPr/>
        </p:nvPicPr>
        <p:blipFill>
          <a:blip r:embed="rId2"/>
          <a:stretch>
            <a:fillRect/>
          </a:stretch>
        </p:blipFill>
        <p:spPr>
          <a:xfrm>
            <a:off x="2438400" y="2343150"/>
            <a:ext cx="6219825" cy="2095903"/>
          </a:xfrm>
          <a:prstGeom prst="rect">
            <a:avLst/>
          </a:prstGeom>
        </p:spPr>
      </p:pic>
    </p:spTree>
    <p:extLst>
      <p:ext uri="{BB962C8B-B14F-4D97-AF65-F5344CB8AC3E}">
        <p14:creationId xmlns:p14="http://schemas.microsoft.com/office/powerpoint/2010/main" val="93890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4" name="TextBox 3"/>
          <p:cNvSpPr txBox="1"/>
          <p:nvPr/>
        </p:nvSpPr>
        <p:spPr>
          <a:xfrm>
            <a:off x="304800" y="971550"/>
            <a:ext cx="3962400" cy="1348061"/>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400" dirty="0">
                <a:solidFill>
                  <a:schemeClr val="bg1">
                    <a:lumMod val="50000"/>
                  </a:schemeClr>
                </a:solidFill>
                <a:latin typeface="Helvetica" charset="0"/>
                <a:ea typeface="Helvetica" charset="0"/>
                <a:cs typeface="Helvetica" charset="0"/>
              </a:rPr>
              <a:t>Adds and Drops</a:t>
            </a:r>
          </a:p>
          <a:p>
            <a:pPr marL="742950" lvl="1" indent="-285750">
              <a:spcBef>
                <a:spcPct val="20000"/>
              </a:spcBef>
              <a:buFont typeface="Arial"/>
              <a:buChar char="–"/>
            </a:pPr>
            <a:r>
              <a:rPr lang="en-US" dirty="0" smtClean="0">
                <a:solidFill>
                  <a:schemeClr val="bg1">
                    <a:lumMod val="50000"/>
                  </a:schemeClr>
                </a:solidFill>
                <a:latin typeface="Helvetica" charset="0"/>
                <a:ea typeface="Helvetica" charset="0"/>
                <a:cs typeface="Helvetica" charset="0"/>
              </a:rPr>
              <a:t>Reports which titles were added and dropped by each branch</a:t>
            </a:r>
          </a:p>
        </p:txBody>
      </p:sp>
      <p:pic>
        <p:nvPicPr>
          <p:cNvPr id="3" name="Picture 2"/>
          <p:cNvPicPr>
            <a:picLocks noChangeAspect="1"/>
          </p:cNvPicPr>
          <p:nvPr/>
        </p:nvPicPr>
        <p:blipFill>
          <a:blip r:embed="rId2"/>
          <a:stretch>
            <a:fillRect/>
          </a:stretch>
        </p:blipFill>
        <p:spPr>
          <a:xfrm>
            <a:off x="381000" y="2319611"/>
            <a:ext cx="3962400" cy="2092147"/>
          </a:xfrm>
          <a:prstGeom prst="rect">
            <a:avLst/>
          </a:prstGeom>
        </p:spPr>
      </p:pic>
      <p:pic>
        <p:nvPicPr>
          <p:cNvPr id="6" name="Picture 5"/>
          <p:cNvPicPr>
            <a:picLocks noChangeAspect="1"/>
          </p:cNvPicPr>
          <p:nvPr/>
        </p:nvPicPr>
        <p:blipFill>
          <a:blip r:embed="rId3"/>
          <a:stretch>
            <a:fillRect/>
          </a:stretch>
        </p:blipFill>
        <p:spPr>
          <a:xfrm>
            <a:off x="4724400" y="1047750"/>
            <a:ext cx="3808721" cy="1771972"/>
          </a:xfrm>
          <a:prstGeom prst="rect">
            <a:avLst/>
          </a:prstGeom>
        </p:spPr>
      </p:pic>
      <p:sp>
        <p:nvSpPr>
          <p:cNvPr id="2" name="TextBox 1"/>
          <p:cNvSpPr txBox="1"/>
          <p:nvPr/>
        </p:nvSpPr>
        <p:spPr>
          <a:xfrm>
            <a:off x="4495800" y="3042518"/>
            <a:ext cx="3581400" cy="646331"/>
          </a:xfrm>
          <a:prstGeom prst="rect">
            <a:avLst/>
          </a:prstGeom>
          <a:noFill/>
        </p:spPr>
        <p:txBody>
          <a:bodyPr wrap="square" rtlCol="0">
            <a:spAutoFit/>
          </a:bodyPr>
          <a:lstStyle/>
          <a:p>
            <a:pPr marL="742950" lvl="1" indent="-285750">
              <a:spcBef>
                <a:spcPct val="20000"/>
              </a:spcBef>
              <a:buFont typeface="Arial"/>
              <a:buChar char="–"/>
            </a:pPr>
            <a:r>
              <a:rPr lang="en-US" dirty="0">
                <a:solidFill>
                  <a:schemeClr val="bg1">
                    <a:lumMod val="50000"/>
                  </a:schemeClr>
                </a:solidFill>
                <a:latin typeface="Helvetica" charset="0"/>
                <a:ea typeface="Helvetica" charset="0"/>
                <a:cs typeface="Helvetica" charset="0"/>
              </a:rPr>
              <a:t>The reports can be sorted by title or branch</a:t>
            </a:r>
          </a:p>
        </p:txBody>
      </p:sp>
    </p:spTree>
    <p:extLst>
      <p:ext uri="{BB962C8B-B14F-4D97-AF65-F5344CB8AC3E}">
        <p14:creationId xmlns:p14="http://schemas.microsoft.com/office/powerpoint/2010/main" val="2521261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4" name="TextBox 3"/>
          <p:cNvSpPr txBox="1"/>
          <p:nvPr/>
        </p:nvSpPr>
        <p:spPr>
          <a:xfrm>
            <a:off x="281310" y="895350"/>
            <a:ext cx="8305800" cy="461665"/>
          </a:xfrm>
          <a:prstGeom prst="rect">
            <a:avLst/>
          </a:prstGeom>
          <a:noFill/>
        </p:spPr>
        <p:txBody>
          <a:bodyPr wrap="square" rtlCol="0">
            <a:spAutoFit/>
          </a:bodyPr>
          <a:lstStyle/>
          <a:p>
            <a:pPr marL="342900" lvl="1" indent="-342900">
              <a:spcBef>
                <a:spcPct val="20000"/>
              </a:spcBef>
              <a:buFont typeface="Arial" panose="020B0604020202020204" pitchFamily="34" charset="0"/>
              <a:buChar char="•"/>
            </a:pPr>
            <a:r>
              <a:rPr lang="en-US" sz="2400" dirty="0" smtClean="0">
                <a:solidFill>
                  <a:schemeClr val="bg1">
                    <a:lumMod val="50000"/>
                  </a:schemeClr>
                </a:solidFill>
                <a:latin typeface="Helvetica" charset="0"/>
                <a:ea typeface="Helvetica" charset="0"/>
                <a:cs typeface="Helvetica" charset="0"/>
              </a:rPr>
              <a:t>Query to Export Order Lists to a Vendor  </a:t>
            </a:r>
          </a:p>
        </p:txBody>
      </p:sp>
      <p:pic>
        <p:nvPicPr>
          <p:cNvPr id="6" name="Picture 5"/>
          <p:cNvPicPr>
            <a:picLocks noChangeAspect="1"/>
          </p:cNvPicPr>
          <p:nvPr/>
        </p:nvPicPr>
        <p:blipFill>
          <a:blip r:embed="rId2"/>
          <a:stretch>
            <a:fillRect/>
          </a:stretch>
        </p:blipFill>
        <p:spPr>
          <a:xfrm>
            <a:off x="5562600" y="1581150"/>
            <a:ext cx="2838450" cy="2786527"/>
          </a:xfrm>
          <a:prstGeom prst="rect">
            <a:avLst/>
          </a:prstGeom>
        </p:spPr>
      </p:pic>
      <p:sp>
        <p:nvSpPr>
          <p:cNvPr id="7" name="TextBox 6"/>
          <p:cNvSpPr txBox="1"/>
          <p:nvPr/>
        </p:nvSpPr>
        <p:spPr>
          <a:xfrm>
            <a:off x="381000" y="1657350"/>
            <a:ext cx="4800600" cy="2289858"/>
          </a:xfrm>
          <a:prstGeom prst="rect">
            <a:avLst/>
          </a:prstGeom>
          <a:noFill/>
        </p:spPr>
        <p:txBody>
          <a:bodyPr wrap="square" rtlCol="0">
            <a:spAutoFit/>
          </a:bodyPr>
          <a:lstStyle/>
          <a:p>
            <a:pPr marL="742950" lvl="1" indent="-285750">
              <a:spcBef>
                <a:spcPct val="20000"/>
              </a:spcBef>
              <a:buFont typeface="Arial"/>
              <a:buChar char="–"/>
            </a:pPr>
            <a:r>
              <a:rPr lang="en-US" sz="1600" dirty="0">
                <a:solidFill>
                  <a:srgbClr val="FFFFFF">
                    <a:lumMod val="50000"/>
                  </a:srgbClr>
                </a:solidFill>
                <a:latin typeface="Helvetica" charset="0"/>
              </a:rPr>
              <a:t>Creates a list of </a:t>
            </a:r>
            <a:r>
              <a:rPr lang="en-US" sz="1600" dirty="0" smtClean="0">
                <a:solidFill>
                  <a:srgbClr val="FFFFFF">
                    <a:lumMod val="50000"/>
                  </a:srgbClr>
                </a:solidFill>
                <a:latin typeface="Helvetica" charset="0"/>
              </a:rPr>
              <a:t>titles for </a:t>
            </a:r>
            <a:r>
              <a:rPr lang="en-US" sz="1600" dirty="0">
                <a:solidFill>
                  <a:srgbClr val="FFFFFF">
                    <a:lumMod val="50000"/>
                  </a:srgbClr>
                </a:solidFill>
                <a:latin typeface="Helvetica" charset="0"/>
              </a:rPr>
              <a:t>a given vendor</a:t>
            </a:r>
          </a:p>
          <a:p>
            <a:pPr lvl="1">
              <a:spcBef>
                <a:spcPct val="20000"/>
              </a:spcBef>
            </a:pPr>
            <a:r>
              <a:rPr lang="en-US" sz="1600" dirty="0">
                <a:solidFill>
                  <a:srgbClr val="FFFFFF">
                    <a:lumMod val="50000"/>
                  </a:srgbClr>
                </a:solidFill>
                <a:latin typeface="Helvetica" charset="0"/>
              </a:rPr>
              <a:t> </a:t>
            </a:r>
          </a:p>
          <a:p>
            <a:pPr marL="742950" lvl="1" indent="-285750">
              <a:spcBef>
                <a:spcPct val="20000"/>
              </a:spcBef>
              <a:buFont typeface="Arial"/>
              <a:buChar char="–"/>
            </a:pPr>
            <a:r>
              <a:rPr lang="en-US" sz="1600" dirty="0">
                <a:solidFill>
                  <a:srgbClr val="FFFFFF">
                    <a:lumMod val="50000"/>
                  </a:srgbClr>
                </a:solidFill>
                <a:latin typeface="Helvetica" charset="0"/>
              </a:rPr>
              <a:t>Users can limit the list by vendor code from Design View</a:t>
            </a:r>
          </a:p>
          <a:p>
            <a:pPr marL="742950" lvl="1" indent="-285750">
              <a:spcBef>
                <a:spcPct val="20000"/>
              </a:spcBef>
              <a:buFont typeface="Arial"/>
              <a:buChar char="–"/>
            </a:pPr>
            <a:endParaRPr lang="en-US" sz="1600" dirty="0">
              <a:solidFill>
                <a:srgbClr val="FFFFFF">
                  <a:lumMod val="50000"/>
                </a:srgbClr>
              </a:solidFill>
              <a:latin typeface="Helvetica" charset="0"/>
            </a:endParaRPr>
          </a:p>
          <a:p>
            <a:pPr marL="742950" lvl="1" indent="-285750">
              <a:spcBef>
                <a:spcPct val="20000"/>
              </a:spcBef>
              <a:buFont typeface="Arial"/>
              <a:buChar char="–"/>
            </a:pPr>
            <a:r>
              <a:rPr lang="en-US" sz="1600" dirty="0">
                <a:solidFill>
                  <a:srgbClr val="FFFFFF">
                    <a:lumMod val="50000"/>
                  </a:srgbClr>
                </a:solidFill>
                <a:latin typeface="Helvetica" charset="0"/>
              </a:rPr>
              <a:t>Not all libraries may need to send all available fields to all vendors</a:t>
            </a:r>
          </a:p>
          <a:p>
            <a:endParaRPr lang="en-US" dirty="0"/>
          </a:p>
        </p:txBody>
      </p:sp>
    </p:spTree>
    <p:extLst>
      <p:ext uri="{BB962C8B-B14F-4D97-AF65-F5344CB8AC3E}">
        <p14:creationId xmlns:p14="http://schemas.microsoft.com/office/powerpoint/2010/main" val="1406129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lstStyle/>
          <a:p>
            <a:r>
              <a:rPr lang="en-US" dirty="0" smtClean="0"/>
              <a:t>Bonus: Downloading data from Access and Uploading it into Sierra</a:t>
            </a:r>
          </a:p>
          <a:p>
            <a:pPr lvl="1"/>
            <a:r>
              <a:rPr lang="en-US" dirty="0" smtClean="0"/>
              <a:t>The ability to export order record and checkin card data from Access, and load it into Sierra using Data Exchange</a:t>
            </a:r>
          </a:p>
          <a:p>
            <a:pPr lvl="1"/>
            <a:r>
              <a:rPr lang="en-US" dirty="0" smtClean="0"/>
              <a:t>Libraries can load order records, checkin cards, or both</a:t>
            </a:r>
          </a:p>
          <a:p>
            <a:pPr lvl="1"/>
            <a:r>
              <a:rPr lang="en-US" dirty="0" smtClean="0"/>
              <a:t>This has been a long term project of ours, and we have only recently gotten it up and running</a:t>
            </a:r>
          </a:p>
          <a:p>
            <a:pPr lvl="1"/>
            <a:r>
              <a:rPr lang="en-US" dirty="0" smtClean="0"/>
              <a:t>We used the order </a:t>
            </a:r>
            <a:r>
              <a:rPr lang="en-US" dirty="0" smtClean="0"/>
              <a:t>record loading </a:t>
            </a:r>
            <a:r>
              <a:rPr lang="en-US" dirty="0" smtClean="0"/>
              <a:t>process for the first time during the 2017 renewal cycle</a:t>
            </a:r>
          </a:p>
          <a:p>
            <a:pPr lvl="1"/>
            <a:r>
              <a:rPr lang="en-US" dirty="0" smtClean="0"/>
              <a:t>We have not yet used the checkin </a:t>
            </a:r>
            <a:r>
              <a:rPr lang="en-US" dirty="0" smtClean="0"/>
              <a:t>record loading </a:t>
            </a:r>
            <a:r>
              <a:rPr lang="en-US" dirty="0" smtClean="0"/>
              <a:t>process during a renewal cycle</a:t>
            </a: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2514257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2057400"/>
          </a:xfrm>
        </p:spPr>
        <p:txBody>
          <a:bodyPr>
            <a:normAutofit/>
          </a:bodyPr>
          <a:lstStyle/>
          <a:p>
            <a:r>
              <a:rPr lang="en-US" dirty="0"/>
              <a:t>Downloading data from Access and Uploading it into </a:t>
            </a:r>
            <a:r>
              <a:rPr lang="en-US" dirty="0" smtClean="0"/>
              <a:t>Sierra Process Overview</a:t>
            </a:r>
          </a:p>
          <a:p>
            <a:pPr lvl="1"/>
            <a:r>
              <a:rPr lang="en-US" dirty="0"/>
              <a:t>The process is the same for order record loading and checkin card record loading – only the templates and load tables change</a:t>
            </a:r>
          </a:p>
        </p:txBody>
      </p:sp>
      <p:sp>
        <p:nvSpPr>
          <p:cNvPr id="5" name="Title 4"/>
          <p:cNvSpPr>
            <a:spLocks noGrp="1"/>
          </p:cNvSpPr>
          <p:nvPr>
            <p:ph type="title"/>
          </p:nvPr>
        </p:nvSpPr>
        <p:spPr/>
        <p:txBody>
          <a:bodyPr>
            <a:normAutofit fontScale="90000"/>
          </a:bodyPr>
          <a:lstStyle/>
          <a:p>
            <a:r>
              <a:rPr lang="en-US" dirty="0"/>
              <a:t>Wrangling Renewals</a:t>
            </a:r>
          </a:p>
        </p:txBody>
      </p:sp>
      <p:sp>
        <p:nvSpPr>
          <p:cNvPr id="2" name="TextBox 1"/>
          <p:cNvSpPr txBox="1"/>
          <p:nvPr/>
        </p:nvSpPr>
        <p:spPr>
          <a:xfrm>
            <a:off x="1143000" y="2419350"/>
            <a:ext cx="7391400" cy="2308324"/>
          </a:xfrm>
          <a:prstGeom prst="rect">
            <a:avLst/>
          </a:prstGeom>
          <a:noFill/>
        </p:spPr>
        <p:txBody>
          <a:bodyPr wrap="square" rtlCol="0">
            <a:spAutoFit/>
          </a:bodyPr>
          <a:lstStyle/>
          <a:p>
            <a:pPr marL="457200" indent="-457200">
              <a:buFont typeface="+mj-lt"/>
              <a:buAutoNum type="arabicPeriod"/>
            </a:pPr>
            <a:r>
              <a:rPr lang="en-US" dirty="0">
                <a:solidFill>
                  <a:schemeClr val="bg1">
                    <a:lumMod val="50000"/>
                  </a:schemeClr>
                </a:solidFill>
                <a:latin typeface="Helvetica" charset="0"/>
                <a:ea typeface="Helvetica" charset="0"/>
                <a:cs typeface="Helvetica" charset="0"/>
              </a:rPr>
              <a:t>Export data from Access into Excel</a:t>
            </a:r>
          </a:p>
          <a:p>
            <a:pPr marL="457200" indent="-457200">
              <a:buFont typeface="+mj-lt"/>
              <a:buAutoNum type="arabicPeriod"/>
            </a:pPr>
            <a:r>
              <a:rPr lang="en-US" dirty="0">
                <a:solidFill>
                  <a:schemeClr val="bg1">
                    <a:lumMod val="50000"/>
                  </a:schemeClr>
                </a:solidFill>
                <a:latin typeface="Helvetica" charset="0"/>
                <a:ea typeface="Helvetica" charset="0"/>
                <a:cs typeface="Helvetica" charset="0"/>
              </a:rPr>
              <a:t>Format Excel data according to template</a:t>
            </a:r>
          </a:p>
          <a:p>
            <a:pPr marL="457200" indent="-457200">
              <a:buFont typeface="+mj-lt"/>
              <a:buAutoNum type="arabicPeriod"/>
            </a:pPr>
            <a:r>
              <a:rPr lang="en-US" dirty="0">
                <a:solidFill>
                  <a:schemeClr val="bg1">
                    <a:lumMod val="50000"/>
                  </a:schemeClr>
                </a:solidFill>
                <a:latin typeface="Helvetica" charset="0"/>
                <a:ea typeface="Helvetica" charset="0"/>
                <a:cs typeface="Helvetica" charset="0"/>
              </a:rPr>
              <a:t>Use the MarcEdit Export Tab Delimited Text function to create a .mrk file</a:t>
            </a:r>
          </a:p>
          <a:p>
            <a:pPr marL="457200" indent="-457200">
              <a:buFont typeface="+mj-lt"/>
              <a:buAutoNum type="arabicPeriod"/>
            </a:pPr>
            <a:r>
              <a:rPr lang="en-US" dirty="0">
                <a:solidFill>
                  <a:schemeClr val="bg1">
                    <a:lumMod val="50000"/>
                  </a:schemeClr>
                </a:solidFill>
                <a:latin typeface="Helvetica" charset="0"/>
                <a:ea typeface="Helvetica" charset="0"/>
                <a:cs typeface="Helvetica" charset="0"/>
              </a:rPr>
              <a:t>Use MarcEdit to </a:t>
            </a:r>
            <a:r>
              <a:rPr lang="en-US" dirty="0" smtClean="0">
                <a:solidFill>
                  <a:schemeClr val="bg1">
                    <a:lumMod val="50000"/>
                  </a:schemeClr>
                </a:solidFill>
                <a:latin typeface="Helvetica" charset="0"/>
                <a:ea typeface="Helvetica" charset="0"/>
                <a:cs typeface="Helvetica" charset="0"/>
              </a:rPr>
              <a:t>compile </a:t>
            </a:r>
            <a:r>
              <a:rPr lang="en-US" dirty="0">
                <a:solidFill>
                  <a:schemeClr val="bg1">
                    <a:lumMod val="50000"/>
                  </a:schemeClr>
                </a:solidFill>
                <a:latin typeface="Helvetica" charset="0"/>
                <a:ea typeface="Helvetica" charset="0"/>
                <a:cs typeface="Helvetica" charset="0"/>
              </a:rPr>
              <a:t>the .mrk file into a .mrc file</a:t>
            </a:r>
          </a:p>
          <a:p>
            <a:pPr marL="457200" indent="-457200">
              <a:buFont typeface="+mj-lt"/>
              <a:buAutoNum type="arabicPeriod"/>
            </a:pPr>
            <a:r>
              <a:rPr lang="en-US" dirty="0">
                <a:solidFill>
                  <a:schemeClr val="bg1">
                    <a:lumMod val="50000"/>
                  </a:schemeClr>
                </a:solidFill>
                <a:latin typeface="Helvetica" charset="0"/>
                <a:ea typeface="Helvetica" charset="0"/>
                <a:cs typeface="Helvetica" charset="0"/>
              </a:rPr>
              <a:t>Load the .mrc file in Data Exchange using the appropriate load table</a:t>
            </a:r>
          </a:p>
          <a:p>
            <a:endParaRPr lang="en-US" dirty="0"/>
          </a:p>
        </p:txBody>
      </p:sp>
    </p:spTree>
    <p:extLst>
      <p:ext uri="{BB962C8B-B14F-4D97-AF65-F5344CB8AC3E}">
        <p14:creationId xmlns:p14="http://schemas.microsoft.com/office/powerpoint/2010/main" val="38007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76200" y="612178"/>
            <a:ext cx="8839201" cy="3733800"/>
          </a:xfrm>
        </p:spPr>
        <p:txBody>
          <a:bodyPr/>
          <a:lstStyle/>
          <a:p>
            <a:r>
              <a:rPr lang="en-US" dirty="0" smtClean="0"/>
              <a:t>Run a Query to Create a Table to Run a Query</a:t>
            </a:r>
            <a:endParaRPr lang="en-US" dirty="0"/>
          </a:p>
          <a:p>
            <a:pPr lvl="1"/>
            <a:r>
              <a:rPr lang="en-US" dirty="0" smtClean="0"/>
              <a:t>The order export uses a concatenation function. This must be run off a table, not a query </a:t>
            </a:r>
            <a:endParaRPr lang="en-US" dirty="0"/>
          </a:p>
          <a:p>
            <a:pPr lvl="1"/>
            <a:r>
              <a:rPr lang="en-US" dirty="0" smtClean="0"/>
              <a:t>First one must run the </a:t>
            </a:r>
            <a:r>
              <a:rPr lang="en-US" dirty="0"/>
              <a:t>Query to Create Table for </a:t>
            </a:r>
            <a:r>
              <a:rPr lang="en-US" dirty="0" smtClean="0"/>
              <a:t>Order Record Excel Export to create a table before one can run </a:t>
            </a:r>
            <a:r>
              <a:rPr lang="en-US" dirty="0"/>
              <a:t>the Query to Export Order Record Data to </a:t>
            </a:r>
            <a:r>
              <a:rPr lang="en-US" dirty="0" smtClean="0"/>
              <a:t>Excel</a:t>
            </a:r>
          </a:p>
          <a:p>
            <a:pPr lvl="1"/>
            <a:r>
              <a:rPr lang="en-US" dirty="0" smtClean="0"/>
              <a:t>The same applies for </a:t>
            </a:r>
            <a:r>
              <a:rPr lang="en-US" dirty="0"/>
              <a:t>Query to Create Table for </a:t>
            </a:r>
            <a:r>
              <a:rPr lang="en-US" dirty="0" smtClean="0"/>
              <a:t>Checkin Record </a:t>
            </a:r>
            <a:r>
              <a:rPr lang="en-US" dirty="0"/>
              <a:t>Excel Export </a:t>
            </a:r>
            <a:r>
              <a:rPr lang="en-US" dirty="0" smtClean="0"/>
              <a:t>and the Query </a:t>
            </a:r>
            <a:r>
              <a:rPr lang="en-US" dirty="0"/>
              <a:t>to Export </a:t>
            </a:r>
            <a:r>
              <a:rPr lang="en-US" dirty="0" smtClean="0"/>
              <a:t>Checkin Record </a:t>
            </a:r>
            <a:r>
              <a:rPr lang="en-US" dirty="0"/>
              <a:t>Data to Excel</a:t>
            </a:r>
          </a:p>
        </p:txBody>
      </p:sp>
      <p:sp>
        <p:nvSpPr>
          <p:cNvPr id="5" name="Title 4"/>
          <p:cNvSpPr>
            <a:spLocks noGrp="1"/>
          </p:cNvSpPr>
          <p:nvPr>
            <p:ph type="title"/>
          </p:nvPr>
        </p:nvSpPr>
        <p:spPr/>
        <p:txBody>
          <a:bodyPr>
            <a:normAutofit fontScale="90000"/>
          </a:bodyPr>
          <a:lstStyle/>
          <a:p>
            <a:r>
              <a:rPr lang="en-US" dirty="0"/>
              <a:t>Wrangling Renewals</a:t>
            </a:r>
          </a:p>
        </p:txBody>
      </p:sp>
      <p:pic>
        <p:nvPicPr>
          <p:cNvPr id="2" name="Picture 1"/>
          <p:cNvPicPr>
            <a:picLocks noChangeAspect="1"/>
          </p:cNvPicPr>
          <p:nvPr/>
        </p:nvPicPr>
        <p:blipFill>
          <a:blip r:embed="rId2"/>
          <a:stretch>
            <a:fillRect/>
          </a:stretch>
        </p:blipFill>
        <p:spPr>
          <a:xfrm>
            <a:off x="4800600" y="3612203"/>
            <a:ext cx="3797837" cy="921697"/>
          </a:xfrm>
          <a:prstGeom prst="rect">
            <a:avLst/>
          </a:prstGeom>
        </p:spPr>
      </p:pic>
      <p:sp>
        <p:nvSpPr>
          <p:cNvPr id="3" name="Rectangle 2"/>
          <p:cNvSpPr/>
          <p:nvPr/>
        </p:nvSpPr>
        <p:spPr>
          <a:xfrm>
            <a:off x="4410302" y="4095750"/>
            <a:ext cx="4581298"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38006" y="3298658"/>
            <a:ext cx="3743098" cy="1754326"/>
          </a:xfrm>
          <a:prstGeom prst="rect">
            <a:avLst/>
          </a:prstGeom>
          <a:noFill/>
        </p:spPr>
        <p:txBody>
          <a:bodyPr wrap="square" rtlCol="0">
            <a:spAutoFit/>
          </a:bodyPr>
          <a:lstStyle/>
          <a:p>
            <a:pPr marL="0" lvl="1"/>
            <a:r>
              <a:rPr lang="en-US" b="1" dirty="0" smtClean="0"/>
              <a:t>Every time </a:t>
            </a:r>
            <a:r>
              <a:rPr lang="en-US" dirty="0" smtClean="0"/>
              <a:t>you export data to Excel, you </a:t>
            </a:r>
            <a:r>
              <a:rPr lang="en-US" b="1" dirty="0" smtClean="0"/>
              <a:t>MUST</a:t>
            </a:r>
            <a:r>
              <a:rPr lang="en-US" dirty="0" smtClean="0"/>
              <a:t> run a </a:t>
            </a:r>
            <a:r>
              <a:rPr lang="en-US" i="1" dirty="0" smtClean="0"/>
              <a:t>Query </a:t>
            </a:r>
            <a:r>
              <a:rPr lang="en-US" i="1" dirty="0"/>
              <a:t>to Create Table for </a:t>
            </a:r>
            <a:r>
              <a:rPr lang="en-US" i="1" dirty="0" smtClean="0"/>
              <a:t>Record </a:t>
            </a:r>
            <a:r>
              <a:rPr lang="en-US" i="1" dirty="0"/>
              <a:t>Excel </a:t>
            </a:r>
            <a:r>
              <a:rPr lang="en-US" i="1" dirty="0" smtClean="0"/>
              <a:t>Export </a:t>
            </a:r>
            <a:r>
              <a:rPr lang="en-US" b="1" dirty="0" smtClean="0"/>
              <a:t>before</a:t>
            </a:r>
            <a:r>
              <a:rPr lang="en-US" dirty="0" smtClean="0"/>
              <a:t> you can </a:t>
            </a:r>
            <a:r>
              <a:rPr lang="en-US" i="1" dirty="0" smtClean="0"/>
              <a:t>Run a Query </a:t>
            </a:r>
            <a:r>
              <a:rPr lang="en-US" i="1" dirty="0"/>
              <a:t>to Export </a:t>
            </a:r>
            <a:r>
              <a:rPr lang="en-US" i="1" dirty="0" smtClean="0"/>
              <a:t>Record </a:t>
            </a:r>
            <a:r>
              <a:rPr lang="en-US" i="1" dirty="0"/>
              <a:t>Data to Excel</a:t>
            </a:r>
          </a:p>
          <a:p>
            <a:endParaRPr lang="en-US" dirty="0"/>
          </a:p>
        </p:txBody>
      </p:sp>
    </p:spTree>
    <p:extLst>
      <p:ext uri="{BB962C8B-B14F-4D97-AF65-F5344CB8AC3E}">
        <p14:creationId xmlns:p14="http://schemas.microsoft.com/office/powerpoint/2010/main" val="3326495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991601" cy="2728447"/>
          </a:xfrm>
        </p:spPr>
        <p:txBody>
          <a:bodyPr>
            <a:normAutofit fontScale="55000" lnSpcReduction="20000"/>
          </a:bodyPr>
          <a:lstStyle/>
          <a:p>
            <a:r>
              <a:rPr lang="en-US" sz="3400" dirty="0" smtClean="0"/>
              <a:t>Prep Tables and Unassigned Objects</a:t>
            </a:r>
            <a:endParaRPr lang="en-US" sz="3400" dirty="0"/>
          </a:p>
          <a:p>
            <a:pPr lvl="1"/>
            <a:endParaRPr lang="en-US" dirty="0" smtClean="0"/>
          </a:p>
          <a:p>
            <a:pPr lvl="1"/>
            <a:r>
              <a:rPr lang="en-US" sz="2600" dirty="0" smtClean="0"/>
              <a:t>The Query </a:t>
            </a:r>
            <a:r>
              <a:rPr lang="en-US" sz="2600" dirty="0"/>
              <a:t>to Create Table for </a:t>
            </a:r>
            <a:r>
              <a:rPr lang="en-US" sz="2600" dirty="0" smtClean="0"/>
              <a:t>Order Record </a:t>
            </a:r>
            <a:r>
              <a:rPr lang="en-US" sz="2600" dirty="0"/>
              <a:t>Excel </a:t>
            </a:r>
            <a:r>
              <a:rPr lang="en-US" sz="2600" dirty="0" smtClean="0"/>
              <a:t>Export creates a </a:t>
            </a:r>
            <a:r>
              <a:rPr lang="en-US" sz="2600" dirty="0"/>
              <a:t>table named </a:t>
            </a:r>
            <a:r>
              <a:rPr lang="en-US" sz="2600" dirty="0" smtClean="0"/>
              <a:t>Order_Record_Export_Prep_Table</a:t>
            </a:r>
          </a:p>
          <a:p>
            <a:pPr marL="457200" lvl="1" indent="0">
              <a:buNone/>
            </a:pPr>
            <a:endParaRPr lang="en-US" sz="2600" dirty="0" smtClean="0"/>
          </a:p>
          <a:p>
            <a:pPr lvl="1"/>
            <a:r>
              <a:rPr lang="en-US" sz="2600" dirty="0"/>
              <a:t>The Query to Create Table for </a:t>
            </a:r>
            <a:r>
              <a:rPr lang="en-US" sz="2600" dirty="0" smtClean="0"/>
              <a:t>Checkin Record </a:t>
            </a:r>
            <a:r>
              <a:rPr lang="en-US" sz="2600" dirty="0"/>
              <a:t>Excel Export creates a table named </a:t>
            </a:r>
            <a:r>
              <a:rPr lang="en-US" sz="2600" dirty="0" smtClean="0"/>
              <a:t>Checkin_Record_Export_Prep_Table</a:t>
            </a:r>
            <a:endParaRPr lang="en-US" sz="2600" dirty="0"/>
          </a:p>
          <a:p>
            <a:pPr marL="457200" lvl="1" indent="0">
              <a:buNone/>
            </a:pPr>
            <a:endParaRPr lang="en-US" sz="2600" dirty="0" smtClean="0"/>
          </a:p>
          <a:p>
            <a:pPr lvl="1"/>
            <a:r>
              <a:rPr lang="en-US" sz="2600" dirty="0" smtClean="0"/>
              <a:t>Query created tables are automatically placed in Unassigned Objects</a:t>
            </a:r>
          </a:p>
          <a:p>
            <a:pPr marL="457200" lvl="1" indent="0">
              <a:buNone/>
            </a:pPr>
            <a:endParaRPr lang="en-US" sz="2600" dirty="0" smtClean="0"/>
          </a:p>
          <a:p>
            <a:pPr lvl="1"/>
            <a:r>
              <a:rPr lang="en-US" sz="2600" dirty="0" smtClean="0"/>
              <a:t>If you have already run one of these queries and have tables with these names, Access will prompt you to delete the old table and save the new one</a:t>
            </a:r>
            <a:endParaRPr lang="en-US" sz="2600" dirty="0"/>
          </a:p>
        </p:txBody>
      </p:sp>
      <p:sp>
        <p:nvSpPr>
          <p:cNvPr id="5" name="Title 4"/>
          <p:cNvSpPr>
            <a:spLocks noGrp="1"/>
          </p:cNvSpPr>
          <p:nvPr>
            <p:ph type="title"/>
          </p:nvPr>
        </p:nvSpPr>
        <p:spPr/>
        <p:txBody>
          <a:bodyPr>
            <a:normAutofit fontScale="90000"/>
          </a:bodyPr>
          <a:lstStyle/>
          <a:p>
            <a:r>
              <a:rPr lang="en-US" dirty="0"/>
              <a:t>Wrangling Renewals</a:t>
            </a:r>
          </a:p>
        </p:txBody>
      </p:sp>
      <p:pic>
        <p:nvPicPr>
          <p:cNvPr id="10" name="Picture 9"/>
          <p:cNvPicPr>
            <a:picLocks noChangeAspect="1"/>
          </p:cNvPicPr>
          <p:nvPr/>
        </p:nvPicPr>
        <p:blipFill>
          <a:blip r:embed="rId2"/>
          <a:stretch>
            <a:fillRect/>
          </a:stretch>
        </p:blipFill>
        <p:spPr>
          <a:xfrm>
            <a:off x="5266886" y="3426332"/>
            <a:ext cx="3724141" cy="1175173"/>
          </a:xfrm>
          <a:prstGeom prst="rect">
            <a:avLst/>
          </a:prstGeom>
        </p:spPr>
      </p:pic>
    </p:spTree>
    <p:extLst>
      <p:ext uri="{BB962C8B-B14F-4D97-AF65-F5344CB8AC3E}">
        <p14:creationId xmlns:p14="http://schemas.microsoft.com/office/powerpoint/2010/main" val="246012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lstStyle/>
          <a:p>
            <a:r>
              <a:rPr lang="en-US" dirty="0" smtClean="0"/>
              <a:t>Creating the Prep Tables</a:t>
            </a: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pic>
        <p:nvPicPr>
          <p:cNvPr id="4" name="Picture 3"/>
          <p:cNvPicPr>
            <a:picLocks noChangeAspect="1"/>
          </p:cNvPicPr>
          <p:nvPr/>
        </p:nvPicPr>
        <p:blipFill>
          <a:blip r:embed="rId2"/>
          <a:stretch>
            <a:fillRect/>
          </a:stretch>
        </p:blipFill>
        <p:spPr>
          <a:xfrm>
            <a:off x="172453" y="1262875"/>
            <a:ext cx="4399547" cy="1056149"/>
          </a:xfrm>
          <a:prstGeom prst="rect">
            <a:avLst/>
          </a:prstGeom>
        </p:spPr>
      </p:pic>
      <p:pic>
        <p:nvPicPr>
          <p:cNvPr id="6" name="Picture 5"/>
          <p:cNvPicPr>
            <a:picLocks noChangeAspect="1"/>
          </p:cNvPicPr>
          <p:nvPr/>
        </p:nvPicPr>
        <p:blipFill>
          <a:blip r:embed="rId3"/>
          <a:stretch>
            <a:fillRect/>
          </a:stretch>
        </p:blipFill>
        <p:spPr>
          <a:xfrm>
            <a:off x="2234504" y="2272983"/>
            <a:ext cx="4323345" cy="1382887"/>
          </a:xfrm>
          <a:prstGeom prst="rect">
            <a:avLst/>
          </a:prstGeom>
        </p:spPr>
      </p:pic>
      <p:pic>
        <p:nvPicPr>
          <p:cNvPr id="8" name="Picture 7"/>
          <p:cNvPicPr>
            <a:picLocks noChangeAspect="1"/>
          </p:cNvPicPr>
          <p:nvPr/>
        </p:nvPicPr>
        <p:blipFill>
          <a:blip r:embed="rId4"/>
          <a:stretch>
            <a:fillRect/>
          </a:stretch>
        </p:blipFill>
        <p:spPr>
          <a:xfrm>
            <a:off x="5361521" y="3580981"/>
            <a:ext cx="3630079" cy="1142129"/>
          </a:xfrm>
          <a:prstGeom prst="rect">
            <a:avLst/>
          </a:prstGeom>
        </p:spPr>
      </p:pic>
    </p:spTree>
    <p:extLst>
      <p:ext uri="{BB962C8B-B14F-4D97-AF65-F5344CB8AC3E}">
        <p14:creationId xmlns:p14="http://schemas.microsoft.com/office/powerpoint/2010/main" val="44373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Wrangling Renewals</a:t>
            </a:r>
          </a:p>
        </p:txBody>
      </p:sp>
      <p:sp>
        <p:nvSpPr>
          <p:cNvPr id="7" name="Content Placeholder 6"/>
          <p:cNvSpPr>
            <a:spLocks noGrp="1"/>
          </p:cNvSpPr>
          <p:nvPr>
            <p:ph idx="1"/>
          </p:nvPr>
        </p:nvSpPr>
        <p:spPr/>
        <p:txBody>
          <a:bodyPr>
            <a:normAutofit fontScale="92500" lnSpcReduction="10000"/>
          </a:bodyPr>
          <a:lstStyle/>
          <a:p>
            <a:r>
              <a:rPr lang="en-US" dirty="0" smtClean="0"/>
              <a:t>Overview</a:t>
            </a:r>
          </a:p>
          <a:p>
            <a:pPr lvl="1"/>
            <a:r>
              <a:rPr lang="en-US" dirty="0"/>
              <a:t>Sacramento Public Library </a:t>
            </a:r>
            <a:r>
              <a:rPr lang="en-US" dirty="0" smtClean="0"/>
              <a:t>Print Periodicals</a:t>
            </a:r>
            <a:endParaRPr lang="en-US" dirty="0"/>
          </a:p>
          <a:p>
            <a:pPr lvl="1"/>
            <a:r>
              <a:rPr lang="en-US" dirty="0"/>
              <a:t>Microsoft Access</a:t>
            </a:r>
          </a:p>
          <a:p>
            <a:pPr lvl="2"/>
            <a:r>
              <a:rPr lang="en-US" dirty="0"/>
              <a:t>Control Tables</a:t>
            </a:r>
          </a:p>
          <a:p>
            <a:pPr lvl="2"/>
            <a:r>
              <a:rPr lang="en-US" dirty="0"/>
              <a:t>Form and Subform</a:t>
            </a:r>
          </a:p>
          <a:p>
            <a:pPr lvl="2"/>
            <a:r>
              <a:rPr lang="en-US" dirty="0"/>
              <a:t>Queries</a:t>
            </a:r>
          </a:p>
          <a:p>
            <a:pPr lvl="1"/>
            <a:r>
              <a:rPr lang="en-US" dirty="0"/>
              <a:t>Loading Data into Sierra</a:t>
            </a:r>
          </a:p>
          <a:p>
            <a:r>
              <a:rPr lang="en-US" dirty="0" smtClean="0"/>
              <a:t>Downloadables</a:t>
            </a:r>
          </a:p>
          <a:p>
            <a:pPr lvl="1"/>
            <a:r>
              <a:rPr lang="en-US" dirty="0" smtClean="0"/>
              <a:t>Fully functional Access database to download and populate with data</a:t>
            </a:r>
          </a:p>
          <a:p>
            <a:pPr lvl="1"/>
            <a:r>
              <a:rPr lang="en-US" dirty="0" smtClean="0"/>
              <a:t>Excel and MarcEdit templates for loading order records and checkin records into Sierra</a:t>
            </a:r>
          </a:p>
          <a:p>
            <a:pPr lvl="1"/>
            <a:r>
              <a:rPr lang="en-US" dirty="0" smtClean="0"/>
              <a:t>Text for load tables to load</a:t>
            </a:r>
            <a:r>
              <a:rPr lang="en-US" dirty="0"/>
              <a:t> order records and checkin </a:t>
            </a:r>
            <a:r>
              <a:rPr lang="en-US" dirty="0" smtClean="0"/>
              <a:t>records into Sierra</a:t>
            </a:r>
          </a:p>
          <a:p>
            <a:pPr lvl="1"/>
            <a:endParaRPr lang="en-US" dirty="0"/>
          </a:p>
          <a:p>
            <a:endParaRPr lang="en-US" dirty="0" smtClean="0">
              <a:solidFill>
                <a:srgbClr val="FF0000"/>
              </a:solidFill>
            </a:endParaRPr>
          </a:p>
        </p:txBody>
      </p:sp>
    </p:spTree>
    <p:extLst>
      <p:ext uri="{BB962C8B-B14F-4D97-AF65-F5344CB8AC3E}">
        <p14:creationId xmlns:p14="http://schemas.microsoft.com/office/powerpoint/2010/main" val="339184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763000" cy="1676400"/>
          </a:xfrm>
        </p:spPr>
        <p:txBody>
          <a:bodyPr>
            <a:normAutofit fontScale="85000" lnSpcReduction="20000"/>
          </a:bodyPr>
          <a:lstStyle/>
          <a:p>
            <a:r>
              <a:rPr lang="en-US" sz="3300" dirty="0" smtClean="0"/>
              <a:t>Concatenation Queries</a:t>
            </a:r>
          </a:p>
          <a:p>
            <a:pPr marL="0" indent="0">
              <a:buNone/>
            </a:pPr>
            <a:endParaRPr lang="en-US" dirty="0"/>
          </a:p>
          <a:p>
            <a:pPr lvl="1"/>
            <a:r>
              <a:rPr lang="en-US" dirty="0" smtClean="0"/>
              <a:t>The concatenation queries are under Excel Export Back End</a:t>
            </a:r>
          </a:p>
          <a:p>
            <a:pPr marL="457200" lvl="1" indent="0">
              <a:buNone/>
            </a:pPr>
            <a:endParaRPr lang="en-US" dirty="0" smtClean="0"/>
          </a:p>
          <a:p>
            <a:pPr lvl="1"/>
            <a:r>
              <a:rPr lang="en-US" dirty="0" smtClean="0"/>
              <a:t>The user does not need to open them, they will run automatically when the user runs the query to export data to Excel</a:t>
            </a:r>
            <a:endParaRPr lang="en-US" dirty="0"/>
          </a:p>
        </p:txBody>
      </p:sp>
      <p:pic>
        <p:nvPicPr>
          <p:cNvPr id="2" name="Picture 1"/>
          <p:cNvPicPr>
            <a:picLocks noChangeAspect="1"/>
          </p:cNvPicPr>
          <p:nvPr/>
        </p:nvPicPr>
        <p:blipFill>
          <a:blip r:embed="rId2"/>
          <a:stretch>
            <a:fillRect/>
          </a:stretch>
        </p:blipFill>
        <p:spPr>
          <a:xfrm>
            <a:off x="4267200" y="2495550"/>
            <a:ext cx="4352925" cy="1874465"/>
          </a:xfrm>
          <a:prstGeom prst="rect">
            <a:avLst/>
          </a:prstGeom>
        </p:spPr>
      </p:pic>
    </p:spTree>
    <p:extLst>
      <p:ext uri="{BB962C8B-B14F-4D97-AF65-F5344CB8AC3E}">
        <p14:creationId xmlns:p14="http://schemas.microsoft.com/office/powerpoint/2010/main" val="2132403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763000" cy="1676400"/>
          </a:xfrm>
        </p:spPr>
        <p:txBody>
          <a:bodyPr>
            <a:normAutofit lnSpcReduction="10000"/>
          </a:bodyPr>
          <a:lstStyle/>
          <a:p>
            <a:r>
              <a:rPr lang="en-US" dirty="0" smtClean="0"/>
              <a:t>ConcatRelated Function</a:t>
            </a:r>
            <a:endParaRPr lang="en-US" dirty="0"/>
          </a:p>
          <a:p>
            <a:pPr lvl="1"/>
            <a:r>
              <a:rPr lang="en-US" dirty="0" smtClean="0"/>
              <a:t>The concatenation query runs using the ConcatRelated function. This function does not come standard in Access and must be created manually</a:t>
            </a:r>
          </a:p>
          <a:p>
            <a:pPr lvl="1"/>
            <a:r>
              <a:rPr lang="en-US" dirty="0" smtClean="0"/>
              <a:t>This function is included in the sample database</a:t>
            </a:r>
          </a:p>
          <a:p>
            <a:pPr lvl="1"/>
            <a:r>
              <a:rPr lang="en-US" u="sng" dirty="0"/>
              <a:t>http://</a:t>
            </a:r>
            <a:r>
              <a:rPr lang="en-US" u="sng" dirty="0" smtClean="0"/>
              <a:t>allenbrowne.com/func-concat.html</a:t>
            </a:r>
            <a:endParaRPr lang="en-US" u="sng" dirty="0"/>
          </a:p>
        </p:txBody>
      </p:sp>
      <p:pic>
        <p:nvPicPr>
          <p:cNvPr id="3" name="Picture 2"/>
          <p:cNvPicPr>
            <a:picLocks noChangeAspect="1"/>
          </p:cNvPicPr>
          <p:nvPr/>
        </p:nvPicPr>
        <p:blipFill>
          <a:blip r:embed="rId2"/>
          <a:stretch>
            <a:fillRect/>
          </a:stretch>
        </p:blipFill>
        <p:spPr>
          <a:xfrm>
            <a:off x="1181100" y="2952750"/>
            <a:ext cx="3048000" cy="680772"/>
          </a:xfrm>
          <a:prstGeom prst="rect">
            <a:avLst/>
          </a:prstGeom>
        </p:spPr>
      </p:pic>
      <p:pic>
        <p:nvPicPr>
          <p:cNvPr id="4" name="Picture 3"/>
          <p:cNvPicPr>
            <a:picLocks noChangeAspect="1"/>
          </p:cNvPicPr>
          <p:nvPr/>
        </p:nvPicPr>
        <p:blipFill>
          <a:blip r:embed="rId3"/>
          <a:stretch>
            <a:fillRect/>
          </a:stretch>
        </p:blipFill>
        <p:spPr>
          <a:xfrm>
            <a:off x="5257800" y="2190750"/>
            <a:ext cx="3289563" cy="2445888"/>
          </a:xfrm>
          <a:prstGeom prst="rect">
            <a:avLst/>
          </a:prstGeom>
        </p:spPr>
      </p:pic>
    </p:spTree>
    <p:extLst>
      <p:ext uri="{BB962C8B-B14F-4D97-AF65-F5344CB8AC3E}">
        <p14:creationId xmlns:p14="http://schemas.microsoft.com/office/powerpoint/2010/main" val="1797059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763000" cy="1676400"/>
          </a:xfrm>
        </p:spPr>
        <p:txBody>
          <a:bodyPr>
            <a:normAutofit/>
          </a:bodyPr>
          <a:lstStyle/>
          <a:p>
            <a:r>
              <a:rPr lang="en-US" dirty="0" smtClean="0"/>
              <a:t>Export Queries</a:t>
            </a:r>
            <a:endParaRPr lang="en-US" dirty="0"/>
          </a:p>
          <a:p>
            <a:pPr lvl="1"/>
            <a:r>
              <a:rPr lang="en-US" dirty="0" smtClean="0"/>
              <a:t>Example of Query </a:t>
            </a:r>
            <a:r>
              <a:rPr lang="en-US" dirty="0"/>
              <a:t>to Export Order Record Data to </a:t>
            </a:r>
            <a:r>
              <a:rPr lang="en-US" dirty="0" smtClean="0"/>
              <a:t>Excel</a:t>
            </a:r>
          </a:p>
          <a:p>
            <a:pPr lvl="1"/>
            <a:r>
              <a:rPr lang="en-US" dirty="0" smtClean="0"/>
              <a:t>Export this to excel </a:t>
            </a:r>
            <a:endParaRPr lang="en-US" dirty="0"/>
          </a:p>
        </p:txBody>
      </p:sp>
      <p:pic>
        <p:nvPicPr>
          <p:cNvPr id="3" name="Picture 2"/>
          <p:cNvPicPr>
            <a:picLocks noChangeAspect="1"/>
          </p:cNvPicPr>
          <p:nvPr/>
        </p:nvPicPr>
        <p:blipFill>
          <a:blip r:embed="rId2"/>
          <a:stretch>
            <a:fillRect/>
          </a:stretch>
        </p:blipFill>
        <p:spPr>
          <a:xfrm>
            <a:off x="1676400" y="1885950"/>
            <a:ext cx="7193845" cy="2663215"/>
          </a:xfrm>
          <a:prstGeom prst="rect">
            <a:avLst/>
          </a:prstGeom>
        </p:spPr>
      </p:pic>
    </p:spTree>
    <p:extLst>
      <p:ext uri="{BB962C8B-B14F-4D97-AF65-F5344CB8AC3E}">
        <p14:creationId xmlns:p14="http://schemas.microsoft.com/office/powerpoint/2010/main" val="481987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915400" cy="3505200"/>
          </a:xfrm>
        </p:spPr>
        <p:txBody>
          <a:bodyPr>
            <a:normAutofit lnSpcReduction="10000"/>
          </a:bodyPr>
          <a:lstStyle/>
          <a:p>
            <a:r>
              <a:rPr lang="en-US" dirty="0" smtClean="0"/>
              <a:t>Order Data Export – Notes on the Data</a:t>
            </a:r>
          </a:p>
          <a:p>
            <a:pPr lvl="1">
              <a:buFontTx/>
              <a:buChar char="-"/>
            </a:pPr>
            <a:r>
              <a:rPr lang="en-US" dirty="0" smtClean="0">
                <a:solidFill>
                  <a:srgbClr val="FFFFFF">
                    <a:lumMod val="50000"/>
                  </a:srgbClr>
                </a:solidFill>
              </a:rPr>
              <a:t>Price must be in 00.00 format and must </a:t>
            </a:r>
            <a:r>
              <a:rPr lang="en-US" b="1" dirty="0" smtClean="0">
                <a:solidFill>
                  <a:srgbClr val="FFFFFF">
                    <a:lumMod val="50000"/>
                  </a:srgbClr>
                </a:solidFill>
              </a:rPr>
              <a:t>not include </a:t>
            </a:r>
            <a:r>
              <a:rPr lang="en-US" dirty="0" smtClean="0">
                <a:solidFill>
                  <a:srgbClr val="FFFFFF">
                    <a:lumMod val="50000"/>
                  </a:srgbClr>
                </a:solidFill>
              </a:rPr>
              <a:t>the “$” symbol</a:t>
            </a:r>
          </a:p>
          <a:p>
            <a:pPr lvl="1">
              <a:buFontTx/>
              <a:buChar char="-"/>
            </a:pPr>
            <a:r>
              <a:rPr lang="en-US" dirty="0" smtClean="0">
                <a:solidFill>
                  <a:srgbClr val="FFFFFF">
                    <a:lumMod val="50000"/>
                  </a:srgbClr>
                </a:solidFill>
              </a:rPr>
              <a:t>Our </a:t>
            </a:r>
            <a:r>
              <a:rPr lang="en-US" dirty="0">
                <a:solidFill>
                  <a:srgbClr val="FFFFFF">
                    <a:lumMod val="50000"/>
                  </a:srgbClr>
                </a:solidFill>
              </a:rPr>
              <a:t>location codes are build using the 3 letter branch code and the 1 letter audience code (a, t, or c). If your location codes are built differently you will need to change the structure of the checkin card and order record loading exports </a:t>
            </a:r>
            <a:endParaRPr lang="en-US" dirty="0" smtClean="0">
              <a:solidFill>
                <a:srgbClr val="FFFFFF">
                  <a:lumMod val="50000"/>
                </a:srgbClr>
              </a:solidFill>
            </a:endParaRPr>
          </a:p>
          <a:p>
            <a:pPr lvl="1">
              <a:buFontTx/>
              <a:buChar char="-"/>
            </a:pPr>
            <a:r>
              <a:rPr lang="en-US" dirty="0" smtClean="0">
                <a:solidFill>
                  <a:srgbClr val="FFFFFF">
                    <a:lumMod val="50000"/>
                  </a:srgbClr>
                </a:solidFill>
              </a:rPr>
              <a:t>We include our audience codes in CODE1 of the order records</a:t>
            </a:r>
          </a:p>
          <a:p>
            <a:pPr lvl="1">
              <a:buFontTx/>
              <a:buChar char="-"/>
            </a:pPr>
            <a:r>
              <a:rPr lang="en-US" dirty="0" smtClean="0">
                <a:solidFill>
                  <a:srgbClr val="FFFFFF">
                    <a:lumMod val="50000"/>
                  </a:srgbClr>
                </a:solidFill>
              </a:rPr>
              <a:t>Location codes of order record loads </a:t>
            </a:r>
            <a:r>
              <a:rPr lang="en-US" b="1" dirty="0" smtClean="0">
                <a:solidFill>
                  <a:srgbClr val="FFFFFF">
                    <a:lumMod val="50000"/>
                  </a:srgbClr>
                </a:solidFill>
              </a:rPr>
              <a:t>must</a:t>
            </a:r>
            <a:r>
              <a:rPr lang="en-US" dirty="0" smtClean="0">
                <a:solidFill>
                  <a:srgbClr val="FFFFFF">
                    <a:lumMod val="50000"/>
                  </a:srgbClr>
                </a:solidFill>
              </a:rPr>
              <a:t> be in </a:t>
            </a:r>
            <a:r>
              <a:rPr lang="en-US" dirty="0" smtClean="0">
                <a:solidFill>
                  <a:srgbClr val="FFFFFF">
                    <a:lumMod val="50000"/>
                  </a:srgbClr>
                </a:solidFill>
              </a:rPr>
              <a:t>BRANCH/Quantity,BRANCH/Quantity </a:t>
            </a:r>
            <a:r>
              <a:rPr lang="en-US" dirty="0" smtClean="0">
                <a:solidFill>
                  <a:srgbClr val="FFFFFF">
                    <a:lumMod val="50000"/>
                  </a:srgbClr>
                </a:solidFill>
              </a:rPr>
              <a:t>format – </a:t>
            </a:r>
            <a:r>
              <a:rPr lang="en-US" b="1" dirty="0" smtClean="0">
                <a:solidFill>
                  <a:srgbClr val="FFFFFF">
                    <a:lumMod val="50000"/>
                  </a:srgbClr>
                </a:solidFill>
              </a:rPr>
              <a:t>no spaces</a:t>
            </a:r>
          </a:p>
          <a:p>
            <a:pPr lvl="1">
              <a:buFontTx/>
              <a:buChar char="-"/>
            </a:pPr>
            <a:r>
              <a:rPr lang="en-US" dirty="0" smtClean="0">
                <a:solidFill>
                  <a:srgbClr val="FFFFFF">
                    <a:lumMod val="50000"/>
                  </a:srgbClr>
                </a:solidFill>
              </a:rPr>
              <a:t>Fund codes </a:t>
            </a:r>
            <a:r>
              <a:rPr lang="en-US" b="1" dirty="0" smtClean="0">
                <a:solidFill>
                  <a:srgbClr val="FFFFFF">
                    <a:lumMod val="50000"/>
                  </a:srgbClr>
                </a:solidFill>
              </a:rPr>
              <a:t>must</a:t>
            </a:r>
            <a:r>
              <a:rPr lang="en-US" dirty="0" smtClean="0">
                <a:solidFill>
                  <a:srgbClr val="FFFFFF">
                    <a:lumMod val="50000"/>
                  </a:srgbClr>
                </a:solidFill>
              </a:rPr>
              <a:t> be in </a:t>
            </a:r>
            <a:r>
              <a:rPr lang="en-US" dirty="0" smtClean="0">
                <a:solidFill>
                  <a:srgbClr val="FFFFFF">
                    <a:lumMod val="50000"/>
                  </a:srgbClr>
                </a:solidFill>
              </a:rPr>
              <a:t>FUND/Quantity,FUND/Quantity </a:t>
            </a:r>
            <a:r>
              <a:rPr lang="en-US" dirty="0" smtClean="0">
                <a:solidFill>
                  <a:srgbClr val="FFFFFF">
                    <a:lumMod val="50000"/>
                  </a:srgbClr>
                </a:solidFill>
              </a:rPr>
              <a:t>format – </a:t>
            </a:r>
            <a:r>
              <a:rPr lang="en-US" b="1" dirty="0" smtClean="0">
                <a:solidFill>
                  <a:srgbClr val="FFFFFF">
                    <a:lumMod val="50000"/>
                  </a:srgbClr>
                </a:solidFill>
              </a:rPr>
              <a:t>no spaces</a:t>
            </a:r>
          </a:p>
          <a:p>
            <a:pPr lvl="1">
              <a:buFontTx/>
              <a:buChar char="-"/>
            </a:pPr>
            <a:r>
              <a:rPr lang="en-US" b="1" dirty="0" smtClean="0">
                <a:solidFill>
                  <a:srgbClr val="FFFFFF">
                    <a:lumMod val="50000"/>
                  </a:srgbClr>
                </a:solidFill>
              </a:rPr>
              <a:t>The fund code structure must match the branch code structure, even if the same fund is paying for all the copies</a:t>
            </a:r>
            <a:endParaRPr lang="en-US" b="1" dirty="0">
              <a:solidFill>
                <a:srgbClr val="FFFFFF">
                  <a:lumMod val="50000"/>
                </a:srgbClr>
              </a:solidFill>
            </a:endParaRPr>
          </a:p>
          <a:p>
            <a:pPr lvl="1"/>
            <a:endParaRPr lang="en-US" dirty="0"/>
          </a:p>
        </p:txBody>
      </p:sp>
    </p:spTree>
    <p:extLst>
      <p:ext uri="{BB962C8B-B14F-4D97-AF65-F5344CB8AC3E}">
        <p14:creationId xmlns:p14="http://schemas.microsoft.com/office/powerpoint/2010/main" val="1363964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763000" cy="1676400"/>
          </a:xfrm>
        </p:spPr>
        <p:txBody>
          <a:bodyPr>
            <a:normAutofit/>
          </a:bodyPr>
          <a:lstStyle/>
          <a:p>
            <a:r>
              <a:rPr lang="en-US" dirty="0" smtClean="0"/>
              <a:t>Export Queries</a:t>
            </a:r>
            <a:endParaRPr lang="en-US" dirty="0"/>
          </a:p>
          <a:p>
            <a:pPr lvl="1"/>
            <a:r>
              <a:rPr lang="en-US" dirty="0" smtClean="0"/>
              <a:t>Example of Query </a:t>
            </a:r>
            <a:r>
              <a:rPr lang="en-US" dirty="0"/>
              <a:t>to Export </a:t>
            </a:r>
            <a:r>
              <a:rPr lang="en-US" dirty="0" smtClean="0"/>
              <a:t>Checkin Record </a:t>
            </a:r>
            <a:r>
              <a:rPr lang="en-US" dirty="0"/>
              <a:t>Data to </a:t>
            </a:r>
            <a:r>
              <a:rPr lang="en-US" dirty="0" smtClean="0"/>
              <a:t>Excel</a:t>
            </a:r>
          </a:p>
          <a:p>
            <a:pPr lvl="1"/>
            <a:r>
              <a:rPr lang="en-US" dirty="0" smtClean="0"/>
              <a:t>Export this to Excel </a:t>
            </a:r>
            <a:endParaRPr lang="en-US" dirty="0"/>
          </a:p>
        </p:txBody>
      </p:sp>
      <p:pic>
        <p:nvPicPr>
          <p:cNvPr id="2" name="Picture 1"/>
          <p:cNvPicPr>
            <a:picLocks noChangeAspect="1"/>
          </p:cNvPicPr>
          <p:nvPr/>
        </p:nvPicPr>
        <p:blipFill>
          <a:blip r:embed="rId2"/>
          <a:stretch>
            <a:fillRect/>
          </a:stretch>
        </p:blipFill>
        <p:spPr>
          <a:xfrm>
            <a:off x="1600200" y="1943046"/>
            <a:ext cx="7129462" cy="2671019"/>
          </a:xfrm>
          <a:prstGeom prst="rect">
            <a:avLst/>
          </a:prstGeom>
        </p:spPr>
      </p:pic>
    </p:spTree>
    <p:extLst>
      <p:ext uri="{BB962C8B-B14F-4D97-AF65-F5344CB8AC3E}">
        <p14:creationId xmlns:p14="http://schemas.microsoft.com/office/powerpoint/2010/main" val="2141032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915400" cy="3505200"/>
          </a:xfrm>
        </p:spPr>
        <p:txBody>
          <a:bodyPr>
            <a:normAutofit lnSpcReduction="10000"/>
          </a:bodyPr>
          <a:lstStyle/>
          <a:p>
            <a:r>
              <a:rPr lang="en-US" dirty="0" smtClean="0"/>
              <a:t>Checkin Data Export – Notes on the Data</a:t>
            </a:r>
          </a:p>
          <a:p>
            <a:pPr lvl="1">
              <a:buFontTx/>
              <a:buChar char="-"/>
            </a:pPr>
            <a:r>
              <a:rPr lang="en-US" dirty="0">
                <a:solidFill>
                  <a:srgbClr val="FFFFFF">
                    <a:lumMod val="50000"/>
                  </a:srgbClr>
                </a:solidFill>
              </a:rPr>
              <a:t>Our location codes are build using the 3 letter branch code and the 1 letter audience code (a, t, or c). If your location codes are built differently you will need to change the structure of the checkin card and order record loading exports </a:t>
            </a:r>
            <a:endParaRPr lang="en-US" dirty="0" smtClean="0">
              <a:solidFill>
                <a:srgbClr val="FFFFFF">
                  <a:lumMod val="50000"/>
                </a:srgbClr>
              </a:solidFill>
            </a:endParaRPr>
          </a:p>
          <a:p>
            <a:pPr lvl="1">
              <a:buFontTx/>
              <a:buChar char="-"/>
            </a:pPr>
            <a:r>
              <a:rPr lang="en-US" dirty="0" smtClean="0">
                <a:solidFill>
                  <a:srgbClr val="FFFFFF">
                    <a:lumMod val="50000"/>
                  </a:srgbClr>
                </a:solidFill>
              </a:rPr>
              <a:t>Location codes of checkin record loads </a:t>
            </a:r>
            <a:r>
              <a:rPr lang="en-US" b="1" dirty="0" smtClean="0">
                <a:solidFill>
                  <a:srgbClr val="FFFFFF">
                    <a:lumMod val="50000"/>
                  </a:srgbClr>
                </a:solidFill>
              </a:rPr>
              <a:t>must</a:t>
            </a:r>
            <a:r>
              <a:rPr lang="en-US" dirty="0" smtClean="0">
                <a:solidFill>
                  <a:srgbClr val="FFFFFF">
                    <a:lumMod val="50000"/>
                  </a:srgbClr>
                </a:solidFill>
              </a:rPr>
              <a:t> be in BRANCH/BRANCH/BRANCH format – </a:t>
            </a:r>
            <a:r>
              <a:rPr lang="en-US" b="1" dirty="0" smtClean="0">
                <a:solidFill>
                  <a:srgbClr val="FFFFFF">
                    <a:lumMod val="50000"/>
                  </a:srgbClr>
                </a:solidFill>
              </a:rPr>
              <a:t>no spaces – This is different from the order record location format</a:t>
            </a:r>
          </a:p>
          <a:p>
            <a:pPr lvl="1">
              <a:buFontTx/>
              <a:buChar char="-"/>
            </a:pPr>
            <a:r>
              <a:rPr lang="en-US" dirty="0" smtClean="0">
                <a:solidFill>
                  <a:srgbClr val="FFFFFF">
                    <a:lumMod val="50000"/>
                  </a:srgbClr>
                </a:solidFill>
              </a:rPr>
              <a:t>Ebsco builds VEN TITLE# from the account number, the subscriber code, and the title number. If your library does not use Ebsco, you may not need these </a:t>
            </a:r>
            <a:r>
              <a:rPr lang="en-US" dirty="0" smtClean="0">
                <a:solidFill>
                  <a:srgbClr val="FFFFFF">
                    <a:lumMod val="50000"/>
                  </a:srgbClr>
                </a:solidFill>
              </a:rPr>
              <a:t>fields</a:t>
            </a:r>
          </a:p>
          <a:p>
            <a:pPr lvl="1">
              <a:buFontTx/>
              <a:buChar char="-"/>
            </a:pPr>
            <a:r>
              <a:rPr lang="en-US" dirty="0" smtClean="0">
                <a:solidFill>
                  <a:srgbClr val="FFFFFF">
                    <a:lumMod val="50000"/>
                  </a:srgbClr>
                </a:solidFill>
              </a:rPr>
              <a:t>Boxes </a:t>
            </a:r>
            <a:r>
              <a:rPr lang="en-US" dirty="0" smtClean="0">
                <a:solidFill>
                  <a:srgbClr val="FFFFFF">
                    <a:lumMod val="50000"/>
                  </a:srgbClr>
                </a:solidFill>
              </a:rPr>
              <a:t>cannot be loaded with checkin records</a:t>
            </a:r>
          </a:p>
        </p:txBody>
      </p:sp>
    </p:spTree>
    <p:extLst>
      <p:ext uri="{BB962C8B-B14F-4D97-AF65-F5344CB8AC3E}">
        <p14:creationId xmlns:p14="http://schemas.microsoft.com/office/powerpoint/2010/main" val="3895517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8915400" cy="3733800"/>
          </a:xfrm>
        </p:spPr>
        <p:txBody>
          <a:bodyPr>
            <a:normAutofit/>
          </a:bodyPr>
          <a:lstStyle/>
          <a:p>
            <a:pPr lvl="0"/>
            <a:r>
              <a:rPr lang="en-US" dirty="0"/>
              <a:t>The Excel </a:t>
            </a:r>
            <a:r>
              <a:rPr lang="en-US" dirty="0" smtClean="0"/>
              <a:t>Template </a:t>
            </a:r>
            <a:r>
              <a:rPr lang="en-US" dirty="0"/>
              <a:t>and the MarcEdit </a:t>
            </a:r>
            <a:r>
              <a:rPr lang="en-US" dirty="0" smtClean="0"/>
              <a:t>Template </a:t>
            </a:r>
            <a:r>
              <a:rPr lang="en-US" sz="2100" dirty="0"/>
              <a:t>	</a:t>
            </a:r>
            <a:endParaRPr lang="en-US" sz="2100" dirty="0" smtClean="0"/>
          </a:p>
          <a:p>
            <a:pPr marL="0" lvl="1" indent="0">
              <a:buNone/>
            </a:pPr>
            <a:endParaRPr lang="en-US" sz="2100" dirty="0" smtClean="0"/>
          </a:p>
          <a:p>
            <a:pPr lvl="1"/>
            <a:r>
              <a:rPr lang="en-US" dirty="0" smtClean="0"/>
              <a:t>The fields in the Excel Template map to the fields in the MarcEdit Template</a:t>
            </a:r>
          </a:p>
          <a:p>
            <a:pPr marL="457200" lvl="1" indent="0">
              <a:buNone/>
            </a:pPr>
            <a:endParaRPr lang="en-US" dirty="0" smtClean="0"/>
          </a:p>
          <a:p>
            <a:pPr lvl="1"/>
            <a:r>
              <a:rPr lang="en-US" dirty="0" smtClean="0"/>
              <a:t>If you change one you must change the other</a:t>
            </a:r>
          </a:p>
          <a:p>
            <a:pPr marL="457200" lvl="1" indent="0">
              <a:buNone/>
            </a:pPr>
            <a:endParaRPr lang="en-US" dirty="0" smtClean="0"/>
          </a:p>
          <a:p>
            <a:pPr lvl="1"/>
            <a:r>
              <a:rPr lang="en-US" dirty="0" smtClean="0"/>
              <a:t>The templates uploaded to the IUG website include all available fields. Most libraries will probably not need to load all available fields</a:t>
            </a:r>
          </a:p>
        </p:txBody>
      </p:sp>
    </p:spTree>
    <p:extLst>
      <p:ext uri="{BB962C8B-B14F-4D97-AF65-F5344CB8AC3E}">
        <p14:creationId xmlns:p14="http://schemas.microsoft.com/office/powerpoint/2010/main" val="2227617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390740" y="3652645"/>
            <a:ext cx="7068266" cy="1017599"/>
          </a:xfrm>
        </p:spPr>
        <p:txBody>
          <a:bodyPr>
            <a:normAutofit/>
          </a:bodyPr>
          <a:lstStyle/>
          <a:p>
            <a:pPr lvl="1"/>
            <a:r>
              <a:rPr lang="en-US" dirty="0" smtClean="0"/>
              <a:t>Change the Delimiter Value to Comma</a:t>
            </a:r>
          </a:p>
          <a:p>
            <a:pPr lvl="1"/>
            <a:r>
              <a:rPr lang="en-US" dirty="0" smtClean="0"/>
              <a:t>Check UTF-8 Encoded</a:t>
            </a:r>
            <a:endParaRPr lang="en-US" dirty="0"/>
          </a:p>
        </p:txBody>
      </p:sp>
      <p:pic>
        <p:nvPicPr>
          <p:cNvPr id="7" name="Picture 6"/>
          <p:cNvPicPr>
            <a:picLocks noChangeAspect="1"/>
          </p:cNvPicPr>
          <p:nvPr/>
        </p:nvPicPr>
        <p:blipFill>
          <a:blip r:embed="rId2"/>
          <a:stretch>
            <a:fillRect/>
          </a:stretch>
        </p:blipFill>
        <p:spPr>
          <a:xfrm>
            <a:off x="6682718" y="1291482"/>
            <a:ext cx="1552575" cy="1000125"/>
          </a:xfrm>
          <a:prstGeom prst="rect">
            <a:avLst/>
          </a:prstGeom>
        </p:spPr>
      </p:pic>
      <p:pic>
        <p:nvPicPr>
          <p:cNvPr id="9" name="Picture 8"/>
          <p:cNvPicPr>
            <a:picLocks noChangeAspect="1"/>
          </p:cNvPicPr>
          <p:nvPr/>
        </p:nvPicPr>
        <p:blipFill>
          <a:blip r:embed="rId3"/>
          <a:stretch>
            <a:fillRect/>
          </a:stretch>
        </p:blipFill>
        <p:spPr>
          <a:xfrm>
            <a:off x="1295400" y="2873284"/>
            <a:ext cx="2486025" cy="523875"/>
          </a:xfrm>
          <a:prstGeom prst="rect">
            <a:avLst/>
          </a:prstGeom>
        </p:spPr>
      </p:pic>
      <p:sp>
        <p:nvSpPr>
          <p:cNvPr id="11" name="Text Placeholder 6"/>
          <p:cNvSpPr txBox="1">
            <a:spLocks/>
          </p:cNvSpPr>
          <p:nvPr/>
        </p:nvSpPr>
        <p:spPr>
          <a:xfrm>
            <a:off x="304800" y="971550"/>
            <a:ext cx="8763000" cy="16764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MarcEdit</a:t>
            </a:r>
          </a:p>
          <a:p>
            <a:pPr lvl="1"/>
            <a:r>
              <a:rPr lang="en-US" dirty="0" smtClean="0"/>
              <a:t>Use the MarcEdit Export Tab Delimited Text Function</a:t>
            </a:r>
          </a:p>
          <a:p>
            <a:pPr lvl="1"/>
            <a:r>
              <a:rPr lang="en-US" dirty="0" smtClean="0"/>
              <a:t>Enter the Source File and Output File</a:t>
            </a:r>
          </a:p>
          <a:p>
            <a:pPr lvl="1"/>
            <a:r>
              <a:rPr lang="en-US" dirty="0" smtClean="0"/>
              <a:t>Make sure the Excel Sheet Name matches exactly</a:t>
            </a:r>
          </a:p>
        </p:txBody>
      </p:sp>
      <p:sp>
        <p:nvSpPr>
          <p:cNvPr id="13" name="Rectangle 12"/>
          <p:cNvSpPr/>
          <p:nvPr/>
        </p:nvSpPr>
        <p:spPr>
          <a:xfrm>
            <a:off x="1524000" y="3181350"/>
            <a:ext cx="2257425" cy="2158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stretch>
            <a:fillRect/>
          </a:stretch>
        </p:blipFill>
        <p:spPr>
          <a:xfrm>
            <a:off x="5715000" y="2419350"/>
            <a:ext cx="2820474" cy="2078244"/>
          </a:xfrm>
          <a:prstGeom prst="rect">
            <a:avLst/>
          </a:prstGeom>
        </p:spPr>
      </p:pic>
      <p:sp>
        <p:nvSpPr>
          <p:cNvPr id="15" name="Rectangle 14"/>
          <p:cNvSpPr/>
          <p:nvPr/>
        </p:nvSpPr>
        <p:spPr>
          <a:xfrm>
            <a:off x="5415500" y="3042393"/>
            <a:ext cx="2257425" cy="2158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1574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pic>
        <p:nvPicPr>
          <p:cNvPr id="7" name="Picture 6"/>
          <p:cNvPicPr>
            <a:picLocks noChangeAspect="1"/>
          </p:cNvPicPr>
          <p:nvPr/>
        </p:nvPicPr>
        <p:blipFill>
          <a:blip r:embed="rId2"/>
          <a:stretch>
            <a:fillRect/>
          </a:stretch>
        </p:blipFill>
        <p:spPr>
          <a:xfrm>
            <a:off x="4800600" y="1428750"/>
            <a:ext cx="3690938" cy="3152808"/>
          </a:xfrm>
          <a:prstGeom prst="rect">
            <a:avLst/>
          </a:prstGeom>
        </p:spPr>
      </p:pic>
      <p:sp>
        <p:nvSpPr>
          <p:cNvPr id="8" name="Rectangle 7"/>
          <p:cNvSpPr/>
          <p:nvPr/>
        </p:nvSpPr>
        <p:spPr>
          <a:xfrm>
            <a:off x="6781800" y="4324350"/>
            <a:ext cx="1190625" cy="2158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6"/>
          <p:cNvSpPr txBox="1">
            <a:spLocks/>
          </p:cNvSpPr>
          <p:nvPr/>
        </p:nvSpPr>
        <p:spPr>
          <a:xfrm>
            <a:off x="304800" y="971550"/>
            <a:ext cx="4572000" cy="31242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MarcEdit</a:t>
            </a:r>
          </a:p>
          <a:p>
            <a:pPr lvl="1"/>
            <a:r>
              <a:rPr lang="en-US" dirty="0"/>
              <a:t>Load the appropriate MarcEdit </a:t>
            </a:r>
            <a:r>
              <a:rPr lang="en-US" dirty="0" smtClean="0"/>
              <a:t>Delimiter Text </a:t>
            </a:r>
            <a:r>
              <a:rPr lang="en-US" dirty="0" smtClean="0"/>
              <a:t>Translator Template</a:t>
            </a:r>
            <a:endParaRPr lang="en-US" dirty="0"/>
          </a:p>
        </p:txBody>
      </p:sp>
    </p:spTree>
    <p:extLst>
      <p:ext uri="{BB962C8B-B14F-4D97-AF65-F5344CB8AC3E}">
        <p14:creationId xmlns:p14="http://schemas.microsoft.com/office/powerpoint/2010/main" val="1540352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8" name="Text Placeholder 6"/>
          <p:cNvSpPr txBox="1">
            <a:spLocks/>
          </p:cNvSpPr>
          <p:nvPr/>
        </p:nvSpPr>
        <p:spPr>
          <a:xfrm>
            <a:off x="304800" y="971550"/>
            <a:ext cx="3878107" cy="35052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MarcEdit</a:t>
            </a:r>
          </a:p>
          <a:p>
            <a:pPr lvl="1"/>
            <a:r>
              <a:rPr lang="en-US" dirty="0" smtClean="0"/>
              <a:t>The Export Tab Delimited Text Function will create a .mrk file</a:t>
            </a:r>
          </a:p>
          <a:p>
            <a:pPr lvl="1"/>
            <a:r>
              <a:rPr lang="en-US" dirty="0" smtClean="0"/>
              <a:t>Use the MarcEdit function to compile the .mrk file into a .mrc file</a:t>
            </a:r>
          </a:p>
        </p:txBody>
      </p:sp>
      <p:pic>
        <p:nvPicPr>
          <p:cNvPr id="4" name="Picture 3"/>
          <p:cNvPicPr>
            <a:picLocks noChangeAspect="1"/>
          </p:cNvPicPr>
          <p:nvPr/>
        </p:nvPicPr>
        <p:blipFill>
          <a:blip r:embed="rId2"/>
          <a:stretch>
            <a:fillRect/>
          </a:stretch>
        </p:blipFill>
        <p:spPr>
          <a:xfrm>
            <a:off x="5029200" y="971550"/>
            <a:ext cx="3448050" cy="3653904"/>
          </a:xfrm>
          <a:prstGeom prst="rect">
            <a:avLst/>
          </a:prstGeom>
        </p:spPr>
      </p:pic>
    </p:spTree>
    <p:extLst>
      <p:ext uri="{BB962C8B-B14F-4D97-AF65-F5344CB8AC3E}">
        <p14:creationId xmlns:p14="http://schemas.microsoft.com/office/powerpoint/2010/main" val="125251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Wrangling Renewals</a:t>
            </a:r>
          </a:p>
        </p:txBody>
      </p:sp>
      <p:sp>
        <p:nvSpPr>
          <p:cNvPr id="7" name="Content Placeholder 6"/>
          <p:cNvSpPr>
            <a:spLocks noGrp="1"/>
          </p:cNvSpPr>
          <p:nvPr>
            <p:ph idx="1"/>
          </p:nvPr>
        </p:nvSpPr>
        <p:spPr/>
        <p:txBody>
          <a:bodyPr>
            <a:normAutofit/>
          </a:bodyPr>
          <a:lstStyle/>
          <a:p>
            <a:r>
              <a:rPr lang="en-US" dirty="0" smtClean="0"/>
              <a:t>Sacramento Public Library</a:t>
            </a:r>
          </a:p>
          <a:p>
            <a:pPr lvl="1"/>
            <a:endParaRPr lang="en-US" dirty="0" smtClean="0"/>
          </a:p>
          <a:p>
            <a:pPr lvl="1"/>
            <a:r>
              <a:rPr lang="en-US" dirty="0" smtClean="0"/>
              <a:t>28 </a:t>
            </a:r>
            <a:r>
              <a:rPr lang="en-US" dirty="0"/>
              <a:t>Branches throughout Sacramento County</a:t>
            </a:r>
          </a:p>
          <a:p>
            <a:pPr lvl="1"/>
            <a:r>
              <a:rPr lang="en-US" dirty="0"/>
              <a:t>Branches are given a budget and select their own </a:t>
            </a:r>
            <a:r>
              <a:rPr lang="en-US" dirty="0" smtClean="0"/>
              <a:t>print </a:t>
            </a:r>
            <a:r>
              <a:rPr lang="en-US" dirty="0"/>
              <a:t>subscriptions </a:t>
            </a:r>
          </a:p>
          <a:p>
            <a:pPr lvl="1"/>
            <a:r>
              <a:rPr lang="en-US" dirty="0" smtClean="0"/>
              <a:t>Print subscriptions </a:t>
            </a:r>
            <a:r>
              <a:rPr lang="en-US" dirty="0"/>
              <a:t>are paid for out of 20 distinct fund codes, many of which </a:t>
            </a:r>
            <a:r>
              <a:rPr lang="en-US" dirty="0" smtClean="0"/>
              <a:t>also have </a:t>
            </a:r>
            <a:r>
              <a:rPr lang="en-US" dirty="0"/>
              <a:t>their own budgets</a:t>
            </a:r>
          </a:p>
          <a:p>
            <a:pPr lvl="1"/>
            <a:r>
              <a:rPr lang="en-US" dirty="0"/>
              <a:t>Print subscriptions are compiled and ordered centrally once a </a:t>
            </a:r>
            <a:r>
              <a:rPr lang="en-US" dirty="0" smtClean="0"/>
              <a:t>year</a:t>
            </a:r>
          </a:p>
          <a:p>
            <a:pPr lvl="1"/>
            <a:r>
              <a:rPr lang="en-US" dirty="0" smtClean="0"/>
              <a:t>All print </a:t>
            </a:r>
            <a:r>
              <a:rPr lang="en-US" dirty="0"/>
              <a:t>subscriptions are </a:t>
            </a:r>
            <a:r>
              <a:rPr lang="en-US" dirty="0" smtClean="0"/>
              <a:t>delivered to one central location, </a:t>
            </a:r>
            <a:r>
              <a:rPr lang="en-US" dirty="0"/>
              <a:t>except daily </a:t>
            </a:r>
            <a:r>
              <a:rPr lang="en-US" dirty="0" smtClean="0"/>
              <a:t>newspapers, which are delivered directly to the branches</a:t>
            </a:r>
          </a:p>
          <a:p>
            <a:pPr lvl="1"/>
            <a:r>
              <a:rPr lang="en-US" dirty="0" smtClean="0"/>
              <a:t>2017:  </a:t>
            </a:r>
            <a:r>
              <a:rPr lang="en-US" dirty="0"/>
              <a:t>559 titles, 1863 </a:t>
            </a:r>
            <a:r>
              <a:rPr lang="en-US" dirty="0" smtClean="0"/>
              <a:t>unique print </a:t>
            </a:r>
            <a:r>
              <a:rPr lang="en-US" dirty="0"/>
              <a:t>subscriptions, $129,639.30 annual </a:t>
            </a:r>
            <a:r>
              <a:rPr lang="en-US" dirty="0" smtClean="0"/>
              <a:t>total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lstStyle/>
          <a:p>
            <a:r>
              <a:rPr lang="en-US" dirty="0" smtClean="0"/>
              <a:t>Load Tables</a:t>
            </a:r>
          </a:p>
          <a:p>
            <a:pPr lvl="1"/>
            <a:r>
              <a:rPr lang="en-US" dirty="0" smtClean="0"/>
              <a:t>.b number is the match point</a:t>
            </a:r>
          </a:p>
          <a:p>
            <a:pPr lvl="1"/>
            <a:r>
              <a:rPr lang="en-US" dirty="0" smtClean="0"/>
              <a:t>Match and attach</a:t>
            </a:r>
          </a:p>
          <a:p>
            <a:pPr lvl="2"/>
            <a:r>
              <a:rPr lang="en-US" dirty="0" smtClean="0"/>
              <a:t>The load table matches on the .b number and attaches a the new order or checkin record</a:t>
            </a:r>
          </a:p>
          <a:p>
            <a:pPr lvl="2"/>
            <a:r>
              <a:rPr lang="en-US" dirty="0"/>
              <a:t>I</a:t>
            </a:r>
            <a:r>
              <a:rPr lang="en-US" dirty="0" smtClean="0"/>
              <a:t>f there are no matches, a new record is inserted </a:t>
            </a:r>
          </a:p>
          <a:p>
            <a:pPr lvl="2"/>
            <a:r>
              <a:rPr lang="en-US" dirty="0"/>
              <a:t>The sample load tables included in this presentation incorporate SPL </a:t>
            </a:r>
            <a:r>
              <a:rPr lang="en-US" dirty="0" smtClean="0"/>
              <a:t>New Record Templates</a:t>
            </a:r>
            <a:r>
              <a:rPr lang="en-US" dirty="0"/>
              <a:t>. Other libraries will need to update the tables to include their </a:t>
            </a:r>
            <a:r>
              <a:rPr lang="en-US" dirty="0" smtClean="0"/>
              <a:t>templates instead</a:t>
            </a:r>
            <a:endParaRPr lang="en-US" dirty="0"/>
          </a:p>
          <a:p>
            <a:pPr lvl="2"/>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290487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6" name="Text Placeholder 6"/>
          <p:cNvSpPr>
            <a:spLocks noGrp="1"/>
          </p:cNvSpPr>
          <p:nvPr>
            <p:ph type="body" sz="quarter" idx="11"/>
          </p:nvPr>
        </p:nvSpPr>
        <p:spPr>
          <a:xfrm>
            <a:off x="152400" y="819150"/>
            <a:ext cx="4724400" cy="3810000"/>
          </a:xfrm>
        </p:spPr>
        <p:txBody>
          <a:bodyPr>
            <a:normAutofit/>
          </a:bodyPr>
          <a:lstStyle/>
          <a:p>
            <a:r>
              <a:rPr lang="en-US" dirty="0" smtClean="0"/>
              <a:t>Load Tables</a:t>
            </a:r>
          </a:p>
          <a:p>
            <a:pPr lvl="1"/>
            <a:r>
              <a:rPr lang="en-US" dirty="0" smtClean="0"/>
              <a:t>Load the .mrc file into Data Exchange using the appropriate load table</a:t>
            </a:r>
          </a:p>
          <a:p>
            <a:pPr lvl="1"/>
            <a:r>
              <a:rPr lang="en-US" dirty="0" smtClean="0"/>
              <a:t>There are different load tables for order records and checkin records</a:t>
            </a:r>
          </a:p>
          <a:p>
            <a:pPr lvl="1"/>
            <a:r>
              <a:rPr lang="en-US" dirty="0"/>
              <a:t>The order records will load with a status 1 – ON HOLD. In order to encumber funds the user must create a </a:t>
            </a:r>
            <a:r>
              <a:rPr lang="en-US" dirty="0" smtClean="0"/>
              <a:t>review </a:t>
            </a:r>
            <a:r>
              <a:rPr lang="en-US" dirty="0"/>
              <a:t>file in Create Lists and use Selection Lists to change their status to ON ORDER</a:t>
            </a:r>
          </a:p>
          <a:p>
            <a:pPr lvl="1"/>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4953000" y="716100"/>
            <a:ext cx="3699446" cy="3960168"/>
          </a:xfrm>
          <a:prstGeom prst="rect">
            <a:avLst/>
          </a:prstGeom>
        </p:spPr>
      </p:pic>
    </p:spTree>
    <p:extLst>
      <p:ext uri="{BB962C8B-B14F-4D97-AF65-F5344CB8AC3E}">
        <p14:creationId xmlns:p14="http://schemas.microsoft.com/office/powerpoint/2010/main" val="712172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sp>
        <p:nvSpPr>
          <p:cNvPr id="7" name="Text Placeholder 6"/>
          <p:cNvSpPr>
            <a:spLocks noGrp="1"/>
          </p:cNvSpPr>
          <p:nvPr>
            <p:ph type="body" sz="quarter" idx="11"/>
          </p:nvPr>
        </p:nvSpPr>
        <p:spPr>
          <a:xfrm>
            <a:off x="152400" y="819150"/>
            <a:ext cx="7848600" cy="533400"/>
          </a:xfrm>
        </p:spPr>
        <p:txBody>
          <a:bodyPr>
            <a:normAutofit/>
          </a:bodyPr>
          <a:lstStyle/>
          <a:p>
            <a:r>
              <a:rPr lang="en-US" dirty="0" smtClean="0"/>
              <a:t>Loaded Order Record</a:t>
            </a:r>
          </a:p>
        </p:txBody>
      </p:sp>
      <p:pic>
        <p:nvPicPr>
          <p:cNvPr id="4" name="Picture 3"/>
          <p:cNvPicPr>
            <a:picLocks noChangeAspect="1"/>
          </p:cNvPicPr>
          <p:nvPr/>
        </p:nvPicPr>
        <p:blipFill>
          <a:blip r:embed="rId2"/>
          <a:stretch>
            <a:fillRect/>
          </a:stretch>
        </p:blipFill>
        <p:spPr>
          <a:xfrm>
            <a:off x="609600" y="1476970"/>
            <a:ext cx="6422814" cy="2771179"/>
          </a:xfrm>
          <a:prstGeom prst="rect">
            <a:avLst/>
          </a:prstGeom>
        </p:spPr>
      </p:pic>
    </p:spTree>
    <p:extLst>
      <p:ext uri="{BB962C8B-B14F-4D97-AF65-F5344CB8AC3E}">
        <p14:creationId xmlns:p14="http://schemas.microsoft.com/office/powerpoint/2010/main" val="835042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4114801" cy="609600"/>
          </a:xfrm>
        </p:spPr>
        <p:txBody>
          <a:bodyPr/>
          <a:lstStyle/>
          <a:p>
            <a:r>
              <a:rPr lang="en-US" dirty="0" smtClean="0"/>
              <a:t>Loaded Checkin Record</a:t>
            </a: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pic>
        <p:nvPicPr>
          <p:cNvPr id="4" name="Picture 3"/>
          <p:cNvPicPr>
            <a:picLocks noChangeAspect="1"/>
          </p:cNvPicPr>
          <p:nvPr/>
        </p:nvPicPr>
        <p:blipFill>
          <a:blip r:embed="rId2"/>
          <a:stretch>
            <a:fillRect/>
          </a:stretch>
        </p:blipFill>
        <p:spPr>
          <a:xfrm>
            <a:off x="381000" y="1733550"/>
            <a:ext cx="7920037" cy="1854136"/>
          </a:xfrm>
          <a:prstGeom prst="rect">
            <a:avLst/>
          </a:prstGeom>
        </p:spPr>
      </p:pic>
    </p:spTree>
    <p:extLst>
      <p:ext uri="{BB962C8B-B14F-4D97-AF65-F5344CB8AC3E}">
        <p14:creationId xmlns:p14="http://schemas.microsoft.com/office/powerpoint/2010/main" val="80997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normAutofit fontScale="92500" lnSpcReduction="10000"/>
          </a:bodyPr>
          <a:lstStyle/>
          <a:p>
            <a:r>
              <a:rPr lang="en-US" dirty="0" smtClean="0"/>
              <a:t>Resources Used</a:t>
            </a:r>
          </a:p>
          <a:p>
            <a:pPr lvl="1"/>
            <a:r>
              <a:rPr lang="en-US" b="1" dirty="0" smtClean="0"/>
              <a:t>How to Create Subform links to Main Form: MS Access</a:t>
            </a:r>
            <a:endParaRPr lang="en-US" u="sng" dirty="0" smtClean="0"/>
          </a:p>
          <a:p>
            <a:pPr marL="457200" lvl="1" indent="0">
              <a:buNone/>
            </a:pPr>
            <a:r>
              <a:rPr lang="en-US" i="1" dirty="0" smtClean="0"/>
              <a:t>	</a:t>
            </a:r>
            <a:r>
              <a:rPr lang="en-US" u="sng" dirty="0" smtClean="0"/>
              <a:t>https</a:t>
            </a:r>
            <a:r>
              <a:rPr lang="en-US" u="sng" dirty="0"/>
              <a:t>://www.youtube.com/watch?v=kOkUF7yqbt4</a:t>
            </a:r>
            <a:endParaRPr lang="en-US" dirty="0"/>
          </a:p>
          <a:p>
            <a:pPr lvl="1"/>
            <a:r>
              <a:rPr lang="en-US" b="1" dirty="0"/>
              <a:t>Concatenate values from related </a:t>
            </a:r>
            <a:r>
              <a:rPr lang="en-US" b="1" dirty="0" smtClean="0"/>
              <a:t>records</a:t>
            </a:r>
          </a:p>
          <a:p>
            <a:pPr marL="914400" lvl="2" indent="0">
              <a:buNone/>
            </a:pPr>
            <a:r>
              <a:rPr lang="en-US" u="sng" dirty="0"/>
              <a:t>http://</a:t>
            </a:r>
            <a:r>
              <a:rPr lang="en-US" u="sng" dirty="0" smtClean="0"/>
              <a:t>allenbrowne.com/func-concat.html</a:t>
            </a:r>
          </a:p>
          <a:p>
            <a:pPr lvl="1"/>
            <a:r>
              <a:rPr lang="en-US" b="1" dirty="0" smtClean="0"/>
              <a:t>MarcEdit</a:t>
            </a:r>
            <a:endParaRPr lang="en-US" b="1" dirty="0"/>
          </a:p>
          <a:p>
            <a:pPr marL="914400" lvl="2" indent="0">
              <a:buNone/>
            </a:pPr>
            <a:r>
              <a:rPr lang="en-US" u="sng" dirty="0"/>
              <a:t>http://marcedit.reeset.net/</a:t>
            </a:r>
          </a:p>
          <a:p>
            <a:pPr lvl="1"/>
            <a:r>
              <a:rPr lang="en-US" b="1" dirty="0"/>
              <a:t>IIf Function</a:t>
            </a:r>
          </a:p>
          <a:p>
            <a:pPr marL="914400" lvl="2" indent="0">
              <a:buNone/>
            </a:pPr>
            <a:r>
              <a:rPr lang="en-US" u="sng" dirty="0"/>
              <a:t>https://</a:t>
            </a:r>
            <a:r>
              <a:rPr lang="en-US" u="sng" dirty="0" smtClean="0"/>
              <a:t>support.office.com/en-us/article/IIf-Function-32436ecf-c629-48a3-9900-647539c764e3</a:t>
            </a:r>
            <a:endParaRPr lang="en-US" u="sng" dirty="0"/>
          </a:p>
          <a:p>
            <a:pPr lvl="1"/>
            <a:r>
              <a:rPr lang="en-US" b="1" dirty="0"/>
              <a:t>Removing characters from field in MS Access </a:t>
            </a:r>
            <a:r>
              <a:rPr lang="en-US" b="1" dirty="0" smtClean="0"/>
              <a:t>database</a:t>
            </a:r>
          </a:p>
          <a:p>
            <a:pPr marL="914400" lvl="2" indent="0">
              <a:buNone/>
            </a:pPr>
            <a:r>
              <a:rPr lang="en-US" u="sng" dirty="0"/>
              <a:t>http://stackoverflow.com/questions/10249929/removing-characters-from-field-in-ms-access-database-table</a:t>
            </a:r>
          </a:p>
          <a:p>
            <a:pPr lvl="1"/>
            <a:endParaRPr lang="en-US" b="1"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1257551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15" name="Title 14"/>
          <p:cNvSpPr>
            <a:spLocks noGrp="1"/>
          </p:cNvSpPr>
          <p:nvPr>
            <p:ph type="ctrTitle"/>
          </p:nvPr>
        </p:nvSpPr>
        <p:spPr/>
        <p:txBody>
          <a:bodyPr/>
          <a:lstStyle/>
          <a:p>
            <a:r>
              <a:rPr lang="en-US" dirty="0"/>
              <a:t>Wrangling Renewals</a:t>
            </a:r>
          </a:p>
        </p:txBody>
      </p:sp>
      <p:sp>
        <p:nvSpPr>
          <p:cNvPr id="16" name="Subtitle 15"/>
          <p:cNvSpPr>
            <a:spLocks noGrp="1"/>
          </p:cNvSpPr>
          <p:nvPr>
            <p:ph type="subTitle" idx="1"/>
          </p:nvPr>
        </p:nvSpPr>
        <p:spPr>
          <a:xfrm>
            <a:off x="228600" y="1795272"/>
            <a:ext cx="4572000" cy="471678"/>
          </a:xfrm>
        </p:spPr>
        <p:txBody>
          <a:bodyPr>
            <a:normAutofit fontScale="70000" lnSpcReduction="20000"/>
          </a:bodyPr>
          <a:lstStyle/>
          <a:p>
            <a:r>
              <a:rPr lang="en-US" dirty="0"/>
              <a:t>Getting Your Print Subscriptions Under Control</a:t>
            </a:r>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304800" y="2571750"/>
            <a:ext cx="4724400" cy="1661993"/>
          </a:xfrm>
          <a:prstGeom prst="rect">
            <a:avLst/>
          </a:prstGeom>
          <a:noFill/>
        </p:spPr>
        <p:txBody>
          <a:bodyPr wrap="square" rtlCol="0">
            <a:spAutoFit/>
          </a:bodyPr>
          <a:lstStyle/>
          <a:p>
            <a:r>
              <a:rPr lang="en-US" sz="1400" dirty="0" smtClean="0"/>
              <a:t>Katie McCort </a:t>
            </a:r>
            <a:r>
              <a:rPr lang="en-US" sz="1400" dirty="0" smtClean="0">
                <a:hlinkClick r:id="rId2"/>
              </a:rPr>
              <a:t>cmccort@saclibrary.org</a:t>
            </a:r>
            <a:endParaRPr lang="en-US" sz="1400" dirty="0" smtClean="0"/>
          </a:p>
          <a:p>
            <a:r>
              <a:rPr lang="en-US" sz="1400" dirty="0" smtClean="0"/>
              <a:t>Sacramento Public Library</a:t>
            </a:r>
          </a:p>
          <a:p>
            <a:r>
              <a:rPr lang="en-US" sz="1400" dirty="0" smtClean="0"/>
              <a:t>Acquisitions/Collection Development Supervisor</a:t>
            </a:r>
          </a:p>
          <a:p>
            <a:endParaRPr lang="en-US" sz="1400" dirty="0" smtClean="0"/>
          </a:p>
          <a:p>
            <a:r>
              <a:rPr lang="en-US" sz="1400" dirty="0" smtClean="0"/>
              <a:t>Sarah Frieldsmith </a:t>
            </a:r>
            <a:r>
              <a:rPr lang="en-US" sz="1400" dirty="0" smtClean="0">
                <a:hlinkClick r:id="rId3"/>
              </a:rPr>
              <a:t>sfrieldsmith@saclibrary.org</a:t>
            </a:r>
            <a:r>
              <a:rPr lang="en-US" sz="1400" dirty="0" smtClean="0"/>
              <a:t> </a:t>
            </a:r>
          </a:p>
          <a:p>
            <a:r>
              <a:rPr lang="en-US" sz="1400" dirty="0"/>
              <a:t>Sacramento Public Library</a:t>
            </a:r>
          </a:p>
          <a:p>
            <a:r>
              <a:rPr lang="en-US" sz="1400" dirty="0"/>
              <a:t>Integrated Library Systems Supervisor</a:t>
            </a:r>
          </a:p>
        </p:txBody>
      </p:sp>
    </p:spTree>
    <p:extLst>
      <p:ext uri="{BB962C8B-B14F-4D97-AF65-F5344CB8AC3E}">
        <p14:creationId xmlns:p14="http://schemas.microsoft.com/office/powerpoint/2010/main" val="1559907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Wrangling Renewals</a:t>
            </a:r>
          </a:p>
        </p:txBody>
      </p:sp>
      <p:sp>
        <p:nvSpPr>
          <p:cNvPr id="3" name="Text Placeholder 2"/>
          <p:cNvSpPr>
            <a:spLocks noGrp="1"/>
          </p:cNvSpPr>
          <p:nvPr>
            <p:ph type="body" sz="quarter" idx="10"/>
          </p:nvPr>
        </p:nvSpPr>
        <p:spPr>
          <a:xfrm>
            <a:off x="402198" y="1123950"/>
            <a:ext cx="8610600" cy="3703415"/>
          </a:xfrm>
        </p:spPr>
        <p:txBody>
          <a:bodyPr>
            <a:normAutofit/>
          </a:bodyPr>
          <a:lstStyle/>
          <a:p>
            <a:r>
              <a:rPr lang="en-US" dirty="0" smtClean="0"/>
              <a:t>Year 1: Print renewals </a:t>
            </a:r>
            <a:r>
              <a:rPr lang="en-US" dirty="0"/>
              <a:t>compiled and budgeted on </a:t>
            </a:r>
            <a:r>
              <a:rPr lang="en-US" dirty="0" smtClean="0"/>
              <a:t>paper</a:t>
            </a:r>
          </a:p>
          <a:p>
            <a:endParaRPr lang="en-US" dirty="0" smtClean="0"/>
          </a:p>
          <a:p>
            <a:endParaRPr lang="en-US" dirty="0" smtClean="0"/>
          </a:p>
          <a:p>
            <a:r>
              <a:rPr lang="en-US" dirty="0" smtClean="0"/>
              <a:t>Year 2: Print renewals compiled and budgeted in Excel spreadsheets. </a:t>
            </a:r>
          </a:p>
        </p:txBody>
      </p:sp>
    </p:spTree>
    <p:extLst>
      <p:ext uri="{BB962C8B-B14F-4D97-AF65-F5344CB8AC3E}">
        <p14:creationId xmlns:p14="http://schemas.microsoft.com/office/powerpoint/2010/main" val="65981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Wrangling Renewals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360341"/>
            <a:ext cx="5514603" cy="2240678"/>
          </a:xfrm>
          <a:prstGeom prst="rect">
            <a:avLst/>
          </a:prstGeom>
        </p:spPr>
      </p:pic>
      <p:sp>
        <p:nvSpPr>
          <p:cNvPr id="3" name="TextBox 2"/>
          <p:cNvSpPr txBox="1"/>
          <p:nvPr/>
        </p:nvSpPr>
        <p:spPr>
          <a:xfrm>
            <a:off x="304800" y="590550"/>
            <a:ext cx="79248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Compiling </a:t>
            </a:r>
            <a:r>
              <a:rPr lang="en-US" sz="2400" dirty="0" smtClean="0">
                <a:solidFill>
                  <a:schemeClr val="bg1">
                    <a:lumMod val="50000"/>
                  </a:schemeClr>
                </a:solidFill>
                <a:latin typeface="Helvetica" charset="0"/>
                <a:ea typeface="Helvetica" charset="0"/>
                <a:cs typeface="Helvetica" charset="0"/>
              </a:rPr>
              <a:t>Print subscriptions </a:t>
            </a:r>
            <a:r>
              <a:rPr lang="en-US" sz="2400" dirty="0">
                <a:solidFill>
                  <a:schemeClr val="bg1">
                    <a:lumMod val="50000"/>
                  </a:schemeClr>
                </a:solidFill>
                <a:latin typeface="Helvetica" charset="0"/>
                <a:ea typeface="Helvetica" charset="0"/>
                <a:cs typeface="Helvetica" charset="0"/>
              </a:rPr>
              <a:t>with Excel</a:t>
            </a:r>
          </a:p>
        </p:txBody>
      </p:sp>
      <p:sp>
        <p:nvSpPr>
          <p:cNvPr id="4" name="TextBox 3"/>
          <p:cNvSpPr txBox="1"/>
          <p:nvPr/>
        </p:nvSpPr>
        <p:spPr>
          <a:xfrm>
            <a:off x="152400" y="1132045"/>
            <a:ext cx="5257800" cy="1224951"/>
          </a:xfrm>
          <a:prstGeom prst="rect">
            <a:avLst/>
          </a:prstGeom>
          <a:noFill/>
        </p:spPr>
        <p:txBody>
          <a:bodyPr wrap="square" rtlCol="0">
            <a:spAutoFit/>
          </a:bodyPr>
          <a:lstStyle/>
          <a:p>
            <a:pPr marL="742950" lvl="1" indent="-285750">
              <a:spcBef>
                <a:spcPct val="20000"/>
              </a:spcBef>
              <a:buFont typeface="Arial"/>
              <a:buChar char="–"/>
            </a:pPr>
            <a:r>
              <a:rPr lang="en-US" dirty="0">
                <a:solidFill>
                  <a:schemeClr val="bg1">
                    <a:lumMod val="50000"/>
                  </a:schemeClr>
                </a:solidFill>
                <a:latin typeface="Helvetica" charset="0"/>
                <a:ea typeface="Helvetica" charset="0"/>
                <a:cs typeface="Helvetica" charset="0"/>
              </a:rPr>
              <a:t>No real way to do real time branch or fund specific </a:t>
            </a:r>
            <a:r>
              <a:rPr lang="en-US" dirty="0" smtClean="0">
                <a:solidFill>
                  <a:schemeClr val="bg1">
                    <a:lumMod val="50000"/>
                  </a:schemeClr>
                </a:solidFill>
                <a:latin typeface="Helvetica" charset="0"/>
                <a:ea typeface="Helvetica" charset="0"/>
                <a:cs typeface="Helvetica" charset="0"/>
              </a:rPr>
              <a:t>budgeting</a:t>
            </a:r>
            <a:endParaRPr lang="en-US" dirty="0">
              <a:solidFill>
                <a:schemeClr val="bg1">
                  <a:lumMod val="50000"/>
                </a:schemeClr>
              </a:solidFill>
              <a:latin typeface="Helvetica" charset="0"/>
              <a:ea typeface="Helvetica" charset="0"/>
              <a:cs typeface="Helvetica" charset="0"/>
            </a:endParaRPr>
          </a:p>
          <a:p>
            <a:pPr marL="742950" lvl="1" indent="-285750">
              <a:spcBef>
                <a:spcPct val="20000"/>
              </a:spcBef>
              <a:buFont typeface="Arial"/>
              <a:buChar char="–"/>
            </a:pPr>
            <a:endParaRPr lang="en-US" dirty="0">
              <a:solidFill>
                <a:schemeClr val="bg1">
                  <a:lumMod val="50000"/>
                </a:schemeClr>
              </a:solidFill>
              <a:latin typeface="Helvetica" charset="0"/>
              <a:ea typeface="Helvetica" charset="0"/>
              <a:cs typeface="Helvetica" charset="0"/>
            </a:endParaRPr>
          </a:p>
          <a:p>
            <a:pPr marL="285750" indent="-285750">
              <a:buFont typeface="Arial" panose="020B0604020202020204" pitchFamily="34" charset="0"/>
              <a:buChar char="•"/>
            </a:pPr>
            <a:endParaRPr lang="en-US" sz="1600" dirty="0" smtClean="0"/>
          </a:p>
        </p:txBody>
      </p:sp>
      <p:sp>
        <p:nvSpPr>
          <p:cNvPr id="7" name="TextBox 6"/>
          <p:cNvSpPr txBox="1"/>
          <p:nvPr/>
        </p:nvSpPr>
        <p:spPr>
          <a:xfrm>
            <a:off x="152400" y="1923331"/>
            <a:ext cx="3810000" cy="1557349"/>
          </a:xfrm>
          <a:prstGeom prst="rect">
            <a:avLst/>
          </a:prstGeom>
          <a:noFill/>
        </p:spPr>
        <p:txBody>
          <a:bodyPr wrap="square" rtlCol="0">
            <a:spAutoFit/>
          </a:bodyPr>
          <a:lstStyle/>
          <a:p>
            <a:pPr marL="742950" lvl="1" indent="-285750">
              <a:spcBef>
                <a:spcPct val="20000"/>
              </a:spcBef>
              <a:buFont typeface="Arial"/>
              <a:buChar char="–"/>
            </a:pPr>
            <a:r>
              <a:rPr lang="en-US" dirty="0" smtClean="0">
                <a:solidFill>
                  <a:schemeClr val="bg1">
                    <a:lumMod val="50000"/>
                  </a:schemeClr>
                </a:solidFill>
                <a:latin typeface="Helvetica" charset="0"/>
                <a:ea typeface="Helvetica" charset="0"/>
                <a:cs typeface="Helvetica" charset="0"/>
              </a:rPr>
              <a:t>Awkward </a:t>
            </a:r>
            <a:r>
              <a:rPr lang="en-US" dirty="0">
                <a:solidFill>
                  <a:schemeClr val="bg1">
                    <a:lumMod val="50000"/>
                  </a:schemeClr>
                </a:solidFill>
                <a:latin typeface="Helvetica" charset="0"/>
                <a:ea typeface="Helvetica" charset="0"/>
                <a:cs typeface="Helvetica" charset="0"/>
              </a:rPr>
              <a:t>to produce branch specific reports</a:t>
            </a:r>
          </a:p>
          <a:p>
            <a:pPr marL="742950" lvl="1" indent="-285750">
              <a:spcBef>
                <a:spcPct val="20000"/>
              </a:spcBef>
              <a:buFont typeface="Arial"/>
              <a:buChar char="–"/>
            </a:pPr>
            <a:endParaRPr lang="en-US" dirty="0">
              <a:solidFill>
                <a:schemeClr val="bg1">
                  <a:lumMod val="50000"/>
                </a:schemeClr>
              </a:solidFill>
              <a:latin typeface="Helvetica" charset="0"/>
              <a:ea typeface="Helvetica" charset="0"/>
              <a:cs typeface="Helvetica" charset="0"/>
            </a:endParaRPr>
          </a:p>
          <a:p>
            <a:pPr marL="742950" lvl="1" indent="-285750">
              <a:spcBef>
                <a:spcPct val="20000"/>
              </a:spcBef>
              <a:buFont typeface="Arial"/>
              <a:buChar char="–"/>
            </a:pPr>
            <a:endParaRPr lang="en-US" dirty="0">
              <a:solidFill>
                <a:schemeClr val="bg1">
                  <a:lumMod val="50000"/>
                </a:schemeClr>
              </a:solidFill>
              <a:latin typeface="Helvetica" charset="0"/>
              <a:ea typeface="Helvetica" charset="0"/>
              <a:cs typeface="Helvetica" charset="0"/>
            </a:endParaRPr>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73617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81000" y="971550"/>
            <a:ext cx="8839201" cy="3733800"/>
          </a:xfrm>
        </p:spPr>
        <p:txBody>
          <a:bodyPr/>
          <a:lstStyle/>
          <a:p>
            <a:r>
              <a:rPr lang="en-US" dirty="0"/>
              <a:t>We needed a way to budget for the fiscal year </a:t>
            </a:r>
            <a:r>
              <a:rPr lang="en-US" dirty="0" smtClean="0"/>
              <a:t>ahead and to see at a glance each branch’s print subscriptions</a:t>
            </a:r>
          </a:p>
          <a:p>
            <a:endParaRPr lang="en-US" dirty="0" smtClean="0"/>
          </a:p>
          <a:p>
            <a:r>
              <a:rPr lang="en-US" dirty="0" smtClean="0"/>
              <a:t>Sierra is quite capable of running reports on existing orders, but is not helpful in real time budgeting or branch specific print subscription reports</a:t>
            </a:r>
          </a:p>
          <a:p>
            <a:pPr marL="0" indent="0">
              <a:buNone/>
            </a:pPr>
            <a:endParaRPr lang="en-US" dirty="0" smtClean="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148667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Wrangling Renewals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99359"/>
            <a:ext cx="5231908" cy="3062370"/>
          </a:xfrm>
          <a:prstGeom prst="rect">
            <a:avLst/>
          </a:prstGeom>
        </p:spPr>
      </p:pic>
      <p:sp>
        <p:nvSpPr>
          <p:cNvPr id="2" name="TextBox 1"/>
          <p:cNvSpPr txBox="1"/>
          <p:nvPr/>
        </p:nvSpPr>
        <p:spPr>
          <a:xfrm>
            <a:off x="228600" y="694729"/>
            <a:ext cx="7696200" cy="461665"/>
          </a:xfrm>
          <a:prstGeom prst="rect">
            <a:avLst/>
          </a:prstGeom>
          <a:noFill/>
        </p:spPr>
        <p:txBody>
          <a:bodyPr wrap="square" rtlCol="0">
            <a:spAutoFit/>
          </a:bodyPr>
          <a:lstStyle/>
          <a:p>
            <a:pPr marL="342900" indent="-342900">
              <a:spcBef>
                <a:spcPct val="20000"/>
              </a:spcBef>
              <a:buFont typeface="Arial"/>
              <a:buChar char="•"/>
            </a:pPr>
            <a:r>
              <a:rPr lang="en-US" sz="2400" dirty="0">
                <a:solidFill>
                  <a:schemeClr val="bg1">
                    <a:lumMod val="50000"/>
                  </a:schemeClr>
                </a:solidFill>
                <a:latin typeface="Helvetica" charset="0"/>
                <a:ea typeface="Helvetica" charset="0"/>
                <a:cs typeface="Helvetica" charset="0"/>
              </a:rPr>
              <a:t>The Access Database is born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839201" cy="3733800"/>
          </a:xfrm>
        </p:spPr>
        <p:txBody>
          <a:bodyPr>
            <a:normAutofit lnSpcReduction="10000"/>
          </a:bodyPr>
          <a:lstStyle/>
          <a:p>
            <a:r>
              <a:rPr lang="en-US" dirty="0" smtClean="0"/>
              <a:t>Control Tables: A controlled vocabulary</a:t>
            </a:r>
          </a:p>
          <a:p>
            <a:pPr lvl="1"/>
            <a:r>
              <a:rPr lang="en-US" dirty="0" smtClean="0"/>
              <a:t>Actions (Add, Drop, or Keep)</a:t>
            </a:r>
          </a:p>
          <a:p>
            <a:pPr lvl="1"/>
            <a:r>
              <a:rPr lang="en-US" dirty="0" smtClean="0"/>
              <a:t>Audience (Adult, Child, Teen)</a:t>
            </a:r>
          </a:p>
          <a:p>
            <a:pPr lvl="1"/>
            <a:r>
              <a:rPr lang="en-US" dirty="0" smtClean="0"/>
              <a:t>Branches</a:t>
            </a:r>
          </a:p>
          <a:p>
            <a:pPr lvl="1"/>
            <a:r>
              <a:rPr lang="en-US" dirty="0" smtClean="0"/>
              <a:t>Form</a:t>
            </a:r>
          </a:p>
          <a:p>
            <a:pPr lvl="1"/>
            <a:r>
              <a:rPr lang="en-US" dirty="0" smtClean="0"/>
              <a:t>Frequency</a:t>
            </a:r>
          </a:p>
          <a:p>
            <a:pPr lvl="1"/>
            <a:r>
              <a:rPr lang="en-US" dirty="0" smtClean="0"/>
              <a:t>Funds</a:t>
            </a:r>
          </a:p>
          <a:p>
            <a:pPr lvl="1"/>
            <a:r>
              <a:rPr lang="en-US" dirty="0" smtClean="0"/>
              <a:t>Language</a:t>
            </a:r>
          </a:p>
          <a:p>
            <a:pPr lvl="1"/>
            <a:r>
              <a:rPr lang="en-US" dirty="0" smtClean="0"/>
              <a:t>Months</a:t>
            </a:r>
          </a:p>
          <a:p>
            <a:pPr lvl="1"/>
            <a:r>
              <a:rPr lang="en-US" dirty="0" smtClean="0"/>
              <a:t>Subscriptions</a:t>
            </a:r>
          </a:p>
          <a:p>
            <a:pPr lvl="1"/>
            <a:r>
              <a:rPr lang="en-US" dirty="0" smtClean="0"/>
              <a:t>Vendors</a:t>
            </a:r>
          </a:p>
          <a:p>
            <a:pPr marL="457200" lvl="1" indent="0">
              <a:buNone/>
            </a:pPr>
            <a:endParaRPr lang="en-US" dirty="0"/>
          </a:p>
        </p:txBody>
      </p:sp>
      <p:sp>
        <p:nvSpPr>
          <p:cNvPr id="5" name="Title 4"/>
          <p:cNvSpPr>
            <a:spLocks noGrp="1"/>
          </p:cNvSpPr>
          <p:nvPr>
            <p:ph type="title"/>
          </p:nvPr>
        </p:nvSpPr>
        <p:spPr/>
        <p:txBody>
          <a:bodyPr>
            <a:normAutofit fontScale="90000"/>
          </a:bodyPr>
          <a:lstStyle/>
          <a:p>
            <a:r>
              <a:rPr lang="en-US" dirty="0"/>
              <a:t>Wrangling Renewals</a:t>
            </a:r>
          </a:p>
        </p:txBody>
      </p:sp>
    </p:spTree>
    <p:extLst>
      <p:ext uri="{BB962C8B-B14F-4D97-AF65-F5344CB8AC3E}">
        <p14:creationId xmlns:p14="http://schemas.microsoft.com/office/powerpoint/2010/main" val="76719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Template>
  <TotalTime>2013</TotalTime>
  <Words>2058</Words>
  <Application>Microsoft Office PowerPoint</Application>
  <PresentationFormat>On-screen Show (16:9)</PresentationFormat>
  <Paragraphs>274</Paragraphs>
  <Slides>45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Helvetica</vt:lpstr>
      <vt:lpstr>Office Theme</vt:lpstr>
      <vt:lpstr>PowerPoint Presentation</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lpstr>Wrangling Renewals</vt:lpstr>
    </vt:vector>
  </TitlesOfParts>
  <Company>Bowling Green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 Strang</dc:creator>
  <cp:lastModifiedBy>Administrator</cp:lastModifiedBy>
  <cp:revision>179</cp:revision>
  <dcterms:created xsi:type="dcterms:W3CDTF">2016-09-21T19:54:51Z</dcterms:created>
  <dcterms:modified xsi:type="dcterms:W3CDTF">2017-04-03T20:38:34Z</dcterms:modified>
</cp:coreProperties>
</file>