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4" r:id="rId5"/>
    <p:sldId id="271" r:id="rId6"/>
    <p:sldId id="275" r:id="rId7"/>
    <p:sldId id="274" r:id="rId8"/>
    <p:sldId id="268" r:id="rId9"/>
    <p:sldId id="273" r:id="rId10"/>
    <p:sldId id="257" r:id="rId11"/>
    <p:sldId id="277" r:id="rId12"/>
    <p:sldId id="276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23"/>
    <a:srgbClr val="FBD504"/>
    <a:srgbClr val="F68E29"/>
    <a:srgbClr val="575358"/>
    <a:srgbClr val="E7E8E9"/>
    <a:srgbClr val="D1D2D4"/>
    <a:srgbClr val="27272A"/>
    <a:srgbClr val="AFDECC"/>
    <a:srgbClr val="237948"/>
    <a:srgbClr val="308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86422"/>
  </p:normalViewPr>
  <p:slideViewPr>
    <p:cSldViewPr snapToGrid="0" snapToObjects="1">
      <p:cViewPr varScale="1">
        <p:scale>
          <a:sx n="62" d="100"/>
          <a:sy n="62" d="100"/>
        </p:scale>
        <p:origin x="9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E0D5C-7516-4341-BAA7-8970F384291D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B9F7A6-BB97-45AB-B954-78881EAEE8D4}">
      <dgm:prSet/>
      <dgm:spPr/>
      <dgm:t>
        <a:bodyPr/>
        <a:lstStyle/>
        <a:p>
          <a:pPr>
            <a:defRPr b="1"/>
          </a:pPr>
          <a:r>
            <a:rPr lang="en-US"/>
            <a:t>2021</a:t>
          </a:r>
        </a:p>
      </dgm:t>
    </dgm:pt>
    <dgm:pt modelId="{31207F50-D756-4D16-A9FC-3598736B945B}" type="parTrans" cxnId="{DA4CFF5F-F413-482B-AEB0-C6ED7AA4EFF3}">
      <dgm:prSet/>
      <dgm:spPr/>
      <dgm:t>
        <a:bodyPr/>
        <a:lstStyle/>
        <a:p>
          <a:endParaRPr lang="en-US"/>
        </a:p>
      </dgm:t>
    </dgm:pt>
    <dgm:pt modelId="{6A1FE708-7BEB-4B17-B3D0-90549AA9E574}" type="sibTrans" cxnId="{DA4CFF5F-F413-482B-AEB0-C6ED7AA4EFF3}">
      <dgm:prSet/>
      <dgm:spPr/>
      <dgm:t>
        <a:bodyPr/>
        <a:lstStyle/>
        <a:p>
          <a:endParaRPr lang="en-US"/>
        </a:p>
      </dgm:t>
    </dgm:pt>
    <dgm:pt modelId="{7C10B42A-08C4-42EF-9961-70DF74465566}">
      <dgm:prSet/>
      <dgm:spPr/>
      <dgm:t>
        <a:bodyPr/>
        <a:lstStyle/>
        <a:p>
          <a:r>
            <a:rPr lang="en-US"/>
            <a:t>Illiad-Sierra user reconciliation</a:t>
          </a:r>
        </a:p>
      </dgm:t>
    </dgm:pt>
    <dgm:pt modelId="{95541EC4-8D19-4681-90D4-61F7BC19EE9E}" type="parTrans" cxnId="{BF026759-22B2-4513-8E7F-F915B577EAAE}">
      <dgm:prSet/>
      <dgm:spPr/>
      <dgm:t>
        <a:bodyPr/>
        <a:lstStyle/>
        <a:p>
          <a:endParaRPr lang="en-US"/>
        </a:p>
      </dgm:t>
    </dgm:pt>
    <dgm:pt modelId="{4525F4CE-2F4A-473C-A573-9C47DFE11442}" type="sibTrans" cxnId="{BF026759-22B2-4513-8E7F-F915B577EAAE}">
      <dgm:prSet/>
      <dgm:spPr/>
      <dgm:t>
        <a:bodyPr/>
        <a:lstStyle/>
        <a:p>
          <a:endParaRPr lang="en-US"/>
        </a:p>
      </dgm:t>
    </dgm:pt>
    <dgm:pt modelId="{DEAEB331-B1CA-4CD8-B893-D84F7A48CB18}">
      <dgm:prSet/>
      <dgm:spPr/>
      <dgm:t>
        <a:bodyPr/>
        <a:lstStyle/>
        <a:p>
          <a:r>
            <a:rPr lang="en-US"/>
            <a:t>Using SQL from Sierra updated ILLiad patrons </a:t>
          </a:r>
        </a:p>
      </dgm:t>
    </dgm:pt>
    <dgm:pt modelId="{DB04E71A-078E-4FD7-A10C-8AF9B59B0A2D}" type="parTrans" cxnId="{70F991A4-6913-4AB4-8ED1-4EB81176E153}">
      <dgm:prSet/>
      <dgm:spPr/>
      <dgm:t>
        <a:bodyPr/>
        <a:lstStyle/>
        <a:p>
          <a:endParaRPr lang="en-US"/>
        </a:p>
      </dgm:t>
    </dgm:pt>
    <dgm:pt modelId="{5B6AE43F-2CDE-4F11-9579-97B70462F721}" type="sibTrans" cxnId="{70F991A4-6913-4AB4-8ED1-4EB81176E153}">
      <dgm:prSet/>
      <dgm:spPr/>
      <dgm:t>
        <a:bodyPr/>
        <a:lstStyle/>
        <a:p>
          <a:endParaRPr lang="en-US"/>
        </a:p>
      </dgm:t>
    </dgm:pt>
    <dgm:pt modelId="{185C678F-5537-4C9C-A45D-655EDC3E4542}">
      <dgm:prSet/>
      <dgm:spPr/>
      <dgm:t>
        <a:bodyPr/>
        <a:lstStyle/>
        <a:p>
          <a:pPr>
            <a:defRPr b="1"/>
          </a:pPr>
          <a:r>
            <a:rPr lang="en-US"/>
            <a:t>2022</a:t>
          </a:r>
        </a:p>
      </dgm:t>
    </dgm:pt>
    <dgm:pt modelId="{F03696C8-F117-424F-85C5-4B6B19E81197}" type="parTrans" cxnId="{0D5D8552-3291-4CC5-814D-F6A05AD940E8}">
      <dgm:prSet/>
      <dgm:spPr/>
      <dgm:t>
        <a:bodyPr/>
        <a:lstStyle/>
        <a:p>
          <a:endParaRPr lang="en-US"/>
        </a:p>
      </dgm:t>
    </dgm:pt>
    <dgm:pt modelId="{4784275E-2160-40FF-9749-1C383BECC307}" type="sibTrans" cxnId="{0D5D8552-3291-4CC5-814D-F6A05AD940E8}">
      <dgm:prSet/>
      <dgm:spPr/>
      <dgm:t>
        <a:bodyPr/>
        <a:lstStyle/>
        <a:p>
          <a:endParaRPr lang="en-US"/>
        </a:p>
      </dgm:t>
    </dgm:pt>
    <dgm:pt modelId="{D077EDE9-7157-482E-B662-B1504EC8BA6A}">
      <dgm:prSet/>
      <dgm:spPr/>
      <dgm:t>
        <a:bodyPr/>
        <a:lstStyle/>
        <a:p>
          <a:r>
            <a:rPr lang="en-US"/>
            <a:t>Sierra patron update app created</a:t>
          </a:r>
        </a:p>
      </dgm:t>
    </dgm:pt>
    <dgm:pt modelId="{EDB58AE1-3789-47A1-B93B-C060E45C97EB}" type="parTrans" cxnId="{ED0D961C-6C9F-4A08-B3B4-D60234BE0069}">
      <dgm:prSet/>
      <dgm:spPr/>
      <dgm:t>
        <a:bodyPr/>
        <a:lstStyle/>
        <a:p>
          <a:endParaRPr lang="en-US"/>
        </a:p>
      </dgm:t>
    </dgm:pt>
    <dgm:pt modelId="{DFFACC30-27D0-4BDB-B54C-18D1451C4459}" type="sibTrans" cxnId="{ED0D961C-6C9F-4A08-B3B4-D60234BE0069}">
      <dgm:prSet/>
      <dgm:spPr/>
      <dgm:t>
        <a:bodyPr/>
        <a:lstStyle/>
        <a:p>
          <a:endParaRPr lang="en-US"/>
        </a:p>
      </dgm:t>
    </dgm:pt>
    <dgm:pt modelId="{3D0294BB-3D9C-4D7C-A187-A039221DD287}">
      <dgm:prSet/>
      <dgm:spPr/>
      <dgm:t>
        <a:bodyPr/>
        <a:lstStyle/>
        <a:p>
          <a:r>
            <a:rPr lang="en-US"/>
            <a:t>Took campus feed and updated Sierra using Patron API</a:t>
          </a:r>
        </a:p>
      </dgm:t>
    </dgm:pt>
    <dgm:pt modelId="{626A7CBC-9A5A-45D1-8A02-F5FB36D7ACDF}" type="parTrans" cxnId="{FF01D884-D632-4175-BEB3-F99D485E43DB}">
      <dgm:prSet/>
      <dgm:spPr/>
      <dgm:t>
        <a:bodyPr/>
        <a:lstStyle/>
        <a:p>
          <a:endParaRPr lang="en-US"/>
        </a:p>
      </dgm:t>
    </dgm:pt>
    <dgm:pt modelId="{62558D64-7FCF-45B7-811F-2121F8AD0D0C}" type="sibTrans" cxnId="{FF01D884-D632-4175-BEB3-F99D485E43DB}">
      <dgm:prSet/>
      <dgm:spPr/>
      <dgm:t>
        <a:bodyPr/>
        <a:lstStyle/>
        <a:p>
          <a:endParaRPr lang="en-US"/>
        </a:p>
      </dgm:t>
    </dgm:pt>
    <dgm:pt modelId="{7173A04B-EE1B-4588-86B2-3AC97D3E6D05}">
      <dgm:prSet/>
      <dgm:spPr/>
      <dgm:t>
        <a:bodyPr/>
        <a:lstStyle/>
        <a:p>
          <a:pPr>
            <a:defRPr b="1"/>
          </a:pPr>
          <a:r>
            <a:rPr lang="en-US"/>
            <a:t>2022</a:t>
          </a:r>
        </a:p>
      </dgm:t>
    </dgm:pt>
    <dgm:pt modelId="{371E4583-2402-471C-988C-79F4F81BFBE8}" type="parTrans" cxnId="{38151535-5CB7-40F2-B778-BFFD4B026A12}">
      <dgm:prSet/>
      <dgm:spPr/>
      <dgm:t>
        <a:bodyPr/>
        <a:lstStyle/>
        <a:p>
          <a:endParaRPr lang="en-US"/>
        </a:p>
      </dgm:t>
    </dgm:pt>
    <dgm:pt modelId="{1B1B3D9E-258C-4F4B-92D0-00A00DEA6550}" type="sibTrans" cxnId="{38151535-5CB7-40F2-B778-BFFD4B026A12}">
      <dgm:prSet/>
      <dgm:spPr/>
      <dgm:t>
        <a:bodyPr/>
        <a:lstStyle/>
        <a:p>
          <a:endParaRPr lang="en-US"/>
        </a:p>
      </dgm:t>
    </dgm:pt>
    <dgm:pt modelId="{AF94201D-2B01-4473-A979-12471C9DAA97}">
      <dgm:prSet/>
      <dgm:spPr/>
      <dgm:t>
        <a:bodyPr/>
        <a:lstStyle/>
        <a:p>
          <a:r>
            <a:rPr lang="en-US"/>
            <a:t>Illiad-Sierra job update</a:t>
          </a:r>
        </a:p>
      </dgm:t>
    </dgm:pt>
    <dgm:pt modelId="{65BC5E93-C7AD-45E2-9452-FF37BA32E9F6}" type="parTrans" cxnId="{769862A3-2511-4CA5-AE9E-FC1E2D562732}">
      <dgm:prSet/>
      <dgm:spPr/>
      <dgm:t>
        <a:bodyPr/>
        <a:lstStyle/>
        <a:p>
          <a:endParaRPr lang="en-US"/>
        </a:p>
      </dgm:t>
    </dgm:pt>
    <dgm:pt modelId="{C4794AE7-EB70-4119-B83E-02AC695CEACC}" type="sibTrans" cxnId="{769862A3-2511-4CA5-AE9E-FC1E2D562732}">
      <dgm:prSet/>
      <dgm:spPr/>
      <dgm:t>
        <a:bodyPr/>
        <a:lstStyle/>
        <a:p>
          <a:endParaRPr lang="en-US"/>
        </a:p>
      </dgm:t>
    </dgm:pt>
    <dgm:pt modelId="{410AB0D0-1901-4E71-84BA-BF0F2674D0BC}">
      <dgm:prSet/>
      <dgm:spPr/>
      <dgm:t>
        <a:bodyPr/>
        <a:lstStyle/>
        <a:p>
          <a:r>
            <a:rPr lang="en-US"/>
            <a:t>Update user status in Illiad based on Ptype in Sierra</a:t>
          </a:r>
        </a:p>
      </dgm:t>
    </dgm:pt>
    <dgm:pt modelId="{9043F214-ED9D-4124-8659-07ECC9788C2D}" type="parTrans" cxnId="{FD2545E1-B1D9-4E1E-82A8-4EA1F1F3FD95}">
      <dgm:prSet/>
      <dgm:spPr/>
      <dgm:t>
        <a:bodyPr/>
        <a:lstStyle/>
        <a:p>
          <a:endParaRPr lang="en-US"/>
        </a:p>
      </dgm:t>
    </dgm:pt>
    <dgm:pt modelId="{37F68FD4-B1AC-41F3-A817-09CF10F63404}" type="sibTrans" cxnId="{FD2545E1-B1D9-4E1E-82A8-4EA1F1F3FD95}">
      <dgm:prSet/>
      <dgm:spPr/>
      <dgm:t>
        <a:bodyPr/>
        <a:lstStyle/>
        <a:p>
          <a:endParaRPr lang="en-US"/>
        </a:p>
      </dgm:t>
    </dgm:pt>
    <dgm:pt modelId="{3F43A861-8795-457B-B374-55E1522D100C}" type="pres">
      <dgm:prSet presAssocID="{7EBE0D5C-7516-4341-BAA7-8970F384291D}" presName="root" presStyleCnt="0">
        <dgm:presLayoutVars>
          <dgm:chMax/>
          <dgm:chPref/>
          <dgm:animLvl val="lvl"/>
        </dgm:presLayoutVars>
      </dgm:prSet>
      <dgm:spPr/>
    </dgm:pt>
    <dgm:pt modelId="{5A34C141-0798-480A-A6BF-A50D8987582F}" type="pres">
      <dgm:prSet presAssocID="{7EBE0D5C-7516-4341-BAA7-8970F384291D}" presName="divider" presStyleLbl="fgAcc1" presStyleIdx="0" presStyleCnt="1"/>
      <dgm:spPr/>
    </dgm:pt>
    <dgm:pt modelId="{36508059-8AB6-4492-ADA5-1406E7B0B615}" type="pres">
      <dgm:prSet presAssocID="{7EBE0D5C-7516-4341-BAA7-8970F384291D}" presName="nodes" presStyleCnt="0">
        <dgm:presLayoutVars>
          <dgm:chMax/>
          <dgm:chPref/>
          <dgm:animLvl val="lvl"/>
        </dgm:presLayoutVars>
      </dgm:prSet>
      <dgm:spPr/>
    </dgm:pt>
    <dgm:pt modelId="{98C33F3A-6789-4E45-B8A0-4B657EFA3F9A}" type="pres">
      <dgm:prSet presAssocID="{94B9F7A6-BB97-45AB-B954-78881EAEE8D4}" presName="composite" presStyleCnt="0"/>
      <dgm:spPr/>
    </dgm:pt>
    <dgm:pt modelId="{2693B3B2-4F46-435D-A281-3495C87799EB}" type="pres">
      <dgm:prSet presAssocID="{94B9F7A6-BB97-45AB-B954-78881EAEE8D4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A6476E64-184A-4FD2-B4BA-45A3996A98EC}" type="pres">
      <dgm:prSet presAssocID="{94B9F7A6-BB97-45AB-B954-78881EAEE8D4}" presName="L2TextContainerWrapper" presStyleCnt="0">
        <dgm:presLayoutVars>
          <dgm:bulletEnabled val="1"/>
        </dgm:presLayoutVars>
      </dgm:prSet>
      <dgm:spPr/>
    </dgm:pt>
    <dgm:pt modelId="{3C62A476-2D0E-474D-A91A-FD814BE3FD0A}" type="pres">
      <dgm:prSet presAssocID="{94B9F7A6-BB97-45AB-B954-78881EAEE8D4}" presName="L2TextContainer" presStyleLbl="bgAccFollowNode1" presStyleIdx="0" presStyleCnt="3"/>
      <dgm:spPr/>
    </dgm:pt>
    <dgm:pt modelId="{4E830DB4-16B6-414A-A474-35B6755F2B7F}" type="pres">
      <dgm:prSet presAssocID="{94B9F7A6-BB97-45AB-B954-78881EAEE8D4}" presName="FlexibleEmptyPlaceHolder" presStyleCnt="0"/>
      <dgm:spPr/>
    </dgm:pt>
    <dgm:pt modelId="{0CB9F89B-7CE0-4610-9DB5-B39317EB1CF3}" type="pres">
      <dgm:prSet presAssocID="{94B9F7A6-BB97-45AB-B954-78881EAEE8D4}" presName="ConnectLine" presStyleLbl="sibTrans1D1" presStyleIdx="0" presStyleCnt="3"/>
      <dgm:spPr/>
    </dgm:pt>
    <dgm:pt modelId="{B4E5F5A0-A5A9-42C6-92C6-107E308FE642}" type="pres">
      <dgm:prSet presAssocID="{94B9F7A6-BB97-45AB-B954-78881EAEE8D4}" presName="ConnectorPoint" presStyleLbl="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DB088D4-9E95-4E48-B9EE-4B38883C6616}" type="pres">
      <dgm:prSet presAssocID="{94B9F7A6-BB97-45AB-B954-78881EAEE8D4}" presName="EmptyPlaceHolder" presStyleCnt="0"/>
      <dgm:spPr/>
    </dgm:pt>
    <dgm:pt modelId="{214A8A33-C4FD-4C28-9249-83D7A5C0C3C0}" type="pres">
      <dgm:prSet presAssocID="{6A1FE708-7BEB-4B17-B3D0-90549AA9E574}" presName="spaceBetweenRectangles" presStyleCnt="0"/>
      <dgm:spPr/>
    </dgm:pt>
    <dgm:pt modelId="{FFB12EAE-3628-430D-85CA-43DCCEAB9AB7}" type="pres">
      <dgm:prSet presAssocID="{185C678F-5537-4C9C-A45D-655EDC3E4542}" presName="composite" presStyleCnt="0"/>
      <dgm:spPr/>
    </dgm:pt>
    <dgm:pt modelId="{EDAE1A14-5D68-4580-AE04-6C4D396B904D}" type="pres">
      <dgm:prSet presAssocID="{185C678F-5537-4C9C-A45D-655EDC3E4542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91161B5B-BE31-402E-B01C-C513686C891E}" type="pres">
      <dgm:prSet presAssocID="{185C678F-5537-4C9C-A45D-655EDC3E4542}" presName="L2TextContainerWrapper" presStyleCnt="0">
        <dgm:presLayoutVars>
          <dgm:bulletEnabled val="1"/>
        </dgm:presLayoutVars>
      </dgm:prSet>
      <dgm:spPr/>
    </dgm:pt>
    <dgm:pt modelId="{755E837B-DD93-4FA4-B1BC-BBFF28FDFBF5}" type="pres">
      <dgm:prSet presAssocID="{185C678F-5537-4C9C-A45D-655EDC3E4542}" presName="L2TextContainer" presStyleLbl="bgAccFollowNode1" presStyleIdx="1" presStyleCnt="3"/>
      <dgm:spPr/>
    </dgm:pt>
    <dgm:pt modelId="{BBAFC306-B542-4EDF-A2D9-A281594C4D62}" type="pres">
      <dgm:prSet presAssocID="{185C678F-5537-4C9C-A45D-655EDC3E4542}" presName="FlexibleEmptyPlaceHolder" presStyleCnt="0"/>
      <dgm:spPr/>
    </dgm:pt>
    <dgm:pt modelId="{7D2253B5-005A-4B50-8446-ED0772EDC14C}" type="pres">
      <dgm:prSet presAssocID="{185C678F-5537-4C9C-A45D-655EDC3E4542}" presName="ConnectLine" presStyleLbl="sibTrans1D1" presStyleIdx="1" presStyleCnt="3"/>
      <dgm:spPr/>
    </dgm:pt>
    <dgm:pt modelId="{E4FFCBEC-3476-4686-A9E9-1EAE7CFB2A7A}" type="pres">
      <dgm:prSet presAssocID="{185C678F-5537-4C9C-A45D-655EDC3E4542}" presName="ConnectorPoint" presStyleLbl="node1" presStyleIdx="1" presStyleCnt="3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D98C9A-8B02-4552-8B76-7B42B41126DE}" type="pres">
      <dgm:prSet presAssocID="{185C678F-5537-4C9C-A45D-655EDC3E4542}" presName="EmptyPlaceHolder" presStyleCnt="0"/>
      <dgm:spPr/>
    </dgm:pt>
    <dgm:pt modelId="{88085DBF-48DF-494A-BF59-64C73F95DF54}" type="pres">
      <dgm:prSet presAssocID="{4784275E-2160-40FF-9749-1C383BECC307}" presName="spaceBetweenRectangles" presStyleCnt="0"/>
      <dgm:spPr/>
    </dgm:pt>
    <dgm:pt modelId="{706C48D7-90C3-4946-BA07-AC6F5870BE68}" type="pres">
      <dgm:prSet presAssocID="{7173A04B-EE1B-4588-86B2-3AC97D3E6D05}" presName="composite" presStyleCnt="0"/>
      <dgm:spPr/>
    </dgm:pt>
    <dgm:pt modelId="{931E3FFF-2309-4654-B122-E1A02D1BE286}" type="pres">
      <dgm:prSet presAssocID="{7173A04B-EE1B-4588-86B2-3AC97D3E6D05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5EB0E4A2-FF13-4D54-B6CB-7AB8AC6DD04D}" type="pres">
      <dgm:prSet presAssocID="{7173A04B-EE1B-4588-86B2-3AC97D3E6D05}" presName="L2TextContainerWrapper" presStyleCnt="0">
        <dgm:presLayoutVars>
          <dgm:bulletEnabled val="1"/>
        </dgm:presLayoutVars>
      </dgm:prSet>
      <dgm:spPr/>
    </dgm:pt>
    <dgm:pt modelId="{FBDCA063-2451-4B4E-8906-EDBB4E1AD87D}" type="pres">
      <dgm:prSet presAssocID="{7173A04B-EE1B-4588-86B2-3AC97D3E6D05}" presName="L2TextContainer" presStyleLbl="bgAccFollowNode1" presStyleIdx="2" presStyleCnt="3"/>
      <dgm:spPr/>
    </dgm:pt>
    <dgm:pt modelId="{F1F23D78-DD61-4E49-AB2E-AA4260DAD888}" type="pres">
      <dgm:prSet presAssocID="{7173A04B-EE1B-4588-86B2-3AC97D3E6D05}" presName="FlexibleEmptyPlaceHolder" presStyleCnt="0"/>
      <dgm:spPr/>
    </dgm:pt>
    <dgm:pt modelId="{7FADEB51-7802-44BF-AF01-D849E70FB6FE}" type="pres">
      <dgm:prSet presAssocID="{7173A04B-EE1B-4588-86B2-3AC97D3E6D05}" presName="ConnectLine" presStyleLbl="sibTrans1D1" presStyleIdx="2" presStyleCnt="3"/>
      <dgm:spPr/>
    </dgm:pt>
    <dgm:pt modelId="{973A9020-4995-4CD3-9BCB-C51D70636C52}" type="pres">
      <dgm:prSet presAssocID="{7173A04B-EE1B-4588-86B2-3AC97D3E6D05}" presName="ConnectorPoint" presStyleLbl="node1" presStyleIdx="2" presStyleCnt="3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9FF0665-4FF4-49F0-BB69-51CB19204BB9}" type="pres">
      <dgm:prSet presAssocID="{7173A04B-EE1B-4588-86B2-3AC97D3E6D05}" presName="EmptyPlaceHolder" presStyleCnt="0"/>
      <dgm:spPr/>
    </dgm:pt>
  </dgm:ptLst>
  <dgm:cxnLst>
    <dgm:cxn modelId="{BA248504-D3C2-466D-BC7D-CB5044A4BD8C}" type="presOf" srcId="{410AB0D0-1901-4E71-84BA-BF0F2674D0BC}" destId="{FBDCA063-2451-4B4E-8906-EDBB4E1AD87D}" srcOrd="0" destOrd="1" presId="urn:microsoft.com/office/officeart/2017/3/layout/HorizontalLabelsTimeline"/>
    <dgm:cxn modelId="{816EDE0C-B080-4B78-92BD-F15A7F6E5BEF}" type="presOf" srcId="{7EBE0D5C-7516-4341-BAA7-8970F384291D}" destId="{3F43A861-8795-457B-B374-55E1522D100C}" srcOrd="0" destOrd="0" presId="urn:microsoft.com/office/officeart/2017/3/layout/HorizontalLabelsTimeline"/>
    <dgm:cxn modelId="{ED0D961C-6C9F-4A08-B3B4-D60234BE0069}" srcId="{185C678F-5537-4C9C-A45D-655EDC3E4542}" destId="{D077EDE9-7157-482E-B662-B1504EC8BA6A}" srcOrd="0" destOrd="0" parTransId="{EDB58AE1-3789-47A1-B93B-C060E45C97EB}" sibTransId="{DFFACC30-27D0-4BDB-B54C-18D1451C4459}"/>
    <dgm:cxn modelId="{29C29B2B-45E4-48CE-8F0A-C44FC4EBFC43}" type="presOf" srcId="{7C10B42A-08C4-42EF-9961-70DF74465566}" destId="{3C62A476-2D0E-474D-A91A-FD814BE3FD0A}" srcOrd="0" destOrd="0" presId="urn:microsoft.com/office/officeart/2017/3/layout/HorizontalLabelsTimeline"/>
    <dgm:cxn modelId="{38151535-5CB7-40F2-B778-BFFD4B026A12}" srcId="{7EBE0D5C-7516-4341-BAA7-8970F384291D}" destId="{7173A04B-EE1B-4588-86B2-3AC97D3E6D05}" srcOrd="2" destOrd="0" parTransId="{371E4583-2402-471C-988C-79F4F81BFBE8}" sibTransId="{1B1B3D9E-258C-4F4B-92D0-00A00DEA6550}"/>
    <dgm:cxn modelId="{DA4CFF5F-F413-482B-AEB0-C6ED7AA4EFF3}" srcId="{7EBE0D5C-7516-4341-BAA7-8970F384291D}" destId="{94B9F7A6-BB97-45AB-B954-78881EAEE8D4}" srcOrd="0" destOrd="0" parTransId="{31207F50-D756-4D16-A9FC-3598736B945B}" sibTransId="{6A1FE708-7BEB-4B17-B3D0-90549AA9E574}"/>
    <dgm:cxn modelId="{0D5D8552-3291-4CC5-814D-F6A05AD940E8}" srcId="{7EBE0D5C-7516-4341-BAA7-8970F384291D}" destId="{185C678F-5537-4C9C-A45D-655EDC3E4542}" srcOrd="1" destOrd="0" parTransId="{F03696C8-F117-424F-85C5-4B6B19E81197}" sibTransId="{4784275E-2160-40FF-9749-1C383BECC307}"/>
    <dgm:cxn modelId="{3B28CE57-88C6-42C9-AF4E-3A494DA72F4E}" type="presOf" srcId="{185C678F-5537-4C9C-A45D-655EDC3E4542}" destId="{EDAE1A14-5D68-4580-AE04-6C4D396B904D}" srcOrd="0" destOrd="0" presId="urn:microsoft.com/office/officeart/2017/3/layout/HorizontalLabelsTimeline"/>
    <dgm:cxn modelId="{BF026759-22B2-4513-8E7F-F915B577EAAE}" srcId="{94B9F7A6-BB97-45AB-B954-78881EAEE8D4}" destId="{7C10B42A-08C4-42EF-9961-70DF74465566}" srcOrd="0" destOrd="0" parTransId="{95541EC4-8D19-4681-90D4-61F7BC19EE9E}" sibTransId="{4525F4CE-2F4A-473C-A573-9C47DFE11442}"/>
    <dgm:cxn modelId="{FF01D884-D632-4175-BEB3-F99D485E43DB}" srcId="{D077EDE9-7157-482E-B662-B1504EC8BA6A}" destId="{3D0294BB-3D9C-4D7C-A187-A039221DD287}" srcOrd="0" destOrd="0" parTransId="{626A7CBC-9A5A-45D1-8A02-F5FB36D7ACDF}" sibTransId="{62558D64-7FCF-45B7-811F-2121F8AD0D0C}"/>
    <dgm:cxn modelId="{6B0A2488-DA5D-49A1-A5F6-425C3CD07A5D}" type="presOf" srcId="{DEAEB331-B1CA-4CD8-B893-D84F7A48CB18}" destId="{3C62A476-2D0E-474D-A91A-FD814BE3FD0A}" srcOrd="0" destOrd="1" presId="urn:microsoft.com/office/officeart/2017/3/layout/HorizontalLabelsTimeline"/>
    <dgm:cxn modelId="{BFA01F8D-143C-40A0-AF06-B8EE3D8991D5}" type="presOf" srcId="{AF94201D-2B01-4473-A979-12471C9DAA97}" destId="{FBDCA063-2451-4B4E-8906-EDBB4E1AD87D}" srcOrd="0" destOrd="0" presId="urn:microsoft.com/office/officeart/2017/3/layout/HorizontalLabelsTimeline"/>
    <dgm:cxn modelId="{0EEC068E-4261-4FD2-8CCA-B7D0AF1EAF53}" type="presOf" srcId="{3D0294BB-3D9C-4D7C-A187-A039221DD287}" destId="{755E837B-DD93-4FA4-B1BC-BBFF28FDFBF5}" srcOrd="0" destOrd="1" presId="urn:microsoft.com/office/officeart/2017/3/layout/HorizontalLabelsTimeline"/>
    <dgm:cxn modelId="{D378FF95-1E34-4832-8174-B38788050440}" type="presOf" srcId="{7173A04B-EE1B-4588-86B2-3AC97D3E6D05}" destId="{931E3FFF-2309-4654-B122-E1A02D1BE286}" srcOrd="0" destOrd="0" presId="urn:microsoft.com/office/officeart/2017/3/layout/HorizontalLabelsTimeline"/>
    <dgm:cxn modelId="{769862A3-2511-4CA5-AE9E-FC1E2D562732}" srcId="{7173A04B-EE1B-4588-86B2-3AC97D3E6D05}" destId="{AF94201D-2B01-4473-A979-12471C9DAA97}" srcOrd="0" destOrd="0" parTransId="{65BC5E93-C7AD-45E2-9452-FF37BA32E9F6}" sibTransId="{C4794AE7-EB70-4119-B83E-02AC695CEACC}"/>
    <dgm:cxn modelId="{70F991A4-6913-4AB4-8ED1-4EB81176E153}" srcId="{7C10B42A-08C4-42EF-9961-70DF74465566}" destId="{DEAEB331-B1CA-4CD8-B893-D84F7A48CB18}" srcOrd="0" destOrd="0" parTransId="{DB04E71A-078E-4FD7-A10C-8AF9B59B0A2D}" sibTransId="{5B6AE43F-2CDE-4F11-9579-97B70462F721}"/>
    <dgm:cxn modelId="{FD2545E1-B1D9-4E1E-82A8-4EA1F1F3FD95}" srcId="{AF94201D-2B01-4473-A979-12471C9DAA97}" destId="{410AB0D0-1901-4E71-84BA-BF0F2674D0BC}" srcOrd="0" destOrd="0" parTransId="{9043F214-ED9D-4124-8659-07ECC9788C2D}" sibTransId="{37F68FD4-B1AC-41F3-A817-09CF10F63404}"/>
    <dgm:cxn modelId="{ADCA8BE4-0101-4071-BC99-92151A12AC8E}" type="presOf" srcId="{94B9F7A6-BB97-45AB-B954-78881EAEE8D4}" destId="{2693B3B2-4F46-435D-A281-3495C87799EB}" srcOrd="0" destOrd="0" presId="urn:microsoft.com/office/officeart/2017/3/layout/HorizontalLabelsTimeline"/>
    <dgm:cxn modelId="{C64983E8-7437-43DD-ACC4-66F923AB38C7}" type="presOf" srcId="{D077EDE9-7157-482E-B662-B1504EC8BA6A}" destId="{755E837B-DD93-4FA4-B1BC-BBFF28FDFBF5}" srcOrd="0" destOrd="0" presId="urn:microsoft.com/office/officeart/2017/3/layout/HorizontalLabelsTimeline"/>
    <dgm:cxn modelId="{C5EDDBE5-B05A-46CE-BC69-EF53AC1C7467}" type="presParOf" srcId="{3F43A861-8795-457B-B374-55E1522D100C}" destId="{5A34C141-0798-480A-A6BF-A50D8987582F}" srcOrd="0" destOrd="0" presId="urn:microsoft.com/office/officeart/2017/3/layout/HorizontalLabelsTimeline"/>
    <dgm:cxn modelId="{B2F1F316-D961-4509-B8CD-84FC8A2E6849}" type="presParOf" srcId="{3F43A861-8795-457B-B374-55E1522D100C}" destId="{36508059-8AB6-4492-ADA5-1406E7B0B615}" srcOrd="1" destOrd="0" presId="urn:microsoft.com/office/officeart/2017/3/layout/HorizontalLabelsTimeline"/>
    <dgm:cxn modelId="{4CE48679-F81C-415E-8DB5-67FB66E20656}" type="presParOf" srcId="{36508059-8AB6-4492-ADA5-1406E7B0B615}" destId="{98C33F3A-6789-4E45-B8A0-4B657EFA3F9A}" srcOrd="0" destOrd="0" presId="urn:microsoft.com/office/officeart/2017/3/layout/HorizontalLabelsTimeline"/>
    <dgm:cxn modelId="{F4D74865-2318-4D47-BFDB-430D0D59E7FF}" type="presParOf" srcId="{98C33F3A-6789-4E45-B8A0-4B657EFA3F9A}" destId="{2693B3B2-4F46-435D-A281-3495C87799EB}" srcOrd="0" destOrd="0" presId="urn:microsoft.com/office/officeart/2017/3/layout/HorizontalLabelsTimeline"/>
    <dgm:cxn modelId="{ABBD82E4-B2F3-4A0C-9EFD-399FEF3F8D00}" type="presParOf" srcId="{98C33F3A-6789-4E45-B8A0-4B657EFA3F9A}" destId="{A6476E64-184A-4FD2-B4BA-45A3996A98EC}" srcOrd="1" destOrd="0" presId="urn:microsoft.com/office/officeart/2017/3/layout/HorizontalLabelsTimeline"/>
    <dgm:cxn modelId="{E8C5FEE4-95EE-45F0-A452-5D603A637458}" type="presParOf" srcId="{A6476E64-184A-4FD2-B4BA-45A3996A98EC}" destId="{3C62A476-2D0E-474D-A91A-FD814BE3FD0A}" srcOrd="0" destOrd="0" presId="urn:microsoft.com/office/officeart/2017/3/layout/HorizontalLabelsTimeline"/>
    <dgm:cxn modelId="{42C69CC1-176D-4F61-9010-D6A6CE9012BE}" type="presParOf" srcId="{A6476E64-184A-4FD2-B4BA-45A3996A98EC}" destId="{4E830DB4-16B6-414A-A474-35B6755F2B7F}" srcOrd="1" destOrd="0" presId="urn:microsoft.com/office/officeart/2017/3/layout/HorizontalLabelsTimeline"/>
    <dgm:cxn modelId="{B2567509-46C6-4AFB-9990-36BA456F3540}" type="presParOf" srcId="{98C33F3A-6789-4E45-B8A0-4B657EFA3F9A}" destId="{0CB9F89B-7CE0-4610-9DB5-B39317EB1CF3}" srcOrd="2" destOrd="0" presId="urn:microsoft.com/office/officeart/2017/3/layout/HorizontalLabelsTimeline"/>
    <dgm:cxn modelId="{EBA474E2-03A8-4E47-8DDD-8A41D4329BB8}" type="presParOf" srcId="{98C33F3A-6789-4E45-B8A0-4B657EFA3F9A}" destId="{B4E5F5A0-A5A9-42C6-92C6-107E308FE642}" srcOrd="3" destOrd="0" presId="urn:microsoft.com/office/officeart/2017/3/layout/HorizontalLabelsTimeline"/>
    <dgm:cxn modelId="{B8D32B90-157E-4AB7-9E21-932CBD8C6D44}" type="presParOf" srcId="{98C33F3A-6789-4E45-B8A0-4B657EFA3F9A}" destId="{3DB088D4-9E95-4E48-B9EE-4B38883C6616}" srcOrd="4" destOrd="0" presId="urn:microsoft.com/office/officeart/2017/3/layout/HorizontalLabelsTimeline"/>
    <dgm:cxn modelId="{5AA2A50B-EEE2-4843-B2A2-01CC48A8418E}" type="presParOf" srcId="{36508059-8AB6-4492-ADA5-1406E7B0B615}" destId="{214A8A33-C4FD-4C28-9249-83D7A5C0C3C0}" srcOrd="1" destOrd="0" presId="urn:microsoft.com/office/officeart/2017/3/layout/HorizontalLabelsTimeline"/>
    <dgm:cxn modelId="{32029AD1-D9EA-4271-BA99-2BF85CD3B5B2}" type="presParOf" srcId="{36508059-8AB6-4492-ADA5-1406E7B0B615}" destId="{FFB12EAE-3628-430D-85CA-43DCCEAB9AB7}" srcOrd="2" destOrd="0" presId="urn:microsoft.com/office/officeart/2017/3/layout/HorizontalLabelsTimeline"/>
    <dgm:cxn modelId="{5533CA9B-4CBB-4455-95B0-CB2C6AAAD744}" type="presParOf" srcId="{FFB12EAE-3628-430D-85CA-43DCCEAB9AB7}" destId="{EDAE1A14-5D68-4580-AE04-6C4D396B904D}" srcOrd="0" destOrd="0" presId="urn:microsoft.com/office/officeart/2017/3/layout/HorizontalLabelsTimeline"/>
    <dgm:cxn modelId="{086B92EB-2AFB-4886-8AE9-0CFEF159ACD6}" type="presParOf" srcId="{FFB12EAE-3628-430D-85CA-43DCCEAB9AB7}" destId="{91161B5B-BE31-402E-B01C-C513686C891E}" srcOrd="1" destOrd="0" presId="urn:microsoft.com/office/officeart/2017/3/layout/HorizontalLabelsTimeline"/>
    <dgm:cxn modelId="{63248C9F-EF0A-4D33-BC33-60926C9ED6B3}" type="presParOf" srcId="{91161B5B-BE31-402E-B01C-C513686C891E}" destId="{755E837B-DD93-4FA4-B1BC-BBFF28FDFBF5}" srcOrd="0" destOrd="0" presId="urn:microsoft.com/office/officeart/2017/3/layout/HorizontalLabelsTimeline"/>
    <dgm:cxn modelId="{23236EF6-F216-4F2E-82B0-0C5ADEC15333}" type="presParOf" srcId="{91161B5B-BE31-402E-B01C-C513686C891E}" destId="{BBAFC306-B542-4EDF-A2D9-A281594C4D62}" srcOrd="1" destOrd="0" presId="urn:microsoft.com/office/officeart/2017/3/layout/HorizontalLabelsTimeline"/>
    <dgm:cxn modelId="{F472F4A9-FEBD-4D4D-A6D9-546DF7BC3187}" type="presParOf" srcId="{FFB12EAE-3628-430D-85CA-43DCCEAB9AB7}" destId="{7D2253B5-005A-4B50-8446-ED0772EDC14C}" srcOrd="2" destOrd="0" presId="urn:microsoft.com/office/officeart/2017/3/layout/HorizontalLabelsTimeline"/>
    <dgm:cxn modelId="{F26FC45E-D1C3-4F80-9168-AF08D7CE1B57}" type="presParOf" srcId="{FFB12EAE-3628-430D-85CA-43DCCEAB9AB7}" destId="{E4FFCBEC-3476-4686-A9E9-1EAE7CFB2A7A}" srcOrd="3" destOrd="0" presId="urn:microsoft.com/office/officeart/2017/3/layout/HorizontalLabelsTimeline"/>
    <dgm:cxn modelId="{A2E4259B-4A01-4F90-9876-36DC7203FF99}" type="presParOf" srcId="{FFB12EAE-3628-430D-85CA-43DCCEAB9AB7}" destId="{DBD98C9A-8B02-4552-8B76-7B42B41126DE}" srcOrd="4" destOrd="0" presId="urn:microsoft.com/office/officeart/2017/3/layout/HorizontalLabelsTimeline"/>
    <dgm:cxn modelId="{38D64554-E9DD-4920-9916-929D705D979B}" type="presParOf" srcId="{36508059-8AB6-4492-ADA5-1406E7B0B615}" destId="{88085DBF-48DF-494A-BF59-64C73F95DF54}" srcOrd="3" destOrd="0" presId="urn:microsoft.com/office/officeart/2017/3/layout/HorizontalLabelsTimeline"/>
    <dgm:cxn modelId="{8953F106-1E60-452B-B19B-27DB34ECAEA3}" type="presParOf" srcId="{36508059-8AB6-4492-ADA5-1406E7B0B615}" destId="{706C48D7-90C3-4946-BA07-AC6F5870BE68}" srcOrd="4" destOrd="0" presId="urn:microsoft.com/office/officeart/2017/3/layout/HorizontalLabelsTimeline"/>
    <dgm:cxn modelId="{12DCA8A3-2052-4532-8EE3-1FF30EB0F090}" type="presParOf" srcId="{706C48D7-90C3-4946-BA07-AC6F5870BE68}" destId="{931E3FFF-2309-4654-B122-E1A02D1BE286}" srcOrd="0" destOrd="0" presId="urn:microsoft.com/office/officeart/2017/3/layout/HorizontalLabelsTimeline"/>
    <dgm:cxn modelId="{59FDC441-20D8-41D4-AFA4-F9503B08DA54}" type="presParOf" srcId="{706C48D7-90C3-4946-BA07-AC6F5870BE68}" destId="{5EB0E4A2-FF13-4D54-B6CB-7AB8AC6DD04D}" srcOrd="1" destOrd="0" presId="urn:microsoft.com/office/officeart/2017/3/layout/HorizontalLabelsTimeline"/>
    <dgm:cxn modelId="{C4603ED7-4EB7-4FFF-A494-38478CCECA3F}" type="presParOf" srcId="{5EB0E4A2-FF13-4D54-B6CB-7AB8AC6DD04D}" destId="{FBDCA063-2451-4B4E-8906-EDBB4E1AD87D}" srcOrd="0" destOrd="0" presId="urn:microsoft.com/office/officeart/2017/3/layout/HorizontalLabelsTimeline"/>
    <dgm:cxn modelId="{40602BC3-AE6E-4A4D-AAE8-1D45D0BC0DF9}" type="presParOf" srcId="{5EB0E4A2-FF13-4D54-B6CB-7AB8AC6DD04D}" destId="{F1F23D78-DD61-4E49-AB2E-AA4260DAD888}" srcOrd="1" destOrd="0" presId="urn:microsoft.com/office/officeart/2017/3/layout/HorizontalLabelsTimeline"/>
    <dgm:cxn modelId="{7D31A5DA-64CC-4449-AE78-811417ABCDAF}" type="presParOf" srcId="{706C48D7-90C3-4946-BA07-AC6F5870BE68}" destId="{7FADEB51-7802-44BF-AF01-D849E70FB6FE}" srcOrd="2" destOrd="0" presId="urn:microsoft.com/office/officeart/2017/3/layout/HorizontalLabelsTimeline"/>
    <dgm:cxn modelId="{88033308-D8C6-451D-93BF-2B3EC7A431DA}" type="presParOf" srcId="{706C48D7-90C3-4946-BA07-AC6F5870BE68}" destId="{973A9020-4995-4CD3-9BCB-C51D70636C52}" srcOrd="3" destOrd="0" presId="urn:microsoft.com/office/officeart/2017/3/layout/HorizontalLabelsTimeline"/>
    <dgm:cxn modelId="{B695B2B6-1E52-4327-9D03-D413470BE6C0}" type="presParOf" srcId="{706C48D7-90C3-4946-BA07-AC6F5870BE68}" destId="{49FF0665-4FF4-49F0-BB69-51CB19204BB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4C141-0798-480A-A6BF-A50D8987582F}">
      <dsp:nvSpPr>
        <dsp:cNvPr id="0" name=""/>
        <dsp:cNvSpPr/>
      </dsp:nvSpPr>
      <dsp:spPr>
        <a:xfrm>
          <a:off x="0" y="1974438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B3B2-4F46-435D-A281-3495C87799EB}">
      <dsp:nvSpPr>
        <dsp:cNvPr id="0" name=""/>
        <dsp:cNvSpPr/>
      </dsp:nvSpPr>
      <dsp:spPr>
        <a:xfrm>
          <a:off x="315468" y="1224151"/>
          <a:ext cx="4626864" cy="473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2021</a:t>
          </a:r>
        </a:p>
      </dsp:txBody>
      <dsp:txXfrm>
        <a:off x="315468" y="1224151"/>
        <a:ext cx="4626864" cy="473865"/>
      </dsp:txXfrm>
    </dsp:sp>
    <dsp:sp modelId="{3C62A476-2D0E-474D-A91A-FD814BE3FD0A}">
      <dsp:nvSpPr>
        <dsp:cNvPr id="0" name=""/>
        <dsp:cNvSpPr/>
      </dsp:nvSpPr>
      <dsp:spPr>
        <a:xfrm>
          <a:off x="315468" y="418506"/>
          <a:ext cx="4626864" cy="8056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Illiad-Sierra user reconciliation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Using SQL from Sierra updated ILLiad patrons </a:t>
          </a:r>
        </a:p>
      </dsp:txBody>
      <dsp:txXfrm>
        <a:off x="315468" y="418506"/>
        <a:ext cx="4626864" cy="805644"/>
      </dsp:txXfrm>
    </dsp:sp>
    <dsp:sp modelId="{0CB9F89B-7CE0-4610-9DB5-B39317EB1CF3}">
      <dsp:nvSpPr>
        <dsp:cNvPr id="0" name=""/>
        <dsp:cNvSpPr/>
      </dsp:nvSpPr>
      <dsp:spPr>
        <a:xfrm>
          <a:off x="2628899" y="1698016"/>
          <a:ext cx="0" cy="276421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1A14-5D68-4580-AE04-6C4D396B904D}">
      <dsp:nvSpPr>
        <dsp:cNvPr id="0" name=""/>
        <dsp:cNvSpPr/>
      </dsp:nvSpPr>
      <dsp:spPr>
        <a:xfrm>
          <a:off x="2944368" y="2250859"/>
          <a:ext cx="4626864" cy="473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2022</a:t>
          </a:r>
        </a:p>
      </dsp:txBody>
      <dsp:txXfrm>
        <a:off x="2944368" y="2250859"/>
        <a:ext cx="4626864" cy="473865"/>
      </dsp:txXfrm>
    </dsp:sp>
    <dsp:sp modelId="{755E837B-DD93-4FA4-B1BC-BBFF28FDFBF5}">
      <dsp:nvSpPr>
        <dsp:cNvPr id="0" name=""/>
        <dsp:cNvSpPr/>
      </dsp:nvSpPr>
      <dsp:spPr>
        <a:xfrm>
          <a:off x="2944368" y="2724724"/>
          <a:ext cx="4626864" cy="8056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Sierra patron update app created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Took campus feed and updated Sierra using Patron API</a:t>
          </a:r>
        </a:p>
      </dsp:txBody>
      <dsp:txXfrm>
        <a:off x="2944368" y="2724724"/>
        <a:ext cx="4626864" cy="805644"/>
      </dsp:txXfrm>
    </dsp:sp>
    <dsp:sp modelId="{7D2253B5-005A-4B50-8446-ED0772EDC14C}">
      <dsp:nvSpPr>
        <dsp:cNvPr id="0" name=""/>
        <dsp:cNvSpPr/>
      </dsp:nvSpPr>
      <dsp:spPr>
        <a:xfrm>
          <a:off x="5257799" y="1974437"/>
          <a:ext cx="0" cy="276421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5F5A0-A5A9-42C6-92C6-107E308FE642}">
      <dsp:nvSpPr>
        <dsp:cNvPr id="0" name=""/>
        <dsp:cNvSpPr/>
      </dsp:nvSpPr>
      <dsp:spPr>
        <a:xfrm rot="2700000">
          <a:off x="2598184" y="1943722"/>
          <a:ext cx="61430" cy="61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FCBEC-3476-4686-A9E9-1EAE7CFB2A7A}">
      <dsp:nvSpPr>
        <dsp:cNvPr id="0" name=""/>
        <dsp:cNvSpPr/>
      </dsp:nvSpPr>
      <dsp:spPr>
        <a:xfrm rot="2700000">
          <a:off x="5227084" y="1943722"/>
          <a:ext cx="61430" cy="61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E3FFF-2309-4654-B122-E1A02D1BE286}">
      <dsp:nvSpPr>
        <dsp:cNvPr id="0" name=""/>
        <dsp:cNvSpPr/>
      </dsp:nvSpPr>
      <dsp:spPr>
        <a:xfrm>
          <a:off x="5573268" y="1224151"/>
          <a:ext cx="4626864" cy="473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2022</a:t>
          </a:r>
        </a:p>
      </dsp:txBody>
      <dsp:txXfrm>
        <a:off x="5573268" y="1224151"/>
        <a:ext cx="4626864" cy="473865"/>
      </dsp:txXfrm>
    </dsp:sp>
    <dsp:sp modelId="{FBDCA063-2451-4B4E-8906-EDBB4E1AD87D}">
      <dsp:nvSpPr>
        <dsp:cNvPr id="0" name=""/>
        <dsp:cNvSpPr/>
      </dsp:nvSpPr>
      <dsp:spPr>
        <a:xfrm>
          <a:off x="5573268" y="418506"/>
          <a:ext cx="4626864" cy="8056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Illiad-Sierra job update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Update user status in Illiad based on Ptype in Sierra</a:t>
          </a:r>
        </a:p>
      </dsp:txBody>
      <dsp:txXfrm>
        <a:off x="5573268" y="418506"/>
        <a:ext cx="4626864" cy="805644"/>
      </dsp:txXfrm>
    </dsp:sp>
    <dsp:sp modelId="{7FADEB51-7802-44BF-AF01-D849E70FB6FE}">
      <dsp:nvSpPr>
        <dsp:cNvPr id="0" name=""/>
        <dsp:cNvSpPr/>
      </dsp:nvSpPr>
      <dsp:spPr>
        <a:xfrm>
          <a:off x="7886700" y="1698016"/>
          <a:ext cx="0" cy="276421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A9020-4995-4CD3-9BCB-C51D70636C52}">
      <dsp:nvSpPr>
        <dsp:cNvPr id="0" name=""/>
        <dsp:cNvSpPr/>
      </dsp:nvSpPr>
      <dsp:spPr>
        <a:xfrm rot="2700000">
          <a:off x="7855984" y="1943722"/>
          <a:ext cx="61430" cy="61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942952-1C2A-788A-1870-EB9C680A3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3920" y="9144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rgbClr val="AFDECC"/>
            </a:gs>
            <a:gs pos="100000">
              <a:srgbClr val="575358"/>
            </a:gs>
            <a:gs pos="58000">
              <a:srgbClr val="23794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5E1742-5199-305E-01F0-98ADFD2292D2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Picture 3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91B2F55D-A3B8-D289-9F07-BE0B24340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61FE68-CA8A-7644-B1D1-10628DC7BC61}"/>
              </a:ext>
            </a:extLst>
          </p:cNvPr>
          <p:cNvSpPr/>
          <p:nvPr userDrawn="1"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3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F05023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A5156A-C064-B2FD-679D-5A1406DE0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4422" y="82464"/>
            <a:ext cx="3099147" cy="3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E8086-0CB6-0F55-C16B-56F634A46E7D}"/>
              </a:ext>
            </a:extLst>
          </p:cNvPr>
          <p:cNvSpPr/>
          <p:nvPr userDrawn="1"/>
        </p:nvSpPr>
        <p:spPr>
          <a:xfrm>
            <a:off x="-1" y="980239"/>
            <a:ext cx="12192002" cy="4243114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917C68-4975-7DD8-41C8-1E7B10DA7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2C9F53-2A88-794D-F8E0-3B469092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8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0186F8-1600-0345-E15E-91A7D24FB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6D0D11-7DFD-A8FC-A50B-11D94EA84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E42139-FF84-0423-A3BD-682CDE80E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A23A23-EC26-A127-8BCF-4F75263CE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FA658B4D-7196-038B-8D74-9798D08F1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F050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user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31C7-1CAC-054C-A46F-A6B34A992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Creation, Updating and Deleting across systems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Jason Fleming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Automation Timeline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15808CCF-6758-E761-9B73-5BA006EC4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32599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Users create an account when they need to use interlibrary loan. The ILL manager manually verifies and updates records in a time consuming fashion</a:t>
            </a:r>
          </a:p>
          <a:p>
            <a:pPr marL="0" indent="0">
              <a:buNone/>
            </a:pPr>
            <a:r>
              <a:rPr lang="en-US" sz="2800" dirty="0"/>
              <a:t>Solution: Use Sierra Patron data as the source of truth for user status information and automate</a:t>
            </a:r>
          </a:p>
          <a:p>
            <a:pPr lvl="1"/>
            <a:endParaRPr lang="en-US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Reconciling users across systems </a:t>
            </a:r>
          </a:p>
        </p:txBody>
      </p:sp>
    </p:spTree>
    <p:extLst>
      <p:ext uri="{BB962C8B-B14F-4D97-AF65-F5344CB8AC3E}">
        <p14:creationId xmlns:p14="http://schemas.microsoft.com/office/powerpoint/2010/main" val="20875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1002E6-7963-4FA6-42FE-83FCA2F0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update job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2AFDE3-EAF7-5F7F-03E7-F9EE86895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illiad_user_update_job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job runs every Monday at 0100. It disavows &amp; clears users in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Illiad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It also sends a CSV of possibly incorrect [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sierra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&lt;-&gt;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illiad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usernames/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userids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Illiad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Manager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5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ILLIAD: MSSQL; SIERRA: PGSQL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4FFF3E-8DB5-D6C2-B561-355810C4535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757284" y="2727703"/>
            <a:ext cx="5142300" cy="254176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E79E33-2606-62CA-6AF6-12D464C2E3C2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5899150" y="2189286"/>
            <a:ext cx="5135563" cy="3857378"/>
          </a:xfrm>
        </p:spPr>
      </p:pic>
    </p:spTree>
    <p:extLst>
      <p:ext uri="{BB962C8B-B14F-4D97-AF65-F5344CB8AC3E}">
        <p14:creationId xmlns:p14="http://schemas.microsoft.com/office/powerpoint/2010/main" val="3010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application identifies partial matches for further examination.  For example, a 'cleared' user in </a:t>
            </a:r>
            <a:r>
              <a:rPr lang="en-US" sz="3200" dirty="0" err="1"/>
              <a:t>Illiad</a:t>
            </a:r>
            <a:r>
              <a:rPr lang="en-US" sz="3200" dirty="0"/>
              <a:t> (but mismatched id) that are deactivated user/id in Sierra.</a:t>
            </a:r>
          </a:p>
          <a:p>
            <a:r>
              <a:rPr lang="en-US" sz="3200" dirty="0"/>
              <a:t>Emails are sent to head of interlibrary loan with accounts to check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check data</a:t>
            </a:r>
          </a:p>
        </p:txBody>
      </p:sp>
    </p:spTree>
    <p:extLst>
      <p:ext uri="{BB962C8B-B14F-4D97-AF65-F5344CB8AC3E}">
        <p14:creationId xmlns:p14="http://schemas.microsoft.com/office/powerpoint/2010/main" val="8365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feeds from Banner using Patron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Updates Sierra with Banner patron data.</a:t>
            </a:r>
          </a:p>
          <a:p>
            <a:r>
              <a:rPr lang="en-US" sz="2400" dirty="0"/>
              <a:t>a daily </a:t>
            </a:r>
            <a:r>
              <a:rPr lang="en-US" sz="2400" dirty="0" err="1"/>
              <a:t>cron</a:t>
            </a:r>
            <a:r>
              <a:rPr lang="en-US" sz="2400" dirty="0"/>
              <a:t> job reads banner data in an sftp folder </a:t>
            </a:r>
            <a:r>
              <a:rPr lang="en-US" sz="2400" dirty="0" err="1"/>
              <a:t>folder</a:t>
            </a:r>
            <a:r>
              <a:rPr lang="en-US" sz="2400" dirty="0"/>
              <a:t> of STU_LIBPAT.* and HRS_LIBPAT.* files.</a:t>
            </a:r>
          </a:p>
          <a:p>
            <a:pPr lvl="1"/>
            <a:r>
              <a:rPr lang="en-US" sz="2400" dirty="0"/>
              <a:t>STU refers to student patrons.  HRS is employee patrons.</a:t>
            </a:r>
          </a:p>
          <a:p>
            <a:r>
              <a:rPr lang="en-US" sz="2400" dirty="0"/>
              <a:t>Application compares banner data to Sierra patron data.  </a:t>
            </a:r>
          </a:p>
          <a:p>
            <a:r>
              <a:rPr lang="en-US" sz="2400" dirty="0"/>
              <a:t>Updates or creates patrons in Sierra using API</a:t>
            </a:r>
          </a:p>
          <a:p>
            <a:r>
              <a:rPr lang="en-US" sz="2400" dirty="0"/>
              <a:t>Also, expires in Sierra active patrons in Sierra who are not in Banner file</a:t>
            </a:r>
          </a:p>
          <a:p>
            <a:r>
              <a:rPr lang="en-US" sz="2400" dirty="0"/>
              <a:t>Notification emails are sent when there is a failure of the system</a:t>
            </a:r>
          </a:p>
          <a:p>
            <a:r>
              <a:rPr lang="en-US" sz="2400" dirty="0"/>
              <a:t>Only adds or updates changed records</a:t>
            </a:r>
          </a:p>
        </p:txBody>
      </p:sp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Caveats: for Sierra Patron Update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beginning and end of semester we still run a full load in data exchange to clear out the cobwebs</a:t>
            </a:r>
          </a:p>
          <a:p>
            <a:r>
              <a:rPr lang="en-US" sz="2400" dirty="0"/>
              <a:t>We have to change the expiration date at the end of the semester in the record template AND in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2820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Users graduate or become staff/faculty in the system and they don’t update their status on their own</a:t>
            </a:r>
          </a:p>
          <a:p>
            <a:pPr marL="0" indent="0">
              <a:buNone/>
            </a:pPr>
            <a:r>
              <a:rPr lang="en-US" sz="2800" dirty="0"/>
              <a:t>Solution: Use Sierra Patron </a:t>
            </a:r>
            <a:r>
              <a:rPr lang="en-US" sz="2800" dirty="0" err="1"/>
              <a:t>ptype</a:t>
            </a:r>
            <a:r>
              <a:rPr lang="en-US" sz="2800" dirty="0"/>
              <a:t> to crosswalk their new status over to ILLiad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status in records for ILL users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40553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 Jacobson</DisplayName>
        <AccountId>18</AccountId>
        <AccountType/>
      </UserInfo>
      <UserInfo>
        <DisplayName>Stephanie Smith</DisplayName>
        <AccountId>58</AccountId>
        <AccountType/>
      </UserInfo>
      <UserInfo>
        <DisplayName>Ellen Wallace</DisplayName>
        <AccountId>39</AccountId>
        <AccountType/>
      </UserInfo>
    </SharedWithUsers>
    <MediaLengthInSeconds xmlns="1ee16b87-d06b-4acc-bab3-ebea1d9e5ffa" xsi:nil="true"/>
    <Image xmlns="a82fdb6e-c179-430d-8182-68f5a58a7f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B632626C47242ACF3B077C9BAEC55" ma:contentTypeVersion="22" ma:contentTypeDescription="Create a new document." ma:contentTypeScope="" ma:versionID="c8f74275c4c5ae93311d7d1c85fee7a9">
  <xsd:schema xmlns:xsd="http://www.w3.org/2001/XMLSchema" xmlns:xs="http://www.w3.org/2001/XMLSchema" xmlns:p="http://schemas.microsoft.com/office/2006/metadata/properties" xmlns:ns2="1ee16b87-d06b-4acc-bab3-ebea1d9e5ffa" xmlns:ns3="15b4db40-66c5-4774-a7a4-592c47258125" xmlns:ns4="a82fdb6e-c179-430d-8182-68f5a58a7fb4" targetNamespace="http://schemas.microsoft.com/office/2006/metadata/properties" ma:root="true" ma:fieldsID="67303df0d8e8b74d072de3270bc8af29" ns2:_="" ns3:_="" ns4:_="">
    <xsd:import namespace="1ee16b87-d06b-4acc-bab3-ebea1d9e5ffa"/>
    <xsd:import namespace="15b4db40-66c5-4774-a7a4-592c47258125"/>
    <xsd:import namespace="a82fdb6e-c179-430d-8182-68f5a58a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1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F9655-2023-4CDE-8CF6-16CB6DC1D549}">
  <ds:schemaRefs>
    <ds:schemaRef ds:uri="http://schemas.microsoft.com/office/2006/metadata/properties"/>
    <ds:schemaRef ds:uri="http://schemas.microsoft.com/office/infopath/2007/PartnerControls"/>
    <ds:schemaRef ds:uri="15b4db40-66c5-4774-a7a4-592c47258125"/>
    <ds:schemaRef ds:uri="1ee16b87-d06b-4acc-bab3-ebea1d9e5ffa"/>
    <ds:schemaRef ds:uri="a82fdb6e-c179-430d-8182-68f5a58a7fb4"/>
  </ds:schemaRefs>
</ds:datastoreItem>
</file>

<file path=customXml/itemProps2.xml><?xml version="1.0" encoding="utf-8"?>
<ds:datastoreItem xmlns:ds="http://schemas.openxmlformats.org/officeDocument/2006/customXml" ds:itemID="{2BF1133D-B442-4AEA-9C40-CBADD23E9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a82fdb6e-c179-430d-8182-68f5a58a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399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Roboto</vt:lpstr>
      <vt:lpstr>Roboto Medium</vt:lpstr>
      <vt:lpstr>Segoe UI Historic</vt:lpstr>
      <vt:lpstr>Wingdings</vt:lpstr>
      <vt:lpstr>Office Theme</vt:lpstr>
      <vt:lpstr>Automating user information</vt:lpstr>
      <vt:lpstr>Automation Timeline</vt:lpstr>
      <vt:lpstr>Reconciling users across systems </vt:lpstr>
      <vt:lpstr>Weekly update job</vt:lpstr>
      <vt:lpstr>Connections</vt:lpstr>
      <vt:lpstr>Double check data</vt:lpstr>
      <vt:lpstr>Importing feeds from Banner using Patron API</vt:lpstr>
      <vt:lpstr>Caveats: for Sierra Patron Update application</vt:lpstr>
      <vt:lpstr>Updating status in records for ILL users automatically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Fleming, Jason</cp:lastModifiedBy>
  <cp:revision>81</cp:revision>
  <dcterms:created xsi:type="dcterms:W3CDTF">2019-12-02T15:33:25Z</dcterms:created>
  <dcterms:modified xsi:type="dcterms:W3CDTF">2023-05-12T21:08:48Z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