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73" r:id="rId3"/>
    <p:sldId id="306" r:id="rId4"/>
    <p:sldId id="280" r:id="rId5"/>
    <p:sldId id="279" r:id="rId6"/>
    <p:sldId id="319" r:id="rId7"/>
    <p:sldId id="328" r:id="rId8"/>
    <p:sldId id="308" r:id="rId9"/>
    <p:sldId id="313" r:id="rId10"/>
    <p:sldId id="314" r:id="rId11"/>
    <p:sldId id="321" r:id="rId12"/>
    <p:sldId id="322" r:id="rId13"/>
    <p:sldId id="317" r:id="rId14"/>
    <p:sldId id="310" r:id="rId15"/>
    <p:sldId id="323" r:id="rId16"/>
    <p:sldId id="312" r:id="rId17"/>
    <p:sldId id="324" r:id="rId18"/>
    <p:sldId id="325" r:id="rId19"/>
    <p:sldId id="326" r:id="rId20"/>
    <p:sldId id="320" r:id="rId21"/>
    <p:sldId id="327" r:id="rId22"/>
    <p:sldId id="330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0"/>
    <a:srgbClr val="BFC2C1"/>
    <a:srgbClr val="CD0921"/>
    <a:srgbClr val="7C80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1000" autoAdjust="0"/>
  </p:normalViewPr>
  <p:slideViewPr>
    <p:cSldViewPr>
      <p:cViewPr varScale="1">
        <p:scale>
          <a:sx n="64" d="100"/>
          <a:sy n="64" d="100"/>
        </p:scale>
        <p:origin x="-7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D3E952-BABF-49EF-B064-C460D3224B2E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2B864D-A78E-4BFD-A8E4-616BD068C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</a:defRPr>
            </a:lvl1pPr>
          </a:lstStyle>
          <a:p>
            <a:pPr>
              <a:defRPr/>
            </a:pPr>
            <a:fld id="{02D40A1C-B1AA-432B-8311-E8998A89F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40A1C-B1AA-432B-8311-E8998A89FF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13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10.06.08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Library’s Brand: Taking Simple Steps for Great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E1DD6C9C-6D56-42A3-8EB7-0ECD4F4F6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40CC742F-A384-4A56-BF74-B12DB006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676900" cy="4648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EB117315-D9C0-4BF0-B539-AD48233F1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5658EB25-3933-4A11-BA6B-7922B90F4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6C8F92FD-6272-4AA6-8DF1-C44562E4D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D0795850-EA22-4198-9FCE-0CBA671E5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1CBFADAC-9502-4657-B53E-EB88AEC00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F3423B29-B689-4BE0-9235-528A1B1DA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No. </a:t>
            </a:r>
            <a:fld id="{A972A51A-88C1-431F-B828-B479B2BDD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552CFB84-E4A1-4DB6-9B1F-276CD730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No. </a:t>
            </a:r>
            <a:fld id="{B11D1A75-6FEF-479B-85C6-634BA62DB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3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40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4008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00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No. </a:t>
            </a:r>
            <a:fld id="{2A89F1D4-4C2C-494D-B9CF-9B3AAC6A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YANDELL@FAYLIB.OR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itle_image.jpg                                                0002FC5B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410200" y="25908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4780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rgbClr val="004780"/>
                </a:solidFill>
                <a:latin typeface="Georgia" charset="0"/>
              </a:rPr>
              <a:t>i</a:t>
            </a:r>
            <a:r>
              <a:rPr lang="en-US" dirty="0" smtClean="0">
                <a:solidFill>
                  <a:srgbClr val="004780"/>
                </a:solidFill>
                <a:latin typeface="Georgia" charset="0"/>
              </a:rPr>
              <a:t>-card: a library database card for every child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4780"/>
                </a:solidFill>
                <a:latin typeface="Georgia" charset="0"/>
              </a:rPr>
              <a:t>Gwyneth Jelinek &amp; Lynn Yandell</a:t>
            </a:r>
            <a:endParaRPr lang="en-US" sz="1400" dirty="0">
              <a:solidFill>
                <a:schemeClr val="bg2"/>
              </a:solidFill>
              <a:latin typeface="Georgia" charset="0"/>
            </a:endParaRPr>
          </a:p>
        </p:txBody>
      </p:sp>
      <p:pic>
        <p:nvPicPr>
          <p:cNvPr id="13317" name="Picture 9" descr="fpl_logo.jpg                                                   0002FC5BActive Jobs                    C45C8A0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48006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BE609E1F-CEA4-4A8B-928B-E7B6C7FE12B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Remove the blocks!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20486" name="Picture 4" descr="fpl_ppt_header_4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Once the records are imported, you must remove the default block placed on each </a:t>
            </a:r>
            <a:r>
              <a:rPr lang="en-US" dirty="0" smtClean="0">
                <a:latin typeface="+mn-lt"/>
              </a:rPr>
              <a:t>account. Create </a:t>
            </a:r>
            <a:r>
              <a:rPr lang="en-US" dirty="0">
                <a:latin typeface="+mn-lt"/>
              </a:rPr>
              <a:t>a record set with </a:t>
            </a: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following SQL in the find tool in Polaris</a:t>
            </a:r>
            <a:r>
              <a:rPr lang="en-US" dirty="0" smtClean="0">
                <a:latin typeface="+mn-lt"/>
              </a:rPr>
              <a:t>: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SELECT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Patrons.PatronID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FROM Patrons WHERE Barcode Like '55555%' and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systemblocks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&gt;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Tell Polaris you would like to open the record set. Make note of the record set ID # found at the top of the new record set, in this example the ID is 12365: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2689253B-1FA2-45CD-B39A-BD1516910BC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810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4343" name="Picture 4" descr="fpl_ppt_header_2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5943600" cy="38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4819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03B315A9-E066-4BF6-9F75-86B9575FB95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9463" name="Picture 4" descr="fpl_ppt_header_3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752599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Remote to the production server and open SQL Server Management Studio. Open a new query and copy/paste the following SQL and change </a:t>
            </a:r>
            <a:r>
              <a:rPr lang="en-US" dirty="0" err="1">
                <a:latin typeface="+mn-lt"/>
              </a:rPr>
              <a:t>RecordSetID</a:t>
            </a:r>
            <a:r>
              <a:rPr lang="en-US" dirty="0">
                <a:latin typeface="+mn-lt"/>
              </a:rPr>
              <a:t> = ##### to whatever your </a:t>
            </a:r>
            <a:r>
              <a:rPr lang="en-US" dirty="0" err="1">
                <a:latin typeface="+mn-lt"/>
              </a:rPr>
              <a:t>recrodset</a:t>
            </a:r>
            <a:r>
              <a:rPr lang="en-US" dirty="0">
                <a:latin typeface="+mn-lt"/>
              </a:rPr>
              <a:t> ID is, i.e. </a:t>
            </a:r>
            <a:r>
              <a:rPr lang="en-US" dirty="0" err="1">
                <a:latin typeface="+mn-lt"/>
              </a:rPr>
              <a:t>RecordSetID</a:t>
            </a:r>
            <a:r>
              <a:rPr lang="en-US" dirty="0">
                <a:latin typeface="+mn-lt"/>
              </a:rPr>
              <a:t> = 12365:</a:t>
            </a:r>
          </a:p>
          <a:p>
            <a:endParaRPr lang="en-US" sz="1600" dirty="0"/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begin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tran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update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Polaris.Patrons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set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SystemBlocks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=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SystemBlocks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- 512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where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PatronID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in 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(Select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PatronID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from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Polaris.PatronRecordSets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where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RecordSetID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= #####)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SystemBlocks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&gt;=512</a:t>
            </a:r>
          </a:p>
          <a:p>
            <a:r>
              <a:rPr lang="en-US" sz="1600" dirty="0"/>
              <a:t> </a:t>
            </a:r>
          </a:p>
          <a:p>
            <a:r>
              <a:rPr lang="en-US" dirty="0">
                <a:latin typeface="+mn-lt"/>
              </a:rPr>
              <a:t>Execute the query. </a:t>
            </a:r>
            <a:r>
              <a:rPr lang="en-US" dirty="0" smtClean="0">
                <a:latin typeface="+mn-lt"/>
              </a:rPr>
              <a:t>Look </a:t>
            </a:r>
            <a:r>
              <a:rPr lang="en-US" dirty="0">
                <a:latin typeface="+mn-lt"/>
              </a:rPr>
              <a:t>at the number of “rows affected” – it should match the number of records in your </a:t>
            </a:r>
            <a:r>
              <a:rPr lang="en-US" dirty="0" err="1">
                <a:latin typeface="+mn-lt"/>
              </a:rPr>
              <a:t>recordset</a:t>
            </a:r>
            <a:r>
              <a:rPr lang="en-US" dirty="0">
                <a:latin typeface="+mn-lt"/>
              </a:rPr>
              <a:t>. If the numbers match, commit. If number don’t match, rollback.</a:t>
            </a:r>
          </a:p>
        </p:txBody>
      </p:sp>
    </p:spTree>
    <p:extLst>
      <p:ext uri="{BB962C8B-B14F-4D97-AF65-F5344CB8AC3E}">
        <p14:creationId xmlns:p14="http://schemas.microsoft.com/office/powerpoint/2010/main" xmlns="" val="13884742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DFF1FEB2-B3D1-4C4B-8FF1-947C982BD4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733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sz="1600" b="1" dirty="0" smtClean="0"/>
          </a:p>
        </p:txBody>
      </p:sp>
      <p:pic>
        <p:nvPicPr>
          <p:cNvPr id="21511" name="Picture 4" descr="fpl_ppt_header_1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067550" cy="521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81909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BE609E1F-CEA4-4A8B-928B-E7B6C7FE12B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0486" name="Picture 4" descr="fpl_ppt_header_4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»"/>
              <a:defRPr/>
            </a:pPr>
            <a:endParaRPr lang="en-US" sz="1800" kern="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750808" cy="497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Distributing account numbers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429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Opt out list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Ordering cards: We decided that Middle school and younger would receive physical cards. Private schools also received physical cards.  Other students would access via the portal.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Card distribution set up through school librarians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Database demos offered to teachers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2689253B-1FA2-45CD-B39A-BD1516910BC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4343" name="Picture 4" descr="fpl_ppt_header_2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31968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Student accounts have the same address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590800"/>
            <a:ext cx="5562599" cy="3733800"/>
          </a:xfr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No. </a:t>
            </a:r>
            <a:fld id="{03B315A9-E066-4BF6-9F75-86B9575FB95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9463" name="Picture 4" descr="fpl_ppt_header_3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Teacher accounts have the same address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sz="1600" b="1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DFF1FEB2-B3D1-4C4B-8FF1-947C982BD4C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1511" name="Picture 4" descr="fpl_ppt_header_1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667" y="2667000"/>
            <a:ext cx="602413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041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Managing requests that come via portal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Use next barcode number in sequence and keep track of teacher vs. student cards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Email student/teacher 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-card number and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Check opt out list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Make sure school is participating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BE609E1F-CEA4-4A8B-928B-E7B6C7FE12B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0486" name="Picture 4" descr="fpl_ppt_header_4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0536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2689253B-1FA2-45CD-B39A-BD1516910BC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4343" name="Picture 4" descr="fpl_ppt_header_2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3861"/>
            <a:ext cx="7696201" cy="4800739"/>
          </a:xfrm>
        </p:spPr>
      </p:pic>
    </p:spTree>
    <p:extLst>
      <p:ext uri="{BB962C8B-B14F-4D97-AF65-F5344CB8AC3E}">
        <p14:creationId xmlns:p14="http://schemas.microsoft.com/office/powerpoint/2010/main" xmlns="" val="4086194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2689253B-1FA2-45CD-B39A-BD1516910BC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The big idea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810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We wanted to ensure that all children had access to our online databases if they could not get a borrowing card or if it was blocked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Started in 2013 as a pilot with one elementary and middle school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Limited to our service area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Expanded to all public schools in 2014 and added private schools in 2016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Teacher cards added in 2015</a:t>
            </a:r>
          </a:p>
        </p:txBody>
      </p:sp>
      <p:pic>
        <p:nvPicPr>
          <p:cNvPr id="14343" name="Picture 4" descr="fpl_ppt_header_2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03B315A9-E066-4BF6-9F75-86B9575FB95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Purge at end of year BEFORE the accounts expire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It’s easy to identify accounts to purge via address field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If your e-books are integrated with Polaris, some accounts won’t delete automatically because e-books are checked 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Make sure staff who work with the students/teachers are apprised of deletions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Teacher 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-cards are not purged.  At the beginning of each year, school staff rosters are checked to ensure teacher is still with the district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19463" name="Picture 4" descr="fpl_ppt_header_3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Database maintenance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354614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57487"/>
            <a:ext cx="77724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Questions?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Ask about our library expansion 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DFF1FEB2-B3D1-4C4B-8FF1-947C982BD4C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1511" name="Picture 4" descr="fpl_ppt_header_1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2886372"/>
            <a:ext cx="3834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LYANDELL@FAYLIB.ORG</a:t>
            </a:r>
            <a:endParaRPr lang="en-US" dirty="0" smtClean="0"/>
          </a:p>
          <a:p>
            <a:r>
              <a:rPr lang="en-US" dirty="0" smtClean="0"/>
              <a:t>GJELINEK@FAYLIB.ORG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353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No. </a:t>
            </a:r>
            <a:fld id="{5658EB25-3933-4A11-BA6B-7922B90F4A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5340"/>
            <a:ext cx="9144000" cy="5227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2827" y="353675"/>
            <a:ext cx="519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Library Journal 2005 Library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41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03B315A9-E066-4BF6-9F75-86B9575FB95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038600"/>
          </a:xfrm>
        </p:spPr>
        <p:txBody>
          <a:bodyPr/>
          <a:lstStyle/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Within the first two weeks of school, reach out to each school’s administration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Have your marketing department create a flyer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Explain the how, when, and why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Give them a hard deadline to provide a data file to the library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Follow up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Opt out list</a:t>
            </a:r>
          </a:p>
          <a:p>
            <a:pPr lvl="1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9463" name="Picture 4" descr="fpl_ppt_header_3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Communicating with schools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DFF1FEB2-B3D1-4C4B-8FF1-947C982BD4C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Getting the data into Polaris</a:t>
            </a:r>
            <a:endParaRPr lang="en-US" sz="32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733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FPL decided the cleanest operation was to wipe and recreate the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-cards annually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This provides an annual opportunity to market the library to the school system and parents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At the beginning of the school year the schools provide us with a student data </a:t>
            </a:r>
            <a:r>
              <a:rPr lang="en-US" sz="2400" dirty="0" smtClean="0">
                <a:solidFill>
                  <a:schemeClr val="tx1"/>
                </a:solidFill>
              </a:rPr>
              <a:t>file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A new patron code, FPS Internet, was created to restrict borrowing</a:t>
            </a:r>
          </a:p>
          <a:p>
            <a:pPr eaLnBrk="1" hangingPunct="1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*FPS = Fayetteville Public Schools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sz="1600" b="1" dirty="0" smtClean="0"/>
          </a:p>
        </p:txBody>
      </p:sp>
      <p:pic>
        <p:nvPicPr>
          <p:cNvPr id="21511" name="Picture 4" descr="fpl_ppt_header_1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BE609E1F-CEA4-4A8B-928B-E7B6C7FE12B9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0486" name="Picture 4" descr="fpl_ppt_header_4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362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»"/>
              <a:defRPr/>
            </a:pPr>
            <a:endParaRPr lang="en-US" sz="1800" kern="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652587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3200" dirty="0" smtClean="0">
                <a:latin typeface="+mj-lt"/>
              </a:rPr>
              <a:t>Data File (that we beg for)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>
                <a:latin typeface="+mn-lt"/>
              </a:rPr>
              <a:t>First Name</a:t>
            </a:r>
          </a:p>
          <a:p>
            <a:pPr lvl="1" eaLnBrk="1" hangingPunct="1"/>
            <a:r>
              <a:rPr lang="en-US" dirty="0" smtClean="0">
                <a:latin typeface="+mn-lt"/>
              </a:rPr>
              <a:t>Last Name</a:t>
            </a:r>
            <a:endParaRPr lang="en-US" dirty="0">
              <a:latin typeface="+mn-lt"/>
            </a:endParaRPr>
          </a:p>
          <a:p>
            <a:pPr lvl="1" eaLnBrk="1" hangingPunct="1"/>
            <a:r>
              <a:rPr lang="en-US" dirty="0">
                <a:latin typeface="+mn-lt"/>
              </a:rPr>
              <a:t>School</a:t>
            </a:r>
          </a:p>
          <a:p>
            <a:pPr lvl="1" eaLnBrk="1" hangingPunct="1"/>
            <a:r>
              <a:rPr lang="en-US" dirty="0">
                <a:latin typeface="+mn-lt"/>
              </a:rPr>
              <a:t>Grade</a:t>
            </a:r>
          </a:p>
          <a:p>
            <a:pPr lvl="1" eaLnBrk="1" hangingPunct="1"/>
            <a:r>
              <a:rPr lang="en-US" dirty="0" smtClean="0">
                <a:latin typeface="+mn-lt"/>
              </a:rPr>
              <a:t>Gender (M/F)</a:t>
            </a:r>
            <a:endParaRPr lang="en-US" dirty="0">
              <a:latin typeface="+mn-lt"/>
            </a:endParaRPr>
          </a:p>
          <a:p>
            <a:pPr lvl="1" eaLnBrk="1" hangingPunct="1"/>
            <a:r>
              <a:rPr lang="en-US" dirty="0">
                <a:latin typeface="+mn-lt"/>
              </a:rPr>
              <a:t>Birth </a:t>
            </a:r>
            <a:r>
              <a:rPr lang="en-US" dirty="0" smtClean="0">
                <a:latin typeface="+mn-lt"/>
              </a:rPr>
              <a:t>date (mm/</a:t>
            </a:r>
            <a:r>
              <a:rPr lang="en-US" dirty="0" err="1" smtClean="0">
                <a:latin typeface="+mn-lt"/>
              </a:rPr>
              <a:t>dd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yyyy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lvl="1" eaLnBrk="1" hangingPunct="1"/>
            <a:r>
              <a:rPr lang="en-US" dirty="0">
                <a:latin typeface="+mn-lt"/>
              </a:rPr>
              <a:t>Homeroom</a:t>
            </a:r>
          </a:p>
          <a:p>
            <a:pPr lvl="1" eaLnBrk="1" hangingPunct="1"/>
            <a:r>
              <a:rPr lang="en-US" dirty="0" smtClean="0">
                <a:latin typeface="+mn-lt"/>
              </a:rPr>
              <a:t>Homeroom Teacher Name</a:t>
            </a:r>
          </a:p>
          <a:p>
            <a:pPr lvl="1" eaLnBrk="1" hangingPunct="1"/>
            <a:endParaRPr lang="en-US" dirty="0">
              <a:latin typeface="+mn-lt"/>
            </a:endParaRPr>
          </a:p>
          <a:p>
            <a:pPr lvl="1" eaLnBrk="1" hangingPunct="1"/>
            <a:r>
              <a:rPr lang="en-US" dirty="0" smtClean="0">
                <a:latin typeface="+mn-lt"/>
              </a:rPr>
              <a:t>I </a:t>
            </a:r>
            <a:r>
              <a:rPr lang="en-US" dirty="0" err="1" smtClean="0">
                <a:latin typeface="+mn-lt"/>
              </a:rPr>
              <a:t>gotta</a:t>
            </a:r>
            <a:r>
              <a:rPr lang="en-US" dirty="0" smtClean="0">
                <a:latin typeface="+mn-lt"/>
              </a:rPr>
              <a:t> make 56 fields out of this?</a:t>
            </a:r>
            <a:endParaRPr lang="en-US" dirty="0">
              <a:latin typeface="+mn-lt"/>
            </a:endParaRPr>
          </a:p>
        </p:txBody>
      </p:sp>
      <p:pic>
        <p:nvPicPr>
          <p:cNvPr id="1028" name="Picture 4" descr="Image result for cute kitt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536" y="2362200"/>
            <a:ext cx="36852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2689253B-1FA2-45CD-B39A-BD1516910BC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Massage the data for import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Import the school data into Microsoft Access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Create a </a:t>
            </a:r>
            <a:r>
              <a:rPr lang="en-US" sz="2400" i="1" dirty="0">
                <a:solidFill>
                  <a:schemeClr val="tx1"/>
                </a:solidFill>
              </a:rPr>
              <a:t>make-table query </a:t>
            </a:r>
            <a:r>
              <a:rPr lang="en-US" sz="2400" dirty="0">
                <a:solidFill>
                  <a:schemeClr val="tx1"/>
                </a:solidFill>
              </a:rPr>
              <a:t>that selects the data from this </a:t>
            </a:r>
            <a:r>
              <a:rPr lang="en-US" sz="2400" dirty="0" smtClean="0">
                <a:solidFill>
                  <a:schemeClr val="tx1"/>
                </a:solidFill>
              </a:rPr>
              <a:t>newly </a:t>
            </a:r>
            <a:r>
              <a:rPr lang="en-US" sz="2400" dirty="0">
                <a:solidFill>
                  <a:schemeClr val="tx1"/>
                </a:solidFill>
              </a:rPr>
              <a:t>imported table of student records and adds a field called “Barcode”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New barcode value is created by adding database record ID + </a:t>
            </a:r>
            <a:r>
              <a:rPr lang="en-US" sz="2400" dirty="0" smtClean="0">
                <a:solidFill>
                  <a:schemeClr val="tx1"/>
                </a:solidFill>
              </a:rPr>
              <a:t>55,555,000,000,000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4343" name="Picture 4" descr="fpl_ppt_header_2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cute kitt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57701"/>
            <a:ext cx="3051175" cy="19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692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2689253B-1FA2-45CD-B39A-BD1516910BC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Massage the data for import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Using </a:t>
            </a:r>
            <a:r>
              <a:rPr lang="en-US" sz="2400" dirty="0">
                <a:solidFill>
                  <a:schemeClr val="tx1"/>
                </a:solidFill>
              </a:rPr>
              <a:t>the columns defined in the Polaris documentation, </a:t>
            </a:r>
            <a:r>
              <a:rPr lang="en-US" sz="2400" u="sng" dirty="0">
                <a:solidFill>
                  <a:schemeClr val="tx1"/>
                </a:solidFill>
              </a:rPr>
              <a:t>Importing Student Records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Create a </a:t>
            </a:r>
            <a:r>
              <a:rPr lang="en-US" i="1" dirty="0">
                <a:solidFill>
                  <a:schemeClr val="tx1"/>
                </a:solidFill>
              </a:rPr>
              <a:t>select</a:t>
            </a:r>
            <a:r>
              <a:rPr lang="en-US" dirty="0">
                <a:solidFill>
                  <a:schemeClr val="tx1"/>
                </a:solidFill>
              </a:rPr>
              <a:t> query that creates all of the other fields that the Polaris import tool is expecting, 56 fields in all!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Export the results of this query as a pipe “|” delimited text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Open the newly created text file in Notepad and insert a row on the top line in the following format: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1|&lt;time&gt;|&lt;date&gt;|&lt;</a:t>
            </a:r>
            <a:r>
              <a:rPr lang="en-US" dirty="0" err="1">
                <a:solidFill>
                  <a:schemeClr val="tx1"/>
                </a:solidFill>
              </a:rPr>
              <a:t>branchID</a:t>
            </a:r>
            <a:r>
              <a:rPr lang="en-US" dirty="0">
                <a:solidFill>
                  <a:schemeClr val="tx1"/>
                </a:solidFill>
              </a:rPr>
              <a:t>&gt;|&lt;</a:t>
            </a:r>
            <a:r>
              <a:rPr lang="en-US" dirty="0" err="1">
                <a:solidFill>
                  <a:schemeClr val="tx1"/>
                </a:solidFill>
              </a:rPr>
              <a:t>userID</a:t>
            </a:r>
            <a:r>
              <a:rPr lang="en-US" dirty="0">
                <a:solidFill>
                  <a:schemeClr val="tx1"/>
                </a:solidFill>
              </a:rPr>
              <a:t>&gt;|&lt;</a:t>
            </a:r>
            <a:r>
              <a:rPr lang="en-US" dirty="0" err="1">
                <a:solidFill>
                  <a:schemeClr val="tx1"/>
                </a:solidFill>
              </a:rPr>
              <a:t>workstationID</a:t>
            </a:r>
            <a:r>
              <a:rPr lang="en-US" dirty="0">
                <a:solidFill>
                  <a:schemeClr val="tx1"/>
                </a:solidFill>
              </a:rPr>
              <a:t>&gt;|20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4343" name="Picture 4" descr="fpl_ppt_header_2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03970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03B315A9-E066-4BF6-9F75-86B9575FB95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0386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Rename the text file to the following format: Begin file name with PTF_&lt;date </a:t>
            </a:r>
            <a:r>
              <a:rPr lang="en-US" sz="2400" dirty="0" err="1">
                <a:solidFill>
                  <a:schemeClr val="tx1"/>
                </a:solidFill>
              </a:rPr>
              <a:t>yyyymmdd</a:t>
            </a:r>
            <a:r>
              <a:rPr lang="en-US" sz="2400" dirty="0">
                <a:solidFill>
                  <a:schemeClr val="tx1"/>
                </a:solidFill>
              </a:rPr>
              <a:t>&gt;&lt;time </a:t>
            </a:r>
            <a:r>
              <a:rPr lang="en-US" sz="2400" dirty="0" err="1">
                <a:solidFill>
                  <a:schemeClr val="tx1"/>
                </a:solidFill>
              </a:rPr>
              <a:t>hhmmss</a:t>
            </a:r>
            <a:r>
              <a:rPr lang="en-US" sz="2400" dirty="0">
                <a:solidFill>
                  <a:schemeClr val="tx1"/>
                </a:solidFill>
              </a:rPr>
              <a:t>&gt;_&lt;workstation name&gt;.TRN</a:t>
            </a: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PTF_20150115100000_LYANDELL.TRN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Copy the file to C:\ProgramData\Polaris\&lt;current version&gt;\</a:t>
            </a:r>
            <a:r>
              <a:rPr lang="en-US" sz="2400" dirty="0" err="1">
                <a:solidFill>
                  <a:schemeClr val="tx1"/>
                </a:solidFill>
              </a:rPr>
              <a:t>OfflineTransaction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Open Polaris and click Circulation-&gt;Bookmobile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19463" name="Picture 4" descr="fpl_ppt_header_3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Massage the data for import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No. </a:t>
            </a:r>
            <a:fld id="{DFF1FEB2-B3D1-4C4B-8FF1-947C982BD4C5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1511" name="Picture 4" descr="fpl_ppt_header_1.jpg                                           0002FF0DActive Jobs                    C45C8A0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438400"/>
            <a:ext cx="50196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12168</TotalTime>
  <Words>843</Words>
  <Application>Microsoft Office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The big idea</vt:lpstr>
      <vt:lpstr>Communicating with schools</vt:lpstr>
      <vt:lpstr>Getting the data into Polaris</vt:lpstr>
      <vt:lpstr>Slide 5</vt:lpstr>
      <vt:lpstr>Massage the data for import</vt:lpstr>
      <vt:lpstr>Massage the data for import</vt:lpstr>
      <vt:lpstr>Massage the data for import</vt:lpstr>
      <vt:lpstr>Slide 9</vt:lpstr>
      <vt:lpstr>Remove the blocks!</vt:lpstr>
      <vt:lpstr>Slide 11</vt:lpstr>
      <vt:lpstr>Slide 12</vt:lpstr>
      <vt:lpstr>Slide 13</vt:lpstr>
      <vt:lpstr>Slide 14</vt:lpstr>
      <vt:lpstr>Distributing account numbers </vt:lpstr>
      <vt:lpstr>Student accounts have the same address</vt:lpstr>
      <vt:lpstr>Teacher accounts have the same address</vt:lpstr>
      <vt:lpstr>Managing requests that come via portal</vt:lpstr>
      <vt:lpstr>Slide 19</vt:lpstr>
      <vt:lpstr>Database maintenance</vt:lpstr>
      <vt:lpstr>Questions?     Ask about our library expansion </vt:lpstr>
      <vt:lpstr>Slide 22</vt:lpstr>
    </vt:vector>
  </TitlesOfParts>
  <Company>_x0002_蓕暤卌䐸뿿좀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Trial User</dc:creator>
  <cp:lastModifiedBy>Lynn Yandell</cp:lastModifiedBy>
  <cp:revision>240</cp:revision>
  <dcterms:created xsi:type="dcterms:W3CDTF">2008-09-26T15:09:39Z</dcterms:created>
  <dcterms:modified xsi:type="dcterms:W3CDTF">2018-05-09T21:18:10Z</dcterms:modified>
</cp:coreProperties>
</file>