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1" r:id="rId3"/>
    <p:sldId id="257" r:id="rId4"/>
    <p:sldId id="260" r:id="rId5"/>
    <p:sldId id="258" r:id="rId6"/>
    <p:sldId id="262" r:id="rId7"/>
    <p:sldId id="271" r:id="rId8"/>
    <p:sldId id="272" r:id="rId9"/>
    <p:sldId id="273" r:id="rId10"/>
    <p:sldId id="265" r:id="rId11"/>
    <p:sldId id="263" r:id="rId12"/>
    <p:sldId id="264" r:id="rId13"/>
    <p:sldId id="267" r:id="rId14"/>
    <p:sldId id="268" r:id="rId15"/>
    <p:sldId id="269" r:id="rId16"/>
    <p:sldId id="266" r:id="rId17"/>
    <p:sldId id="270" r:id="rId18"/>
    <p:sldId id="274" r:id="rId19"/>
    <p:sldId id="259" r:id="rId20"/>
  </p:sldIdLst>
  <p:sldSz cx="9144000" cy="5143500" type="screen16x9"/>
  <p:notesSz cx="9312275" cy="7026275"/>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81E"/>
    <a:srgbClr val="F7941E"/>
    <a:srgbClr val="4A76B7"/>
    <a:srgbClr val="4E76AD"/>
    <a:srgbClr val="414042"/>
    <a:srgbClr val="444444"/>
    <a:srgbClr val="58595B"/>
    <a:srgbClr val="6C9DD3"/>
    <a:srgbClr val="2887A4"/>
    <a:srgbClr val="D94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606853-7671-496A-8E4F-DF71F8EC918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3" autoAdjust="0"/>
    <p:restoredTop sz="94660"/>
  </p:normalViewPr>
  <p:slideViewPr>
    <p:cSldViewPr snapToGrid="0" snapToObjects="1">
      <p:cViewPr varScale="1">
        <p:scale>
          <a:sx n="120" d="100"/>
          <a:sy n="120" d="100"/>
        </p:scale>
        <p:origin x="69" y="2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0D4868CA-1A85-4FDC-9DB5-89BA030C6D27}" type="datetimeFigureOut">
              <a:rPr lang="en-US" smtClean="0"/>
              <a:t>4/1/2016</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AD5488CF-5725-41F1-A0C6-F8E04B42181D}" type="slidenum">
              <a:rPr lang="en-US" smtClean="0"/>
              <a:t>‹#›</a:t>
            </a:fld>
            <a:endParaRPr lang="en-US"/>
          </a:p>
        </p:txBody>
      </p:sp>
    </p:spTree>
    <p:extLst>
      <p:ext uri="{BB962C8B-B14F-4D97-AF65-F5344CB8AC3E}">
        <p14:creationId xmlns:p14="http://schemas.microsoft.com/office/powerpoint/2010/main" val="196084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thank you all for coming to this late session on the last day.</a:t>
            </a:r>
          </a:p>
          <a:p>
            <a:endParaRPr lang="en-US" dirty="0" smtClean="0"/>
          </a:p>
          <a:p>
            <a:r>
              <a:rPr lang="en-US" dirty="0" smtClean="0"/>
              <a:t>I wanted to report on this project that we undertook at my library last Fall</a:t>
            </a:r>
          </a:p>
          <a:p>
            <a:endParaRPr lang="en-US" dirty="0" smtClean="0"/>
          </a:p>
          <a:p>
            <a:r>
              <a:rPr lang="en-US" dirty="0" smtClean="0"/>
              <a:t>I know that there are different practices across libraries, but I hope that some of this still might be helpful to </a:t>
            </a:r>
            <a:r>
              <a:rPr lang="en-US" dirty="0" err="1" smtClean="0"/>
              <a:t>exxplain</a:t>
            </a:r>
            <a:r>
              <a:rPr lang="en-US" dirty="0" smtClean="0"/>
              <a:t> </a:t>
            </a:r>
          </a:p>
          <a:p>
            <a:endParaRPr lang="en-US" dirty="0" smtClean="0"/>
          </a:p>
          <a:p>
            <a:r>
              <a:rPr lang="en-US" dirty="0" smtClean="0"/>
              <a:t>I work at a medium sized academic library. W have a number of librarians who serve as liaisons to different academic departments across campus. Part of their job is to order books in different disciplines using funds that we have set up.</a:t>
            </a:r>
          </a:p>
          <a:p>
            <a:endParaRPr lang="en-US" dirty="0" smtClean="0"/>
          </a:p>
          <a:p>
            <a:r>
              <a:rPr lang="en-US" dirty="0" smtClean="0"/>
              <a:t>This process is mostly straightforward so it probably won't take the entire hour to go over this, but I will take questions and we can have a conversation at the end.</a:t>
            </a:r>
          </a:p>
          <a:p>
            <a:endParaRPr lang="en-US" dirty="0" smtClean="0"/>
          </a:p>
          <a:p>
            <a:r>
              <a:rPr lang="en-US" dirty="0" smtClean="0"/>
              <a:t>We are still in our early stages of this kind of development with sierra so I am eager to hear your ideas to take back home!</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2</a:t>
            </a:fld>
            <a:endParaRPr lang="en-US"/>
          </a:p>
        </p:txBody>
      </p:sp>
    </p:spTree>
    <p:extLst>
      <p:ext uri="{BB962C8B-B14F-4D97-AF65-F5344CB8AC3E}">
        <p14:creationId xmlns:p14="http://schemas.microsoft.com/office/powerpoint/2010/main" val="50439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went to the Sierra DNA at techdocs.iii.com to start collecting where the different elements that were needed and determine the best way to join the information. I also started putting together notes for the web developer so they would know how different queries should work together. This is just one of the tables we needed to get all of the information for this request.</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11</a:t>
            </a:fld>
            <a:endParaRPr lang="en-US"/>
          </a:p>
        </p:txBody>
      </p:sp>
    </p:spTree>
    <p:extLst>
      <p:ext uri="{BB962C8B-B14F-4D97-AF65-F5344CB8AC3E}">
        <p14:creationId xmlns:p14="http://schemas.microsoft.com/office/powerpoint/2010/main" val="313450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query that gets the general fund information. This information is completely viewable within sierra, we are just duplicating that view using queries. We </a:t>
            </a:r>
            <a:r>
              <a:rPr lang="en-US" dirty="0" err="1" smtClean="0"/>
              <a:t>wrren't</a:t>
            </a:r>
            <a:r>
              <a:rPr lang="en-US" dirty="0" smtClean="0"/>
              <a:t> totally sure how some of these numbers were generated when the project started because it was the beginning of the </a:t>
            </a:r>
            <a:r>
              <a:rPr lang="en-US" dirty="0" err="1" smtClean="0"/>
              <a:t>seemester</a:t>
            </a:r>
            <a:r>
              <a:rPr lang="en-US" dirty="0" smtClean="0"/>
              <a:t> so nothing was really encumbered yet. So as you can see this selected section changed because we found out that we weren't correctly calculating the free balance correctly</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12</a:t>
            </a:fld>
            <a:endParaRPr lang="en-US"/>
          </a:p>
        </p:txBody>
      </p:sp>
    </p:spTree>
    <p:extLst>
      <p:ext uri="{BB962C8B-B14F-4D97-AF65-F5344CB8AC3E}">
        <p14:creationId xmlns:p14="http://schemas.microsoft.com/office/powerpoint/2010/main" val="167174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query gets most of the order and invoice information. When there are a lot of orders it does take a little bit too generate. So far we haven't seen it time out though</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13</a:t>
            </a:fld>
            <a:endParaRPr lang="en-US"/>
          </a:p>
        </p:txBody>
      </p:sp>
    </p:spTree>
    <p:extLst>
      <p:ext uri="{BB962C8B-B14F-4D97-AF65-F5344CB8AC3E}">
        <p14:creationId xmlns:p14="http://schemas.microsoft.com/office/powerpoint/2010/main" val="161914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one additional piece of information we couldn't get from the previous query and that was the name of the person who requested the item.</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14</a:t>
            </a:fld>
            <a:endParaRPr lang="en-US"/>
          </a:p>
        </p:txBody>
      </p:sp>
    </p:spTree>
    <p:extLst>
      <p:ext uri="{BB962C8B-B14F-4D97-AF65-F5344CB8AC3E}">
        <p14:creationId xmlns:p14="http://schemas.microsoft.com/office/powerpoint/2010/main" val="352913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authentication screen uses </a:t>
            </a:r>
            <a:r>
              <a:rPr lang="en-US" sz="1200" b="0" i="0" kern="1200" dirty="0" err="1" smtClean="0">
                <a:solidFill>
                  <a:schemeClr val="tx1"/>
                </a:solidFill>
                <a:effectLst/>
                <a:latin typeface="+mn-lt"/>
                <a:ea typeface="+mn-ea"/>
                <a:cs typeface="+mn-cs"/>
              </a:rPr>
              <a:t>ldap</a:t>
            </a:r>
            <a:r>
              <a:rPr lang="en-US" sz="1200" b="0" i="0" kern="1200" dirty="0" smtClean="0">
                <a:solidFill>
                  <a:schemeClr val="tx1"/>
                </a:solidFill>
                <a:effectLst/>
                <a:latin typeface="+mn-lt"/>
                <a:ea typeface="+mn-ea"/>
                <a:cs typeface="+mn-cs"/>
              </a:rPr>
              <a:t> and is restricted to library staff.</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15</a:t>
            </a:fld>
            <a:endParaRPr lang="en-US"/>
          </a:p>
        </p:txBody>
      </p:sp>
    </p:spTree>
    <p:extLst>
      <p:ext uri="{BB962C8B-B14F-4D97-AF65-F5344CB8AC3E}">
        <p14:creationId xmlns:p14="http://schemas.microsoft.com/office/powerpoint/2010/main" val="294974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where all the funds are displayed with their overview of information</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16</a:t>
            </a:fld>
            <a:endParaRPr lang="en-US"/>
          </a:p>
        </p:txBody>
      </p:sp>
    </p:spTree>
    <p:extLst>
      <p:ext uri="{BB962C8B-B14F-4D97-AF65-F5344CB8AC3E}">
        <p14:creationId xmlns:p14="http://schemas.microsoft.com/office/powerpoint/2010/main" val="184381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where the order information is displayed. Some of this is not available view </a:t>
            </a:r>
            <a:r>
              <a:rPr lang="en-US" sz="1200" b="0" i="0" kern="1200" dirty="0" err="1" smtClean="0">
                <a:solidFill>
                  <a:schemeClr val="tx1"/>
                </a:solidFill>
                <a:effectLst/>
                <a:latin typeface="+mn-lt"/>
                <a:ea typeface="+mn-ea"/>
                <a:cs typeface="+mn-cs"/>
              </a:rPr>
              <a:t>view</a:t>
            </a:r>
            <a:r>
              <a:rPr lang="en-US" sz="1200" b="0" i="0" kern="1200" dirty="0" smtClean="0">
                <a:solidFill>
                  <a:schemeClr val="tx1"/>
                </a:solidFill>
                <a:effectLst/>
                <a:latin typeface="+mn-lt"/>
                <a:ea typeface="+mn-ea"/>
                <a:cs typeface="+mn-cs"/>
              </a:rPr>
              <a:t> funds even if the specific title was still in there, but it was requested in the project request for the selectors to use</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17</a:t>
            </a:fld>
            <a:endParaRPr lang="en-US"/>
          </a:p>
        </p:txBody>
      </p:sp>
    </p:spTree>
    <p:extLst>
      <p:ext uri="{BB962C8B-B14F-4D97-AF65-F5344CB8AC3E}">
        <p14:creationId xmlns:p14="http://schemas.microsoft.com/office/powerpoint/2010/main" val="205196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a snippet of what the PHP code looks like in the backend.</a:t>
            </a:r>
          </a:p>
          <a:p>
            <a:r>
              <a:rPr lang="en-US" sz="1200" b="0" i="0" kern="1200" dirty="0" smtClean="0">
                <a:solidFill>
                  <a:schemeClr val="tx1"/>
                </a:solidFill>
                <a:effectLst/>
                <a:latin typeface="+mn-lt"/>
                <a:ea typeface="+mn-ea"/>
                <a:cs typeface="+mn-cs"/>
              </a:rPr>
              <a:t>Our developer uses </a:t>
            </a:r>
            <a:r>
              <a:rPr lang="en-US" sz="1200" b="0" i="0" kern="1200" dirty="0" err="1" smtClean="0">
                <a:solidFill>
                  <a:schemeClr val="tx1"/>
                </a:solidFill>
                <a:effectLst/>
                <a:latin typeface="+mn-lt"/>
                <a:ea typeface="+mn-ea"/>
                <a:cs typeface="+mn-cs"/>
              </a:rPr>
              <a:t>Yii</a:t>
            </a:r>
            <a:r>
              <a:rPr lang="en-US" sz="1200" b="0" i="0" kern="1200" dirty="0" smtClean="0">
                <a:solidFill>
                  <a:schemeClr val="tx1"/>
                </a:solidFill>
                <a:effectLst/>
                <a:latin typeface="+mn-lt"/>
                <a:ea typeface="+mn-ea"/>
                <a:cs typeface="+mn-cs"/>
              </a:rPr>
              <a:t> PHP to put the application developer using the Model View Controller framework.</a:t>
            </a:r>
          </a:p>
          <a:p>
            <a:r>
              <a:rPr lang="en-US" sz="1200" b="0" i="0" kern="1200" dirty="0" smtClean="0">
                <a:solidFill>
                  <a:schemeClr val="tx1"/>
                </a:solidFill>
                <a:effectLst/>
                <a:latin typeface="+mn-lt"/>
                <a:ea typeface="+mn-ea"/>
                <a:cs typeface="+mn-cs"/>
              </a:rPr>
              <a:t>Currently he has the code on </a:t>
            </a:r>
            <a:r>
              <a:rPr lang="en-US" sz="1200" b="0" i="0" kern="1200" dirty="0" err="1" smtClean="0">
                <a:solidFill>
                  <a:schemeClr val="tx1"/>
                </a:solidFill>
                <a:effectLst/>
                <a:latin typeface="+mn-lt"/>
                <a:ea typeface="+mn-ea"/>
                <a:cs typeface="+mn-cs"/>
              </a:rPr>
              <a:t>GitLabs</a:t>
            </a:r>
            <a:r>
              <a:rPr lang="en-US" sz="1200" b="0" i="0" kern="1200" dirty="0" smtClean="0">
                <a:solidFill>
                  <a:schemeClr val="tx1"/>
                </a:solidFill>
                <a:effectLst/>
                <a:latin typeface="+mn-lt"/>
                <a:ea typeface="+mn-ea"/>
                <a:cs typeface="+mn-cs"/>
              </a:rPr>
              <a:t> marked as private but when I get back I can talk to him about making this </a:t>
            </a:r>
            <a:r>
              <a:rPr lang="en-US" sz="1200" b="0" i="0" kern="1200" dirty="0" err="1" smtClean="0">
                <a:solidFill>
                  <a:schemeClr val="tx1"/>
                </a:solidFill>
                <a:effectLst/>
                <a:latin typeface="+mn-lt"/>
                <a:ea typeface="+mn-ea"/>
                <a:cs typeface="+mn-cs"/>
              </a:rPr>
              <a:t>availailable</a:t>
            </a:r>
            <a:r>
              <a:rPr lang="en-US" sz="1200" b="0" i="0" kern="1200" dirty="0" smtClean="0">
                <a:solidFill>
                  <a:schemeClr val="tx1"/>
                </a:solidFill>
                <a:effectLst/>
                <a:latin typeface="+mn-lt"/>
                <a:ea typeface="+mn-ea"/>
                <a:cs typeface="+mn-cs"/>
              </a:rPr>
              <a:t> to the community</a:t>
            </a:r>
          </a:p>
          <a:p>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18</a:t>
            </a:fld>
            <a:endParaRPr lang="en-US"/>
          </a:p>
        </p:txBody>
      </p:sp>
    </p:spTree>
    <p:extLst>
      <p:ext uri="{BB962C8B-B14F-4D97-AF65-F5344CB8AC3E}">
        <p14:creationId xmlns:p14="http://schemas.microsoft.com/office/powerpoint/2010/main" val="26961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met with the business manager to try and figure out how she uses the fund module. When she runs the Fund activity report it clears the activity from showing up. It was determined by the Collections manager that the Liaisons for the different funds need to know what is going on with the fund</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3</a:t>
            </a:fld>
            <a:endParaRPr lang="en-US"/>
          </a:p>
        </p:txBody>
      </p:sp>
    </p:spTree>
    <p:extLst>
      <p:ext uri="{BB962C8B-B14F-4D97-AF65-F5344CB8AC3E}">
        <p14:creationId xmlns:p14="http://schemas.microsoft.com/office/powerpoint/2010/main" val="29233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it's not just that the items ordered/being ordered against aren't showing up. The reason they can't just keep a tally off this </a:t>
            </a:r>
            <a:r>
              <a:rPr lang="en-US" dirty="0" err="1" smtClean="0"/>
              <a:t>theirselves</a:t>
            </a:r>
            <a:r>
              <a:rPr lang="en-US" dirty="0" smtClean="0"/>
              <a:t> is that they aren't the only ones ordering against these funds. Any faculty member in the department who requests something or get something through PDA then the orders are placed against these funds. Also this information even when it is present in the activity report it doesn't display who requested the item</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4</a:t>
            </a:fld>
            <a:endParaRPr lang="en-US"/>
          </a:p>
        </p:txBody>
      </p:sp>
    </p:spTree>
    <p:extLst>
      <p:ext uri="{BB962C8B-B14F-4D97-AF65-F5344CB8AC3E}">
        <p14:creationId xmlns:p14="http://schemas.microsoft.com/office/powerpoint/2010/main" val="173421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might not be true of all selectors but Sierra is definitely not the easiest interface for them to go to and occasionally retrieve this kind of information. So part of our effort is to reduce barriers for librarians</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5</a:t>
            </a:fld>
            <a:endParaRPr lang="en-US"/>
          </a:p>
        </p:txBody>
      </p:sp>
    </p:spTree>
    <p:extLst>
      <p:ext uri="{BB962C8B-B14F-4D97-AF65-F5344CB8AC3E}">
        <p14:creationId xmlns:p14="http://schemas.microsoft.com/office/powerpoint/2010/main" val="3114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collection coordinator approached me with this problem, and asked if we could develop a solution.</a:t>
            </a:r>
          </a:p>
          <a:p>
            <a:endParaRPr lang="en-US" dirty="0" smtClean="0"/>
          </a:p>
          <a:p>
            <a:r>
              <a:rPr lang="en-US" dirty="0" smtClean="0"/>
              <a:t>Create a web application that will allow selectors to easily see what titles have been purchased for the fiscal year by their fund. Currently in Sierra this </a:t>
            </a:r>
            <a:r>
              <a:rPr lang="en-US" dirty="0" err="1" smtClean="0"/>
              <a:t>informaiton</a:t>
            </a:r>
            <a:r>
              <a:rPr lang="en-US" dirty="0" smtClean="0"/>
              <a:t> is wiped out on a monthly basis by Sherry doing Monthly Fund activity reports. Jeanne would like a breakdown of the Title, Date ordered, estimated price, date received, amount paid, selector initials, and requestor name for each entry</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6</a:t>
            </a:fld>
            <a:endParaRPr lang="en-US"/>
          </a:p>
        </p:txBody>
      </p:sp>
    </p:spTree>
    <p:extLst>
      <p:ext uri="{BB962C8B-B14F-4D97-AF65-F5344CB8AC3E}">
        <p14:creationId xmlns:p14="http://schemas.microsoft.com/office/powerpoint/2010/main" val="2637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staff at our library have access to this </a:t>
            </a:r>
            <a:r>
              <a:rPr lang="en-US" dirty="0" err="1" smtClean="0"/>
              <a:t>sharepoint</a:t>
            </a:r>
            <a:r>
              <a:rPr lang="en-US" dirty="0" smtClean="0"/>
              <a:t> form where they can ask it to start a new project of any variety. so for a project such as this they would come to this form and start the process</a:t>
            </a:r>
          </a:p>
          <a:p>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7</a:t>
            </a:fld>
            <a:endParaRPr lang="en-US"/>
          </a:p>
        </p:txBody>
      </p:sp>
    </p:spTree>
    <p:extLst>
      <p:ext uri="{BB962C8B-B14F-4D97-AF65-F5344CB8AC3E}">
        <p14:creationId xmlns:p14="http://schemas.microsoft.com/office/powerpoint/2010/main" val="187330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required and optional fields they can fill out to submit a project to us. It really helps when staff are specific about what they would like so that we can prioritize it successfully</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8</a:t>
            </a:fld>
            <a:endParaRPr lang="en-US"/>
          </a:p>
        </p:txBody>
      </p:sp>
    </p:spTree>
    <p:extLst>
      <p:ext uri="{BB962C8B-B14F-4D97-AF65-F5344CB8AC3E}">
        <p14:creationId xmlns:p14="http://schemas.microsoft.com/office/powerpoint/2010/main" val="389918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form is filled out and submitted the head of IT does a review and in this case I would go to the requestor and set up a meeting to talk about the issue.</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9</a:t>
            </a:fld>
            <a:endParaRPr lang="en-US"/>
          </a:p>
        </p:txBody>
      </p:sp>
    </p:spTree>
    <p:extLst>
      <p:ext uri="{BB962C8B-B14F-4D97-AF65-F5344CB8AC3E}">
        <p14:creationId xmlns:p14="http://schemas.microsoft.com/office/powerpoint/2010/main" val="250834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information they are looking for the web application to provide. There was also a discussion of how the information would be provided. Such as, they would first see an overview of all funds, and then click a specific fund to get more detailed information</a:t>
            </a:r>
            <a:endParaRPr lang="en-US" dirty="0"/>
          </a:p>
        </p:txBody>
      </p:sp>
      <p:sp>
        <p:nvSpPr>
          <p:cNvPr id="4" name="Slide Number Placeholder 3"/>
          <p:cNvSpPr>
            <a:spLocks noGrp="1"/>
          </p:cNvSpPr>
          <p:nvPr>
            <p:ph type="sldNum" sz="quarter" idx="10"/>
          </p:nvPr>
        </p:nvSpPr>
        <p:spPr/>
        <p:txBody>
          <a:bodyPr/>
          <a:lstStyle/>
          <a:p>
            <a:fld id="{AD5488CF-5725-41F1-A0C6-F8E04B42181D}" type="slidenum">
              <a:rPr lang="en-US" smtClean="0"/>
              <a:t>10</a:t>
            </a:fld>
            <a:endParaRPr lang="en-US"/>
          </a:p>
        </p:txBody>
      </p:sp>
    </p:spTree>
    <p:extLst>
      <p:ext uri="{BB962C8B-B14F-4D97-AF65-F5344CB8AC3E}">
        <p14:creationId xmlns:p14="http://schemas.microsoft.com/office/powerpoint/2010/main" val="93460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16" name="Title 1"/>
          <p:cNvSpPr>
            <a:spLocks noGrp="1"/>
          </p:cNvSpPr>
          <p:nvPr>
            <p:ph type="ctrTitle"/>
          </p:nvPr>
        </p:nvSpPr>
        <p:spPr>
          <a:xfrm>
            <a:off x="420281" y="451889"/>
            <a:ext cx="4735007" cy="468458"/>
          </a:xfrm>
        </p:spPr>
        <p:txBody>
          <a:bodyPr lIns="0" tIns="0" rIns="0" bIns="0" anchor="t" anchorCtr="0">
            <a:noAutofit/>
          </a:bodyPr>
          <a:lstStyle>
            <a:lvl1pPr algn="ctr">
              <a:defRPr sz="2400" b="1" i="0">
                <a:solidFill>
                  <a:srgbClr val="F7941E"/>
                </a:solidFill>
                <a:latin typeface="Helvetica"/>
                <a:cs typeface="Helvetica"/>
              </a:defRPr>
            </a:lvl1pPr>
          </a:lstStyle>
          <a:p>
            <a:r>
              <a:rPr lang="en-US" smtClean="0"/>
              <a:t>Click to edit Master title style</a:t>
            </a:r>
            <a:endParaRPr lang="en-US" dirty="0"/>
          </a:p>
        </p:txBody>
      </p:sp>
      <p:sp>
        <p:nvSpPr>
          <p:cNvPr id="17" name="Subtitle 2"/>
          <p:cNvSpPr>
            <a:spLocks noGrp="1"/>
          </p:cNvSpPr>
          <p:nvPr>
            <p:ph type="subTitle" idx="1"/>
          </p:nvPr>
        </p:nvSpPr>
        <p:spPr>
          <a:xfrm>
            <a:off x="420281" y="931136"/>
            <a:ext cx="4735007" cy="428728"/>
          </a:xfrm>
        </p:spPr>
        <p:txBody>
          <a:bodyPr lIns="0" tIns="0" rIns="0" bIns="0">
            <a:noAutofit/>
          </a:bodyPr>
          <a:lstStyle>
            <a:lvl1pPr marL="0" indent="0" algn="ct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4404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9696" y="471418"/>
            <a:ext cx="7468222" cy="377852"/>
          </a:xfrm>
          <a:prstGeom prst="rect">
            <a:avLst/>
          </a:prstGeom>
        </p:spPr>
        <p:txBody>
          <a:bodyPr vert="horz" lIns="0" tIns="0" rIns="0" bIns="0" rtlCol="0" anchor="t">
            <a:normAutofit/>
          </a:bodyPr>
          <a:lstStyle>
            <a:lvl1pPr>
              <a:defRPr b="1" i="0">
                <a:solidFill>
                  <a:srgbClr val="F7781E"/>
                </a:solidFill>
                <a:latin typeface="Helvetica"/>
                <a:cs typeface="Helvetica"/>
              </a:defRPr>
            </a:lvl1pPr>
          </a:lstStyle>
          <a:p>
            <a:r>
              <a:rPr lang="en-US" smtClean="0"/>
              <a:t>Click to edit Master title style</a:t>
            </a:r>
            <a:endParaRPr lang="en-US" dirty="0"/>
          </a:p>
        </p:txBody>
      </p:sp>
      <p:sp>
        <p:nvSpPr>
          <p:cNvPr id="15" name="Text Placeholder 2"/>
          <p:cNvSpPr>
            <a:spLocks noGrp="1"/>
          </p:cNvSpPr>
          <p:nvPr>
            <p:ph idx="1"/>
          </p:nvPr>
        </p:nvSpPr>
        <p:spPr>
          <a:xfrm>
            <a:off x="519696" y="1000560"/>
            <a:ext cx="7468222" cy="3251818"/>
          </a:xfrm>
          <a:prstGeom prst="rect">
            <a:avLst/>
          </a:prstGeom>
        </p:spPr>
        <p:txBody>
          <a:bodyPr vert="horz" lIns="0" tIns="0" rIns="0" bIns="0" rtlCol="0">
            <a:normAutofit/>
          </a:bodyPr>
          <a:lstStyle>
            <a:lvl1pPr>
              <a:defRPr>
                <a:solidFill>
                  <a:srgbClr val="414042"/>
                </a:solidFill>
              </a:defRPr>
            </a:lvl1pPr>
            <a:lvl2pPr>
              <a:defRPr>
                <a:solidFill>
                  <a:srgbClr val="414042"/>
                </a:solidFill>
              </a:defRPr>
            </a:lvl2pPr>
            <a:lvl3pPr>
              <a:defRPr>
                <a:solidFill>
                  <a:srgbClr val="414042"/>
                </a:solidFill>
              </a:defRPr>
            </a:lvl3pPr>
            <a:lvl4pPr>
              <a:defRPr>
                <a:solidFill>
                  <a:srgbClr val="414042"/>
                </a:solidFill>
              </a:defRPr>
            </a:lvl4pPr>
            <a:lvl5pP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97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4752" y="469870"/>
            <a:ext cx="8021734" cy="657225"/>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65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1200" y="1318045"/>
            <a:ext cx="5189283" cy="2963195"/>
          </a:xfrm>
        </p:spPr>
        <p:txBody>
          <a:bodyPr>
            <a:normAutofit/>
          </a:bodyPr>
          <a:lstStyle>
            <a:lvl1pPr marL="0" indent="0">
              <a:buNone/>
              <a:defRPr sz="2700">
                <a:solidFill>
                  <a:srgbClr val="414042"/>
                </a:solidFill>
              </a:defRPr>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Click icon to add picture</a:t>
            </a:r>
            <a:endParaRPr lang="en-US" dirty="0"/>
          </a:p>
        </p:txBody>
      </p:sp>
      <p:sp>
        <p:nvSpPr>
          <p:cNvPr id="21" name="Title Placeholder 1"/>
          <p:cNvSpPr>
            <a:spLocks noGrp="1"/>
          </p:cNvSpPr>
          <p:nvPr>
            <p:ph type="title"/>
          </p:nvPr>
        </p:nvSpPr>
        <p:spPr>
          <a:xfrm>
            <a:off x="510073" y="477423"/>
            <a:ext cx="7641453" cy="644923"/>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827740" y="1317582"/>
            <a:ext cx="2323786" cy="2963600"/>
          </a:xfrm>
        </p:spPr>
        <p:txBody>
          <a:bodyPr/>
          <a:lstStyle>
            <a:lvl1pPr>
              <a:buClr>
                <a:srgbClr val="000000"/>
              </a:buClr>
              <a:defRPr>
                <a:solidFill>
                  <a:srgbClr val="414042"/>
                </a:solidFill>
              </a:defRPr>
            </a:lvl1pPr>
            <a:lvl2pPr>
              <a:buClr>
                <a:srgbClr val="000000"/>
              </a:buClr>
              <a:defRPr>
                <a:solidFill>
                  <a:srgbClr val="414042"/>
                </a:solidFill>
              </a:defRPr>
            </a:lvl2pPr>
            <a:lvl3pPr>
              <a:buClr>
                <a:srgbClr val="000000"/>
              </a:buClr>
              <a:defRPr>
                <a:solidFill>
                  <a:srgbClr val="414042"/>
                </a:solidFill>
              </a:defRPr>
            </a:lvl3pPr>
            <a:lvl4pPr>
              <a:buClr>
                <a:srgbClr val="000000"/>
              </a:buClr>
              <a:defRPr>
                <a:solidFill>
                  <a:srgbClr val="414042"/>
                </a:solidFill>
              </a:defRPr>
            </a:lvl4pPr>
            <a:lvl5pPr>
              <a:buClr>
                <a:srgbClr val="000000"/>
              </a:buCl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986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6" name="Title 1"/>
          <p:cNvSpPr>
            <a:spLocks noGrp="1"/>
          </p:cNvSpPr>
          <p:nvPr>
            <p:ph type="ctrTitle"/>
          </p:nvPr>
        </p:nvSpPr>
        <p:spPr>
          <a:xfrm>
            <a:off x="577319" y="510381"/>
            <a:ext cx="4400404" cy="468458"/>
          </a:xfrm>
        </p:spPr>
        <p:txBody>
          <a:bodyPr lIns="0" tIns="0" rIns="0" bIns="0" anchor="t" anchorCtr="0">
            <a:noAutofit/>
          </a:bodyPr>
          <a:lstStyle>
            <a:lvl1pPr algn="r">
              <a:defRPr sz="2400" b="1" i="0">
                <a:solidFill>
                  <a:srgbClr val="F7941E"/>
                </a:solidFill>
                <a:latin typeface="Helvetica"/>
                <a:cs typeface="Helvetica"/>
              </a:defRPr>
            </a:lvl1pPr>
          </a:lstStyle>
          <a:p>
            <a:r>
              <a:rPr lang="en-US" smtClean="0"/>
              <a:t>Click to edit Master title style</a:t>
            </a:r>
            <a:endParaRPr lang="en-US" dirty="0"/>
          </a:p>
        </p:txBody>
      </p:sp>
      <p:sp>
        <p:nvSpPr>
          <p:cNvPr id="7" name="Subtitle 2"/>
          <p:cNvSpPr>
            <a:spLocks noGrp="1"/>
          </p:cNvSpPr>
          <p:nvPr>
            <p:ph type="subTitle" idx="1"/>
          </p:nvPr>
        </p:nvSpPr>
        <p:spPr>
          <a:xfrm>
            <a:off x="577319" y="1008870"/>
            <a:ext cx="4400404" cy="428728"/>
          </a:xfrm>
        </p:spPr>
        <p:txBody>
          <a:bodyPr lIns="0" tIns="0" rIns="0" bIns="0">
            <a:noAutofit/>
          </a:bodyPr>
          <a:lstStyle>
            <a:lvl1pPr marL="0" indent="0" algn="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9308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 slide3_bluegra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2" name="Title Placeholder 1"/>
          <p:cNvSpPr>
            <a:spLocks noGrp="1"/>
          </p:cNvSpPr>
          <p:nvPr>
            <p:ph type="title"/>
          </p:nvPr>
        </p:nvSpPr>
        <p:spPr>
          <a:xfrm>
            <a:off x="442704" y="394787"/>
            <a:ext cx="7679950" cy="463349"/>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2704" y="1010202"/>
            <a:ext cx="7679950" cy="319407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4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457181" rtl="0" eaLnBrk="1" latinLnBrk="0" hangingPunct="1">
        <a:lnSpc>
          <a:spcPct val="85000"/>
        </a:lnSpc>
        <a:spcBef>
          <a:spcPct val="0"/>
        </a:spcBef>
        <a:buNone/>
        <a:defRPr sz="2400" b="1" i="0" kern="1200">
          <a:solidFill>
            <a:srgbClr val="F7781E"/>
          </a:solidFill>
          <a:latin typeface="Helvetica"/>
          <a:ea typeface="+mj-ea"/>
          <a:cs typeface="Helvetica"/>
        </a:defRPr>
      </a:lvl1pPr>
    </p:titleStyle>
    <p:bodyStyle>
      <a:lvl1pPr marL="127414" indent="-127414" algn="l" defTabSz="457181" rtl="0" eaLnBrk="1" latinLnBrk="0" hangingPunct="1">
        <a:lnSpc>
          <a:spcPct val="85000"/>
        </a:lnSpc>
        <a:spcBef>
          <a:spcPct val="20000"/>
        </a:spcBef>
        <a:buClr>
          <a:srgbClr val="000000"/>
        </a:buClr>
        <a:buFont typeface="Arial"/>
        <a:buChar char="•"/>
        <a:defRPr sz="1800" b="0" i="0" kern="1200">
          <a:solidFill>
            <a:srgbClr val="414042"/>
          </a:solidFill>
          <a:latin typeface="Helvetica"/>
          <a:ea typeface="+mn-ea"/>
          <a:cs typeface="Helvetica"/>
        </a:defRPr>
      </a:lvl1pPr>
      <a:lvl2pPr marL="515610" indent="-173854" algn="l" defTabSz="457181" rtl="0" eaLnBrk="1" latinLnBrk="0" hangingPunct="1">
        <a:lnSpc>
          <a:spcPct val="85000"/>
        </a:lnSpc>
        <a:spcBef>
          <a:spcPct val="20000"/>
        </a:spcBef>
        <a:buClr>
          <a:srgbClr val="000000"/>
        </a:buClr>
        <a:buFont typeface="Arial"/>
        <a:buChar char="–"/>
        <a:defRPr sz="1500" b="0" i="0" kern="1200">
          <a:solidFill>
            <a:srgbClr val="414042"/>
          </a:solidFill>
          <a:latin typeface="Helvetica"/>
          <a:ea typeface="+mn-ea"/>
          <a:cs typeface="Helvetica"/>
        </a:defRPr>
      </a:lvl2pPr>
      <a:lvl3pPr marL="729951" indent="-126223"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3pPr>
      <a:lvl4pPr marL="984779" indent="-127414"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4pPr>
      <a:lvl5pPr marL="1158633" indent="-86928"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 y="1"/>
            <a:ext cx="9181446" cy="5169154"/>
          </a:xfrm>
          <a:prstGeom prst="rect">
            <a:avLst/>
          </a:prstGeom>
        </p:spPr>
      </p:pic>
    </p:spTree>
    <p:extLst>
      <p:ext uri="{BB962C8B-B14F-4D97-AF65-F5344CB8AC3E}">
        <p14:creationId xmlns:p14="http://schemas.microsoft.com/office/powerpoint/2010/main" val="33635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a:t>
            </a:r>
            <a:endParaRPr lang="en-US" dirty="0"/>
          </a:p>
        </p:txBody>
      </p:sp>
      <p:sp>
        <p:nvSpPr>
          <p:cNvPr id="3" name="Content Placeholder 2"/>
          <p:cNvSpPr>
            <a:spLocks noGrp="1"/>
          </p:cNvSpPr>
          <p:nvPr>
            <p:ph idx="1"/>
          </p:nvPr>
        </p:nvSpPr>
        <p:spPr/>
        <p:txBody>
          <a:bodyPr/>
          <a:lstStyle/>
          <a:p>
            <a:r>
              <a:rPr lang="en-US" dirty="0" smtClean="0"/>
              <a:t>Need to know how much is available in each fund at any given time</a:t>
            </a:r>
          </a:p>
          <a:p>
            <a:r>
              <a:rPr lang="en-US" dirty="0" smtClean="0"/>
              <a:t>Need to know items that have been ordered against a specific fund</a:t>
            </a:r>
            <a:endParaRPr lang="en-US" dirty="0"/>
          </a:p>
        </p:txBody>
      </p:sp>
    </p:spTree>
    <p:extLst>
      <p:ext uri="{BB962C8B-B14F-4D97-AF65-F5344CB8AC3E}">
        <p14:creationId xmlns:p14="http://schemas.microsoft.com/office/powerpoint/2010/main" val="390265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Data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62" y="849270"/>
            <a:ext cx="1406155" cy="164528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882" y="849270"/>
            <a:ext cx="3075294" cy="3613470"/>
          </a:xfrm>
          <a:prstGeom prst="rect">
            <a:avLst/>
          </a:prstGeom>
        </p:spPr>
      </p:pic>
      <p:sp>
        <p:nvSpPr>
          <p:cNvPr id="3" name="TextBox 2"/>
          <p:cNvSpPr txBox="1"/>
          <p:nvPr/>
        </p:nvSpPr>
        <p:spPr>
          <a:xfrm>
            <a:off x="115556" y="4451419"/>
            <a:ext cx="6692202" cy="338554"/>
          </a:xfrm>
          <a:prstGeom prst="rect">
            <a:avLst/>
          </a:prstGeom>
          <a:noFill/>
        </p:spPr>
        <p:txBody>
          <a:bodyPr wrap="square" rtlCol="0">
            <a:spAutoFit/>
          </a:bodyPr>
          <a:lstStyle/>
          <a:p>
            <a:r>
              <a:rPr lang="en-US" sz="1600" dirty="0"/>
              <a:t>http://techdocs.iii.com/sierradna/Home.html?viewGroupName=Fund</a:t>
            </a:r>
          </a:p>
        </p:txBody>
      </p:sp>
    </p:spTree>
    <p:extLst>
      <p:ext uri="{BB962C8B-B14F-4D97-AF65-F5344CB8AC3E}">
        <p14:creationId xmlns:p14="http://schemas.microsoft.com/office/powerpoint/2010/main" val="120324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346" y="1435209"/>
            <a:ext cx="7422543" cy="2714759"/>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Constructing the queries</a:t>
            </a:r>
            <a:endParaRPr lang="en-US" dirty="0"/>
          </a:p>
        </p:txBody>
      </p:sp>
      <p:sp>
        <p:nvSpPr>
          <p:cNvPr id="3" name="Content Placeholder 2"/>
          <p:cNvSpPr>
            <a:spLocks noGrp="1"/>
          </p:cNvSpPr>
          <p:nvPr>
            <p:ph idx="1"/>
          </p:nvPr>
        </p:nvSpPr>
        <p:spPr/>
        <p:txBody>
          <a:bodyPr>
            <a:normAutofit/>
          </a:bodyPr>
          <a:lstStyle/>
          <a:p>
            <a:r>
              <a:rPr lang="en-US" dirty="0" smtClean="0"/>
              <a:t>Display General Financials for all Funds</a:t>
            </a:r>
          </a:p>
          <a:p>
            <a:pPr marL="0" indent="0">
              <a:buNone/>
            </a:pPr>
            <a:endParaRPr lang="en-US" sz="1400" dirty="0" smtClean="0"/>
          </a:p>
          <a:p>
            <a:pPr marL="0" indent="0">
              <a:buNone/>
            </a:pPr>
            <a:r>
              <a:rPr lang="en-US" sz="1400" dirty="0"/>
              <a:t>SELECT</a:t>
            </a:r>
          </a:p>
          <a:p>
            <a:pPr marL="0" indent="0">
              <a:buNone/>
            </a:pPr>
            <a:r>
              <a:rPr lang="en-US" sz="1400" dirty="0"/>
              <a:t>name, </a:t>
            </a:r>
            <a:r>
              <a:rPr lang="en-US" sz="1400" dirty="0" err="1"/>
              <a:t>to_char</a:t>
            </a:r>
            <a:r>
              <a:rPr lang="en-US" sz="1400" dirty="0"/>
              <a:t>((appropriation::decimal)/100::float8, '999999.99') as appropriation,</a:t>
            </a:r>
          </a:p>
          <a:p>
            <a:pPr marL="0" indent="0">
              <a:buNone/>
            </a:pPr>
            <a:r>
              <a:rPr lang="en-US" sz="1400" dirty="0"/>
              <a:t> </a:t>
            </a:r>
            <a:r>
              <a:rPr lang="en-US" sz="1400" dirty="0" err="1"/>
              <a:t>to_char</a:t>
            </a:r>
            <a:r>
              <a:rPr lang="en-US" sz="1400" dirty="0"/>
              <a:t>((expenditure::decimal)/100::float8, '999999.99') as expenditure, </a:t>
            </a:r>
          </a:p>
          <a:p>
            <a:pPr marL="0" indent="0">
              <a:buNone/>
            </a:pPr>
            <a:r>
              <a:rPr lang="en-US" sz="1400" dirty="0"/>
              <a:t> </a:t>
            </a:r>
            <a:r>
              <a:rPr lang="en-US" sz="1400" dirty="0" err="1"/>
              <a:t>to_char</a:t>
            </a:r>
            <a:r>
              <a:rPr lang="en-US" sz="1400" dirty="0"/>
              <a:t>((encumbrance::decimal)/100::float8, '999999.99') as encumbrance,</a:t>
            </a:r>
          </a:p>
          <a:p>
            <a:pPr marL="0" indent="0">
              <a:buNone/>
            </a:pPr>
            <a:r>
              <a:rPr lang="en-US" sz="1400" dirty="0">
                <a:solidFill>
                  <a:srgbClr val="FF0000"/>
                </a:solidFill>
              </a:rPr>
              <a:t> </a:t>
            </a:r>
            <a:r>
              <a:rPr lang="en-US" sz="1400" dirty="0" err="1">
                <a:solidFill>
                  <a:srgbClr val="FF0000"/>
                </a:solidFill>
              </a:rPr>
              <a:t>to_char</a:t>
            </a:r>
            <a:r>
              <a:rPr lang="en-US" sz="1400" dirty="0">
                <a:solidFill>
                  <a:srgbClr val="FF0000"/>
                </a:solidFill>
              </a:rPr>
              <a:t>(((appropriation::decimal)/100::float8 -((expenditure::decimal)/100::float8 + (encumbrance::decimal)/100::float8)), '999999.99') as </a:t>
            </a:r>
            <a:r>
              <a:rPr lang="en-US" sz="1400" dirty="0" err="1">
                <a:solidFill>
                  <a:srgbClr val="FF0000"/>
                </a:solidFill>
              </a:rPr>
              <a:t>free_balance</a:t>
            </a:r>
            <a:r>
              <a:rPr lang="en-US" sz="1400" dirty="0">
                <a:solidFill>
                  <a:srgbClr val="FF0000"/>
                </a:solidFill>
              </a:rPr>
              <a:t>,</a:t>
            </a:r>
          </a:p>
          <a:p>
            <a:pPr marL="0" indent="0">
              <a:buNone/>
            </a:pPr>
            <a:r>
              <a:rPr lang="en-US" sz="1400" dirty="0"/>
              <a:t> </a:t>
            </a:r>
            <a:r>
              <a:rPr lang="en-US" sz="1400" dirty="0" err="1"/>
              <a:t>to_char</a:t>
            </a:r>
            <a:r>
              <a:rPr lang="en-US" sz="1400" dirty="0"/>
              <a:t>(((appropriation::decimal)/100::float8 -(expenditure::decimal)/100::float8), '999999.99') as </a:t>
            </a:r>
            <a:r>
              <a:rPr lang="en-US" sz="1400" dirty="0" err="1"/>
              <a:t>cash_balance</a:t>
            </a:r>
            <a:endParaRPr lang="en-US" sz="1400" dirty="0"/>
          </a:p>
          <a:p>
            <a:pPr marL="0" indent="0">
              <a:buNone/>
            </a:pPr>
            <a:r>
              <a:rPr lang="en-US" sz="1400" dirty="0"/>
              <a:t>FROM </a:t>
            </a:r>
            <a:r>
              <a:rPr lang="en-US" sz="1400" dirty="0" err="1"/>
              <a:t>sierra_view.fund_myuser</a:t>
            </a:r>
            <a:endParaRPr lang="en-US" sz="1400" dirty="0"/>
          </a:p>
          <a:p>
            <a:pPr marL="0" indent="0">
              <a:buNone/>
            </a:pPr>
            <a:r>
              <a:rPr lang="en-US" sz="1400" dirty="0"/>
              <a:t>WHERE  </a:t>
            </a:r>
            <a:r>
              <a:rPr lang="en-US" sz="1400" dirty="0" err="1"/>
              <a:t>fund_type</a:t>
            </a:r>
            <a:r>
              <a:rPr lang="en-US" sz="1400" dirty="0"/>
              <a:t>='</a:t>
            </a:r>
            <a:r>
              <a:rPr lang="en-US" sz="1400" dirty="0" err="1"/>
              <a:t>fbal</a:t>
            </a:r>
            <a:r>
              <a:rPr lang="en-US" sz="1400" dirty="0"/>
              <a:t>'</a:t>
            </a:r>
          </a:p>
          <a:p>
            <a:pPr marL="0" indent="0">
              <a:buNone/>
            </a:pPr>
            <a:r>
              <a:rPr lang="en-US" sz="1400" dirty="0"/>
              <a:t>and </a:t>
            </a:r>
            <a:r>
              <a:rPr lang="en-US" sz="1400" dirty="0" err="1"/>
              <a:t>acct_unit</a:t>
            </a:r>
            <a:r>
              <a:rPr lang="en-US" sz="1400" dirty="0"/>
              <a:t>='3'</a:t>
            </a:r>
          </a:p>
          <a:p>
            <a:pPr marL="0" indent="0">
              <a:buNone/>
            </a:pPr>
            <a:r>
              <a:rPr lang="en-US" sz="1400" dirty="0"/>
              <a:t>and note1='Departmental Funds'</a:t>
            </a:r>
            <a:endParaRPr lang="en-US" dirty="0"/>
          </a:p>
        </p:txBody>
      </p:sp>
    </p:spTree>
    <p:extLst>
      <p:ext uri="{BB962C8B-B14F-4D97-AF65-F5344CB8AC3E}">
        <p14:creationId xmlns:p14="http://schemas.microsoft.com/office/powerpoint/2010/main" val="310756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46" y="1264387"/>
            <a:ext cx="7459634" cy="396075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Constructing the Queries</a:t>
            </a:r>
            <a:endParaRPr lang="en-US" dirty="0"/>
          </a:p>
        </p:txBody>
      </p:sp>
      <p:sp>
        <p:nvSpPr>
          <p:cNvPr id="3" name="Content Placeholder 2"/>
          <p:cNvSpPr>
            <a:spLocks noGrp="1"/>
          </p:cNvSpPr>
          <p:nvPr>
            <p:ph idx="1"/>
          </p:nvPr>
        </p:nvSpPr>
        <p:spPr>
          <a:xfrm>
            <a:off x="519696" y="1000559"/>
            <a:ext cx="7468222" cy="4294921"/>
          </a:xfrm>
        </p:spPr>
        <p:txBody>
          <a:bodyPr>
            <a:normAutofit fontScale="62500" lnSpcReduction="20000"/>
          </a:bodyPr>
          <a:lstStyle/>
          <a:p>
            <a:r>
              <a:rPr lang="en-US" sz="2900" dirty="0" smtClean="0"/>
              <a:t>Order information for selected fund</a:t>
            </a:r>
          </a:p>
          <a:p>
            <a:pPr marL="0" indent="0">
              <a:buNone/>
            </a:pPr>
            <a:endParaRPr lang="en-US" dirty="0" smtClean="0"/>
          </a:p>
          <a:p>
            <a:pPr marL="0" indent="0">
              <a:buNone/>
            </a:pPr>
            <a:r>
              <a:rPr lang="en-US" sz="1900" dirty="0" smtClean="0"/>
              <a:t>Select </a:t>
            </a:r>
            <a:r>
              <a:rPr lang="en-US" sz="1900" dirty="0" err="1"/>
              <a:t>best_title,sierra_view.material_property_myuser.name</a:t>
            </a:r>
            <a:r>
              <a:rPr lang="en-US" sz="1900" dirty="0"/>
              <a:t> AS </a:t>
            </a:r>
            <a:r>
              <a:rPr lang="en-US" sz="1900" dirty="0" err="1"/>
              <a:t>material_type,'o</a:t>
            </a:r>
            <a:r>
              <a:rPr lang="en-US" sz="1900" dirty="0"/>
              <a:t>'||</a:t>
            </a:r>
            <a:r>
              <a:rPr lang="en-US" sz="1900" dirty="0" err="1"/>
              <a:t>order_view.record_num</a:t>
            </a:r>
            <a:r>
              <a:rPr lang="en-US" sz="1900" dirty="0"/>
              <a:t>||'a' AS order_record,user_defined_ocode3_myuser.name AS </a:t>
            </a:r>
            <a:r>
              <a:rPr lang="en-US" sz="1900" dirty="0" err="1"/>
              <a:t>request_source,invoice_record_line.paid_amt,estimated_price</a:t>
            </a:r>
            <a:r>
              <a:rPr lang="en-US" sz="1900" dirty="0"/>
              <a:t> AS Encumbrance, sierra_view.order_status_property_myuser.name AS </a:t>
            </a:r>
            <a:r>
              <a:rPr lang="en-US" sz="1900" dirty="0" err="1"/>
              <a:t>order_status,to_char</a:t>
            </a:r>
            <a:r>
              <a:rPr lang="en-US" sz="1900" dirty="0"/>
              <a:t>(</a:t>
            </a:r>
            <a:r>
              <a:rPr lang="en-US" sz="1900" dirty="0" err="1"/>
              <a:t>order_view.record_creation_date_gmt</a:t>
            </a:r>
            <a:r>
              <a:rPr lang="en-US" sz="1900" dirty="0"/>
              <a:t>, 'MM/DD/YYYY') AS </a:t>
            </a:r>
            <a:r>
              <a:rPr lang="en-US" sz="1900" dirty="0" err="1"/>
              <a:t>order_creation_date</a:t>
            </a:r>
            <a:endParaRPr lang="en-US" sz="1900" dirty="0"/>
          </a:p>
          <a:p>
            <a:pPr marL="0" indent="0">
              <a:buNone/>
            </a:pPr>
            <a:r>
              <a:rPr lang="en-US" sz="1900" dirty="0"/>
              <a:t>From </a:t>
            </a:r>
            <a:r>
              <a:rPr lang="en-US" sz="1900" dirty="0" err="1"/>
              <a:t>sierra_view.order_record_cmf</a:t>
            </a:r>
            <a:endParaRPr lang="en-US" sz="1900" dirty="0"/>
          </a:p>
          <a:p>
            <a:pPr marL="0" indent="0">
              <a:buNone/>
            </a:pPr>
            <a:r>
              <a:rPr lang="en-US" sz="1900" dirty="0"/>
              <a:t>LEFT JOIN </a:t>
            </a:r>
            <a:r>
              <a:rPr lang="en-US" sz="1900" dirty="0" err="1"/>
              <a:t>sierra_view.fund_master</a:t>
            </a:r>
            <a:r>
              <a:rPr lang="en-US" sz="1900" dirty="0"/>
              <a:t/>
            </a:r>
            <a:br>
              <a:rPr lang="en-US" sz="1900" dirty="0"/>
            </a:br>
            <a:r>
              <a:rPr lang="en-US" sz="1900" dirty="0"/>
              <a:t>ON </a:t>
            </a:r>
            <a:r>
              <a:rPr lang="en-US" sz="1900" dirty="0" err="1"/>
              <a:t>sierra_view.fund_master.code_num</a:t>
            </a:r>
            <a:r>
              <a:rPr lang="en-US" sz="1900" dirty="0"/>
              <a:t>::text=</a:t>
            </a:r>
            <a:r>
              <a:rPr lang="en-US" sz="1900" dirty="0" err="1"/>
              <a:t>ltrim</a:t>
            </a:r>
            <a:r>
              <a:rPr lang="en-US" sz="1900" dirty="0"/>
              <a:t>(</a:t>
            </a:r>
            <a:r>
              <a:rPr lang="en-US" sz="1900" dirty="0" err="1"/>
              <a:t>sierra_view.order_record_cmf.fund_code</a:t>
            </a:r>
            <a:r>
              <a:rPr lang="en-US" sz="1900" dirty="0"/>
              <a:t>, '0')</a:t>
            </a:r>
          </a:p>
          <a:p>
            <a:pPr marL="0" indent="0">
              <a:buNone/>
            </a:pPr>
            <a:r>
              <a:rPr lang="en-US" sz="1900" dirty="0"/>
              <a:t>Left Join </a:t>
            </a:r>
            <a:r>
              <a:rPr lang="en-US" sz="1900" dirty="0" err="1"/>
              <a:t>sierra_view.order_view</a:t>
            </a:r>
            <a:r>
              <a:rPr lang="en-US" sz="1900" dirty="0"/>
              <a:t/>
            </a:r>
            <a:br>
              <a:rPr lang="en-US" sz="1900" dirty="0"/>
            </a:br>
            <a:r>
              <a:rPr lang="en-US" sz="1900" dirty="0"/>
              <a:t>ON </a:t>
            </a:r>
            <a:r>
              <a:rPr lang="en-US" sz="1900" dirty="0" err="1"/>
              <a:t>sierra_view.order_view.record_id</a:t>
            </a:r>
            <a:r>
              <a:rPr lang="en-US" sz="1900" dirty="0"/>
              <a:t>=</a:t>
            </a:r>
            <a:r>
              <a:rPr lang="en-US" sz="1900" dirty="0" err="1"/>
              <a:t>sierra_view.order_record_cmf.order_record_id</a:t>
            </a:r>
            <a:endParaRPr lang="en-US" sz="1900" dirty="0"/>
          </a:p>
          <a:p>
            <a:pPr marL="0" indent="0">
              <a:buNone/>
            </a:pPr>
            <a:r>
              <a:rPr lang="en-US" sz="1900" dirty="0"/>
              <a:t>Left Join </a:t>
            </a:r>
            <a:r>
              <a:rPr lang="en-US" sz="1900" dirty="0" err="1"/>
              <a:t>sierra_view.order_status_property_myuser</a:t>
            </a:r>
            <a:r>
              <a:rPr lang="en-US" sz="1900" dirty="0"/>
              <a:t/>
            </a:r>
            <a:br>
              <a:rPr lang="en-US" sz="1900" dirty="0"/>
            </a:br>
            <a:r>
              <a:rPr lang="en-US" sz="1900" dirty="0"/>
              <a:t>ON </a:t>
            </a:r>
            <a:r>
              <a:rPr lang="en-US" sz="1900" dirty="0" err="1"/>
              <a:t>sierra_view.order_status_property_myuser.code</a:t>
            </a:r>
            <a:r>
              <a:rPr lang="en-US" sz="1900" dirty="0"/>
              <a:t>=</a:t>
            </a:r>
            <a:r>
              <a:rPr lang="en-US" sz="1900" dirty="0" err="1"/>
              <a:t>sierra_view.order_view.order_status_code</a:t>
            </a:r>
            <a:endParaRPr lang="en-US" sz="1900" dirty="0"/>
          </a:p>
          <a:p>
            <a:pPr marL="0" indent="0">
              <a:buNone/>
            </a:pPr>
            <a:r>
              <a:rPr lang="en-US" sz="1900" dirty="0"/>
              <a:t>LEFT JOIN </a:t>
            </a:r>
            <a:r>
              <a:rPr lang="en-US" sz="1900" dirty="0" err="1"/>
              <a:t>sierra_view.invoice_record_line</a:t>
            </a:r>
            <a:r>
              <a:rPr lang="en-US" sz="1900" dirty="0"/>
              <a:t/>
            </a:r>
            <a:br>
              <a:rPr lang="en-US" sz="1900" dirty="0"/>
            </a:br>
            <a:r>
              <a:rPr lang="en-US" sz="1900" dirty="0"/>
              <a:t>ON </a:t>
            </a:r>
            <a:r>
              <a:rPr lang="en-US" sz="1900" dirty="0" err="1"/>
              <a:t>sierra_view.invoice_record_line.order_record_metadata_id</a:t>
            </a:r>
            <a:r>
              <a:rPr lang="en-US" sz="1900" dirty="0"/>
              <a:t>=</a:t>
            </a:r>
            <a:r>
              <a:rPr lang="en-US" sz="1900" dirty="0" err="1"/>
              <a:t>sierra_view.order_view.record_id</a:t>
            </a:r>
            <a:endParaRPr lang="en-US" sz="1900" dirty="0"/>
          </a:p>
          <a:p>
            <a:pPr marL="0" indent="0">
              <a:buNone/>
            </a:pPr>
            <a:r>
              <a:rPr lang="en-US" sz="1900" dirty="0"/>
              <a:t>LEFT JOIN sierra_view.user_defined_ocode3_myuser</a:t>
            </a:r>
            <a:br>
              <a:rPr lang="en-US" sz="1900" dirty="0"/>
            </a:br>
            <a:r>
              <a:rPr lang="en-US" sz="1900" dirty="0"/>
              <a:t>ON sierra_view.user_defined_ocode3_myuser.code=sierra_view.order_view.ocode3</a:t>
            </a:r>
          </a:p>
          <a:p>
            <a:pPr marL="0" indent="0">
              <a:buNone/>
            </a:pPr>
            <a:r>
              <a:rPr lang="en-US" sz="1900" dirty="0"/>
              <a:t>LEFT JOIN </a:t>
            </a:r>
            <a:r>
              <a:rPr lang="en-US" sz="1900" dirty="0" err="1"/>
              <a:t>sierra_view.bib_record_order_record_link</a:t>
            </a:r>
            <a:r>
              <a:rPr lang="en-US" sz="1900" dirty="0"/>
              <a:t/>
            </a:r>
            <a:br>
              <a:rPr lang="en-US" sz="1900" dirty="0"/>
            </a:br>
            <a:r>
              <a:rPr lang="en-US" sz="1900" dirty="0"/>
              <a:t>ON </a:t>
            </a:r>
            <a:r>
              <a:rPr lang="en-US" sz="1900" dirty="0" err="1"/>
              <a:t>sierra_view.bib_record_order_record_link.order_record_id</a:t>
            </a:r>
            <a:r>
              <a:rPr lang="en-US" sz="1900" dirty="0"/>
              <a:t>=</a:t>
            </a:r>
            <a:r>
              <a:rPr lang="en-US" sz="1900" dirty="0" err="1"/>
              <a:t>sierra_view.order_view.record_id</a:t>
            </a:r>
            <a:endParaRPr lang="en-US" sz="1900" dirty="0"/>
          </a:p>
          <a:p>
            <a:pPr marL="0" indent="0">
              <a:buNone/>
            </a:pPr>
            <a:r>
              <a:rPr lang="en-US" sz="1900" dirty="0"/>
              <a:t>LEFT JOIN </a:t>
            </a:r>
            <a:r>
              <a:rPr lang="en-US" sz="1900" dirty="0" err="1"/>
              <a:t>sierra_view.bib_record_property</a:t>
            </a:r>
            <a:r>
              <a:rPr lang="en-US" sz="1900" dirty="0"/>
              <a:t/>
            </a:r>
            <a:br>
              <a:rPr lang="en-US" sz="1900" dirty="0"/>
            </a:br>
            <a:r>
              <a:rPr lang="en-US" sz="1900" dirty="0"/>
              <a:t>ON </a:t>
            </a:r>
            <a:r>
              <a:rPr lang="en-US" sz="1900" dirty="0" err="1"/>
              <a:t>sierra_view.bib_record_property.bib_record_id</a:t>
            </a:r>
            <a:r>
              <a:rPr lang="en-US" sz="1900" dirty="0"/>
              <a:t>=</a:t>
            </a:r>
            <a:r>
              <a:rPr lang="en-US" sz="1900" dirty="0" err="1"/>
              <a:t>sierra_view.bib_record_order_record_link.bib_record_id</a:t>
            </a:r>
            <a:endParaRPr lang="en-US" sz="1900" dirty="0"/>
          </a:p>
          <a:p>
            <a:pPr marL="0" indent="0">
              <a:buNone/>
            </a:pPr>
            <a:r>
              <a:rPr lang="en-US" sz="1900" dirty="0"/>
              <a:t>LEFT JOIN </a:t>
            </a:r>
            <a:r>
              <a:rPr lang="en-US" sz="1900" dirty="0" err="1"/>
              <a:t>sierra_view.material_property_myuser</a:t>
            </a:r>
            <a:r>
              <a:rPr lang="en-US" sz="1900" dirty="0"/>
              <a:t/>
            </a:r>
            <a:br>
              <a:rPr lang="en-US" sz="1900" dirty="0"/>
            </a:br>
            <a:r>
              <a:rPr lang="en-US" sz="1900" dirty="0"/>
              <a:t>ON </a:t>
            </a:r>
            <a:r>
              <a:rPr lang="en-US" sz="1900" dirty="0" err="1"/>
              <a:t>sierra_view.material_property_myuser.code</a:t>
            </a:r>
            <a:r>
              <a:rPr lang="en-US" sz="1900" dirty="0"/>
              <a:t>=</a:t>
            </a:r>
            <a:r>
              <a:rPr lang="en-US" sz="1900" dirty="0" err="1"/>
              <a:t>sierra_view.bib_record_property.material_code</a:t>
            </a:r>
            <a:endParaRPr lang="en-US" sz="1900" dirty="0"/>
          </a:p>
          <a:p>
            <a:pPr marL="0" indent="0">
              <a:buNone/>
            </a:pPr>
            <a:r>
              <a:rPr lang="en-US" sz="1900" dirty="0"/>
              <a:t>where </a:t>
            </a:r>
          </a:p>
          <a:p>
            <a:pPr marL="0" indent="0">
              <a:buNone/>
            </a:pPr>
            <a:r>
              <a:rPr lang="en-US" sz="1900" dirty="0" err="1"/>
              <a:t>accounting_unit_id</a:t>
            </a:r>
            <a:r>
              <a:rPr lang="en-US" sz="1900" dirty="0"/>
              <a:t>='4'</a:t>
            </a:r>
            <a:br>
              <a:rPr lang="en-US" sz="1900" dirty="0"/>
            </a:br>
            <a:r>
              <a:rPr lang="en-US" sz="1900" dirty="0"/>
              <a:t>and fund_master.id='264' /*this is an example drill down to the fund using the id coming from Step 1 in the </a:t>
            </a:r>
            <a:r>
              <a:rPr lang="en-US" sz="1900" dirty="0" err="1"/>
              <a:t>fund_myuser</a:t>
            </a:r>
            <a:r>
              <a:rPr lang="en-US" sz="1900" dirty="0"/>
              <a:t> table */</a:t>
            </a:r>
            <a:br>
              <a:rPr lang="en-US" sz="1900" dirty="0"/>
            </a:br>
            <a:r>
              <a:rPr lang="en-US" sz="1900" dirty="0"/>
              <a:t>and </a:t>
            </a:r>
            <a:r>
              <a:rPr lang="en-US" sz="1900" dirty="0" err="1"/>
              <a:t>order_status_code</a:t>
            </a:r>
            <a:r>
              <a:rPr lang="en-US" sz="1900" dirty="0"/>
              <a:t> !='z'</a:t>
            </a:r>
          </a:p>
          <a:p>
            <a:pPr marL="0" indent="0">
              <a:buNone/>
            </a:pPr>
            <a:r>
              <a:rPr lang="en-US" sz="1900" dirty="0"/>
              <a:t>and </a:t>
            </a:r>
            <a:r>
              <a:rPr lang="en-US" sz="1900" dirty="0" err="1"/>
              <a:t>order_view.record_creation_date_gmt</a:t>
            </a:r>
            <a:r>
              <a:rPr lang="en-US" sz="1900" dirty="0"/>
              <a:t>&gt;='2015-07-01' /*current fiscal year start */</a:t>
            </a:r>
          </a:p>
          <a:p>
            <a:endParaRPr lang="en-US" sz="1900" dirty="0"/>
          </a:p>
        </p:txBody>
      </p:sp>
    </p:spTree>
    <p:extLst>
      <p:ext uri="{BB962C8B-B14F-4D97-AF65-F5344CB8AC3E}">
        <p14:creationId xmlns:p14="http://schemas.microsoft.com/office/powerpoint/2010/main" val="87139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46" y="1451986"/>
            <a:ext cx="7459634" cy="176851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Constructing the Queries</a:t>
            </a:r>
            <a:endParaRPr lang="en-US" dirty="0"/>
          </a:p>
        </p:txBody>
      </p:sp>
      <p:sp>
        <p:nvSpPr>
          <p:cNvPr id="3" name="Content Placeholder 2"/>
          <p:cNvSpPr>
            <a:spLocks noGrp="1"/>
          </p:cNvSpPr>
          <p:nvPr>
            <p:ph idx="1"/>
          </p:nvPr>
        </p:nvSpPr>
        <p:spPr/>
        <p:txBody>
          <a:bodyPr>
            <a:normAutofit/>
          </a:bodyPr>
          <a:lstStyle/>
          <a:p>
            <a:r>
              <a:rPr lang="en-US" sz="2600" dirty="0" smtClean="0"/>
              <a:t>Retrieve Requestor’s name</a:t>
            </a:r>
          </a:p>
          <a:p>
            <a:pPr marL="0" indent="0">
              <a:buNone/>
            </a:pPr>
            <a:endParaRPr lang="en-US" sz="1200" dirty="0" smtClean="0"/>
          </a:p>
          <a:p>
            <a:pPr marL="0" indent="0">
              <a:buNone/>
            </a:pPr>
            <a:r>
              <a:rPr lang="en-US" sz="1200" dirty="0" smtClean="0"/>
              <a:t>Select </a:t>
            </a:r>
            <a:r>
              <a:rPr lang="en-US" sz="1200" dirty="0" err="1"/>
              <a:t>field_content</a:t>
            </a:r>
            <a:endParaRPr lang="en-US" sz="1200" dirty="0"/>
          </a:p>
          <a:p>
            <a:pPr marL="0" indent="0">
              <a:buNone/>
            </a:pPr>
            <a:r>
              <a:rPr lang="en-US" sz="1200" dirty="0"/>
              <a:t>FROM </a:t>
            </a:r>
            <a:r>
              <a:rPr lang="en-US" sz="1200" dirty="0" err="1"/>
              <a:t>sierra_view.varfield_view</a:t>
            </a:r>
            <a:r>
              <a:rPr lang="en-US" sz="1200" dirty="0"/>
              <a:t> </a:t>
            </a:r>
          </a:p>
          <a:p>
            <a:pPr marL="0" indent="0">
              <a:buNone/>
            </a:pPr>
            <a:r>
              <a:rPr lang="en-US" sz="1200" dirty="0"/>
              <a:t>LEFT JOIN  </a:t>
            </a:r>
            <a:r>
              <a:rPr lang="en-US" sz="1200" dirty="0" err="1"/>
              <a:t>sierra_view.order_view</a:t>
            </a:r>
            <a:endParaRPr lang="en-US" sz="1200" dirty="0"/>
          </a:p>
          <a:p>
            <a:pPr marL="0" indent="0">
              <a:buNone/>
            </a:pPr>
            <a:r>
              <a:rPr lang="en-US" sz="1200" dirty="0"/>
              <a:t>ON </a:t>
            </a:r>
            <a:r>
              <a:rPr lang="en-US" sz="1200" dirty="0" err="1"/>
              <a:t>sierra_view.varfield_view.record_num</a:t>
            </a:r>
            <a:r>
              <a:rPr lang="en-US" sz="1200" dirty="0"/>
              <a:t>=</a:t>
            </a:r>
            <a:r>
              <a:rPr lang="en-US" sz="1200" dirty="0" err="1"/>
              <a:t>sierra_view.order_view.record_num</a:t>
            </a:r>
            <a:endParaRPr lang="en-US" sz="1200" dirty="0"/>
          </a:p>
          <a:p>
            <a:pPr marL="0" indent="0">
              <a:buNone/>
            </a:pPr>
            <a:r>
              <a:rPr lang="en-US" sz="1200" dirty="0"/>
              <a:t>/*Here is where you look for the Selector by code s */</a:t>
            </a:r>
          </a:p>
          <a:p>
            <a:pPr marL="0" indent="0">
              <a:buNone/>
            </a:pPr>
            <a:r>
              <a:rPr lang="en-US" sz="1200" dirty="0"/>
              <a:t>where (</a:t>
            </a:r>
            <a:r>
              <a:rPr lang="en-US" sz="1200" dirty="0" err="1"/>
              <a:t>varfield_view.varfield_type_code</a:t>
            </a:r>
            <a:r>
              <a:rPr lang="en-US" sz="1200" dirty="0"/>
              <a:t>='r' or </a:t>
            </a:r>
            <a:r>
              <a:rPr lang="en-US" sz="1200" dirty="0" err="1"/>
              <a:t>varfield_view.varfield_type_code</a:t>
            </a:r>
            <a:r>
              <a:rPr lang="en-US" sz="1200" dirty="0"/>
              <a:t>='s') </a:t>
            </a:r>
          </a:p>
          <a:p>
            <a:pPr marL="0" indent="0">
              <a:buNone/>
            </a:pPr>
            <a:r>
              <a:rPr lang="en-US" sz="1200" dirty="0"/>
              <a:t>/*Here is where you access this information via the record </a:t>
            </a:r>
            <a:r>
              <a:rPr lang="en-US" sz="1200" dirty="0" err="1"/>
              <a:t>num</a:t>
            </a:r>
            <a:r>
              <a:rPr lang="en-US" sz="1200" dirty="0"/>
              <a:t> found in Step 2A*/</a:t>
            </a:r>
          </a:p>
          <a:p>
            <a:pPr marL="0" indent="0">
              <a:buNone/>
            </a:pPr>
            <a:r>
              <a:rPr lang="en-US" sz="1200" dirty="0"/>
              <a:t>and </a:t>
            </a:r>
            <a:r>
              <a:rPr lang="en-US" sz="1200" dirty="0" err="1"/>
              <a:t>order_view.record_num</a:t>
            </a:r>
            <a:r>
              <a:rPr lang="en-US" sz="1200" dirty="0"/>
              <a:t>='514035'</a:t>
            </a:r>
          </a:p>
        </p:txBody>
      </p:sp>
    </p:spTree>
    <p:extLst>
      <p:ext uri="{BB962C8B-B14F-4D97-AF65-F5344CB8AC3E}">
        <p14:creationId xmlns:p14="http://schemas.microsoft.com/office/powerpoint/2010/main" val="38547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4309" y="1000125"/>
            <a:ext cx="4558794" cy="3252788"/>
          </a:xfrm>
        </p:spPr>
      </p:pic>
    </p:spTree>
    <p:extLst>
      <p:ext uri="{BB962C8B-B14F-4D97-AF65-F5344CB8AC3E}">
        <p14:creationId xmlns:p14="http://schemas.microsoft.com/office/powerpoint/2010/main" val="367398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application development: Expenditures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113" y="1872661"/>
            <a:ext cx="7469187" cy="1507716"/>
          </a:xfrm>
        </p:spPr>
      </p:pic>
      <p:pic>
        <p:nvPicPr>
          <p:cNvPr id="4" name="Picture 3"/>
          <p:cNvPicPr>
            <a:picLocks noChangeAspect="1"/>
          </p:cNvPicPr>
          <p:nvPr/>
        </p:nvPicPr>
        <p:blipFill>
          <a:blip r:embed="rId4"/>
          <a:stretch>
            <a:fillRect/>
          </a:stretch>
        </p:blipFill>
        <p:spPr>
          <a:xfrm>
            <a:off x="27246413" y="15730731"/>
            <a:ext cx="11272920" cy="2281254"/>
          </a:xfrm>
          <a:prstGeom prst="rect">
            <a:avLst/>
          </a:prstGeom>
        </p:spPr>
      </p:pic>
    </p:spTree>
    <p:extLst>
      <p:ext uri="{BB962C8B-B14F-4D97-AF65-F5344CB8AC3E}">
        <p14:creationId xmlns:p14="http://schemas.microsoft.com/office/powerpoint/2010/main" val="263817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Orders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429" y="1000125"/>
            <a:ext cx="7302555" cy="3252788"/>
          </a:xfrm>
        </p:spPr>
      </p:pic>
    </p:spTree>
    <p:extLst>
      <p:ext uri="{BB962C8B-B14F-4D97-AF65-F5344CB8AC3E}">
        <p14:creationId xmlns:p14="http://schemas.microsoft.com/office/powerpoint/2010/main" val="106146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1873" y="959851"/>
            <a:ext cx="3860358" cy="333333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Web Application: Code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0598" y="1000125"/>
            <a:ext cx="3666217" cy="3252788"/>
          </a:xfrm>
        </p:spPr>
      </p:pic>
    </p:spTree>
    <p:extLst>
      <p:ext uri="{BB962C8B-B14F-4D97-AF65-F5344CB8AC3E}">
        <p14:creationId xmlns:p14="http://schemas.microsoft.com/office/powerpoint/2010/main" val="425438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74686" y="420911"/>
            <a:ext cx="4097611" cy="468458"/>
          </a:xfrm>
        </p:spPr>
        <p:txBody>
          <a:bodyPr/>
          <a:lstStyle/>
          <a:p>
            <a:r>
              <a:rPr lang="en-US" dirty="0" smtClean="0"/>
              <a:t>Questions</a:t>
            </a:r>
            <a:endParaRPr lang="en-US" dirty="0"/>
          </a:p>
        </p:txBody>
      </p:sp>
      <p:sp>
        <p:nvSpPr>
          <p:cNvPr id="14" name="Subtitle 13"/>
          <p:cNvSpPr>
            <a:spLocks noGrp="1"/>
          </p:cNvSpPr>
          <p:nvPr>
            <p:ph type="subTitle" idx="1"/>
          </p:nvPr>
        </p:nvSpPr>
        <p:spPr>
          <a:xfrm>
            <a:off x="474686" y="919400"/>
            <a:ext cx="4097611" cy="428728"/>
          </a:xfrm>
        </p:spPr>
        <p:txBody>
          <a:bodyPr/>
          <a:lstStyle/>
          <a:p>
            <a:r>
              <a:rPr lang="en-US" dirty="0" smtClean="0"/>
              <a:t>Jason Fleming</a:t>
            </a:r>
          </a:p>
          <a:p>
            <a:r>
              <a:rPr lang="en-US" dirty="0" smtClean="0"/>
              <a:t>flemingj@uncw.edu</a:t>
            </a:r>
            <a:endParaRPr lang="en-US" dirty="0"/>
          </a:p>
        </p:txBody>
      </p:sp>
    </p:spTree>
    <p:extLst>
      <p:ext uri="{BB962C8B-B14F-4D97-AF65-F5344CB8AC3E}">
        <p14:creationId xmlns:p14="http://schemas.microsoft.com/office/powerpoint/2010/main" val="277994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Fund report for Selectors</a:t>
            </a:r>
            <a:endParaRPr lang="en-US" dirty="0"/>
          </a:p>
        </p:txBody>
      </p:sp>
      <p:sp>
        <p:nvSpPr>
          <p:cNvPr id="9" name="Subtitle 8"/>
          <p:cNvSpPr>
            <a:spLocks noGrp="1"/>
          </p:cNvSpPr>
          <p:nvPr>
            <p:ph type="subTitle" idx="1"/>
          </p:nvPr>
        </p:nvSpPr>
        <p:spPr/>
        <p:txBody>
          <a:bodyPr/>
          <a:lstStyle/>
          <a:p>
            <a:r>
              <a:rPr lang="en-US" dirty="0" smtClean="0"/>
              <a:t>Jason Fleming</a:t>
            </a:r>
          </a:p>
          <a:p>
            <a:r>
              <a:rPr lang="en-US" dirty="0" smtClean="0"/>
              <a:t>University of North Carolina Wilmington</a:t>
            </a:r>
            <a:endParaRPr lang="en-US" dirty="0"/>
          </a:p>
        </p:txBody>
      </p:sp>
    </p:spTree>
    <p:extLst>
      <p:ext uri="{BB962C8B-B14F-4D97-AF65-F5344CB8AC3E}">
        <p14:creationId xmlns:p14="http://schemas.microsoft.com/office/powerpoint/2010/main" val="220121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problem</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dirty="0" smtClean="0"/>
              <a:t>Titles disappear from Activity screen in Fund Module as Fund Activity Report is run by business manager</a:t>
            </a:r>
          </a:p>
          <a:p>
            <a:pPr marL="342900" indent="-342900">
              <a:buFont typeface="+mj-lt"/>
              <a:buAutoNum type="arabicPeriod"/>
            </a:pPr>
            <a:r>
              <a:rPr lang="en-US" dirty="0" smtClean="0"/>
              <a:t>Selectors (Academic Liaisons) don’t use Sierra</a:t>
            </a:r>
            <a:endParaRPr lang="en-US" dirty="0"/>
          </a:p>
        </p:txBody>
      </p:sp>
    </p:spTree>
    <p:extLst>
      <p:ext uri="{BB962C8B-B14F-4D97-AF65-F5344CB8AC3E}">
        <p14:creationId xmlns:p14="http://schemas.microsoft.com/office/powerpoint/2010/main" val="128310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9200" r="9200"/>
          <a:stretch>
            <a:fillRect/>
          </a:stretch>
        </p:blipFill>
        <p:spPr/>
      </p:pic>
      <p:sp>
        <p:nvSpPr>
          <p:cNvPr id="4" name="Title 3"/>
          <p:cNvSpPr>
            <a:spLocks noGrp="1"/>
          </p:cNvSpPr>
          <p:nvPr>
            <p:ph type="title"/>
          </p:nvPr>
        </p:nvSpPr>
        <p:spPr/>
        <p:txBody>
          <a:bodyPr/>
          <a:lstStyle/>
          <a:p>
            <a:r>
              <a:rPr lang="en-US" dirty="0" smtClean="0"/>
              <a:t>1. Missing Information in Sierra</a:t>
            </a:r>
            <a:endParaRPr lang="en-US" dirty="0"/>
          </a:p>
        </p:txBody>
      </p:sp>
      <p:sp>
        <p:nvSpPr>
          <p:cNvPr id="7" name="Text Placeholder 6"/>
          <p:cNvSpPr>
            <a:spLocks noGrp="1"/>
          </p:cNvSpPr>
          <p:nvPr>
            <p:ph type="body" sz="quarter" idx="10"/>
          </p:nvPr>
        </p:nvSpPr>
        <p:spPr/>
        <p:txBody>
          <a:bodyPr/>
          <a:lstStyle/>
          <a:p>
            <a:r>
              <a:rPr lang="en-US" dirty="0" smtClean="0"/>
              <a:t>Titles, and limited order information appear in Activity section of individual Funds. However, this information disappears whenever a fund activity report </a:t>
            </a:r>
            <a:r>
              <a:rPr lang="en-US" smtClean="0"/>
              <a:t>is run.</a:t>
            </a:r>
            <a:endParaRPr lang="en-US"/>
          </a:p>
        </p:txBody>
      </p:sp>
    </p:spTree>
    <p:extLst>
      <p:ext uri="{BB962C8B-B14F-4D97-AF65-F5344CB8AC3E}">
        <p14:creationId xmlns:p14="http://schemas.microsoft.com/office/powerpoint/2010/main" val="97583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Selectors rarely use Sierra desktop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1270000"/>
            <a:ext cx="3175000" cy="2603500"/>
          </a:xfrm>
          <a:prstGeom prst="rect">
            <a:avLst/>
          </a:prstGeom>
        </p:spPr>
      </p:pic>
    </p:spTree>
    <p:extLst>
      <p:ext uri="{BB962C8B-B14F-4D97-AF65-F5344CB8AC3E}">
        <p14:creationId xmlns:p14="http://schemas.microsoft.com/office/powerpoint/2010/main" val="3627648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conversation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8961" y="1000125"/>
            <a:ext cx="4209490" cy="3252788"/>
          </a:xfrm>
        </p:spPr>
      </p:pic>
    </p:spTree>
    <p:extLst>
      <p:ext uri="{BB962C8B-B14F-4D97-AF65-F5344CB8AC3E}">
        <p14:creationId xmlns:p14="http://schemas.microsoft.com/office/powerpoint/2010/main" val="271910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Request Form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113" y="1999637"/>
            <a:ext cx="7469187" cy="1229908"/>
          </a:xfrm>
        </p:spPr>
      </p:pic>
    </p:spTree>
    <p:extLst>
      <p:ext uri="{BB962C8B-B14F-4D97-AF65-F5344CB8AC3E}">
        <p14:creationId xmlns:p14="http://schemas.microsoft.com/office/powerpoint/2010/main" val="133317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Request Form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272" y="849270"/>
            <a:ext cx="4559806" cy="3940056"/>
          </a:xfrm>
        </p:spPr>
      </p:pic>
    </p:spTree>
    <p:extLst>
      <p:ext uri="{BB962C8B-B14F-4D97-AF65-F5344CB8AC3E}">
        <p14:creationId xmlns:p14="http://schemas.microsoft.com/office/powerpoint/2010/main" val="169049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Request Form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148" y="849270"/>
            <a:ext cx="8844719" cy="1369312"/>
          </a:xfrm>
        </p:spPr>
      </p:pic>
    </p:spTree>
    <p:extLst>
      <p:ext uri="{BB962C8B-B14F-4D97-AF65-F5344CB8AC3E}">
        <p14:creationId xmlns:p14="http://schemas.microsoft.com/office/powerpoint/2010/main" val="3878434002"/>
      </p:ext>
    </p:extLst>
  </p:cSld>
  <p:clrMapOvr>
    <a:masterClrMapping/>
  </p:clrMapOvr>
</p:sld>
</file>

<file path=ppt/theme/theme1.xml><?xml version="1.0" encoding="utf-8"?>
<a:theme xmlns:a="http://schemas.openxmlformats.org/drawingml/2006/main" name="IUG 2016 PPT Template">
  <a:themeElements>
    <a:clrScheme name="Custom 130">
      <a:dk1>
        <a:srgbClr val="F76E1E"/>
      </a:dk1>
      <a:lt1>
        <a:srgbClr val="FFFFFF"/>
      </a:lt1>
      <a:dk2>
        <a:srgbClr val="5087A4"/>
      </a:dk2>
      <a:lt2>
        <a:srgbClr val="EEECE1"/>
      </a:lt2>
      <a:accent1>
        <a:srgbClr val="2080A2"/>
      </a:accent1>
      <a:accent2>
        <a:srgbClr val="F76E1E"/>
      </a:accent2>
      <a:accent3>
        <a:srgbClr val="566D90"/>
      </a:accent3>
      <a:accent4>
        <a:srgbClr val="8064A2"/>
      </a:accent4>
      <a:accent5>
        <a:srgbClr val="6C9DD3"/>
      </a:accent5>
      <a:accent6>
        <a:srgbClr val="6C9DD3"/>
      </a:accent6>
      <a:hlink>
        <a:srgbClr val="0000FF"/>
      </a:hlink>
      <a:folHlink>
        <a:srgbClr val="800080"/>
      </a:folHlink>
    </a:clrScheme>
    <a:fontScheme name="Office 2">
      <a:majorFont>
        <a:latin typeface="Open Sans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542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 2016 PPT Template</Template>
  <TotalTime>785</TotalTime>
  <Words>1325</Words>
  <Application>Microsoft Office PowerPoint</Application>
  <PresentationFormat>On-screen Show (16:9)</PresentationFormat>
  <Paragraphs>113</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Open Sans Light</vt:lpstr>
      <vt:lpstr>IUG 2016 PPT Template</vt:lpstr>
      <vt:lpstr>PowerPoint Presentation</vt:lpstr>
      <vt:lpstr>Fund report for Selectors</vt:lpstr>
      <vt:lpstr>The problem</vt:lpstr>
      <vt:lpstr>1. Missing Information in Sierra</vt:lpstr>
      <vt:lpstr>2. Selectors rarely use Sierra desktop</vt:lpstr>
      <vt:lpstr>The conversation</vt:lpstr>
      <vt:lpstr>Project Request Form</vt:lpstr>
      <vt:lpstr>Project Request Form</vt:lpstr>
      <vt:lpstr>Project Request Form</vt:lpstr>
      <vt:lpstr>Project Idea</vt:lpstr>
      <vt:lpstr>Finding the Data</vt:lpstr>
      <vt:lpstr>Constructing the queries</vt:lpstr>
      <vt:lpstr>Constructing the Queries</vt:lpstr>
      <vt:lpstr>Constructing the Queries</vt:lpstr>
      <vt:lpstr>Web Application</vt:lpstr>
      <vt:lpstr>Web application development: Expenditures</vt:lpstr>
      <vt:lpstr>Web Application: Orders</vt:lpstr>
      <vt:lpstr>Web Application: Code</vt:lpstr>
      <vt:lpstr>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Fleming, Jason</cp:lastModifiedBy>
  <cp:revision>25</cp:revision>
  <cp:lastPrinted>2014-05-01T22:44:27Z</cp:lastPrinted>
  <dcterms:created xsi:type="dcterms:W3CDTF">2015-09-16T20:39:19Z</dcterms:created>
  <dcterms:modified xsi:type="dcterms:W3CDTF">2016-04-01T20:20:35Z</dcterms:modified>
</cp:coreProperties>
</file>