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2A2"/>
    <a:srgbClr val="467E99"/>
    <a:srgbClr val="00B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36" d="100"/>
          <a:sy n="36" d="100"/>
        </p:scale>
        <p:origin x="6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7D752-B261-4CD0-9B29-BA081103AE41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D4FF4-B9DE-4B47-ABE4-997B8A002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202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53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02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39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22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815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602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8861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99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9363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43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5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747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820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583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49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616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538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87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05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66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72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0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34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30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02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1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8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9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436913"/>
            <a:ext cx="11418888" cy="4536849"/>
          </a:xfrm>
        </p:spPr>
        <p:txBody>
          <a:bodyPr>
            <a:normAutofit/>
          </a:bodyPr>
          <a:lstStyle>
            <a:lvl1pPr marL="342900" indent="-342900">
              <a:buClr>
                <a:srgbClr val="00B1D0"/>
              </a:buClr>
              <a:buFont typeface="Wingdings" panose="05000000000000000000" pitchFamily="2" charset="2"/>
              <a:buChar char="§"/>
              <a:defRPr sz="2400">
                <a:solidFill>
                  <a:srgbClr val="00B1D0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  <a:lvl2pPr marL="800100" indent="-342900">
              <a:buClr>
                <a:srgbClr val="00B1D0"/>
              </a:buClr>
              <a:buFont typeface="Courier New" panose="02070309020205020404" pitchFamily="49" charset="0"/>
              <a:buChar char="o"/>
              <a:defRPr sz="2000">
                <a:solidFill>
                  <a:srgbClr val="00B1D0"/>
                </a:solidFill>
                <a:latin typeface="Futura Medium" charset="0"/>
                <a:ea typeface="Futura Medium" charset="0"/>
                <a:cs typeface="Futura Medium" charset="0"/>
              </a:defRPr>
            </a:lvl2pPr>
            <a:lvl3pPr marL="1200150" indent="-285750">
              <a:buClr>
                <a:srgbClr val="00B1D0"/>
              </a:buClr>
              <a:buFont typeface="Arial" panose="020B0604020202020204" pitchFamily="34" charset="0"/>
              <a:buChar char="•"/>
              <a:defRPr sz="1800">
                <a:solidFill>
                  <a:srgbClr val="00B1D0"/>
                </a:solidFill>
                <a:latin typeface="Futura Medium" charset="0"/>
                <a:ea typeface="Futura Medium" charset="0"/>
                <a:cs typeface="Futura Medium" charset="0"/>
              </a:defRPr>
            </a:lvl3pPr>
            <a:lvl4pPr marL="1657350" indent="-285750">
              <a:buClr>
                <a:srgbClr val="00B1D0"/>
              </a:buClr>
              <a:buFont typeface="Arial" panose="020B0604020202020204" pitchFamily="34" charset="0"/>
              <a:buChar char="•"/>
              <a:defRPr sz="1600">
                <a:solidFill>
                  <a:srgbClr val="00B1D0"/>
                </a:solidFill>
                <a:latin typeface="Futura Medium" charset="0"/>
                <a:ea typeface="Futura Medium" charset="0"/>
                <a:cs typeface="Futura Medium" charset="0"/>
              </a:defRPr>
            </a:lvl4pPr>
            <a:lvl5pPr marL="2114550" indent="-285750">
              <a:buClr>
                <a:srgbClr val="00B1D0"/>
              </a:buClr>
              <a:buFont typeface="Arial" panose="020B0604020202020204" pitchFamily="34" charset="0"/>
              <a:buChar char="•"/>
              <a:defRPr sz="1600">
                <a:solidFill>
                  <a:srgbClr val="00B1D0"/>
                </a:solidFill>
                <a:latin typeface="Futura Medium" charset="0"/>
                <a:ea typeface="Futura Medium" charset="0"/>
                <a:cs typeface="Futura Medium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5" y="502166"/>
            <a:ext cx="10515600" cy="68022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5F1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9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B1D0"/>
                </a:solidFill>
              </a:defRPr>
            </a:lvl1pPr>
            <a:lvl2pPr>
              <a:defRPr>
                <a:solidFill>
                  <a:srgbClr val="00B1D0"/>
                </a:solidFill>
              </a:defRPr>
            </a:lvl2pPr>
            <a:lvl3pPr>
              <a:defRPr>
                <a:solidFill>
                  <a:srgbClr val="00B1D0"/>
                </a:solidFill>
              </a:defRPr>
            </a:lvl3pPr>
            <a:lvl4pPr>
              <a:defRPr>
                <a:solidFill>
                  <a:srgbClr val="00B1D0"/>
                </a:solidFill>
              </a:defRPr>
            </a:lvl4pPr>
            <a:lvl5pPr>
              <a:defRPr>
                <a:solidFill>
                  <a:srgbClr val="00B1D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6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1D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47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7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7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79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6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57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rgbClr val="E15F15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rgbClr val="467E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rgbClr val="467E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7E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7E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7E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6000"/>
              <a:buFont typeface="Arial"/>
              <a:buNone/>
            </a:pPr>
            <a:r>
              <a:rPr lang="en-US"/>
              <a:t>Duplicate Checking</a:t>
            </a:r>
            <a:br>
              <a:rPr lang="en-US"/>
            </a:br>
            <a:r>
              <a:rPr lang="en-US"/>
              <a:t>With Tableau</a:t>
            </a:r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400"/>
              <a:buNone/>
            </a:pPr>
            <a:r>
              <a:rPr lang="en-US" dirty="0">
                <a:solidFill>
                  <a:srgbClr val="3A92A2"/>
                </a:solidFill>
              </a:rPr>
              <a:t>Brandon Cole and Lloyd Chittenden</a:t>
            </a:r>
            <a:endParaRPr dirty="0">
              <a:solidFill>
                <a:srgbClr val="3A92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Copy the 001</a:t>
            </a:r>
            <a:endParaRPr/>
          </a:p>
        </p:txBody>
      </p:sp>
      <p:pic>
        <p:nvPicPr>
          <p:cNvPr id="106" name="Google Shape;1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084" y="1690688"/>
            <a:ext cx="8451831" cy="516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14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Paste into Sierra and fix the duplicate</a:t>
            </a:r>
            <a:endParaRPr/>
          </a:p>
        </p:txBody>
      </p:sp>
      <p:pic>
        <p:nvPicPr>
          <p:cNvPr id="112" name="Google Shape;1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796" y="1704878"/>
            <a:ext cx="8400407" cy="515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Exclude this pair</a:t>
            </a:r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777" y="1700094"/>
            <a:ext cx="8436446" cy="5157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32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Save this view to save your excluded dup</a:t>
            </a:r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276" y="1702983"/>
            <a:ext cx="8423447" cy="5155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70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 dirty="0"/>
              <a:t>One </a:t>
            </a:r>
            <a:r>
              <a:rPr lang="en-US" dirty="0" smtClean="0"/>
              <a:t>Tableau login </a:t>
            </a:r>
            <a:r>
              <a:rPr lang="en-US" dirty="0"/>
              <a:t>for all </a:t>
            </a:r>
            <a:r>
              <a:rPr lang="en-US" dirty="0" err="1"/>
              <a:t>dedupers</a:t>
            </a:r>
            <a:endParaRPr dirty="0"/>
          </a:p>
        </p:txBody>
      </p:sp>
      <p:sp>
        <p:nvSpPr>
          <p:cNvPr id="130" name="Google Shape;130;p27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Everyone uses the same login, so they all see the same </a:t>
            </a:r>
            <a:r>
              <a:rPr lang="en-US" dirty="0" smtClean="0">
                <a:solidFill>
                  <a:srgbClr val="3A92A2"/>
                </a:solidFill>
              </a:rPr>
              <a:t>view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A duplicate pair that one library excludes disappears for </a:t>
            </a:r>
            <a:r>
              <a:rPr lang="en-US" dirty="0" smtClean="0">
                <a:solidFill>
                  <a:srgbClr val="3A92A2"/>
                </a:solidFill>
              </a:rPr>
              <a:t>everyone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Each user can still limit to their location within the </a:t>
            </a:r>
            <a:r>
              <a:rPr lang="en-US" dirty="0" smtClean="0">
                <a:solidFill>
                  <a:srgbClr val="3A92A2"/>
                </a:solidFill>
              </a:rPr>
              <a:t>view</a:t>
            </a:r>
          </a:p>
          <a:p>
            <a:pPr>
              <a:buClr>
                <a:srgbClr val="00B1D0"/>
              </a:buClr>
              <a:buSzPts val="2800"/>
            </a:pPr>
            <a:endParaRPr lang="en-US"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 smtClean="0">
                <a:solidFill>
                  <a:srgbClr val="3A92A2"/>
                </a:solidFill>
              </a:rPr>
              <a:t>Tableau allows multiple users at the same time</a:t>
            </a:r>
            <a:endParaRPr dirty="0">
              <a:solidFill>
                <a:srgbClr val="3A92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0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We also have one that looks at ISBNs</a:t>
            </a:r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395" y="1708025"/>
            <a:ext cx="8415209" cy="51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78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 dirty="0"/>
              <a:t>How we </a:t>
            </a:r>
            <a:r>
              <a:rPr lang="en-US" dirty="0" smtClean="0"/>
              <a:t>built </a:t>
            </a:r>
            <a:r>
              <a:rPr lang="en-US" dirty="0"/>
              <a:t>the tool</a:t>
            </a:r>
            <a:endParaRPr dirty="0"/>
          </a:p>
        </p:txBody>
      </p:sp>
      <p:sp>
        <p:nvSpPr>
          <p:cNvPr id="142" name="Google Shape;142;p29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800"/>
              <a:buFont typeface="Calibri"/>
              <a:buAutoNum type="arabicPeriod"/>
            </a:pPr>
            <a:r>
              <a:rPr lang="en-US" dirty="0">
                <a:solidFill>
                  <a:srgbClr val="3A92A2"/>
                </a:solidFill>
              </a:rPr>
              <a:t>Standard SQL Queries </a:t>
            </a:r>
            <a:r>
              <a:rPr lang="en-US" dirty="0" smtClean="0">
                <a:solidFill>
                  <a:srgbClr val="3A92A2"/>
                </a:solidFill>
              </a:rPr>
              <a:t>pull </a:t>
            </a:r>
            <a:r>
              <a:rPr lang="en-US" dirty="0">
                <a:solidFill>
                  <a:srgbClr val="3A92A2"/>
                </a:solidFill>
              </a:rPr>
              <a:t>the initial list of </a:t>
            </a:r>
            <a:r>
              <a:rPr lang="en-US" dirty="0" smtClean="0">
                <a:solidFill>
                  <a:srgbClr val="3A92A2"/>
                </a:solidFill>
              </a:rPr>
              <a:t>bib record </a:t>
            </a:r>
            <a:r>
              <a:rPr lang="en-US" dirty="0">
                <a:solidFill>
                  <a:srgbClr val="3A92A2"/>
                </a:solidFill>
              </a:rPr>
              <a:t>numbers</a:t>
            </a:r>
            <a:endParaRPr dirty="0">
              <a:solidFill>
                <a:srgbClr val="3A92A2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800"/>
              <a:buFont typeface="Calibri"/>
              <a:buAutoNum type="arabicPeriod"/>
            </a:pPr>
            <a:r>
              <a:rPr lang="en-US" dirty="0" smtClean="0">
                <a:solidFill>
                  <a:srgbClr val="3A92A2"/>
                </a:solidFill>
              </a:rPr>
              <a:t>We upload the bib numbers </a:t>
            </a:r>
            <a:r>
              <a:rPr lang="en-US" dirty="0">
                <a:solidFill>
                  <a:srgbClr val="3A92A2"/>
                </a:solidFill>
              </a:rPr>
              <a:t>into </a:t>
            </a:r>
            <a:r>
              <a:rPr lang="en-US" dirty="0" smtClean="0">
                <a:solidFill>
                  <a:srgbClr val="3A92A2"/>
                </a:solidFill>
              </a:rPr>
              <a:t>a Sierra review file so we can </a:t>
            </a:r>
            <a:r>
              <a:rPr lang="en-US" dirty="0">
                <a:solidFill>
                  <a:srgbClr val="3A92A2"/>
                </a:solidFill>
              </a:rPr>
              <a:t>export locations</a:t>
            </a:r>
            <a:endParaRPr dirty="0">
              <a:solidFill>
                <a:srgbClr val="3A92A2"/>
              </a:solidFill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+mj-lt"/>
              <a:buAutoNum type="alphaLcPeriod"/>
            </a:pPr>
            <a:r>
              <a:rPr lang="en-US" dirty="0">
                <a:solidFill>
                  <a:srgbClr val="3A92A2"/>
                </a:solidFill>
              </a:rPr>
              <a:t>SQL </a:t>
            </a:r>
            <a:r>
              <a:rPr lang="en-US" dirty="0" smtClean="0">
                <a:solidFill>
                  <a:srgbClr val="3A92A2"/>
                </a:solidFill>
              </a:rPr>
              <a:t>queries will pull multiple locations in a way that will appear to be duplicate records, so we have to pull the locations out of Create Lists</a:t>
            </a:r>
            <a:endParaRPr dirty="0">
              <a:solidFill>
                <a:srgbClr val="3A92A2"/>
              </a:solidFill>
            </a:endParaRPr>
          </a:p>
          <a:p>
            <a:pPr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+mj-lt"/>
              <a:buAutoNum type="alphaLcPeriod"/>
            </a:pPr>
            <a:r>
              <a:rPr lang="en-US" dirty="0" smtClean="0">
                <a:solidFill>
                  <a:srgbClr val="3A92A2"/>
                </a:solidFill>
              </a:rPr>
              <a:t>This step may </a:t>
            </a:r>
            <a:r>
              <a:rPr lang="en-US" dirty="0">
                <a:solidFill>
                  <a:srgbClr val="3A92A2"/>
                </a:solidFill>
              </a:rPr>
              <a:t>not be needed for single site institutions</a:t>
            </a:r>
            <a:endParaRPr dirty="0">
              <a:solidFill>
                <a:srgbClr val="3A92A2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800"/>
              <a:buFont typeface="Calibri"/>
              <a:buAutoNum type="arabicPeriod"/>
            </a:pPr>
            <a:r>
              <a:rPr lang="en-US" dirty="0">
                <a:solidFill>
                  <a:srgbClr val="3A92A2"/>
                </a:solidFill>
              </a:rPr>
              <a:t>Copy </a:t>
            </a:r>
            <a:r>
              <a:rPr lang="en-US" dirty="0" smtClean="0">
                <a:solidFill>
                  <a:srgbClr val="3A92A2"/>
                </a:solidFill>
              </a:rPr>
              <a:t>the locations export </a:t>
            </a:r>
            <a:r>
              <a:rPr lang="en-US" dirty="0">
                <a:solidFill>
                  <a:srgbClr val="3A92A2"/>
                </a:solidFill>
              </a:rPr>
              <a:t>into Google sheet</a:t>
            </a:r>
            <a:endParaRPr dirty="0">
              <a:solidFill>
                <a:srgbClr val="3A92A2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800"/>
              <a:buFont typeface="Calibri"/>
              <a:buAutoNum type="arabicPeriod"/>
            </a:pPr>
            <a:r>
              <a:rPr lang="en-US" dirty="0">
                <a:solidFill>
                  <a:srgbClr val="3A92A2"/>
                </a:solidFill>
              </a:rPr>
              <a:t>Configure and Display in </a:t>
            </a:r>
            <a:r>
              <a:rPr lang="en-US" dirty="0" smtClean="0">
                <a:solidFill>
                  <a:srgbClr val="3A92A2"/>
                </a:solidFill>
              </a:rPr>
              <a:t>Tableau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800"/>
              <a:buFont typeface="Calibri"/>
              <a:buAutoNum type="arabicPeriod"/>
            </a:pPr>
            <a:r>
              <a:rPr lang="en-US" dirty="0" smtClean="0">
                <a:solidFill>
                  <a:srgbClr val="3A92A2"/>
                </a:solidFill>
              </a:rPr>
              <a:t>Display based on a Google sheet also improves performance</a:t>
            </a:r>
            <a:endParaRPr dirty="0">
              <a:solidFill>
                <a:srgbClr val="3A92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3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 dirty="0"/>
              <a:t>001 </a:t>
            </a:r>
            <a:r>
              <a:rPr lang="en-US" dirty="0" smtClean="0"/>
              <a:t>duplicates SQL </a:t>
            </a:r>
            <a:r>
              <a:rPr lang="en-US" dirty="0"/>
              <a:t>query</a:t>
            </a:r>
            <a:endParaRPr dirty="0"/>
          </a:p>
        </p:txBody>
      </p:sp>
      <p:sp>
        <p:nvSpPr>
          <p:cNvPr id="148" name="Google Shape;148;p30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1353800" cy="487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select </a:t>
            </a:r>
            <a:r>
              <a:rPr lang="en-US" sz="2000" dirty="0" err="1">
                <a:solidFill>
                  <a:srgbClr val="3A92A2"/>
                </a:solidFill>
              </a:rPr>
              <a:t>dups.record_type_code</a:t>
            </a:r>
            <a:r>
              <a:rPr lang="en-US" sz="2000" dirty="0">
                <a:solidFill>
                  <a:srgbClr val="3A92A2"/>
                </a:solidFill>
              </a:rPr>
              <a:t> || </a:t>
            </a:r>
            <a:r>
              <a:rPr lang="en-US" sz="2000" dirty="0" err="1">
                <a:solidFill>
                  <a:srgbClr val="3A92A2"/>
                </a:solidFill>
              </a:rPr>
              <a:t>dups.record_num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from </a:t>
            </a:r>
            <a:r>
              <a:rPr lang="en-US" sz="2000" dirty="0" err="1">
                <a:solidFill>
                  <a:srgbClr val="3A92A2"/>
                </a:solidFill>
              </a:rPr>
              <a:t>sierra_view.varfield_view</a:t>
            </a:r>
            <a:r>
              <a:rPr lang="en-US" sz="2000" dirty="0">
                <a:solidFill>
                  <a:srgbClr val="3A92A2"/>
                </a:solidFill>
              </a:rPr>
              <a:t> dups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join (select count(*), </a:t>
            </a:r>
            <a:r>
              <a:rPr lang="en-US" sz="2000" dirty="0" err="1">
                <a:solidFill>
                  <a:srgbClr val="3A92A2"/>
                </a:solidFill>
              </a:rPr>
              <a:t>field_content</a:t>
            </a:r>
            <a:r>
              <a:rPr lang="en-US" sz="2000" dirty="0">
                <a:solidFill>
                  <a:srgbClr val="3A92A2"/>
                </a:solidFill>
              </a:rPr>
              <a:t>, </a:t>
            </a:r>
            <a:r>
              <a:rPr lang="en-US" sz="2000" dirty="0" err="1">
                <a:solidFill>
                  <a:srgbClr val="3A92A2"/>
                </a:solidFill>
              </a:rPr>
              <a:t>record_type_code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 from </a:t>
            </a:r>
            <a:r>
              <a:rPr lang="en-US" sz="2000" dirty="0" err="1">
                <a:solidFill>
                  <a:srgbClr val="3A92A2"/>
                </a:solidFill>
              </a:rPr>
              <a:t>sierra_view.varfield_view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 where </a:t>
            </a:r>
            <a:r>
              <a:rPr lang="en-US" sz="2000" dirty="0" err="1">
                <a:solidFill>
                  <a:srgbClr val="3A92A2"/>
                </a:solidFill>
              </a:rPr>
              <a:t>marc_tag</a:t>
            </a:r>
            <a:r>
              <a:rPr lang="en-US" sz="2000" dirty="0">
                <a:solidFill>
                  <a:srgbClr val="3A92A2"/>
                </a:solidFill>
              </a:rPr>
              <a:t> = '001' and </a:t>
            </a:r>
            <a:r>
              <a:rPr lang="en-US" sz="2000" dirty="0" err="1">
                <a:solidFill>
                  <a:srgbClr val="3A92A2"/>
                </a:solidFill>
              </a:rPr>
              <a:t>record_type_code</a:t>
            </a:r>
            <a:r>
              <a:rPr lang="en-US" sz="2000" dirty="0">
                <a:solidFill>
                  <a:srgbClr val="3A92A2"/>
                </a:solidFill>
              </a:rPr>
              <a:t> = 'b'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 group by </a:t>
            </a:r>
            <a:r>
              <a:rPr lang="en-US" sz="2000" dirty="0" err="1">
                <a:solidFill>
                  <a:srgbClr val="3A92A2"/>
                </a:solidFill>
              </a:rPr>
              <a:t>record_type_code</a:t>
            </a:r>
            <a:r>
              <a:rPr lang="en-US" sz="2000" dirty="0">
                <a:solidFill>
                  <a:srgbClr val="3A92A2"/>
                </a:solidFill>
              </a:rPr>
              <a:t>, </a:t>
            </a:r>
            <a:r>
              <a:rPr lang="en-US" sz="2000" dirty="0" err="1">
                <a:solidFill>
                  <a:srgbClr val="3A92A2"/>
                </a:solidFill>
              </a:rPr>
              <a:t>field_content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 having count(*) &gt; 1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) seed on </a:t>
            </a:r>
            <a:r>
              <a:rPr lang="en-US" sz="2000" dirty="0" err="1">
                <a:solidFill>
                  <a:srgbClr val="3A92A2"/>
                </a:solidFill>
              </a:rPr>
              <a:t>seed.field_content</a:t>
            </a:r>
            <a:r>
              <a:rPr lang="en-US" sz="2000" dirty="0">
                <a:solidFill>
                  <a:srgbClr val="3A92A2"/>
                </a:solidFill>
              </a:rPr>
              <a:t> = </a:t>
            </a:r>
            <a:r>
              <a:rPr lang="en-US" sz="2000" dirty="0" err="1">
                <a:solidFill>
                  <a:srgbClr val="3A92A2"/>
                </a:solidFill>
              </a:rPr>
              <a:t>dups.field_content</a:t>
            </a:r>
            <a:r>
              <a:rPr lang="en-US" sz="2000" dirty="0">
                <a:solidFill>
                  <a:srgbClr val="3A92A2"/>
                </a:solidFill>
              </a:rPr>
              <a:t> and </a:t>
            </a:r>
            <a:r>
              <a:rPr lang="en-US" sz="2000" dirty="0" err="1">
                <a:solidFill>
                  <a:srgbClr val="3A92A2"/>
                </a:solidFill>
              </a:rPr>
              <a:t>seed.record_type_code</a:t>
            </a:r>
            <a:r>
              <a:rPr lang="en-US" sz="2000" dirty="0">
                <a:solidFill>
                  <a:srgbClr val="3A92A2"/>
                </a:solidFill>
              </a:rPr>
              <a:t> = </a:t>
            </a:r>
            <a:r>
              <a:rPr lang="en-US" sz="2000" dirty="0" err="1">
                <a:solidFill>
                  <a:srgbClr val="3A92A2"/>
                </a:solidFill>
              </a:rPr>
              <a:t>dups.record_type_code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>
                <a:solidFill>
                  <a:srgbClr val="3A92A2"/>
                </a:solidFill>
              </a:rPr>
              <a:t>order by </a:t>
            </a:r>
            <a:r>
              <a:rPr lang="en-US" sz="2000" dirty="0" err="1">
                <a:solidFill>
                  <a:srgbClr val="3A92A2"/>
                </a:solidFill>
              </a:rPr>
              <a:t>dups.field_content</a:t>
            </a:r>
            <a:endParaRPr sz="2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000"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53808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020 duplicates query</a:t>
            </a:r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idx="1"/>
          </p:nvPr>
        </p:nvSpPr>
        <p:spPr>
          <a:xfrm>
            <a:off x="2985820" y="1690688"/>
            <a:ext cx="7869195" cy="516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SELECT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id2reckey (</a:t>
            </a:r>
            <a:r>
              <a:rPr lang="en-US" sz="1400" dirty="0" err="1">
                <a:solidFill>
                  <a:srgbClr val="3A92A2"/>
                </a:solidFill>
              </a:rPr>
              <a:t>p.record_id</a:t>
            </a:r>
            <a:r>
              <a:rPr lang="en-US" sz="1400" dirty="0">
                <a:solidFill>
                  <a:srgbClr val="3A92A2"/>
                </a:solidFill>
              </a:rPr>
              <a:t>) || 'a' AS rid,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</a:t>
            </a:r>
            <a:r>
              <a:rPr lang="en-US" sz="1400" dirty="0" err="1">
                <a:solidFill>
                  <a:srgbClr val="3A92A2"/>
                </a:solidFill>
              </a:rPr>
              <a:t>p.index_entry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FROM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</a:t>
            </a:r>
            <a:r>
              <a:rPr lang="en-US" sz="1400" dirty="0" err="1">
                <a:solidFill>
                  <a:srgbClr val="3A92A2"/>
                </a:solidFill>
              </a:rPr>
              <a:t>sierra_view.phrase_entry</a:t>
            </a:r>
            <a:r>
              <a:rPr lang="en-US" sz="1400" dirty="0">
                <a:solidFill>
                  <a:srgbClr val="3A92A2"/>
                </a:solidFill>
              </a:rPr>
              <a:t> AS p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JOIN </a:t>
            </a:r>
            <a:r>
              <a:rPr lang="en-US" sz="1400" dirty="0" err="1">
                <a:solidFill>
                  <a:srgbClr val="3A92A2"/>
                </a:solidFill>
              </a:rPr>
              <a:t>sierra_view.bib_record</a:t>
            </a:r>
            <a:r>
              <a:rPr lang="en-US" sz="1400" dirty="0">
                <a:solidFill>
                  <a:srgbClr val="3A92A2"/>
                </a:solidFill>
              </a:rPr>
              <a:t> AS b ON </a:t>
            </a:r>
            <a:r>
              <a:rPr lang="en-US" sz="1400" dirty="0" err="1">
                <a:solidFill>
                  <a:srgbClr val="3A92A2"/>
                </a:solidFill>
              </a:rPr>
              <a:t>p.record_id</a:t>
            </a:r>
            <a:r>
              <a:rPr lang="en-US" sz="1400" dirty="0">
                <a:solidFill>
                  <a:srgbClr val="3A92A2"/>
                </a:solidFill>
              </a:rPr>
              <a:t> = </a:t>
            </a:r>
            <a:r>
              <a:rPr lang="en-US" sz="1400" dirty="0" err="1">
                <a:solidFill>
                  <a:srgbClr val="3A92A2"/>
                </a:solidFill>
              </a:rPr>
              <a:t>b.record_id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WHERE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--presently limited to e-books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</a:t>
            </a:r>
            <a:r>
              <a:rPr lang="en-US" sz="1400" dirty="0" err="1">
                <a:solidFill>
                  <a:srgbClr val="3A92A2"/>
                </a:solidFill>
              </a:rPr>
              <a:t>p.index_tag</a:t>
            </a:r>
            <a:r>
              <a:rPr lang="en-US" sz="1400" dirty="0">
                <a:solidFill>
                  <a:srgbClr val="3A92A2"/>
                </a:solidFill>
              </a:rPr>
              <a:t> = '</a:t>
            </a:r>
            <a:r>
              <a:rPr lang="en-US" sz="1400" dirty="0" err="1">
                <a:solidFill>
                  <a:srgbClr val="3A92A2"/>
                </a:solidFill>
              </a:rPr>
              <a:t>i</a:t>
            </a:r>
            <a:r>
              <a:rPr lang="en-US" sz="1400" dirty="0">
                <a:solidFill>
                  <a:srgbClr val="3A92A2"/>
                </a:solidFill>
              </a:rPr>
              <a:t>'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AND </a:t>
            </a:r>
            <a:r>
              <a:rPr lang="en-US" sz="1400" dirty="0" err="1">
                <a:solidFill>
                  <a:srgbClr val="3A92A2"/>
                </a:solidFill>
              </a:rPr>
              <a:t>p.index_entry</a:t>
            </a:r>
            <a:r>
              <a:rPr lang="en-US" sz="1400" dirty="0">
                <a:solidFill>
                  <a:srgbClr val="3A92A2"/>
                </a:solidFill>
              </a:rPr>
              <a:t> IN (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SELECT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    </a:t>
            </a:r>
            <a:r>
              <a:rPr lang="en-US" sz="1400" dirty="0" err="1">
                <a:solidFill>
                  <a:srgbClr val="3A92A2"/>
                </a:solidFill>
              </a:rPr>
              <a:t>p.index_entry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FROM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    </a:t>
            </a:r>
            <a:r>
              <a:rPr lang="en-US" sz="1400" dirty="0" err="1">
                <a:solidFill>
                  <a:srgbClr val="3A92A2"/>
                </a:solidFill>
              </a:rPr>
              <a:t>sierra_view.phrase_entry</a:t>
            </a:r>
            <a:r>
              <a:rPr lang="en-US" sz="1400" dirty="0">
                <a:solidFill>
                  <a:srgbClr val="3A92A2"/>
                </a:solidFill>
              </a:rPr>
              <a:t> AS p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WHERE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    </a:t>
            </a:r>
            <a:r>
              <a:rPr lang="en-US" sz="1400" dirty="0" err="1">
                <a:solidFill>
                  <a:srgbClr val="3A92A2"/>
                </a:solidFill>
              </a:rPr>
              <a:t>p.index_tag</a:t>
            </a:r>
            <a:r>
              <a:rPr lang="en-US" sz="1400" dirty="0">
                <a:solidFill>
                  <a:srgbClr val="3A92A2"/>
                </a:solidFill>
              </a:rPr>
              <a:t> = '</a:t>
            </a:r>
            <a:r>
              <a:rPr lang="en-US" sz="1400" dirty="0" err="1">
                <a:solidFill>
                  <a:srgbClr val="3A92A2"/>
                </a:solidFill>
              </a:rPr>
              <a:t>i</a:t>
            </a:r>
            <a:r>
              <a:rPr lang="en-US" sz="1400" dirty="0">
                <a:solidFill>
                  <a:srgbClr val="3A92A2"/>
                </a:solidFill>
              </a:rPr>
              <a:t>'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GROUP BY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    </a:t>
            </a:r>
            <a:r>
              <a:rPr lang="en-US" sz="1400" dirty="0" err="1">
                <a:solidFill>
                  <a:srgbClr val="3A92A2"/>
                </a:solidFill>
              </a:rPr>
              <a:t>p.index_entry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HAVING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    count(p.id) &gt; 1)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ORDER BY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</a:t>
            </a:r>
            <a:r>
              <a:rPr lang="en-US" sz="1400" dirty="0" err="1">
                <a:solidFill>
                  <a:srgbClr val="3A92A2"/>
                </a:solidFill>
              </a:rPr>
              <a:t>index_entry</a:t>
            </a:r>
            <a:r>
              <a:rPr lang="en-US" sz="1400" dirty="0">
                <a:solidFill>
                  <a:srgbClr val="3A92A2"/>
                </a:solidFill>
              </a:rPr>
              <a:t>,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1120"/>
              <a:buNone/>
            </a:pPr>
            <a:r>
              <a:rPr lang="en-US" sz="1400" dirty="0">
                <a:solidFill>
                  <a:srgbClr val="3A92A2"/>
                </a:solidFill>
              </a:rPr>
              <a:t>       rid</a:t>
            </a:r>
            <a:endParaRPr sz="1000"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800"/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endParaRPr sz="800" dirty="0"/>
          </a:p>
        </p:txBody>
      </p:sp>
      <p:cxnSp>
        <p:nvCxnSpPr>
          <p:cNvPr id="155" name="Google Shape;155;p31"/>
          <p:cNvCxnSpPr/>
          <p:nvPr/>
        </p:nvCxnSpPr>
        <p:spPr>
          <a:xfrm rot="10800000">
            <a:off x="4665785" y="3536043"/>
            <a:ext cx="2678723" cy="4630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6" name="Google Shape;156;p31"/>
          <p:cNvCxnSpPr/>
          <p:nvPr/>
        </p:nvCxnSpPr>
        <p:spPr>
          <a:xfrm flipH="1">
            <a:off x="4806461" y="4374767"/>
            <a:ext cx="2397370" cy="62718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7" name="Google Shape;157;p31"/>
          <p:cNvSpPr txBox="1"/>
          <p:nvPr/>
        </p:nvSpPr>
        <p:spPr>
          <a:xfrm>
            <a:off x="7519799" y="3812679"/>
            <a:ext cx="33352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need to change these two index tags to get a different Sierra index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65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 dirty="0" smtClean="0"/>
              <a:t>Import </a:t>
            </a:r>
            <a:r>
              <a:rPr lang="en-US" dirty="0"/>
              <a:t>into Sierra</a:t>
            </a:r>
            <a:endParaRPr dirty="0"/>
          </a:p>
        </p:txBody>
      </p:sp>
      <p:sp>
        <p:nvSpPr>
          <p:cNvPr id="163" name="Google Shape;163;p32"/>
          <p:cNvSpPr txBox="1"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Since we have bib record numbers we can use “Import Records” in Create Lists</a:t>
            </a: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If your files of duplicates are very large you may need to split them </a:t>
            </a:r>
            <a:r>
              <a:rPr lang="en-US" dirty="0" smtClean="0">
                <a:solidFill>
                  <a:srgbClr val="3A92A2"/>
                </a:solidFill>
              </a:rPr>
              <a:t>up </a:t>
            </a:r>
          </a:p>
          <a:p>
            <a:pPr marL="0" indent="0">
              <a:buClr>
                <a:srgbClr val="467E99"/>
              </a:buClr>
              <a:buSzPts val="2800"/>
              <a:buNone/>
            </a:pPr>
            <a:endParaRPr dirty="0">
              <a:solidFill>
                <a:srgbClr val="3A92A2"/>
              </a:solidFill>
            </a:endParaRPr>
          </a:p>
        </p:txBody>
      </p:sp>
      <p:pic>
        <p:nvPicPr>
          <p:cNvPr id="164" name="Google Shape;164;p32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37642" y="1825625"/>
            <a:ext cx="4810542" cy="352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9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What is Marmot?</a:t>
            </a: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B1D0"/>
              </a:buClr>
              <a:buSzPts val="2800"/>
            </a:pPr>
            <a:r>
              <a:rPr lang="en-US" dirty="0" smtClean="0">
                <a:solidFill>
                  <a:srgbClr val="3A92A2"/>
                </a:solidFill>
              </a:rPr>
              <a:t>We are a </a:t>
            </a:r>
            <a:r>
              <a:rPr lang="en-US" dirty="0">
                <a:solidFill>
                  <a:srgbClr val="3A92A2"/>
                </a:solidFill>
              </a:rPr>
              <a:t>consortium of 29 libraries sharing a single Sierra </a:t>
            </a:r>
            <a:r>
              <a:rPr lang="en-US" dirty="0" smtClean="0">
                <a:solidFill>
                  <a:srgbClr val="3A92A2"/>
                </a:solidFill>
              </a:rPr>
              <a:t>server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19 Public Libraries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Six Academics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Four School Districts</a:t>
            </a:r>
            <a:endParaRPr dirty="0">
              <a:solidFill>
                <a:srgbClr val="3A92A2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D0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01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 dirty="0" smtClean="0"/>
              <a:t>Export from </a:t>
            </a:r>
            <a:r>
              <a:rPr lang="en-US" dirty="0"/>
              <a:t>Sierra</a:t>
            </a:r>
            <a:endParaRPr dirty="0"/>
          </a:p>
        </p:txBody>
      </p:sp>
      <p:sp>
        <p:nvSpPr>
          <p:cNvPr id="170" name="Google Shape;170;p33"/>
          <p:cNvSpPr txBox="1"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Fields to </a:t>
            </a:r>
            <a:r>
              <a:rPr lang="en-US" dirty="0" smtClean="0">
                <a:solidFill>
                  <a:srgbClr val="3A92A2"/>
                </a:solidFill>
              </a:rPr>
              <a:t>Export for the Google sheet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Record Number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001 or 020 tag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Bib Locations Field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Bib Location Field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Title</a:t>
            </a: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Use something uncommon for the field delimiter like a </a:t>
            </a:r>
            <a:r>
              <a:rPr lang="en-US" dirty="0" smtClean="0">
                <a:solidFill>
                  <a:srgbClr val="3A92A2"/>
                </a:solidFill>
              </a:rPr>
              <a:t>~</a:t>
            </a:r>
            <a:endParaRPr dirty="0">
              <a:solidFill>
                <a:srgbClr val="3A92A2"/>
              </a:solidFill>
            </a:endParaRPr>
          </a:p>
        </p:txBody>
      </p:sp>
      <p:pic>
        <p:nvPicPr>
          <p:cNvPr id="171" name="Google Shape;171;p33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690688"/>
            <a:ext cx="4623927" cy="4056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9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Transfer CSV to Google Sheets</a:t>
            </a:r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sz="half" idx="1"/>
          </p:nvPr>
        </p:nvSpPr>
        <p:spPr>
          <a:xfrm>
            <a:off x="838200" y="1690688"/>
            <a:ext cx="4574059" cy="463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Best to open in Excel first using Data&gt;From Text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Opens a Text import wizard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Choose Delimited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Choose Other for Delimiter and put in the character you used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For the Column data format make sure your 001 or 020 column is formatted as text</a:t>
            </a:r>
            <a:endParaRPr dirty="0">
              <a:solidFill>
                <a:srgbClr val="3A92A2"/>
              </a:solidFill>
            </a:endParaRPr>
          </a:p>
        </p:txBody>
      </p:sp>
      <p:pic>
        <p:nvPicPr>
          <p:cNvPr id="178" name="Google Shape;178;p34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92713" y="1573549"/>
            <a:ext cx="2909189" cy="221990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9" name="Google Shape;17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9215" y="1573549"/>
            <a:ext cx="2919046" cy="2219904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0" name="Google Shape;18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0754" y="4053270"/>
            <a:ext cx="3376246" cy="2560076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0677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Building the Tableau Worksheet</a:t>
            </a:r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Connect to the Data Source (Google sheet or Excel)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For Google sheets this will open a browser window to choose the google account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Next choose the document you want to link to</a:t>
            </a:r>
            <a:endParaRPr dirty="0">
              <a:solidFill>
                <a:srgbClr val="3A92A2"/>
              </a:solidFill>
            </a:endParaRPr>
          </a:p>
        </p:txBody>
      </p:sp>
      <p:pic>
        <p:nvPicPr>
          <p:cNvPr id="187" name="Google Shape;187;p35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6019800" y="1690688"/>
            <a:ext cx="5181600" cy="3700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16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Building the Tableau Worksheet</a:t>
            </a:r>
            <a:endParaRPr/>
          </a:p>
        </p:txBody>
      </p:sp>
      <p:sp>
        <p:nvSpPr>
          <p:cNvPr id="193" name="Google Shape;193;p36"/>
          <p:cNvSpPr txBox="1">
            <a:spLocks noGrp="1"/>
          </p:cNvSpPr>
          <p:nvPr>
            <p:ph sz="half" idx="1"/>
          </p:nvPr>
        </p:nvSpPr>
        <p:spPr>
          <a:xfrm>
            <a:off x="838200" y="1690688"/>
            <a:ext cx="43073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Pull the data into the rows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Depending on </a:t>
            </a:r>
            <a:r>
              <a:rPr lang="en-US" dirty="0" smtClean="0">
                <a:solidFill>
                  <a:srgbClr val="3A92A2"/>
                </a:solidFill>
              </a:rPr>
              <a:t>the amount of date, </a:t>
            </a:r>
            <a:r>
              <a:rPr lang="en-US" dirty="0">
                <a:solidFill>
                  <a:srgbClr val="3A92A2"/>
                </a:solidFill>
              </a:rPr>
              <a:t>the worksheet can take </a:t>
            </a:r>
            <a:r>
              <a:rPr lang="en-US" dirty="0" smtClean="0">
                <a:solidFill>
                  <a:srgbClr val="3A92A2"/>
                </a:solidFill>
              </a:rPr>
              <a:t>a long time </a:t>
            </a:r>
            <a:r>
              <a:rPr lang="en-US" dirty="0">
                <a:solidFill>
                  <a:srgbClr val="3A92A2"/>
                </a:solidFill>
              </a:rPr>
              <a:t>to update upon adding each row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3A92A2"/>
                </a:solidFill>
              </a:rPr>
              <a:t>Add record </a:t>
            </a:r>
            <a:r>
              <a:rPr lang="en-US" dirty="0">
                <a:solidFill>
                  <a:srgbClr val="3A92A2"/>
                </a:solidFill>
              </a:rPr>
              <a:t>number </a:t>
            </a:r>
            <a:r>
              <a:rPr lang="en-US" dirty="0" smtClean="0">
                <a:solidFill>
                  <a:srgbClr val="3A92A2"/>
                </a:solidFill>
              </a:rPr>
              <a:t>as </a:t>
            </a:r>
            <a:r>
              <a:rPr lang="en-US" dirty="0">
                <a:solidFill>
                  <a:srgbClr val="3A92A2"/>
                </a:solidFill>
              </a:rPr>
              <a:t>a mark so that last column isn’t empty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Add desired </a:t>
            </a:r>
            <a:r>
              <a:rPr lang="en-US" dirty="0" smtClean="0">
                <a:solidFill>
                  <a:srgbClr val="3A92A2"/>
                </a:solidFill>
              </a:rPr>
              <a:t>filters (location)</a:t>
            </a:r>
            <a:endParaRPr dirty="0">
              <a:solidFill>
                <a:srgbClr val="3A92A2"/>
              </a:solidFill>
            </a:endParaRPr>
          </a:p>
        </p:txBody>
      </p:sp>
      <p:pic>
        <p:nvPicPr>
          <p:cNvPr id="194" name="Google Shape;194;p36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5578" y="1690688"/>
            <a:ext cx="6350924" cy="433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6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Building the Tableau Worksheet</a:t>
            </a: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430737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800"/>
            </a:pPr>
            <a:r>
              <a:rPr lang="en-US" dirty="0" smtClean="0">
                <a:solidFill>
                  <a:srgbClr val="3A92A2"/>
                </a:solidFill>
              </a:rPr>
              <a:t>A </a:t>
            </a:r>
            <a:r>
              <a:rPr lang="en-US" dirty="0">
                <a:solidFill>
                  <a:srgbClr val="3A92A2"/>
                </a:solidFill>
              </a:rPr>
              <a:t>calculated field in Tableau </a:t>
            </a:r>
            <a:r>
              <a:rPr lang="en-US" dirty="0" smtClean="0">
                <a:solidFill>
                  <a:srgbClr val="3A92A2"/>
                </a:solidFill>
              </a:rPr>
              <a:t>combines </a:t>
            </a:r>
            <a:r>
              <a:rPr lang="en-US" dirty="0">
                <a:solidFill>
                  <a:srgbClr val="3A92A2"/>
                </a:solidFill>
              </a:rPr>
              <a:t>the locations and location field if the locations field is empty</a:t>
            </a:r>
            <a:endParaRPr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7E99"/>
              </a:buClr>
              <a:buSzPts val="2800"/>
              <a:buNone/>
            </a:pPr>
            <a:endParaRPr dirty="0"/>
          </a:p>
        </p:txBody>
      </p:sp>
      <p:pic>
        <p:nvPicPr>
          <p:cNvPr id="201" name="Google Shape;201;p37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tretch/>
        </p:blipFill>
        <p:spPr>
          <a:xfrm>
            <a:off x="5145578" y="1825625"/>
            <a:ext cx="511039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872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Building the Tableau Worksheet</a:t>
            </a:r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sz="half" idx="1"/>
          </p:nvPr>
        </p:nvSpPr>
        <p:spPr>
          <a:xfrm>
            <a:off x="838200" y="1690688"/>
            <a:ext cx="94113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From here you can either export to a Tableau server or share the workbook locally 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Tableau server is a separate subscription.</a:t>
            </a:r>
            <a:endParaRPr dirty="0">
              <a:solidFill>
                <a:srgbClr val="3A92A2"/>
              </a:solidFill>
            </a:endParaRPr>
          </a:p>
          <a:p>
            <a: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Allows password protection web access</a:t>
            </a:r>
            <a:endParaRPr dirty="0">
              <a:solidFill>
                <a:srgbClr val="3A92A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Can share locally as a workbook to </a:t>
            </a:r>
            <a:r>
              <a:rPr lang="en-US" dirty="0" smtClean="0">
                <a:solidFill>
                  <a:srgbClr val="3A92A2"/>
                </a:solidFill>
              </a:rPr>
              <a:t>others </a:t>
            </a:r>
            <a:r>
              <a:rPr lang="en-US" dirty="0">
                <a:solidFill>
                  <a:srgbClr val="3A92A2"/>
                </a:solidFill>
              </a:rPr>
              <a:t>who also have Tableau Desktop</a:t>
            </a:r>
            <a:endParaRPr dirty="0">
              <a:solidFill>
                <a:srgbClr val="3A92A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7E99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10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>
            <a:spLocks noGrp="1"/>
          </p:cNvSpPr>
          <p:nvPr>
            <p:ph type="title"/>
          </p:nvPr>
        </p:nvSpPr>
        <p:spPr>
          <a:xfrm>
            <a:off x="713509" y="2493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5400"/>
              <a:buFont typeface="Arial"/>
              <a:buNone/>
            </a:pPr>
            <a:r>
              <a:rPr lang="en-US" sz="5400" dirty="0" smtClean="0"/>
              <a:t>Live Demo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78866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 dirty="0" smtClean="0"/>
              <a:t>We are all </a:t>
            </a:r>
            <a:r>
              <a:rPr lang="en-US" dirty="0"/>
              <a:t>over Colorado</a:t>
            </a:r>
            <a:endParaRPr dirty="0"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4259" y="1359824"/>
            <a:ext cx="7463481" cy="5498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88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What is the problem?</a:t>
            </a: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8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B1D0"/>
              </a:buClr>
              <a:buSzPts val="2800"/>
            </a:pPr>
            <a:r>
              <a:rPr lang="en-US" dirty="0" smtClean="0">
                <a:solidFill>
                  <a:srgbClr val="3A92A2"/>
                </a:solidFill>
              </a:rPr>
              <a:t>We </a:t>
            </a:r>
            <a:r>
              <a:rPr lang="en-US" dirty="0">
                <a:solidFill>
                  <a:srgbClr val="3A92A2"/>
                </a:solidFill>
              </a:rPr>
              <a:t>have a big problem with </a:t>
            </a:r>
            <a:r>
              <a:rPr lang="en-US" dirty="0" smtClean="0">
                <a:solidFill>
                  <a:srgbClr val="3A92A2"/>
                </a:solidFill>
              </a:rPr>
              <a:t>duplicates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We were not happy with Sierra’s Headings Reports for finding </a:t>
            </a:r>
            <a:r>
              <a:rPr lang="en-US" dirty="0" smtClean="0">
                <a:solidFill>
                  <a:srgbClr val="3A92A2"/>
                </a:solidFill>
              </a:rPr>
              <a:t>duplicates</a:t>
            </a:r>
            <a:endParaRPr dirty="0" smtClean="0">
              <a:solidFill>
                <a:srgbClr val="3A92A2"/>
              </a:solidFill>
            </a:endParaRPr>
          </a:p>
          <a:p>
            <a:pPr marL="177800" indent="0">
              <a:buClr>
                <a:srgbClr val="00B1D0"/>
              </a:buClr>
              <a:buSzPts val="2800"/>
              <a:buNone/>
            </a:pPr>
            <a:endParaRPr dirty="0" smtClean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 smtClean="0">
                <a:solidFill>
                  <a:srgbClr val="3A92A2"/>
                </a:solidFill>
              </a:rPr>
              <a:t>We </a:t>
            </a:r>
            <a:r>
              <a:rPr lang="en-US" dirty="0">
                <a:solidFill>
                  <a:srgbClr val="3A92A2"/>
                </a:solidFill>
              </a:rPr>
              <a:t>realized </a:t>
            </a:r>
            <a:r>
              <a:rPr lang="en-US" smtClean="0">
                <a:solidFill>
                  <a:srgbClr val="3A92A2"/>
                </a:solidFill>
              </a:rPr>
              <a:t>that SQL </a:t>
            </a:r>
            <a:r>
              <a:rPr lang="en-US" dirty="0">
                <a:solidFill>
                  <a:srgbClr val="3A92A2"/>
                </a:solidFill>
              </a:rPr>
              <a:t>allowed us to use Tableau to create our own utility to find </a:t>
            </a:r>
            <a:r>
              <a:rPr lang="en-US" dirty="0" smtClean="0">
                <a:solidFill>
                  <a:srgbClr val="3A92A2"/>
                </a:solidFill>
              </a:rPr>
              <a:t>duplicates</a:t>
            </a:r>
            <a:endParaRPr dirty="0">
              <a:solidFill>
                <a:srgbClr val="3A92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Why are duplicates a problem?</a:t>
            </a: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8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We have to pay for authority work on each record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They make holds and requests inefficient</a:t>
            </a:r>
            <a:endParaRPr dirty="0">
              <a:solidFill>
                <a:srgbClr val="3A92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60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Marmot’s solution</a:t>
            </a:r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8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When we started using Tableau and </a:t>
            </a:r>
            <a:r>
              <a:rPr lang="en-US" dirty="0" smtClean="0">
                <a:solidFill>
                  <a:srgbClr val="3A92A2"/>
                </a:solidFill>
              </a:rPr>
              <a:t>SQL </a:t>
            </a:r>
            <a:r>
              <a:rPr lang="en-US" dirty="0">
                <a:solidFill>
                  <a:srgbClr val="3A92A2"/>
                </a:solidFill>
              </a:rPr>
              <a:t>to create statistics reports we realized that it could be used to create a duplicate searching </a:t>
            </a:r>
            <a:r>
              <a:rPr lang="en-US" dirty="0" smtClean="0">
                <a:solidFill>
                  <a:srgbClr val="3A92A2"/>
                </a:solidFill>
              </a:rPr>
              <a:t>utility</a:t>
            </a:r>
            <a:endParaRPr dirty="0">
              <a:solidFill>
                <a:srgbClr val="3A92A2"/>
              </a:solidFill>
            </a:endParaRPr>
          </a:p>
          <a:p>
            <a:pPr marL="635000" indent="-457200">
              <a:buClr>
                <a:srgbClr val="00B1D0"/>
              </a:buClr>
              <a:buSzPts val="2800"/>
            </a:pPr>
            <a:endParaRPr dirty="0">
              <a:solidFill>
                <a:srgbClr val="3A92A2"/>
              </a:solidFill>
            </a:endParaRPr>
          </a:p>
          <a:p>
            <a:pPr>
              <a:buClr>
                <a:srgbClr val="00B1D0"/>
              </a:buClr>
              <a:buSzPts val="2800"/>
            </a:pPr>
            <a:r>
              <a:rPr lang="en-US" dirty="0">
                <a:solidFill>
                  <a:srgbClr val="3A92A2"/>
                </a:solidFill>
              </a:rPr>
              <a:t>We created three tools to find duplicates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BIB UTIL# (001 and 019)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ISN (020, 022, 024, 028)</a:t>
            </a:r>
            <a:endParaRPr dirty="0">
              <a:solidFill>
                <a:srgbClr val="3A92A2"/>
              </a:solidFill>
            </a:endParaRPr>
          </a:p>
          <a:p>
            <a:pPr lvl="1">
              <a:buClr>
                <a:srgbClr val="00B1D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A92A2"/>
                </a:solidFill>
              </a:rPr>
              <a:t>020a</a:t>
            </a:r>
            <a:endParaRPr dirty="0">
              <a:solidFill>
                <a:srgbClr val="3A92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3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 The duplicate Bib Util # tool</a:t>
            </a:r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633" y="1718107"/>
            <a:ext cx="8398733" cy="513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43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Each library can limit to their location</a:t>
            </a:r>
            <a:endParaRPr/>
          </a:p>
        </p:txBody>
      </p:sp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633" y="1718107"/>
            <a:ext cx="8398733" cy="513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07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5F15"/>
              </a:buClr>
              <a:buSzPts val="4400"/>
              <a:buFont typeface="Arial"/>
              <a:buNone/>
            </a:pPr>
            <a:r>
              <a:rPr lang="en-US"/>
              <a:t>Now we only see dups that include that one library</a:t>
            </a:r>
            <a:endParaRPr/>
          </a:p>
        </p:txBody>
      </p:sp>
      <p:pic>
        <p:nvPicPr>
          <p:cNvPr id="100" name="Google Shape;100;p2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127148" y="1825625"/>
            <a:ext cx="7937703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562654"/>
      </p:ext>
    </p:extLst>
  </p:cSld>
  <p:clrMapOvr>
    <a:masterClrMapping/>
  </p:clrMapOvr>
</p:sld>
</file>

<file path=ppt/theme/theme1.xml><?xml version="1.0" encoding="utf-8"?>
<a:theme xmlns:a="http://schemas.openxmlformats.org/drawingml/2006/main" name="Marmo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mot" id="{F63C4809-C520-4379-AEAD-C33585AABBDB}" vid="{F2CC74A2-5147-4400-B393-36F8B4E57B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646</Words>
  <Application>Microsoft Office PowerPoint</Application>
  <PresentationFormat>Widescreen</PresentationFormat>
  <Paragraphs>123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Futura Medium</vt:lpstr>
      <vt:lpstr>Wingdings</vt:lpstr>
      <vt:lpstr>Marmot</vt:lpstr>
      <vt:lpstr>Duplicate Checking With Tableau</vt:lpstr>
      <vt:lpstr>What is Marmot?</vt:lpstr>
      <vt:lpstr>We are all over Colorado</vt:lpstr>
      <vt:lpstr>What is the problem?</vt:lpstr>
      <vt:lpstr>Why are duplicates a problem?</vt:lpstr>
      <vt:lpstr>Marmot’s solution</vt:lpstr>
      <vt:lpstr> The duplicate Bib Util # tool</vt:lpstr>
      <vt:lpstr>Each library can limit to their location</vt:lpstr>
      <vt:lpstr>Now we only see dups that include that one library</vt:lpstr>
      <vt:lpstr>Copy the 001</vt:lpstr>
      <vt:lpstr>Paste into Sierra and fix the duplicate</vt:lpstr>
      <vt:lpstr>Exclude this pair</vt:lpstr>
      <vt:lpstr>Save this view to save your excluded dup</vt:lpstr>
      <vt:lpstr>One Tableau login for all dedupers</vt:lpstr>
      <vt:lpstr>We also have one that looks at ISBNs</vt:lpstr>
      <vt:lpstr>How we built the tool</vt:lpstr>
      <vt:lpstr>001 duplicates SQL query</vt:lpstr>
      <vt:lpstr>020 duplicates query</vt:lpstr>
      <vt:lpstr>Import into Sierra</vt:lpstr>
      <vt:lpstr>Export from Sierra</vt:lpstr>
      <vt:lpstr>Transfer CSV to Google Sheets</vt:lpstr>
      <vt:lpstr>Building the Tableau Worksheet</vt:lpstr>
      <vt:lpstr>Building the Tableau Worksheet</vt:lpstr>
      <vt:lpstr>Building the Tableau Worksheet</vt:lpstr>
      <vt:lpstr>Building the Tableau Worksheet</vt:lpstr>
      <vt:lpstr>Live Demo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Chittenden</dc:creator>
  <cp:lastModifiedBy>Lloyd Chittenden</cp:lastModifiedBy>
  <cp:revision>22</cp:revision>
  <dcterms:created xsi:type="dcterms:W3CDTF">2019-04-30T19:40:36Z</dcterms:created>
  <dcterms:modified xsi:type="dcterms:W3CDTF">2019-05-08T18:22:52Z</dcterms:modified>
</cp:coreProperties>
</file>