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309" r:id="rId4"/>
    <p:sldId id="262" r:id="rId5"/>
    <p:sldId id="263" r:id="rId6"/>
    <p:sldId id="265" r:id="rId7"/>
    <p:sldId id="293" r:id="rId8"/>
    <p:sldId id="295" r:id="rId9"/>
    <p:sldId id="294" r:id="rId10"/>
    <p:sldId id="300" r:id="rId11"/>
    <p:sldId id="308" r:id="rId12"/>
    <p:sldId id="273" r:id="rId13"/>
    <p:sldId id="274" r:id="rId14"/>
    <p:sldId id="275" r:id="rId15"/>
    <p:sldId id="278" r:id="rId16"/>
    <p:sldId id="279" r:id="rId17"/>
    <p:sldId id="280" r:id="rId18"/>
    <p:sldId id="276" r:id="rId19"/>
    <p:sldId id="277" r:id="rId20"/>
    <p:sldId id="290" r:id="rId21"/>
    <p:sldId id="282" r:id="rId22"/>
    <p:sldId id="267" r:id="rId23"/>
    <p:sldId id="268" r:id="rId24"/>
    <p:sldId id="272" r:id="rId25"/>
    <p:sldId id="269" r:id="rId26"/>
    <p:sldId id="270" r:id="rId27"/>
    <p:sldId id="271" r:id="rId28"/>
    <p:sldId id="311" r:id="rId29"/>
    <p:sldId id="310" r:id="rId30"/>
    <p:sldId id="281" r:id="rId31"/>
    <p:sldId id="299" r:id="rId32"/>
    <p:sldId id="285" r:id="rId33"/>
    <p:sldId id="283" r:id="rId34"/>
    <p:sldId id="284" r:id="rId35"/>
    <p:sldId id="289" r:id="rId36"/>
    <p:sldId id="286" r:id="rId37"/>
    <p:sldId id="291" r:id="rId38"/>
    <p:sldId id="287" r:id="rId39"/>
    <p:sldId id="288" r:id="rId40"/>
    <p:sldId id="292" r:id="rId41"/>
    <p:sldId id="296" r:id="rId42"/>
    <p:sldId id="297" r:id="rId43"/>
    <p:sldId id="298" r:id="rId44"/>
    <p:sldId id="312" r:id="rId45"/>
    <p:sldId id="313" r:id="rId46"/>
    <p:sldId id="301" r:id="rId47"/>
    <p:sldId id="302" r:id="rId48"/>
    <p:sldId id="307" r:id="rId49"/>
    <p:sldId id="306" r:id="rId50"/>
    <p:sldId id="305" r:id="rId51"/>
    <p:sldId id="303" r:id="rId52"/>
    <p:sldId id="304" r:id="rId53"/>
    <p:sldId id="259" r:id="rId54"/>
  </p:sldIdLst>
  <p:sldSz cx="9144000" cy="5143500" type="screen16x9"/>
  <p:notesSz cx="9312275" cy="7026275"/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781E"/>
    <a:srgbClr val="F7941E"/>
    <a:srgbClr val="4A76B7"/>
    <a:srgbClr val="4E76AD"/>
    <a:srgbClr val="414042"/>
    <a:srgbClr val="444444"/>
    <a:srgbClr val="58595B"/>
    <a:srgbClr val="6C9DD3"/>
    <a:srgbClr val="28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606853-7671-496A-8E4F-DF71F8EC918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3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92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blue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0281" y="451889"/>
            <a:ext cx="4735007" cy="468458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1" i="0">
                <a:solidFill>
                  <a:srgbClr val="F7941E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20281" y="931136"/>
            <a:ext cx="4735007" cy="42872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9696" y="471418"/>
            <a:ext cx="7468222" cy="3778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rgbClr val="F7781E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519696" y="1000560"/>
            <a:ext cx="7468222" cy="32518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  <a:lvl5pP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7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4752" y="469870"/>
            <a:ext cx="8021734" cy="6572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F778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3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1200" y="1318045"/>
            <a:ext cx="5189283" cy="296319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14042"/>
                </a:solidFill>
              </a:defRPr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510073" y="477423"/>
            <a:ext cx="7641453" cy="6449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F778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27740" y="1317582"/>
            <a:ext cx="2323786" cy="2963600"/>
          </a:xfrm>
        </p:spPr>
        <p:txBody>
          <a:bodyPr/>
          <a:lstStyle>
            <a:lvl1pPr>
              <a:buClr>
                <a:srgbClr val="000000"/>
              </a:buClr>
              <a:defRPr>
                <a:solidFill>
                  <a:srgbClr val="414042"/>
                </a:solidFill>
              </a:defRPr>
            </a:lvl1pPr>
            <a:lvl2pPr>
              <a:buClr>
                <a:srgbClr val="000000"/>
              </a:buClr>
              <a:defRPr>
                <a:solidFill>
                  <a:srgbClr val="414042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414042"/>
                </a:solidFill>
              </a:defRPr>
            </a:lvl3pPr>
            <a:lvl4pPr>
              <a:buClr>
                <a:srgbClr val="000000"/>
              </a:buClr>
              <a:defRPr>
                <a:solidFill>
                  <a:srgbClr val="414042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8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blue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77319" y="510381"/>
            <a:ext cx="4400404" cy="468458"/>
          </a:xfrm>
        </p:spPr>
        <p:txBody>
          <a:bodyPr lIns="0" tIns="0" rIns="0" bIns="0" anchor="t" anchorCtr="0">
            <a:noAutofit/>
          </a:bodyPr>
          <a:lstStyle>
            <a:lvl1pPr algn="r">
              <a:defRPr sz="2400" b="1" i="0">
                <a:solidFill>
                  <a:srgbClr val="F7941E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77319" y="1008870"/>
            <a:ext cx="4400404" cy="42872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 b="0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 slide3_bluegra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704" y="394787"/>
            <a:ext cx="7679950" cy="4633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04" y="1010202"/>
            <a:ext cx="7679950" cy="31940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0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57181" rtl="0" eaLnBrk="1" latinLnBrk="0" hangingPunct="1">
        <a:lnSpc>
          <a:spcPct val="85000"/>
        </a:lnSpc>
        <a:spcBef>
          <a:spcPct val="0"/>
        </a:spcBef>
        <a:buNone/>
        <a:defRPr sz="2400" b="1" i="0" kern="1200">
          <a:solidFill>
            <a:srgbClr val="F7781E"/>
          </a:solidFill>
          <a:latin typeface="Helvetica"/>
          <a:ea typeface="+mj-ea"/>
          <a:cs typeface="Helvetica"/>
        </a:defRPr>
      </a:lvl1pPr>
    </p:titleStyle>
    <p:bodyStyle>
      <a:lvl1pPr marL="127414" indent="-12741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•"/>
        <a:defRPr sz="1800" b="0" i="0" kern="1200">
          <a:solidFill>
            <a:srgbClr val="414042"/>
          </a:solidFill>
          <a:latin typeface="Helvetica"/>
          <a:ea typeface="+mn-ea"/>
          <a:cs typeface="Helvetica"/>
        </a:defRPr>
      </a:lvl1pPr>
      <a:lvl2pPr marL="515610" indent="-17385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–"/>
        <a:defRPr sz="1500" b="0" i="0" kern="1200">
          <a:solidFill>
            <a:srgbClr val="414042"/>
          </a:solidFill>
          <a:latin typeface="Helvetica"/>
          <a:ea typeface="+mn-ea"/>
          <a:cs typeface="Helvetica"/>
        </a:defRPr>
      </a:lvl2pPr>
      <a:lvl3pPr marL="729951" indent="-126223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•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3pPr>
      <a:lvl4pPr marL="984779" indent="-12741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–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4pPr>
      <a:lvl5pPr marL="1158633" indent="-86928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»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0281" y="804094"/>
            <a:ext cx="4735007" cy="468458"/>
          </a:xfrm>
        </p:spPr>
        <p:txBody>
          <a:bodyPr/>
          <a:lstStyle/>
          <a:p>
            <a:r>
              <a:rPr lang="en-US" sz="3200" dirty="0"/>
              <a:t>Optimizing your OPAC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0281" y="1269804"/>
            <a:ext cx="4735007" cy="428728"/>
          </a:xfrm>
        </p:spPr>
        <p:txBody>
          <a:bodyPr/>
          <a:lstStyle/>
          <a:p>
            <a:r>
              <a:rPr lang="en-US" sz="2000" dirty="0"/>
              <a:t>Letting Library Users Drive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108" y="2384214"/>
            <a:ext cx="472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Presented by Joel Tonyan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University of Colorado Colorado Springs</a:t>
            </a:r>
          </a:p>
        </p:txBody>
      </p:sp>
    </p:spTree>
    <p:extLst>
      <p:ext uri="{BB962C8B-B14F-4D97-AF65-F5344CB8AC3E}">
        <p14:creationId xmlns:p14="http://schemas.microsoft.com/office/powerpoint/2010/main" val="256351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Soliciting User Feedback</a:t>
            </a:r>
          </a:p>
        </p:txBody>
      </p:sp>
    </p:spTree>
    <p:extLst>
      <p:ext uri="{BB962C8B-B14F-4D97-AF65-F5344CB8AC3E}">
        <p14:creationId xmlns:p14="http://schemas.microsoft.com/office/powerpoint/2010/main" val="228825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Soliciting User Feedback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Methods for soliciting feedback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Set up a usability table with a computer displaying your WebPAC and gather feedback from patrons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A/B test new features side by side, using your Staging and Live Servers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Observations, for instance, asking a group of users to locate a specific book and then observing them as they complete the task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In-person or online surveys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Feedback offered during patron interactions or when teaching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Google Analytics</a:t>
            </a:r>
          </a:p>
        </p:txBody>
      </p:sp>
    </p:spTree>
    <p:extLst>
      <p:ext uri="{BB962C8B-B14F-4D97-AF65-F5344CB8AC3E}">
        <p14:creationId xmlns:p14="http://schemas.microsoft.com/office/powerpoint/2010/main" val="369998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/>
              <a:t>An Overview of Innovative’s WebPAC Architecture</a:t>
            </a:r>
          </a:p>
        </p:txBody>
      </p:sp>
    </p:spTree>
    <p:extLst>
      <p:ext uri="{BB962C8B-B14F-4D97-AF65-F5344CB8AC3E}">
        <p14:creationId xmlns:p14="http://schemas.microsoft.com/office/powerpoint/2010/main" val="174559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and Live Web Servers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The Staging Server</a:t>
            </a:r>
          </a:p>
          <a:p>
            <a:pPr>
              <a:lnSpc>
                <a:spcPct val="100000"/>
              </a:lnSpc>
            </a:pPr>
            <a:r>
              <a:rPr lang="en-US" dirty="0"/>
              <a:t>Used for development</a:t>
            </a:r>
          </a:p>
          <a:p>
            <a:pPr>
              <a:lnSpc>
                <a:spcPct val="100000"/>
              </a:lnSpc>
            </a:pPr>
            <a:r>
              <a:rPr lang="en-US" dirty="0"/>
              <a:t>Accessible via port 2082 (for instance, library.uccs.edu:2082)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The Live Server</a:t>
            </a:r>
            <a:endParaRPr lang="en-US" sz="1400" b="1" dirty="0"/>
          </a:p>
          <a:p>
            <a:pPr>
              <a:lnSpc>
                <a:spcPct val="100000"/>
              </a:lnSpc>
            </a:pPr>
            <a:r>
              <a:rPr lang="en-US" dirty="0"/>
              <a:t>Your production server</a:t>
            </a:r>
          </a:p>
          <a:p>
            <a:pPr>
              <a:lnSpc>
                <a:spcPct val="100000"/>
              </a:lnSpc>
            </a:pPr>
            <a:r>
              <a:rPr lang="en-US" dirty="0"/>
              <a:t>What your patrons use to browse your collection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* Both servers have real-time access to your database server</a:t>
            </a:r>
          </a:p>
        </p:txBody>
      </p:sp>
    </p:spTree>
    <p:extLst>
      <p:ext uri="{BB962C8B-B14F-4D97-AF65-F5344CB8AC3E}">
        <p14:creationId xmlns:p14="http://schemas.microsoft.com/office/powerpoint/2010/main" val="133919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Webmaster and Web Options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696" y="1000560"/>
            <a:ext cx="5689718" cy="32518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Webmaster Function</a:t>
            </a:r>
          </a:p>
          <a:p>
            <a:pPr>
              <a:lnSpc>
                <a:spcPct val="100000"/>
              </a:lnSpc>
            </a:pPr>
            <a:r>
              <a:rPr lang="en-US" dirty="0"/>
              <a:t>Used to edit the HTML and CSS files that control the appearance and layout of your WebPAC as well as upload image files</a:t>
            </a:r>
          </a:p>
          <a:p>
            <a:pPr>
              <a:lnSpc>
                <a:spcPct val="100000"/>
              </a:lnSpc>
            </a:pPr>
            <a:r>
              <a:rPr lang="en-US" dirty="0"/>
              <a:t>Includes a basic text editor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Web Options Function</a:t>
            </a:r>
          </a:p>
          <a:p>
            <a:pPr>
              <a:lnSpc>
                <a:spcPct val="100000"/>
              </a:lnSpc>
            </a:pPr>
            <a:r>
              <a:rPr lang="en-US" dirty="0"/>
              <a:t>Used to enable and disable functionality in your WebPAC, configure server parameters such as the SSL port number, and so on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68" y="2089076"/>
            <a:ext cx="3257550" cy="781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78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Webmaster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Uses a flat directory structure. All files are stored in /screens/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Includes a built-in text editor for editing HTML and CSS Files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722"/>
          <a:stretch/>
        </p:blipFill>
        <p:spPr>
          <a:xfrm>
            <a:off x="614994" y="1477481"/>
            <a:ext cx="8071805" cy="34829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923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Webmaster,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built-in text editor is useful for making quick changes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Not robust enough for serious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53" y="1477481"/>
            <a:ext cx="7306806" cy="35614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047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Webmaster,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5" y="831150"/>
            <a:ext cx="8389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You’re MUCH better off using a free text editor such as Notepad++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Simply download a file directly from Webmaster or via FTP, edit it, and then </a:t>
            </a:r>
            <a:r>
              <a:rPr lang="en-US" sz="1600" dirty="0" err="1">
                <a:solidFill>
                  <a:srgbClr val="000000"/>
                </a:solidFill>
              </a:rPr>
              <a:t>reupload</a:t>
            </a:r>
            <a:r>
              <a:rPr lang="en-US" sz="1600" dirty="0">
                <a:solidFill>
                  <a:srgbClr val="000000"/>
                </a:solidFill>
              </a:rPr>
              <a:t>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586"/>
          <a:stretch/>
        </p:blipFill>
        <p:spPr>
          <a:xfrm>
            <a:off x="519696" y="1469388"/>
            <a:ext cx="5881104" cy="34758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587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Options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28654"/>
          <a:stretch/>
        </p:blipFill>
        <p:spPr>
          <a:xfrm>
            <a:off x="574603" y="1505676"/>
            <a:ext cx="6821517" cy="33160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19696" y="831150"/>
            <a:ext cx="769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Live and Staging Server Web Options can be individually configured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Changes don’t go into effect until you restart the respective web server</a:t>
            </a:r>
          </a:p>
        </p:txBody>
      </p:sp>
    </p:spTree>
    <p:extLst>
      <p:ext uri="{BB962C8B-B14F-4D97-AF65-F5344CB8AC3E}">
        <p14:creationId xmlns:p14="http://schemas.microsoft.com/office/powerpoint/2010/main" val="328366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Options, cont.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91" y="1194333"/>
            <a:ext cx="4442613" cy="360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81" y="1423064"/>
            <a:ext cx="4095819" cy="3007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791" y="857296"/>
            <a:ext cx="84674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Innovative’s documentation defines each option and provides examples of acceptable parameters</a:t>
            </a:r>
          </a:p>
        </p:txBody>
      </p:sp>
    </p:spTree>
    <p:extLst>
      <p:ext uri="{BB962C8B-B14F-4D97-AF65-F5344CB8AC3E}">
        <p14:creationId xmlns:p14="http://schemas.microsoft.com/office/powerpoint/2010/main" val="255810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Skills Do You Need?</a:t>
            </a:r>
          </a:p>
          <a:p>
            <a:pPr>
              <a:lnSpc>
                <a:spcPct val="100000"/>
              </a:lnSpc>
            </a:pPr>
            <a:r>
              <a:rPr lang="en-US" dirty="0"/>
              <a:t>Soliciting User Feedback</a:t>
            </a:r>
          </a:p>
          <a:p>
            <a:pPr>
              <a:lnSpc>
                <a:spcPct val="100000"/>
              </a:lnSpc>
            </a:pPr>
            <a:r>
              <a:rPr lang="en-US" dirty="0"/>
              <a:t>An Overview of Innovative’s WebPAC Architecture</a:t>
            </a:r>
          </a:p>
          <a:p>
            <a:pPr>
              <a:lnSpc>
                <a:spcPct val="100000"/>
              </a:lnSpc>
            </a:pPr>
            <a:r>
              <a:rPr lang="en-US" dirty="0"/>
              <a:t>Updating your WebPAC’s Look and Feel and Adding New Features</a:t>
            </a:r>
          </a:p>
          <a:p>
            <a:pPr>
              <a:lnSpc>
                <a:spcPct val="100000"/>
              </a:lnSpc>
            </a:pPr>
            <a:r>
              <a:rPr lang="en-US" dirty="0"/>
              <a:t>Using Google Analytics to Assess Your WebPAC</a:t>
            </a:r>
          </a:p>
        </p:txBody>
      </p:sp>
    </p:spTree>
    <p:extLst>
      <p:ext uri="{BB962C8B-B14F-4D97-AF65-F5344CB8AC3E}">
        <p14:creationId xmlns:p14="http://schemas.microsoft.com/office/powerpoint/2010/main" val="12259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Options, cont.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246" y="857296"/>
            <a:ext cx="8377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View all your Web Options in an single page by navigating to </a:t>
            </a:r>
            <a:r>
              <a:rPr lang="en-US" sz="1500" dirty="0"/>
              <a:t>http://catalog.domain.com/screens/wwwoptions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" y="1411294"/>
            <a:ext cx="6734722" cy="3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/>
              <a:t>Updating your WebPAC’s Look and Feel and Adding New Features</a:t>
            </a:r>
          </a:p>
        </p:txBody>
      </p:sp>
    </p:spTree>
    <p:extLst>
      <p:ext uri="{BB962C8B-B14F-4D97-AF65-F5344CB8AC3E}">
        <p14:creationId xmlns:p14="http://schemas.microsoft.com/office/powerpoint/2010/main" val="1152829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468222" cy="377852"/>
          </a:xfrm>
        </p:spPr>
        <p:txBody>
          <a:bodyPr/>
          <a:lstStyle/>
          <a:p>
            <a:r>
              <a:rPr lang="en-US" dirty="0"/>
              <a:t>Advanced Search: Before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97" y="524150"/>
            <a:ext cx="6081736" cy="45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9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468222" cy="377852"/>
          </a:xfrm>
        </p:spPr>
        <p:txBody>
          <a:bodyPr/>
          <a:lstStyle/>
          <a:p>
            <a:r>
              <a:rPr lang="en-US" dirty="0"/>
              <a:t>Advanced Search: After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5" y="505873"/>
            <a:ext cx="6003791" cy="46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468222" cy="377852"/>
          </a:xfrm>
        </p:spPr>
        <p:txBody>
          <a:bodyPr/>
          <a:lstStyle/>
          <a:p>
            <a:r>
              <a:rPr lang="en-US" dirty="0"/>
              <a:t>Advanced Search: After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5" y="505873"/>
            <a:ext cx="6003791" cy="4637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1597" y="517332"/>
            <a:ext cx="5207523" cy="647681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1708" y="4707467"/>
            <a:ext cx="5073226" cy="44749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2987" y="2438400"/>
            <a:ext cx="1016000" cy="64008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5568" y="1795489"/>
            <a:ext cx="1329790" cy="165391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8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468222" cy="377852"/>
          </a:xfrm>
        </p:spPr>
        <p:txBody>
          <a:bodyPr/>
          <a:lstStyle/>
          <a:p>
            <a:r>
              <a:rPr lang="en-US" dirty="0"/>
              <a:t>Item Record Page: Before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71" y="527898"/>
            <a:ext cx="6676243" cy="46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468222" cy="377852"/>
          </a:xfrm>
        </p:spPr>
        <p:txBody>
          <a:bodyPr/>
          <a:lstStyle/>
          <a:p>
            <a:r>
              <a:rPr lang="en-US" dirty="0"/>
              <a:t>Item Record Page: After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28" y="595492"/>
            <a:ext cx="6148951" cy="4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0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468222" cy="377852"/>
          </a:xfrm>
        </p:spPr>
        <p:txBody>
          <a:bodyPr/>
          <a:lstStyle/>
          <a:p>
            <a:r>
              <a:rPr lang="en-US" dirty="0"/>
              <a:t>Item Record Page: After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455"/>
          <a:stretch/>
        </p:blipFill>
        <p:spPr>
          <a:xfrm>
            <a:off x="423444" y="571564"/>
            <a:ext cx="8292005" cy="4571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86431" y="846361"/>
            <a:ext cx="1320036" cy="97556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6101" y="4688879"/>
            <a:ext cx="2822137" cy="25438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9844" y="2055827"/>
            <a:ext cx="5606589" cy="263305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0664" y="1230659"/>
            <a:ext cx="893775" cy="37054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6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964286" cy="377852"/>
          </a:xfrm>
        </p:spPr>
        <p:txBody>
          <a:bodyPr>
            <a:normAutofit/>
          </a:bodyPr>
          <a:lstStyle/>
          <a:p>
            <a:r>
              <a:rPr lang="en-US" dirty="0"/>
              <a:t>Customizing the Interface: Editing the styles.css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119" y="656014"/>
            <a:ext cx="823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Like most websites, III’s WebPAC separates content and style into separate HTML and CSS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Color schemes, fonts, spacing, alignment, and other appearance settings are stored in the styles.css file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" y="1756126"/>
            <a:ext cx="8497677" cy="27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7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193712"/>
            <a:ext cx="7964286" cy="377852"/>
          </a:xfrm>
        </p:spPr>
        <p:txBody>
          <a:bodyPr>
            <a:normAutofit/>
          </a:bodyPr>
          <a:lstStyle/>
          <a:p>
            <a:r>
              <a:rPr lang="en-US" dirty="0"/>
              <a:t>Customizing the Interface: Editing the styles.css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46" y="1141281"/>
            <a:ext cx="7060061" cy="32358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230" b="12550"/>
          <a:stretch/>
        </p:blipFill>
        <p:spPr>
          <a:xfrm>
            <a:off x="202972" y="1485040"/>
            <a:ext cx="2663982" cy="33344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3119" y="656014"/>
            <a:ext cx="823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Innovative’s WebPAC documentation describes each CSS class</a:t>
            </a:r>
          </a:p>
        </p:txBody>
      </p:sp>
    </p:spTree>
    <p:extLst>
      <p:ext uri="{BB962C8B-B14F-4D97-AF65-F5344CB8AC3E}">
        <p14:creationId xmlns:p14="http://schemas.microsoft.com/office/powerpoint/2010/main" val="71471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 Library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696" y="1000560"/>
            <a:ext cx="4241957" cy="32518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Kraemer Family Library</a:t>
            </a:r>
            <a:r>
              <a:rPr lang="en-US" dirty="0"/>
              <a:t>—midsize academic library serving a community of approximately 20,000 users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Longtime Innovative user</a:t>
            </a:r>
            <a:r>
              <a:rPr lang="en-US" dirty="0"/>
              <a:t>—migrated from Millennium to Sierra in 2012</a:t>
            </a:r>
          </a:p>
          <a:p>
            <a:pPr>
              <a:lnSpc>
                <a:spcPct val="100000"/>
              </a:lnSpc>
            </a:pPr>
            <a:r>
              <a:rPr lang="en-US" b="1" dirty="0"/>
              <a:t>Web Services and Emerging Technologies Department</a:t>
            </a:r>
            <a:r>
              <a:rPr lang="en-US" dirty="0"/>
              <a:t>—Team of three. I’m the lead developer of our WebPAC, with support from my two colleagues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42" y="1000560"/>
            <a:ext cx="4070326" cy="27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56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Search to Available Items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0" y="1703836"/>
            <a:ext cx="6162675" cy="6191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70" y="2540883"/>
            <a:ext cx="3940569" cy="15878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053" y="2540883"/>
            <a:ext cx="4536636" cy="1207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8670" y="953387"/>
            <a:ext cx="823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Excludes any items that are checked out, missing, damaged,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Uses the AVAILLIM Web Option</a:t>
            </a:r>
          </a:p>
        </p:txBody>
      </p:sp>
    </p:spTree>
    <p:extLst>
      <p:ext uri="{BB962C8B-B14F-4D97-AF65-F5344CB8AC3E}">
        <p14:creationId xmlns:p14="http://schemas.microsoft.com/office/powerpoint/2010/main" val="3785364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Lists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2175"/>
          <a:stretch/>
        </p:blipFill>
        <p:spPr>
          <a:xfrm>
            <a:off x="2459978" y="849270"/>
            <a:ext cx="5138443" cy="39199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6" y="841178"/>
            <a:ext cx="16954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0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Lists,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 used Scheduler to run a saved search that looks for item records with a “New Book Shelves” status and saves them to a Review File…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43" y="1477481"/>
            <a:ext cx="4836466" cy="34926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6653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Lists,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And then scheduled the task to run every morning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3" y="1276350"/>
            <a:ext cx="7791450" cy="25908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17664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Lists,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 then specified the review file numbers in the FEATURED_LIST Web Option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" y="1301435"/>
            <a:ext cx="8102361" cy="2167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17296" y="4028832"/>
            <a:ext cx="7824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http://library.uccs.edu/search?/ftlist^bib39%2C1%2C0%2C3/mode=2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696" y="3702784"/>
            <a:ext cx="7693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And lastly placed links to the lists in our WebPAC</a:t>
            </a:r>
          </a:p>
        </p:txBody>
      </p:sp>
    </p:spTree>
    <p:extLst>
      <p:ext uri="{BB962C8B-B14F-4D97-AF65-F5344CB8AC3E}">
        <p14:creationId xmlns:p14="http://schemas.microsoft.com/office/powerpoint/2010/main" val="2478680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Permalinks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When you navigate to a bib record, the </a:t>
            </a:r>
            <a:r>
              <a:rPr lang="en-US" sz="1600" dirty="0" err="1">
                <a:solidFill>
                  <a:srgbClr val="000000"/>
                </a:solidFill>
              </a:rPr>
              <a:t>url</a:t>
            </a:r>
            <a:r>
              <a:rPr lang="en-US" sz="1600" dirty="0">
                <a:solidFill>
                  <a:srgbClr val="000000"/>
                </a:solidFill>
              </a:rPr>
              <a:t> is long, contains your search query, and isn’t necessarily permanent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http://library.uccs.edu/search?/tcosmos/tcosmos/1%2C17%2C20%2CB/frameset&amp;FF=tcosmos&amp;1%2C%2C3/indexsort=-</a:t>
            </a:r>
          </a:p>
          <a:p>
            <a:pPr marL="742931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 permalink provides users with a shortened and, more importantly, permanent link to the bib record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http://library.uccs.edu/record=b1095320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7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Permalinks,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Innovative provides this functionality with it’s ICON_RECORDLINK Web Option, but I wanted a little more control over it’s appearance and placement so I wrote my own JavaScript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9" y="1835612"/>
            <a:ext cx="5497235" cy="16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2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Permalinks,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First, I store the system generated record link (%s) in a hidden link with a unique ID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Then, I use a JavaScript function to store the record link in a variable and assign it to another 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4" y="1996402"/>
            <a:ext cx="5467350" cy="2057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2524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Permalinks,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696" y="831150"/>
            <a:ext cx="7693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Then, in the bib_display.html page, I assign the ID containing the record link to an input field.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Lastly, I use a JavaScript </a:t>
            </a:r>
            <a:r>
              <a:rPr lang="en-US" sz="1600" dirty="0" err="1">
                <a:solidFill>
                  <a:srgbClr val="000000"/>
                </a:solidFill>
              </a:rPr>
              <a:t>onclick</a:t>
            </a:r>
            <a:r>
              <a:rPr lang="en-US" sz="1600" dirty="0">
                <a:solidFill>
                  <a:srgbClr val="000000"/>
                </a:solidFill>
              </a:rPr>
              <a:t> event to select the </a:t>
            </a:r>
            <a:r>
              <a:rPr lang="en-US" sz="1600" dirty="0" err="1">
                <a:solidFill>
                  <a:srgbClr val="000000"/>
                </a:solidFill>
              </a:rPr>
              <a:t>url</a:t>
            </a:r>
            <a:r>
              <a:rPr lang="en-US" sz="1600" dirty="0">
                <a:solidFill>
                  <a:srgbClr val="000000"/>
                </a:solidFill>
              </a:rPr>
              <a:t> when the user clicks on the input field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All they have to do is right-click the </a:t>
            </a:r>
            <a:r>
              <a:rPr lang="en-US" sz="1600" dirty="0" err="1">
                <a:solidFill>
                  <a:srgbClr val="000000"/>
                </a:solidFill>
              </a:rPr>
              <a:t>url</a:t>
            </a:r>
            <a:r>
              <a:rPr lang="en-US" sz="1600" dirty="0">
                <a:solidFill>
                  <a:srgbClr val="000000"/>
                </a:solidFill>
              </a:rPr>
              <a:t> and copy it to their clipboard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3" y="2289845"/>
            <a:ext cx="8143875" cy="1514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8908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Permalinks, cont.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624" y="849270"/>
            <a:ext cx="41699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A/B tested two different versions of the permalink feature using a survey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2257"/>
          <a:stretch/>
        </p:blipFill>
        <p:spPr>
          <a:xfrm>
            <a:off x="1862721" y="1187824"/>
            <a:ext cx="5336968" cy="37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What Skills Do You Need?</a:t>
            </a:r>
          </a:p>
        </p:txBody>
      </p:sp>
    </p:spTree>
    <p:extLst>
      <p:ext uri="{BB962C8B-B14F-4D97-AF65-F5344CB8AC3E}">
        <p14:creationId xmlns:p14="http://schemas.microsoft.com/office/powerpoint/2010/main" val="1435185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to RefWorks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63" y="1758885"/>
            <a:ext cx="200977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904" y="1648904"/>
            <a:ext cx="5670137" cy="16869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904" y="3549585"/>
            <a:ext cx="4600575" cy="6953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11604" y="898149"/>
            <a:ext cx="7727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RefWorks is a citation management tool that lets you import publishing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information for books, articles, DVDs, etc.</a:t>
            </a:r>
          </a:p>
        </p:txBody>
      </p:sp>
    </p:spTree>
    <p:extLst>
      <p:ext uri="{BB962C8B-B14F-4D97-AF65-F5344CB8AC3E}">
        <p14:creationId xmlns:p14="http://schemas.microsoft.com/office/powerpoint/2010/main" val="778171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to RefWorks, cont.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1604" y="898149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https://github.com/gsf/refworksexport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04" y="1316360"/>
            <a:ext cx="8036908" cy="35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20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to RefWorks,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807" y="1092424"/>
            <a:ext cx="4363397" cy="3194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9696" y="1092424"/>
            <a:ext cx="3647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PHP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Requires access to an external PHP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Edit the PHP script, inserting your III server information, proxy server, etc.</a:t>
            </a:r>
          </a:p>
        </p:txBody>
      </p:sp>
    </p:spTree>
    <p:extLst>
      <p:ext uri="{BB962C8B-B14F-4D97-AF65-F5344CB8AC3E}">
        <p14:creationId xmlns:p14="http://schemas.microsoft.com/office/powerpoint/2010/main" val="1629788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to RefWorks, cont.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696" y="1092424"/>
            <a:ext cx="78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Insert the required HTML into the ICON_RECORDLINK Web Option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" y="1461756"/>
            <a:ext cx="8244750" cy="27622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1794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WebPAC Development: What’s Next?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" y="924097"/>
            <a:ext cx="7173252" cy="37277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9784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WebPAC Development: Responsive Example Set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42" y="1522475"/>
            <a:ext cx="5495431" cy="2926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41" y="1211431"/>
            <a:ext cx="1966331" cy="32371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9696" y="955040"/>
            <a:ext cx="558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http://innovativeusers.org/index.php?option=com_content&amp;view=article&amp;id=174&amp;appParams[method]=Full+Record&amp;appParams[id]=378</a:t>
            </a:r>
          </a:p>
        </p:txBody>
      </p:sp>
    </p:spTree>
    <p:extLst>
      <p:ext uri="{BB962C8B-B14F-4D97-AF65-F5344CB8AC3E}">
        <p14:creationId xmlns:p14="http://schemas.microsoft.com/office/powerpoint/2010/main" val="977639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7319" y="510380"/>
            <a:ext cx="4400404" cy="679027"/>
          </a:xfrm>
        </p:spPr>
        <p:txBody>
          <a:bodyPr/>
          <a:lstStyle/>
          <a:p>
            <a:pPr algn="l"/>
            <a:r>
              <a:rPr lang="en-US" dirty="0"/>
              <a:t>Using Google Analytics to Assess your WebPAC</a:t>
            </a:r>
          </a:p>
        </p:txBody>
      </p:sp>
    </p:spTree>
    <p:extLst>
      <p:ext uri="{BB962C8B-B14F-4D97-AF65-F5344CB8AC3E}">
        <p14:creationId xmlns:p14="http://schemas.microsoft.com/office/powerpoint/2010/main" val="646432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Google Analytics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211" y="953924"/>
            <a:ext cx="7823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We use Google Analytics to measure overall usage of our WebPAC as well as specific features we’ve implemented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Google Analytics is a free online tool that is easy to set up and configure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Requires a Google Analytics account and a Google Tag Manager account</a:t>
            </a:r>
          </a:p>
        </p:txBody>
      </p:sp>
    </p:spTree>
    <p:extLst>
      <p:ext uri="{BB962C8B-B14F-4D97-AF65-F5344CB8AC3E}">
        <p14:creationId xmlns:p14="http://schemas.microsoft.com/office/powerpoint/2010/main" val="734253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Google Analytics, cont.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211" y="953924"/>
            <a:ext cx="782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Overview Report provides usage stats for your WebPAC and ranks its most popular pages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65" y="1551709"/>
            <a:ext cx="7047484" cy="34488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623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Google Analytics, cont.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211" y="953924"/>
            <a:ext cx="782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Event Tracking lets you track specific user behaviors in your WebPAC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Requires some configuration – you must define each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Useful for evaluating whether or not a new feature is being used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7" y="1950160"/>
            <a:ext cx="7701759" cy="25740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342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Skills Do I Need?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Required Skills</a:t>
            </a:r>
          </a:p>
          <a:p>
            <a:pPr>
              <a:lnSpc>
                <a:spcPct val="100000"/>
              </a:lnSpc>
            </a:pPr>
            <a:r>
              <a:rPr lang="en-US" dirty="0"/>
              <a:t>HTML</a:t>
            </a:r>
          </a:p>
          <a:p>
            <a:pPr>
              <a:lnSpc>
                <a:spcPct val="100000"/>
              </a:lnSpc>
            </a:pPr>
            <a:r>
              <a:rPr lang="en-US" dirty="0"/>
              <a:t>CSS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Beneficial Skills </a:t>
            </a:r>
            <a:r>
              <a:rPr lang="en-US" sz="1400" b="1" dirty="0"/>
              <a:t>(but not absolutely necessary)</a:t>
            </a:r>
          </a:p>
          <a:p>
            <a:pPr>
              <a:lnSpc>
                <a:spcPct val="100000"/>
              </a:lnSpc>
            </a:pPr>
            <a:r>
              <a:rPr lang="en-US" dirty="0"/>
              <a:t>JavaScript</a:t>
            </a:r>
          </a:p>
          <a:p>
            <a:pPr>
              <a:lnSpc>
                <a:spcPct val="100000"/>
              </a:lnSpc>
            </a:pPr>
            <a:r>
              <a:rPr lang="en-US" dirty="0"/>
              <a:t>PHP</a:t>
            </a:r>
          </a:p>
          <a:p>
            <a:pPr>
              <a:lnSpc>
                <a:spcPct val="100000"/>
              </a:lnSpc>
            </a:pPr>
            <a:r>
              <a:rPr lang="en-US" dirty="0"/>
              <a:t>Google Analytics</a:t>
            </a:r>
          </a:p>
          <a:p>
            <a:pPr>
              <a:lnSpc>
                <a:spcPct val="100000"/>
              </a:lnSpc>
            </a:pPr>
            <a:r>
              <a:rPr lang="en-US" dirty="0"/>
              <a:t>Bootstrap</a:t>
            </a:r>
          </a:p>
        </p:txBody>
      </p:sp>
    </p:spTree>
    <p:extLst>
      <p:ext uri="{BB962C8B-B14F-4D97-AF65-F5344CB8AC3E}">
        <p14:creationId xmlns:p14="http://schemas.microsoft.com/office/powerpoint/2010/main" val="2972887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Google Analytics, cont.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211" y="953924"/>
            <a:ext cx="8403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To configure Event tracking, define Triggers in Google Tag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You can create triggers using URL matching, CSS element ID matching, and so 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1534"/>
          <a:stretch/>
        </p:blipFill>
        <p:spPr>
          <a:xfrm>
            <a:off x="519696" y="1600255"/>
            <a:ext cx="6011600" cy="27104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634" y="1967728"/>
            <a:ext cx="2431269" cy="1194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4243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Assessment: Google Analytics, cont.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211" y="926424"/>
            <a:ext cx="782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Site Search report lets you track all search queries in your WebPAC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Useful for collection development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Statistics are anonymized, so that patron privacy is protected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" y="1849754"/>
            <a:ext cx="7984912" cy="24337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3393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 Google Analytics, cont.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210" y="953924"/>
            <a:ext cx="816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Site Search Category Report lets you see where users are performing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Are they using the Advanced Search page (X), Title search (t), etc.?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11" y="1704909"/>
            <a:ext cx="7951832" cy="25771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919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74686" y="420911"/>
            <a:ext cx="4097611" cy="468458"/>
          </a:xfrm>
        </p:spPr>
        <p:txBody>
          <a:bodyPr/>
          <a:lstStyle/>
          <a:p>
            <a:pPr algn="l"/>
            <a:r>
              <a:rPr lang="en-US" dirty="0"/>
              <a:t>Questions?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474686" y="919400"/>
            <a:ext cx="4097611" cy="428728"/>
          </a:xfrm>
        </p:spPr>
        <p:txBody>
          <a:bodyPr/>
          <a:lstStyle/>
          <a:p>
            <a:r>
              <a:rPr lang="en-US" b="1" dirty="0"/>
              <a:t>Joel Tonyan</a:t>
            </a:r>
          </a:p>
          <a:p>
            <a:r>
              <a:rPr lang="en-US" dirty="0"/>
              <a:t>Email: jtonyan@uccs.edu</a:t>
            </a:r>
          </a:p>
          <a:p>
            <a:r>
              <a:rPr lang="en-US" dirty="0"/>
              <a:t>Twitter: @</a:t>
            </a:r>
            <a:r>
              <a:rPr lang="en-US" dirty="0" err="1"/>
              <a:t>joeltonyan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4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Learn New Skills?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How-to Books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Free Online Courses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Khan Academy (</a:t>
            </a:r>
            <a:r>
              <a:rPr lang="en-US" sz="2000" dirty="0">
                <a:solidFill>
                  <a:schemeClr val="tx1"/>
                </a:solidFill>
              </a:rPr>
              <a:t>www.khanacademy.org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Code Academy (</a:t>
            </a:r>
            <a:r>
              <a:rPr lang="en-US" sz="2000" dirty="0">
                <a:solidFill>
                  <a:schemeClr val="tx1"/>
                </a:solidFill>
              </a:rPr>
              <a:t>www.codeacademy.com</a:t>
            </a:r>
            <a:r>
              <a:rPr lang="en-US" sz="2000" dirty="0"/>
              <a:t>)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Examine other people’s code</a:t>
            </a:r>
          </a:p>
        </p:txBody>
      </p:sp>
    </p:spTree>
    <p:extLst>
      <p:ext uri="{BB962C8B-B14F-4D97-AF65-F5344CB8AC3E}">
        <p14:creationId xmlns:p14="http://schemas.microsoft.com/office/powerpoint/2010/main" val="191754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877" y="469844"/>
            <a:ext cx="7468222" cy="377852"/>
          </a:xfrm>
        </p:spPr>
        <p:txBody>
          <a:bodyPr/>
          <a:lstStyle/>
          <a:p>
            <a:r>
              <a:rPr lang="en-US" dirty="0"/>
              <a:t>Khan Academy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7" y="918631"/>
            <a:ext cx="8143001" cy="33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877" y="469844"/>
            <a:ext cx="7468222" cy="377852"/>
          </a:xfrm>
        </p:spPr>
        <p:txBody>
          <a:bodyPr/>
          <a:lstStyle/>
          <a:p>
            <a:r>
              <a:rPr lang="en-US" dirty="0"/>
              <a:t>Examine Other People’s Code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291" y="830511"/>
            <a:ext cx="79261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A Google search for WebPAC will help you locate other Innovative libraries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7" y="1208363"/>
            <a:ext cx="5136997" cy="36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1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877" y="469844"/>
            <a:ext cx="7468222" cy="377852"/>
          </a:xfrm>
        </p:spPr>
        <p:txBody>
          <a:bodyPr/>
          <a:lstStyle/>
          <a:p>
            <a:r>
              <a:rPr lang="en-US" dirty="0"/>
              <a:t>Examine Other People’s Code, cont.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52" y="847696"/>
            <a:ext cx="7019147" cy="3781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550" t="19824" r="76961" b="53320"/>
          <a:stretch/>
        </p:blipFill>
        <p:spPr>
          <a:xfrm>
            <a:off x="485775" y="1225548"/>
            <a:ext cx="3409950" cy="25619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7929221"/>
      </p:ext>
    </p:extLst>
  </p:cSld>
  <p:clrMapOvr>
    <a:masterClrMapping/>
  </p:clrMapOvr>
</p:sld>
</file>

<file path=ppt/theme/theme1.xml><?xml version="1.0" encoding="utf-8"?>
<a:theme xmlns:a="http://schemas.openxmlformats.org/drawingml/2006/main" name="IUG 2016 PPT Template">
  <a:themeElements>
    <a:clrScheme name="Custom 130">
      <a:dk1>
        <a:srgbClr val="F76E1E"/>
      </a:dk1>
      <a:lt1>
        <a:srgbClr val="FFFFFF"/>
      </a:lt1>
      <a:dk2>
        <a:srgbClr val="5087A4"/>
      </a:dk2>
      <a:lt2>
        <a:srgbClr val="EEECE1"/>
      </a:lt2>
      <a:accent1>
        <a:srgbClr val="2080A2"/>
      </a:accent1>
      <a:accent2>
        <a:srgbClr val="F76E1E"/>
      </a:accent2>
      <a:accent3>
        <a:srgbClr val="566D90"/>
      </a:accent3>
      <a:accent4>
        <a:srgbClr val="8064A2"/>
      </a:accent4>
      <a:accent5>
        <a:srgbClr val="6C9DD3"/>
      </a:accent5>
      <a:accent6>
        <a:srgbClr val="6C9DD3"/>
      </a:accent6>
      <a:hlink>
        <a:srgbClr val="0000FF"/>
      </a:hlink>
      <a:folHlink>
        <a:srgbClr val="800080"/>
      </a:folHlink>
    </a:clrScheme>
    <a:fontScheme name="Office 2">
      <a:majorFont>
        <a:latin typeface="Open Sans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pen Sans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542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IUG 2016 PPT Template</Template>
  <TotalTime>1071</TotalTime>
  <Words>1232</Words>
  <Application>Microsoft Office PowerPoint</Application>
  <PresentationFormat>On-screen Show (16:9)</PresentationFormat>
  <Paragraphs>162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Helvetica</vt:lpstr>
      <vt:lpstr>Open Sans Light</vt:lpstr>
      <vt:lpstr>IUG 2016 PPT Template</vt:lpstr>
      <vt:lpstr>Optimizing your OPAC</vt:lpstr>
      <vt:lpstr>Objectives</vt:lpstr>
      <vt:lpstr>About My Library</vt:lpstr>
      <vt:lpstr>What Skills Do You Need?</vt:lpstr>
      <vt:lpstr>What Skills Do I Need?</vt:lpstr>
      <vt:lpstr>How Can You Learn New Skills?</vt:lpstr>
      <vt:lpstr>Khan Academy</vt:lpstr>
      <vt:lpstr>Examine Other People’s Code </vt:lpstr>
      <vt:lpstr>Examine Other People’s Code, cont. </vt:lpstr>
      <vt:lpstr>Soliciting User Feedback</vt:lpstr>
      <vt:lpstr>Soliciting User Feedback</vt:lpstr>
      <vt:lpstr>An Overview of Innovative’s WebPAC Architecture</vt:lpstr>
      <vt:lpstr>Staging and Live Web Servers</vt:lpstr>
      <vt:lpstr>Webmaster and Web Options</vt:lpstr>
      <vt:lpstr>Webmaster</vt:lpstr>
      <vt:lpstr>Webmaster, cont.</vt:lpstr>
      <vt:lpstr>Webmaster, cont.</vt:lpstr>
      <vt:lpstr>Web Options</vt:lpstr>
      <vt:lpstr>Web Options, cont.</vt:lpstr>
      <vt:lpstr>Web Options, cont.</vt:lpstr>
      <vt:lpstr>Updating your WebPAC’s Look and Feel and Adding New Features</vt:lpstr>
      <vt:lpstr>Advanced Search: Before</vt:lpstr>
      <vt:lpstr>Advanced Search: After</vt:lpstr>
      <vt:lpstr>Advanced Search: After</vt:lpstr>
      <vt:lpstr>Item Record Page: Before</vt:lpstr>
      <vt:lpstr>Item Record Page: After</vt:lpstr>
      <vt:lpstr>Item Record Page: After</vt:lpstr>
      <vt:lpstr>Customizing the Interface: Editing the styles.css File</vt:lpstr>
      <vt:lpstr>Customizing the Interface: Editing the styles.css File</vt:lpstr>
      <vt:lpstr>Limit Search to Available Items</vt:lpstr>
      <vt:lpstr>Featured Lists</vt:lpstr>
      <vt:lpstr>Featured Lists, cont.</vt:lpstr>
      <vt:lpstr>Featured Lists, cont.</vt:lpstr>
      <vt:lpstr>Featured Lists, cont.</vt:lpstr>
      <vt:lpstr>Permalinks</vt:lpstr>
      <vt:lpstr>Permalinks, cont.</vt:lpstr>
      <vt:lpstr>Permalinks, cont.</vt:lpstr>
      <vt:lpstr>Permalinks, cont.</vt:lpstr>
      <vt:lpstr>Permalinks, cont.</vt:lpstr>
      <vt:lpstr>Export to RefWorks</vt:lpstr>
      <vt:lpstr>Export to RefWorks, cont.</vt:lpstr>
      <vt:lpstr>Export to RefWorks, cont.</vt:lpstr>
      <vt:lpstr>Export to RefWorks, cont.</vt:lpstr>
      <vt:lpstr>WebPAC Development: What’s Next?</vt:lpstr>
      <vt:lpstr>WebPAC Development: Responsive Example Set</vt:lpstr>
      <vt:lpstr>Using Google Analytics to Assess your WebPAC</vt:lpstr>
      <vt:lpstr>Assessment: Google Analytics</vt:lpstr>
      <vt:lpstr>Assessment: Google Analytics, cont.  </vt:lpstr>
      <vt:lpstr>Assessment: Google Analytics, cont. </vt:lpstr>
      <vt:lpstr>Assessment: Google Analytics, cont. </vt:lpstr>
      <vt:lpstr>Assessment: Google Analytics, cont. </vt:lpstr>
      <vt:lpstr>Assessment: Google Analytics, cont. </vt:lpstr>
      <vt:lpstr>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Joel</cp:lastModifiedBy>
  <cp:revision>77</cp:revision>
  <cp:lastPrinted>2014-05-01T22:44:27Z</cp:lastPrinted>
  <dcterms:created xsi:type="dcterms:W3CDTF">2015-09-16T20:39:19Z</dcterms:created>
  <dcterms:modified xsi:type="dcterms:W3CDTF">2016-03-17T16:30:14Z</dcterms:modified>
</cp:coreProperties>
</file>