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72" r:id="rId5"/>
    <p:sldId id="273" r:id="rId6"/>
    <p:sldId id="274" r:id="rId7"/>
    <p:sldId id="275" r:id="rId8"/>
    <p:sldId id="276" r:id="rId9"/>
    <p:sldId id="277" r:id="rId10"/>
    <p:sldId id="278" r:id="rId11"/>
    <p:sldId id="279" r:id="rId12"/>
    <p:sldId id="293" r:id="rId13"/>
    <p:sldId id="291" r:id="rId14"/>
    <p:sldId id="292" r:id="rId15"/>
    <p:sldId id="294" r:id="rId16"/>
    <p:sldId id="295" r:id="rId17"/>
    <p:sldId id="296" r:id="rId18"/>
    <p:sldId id="280" r:id="rId19"/>
    <p:sldId id="281" r:id="rId20"/>
    <p:sldId id="282" r:id="rId21"/>
    <p:sldId id="283" r:id="rId22"/>
    <p:sldId id="284" r:id="rId23"/>
    <p:sldId id="290" r:id="rId24"/>
    <p:sldId id="285"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A"/>
    <a:srgbClr val="463A5D"/>
    <a:srgbClr val="B5B8AF"/>
    <a:srgbClr val="00ACBB"/>
    <a:srgbClr val="27AAE1"/>
    <a:srgbClr val="3D174B"/>
    <a:srgbClr val="53575A"/>
    <a:srgbClr val="A9A9A9"/>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8"/>
    <p:restoredTop sz="86395"/>
  </p:normalViewPr>
  <p:slideViewPr>
    <p:cSldViewPr snapToGrid="0" snapToObjects="1">
      <p:cViewPr varScale="1">
        <p:scale>
          <a:sx n="96" d="100"/>
          <a:sy n="96" d="100"/>
        </p:scale>
        <p:origin x="72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on number of libraries, population, circ, income levels</a:t>
            </a:r>
          </a:p>
          <a:p>
            <a:endParaRPr lang="en-US" dirty="0"/>
          </a:p>
          <a:p>
            <a:r>
              <a:rPr lang="en-US" dirty="0"/>
              <a:t>11 public libraries in a county that is 736 square miles; two of the libraries are border communities that are in two counties. Others are close to other counties that are in the IFLS library system so have users from those counties use the libraries. </a:t>
            </a:r>
          </a:p>
          <a:p>
            <a:r>
              <a:rPr lang="en-US" dirty="0"/>
              <a:t>IFLS Library system is 10 counties and 53 libraries orf which 49 are members of the shared system.</a:t>
            </a:r>
          </a:p>
          <a:p>
            <a:endParaRPr lang="en-US" dirty="0"/>
          </a:p>
          <a:p>
            <a:r>
              <a:rPr lang="en-US" dirty="0"/>
              <a:t>Estimated population is 88,607; populations in the communities range from 16,000 to 216. Five of the communities have a population between 1,000 and 2,000. Hudson 14,000,  NR 9,000 Baldwin 4,000 and Somerset 3,000.</a:t>
            </a:r>
          </a:p>
          <a:p>
            <a:endParaRPr lang="en-US" dirty="0"/>
          </a:p>
          <a:p>
            <a:r>
              <a:rPr lang="en-US" dirty="0"/>
              <a:t>Income levels Median Income $81, 124 with 4.7% in poverty</a:t>
            </a:r>
          </a:p>
          <a:p>
            <a:endParaRPr lang="en-US" dirty="0"/>
          </a:p>
          <a:p>
            <a:r>
              <a:rPr lang="en-US" dirty="0"/>
              <a:t>Circulation at the 11 libraries in 2019 was just over 1 Million. (1,023,056)</a:t>
            </a:r>
          </a:p>
          <a:p>
            <a:endParaRPr lang="en-US" dirty="0"/>
          </a:p>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3</a:t>
            </a:fld>
            <a:endParaRPr lang="en-US"/>
          </a:p>
        </p:txBody>
      </p:sp>
      <p:sp>
        <p:nvSpPr>
          <p:cNvPr id="5" name="TextBox 4">
            <a:extLst>
              <a:ext uri="{FF2B5EF4-FFF2-40B4-BE49-F238E27FC236}">
                <a16:creationId xmlns:a16="http://schemas.microsoft.com/office/drawing/2014/main" id="{A1214C79-AEF5-3340-B1FF-3ECA1B7DF870}"/>
              </a:ext>
            </a:extLst>
          </p:cNvPr>
          <p:cNvSpPr txBox="1"/>
          <p:nvPr/>
        </p:nvSpPr>
        <p:spPr>
          <a:xfrm>
            <a:off x="581890" y="4728647"/>
            <a:ext cx="5831148" cy="1200329"/>
          </a:xfrm>
          <a:prstGeom prst="rect">
            <a:avLst/>
          </a:prstGeom>
          <a:noFill/>
        </p:spPr>
        <p:txBody>
          <a:bodyPr wrap="none" rtlCol="0">
            <a:spAutoFit/>
          </a:bodyPr>
          <a:lstStyle/>
          <a:p>
            <a:r>
              <a:rPr lang="en-US" dirty="0"/>
              <a:t>11 public libraries in a county that is 736 square miles</a:t>
            </a:r>
          </a:p>
          <a:p>
            <a:r>
              <a:rPr lang="en-US" dirty="0"/>
              <a:t>Estimated population is 88,607</a:t>
            </a:r>
          </a:p>
          <a:p>
            <a:r>
              <a:rPr lang="en-US" dirty="0"/>
              <a:t>Income levels Median Income $81, 124 with 4.7% in poverty</a:t>
            </a:r>
          </a:p>
          <a:p>
            <a:r>
              <a:rPr lang="en-US" dirty="0"/>
              <a:t>Circulation at the 11 libraries in 2019 was </a:t>
            </a:r>
          </a:p>
        </p:txBody>
      </p:sp>
    </p:spTree>
    <p:extLst>
      <p:ext uri="{BB962C8B-B14F-4D97-AF65-F5344CB8AC3E}">
        <p14:creationId xmlns:p14="http://schemas.microsoft.com/office/powerpoint/2010/main" val="33123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several libraries are fine free for “regular” materials they chose to charge fines for hotspots</a:t>
            </a:r>
          </a:p>
        </p:txBody>
      </p:sp>
      <p:sp>
        <p:nvSpPr>
          <p:cNvPr id="4" name="Slide Number Placeholder 3"/>
          <p:cNvSpPr>
            <a:spLocks noGrp="1"/>
          </p:cNvSpPr>
          <p:nvPr>
            <p:ph type="sldNum" sz="quarter" idx="5"/>
          </p:nvPr>
        </p:nvSpPr>
        <p:spPr/>
        <p:txBody>
          <a:bodyPr/>
          <a:lstStyle/>
          <a:p>
            <a:fld id="{93954EDA-4BF3-42D0-9055-7E40184B9264}" type="slidenum">
              <a:rPr lang="en-US" smtClean="0"/>
              <a:t>14</a:t>
            </a:fld>
            <a:endParaRPr lang="en-US"/>
          </a:p>
        </p:txBody>
      </p:sp>
    </p:spTree>
    <p:extLst>
      <p:ext uri="{BB962C8B-B14F-4D97-AF65-F5344CB8AC3E}">
        <p14:creationId xmlns:p14="http://schemas.microsoft.com/office/powerpoint/2010/main" val="2760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 numbers, general feedback on having hotspots</a:t>
            </a:r>
          </a:p>
        </p:txBody>
      </p:sp>
      <p:sp>
        <p:nvSpPr>
          <p:cNvPr id="4" name="Slide Number Placeholder 3"/>
          <p:cNvSpPr>
            <a:spLocks noGrp="1"/>
          </p:cNvSpPr>
          <p:nvPr>
            <p:ph type="sldNum" sz="quarter" idx="5"/>
          </p:nvPr>
        </p:nvSpPr>
        <p:spPr/>
        <p:txBody>
          <a:bodyPr/>
          <a:lstStyle/>
          <a:p>
            <a:fld id="{93954EDA-4BF3-42D0-9055-7E40184B9264}" type="slidenum">
              <a:rPr lang="en-US" smtClean="0"/>
              <a:t>19</a:t>
            </a:fld>
            <a:endParaRPr lang="en-US"/>
          </a:p>
        </p:txBody>
      </p:sp>
    </p:spTree>
    <p:extLst>
      <p:ext uri="{BB962C8B-B14F-4D97-AF65-F5344CB8AC3E}">
        <p14:creationId xmlns:p14="http://schemas.microsoft.com/office/powerpoint/2010/main" val="173137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 numbers, general feedback on having hotspots</a:t>
            </a:r>
          </a:p>
        </p:txBody>
      </p:sp>
      <p:sp>
        <p:nvSpPr>
          <p:cNvPr id="4" name="Slide Number Placeholder 3"/>
          <p:cNvSpPr>
            <a:spLocks noGrp="1"/>
          </p:cNvSpPr>
          <p:nvPr>
            <p:ph type="sldNum" sz="quarter" idx="5"/>
          </p:nvPr>
        </p:nvSpPr>
        <p:spPr/>
        <p:txBody>
          <a:bodyPr/>
          <a:lstStyle/>
          <a:p>
            <a:fld id="{93954EDA-4BF3-42D0-9055-7E40184B9264}" type="slidenum">
              <a:rPr lang="en-US" smtClean="0"/>
              <a:t>20</a:t>
            </a:fld>
            <a:endParaRPr lang="en-US"/>
          </a:p>
        </p:txBody>
      </p:sp>
    </p:spTree>
    <p:extLst>
      <p:ext uri="{BB962C8B-B14F-4D97-AF65-F5344CB8AC3E}">
        <p14:creationId xmlns:p14="http://schemas.microsoft.com/office/powerpoint/2010/main" val="179766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encountered with patrons, having to deactivate a device, </a:t>
            </a:r>
            <a:r>
              <a:rPr lang="en-US" dirty="0" err="1"/>
              <a:t>etc</a:t>
            </a:r>
            <a:r>
              <a:rPr lang="en-US" dirty="0"/>
              <a:t>, things you would have done differently?</a:t>
            </a:r>
          </a:p>
        </p:txBody>
      </p:sp>
      <p:sp>
        <p:nvSpPr>
          <p:cNvPr id="4" name="Slide Number Placeholder 3"/>
          <p:cNvSpPr>
            <a:spLocks noGrp="1"/>
          </p:cNvSpPr>
          <p:nvPr>
            <p:ph type="sldNum" sz="quarter" idx="5"/>
          </p:nvPr>
        </p:nvSpPr>
        <p:spPr/>
        <p:txBody>
          <a:bodyPr/>
          <a:lstStyle/>
          <a:p>
            <a:fld id="{93954EDA-4BF3-42D0-9055-7E40184B9264}" type="slidenum">
              <a:rPr lang="en-US" smtClean="0"/>
              <a:t>21</a:t>
            </a:fld>
            <a:endParaRPr lang="en-US"/>
          </a:p>
        </p:txBody>
      </p:sp>
    </p:spTree>
    <p:extLst>
      <p:ext uri="{BB962C8B-B14F-4D97-AF65-F5344CB8AC3E}">
        <p14:creationId xmlns:p14="http://schemas.microsoft.com/office/powerpoint/2010/main" val="250081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22</a:t>
            </a:fld>
            <a:endParaRPr lang="en-US"/>
          </a:p>
        </p:txBody>
      </p:sp>
    </p:spTree>
    <p:extLst>
      <p:ext uri="{BB962C8B-B14F-4D97-AF65-F5344CB8AC3E}">
        <p14:creationId xmlns:p14="http://schemas.microsoft.com/office/powerpoint/2010/main" val="278375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went into the decision to ask for hotspots for every library</a:t>
            </a:r>
          </a:p>
          <a:p>
            <a:endParaRPr lang="en-US" dirty="0"/>
          </a:p>
          <a:p>
            <a:r>
              <a:rPr lang="en-US" dirty="0"/>
              <a:t>The maps are from the Wi Public Service Commission website. Keep in mind that the speeds are advertised speeds so if someone is at the end of a DSL line their service may be slower. The second map sows that the majority of St. Croix County is an underserved area for broadband service. The wrong side of the digital divide.</a:t>
            </a:r>
          </a:p>
          <a:p>
            <a:endParaRPr lang="en-US" dirty="0"/>
          </a:p>
          <a:p>
            <a:r>
              <a:rPr lang="en-US" dirty="0"/>
              <a:t>Four of the libraries had added Wi-Fi hotspots to their circulating collections prior to the county funding which we’ll explain later. Library staff could see the need for internet access due to the increased demand of library public computers and free WiFi. Jennifer Rickard of Friday Memorial Library in New Richmond was aware of other libraries offering the hotspot service and thought it would be another opportunity to provide access in another way. Libraries in St. Croix County began adding hotspots in 2016. River Falls started with 5, New Richmond with 5, Roberts with 3, and Deer Park with 1.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4</a:t>
            </a:fld>
            <a:endParaRPr lang="en-US"/>
          </a:p>
        </p:txBody>
      </p:sp>
    </p:spTree>
    <p:extLst>
      <p:ext uri="{BB962C8B-B14F-4D97-AF65-F5344CB8AC3E}">
        <p14:creationId xmlns:p14="http://schemas.microsoft.com/office/powerpoint/2010/main" val="140400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Library Planning Committee – established by WI State Statute. Comprised of 2 County board members, 3 county library directors, and 2 at large public members. Try to represent the county geographically. Appointed by the County Board Chairman. Meets once or twice a year. Creates a 5-year Strategic Plan for the Libraries in the county.</a:t>
            </a:r>
          </a:p>
          <a:p>
            <a:endParaRPr lang="en-US" dirty="0"/>
          </a:p>
          <a:p>
            <a:r>
              <a:rPr lang="en-US" dirty="0"/>
              <a:t>The proposal was to fund two Wi-Fi hotspots for two years with </a:t>
            </a:r>
            <a:r>
              <a:rPr lang="en-US" dirty="0" err="1"/>
              <a:t>T-mobile</a:t>
            </a:r>
            <a:r>
              <a:rPr lang="en-US" dirty="0"/>
              <a:t> as the provider. That was the provider the four libraries already offering Wi-Fi hotspots were using. Jennifer Rickard had researched the providers for Friday Memorial Library the two libraries that added Wi-Fi hotspots after New Richmond said why re-invent the wheel. </a:t>
            </a:r>
          </a:p>
          <a:p>
            <a:endParaRPr lang="en-US" dirty="0"/>
          </a:p>
          <a:p>
            <a:r>
              <a:rPr lang="en-US" sz="1200" b="0" i="0" u="none" strike="noStrike" kern="1200" dirty="0">
                <a:solidFill>
                  <a:schemeClr val="tx1"/>
                </a:solidFill>
                <a:effectLst/>
                <a:latin typeface="+mn-lt"/>
                <a:ea typeface="+mn-ea"/>
                <a:cs typeface="+mn-cs"/>
              </a:rPr>
              <a:t>2 year pilot program to provide 2 hotspots through T-Mobile to each of the 11 libraries at a cost of $360 per year per hotspot. [11 libraries X $360 X 2 years X 2 hotspots = $15,840] –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the checks were received – up to each library how they handled the funds  recommended to prepay for the two years once the first invoice received. Work with their municipal clerk on the payment.</a:t>
            </a:r>
          </a:p>
          <a:p>
            <a:pPr lvl="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5</a:t>
            </a:fld>
            <a:endParaRPr lang="en-US"/>
          </a:p>
        </p:txBody>
      </p:sp>
    </p:spTree>
    <p:extLst>
      <p:ext uri="{BB962C8B-B14F-4D97-AF65-F5344CB8AC3E}">
        <p14:creationId xmlns:p14="http://schemas.microsoft.com/office/powerpoint/2010/main" val="297754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chose which hotspots to order, companies used, prices</a:t>
            </a:r>
          </a:p>
          <a:p>
            <a:r>
              <a:rPr lang="en-US" dirty="0"/>
              <a:t>	Followed River Falls (5) and New Richmond Libraries  (Friday Memorial Library)  (5) had been using T-Mobile since 2016.</a:t>
            </a:r>
          </a:p>
          <a:p>
            <a:r>
              <a:rPr lang="en-US" dirty="0"/>
              <a:t>		Roberts in 2017 with , Deer Park Early 2018 began with 1.</a:t>
            </a:r>
          </a:p>
          <a:p>
            <a:endParaRPr lang="en-US" dirty="0"/>
          </a:p>
          <a:p>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T-mobile</a:t>
            </a:r>
            <a:r>
              <a:rPr lang="en-US" sz="1200" b="0" i="0" u="none" strike="noStrike" kern="1200" dirty="0">
                <a:solidFill>
                  <a:schemeClr val="tx1"/>
                </a:solidFill>
                <a:effectLst/>
                <a:latin typeface="+mn-lt"/>
                <a:ea typeface="+mn-ea"/>
                <a:cs typeface="+mn-cs"/>
              </a:rPr>
              <a:t>: As this is a government program there is no contract, month to month but they like a two-year commitment; explain throttling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Also, 30 day free trial so if the service does not work in an area the hotspots can be returned.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dirty="0"/>
              <a:t>November 2018 libraries began rolling out the Wi-Fi </a:t>
            </a:r>
            <a:r>
              <a:rPr lang="en-US" dirty="0" err="1"/>
              <a:t>HotSpots</a:t>
            </a:r>
            <a:r>
              <a:rPr lang="en-US" dirty="0"/>
              <a:t> funded by St. Croix County</a:t>
            </a:r>
          </a:p>
          <a:p>
            <a:endParaRPr lang="en-US" dirty="0"/>
          </a:p>
          <a:p>
            <a:endParaRPr lang="en-US"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7</a:t>
            </a:fld>
            <a:endParaRPr lang="en-US"/>
          </a:p>
        </p:txBody>
      </p:sp>
    </p:spTree>
    <p:extLst>
      <p:ext uri="{BB962C8B-B14F-4D97-AF65-F5344CB8AC3E}">
        <p14:creationId xmlns:p14="http://schemas.microsoft.com/office/powerpoint/2010/main" val="211645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went into set up, contacting the company, etc.</a:t>
            </a:r>
          </a:p>
          <a:p>
            <a:endParaRPr lang="en-US" dirty="0"/>
          </a:p>
          <a:p>
            <a:r>
              <a:rPr lang="en-US" dirty="0"/>
              <a:t>The spreadsheet had T-Mobile contact information, links to portals for support, suspending service, details for each hotspot – IMEI, telephone number, call #, anything relevant to the hotspot, SSID, password, administrative password</a:t>
            </a:r>
          </a:p>
          <a:p>
            <a:endParaRPr lang="en-US" dirty="0"/>
          </a:p>
          <a:p>
            <a:r>
              <a:rPr lang="en-US" dirty="0"/>
              <a:t>Newspaper – Five of the libraries share one newspaper</a:t>
            </a:r>
          </a:p>
          <a:p>
            <a:endParaRPr lang="en-US" dirty="0"/>
          </a:p>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8</a:t>
            </a:fld>
            <a:endParaRPr lang="en-US"/>
          </a:p>
        </p:txBody>
      </p:sp>
    </p:spTree>
    <p:extLst>
      <p:ext uri="{BB962C8B-B14F-4D97-AF65-F5344CB8AC3E}">
        <p14:creationId xmlns:p14="http://schemas.microsoft.com/office/powerpoint/2010/main" val="176914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went into set up, contacting the company, etc.</a:t>
            </a:r>
          </a:p>
          <a:p>
            <a:endParaRPr lang="en-US" dirty="0"/>
          </a:p>
          <a:p>
            <a:r>
              <a:rPr lang="en-US" dirty="0"/>
              <a:t>When contacting the Wi-Fi Hotspot Provider	</a:t>
            </a:r>
          </a:p>
          <a:p>
            <a:r>
              <a:rPr lang="en-US" dirty="0"/>
              <a:t>	Setup an account</a:t>
            </a:r>
          </a:p>
          <a:p>
            <a:r>
              <a:rPr lang="en-US" dirty="0"/>
              <a:t>	Order the hotspot(s)</a:t>
            </a:r>
          </a:p>
          <a:p>
            <a:endParaRPr lang="en-US" dirty="0"/>
          </a:p>
          <a:p>
            <a:endParaRPr lang="en-US" dirty="0"/>
          </a:p>
          <a:p>
            <a:r>
              <a:rPr lang="en-US" dirty="0"/>
              <a:t>If the owning library staff requested assistance with the activation and setup process, I did so. Sometimes in person and sometimes over the telephone. Sometimes just wanted to have me available in case they had issues. </a:t>
            </a:r>
          </a:p>
          <a:p>
            <a:endParaRPr lang="en-US" dirty="0"/>
          </a:p>
          <a:p>
            <a:r>
              <a:rPr lang="en-US" dirty="0"/>
              <a:t>Duplicated an existing bibliographic record then tailored it for the owning library. </a:t>
            </a:r>
          </a:p>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9</a:t>
            </a:fld>
            <a:endParaRPr lang="en-US"/>
          </a:p>
        </p:txBody>
      </p:sp>
    </p:spTree>
    <p:extLst>
      <p:ext uri="{BB962C8B-B14F-4D97-AF65-F5344CB8AC3E}">
        <p14:creationId xmlns:p14="http://schemas.microsoft.com/office/powerpoint/2010/main" val="163911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tailoring that was done to shared marketing materials</a:t>
            </a:r>
          </a:p>
        </p:txBody>
      </p:sp>
      <p:sp>
        <p:nvSpPr>
          <p:cNvPr id="4" name="Slide Number Placeholder 3"/>
          <p:cNvSpPr>
            <a:spLocks noGrp="1"/>
          </p:cNvSpPr>
          <p:nvPr>
            <p:ph type="sldNum" sz="quarter" idx="5"/>
          </p:nvPr>
        </p:nvSpPr>
        <p:spPr/>
        <p:txBody>
          <a:bodyPr/>
          <a:lstStyle/>
          <a:p>
            <a:fld id="{93954EDA-4BF3-42D0-9055-7E40184B9264}" type="slidenum">
              <a:rPr lang="en-US" smtClean="0"/>
              <a:t>10</a:t>
            </a:fld>
            <a:endParaRPr lang="en-US"/>
          </a:p>
        </p:txBody>
      </p:sp>
    </p:spTree>
    <p:extLst>
      <p:ext uri="{BB962C8B-B14F-4D97-AF65-F5344CB8AC3E}">
        <p14:creationId xmlns:p14="http://schemas.microsoft.com/office/powerpoint/2010/main" val="40694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of one of the cases and inside. – The case was from </a:t>
            </a:r>
            <a:r>
              <a:rPr lang="en-US" dirty="0" err="1"/>
              <a:t>PlayAway</a:t>
            </a:r>
            <a:r>
              <a:rPr lang="en-US" dirty="0"/>
              <a:t> View. Sturdy, visibility.</a:t>
            </a:r>
          </a:p>
        </p:txBody>
      </p:sp>
      <p:sp>
        <p:nvSpPr>
          <p:cNvPr id="4" name="Slide Number Placeholder 3"/>
          <p:cNvSpPr>
            <a:spLocks noGrp="1"/>
          </p:cNvSpPr>
          <p:nvPr>
            <p:ph type="sldNum" sz="quarter" idx="5"/>
          </p:nvPr>
        </p:nvSpPr>
        <p:spPr/>
        <p:txBody>
          <a:bodyPr/>
          <a:lstStyle/>
          <a:p>
            <a:fld id="{93954EDA-4BF3-42D0-9055-7E40184B9264}" type="slidenum">
              <a:rPr lang="en-US" smtClean="0"/>
              <a:t>11</a:t>
            </a:fld>
            <a:endParaRPr lang="en-US"/>
          </a:p>
        </p:txBody>
      </p:sp>
    </p:spTree>
    <p:extLst>
      <p:ext uri="{BB962C8B-B14F-4D97-AF65-F5344CB8AC3E}">
        <p14:creationId xmlns:p14="http://schemas.microsoft.com/office/powerpoint/2010/main" val="359156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some of the problems encountered with getting everyone up and running</a:t>
            </a:r>
          </a:p>
          <a:p>
            <a:endParaRPr lang="en-US" dirty="0"/>
          </a:p>
          <a:p>
            <a:r>
              <a:rPr lang="en-US" dirty="0"/>
              <a:t>SIM cards came with two sizes of SIMs on the same card. No instructions as to which one was to be used in the Hotspots. Some SIM cards were defective and needed to be replaced</a:t>
            </a:r>
          </a:p>
          <a:p>
            <a:endParaRPr lang="en-US" dirty="0"/>
          </a:p>
          <a:p>
            <a:r>
              <a:rPr lang="en-US" dirty="0"/>
              <a:t>Checklist was in my head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Confusion that this falls under the government unit of the provider not the retail website; need to setup a user name and password so if need to suspend service ready to do so or if equipment issues. </a:t>
            </a:r>
          </a:p>
          <a:p>
            <a:endParaRPr lang="en-US" dirty="0"/>
          </a:p>
          <a:p>
            <a:r>
              <a:rPr lang="en-US" dirty="0"/>
              <a:t>Technical understanding by some of the library directors and/or their staff.</a:t>
            </a:r>
          </a:p>
          <a:p>
            <a:endParaRPr lang="en-US" dirty="0"/>
          </a:p>
        </p:txBody>
      </p:sp>
      <p:sp>
        <p:nvSpPr>
          <p:cNvPr id="4" name="Slide Number Placeholder 3"/>
          <p:cNvSpPr>
            <a:spLocks noGrp="1"/>
          </p:cNvSpPr>
          <p:nvPr>
            <p:ph type="sldNum" sz="quarter" idx="5"/>
          </p:nvPr>
        </p:nvSpPr>
        <p:spPr/>
        <p:txBody>
          <a:bodyPr/>
          <a:lstStyle/>
          <a:p>
            <a:fld id="{93954EDA-4BF3-42D0-9055-7E40184B9264}" type="slidenum">
              <a:rPr lang="en-US" smtClean="0"/>
              <a:t>12</a:t>
            </a:fld>
            <a:endParaRPr lang="en-US"/>
          </a:p>
        </p:txBody>
      </p:sp>
    </p:spTree>
    <p:extLst>
      <p:ext uri="{BB962C8B-B14F-4D97-AF65-F5344CB8AC3E}">
        <p14:creationId xmlns:p14="http://schemas.microsoft.com/office/powerpoint/2010/main" val="3732804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FDC56-97C8-F84B-BEF5-C4621F08BA45}"/>
              </a:ext>
            </a:extLst>
          </p:cNvPr>
          <p:cNvSpPr/>
          <p:nvPr userDrawn="1"/>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BEFCE3-D531-DD4F-9287-FB4F1064481A}"/>
              </a:ext>
            </a:extLst>
          </p:cNvPr>
          <p:cNvSpPr/>
          <p:nvPr userDrawn="1"/>
        </p:nvSpPr>
        <p:spPr>
          <a:xfrm>
            <a:off x="-1" y="1003707"/>
            <a:ext cx="12192002" cy="4216705"/>
          </a:xfrm>
          <a:prstGeom prst="rect">
            <a:avLst/>
          </a:prstGeom>
          <a:gradFill flip="none" rotWithShape="1">
            <a:gsLst>
              <a:gs pos="0">
                <a:srgbClr val="0047BA"/>
              </a:gs>
              <a:gs pos="60000">
                <a:srgbClr val="00ACBB"/>
              </a:gs>
              <a:gs pos="100000">
                <a:srgbClr val="00ACBB"/>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2178264"/>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146424"/>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9FCF541D-8C8B-7A45-945C-5938E54D8251}"/>
              </a:ext>
            </a:extLst>
          </p:cNvPr>
          <p:cNvSpPr txBox="1"/>
          <p:nvPr userDrawn="1"/>
        </p:nvSpPr>
        <p:spPr>
          <a:xfrm>
            <a:off x="5469901" y="6199648"/>
            <a:ext cx="6548486" cy="372794"/>
          </a:xfrm>
          <a:prstGeom prst="rect">
            <a:avLst/>
          </a:prstGeom>
          <a:noFill/>
          <a:effectLst/>
        </p:spPr>
        <p:txBody>
          <a:bodyPr wrap="square" rtlCol="0">
            <a:spAutoFit/>
          </a:bodyPr>
          <a:lstStyle/>
          <a:p>
            <a:pPr algn="r">
              <a:lnSpc>
                <a:spcPts val="2440"/>
              </a:lnSpc>
            </a:pPr>
            <a:r>
              <a:rPr lang="en-US" sz="1700" b="0" baseline="0" dirty="0">
                <a:solidFill>
                  <a:srgbClr val="463A5D"/>
                </a:solidFill>
              </a:rPr>
              <a:t>Tuesday, March 23</a:t>
            </a:r>
            <a:r>
              <a:rPr lang="en-US" sz="1700" b="0" baseline="30000" dirty="0">
                <a:solidFill>
                  <a:srgbClr val="463A5D"/>
                </a:solidFill>
              </a:rPr>
              <a:t> </a:t>
            </a:r>
            <a:r>
              <a:rPr lang="en-US" sz="1700" b="0" baseline="0" dirty="0">
                <a:solidFill>
                  <a:srgbClr val="463A5D"/>
                </a:solidFill>
              </a:rPr>
              <a:t>– Thursday, March 25</a:t>
            </a:r>
            <a:endParaRPr lang="en-US" sz="1700" b="0" baseline="30000" dirty="0">
              <a:solidFill>
                <a:srgbClr val="463A5D"/>
              </a:solidFill>
            </a:endParaRP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grpSp>
        <p:nvGrpSpPr>
          <p:cNvPr id="17" name="Group 16">
            <a:extLst>
              <a:ext uri="{FF2B5EF4-FFF2-40B4-BE49-F238E27FC236}">
                <a16:creationId xmlns:a16="http://schemas.microsoft.com/office/drawing/2014/main" id="{FC18AC19-094D-464A-BB1F-5DE27660491E}"/>
              </a:ext>
            </a:extLst>
          </p:cNvPr>
          <p:cNvGrpSpPr/>
          <p:nvPr userDrawn="1"/>
        </p:nvGrpSpPr>
        <p:grpSpPr>
          <a:xfrm>
            <a:off x="5334461" y="360583"/>
            <a:ext cx="1523078" cy="1306367"/>
            <a:chOff x="5334461" y="360583"/>
            <a:chExt cx="1523078" cy="1306367"/>
          </a:xfrm>
        </p:grpSpPr>
        <p:sp>
          <p:nvSpPr>
            <p:cNvPr id="21" name="Freeform 20">
              <a:extLst>
                <a:ext uri="{FF2B5EF4-FFF2-40B4-BE49-F238E27FC236}">
                  <a16:creationId xmlns:a16="http://schemas.microsoft.com/office/drawing/2014/main" id="{53D7CC4F-0F99-F244-BD52-75BBDFEE618C}"/>
                </a:ext>
              </a:extLst>
            </p:cNvPr>
            <p:cNvSpPr/>
            <p:nvPr userDrawn="1"/>
          </p:nvSpPr>
          <p:spPr>
            <a:xfrm>
              <a:off x="5393422" y="374697"/>
              <a:ext cx="1405156" cy="1278138"/>
            </a:xfrm>
            <a:custGeom>
              <a:avLst/>
              <a:gdLst>
                <a:gd name="connsiteX0" fmla="*/ 702578 w 1405156"/>
                <a:gd name="connsiteY0" fmla="*/ 0 h 1278138"/>
                <a:gd name="connsiteX1" fmla="*/ 1405156 w 1405156"/>
                <a:gd name="connsiteY1" fmla="*/ 702578 h 1278138"/>
                <a:gd name="connsiteX2" fmla="*/ 1199376 w 1405156"/>
                <a:gd name="connsiteY2" fmla="*/ 1199376 h 1278138"/>
                <a:gd name="connsiteX3" fmla="*/ 1103915 w 1405156"/>
                <a:gd name="connsiteY3" fmla="*/ 1278138 h 1278138"/>
                <a:gd name="connsiteX4" fmla="*/ 301241 w 1405156"/>
                <a:gd name="connsiteY4" fmla="*/ 1278138 h 1278138"/>
                <a:gd name="connsiteX5" fmla="*/ 205780 w 1405156"/>
                <a:gd name="connsiteY5" fmla="*/ 1199376 h 1278138"/>
                <a:gd name="connsiteX6" fmla="*/ 0 w 1405156"/>
                <a:gd name="connsiteY6" fmla="*/ 702578 h 1278138"/>
                <a:gd name="connsiteX7" fmla="*/ 702578 w 1405156"/>
                <a:gd name="connsiteY7" fmla="*/ 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156" h="1278138">
                  <a:moveTo>
                    <a:pt x="702578" y="0"/>
                  </a:moveTo>
                  <a:cubicBezTo>
                    <a:pt x="1090601" y="0"/>
                    <a:pt x="1405156" y="314555"/>
                    <a:pt x="1405156" y="702578"/>
                  </a:cubicBezTo>
                  <a:cubicBezTo>
                    <a:pt x="1405156" y="896589"/>
                    <a:pt x="1326517" y="1072234"/>
                    <a:pt x="1199376" y="1199376"/>
                  </a:cubicBezTo>
                  <a:lnTo>
                    <a:pt x="1103915" y="1278138"/>
                  </a:lnTo>
                  <a:lnTo>
                    <a:pt x="301241" y="1278138"/>
                  </a:lnTo>
                  <a:lnTo>
                    <a:pt x="205780" y="1199376"/>
                  </a:lnTo>
                  <a:cubicBezTo>
                    <a:pt x="78639" y="1072234"/>
                    <a:pt x="0" y="896589"/>
                    <a:pt x="0" y="702578"/>
                  </a:cubicBezTo>
                  <a:cubicBezTo>
                    <a:pt x="0" y="314555"/>
                    <a:pt x="314555" y="0"/>
                    <a:pt x="7025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5A6A31BE-6619-9E4A-8287-951A4E799C8B}"/>
                </a:ext>
              </a:extLst>
            </p:cNvPr>
            <p:cNvPicPr>
              <a:picLocks noChangeAspect="1"/>
            </p:cNvPicPr>
            <p:nvPr userDrawn="1"/>
          </p:nvPicPr>
          <p:blipFill>
            <a:blip r:embed="rId3"/>
            <a:stretch>
              <a:fillRect/>
            </a:stretch>
          </p:blipFill>
          <p:spPr>
            <a:xfrm>
              <a:off x="5334461" y="360583"/>
              <a:ext cx="1523078" cy="1306367"/>
            </a:xfrm>
            <a:prstGeom prst="rect">
              <a:avLst/>
            </a:prstGeom>
          </p:spPr>
        </p:pic>
      </p:grpSp>
    </p:spTree>
    <p:extLst>
      <p:ext uri="{BB962C8B-B14F-4D97-AF65-F5344CB8AC3E}">
        <p14:creationId xmlns:p14="http://schemas.microsoft.com/office/powerpoint/2010/main" val="91489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186919"/>
            <a:ext cx="5486400" cy="798020"/>
          </a:xfrm>
        </p:spPr>
        <p:txBody>
          <a:bodyPr>
            <a:normAutofit/>
          </a:bodyPr>
          <a:lstStyle>
            <a:lvl1pPr marL="0" indent="0" algn="ctr">
              <a:buNone/>
              <a:defRPr sz="6000" b="1">
                <a:solidFill>
                  <a:srgbClr val="0047BA"/>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3647418"/>
            <a:ext cx="4224337" cy="955675"/>
          </a:xfrm>
        </p:spPr>
        <p:txBody>
          <a:bodyPr>
            <a:normAutofit/>
          </a:bodyPr>
          <a:lstStyle>
            <a:lvl1pPr marL="0" indent="0" algn="ctr">
              <a:buNone/>
              <a:defRPr sz="2800">
                <a:solidFill>
                  <a:srgbClr val="463A5D"/>
                </a:solidFill>
              </a:defRPr>
            </a:lvl1pPr>
          </a:lstStyle>
          <a:p>
            <a:pPr lvl="0"/>
            <a:r>
              <a:rPr lang="en-US" dirty="0"/>
              <a:t>Questions?</a:t>
            </a:r>
          </a:p>
        </p:txBody>
      </p:sp>
      <p:sp>
        <p:nvSpPr>
          <p:cNvPr id="9" name="Rectangle 8">
            <a:extLst>
              <a:ext uri="{FF2B5EF4-FFF2-40B4-BE49-F238E27FC236}">
                <a16:creationId xmlns:a16="http://schemas.microsoft.com/office/drawing/2014/main" id="{E7AD48E2-6FF3-6C4E-9C88-210E6CCD0125}"/>
              </a:ext>
            </a:extLst>
          </p:cNvPr>
          <p:cNvSpPr/>
          <p:nvPr userDrawn="1"/>
        </p:nvSpPr>
        <p:spPr>
          <a:xfrm>
            <a:off x="-1" y="0"/>
            <a:ext cx="12192002" cy="935421"/>
          </a:xfrm>
          <a:prstGeom prst="rect">
            <a:avLst/>
          </a:prstGeom>
          <a:gradFill>
            <a:gsLst>
              <a:gs pos="0">
                <a:srgbClr val="00ACBB"/>
              </a:gs>
              <a:gs pos="100000">
                <a:srgbClr val="0047BA"/>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0047B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380500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42000">
                <a:srgbClr val="00ACBB"/>
              </a:gs>
              <a:gs pos="0">
                <a:srgbClr val="00ACBB"/>
              </a:gs>
              <a:gs pos="100000">
                <a:srgbClr val="0047BA"/>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395403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0047BA"/>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0047BA"/>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chemeClr val="tx1">
                    <a:lumMod val="50000"/>
                    <a:lumOff val="50000"/>
                  </a:schemeClr>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117614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00ACBB"/>
              </a:gs>
              <a:gs pos="100000">
                <a:srgbClr val="0047BA"/>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FD472-543E-8D44-9954-E1602994A676}"/>
              </a:ext>
            </a:extLst>
          </p:cNvPr>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8DA72C-8A57-4E44-89FE-F911F4DB3637}"/>
              </a:ext>
            </a:extLst>
          </p:cNvPr>
          <p:cNvSpPr/>
          <p:nvPr userDrawn="1"/>
        </p:nvSpPr>
        <p:spPr>
          <a:xfrm>
            <a:off x="-1" y="0"/>
            <a:ext cx="12192002" cy="6858000"/>
          </a:xfrm>
          <a:prstGeom prst="rect">
            <a:avLst/>
          </a:prstGeom>
          <a:gradFill>
            <a:gsLst>
              <a:gs pos="0">
                <a:srgbClr val="00ACBB"/>
              </a:gs>
              <a:gs pos="100000">
                <a:srgbClr val="0047BA"/>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spTree>
    <p:extLst>
      <p:ext uri="{BB962C8B-B14F-4D97-AF65-F5344CB8AC3E}">
        <p14:creationId xmlns:p14="http://schemas.microsoft.com/office/powerpoint/2010/main" val="281636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
        <p:nvSpPr>
          <p:cNvPr id="9" name="TextBox 8">
            <a:extLst>
              <a:ext uri="{FF2B5EF4-FFF2-40B4-BE49-F238E27FC236}">
                <a16:creationId xmlns:a16="http://schemas.microsoft.com/office/drawing/2014/main" id="{BCA0E099-69B7-9549-A9A0-3F0BE181716D}"/>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chemeClr val="tx1">
                    <a:lumMod val="50000"/>
                    <a:lumOff val="50000"/>
                  </a:schemeClr>
                </a:solidFill>
              </a:rPr>
              <a:t>#IUG2021</a:t>
            </a:r>
            <a:endParaRPr lang="en-US" sz="1600" baseline="300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CCD1F5E6-0A6C-F54C-A2C0-C2CA88E2C5D3}"/>
              </a:ext>
            </a:extLst>
          </p:cNvPr>
          <p:cNvPicPr>
            <a:picLocks noChangeAspect="1"/>
          </p:cNvPicPr>
          <p:nvPr userDrawn="1"/>
        </p:nvPicPr>
        <p:blipFill>
          <a:blip r:embed="rId12">
            <a:duotone>
              <a:prstClr val="black"/>
              <a:schemeClr val="tx1">
                <a:lumMod val="50000"/>
                <a:lumOff val="50000"/>
                <a:tint val="45000"/>
                <a:satMod val="400000"/>
              </a:schemeClr>
            </a:duotone>
          </a:blip>
          <a:stretch>
            <a:fillRect/>
          </a:stretch>
        </p:blipFill>
        <p:spPr>
          <a:xfrm>
            <a:off x="258456" y="6468693"/>
            <a:ext cx="258110" cy="210312"/>
          </a:xfrm>
          <a:prstGeom prst="rect">
            <a:avLst/>
          </a:prstGeom>
        </p:spPr>
      </p:pic>
      <p:grpSp>
        <p:nvGrpSpPr>
          <p:cNvPr id="14" name="Group 13">
            <a:extLst>
              <a:ext uri="{FF2B5EF4-FFF2-40B4-BE49-F238E27FC236}">
                <a16:creationId xmlns:a16="http://schemas.microsoft.com/office/drawing/2014/main" id="{0D373D26-464B-ED40-98E8-8B4D4F6EA1A6}"/>
              </a:ext>
            </a:extLst>
          </p:cNvPr>
          <p:cNvGrpSpPr/>
          <p:nvPr userDrawn="1"/>
        </p:nvGrpSpPr>
        <p:grpSpPr>
          <a:xfrm>
            <a:off x="10646618" y="5568720"/>
            <a:ext cx="1286926" cy="1103816"/>
            <a:chOff x="5334461" y="360583"/>
            <a:chExt cx="1523078" cy="1306367"/>
          </a:xfrm>
        </p:grpSpPr>
        <p:sp>
          <p:nvSpPr>
            <p:cNvPr id="15" name="Freeform 14">
              <a:extLst>
                <a:ext uri="{FF2B5EF4-FFF2-40B4-BE49-F238E27FC236}">
                  <a16:creationId xmlns:a16="http://schemas.microsoft.com/office/drawing/2014/main" id="{40FD947A-59F9-3445-9692-7D3DCB707F4C}"/>
                </a:ext>
              </a:extLst>
            </p:cNvPr>
            <p:cNvSpPr/>
            <p:nvPr userDrawn="1"/>
          </p:nvSpPr>
          <p:spPr>
            <a:xfrm>
              <a:off x="5393422" y="374697"/>
              <a:ext cx="1405156" cy="1278138"/>
            </a:xfrm>
            <a:custGeom>
              <a:avLst/>
              <a:gdLst>
                <a:gd name="connsiteX0" fmla="*/ 702578 w 1405156"/>
                <a:gd name="connsiteY0" fmla="*/ 0 h 1278138"/>
                <a:gd name="connsiteX1" fmla="*/ 1405156 w 1405156"/>
                <a:gd name="connsiteY1" fmla="*/ 702578 h 1278138"/>
                <a:gd name="connsiteX2" fmla="*/ 1199376 w 1405156"/>
                <a:gd name="connsiteY2" fmla="*/ 1199376 h 1278138"/>
                <a:gd name="connsiteX3" fmla="*/ 1103915 w 1405156"/>
                <a:gd name="connsiteY3" fmla="*/ 1278138 h 1278138"/>
                <a:gd name="connsiteX4" fmla="*/ 301241 w 1405156"/>
                <a:gd name="connsiteY4" fmla="*/ 1278138 h 1278138"/>
                <a:gd name="connsiteX5" fmla="*/ 205780 w 1405156"/>
                <a:gd name="connsiteY5" fmla="*/ 1199376 h 1278138"/>
                <a:gd name="connsiteX6" fmla="*/ 0 w 1405156"/>
                <a:gd name="connsiteY6" fmla="*/ 702578 h 1278138"/>
                <a:gd name="connsiteX7" fmla="*/ 702578 w 1405156"/>
                <a:gd name="connsiteY7" fmla="*/ 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156" h="1278138">
                  <a:moveTo>
                    <a:pt x="702578" y="0"/>
                  </a:moveTo>
                  <a:cubicBezTo>
                    <a:pt x="1090601" y="0"/>
                    <a:pt x="1405156" y="314555"/>
                    <a:pt x="1405156" y="702578"/>
                  </a:cubicBezTo>
                  <a:cubicBezTo>
                    <a:pt x="1405156" y="896589"/>
                    <a:pt x="1326517" y="1072234"/>
                    <a:pt x="1199376" y="1199376"/>
                  </a:cubicBezTo>
                  <a:lnTo>
                    <a:pt x="1103915" y="1278138"/>
                  </a:lnTo>
                  <a:lnTo>
                    <a:pt x="301241" y="1278138"/>
                  </a:lnTo>
                  <a:lnTo>
                    <a:pt x="205780" y="1199376"/>
                  </a:lnTo>
                  <a:cubicBezTo>
                    <a:pt x="78639" y="1072234"/>
                    <a:pt x="0" y="896589"/>
                    <a:pt x="0" y="702578"/>
                  </a:cubicBezTo>
                  <a:cubicBezTo>
                    <a:pt x="0" y="314555"/>
                    <a:pt x="314555" y="0"/>
                    <a:pt x="7025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F3E7424B-9723-4E4E-BD3B-E17695A8A404}"/>
                </a:ext>
              </a:extLst>
            </p:cNvPr>
            <p:cNvPicPr>
              <a:picLocks noChangeAspect="1"/>
            </p:cNvPicPr>
            <p:nvPr userDrawn="1"/>
          </p:nvPicPr>
          <p:blipFill>
            <a:blip r:embed="rId13"/>
            <a:stretch>
              <a:fillRect/>
            </a:stretch>
          </p:blipFill>
          <p:spPr>
            <a:xfrm>
              <a:off x="5334461" y="360583"/>
              <a:ext cx="1523078" cy="1306367"/>
            </a:xfrm>
            <a:prstGeom prst="rect">
              <a:avLst/>
            </a:prstGeom>
          </p:spPr>
        </p:pic>
      </p:gr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8" r:id="rId3"/>
    <p:sldLayoutId id="2147483664" r:id="rId4"/>
    <p:sldLayoutId id="2147483663" r:id="rId5"/>
    <p:sldLayoutId id="2147483652" r:id="rId6"/>
    <p:sldLayoutId id="2147483665" r:id="rId7"/>
    <p:sldLayoutId id="2147483666" r:id="rId8"/>
    <p:sldLayoutId id="2147483662" r:id="rId9"/>
    <p:sldLayoutId id="2147483655" r:id="rId10"/>
  </p:sldLayoutIdLst>
  <p:txStyles>
    <p:titleStyle>
      <a:lvl1pPr algn="l" defTabSz="914400" rtl="0" eaLnBrk="1" latinLnBrk="0" hangingPunct="1">
        <a:lnSpc>
          <a:spcPct val="90000"/>
        </a:lnSpc>
        <a:spcBef>
          <a:spcPct val="0"/>
        </a:spcBef>
        <a:buNone/>
        <a:defRPr sz="2800" b="1" kern="1200">
          <a:solidFill>
            <a:srgbClr val="0047B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357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357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357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bkrueger@deerparkpl.org"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mailto:setter@ifls.lib.wi.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B915-27AF-D243-A852-3C98A1B6D814}"/>
              </a:ext>
            </a:extLst>
          </p:cNvPr>
          <p:cNvSpPr>
            <a:spLocks noGrp="1"/>
          </p:cNvSpPr>
          <p:nvPr>
            <p:ph type="ctrTitle"/>
          </p:nvPr>
        </p:nvSpPr>
        <p:spPr/>
        <p:txBody>
          <a:bodyPr/>
          <a:lstStyle/>
          <a:p>
            <a:r>
              <a:rPr lang="en-US" dirty="0"/>
              <a:t>Hot, Hot, Hotspots!</a:t>
            </a:r>
          </a:p>
        </p:txBody>
      </p:sp>
      <p:sp>
        <p:nvSpPr>
          <p:cNvPr id="4" name="Text Placeholder 3">
            <a:extLst>
              <a:ext uri="{FF2B5EF4-FFF2-40B4-BE49-F238E27FC236}">
                <a16:creationId xmlns:a16="http://schemas.microsoft.com/office/drawing/2014/main" id="{14500891-E748-D543-AA42-6B2053527882}"/>
              </a:ext>
            </a:extLst>
          </p:cNvPr>
          <p:cNvSpPr>
            <a:spLocks noGrp="1"/>
          </p:cNvSpPr>
          <p:nvPr>
            <p:ph type="body" sz="quarter" idx="10"/>
          </p:nvPr>
        </p:nvSpPr>
        <p:spPr>
          <a:xfrm>
            <a:off x="2615186" y="3534620"/>
            <a:ext cx="6942138" cy="729114"/>
          </a:xfrm>
        </p:spPr>
        <p:txBody>
          <a:bodyPr>
            <a:normAutofit fontScale="92500" lnSpcReduction="20000"/>
          </a:bodyPr>
          <a:lstStyle/>
          <a:p>
            <a:r>
              <a:rPr lang="en-US" dirty="0"/>
              <a:t>Barbara Krueger, Deer Park (WI) Public Library</a:t>
            </a:r>
          </a:p>
          <a:p>
            <a:r>
              <a:rPr lang="en-US" dirty="0"/>
              <a:t>Kathy Setter, IFLS Library System, WI</a:t>
            </a:r>
          </a:p>
        </p:txBody>
      </p:sp>
    </p:spTree>
    <p:extLst>
      <p:ext uri="{BB962C8B-B14F-4D97-AF65-F5344CB8AC3E}">
        <p14:creationId xmlns:p14="http://schemas.microsoft.com/office/powerpoint/2010/main" val="8617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Hotspots – Shared Marketing</a:t>
            </a:r>
          </a:p>
        </p:txBody>
      </p:sp>
      <p:pic>
        <p:nvPicPr>
          <p:cNvPr id="6" name="Content Placeholder 5" descr="A picture containing screenshot&#10;&#10;Description automatically generated">
            <a:extLst>
              <a:ext uri="{FF2B5EF4-FFF2-40B4-BE49-F238E27FC236}">
                <a16:creationId xmlns:a16="http://schemas.microsoft.com/office/drawing/2014/main" id="{BADF1EB7-706F-CB4A-9E08-4FD998BAAC2F}"/>
              </a:ext>
            </a:extLst>
          </p:cNvPr>
          <p:cNvPicPr>
            <a:picLocks noGrp="1" noChangeAspect="1"/>
          </p:cNvPicPr>
          <p:nvPr>
            <p:ph idx="1"/>
          </p:nvPr>
        </p:nvPicPr>
        <p:blipFill>
          <a:blip r:embed="rId3"/>
          <a:stretch>
            <a:fillRect/>
          </a:stretch>
        </p:blipFill>
        <p:spPr>
          <a:xfrm>
            <a:off x="173885" y="2292995"/>
            <a:ext cx="11844229" cy="2760268"/>
          </a:xfrm>
        </p:spPr>
      </p:pic>
    </p:spTree>
    <p:extLst>
      <p:ext uri="{BB962C8B-B14F-4D97-AF65-F5344CB8AC3E}">
        <p14:creationId xmlns:p14="http://schemas.microsoft.com/office/powerpoint/2010/main" val="275884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Hotspots – Ready to Circulate</a:t>
            </a:r>
          </a:p>
        </p:txBody>
      </p:sp>
      <p:pic>
        <p:nvPicPr>
          <p:cNvPr id="5" name="Content Placeholder 4">
            <a:extLst>
              <a:ext uri="{FF2B5EF4-FFF2-40B4-BE49-F238E27FC236}">
                <a16:creationId xmlns:a16="http://schemas.microsoft.com/office/drawing/2014/main" id="{80604497-0762-B74F-B493-ED1FF166659A}"/>
              </a:ext>
            </a:extLst>
          </p:cNvPr>
          <p:cNvPicPr>
            <a:picLocks noGrp="1" noChangeAspect="1"/>
          </p:cNvPicPr>
          <p:nvPr>
            <p:ph idx="1"/>
          </p:nvPr>
        </p:nvPicPr>
        <p:blipFill>
          <a:blip r:embed="rId3"/>
          <a:srcRect/>
          <a:stretch/>
        </p:blipFill>
        <p:spPr>
          <a:xfrm>
            <a:off x="516565" y="2134990"/>
            <a:ext cx="2877125" cy="3310128"/>
          </a:xfrm>
        </p:spPr>
      </p:pic>
      <p:pic>
        <p:nvPicPr>
          <p:cNvPr id="9" name="Picture 8" descr="A picture containing orange, sitting, yellow, microwave&#10;&#10;Description automatically generated">
            <a:extLst>
              <a:ext uri="{FF2B5EF4-FFF2-40B4-BE49-F238E27FC236}">
                <a16:creationId xmlns:a16="http://schemas.microsoft.com/office/drawing/2014/main" id="{8AB58D04-E018-DD41-867E-526164FE260D}"/>
              </a:ext>
            </a:extLst>
          </p:cNvPr>
          <p:cNvPicPr>
            <a:picLocks noChangeAspect="1"/>
          </p:cNvPicPr>
          <p:nvPr/>
        </p:nvPicPr>
        <p:blipFill>
          <a:blip r:embed="rId4"/>
          <a:stretch>
            <a:fillRect/>
          </a:stretch>
        </p:blipFill>
        <p:spPr>
          <a:xfrm>
            <a:off x="3929209" y="2134990"/>
            <a:ext cx="7990075" cy="3434401"/>
          </a:xfrm>
          <a:prstGeom prst="rect">
            <a:avLst/>
          </a:prstGeom>
        </p:spPr>
      </p:pic>
    </p:spTree>
    <p:extLst>
      <p:ext uri="{BB962C8B-B14F-4D97-AF65-F5344CB8AC3E}">
        <p14:creationId xmlns:p14="http://schemas.microsoft.com/office/powerpoint/2010/main" val="245318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lstStyle/>
          <a:p>
            <a:r>
              <a:rPr lang="en-US" dirty="0"/>
              <a:t>Equipment</a:t>
            </a:r>
          </a:p>
          <a:p>
            <a:pPr lvl="1"/>
            <a:r>
              <a:rPr lang="en-US" dirty="0"/>
              <a:t>Inserting the correct SIM card</a:t>
            </a:r>
          </a:p>
          <a:p>
            <a:pPr lvl="1"/>
            <a:r>
              <a:rPr lang="en-US" dirty="0"/>
              <a:t>Defective SIM cards</a:t>
            </a:r>
          </a:p>
          <a:p>
            <a:pPr lvl="1"/>
            <a:r>
              <a:rPr lang="en-US" dirty="0"/>
              <a:t>No cellular service in library area</a:t>
            </a:r>
          </a:p>
          <a:p>
            <a:r>
              <a:rPr lang="en-US" dirty="0"/>
              <a:t>Lack of a checklist of the steps that each library needed to complete</a:t>
            </a:r>
          </a:p>
          <a:p>
            <a:r>
              <a:rPr lang="en-US" dirty="0"/>
              <a:t>Confusion regarding type of account</a:t>
            </a:r>
          </a:p>
          <a:p>
            <a:pPr lvl="1"/>
            <a:r>
              <a:rPr lang="en-US" dirty="0"/>
              <a:t>Government program so a different web portal than the general retail site</a:t>
            </a:r>
          </a:p>
          <a:p>
            <a:pPr lvl="1"/>
            <a:r>
              <a:rPr lang="en-US" dirty="0"/>
              <a:t>Need to register the user name and password </a:t>
            </a:r>
          </a:p>
          <a:p>
            <a:r>
              <a:rPr lang="en-US" dirty="0"/>
              <a:t>Everyone not as enthusiastic about another technology item to manage</a:t>
            </a:r>
          </a:p>
          <a:p>
            <a:r>
              <a:rPr lang="en-US" dirty="0"/>
              <a:t>Monitoring due date to suspend service when not returned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Hotspots - Issues</a:t>
            </a:r>
          </a:p>
        </p:txBody>
      </p:sp>
    </p:spTree>
    <p:extLst>
      <p:ext uri="{BB962C8B-B14F-4D97-AF65-F5344CB8AC3E}">
        <p14:creationId xmlns:p14="http://schemas.microsoft.com/office/powerpoint/2010/main" val="325724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The Rules</a:t>
            </a:r>
          </a:p>
        </p:txBody>
      </p:sp>
      <p:sp>
        <p:nvSpPr>
          <p:cNvPr id="3" name="Rectangle 2">
            <a:extLst>
              <a:ext uri="{FF2B5EF4-FFF2-40B4-BE49-F238E27FC236}">
                <a16:creationId xmlns:a16="http://schemas.microsoft.com/office/drawing/2014/main" id="{7D5774CF-BC01-B747-AB86-C176E95858E5}"/>
              </a:ext>
            </a:extLst>
          </p:cNvPr>
          <p:cNvSpPr/>
          <p:nvPr/>
        </p:nvSpPr>
        <p:spPr>
          <a:xfrm>
            <a:off x="5202621" y="1734207"/>
            <a:ext cx="1786758" cy="115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12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r>
              <a:rPr lang="en-US" sz="2800" dirty="0"/>
              <a:t>Tried to be as uniform as possible</a:t>
            </a:r>
          </a:p>
          <a:p>
            <a:r>
              <a:rPr lang="en-US" sz="2800" dirty="0"/>
              <a:t>2 week checkout</a:t>
            </a:r>
          </a:p>
          <a:p>
            <a:pPr lvl="1"/>
            <a:r>
              <a:rPr lang="en-US" sz="2600" dirty="0"/>
              <a:t>2 libraries chose 1 week</a:t>
            </a:r>
          </a:p>
          <a:p>
            <a:r>
              <a:rPr lang="en-US" sz="2800" dirty="0"/>
              <a:t>No renewals</a:t>
            </a:r>
          </a:p>
          <a:p>
            <a:r>
              <a:rPr lang="en-US" sz="2800" dirty="0"/>
              <a:t>Holds allowed</a:t>
            </a:r>
          </a:p>
          <a:p>
            <a:r>
              <a:rPr lang="en-US" sz="2800" dirty="0"/>
              <a:t>Owning Library pickup</a:t>
            </a:r>
          </a:p>
          <a:p>
            <a:r>
              <a:rPr lang="en-US" sz="2800" dirty="0"/>
              <a:t>Fines $5/day</a:t>
            </a:r>
          </a:p>
          <a:p>
            <a:pPr lvl="1"/>
            <a:r>
              <a:rPr lang="en-US" sz="2600" dirty="0"/>
              <a:t>1 chose no fine</a:t>
            </a:r>
          </a:p>
          <a:p>
            <a:pPr lvl="1"/>
            <a:r>
              <a:rPr lang="en-US" sz="2600" dirty="0"/>
              <a:t>2 chose $1/day</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Loan Rules</a:t>
            </a:r>
          </a:p>
        </p:txBody>
      </p:sp>
    </p:spTree>
    <p:extLst>
      <p:ext uri="{BB962C8B-B14F-4D97-AF65-F5344CB8AC3E}">
        <p14:creationId xmlns:p14="http://schemas.microsoft.com/office/powerpoint/2010/main" val="3604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663B-8B47-41ED-BECA-CEDF2CE726D7}"/>
              </a:ext>
            </a:extLst>
          </p:cNvPr>
          <p:cNvSpPr>
            <a:spLocks noGrp="1"/>
          </p:cNvSpPr>
          <p:nvPr>
            <p:ph type="title"/>
          </p:nvPr>
        </p:nvSpPr>
        <p:spPr/>
        <p:txBody>
          <a:bodyPr/>
          <a:lstStyle/>
          <a:p>
            <a:r>
              <a:rPr lang="en-US" dirty="0"/>
              <a:t>Loan Rule Options</a:t>
            </a:r>
          </a:p>
        </p:txBody>
      </p:sp>
      <p:pic>
        <p:nvPicPr>
          <p:cNvPr id="4" name="Content Placeholder 3">
            <a:extLst>
              <a:ext uri="{FF2B5EF4-FFF2-40B4-BE49-F238E27FC236}">
                <a16:creationId xmlns:a16="http://schemas.microsoft.com/office/drawing/2014/main" id="{72E9223B-3DC5-425C-B92E-2C57BB7DF9C3}"/>
              </a:ext>
            </a:extLst>
          </p:cNvPr>
          <p:cNvPicPr>
            <a:picLocks noGrp="1" noChangeAspect="1"/>
          </p:cNvPicPr>
          <p:nvPr>
            <p:ph idx="1"/>
          </p:nvPr>
        </p:nvPicPr>
        <p:blipFill>
          <a:blip r:embed="rId2"/>
          <a:stretch>
            <a:fillRect/>
          </a:stretch>
        </p:blipFill>
        <p:spPr>
          <a:xfrm>
            <a:off x="2637948" y="1916620"/>
            <a:ext cx="6839905" cy="4105848"/>
          </a:xfrm>
          <a:prstGeom prst="rect">
            <a:avLst/>
          </a:prstGeom>
        </p:spPr>
      </p:pic>
    </p:spTree>
    <p:extLst>
      <p:ext uri="{BB962C8B-B14F-4D97-AF65-F5344CB8AC3E}">
        <p14:creationId xmlns:p14="http://schemas.microsoft.com/office/powerpoint/2010/main" val="39396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C0CC-BEA8-46FA-9795-62E0AE331B43}"/>
              </a:ext>
            </a:extLst>
          </p:cNvPr>
          <p:cNvSpPr>
            <a:spLocks noGrp="1"/>
          </p:cNvSpPr>
          <p:nvPr>
            <p:ph type="title"/>
          </p:nvPr>
        </p:nvSpPr>
        <p:spPr/>
        <p:txBody>
          <a:bodyPr/>
          <a:lstStyle/>
          <a:p>
            <a:r>
              <a:rPr lang="en-US" dirty="0"/>
              <a:t>Home Pickup</a:t>
            </a:r>
          </a:p>
        </p:txBody>
      </p:sp>
      <p:sp>
        <p:nvSpPr>
          <p:cNvPr id="3" name="Content Placeholder 2">
            <a:extLst>
              <a:ext uri="{FF2B5EF4-FFF2-40B4-BE49-F238E27FC236}">
                <a16:creationId xmlns:a16="http://schemas.microsoft.com/office/drawing/2014/main" id="{E0B34025-71F3-498E-9785-B14D96F2D46D}"/>
              </a:ext>
            </a:extLst>
          </p:cNvPr>
          <p:cNvSpPr>
            <a:spLocks noGrp="1"/>
          </p:cNvSpPr>
          <p:nvPr>
            <p:ph idx="1"/>
          </p:nvPr>
        </p:nvSpPr>
        <p:spPr>
          <a:xfrm>
            <a:off x="516566" y="1762297"/>
            <a:ext cx="4660346" cy="4414665"/>
          </a:xfrm>
        </p:spPr>
        <p:txBody>
          <a:bodyPr/>
          <a:lstStyle/>
          <a:p>
            <a:r>
              <a:rPr lang="en-US" dirty="0"/>
              <a:t>When requesting from </a:t>
            </a:r>
            <a:r>
              <a:rPr lang="en-US" dirty="0" err="1"/>
              <a:t>WebPac</a:t>
            </a:r>
            <a:r>
              <a:rPr lang="en-US" dirty="0"/>
              <a:t>, if logged in first, only owning library shows as a pickup location</a:t>
            </a:r>
          </a:p>
          <a:p>
            <a:r>
              <a:rPr lang="en-US" dirty="0"/>
              <a:t>Patrons cannot change it in My Account</a:t>
            </a:r>
          </a:p>
          <a:p>
            <a:r>
              <a:rPr lang="en-US" dirty="0"/>
              <a:t>With the change to </a:t>
            </a:r>
            <a:r>
              <a:rPr lang="en-US" dirty="0" err="1"/>
              <a:t>BibloCore</a:t>
            </a:r>
            <a:r>
              <a:rPr lang="en-US" dirty="0"/>
              <a:t> as the discovery layer the home pickup element does not work</a:t>
            </a:r>
          </a:p>
          <a:p>
            <a:r>
              <a:rPr lang="en-US" dirty="0"/>
              <a:t>From Sierra, Home Pickup is indicated, but staff could change to another library (training needed here to make sure no one does that)</a:t>
            </a:r>
          </a:p>
        </p:txBody>
      </p:sp>
      <p:pic>
        <p:nvPicPr>
          <p:cNvPr id="7" name="Picture 6">
            <a:extLst>
              <a:ext uri="{FF2B5EF4-FFF2-40B4-BE49-F238E27FC236}">
                <a16:creationId xmlns:a16="http://schemas.microsoft.com/office/drawing/2014/main" id="{D4FA6D95-2474-4E8E-BBA0-4AE2B41EF399}"/>
              </a:ext>
            </a:extLst>
          </p:cNvPr>
          <p:cNvPicPr>
            <a:picLocks noChangeAspect="1"/>
          </p:cNvPicPr>
          <p:nvPr/>
        </p:nvPicPr>
        <p:blipFill rotWithShape="1">
          <a:blip r:embed="rId2"/>
          <a:srcRect l="28154" t="28187" r="18769" b="32842"/>
          <a:stretch/>
        </p:blipFill>
        <p:spPr>
          <a:xfrm>
            <a:off x="5458265" y="1798808"/>
            <a:ext cx="6471138" cy="2532185"/>
          </a:xfrm>
          <a:prstGeom prst="rect">
            <a:avLst/>
          </a:prstGeom>
        </p:spPr>
      </p:pic>
      <p:pic>
        <p:nvPicPr>
          <p:cNvPr id="8" name="Picture 7">
            <a:extLst>
              <a:ext uri="{FF2B5EF4-FFF2-40B4-BE49-F238E27FC236}">
                <a16:creationId xmlns:a16="http://schemas.microsoft.com/office/drawing/2014/main" id="{928E62F0-0368-430C-A4D3-144A9AAA7097}"/>
              </a:ext>
            </a:extLst>
          </p:cNvPr>
          <p:cNvPicPr>
            <a:picLocks noChangeAspect="1"/>
          </p:cNvPicPr>
          <p:nvPr/>
        </p:nvPicPr>
        <p:blipFill>
          <a:blip r:embed="rId3"/>
          <a:stretch>
            <a:fillRect/>
          </a:stretch>
        </p:blipFill>
        <p:spPr>
          <a:xfrm>
            <a:off x="5458265" y="3969629"/>
            <a:ext cx="3495675" cy="2790825"/>
          </a:xfrm>
          <a:prstGeom prst="rect">
            <a:avLst/>
          </a:prstGeom>
        </p:spPr>
      </p:pic>
    </p:spTree>
    <p:extLst>
      <p:ext uri="{BB962C8B-B14F-4D97-AF65-F5344CB8AC3E}">
        <p14:creationId xmlns:p14="http://schemas.microsoft.com/office/powerpoint/2010/main" val="317515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68C8-12A0-422C-989B-D6C990CE403B}"/>
              </a:ext>
            </a:extLst>
          </p:cNvPr>
          <p:cNvSpPr>
            <a:spLocks noGrp="1"/>
          </p:cNvSpPr>
          <p:nvPr>
            <p:ph type="title"/>
          </p:nvPr>
        </p:nvSpPr>
        <p:spPr/>
        <p:txBody>
          <a:bodyPr/>
          <a:lstStyle/>
          <a:p>
            <a:r>
              <a:rPr lang="en-US" dirty="0"/>
              <a:t>Bib Record</a:t>
            </a:r>
          </a:p>
        </p:txBody>
      </p:sp>
      <p:sp>
        <p:nvSpPr>
          <p:cNvPr id="3" name="Content Placeholder 2">
            <a:extLst>
              <a:ext uri="{FF2B5EF4-FFF2-40B4-BE49-F238E27FC236}">
                <a16:creationId xmlns:a16="http://schemas.microsoft.com/office/drawing/2014/main" id="{3CC0E0D5-2A20-4D8B-A4CB-7027D4B12C9B}"/>
              </a:ext>
            </a:extLst>
          </p:cNvPr>
          <p:cNvSpPr>
            <a:spLocks noGrp="1"/>
          </p:cNvSpPr>
          <p:nvPr>
            <p:ph idx="1"/>
          </p:nvPr>
        </p:nvSpPr>
        <p:spPr>
          <a:xfrm>
            <a:off x="516565" y="1762297"/>
            <a:ext cx="5687287" cy="4414665"/>
          </a:xfrm>
        </p:spPr>
        <p:txBody>
          <a:bodyPr/>
          <a:lstStyle/>
          <a:p>
            <a:r>
              <a:rPr lang="en-US" dirty="0"/>
              <a:t>One per library</a:t>
            </a:r>
          </a:p>
          <a:p>
            <a:r>
              <a:rPr lang="en-US" dirty="0"/>
              <a:t>Decided on uniform title for ease of finding</a:t>
            </a:r>
          </a:p>
          <a:p>
            <a:r>
              <a:rPr lang="en-US" dirty="0"/>
              <a:t>Notes explaining rules</a:t>
            </a:r>
          </a:p>
        </p:txBody>
      </p:sp>
      <p:pic>
        <p:nvPicPr>
          <p:cNvPr id="4" name="Picture 3">
            <a:extLst>
              <a:ext uri="{FF2B5EF4-FFF2-40B4-BE49-F238E27FC236}">
                <a16:creationId xmlns:a16="http://schemas.microsoft.com/office/drawing/2014/main" id="{AC5E5367-A469-42F5-B366-D9143815A154}"/>
              </a:ext>
            </a:extLst>
          </p:cNvPr>
          <p:cNvPicPr>
            <a:picLocks noChangeAspect="1"/>
          </p:cNvPicPr>
          <p:nvPr/>
        </p:nvPicPr>
        <p:blipFill>
          <a:blip r:embed="rId2"/>
          <a:stretch>
            <a:fillRect/>
          </a:stretch>
        </p:blipFill>
        <p:spPr>
          <a:xfrm>
            <a:off x="6492850" y="1707482"/>
            <a:ext cx="3848637" cy="1171739"/>
          </a:xfrm>
          <a:prstGeom prst="rect">
            <a:avLst/>
          </a:prstGeom>
        </p:spPr>
      </p:pic>
      <p:pic>
        <p:nvPicPr>
          <p:cNvPr id="5" name="Picture 4">
            <a:extLst>
              <a:ext uri="{FF2B5EF4-FFF2-40B4-BE49-F238E27FC236}">
                <a16:creationId xmlns:a16="http://schemas.microsoft.com/office/drawing/2014/main" id="{4C810436-DA68-43AE-A9CB-5B5F92608C66}"/>
              </a:ext>
            </a:extLst>
          </p:cNvPr>
          <p:cNvPicPr>
            <a:picLocks noChangeAspect="1"/>
          </p:cNvPicPr>
          <p:nvPr/>
        </p:nvPicPr>
        <p:blipFill>
          <a:blip r:embed="rId3"/>
          <a:stretch>
            <a:fillRect/>
          </a:stretch>
        </p:blipFill>
        <p:spPr>
          <a:xfrm>
            <a:off x="2967114" y="3177319"/>
            <a:ext cx="9041259" cy="2323520"/>
          </a:xfrm>
          <a:prstGeom prst="rect">
            <a:avLst/>
          </a:prstGeom>
        </p:spPr>
      </p:pic>
    </p:spTree>
    <p:extLst>
      <p:ext uri="{BB962C8B-B14F-4D97-AF65-F5344CB8AC3E}">
        <p14:creationId xmlns:p14="http://schemas.microsoft.com/office/powerpoint/2010/main" val="427940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The Outcome</a:t>
            </a:r>
          </a:p>
        </p:txBody>
      </p:sp>
      <p:sp>
        <p:nvSpPr>
          <p:cNvPr id="3" name="Rectangle 2">
            <a:extLst>
              <a:ext uri="{FF2B5EF4-FFF2-40B4-BE49-F238E27FC236}">
                <a16:creationId xmlns:a16="http://schemas.microsoft.com/office/drawing/2014/main" id="{7D5774CF-BC01-B747-AB86-C176E95858E5}"/>
              </a:ext>
            </a:extLst>
          </p:cNvPr>
          <p:cNvSpPr/>
          <p:nvPr/>
        </p:nvSpPr>
        <p:spPr>
          <a:xfrm>
            <a:off x="5202621" y="1734207"/>
            <a:ext cx="1786758" cy="115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41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9BD8-743D-48CF-8A6A-5B31377DED4A}"/>
              </a:ext>
            </a:extLst>
          </p:cNvPr>
          <p:cNvSpPr>
            <a:spLocks noGrp="1"/>
          </p:cNvSpPr>
          <p:nvPr>
            <p:ph type="title"/>
          </p:nvPr>
        </p:nvSpPr>
        <p:spPr/>
        <p:txBody>
          <a:bodyPr/>
          <a:lstStyle/>
          <a:p>
            <a:r>
              <a:rPr lang="en-US" dirty="0"/>
              <a:t>Success!</a:t>
            </a:r>
          </a:p>
        </p:txBody>
      </p:sp>
      <p:pic>
        <p:nvPicPr>
          <p:cNvPr id="5" name="Content Placeholder 4" descr="A screenshot of a cell phone&#10;&#10;Description automatically generated">
            <a:extLst>
              <a:ext uri="{FF2B5EF4-FFF2-40B4-BE49-F238E27FC236}">
                <a16:creationId xmlns:a16="http://schemas.microsoft.com/office/drawing/2014/main" id="{D4DA1737-5C39-C440-B3E2-08DA152A6577}"/>
              </a:ext>
            </a:extLst>
          </p:cNvPr>
          <p:cNvPicPr>
            <a:picLocks noGrp="1" noChangeAspect="1"/>
          </p:cNvPicPr>
          <p:nvPr>
            <p:ph idx="1"/>
          </p:nvPr>
        </p:nvPicPr>
        <p:blipFill>
          <a:blip r:embed="rId3"/>
          <a:stretch>
            <a:fillRect/>
          </a:stretch>
        </p:blipFill>
        <p:spPr>
          <a:xfrm>
            <a:off x="4353773" y="1596910"/>
            <a:ext cx="4068332" cy="5269861"/>
          </a:xfrm>
        </p:spPr>
      </p:pic>
    </p:spTree>
    <p:extLst>
      <p:ext uri="{BB962C8B-B14F-4D97-AF65-F5344CB8AC3E}">
        <p14:creationId xmlns:p14="http://schemas.microsoft.com/office/powerpoint/2010/main" val="277109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The Need</a:t>
            </a:r>
          </a:p>
        </p:txBody>
      </p:sp>
      <p:sp>
        <p:nvSpPr>
          <p:cNvPr id="3" name="Rectangle 2">
            <a:extLst>
              <a:ext uri="{FF2B5EF4-FFF2-40B4-BE49-F238E27FC236}">
                <a16:creationId xmlns:a16="http://schemas.microsoft.com/office/drawing/2014/main" id="{7D5774CF-BC01-B747-AB86-C176E95858E5}"/>
              </a:ext>
            </a:extLst>
          </p:cNvPr>
          <p:cNvSpPr/>
          <p:nvPr/>
        </p:nvSpPr>
        <p:spPr>
          <a:xfrm>
            <a:off x="5202621" y="1734207"/>
            <a:ext cx="1786758" cy="115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3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9BD8-743D-48CF-8A6A-5B31377DED4A}"/>
              </a:ext>
            </a:extLst>
          </p:cNvPr>
          <p:cNvSpPr>
            <a:spLocks noGrp="1"/>
          </p:cNvSpPr>
          <p:nvPr>
            <p:ph type="title"/>
          </p:nvPr>
        </p:nvSpPr>
        <p:spPr/>
        <p:txBody>
          <a:bodyPr/>
          <a:lstStyle/>
          <a:p>
            <a:r>
              <a:rPr lang="en-US" dirty="0"/>
              <a:t>Success!</a:t>
            </a:r>
          </a:p>
        </p:txBody>
      </p:sp>
      <p:pic>
        <p:nvPicPr>
          <p:cNvPr id="5" name="Content Placeholder 4">
            <a:extLst>
              <a:ext uri="{FF2B5EF4-FFF2-40B4-BE49-F238E27FC236}">
                <a16:creationId xmlns:a16="http://schemas.microsoft.com/office/drawing/2014/main" id="{E1EAD71B-5441-AF45-868C-EC780DF7824D}"/>
              </a:ext>
            </a:extLst>
          </p:cNvPr>
          <p:cNvPicPr>
            <a:picLocks noGrp="1" noChangeAspect="1"/>
          </p:cNvPicPr>
          <p:nvPr>
            <p:ph idx="1"/>
          </p:nvPr>
        </p:nvPicPr>
        <p:blipFill>
          <a:blip r:embed="rId3"/>
          <a:stretch>
            <a:fillRect/>
          </a:stretch>
        </p:blipFill>
        <p:spPr>
          <a:xfrm>
            <a:off x="4212317" y="1762125"/>
            <a:ext cx="3767366" cy="4875416"/>
          </a:xfrm>
          <a:prstGeom prst="rect">
            <a:avLst/>
          </a:prstGeom>
        </p:spPr>
      </p:pic>
    </p:spTree>
    <p:extLst>
      <p:ext uri="{BB962C8B-B14F-4D97-AF65-F5344CB8AC3E}">
        <p14:creationId xmlns:p14="http://schemas.microsoft.com/office/powerpoint/2010/main" val="165646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4DFA-52B6-40A1-8494-D528D4F85A6F}"/>
              </a:ext>
            </a:extLst>
          </p:cNvPr>
          <p:cNvSpPr>
            <a:spLocks noGrp="1"/>
          </p:cNvSpPr>
          <p:nvPr>
            <p:ph type="title"/>
          </p:nvPr>
        </p:nvSpPr>
        <p:spPr/>
        <p:txBody>
          <a:bodyPr/>
          <a:lstStyle/>
          <a:p>
            <a:r>
              <a:rPr lang="en-US" dirty="0"/>
              <a:t>Circulation Issues</a:t>
            </a:r>
          </a:p>
        </p:txBody>
      </p:sp>
      <p:sp>
        <p:nvSpPr>
          <p:cNvPr id="3" name="Content Placeholder 2">
            <a:extLst>
              <a:ext uri="{FF2B5EF4-FFF2-40B4-BE49-F238E27FC236}">
                <a16:creationId xmlns:a16="http://schemas.microsoft.com/office/drawing/2014/main" id="{0257D581-4921-4E25-9BC9-36505CEB9577}"/>
              </a:ext>
            </a:extLst>
          </p:cNvPr>
          <p:cNvSpPr>
            <a:spLocks noGrp="1"/>
          </p:cNvSpPr>
          <p:nvPr>
            <p:ph idx="1"/>
          </p:nvPr>
        </p:nvSpPr>
        <p:spPr/>
        <p:txBody>
          <a:bodyPr/>
          <a:lstStyle/>
          <a:p>
            <a:pPr>
              <a:lnSpc>
                <a:spcPct val="150000"/>
              </a:lnSpc>
            </a:pPr>
            <a:r>
              <a:rPr lang="en-US" sz="3200" dirty="0"/>
              <a:t>Sitting on hold shelf</a:t>
            </a:r>
          </a:p>
          <a:p>
            <a:pPr>
              <a:lnSpc>
                <a:spcPct val="150000"/>
              </a:lnSpc>
            </a:pPr>
            <a:r>
              <a:rPr lang="en-US" sz="3200" dirty="0"/>
              <a:t>Same users repeatedly</a:t>
            </a:r>
          </a:p>
          <a:p>
            <a:pPr>
              <a:lnSpc>
                <a:spcPct val="150000"/>
              </a:lnSpc>
            </a:pPr>
            <a:r>
              <a:rPr lang="en-US" sz="3200" dirty="0"/>
              <a:t>How to reach additional library users</a:t>
            </a:r>
          </a:p>
          <a:p>
            <a:pPr>
              <a:lnSpc>
                <a:spcPct val="150000"/>
              </a:lnSpc>
            </a:pPr>
            <a:r>
              <a:rPr lang="en-US" sz="3200" dirty="0"/>
              <a:t>Length of time on holds list</a:t>
            </a:r>
          </a:p>
          <a:p>
            <a:pPr>
              <a:lnSpc>
                <a:spcPct val="150000"/>
              </a:lnSpc>
            </a:pPr>
            <a:r>
              <a:rPr lang="en-US" sz="3200" dirty="0"/>
              <a:t>Funding in the future</a:t>
            </a:r>
          </a:p>
          <a:p>
            <a:endParaRPr lang="en-US" dirty="0"/>
          </a:p>
        </p:txBody>
      </p:sp>
    </p:spTree>
    <p:extLst>
      <p:ext uri="{BB962C8B-B14F-4D97-AF65-F5344CB8AC3E}">
        <p14:creationId xmlns:p14="http://schemas.microsoft.com/office/powerpoint/2010/main" val="38752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a:xfrm>
            <a:off x="3198056" y="3029990"/>
            <a:ext cx="5486400" cy="798020"/>
          </a:xfrm>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a:xfrm>
            <a:off x="3779457" y="1712967"/>
            <a:ext cx="4224337" cy="955675"/>
          </a:xfrm>
        </p:spPr>
        <p:txBody>
          <a:bodyPr>
            <a:normAutofit/>
          </a:bodyPr>
          <a:lstStyle/>
          <a:p>
            <a:r>
              <a:rPr lang="en-US" sz="4000" dirty="0"/>
              <a:t>Questions?</a:t>
            </a:r>
          </a:p>
        </p:txBody>
      </p:sp>
      <p:sp>
        <p:nvSpPr>
          <p:cNvPr id="4" name="TextBox 3">
            <a:extLst>
              <a:ext uri="{FF2B5EF4-FFF2-40B4-BE49-F238E27FC236}">
                <a16:creationId xmlns:a16="http://schemas.microsoft.com/office/drawing/2014/main" id="{1F30615A-07EF-4269-8A60-33C06CB68A06}"/>
              </a:ext>
            </a:extLst>
          </p:cNvPr>
          <p:cNvSpPr txBox="1"/>
          <p:nvPr/>
        </p:nvSpPr>
        <p:spPr>
          <a:xfrm>
            <a:off x="3729789" y="4921122"/>
            <a:ext cx="5863389" cy="707886"/>
          </a:xfrm>
          <a:prstGeom prst="rect">
            <a:avLst/>
          </a:prstGeom>
          <a:noFill/>
        </p:spPr>
        <p:txBody>
          <a:bodyPr wrap="square" rtlCol="0">
            <a:spAutoFit/>
          </a:bodyPr>
          <a:lstStyle/>
          <a:p>
            <a:r>
              <a:rPr lang="en-US" sz="2000" dirty="0"/>
              <a:t>Barbara Krueger  </a:t>
            </a:r>
            <a:r>
              <a:rPr lang="en-US" sz="2000" dirty="0">
                <a:hlinkClick r:id="rId3"/>
              </a:rPr>
              <a:t>bkrueger@deerparkpl.org</a:t>
            </a:r>
            <a:endParaRPr lang="en-US" sz="2000" dirty="0"/>
          </a:p>
          <a:p>
            <a:r>
              <a:rPr lang="en-US" sz="2000" dirty="0"/>
              <a:t>Kathy Setter  </a:t>
            </a:r>
            <a:r>
              <a:rPr lang="en-US" sz="2000" dirty="0">
                <a:hlinkClick r:id="rId4"/>
              </a:rPr>
              <a:t>setter@ifls.lib.wi.us</a:t>
            </a:r>
            <a:endParaRPr lang="en-US" sz="2000" dirty="0"/>
          </a:p>
        </p:txBody>
      </p:sp>
    </p:spTree>
    <p:extLst>
      <p:ext uri="{BB962C8B-B14F-4D97-AF65-F5344CB8AC3E}">
        <p14:creationId xmlns:p14="http://schemas.microsoft.com/office/powerpoint/2010/main" val="23801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82CD66-BBAB-C342-B81F-A419ED67D6E6}"/>
              </a:ext>
            </a:extLst>
          </p:cNvPr>
          <p:cNvPicPr>
            <a:picLocks noGrp="1" noChangeAspect="1"/>
          </p:cNvPicPr>
          <p:nvPr>
            <p:ph idx="1"/>
          </p:nvPr>
        </p:nvPicPr>
        <p:blipFill>
          <a:blip r:embed="rId3"/>
          <a:srcRect/>
          <a:stretch/>
        </p:blipFill>
        <p:spPr>
          <a:xfrm>
            <a:off x="3121773" y="1694392"/>
            <a:ext cx="6457949" cy="5029200"/>
          </a:xfrm>
        </p:spPr>
      </p:pic>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St. Croix County</a:t>
            </a:r>
          </a:p>
        </p:txBody>
      </p:sp>
    </p:spTree>
    <p:extLst>
      <p:ext uri="{BB962C8B-B14F-4D97-AF65-F5344CB8AC3E}">
        <p14:creationId xmlns:p14="http://schemas.microsoft.com/office/powerpoint/2010/main" val="152702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Why Hotspots?</a:t>
            </a:r>
          </a:p>
        </p:txBody>
      </p:sp>
      <p:pic>
        <p:nvPicPr>
          <p:cNvPr id="4" name="Content Placeholder 7">
            <a:extLst>
              <a:ext uri="{FF2B5EF4-FFF2-40B4-BE49-F238E27FC236}">
                <a16:creationId xmlns:a16="http://schemas.microsoft.com/office/drawing/2014/main" id="{C1AD0451-C8E4-8F4D-9F71-FAA640CA9BC0}"/>
              </a:ext>
            </a:extLst>
          </p:cNvPr>
          <p:cNvPicPr>
            <a:picLocks noChangeAspect="1"/>
          </p:cNvPicPr>
          <p:nvPr/>
        </p:nvPicPr>
        <p:blipFill>
          <a:blip r:embed="rId3"/>
          <a:stretch>
            <a:fillRect/>
          </a:stretch>
        </p:blipFill>
        <p:spPr>
          <a:xfrm>
            <a:off x="1177710" y="1879597"/>
            <a:ext cx="4327954" cy="3086100"/>
          </a:xfrm>
          <a:prstGeom prst="rect">
            <a:avLst/>
          </a:prstGeom>
        </p:spPr>
      </p:pic>
      <p:pic>
        <p:nvPicPr>
          <p:cNvPr id="6" name="Content Placeholder 9">
            <a:extLst>
              <a:ext uri="{FF2B5EF4-FFF2-40B4-BE49-F238E27FC236}">
                <a16:creationId xmlns:a16="http://schemas.microsoft.com/office/drawing/2014/main" id="{3D2810A1-71FB-9649-A5F1-E5F8D4DCEBAF}"/>
              </a:ext>
            </a:extLst>
          </p:cNvPr>
          <p:cNvPicPr>
            <a:picLocks noChangeAspect="1"/>
          </p:cNvPicPr>
          <p:nvPr/>
        </p:nvPicPr>
        <p:blipFill>
          <a:blip r:embed="rId4"/>
          <a:stretch>
            <a:fillRect/>
          </a:stretch>
        </p:blipFill>
        <p:spPr>
          <a:xfrm>
            <a:off x="7382083" y="1879597"/>
            <a:ext cx="2914234" cy="3086100"/>
          </a:xfrm>
          <a:prstGeom prst="rect">
            <a:avLst/>
          </a:prstGeom>
        </p:spPr>
      </p:pic>
      <p:pic>
        <p:nvPicPr>
          <p:cNvPr id="8" name="Content Placeholder 7">
            <a:extLst>
              <a:ext uri="{FF2B5EF4-FFF2-40B4-BE49-F238E27FC236}">
                <a16:creationId xmlns:a16="http://schemas.microsoft.com/office/drawing/2014/main" id="{D83CEDFB-4B35-F24D-A946-761A50BEB9EA}"/>
              </a:ext>
            </a:extLst>
          </p:cNvPr>
          <p:cNvPicPr>
            <a:picLocks noChangeAspect="1"/>
          </p:cNvPicPr>
          <p:nvPr/>
        </p:nvPicPr>
        <p:blipFill>
          <a:blip r:embed="rId5"/>
          <a:srcRect/>
          <a:stretch/>
        </p:blipFill>
        <p:spPr>
          <a:xfrm>
            <a:off x="8057298" y="5044760"/>
            <a:ext cx="1744248" cy="1364548"/>
          </a:xfrm>
          <a:prstGeom prst="rect">
            <a:avLst/>
          </a:prstGeom>
        </p:spPr>
      </p:pic>
      <p:pic>
        <p:nvPicPr>
          <p:cNvPr id="9" name="Picture 8">
            <a:extLst>
              <a:ext uri="{FF2B5EF4-FFF2-40B4-BE49-F238E27FC236}">
                <a16:creationId xmlns:a16="http://schemas.microsoft.com/office/drawing/2014/main" id="{1772CACC-BC24-9044-9F8C-8289689F9231}"/>
              </a:ext>
            </a:extLst>
          </p:cNvPr>
          <p:cNvPicPr>
            <a:picLocks noChangeAspect="1"/>
          </p:cNvPicPr>
          <p:nvPr/>
        </p:nvPicPr>
        <p:blipFill>
          <a:blip r:embed="rId6"/>
          <a:stretch>
            <a:fillRect/>
          </a:stretch>
        </p:blipFill>
        <p:spPr>
          <a:xfrm>
            <a:off x="2625148" y="5044760"/>
            <a:ext cx="1996743" cy="1292488"/>
          </a:xfrm>
          <a:prstGeom prst="rect">
            <a:avLst/>
          </a:prstGeom>
        </p:spPr>
      </p:pic>
    </p:spTree>
    <p:extLst>
      <p:ext uri="{BB962C8B-B14F-4D97-AF65-F5344CB8AC3E}">
        <p14:creationId xmlns:p14="http://schemas.microsoft.com/office/powerpoint/2010/main" val="106685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472771" y="1616317"/>
            <a:ext cx="11083555" cy="4414665"/>
          </a:xfrm>
        </p:spPr>
        <p:txBody>
          <a:bodyPr/>
          <a:lstStyle/>
          <a:p>
            <a:endParaRPr lang="en-US" dirty="0"/>
          </a:p>
          <a:p>
            <a:r>
              <a:rPr lang="en-US" dirty="0"/>
              <a:t>Each library receives funding from the county based on their circulation to patrons who live outside of a municipality with a library. </a:t>
            </a:r>
          </a:p>
          <a:p>
            <a:r>
              <a:rPr lang="en-US" dirty="0"/>
              <a:t>How were the Wi-Fi hotspots were funded prior to this program?</a:t>
            </a:r>
          </a:p>
          <a:p>
            <a:pPr lvl="1"/>
            <a:r>
              <a:rPr lang="en-US" dirty="0"/>
              <a:t>Friends of the Library</a:t>
            </a:r>
          </a:p>
          <a:p>
            <a:pPr lvl="1"/>
            <a:r>
              <a:rPr lang="en-US" dirty="0"/>
              <a:t>Library Foundation</a:t>
            </a:r>
          </a:p>
          <a:p>
            <a:pPr lvl="1"/>
            <a:r>
              <a:rPr lang="en-US" dirty="0"/>
              <a:t>Library operational budget</a:t>
            </a:r>
          </a:p>
          <a:p>
            <a:r>
              <a:rPr lang="en-US" dirty="0"/>
              <a:t>St. Croix County Library Planning Committee – What can the county do for libraries?</a:t>
            </a:r>
          </a:p>
          <a:p>
            <a:pPr lvl="1"/>
            <a:r>
              <a:rPr lang="en-US" dirty="0"/>
              <a:t>Suggestion was made to fund Wi-Fi hotspots for each of the eleven libraries – decided on two for two years through </a:t>
            </a:r>
            <a:r>
              <a:rPr lang="en-US" dirty="0" err="1"/>
              <a:t>T-mobile</a:t>
            </a:r>
            <a:r>
              <a:rPr lang="en-US" dirty="0"/>
              <a:t>.</a:t>
            </a:r>
          </a:p>
          <a:p>
            <a:pPr lvl="1"/>
            <a:r>
              <a:rPr lang="en-US" dirty="0"/>
              <a:t>County board member took the proposal to the County Administration committee to use 2018 contingency funds for the for this pilot program at a total cost $15,840. – Approved October 15, 2018</a:t>
            </a:r>
          </a:p>
          <a:p>
            <a:pPr lvl="1"/>
            <a:r>
              <a:rPr lang="en-US" dirty="0"/>
              <a:t>County Board approved funding for 2021 when previous funding expired</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Funding</a:t>
            </a:r>
          </a:p>
        </p:txBody>
      </p:sp>
    </p:spTree>
    <p:extLst>
      <p:ext uri="{BB962C8B-B14F-4D97-AF65-F5344CB8AC3E}">
        <p14:creationId xmlns:p14="http://schemas.microsoft.com/office/powerpoint/2010/main" val="60055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The Project</a:t>
            </a:r>
          </a:p>
        </p:txBody>
      </p:sp>
      <p:sp>
        <p:nvSpPr>
          <p:cNvPr id="3" name="Rectangle 2">
            <a:extLst>
              <a:ext uri="{FF2B5EF4-FFF2-40B4-BE49-F238E27FC236}">
                <a16:creationId xmlns:a16="http://schemas.microsoft.com/office/drawing/2014/main" id="{7D5774CF-BC01-B747-AB86-C176E95858E5}"/>
              </a:ext>
            </a:extLst>
          </p:cNvPr>
          <p:cNvSpPr/>
          <p:nvPr/>
        </p:nvSpPr>
        <p:spPr>
          <a:xfrm>
            <a:off x="5202621" y="1734207"/>
            <a:ext cx="1786758" cy="115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70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pPr>
              <a:lnSpc>
                <a:spcPct val="110000"/>
              </a:lnSpc>
            </a:pPr>
            <a:r>
              <a:rPr lang="en-US" dirty="0"/>
              <a:t>Selecting a provider</a:t>
            </a:r>
          </a:p>
          <a:p>
            <a:pPr lvl="1">
              <a:lnSpc>
                <a:spcPct val="110000"/>
              </a:lnSpc>
            </a:pPr>
            <a:r>
              <a:rPr lang="en-US" dirty="0"/>
              <a:t>Why re-invent the wheel -  T-Mobile</a:t>
            </a:r>
          </a:p>
          <a:p>
            <a:pPr lvl="1">
              <a:lnSpc>
                <a:spcPct val="110000"/>
              </a:lnSpc>
            </a:pPr>
            <a:r>
              <a:rPr lang="en-US" dirty="0"/>
              <a:t>Fair price - $29.40/month</a:t>
            </a:r>
          </a:p>
          <a:p>
            <a:pPr lvl="1">
              <a:lnSpc>
                <a:spcPct val="110000"/>
              </a:lnSpc>
            </a:pPr>
            <a:r>
              <a:rPr lang="en-US" dirty="0"/>
              <a:t>Unlimited data with no throttling</a:t>
            </a:r>
          </a:p>
          <a:p>
            <a:pPr lvl="1">
              <a:lnSpc>
                <a:spcPct val="110000"/>
              </a:lnSpc>
            </a:pPr>
            <a:r>
              <a:rPr lang="en-US" dirty="0"/>
              <a:t>Good coverage in majority of area</a:t>
            </a:r>
          </a:p>
          <a:p>
            <a:pPr>
              <a:lnSpc>
                <a:spcPct val="110000"/>
              </a:lnSpc>
            </a:pPr>
            <a:r>
              <a:rPr lang="en-US" dirty="0"/>
              <a:t>Communicating project to Library Directors</a:t>
            </a:r>
          </a:p>
          <a:p>
            <a:pPr lvl="1">
              <a:lnSpc>
                <a:spcPct val="110000"/>
              </a:lnSpc>
            </a:pPr>
            <a:r>
              <a:rPr lang="en-US" dirty="0"/>
              <a:t>Funding by the county – procedure to request the funds</a:t>
            </a:r>
          </a:p>
          <a:p>
            <a:pPr lvl="1">
              <a:lnSpc>
                <a:spcPct val="110000"/>
              </a:lnSpc>
            </a:pPr>
            <a:r>
              <a:rPr lang="en-US" dirty="0"/>
              <a:t>T-Mobile Government account contact </a:t>
            </a:r>
          </a:p>
          <a:p>
            <a:pPr lvl="1">
              <a:lnSpc>
                <a:spcPct val="110000"/>
              </a:lnSpc>
            </a:pPr>
            <a:r>
              <a:rPr lang="en-US" dirty="0"/>
              <a:t>Links to shared materials</a:t>
            </a:r>
            <a:endParaRPr lang="en-US" sz="2000" dirty="0"/>
          </a:p>
          <a:p>
            <a:endParaRPr lang="en-US" dirty="0"/>
          </a:p>
          <a:p>
            <a:pPr lvl="1"/>
            <a:endParaRPr lang="en-US" dirty="0"/>
          </a:p>
          <a:p>
            <a:endParaRPr lang="en-US" dirty="0"/>
          </a:p>
          <a:p>
            <a:pPr lvl="1"/>
            <a:endParaRPr lang="en-US" dirty="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Hotspots</a:t>
            </a:r>
          </a:p>
        </p:txBody>
      </p:sp>
    </p:spTree>
    <p:extLst>
      <p:ext uri="{BB962C8B-B14F-4D97-AF65-F5344CB8AC3E}">
        <p14:creationId xmlns:p14="http://schemas.microsoft.com/office/powerpoint/2010/main" val="52634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r>
              <a:rPr lang="en-US" dirty="0"/>
              <a:t>Shared via Google Drive</a:t>
            </a:r>
          </a:p>
          <a:p>
            <a:pPr lvl="1"/>
            <a:r>
              <a:rPr lang="en-US" dirty="0"/>
              <a:t>Hotspot policies</a:t>
            </a:r>
          </a:p>
          <a:p>
            <a:pPr lvl="1"/>
            <a:r>
              <a:rPr lang="en-US" dirty="0"/>
              <a:t>Checkout forms</a:t>
            </a:r>
          </a:p>
          <a:p>
            <a:pPr lvl="1"/>
            <a:r>
              <a:rPr lang="en-US" dirty="0"/>
              <a:t>Spreadsheet for managing the devices, including passwords</a:t>
            </a:r>
          </a:p>
          <a:p>
            <a:pPr lvl="1"/>
            <a:r>
              <a:rPr lang="en-US" dirty="0"/>
              <a:t>Hotspot case options</a:t>
            </a:r>
          </a:p>
          <a:p>
            <a:r>
              <a:rPr lang="en-US" dirty="0"/>
              <a:t>Shared via Canva</a:t>
            </a:r>
          </a:p>
          <a:p>
            <a:pPr lvl="1"/>
            <a:r>
              <a:rPr lang="en-US" dirty="0"/>
              <a:t>Marketing materials</a:t>
            </a:r>
          </a:p>
          <a:p>
            <a:r>
              <a:rPr lang="en-US" dirty="0"/>
              <a:t>Coordination of an informational newspaper article about the project</a:t>
            </a:r>
          </a:p>
          <a:p>
            <a:pPr lvl="1"/>
            <a:r>
              <a:rPr lang="en-US" dirty="0"/>
              <a:t>Seven area newspapers</a:t>
            </a:r>
          </a:p>
          <a:p>
            <a:pPr lvl="1"/>
            <a:r>
              <a:rPr lang="en-US" dirty="0"/>
              <a:t>Written by IFLS PR and Communications Coordinator</a:t>
            </a:r>
          </a:p>
          <a:p>
            <a:pPr lvl="1"/>
            <a:endParaRPr lang="en-US" dirty="0"/>
          </a:p>
          <a:p>
            <a:endParaRPr lang="en-US" dirty="0"/>
          </a:p>
          <a:p>
            <a:endParaRPr lang="en-US" dirty="0"/>
          </a:p>
          <a:p>
            <a:endParaRPr lang="en-US" dirty="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Hotspots - Setup</a:t>
            </a:r>
          </a:p>
        </p:txBody>
      </p:sp>
    </p:spTree>
    <p:extLst>
      <p:ext uri="{BB962C8B-B14F-4D97-AF65-F5344CB8AC3E}">
        <p14:creationId xmlns:p14="http://schemas.microsoft.com/office/powerpoint/2010/main" val="13706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r>
              <a:rPr lang="en-US" dirty="0"/>
              <a:t>Library responsibilities </a:t>
            </a:r>
          </a:p>
          <a:p>
            <a:pPr lvl="1"/>
            <a:r>
              <a:rPr lang="en-US" dirty="0"/>
              <a:t>Contact the T-Mobile account manager or other provider</a:t>
            </a:r>
          </a:p>
          <a:p>
            <a:pPr lvl="1"/>
            <a:r>
              <a:rPr lang="en-US" dirty="0"/>
              <a:t>Hotspots shipped directly to the owning library</a:t>
            </a:r>
          </a:p>
          <a:p>
            <a:pPr lvl="1"/>
            <a:r>
              <a:rPr lang="en-US" dirty="0"/>
              <a:t>Customize shared documents for their library</a:t>
            </a:r>
          </a:p>
          <a:p>
            <a:pPr lvl="2"/>
            <a:r>
              <a:rPr lang="en-US" dirty="0"/>
              <a:t>Have Library Board of Trustees approve Wi-Fi Hotspot Circulation Policy</a:t>
            </a:r>
          </a:p>
          <a:p>
            <a:pPr lvl="1"/>
            <a:r>
              <a:rPr lang="en-US" dirty="0"/>
              <a:t>Contact ILS administrator</a:t>
            </a:r>
          </a:p>
          <a:p>
            <a:pPr lvl="2"/>
            <a:r>
              <a:rPr lang="en-US" dirty="0"/>
              <a:t>Create Location Code</a:t>
            </a:r>
          </a:p>
          <a:p>
            <a:pPr lvl="2"/>
            <a:r>
              <a:rPr lang="en-US" dirty="0"/>
              <a:t>Setup Loan Rule</a:t>
            </a:r>
          </a:p>
          <a:p>
            <a:pPr lvl="1"/>
            <a:r>
              <a:rPr lang="en-US" dirty="0"/>
              <a:t>Ordering cases for the hotspots</a:t>
            </a:r>
          </a:p>
          <a:p>
            <a:pPr lvl="1"/>
            <a:r>
              <a:rPr lang="en-US" dirty="0"/>
              <a:t>Activation of the hotspot by owning library</a:t>
            </a:r>
          </a:p>
          <a:p>
            <a:pPr lvl="1"/>
            <a:r>
              <a:rPr lang="en-US" dirty="0"/>
              <a:t>Create bibliographic record for the hotspot(s)</a:t>
            </a:r>
          </a:p>
          <a:p>
            <a:pPr lvl="1"/>
            <a:endParaRPr lang="en-US" sz="2000" dirty="0"/>
          </a:p>
          <a:p>
            <a:pPr lvl="1"/>
            <a:endParaRPr lang="en-US" dirty="0"/>
          </a:p>
          <a:p>
            <a:pPr marL="0" indent="0">
              <a:buNone/>
            </a:pPr>
            <a:endParaRPr lang="en-US" dirty="0"/>
          </a:p>
          <a:p>
            <a:endParaRPr lang="en-US" dirty="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Hotspots - Setup</a:t>
            </a:r>
          </a:p>
        </p:txBody>
      </p:sp>
    </p:spTree>
    <p:extLst>
      <p:ext uri="{BB962C8B-B14F-4D97-AF65-F5344CB8AC3E}">
        <p14:creationId xmlns:p14="http://schemas.microsoft.com/office/powerpoint/2010/main" val="38707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Stephanie Smith</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A7128F65B609478E6BAE05B8D87665" ma:contentTypeVersion="12" ma:contentTypeDescription="Create a new document." ma:contentTypeScope="" ma:versionID="284c1d4d60195cfbf50c4e685b5b1c32">
  <xsd:schema xmlns:xsd="http://www.w3.org/2001/XMLSchema" xmlns:xs="http://www.w3.org/2001/XMLSchema" xmlns:p="http://schemas.microsoft.com/office/2006/metadata/properties" xmlns:ns2="1ee16b87-d06b-4acc-bab3-ebea1d9e5ffa" xmlns:ns3="15b4db40-66c5-4774-a7a4-592c47258125" targetNamespace="http://schemas.microsoft.com/office/2006/metadata/properties" ma:root="true" ma:fieldsID="b8abf1d6d1882515d255da7733969a97" ns2:_="" ns3:_="">
    <xsd:import namespace="1ee16b87-d06b-4acc-bab3-ebea1d9e5ffa"/>
    <xsd:import namespace="15b4db40-66c5-4774-a7a4-592c472581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2.xml><?xml version="1.0" encoding="utf-8"?>
<ds:datastoreItem xmlns:ds="http://schemas.openxmlformats.org/officeDocument/2006/customXml" ds:itemID="{088F9655-2023-4CDE-8CF6-16CB6DC1D549}">
  <ds:schemaRefs>
    <ds:schemaRef ds:uri="http://schemas.microsoft.com/office/2006/documentManagement/types"/>
    <ds:schemaRef ds:uri="1ee16b87-d06b-4acc-bab3-ebea1d9e5ffa"/>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15b4db40-66c5-4774-a7a4-592c47258125"/>
    <ds:schemaRef ds:uri="http://www.w3.org/XML/1998/namespace"/>
    <ds:schemaRef ds:uri="http://purl.org/dc/dcmitype/"/>
  </ds:schemaRefs>
</ds:datastoreItem>
</file>

<file path=customXml/itemProps3.xml><?xml version="1.0" encoding="utf-8"?>
<ds:datastoreItem xmlns:ds="http://schemas.openxmlformats.org/officeDocument/2006/customXml" ds:itemID="{260800BD-7683-4F8A-96FE-A3DE81945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e16b87-d06b-4acc-bab3-ebea1d9e5ffa"/>
    <ds:schemaRef ds:uri="15b4db40-66c5-4774-a7a4-592c47258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570</TotalTime>
  <Words>1634</Words>
  <Application>Microsoft Office PowerPoint</Application>
  <PresentationFormat>Widescreen</PresentationFormat>
  <Paragraphs>195</Paragraphs>
  <Slides>22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Georgia</vt:lpstr>
      <vt:lpstr>Roboto</vt:lpstr>
      <vt:lpstr>Roboto Medium</vt:lpstr>
      <vt:lpstr>Segoe UI Historic</vt:lpstr>
      <vt:lpstr>Wingdings</vt:lpstr>
      <vt:lpstr>Office Theme</vt:lpstr>
      <vt:lpstr>Hot, Hot, Hotspots!</vt:lpstr>
      <vt:lpstr>The Need</vt:lpstr>
      <vt:lpstr>St. Croix County</vt:lpstr>
      <vt:lpstr>Why Hotspots?</vt:lpstr>
      <vt:lpstr>Funding</vt:lpstr>
      <vt:lpstr>The Project</vt:lpstr>
      <vt:lpstr>Hotspots</vt:lpstr>
      <vt:lpstr>Hotspots - Setup</vt:lpstr>
      <vt:lpstr>Hotspots - Setup</vt:lpstr>
      <vt:lpstr>Hotspots – Shared Marketing</vt:lpstr>
      <vt:lpstr>Hotspots – Ready to Circulate</vt:lpstr>
      <vt:lpstr>Hotspots - Issues</vt:lpstr>
      <vt:lpstr>The Rules</vt:lpstr>
      <vt:lpstr>Loan Rules</vt:lpstr>
      <vt:lpstr>Loan Rule Options</vt:lpstr>
      <vt:lpstr>Home Pickup</vt:lpstr>
      <vt:lpstr>Bib Record</vt:lpstr>
      <vt:lpstr>The Outcome</vt:lpstr>
      <vt:lpstr>Success!</vt:lpstr>
      <vt:lpstr>Success!</vt:lpstr>
      <vt:lpstr>Circulation Issues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Kathy Setter</cp:lastModifiedBy>
  <cp:revision>66</cp:revision>
  <dcterms:created xsi:type="dcterms:W3CDTF">2019-12-02T15:33:25Z</dcterms:created>
  <dcterms:modified xsi:type="dcterms:W3CDTF">2021-03-01T22:34:58Z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0x0101002DA7128F65B609478E6BAE05B8D87665</vt:lpwstr>
  </property>
</Properties>
</file>