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66" r:id="rId3"/>
    <p:sldId id="259" r:id="rId4"/>
    <p:sldId id="269" r:id="rId5"/>
    <p:sldId id="268" r:id="rId6"/>
    <p:sldId id="271" r:id="rId7"/>
    <p:sldId id="273" r:id="rId8"/>
    <p:sldId id="260" r:id="rId9"/>
    <p:sldId id="270" r:id="rId10"/>
    <p:sldId id="276" r:id="rId11"/>
    <p:sldId id="277" r:id="rId12"/>
    <p:sldId id="280" r:id="rId13"/>
    <p:sldId id="281" r:id="rId14"/>
    <p:sldId id="282" r:id="rId15"/>
    <p:sldId id="283" r:id="rId16"/>
    <p:sldId id="278" r:id="rId17"/>
    <p:sldId id="286" r:id="rId18"/>
    <p:sldId id="284" r:id="rId19"/>
    <p:sldId id="287" r:id="rId20"/>
    <p:sldId id="285" r:id="rId21"/>
    <p:sldId id="288" r:id="rId22"/>
    <p:sldId id="289" r:id="rId23"/>
    <p:sldId id="290" r:id="rId24"/>
    <p:sldId id="291" r:id="rId25"/>
    <p:sldId id="292" r:id="rId26"/>
    <p:sldId id="279" r:id="rId27"/>
    <p:sldId id="293" r:id="rId28"/>
    <p:sldId id="295" r:id="rId29"/>
    <p:sldId id="298" r:id="rId30"/>
    <p:sldId id="297" r:id="rId31"/>
    <p:sldId id="296" r:id="rId32"/>
    <p:sldId id="300" r:id="rId33"/>
    <p:sldId id="303"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008000"/>
    <a:srgbClr val="000000"/>
    <a:srgbClr val="010000"/>
    <a:srgbClr val="474747"/>
    <a:srgbClr val="FBAF41"/>
    <a:srgbClr val="814396"/>
    <a:srgbClr val="F7941E"/>
    <a:srgbClr val="363738"/>
    <a:srgbClr val="344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5" autoAdjust="0"/>
    <p:restoredTop sz="94644"/>
  </p:normalViewPr>
  <p:slideViewPr>
    <p:cSldViewPr snapToObjects="1">
      <p:cViewPr>
        <p:scale>
          <a:sx n="125" d="100"/>
          <a:sy n="125" d="100"/>
        </p:scale>
        <p:origin x="-1224" y="-60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50" d="100"/>
          <a:sy n="150" d="100"/>
        </p:scale>
        <p:origin x="-2472" y="23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F88035-4058-5C49-8BD7-16E3BDCF2F99}" type="datetimeFigureOut">
              <a:rPr lang="en-US" smtClean="0"/>
              <a:t>4/21/2017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C5E42B-5233-0E4B-B874-E3BB3D9CD15E}" type="slidenum">
              <a:rPr lang="en-US" smtClean="0"/>
              <a:t>‹#›</a:t>
            </a:fld>
            <a:endParaRPr lang="en-US"/>
          </a:p>
        </p:txBody>
      </p:sp>
    </p:spTree>
    <p:extLst>
      <p:ext uri="{BB962C8B-B14F-4D97-AF65-F5344CB8AC3E}">
        <p14:creationId xmlns:p14="http://schemas.microsoft.com/office/powerpoint/2010/main" val="503950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7516E-18FD-0744-B275-F4E7A76ECEF9}" type="datetimeFigureOut">
              <a:rPr lang="en-US" smtClean="0"/>
              <a:t>4/21/2017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8" name="Slide Number Placeholder 7"/>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70DEB-D032-4297-9B2F-112FB73F0BB4}" type="slidenum">
              <a:rPr lang="en-US" smtClean="0"/>
              <a:t>‹#›</a:t>
            </a:fld>
            <a:endParaRPr lang="en-US"/>
          </a:p>
        </p:txBody>
      </p:sp>
    </p:spTree>
    <p:extLst>
      <p:ext uri="{BB962C8B-B14F-4D97-AF65-F5344CB8AC3E}">
        <p14:creationId xmlns:p14="http://schemas.microsoft.com/office/powerpoint/2010/main" val="2923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a:t>
            </a:fld>
            <a:endParaRPr lang="en-US"/>
          </a:p>
        </p:txBody>
      </p:sp>
    </p:spTree>
    <p:extLst>
      <p:ext uri="{BB962C8B-B14F-4D97-AF65-F5344CB8AC3E}">
        <p14:creationId xmlns:p14="http://schemas.microsoft.com/office/powerpoint/2010/main" val="31420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10</a:t>
            </a:fld>
            <a:endParaRPr lang="en-US"/>
          </a:p>
        </p:txBody>
      </p:sp>
    </p:spTree>
    <p:extLst>
      <p:ext uri="{BB962C8B-B14F-4D97-AF65-F5344CB8AC3E}">
        <p14:creationId xmlns:p14="http://schemas.microsoft.com/office/powerpoint/2010/main" val="284027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ways to get to query tools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11</a:t>
            </a:fld>
            <a:endParaRPr lang="en-US"/>
          </a:p>
        </p:txBody>
      </p:sp>
    </p:spTree>
    <p:extLst>
      <p:ext uri="{BB962C8B-B14F-4D97-AF65-F5344CB8AC3E}">
        <p14:creationId xmlns:p14="http://schemas.microsoft.com/office/powerpoint/2010/main" val="289477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12</a:t>
            </a:fld>
            <a:endParaRPr lang="en-US"/>
          </a:p>
        </p:txBody>
      </p:sp>
    </p:spTree>
    <p:extLst>
      <p:ext uri="{BB962C8B-B14F-4D97-AF65-F5344CB8AC3E}">
        <p14:creationId xmlns:p14="http://schemas.microsoft.com/office/powerpoint/2010/main" val="330973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 in Properties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13</a:t>
            </a:fld>
            <a:endParaRPr lang="en-US"/>
          </a:p>
        </p:txBody>
      </p:sp>
    </p:spTree>
    <p:extLst>
      <p:ext uri="{BB962C8B-B14F-4D97-AF65-F5344CB8AC3E}">
        <p14:creationId xmlns:p14="http://schemas.microsoft.com/office/powerpoint/2010/main" val="74659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14</a:t>
            </a:fld>
            <a:endParaRPr lang="en-US"/>
          </a:p>
        </p:txBody>
      </p:sp>
    </p:spTree>
    <p:extLst>
      <p:ext uri="{BB962C8B-B14F-4D97-AF65-F5344CB8AC3E}">
        <p14:creationId xmlns:p14="http://schemas.microsoft.com/office/powerpoint/2010/main" val="304842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Top/Last only seems to show top (in version I have been running) helpful for getting an idea on the fly of what’s stored in a table</a:t>
            </a:r>
          </a:p>
          <a:p>
            <a:endParaRPr lang="en-US" dirty="0"/>
          </a:p>
          <a:p>
            <a:r>
              <a:rPr lang="en-US" dirty="0"/>
              <a:t>Make sure to close these out when done as it takes up a connection</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15</a:t>
            </a:fld>
            <a:endParaRPr lang="en-US"/>
          </a:p>
        </p:txBody>
      </p:sp>
    </p:spTree>
    <p:extLst>
      <p:ext uri="{BB962C8B-B14F-4D97-AF65-F5344CB8AC3E}">
        <p14:creationId xmlns:p14="http://schemas.microsoft.com/office/powerpoint/2010/main" val="3972221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16</a:t>
            </a:fld>
            <a:endParaRPr lang="en-US"/>
          </a:p>
        </p:txBody>
      </p:sp>
    </p:spTree>
    <p:extLst>
      <p:ext uri="{BB962C8B-B14F-4D97-AF65-F5344CB8AC3E}">
        <p14:creationId xmlns:p14="http://schemas.microsoft.com/office/powerpoint/2010/main" val="288202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OR REPLACE VIEW is similar, but if a view of the same name already exists, it is replaced. The new query must generate the same columns that were generated by the existing view query (that is, the same column names in the same order and with the same data types), but it may add additional columns to the end of the list. The calculations giving rise to the output columns may be completely different.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17</a:t>
            </a:fld>
            <a:endParaRPr lang="en-US"/>
          </a:p>
        </p:txBody>
      </p:sp>
    </p:spTree>
    <p:extLst>
      <p:ext uri="{BB962C8B-B14F-4D97-AF65-F5344CB8AC3E}">
        <p14:creationId xmlns:p14="http://schemas.microsoft.com/office/powerpoint/2010/main" val="1448895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18</a:t>
            </a:fld>
            <a:endParaRPr lang="en-US"/>
          </a:p>
        </p:txBody>
      </p:sp>
    </p:spTree>
    <p:extLst>
      <p:ext uri="{BB962C8B-B14F-4D97-AF65-F5344CB8AC3E}">
        <p14:creationId xmlns:p14="http://schemas.microsoft.com/office/powerpoint/2010/main" val="159209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permission error, you can still read a great deal from the other schema.</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19</a:t>
            </a:fld>
            <a:endParaRPr lang="en-US"/>
          </a:p>
        </p:txBody>
      </p:sp>
    </p:spTree>
    <p:extLst>
      <p:ext uri="{BB962C8B-B14F-4D97-AF65-F5344CB8AC3E}">
        <p14:creationId xmlns:p14="http://schemas.microsoft.com/office/powerpoint/2010/main" val="358970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77690"/>
            <a:ext cx="5486400" cy="3600450"/>
          </a:xfrm>
        </p:spPr>
        <p:txBody>
          <a:bodyPr/>
          <a:lstStyle/>
          <a:p>
            <a:r>
              <a:rPr lang="en-US" dirty="0" smtClean="0"/>
              <a:t>Overview:</a:t>
            </a:r>
            <a:endParaRPr lang="en-US" dirty="0"/>
          </a:p>
          <a:p>
            <a:pPr lvl="0"/>
            <a:endParaRPr lang="en-US" dirty="0" smtClean="0"/>
          </a:p>
          <a:p>
            <a:pPr marL="171450" lvl="0" indent="-171450">
              <a:buFont typeface="Arial" panose="020B0604020202020204" pitchFamily="34" charset="0"/>
              <a:buChar char="•"/>
            </a:pPr>
            <a:r>
              <a:rPr lang="en-US" dirty="0" smtClean="0"/>
              <a:t>Introduction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smtClean="0"/>
              <a:t>Installing</a:t>
            </a:r>
          </a:p>
          <a:p>
            <a:pPr marL="171450" indent="-171450">
              <a:buFont typeface="Arial" panose="020B0604020202020204" pitchFamily="34" charset="0"/>
              <a:buChar char="•"/>
            </a:pPr>
            <a:r>
              <a:rPr lang="en-US" dirty="0" smtClean="0"/>
              <a:t>Options </a:t>
            </a:r>
          </a:p>
          <a:p>
            <a:pPr marL="171450" indent="-171450">
              <a:buFont typeface="Arial" panose="020B0604020202020204" pitchFamily="34" charset="0"/>
              <a:buChar char="•"/>
            </a:pPr>
            <a:r>
              <a:rPr lang="en-US" dirty="0" smtClean="0"/>
              <a:t>Object Browser</a:t>
            </a:r>
          </a:p>
          <a:p>
            <a:pPr marL="171450" indent="-171450">
              <a:buFont typeface="Arial" panose="020B0604020202020204" pitchFamily="34" charset="0"/>
              <a:buChar char="•"/>
            </a:pPr>
            <a:r>
              <a:rPr lang="en-US" dirty="0" smtClean="0"/>
              <a:t>SQL pane</a:t>
            </a:r>
          </a:p>
          <a:p>
            <a:pPr marL="171450" indent="-171450">
              <a:buFont typeface="Arial" panose="020B0604020202020204" pitchFamily="34" charset="0"/>
              <a:buChar char="•"/>
            </a:pPr>
            <a:r>
              <a:rPr lang="en-US" dirty="0" smtClean="0"/>
              <a:t>Properties</a:t>
            </a:r>
          </a:p>
          <a:p>
            <a:pPr marL="171450" indent="-171450">
              <a:buFont typeface="Arial" panose="020B0604020202020204" pitchFamily="34" charset="0"/>
              <a:buChar char="•"/>
            </a:pPr>
            <a:r>
              <a:rPr lang="en-US" dirty="0" smtClean="0"/>
              <a:t>Tools</a:t>
            </a:r>
            <a:endParaRPr lang="en-US" dirty="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As we look at the client, we will look </a:t>
            </a:r>
            <a:r>
              <a:rPr lang="en-US" dirty="0"/>
              <a:t>at </a:t>
            </a:r>
            <a:r>
              <a:rPr lang="en-US" dirty="0" smtClean="0"/>
              <a:t>how Sierra's </a:t>
            </a:r>
            <a:r>
              <a:rPr lang="en-US" dirty="0"/>
              <a:t>data is </a:t>
            </a:r>
            <a:endParaRPr lang="en-US" dirty="0" smtClean="0"/>
          </a:p>
          <a:p>
            <a:pPr marL="628650" lvl="1" indent="-171450">
              <a:buFont typeface="Arial" panose="020B0604020202020204" pitchFamily="34" charset="0"/>
              <a:buChar char="•"/>
            </a:pPr>
            <a:r>
              <a:rPr lang="en-US" dirty="0" smtClean="0"/>
              <a:t>created </a:t>
            </a:r>
            <a:r>
              <a:rPr lang="en-US" dirty="0"/>
              <a:t>and </a:t>
            </a:r>
            <a:r>
              <a:rPr lang="en-US" dirty="0" smtClean="0"/>
              <a:t>stored</a:t>
            </a:r>
          </a:p>
          <a:p>
            <a:pPr marL="628650" lvl="1" indent="-171450">
              <a:buFont typeface="Arial" panose="020B0604020202020204" pitchFamily="34" charset="0"/>
              <a:buChar char="•"/>
            </a:pPr>
            <a:r>
              <a:rPr lang="en-US" dirty="0" smtClean="0"/>
              <a:t>where </a:t>
            </a:r>
            <a:r>
              <a:rPr lang="en-US" dirty="0"/>
              <a:t>it is </a:t>
            </a:r>
            <a:r>
              <a:rPr lang="en-US" dirty="0" smtClean="0"/>
              <a:t>located</a:t>
            </a:r>
          </a:p>
          <a:p>
            <a:pPr marL="628650" lvl="1" indent="-171450">
              <a:buFont typeface="Arial" panose="020B0604020202020204" pitchFamily="34" charset="0"/>
              <a:buChar char="•"/>
            </a:pPr>
            <a:r>
              <a:rPr lang="en-US" dirty="0" smtClean="0"/>
              <a:t>how </a:t>
            </a:r>
            <a:r>
              <a:rPr lang="en-US" dirty="0"/>
              <a:t>to maximize the efficiency of your queries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a:t>
            </a:fld>
            <a:endParaRPr lang="en-US"/>
          </a:p>
        </p:txBody>
      </p:sp>
    </p:spTree>
    <p:extLst>
      <p:ext uri="{BB962C8B-B14F-4D97-AF65-F5344CB8AC3E}">
        <p14:creationId xmlns:p14="http://schemas.microsoft.com/office/powerpoint/2010/main" val="4074562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schema will tell you if a column is indexed, which impact performance of views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20</a:t>
            </a:fld>
            <a:endParaRPr lang="en-US"/>
          </a:p>
        </p:txBody>
      </p:sp>
    </p:spTree>
    <p:extLst>
      <p:ext uri="{BB962C8B-B14F-4D97-AF65-F5344CB8AC3E}">
        <p14:creationId xmlns:p14="http://schemas.microsoft.com/office/powerpoint/2010/main" val="1004176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complicated the view, the more complicated your query by extension.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21</a:t>
            </a:fld>
            <a:endParaRPr lang="en-US"/>
          </a:p>
        </p:txBody>
      </p:sp>
    </p:spTree>
    <p:extLst>
      <p:ext uri="{BB962C8B-B14F-4D97-AF65-F5344CB8AC3E}">
        <p14:creationId xmlns:p14="http://schemas.microsoft.com/office/powerpoint/2010/main" val="4233438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t>
            </a:r>
            <a:r>
              <a:rPr lang="en-US" dirty="0" err="1" smtClean="0"/>
              <a:t>listserve</a:t>
            </a:r>
            <a:r>
              <a:rPr lang="en-US" dirty="0" smtClean="0"/>
              <a:t> I see people share queries using [</a:t>
            </a:r>
            <a:r>
              <a:rPr lang="en-US" dirty="0" err="1" smtClean="0"/>
              <a:t>record_type</a:t>
            </a:r>
            <a:r>
              <a:rPr lang="en-US" dirty="0" smtClean="0"/>
              <a:t>]_view views.  Don’t.  It’s slow.  Join the tables you need for your self if possible.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22</a:t>
            </a:fld>
            <a:endParaRPr lang="en-US"/>
          </a:p>
        </p:txBody>
      </p:sp>
    </p:spTree>
    <p:extLst>
      <p:ext uri="{BB962C8B-B14F-4D97-AF65-F5344CB8AC3E}">
        <p14:creationId xmlns:p14="http://schemas.microsoft.com/office/powerpoint/2010/main" val="3818061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everything you expect to be indexed is indexed.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23</a:t>
            </a:fld>
            <a:endParaRPr lang="en-US"/>
          </a:p>
        </p:txBody>
      </p:sp>
    </p:spTree>
    <p:extLst>
      <p:ext uri="{BB962C8B-B14F-4D97-AF65-F5344CB8AC3E}">
        <p14:creationId xmlns:p14="http://schemas.microsoft.com/office/powerpoint/2010/main" val="347589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24</a:t>
            </a:fld>
            <a:endParaRPr lang="en-US"/>
          </a:p>
        </p:txBody>
      </p:sp>
    </p:spTree>
    <p:extLst>
      <p:ext uri="{BB962C8B-B14F-4D97-AF65-F5344CB8AC3E}">
        <p14:creationId xmlns:p14="http://schemas.microsoft.com/office/powerpoint/2010/main" val="1139534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problem </a:t>
            </a:r>
          </a:p>
          <a:p>
            <a:endParaRPr lang="en-US" dirty="0" smtClean="0"/>
          </a:p>
          <a:p>
            <a:endParaRPr lang="en-US" dirty="0"/>
          </a:p>
          <a:p>
            <a:r>
              <a:rPr lang="en-US" dirty="0" err="1" smtClean="0"/>
              <a:t>iii_user_desktop_option.desktop_option_id</a:t>
            </a:r>
            <a:r>
              <a:rPr lang="en-US" dirty="0" smtClean="0"/>
              <a:t> </a:t>
            </a:r>
            <a:r>
              <a:rPr lang="en-US" dirty="0"/>
              <a:t>is included in the view, but the function is not named. </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25</a:t>
            </a:fld>
            <a:endParaRPr lang="en-US"/>
          </a:p>
        </p:txBody>
      </p:sp>
    </p:spTree>
    <p:extLst>
      <p:ext uri="{BB962C8B-B14F-4D97-AF65-F5344CB8AC3E}">
        <p14:creationId xmlns:p14="http://schemas.microsoft.com/office/powerpoint/2010/main" val="897864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too much to learn here other than size relationships. </a:t>
            </a:r>
          </a:p>
          <a:p>
            <a:endParaRPr lang="en-US" dirty="0"/>
          </a:p>
          <a:p>
            <a:r>
              <a:rPr lang="en-US" dirty="0" smtClean="0"/>
              <a:t>Much less to be gleaned in </a:t>
            </a:r>
            <a:r>
              <a:rPr lang="en-US" dirty="0" err="1" smtClean="0"/>
              <a:t>sierra_view</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26</a:t>
            </a:fld>
            <a:endParaRPr lang="en-US"/>
          </a:p>
        </p:txBody>
      </p:sp>
    </p:spTree>
    <p:extLst>
      <p:ext uri="{BB962C8B-B14F-4D97-AF65-F5344CB8AC3E}">
        <p14:creationId xmlns:p14="http://schemas.microsoft.com/office/powerpoint/2010/main" val="2643788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27</a:t>
            </a:fld>
            <a:endParaRPr lang="en-US"/>
          </a:p>
        </p:txBody>
      </p:sp>
    </p:spTree>
    <p:extLst>
      <p:ext uri="{BB962C8B-B14F-4D97-AF65-F5344CB8AC3E}">
        <p14:creationId xmlns:p14="http://schemas.microsoft.com/office/powerpoint/2010/main" val="2481562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28</a:t>
            </a:fld>
            <a:endParaRPr lang="en-US"/>
          </a:p>
        </p:txBody>
      </p:sp>
    </p:spTree>
    <p:extLst>
      <p:ext uri="{BB962C8B-B14F-4D97-AF65-F5344CB8AC3E}">
        <p14:creationId xmlns:p14="http://schemas.microsoft.com/office/powerpoint/2010/main" val="129371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and Replace</a:t>
            </a:r>
          </a:p>
          <a:p>
            <a:endParaRPr lang="en-US" dirty="0"/>
          </a:p>
          <a:p>
            <a:r>
              <a:rPr lang="en-US" dirty="0" smtClean="0"/>
              <a:t>Upper/Lower Case</a:t>
            </a:r>
          </a:p>
          <a:p>
            <a:endParaRPr lang="en-US" dirty="0"/>
          </a:p>
          <a:p>
            <a:r>
              <a:rPr lang="en-US" dirty="0" smtClean="0"/>
              <a:t>Block in/</a:t>
            </a:r>
            <a:r>
              <a:rPr lang="en-US" dirty="0" err="1" smtClean="0"/>
              <a:t>outdent</a:t>
            </a:r>
            <a:endParaRPr lang="en-US" dirty="0" smtClean="0"/>
          </a:p>
          <a:p>
            <a:endParaRPr lang="en-US" dirty="0"/>
          </a:p>
          <a:p>
            <a:r>
              <a:rPr lang="en-US" dirty="0" smtClean="0"/>
              <a:t>Comments</a:t>
            </a:r>
          </a:p>
          <a:p>
            <a:endParaRPr lang="en-US" dirty="0"/>
          </a:p>
          <a:p>
            <a:r>
              <a:rPr lang="en-US" dirty="0" smtClean="0"/>
              <a:t>Line Ends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29</a:t>
            </a:fld>
            <a:endParaRPr lang="en-US"/>
          </a:p>
        </p:txBody>
      </p:sp>
    </p:spTree>
    <p:extLst>
      <p:ext uri="{BB962C8B-B14F-4D97-AF65-F5344CB8AC3E}">
        <p14:creationId xmlns:p14="http://schemas.microsoft.com/office/powerpoint/2010/main" val="159679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252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3</a:t>
            </a:fld>
            <a:endParaRPr lang="en-US"/>
          </a:p>
        </p:txBody>
      </p:sp>
    </p:spTree>
    <p:extLst>
      <p:ext uri="{BB962C8B-B14F-4D97-AF65-F5344CB8AC3E}">
        <p14:creationId xmlns:p14="http://schemas.microsoft.com/office/powerpoint/2010/main" val="542910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Execute</a:t>
            </a:r>
          </a:p>
          <a:p>
            <a:endParaRPr lang="en-US" dirty="0"/>
          </a:p>
          <a:p>
            <a:r>
              <a:rPr lang="en-US" dirty="0" err="1" smtClean="0"/>
              <a:t>Pgscript</a:t>
            </a:r>
            <a:r>
              <a:rPr lang="en-US" dirty="0" smtClean="0"/>
              <a:t> </a:t>
            </a:r>
          </a:p>
          <a:p>
            <a:endParaRPr lang="en-US" dirty="0"/>
          </a:p>
          <a:p>
            <a:r>
              <a:rPr lang="en-US" dirty="0" smtClean="0"/>
              <a:t>Execute to file</a:t>
            </a:r>
          </a:p>
          <a:p>
            <a:endParaRPr lang="en-US" dirty="0"/>
          </a:p>
          <a:p>
            <a:r>
              <a:rPr lang="en-US" dirty="0" smtClean="0"/>
              <a:t>Explain </a:t>
            </a:r>
          </a:p>
          <a:p>
            <a:endParaRPr lang="en-US" dirty="0"/>
          </a:p>
          <a:p>
            <a:r>
              <a:rPr lang="en-US" dirty="0" smtClean="0"/>
              <a:t>Explain analyze</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30</a:t>
            </a:fld>
            <a:endParaRPr lang="en-US"/>
          </a:p>
        </p:txBody>
      </p:sp>
    </p:spTree>
    <p:extLst>
      <p:ext uri="{BB962C8B-B14F-4D97-AF65-F5344CB8AC3E}">
        <p14:creationId xmlns:p14="http://schemas.microsoft.com/office/powerpoint/2010/main" val="3053980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and Explain Analyze are handy ways to visualize how the query is working.  </a:t>
            </a:r>
          </a:p>
          <a:p>
            <a:endParaRPr lang="en-US" dirty="0"/>
          </a:p>
          <a:p>
            <a:r>
              <a:rPr lang="en-US" dirty="0" smtClean="0"/>
              <a:t>Note that the thicker the line, the more expensive that process is.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31</a:t>
            </a:fld>
            <a:endParaRPr lang="en-US"/>
          </a:p>
        </p:txBody>
      </p:sp>
    </p:spTree>
    <p:extLst>
      <p:ext uri="{BB962C8B-B14F-4D97-AF65-F5344CB8AC3E}">
        <p14:creationId xmlns:p14="http://schemas.microsoft.com/office/powerpoint/2010/main" val="2038085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32</a:t>
            </a:fld>
            <a:endParaRPr lang="en-US"/>
          </a:p>
        </p:txBody>
      </p:sp>
    </p:spTree>
    <p:extLst>
      <p:ext uri="{BB962C8B-B14F-4D97-AF65-F5344CB8AC3E}">
        <p14:creationId xmlns:p14="http://schemas.microsoft.com/office/powerpoint/2010/main" val="1649545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33</a:t>
            </a:fld>
            <a:endParaRPr lang="en-US"/>
          </a:p>
        </p:txBody>
      </p:sp>
    </p:spTree>
    <p:extLst>
      <p:ext uri="{BB962C8B-B14F-4D97-AF65-F5344CB8AC3E}">
        <p14:creationId xmlns:p14="http://schemas.microsoft.com/office/powerpoint/2010/main" val="407456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t>
            </a:r>
            <a:r>
              <a:rPr lang="en-US" dirty="0" err="1" smtClean="0"/>
              <a:t>pgadmin</a:t>
            </a:r>
            <a:r>
              <a:rPr lang="en-US" dirty="0" smtClean="0"/>
              <a:t> download page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4</a:t>
            </a:fld>
            <a:endParaRPr lang="en-US"/>
          </a:p>
        </p:txBody>
      </p:sp>
    </p:spTree>
    <p:extLst>
      <p:ext uri="{BB962C8B-B14F-4D97-AF65-F5344CB8AC3E}">
        <p14:creationId xmlns:p14="http://schemas.microsoft.com/office/powerpoint/2010/main" val="167220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6280" y="1143000"/>
            <a:ext cx="5486400" cy="3086100"/>
          </a:xfrm>
        </p:spPr>
      </p:sp>
      <p:sp>
        <p:nvSpPr>
          <p:cNvPr id="3" name="Notes Placeholder 2"/>
          <p:cNvSpPr>
            <a:spLocks noGrp="1"/>
          </p:cNvSpPr>
          <p:nvPr>
            <p:ph type="body" idx="1"/>
          </p:nvPr>
        </p:nvSpPr>
        <p:spPr/>
        <p:txBody>
          <a:bodyPr/>
          <a:lstStyle/>
          <a:p>
            <a:r>
              <a:rPr lang="en-US" dirty="0" smtClean="0"/>
              <a:t>DON’T FORGET TO ALLOW USER PERMISION IN SIERRA ADMIN </a:t>
            </a:r>
          </a:p>
          <a:p>
            <a:endParaRPr lang="en-US" dirty="0"/>
          </a:p>
          <a:p>
            <a:r>
              <a:rPr lang="en-US" dirty="0" smtClean="0"/>
              <a:t>Plug icon</a:t>
            </a:r>
            <a:endParaRPr lang="en-US" dirty="0" smtClean="0"/>
          </a:p>
          <a:p>
            <a:endParaRPr lang="en-US" dirty="0" smtClean="0"/>
          </a:p>
          <a:p>
            <a:r>
              <a:rPr lang="en-US" dirty="0" smtClean="0"/>
              <a:t>Properties</a:t>
            </a:r>
            <a:endParaRPr lang="en-US" dirty="0"/>
          </a:p>
          <a:p>
            <a:r>
              <a:rPr lang="en-US" dirty="0" smtClean="0"/>
              <a:t>name, host, </a:t>
            </a:r>
            <a:r>
              <a:rPr lang="en-US" dirty="0" smtClean="0"/>
              <a:t>port (5032), </a:t>
            </a:r>
            <a:r>
              <a:rPr lang="en-US" dirty="0" smtClean="0"/>
              <a:t>maintenance </a:t>
            </a:r>
            <a:r>
              <a:rPr lang="en-US" dirty="0" err="1" smtClean="0"/>
              <a:t>db</a:t>
            </a:r>
            <a:r>
              <a:rPr lang="en-US" dirty="0" smtClean="0"/>
              <a:t>, user</a:t>
            </a:r>
          </a:p>
          <a:p>
            <a:endParaRPr lang="en-US" dirty="0"/>
          </a:p>
          <a:p>
            <a:r>
              <a:rPr lang="en-US" dirty="0" smtClean="0"/>
              <a:t>SSL</a:t>
            </a:r>
          </a:p>
          <a:p>
            <a:r>
              <a:rPr lang="en-US" dirty="0" smtClean="0"/>
              <a:t>Require, </a:t>
            </a:r>
            <a:r>
              <a:rPr lang="en-US" dirty="0" err="1" smtClean="0"/>
              <a:t>ssl</a:t>
            </a:r>
            <a:r>
              <a:rPr lang="en-US" dirty="0" smtClean="0"/>
              <a:t> compression</a:t>
            </a:r>
          </a:p>
          <a:p>
            <a:endParaRPr lang="en-US" dirty="0"/>
          </a:p>
          <a:p>
            <a:r>
              <a:rPr lang="en-US" dirty="0" smtClean="0"/>
              <a:t>Login</a:t>
            </a:r>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5</a:t>
            </a:fld>
            <a:endParaRPr lang="en-US"/>
          </a:p>
        </p:txBody>
      </p:sp>
    </p:spTree>
    <p:extLst>
      <p:ext uri="{BB962C8B-B14F-4D97-AF65-F5344CB8AC3E}">
        <p14:creationId xmlns:p14="http://schemas.microsoft.com/office/powerpoint/2010/main" val="154827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have sufficient permissions to install, so get rid of the distraction.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6</a:t>
            </a:fld>
            <a:endParaRPr lang="en-US"/>
          </a:p>
        </p:txBody>
      </p:sp>
    </p:spTree>
    <p:extLst>
      <p:ext uri="{BB962C8B-B14F-4D97-AF65-F5344CB8AC3E}">
        <p14:creationId xmlns:p14="http://schemas.microsoft.com/office/powerpoint/2010/main" val="6195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pgAdmin</a:t>
            </a:r>
            <a:r>
              <a:rPr lang="en-US" dirty="0"/>
              <a:t> Main Window</a:t>
            </a:r>
          </a:p>
          <a:p>
            <a:endParaRPr lang="en-US" dirty="0" smtClean="0"/>
          </a:p>
          <a:p>
            <a:r>
              <a:rPr lang="en-US" dirty="0" smtClean="0"/>
              <a:t>Menu</a:t>
            </a:r>
          </a:p>
          <a:p>
            <a:endParaRPr lang="en-US" dirty="0"/>
          </a:p>
          <a:p>
            <a:r>
              <a:rPr lang="en-US" dirty="0" smtClean="0"/>
              <a:t>Tools</a:t>
            </a:r>
          </a:p>
          <a:p>
            <a:endParaRPr lang="en-US" dirty="0"/>
          </a:p>
          <a:p>
            <a:r>
              <a:rPr lang="en-US" dirty="0" smtClean="0"/>
              <a:t>Object browser </a:t>
            </a:r>
          </a:p>
          <a:p>
            <a:endParaRPr lang="en-US" dirty="0"/>
          </a:p>
          <a:p>
            <a:r>
              <a:rPr lang="en-US" dirty="0" smtClean="0"/>
              <a:t>Tabbed browser</a:t>
            </a:r>
          </a:p>
          <a:p>
            <a:endParaRPr lang="en-US" dirty="0"/>
          </a:p>
          <a:p>
            <a:r>
              <a:rPr lang="en-US" dirty="0" smtClean="0"/>
              <a:t>SQL pane</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7</a:t>
            </a:fld>
            <a:endParaRPr lang="en-US"/>
          </a:p>
        </p:txBody>
      </p:sp>
    </p:spTree>
    <p:extLst>
      <p:ext uri="{BB962C8B-B14F-4D97-AF65-F5344CB8AC3E}">
        <p14:creationId xmlns:p14="http://schemas.microsoft.com/office/powerpoint/2010/main" val="311500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a:t>
            </a:r>
            <a:r>
              <a:rPr lang="en-US" dirty="0"/>
              <a:t>&gt;&gt; Options </a:t>
            </a:r>
            <a:r>
              <a:rPr lang="en-US" dirty="0" smtClean="0"/>
              <a:t>&gt;&gt;Browser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8</a:t>
            </a:fld>
            <a:endParaRPr lang="en-US"/>
          </a:p>
        </p:txBody>
      </p:sp>
    </p:spTree>
    <p:extLst>
      <p:ext uri="{BB962C8B-B14F-4D97-AF65-F5344CB8AC3E}">
        <p14:creationId xmlns:p14="http://schemas.microsoft.com/office/powerpoint/2010/main" val="425543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&gt;&gt; Options &gt;&gt;Query Tool&gt;&gt;Query editor </a:t>
            </a:r>
          </a:p>
          <a:p>
            <a:pPr marL="171450" indent="-171450">
              <a:buFont typeface="Arial" panose="020B0604020202020204" pitchFamily="34" charset="0"/>
              <a:buChar char="•"/>
            </a:pPr>
            <a:r>
              <a:rPr lang="en-US" dirty="0" smtClean="0"/>
              <a:t>Font </a:t>
            </a:r>
          </a:p>
          <a:p>
            <a:pPr marL="171450" indent="-171450">
              <a:buFont typeface="Arial" panose="020B0604020202020204" pitchFamily="34" charset="0"/>
              <a:buChar char="•"/>
            </a:pPr>
            <a:r>
              <a:rPr lang="en-US" dirty="0" smtClean="0"/>
              <a:t>Max characters per column - specify the max length of displayed in a column</a:t>
            </a:r>
          </a:p>
          <a:p>
            <a:pPr marL="171450" indent="-171450">
              <a:buFont typeface="Arial" panose="020B0604020202020204" pitchFamily="34" charset="0"/>
              <a:buChar char="•"/>
            </a:pPr>
            <a:r>
              <a:rPr lang="en-US" dirty="0" smtClean="0"/>
              <a:t>Indent characters - specify number of characters to indent in SQL text boxes.</a:t>
            </a:r>
          </a:p>
          <a:p>
            <a:pPr marL="171450" indent="-171450">
              <a:buFont typeface="Arial" panose="020B0604020202020204" pitchFamily="34" charset="0"/>
              <a:buChar char="•"/>
            </a:pPr>
            <a:r>
              <a:rPr lang="en-US" dirty="0" smtClean="0"/>
              <a:t>Use spaces instead of tabs – </a:t>
            </a:r>
          </a:p>
          <a:p>
            <a:pPr marL="171450" indent="-171450">
              <a:buFont typeface="Arial" panose="020B0604020202020204" pitchFamily="34" charset="0"/>
              <a:buChar char="•"/>
            </a:pPr>
            <a:r>
              <a:rPr lang="en-US" dirty="0" smtClean="0"/>
              <a:t>Copy SQL from main window to SQL dialogue – </a:t>
            </a:r>
            <a:r>
              <a:rPr lang="en-US" b="1" dirty="0" smtClean="0"/>
              <a:t>demo</a:t>
            </a:r>
            <a:r>
              <a:rPr lang="en-US" dirty="0" smtClean="0"/>
              <a:t> </a:t>
            </a:r>
          </a:p>
          <a:p>
            <a:pPr marL="171450" indent="-171450">
              <a:buFont typeface="Arial" panose="020B0604020202020204" pitchFamily="34" charset="0"/>
              <a:buChar char="•"/>
            </a:pPr>
            <a:r>
              <a:rPr lang="en-US" dirty="0" smtClean="0"/>
              <a:t>Enable Auto ROLLBACK - instruct query tool to execute a ROLLBACK if a query fails.</a:t>
            </a:r>
          </a:p>
          <a:p>
            <a:pPr marL="171450" indent="-171450">
              <a:buFont typeface="Arial" panose="020B0604020202020204" pitchFamily="34" charset="0"/>
              <a:buChar char="•"/>
            </a:pPr>
            <a:r>
              <a:rPr lang="en-US" dirty="0" smtClean="0"/>
              <a:t>Keywords in uppercase – </a:t>
            </a:r>
            <a:r>
              <a:rPr lang="en-US" b="1" dirty="0" smtClean="0"/>
              <a:t>demo</a:t>
            </a:r>
          </a:p>
          <a:p>
            <a:endParaRPr lang="en-US" dirty="0" smtClean="0"/>
          </a:p>
          <a:p>
            <a:r>
              <a:rPr lang="en-US" dirty="0" smtClean="0"/>
              <a:t>File &gt;&gt; Options &gt;&gt;Query Tool&gt;&gt;Results grid(Output pane&gt;&gt;Data Output)</a:t>
            </a:r>
          </a:p>
          <a:p>
            <a:pPr marL="171450" indent="-171450">
              <a:buFont typeface="Arial" panose="020B0604020202020204" pitchFamily="34" charset="0"/>
              <a:buChar char="•"/>
            </a:pPr>
            <a:r>
              <a:rPr lang="en-US" dirty="0" smtClean="0"/>
              <a:t>Result copy quoting – copy to clipboard None, Strings, All</a:t>
            </a:r>
          </a:p>
          <a:p>
            <a:pPr marL="171450" indent="-171450">
              <a:buFont typeface="Arial" panose="020B0604020202020204" pitchFamily="34" charset="0"/>
              <a:buChar char="•"/>
            </a:pPr>
            <a:r>
              <a:rPr lang="en-US" dirty="0" smtClean="0"/>
              <a:t>Result copy quote character - no effect if Result copy quoting is set to None.</a:t>
            </a:r>
          </a:p>
          <a:p>
            <a:pPr marL="171450" indent="-171450">
              <a:buFont typeface="Arial" panose="020B0604020202020204" pitchFamily="34" charset="0"/>
              <a:buChar char="•"/>
            </a:pPr>
            <a:r>
              <a:rPr lang="en-US" dirty="0" smtClean="0"/>
              <a:t>Result copy field separator - </a:t>
            </a:r>
            <a:r>
              <a:rPr lang="en-US" b="1" dirty="0" smtClean="0"/>
              <a:t>;   ,   |   \t</a:t>
            </a:r>
          </a:p>
          <a:p>
            <a:pPr marL="171450" indent="-171450">
              <a:buFont typeface="Arial" panose="020B0604020202020204" pitchFamily="34" charset="0"/>
              <a:buChar char="•"/>
            </a:pPr>
            <a:r>
              <a:rPr lang="en-US" dirty="0" smtClean="0"/>
              <a:t>Show NULL values as &lt;NULL&gt; -</a:t>
            </a:r>
          </a:p>
          <a:p>
            <a:pPr marL="171450" indent="-171450">
              <a:buFont typeface="Arial" panose="020B0604020202020204" pitchFamily="34" charset="0"/>
              <a:buChar char="•"/>
            </a:pPr>
            <a:r>
              <a:rPr lang="en-US" dirty="0" smtClean="0"/>
              <a:t>Thousands separator -</a:t>
            </a:r>
          </a:p>
          <a:p>
            <a:pPr marL="171450" indent="-171450">
              <a:buFont typeface="Arial" panose="020B0604020202020204" pitchFamily="34" charset="0"/>
              <a:buChar char="•"/>
            </a:pPr>
            <a:r>
              <a:rPr lang="en-US" dirty="0" smtClean="0"/>
              <a:t>Decimal mark -</a:t>
            </a:r>
          </a:p>
          <a:p>
            <a:pPr marL="171450" indent="-171450">
              <a:buFont typeface="Arial" panose="020B0604020202020204" pitchFamily="34" charset="0"/>
              <a:buChar char="•"/>
            </a:pPr>
            <a:r>
              <a:rPr lang="en-US" dirty="0" smtClean="0"/>
              <a:t>Copy column names </a:t>
            </a:r>
            <a:r>
              <a:rPr lang="en-US" dirty="0" smtClean="0"/>
              <a:t>– </a:t>
            </a:r>
            <a:r>
              <a:rPr lang="en-US" b="1" dirty="0" smtClean="0"/>
              <a:t>demo </a:t>
            </a:r>
          </a:p>
          <a:p>
            <a:pPr marL="628650" lvl="1" indent="-171450">
              <a:buFont typeface="Arial" panose="020B0604020202020204" pitchFamily="34" charset="0"/>
              <a:buChar char="•"/>
            </a:pPr>
            <a:r>
              <a:rPr lang="en-US" dirty="0" smtClean="0"/>
              <a:t>Helpful when pasting to docs; problematic when pasting single value into a form</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C53187-4E7A-9D4E-8D20-4DF01D046F58}" type="slidenum">
              <a:rPr lang="en-US" smtClean="0"/>
              <a:t>9</a:t>
            </a:fld>
            <a:endParaRPr lang="en-US"/>
          </a:p>
        </p:txBody>
      </p:sp>
    </p:spTree>
    <p:extLst>
      <p:ext uri="{BB962C8B-B14F-4D97-AF65-F5344CB8AC3E}">
        <p14:creationId xmlns:p14="http://schemas.microsoft.com/office/powerpoint/2010/main" val="2840276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6" name="Title 1"/>
          <p:cNvSpPr>
            <a:spLocks noGrp="1"/>
          </p:cNvSpPr>
          <p:nvPr>
            <p:ph type="ctrTitle" hasCustomPrompt="1"/>
          </p:nvPr>
        </p:nvSpPr>
        <p:spPr>
          <a:xfrm>
            <a:off x="304800" y="1323594"/>
            <a:ext cx="4419600" cy="471678"/>
          </a:xfrm>
        </p:spPr>
        <p:txBody>
          <a:bodyPr>
            <a:noAutofit/>
          </a:bodyPr>
          <a:lstStyle>
            <a:lvl1pPr algn="l">
              <a:defRPr sz="2800">
                <a:solidFill>
                  <a:srgbClr val="7030A0"/>
                </a:solidFill>
              </a:defRPr>
            </a:lvl1pPr>
          </a:lstStyle>
          <a:p>
            <a:r>
              <a:rPr lang="en-US" dirty="0" smtClean="0"/>
              <a:t>CLICK TO EDIT MASTER</a:t>
            </a:r>
            <a:endParaRPr lang="en-US" dirty="0"/>
          </a:p>
        </p:txBody>
      </p:sp>
      <p:sp>
        <p:nvSpPr>
          <p:cNvPr id="9" name="Subtitle 2"/>
          <p:cNvSpPr>
            <a:spLocks noGrp="1"/>
          </p:cNvSpPr>
          <p:nvPr>
            <p:ph type="subTitle" idx="1" hasCustomPrompt="1"/>
          </p:nvPr>
        </p:nvSpPr>
        <p:spPr>
          <a:xfrm>
            <a:off x="304800" y="1795272"/>
            <a:ext cx="4419600" cy="471678"/>
          </a:xfrm>
        </p:spPr>
        <p:txBody>
          <a:bodyPr>
            <a:normAutofit/>
          </a:bodyPr>
          <a:lstStyle>
            <a:lvl1pPr marL="0" indent="0" algn="l">
              <a:buNone/>
              <a:defRPr sz="22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19150"/>
            <a:ext cx="8839200"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ntents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257800" y="819150"/>
            <a:ext cx="3733800" cy="3733800"/>
          </a:xfrm>
        </p:spPr>
        <p:txBody>
          <a:bodyPr/>
          <a:lstStyle>
            <a:lvl1pPr>
              <a:defRPr>
                <a:solidFill>
                  <a:schemeClr val="bg1">
                    <a:lumMod val="50000"/>
                  </a:schemeClr>
                </a:solidFill>
              </a:defRPr>
            </a:lvl1pPr>
          </a:lstStyle>
          <a:p>
            <a:r>
              <a:rPr lang="en-US" smtClean="0"/>
              <a:t>Click icon to add picture</a:t>
            </a:r>
            <a:endParaRPr lang="en-US" dirty="0"/>
          </a:p>
        </p:txBody>
      </p:sp>
      <p:sp>
        <p:nvSpPr>
          <p:cNvPr id="15" name="Text Placeholder 14"/>
          <p:cNvSpPr>
            <a:spLocks noGrp="1"/>
          </p:cNvSpPr>
          <p:nvPr>
            <p:ph type="body" sz="quarter" idx="11"/>
          </p:nvPr>
        </p:nvSpPr>
        <p:spPr>
          <a:xfrm>
            <a:off x="152399" y="819150"/>
            <a:ext cx="4953001"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s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52400" y="819150"/>
            <a:ext cx="8839200"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5" name="Title 1"/>
          <p:cNvSpPr>
            <a:spLocks noGrp="1"/>
          </p:cNvSpPr>
          <p:nvPr>
            <p:ph type="ctrTitle" hasCustomPrompt="1"/>
          </p:nvPr>
        </p:nvSpPr>
        <p:spPr>
          <a:xfrm>
            <a:off x="304800" y="1323594"/>
            <a:ext cx="4419600" cy="471678"/>
          </a:xfrm>
        </p:spPr>
        <p:txBody>
          <a:bodyPr>
            <a:noAutofit/>
          </a:bodyPr>
          <a:lstStyle>
            <a:lvl1pPr algn="l">
              <a:defRPr sz="2800">
                <a:solidFill>
                  <a:srgbClr val="7030A0"/>
                </a:solidFill>
              </a:defRPr>
            </a:lvl1pPr>
          </a:lstStyle>
          <a:p>
            <a:r>
              <a:rPr lang="en-US" dirty="0" smtClean="0"/>
              <a:t>CLICK TO EDIT MASTER</a:t>
            </a:r>
            <a:endParaRPr lang="en-US" dirty="0"/>
          </a:p>
        </p:txBody>
      </p:sp>
      <p:sp>
        <p:nvSpPr>
          <p:cNvPr id="6" name="Subtitle 2"/>
          <p:cNvSpPr>
            <a:spLocks noGrp="1"/>
          </p:cNvSpPr>
          <p:nvPr>
            <p:ph type="subTitle" idx="1" hasCustomPrompt="1"/>
          </p:nvPr>
        </p:nvSpPr>
        <p:spPr>
          <a:xfrm>
            <a:off x="304800" y="1795272"/>
            <a:ext cx="4419600" cy="471678"/>
          </a:xfrm>
        </p:spPr>
        <p:txBody>
          <a:bodyPr>
            <a:normAutofit/>
          </a:bodyPr>
          <a:lstStyle>
            <a:lvl1pPr marL="0" indent="0" algn="l">
              <a:buNone/>
              <a:defRPr sz="22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33350"/>
            <a:ext cx="8839200" cy="56137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819150"/>
            <a:ext cx="8839200" cy="3505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4712913"/>
            <a:ext cx="9148174" cy="4369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457200" rtl="0" eaLnBrk="1" latinLnBrk="0" hangingPunct="1">
        <a:spcBef>
          <a:spcPct val="0"/>
        </a:spcBef>
        <a:buNone/>
        <a:defRPr sz="3200" b="1" kern="1200">
          <a:solidFill>
            <a:srgbClr val="7030A0"/>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Query tool Options - continued</a:t>
            </a:r>
            <a:endParaRPr lang="en-US" dirty="0"/>
          </a:p>
        </p:txBody>
      </p:sp>
      <p:sp>
        <p:nvSpPr>
          <p:cNvPr id="3" name="Text Placeholder 2"/>
          <p:cNvSpPr>
            <a:spLocks noGrp="1"/>
          </p:cNvSpPr>
          <p:nvPr>
            <p:ph type="body" sz="quarter" idx="10"/>
          </p:nvPr>
        </p:nvSpPr>
        <p:spPr>
          <a:xfrm>
            <a:off x="2438400" y="590550"/>
            <a:ext cx="6324600" cy="2209800"/>
          </a:xfrm>
        </p:spPr>
        <p:txBody>
          <a:bodyPr>
            <a:normAutofit/>
          </a:bodyPr>
          <a:lstStyle/>
          <a:p>
            <a:pPr marL="0" indent="0">
              <a:buNone/>
            </a:pPr>
            <a:r>
              <a:rPr lang="en-US" dirty="0" smtClean="0">
                <a:solidFill>
                  <a:srgbClr val="5E5E5E"/>
                </a:solidFill>
              </a:rPr>
              <a:t>Query file</a:t>
            </a:r>
          </a:p>
          <a:p>
            <a:pPr marL="0" indent="0">
              <a:buNone/>
            </a:pPr>
            <a:endParaRPr lang="en-US" dirty="0" smtClean="0">
              <a:solidFill>
                <a:srgbClr val="5E5E5E"/>
              </a:solidFill>
            </a:endParaRPr>
          </a:p>
          <a:p>
            <a:pPr marL="0" indent="0">
              <a:buNone/>
            </a:pPr>
            <a:r>
              <a:rPr lang="en-US" dirty="0" smtClean="0">
                <a:solidFill>
                  <a:srgbClr val="5E5E5E"/>
                </a:solidFill>
              </a:rPr>
              <a:t>Favorites, Macros </a:t>
            </a:r>
            <a:r>
              <a:rPr lang="en-US" sz="1600" dirty="0">
                <a:solidFill>
                  <a:srgbClr val="5E5E5E"/>
                </a:solidFill>
              </a:rPr>
              <a:t>	</a:t>
            </a:r>
            <a:endParaRPr lang="en-US" dirty="0" smtClean="0">
              <a:solidFill>
                <a:srgbClr val="5E5E5E"/>
              </a:solidFill>
            </a:endParaRPr>
          </a:p>
          <a:p>
            <a:pPr marL="0" indent="0">
              <a:buNone/>
            </a:pPr>
            <a:r>
              <a:rPr lang="en-US" dirty="0" smtClean="0">
                <a:solidFill>
                  <a:srgbClr val="5E5E5E"/>
                </a:solidFill>
              </a:rPr>
              <a:t>History File</a:t>
            </a:r>
          </a:p>
          <a:p>
            <a:endParaRPr lang="en-US" dirty="0">
              <a:solidFill>
                <a:srgbClr val="5E5E5E"/>
              </a:solidFill>
            </a:endParaRPr>
          </a:p>
          <a:p>
            <a:endParaRPr lang="en-US" dirty="0" smtClean="0">
              <a:solidFill>
                <a:srgbClr val="5E5E5E"/>
              </a:solidFill>
            </a:endParaRPr>
          </a:p>
          <a:p>
            <a:endParaRPr lang="en-US" dirty="0"/>
          </a:p>
          <a:p>
            <a:endParaRPr lang="en-US" dirty="0" smtClean="0"/>
          </a:p>
          <a:p>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66750"/>
            <a:ext cx="13525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666750"/>
            <a:ext cx="3429000" cy="735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09950"/>
            <a:ext cx="13811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152400" y="2876550"/>
            <a:ext cx="7772400" cy="56137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3200" b="1" kern="1200">
                <a:solidFill>
                  <a:srgbClr val="7030A0"/>
                </a:solidFill>
                <a:latin typeface="Helvetica"/>
                <a:ea typeface="+mj-ea"/>
                <a:cs typeface="Helvetica"/>
              </a:defRPr>
            </a:lvl1pPr>
          </a:lstStyle>
          <a:p>
            <a:pPr algn="l"/>
            <a:r>
              <a:rPr lang="en-US" dirty="0"/>
              <a:t>Options </a:t>
            </a:r>
            <a:r>
              <a:rPr lang="en-US" dirty="0" smtClean="0"/>
              <a:t>&gt;&gt; Miscellaneous</a:t>
            </a:r>
            <a:endParaRPr lang="en-US" dirty="0"/>
          </a:p>
        </p:txBody>
      </p:sp>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1" y="3376083"/>
            <a:ext cx="3679399" cy="117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2"/>
          <p:cNvSpPr txBox="1">
            <a:spLocks/>
          </p:cNvSpPr>
          <p:nvPr/>
        </p:nvSpPr>
        <p:spPr>
          <a:xfrm>
            <a:off x="2438400" y="3333750"/>
            <a:ext cx="6553200" cy="118110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mtClean="0">
                <a:solidFill>
                  <a:srgbClr val="5E5E5E"/>
                </a:solidFill>
              </a:rPr>
              <a:t>Logging</a:t>
            </a:r>
            <a:endParaRPr lang="en-US" dirty="0" smtClean="0">
              <a:solidFill>
                <a:srgbClr val="5E5E5E"/>
              </a:solidFill>
            </a:endParaRPr>
          </a:p>
          <a:p>
            <a:pPr marL="0" indent="0">
              <a:buNone/>
            </a:pPr>
            <a:endParaRPr lang="en-US" dirty="0" smtClean="0">
              <a:solidFill>
                <a:srgbClr val="5E5E5E"/>
              </a:solidFill>
            </a:endParaRPr>
          </a:p>
          <a:p>
            <a:endParaRPr lang="en-US" dirty="0" smtClean="0"/>
          </a:p>
          <a:p>
            <a:endParaRPr lang="en-US" dirty="0" smtClean="0"/>
          </a:p>
          <a:p>
            <a:endParaRPr lang="en-US" dirty="0"/>
          </a:p>
        </p:txBody>
      </p:sp>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1" y="1943100"/>
            <a:ext cx="4359534"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238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 y="1179899"/>
            <a:ext cx="1280160" cy="633936"/>
          </a:xfrm>
        </p:spPr>
        <p:txBody>
          <a:bodyPr>
            <a:normAutofit/>
          </a:bodyPr>
          <a:lstStyle/>
          <a:p>
            <a:pPr marL="0" indent="0">
              <a:buNone/>
            </a:pPr>
            <a:r>
              <a:rPr lang="en-US" dirty="0" smtClean="0">
                <a:solidFill>
                  <a:srgbClr val="5E5E5E"/>
                </a:solidFill>
              </a:rPr>
              <a:t>Menu</a:t>
            </a:r>
          </a:p>
        </p:txBody>
      </p:sp>
      <p:sp>
        <p:nvSpPr>
          <p:cNvPr id="5" name="Title 4"/>
          <p:cNvSpPr>
            <a:spLocks noGrp="1"/>
          </p:cNvSpPr>
          <p:nvPr>
            <p:ph type="title"/>
          </p:nvPr>
        </p:nvSpPr>
        <p:spPr/>
        <p:txBody>
          <a:bodyPr>
            <a:normAutofit fontScale="90000"/>
          </a:bodyPr>
          <a:lstStyle/>
          <a:p>
            <a:pPr algn="l"/>
            <a:r>
              <a:rPr lang="en-US" dirty="0" smtClean="0"/>
              <a:t>Tools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79899"/>
            <a:ext cx="2743200" cy="345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5"/>
          <p:cNvSpPr txBox="1">
            <a:spLocks/>
          </p:cNvSpPr>
          <p:nvPr/>
        </p:nvSpPr>
        <p:spPr>
          <a:xfrm>
            <a:off x="4846321" y="1179899"/>
            <a:ext cx="1371599" cy="103675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5E5E5E"/>
                </a:solidFill>
              </a:rPr>
              <a:t>Object </a:t>
            </a:r>
          </a:p>
          <a:p>
            <a:pPr marL="0" indent="0">
              <a:buNone/>
            </a:pPr>
            <a:r>
              <a:rPr lang="en-US" dirty="0" smtClean="0">
                <a:solidFill>
                  <a:srgbClr val="5E5E5E"/>
                </a:solidFill>
              </a:rPr>
              <a:t>Browser </a:t>
            </a:r>
            <a:endParaRPr lang="en-US" dirty="0">
              <a:solidFill>
                <a:srgbClr val="5E5E5E"/>
              </a:solidFill>
            </a:endParaRPr>
          </a:p>
        </p:txBody>
      </p:sp>
      <p:sp>
        <p:nvSpPr>
          <p:cNvPr id="8" name="Content Placeholder 5"/>
          <p:cNvSpPr txBox="1">
            <a:spLocks/>
          </p:cNvSpPr>
          <p:nvPr/>
        </p:nvSpPr>
        <p:spPr>
          <a:xfrm>
            <a:off x="1752600" y="437554"/>
            <a:ext cx="1219200" cy="51435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5E5E5E"/>
                </a:solidFill>
              </a:rPr>
              <a:t>Toolbar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94691"/>
            <a:ext cx="4572000" cy="55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1179898"/>
            <a:ext cx="2343150" cy="3402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847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solidFill>
                  <a:srgbClr val="5E5E5E"/>
                </a:solidFill>
              </a:rPr>
              <a:t>Menu: </a:t>
            </a:r>
            <a:r>
              <a:rPr lang="en-US" dirty="0" smtClean="0">
                <a:solidFill>
                  <a:srgbClr val="5E5E5E"/>
                </a:solidFill>
              </a:rPr>
              <a:t>Tools&gt;&gt;Query tool</a:t>
            </a:r>
          </a:p>
          <a:p>
            <a:pPr marL="0" indent="0">
              <a:buNone/>
            </a:pPr>
            <a:endParaRPr lang="en-US" dirty="0" smtClean="0">
              <a:solidFill>
                <a:srgbClr val="5E5E5E"/>
              </a:solidFill>
            </a:endParaRPr>
          </a:p>
          <a:p>
            <a:pPr marL="0" indent="0">
              <a:buNone/>
            </a:pPr>
            <a:r>
              <a:rPr lang="en-US" dirty="0" err="1" smtClean="0">
                <a:solidFill>
                  <a:srgbClr val="5E5E5E"/>
                </a:solidFill>
              </a:rPr>
              <a:t>Ctrl+E</a:t>
            </a:r>
            <a:endParaRPr lang="en-US" dirty="0" smtClean="0">
              <a:solidFill>
                <a:srgbClr val="5E5E5E"/>
              </a:solidFill>
            </a:endParaRPr>
          </a:p>
          <a:p>
            <a:pPr marL="0" indent="0">
              <a:buNone/>
            </a:pPr>
            <a:endParaRPr lang="en-US" dirty="0" smtClean="0">
              <a:solidFill>
                <a:srgbClr val="5E5E5E"/>
              </a:solidFill>
            </a:endParaRPr>
          </a:p>
          <a:p>
            <a:pPr marL="0" indent="0">
              <a:buNone/>
            </a:pPr>
            <a:r>
              <a:rPr lang="en-US" dirty="0" smtClean="0">
                <a:solidFill>
                  <a:srgbClr val="5E5E5E"/>
                </a:solidFill>
              </a:rPr>
              <a:t>Toolbar</a:t>
            </a:r>
          </a:p>
          <a:p>
            <a:pPr marL="0" indent="0">
              <a:buNone/>
            </a:pPr>
            <a:endParaRPr lang="en-US" dirty="0" smtClean="0"/>
          </a:p>
          <a:p>
            <a:pPr marL="0" indent="0">
              <a:buNone/>
            </a:pPr>
            <a:endParaRPr lang="en-US" dirty="0"/>
          </a:p>
          <a:p>
            <a:pPr marL="0" indent="0">
              <a:buNone/>
            </a:pPr>
            <a:r>
              <a:rPr lang="en-US" dirty="0" smtClean="0"/>
              <a:t> </a:t>
            </a:r>
            <a:endParaRPr lang="en-US" dirty="0"/>
          </a:p>
        </p:txBody>
      </p:sp>
      <p:sp>
        <p:nvSpPr>
          <p:cNvPr id="5" name="Title 4"/>
          <p:cNvSpPr>
            <a:spLocks noGrp="1"/>
          </p:cNvSpPr>
          <p:nvPr>
            <p:ph type="title"/>
          </p:nvPr>
        </p:nvSpPr>
        <p:spPr/>
        <p:txBody>
          <a:bodyPr>
            <a:normAutofit fontScale="90000"/>
          </a:bodyPr>
          <a:lstStyle/>
          <a:p>
            <a:pPr algn="l"/>
            <a:r>
              <a:rPr lang="en-US" dirty="0" smtClean="0"/>
              <a:t>Query Tool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71750"/>
            <a:ext cx="14287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33349"/>
            <a:ext cx="4497318" cy="452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417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694729"/>
            <a:ext cx="1447800" cy="505421"/>
          </a:xfrm>
        </p:spPr>
        <p:txBody>
          <a:bodyPr>
            <a:normAutofit/>
          </a:bodyPr>
          <a:lstStyle/>
          <a:p>
            <a:pPr marL="0" indent="0">
              <a:buNone/>
            </a:pPr>
            <a:r>
              <a:rPr lang="en-US" dirty="0" smtClean="0">
                <a:solidFill>
                  <a:srgbClr val="5E5E5E"/>
                </a:solidFill>
              </a:rPr>
              <a:t>Tools</a:t>
            </a:r>
          </a:p>
        </p:txBody>
      </p:sp>
      <p:sp>
        <p:nvSpPr>
          <p:cNvPr id="4" name="Title 3"/>
          <p:cNvSpPr>
            <a:spLocks noGrp="1"/>
          </p:cNvSpPr>
          <p:nvPr>
            <p:ph type="title"/>
          </p:nvPr>
        </p:nvSpPr>
        <p:spPr/>
        <p:txBody>
          <a:bodyPr>
            <a:normAutofit fontScale="90000"/>
          </a:bodyPr>
          <a:lstStyle/>
          <a:p>
            <a:pPr algn="l"/>
            <a:r>
              <a:rPr lang="en-US" dirty="0" smtClean="0"/>
              <a:t>SELECT Script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20" y="668059"/>
            <a:ext cx="2057400" cy="275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320" y="3505200"/>
            <a:ext cx="227012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940" y="133350"/>
            <a:ext cx="4498659" cy="452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4780" y="3505200"/>
            <a:ext cx="1981200" cy="1107996"/>
          </a:xfrm>
          <a:prstGeom prst="rect">
            <a:avLst/>
          </a:prstGeom>
          <a:noFill/>
        </p:spPr>
        <p:txBody>
          <a:bodyPr wrap="square" rtlCol="0">
            <a:spAutoFit/>
          </a:bodyPr>
          <a:lstStyle/>
          <a:p>
            <a:r>
              <a:rPr lang="en-US" sz="2400" dirty="0">
                <a:solidFill>
                  <a:srgbClr val="5E5E5E"/>
                </a:solidFill>
                <a:latin typeface="Helvetica" pitchFamily="34" charset="0"/>
              </a:rPr>
              <a:t>Object </a:t>
            </a:r>
          </a:p>
          <a:p>
            <a:r>
              <a:rPr lang="en-US" sz="2400" dirty="0" smtClean="0">
                <a:solidFill>
                  <a:srgbClr val="5E5E5E"/>
                </a:solidFill>
                <a:latin typeface="Helvetica" pitchFamily="34" charset="0"/>
              </a:rPr>
              <a:t>browser  </a:t>
            </a:r>
            <a:endParaRPr lang="en-US" sz="2400" dirty="0">
              <a:solidFill>
                <a:srgbClr val="5E5E5E"/>
              </a:solidFill>
              <a:latin typeface="Helvetica" pitchFamily="34" charset="0"/>
            </a:endParaRPr>
          </a:p>
          <a:p>
            <a:endParaRPr lang="en-US" dirty="0"/>
          </a:p>
        </p:txBody>
      </p:sp>
    </p:spTree>
    <p:extLst>
      <p:ext uri="{BB962C8B-B14F-4D97-AF65-F5344CB8AC3E}">
        <p14:creationId xmlns:p14="http://schemas.microsoft.com/office/powerpoint/2010/main" val="249818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590550"/>
            <a:ext cx="1447800" cy="529590"/>
          </a:xfrm>
        </p:spPr>
        <p:txBody>
          <a:bodyPr>
            <a:normAutofit/>
          </a:bodyPr>
          <a:lstStyle/>
          <a:p>
            <a:pPr marL="0" indent="0">
              <a:buNone/>
            </a:pPr>
            <a:r>
              <a:rPr lang="en-US" sz="2600" dirty="0" smtClean="0">
                <a:solidFill>
                  <a:srgbClr val="5E5E5E"/>
                </a:solidFill>
              </a:rPr>
              <a:t>Tools</a:t>
            </a:r>
            <a:r>
              <a:rPr lang="en-US" dirty="0" smtClean="0"/>
              <a:t> </a:t>
            </a:r>
            <a:endParaRPr lang="en-US" dirty="0"/>
          </a:p>
        </p:txBody>
      </p:sp>
      <p:sp>
        <p:nvSpPr>
          <p:cNvPr id="4" name="Title 3"/>
          <p:cNvSpPr>
            <a:spLocks noGrp="1"/>
          </p:cNvSpPr>
          <p:nvPr>
            <p:ph type="title"/>
          </p:nvPr>
        </p:nvSpPr>
        <p:spPr/>
        <p:txBody>
          <a:bodyPr>
            <a:normAutofit fontScale="90000"/>
          </a:bodyPr>
          <a:lstStyle/>
          <a:p>
            <a:pPr algn="l"/>
            <a:r>
              <a:rPr lang="en-US" dirty="0" smtClean="0"/>
              <a:t>View Data/Apply Filter</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47750"/>
            <a:ext cx="3200400" cy="361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25265"/>
            <a:ext cx="4064971" cy="154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127" y="943927"/>
            <a:ext cx="1760630" cy="64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4"/>
          <p:cNvSpPr txBox="1">
            <a:spLocks/>
          </p:cNvSpPr>
          <p:nvPr/>
        </p:nvSpPr>
        <p:spPr>
          <a:xfrm>
            <a:off x="3581400" y="1045845"/>
            <a:ext cx="1447800" cy="62103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smtClean="0">
                <a:solidFill>
                  <a:srgbClr val="5E5E5E"/>
                </a:solidFill>
              </a:rPr>
              <a:t>Toolbar</a:t>
            </a:r>
          </a:p>
        </p:txBody>
      </p:sp>
      <p:sp>
        <p:nvSpPr>
          <p:cNvPr id="3" name="TextBox 2"/>
          <p:cNvSpPr txBox="1"/>
          <p:nvPr/>
        </p:nvSpPr>
        <p:spPr>
          <a:xfrm>
            <a:off x="3482340" y="2301107"/>
            <a:ext cx="1981200" cy="1107996"/>
          </a:xfrm>
          <a:prstGeom prst="rect">
            <a:avLst/>
          </a:prstGeom>
          <a:noFill/>
        </p:spPr>
        <p:txBody>
          <a:bodyPr wrap="square" rtlCol="0">
            <a:spAutoFit/>
          </a:bodyPr>
          <a:lstStyle/>
          <a:p>
            <a:r>
              <a:rPr lang="en-US" sz="2400" dirty="0">
                <a:solidFill>
                  <a:srgbClr val="5E5E5E"/>
                </a:solidFill>
                <a:latin typeface="Helvetica" pitchFamily="34" charset="0"/>
              </a:rPr>
              <a:t>Object </a:t>
            </a:r>
          </a:p>
          <a:p>
            <a:r>
              <a:rPr lang="en-US" sz="2400" dirty="0" smtClean="0">
                <a:solidFill>
                  <a:srgbClr val="5E5E5E"/>
                </a:solidFill>
                <a:latin typeface="Helvetica" pitchFamily="34" charset="0"/>
              </a:rPr>
              <a:t>browser  </a:t>
            </a:r>
            <a:endParaRPr lang="en-US" sz="2400" dirty="0">
              <a:solidFill>
                <a:srgbClr val="5E5E5E"/>
              </a:solidFill>
              <a:latin typeface="Helvetica" pitchFamily="34" charset="0"/>
            </a:endParaRPr>
          </a:p>
          <a:p>
            <a:endParaRPr lang="en-US" dirty="0"/>
          </a:p>
        </p:txBody>
      </p:sp>
    </p:spTree>
    <p:extLst>
      <p:ext uri="{BB962C8B-B14F-4D97-AF65-F5344CB8AC3E}">
        <p14:creationId xmlns:p14="http://schemas.microsoft.com/office/powerpoint/2010/main" val="1799524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a:t>View Data</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880095"/>
            <a:ext cx="6019800" cy="245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4800" y="3333750"/>
            <a:ext cx="5029200" cy="147732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5E5E5E"/>
                </a:solidFill>
                <a:latin typeface="Helvetica" pitchFamily="34" charset="0"/>
              </a:rPr>
              <a:t>View All Rows</a:t>
            </a:r>
          </a:p>
          <a:p>
            <a:pPr marL="342900" indent="-342900">
              <a:buFont typeface="Arial" panose="020B0604020202020204" pitchFamily="34" charset="0"/>
              <a:buChar char="•"/>
            </a:pPr>
            <a:r>
              <a:rPr lang="en-US" sz="2400" dirty="0" smtClean="0">
                <a:solidFill>
                  <a:srgbClr val="5E5E5E"/>
                </a:solidFill>
                <a:latin typeface="Helvetica" pitchFamily="34" charset="0"/>
              </a:rPr>
              <a:t>View Top/Last 100 rows</a:t>
            </a:r>
          </a:p>
          <a:p>
            <a:pPr marL="342900" indent="-342900">
              <a:buFont typeface="Arial" panose="020B0604020202020204" pitchFamily="34" charset="0"/>
              <a:buChar char="•"/>
            </a:pPr>
            <a:endParaRPr lang="en-US" sz="2400" dirty="0">
              <a:solidFill>
                <a:srgbClr val="5E5E5E"/>
              </a:solidFill>
              <a:latin typeface="Helvetica" pitchFamily="34" charset="0"/>
            </a:endParaRPr>
          </a:p>
          <a:p>
            <a:endParaRPr lang="en-US" dirty="0"/>
          </a:p>
        </p:txBody>
      </p:sp>
    </p:spTree>
    <p:extLst>
      <p:ext uri="{BB962C8B-B14F-4D97-AF65-F5344CB8AC3E}">
        <p14:creationId xmlns:p14="http://schemas.microsoft.com/office/powerpoint/2010/main" val="1344852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Object browser &amp; SQL </a:t>
            </a:r>
            <a:r>
              <a:rPr lang="en-US" dirty="0"/>
              <a:t>p</a:t>
            </a:r>
            <a:r>
              <a:rPr lang="en-US" dirty="0" smtClean="0"/>
              <a:t>ane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76349"/>
            <a:ext cx="4805422" cy="335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666900"/>
            <a:ext cx="6819900" cy="301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V="1">
            <a:off x="1752600" y="666900"/>
            <a:ext cx="381000" cy="23620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5034022" y="3682102"/>
            <a:ext cx="3919478" cy="79464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752600" y="3682102"/>
            <a:ext cx="381000" cy="79464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413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“CREATE VIEW defines a view of a query. The view is not physically materialized. Instead, the query is run every time the view is referenced in a query</a:t>
            </a:r>
            <a:r>
              <a:rPr lang="en-US" dirty="0" smtClean="0"/>
              <a:t>.”</a:t>
            </a:r>
          </a:p>
          <a:p>
            <a:pPr marL="0" indent="0">
              <a:buNone/>
            </a:pPr>
            <a:endParaRPr lang="en-US" dirty="0"/>
          </a:p>
          <a:p>
            <a:pPr marL="0" indent="0">
              <a:buNone/>
            </a:pPr>
            <a:r>
              <a:rPr lang="en-US" dirty="0" smtClean="0"/>
              <a:t> </a:t>
            </a:r>
            <a:endParaRPr lang="en-US" dirty="0"/>
          </a:p>
        </p:txBody>
      </p:sp>
      <p:sp>
        <p:nvSpPr>
          <p:cNvPr id="5" name="Title 4"/>
          <p:cNvSpPr>
            <a:spLocks noGrp="1"/>
          </p:cNvSpPr>
          <p:nvPr>
            <p:ph type="title"/>
          </p:nvPr>
        </p:nvSpPr>
        <p:spPr/>
        <p:txBody>
          <a:bodyPr>
            <a:normAutofit fontScale="90000"/>
          </a:bodyPr>
          <a:lstStyle/>
          <a:p>
            <a:pPr algn="l"/>
            <a:r>
              <a:rPr lang="en-US" dirty="0" smtClean="0"/>
              <a:t>SQL pane</a:t>
            </a:r>
            <a:endParaRPr lang="en-US" dirty="0"/>
          </a:p>
        </p:txBody>
      </p:sp>
      <p:sp>
        <p:nvSpPr>
          <p:cNvPr id="2" name="TextBox 1"/>
          <p:cNvSpPr txBox="1"/>
          <p:nvPr/>
        </p:nvSpPr>
        <p:spPr>
          <a:xfrm>
            <a:off x="2621280" y="4312682"/>
            <a:ext cx="6400800" cy="369332"/>
          </a:xfrm>
          <a:prstGeom prst="rect">
            <a:avLst/>
          </a:prstGeom>
          <a:noFill/>
        </p:spPr>
        <p:txBody>
          <a:bodyPr wrap="square" rtlCol="0">
            <a:spAutoFit/>
          </a:bodyPr>
          <a:lstStyle/>
          <a:p>
            <a:r>
              <a:rPr lang="en-US" dirty="0"/>
              <a:t>https://www.postgresql.org/docs/9.2/static/sql-createview.html</a:t>
            </a:r>
          </a:p>
        </p:txBody>
      </p:sp>
    </p:spTree>
    <p:extLst>
      <p:ext uri="{BB962C8B-B14F-4D97-AF65-F5344CB8AC3E}">
        <p14:creationId xmlns:p14="http://schemas.microsoft.com/office/powerpoint/2010/main" val="4077636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95250"/>
            <a:ext cx="5486400" cy="1161350"/>
          </a:xfrm>
        </p:spPr>
        <p:txBody>
          <a:bodyPr>
            <a:normAutofit fontScale="90000"/>
          </a:bodyPr>
          <a:lstStyle/>
          <a:p>
            <a:pPr algn="l"/>
            <a:r>
              <a:rPr lang="en-US" dirty="0"/>
              <a:t>The </a:t>
            </a:r>
            <a:r>
              <a:rPr lang="en-US" dirty="0" smtClean="0"/>
              <a:t>Insufficient Permissions is the best band name ever.</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135380"/>
            <a:ext cx="580608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044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err="1" smtClean="0"/>
              <a:t>Schema.table</a:t>
            </a:r>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694729"/>
            <a:ext cx="7108285" cy="393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63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pgAdmin</a:t>
            </a:r>
            <a:r>
              <a:rPr lang="en-US" dirty="0"/>
              <a:t>: Drilling Down</a:t>
            </a:r>
            <a:r>
              <a:rPr lang="en-US" dirty="0" smtClean="0"/>
              <a:t>	</a:t>
            </a:r>
            <a:endParaRPr lang="en-US" dirty="0"/>
          </a:p>
        </p:txBody>
      </p:sp>
      <p:sp>
        <p:nvSpPr>
          <p:cNvPr id="3" name="Subtitle 2"/>
          <p:cNvSpPr>
            <a:spLocks noGrp="1"/>
          </p:cNvSpPr>
          <p:nvPr>
            <p:ph type="subTitle" idx="1"/>
          </p:nvPr>
        </p:nvSpPr>
        <p:spPr>
          <a:xfrm>
            <a:off x="304800" y="1795272"/>
            <a:ext cx="4419600" cy="2376678"/>
          </a:xfrm>
        </p:spPr>
        <p:txBody>
          <a:bodyPr>
            <a:normAutofit/>
          </a:bodyPr>
          <a:lstStyle/>
          <a:p>
            <a:r>
              <a:rPr lang="en-US" dirty="0" smtClean="0">
                <a:solidFill>
                  <a:srgbClr val="5E5E5E"/>
                </a:solidFill>
              </a:rPr>
              <a:t>David Noe</a:t>
            </a:r>
          </a:p>
          <a:p>
            <a:r>
              <a:rPr lang="en-US" dirty="0" smtClean="0">
                <a:solidFill>
                  <a:srgbClr val="5E5E5E"/>
                </a:solidFill>
              </a:rPr>
              <a:t>ILS Specialist </a:t>
            </a:r>
          </a:p>
          <a:p>
            <a:r>
              <a:rPr lang="en-US" dirty="0" smtClean="0">
                <a:solidFill>
                  <a:srgbClr val="5E5E5E"/>
                </a:solidFill>
              </a:rPr>
              <a:t>Orange County Library System</a:t>
            </a:r>
          </a:p>
          <a:p>
            <a:r>
              <a:rPr lang="en-US" dirty="0" smtClean="0">
                <a:solidFill>
                  <a:srgbClr val="5E5E5E"/>
                </a:solidFill>
              </a:rPr>
              <a:t>Orlando, FL </a:t>
            </a:r>
          </a:p>
          <a:p>
            <a:r>
              <a:rPr lang="en-US" dirty="0" smtClean="0">
                <a:solidFill>
                  <a:srgbClr val="5E5E5E"/>
                </a:solidFill>
              </a:rPr>
              <a:t>noe.david@ocls.info</a:t>
            </a:r>
            <a:endParaRPr lang="en-US" dirty="0">
              <a:solidFill>
                <a:srgbClr val="5E5E5E"/>
              </a:solidFill>
            </a:endParaRPr>
          </a:p>
        </p:txBody>
      </p:sp>
      <p:cxnSp>
        <p:nvCxnSpPr>
          <p:cNvPr id="14" name="Straight Connector 13"/>
          <p:cNvCxnSpPr/>
          <p:nvPr/>
        </p:nvCxnSpPr>
        <p:spPr>
          <a:xfrm>
            <a:off x="381000" y="1795272"/>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08784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0020" y="1104900"/>
            <a:ext cx="4419600" cy="3733800"/>
          </a:xfrm>
        </p:spPr>
        <p:txBody>
          <a:bodyPr>
            <a:normAutofit fontScale="40000" lnSpcReduction="20000"/>
          </a:bodyPr>
          <a:lstStyle/>
          <a:p>
            <a:pPr marL="0" indent="0">
              <a:buNone/>
            </a:pPr>
            <a:r>
              <a:rPr lang="en-US" dirty="0">
                <a:solidFill>
                  <a:srgbClr val="008000"/>
                </a:solidFill>
              </a:rPr>
              <a:t>-- Table: </a:t>
            </a:r>
            <a:r>
              <a:rPr lang="en-US" dirty="0" err="1">
                <a:solidFill>
                  <a:srgbClr val="008000"/>
                </a:solidFill>
              </a:rPr>
              <a:t>iiirecord.bib_record_item_record_link</a:t>
            </a:r>
            <a:endParaRPr lang="en-US" dirty="0">
              <a:solidFill>
                <a:srgbClr val="008000"/>
              </a:solidFill>
            </a:endParaRPr>
          </a:p>
          <a:p>
            <a:pPr marL="0" indent="0">
              <a:buNone/>
            </a:pPr>
            <a:endParaRPr lang="en-US" dirty="0">
              <a:solidFill>
                <a:srgbClr val="008000"/>
              </a:solidFill>
            </a:endParaRPr>
          </a:p>
          <a:p>
            <a:pPr marL="0" indent="0">
              <a:buNone/>
            </a:pPr>
            <a:r>
              <a:rPr lang="en-US" dirty="0">
                <a:solidFill>
                  <a:srgbClr val="008000"/>
                </a:solidFill>
              </a:rPr>
              <a:t>-- DROP TABLE </a:t>
            </a:r>
            <a:r>
              <a:rPr lang="en-US" dirty="0" err="1">
                <a:solidFill>
                  <a:srgbClr val="008000"/>
                </a:solidFill>
              </a:rPr>
              <a:t>iiirecord.bib_record_item_record_link</a:t>
            </a:r>
            <a:r>
              <a:rPr lang="en-US" dirty="0">
                <a:solidFill>
                  <a:srgbClr val="008000"/>
                </a:solidFill>
              </a:rPr>
              <a:t>;</a:t>
            </a:r>
          </a:p>
          <a:p>
            <a:pPr marL="0" indent="0">
              <a:buNone/>
            </a:pPr>
            <a:endParaRPr lang="en-US" dirty="0">
              <a:solidFill>
                <a:srgbClr val="000000"/>
              </a:solidFill>
            </a:endParaRPr>
          </a:p>
          <a:p>
            <a:pPr marL="0" indent="0">
              <a:buNone/>
            </a:pPr>
            <a:r>
              <a:rPr lang="en-US" dirty="0">
                <a:solidFill>
                  <a:schemeClr val="tx2"/>
                </a:solidFill>
              </a:rPr>
              <a:t>CREATE TABLE</a:t>
            </a:r>
            <a:r>
              <a:rPr lang="en-US" dirty="0">
                <a:solidFill>
                  <a:srgbClr val="000000"/>
                </a:solidFill>
              </a:rPr>
              <a:t> </a:t>
            </a:r>
            <a:r>
              <a:rPr lang="en-US" dirty="0" err="1">
                <a:solidFill>
                  <a:srgbClr val="000000"/>
                </a:solidFill>
              </a:rPr>
              <a:t>iiirecord.bib_record_item_record_link</a:t>
            </a:r>
            <a:endParaRPr lang="en-US" dirty="0">
              <a:solidFill>
                <a:srgbClr val="000000"/>
              </a:solidFill>
            </a:endParaRPr>
          </a:p>
          <a:p>
            <a:pPr marL="0" indent="0">
              <a:buNone/>
            </a:pPr>
            <a:r>
              <a:rPr lang="en-US" dirty="0">
                <a:solidFill>
                  <a:srgbClr val="000000"/>
                </a:solidFill>
              </a:rPr>
              <a:t>(</a:t>
            </a:r>
          </a:p>
          <a:p>
            <a:pPr marL="0" indent="0">
              <a:buNone/>
            </a:pPr>
            <a:r>
              <a:rPr lang="en-US" dirty="0">
                <a:solidFill>
                  <a:srgbClr val="000000"/>
                </a:solidFill>
              </a:rPr>
              <a:t>  id </a:t>
            </a:r>
            <a:r>
              <a:rPr lang="en-US" dirty="0" err="1">
                <a:solidFill>
                  <a:srgbClr val="000000"/>
                </a:solidFill>
              </a:rPr>
              <a:t>bigint</a:t>
            </a:r>
            <a:r>
              <a:rPr lang="en-US" dirty="0">
                <a:solidFill>
                  <a:srgbClr val="000000"/>
                </a:solidFill>
              </a:rPr>
              <a:t> </a:t>
            </a:r>
            <a:r>
              <a:rPr lang="en-US" dirty="0">
                <a:solidFill>
                  <a:schemeClr val="tx2"/>
                </a:solidFill>
              </a:rPr>
              <a:t>NOT NULL DEFAULT</a:t>
            </a:r>
            <a:r>
              <a:rPr lang="en-US" dirty="0">
                <a:solidFill>
                  <a:srgbClr val="000000"/>
                </a:solidFill>
              </a:rPr>
              <a:t> </a:t>
            </a:r>
            <a:r>
              <a:rPr lang="en-US" dirty="0" err="1">
                <a:solidFill>
                  <a:srgbClr val="000000"/>
                </a:solidFill>
              </a:rPr>
              <a:t>nextval</a:t>
            </a:r>
            <a:r>
              <a:rPr lang="en-US" dirty="0">
                <a:solidFill>
                  <a:srgbClr val="000000"/>
                </a:solidFill>
              </a:rPr>
              <a:t>(</a:t>
            </a:r>
            <a:r>
              <a:rPr lang="en-US" dirty="0">
                <a:solidFill>
                  <a:schemeClr val="accent1"/>
                </a:solidFill>
              </a:rPr>
              <a:t>'</a:t>
            </a:r>
            <a:r>
              <a:rPr lang="en-US" dirty="0" err="1">
                <a:solidFill>
                  <a:schemeClr val="accent1"/>
                </a:solidFill>
              </a:rPr>
              <a:t>iiirecord.bib_record_item_record_link_id_seq</a:t>
            </a:r>
            <a:r>
              <a:rPr lang="en-US" dirty="0">
                <a:solidFill>
                  <a:srgbClr val="000000"/>
                </a:solidFill>
              </a:rPr>
              <a:t>'::</a:t>
            </a:r>
            <a:r>
              <a:rPr lang="en-US" dirty="0" err="1">
                <a:solidFill>
                  <a:srgbClr val="000000"/>
                </a:solidFill>
              </a:rPr>
              <a:t>regclass</a:t>
            </a:r>
            <a:r>
              <a:rPr lang="en-US" dirty="0">
                <a:solidFill>
                  <a:srgbClr val="000000"/>
                </a:solidFill>
              </a:rPr>
              <a:t>),</a:t>
            </a:r>
          </a:p>
          <a:p>
            <a:pPr marL="0" indent="0">
              <a:buNone/>
            </a:pPr>
            <a:r>
              <a:rPr lang="en-US" dirty="0">
                <a:solidFill>
                  <a:srgbClr val="000000"/>
                </a:solidFill>
              </a:rPr>
              <a:t>  </a:t>
            </a:r>
            <a:r>
              <a:rPr lang="en-US" dirty="0" err="1">
                <a:solidFill>
                  <a:srgbClr val="000000"/>
                </a:solidFill>
              </a:rPr>
              <a:t>bib_record_id</a:t>
            </a:r>
            <a:r>
              <a:rPr lang="en-US" dirty="0">
                <a:solidFill>
                  <a:srgbClr val="000000"/>
                </a:solidFill>
              </a:rPr>
              <a:t> </a:t>
            </a:r>
            <a:r>
              <a:rPr lang="en-US" dirty="0" err="1">
                <a:solidFill>
                  <a:schemeClr val="tx2"/>
                </a:solidFill>
              </a:rPr>
              <a:t>bigint</a:t>
            </a:r>
            <a:r>
              <a:rPr lang="en-US" dirty="0">
                <a:solidFill>
                  <a:schemeClr val="tx2"/>
                </a:solidFill>
              </a:rPr>
              <a:t> NOT NULL</a:t>
            </a:r>
            <a:r>
              <a:rPr lang="en-US" dirty="0">
                <a:solidFill>
                  <a:srgbClr val="000000"/>
                </a:solidFill>
              </a:rPr>
              <a:t>,</a:t>
            </a:r>
          </a:p>
          <a:p>
            <a:pPr marL="0" indent="0">
              <a:buNone/>
            </a:pPr>
            <a:r>
              <a:rPr lang="en-US" dirty="0">
                <a:solidFill>
                  <a:srgbClr val="000000"/>
                </a:solidFill>
              </a:rPr>
              <a:t>  </a:t>
            </a:r>
            <a:r>
              <a:rPr lang="en-US" dirty="0" err="1">
                <a:solidFill>
                  <a:srgbClr val="000000"/>
                </a:solidFill>
              </a:rPr>
              <a:t>item_record_id</a:t>
            </a:r>
            <a:r>
              <a:rPr lang="en-US" dirty="0">
                <a:solidFill>
                  <a:srgbClr val="000000"/>
                </a:solidFill>
              </a:rPr>
              <a:t> </a:t>
            </a:r>
            <a:r>
              <a:rPr lang="en-US" dirty="0" err="1">
                <a:solidFill>
                  <a:schemeClr val="tx2"/>
                </a:solidFill>
              </a:rPr>
              <a:t>bigint</a:t>
            </a:r>
            <a:r>
              <a:rPr lang="en-US" dirty="0">
                <a:solidFill>
                  <a:schemeClr val="tx2"/>
                </a:solidFill>
              </a:rPr>
              <a:t> NOT NULL</a:t>
            </a:r>
            <a:r>
              <a:rPr lang="en-US" dirty="0">
                <a:solidFill>
                  <a:srgbClr val="000000"/>
                </a:solidFill>
              </a:rPr>
              <a:t>,</a:t>
            </a:r>
          </a:p>
          <a:p>
            <a:pPr marL="0" indent="0">
              <a:buNone/>
            </a:pPr>
            <a:r>
              <a:rPr lang="en-US" dirty="0">
                <a:solidFill>
                  <a:srgbClr val="000000"/>
                </a:solidFill>
              </a:rPr>
              <a:t>  </a:t>
            </a:r>
            <a:r>
              <a:rPr lang="en-US" dirty="0" err="1">
                <a:solidFill>
                  <a:srgbClr val="000000"/>
                </a:solidFill>
              </a:rPr>
              <a:t>items_display_order</a:t>
            </a:r>
            <a:r>
              <a:rPr lang="en-US" dirty="0">
                <a:solidFill>
                  <a:srgbClr val="000000"/>
                </a:solidFill>
              </a:rPr>
              <a:t> </a:t>
            </a:r>
            <a:r>
              <a:rPr lang="en-US" dirty="0">
                <a:solidFill>
                  <a:schemeClr val="tx2"/>
                </a:solidFill>
              </a:rPr>
              <a:t>integer</a:t>
            </a:r>
            <a:r>
              <a:rPr lang="en-US" dirty="0">
                <a:solidFill>
                  <a:srgbClr val="000000"/>
                </a:solidFill>
              </a:rPr>
              <a:t>,</a:t>
            </a:r>
          </a:p>
          <a:p>
            <a:pPr marL="0" indent="0">
              <a:buNone/>
            </a:pPr>
            <a:r>
              <a:rPr lang="en-US" dirty="0">
                <a:solidFill>
                  <a:srgbClr val="000000"/>
                </a:solidFill>
              </a:rPr>
              <a:t>  </a:t>
            </a:r>
            <a:r>
              <a:rPr lang="en-US" dirty="0" err="1">
                <a:solidFill>
                  <a:srgbClr val="000000"/>
                </a:solidFill>
              </a:rPr>
              <a:t>bibs_display_order</a:t>
            </a:r>
            <a:r>
              <a:rPr lang="en-US" dirty="0">
                <a:solidFill>
                  <a:srgbClr val="000000"/>
                </a:solidFill>
              </a:rPr>
              <a:t> </a:t>
            </a:r>
            <a:r>
              <a:rPr lang="en-US" dirty="0">
                <a:solidFill>
                  <a:schemeClr val="tx2"/>
                </a:solidFill>
              </a:rPr>
              <a:t>integer</a:t>
            </a:r>
            <a:r>
              <a:rPr lang="en-US" dirty="0">
                <a:solidFill>
                  <a:srgbClr val="000000"/>
                </a:solidFill>
              </a:rPr>
              <a:t>,</a:t>
            </a:r>
          </a:p>
          <a:p>
            <a:pPr marL="0" indent="0">
              <a:buNone/>
            </a:pPr>
            <a:r>
              <a:rPr lang="en-US" dirty="0">
                <a:solidFill>
                  <a:srgbClr val="000000"/>
                </a:solidFill>
              </a:rPr>
              <a:t>  </a:t>
            </a:r>
            <a:r>
              <a:rPr lang="en-US" dirty="0">
                <a:solidFill>
                  <a:schemeClr val="tx2"/>
                </a:solidFill>
              </a:rPr>
              <a:t>CONSTRAINT</a:t>
            </a:r>
            <a:r>
              <a:rPr lang="en-US" dirty="0">
                <a:solidFill>
                  <a:srgbClr val="000000"/>
                </a:solidFill>
              </a:rPr>
              <a:t> </a:t>
            </a:r>
            <a:r>
              <a:rPr lang="en-US" dirty="0" err="1">
                <a:solidFill>
                  <a:srgbClr val="000000"/>
                </a:solidFill>
              </a:rPr>
              <a:t>pk_bib_record_item_record_link</a:t>
            </a:r>
            <a:r>
              <a:rPr lang="en-US" dirty="0">
                <a:solidFill>
                  <a:srgbClr val="000000"/>
                </a:solidFill>
              </a:rPr>
              <a:t> </a:t>
            </a:r>
            <a:r>
              <a:rPr lang="en-US" dirty="0">
                <a:solidFill>
                  <a:schemeClr val="tx2"/>
                </a:solidFill>
              </a:rPr>
              <a:t>PRIMARY KEY </a:t>
            </a:r>
            <a:r>
              <a:rPr lang="en-US" dirty="0">
                <a:solidFill>
                  <a:srgbClr val="000000"/>
                </a:solidFill>
              </a:rPr>
              <a:t>(id),</a:t>
            </a:r>
          </a:p>
          <a:p>
            <a:pPr marL="0" indent="0">
              <a:buNone/>
            </a:pPr>
            <a:r>
              <a:rPr lang="en-US" dirty="0">
                <a:solidFill>
                  <a:srgbClr val="000000"/>
                </a:solidFill>
              </a:rPr>
              <a:t>  </a:t>
            </a:r>
            <a:r>
              <a:rPr lang="en-US" dirty="0">
                <a:solidFill>
                  <a:schemeClr val="tx2"/>
                </a:solidFill>
              </a:rPr>
              <a:t>CONSTRAINT</a:t>
            </a:r>
            <a:r>
              <a:rPr lang="en-US" dirty="0">
                <a:solidFill>
                  <a:srgbClr val="000000"/>
                </a:solidFill>
              </a:rPr>
              <a:t> </a:t>
            </a:r>
            <a:r>
              <a:rPr lang="en-US" dirty="0" err="1">
                <a:solidFill>
                  <a:srgbClr val="000000"/>
                </a:solidFill>
              </a:rPr>
              <a:t>fk_bib_record_item_record_link_bib_record</a:t>
            </a:r>
            <a:r>
              <a:rPr lang="en-US" dirty="0">
                <a:solidFill>
                  <a:srgbClr val="000000"/>
                </a:solidFill>
              </a:rPr>
              <a:t> </a:t>
            </a:r>
            <a:r>
              <a:rPr lang="en-US" dirty="0">
                <a:solidFill>
                  <a:schemeClr val="tx2"/>
                </a:solidFill>
              </a:rPr>
              <a:t>FOREIGN KEY</a:t>
            </a:r>
            <a:r>
              <a:rPr lang="en-US" dirty="0">
                <a:solidFill>
                  <a:srgbClr val="000000"/>
                </a:solidFill>
              </a:rPr>
              <a:t> (</a:t>
            </a:r>
            <a:r>
              <a:rPr lang="en-US" dirty="0" err="1">
                <a:solidFill>
                  <a:srgbClr val="000000"/>
                </a:solidFill>
              </a:rPr>
              <a:t>bib_record_id</a:t>
            </a:r>
            <a:r>
              <a:rPr lang="en-US" dirty="0">
                <a:solidFill>
                  <a:srgbClr val="000000"/>
                </a:solidFill>
              </a:rPr>
              <a:t>)</a:t>
            </a:r>
          </a:p>
          <a:p>
            <a:pPr marL="0" indent="0">
              <a:buNone/>
            </a:pPr>
            <a:r>
              <a:rPr lang="en-US" dirty="0">
                <a:solidFill>
                  <a:srgbClr val="000000"/>
                </a:solidFill>
              </a:rPr>
              <a:t>      REFERENCES </a:t>
            </a:r>
            <a:r>
              <a:rPr lang="en-US" dirty="0" err="1">
                <a:solidFill>
                  <a:srgbClr val="000000"/>
                </a:solidFill>
              </a:rPr>
              <a:t>iiirecord.bib_record</a:t>
            </a:r>
            <a:r>
              <a:rPr lang="en-US" dirty="0">
                <a:solidFill>
                  <a:srgbClr val="000000"/>
                </a:solidFill>
              </a:rPr>
              <a:t> (id) </a:t>
            </a:r>
            <a:r>
              <a:rPr lang="en-US" dirty="0">
                <a:solidFill>
                  <a:schemeClr val="tx2"/>
                </a:solidFill>
              </a:rPr>
              <a:t>MATCH SIMPLE</a:t>
            </a:r>
          </a:p>
          <a:p>
            <a:pPr marL="0" indent="0">
              <a:buNone/>
            </a:pPr>
            <a:r>
              <a:rPr lang="en-US" dirty="0">
                <a:solidFill>
                  <a:schemeClr val="tx2"/>
                </a:solidFill>
              </a:rPr>
              <a:t>      ON UPDATE NO ACTION ON DELETE CASCADE</a:t>
            </a:r>
            <a:r>
              <a:rPr lang="en-US" dirty="0">
                <a:solidFill>
                  <a:srgbClr val="000000"/>
                </a:solidFill>
              </a:rPr>
              <a:t>,</a:t>
            </a:r>
          </a:p>
          <a:p>
            <a:pPr marL="0" indent="0">
              <a:buNone/>
            </a:pPr>
            <a:r>
              <a:rPr lang="en-US" dirty="0">
                <a:solidFill>
                  <a:srgbClr val="000000"/>
                </a:solidFill>
              </a:rPr>
              <a:t>  </a:t>
            </a:r>
            <a:r>
              <a:rPr lang="en-US" dirty="0">
                <a:solidFill>
                  <a:schemeClr val="tx2"/>
                </a:solidFill>
              </a:rPr>
              <a:t>CONSTRAINT</a:t>
            </a:r>
            <a:r>
              <a:rPr lang="en-US" dirty="0">
                <a:solidFill>
                  <a:srgbClr val="000000"/>
                </a:solidFill>
              </a:rPr>
              <a:t> </a:t>
            </a:r>
            <a:r>
              <a:rPr lang="en-US" dirty="0" err="1">
                <a:solidFill>
                  <a:srgbClr val="000000"/>
                </a:solidFill>
              </a:rPr>
              <a:t>fk_bib_record_item_record_link_item_record</a:t>
            </a:r>
            <a:r>
              <a:rPr lang="en-US" dirty="0">
                <a:solidFill>
                  <a:srgbClr val="000000"/>
                </a:solidFill>
              </a:rPr>
              <a:t> </a:t>
            </a:r>
            <a:r>
              <a:rPr lang="en-US" dirty="0">
                <a:solidFill>
                  <a:schemeClr val="tx2"/>
                </a:solidFill>
              </a:rPr>
              <a:t>FOREIGN KEY</a:t>
            </a:r>
            <a:r>
              <a:rPr lang="en-US" dirty="0">
                <a:solidFill>
                  <a:srgbClr val="000000"/>
                </a:solidFill>
              </a:rPr>
              <a:t> (</a:t>
            </a:r>
            <a:r>
              <a:rPr lang="en-US" dirty="0" err="1">
                <a:solidFill>
                  <a:srgbClr val="000000"/>
                </a:solidFill>
              </a:rPr>
              <a:t>item_record_id</a:t>
            </a:r>
            <a:r>
              <a:rPr lang="en-US" dirty="0">
                <a:solidFill>
                  <a:srgbClr val="000000"/>
                </a:solidFill>
              </a:rPr>
              <a:t>)</a:t>
            </a:r>
          </a:p>
          <a:p>
            <a:pPr marL="0" indent="0">
              <a:buNone/>
            </a:pPr>
            <a:r>
              <a:rPr lang="en-US" dirty="0">
                <a:solidFill>
                  <a:srgbClr val="000000"/>
                </a:solidFill>
              </a:rPr>
              <a:t>      </a:t>
            </a:r>
            <a:r>
              <a:rPr lang="en-US" dirty="0">
                <a:solidFill>
                  <a:schemeClr val="tx2"/>
                </a:solidFill>
              </a:rPr>
              <a:t>REFERENCES</a:t>
            </a:r>
            <a:r>
              <a:rPr lang="en-US" dirty="0">
                <a:solidFill>
                  <a:srgbClr val="000000"/>
                </a:solidFill>
              </a:rPr>
              <a:t> </a:t>
            </a:r>
            <a:r>
              <a:rPr lang="en-US" dirty="0" err="1">
                <a:solidFill>
                  <a:srgbClr val="000000"/>
                </a:solidFill>
              </a:rPr>
              <a:t>iiirecord.item_record</a:t>
            </a:r>
            <a:r>
              <a:rPr lang="en-US" dirty="0">
                <a:solidFill>
                  <a:srgbClr val="000000"/>
                </a:solidFill>
              </a:rPr>
              <a:t> (id) </a:t>
            </a:r>
            <a:r>
              <a:rPr lang="en-US" dirty="0">
                <a:solidFill>
                  <a:schemeClr val="tx2"/>
                </a:solidFill>
              </a:rPr>
              <a:t>MATCH SIMPLE</a:t>
            </a:r>
          </a:p>
          <a:p>
            <a:pPr marL="0" indent="0">
              <a:buNone/>
            </a:pPr>
            <a:r>
              <a:rPr lang="en-US" dirty="0">
                <a:solidFill>
                  <a:schemeClr val="tx2"/>
                </a:solidFill>
              </a:rPr>
              <a:t>      ON UPDATE NO ACTION ON DELETE CASCADE</a:t>
            </a:r>
            <a:r>
              <a:rPr lang="en-US" dirty="0">
                <a:solidFill>
                  <a:srgbClr val="000000"/>
                </a:solidFill>
              </a:rPr>
              <a:t>,</a:t>
            </a:r>
          </a:p>
          <a:p>
            <a:pPr marL="0" indent="0">
              <a:buNone/>
            </a:pPr>
            <a:r>
              <a:rPr lang="en-US" dirty="0">
                <a:solidFill>
                  <a:srgbClr val="000000"/>
                </a:solidFill>
              </a:rPr>
              <a:t>  </a:t>
            </a:r>
            <a:r>
              <a:rPr lang="en-US" dirty="0">
                <a:solidFill>
                  <a:schemeClr val="tx2"/>
                </a:solidFill>
              </a:rPr>
              <a:t>CONSTRAINT</a:t>
            </a:r>
            <a:r>
              <a:rPr lang="en-US" dirty="0">
                <a:solidFill>
                  <a:srgbClr val="000000"/>
                </a:solidFill>
              </a:rPr>
              <a:t> </a:t>
            </a:r>
            <a:r>
              <a:rPr lang="en-US" dirty="0" err="1">
                <a:solidFill>
                  <a:srgbClr val="000000"/>
                </a:solidFill>
              </a:rPr>
              <a:t>uc_bib_record_item_record_link</a:t>
            </a:r>
            <a:r>
              <a:rPr lang="en-US" dirty="0">
                <a:solidFill>
                  <a:srgbClr val="000000"/>
                </a:solidFill>
              </a:rPr>
              <a:t> </a:t>
            </a:r>
            <a:r>
              <a:rPr lang="en-US" dirty="0">
                <a:solidFill>
                  <a:schemeClr val="tx2"/>
                </a:solidFill>
              </a:rPr>
              <a:t>UNIQUE</a:t>
            </a:r>
            <a:r>
              <a:rPr lang="en-US" dirty="0">
                <a:solidFill>
                  <a:srgbClr val="000000"/>
                </a:solidFill>
              </a:rPr>
              <a:t> (</a:t>
            </a:r>
            <a:r>
              <a:rPr lang="en-US" dirty="0" err="1">
                <a:solidFill>
                  <a:srgbClr val="000000"/>
                </a:solidFill>
              </a:rPr>
              <a:t>bib_record_id</a:t>
            </a:r>
            <a:r>
              <a:rPr lang="en-US" dirty="0">
                <a:solidFill>
                  <a:srgbClr val="000000"/>
                </a:solidFill>
              </a:rPr>
              <a:t>, </a:t>
            </a:r>
            <a:r>
              <a:rPr lang="en-US" dirty="0" err="1">
                <a:solidFill>
                  <a:srgbClr val="000000"/>
                </a:solidFill>
              </a:rPr>
              <a:t>item_record_id</a:t>
            </a:r>
            <a:r>
              <a:rPr lang="en-US" dirty="0">
                <a:solidFill>
                  <a:srgbClr val="000000"/>
                </a:solidFill>
              </a:rPr>
              <a:t>)</a:t>
            </a:r>
          </a:p>
          <a:p>
            <a:pPr marL="0" indent="0">
              <a:buNone/>
            </a:pPr>
            <a:r>
              <a:rPr lang="en-US" dirty="0" smtClean="0">
                <a:solidFill>
                  <a:srgbClr val="000000"/>
                </a:solidFill>
              </a:rPr>
              <a:t>)</a:t>
            </a:r>
            <a:endParaRPr lang="en-US" dirty="0">
              <a:solidFill>
                <a:srgbClr val="000000"/>
              </a:solidFill>
            </a:endParaRPr>
          </a:p>
        </p:txBody>
      </p:sp>
      <p:sp>
        <p:nvSpPr>
          <p:cNvPr id="5" name="Title 4"/>
          <p:cNvSpPr>
            <a:spLocks noGrp="1"/>
          </p:cNvSpPr>
          <p:nvPr>
            <p:ph type="title"/>
          </p:nvPr>
        </p:nvSpPr>
        <p:spPr/>
        <p:txBody>
          <a:bodyPr>
            <a:normAutofit fontScale="90000"/>
          </a:bodyPr>
          <a:lstStyle/>
          <a:p>
            <a:pPr algn="l"/>
            <a:r>
              <a:rPr lang="en-US" dirty="0" smtClean="0"/>
              <a:t>Simple example table</a:t>
            </a:r>
            <a:endParaRPr lang="en-US" dirty="0"/>
          </a:p>
        </p:txBody>
      </p:sp>
      <p:sp>
        <p:nvSpPr>
          <p:cNvPr id="7" name="Content Placeholder 5"/>
          <p:cNvSpPr txBox="1">
            <a:spLocks/>
          </p:cNvSpPr>
          <p:nvPr/>
        </p:nvSpPr>
        <p:spPr>
          <a:xfrm>
            <a:off x="4495800" y="1123950"/>
            <a:ext cx="4419600" cy="3733800"/>
          </a:xfrm>
          <a:prstGeom prst="rect">
            <a:avLst/>
          </a:prstGeom>
          <a:ln>
            <a:noFill/>
          </a:ln>
        </p:spPr>
        <p:txBody>
          <a:bodyPr vert="horz" lIns="91440" tIns="45720" rIns="91440" bIns="45720" rtlCol="0">
            <a:normAutofit fontScale="40000" lnSpcReduction="20000"/>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tx2"/>
                </a:solidFill>
              </a:rPr>
              <a:t>WITH</a:t>
            </a:r>
            <a:r>
              <a:rPr lang="en-US" dirty="0">
                <a:solidFill>
                  <a:srgbClr val="000000"/>
                </a:solidFill>
              </a:rPr>
              <a:t> (</a:t>
            </a:r>
          </a:p>
          <a:p>
            <a:pPr marL="0" indent="0">
              <a:buNone/>
            </a:pPr>
            <a:r>
              <a:rPr lang="en-US" dirty="0">
                <a:solidFill>
                  <a:srgbClr val="000000"/>
                </a:solidFill>
              </a:rPr>
              <a:t>  </a:t>
            </a:r>
            <a:r>
              <a:rPr lang="en-US" dirty="0">
                <a:solidFill>
                  <a:schemeClr val="tx2"/>
                </a:solidFill>
              </a:rPr>
              <a:t>OIDS=FALSE</a:t>
            </a:r>
          </a:p>
          <a:p>
            <a:pPr marL="0" indent="0">
              <a:buNone/>
            </a:pPr>
            <a:r>
              <a:rPr lang="en-US" dirty="0">
                <a:solidFill>
                  <a:srgbClr val="000000"/>
                </a:solidFill>
              </a:rPr>
              <a:t>);</a:t>
            </a:r>
          </a:p>
          <a:p>
            <a:pPr marL="0" indent="0">
              <a:buFont typeface="Arial"/>
              <a:buNone/>
            </a:pPr>
            <a:endParaRPr lang="en-US" dirty="0" smtClean="0">
              <a:solidFill>
                <a:srgbClr val="000000"/>
              </a:solidFill>
            </a:endParaRPr>
          </a:p>
          <a:p>
            <a:pPr marL="0" indent="0">
              <a:buFont typeface="Arial"/>
              <a:buNone/>
            </a:pPr>
            <a:r>
              <a:rPr lang="en-US" dirty="0" smtClean="0">
                <a:solidFill>
                  <a:schemeClr val="tx2"/>
                </a:solidFill>
              </a:rPr>
              <a:t>ALTER TABLE</a:t>
            </a:r>
            <a:r>
              <a:rPr lang="en-US" dirty="0" smtClean="0">
                <a:solidFill>
                  <a:srgbClr val="000000"/>
                </a:solidFill>
              </a:rPr>
              <a:t> </a:t>
            </a:r>
            <a:r>
              <a:rPr lang="en-US" dirty="0" err="1" smtClean="0">
                <a:solidFill>
                  <a:srgbClr val="000000"/>
                </a:solidFill>
              </a:rPr>
              <a:t>iiirecord.bib_record_item_record_link</a:t>
            </a:r>
            <a:endParaRPr lang="en-US" dirty="0" smtClean="0">
              <a:solidFill>
                <a:srgbClr val="000000"/>
              </a:solidFill>
            </a:endParaRPr>
          </a:p>
          <a:p>
            <a:pPr marL="0" indent="0">
              <a:buFont typeface="Arial"/>
              <a:buNone/>
            </a:pPr>
            <a:r>
              <a:rPr lang="en-US" dirty="0" smtClean="0">
                <a:solidFill>
                  <a:srgbClr val="000000"/>
                </a:solidFill>
              </a:rPr>
              <a:t>  </a:t>
            </a:r>
            <a:r>
              <a:rPr lang="en-US" dirty="0" smtClean="0">
                <a:solidFill>
                  <a:schemeClr val="tx2"/>
                </a:solidFill>
              </a:rPr>
              <a:t>OWNER TO </a:t>
            </a:r>
            <a:r>
              <a:rPr lang="en-US" dirty="0" err="1" smtClean="0">
                <a:solidFill>
                  <a:srgbClr val="000000"/>
                </a:solidFill>
              </a:rPr>
              <a:t>pdroot</a:t>
            </a:r>
            <a:r>
              <a:rPr lang="en-US" dirty="0" smtClean="0">
                <a:solidFill>
                  <a:srgbClr val="000000"/>
                </a:solidFill>
              </a:rPr>
              <a:t>;</a:t>
            </a:r>
          </a:p>
          <a:p>
            <a:pPr marL="0" indent="0">
              <a:buFont typeface="Arial"/>
              <a:buNone/>
            </a:pPr>
            <a:r>
              <a:rPr lang="en-US" dirty="0" smtClean="0">
                <a:solidFill>
                  <a:schemeClr val="tx2"/>
                </a:solidFill>
              </a:rPr>
              <a:t>GRANT ALL ON TABLE</a:t>
            </a:r>
            <a:r>
              <a:rPr lang="en-US" dirty="0" smtClean="0">
                <a:solidFill>
                  <a:srgbClr val="000000"/>
                </a:solidFill>
              </a:rPr>
              <a:t> </a:t>
            </a:r>
            <a:r>
              <a:rPr lang="en-US" dirty="0" err="1" smtClean="0">
                <a:solidFill>
                  <a:srgbClr val="000000"/>
                </a:solidFill>
              </a:rPr>
              <a:t>iiirecord.bib_record_item_record_link</a:t>
            </a:r>
            <a:r>
              <a:rPr lang="en-US" dirty="0" smtClean="0">
                <a:solidFill>
                  <a:srgbClr val="000000"/>
                </a:solidFill>
              </a:rPr>
              <a:t> </a:t>
            </a:r>
            <a:r>
              <a:rPr lang="en-US" dirty="0" smtClean="0">
                <a:solidFill>
                  <a:schemeClr val="tx2"/>
                </a:solidFill>
              </a:rPr>
              <a:t>TO</a:t>
            </a:r>
            <a:r>
              <a:rPr lang="en-US" dirty="0" smtClean="0">
                <a:solidFill>
                  <a:srgbClr val="000000"/>
                </a:solidFill>
              </a:rPr>
              <a:t> </a:t>
            </a:r>
            <a:r>
              <a:rPr lang="en-US" dirty="0" err="1" smtClean="0">
                <a:solidFill>
                  <a:srgbClr val="000000"/>
                </a:solidFill>
              </a:rPr>
              <a:t>pdroot</a:t>
            </a:r>
            <a:r>
              <a:rPr lang="en-US" dirty="0" smtClean="0">
                <a:solidFill>
                  <a:srgbClr val="000000"/>
                </a:solidFill>
              </a:rPr>
              <a:t>;</a:t>
            </a:r>
          </a:p>
          <a:p>
            <a:pPr marL="0" indent="0">
              <a:buFont typeface="Arial"/>
              <a:buNone/>
            </a:pPr>
            <a:r>
              <a:rPr lang="en-US" dirty="0" smtClean="0">
                <a:solidFill>
                  <a:schemeClr val="tx2"/>
                </a:solidFill>
              </a:rPr>
              <a:t>GRANT SELECT ON TABLE</a:t>
            </a:r>
            <a:r>
              <a:rPr lang="en-US" dirty="0" smtClean="0">
                <a:solidFill>
                  <a:srgbClr val="000000"/>
                </a:solidFill>
              </a:rPr>
              <a:t> </a:t>
            </a:r>
            <a:r>
              <a:rPr lang="en-US" dirty="0" err="1" smtClean="0">
                <a:solidFill>
                  <a:srgbClr val="000000"/>
                </a:solidFill>
              </a:rPr>
              <a:t>iiirecord.bib_record_item_record_link</a:t>
            </a:r>
            <a:r>
              <a:rPr lang="en-US" dirty="0" smtClean="0">
                <a:solidFill>
                  <a:srgbClr val="000000"/>
                </a:solidFill>
              </a:rPr>
              <a:t> </a:t>
            </a:r>
            <a:r>
              <a:rPr lang="en-US" dirty="0" smtClean="0">
                <a:solidFill>
                  <a:schemeClr val="tx2"/>
                </a:solidFill>
              </a:rPr>
              <a:t>TO</a:t>
            </a:r>
            <a:r>
              <a:rPr lang="en-US" dirty="0" smtClean="0">
                <a:solidFill>
                  <a:srgbClr val="000000"/>
                </a:solidFill>
              </a:rPr>
              <a:t> iii;</a:t>
            </a:r>
          </a:p>
          <a:p>
            <a:pPr marL="0" indent="0">
              <a:buFont typeface="Arial"/>
              <a:buNone/>
            </a:pPr>
            <a:r>
              <a:rPr lang="en-US" dirty="0" smtClean="0">
                <a:solidFill>
                  <a:schemeClr val="tx2"/>
                </a:solidFill>
              </a:rPr>
              <a:t>GRANT SELECT ON TABLE</a:t>
            </a:r>
            <a:r>
              <a:rPr lang="en-US" dirty="0" smtClean="0">
                <a:solidFill>
                  <a:srgbClr val="000000"/>
                </a:solidFill>
              </a:rPr>
              <a:t> </a:t>
            </a:r>
            <a:r>
              <a:rPr lang="en-US" dirty="0" err="1" smtClean="0">
                <a:solidFill>
                  <a:srgbClr val="000000"/>
                </a:solidFill>
              </a:rPr>
              <a:t>iiirecord.bib_record_item_record_link</a:t>
            </a:r>
            <a:r>
              <a:rPr lang="en-US" dirty="0" smtClean="0">
                <a:solidFill>
                  <a:srgbClr val="000000"/>
                </a:solidFill>
              </a:rPr>
              <a:t> </a:t>
            </a:r>
            <a:r>
              <a:rPr lang="en-US" dirty="0" smtClean="0">
                <a:solidFill>
                  <a:schemeClr val="tx2"/>
                </a:solidFill>
              </a:rPr>
              <a:t>TO</a:t>
            </a:r>
            <a:r>
              <a:rPr lang="en-US" dirty="0" smtClean="0">
                <a:solidFill>
                  <a:srgbClr val="000000"/>
                </a:solidFill>
              </a:rPr>
              <a:t> </a:t>
            </a:r>
            <a:r>
              <a:rPr lang="en-US" dirty="0" err="1" smtClean="0">
                <a:solidFill>
                  <a:srgbClr val="000000"/>
                </a:solidFill>
              </a:rPr>
              <a:t>iiipriv</a:t>
            </a:r>
            <a:r>
              <a:rPr lang="en-US" dirty="0" smtClean="0">
                <a:solidFill>
                  <a:srgbClr val="000000"/>
                </a:solidFill>
              </a:rPr>
              <a:t>;</a:t>
            </a:r>
          </a:p>
          <a:p>
            <a:pPr marL="0" indent="0">
              <a:buFont typeface="Arial"/>
              <a:buNone/>
            </a:pPr>
            <a:r>
              <a:rPr lang="en-US" dirty="0" smtClean="0">
                <a:solidFill>
                  <a:schemeClr val="tx2"/>
                </a:solidFill>
              </a:rPr>
              <a:t>GRANT SELECT, UPDATE, INSERT, DELETE ON TABLE</a:t>
            </a:r>
            <a:r>
              <a:rPr lang="en-US" dirty="0" smtClean="0">
                <a:solidFill>
                  <a:srgbClr val="000000"/>
                </a:solidFill>
              </a:rPr>
              <a:t> </a:t>
            </a:r>
            <a:r>
              <a:rPr lang="en-US" dirty="0" err="1" smtClean="0">
                <a:solidFill>
                  <a:srgbClr val="000000"/>
                </a:solidFill>
              </a:rPr>
              <a:t>iiirecord.bib_record_item_record_link</a:t>
            </a:r>
            <a:r>
              <a:rPr lang="en-US" dirty="0" smtClean="0">
                <a:solidFill>
                  <a:srgbClr val="000000"/>
                </a:solidFill>
              </a:rPr>
              <a:t> </a:t>
            </a:r>
            <a:r>
              <a:rPr lang="en-US" dirty="0" smtClean="0">
                <a:solidFill>
                  <a:schemeClr val="tx2"/>
                </a:solidFill>
              </a:rPr>
              <a:t>TO</a:t>
            </a:r>
            <a:r>
              <a:rPr lang="en-US" dirty="0" smtClean="0">
                <a:solidFill>
                  <a:srgbClr val="000000"/>
                </a:solidFill>
              </a:rPr>
              <a:t> </a:t>
            </a:r>
            <a:r>
              <a:rPr lang="en-US" dirty="0" err="1" smtClean="0">
                <a:solidFill>
                  <a:srgbClr val="000000"/>
                </a:solidFill>
              </a:rPr>
              <a:t>iiiapp</a:t>
            </a:r>
            <a:r>
              <a:rPr lang="en-US" dirty="0" smtClean="0">
                <a:solidFill>
                  <a:srgbClr val="000000"/>
                </a:solidFill>
              </a:rPr>
              <a:t>;</a:t>
            </a:r>
          </a:p>
          <a:p>
            <a:pPr marL="0" indent="0">
              <a:buFont typeface="Arial"/>
              <a:buNone/>
            </a:pPr>
            <a:endParaRPr lang="en-US" dirty="0" smtClean="0">
              <a:solidFill>
                <a:srgbClr val="000000"/>
              </a:solidFill>
            </a:endParaRPr>
          </a:p>
          <a:p>
            <a:pPr marL="0" indent="0">
              <a:buFont typeface="Arial"/>
              <a:buNone/>
            </a:pPr>
            <a:r>
              <a:rPr lang="en-US" dirty="0" smtClean="0">
                <a:solidFill>
                  <a:srgbClr val="008000"/>
                </a:solidFill>
              </a:rPr>
              <a:t>-- Index: </a:t>
            </a:r>
            <a:r>
              <a:rPr lang="en-US" dirty="0" err="1" smtClean="0">
                <a:solidFill>
                  <a:srgbClr val="008000"/>
                </a:solidFill>
              </a:rPr>
              <a:t>iiirecord.item_record_id_index</a:t>
            </a:r>
            <a:endParaRPr lang="en-US" dirty="0" smtClean="0">
              <a:solidFill>
                <a:srgbClr val="008000"/>
              </a:solidFill>
            </a:endParaRPr>
          </a:p>
          <a:p>
            <a:pPr marL="0" indent="0">
              <a:buFont typeface="Arial"/>
              <a:buNone/>
            </a:pPr>
            <a:endParaRPr lang="en-US" dirty="0" smtClean="0">
              <a:solidFill>
                <a:srgbClr val="008000"/>
              </a:solidFill>
            </a:endParaRPr>
          </a:p>
          <a:p>
            <a:pPr marL="0" indent="0">
              <a:buFont typeface="Arial"/>
              <a:buNone/>
            </a:pPr>
            <a:r>
              <a:rPr lang="en-US" dirty="0" smtClean="0">
                <a:solidFill>
                  <a:srgbClr val="008000"/>
                </a:solidFill>
              </a:rPr>
              <a:t>-- DROP INDEX </a:t>
            </a:r>
            <a:r>
              <a:rPr lang="en-US" dirty="0" err="1" smtClean="0">
                <a:solidFill>
                  <a:srgbClr val="008000"/>
                </a:solidFill>
              </a:rPr>
              <a:t>iiirecord.item_record_id_index</a:t>
            </a:r>
            <a:r>
              <a:rPr lang="en-US" dirty="0" smtClean="0">
                <a:solidFill>
                  <a:srgbClr val="008000"/>
                </a:solidFill>
              </a:rPr>
              <a:t>;</a:t>
            </a:r>
          </a:p>
          <a:p>
            <a:pPr marL="0" indent="0">
              <a:buFont typeface="Arial"/>
              <a:buNone/>
            </a:pPr>
            <a:endParaRPr lang="en-US" dirty="0" smtClean="0">
              <a:solidFill>
                <a:srgbClr val="000000"/>
              </a:solidFill>
            </a:endParaRPr>
          </a:p>
          <a:p>
            <a:pPr marL="0" indent="0">
              <a:buFont typeface="Arial"/>
              <a:buNone/>
            </a:pPr>
            <a:r>
              <a:rPr lang="en-US" dirty="0" smtClean="0">
                <a:solidFill>
                  <a:schemeClr val="tx2"/>
                </a:solidFill>
              </a:rPr>
              <a:t>CREATE INDEX </a:t>
            </a:r>
            <a:r>
              <a:rPr lang="en-US" dirty="0" err="1" smtClean="0">
                <a:solidFill>
                  <a:srgbClr val="000000"/>
                </a:solidFill>
              </a:rPr>
              <a:t>item_record_id_index</a:t>
            </a:r>
            <a:endParaRPr lang="en-US" dirty="0" smtClean="0">
              <a:solidFill>
                <a:srgbClr val="000000"/>
              </a:solidFill>
            </a:endParaRPr>
          </a:p>
          <a:p>
            <a:pPr marL="0" indent="0">
              <a:buFont typeface="Arial"/>
              <a:buNone/>
            </a:pPr>
            <a:r>
              <a:rPr lang="en-US" dirty="0" smtClean="0">
                <a:solidFill>
                  <a:srgbClr val="000000"/>
                </a:solidFill>
              </a:rPr>
              <a:t>  </a:t>
            </a:r>
            <a:r>
              <a:rPr lang="en-US" dirty="0" smtClean="0">
                <a:solidFill>
                  <a:schemeClr val="tx2"/>
                </a:solidFill>
              </a:rPr>
              <a:t>ON</a:t>
            </a:r>
            <a:r>
              <a:rPr lang="en-US" dirty="0" smtClean="0">
                <a:solidFill>
                  <a:srgbClr val="000000"/>
                </a:solidFill>
              </a:rPr>
              <a:t> </a:t>
            </a:r>
            <a:r>
              <a:rPr lang="en-US" dirty="0" err="1" smtClean="0">
                <a:solidFill>
                  <a:srgbClr val="000000"/>
                </a:solidFill>
              </a:rPr>
              <a:t>iiirecord.bib_record_item_record_link</a:t>
            </a:r>
            <a:endParaRPr lang="en-US" dirty="0" smtClean="0">
              <a:solidFill>
                <a:srgbClr val="000000"/>
              </a:solidFill>
            </a:endParaRPr>
          </a:p>
          <a:p>
            <a:pPr marL="0" indent="0">
              <a:buFont typeface="Arial"/>
              <a:buNone/>
            </a:pPr>
            <a:r>
              <a:rPr lang="en-US" dirty="0" smtClean="0">
                <a:solidFill>
                  <a:srgbClr val="000000"/>
                </a:solidFill>
              </a:rPr>
              <a:t>  </a:t>
            </a:r>
            <a:r>
              <a:rPr lang="en-US" dirty="0" smtClean="0">
                <a:solidFill>
                  <a:schemeClr val="tx2"/>
                </a:solidFill>
              </a:rPr>
              <a:t>USING</a:t>
            </a:r>
            <a:r>
              <a:rPr lang="en-US" dirty="0" smtClean="0">
                <a:solidFill>
                  <a:srgbClr val="000000"/>
                </a:solidFill>
              </a:rPr>
              <a:t> </a:t>
            </a:r>
            <a:r>
              <a:rPr lang="en-US" dirty="0" err="1" smtClean="0">
                <a:solidFill>
                  <a:srgbClr val="000000"/>
                </a:solidFill>
              </a:rPr>
              <a:t>btree</a:t>
            </a:r>
            <a:endParaRPr lang="en-US" dirty="0" smtClean="0">
              <a:solidFill>
                <a:srgbClr val="000000"/>
              </a:solidFill>
            </a:endParaRPr>
          </a:p>
          <a:p>
            <a:pPr marL="0" indent="0">
              <a:buFont typeface="Arial"/>
              <a:buNone/>
            </a:pPr>
            <a:r>
              <a:rPr lang="en-US" dirty="0" smtClean="0">
                <a:solidFill>
                  <a:srgbClr val="000000"/>
                </a:solidFill>
              </a:rPr>
              <a:t>  (</a:t>
            </a:r>
            <a:r>
              <a:rPr lang="en-US" dirty="0" err="1" smtClean="0">
                <a:solidFill>
                  <a:srgbClr val="000000"/>
                </a:solidFill>
              </a:rPr>
              <a:t>item_record_id</a:t>
            </a:r>
            <a:r>
              <a:rPr lang="en-US" dirty="0" smtClean="0">
                <a:solidFill>
                  <a:srgbClr val="000000"/>
                </a:solidFill>
              </a:rPr>
              <a:t>);</a:t>
            </a:r>
          </a:p>
          <a:p>
            <a:pPr marL="0" indent="0">
              <a:buFont typeface="Arial"/>
              <a:buNone/>
            </a:pPr>
            <a:endParaRPr lang="en-US" dirty="0" smtClean="0">
              <a:solidFill>
                <a:srgbClr val="000000"/>
              </a:solidFill>
            </a:endParaRPr>
          </a:p>
          <a:p>
            <a:pPr marL="0" indent="0">
              <a:buFont typeface="Arial"/>
              <a:buNone/>
            </a:pPr>
            <a:endParaRPr lang="en-US" dirty="0">
              <a:solidFill>
                <a:srgbClr val="5E5E5E"/>
              </a:solidFill>
            </a:endParaRPr>
          </a:p>
        </p:txBody>
      </p:sp>
      <p:sp>
        <p:nvSpPr>
          <p:cNvPr id="8" name="Title 4"/>
          <p:cNvSpPr txBox="1">
            <a:spLocks/>
          </p:cNvSpPr>
          <p:nvPr/>
        </p:nvSpPr>
        <p:spPr>
          <a:xfrm>
            <a:off x="152400" y="570249"/>
            <a:ext cx="8763000" cy="56137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200" b="1" kern="1200">
                <a:solidFill>
                  <a:srgbClr val="7030A0"/>
                </a:solidFill>
                <a:latin typeface="Helvetica"/>
                <a:ea typeface="+mj-ea"/>
                <a:cs typeface="Helvetica"/>
              </a:defRPr>
            </a:lvl1pPr>
          </a:lstStyle>
          <a:p>
            <a:pPr algn="l"/>
            <a:r>
              <a:rPr lang="en-US" sz="2400" dirty="0" err="1" smtClean="0">
                <a:solidFill>
                  <a:srgbClr val="5E5E5E"/>
                </a:solidFill>
              </a:rPr>
              <a:t>iiirecord.bib_record_item_record_link</a:t>
            </a:r>
            <a:endParaRPr lang="en-US" sz="2400" dirty="0">
              <a:solidFill>
                <a:srgbClr val="5E5E5E"/>
              </a:solidFill>
            </a:endParaRPr>
          </a:p>
        </p:txBody>
      </p:sp>
      <p:sp>
        <p:nvSpPr>
          <p:cNvPr id="2" name="Oval 1"/>
          <p:cNvSpPr/>
          <p:nvPr/>
        </p:nvSpPr>
        <p:spPr>
          <a:xfrm>
            <a:off x="160020" y="1581150"/>
            <a:ext cx="105918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4495800" y="3562350"/>
            <a:ext cx="10668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636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09800"/>
            <a:ext cx="533400" cy="457200"/>
          </a:xfrm>
          <a:prstGeom prst="rect">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normAutofit fontScale="55000" lnSpcReduction="20000"/>
          </a:bodyPr>
          <a:lstStyle/>
          <a:p>
            <a:pPr marL="0" indent="0">
              <a:buNone/>
            </a:pPr>
            <a:r>
              <a:rPr lang="en-US" dirty="0">
                <a:solidFill>
                  <a:srgbClr val="008000"/>
                </a:solidFill>
              </a:rPr>
              <a:t>-- View: </a:t>
            </a:r>
            <a:r>
              <a:rPr lang="en-US" dirty="0" err="1">
                <a:solidFill>
                  <a:srgbClr val="008000"/>
                </a:solidFill>
              </a:rPr>
              <a:t>sierra_view.circ_trans</a:t>
            </a:r>
            <a:endParaRPr lang="en-US" dirty="0">
              <a:solidFill>
                <a:srgbClr val="008000"/>
              </a:solidFill>
            </a:endParaRPr>
          </a:p>
          <a:p>
            <a:pPr marL="0" indent="0">
              <a:buNone/>
            </a:pPr>
            <a:r>
              <a:rPr lang="en-US" dirty="0" smtClean="0">
                <a:solidFill>
                  <a:schemeClr val="tx2"/>
                </a:solidFill>
              </a:rPr>
              <a:t>CREATE </a:t>
            </a:r>
            <a:r>
              <a:rPr lang="en-US" dirty="0">
                <a:solidFill>
                  <a:schemeClr val="tx2"/>
                </a:solidFill>
              </a:rPr>
              <a:t>OR REPLACE VIEW </a:t>
            </a:r>
            <a:r>
              <a:rPr lang="en-US" dirty="0" err="1">
                <a:solidFill>
                  <a:srgbClr val="010000"/>
                </a:solidFill>
              </a:rPr>
              <a:t>sierra_view.bib_view</a:t>
            </a:r>
            <a:r>
              <a:rPr lang="en-US" dirty="0">
                <a:solidFill>
                  <a:srgbClr val="010000"/>
                </a:solidFill>
              </a:rPr>
              <a:t> </a:t>
            </a:r>
            <a:r>
              <a:rPr lang="en-US" dirty="0">
                <a:solidFill>
                  <a:schemeClr val="tx2"/>
                </a:solidFill>
              </a:rPr>
              <a:t>AS</a:t>
            </a:r>
            <a:r>
              <a:rPr lang="en-US" dirty="0">
                <a:solidFill>
                  <a:srgbClr val="010000"/>
                </a:solidFill>
              </a:rPr>
              <a:t> </a:t>
            </a:r>
          </a:p>
          <a:p>
            <a:pPr marL="0" indent="0">
              <a:buNone/>
            </a:pPr>
            <a:r>
              <a:rPr lang="en-US" dirty="0">
                <a:solidFill>
                  <a:srgbClr val="010000"/>
                </a:solidFill>
              </a:rPr>
              <a:t> </a:t>
            </a:r>
            <a:r>
              <a:rPr lang="en-US" dirty="0">
                <a:solidFill>
                  <a:schemeClr val="tx2"/>
                </a:solidFill>
              </a:rPr>
              <a:t>SELECT</a:t>
            </a:r>
            <a:r>
              <a:rPr lang="en-US" dirty="0">
                <a:solidFill>
                  <a:srgbClr val="010000"/>
                </a:solidFill>
              </a:rPr>
              <a:t> br.id, </a:t>
            </a:r>
            <a:r>
              <a:rPr lang="en-US" dirty="0" err="1">
                <a:solidFill>
                  <a:srgbClr val="010000"/>
                </a:solidFill>
              </a:rPr>
              <a:t>md.record_type</a:t>
            </a:r>
            <a:r>
              <a:rPr lang="en-US" dirty="0">
                <a:solidFill>
                  <a:srgbClr val="010000"/>
                </a:solidFill>
              </a:rPr>
              <a:t> </a:t>
            </a:r>
            <a:r>
              <a:rPr lang="en-US" dirty="0">
                <a:solidFill>
                  <a:schemeClr val="tx2"/>
                </a:solidFill>
              </a:rPr>
              <a:t>AS</a:t>
            </a:r>
            <a:r>
              <a:rPr lang="en-US" dirty="0">
                <a:solidFill>
                  <a:srgbClr val="010000"/>
                </a:solidFill>
              </a:rPr>
              <a:t> </a:t>
            </a:r>
            <a:r>
              <a:rPr lang="en-US" dirty="0" err="1">
                <a:solidFill>
                  <a:srgbClr val="010000"/>
                </a:solidFill>
              </a:rPr>
              <a:t>record_type_code</a:t>
            </a:r>
            <a:r>
              <a:rPr lang="en-US" dirty="0">
                <a:solidFill>
                  <a:srgbClr val="010000"/>
                </a:solidFill>
              </a:rPr>
              <a:t>, </a:t>
            </a:r>
            <a:r>
              <a:rPr lang="en-US" dirty="0" err="1">
                <a:solidFill>
                  <a:srgbClr val="010000"/>
                </a:solidFill>
              </a:rPr>
              <a:t>md.record_num</a:t>
            </a:r>
            <a:r>
              <a:rPr lang="en-US" dirty="0">
                <a:solidFill>
                  <a:srgbClr val="010000"/>
                </a:solidFill>
              </a:rPr>
              <a:t>, </a:t>
            </a:r>
            <a:r>
              <a:rPr lang="en-US" dirty="0" err="1">
                <a:solidFill>
                  <a:srgbClr val="010000"/>
                </a:solidFill>
              </a:rPr>
              <a:t>br.lang</a:t>
            </a:r>
            <a:r>
              <a:rPr lang="en-US" dirty="0">
                <a:solidFill>
                  <a:srgbClr val="010000"/>
                </a:solidFill>
              </a:rPr>
              <a:t> </a:t>
            </a:r>
            <a:r>
              <a:rPr lang="en-US" dirty="0">
                <a:solidFill>
                  <a:schemeClr val="tx2"/>
                </a:solidFill>
              </a:rPr>
              <a:t>AS</a:t>
            </a:r>
            <a:r>
              <a:rPr lang="en-US" dirty="0">
                <a:solidFill>
                  <a:srgbClr val="010000"/>
                </a:solidFill>
              </a:rPr>
              <a:t> </a:t>
            </a:r>
            <a:r>
              <a:rPr lang="en-US" dirty="0" err="1">
                <a:solidFill>
                  <a:srgbClr val="010000"/>
                </a:solidFill>
              </a:rPr>
              <a:t>language_code</a:t>
            </a:r>
            <a:r>
              <a:rPr lang="en-US" dirty="0">
                <a:solidFill>
                  <a:srgbClr val="010000"/>
                </a:solidFill>
              </a:rPr>
              <a:t>, br.bcode1, br.bcode2, br.bcode3, </a:t>
            </a:r>
            <a:r>
              <a:rPr lang="en-US" dirty="0" err="1">
                <a:solidFill>
                  <a:srgbClr val="010000"/>
                </a:solidFill>
              </a:rPr>
              <a:t>br.country</a:t>
            </a:r>
            <a:r>
              <a:rPr lang="en-US" dirty="0">
                <a:solidFill>
                  <a:srgbClr val="010000"/>
                </a:solidFill>
              </a:rPr>
              <a:t> </a:t>
            </a:r>
            <a:r>
              <a:rPr lang="en-US" dirty="0">
                <a:solidFill>
                  <a:schemeClr val="tx2"/>
                </a:solidFill>
              </a:rPr>
              <a:t>AS</a:t>
            </a:r>
            <a:r>
              <a:rPr lang="en-US" dirty="0">
                <a:solidFill>
                  <a:srgbClr val="010000"/>
                </a:solidFill>
              </a:rPr>
              <a:t> </a:t>
            </a:r>
            <a:r>
              <a:rPr lang="en-US" dirty="0" err="1">
                <a:solidFill>
                  <a:srgbClr val="010000"/>
                </a:solidFill>
              </a:rPr>
              <a:t>country_code</a:t>
            </a:r>
            <a:r>
              <a:rPr lang="en-US" dirty="0">
                <a:solidFill>
                  <a:srgbClr val="010000"/>
                </a:solidFill>
              </a:rPr>
              <a:t>, </a:t>
            </a:r>
            <a:r>
              <a:rPr lang="en-US" dirty="0" err="1">
                <a:solidFill>
                  <a:srgbClr val="010000"/>
                </a:solidFill>
              </a:rPr>
              <a:t>br.is_available_at_library</a:t>
            </a:r>
            <a:r>
              <a:rPr lang="en-US" dirty="0">
                <a:solidFill>
                  <a:srgbClr val="010000"/>
                </a:solidFill>
              </a:rPr>
              <a:t>, </a:t>
            </a:r>
            <a:r>
              <a:rPr lang="en-US" dirty="0" err="1">
                <a:solidFill>
                  <a:srgbClr val="010000"/>
                </a:solidFill>
              </a:rPr>
              <a:t>br.index_change_count</a:t>
            </a:r>
            <a:r>
              <a:rPr lang="en-US" dirty="0">
                <a:solidFill>
                  <a:srgbClr val="010000"/>
                </a:solidFill>
              </a:rPr>
              <a:t>, </a:t>
            </a:r>
            <a:r>
              <a:rPr lang="en-US" dirty="0" err="1">
                <a:solidFill>
                  <a:srgbClr val="010000"/>
                </a:solidFill>
              </a:rPr>
              <a:t>br.allocation_rule</a:t>
            </a:r>
            <a:r>
              <a:rPr lang="en-US" dirty="0">
                <a:solidFill>
                  <a:srgbClr val="010000"/>
                </a:solidFill>
              </a:rPr>
              <a:t> </a:t>
            </a:r>
            <a:r>
              <a:rPr lang="en-US" dirty="0">
                <a:solidFill>
                  <a:schemeClr val="tx2"/>
                </a:solidFill>
              </a:rPr>
              <a:t>AS</a:t>
            </a:r>
            <a:r>
              <a:rPr lang="en-US" dirty="0">
                <a:solidFill>
                  <a:srgbClr val="010000"/>
                </a:solidFill>
              </a:rPr>
              <a:t> </a:t>
            </a:r>
            <a:r>
              <a:rPr lang="en-US" dirty="0" err="1">
                <a:solidFill>
                  <a:srgbClr val="010000"/>
                </a:solidFill>
              </a:rPr>
              <a:t>allocation_rule_code</a:t>
            </a:r>
            <a:r>
              <a:rPr lang="en-US" dirty="0">
                <a:solidFill>
                  <a:srgbClr val="010000"/>
                </a:solidFill>
              </a:rPr>
              <a:t>, </a:t>
            </a:r>
            <a:r>
              <a:rPr lang="en-US" dirty="0" err="1">
                <a:solidFill>
                  <a:srgbClr val="010000"/>
                </a:solidFill>
              </a:rPr>
              <a:t>br.is_on_course_reserve</a:t>
            </a:r>
            <a:r>
              <a:rPr lang="en-US" dirty="0">
                <a:solidFill>
                  <a:srgbClr val="010000"/>
                </a:solidFill>
              </a:rPr>
              <a:t>, </a:t>
            </a:r>
            <a:r>
              <a:rPr lang="en-US" dirty="0" err="1">
                <a:solidFill>
                  <a:srgbClr val="010000"/>
                </a:solidFill>
              </a:rPr>
              <a:t>br.is_right_result_exact</a:t>
            </a:r>
            <a:r>
              <a:rPr lang="en-US" dirty="0">
                <a:solidFill>
                  <a:srgbClr val="010000"/>
                </a:solidFill>
              </a:rPr>
              <a:t>, </a:t>
            </a:r>
            <a:r>
              <a:rPr lang="en-US" dirty="0" err="1">
                <a:solidFill>
                  <a:srgbClr val="010000"/>
                </a:solidFill>
              </a:rPr>
              <a:t>br.skip_num</a:t>
            </a:r>
            <a:r>
              <a:rPr lang="en-US" dirty="0">
                <a:solidFill>
                  <a:srgbClr val="010000"/>
                </a:solidFill>
              </a:rPr>
              <a:t>, </a:t>
            </a:r>
            <a:r>
              <a:rPr lang="en-US" dirty="0" err="1">
                <a:solidFill>
                  <a:srgbClr val="010000"/>
                </a:solidFill>
              </a:rPr>
              <a:t>br.cataloging_date</a:t>
            </a:r>
            <a:r>
              <a:rPr lang="en-US" dirty="0">
                <a:solidFill>
                  <a:srgbClr val="010000"/>
                </a:solidFill>
              </a:rPr>
              <a:t> </a:t>
            </a:r>
            <a:r>
              <a:rPr lang="en-US" dirty="0">
                <a:solidFill>
                  <a:schemeClr val="tx2"/>
                </a:solidFill>
              </a:rPr>
              <a:t>AS</a:t>
            </a:r>
            <a:r>
              <a:rPr lang="en-US" dirty="0">
                <a:solidFill>
                  <a:srgbClr val="010000"/>
                </a:solidFill>
              </a:rPr>
              <a:t> </a:t>
            </a:r>
            <a:r>
              <a:rPr lang="en-US" dirty="0" err="1">
                <a:solidFill>
                  <a:srgbClr val="010000"/>
                </a:solidFill>
              </a:rPr>
              <a:t>cataloging_date_gmt</a:t>
            </a:r>
            <a:r>
              <a:rPr lang="en-US" dirty="0">
                <a:solidFill>
                  <a:srgbClr val="010000"/>
                </a:solidFill>
              </a:rPr>
              <a:t>, </a:t>
            </a:r>
            <a:r>
              <a:rPr lang="en-US" dirty="0" err="1">
                <a:solidFill>
                  <a:srgbClr val="010000"/>
                </a:solidFill>
              </a:rPr>
              <a:t>br.marc_type</a:t>
            </a:r>
            <a:r>
              <a:rPr lang="en-US" dirty="0">
                <a:solidFill>
                  <a:srgbClr val="010000"/>
                </a:solidFill>
              </a:rPr>
              <a:t> </a:t>
            </a:r>
            <a:r>
              <a:rPr lang="en-US" dirty="0">
                <a:solidFill>
                  <a:schemeClr val="tx2"/>
                </a:solidFill>
              </a:rPr>
              <a:t>AS</a:t>
            </a:r>
            <a:r>
              <a:rPr lang="en-US" dirty="0">
                <a:solidFill>
                  <a:srgbClr val="010000"/>
                </a:solidFill>
              </a:rPr>
              <a:t> </a:t>
            </a:r>
            <a:r>
              <a:rPr lang="en-US" dirty="0" err="1">
                <a:solidFill>
                  <a:srgbClr val="010000"/>
                </a:solidFill>
              </a:rPr>
              <a:t>marc_type_code</a:t>
            </a:r>
            <a:r>
              <a:rPr lang="en-US" dirty="0">
                <a:solidFill>
                  <a:srgbClr val="010000"/>
                </a:solidFill>
              </a:rPr>
              <a:t>, </a:t>
            </a:r>
            <a:r>
              <a:rPr lang="en-US" dirty="0" err="1">
                <a:solidFill>
                  <a:srgbClr val="010000"/>
                </a:solidFill>
              </a:rPr>
              <a:t>brp.title</a:t>
            </a:r>
            <a:r>
              <a:rPr lang="en-US" dirty="0">
                <a:solidFill>
                  <a:srgbClr val="010000"/>
                </a:solidFill>
              </a:rPr>
              <a:t>, </a:t>
            </a:r>
            <a:r>
              <a:rPr lang="en-US" dirty="0" err="1">
                <a:solidFill>
                  <a:srgbClr val="010000"/>
                </a:solidFill>
              </a:rPr>
              <a:t>md.record_creation_date_gmt</a:t>
            </a:r>
            <a:endParaRPr lang="en-US" dirty="0">
              <a:solidFill>
                <a:srgbClr val="010000"/>
              </a:solidFill>
            </a:endParaRPr>
          </a:p>
          <a:p>
            <a:pPr marL="0" indent="0">
              <a:buNone/>
            </a:pPr>
            <a:r>
              <a:rPr lang="en-US" dirty="0">
                <a:solidFill>
                  <a:srgbClr val="010000"/>
                </a:solidFill>
              </a:rPr>
              <a:t>   </a:t>
            </a:r>
            <a:r>
              <a:rPr lang="en-US" dirty="0">
                <a:solidFill>
                  <a:schemeClr val="tx2"/>
                </a:solidFill>
              </a:rPr>
              <a:t>FROM</a:t>
            </a:r>
            <a:r>
              <a:rPr lang="en-US" dirty="0">
                <a:solidFill>
                  <a:srgbClr val="010000"/>
                </a:solidFill>
              </a:rPr>
              <a:t> </a:t>
            </a:r>
            <a:r>
              <a:rPr lang="en-US" dirty="0" err="1">
                <a:solidFill>
                  <a:srgbClr val="010000"/>
                </a:solidFill>
              </a:rPr>
              <a:t>iiirecord.record_metadata</a:t>
            </a:r>
            <a:r>
              <a:rPr lang="en-US" dirty="0">
                <a:solidFill>
                  <a:srgbClr val="010000"/>
                </a:solidFill>
              </a:rPr>
              <a:t> md</a:t>
            </a:r>
          </a:p>
          <a:p>
            <a:pPr marL="0" indent="0">
              <a:buNone/>
            </a:pPr>
            <a:r>
              <a:rPr lang="en-US" dirty="0">
                <a:solidFill>
                  <a:srgbClr val="010000"/>
                </a:solidFill>
              </a:rPr>
              <a:t>   </a:t>
            </a:r>
            <a:r>
              <a:rPr lang="en-US" dirty="0">
                <a:solidFill>
                  <a:schemeClr val="tx2"/>
                </a:solidFill>
              </a:rPr>
              <a:t>JOIN</a:t>
            </a:r>
            <a:r>
              <a:rPr lang="en-US" dirty="0">
                <a:solidFill>
                  <a:srgbClr val="010000"/>
                </a:solidFill>
              </a:rPr>
              <a:t> </a:t>
            </a:r>
            <a:r>
              <a:rPr lang="en-US" dirty="0" err="1">
                <a:solidFill>
                  <a:srgbClr val="010000"/>
                </a:solidFill>
              </a:rPr>
              <a:t>iiirecord.bib_record</a:t>
            </a:r>
            <a:r>
              <a:rPr lang="en-US" dirty="0">
                <a:solidFill>
                  <a:srgbClr val="010000"/>
                </a:solidFill>
              </a:rPr>
              <a:t> </a:t>
            </a:r>
            <a:r>
              <a:rPr lang="en-US" dirty="0" err="1">
                <a:solidFill>
                  <a:srgbClr val="010000"/>
                </a:solidFill>
              </a:rPr>
              <a:t>br</a:t>
            </a:r>
            <a:r>
              <a:rPr lang="en-US" dirty="0">
                <a:solidFill>
                  <a:srgbClr val="010000"/>
                </a:solidFill>
              </a:rPr>
              <a:t> </a:t>
            </a:r>
            <a:r>
              <a:rPr lang="en-US" dirty="0">
                <a:solidFill>
                  <a:schemeClr val="tx2"/>
                </a:solidFill>
              </a:rPr>
              <a:t>ON</a:t>
            </a:r>
            <a:r>
              <a:rPr lang="en-US" dirty="0">
                <a:solidFill>
                  <a:srgbClr val="010000"/>
                </a:solidFill>
              </a:rPr>
              <a:t> br.id = md.id</a:t>
            </a:r>
          </a:p>
          <a:p>
            <a:pPr marL="0" indent="0">
              <a:buNone/>
            </a:pPr>
            <a:r>
              <a:rPr lang="en-US" dirty="0">
                <a:solidFill>
                  <a:srgbClr val="010000"/>
                </a:solidFill>
              </a:rPr>
              <a:t>   </a:t>
            </a:r>
            <a:r>
              <a:rPr lang="en-US" dirty="0">
                <a:solidFill>
                  <a:schemeClr val="tx2"/>
                </a:solidFill>
              </a:rPr>
              <a:t>JOIN</a:t>
            </a:r>
            <a:r>
              <a:rPr lang="en-US" dirty="0">
                <a:solidFill>
                  <a:srgbClr val="010000"/>
                </a:solidFill>
              </a:rPr>
              <a:t> </a:t>
            </a:r>
            <a:r>
              <a:rPr lang="en-US" dirty="0" err="1">
                <a:solidFill>
                  <a:srgbClr val="010000"/>
                </a:solidFill>
              </a:rPr>
              <a:t>iiirecord.bib_record_property</a:t>
            </a:r>
            <a:r>
              <a:rPr lang="en-US" dirty="0">
                <a:solidFill>
                  <a:srgbClr val="010000"/>
                </a:solidFill>
              </a:rPr>
              <a:t> </a:t>
            </a:r>
            <a:r>
              <a:rPr lang="en-US" dirty="0" err="1">
                <a:solidFill>
                  <a:srgbClr val="010000"/>
                </a:solidFill>
              </a:rPr>
              <a:t>brp</a:t>
            </a:r>
            <a:r>
              <a:rPr lang="en-US" dirty="0">
                <a:solidFill>
                  <a:srgbClr val="010000"/>
                </a:solidFill>
              </a:rPr>
              <a:t> </a:t>
            </a:r>
            <a:r>
              <a:rPr lang="en-US" dirty="0">
                <a:solidFill>
                  <a:schemeClr val="tx2"/>
                </a:solidFill>
              </a:rPr>
              <a:t>ON</a:t>
            </a:r>
            <a:r>
              <a:rPr lang="en-US" dirty="0">
                <a:solidFill>
                  <a:srgbClr val="010000"/>
                </a:solidFill>
              </a:rPr>
              <a:t> </a:t>
            </a:r>
            <a:r>
              <a:rPr lang="en-US" dirty="0" err="1">
                <a:solidFill>
                  <a:srgbClr val="010000"/>
                </a:solidFill>
              </a:rPr>
              <a:t>brp.bib_record_id</a:t>
            </a:r>
            <a:r>
              <a:rPr lang="en-US" dirty="0">
                <a:solidFill>
                  <a:srgbClr val="010000"/>
                </a:solidFill>
              </a:rPr>
              <a:t> = br.id</a:t>
            </a:r>
          </a:p>
          <a:p>
            <a:pPr marL="0" indent="0">
              <a:buNone/>
            </a:pPr>
            <a:r>
              <a:rPr lang="en-US" dirty="0">
                <a:solidFill>
                  <a:srgbClr val="010000"/>
                </a:solidFill>
              </a:rPr>
              <a:t>  </a:t>
            </a:r>
            <a:r>
              <a:rPr lang="en-US" dirty="0">
                <a:solidFill>
                  <a:schemeClr val="tx2"/>
                </a:solidFill>
              </a:rPr>
              <a:t>WHERE</a:t>
            </a:r>
            <a:r>
              <a:rPr lang="en-US" dirty="0">
                <a:solidFill>
                  <a:srgbClr val="010000"/>
                </a:solidFill>
              </a:rPr>
              <a:t> </a:t>
            </a:r>
            <a:r>
              <a:rPr lang="en-US" dirty="0" err="1">
                <a:solidFill>
                  <a:srgbClr val="010000"/>
                </a:solidFill>
              </a:rPr>
              <a:t>md.record_type</a:t>
            </a:r>
            <a:r>
              <a:rPr lang="en-US" dirty="0">
                <a:solidFill>
                  <a:srgbClr val="010000"/>
                </a:solidFill>
              </a:rPr>
              <a:t> = 'b'::</a:t>
            </a:r>
            <a:r>
              <a:rPr lang="en-US" dirty="0" err="1">
                <a:solidFill>
                  <a:srgbClr val="010000"/>
                </a:solidFill>
              </a:rPr>
              <a:t>bpchar</a:t>
            </a:r>
            <a:r>
              <a:rPr lang="en-US" dirty="0">
                <a:solidFill>
                  <a:srgbClr val="010000"/>
                </a:solidFill>
              </a:rPr>
              <a:t> </a:t>
            </a:r>
            <a:r>
              <a:rPr lang="en-US" dirty="0">
                <a:solidFill>
                  <a:schemeClr val="tx2"/>
                </a:solidFill>
              </a:rPr>
              <a:t>AND</a:t>
            </a:r>
            <a:r>
              <a:rPr lang="en-US" dirty="0">
                <a:solidFill>
                  <a:srgbClr val="010000"/>
                </a:solidFill>
              </a:rPr>
              <a:t> </a:t>
            </a:r>
            <a:r>
              <a:rPr lang="en-US" dirty="0" err="1">
                <a:solidFill>
                  <a:srgbClr val="010000"/>
                </a:solidFill>
              </a:rPr>
              <a:t>char_length</a:t>
            </a:r>
            <a:r>
              <a:rPr lang="en-US" dirty="0">
                <a:solidFill>
                  <a:srgbClr val="010000"/>
                </a:solidFill>
              </a:rPr>
              <a:t>(</a:t>
            </a:r>
            <a:r>
              <a:rPr lang="en-US" dirty="0" err="1">
                <a:solidFill>
                  <a:srgbClr val="010000"/>
                </a:solidFill>
              </a:rPr>
              <a:t>md.campus_code</a:t>
            </a:r>
            <a:r>
              <a:rPr lang="en-US" dirty="0">
                <a:solidFill>
                  <a:srgbClr val="010000"/>
                </a:solidFill>
              </a:rPr>
              <a:t>::</a:t>
            </a:r>
            <a:r>
              <a:rPr lang="en-US" dirty="0">
                <a:solidFill>
                  <a:schemeClr val="tx2"/>
                </a:solidFill>
              </a:rPr>
              <a:t>text</a:t>
            </a:r>
            <a:r>
              <a:rPr lang="en-US" dirty="0">
                <a:solidFill>
                  <a:srgbClr val="010000"/>
                </a:solidFill>
              </a:rPr>
              <a:t>) = 0;</a:t>
            </a:r>
          </a:p>
          <a:p>
            <a:pPr marL="0" indent="0">
              <a:buNone/>
            </a:pPr>
            <a:endParaRPr lang="en-US" dirty="0">
              <a:solidFill>
                <a:srgbClr val="010000"/>
              </a:solidFill>
            </a:endParaRPr>
          </a:p>
          <a:p>
            <a:pPr marL="0" indent="0">
              <a:buNone/>
            </a:pPr>
            <a:r>
              <a:rPr lang="en-US" dirty="0">
                <a:solidFill>
                  <a:schemeClr val="tx2"/>
                </a:solidFill>
              </a:rPr>
              <a:t>ALTER TABLE</a:t>
            </a:r>
            <a:r>
              <a:rPr lang="en-US" dirty="0">
                <a:solidFill>
                  <a:srgbClr val="010000"/>
                </a:solidFill>
              </a:rPr>
              <a:t> </a:t>
            </a:r>
            <a:r>
              <a:rPr lang="en-US" dirty="0" err="1">
                <a:solidFill>
                  <a:srgbClr val="010000"/>
                </a:solidFill>
              </a:rPr>
              <a:t>sierra_view.bib_view</a:t>
            </a:r>
            <a:endParaRPr lang="en-US" dirty="0">
              <a:solidFill>
                <a:srgbClr val="010000"/>
              </a:solidFill>
            </a:endParaRPr>
          </a:p>
          <a:p>
            <a:pPr marL="0" indent="0">
              <a:buNone/>
            </a:pPr>
            <a:r>
              <a:rPr lang="en-US" dirty="0">
                <a:solidFill>
                  <a:srgbClr val="010000"/>
                </a:solidFill>
              </a:rPr>
              <a:t>  </a:t>
            </a:r>
            <a:r>
              <a:rPr lang="en-US" dirty="0">
                <a:solidFill>
                  <a:schemeClr val="tx2"/>
                </a:solidFill>
              </a:rPr>
              <a:t>OWNER TO </a:t>
            </a:r>
            <a:r>
              <a:rPr lang="en-US" dirty="0" err="1">
                <a:solidFill>
                  <a:srgbClr val="010000"/>
                </a:solidFill>
              </a:rPr>
              <a:t>pdroot</a:t>
            </a:r>
            <a:r>
              <a:rPr lang="en-US" dirty="0">
                <a:solidFill>
                  <a:srgbClr val="010000"/>
                </a:solidFill>
              </a:rPr>
              <a:t>;</a:t>
            </a:r>
          </a:p>
          <a:p>
            <a:pPr marL="0" indent="0">
              <a:buNone/>
            </a:pPr>
            <a:r>
              <a:rPr lang="en-US" dirty="0" smtClean="0">
                <a:solidFill>
                  <a:schemeClr val="tx2"/>
                </a:solidFill>
              </a:rPr>
              <a:t>GRANT ALL ON TABLE</a:t>
            </a:r>
            <a:r>
              <a:rPr lang="en-US" dirty="0" smtClean="0">
                <a:solidFill>
                  <a:srgbClr val="010000"/>
                </a:solidFill>
              </a:rPr>
              <a:t> </a:t>
            </a:r>
            <a:r>
              <a:rPr lang="en-US" dirty="0" err="1">
                <a:solidFill>
                  <a:srgbClr val="010000"/>
                </a:solidFill>
              </a:rPr>
              <a:t>sierra_view.bib_view</a:t>
            </a:r>
            <a:r>
              <a:rPr lang="en-US" dirty="0">
                <a:solidFill>
                  <a:srgbClr val="010000"/>
                </a:solidFill>
              </a:rPr>
              <a:t> </a:t>
            </a:r>
            <a:r>
              <a:rPr lang="en-US" dirty="0">
                <a:solidFill>
                  <a:schemeClr val="tx2"/>
                </a:solidFill>
              </a:rPr>
              <a:t>TO</a:t>
            </a:r>
            <a:r>
              <a:rPr lang="en-US" dirty="0">
                <a:solidFill>
                  <a:srgbClr val="010000"/>
                </a:solidFill>
              </a:rPr>
              <a:t> </a:t>
            </a:r>
            <a:r>
              <a:rPr lang="en-US" dirty="0" err="1">
                <a:solidFill>
                  <a:srgbClr val="010000"/>
                </a:solidFill>
              </a:rPr>
              <a:t>pdroot</a:t>
            </a:r>
            <a:r>
              <a:rPr lang="en-US" dirty="0">
                <a:solidFill>
                  <a:srgbClr val="010000"/>
                </a:solidFill>
              </a:rPr>
              <a:t>;</a:t>
            </a:r>
          </a:p>
          <a:p>
            <a:pPr marL="0" indent="0">
              <a:buNone/>
            </a:pPr>
            <a:r>
              <a:rPr lang="en-US" dirty="0">
                <a:solidFill>
                  <a:schemeClr val="tx2"/>
                </a:solidFill>
              </a:rPr>
              <a:t>GRANT SELECT ON TABLE </a:t>
            </a:r>
            <a:r>
              <a:rPr lang="en-US" dirty="0" err="1">
                <a:solidFill>
                  <a:srgbClr val="010000"/>
                </a:solidFill>
              </a:rPr>
              <a:t>sierra_view.bib_view</a:t>
            </a:r>
            <a:r>
              <a:rPr lang="en-US" dirty="0">
                <a:solidFill>
                  <a:srgbClr val="010000"/>
                </a:solidFill>
              </a:rPr>
              <a:t> </a:t>
            </a:r>
            <a:r>
              <a:rPr lang="en-US" dirty="0">
                <a:solidFill>
                  <a:schemeClr val="tx2"/>
                </a:solidFill>
              </a:rPr>
              <a:t>TO</a:t>
            </a:r>
            <a:r>
              <a:rPr lang="en-US" dirty="0">
                <a:solidFill>
                  <a:srgbClr val="010000"/>
                </a:solidFill>
              </a:rPr>
              <a:t> </a:t>
            </a:r>
            <a:r>
              <a:rPr lang="en-US" dirty="0" err="1">
                <a:solidFill>
                  <a:srgbClr val="010000"/>
                </a:solidFill>
              </a:rPr>
              <a:t>sierra_partner</a:t>
            </a:r>
            <a:r>
              <a:rPr lang="en-US" dirty="0">
                <a:solidFill>
                  <a:srgbClr val="010000"/>
                </a:solidFill>
              </a:rPr>
              <a:t>;</a:t>
            </a:r>
          </a:p>
          <a:p>
            <a:pPr marL="0" indent="0">
              <a:buNone/>
            </a:pPr>
            <a:r>
              <a:rPr lang="en-US" dirty="0">
                <a:solidFill>
                  <a:schemeClr val="tx2"/>
                </a:solidFill>
              </a:rPr>
              <a:t>GRANT SELECT ON TABLE </a:t>
            </a:r>
            <a:r>
              <a:rPr lang="en-US" dirty="0" err="1">
                <a:solidFill>
                  <a:srgbClr val="010000"/>
                </a:solidFill>
              </a:rPr>
              <a:t>sierra_view.bib_view</a:t>
            </a:r>
            <a:r>
              <a:rPr lang="en-US" dirty="0">
                <a:solidFill>
                  <a:srgbClr val="010000"/>
                </a:solidFill>
              </a:rPr>
              <a:t> </a:t>
            </a:r>
            <a:r>
              <a:rPr lang="en-US" dirty="0">
                <a:solidFill>
                  <a:schemeClr val="tx2"/>
                </a:solidFill>
              </a:rPr>
              <a:t>TO</a:t>
            </a:r>
            <a:r>
              <a:rPr lang="en-US" dirty="0">
                <a:solidFill>
                  <a:srgbClr val="010000"/>
                </a:solidFill>
              </a:rPr>
              <a:t> iii;</a:t>
            </a:r>
          </a:p>
          <a:p>
            <a:pPr marL="0" indent="0">
              <a:buNone/>
            </a:pPr>
            <a:r>
              <a:rPr lang="en-US" dirty="0">
                <a:solidFill>
                  <a:schemeClr val="tx2"/>
                </a:solidFill>
              </a:rPr>
              <a:t>GRANT SELECT ON TABLE </a:t>
            </a:r>
            <a:r>
              <a:rPr lang="en-US" dirty="0" err="1">
                <a:solidFill>
                  <a:srgbClr val="010000"/>
                </a:solidFill>
              </a:rPr>
              <a:t>sierra_view.bib_view</a:t>
            </a:r>
            <a:r>
              <a:rPr lang="en-US" dirty="0">
                <a:solidFill>
                  <a:srgbClr val="010000"/>
                </a:solidFill>
              </a:rPr>
              <a:t> </a:t>
            </a:r>
            <a:r>
              <a:rPr lang="en-US" dirty="0">
                <a:solidFill>
                  <a:schemeClr val="tx2"/>
                </a:solidFill>
              </a:rPr>
              <a:t>TO</a:t>
            </a:r>
            <a:r>
              <a:rPr lang="en-US" dirty="0">
                <a:solidFill>
                  <a:srgbClr val="010000"/>
                </a:solidFill>
              </a:rPr>
              <a:t> </a:t>
            </a:r>
            <a:r>
              <a:rPr lang="en-US" dirty="0" err="1">
                <a:solidFill>
                  <a:srgbClr val="010000"/>
                </a:solidFill>
              </a:rPr>
              <a:t>iiipriv</a:t>
            </a:r>
            <a:r>
              <a:rPr lang="en-US" dirty="0">
                <a:solidFill>
                  <a:srgbClr val="010000"/>
                </a:solidFill>
              </a:rPr>
              <a:t>;</a:t>
            </a:r>
          </a:p>
          <a:p>
            <a:pPr marL="0" indent="0">
              <a:buNone/>
            </a:pPr>
            <a:r>
              <a:rPr lang="en-US" dirty="0">
                <a:solidFill>
                  <a:schemeClr val="tx2"/>
                </a:solidFill>
              </a:rPr>
              <a:t>GRANT SELECT, UPDATE, INSERT, DELETE ON TABLE </a:t>
            </a:r>
            <a:r>
              <a:rPr lang="en-US" dirty="0" err="1">
                <a:solidFill>
                  <a:srgbClr val="010000"/>
                </a:solidFill>
              </a:rPr>
              <a:t>sierra_view.bib_view</a:t>
            </a:r>
            <a:r>
              <a:rPr lang="en-US" dirty="0">
                <a:solidFill>
                  <a:srgbClr val="010000"/>
                </a:solidFill>
              </a:rPr>
              <a:t> </a:t>
            </a:r>
            <a:r>
              <a:rPr lang="en-US" dirty="0">
                <a:solidFill>
                  <a:schemeClr val="tx2"/>
                </a:solidFill>
              </a:rPr>
              <a:t>TO</a:t>
            </a:r>
            <a:r>
              <a:rPr lang="en-US" dirty="0">
                <a:solidFill>
                  <a:srgbClr val="010000"/>
                </a:solidFill>
              </a:rPr>
              <a:t> </a:t>
            </a:r>
            <a:r>
              <a:rPr lang="en-US" dirty="0" err="1">
                <a:solidFill>
                  <a:srgbClr val="010000"/>
                </a:solidFill>
              </a:rPr>
              <a:t>iiiapp</a:t>
            </a:r>
            <a:r>
              <a:rPr lang="en-US" dirty="0">
                <a:solidFill>
                  <a:srgbClr val="010000"/>
                </a:solidFill>
              </a:rPr>
              <a:t>;</a:t>
            </a:r>
          </a:p>
          <a:p>
            <a:pPr marL="0" indent="0">
              <a:buNone/>
            </a:pPr>
            <a:endParaRPr lang="en-US" dirty="0">
              <a:solidFill>
                <a:srgbClr val="010000"/>
              </a:solidFill>
            </a:endParaRPr>
          </a:p>
          <a:p>
            <a:pPr marL="0" indent="0">
              <a:buNone/>
            </a:pPr>
            <a:endParaRPr lang="en-US" dirty="0">
              <a:solidFill>
                <a:srgbClr val="010000"/>
              </a:solidFill>
            </a:endParaRPr>
          </a:p>
        </p:txBody>
      </p:sp>
      <p:sp>
        <p:nvSpPr>
          <p:cNvPr id="5" name="Title 4"/>
          <p:cNvSpPr>
            <a:spLocks noGrp="1"/>
          </p:cNvSpPr>
          <p:nvPr>
            <p:ph type="title"/>
          </p:nvPr>
        </p:nvSpPr>
        <p:spPr/>
        <p:txBody>
          <a:bodyPr>
            <a:normAutofit fontScale="90000"/>
          </a:bodyPr>
          <a:lstStyle/>
          <a:p>
            <a:pPr algn="l"/>
            <a:r>
              <a:rPr lang="en-US" dirty="0" smtClean="0"/>
              <a:t>More complicated views</a:t>
            </a:r>
            <a:endParaRPr lang="en-US" dirty="0"/>
          </a:p>
        </p:txBody>
      </p:sp>
    </p:spTree>
    <p:extLst>
      <p:ext uri="{BB962C8B-B14F-4D97-AF65-F5344CB8AC3E}">
        <p14:creationId xmlns:p14="http://schemas.microsoft.com/office/powerpoint/2010/main" val="4077636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08152"/>
            <a:ext cx="5800726" cy="233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fontScale="90000"/>
          </a:bodyPr>
          <a:lstStyle/>
          <a:p>
            <a:pPr algn="l"/>
            <a:r>
              <a:rPr lang="en-US" dirty="0" smtClean="0"/>
              <a:t>Slow to run but handy to copy </a:t>
            </a:r>
            <a:endParaRPr lang="en-US"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356" y="2190750"/>
            <a:ext cx="4662222" cy="242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260" y="613410"/>
            <a:ext cx="8534400" cy="523220"/>
          </a:xfrm>
          <a:prstGeom prst="rect">
            <a:avLst/>
          </a:prstGeom>
          <a:noFill/>
        </p:spPr>
        <p:txBody>
          <a:bodyPr wrap="square" rtlCol="0">
            <a:spAutoFit/>
          </a:bodyPr>
          <a:lstStyle/>
          <a:p>
            <a:r>
              <a:rPr lang="en-US" sz="2800" b="1" u="sng" dirty="0" err="1" smtClean="0"/>
              <a:t>sierra_view</a:t>
            </a:r>
            <a:r>
              <a:rPr lang="en-US" sz="2800" b="1" u="sng" dirty="0" smtClean="0"/>
              <a:t>.[record type]_view</a:t>
            </a:r>
          </a:p>
        </p:txBody>
      </p:sp>
    </p:spTree>
    <p:extLst>
      <p:ext uri="{BB962C8B-B14F-4D97-AF65-F5344CB8AC3E}">
        <p14:creationId xmlns:p14="http://schemas.microsoft.com/office/powerpoint/2010/main" val="4077636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solidFill>
                  <a:srgbClr val="008000"/>
                </a:solidFill>
              </a:rPr>
              <a:t>-- Index: iiirecord.bib_record_bcode3_idx</a:t>
            </a:r>
            <a:endParaRPr lang="en-US" dirty="0" smtClean="0">
              <a:solidFill>
                <a:srgbClr val="008000"/>
              </a:solidFill>
            </a:endParaRPr>
          </a:p>
          <a:p>
            <a:pPr marL="0" indent="0">
              <a:buNone/>
            </a:pPr>
            <a:r>
              <a:rPr lang="en-US" dirty="0" smtClean="0">
                <a:solidFill>
                  <a:schemeClr val="tx2"/>
                </a:solidFill>
              </a:rPr>
              <a:t>CREATE </a:t>
            </a:r>
            <a:r>
              <a:rPr lang="en-US" dirty="0">
                <a:solidFill>
                  <a:schemeClr val="tx2"/>
                </a:solidFill>
              </a:rPr>
              <a:t>INDEX </a:t>
            </a:r>
            <a:r>
              <a:rPr lang="en-US" dirty="0">
                <a:solidFill>
                  <a:srgbClr val="000000"/>
                </a:solidFill>
              </a:rPr>
              <a:t>bib_record_bcode3_idx</a:t>
            </a:r>
          </a:p>
          <a:p>
            <a:pPr marL="0" indent="0">
              <a:buNone/>
            </a:pPr>
            <a:r>
              <a:rPr lang="en-US" dirty="0">
                <a:solidFill>
                  <a:srgbClr val="000000"/>
                </a:solidFill>
              </a:rPr>
              <a:t>  </a:t>
            </a:r>
            <a:r>
              <a:rPr lang="en-US" dirty="0">
                <a:solidFill>
                  <a:schemeClr val="tx2"/>
                </a:solidFill>
              </a:rPr>
              <a:t>ON</a:t>
            </a:r>
            <a:r>
              <a:rPr lang="en-US" dirty="0">
                <a:solidFill>
                  <a:srgbClr val="000000"/>
                </a:solidFill>
              </a:rPr>
              <a:t> </a:t>
            </a:r>
            <a:r>
              <a:rPr lang="en-US" dirty="0" err="1">
                <a:solidFill>
                  <a:srgbClr val="000000"/>
                </a:solidFill>
              </a:rPr>
              <a:t>iiirecord.bib_record</a:t>
            </a:r>
            <a:endParaRPr lang="en-US" dirty="0">
              <a:solidFill>
                <a:srgbClr val="000000"/>
              </a:solidFill>
            </a:endParaRPr>
          </a:p>
          <a:p>
            <a:pPr marL="0" indent="0">
              <a:buNone/>
            </a:pPr>
            <a:r>
              <a:rPr lang="en-US" dirty="0">
                <a:solidFill>
                  <a:srgbClr val="000000"/>
                </a:solidFill>
              </a:rPr>
              <a:t>  </a:t>
            </a:r>
            <a:r>
              <a:rPr lang="en-US" dirty="0">
                <a:solidFill>
                  <a:schemeClr val="tx2"/>
                </a:solidFill>
              </a:rPr>
              <a:t>USING</a:t>
            </a:r>
            <a:r>
              <a:rPr lang="en-US" dirty="0">
                <a:solidFill>
                  <a:srgbClr val="000000"/>
                </a:solidFill>
              </a:rPr>
              <a:t> </a:t>
            </a:r>
            <a:r>
              <a:rPr lang="en-US" dirty="0" err="1">
                <a:solidFill>
                  <a:srgbClr val="000000"/>
                </a:solidFill>
              </a:rPr>
              <a:t>btree</a:t>
            </a:r>
            <a:endParaRPr lang="en-US" dirty="0">
              <a:solidFill>
                <a:srgbClr val="000000"/>
              </a:solidFill>
            </a:endParaRPr>
          </a:p>
          <a:p>
            <a:pPr marL="0" indent="0">
              <a:buNone/>
            </a:pPr>
            <a:r>
              <a:rPr lang="en-US" dirty="0">
                <a:solidFill>
                  <a:srgbClr val="000000"/>
                </a:solidFill>
              </a:rPr>
              <a:t>  (bcode3 COLLATE </a:t>
            </a:r>
            <a:r>
              <a:rPr lang="en-US" dirty="0" err="1">
                <a:solidFill>
                  <a:srgbClr val="000000"/>
                </a:solidFill>
              </a:rPr>
              <a:t>pg_catalog."default</a:t>
            </a:r>
            <a:r>
              <a:rPr lang="en-US" dirty="0">
                <a:solidFill>
                  <a:srgbClr val="000000"/>
                </a:solidFill>
              </a:rPr>
              <a:t>");</a:t>
            </a:r>
          </a:p>
        </p:txBody>
      </p:sp>
      <p:sp>
        <p:nvSpPr>
          <p:cNvPr id="5" name="Title 4"/>
          <p:cNvSpPr>
            <a:spLocks noGrp="1"/>
          </p:cNvSpPr>
          <p:nvPr>
            <p:ph type="title"/>
          </p:nvPr>
        </p:nvSpPr>
        <p:spPr/>
        <p:txBody>
          <a:bodyPr>
            <a:normAutofit fontScale="90000"/>
          </a:bodyPr>
          <a:lstStyle/>
          <a:p>
            <a:pPr algn="l"/>
            <a:r>
              <a:rPr lang="en-US" dirty="0"/>
              <a:t>CREATE INDEX</a:t>
            </a:r>
          </a:p>
        </p:txBody>
      </p:sp>
    </p:spTree>
    <p:extLst>
      <p:ext uri="{BB962C8B-B14F-4D97-AF65-F5344CB8AC3E}">
        <p14:creationId xmlns:p14="http://schemas.microsoft.com/office/powerpoint/2010/main" val="4077636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67200" y="742950"/>
            <a:ext cx="3962400" cy="3733800"/>
          </a:xfrm>
        </p:spPr>
        <p:txBody>
          <a:bodyPr>
            <a:normAutofit/>
          </a:bodyPr>
          <a:lstStyle/>
          <a:p>
            <a:pPr marL="0" indent="0">
              <a:buNone/>
            </a:pPr>
            <a:r>
              <a:rPr lang="en-US" sz="1200" dirty="0">
                <a:solidFill>
                  <a:srgbClr val="008000"/>
                </a:solidFill>
              </a:rPr>
              <a:t>-- View: </a:t>
            </a:r>
            <a:r>
              <a:rPr lang="en-US" sz="1200" dirty="0" err="1">
                <a:solidFill>
                  <a:srgbClr val="008000"/>
                </a:solidFill>
              </a:rPr>
              <a:t>sierra_view.varfield</a:t>
            </a:r>
            <a:endParaRPr lang="en-US" sz="1200" dirty="0">
              <a:solidFill>
                <a:srgbClr val="008000"/>
              </a:solidFill>
            </a:endParaRPr>
          </a:p>
          <a:p>
            <a:pPr marL="0" indent="0">
              <a:buNone/>
            </a:pPr>
            <a:endParaRPr lang="en-US" sz="1200" dirty="0">
              <a:solidFill>
                <a:srgbClr val="010000"/>
              </a:solidFill>
            </a:endParaRPr>
          </a:p>
          <a:p>
            <a:pPr marL="0" indent="0">
              <a:buNone/>
            </a:pPr>
            <a:r>
              <a:rPr lang="en-US" sz="1200" dirty="0">
                <a:solidFill>
                  <a:schemeClr val="tx2"/>
                </a:solidFill>
              </a:rPr>
              <a:t>CREATE OR REPLACE VIEW </a:t>
            </a:r>
          </a:p>
          <a:p>
            <a:pPr marL="0" indent="0">
              <a:buNone/>
            </a:pPr>
            <a:r>
              <a:rPr lang="en-US" sz="1200" dirty="0">
                <a:solidFill>
                  <a:srgbClr val="010000"/>
                </a:solidFill>
              </a:rPr>
              <a:t> </a:t>
            </a:r>
            <a:r>
              <a:rPr lang="en-US" sz="1200" dirty="0" err="1">
                <a:solidFill>
                  <a:srgbClr val="010000"/>
                </a:solidFill>
              </a:rPr>
              <a:t>sierra_view.varfield</a:t>
            </a:r>
            <a:r>
              <a:rPr lang="en-US" sz="1200" dirty="0">
                <a:solidFill>
                  <a:srgbClr val="010000"/>
                </a:solidFill>
              </a:rPr>
              <a:t> AS </a:t>
            </a:r>
            <a:r>
              <a:rPr lang="en-US" sz="1200" dirty="0">
                <a:solidFill>
                  <a:schemeClr val="tx2"/>
                </a:solidFill>
              </a:rPr>
              <a:t>SELECT</a:t>
            </a:r>
            <a:r>
              <a:rPr lang="en-US" sz="1200" dirty="0">
                <a:solidFill>
                  <a:srgbClr val="010000"/>
                </a:solidFill>
              </a:rPr>
              <a:t> varfield.id, </a:t>
            </a:r>
          </a:p>
          <a:p>
            <a:pPr marL="0" indent="0">
              <a:buNone/>
            </a:pPr>
            <a:r>
              <a:rPr lang="en-US" sz="1200" dirty="0">
                <a:solidFill>
                  <a:srgbClr val="010000"/>
                </a:solidFill>
              </a:rPr>
              <a:t> </a:t>
            </a:r>
            <a:r>
              <a:rPr lang="en-US" sz="1200" dirty="0" err="1">
                <a:solidFill>
                  <a:srgbClr val="010000"/>
                </a:solidFill>
              </a:rPr>
              <a:t>varfield.record_id</a:t>
            </a:r>
            <a:r>
              <a:rPr lang="en-US" sz="1200" dirty="0">
                <a:solidFill>
                  <a:srgbClr val="010000"/>
                </a:solidFill>
              </a:rPr>
              <a:t>, </a:t>
            </a:r>
          </a:p>
          <a:p>
            <a:pPr marL="0" indent="0">
              <a:buNone/>
            </a:pPr>
            <a:r>
              <a:rPr lang="en-US" sz="1200" dirty="0">
                <a:solidFill>
                  <a:srgbClr val="010000"/>
                </a:solidFill>
              </a:rPr>
              <a:t> </a:t>
            </a:r>
            <a:r>
              <a:rPr lang="en-US" sz="1200" dirty="0" err="1">
                <a:solidFill>
                  <a:srgbClr val="010000"/>
                </a:solidFill>
              </a:rPr>
              <a:t>varfield.field_type_tag</a:t>
            </a:r>
            <a:r>
              <a:rPr lang="en-US" sz="1200" dirty="0">
                <a:solidFill>
                  <a:srgbClr val="010000"/>
                </a:solidFill>
              </a:rPr>
              <a:t> </a:t>
            </a:r>
            <a:r>
              <a:rPr lang="en-US" sz="1200" dirty="0">
                <a:solidFill>
                  <a:schemeClr val="tx2"/>
                </a:solidFill>
              </a:rPr>
              <a:t>AS</a:t>
            </a:r>
            <a:r>
              <a:rPr lang="en-US" sz="1200" dirty="0">
                <a:solidFill>
                  <a:srgbClr val="010000"/>
                </a:solidFill>
              </a:rPr>
              <a:t> </a:t>
            </a:r>
            <a:r>
              <a:rPr lang="en-US" sz="1200" dirty="0" err="1">
                <a:solidFill>
                  <a:srgbClr val="010000"/>
                </a:solidFill>
              </a:rPr>
              <a:t>varfield_type_code</a:t>
            </a:r>
            <a:r>
              <a:rPr lang="en-US" sz="1200" dirty="0">
                <a:solidFill>
                  <a:srgbClr val="010000"/>
                </a:solidFill>
              </a:rPr>
              <a:t>, </a:t>
            </a:r>
          </a:p>
          <a:p>
            <a:pPr marL="0" indent="0">
              <a:buNone/>
            </a:pPr>
            <a:r>
              <a:rPr lang="en-US" sz="1200" dirty="0">
                <a:solidFill>
                  <a:srgbClr val="010000"/>
                </a:solidFill>
              </a:rPr>
              <a:t> </a:t>
            </a:r>
            <a:r>
              <a:rPr lang="en-US" sz="1200" dirty="0" err="1">
                <a:solidFill>
                  <a:srgbClr val="010000"/>
                </a:solidFill>
              </a:rPr>
              <a:t>varfield.marc_tag</a:t>
            </a:r>
            <a:r>
              <a:rPr lang="en-US" sz="1200" dirty="0">
                <a:solidFill>
                  <a:srgbClr val="010000"/>
                </a:solidFill>
              </a:rPr>
              <a:t>, varfield.marc_ind1, </a:t>
            </a:r>
          </a:p>
          <a:p>
            <a:pPr marL="0" indent="0">
              <a:buNone/>
            </a:pPr>
            <a:r>
              <a:rPr lang="en-US" sz="1200" dirty="0">
                <a:solidFill>
                  <a:srgbClr val="010000"/>
                </a:solidFill>
              </a:rPr>
              <a:t> varfield.marc_ind2, </a:t>
            </a:r>
          </a:p>
          <a:p>
            <a:pPr marL="0" indent="0">
              <a:buNone/>
            </a:pPr>
            <a:r>
              <a:rPr lang="en-US" sz="1200" dirty="0">
                <a:solidFill>
                  <a:srgbClr val="010000"/>
                </a:solidFill>
              </a:rPr>
              <a:t> </a:t>
            </a:r>
            <a:r>
              <a:rPr lang="en-US" sz="1200" dirty="0" err="1">
                <a:solidFill>
                  <a:srgbClr val="010000"/>
                </a:solidFill>
              </a:rPr>
              <a:t>varfield.occ_num</a:t>
            </a:r>
            <a:r>
              <a:rPr lang="en-US" sz="1200" dirty="0">
                <a:solidFill>
                  <a:srgbClr val="010000"/>
                </a:solidFill>
              </a:rPr>
              <a:t>, </a:t>
            </a:r>
          </a:p>
          <a:p>
            <a:pPr marL="0" indent="0">
              <a:buNone/>
            </a:pPr>
            <a:r>
              <a:rPr lang="en-US" sz="1200" dirty="0">
                <a:solidFill>
                  <a:srgbClr val="010000"/>
                </a:solidFill>
              </a:rPr>
              <a:t> </a:t>
            </a:r>
            <a:r>
              <a:rPr lang="en-US" sz="1200" dirty="0" err="1">
                <a:solidFill>
                  <a:srgbClr val="010000"/>
                </a:solidFill>
              </a:rPr>
              <a:t>varfield.field_content</a:t>
            </a:r>
            <a:endParaRPr lang="en-US" sz="1200" dirty="0">
              <a:solidFill>
                <a:srgbClr val="010000"/>
              </a:solidFill>
            </a:endParaRPr>
          </a:p>
          <a:p>
            <a:pPr marL="0" indent="0">
              <a:buNone/>
            </a:pPr>
            <a:r>
              <a:rPr lang="en-US" sz="1200" dirty="0">
                <a:solidFill>
                  <a:srgbClr val="010000"/>
                </a:solidFill>
              </a:rPr>
              <a:t>   </a:t>
            </a:r>
            <a:r>
              <a:rPr lang="en-US" sz="1200" dirty="0">
                <a:solidFill>
                  <a:schemeClr val="tx2"/>
                </a:solidFill>
              </a:rPr>
              <a:t>FROM</a:t>
            </a:r>
            <a:r>
              <a:rPr lang="en-US" sz="1200" dirty="0">
                <a:solidFill>
                  <a:srgbClr val="010000"/>
                </a:solidFill>
              </a:rPr>
              <a:t> </a:t>
            </a:r>
            <a:r>
              <a:rPr lang="en-US" sz="1200" dirty="0" err="1">
                <a:solidFill>
                  <a:srgbClr val="010000"/>
                </a:solidFill>
              </a:rPr>
              <a:t>iiirecord.varfield</a:t>
            </a:r>
            <a:r>
              <a:rPr lang="en-US" sz="1200" dirty="0">
                <a:solidFill>
                  <a:srgbClr val="010000"/>
                </a:solidFill>
              </a:rPr>
              <a:t>;</a:t>
            </a:r>
          </a:p>
        </p:txBody>
      </p:sp>
      <p:sp>
        <p:nvSpPr>
          <p:cNvPr id="5" name="Title 4"/>
          <p:cNvSpPr>
            <a:spLocks noGrp="1"/>
          </p:cNvSpPr>
          <p:nvPr>
            <p:ph type="title"/>
          </p:nvPr>
        </p:nvSpPr>
        <p:spPr/>
        <p:txBody>
          <a:bodyPr>
            <a:normAutofit fontScale="90000"/>
          </a:bodyPr>
          <a:lstStyle/>
          <a:p>
            <a:pPr algn="l"/>
            <a:r>
              <a:rPr lang="en-US" dirty="0" smtClean="0"/>
              <a:t>CREATE INDEX - continued</a:t>
            </a:r>
            <a:endParaRPr lang="en-US" dirty="0"/>
          </a:p>
        </p:txBody>
      </p:sp>
      <p:sp>
        <p:nvSpPr>
          <p:cNvPr id="8" name="Content Placeholder 5"/>
          <p:cNvSpPr txBox="1">
            <a:spLocks/>
          </p:cNvSpPr>
          <p:nvPr/>
        </p:nvSpPr>
        <p:spPr>
          <a:xfrm>
            <a:off x="304800" y="694729"/>
            <a:ext cx="3962400" cy="4010621"/>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000" dirty="0" smtClean="0">
                <a:solidFill>
                  <a:schemeClr val="tx2"/>
                </a:solidFill>
              </a:rPr>
              <a:t>CREATE TABLE </a:t>
            </a:r>
            <a:r>
              <a:rPr lang="en-US" sz="1000" dirty="0" err="1" smtClean="0">
                <a:solidFill>
                  <a:srgbClr val="010000"/>
                </a:solidFill>
              </a:rPr>
              <a:t>iiirecord.varfield</a:t>
            </a:r>
            <a:r>
              <a:rPr lang="en-US" sz="1000" dirty="0" smtClean="0">
                <a:solidFill>
                  <a:srgbClr val="010000"/>
                </a:solidFill>
              </a:rPr>
              <a:t> ...</a:t>
            </a:r>
          </a:p>
          <a:p>
            <a:pPr marL="0" indent="0">
              <a:buFont typeface="Arial"/>
              <a:buNone/>
            </a:pPr>
            <a:endParaRPr lang="en-US" sz="1000" dirty="0" smtClean="0">
              <a:solidFill>
                <a:srgbClr val="010000"/>
              </a:solidFill>
            </a:endParaRPr>
          </a:p>
          <a:p>
            <a:pPr marL="0" indent="0">
              <a:buFont typeface="Arial"/>
              <a:buNone/>
            </a:pPr>
            <a:r>
              <a:rPr lang="en-US" sz="1000" dirty="0" smtClean="0">
                <a:solidFill>
                  <a:schemeClr val="tx2"/>
                </a:solidFill>
              </a:rPr>
              <a:t>CREATE INDEX </a:t>
            </a:r>
            <a:r>
              <a:rPr lang="en-US" sz="1000" dirty="0" smtClean="0">
                <a:solidFill>
                  <a:srgbClr val="010000"/>
                </a:solidFill>
              </a:rPr>
              <a:t>fke4042a33309bb71e</a:t>
            </a:r>
          </a:p>
          <a:p>
            <a:pPr marL="0" indent="0">
              <a:buFont typeface="Arial"/>
              <a:buNone/>
            </a:pPr>
            <a:r>
              <a:rPr lang="en-US" sz="1000" dirty="0" smtClean="0">
                <a:solidFill>
                  <a:srgbClr val="010000"/>
                </a:solidFill>
              </a:rPr>
              <a:t>  </a:t>
            </a:r>
            <a:r>
              <a:rPr lang="en-US" sz="1000" dirty="0" smtClean="0">
                <a:solidFill>
                  <a:schemeClr val="tx2"/>
                </a:solidFill>
              </a:rPr>
              <a:t>ON</a:t>
            </a:r>
            <a:r>
              <a:rPr lang="en-US" sz="1000" dirty="0" smtClean="0">
                <a:solidFill>
                  <a:srgbClr val="010000"/>
                </a:solidFill>
              </a:rPr>
              <a:t> </a:t>
            </a:r>
            <a:r>
              <a:rPr lang="en-US" sz="1000" dirty="0" err="1" smtClean="0">
                <a:solidFill>
                  <a:srgbClr val="010000"/>
                </a:solidFill>
              </a:rPr>
              <a:t>iiirecord.varfield</a:t>
            </a:r>
            <a:endParaRPr lang="en-US" sz="1000" dirty="0" smtClean="0">
              <a:solidFill>
                <a:srgbClr val="010000"/>
              </a:solidFill>
            </a:endParaRPr>
          </a:p>
          <a:p>
            <a:pPr marL="0" indent="0">
              <a:buFont typeface="Arial"/>
              <a:buNone/>
            </a:pPr>
            <a:r>
              <a:rPr lang="en-US" sz="1000" dirty="0" smtClean="0">
                <a:solidFill>
                  <a:schemeClr val="tx2"/>
                </a:solidFill>
              </a:rPr>
              <a:t>  USING </a:t>
            </a:r>
            <a:r>
              <a:rPr lang="en-US" sz="1000" dirty="0" err="1" smtClean="0">
                <a:solidFill>
                  <a:srgbClr val="010000"/>
                </a:solidFill>
              </a:rPr>
              <a:t>btree</a:t>
            </a:r>
            <a:endParaRPr lang="en-US" sz="1000" dirty="0" smtClean="0">
              <a:solidFill>
                <a:srgbClr val="010000"/>
              </a:solidFill>
            </a:endParaRPr>
          </a:p>
          <a:p>
            <a:pPr marL="0" indent="0">
              <a:buFont typeface="Arial"/>
              <a:buNone/>
            </a:pPr>
            <a:r>
              <a:rPr lang="en-US" sz="1000" dirty="0" smtClean="0">
                <a:solidFill>
                  <a:srgbClr val="010000"/>
                </a:solidFill>
              </a:rPr>
              <a:t>  (</a:t>
            </a:r>
            <a:r>
              <a:rPr lang="en-US" sz="1000" dirty="0" err="1" smtClean="0">
                <a:solidFill>
                  <a:srgbClr val="010000"/>
                </a:solidFill>
              </a:rPr>
              <a:t>field_group_id</a:t>
            </a:r>
            <a:r>
              <a:rPr lang="en-US" sz="1000" dirty="0" smtClean="0">
                <a:solidFill>
                  <a:srgbClr val="010000"/>
                </a:solidFill>
              </a:rPr>
              <a:t>);</a:t>
            </a:r>
          </a:p>
          <a:p>
            <a:pPr marL="0" indent="0">
              <a:buFont typeface="Arial"/>
              <a:buNone/>
            </a:pPr>
            <a:endParaRPr lang="en-US" sz="1000" dirty="0" smtClean="0">
              <a:solidFill>
                <a:srgbClr val="010000"/>
              </a:solidFill>
            </a:endParaRPr>
          </a:p>
          <a:p>
            <a:pPr marL="0" indent="0">
              <a:buFont typeface="Arial"/>
              <a:buNone/>
            </a:pPr>
            <a:r>
              <a:rPr lang="en-US" sz="1000" dirty="0" smtClean="0">
                <a:solidFill>
                  <a:schemeClr val="tx2"/>
                </a:solidFill>
              </a:rPr>
              <a:t>CREATE INDEX </a:t>
            </a:r>
            <a:r>
              <a:rPr lang="en-US" sz="1000" dirty="0" err="1" smtClean="0">
                <a:solidFill>
                  <a:srgbClr val="010000"/>
                </a:solidFill>
              </a:rPr>
              <a:t>idx_varfield_field_type_tag_record_id</a:t>
            </a:r>
            <a:endParaRPr lang="en-US" sz="1000" dirty="0" smtClean="0">
              <a:solidFill>
                <a:srgbClr val="010000"/>
              </a:solidFill>
            </a:endParaRPr>
          </a:p>
          <a:p>
            <a:pPr marL="0" indent="0">
              <a:buFont typeface="Arial"/>
              <a:buNone/>
            </a:pPr>
            <a:r>
              <a:rPr lang="en-US" sz="1000" dirty="0" smtClean="0">
                <a:solidFill>
                  <a:srgbClr val="010000"/>
                </a:solidFill>
              </a:rPr>
              <a:t>  </a:t>
            </a:r>
            <a:r>
              <a:rPr lang="en-US" sz="1000" dirty="0" smtClean="0">
                <a:solidFill>
                  <a:schemeClr val="tx2"/>
                </a:solidFill>
              </a:rPr>
              <a:t>ON</a:t>
            </a:r>
            <a:r>
              <a:rPr lang="en-US" sz="1000" dirty="0" smtClean="0">
                <a:solidFill>
                  <a:srgbClr val="010000"/>
                </a:solidFill>
              </a:rPr>
              <a:t> </a:t>
            </a:r>
            <a:r>
              <a:rPr lang="en-US" sz="1000" dirty="0" err="1" smtClean="0">
                <a:solidFill>
                  <a:srgbClr val="010000"/>
                </a:solidFill>
              </a:rPr>
              <a:t>iiirecord.varfield</a:t>
            </a:r>
            <a:endParaRPr lang="en-US" sz="1000" dirty="0" smtClean="0">
              <a:solidFill>
                <a:srgbClr val="010000"/>
              </a:solidFill>
            </a:endParaRPr>
          </a:p>
          <a:p>
            <a:pPr marL="0" indent="0">
              <a:buFont typeface="Arial"/>
              <a:buNone/>
            </a:pPr>
            <a:r>
              <a:rPr lang="en-US" sz="1000" dirty="0" smtClean="0">
                <a:solidFill>
                  <a:srgbClr val="010000"/>
                </a:solidFill>
              </a:rPr>
              <a:t> </a:t>
            </a:r>
            <a:r>
              <a:rPr lang="en-US" sz="1000" dirty="0" smtClean="0">
                <a:solidFill>
                  <a:schemeClr val="tx2"/>
                </a:solidFill>
              </a:rPr>
              <a:t> USING </a:t>
            </a:r>
            <a:r>
              <a:rPr lang="en-US" sz="1000" dirty="0" err="1" smtClean="0">
                <a:solidFill>
                  <a:srgbClr val="010000"/>
                </a:solidFill>
              </a:rPr>
              <a:t>btree</a:t>
            </a:r>
            <a:endParaRPr lang="en-US" sz="1000" dirty="0" smtClean="0">
              <a:solidFill>
                <a:srgbClr val="010000"/>
              </a:solidFill>
            </a:endParaRPr>
          </a:p>
          <a:p>
            <a:pPr marL="0" indent="0">
              <a:buFont typeface="Arial"/>
              <a:buNone/>
            </a:pPr>
            <a:r>
              <a:rPr lang="en-US" sz="1000" dirty="0" smtClean="0">
                <a:solidFill>
                  <a:srgbClr val="010000"/>
                </a:solidFill>
              </a:rPr>
              <a:t>  (</a:t>
            </a:r>
            <a:r>
              <a:rPr lang="en-US" sz="1000" dirty="0" err="1" smtClean="0">
                <a:solidFill>
                  <a:srgbClr val="010000"/>
                </a:solidFill>
              </a:rPr>
              <a:t>field_type_tag</a:t>
            </a:r>
            <a:r>
              <a:rPr lang="en-US" sz="1000" dirty="0" smtClean="0">
                <a:solidFill>
                  <a:srgbClr val="010000"/>
                </a:solidFill>
              </a:rPr>
              <a:t> </a:t>
            </a:r>
            <a:r>
              <a:rPr lang="en-US" sz="1000" dirty="0" smtClean="0">
                <a:solidFill>
                  <a:schemeClr val="tx2"/>
                </a:solidFill>
              </a:rPr>
              <a:t>COLLATE</a:t>
            </a:r>
            <a:r>
              <a:rPr lang="en-US" sz="1000" dirty="0" smtClean="0">
                <a:solidFill>
                  <a:srgbClr val="010000"/>
                </a:solidFill>
              </a:rPr>
              <a:t> </a:t>
            </a:r>
            <a:r>
              <a:rPr lang="en-US" sz="1000" dirty="0" err="1" smtClean="0">
                <a:solidFill>
                  <a:srgbClr val="010000"/>
                </a:solidFill>
              </a:rPr>
              <a:t>pg_catalog."default</a:t>
            </a:r>
            <a:r>
              <a:rPr lang="en-US" sz="1000" dirty="0" smtClean="0">
                <a:solidFill>
                  <a:srgbClr val="010000"/>
                </a:solidFill>
              </a:rPr>
              <a:t>", </a:t>
            </a:r>
            <a:r>
              <a:rPr lang="en-US" sz="1000" dirty="0" err="1" smtClean="0">
                <a:solidFill>
                  <a:srgbClr val="010000"/>
                </a:solidFill>
              </a:rPr>
              <a:t>record_id</a:t>
            </a:r>
            <a:r>
              <a:rPr lang="en-US" sz="1000" dirty="0" smtClean="0">
                <a:solidFill>
                  <a:srgbClr val="010000"/>
                </a:solidFill>
              </a:rPr>
              <a:t>);</a:t>
            </a:r>
          </a:p>
          <a:p>
            <a:pPr marL="0" indent="0">
              <a:buFont typeface="Arial"/>
              <a:buNone/>
            </a:pPr>
            <a:endParaRPr lang="en-US" sz="1000" dirty="0" smtClean="0">
              <a:solidFill>
                <a:srgbClr val="010000"/>
              </a:solidFill>
            </a:endParaRPr>
          </a:p>
          <a:p>
            <a:pPr marL="0" indent="0">
              <a:buFont typeface="Arial"/>
              <a:buNone/>
            </a:pPr>
            <a:r>
              <a:rPr lang="en-US" sz="1000" dirty="0" smtClean="0">
                <a:solidFill>
                  <a:schemeClr val="tx2"/>
                </a:solidFill>
              </a:rPr>
              <a:t>CREATE INDEX </a:t>
            </a:r>
            <a:r>
              <a:rPr lang="en-US" sz="1000" dirty="0" err="1" smtClean="0">
                <a:solidFill>
                  <a:srgbClr val="010000"/>
                </a:solidFill>
              </a:rPr>
              <a:t>idx_varfield_marc_tag</a:t>
            </a:r>
            <a:endParaRPr lang="en-US" sz="1000" dirty="0" smtClean="0">
              <a:solidFill>
                <a:srgbClr val="010000"/>
              </a:solidFill>
            </a:endParaRPr>
          </a:p>
          <a:p>
            <a:pPr marL="0" indent="0">
              <a:buFont typeface="Arial"/>
              <a:buNone/>
            </a:pPr>
            <a:r>
              <a:rPr lang="en-US" sz="1000" dirty="0" smtClean="0">
                <a:solidFill>
                  <a:srgbClr val="010000"/>
                </a:solidFill>
              </a:rPr>
              <a:t>  </a:t>
            </a:r>
            <a:r>
              <a:rPr lang="en-US" sz="1000" dirty="0" smtClean="0">
                <a:solidFill>
                  <a:schemeClr val="tx2"/>
                </a:solidFill>
              </a:rPr>
              <a:t>ON</a:t>
            </a:r>
            <a:r>
              <a:rPr lang="en-US" sz="1000" dirty="0" smtClean="0">
                <a:solidFill>
                  <a:srgbClr val="010000"/>
                </a:solidFill>
              </a:rPr>
              <a:t> </a:t>
            </a:r>
            <a:r>
              <a:rPr lang="en-US" sz="1000" dirty="0" err="1" smtClean="0">
                <a:solidFill>
                  <a:srgbClr val="010000"/>
                </a:solidFill>
              </a:rPr>
              <a:t>iiirecord.varfield</a:t>
            </a:r>
            <a:endParaRPr lang="en-US" sz="1000" dirty="0" smtClean="0">
              <a:solidFill>
                <a:srgbClr val="010000"/>
              </a:solidFill>
            </a:endParaRPr>
          </a:p>
          <a:p>
            <a:pPr marL="0" indent="0">
              <a:buFont typeface="Arial"/>
              <a:buNone/>
            </a:pPr>
            <a:r>
              <a:rPr lang="en-US" sz="1000" dirty="0" smtClean="0">
                <a:solidFill>
                  <a:srgbClr val="010000"/>
                </a:solidFill>
              </a:rPr>
              <a:t>  </a:t>
            </a:r>
            <a:r>
              <a:rPr lang="en-US" sz="1000" dirty="0" smtClean="0">
                <a:solidFill>
                  <a:schemeClr val="tx2"/>
                </a:solidFill>
              </a:rPr>
              <a:t>USING</a:t>
            </a:r>
            <a:r>
              <a:rPr lang="en-US" sz="1000" dirty="0" smtClean="0">
                <a:solidFill>
                  <a:srgbClr val="010000"/>
                </a:solidFill>
              </a:rPr>
              <a:t> </a:t>
            </a:r>
            <a:r>
              <a:rPr lang="en-US" sz="1000" dirty="0" err="1" smtClean="0">
                <a:solidFill>
                  <a:srgbClr val="010000"/>
                </a:solidFill>
              </a:rPr>
              <a:t>btree</a:t>
            </a:r>
            <a:endParaRPr lang="en-US" sz="1000" dirty="0" smtClean="0">
              <a:solidFill>
                <a:srgbClr val="010000"/>
              </a:solidFill>
            </a:endParaRPr>
          </a:p>
          <a:p>
            <a:pPr marL="0" indent="0">
              <a:buFont typeface="Arial"/>
              <a:buNone/>
            </a:pPr>
            <a:r>
              <a:rPr lang="en-US" sz="1000" dirty="0" smtClean="0">
                <a:solidFill>
                  <a:srgbClr val="010000"/>
                </a:solidFill>
              </a:rPr>
              <a:t>  (</a:t>
            </a:r>
            <a:r>
              <a:rPr lang="en-US" sz="1000" dirty="0" err="1" smtClean="0">
                <a:solidFill>
                  <a:srgbClr val="010000"/>
                </a:solidFill>
              </a:rPr>
              <a:t>marc_tag</a:t>
            </a:r>
            <a:r>
              <a:rPr lang="en-US" sz="1000" dirty="0" smtClean="0">
                <a:solidFill>
                  <a:srgbClr val="010000"/>
                </a:solidFill>
              </a:rPr>
              <a:t> </a:t>
            </a:r>
            <a:r>
              <a:rPr lang="en-US" sz="1000" dirty="0" smtClean="0">
                <a:solidFill>
                  <a:schemeClr val="tx2"/>
                </a:solidFill>
              </a:rPr>
              <a:t>COLLATE</a:t>
            </a:r>
            <a:r>
              <a:rPr lang="en-US" sz="1000" dirty="0" smtClean="0">
                <a:solidFill>
                  <a:srgbClr val="010000"/>
                </a:solidFill>
              </a:rPr>
              <a:t> </a:t>
            </a:r>
            <a:r>
              <a:rPr lang="en-US" sz="1000" dirty="0" err="1" smtClean="0">
                <a:solidFill>
                  <a:srgbClr val="010000"/>
                </a:solidFill>
              </a:rPr>
              <a:t>pg_catalog."default</a:t>
            </a:r>
            <a:r>
              <a:rPr lang="en-US" sz="1000" dirty="0" smtClean="0">
                <a:solidFill>
                  <a:srgbClr val="010000"/>
                </a:solidFill>
              </a:rPr>
              <a:t>");</a:t>
            </a:r>
          </a:p>
          <a:p>
            <a:pPr marL="0" indent="0">
              <a:buFont typeface="Arial"/>
              <a:buNone/>
            </a:pPr>
            <a:endParaRPr lang="en-US" sz="1000" dirty="0" smtClean="0">
              <a:solidFill>
                <a:srgbClr val="010000"/>
              </a:solidFill>
            </a:endParaRPr>
          </a:p>
          <a:p>
            <a:pPr marL="0" indent="0">
              <a:buFont typeface="Arial"/>
              <a:buNone/>
            </a:pPr>
            <a:r>
              <a:rPr lang="en-US" sz="1000" dirty="0" smtClean="0">
                <a:solidFill>
                  <a:schemeClr val="tx2"/>
                </a:solidFill>
              </a:rPr>
              <a:t>CREATE INDEX </a:t>
            </a:r>
            <a:r>
              <a:rPr lang="en-US" sz="1000" dirty="0" err="1" smtClean="0">
                <a:solidFill>
                  <a:srgbClr val="010000"/>
                </a:solidFill>
              </a:rPr>
              <a:t>idx_varfield_record_id</a:t>
            </a:r>
            <a:endParaRPr lang="en-US" sz="1000" dirty="0" smtClean="0">
              <a:solidFill>
                <a:srgbClr val="010000"/>
              </a:solidFill>
            </a:endParaRPr>
          </a:p>
          <a:p>
            <a:pPr marL="0" indent="0">
              <a:buFont typeface="Arial"/>
              <a:buNone/>
            </a:pPr>
            <a:r>
              <a:rPr lang="en-US" sz="1000" dirty="0" smtClean="0">
                <a:solidFill>
                  <a:srgbClr val="010000"/>
                </a:solidFill>
              </a:rPr>
              <a:t>  </a:t>
            </a:r>
            <a:r>
              <a:rPr lang="en-US" sz="1000" dirty="0" smtClean="0">
                <a:solidFill>
                  <a:schemeClr val="tx2"/>
                </a:solidFill>
              </a:rPr>
              <a:t>ON</a:t>
            </a:r>
            <a:r>
              <a:rPr lang="en-US" sz="1000" dirty="0" smtClean="0">
                <a:solidFill>
                  <a:srgbClr val="010000"/>
                </a:solidFill>
              </a:rPr>
              <a:t> </a:t>
            </a:r>
            <a:r>
              <a:rPr lang="en-US" sz="1000" dirty="0" err="1" smtClean="0">
                <a:solidFill>
                  <a:srgbClr val="010000"/>
                </a:solidFill>
              </a:rPr>
              <a:t>iiirecord.varfield</a:t>
            </a:r>
            <a:endParaRPr lang="en-US" sz="1000" dirty="0" smtClean="0">
              <a:solidFill>
                <a:srgbClr val="010000"/>
              </a:solidFill>
            </a:endParaRPr>
          </a:p>
          <a:p>
            <a:pPr marL="0" indent="0">
              <a:buFont typeface="Arial"/>
              <a:buNone/>
            </a:pPr>
            <a:r>
              <a:rPr lang="en-US" sz="1000" dirty="0" smtClean="0">
                <a:solidFill>
                  <a:srgbClr val="010000"/>
                </a:solidFill>
              </a:rPr>
              <a:t>  </a:t>
            </a:r>
            <a:r>
              <a:rPr lang="en-US" sz="1000" dirty="0" smtClean="0">
                <a:solidFill>
                  <a:schemeClr val="tx2"/>
                </a:solidFill>
              </a:rPr>
              <a:t>USING</a:t>
            </a:r>
            <a:r>
              <a:rPr lang="en-US" sz="1000" dirty="0" smtClean="0">
                <a:solidFill>
                  <a:srgbClr val="010000"/>
                </a:solidFill>
              </a:rPr>
              <a:t> </a:t>
            </a:r>
            <a:r>
              <a:rPr lang="en-US" sz="1000" dirty="0" err="1" smtClean="0">
                <a:solidFill>
                  <a:srgbClr val="010000"/>
                </a:solidFill>
              </a:rPr>
              <a:t>btree</a:t>
            </a:r>
            <a:endParaRPr lang="en-US" sz="1000" dirty="0" smtClean="0">
              <a:solidFill>
                <a:srgbClr val="010000"/>
              </a:solidFill>
            </a:endParaRPr>
          </a:p>
          <a:p>
            <a:pPr marL="0" indent="0">
              <a:buFont typeface="Arial"/>
              <a:buNone/>
            </a:pPr>
            <a:r>
              <a:rPr lang="en-US" sz="1000" dirty="0" smtClean="0">
                <a:solidFill>
                  <a:srgbClr val="010000"/>
                </a:solidFill>
              </a:rPr>
              <a:t>  (</a:t>
            </a:r>
            <a:r>
              <a:rPr lang="en-US" sz="1000" dirty="0" err="1" smtClean="0">
                <a:solidFill>
                  <a:srgbClr val="010000"/>
                </a:solidFill>
              </a:rPr>
              <a:t>record_id</a:t>
            </a:r>
            <a:r>
              <a:rPr lang="en-US" sz="1000" dirty="0" smtClean="0">
                <a:solidFill>
                  <a:srgbClr val="010000"/>
                </a:solidFill>
              </a:rPr>
              <a:t>);</a:t>
            </a:r>
            <a:endParaRPr lang="en-US" sz="1000" dirty="0">
              <a:solidFill>
                <a:srgbClr val="010000"/>
              </a:solidFill>
            </a:endParaRPr>
          </a:p>
        </p:txBody>
      </p:sp>
    </p:spTree>
    <p:extLst>
      <p:ext uri="{BB962C8B-B14F-4D97-AF65-F5344CB8AC3E}">
        <p14:creationId xmlns:p14="http://schemas.microsoft.com/office/powerpoint/2010/main" val="3457066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Tables not available in </a:t>
            </a:r>
            <a:r>
              <a:rPr lang="en-US" dirty="0" err="1" smtClean="0"/>
              <a:t>sierra_view</a:t>
            </a:r>
            <a:endParaRPr lang="en-US" dirty="0"/>
          </a:p>
        </p:txBody>
      </p:sp>
      <p:sp>
        <p:nvSpPr>
          <p:cNvPr id="7" name="Content Placeholder 5"/>
          <p:cNvSpPr txBox="1">
            <a:spLocks/>
          </p:cNvSpPr>
          <p:nvPr/>
        </p:nvSpPr>
        <p:spPr>
          <a:xfrm>
            <a:off x="4648200" y="819150"/>
            <a:ext cx="4343400" cy="373380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p>
        </p:txBody>
      </p:sp>
      <p:sp>
        <p:nvSpPr>
          <p:cNvPr id="8" name="Content Placeholder 5"/>
          <p:cNvSpPr txBox="1">
            <a:spLocks/>
          </p:cNvSpPr>
          <p:nvPr/>
        </p:nvSpPr>
        <p:spPr>
          <a:xfrm>
            <a:off x="4495800" y="819150"/>
            <a:ext cx="4419600" cy="395859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42010"/>
            <a:ext cx="3664927" cy="325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842010"/>
            <a:ext cx="3454814" cy="325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795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Tabbed Browser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19150"/>
            <a:ext cx="259330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819150"/>
            <a:ext cx="2514600" cy="106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1" y="1962150"/>
            <a:ext cx="566343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142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819150"/>
            <a:ext cx="3429000" cy="3733800"/>
          </a:xfrm>
        </p:spPr>
        <p:txBody>
          <a:bodyPr/>
          <a:lstStyle/>
          <a:p>
            <a:pPr marL="0" indent="0">
              <a:buNone/>
            </a:pPr>
            <a:r>
              <a:rPr lang="en-US" dirty="0" smtClean="0">
                <a:solidFill>
                  <a:srgbClr val="5E5E5E"/>
                </a:solidFill>
              </a:rPr>
              <a:t>So, yeah. There is a Graphical Query Builder; however, I know very little about it, so there is not much I can share with you. </a:t>
            </a:r>
            <a:endParaRPr lang="en-US" dirty="0">
              <a:solidFill>
                <a:srgbClr val="5E5E5E"/>
              </a:solidFill>
            </a:endParaRPr>
          </a:p>
        </p:txBody>
      </p:sp>
      <p:sp>
        <p:nvSpPr>
          <p:cNvPr id="5" name="Title 4"/>
          <p:cNvSpPr>
            <a:spLocks noGrp="1"/>
          </p:cNvSpPr>
          <p:nvPr>
            <p:ph type="title"/>
          </p:nvPr>
        </p:nvSpPr>
        <p:spPr/>
        <p:txBody>
          <a:bodyPr>
            <a:noAutofit/>
          </a:bodyPr>
          <a:lstStyle/>
          <a:p>
            <a:pPr algn="l"/>
            <a:r>
              <a:rPr lang="en-US" dirty="0"/>
              <a:t>The Graphical Query Builder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9" y="666750"/>
            <a:ext cx="557622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474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The SQL Editor Menu – saving work</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71550"/>
            <a:ext cx="419270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427" y="971550"/>
            <a:ext cx="353197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4"/>
          <p:cNvSpPr txBox="1">
            <a:spLocks/>
          </p:cNvSpPr>
          <p:nvPr/>
        </p:nvSpPr>
        <p:spPr>
          <a:xfrm>
            <a:off x="152400" y="3305771"/>
            <a:ext cx="8839200" cy="56137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3200" b="1" kern="1200">
                <a:solidFill>
                  <a:srgbClr val="7030A0"/>
                </a:solidFill>
                <a:latin typeface="Helvetica"/>
                <a:ea typeface="+mj-ea"/>
                <a:cs typeface="Helvetica"/>
              </a:defRPr>
            </a:lvl1pPr>
          </a:lstStyle>
          <a:p>
            <a:pPr algn="l"/>
            <a:r>
              <a:rPr lang="en-US" dirty="0" smtClean="0"/>
              <a:t>The SQL Editor toolbar</a:t>
            </a:r>
            <a:endParaRPr lang="en-US" dirty="0"/>
          </a:p>
        </p:txBody>
      </p:sp>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3867150"/>
            <a:ext cx="1689463"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051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The SQL Editor Menu – editing queries</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 y="694729"/>
            <a:ext cx="3497581" cy="268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4"/>
          <p:cNvSpPr txBox="1">
            <a:spLocks/>
          </p:cNvSpPr>
          <p:nvPr/>
        </p:nvSpPr>
        <p:spPr>
          <a:xfrm>
            <a:off x="152400" y="3381971"/>
            <a:ext cx="8839200" cy="56137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3200" b="1" kern="1200">
                <a:solidFill>
                  <a:srgbClr val="7030A0"/>
                </a:solidFill>
                <a:latin typeface="Helvetica"/>
                <a:ea typeface="+mj-ea"/>
                <a:cs typeface="Helvetica"/>
              </a:defRPr>
            </a:lvl1pPr>
          </a:lstStyle>
          <a:p>
            <a:pPr algn="l"/>
            <a:r>
              <a:rPr lang="en-US" dirty="0" smtClean="0"/>
              <a:t>The SQL Editor toolbar</a:t>
            </a:r>
            <a:endParaRPr lang="en-US"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19" y="3943350"/>
            <a:ext cx="314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77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Orange County Library System</a:t>
            </a:r>
          </a:p>
        </p:txBody>
      </p:sp>
      <p:sp>
        <p:nvSpPr>
          <p:cNvPr id="7" name="Content Placeholder 6"/>
          <p:cNvSpPr>
            <a:spLocks noGrp="1"/>
          </p:cNvSpPr>
          <p:nvPr>
            <p:ph idx="1"/>
          </p:nvPr>
        </p:nvSpPr>
        <p:spPr/>
        <p:txBody>
          <a:bodyPr>
            <a:normAutofit/>
          </a:bodyPr>
          <a:lstStyle/>
          <a:p>
            <a:r>
              <a:rPr lang="en-US" dirty="0">
                <a:solidFill>
                  <a:srgbClr val="5E5E5E"/>
                </a:solidFill>
              </a:rPr>
              <a:t>Migrated to Sierra in late 2012</a:t>
            </a:r>
          </a:p>
          <a:p>
            <a:r>
              <a:rPr lang="en-US" dirty="0" smtClean="0">
                <a:solidFill>
                  <a:srgbClr val="5E5E5E"/>
                </a:solidFill>
              </a:rPr>
              <a:t>Metropolitan </a:t>
            </a:r>
            <a:r>
              <a:rPr lang="en-US" dirty="0">
                <a:solidFill>
                  <a:srgbClr val="5E5E5E"/>
                </a:solidFill>
              </a:rPr>
              <a:t>public library</a:t>
            </a:r>
          </a:p>
          <a:p>
            <a:pPr lvl="1"/>
            <a:r>
              <a:rPr lang="en-US" dirty="0" smtClean="0">
                <a:solidFill>
                  <a:srgbClr val="5E5E5E"/>
                </a:solidFill>
              </a:rPr>
              <a:t>Main </a:t>
            </a:r>
            <a:r>
              <a:rPr lang="en-US" dirty="0">
                <a:solidFill>
                  <a:srgbClr val="5E5E5E"/>
                </a:solidFill>
              </a:rPr>
              <a:t>downtown library and 15 branches</a:t>
            </a:r>
          </a:p>
          <a:p>
            <a:pPr lvl="1"/>
            <a:r>
              <a:rPr lang="en-US" dirty="0" smtClean="0">
                <a:solidFill>
                  <a:srgbClr val="5E5E5E"/>
                </a:solidFill>
              </a:rPr>
              <a:t>424K active cards in a county of 1.3M</a:t>
            </a:r>
          </a:p>
          <a:p>
            <a:pPr lvl="1"/>
            <a:r>
              <a:rPr lang="en-US" dirty="0" smtClean="0">
                <a:solidFill>
                  <a:srgbClr val="5E5E5E"/>
                </a:solidFill>
              </a:rPr>
              <a:t>~ 1.7 </a:t>
            </a:r>
            <a:r>
              <a:rPr lang="en-US" dirty="0">
                <a:solidFill>
                  <a:srgbClr val="5E5E5E"/>
                </a:solidFill>
              </a:rPr>
              <a:t>million items</a:t>
            </a:r>
          </a:p>
          <a:p>
            <a:pPr lvl="1"/>
            <a:r>
              <a:rPr lang="en-US" dirty="0" smtClean="0">
                <a:solidFill>
                  <a:srgbClr val="5E5E5E"/>
                </a:solidFill>
              </a:rPr>
              <a:t>~ 11.5M </a:t>
            </a:r>
            <a:r>
              <a:rPr lang="en-US" dirty="0">
                <a:solidFill>
                  <a:srgbClr val="5E5E5E"/>
                </a:solidFill>
              </a:rPr>
              <a:t>checkouts </a:t>
            </a:r>
            <a:r>
              <a:rPr lang="en-US" dirty="0" smtClean="0">
                <a:solidFill>
                  <a:srgbClr val="5E5E5E"/>
                </a:solidFill>
              </a:rPr>
              <a:t>last year </a:t>
            </a:r>
            <a:endParaRPr lang="en-US" dirty="0">
              <a:solidFill>
                <a:srgbClr val="5E5E5E"/>
              </a:solidFill>
            </a:endParaRPr>
          </a:p>
          <a:p>
            <a:pPr lvl="1"/>
            <a:r>
              <a:rPr lang="en-US" dirty="0" smtClean="0">
                <a:solidFill>
                  <a:srgbClr val="5E5E5E"/>
                </a:solidFill>
              </a:rPr>
              <a:t>~</a:t>
            </a:r>
            <a:r>
              <a:rPr lang="en-US" dirty="0">
                <a:solidFill>
                  <a:srgbClr val="5E5E5E"/>
                </a:solidFill>
              </a:rPr>
              <a:t>10% of that are requests delivered</a:t>
            </a:r>
          </a:p>
          <a:p>
            <a:pPr lvl="1"/>
            <a:r>
              <a:rPr lang="en-US" dirty="0" smtClean="0">
                <a:solidFill>
                  <a:srgbClr val="5E5E5E"/>
                </a:solidFill>
              </a:rPr>
              <a:t>~</a:t>
            </a:r>
            <a:r>
              <a:rPr lang="en-US" dirty="0">
                <a:solidFill>
                  <a:srgbClr val="5E5E5E"/>
                </a:solidFill>
              </a:rPr>
              <a:t>350 employees</a:t>
            </a:r>
          </a:p>
          <a:p>
            <a:pPr lvl="1"/>
            <a:r>
              <a:rPr lang="en-US" dirty="0" smtClean="0">
                <a:solidFill>
                  <a:srgbClr val="5E5E5E"/>
                </a:solidFill>
              </a:rPr>
              <a:t>Annual </a:t>
            </a:r>
            <a:r>
              <a:rPr lang="en-US" dirty="0">
                <a:solidFill>
                  <a:srgbClr val="5E5E5E"/>
                </a:solidFill>
              </a:rPr>
              <a:t>budget totals approximately $</a:t>
            </a:r>
            <a:r>
              <a:rPr lang="en-US" dirty="0" smtClean="0">
                <a:solidFill>
                  <a:srgbClr val="5E5E5E"/>
                </a:solidFill>
              </a:rPr>
              <a:t>38.4 million</a:t>
            </a:r>
          </a:p>
          <a:p>
            <a:endParaRPr lang="en-US" dirty="0">
              <a:solidFill>
                <a:srgbClr val="5E5E5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The SQL Editor Menu &gt;&gt; Query</a:t>
            </a:r>
            <a:endParaRPr lang="en-US"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95" y="742950"/>
            <a:ext cx="5205605" cy="253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4"/>
          <p:cNvSpPr txBox="1">
            <a:spLocks/>
          </p:cNvSpPr>
          <p:nvPr/>
        </p:nvSpPr>
        <p:spPr>
          <a:xfrm>
            <a:off x="152400" y="3381971"/>
            <a:ext cx="8839200" cy="561379"/>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3200" b="1" kern="1200">
                <a:solidFill>
                  <a:srgbClr val="7030A0"/>
                </a:solidFill>
                <a:latin typeface="Helvetica"/>
                <a:ea typeface="+mj-ea"/>
                <a:cs typeface="Helvetica"/>
              </a:defRPr>
            </a:lvl1pPr>
          </a:lstStyle>
          <a:p>
            <a:pPr algn="l"/>
            <a:r>
              <a:rPr lang="en-US" dirty="0" smtClean="0"/>
              <a:t>The SQL Editor toolbar</a:t>
            </a:r>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94" y="3943350"/>
            <a:ext cx="221956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40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Query &gt;&gt; Explain analyze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281" y="732829"/>
            <a:ext cx="6432480" cy="375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987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a:t>The SQL Editor Menu </a:t>
            </a:r>
            <a:r>
              <a:rPr lang="en-US" dirty="0" smtClean="0"/>
              <a:t>&gt;&gt; View</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742950"/>
            <a:ext cx="458152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950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pgAdmin</a:t>
            </a:r>
            <a:r>
              <a:rPr lang="en-US" dirty="0"/>
              <a:t>: Drilling Down</a:t>
            </a:r>
            <a:r>
              <a:rPr lang="en-US" dirty="0" smtClean="0"/>
              <a:t>	</a:t>
            </a:r>
            <a:endParaRPr lang="en-US" dirty="0"/>
          </a:p>
        </p:txBody>
      </p:sp>
      <p:sp>
        <p:nvSpPr>
          <p:cNvPr id="3" name="Subtitle 2"/>
          <p:cNvSpPr>
            <a:spLocks noGrp="1"/>
          </p:cNvSpPr>
          <p:nvPr>
            <p:ph type="subTitle" idx="1"/>
          </p:nvPr>
        </p:nvSpPr>
        <p:spPr>
          <a:xfrm>
            <a:off x="304800" y="1795272"/>
            <a:ext cx="4419600" cy="2376678"/>
          </a:xfrm>
        </p:spPr>
        <p:txBody>
          <a:bodyPr>
            <a:normAutofit/>
          </a:bodyPr>
          <a:lstStyle/>
          <a:p>
            <a:r>
              <a:rPr lang="en-US" dirty="0" smtClean="0">
                <a:solidFill>
                  <a:srgbClr val="5E5E5E"/>
                </a:solidFill>
              </a:rPr>
              <a:t>David Noe</a:t>
            </a:r>
          </a:p>
          <a:p>
            <a:r>
              <a:rPr lang="en-US" dirty="0" smtClean="0">
                <a:solidFill>
                  <a:srgbClr val="5E5E5E"/>
                </a:solidFill>
              </a:rPr>
              <a:t>ILS Specialist </a:t>
            </a:r>
          </a:p>
          <a:p>
            <a:r>
              <a:rPr lang="en-US" dirty="0" smtClean="0">
                <a:solidFill>
                  <a:srgbClr val="5E5E5E"/>
                </a:solidFill>
              </a:rPr>
              <a:t>Orange County Library System</a:t>
            </a:r>
          </a:p>
          <a:p>
            <a:r>
              <a:rPr lang="en-US" dirty="0" smtClean="0">
                <a:solidFill>
                  <a:srgbClr val="5E5E5E"/>
                </a:solidFill>
              </a:rPr>
              <a:t>Orlando, FL </a:t>
            </a:r>
          </a:p>
          <a:p>
            <a:r>
              <a:rPr lang="en-US" dirty="0" smtClean="0">
                <a:solidFill>
                  <a:srgbClr val="5E5E5E"/>
                </a:solidFill>
              </a:rPr>
              <a:t>noe.david@ocls.info</a:t>
            </a:r>
            <a:endParaRPr lang="en-US" dirty="0">
              <a:solidFill>
                <a:srgbClr val="5E5E5E"/>
              </a:solidFill>
            </a:endParaRPr>
          </a:p>
        </p:txBody>
      </p:sp>
      <p:cxnSp>
        <p:nvCxnSpPr>
          <p:cNvPr id="14" name="Straight Connector 13"/>
          <p:cNvCxnSpPr/>
          <p:nvPr/>
        </p:nvCxnSpPr>
        <p:spPr>
          <a:xfrm>
            <a:off x="381000" y="1795272"/>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22947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err="1" smtClean="0"/>
              <a:t>pgAdmin</a:t>
            </a:r>
            <a:endParaRPr lang="en-US" dirty="0"/>
          </a:p>
        </p:txBody>
      </p:sp>
      <p:sp>
        <p:nvSpPr>
          <p:cNvPr id="3" name="Text Placeholder 2"/>
          <p:cNvSpPr>
            <a:spLocks noGrp="1"/>
          </p:cNvSpPr>
          <p:nvPr>
            <p:ph type="body" sz="quarter" idx="10"/>
          </p:nvPr>
        </p:nvSpPr>
        <p:spPr/>
        <p:txBody>
          <a:bodyPr/>
          <a:lstStyle/>
          <a:p>
            <a:r>
              <a:rPr lang="en-US" dirty="0" err="1">
                <a:solidFill>
                  <a:srgbClr val="5E5E5E"/>
                </a:solidFill>
              </a:rPr>
              <a:t>pgAdmin</a:t>
            </a:r>
            <a:r>
              <a:rPr lang="en-US" dirty="0">
                <a:solidFill>
                  <a:srgbClr val="5E5E5E"/>
                </a:solidFill>
              </a:rPr>
              <a:t> is </a:t>
            </a:r>
            <a:r>
              <a:rPr lang="en-US" dirty="0" smtClean="0">
                <a:solidFill>
                  <a:srgbClr val="5E5E5E"/>
                </a:solidFill>
              </a:rPr>
              <a:t>an open source administration </a:t>
            </a:r>
            <a:r>
              <a:rPr lang="en-US" dirty="0">
                <a:solidFill>
                  <a:srgbClr val="5E5E5E"/>
                </a:solidFill>
              </a:rPr>
              <a:t>and development </a:t>
            </a:r>
            <a:r>
              <a:rPr lang="en-US" dirty="0" smtClean="0">
                <a:solidFill>
                  <a:srgbClr val="5E5E5E"/>
                </a:solidFill>
              </a:rPr>
              <a:t>tool developed by the PostgreSQL community</a:t>
            </a:r>
          </a:p>
          <a:p>
            <a:r>
              <a:rPr lang="en-US" dirty="0" smtClean="0">
                <a:solidFill>
                  <a:srgbClr val="5E5E5E"/>
                </a:solidFill>
              </a:rPr>
              <a:t>Version</a:t>
            </a:r>
          </a:p>
          <a:p>
            <a:pPr lvl="1"/>
            <a:r>
              <a:rPr lang="en-US" dirty="0" smtClean="0">
                <a:solidFill>
                  <a:srgbClr val="5E5E5E"/>
                </a:solidFill>
              </a:rPr>
              <a:t>4 v1.0 released late 2016</a:t>
            </a:r>
          </a:p>
          <a:p>
            <a:pPr lvl="1"/>
            <a:r>
              <a:rPr lang="en-US" dirty="0" smtClean="0">
                <a:solidFill>
                  <a:srgbClr val="5E5E5E"/>
                </a:solidFill>
              </a:rPr>
              <a:t>4 v1.3 released in March 2017</a:t>
            </a:r>
            <a:endParaRPr lang="en-US" dirty="0">
              <a:solidFill>
                <a:srgbClr val="5E5E5E"/>
              </a:solidFill>
            </a:endParaRPr>
          </a:p>
          <a:p>
            <a:pPr lvl="1"/>
            <a:r>
              <a:rPr lang="en-US" dirty="0" smtClean="0">
                <a:solidFill>
                  <a:srgbClr val="5E5E5E"/>
                </a:solidFill>
              </a:rPr>
              <a:t>Using Version 3 v1.18 when I started working on this presentation</a:t>
            </a:r>
          </a:p>
          <a:p>
            <a:pPr lvl="1"/>
            <a:r>
              <a:rPr lang="en-US" dirty="0" smtClean="0">
                <a:solidFill>
                  <a:srgbClr val="5E5E5E"/>
                </a:solidFill>
              </a:rPr>
              <a:t>Considered to try to do this in 4, but sluggishness and crashing made it impossible. </a:t>
            </a:r>
          </a:p>
          <a:p>
            <a:r>
              <a:rPr lang="en-US" dirty="0">
                <a:solidFill>
                  <a:srgbClr val="5E5E5E"/>
                </a:solidFill>
              </a:rPr>
              <a:t>Download at https://www.pgadmin.org/download/</a:t>
            </a:r>
            <a:endParaRPr lang="en-US" dirty="0" smtClean="0">
              <a:solidFill>
                <a:srgbClr val="5E5E5E"/>
              </a:solidFill>
            </a:endParaRPr>
          </a:p>
          <a:p>
            <a:pPr lvl="1"/>
            <a:endParaRPr lang="en-US" dirty="0"/>
          </a:p>
        </p:txBody>
      </p:sp>
    </p:spTree>
    <p:extLst>
      <p:ext uri="{BB962C8B-B14F-4D97-AF65-F5344CB8AC3E}">
        <p14:creationId xmlns:p14="http://schemas.microsoft.com/office/powerpoint/2010/main" val="3372881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Getting Started – adding a database</a:t>
            </a:r>
            <a:endParaRPr lang="en-US" dirty="0"/>
          </a:p>
        </p:txBody>
      </p:sp>
      <p:sp>
        <p:nvSpPr>
          <p:cNvPr id="3" name="Text Placeholder 2"/>
          <p:cNvSpPr>
            <a:spLocks noGrp="1"/>
          </p:cNvSpPr>
          <p:nvPr>
            <p:ph type="body" sz="quarter" idx="10"/>
          </p:nvPr>
        </p:nvSpPr>
        <p:spPr/>
        <p:txBody>
          <a:bodyPr/>
          <a:lstStyle/>
          <a:p>
            <a:pPr marL="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3" y="819150"/>
            <a:ext cx="24860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784" y="971550"/>
            <a:ext cx="2857147" cy="297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799" y="1276350"/>
            <a:ext cx="2876903"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1" y="2865423"/>
            <a:ext cx="2705099" cy="168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816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Getting Started –  “Guru Hint” dialog</a:t>
            </a:r>
            <a:endParaRPr lang="en-US" dirty="0"/>
          </a:p>
        </p:txBody>
      </p:sp>
      <p:sp>
        <p:nvSpPr>
          <p:cNvPr id="3" name="Text Placeholder 2"/>
          <p:cNvSpPr>
            <a:spLocks noGrp="1"/>
          </p:cNvSpPr>
          <p:nvPr>
            <p:ph type="body" sz="quarter" idx="10"/>
          </p:nvPr>
        </p:nvSpPr>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solidFill>
                  <a:srgbClr val="5E5E5E"/>
                </a:solidFill>
              </a:rPr>
              <a:t>Select “Do not show this hint again.”</a:t>
            </a:r>
            <a:endParaRPr lang="en-US" dirty="0">
              <a:solidFill>
                <a:srgbClr val="5E5E5E"/>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67" y="819150"/>
            <a:ext cx="3724275" cy="3037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509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err="1"/>
              <a:t>pgAdmin</a:t>
            </a:r>
            <a:r>
              <a:rPr lang="en-US" dirty="0"/>
              <a:t> Main Window</a:t>
            </a:r>
          </a:p>
        </p:txBody>
      </p:sp>
      <p:sp>
        <p:nvSpPr>
          <p:cNvPr id="3" name="Text Placeholder 2"/>
          <p:cNvSpPr>
            <a:spLocks noGrp="1"/>
          </p:cNvSpPr>
          <p:nvPr>
            <p:ph type="body" sz="quarter" idx="10"/>
          </p:nvPr>
        </p:nvSpPr>
        <p:spPr>
          <a:xfrm>
            <a:off x="5867400" y="819150"/>
            <a:ext cx="3124200" cy="3733800"/>
          </a:xfrm>
        </p:spPr>
        <p:txBody>
          <a:bodyPr/>
          <a:lstStyle/>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08567"/>
            <a:ext cx="5609096" cy="3744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819150"/>
            <a:ext cx="3014133" cy="192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2362200" y="1276350"/>
            <a:ext cx="44958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5715000" y="1466850"/>
            <a:ext cx="1143000" cy="179070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 y="1047750"/>
            <a:ext cx="2667000" cy="228600"/>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0" idx="3"/>
          </p:cNvCxnSpPr>
          <p:nvPr/>
        </p:nvCxnSpPr>
        <p:spPr>
          <a:xfrm>
            <a:off x="2819400" y="1162050"/>
            <a:ext cx="4038600" cy="4953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917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Menu &gt;&gt; Options</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375" y="759884"/>
            <a:ext cx="6055742" cy="3793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59884"/>
            <a:ext cx="2554675" cy="197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Menu &gt;&gt; Options &gt;&gt; Query tool Options</a:t>
            </a:r>
            <a:endParaRPr lang="en-US" dirty="0"/>
          </a:p>
        </p:txBody>
      </p:sp>
      <p:sp>
        <p:nvSpPr>
          <p:cNvPr id="3" name="Text Placeholder 2"/>
          <p:cNvSpPr>
            <a:spLocks noGrp="1"/>
          </p:cNvSpPr>
          <p:nvPr>
            <p:ph type="body" sz="quarter" idx="10"/>
          </p:nvPr>
        </p:nvSpPr>
        <p:spPr>
          <a:xfrm>
            <a:off x="2133600" y="819150"/>
            <a:ext cx="6858000" cy="3733800"/>
          </a:xfrm>
        </p:spPr>
        <p:txBody>
          <a:bodyPr>
            <a:normAutofit/>
          </a:bodyPr>
          <a:lstStyle/>
          <a:p>
            <a:pPr marL="0" indent="0">
              <a:buNone/>
            </a:pPr>
            <a:endParaRPr lang="en-US" sz="1400" dirty="0" smtClean="0">
              <a:solidFill>
                <a:srgbClr val="5E5E5E"/>
              </a:solidFill>
            </a:endParaRPr>
          </a:p>
          <a:p>
            <a:pPr marL="0" indent="0">
              <a:buNone/>
            </a:pPr>
            <a:r>
              <a:rPr lang="en-US" dirty="0" smtClean="0">
                <a:solidFill>
                  <a:srgbClr val="5E5E5E"/>
                </a:solidFill>
              </a:rPr>
              <a:t>Query editor</a:t>
            </a:r>
          </a:p>
          <a:p>
            <a:pPr marL="0" indent="0">
              <a:buNone/>
            </a:pPr>
            <a:endParaRPr lang="en-US" dirty="0" smtClean="0">
              <a:solidFill>
                <a:srgbClr val="5E5E5E"/>
              </a:solidFill>
            </a:endParaRPr>
          </a:p>
          <a:p>
            <a:pPr marL="0" indent="0">
              <a:buNone/>
            </a:pPr>
            <a:endParaRPr lang="en-US" dirty="0" smtClean="0">
              <a:solidFill>
                <a:srgbClr val="5E5E5E"/>
              </a:solidFill>
            </a:endParaRPr>
          </a:p>
          <a:p>
            <a:pPr marL="0" indent="0">
              <a:buNone/>
            </a:pPr>
            <a:r>
              <a:rPr lang="en-US" dirty="0" err="1" smtClean="0">
                <a:solidFill>
                  <a:srgbClr val="5E5E5E"/>
                </a:solidFill>
              </a:rPr>
              <a:t>Colours</a:t>
            </a:r>
            <a:r>
              <a:rPr lang="en-US" dirty="0">
                <a:solidFill>
                  <a:srgbClr val="5E5E5E"/>
                </a:solidFill>
              </a:rPr>
              <a:t>	   </a:t>
            </a:r>
            <a:r>
              <a:rPr lang="en-US" sz="1400" dirty="0">
                <a:solidFill>
                  <a:srgbClr val="5E5E5E"/>
                </a:solidFill>
              </a:rPr>
              <a:t>Foreground/Background, Caret, SQL Syntax Highlighting</a:t>
            </a:r>
            <a:r>
              <a:rPr lang="en-US" sz="1600" dirty="0">
                <a:solidFill>
                  <a:srgbClr val="5E5E5E"/>
                </a:solidFill>
              </a:rPr>
              <a:t>	</a:t>
            </a:r>
            <a:endParaRPr lang="en-US" dirty="0" smtClean="0">
              <a:solidFill>
                <a:srgbClr val="5E5E5E"/>
              </a:solidFill>
            </a:endParaRPr>
          </a:p>
          <a:p>
            <a:pPr marL="0" indent="0">
              <a:buNone/>
            </a:pPr>
            <a:endParaRPr lang="en-US" dirty="0" smtClean="0">
              <a:solidFill>
                <a:srgbClr val="5E5E5E"/>
              </a:solidFill>
            </a:endParaRPr>
          </a:p>
          <a:p>
            <a:pPr marL="0" indent="0">
              <a:buNone/>
            </a:pPr>
            <a:r>
              <a:rPr lang="en-US" dirty="0" smtClean="0">
                <a:solidFill>
                  <a:srgbClr val="5E5E5E"/>
                </a:solidFill>
              </a:rPr>
              <a:t>Results grid</a:t>
            </a:r>
          </a:p>
          <a:p>
            <a:endParaRPr lang="en-US" dirty="0"/>
          </a:p>
          <a:p>
            <a:endParaRPr lang="en-US" dirty="0" smtClean="0"/>
          </a:p>
          <a:p>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19150"/>
            <a:ext cx="13525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803217"/>
            <a:ext cx="4343400" cy="153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992507"/>
            <a:ext cx="4343400" cy="163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758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rgbClr val="34466A"/>
      </a:dk1>
      <a:lt1>
        <a:srgbClr val="FFFFFF"/>
      </a:lt1>
      <a:dk2>
        <a:srgbClr val="1F497D"/>
      </a:dk2>
      <a:lt2>
        <a:srgbClr val="EEECE1"/>
      </a:lt2>
      <a:accent1>
        <a:srgbClr val="814296"/>
      </a:accent1>
      <a:accent2>
        <a:srgbClr val="F7941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IUG2017" id="{7DBF38FD-460D-7A43-9763-0A5E67518525}" vid="{A2425DE8-455B-484A-A16E-4BA3A78D9C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IUG2017</Template>
  <TotalTime>3185</TotalTime>
  <Words>1359</Words>
  <Application>Microsoft Office PowerPoint</Application>
  <PresentationFormat>On-screen Show (16:9)</PresentationFormat>
  <Paragraphs>340</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pgAdmin: Drilling Down </vt:lpstr>
      <vt:lpstr>Orange County Library System</vt:lpstr>
      <vt:lpstr>pgAdmin</vt:lpstr>
      <vt:lpstr>Getting Started – adding a database</vt:lpstr>
      <vt:lpstr>Getting Started –  “Guru Hint” dialog</vt:lpstr>
      <vt:lpstr>pgAdmin Main Window</vt:lpstr>
      <vt:lpstr>Menu &gt;&gt; Options</vt:lpstr>
      <vt:lpstr>Menu &gt;&gt; Options &gt;&gt; Query tool Options</vt:lpstr>
      <vt:lpstr>Query tool Options - continued</vt:lpstr>
      <vt:lpstr>Tools</vt:lpstr>
      <vt:lpstr>Query Tool</vt:lpstr>
      <vt:lpstr>SELECT Script</vt:lpstr>
      <vt:lpstr>View Data/Apply Filter</vt:lpstr>
      <vt:lpstr>View Data</vt:lpstr>
      <vt:lpstr>Object browser &amp; SQL pane</vt:lpstr>
      <vt:lpstr>SQL pane</vt:lpstr>
      <vt:lpstr>The Insufficient Permissions is the best band name ever.</vt:lpstr>
      <vt:lpstr>Schema.table</vt:lpstr>
      <vt:lpstr>Simple example table</vt:lpstr>
      <vt:lpstr>More complicated views</vt:lpstr>
      <vt:lpstr>Slow to run but handy to copy </vt:lpstr>
      <vt:lpstr>CREATE INDEX</vt:lpstr>
      <vt:lpstr>CREATE INDEX - continued</vt:lpstr>
      <vt:lpstr>Tables not available in sierra_view</vt:lpstr>
      <vt:lpstr>Tabbed Browser</vt:lpstr>
      <vt:lpstr>The Graphical Query Builder</vt:lpstr>
      <vt:lpstr>The SQL Editor Menu – saving work</vt:lpstr>
      <vt:lpstr>The SQL Editor Menu – editing queries</vt:lpstr>
      <vt:lpstr>The SQL Editor Menu &gt;&gt; Query</vt:lpstr>
      <vt:lpstr>Query &gt;&gt; Explain analyze</vt:lpstr>
      <vt:lpstr>The SQL Editor Menu &gt;&gt; View</vt:lpstr>
      <vt:lpstr>pgAdmin: Drilling Down </vt:lpstr>
    </vt:vector>
  </TitlesOfParts>
  <Company>Bowling Green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 Strang</dc:creator>
  <cp:lastModifiedBy>Noe, David</cp:lastModifiedBy>
  <cp:revision>68</cp:revision>
  <dcterms:created xsi:type="dcterms:W3CDTF">2016-09-21T19:54:51Z</dcterms:created>
  <dcterms:modified xsi:type="dcterms:W3CDTF">2017-04-21T19:38:38Z</dcterms:modified>
</cp:coreProperties>
</file>