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62" r:id="rId5"/>
    <p:sldId id="264" r:id="rId6"/>
    <p:sldId id="266" r:id="rId7"/>
    <p:sldId id="265" r:id="rId8"/>
    <p:sldId id="267" r:id="rId9"/>
    <p:sldId id="263" r:id="rId10"/>
    <p:sldId id="268" r:id="rId11"/>
    <p:sldId id="269" r:id="rId12"/>
    <p:sldId id="278" r:id="rId13"/>
    <p:sldId id="270" r:id="rId14"/>
    <p:sldId id="260" r:id="rId15"/>
    <p:sldId id="271" r:id="rId16"/>
    <p:sldId id="272" r:id="rId17"/>
    <p:sldId id="273" r:id="rId18"/>
    <p:sldId id="274" r:id="rId19"/>
    <p:sldId id="276" r:id="rId20"/>
    <p:sldId id="277" r:id="rId21"/>
    <p:sldId id="275" r:id="rId22"/>
    <p:sldId id="259" r:id="rId23"/>
  </p:sldIdLst>
  <p:sldSz cx="9144000" cy="5143500" type="screen16x9"/>
  <p:notesSz cx="9312275" cy="7026275"/>
  <p:defaultText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81E"/>
    <a:srgbClr val="F7941E"/>
    <a:srgbClr val="4A76B7"/>
    <a:srgbClr val="4E76AD"/>
    <a:srgbClr val="414042"/>
    <a:srgbClr val="444444"/>
    <a:srgbClr val="58595B"/>
    <a:srgbClr val="6C9DD3"/>
    <a:srgbClr val="2887A4"/>
    <a:srgbClr val="D94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F606853-7671-496A-8E4F-DF71F8EC918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3" autoAdjust="0"/>
    <p:restoredTop sz="94660"/>
  </p:normalViewPr>
  <p:slideViewPr>
    <p:cSldViewPr snapToGrid="0" snapToObjects="1">
      <p:cViewPr>
        <p:scale>
          <a:sx n="99" d="100"/>
          <a:sy n="99" d="100"/>
        </p:scale>
        <p:origin x="-1482" y="-78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Title_bluegra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08" y="0"/>
            <a:ext cx="9181446" cy="5169154"/>
          </a:xfrm>
          <a:prstGeom prst="rect">
            <a:avLst/>
          </a:prstGeom>
        </p:spPr>
      </p:pic>
      <p:sp>
        <p:nvSpPr>
          <p:cNvPr id="16" name="Title 1"/>
          <p:cNvSpPr>
            <a:spLocks noGrp="1"/>
          </p:cNvSpPr>
          <p:nvPr>
            <p:ph type="ctrTitle"/>
          </p:nvPr>
        </p:nvSpPr>
        <p:spPr>
          <a:xfrm>
            <a:off x="420281" y="451889"/>
            <a:ext cx="4735007" cy="468458"/>
          </a:xfrm>
        </p:spPr>
        <p:txBody>
          <a:bodyPr lIns="0" tIns="0" rIns="0" bIns="0" anchor="t" anchorCtr="0">
            <a:noAutofit/>
          </a:bodyPr>
          <a:lstStyle>
            <a:lvl1pPr algn="ctr">
              <a:defRPr sz="2400" b="1" i="0">
                <a:solidFill>
                  <a:srgbClr val="F7941E"/>
                </a:solidFill>
                <a:latin typeface="Helvetica"/>
                <a:cs typeface="Helvetica"/>
              </a:defRPr>
            </a:lvl1pPr>
          </a:lstStyle>
          <a:p>
            <a:r>
              <a:rPr lang="en-US" smtClean="0"/>
              <a:t>Click to edit Master title style</a:t>
            </a:r>
            <a:endParaRPr lang="en-US" dirty="0"/>
          </a:p>
        </p:txBody>
      </p:sp>
      <p:sp>
        <p:nvSpPr>
          <p:cNvPr id="17" name="Subtitle 2"/>
          <p:cNvSpPr>
            <a:spLocks noGrp="1"/>
          </p:cNvSpPr>
          <p:nvPr>
            <p:ph type="subTitle" idx="1"/>
          </p:nvPr>
        </p:nvSpPr>
        <p:spPr>
          <a:xfrm>
            <a:off x="420281" y="931136"/>
            <a:ext cx="4735007" cy="428728"/>
          </a:xfrm>
        </p:spPr>
        <p:txBody>
          <a:bodyPr lIns="0" tIns="0" rIns="0" bIns="0">
            <a:noAutofit/>
          </a:bodyPr>
          <a:lstStyle>
            <a:lvl1pPr marL="0" indent="0" algn="ctr">
              <a:buNone/>
              <a:defRPr sz="1800" b="0" i="0">
                <a:solidFill>
                  <a:srgbClr val="FFFFFF"/>
                </a:solidFill>
                <a:latin typeface="Helvetica"/>
                <a:cs typeface="Helvetica"/>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34404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519696" y="471418"/>
            <a:ext cx="7468222" cy="377852"/>
          </a:xfrm>
          <a:prstGeom prst="rect">
            <a:avLst/>
          </a:prstGeom>
        </p:spPr>
        <p:txBody>
          <a:bodyPr vert="horz" lIns="0" tIns="0" rIns="0" bIns="0" rtlCol="0" anchor="t">
            <a:normAutofit/>
          </a:bodyPr>
          <a:lstStyle>
            <a:lvl1pPr>
              <a:defRPr b="1" i="0">
                <a:solidFill>
                  <a:srgbClr val="F7781E"/>
                </a:solidFill>
                <a:latin typeface="Helvetica"/>
                <a:cs typeface="Helvetica"/>
              </a:defRPr>
            </a:lvl1pPr>
          </a:lstStyle>
          <a:p>
            <a:r>
              <a:rPr lang="en-US" smtClean="0"/>
              <a:t>Click to edit Master title style</a:t>
            </a:r>
            <a:endParaRPr lang="en-US" dirty="0"/>
          </a:p>
        </p:txBody>
      </p:sp>
      <p:sp>
        <p:nvSpPr>
          <p:cNvPr id="15" name="Text Placeholder 2"/>
          <p:cNvSpPr>
            <a:spLocks noGrp="1"/>
          </p:cNvSpPr>
          <p:nvPr>
            <p:ph idx="1"/>
          </p:nvPr>
        </p:nvSpPr>
        <p:spPr>
          <a:xfrm>
            <a:off x="519696" y="1000560"/>
            <a:ext cx="7468222" cy="3251818"/>
          </a:xfrm>
          <a:prstGeom prst="rect">
            <a:avLst/>
          </a:prstGeom>
        </p:spPr>
        <p:txBody>
          <a:bodyPr vert="horz" lIns="0" tIns="0" rIns="0" bIns="0" rtlCol="0">
            <a:normAutofit/>
          </a:bodyPr>
          <a:lstStyle>
            <a:lvl1pPr>
              <a:defRPr>
                <a:solidFill>
                  <a:srgbClr val="414042"/>
                </a:solidFill>
              </a:defRPr>
            </a:lvl1pPr>
            <a:lvl2pPr>
              <a:defRPr>
                <a:solidFill>
                  <a:srgbClr val="414042"/>
                </a:solidFill>
              </a:defRPr>
            </a:lvl2pPr>
            <a:lvl3pPr>
              <a:defRPr>
                <a:solidFill>
                  <a:srgbClr val="414042"/>
                </a:solidFill>
              </a:defRPr>
            </a:lvl3pPr>
            <a:lvl4pPr>
              <a:defRPr>
                <a:solidFill>
                  <a:srgbClr val="414042"/>
                </a:solidFill>
              </a:defRPr>
            </a:lvl4pPr>
            <a:lvl5pPr>
              <a:defRPr>
                <a:solidFill>
                  <a:srgbClr val="41404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89781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514752" y="469870"/>
            <a:ext cx="8021734" cy="657225"/>
          </a:xfrm>
          <a:prstGeom prst="rect">
            <a:avLst/>
          </a:prstGeom>
        </p:spPr>
        <p:txBody>
          <a:bodyPr vert="horz" lIns="0" tIns="0" rIns="0" bIns="0" rtlCol="0" anchor="t">
            <a:normAutofit/>
          </a:bodyPr>
          <a:lstStyle>
            <a:lvl1pPr>
              <a:defRPr>
                <a:solidFill>
                  <a:srgbClr val="F7781E"/>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5653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Im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1200" y="1318045"/>
            <a:ext cx="5189283" cy="2963195"/>
          </a:xfrm>
        </p:spPr>
        <p:txBody>
          <a:bodyPr>
            <a:normAutofit/>
          </a:bodyPr>
          <a:lstStyle>
            <a:lvl1pPr marL="0" indent="0">
              <a:buNone/>
              <a:defRPr sz="2700">
                <a:solidFill>
                  <a:srgbClr val="414042"/>
                </a:solidFill>
              </a:defRPr>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Click icon to add picture</a:t>
            </a:r>
            <a:endParaRPr lang="en-US" dirty="0"/>
          </a:p>
        </p:txBody>
      </p:sp>
      <p:sp>
        <p:nvSpPr>
          <p:cNvPr id="21" name="Title Placeholder 1"/>
          <p:cNvSpPr>
            <a:spLocks noGrp="1"/>
          </p:cNvSpPr>
          <p:nvPr>
            <p:ph type="title"/>
          </p:nvPr>
        </p:nvSpPr>
        <p:spPr>
          <a:xfrm>
            <a:off x="510073" y="477423"/>
            <a:ext cx="7641453" cy="644923"/>
          </a:xfrm>
          <a:prstGeom prst="rect">
            <a:avLst/>
          </a:prstGeom>
        </p:spPr>
        <p:txBody>
          <a:bodyPr vert="horz" lIns="0" tIns="0" rIns="0" bIns="0" rtlCol="0" anchor="t">
            <a:normAutofit/>
          </a:bodyPr>
          <a:lstStyle>
            <a:lvl1pPr>
              <a:defRPr>
                <a:solidFill>
                  <a:srgbClr val="F7781E"/>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827740" y="1317582"/>
            <a:ext cx="2323786" cy="2963600"/>
          </a:xfrm>
        </p:spPr>
        <p:txBody>
          <a:bodyPr/>
          <a:lstStyle>
            <a:lvl1pPr>
              <a:buClr>
                <a:srgbClr val="000000"/>
              </a:buClr>
              <a:defRPr>
                <a:solidFill>
                  <a:srgbClr val="414042"/>
                </a:solidFill>
              </a:defRPr>
            </a:lvl1pPr>
            <a:lvl2pPr>
              <a:buClr>
                <a:srgbClr val="000000"/>
              </a:buClr>
              <a:defRPr>
                <a:solidFill>
                  <a:srgbClr val="414042"/>
                </a:solidFill>
              </a:defRPr>
            </a:lvl2pPr>
            <a:lvl3pPr>
              <a:buClr>
                <a:srgbClr val="000000"/>
              </a:buClr>
              <a:defRPr>
                <a:solidFill>
                  <a:srgbClr val="414042"/>
                </a:solidFill>
              </a:defRPr>
            </a:lvl3pPr>
            <a:lvl4pPr>
              <a:buClr>
                <a:srgbClr val="000000"/>
              </a:buClr>
              <a:defRPr>
                <a:solidFill>
                  <a:srgbClr val="414042"/>
                </a:solidFill>
              </a:defRPr>
            </a:lvl4pPr>
            <a:lvl5pPr>
              <a:buClr>
                <a:srgbClr val="000000"/>
              </a:buClr>
              <a:defRPr>
                <a:solidFill>
                  <a:srgbClr val="41404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89861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Title_bluegra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08" y="0"/>
            <a:ext cx="9181446" cy="5169154"/>
          </a:xfrm>
          <a:prstGeom prst="rect">
            <a:avLst/>
          </a:prstGeom>
        </p:spPr>
      </p:pic>
      <p:sp>
        <p:nvSpPr>
          <p:cNvPr id="6" name="Title 1"/>
          <p:cNvSpPr>
            <a:spLocks noGrp="1"/>
          </p:cNvSpPr>
          <p:nvPr>
            <p:ph type="ctrTitle"/>
          </p:nvPr>
        </p:nvSpPr>
        <p:spPr>
          <a:xfrm>
            <a:off x="577319" y="510381"/>
            <a:ext cx="4400404" cy="468458"/>
          </a:xfrm>
        </p:spPr>
        <p:txBody>
          <a:bodyPr lIns="0" tIns="0" rIns="0" bIns="0" anchor="t" anchorCtr="0">
            <a:noAutofit/>
          </a:bodyPr>
          <a:lstStyle>
            <a:lvl1pPr algn="r">
              <a:defRPr sz="2400" b="1" i="0">
                <a:solidFill>
                  <a:srgbClr val="F7941E"/>
                </a:solidFill>
                <a:latin typeface="Helvetica"/>
                <a:cs typeface="Helvetica"/>
              </a:defRPr>
            </a:lvl1pPr>
          </a:lstStyle>
          <a:p>
            <a:r>
              <a:rPr lang="en-US" smtClean="0"/>
              <a:t>Click to edit Master title style</a:t>
            </a:r>
            <a:endParaRPr lang="en-US" dirty="0"/>
          </a:p>
        </p:txBody>
      </p:sp>
      <p:sp>
        <p:nvSpPr>
          <p:cNvPr id="7" name="Subtitle 2"/>
          <p:cNvSpPr>
            <a:spLocks noGrp="1"/>
          </p:cNvSpPr>
          <p:nvPr>
            <p:ph type="subTitle" idx="1"/>
          </p:nvPr>
        </p:nvSpPr>
        <p:spPr>
          <a:xfrm>
            <a:off x="577319" y="1008870"/>
            <a:ext cx="4400404" cy="428728"/>
          </a:xfrm>
        </p:spPr>
        <p:txBody>
          <a:bodyPr lIns="0" tIns="0" rIns="0" bIns="0">
            <a:noAutofit/>
          </a:bodyPr>
          <a:lstStyle>
            <a:lvl1pPr marL="0" indent="0" algn="r">
              <a:buNone/>
              <a:defRPr sz="1800" b="0" i="0">
                <a:solidFill>
                  <a:srgbClr val="FFFFFF"/>
                </a:solidFill>
                <a:latin typeface="Helvetica"/>
                <a:cs typeface="Helvetica"/>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59308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 slide3_bluegray.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08" y="0"/>
            <a:ext cx="9181446" cy="5169154"/>
          </a:xfrm>
          <a:prstGeom prst="rect">
            <a:avLst/>
          </a:prstGeom>
        </p:spPr>
      </p:pic>
      <p:sp>
        <p:nvSpPr>
          <p:cNvPr id="2" name="Title Placeholder 1"/>
          <p:cNvSpPr>
            <a:spLocks noGrp="1"/>
          </p:cNvSpPr>
          <p:nvPr>
            <p:ph type="title"/>
          </p:nvPr>
        </p:nvSpPr>
        <p:spPr>
          <a:xfrm>
            <a:off x="442704" y="394787"/>
            <a:ext cx="7679950" cy="463349"/>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42704" y="1010202"/>
            <a:ext cx="7679950" cy="319407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940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l" defTabSz="457181" rtl="0" eaLnBrk="1" latinLnBrk="0" hangingPunct="1">
        <a:lnSpc>
          <a:spcPct val="85000"/>
        </a:lnSpc>
        <a:spcBef>
          <a:spcPct val="0"/>
        </a:spcBef>
        <a:buNone/>
        <a:defRPr sz="2400" b="1" i="0" kern="1200">
          <a:solidFill>
            <a:srgbClr val="F7781E"/>
          </a:solidFill>
          <a:latin typeface="Helvetica"/>
          <a:ea typeface="+mj-ea"/>
          <a:cs typeface="Helvetica"/>
        </a:defRPr>
      </a:lvl1pPr>
    </p:titleStyle>
    <p:bodyStyle>
      <a:lvl1pPr marL="127414" indent="-127414" algn="l" defTabSz="457181" rtl="0" eaLnBrk="1" latinLnBrk="0" hangingPunct="1">
        <a:lnSpc>
          <a:spcPct val="85000"/>
        </a:lnSpc>
        <a:spcBef>
          <a:spcPct val="20000"/>
        </a:spcBef>
        <a:buClr>
          <a:srgbClr val="000000"/>
        </a:buClr>
        <a:buFont typeface="Arial"/>
        <a:buChar char="•"/>
        <a:defRPr sz="1800" b="0" i="0" kern="1200">
          <a:solidFill>
            <a:srgbClr val="414042"/>
          </a:solidFill>
          <a:latin typeface="Helvetica"/>
          <a:ea typeface="+mn-ea"/>
          <a:cs typeface="Helvetica"/>
        </a:defRPr>
      </a:lvl1pPr>
      <a:lvl2pPr marL="515610" indent="-173854" algn="l" defTabSz="457181" rtl="0" eaLnBrk="1" latinLnBrk="0" hangingPunct="1">
        <a:lnSpc>
          <a:spcPct val="85000"/>
        </a:lnSpc>
        <a:spcBef>
          <a:spcPct val="20000"/>
        </a:spcBef>
        <a:buClr>
          <a:srgbClr val="000000"/>
        </a:buClr>
        <a:buFont typeface="Arial"/>
        <a:buChar char="–"/>
        <a:defRPr sz="1500" b="0" i="0" kern="1200">
          <a:solidFill>
            <a:srgbClr val="414042"/>
          </a:solidFill>
          <a:latin typeface="Helvetica"/>
          <a:ea typeface="+mn-ea"/>
          <a:cs typeface="Helvetica"/>
        </a:defRPr>
      </a:lvl2pPr>
      <a:lvl3pPr marL="729951" indent="-126223" algn="l" defTabSz="457181" rtl="0" eaLnBrk="1" latinLnBrk="0" hangingPunct="1">
        <a:lnSpc>
          <a:spcPct val="85000"/>
        </a:lnSpc>
        <a:spcBef>
          <a:spcPct val="20000"/>
        </a:spcBef>
        <a:buClr>
          <a:srgbClr val="000000"/>
        </a:buClr>
        <a:buFont typeface="Arial"/>
        <a:buChar char="•"/>
        <a:defRPr sz="1400" b="0" i="0" kern="1200">
          <a:solidFill>
            <a:srgbClr val="414042"/>
          </a:solidFill>
          <a:latin typeface="Helvetica"/>
          <a:ea typeface="+mn-ea"/>
          <a:cs typeface="Helvetica"/>
        </a:defRPr>
      </a:lvl3pPr>
      <a:lvl4pPr marL="984779" indent="-127414" algn="l" defTabSz="457181" rtl="0" eaLnBrk="1" latinLnBrk="0" hangingPunct="1">
        <a:lnSpc>
          <a:spcPct val="85000"/>
        </a:lnSpc>
        <a:spcBef>
          <a:spcPct val="20000"/>
        </a:spcBef>
        <a:buClr>
          <a:srgbClr val="000000"/>
        </a:buClr>
        <a:buFont typeface="Arial"/>
        <a:buChar char="–"/>
        <a:defRPr sz="1400" b="0" i="0" kern="1200">
          <a:solidFill>
            <a:srgbClr val="414042"/>
          </a:solidFill>
          <a:latin typeface="Helvetica"/>
          <a:ea typeface="+mn-ea"/>
          <a:cs typeface="Helvetica"/>
        </a:defRPr>
      </a:lvl4pPr>
      <a:lvl5pPr marL="1158633" indent="-86928" algn="l" defTabSz="457181" rtl="0" eaLnBrk="1" latinLnBrk="0" hangingPunct="1">
        <a:lnSpc>
          <a:spcPct val="85000"/>
        </a:lnSpc>
        <a:spcBef>
          <a:spcPct val="20000"/>
        </a:spcBef>
        <a:buClr>
          <a:srgbClr val="000000"/>
        </a:buClr>
        <a:buFont typeface="Arial"/>
        <a:buChar char="»"/>
        <a:defRPr sz="1400" b="0" i="0" kern="1200">
          <a:solidFill>
            <a:srgbClr val="414042"/>
          </a:solidFill>
          <a:latin typeface="Helvetica"/>
          <a:ea typeface="+mn-ea"/>
          <a:cs typeface="Helvetica"/>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8" y="1"/>
            <a:ext cx="9181446" cy="5169154"/>
          </a:xfrm>
          <a:prstGeom prst="rect">
            <a:avLst/>
          </a:prstGeom>
        </p:spPr>
      </p:pic>
    </p:spTree>
    <p:extLst>
      <p:ext uri="{BB962C8B-B14F-4D97-AF65-F5344CB8AC3E}">
        <p14:creationId xmlns:p14="http://schemas.microsoft.com/office/powerpoint/2010/main" val="3363591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241605" cy="4610501"/>
          </a:xfrm>
          <a:prstGeom prst="rect">
            <a:avLst/>
          </a:prstGeom>
        </p:spPr>
      </p:pic>
    </p:spTree>
    <p:extLst>
      <p:ext uri="{BB962C8B-B14F-4D97-AF65-F5344CB8AC3E}">
        <p14:creationId xmlns:p14="http://schemas.microsoft.com/office/powerpoint/2010/main" val="3156836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39936" cy="20594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9463"/>
            <a:ext cx="4581839" cy="2219883"/>
          </a:xfrm>
          <a:prstGeom prst="rect">
            <a:avLst/>
          </a:prstGeom>
        </p:spPr>
      </p:pic>
    </p:spTree>
    <p:extLst>
      <p:ext uri="{BB962C8B-B14F-4D97-AF65-F5344CB8AC3E}">
        <p14:creationId xmlns:p14="http://schemas.microsoft.com/office/powerpoint/2010/main" val="115007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44483" cy="4372586"/>
          </a:xfrm>
          <a:prstGeom prst="rect">
            <a:avLst/>
          </a:prstGeom>
        </p:spPr>
      </p:pic>
    </p:spTree>
    <p:extLst>
      <p:ext uri="{BB962C8B-B14F-4D97-AF65-F5344CB8AC3E}">
        <p14:creationId xmlns:p14="http://schemas.microsoft.com/office/powerpoint/2010/main" val="2695515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Serials Procedures</a:t>
            </a:r>
            <a:endParaRPr lang="en-US" sz="2800" dirty="0"/>
          </a:p>
        </p:txBody>
      </p:sp>
      <p:sp>
        <p:nvSpPr>
          <p:cNvPr id="3" name="Content Placeholder 2"/>
          <p:cNvSpPr>
            <a:spLocks noGrp="1"/>
          </p:cNvSpPr>
          <p:nvPr>
            <p:ph idx="1"/>
          </p:nvPr>
        </p:nvSpPr>
        <p:spPr/>
        <p:txBody>
          <a:bodyPr>
            <a:normAutofit/>
          </a:bodyPr>
          <a:lstStyle/>
          <a:p>
            <a:pPr>
              <a:lnSpc>
                <a:spcPct val="120000"/>
              </a:lnSpc>
            </a:pPr>
            <a:r>
              <a:rPr lang="en-US" sz="2000" dirty="0"/>
              <a:t>Very similar to teaching circulation</a:t>
            </a:r>
          </a:p>
          <a:p>
            <a:pPr>
              <a:lnSpc>
                <a:spcPct val="120000"/>
              </a:lnSpc>
            </a:pPr>
            <a:r>
              <a:rPr lang="en-US" sz="2000" dirty="0"/>
              <a:t>Start with an overview</a:t>
            </a:r>
          </a:p>
          <a:p>
            <a:pPr>
              <a:lnSpc>
                <a:spcPct val="120000"/>
              </a:lnSpc>
            </a:pPr>
            <a:r>
              <a:rPr lang="en-US" sz="2000" dirty="0"/>
              <a:t>Follow a logical progression</a:t>
            </a:r>
          </a:p>
          <a:p>
            <a:pPr lvl="1">
              <a:lnSpc>
                <a:spcPct val="120000"/>
              </a:lnSpc>
            </a:pPr>
            <a:r>
              <a:rPr lang="en-US" sz="2000" dirty="0"/>
              <a:t>Display, create, check-in, modify</a:t>
            </a:r>
          </a:p>
          <a:p>
            <a:pPr>
              <a:lnSpc>
                <a:spcPct val="120000"/>
              </a:lnSpc>
            </a:pPr>
            <a:r>
              <a:rPr lang="en-US" sz="2000" dirty="0"/>
              <a:t>Mention problematic serials</a:t>
            </a:r>
          </a:p>
          <a:p>
            <a:pPr>
              <a:lnSpc>
                <a:spcPct val="120000"/>
              </a:lnSpc>
            </a:pPr>
            <a:r>
              <a:rPr lang="en-US" sz="2000" dirty="0"/>
              <a:t>Demonstrate how anything that is done immediately shows up to </a:t>
            </a:r>
            <a:r>
              <a:rPr lang="en-US" sz="2000" dirty="0" smtClean="0"/>
              <a:t>customers</a:t>
            </a:r>
            <a:endParaRPr lang="en-US" sz="2000" dirty="0"/>
          </a:p>
        </p:txBody>
      </p:sp>
    </p:spTree>
    <p:extLst>
      <p:ext uri="{BB962C8B-B14F-4D97-AF65-F5344CB8AC3E}">
        <p14:creationId xmlns:p14="http://schemas.microsoft.com/office/powerpoint/2010/main" val="156775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381"/>
            <a:ext cx="8909028" cy="3028824"/>
          </a:xfrm>
          <a:prstGeom prst="rect">
            <a:avLst/>
          </a:prstGeom>
        </p:spPr>
      </p:pic>
    </p:spTree>
    <p:extLst>
      <p:ext uri="{BB962C8B-B14F-4D97-AF65-F5344CB8AC3E}">
        <p14:creationId xmlns:p14="http://schemas.microsoft.com/office/powerpoint/2010/main" val="975832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Handouts</a:t>
            </a:r>
          </a:p>
        </p:txBody>
      </p:sp>
      <p:sp>
        <p:nvSpPr>
          <p:cNvPr id="3" name="Content Placeholder 2"/>
          <p:cNvSpPr>
            <a:spLocks noGrp="1"/>
          </p:cNvSpPr>
          <p:nvPr>
            <p:ph idx="1"/>
          </p:nvPr>
        </p:nvSpPr>
        <p:spPr/>
        <p:txBody>
          <a:bodyPr/>
          <a:lstStyle/>
          <a:p>
            <a:pPr>
              <a:lnSpc>
                <a:spcPct val="150000"/>
              </a:lnSpc>
            </a:pPr>
            <a:r>
              <a:rPr lang="en-US" sz="2000" dirty="0" smtClean="0"/>
              <a:t>Should </a:t>
            </a:r>
            <a:r>
              <a:rPr lang="en-US" sz="2000" dirty="0"/>
              <a:t>be thorough</a:t>
            </a:r>
          </a:p>
          <a:p>
            <a:pPr>
              <a:lnSpc>
                <a:spcPct val="150000"/>
              </a:lnSpc>
            </a:pPr>
            <a:r>
              <a:rPr lang="en-US" sz="2000" dirty="0"/>
              <a:t>Step by step, when possible</a:t>
            </a:r>
          </a:p>
          <a:p>
            <a:pPr>
              <a:lnSpc>
                <a:spcPct val="150000"/>
              </a:lnSpc>
            </a:pPr>
            <a:r>
              <a:rPr lang="en-US" sz="2000" dirty="0"/>
              <a:t>Pictures and screenshots help visual learners</a:t>
            </a:r>
          </a:p>
          <a:p>
            <a:pPr>
              <a:lnSpc>
                <a:spcPct val="150000"/>
              </a:lnSpc>
            </a:pPr>
            <a:r>
              <a:rPr lang="en-US" sz="2000" dirty="0"/>
              <a:t>Use more as a resource than something to follow along with in class</a:t>
            </a:r>
          </a:p>
          <a:p>
            <a:endParaRPr lang="en-US" dirty="0"/>
          </a:p>
        </p:txBody>
      </p:sp>
    </p:spTree>
    <p:extLst>
      <p:ext uri="{BB962C8B-B14F-4D97-AF65-F5344CB8AC3E}">
        <p14:creationId xmlns:p14="http://schemas.microsoft.com/office/powerpoint/2010/main" val="1872029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Advanced/Refresher Classes</a:t>
            </a:r>
          </a:p>
        </p:txBody>
      </p:sp>
      <p:sp>
        <p:nvSpPr>
          <p:cNvPr id="3" name="Content Placeholder 2"/>
          <p:cNvSpPr>
            <a:spLocks noGrp="1"/>
          </p:cNvSpPr>
          <p:nvPr>
            <p:ph idx="1"/>
          </p:nvPr>
        </p:nvSpPr>
        <p:spPr/>
        <p:txBody>
          <a:bodyPr>
            <a:normAutofit/>
          </a:bodyPr>
          <a:lstStyle/>
          <a:p>
            <a:pPr>
              <a:lnSpc>
                <a:spcPct val="100000"/>
              </a:lnSpc>
            </a:pPr>
            <a:r>
              <a:rPr lang="en-US" sz="2000" dirty="0"/>
              <a:t>Advanced classes allow staff to learn the tricks of faster searching methods after they have become comfortable with the basics</a:t>
            </a:r>
          </a:p>
          <a:p>
            <a:pPr>
              <a:lnSpc>
                <a:spcPct val="100000"/>
              </a:lnSpc>
            </a:pPr>
            <a:r>
              <a:rPr lang="en-US" sz="2000" dirty="0"/>
              <a:t>Refresher classes allow staff to focus in on some of the problems they encounter, minor changes due to policy changes, and topics that may not have made sense the first time around</a:t>
            </a:r>
          </a:p>
          <a:p>
            <a:pPr>
              <a:lnSpc>
                <a:spcPct val="100000"/>
              </a:lnSpc>
            </a:pPr>
            <a:r>
              <a:rPr lang="en-US" sz="2000" dirty="0"/>
              <a:t>Both classes allow for review of original training and stressing of common </a:t>
            </a:r>
            <a:r>
              <a:rPr lang="en-US" sz="2000" dirty="0" smtClean="0"/>
              <a:t>mistakes/problems</a:t>
            </a:r>
            <a:endParaRPr lang="en-US" sz="2000" dirty="0"/>
          </a:p>
        </p:txBody>
      </p:sp>
    </p:spTree>
    <p:extLst>
      <p:ext uri="{BB962C8B-B14F-4D97-AF65-F5344CB8AC3E}">
        <p14:creationId xmlns:p14="http://schemas.microsoft.com/office/powerpoint/2010/main" val="98701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Upgrade Training</a:t>
            </a:r>
          </a:p>
        </p:txBody>
      </p:sp>
      <p:sp>
        <p:nvSpPr>
          <p:cNvPr id="3" name="Content Placeholder 2"/>
          <p:cNvSpPr>
            <a:spLocks noGrp="1"/>
          </p:cNvSpPr>
          <p:nvPr>
            <p:ph idx="1"/>
          </p:nvPr>
        </p:nvSpPr>
        <p:spPr/>
        <p:txBody>
          <a:bodyPr>
            <a:noAutofit/>
          </a:bodyPr>
          <a:lstStyle/>
          <a:p>
            <a:pPr>
              <a:lnSpc>
                <a:spcPct val="200000"/>
              </a:lnSpc>
            </a:pPr>
            <a:r>
              <a:rPr lang="en-US" sz="2000" dirty="0"/>
              <a:t>Timing is everything</a:t>
            </a:r>
          </a:p>
          <a:p>
            <a:pPr>
              <a:lnSpc>
                <a:spcPct val="200000"/>
              </a:lnSpc>
            </a:pPr>
            <a:r>
              <a:rPr lang="en-US" sz="2000" dirty="0"/>
              <a:t>Focus on the major changes</a:t>
            </a:r>
          </a:p>
          <a:p>
            <a:pPr>
              <a:lnSpc>
                <a:spcPct val="200000"/>
              </a:lnSpc>
            </a:pPr>
            <a:r>
              <a:rPr lang="en-US" sz="2000" dirty="0"/>
              <a:t>Emphasize the improvements/advantages</a:t>
            </a:r>
          </a:p>
          <a:p>
            <a:pPr>
              <a:lnSpc>
                <a:spcPct val="200000"/>
              </a:lnSpc>
            </a:pPr>
            <a:r>
              <a:rPr lang="en-US" sz="2000" dirty="0"/>
              <a:t>Another opportunity to stress the common problems and </a:t>
            </a:r>
            <a:r>
              <a:rPr lang="en-US" sz="2000" dirty="0" smtClean="0"/>
              <a:t>mistakes</a:t>
            </a:r>
            <a:endParaRPr lang="en-US" sz="2000" dirty="0"/>
          </a:p>
        </p:txBody>
      </p:sp>
    </p:spTree>
    <p:extLst>
      <p:ext uri="{BB962C8B-B14F-4D97-AF65-F5344CB8AC3E}">
        <p14:creationId xmlns:p14="http://schemas.microsoft.com/office/powerpoint/2010/main" val="27230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Quick Reference/Cheat Sheets</a:t>
            </a:r>
          </a:p>
        </p:txBody>
      </p:sp>
      <p:sp>
        <p:nvSpPr>
          <p:cNvPr id="3" name="Content Placeholder 2"/>
          <p:cNvSpPr>
            <a:spLocks noGrp="1"/>
          </p:cNvSpPr>
          <p:nvPr>
            <p:ph idx="1"/>
          </p:nvPr>
        </p:nvSpPr>
        <p:spPr/>
        <p:txBody>
          <a:bodyPr>
            <a:normAutofit/>
          </a:bodyPr>
          <a:lstStyle/>
          <a:p>
            <a:pPr>
              <a:lnSpc>
                <a:spcPct val="200000"/>
              </a:lnSpc>
            </a:pPr>
            <a:r>
              <a:rPr lang="en-US" sz="2000" dirty="0"/>
              <a:t>Keep them short and sweet</a:t>
            </a:r>
          </a:p>
          <a:p>
            <a:pPr>
              <a:lnSpc>
                <a:spcPct val="200000"/>
              </a:lnSpc>
            </a:pPr>
            <a:r>
              <a:rPr lang="en-US" sz="2000" dirty="0"/>
              <a:t>Can be extractions from other handouts</a:t>
            </a:r>
          </a:p>
          <a:p>
            <a:pPr>
              <a:lnSpc>
                <a:spcPct val="200000"/>
              </a:lnSpc>
            </a:pPr>
            <a:r>
              <a:rPr lang="en-US" sz="2000" dirty="0"/>
              <a:t>Create on demand/as needed</a:t>
            </a:r>
          </a:p>
          <a:p>
            <a:pPr>
              <a:lnSpc>
                <a:spcPct val="200000"/>
              </a:lnSpc>
            </a:pPr>
            <a:r>
              <a:rPr lang="en-US" sz="2000" dirty="0"/>
              <a:t>Perfect for minor </a:t>
            </a:r>
            <a:r>
              <a:rPr lang="en-US" sz="2000" dirty="0" smtClean="0"/>
              <a:t>changes</a:t>
            </a:r>
            <a:endParaRPr lang="en-US" sz="2000" dirty="0"/>
          </a:p>
        </p:txBody>
      </p:sp>
    </p:spTree>
    <p:extLst>
      <p:ext uri="{BB962C8B-B14F-4D97-AF65-F5344CB8AC3E}">
        <p14:creationId xmlns:p14="http://schemas.microsoft.com/office/powerpoint/2010/main" val="262336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12" y="0"/>
            <a:ext cx="5424855" cy="4677878"/>
          </a:xfrm>
          <a:prstGeom prst="rect">
            <a:avLst/>
          </a:prstGeom>
        </p:spPr>
      </p:pic>
    </p:spTree>
    <p:extLst>
      <p:ext uri="{BB962C8B-B14F-4D97-AF65-F5344CB8AC3E}">
        <p14:creationId xmlns:p14="http://schemas.microsoft.com/office/powerpoint/2010/main" val="2748367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20281" y="451888"/>
            <a:ext cx="4735007" cy="780145"/>
          </a:xfrm>
        </p:spPr>
        <p:txBody>
          <a:bodyPr/>
          <a:lstStyle/>
          <a:p>
            <a:r>
              <a:rPr lang="en-US" sz="2800" dirty="0"/>
              <a:t>Training Tips and Tools of the Trade</a:t>
            </a:r>
          </a:p>
        </p:txBody>
      </p:sp>
      <p:sp>
        <p:nvSpPr>
          <p:cNvPr id="9" name="Subtitle 8"/>
          <p:cNvSpPr>
            <a:spLocks noGrp="1"/>
          </p:cNvSpPr>
          <p:nvPr>
            <p:ph type="subTitle" idx="1"/>
          </p:nvPr>
        </p:nvSpPr>
        <p:spPr>
          <a:xfrm>
            <a:off x="420281" y="1434258"/>
            <a:ext cx="4735007" cy="428728"/>
          </a:xfrm>
        </p:spPr>
        <p:txBody>
          <a:bodyPr/>
          <a:lstStyle/>
          <a:p>
            <a:r>
              <a:rPr lang="en-US" dirty="0" smtClean="0"/>
              <a:t>Laura Lazaraton</a:t>
            </a:r>
          </a:p>
        </p:txBody>
      </p:sp>
    </p:spTree>
    <p:extLst>
      <p:ext uri="{BB962C8B-B14F-4D97-AF65-F5344CB8AC3E}">
        <p14:creationId xmlns:p14="http://schemas.microsoft.com/office/powerpoint/2010/main" val="2201218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180447" cy="4576607"/>
          </a:xfrm>
          <a:prstGeom prst="rect">
            <a:avLst/>
          </a:prstGeom>
        </p:spPr>
      </p:pic>
    </p:spTree>
    <p:extLst>
      <p:ext uri="{BB962C8B-B14F-4D97-AF65-F5344CB8AC3E}">
        <p14:creationId xmlns:p14="http://schemas.microsoft.com/office/powerpoint/2010/main" val="2323666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Competency Assessments</a:t>
            </a:r>
            <a:endParaRPr lang="en-US" sz="2800" dirty="0"/>
          </a:p>
        </p:txBody>
      </p:sp>
      <p:sp>
        <p:nvSpPr>
          <p:cNvPr id="3" name="Content Placeholder 2"/>
          <p:cNvSpPr>
            <a:spLocks noGrp="1"/>
          </p:cNvSpPr>
          <p:nvPr>
            <p:ph idx="1"/>
          </p:nvPr>
        </p:nvSpPr>
        <p:spPr/>
        <p:txBody>
          <a:bodyPr>
            <a:normAutofit/>
          </a:bodyPr>
          <a:lstStyle/>
          <a:p>
            <a:r>
              <a:rPr lang="en-US" dirty="0" smtClean="0"/>
              <a:t>Staff take a catalog searching test at the end of class.  </a:t>
            </a:r>
            <a:endParaRPr lang="en-US" dirty="0"/>
          </a:p>
          <a:p>
            <a:r>
              <a:rPr lang="en-US" dirty="0" smtClean="0"/>
              <a:t>A circulation test is taken within first 90 days of employment</a:t>
            </a:r>
          </a:p>
          <a:p>
            <a:pPr>
              <a:lnSpc>
                <a:spcPct val="120000"/>
              </a:lnSpc>
            </a:pPr>
            <a:r>
              <a:rPr lang="en-US" dirty="0"/>
              <a:t>Passing rates were determined by </a:t>
            </a:r>
            <a:r>
              <a:rPr lang="en-US" dirty="0" smtClean="0"/>
              <a:t>administrators</a:t>
            </a:r>
          </a:p>
          <a:p>
            <a:pPr lvl="1">
              <a:lnSpc>
                <a:spcPct val="120000"/>
              </a:lnSpc>
            </a:pPr>
            <a:r>
              <a:rPr lang="en-US" dirty="0" smtClean="0"/>
              <a:t>Catalog</a:t>
            </a:r>
          </a:p>
          <a:p>
            <a:pPr lvl="2">
              <a:lnSpc>
                <a:spcPct val="120000"/>
              </a:lnSpc>
            </a:pPr>
            <a:r>
              <a:rPr lang="en-US" sz="1400" dirty="0" smtClean="0"/>
              <a:t>Librarians—90%</a:t>
            </a:r>
          </a:p>
          <a:p>
            <a:pPr lvl="2">
              <a:lnSpc>
                <a:spcPct val="120000"/>
              </a:lnSpc>
            </a:pPr>
            <a:r>
              <a:rPr lang="en-US" dirty="0" smtClean="0"/>
              <a:t>Library Assistants/</a:t>
            </a:r>
            <a:r>
              <a:rPr lang="en-US" dirty="0" err="1" smtClean="0"/>
              <a:t>Shelvers</a:t>
            </a:r>
            <a:r>
              <a:rPr lang="en-US" dirty="0" smtClean="0"/>
              <a:t>—80%</a:t>
            </a:r>
          </a:p>
          <a:p>
            <a:pPr lvl="1">
              <a:lnSpc>
                <a:spcPct val="120000"/>
              </a:lnSpc>
            </a:pPr>
            <a:r>
              <a:rPr lang="en-US" sz="1500" dirty="0" smtClean="0"/>
              <a:t>Circulation</a:t>
            </a:r>
          </a:p>
          <a:p>
            <a:pPr lvl="2">
              <a:lnSpc>
                <a:spcPct val="120000"/>
              </a:lnSpc>
            </a:pPr>
            <a:r>
              <a:rPr lang="en-US" sz="1400" dirty="0" smtClean="0"/>
              <a:t>All staff—90%</a:t>
            </a:r>
          </a:p>
          <a:p>
            <a:pPr>
              <a:lnSpc>
                <a:spcPct val="120000"/>
              </a:lnSpc>
            </a:pPr>
            <a:r>
              <a:rPr lang="en-US" sz="1800" dirty="0" smtClean="0"/>
              <a:t>Technology core competencies were added later and are spaced through a 9 month period once employed</a:t>
            </a:r>
            <a:endParaRPr lang="en-US" sz="1800" dirty="0"/>
          </a:p>
          <a:p>
            <a:pPr marL="603728" lvl="2" indent="0">
              <a:lnSpc>
                <a:spcPct val="120000"/>
              </a:lnSpc>
              <a:buNone/>
            </a:pPr>
            <a:endParaRPr lang="en-US" sz="1800" dirty="0"/>
          </a:p>
        </p:txBody>
      </p:sp>
    </p:spTree>
    <p:extLst>
      <p:ext uri="{BB962C8B-B14F-4D97-AF65-F5344CB8AC3E}">
        <p14:creationId xmlns:p14="http://schemas.microsoft.com/office/powerpoint/2010/main" val="385714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4752" y="1721154"/>
            <a:ext cx="8021734" cy="657225"/>
          </a:xfrm>
        </p:spPr>
        <p:txBody>
          <a:bodyPr>
            <a:normAutofit/>
          </a:bodyPr>
          <a:lstStyle/>
          <a:p>
            <a:pPr algn="ctr"/>
            <a:r>
              <a:rPr lang="en-US" sz="4400" dirty="0" smtClean="0"/>
              <a:t>Questions?</a:t>
            </a:r>
            <a:endParaRPr lang="en-US" sz="4400" dirty="0"/>
          </a:p>
        </p:txBody>
      </p:sp>
    </p:spTree>
    <p:extLst>
      <p:ext uri="{BB962C8B-B14F-4D97-AF65-F5344CB8AC3E}">
        <p14:creationId xmlns:p14="http://schemas.microsoft.com/office/powerpoint/2010/main" val="277994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Basic Tips to Live By</a:t>
            </a:r>
          </a:p>
        </p:txBody>
      </p:sp>
      <p:sp>
        <p:nvSpPr>
          <p:cNvPr id="5" name="Content Placeholder 4"/>
          <p:cNvSpPr>
            <a:spLocks noGrp="1"/>
          </p:cNvSpPr>
          <p:nvPr>
            <p:ph idx="1"/>
          </p:nvPr>
        </p:nvSpPr>
        <p:spPr/>
        <p:txBody>
          <a:bodyPr>
            <a:noAutofit/>
          </a:bodyPr>
          <a:lstStyle/>
          <a:p>
            <a:pPr>
              <a:lnSpc>
                <a:spcPct val="125000"/>
              </a:lnSpc>
            </a:pPr>
            <a:r>
              <a:rPr lang="en-US" sz="2000" dirty="0"/>
              <a:t>Keep the training practical</a:t>
            </a:r>
          </a:p>
          <a:p>
            <a:pPr>
              <a:lnSpc>
                <a:spcPct val="125000"/>
              </a:lnSpc>
            </a:pPr>
            <a:r>
              <a:rPr lang="en-US" sz="2000" dirty="0"/>
              <a:t>When possible, use real-life examples</a:t>
            </a:r>
          </a:p>
          <a:p>
            <a:pPr>
              <a:lnSpc>
                <a:spcPct val="125000"/>
              </a:lnSpc>
            </a:pPr>
            <a:r>
              <a:rPr lang="en-US" sz="2000" dirty="0"/>
              <a:t>Allow time for practice and questions</a:t>
            </a:r>
          </a:p>
          <a:p>
            <a:pPr>
              <a:lnSpc>
                <a:spcPct val="125000"/>
              </a:lnSpc>
            </a:pPr>
            <a:r>
              <a:rPr lang="en-US" sz="2000" dirty="0"/>
              <a:t>Create thorough handouts</a:t>
            </a:r>
          </a:p>
          <a:p>
            <a:pPr>
              <a:lnSpc>
                <a:spcPct val="125000"/>
              </a:lnSpc>
            </a:pPr>
            <a:r>
              <a:rPr lang="en-US" sz="2000" dirty="0"/>
              <a:t>Create quick-reference cheat sheets and make them easily accessible</a:t>
            </a:r>
          </a:p>
          <a:p>
            <a:pPr>
              <a:lnSpc>
                <a:spcPct val="125000"/>
              </a:lnSpc>
            </a:pPr>
            <a:r>
              <a:rPr lang="en-US" sz="2000" dirty="0"/>
              <a:t>Have fun</a:t>
            </a:r>
            <a:r>
              <a:rPr lang="en-US" sz="2000" dirty="0" smtClean="0"/>
              <a:t>!</a:t>
            </a:r>
            <a:endParaRPr lang="en-US" sz="2000" dirty="0"/>
          </a:p>
        </p:txBody>
      </p:sp>
    </p:spTree>
    <p:extLst>
      <p:ext uri="{BB962C8B-B14F-4D97-AF65-F5344CB8AC3E}">
        <p14:creationId xmlns:p14="http://schemas.microsoft.com/office/powerpoint/2010/main" val="128310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Searching the Catalog</a:t>
            </a:r>
          </a:p>
        </p:txBody>
      </p:sp>
      <p:sp>
        <p:nvSpPr>
          <p:cNvPr id="3" name="Content Placeholder 2"/>
          <p:cNvSpPr>
            <a:spLocks noGrp="1"/>
          </p:cNvSpPr>
          <p:nvPr>
            <p:ph idx="1"/>
          </p:nvPr>
        </p:nvSpPr>
        <p:spPr/>
        <p:txBody>
          <a:bodyPr>
            <a:normAutofit/>
          </a:bodyPr>
          <a:lstStyle/>
          <a:p>
            <a:r>
              <a:rPr lang="en-US" sz="2400" dirty="0"/>
              <a:t>Staff are trained on both </a:t>
            </a:r>
            <a:r>
              <a:rPr lang="en-US" sz="2400" dirty="0" smtClean="0"/>
              <a:t>Encore and Sierra</a:t>
            </a:r>
            <a:endParaRPr lang="en-US" sz="2400" dirty="0"/>
          </a:p>
          <a:p>
            <a:pPr lvl="1"/>
            <a:r>
              <a:rPr lang="en-US" sz="2400" dirty="0"/>
              <a:t>They must help </a:t>
            </a:r>
            <a:r>
              <a:rPr lang="en-US" sz="2400" dirty="0" smtClean="0"/>
              <a:t>customers </a:t>
            </a:r>
            <a:r>
              <a:rPr lang="en-US" sz="2400" dirty="0"/>
              <a:t>learn how to use the catalog</a:t>
            </a:r>
          </a:p>
          <a:p>
            <a:pPr lvl="1"/>
            <a:r>
              <a:rPr lang="en-US" sz="2400" dirty="0" smtClean="0"/>
              <a:t>Encore </a:t>
            </a:r>
            <a:r>
              <a:rPr lang="en-US" sz="2400" dirty="0"/>
              <a:t>offers some things unavailable in </a:t>
            </a:r>
            <a:r>
              <a:rPr lang="en-US" sz="2400" dirty="0" smtClean="0"/>
              <a:t>Sierra</a:t>
            </a:r>
            <a:endParaRPr lang="en-US" sz="2400" dirty="0"/>
          </a:p>
          <a:p>
            <a:pPr lvl="1"/>
            <a:r>
              <a:rPr lang="en-US" sz="2400" dirty="0" smtClean="0"/>
              <a:t>Sierra </a:t>
            </a:r>
            <a:r>
              <a:rPr lang="en-US" sz="2400" dirty="0"/>
              <a:t>has the specific information often necessary to find/work with items</a:t>
            </a:r>
          </a:p>
          <a:p>
            <a:r>
              <a:rPr lang="en-US" sz="2400" dirty="0"/>
              <a:t>Searching is searching</a:t>
            </a:r>
          </a:p>
          <a:p>
            <a:pPr lvl="1"/>
            <a:r>
              <a:rPr lang="en-US" sz="2400" dirty="0"/>
              <a:t>Use the same searches so that they can compare the similarities and differences</a:t>
            </a:r>
          </a:p>
          <a:p>
            <a:endParaRPr lang="en-US" dirty="0"/>
          </a:p>
        </p:txBody>
      </p:sp>
    </p:spTree>
    <p:extLst>
      <p:ext uri="{BB962C8B-B14F-4D97-AF65-F5344CB8AC3E}">
        <p14:creationId xmlns:p14="http://schemas.microsoft.com/office/powerpoint/2010/main" val="283957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29" y="0"/>
            <a:ext cx="5813659" cy="4677878"/>
          </a:xfrm>
          <a:prstGeom prst="rect">
            <a:avLst/>
          </a:prstGeom>
        </p:spPr>
      </p:pic>
    </p:spTree>
    <p:extLst>
      <p:ext uri="{BB962C8B-B14F-4D97-AF65-F5344CB8AC3E}">
        <p14:creationId xmlns:p14="http://schemas.microsoft.com/office/powerpoint/2010/main" val="1857456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728059" cy="4759887"/>
          </a:xfrm>
          <a:prstGeom prst="rect">
            <a:avLst/>
          </a:prstGeom>
        </p:spPr>
      </p:pic>
    </p:spTree>
    <p:extLst>
      <p:ext uri="{BB962C8B-B14F-4D97-AF65-F5344CB8AC3E}">
        <p14:creationId xmlns:p14="http://schemas.microsoft.com/office/powerpoint/2010/main" val="849531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178" b="2178"/>
          <a:stretch>
            <a:fillRect/>
          </a:stretch>
        </p:blipFill>
        <p:spPr>
          <a:xfrm>
            <a:off x="0" y="9628"/>
            <a:ext cx="7635859" cy="4360244"/>
          </a:xfrm>
        </p:spPr>
      </p:pic>
    </p:spTree>
    <p:extLst>
      <p:ext uri="{BB962C8B-B14F-4D97-AF65-F5344CB8AC3E}">
        <p14:creationId xmlns:p14="http://schemas.microsoft.com/office/powerpoint/2010/main" val="66566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1" y="0"/>
            <a:ext cx="9144000" cy="3492603"/>
          </a:xfrm>
          <a:prstGeom prst="rect">
            <a:avLst/>
          </a:prstGeom>
        </p:spPr>
      </p:pic>
    </p:spTree>
    <p:extLst>
      <p:ext uri="{BB962C8B-B14F-4D97-AF65-F5344CB8AC3E}">
        <p14:creationId xmlns:p14="http://schemas.microsoft.com/office/powerpoint/2010/main" val="3625796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Circulation </a:t>
            </a:r>
            <a:r>
              <a:rPr lang="en-US" sz="2800" dirty="0" smtClean="0"/>
              <a:t>Guidelines</a:t>
            </a:r>
            <a:endParaRPr lang="en-US" sz="2800" dirty="0"/>
          </a:p>
        </p:txBody>
      </p:sp>
      <p:sp>
        <p:nvSpPr>
          <p:cNvPr id="3" name="Content Placeholder 2"/>
          <p:cNvSpPr>
            <a:spLocks noGrp="1"/>
          </p:cNvSpPr>
          <p:nvPr>
            <p:ph idx="1"/>
          </p:nvPr>
        </p:nvSpPr>
        <p:spPr/>
        <p:txBody>
          <a:bodyPr>
            <a:normAutofit/>
          </a:bodyPr>
          <a:lstStyle/>
          <a:p>
            <a:pPr>
              <a:lnSpc>
                <a:spcPct val="160000"/>
              </a:lnSpc>
            </a:pPr>
            <a:r>
              <a:rPr lang="en-US" sz="2000" dirty="0"/>
              <a:t>Start with an overview</a:t>
            </a:r>
          </a:p>
          <a:p>
            <a:pPr>
              <a:lnSpc>
                <a:spcPct val="160000"/>
              </a:lnSpc>
            </a:pPr>
            <a:r>
              <a:rPr lang="en-US" sz="2000" dirty="0"/>
              <a:t>Follow a logical progression</a:t>
            </a:r>
          </a:p>
          <a:p>
            <a:pPr>
              <a:lnSpc>
                <a:spcPct val="160000"/>
              </a:lnSpc>
            </a:pPr>
            <a:r>
              <a:rPr lang="en-US" sz="2000" dirty="0"/>
              <a:t>Emphasize the most important/most used functions </a:t>
            </a:r>
          </a:p>
          <a:p>
            <a:pPr>
              <a:lnSpc>
                <a:spcPct val="160000"/>
              </a:lnSpc>
            </a:pPr>
            <a:r>
              <a:rPr lang="en-US" sz="2000" dirty="0"/>
              <a:t>Mention common errors </a:t>
            </a:r>
          </a:p>
          <a:p>
            <a:pPr>
              <a:lnSpc>
                <a:spcPct val="160000"/>
              </a:lnSpc>
            </a:pPr>
            <a:r>
              <a:rPr lang="en-US" sz="2000" dirty="0"/>
              <a:t>Make suggestions to what is “safe” to practice on their </a:t>
            </a:r>
            <a:r>
              <a:rPr lang="en-US" sz="2000" dirty="0" smtClean="0"/>
              <a:t>own</a:t>
            </a:r>
            <a:endParaRPr lang="en-US" sz="2000" dirty="0"/>
          </a:p>
        </p:txBody>
      </p:sp>
    </p:spTree>
    <p:extLst>
      <p:ext uri="{BB962C8B-B14F-4D97-AF65-F5344CB8AC3E}">
        <p14:creationId xmlns:p14="http://schemas.microsoft.com/office/powerpoint/2010/main" val="225063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UG 2016 PPT Template">
  <a:themeElements>
    <a:clrScheme name="Custom 130">
      <a:dk1>
        <a:srgbClr val="F76E1E"/>
      </a:dk1>
      <a:lt1>
        <a:srgbClr val="FFFFFF"/>
      </a:lt1>
      <a:dk2>
        <a:srgbClr val="5087A4"/>
      </a:dk2>
      <a:lt2>
        <a:srgbClr val="EEECE1"/>
      </a:lt2>
      <a:accent1>
        <a:srgbClr val="2080A2"/>
      </a:accent1>
      <a:accent2>
        <a:srgbClr val="F76E1E"/>
      </a:accent2>
      <a:accent3>
        <a:srgbClr val="566D90"/>
      </a:accent3>
      <a:accent4>
        <a:srgbClr val="8064A2"/>
      </a:accent4>
      <a:accent5>
        <a:srgbClr val="6C9DD3"/>
      </a:accent5>
      <a:accent6>
        <a:srgbClr val="6C9DD3"/>
      </a:accent6>
      <a:hlink>
        <a:srgbClr val="0000FF"/>
      </a:hlink>
      <a:folHlink>
        <a:srgbClr val="800080"/>
      </a:folHlink>
    </a:clrScheme>
    <a:fontScheme name="Office 2">
      <a:majorFont>
        <a:latin typeface="Open Sans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Open Sans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542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IUG 2016 PPT Template</Template>
  <TotalTime>257</TotalTime>
  <Words>369</Words>
  <Application>Microsoft Office PowerPoint</Application>
  <PresentationFormat>On-screen Show (16:9)</PresentationFormat>
  <Paragraphs>59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IUG 2016 PPT Template</vt:lpstr>
      <vt:lpstr>PowerPoint Presentation</vt:lpstr>
      <vt:lpstr>Training Tips and Tools of the Trade</vt:lpstr>
      <vt:lpstr>Basic Tips to Live By</vt:lpstr>
      <vt:lpstr>Searching the Catalog</vt:lpstr>
      <vt:lpstr>PowerPoint Presentation</vt:lpstr>
      <vt:lpstr>PowerPoint Presentation</vt:lpstr>
      <vt:lpstr>PowerPoint Presentation</vt:lpstr>
      <vt:lpstr>PowerPoint Presentation</vt:lpstr>
      <vt:lpstr>Circulation Guidelines</vt:lpstr>
      <vt:lpstr>PowerPoint Presentation</vt:lpstr>
      <vt:lpstr>PowerPoint Presentation</vt:lpstr>
      <vt:lpstr>PowerPoint Presentation</vt:lpstr>
      <vt:lpstr>Serials Procedures</vt:lpstr>
      <vt:lpstr>PowerPoint Presentation</vt:lpstr>
      <vt:lpstr>Handouts</vt:lpstr>
      <vt:lpstr>Advanced/Refresher Classes</vt:lpstr>
      <vt:lpstr>Upgrade Training</vt:lpstr>
      <vt:lpstr>Quick Reference/Cheat Sheets</vt:lpstr>
      <vt:lpstr>PowerPoint Presentation</vt:lpstr>
      <vt:lpstr>PowerPoint Presentation</vt:lpstr>
      <vt:lpstr>Competency Assessments</vt:lpstr>
      <vt:lpstr>Questions?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Laura Lazaraton</cp:lastModifiedBy>
  <cp:revision>26</cp:revision>
  <cp:lastPrinted>2014-05-01T22:44:27Z</cp:lastPrinted>
  <dcterms:created xsi:type="dcterms:W3CDTF">2015-09-16T20:39:19Z</dcterms:created>
  <dcterms:modified xsi:type="dcterms:W3CDTF">2016-02-24T17:34:11Z</dcterms:modified>
</cp:coreProperties>
</file>