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4" r:id="rId5"/>
    <p:sldId id="271" r:id="rId6"/>
    <p:sldId id="4033" r:id="rId7"/>
    <p:sldId id="4034" r:id="rId8"/>
    <p:sldId id="4035" r:id="rId9"/>
    <p:sldId id="4038" r:id="rId10"/>
    <p:sldId id="4037" r:id="rId11"/>
    <p:sldId id="4036" r:id="rId12"/>
    <p:sldId id="4039" r:id="rId13"/>
    <p:sldId id="4040" r:id="rId14"/>
    <p:sldId id="4052" r:id="rId15"/>
    <p:sldId id="4051" r:id="rId16"/>
    <p:sldId id="4050" r:id="rId17"/>
    <p:sldId id="4049" r:id="rId18"/>
    <p:sldId id="4048" r:id="rId19"/>
    <p:sldId id="4047" r:id="rId20"/>
    <p:sldId id="4046" r:id="rId21"/>
    <p:sldId id="4045" r:id="rId22"/>
    <p:sldId id="4043" r:id="rId23"/>
    <p:sldId id="4042"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575358"/>
    <a:srgbClr val="25424C"/>
    <a:srgbClr val="6DA48F"/>
    <a:srgbClr val="25424D"/>
    <a:srgbClr val="F05023"/>
    <a:srgbClr val="FBD504"/>
    <a:srgbClr val="F68E29"/>
    <a:srgbClr val="E7E8E9"/>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7F0A1-B16E-4A2F-BAA4-41730E7BCB47}" v="1" dt="2025-01-22T22:03:00.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96357" autoAdjust="0"/>
  </p:normalViewPr>
  <p:slideViewPr>
    <p:cSldViewPr snapToGrid="0" snapToObjects="1">
      <p:cViewPr varScale="1">
        <p:scale>
          <a:sx n="79" d="100"/>
          <a:sy n="79" d="100"/>
        </p:scale>
        <p:origin x="691" y="67"/>
      </p:cViewPr>
      <p:guideLst/>
    </p:cSldViewPr>
  </p:slideViewPr>
  <p:outlineViewPr>
    <p:cViewPr>
      <p:scale>
        <a:sx n="33" d="100"/>
        <a:sy n="33" d="100"/>
      </p:scale>
      <p:origin x="0" y="-1422"/>
    </p:cViewPr>
  </p:outlineViewPr>
  <p:notesTextViewPr>
    <p:cViewPr>
      <p:scale>
        <a:sx n="1" d="1"/>
        <a:sy n="1" d="1"/>
      </p:scale>
      <p:origin x="0" y="-58"/>
    </p:cViewPr>
  </p:notesTextViewPr>
  <p:sorterViewPr>
    <p:cViewPr>
      <p:scale>
        <a:sx n="66" d="100"/>
        <a:sy n="66" d="100"/>
      </p:scale>
      <p:origin x="0" y="0"/>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Marmot Library Network is a non-profit organization in Colorado that supports 35 libraries using the Sierra ILS.  We support two Sierra servers. We call these servers MLN1 &amp; MLN2. These servers are set up very differently. One example is that the MLN2 libraries never purchased Circa. For this reason, we had to come up with an alternative way to do inventory without using Circa.</a:t>
            </a:r>
          </a:p>
        </p:txBody>
      </p:sp>
      <p:sp>
        <p:nvSpPr>
          <p:cNvPr id="4" name="Slide Number Placeholder 3"/>
          <p:cNvSpPr>
            <a:spLocks noGrp="1"/>
          </p:cNvSpPr>
          <p:nvPr>
            <p:ph type="sldNum" sz="quarter" idx="5"/>
          </p:nvPr>
        </p:nvSpPr>
        <p:spPr/>
        <p:txBody>
          <a:bodyPr/>
          <a:lstStyle/>
          <a:p>
            <a:fld id="{A2319937-0B8D-9A49-8EF5-04B6AE50A6B9}" type="slidenum">
              <a:rPr lang="en-US" smtClean="0"/>
              <a:t>1</a:t>
            </a:fld>
            <a:endParaRPr lang="en-US"/>
          </a:p>
        </p:txBody>
      </p:sp>
    </p:spTree>
    <p:extLst>
      <p:ext uri="{BB962C8B-B14F-4D97-AF65-F5344CB8AC3E}">
        <p14:creationId xmlns:p14="http://schemas.microsoft.com/office/powerpoint/2010/main" val="331804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Double-click in the box next to Value to bring up your choices.</a:t>
            </a:r>
          </a:p>
        </p:txBody>
      </p:sp>
      <p:sp>
        <p:nvSpPr>
          <p:cNvPr id="4" name="Slide Number Placeholder 3"/>
          <p:cNvSpPr>
            <a:spLocks noGrp="1"/>
          </p:cNvSpPr>
          <p:nvPr>
            <p:ph type="sldNum" sz="quarter" idx="5"/>
          </p:nvPr>
        </p:nvSpPr>
        <p:spPr/>
        <p:txBody>
          <a:bodyPr/>
          <a:lstStyle/>
          <a:p>
            <a:fld id="{A2319937-0B8D-9A49-8EF5-04B6AE50A6B9}" type="slidenum">
              <a:rPr lang="en-US" smtClean="0"/>
              <a:t>10</a:t>
            </a:fld>
            <a:endParaRPr lang="en-US"/>
          </a:p>
        </p:txBody>
      </p:sp>
    </p:spTree>
    <p:extLst>
      <p:ext uri="{BB962C8B-B14F-4D97-AF65-F5344CB8AC3E}">
        <p14:creationId xmlns:p14="http://schemas.microsoft.com/office/powerpoint/2010/main" val="17130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our Value is bring up a calendar because the Inventory date field simply needs a date.</a:t>
            </a:r>
          </a:p>
          <a:p>
            <a:r>
              <a:rPr lang="en-US" dirty="0"/>
              <a:t>Click the OK button.</a:t>
            </a:r>
          </a:p>
        </p:txBody>
      </p:sp>
      <p:sp>
        <p:nvSpPr>
          <p:cNvPr id="4" name="Slide Number Placeholder 3"/>
          <p:cNvSpPr>
            <a:spLocks noGrp="1"/>
          </p:cNvSpPr>
          <p:nvPr>
            <p:ph type="sldNum" sz="quarter" idx="5"/>
          </p:nvPr>
        </p:nvSpPr>
        <p:spPr/>
        <p:txBody>
          <a:bodyPr/>
          <a:lstStyle/>
          <a:p>
            <a:fld id="{A2319937-0B8D-9A49-8EF5-04B6AE50A6B9}" type="slidenum">
              <a:rPr lang="en-US" smtClean="0"/>
              <a:t>11</a:t>
            </a:fld>
            <a:endParaRPr lang="en-US"/>
          </a:p>
        </p:txBody>
      </p:sp>
    </p:spTree>
    <p:extLst>
      <p:ext uri="{BB962C8B-B14F-4D97-AF65-F5344CB8AC3E}">
        <p14:creationId xmlns:p14="http://schemas.microsoft.com/office/powerpoint/2010/main" val="209171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confirm the review file, the Field, and Value are correct, you can proceed to add the inventory date.</a:t>
            </a:r>
          </a:p>
          <a:p>
            <a:r>
              <a:rPr lang="en-US" dirty="0"/>
              <a:t>Click the Start button.</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12</a:t>
            </a:fld>
            <a:endParaRPr lang="en-US"/>
          </a:p>
        </p:txBody>
      </p:sp>
    </p:spTree>
    <p:extLst>
      <p:ext uri="{BB962C8B-B14F-4D97-AF65-F5344CB8AC3E}">
        <p14:creationId xmlns:p14="http://schemas.microsoft.com/office/powerpoint/2010/main" val="59773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item details and the number of records being processed.</a:t>
            </a:r>
          </a:p>
          <a:p>
            <a:r>
              <a:rPr lang="en-US" dirty="0"/>
              <a:t>The system processes 25 records at a time. </a:t>
            </a:r>
          </a:p>
          <a:p>
            <a:r>
              <a:rPr lang="en-US" dirty="0"/>
              <a:t>You can always Stop the process if you see an issue.</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13</a:t>
            </a:fld>
            <a:endParaRPr lang="en-US"/>
          </a:p>
        </p:txBody>
      </p:sp>
    </p:spTree>
    <p:extLst>
      <p:ext uri="{BB962C8B-B14F-4D97-AF65-F5344CB8AC3E}">
        <p14:creationId xmlns:p14="http://schemas.microsoft.com/office/powerpoint/2010/main" val="404155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record processing is finished when the history number match the number of records in your review file.</a:t>
            </a:r>
          </a:p>
          <a:p>
            <a:r>
              <a:rPr lang="en-US" dirty="0"/>
              <a:t>You records will now have the inventory date.</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14</a:t>
            </a:fld>
            <a:endParaRPr lang="en-US"/>
          </a:p>
        </p:txBody>
      </p:sp>
    </p:spTree>
    <p:extLst>
      <p:ext uri="{BB962C8B-B14F-4D97-AF65-F5344CB8AC3E}">
        <p14:creationId xmlns:p14="http://schemas.microsoft.com/office/powerpoint/2010/main" val="327014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 back to Global Update to verify the inventory date (INVDA)</a:t>
            </a:r>
          </a:p>
          <a:p>
            <a:r>
              <a:rPr lang="en-US" dirty="0"/>
              <a:t>Bring up the review file.</a:t>
            </a:r>
          </a:p>
          <a:p>
            <a:r>
              <a:rPr lang="en-US" dirty="0"/>
              <a:t>Toggle to the INVDA</a:t>
            </a:r>
          </a:p>
          <a:p>
            <a:r>
              <a:rPr lang="en-US" dirty="0"/>
              <a:t>Note: if you did not purchase Circa, you may have to request to have Innovative add the Inventory date to your fixed-length fields in Global Update.</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15</a:t>
            </a:fld>
            <a:endParaRPr lang="en-US"/>
          </a:p>
        </p:txBody>
      </p:sp>
    </p:spTree>
    <p:extLst>
      <p:ext uri="{BB962C8B-B14F-4D97-AF65-F5344CB8AC3E}">
        <p14:creationId xmlns:p14="http://schemas.microsoft.com/office/powerpoint/2010/main" val="58018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toggle to the INVDA field, you could click the Search button.</a:t>
            </a:r>
          </a:p>
          <a:p>
            <a:r>
              <a:rPr lang="en-US" dirty="0"/>
              <a:t>You can view the inventory date for all the records in the review file.</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16</a:t>
            </a:fld>
            <a:endParaRPr lang="en-US"/>
          </a:p>
        </p:txBody>
      </p:sp>
    </p:spTree>
    <p:extLst>
      <p:ext uri="{BB962C8B-B14F-4D97-AF65-F5344CB8AC3E}">
        <p14:creationId xmlns:p14="http://schemas.microsoft.com/office/powerpoint/2010/main" val="378204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 saved search, Use Exiting Search, or use a JSON file with the terms needed to find items missing from the inventory.</a:t>
            </a:r>
          </a:p>
        </p:txBody>
      </p:sp>
      <p:sp>
        <p:nvSpPr>
          <p:cNvPr id="4" name="Slide Number Placeholder 3"/>
          <p:cNvSpPr>
            <a:spLocks noGrp="1"/>
          </p:cNvSpPr>
          <p:nvPr>
            <p:ph type="sldNum" sz="quarter" idx="5"/>
          </p:nvPr>
        </p:nvSpPr>
        <p:spPr/>
        <p:txBody>
          <a:bodyPr/>
          <a:lstStyle/>
          <a:p>
            <a:fld id="{A2319937-0B8D-9A49-8EF5-04B6AE50A6B9}" type="slidenum">
              <a:rPr lang="en-US" smtClean="0"/>
              <a:t>17</a:t>
            </a:fld>
            <a:endParaRPr lang="en-US"/>
          </a:p>
        </p:txBody>
      </p:sp>
    </p:spTree>
    <p:extLst>
      <p:ext uri="{BB962C8B-B14F-4D97-AF65-F5344CB8AC3E}">
        <p14:creationId xmlns:p14="http://schemas.microsoft.com/office/powerpoint/2010/main" val="194196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Location</a:t>
            </a:r>
          </a:p>
          <a:p>
            <a:r>
              <a:rPr lang="en-US" dirty="0"/>
              <a:t>Inventory not within</a:t>
            </a:r>
          </a:p>
          <a:p>
            <a:r>
              <a:rPr lang="en-US" dirty="0"/>
              <a:t>Status equal to -</a:t>
            </a:r>
          </a:p>
          <a:p>
            <a:r>
              <a:rPr lang="en-US" dirty="0"/>
              <a:t>Due Date not exist</a:t>
            </a:r>
          </a:p>
          <a:p>
            <a:r>
              <a:rPr lang="en-US" dirty="0"/>
              <a:t>This ensures you only include items with the correct statuses.</a:t>
            </a:r>
          </a:p>
        </p:txBody>
      </p:sp>
      <p:sp>
        <p:nvSpPr>
          <p:cNvPr id="4" name="Slide Number Placeholder 3"/>
          <p:cNvSpPr>
            <a:spLocks noGrp="1"/>
          </p:cNvSpPr>
          <p:nvPr>
            <p:ph type="sldNum" sz="quarter" idx="5"/>
          </p:nvPr>
        </p:nvSpPr>
        <p:spPr/>
        <p:txBody>
          <a:bodyPr/>
          <a:lstStyle/>
          <a:p>
            <a:fld id="{A2319937-0B8D-9A49-8EF5-04B6AE50A6B9}" type="slidenum">
              <a:rPr lang="en-US" smtClean="0"/>
              <a:t>18</a:t>
            </a:fld>
            <a:endParaRPr lang="en-US"/>
          </a:p>
        </p:txBody>
      </p:sp>
    </p:spTree>
    <p:extLst>
      <p:ext uri="{BB962C8B-B14F-4D97-AF65-F5344CB8AC3E}">
        <p14:creationId xmlns:p14="http://schemas.microsoft.com/office/powerpoint/2010/main" val="169400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double-check the inventory date using Global Updates. </a:t>
            </a:r>
          </a:p>
          <a:p>
            <a:pPr rtl="0" fontAlgn="base">
              <a:buFont typeface="Arial" panose="020B0604020202020204" pitchFamily="34" charset="0"/>
              <a:buChar char="•"/>
            </a:pPr>
            <a:r>
              <a:rPr lang="en-US" sz="1800" b="0" i="0" u="none" strike="noStrike" dirty="0">
                <a:solidFill>
                  <a:srgbClr val="ADADAD"/>
                </a:solidFill>
                <a:effectLst/>
                <a:latin typeface="Arial" panose="020B0604020202020204" pitchFamily="34" charset="0"/>
              </a:rPr>
              <a:t>Toggle to INVDA and click the </a:t>
            </a:r>
            <a:r>
              <a:rPr lang="en-US" sz="1800" b="1" i="0" u="none" strike="noStrike" dirty="0">
                <a:solidFill>
                  <a:srgbClr val="ADADAD"/>
                </a:solidFill>
                <a:effectLst/>
                <a:latin typeface="Arial" panose="020B0604020202020204" pitchFamily="34" charset="0"/>
              </a:rPr>
              <a:t>Search</a:t>
            </a:r>
            <a:r>
              <a:rPr lang="en-US" sz="1800" b="0" i="0" u="none" strike="noStrike" dirty="0">
                <a:solidFill>
                  <a:srgbClr val="ADADAD"/>
                </a:solidFill>
                <a:effectLst/>
                <a:latin typeface="Arial" panose="020B0604020202020204" pitchFamily="34" charset="0"/>
              </a:rPr>
              <a:t> button.</a:t>
            </a:r>
          </a:p>
          <a:p>
            <a:pPr rtl="0" fontAlgn="base">
              <a:buFont typeface="Arial" panose="020B0604020202020204" pitchFamily="34" charset="0"/>
              <a:buChar char="•"/>
            </a:pPr>
            <a:r>
              <a:rPr lang="en-US" sz="1800" b="0" i="0" u="none" strike="noStrike" dirty="0">
                <a:solidFill>
                  <a:srgbClr val="ADADAD"/>
                </a:solidFill>
                <a:effectLst/>
                <a:latin typeface="Arial" panose="020B0604020202020204" pitchFamily="34" charset="0"/>
              </a:rPr>
              <a:t>If any searches contain empty fields, it indicates that there is no information available in those areas.</a:t>
            </a:r>
            <a:endParaRPr lang="en-US" dirty="0"/>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387838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MLN1 members are uncomfortable using Circa, so we needed to find a solution to assist them as well with inventory. In order to help our members with inventory, we use Import Records, Global Update, Rapid Update, and Create Lists. We are on Sierra 6.2 on </a:t>
            </a:r>
            <a:r>
              <a:rPr lang="en-US"/>
              <a:t>both servers.</a:t>
            </a:r>
            <a:endParaRPr lang="en-US" dirty="0"/>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a:t>
            </a:fld>
            <a:endParaRPr lang="en-US"/>
          </a:p>
        </p:txBody>
      </p:sp>
    </p:spTree>
    <p:extLst>
      <p:ext uri="{BB962C8B-B14F-4D97-AF65-F5344CB8AC3E}">
        <p14:creationId xmlns:p14="http://schemas.microsoft.com/office/powerpoint/2010/main" val="366943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staff will use the review file to locate missing items. The inventory date will be added to any items found in this file. Items that are not located will be marked as missing and considered for replacement.</a:t>
            </a:r>
          </a:p>
        </p:txBody>
      </p:sp>
      <p:sp>
        <p:nvSpPr>
          <p:cNvPr id="4" name="Slide Number Placeholder 3"/>
          <p:cNvSpPr>
            <a:spLocks noGrp="1"/>
          </p:cNvSpPr>
          <p:nvPr>
            <p:ph type="sldNum" sz="quarter" idx="5"/>
          </p:nvPr>
        </p:nvSpPr>
        <p:spPr/>
        <p:txBody>
          <a:bodyPr/>
          <a:lstStyle/>
          <a:p>
            <a:fld id="{A2319937-0B8D-9A49-8EF5-04B6AE50A6B9}" type="slidenum">
              <a:rPr lang="en-US" smtClean="0"/>
              <a:t>20</a:t>
            </a:fld>
            <a:endParaRPr lang="en-US"/>
          </a:p>
        </p:txBody>
      </p:sp>
    </p:spTree>
    <p:extLst>
      <p:ext uri="{BB962C8B-B14F-4D97-AF65-F5344CB8AC3E}">
        <p14:creationId xmlns:p14="http://schemas.microsoft.com/office/powerpoint/2010/main" val="48154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Libraries use Notepad to scan the barcodes of their items. They either send us the file or load it themselves. If they send the file to us, we use the Import Records Barcodes feature in Create Lists.</a:t>
            </a:r>
          </a:p>
        </p:txBody>
      </p:sp>
      <p:sp>
        <p:nvSpPr>
          <p:cNvPr id="4" name="Slide Number Placeholder 3"/>
          <p:cNvSpPr>
            <a:spLocks noGrp="1"/>
          </p:cNvSpPr>
          <p:nvPr>
            <p:ph type="sldNum" sz="quarter" idx="5"/>
          </p:nvPr>
        </p:nvSpPr>
        <p:spPr/>
        <p:txBody>
          <a:bodyPr/>
          <a:lstStyle/>
          <a:p>
            <a:fld id="{A2319937-0B8D-9A49-8EF5-04B6AE50A6B9}" type="slidenum">
              <a:rPr lang="en-US" smtClean="0"/>
              <a:t>3</a:t>
            </a:fld>
            <a:endParaRPr lang="en-US"/>
          </a:p>
        </p:txBody>
      </p:sp>
    </p:spTree>
    <p:extLst>
      <p:ext uri="{BB962C8B-B14F-4D97-AF65-F5344CB8AC3E}">
        <p14:creationId xmlns:p14="http://schemas.microsoft.com/office/powerpoint/2010/main" val="288592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file is viewed using Global Update to display the LOCATION.</a:t>
            </a:r>
          </a:p>
          <a:p>
            <a:r>
              <a:rPr lang="en-US" dirty="0"/>
              <a:t>Toggle to Location</a:t>
            </a:r>
          </a:p>
          <a:p>
            <a:r>
              <a:rPr lang="en-US" dirty="0"/>
              <a:t>Search the Location</a:t>
            </a:r>
          </a:p>
          <a:p>
            <a:r>
              <a:rPr lang="en-US" dirty="0"/>
              <a:t>Check if items need removal</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211341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Global Update section, you can view the location of items that may not match your original settings. </a:t>
            </a:r>
          </a:p>
          <a:p>
            <a:r>
              <a:rPr lang="en-US" dirty="0"/>
              <a:t>You have the option to either change the location of these mismatched items or remove them from the review file entirely. </a:t>
            </a:r>
          </a:p>
          <a:p>
            <a:r>
              <a:rPr lang="en-US" dirty="0"/>
              <a:t>Be sure to check only the boxes for the items you want to remove, then click the Remove button.</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a:t>
            </a:fld>
            <a:endParaRPr lang="en-US"/>
          </a:p>
        </p:txBody>
      </p:sp>
    </p:spTree>
    <p:extLst>
      <p:ext uri="{BB962C8B-B14F-4D97-AF65-F5344CB8AC3E}">
        <p14:creationId xmlns:p14="http://schemas.microsoft.com/office/powerpoint/2010/main" val="418744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Rapid Update to add the inventory date.</a:t>
            </a:r>
          </a:p>
          <a:p>
            <a:endParaRPr lang="en-US" dirty="0"/>
          </a:p>
          <a:p>
            <a:r>
              <a:rPr lang="en-US" dirty="0"/>
              <a:t>Tool</a:t>
            </a:r>
          </a:p>
          <a:p>
            <a:r>
              <a:rPr lang="en-US" dirty="0"/>
              <a:t>Rapid Update Options</a:t>
            </a:r>
          </a:p>
          <a:p>
            <a:r>
              <a:rPr lang="en-US" dirty="0"/>
              <a:t>Update Multiple Records</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6</a:t>
            </a:fld>
            <a:endParaRPr lang="en-US"/>
          </a:p>
        </p:txBody>
      </p:sp>
    </p:spTree>
    <p:extLst>
      <p:ext uri="{BB962C8B-B14F-4D97-AF65-F5344CB8AC3E}">
        <p14:creationId xmlns:p14="http://schemas.microsoft.com/office/powerpoint/2010/main" val="359888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Record Type to Modify from Bibliographic to Item</a:t>
            </a:r>
          </a:p>
          <a:p>
            <a:r>
              <a:rPr lang="en-US" dirty="0"/>
              <a:t>Search for your review file</a:t>
            </a:r>
          </a:p>
          <a:p>
            <a:r>
              <a:rPr lang="en-US" dirty="0"/>
              <a:t>Double-click in the box to bring up your field choices</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7</a:t>
            </a:fld>
            <a:endParaRPr lang="en-US"/>
          </a:p>
        </p:txBody>
      </p:sp>
    </p:spTree>
    <p:extLst>
      <p:ext uri="{BB962C8B-B14F-4D97-AF65-F5344CB8AC3E}">
        <p14:creationId xmlns:p14="http://schemas.microsoft.com/office/powerpoint/2010/main" val="186014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the Inventory date fixed-length field (INVDA)</a:t>
            </a:r>
          </a:p>
          <a:p>
            <a:r>
              <a:rPr lang="en-US" dirty="0"/>
              <a:t>Click OK button</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8</a:t>
            </a:fld>
            <a:endParaRPr lang="en-US"/>
          </a:p>
        </p:txBody>
      </p:sp>
    </p:spTree>
    <p:extLst>
      <p:ext uri="{BB962C8B-B14F-4D97-AF65-F5344CB8AC3E}">
        <p14:creationId xmlns:p14="http://schemas.microsoft.com/office/powerpoint/2010/main" val="81383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put the Inventory date fixed-length field (INVDA) in the Field box.</a:t>
            </a:r>
          </a:p>
        </p:txBody>
      </p:sp>
      <p:sp>
        <p:nvSpPr>
          <p:cNvPr id="4" name="Slide Number Placeholder 3"/>
          <p:cNvSpPr>
            <a:spLocks noGrp="1"/>
          </p:cNvSpPr>
          <p:nvPr>
            <p:ph type="sldNum" sz="quarter" idx="5"/>
          </p:nvPr>
        </p:nvSpPr>
        <p:spPr/>
        <p:txBody>
          <a:bodyPr/>
          <a:lstStyle/>
          <a:p>
            <a:fld id="{A2319937-0B8D-9A49-8EF5-04B6AE50A6B9}" type="slidenum">
              <a:rPr lang="en-US" smtClean="0"/>
              <a:t>9</a:t>
            </a:fld>
            <a:endParaRPr lang="en-US"/>
          </a:p>
        </p:txBody>
      </p:sp>
    </p:spTree>
    <p:extLst>
      <p:ext uri="{BB962C8B-B14F-4D97-AF65-F5344CB8AC3E}">
        <p14:creationId xmlns:p14="http://schemas.microsoft.com/office/powerpoint/2010/main" val="381460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3038559"/>
            <a:ext cx="12192002" cy="3395316"/>
          </a:xfrm>
          <a:prstGeom prst="rect">
            <a:avLst/>
          </a:prstGeom>
          <a:gradFill>
            <a:gsLst>
              <a:gs pos="58000">
                <a:srgbClr val="25424C"/>
              </a:gs>
              <a:gs pos="100000">
                <a:srgbClr val="6DA48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349577"/>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4184329"/>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311016"/>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pic>
        <p:nvPicPr>
          <p:cNvPr id="8" name="Graphic 7">
            <a:extLst>
              <a:ext uri="{FF2B5EF4-FFF2-40B4-BE49-F238E27FC236}">
                <a16:creationId xmlns:a16="http://schemas.microsoft.com/office/drawing/2014/main" id="{1EA22864-64C0-FAEF-BD4C-343AA023BB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68190" y="39444"/>
            <a:ext cx="3072130" cy="307213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flip="none" rotWithShape="1">
          <a:gsLst>
            <a:gs pos="58000">
              <a:srgbClr val="25424C"/>
            </a:gs>
            <a:gs pos="100000">
              <a:srgbClr val="6DA48F"/>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Graphic 3">
            <a:extLst>
              <a:ext uri="{FF2B5EF4-FFF2-40B4-BE49-F238E27FC236}">
                <a16:creationId xmlns:a16="http://schemas.microsoft.com/office/drawing/2014/main" id="{45A5E548-19C9-996D-B918-6F3BF89580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7415" y="5953583"/>
            <a:ext cx="2596568" cy="997970"/>
          </a:xfrm>
          <a:prstGeom prst="rect">
            <a:avLst/>
          </a:prstGeom>
        </p:spPr>
      </p:pic>
      <p:sp>
        <p:nvSpPr>
          <p:cNvPr id="5" name="TextBox 4">
            <a:extLst>
              <a:ext uri="{FF2B5EF4-FFF2-40B4-BE49-F238E27FC236}">
                <a16:creationId xmlns:a16="http://schemas.microsoft.com/office/drawing/2014/main" id="{950E07A2-22B7-D805-A64E-1DED7C521CEC}"/>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chemeClr val="bg1"/>
                </a:solidFill>
                <a:effectLst/>
                <a:latin typeface="+mj-lt"/>
              </a:rPr>
              <a:t>#IUG2025</a:t>
            </a:r>
            <a:endParaRPr lang="en-US" sz="1600" dirty="0">
              <a:solidFill>
                <a:schemeClr val="bg1"/>
              </a:solidFill>
              <a:latin typeface="+mj-lt"/>
            </a:endParaRPr>
          </a:p>
        </p:txBody>
      </p:sp>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DA62DF-AE40-FAD1-DE75-E027AFE895F8}"/>
              </a:ext>
            </a:extLst>
          </p:cNvPr>
          <p:cNvSpPr/>
          <p:nvPr userDrawn="1"/>
        </p:nvSpPr>
        <p:spPr>
          <a:xfrm>
            <a:off x="-2" y="5917015"/>
            <a:ext cx="12192002" cy="940985"/>
          </a:xfrm>
          <a:prstGeom prst="rect">
            <a:avLst/>
          </a:prstGeom>
          <a:gradFill>
            <a:gsLst>
              <a:gs pos="0">
                <a:srgbClr val="6DA48F"/>
              </a:gs>
              <a:gs pos="65000">
                <a:srgbClr val="25424C"/>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chemeClr val="accent1"/>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Graphic 3">
            <a:extLst>
              <a:ext uri="{FF2B5EF4-FFF2-40B4-BE49-F238E27FC236}">
                <a16:creationId xmlns:a16="http://schemas.microsoft.com/office/drawing/2014/main" id="{69E211EB-D415-941B-9F00-EE5B6930F0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68190" y="0"/>
            <a:ext cx="3072130" cy="3072130"/>
          </a:xfrm>
          <a:prstGeom prst="rect">
            <a:avLst/>
          </a:prstGeom>
        </p:spPr>
      </p:pic>
      <p:sp>
        <p:nvSpPr>
          <p:cNvPr id="2" name="TextBox 1">
            <a:extLst>
              <a:ext uri="{FF2B5EF4-FFF2-40B4-BE49-F238E27FC236}">
                <a16:creationId xmlns:a16="http://schemas.microsoft.com/office/drawing/2014/main" id="{0303125A-5A31-D2B0-C856-1AB0AC62D357}"/>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chemeClr val="bg1"/>
                </a:solidFill>
                <a:effectLst/>
                <a:latin typeface="+mj-lt"/>
              </a:rPr>
              <a:t>#IUG2025</a:t>
            </a:r>
            <a:endParaRPr lang="en-US" sz="1600" dirty="0">
              <a:solidFill>
                <a:schemeClr val="bg1"/>
              </a:solidFill>
              <a:latin typeface="+mj-lt"/>
            </a:endParaRPr>
          </a:p>
        </p:txBody>
      </p:sp>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CDA08-8A9B-BAC4-39A7-2EF17C4F8026}"/>
              </a:ext>
            </a:extLst>
          </p:cNvPr>
          <p:cNvSpPr/>
          <p:nvPr userDrawn="1"/>
        </p:nvSpPr>
        <p:spPr>
          <a:xfrm>
            <a:off x="-2" y="976544"/>
            <a:ext cx="12192002" cy="4243526"/>
          </a:xfrm>
          <a:prstGeom prst="rect">
            <a:avLst/>
          </a:prstGeom>
          <a:gradFill>
            <a:gsLst>
              <a:gs pos="58000">
                <a:srgbClr val="25424C"/>
              </a:gs>
              <a:gs pos="100000">
                <a:srgbClr val="6DA48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9" name="Graphic 8">
            <a:extLst>
              <a:ext uri="{FF2B5EF4-FFF2-40B4-BE49-F238E27FC236}">
                <a16:creationId xmlns:a16="http://schemas.microsoft.com/office/drawing/2014/main" id="{630722AC-43EB-7890-607C-B8197E91DC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97115" y="5947276"/>
            <a:ext cx="2605986" cy="1001589"/>
          </a:xfrm>
          <a:prstGeom prst="rect">
            <a:avLst/>
          </a:prstGeom>
        </p:spPr>
      </p:pic>
    </p:spTree>
    <p:extLst>
      <p:ext uri="{BB962C8B-B14F-4D97-AF65-F5344CB8AC3E}">
        <p14:creationId xmlns:p14="http://schemas.microsoft.com/office/powerpoint/2010/main" val="914892963"/>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lvl1pPr>
              <a:defRPr>
                <a:solidFill>
                  <a:srgbClr val="575358"/>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Graphic 4">
            <a:extLst>
              <a:ext uri="{FF2B5EF4-FFF2-40B4-BE49-F238E27FC236}">
                <a16:creationId xmlns:a16="http://schemas.microsoft.com/office/drawing/2014/main" id="{585B0FD4-D322-D910-A4BB-997567854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7115" y="5947276"/>
            <a:ext cx="2605986" cy="1001589"/>
          </a:xfrm>
          <a:prstGeom prst="rect">
            <a:avLst/>
          </a:prstGeom>
        </p:spPr>
      </p:pic>
      <p:sp>
        <p:nvSpPr>
          <p:cNvPr id="9" name="TextBox 8">
            <a:extLst>
              <a:ext uri="{FF2B5EF4-FFF2-40B4-BE49-F238E27FC236}">
                <a16:creationId xmlns:a16="http://schemas.microsoft.com/office/drawing/2014/main" id="{662ADC53-E748-E95F-52F5-BD78428CDD82}"/>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59BDA-E291-F8DD-C4E7-8B88EC809BCD}"/>
              </a:ext>
            </a:extLst>
          </p:cNvPr>
          <p:cNvSpPr/>
          <p:nvPr userDrawn="1"/>
        </p:nvSpPr>
        <p:spPr>
          <a:xfrm>
            <a:off x="0" y="541585"/>
            <a:ext cx="12192002" cy="940985"/>
          </a:xfrm>
          <a:prstGeom prst="rect">
            <a:avLst/>
          </a:prstGeom>
          <a:gradFill>
            <a:gsLst>
              <a:gs pos="58000">
                <a:srgbClr val="25424C"/>
              </a:gs>
              <a:gs pos="100000">
                <a:srgbClr val="6DA48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4" name="Graphic 3">
            <a:extLst>
              <a:ext uri="{FF2B5EF4-FFF2-40B4-BE49-F238E27FC236}">
                <a16:creationId xmlns:a16="http://schemas.microsoft.com/office/drawing/2014/main" id="{0C3CFFC1-0964-A2B7-8127-8230ABE61A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7115" y="5947276"/>
            <a:ext cx="2605986" cy="1001589"/>
          </a:xfrm>
          <a:prstGeom prst="rect">
            <a:avLst/>
          </a:prstGeom>
        </p:spPr>
      </p:pic>
      <p:sp>
        <p:nvSpPr>
          <p:cNvPr id="7" name="TextBox 6">
            <a:extLst>
              <a:ext uri="{FF2B5EF4-FFF2-40B4-BE49-F238E27FC236}">
                <a16:creationId xmlns:a16="http://schemas.microsoft.com/office/drawing/2014/main" id="{8AC8AC0A-FE4B-7A16-9380-15E4E47A918D}"/>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D0358833-EFDF-5218-AA68-7FF09C608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7115" y="5947276"/>
            <a:ext cx="2605986" cy="1001589"/>
          </a:xfrm>
          <a:prstGeom prst="rect">
            <a:avLst/>
          </a:prstGeom>
        </p:spPr>
      </p:pic>
      <p:sp>
        <p:nvSpPr>
          <p:cNvPr id="2" name="TextBox 1">
            <a:extLst>
              <a:ext uri="{FF2B5EF4-FFF2-40B4-BE49-F238E27FC236}">
                <a16:creationId xmlns:a16="http://schemas.microsoft.com/office/drawing/2014/main" id="{60E9899F-FFB5-2A7F-CBDC-1FC2AF1DBCED}"/>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3" name="Graphic 2">
            <a:extLst>
              <a:ext uri="{FF2B5EF4-FFF2-40B4-BE49-F238E27FC236}">
                <a16:creationId xmlns:a16="http://schemas.microsoft.com/office/drawing/2014/main" id="{35810D8C-25B9-95E7-1B5C-3B9B669AF1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7115" y="5947276"/>
            <a:ext cx="2605986" cy="1001589"/>
          </a:xfrm>
          <a:prstGeom prst="rect">
            <a:avLst/>
          </a:prstGeom>
        </p:spPr>
      </p:pic>
      <p:sp>
        <p:nvSpPr>
          <p:cNvPr id="2" name="TextBox 1">
            <a:extLst>
              <a:ext uri="{FF2B5EF4-FFF2-40B4-BE49-F238E27FC236}">
                <a16:creationId xmlns:a16="http://schemas.microsoft.com/office/drawing/2014/main" id="{53CC4BB1-EA9E-A59F-D184-6093C8C2A59B}"/>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Graphic 5">
            <a:extLst>
              <a:ext uri="{FF2B5EF4-FFF2-40B4-BE49-F238E27FC236}">
                <a16:creationId xmlns:a16="http://schemas.microsoft.com/office/drawing/2014/main" id="{DB1CC124-2627-5888-492C-C9B153FD09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7115" y="5947276"/>
            <a:ext cx="2605986" cy="1001589"/>
          </a:xfrm>
          <a:prstGeom prst="rect">
            <a:avLst/>
          </a:prstGeom>
        </p:spPr>
      </p:pic>
      <p:sp>
        <p:nvSpPr>
          <p:cNvPr id="5" name="TextBox 4">
            <a:extLst>
              <a:ext uri="{FF2B5EF4-FFF2-40B4-BE49-F238E27FC236}">
                <a16:creationId xmlns:a16="http://schemas.microsoft.com/office/drawing/2014/main" id="{FDB1ACD3-C75E-85B6-26FE-24194A995053}"/>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79395-0844-AD0D-53A2-F531521F5E61}"/>
              </a:ext>
            </a:extLst>
          </p:cNvPr>
          <p:cNvSpPr/>
          <p:nvPr userDrawn="1"/>
        </p:nvSpPr>
        <p:spPr>
          <a:xfrm>
            <a:off x="0" y="0"/>
            <a:ext cx="12192002" cy="6858000"/>
          </a:xfrm>
          <a:prstGeom prst="rect">
            <a:avLst/>
          </a:prstGeom>
          <a:gradFill>
            <a:gsLst>
              <a:gs pos="58000">
                <a:srgbClr val="25424C"/>
              </a:gs>
              <a:gs pos="100000">
                <a:srgbClr val="6DA48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pic>
        <p:nvPicPr>
          <p:cNvPr id="13" name="Graphic 12">
            <a:extLst>
              <a:ext uri="{FF2B5EF4-FFF2-40B4-BE49-F238E27FC236}">
                <a16:creationId xmlns:a16="http://schemas.microsoft.com/office/drawing/2014/main" id="{1779950C-045D-F9C6-48AD-C09790463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7415" y="5953583"/>
            <a:ext cx="2596568" cy="997970"/>
          </a:xfrm>
          <a:prstGeom prst="rect">
            <a:avLst/>
          </a:prstGeom>
        </p:spPr>
      </p:pic>
      <p:sp>
        <p:nvSpPr>
          <p:cNvPr id="3" name="TextBox 2">
            <a:extLst>
              <a:ext uri="{FF2B5EF4-FFF2-40B4-BE49-F238E27FC236}">
                <a16:creationId xmlns:a16="http://schemas.microsoft.com/office/drawing/2014/main" id="{C5FE9B46-23DF-7E3C-D045-B7B5D8AF6254}"/>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chemeClr val="bg1"/>
                </a:solidFill>
                <a:effectLst/>
                <a:latin typeface="+mj-lt"/>
              </a:rPr>
              <a:t>#IUG2025</a:t>
            </a:r>
            <a:endParaRPr lang="en-US" sz="1600" dirty="0">
              <a:solidFill>
                <a:schemeClr val="bg1"/>
              </a:solidFill>
              <a:latin typeface="+mj-lt"/>
            </a:endParaRPr>
          </a:p>
        </p:txBody>
      </p:sp>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
        <p:nvSpPr>
          <p:cNvPr id="4" name="TextBox 3">
            <a:extLst>
              <a:ext uri="{FF2B5EF4-FFF2-40B4-BE49-F238E27FC236}">
                <a16:creationId xmlns:a16="http://schemas.microsoft.com/office/drawing/2014/main" id="{BFDFB1E3-9F23-650B-4006-01A5C7011CC8}"/>
              </a:ext>
            </a:extLst>
          </p:cNvPr>
          <p:cNvSpPr txBox="1"/>
          <p:nvPr userDrawn="1"/>
        </p:nvSpPr>
        <p:spPr>
          <a:xfrm>
            <a:off x="399393" y="6394075"/>
            <a:ext cx="1660635" cy="338554"/>
          </a:xfrm>
          <a:prstGeom prst="rect">
            <a:avLst/>
          </a:prstGeom>
          <a:noFill/>
        </p:spPr>
        <p:txBody>
          <a:bodyPr wrap="square">
            <a:spAutoFit/>
          </a:bodyPr>
          <a:lstStyle/>
          <a:p>
            <a:r>
              <a:rPr lang="en-US" sz="1600" b="0" i="0" dirty="0">
                <a:solidFill>
                  <a:srgbClr val="575358"/>
                </a:solidFill>
                <a:effectLst/>
                <a:latin typeface="+mj-lt"/>
              </a:rPr>
              <a:t>#IUG2025</a:t>
            </a:r>
            <a:endParaRPr lang="en-US" sz="1600" dirty="0">
              <a:solidFill>
                <a:srgbClr val="575358"/>
              </a:solidFill>
              <a:latin typeface="+mj-lt"/>
            </a:endParaRPr>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a:xfrm>
            <a:off x="1154545" y="3580486"/>
            <a:ext cx="10215419" cy="1056168"/>
          </a:xfrm>
        </p:spPr>
        <p:txBody>
          <a:bodyPr>
            <a:noAutofit/>
          </a:bodyPr>
          <a:lstStyle/>
          <a:p>
            <a:r>
              <a:rPr lang="en-US" sz="4400" dirty="0"/>
              <a:t>Sierra Inventory, without using Circa</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lstStyle/>
          <a:p>
            <a:r>
              <a:rPr lang="en-US" dirty="0"/>
              <a:t>Tammy Poquette, Marmot Library Network</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98E3B-FEFE-9D50-9981-D1815F1BF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E13DF-1365-986B-48F0-29A61FA21EBE}"/>
              </a:ext>
            </a:extLst>
          </p:cNvPr>
          <p:cNvSpPr>
            <a:spLocks noGrp="1"/>
          </p:cNvSpPr>
          <p:nvPr>
            <p:ph type="title"/>
          </p:nvPr>
        </p:nvSpPr>
        <p:spPr/>
        <p:txBody>
          <a:bodyPr>
            <a:normAutofit/>
          </a:bodyPr>
          <a:lstStyle/>
          <a:p>
            <a:pPr algn="ctr"/>
            <a:r>
              <a:rPr lang="en-US" sz="4000" dirty="0"/>
              <a:t>Rapid Update to Add Inventory Date</a:t>
            </a:r>
          </a:p>
        </p:txBody>
      </p:sp>
      <p:pic>
        <p:nvPicPr>
          <p:cNvPr id="9218" name="Picture 2">
            <a:extLst>
              <a:ext uri="{FF2B5EF4-FFF2-40B4-BE49-F238E27FC236}">
                <a16:creationId xmlns:a16="http://schemas.microsoft.com/office/drawing/2014/main" id="{5D6C68DC-6714-7425-17C8-74ED5B628A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7416" y="1762125"/>
            <a:ext cx="7200968"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93FD-0CCF-8E1A-E4D7-B43A3DA12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BEBF1-D0B5-FB9A-AD6B-C5D6F8513EF8}"/>
              </a:ext>
            </a:extLst>
          </p:cNvPr>
          <p:cNvSpPr>
            <a:spLocks noGrp="1"/>
          </p:cNvSpPr>
          <p:nvPr>
            <p:ph type="title"/>
          </p:nvPr>
        </p:nvSpPr>
        <p:spPr/>
        <p:txBody>
          <a:bodyPr>
            <a:normAutofit/>
          </a:bodyPr>
          <a:lstStyle/>
          <a:p>
            <a:pPr algn="ctr"/>
            <a:r>
              <a:rPr lang="en-US" sz="4000" dirty="0"/>
              <a:t>Rapid</a:t>
            </a:r>
            <a:r>
              <a:rPr lang="en-US" dirty="0"/>
              <a:t> </a:t>
            </a:r>
            <a:r>
              <a:rPr lang="en-US" sz="4000" dirty="0"/>
              <a:t>Update to Add Inventory Date</a:t>
            </a:r>
          </a:p>
        </p:txBody>
      </p:sp>
      <p:pic>
        <p:nvPicPr>
          <p:cNvPr id="10242" name="Picture 2">
            <a:extLst>
              <a:ext uri="{FF2B5EF4-FFF2-40B4-BE49-F238E27FC236}">
                <a16:creationId xmlns:a16="http://schemas.microsoft.com/office/drawing/2014/main" id="{8CDEA829-17B3-4B7B-984B-3252B4A160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665" y="1762125"/>
            <a:ext cx="7246471"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8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5EBB-1C6D-F6E0-152B-B35C6894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4FE9A-D2C9-BA12-A01C-9A3F0CA93B30}"/>
              </a:ext>
            </a:extLst>
          </p:cNvPr>
          <p:cNvSpPr>
            <a:spLocks noGrp="1"/>
          </p:cNvSpPr>
          <p:nvPr>
            <p:ph type="title"/>
          </p:nvPr>
        </p:nvSpPr>
        <p:spPr/>
        <p:txBody>
          <a:bodyPr>
            <a:normAutofit/>
          </a:bodyPr>
          <a:lstStyle/>
          <a:p>
            <a:pPr algn="ctr"/>
            <a:r>
              <a:rPr lang="en-US" sz="4000" dirty="0"/>
              <a:t>Rapid Update to Add Inventory Date</a:t>
            </a:r>
          </a:p>
        </p:txBody>
      </p:sp>
      <p:pic>
        <p:nvPicPr>
          <p:cNvPr id="11266" name="Picture 2">
            <a:extLst>
              <a:ext uri="{FF2B5EF4-FFF2-40B4-BE49-F238E27FC236}">
                <a16:creationId xmlns:a16="http://schemas.microsoft.com/office/drawing/2014/main" id="{B3750CFB-0517-0BFA-F2A7-90494B636B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0379" y="1762125"/>
            <a:ext cx="7235042"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7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5DB88-C163-1DAF-07B0-3BF600F12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D8B85-C62D-1149-DC69-C772751E1EEE}"/>
              </a:ext>
            </a:extLst>
          </p:cNvPr>
          <p:cNvSpPr>
            <a:spLocks noGrp="1"/>
          </p:cNvSpPr>
          <p:nvPr>
            <p:ph type="title"/>
          </p:nvPr>
        </p:nvSpPr>
        <p:spPr/>
        <p:txBody>
          <a:bodyPr>
            <a:normAutofit/>
          </a:bodyPr>
          <a:lstStyle/>
          <a:p>
            <a:pPr algn="ctr"/>
            <a:r>
              <a:rPr lang="en-US" sz="4000" dirty="0"/>
              <a:t>Rapid Update to Add Inventory Date</a:t>
            </a:r>
          </a:p>
        </p:txBody>
      </p:sp>
      <p:pic>
        <p:nvPicPr>
          <p:cNvPr id="12290" name="Picture 2">
            <a:extLst>
              <a:ext uri="{FF2B5EF4-FFF2-40B4-BE49-F238E27FC236}">
                <a16:creationId xmlns:a16="http://schemas.microsoft.com/office/drawing/2014/main" id="{8363B43F-3288-1E5F-4E84-6CE907DB91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2888" y="1762125"/>
            <a:ext cx="6950025"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3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E8BA5-3507-FC97-23D4-C1D77A35A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F48E2-04BB-53E3-9AA4-1EC49D9F9B10}"/>
              </a:ext>
            </a:extLst>
          </p:cNvPr>
          <p:cNvSpPr>
            <a:spLocks noGrp="1"/>
          </p:cNvSpPr>
          <p:nvPr>
            <p:ph type="title"/>
          </p:nvPr>
        </p:nvSpPr>
        <p:spPr/>
        <p:txBody>
          <a:bodyPr>
            <a:normAutofit/>
          </a:bodyPr>
          <a:lstStyle/>
          <a:p>
            <a:pPr algn="ctr"/>
            <a:r>
              <a:rPr lang="en-US" sz="4000" dirty="0"/>
              <a:t>Rapid Update to Add Inventory Date</a:t>
            </a:r>
          </a:p>
        </p:txBody>
      </p:sp>
      <p:pic>
        <p:nvPicPr>
          <p:cNvPr id="13314" name="Picture 2">
            <a:extLst>
              <a:ext uri="{FF2B5EF4-FFF2-40B4-BE49-F238E27FC236}">
                <a16:creationId xmlns:a16="http://schemas.microsoft.com/office/drawing/2014/main" id="{EBD19316-FEF0-24BC-5100-AE81D0CDB5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3907" y="1762125"/>
            <a:ext cx="7287986"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9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67FB1-8F9B-CAA7-53BA-76394F3AF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722C0-247E-4A56-D587-D84EC5474023}"/>
              </a:ext>
            </a:extLst>
          </p:cNvPr>
          <p:cNvSpPr>
            <a:spLocks noGrp="1"/>
          </p:cNvSpPr>
          <p:nvPr>
            <p:ph type="title"/>
          </p:nvPr>
        </p:nvSpPr>
        <p:spPr/>
        <p:txBody>
          <a:bodyPr>
            <a:normAutofit/>
          </a:bodyPr>
          <a:lstStyle/>
          <a:p>
            <a:pPr algn="ctr"/>
            <a:r>
              <a:rPr lang="en-US" sz="4000" dirty="0"/>
              <a:t>Global Update to Verify Inventory Date</a:t>
            </a:r>
          </a:p>
        </p:txBody>
      </p:sp>
      <p:pic>
        <p:nvPicPr>
          <p:cNvPr id="14338" name="Picture 2">
            <a:extLst>
              <a:ext uri="{FF2B5EF4-FFF2-40B4-BE49-F238E27FC236}">
                <a16:creationId xmlns:a16="http://schemas.microsoft.com/office/drawing/2014/main" id="{B60C23CE-ED37-954F-6684-C6A8592ED7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3416" y="1762125"/>
            <a:ext cx="7248968"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5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5C32-1899-9751-9EF8-5E0BA37B3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60DC5-183B-87E4-5C3D-F392A1AB84C0}"/>
              </a:ext>
            </a:extLst>
          </p:cNvPr>
          <p:cNvSpPr>
            <a:spLocks noGrp="1"/>
          </p:cNvSpPr>
          <p:nvPr>
            <p:ph type="title"/>
          </p:nvPr>
        </p:nvSpPr>
        <p:spPr/>
        <p:txBody>
          <a:bodyPr>
            <a:normAutofit/>
          </a:bodyPr>
          <a:lstStyle/>
          <a:p>
            <a:pPr algn="ctr"/>
            <a:r>
              <a:rPr lang="en-US" sz="4000" dirty="0"/>
              <a:t>Global Update to Verify Inventory Date</a:t>
            </a:r>
          </a:p>
        </p:txBody>
      </p:sp>
      <p:pic>
        <p:nvPicPr>
          <p:cNvPr id="15362" name="Picture 2">
            <a:extLst>
              <a:ext uri="{FF2B5EF4-FFF2-40B4-BE49-F238E27FC236}">
                <a16:creationId xmlns:a16="http://schemas.microsoft.com/office/drawing/2014/main" id="{E7960B7C-D5EA-8009-1BAF-D1AC493E2F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0138" y="1997869"/>
            <a:ext cx="99155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0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3046F-0A00-815A-C083-7723D0279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B8535-EE44-7E62-17C8-CB0B3481601A}"/>
              </a:ext>
            </a:extLst>
          </p:cNvPr>
          <p:cNvSpPr>
            <a:spLocks noGrp="1"/>
          </p:cNvSpPr>
          <p:nvPr>
            <p:ph type="title"/>
          </p:nvPr>
        </p:nvSpPr>
        <p:spPr/>
        <p:txBody>
          <a:bodyPr>
            <a:normAutofit/>
          </a:bodyPr>
          <a:lstStyle/>
          <a:p>
            <a:r>
              <a:rPr lang="en-US" sz="3600" dirty="0"/>
              <a:t>Create Lists to Find Items Missing for Inventory</a:t>
            </a:r>
          </a:p>
        </p:txBody>
      </p:sp>
      <p:pic>
        <p:nvPicPr>
          <p:cNvPr id="16386" name="Picture 2">
            <a:extLst>
              <a:ext uri="{FF2B5EF4-FFF2-40B4-BE49-F238E27FC236}">
                <a16:creationId xmlns:a16="http://schemas.microsoft.com/office/drawing/2014/main" id="{F7D3FBD3-1792-0353-4EB1-2FBB8258AE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963" y="1964531"/>
            <a:ext cx="890587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3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67E6-BFDB-8151-7A56-E9D1C4F0D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D6A43-EE69-FBDB-30B3-E68C359DEA3A}"/>
              </a:ext>
            </a:extLst>
          </p:cNvPr>
          <p:cNvSpPr>
            <a:spLocks noGrp="1"/>
          </p:cNvSpPr>
          <p:nvPr>
            <p:ph type="title"/>
          </p:nvPr>
        </p:nvSpPr>
        <p:spPr/>
        <p:txBody>
          <a:bodyPr>
            <a:normAutofit/>
          </a:bodyPr>
          <a:lstStyle/>
          <a:p>
            <a:r>
              <a:rPr lang="en-US" sz="3600" dirty="0"/>
              <a:t>Create Lists to Find Items Missing for Inventory</a:t>
            </a:r>
          </a:p>
        </p:txBody>
      </p:sp>
      <p:pic>
        <p:nvPicPr>
          <p:cNvPr id="17410" name="Picture 2">
            <a:extLst>
              <a:ext uri="{FF2B5EF4-FFF2-40B4-BE49-F238E27FC236}">
                <a16:creationId xmlns:a16="http://schemas.microsoft.com/office/drawing/2014/main" id="{71CEB591-3857-C327-78EB-5D237DEC0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963" y="1964531"/>
            <a:ext cx="890587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8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78640-B3B0-75FB-B321-4D556B0E3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F01D4-4FEC-1D61-1812-FEDE49F5FC4C}"/>
              </a:ext>
            </a:extLst>
          </p:cNvPr>
          <p:cNvSpPr>
            <a:spLocks noGrp="1"/>
          </p:cNvSpPr>
          <p:nvPr>
            <p:ph type="title"/>
          </p:nvPr>
        </p:nvSpPr>
        <p:spPr/>
        <p:txBody>
          <a:bodyPr>
            <a:normAutofit/>
          </a:bodyPr>
          <a:lstStyle/>
          <a:p>
            <a:r>
              <a:rPr lang="en-US" sz="3600" dirty="0"/>
              <a:t>Final Steps to Find Missing Items for Inventory</a:t>
            </a:r>
          </a:p>
        </p:txBody>
      </p:sp>
      <p:pic>
        <p:nvPicPr>
          <p:cNvPr id="19458" name="Picture 2">
            <a:extLst>
              <a:ext uri="{FF2B5EF4-FFF2-40B4-BE49-F238E27FC236}">
                <a16:creationId xmlns:a16="http://schemas.microsoft.com/office/drawing/2014/main" id="{AF205CEE-511C-6636-ADD6-3B77928045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2064544"/>
            <a:ext cx="990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pPr algn="ctr"/>
            <a:r>
              <a:rPr lang="en-US" sz="3600" dirty="0"/>
              <a:t>Sierra Inventory, without using Circa</a:t>
            </a:r>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lstStyle/>
          <a:p>
            <a:pPr marL="0" indent="0">
              <a:buNone/>
            </a:pPr>
            <a:endParaRPr lang="en-US" dirty="0"/>
          </a:p>
        </p:txBody>
      </p:sp>
      <p:pic>
        <p:nvPicPr>
          <p:cNvPr id="1026" name="Picture 2">
            <a:extLst>
              <a:ext uri="{FF2B5EF4-FFF2-40B4-BE49-F238E27FC236}">
                <a16:creationId xmlns:a16="http://schemas.microsoft.com/office/drawing/2014/main" id="{3B2269D8-1E46-D242-9E53-1B3696393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79" y="2256817"/>
            <a:ext cx="5382803" cy="3584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DF57928-2A92-B25A-9FDF-97DD418CD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64" y="2256818"/>
            <a:ext cx="5390631" cy="358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7778-6260-2788-ED26-ED92F2D7C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9FF53-5130-BC89-86D9-7A051EFB20D1}"/>
              </a:ext>
            </a:extLst>
          </p:cNvPr>
          <p:cNvSpPr>
            <a:spLocks noGrp="1"/>
          </p:cNvSpPr>
          <p:nvPr>
            <p:ph type="title"/>
          </p:nvPr>
        </p:nvSpPr>
        <p:spPr/>
        <p:txBody>
          <a:bodyPr>
            <a:normAutofit/>
          </a:bodyPr>
          <a:lstStyle/>
          <a:p>
            <a:r>
              <a:rPr lang="en-US" sz="3600" dirty="0"/>
              <a:t>Final Steps to Find Missing Items for Inventory</a:t>
            </a:r>
          </a:p>
        </p:txBody>
      </p:sp>
      <p:pic>
        <p:nvPicPr>
          <p:cNvPr id="20482" name="Picture 2">
            <a:extLst>
              <a:ext uri="{FF2B5EF4-FFF2-40B4-BE49-F238E27FC236}">
                <a16:creationId xmlns:a16="http://schemas.microsoft.com/office/drawing/2014/main" id="{C5694CAB-9FBD-AEAF-683A-4978481186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4313" y="2062264"/>
            <a:ext cx="10520253" cy="35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0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normAutofit/>
          </a:bodyPr>
          <a:lstStyle/>
          <a:p>
            <a:r>
              <a:rPr lang="en-US" sz="5400"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3372-952D-6A74-9D86-2BB4CD85ECFE}"/>
              </a:ext>
            </a:extLst>
          </p:cNvPr>
          <p:cNvSpPr>
            <a:spLocks noGrp="1"/>
          </p:cNvSpPr>
          <p:nvPr>
            <p:ph type="title"/>
          </p:nvPr>
        </p:nvSpPr>
        <p:spPr/>
        <p:txBody>
          <a:bodyPr>
            <a:normAutofit fontScale="90000"/>
          </a:bodyPr>
          <a:lstStyle/>
          <a:p>
            <a:pPr algn="ctr"/>
            <a:r>
              <a:rPr lang="en-US" sz="4400" dirty="0"/>
              <a:t>Scanning Item Barcodes</a:t>
            </a:r>
            <a:br>
              <a:rPr lang="en-US" dirty="0"/>
            </a:br>
            <a:endParaRPr lang="en-US" dirty="0"/>
          </a:p>
        </p:txBody>
      </p:sp>
      <p:pic>
        <p:nvPicPr>
          <p:cNvPr id="2058" name="Picture 10">
            <a:extLst>
              <a:ext uri="{FF2B5EF4-FFF2-40B4-BE49-F238E27FC236}">
                <a16:creationId xmlns:a16="http://schemas.microsoft.com/office/drawing/2014/main" id="{EFB82AB7-55A8-5B17-441C-33D55CBB1A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3171" y="1742917"/>
            <a:ext cx="8625291" cy="27587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E38C2E1-3D47-930D-C41F-52C1AD701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171" y="4835245"/>
            <a:ext cx="4649721" cy="1842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08FE60-7754-2784-9AF4-3F14BC46F4FF}"/>
              </a:ext>
            </a:extLst>
          </p:cNvPr>
          <p:cNvSpPr txBox="1"/>
          <p:nvPr/>
        </p:nvSpPr>
        <p:spPr>
          <a:xfrm>
            <a:off x="384464" y="2244436"/>
            <a:ext cx="2244435" cy="1077218"/>
          </a:xfrm>
          <a:prstGeom prst="rect">
            <a:avLst/>
          </a:prstGeom>
          <a:noFill/>
        </p:spPr>
        <p:txBody>
          <a:bodyPr wrap="square" rtlCol="0">
            <a:spAutoFit/>
          </a:bodyPr>
          <a:lstStyle/>
          <a:p>
            <a:r>
              <a:rPr lang="en-US" sz="3200" dirty="0"/>
              <a:t>Import Records</a:t>
            </a:r>
          </a:p>
        </p:txBody>
      </p:sp>
    </p:spTree>
    <p:extLst>
      <p:ext uri="{BB962C8B-B14F-4D97-AF65-F5344CB8AC3E}">
        <p14:creationId xmlns:p14="http://schemas.microsoft.com/office/powerpoint/2010/main" val="143371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D4B0E-9992-2EAD-8465-7DD70FF76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86449-4BD8-5DAB-36A6-AE8F03B3AE4D}"/>
              </a:ext>
            </a:extLst>
          </p:cNvPr>
          <p:cNvSpPr>
            <a:spLocks noGrp="1"/>
          </p:cNvSpPr>
          <p:nvPr>
            <p:ph type="title"/>
          </p:nvPr>
        </p:nvSpPr>
        <p:spPr/>
        <p:txBody>
          <a:bodyPr>
            <a:normAutofit/>
          </a:bodyPr>
          <a:lstStyle/>
          <a:p>
            <a:pPr algn="ctr"/>
            <a:r>
              <a:rPr lang="en-US" sz="4000" dirty="0"/>
              <a:t>Global Update to Review Location</a:t>
            </a:r>
          </a:p>
        </p:txBody>
      </p:sp>
      <p:sp>
        <p:nvSpPr>
          <p:cNvPr id="3" name="Content Placeholder 2">
            <a:extLst>
              <a:ext uri="{FF2B5EF4-FFF2-40B4-BE49-F238E27FC236}">
                <a16:creationId xmlns:a16="http://schemas.microsoft.com/office/drawing/2014/main" id="{0A9DBFF8-F10D-DA32-5692-78B25D661A35}"/>
              </a:ext>
            </a:extLst>
          </p:cNvPr>
          <p:cNvSpPr>
            <a:spLocks noGrp="1"/>
          </p:cNvSpPr>
          <p:nvPr>
            <p:ph idx="1"/>
          </p:nvPr>
        </p:nvSpPr>
        <p:spPr>
          <a:xfrm>
            <a:off x="516565" y="1762298"/>
            <a:ext cx="11083555" cy="4422378"/>
          </a:xfrm>
        </p:spPr>
        <p:txBody>
          <a:bodyPr/>
          <a:lstStyle/>
          <a:p>
            <a:pPr marL="0" indent="0">
              <a:buNone/>
            </a:pPr>
            <a:r>
              <a:rPr lang="en-US" dirty="0"/>
              <a:t>               </a:t>
            </a:r>
          </a:p>
        </p:txBody>
      </p:sp>
      <p:pic>
        <p:nvPicPr>
          <p:cNvPr id="3074" name="Picture 2">
            <a:extLst>
              <a:ext uri="{FF2B5EF4-FFF2-40B4-BE49-F238E27FC236}">
                <a16:creationId xmlns:a16="http://schemas.microsoft.com/office/drawing/2014/main" id="{173A16D4-BE81-7AEA-0E15-33DDE5742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844" y="1879646"/>
            <a:ext cx="6786339" cy="3340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AC376F-5377-DFE5-C150-12CFBA561915}"/>
              </a:ext>
            </a:extLst>
          </p:cNvPr>
          <p:cNvPicPr>
            <a:picLocks noChangeAspect="1"/>
          </p:cNvPicPr>
          <p:nvPr/>
        </p:nvPicPr>
        <p:blipFill>
          <a:blip r:embed="rId4"/>
          <a:stretch>
            <a:fillRect/>
          </a:stretch>
        </p:blipFill>
        <p:spPr>
          <a:xfrm>
            <a:off x="333708" y="1879646"/>
            <a:ext cx="4442845" cy="2499577"/>
          </a:xfrm>
          <a:prstGeom prst="rect">
            <a:avLst/>
          </a:prstGeom>
        </p:spPr>
      </p:pic>
    </p:spTree>
    <p:extLst>
      <p:ext uri="{BB962C8B-B14F-4D97-AF65-F5344CB8AC3E}">
        <p14:creationId xmlns:p14="http://schemas.microsoft.com/office/powerpoint/2010/main" val="66546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62EED-AB6A-6215-A8A2-46057CAD8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DA2C0-0DFC-F20E-1098-2990C6436A8B}"/>
              </a:ext>
            </a:extLst>
          </p:cNvPr>
          <p:cNvSpPr>
            <a:spLocks noGrp="1"/>
          </p:cNvSpPr>
          <p:nvPr>
            <p:ph type="title"/>
          </p:nvPr>
        </p:nvSpPr>
        <p:spPr/>
        <p:txBody>
          <a:bodyPr>
            <a:normAutofit/>
          </a:bodyPr>
          <a:lstStyle/>
          <a:p>
            <a:pPr algn="ctr"/>
            <a:r>
              <a:rPr lang="en-US" sz="4000" dirty="0"/>
              <a:t>Global Update to Remove Locations </a:t>
            </a:r>
          </a:p>
        </p:txBody>
      </p:sp>
      <p:pic>
        <p:nvPicPr>
          <p:cNvPr id="4098" name="Picture 2">
            <a:extLst>
              <a:ext uri="{FF2B5EF4-FFF2-40B4-BE49-F238E27FC236}">
                <a16:creationId xmlns:a16="http://schemas.microsoft.com/office/drawing/2014/main" id="{BD1EF75E-B879-CDC6-822B-B07A51879A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9663" y="1831181"/>
            <a:ext cx="989647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8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FFF3-4C7B-772A-D2CD-30C631C4B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F0812-8547-A16C-B39E-525A54D06AC0}"/>
              </a:ext>
            </a:extLst>
          </p:cNvPr>
          <p:cNvSpPr>
            <a:spLocks noGrp="1"/>
          </p:cNvSpPr>
          <p:nvPr>
            <p:ph type="title"/>
          </p:nvPr>
        </p:nvSpPr>
        <p:spPr/>
        <p:txBody>
          <a:bodyPr>
            <a:normAutofit/>
          </a:bodyPr>
          <a:lstStyle/>
          <a:p>
            <a:pPr algn="ctr"/>
            <a:r>
              <a:rPr lang="en-US" sz="3200" dirty="0"/>
              <a:t>Rapid Update or Global Update to Add Inventory Date</a:t>
            </a:r>
          </a:p>
        </p:txBody>
      </p:sp>
      <p:pic>
        <p:nvPicPr>
          <p:cNvPr id="5124" name="Picture 4">
            <a:extLst>
              <a:ext uri="{FF2B5EF4-FFF2-40B4-BE49-F238E27FC236}">
                <a16:creationId xmlns:a16="http://schemas.microsoft.com/office/drawing/2014/main" id="{5B7300FF-FAFE-D063-44B2-99737812F6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9811" y="1750969"/>
            <a:ext cx="9252249" cy="441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8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7AA2-B26A-795C-43FF-675838A1F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F5152-FA03-54B4-62B1-D0EE26341408}"/>
              </a:ext>
            </a:extLst>
          </p:cNvPr>
          <p:cNvSpPr>
            <a:spLocks noGrp="1"/>
          </p:cNvSpPr>
          <p:nvPr>
            <p:ph type="title"/>
          </p:nvPr>
        </p:nvSpPr>
        <p:spPr/>
        <p:txBody>
          <a:bodyPr>
            <a:normAutofit/>
          </a:bodyPr>
          <a:lstStyle/>
          <a:p>
            <a:pPr algn="ctr"/>
            <a:r>
              <a:rPr lang="en-US" sz="4000" dirty="0"/>
              <a:t>Rapid Update to Add Inventory Date</a:t>
            </a:r>
          </a:p>
        </p:txBody>
      </p:sp>
      <p:pic>
        <p:nvPicPr>
          <p:cNvPr id="6146" name="Picture 2">
            <a:extLst>
              <a:ext uri="{FF2B5EF4-FFF2-40B4-BE49-F238E27FC236}">
                <a16:creationId xmlns:a16="http://schemas.microsoft.com/office/drawing/2014/main" id="{562E362F-CC97-5BFC-1C3A-DF9351445C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3861" y="1762125"/>
            <a:ext cx="7228078"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3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3730-7DD0-E920-5A99-5A97264E9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2E510-45D2-E174-F002-9F5E9D551BF9}"/>
              </a:ext>
            </a:extLst>
          </p:cNvPr>
          <p:cNvSpPr>
            <a:spLocks noGrp="1"/>
          </p:cNvSpPr>
          <p:nvPr>
            <p:ph type="title"/>
          </p:nvPr>
        </p:nvSpPr>
        <p:spPr/>
        <p:txBody>
          <a:bodyPr>
            <a:normAutofit/>
          </a:bodyPr>
          <a:lstStyle/>
          <a:p>
            <a:pPr algn="ctr"/>
            <a:r>
              <a:rPr lang="en-US" sz="4000" dirty="0"/>
              <a:t>Rapid Update to Add Inventory Date</a:t>
            </a:r>
          </a:p>
        </p:txBody>
      </p:sp>
      <p:pic>
        <p:nvPicPr>
          <p:cNvPr id="7170" name="Picture 2">
            <a:extLst>
              <a:ext uri="{FF2B5EF4-FFF2-40B4-BE49-F238E27FC236}">
                <a16:creationId xmlns:a16="http://schemas.microsoft.com/office/drawing/2014/main" id="{3FCE6A5F-600D-AA9E-5D1B-2DE1AD7BB0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6076" y="1762125"/>
            <a:ext cx="7223648"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7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239AB-43D4-1E70-FB70-F91FBB08F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DC471-5BC2-3EED-17BE-F1D261E2478E}"/>
              </a:ext>
            </a:extLst>
          </p:cNvPr>
          <p:cNvSpPr>
            <a:spLocks noGrp="1"/>
          </p:cNvSpPr>
          <p:nvPr>
            <p:ph type="title"/>
          </p:nvPr>
        </p:nvSpPr>
        <p:spPr/>
        <p:txBody>
          <a:bodyPr>
            <a:normAutofit/>
          </a:bodyPr>
          <a:lstStyle/>
          <a:p>
            <a:pPr algn="ctr"/>
            <a:r>
              <a:rPr lang="en-US" sz="4000" dirty="0"/>
              <a:t>Rapid Update to Add Inventory Date</a:t>
            </a:r>
          </a:p>
        </p:txBody>
      </p:sp>
      <p:pic>
        <p:nvPicPr>
          <p:cNvPr id="8194" name="Picture 2">
            <a:extLst>
              <a:ext uri="{FF2B5EF4-FFF2-40B4-BE49-F238E27FC236}">
                <a16:creationId xmlns:a16="http://schemas.microsoft.com/office/drawing/2014/main" id="{EB6646A5-7F03-AD10-9344-73D7C1D402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7416" y="1762125"/>
            <a:ext cx="7200968"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67042"/>
      </p:ext>
    </p:extLst>
  </p:cSld>
  <p:clrMapOvr>
    <a:masterClrMapping/>
  </p:clrMapOvr>
</p:sld>
</file>

<file path=ppt/theme/theme1.xml><?xml version="1.0" encoding="utf-8"?>
<a:theme xmlns:a="http://schemas.openxmlformats.org/drawingml/2006/main" name="Office Theme">
  <a:themeElements>
    <a:clrScheme name="IUG 2025">
      <a:dk1>
        <a:srgbClr val="000000"/>
      </a:dk1>
      <a:lt1>
        <a:srgbClr val="FFFFFF"/>
      </a:lt1>
      <a:dk2>
        <a:srgbClr val="44546A"/>
      </a:dk2>
      <a:lt2>
        <a:srgbClr val="E7E6E6"/>
      </a:lt2>
      <a:accent1>
        <a:srgbClr val="6DA38F"/>
      </a:accent1>
      <a:accent2>
        <a:srgbClr val="E56E38"/>
      </a:accent2>
      <a:accent3>
        <a:srgbClr val="AFB6BC"/>
      </a:accent3>
      <a:accent4>
        <a:srgbClr val="24414C"/>
      </a:accent4>
      <a:accent5>
        <a:srgbClr val="FFF0C2"/>
      </a:accent5>
      <a:accent6>
        <a:srgbClr val="071D3A"/>
      </a:accent6>
      <a:hlink>
        <a:srgbClr val="6DA38F"/>
      </a:hlink>
      <a:folHlink>
        <a:srgbClr val="E56E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2" ma:contentTypeDescription="Create a new document." ma:contentTypeScope="" ma:versionID="c812200c0c06eb702f1b9a0025137b77">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56b01227cbb5572cde4fb9da269c37e9"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Tommy Valdez</DisplayName>
        <AccountId>58</AccountId>
        <AccountType/>
      </UserInfo>
      <UserInfo>
        <DisplayName>Emily Reisinger</DisplayName>
        <AccountId>39</AccountId>
        <AccountType/>
      </UserInfo>
      <UserInfo>
        <DisplayName>Lauren Schaefer</DisplayName>
        <AccountId>12</AccountId>
        <AccountType/>
      </UserInfo>
      <UserInfo>
        <DisplayName>Ellen Wallace</DisplayName>
        <AccountId>94</AccountId>
        <AccountType/>
      </UserInfo>
      <UserInfo>
        <DisplayName>Inbal Rose Hellmann</DisplayName>
        <AccountId>6957</AccountId>
        <AccountType/>
      </UserInfo>
    </SharedWithUsers>
    <MediaLengthInSeconds xmlns="1ee16b87-d06b-4acc-bab3-ebea1d9e5ffa" xsi:nil="true"/>
    <Image xmlns="a82fdb6e-c179-430d-8182-68f5a58a7fb4" xsi:nil="true"/>
    <_ip_UnifiedCompliancePolicyUIAction xmlns="http://schemas.microsoft.com/sharepoint/v3" xsi:nil="true"/>
    <TaxCatchAll xmlns="d970c9ed-be0d-4385-ae12-bba36a1d31bb" xsi:nil="true"/>
    <_ip_UnifiedCompliancePolicyProperties xmlns="http://schemas.microsoft.com/sharepoint/v3" xsi:nil="true"/>
    <lcf76f155ced4ddcb4097134ff3c332f xmlns="cec4d0f3-197b-4313-9bcc-a9a9b4711ab2">
      <Terms xmlns="http://schemas.microsoft.com/office/infopath/2007/PartnerControls"/>
    </lcf76f155ced4ddcb4097134ff3c332f>
    <Timestamp xmlns="cec4d0f3-197b-4313-9bcc-a9a9b4711ab2" xsi:nil="true"/>
  </documentManagement>
</p:properties>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0EC5419E-67DC-4158-9BCC-224F72618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8F9655-2023-4CDE-8CF6-16CB6DC1D549}">
  <ds:schemaRefs>
    <ds:schemaRef ds:uri="15b4db40-66c5-4774-a7a4-592c47258125"/>
    <ds:schemaRef ds:uri="1ee16b87-d06b-4acc-bab3-ebea1d9e5ffa"/>
    <ds:schemaRef ds:uri="a82fdb6e-c179-430d-8182-68f5a58a7fb4"/>
    <ds:schemaRef ds:uri="cec4d0f3-197b-4313-9bcc-a9a9b4711ab2"/>
    <ds:schemaRef ds:uri="d970c9ed-be0d-4385-ae12-bba36a1d31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1172</TotalTime>
  <Words>830</Words>
  <Application>Microsoft Office PowerPoint</Application>
  <PresentationFormat>Widescreen</PresentationFormat>
  <Paragraphs>92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Georgia</vt:lpstr>
      <vt:lpstr>Roboto</vt:lpstr>
      <vt:lpstr>Roboto Medium</vt:lpstr>
      <vt:lpstr>Segoe UI Historic</vt:lpstr>
      <vt:lpstr>Wingdings</vt:lpstr>
      <vt:lpstr>Office Theme</vt:lpstr>
      <vt:lpstr>Sierra Inventory, without using Circa</vt:lpstr>
      <vt:lpstr>Sierra Inventory, without using Circa</vt:lpstr>
      <vt:lpstr>Scanning Item Barcodes </vt:lpstr>
      <vt:lpstr>Global Update to Review Location</vt:lpstr>
      <vt:lpstr>Global Update to Remove Locations </vt:lpstr>
      <vt:lpstr>Rapid Update or Global Update to Add Inventory Date</vt:lpstr>
      <vt:lpstr>Rapid Update to Add Inventory Date</vt:lpstr>
      <vt:lpstr>Rapid Update to Add Inventory Date</vt:lpstr>
      <vt:lpstr>Rapid Update to Add Inventory Date</vt:lpstr>
      <vt:lpstr>Rapid Update to Add Inventory Date</vt:lpstr>
      <vt:lpstr>Rapid Update to Add Inventory Date</vt:lpstr>
      <vt:lpstr>Rapid Update to Add Inventory Date</vt:lpstr>
      <vt:lpstr>Rapid Update to Add Inventory Date</vt:lpstr>
      <vt:lpstr>Rapid Update to Add Inventory Date</vt:lpstr>
      <vt:lpstr>Global Update to Verify Inventory Date</vt:lpstr>
      <vt:lpstr>Global Update to Verify Inventory Date</vt:lpstr>
      <vt:lpstr>Create Lists to Find Items Missing for Inventory</vt:lpstr>
      <vt:lpstr>Create Lists to Find Items Missing for Inventory</vt:lpstr>
      <vt:lpstr>Final Steps to Find Missing Items for Inventory</vt:lpstr>
      <vt:lpstr>Final Steps to Find Missing Items for Inventory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Tammy Poquette</cp:lastModifiedBy>
  <cp:revision>107</cp:revision>
  <dcterms:created xsi:type="dcterms:W3CDTF">2019-12-02T15:33:25Z</dcterms:created>
  <dcterms:modified xsi:type="dcterms:W3CDTF">2025-03-10T20:38:16Z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