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64" r:id="rId5"/>
    <p:sldId id="257" r:id="rId6"/>
    <p:sldId id="289" r:id="rId7"/>
    <p:sldId id="304" r:id="rId8"/>
    <p:sldId id="290" r:id="rId9"/>
    <p:sldId id="296" r:id="rId10"/>
    <p:sldId id="297" r:id="rId11"/>
    <p:sldId id="298" r:id="rId12"/>
    <p:sldId id="299" r:id="rId13"/>
    <p:sldId id="300" r:id="rId14"/>
    <p:sldId id="315" r:id="rId15"/>
    <p:sldId id="316" r:id="rId16"/>
    <p:sldId id="317" r:id="rId17"/>
    <p:sldId id="320" r:id="rId18"/>
    <p:sldId id="318" r:id="rId19"/>
    <p:sldId id="321" r:id="rId20"/>
    <p:sldId id="319" r:id="rId21"/>
    <p:sldId id="331" r:id="rId22"/>
    <p:sldId id="332" r:id="rId23"/>
    <p:sldId id="326" r:id="rId24"/>
    <p:sldId id="328" r:id="rId25"/>
    <p:sldId id="329" r:id="rId26"/>
    <p:sldId id="336" r:id="rId27"/>
    <p:sldId id="327" r:id="rId28"/>
    <p:sldId id="337" r:id="rId29"/>
    <p:sldId id="338" r:id="rId30"/>
    <p:sldId id="339" r:id="rId31"/>
    <p:sldId id="26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023"/>
    <a:srgbClr val="237948"/>
    <a:srgbClr val="F68E29"/>
    <a:srgbClr val="575358"/>
    <a:srgbClr val="E6E6E6"/>
    <a:srgbClr val="FBD504"/>
    <a:srgbClr val="E7E8E9"/>
    <a:srgbClr val="D1D2D4"/>
    <a:srgbClr val="27272A"/>
    <a:srgbClr val="AFD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EDF81-A77D-57B3-DBAF-5FA6C03FDD97}" v="369" dt="2024-03-26T12:32:13.488"/>
    <p1510:client id="{30D67274-E8F9-FEEF-C4BA-57ED3A65079F}" v="8" dt="2024-03-26T13:12:33.237"/>
    <p1510:client id="{B9187FF4-ED6A-55D8-1A05-805820370EA3}" v="165" dt="2024-03-26T15:20:33.841"/>
    <p1510:client id="{D9083041-8286-46FE-5B2A-717C4413AFC7}" v="4" dt="2024-03-26T12:36:06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4264-8B43-9E43-BE6B-7B512C7060C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9937-0B8D-9A49-8EF5-04B6AE50A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2796513"/>
            <a:ext cx="12192002" cy="3395316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000"/>
                </a:schemeClr>
              </a:gs>
              <a:gs pos="68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3107531"/>
            <a:ext cx="6932393" cy="750087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942283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5068970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#IUG2021</a:t>
            </a:r>
            <a:endParaRPr lang="en-US" sz="1600" baseline="30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C812285D-72C6-55A8-CAE8-E1B3525DA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14463" r="5100" b="15758"/>
          <a:stretch/>
        </p:blipFill>
        <p:spPr>
          <a:xfrm>
            <a:off x="3166373" y="435004"/>
            <a:ext cx="5877018" cy="20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3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E334B-5E56-854F-B6EE-33A6BE3828FC}"/>
              </a:ext>
            </a:extLst>
          </p:cNvPr>
          <p:cNvSpPr/>
          <p:nvPr userDrawn="1"/>
        </p:nvSpPr>
        <p:spPr>
          <a:xfrm>
            <a:off x="182880" y="6360160"/>
            <a:ext cx="1574800" cy="49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 flip="none" rotWithShape="1">
          <a:gsLst>
            <a:gs pos="0">
              <a:schemeClr val="accent6">
                <a:alpha val="95000"/>
                <a:lumMod val="20000"/>
              </a:schemeClr>
            </a:gs>
            <a:gs pos="100000">
              <a:schemeClr val="accent1"/>
            </a:gs>
            <a:gs pos="59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6B1CD-743E-BB4D-8074-57FD6A8B64AE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#IUG2024</a:t>
            </a:r>
            <a:endParaRPr lang="en-US" sz="1600" baseline="30000">
              <a:solidFill>
                <a:schemeClr val="bg1"/>
              </a:solidFill>
            </a:endParaRPr>
          </a:p>
        </p:txBody>
      </p:sp>
      <p:pic>
        <p:nvPicPr>
          <p:cNvPr id="3" name="Picture 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759597F-C8AA-F41E-F539-049B7829C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2560" y="6207761"/>
            <a:ext cx="1588726" cy="505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8B2D7F-6B4E-5DD5-8704-94169AA34B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9380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DA62DF-AE40-FAD1-DE75-E027AFE895F8}"/>
              </a:ext>
            </a:extLst>
          </p:cNvPr>
          <p:cNvSpPr/>
          <p:nvPr userDrawn="1"/>
        </p:nvSpPr>
        <p:spPr>
          <a:xfrm>
            <a:off x="-2" y="5917015"/>
            <a:ext cx="12192002" cy="940985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375"/>
                </a:schemeClr>
              </a:gs>
              <a:gs pos="62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96380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4023207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575358"/>
                </a:solidFill>
              </a:defRPr>
            </a:lvl1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0E31C-F9CF-834D-94CA-50E82FA2103E}"/>
              </a:ext>
            </a:extLst>
          </p:cNvPr>
          <p:cNvSpPr txBox="1"/>
          <p:nvPr userDrawn="1"/>
        </p:nvSpPr>
        <p:spPr>
          <a:xfrm>
            <a:off x="-1182941" y="640636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#IUG2024</a:t>
            </a:r>
            <a:endParaRPr lang="en-US" sz="1600" baseline="30000">
              <a:solidFill>
                <a:schemeClr val="bg1"/>
              </a:solidFill>
            </a:endParaRPr>
          </a:p>
        </p:txBody>
      </p:sp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E6F4CCD4-F86F-AD24-7F44-19E9104881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4463" r="5100" b="15758"/>
          <a:stretch/>
        </p:blipFill>
        <p:spPr>
          <a:xfrm>
            <a:off x="3166373" y="683579"/>
            <a:ext cx="5877018" cy="20152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456D67-7E21-0B8A-3F0A-73DFAB75C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9380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ABF7-A03F-2B9B-B21E-3D2633AB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B4E6A-6620-A4DA-2595-7EB57E126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DADFF-840A-E805-3769-39D0C68A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4274-2F87-4E9C-9C1B-F25AF05FD6E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AF4FA-3394-2082-6099-6A1A7AE2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DAB83-78CD-D6F6-C308-353B40B8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1B45-DC5E-42FF-A25E-588EB31D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1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FCDA08-8A9B-BAC4-39A7-2EF17C4F8026}"/>
              </a:ext>
            </a:extLst>
          </p:cNvPr>
          <p:cNvSpPr/>
          <p:nvPr userDrawn="1"/>
        </p:nvSpPr>
        <p:spPr>
          <a:xfrm>
            <a:off x="-2" y="976544"/>
            <a:ext cx="12192002" cy="4243526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375"/>
                </a:schemeClr>
              </a:gs>
              <a:gs pos="68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1901230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2869390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#IUG2021</a:t>
            </a:r>
            <a:endParaRPr lang="en-US" sz="1600" baseline="30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7" name="Picture 6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D49A9206-226C-3505-6D87-A00842E384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46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077DD83-E108-4648-BBE1-C44C6E35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27FC3D80-8BB6-82BD-A9E1-C86B970A0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5C2A84-0CA4-9E16-CCC7-7ABBA3AA5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B59BDA-E291-F8DD-C4E7-8B88EC809BCD}"/>
              </a:ext>
            </a:extLst>
          </p:cNvPr>
          <p:cNvSpPr/>
          <p:nvPr userDrawn="1"/>
        </p:nvSpPr>
        <p:spPr>
          <a:xfrm>
            <a:off x="0" y="541585"/>
            <a:ext cx="12192002" cy="940985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375"/>
                </a:schemeClr>
              </a:gs>
              <a:gs pos="62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9E27893-54C5-A144-89F8-156D755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BBC4DEDA-047E-056F-CC67-2F0676D21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249BD-2DF4-63B9-CB3A-1EA9EC831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D4BE2DE3-A26B-0144-7E02-0DB6A0B6D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F028FB-1F59-B637-EEF7-1F17740761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DE17AD8D-0006-7048-9550-8189CE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8422F242-EA7A-F15B-8F38-9FFA04FC2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4211B4-4A0B-9ECA-995B-0C0DE510D7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>
                <a:solidFill>
                  <a:srgbClr val="575358"/>
                </a:solidFill>
              </a:defRPr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575358"/>
                </a:solidFill>
              </a:defRPr>
            </a:lvl1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EE62C2A-26E9-E94C-B34B-8EE4A1CC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147CABCB-9C60-E112-9A21-F1379F741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08A257-65A9-6443-1465-CC96C8AA2C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F79395-0844-AD0D-53A2-F531521F5E61}"/>
              </a:ext>
            </a:extLst>
          </p:cNvPr>
          <p:cNvSpPr/>
          <p:nvPr userDrawn="1"/>
        </p:nvSpPr>
        <p:spPr>
          <a:xfrm>
            <a:off x="0" y="0"/>
            <a:ext cx="12192002" cy="6858000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375"/>
                </a:schemeClr>
              </a:gs>
              <a:gs pos="59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chemeClr val="bg1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goes here.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F465DF8-9525-6E4D-8B2E-E5D4CBD2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3CB0F5-C883-4244-A2C8-E70894486D4E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#IUG2024</a:t>
            </a:r>
            <a:endParaRPr lang="en-US" sz="1600" baseline="30000">
              <a:solidFill>
                <a:schemeClr val="bg1"/>
              </a:solidFill>
            </a:endParaRP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A9AB1D3-7F82-D0C9-30B0-E9D35A63B8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2560" y="6207761"/>
            <a:ext cx="1588726" cy="505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6B2BD-9127-F7AF-E19E-DBA5993CC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9380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rgbClr val="B5B8AF">
              <a:alpha val="2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/>
              <a:t>Source: Insert Source name here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FB397A5-BB4A-8E47-A30B-7B23F37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4C16B-CE90-09F1-6278-FC3314E14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0E099-69B7-9549-A9A0-3F0BE181716D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575358"/>
                </a:solidFill>
              </a:rPr>
              <a:t>#IUG2024</a:t>
            </a:r>
            <a:endParaRPr lang="en-US" sz="1600" baseline="30000">
              <a:solidFill>
                <a:srgbClr val="5753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50" r:id="rId3"/>
    <p:sldLayoutId id="2147483668" r:id="rId4"/>
    <p:sldLayoutId id="2147483664" r:id="rId5"/>
    <p:sldLayoutId id="2147483663" r:id="rId6"/>
    <p:sldLayoutId id="2147483652" r:id="rId7"/>
    <p:sldLayoutId id="2147483665" r:id="rId8"/>
    <p:sldLayoutId id="2147483666" r:id="rId9"/>
    <p:sldLayoutId id="2147483670" r:id="rId10"/>
    <p:sldLayoutId id="2147483662" r:id="rId11"/>
    <p:sldLayoutId id="2147483655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C232-5D0F-5F4C-B30F-2CE56449F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9502" y="3286124"/>
            <a:ext cx="12131407" cy="69055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A Reusable Pattern for Scheduled Python/SQL/API Jobs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DC0BC-28E1-3A44-A8FD-C24C50E63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371" y="3829434"/>
            <a:ext cx="11979316" cy="220686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sz="2800" b="1" dirty="0">
                <a:latin typeface="Arial"/>
                <a:cs typeface="Arial"/>
              </a:rPr>
              <a:t>Bob Gaydos</a:t>
            </a:r>
            <a:endParaRPr lang="en-US" sz="2800" dirty="0"/>
          </a:p>
          <a:p>
            <a:r>
              <a:rPr lang="en-US" dirty="0">
                <a:latin typeface="Arial"/>
                <a:cs typeface="Arial"/>
              </a:rPr>
              <a:t>Stark Library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Canton, OH</a:t>
            </a:r>
            <a:endParaRPr lang="en-US" dirty="0"/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Non-API Actions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309"/>
            <a:ext cx="10744200" cy="418049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daily metrics for later processing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 a report in CSV format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HTML for a web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bash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744200" cy="371951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programs except one-offs have a bash script wrapper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Defines the $PATH and other variables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Permits argument processing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Manages output logging and error logging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email general status or report to interested parties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cron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9"/>
            <a:ext cx="11083555" cy="450743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Linux task scheduler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tasks in sync with the business hours of the library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conflict with Sierra’s nightly processes and autonotices schedule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Shell commands used:</a:t>
            </a:r>
            <a:b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$"/>
            </a:pPr>
            <a:r>
              <a:rPr lang="en-US" sz="3200" b="1" dirty="0">
                <a:latin typeface="Consolas" panose="020B0609020204030204" pitchFamily="49" charset="0"/>
              </a:rPr>
              <a:t>man 5 crontab  </a:t>
            </a:r>
            <a:r>
              <a:rPr lang="en-US" sz="30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</a:rPr>
              <a:t> for instructions</a:t>
            </a:r>
          </a:p>
          <a:p>
            <a:pPr lvl="1">
              <a:buFont typeface="Arial" panose="020B0604020202020204" pitchFamily="34" charset="0"/>
              <a:buChar char="$"/>
            </a:pPr>
            <a:r>
              <a:rPr lang="en-US" sz="3200" b="1" dirty="0">
                <a:latin typeface="Consolas" panose="020B0609020204030204" pitchFamily="49" charset="0"/>
              </a:rPr>
              <a:t>crontab –l     </a:t>
            </a:r>
            <a:r>
              <a:rPr lang="en-US" sz="30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</a:rPr>
              <a:t> output the crontab config </a:t>
            </a:r>
            <a:r>
              <a:rPr lang="en-US" sz="3200" dirty="0">
                <a:solidFill>
                  <a:srgbClr val="006600"/>
                </a:solidFill>
                <a:latin typeface="Consolas" panose="020B0609020204030204" pitchFamily="49" charset="0"/>
              </a:rPr>
              <a:t>file</a:t>
            </a:r>
            <a:endParaRPr lang="en-US" sz="3000" dirty="0">
              <a:solidFill>
                <a:srgbClr val="006600"/>
              </a:solidFill>
              <a:latin typeface="Consolas" panose="020B0609020204030204" pitchFamily="49" charset="0"/>
            </a:endParaRPr>
          </a:p>
          <a:p>
            <a:pPr lvl="1">
              <a:buFont typeface="Arial" panose="020B0604020202020204" pitchFamily="34" charset="0"/>
              <a:buChar char="$"/>
            </a:pPr>
            <a:r>
              <a:rPr lang="en-US" sz="3200" b="1" dirty="0">
                <a:latin typeface="Consolas" panose="020B0609020204030204" pitchFamily="49" charset="0"/>
              </a:rPr>
              <a:t>crontab –e     </a:t>
            </a: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</a:rPr>
              <a:t># configure cron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9905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$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3600" dirty="0">
                <a:latin typeface="Consolas" panose="020B0609020204030204" pitchFamily="49" charset="0"/>
              </a:rPr>
              <a:t>crontab -l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3000"/>
            <a:ext cx="11049001" cy="5486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700" dirty="0">
                <a:latin typeface="Consolas" panose="020B0609020204030204" pitchFamily="49" charset="0"/>
              </a:rPr>
              <a:t>SHELL=/bin/bash</a:t>
            </a:r>
          </a:p>
          <a:p>
            <a:pPr marL="0" indent="0">
              <a:buNone/>
            </a:pPr>
            <a:r>
              <a:rPr lang="en-US" sz="700" dirty="0">
                <a:latin typeface="Consolas" panose="020B0609020204030204" pitchFamily="49" charset="0"/>
              </a:rPr>
              <a:t>PATH=/home/stark/.local/bin:/home/stark/bin:/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/share/Modules/bin:/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/local/bin:/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/bin:/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/local/</a:t>
            </a:r>
            <a:r>
              <a:rPr lang="en-US" sz="700" dirty="0" err="1">
                <a:latin typeface="Consolas" panose="020B0609020204030204" pitchFamily="49" charset="0"/>
              </a:rPr>
              <a:t>sbin</a:t>
            </a:r>
            <a:r>
              <a:rPr lang="en-US" sz="700" dirty="0">
                <a:latin typeface="Consolas" panose="020B0609020204030204" pitchFamily="49" charset="0"/>
              </a:rPr>
              <a:t>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</a:t>
            </a:r>
            <a:r>
              <a:rPr lang="en-US" sz="700" dirty="0" err="1">
                <a:latin typeface="Consolas" panose="020B0609020204030204" pitchFamily="49" charset="0"/>
              </a:rPr>
              <a:t>sbin</a:t>
            </a:r>
            <a:endParaRPr lang="en-US" sz="7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00" dirty="0">
                <a:latin typeface="Consolas" panose="020B0609020204030204" pitchFamily="49" charset="0"/>
              </a:rPr>
              <a:t>MAILTO=bgaydos@starklibrary.org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Update patron records each morning 10 minutes before Autonotices run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50 5 * * * Notices.sh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Daily check for Money Owed discrepancies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29 7 * * * MoneyOwed.sh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Run jobs every 5 minutes to keep patron records updated, with limited weekend hours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*/5 9-20 * * Mon-Thu PatronMaintenance.sh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*/5 9-17 * * Fri-Sat PatronMaintenance.sh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*/5 13-17 * 1-4,9-12 Sun PatronMaintenance.sh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*/5 13-17 7 5 Sun PatronMaintenance.sh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Correct location codes of items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7 0-2,5-23 * * * FixLocationCodes.sh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17,27,37,47,57 8-19 * * Mon-Thu FixLocationCodes.sh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17,27,37,47,57 8-16 * * Fri-Sat FixLocationCodes.sh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17,27,37,47,57 12-16 * * Sun FixLocationCodes.sh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Process Deposit Collection items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2 7-17 * * Mon-Sat DepositCollection.sh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Record daily data for the monthly Collection Health report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59 23 * * * CollectionHealth.sh --daily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Send Megan a monthly CSV report for inclusion in her Collection Health Scorecard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5 0 1 * * CollectionHealth.sh --report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Record the current number of SDA sessions for the remainder of November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14,44 7-20 * 11 Mon-Sat SDAusers.sh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9905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$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3600" dirty="0">
                <a:latin typeface="Consolas" panose="020B0609020204030204" pitchFamily="49" charset="0"/>
              </a:rPr>
              <a:t>crontab -l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3000"/>
            <a:ext cx="11049001" cy="5486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700" dirty="0">
                <a:latin typeface="Consolas" panose="020B0609020204030204" pitchFamily="49" charset="0"/>
              </a:rPr>
              <a:t>SHELL=/bin/bash</a:t>
            </a:r>
          </a:p>
          <a:p>
            <a:pPr marL="0" indent="0">
              <a:buNone/>
            </a:pPr>
            <a:r>
              <a:rPr lang="en-US" sz="700" dirty="0">
                <a:latin typeface="Consolas" panose="020B0609020204030204" pitchFamily="49" charset="0"/>
              </a:rPr>
              <a:t>PATH=/home/stark/.local/bin:/home/stark/bin:/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/share/Modules/bin:/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/local/bin:/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/bin:/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/local/</a:t>
            </a:r>
            <a:r>
              <a:rPr lang="en-US" sz="700" dirty="0" err="1">
                <a:latin typeface="Consolas" panose="020B0609020204030204" pitchFamily="49" charset="0"/>
              </a:rPr>
              <a:t>sbin</a:t>
            </a:r>
            <a:r>
              <a:rPr lang="en-US" sz="700" dirty="0">
                <a:latin typeface="Consolas" panose="020B0609020204030204" pitchFamily="49" charset="0"/>
              </a:rPr>
              <a:t>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</a:t>
            </a:r>
            <a:r>
              <a:rPr lang="en-US" sz="700" dirty="0" err="1">
                <a:latin typeface="Consolas" panose="020B0609020204030204" pitchFamily="49" charset="0"/>
              </a:rPr>
              <a:t>sbin</a:t>
            </a:r>
            <a:endParaRPr lang="en-US" sz="7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00" dirty="0">
                <a:latin typeface="Consolas" panose="020B0609020204030204" pitchFamily="49" charset="0"/>
              </a:rPr>
              <a:t>MAILTO=bgaydos@starklibrary.org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Update patron records each morning 10 minutes before Autonotices run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50 5 * * * Notices.sh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Daily check for Money Owed discrepancies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29 7 * * * MoneyOwed.sh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Run jobs every 5 minutes to keep patron records updated, with limited weekend hours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*/5 9-20 * * Mon-Thu PatronMaintenance.sh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*/5 9-17 * * Fri-Sat PatronMaintenance.sh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*/5 13-17 * 1-4,9-12 Sun PatronMaintenance.sh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*/5 13-17 7 5 Sun PatronMaintenance.sh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Correct location codes of items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7 0-2,5-23 * * * FixLocationCodes.sh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17,27,37,47,57 8-19 * * Mon-Thu FixLocationCodes.sh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17,27,37,47,57 8-16 * * Fri-Sat FixLocationCodes.sh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17,27,37,47,57 12-16 * * Sun FixLocationCodes.sh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Process Deposit Collection items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2 7-17 * * Mon-Sat DepositCollection.sh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Record daily data for the monthly Collection Health report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59 23 * * * CollectionHealth.sh --daily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Send Megan a monthly CSV report for inclusion in her Collection Health Scorecard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5 0 1 * * CollectionHealth.sh --report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Record the current number of SDA sessions for the remainder of November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14,44 7-20 * 11 Mon-Sat SDAusers.sh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8D080A-2C25-8B37-AB1C-67A6671829CF}"/>
              </a:ext>
            </a:extLst>
          </p:cNvPr>
          <p:cNvSpPr/>
          <p:nvPr/>
        </p:nvSpPr>
        <p:spPr>
          <a:xfrm>
            <a:off x="838199" y="2133600"/>
            <a:ext cx="4114801" cy="457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9905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$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3600" dirty="0">
                <a:latin typeface="Consolas" panose="020B0609020204030204" pitchFamily="49" charset="0"/>
              </a:rPr>
              <a:t>crontab -l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3000"/>
            <a:ext cx="11049001" cy="5486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700" dirty="0">
                <a:latin typeface="Consolas" panose="020B0609020204030204" pitchFamily="49" charset="0"/>
              </a:rPr>
              <a:t>SHELL=/bin/bash</a:t>
            </a:r>
          </a:p>
          <a:p>
            <a:pPr marL="0" indent="0">
              <a:buNone/>
            </a:pPr>
            <a:r>
              <a:rPr lang="en-US" sz="700" dirty="0">
                <a:latin typeface="Consolas" panose="020B0609020204030204" pitchFamily="49" charset="0"/>
              </a:rPr>
              <a:t>PATH=/home/stark/.local/bin:/home/stark/bin:/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/share/Modules/bin:/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/local/bin:/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/bin:/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/local/</a:t>
            </a:r>
            <a:r>
              <a:rPr lang="en-US" sz="700" dirty="0" err="1">
                <a:latin typeface="Consolas" panose="020B0609020204030204" pitchFamily="49" charset="0"/>
              </a:rPr>
              <a:t>sbin</a:t>
            </a:r>
            <a:r>
              <a:rPr lang="en-US" sz="700" dirty="0">
                <a:latin typeface="Consolas" panose="020B0609020204030204" pitchFamily="49" charset="0"/>
              </a:rPr>
              <a:t>:/</a:t>
            </a:r>
            <a:r>
              <a:rPr lang="en-US" sz="700" dirty="0" err="1">
                <a:latin typeface="Consolas" panose="020B0609020204030204" pitchFamily="49" charset="0"/>
              </a:rPr>
              <a:t>usr</a:t>
            </a:r>
            <a:r>
              <a:rPr lang="en-US" sz="700" dirty="0">
                <a:latin typeface="Consolas" panose="020B0609020204030204" pitchFamily="49" charset="0"/>
              </a:rPr>
              <a:t>/</a:t>
            </a:r>
            <a:r>
              <a:rPr lang="en-US" sz="700" dirty="0" err="1">
                <a:latin typeface="Consolas" panose="020B0609020204030204" pitchFamily="49" charset="0"/>
              </a:rPr>
              <a:t>sbin</a:t>
            </a:r>
            <a:endParaRPr lang="en-US" sz="7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00" dirty="0">
                <a:latin typeface="Consolas" panose="020B0609020204030204" pitchFamily="49" charset="0"/>
              </a:rPr>
              <a:t>MAILTO=bgaydos@starklibrary.org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Update patron records each morning 10 minutes before Autonotices run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50 5 * * * Notices.sh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Daily check for Money Owed discrepancies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29 7 * * * MoneyOwed.sh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Run jobs every 5 minutes to keep patron records updated, with limited weekend hours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*/5 9-20 * * Mon-Thu PatronMaintenance.sh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*/5 9-17 * * Fri-Sat PatronMaintenance.sh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*/5 13-17 * 1-4,9-12 Sun PatronMaintenance.sh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*/5 13-17 7 5 Sun PatronMaintenance.sh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Correct location codes of items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7 0-2,5-23 * * * FixLocationCodes.sh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17,27,37,47,57 8-19 * * Mon-Thu FixLocationCodes.sh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17,27,37,47,57 8-16 * * Fri-Sat FixLocationCodes.sh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17,27,37,47,57 12-16 * * Sun FixLocationCodes.sh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Process Deposit Collection items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2 7-17 * * Mon-Sat DepositCollection.sh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Record daily data for the monthly Collection Health report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59 23 * * * CollectionHealth.sh --daily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Send Megan a monthly CSV report for inclusion in her Collection Health Scorecard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5 0 1 * * CollectionHealth.sh --report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006600"/>
                </a:solidFill>
                <a:latin typeface="Consolas" panose="020B0609020204030204" pitchFamily="49" charset="0"/>
              </a:rPr>
              <a:t># Record the current number of SDA sessions for the remainder of November</a:t>
            </a:r>
          </a:p>
          <a:p>
            <a:pPr marL="0" indent="0">
              <a:buNone/>
            </a:pPr>
            <a:r>
              <a:rPr lang="en-US" sz="1000" dirty="0">
                <a:latin typeface="Consolas" panose="020B0609020204030204" pitchFamily="49" charset="0"/>
              </a:rPr>
              <a:t>14,44 7-20 * 11 Mon-Sat SDAusers.sh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685800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BFB358-2688-3F99-2FA9-6D9240A8A5F4}"/>
              </a:ext>
            </a:extLst>
          </p:cNvPr>
          <p:cNvSpPr/>
          <p:nvPr/>
        </p:nvSpPr>
        <p:spPr>
          <a:xfrm>
            <a:off x="685800" y="2590800"/>
            <a:ext cx="11049001" cy="1676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59AB8-E485-C32E-AAB8-E438C1A2B98C}"/>
              </a:ext>
            </a:extLst>
          </p:cNvPr>
          <p:cNvSpPr/>
          <p:nvPr/>
        </p:nvSpPr>
        <p:spPr>
          <a:xfrm>
            <a:off x="1295400" y="2743201"/>
            <a:ext cx="10210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C514E8-D419-1324-2838-F432C8A036A9}"/>
              </a:ext>
            </a:extLst>
          </p:cNvPr>
          <p:cNvSpPr txBox="1"/>
          <p:nvPr/>
        </p:nvSpPr>
        <p:spPr>
          <a:xfrm>
            <a:off x="1371600" y="2819400"/>
            <a:ext cx="9982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6600"/>
                </a:solidFill>
                <a:latin typeface="Consolas" panose="020B0609020204030204" pitchFamily="49" charset="0"/>
              </a:rPr>
              <a:t># Daily check for Money Owed discrepancies</a:t>
            </a:r>
          </a:p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</a:rPr>
              <a:t>29 7 * * * MoneyOwed.sh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B2198F-3D02-B30C-CDC6-F5BE69B4D8EE}"/>
              </a:ext>
            </a:extLst>
          </p:cNvPr>
          <p:cNvSpPr/>
          <p:nvPr/>
        </p:nvSpPr>
        <p:spPr>
          <a:xfrm>
            <a:off x="838199" y="2133600"/>
            <a:ext cx="4114801" cy="457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1125200" cy="46339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PATH=/home/stark/.local/bin:/home/stark/bin:/</a:t>
            </a:r>
            <a:r>
              <a:rPr lang="en-US" sz="4900" dirty="0" err="1">
                <a:latin typeface="Consolas" panose="020B0609020204030204" pitchFamily="49" charset="0"/>
              </a:rPr>
              <a:t>usr</a:t>
            </a:r>
            <a:r>
              <a:rPr lang="en-US" sz="4900" dirty="0">
                <a:latin typeface="Consolas" panose="020B0609020204030204" pitchFamily="49" charset="0"/>
              </a:rPr>
              <a:t>/share/Modules/bin:/</a:t>
            </a:r>
            <a:r>
              <a:rPr lang="en-US" sz="4900" dirty="0" err="1">
                <a:latin typeface="Consolas" panose="020B0609020204030204" pitchFamily="49" charset="0"/>
              </a:rPr>
              <a:t>usr</a:t>
            </a:r>
            <a:r>
              <a:rPr lang="en-US" sz="4900" dirty="0">
                <a:latin typeface="Consolas" panose="020B0609020204030204" pitchFamily="49" charset="0"/>
              </a:rPr>
              <a:t>/local/bin:…</a:t>
            </a:r>
            <a:r>
              <a:rPr lang="en-US" sz="4900" i="1" dirty="0" err="1">
                <a:latin typeface="Consolas" panose="020B0609020204030204" pitchFamily="49" charset="0"/>
              </a:rPr>
              <a:t>blah,blah,blah</a:t>
            </a:r>
            <a:endParaRPr lang="en-US" sz="4900" i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APP=</a:t>
            </a:r>
            <a:r>
              <a:rPr lang="en-US" sz="4900" dirty="0" err="1">
                <a:latin typeface="Consolas" panose="020B0609020204030204" pitchFamily="49" charset="0"/>
              </a:rPr>
              <a:t>MoneyOwed</a:t>
            </a:r>
            <a:endParaRPr lang="en-US" sz="49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APPDIR=/home/stark/bin/$APP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MAIL_RECIPIENTS='</a:t>
            </a:r>
            <a:r>
              <a:rPr lang="en-US" sz="4900" dirty="0" err="1">
                <a:latin typeface="Consolas" panose="020B0609020204030204" pitchFamily="49" charset="0"/>
              </a:rPr>
              <a:t>bgaydos@starklibrary.org,awoods@starklibrary.org</a:t>
            </a:r>
            <a:r>
              <a:rPr lang="en-US" sz="4900" dirty="0">
                <a:latin typeface="Consolas" panose="020B0609020204030204" pitchFamily="49" charset="0"/>
              </a:rPr>
              <a:t>'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OUTPUT="$APPDIR/${APP}_$$.out"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ERRORS="/</a:t>
            </a:r>
            <a:r>
              <a:rPr lang="en-US" sz="4900" dirty="0" err="1">
                <a:latin typeface="Consolas" panose="020B0609020204030204" pitchFamily="49" charset="0"/>
              </a:rPr>
              <a:t>tmp</a:t>
            </a:r>
            <a:r>
              <a:rPr lang="en-US" sz="4900" dirty="0">
                <a:latin typeface="Consolas" panose="020B0609020204030204" pitchFamily="49" charset="0"/>
              </a:rPr>
              <a:t>/${APP}_$$.err"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Avoid logging a bunch of start/stop timestamps if there is no work for the Python script to do</a:t>
            </a:r>
          </a:p>
          <a:p>
            <a:pPr marL="0" indent="0">
              <a:buNone/>
            </a:pPr>
            <a:r>
              <a:rPr lang="en-US" sz="4900" dirty="0" err="1">
                <a:latin typeface="Consolas" panose="020B0609020204030204" pitchFamily="49" charset="0"/>
              </a:rPr>
              <a:t>dateval</a:t>
            </a:r>
            <a:r>
              <a:rPr lang="en-US" sz="4900" dirty="0">
                <a:latin typeface="Consolas" panose="020B0609020204030204" pitchFamily="49" charset="0"/>
              </a:rPr>
              <a:t>=`/</a:t>
            </a:r>
            <a:r>
              <a:rPr lang="en-US" sz="4900" dirty="0" err="1">
                <a:latin typeface="Consolas" panose="020B0609020204030204" pitchFamily="49" charset="0"/>
              </a:rPr>
              <a:t>usr</a:t>
            </a:r>
            <a:r>
              <a:rPr lang="en-US" sz="4900" dirty="0">
                <a:latin typeface="Consolas" panose="020B0609020204030204" pitchFamily="49" charset="0"/>
              </a:rPr>
              <a:t>/bin/date`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echo "$</a:t>
            </a:r>
            <a:r>
              <a:rPr lang="en-US" sz="4900" dirty="0" err="1">
                <a:latin typeface="Consolas" panose="020B0609020204030204" pitchFamily="49" charset="0"/>
              </a:rPr>
              <a:t>dateval</a:t>
            </a:r>
            <a:r>
              <a:rPr lang="en-US" sz="4900" dirty="0">
                <a:latin typeface="Consolas" panose="020B0609020204030204" pitchFamily="49" charset="0"/>
              </a:rPr>
              <a:t>" &gt; $OUTPUT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/</a:t>
            </a:r>
            <a:r>
              <a:rPr lang="en-US" sz="4900" dirty="0" err="1">
                <a:latin typeface="Consolas" panose="020B0609020204030204" pitchFamily="49" charset="0"/>
              </a:rPr>
              <a:t>usr</a:t>
            </a:r>
            <a:r>
              <a:rPr lang="en-US" sz="4900" dirty="0">
                <a:latin typeface="Consolas" panose="020B0609020204030204" pitchFamily="49" charset="0"/>
              </a:rPr>
              <a:t>/local/bin/python3.10 $APPDIR/${APP}.</a:t>
            </a:r>
            <a:r>
              <a:rPr lang="en-US" sz="4900" dirty="0" err="1">
                <a:latin typeface="Consolas" panose="020B0609020204030204" pitchFamily="49" charset="0"/>
              </a:rPr>
              <a:t>py</a:t>
            </a:r>
            <a:r>
              <a:rPr lang="en-US" sz="4900" dirty="0">
                <a:latin typeface="Consolas" panose="020B0609020204030204" pitchFamily="49" charset="0"/>
              </a:rPr>
              <a:t> &gt;&gt; $OUTPUT 2&gt; $ERRORS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cat $ERRORS &gt;&gt; $APPDIR/stderr.log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if [ "`cat $OUTPUT`" != "$</a:t>
            </a:r>
            <a:r>
              <a:rPr lang="en-US" sz="4900" dirty="0" err="1">
                <a:latin typeface="Consolas" panose="020B0609020204030204" pitchFamily="49" charset="0"/>
              </a:rPr>
              <a:t>dateval</a:t>
            </a:r>
            <a:r>
              <a:rPr lang="en-US" sz="4900" dirty="0">
                <a:latin typeface="Consolas" panose="020B0609020204030204" pitchFamily="49" charset="0"/>
              </a:rPr>
              <a:t>" ] ; then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    cat "$OUTPUT" &gt;&gt; $APPDIR/stdout.log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    cat $OUTPUT | mailx -s 'Money Owed discrepancy detected’ $MAIL_RECIPIENTS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    /</a:t>
            </a:r>
            <a:r>
              <a:rPr lang="en-US" sz="4900" dirty="0" err="1">
                <a:latin typeface="Consolas" panose="020B0609020204030204" pitchFamily="49" charset="0"/>
              </a:rPr>
              <a:t>usr</a:t>
            </a:r>
            <a:r>
              <a:rPr lang="en-US" sz="4900" dirty="0">
                <a:latin typeface="Consolas" panose="020B0609020204030204" pitchFamily="49" charset="0"/>
              </a:rPr>
              <a:t>/bin/date &gt;&gt; $APPDIR/stdout.log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fi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/</a:t>
            </a:r>
            <a:r>
              <a:rPr lang="en-US" sz="4900" dirty="0" err="1">
                <a:latin typeface="Consolas" panose="020B0609020204030204" pitchFamily="49" charset="0"/>
              </a:rPr>
              <a:t>usr</a:t>
            </a:r>
            <a:r>
              <a:rPr lang="en-US" sz="4900" dirty="0">
                <a:latin typeface="Consolas" panose="020B0609020204030204" pitchFamily="49" charset="0"/>
              </a:rPr>
              <a:t>/bin/rm $OUTPUT $ERRORS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3B161A-6CC6-9780-805C-D2474416BF44}"/>
              </a:ext>
            </a:extLst>
          </p:cNvPr>
          <p:cNvSpPr/>
          <p:nvPr/>
        </p:nvSpPr>
        <p:spPr>
          <a:xfrm>
            <a:off x="838200" y="1905000"/>
            <a:ext cx="10972800" cy="2209800"/>
          </a:xfrm>
          <a:prstGeom prst="rect">
            <a:avLst/>
          </a:prstGeom>
          <a:solidFill>
            <a:srgbClr val="008000">
              <a:alpha val="1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478465"/>
            <a:ext cx="11083555" cy="81693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MoneyOwed.sh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367863"/>
            <a:ext cx="11083555" cy="92491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MoneyOwed.sh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80" y="1395937"/>
            <a:ext cx="11125200" cy="46339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PATH=/home/stark/.local/bin:/home/stark/bin:/</a:t>
            </a:r>
            <a:r>
              <a:rPr lang="en-US" sz="4900" dirty="0" err="1">
                <a:latin typeface="Consolas" panose="020B0609020204030204" pitchFamily="49" charset="0"/>
              </a:rPr>
              <a:t>usr</a:t>
            </a:r>
            <a:r>
              <a:rPr lang="en-US" sz="4900" dirty="0">
                <a:latin typeface="Consolas" panose="020B0609020204030204" pitchFamily="49" charset="0"/>
              </a:rPr>
              <a:t>/share/Modules/bin:/</a:t>
            </a:r>
            <a:r>
              <a:rPr lang="en-US" sz="4900" dirty="0" err="1">
                <a:latin typeface="Consolas" panose="020B0609020204030204" pitchFamily="49" charset="0"/>
              </a:rPr>
              <a:t>usr</a:t>
            </a:r>
            <a:r>
              <a:rPr lang="en-US" sz="4900" dirty="0">
                <a:latin typeface="Consolas" panose="020B0609020204030204" pitchFamily="49" charset="0"/>
              </a:rPr>
              <a:t>/local/bin:…</a:t>
            </a:r>
            <a:r>
              <a:rPr lang="en-US" sz="4900" i="1" dirty="0" err="1">
                <a:latin typeface="Consolas" panose="020B0609020204030204" pitchFamily="49" charset="0"/>
              </a:rPr>
              <a:t>blah,blah,blah</a:t>
            </a:r>
            <a:endParaRPr lang="en-US" sz="4900" i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APP=</a:t>
            </a:r>
            <a:r>
              <a:rPr lang="en-US" sz="4900" dirty="0" err="1">
                <a:latin typeface="Consolas" panose="020B0609020204030204" pitchFamily="49" charset="0"/>
              </a:rPr>
              <a:t>MoneyOwed</a:t>
            </a:r>
            <a:endParaRPr lang="en-US" sz="49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APPDIR=/home/stark/bin/$APP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MAIL_RECIPIENTS='</a:t>
            </a:r>
            <a:r>
              <a:rPr lang="en-US" sz="4900" dirty="0" err="1">
                <a:latin typeface="Consolas" panose="020B0609020204030204" pitchFamily="49" charset="0"/>
              </a:rPr>
              <a:t>bgaydos@starklibrary.org,awoods@starklibrary.org</a:t>
            </a:r>
            <a:r>
              <a:rPr lang="en-US" sz="4900" dirty="0">
                <a:latin typeface="Consolas" panose="020B0609020204030204" pitchFamily="49" charset="0"/>
              </a:rPr>
              <a:t>'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OUTPUT="$APPDIR/${APP}_$$.out"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ERRORS="/</a:t>
            </a:r>
            <a:r>
              <a:rPr lang="en-US" sz="4900" dirty="0" err="1">
                <a:latin typeface="Consolas" panose="020B0609020204030204" pitchFamily="49" charset="0"/>
              </a:rPr>
              <a:t>tmp</a:t>
            </a:r>
            <a:r>
              <a:rPr lang="en-US" sz="4900" dirty="0">
                <a:latin typeface="Consolas" panose="020B0609020204030204" pitchFamily="49" charset="0"/>
              </a:rPr>
              <a:t>/${APP}_$$.err"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Avoid logging a bunch of start/stop timestamps if there is no work for the Python script to do</a:t>
            </a:r>
          </a:p>
          <a:p>
            <a:pPr marL="0" indent="0">
              <a:buNone/>
            </a:pPr>
            <a:r>
              <a:rPr lang="en-US" sz="4900" dirty="0" err="1">
                <a:latin typeface="Consolas" panose="020B0609020204030204" pitchFamily="49" charset="0"/>
              </a:rPr>
              <a:t>dateval</a:t>
            </a:r>
            <a:r>
              <a:rPr lang="en-US" sz="4900" dirty="0">
                <a:latin typeface="Consolas" panose="020B0609020204030204" pitchFamily="49" charset="0"/>
              </a:rPr>
              <a:t>=`/</a:t>
            </a:r>
            <a:r>
              <a:rPr lang="en-US" sz="4900" dirty="0" err="1">
                <a:latin typeface="Consolas" panose="020B0609020204030204" pitchFamily="49" charset="0"/>
              </a:rPr>
              <a:t>usr</a:t>
            </a:r>
            <a:r>
              <a:rPr lang="en-US" sz="4900" dirty="0">
                <a:latin typeface="Consolas" panose="020B0609020204030204" pitchFamily="49" charset="0"/>
              </a:rPr>
              <a:t>/bin/date`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echo "$</a:t>
            </a:r>
            <a:r>
              <a:rPr lang="en-US" sz="4900" dirty="0" err="1">
                <a:latin typeface="Consolas" panose="020B0609020204030204" pitchFamily="49" charset="0"/>
              </a:rPr>
              <a:t>dateval</a:t>
            </a:r>
            <a:r>
              <a:rPr lang="en-US" sz="4900" dirty="0">
                <a:latin typeface="Consolas" panose="020B0609020204030204" pitchFamily="49" charset="0"/>
              </a:rPr>
              <a:t>" &gt; $OUTPUT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/</a:t>
            </a:r>
            <a:r>
              <a:rPr lang="en-US" sz="4900" dirty="0" err="1">
                <a:latin typeface="Consolas" panose="020B0609020204030204" pitchFamily="49" charset="0"/>
              </a:rPr>
              <a:t>usr</a:t>
            </a:r>
            <a:r>
              <a:rPr lang="en-US" sz="4900" dirty="0">
                <a:latin typeface="Consolas" panose="020B0609020204030204" pitchFamily="49" charset="0"/>
              </a:rPr>
              <a:t>/local/bin/python3.10 $APPDIR/${APP}.</a:t>
            </a:r>
            <a:r>
              <a:rPr lang="en-US" sz="4900" dirty="0" err="1">
                <a:latin typeface="Consolas" panose="020B0609020204030204" pitchFamily="49" charset="0"/>
              </a:rPr>
              <a:t>py</a:t>
            </a:r>
            <a:r>
              <a:rPr lang="en-US" sz="4900" dirty="0">
                <a:latin typeface="Consolas" panose="020B0609020204030204" pitchFamily="49" charset="0"/>
              </a:rPr>
              <a:t> &gt;&gt; $OUTPUT 2&gt; $ERRORS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cat $ERRORS &gt;&gt; $APPDIR/stderr.log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if [ "`cat $OUTPUT`" != "$</a:t>
            </a:r>
            <a:r>
              <a:rPr lang="en-US" sz="4900" dirty="0" err="1">
                <a:latin typeface="Consolas" panose="020B0609020204030204" pitchFamily="49" charset="0"/>
              </a:rPr>
              <a:t>dateval</a:t>
            </a:r>
            <a:r>
              <a:rPr lang="en-US" sz="4900" dirty="0">
                <a:latin typeface="Consolas" panose="020B0609020204030204" pitchFamily="49" charset="0"/>
              </a:rPr>
              <a:t>" ] ; then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    cat "$OUTPUT" &gt;&gt; $APPDIR/stdout.log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    cat $OUTPUT | mailx -s 'Money Owed discrepancy detected’ $MAIL_RECIPIENTS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    /</a:t>
            </a:r>
            <a:r>
              <a:rPr lang="en-US" sz="4900" dirty="0" err="1">
                <a:latin typeface="Consolas" panose="020B0609020204030204" pitchFamily="49" charset="0"/>
              </a:rPr>
              <a:t>usr</a:t>
            </a:r>
            <a:r>
              <a:rPr lang="en-US" sz="4900" dirty="0">
                <a:latin typeface="Consolas" panose="020B0609020204030204" pitchFamily="49" charset="0"/>
              </a:rPr>
              <a:t>/bin/date &gt;&gt; $APPDIR/stdout.log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fi</a:t>
            </a:r>
          </a:p>
          <a:p>
            <a:pPr marL="0" indent="0">
              <a:buNone/>
            </a:pPr>
            <a:r>
              <a:rPr lang="en-US" sz="4900" dirty="0">
                <a:latin typeface="Consolas" panose="020B0609020204030204" pitchFamily="49" charset="0"/>
              </a:rPr>
              <a:t>/</a:t>
            </a:r>
            <a:r>
              <a:rPr lang="en-US" sz="4900" dirty="0" err="1">
                <a:latin typeface="Consolas" panose="020B0609020204030204" pitchFamily="49" charset="0"/>
              </a:rPr>
              <a:t>usr</a:t>
            </a:r>
            <a:r>
              <a:rPr lang="en-US" sz="4900" dirty="0">
                <a:latin typeface="Consolas" panose="020B0609020204030204" pitchFamily="49" charset="0"/>
              </a:rPr>
              <a:t>/bin/rm $OUTPUT $ERRORS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9905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$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3600" dirty="0">
                <a:latin typeface="Consolas" panose="020B0609020204030204" pitchFamily="49" charset="0"/>
              </a:rPr>
              <a:t>crontab -l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3000"/>
            <a:ext cx="11049001" cy="54863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SHELL=/bin/bash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PATH=/home/stark/.local/bin:/home/stark/bin:/</a:t>
            </a:r>
            <a:r>
              <a:rPr lang="en-US" dirty="0" err="1">
                <a:latin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</a:rPr>
              <a:t>/share/Modules/bin:/</a:t>
            </a:r>
            <a:r>
              <a:rPr lang="en-US" dirty="0" err="1">
                <a:latin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</a:rPr>
              <a:t>/local/bin:/</a:t>
            </a:r>
            <a:r>
              <a:rPr lang="en-US" dirty="0" err="1">
                <a:latin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</a:rPr>
              <a:t>/bin:/</a:t>
            </a:r>
            <a:r>
              <a:rPr lang="en-US" dirty="0" err="1">
                <a:latin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</a:rPr>
              <a:t>/local/</a:t>
            </a:r>
            <a:r>
              <a:rPr lang="en-US" dirty="0" err="1">
                <a:latin typeface="Consolas" panose="020B0609020204030204" pitchFamily="49" charset="0"/>
              </a:rPr>
              <a:t>sbin</a:t>
            </a:r>
            <a:r>
              <a:rPr lang="en-US" dirty="0">
                <a:latin typeface="Consolas" panose="020B0609020204030204" pitchFamily="49" charset="0"/>
              </a:rPr>
              <a:t>:/</a:t>
            </a:r>
            <a:r>
              <a:rPr lang="en-US" dirty="0" err="1">
                <a:latin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sbin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MAILTO=bgaydos@starklibrary.org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Update patron records each morning 10 minutes before Autonotices run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50 5 * * * Notices.sh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Daily check for Money Owed discrepancies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29 7 * * * MoneyOwed.sh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Run jobs every 5 minutes to keep patron records updated, with limited weekend hours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*/5 9-20 * * Mon-Thu PatronMaintenance.sh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*/5 9-17 * * Fri-Sat PatronMaintenance.sh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*/5 13-17 * 1-4,9-12 Sun PatronMaintenance.sh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*/5 13-17 7 5 Sun PatronMaintenance.sh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Correct location codes of items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7 0-2,5-23 * * * FixLocationCodes.sh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17,27,37,47,57 8-19 * * Mon-Thu FixLocationCodes.sh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17,27,37,47,57 8-16 * * Fri-Sat FixLocationCodes.sh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17,27,37,47,57 12-16 * * Sun FixLocationCodes.sh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Process Deposit Collection items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2 7-17 * * Mon-Sat DepositCollection.sh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Record daily data for the monthly Collection Health report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59 23 * * * CollectionHealth.sh --daily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Send Megan a monthly CSV report for inclusion in her Collection Health Scorecard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5 0 1 * * CollectionHealth.sh --report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Record the current number of SDA sessions for the remainder of November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14,44 7-20 * 11 Mon-Sat SDAusers.sh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C03667-B8DF-5023-163C-3DF831AE863F}"/>
              </a:ext>
            </a:extLst>
          </p:cNvPr>
          <p:cNvSpPr/>
          <p:nvPr/>
        </p:nvSpPr>
        <p:spPr>
          <a:xfrm>
            <a:off x="722131" y="4980467"/>
            <a:ext cx="7620001" cy="838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9905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$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crontab -l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3000"/>
            <a:ext cx="11049001" cy="54863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SHELL=/bin/bash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PATH=/home/stark/.local/bin:/home/stark/bin:/</a:t>
            </a:r>
            <a:r>
              <a:rPr lang="en-US" dirty="0" err="1">
                <a:latin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</a:rPr>
              <a:t>/share/Modules/bin:/</a:t>
            </a:r>
            <a:r>
              <a:rPr lang="en-US" dirty="0" err="1">
                <a:latin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</a:rPr>
              <a:t>/local/bin:/</a:t>
            </a:r>
            <a:r>
              <a:rPr lang="en-US" dirty="0" err="1">
                <a:latin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</a:rPr>
              <a:t>/bin:/</a:t>
            </a:r>
            <a:r>
              <a:rPr lang="en-US" dirty="0" err="1">
                <a:latin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</a:rPr>
              <a:t>/local/</a:t>
            </a:r>
            <a:r>
              <a:rPr lang="en-US" dirty="0" err="1">
                <a:latin typeface="Consolas" panose="020B0609020204030204" pitchFamily="49" charset="0"/>
              </a:rPr>
              <a:t>sbin</a:t>
            </a:r>
            <a:r>
              <a:rPr lang="en-US" dirty="0">
                <a:latin typeface="Consolas" panose="020B0609020204030204" pitchFamily="49" charset="0"/>
              </a:rPr>
              <a:t>:/</a:t>
            </a:r>
            <a:r>
              <a:rPr lang="en-US" dirty="0" err="1">
                <a:latin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sbin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MAILTO=bgaydos@starklibrary.org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Update patron records each morning 10 minutes before Autonotices run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50 5 * * * Notices.sh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Daily check for Money Owed discrepancies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29 7 * * * MoneyOwed.sh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Run jobs every 5 minutes to keep patron records updated, with limited weekend hours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*/5 9-20 * * Mon-Thu PatronMaintenance.sh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*/5 9-17 * * Fri-Sat PatronMaintenance.sh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*/5 13-17 * 1-4,9-12 Sun PatronMaintenance.sh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*/5 13-17 7 5 Sun PatronMaintenance.sh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Correct location codes of items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7 0-2,5-23 * * * FixLocationCodes.sh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17,27,37,47,57 8-19 * * Mon-Thu FixLocationCodes.sh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17,27,37,47,57 8-16 * * Fri-Sat FixLocationCodes.sh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17,27,37,47,57 12-16 * * Sun FixLocationCodes.sh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Process Deposit Collection items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2 7-17 * * Mon-Sat DepositCollection.sh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Record daily data for the monthly Collection Health report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59 23 * * * CollectionHealth.sh --daily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Send Megan a monthly CSV report for inclusion in her Collection Health Scorecard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5 0 1 * * CollectionHealth.sh --report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  <a:latin typeface="Consolas" panose="020B0609020204030204" pitchFamily="49" charset="0"/>
              </a:rPr>
              <a:t># Record the current number of SDA sessions for the remainder of November</a:t>
            </a:r>
          </a:p>
          <a:p>
            <a:pPr marL="0" indent="0">
              <a:buNone/>
            </a:pPr>
            <a:r>
              <a:rPr lang="en-US" sz="3500" dirty="0">
                <a:latin typeface="Consolas" panose="020B0609020204030204" pitchFamily="49" charset="0"/>
              </a:rPr>
              <a:t>14,44 7-20 * 11 Mon-Sat SDAusers.sh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C03667-B8DF-5023-163C-3DF831AE863F}"/>
              </a:ext>
            </a:extLst>
          </p:cNvPr>
          <p:cNvSpPr/>
          <p:nvPr/>
        </p:nvSpPr>
        <p:spPr>
          <a:xfrm>
            <a:off x="761999" y="5007936"/>
            <a:ext cx="7620001" cy="838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09668-A484-BA97-8452-D943FD245A17}"/>
              </a:ext>
            </a:extLst>
          </p:cNvPr>
          <p:cNvSpPr/>
          <p:nvPr/>
        </p:nvSpPr>
        <p:spPr>
          <a:xfrm>
            <a:off x="761999" y="2133599"/>
            <a:ext cx="10744201" cy="253985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68379-90C9-12F0-3E94-B016CB17AC35}"/>
              </a:ext>
            </a:extLst>
          </p:cNvPr>
          <p:cNvSpPr/>
          <p:nvPr/>
        </p:nvSpPr>
        <p:spPr>
          <a:xfrm>
            <a:off x="1049867" y="2582045"/>
            <a:ext cx="1013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9DF044-3366-5148-E66A-9767783DB255}"/>
              </a:ext>
            </a:extLst>
          </p:cNvPr>
          <p:cNvSpPr/>
          <p:nvPr/>
        </p:nvSpPr>
        <p:spPr>
          <a:xfrm>
            <a:off x="1063415" y="2576590"/>
            <a:ext cx="10134600" cy="1828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54A34-DF4A-BEEC-A2BA-FAF3AAC0895C}"/>
              </a:ext>
            </a:extLst>
          </p:cNvPr>
          <p:cNvSpPr txBox="1"/>
          <p:nvPr/>
        </p:nvSpPr>
        <p:spPr>
          <a:xfrm>
            <a:off x="1143000" y="2650060"/>
            <a:ext cx="9982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6600"/>
                </a:solidFill>
                <a:latin typeface="Consolas" panose="020B0609020204030204" pitchFamily="49" charset="0"/>
              </a:rPr>
              <a:t># Record daily data for the monthly Collection Health repo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59 23 * * * CollectionHealth.sh --daily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6600"/>
                </a:solidFill>
                <a:latin typeface="Consolas" panose="020B0609020204030204" pitchFamily="49" charset="0"/>
              </a:rPr>
              <a:t># Send Megan a monthly CSV report for inclusion in her Col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5 0 1 * * CollectionHealth.sh --report</a:t>
            </a:r>
          </a:p>
        </p:txBody>
      </p:sp>
    </p:spTree>
    <p:extLst>
      <p:ext uri="{BB962C8B-B14F-4D97-AF65-F5344CB8AC3E}">
        <p14:creationId xmlns:p14="http://schemas.microsoft.com/office/powerpoint/2010/main" val="237806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BADA9-F154-B542-B905-C060AA894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68D7-CC82-8BC2-BC29-55C4E45B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Futura"/>
                <a:ea typeface="Calibri"/>
                <a:cs typeface="Arial"/>
              </a:rPr>
              <a:t>Agenda</a:t>
            </a:r>
            <a:endParaRPr lang="en-US" sz="4000" i="0" u="none" strike="noStrike" baseline="0" dirty="0">
              <a:solidFill>
                <a:srgbClr val="787878"/>
              </a:solidFill>
              <a:latin typeface="Futur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CAB67-98B6-F079-CE59-BA96A0D91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4" y="1762297"/>
            <a:ext cx="11370635" cy="44146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46464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•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Introduction</a:t>
            </a:r>
          </a:p>
          <a:p>
            <a:pPr>
              <a:buNone/>
            </a:pPr>
            <a:r>
              <a:rPr lang="en-US" sz="4000" dirty="0">
                <a:solidFill>
                  <a:srgbClr val="46464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•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Audience and Scope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4000" dirty="0">
                <a:solidFill>
                  <a:srgbClr val="46464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•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Common elements of a report or utility</a:t>
            </a:r>
            <a:endParaRPr lang="en-US" sz="4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4000" dirty="0">
                <a:solidFill>
                  <a:srgbClr val="46464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•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 closer look at the pieces-parts</a:t>
            </a:r>
            <a:endParaRPr lang="en-US" sz="4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4000" dirty="0">
                <a:solidFill>
                  <a:srgbClr val="46464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•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Q&amp;A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 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(but feel free to raise your hand at any time and speak)</a:t>
            </a:r>
            <a:endParaRPr lang="en-US" sz="32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0" i="0" u="none" strike="noStrike" dirty="0">
              <a:solidFill>
                <a:srgbClr val="464646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53198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63"/>
            <a:ext cx="6019800" cy="9143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MoneyOwed.py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063"/>
            <a:ext cx="11125200" cy="50450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MoneyOwed.py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Find "Money Owed" discrepancies, for which a Sierra admin would submit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a "Service Commitment: Repair discrepancy in Money Owed" ticket.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</a:t>
            </a:r>
            <a:r>
              <a:rPr lang="en-US" sz="4300" dirty="0">
                <a:solidFill>
                  <a:srgbClr val="006600"/>
                </a:solidFill>
                <a:latin typeface="Consolas" panose="020B0609020204030204" pitchFamily="49" charset="0"/>
              </a:rPr>
              <a:t>https://iii.rightanswers.com/portal/app/portlets/results/viewsolution.jsp?solutionid=160104110621888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Bob Gaydos (bgaydos@starklibrary.org)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October 27, 2022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import sys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import psycopg2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Local imports</a:t>
            </a:r>
          </a:p>
          <a:p>
            <a:pPr marL="0" indent="0">
              <a:buNone/>
            </a:pPr>
            <a:r>
              <a:rPr lang="en-US" sz="5500" dirty="0" err="1">
                <a:latin typeface="Consolas" panose="020B0609020204030204" pitchFamily="49" charset="0"/>
              </a:rPr>
              <a:t>sys.path.insert</a:t>
            </a:r>
            <a:r>
              <a:rPr lang="en-US" sz="5500" dirty="0">
                <a:latin typeface="Consolas" panose="020B0609020204030204" pitchFamily="49" charset="0"/>
              </a:rPr>
              <a:t>(0, '/home/stark/bin/</a:t>
            </a:r>
            <a:r>
              <a:rPr lang="en-US" sz="5500" dirty="0" err="1">
                <a:latin typeface="Consolas" panose="020B0609020204030204" pitchFamily="49" charset="0"/>
              </a:rPr>
              <a:t>pymodules</a:t>
            </a:r>
            <a:r>
              <a:rPr lang="en-US" sz="5500" dirty="0">
                <a:latin typeface="Consolas" panose="020B060902020403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from </a:t>
            </a:r>
            <a:r>
              <a:rPr lang="en-US" sz="5500" dirty="0" err="1">
                <a:latin typeface="Consolas" panose="020B0609020204030204" pitchFamily="49" charset="0"/>
              </a:rPr>
              <a:t>SierraDB</a:t>
            </a:r>
            <a:r>
              <a:rPr lang="en-US" sz="5500" dirty="0">
                <a:latin typeface="Consolas" panose="020B0609020204030204" pitchFamily="49" charset="0"/>
              </a:rPr>
              <a:t> import </a:t>
            </a:r>
            <a:r>
              <a:rPr lang="en-US" sz="5500" dirty="0" err="1">
                <a:latin typeface="Consolas" panose="020B0609020204030204" pitchFamily="49" charset="0"/>
              </a:rPr>
              <a:t>db_host</a:t>
            </a:r>
            <a:r>
              <a:rPr lang="en-US" sz="5500" dirty="0">
                <a:latin typeface="Consolas" panose="020B0609020204030204" pitchFamily="49" charset="0"/>
              </a:rPr>
              <a:t>, port, </a:t>
            </a:r>
            <a:r>
              <a:rPr lang="en-US" sz="5500" dirty="0" err="1">
                <a:latin typeface="Consolas" panose="020B0609020204030204" pitchFamily="49" charset="0"/>
              </a:rPr>
              <a:t>sierra_database</a:t>
            </a:r>
            <a:r>
              <a:rPr lang="en-US" sz="5500" dirty="0">
                <a:latin typeface="Consolas" panose="020B0609020204030204" pitchFamily="49" charset="0"/>
              </a:rPr>
              <a:t>, </a:t>
            </a:r>
            <a:r>
              <a:rPr lang="en-US" sz="5500" dirty="0" err="1">
                <a:latin typeface="Consolas" panose="020B0609020204030204" pitchFamily="49" charset="0"/>
              </a:rPr>
              <a:t>sierra_user</a:t>
            </a:r>
            <a:r>
              <a:rPr lang="en-US" sz="5500" dirty="0">
                <a:latin typeface="Consolas" panose="020B0609020204030204" pitchFamily="49" charset="0"/>
              </a:rPr>
              <a:t>, </a:t>
            </a:r>
            <a:r>
              <a:rPr lang="en-US" sz="5500" dirty="0" err="1">
                <a:latin typeface="Consolas" panose="020B0609020204030204" pitchFamily="49" charset="0"/>
              </a:rPr>
              <a:t>sierra_user_password</a:t>
            </a:r>
            <a:endParaRPr lang="en-US" sz="55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5500" dirty="0" err="1">
                <a:latin typeface="Consolas" panose="020B0609020204030204" pitchFamily="49" charset="0"/>
              </a:rPr>
              <a:t>sys.path.insert</a:t>
            </a:r>
            <a:r>
              <a:rPr lang="en-US" sz="5500" dirty="0">
                <a:latin typeface="Consolas" panose="020B0609020204030204" pitchFamily="49" charset="0"/>
              </a:rPr>
              <a:t>(0, '/home/stark/bin/</a:t>
            </a:r>
            <a:r>
              <a:rPr lang="en-US" sz="5500" dirty="0" err="1">
                <a:latin typeface="Consolas" panose="020B0609020204030204" pitchFamily="49" charset="0"/>
              </a:rPr>
              <a:t>MoneyOwed</a:t>
            </a:r>
            <a:r>
              <a:rPr lang="en-US" sz="5500" dirty="0">
                <a:latin typeface="Consolas" panose="020B060902020403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from SQL import query</a:t>
            </a:r>
          </a:p>
          <a:p>
            <a:pPr marL="0" indent="0">
              <a:buNone/>
            </a:pPr>
            <a:endParaRPr lang="en-US" sz="49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63"/>
            <a:ext cx="6019800" cy="9143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MoneyOwed.py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063"/>
            <a:ext cx="11125200" cy="50450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MoneyOwed.py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Find "Money Owed" discrepancies, for which a Sierra admin would submit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a "Service Commitment: Repair discrepancy in Money Owed" ticket.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</a:t>
            </a:r>
            <a:r>
              <a:rPr lang="en-US" sz="4300" dirty="0">
                <a:solidFill>
                  <a:srgbClr val="006600"/>
                </a:solidFill>
                <a:latin typeface="Consolas" panose="020B0609020204030204" pitchFamily="49" charset="0"/>
              </a:rPr>
              <a:t>https://iii.rightanswers.com/portal/app/portlets/results/viewsolution.jsp?solutionid=160104110621888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Bob Gaydos (bgaydos@starklibrary.org)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October 27, 2022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import sys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import psycopg2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Local imports</a:t>
            </a:r>
          </a:p>
          <a:p>
            <a:pPr marL="0" indent="0">
              <a:buNone/>
            </a:pPr>
            <a:r>
              <a:rPr lang="en-US" sz="5500" dirty="0" err="1">
                <a:latin typeface="Consolas" panose="020B0609020204030204" pitchFamily="49" charset="0"/>
              </a:rPr>
              <a:t>sys.path.insert</a:t>
            </a:r>
            <a:r>
              <a:rPr lang="en-US" sz="5500" dirty="0">
                <a:latin typeface="Consolas" panose="020B0609020204030204" pitchFamily="49" charset="0"/>
              </a:rPr>
              <a:t>(0, '/home/stark/bin/</a:t>
            </a:r>
            <a:r>
              <a:rPr lang="en-US" sz="5500" dirty="0" err="1">
                <a:latin typeface="Consolas" panose="020B0609020204030204" pitchFamily="49" charset="0"/>
              </a:rPr>
              <a:t>pymodules</a:t>
            </a:r>
            <a:r>
              <a:rPr lang="en-US" sz="5500" dirty="0">
                <a:latin typeface="Consolas" panose="020B060902020403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from </a:t>
            </a:r>
            <a:r>
              <a:rPr lang="en-US" sz="5500" dirty="0" err="1">
                <a:latin typeface="Consolas" panose="020B0609020204030204" pitchFamily="49" charset="0"/>
              </a:rPr>
              <a:t>SierraDB</a:t>
            </a:r>
            <a:r>
              <a:rPr lang="en-US" sz="5500" dirty="0">
                <a:latin typeface="Consolas" panose="020B0609020204030204" pitchFamily="49" charset="0"/>
              </a:rPr>
              <a:t> import </a:t>
            </a:r>
            <a:r>
              <a:rPr lang="en-US" sz="5500" dirty="0" err="1">
                <a:latin typeface="Consolas" panose="020B0609020204030204" pitchFamily="49" charset="0"/>
              </a:rPr>
              <a:t>db_host</a:t>
            </a:r>
            <a:r>
              <a:rPr lang="en-US" sz="5500" dirty="0">
                <a:latin typeface="Consolas" panose="020B0609020204030204" pitchFamily="49" charset="0"/>
              </a:rPr>
              <a:t>, port, </a:t>
            </a:r>
            <a:r>
              <a:rPr lang="en-US" sz="5500" dirty="0" err="1">
                <a:latin typeface="Consolas" panose="020B0609020204030204" pitchFamily="49" charset="0"/>
              </a:rPr>
              <a:t>sierra_database</a:t>
            </a:r>
            <a:r>
              <a:rPr lang="en-US" sz="5500" dirty="0">
                <a:latin typeface="Consolas" panose="020B0609020204030204" pitchFamily="49" charset="0"/>
              </a:rPr>
              <a:t>, </a:t>
            </a:r>
            <a:r>
              <a:rPr lang="en-US" sz="5500" dirty="0" err="1">
                <a:latin typeface="Consolas" panose="020B0609020204030204" pitchFamily="49" charset="0"/>
              </a:rPr>
              <a:t>sierra_user</a:t>
            </a:r>
            <a:r>
              <a:rPr lang="en-US" sz="5500" dirty="0">
                <a:latin typeface="Consolas" panose="020B0609020204030204" pitchFamily="49" charset="0"/>
              </a:rPr>
              <a:t>, </a:t>
            </a:r>
            <a:r>
              <a:rPr lang="en-US" sz="5500" dirty="0" err="1">
                <a:latin typeface="Consolas" panose="020B0609020204030204" pitchFamily="49" charset="0"/>
              </a:rPr>
              <a:t>sierra_user_password</a:t>
            </a:r>
            <a:endParaRPr lang="en-US" sz="55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5500" dirty="0" err="1">
                <a:latin typeface="Consolas" panose="020B0609020204030204" pitchFamily="49" charset="0"/>
              </a:rPr>
              <a:t>sys.path.insert</a:t>
            </a:r>
            <a:r>
              <a:rPr lang="en-US" sz="5500" dirty="0">
                <a:latin typeface="Consolas" panose="020B0609020204030204" pitchFamily="49" charset="0"/>
              </a:rPr>
              <a:t>(0, '/home/stark/bin/</a:t>
            </a:r>
            <a:r>
              <a:rPr lang="en-US" sz="5500" dirty="0" err="1">
                <a:latin typeface="Consolas" panose="020B0609020204030204" pitchFamily="49" charset="0"/>
              </a:rPr>
              <a:t>MoneyOwed</a:t>
            </a:r>
            <a:r>
              <a:rPr lang="en-US" sz="5500" dirty="0">
                <a:latin typeface="Consolas" panose="020B060902020403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from SQL import query</a:t>
            </a:r>
          </a:p>
          <a:p>
            <a:pPr marL="0" indent="0">
              <a:buNone/>
            </a:pPr>
            <a:endParaRPr lang="en-US" sz="49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AAC071-31BB-7E76-77F6-11A27BA179A6}"/>
              </a:ext>
            </a:extLst>
          </p:cNvPr>
          <p:cNvSpPr/>
          <p:nvPr/>
        </p:nvSpPr>
        <p:spPr>
          <a:xfrm>
            <a:off x="2706523" y="4669912"/>
            <a:ext cx="3276600" cy="304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63"/>
            <a:ext cx="6019800" cy="9143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MoneyOwed.py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063"/>
            <a:ext cx="11125200" cy="50450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MoneyOwed.py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Find "Money Owed" discrepancies, for which a Sierra admin would submit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a "Service Commitment: Repair discrepancy in Money Owed" ticket.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</a:t>
            </a:r>
            <a:r>
              <a:rPr lang="en-US" sz="4300" dirty="0">
                <a:solidFill>
                  <a:srgbClr val="006600"/>
                </a:solidFill>
                <a:latin typeface="Consolas" panose="020B0609020204030204" pitchFamily="49" charset="0"/>
              </a:rPr>
              <a:t>https://iii.rightanswers.com/portal/app/portlets/results/viewsolution.jsp?solutionid=160104110621888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Bob Gaydos (bgaydos@starklibrary.org)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October 27, 2022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import sys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import psycopg2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Local imports</a:t>
            </a:r>
          </a:p>
          <a:p>
            <a:pPr marL="0" indent="0">
              <a:buNone/>
            </a:pPr>
            <a:r>
              <a:rPr lang="en-US" sz="5500" dirty="0" err="1">
                <a:latin typeface="Consolas" panose="020B0609020204030204" pitchFamily="49" charset="0"/>
              </a:rPr>
              <a:t>sys.path.insert</a:t>
            </a:r>
            <a:r>
              <a:rPr lang="en-US" sz="5500" dirty="0">
                <a:latin typeface="Consolas" panose="020B0609020204030204" pitchFamily="49" charset="0"/>
              </a:rPr>
              <a:t>(0, '/home/stark/bin/</a:t>
            </a:r>
            <a:r>
              <a:rPr lang="en-US" sz="5500" dirty="0" err="1">
                <a:latin typeface="Consolas" panose="020B0609020204030204" pitchFamily="49" charset="0"/>
              </a:rPr>
              <a:t>pymodules</a:t>
            </a:r>
            <a:r>
              <a:rPr lang="en-US" sz="5500" dirty="0">
                <a:latin typeface="Consolas" panose="020B060902020403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from </a:t>
            </a:r>
            <a:r>
              <a:rPr lang="en-US" sz="5500" dirty="0" err="1">
                <a:latin typeface="Consolas" panose="020B0609020204030204" pitchFamily="49" charset="0"/>
              </a:rPr>
              <a:t>SierraDB</a:t>
            </a:r>
            <a:r>
              <a:rPr lang="en-US" sz="5500" dirty="0">
                <a:latin typeface="Consolas" panose="020B0609020204030204" pitchFamily="49" charset="0"/>
              </a:rPr>
              <a:t> import </a:t>
            </a:r>
            <a:r>
              <a:rPr lang="en-US" sz="5500" dirty="0" err="1">
                <a:latin typeface="Consolas" panose="020B0609020204030204" pitchFamily="49" charset="0"/>
              </a:rPr>
              <a:t>db_host</a:t>
            </a:r>
            <a:r>
              <a:rPr lang="en-US" sz="5500" dirty="0">
                <a:latin typeface="Consolas" panose="020B0609020204030204" pitchFamily="49" charset="0"/>
              </a:rPr>
              <a:t>, port, </a:t>
            </a:r>
            <a:r>
              <a:rPr lang="en-US" sz="5500" dirty="0" err="1">
                <a:latin typeface="Consolas" panose="020B0609020204030204" pitchFamily="49" charset="0"/>
              </a:rPr>
              <a:t>sierra_database</a:t>
            </a:r>
            <a:r>
              <a:rPr lang="en-US" sz="5500" dirty="0">
                <a:latin typeface="Consolas" panose="020B0609020204030204" pitchFamily="49" charset="0"/>
              </a:rPr>
              <a:t>, </a:t>
            </a:r>
            <a:r>
              <a:rPr lang="en-US" sz="5500" dirty="0" err="1">
                <a:latin typeface="Consolas" panose="020B0609020204030204" pitchFamily="49" charset="0"/>
              </a:rPr>
              <a:t>sierra_user</a:t>
            </a:r>
            <a:r>
              <a:rPr lang="en-US" sz="5500" dirty="0">
                <a:latin typeface="Consolas" panose="020B0609020204030204" pitchFamily="49" charset="0"/>
              </a:rPr>
              <a:t>, </a:t>
            </a:r>
            <a:r>
              <a:rPr lang="en-US" sz="5500" dirty="0" err="1">
                <a:latin typeface="Consolas" panose="020B0609020204030204" pitchFamily="49" charset="0"/>
              </a:rPr>
              <a:t>sierra_user_password</a:t>
            </a:r>
            <a:endParaRPr lang="en-US" sz="55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5500" dirty="0" err="1">
                <a:latin typeface="Consolas" panose="020B0609020204030204" pitchFamily="49" charset="0"/>
              </a:rPr>
              <a:t>sys.path.insert</a:t>
            </a:r>
            <a:r>
              <a:rPr lang="en-US" sz="5500" dirty="0">
                <a:latin typeface="Consolas" panose="020B0609020204030204" pitchFamily="49" charset="0"/>
              </a:rPr>
              <a:t>(0, '/home/stark/bin/</a:t>
            </a:r>
            <a:r>
              <a:rPr lang="en-US" sz="5500" dirty="0" err="1">
                <a:latin typeface="Consolas" panose="020B0609020204030204" pitchFamily="49" charset="0"/>
              </a:rPr>
              <a:t>MoneyOwed</a:t>
            </a:r>
            <a:r>
              <a:rPr lang="en-US" sz="5500" dirty="0">
                <a:latin typeface="Consolas" panose="020B060902020403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from SQL import query</a:t>
            </a:r>
          </a:p>
          <a:p>
            <a:pPr marL="0" indent="0">
              <a:buNone/>
            </a:pPr>
            <a:endParaRPr lang="en-US" sz="49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AAC071-31BB-7E76-77F6-11A27BA179A6}"/>
              </a:ext>
            </a:extLst>
          </p:cNvPr>
          <p:cNvSpPr/>
          <p:nvPr/>
        </p:nvSpPr>
        <p:spPr>
          <a:xfrm>
            <a:off x="2696013" y="4682595"/>
            <a:ext cx="3276600" cy="304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B35D9-E08B-E27A-04D2-43096ED087EE}"/>
              </a:ext>
            </a:extLst>
          </p:cNvPr>
          <p:cNvSpPr/>
          <p:nvPr/>
        </p:nvSpPr>
        <p:spPr>
          <a:xfrm>
            <a:off x="3200401" y="1380062"/>
            <a:ext cx="5715000" cy="303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B54E8-7B76-41A5-20CE-5FD5010C3D4D}"/>
              </a:ext>
            </a:extLst>
          </p:cNvPr>
          <p:cNvSpPr/>
          <p:nvPr/>
        </p:nvSpPr>
        <p:spPr>
          <a:xfrm>
            <a:off x="3708405" y="1936651"/>
            <a:ext cx="4784725" cy="247553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A93054-470A-4C5B-CBC4-76E2024F7A30}"/>
              </a:ext>
            </a:extLst>
          </p:cNvPr>
          <p:cNvSpPr txBox="1"/>
          <p:nvPr/>
        </p:nvSpPr>
        <p:spPr>
          <a:xfrm>
            <a:off x="3843868" y="1958702"/>
            <a:ext cx="441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/home/stark/bin/</a:t>
            </a:r>
            <a:r>
              <a:rPr lang="en-US" sz="2400" b="1" dirty="0" err="1">
                <a:latin typeface="Consolas" panose="020B0609020204030204" pitchFamily="49" charset="0"/>
              </a:rPr>
              <a:t>pymodules</a:t>
            </a:r>
            <a:endParaRPr lang="en-US" sz="800" b="1" dirty="0">
              <a:latin typeface="Consolas" panose="020B0609020204030204" pitchFamily="49" charset="0"/>
            </a:endParaRPr>
          </a:p>
          <a:p>
            <a:pPr lvl="1"/>
            <a:endParaRPr lang="en-US" sz="800" dirty="0">
              <a:latin typeface="Consolas" panose="020B0609020204030204" pitchFamily="49" charset="0"/>
            </a:endParaRP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SierraDB.py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API_token.py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   Sierra_REST_API.py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   API_key.py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comparator.py</a:t>
            </a:r>
          </a:p>
        </p:txBody>
      </p:sp>
    </p:spTree>
    <p:extLst>
      <p:ext uri="{BB962C8B-B14F-4D97-AF65-F5344CB8AC3E}">
        <p14:creationId xmlns:p14="http://schemas.microsoft.com/office/powerpoint/2010/main" val="23726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63"/>
            <a:ext cx="6019800" cy="9143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MoneyOwed.py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063"/>
            <a:ext cx="11125200" cy="50450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MoneyOwed.py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Find "Money Owed" discrepancies, for which a Sierra admin would submit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a "Service Commitment: Repair discrepancy in Money Owed" ticket.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</a:t>
            </a:r>
            <a:r>
              <a:rPr lang="en-US" sz="4300" dirty="0">
                <a:solidFill>
                  <a:srgbClr val="006600"/>
                </a:solidFill>
                <a:latin typeface="Consolas" panose="020B0609020204030204" pitchFamily="49" charset="0"/>
              </a:rPr>
              <a:t>https://iii.rightanswers.com/portal/app/portlets/results/viewsolution.jsp?solutionid=160104110621888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Bob Gaydos (bgaydos@starklibrary.org)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October 27, 2022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import sys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import psycopg2</a:t>
            </a:r>
          </a:p>
          <a:p>
            <a:pPr marL="0" indent="0">
              <a:buNone/>
            </a:pPr>
            <a:r>
              <a:rPr lang="en-US" sz="4900" dirty="0">
                <a:solidFill>
                  <a:srgbClr val="006600"/>
                </a:solidFill>
                <a:latin typeface="Consolas" panose="020B0609020204030204" pitchFamily="49" charset="0"/>
              </a:rPr>
              <a:t># Local imports</a:t>
            </a:r>
          </a:p>
          <a:p>
            <a:pPr marL="0" indent="0">
              <a:buNone/>
            </a:pPr>
            <a:r>
              <a:rPr lang="en-US" sz="5500" dirty="0" err="1">
                <a:latin typeface="Consolas" panose="020B0609020204030204" pitchFamily="49" charset="0"/>
              </a:rPr>
              <a:t>sys.path.insert</a:t>
            </a:r>
            <a:r>
              <a:rPr lang="en-US" sz="5500" dirty="0">
                <a:latin typeface="Consolas" panose="020B0609020204030204" pitchFamily="49" charset="0"/>
              </a:rPr>
              <a:t>(0, '/home/stark/bin/</a:t>
            </a:r>
            <a:r>
              <a:rPr lang="en-US" sz="5500" dirty="0" err="1">
                <a:latin typeface="Consolas" panose="020B0609020204030204" pitchFamily="49" charset="0"/>
              </a:rPr>
              <a:t>pymodules</a:t>
            </a:r>
            <a:r>
              <a:rPr lang="en-US" sz="5500" dirty="0">
                <a:latin typeface="Consolas" panose="020B060902020403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from </a:t>
            </a:r>
            <a:r>
              <a:rPr lang="en-US" sz="5500" dirty="0" err="1">
                <a:latin typeface="Consolas" panose="020B0609020204030204" pitchFamily="49" charset="0"/>
              </a:rPr>
              <a:t>SierraDB</a:t>
            </a:r>
            <a:r>
              <a:rPr lang="en-US" sz="5500" dirty="0">
                <a:latin typeface="Consolas" panose="020B0609020204030204" pitchFamily="49" charset="0"/>
              </a:rPr>
              <a:t> import </a:t>
            </a:r>
            <a:r>
              <a:rPr lang="en-US" sz="5500" dirty="0" err="1">
                <a:latin typeface="Consolas" panose="020B0609020204030204" pitchFamily="49" charset="0"/>
              </a:rPr>
              <a:t>db_host</a:t>
            </a:r>
            <a:r>
              <a:rPr lang="en-US" sz="5500" dirty="0">
                <a:latin typeface="Consolas" panose="020B0609020204030204" pitchFamily="49" charset="0"/>
              </a:rPr>
              <a:t>, port, </a:t>
            </a:r>
            <a:r>
              <a:rPr lang="en-US" sz="5500" dirty="0" err="1">
                <a:latin typeface="Consolas" panose="020B0609020204030204" pitchFamily="49" charset="0"/>
              </a:rPr>
              <a:t>sierra_database</a:t>
            </a:r>
            <a:r>
              <a:rPr lang="en-US" sz="5500" dirty="0">
                <a:latin typeface="Consolas" panose="020B0609020204030204" pitchFamily="49" charset="0"/>
              </a:rPr>
              <a:t>, </a:t>
            </a:r>
            <a:r>
              <a:rPr lang="en-US" sz="5500" dirty="0" err="1">
                <a:latin typeface="Consolas" panose="020B0609020204030204" pitchFamily="49" charset="0"/>
              </a:rPr>
              <a:t>sierra_user</a:t>
            </a:r>
            <a:r>
              <a:rPr lang="en-US" sz="5500" dirty="0">
                <a:latin typeface="Consolas" panose="020B0609020204030204" pitchFamily="49" charset="0"/>
              </a:rPr>
              <a:t>, </a:t>
            </a:r>
            <a:r>
              <a:rPr lang="en-US" sz="5500" dirty="0" err="1">
                <a:latin typeface="Consolas" panose="020B0609020204030204" pitchFamily="49" charset="0"/>
              </a:rPr>
              <a:t>sierra_user_password</a:t>
            </a:r>
            <a:endParaRPr lang="en-US" sz="55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5500" dirty="0" err="1">
                <a:latin typeface="Consolas" panose="020B0609020204030204" pitchFamily="49" charset="0"/>
              </a:rPr>
              <a:t>sys.path.insert</a:t>
            </a:r>
            <a:r>
              <a:rPr lang="en-US" sz="5500" dirty="0">
                <a:latin typeface="Consolas" panose="020B0609020204030204" pitchFamily="49" charset="0"/>
              </a:rPr>
              <a:t>(0, '/home/stark/bin/</a:t>
            </a:r>
            <a:r>
              <a:rPr lang="en-US" sz="5500" dirty="0" err="1">
                <a:latin typeface="Consolas" panose="020B0609020204030204" pitchFamily="49" charset="0"/>
              </a:rPr>
              <a:t>MoneyOwed</a:t>
            </a:r>
            <a:r>
              <a:rPr lang="en-US" sz="5500" dirty="0">
                <a:latin typeface="Consolas" panose="020B060902020403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from SQL import query</a:t>
            </a:r>
          </a:p>
          <a:p>
            <a:pPr marL="0" indent="0">
              <a:buNone/>
            </a:pPr>
            <a:endParaRPr lang="en-US" sz="49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AAC071-31BB-7E76-77F6-11A27BA179A6}"/>
              </a:ext>
            </a:extLst>
          </p:cNvPr>
          <p:cNvSpPr/>
          <p:nvPr/>
        </p:nvSpPr>
        <p:spPr>
          <a:xfrm>
            <a:off x="834662" y="4953000"/>
            <a:ext cx="10931535" cy="304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10000" cy="8540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SQL.py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399"/>
            <a:ext cx="10363200" cy="5197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query = ""“</a:t>
            </a:r>
          </a:p>
          <a:p>
            <a:pPr marL="400050" lvl="1" indent="0">
              <a:buNone/>
            </a:pPr>
            <a:r>
              <a:rPr lang="en-US" sz="1400" b="1" dirty="0">
                <a:solidFill>
                  <a:srgbClr val="006600"/>
                </a:solidFill>
                <a:latin typeface="Consolas" panose="020B0609020204030204" pitchFamily="49" charset="0"/>
              </a:rPr>
              <a:t>-- Comments eliminated for brevity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SET search_path = 'sierra_view';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SELECT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rm.record_type_code</a:t>
            </a:r>
            <a:r>
              <a:rPr lang="en-US" sz="1400" b="1" dirty="0">
                <a:latin typeface="Consolas" panose="020B0609020204030204" pitchFamily="49" charset="0"/>
              </a:rPr>
              <a:t> || </a:t>
            </a:r>
            <a:r>
              <a:rPr lang="en-US" sz="1400" b="1" dirty="0" err="1">
                <a:latin typeface="Consolas" panose="020B0609020204030204" pitchFamily="49" charset="0"/>
              </a:rPr>
              <a:t>rm.record_num</a:t>
            </a:r>
            <a:r>
              <a:rPr lang="en-US" sz="1400" b="1" dirty="0">
                <a:latin typeface="Consolas" panose="020B0609020204030204" pitchFamily="49" charset="0"/>
              </a:rPr>
              <a:t>::VARCHAR(8) || 'a' AS "Patron Record Number",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p.owed_amt</a:t>
            </a:r>
            <a:r>
              <a:rPr lang="en-US" sz="1400" b="1" dirty="0">
                <a:latin typeface="Consolas" panose="020B0609020204030204" pitchFamily="49" charset="0"/>
              </a:rPr>
              <a:t> AS "Money Owed",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SUM(COALESCE(</a:t>
            </a:r>
            <a:r>
              <a:rPr lang="en-US" sz="1400" b="1" dirty="0" err="1">
                <a:latin typeface="Consolas" panose="020B0609020204030204" pitchFamily="49" charset="0"/>
              </a:rPr>
              <a:t>f.item_charge_amt</a:t>
            </a:r>
            <a:r>
              <a:rPr lang="en-US" sz="1400" b="1" dirty="0">
                <a:latin typeface="Consolas" panose="020B0609020204030204" pitchFamily="49" charset="0"/>
              </a:rPr>
              <a:t>, 0.00)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+ COALESCE(</a:t>
            </a:r>
            <a:r>
              <a:rPr lang="en-US" sz="1400" b="1" dirty="0" err="1">
                <a:latin typeface="Consolas" panose="020B0609020204030204" pitchFamily="49" charset="0"/>
              </a:rPr>
              <a:t>f.processing_fee_amt</a:t>
            </a:r>
            <a:r>
              <a:rPr lang="en-US" sz="1400" b="1" dirty="0">
                <a:latin typeface="Consolas" panose="020B0609020204030204" pitchFamily="49" charset="0"/>
              </a:rPr>
              <a:t>, 0.00)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+ COALESCE(</a:t>
            </a:r>
            <a:r>
              <a:rPr lang="en-US" sz="1400" b="1" dirty="0" err="1">
                <a:latin typeface="Consolas" panose="020B0609020204030204" pitchFamily="49" charset="0"/>
              </a:rPr>
              <a:t>f.billing_fee_amt</a:t>
            </a:r>
            <a:r>
              <a:rPr lang="en-US" sz="1400" b="1" dirty="0">
                <a:latin typeface="Consolas" panose="020B0609020204030204" pitchFamily="49" charset="0"/>
              </a:rPr>
              <a:t>, 0.00)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- COALESCE(</a:t>
            </a:r>
            <a:r>
              <a:rPr lang="en-US" sz="1400" b="1" dirty="0" err="1">
                <a:latin typeface="Consolas" panose="020B0609020204030204" pitchFamily="49" charset="0"/>
              </a:rPr>
              <a:t>f.paid_amt</a:t>
            </a:r>
            <a:r>
              <a:rPr lang="en-US" sz="1400" b="1" dirty="0">
                <a:latin typeface="Consolas" panose="020B0609020204030204" pitchFamily="49" charset="0"/>
              </a:rPr>
              <a:t>, 0.00)) AS "Total Fines"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FROM </a:t>
            </a:r>
            <a:r>
              <a:rPr lang="en-US" sz="1400" b="1" dirty="0" err="1">
                <a:latin typeface="Consolas" panose="020B0609020204030204" pitchFamily="49" charset="0"/>
              </a:rPr>
              <a:t>record_metadata</a:t>
            </a:r>
            <a:r>
              <a:rPr lang="en-US" sz="1400" b="1" dirty="0">
                <a:latin typeface="Consolas" panose="020B0609020204030204" pitchFamily="49" charset="0"/>
              </a:rPr>
              <a:t> rm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INNER JOIN patron_record p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   ON p.id = rm.id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LEFT OUTER JOIN fine f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   ON </a:t>
            </a:r>
            <a:r>
              <a:rPr lang="en-US" sz="1400" b="1" dirty="0" err="1">
                <a:latin typeface="Consolas" panose="020B0609020204030204" pitchFamily="49" charset="0"/>
              </a:rPr>
              <a:t>f.patron_record_id</a:t>
            </a:r>
            <a:r>
              <a:rPr lang="en-US" sz="1400" b="1" dirty="0">
                <a:latin typeface="Consolas" panose="020B0609020204030204" pitchFamily="49" charset="0"/>
              </a:rPr>
              <a:t> = p.id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GROUP BY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rm.record_type_code</a:t>
            </a:r>
            <a:r>
              <a:rPr lang="en-US" sz="1400" b="1" dirty="0">
                <a:latin typeface="Consolas" panose="020B0609020204030204" pitchFamily="49" charset="0"/>
              </a:rPr>
              <a:t>,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rm.record_num</a:t>
            </a:r>
            <a:r>
              <a:rPr lang="en-US" sz="1400" b="1" dirty="0">
                <a:latin typeface="Consolas" panose="020B0609020204030204" pitchFamily="49" charset="0"/>
              </a:rPr>
              <a:t>,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p.owed_amt</a:t>
            </a:r>
            <a:endParaRPr lang="en-US" sz="1400" b="1" dirty="0"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HAVING </a:t>
            </a:r>
            <a:r>
              <a:rPr lang="en-US" sz="1400" b="1" dirty="0" err="1">
                <a:latin typeface="Consolas" panose="020B0609020204030204" pitchFamily="49" charset="0"/>
              </a:rPr>
              <a:t>p.owed_amt</a:t>
            </a:r>
            <a:r>
              <a:rPr lang="en-US" sz="1400" b="1" dirty="0">
                <a:latin typeface="Consolas" panose="020B0609020204030204" pitchFamily="49" charset="0"/>
              </a:rPr>
              <a:t> != SUM(COALESCE(</a:t>
            </a:r>
            <a:r>
              <a:rPr lang="en-US" sz="1400" b="1" dirty="0" err="1">
                <a:latin typeface="Consolas" panose="020B0609020204030204" pitchFamily="49" charset="0"/>
              </a:rPr>
              <a:t>f.item_charge_amt</a:t>
            </a:r>
            <a:r>
              <a:rPr lang="en-US" sz="1400" b="1" dirty="0">
                <a:latin typeface="Consolas" panose="020B0609020204030204" pitchFamily="49" charset="0"/>
              </a:rPr>
              <a:t>, 0.00)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                 + COALESCE(</a:t>
            </a:r>
            <a:r>
              <a:rPr lang="en-US" sz="1400" b="1" dirty="0" err="1">
                <a:latin typeface="Consolas" panose="020B0609020204030204" pitchFamily="49" charset="0"/>
              </a:rPr>
              <a:t>f.processing_fee_amt</a:t>
            </a:r>
            <a:r>
              <a:rPr lang="en-US" sz="1400" b="1" dirty="0">
                <a:latin typeface="Consolas" panose="020B0609020204030204" pitchFamily="49" charset="0"/>
              </a:rPr>
              <a:t>, 0.00)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                 + COALESCE(</a:t>
            </a:r>
            <a:r>
              <a:rPr lang="en-US" sz="1400" b="1" dirty="0" err="1">
                <a:latin typeface="Consolas" panose="020B0609020204030204" pitchFamily="49" charset="0"/>
              </a:rPr>
              <a:t>f.billing_fee_amt</a:t>
            </a:r>
            <a:r>
              <a:rPr lang="en-US" sz="1400" b="1" dirty="0">
                <a:latin typeface="Consolas" panose="020B0609020204030204" pitchFamily="49" charset="0"/>
              </a:rPr>
              <a:t>, 0.00)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                 - COALESCE(</a:t>
            </a:r>
            <a:r>
              <a:rPr lang="en-US" sz="1400" b="1" dirty="0" err="1">
                <a:latin typeface="Consolas" panose="020B0609020204030204" pitchFamily="49" charset="0"/>
              </a:rPr>
              <a:t>f.paid_amt</a:t>
            </a:r>
            <a:r>
              <a:rPr lang="en-US" sz="1400" b="1" dirty="0">
                <a:latin typeface="Consolas" panose="020B0609020204030204" pitchFamily="49" charset="0"/>
              </a:rPr>
              <a:t>, 0.00))</a:t>
            </a:r>
          </a:p>
          <a:p>
            <a:pPr marL="400050" lvl="1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</a:rPr>
              <a:t>"""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63"/>
            <a:ext cx="6019800" cy="9143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MoneyOwed.py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063"/>
            <a:ext cx="11125200" cy="50450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200" dirty="0">
                <a:solidFill>
                  <a:srgbClr val="006600"/>
                </a:solidFill>
                <a:latin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5500" dirty="0">
                <a:solidFill>
                  <a:srgbClr val="006600"/>
                </a:solidFill>
                <a:latin typeface="Consolas" panose="020B0609020204030204" pitchFamily="49" charset="0"/>
              </a:rPr>
              <a:t># Local imports</a:t>
            </a:r>
          </a:p>
          <a:p>
            <a:pPr marL="0" indent="0">
              <a:buNone/>
            </a:pPr>
            <a:r>
              <a:rPr lang="en-US" sz="5500" dirty="0" err="1">
                <a:latin typeface="Consolas" panose="020B0609020204030204" pitchFamily="49" charset="0"/>
              </a:rPr>
              <a:t>sys.path.insert</a:t>
            </a:r>
            <a:r>
              <a:rPr lang="en-US" sz="5500" dirty="0">
                <a:latin typeface="Consolas" panose="020B0609020204030204" pitchFamily="49" charset="0"/>
              </a:rPr>
              <a:t>(0, '/home/stark/bin/</a:t>
            </a:r>
            <a:r>
              <a:rPr lang="en-US" sz="5500" dirty="0" err="1">
                <a:latin typeface="Consolas" panose="020B0609020204030204" pitchFamily="49" charset="0"/>
              </a:rPr>
              <a:t>pymodules</a:t>
            </a:r>
            <a:r>
              <a:rPr lang="en-US" sz="5500" dirty="0">
                <a:latin typeface="Consolas" panose="020B060902020403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5500" dirty="0">
                <a:latin typeface="Consolas" panose="020B0609020204030204" pitchFamily="49" charset="0"/>
              </a:rPr>
              <a:t>from </a:t>
            </a:r>
            <a:r>
              <a:rPr lang="en-US" sz="5500" dirty="0" err="1">
                <a:latin typeface="Consolas" panose="020B0609020204030204" pitchFamily="49" charset="0"/>
              </a:rPr>
              <a:t>SierraDB</a:t>
            </a:r>
            <a:r>
              <a:rPr lang="en-US" sz="5500" dirty="0">
                <a:latin typeface="Consolas" panose="020B0609020204030204" pitchFamily="49" charset="0"/>
              </a:rPr>
              <a:t> import </a:t>
            </a:r>
            <a:r>
              <a:rPr lang="en-US" sz="5500" dirty="0" err="1">
                <a:latin typeface="Consolas" panose="020B0609020204030204" pitchFamily="49" charset="0"/>
              </a:rPr>
              <a:t>db_host</a:t>
            </a:r>
            <a:r>
              <a:rPr lang="en-US" sz="5500" dirty="0">
                <a:latin typeface="Consolas" panose="020B0609020204030204" pitchFamily="49" charset="0"/>
              </a:rPr>
              <a:t>, port, </a:t>
            </a:r>
            <a:r>
              <a:rPr lang="en-US" sz="5500" dirty="0" err="1">
                <a:latin typeface="Consolas" panose="020B0609020204030204" pitchFamily="49" charset="0"/>
              </a:rPr>
              <a:t>sierra_database</a:t>
            </a:r>
            <a:r>
              <a:rPr lang="en-US" sz="5500" dirty="0">
                <a:latin typeface="Consolas" panose="020B0609020204030204" pitchFamily="49" charset="0"/>
              </a:rPr>
              <a:t>, </a:t>
            </a:r>
            <a:r>
              <a:rPr lang="en-US" sz="5500" dirty="0" err="1">
                <a:latin typeface="Consolas" panose="020B0609020204030204" pitchFamily="49" charset="0"/>
              </a:rPr>
              <a:t>sierra_user</a:t>
            </a:r>
            <a:r>
              <a:rPr lang="en-US" sz="5500" dirty="0">
                <a:latin typeface="Consolas" panose="020B0609020204030204" pitchFamily="49" charset="0"/>
              </a:rPr>
              <a:t>, </a:t>
            </a:r>
            <a:r>
              <a:rPr lang="en-US" sz="5500" dirty="0" err="1">
                <a:latin typeface="Consolas" panose="020B0609020204030204" pitchFamily="49" charset="0"/>
              </a:rPr>
              <a:t>sierra_user_password</a:t>
            </a:r>
            <a:endParaRPr lang="en-US" sz="55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5500" dirty="0" err="1">
                <a:latin typeface="Consolas" panose="020B0609020204030204" pitchFamily="49" charset="0"/>
              </a:rPr>
              <a:t>sys.path.insert</a:t>
            </a:r>
            <a:r>
              <a:rPr lang="en-US" sz="5500" dirty="0">
                <a:latin typeface="Consolas" panose="020B0609020204030204" pitchFamily="49" charset="0"/>
              </a:rPr>
              <a:t>(0, '/home/stark/bin/</a:t>
            </a:r>
            <a:r>
              <a:rPr lang="en-US" sz="5500" dirty="0" err="1">
                <a:latin typeface="Consolas" panose="020B0609020204030204" pitchFamily="49" charset="0"/>
              </a:rPr>
              <a:t>MoneyOwed</a:t>
            </a:r>
            <a:r>
              <a:rPr lang="en-US" sz="5500" dirty="0">
                <a:latin typeface="Consolas" panose="020B060902020403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6200" dirty="0">
                <a:latin typeface="Consolas" panose="020B0609020204030204" pitchFamily="49" charset="0"/>
              </a:rPr>
              <a:t>from SQL import query</a:t>
            </a:r>
          </a:p>
          <a:p>
            <a:pPr marL="0" indent="0">
              <a:buNone/>
            </a:pPr>
            <a:r>
              <a:rPr lang="en-US" sz="62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6200" dirty="0">
                <a:solidFill>
                  <a:srgbClr val="006600"/>
                </a:solidFill>
                <a:latin typeface="Consolas" panose="020B0609020204030204" pitchFamily="49" charset="0"/>
              </a:rPr>
              <a:t># Open a connection to the Sierra database and run the SQL query</a:t>
            </a:r>
          </a:p>
          <a:p>
            <a:pPr marL="0" indent="0">
              <a:buNone/>
            </a:pPr>
            <a:r>
              <a:rPr lang="en-US" sz="62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6200" dirty="0">
                <a:latin typeface="Consolas" panose="020B0609020204030204" pitchFamily="49" charset="0"/>
              </a:rPr>
              <a:t>conn = psycopg2.connect(host=</a:t>
            </a:r>
            <a:r>
              <a:rPr lang="en-US" sz="6200" dirty="0" err="1">
                <a:latin typeface="Consolas" panose="020B0609020204030204" pitchFamily="49" charset="0"/>
              </a:rPr>
              <a:t>db_host</a:t>
            </a:r>
            <a:r>
              <a:rPr lang="en-US" sz="6200" dirty="0">
                <a:latin typeface="Consolas" panose="020B0609020204030204" pitchFamily="49" charset="0"/>
              </a:rPr>
              <a:t>, port=port, database=</a:t>
            </a:r>
            <a:r>
              <a:rPr lang="en-US" sz="6200" dirty="0" err="1">
                <a:latin typeface="Consolas" panose="020B0609020204030204" pitchFamily="49" charset="0"/>
              </a:rPr>
              <a:t>sierra_database</a:t>
            </a:r>
            <a:r>
              <a:rPr lang="en-US" sz="6200" dirty="0">
                <a:latin typeface="Consolas" panose="020B0609020204030204" pitchFamily="49" charset="0"/>
              </a:rPr>
              <a:t>,</a:t>
            </a:r>
            <a:br>
              <a:rPr lang="en-US" sz="6200" dirty="0">
                <a:latin typeface="Consolas" panose="020B0609020204030204" pitchFamily="49" charset="0"/>
              </a:rPr>
            </a:br>
            <a:r>
              <a:rPr lang="en-US" sz="6200" dirty="0">
                <a:latin typeface="Consolas" panose="020B0609020204030204" pitchFamily="49" charset="0"/>
              </a:rPr>
              <a:t>                        user=</a:t>
            </a:r>
            <a:r>
              <a:rPr lang="en-US" sz="6200" dirty="0" err="1">
                <a:latin typeface="Consolas" panose="020B0609020204030204" pitchFamily="49" charset="0"/>
              </a:rPr>
              <a:t>sierra_user</a:t>
            </a:r>
            <a:r>
              <a:rPr lang="en-US" sz="6200" dirty="0">
                <a:latin typeface="Consolas" panose="020B0609020204030204" pitchFamily="49" charset="0"/>
              </a:rPr>
              <a:t>, password=</a:t>
            </a:r>
            <a:r>
              <a:rPr lang="en-US" sz="6200" dirty="0" err="1">
                <a:latin typeface="Consolas" panose="020B0609020204030204" pitchFamily="49" charset="0"/>
              </a:rPr>
              <a:t>sierra_user_password</a:t>
            </a:r>
            <a:r>
              <a:rPr lang="en-US" sz="62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6200" dirty="0">
                <a:latin typeface="Consolas" panose="020B0609020204030204" pitchFamily="49" charset="0"/>
              </a:rPr>
              <a:t>cur = </a:t>
            </a:r>
            <a:r>
              <a:rPr lang="en-US" sz="6200" dirty="0" err="1">
                <a:latin typeface="Consolas" panose="020B0609020204030204" pitchFamily="49" charset="0"/>
              </a:rPr>
              <a:t>conn.cursor</a:t>
            </a:r>
            <a:r>
              <a:rPr lang="en-US" sz="62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6200" dirty="0" err="1">
                <a:latin typeface="Consolas" panose="020B0609020204030204" pitchFamily="49" charset="0"/>
              </a:rPr>
              <a:t>cur.execute</a:t>
            </a:r>
            <a:r>
              <a:rPr lang="en-US" sz="6200" dirty="0">
                <a:latin typeface="Consolas" panose="020B0609020204030204" pitchFamily="49" charset="0"/>
              </a:rPr>
              <a:t>(query)</a:t>
            </a:r>
          </a:p>
          <a:p>
            <a:pPr marL="0" indent="0">
              <a:buNone/>
            </a:pPr>
            <a:r>
              <a:rPr lang="en-US" sz="6200" dirty="0" err="1">
                <a:latin typeface="Consolas" panose="020B0609020204030204" pitchFamily="49" charset="0"/>
              </a:rPr>
              <a:t>result_set</a:t>
            </a:r>
            <a:r>
              <a:rPr lang="en-US" sz="6200" dirty="0">
                <a:latin typeface="Consolas" panose="020B0609020204030204" pitchFamily="49" charset="0"/>
              </a:rPr>
              <a:t> = </a:t>
            </a:r>
            <a:r>
              <a:rPr lang="en-US" sz="6200" dirty="0" err="1">
                <a:latin typeface="Consolas" panose="020B0609020204030204" pitchFamily="49" charset="0"/>
              </a:rPr>
              <a:t>cur.fetchall</a:t>
            </a:r>
            <a:r>
              <a:rPr lang="en-US" sz="62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6200" dirty="0" err="1">
                <a:latin typeface="Consolas" panose="020B0609020204030204" pitchFamily="49" charset="0"/>
              </a:rPr>
              <a:t>conn.close</a:t>
            </a:r>
            <a:r>
              <a:rPr lang="en-US" sz="62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6200" dirty="0">
                <a:latin typeface="Consolas" panose="020B0609020204030204" pitchFamily="49" charset="0"/>
              </a:rPr>
              <a:t>patrons = result_set.__</a:t>
            </a:r>
            <a:r>
              <a:rPr lang="en-US" sz="6200" dirty="0" err="1">
                <a:latin typeface="Consolas" panose="020B0609020204030204" pitchFamily="49" charset="0"/>
              </a:rPr>
              <a:t>len</a:t>
            </a:r>
            <a:r>
              <a:rPr lang="en-US" sz="6200" dirty="0">
                <a:latin typeface="Consolas" panose="020B0609020204030204" pitchFamily="49" charset="0"/>
              </a:rPr>
              <a:t>__()</a:t>
            </a:r>
          </a:p>
          <a:p>
            <a:pPr marL="0" indent="0">
              <a:buNone/>
            </a:pPr>
            <a:endParaRPr lang="en-US" sz="49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63"/>
            <a:ext cx="6019800" cy="9143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MoneyOwed.py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7664"/>
            <a:ext cx="10896600" cy="5486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200" dirty="0">
                <a:solidFill>
                  <a:srgbClr val="006600"/>
                </a:solidFill>
                <a:latin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patrons = result_set.__</a:t>
            </a:r>
            <a:r>
              <a:rPr lang="en-US" sz="5600" dirty="0" err="1">
                <a:latin typeface="Consolas" panose="020B0609020204030204" pitchFamily="49" charset="0"/>
              </a:rPr>
              <a:t>len</a:t>
            </a:r>
            <a:r>
              <a:rPr lang="en-US" sz="5600" dirty="0">
                <a:latin typeface="Consolas" panose="020B0609020204030204" pitchFamily="49" charset="0"/>
              </a:rPr>
              <a:t>__()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s = 's'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if (patrons == 1):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    s = ''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if (patrons &gt; 0):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    print(str(patrons) + ' patron' + s + ' with Money Owed discrepancies')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    exit()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PATRON_RECORD_NUMBER = 0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MONEY_OWED = 1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TOTAL_FINES = 2</a:t>
            </a:r>
          </a:p>
          <a:p>
            <a:pPr marL="0" indent="0">
              <a:buNone/>
            </a:pPr>
            <a:r>
              <a:rPr lang="en-US" sz="56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5600" dirty="0">
                <a:solidFill>
                  <a:srgbClr val="006600"/>
                </a:solidFill>
                <a:latin typeface="Consolas" panose="020B0609020204030204" pitchFamily="49" charset="0"/>
              </a:rPr>
              <a:t># Loop through the patrons, writing their data to </a:t>
            </a:r>
            <a:r>
              <a:rPr lang="en-US" sz="5600" dirty="0" err="1">
                <a:solidFill>
                  <a:srgbClr val="006600"/>
                </a:solidFill>
                <a:latin typeface="Consolas" panose="020B0609020204030204" pitchFamily="49" charset="0"/>
              </a:rPr>
              <a:t>stdout</a:t>
            </a:r>
            <a:endParaRPr lang="en-US" sz="5600" dirty="0">
              <a:solidFill>
                <a:srgbClr val="0066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56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patron = 0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separator = ''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while patron &lt; patrons: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    print(separator + 'Patron Record Number: ' + </a:t>
            </a:r>
            <a:r>
              <a:rPr lang="en-US" sz="5600" dirty="0" err="1">
                <a:latin typeface="Consolas" panose="020B0609020204030204" pitchFamily="49" charset="0"/>
              </a:rPr>
              <a:t>result_set</a:t>
            </a:r>
            <a:r>
              <a:rPr lang="en-US" sz="5600" dirty="0">
                <a:latin typeface="Consolas" panose="020B0609020204030204" pitchFamily="49" charset="0"/>
              </a:rPr>
              <a:t>[patron][PATRON_RECORD_NUMBER])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    print('Money Owed: $' + str(</a:t>
            </a:r>
            <a:r>
              <a:rPr lang="en-US" sz="5600" dirty="0" err="1">
                <a:latin typeface="Consolas" panose="020B0609020204030204" pitchFamily="49" charset="0"/>
              </a:rPr>
              <a:t>result_set</a:t>
            </a:r>
            <a:r>
              <a:rPr lang="en-US" sz="5600" dirty="0">
                <a:latin typeface="Consolas" panose="020B0609020204030204" pitchFamily="49" charset="0"/>
              </a:rPr>
              <a:t>[patron][MONEY_OWED]))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    print('Total Fines: $' + str(</a:t>
            </a:r>
            <a:r>
              <a:rPr lang="en-US" sz="5600" dirty="0" err="1">
                <a:latin typeface="Consolas" panose="020B0609020204030204" pitchFamily="49" charset="0"/>
              </a:rPr>
              <a:t>result_set</a:t>
            </a:r>
            <a:r>
              <a:rPr lang="en-US" sz="5600" dirty="0">
                <a:latin typeface="Consolas" panose="020B0609020204030204" pitchFamily="49" charset="0"/>
              </a:rPr>
              <a:t>[patron][TOTAL_FINES]))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    separator = '--------------------------------\n'</a:t>
            </a:r>
          </a:p>
          <a:p>
            <a:pPr marL="0" indent="0">
              <a:buNone/>
            </a:pPr>
            <a:r>
              <a:rPr lang="en-US" sz="5600" dirty="0">
                <a:latin typeface="Consolas" panose="020B0609020204030204" pitchFamily="49" charset="0"/>
              </a:rPr>
              <a:t>    patron +=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0" y="381001"/>
            <a:ext cx="11286945" cy="9143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Completely Unrelated API call from DepositCollection.py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1" y="1202263"/>
            <a:ext cx="10647534" cy="548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6600"/>
                </a:solidFill>
                <a:latin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items = result_set.__</a:t>
            </a:r>
            <a:r>
              <a:rPr lang="en-US" sz="1600" dirty="0" err="1">
                <a:latin typeface="Consolas" panose="020B0609020204030204" pitchFamily="49" charset="0"/>
              </a:rPr>
              <a:t>len</a:t>
            </a:r>
            <a:r>
              <a:rPr lang="en-US" sz="1600" dirty="0">
                <a:latin typeface="Consolas" panose="020B0609020204030204" pitchFamily="49" charset="0"/>
              </a:rPr>
              <a:t>__()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600"/>
                </a:solidFill>
                <a:latin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from </a:t>
            </a:r>
            <a:r>
              <a:rPr lang="en-US" sz="1600" dirty="0" err="1">
                <a:latin typeface="Consolas" panose="020B0609020204030204" pitchFamily="49" charset="0"/>
              </a:rPr>
              <a:t>API_token</a:t>
            </a:r>
            <a:r>
              <a:rPr lang="en-US" sz="1600" dirty="0">
                <a:latin typeface="Consolas" panose="020B0609020204030204" pitchFamily="49" charset="0"/>
              </a:rPr>
              <a:t> import </a:t>
            </a:r>
            <a:r>
              <a:rPr lang="en-US" sz="1600" dirty="0" err="1">
                <a:latin typeface="Consolas" panose="020B0609020204030204" pitchFamily="49" charset="0"/>
              </a:rPr>
              <a:t>base_URI</a:t>
            </a:r>
            <a:r>
              <a:rPr lang="en-US" sz="1600" dirty="0">
                <a:latin typeface="Consolas" panose="020B0609020204030204" pitchFamily="49" charset="0"/>
              </a:rPr>
              <a:t>, headers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ITEM_RECORD_NUMBER = 0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600"/>
                </a:solidFill>
                <a:latin typeface="Consolas" panose="020B0609020204030204" pitchFamily="49" charset="0"/>
              </a:rPr>
              <a:t># Loop through the items, setting their ICode2 and Item Type fields.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600"/>
                </a:solidFill>
                <a:latin typeface="Consolas" panose="020B06090202040302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item = 0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while item &lt; items: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body = '{"itemCode2":"n","itemType": 45}'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uri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base_URI</a:t>
            </a:r>
            <a:r>
              <a:rPr lang="en-US" sz="1600" dirty="0">
                <a:latin typeface="Consolas" panose="020B0609020204030204" pitchFamily="49" charset="0"/>
              </a:rPr>
              <a:t> + 'items/' + str(</a:t>
            </a:r>
            <a:r>
              <a:rPr lang="en-US" sz="1600" dirty="0" err="1">
                <a:latin typeface="Consolas" panose="020B0609020204030204" pitchFamily="49" charset="0"/>
              </a:rPr>
              <a:t>result_set</a:t>
            </a:r>
            <a:r>
              <a:rPr lang="en-US" sz="1600" dirty="0">
                <a:latin typeface="Consolas" panose="020B0609020204030204" pitchFamily="49" charset="0"/>
              </a:rPr>
              <a:t>[item][ITEM_RECORD_NUMBER])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print(</a:t>
            </a:r>
            <a:r>
              <a:rPr lang="en-US" sz="1600" dirty="0" err="1">
                <a:latin typeface="Consolas" panose="020B0609020204030204" pitchFamily="49" charset="0"/>
              </a:rPr>
              <a:t>uri</a:t>
            </a:r>
            <a:r>
              <a:rPr lang="en-US" sz="1600" dirty="0">
                <a:latin typeface="Consolas" panose="020B0609020204030204" pitchFamily="49" charset="0"/>
              </a:rPr>
              <a:t> + ', ' + body)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try: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requests.put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uri</a:t>
            </a:r>
            <a:r>
              <a:rPr lang="en-US" sz="1600" dirty="0">
                <a:latin typeface="Consolas" panose="020B0609020204030204" pitchFamily="49" charset="0"/>
              </a:rPr>
              <a:t>, headers=headers, data=body, verify=True)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except </a:t>
            </a:r>
            <a:r>
              <a:rPr lang="en-US" sz="1600" dirty="0" err="1">
                <a:latin typeface="Consolas" panose="020B0609020204030204" pitchFamily="49" charset="0"/>
              </a:rPr>
              <a:t>requests.ConnectionError</a:t>
            </a:r>
            <a:r>
              <a:rPr lang="en-US" sz="1600" dirty="0">
                <a:latin typeface="Consolas" panose="020B0609020204030204" pitchFamily="49" charset="0"/>
              </a:rPr>
              <a:t> as </a:t>
            </a:r>
            <a:r>
              <a:rPr lang="en-US" sz="1600" dirty="0" err="1">
                <a:latin typeface="Consolas" panose="020B0609020204030204" pitchFamily="49" charset="0"/>
              </a:rPr>
              <a:t>ce</a:t>
            </a:r>
            <a:r>
              <a:rPr lang="en-US" sz="16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pprint</a:t>
            </a:r>
            <a:r>
              <a:rPr lang="en-US" sz="1600" dirty="0">
                <a:latin typeface="Consolas" panose="020B0609020204030204" pitchFamily="49" charset="0"/>
              </a:rPr>
              <a:t>('Connection error: {}'.format(</a:t>
            </a:r>
            <a:r>
              <a:rPr lang="en-US" sz="1600" dirty="0" err="1">
                <a:latin typeface="Consolas" panose="020B0609020204030204" pitchFamily="49" charset="0"/>
              </a:rPr>
              <a:t>ce</a:t>
            </a:r>
            <a:r>
              <a:rPr lang="en-US" sz="1600" dirty="0"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item +=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THANK YOU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CD357A-2FB8-11EB-DC3C-76293C6D29FD}"/>
              </a:ext>
            </a:extLst>
          </p:cNvPr>
          <p:cNvSpPr txBox="1">
            <a:spLocks/>
          </p:cNvSpPr>
          <p:nvPr/>
        </p:nvSpPr>
        <p:spPr>
          <a:xfrm>
            <a:off x="3216165" y="4871232"/>
            <a:ext cx="10951779" cy="798020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8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Bob Gaydos </a:t>
            </a:r>
            <a:r>
              <a:rPr lang="en-US" sz="2400" dirty="0">
                <a:hlinkClick r:id="rId2"/>
              </a:rPr>
              <a:t>bgaydos@starklibrary.org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2C5FD-6EB2-31C8-3891-BD609FB3CE10}"/>
              </a:ext>
            </a:extLst>
          </p:cNvPr>
          <p:cNvSpPr txBox="1"/>
          <p:nvPr/>
        </p:nvSpPr>
        <p:spPr>
          <a:xfrm>
            <a:off x="5093962" y="3956433"/>
            <a:ext cx="200407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>
                <a:solidFill>
                  <a:srgbClr val="575358"/>
                </a:solidFill>
                <a:latin typeface="Arial"/>
                <a:cs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Common Elements of a Utility or Report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0357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Python</a:t>
            </a:r>
          </a:p>
          <a:p>
            <a:r>
              <a:rPr lang="en-US" sz="3200" dirty="0">
                <a:solidFill>
                  <a:schemeClr val="tx1"/>
                </a:solidFill>
              </a:rPr>
              <a:t>SQL query or input file</a:t>
            </a:r>
          </a:p>
          <a:p>
            <a:r>
              <a:rPr lang="en-US" sz="3200" dirty="0">
                <a:solidFill>
                  <a:schemeClr val="tx1"/>
                </a:solidFill>
              </a:rPr>
              <a:t>Sierra API calls or other output tasks</a:t>
            </a:r>
          </a:p>
          <a:p>
            <a:r>
              <a:rPr lang="en-US" sz="3200" dirty="0">
                <a:solidFill>
                  <a:schemeClr val="tx1"/>
                </a:solidFill>
              </a:rPr>
              <a:t>bash or PowerShell</a:t>
            </a:r>
          </a:p>
          <a:p>
            <a:r>
              <a:rPr lang="en-US" sz="3200" dirty="0">
                <a:solidFill>
                  <a:schemeClr val="tx1"/>
                </a:solidFill>
              </a:rPr>
              <a:t>cron or Windows task scheduler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B5990E7E-DAB9-B787-B22A-17ED625B8E19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Not all elements are required in </a:t>
            </a:r>
            <a:r>
              <a:rPr lang="en-US" sz="2800" i="1" dirty="0"/>
              <a:t>every </a:t>
            </a:r>
            <a:r>
              <a:rPr lang="en-US" sz="2800" dirty="0"/>
              <a:t>use case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Common Elements of a Utility or Report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38600" cy="3051175"/>
          </a:xfrm>
        </p:spPr>
        <p:txBody>
          <a:bodyPr>
            <a:normAutofit/>
          </a:bodyPr>
          <a:lstStyle/>
          <a:p>
            <a:r>
              <a:rPr lang="en-US" sz="3200" dirty="0"/>
              <a:t>Python</a:t>
            </a:r>
          </a:p>
          <a:p>
            <a:r>
              <a:rPr lang="en-US" sz="3200" dirty="0"/>
              <a:t>SQL</a:t>
            </a:r>
          </a:p>
          <a:p>
            <a:r>
              <a:rPr lang="en-US" sz="3200" dirty="0"/>
              <a:t>Sierra API</a:t>
            </a:r>
          </a:p>
          <a:p>
            <a:r>
              <a:rPr lang="en-US" sz="3200" dirty="0"/>
              <a:t>bash</a:t>
            </a:r>
          </a:p>
          <a:p>
            <a:r>
              <a:rPr lang="en-US" sz="3200" b="1" dirty="0"/>
              <a:t>cron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A83FFF-9D3D-4239-EDD8-1BCFE0624EC4}"/>
              </a:ext>
            </a:extLst>
          </p:cNvPr>
          <p:cNvSpPr/>
          <p:nvPr/>
        </p:nvSpPr>
        <p:spPr>
          <a:xfrm>
            <a:off x="6632958" y="2286000"/>
            <a:ext cx="1676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AA8A1F-57DA-5384-7329-85CE2CEC6517}"/>
              </a:ext>
            </a:extLst>
          </p:cNvPr>
          <p:cNvCxnSpPr>
            <a:cxnSpLocks/>
          </p:cNvCxnSpPr>
          <p:nvPr/>
        </p:nvCxnSpPr>
        <p:spPr>
          <a:xfrm>
            <a:off x="2686050" y="2133600"/>
            <a:ext cx="3946908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8C39161-1D68-C76E-A9A2-188D557EF2DF}"/>
              </a:ext>
            </a:extLst>
          </p:cNvPr>
          <p:cNvSpPr/>
          <p:nvPr/>
        </p:nvSpPr>
        <p:spPr>
          <a:xfrm>
            <a:off x="6858000" y="26670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D3D89D-6812-7495-AAB9-E627091E6E6D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228850" y="2700338"/>
            <a:ext cx="4629150" cy="233362"/>
          </a:xfrm>
          <a:prstGeom prst="straightConnector1">
            <a:avLst/>
          </a:prstGeom>
          <a:ln>
            <a:solidFill>
              <a:srgbClr val="211551"/>
            </a:solidFill>
            <a:tailEnd type="triangle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1F4A475-ABFA-A811-C604-F53DFF877B26}"/>
              </a:ext>
            </a:extLst>
          </p:cNvPr>
          <p:cNvSpPr/>
          <p:nvPr/>
        </p:nvSpPr>
        <p:spPr>
          <a:xfrm>
            <a:off x="6858000" y="3454398"/>
            <a:ext cx="1219200" cy="524940"/>
          </a:xfrm>
          <a:prstGeom prst="rect">
            <a:avLst/>
          </a:prstGeom>
          <a:solidFill>
            <a:srgbClr val="C4D600"/>
          </a:solidFill>
          <a:ln>
            <a:solidFill>
              <a:srgbClr val="80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73F5F7-4A41-D01F-52EE-28B00CAF9CA0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276600" y="3301998"/>
            <a:ext cx="3581400" cy="41487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AD2B505-B99F-6CEC-D009-06445989BC57}"/>
              </a:ext>
            </a:extLst>
          </p:cNvPr>
          <p:cNvSpPr/>
          <p:nvPr/>
        </p:nvSpPr>
        <p:spPr>
          <a:xfrm>
            <a:off x="6400800" y="2071689"/>
            <a:ext cx="2133600" cy="250030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CD1C79-A9ED-DF62-077C-CD252BC29FEA}"/>
              </a:ext>
            </a:extLst>
          </p:cNvPr>
          <p:cNvCxnSpPr>
            <a:cxnSpLocks/>
          </p:cNvCxnSpPr>
          <p:nvPr/>
        </p:nvCxnSpPr>
        <p:spPr>
          <a:xfrm>
            <a:off x="2362200" y="3907466"/>
            <a:ext cx="4038600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EF6558-6B7D-A7AA-01C8-2A1BE357B0E9}"/>
              </a:ext>
            </a:extLst>
          </p:cNvPr>
          <p:cNvCxnSpPr>
            <a:cxnSpLocks/>
          </p:cNvCxnSpPr>
          <p:nvPr/>
        </p:nvCxnSpPr>
        <p:spPr>
          <a:xfrm>
            <a:off x="2743200" y="44957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CB413A0-F73C-E28B-6114-D10909C5138A}"/>
              </a:ext>
            </a:extLst>
          </p:cNvPr>
          <p:cNvSpPr/>
          <p:nvPr/>
        </p:nvSpPr>
        <p:spPr>
          <a:xfrm>
            <a:off x="6172200" y="1825626"/>
            <a:ext cx="2590800" cy="2974974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87D5ED-49C4-F314-F870-8EAF7582733C}"/>
              </a:ext>
            </a:extLst>
          </p:cNvPr>
          <p:cNvCxnSpPr>
            <a:cxnSpLocks/>
          </p:cNvCxnSpPr>
          <p:nvPr/>
        </p:nvCxnSpPr>
        <p:spPr>
          <a:xfrm>
            <a:off x="3276600" y="4495800"/>
            <a:ext cx="2895600" cy="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Graphic 32" descr="Clock with solid fill">
            <a:extLst>
              <a:ext uri="{FF2B5EF4-FFF2-40B4-BE49-F238E27FC236}">
                <a16:creationId xmlns:a16="http://schemas.microsoft.com/office/drawing/2014/main" id="{6ED61555-CB8A-98B0-8874-BE41847E5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8850" y="4026534"/>
            <a:ext cx="914400" cy="914400"/>
          </a:xfrm>
          <a:prstGeom prst="rect">
            <a:avLst/>
          </a:prstGeom>
        </p:spPr>
      </p:pic>
      <p:sp>
        <p:nvSpPr>
          <p:cNvPr id="42" name="Content Placeholder 9">
            <a:extLst>
              <a:ext uri="{FF2B5EF4-FFF2-40B4-BE49-F238E27FC236}">
                <a16:creationId xmlns:a16="http://schemas.microsoft.com/office/drawing/2014/main" id="{F23FBAD6-033C-7D84-2C4A-3946C2F5651B}"/>
              </a:ext>
            </a:extLst>
          </p:cNvPr>
          <p:cNvSpPr txBox="1">
            <a:spLocks/>
          </p:cNvSpPr>
          <p:nvPr/>
        </p:nvSpPr>
        <p:spPr>
          <a:xfrm>
            <a:off x="838200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Not all elements are required in </a:t>
            </a:r>
            <a:r>
              <a:rPr lang="en-US" sz="2800" i="1" dirty="0"/>
              <a:t>every </a:t>
            </a:r>
            <a:r>
              <a:rPr lang="en-US" sz="2800" dirty="0"/>
              <a:t>use case</a:t>
            </a:r>
          </a:p>
          <a:p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5025193-BBB8-9CA7-E337-B97DAE04AC55}"/>
              </a:ext>
            </a:extLst>
          </p:cNvPr>
          <p:cNvSpPr/>
          <p:nvPr/>
        </p:nvSpPr>
        <p:spPr>
          <a:xfrm>
            <a:off x="2308225" y="4102100"/>
            <a:ext cx="755650" cy="76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Python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744200" cy="41767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Provides overall logical control, reads input, writes output</a:t>
            </a:r>
          </a:p>
          <a:p>
            <a:r>
              <a:rPr lang="en-US" sz="3200" dirty="0">
                <a:solidFill>
                  <a:schemeClr val="tx1"/>
                </a:solidFill>
              </a:rPr>
              <a:t>Provides the plumbing between SQL output and the Sierra API</a:t>
            </a:r>
          </a:p>
          <a:p>
            <a:r>
              <a:rPr lang="en-US" sz="3200" dirty="0">
                <a:solidFill>
                  <a:schemeClr val="tx1"/>
                </a:solidFill>
              </a:rPr>
              <a:t>Python version 3.10 in use at Stark Library, installed in /</a:t>
            </a:r>
            <a:r>
              <a:rPr lang="en-US" sz="3200" dirty="0" err="1">
                <a:solidFill>
                  <a:schemeClr val="tx1"/>
                </a:solidFill>
              </a:rPr>
              <a:t>usr</a:t>
            </a:r>
            <a:r>
              <a:rPr lang="en-US" sz="3200" dirty="0">
                <a:solidFill>
                  <a:schemeClr val="tx1"/>
                </a:solidFill>
              </a:rPr>
              <a:t>/local/bin</a:t>
            </a:r>
          </a:p>
          <a:p>
            <a:r>
              <a:rPr lang="en-US" sz="3200" dirty="0">
                <a:solidFill>
                  <a:schemeClr val="tx1"/>
                </a:solidFill>
              </a:rPr>
              <a:t>Sierra uses Python 2, so both versions coexist on the app server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SQL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744200" cy="43291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Drives the actions of the Python program; gathers data for a report or finds Sierra records to act upon</a:t>
            </a:r>
          </a:p>
          <a:p>
            <a:r>
              <a:rPr lang="en-US" sz="3200" dirty="0">
                <a:solidFill>
                  <a:schemeClr val="tx1"/>
                </a:solidFill>
              </a:rPr>
              <a:t>Can be complete SQL scripts or individual statements and clauses for later assembly</a:t>
            </a:r>
          </a:p>
          <a:p>
            <a:r>
              <a:rPr lang="en-US" sz="3200" dirty="0">
                <a:solidFill>
                  <a:schemeClr val="tx1"/>
                </a:solidFill>
              </a:rPr>
              <a:t>Stored as triple-quoted Python strings in a single SQL.py file</a:t>
            </a:r>
          </a:p>
          <a:p>
            <a:r>
              <a:rPr lang="en-US" sz="3200" dirty="0">
                <a:solidFill>
                  <a:schemeClr val="tx1"/>
                </a:solidFill>
              </a:rPr>
              <a:t>Sometimes a second file Values.py is used to accumulate data for later; the data conforms to SQL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9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Non-SQL Input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744200" cy="43291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every report or utility is SQL-driven</a:t>
            </a:r>
          </a:p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Files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CSV exports from Create Lists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Excel, with help from the pandas Python library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Plain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Sierra API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093"/>
            <a:ext cx="10744200" cy="43291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 is needed to make updates to Sierra records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Occasionally used to look up record detail, but in our environment SQL generally does most of that work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need to create new records via the API or delete records at Stark library hasn’t come up …yet.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Set-and-forget details of API connection and acquisition of the authentication token are managed behind the scenes by imported Python 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92BB6460-0969-3B7B-33CC-CC5A1A39EB8C}"/>
              </a:ext>
            </a:extLst>
          </p:cNvPr>
          <p:cNvSpPr txBox="1">
            <a:spLocks/>
          </p:cNvSpPr>
          <p:nvPr/>
        </p:nvSpPr>
        <p:spPr>
          <a:xfrm>
            <a:off x="841738" y="5257800"/>
            <a:ext cx="10515600" cy="11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D40FE6-200C-4A42-9A91-D9DA9694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529"/>
            <a:ext cx="10515600" cy="133608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Sierra API, continued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5020A-0976-4308-A183-12A56B09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03" y="1573612"/>
            <a:ext cx="10744200" cy="48271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swagger interface is an extremely useful tool for determining the correct request syntax</a:t>
            </a:r>
          </a:p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Caveat: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API updates to the Patron record automatically update the CircActive field (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patron_record.active_gmt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skew your library’s patron engagement metrics.  Contact Support to have this behavior temporarily or permanently disabled.</a:t>
            </a:r>
            <a:b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details see these Supportal articles:</a:t>
            </a:r>
            <a:br>
              <a:rPr lang="en-US" sz="800" dirty="0"/>
            </a:br>
            <a:br>
              <a:rPr lang="en-US" sz="800" dirty="0"/>
            </a:br>
            <a:r>
              <a:rPr lang="en-US" sz="1800" dirty="0">
                <a:hlinkClick r:id="rId2"/>
              </a:rPr>
              <a:t>https://iii.rightanswers.com/portal/app/portlets/results/viewsolution.jsp?solutionid=200506052741213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https://iii.rightanswers.com/portal/app/portlets/results/viewsolution.jsp?solutionid=170815035932694</a:t>
            </a:r>
            <a:r>
              <a:rPr lang="en-US" sz="1800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32BD-ABE6-4EFB-BD50-B11841A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52578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6D199-C4E9-4F50-AA69-39C2DB79D2E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UG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B5"/>
      </a:accent1>
      <a:accent2>
        <a:srgbClr val="5B5CA5"/>
      </a:accent2>
      <a:accent3>
        <a:srgbClr val="AFB6BC"/>
      </a:accent3>
      <a:accent4>
        <a:srgbClr val="FFC000"/>
      </a:accent4>
      <a:accent5>
        <a:srgbClr val="5B9BD5"/>
      </a:accent5>
      <a:accent6>
        <a:srgbClr val="071D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D2AD3E9273E41BC42A9C7E29C5745" ma:contentTypeVersion="11" ma:contentTypeDescription="Create a new document." ma:contentTypeScope="" ma:versionID="18d1025dd3c185886adc2705fa69501f">
  <xsd:schema xmlns:xsd="http://www.w3.org/2001/XMLSchema" xmlns:xs="http://www.w3.org/2001/XMLSchema" xmlns:p="http://schemas.microsoft.com/office/2006/metadata/properties" xmlns:ns1="http://schemas.microsoft.com/sharepoint/v3" xmlns:ns2="1ee16b87-d06b-4acc-bab3-ebea1d9e5ffa" xmlns:ns3="15b4db40-66c5-4774-a7a4-592c47258125" xmlns:ns4="a82fdb6e-c179-430d-8182-68f5a58a7fb4" xmlns:ns5="cec4d0f3-197b-4313-9bcc-a9a9b4711ab2" xmlns:ns6="d970c9ed-be0d-4385-ae12-bba36a1d31bb" targetNamespace="http://schemas.microsoft.com/office/2006/metadata/properties" ma:root="true" ma:fieldsID="46b2552d55fc9df1c89fd429ae376416" ns1:_="" ns2:_="" ns3:_="" ns4:_="" ns5:_="" ns6:_="">
    <xsd:import namespace="http://schemas.microsoft.com/sharepoint/v3"/>
    <xsd:import namespace="1ee16b87-d06b-4acc-bab3-ebea1d9e5ffa"/>
    <xsd:import namespace="15b4db40-66c5-4774-a7a4-592c47258125"/>
    <xsd:import namespace="a82fdb6e-c179-430d-8182-68f5a58a7fb4"/>
    <xsd:import namespace="cec4d0f3-197b-4313-9bcc-a9a9b4711ab2"/>
    <xsd:import namespace="d970c9ed-be0d-4385-ae12-bba36a1d3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6:TaxCatchAll" minOccurs="0"/>
                <xsd:element ref="ns5:Timestamp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0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4d0f3-197b-4313-9bcc-a9a9b4711ab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a12c3c9-0c32-41ec-8727-1f7e712bea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stamp" ma:index="27" nillable="true" ma:displayName="Timestamp" ma:format="DateOnly" ma:internalName="Timestamp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0c9ed-be0d-4385-ae12-bba36a1d31b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a75f46c-f02d-4641-b14b-6bf524917cb6}" ma:internalName="TaxCatchAll" ma:showField="CatchAllData" ma:web="d970c9ed-be0d-4385-ae12-bba36a1d3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b4db40-66c5-4774-a7a4-592c47258125">
      <UserInfo>
        <DisplayName>Tom Jacobson</DisplayName>
        <AccountId>18</AccountId>
        <AccountType/>
      </UserInfo>
      <UserInfo>
        <DisplayName>Tommy Valdez</DisplayName>
        <AccountId>58</AccountId>
        <AccountType/>
      </UserInfo>
      <UserInfo>
        <DisplayName>Emily Reisinger</DisplayName>
        <AccountId>39</AccountId>
        <AccountType/>
      </UserInfo>
      <UserInfo>
        <DisplayName>Lauren Schaefer</DisplayName>
        <AccountId>12</AccountId>
        <AccountType/>
      </UserInfo>
      <UserInfo>
        <DisplayName>Ellen Wallace</DisplayName>
        <AccountId>94</AccountId>
        <AccountType/>
      </UserInfo>
      <UserInfo>
        <DisplayName>Inbal Rose Hellmann</DisplayName>
        <AccountId>6957</AccountId>
        <AccountType/>
      </UserInfo>
    </SharedWithUsers>
    <MediaLengthInSeconds xmlns="1ee16b87-d06b-4acc-bab3-ebea1d9e5ffa" xsi:nil="true"/>
    <Image xmlns="a82fdb6e-c179-430d-8182-68f5a58a7fb4" xsi:nil="true"/>
    <_ip_UnifiedCompliancePolicyUIAction xmlns="http://schemas.microsoft.com/sharepoint/v3" xsi:nil="true"/>
    <TaxCatchAll xmlns="d970c9ed-be0d-4385-ae12-bba36a1d31bb" xsi:nil="true"/>
    <_ip_UnifiedCompliancePolicyProperties xmlns="http://schemas.microsoft.com/sharepoint/v3" xsi:nil="true"/>
    <lcf76f155ced4ddcb4097134ff3c332f xmlns="cec4d0f3-197b-4313-9bcc-a9a9b4711ab2">
      <Terms xmlns="http://schemas.microsoft.com/office/infopath/2007/PartnerControls"/>
    </lcf76f155ced4ddcb4097134ff3c332f>
    <Timestamp xmlns="cec4d0f3-197b-4313-9bcc-a9a9b4711ab2" xsi:nil="true"/>
  </documentManagement>
</p:properties>
</file>

<file path=customXml/itemProps1.xml><?xml version="1.0" encoding="utf-8"?>
<ds:datastoreItem xmlns:ds="http://schemas.openxmlformats.org/officeDocument/2006/customXml" ds:itemID="{578581D6-0F56-4F4F-B631-DD7B84A2F190}">
  <ds:schemaRefs>
    <ds:schemaRef ds:uri="15b4db40-66c5-4774-a7a4-592c47258125"/>
    <ds:schemaRef ds:uri="1ee16b87-d06b-4acc-bab3-ebea1d9e5ffa"/>
    <ds:schemaRef ds:uri="a82fdb6e-c179-430d-8182-68f5a58a7fb4"/>
    <ds:schemaRef ds:uri="cec4d0f3-197b-4313-9bcc-a9a9b4711ab2"/>
    <ds:schemaRef ds:uri="d970c9ed-be0d-4385-ae12-bba36a1d31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6A7E153-2A2C-4AC4-9EDE-433504970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F9655-2023-4CDE-8CF6-16CB6DC1D549}">
  <ds:schemaRefs>
    <ds:schemaRef ds:uri="15b4db40-66c5-4774-a7a4-592c47258125"/>
    <ds:schemaRef ds:uri="1ee16b87-d06b-4acc-bab3-ebea1d9e5ffa"/>
    <ds:schemaRef ds:uri="a82fdb6e-c179-430d-8182-68f5a58a7fb4"/>
    <ds:schemaRef ds:uri="cec4d0f3-197b-4313-9bcc-a9a9b4711ab2"/>
    <ds:schemaRef ds:uri="d970c9ed-be0d-4385-ae12-bba36a1d31bb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www.w3.org/2000/xmlns/"/>
    <ds:schemaRef ds:uri="http://www.w3.org/2001/XMLSchema-instance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11488</TotalTime>
  <Words>3737</Words>
  <Application>Microsoft Office PowerPoint</Application>
  <PresentationFormat>Widescreen</PresentationFormat>
  <Paragraphs>436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Consolas</vt:lpstr>
      <vt:lpstr>Futura</vt:lpstr>
      <vt:lpstr>Georgia</vt:lpstr>
      <vt:lpstr>Roboto</vt:lpstr>
      <vt:lpstr>Roboto Medium</vt:lpstr>
      <vt:lpstr>Segoe UI Historic</vt:lpstr>
      <vt:lpstr>Wingdings</vt:lpstr>
      <vt:lpstr>Office Theme</vt:lpstr>
      <vt:lpstr>A Reusable Pattern for Scheduled Python/SQL/API Jobs</vt:lpstr>
      <vt:lpstr>Agenda</vt:lpstr>
      <vt:lpstr>Common Elements of a Utility or Report</vt:lpstr>
      <vt:lpstr>Common Elements of a Utility or Report</vt:lpstr>
      <vt:lpstr>Python</vt:lpstr>
      <vt:lpstr>SQL</vt:lpstr>
      <vt:lpstr>Non-SQL Input</vt:lpstr>
      <vt:lpstr>Sierra API</vt:lpstr>
      <vt:lpstr>Sierra API, continued</vt:lpstr>
      <vt:lpstr>Non-API Actions</vt:lpstr>
      <vt:lpstr>bash</vt:lpstr>
      <vt:lpstr>cron</vt:lpstr>
      <vt:lpstr>$ crontab -l</vt:lpstr>
      <vt:lpstr>$ crontab -l</vt:lpstr>
      <vt:lpstr>$ crontab -l</vt:lpstr>
      <vt:lpstr>MoneyOwed.sh</vt:lpstr>
      <vt:lpstr>MoneyOwed.sh</vt:lpstr>
      <vt:lpstr>$ crontab -l</vt:lpstr>
      <vt:lpstr>$ crontab -l</vt:lpstr>
      <vt:lpstr>MoneyOwed.py</vt:lpstr>
      <vt:lpstr>MoneyOwed.py</vt:lpstr>
      <vt:lpstr>MoneyOwed.py</vt:lpstr>
      <vt:lpstr>MoneyOwed.py</vt:lpstr>
      <vt:lpstr>SQL.py</vt:lpstr>
      <vt:lpstr>MoneyOwed.py</vt:lpstr>
      <vt:lpstr>MoneyOwed.py</vt:lpstr>
      <vt:lpstr>A Completely Unrelated API call from DepositCollection.py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subject/>
  <dc:creator>Kristine Menkins</dc:creator>
  <cp:keywords/>
  <dc:description/>
  <cp:lastModifiedBy>Bob Gaydos</cp:lastModifiedBy>
  <cp:revision>176</cp:revision>
  <dcterms:created xsi:type="dcterms:W3CDTF">2019-12-02T15:33:25Z</dcterms:created>
  <dcterms:modified xsi:type="dcterms:W3CDTF">2024-04-03T15:28:28Z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0x0101005B8D2AD3E9273E41BC42A9C7E29C5745</vt:lpwstr>
  </property>
  <property fmtid="{D5CDD505-2E9C-101B-9397-08002B2CF9AE}" pid="3" name="GUID">
    <vt:lpwstr>2d7a31a0-7a97-4f76-b0fc-f8b4c67b2840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