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6"/>
  </p:notesMasterIdLst>
  <p:sldIdLst>
    <p:sldId id="264" r:id="rId5"/>
    <p:sldId id="273" r:id="rId6"/>
    <p:sldId id="276" r:id="rId7"/>
    <p:sldId id="274" r:id="rId8"/>
    <p:sldId id="275" r:id="rId9"/>
    <p:sldId id="407" r:id="rId10"/>
    <p:sldId id="380" r:id="rId11"/>
    <p:sldId id="381" r:id="rId12"/>
    <p:sldId id="283" r:id="rId13"/>
    <p:sldId id="281" r:id="rId14"/>
    <p:sldId id="391" r:id="rId15"/>
    <p:sldId id="285" r:id="rId16"/>
    <p:sldId id="293" r:id="rId17"/>
    <p:sldId id="295" r:id="rId18"/>
    <p:sldId id="296" r:id="rId19"/>
    <p:sldId id="298" r:id="rId20"/>
    <p:sldId id="300" r:id="rId21"/>
    <p:sldId id="304" r:id="rId22"/>
    <p:sldId id="301" r:id="rId23"/>
    <p:sldId id="302" r:id="rId24"/>
    <p:sldId id="286" r:id="rId25"/>
    <p:sldId id="307" r:id="rId26"/>
    <p:sldId id="306" r:id="rId27"/>
    <p:sldId id="308" r:id="rId28"/>
    <p:sldId id="309" r:id="rId29"/>
    <p:sldId id="287" r:id="rId30"/>
    <p:sldId id="313" r:id="rId31"/>
    <p:sldId id="315" r:id="rId32"/>
    <p:sldId id="316" r:id="rId33"/>
    <p:sldId id="317" r:id="rId34"/>
    <p:sldId id="406" r:id="rId35"/>
    <p:sldId id="318" r:id="rId36"/>
    <p:sldId id="320" r:id="rId37"/>
    <p:sldId id="322" r:id="rId38"/>
    <p:sldId id="323" r:id="rId39"/>
    <p:sldId id="314" r:id="rId40"/>
    <p:sldId id="324" r:id="rId41"/>
    <p:sldId id="366" r:id="rId42"/>
    <p:sldId id="367" r:id="rId43"/>
    <p:sldId id="368" r:id="rId44"/>
    <p:sldId id="370" r:id="rId45"/>
    <p:sldId id="325" r:id="rId46"/>
    <p:sldId id="326" r:id="rId47"/>
    <p:sldId id="327" r:id="rId48"/>
    <p:sldId id="328" r:id="rId49"/>
    <p:sldId id="329" r:id="rId50"/>
    <p:sldId id="330" r:id="rId51"/>
    <p:sldId id="290" r:id="rId52"/>
    <p:sldId id="332" r:id="rId53"/>
    <p:sldId id="333" r:id="rId54"/>
    <p:sldId id="334" r:id="rId55"/>
    <p:sldId id="336" r:id="rId56"/>
    <p:sldId id="335" r:id="rId57"/>
    <p:sldId id="337" r:id="rId58"/>
    <p:sldId id="339" r:id="rId59"/>
    <p:sldId id="310" r:id="rId60"/>
    <p:sldId id="341" r:id="rId61"/>
    <p:sldId id="382" r:id="rId62"/>
    <p:sldId id="342" r:id="rId63"/>
    <p:sldId id="344" r:id="rId64"/>
    <p:sldId id="346" r:id="rId65"/>
    <p:sldId id="340" r:id="rId66"/>
    <p:sldId id="347" r:id="rId67"/>
    <p:sldId id="349" r:id="rId68"/>
    <p:sldId id="352" r:id="rId69"/>
    <p:sldId id="371" r:id="rId70"/>
    <p:sldId id="372" r:id="rId71"/>
    <p:sldId id="373" r:id="rId72"/>
    <p:sldId id="375" r:id="rId73"/>
    <p:sldId id="376" r:id="rId74"/>
    <p:sldId id="353" r:id="rId75"/>
    <p:sldId id="387" r:id="rId76"/>
    <p:sldId id="383" r:id="rId77"/>
    <p:sldId id="384" r:id="rId78"/>
    <p:sldId id="398" r:id="rId79"/>
    <p:sldId id="392" r:id="rId80"/>
    <p:sldId id="393" r:id="rId81"/>
    <p:sldId id="395" r:id="rId82"/>
    <p:sldId id="396" r:id="rId83"/>
    <p:sldId id="397" r:id="rId84"/>
    <p:sldId id="399" r:id="rId85"/>
    <p:sldId id="400" r:id="rId86"/>
    <p:sldId id="401" r:id="rId87"/>
    <p:sldId id="402" r:id="rId88"/>
    <p:sldId id="403" r:id="rId89"/>
    <p:sldId id="404" r:id="rId90"/>
    <p:sldId id="405" r:id="rId91"/>
    <p:sldId id="279" r:id="rId92"/>
    <p:sldId id="280" r:id="rId93"/>
    <p:sldId id="278" r:id="rId94"/>
    <p:sldId id="266" r:id="rId9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756"/>
    <a:srgbClr val="0047BA"/>
    <a:srgbClr val="463A5D"/>
    <a:srgbClr val="B5B8AF"/>
    <a:srgbClr val="00ACBB"/>
    <a:srgbClr val="27AAE1"/>
    <a:srgbClr val="3D174B"/>
    <a:srgbClr val="53575A"/>
    <a:srgbClr val="A9A9A9"/>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586"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4334264-8B43-9E43-BE6B-7B512C7060CC}" type="datetimeFigureOut">
              <a:rPr lang="en-US" smtClean="0"/>
              <a:t>3/31/2022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2319937-0B8D-9A49-8EF5-04B6AE50A6B9}" type="slidenum">
              <a:rPr lang="en-US" smtClean="0"/>
              <a:t>‹#›</a:t>
            </a:fld>
            <a:endParaRPr lang="en-US"/>
          </a:p>
        </p:txBody>
      </p:sp>
    </p:spTree>
    <p:extLst>
      <p:ext uri="{BB962C8B-B14F-4D97-AF65-F5344CB8AC3E}">
        <p14:creationId xmlns:p14="http://schemas.microsoft.com/office/powerpoint/2010/main" val="136313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we use I TYPE and Item Locations to block archival materials from being requested for hold shelf or by other patrons at other institutions</a:t>
            </a:r>
          </a:p>
        </p:txBody>
      </p:sp>
      <p:sp>
        <p:nvSpPr>
          <p:cNvPr id="4" name="Slide Number Placeholder 3"/>
          <p:cNvSpPr>
            <a:spLocks noGrp="1"/>
          </p:cNvSpPr>
          <p:nvPr>
            <p:ph type="sldNum" sz="quarter" idx="10"/>
          </p:nvPr>
        </p:nvSpPr>
        <p:spPr/>
        <p:txBody>
          <a:bodyPr/>
          <a:lstStyle/>
          <a:p>
            <a:fld id="{A2319937-0B8D-9A49-8EF5-04B6AE50A6B9}" type="slidenum">
              <a:rPr lang="en-US" smtClean="0"/>
              <a:t>8</a:t>
            </a:fld>
            <a:endParaRPr lang="en-US"/>
          </a:p>
        </p:txBody>
      </p:sp>
    </p:spTree>
    <p:extLst>
      <p:ext uri="{BB962C8B-B14F-4D97-AF65-F5344CB8AC3E}">
        <p14:creationId xmlns:p14="http://schemas.microsoft.com/office/powerpoint/2010/main" val="17994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19</a:t>
            </a:fld>
            <a:endParaRPr lang="en-US"/>
          </a:p>
        </p:txBody>
      </p:sp>
    </p:spTree>
    <p:extLst>
      <p:ext uri="{BB962C8B-B14F-4D97-AF65-F5344CB8AC3E}">
        <p14:creationId xmlns:p14="http://schemas.microsoft.com/office/powerpoint/2010/main" val="196757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the monthly Bib record delete later in the presentation</a:t>
            </a:r>
          </a:p>
        </p:txBody>
      </p:sp>
      <p:sp>
        <p:nvSpPr>
          <p:cNvPr id="4" name="Slide Number Placeholder 3"/>
          <p:cNvSpPr>
            <a:spLocks noGrp="1"/>
          </p:cNvSpPr>
          <p:nvPr>
            <p:ph type="sldNum" sz="quarter" idx="10"/>
          </p:nvPr>
        </p:nvSpPr>
        <p:spPr/>
        <p:txBody>
          <a:bodyPr/>
          <a:lstStyle/>
          <a:p>
            <a:fld id="{A2319937-0B8D-9A49-8EF5-04B6AE50A6B9}" type="slidenum">
              <a:rPr lang="en-US" smtClean="0"/>
              <a:t>20</a:t>
            </a:fld>
            <a:endParaRPr lang="en-US"/>
          </a:p>
        </p:txBody>
      </p:sp>
    </p:spTree>
    <p:extLst>
      <p:ext uri="{BB962C8B-B14F-4D97-AF65-F5344CB8AC3E}">
        <p14:creationId xmlns:p14="http://schemas.microsoft.com/office/powerpoint/2010/main" val="286681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 the marc field to search and the subfield info:</a:t>
            </a:r>
          </a:p>
          <a:p>
            <a:r>
              <a:rPr lang="en-US"/>
              <a:t>956 indicators 40  subfield u</a:t>
            </a:r>
          </a:p>
        </p:txBody>
      </p:sp>
      <p:sp>
        <p:nvSpPr>
          <p:cNvPr id="4" name="Slide Number Placeholder 3"/>
          <p:cNvSpPr>
            <a:spLocks noGrp="1"/>
          </p:cNvSpPr>
          <p:nvPr>
            <p:ph type="sldNum" sz="quarter" idx="10"/>
          </p:nvPr>
        </p:nvSpPr>
        <p:spPr/>
        <p:txBody>
          <a:bodyPr/>
          <a:lstStyle/>
          <a:p>
            <a:fld id="{A2319937-0B8D-9A49-8EF5-04B6AE50A6B9}" type="slidenum">
              <a:rPr lang="en-US" smtClean="0"/>
              <a:t>21</a:t>
            </a:fld>
            <a:endParaRPr lang="en-US"/>
          </a:p>
        </p:txBody>
      </p:sp>
    </p:spTree>
    <p:extLst>
      <p:ext uri="{BB962C8B-B14F-4D97-AF65-F5344CB8AC3E}">
        <p14:creationId xmlns:p14="http://schemas.microsoft.com/office/powerpoint/2010/main" val="62912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Bib Location:  </a:t>
            </a:r>
            <a:r>
              <a:rPr lang="en-US" err="1"/>
              <a:t>nk</a:t>
            </a:r>
            <a:r>
              <a:rPr lang="en-US"/>
              <a:t>  is what we use for internet resources</a:t>
            </a:r>
          </a:p>
          <a:p>
            <a:r>
              <a:rPr lang="en-US"/>
              <a:t>Bib bcode3 -  and   bcode3 z   ensure that we get only resources currently available to the public</a:t>
            </a:r>
          </a:p>
        </p:txBody>
      </p:sp>
      <p:sp>
        <p:nvSpPr>
          <p:cNvPr id="4" name="Slide Number Placeholder 3"/>
          <p:cNvSpPr>
            <a:spLocks noGrp="1"/>
          </p:cNvSpPr>
          <p:nvPr>
            <p:ph type="sldNum" sz="quarter" idx="10"/>
          </p:nvPr>
        </p:nvSpPr>
        <p:spPr/>
        <p:txBody>
          <a:bodyPr/>
          <a:lstStyle/>
          <a:p>
            <a:fld id="{A2319937-0B8D-9A49-8EF5-04B6AE50A6B9}" type="slidenum">
              <a:rPr lang="en-US" smtClean="0"/>
              <a:t>22</a:t>
            </a:fld>
            <a:endParaRPr lang="en-US"/>
          </a:p>
        </p:txBody>
      </p:sp>
    </p:spTree>
    <p:extLst>
      <p:ext uri="{BB962C8B-B14F-4D97-AF65-F5344CB8AC3E}">
        <p14:creationId xmlns:p14="http://schemas.microsoft.com/office/powerpoint/2010/main" val="3107592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to find the absence of data in a string your pretty much out of luck. The “All Fields don’t have”  and the “At Least one Field doesn’t have” don’t work very well.</a:t>
            </a:r>
          </a:p>
        </p:txBody>
      </p:sp>
      <p:sp>
        <p:nvSpPr>
          <p:cNvPr id="4" name="Slide Number Placeholder 3"/>
          <p:cNvSpPr>
            <a:spLocks noGrp="1"/>
          </p:cNvSpPr>
          <p:nvPr>
            <p:ph type="sldNum" sz="quarter" idx="10"/>
          </p:nvPr>
        </p:nvSpPr>
        <p:spPr/>
        <p:txBody>
          <a:bodyPr/>
          <a:lstStyle/>
          <a:p>
            <a:fld id="{A2319937-0B8D-9A49-8EF5-04B6AE50A6B9}" type="slidenum">
              <a:rPr lang="en-US" smtClean="0"/>
              <a:t>23</a:t>
            </a:fld>
            <a:endParaRPr lang="en-US"/>
          </a:p>
        </p:txBody>
      </p:sp>
    </p:spTree>
    <p:extLst>
      <p:ext uri="{BB962C8B-B14F-4D97-AF65-F5344CB8AC3E}">
        <p14:creationId xmlns:p14="http://schemas.microsoft.com/office/powerpoint/2010/main" val="374973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to find the absence of data in a string your pretty much out of luck. The “All Fields don’t have”  and the “At Least one Field doesn’t have” don’t work very well.</a:t>
            </a:r>
          </a:p>
        </p:txBody>
      </p:sp>
      <p:sp>
        <p:nvSpPr>
          <p:cNvPr id="4" name="Slide Number Placeholder 3"/>
          <p:cNvSpPr>
            <a:spLocks noGrp="1"/>
          </p:cNvSpPr>
          <p:nvPr>
            <p:ph type="sldNum" sz="quarter" idx="10"/>
          </p:nvPr>
        </p:nvSpPr>
        <p:spPr/>
        <p:txBody>
          <a:bodyPr/>
          <a:lstStyle/>
          <a:p>
            <a:fld id="{A2319937-0B8D-9A49-8EF5-04B6AE50A6B9}" type="slidenum">
              <a:rPr lang="en-US" smtClean="0"/>
              <a:t>24</a:t>
            </a:fld>
            <a:endParaRPr lang="en-US"/>
          </a:p>
        </p:txBody>
      </p:sp>
    </p:spTree>
    <p:extLst>
      <p:ext uri="{BB962C8B-B14F-4D97-AF65-F5344CB8AC3E}">
        <p14:creationId xmlns:p14="http://schemas.microsoft.com/office/powerpoint/2010/main" val="125731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Imprint is a very useful field but not perfect way to get the copyright year of the monograph</a:t>
            </a:r>
          </a:p>
        </p:txBody>
      </p:sp>
      <p:sp>
        <p:nvSpPr>
          <p:cNvPr id="4" name="Slide Number Placeholder 3"/>
          <p:cNvSpPr>
            <a:spLocks noGrp="1"/>
          </p:cNvSpPr>
          <p:nvPr>
            <p:ph type="sldNum" sz="quarter" idx="10"/>
          </p:nvPr>
        </p:nvSpPr>
        <p:spPr/>
        <p:txBody>
          <a:bodyPr/>
          <a:lstStyle/>
          <a:p>
            <a:fld id="{A2319937-0B8D-9A49-8EF5-04B6AE50A6B9}" type="slidenum">
              <a:rPr lang="en-US" smtClean="0"/>
              <a:t>30</a:t>
            </a:fld>
            <a:endParaRPr lang="en-US"/>
          </a:p>
        </p:txBody>
      </p:sp>
    </p:spTree>
    <p:extLst>
      <p:ext uri="{BB962C8B-B14F-4D97-AF65-F5344CB8AC3E}">
        <p14:creationId xmlns:p14="http://schemas.microsoft.com/office/powerpoint/2010/main" val="2067317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Imprint is a very useful field but not perfect way to get the copyright year of the monograph</a:t>
            </a:r>
          </a:p>
        </p:txBody>
      </p:sp>
      <p:sp>
        <p:nvSpPr>
          <p:cNvPr id="4" name="Slide Number Placeholder 3"/>
          <p:cNvSpPr>
            <a:spLocks noGrp="1"/>
          </p:cNvSpPr>
          <p:nvPr>
            <p:ph type="sldNum" sz="quarter" idx="10"/>
          </p:nvPr>
        </p:nvSpPr>
        <p:spPr/>
        <p:txBody>
          <a:bodyPr/>
          <a:lstStyle/>
          <a:p>
            <a:fld id="{A2319937-0B8D-9A49-8EF5-04B6AE50A6B9}" type="slidenum">
              <a:rPr lang="en-US" smtClean="0"/>
              <a:t>31</a:t>
            </a:fld>
            <a:endParaRPr lang="en-US"/>
          </a:p>
        </p:txBody>
      </p:sp>
    </p:spTree>
    <p:extLst>
      <p:ext uri="{BB962C8B-B14F-4D97-AF65-F5344CB8AC3E}">
        <p14:creationId xmlns:p14="http://schemas.microsoft.com/office/powerpoint/2010/main" val="91000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32</a:t>
            </a:fld>
            <a:endParaRPr lang="en-US"/>
          </a:p>
        </p:txBody>
      </p:sp>
    </p:spTree>
    <p:extLst>
      <p:ext uri="{BB962C8B-B14F-4D97-AF65-F5344CB8AC3E}">
        <p14:creationId xmlns:p14="http://schemas.microsoft.com/office/powerpoint/2010/main" val="72439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usually put the Title field last since it is generally the longest in my experience</a:t>
            </a:r>
          </a:p>
        </p:txBody>
      </p:sp>
      <p:sp>
        <p:nvSpPr>
          <p:cNvPr id="4" name="Slide Number Placeholder 3"/>
          <p:cNvSpPr>
            <a:spLocks noGrp="1"/>
          </p:cNvSpPr>
          <p:nvPr>
            <p:ph type="sldNum" sz="quarter" idx="10"/>
          </p:nvPr>
        </p:nvSpPr>
        <p:spPr/>
        <p:txBody>
          <a:bodyPr/>
          <a:lstStyle/>
          <a:p>
            <a:fld id="{A2319937-0B8D-9A49-8EF5-04B6AE50A6B9}" type="slidenum">
              <a:rPr lang="en-US" smtClean="0"/>
              <a:t>33</a:t>
            </a:fld>
            <a:endParaRPr lang="en-US"/>
          </a:p>
        </p:txBody>
      </p:sp>
    </p:spTree>
    <p:extLst>
      <p:ext uri="{BB962C8B-B14F-4D97-AF65-F5344CB8AC3E}">
        <p14:creationId xmlns:p14="http://schemas.microsoft.com/office/powerpoint/2010/main" val="295087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we use I TYPE and Item Locations to block archival materials from being requested for hold shelf or by other patrons at other institutions</a:t>
            </a:r>
          </a:p>
        </p:txBody>
      </p:sp>
      <p:sp>
        <p:nvSpPr>
          <p:cNvPr id="4" name="Slide Number Placeholder 3"/>
          <p:cNvSpPr>
            <a:spLocks noGrp="1"/>
          </p:cNvSpPr>
          <p:nvPr>
            <p:ph type="sldNum" sz="quarter" idx="10"/>
          </p:nvPr>
        </p:nvSpPr>
        <p:spPr/>
        <p:txBody>
          <a:bodyPr/>
          <a:lstStyle/>
          <a:p>
            <a:fld id="{A2319937-0B8D-9A49-8EF5-04B6AE50A6B9}" type="slidenum">
              <a:rPr lang="en-US" smtClean="0"/>
              <a:t>9</a:t>
            </a:fld>
            <a:endParaRPr lang="en-US"/>
          </a:p>
        </p:txBody>
      </p:sp>
    </p:spTree>
    <p:extLst>
      <p:ext uri="{BB962C8B-B14F-4D97-AF65-F5344CB8AC3E}">
        <p14:creationId xmlns:p14="http://schemas.microsoft.com/office/powerpoint/2010/main" val="1551316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34</a:t>
            </a:fld>
            <a:endParaRPr lang="en-US"/>
          </a:p>
        </p:txBody>
      </p:sp>
    </p:spTree>
    <p:extLst>
      <p:ext uri="{BB962C8B-B14F-4D97-AF65-F5344CB8AC3E}">
        <p14:creationId xmlns:p14="http://schemas.microsoft.com/office/powerpoint/2010/main" val="3505282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35</a:t>
            </a:fld>
            <a:endParaRPr lang="en-US"/>
          </a:p>
        </p:txBody>
      </p:sp>
    </p:spTree>
    <p:extLst>
      <p:ext uri="{BB962C8B-B14F-4D97-AF65-F5344CB8AC3E}">
        <p14:creationId xmlns:p14="http://schemas.microsoft.com/office/powerpoint/2010/main" val="1699351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55</a:t>
            </a:fld>
            <a:endParaRPr lang="en-US"/>
          </a:p>
        </p:txBody>
      </p:sp>
    </p:spTree>
    <p:extLst>
      <p:ext uri="{BB962C8B-B14F-4D97-AF65-F5344CB8AC3E}">
        <p14:creationId xmlns:p14="http://schemas.microsoft.com/office/powerpoint/2010/main" val="118215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task I’d normally just do in Sierra but using as a demo for moving data back into Review Files</a:t>
            </a:r>
          </a:p>
        </p:txBody>
      </p:sp>
      <p:sp>
        <p:nvSpPr>
          <p:cNvPr id="4" name="Slide Number Placeholder 3"/>
          <p:cNvSpPr>
            <a:spLocks noGrp="1"/>
          </p:cNvSpPr>
          <p:nvPr>
            <p:ph type="sldNum" sz="quarter" idx="10"/>
          </p:nvPr>
        </p:nvSpPr>
        <p:spPr/>
        <p:txBody>
          <a:bodyPr/>
          <a:lstStyle/>
          <a:p>
            <a:fld id="{A2319937-0B8D-9A49-8EF5-04B6AE50A6B9}" type="slidenum">
              <a:rPr lang="en-US" smtClean="0"/>
              <a:t>56</a:t>
            </a:fld>
            <a:endParaRPr lang="en-US"/>
          </a:p>
        </p:txBody>
      </p:sp>
    </p:spTree>
    <p:extLst>
      <p:ext uri="{BB962C8B-B14F-4D97-AF65-F5344CB8AC3E}">
        <p14:creationId xmlns:p14="http://schemas.microsoft.com/office/powerpoint/2010/main" val="728994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task I’d normally just do in Sierra but using as a demo for moving data back into Review Files</a:t>
            </a:r>
          </a:p>
        </p:txBody>
      </p:sp>
      <p:sp>
        <p:nvSpPr>
          <p:cNvPr id="4" name="Slide Number Placeholder 3"/>
          <p:cNvSpPr>
            <a:spLocks noGrp="1"/>
          </p:cNvSpPr>
          <p:nvPr>
            <p:ph type="sldNum" sz="quarter" idx="10"/>
          </p:nvPr>
        </p:nvSpPr>
        <p:spPr/>
        <p:txBody>
          <a:bodyPr/>
          <a:lstStyle/>
          <a:p>
            <a:fld id="{A2319937-0B8D-9A49-8EF5-04B6AE50A6B9}" type="slidenum">
              <a:rPr lang="en-US" smtClean="0"/>
              <a:t>57</a:t>
            </a:fld>
            <a:endParaRPr lang="en-US"/>
          </a:p>
        </p:txBody>
      </p:sp>
    </p:spTree>
    <p:extLst>
      <p:ext uri="{BB962C8B-B14F-4D97-AF65-F5344CB8AC3E}">
        <p14:creationId xmlns:p14="http://schemas.microsoft.com/office/powerpoint/2010/main" val="2898276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task I’d normally just do in Sierra but using as a demo for moving data back into Review Files</a:t>
            </a:r>
          </a:p>
        </p:txBody>
      </p:sp>
      <p:sp>
        <p:nvSpPr>
          <p:cNvPr id="4" name="Slide Number Placeholder 3"/>
          <p:cNvSpPr>
            <a:spLocks noGrp="1"/>
          </p:cNvSpPr>
          <p:nvPr>
            <p:ph type="sldNum" sz="quarter" idx="10"/>
          </p:nvPr>
        </p:nvSpPr>
        <p:spPr/>
        <p:txBody>
          <a:bodyPr/>
          <a:lstStyle/>
          <a:p>
            <a:fld id="{A2319937-0B8D-9A49-8EF5-04B6AE50A6B9}" type="slidenum">
              <a:rPr lang="en-US" smtClean="0"/>
              <a:t>58</a:t>
            </a:fld>
            <a:endParaRPr lang="en-US"/>
          </a:p>
        </p:txBody>
      </p:sp>
    </p:spTree>
    <p:extLst>
      <p:ext uri="{BB962C8B-B14F-4D97-AF65-F5344CB8AC3E}">
        <p14:creationId xmlns:p14="http://schemas.microsoft.com/office/powerpoint/2010/main" val="1417968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task I’d normally just do in Sierra but using as a demo for moving data back into Review Files</a:t>
            </a:r>
          </a:p>
        </p:txBody>
      </p:sp>
      <p:sp>
        <p:nvSpPr>
          <p:cNvPr id="4" name="Slide Number Placeholder 3"/>
          <p:cNvSpPr>
            <a:spLocks noGrp="1"/>
          </p:cNvSpPr>
          <p:nvPr>
            <p:ph type="sldNum" sz="quarter" idx="10"/>
          </p:nvPr>
        </p:nvSpPr>
        <p:spPr/>
        <p:txBody>
          <a:bodyPr/>
          <a:lstStyle/>
          <a:p>
            <a:fld id="{A2319937-0B8D-9A49-8EF5-04B6AE50A6B9}" type="slidenum">
              <a:rPr lang="en-US" smtClean="0"/>
              <a:t>59</a:t>
            </a:fld>
            <a:endParaRPr lang="en-US"/>
          </a:p>
        </p:txBody>
      </p:sp>
    </p:spTree>
    <p:extLst>
      <p:ext uri="{BB962C8B-B14F-4D97-AF65-F5344CB8AC3E}">
        <p14:creationId xmlns:p14="http://schemas.microsoft.com/office/powerpoint/2010/main" val="238646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task I’d normally just do in Sierra but using as a demo for moving data back into Review Files</a:t>
            </a:r>
          </a:p>
        </p:txBody>
      </p:sp>
      <p:sp>
        <p:nvSpPr>
          <p:cNvPr id="4" name="Slide Number Placeholder 3"/>
          <p:cNvSpPr>
            <a:spLocks noGrp="1"/>
          </p:cNvSpPr>
          <p:nvPr>
            <p:ph type="sldNum" sz="quarter" idx="10"/>
          </p:nvPr>
        </p:nvSpPr>
        <p:spPr/>
        <p:txBody>
          <a:bodyPr/>
          <a:lstStyle/>
          <a:p>
            <a:fld id="{A2319937-0B8D-9A49-8EF5-04B6AE50A6B9}" type="slidenum">
              <a:rPr lang="en-US" smtClean="0"/>
              <a:t>60</a:t>
            </a:fld>
            <a:endParaRPr lang="en-US"/>
          </a:p>
        </p:txBody>
      </p:sp>
    </p:spTree>
    <p:extLst>
      <p:ext uri="{BB962C8B-B14F-4D97-AF65-F5344CB8AC3E}">
        <p14:creationId xmlns:p14="http://schemas.microsoft.com/office/powerpoint/2010/main" val="574990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61</a:t>
            </a:fld>
            <a:endParaRPr lang="en-US"/>
          </a:p>
        </p:txBody>
      </p:sp>
    </p:spTree>
    <p:extLst>
      <p:ext uri="{BB962C8B-B14F-4D97-AF65-F5344CB8AC3E}">
        <p14:creationId xmlns:p14="http://schemas.microsoft.com/office/powerpoint/2010/main" val="1699763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the monthly Bib record delete later in the presentation</a:t>
            </a:r>
          </a:p>
        </p:txBody>
      </p:sp>
      <p:sp>
        <p:nvSpPr>
          <p:cNvPr id="4" name="Slide Number Placeholder 3"/>
          <p:cNvSpPr>
            <a:spLocks noGrp="1"/>
          </p:cNvSpPr>
          <p:nvPr>
            <p:ph type="sldNum" sz="quarter" idx="10"/>
          </p:nvPr>
        </p:nvSpPr>
        <p:spPr/>
        <p:txBody>
          <a:bodyPr/>
          <a:lstStyle/>
          <a:p>
            <a:fld id="{A2319937-0B8D-9A49-8EF5-04B6AE50A6B9}" type="slidenum">
              <a:rPr lang="en-US" smtClean="0"/>
              <a:t>72</a:t>
            </a:fld>
            <a:endParaRPr lang="en-US"/>
          </a:p>
        </p:txBody>
      </p:sp>
    </p:spTree>
    <p:extLst>
      <p:ext uri="{BB962C8B-B14F-4D97-AF65-F5344CB8AC3E}">
        <p14:creationId xmlns:p14="http://schemas.microsoft.com/office/powerpoint/2010/main" val="99106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the monthly Bib record delete later in the presentation</a:t>
            </a:r>
          </a:p>
        </p:txBody>
      </p:sp>
      <p:sp>
        <p:nvSpPr>
          <p:cNvPr id="4" name="Slide Number Placeholder 3"/>
          <p:cNvSpPr>
            <a:spLocks noGrp="1"/>
          </p:cNvSpPr>
          <p:nvPr>
            <p:ph type="sldNum" sz="quarter" idx="10"/>
          </p:nvPr>
        </p:nvSpPr>
        <p:spPr/>
        <p:txBody>
          <a:bodyPr/>
          <a:lstStyle/>
          <a:p>
            <a:fld id="{A2319937-0B8D-9A49-8EF5-04B6AE50A6B9}" type="slidenum">
              <a:rPr lang="en-US" smtClean="0"/>
              <a:t>10</a:t>
            </a:fld>
            <a:endParaRPr lang="en-US"/>
          </a:p>
        </p:txBody>
      </p:sp>
    </p:spTree>
    <p:extLst>
      <p:ext uri="{BB962C8B-B14F-4D97-AF65-F5344CB8AC3E}">
        <p14:creationId xmlns:p14="http://schemas.microsoft.com/office/powerpoint/2010/main" val="146715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11</a:t>
            </a:fld>
            <a:endParaRPr lang="en-US"/>
          </a:p>
        </p:txBody>
      </p:sp>
    </p:spTree>
    <p:extLst>
      <p:ext uri="{BB962C8B-B14F-4D97-AF65-F5344CB8AC3E}">
        <p14:creationId xmlns:p14="http://schemas.microsoft.com/office/powerpoint/2010/main" val="234555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the monthly Bib record delete later in the presentation</a:t>
            </a:r>
          </a:p>
        </p:txBody>
      </p:sp>
      <p:sp>
        <p:nvSpPr>
          <p:cNvPr id="4" name="Slide Number Placeholder 3"/>
          <p:cNvSpPr>
            <a:spLocks noGrp="1"/>
          </p:cNvSpPr>
          <p:nvPr>
            <p:ph type="sldNum" sz="quarter" idx="10"/>
          </p:nvPr>
        </p:nvSpPr>
        <p:spPr/>
        <p:txBody>
          <a:bodyPr/>
          <a:lstStyle/>
          <a:p>
            <a:fld id="{A2319937-0B8D-9A49-8EF5-04B6AE50A6B9}" type="slidenum">
              <a:rPr lang="en-US" smtClean="0"/>
              <a:t>14</a:t>
            </a:fld>
            <a:endParaRPr lang="en-US"/>
          </a:p>
        </p:txBody>
      </p:sp>
    </p:spTree>
    <p:extLst>
      <p:ext uri="{BB962C8B-B14F-4D97-AF65-F5344CB8AC3E}">
        <p14:creationId xmlns:p14="http://schemas.microsoft.com/office/powerpoint/2010/main" val="188212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15</a:t>
            </a:fld>
            <a:endParaRPr lang="en-US"/>
          </a:p>
        </p:txBody>
      </p:sp>
    </p:spTree>
    <p:extLst>
      <p:ext uri="{BB962C8B-B14F-4D97-AF65-F5344CB8AC3E}">
        <p14:creationId xmlns:p14="http://schemas.microsoft.com/office/powerpoint/2010/main" val="373439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16</a:t>
            </a:fld>
            <a:endParaRPr lang="en-US"/>
          </a:p>
        </p:txBody>
      </p:sp>
    </p:spTree>
    <p:extLst>
      <p:ext uri="{BB962C8B-B14F-4D97-AF65-F5344CB8AC3E}">
        <p14:creationId xmlns:p14="http://schemas.microsoft.com/office/powerpoint/2010/main" val="43826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17</a:t>
            </a:fld>
            <a:endParaRPr lang="en-US"/>
          </a:p>
        </p:txBody>
      </p:sp>
    </p:spTree>
    <p:extLst>
      <p:ext uri="{BB962C8B-B14F-4D97-AF65-F5344CB8AC3E}">
        <p14:creationId xmlns:p14="http://schemas.microsoft.com/office/powerpoint/2010/main" val="273894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19937-0B8D-9A49-8EF5-04B6AE50A6B9}" type="slidenum">
              <a:rPr lang="en-US" smtClean="0"/>
              <a:t>18</a:t>
            </a:fld>
            <a:endParaRPr lang="en-US"/>
          </a:p>
        </p:txBody>
      </p:sp>
    </p:spTree>
    <p:extLst>
      <p:ext uri="{BB962C8B-B14F-4D97-AF65-F5344CB8AC3E}">
        <p14:creationId xmlns:p14="http://schemas.microsoft.com/office/powerpoint/2010/main" val="2352783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3146424"/>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9FCF541D-8C8B-7A45-945C-5938E54D8251}"/>
              </a:ext>
            </a:extLst>
          </p:cNvPr>
          <p:cNvSpPr txBox="1"/>
          <p:nvPr userDrawn="1"/>
        </p:nvSpPr>
        <p:spPr>
          <a:xfrm>
            <a:off x="3886249" y="6341217"/>
            <a:ext cx="6548486" cy="372794"/>
          </a:xfrm>
          <a:prstGeom prst="rect">
            <a:avLst/>
          </a:prstGeom>
          <a:noFill/>
          <a:effectLst/>
        </p:spPr>
        <p:txBody>
          <a:bodyPr wrap="square" rtlCol="0">
            <a:spAutoFit/>
          </a:bodyPr>
          <a:lstStyle/>
          <a:p>
            <a:pPr algn="r">
              <a:lnSpc>
                <a:spcPts val="2440"/>
              </a:lnSpc>
            </a:pPr>
            <a:r>
              <a:rPr lang="en-US" sz="1700" b="0" baseline="0" dirty="0">
                <a:solidFill>
                  <a:srgbClr val="463A5D"/>
                </a:solidFill>
              </a:rPr>
              <a:t>Tuesday, April 5, 2022</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dirty="0">
                <a:solidFill>
                  <a:schemeClr val="bg1"/>
                </a:solidFill>
              </a:rPr>
              <a:t>#IUG2021</a:t>
            </a:r>
            <a:endParaRPr lang="en-US" sz="1600" baseline="30000" dirty="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sp>
        <p:nvSpPr>
          <p:cNvPr id="21" name="Freeform 20">
            <a:extLst>
              <a:ext uri="{FF2B5EF4-FFF2-40B4-BE49-F238E27FC236}">
                <a16:creationId xmlns:a16="http://schemas.microsoft.com/office/drawing/2014/main" id="{53D7CC4F-0F99-F244-BD52-75BBDFEE618C}"/>
              </a:ext>
            </a:extLst>
          </p:cNvPr>
          <p:cNvSpPr/>
          <p:nvPr userDrawn="1"/>
        </p:nvSpPr>
        <p:spPr>
          <a:xfrm>
            <a:off x="9732157" y="1503340"/>
            <a:ext cx="1405156" cy="1278138"/>
          </a:xfrm>
          <a:custGeom>
            <a:avLst/>
            <a:gdLst>
              <a:gd name="connsiteX0" fmla="*/ 702578 w 1405156"/>
              <a:gd name="connsiteY0" fmla="*/ 0 h 1278138"/>
              <a:gd name="connsiteX1" fmla="*/ 1405156 w 1405156"/>
              <a:gd name="connsiteY1" fmla="*/ 702578 h 1278138"/>
              <a:gd name="connsiteX2" fmla="*/ 1199376 w 1405156"/>
              <a:gd name="connsiteY2" fmla="*/ 1199376 h 1278138"/>
              <a:gd name="connsiteX3" fmla="*/ 1103915 w 1405156"/>
              <a:gd name="connsiteY3" fmla="*/ 1278138 h 1278138"/>
              <a:gd name="connsiteX4" fmla="*/ 301241 w 1405156"/>
              <a:gd name="connsiteY4" fmla="*/ 1278138 h 1278138"/>
              <a:gd name="connsiteX5" fmla="*/ 205780 w 1405156"/>
              <a:gd name="connsiteY5" fmla="*/ 1199376 h 1278138"/>
              <a:gd name="connsiteX6" fmla="*/ 0 w 1405156"/>
              <a:gd name="connsiteY6" fmla="*/ 702578 h 1278138"/>
              <a:gd name="connsiteX7" fmla="*/ 702578 w 1405156"/>
              <a:gd name="connsiteY7" fmla="*/ 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5156" h="1278138">
                <a:moveTo>
                  <a:pt x="702578" y="0"/>
                </a:moveTo>
                <a:cubicBezTo>
                  <a:pt x="1090601" y="0"/>
                  <a:pt x="1405156" y="314555"/>
                  <a:pt x="1405156" y="702578"/>
                </a:cubicBezTo>
                <a:cubicBezTo>
                  <a:pt x="1405156" y="896589"/>
                  <a:pt x="1326517" y="1072234"/>
                  <a:pt x="1199376" y="1199376"/>
                </a:cubicBezTo>
                <a:lnTo>
                  <a:pt x="1103915" y="1278138"/>
                </a:lnTo>
                <a:lnTo>
                  <a:pt x="301241" y="1278138"/>
                </a:lnTo>
                <a:lnTo>
                  <a:pt x="205780" y="1199376"/>
                </a:lnTo>
                <a:cubicBezTo>
                  <a:pt x="78639" y="1072234"/>
                  <a:pt x="0" y="896589"/>
                  <a:pt x="0" y="702578"/>
                </a:cubicBezTo>
                <a:cubicBezTo>
                  <a:pt x="0" y="314555"/>
                  <a:pt x="314555" y="0"/>
                  <a:pt x="7025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C5EFDC56-97C8-F84B-BEF5-C4621F08BA45}"/>
              </a:ext>
            </a:extLst>
          </p:cNvPr>
          <p:cNvSpPr/>
          <p:nvPr userDrawn="1"/>
        </p:nvSpPr>
        <p:spPr>
          <a:xfrm>
            <a:off x="10212753" y="4059084"/>
            <a:ext cx="1849120" cy="13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2;p15" descr="Graphical user interface, application&#10;&#10;Description automatically generated">
            <a:extLst>
              <a:ext uri="{FF2B5EF4-FFF2-40B4-BE49-F238E27FC236}">
                <a16:creationId xmlns:a16="http://schemas.microsoft.com/office/drawing/2014/main" id="{5867D1EF-268A-402B-AD1A-08273D38D03A}"/>
              </a:ext>
            </a:extLst>
          </p:cNvPr>
          <p:cNvPicPr preferRelativeResize="0"/>
          <p:nvPr userDrawn="1"/>
        </p:nvPicPr>
        <p:blipFill rotWithShape="1">
          <a:blip r:embed="rId3">
            <a:alphaModFix/>
          </a:blip>
          <a:srcRect/>
          <a:stretch/>
        </p:blipFill>
        <p:spPr>
          <a:xfrm>
            <a:off x="3536215" y="219074"/>
            <a:ext cx="5119569" cy="2543645"/>
          </a:xfrm>
          <a:prstGeom prst="rect">
            <a:avLst/>
          </a:prstGeom>
          <a:noFill/>
          <a:ln>
            <a:noFill/>
          </a:ln>
        </p:spPr>
      </p:pic>
      <p:sp>
        <p:nvSpPr>
          <p:cNvPr id="12" name="Google Shape;16;p15">
            <a:extLst>
              <a:ext uri="{FF2B5EF4-FFF2-40B4-BE49-F238E27FC236}">
                <a16:creationId xmlns:a16="http://schemas.microsoft.com/office/drawing/2014/main" id="{97AD4C36-432D-4E3E-ADF3-CDFE49E6874D}"/>
              </a:ext>
            </a:extLst>
          </p:cNvPr>
          <p:cNvSpPr/>
          <p:nvPr userDrawn="1"/>
        </p:nvSpPr>
        <p:spPr>
          <a:xfrm>
            <a:off x="-1" y="2796513"/>
            <a:ext cx="12192002" cy="3395316"/>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4686638A-9C89-C44E-B6A0-E4BED890833D}"/>
              </a:ext>
            </a:extLst>
          </p:cNvPr>
          <p:cNvSpPr>
            <a:spLocks noGrp="1"/>
          </p:cNvSpPr>
          <p:nvPr>
            <p:ph type="ctrTitle" hasCustomPrompt="1"/>
          </p:nvPr>
        </p:nvSpPr>
        <p:spPr>
          <a:xfrm>
            <a:off x="1278405" y="3428999"/>
            <a:ext cx="8996515" cy="1065179"/>
          </a:xfrm>
        </p:spPr>
        <p:txBody>
          <a:bodyPr anchor="t" anchorCtr="0">
            <a:normAutofit/>
          </a:bodyPr>
          <a:lstStyle>
            <a:lvl1pPr algn="ctr">
              <a:defRPr lang="en-US" b="0" i="0" smtClean="0">
                <a:solidFill>
                  <a:schemeClr val="bg1"/>
                </a:solidFill>
                <a:effectLst/>
              </a:defRPr>
            </a:lvl1pPr>
          </a:lstStyle>
          <a:p>
            <a:r>
              <a:rPr lang="en-US" b="0" i="0" dirty="0">
                <a:solidFill>
                  <a:srgbClr val="444444"/>
                </a:solidFill>
                <a:effectLst/>
                <a:latin typeface="Calibri" panose="020F0502020204030204" pitchFamily="34" charset="0"/>
              </a:rPr>
              <a:t>Finding Messy Data: Create Lists and Excel</a:t>
            </a:r>
            <a:endParaRPr lang="en-US" dirty="0"/>
          </a:p>
        </p:txBody>
      </p:sp>
      <p:pic>
        <p:nvPicPr>
          <p:cNvPr id="17" name="Google Shape;14;p14">
            <a:extLst>
              <a:ext uri="{FF2B5EF4-FFF2-40B4-BE49-F238E27FC236}">
                <a16:creationId xmlns:a16="http://schemas.microsoft.com/office/drawing/2014/main" id="{C033C878-FC01-4B5D-8A3F-27AE8BDE8BCC}"/>
              </a:ext>
            </a:extLst>
          </p:cNvPr>
          <p:cNvPicPr preferRelativeResize="0"/>
          <p:nvPr userDrawn="1"/>
        </p:nvPicPr>
        <p:blipFill rotWithShape="1">
          <a:blip r:embed="rId4">
            <a:alphaModFix/>
          </a:blip>
          <a:srcRect/>
          <a:stretch/>
        </p:blipFill>
        <p:spPr>
          <a:xfrm>
            <a:off x="272347" y="6468693"/>
            <a:ext cx="279846" cy="223877"/>
          </a:xfrm>
          <a:prstGeom prst="rect">
            <a:avLst/>
          </a:prstGeom>
          <a:noFill/>
          <a:ln>
            <a:noFill/>
          </a:ln>
        </p:spPr>
      </p:pic>
      <p:sp>
        <p:nvSpPr>
          <p:cNvPr id="19" name="Google Shape;13;p14">
            <a:extLst>
              <a:ext uri="{FF2B5EF4-FFF2-40B4-BE49-F238E27FC236}">
                <a16:creationId xmlns:a16="http://schemas.microsoft.com/office/drawing/2014/main" id="{54EE3B14-66F4-4BB3-B48A-6E24C0CC59D2}"/>
              </a:ext>
            </a:extLst>
          </p:cNvPr>
          <p:cNvSpPr txBox="1"/>
          <p:nvPr userDrawn="1"/>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75358"/>
                </a:solidFill>
                <a:latin typeface="Arial"/>
                <a:ea typeface="Arial"/>
                <a:cs typeface="Arial"/>
                <a:sym typeface="Arial"/>
              </a:rPr>
              <a:t>#IUG2022</a:t>
            </a:r>
            <a:endParaRPr sz="1600" b="0" i="0" u="none" strike="noStrike" cap="none" baseline="30000" dirty="0">
              <a:solidFill>
                <a:srgbClr val="575358"/>
              </a:solidFill>
              <a:latin typeface="Arial"/>
              <a:ea typeface="Arial"/>
              <a:cs typeface="Arial"/>
              <a:sym typeface="Arial"/>
            </a:endParaRPr>
          </a:p>
        </p:txBody>
      </p:sp>
    </p:spTree>
    <p:extLst>
      <p:ext uri="{BB962C8B-B14F-4D97-AF65-F5344CB8AC3E}">
        <p14:creationId xmlns:p14="http://schemas.microsoft.com/office/powerpoint/2010/main" val="914892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a:p>
        </p:txBody>
      </p:sp>
      <p:sp>
        <p:nvSpPr>
          <p:cNvPr id="5" name="Google Shape;29;p17">
            <a:extLst>
              <a:ext uri="{FF2B5EF4-FFF2-40B4-BE49-F238E27FC236}">
                <a16:creationId xmlns:a16="http://schemas.microsoft.com/office/drawing/2014/main" id="{7B2B8E6A-2140-46B9-869B-5F61BA99CD94}"/>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
        <p:nvSpPr>
          <p:cNvPr id="6" name="Google Shape;29;p17">
            <a:extLst>
              <a:ext uri="{FF2B5EF4-FFF2-40B4-BE49-F238E27FC236}">
                <a16:creationId xmlns:a16="http://schemas.microsoft.com/office/drawing/2014/main" id="{E57B1AB0-32A3-475A-AB53-73ED28F5EBD1}"/>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6FD472-543E-8D44-9954-E1602994A676}"/>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a:t>Click to add section title</a:t>
            </a:r>
          </a:p>
        </p:txBody>
      </p:sp>
      <p:sp>
        <p:nvSpPr>
          <p:cNvPr id="4" name="Google Shape;29;p17">
            <a:extLst>
              <a:ext uri="{FF2B5EF4-FFF2-40B4-BE49-F238E27FC236}">
                <a16:creationId xmlns:a16="http://schemas.microsoft.com/office/drawing/2014/main" id="{686EA2D1-517D-4B4B-AC6A-51B61C18D8EF}"/>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16368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186919"/>
            <a:ext cx="5486400" cy="798020"/>
          </a:xfrm>
        </p:spPr>
        <p:txBody>
          <a:bodyPr>
            <a:normAutofit/>
          </a:bodyPr>
          <a:lstStyle>
            <a:lvl1pPr marL="0" indent="0" algn="ctr">
              <a:buNone/>
              <a:defRPr sz="6000" b="1">
                <a:solidFill>
                  <a:srgbClr val="0047BA"/>
                </a:solidFill>
              </a:defRPr>
            </a:lvl1pPr>
          </a:lstStyle>
          <a:p>
            <a:pPr lvl="0"/>
            <a:r>
              <a:rPr lang="en-US"/>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3647418"/>
            <a:ext cx="4224337" cy="955675"/>
          </a:xfrm>
        </p:spPr>
        <p:txBody>
          <a:bodyPr>
            <a:normAutofit/>
          </a:bodyPr>
          <a:lstStyle>
            <a:lvl1pPr marL="0" indent="0" algn="ctr">
              <a:buNone/>
              <a:defRPr sz="2800">
                <a:solidFill>
                  <a:srgbClr val="463A5D"/>
                </a:solidFill>
              </a:defRPr>
            </a:lvl1pPr>
          </a:lstStyle>
          <a:p>
            <a:pPr lvl="0"/>
            <a:r>
              <a:rPr lang="en-US"/>
              <a:t>Questions?</a:t>
            </a:r>
          </a:p>
        </p:txBody>
      </p:sp>
      <p:sp>
        <p:nvSpPr>
          <p:cNvPr id="4" name="Google Shape;29;p17">
            <a:extLst>
              <a:ext uri="{FF2B5EF4-FFF2-40B4-BE49-F238E27FC236}">
                <a16:creationId xmlns:a16="http://schemas.microsoft.com/office/drawing/2014/main" id="{57E1D30D-2DF4-4313-AE35-8AFE6809CAE5}"/>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32849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Google Shape;29;p17">
            <a:extLst>
              <a:ext uri="{FF2B5EF4-FFF2-40B4-BE49-F238E27FC236}">
                <a16:creationId xmlns:a16="http://schemas.microsoft.com/office/drawing/2014/main" id="{098C7511-BBC5-462B-8374-DCCF39AB405B}"/>
              </a:ext>
            </a:extLst>
          </p:cNvPr>
          <p:cNvSpPr/>
          <p:nvPr userDrawn="1"/>
        </p:nvSpPr>
        <p:spPr>
          <a:xfrm>
            <a:off x="0" y="65127"/>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itle 5">
            <a:extLst>
              <a:ext uri="{FF2B5EF4-FFF2-40B4-BE49-F238E27FC236}">
                <a16:creationId xmlns:a16="http://schemas.microsoft.com/office/drawing/2014/main" id="{4C523294-14F1-4FB1-93A1-3C919DAD9181}"/>
              </a:ext>
            </a:extLst>
          </p:cNvPr>
          <p:cNvSpPr>
            <a:spLocks noGrp="1"/>
          </p:cNvSpPr>
          <p:nvPr>
            <p:ph type="title"/>
          </p:nvPr>
        </p:nvSpPr>
        <p:spPr>
          <a:xfrm>
            <a:off x="936620" y="237944"/>
            <a:ext cx="10515600" cy="589788"/>
          </a:xfrm>
        </p:spPr>
        <p:txBody>
          <a:bodyPr/>
          <a:lstStyle>
            <a:lvl1pPr>
              <a:lnSpc>
                <a:spcPct val="100000"/>
              </a:lnSpc>
              <a:defRPr>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059741A-3681-42C1-B617-BA46F1C6977D}"/>
              </a:ext>
            </a:extLst>
          </p:cNvPr>
          <p:cNvSpPr>
            <a:spLocks noGrp="1"/>
          </p:cNvSpPr>
          <p:nvPr>
            <p:ph idx="1"/>
          </p:nvPr>
        </p:nvSpPr>
        <p:spPr>
          <a:xfrm>
            <a:off x="516565" y="1065676"/>
            <a:ext cx="11083555" cy="5292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54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ubtitle and Two Bullets">
    <p:spTree>
      <p:nvGrpSpPr>
        <p:cNvPr id="1" name=""/>
        <p:cNvGrpSpPr/>
        <p:nvPr/>
      </p:nvGrpSpPr>
      <p:grpSpPr>
        <a:xfrm>
          <a:off x="0" y="0"/>
          <a:ext cx="0" cy="0"/>
          <a:chOff x="0" y="0"/>
          <a:chExt cx="0" cy="0"/>
        </a:xfrm>
      </p:grpSpPr>
      <p:sp>
        <p:nvSpPr>
          <p:cNvPr id="7" name="Google Shape;29;p17">
            <a:extLst>
              <a:ext uri="{FF2B5EF4-FFF2-40B4-BE49-F238E27FC236}">
                <a16:creationId xmlns:a16="http://schemas.microsoft.com/office/drawing/2014/main" id="{9F9C6CBF-2433-4AE3-93FA-706B106EE7D3}"/>
              </a:ext>
            </a:extLst>
          </p:cNvPr>
          <p:cNvSpPr/>
          <p:nvPr userDrawn="1"/>
        </p:nvSpPr>
        <p:spPr>
          <a:xfrm>
            <a:off x="-2" y="65127"/>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itle 5">
            <a:extLst>
              <a:ext uri="{FF2B5EF4-FFF2-40B4-BE49-F238E27FC236}">
                <a16:creationId xmlns:a16="http://schemas.microsoft.com/office/drawing/2014/main" id="{4C523294-14F1-4FB1-93A1-3C919DAD9181}"/>
              </a:ext>
            </a:extLst>
          </p:cNvPr>
          <p:cNvSpPr>
            <a:spLocks noGrp="1"/>
          </p:cNvSpPr>
          <p:nvPr>
            <p:ph type="title"/>
          </p:nvPr>
        </p:nvSpPr>
        <p:spPr>
          <a:xfrm>
            <a:off x="936620" y="237944"/>
            <a:ext cx="10515600" cy="589788"/>
          </a:xfrm>
        </p:spPr>
        <p:txBody>
          <a:bodyPr/>
          <a:lstStyle>
            <a:lvl1pPr>
              <a:lnSpc>
                <a:spcPct val="100000"/>
              </a:lnSpc>
              <a:defRPr>
                <a:solidFill>
                  <a:schemeClr val="bg1"/>
                </a:solidFill>
              </a:defRPr>
            </a:lvl1pPr>
          </a:lstStyle>
          <a:p>
            <a:r>
              <a:rPr lang="en-US" dirty="0"/>
              <a:t>Click to edit Master title style</a:t>
            </a:r>
          </a:p>
        </p:txBody>
      </p:sp>
      <p:sp>
        <p:nvSpPr>
          <p:cNvPr id="6" name="Content Placeholder 8">
            <a:extLst>
              <a:ext uri="{FF2B5EF4-FFF2-40B4-BE49-F238E27FC236}">
                <a16:creationId xmlns:a16="http://schemas.microsoft.com/office/drawing/2014/main" id="{61A7F9B1-1F9D-46AE-A51F-E0DB9F2D7D1E}"/>
              </a:ext>
            </a:extLst>
          </p:cNvPr>
          <p:cNvSpPr>
            <a:spLocks noGrp="1"/>
          </p:cNvSpPr>
          <p:nvPr>
            <p:ph sz="quarter" idx="26"/>
          </p:nvPr>
        </p:nvSpPr>
        <p:spPr>
          <a:xfrm>
            <a:off x="838430" y="1678799"/>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B6C6D785-BD29-44AB-AEEC-364E9CDDDDB3}"/>
              </a:ext>
            </a:extLst>
          </p:cNvPr>
          <p:cNvSpPr>
            <a:spLocks noGrp="1"/>
          </p:cNvSpPr>
          <p:nvPr>
            <p:ph sz="quarter" idx="27"/>
          </p:nvPr>
        </p:nvSpPr>
        <p:spPr>
          <a:xfrm>
            <a:off x="6218150" y="1678799"/>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3">
            <a:extLst>
              <a:ext uri="{FF2B5EF4-FFF2-40B4-BE49-F238E27FC236}">
                <a16:creationId xmlns:a16="http://schemas.microsoft.com/office/drawing/2014/main" id="{84CD9272-0EA0-4B49-ADCF-169DA926917C}"/>
              </a:ext>
            </a:extLst>
          </p:cNvPr>
          <p:cNvSpPr>
            <a:spLocks noGrp="1"/>
          </p:cNvSpPr>
          <p:nvPr>
            <p:ph type="body" sz="quarter" idx="25" hasCustomPrompt="1"/>
          </p:nvPr>
        </p:nvSpPr>
        <p:spPr>
          <a:xfrm>
            <a:off x="838430" y="98132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Tree>
    <p:extLst>
      <p:ext uri="{BB962C8B-B14F-4D97-AF65-F5344CB8AC3E}">
        <p14:creationId xmlns:p14="http://schemas.microsoft.com/office/powerpoint/2010/main" val="356592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with Logo" preserve="1">
  <p:cSld name="1_Title Slide with Logo">
    <p:spTree>
      <p:nvGrpSpPr>
        <p:cNvPr id="1" name="Shape 15"/>
        <p:cNvGrpSpPr/>
        <p:nvPr/>
      </p:nvGrpSpPr>
      <p:grpSpPr>
        <a:xfrm>
          <a:off x="0" y="0"/>
          <a:ext cx="0" cy="0"/>
          <a:chOff x="0" y="0"/>
          <a:chExt cx="0" cy="0"/>
        </a:xfrm>
      </p:grpSpPr>
      <p:sp>
        <p:nvSpPr>
          <p:cNvPr id="16" name="Google Shape;16;p15"/>
          <p:cNvSpPr/>
          <p:nvPr/>
        </p:nvSpPr>
        <p:spPr>
          <a:xfrm>
            <a:off x="-1" y="2796513"/>
            <a:ext cx="12192002" cy="3395316"/>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15"/>
          <p:cNvSpPr txBox="1">
            <a:spLocks noGrp="1"/>
          </p:cNvSpPr>
          <p:nvPr>
            <p:ph type="ctrTitle"/>
          </p:nvPr>
        </p:nvSpPr>
        <p:spPr>
          <a:xfrm>
            <a:off x="2629804" y="3107531"/>
            <a:ext cx="6932393" cy="75008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2622806" y="3942283"/>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body" idx="2"/>
          </p:nvPr>
        </p:nvSpPr>
        <p:spPr>
          <a:xfrm>
            <a:off x="2624931" y="5068970"/>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#IUG2021</a:t>
            </a:r>
            <a:endParaRPr sz="1600" b="0" i="0" u="none" strike="noStrike" cap="none" baseline="30000" dirty="0">
              <a:solidFill>
                <a:schemeClr val="lt1"/>
              </a:solidFill>
              <a:latin typeface="Arial"/>
              <a:ea typeface="Arial"/>
              <a:cs typeface="Arial"/>
              <a:sym typeface="Arial"/>
            </a:endParaRPr>
          </a:p>
        </p:txBody>
      </p:sp>
      <p:pic>
        <p:nvPicPr>
          <p:cNvPr id="21" name="Google Shape;21;p1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22" name="Google Shape;22;p15" descr="Graphical user interface, application&#10;&#10;Description automatically generated"/>
          <p:cNvPicPr preferRelativeResize="0"/>
          <p:nvPr/>
        </p:nvPicPr>
        <p:blipFill rotWithShape="1">
          <a:blip r:embed="rId3">
            <a:alphaModFix/>
          </a:blip>
          <a:srcRect/>
          <a:stretch/>
        </p:blipFill>
        <p:spPr>
          <a:xfrm>
            <a:off x="3536215" y="219074"/>
            <a:ext cx="5119569" cy="2543645"/>
          </a:xfrm>
          <a:prstGeom prst="rect">
            <a:avLst/>
          </a:prstGeom>
          <a:noFill/>
          <a:ln>
            <a:noFill/>
          </a:ln>
        </p:spPr>
      </p:pic>
      <p:sp>
        <p:nvSpPr>
          <p:cNvPr id="11" name="Google Shape;13;p14">
            <a:extLst>
              <a:ext uri="{FF2B5EF4-FFF2-40B4-BE49-F238E27FC236}">
                <a16:creationId xmlns:a16="http://schemas.microsoft.com/office/drawing/2014/main" id="{31D6E885-D0F1-408B-8417-CD60BF1063E5}"/>
              </a:ext>
            </a:extLst>
          </p:cNvPr>
          <p:cNvSpPr txBox="1"/>
          <p:nvPr userDrawn="1"/>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75358"/>
                </a:solidFill>
                <a:latin typeface="Arial"/>
                <a:ea typeface="Arial"/>
                <a:cs typeface="Arial"/>
                <a:sym typeface="Arial"/>
              </a:rPr>
              <a:t>#IUG2022</a:t>
            </a:r>
            <a:endParaRPr sz="1600" b="0" i="0" u="none" strike="noStrike" cap="none" baseline="30000" dirty="0">
              <a:solidFill>
                <a:srgbClr val="575358"/>
              </a:solidFill>
              <a:latin typeface="Arial"/>
              <a:ea typeface="Arial"/>
              <a:cs typeface="Arial"/>
              <a:sym typeface="Arial"/>
            </a:endParaRPr>
          </a:p>
        </p:txBody>
      </p:sp>
      <p:pic>
        <p:nvPicPr>
          <p:cNvPr id="14" name="Google Shape;14;p14">
            <a:extLst>
              <a:ext uri="{FF2B5EF4-FFF2-40B4-BE49-F238E27FC236}">
                <a16:creationId xmlns:a16="http://schemas.microsoft.com/office/drawing/2014/main" id="{3F2DFB34-1720-40AC-B080-C470AB410645}"/>
              </a:ext>
            </a:extLst>
          </p:cNvPr>
          <p:cNvPicPr preferRelativeResize="0"/>
          <p:nvPr userDrawn="1"/>
        </p:nvPicPr>
        <p:blipFill rotWithShape="1">
          <a:blip r:embed="rId4">
            <a:alphaModFix/>
          </a:blip>
          <a:srcRect/>
          <a:stretch/>
        </p:blipFill>
        <p:spPr>
          <a:xfrm>
            <a:off x="234477" y="6454820"/>
            <a:ext cx="279846" cy="223877"/>
          </a:xfrm>
          <a:prstGeom prst="rect">
            <a:avLst/>
          </a:prstGeom>
          <a:noFill/>
          <a:ln>
            <a:noFill/>
          </a:ln>
        </p:spPr>
      </p:pic>
    </p:spTree>
    <p:extLst>
      <p:ext uri="{BB962C8B-B14F-4D97-AF65-F5344CB8AC3E}">
        <p14:creationId xmlns:p14="http://schemas.microsoft.com/office/powerpoint/2010/main" val="198920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ation - Dark" preserve="1">
  <p:cSld name="1_Quotation - Dark">
    <p:spTree>
      <p:nvGrpSpPr>
        <p:cNvPr id="1" name="Shape 34"/>
        <p:cNvGrpSpPr/>
        <p:nvPr/>
      </p:nvGrpSpPr>
      <p:grpSpPr>
        <a:xfrm>
          <a:off x="0" y="0"/>
          <a:ext cx="0" cy="0"/>
          <a:chOff x="0" y="0"/>
          <a:chExt cx="0" cy="0"/>
        </a:xfrm>
      </p:grpSpPr>
      <p:sp>
        <p:nvSpPr>
          <p:cNvPr id="35" name="Google Shape;35;p20"/>
          <p:cNvSpPr/>
          <p:nvPr/>
        </p:nvSpPr>
        <p:spPr>
          <a:xfrm>
            <a:off x="-1" y="0"/>
            <a:ext cx="12192002" cy="6858000"/>
          </a:xfrm>
          <a:prstGeom prst="rect">
            <a:avLst/>
          </a:prstGeom>
          <a:gradFill>
            <a:gsLst>
              <a:gs pos="0">
                <a:srgbClr val="AFDECC"/>
              </a:gs>
              <a:gs pos="58000">
                <a:srgbClr val="237948"/>
              </a:gs>
              <a:gs pos="100000">
                <a:srgbClr val="575358"/>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Google Shape;36;p20"/>
          <p:cNvSpPr txBox="1">
            <a:spLocks noGrp="1"/>
          </p:cNvSpPr>
          <p:nvPr>
            <p:ph type="body" idx="1"/>
          </p:nvPr>
        </p:nvSpPr>
        <p:spPr>
          <a:xfrm>
            <a:off x="1572767" y="1971040"/>
            <a:ext cx="9043416" cy="2627326"/>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3600"/>
              <a:buFont typeface="Georgia"/>
              <a:buNone/>
              <a:defRPr sz="3600" b="0" i="1">
                <a:solidFill>
                  <a:schemeClr val="lt1"/>
                </a:solidFill>
                <a:latin typeface="Georgia"/>
                <a:ea typeface="Georgia"/>
                <a:cs typeface="Georgia"/>
                <a:sym typeface="Georgia"/>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body" idx="2"/>
          </p:nvPr>
        </p:nvSpPr>
        <p:spPr>
          <a:xfrm>
            <a:off x="1572767" y="4598366"/>
            <a:ext cx="9043416" cy="772160"/>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1400"/>
              <a:buFont typeface="Quattrocento Sans"/>
              <a:buNone/>
              <a:defRPr sz="1400" b="0" i="0">
                <a:solidFill>
                  <a:schemeClr val="lt1"/>
                </a:solidFill>
                <a:latin typeface="Quattrocento Sans"/>
                <a:ea typeface="Quattrocento Sans"/>
                <a:cs typeface="Quattrocento Sans"/>
                <a:sym typeface="Quattrocento Sans"/>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0"/>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9" name="Google Shape;39;p20"/>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#IUG2022</a:t>
            </a:r>
            <a:endParaRPr sz="1600" b="0" i="0" u="none" strike="noStrike" cap="none" baseline="30000" dirty="0">
              <a:solidFill>
                <a:schemeClr val="lt1"/>
              </a:solidFill>
              <a:latin typeface="Arial"/>
              <a:ea typeface="Arial"/>
              <a:cs typeface="Arial"/>
              <a:sym typeface="Arial"/>
            </a:endParaRPr>
          </a:p>
        </p:txBody>
      </p:sp>
      <p:pic>
        <p:nvPicPr>
          <p:cNvPr id="40" name="Google Shape;40;p20"/>
          <p:cNvPicPr preferRelativeResize="0"/>
          <p:nvPr/>
        </p:nvPicPr>
        <p:blipFill rotWithShape="1">
          <a:blip r:embed="rId2">
            <a:alphaModFix/>
          </a:blip>
          <a:srcRect/>
          <a:stretch/>
        </p:blipFill>
        <p:spPr>
          <a:xfrm>
            <a:off x="258456" y="6468692"/>
            <a:ext cx="262891" cy="210313"/>
          </a:xfrm>
          <a:prstGeom prst="rect">
            <a:avLst/>
          </a:prstGeom>
          <a:noFill/>
          <a:ln>
            <a:noFill/>
          </a:ln>
        </p:spPr>
      </p:pic>
      <p:pic>
        <p:nvPicPr>
          <p:cNvPr id="41" name="Google Shape;41;p20"/>
          <p:cNvPicPr preferRelativeResize="0"/>
          <p:nvPr/>
        </p:nvPicPr>
        <p:blipFill rotWithShape="1">
          <a:blip r:embed="rId3">
            <a:alphaModFix/>
          </a:blip>
          <a:srcRect/>
          <a:stretch/>
        </p:blipFill>
        <p:spPr>
          <a:xfrm>
            <a:off x="10862798" y="6190281"/>
            <a:ext cx="948776" cy="440419"/>
          </a:xfrm>
          <a:prstGeom prst="rect">
            <a:avLst/>
          </a:prstGeom>
          <a:noFill/>
          <a:ln>
            <a:noFill/>
          </a:ln>
        </p:spPr>
      </p:pic>
    </p:spTree>
    <p:extLst>
      <p:ext uri="{BB962C8B-B14F-4D97-AF65-F5344CB8AC3E}">
        <p14:creationId xmlns:p14="http://schemas.microsoft.com/office/powerpoint/2010/main" val="400671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
        <p:nvSpPr>
          <p:cNvPr id="5" name="Google Shape;29;p17">
            <a:extLst>
              <a:ext uri="{FF2B5EF4-FFF2-40B4-BE49-F238E27FC236}">
                <a16:creationId xmlns:a16="http://schemas.microsoft.com/office/drawing/2014/main" id="{86FA2EBA-283A-4E0C-B642-3867B5CE1C42}"/>
              </a:ext>
            </a:extLst>
          </p:cNvPr>
          <p:cNvSpPr/>
          <p:nvPr userDrawn="1"/>
        </p:nvSpPr>
        <p:spPr>
          <a:xfrm>
            <a:off x="0" y="523455"/>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0500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reserve="1">
  <p:cSld name="3_Title and Content">
    <p:spTree>
      <p:nvGrpSpPr>
        <p:cNvPr id="1" name="Shape 28"/>
        <p:cNvGrpSpPr/>
        <p:nvPr/>
      </p:nvGrpSpPr>
      <p:grpSpPr>
        <a:xfrm>
          <a:off x="0" y="0"/>
          <a:ext cx="0" cy="0"/>
          <a:chOff x="0" y="0"/>
          <a:chExt cx="0" cy="0"/>
        </a:xfrm>
      </p:grpSpPr>
      <p:sp>
        <p:nvSpPr>
          <p:cNvPr id="29" name="Google Shape;29;p17"/>
          <p:cNvSpPr/>
          <p:nvPr/>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17"/>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17"/>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3" name="Google Shape;33;p17"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extLst>
      <p:ext uri="{BB962C8B-B14F-4D97-AF65-F5344CB8AC3E}">
        <p14:creationId xmlns:p14="http://schemas.microsoft.com/office/powerpoint/2010/main" val="382070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Google Shape;29;p17">
            <a:extLst>
              <a:ext uri="{FF2B5EF4-FFF2-40B4-BE49-F238E27FC236}">
                <a16:creationId xmlns:a16="http://schemas.microsoft.com/office/drawing/2014/main" id="{995DC9F6-8B90-4CDA-86A5-64616F28ED79}"/>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395403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ubtitle and Two Bullets">
    <p:spTree>
      <p:nvGrpSpPr>
        <p:cNvPr id="1" name=""/>
        <p:cNvGrpSpPr/>
        <p:nvPr/>
      </p:nvGrpSpPr>
      <p:grpSpPr>
        <a:xfrm>
          <a:off x="0" y="0"/>
          <a:ext cx="0" cy="0"/>
          <a:chOff x="0" y="0"/>
          <a:chExt cx="0" cy="0"/>
        </a:xfrm>
      </p:grpSpPr>
      <p:sp>
        <p:nvSpPr>
          <p:cNvPr id="7" name="Google Shape;29;p17">
            <a:extLst>
              <a:ext uri="{FF2B5EF4-FFF2-40B4-BE49-F238E27FC236}">
                <a16:creationId xmlns:a16="http://schemas.microsoft.com/office/drawing/2014/main" id="{7E19A7CE-EA9E-41F4-AD26-1556DF26525F}"/>
              </a:ext>
            </a:extLst>
          </p:cNvPr>
          <p:cNvSpPr/>
          <p:nvPr userDrawn="1"/>
        </p:nvSpPr>
        <p:spPr>
          <a:xfrm>
            <a:off x="0" y="643274"/>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18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Two Bullets">
    <p:spTree>
      <p:nvGrpSpPr>
        <p:cNvPr id="1" name=""/>
        <p:cNvGrpSpPr/>
        <p:nvPr/>
      </p:nvGrpSpPr>
      <p:grpSpPr>
        <a:xfrm>
          <a:off x="0" y="0"/>
          <a:ext cx="0" cy="0"/>
          <a:chOff x="0" y="0"/>
          <a:chExt cx="0" cy="0"/>
        </a:xfrm>
      </p:grpSpPr>
      <p:sp>
        <p:nvSpPr>
          <p:cNvPr id="7" name="Google Shape;29;p17">
            <a:extLst>
              <a:ext uri="{FF2B5EF4-FFF2-40B4-BE49-F238E27FC236}">
                <a16:creationId xmlns:a16="http://schemas.microsoft.com/office/drawing/2014/main" id="{BC470D6B-05A7-4E6A-B459-995FC010FCEC}"/>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18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Google Shape;29;p17">
            <a:extLst>
              <a:ext uri="{FF2B5EF4-FFF2-40B4-BE49-F238E27FC236}">
                <a16:creationId xmlns:a16="http://schemas.microsoft.com/office/drawing/2014/main" id="{7ECF3D04-527C-4D21-89B4-CCBA81BFF899}"/>
              </a:ext>
            </a:extLst>
          </p:cNvPr>
          <p:cNvSpPr/>
          <p:nvPr userDrawn="1"/>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lvl1pPr>
          </a:lstStyle>
          <a:p>
            <a:pPr lvl="0"/>
            <a:r>
              <a:rPr lang="en-US"/>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chemeClr val="tx1">
                    <a:lumMod val="50000"/>
                    <a:lumOff val="50000"/>
                  </a:schemeClr>
                </a:solidFill>
              </a:defRPr>
            </a:lvl1pPr>
          </a:lstStyle>
          <a:p>
            <a:pPr lvl="0"/>
            <a:r>
              <a:rPr lang="en-US"/>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117614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Google Shape;13;p14">
            <a:extLst>
              <a:ext uri="{FF2B5EF4-FFF2-40B4-BE49-F238E27FC236}">
                <a16:creationId xmlns:a16="http://schemas.microsoft.com/office/drawing/2014/main" id="{54D0D71F-31B3-48A9-B5FC-9436A7B3A709}"/>
              </a:ext>
            </a:extLst>
          </p:cNvPr>
          <p:cNvSpPr txBox="1"/>
          <p:nvPr userDrawn="1"/>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75358"/>
                </a:solidFill>
                <a:latin typeface="Arial"/>
                <a:ea typeface="Arial"/>
                <a:cs typeface="Arial"/>
                <a:sym typeface="Arial"/>
              </a:rPr>
              <a:t>#IUG2022</a:t>
            </a:r>
            <a:endParaRPr sz="1600" b="0" i="0" u="none" strike="noStrike" cap="none" baseline="30000" dirty="0">
              <a:solidFill>
                <a:srgbClr val="575358"/>
              </a:solidFill>
              <a:latin typeface="Arial"/>
              <a:ea typeface="Arial"/>
              <a:cs typeface="Arial"/>
              <a:sym typeface="Arial"/>
            </a:endParaRPr>
          </a:p>
        </p:txBody>
      </p:sp>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7" name="Google Shape;27;p16" descr="Graphical user interface, application&#10;&#10;Description automatically generated">
            <a:extLst>
              <a:ext uri="{FF2B5EF4-FFF2-40B4-BE49-F238E27FC236}">
                <a16:creationId xmlns:a16="http://schemas.microsoft.com/office/drawing/2014/main" id="{2D1C9E35-0A09-4615-951E-91133B4DDA2B}"/>
              </a:ext>
            </a:extLst>
          </p:cNvPr>
          <p:cNvPicPr preferRelativeResize="0"/>
          <p:nvPr userDrawn="1"/>
        </p:nvPicPr>
        <p:blipFill rotWithShape="1">
          <a:blip r:embed="rId17">
            <a:alphaModFix/>
          </a:blip>
          <a:srcRect/>
          <a:stretch/>
        </p:blipFill>
        <p:spPr>
          <a:xfrm>
            <a:off x="10569642" y="6009328"/>
            <a:ext cx="1849120" cy="918730"/>
          </a:xfrm>
          <a:prstGeom prst="rect">
            <a:avLst/>
          </a:prstGeom>
          <a:noFill/>
          <a:ln>
            <a:noFill/>
          </a:ln>
        </p:spPr>
      </p:pic>
      <p:pic>
        <p:nvPicPr>
          <p:cNvPr id="9" name="Google Shape;40;p20">
            <a:extLst>
              <a:ext uri="{FF2B5EF4-FFF2-40B4-BE49-F238E27FC236}">
                <a16:creationId xmlns:a16="http://schemas.microsoft.com/office/drawing/2014/main" id="{E065DC12-BC2B-4EBE-98B6-209C17F39245}"/>
              </a:ext>
            </a:extLst>
          </p:cNvPr>
          <p:cNvPicPr preferRelativeResize="0"/>
          <p:nvPr userDrawn="1"/>
        </p:nvPicPr>
        <p:blipFill rotWithShape="1">
          <a:blip r:embed="rId18">
            <a:alphaModFix/>
          </a:blip>
          <a:srcRect/>
          <a:stretch/>
        </p:blipFill>
        <p:spPr>
          <a:xfrm>
            <a:off x="258456" y="6468692"/>
            <a:ext cx="262891" cy="210313"/>
          </a:xfrm>
          <a:prstGeom prst="rect">
            <a:avLst/>
          </a:prstGeom>
          <a:noFill/>
          <a:ln>
            <a:noFill/>
          </a:ln>
        </p:spPr>
      </p:pic>
      <p:pic>
        <p:nvPicPr>
          <p:cNvPr id="11" name="Google Shape;14;p14">
            <a:extLst>
              <a:ext uri="{FF2B5EF4-FFF2-40B4-BE49-F238E27FC236}">
                <a16:creationId xmlns:a16="http://schemas.microsoft.com/office/drawing/2014/main" id="{885894E5-794E-439B-90AF-67C531F02FBB}"/>
              </a:ext>
            </a:extLst>
          </p:cNvPr>
          <p:cNvPicPr preferRelativeResize="0"/>
          <p:nvPr userDrawn="1"/>
        </p:nvPicPr>
        <p:blipFill rotWithShape="1">
          <a:blip r:embed="rId19">
            <a:alphaModFix/>
          </a:blip>
          <a:srcRect/>
          <a:stretch/>
        </p:blipFill>
        <p:spPr>
          <a:xfrm>
            <a:off x="272347" y="6468693"/>
            <a:ext cx="279846" cy="223877"/>
          </a:xfrm>
          <a:prstGeom prst="rect">
            <a:avLst/>
          </a:prstGeom>
          <a:noFill/>
          <a:ln>
            <a:noFill/>
          </a:ln>
        </p:spPr>
      </p:pic>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50" r:id="rId4"/>
    <p:sldLayoutId id="2147483674" r:id="rId5"/>
    <p:sldLayoutId id="2147483668" r:id="rId6"/>
    <p:sldLayoutId id="2147483664" r:id="rId7"/>
    <p:sldLayoutId id="2147483663" r:id="rId8"/>
    <p:sldLayoutId id="2147483652" r:id="rId9"/>
    <p:sldLayoutId id="2147483665" r:id="rId10"/>
    <p:sldLayoutId id="2147483666" r:id="rId11"/>
    <p:sldLayoutId id="2147483662" r:id="rId12"/>
    <p:sldLayoutId id="2147483655" r:id="rId13"/>
    <p:sldLayoutId id="2147483669" r:id="rId14"/>
    <p:sldLayoutId id="2147483671" r:id="rId15"/>
  </p:sldLayoutIdLst>
  <p:txStyles>
    <p:titleStyle>
      <a:lvl1pPr algn="l" defTabSz="914400" rtl="0" eaLnBrk="1" latinLnBrk="0" hangingPunct="1">
        <a:lnSpc>
          <a:spcPct val="90000"/>
        </a:lnSpc>
        <a:spcBef>
          <a:spcPct val="0"/>
        </a:spcBef>
        <a:buNone/>
        <a:defRPr sz="2800" b="1" kern="1200">
          <a:solidFill>
            <a:srgbClr val="0047B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357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357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3575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3575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357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idealab.iii.com/alwaysopen/Page/ViewIdea?ideaid=21986"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dealab.iii.com/undooptionsforsierra/Page/ViewIdea?ideaid=4996" TargetMode="Externa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documentation.iii.com/sierrahelp/Default.htm#sgil/sgil_lists_create_templates.html?Highlight=create%20lists%20saved%20search"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hyperlink" Target="https://native-land.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maurice.bgsu.edu/record=b6516633"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support.microsoft.com/en-us/office/video-use-autofill-and-flash-fill-2e79a709-c814-4b27-8bc2-c4dc84d49464#:~:text=Click%20and%20hold%20the%20left,as%20this%20list%20of%20names."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ohiolink.edu" TargetMode="External"/><Relationship Id="rId7" Type="http://schemas.openxmlformats.org/officeDocument/2006/relationships/hyperlink" Target="https://www.ohiolink.edu/"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ohpir.westervillelibrary.org/" TargetMode="External"/><Relationship Id="rId5" Type="http://schemas.openxmlformats.org/officeDocument/2006/relationships/hyperlink" Target="https://searchohio.org/searchohio/" TargetMode="External"/><Relationship Id="rId10" Type="http://schemas.openxmlformats.org/officeDocument/2006/relationships/image" Target="../media/image14.jpeg"/><Relationship Id="rId4" Type="http://schemas.openxmlformats.org/officeDocument/2006/relationships/hyperlink" Target="https://www.ohiolink.edu/members" TargetMode="External"/><Relationship Id="rId9" Type="http://schemas.openxmlformats.org/officeDocument/2006/relationships/image" Target="../media/image13.sv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hyperlink" Target="https://documentation.iii.com/sierrahelp/Default.htm#sgil/sgil_lists_how_cl_works.html?Highlight=create%20lists" TargetMode="External"/><Relationship Id="rId2" Type="http://schemas.openxmlformats.org/officeDocument/2006/relationships/hyperlink" Target="https://documentation.iii.com/sierrahelp/Default.htm" TargetMode="External"/><Relationship Id="rId1" Type="http://schemas.openxmlformats.org/officeDocument/2006/relationships/slideLayout" Target="../slideLayouts/slideLayout14.xml"/><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8" Type="http://schemas.openxmlformats.org/officeDocument/2006/relationships/hyperlink" Target="https://vimeopro.com/innovativeiii/webinars/video/411249821" TargetMode="External"/><Relationship Id="rId3" Type="http://schemas.openxmlformats.org/officeDocument/2006/relationships/hyperlink" Target="https://innovative.libguides.com/sierra/reports" TargetMode="External"/><Relationship Id="rId7" Type="http://schemas.openxmlformats.org/officeDocument/2006/relationships/hyperlink" Target="https://vimeopro.com/innovativeiii/webinars/video/418592582" TargetMode="External"/><Relationship Id="rId2" Type="http://schemas.openxmlformats.org/officeDocument/2006/relationships/hyperlink" Target="https://innovative.libguides.com/sierra/welcome" TargetMode="External"/><Relationship Id="rId1" Type="http://schemas.openxmlformats.org/officeDocument/2006/relationships/slideLayout" Target="../slideLayouts/slideLayout14.xml"/><Relationship Id="rId6" Type="http://schemas.openxmlformats.org/officeDocument/2006/relationships/hyperlink" Target="https://vimeopro.com/innovativeiii/webinars" TargetMode="External"/><Relationship Id="rId11" Type="http://schemas.openxmlformats.org/officeDocument/2006/relationships/image" Target="../media/image140.png"/><Relationship Id="rId5" Type="http://schemas.openxmlformats.org/officeDocument/2006/relationships/hyperlink" Target="https://iii365.sharepoint.com/sites/ITLCresources/LibGuides/Forms/AllItems.aspx?id=/sites/ITLCresources/LibGuides/LibGuides%20Articles%20and%20Docs/Videos%20Final/Sierra/Cataloging/QHW_Sierra-DB-AN_1920x1080.mp4&amp;parent=/sites/ITLCresources/LibGuides/LibGuides%20Articles%20and%20Docs/Videos%20Final/Sierra/Cataloging&amp;p=true&amp;originalPath=aHR0cHM6Ly9paWkzNjUuc2hhcmVwb2ludC5jb20vOnY6L3MvSVRMQ3Jlc291cmNlcy9FVFdUU2prdGI0OUt0VjFTNlZyTGU3QUI5bFBBMHozMUFMSXZWSTh1ODlmS3JnP3J0aW1lPWU5T2RvTXZZMkVn" TargetMode="External"/><Relationship Id="rId10" Type="http://schemas.openxmlformats.org/officeDocument/2006/relationships/hyperlink" Target="https://vimeo.com/414792508" TargetMode="External"/><Relationship Id="rId4" Type="http://schemas.openxmlformats.org/officeDocument/2006/relationships/hyperlink" Target="https://iii365.sharepoint.com/:w:/s/ITLCresources/EXiZkbTicRVBsj6FSelfx70BcI6FYIlwdn7MuSOlc9JgpA?rtime=KcP8i8vY2Eg" TargetMode="External"/><Relationship Id="rId9" Type="http://schemas.openxmlformats.org/officeDocument/2006/relationships/hyperlink" Target="https://vimeopro.com/innovativeiii/webinars/video/408992146"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B915-27AF-D243-A852-3C98A1B6D814}"/>
              </a:ext>
            </a:extLst>
          </p:cNvPr>
          <p:cNvSpPr>
            <a:spLocks noGrp="1"/>
          </p:cNvSpPr>
          <p:nvPr>
            <p:ph type="ctrTitle"/>
          </p:nvPr>
        </p:nvSpPr>
        <p:spPr>
          <a:xfrm>
            <a:off x="1260820" y="3083168"/>
            <a:ext cx="8996515" cy="586155"/>
          </a:xfrm>
        </p:spPr>
        <p:txBody>
          <a:bodyPr>
            <a:normAutofit/>
          </a:bodyPr>
          <a:lstStyle/>
          <a:p>
            <a:r>
              <a:rPr lang="en-US" dirty="0"/>
              <a:t>Finding Messy Data: Create Lists and Excel</a:t>
            </a:r>
          </a:p>
        </p:txBody>
      </p:sp>
      <p:sp>
        <p:nvSpPr>
          <p:cNvPr id="4" name="Text Placeholder 3">
            <a:extLst>
              <a:ext uri="{FF2B5EF4-FFF2-40B4-BE49-F238E27FC236}">
                <a16:creationId xmlns:a16="http://schemas.microsoft.com/office/drawing/2014/main" id="{14500891-E748-D543-AA42-6B2053527882}"/>
              </a:ext>
            </a:extLst>
          </p:cNvPr>
          <p:cNvSpPr>
            <a:spLocks noGrp="1"/>
          </p:cNvSpPr>
          <p:nvPr>
            <p:ph type="body" sz="quarter" idx="10"/>
          </p:nvPr>
        </p:nvSpPr>
        <p:spPr>
          <a:xfrm>
            <a:off x="1793631" y="4003430"/>
            <a:ext cx="8084099" cy="2209801"/>
          </a:xfrm>
        </p:spPr>
        <p:txBody>
          <a:bodyPr>
            <a:normAutofit lnSpcReduction="10000"/>
          </a:bodyPr>
          <a:lstStyle/>
          <a:p>
            <a:r>
              <a:rPr lang="en-US" dirty="0"/>
              <a:t>Mark Strang,</a:t>
            </a:r>
          </a:p>
          <a:p>
            <a:r>
              <a:rPr lang="en-US" dirty="0"/>
              <a:t>  Manager, Library Information Technology Services</a:t>
            </a:r>
          </a:p>
          <a:p>
            <a:r>
              <a:rPr lang="en-US" dirty="0"/>
              <a:t> University Libraries</a:t>
            </a:r>
          </a:p>
          <a:p>
            <a:r>
              <a:rPr lang="en-US" dirty="0"/>
              <a:t>Bowling Green State University</a:t>
            </a:r>
          </a:p>
          <a:p>
            <a:r>
              <a:rPr lang="en-US" dirty="0"/>
              <a:t>Live Q&amp;A, Tuesday, April 5, 2022</a:t>
            </a: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dirty="0"/>
              <a:t>BGSU unique info</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a:latin typeface="Arial"/>
                <a:cs typeface="Arial"/>
              </a:rPr>
              <a:t>BGSU Jerome Library uses Summon as our Discovery Layer</a:t>
            </a:r>
          </a:p>
          <a:p>
            <a:pPr lvl="1"/>
            <a:r>
              <a:rPr lang="en-US">
                <a:latin typeface="Arial"/>
                <a:cs typeface="Arial"/>
              </a:rPr>
              <a:t>Nightly we use Sierra scheduler to send bibliographic record updates to Summon (ProQuest)</a:t>
            </a:r>
          </a:p>
          <a:p>
            <a:pPr lvl="1"/>
            <a:r>
              <a:rPr lang="en-US">
                <a:latin typeface="Arial"/>
                <a:cs typeface="Arial"/>
              </a:rPr>
              <a:t>We need to keep bibliographic records in our system after staff identify them to ensure that the delete record information is sent to discovery layer database</a:t>
            </a:r>
          </a:p>
          <a:p>
            <a:pPr lvl="1"/>
            <a:r>
              <a:rPr lang="en-US">
                <a:latin typeface="Arial"/>
                <a:cs typeface="Arial"/>
              </a:rPr>
              <a:t>We achieve this with bibliographic bcode3 field:</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t>Staff are not allowed to delete bibliographic records</a:t>
            </a:r>
          </a:p>
          <a:p>
            <a:pPr lvl="1"/>
            <a:r>
              <a:rPr lang="en-US">
                <a:latin typeface="Arial"/>
                <a:cs typeface="Arial"/>
              </a:rPr>
              <a:t>Staff delete the item and all attached records, then change the bib bcode3 to d DELETE CODE</a:t>
            </a:r>
          </a:p>
          <a:p>
            <a:pPr lvl="1"/>
            <a:r>
              <a:rPr lang="en-US">
                <a:latin typeface="Arial"/>
                <a:cs typeface="Arial"/>
              </a:rPr>
              <a:t>I use Delete Records to bulk delete bibliographic records after their 2-week update embargo</a:t>
            </a:r>
          </a:p>
          <a:p>
            <a:pPr lvl="1"/>
            <a:r>
              <a:rPr lang="en-US">
                <a:latin typeface="Arial"/>
                <a:cs typeface="Arial"/>
              </a:rPr>
              <a:t>Use delete bib records with no attached records to ensure no accidentally deleted records</a:t>
            </a:r>
          </a:p>
          <a:p>
            <a:pPr lvl="1"/>
            <a:r>
              <a:rPr lang="en-US">
                <a:latin typeface="Arial"/>
                <a:cs typeface="Arial"/>
              </a:rPr>
              <a:t>It can take a long time to cleanup records from past practices</a:t>
            </a:r>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88FE8FB9-4F94-4171-9DDA-D0E071355299}"/>
              </a:ext>
            </a:extLst>
          </p:cNvPr>
          <p:cNvPicPr>
            <a:picLocks noChangeAspect="1"/>
          </p:cNvPicPr>
          <p:nvPr/>
        </p:nvPicPr>
        <p:blipFill>
          <a:blip r:embed="rId3"/>
          <a:stretch>
            <a:fillRect/>
          </a:stretch>
        </p:blipFill>
        <p:spPr>
          <a:xfrm>
            <a:off x="6741943" y="2431483"/>
            <a:ext cx="2073783" cy="2389477"/>
          </a:xfrm>
          <a:prstGeom prst="rect">
            <a:avLst/>
          </a:prstGeom>
        </p:spPr>
      </p:pic>
    </p:spTree>
    <p:extLst>
      <p:ext uri="{BB962C8B-B14F-4D97-AF65-F5344CB8AC3E}">
        <p14:creationId xmlns:p14="http://schemas.microsoft.com/office/powerpoint/2010/main" val="375626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dirty="0"/>
              <a:t>BGSU unique info</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738554"/>
            <a:ext cx="11083555" cy="5890846"/>
          </a:xfrm>
        </p:spPr>
        <p:txBody>
          <a:bodyPr vert="horz" lIns="91440" tIns="45720" rIns="91440" bIns="45720" rtlCol="0" anchor="t">
            <a:normAutofit/>
          </a:bodyPr>
          <a:lstStyle/>
          <a:p>
            <a:pPr marL="457200" lvl="1" indent="0">
              <a:buNone/>
            </a:pPr>
            <a:endParaRPr lang="en-US" dirty="0"/>
          </a:p>
          <a:p>
            <a:pPr marL="457200" lvl="1" indent="0">
              <a:buNone/>
            </a:pPr>
            <a:r>
              <a:rPr lang="en-US" sz="1600" dirty="0">
                <a:latin typeface="Arial"/>
                <a:cs typeface="Arial"/>
              </a:rPr>
              <a:t>We know the system records that a record was deleted on a given date.</a:t>
            </a:r>
          </a:p>
          <a:p>
            <a:pPr marL="457200" lvl="1" indent="0">
              <a:buNone/>
            </a:pPr>
            <a:r>
              <a:rPr lang="en-US" sz="1600" dirty="0">
                <a:latin typeface="Arial"/>
                <a:cs typeface="Arial"/>
              </a:rPr>
              <a:t>There is also a Sierra SQL table which is accessible with delete info.</a:t>
            </a:r>
          </a:p>
          <a:p>
            <a:pPr marL="457200" lvl="1" indent="0">
              <a:buNone/>
            </a:pPr>
            <a:endParaRPr lang="en-US" sz="1600" dirty="0">
              <a:latin typeface="Arial"/>
              <a:cs typeface="Arial"/>
            </a:endParaRPr>
          </a:p>
          <a:p>
            <a:pPr marL="457200" lvl="1" indent="0">
              <a:buNone/>
            </a:pPr>
            <a:r>
              <a:rPr lang="en-US" sz="1600" dirty="0">
                <a:latin typeface="Arial"/>
                <a:cs typeface="Arial"/>
              </a:rPr>
              <a:t>It would be so much easier to let staff delete mistake records as they create them if we could use create lists to run a file on deleted records from the deleted on date.  </a:t>
            </a:r>
          </a:p>
          <a:p>
            <a:pPr marL="457200" lvl="1" indent="0">
              <a:buNone/>
            </a:pPr>
            <a:endParaRPr lang="en-US" dirty="0">
              <a:latin typeface="Arial"/>
              <a:cs typeface="Arial"/>
            </a:endParaRPr>
          </a:p>
          <a:p>
            <a:pPr marL="457200" lvl="1" indent="0">
              <a:buNone/>
            </a:pPr>
            <a:r>
              <a:rPr lang="en-US" sz="1600" dirty="0"/>
              <a:t>Idea Lab Open Challenge</a:t>
            </a:r>
          </a:p>
          <a:p>
            <a:pPr lvl="1"/>
            <a:r>
              <a:rPr lang="en-US" sz="1600" dirty="0">
                <a:hlinkClick r:id="rId3"/>
              </a:rPr>
              <a:t>add record deleted and record deleted date as field create lists can search</a:t>
            </a:r>
            <a:endParaRPr lang="en-US" sz="1600" dirty="0"/>
          </a:p>
          <a:p>
            <a:pPr lvl="1"/>
            <a:r>
              <a:rPr lang="en-US" sz="1600" dirty="0">
                <a:latin typeface="Arial"/>
                <a:cs typeface="Arial"/>
                <a:hlinkClick r:id="rId3"/>
              </a:rPr>
              <a:t>https://idealab.iii.com/alwaysopen/Page/ViewIdea?ideaid=21986</a:t>
            </a:r>
          </a:p>
          <a:p>
            <a:pPr marL="0" indent="0">
              <a:buNone/>
            </a:pPr>
            <a:endParaRPr lang="en-US" sz="1600" dirty="0"/>
          </a:p>
          <a:p>
            <a:pPr marL="0" indent="0" algn="ctr">
              <a:buNone/>
            </a:pPr>
            <a:r>
              <a:rPr lang="en-US" sz="1600" dirty="0"/>
              <a:t>Sometimes Good Ideas that get user support fail </a:t>
            </a:r>
            <a:r>
              <a:rPr lang="en-US" sz="1600" dirty="0">
                <a:sym typeface="Wingdings" panose="05000000000000000000" pitchFamily="2" charset="2"/>
              </a:rPr>
              <a:t> 02/17/22 email from Mike </a:t>
            </a:r>
            <a:r>
              <a:rPr lang="en-US" sz="1600" dirty="0" err="1">
                <a:sym typeface="Wingdings" panose="05000000000000000000" pitchFamily="2" charset="2"/>
              </a:rPr>
              <a:t>Dicus</a:t>
            </a:r>
            <a:endParaRPr lang="en-US" sz="1600" dirty="0"/>
          </a:p>
          <a:p>
            <a:pPr marL="0" indent="0" algn="ctr">
              <a:buNone/>
            </a:pPr>
            <a:r>
              <a:rPr lang="en-US" sz="1600" dirty="0"/>
              <a:t>(add record deleted and record deleted date as field create lists can search)</a:t>
            </a:r>
          </a:p>
          <a:p>
            <a:pPr marL="0" indent="0" algn="ctr">
              <a:buNone/>
            </a:pPr>
            <a:r>
              <a:rPr lang="en-US" sz="1600" dirty="0"/>
              <a:t> was closed as unsuccessful by Mike </a:t>
            </a:r>
            <a:r>
              <a:rPr lang="en-US" sz="1600" dirty="0" err="1"/>
              <a:t>Dicus</a:t>
            </a:r>
            <a:r>
              <a:rPr lang="en-US" sz="1600" dirty="0"/>
              <a:t>.</a:t>
            </a:r>
          </a:p>
          <a:p>
            <a:pPr marL="0" indent="0" algn="ctr">
              <a:buNone/>
            </a:pPr>
            <a:r>
              <a:rPr lang="en-US" sz="1600" dirty="0"/>
              <a:t>Reason:  Create Lists is not designed to work with records that have already been deleted from the system.</a:t>
            </a:r>
          </a:p>
          <a:p>
            <a:pPr marL="0" indent="0" algn="ctr">
              <a:buNone/>
            </a:pPr>
            <a:r>
              <a:rPr lang="en-US" sz="1600" dirty="0"/>
              <a:t>The idea of working with deleted records should be re-considered in terms of workflows that could be used that do not require Create Lists functionality. This idea should be refined and can be re-submitted for further consideration.</a:t>
            </a:r>
          </a:p>
          <a:p>
            <a:pPr marL="0" indent="0">
              <a:buNone/>
            </a:pPr>
            <a:endParaRPr lang="en-US" dirty="0">
              <a:latin typeface="Arial"/>
              <a:cs typeface="Arial"/>
            </a:endParaRPr>
          </a:p>
          <a:p>
            <a:pPr lvl="1"/>
            <a:endParaRPr lang="en-US" dirty="0"/>
          </a:p>
          <a:p>
            <a:pPr lvl="1"/>
            <a:endParaRPr lang="en-US" dirty="0"/>
          </a:p>
          <a:p>
            <a:pPr marL="971550" lvl="1" indent="-285750">
              <a:buFont typeface="Wingdings"/>
              <a:buChar char="§"/>
            </a:pPr>
            <a:endParaRPr lang="en-US" dirty="0"/>
          </a:p>
          <a:p>
            <a:pPr marL="971550" lvl="1" indent="-285750">
              <a:buFont typeface="Wingdings"/>
              <a:buChar char="§"/>
            </a:pPr>
            <a:endParaRPr lang="en-US" dirty="0"/>
          </a:p>
          <a:p>
            <a:pPr marL="457200" lvl="1" indent="0">
              <a:buNone/>
            </a:pPr>
            <a:endParaRPr lang="en-US" dirty="0"/>
          </a:p>
          <a:p>
            <a:pPr lvl="1"/>
            <a:endParaRPr lang="en-US" dirty="0"/>
          </a:p>
          <a:p>
            <a:pPr lvl="1"/>
            <a:endParaRPr lang="en-US" dirty="0"/>
          </a:p>
          <a:p>
            <a:pPr lvl="2"/>
            <a:endParaRPr lang="en-US" dirty="0"/>
          </a:p>
          <a:p>
            <a:pPr marL="0" indent="0">
              <a:buNone/>
            </a:pPr>
            <a:endParaRPr lang="en-US" dirty="0"/>
          </a:p>
        </p:txBody>
      </p:sp>
      <p:pic>
        <p:nvPicPr>
          <p:cNvPr id="4" name="Picture 4" descr="Logo&#10;&#10;Description automatically generated">
            <a:extLst>
              <a:ext uri="{FF2B5EF4-FFF2-40B4-BE49-F238E27FC236}">
                <a16:creationId xmlns:a16="http://schemas.microsoft.com/office/drawing/2014/main" id="{9A23D9D6-D116-40C5-8457-8A8C18A590CC}"/>
              </a:ext>
            </a:extLst>
          </p:cNvPr>
          <p:cNvPicPr>
            <a:picLocks noChangeAspect="1"/>
          </p:cNvPicPr>
          <p:nvPr/>
        </p:nvPicPr>
        <p:blipFill>
          <a:blip r:embed="rId4"/>
          <a:stretch>
            <a:fillRect/>
          </a:stretch>
        </p:blipFill>
        <p:spPr>
          <a:xfrm>
            <a:off x="-31850" y="5206164"/>
            <a:ext cx="4337136" cy="1342111"/>
          </a:xfrm>
          <a:prstGeom prst="rect">
            <a:avLst/>
          </a:prstGeom>
        </p:spPr>
      </p:pic>
      <p:pic>
        <p:nvPicPr>
          <p:cNvPr id="5" name="Picture 4"/>
          <p:cNvPicPr>
            <a:picLocks noChangeAspect="1"/>
          </p:cNvPicPr>
          <p:nvPr/>
        </p:nvPicPr>
        <p:blipFill>
          <a:blip r:embed="rId5"/>
          <a:stretch>
            <a:fillRect/>
          </a:stretch>
        </p:blipFill>
        <p:spPr>
          <a:xfrm>
            <a:off x="7801351" y="237944"/>
            <a:ext cx="3852621" cy="1485348"/>
          </a:xfrm>
          <a:prstGeom prst="rect">
            <a:avLst/>
          </a:prstGeom>
        </p:spPr>
      </p:pic>
    </p:spTree>
    <p:extLst>
      <p:ext uri="{BB962C8B-B14F-4D97-AF65-F5344CB8AC3E}">
        <p14:creationId xmlns:p14="http://schemas.microsoft.com/office/powerpoint/2010/main" val="309769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t>Edit Existing Query</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a:normAutofit/>
          </a:bodyPr>
          <a:lstStyle/>
          <a:p>
            <a:r>
              <a:rPr lang="en-US"/>
              <a:t>Edit Existing Query</a:t>
            </a:r>
          </a:p>
          <a:p>
            <a:pPr marL="0" indent="0">
              <a:buNone/>
            </a:pPr>
            <a:r>
              <a:rPr lang="en-US"/>
              <a:t>Highlight existing review file and use Search Records button</a:t>
            </a:r>
          </a:p>
          <a:p>
            <a:pPr marL="0" indent="0">
              <a:buNone/>
            </a:pPr>
            <a:endParaRPr lang="en-US"/>
          </a:p>
          <a:p>
            <a:endParaRPr lang="en-US"/>
          </a:p>
          <a:p>
            <a:endParaRPr lang="en-US"/>
          </a:p>
          <a:p>
            <a:endParaRPr lang="en-US"/>
          </a:p>
          <a:p>
            <a:endParaRPr lang="en-US"/>
          </a:p>
          <a:p>
            <a:pPr marL="0" indent="0">
              <a:buNone/>
            </a:pPr>
            <a:r>
              <a:rPr lang="en-US"/>
              <a:t>Warning popup appears, click Edit existing query button</a:t>
            </a:r>
          </a:p>
        </p:txBody>
      </p:sp>
      <p:pic>
        <p:nvPicPr>
          <p:cNvPr id="4" name="Picture 3">
            <a:extLst>
              <a:ext uri="{FF2B5EF4-FFF2-40B4-BE49-F238E27FC236}">
                <a16:creationId xmlns:a16="http://schemas.microsoft.com/office/drawing/2014/main" id="{77ABE4C5-B2A4-48D1-8570-052CB6D8D96F}"/>
              </a:ext>
            </a:extLst>
          </p:cNvPr>
          <p:cNvPicPr>
            <a:picLocks noChangeAspect="1"/>
          </p:cNvPicPr>
          <p:nvPr/>
        </p:nvPicPr>
        <p:blipFill>
          <a:blip r:embed="rId2"/>
          <a:stretch>
            <a:fillRect/>
          </a:stretch>
        </p:blipFill>
        <p:spPr>
          <a:xfrm>
            <a:off x="516565" y="1911853"/>
            <a:ext cx="10643804" cy="1799906"/>
          </a:xfrm>
          <a:prstGeom prst="rect">
            <a:avLst/>
          </a:prstGeom>
        </p:spPr>
      </p:pic>
      <p:pic>
        <p:nvPicPr>
          <p:cNvPr id="5" name="Picture 4">
            <a:extLst>
              <a:ext uri="{FF2B5EF4-FFF2-40B4-BE49-F238E27FC236}">
                <a16:creationId xmlns:a16="http://schemas.microsoft.com/office/drawing/2014/main" id="{048BB7BC-6EE1-46C3-929F-5527F3B8FAB0}"/>
              </a:ext>
            </a:extLst>
          </p:cNvPr>
          <p:cNvPicPr>
            <a:picLocks noChangeAspect="1"/>
          </p:cNvPicPr>
          <p:nvPr/>
        </p:nvPicPr>
        <p:blipFill>
          <a:blip r:embed="rId3"/>
          <a:stretch>
            <a:fillRect/>
          </a:stretch>
        </p:blipFill>
        <p:spPr>
          <a:xfrm>
            <a:off x="1984438" y="4295549"/>
            <a:ext cx="7708058" cy="2187313"/>
          </a:xfrm>
          <a:prstGeom prst="rect">
            <a:avLst/>
          </a:prstGeom>
        </p:spPr>
      </p:pic>
    </p:spTree>
    <p:extLst>
      <p:ext uri="{BB962C8B-B14F-4D97-AF65-F5344CB8AC3E}">
        <p14:creationId xmlns:p14="http://schemas.microsoft.com/office/powerpoint/2010/main" val="304005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dirty="0"/>
              <a:t>Edit Existing Query</a:t>
            </a:r>
          </a:p>
          <a:p>
            <a:pPr marL="0" indent="0">
              <a:buNone/>
            </a:pPr>
            <a:r>
              <a:rPr lang="en-US" dirty="0">
                <a:latin typeface="Arial"/>
                <a:cs typeface="Arial"/>
              </a:rPr>
              <a:t>Popup window opens that lets you edit all the existing parameters!</a:t>
            </a:r>
          </a:p>
          <a:p>
            <a:pPr marL="0" indent="0">
              <a:buNone/>
            </a:pPr>
            <a:endParaRPr lang="en-US" dirty="0"/>
          </a:p>
          <a:p>
            <a:endParaRPr lang="en-US" dirty="0"/>
          </a:p>
          <a:p>
            <a:endParaRPr lang="en-US" dirty="0"/>
          </a:p>
          <a:p>
            <a:endParaRPr lang="en-US" dirty="0"/>
          </a:p>
          <a:p>
            <a:endParaRPr lang="en-US" dirty="0"/>
          </a:p>
          <a:p>
            <a:pPr marL="0" indent="0">
              <a:buNone/>
            </a:pPr>
            <a:r>
              <a:rPr lang="en-US" dirty="0">
                <a:latin typeface="Arial"/>
                <a:cs typeface="Arial"/>
              </a:rPr>
              <a:t>Edit Existing Query is a Sierra 5.0 feature that was one of the best Idea Lab enhancements of all time!</a:t>
            </a:r>
          </a:p>
          <a:p>
            <a:pPr marL="0" indent="0">
              <a:buNone/>
            </a:pPr>
            <a:endParaRPr lang="en-US" dirty="0">
              <a:latin typeface="Arial"/>
              <a:cs typeface="Arial"/>
            </a:endParaRPr>
          </a:p>
          <a:p>
            <a:pPr marL="0" indent="0">
              <a:buNone/>
            </a:pPr>
            <a:endParaRPr lang="en-US" dirty="0">
              <a:latin typeface="Arial"/>
              <a:cs typeface="Arial"/>
            </a:endParaRPr>
          </a:p>
          <a:p>
            <a:pPr marL="0" indent="0">
              <a:buNone/>
            </a:pPr>
            <a:r>
              <a:rPr lang="en-US" dirty="0">
                <a:hlinkClick r:id="rId2"/>
              </a:rPr>
              <a:t>Preserve browse query results</a:t>
            </a:r>
            <a:r>
              <a:rPr lang="en-US" dirty="0"/>
              <a:t> by Jeremy Goldstein 09/12/2018</a:t>
            </a:r>
          </a:p>
          <a:p>
            <a:pPr marL="0" indent="0">
              <a:buNone/>
            </a:pPr>
            <a:r>
              <a:rPr lang="en-US" dirty="0">
                <a:latin typeface="Arial"/>
                <a:cs typeface="Arial"/>
              </a:rPr>
              <a:t>Get an account, submit your ideas, and vote during the challenges!</a:t>
            </a:r>
          </a:p>
          <a:p>
            <a:pPr marL="0" indent="0">
              <a:buNone/>
            </a:pPr>
            <a:endParaRPr lang="en-US" dirty="0"/>
          </a:p>
        </p:txBody>
      </p:sp>
      <p:pic>
        <p:nvPicPr>
          <p:cNvPr id="7" name="Picture 6">
            <a:extLst>
              <a:ext uri="{FF2B5EF4-FFF2-40B4-BE49-F238E27FC236}">
                <a16:creationId xmlns:a16="http://schemas.microsoft.com/office/drawing/2014/main" id="{B4EA2862-EFF5-4995-96C9-5BA09DE93FFF}"/>
              </a:ext>
            </a:extLst>
          </p:cNvPr>
          <p:cNvPicPr>
            <a:picLocks noChangeAspect="1"/>
          </p:cNvPicPr>
          <p:nvPr/>
        </p:nvPicPr>
        <p:blipFill>
          <a:blip r:embed="rId3"/>
          <a:stretch>
            <a:fillRect/>
          </a:stretch>
        </p:blipFill>
        <p:spPr>
          <a:xfrm>
            <a:off x="1128454" y="2010487"/>
            <a:ext cx="9403314" cy="1842497"/>
          </a:xfrm>
          <a:prstGeom prst="rect">
            <a:avLst/>
          </a:prstGeom>
        </p:spPr>
      </p:pic>
      <p:sp>
        <p:nvSpPr>
          <p:cNvPr id="5" name="Title 4">
            <a:extLst>
              <a:ext uri="{FF2B5EF4-FFF2-40B4-BE49-F238E27FC236}">
                <a16:creationId xmlns:a16="http://schemas.microsoft.com/office/drawing/2014/main" id="{5468AFF6-9990-41FE-9AF9-BC61F6E4A806}"/>
              </a:ext>
            </a:extLst>
          </p:cNvPr>
          <p:cNvSpPr>
            <a:spLocks noGrp="1"/>
          </p:cNvSpPr>
          <p:nvPr>
            <p:ph type="title"/>
          </p:nvPr>
        </p:nvSpPr>
        <p:spPr/>
        <p:txBody>
          <a:bodyPr/>
          <a:lstStyle/>
          <a:p>
            <a:r>
              <a:rPr lang="en-US">
                <a:latin typeface="Arial"/>
                <a:cs typeface="Arial"/>
              </a:rPr>
              <a:t>Review Files</a:t>
            </a:r>
            <a:endParaRPr lang="en-US"/>
          </a:p>
        </p:txBody>
      </p:sp>
      <p:pic>
        <p:nvPicPr>
          <p:cNvPr id="2" name="Picture 3" descr="Logo&#10;&#10;Description automatically generated">
            <a:extLst>
              <a:ext uri="{FF2B5EF4-FFF2-40B4-BE49-F238E27FC236}">
                <a16:creationId xmlns:a16="http://schemas.microsoft.com/office/drawing/2014/main" id="{486A94F9-D143-4E00-A433-EFFF1E7241BE}"/>
              </a:ext>
            </a:extLst>
          </p:cNvPr>
          <p:cNvPicPr>
            <a:picLocks noChangeAspect="1"/>
          </p:cNvPicPr>
          <p:nvPr/>
        </p:nvPicPr>
        <p:blipFill>
          <a:blip r:embed="rId4"/>
          <a:stretch>
            <a:fillRect/>
          </a:stretch>
        </p:blipFill>
        <p:spPr>
          <a:xfrm>
            <a:off x="519308" y="4540706"/>
            <a:ext cx="1905000" cy="590550"/>
          </a:xfrm>
          <a:prstGeom prst="rect">
            <a:avLst/>
          </a:prstGeom>
        </p:spPr>
      </p:pic>
    </p:spTree>
    <p:extLst>
      <p:ext uri="{BB962C8B-B14F-4D97-AF65-F5344CB8AC3E}">
        <p14:creationId xmlns:p14="http://schemas.microsoft.com/office/powerpoint/2010/main" val="4282684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t>Review Files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hlinkClick r:id="rId3"/>
              </a:rPr>
              <a:t>Saved Searches</a:t>
            </a:r>
            <a:endParaRPr lang="en-US"/>
          </a:p>
          <a:p>
            <a:pPr lvl="2"/>
            <a:r>
              <a:rPr lang="en-US">
                <a:latin typeface="Arial"/>
                <a:cs typeface="Arial"/>
              </a:rPr>
              <a:t>Save queries you have to repeat </a:t>
            </a:r>
            <a:endParaRPr lang="en-US"/>
          </a:p>
          <a:p>
            <a:pPr lvl="2"/>
            <a:r>
              <a:rPr lang="en-US">
                <a:latin typeface="Arial"/>
                <a:cs typeface="Arial"/>
              </a:rPr>
              <a:t>I use it for my discovery layer export file!</a:t>
            </a:r>
          </a:p>
          <a:p>
            <a:pPr lvl="2"/>
            <a:r>
              <a:rPr lang="en-US">
                <a:latin typeface="Arial"/>
                <a:cs typeface="Arial"/>
              </a:rPr>
              <a:t>We have our Sierra Scheduler product set up to use a saved search to export data to discovery layer </a:t>
            </a:r>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B4EF9A7B-D271-4F9F-99C6-3623C1B75100}"/>
              </a:ext>
            </a:extLst>
          </p:cNvPr>
          <p:cNvPicPr>
            <a:picLocks noChangeAspect="1"/>
          </p:cNvPicPr>
          <p:nvPr/>
        </p:nvPicPr>
        <p:blipFill>
          <a:blip r:embed="rId4"/>
          <a:stretch>
            <a:fillRect/>
          </a:stretch>
        </p:blipFill>
        <p:spPr>
          <a:xfrm>
            <a:off x="446219" y="2232560"/>
            <a:ext cx="11496402" cy="3461766"/>
          </a:xfrm>
          <a:prstGeom prst="rect">
            <a:avLst/>
          </a:prstGeom>
        </p:spPr>
      </p:pic>
    </p:spTree>
    <p:extLst>
      <p:ext uri="{BB962C8B-B14F-4D97-AF65-F5344CB8AC3E}">
        <p14:creationId xmlns:p14="http://schemas.microsoft.com/office/powerpoint/2010/main" val="2193043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t>Review Files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dirty="0">
                <a:latin typeface="Arial"/>
                <a:cs typeface="Arial"/>
              </a:rPr>
              <a:t>We don’t use either of these but they exist:</a:t>
            </a:r>
          </a:p>
          <a:p>
            <a:pPr lvl="1"/>
            <a:r>
              <a:rPr lang="en-US" dirty="0">
                <a:latin typeface="Arial"/>
                <a:cs typeface="Arial"/>
              </a:rPr>
              <a:t>Saved Sorts</a:t>
            </a:r>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1"/>
            <a:r>
              <a:rPr lang="en-US" dirty="0">
                <a:latin typeface="Arial"/>
                <a:cs typeface="Arial"/>
              </a:rPr>
              <a:t>Saved Lists</a:t>
            </a:r>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a:p>
            <a:pPr lvl="1"/>
            <a:endParaRPr lang="en-US" dirty="0"/>
          </a:p>
          <a:p>
            <a:pPr lvl="1"/>
            <a:endParaRPr lang="en-US" dirty="0"/>
          </a:p>
          <a:p>
            <a:pPr lvl="2"/>
            <a:endParaRPr lang="en-US" dirty="0"/>
          </a:p>
          <a:p>
            <a:pPr marL="0" indent="0">
              <a:buNone/>
            </a:pPr>
            <a:endParaRPr lang="en-US" dirty="0"/>
          </a:p>
        </p:txBody>
      </p:sp>
      <p:pic>
        <p:nvPicPr>
          <p:cNvPr id="4" name="Picture 3">
            <a:extLst>
              <a:ext uri="{FF2B5EF4-FFF2-40B4-BE49-F238E27FC236}">
                <a16:creationId xmlns:a16="http://schemas.microsoft.com/office/drawing/2014/main" id="{A58CD96A-9005-4171-8EF9-F6456C24C82E}"/>
              </a:ext>
            </a:extLst>
          </p:cNvPr>
          <p:cNvPicPr>
            <a:picLocks noChangeAspect="1"/>
          </p:cNvPicPr>
          <p:nvPr/>
        </p:nvPicPr>
        <p:blipFill>
          <a:blip r:embed="rId3"/>
          <a:stretch>
            <a:fillRect/>
          </a:stretch>
        </p:blipFill>
        <p:spPr>
          <a:xfrm>
            <a:off x="1339321" y="1636766"/>
            <a:ext cx="9416389" cy="1529483"/>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0FC81214-FDD2-40F7-A1AB-9D8C87632E5D}"/>
              </a:ext>
            </a:extLst>
          </p:cNvPr>
          <p:cNvPicPr>
            <a:picLocks noChangeAspect="1"/>
          </p:cNvPicPr>
          <p:nvPr/>
        </p:nvPicPr>
        <p:blipFill>
          <a:blip r:embed="rId4"/>
          <a:stretch>
            <a:fillRect/>
          </a:stretch>
        </p:blipFill>
        <p:spPr>
          <a:xfrm>
            <a:off x="1339623" y="3761594"/>
            <a:ext cx="9410236" cy="2955549"/>
          </a:xfrm>
          <a:prstGeom prst="rect">
            <a:avLst/>
          </a:prstGeom>
        </p:spPr>
      </p:pic>
    </p:spTree>
    <p:extLst>
      <p:ext uri="{BB962C8B-B14F-4D97-AF65-F5344CB8AC3E}">
        <p14:creationId xmlns:p14="http://schemas.microsoft.com/office/powerpoint/2010/main" val="386848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t>Review Files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Saved Exports</a:t>
            </a:r>
            <a:endParaRPr lang="en-US"/>
          </a:p>
          <a:p>
            <a:pPr lvl="2"/>
            <a:r>
              <a:rPr lang="en-US">
                <a:latin typeface="Arial"/>
                <a:cs typeface="Arial"/>
              </a:rPr>
              <a:t>Save exports you have to repeat </a:t>
            </a:r>
            <a:endParaRPr lang="en-US"/>
          </a:p>
          <a:p>
            <a:pPr lvl="2"/>
            <a:r>
              <a:rPr lang="en-US"/>
              <a:t>Use this one extensively when it comes to exporting data into Excel!</a:t>
            </a:r>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4" name="Picture 3">
            <a:extLst>
              <a:ext uri="{FF2B5EF4-FFF2-40B4-BE49-F238E27FC236}">
                <a16:creationId xmlns:a16="http://schemas.microsoft.com/office/drawing/2014/main" id="{F9B8D0FB-0032-42B8-8F31-0A32229043C3}"/>
              </a:ext>
            </a:extLst>
          </p:cNvPr>
          <p:cNvPicPr>
            <a:picLocks noChangeAspect="1"/>
          </p:cNvPicPr>
          <p:nvPr/>
        </p:nvPicPr>
        <p:blipFill>
          <a:blip r:embed="rId3"/>
          <a:stretch>
            <a:fillRect/>
          </a:stretch>
        </p:blipFill>
        <p:spPr>
          <a:xfrm>
            <a:off x="733420" y="2149530"/>
            <a:ext cx="8434026" cy="4614221"/>
          </a:xfrm>
          <a:prstGeom prst="rect">
            <a:avLst/>
          </a:prstGeom>
        </p:spPr>
      </p:pic>
    </p:spTree>
    <p:extLst>
      <p:ext uri="{BB962C8B-B14F-4D97-AF65-F5344CB8AC3E}">
        <p14:creationId xmlns:p14="http://schemas.microsoft.com/office/powerpoint/2010/main" val="1698817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Save Search</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To save Seaches, Sorts, Lists, Exports</a:t>
            </a:r>
            <a:endParaRPr lang="en-US"/>
          </a:p>
          <a:p>
            <a:pPr lvl="1"/>
            <a:r>
              <a:rPr lang="en-US">
                <a:latin typeface="Arial"/>
                <a:cs typeface="Arial"/>
              </a:rPr>
              <a:t>Highlight Review file and Search Records</a:t>
            </a:r>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buNone/>
            </a:pPr>
            <a:r>
              <a:rPr lang="en-US">
                <a:latin typeface="Arial"/>
                <a:cs typeface="Arial"/>
              </a:rPr>
              <a:t>Edit existing query</a:t>
            </a:r>
          </a:p>
          <a:p>
            <a:pPr marL="914400" lvl="2" indent="0">
              <a:buNone/>
            </a:pPr>
            <a:endParaRPr lang="en-US"/>
          </a:p>
          <a:p>
            <a:pPr lvl="2"/>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marL="971550" lvl="1" indent="-285750">
              <a:buFont typeface="Wingdings,Sans-Serif" pitchFamily="2" charset="2"/>
              <a:buChar char="§"/>
            </a:pPr>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4" name="Picture 4" descr="Graphical user interface, application&#10;&#10;Description automatically generated">
            <a:extLst>
              <a:ext uri="{FF2B5EF4-FFF2-40B4-BE49-F238E27FC236}">
                <a16:creationId xmlns:a16="http://schemas.microsoft.com/office/drawing/2014/main" id="{A3DF9832-E8A5-4815-9C4E-4AAED00D6713}"/>
              </a:ext>
            </a:extLst>
          </p:cNvPr>
          <p:cNvPicPr>
            <a:picLocks noChangeAspect="1"/>
          </p:cNvPicPr>
          <p:nvPr/>
        </p:nvPicPr>
        <p:blipFill>
          <a:blip r:embed="rId3"/>
          <a:stretch>
            <a:fillRect/>
          </a:stretch>
        </p:blipFill>
        <p:spPr>
          <a:xfrm>
            <a:off x="1137920" y="1712770"/>
            <a:ext cx="7884160" cy="1786539"/>
          </a:xfrm>
          <a:prstGeom prst="rect">
            <a:avLst/>
          </a:prstGeom>
        </p:spPr>
      </p:pic>
      <p:pic>
        <p:nvPicPr>
          <p:cNvPr id="5" name="Picture 6" descr="Graphical user interface, text, application, chat or text message&#10;&#10;Description automatically generated">
            <a:extLst>
              <a:ext uri="{FF2B5EF4-FFF2-40B4-BE49-F238E27FC236}">
                <a16:creationId xmlns:a16="http://schemas.microsoft.com/office/drawing/2014/main" id="{E4615C0C-4BF4-458A-B3C4-F3E3A7E95E4A}"/>
              </a:ext>
            </a:extLst>
          </p:cNvPr>
          <p:cNvPicPr>
            <a:picLocks noChangeAspect="1"/>
          </p:cNvPicPr>
          <p:nvPr/>
        </p:nvPicPr>
        <p:blipFill>
          <a:blip r:embed="rId4"/>
          <a:stretch>
            <a:fillRect/>
          </a:stretch>
        </p:blipFill>
        <p:spPr>
          <a:xfrm>
            <a:off x="1137920" y="4327706"/>
            <a:ext cx="4592320" cy="1108347"/>
          </a:xfrm>
          <a:prstGeom prst="rect">
            <a:avLst/>
          </a:prstGeom>
        </p:spPr>
      </p:pic>
    </p:spTree>
    <p:extLst>
      <p:ext uri="{BB962C8B-B14F-4D97-AF65-F5344CB8AC3E}">
        <p14:creationId xmlns:p14="http://schemas.microsoft.com/office/powerpoint/2010/main" val="383097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Save Search</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To save a Search</a:t>
            </a:r>
          </a:p>
          <a:p>
            <a:pPr marL="914400" lvl="2" indent="0">
              <a:buNone/>
            </a:pPr>
            <a:r>
              <a:rPr lang="en-US">
                <a:latin typeface="Arial"/>
                <a:cs typeface="Arial"/>
              </a:rPr>
              <a:t>In Edit existing query Save As</a:t>
            </a:r>
          </a:p>
          <a:p>
            <a:pPr lvl="2"/>
            <a:endParaRPr lang="en-US"/>
          </a:p>
          <a:p>
            <a:pPr lvl="2"/>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2"/>
            <a:r>
              <a:rPr lang="en-US">
                <a:latin typeface="Arial"/>
                <a:cs typeface="Arial"/>
              </a:rPr>
              <a:t>Name the Query and Save</a:t>
            </a:r>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6" name="Picture 6" descr="Table&#10;&#10;Description automatically generated">
            <a:extLst>
              <a:ext uri="{FF2B5EF4-FFF2-40B4-BE49-F238E27FC236}">
                <a16:creationId xmlns:a16="http://schemas.microsoft.com/office/drawing/2014/main" id="{1F4A2924-386E-44F6-A007-6F137B0C5840}"/>
              </a:ext>
            </a:extLst>
          </p:cNvPr>
          <p:cNvPicPr>
            <a:picLocks noChangeAspect="1"/>
          </p:cNvPicPr>
          <p:nvPr/>
        </p:nvPicPr>
        <p:blipFill>
          <a:blip r:embed="rId3"/>
          <a:stretch>
            <a:fillRect/>
          </a:stretch>
        </p:blipFill>
        <p:spPr>
          <a:xfrm>
            <a:off x="1280160" y="1716747"/>
            <a:ext cx="6817360" cy="2245945"/>
          </a:xfrm>
          <a:prstGeom prst="rect">
            <a:avLst/>
          </a:prstGeom>
        </p:spPr>
      </p:pic>
      <p:pic>
        <p:nvPicPr>
          <p:cNvPr id="7" name="Picture 7" descr="Graphical user interface, text, application, chat or text message&#10;&#10;Description automatically generated">
            <a:extLst>
              <a:ext uri="{FF2B5EF4-FFF2-40B4-BE49-F238E27FC236}">
                <a16:creationId xmlns:a16="http://schemas.microsoft.com/office/drawing/2014/main" id="{928DC1DC-D828-4334-8790-3656CC9F15F6}"/>
              </a:ext>
            </a:extLst>
          </p:cNvPr>
          <p:cNvPicPr>
            <a:picLocks noChangeAspect="1"/>
          </p:cNvPicPr>
          <p:nvPr/>
        </p:nvPicPr>
        <p:blipFill>
          <a:blip r:embed="rId4"/>
          <a:stretch>
            <a:fillRect/>
          </a:stretch>
        </p:blipFill>
        <p:spPr>
          <a:xfrm>
            <a:off x="1354155" y="4294360"/>
            <a:ext cx="4744720" cy="2266570"/>
          </a:xfrm>
          <a:prstGeom prst="rect">
            <a:avLst/>
          </a:prstGeom>
        </p:spPr>
      </p:pic>
    </p:spTree>
    <p:extLst>
      <p:ext uri="{BB962C8B-B14F-4D97-AF65-F5344CB8AC3E}">
        <p14:creationId xmlns:p14="http://schemas.microsoft.com/office/powerpoint/2010/main" val="421488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Access Saved Export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To access a saved Search, Sort, List or Export</a:t>
            </a:r>
          </a:p>
          <a:p>
            <a:pPr lvl="2"/>
            <a:r>
              <a:rPr lang="en-US">
                <a:latin typeface="Arial"/>
                <a:cs typeface="Arial"/>
              </a:rPr>
              <a:t>Highlight review file and hit button for function, Export Records for example</a:t>
            </a:r>
          </a:p>
          <a:p>
            <a:pPr lvl="2"/>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r>
              <a:rPr lang="en-US">
                <a:latin typeface="Arial"/>
                <a:cs typeface="Arial"/>
              </a:rPr>
              <a:t>A pop menu will appear, click on the Apply Saved Export button </a:t>
            </a:r>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B238832F-3FF6-4060-BCAF-48C348533A52}"/>
              </a:ext>
            </a:extLst>
          </p:cNvPr>
          <p:cNvPicPr>
            <a:picLocks noChangeAspect="1"/>
          </p:cNvPicPr>
          <p:nvPr/>
        </p:nvPicPr>
        <p:blipFill>
          <a:blip r:embed="rId3"/>
          <a:stretch>
            <a:fillRect/>
          </a:stretch>
        </p:blipFill>
        <p:spPr>
          <a:xfrm>
            <a:off x="1230950" y="1719731"/>
            <a:ext cx="9952865" cy="1709269"/>
          </a:xfrm>
          <a:prstGeom prst="rect">
            <a:avLst/>
          </a:prstGeom>
        </p:spPr>
      </p:pic>
      <p:pic>
        <p:nvPicPr>
          <p:cNvPr id="6" name="Picture 5">
            <a:extLst>
              <a:ext uri="{FF2B5EF4-FFF2-40B4-BE49-F238E27FC236}">
                <a16:creationId xmlns:a16="http://schemas.microsoft.com/office/drawing/2014/main" id="{F42488CA-8515-4FC9-8627-74FBC5DC9EF3}"/>
              </a:ext>
            </a:extLst>
          </p:cNvPr>
          <p:cNvPicPr>
            <a:picLocks noChangeAspect="1"/>
          </p:cNvPicPr>
          <p:nvPr/>
        </p:nvPicPr>
        <p:blipFill>
          <a:blip r:embed="rId4"/>
          <a:stretch>
            <a:fillRect/>
          </a:stretch>
        </p:blipFill>
        <p:spPr>
          <a:xfrm>
            <a:off x="7497063" y="2734161"/>
            <a:ext cx="4044149" cy="3826429"/>
          </a:xfrm>
          <a:prstGeom prst="rect">
            <a:avLst/>
          </a:prstGeom>
        </p:spPr>
      </p:pic>
    </p:spTree>
    <p:extLst>
      <p:ext uri="{BB962C8B-B14F-4D97-AF65-F5344CB8AC3E}">
        <p14:creationId xmlns:p14="http://schemas.microsoft.com/office/powerpoint/2010/main" val="28753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14278C-45FE-4CB8-AA0E-33A0A5D03515}"/>
              </a:ext>
            </a:extLst>
          </p:cNvPr>
          <p:cNvPicPr>
            <a:picLocks noChangeAspect="1"/>
          </p:cNvPicPr>
          <p:nvPr/>
        </p:nvPicPr>
        <p:blipFill rotWithShape="1">
          <a:blip r:embed="rId2">
            <a:alphaModFix/>
          </a:blip>
          <a:srcRect l="39693" r="17651" b="-1"/>
          <a:stretch/>
        </p:blipFill>
        <p:spPr>
          <a:xfrm>
            <a:off x="5797543" y="10"/>
            <a:ext cx="6394152" cy="6857990"/>
          </a:xfrm>
          <a:prstGeom prst="rect">
            <a:avLst/>
          </a:prstGeom>
        </p:spPr>
      </p:pic>
      <p:pic>
        <p:nvPicPr>
          <p:cNvPr id="39" name="Picture 3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2117B32A-76CA-4AC8-9EF9-127D683DE3B4}"/>
              </a:ext>
            </a:extLst>
          </p:cNvPr>
          <p:cNvSpPr>
            <a:spLocks noGrp="1"/>
          </p:cNvSpPr>
          <p:nvPr>
            <p:ph type="title"/>
          </p:nvPr>
        </p:nvSpPr>
        <p:spPr>
          <a:xfrm>
            <a:off x="804998" y="798445"/>
            <a:ext cx="4900233" cy="1311664"/>
          </a:xfrm>
        </p:spPr>
        <p:txBody>
          <a:bodyPr vert="horz" lIns="91440" tIns="45720" rIns="91440" bIns="45720" rtlCol="0" anchor="ctr">
            <a:normAutofit/>
          </a:bodyPr>
          <a:lstStyle/>
          <a:p>
            <a:pPr>
              <a:lnSpc>
                <a:spcPct val="90000"/>
              </a:lnSpc>
            </a:pPr>
            <a:r>
              <a:rPr lang="en-US" sz="3200">
                <a:solidFill>
                  <a:srgbClr val="000000"/>
                </a:solidFill>
                <a:latin typeface="+mj-lt"/>
                <a:cs typeface="+mj-cs"/>
              </a:rPr>
              <a:t>Land Acknowledgement</a:t>
            </a:r>
          </a:p>
        </p:txBody>
      </p:sp>
      <p:sp>
        <p:nvSpPr>
          <p:cNvPr id="3" name="Content Placeholder 2">
            <a:extLst>
              <a:ext uri="{FF2B5EF4-FFF2-40B4-BE49-F238E27FC236}">
                <a16:creationId xmlns:a16="http://schemas.microsoft.com/office/drawing/2014/main" id="{0D5C9E69-4F30-4066-8303-C8076ED4FDB0}"/>
              </a:ext>
            </a:extLst>
          </p:cNvPr>
          <p:cNvSpPr>
            <a:spLocks noGrp="1"/>
          </p:cNvSpPr>
          <p:nvPr>
            <p:ph idx="1"/>
          </p:nvPr>
        </p:nvSpPr>
        <p:spPr>
          <a:xfrm>
            <a:off x="804997" y="2272143"/>
            <a:ext cx="4706803" cy="3788830"/>
          </a:xfrm>
        </p:spPr>
        <p:txBody>
          <a:bodyPr vert="horz" lIns="91440" tIns="45720" rIns="91440" bIns="45720" rtlCol="0" anchor="ctr">
            <a:normAutofit/>
          </a:bodyPr>
          <a:lstStyle/>
          <a:p>
            <a:pPr marL="0" indent="0">
              <a:buNone/>
            </a:pPr>
            <a:r>
              <a:rPr lang="en-US" sz="1800">
                <a:solidFill>
                  <a:srgbClr val="000000"/>
                </a:solidFill>
                <a:latin typeface="+mn-lt"/>
                <a:cs typeface="+mn-cs"/>
              </a:rPr>
              <a:t>The region Bowling Green State University inhabits is in </a:t>
            </a:r>
            <a:r>
              <a:rPr lang="en-US" sz="1800" dirty="0">
                <a:solidFill>
                  <a:srgbClr val="000000"/>
                </a:solidFill>
                <a:latin typeface="+mn-lt"/>
                <a:cs typeface="+mn-cs"/>
              </a:rPr>
              <a:t>the Great Black Swamp and the Lower Great Lakes region. This land is the ancestral territory of the Wyandotte, Huron, Kickapoo, Erie, Miami, and Peoria. We recognize these historical and contemporary ties in our efforts to further the conversation around decolonizing history and honoring Indigenous individuals and communities who have been living and working on the land from time immemorial.</a:t>
            </a:r>
          </a:p>
          <a:p>
            <a:pPr marL="0">
              <a:buFont typeface="Arial" panose="020B0604020202020204" pitchFamily="34" charset="0"/>
              <a:buChar char="•"/>
            </a:pPr>
            <a:endParaRPr lang="en-US" sz="1800">
              <a:solidFill>
                <a:srgbClr val="000000"/>
              </a:solidFill>
              <a:latin typeface="+mn-lt"/>
              <a:cs typeface="+mn-cs"/>
            </a:endParaRPr>
          </a:p>
          <a:p>
            <a:pPr marL="0" indent="0">
              <a:buNone/>
            </a:pPr>
            <a:r>
              <a:rPr lang="en-US" sz="1800">
                <a:solidFill>
                  <a:srgbClr val="000000"/>
                </a:solidFill>
                <a:latin typeface="+mn-lt"/>
                <a:cs typeface="+mn-cs"/>
              </a:rPr>
              <a:t>Map provided by:	</a:t>
            </a:r>
            <a:r>
              <a:rPr lang="en-US" sz="1800" dirty="0">
                <a:solidFill>
                  <a:srgbClr val="000000"/>
                </a:solidFill>
                <a:latin typeface="+mn-lt"/>
                <a:cs typeface="+mn-cs"/>
                <a:hlinkClick r:id="rId4"/>
              </a:rPr>
              <a:t>Native-Land</a:t>
            </a:r>
            <a:r>
              <a:rPr lang="en-US" sz="1800" dirty="0">
                <a:solidFill>
                  <a:srgbClr val="000000"/>
                </a:solidFill>
                <a:latin typeface="+mn-lt"/>
                <a:cs typeface="+mn-cs"/>
              </a:rPr>
              <a:t> </a:t>
            </a:r>
            <a:endParaRPr lang="en-US" sz="1800" dirty="0">
              <a:solidFill>
                <a:srgbClr val="000000"/>
              </a:solidFill>
              <a:latin typeface="+mn-lt"/>
              <a:cs typeface="Arial"/>
            </a:endParaRPr>
          </a:p>
        </p:txBody>
      </p:sp>
    </p:spTree>
    <p:extLst>
      <p:ext uri="{BB962C8B-B14F-4D97-AF65-F5344CB8AC3E}">
        <p14:creationId xmlns:p14="http://schemas.microsoft.com/office/powerpoint/2010/main" val="337909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Access Saved Export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To access a saved Search, Sort, List or Export</a:t>
            </a:r>
            <a:endParaRPr lang="en-US"/>
          </a:p>
          <a:p>
            <a:pPr lvl="2"/>
            <a:r>
              <a:rPr lang="en-US">
                <a:latin typeface="Arial"/>
                <a:cs typeface="Arial"/>
              </a:rPr>
              <a:t>In the Retrieve Export menu that appears highlight desired saved export, click Select, and the properties are imported!</a:t>
            </a:r>
          </a:p>
          <a:p>
            <a:pPr lvl="2"/>
            <a:endParaRPr lang="en-US"/>
          </a:p>
          <a:p>
            <a:pPr lvl="2"/>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7" name="Picture 6">
            <a:extLst>
              <a:ext uri="{FF2B5EF4-FFF2-40B4-BE49-F238E27FC236}">
                <a16:creationId xmlns:a16="http://schemas.microsoft.com/office/drawing/2014/main" id="{C0BA2E42-E574-439A-A142-A7E18496D26F}"/>
              </a:ext>
            </a:extLst>
          </p:cNvPr>
          <p:cNvPicPr>
            <a:picLocks noChangeAspect="1"/>
          </p:cNvPicPr>
          <p:nvPr/>
        </p:nvPicPr>
        <p:blipFill>
          <a:blip r:embed="rId3"/>
          <a:stretch>
            <a:fillRect/>
          </a:stretch>
        </p:blipFill>
        <p:spPr>
          <a:xfrm>
            <a:off x="2988427" y="1750526"/>
            <a:ext cx="4561234" cy="4572120"/>
          </a:xfrm>
          <a:prstGeom prst="rect">
            <a:avLst/>
          </a:prstGeom>
        </p:spPr>
      </p:pic>
    </p:spTree>
    <p:extLst>
      <p:ext uri="{BB962C8B-B14F-4D97-AF65-F5344CB8AC3E}">
        <p14:creationId xmlns:p14="http://schemas.microsoft.com/office/powerpoint/2010/main" val="945318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143830"/>
            <a:ext cx="11083555" cy="5292166"/>
          </a:xfrm>
        </p:spPr>
        <p:txBody>
          <a:bodyPr vert="horz" lIns="91440" tIns="45720" rIns="91440" bIns="45720" rtlCol="0" anchor="t">
            <a:normAutofit fontScale="92500" lnSpcReduction="20000"/>
          </a:bodyPr>
          <a:lstStyle/>
          <a:p>
            <a:pPr lvl="1"/>
            <a:r>
              <a:rPr lang="en-US">
                <a:latin typeface="Arial"/>
                <a:cs typeface="Arial"/>
              </a:rPr>
              <a:t>You can find data by MARC Tag:</a:t>
            </a:r>
          </a:p>
          <a:p>
            <a:pPr lvl="2"/>
            <a:r>
              <a:rPr lang="en-US">
                <a:latin typeface="Arial"/>
                <a:cs typeface="Arial"/>
              </a:rPr>
              <a:t>E-books are loaded from different providers</a:t>
            </a:r>
          </a:p>
          <a:p>
            <a:pPr lvl="2"/>
            <a:r>
              <a:rPr lang="en-US">
                <a:latin typeface="Arial"/>
                <a:cs typeface="Arial"/>
              </a:rPr>
              <a:t>For remote access all URLs have our ezproxy.bgsu.edu prefix prepended</a:t>
            </a:r>
          </a:p>
          <a:p>
            <a:pPr lvl="2"/>
            <a:r>
              <a:rPr lang="en-US">
                <a:latin typeface="Arial"/>
                <a:cs typeface="Arial"/>
              </a:rPr>
              <a:t>(we use 956 instead of 856 which was legacy </a:t>
            </a:r>
            <a:r>
              <a:rPr lang="en-US" err="1">
                <a:latin typeface="Arial"/>
                <a:cs typeface="Arial"/>
              </a:rPr>
              <a:t>OhioLINK</a:t>
            </a:r>
            <a:r>
              <a:rPr lang="en-US">
                <a:latin typeface="Arial"/>
                <a:cs typeface="Arial"/>
              </a:rPr>
              <a:t> programing to assist merging e-records)</a:t>
            </a:r>
          </a:p>
          <a:p>
            <a:pPr marL="457200" lvl="1" indent="0">
              <a:buNone/>
            </a:pPr>
            <a:r>
              <a:rPr lang="en-US">
                <a:hlinkClick r:id="rId3"/>
              </a:rPr>
              <a:t>Catalog - BGSU University Libraries</a:t>
            </a:r>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t>Racism in American Public Life  by Johnetta B. Cole</a:t>
            </a:r>
          </a:p>
          <a:p>
            <a:pPr lvl="1"/>
            <a:r>
              <a:rPr lang="en-US"/>
              <a:t>ISBN: 9780813945637|qelectronic book    Bib Record #: b65166334</a:t>
            </a:r>
          </a:p>
          <a:p>
            <a:pPr lvl="1"/>
            <a:endParaRPr lang="en-US"/>
          </a:p>
          <a:p>
            <a:pPr lvl="1"/>
            <a:endParaRPr lang="en-US"/>
          </a:p>
          <a:p>
            <a:pPr lvl="1"/>
            <a:endParaRPr lang="en-US"/>
          </a:p>
          <a:p>
            <a:endParaRPr lang="en-US"/>
          </a:p>
        </p:txBody>
      </p:sp>
      <p:pic>
        <p:nvPicPr>
          <p:cNvPr id="5" name="Picture 4">
            <a:extLst>
              <a:ext uri="{FF2B5EF4-FFF2-40B4-BE49-F238E27FC236}">
                <a16:creationId xmlns:a16="http://schemas.microsoft.com/office/drawing/2014/main" id="{1B9ADA86-1DE3-4AF6-82D0-32FA62329F71}"/>
              </a:ext>
            </a:extLst>
          </p:cNvPr>
          <p:cNvPicPr>
            <a:picLocks noChangeAspect="1"/>
          </p:cNvPicPr>
          <p:nvPr/>
        </p:nvPicPr>
        <p:blipFill>
          <a:blip r:embed="rId4"/>
          <a:stretch>
            <a:fillRect/>
          </a:stretch>
        </p:blipFill>
        <p:spPr>
          <a:xfrm>
            <a:off x="1021525" y="2424557"/>
            <a:ext cx="10345789" cy="3180197"/>
          </a:xfrm>
          <a:prstGeom prst="rect">
            <a:avLst/>
          </a:prstGeom>
        </p:spPr>
      </p:pic>
      <p:sp>
        <p:nvSpPr>
          <p:cNvPr id="10" name="Title 9">
            <a:extLst>
              <a:ext uri="{FF2B5EF4-FFF2-40B4-BE49-F238E27FC236}">
                <a16:creationId xmlns:a16="http://schemas.microsoft.com/office/drawing/2014/main" id="{D0E462A5-B67A-4778-852B-B65D91C10F57}"/>
              </a:ext>
            </a:extLst>
          </p:cNvPr>
          <p:cNvSpPr>
            <a:spLocks noGrp="1"/>
          </p:cNvSpPr>
          <p:nvPr>
            <p:ph type="title"/>
          </p:nvPr>
        </p:nvSpPr>
        <p:spPr/>
        <p:txBody>
          <a:bodyPr/>
          <a:lstStyle/>
          <a:p>
            <a:r>
              <a:rPr lang="en-US">
                <a:latin typeface="Arial"/>
                <a:cs typeface="Arial"/>
              </a:rPr>
              <a:t>! MARC Tag Query </a:t>
            </a:r>
            <a:endParaRPr lang="en-US"/>
          </a:p>
        </p:txBody>
      </p:sp>
    </p:spTree>
    <p:extLst>
      <p:ext uri="{BB962C8B-B14F-4D97-AF65-F5344CB8AC3E}">
        <p14:creationId xmlns:p14="http://schemas.microsoft.com/office/powerpoint/2010/main" val="398326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r>
              <a:rPr lang="en-US">
                <a:latin typeface="Arial"/>
                <a:cs typeface="Arial"/>
              </a:rPr>
              <a:t>Find data by MARC Tag</a:t>
            </a:r>
          </a:p>
          <a:p>
            <a:pPr lvl="1"/>
            <a:r>
              <a:rPr lang="en-US"/>
              <a:t>Set Review File conditions:</a:t>
            </a:r>
          </a:p>
          <a:p>
            <a:pPr lvl="2"/>
            <a:r>
              <a:rPr lang="en-US">
                <a:latin typeface="Arial"/>
                <a:cs typeface="Arial"/>
              </a:rPr>
              <a:t>Select field MARC Tag</a:t>
            </a:r>
          </a:p>
          <a:p>
            <a:pPr lvl="1"/>
            <a:endParaRPr lang="en-US"/>
          </a:p>
          <a:p>
            <a:pPr lvl="1"/>
            <a:endParaRPr lang="en-US"/>
          </a:p>
          <a:p>
            <a:pPr lvl="1"/>
            <a:endParaRPr lang="en-US"/>
          </a:p>
          <a:p>
            <a:pPr lvl="1"/>
            <a:endParaRPr lang="en-US"/>
          </a:p>
          <a:p>
            <a:pPr lvl="1"/>
            <a:endParaRPr lang="en-US"/>
          </a:p>
          <a:p>
            <a:pPr lvl="1"/>
            <a:endParaRPr lang="en-US"/>
          </a:p>
          <a:p>
            <a:pPr lvl="1"/>
            <a:endParaRPr lang="en-US"/>
          </a:p>
          <a:p>
            <a:endParaRPr lang="en-US"/>
          </a:p>
        </p:txBody>
      </p:sp>
      <p:pic>
        <p:nvPicPr>
          <p:cNvPr id="4" name="Picture 3">
            <a:extLst>
              <a:ext uri="{FF2B5EF4-FFF2-40B4-BE49-F238E27FC236}">
                <a16:creationId xmlns:a16="http://schemas.microsoft.com/office/drawing/2014/main" id="{8DFBF689-826D-4A4A-A229-9F8A3425B265}"/>
              </a:ext>
            </a:extLst>
          </p:cNvPr>
          <p:cNvPicPr>
            <a:picLocks noChangeAspect="1"/>
          </p:cNvPicPr>
          <p:nvPr/>
        </p:nvPicPr>
        <p:blipFill>
          <a:blip r:embed="rId3"/>
          <a:stretch>
            <a:fillRect/>
          </a:stretch>
        </p:blipFill>
        <p:spPr>
          <a:xfrm>
            <a:off x="1851239" y="2094463"/>
            <a:ext cx="7723616" cy="4419716"/>
          </a:xfrm>
          <a:prstGeom prst="rect">
            <a:avLst/>
          </a:prstGeom>
        </p:spPr>
      </p:pic>
      <p:sp>
        <p:nvSpPr>
          <p:cNvPr id="6" name="Title 5">
            <a:extLst>
              <a:ext uri="{FF2B5EF4-FFF2-40B4-BE49-F238E27FC236}">
                <a16:creationId xmlns:a16="http://schemas.microsoft.com/office/drawing/2014/main" id="{52D3C63E-72CA-4FCF-95A2-508998C2CF92}"/>
              </a:ext>
            </a:extLst>
          </p:cNvPr>
          <p:cNvSpPr>
            <a:spLocks noGrp="1"/>
          </p:cNvSpPr>
          <p:nvPr>
            <p:ph type="title"/>
          </p:nvPr>
        </p:nvSpPr>
        <p:spPr/>
        <p:txBody>
          <a:bodyPr/>
          <a:lstStyle/>
          <a:p>
            <a:r>
              <a:rPr lang="en-US">
                <a:latin typeface="Arial"/>
                <a:cs typeface="Arial"/>
              </a:rPr>
              <a:t>! MARC Tag Query</a:t>
            </a:r>
            <a:endParaRPr lang="en-US"/>
          </a:p>
        </p:txBody>
      </p:sp>
    </p:spTree>
    <p:extLst>
      <p:ext uri="{BB962C8B-B14F-4D97-AF65-F5344CB8AC3E}">
        <p14:creationId xmlns:p14="http://schemas.microsoft.com/office/powerpoint/2010/main" val="65005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r>
              <a:rPr lang="en-US">
                <a:latin typeface="Arial"/>
                <a:cs typeface="Arial"/>
              </a:rPr>
              <a:t>The MARC FIELD menu appears</a:t>
            </a:r>
          </a:p>
          <a:p>
            <a:pPr lvl="1"/>
            <a:endParaRPr lang="en-US"/>
          </a:p>
          <a:p>
            <a:pPr lvl="1"/>
            <a:endParaRPr lang="en-US"/>
          </a:p>
          <a:p>
            <a:pPr lvl="1"/>
            <a:endParaRPr lang="en-US"/>
          </a:p>
          <a:p>
            <a:pPr lvl="1"/>
            <a:endParaRPr lang="en-US"/>
          </a:p>
          <a:p>
            <a:pPr lvl="1"/>
            <a:r>
              <a:rPr lang="en-US">
                <a:latin typeface="Arial"/>
                <a:cs typeface="Arial"/>
              </a:rPr>
              <a:t>Enter the field you want to search on:   95640|u</a:t>
            </a:r>
          </a:p>
          <a:p>
            <a:pPr lvl="1"/>
            <a:r>
              <a:rPr lang="en-US">
                <a:latin typeface="Arial"/>
                <a:cs typeface="Arial"/>
              </a:rPr>
              <a:t>Click the OK button</a:t>
            </a:r>
            <a:endParaRPr lang="en-US"/>
          </a:p>
          <a:p>
            <a:pPr lvl="1"/>
            <a:endParaRPr lang="en-US"/>
          </a:p>
          <a:p>
            <a:pPr lvl="1"/>
            <a:endParaRPr lang="en-US"/>
          </a:p>
          <a:p>
            <a:pPr lvl="1"/>
            <a:endParaRPr lang="en-US"/>
          </a:p>
          <a:p>
            <a:pPr lvl="1"/>
            <a:endParaRPr lang="en-US"/>
          </a:p>
          <a:p>
            <a:pPr lvl="1"/>
            <a:r>
              <a:rPr lang="en-US">
                <a:latin typeface="Arial"/>
                <a:cs typeface="Arial"/>
              </a:rPr>
              <a:t>Condition:  has;  Value:  ezproxy.bgsu.edu</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endParaRPr lang="en-US"/>
          </a:p>
        </p:txBody>
      </p:sp>
      <p:pic>
        <p:nvPicPr>
          <p:cNvPr id="5" name="Picture 4">
            <a:extLst>
              <a:ext uri="{FF2B5EF4-FFF2-40B4-BE49-F238E27FC236}">
                <a16:creationId xmlns:a16="http://schemas.microsoft.com/office/drawing/2014/main" id="{0581EA29-51FF-4FC6-8794-A691CB8AB38F}"/>
              </a:ext>
            </a:extLst>
          </p:cNvPr>
          <p:cNvPicPr>
            <a:picLocks noChangeAspect="1"/>
          </p:cNvPicPr>
          <p:nvPr/>
        </p:nvPicPr>
        <p:blipFill>
          <a:blip r:embed="rId3"/>
          <a:stretch>
            <a:fillRect/>
          </a:stretch>
        </p:blipFill>
        <p:spPr>
          <a:xfrm>
            <a:off x="4989095" y="1065352"/>
            <a:ext cx="4306215" cy="1357000"/>
          </a:xfrm>
          <a:prstGeom prst="rect">
            <a:avLst/>
          </a:prstGeom>
        </p:spPr>
      </p:pic>
      <p:pic>
        <p:nvPicPr>
          <p:cNvPr id="6" name="Picture 5">
            <a:extLst>
              <a:ext uri="{FF2B5EF4-FFF2-40B4-BE49-F238E27FC236}">
                <a16:creationId xmlns:a16="http://schemas.microsoft.com/office/drawing/2014/main" id="{BDE8EF26-D065-467B-82F5-49DEB4046E97}"/>
              </a:ext>
            </a:extLst>
          </p:cNvPr>
          <p:cNvPicPr>
            <a:picLocks noChangeAspect="1"/>
          </p:cNvPicPr>
          <p:nvPr/>
        </p:nvPicPr>
        <p:blipFill>
          <a:blip r:embed="rId4"/>
          <a:stretch>
            <a:fillRect/>
          </a:stretch>
        </p:blipFill>
        <p:spPr>
          <a:xfrm>
            <a:off x="4379495" y="2954640"/>
            <a:ext cx="2899326" cy="1445838"/>
          </a:xfrm>
          <a:prstGeom prst="rect">
            <a:avLst/>
          </a:prstGeom>
        </p:spPr>
      </p:pic>
      <p:pic>
        <p:nvPicPr>
          <p:cNvPr id="7" name="Picture 6">
            <a:extLst>
              <a:ext uri="{FF2B5EF4-FFF2-40B4-BE49-F238E27FC236}">
                <a16:creationId xmlns:a16="http://schemas.microsoft.com/office/drawing/2014/main" id="{6C01F8FF-A800-4513-95CD-875E23501B61}"/>
              </a:ext>
            </a:extLst>
          </p:cNvPr>
          <p:cNvPicPr>
            <a:picLocks noChangeAspect="1"/>
          </p:cNvPicPr>
          <p:nvPr/>
        </p:nvPicPr>
        <p:blipFill>
          <a:blip r:embed="rId5"/>
          <a:stretch>
            <a:fillRect/>
          </a:stretch>
        </p:blipFill>
        <p:spPr>
          <a:xfrm>
            <a:off x="1278906" y="4951222"/>
            <a:ext cx="9865755" cy="1357000"/>
          </a:xfrm>
          <a:prstGeom prst="rect">
            <a:avLst/>
          </a:prstGeom>
        </p:spPr>
      </p:pic>
      <p:sp>
        <p:nvSpPr>
          <p:cNvPr id="8" name="Title 7">
            <a:extLst>
              <a:ext uri="{FF2B5EF4-FFF2-40B4-BE49-F238E27FC236}">
                <a16:creationId xmlns:a16="http://schemas.microsoft.com/office/drawing/2014/main" id="{4FF116EE-8679-434F-83D7-71755BDA74FE}"/>
              </a:ext>
            </a:extLst>
          </p:cNvPr>
          <p:cNvSpPr>
            <a:spLocks noGrp="1"/>
          </p:cNvSpPr>
          <p:nvPr>
            <p:ph type="title"/>
          </p:nvPr>
        </p:nvSpPr>
        <p:spPr/>
        <p:txBody>
          <a:bodyPr/>
          <a:lstStyle/>
          <a:p>
            <a:r>
              <a:rPr lang="en-US">
                <a:latin typeface="Arial"/>
                <a:cs typeface="Arial"/>
              </a:rPr>
              <a:t>! MARC Tag Query</a:t>
            </a:r>
            <a:endParaRPr lang="en-US"/>
          </a:p>
        </p:txBody>
      </p:sp>
    </p:spTree>
    <p:extLst>
      <p:ext uri="{BB962C8B-B14F-4D97-AF65-F5344CB8AC3E}">
        <p14:creationId xmlns:p14="http://schemas.microsoft.com/office/powerpoint/2010/main" val="2247598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fontScale="92500" lnSpcReduction="10000"/>
          </a:bodyPr>
          <a:lstStyle/>
          <a:p>
            <a:pPr lvl="1"/>
            <a:r>
              <a:rPr lang="en-US" dirty="0"/>
              <a:t>As of 3/1/21 BGSU has 507,316 electronic resource bib records with 956|u having ezproxy.bgsu.edu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latin typeface="Arial"/>
                <a:cs typeface="Arial"/>
              </a:rPr>
              <a:t>BGSU loads most of our URLs from the Ex Libris/Summon 360 Knowledge Base </a:t>
            </a:r>
            <a:endParaRPr lang="en-US" dirty="0"/>
          </a:p>
          <a:p>
            <a:pPr marL="457200" lvl="1" indent="0">
              <a:buNone/>
            </a:pPr>
            <a:r>
              <a:rPr lang="en-US" dirty="0">
                <a:latin typeface="Arial"/>
                <a:cs typeface="Arial"/>
              </a:rPr>
              <a:t>	where we select e-resources for our discovery system holdings </a:t>
            </a: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pic>
        <p:nvPicPr>
          <p:cNvPr id="8" name="Picture 7">
            <a:extLst>
              <a:ext uri="{FF2B5EF4-FFF2-40B4-BE49-F238E27FC236}">
                <a16:creationId xmlns:a16="http://schemas.microsoft.com/office/drawing/2014/main" id="{1DB06E17-9E66-4302-9363-202A67AA1750}"/>
              </a:ext>
            </a:extLst>
          </p:cNvPr>
          <p:cNvPicPr>
            <a:picLocks noChangeAspect="1"/>
          </p:cNvPicPr>
          <p:nvPr/>
        </p:nvPicPr>
        <p:blipFill>
          <a:blip r:embed="rId3"/>
          <a:stretch>
            <a:fillRect/>
          </a:stretch>
        </p:blipFill>
        <p:spPr>
          <a:xfrm>
            <a:off x="1090938" y="1365401"/>
            <a:ext cx="10206963" cy="4127197"/>
          </a:xfrm>
          <a:prstGeom prst="rect">
            <a:avLst/>
          </a:prstGeom>
        </p:spPr>
      </p:pic>
      <p:sp>
        <p:nvSpPr>
          <p:cNvPr id="5" name="Title 4">
            <a:extLst>
              <a:ext uri="{FF2B5EF4-FFF2-40B4-BE49-F238E27FC236}">
                <a16:creationId xmlns:a16="http://schemas.microsoft.com/office/drawing/2014/main" id="{A5B39221-4BB3-4173-9B2C-76FA6556AA82}"/>
              </a:ext>
            </a:extLst>
          </p:cNvPr>
          <p:cNvSpPr>
            <a:spLocks noGrp="1"/>
          </p:cNvSpPr>
          <p:nvPr>
            <p:ph type="title"/>
          </p:nvPr>
        </p:nvSpPr>
        <p:spPr/>
        <p:txBody>
          <a:bodyPr/>
          <a:lstStyle/>
          <a:p>
            <a:r>
              <a:rPr lang="en-US">
                <a:latin typeface="Arial"/>
                <a:cs typeface="Arial"/>
              </a:rPr>
              <a:t>! MARC Tag Query</a:t>
            </a:r>
            <a:endParaRPr lang="en-US"/>
          </a:p>
        </p:txBody>
      </p:sp>
    </p:spTree>
    <p:extLst>
      <p:ext uri="{BB962C8B-B14F-4D97-AF65-F5344CB8AC3E}">
        <p14:creationId xmlns:p14="http://schemas.microsoft.com/office/powerpoint/2010/main" val="166883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fontScale="90000"/>
          </a:bodyPr>
          <a:lstStyle/>
          <a:p>
            <a:r>
              <a:rPr lang="en-US"/>
              <a:t>Review File: Previous record shortcut</a:t>
            </a:r>
            <a:br>
              <a:rPr lang="en-US"/>
            </a:b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292166"/>
          </a:xfrm>
        </p:spPr>
        <p:txBody>
          <a:bodyPr vert="horz" lIns="91440" tIns="45720" rIns="91440" bIns="45720" rtlCol="0" anchor="t">
            <a:normAutofit/>
          </a:bodyPr>
          <a:lstStyle/>
          <a:p>
            <a:endParaRPr lang="en-US"/>
          </a:p>
          <a:p>
            <a:endParaRPr lang="en-US"/>
          </a:p>
          <a:p>
            <a:endParaRPr lang="en-US"/>
          </a:p>
          <a:p>
            <a:endParaRPr lang="en-US"/>
          </a:p>
          <a:p>
            <a:endParaRPr lang="en-US"/>
          </a:p>
          <a:p>
            <a:endParaRPr lang="en-US"/>
          </a:p>
          <a:p>
            <a:endParaRPr lang="en-US"/>
          </a:p>
          <a:p>
            <a:r>
              <a:rPr lang="en-US">
                <a:latin typeface="Arial"/>
                <a:cs typeface="Arial"/>
              </a:rPr>
              <a:t>Ctrl-</a:t>
            </a:r>
            <a:r>
              <a:rPr lang="en-US" sz="2400">
                <a:latin typeface="Arial"/>
                <a:cs typeface="Arial"/>
              </a:rPr>
              <a:t>]</a:t>
            </a:r>
            <a:r>
              <a:rPr lang="en-US">
                <a:latin typeface="Arial"/>
                <a:cs typeface="Arial"/>
              </a:rPr>
              <a:t>  advances to the previous record up in review file</a:t>
            </a:r>
          </a:p>
          <a:p>
            <a:pPr lvl="1"/>
            <a:endParaRPr lang="en-US"/>
          </a:p>
          <a:p>
            <a:endParaRPr lang="en-US"/>
          </a:p>
        </p:txBody>
      </p:sp>
      <p:pic>
        <p:nvPicPr>
          <p:cNvPr id="6" name="Picture 5">
            <a:extLst>
              <a:ext uri="{FF2B5EF4-FFF2-40B4-BE49-F238E27FC236}">
                <a16:creationId xmlns:a16="http://schemas.microsoft.com/office/drawing/2014/main" id="{038C9B1D-CDD4-4EE1-B276-C1E37FB2AE8E}"/>
              </a:ext>
            </a:extLst>
          </p:cNvPr>
          <p:cNvPicPr>
            <a:picLocks noChangeAspect="1"/>
          </p:cNvPicPr>
          <p:nvPr/>
        </p:nvPicPr>
        <p:blipFill>
          <a:blip r:embed="rId2"/>
          <a:stretch>
            <a:fillRect/>
          </a:stretch>
        </p:blipFill>
        <p:spPr>
          <a:xfrm>
            <a:off x="739780" y="532838"/>
            <a:ext cx="6163900" cy="3248396"/>
          </a:xfrm>
          <a:prstGeom prst="rect">
            <a:avLst/>
          </a:prstGeom>
        </p:spPr>
      </p:pic>
      <p:pic>
        <p:nvPicPr>
          <p:cNvPr id="4" name="Picture 3">
            <a:extLst>
              <a:ext uri="{FF2B5EF4-FFF2-40B4-BE49-F238E27FC236}">
                <a16:creationId xmlns:a16="http://schemas.microsoft.com/office/drawing/2014/main" id="{A397AA57-E05E-48C1-823E-7E8B466E6255}"/>
              </a:ext>
            </a:extLst>
          </p:cNvPr>
          <p:cNvPicPr>
            <a:picLocks noChangeAspect="1"/>
          </p:cNvPicPr>
          <p:nvPr/>
        </p:nvPicPr>
        <p:blipFill>
          <a:blip r:embed="rId3"/>
          <a:stretch>
            <a:fillRect/>
          </a:stretch>
        </p:blipFill>
        <p:spPr>
          <a:xfrm>
            <a:off x="7819539" y="1065676"/>
            <a:ext cx="3399315" cy="5029200"/>
          </a:xfrm>
          <a:prstGeom prst="rect">
            <a:avLst/>
          </a:prstGeom>
        </p:spPr>
      </p:pic>
      <p:pic>
        <p:nvPicPr>
          <p:cNvPr id="5" name="Picture 4">
            <a:extLst>
              <a:ext uri="{FF2B5EF4-FFF2-40B4-BE49-F238E27FC236}">
                <a16:creationId xmlns:a16="http://schemas.microsoft.com/office/drawing/2014/main" id="{6CFFA499-ED5E-4B9C-B5AB-F8EA41B61EEF}"/>
              </a:ext>
            </a:extLst>
          </p:cNvPr>
          <p:cNvPicPr>
            <a:picLocks noChangeAspect="1"/>
          </p:cNvPicPr>
          <p:nvPr/>
        </p:nvPicPr>
        <p:blipFill>
          <a:blip r:embed="rId4"/>
          <a:stretch>
            <a:fillRect/>
          </a:stretch>
        </p:blipFill>
        <p:spPr>
          <a:xfrm>
            <a:off x="675676" y="4382983"/>
            <a:ext cx="6292107" cy="2237073"/>
          </a:xfrm>
          <a:prstGeom prst="rect">
            <a:avLst/>
          </a:prstGeom>
        </p:spPr>
      </p:pic>
    </p:spTree>
    <p:extLst>
      <p:ext uri="{BB962C8B-B14F-4D97-AF65-F5344CB8AC3E}">
        <p14:creationId xmlns:p14="http://schemas.microsoft.com/office/powerpoint/2010/main" val="69706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fontScale="90000"/>
          </a:bodyPr>
          <a:lstStyle/>
          <a:p>
            <a:r>
              <a:rPr lang="en-US">
                <a:latin typeface="Arial"/>
                <a:cs typeface="Arial"/>
              </a:rPr>
              <a:t>Review File:  Next record shortcut</a:t>
            </a:r>
            <a:br>
              <a:rPr lang="en-US"/>
            </a:b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292166"/>
          </a:xfrm>
        </p:spPr>
        <p:txBody>
          <a:bodyPr vert="horz" lIns="91440" tIns="45720" rIns="91440" bIns="45720" rtlCol="0" anchor="t">
            <a:normAutofit/>
          </a:bodyPr>
          <a:lstStyle/>
          <a:p>
            <a:endParaRPr lang="en-US"/>
          </a:p>
          <a:p>
            <a:endParaRPr lang="en-US"/>
          </a:p>
          <a:p>
            <a:endParaRPr lang="en-US"/>
          </a:p>
          <a:p>
            <a:endParaRPr lang="en-US"/>
          </a:p>
          <a:p>
            <a:endParaRPr lang="en-US"/>
          </a:p>
          <a:p>
            <a:endParaRPr lang="en-US"/>
          </a:p>
          <a:p>
            <a:endParaRPr lang="en-US"/>
          </a:p>
          <a:p>
            <a:r>
              <a:rPr lang="en-US">
                <a:latin typeface="Arial"/>
                <a:cs typeface="Arial"/>
              </a:rPr>
              <a:t>Ctrl-[    advances to the next record down in review file</a:t>
            </a:r>
          </a:p>
          <a:p>
            <a:pPr lvl="1"/>
            <a:endParaRPr lang="en-US"/>
          </a:p>
          <a:p>
            <a:endParaRPr lang="en-US"/>
          </a:p>
        </p:txBody>
      </p:sp>
      <p:pic>
        <p:nvPicPr>
          <p:cNvPr id="6" name="Picture 5">
            <a:extLst>
              <a:ext uri="{FF2B5EF4-FFF2-40B4-BE49-F238E27FC236}">
                <a16:creationId xmlns:a16="http://schemas.microsoft.com/office/drawing/2014/main" id="{038C9B1D-CDD4-4EE1-B276-C1E37FB2AE8E}"/>
              </a:ext>
            </a:extLst>
          </p:cNvPr>
          <p:cNvPicPr>
            <a:picLocks noChangeAspect="1"/>
          </p:cNvPicPr>
          <p:nvPr/>
        </p:nvPicPr>
        <p:blipFill>
          <a:blip r:embed="rId2"/>
          <a:stretch>
            <a:fillRect/>
          </a:stretch>
        </p:blipFill>
        <p:spPr>
          <a:xfrm>
            <a:off x="739780" y="532838"/>
            <a:ext cx="6163900" cy="3248396"/>
          </a:xfrm>
          <a:prstGeom prst="rect">
            <a:avLst/>
          </a:prstGeom>
        </p:spPr>
      </p:pic>
      <p:pic>
        <p:nvPicPr>
          <p:cNvPr id="7" name="Picture 6">
            <a:extLst>
              <a:ext uri="{FF2B5EF4-FFF2-40B4-BE49-F238E27FC236}">
                <a16:creationId xmlns:a16="http://schemas.microsoft.com/office/drawing/2014/main" id="{6DA2A961-C10C-4941-A28A-BB60A451B88E}"/>
              </a:ext>
            </a:extLst>
          </p:cNvPr>
          <p:cNvPicPr>
            <a:picLocks noChangeAspect="1"/>
          </p:cNvPicPr>
          <p:nvPr/>
        </p:nvPicPr>
        <p:blipFill>
          <a:blip r:embed="rId3"/>
          <a:stretch>
            <a:fillRect/>
          </a:stretch>
        </p:blipFill>
        <p:spPr>
          <a:xfrm>
            <a:off x="7331239" y="1196496"/>
            <a:ext cx="3800945" cy="5161346"/>
          </a:xfrm>
          <a:prstGeom prst="rect">
            <a:avLst/>
          </a:prstGeom>
        </p:spPr>
      </p:pic>
      <p:pic>
        <p:nvPicPr>
          <p:cNvPr id="8" name="Picture 7">
            <a:extLst>
              <a:ext uri="{FF2B5EF4-FFF2-40B4-BE49-F238E27FC236}">
                <a16:creationId xmlns:a16="http://schemas.microsoft.com/office/drawing/2014/main" id="{7E0347BD-FB44-4898-8358-2E5EC07C99F5}"/>
              </a:ext>
            </a:extLst>
          </p:cNvPr>
          <p:cNvPicPr>
            <a:picLocks noChangeAspect="1"/>
          </p:cNvPicPr>
          <p:nvPr/>
        </p:nvPicPr>
        <p:blipFill>
          <a:blip r:embed="rId4"/>
          <a:stretch>
            <a:fillRect/>
          </a:stretch>
        </p:blipFill>
        <p:spPr>
          <a:xfrm>
            <a:off x="799607" y="4248859"/>
            <a:ext cx="6163901" cy="2194113"/>
          </a:xfrm>
          <a:prstGeom prst="rect">
            <a:avLst/>
          </a:prstGeom>
        </p:spPr>
      </p:pic>
    </p:spTree>
    <p:extLst>
      <p:ext uri="{BB962C8B-B14F-4D97-AF65-F5344CB8AC3E}">
        <p14:creationId xmlns:p14="http://schemas.microsoft.com/office/powerpoint/2010/main" val="260891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Exporting Records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a:latin typeface="Arial"/>
                <a:cs typeface="Arial"/>
              </a:rPr>
              <a:t>Case study:  check DVDs in </a:t>
            </a:r>
            <a:r>
              <a:rPr lang="en-US" err="1">
                <a:latin typeface="Arial"/>
                <a:cs typeface="Arial"/>
              </a:rPr>
              <a:t>mmav</a:t>
            </a:r>
            <a:r>
              <a:rPr lang="en-US">
                <a:latin typeface="Arial"/>
                <a:cs typeface="Arial"/>
              </a:rPr>
              <a:t> Main A/V and </a:t>
            </a:r>
            <a:r>
              <a:rPr lang="en-US" err="1">
                <a:latin typeface="Arial"/>
                <a:cs typeface="Arial"/>
              </a:rPr>
              <a:t>mpav</a:t>
            </a:r>
            <a:r>
              <a:rPr lang="en-US">
                <a:latin typeface="Arial"/>
                <a:cs typeface="Arial"/>
              </a:rPr>
              <a:t> Brown Popular Culture Library </a:t>
            </a:r>
            <a:endParaRPr lang="en-US"/>
          </a:p>
          <a:p>
            <a:r>
              <a:rPr lang="en-US"/>
              <a:t>Review File:  Item</a:t>
            </a:r>
          </a:p>
          <a:p>
            <a:pPr lvl="1"/>
            <a:r>
              <a:rPr lang="en-US">
                <a:latin typeface="Arial"/>
                <a:cs typeface="Arial"/>
              </a:rPr>
              <a:t>Type: ITEM, Field: LOCATION, Condition: equal to,	Value: </a:t>
            </a:r>
            <a:r>
              <a:rPr lang="en-US" err="1">
                <a:latin typeface="Arial"/>
                <a:cs typeface="Arial"/>
              </a:rPr>
              <a:t>mpav</a:t>
            </a:r>
            <a:r>
              <a:rPr lang="en-US">
                <a:latin typeface="Arial"/>
                <a:cs typeface="Arial"/>
              </a:rPr>
              <a:t> </a:t>
            </a:r>
            <a:endParaRPr lang="en-US"/>
          </a:p>
          <a:p>
            <a:pPr lvl="1"/>
            <a:r>
              <a:rPr lang="en-US">
                <a:latin typeface="Arial"/>
                <a:cs typeface="Arial"/>
              </a:rPr>
              <a:t>OR Type: ITEM, Field: LOCATION, Condition: equal to, Value: </a:t>
            </a:r>
            <a:r>
              <a:rPr lang="en-US" err="1">
                <a:latin typeface="Arial"/>
                <a:cs typeface="Arial"/>
              </a:rPr>
              <a:t>mmav</a:t>
            </a:r>
            <a:endParaRPr lang="en-US">
              <a:latin typeface="Arial"/>
              <a:cs typeface="Arial"/>
            </a:endParaRP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latin typeface="Arial"/>
                <a:cs typeface="Arial"/>
              </a:rPr>
              <a:t>Highlight Review File</a:t>
            </a:r>
          </a:p>
          <a:p>
            <a:pPr lvl="1"/>
            <a:r>
              <a:rPr lang="en-US">
                <a:latin typeface="Arial"/>
                <a:cs typeface="Arial"/>
              </a:rPr>
              <a:t>Click Export Records</a:t>
            </a:r>
            <a:endParaRPr lang="en-US"/>
          </a:p>
          <a:p>
            <a:pPr marL="457200" lvl="1" indent="0">
              <a:buNone/>
            </a:pPr>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9F69C177-C2C7-4FD4-B1AA-26C6785A117E}"/>
              </a:ext>
            </a:extLst>
          </p:cNvPr>
          <p:cNvPicPr>
            <a:picLocks noChangeAspect="1"/>
          </p:cNvPicPr>
          <p:nvPr/>
        </p:nvPicPr>
        <p:blipFill>
          <a:blip r:embed="rId2"/>
          <a:stretch>
            <a:fillRect/>
          </a:stretch>
        </p:blipFill>
        <p:spPr>
          <a:xfrm>
            <a:off x="786703" y="2517737"/>
            <a:ext cx="10474733" cy="2020716"/>
          </a:xfrm>
          <a:prstGeom prst="rect">
            <a:avLst/>
          </a:prstGeom>
        </p:spPr>
      </p:pic>
      <p:pic>
        <p:nvPicPr>
          <p:cNvPr id="6" name="Picture 5">
            <a:extLst>
              <a:ext uri="{FF2B5EF4-FFF2-40B4-BE49-F238E27FC236}">
                <a16:creationId xmlns:a16="http://schemas.microsoft.com/office/drawing/2014/main" id="{C3129EEA-8001-4E2F-BC28-EB6E4772691D}"/>
              </a:ext>
            </a:extLst>
          </p:cNvPr>
          <p:cNvPicPr>
            <a:picLocks noChangeAspect="1"/>
          </p:cNvPicPr>
          <p:nvPr/>
        </p:nvPicPr>
        <p:blipFill>
          <a:blip r:embed="rId3"/>
          <a:stretch>
            <a:fillRect/>
          </a:stretch>
        </p:blipFill>
        <p:spPr>
          <a:xfrm>
            <a:off x="858633" y="5308287"/>
            <a:ext cx="10474733" cy="1004693"/>
          </a:xfrm>
          <a:prstGeom prst="rect">
            <a:avLst/>
          </a:prstGeom>
        </p:spPr>
      </p:pic>
    </p:spTree>
    <p:extLst>
      <p:ext uri="{BB962C8B-B14F-4D97-AF65-F5344CB8AC3E}">
        <p14:creationId xmlns:p14="http://schemas.microsoft.com/office/powerpoint/2010/main" val="404973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Exporting Records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3237109" y="1511550"/>
            <a:ext cx="8443104" cy="4976018"/>
          </a:xfrm>
        </p:spPr>
        <p:txBody>
          <a:bodyPr vert="horz" lIns="91440" tIns="45720" rIns="91440" bIns="45720" rtlCol="0" anchor="t">
            <a:normAutofit fontScale="70000" lnSpcReduction="20000"/>
          </a:bodyPr>
          <a:lstStyle/>
          <a:p>
            <a:r>
              <a:rPr lang="en-US" sz="2900">
                <a:latin typeface="Arial"/>
                <a:cs typeface="Arial"/>
              </a:rPr>
              <a:t>“Fields to be exported” table </a:t>
            </a:r>
            <a:endParaRPr lang="en-US" sz="2900"/>
          </a:p>
          <a:p>
            <a:r>
              <a:rPr lang="en-US" sz="2900">
                <a:latin typeface="Arial"/>
                <a:cs typeface="Arial"/>
              </a:rPr>
              <a:t>Enter Types and Fields to be exported to a CSV file</a:t>
            </a:r>
          </a:p>
          <a:p>
            <a:pPr lvl="1"/>
            <a:r>
              <a:rPr lang="en-US" sz="2400">
                <a:latin typeface="Arial"/>
                <a:cs typeface="Arial"/>
              </a:rPr>
              <a:t>Double-click in the Type cell and choose a record type from the pop-up window.</a:t>
            </a:r>
          </a:p>
          <a:p>
            <a:pPr lvl="1"/>
            <a:r>
              <a:rPr lang="en-US" sz="2400">
                <a:latin typeface="Arial"/>
                <a:cs typeface="Arial"/>
              </a:rPr>
              <a:t>Double-click in the Field cell and choose a field from the pop-up window.</a:t>
            </a:r>
          </a:p>
          <a:p>
            <a:pPr lvl="1"/>
            <a:r>
              <a:rPr lang="en-US" sz="2400">
                <a:latin typeface="Arial"/>
                <a:cs typeface="Arial"/>
              </a:rPr>
              <a:t>Choose the Append button to add another field to be listed. Alternatively, choose the Insert button to add a field before the selected field</a:t>
            </a:r>
          </a:p>
          <a:p>
            <a:pPr lvl="1"/>
            <a:r>
              <a:rPr lang="en-US" sz="2400">
                <a:latin typeface="Arial"/>
                <a:cs typeface="Arial"/>
              </a:rPr>
              <a:t>An almost unlimited number of fields may be selected</a:t>
            </a:r>
          </a:p>
          <a:p>
            <a:pPr lvl="1"/>
            <a:r>
              <a:rPr lang="en-US" sz="2400">
                <a:latin typeface="Arial"/>
                <a:cs typeface="Arial"/>
              </a:rPr>
              <a:t>The fields will be listed in the order in which they appear in the</a:t>
            </a:r>
          </a:p>
          <a:p>
            <a:pPr marL="457200" lvl="1" indent="0">
              <a:buNone/>
            </a:pPr>
            <a:r>
              <a:rPr lang="en-US" sz="2400">
                <a:latin typeface="Arial"/>
                <a:cs typeface="Arial"/>
              </a:rPr>
              <a:t>	“Fields to be exported” table.</a:t>
            </a:r>
          </a:p>
          <a:p>
            <a:pPr marL="457200" lvl="1" indent="0">
              <a:buNone/>
            </a:pPr>
            <a:endParaRPr lang="en-US" sz="2900"/>
          </a:p>
          <a:p>
            <a:r>
              <a:rPr lang="en-US" sz="2900">
                <a:solidFill>
                  <a:srgbClr val="53575A"/>
                </a:solidFill>
                <a:latin typeface="Arial" panose="020B0604020202020204" pitchFamily="34" charset="0"/>
                <a:cs typeface="Arial" panose="020B0604020202020204" pitchFamily="34" charset="0"/>
              </a:rPr>
              <a:t>I prefer to export more fields rather than less so I can hide, sort, and filter in Excel.  More data makes it easier to find outlier data that needs to be fixed.</a:t>
            </a:r>
          </a:p>
          <a:p>
            <a:pPr marL="457200" lvl="1" indent="0">
              <a:buNone/>
            </a:pPr>
            <a:r>
              <a:rPr lang="en-US" sz="2700">
                <a:latin typeface="Arial"/>
                <a:cs typeface="Arial"/>
              </a:rPr>
              <a:t>(Exceptionally large review files, such as 50,000+ records with a lot of fields can take a while to download.)</a:t>
            </a:r>
          </a:p>
          <a:p>
            <a:pPr marL="457200" lvl="1" indent="0">
              <a:buNone/>
            </a:pPr>
            <a:endParaRPr lang="en-US" sz="2700">
              <a:solidFill>
                <a:srgbClr val="53575A"/>
              </a:solidFill>
              <a:latin typeface="Arial" panose="020B0604020202020204" pitchFamily="34" charset="0"/>
              <a:cs typeface="Arial" panose="020B0604020202020204" pitchFamily="34" charset="0"/>
            </a:endParaRPr>
          </a:p>
          <a:p>
            <a:r>
              <a:rPr lang="en-US" sz="2900">
                <a:latin typeface="Arial"/>
                <a:cs typeface="Arial"/>
              </a:rPr>
              <a:t>I always include the item record # or bib record # in the fields</a:t>
            </a:r>
            <a:br>
              <a:rPr lang="en-US" sz="2900">
                <a:latin typeface="Arial"/>
                <a:cs typeface="Arial"/>
              </a:rPr>
            </a:br>
            <a:r>
              <a:rPr lang="en-US" sz="2900">
                <a:latin typeface="Arial"/>
                <a:cs typeface="Arial"/>
              </a:rPr>
              <a:t>I export so I can import the data back in</a:t>
            </a:r>
            <a:endParaRPr lang="en-US" sz="2900"/>
          </a:p>
          <a:p>
            <a:endParaRPr lang="en-US" sz="2900">
              <a:solidFill>
                <a:srgbClr val="53575A"/>
              </a:solidFill>
              <a:latin typeface="Arial" panose="020B0604020202020204" pitchFamily="34" charset="0"/>
              <a:cs typeface="Arial" panose="020B0604020202020204" pitchFamily="34" charset="0"/>
            </a:endParaRPr>
          </a:p>
          <a:p>
            <a:endParaRPr lang="en-US"/>
          </a:p>
          <a:p>
            <a:pPr marL="457200" lvl="1" indent="0">
              <a:buNone/>
            </a:pPr>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7" name="Picture 6">
            <a:extLst>
              <a:ext uri="{FF2B5EF4-FFF2-40B4-BE49-F238E27FC236}">
                <a16:creationId xmlns:a16="http://schemas.microsoft.com/office/drawing/2014/main" id="{D8B8C49B-A6D3-4D71-BAB9-C58BBB0B308F}"/>
              </a:ext>
            </a:extLst>
          </p:cNvPr>
          <p:cNvPicPr/>
          <p:nvPr/>
        </p:nvPicPr>
        <p:blipFill>
          <a:blip r:embed="rId2">
            <a:extLst>
              <a:ext uri="{28A0092B-C50C-407E-A947-70E740481C1C}">
                <a14:useLocalDpi xmlns:a14="http://schemas.microsoft.com/office/drawing/2010/main" val="0"/>
              </a:ext>
            </a:extLst>
          </a:blip>
          <a:stretch>
            <a:fillRect/>
          </a:stretch>
        </p:blipFill>
        <p:spPr>
          <a:xfrm>
            <a:off x="0" y="1363124"/>
            <a:ext cx="3297257" cy="3669413"/>
          </a:xfrm>
          <a:prstGeom prst="rect">
            <a:avLst/>
          </a:prstGeom>
        </p:spPr>
      </p:pic>
    </p:spTree>
    <p:extLst>
      <p:ext uri="{BB962C8B-B14F-4D97-AF65-F5344CB8AC3E}">
        <p14:creationId xmlns:p14="http://schemas.microsoft.com/office/powerpoint/2010/main" val="1292257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Exporting Records: Fields to export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794260" y="1244572"/>
            <a:ext cx="10515600" cy="2633285"/>
          </a:xfrm>
        </p:spPr>
        <p:txBody>
          <a:bodyPr>
            <a:normAutofit/>
          </a:bodyPr>
          <a:lstStyle/>
          <a:p>
            <a:r>
              <a:rPr lang="en-US" sz="2900">
                <a:solidFill>
                  <a:srgbClr val="53575A"/>
                </a:solidFill>
                <a:latin typeface="Arial" panose="020B0604020202020204" pitchFamily="34" charset="0"/>
                <a:cs typeface="Arial" panose="020B0604020202020204" pitchFamily="34" charset="0"/>
              </a:rPr>
              <a:t>Item record fields I find useful:</a:t>
            </a:r>
          </a:p>
          <a:p>
            <a:endParaRPr lang="en-US"/>
          </a:p>
          <a:p>
            <a:pPr marL="457200" lvl="1" indent="0">
              <a:buNone/>
            </a:pPr>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8CC12D40-F375-4FD3-B0D4-0C4A517EDF82}"/>
              </a:ext>
            </a:extLst>
          </p:cNvPr>
          <p:cNvPicPr/>
          <p:nvPr/>
        </p:nvPicPr>
        <p:blipFill>
          <a:blip r:embed="rId2">
            <a:extLst>
              <a:ext uri="{28A0092B-C50C-407E-A947-70E740481C1C}">
                <a14:useLocalDpi xmlns:a14="http://schemas.microsoft.com/office/drawing/2010/main" val="0"/>
              </a:ext>
            </a:extLst>
          </a:blip>
          <a:stretch>
            <a:fillRect/>
          </a:stretch>
        </p:blipFill>
        <p:spPr>
          <a:xfrm>
            <a:off x="2081243" y="1860054"/>
            <a:ext cx="7570016" cy="4869286"/>
          </a:xfrm>
          <a:prstGeom prst="rect">
            <a:avLst/>
          </a:prstGeom>
        </p:spPr>
      </p:pic>
    </p:spTree>
    <p:extLst>
      <p:ext uri="{BB962C8B-B14F-4D97-AF65-F5344CB8AC3E}">
        <p14:creationId xmlns:p14="http://schemas.microsoft.com/office/powerpoint/2010/main" val="194780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t>Terminology</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457200" lvl="1" indent="0" algn="ctr">
              <a:buNone/>
            </a:pPr>
            <a:endParaRPr lang="en-US" dirty="0"/>
          </a:p>
          <a:p>
            <a:pPr marL="457200" lvl="1" indent="0" algn="ctr">
              <a:buNone/>
            </a:pPr>
            <a:r>
              <a:rPr lang="en-US" dirty="0">
                <a:latin typeface="Arial"/>
                <a:cs typeface="Arial"/>
              </a:rPr>
              <a:t>The terms Create Lists, Lists, and Review Files are used interchangeably</a:t>
            </a:r>
          </a:p>
          <a:p>
            <a:pPr marL="457200" lvl="1" indent="0" algn="ctr">
              <a:buNone/>
            </a:pPr>
            <a:r>
              <a:rPr lang="en-US" dirty="0">
                <a:latin typeface="Arial"/>
                <a:cs typeface="Arial"/>
              </a:rPr>
              <a:t>for the function Create Lists in Sierra and Millennium</a:t>
            </a:r>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lvl="1"/>
            <a:endParaRPr lang="en-US" dirty="0"/>
          </a:p>
          <a:p>
            <a:endParaRPr lang="en-US" dirty="0"/>
          </a:p>
        </p:txBody>
      </p:sp>
      <p:pic>
        <p:nvPicPr>
          <p:cNvPr id="5" name="Picture 4">
            <a:extLst>
              <a:ext uri="{FF2B5EF4-FFF2-40B4-BE49-F238E27FC236}">
                <a16:creationId xmlns:a16="http://schemas.microsoft.com/office/drawing/2014/main" id="{D6A4A04F-CDD1-42E2-B71A-89C10F2F43A0}"/>
              </a:ext>
            </a:extLst>
          </p:cNvPr>
          <p:cNvPicPr>
            <a:picLocks noChangeAspect="1"/>
          </p:cNvPicPr>
          <p:nvPr/>
        </p:nvPicPr>
        <p:blipFill>
          <a:blip r:embed="rId2"/>
          <a:stretch>
            <a:fillRect/>
          </a:stretch>
        </p:blipFill>
        <p:spPr>
          <a:xfrm>
            <a:off x="876133" y="2075411"/>
            <a:ext cx="10646902" cy="3271436"/>
          </a:xfrm>
          <a:prstGeom prst="rect">
            <a:avLst/>
          </a:prstGeom>
        </p:spPr>
      </p:pic>
    </p:spTree>
    <p:extLst>
      <p:ext uri="{BB962C8B-B14F-4D97-AF65-F5344CB8AC3E}">
        <p14:creationId xmlns:p14="http://schemas.microsoft.com/office/powerpoint/2010/main" val="166481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Exporting Records: Fields to export</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794260" y="1244572"/>
            <a:ext cx="10515600" cy="2633285"/>
          </a:xfrm>
        </p:spPr>
        <p:txBody>
          <a:bodyPr>
            <a:normAutofit/>
          </a:bodyPr>
          <a:lstStyle/>
          <a:p>
            <a:r>
              <a:rPr lang="en-US" sz="2900"/>
              <a:t>Bibliographic</a:t>
            </a:r>
            <a:r>
              <a:rPr lang="en-US" sz="2900">
                <a:solidFill>
                  <a:srgbClr val="53575A"/>
                </a:solidFill>
                <a:latin typeface="Arial" panose="020B0604020202020204" pitchFamily="34" charset="0"/>
                <a:cs typeface="Arial" panose="020B0604020202020204" pitchFamily="34" charset="0"/>
              </a:rPr>
              <a:t> record fields I find useful:</a:t>
            </a:r>
          </a:p>
          <a:p>
            <a:endParaRPr lang="en-US"/>
          </a:p>
          <a:p>
            <a:pPr marL="457200" lvl="1" indent="0">
              <a:buNone/>
            </a:pPr>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F8AEAF95-7EBF-497D-9BB2-053DB37CB12B}"/>
              </a:ext>
            </a:extLst>
          </p:cNvPr>
          <p:cNvPicPr/>
          <p:nvPr/>
        </p:nvPicPr>
        <p:blipFill>
          <a:blip r:embed="rId3">
            <a:extLst>
              <a:ext uri="{28A0092B-C50C-407E-A947-70E740481C1C}">
                <a14:useLocalDpi xmlns:a14="http://schemas.microsoft.com/office/drawing/2010/main" val="0"/>
              </a:ext>
            </a:extLst>
          </a:blip>
          <a:stretch>
            <a:fillRect/>
          </a:stretch>
        </p:blipFill>
        <p:spPr>
          <a:xfrm>
            <a:off x="1973496" y="1886700"/>
            <a:ext cx="8004694" cy="4815993"/>
          </a:xfrm>
          <a:prstGeom prst="rect">
            <a:avLst/>
          </a:prstGeom>
        </p:spPr>
      </p:pic>
    </p:spTree>
    <p:extLst>
      <p:ext uri="{BB962C8B-B14F-4D97-AF65-F5344CB8AC3E}">
        <p14:creationId xmlns:p14="http://schemas.microsoft.com/office/powerpoint/2010/main" val="151418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Exporting Records: Fields to export</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794260" y="1244572"/>
            <a:ext cx="10515600" cy="2633285"/>
          </a:xfrm>
        </p:spPr>
        <p:txBody>
          <a:bodyPr>
            <a:normAutofit/>
          </a:bodyPr>
          <a:lstStyle/>
          <a:p>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2579683" y="3067528"/>
            <a:ext cx="4580309" cy="1662483"/>
          </a:xfrm>
          <a:prstGeom prst="rect">
            <a:avLst/>
          </a:prstGeom>
        </p:spPr>
      </p:pic>
      <p:pic>
        <p:nvPicPr>
          <p:cNvPr id="7" name="Picture 6"/>
          <p:cNvPicPr>
            <a:picLocks noChangeAspect="1"/>
          </p:cNvPicPr>
          <p:nvPr/>
        </p:nvPicPr>
        <p:blipFill>
          <a:blip r:embed="rId4"/>
          <a:stretch>
            <a:fillRect/>
          </a:stretch>
        </p:blipFill>
        <p:spPr>
          <a:xfrm>
            <a:off x="2579682" y="4722443"/>
            <a:ext cx="4580309" cy="1748845"/>
          </a:xfrm>
          <a:prstGeom prst="rect">
            <a:avLst/>
          </a:prstGeom>
        </p:spPr>
      </p:pic>
      <p:pic>
        <p:nvPicPr>
          <p:cNvPr id="8" name="Picture 7"/>
          <p:cNvPicPr>
            <a:picLocks noChangeAspect="1"/>
          </p:cNvPicPr>
          <p:nvPr/>
        </p:nvPicPr>
        <p:blipFill>
          <a:blip r:embed="rId5"/>
          <a:stretch>
            <a:fillRect/>
          </a:stretch>
        </p:blipFill>
        <p:spPr>
          <a:xfrm>
            <a:off x="2579681" y="6471288"/>
            <a:ext cx="4580309" cy="283851"/>
          </a:xfrm>
          <a:prstGeom prst="rect">
            <a:avLst/>
          </a:prstGeom>
        </p:spPr>
      </p:pic>
      <p:pic>
        <p:nvPicPr>
          <p:cNvPr id="9" name="Picture 8"/>
          <p:cNvPicPr>
            <a:picLocks noChangeAspect="1"/>
          </p:cNvPicPr>
          <p:nvPr/>
        </p:nvPicPr>
        <p:blipFill>
          <a:blip r:embed="rId6"/>
          <a:stretch>
            <a:fillRect/>
          </a:stretch>
        </p:blipFill>
        <p:spPr>
          <a:xfrm>
            <a:off x="2579683" y="762244"/>
            <a:ext cx="5780849" cy="2304325"/>
          </a:xfrm>
          <a:prstGeom prst="rect">
            <a:avLst/>
          </a:prstGeom>
        </p:spPr>
      </p:pic>
    </p:spTree>
    <p:extLst>
      <p:ext uri="{BB962C8B-B14F-4D97-AF65-F5344CB8AC3E}">
        <p14:creationId xmlns:p14="http://schemas.microsoft.com/office/powerpoint/2010/main" val="1410843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Exporting Records: Delimiter</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marL="0" indent="0">
              <a:buNone/>
            </a:pPr>
            <a:r>
              <a:rPr lang="en-US" dirty="0">
                <a:latin typeface="Arial"/>
                <a:cs typeface="Arial"/>
              </a:rPr>
              <a:t>Field delimiter:  Standard delimiter for a CSV file is a “,” comma</a:t>
            </a:r>
            <a:endParaRPr lang="en-US" dirty="0"/>
          </a:p>
          <a:p>
            <a:pPr marL="0" indent="0">
              <a:buNone/>
            </a:pPr>
            <a:r>
              <a:rPr lang="en-US" dirty="0">
                <a:latin typeface="Arial"/>
                <a:cs typeface="Arial"/>
              </a:rPr>
              <a:t>Since a comma is frequently used in Titles I change my delimiter to:</a:t>
            </a:r>
          </a:p>
          <a:p>
            <a:pPr marL="0" indent="0">
              <a:buNone/>
            </a:pPr>
            <a:r>
              <a:rPr lang="en-US" dirty="0">
                <a:latin typeface="Arial"/>
                <a:cs typeface="Arial"/>
              </a:rPr>
              <a:t>“~” tilde which is rarely used in a title or elsewhere</a:t>
            </a:r>
          </a:p>
          <a:p>
            <a:pPr marL="0" indent="0">
              <a:buNone/>
            </a:pPr>
            <a:r>
              <a:rPr lang="en-US" dirty="0">
                <a:latin typeface="Arial"/>
                <a:cs typeface="Arial"/>
              </a:rPr>
              <a:t>“@” at-sign is another delimiter I sometime use</a:t>
            </a:r>
          </a:p>
          <a:p>
            <a:pPr marL="0" indent="0">
              <a:buNone/>
            </a:pPr>
            <a:r>
              <a:rPr lang="en-US" dirty="0">
                <a:latin typeface="Arial"/>
                <a:cs typeface="Arial"/>
              </a:rPr>
              <a:t>Click Field delimiter button and the  		Choose Delimiter popup appears </a:t>
            </a: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In the ASCII character box, use the keyboard to</a:t>
            </a:r>
          </a:p>
          <a:p>
            <a:pPr marL="0" indent="0">
              <a:buNone/>
            </a:pPr>
            <a:r>
              <a:rPr lang="en-US" dirty="0">
                <a:latin typeface="Arial"/>
                <a:cs typeface="Arial"/>
              </a:rPr>
              <a:t>						enter the character "~" tilde</a:t>
            </a:r>
          </a:p>
        </p:txBody>
      </p:sp>
      <p:pic>
        <p:nvPicPr>
          <p:cNvPr id="10" name="Picture 9">
            <a:extLst>
              <a:ext uri="{FF2B5EF4-FFF2-40B4-BE49-F238E27FC236}">
                <a16:creationId xmlns:a16="http://schemas.microsoft.com/office/drawing/2014/main" id="{2EECE23F-D04D-4774-8F96-DC2F842CC3C9}"/>
              </a:ext>
            </a:extLst>
          </p:cNvPr>
          <p:cNvPicPr>
            <a:picLocks noChangeAspect="1"/>
          </p:cNvPicPr>
          <p:nvPr/>
        </p:nvPicPr>
        <p:blipFill>
          <a:blip r:embed="rId3"/>
          <a:stretch>
            <a:fillRect/>
          </a:stretch>
        </p:blipFill>
        <p:spPr>
          <a:xfrm>
            <a:off x="6202173" y="3026865"/>
            <a:ext cx="2729079" cy="1312057"/>
          </a:xfrm>
          <a:prstGeom prst="rect">
            <a:avLst/>
          </a:prstGeom>
        </p:spPr>
      </p:pic>
      <p:pic>
        <p:nvPicPr>
          <p:cNvPr id="4" name="Picture 3">
            <a:extLst>
              <a:ext uri="{FF2B5EF4-FFF2-40B4-BE49-F238E27FC236}">
                <a16:creationId xmlns:a16="http://schemas.microsoft.com/office/drawing/2014/main" id="{7F3182EB-0B0F-4076-98A4-055DEB2A0BE7}"/>
              </a:ext>
            </a:extLst>
          </p:cNvPr>
          <p:cNvPicPr>
            <a:picLocks noChangeAspect="1"/>
          </p:cNvPicPr>
          <p:nvPr/>
        </p:nvPicPr>
        <p:blipFill>
          <a:blip r:embed="rId4"/>
          <a:stretch>
            <a:fillRect/>
          </a:stretch>
        </p:blipFill>
        <p:spPr>
          <a:xfrm>
            <a:off x="6194420" y="5098411"/>
            <a:ext cx="2869814" cy="1388285"/>
          </a:xfrm>
          <a:prstGeom prst="rect">
            <a:avLst/>
          </a:prstGeom>
        </p:spPr>
      </p:pic>
      <p:pic>
        <p:nvPicPr>
          <p:cNvPr id="5" name="Picture 4"/>
          <p:cNvPicPr>
            <a:picLocks noChangeAspect="1"/>
          </p:cNvPicPr>
          <p:nvPr/>
        </p:nvPicPr>
        <p:blipFill>
          <a:blip r:embed="rId5"/>
          <a:stretch>
            <a:fillRect/>
          </a:stretch>
        </p:blipFill>
        <p:spPr>
          <a:xfrm>
            <a:off x="801811" y="3026865"/>
            <a:ext cx="3936047" cy="3533725"/>
          </a:xfrm>
          <a:prstGeom prst="rect">
            <a:avLst/>
          </a:prstGeom>
        </p:spPr>
      </p:pic>
    </p:spTree>
    <p:extLst>
      <p:ext uri="{BB962C8B-B14F-4D97-AF65-F5344CB8AC3E}">
        <p14:creationId xmlns:p14="http://schemas.microsoft.com/office/powerpoint/2010/main" val="1221130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Exporting Records: Saved Export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Use the Apply Saved Export button</a:t>
            </a:r>
          </a:p>
          <a:p>
            <a:pPr lvl="1"/>
            <a:r>
              <a:rPr lang="en-US">
                <a:latin typeface="Arial"/>
                <a:cs typeface="Arial"/>
              </a:rPr>
              <a:t>Select the "Mark significant fields export 12/23/20" row</a:t>
            </a:r>
          </a:p>
          <a:p>
            <a:pPr lvl="1"/>
            <a:r>
              <a:rPr lang="en-US">
                <a:latin typeface="Arial"/>
                <a:cs typeface="Arial"/>
              </a:rPr>
              <a:t>Use the Select button</a:t>
            </a:r>
            <a:endParaRPr lang="en-US"/>
          </a:p>
          <a:p>
            <a:pPr lvl="3"/>
            <a:endParaRPr lang="en-US"/>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7" name="Picture 6">
            <a:extLst>
              <a:ext uri="{FF2B5EF4-FFF2-40B4-BE49-F238E27FC236}">
                <a16:creationId xmlns:a16="http://schemas.microsoft.com/office/drawing/2014/main" id="{A0087732-C116-4DF8-9421-974F254B70D6}"/>
              </a:ext>
            </a:extLst>
          </p:cNvPr>
          <p:cNvPicPr>
            <a:picLocks noChangeAspect="1"/>
          </p:cNvPicPr>
          <p:nvPr/>
        </p:nvPicPr>
        <p:blipFill>
          <a:blip r:embed="rId3"/>
          <a:stretch>
            <a:fillRect/>
          </a:stretch>
        </p:blipFill>
        <p:spPr>
          <a:xfrm>
            <a:off x="1274239" y="2053473"/>
            <a:ext cx="9031115" cy="4744824"/>
          </a:xfrm>
          <a:prstGeom prst="rect">
            <a:avLst/>
          </a:prstGeom>
        </p:spPr>
      </p:pic>
    </p:spTree>
    <p:extLst>
      <p:ext uri="{BB962C8B-B14F-4D97-AF65-F5344CB8AC3E}">
        <p14:creationId xmlns:p14="http://schemas.microsoft.com/office/powerpoint/2010/main" val="506119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Exporting Records</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a:bodyPr>
          <a:lstStyle/>
          <a:p>
            <a:pPr lvl="1"/>
            <a:r>
              <a:rPr lang="en-US">
                <a:latin typeface="Arial"/>
                <a:cs typeface="Arial"/>
              </a:rPr>
              <a:t>Use the Browse button to choose file name and directory and then click Save</a:t>
            </a:r>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693C7C46-4A09-426C-A807-733DF8A7A30E}"/>
              </a:ext>
            </a:extLst>
          </p:cNvPr>
          <p:cNvPicPr>
            <a:picLocks noChangeAspect="1"/>
          </p:cNvPicPr>
          <p:nvPr/>
        </p:nvPicPr>
        <p:blipFill>
          <a:blip r:embed="rId3"/>
          <a:stretch>
            <a:fillRect/>
          </a:stretch>
        </p:blipFill>
        <p:spPr>
          <a:xfrm>
            <a:off x="1096700" y="1532040"/>
            <a:ext cx="3699889" cy="4660509"/>
          </a:xfrm>
          <a:prstGeom prst="rect">
            <a:avLst/>
          </a:prstGeom>
        </p:spPr>
      </p:pic>
      <p:pic>
        <p:nvPicPr>
          <p:cNvPr id="6" name="Picture 5">
            <a:extLst>
              <a:ext uri="{FF2B5EF4-FFF2-40B4-BE49-F238E27FC236}">
                <a16:creationId xmlns:a16="http://schemas.microsoft.com/office/drawing/2014/main" id="{A0B06064-0AE1-4DD1-9646-F4CBD1A83E98}"/>
              </a:ext>
            </a:extLst>
          </p:cNvPr>
          <p:cNvPicPr>
            <a:picLocks noChangeAspect="1"/>
          </p:cNvPicPr>
          <p:nvPr/>
        </p:nvPicPr>
        <p:blipFill>
          <a:blip r:embed="rId4"/>
          <a:stretch>
            <a:fillRect/>
          </a:stretch>
        </p:blipFill>
        <p:spPr>
          <a:xfrm>
            <a:off x="6735266" y="1532040"/>
            <a:ext cx="3611892" cy="4549665"/>
          </a:xfrm>
          <a:prstGeom prst="rect">
            <a:avLst/>
          </a:prstGeom>
        </p:spPr>
      </p:pic>
    </p:spTree>
    <p:extLst>
      <p:ext uri="{BB962C8B-B14F-4D97-AF65-F5344CB8AC3E}">
        <p14:creationId xmlns:p14="http://schemas.microsoft.com/office/powerpoint/2010/main" val="160791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Exporting Records</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54222" y="1065676"/>
            <a:ext cx="11083555" cy="5256970"/>
          </a:xfrm>
        </p:spPr>
        <p:txBody>
          <a:bodyPr vert="horz" lIns="91440" tIns="45720" rIns="91440" bIns="45720" rtlCol="0" anchor="t">
            <a:normAutofit lnSpcReduction="10000"/>
          </a:bodyPr>
          <a:lstStyle/>
          <a:p>
            <a:pPr lvl="1"/>
            <a:r>
              <a:rPr lang="en-US">
                <a:latin typeface="Arial"/>
                <a:cs typeface="Arial"/>
              </a:rPr>
              <a:t>Click the OK button, you will see the Exporting popup until the export is finished</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latin typeface="Arial"/>
                <a:cs typeface="Arial"/>
              </a:rPr>
              <a:t>The Exporting popup with the Cancel option will disappear when the export is completed</a:t>
            </a:r>
          </a:p>
          <a:p>
            <a:pPr lvl="3"/>
            <a:endParaRPr lang="en-US"/>
          </a:p>
          <a:p>
            <a:pPr lvl="3"/>
            <a:endParaRPr lang="en-US"/>
          </a:p>
          <a:p>
            <a:pPr lvl="3"/>
            <a:endParaRPr lang="en-US"/>
          </a:p>
          <a:p>
            <a:pPr lvl="3"/>
            <a:endParaRPr lang="en-US"/>
          </a:p>
          <a:p>
            <a:pPr lvl="3"/>
            <a:endParaRPr lang="en-US"/>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2A7C24B0-49AD-426F-BB5E-ECDC156A8CEE}"/>
              </a:ext>
            </a:extLst>
          </p:cNvPr>
          <p:cNvPicPr>
            <a:picLocks noChangeAspect="1"/>
          </p:cNvPicPr>
          <p:nvPr/>
        </p:nvPicPr>
        <p:blipFill>
          <a:blip r:embed="rId3"/>
          <a:stretch>
            <a:fillRect/>
          </a:stretch>
        </p:blipFill>
        <p:spPr>
          <a:xfrm>
            <a:off x="2754993" y="1605369"/>
            <a:ext cx="7390175" cy="5965969"/>
          </a:xfrm>
          <a:prstGeom prst="rect">
            <a:avLst/>
          </a:prstGeom>
        </p:spPr>
      </p:pic>
    </p:spTree>
    <p:extLst>
      <p:ext uri="{BB962C8B-B14F-4D97-AF65-F5344CB8AC3E}">
        <p14:creationId xmlns:p14="http://schemas.microsoft.com/office/powerpoint/2010/main" val="3984151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Excel 2016</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7039226" cy="5576492"/>
          </a:xfrm>
        </p:spPr>
        <p:txBody>
          <a:bodyPr vert="horz" lIns="91440" tIns="45720" rIns="91440" bIns="45720" rtlCol="0" anchor="t">
            <a:normAutofit fontScale="92500" lnSpcReduction="10000"/>
          </a:bodyPr>
          <a:lstStyle/>
          <a:p>
            <a:r>
              <a:rPr lang="en-US"/>
              <a:t>Excel 2016</a:t>
            </a:r>
          </a:p>
          <a:p>
            <a:pPr lvl="1"/>
            <a:r>
              <a:rPr lang="en-US">
                <a:latin typeface="Arial"/>
                <a:cs typeface="Arial"/>
              </a:rPr>
              <a:t>Put cursor in cell A1</a:t>
            </a:r>
          </a:p>
          <a:p>
            <a:pPr lvl="1"/>
            <a:r>
              <a:rPr lang="en-US">
                <a:latin typeface="Arial"/>
                <a:cs typeface="Arial"/>
              </a:rPr>
              <a:t>Choose the Data from the ribbon row</a:t>
            </a:r>
            <a:endParaRPr lang="en-US"/>
          </a:p>
          <a:p>
            <a:pPr lvl="1"/>
            <a:r>
              <a:rPr lang="en-US" err="1">
                <a:latin typeface="Arial"/>
                <a:cs typeface="Arial"/>
              </a:rPr>
              <a:t>Chllse</a:t>
            </a:r>
            <a:r>
              <a:rPr lang="en-US">
                <a:latin typeface="Arial"/>
                <a:cs typeface="Arial"/>
              </a:rPr>
              <a:t> From Text </a:t>
            </a:r>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t>I</a:t>
            </a:r>
          </a:p>
          <a:p>
            <a:pPr lvl="1"/>
            <a:endParaRPr lang="en-US"/>
          </a:p>
          <a:p>
            <a:pPr lvl="1"/>
            <a:endParaRPr lang="en-US"/>
          </a:p>
          <a:p>
            <a:pPr marL="457200" lvl="1" indent="0">
              <a:buNone/>
            </a:pPr>
            <a:r>
              <a:rPr lang="en-US">
                <a:latin typeface="Arial"/>
                <a:cs typeface="Arial"/>
              </a:rPr>
              <a:t>If using Excel 365 Pro Plus advance two slides</a:t>
            </a:r>
          </a:p>
        </p:txBody>
      </p:sp>
      <p:pic>
        <p:nvPicPr>
          <p:cNvPr id="4" name="Picture 3">
            <a:extLst>
              <a:ext uri="{FF2B5EF4-FFF2-40B4-BE49-F238E27FC236}">
                <a16:creationId xmlns:a16="http://schemas.microsoft.com/office/drawing/2014/main" id="{12AE2F7F-F96E-47FA-AF4C-3BCBE5C68E80}"/>
              </a:ext>
            </a:extLst>
          </p:cNvPr>
          <p:cNvPicPr>
            <a:picLocks noChangeAspect="1"/>
          </p:cNvPicPr>
          <p:nvPr/>
        </p:nvPicPr>
        <p:blipFill>
          <a:blip r:embed="rId2"/>
          <a:stretch>
            <a:fillRect/>
          </a:stretch>
        </p:blipFill>
        <p:spPr>
          <a:xfrm>
            <a:off x="798199" y="2307264"/>
            <a:ext cx="8789050" cy="3581703"/>
          </a:xfrm>
          <a:prstGeom prst="rect">
            <a:avLst/>
          </a:prstGeom>
        </p:spPr>
      </p:pic>
    </p:spTree>
    <p:extLst>
      <p:ext uri="{BB962C8B-B14F-4D97-AF65-F5344CB8AC3E}">
        <p14:creationId xmlns:p14="http://schemas.microsoft.com/office/powerpoint/2010/main" val="1096852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Excel 2016</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7259836" cy="5732423"/>
          </a:xfrm>
        </p:spPr>
        <p:txBody>
          <a:bodyPr vert="horz" lIns="91440" tIns="45720" rIns="91440" bIns="45720" rtlCol="0" anchor="t">
            <a:normAutofit/>
          </a:bodyPr>
          <a:lstStyle/>
          <a:p>
            <a:r>
              <a:rPr lang="en-US">
                <a:latin typeface="Arial"/>
                <a:cs typeface="Arial"/>
              </a:rPr>
              <a:t>Import Text File popup</a:t>
            </a:r>
          </a:p>
          <a:p>
            <a:pPr lvl="1"/>
            <a:r>
              <a:rPr lang="en-US">
                <a:latin typeface="Arial"/>
                <a:cs typeface="Arial"/>
              </a:rPr>
              <a:t>Go to directory where you exported from Sierra</a:t>
            </a:r>
          </a:p>
          <a:p>
            <a:pPr lvl="1"/>
            <a:r>
              <a:rPr lang="en-US">
                <a:latin typeface="Arial"/>
                <a:cs typeface="Arial"/>
              </a:rPr>
              <a:t>Highlight the file name and then use the Import button</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latin typeface="Arial"/>
                <a:cs typeface="Arial"/>
              </a:rPr>
              <a:t>Excell2016 users skip 4 slides and go to Text Import Wizzard </a:t>
            </a:r>
            <a:endParaRPr lang="en-US"/>
          </a:p>
          <a:p>
            <a:pPr lvl="1"/>
            <a:endParaRPr lang="en-US"/>
          </a:p>
          <a:p>
            <a:pPr lvl="1"/>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51B05B96-B561-4516-A8B9-C09EB9A0DB9C}"/>
              </a:ext>
            </a:extLst>
          </p:cNvPr>
          <p:cNvPicPr>
            <a:picLocks noChangeAspect="1"/>
          </p:cNvPicPr>
          <p:nvPr/>
        </p:nvPicPr>
        <p:blipFill>
          <a:blip r:embed="rId2"/>
          <a:stretch>
            <a:fillRect/>
          </a:stretch>
        </p:blipFill>
        <p:spPr>
          <a:xfrm>
            <a:off x="1296130" y="2277118"/>
            <a:ext cx="5353044" cy="3300830"/>
          </a:xfrm>
          <a:prstGeom prst="rect">
            <a:avLst/>
          </a:prstGeom>
        </p:spPr>
      </p:pic>
    </p:spTree>
    <p:extLst>
      <p:ext uri="{BB962C8B-B14F-4D97-AF65-F5344CB8AC3E}">
        <p14:creationId xmlns:p14="http://schemas.microsoft.com/office/powerpoint/2010/main" val="2238048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Microsoft Office 365 Pro Plus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0"/>
            <a:ext cx="6427498" cy="5487635"/>
          </a:xfrm>
        </p:spPr>
        <p:txBody>
          <a:bodyPr vert="horz" lIns="91440" tIns="45720" rIns="91440" bIns="45720" rtlCol="0" anchor="t">
            <a:normAutofit/>
          </a:bodyPr>
          <a:lstStyle/>
          <a:p>
            <a:r>
              <a:rPr lang="en-US">
                <a:latin typeface="Arial"/>
                <a:cs typeface="Arial"/>
              </a:rPr>
              <a:t>Click on the Data ribbon</a:t>
            </a:r>
          </a:p>
          <a:p>
            <a:r>
              <a:rPr lang="en-US">
                <a:latin typeface="Arial"/>
                <a:cs typeface="Arial"/>
              </a:rPr>
              <a:t>Choose the From Text/CSV button</a:t>
            </a:r>
          </a:p>
          <a:p>
            <a:endParaRPr lang="en-US"/>
          </a:p>
          <a:p>
            <a:endParaRPr lang="en-US"/>
          </a:p>
          <a:p>
            <a:endParaRPr lang="en-US"/>
          </a:p>
          <a:p>
            <a:endParaRPr lang="en-US"/>
          </a:p>
          <a:p>
            <a:endParaRPr lang="en-US"/>
          </a:p>
          <a:p>
            <a:endParaRPr lang="en-US"/>
          </a:p>
          <a:p>
            <a:endParaRPr lang="en-US"/>
          </a:p>
          <a:p>
            <a:endParaRPr lang="en-US"/>
          </a:p>
          <a:p>
            <a:endParaRPr lang="en-US"/>
          </a:p>
          <a:p>
            <a:r>
              <a:rPr lang="en-US"/>
              <a:t>If using Excel 2016 advance 4 slides</a:t>
            </a:r>
          </a:p>
          <a:p>
            <a:pPr marL="0" indent="0">
              <a:buNone/>
            </a:pPr>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8" name="Picture 7">
            <a:extLst>
              <a:ext uri="{FF2B5EF4-FFF2-40B4-BE49-F238E27FC236}">
                <a16:creationId xmlns:a16="http://schemas.microsoft.com/office/drawing/2014/main" id="{F2F6F657-F9A8-4EE8-B4A4-75BFD624CC18}"/>
              </a:ext>
            </a:extLst>
          </p:cNvPr>
          <p:cNvPicPr>
            <a:picLocks noChangeAspect="1"/>
          </p:cNvPicPr>
          <p:nvPr/>
        </p:nvPicPr>
        <p:blipFill>
          <a:blip r:embed="rId2"/>
          <a:stretch>
            <a:fillRect/>
          </a:stretch>
        </p:blipFill>
        <p:spPr>
          <a:xfrm>
            <a:off x="787033" y="2284600"/>
            <a:ext cx="9146492" cy="3112348"/>
          </a:xfrm>
          <a:prstGeom prst="rect">
            <a:avLst/>
          </a:prstGeom>
        </p:spPr>
      </p:pic>
    </p:spTree>
    <p:extLst>
      <p:ext uri="{BB962C8B-B14F-4D97-AF65-F5344CB8AC3E}">
        <p14:creationId xmlns:p14="http://schemas.microsoft.com/office/powerpoint/2010/main" val="56444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Microsoft Office 365 Pro Plus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6427498" cy="1570732"/>
          </a:xfrm>
        </p:spPr>
        <p:txBody>
          <a:bodyPr vert="horz" lIns="91440" tIns="45720" rIns="91440" bIns="45720" rtlCol="0" anchor="t">
            <a:normAutofit/>
          </a:bodyPr>
          <a:lstStyle/>
          <a:p>
            <a:r>
              <a:rPr lang="en-US">
                <a:latin typeface="Arial"/>
                <a:cs typeface="Arial"/>
              </a:rPr>
              <a:t>Go to the directory where you saved the CSV</a:t>
            </a:r>
            <a:endParaRPr lang="en-US"/>
          </a:p>
          <a:p>
            <a:r>
              <a:rPr lang="en-US">
                <a:latin typeface="Arial"/>
                <a:cs typeface="Arial"/>
              </a:rPr>
              <a:t>Highlight the file name</a:t>
            </a:r>
          </a:p>
          <a:p>
            <a:r>
              <a:rPr lang="en-US">
                <a:latin typeface="Arial"/>
                <a:cs typeface="Arial"/>
              </a:rPr>
              <a:t>Use the Import button</a:t>
            </a:r>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168D7B2B-3E1C-4AC8-A4B4-99B10862953E}"/>
              </a:ext>
            </a:extLst>
          </p:cNvPr>
          <p:cNvPicPr>
            <a:picLocks noChangeAspect="1"/>
          </p:cNvPicPr>
          <p:nvPr/>
        </p:nvPicPr>
        <p:blipFill>
          <a:blip r:embed="rId2"/>
          <a:stretch>
            <a:fillRect/>
          </a:stretch>
        </p:blipFill>
        <p:spPr>
          <a:xfrm>
            <a:off x="936620" y="2396371"/>
            <a:ext cx="10239380" cy="4333430"/>
          </a:xfrm>
          <a:prstGeom prst="rect">
            <a:avLst/>
          </a:prstGeom>
        </p:spPr>
      </p:pic>
    </p:spTree>
    <p:extLst>
      <p:ext uri="{BB962C8B-B14F-4D97-AF65-F5344CB8AC3E}">
        <p14:creationId xmlns:p14="http://schemas.microsoft.com/office/powerpoint/2010/main" val="57304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385950"/>
          </a:xfrm>
        </p:spPr>
        <p:txBody>
          <a:bodyPr vert="horz" lIns="91440" tIns="45720" rIns="91440" bIns="45720" rtlCol="0" anchor="t">
            <a:normAutofit fontScale="85000" lnSpcReduction="20000"/>
          </a:bodyPr>
          <a:lstStyle/>
          <a:p>
            <a:pPr lvl="1"/>
            <a:endParaRPr lang="en-US"/>
          </a:p>
          <a:p>
            <a:r>
              <a:rPr lang="en-US"/>
              <a:t>BGSU unique info</a:t>
            </a:r>
          </a:p>
          <a:p>
            <a:pPr lvl="1"/>
            <a:r>
              <a:rPr lang="en-US">
                <a:latin typeface="Arial"/>
                <a:cs typeface="Arial"/>
              </a:rPr>
              <a:t>BGSU Sierra information</a:t>
            </a:r>
            <a:endParaRPr lang="en-US" dirty="0">
              <a:latin typeface="Arial"/>
              <a:cs typeface="Arial"/>
            </a:endParaRPr>
          </a:p>
          <a:p>
            <a:pPr lvl="1"/>
            <a:r>
              <a:rPr lang="en-US">
                <a:latin typeface="Arial"/>
                <a:cs typeface="Arial"/>
              </a:rPr>
              <a:t>Bibliographic &amp; Item record suppression for INN-Reach Central Catalog</a:t>
            </a:r>
            <a:endParaRPr lang="en-US"/>
          </a:p>
          <a:p>
            <a:pPr lvl="1"/>
            <a:r>
              <a:rPr lang="en-US">
                <a:latin typeface="Arial"/>
                <a:cs typeface="Arial"/>
              </a:rPr>
              <a:t>Bibliographic bcode3 use to remove records from Summon discovery layer</a:t>
            </a:r>
            <a:endParaRPr lang="en-US"/>
          </a:p>
          <a:p>
            <a:pPr marL="457200" lvl="1" indent="0">
              <a:buNone/>
            </a:pPr>
            <a:endParaRPr lang="en-US"/>
          </a:p>
          <a:p>
            <a:r>
              <a:rPr lang="en-US">
                <a:latin typeface="Arial"/>
                <a:cs typeface="Arial"/>
              </a:rPr>
              <a:t>Review File Tools</a:t>
            </a:r>
            <a:endParaRPr lang="en-US"/>
          </a:p>
          <a:p>
            <a:pPr lvl="1"/>
            <a:r>
              <a:rPr lang="en-US">
                <a:latin typeface="Arial"/>
                <a:cs typeface="Arial"/>
              </a:rPr>
              <a:t>Edit Existing Query</a:t>
            </a:r>
            <a:endParaRPr lang="en-US"/>
          </a:p>
          <a:p>
            <a:pPr lvl="1"/>
            <a:r>
              <a:rPr lang="en-US">
                <a:latin typeface="Arial"/>
                <a:cs typeface="Arial"/>
              </a:rPr>
              <a:t>Saved Searches</a:t>
            </a:r>
            <a:endParaRPr lang="en-US"/>
          </a:p>
          <a:p>
            <a:pPr lvl="1"/>
            <a:r>
              <a:rPr lang="en-US"/>
              <a:t>Saved Sorts</a:t>
            </a:r>
          </a:p>
          <a:p>
            <a:pPr lvl="1"/>
            <a:r>
              <a:rPr lang="en-US"/>
              <a:t>Saved Lists</a:t>
            </a:r>
          </a:p>
          <a:p>
            <a:pPr lvl="1"/>
            <a:r>
              <a:rPr lang="en-US"/>
              <a:t>Saved Exports</a:t>
            </a:r>
          </a:p>
          <a:p>
            <a:pPr lvl="1"/>
            <a:r>
              <a:rPr lang="en-US">
                <a:latin typeface="Arial"/>
                <a:cs typeface="Arial"/>
              </a:rPr>
              <a:t>Saving a Search</a:t>
            </a:r>
          </a:p>
          <a:p>
            <a:pPr lvl="1"/>
            <a:r>
              <a:rPr lang="en-US">
                <a:latin typeface="Arial"/>
                <a:cs typeface="Arial"/>
              </a:rPr>
              <a:t>Applying Saved Export</a:t>
            </a:r>
          </a:p>
          <a:p>
            <a:pPr lvl="1"/>
            <a:r>
              <a:rPr lang="en-US">
                <a:latin typeface="Arial"/>
                <a:cs typeface="Arial"/>
              </a:rPr>
              <a:t>! MARC Tag Query</a:t>
            </a:r>
          </a:p>
          <a:p>
            <a:pPr lvl="1"/>
            <a:r>
              <a:rPr lang="en-US"/>
              <a:t>Next &amp; Previous record shortcuts</a:t>
            </a:r>
          </a:p>
          <a:p>
            <a:pPr lvl="1"/>
            <a:endParaRPr lang="en-US"/>
          </a:p>
          <a:p>
            <a:r>
              <a:rPr lang="en-US"/>
              <a:t>Exporting Records</a:t>
            </a:r>
          </a:p>
          <a:p>
            <a:pPr lvl="1"/>
            <a:r>
              <a:rPr lang="en-US">
                <a:latin typeface="Arial"/>
                <a:cs typeface="Arial"/>
              </a:rPr>
              <a:t>Case Study:  Examine DVDs in </a:t>
            </a:r>
            <a:r>
              <a:rPr lang="en-US" err="1">
                <a:latin typeface="Arial"/>
                <a:cs typeface="Arial"/>
              </a:rPr>
              <a:t>mmav</a:t>
            </a:r>
            <a:r>
              <a:rPr lang="en-US">
                <a:latin typeface="Arial"/>
                <a:cs typeface="Arial"/>
              </a:rPr>
              <a:t> Main A/V and </a:t>
            </a:r>
            <a:r>
              <a:rPr lang="en-US" err="1">
                <a:latin typeface="Arial"/>
                <a:cs typeface="Arial"/>
              </a:rPr>
              <a:t>mpav</a:t>
            </a:r>
            <a:r>
              <a:rPr lang="en-US">
                <a:latin typeface="Arial"/>
                <a:cs typeface="Arial"/>
              </a:rPr>
              <a:t> Browne Popular Culture Library A/V</a:t>
            </a:r>
          </a:p>
          <a:p>
            <a:pPr lvl="1"/>
            <a:r>
              <a:rPr lang="en-US">
                <a:latin typeface="Arial"/>
                <a:cs typeface="Arial"/>
              </a:rPr>
              <a:t>Example Review File</a:t>
            </a:r>
          </a:p>
          <a:p>
            <a:pPr lvl="1"/>
            <a:r>
              <a:rPr lang="en-US">
                <a:latin typeface="Arial"/>
                <a:cs typeface="Arial"/>
              </a:rPr>
              <a:t>Fields to export</a:t>
            </a:r>
          </a:p>
          <a:p>
            <a:pPr lvl="1"/>
            <a:endParaRPr lang="en-US"/>
          </a:p>
          <a:p>
            <a:endParaRPr lang="en-US"/>
          </a:p>
        </p:txBody>
      </p:sp>
    </p:spTree>
    <p:extLst>
      <p:ext uri="{BB962C8B-B14F-4D97-AF65-F5344CB8AC3E}">
        <p14:creationId xmlns:p14="http://schemas.microsoft.com/office/powerpoint/2010/main" val="3206406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Microsoft Office 365 Pro Plus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10309200" cy="1570732"/>
          </a:xfrm>
        </p:spPr>
        <p:txBody>
          <a:bodyPr vert="horz" lIns="91440" tIns="45720" rIns="91440" bIns="45720" rtlCol="0" anchor="t">
            <a:normAutofit/>
          </a:bodyPr>
          <a:lstStyle/>
          <a:p>
            <a:r>
              <a:rPr lang="en-US">
                <a:latin typeface="Arial"/>
                <a:cs typeface="Arial"/>
              </a:rPr>
              <a:t>You have to load the data into a single column first and then clean it up  </a:t>
            </a:r>
            <a:r>
              <a:rPr lang="en-US">
                <a:latin typeface="Arial"/>
                <a:cs typeface="Arial"/>
                <a:sym typeface="Wingdings" panose="05000000000000000000" pitchFamily="2" charset="2"/>
              </a:rPr>
              <a:t></a:t>
            </a:r>
            <a:r>
              <a:rPr lang="en-US">
                <a:latin typeface="Arial"/>
                <a:cs typeface="Arial"/>
              </a:rPr>
              <a:t> </a:t>
            </a:r>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748A726C-2C6B-4FE7-A1AF-FEC8EFDD9979}"/>
              </a:ext>
            </a:extLst>
          </p:cNvPr>
          <p:cNvPicPr>
            <a:picLocks noChangeAspect="1"/>
          </p:cNvPicPr>
          <p:nvPr/>
        </p:nvPicPr>
        <p:blipFill>
          <a:blip r:embed="rId2"/>
          <a:stretch>
            <a:fillRect/>
          </a:stretch>
        </p:blipFill>
        <p:spPr>
          <a:xfrm>
            <a:off x="2393599" y="1458827"/>
            <a:ext cx="7277175" cy="5392041"/>
          </a:xfrm>
          <a:prstGeom prst="rect">
            <a:avLst/>
          </a:prstGeom>
        </p:spPr>
      </p:pic>
    </p:spTree>
    <p:extLst>
      <p:ext uri="{BB962C8B-B14F-4D97-AF65-F5344CB8AC3E}">
        <p14:creationId xmlns:p14="http://schemas.microsoft.com/office/powerpoint/2010/main" val="2637338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Microsoft Office 365 Pro Plus</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944218"/>
            <a:ext cx="10975122" cy="5913782"/>
          </a:xfrm>
        </p:spPr>
        <p:txBody>
          <a:bodyPr vert="horz" lIns="91440" tIns="45720" rIns="91440" bIns="45720" rtlCol="0" anchor="t">
            <a:normAutofit/>
          </a:bodyPr>
          <a:lstStyle/>
          <a:p>
            <a:pPr marL="0" indent="0">
              <a:buNone/>
            </a:pPr>
            <a:r>
              <a:rPr lang="en-US">
                <a:latin typeface="Arial"/>
                <a:cs typeface="Arial"/>
              </a:rPr>
              <a:t>Data Imports into a single column if you use any </a:t>
            </a:r>
            <a:r>
              <a:rPr lang="en-US" err="1">
                <a:latin typeface="Arial"/>
                <a:cs typeface="Arial"/>
              </a:rPr>
              <a:t>delimeter</a:t>
            </a:r>
            <a:r>
              <a:rPr lang="en-US">
                <a:latin typeface="Arial"/>
                <a:cs typeface="Arial"/>
              </a:rPr>
              <a:t> but "," for your CSV file</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latin typeface="Arial"/>
                <a:cs typeface="Arial"/>
              </a:rPr>
              <a:t>Under the Data ribbon click the “Text to Columns” button</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Convert Text to Columns Wizard will appear </a:t>
            </a:r>
          </a:p>
          <a:p>
            <a:pPr marL="0" indent="0">
              <a:buNone/>
            </a:pPr>
            <a:r>
              <a:rPr lang="en-US">
                <a:latin typeface="Arial"/>
                <a:cs typeface="Arial"/>
              </a:rPr>
              <a:t>(this has the same appearance and functionality as Text Import Wizard in the next slides)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10" name="Picture 9">
            <a:extLst>
              <a:ext uri="{FF2B5EF4-FFF2-40B4-BE49-F238E27FC236}">
                <a16:creationId xmlns:a16="http://schemas.microsoft.com/office/drawing/2014/main" id="{6218D978-E2DA-4A26-9A23-19E5C44BC101}"/>
              </a:ext>
            </a:extLst>
          </p:cNvPr>
          <p:cNvPicPr>
            <a:picLocks noChangeAspect="1"/>
          </p:cNvPicPr>
          <p:nvPr/>
        </p:nvPicPr>
        <p:blipFill>
          <a:blip r:embed="rId2"/>
          <a:stretch>
            <a:fillRect/>
          </a:stretch>
        </p:blipFill>
        <p:spPr>
          <a:xfrm>
            <a:off x="659532" y="1266727"/>
            <a:ext cx="10303329" cy="1560012"/>
          </a:xfrm>
          <a:prstGeom prst="rect">
            <a:avLst/>
          </a:prstGeom>
        </p:spPr>
      </p:pic>
      <p:pic>
        <p:nvPicPr>
          <p:cNvPr id="11" name="Picture 10">
            <a:extLst>
              <a:ext uri="{FF2B5EF4-FFF2-40B4-BE49-F238E27FC236}">
                <a16:creationId xmlns:a16="http://schemas.microsoft.com/office/drawing/2014/main" id="{993F5998-42D8-405C-95D5-7CA65C769E78}"/>
              </a:ext>
            </a:extLst>
          </p:cNvPr>
          <p:cNvPicPr>
            <a:picLocks noChangeAspect="1"/>
          </p:cNvPicPr>
          <p:nvPr/>
        </p:nvPicPr>
        <p:blipFill>
          <a:blip r:embed="rId3"/>
          <a:stretch>
            <a:fillRect/>
          </a:stretch>
        </p:blipFill>
        <p:spPr>
          <a:xfrm>
            <a:off x="622852" y="3638885"/>
            <a:ext cx="10417960" cy="2121267"/>
          </a:xfrm>
          <a:prstGeom prst="rect">
            <a:avLst/>
          </a:prstGeom>
        </p:spPr>
      </p:pic>
    </p:spTree>
    <p:extLst>
      <p:ext uri="{BB962C8B-B14F-4D97-AF65-F5344CB8AC3E}">
        <p14:creationId xmlns:p14="http://schemas.microsoft.com/office/powerpoint/2010/main" val="1411915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Text Import Wizard</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6427498" cy="1570732"/>
          </a:xfrm>
        </p:spPr>
        <p:txBody>
          <a:bodyPr vert="horz" lIns="91440" tIns="45720" rIns="91440" bIns="45720" rtlCol="0" anchor="t">
            <a:normAutofit/>
          </a:bodyPr>
          <a:lstStyle/>
          <a:p>
            <a:r>
              <a:rPr lang="en-US">
                <a:latin typeface="Arial"/>
                <a:cs typeface="Arial"/>
              </a:rPr>
              <a:t>Text Import Wizard – Step 1 of 3 popup</a:t>
            </a:r>
            <a:endParaRPr lang="en-US"/>
          </a:p>
          <a:p>
            <a:pPr lvl="1"/>
            <a:r>
              <a:rPr lang="en-US"/>
              <a:t>Change from “Fixed width”</a:t>
            </a:r>
          </a:p>
          <a:p>
            <a:pPr lvl="1"/>
            <a:r>
              <a:rPr lang="en-US">
                <a:latin typeface="Arial"/>
                <a:cs typeface="Arial"/>
              </a:rPr>
              <a:t>Click on the "Delimited" option</a:t>
            </a:r>
          </a:p>
          <a:p>
            <a:pPr lvl="1"/>
            <a:r>
              <a:rPr lang="en-US"/>
              <a:t>Click Next</a:t>
            </a:r>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94050509-7FA7-4A04-AFDA-96B4C0AA7A4F}"/>
              </a:ext>
            </a:extLst>
          </p:cNvPr>
          <p:cNvPicPr>
            <a:picLocks noChangeAspect="1"/>
          </p:cNvPicPr>
          <p:nvPr/>
        </p:nvPicPr>
        <p:blipFill>
          <a:blip r:embed="rId2"/>
          <a:stretch>
            <a:fillRect/>
          </a:stretch>
        </p:blipFill>
        <p:spPr>
          <a:xfrm>
            <a:off x="1176465" y="2789567"/>
            <a:ext cx="3951618" cy="3091624"/>
          </a:xfrm>
          <a:prstGeom prst="rect">
            <a:avLst/>
          </a:prstGeom>
        </p:spPr>
      </p:pic>
      <p:pic>
        <p:nvPicPr>
          <p:cNvPr id="5" name="Picture 4">
            <a:extLst>
              <a:ext uri="{FF2B5EF4-FFF2-40B4-BE49-F238E27FC236}">
                <a16:creationId xmlns:a16="http://schemas.microsoft.com/office/drawing/2014/main" id="{2D364923-D816-42D8-9ABC-246BE9CE1D88}"/>
              </a:ext>
            </a:extLst>
          </p:cNvPr>
          <p:cNvPicPr>
            <a:picLocks noChangeAspect="1"/>
          </p:cNvPicPr>
          <p:nvPr/>
        </p:nvPicPr>
        <p:blipFill>
          <a:blip r:embed="rId3"/>
          <a:stretch>
            <a:fillRect/>
          </a:stretch>
        </p:blipFill>
        <p:spPr>
          <a:xfrm>
            <a:off x="5929939" y="2789567"/>
            <a:ext cx="3978833" cy="3091624"/>
          </a:xfrm>
          <a:prstGeom prst="rect">
            <a:avLst/>
          </a:prstGeom>
        </p:spPr>
      </p:pic>
    </p:spTree>
    <p:extLst>
      <p:ext uri="{BB962C8B-B14F-4D97-AF65-F5344CB8AC3E}">
        <p14:creationId xmlns:p14="http://schemas.microsoft.com/office/powerpoint/2010/main" val="2525530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Text Import Wizard</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6" y="1132421"/>
            <a:ext cx="7180533" cy="1561768"/>
          </a:xfrm>
        </p:spPr>
        <p:txBody>
          <a:bodyPr vert="horz" lIns="91440" tIns="45720" rIns="91440" bIns="45720" rtlCol="0" anchor="t">
            <a:normAutofit fontScale="92500"/>
          </a:bodyPr>
          <a:lstStyle/>
          <a:p>
            <a:r>
              <a:rPr lang="en-US">
                <a:latin typeface="Arial"/>
                <a:cs typeface="Arial"/>
              </a:rPr>
              <a:t>Text Import Wizard – Step 2 of 3 popup</a:t>
            </a:r>
            <a:endParaRPr lang="en-US"/>
          </a:p>
          <a:p>
            <a:pPr lvl="1"/>
            <a:r>
              <a:rPr lang="en-US">
                <a:latin typeface="Arial"/>
                <a:cs typeface="Arial"/>
              </a:rPr>
              <a:t>Uncheck the “Tab” box</a:t>
            </a:r>
          </a:p>
          <a:p>
            <a:pPr lvl="1"/>
            <a:r>
              <a:rPr lang="en-US"/>
              <a:t>Click “Other”</a:t>
            </a:r>
          </a:p>
          <a:p>
            <a:pPr lvl="1"/>
            <a:r>
              <a:rPr lang="en-US"/>
              <a:t>Enter tilde “~”</a:t>
            </a:r>
          </a:p>
          <a:p>
            <a:pPr lvl="1"/>
            <a:r>
              <a:rPr lang="en-US">
                <a:latin typeface="Arial"/>
                <a:cs typeface="Arial"/>
              </a:rPr>
              <a:t>Use the scrollbar to see how your data lines up, title is at the end</a:t>
            </a:r>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7353E6D4-6CE3-4334-B743-A59C1BFF7E9B}"/>
              </a:ext>
            </a:extLst>
          </p:cNvPr>
          <p:cNvPicPr>
            <a:picLocks noChangeAspect="1"/>
          </p:cNvPicPr>
          <p:nvPr/>
        </p:nvPicPr>
        <p:blipFill>
          <a:blip r:embed="rId2"/>
          <a:stretch>
            <a:fillRect/>
          </a:stretch>
        </p:blipFill>
        <p:spPr>
          <a:xfrm>
            <a:off x="735573" y="2703153"/>
            <a:ext cx="4443802" cy="3431907"/>
          </a:xfrm>
          <a:prstGeom prst="rect">
            <a:avLst/>
          </a:prstGeom>
        </p:spPr>
      </p:pic>
      <p:pic>
        <p:nvPicPr>
          <p:cNvPr id="7" name="Picture 6">
            <a:extLst>
              <a:ext uri="{FF2B5EF4-FFF2-40B4-BE49-F238E27FC236}">
                <a16:creationId xmlns:a16="http://schemas.microsoft.com/office/drawing/2014/main" id="{E395EA35-3A91-4DB9-8333-E3BA9E7B444B}"/>
              </a:ext>
            </a:extLst>
          </p:cNvPr>
          <p:cNvPicPr>
            <a:picLocks noChangeAspect="1"/>
          </p:cNvPicPr>
          <p:nvPr/>
        </p:nvPicPr>
        <p:blipFill>
          <a:blip r:embed="rId3"/>
          <a:stretch>
            <a:fillRect/>
          </a:stretch>
        </p:blipFill>
        <p:spPr>
          <a:xfrm>
            <a:off x="5367705" y="2703152"/>
            <a:ext cx="4443802" cy="3455617"/>
          </a:xfrm>
          <a:prstGeom prst="rect">
            <a:avLst/>
          </a:prstGeom>
        </p:spPr>
      </p:pic>
    </p:spTree>
    <p:extLst>
      <p:ext uri="{BB962C8B-B14F-4D97-AF65-F5344CB8AC3E}">
        <p14:creationId xmlns:p14="http://schemas.microsoft.com/office/powerpoint/2010/main" val="2537638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Text Import Wizard</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5" y="1132421"/>
            <a:ext cx="7955882" cy="1570732"/>
          </a:xfrm>
        </p:spPr>
        <p:txBody>
          <a:bodyPr vert="horz" lIns="91440" tIns="45720" rIns="91440" bIns="45720" rtlCol="0" anchor="t">
            <a:normAutofit/>
          </a:bodyPr>
          <a:lstStyle/>
          <a:p>
            <a:r>
              <a:rPr lang="en-US">
                <a:latin typeface="Arial"/>
                <a:cs typeface="Arial"/>
              </a:rPr>
              <a:t>Text Import Wizard – Step 2 of 3 popup</a:t>
            </a:r>
            <a:endParaRPr lang="en-US"/>
          </a:p>
          <a:p>
            <a:pPr lvl="1"/>
            <a:r>
              <a:rPr lang="en-US">
                <a:latin typeface="Arial"/>
                <a:cs typeface="Arial"/>
              </a:rPr>
              <a:t>Use the scrollbar to see how your data lines up, title is at the end</a:t>
            </a:r>
          </a:p>
          <a:p>
            <a:pPr lvl="1"/>
            <a:r>
              <a:rPr lang="en-US">
                <a:latin typeface="Arial"/>
                <a:cs typeface="Arial"/>
              </a:rPr>
              <a:t>Click Next</a:t>
            </a:r>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4AE32F23-687D-4212-8EC2-21B62B9D5C63}"/>
              </a:ext>
            </a:extLst>
          </p:cNvPr>
          <p:cNvPicPr>
            <a:picLocks noChangeAspect="1"/>
          </p:cNvPicPr>
          <p:nvPr/>
        </p:nvPicPr>
        <p:blipFill>
          <a:blip r:embed="rId2"/>
          <a:stretch>
            <a:fillRect/>
          </a:stretch>
        </p:blipFill>
        <p:spPr>
          <a:xfrm>
            <a:off x="769357" y="2100346"/>
            <a:ext cx="4690346" cy="3625233"/>
          </a:xfrm>
          <a:prstGeom prst="rect">
            <a:avLst/>
          </a:prstGeom>
        </p:spPr>
      </p:pic>
    </p:spTree>
    <p:extLst>
      <p:ext uri="{BB962C8B-B14F-4D97-AF65-F5344CB8AC3E}">
        <p14:creationId xmlns:p14="http://schemas.microsoft.com/office/powerpoint/2010/main" val="469244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Text Import Wizard</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5" y="993075"/>
            <a:ext cx="7922576" cy="1356332"/>
          </a:xfrm>
        </p:spPr>
        <p:txBody>
          <a:bodyPr vert="horz" lIns="91440" tIns="45720" rIns="91440" bIns="45720" rtlCol="0" anchor="t">
            <a:normAutofit fontScale="77500" lnSpcReduction="20000"/>
          </a:bodyPr>
          <a:lstStyle/>
          <a:p>
            <a:r>
              <a:rPr lang="en-US">
                <a:latin typeface="Arial"/>
                <a:cs typeface="Arial"/>
              </a:rPr>
              <a:t>Text Import Wizard – Step 3 of 3 popup</a:t>
            </a:r>
            <a:endParaRPr lang="en-US"/>
          </a:p>
          <a:p>
            <a:pPr lvl="1"/>
            <a:r>
              <a:rPr lang="en-US">
                <a:latin typeface="Arial"/>
                <a:cs typeface="Arial"/>
              </a:rPr>
              <a:t>Change date columns from General to Date</a:t>
            </a:r>
          </a:p>
          <a:p>
            <a:pPr lvl="1"/>
            <a:r>
              <a:rPr lang="en-US">
                <a:latin typeface="Arial"/>
                <a:cs typeface="Arial"/>
              </a:rPr>
              <a:t>Change columns with leading 0s to Text (no example in data set)</a:t>
            </a:r>
          </a:p>
          <a:p>
            <a:pPr lvl="1"/>
            <a:r>
              <a:rPr lang="en-US">
                <a:latin typeface="Arial"/>
                <a:cs typeface="Arial"/>
              </a:rPr>
              <a:t>Highlight the CAT DATE column</a:t>
            </a:r>
          </a:p>
          <a:p>
            <a:pPr lvl="1"/>
            <a:r>
              <a:rPr lang="en-US">
                <a:latin typeface="Arial"/>
                <a:cs typeface="Arial"/>
              </a:rPr>
              <a:t>Click the Date option</a:t>
            </a:r>
          </a:p>
          <a:p>
            <a:pPr lvl="1"/>
            <a:r>
              <a:rPr lang="en-US"/>
              <a:t>Click on Finish</a:t>
            </a:r>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0A15DF4F-71B6-4D61-9316-3A1FBF3072E4}"/>
              </a:ext>
            </a:extLst>
          </p:cNvPr>
          <p:cNvPicPr>
            <a:picLocks noChangeAspect="1"/>
          </p:cNvPicPr>
          <p:nvPr/>
        </p:nvPicPr>
        <p:blipFill>
          <a:blip r:embed="rId2"/>
          <a:stretch>
            <a:fillRect/>
          </a:stretch>
        </p:blipFill>
        <p:spPr>
          <a:xfrm>
            <a:off x="191840" y="2349407"/>
            <a:ext cx="5817392" cy="4496343"/>
          </a:xfrm>
          <a:prstGeom prst="rect">
            <a:avLst/>
          </a:prstGeom>
        </p:spPr>
      </p:pic>
      <p:pic>
        <p:nvPicPr>
          <p:cNvPr id="6" name="Picture 5">
            <a:extLst>
              <a:ext uri="{FF2B5EF4-FFF2-40B4-BE49-F238E27FC236}">
                <a16:creationId xmlns:a16="http://schemas.microsoft.com/office/drawing/2014/main" id="{3C7702F1-9AAC-41F3-8202-E483BCEEB6F1}"/>
              </a:ext>
            </a:extLst>
          </p:cNvPr>
          <p:cNvPicPr>
            <a:picLocks noChangeAspect="1"/>
          </p:cNvPicPr>
          <p:nvPr/>
        </p:nvPicPr>
        <p:blipFill>
          <a:blip r:embed="rId3"/>
          <a:stretch>
            <a:fillRect/>
          </a:stretch>
        </p:blipFill>
        <p:spPr>
          <a:xfrm>
            <a:off x="6194420" y="2313132"/>
            <a:ext cx="5817392" cy="4532618"/>
          </a:xfrm>
          <a:prstGeom prst="rect">
            <a:avLst/>
          </a:prstGeom>
        </p:spPr>
      </p:pic>
    </p:spTree>
    <p:extLst>
      <p:ext uri="{BB962C8B-B14F-4D97-AF65-F5344CB8AC3E}">
        <p14:creationId xmlns:p14="http://schemas.microsoft.com/office/powerpoint/2010/main" val="90072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 Text Import Wizard</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5" y="1132421"/>
            <a:ext cx="7355247" cy="1570732"/>
          </a:xfrm>
        </p:spPr>
        <p:txBody>
          <a:bodyPr vert="horz" lIns="91440" tIns="45720" rIns="91440" bIns="45720" rtlCol="0" anchor="t">
            <a:normAutofit/>
          </a:bodyPr>
          <a:lstStyle/>
          <a:p>
            <a:r>
              <a:rPr lang="en-US">
                <a:latin typeface="Arial"/>
                <a:cs typeface="Arial"/>
              </a:rPr>
              <a:t>Import Data popup</a:t>
            </a:r>
            <a:endParaRPr lang="en-US"/>
          </a:p>
          <a:p>
            <a:r>
              <a:rPr lang="en-US"/>
              <a:t>Ensure it will import into cell A1 with first line</a:t>
            </a:r>
          </a:p>
          <a:p>
            <a:r>
              <a:rPr lang="en-US">
                <a:latin typeface="Arial"/>
                <a:cs typeface="Arial"/>
              </a:rPr>
              <a:t>Click OK</a:t>
            </a:r>
            <a:endParaRPr lang="en-US"/>
          </a:p>
          <a:p>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B42C558A-9CFA-4E3D-8ECC-D350D7512399}"/>
              </a:ext>
            </a:extLst>
          </p:cNvPr>
          <p:cNvPicPr>
            <a:picLocks noChangeAspect="1"/>
          </p:cNvPicPr>
          <p:nvPr/>
        </p:nvPicPr>
        <p:blipFill>
          <a:blip r:embed="rId2"/>
          <a:stretch>
            <a:fillRect/>
          </a:stretch>
        </p:blipFill>
        <p:spPr>
          <a:xfrm>
            <a:off x="1234533" y="2547177"/>
            <a:ext cx="3380040" cy="3428885"/>
          </a:xfrm>
          <a:prstGeom prst="rect">
            <a:avLst/>
          </a:prstGeom>
        </p:spPr>
      </p:pic>
    </p:spTree>
    <p:extLst>
      <p:ext uri="{BB962C8B-B14F-4D97-AF65-F5344CB8AC3E}">
        <p14:creationId xmlns:p14="http://schemas.microsoft.com/office/powerpoint/2010/main" val="235501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Import</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94025" y="1132421"/>
            <a:ext cx="7355247" cy="509494"/>
          </a:xfrm>
        </p:spPr>
        <p:txBody>
          <a:bodyPr vert="horz" lIns="91440" tIns="45720" rIns="91440" bIns="45720" rtlCol="0" anchor="t">
            <a:normAutofit/>
          </a:bodyPr>
          <a:lstStyle/>
          <a:p>
            <a:pPr marL="0" indent="0">
              <a:buNone/>
            </a:pPr>
            <a:r>
              <a:rPr lang="en-US">
                <a:latin typeface="Arial"/>
                <a:cs typeface="Arial"/>
              </a:rPr>
              <a:t>Example of columns created</a:t>
            </a:r>
          </a:p>
          <a:p>
            <a:endParaRPr lang="en-US"/>
          </a:p>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27C3AFE9-14E7-458C-BF96-03D7E79F0848}"/>
              </a:ext>
            </a:extLst>
          </p:cNvPr>
          <p:cNvPicPr>
            <a:picLocks noChangeAspect="1"/>
          </p:cNvPicPr>
          <p:nvPr/>
        </p:nvPicPr>
        <p:blipFill>
          <a:blip r:embed="rId2"/>
          <a:stretch>
            <a:fillRect/>
          </a:stretch>
        </p:blipFill>
        <p:spPr>
          <a:xfrm>
            <a:off x="594025" y="1946604"/>
            <a:ext cx="10858195" cy="2060492"/>
          </a:xfrm>
          <a:prstGeom prst="rect">
            <a:avLst/>
          </a:prstGeom>
        </p:spPr>
      </p:pic>
      <p:pic>
        <p:nvPicPr>
          <p:cNvPr id="6" name="Picture 5">
            <a:extLst>
              <a:ext uri="{FF2B5EF4-FFF2-40B4-BE49-F238E27FC236}">
                <a16:creationId xmlns:a16="http://schemas.microsoft.com/office/drawing/2014/main" id="{8B3B9ED7-982E-4662-A231-E2F1619FD442}"/>
              </a:ext>
            </a:extLst>
          </p:cNvPr>
          <p:cNvPicPr>
            <a:picLocks noChangeAspect="1"/>
          </p:cNvPicPr>
          <p:nvPr/>
        </p:nvPicPr>
        <p:blipFill>
          <a:blip r:embed="rId3"/>
          <a:stretch>
            <a:fillRect/>
          </a:stretch>
        </p:blipFill>
        <p:spPr>
          <a:xfrm>
            <a:off x="594025" y="4110262"/>
            <a:ext cx="10858195" cy="1169644"/>
          </a:xfrm>
          <a:prstGeom prst="rect">
            <a:avLst/>
          </a:prstGeom>
        </p:spPr>
      </p:pic>
      <p:pic>
        <p:nvPicPr>
          <p:cNvPr id="7" name="Picture 6">
            <a:extLst>
              <a:ext uri="{FF2B5EF4-FFF2-40B4-BE49-F238E27FC236}">
                <a16:creationId xmlns:a16="http://schemas.microsoft.com/office/drawing/2014/main" id="{76DE84DE-0EAC-4E13-81FA-DE99677BA154}"/>
              </a:ext>
            </a:extLst>
          </p:cNvPr>
          <p:cNvPicPr>
            <a:picLocks noChangeAspect="1"/>
          </p:cNvPicPr>
          <p:nvPr/>
        </p:nvPicPr>
        <p:blipFill>
          <a:blip r:embed="rId4"/>
          <a:stretch>
            <a:fillRect/>
          </a:stretch>
        </p:blipFill>
        <p:spPr>
          <a:xfrm>
            <a:off x="594025" y="5491689"/>
            <a:ext cx="10858195" cy="1154605"/>
          </a:xfrm>
          <a:prstGeom prst="rect">
            <a:avLst/>
          </a:prstGeom>
        </p:spPr>
      </p:pic>
    </p:spTree>
    <p:extLst>
      <p:ext uri="{BB962C8B-B14F-4D97-AF65-F5344CB8AC3E}">
        <p14:creationId xmlns:p14="http://schemas.microsoft.com/office/powerpoint/2010/main" val="3374423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Freeze Top Row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r>
              <a:rPr lang="en-US">
                <a:latin typeface="Arial"/>
                <a:cs typeface="Arial"/>
              </a:rPr>
              <a:t>Highlight row 1</a:t>
            </a:r>
          </a:p>
          <a:p>
            <a:pPr lvl="1"/>
            <a:r>
              <a:rPr lang="en-US">
                <a:latin typeface="Arial"/>
                <a:cs typeface="Arial"/>
              </a:rPr>
              <a:t>Choose the “View” ribbon across the top of Excel</a:t>
            </a:r>
          </a:p>
          <a:p>
            <a:pPr lvl="1"/>
            <a:r>
              <a:rPr lang="en-US">
                <a:latin typeface="Arial"/>
                <a:cs typeface="Arial"/>
              </a:rPr>
              <a:t>Under the Window section choose “Freeze Panes”</a:t>
            </a:r>
          </a:p>
          <a:p>
            <a:pPr lvl="1"/>
            <a:r>
              <a:rPr lang="en-US"/>
              <a:t>Choose “Freeze Top Row” </a:t>
            </a:r>
          </a:p>
          <a:p>
            <a:pPr lvl="1"/>
            <a:endParaRPr lang="en-US"/>
          </a:p>
          <a:p>
            <a:pPr lvl="1"/>
            <a:endParaRPr lang="en-US"/>
          </a:p>
          <a:p>
            <a:endParaRPr lang="en-US"/>
          </a:p>
        </p:txBody>
      </p:sp>
      <p:pic>
        <p:nvPicPr>
          <p:cNvPr id="4" name="Picture 3">
            <a:extLst>
              <a:ext uri="{FF2B5EF4-FFF2-40B4-BE49-F238E27FC236}">
                <a16:creationId xmlns:a16="http://schemas.microsoft.com/office/drawing/2014/main" id="{4E45F5D6-5A7A-4B9E-995B-8F5E078D7722}"/>
              </a:ext>
            </a:extLst>
          </p:cNvPr>
          <p:cNvPicPr>
            <a:picLocks noChangeAspect="1"/>
          </p:cNvPicPr>
          <p:nvPr/>
        </p:nvPicPr>
        <p:blipFill>
          <a:blip r:embed="rId2"/>
          <a:stretch>
            <a:fillRect/>
          </a:stretch>
        </p:blipFill>
        <p:spPr>
          <a:xfrm>
            <a:off x="652327" y="2602709"/>
            <a:ext cx="10947793" cy="2931518"/>
          </a:xfrm>
          <a:prstGeom prst="rect">
            <a:avLst/>
          </a:prstGeom>
        </p:spPr>
      </p:pic>
    </p:spTree>
    <p:extLst>
      <p:ext uri="{BB962C8B-B14F-4D97-AF65-F5344CB8AC3E}">
        <p14:creationId xmlns:p14="http://schemas.microsoft.com/office/powerpoint/2010/main" val="451333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Filter Data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800100" lvl="1" indent="-342900"/>
            <a:r>
              <a:rPr lang="en-US">
                <a:latin typeface="Arial"/>
                <a:cs typeface="Arial"/>
              </a:rPr>
              <a:t>Highlight row 1</a:t>
            </a:r>
            <a:endParaRPr lang="en-US"/>
          </a:p>
          <a:p>
            <a:pPr marL="800100" lvl="1" indent="-342900"/>
            <a:r>
              <a:rPr lang="en-US">
                <a:latin typeface="Arial"/>
                <a:cs typeface="Arial"/>
              </a:rPr>
              <a:t>Choose the “Home” ribbon across the top of Excel</a:t>
            </a:r>
          </a:p>
          <a:p>
            <a:pPr marL="800100" lvl="1" indent="-342900"/>
            <a:r>
              <a:rPr lang="en-US">
                <a:latin typeface="Arial"/>
                <a:cs typeface="Arial"/>
              </a:rPr>
              <a:t>Under the Window section choose “Sort &amp; Filter”</a:t>
            </a:r>
          </a:p>
          <a:p>
            <a:pPr marL="800100" lvl="1" indent="-342900"/>
            <a:r>
              <a:rPr lang="en-US"/>
              <a:t>Choose “Filter”</a:t>
            </a:r>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Font typeface="Wingdings" pitchFamily="2" charset="2"/>
              <a:buAutoNum type="arabicParenR"/>
            </a:pPr>
            <a:r>
              <a:rPr lang="en-US"/>
              <a:t>Down carrots will appear next to each column title</a:t>
            </a:r>
          </a:p>
          <a:p>
            <a:pPr marL="800100" lvl="1" indent="-342900">
              <a:buAutoNum type="arabicParenR"/>
            </a:pPr>
            <a:endParaRPr lang="en-US"/>
          </a:p>
          <a:p>
            <a:pPr marL="800100" lvl="1" indent="-342900">
              <a:buAutoNum type="arabicParenR"/>
            </a:pPr>
            <a:endParaRPr lang="en-US"/>
          </a:p>
          <a:p>
            <a:pPr lvl="1"/>
            <a:endParaRPr lang="en-US"/>
          </a:p>
          <a:p>
            <a:pPr lvl="1"/>
            <a:endParaRPr lang="en-US"/>
          </a:p>
          <a:p>
            <a:endParaRPr lang="en-US"/>
          </a:p>
        </p:txBody>
      </p:sp>
      <p:pic>
        <p:nvPicPr>
          <p:cNvPr id="5" name="Picture 4">
            <a:extLst>
              <a:ext uri="{FF2B5EF4-FFF2-40B4-BE49-F238E27FC236}">
                <a16:creationId xmlns:a16="http://schemas.microsoft.com/office/drawing/2014/main" id="{A3978D9C-C3E5-4790-BD63-A1B1F65ED361}"/>
              </a:ext>
            </a:extLst>
          </p:cNvPr>
          <p:cNvPicPr>
            <a:picLocks noChangeAspect="1"/>
          </p:cNvPicPr>
          <p:nvPr/>
        </p:nvPicPr>
        <p:blipFill>
          <a:blip r:embed="rId2"/>
          <a:stretch>
            <a:fillRect/>
          </a:stretch>
        </p:blipFill>
        <p:spPr>
          <a:xfrm>
            <a:off x="800326" y="2625805"/>
            <a:ext cx="10591348" cy="2204291"/>
          </a:xfrm>
          <a:prstGeom prst="rect">
            <a:avLst/>
          </a:prstGeom>
        </p:spPr>
      </p:pic>
      <p:pic>
        <p:nvPicPr>
          <p:cNvPr id="6" name="Picture 5">
            <a:extLst>
              <a:ext uri="{FF2B5EF4-FFF2-40B4-BE49-F238E27FC236}">
                <a16:creationId xmlns:a16="http://schemas.microsoft.com/office/drawing/2014/main" id="{DF657B1A-F04D-45A4-AD2F-BF0F64DCB7F0}"/>
              </a:ext>
            </a:extLst>
          </p:cNvPr>
          <p:cNvPicPr>
            <a:picLocks noChangeAspect="1"/>
          </p:cNvPicPr>
          <p:nvPr/>
        </p:nvPicPr>
        <p:blipFill>
          <a:blip r:embed="rId3"/>
          <a:stretch>
            <a:fillRect/>
          </a:stretch>
        </p:blipFill>
        <p:spPr>
          <a:xfrm>
            <a:off x="1170343" y="5179015"/>
            <a:ext cx="9728714" cy="1572420"/>
          </a:xfrm>
          <a:prstGeom prst="rect">
            <a:avLst/>
          </a:prstGeom>
        </p:spPr>
      </p:pic>
    </p:spTree>
    <p:extLst>
      <p:ext uri="{BB962C8B-B14F-4D97-AF65-F5344CB8AC3E}">
        <p14:creationId xmlns:p14="http://schemas.microsoft.com/office/powerpoint/2010/main" val="3025632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491458"/>
          </a:xfrm>
        </p:spPr>
        <p:txBody>
          <a:bodyPr vert="horz" lIns="91440" tIns="45720" rIns="91440" bIns="45720" rtlCol="0" anchor="t">
            <a:normAutofit/>
          </a:bodyPr>
          <a:lstStyle/>
          <a:p>
            <a:r>
              <a:rPr lang="en-US" dirty="0"/>
              <a:t>Excel Import</a:t>
            </a:r>
          </a:p>
          <a:p>
            <a:pPr lvl="1"/>
            <a:r>
              <a:rPr lang="en-US" dirty="0">
                <a:latin typeface="Arial"/>
                <a:cs typeface="Arial"/>
              </a:rPr>
              <a:t>Excel 2016</a:t>
            </a:r>
          </a:p>
          <a:p>
            <a:pPr lvl="1"/>
            <a:r>
              <a:rPr lang="en-US" dirty="0">
                <a:latin typeface="Arial"/>
                <a:cs typeface="Arial"/>
              </a:rPr>
              <a:t>Excel 365 Pro Plus</a:t>
            </a:r>
          </a:p>
          <a:p>
            <a:pPr lvl="1"/>
            <a:r>
              <a:rPr lang="en-US" dirty="0">
                <a:latin typeface="Arial"/>
                <a:cs typeface="Arial"/>
              </a:rPr>
              <a:t>Text Import Wizard</a:t>
            </a:r>
          </a:p>
          <a:p>
            <a:pPr lvl="1"/>
            <a:endParaRPr lang="en-US" dirty="0">
              <a:latin typeface="Arial"/>
              <a:cs typeface="Arial"/>
            </a:endParaRPr>
          </a:p>
          <a:p>
            <a:r>
              <a:rPr lang="en-US" dirty="0">
                <a:latin typeface="Arial"/>
                <a:cs typeface="Arial"/>
              </a:rPr>
              <a:t>Excel</a:t>
            </a:r>
          </a:p>
          <a:p>
            <a:pPr lvl="1"/>
            <a:r>
              <a:rPr lang="en-US" dirty="0">
                <a:latin typeface="Arial"/>
                <a:cs typeface="Arial"/>
              </a:rPr>
              <a:t>Freeze Top Row</a:t>
            </a:r>
          </a:p>
          <a:p>
            <a:pPr lvl="1"/>
            <a:r>
              <a:rPr lang="en-US" dirty="0">
                <a:latin typeface="Arial"/>
                <a:cs typeface="Arial"/>
              </a:rPr>
              <a:t>Filter Data</a:t>
            </a:r>
            <a:endParaRPr lang="en-US" dirty="0"/>
          </a:p>
          <a:p>
            <a:pPr lvl="1"/>
            <a:r>
              <a:rPr lang="en-US" dirty="0">
                <a:latin typeface="Arial"/>
                <a:cs typeface="Arial"/>
              </a:rPr>
              <a:t>Count </a:t>
            </a:r>
            <a:endParaRPr lang="en-US" dirty="0"/>
          </a:p>
          <a:p>
            <a:endParaRPr lang="en-US" dirty="0"/>
          </a:p>
          <a:p>
            <a:r>
              <a:rPr lang="en-US" dirty="0">
                <a:latin typeface="Arial"/>
                <a:cs typeface="Arial"/>
              </a:rPr>
              <a:t>Create a Sierra Review File from Excel</a:t>
            </a:r>
          </a:p>
          <a:p>
            <a:endParaRPr lang="en-US" dirty="0"/>
          </a:p>
        </p:txBody>
      </p:sp>
    </p:spTree>
    <p:extLst>
      <p:ext uri="{BB962C8B-B14F-4D97-AF65-F5344CB8AC3E}">
        <p14:creationId xmlns:p14="http://schemas.microsoft.com/office/powerpoint/2010/main" val="4135448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Filter Data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800100" lvl="1" indent="-342900">
              <a:buFont typeface="Wingdings" pitchFamily="2" charset="2"/>
              <a:buChar char="§"/>
            </a:pPr>
            <a:r>
              <a:rPr lang="en-US">
                <a:latin typeface="Arial"/>
                <a:cs typeface="Arial"/>
              </a:rPr>
              <a:t>Click down arrow in the location column</a:t>
            </a:r>
            <a:endParaRPr lang="en-US"/>
          </a:p>
          <a:p>
            <a:pPr marL="457200" lvl="1" indent="0">
              <a:buNone/>
            </a:pPr>
            <a:r>
              <a:rPr lang="en-US"/>
              <a:t>     (we know this is item location from where we put that field in the Sierra export menu)</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r>
              <a:rPr lang="en-US"/>
              <a:t>					The filter choices are:</a:t>
            </a:r>
          </a:p>
          <a:p>
            <a:pPr marL="457200" lvl="1" indent="0">
              <a:buNone/>
            </a:pPr>
            <a:r>
              <a:rPr lang="en-US"/>
              <a:t>						Select All</a:t>
            </a:r>
          </a:p>
          <a:p>
            <a:pPr marL="457200" lvl="1" indent="0">
              <a:buNone/>
            </a:pPr>
            <a:r>
              <a:rPr lang="en-US">
                <a:latin typeface="Arial"/>
                <a:cs typeface="Arial"/>
              </a:rPr>
              <a:t>b3258040x</a:t>
            </a:r>
            <a:endParaRPr lang="en-US"/>
          </a:p>
          <a:p>
            <a:pPr marL="457200" lvl="1" indent="0">
              <a:buNone/>
            </a:pPr>
            <a:r>
              <a:rPr lang="en-US"/>
              <a:t>						</a:t>
            </a:r>
            <a:r>
              <a:rPr lang="en-US" err="1"/>
              <a:t>mmav</a:t>
            </a:r>
            <a:r>
              <a:rPr lang="en-US"/>
              <a:t>   Main Stacks A/V</a:t>
            </a:r>
          </a:p>
          <a:p>
            <a:pPr marL="457200" lvl="1" indent="0">
              <a:buNone/>
            </a:pPr>
            <a:r>
              <a:rPr lang="en-US"/>
              <a:t>						</a:t>
            </a:r>
            <a:r>
              <a:rPr lang="en-US" err="1"/>
              <a:t>mpav</a:t>
            </a:r>
            <a:r>
              <a:rPr lang="en-US"/>
              <a:t>    Popular Culture Library A/V   </a:t>
            </a:r>
          </a:p>
          <a:p>
            <a:pPr marL="457200" lvl="1" indent="0">
              <a:buNone/>
            </a:pPr>
            <a:endParaRPr lang="en-US"/>
          </a:p>
          <a:p>
            <a:pPr marL="457200" lvl="1" indent="0">
              <a:buNone/>
            </a:pPr>
            <a:r>
              <a:rPr lang="en-US"/>
              <a:t>					Unclick all boxes except b3258040x</a:t>
            </a:r>
          </a:p>
          <a:p>
            <a:pPr marL="457200" lvl="1" indent="0">
              <a:buNone/>
            </a:pPr>
            <a:r>
              <a:rPr lang="en-US">
                <a:latin typeface="Arial"/>
                <a:cs typeface="Arial"/>
              </a:rPr>
              <a:t>					so we can see what is up with that data</a:t>
            </a:r>
          </a:p>
          <a:p>
            <a:pPr marL="800100" lvl="1" indent="-342900">
              <a:buAutoNum type="arabicParenR"/>
            </a:pPr>
            <a:endParaRPr lang="en-US"/>
          </a:p>
          <a:p>
            <a:pPr lvl="1"/>
            <a:endParaRPr lang="en-US"/>
          </a:p>
          <a:p>
            <a:pPr lvl="1"/>
            <a:endParaRPr lang="en-US"/>
          </a:p>
          <a:p>
            <a:endParaRPr lang="en-US"/>
          </a:p>
        </p:txBody>
      </p:sp>
      <p:pic>
        <p:nvPicPr>
          <p:cNvPr id="7" name="Picture 6">
            <a:extLst>
              <a:ext uri="{FF2B5EF4-FFF2-40B4-BE49-F238E27FC236}">
                <a16:creationId xmlns:a16="http://schemas.microsoft.com/office/drawing/2014/main" id="{8F59C347-6181-4524-BC27-8566467CCCAA}"/>
              </a:ext>
            </a:extLst>
          </p:cNvPr>
          <p:cNvPicPr>
            <a:picLocks noChangeAspect="1"/>
          </p:cNvPicPr>
          <p:nvPr/>
        </p:nvPicPr>
        <p:blipFill>
          <a:blip r:embed="rId2"/>
          <a:stretch>
            <a:fillRect/>
          </a:stretch>
        </p:blipFill>
        <p:spPr>
          <a:xfrm>
            <a:off x="2092451" y="3252020"/>
            <a:ext cx="2925097" cy="3510116"/>
          </a:xfrm>
          <a:prstGeom prst="rect">
            <a:avLst/>
          </a:prstGeom>
        </p:spPr>
      </p:pic>
      <p:pic>
        <p:nvPicPr>
          <p:cNvPr id="8" name="Picture 7">
            <a:extLst>
              <a:ext uri="{FF2B5EF4-FFF2-40B4-BE49-F238E27FC236}">
                <a16:creationId xmlns:a16="http://schemas.microsoft.com/office/drawing/2014/main" id="{C37617C3-043A-4D97-89DF-3DC467432CDA}"/>
              </a:ext>
            </a:extLst>
          </p:cNvPr>
          <p:cNvPicPr>
            <a:picLocks noChangeAspect="1"/>
          </p:cNvPicPr>
          <p:nvPr/>
        </p:nvPicPr>
        <p:blipFill>
          <a:blip r:embed="rId3"/>
          <a:stretch>
            <a:fillRect/>
          </a:stretch>
        </p:blipFill>
        <p:spPr>
          <a:xfrm>
            <a:off x="1406651" y="2043070"/>
            <a:ext cx="5045424" cy="1095189"/>
          </a:xfrm>
          <a:prstGeom prst="rect">
            <a:avLst/>
          </a:prstGeom>
        </p:spPr>
      </p:pic>
    </p:spTree>
    <p:extLst>
      <p:ext uri="{BB962C8B-B14F-4D97-AF65-F5344CB8AC3E}">
        <p14:creationId xmlns:p14="http://schemas.microsoft.com/office/powerpoint/2010/main" val="2637500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Filter Data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528967"/>
            <a:ext cx="11083555" cy="5792324"/>
          </a:xfrm>
        </p:spPr>
        <p:txBody>
          <a:bodyPr vert="horz" lIns="91440" tIns="45720" rIns="91440" bIns="45720" rtlCol="0" anchor="t">
            <a:normAutofit/>
          </a:bodyPr>
          <a:lstStyle/>
          <a:p>
            <a:pPr marL="457200" lvl="1" indent="0">
              <a:buNone/>
            </a:pPr>
            <a:r>
              <a:rPr lang="en-US">
                <a:latin typeface="Arial"/>
                <a:cs typeface="Arial"/>
              </a:rPr>
              <a:t>The result is 3 bibliographic records numbers and then the item record number under created.</a:t>
            </a:r>
          </a:p>
          <a:p>
            <a:pPr marL="457200" lvl="1" indent="0">
              <a:buNone/>
            </a:pPr>
            <a:r>
              <a:rPr lang="en-US">
                <a:latin typeface="Arial"/>
                <a:cs typeface="Arial"/>
              </a:rPr>
              <a:t>Let's look it up in Sierra SDA Catalog Function:</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r>
              <a:rPr lang="en-US">
                <a:latin typeface="Arial"/>
                <a:cs typeface="Arial"/>
              </a:rPr>
              <a:t>The data is OK because we see the item is linked to 3 bibliographic records</a:t>
            </a:r>
            <a:br>
              <a:rPr lang="en-US">
                <a:latin typeface="Arial"/>
                <a:cs typeface="Arial"/>
              </a:rPr>
            </a:br>
            <a:r>
              <a:rPr lang="en-US">
                <a:latin typeface="Arial"/>
                <a:cs typeface="Arial"/>
              </a:rPr>
              <a:t>which is an acceptable local practice.</a:t>
            </a:r>
          </a:p>
          <a:p>
            <a:pPr marL="457200" lvl="1" indent="0">
              <a:buNone/>
            </a:pPr>
            <a:endParaRPr lang="en-US"/>
          </a:p>
          <a:p>
            <a:pPr marL="457200" lvl="1" indent="0">
              <a:buNone/>
            </a:pPr>
            <a:endParaRPr lang="en-US"/>
          </a:p>
          <a:p>
            <a:pPr marL="800100" lvl="1" indent="-342900">
              <a:buAutoNum type="arabicParenR"/>
            </a:pPr>
            <a:endParaRPr lang="en-US"/>
          </a:p>
          <a:p>
            <a:pPr lvl="1"/>
            <a:endParaRPr lang="en-US"/>
          </a:p>
          <a:p>
            <a:pPr lvl="1"/>
            <a:endParaRPr lang="en-US"/>
          </a:p>
          <a:p>
            <a:endParaRPr lang="en-US"/>
          </a:p>
        </p:txBody>
      </p:sp>
      <p:pic>
        <p:nvPicPr>
          <p:cNvPr id="4" name="Picture 3">
            <a:extLst>
              <a:ext uri="{FF2B5EF4-FFF2-40B4-BE49-F238E27FC236}">
                <a16:creationId xmlns:a16="http://schemas.microsoft.com/office/drawing/2014/main" id="{637A4923-7809-4F3F-94CD-743DF57BC500}"/>
              </a:ext>
            </a:extLst>
          </p:cNvPr>
          <p:cNvPicPr>
            <a:picLocks noChangeAspect="1"/>
          </p:cNvPicPr>
          <p:nvPr/>
        </p:nvPicPr>
        <p:blipFill>
          <a:blip r:embed="rId2"/>
          <a:stretch>
            <a:fillRect/>
          </a:stretch>
        </p:blipFill>
        <p:spPr>
          <a:xfrm>
            <a:off x="516565" y="967187"/>
            <a:ext cx="11623629" cy="623251"/>
          </a:xfrm>
          <a:prstGeom prst="rect">
            <a:avLst/>
          </a:prstGeom>
        </p:spPr>
      </p:pic>
      <p:pic>
        <p:nvPicPr>
          <p:cNvPr id="6" name="Picture 5">
            <a:extLst>
              <a:ext uri="{FF2B5EF4-FFF2-40B4-BE49-F238E27FC236}">
                <a16:creationId xmlns:a16="http://schemas.microsoft.com/office/drawing/2014/main" id="{9AEE9070-02B5-468D-8138-273C54C57FE9}"/>
              </a:ext>
            </a:extLst>
          </p:cNvPr>
          <p:cNvPicPr>
            <a:picLocks noChangeAspect="1"/>
          </p:cNvPicPr>
          <p:nvPr/>
        </p:nvPicPr>
        <p:blipFill>
          <a:blip r:embed="rId3"/>
          <a:stretch>
            <a:fillRect/>
          </a:stretch>
        </p:blipFill>
        <p:spPr>
          <a:xfrm>
            <a:off x="1080760" y="2149501"/>
            <a:ext cx="6694721" cy="1227880"/>
          </a:xfrm>
          <a:prstGeom prst="rect">
            <a:avLst/>
          </a:prstGeom>
        </p:spPr>
      </p:pic>
      <p:pic>
        <p:nvPicPr>
          <p:cNvPr id="5" name="Picture 4">
            <a:extLst>
              <a:ext uri="{FF2B5EF4-FFF2-40B4-BE49-F238E27FC236}">
                <a16:creationId xmlns:a16="http://schemas.microsoft.com/office/drawing/2014/main" id="{5FCCECF9-5B43-4BA8-8000-B5EF1E37A554}"/>
              </a:ext>
            </a:extLst>
          </p:cNvPr>
          <p:cNvPicPr>
            <a:picLocks noChangeAspect="1"/>
          </p:cNvPicPr>
          <p:nvPr/>
        </p:nvPicPr>
        <p:blipFill>
          <a:blip r:embed="rId4"/>
          <a:stretch>
            <a:fillRect/>
          </a:stretch>
        </p:blipFill>
        <p:spPr>
          <a:xfrm>
            <a:off x="1076441" y="3029676"/>
            <a:ext cx="5342161" cy="2852376"/>
          </a:xfrm>
          <a:prstGeom prst="rect">
            <a:avLst/>
          </a:prstGeom>
        </p:spPr>
      </p:pic>
    </p:spTree>
    <p:extLst>
      <p:ext uri="{BB962C8B-B14F-4D97-AF65-F5344CB8AC3E}">
        <p14:creationId xmlns:p14="http://schemas.microsoft.com/office/powerpoint/2010/main" val="3225100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Filter Data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528967"/>
            <a:ext cx="11083555" cy="5792324"/>
          </a:xfrm>
        </p:spPr>
        <p:txBody>
          <a:bodyPr vert="horz" lIns="91440" tIns="45720" rIns="91440" bIns="45720" rtlCol="0" anchor="t">
            <a:normAutofit/>
          </a:bodyPr>
          <a:lstStyle/>
          <a:p>
            <a:pPr marL="457200" lvl="1" indent="0">
              <a:buNone/>
            </a:pPr>
            <a:r>
              <a:rPr lang="en-US">
                <a:latin typeface="Arial"/>
                <a:cs typeface="Arial"/>
              </a:rPr>
              <a:t>Remove filters by:</a:t>
            </a:r>
          </a:p>
          <a:p>
            <a:pPr marL="457200" lvl="1" indent="0">
              <a:buNone/>
            </a:pPr>
            <a:r>
              <a:rPr lang="en-US">
                <a:latin typeface="Arial"/>
                <a:cs typeface="Arial"/>
              </a:rPr>
              <a:t>1) Click on filter and then use</a:t>
            </a:r>
            <a:br>
              <a:rPr lang="en-US">
                <a:latin typeface="Arial"/>
                <a:cs typeface="Arial"/>
              </a:rPr>
            </a:br>
            <a:r>
              <a:rPr lang="en-US">
                <a:latin typeface="Arial"/>
                <a:cs typeface="Arial"/>
              </a:rPr>
              <a:t>     Clear Filter from “LOCATION”</a:t>
            </a:r>
            <a:endParaRPr lang="en-US"/>
          </a:p>
          <a:p>
            <a:pPr marL="457200" lvl="1" indent="0">
              <a:buNone/>
            </a:pPr>
            <a:r>
              <a:rPr lang="en-US">
                <a:latin typeface="Arial"/>
                <a:cs typeface="Arial"/>
              </a:rPr>
              <a:t>				</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r>
              <a:rPr lang="en-US">
                <a:latin typeface="Arial"/>
                <a:cs typeface="Arial"/>
              </a:rPr>
              <a:t>2) Check and uncheck the (Select All) box</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800100" lvl="1" indent="-342900">
              <a:buAutoNum type="arabicParenR"/>
            </a:pPr>
            <a:endParaRPr lang="en-US"/>
          </a:p>
          <a:p>
            <a:pPr lvl="1"/>
            <a:endParaRPr lang="en-US"/>
          </a:p>
          <a:p>
            <a:pPr lvl="1"/>
            <a:endParaRPr lang="en-US"/>
          </a:p>
          <a:p>
            <a:endParaRPr lang="en-US"/>
          </a:p>
        </p:txBody>
      </p:sp>
      <p:pic>
        <p:nvPicPr>
          <p:cNvPr id="7" name="Picture 6">
            <a:extLst>
              <a:ext uri="{FF2B5EF4-FFF2-40B4-BE49-F238E27FC236}">
                <a16:creationId xmlns:a16="http://schemas.microsoft.com/office/drawing/2014/main" id="{AC310052-5944-4514-9227-C0A6E6EB3559}"/>
              </a:ext>
            </a:extLst>
          </p:cNvPr>
          <p:cNvPicPr>
            <a:picLocks noChangeAspect="1"/>
          </p:cNvPicPr>
          <p:nvPr/>
        </p:nvPicPr>
        <p:blipFill>
          <a:blip r:embed="rId2"/>
          <a:stretch>
            <a:fillRect/>
          </a:stretch>
        </p:blipFill>
        <p:spPr>
          <a:xfrm>
            <a:off x="1433221" y="2551471"/>
            <a:ext cx="2076896" cy="2912429"/>
          </a:xfrm>
          <a:prstGeom prst="rect">
            <a:avLst/>
          </a:prstGeom>
        </p:spPr>
      </p:pic>
      <p:pic>
        <p:nvPicPr>
          <p:cNvPr id="8" name="Picture 7">
            <a:extLst>
              <a:ext uri="{FF2B5EF4-FFF2-40B4-BE49-F238E27FC236}">
                <a16:creationId xmlns:a16="http://schemas.microsoft.com/office/drawing/2014/main" id="{306B95BE-27E4-4094-81F3-12E6EBC3AFC3}"/>
              </a:ext>
            </a:extLst>
          </p:cNvPr>
          <p:cNvPicPr>
            <a:picLocks noChangeAspect="1"/>
          </p:cNvPicPr>
          <p:nvPr/>
        </p:nvPicPr>
        <p:blipFill>
          <a:blip r:embed="rId3"/>
          <a:stretch>
            <a:fillRect/>
          </a:stretch>
        </p:blipFill>
        <p:spPr>
          <a:xfrm>
            <a:off x="5359516" y="3076925"/>
            <a:ext cx="6204745" cy="1952969"/>
          </a:xfrm>
          <a:prstGeom prst="rect">
            <a:avLst/>
          </a:prstGeom>
        </p:spPr>
      </p:pic>
      <p:sp>
        <p:nvSpPr>
          <p:cNvPr id="4" name="TextBox 3">
            <a:extLst>
              <a:ext uri="{FF2B5EF4-FFF2-40B4-BE49-F238E27FC236}">
                <a16:creationId xmlns:a16="http://schemas.microsoft.com/office/drawing/2014/main" id="{1C57B91C-FDED-41A5-AF5A-2A64CF23F325}"/>
              </a:ext>
            </a:extLst>
          </p:cNvPr>
          <p:cNvSpPr txBox="1"/>
          <p:nvPr/>
        </p:nvSpPr>
        <p:spPr>
          <a:xfrm>
            <a:off x="5360894" y="1837765"/>
            <a:ext cx="595256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65000"/>
                    <a:lumOff val="35000"/>
                  </a:schemeClr>
                </a:solidFill>
              </a:rPr>
              <a:t>3) Choose the “Home” ribbon across the top of Excel</a:t>
            </a:r>
            <a:br>
              <a:rPr lang="en-US">
                <a:solidFill>
                  <a:schemeClr val="tx1">
                    <a:lumMod val="65000"/>
                    <a:lumOff val="35000"/>
                  </a:schemeClr>
                </a:solidFill>
                <a:cs typeface="Arial"/>
              </a:rPr>
            </a:br>
            <a:r>
              <a:rPr lang="en-US">
                <a:solidFill>
                  <a:schemeClr val="tx1">
                    <a:lumMod val="65000"/>
                    <a:lumOff val="35000"/>
                  </a:schemeClr>
                </a:solidFill>
              </a:rPr>
              <a:t>     Choose “Sort &amp; Filter”</a:t>
            </a:r>
            <a:endParaRPr lang="en-US">
              <a:solidFill>
                <a:schemeClr val="tx1">
                  <a:lumMod val="65000"/>
                  <a:lumOff val="35000"/>
                </a:schemeClr>
              </a:solidFill>
              <a:ea typeface="+mn-lt"/>
              <a:cs typeface="+mn-lt"/>
            </a:endParaRPr>
          </a:p>
          <a:p>
            <a:r>
              <a:rPr lang="en-US">
                <a:solidFill>
                  <a:schemeClr val="tx1">
                    <a:lumMod val="65000"/>
                    <a:lumOff val="35000"/>
                  </a:schemeClr>
                </a:solidFill>
                <a:ea typeface="+mn-lt"/>
                <a:cs typeface="+mn-lt"/>
              </a:rPr>
              <a:t>     Click “Clear” </a:t>
            </a:r>
          </a:p>
          <a:p>
            <a:endParaRPr lang="en-US">
              <a:cs typeface="Arial"/>
            </a:endParaRPr>
          </a:p>
          <a:p>
            <a:pPr algn="l"/>
            <a:endParaRPr lang="en-US">
              <a:cs typeface="Arial"/>
            </a:endParaRPr>
          </a:p>
        </p:txBody>
      </p:sp>
    </p:spTree>
    <p:extLst>
      <p:ext uri="{BB962C8B-B14F-4D97-AF65-F5344CB8AC3E}">
        <p14:creationId xmlns:p14="http://schemas.microsoft.com/office/powerpoint/2010/main" val="3845321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Count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464946" y="1005399"/>
            <a:ext cx="11083555" cy="5792324"/>
          </a:xfrm>
        </p:spPr>
        <p:txBody>
          <a:bodyPr vert="horz" lIns="91440" tIns="45720" rIns="91440" bIns="45720" rtlCol="0" anchor="t">
            <a:normAutofit/>
          </a:bodyPr>
          <a:lstStyle/>
          <a:p>
            <a:pPr marL="457200" lvl="1" indent="0">
              <a:buNone/>
            </a:pPr>
            <a:r>
              <a:rPr lang="en-US"/>
              <a:t>To get a count of how many records apply to a given filter:</a:t>
            </a:r>
          </a:p>
          <a:p>
            <a:pPr marL="800100" lvl="1" indent="-342900">
              <a:buAutoNum type="arabicParenR"/>
            </a:pPr>
            <a:r>
              <a:rPr lang="en-US">
                <a:latin typeface="Arial"/>
                <a:cs typeface="Arial"/>
              </a:rPr>
              <a:t>Add new row above row 1</a:t>
            </a:r>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800100" lvl="1" indent="-342900">
              <a:buAutoNum type="arabicParenR"/>
            </a:pPr>
            <a:r>
              <a:rPr lang="en-US">
                <a:latin typeface="Arial"/>
                <a:cs typeface="Arial"/>
              </a:rPr>
              <a:t>Type the formula:  =(SUBTOTAL(3,C3:C4719)</a:t>
            </a:r>
          </a:p>
          <a:p>
            <a:pPr marL="457200" lvl="1" indent="0">
              <a:buNone/>
            </a:pPr>
            <a:r>
              <a:rPr lang="en-US">
                <a:latin typeface="Arial"/>
                <a:cs typeface="Arial"/>
              </a:rPr>
              <a:t>	3 means COUNTA</a:t>
            </a:r>
            <a:endParaRPr lang="en-US"/>
          </a:p>
          <a:p>
            <a:pPr marL="457200" lvl="1" indent="0">
              <a:buNone/>
            </a:pPr>
            <a:r>
              <a:rPr lang="en-US"/>
              <a:t>	C3 means reference 1 and is the first row of data that you want counted</a:t>
            </a:r>
          </a:p>
          <a:p>
            <a:pPr marL="457200" lvl="1" indent="0">
              <a:buNone/>
            </a:pPr>
            <a:r>
              <a:rPr lang="en-US"/>
              <a:t>	C4719 means reference 2 and is the last row of spreadsheet</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endParaRPr lang="en-US"/>
          </a:p>
        </p:txBody>
      </p:sp>
      <p:pic>
        <p:nvPicPr>
          <p:cNvPr id="7" name="Picture 6">
            <a:extLst>
              <a:ext uri="{FF2B5EF4-FFF2-40B4-BE49-F238E27FC236}">
                <a16:creationId xmlns:a16="http://schemas.microsoft.com/office/drawing/2014/main" id="{1552DF13-3433-4CF8-8A8D-D29B3E2CEAEC}"/>
              </a:ext>
            </a:extLst>
          </p:cNvPr>
          <p:cNvPicPr>
            <a:picLocks noChangeAspect="1"/>
          </p:cNvPicPr>
          <p:nvPr/>
        </p:nvPicPr>
        <p:blipFill>
          <a:blip r:embed="rId2"/>
          <a:stretch>
            <a:fillRect/>
          </a:stretch>
        </p:blipFill>
        <p:spPr>
          <a:xfrm>
            <a:off x="1369527" y="1720518"/>
            <a:ext cx="5398742" cy="1673972"/>
          </a:xfrm>
          <a:prstGeom prst="rect">
            <a:avLst/>
          </a:prstGeom>
        </p:spPr>
      </p:pic>
      <p:pic>
        <p:nvPicPr>
          <p:cNvPr id="8" name="Picture 7">
            <a:extLst>
              <a:ext uri="{FF2B5EF4-FFF2-40B4-BE49-F238E27FC236}">
                <a16:creationId xmlns:a16="http://schemas.microsoft.com/office/drawing/2014/main" id="{C2107139-6866-477B-BAF1-45C8BD7E7477}"/>
              </a:ext>
            </a:extLst>
          </p:cNvPr>
          <p:cNvPicPr>
            <a:picLocks noChangeAspect="1"/>
          </p:cNvPicPr>
          <p:nvPr/>
        </p:nvPicPr>
        <p:blipFill>
          <a:blip r:embed="rId3"/>
          <a:stretch>
            <a:fillRect/>
          </a:stretch>
        </p:blipFill>
        <p:spPr>
          <a:xfrm>
            <a:off x="1668891" y="4845247"/>
            <a:ext cx="6630164" cy="1918554"/>
          </a:xfrm>
          <a:prstGeom prst="rect">
            <a:avLst/>
          </a:prstGeom>
        </p:spPr>
      </p:pic>
    </p:spTree>
    <p:extLst>
      <p:ext uri="{BB962C8B-B14F-4D97-AF65-F5344CB8AC3E}">
        <p14:creationId xmlns:p14="http://schemas.microsoft.com/office/powerpoint/2010/main" val="305763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Count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464946" y="1005399"/>
            <a:ext cx="11083555" cy="5792324"/>
          </a:xfrm>
        </p:spPr>
        <p:txBody>
          <a:bodyPr vert="horz" lIns="91440" tIns="45720" rIns="91440" bIns="45720" rtlCol="0" anchor="t">
            <a:normAutofit/>
          </a:bodyPr>
          <a:lstStyle/>
          <a:p>
            <a:pPr marL="457200" lvl="1" indent="0">
              <a:buNone/>
            </a:pPr>
            <a:r>
              <a:rPr lang="en-US">
                <a:latin typeface="Arial"/>
                <a:cs typeface="Arial"/>
              </a:rPr>
              <a:t>Now filter by location </a:t>
            </a:r>
            <a:r>
              <a:rPr lang="en-US" err="1">
                <a:latin typeface="Arial"/>
                <a:cs typeface="Arial"/>
              </a:rPr>
              <a:t>mmav</a:t>
            </a:r>
            <a:r>
              <a:rPr lang="en-US">
                <a:latin typeface="Arial"/>
                <a:cs typeface="Arial"/>
              </a:rPr>
              <a:t> to find out how many DVDs are in the Main Stacks collection</a:t>
            </a:r>
          </a:p>
          <a:p>
            <a:pPr marL="800100" lvl="1" indent="-342900">
              <a:buAutoNum type="arabicParenR"/>
            </a:pPr>
            <a:endParaRPr lang="en-US"/>
          </a:p>
          <a:p>
            <a:pPr marL="4000500" lvl="8" indent="-342900">
              <a:buAutoNum type="arabicParenR"/>
            </a:pPr>
            <a:r>
              <a:rPr lang="en-US"/>
              <a:t>Answer is 1,468</a:t>
            </a:r>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endParaRPr lang="en-US"/>
          </a:p>
        </p:txBody>
      </p:sp>
      <p:pic>
        <p:nvPicPr>
          <p:cNvPr id="4" name="Picture 3">
            <a:extLst>
              <a:ext uri="{FF2B5EF4-FFF2-40B4-BE49-F238E27FC236}">
                <a16:creationId xmlns:a16="http://schemas.microsoft.com/office/drawing/2014/main" id="{AAA87DBA-D594-497E-942B-8338177E33AE}"/>
              </a:ext>
            </a:extLst>
          </p:cNvPr>
          <p:cNvPicPr>
            <a:picLocks noChangeAspect="1"/>
          </p:cNvPicPr>
          <p:nvPr/>
        </p:nvPicPr>
        <p:blipFill>
          <a:blip r:embed="rId2"/>
          <a:stretch>
            <a:fillRect/>
          </a:stretch>
        </p:blipFill>
        <p:spPr>
          <a:xfrm>
            <a:off x="1291662" y="1507001"/>
            <a:ext cx="2609286" cy="3597195"/>
          </a:xfrm>
          <a:prstGeom prst="rect">
            <a:avLst/>
          </a:prstGeom>
        </p:spPr>
      </p:pic>
      <p:pic>
        <p:nvPicPr>
          <p:cNvPr id="6" name="Picture 5">
            <a:extLst>
              <a:ext uri="{FF2B5EF4-FFF2-40B4-BE49-F238E27FC236}">
                <a16:creationId xmlns:a16="http://schemas.microsoft.com/office/drawing/2014/main" id="{0F65645D-64F6-4FF0-9109-621B3A5B4000}"/>
              </a:ext>
            </a:extLst>
          </p:cNvPr>
          <p:cNvPicPr>
            <a:picLocks noChangeAspect="1"/>
          </p:cNvPicPr>
          <p:nvPr/>
        </p:nvPicPr>
        <p:blipFill>
          <a:blip r:embed="rId3"/>
          <a:stretch>
            <a:fillRect/>
          </a:stretch>
        </p:blipFill>
        <p:spPr>
          <a:xfrm>
            <a:off x="4372595" y="2052296"/>
            <a:ext cx="6464093" cy="2158740"/>
          </a:xfrm>
          <a:prstGeom prst="rect">
            <a:avLst/>
          </a:prstGeom>
        </p:spPr>
      </p:pic>
    </p:spTree>
    <p:extLst>
      <p:ext uri="{BB962C8B-B14F-4D97-AF65-F5344CB8AC3E}">
        <p14:creationId xmlns:p14="http://schemas.microsoft.com/office/powerpoint/2010/main" val="3362031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Excel: Count </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464946" y="1005399"/>
            <a:ext cx="11083555" cy="5792324"/>
          </a:xfrm>
        </p:spPr>
        <p:txBody>
          <a:bodyPr vert="horz" lIns="91440" tIns="45720" rIns="91440" bIns="45720" rtlCol="0" anchor="t">
            <a:normAutofit/>
          </a:bodyPr>
          <a:lstStyle/>
          <a:p>
            <a:pPr marL="457200" lvl="1" indent="0">
              <a:buNone/>
            </a:pPr>
            <a:r>
              <a:rPr lang="en-US">
                <a:latin typeface="Arial"/>
                <a:cs typeface="Arial"/>
              </a:rPr>
              <a:t>Now filter by location </a:t>
            </a:r>
            <a:r>
              <a:rPr lang="en-US" err="1">
                <a:latin typeface="Arial"/>
                <a:cs typeface="Arial"/>
              </a:rPr>
              <a:t>mmav</a:t>
            </a:r>
            <a:r>
              <a:rPr lang="en-US">
                <a:latin typeface="Arial"/>
                <a:cs typeface="Arial"/>
              </a:rPr>
              <a:t> to find out how many DVDs are in the main stacks collection</a:t>
            </a:r>
          </a:p>
          <a:p>
            <a:pPr marL="800100" lvl="1" indent="-342900"/>
            <a:r>
              <a:rPr lang="en-US">
                <a:latin typeface="Arial"/>
                <a:cs typeface="Arial"/>
              </a:rPr>
              <a:t>To find out how many are currently available for checkout:</a:t>
            </a:r>
            <a:br>
              <a:rPr lang="en-US">
                <a:latin typeface="Arial"/>
                <a:cs typeface="Arial"/>
              </a:rPr>
            </a:br>
            <a:r>
              <a:rPr lang="en-US">
                <a:latin typeface="Arial"/>
                <a:cs typeface="Arial"/>
              </a:rPr>
              <a:t>In addition to the location filter add a STATUS filter of - “available”</a:t>
            </a:r>
            <a:endParaRPr lang="en-US"/>
          </a:p>
          <a:p>
            <a:pPr marL="800100" lvl="1" indent="-342900">
              <a:buAutoNum type="arabicParenR"/>
            </a:pPr>
            <a:endParaRPr lang="en-US"/>
          </a:p>
          <a:p>
            <a:pPr marL="800100" lvl="1" indent="-342900">
              <a:buAutoNum type="arabicParenR"/>
            </a:pPr>
            <a:endParaRPr lang="en-US"/>
          </a:p>
          <a:p>
            <a:pPr marL="3657600" lvl="8" indent="0">
              <a:buNone/>
            </a:pPr>
            <a:r>
              <a:rPr lang="en-US"/>
              <a:t>With 2 filters we have 1,434 items available to the public</a:t>
            </a:r>
            <a:endParaRPr lang="en-US">
              <a:cs typeface="Arial"/>
            </a:endParaRPr>
          </a:p>
          <a:p>
            <a:pPr marL="800100" lvl="1" indent="-342900">
              <a:buAutoNum type="arabicParenR"/>
            </a:pPr>
            <a:endParaRPr lang="en-US"/>
          </a:p>
          <a:p>
            <a:pPr marL="800100" lvl="1" indent="-342900">
              <a:buAutoNum type="arabicParenR"/>
            </a:pPr>
            <a:endParaRPr lang="en-US"/>
          </a:p>
          <a:p>
            <a:pPr marL="800100" lvl="1" indent="-342900">
              <a:buAutoNum type="arabicParenR"/>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endParaRPr lang="en-US"/>
          </a:p>
        </p:txBody>
      </p:sp>
      <p:pic>
        <p:nvPicPr>
          <p:cNvPr id="7" name="Picture 6">
            <a:extLst>
              <a:ext uri="{FF2B5EF4-FFF2-40B4-BE49-F238E27FC236}">
                <a16:creationId xmlns:a16="http://schemas.microsoft.com/office/drawing/2014/main" id="{5312B3D5-AE78-4D42-9843-1899466C7984}"/>
              </a:ext>
            </a:extLst>
          </p:cNvPr>
          <p:cNvPicPr>
            <a:picLocks noChangeAspect="1"/>
          </p:cNvPicPr>
          <p:nvPr/>
        </p:nvPicPr>
        <p:blipFill>
          <a:blip r:embed="rId3"/>
          <a:stretch>
            <a:fillRect/>
          </a:stretch>
        </p:blipFill>
        <p:spPr>
          <a:xfrm>
            <a:off x="293762" y="1994523"/>
            <a:ext cx="3159652" cy="3569754"/>
          </a:xfrm>
          <a:prstGeom prst="rect">
            <a:avLst/>
          </a:prstGeom>
        </p:spPr>
      </p:pic>
      <p:pic>
        <p:nvPicPr>
          <p:cNvPr id="8" name="Picture 7">
            <a:extLst>
              <a:ext uri="{FF2B5EF4-FFF2-40B4-BE49-F238E27FC236}">
                <a16:creationId xmlns:a16="http://schemas.microsoft.com/office/drawing/2014/main" id="{40643DCD-A766-4988-B6D8-918A52399320}"/>
              </a:ext>
            </a:extLst>
          </p:cNvPr>
          <p:cNvPicPr>
            <a:picLocks noChangeAspect="1"/>
          </p:cNvPicPr>
          <p:nvPr/>
        </p:nvPicPr>
        <p:blipFill>
          <a:blip r:embed="rId4"/>
          <a:stretch>
            <a:fillRect/>
          </a:stretch>
        </p:blipFill>
        <p:spPr>
          <a:xfrm>
            <a:off x="4137706" y="2891358"/>
            <a:ext cx="7760532" cy="1434253"/>
          </a:xfrm>
          <a:prstGeom prst="rect">
            <a:avLst/>
          </a:prstGeom>
        </p:spPr>
      </p:pic>
    </p:spTree>
    <p:extLst>
      <p:ext uri="{BB962C8B-B14F-4D97-AF65-F5344CB8AC3E}">
        <p14:creationId xmlns:p14="http://schemas.microsoft.com/office/powerpoint/2010/main" val="3358564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457200" lvl="1" indent="0">
              <a:buNone/>
            </a:pPr>
            <a:r>
              <a:rPr lang="en-US">
                <a:latin typeface="Arial"/>
                <a:cs typeface="Arial"/>
              </a:rPr>
              <a:t>Case study:  Weed DVDs with 0 checkouts added before 2006</a:t>
            </a:r>
          </a:p>
          <a:p>
            <a:pPr lvl="2"/>
            <a:r>
              <a:rPr lang="en-US">
                <a:latin typeface="Arial"/>
                <a:cs typeface="Arial"/>
              </a:rPr>
              <a:t>Excel filter				Excel filter</a:t>
            </a:r>
          </a:p>
          <a:p>
            <a:pPr lvl="2"/>
            <a:r>
              <a:rPr lang="en-US">
                <a:latin typeface="Arial"/>
                <a:cs typeface="Arial"/>
              </a:rPr>
              <a:t>Column Q - T CHKOUT			Column K - CREATED(ITEM)	</a:t>
            </a:r>
          </a:p>
          <a:p>
            <a:pPr lvl="2"/>
            <a:r>
              <a:rPr lang="en-US">
                <a:latin typeface="Arial"/>
                <a:cs typeface="Arial"/>
              </a:rPr>
              <a:t>Select 0				Select years 2005 and before</a:t>
            </a:r>
          </a:p>
          <a:p>
            <a:pPr lvl="1"/>
            <a:endParaRPr lang="en-US"/>
          </a:p>
          <a:p>
            <a:pPr lvl="1"/>
            <a:endParaRPr lang="en-US"/>
          </a:p>
          <a:p>
            <a:pPr lvl="1"/>
            <a:endParaRPr lang="en-US"/>
          </a:p>
          <a:p>
            <a:pPr lvl="1"/>
            <a:endParaRPr lang="en-US"/>
          </a:p>
        </p:txBody>
      </p:sp>
      <p:pic>
        <p:nvPicPr>
          <p:cNvPr id="7" name="Picture 6">
            <a:extLst>
              <a:ext uri="{FF2B5EF4-FFF2-40B4-BE49-F238E27FC236}">
                <a16:creationId xmlns:a16="http://schemas.microsoft.com/office/drawing/2014/main" id="{3B954432-0345-478D-9B2F-79F1BA4A9894}"/>
              </a:ext>
            </a:extLst>
          </p:cNvPr>
          <p:cNvPicPr>
            <a:picLocks noChangeAspect="1"/>
          </p:cNvPicPr>
          <p:nvPr/>
        </p:nvPicPr>
        <p:blipFill>
          <a:blip r:embed="rId3"/>
          <a:stretch>
            <a:fillRect/>
          </a:stretch>
        </p:blipFill>
        <p:spPr>
          <a:xfrm>
            <a:off x="1270883" y="2617861"/>
            <a:ext cx="2539117" cy="4065655"/>
          </a:xfrm>
          <a:prstGeom prst="rect">
            <a:avLst/>
          </a:prstGeom>
        </p:spPr>
      </p:pic>
      <p:pic>
        <p:nvPicPr>
          <p:cNvPr id="4" name="Picture 3">
            <a:extLst>
              <a:ext uri="{FF2B5EF4-FFF2-40B4-BE49-F238E27FC236}">
                <a16:creationId xmlns:a16="http://schemas.microsoft.com/office/drawing/2014/main" id="{77940A12-B47A-452A-9E19-4E4E67860B14}"/>
              </a:ext>
            </a:extLst>
          </p:cNvPr>
          <p:cNvPicPr>
            <a:picLocks noChangeAspect="1"/>
          </p:cNvPicPr>
          <p:nvPr/>
        </p:nvPicPr>
        <p:blipFill>
          <a:blip r:embed="rId4"/>
          <a:stretch>
            <a:fillRect/>
          </a:stretch>
        </p:blipFill>
        <p:spPr>
          <a:xfrm>
            <a:off x="6058342" y="2514013"/>
            <a:ext cx="3270142" cy="3894886"/>
          </a:xfrm>
          <a:prstGeom prst="rect">
            <a:avLst/>
          </a:prstGeom>
        </p:spPr>
      </p:pic>
    </p:spTree>
    <p:extLst>
      <p:ext uri="{BB962C8B-B14F-4D97-AF65-F5344CB8AC3E}">
        <p14:creationId xmlns:p14="http://schemas.microsoft.com/office/powerpoint/2010/main" val="2832052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415299"/>
            <a:ext cx="11083555" cy="4942543"/>
          </a:xfrm>
        </p:spPr>
        <p:txBody>
          <a:bodyPr vert="horz" lIns="91440" tIns="45720" rIns="91440" bIns="45720" rtlCol="0" anchor="t">
            <a:normAutofit/>
          </a:bodyPr>
          <a:lstStyle/>
          <a:p>
            <a:pPr lvl="1"/>
            <a:r>
              <a:rPr lang="en-US">
                <a:latin typeface="Arial"/>
                <a:cs typeface="Arial"/>
              </a:rPr>
              <a:t>16 items exist with the filters of CREATED(ITEM) before 2005 and T CHECKOUT = 0</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B6F68D2F-5041-457B-9C9B-9F0AC32D4FB9}"/>
              </a:ext>
            </a:extLst>
          </p:cNvPr>
          <p:cNvPicPr>
            <a:picLocks noChangeAspect="1"/>
          </p:cNvPicPr>
          <p:nvPr/>
        </p:nvPicPr>
        <p:blipFill>
          <a:blip r:embed="rId3"/>
          <a:stretch>
            <a:fillRect/>
          </a:stretch>
        </p:blipFill>
        <p:spPr>
          <a:xfrm>
            <a:off x="1050922" y="1903760"/>
            <a:ext cx="9190358" cy="1238368"/>
          </a:xfrm>
          <a:prstGeom prst="rect">
            <a:avLst/>
          </a:prstGeom>
        </p:spPr>
      </p:pic>
    </p:spTree>
    <p:extLst>
      <p:ext uri="{BB962C8B-B14F-4D97-AF65-F5344CB8AC3E}">
        <p14:creationId xmlns:p14="http://schemas.microsoft.com/office/powerpoint/2010/main" val="274065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r>
              <a:rPr lang="en-US">
                <a:latin typeface="Arial"/>
                <a:cs typeface="Arial"/>
              </a:rPr>
              <a:t>Highlight the item record numbers from column C</a:t>
            </a:r>
          </a:p>
          <a:p>
            <a:pPr lvl="1"/>
            <a:endParaRPr lang="en-US"/>
          </a:p>
          <a:p>
            <a:pPr lvl="1"/>
            <a:endParaRPr lang="en-US"/>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365D8E71-0C59-4535-A8E6-808CD21A5C5C}"/>
              </a:ext>
            </a:extLst>
          </p:cNvPr>
          <p:cNvPicPr>
            <a:picLocks noChangeAspect="1"/>
          </p:cNvPicPr>
          <p:nvPr/>
        </p:nvPicPr>
        <p:blipFill>
          <a:blip r:embed="rId3"/>
          <a:stretch>
            <a:fillRect/>
          </a:stretch>
        </p:blipFill>
        <p:spPr>
          <a:xfrm>
            <a:off x="6750148" y="1065676"/>
            <a:ext cx="1819086" cy="5291886"/>
          </a:xfrm>
          <a:prstGeom prst="rect">
            <a:avLst/>
          </a:prstGeom>
        </p:spPr>
      </p:pic>
    </p:spTree>
    <p:extLst>
      <p:ext uri="{BB962C8B-B14F-4D97-AF65-F5344CB8AC3E}">
        <p14:creationId xmlns:p14="http://schemas.microsoft.com/office/powerpoint/2010/main" val="1929600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361511"/>
            <a:ext cx="11083555" cy="4996331"/>
          </a:xfrm>
        </p:spPr>
        <p:txBody>
          <a:bodyPr vert="horz" lIns="91440" tIns="45720" rIns="91440" bIns="45720" rtlCol="0" anchor="t">
            <a:normAutofit/>
          </a:bodyPr>
          <a:lstStyle/>
          <a:p>
            <a:pPr lvl="1"/>
            <a:r>
              <a:rPr lang="en-US">
                <a:latin typeface="Arial"/>
                <a:cs typeface="Arial"/>
              </a:rPr>
              <a:t>Paste the 24 item record numbers into column A in a new spreadsheet</a:t>
            </a:r>
          </a:p>
          <a:p>
            <a:pPr lvl="1"/>
            <a:endParaRPr lang="en-US"/>
          </a:p>
          <a:p>
            <a:pPr lvl="6"/>
            <a:r>
              <a:rPr lang="en-US"/>
              <a:t>In Excel, Save As to choose a name and directory to save the file</a:t>
            </a:r>
            <a:endParaRPr lang="en-US">
              <a:solidFill>
                <a:srgbClr val="53575A"/>
              </a:solidFill>
            </a:endParaRPr>
          </a:p>
          <a:p>
            <a:pPr lvl="6"/>
            <a:r>
              <a:rPr lang="en-US">
                <a:solidFill>
                  <a:srgbClr val="53575A"/>
                </a:solidFill>
                <a:latin typeface="Arial"/>
                <a:cs typeface="Arial"/>
              </a:rPr>
              <a:t>Save as type: CSV (Comma Delimited) (*.csv)</a:t>
            </a:r>
            <a:endParaRPr lang="en-US">
              <a:solidFill>
                <a:srgbClr val="53575A"/>
              </a:solidFill>
              <a:cs typeface="Arial"/>
            </a:endParaRPr>
          </a:p>
          <a:p>
            <a:pPr lvl="1"/>
            <a:endParaRPr lang="en-US"/>
          </a:p>
          <a:p>
            <a:pPr lvl="4"/>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A61019F1-AD5F-4165-8769-22FA0F7E40CC}"/>
              </a:ext>
            </a:extLst>
          </p:cNvPr>
          <p:cNvPicPr>
            <a:picLocks noChangeAspect="1"/>
          </p:cNvPicPr>
          <p:nvPr/>
        </p:nvPicPr>
        <p:blipFill>
          <a:blip r:embed="rId3"/>
          <a:stretch>
            <a:fillRect/>
          </a:stretch>
        </p:blipFill>
        <p:spPr>
          <a:xfrm>
            <a:off x="1431234" y="1734968"/>
            <a:ext cx="766030" cy="4622874"/>
          </a:xfrm>
          <a:prstGeom prst="rect">
            <a:avLst/>
          </a:prstGeom>
        </p:spPr>
      </p:pic>
      <p:pic>
        <p:nvPicPr>
          <p:cNvPr id="7" name="Picture 6">
            <a:extLst>
              <a:ext uri="{FF2B5EF4-FFF2-40B4-BE49-F238E27FC236}">
                <a16:creationId xmlns:a16="http://schemas.microsoft.com/office/drawing/2014/main" id="{AFD61B59-1A7D-42DE-8FF9-FA6F91507C65}"/>
              </a:ext>
            </a:extLst>
          </p:cNvPr>
          <p:cNvPicPr>
            <a:picLocks noChangeAspect="1"/>
          </p:cNvPicPr>
          <p:nvPr/>
        </p:nvPicPr>
        <p:blipFill>
          <a:blip r:embed="rId4"/>
          <a:stretch>
            <a:fillRect/>
          </a:stretch>
        </p:blipFill>
        <p:spPr>
          <a:xfrm>
            <a:off x="3930615" y="2752376"/>
            <a:ext cx="5682491" cy="4016934"/>
          </a:xfrm>
          <a:prstGeom prst="rect">
            <a:avLst/>
          </a:prstGeom>
        </p:spPr>
      </p:pic>
    </p:spTree>
    <p:extLst>
      <p:ext uri="{BB962C8B-B14F-4D97-AF65-F5344CB8AC3E}">
        <p14:creationId xmlns:p14="http://schemas.microsoft.com/office/powerpoint/2010/main" val="2111622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491458"/>
          </a:xfrm>
        </p:spPr>
        <p:txBody>
          <a:bodyPr vert="horz" lIns="91440" tIns="45720" rIns="91440" bIns="45720" rtlCol="0" anchor="t">
            <a:normAutofit/>
          </a:bodyPr>
          <a:lstStyle/>
          <a:p>
            <a:r>
              <a:rPr lang="en-US" dirty="0">
                <a:latin typeface="Arial"/>
                <a:cs typeface="Arial"/>
              </a:rPr>
              <a:t>Case study examples</a:t>
            </a:r>
            <a:endParaRPr lang="en-US" dirty="0"/>
          </a:p>
          <a:p>
            <a:pPr lvl="1"/>
            <a:r>
              <a:rPr lang="en-US" dirty="0">
                <a:latin typeface="Arial"/>
                <a:cs typeface="Arial"/>
              </a:rPr>
              <a:t>CRC Shelf Reading List</a:t>
            </a:r>
            <a:endParaRPr lang="en-US" dirty="0"/>
          </a:p>
          <a:p>
            <a:pPr lvl="1"/>
            <a:r>
              <a:rPr lang="en-US" dirty="0">
                <a:latin typeface="Arial"/>
                <a:cs typeface="Arial"/>
              </a:rPr>
              <a:t>092 Past Practices</a:t>
            </a:r>
            <a:endParaRPr lang="en-US" dirty="0"/>
          </a:p>
          <a:p>
            <a:pPr lvl="1"/>
            <a:r>
              <a:rPr lang="en-US" dirty="0">
                <a:latin typeface="Arial"/>
                <a:cs typeface="Arial"/>
              </a:rPr>
              <a:t>Deleting Bibliographic Records</a:t>
            </a:r>
          </a:p>
          <a:p>
            <a:pPr lvl="1"/>
            <a:endParaRPr lang="en-US" dirty="0">
              <a:latin typeface="Arial"/>
              <a:cs typeface="Arial"/>
            </a:endParaRPr>
          </a:p>
          <a:p>
            <a:r>
              <a:rPr lang="en-US" dirty="0">
                <a:latin typeface="Arial"/>
                <a:cs typeface="Arial"/>
              </a:rPr>
              <a:t>Regular Expressions Tips &amp; Tricks</a:t>
            </a:r>
          </a:p>
          <a:p>
            <a:pPr lvl="1"/>
            <a:r>
              <a:rPr lang="en-US" dirty="0">
                <a:latin typeface="Arial"/>
                <a:cs typeface="Arial"/>
              </a:rPr>
              <a:t>Finding the absence of data</a:t>
            </a:r>
          </a:p>
          <a:p>
            <a:pPr lvl="1"/>
            <a:r>
              <a:rPr lang="en-US" dirty="0"/>
              <a:t>Find Non repeatable field in Title 245 |b or |c</a:t>
            </a:r>
          </a:p>
          <a:p>
            <a:pPr lvl="1"/>
            <a:r>
              <a:rPr lang="en-US" dirty="0"/>
              <a:t>Find Title in all upper case</a:t>
            </a:r>
          </a:p>
          <a:p>
            <a:pPr lvl="1"/>
            <a:r>
              <a:rPr lang="en-US" dirty="0"/>
              <a:t>Find item barcodes not starting with A113</a:t>
            </a:r>
          </a:p>
          <a:p>
            <a:pPr marL="457200" lvl="1" indent="0">
              <a:buNone/>
            </a:pPr>
            <a:endParaRPr lang="en-US" dirty="0"/>
          </a:p>
          <a:p>
            <a:r>
              <a:rPr lang="en-US" dirty="0"/>
              <a:t>Training Resources for Create Lists</a:t>
            </a:r>
          </a:p>
          <a:p>
            <a:pPr lvl="1"/>
            <a:r>
              <a:rPr lang="en-US" dirty="0"/>
              <a:t>Innovative Sierra Training Website</a:t>
            </a:r>
          </a:p>
          <a:p>
            <a:pPr lvl="1"/>
            <a:r>
              <a:rPr lang="en-US" dirty="0"/>
              <a:t>Institutional Training Documents</a:t>
            </a:r>
          </a:p>
          <a:p>
            <a:pPr lvl="1"/>
            <a:r>
              <a:rPr lang="en-US" dirty="0"/>
              <a:t>YouTube Videos</a:t>
            </a:r>
          </a:p>
        </p:txBody>
      </p:sp>
    </p:spTree>
    <p:extLst>
      <p:ext uri="{BB962C8B-B14F-4D97-AF65-F5344CB8AC3E}">
        <p14:creationId xmlns:p14="http://schemas.microsoft.com/office/powerpoint/2010/main" val="3643637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352546"/>
            <a:ext cx="11083555" cy="5005296"/>
          </a:xfrm>
        </p:spPr>
        <p:txBody>
          <a:bodyPr vert="horz" lIns="91440" tIns="45720" rIns="91440" bIns="45720" rtlCol="0" anchor="t">
            <a:normAutofit/>
          </a:bodyPr>
          <a:lstStyle/>
          <a:p>
            <a:pPr lvl="1"/>
            <a:r>
              <a:rPr lang="en-US">
                <a:latin typeface="Arial"/>
                <a:cs typeface="Arial"/>
              </a:rPr>
              <a:t>Sierra: Create Lists; Highlight Review File; Import Records</a:t>
            </a:r>
          </a:p>
          <a:p>
            <a:pPr lvl="1"/>
            <a:endParaRPr lang="en-US"/>
          </a:p>
          <a:p>
            <a:pPr lvl="1"/>
            <a:endParaRPr lang="en-US"/>
          </a:p>
          <a:p>
            <a:pPr lvl="1"/>
            <a:endParaRPr lang="en-US"/>
          </a:p>
          <a:p>
            <a:pPr lvl="1"/>
            <a:endParaRPr lang="en-US"/>
          </a:p>
          <a:p>
            <a:pPr lvl="1"/>
            <a:r>
              <a:rPr lang="en-US">
                <a:latin typeface="Arial"/>
                <a:cs typeface="Arial"/>
              </a:rPr>
              <a:t>Name Review File: DVD to weed</a:t>
            </a:r>
          </a:p>
          <a:p>
            <a:pPr lvl="1"/>
            <a:r>
              <a:rPr lang="en-US">
                <a:latin typeface="Arial"/>
                <a:cs typeface="Arial"/>
              </a:rPr>
              <a:t>Store Record Type: ITEM </a:t>
            </a:r>
            <a:r>
              <a:rPr lang="en-US" err="1">
                <a:latin typeface="Arial"/>
                <a:cs typeface="Arial"/>
              </a:rPr>
              <a:t>i</a:t>
            </a:r>
          </a:p>
          <a:p>
            <a:pPr lvl="1"/>
            <a:r>
              <a:rPr lang="en-US">
                <a:latin typeface="Arial"/>
                <a:cs typeface="Arial"/>
              </a:rPr>
              <a:t>Click Choose File</a:t>
            </a:r>
          </a:p>
          <a:p>
            <a:pPr lvl="1"/>
            <a:endParaRPr lang="en-US"/>
          </a:p>
          <a:p>
            <a:pPr lvl="1"/>
            <a:r>
              <a:rPr lang="en-US">
                <a:latin typeface="Arial"/>
                <a:cs typeface="Arial"/>
              </a:rPr>
              <a:t>Select file:</a:t>
            </a:r>
            <a:endParaRPr lang="en-US"/>
          </a:p>
          <a:p>
            <a:pPr lvl="2"/>
            <a:r>
              <a:rPr lang="en-US">
                <a:latin typeface="Arial"/>
                <a:cs typeface="Arial"/>
              </a:rPr>
              <a:t>Go to where you saved file</a:t>
            </a:r>
          </a:p>
          <a:p>
            <a:pPr lvl="2"/>
            <a:r>
              <a:rPr lang="en-US">
                <a:latin typeface="Arial"/>
                <a:cs typeface="Arial"/>
              </a:rPr>
              <a:t>Highlight the .csv file</a:t>
            </a:r>
          </a:p>
          <a:p>
            <a:pPr lvl="2"/>
            <a:r>
              <a:rPr lang="en-US">
                <a:latin typeface="Arial"/>
                <a:cs typeface="Arial"/>
              </a:rPr>
              <a:t>Click Load</a:t>
            </a:r>
          </a:p>
          <a:p>
            <a:pPr lvl="1"/>
            <a:endParaRPr lang="en-US"/>
          </a:p>
          <a:p>
            <a:pPr lvl="1"/>
            <a:endParaRPr lang="en-US"/>
          </a:p>
          <a:p>
            <a:pPr lvl="1"/>
            <a:endParaRPr lang="en-US"/>
          </a:p>
          <a:p>
            <a:pPr lvl="1"/>
            <a:endParaRPr lang="en-US"/>
          </a:p>
          <a:p>
            <a:pPr lvl="1"/>
            <a:endParaRPr lang="en-US"/>
          </a:p>
          <a:p>
            <a:pPr lvl="1"/>
            <a:endParaRPr lang="en-US"/>
          </a:p>
          <a:p>
            <a:pPr lvl="1"/>
            <a:endParaRPr lang="en-US"/>
          </a:p>
          <a:p>
            <a:pPr lvl="4"/>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236A76D2-8A0F-49A4-8D29-3AA1C64F9A02}"/>
              </a:ext>
            </a:extLst>
          </p:cNvPr>
          <p:cNvPicPr>
            <a:picLocks noChangeAspect="1"/>
          </p:cNvPicPr>
          <p:nvPr/>
        </p:nvPicPr>
        <p:blipFill>
          <a:blip r:embed="rId3"/>
          <a:stretch>
            <a:fillRect/>
          </a:stretch>
        </p:blipFill>
        <p:spPr>
          <a:xfrm>
            <a:off x="979914" y="1713111"/>
            <a:ext cx="9083680" cy="981037"/>
          </a:xfrm>
          <a:prstGeom prst="rect">
            <a:avLst/>
          </a:prstGeom>
        </p:spPr>
      </p:pic>
      <p:pic>
        <p:nvPicPr>
          <p:cNvPr id="8" name="Picture 7">
            <a:extLst>
              <a:ext uri="{FF2B5EF4-FFF2-40B4-BE49-F238E27FC236}">
                <a16:creationId xmlns:a16="http://schemas.microsoft.com/office/drawing/2014/main" id="{E27D04F5-F3BF-46E6-94D9-F32C9EF4603C}"/>
              </a:ext>
            </a:extLst>
          </p:cNvPr>
          <p:cNvPicPr>
            <a:picLocks noChangeAspect="1"/>
          </p:cNvPicPr>
          <p:nvPr/>
        </p:nvPicPr>
        <p:blipFill>
          <a:blip r:embed="rId4"/>
          <a:stretch>
            <a:fillRect/>
          </a:stretch>
        </p:blipFill>
        <p:spPr>
          <a:xfrm>
            <a:off x="5521754" y="3303638"/>
            <a:ext cx="5930466" cy="3409302"/>
          </a:xfrm>
          <a:prstGeom prst="rect">
            <a:avLst/>
          </a:prstGeom>
        </p:spPr>
      </p:pic>
    </p:spTree>
    <p:extLst>
      <p:ext uri="{BB962C8B-B14F-4D97-AF65-F5344CB8AC3E}">
        <p14:creationId xmlns:p14="http://schemas.microsoft.com/office/powerpoint/2010/main" val="429481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Create a Sierra Review File from Excel</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639924"/>
          </a:xfrm>
        </p:spPr>
        <p:txBody>
          <a:bodyPr vert="horz" lIns="91440" tIns="45720" rIns="91440" bIns="45720" rtlCol="0" anchor="t">
            <a:normAutofit/>
          </a:bodyPr>
          <a:lstStyle/>
          <a:p>
            <a:pPr marL="0" indent="0">
              <a:buNone/>
            </a:pPr>
            <a:r>
              <a:rPr lang="en-US">
                <a:latin typeface="Arial"/>
                <a:cs typeface="Arial"/>
              </a:rPr>
              <a:t>Import Records (into review file #1):</a:t>
            </a:r>
          </a:p>
          <a:p>
            <a:pPr marL="457200" lvl="1">
              <a:buNone/>
            </a:pPr>
            <a:r>
              <a:rPr lang="en-US">
                <a:latin typeface="Arial"/>
                <a:cs typeface="Arial"/>
              </a:rPr>
              <a:t>The item record numbers to be imported are listed</a:t>
            </a:r>
          </a:p>
          <a:p>
            <a:pPr marL="457200" lvl="1">
              <a:buNone/>
            </a:pPr>
            <a:r>
              <a:rPr lang="en-US">
                <a:latin typeface="Arial"/>
                <a:cs typeface="Arial"/>
              </a:rPr>
              <a:t>Click the Import button</a:t>
            </a:r>
            <a:br>
              <a:rPr lang="en-US">
                <a:latin typeface="Arial"/>
                <a:cs typeface="Arial"/>
              </a:rPr>
            </a:br>
            <a:endParaRPr lang="en-US">
              <a:latin typeface="Arial"/>
              <a:cs typeface="Arial"/>
            </a:endParaRP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buNone/>
            </a:pPr>
            <a:endParaRPr lang="en-US"/>
          </a:p>
          <a:p>
            <a:pPr marL="457200" lvl="1" indent="0">
              <a:buNone/>
            </a:pPr>
            <a:endParaRPr lang="en-US">
              <a:latin typeface="Arial"/>
              <a:cs typeface="Arial"/>
            </a:endParaRPr>
          </a:p>
          <a:p>
            <a:pPr marL="457200" lvl="1" indent="0">
              <a:buNone/>
            </a:pPr>
            <a:r>
              <a:rPr lang="en-US">
                <a:latin typeface="Arial"/>
                <a:cs typeface="Arial"/>
              </a:rPr>
              <a:t>You now have a Review File of the records from Excel</a:t>
            </a:r>
            <a:endParaRPr lang="en-US"/>
          </a:p>
          <a:p>
            <a:pPr marL="457200" lvl="1" indent="0">
              <a:buNone/>
            </a:pPr>
            <a:endParaRPr lang="en-US"/>
          </a:p>
          <a:p>
            <a:pPr marL="457200" lvl="1" indent="0">
              <a:buNone/>
            </a:pPr>
            <a:endParaRPr lang="en-US"/>
          </a:p>
          <a:p>
            <a:pPr marL="457200" lvl="1" indent="0">
              <a:buNone/>
            </a:pPr>
            <a:r>
              <a:rPr lang="en-US">
                <a:latin typeface="Arial"/>
                <a:cs typeface="Arial"/>
              </a:rPr>
              <a:t>Modify records with Global Update as needed</a:t>
            </a:r>
          </a:p>
          <a:p>
            <a:pPr lvl="1"/>
            <a:endParaRPr lang="en-US"/>
          </a:p>
          <a:p>
            <a:pPr lvl="4"/>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4DFC2681-5747-4F2D-B13B-5B6CCB5E3823}"/>
              </a:ext>
            </a:extLst>
          </p:cNvPr>
          <p:cNvPicPr>
            <a:picLocks noChangeAspect="1"/>
          </p:cNvPicPr>
          <p:nvPr/>
        </p:nvPicPr>
        <p:blipFill>
          <a:blip r:embed="rId3"/>
          <a:stretch>
            <a:fillRect/>
          </a:stretch>
        </p:blipFill>
        <p:spPr>
          <a:xfrm>
            <a:off x="591880" y="2183578"/>
            <a:ext cx="5014384" cy="2858441"/>
          </a:xfrm>
          <a:prstGeom prst="rect">
            <a:avLst/>
          </a:prstGeom>
        </p:spPr>
      </p:pic>
      <p:pic>
        <p:nvPicPr>
          <p:cNvPr id="10" name="Picture 9">
            <a:extLst>
              <a:ext uri="{FF2B5EF4-FFF2-40B4-BE49-F238E27FC236}">
                <a16:creationId xmlns:a16="http://schemas.microsoft.com/office/drawing/2014/main" id="{39C98026-F1AB-43B7-BEB2-9CF8B1D16643}"/>
              </a:ext>
            </a:extLst>
          </p:cNvPr>
          <p:cNvPicPr>
            <a:picLocks noChangeAspect="1"/>
          </p:cNvPicPr>
          <p:nvPr/>
        </p:nvPicPr>
        <p:blipFill>
          <a:blip r:embed="rId4"/>
          <a:stretch>
            <a:fillRect/>
          </a:stretch>
        </p:blipFill>
        <p:spPr>
          <a:xfrm>
            <a:off x="586902" y="5514310"/>
            <a:ext cx="7370135" cy="527616"/>
          </a:xfrm>
          <a:prstGeom prst="rect">
            <a:avLst/>
          </a:prstGeom>
        </p:spPr>
      </p:pic>
    </p:spTree>
    <p:extLst>
      <p:ext uri="{BB962C8B-B14F-4D97-AF65-F5344CB8AC3E}">
        <p14:creationId xmlns:p14="http://schemas.microsoft.com/office/powerpoint/2010/main" val="7328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Shelf Reading List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a:normAutofit/>
          </a:bodyPr>
          <a:lstStyle/>
          <a:p>
            <a:r>
              <a:rPr lang="en-US"/>
              <a:t>Case Study:  Curriculum Resource Center wants a shelf list of item holdings</a:t>
            </a:r>
          </a:p>
          <a:p>
            <a:pPr lvl="1"/>
            <a:r>
              <a:rPr lang="en-US"/>
              <a:t>Going to have student employee’s do an inventory of juvenile materials</a:t>
            </a:r>
          </a:p>
          <a:p>
            <a:pPr lvl="1"/>
            <a:r>
              <a:rPr lang="en-US"/>
              <a:t>Item Record List;</a:t>
            </a:r>
          </a:p>
          <a:p>
            <a:pPr lvl="1"/>
            <a:r>
              <a:rPr lang="en-US"/>
              <a:t>Type:  Item; Field:  LOCATION; Condition: equal to; Value A:  </a:t>
            </a:r>
            <a:r>
              <a:rPr lang="en-US" err="1"/>
              <a:t>mjju</a:t>
            </a:r>
            <a:r>
              <a:rPr lang="en-US"/>
              <a:t> </a:t>
            </a:r>
            <a:r>
              <a:rPr lang="en-US" err="1"/>
              <a:t>Juv</a:t>
            </a:r>
            <a:r>
              <a:rPr lang="en-US"/>
              <a:t> Literature</a:t>
            </a:r>
          </a:p>
          <a:p>
            <a:pPr lvl="1"/>
            <a:r>
              <a:rPr lang="en-US"/>
              <a:t>AND  Type: ITEM;  Field:  ICODE2: equal to;   Value – Display All</a:t>
            </a:r>
          </a:p>
          <a:p>
            <a:pPr lvl="1"/>
            <a:r>
              <a:rPr lang="en-US"/>
              <a:t>OR  Type: ITEM;  Field:  ICODE2: equal to;   Value z   local no central</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8" name="Picture 7">
            <a:extLst>
              <a:ext uri="{FF2B5EF4-FFF2-40B4-BE49-F238E27FC236}">
                <a16:creationId xmlns:a16="http://schemas.microsoft.com/office/drawing/2014/main" id="{2FE0DD61-420C-4B6B-8514-720CC9B8DE31}"/>
              </a:ext>
            </a:extLst>
          </p:cNvPr>
          <p:cNvPicPr>
            <a:picLocks noChangeAspect="1"/>
          </p:cNvPicPr>
          <p:nvPr/>
        </p:nvPicPr>
        <p:blipFill>
          <a:blip r:embed="rId2"/>
          <a:stretch>
            <a:fillRect/>
          </a:stretch>
        </p:blipFill>
        <p:spPr>
          <a:xfrm>
            <a:off x="936620" y="3147756"/>
            <a:ext cx="10014631" cy="3049844"/>
          </a:xfrm>
          <a:prstGeom prst="rect">
            <a:avLst/>
          </a:prstGeom>
        </p:spPr>
      </p:pic>
    </p:spTree>
    <p:extLst>
      <p:ext uri="{BB962C8B-B14F-4D97-AF65-F5344CB8AC3E}">
        <p14:creationId xmlns:p14="http://schemas.microsoft.com/office/powerpoint/2010/main" val="3787175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CRC Shelf Reading List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r>
              <a:rPr lang="en-US">
                <a:latin typeface="Arial"/>
                <a:cs typeface="Arial"/>
              </a:rPr>
              <a:t>We have 32,314 items displayed to public as on-the-shelf in CRC </a:t>
            </a:r>
            <a:r>
              <a:rPr lang="en-US" err="1">
                <a:latin typeface="Arial"/>
                <a:cs typeface="Arial"/>
              </a:rPr>
              <a:t>juv</a:t>
            </a:r>
            <a:r>
              <a:rPr lang="en-US">
                <a:latin typeface="Arial"/>
                <a:cs typeface="Arial"/>
              </a:rPr>
              <a:t> literature</a:t>
            </a:r>
            <a:endParaRPr lang="en-US"/>
          </a:p>
          <a:p>
            <a:pPr lvl="1"/>
            <a:r>
              <a:rPr lang="en-US">
                <a:latin typeface="Arial"/>
                <a:cs typeface="Arial"/>
              </a:rPr>
              <a:t>Next Sort Records by CALL #</a:t>
            </a:r>
          </a:p>
          <a:p>
            <a:pPr lvl="1"/>
            <a:r>
              <a:rPr lang="en-US">
                <a:latin typeface="Arial"/>
                <a:cs typeface="Arial"/>
              </a:rPr>
              <a:t>Excel is not very good at sorting by LC Call #; Dewey Call #; etc.</a:t>
            </a:r>
          </a:p>
          <a:p>
            <a:pPr lvl="1"/>
            <a:endParaRPr lang="en-US"/>
          </a:p>
          <a:p>
            <a:pPr lvl="1"/>
            <a:endParaRPr lang="en-US"/>
          </a:p>
          <a:p>
            <a:pPr lvl="1"/>
            <a:endParaRPr lang="en-US"/>
          </a:p>
          <a:p>
            <a:pPr lvl="1"/>
            <a:endParaRPr lang="en-US"/>
          </a:p>
          <a:p>
            <a:pPr lvl="1"/>
            <a:endParaRPr lang="en-US"/>
          </a:p>
          <a:p>
            <a:pPr lvl="1"/>
            <a:endParaRPr lang="en-US"/>
          </a:p>
          <a:p>
            <a:pPr lvl="1"/>
            <a:r>
              <a:rPr lang="en-US"/>
              <a:t>Sort Records</a:t>
            </a:r>
          </a:p>
          <a:p>
            <a:pPr lvl="1"/>
            <a:r>
              <a:rPr lang="en-US">
                <a:latin typeface="Arial"/>
                <a:cs typeface="Arial"/>
              </a:rPr>
              <a:t>Type: </a:t>
            </a:r>
            <a:r>
              <a:rPr lang="en-US" err="1">
                <a:latin typeface="Arial"/>
                <a:cs typeface="Arial"/>
              </a:rPr>
              <a:t>i</a:t>
            </a:r>
            <a:endParaRPr lang="en-US">
              <a:latin typeface="Arial"/>
              <a:cs typeface="Arial"/>
            </a:endParaRPr>
          </a:p>
          <a:p>
            <a:pPr lvl="1"/>
            <a:r>
              <a:rPr lang="en-US">
                <a:latin typeface="Arial"/>
                <a:cs typeface="Arial"/>
              </a:rPr>
              <a:t>Field: CALL #</a:t>
            </a:r>
          </a:p>
          <a:p>
            <a:pPr lvl="1"/>
            <a:endParaRPr lang="en-US"/>
          </a:p>
          <a:p>
            <a:pPr lvl="1"/>
            <a:endParaRPr lang="en-US">
              <a:latin typeface="Arial"/>
              <a:cs typeface="Arial"/>
            </a:endParaRPr>
          </a:p>
          <a:p>
            <a:pPr lvl="1"/>
            <a:r>
              <a:rPr lang="en-US">
                <a:latin typeface="Arial"/>
                <a:cs typeface="Arial"/>
              </a:rPr>
              <a:t>This will sort by LC Call # or Dewey Call #</a:t>
            </a:r>
            <a:br>
              <a:rPr lang="en-US"/>
            </a:br>
            <a:r>
              <a:rPr lang="en-US">
                <a:latin typeface="Arial"/>
                <a:cs typeface="Arial"/>
              </a:rPr>
              <a:t>both of which Excel has issues sorting</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CDEC87A1-76BD-4580-AF48-B2B70C10F9A2}"/>
              </a:ext>
            </a:extLst>
          </p:cNvPr>
          <p:cNvPicPr>
            <a:picLocks noChangeAspect="1"/>
          </p:cNvPicPr>
          <p:nvPr/>
        </p:nvPicPr>
        <p:blipFill>
          <a:blip r:embed="rId2"/>
          <a:stretch>
            <a:fillRect/>
          </a:stretch>
        </p:blipFill>
        <p:spPr>
          <a:xfrm>
            <a:off x="591880" y="2113730"/>
            <a:ext cx="11007327" cy="1394894"/>
          </a:xfrm>
          <a:prstGeom prst="rect">
            <a:avLst/>
          </a:prstGeom>
        </p:spPr>
      </p:pic>
      <p:pic>
        <p:nvPicPr>
          <p:cNvPr id="5" name="Picture 4">
            <a:extLst>
              <a:ext uri="{FF2B5EF4-FFF2-40B4-BE49-F238E27FC236}">
                <a16:creationId xmlns:a16="http://schemas.microsoft.com/office/drawing/2014/main" id="{E708CFC7-3594-41CC-8BC6-A69A54FACAA2}"/>
              </a:ext>
            </a:extLst>
          </p:cNvPr>
          <p:cNvPicPr>
            <a:picLocks noChangeAspect="1"/>
          </p:cNvPicPr>
          <p:nvPr/>
        </p:nvPicPr>
        <p:blipFill>
          <a:blip r:embed="rId3"/>
          <a:stretch>
            <a:fillRect/>
          </a:stretch>
        </p:blipFill>
        <p:spPr>
          <a:xfrm>
            <a:off x="5769673" y="3710278"/>
            <a:ext cx="4723458" cy="2366500"/>
          </a:xfrm>
          <a:prstGeom prst="rect">
            <a:avLst/>
          </a:prstGeom>
        </p:spPr>
      </p:pic>
    </p:spTree>
    <p:extLst>
      <p:ext uri="{BB962C8B-B14F-4D97-AF65-F5344CB8AC3E}">
        <p14:creationId xmlns:p14="http://schemas.microsoft.com/office/powerpoint/2010/main" val="74147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CRC Shelf Reading List</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a:latin typeface="Arial"/>
                <a:cs typeface="Arial"/>
              </a:rPr>
              <a:t>Export Records</a:t>
            </a:r>
            <a:endParaRPr lang="en-US"/>
          </a:p>
          <a:p>
            <a:endParaRPr lang="en-US"/>
          </a:p>
          <a:p>
            <a:endParaRPr lang="en-US"/>
          </a:p>
          <a:p>
            <a:endParaRPr lang="en-US"/>
          </a:p>
          <a:p>
            <a:pPr marL="457200" lvl="1" indent="0">
              <a:buNone/>
            </a:pPr>
            <a:endParaRPr lang="en-US"/>
          </a:p>
          <a:p>
            <a:pPr marL="457200" lvl="1" indent="0">
              <a:buNone/>
            </a:pPr>
            <a:endParaRPr lang="en-US"/>
          </a:p>
          <a:p>
            <a:pPr marL="457200" lvl="1" indent="0">
              <a:buNone/>
            </a:pPr>
            <a:endParaRPr lang="en-US">
              <a:latin typeface="Arial"/>
              <a:cs typeface="Arial"/>
            </a:endParaRPr>
          </a:p>
          <a:p>
            <a:pPr marL="457200" lvl="1" indent="0">
              <a:buNone/>
            </a:pPr>
            <a:r>
              <a:rPr lang="en-US">
                <a:latin typeface="Arial"/>
                <a:cs typeface="Arial"/>
              </a:rPr>
              <a:t>“Apply Saved Export”  Mark significant fields export 12/23/20</a:t>
            </a:r>
          </a:p>
          <a:p>
            <a:pPr marL="457200" lvl="1" indent="0">
              <a:buNone/>
            </a:pPr>
            <a:r>
              <a:rPr lang="en-US"/>
              <a:t>Pick directory and name of export</a:t>
            </a:r>
          </a:p>
          <a:p>
            <a:pPr marL="457200" lvl="1" indent="0">
              <a:buNone/>
            </a:pPr>
            <a:r>
              <a:rPr lang="en-US">
                <a:latin typeface="Arial"/>
                <a:cs typeface="Arial"/>
              </a:rPr>
              <a:t>OK and file will export to your desktop.</a:t>
            </a:r>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501841A9-3E0A-45C1-B28F-36CF58D6BBC3}"/>
              </a:ext>
            </a:extLst>
          </p:cNvPr>
          <p:cNvPicPr>
            <a:picLocks noChangeAspect="1"/>
          </p:cNvPicPr>
          <p:nvPr/>
        </p:nvPicPr>
        <p:blipFill>
          <a:blip r:embed="rId2"/>
          <a:stretch>
            <a:fillRect/>
          </a:stretch>
        </p:blipFill>
        <p:spPr>
          <a:xfrm>
            <a:off x="703640" y="1647181"/>
            <a:ext cx="10555581" cy="1369808"/>
          </a:xfrm>
          <a:prstGeom prst="rect">
            <a:avLst/>
          </a:prstGeom>
        </p:spPr>
      </p:pic>
      <p:pic>
        <p:nvPicPr>
          <p:cNvPr id="6" name="Picture 5">
            <a:extLst>
              <a:ext uri="{FF2B5EF4-FFF2-40B4-BE49-F238E27FC236}">
                <a16:creationId xmlns:a16="http://schemas.microsoft.com/office/drawing/2014/main" id="{E2164D9B-F8E9-4FB7-B78C-0629FB34320F}"/>
              </a:ext>
            </a:extLst>
          </p:cNvPr>
          <p:cNvPicPr>
            <a:picLocks noChangeAspect="1"/>
          </p:cNvPicPr>
          <p:nvPr/>
        </p:nvPicPr>
        <p:blipFill>
          <a:blip r:embed="rId3"/>
          <a:stretch>
            <a:fillRect/>
          </a:stretch>
        </p:blipFill>
        <p:spPr>
          <a:xfrm>
            <a:off x="8301732" y="3255863"/>
            <a:ext cx="3373703" cy="3178217"/>
          </a:xfrm>
          <a:prstGeom prst="rect">
            <a:avLst/>
          </a:prstGeom>
        </p:spPr>
      </p:pic>
    </p:spTree>
    <p:extLst>
      <p:ext uri="{BB962C8B-B14F-4D97-AF65-F5344CB8AC3E}">
        <p14:creationId xmlns:p14="http://schemas.microsoft.com/office/powerpoint/2010/main" val="3625453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CRC Shelf Reading List</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Import data into Excel following the previous explanation!</a:t>
            </a:r>
          </a:p>
          <a:p>
            <a:pPr marL="0" indent="0">
              <a:buNone/>
            </a:pPr>
            <a:r>
              <a:rPr lang="en-US">
                <a:latin typeface="Arial"/>
                <a:cs typeface="Arial"/>
              </a:rPr>
              <a:t>Insert an empty column A</a:t>
            </a:r>
          </a:p>
          <a:p>
            <a:pPr marL="0" indent="0">
              <a:buNone/>
            </a:pPr>
            <a:r>
              <a:rPr lang="en-US">
                <a:latin typeface="Arial"/>
                <a:cs typeface="Arial"/>
              </a:rPr>
              <a:t>Enter 1, 2, 3 in the rows of the first 3 records</a:t>
            </a:r>
          </a:p>
          <a:p>
            <a:pPr marL="0" indent="0">
              <a:buNone/>
            </a:pPr>
            <a:r>
              <a:rPr lang="en-US">
                <a:latin typeface="Arial"/>
                <a:cs typeface="Arial"/>
              </a:rPr>
              <a:t>Highlight the 3 records and use the</a:t>
            </a:r>
            <a:br>
              <a:rPr lang="en-US">
                <a:latin typeface="Arial"/>
                <a:cs typeface="Arial"/>
              </a:rPr>
            </a:br>
            <a:r>
              <a:rPr lang="en-US">
                <a:latin typeface="Arial"/>
                <a:cs typeface="Arial"/>
                <a:hlinkClick r:id="rId2"/>
              </a:rPr>
              <a:t>AutoFill and Flash Fill</a:t>
            </a:r>
            <a:r>
              <a:rPr lang="en-US">
                <a:latin typeface="Arial"/>
                <a:cs typeface="Arial"/>
              </a:rPr>
              <a:t> feature to</a:t>
            </a:r>
            <a:br>
              <a:rPr lang="en-US">
                <a:latin typeface="Arial"/>
                <a:cs typeface="Arial"/>
              </a:rPr>
            </a:br>
            <a:r>
              <a:rPr lang="en-US">
                <a:latin typeface="Arial"/>
                <a:cs typeface="Arial"/>
              </a:rPr>
              <a:t>drag numbering pattern down</a:t>
            </a:r>
            <a:br>
              <a:rPr lang="en-US">
                <a:latin typeface="Arial"/>
                <a:cs typeface="Arial"/>
              </a:rPr>
            </a:br>
            <a:r>
              <a:rPr lang="en-US">
                <a:latin typeface="Arial"/>
                <a:cs typeface="Arial"/>
              </a:rPr>
              <a:t>the entire column of records</a:t>
            </a:r>
          </a:p>
          <a:p>
            <a:pPr marL="0" indent="0">
              <a:buNone/>
            </a:pPr>
            <a:endParaRPr lang="en-US"/>
          </a:p>
          <a:p>
            <a:pPr marL="0" indent="0">
              <a:buNone/>
            </a:pPr>
            <a:endParaRPr lang="en-US"/>
          </a:p>
          <a:p>
            <a:pPr marL="0" indent="0">
              <a:buNone/>
            </a:pPr>
            <a:r>
              <a:rPr lang="en-US">
                <a:latin typeface="Arial"/>
                <a:cs typeface="Arial"/>
              </a:rPr>
              <a:t>This number columns allows you to </a:t>
            </a:r>
            <a:endParaRPr lang="en-US"/>
          </a:p>
          <a:p>
            <a:pPr marL="0" indent="0">
              <a:buNone/>
            </a:pPr>
            <a:r>
              <a:rPr lang="en-US">
                <a:latin typeface="Arial"/>
                <a:cs typeface="Arial"/>
              </a:rPr>
              <a:t>Return to a call number sort in Excel</a:t>
            </a:r>
            <a:endParaRPr lang="en-US"/>
          </a:p>
          <a:p>
            <a:pPr marL="0" indent="0">
              <a:buNone/>
            </a:pPr>
            <a:r>
              <a:rPr lang="en-US">
                <a:latin typeface="Arial"/>
                <a:cs typeface="Arial"/>
              </a:rPr>
              <a:t>After you've sorted or filtered the</a:t>
            </a:r>
            <a:endParaRPr lang="en-US"/>
          </a:p>
          <a:p>
            <a:pPr marL="0" indent="0">
              <a:buNone/>
            </a:pPr>
            <a:r>
              <a:rPr lang="en-US">
                <a:latin typeface="Arial"/>
                <a:cs typeface="Arial"/>
              </a:rPr>
              <a:t>data.</a:t>
            </a:r>
            <a:endParaRPr lang="en-US"/>
          </a:p>
          <a:p>
            <a:pPr marL="0" indent="0">
              <a:buNone/>
            </a:pPr>
            <a:endParaRPr lang="en-US"/>
          </a:p>
          <a:p>
            <a:pPr marL="0" indent="0">
              <a:buNone/>
            </a:pPr>
            <a:endParaRPr lang="en-US"/>
          </a:p>
          <a:p>
            <a:endParaRPr lang="en-US"/>
          </a:p>
          <a:p>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BFA3E66C-1053-4005-864D-6BE4749AAAF8}"/>
              </a:ext>
            </a:extLst>
          </p:cNvPr>
          <p:cNvPicPr>
            <a:picLocks noChangeAspect="1"/>
          </p:cNvPicPr>
          <p:nvPr/>
        </p:nvPicPr>
        <p:blipFill>
          <a:blip r:embed="rId3"/>
          <a:stretch>
            <a:fillRect/>
          </a:stretch>
        </p:blipFill>
        <p:spPr>
          <a:xfrm>
            <a:off x="4748425" y="2340003"/>
            <a:ext cx="7089350" cy="3228992"/>
          </a:xfrm>
          <a:prstGeom prst="rect">
            <a:avLst/>
          </a:prstGeom>
        </p:spPr>
      </p:pic>
    </p:spTree>
    <p:extLst>
      <p:ext uri="{BB962C8B-B14F-4D97-AF65-F5344CB8AC3E}">
        <p14:creationId xmlns:p14="http://schemas.microsoft.com/office/powerpoint/2010/main" val="3668076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CRC Shelf Reading List</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Select a column you don’t want to print in the shelf list</a:t>
            </a:r>
          </a:p>
          <a:p>
            <a:pPr marL="0" indent="0">
              <a:buNone/>
            </a:pPr>
            <a:r>
              <a:rPr lang="en-US">
                <a:latin typeface="Arial"/>
                <a:cs typeface="Arial"/>
              </a:rPr>
              <a:t>Right click with mouse and hit the Hide option</a:t>
            </a:r>
          </a:p>
          <a:p>
            <a:pPr marL="0" indent="0">
              <a:buNone/>
            </a:pPr>
            <a:endParaRPr lang="en-US"/>
          </a:p>
          <a:p>
            <a:pPr marL="0" indent="0">
              <a:buNone/>
            </a:pPr>
            <a:endParaRPr lang="en-US"/>
          </a:p>
          <a:p>
            <a:endParaRPr lang="en-US"/>
          </a:p>
          <a:p>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E42B1D30-A3ED-40A9-90A3-E2AB4D6F83C1}"/>
              </a:ext>
            </a:extLst>
          </p:cNvPr>
          <p:cNvPicPr>
            <a:picLocks noChangeAspect="1"/>
          </p:cNvPicPr>
          <p:nvPr/>
        </p:nvPicPr>
        <p:blipFill>
          <a:blip r:embed="rId2"/>
          <a:stretch>
            <a:fillRect/>
          </a:stretch>
        </p:blipFill>
        <p:spPr>
          <a:xfrm>
            <a:off x="698237" y="1886641"/>
            <a:ext cx="3665333" cy="4222635"/>
          </a:xfrm>
          <a:prstGeom prst="rect">
            <a:avLst/>
          </a:prstGeom>
        </p:spPr>
      </p:pic>
    </p:spTree>
    <p:extLst>
      <p:ext uri="{BB962C8B-B14F-4D97-AF65-F5344CB8AC3E}">
        <p14:creationId xmlns:p14="http://schemas.microsoft.com/office/powerpoint/2010/main" val="626744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CRC Shelf Reading List</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Hide unnecessary columns for printing</a:t>
            </a:r>
            <a:br>
              <a:rPr lang="en-US">
                <a:latin typeface="Arial"/>
                <a:cs typeface="Arial"/>
              </a:rPr>
            </a:br>
            <a:r>
              <a:rPr lang="en-US">
                <a:latin typeface="Arial"/>
                <a:cs typeface="Arial"/>
              </a:rPr>
              <a:t>Organize column widths</a:t>
            </a:r>
            <a:br>
              <a:rPr lang="en-US">
                <a:latin typeface="Arial"/>
                <a:cs typeface="Arial"/>
              </a:rPr>
            </a:br>
            <a:r>
              <a:rPr lang="en-US">
                <a:latin typeface="Arial"/>
                <a:cs typeface="Arial"/>
              </a:rPr>
              <a:t>Put borders around cells</a:t>
            </a:r>
            <a:br>
              <a:rPr lang="en-US">
                <a:latin typeface="Arial"/>
                <a:cs typeface="Arial"/>
              </a:rPr>
            </a:br>
            <a:r>
              <a:rPr lang="en-US">
                <a:latin typeface="Arial"/>
                <a:cs typeface="Arial"/>
              </a:rPr>
              <a:t>Change page orientation to landscape</a:t>
            </a:r>
            <a:br>
              <a:rPr lang="en-US">
                <a:latin typeface="Arial"/>
                <a:cs typeface="Arial"/>
              </a:rPr>
            </a:br>
            <a:r>
              <a:rPr lang="en-US">
                <a:latin typeface="Arial"/>
                <a:cs typeface="Arial"/>
              </a:rPr>
              <a:t>Change to narrow margins</a:t>
            </a:r>
            <a:br>
              <a:rPr lang="en-US">
                <a:latin typeface="Arial"/>
                <a:cs typeface="Arial"/>
              </a:rPr>
            </a:br>
            <a:r>
              <a:rPr lang="en-US">
                <a:latin typeface="Arial"/>
                <a:cs typeface="Arial"/>
              </a:rPr>
              <a:t>Format cells width to fit on a sheet of paper</a:t>
            </a:r>
            <a:br>
              <a:rPr lang="en-US">
                <a:latin typeface="Arial"/>
                <a:cs typeface="Arial"/>
              </a:rPr>
            </a:br>
            <a:endParaRPr lang="en-US"/>
          </a:p>
          <a:p>
            <a:pPr marL="0" indent="0">
              <a:buNone/>
            </a:pPr>
            <a:endParaRPr lang="en-US"/>
          </a:p>
          <a:p>
            <a:pPr marL="0" indent="0">
              <a:buNone/>
            </a:pPr>
            <a:endParaRPr lang="en-US"/>
          </a:p>
          <a:p>
            <a:pPr marL="0" indent="0">
              <a:buNone/>
            </a:pPr>
            <a:endParaRPr lang="en-US"/>
          </a:p>
          <a:p>
            <a:pPr marL="0" indent="0">
              <a:buNone/>
            </a:pPr>
            <a:r>
              <a:rPr lang="en-US">
                <a:latin typeface="Arial"/>
                <a:cs typeface="Arial"/>
              </a:rPr>
              <a:t>Dashed column indicates page break</a:t>
            </a:r>
            <a:br>
              <a:rPr lang="en-US">
                <a:latin typeface="Arial"/>
                <a:cs typeface="Arial"/>
              </a:rPr>
            </a:br>
            <a:r>
              <a:rPr lang="en-US">
                <a:latin typeface="Arial"/>
                <a:cs typeface="Arial"/>
              </a:rPr>
              <a:t>Print pages you want:</a:t>
            </a:r>
          </a:p>
          <a:p>
            <a:pPr marL="0" indent="0">
              <a:buNone/>
            </a:pPr>
            <a:endParaRPr lang="en-US"/>
          </a:p>
          <a:p>
            <a:endParaRPr lang="en-US"/>
          </a:p>
          <a:p>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AFDE3B3F-F6D9-48F9-A5DA-61EB2988865A}"/>
              </a:ext>
            </a:extLst>
          </p:cNvPr>
          <p:cNvPicPr>
            <a:picLocks noChangeAspect="1"/>
          </p:cNvPicPr>
          <p:nvPr/>
        </p:nvPicPr>
        <p:blipFill>
          <a:blip r:embed="rId2"/>
          <a:stretch>
            <a:fillRect/>
          </a:stretch>
        </p:blipFill>
        <p:spPr>
          <a:xfrm>
            <a:off x="591880" y="2665428"/>
            <a:ext cx="10705198" cy="1885192"/>
          </a:xfrm>
          <a:prstGeom prst="rect">
            <a:avLst/>
          </a:prstGeom>
        </p:spPr>
      </p:pic>
      <p:pic>
        <p:nvPicPr>
          <p:cNvPr id="5" name="Picture 4">
            <a:extLst>
              <a:ext uri="{FF2B5EF4-FFF2-40B4-BE49-F238E27FC236}">
                <a16:creationId xmlns:a16="http://schemas.microsoft.com/office/drawing/2014/main" id="{CF7CC1AC-BEFD-467A-BC9E-6AF16FD02F48}"/>
              </a:ext>
            </a:extLst>
          </p:cNvPr>
          <p:cNvPicPr>
            <a:picLocks noChangeAspect="1"/>
          </p:cNvPicPr>
          <p:nvPr/>
        </p:nvPicPr>
        <p:blipFill>
          <a:blip r:embed="rId3"/>
          <a:stretch>
            <a:fillRect/>
          </a:stretch>
        </p:blipFill>
        <p:spPr>
          <a:xfrm>
            <a:off x="591880" y="5000342"/>
            <a:ext cx="10860340" cy="786982"/>
          </a:xfrm>
          <a:prstGeom prst="rect">
            <a:avLst/>
          </a:prstGeom>
        </p:spPr>
      </p:pic>
    </p:spTree>
    <p:extLst>
      <p:ext uri="{BB962C8B-B14F-4D97-AF65-F5344CB8AC3E}">
        <p14:creationId xmlns:p14="http://schemas.microsoft.com/office/powerpoint/2010/main" val="2586650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092 Past Practices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0" indent="0">
              <a:buNone/>
            </a:pPr>
            <a:r>
              <a:rPr lang="en-US"/>
              <a:t>Staff or students can work off a computer or a printed copy to do inventory</a:t>
            </a:r>
          </a:p>
          <a:p>
            <a:pPr marL="0" indent="0">
              <a:buNone/>
            </a:pPr>
            <a:r>
              <a:rPr lang="en-US">
                <a:latin typeface="Arial"/>
                <a:cs typeface="Arial"/>
              </a:rPr>
              <a:t>You can also do a limited create list based upon the call # on the endcaps of your shelves!</a:t>
            </a:r>
          </a:p>
          <a:p>
            <a:pPr marL="0" indent="0">
              <a:buNone/>
            </a:pPr>
            <a:endParaRPr lang="en-US">
              <a:latin typeface="Arial"/>
              <a:cs typeface="Arial"/>
            </a:endParaRPr>
          </a:p>
          <a:p>
            <a:pPr marL="0" indent="0">
              <a:buNone/>
            </a:pPr>
            <a:r>
              <a:rPr lang="en-US">
                <a:latin typeface="Arial"/>
                <a:cs typeface="Arial"/>
              </a:rPr>
              <a:t>WARNING! If the collection spans decades, then you might find past practices regarding the |b of your call number hindering your ability to get a good shelf list. </a:t>
            </a:r>
            <a:endParaRPr lang="en-US"/>
          </a:p>
          <a:p>
            <a:pPr marL="0" indent="0">
              <a:buNone/>
            </a:pPr>
            <a:r>
              <a:rPr lang="en-US">
                <a:latin typeface="Arial"/>
                <a:cs typeface="Arial"/>
              </a:rPr>
              <a:t>Current practice:</a:t>
            </a:r>
            <a:endParaRPr lang="en-US"/>
          </a:p>
          <a:p>
            <a:endParaRPr lang="en-US"/>
          </a:p>
          <a:p>
            <a:endParaRPr lang="en-US"/>
          </a:p>
          <a:p>
            <a:pPr marL="0" indent="0">
              <a:buNone/>
            </a:pPr>
            <a:endParaRPr lang="en-US"/>
          </a:p>
          <a:p>
            <a:pPr marL="0" indent="0">
              <a:buNone/>
            </a:pPr>
            <a:r>
              <a:rPr lang="en-US">
                <a:latin typeface="Arial"/>
                <a:cs typeface="Arial"/>
              </a:rPr>
              <a:t>Past practice to print labels resulted in:</a:t>
            </a:r>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93C4FA00-E47C-463C-8DD5-237C0F9FB000}"/>
              </a:ext>
            </a:extLst>
          </p:cNvPr>
          <p:cNvPicPr>
            <a:picLocks noChangeAspect="1"/>
          </p:cNvPicPr>
          <p:nvPr/>
        </p:nvPicPr>
        <p:blipFill>
          <a:blip r:embed="rId2"/>
          <a:stretch>
            <a:fillRect/>
          </a:stretch>
        </p:blipFill>
        <p:spPr>
          <a:xfrm>
            <a:off x="591880" y="3312576"/>
            <a:ext cx="4753935" cy="1037223"/>
          </a:xfrm>
          <a:prstGeom prst="rect">
            <a:avLst/>
          </a:prstGeom>
        </p:spPr>
      </p:pic>
      <p:pic>
        <p:nvPicPr>
          <p:cNvPr id="7" name="Picture 6">
            <a:extLst>
              <a:ext uri="{FF2B5EF4-FFF2-40B4-BE49-F238E27FC236}">
                <a16:creationId xmlns:a16="http://schemas.microsoft.com/office/drawing/2014/main" id="{4F17A728-3EF7-4CCB-B23C-364066D1AA33}"/>
              </a:ext>
            </a:extLst>
          </p:cNvPr>
          <p:cNvPicPr>
            <a:picLocks noChangeAspect="1"/>
          </p:cNvPicPr>
          <p:nvPr/>
        </p:nvPicPr>
        <p:blipFill>
          <a:blip r:embed="rId3"/>
          <a:stretch>
            <a:fillRect/>
          </a:stretch>
        </p:blipFill>
        <p:spPr>
          <a:xfrm>
            <a:off x="591880" y="4965832"/>
            <a:ext cx="4808160" cy="1126770"/>
          </a:xfrm>
          <a:prstGeom prst="rect">
            <a:avLst/>
          </a:prstGeom>
        </p:spPr>
      </p:pic>
    </p:spTree>
    <p:extLst>
      <p:ext uri="{BB962C8B-B14F-4D97-AF65-F5344CB8AC3E}">
        <p14:creationId xmlns:p14="http://schemas.microsoft.com/office/powerpoint/2010/main" val="1109286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092 Past Practices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If you want to go hunting for this type of variance in call numbers:</a:t>
            </a:r>
          </a:p>
          <a:p>
            <a:pPr marL="0" indent="0">
              <a:buNone/>
            </a:pPr>
            <a:r>
              <a:rPr lang="en-US">
                <a:latin typeface="Arial"/>
                <a:cs typeface="Arial"/>
              </a:rPr>
              <a:t>Use the Export Records criteria of MARC Tag 092p  |;  092  |a;  092  |b to get separate columns in Excel to quickly spot errors.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CCA195FB-24C1-4471-937F-9FEECAA0BBC1}"/>
              </a:ext>
            </a:extLst>
          </p:cNvPr>
          <p:cNvPicPr>
            <a:picLocks noChangeAspect="1"/>
          </p:cNvPicPr>
          <p:nvPr/>
        </p:nvPicPr>
        <p:blipFill>
          <a:blip r:embed="rId2"/>
          <a:stretch>
            <a:fillRect/>
          </a:stretch>
        </p:blipFill>
        <p:spPr>
          <a:xfrm>
            <a:off x="1027265" y="2325285"/>
            <a:ext cx="7507135" cy="3821539"/>
          </a:xfrm>
          <a:prstGeom prst="rect">
            <a:avLst/>
          </a:prstGeom>
        </p:spPr>
      </p:pic>
    </p:spTree>
    <p:extLst>
      <p:ext uri="{BB962C8B-B14F-4D97-AF65-F5344CB8AC3E}">
        <p14:creationId xmlns:p14="http://schemas.microsoft.com/office/powerpoint/2010/main" val="48496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BGSU unique info</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marL="457200" lvl="1" indent="0" algn="ctr">
              <a:buNone/>
            </a:pPr>
            <a:endParaRPr lang="en-US" dirty="0"/>
          </a:p>
          <a:p>
            <a:pPr marL="457200" lvl="1" indent="0" algn="ctr">
              <a:buNone/>
            </a:pPr>
            <a:r>
              <a:rPr lang="en-US" dirty="0">
                <a:latin typeface="Arial"/>
                <a:cs typeface="Arial"/>
              </a:rPr>
              <a:t>BGSU was on release Sierra 5.3.07 at the time this presentation was assembled</a:t>
            </a:r>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r>
              <a:rPr lang="en-US" dirty="0"/>
              <a:t>BGSU is hosted by Innovative with Amazon Web Services</a:t>
            </a:r>
          </a:p>
          <a:p>
            <a:pPr marL="457200" lvl="1" indent="0" algn="ctr">
              <a:buNone/>
            </a:pPr>
            <a:endParaRPr lang="en-US" dirty="0"/>
          </a:p>
          <a:p>
            <a:pPr marL="457200" lvl="1" indent="0" algn="ctr">
              <a:buNone/>
            </a:pPr>
            <a:r>
              <a:rPr lang="en-US" dirty="0"/>
              <a:t>Information covered in this presentation should be available to all with:</a:t>
            </a:r>
          </a:p>
          <a:p>
            <a:pPr marL="457200" lvl="1" indent="0" algn="ctr">
              <a:buNone/>
            </a:pPr>
            <a:r>
              <a:rPr lang="en-US" dirty="0"/>
              <a:t>base Sierra implementation, no additional product from Innovative</a:t>
            </a:r>
          </a:p>
          <a:p>
            <a:pPr marL="457200" lvl="1" indent="0" algn="ctr">
              <a:buNone/>
            </a:pPr>
            <a:r>
              <a:rPr lang="en-US" dirty="0"/>
              <a:t>Access to Excel 2016 or Microsoft 365 Pro Plus</a:t>
            </a:r>
          </a:p>
          <a:p>
            <a:pPr marL="457200" lvl="1" indent="0" algn="ctr">
              <a:buNone/>
            </a:pPr>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4306943" y="1762418"/>
            <a:ext cx="3456663" cy="2414818"/>
          </a:xfrm>
          <a:prstGeom prst="rect">
            <a:avLst/>
          </a:prstGeom>
        </p:spPr>
      </p:pic>
    </p:spTree>
    <p:extLst>
      <p:ext uri="{BB962C8B-B14F-4D97-AF65-F5344CB8AC3E}">
        <p14:creationId xmlns:p14="http://schemas.microsoft.com/office/powerpoint/2010/main" val="2036438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092 Past Practices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491458"/>
          </a:xfrm>
        </p:spPr>
        <p:txBody>
          <a:bodyPr vert="horz" lIns="91440" tIns="45720" rIns="91440" bIns="45720" rtlCol="0" anchor="t">
            <a:normAutofit/>
          </a:bodyPr>
          <a:lstStyle/>
          <a:p>
            <a:pPr marL="0" indent="0">
              <a:buNone/>
            </a:pPr>
            <a:r>
              <a:rPr lang="en-US">
                <a:latin typeface="Arial"/>
                <a:cs typeface="Arial"/>
              </a:rPr>
              <a:t>When imported into Excel, you'll see no |b</a:t>
            </a:r>
          </a:p>
          <a:p>
            <a:pPr marL="0" indent="0">
              <a:buNone/>
            </a:pPr>
            <a:r>
              <a:rPr lang="en-US"/>
              <a:t>You can use filters to get a limited number of questionable records: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latin typeface="Arial"/>
              <a:cs typeface="Arial"/>
            </a:endParaRPr>
          </a:p>
          <a:p>
            <a:pPr marL="0" indent="0">
              <a:buNone/>
            </a:pPr>
            <a:r>
              <a:rPr lang="en-US">
                <a:latin typeface="Arial"/>
                <a:cs typeface="Arial"/>
              </a:rPr>
              <a:t>You can copy and paste the item record number into Sierra to pull them up one at a time to fix.  Or you could use the item record number column and import the data into a review file to fix the problem records. </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8" name="Picture 7">
            <a:extLst>
              <a:ext uri="{FF2B5EF4-FFF2-40B4-BE49-F238E27FC236}">
                <a16:creationId xmlns:a16="http://schemas.microsoft.com/office/drawing/2014/main" id="{771CC21C-5A1D-4E0C-AB57-DEC39ADA1004}"/>
              </a:ext>
            </a:extLst>
          </p:cNvPr>
          <p:cNvPicPr>
            <a:picLocks noChangeAspect="1"/>
          </p:cNvPicPr>
          <p:nvPr/>
        </p:nvPicPr>
        <p:blipFill>
          <a:blip r:embed="rId2"/>
          <a:stretch>
            <a:fillRect/>
          </a:stretch>
        </p:blipFill>
        <p:spPr>
          <a:xfrm>
            <a:off x="3630502" y="5119840"/>
            <a:ext cx="4041780" cy="1352213"/>
          </a:xfrm>
          <a:prstGeom prst="rect">
            <a:avLst/>
          </a:prstGeom>
        </p:spPr>
      </p:pic>
      <p:pic>
        <p:nvPicPr>
          <p:cNvPr id="9" name="Picture 8">
            <a:extLst>
              <a:ext uri="{FF2B5EF4-FFF2-40B4-BE49-F238E27FC236}">
                <a16:creationId xmlns:a16="http://schemas.microsoft.com/office/drawing/2014/main" id="{7E61F84E-43D5-4AA9-B028-0754AD64D0AF}"/>
              </a:ext>
            </a:extLst>
          </p:cNvPr>
          <p:cNvPicPr>
            <a:picLocks noChangeAspect="1"/>
          </p:cNvPicPr>
          <p:nvPr/>
        </p:nvPicPr>
        <p:blipFill>
          <a:blip r:embed="rId3"/>
          <a:stretch>
            <a:fillRect/>
          </a:stretch>
        </p:blipFill>
        <p:spPr>
          <a:xfrm>
            <a:off x="591880" y="1790558"/>
            <a:ext cx="9707820" cy="2432612"/>
          </a:xfrm>
          <a:prstGeom prst="rect">
            <a:avLst/>
          </a:prstGeom>
        </p:spPr>
      </p:pic>
    </p:spTree>
    <p:extLst>
      <p:ext uri="{BB962C8B-B14F-4D97-AF65-F5344CB8AC3E}">
        <p14:creationId xmlns:p14="http://schemas.microsoft.com/office/powerpoint/2010/main" val="4022410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Deleting Bibliographic Records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4839824"/>
          </a:xfrm>
        </p:spPr>
        <p:txBody>
          <a:bodyPr vert="horz" lIns="91440" tIns="45720" rIns="91440" bIns="45720" rtlCol="0" anchor="t">
            <a:normAutofit/>
          </a:bodyPr>
          <a:lstStyle/>
          <a:p>
            <a:pPr marL="0" indent="0">
              <a:buNone/>
            </a:pPr>
            <a:r>
              <a:rPr lang="en-US">
                <a:latin typeface="Arial"/>
                <a:cs typeface="Arial"/>
              </a:rPr>
              <a:t>As mentioned earlier on staff cannot delete bibliographic records at BGSU.  We do this to ensure syncing between our Sierra catalog and our Summon discovery layer.</a:t>
            </a:r>
            <a:endParaRPr lang="en-US"/>
          </a:p>
          <a:p>
            <a:pPr marL="0" indent="0">
              <a:buNone/>
            </a:pPr>
            <a:r>
              <a:rPr lang="en-US">
                <a:latin typeface="Arial"/>
                <a:cs typeface="Arial"/>
              </a:rPr>
              <a:t>Staff delete attached records and then change the bcode3 to d delete.</a:t>
            </a:r>
            <a:endParaRPr lang="en-US"/>
          </a:p>
          <a:p>
            <a:pPr marL="0" indent="0">
              <a:buNone/>
            </a:pPr>
            <a:r>
              <a:rPr lang="en-US">
                <a:latin typeface="Arial"/>
                <a:cs typeface="Arial"/>
              </a:rPr>
              <a:t>Once a record has been coded bcode3=d for 4 weeks it is time for me to delete it.</a:t>
            </a:r>
          </a:p>
          <a:p>
            <a:pPr marL="0" indent="0">
              <a:buNone/>
            </a:pPr>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041025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latin typeface="Arial"/>
                <a:cs typeface="Arial"/>
              </a:rPr>
              <a:t>Case Study: Deleting Bibliographic Records</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a:latin typeface="Arial"/>
                <a:cs typeface="Arial"/>
              </a:rPr>
              <a:t>BGSU Jerome Library uses Summon as our Discovery Layer</a:t>
            </a:r>
          </a:p>
          <a:p>
            <a:pPr lvl="1"/>
            <a:r>
              <a:rPr lang="en-US">
                <a:latin typeface="Arial"/>
                <a:cs typeface="Arial"/>
              </a:rPr>
              <a:t>Nightly we use Sierra scheduler to send bibliographic record updates to Summon (ProQuest)</a:t>
            </a:r>
          </a:p>
          <a:p>
            <a:pPr lvl="1"/>
            <a:r>
              <a:rPr lang="en-US">
                <a:latin typeface="Arial"/>
                <a:cs typeface="Arial"/>
              </a:rPr>
              <a:t>We need to keep bibliographic records in our system after staff identify them to ensure that the delete record information is sent to discovery layer database</a:t>
            </a:r>
          </a:p>
          <a:p>
            <a:pPr lvl="1"/>
            <a:r>
              <a:rPr lang="en-US">
                <a:latin typeface="Arial"/>
                <a:cs typeface="Arial"/>
              </a:rPr>
              <a:t>We achieve this with bibliographic bcode3 field:</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t>Staff are not allowed to delete bibliographic records</a:t>
            </a:r>
          </a:p>
          <a:p>
            <a:pPr lvl="1"/>
            <a:r>
              <a:rPr lang="en-US">
                <a:latin typeface="Arial"/>
                <a:cs typeface="Arial"/>
              </a:rPr>
              <a:t>Staff delete the item and all attached records, then change the bib bcode3 to d DELETE CODE</a:t>
            </a:r>
          </a:p>
          <a:p>
            <a:pPr lvl="1"/>
            <a:r>
              <a:rPr lang="en-US">
                <a:latin typeface="Arial"/>
                <a:cs typeface="Arial"/>
              </a:rPr>
              <a:t>I use Delete Records to bulk delete bibliographic records after their 2-week update embargo</a:t>
            </a:r>
          </a:p>
          <a:p>
            <a:pPr marL="457200" lvl="1" indent="0">
              <a:buNone/>
            </a:pPr>
            <a:endParaRPr lang="en-US">
              <a:latin typeface="Arial"/>
              <a:cs typeface="Arial"/>
            </a:endParaRPr>
          </a:p>
          <a:p>
            <a:pPr marL="457200" lvl="1" indent="0">
              <a:buNone/>
            </a:pPr>
            <a:endParaRPr lang="en-US">
              <a:latin typeface="Arial"/>
              <a:cs typeface="Arial"/>
            </a:endParaRPr>
          </a:p>
          <a:p>
            <a:pPr lvl="1"/>
            <a:endParaRPr lang="en-US"/>
          </a:p>
          <a:p>
            <a:pPr lvl="1"/>
            <a:endParaRPr lang="en-US"/>
          </a:p>
          <a:p>
            <a:pPr lvl="2"/>
            <a:endParaRPr lang="en-US"/>
          </a:p>
          <a:p>
            <a:pPr marL="0" indent="0">
              <a:buNone/>
            </a:pPr>
            <a:endParaRPr lang="en-US"/>
          </a:p>
        </p:txBody>
      </p:sp>
      <p:pic>
        <p:nvPicPr>
          <p:cNvPr id="5" name="Picture 4">
            <a:extLst>
              <a:ext uri="{FF2B5EF4-FFF2-40B4-BE49-F238E27FC236}">
                <a16:creationId xmlns:a16="http://schemas.microsoft.com/office/drawing/2014/main" id="{88FE8FB9-4F94-4171-9DDA-D0E071355299}"/>
              </a:ext>
            </a:extLst>
          </p:cNvPr>
          <p:cNvPicPr>
            <a:picLocks noChangeAspect="1"/>
          </p:cNvPicPr>
          <p:nvPr/>
        </p:nvPicPr>
        <p:blipFill>
          <a:blip r:embed="rId3"/>
          <a:stretch>
            <a:fillRect/>
          </a:stretch>
        </p:blipFill>
        <p:spPr>
          <a:xfrm>
            <a:off x="6741943" y="2431483"/>
            <a:ext cx="2073783" cy="2389477"/>
          </a:xfrm>
          <a:prstGeom prst="rect">
            <a:avLst/>
          </a:prstGeom>
        </p:spPr>
      </p:pic>
    </p:spTree>
    <p:extLst>
      <p:ext uri="{BB962C8B-B14F-4D97-AF65-F5344CB8AC3E}">
        <p14:creationId xmlns:p14="http://schemas.microsoft.com/office/powerpoint/2010/main" val="18111278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Deleting Bibliographic Records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4839824"/>
          </a:xfrm>
        </p:spPr>
        <p:txBody>
          <a:bodyPr vert="horz" lIns="91440" tIns="45720" rIns="91440" bIns="45720" rtlCol="0" anchor="t">
            <a:normAutofit/>
          </a:bodyPr>
          <a:lstStyle/>
          <a:p>
            <a:pPr marL="0" indent="0">
              <a:buNone/>
            </a:pPr>
            <a:endParaRPr lang="en-US">
              <a:latin typeface="Arial"/>
              <a:cs typeface="Arial"/>
            </a:endParaRPr>
          </a:p>
          <a:p>
            <a:pPr marL="0" indent="0">
              <a:buNone/>
            </a:pPr>
            <a:r>
              <a:rPr lang="en-US">
                <a:latin typeface="Arial"/>
                <a:cs typeface="Arial"/>
              </a:rPr>
              <a:t>Review File Criteria:</a:t>
            </a:r>
          </a:p>
          <a:p>
            <a:pPr marL="0" indent="0">
              <a:buNone/>
            </a:pPr>
            <a:r>
              <a:rPr lang="en-US">
                <a:latin typeface="Arial"/>
                <a:cs typeface="Arial"/>
              </a:rPr>
              <a:t>BIBLIOGRAPHIC BCODE3 equal to d</a:t>
            </a:r>
          </a:p>
          <a:p>
            <a:pPr marL="0" indent="0">
              <a:buNone/>
            </a:pPr>
            <a:r>
              <a:rPr lang="en-US">
                <a:latin typeface="Arial"/>
                <a:cs typeface="Arial"/>
              </a:rPr>
              <a:t>AND BIBLIOGRAPHIC UPDATED less than 02-14-2021</a:t>
            </a:r>
          </a:p>
          <a:p>
            <a:pPr marL="0" indent="0">
              <a:buNone/>
            </a:pPr>
            <a:r>
              <a:rPr lang="en-US">
                <a:latin typeface="Arial"/>
                <a:cs typeface="Arial"/>
              </a:rPr>
              <a:t>AND BIBLIOGRAPHIC LINKED REC not exist to ITEM</a:t>
            </a:r>
            <a:endParaRPr lang="en-US"/>
          </a:p>
          <a:p>
            <a:pPr marL="0" indent="0">
              <a:buNone/>
            </a:pPr>
            <a:r>
              <a:rPr lang="en-US">
                <a:latin typeface="Arial"/>
                <a:cs typeface="Arial"/>
              </a:rPr>
              <a:t>AND BIBLIOGRAPHIC LINKED REC not exist to ORDER</a:t>
            </a:r>
            <a:endParaRPr lang="en-US"/>
          </a:p>
          <a:p>
            <a:pPr marL="0" indent="0">
              <a:buNone/>
            </a:pPr>
            <a:r>
              <a:rPr lang="en-US">
                <a:latin typeface="Arial"/>
                <a:cs typeface="Arial"/>
              </a:rPr>
              <a:t>AND BIBLIOGRAPHIC LINKED REC not exist to CHECKIN</a:t>
            </a:r>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61A74895-65CD-4B77-B675-CB787C7BDECD}"/>
              </a:ext>
            </a:extLst>
          </p:cNvPr>
          <p:cNvPicPr>
            <a:picLocks noChangeAspect="1"/>
          </p:cNvPicPr>
          <p:nvPr/>
        </p:nvPicPr>
        <p:blipFill>
          <a:blip r:embed="rId2"/>
          <a:stretch>
            <a:fillRect/>
          </a:stretch>
        </p:blipFill>
        <p:spPr>
          <a:xfrm>
            <a:off x="597845" y="3885378"/>
            <a:ext cx="9539721" cy="1418782"/>
          </a:xfrm>
          <a:prstGeom prst="rect">
            <a:avLst/>
          </a:prstGeom>
        </p:spPr>
      </p:pic>
    </p:spTree>
    <p:extLst>
      <p:ext uri="{BB962C8B-B14F-4D97-AF65-F5344CB8AC3E}">
        <p14:creationId xmlns:p14="http://schemas.microsoft.com/office/powerpoint/2010/main" val="1822608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Case Study: Deleting Bibliographic Records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4839824"/>
          </a:xfrm>
        </p:spPr>
        <p:txBody>
          <a:bodyPr vert="horz" lIns="91440" tIns="45720" rIns="91440" bIns="45720" rtlCol="0" anchor="t">
            <a:normAutofit/>
          </a:bodyPr>
          <a:lstStyle/>
          <a:p>
            <a:pPr marL="0" indent="0">
              <a:buNone/>
            </a:pPr>
            <a:endParaRPr lang="en-US">
              <a:latin typeface="Arial"/>
              <a:cs typeface="Arial"/>
            </a:endParaRPr>
          </a:p>
          <a:p>
            <a:pPr marL="0" indent="0">
              <a:buNone/>
            </a:pPr>
            <a:endParaRPr lang="en-US">
              <a:latin typeface="Arial"/>
              <a:cs typeface="Arial"/>
            </a:endParaRPr>
          </a:p>
          <a:p>
            <a:pPr marL="0" indent="0">
              <a:buNone/>
            </a:pPr>
            <a:r>
              <a:rPr lang="en-US">
                <a:latin typeface="Arial"/>
                <a:cs typeface="Arial"/>
              </a:rPr>
              <a:t>Sierra Function:  Delete Records</a:t>
            </a:r>
          </a:p>
          <a:p>
            <a:pPr marL="0" indent="0">
              <a:buNone/>
            </a:pPr>
            <a:r>
              <a:rPr lang="en-US">
                <a:latin typeface="Arial"/>
                <a:cs typeface="Arial"/>
              </a:rPr>
              <a:t>Delete the listed BIBLIOGRAPHIC record ONLY (if no other records attached)</a:t>
            </a:r>
          </a:p>
          <a:p>
            <a:pPr marL="0" indent="0">
              <a:buNone/>
            </a:pPr>
            <a:r>
              <a:rPr lang="en-US">
                <a:latin typeface="Arial"/>
                <a:cs typeface="Arial"/>
              </a:rPr>
              <a:t>Used to ensure nothing gets unintentionally deleted when accidents happen</a:t>
            </a:r>
            <a:endParaRPr lang="en-US"/>
          </a:p>
          <a:p>
            <a:pPr marL="0" indent="0">
              <a:buNone/>
            </a:pPr>
            <a:endParaRPr lang="en-US"/>
          </a:p>
          <a:p>
            <a:endParaRPr lang="en-US"/>
          </a:p>
          <a:p>
            <a:pPr marL="457200" lvl="1" indent="0">
              <a:buNone/>
            </a:pPr>
            <a:endParaRPr lang="en-US"/>
          </a:p>
          <a:p>
            <a:pPr marL="457200" lvl="1" indent="0">
              <a:buNone/>
            </a:pPr>
            <a:endParaRPr lang="en-US"/>
          </a:p>
          <a:p>
            <a:pPr marL="457200" lvl="1" indent="0">
              <a:buNone/>
            </a:pPr>
            <a:endParaRPr lang="en-US"/>
          </a:p>
          <a:p>
            <a:pPr lvl="1"/>
            <a:endParaRPr lang="en-US"/>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CE6F94E0-6869-4426-9F81-BB45AA2208A5}"/>
              </a:ext>
            </a:extLst>
          </p:cNvPr>
          <p:cNvPicPr>
            <a:picLocks noChangeAspect="1"/>
          </p:cNvPicPr>
          <p:nvPr/>
        </p:nvPicPr>
        <p:blipFill>
          <a:blip r:embed="rId2"/>
          <a:stretch>
            <a:fillRect/>
          </a:stretch>
        </p:blipFill>
        <p:spPr>
          <a:xfrm>
            <a:off x="638485" y="1061533"/>
            <a:ext cx="10042215" cy="752604"/>
          </a:xfrm>
          <a:prstGeom prst="rect">
            <a:avLst/>
          </a:prstGeom>
        </p:spPr>
      </p:pic>
      <p:pic>
        <p:nvPicPr>
          <p:cNvPr id="5" name="Picture 6" descr="Graphical user interface, text, application, email&#10;&#10;Description automatically generated">
            <a:extLst>
              <a:ext uri="{FF2B5EF4-FFF2-40B4-BE49-F238E27FC236}">
                <a16:creationId xmlns:a16="http://schemas.microsoft.com/office/drawing/2014/main" id="{635A0B60-958A-43DA-A9C3-CEF5F9AD91ED}"/>
              </a:ext>
            </a:extLst>
          </p:cNvPr>
          <p:cNvPicPr>
            <a:picLocks noChangeAspect="1"/>
          </p:cNvPicPr>
          <p:nvPr/>
        </p:nvPicPr>
        <p:blipFill>
          <a:blip r:embed="rId3"/>
          <a:stretch>
            <a:fillRect/>
          </a:stretch>
        </p:blipFill>
        <p:spPr>
          <a:xfrm>
            <a:off x="640080" y="3170624"/>
            <a:ext cx="10262558" cy="3234456"/>
          </a:xfrm>
          <a:prstGeom prst="rect">
            <a:avLst/>
          </a:prstGeom>
        </p:spPr>
      </p:pic>
    </p:spTree>
    <p:extLst>
      <p:ext uri="{BB962C8B-B14F-4D97-AF65-F5344CB8AC3E}">
        <p14:creationId xmlns:p14="http://schemas.microsoft.com/office/powerpoint/2010/main" val="3864875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dirty="0">
                <a:latin typeface="Arial"/>
                <a:cs typeface="Arial"/>
              </a:rPr>
              <a:t>Regular Expression Tips &amp; Tricks</a:t>
            </a:r>
            <a:endParaRPr lang="en-US" b="0" dirty="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652642" y="1079963"/>
            <a:ext cx="11083555" cy="4839824"/>
          </a:xfrm>
        </p:spPr>
        <p:txBody>
          <a:bodyPr vert="horz" lIns="91440" tIns="45720" rIns="91440" bIns="45720" rtlCol="0" anchor="t">
            <a:normAutofit/>
          </a:bodyPr>
          <a:lstStyle/>
          <a:p>
            <a:pPr marL="0" indent="0">
              <a:buNone/>
            </a:pPr>
            <a:r>
              <a:rPr lang="en-US" dirty="0">
                <a:latin typeface="Arial"/>
                <a:cs typeface="Arial"/>
              </a:rPr>
              <a:t>Finding the absence of data</a:t>
            </a:r>
          </a:p>
          <a:p>
            <a:pPr marL="0" indent="0">
              <a:buNone/>
            </a:pPr>
            <a:r>
              <a:rPr lang="en-US" dirty="0"/>
              <a:t>Find Non repeatable field in Title 245 |b or |c</a:t>
            </a:r>
          </a:p>
          <a:p>
            <a:pPr marL="0" indent="0">
              <a:buNone/>
            </a:pPr>
            <a:r>
              <a:rPr lang="en-US" dirty="0"/>
              <a:t>Find Title in all upper case</a:t>
            </a:r>
          </a:p>
          <a:p>
            <a:pPr marL="0" indent="0">
              <a:buNone/>
            </a:pPr>
            <a:r>
              <a:rPr lang="en-US" dirty="0"/>
              <a:t>Find item barcodes not starting with A113</a:t>
            </a:r>
          </a:p>
          <a:p>
            <a:pPr marL="0" indent="0">
              <a:buNone/>
            </a:pPr>
            <a:endParaRPr lang="en-US" dirty="0"/>
          </a:p>
          <a:p>
            <a:pPr marL="0" indent="0">
              <a:buNone/>
            </a:pPr>
            <a:r>
              <a:rPr lang="en-US" dirty="0"/>
              <a:t>These Slides are things I learned from:</a:t>
            </a:r>
          </a:p>
          <a:p>
            <a:pPr marL="0" indent="0">
              <a:buNone/>
            </a:pPr>
            <a:r>
              <a:rPr lang="en-US" dirty="0"/>
              <a:t>Richard Jackson, Huntington Library,  </a:t>
            </a:r>
          </a:p>
          <a:p>
            <a:pPr marL="0" indent="0">
              <a:buNone/>
            </a:pPr>
            <a:r>
              <a:rPr lang="en-US" dirty="0"/>
              <a:t>IUG 2021 Presentation:</a:t>
            </a:r>
          </a:p>
          <a:p>
            <a:pPr marL="0" indent="0">
              <a:buNone/>
            </a:pPr>
            <a:r>
              <a:rPr lang="en-US" dirty="0"/>
              <a:t>“(Still) Playing With Matches:  An Update to Using Regular Expressions in Create Lists”</a:t>
            </a:r>
          </a:p>
          <a:p>
            <a:pPr marL="0" indent="0">
              <a:buNone/>
            </a:pPr>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528" y="2971556"/>
            <a:ext cx="1214597" cy="1042196"/>
          </a:xfrm>
          <a:prstGeom prst="rect">
            <a:avLst/>
          </a:prstGeom>
        </p:spPr>
      </p:pic>
    </p:spTree>
    <p:extLst>
      <p:ext uri="{BB962C8B-B14F-4D97-AF65-F5344CB8AC3E}">
        <p14:creationId xmlns:p14="http://schemas.microsoft.com/office/powerpoint/2010/main" val="2504643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latin typeface="Arial"/>
                <a:cs typeface="Arial"/>
              </a:rPr>
              <a:t>Finding the absence of data</a:t>
            </a:r>
            <a:endParaRPr lang="en-US" dirty="0"/>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13734"/>
            <a:ext cx="10515600" cy="4763229"/>
          </a:xfrm>
        </p:spPr>
        <p:txBody>
          <a:bodyPr vert="horz" lIns="91440" tIns="45720" rIns="91440" bIns="45720" rtlCol="0" anchor="t">
            <a:normAutofit/>
          </a:bodyPr>
          <a:lstStyle/>
          <a:p>
            <a:r>
              <a:rPr lang="en-US" dirty="0"/>
              <a:t>When it comes the value field leave it blank</a:t>
            </a:r>
          </a:p>
          <a:p>
            <a:r>
              <a:rPr lang="en-US" dirty="0">
                <a:cs typeface="Calibri"/>
              </a:rPr>
              <a:t>BIBLIOGRAPHIC   CREATED   equal to       leave blank</a:t>
            </a:r>
          </a:p>
        </p:txBody>
      </p:sp>
      <p:pic>
        <p:nvPicPr>
          <p:cNvPr id="5" name="Picture 4">
            <a:extLst>
              <a:ext uri="{FF2B5EF4-FFF2-40B4-BE49-F238E27FC236}">
                <a16:creationId xmlns:a16="http://schemas.microsoft.com/office/drawing/2014/main" id="{1A3CF7C8-9C03-43B7-8E9C-E0BFC7CF696C}"/>
              </a:ext>
            </a:extLst>
          </p:cNvPr>
          <p:cNvPicPr>
            <a:picLocks noChangeAspect="1"/>
          </p:cNvPicPr>
          <p:nvPr/>
        </p:nvPicPr>
        <p:blipFill>
          <a:blip r:embed="rId2"/>
          <a:stretch>
            <a:fillRect/>
          </a:stretch>
        </p:blipFill>
        <p:spPr>
          <a:xfrm>
            <a:off x="948330" y="2327791"/>
            <a:ext cx="10405469" cy="3455726"/>
          </a:xfrm>
          <a:prstGeom prst="rect">
            <a:avLst/>
          </a:prstGeom>
        </p:spPr>
      </p:pic>
    </p:spTree>
    <p:extLst>
      <p:ext uri="{BB962C8B-B14F-4D97-AF65-F5344CB8AC3E}">
        <p14:creationId xmlns:p14="http://schemas.microsoft.com/office/powerpoint/2010/main" val="1755898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latin typeface="Arial"/>
                <a:cs typeface="Arial"/>
              </a:rPr>
              <a:t>Finding the absence of data</a:t>
            </a:r>
            <a:endParaRPr lang="en-US" dirty="0"/>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8572674-D019-4F2F-8924-F095C1D14F15}"/>
              </a:ext>
            </a:extLst>
          </p:cNvPr>
          <p:cNvPicPr>
            <a:picLocks noChangeAspect="1"/>
          </p:cNvPicPr>
          <p:nvPr/>
        </p:nvPicPr>
        <p:blipFill>
          <a:blip r:embed="rId2"/>
          <a:stretch>
            <a:fillRect/>
          </a:stretch>
        </p:blipFill>
        <p:spPr>
          <a:xfrm>
            <a:off x="838200" y="1707009"/>
            <a:ext cx="8897969" cy="1865076"/>
          </a:xfrm>
          <a:prstGeom prst="rect">
            <a:avLst/>
          </a:prstGeom>
        </p:spPr>
      </p:pic>
      <p:pic>
        <p:nvPicPr>
          <p:cNvPr id="6" name="Picture 5">
            <a:extLst>
              <a:ext uri="{FF2B5EF4-FFF2-40B4-BE49-F238E27FC236}">
                <a16:creationId xmlns:a16="http://schemas.microsoft.com/office/drawing/2014/main" id="{B6A8AF5D-FB39-4188-90D2-E91187ABFE00}"/>
              </a:ext>
            </a:extLst>
          </p:cNvPr>
          <p:cNvPicPr>
            <a:picLocks noChangeAspect="1"/>
          </p:cNvPicPr>
          <p:nvPr/>
        </p:nvPicPr>
        <p:blipFill>
          <a:blip r:embed="rId3"/>
          <a:stretch>
            <a:fillRect/>
          </a:stretch>
        </p:blipFill>
        <p:spPr>
          <a:xfrm>
            <a:off x="1089660" y="4218453"/>
            <a:ext cx="8646509" cy="2082618"/>
          </a:xfrm>
          <a:prstGeom prst="rect">
            <a:avLst/>
          </a:prstGeom>
        </p:spPr>
      </p:pic>
    </p:spTree>
    <p:extLst>
      <p:ext uri="{BB962C8B-B14F-4D97-AF65-F5344CB8AC3E}">
        <p14:creationId xmlns:p14="http://schemas.microsoft.com/office/powerpoint/2010/main" val="2904117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latin typeface="Arial"/>
                <a:cs typeface="Arial"/>
              </a:rPr>
              <a:t>Finding the absence of data</a:t>
            </a:r>
            <a:endParaRPr lang="en-US" dirty="0"/>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00542" y="1825625"/>
            <a:ext cx="10515600" cy="5032375"/>
          </a:xfrm>
        </p:spPr>
        <p:txBody>
          <a:bodyPr>
            <a:normAutofit/>
          </a:bodyPr>
          <a:lstStyle/>
          <a:p>
            <a:r>
              <a:rPr lang="en-US" dirty="0"/>
              <a:t>When you open Bib you see there is no created date: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And yes that’s not supposed to be possible to be missing the Created Date and yet it can happen.</a:t>
            </a:r>
          </a:p>
        </p:txBody>
      </p:sp>
      <p:pic>
        <p:nvPicPr>
          <p:cNvPr id="7" name="Picture 6">
            <a:extLst>
              <a:ext uri="{FF2B5EF4-FFF2-40B4-BE49-F238E27FC236}">
                <a16:creationId xmlns:a16="http://schemas.microsoft.com/office/drawing/2014/main" id="{F0C6D9E1-2766-4D07-9123-09B47BD9BAA3}"/>
              </a:ext>
            </a:extLst>
          </p:cNvPr>
          <p:cNvPicPr>
            <a:picLocks noChangeAspect="1"/>
          </p:cNvPicPr>
          <p:nvPr/>
        </p:nvPicPr>
        <p:blipFill>
          <a:blip r:embed="rId2"/>
          <a:stretch>
            <a:fillRect/>
          </a:stretch>
        </p:blipFill>
        <p:spPr>
          <a:xfrm>
            <a:off x="917417" y="2429062"/>
            <a:ext cx="10515600" cy="2528801"/>
          </a:xfrm>
          <a:prstGeom prst="rect">
            <a:avLst/>
          </a:prstGeom>
        </p:spPr>
      </p:pic>
    </p:spTree>
    <p:extLst>
      <p:ext uri="{BB962C8B-B14F-4D97-AF65-F5344CB8AC3E}">
        <p14:creationId xmlns:p14="http://schemas.microsoft.com/office/powerpoint/2010/main" val="179009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Non repeatable field in Title 245 |b or |c</a:t>
            </a: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253331"/>
            <a:ext cx="10515600" cy="4351338"/>
          </a:xfrm>
        </p:spPr>
        <p:txBody>
          <a:bodyPr/>
          <a:lstStyle/>
          <a:p>
            <a:r>
              <a:rPr lang="en-US" dirty="0"/>
              <a:t>Use:</a:t>
            </a:r>
          </a:p>
          <a:p>
            <a:pPr marL="457200" lvl="1" indent="0">
              <a:buNone/>
            </a:pPr>
            <a:r>
              <a:rPr lang="en-US" dirty="0"/>
              <a:t>       MARC Tag 245  matches |b.*|b</a:t>
            </a:r>
          </a:p>
          <a:p>
            <a:pPr marL="457200" lvl="1" indent="0">
              <a:buNone/>
            </a:pPr>
            <a:r>
              <a:rPr lang="en-US" dirty="0"/>
              <a:t>OR  MARC Tag 245  matches |c.*|c</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Result file</a:t>
            </a:r>
          </a:p>
          <a:p>
            <a:pPr marL="457200" lvl="1" indent="0">
              <a:buNone/>
            </a:pPr>
            <a:endParaRPr lang="en-US" dirty="0"/>
          </a:p>
          <a:p>
            <a:pPr marL="457200" lvl="1" indent="0">
              <a:buNone/>
            </a:pPr>
            <a:endParaRPr lang="en-US" dirty="0"/>
          </a:p>
          <a:p>
            <a:pPr marL="457200" lvl="1" indent="0">
              <a:buNone/>
            </a:pPr>
            <a:endParaRPr lang="en-US" dirty="0"/>
          </a:p>
        </p:txBody>
      </p:sp>
      <p:pic>
        <p:nvPicPr>
          <p:cNvPr id="5" name="Picture 4">
            <a:extLst>
              <a:ext uri="{FF2B5EF4-FFF2-40B4-BE49-F238E27FC236}">
                <a16:creationId xmlns:a16="http://schemas.microsoft.com/office/drawing/2014/main" id="{EB60A70C-311E-4CC6-A2FB-ECC5866840BC}"/>
              </a:ext>
            </a:extLst>
          </p:cNvPr>
          <p:cNvPicPr>
            <a:picLocks noChangeAspect="1"/>
          </p:cNvPicPr>
          <p:nvPr/>
        </p:nvPicPr>
        <p:blipFill>
          <a:blip r:embed="rId2"/>
          <a:stretch>
            <a:fillRect/>
          </a:stretch>
        </p:blipFill>
        <p:spPr>
          <a:xfrm>
            <a:off x="838200" y="2292118"/>
            <a:ext cx="10981652" cy="1822681"/>
          </a:xfrm>
          <a:prstGeom prst="rect">
            <a:avLst/>
          </a:prstGeom>
        </p:spPr>
      </p:pic>
      <p:pic>
        <p:nvPicPr>
          <p:cNvPr id="4" name="Picture 3">
            <a:extLst>
              <a:ext uri="{FF2B5EF4-FFF2-40B4-BE49-F238E27FC236}">
                <a16:creationId xmlns:a16="http://schemas.microsoft.com/office/drawing/2014/main" id="{9EA02A47-DE7E-4949-A351-156AAD61F82D}"/>
              </a:ext>
            </a:extLst>
          </p:cNvPr>
          <p:cNvPicPr>
            <a:picLocks noChangeAspect="1"/>
          </p:cNvPicPr>
          <p:nvPr/>
        </p:nvPicPr>
        <p:blipFill>
          <a:blip r:embed="rId3"/>
          <a:stretch>
            <a:fillRect/>
          </a:stretch>
        </p:blipFill>
        <p:spPr>
          <a:xfrm>
            <a:off x="838200" y="4411361"/>
            <a:ext cx="11060812" cy="2386616"/>
          </a:xfrm>
          <a:prstGeom prst="rect">
            <a:avLst/>
          </a:prstGeom>
        </p:spPr>
      </p:pic>
    </p:spTree>
    <p:extLst>
      <p:ext uri="{BB962C8B-B14F-4D97-AF65-F5344CB8AC3E}">
        <p14:creationId xmlns:p14="http://schemas.microsoft.com/office/powerpoint/2010/main" val="34401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a:xfrm>
            <a:off x="516565" y="1065676"/>
            <a:ext cx="11083555" cy="5292166"/>
          </a:xfrm>
        </p:spPr>
        <p:txBody>
          <a:bodyPr vert="horz" lIns="91440" tIns="45720" rIns="91440" bIns="45720" rtlCol="0" anchor="t">
            <a:normAutofit/>
          </a:bodyPr>
          <a:lstStyle/>
          <a:p>
            <a:r>
              <a:rPr lang="en-US">
                <a:latin typeface="Arial"/>
                <a:cs typeface="Arial"/>
              </a:rPr>
              <a:t>BGSU is a founding member of the </a:t>
            </a:r>
            <a:r>
              <a:rPr lang="en-US">
                <a:latin typeface="Arial"/>
                <a:cs typeface="Arial"/>
                <a:hlinkClick r:id="rId3"/>
              </a:rPr>
              <a:t>OhioLINK</a:t>
            </a:r>
            <a:r>
              <a:rPr lang="en-US">
                <a:latin typeface="Arial"/>
                <a:cs typeface="Arial"/>
              </a:rPr>
              <a:t> consortium</a:t>
            </a:r>
          </a:p>
          <a:p>
            <a:endParaRPr lang="en-US"/>
          </a:p>
          <a:p>
            <a:endParaRPr lang="en-US"/>
          </a:p>
          <a:p>
            <a:endParaRPr lang="en-US"/>
          </a:p>
          <a:p>
            <a:pPr lvl="1"/>
            <a:r>
              <a:rPr lang="en-US"/>
              <a:t>Library and other academic partners work collaboratively with </a:t>
            </a:r>
            <a:r>
              <a:rPr lang="en-US" err="1"/>
              <a:t>OhioLINK</a:t>
            </a:r>
            <a:r>
              <a:rPr lang="en-US"/>
              <a:t> - the Ohio Library and Information Network to offer the greatest breadth and depth of resources to our patrons at substantial savings to the State of Ohio.  </a:t>
            </a:r>
            <a:r>
              <a:rPr lang="en-US" err="1"/>
              <a:t>OhioLINK</a:t>
            </a:r>
            <a:r>
              <a:rPr lang="en-US"/>
              <a:t> consists of 120+ </a:t>
            </a:r>
            <a:r>
              <a:rPr lang="en-US">
                <a:hlinkClick r:id="rId4"/>
              </a:rPr>
              <a:t>member institutions</a:t>
            </a:r>
            <a:r>
              <a:rPr lang="en-US"/>
              <a:t>.</a:t>
            </a:r>
          </a:p>
          <a:p>
            <a:pPr lvl="1"/>
            <a:endParaRPr lang="en-US"/>
          </a:p>
          <a:p>
            <a:pPr marL="0" indent="0">
              <a:buNone/>
            </a:pPr>
            <a:r>
              <a:rPr lang="en-US" err="1">
                <a:latin typeface="Arial"/>
                <a:cs typeface="Arial"/>
              </a:rPr>
              <a:t>OhioLINK</a:t>
            </a:r>
            <a:r>
              <a:rPr lang="en-US">
                <a:latin typeface="Arial"/>
                <a:cs typeface="Arial"/>
              </a:rPr>
              <a:t> also provides borrowing and lending to the Ohio public library network </a:t>
            </a:r>
            <a:r>
              <a:rPr lang="en-US">
                <a:latin typeface="Arial"/>
                <a:cs typeface="Arial"/>
                <a:hlinkClick r:id="rId5"/>
              </a:rPr>
              <a:t>SearchOhio</a:t>
            </a:r>
            <a:endParaRPr lang="en-US">
              <a:latin typeface="Arial"/>
              <a:cs typeface="Arial"/>
            </a:endParaRPr>
          </a:p>
          <a:p>
            <a:pPr marL="0" indent="0">
              <a:buNone/>
            </a:pPr>
            <a:r>
              <a:rPr lang="en-US">
                <a:latin typeface="Arial"/>
                <a:cs typeface="Arial"/>
              </a:rPr>
              <a:t>			</a:t>
            </a:r>
            <a:r>
              <a:rPr lang="en-US">
                <a:latin typeface="Arial"/>
                <a:cs typeface="Arial"/>
                <a:hlinkClick r:id="rId6"/>
              </a:rPr>
              <a:t>SearchOhio</a:t>
            </a:r>
            <a:r>
              <a:rPr lang="en-US">
                <a:latin typeface="Arial"/>
                <a:cs typeface="Arial"/>
              </a:rPr>
              <a:t>, together with its partners, makes over </a:t>
            </a:r>
            <a:r>
              <a:rPr lang="en-US" i="1">
                <a:latin typeface="Arial"/>
                <a:cs typeface="Arial"/>
              </a:rPr>
              <a:t>16 million</a:t>
            </a:r>
            <a:r>
              <a:rPr lang="en-US">
                <a:latin typeface="Arial"/>
                <a:cs typeface="Arial"/>
              </a:rPr>
              <a:t> items</a:t>
            </a:r>
          </a:p>
          <a:p>
            <a:pPr marL="0" indent="0">
              <a:buNone/>
            </a:pPr>
            <a:r>
              <a:rPr lang="en-US"/>
              <a:t>			available to the communities served by the library systems</a:t>
            </a:r>
          </a:p>
          <a:p>
            <a:pPr marL="0" indent="0">
              <a:buNone/>
            </a:pPr>
            <a:endParaRPr lang="en-US"/>
          </a:p>
          <a:p>
            <a:pPr marL="0" indent="0">
              <a:buNone/>
            </a:pPr>
            <a:endParaRPr lang="en-US"/>
          </a:p>
          <a:p>
            <a:pPr marL="0" indent="0">
              <a:buNone/>
            </a:pPr>
            <a:r>
              <a:rPr lang="en-US">
                <a:latin typeface="Arial"/>
                <a:cs typeface="Arial"/>
              </a:rPr>
              <a:t>Both consortia partners use Innovative INN-Reach module to share physical resources.</a:t>
            </a:r>
          </a:p>
        </p:txBody>
      </p:sp>
      <p:sp>
        <p:nvSpPr>
          <p:cNvPr id="6" name="AutoShape 2" descr="OhioLINK">
            <a:extLst>
              <a:ext uri="{FF2B5EF4-FFF2-40B4-BE49-F238E27FC236}">
                <a16:creationId xmlns:a16="http://schemas.microsoft.com/office/drawing/2014/main" id="{05106296-F4C7-4BDE-82F9-86986526F2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Graphic 7">
            <a:hlinkClick r:id="rId7"/>
            <a:extLst>
              <a:ext uri="{FF2B5EF4-FFF2-40B4-BE49-F238E27FC236}">
                <a16:creationId xmlns:a16="http://schemas.microsoft.com/office/drawing/2014/main" id="{9C139119-6F8E-49DE-8921-9B3A74CE2F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4120" y="1660104"/>
            <a:ext cx="4228977" cy="945610"/>
          </a:xfrm>
          <a:prstGeom prst="rect">
            <a:avLst/>
          </a:prstGeom>
        </p:spPr>
      </p:pic>
      <p:pic>
        <p:nvPicPr>
          <p:cNvPr id="10" name="Picture 9">
            <a:hlinkClick r:id="rId5"/>
            <a:extLst>
              <a:ext uri="{FF2B5EF4-FFF2-40B4-BE49-F238E27FC236}">
                <a16:creationId xmlns:a16="http://schemas.microsoft.com/office/drawing/2014/main" id="{62B6466B-CF3F-43F8-A076-465F8431CD0B}"/>
              </a:ext>
            </a:extLst>
          </p:cNvPr>
          <p:cNvPicPr>
            <a:picLocks noChangeAspect="1"/>
          </p:cNvPicPr>
          <p:nvPr/>
        </p:nvPicPr>
        <p:blipFill>
          <a:blip r:embed="rId10"/>
          <a:stretch>
            <a:fillRect/>
          </a:stretch>
        </p:blipFill>
        <p:spPr>
          <a:xfrm>
            <a:off x="1387081" y="4185311"/>
            <a:ext cx="1380744" cy="914400"/>
          </a:xfrm>
          <a:prstGeom prst="rect">
            <a:avLst/>
          </a:prstGeom>
        </p:spPr>
      </p:pic>
      <p:sp>
        <p:nvSpPr>
          <p:cNvPr id="5" name="Title 4">
            <a:extLst>
              <a:ext uri="{FF2B5EF4-FFF2-40B4-BE49-F238E27FC236}">
                <a16:creationId xmlns:a16="http://schemas.microsoft.com/office/drawing/2014/main" id="{3C9E1504-6ABB-492F-BDE2-BAD87F850588}"/>
              </a:ext>
            </a:extLst>
          </p:cNvPr>
          <p:cNvSpPr>
            <a:spLocks noGrp="1"/>
          </p:cNvSpPr>
          <p:nvPr>
            <p:ph type="title"/>
          </p:nvPr>
        </p:nvSpPr>
        <p:spPr/>
        <p:txBody>
          <a:bodyPr>
            <a:normAutofit/>
          </a:bodyPr>
          <a:lstStyle/>
          <a:p>
            <a:r>
              <a:rPr lang="en-US">
                <a:latin typeface="Arial"/>
                <a:cs typeface="Arial"/>
              </a:rPr>
              <a:t>BGSU unique info</a:t>
            </a:r>
            <a:endParaRPr lang="en-US"/>
          </a:p>
        </p:txBody>
      </p:sp>
    </p:spTree>
    <p:extLst>
      <p:ext uri="{BB962C8B-B14F-4D97-AF65-F5344CB8AC3E}">
        <p14:creationId xmlns:p14="http://schemas.microsoft.com/office/powerpoint/2010/main" val="958041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Non repeatable field in Title 245 |b or |c</a:t>
            </a: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253331"/>
            <a:ext cx="10515600" cy="4351338"/>
          </a:xfrm>
        </p:spPr>
        <p:txBody>
          <a:bodyPr/>
          <a:lstStyle/>
          <a:p>
            <a:pPr marL="457200" lvl="1" indent="0">
              <a:buNone/>
            </a:pPr>
            <a:r>
              <a:rPr lang="en-US" dirty="0"/>
              <a:t>Look at Bib and it was duplicate fields</a:t>
            </a:r>
          </a:p>
          <a:p>
            <a:pPr marL="457200" lvl="1" indent="0">
              <a:buNone/>
            </a:pPr>
            <a:endParaRPr lang="en-US" dirty="0"/>
          </a:p>
          <a:p>
            <a:pPr marL="457200" lvl="1" indent="0">
              <a:buNone/>
            </a:pPr>
            <a:endParaRPr lang="en-US" dirty="0"/>
          </a:p>
          <a:p>
            <a:pPr marL="457200" lvl="1" indent="0">
              <a:buNone/>
            </a:pPr>
            <a:endParaRPr lang="en-US" dirty="0"/>
          </a:p>
        </p:txBody>
      </p:sp>
      <p:pic>
        <p:nvPicPr>
          <p:cNvPr id="6" name="Picture 5">
            <a:extLst>
              <a:ext uri="{FF2B5EF4-FFF2-40B4-BE49-F238E27FC236}">
                <a16:creationId xmlns:a16="http://schemas.microsoft.com/office/drawing/2014/main" id="{F6A23872-4647-4AB1-ACFD-B00185BB93DD}"/>
              </a:ext>
            </a:extLst>
          </p:cNvPr>
          <p:cNvPicPr>
            <a:picLocks noChangeAspect="1"/>
          </p:cNvPicPr>
          <p:nvPr/>
        </p:nvPicPr>
        <p:blipFill>
          <a:blip r:embed="rId2"/>
          <a:stretch>
            <a:fillRect/>
          </a:stretch>
        </p:blipFill>
        <p:spPr>
          <a:xfrm>
            <a:off x="1154279" y="1750649"/>
            <a:ext cx="5103646" cy="3000325"/>
          </a:xfrm>
          <a:prstGeom prst="rect">
            <a:avLst/>
          </a:prstGeom>
        </p:spPr>
      </p:pic>
      <p:pic>
        <p:nvPicPr>
          <p:cNvPr id="4" name="Picture 3"/>
          <p:cNvPicPr>
            <a:picLocks noChangeAspect="1"/>
          </p:cNvPicPr>
          <p:nvPr/>
        </p:nvPicPr>
        <p:blipFill>
          <a:blip r:embed="rId3"/>
          <a:stretch>
            <a:fillRect/>
          </a:stretch>
        </p:blipFill>
        <p:spPr>
          <a:xfrm>
            <a:off x="1154279" y="4920242"/>
            <a:ext cx="10409531" cy="1014533"/>
          </a:xfrm>
          <a:prstGeom prst="rect">
            <a:avLst/>
          </a:prstGeom>
        </p:spPr>
      </p:pic>
    </p:spTree>
    <p:extLst>
      <p:ext uri="{BB962C8B-B14F-4D97-AF65-F5344CB8AC3E}">
        <p14:creationId xmlns:p14="http://schemas.microsoft.com/office/powerpoint/2010/main" val="255000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Title in all upper case</a:t>
            </a: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91088"/>
            <a:ext cx="10515600" cy="5366911"/>
          </a:xfrm>
        </p:spPr>
        <p:txBody>
          <a:bodyPr vert="horz" lIns="91440" tIns="45720" rIns="91440" bIns="45720" rtlCol="0" anchor="t">
            <a:normAutofit/>
          </a:bodyPr>
          <a:lstStyle/>
          <a:p>
            <a:r>
              <a:rPr lang="en-US" dirty="0">
                <a:cs typeface="Calibri"/>
              </a:rPr>
              <a:t>String to find all caps in title</a:t>
            </a:r>
          </a:p>
          <a:p>
            <a:pPr marL="0" indent="0">
              <a:buNone/>
            </a:pPr>
            <a:r>
              <a:rPr lang="en-US" dirty="0">
                <a:cs typeface="Calibri"/>
              </a:rPr>
              <a:t>MARC Tag 245 matches(exact) (?e)^[^a-z]+(\|[</a:t>
            </a:r>
            <a:r>
              <a:rPr lang="en-US" dirty="0" err="1">
                <a:cs typeface="Calibri"/>
              </a:rPr>
              <a:t>bc</a:t>
            </a:r>
            <a:r>
              <a:rPr lang="en-US">
                <a:cs typeface="Calibri"/>
              </a:rPr>
              <a:t>][^a-z]+)*$</a:t>
            </a:r>
            <a:endParaRPr lang="en-US" dirty="0">
              <a:cs typeface="Calibri"/>
            </a:endParaRPr>
          </a:p>
          <a:p>
            <a:r>
              <a:rPr lang="en-US" dirty="0">
                <a:cs typeface="Calibri"/>
              </a:rPr>
              <a:t>Exclude records marked for deletion</a:t>
            </a:r>
          </a:p>
          <a:p>
            <a:pPr marL="0" indent="0">
              <a:buNone/>
            </a:pPr>
            <a:r>
              <a:rPr lang="en-US" dirty="0">
                <a:cs typeface="Calibri"/>
              </a:rPr>
              <a:t>AND BCODE3 not equal to d </a:t>
            </a: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4" descr="Graphical user interface, text, application&#10;&#10;Description automatically generated">
            <a:extLst>
              <a:ext uri="{FF2B5EF4-FFF2-40B4-BE49-F238E27FC236}">
                <a16:creationId xmlns:a16="http://schemas.microsoft.com/office/drawing/2014/main" id="{B6AEF35E-43F8-4279-8778-8A9D0C891D9C}"/>
              </a:ext>
            </a:extLst>
          </p:cNvPr>
          <p:cNvPicPr>
            <a:picLocks noChangeAspect="1"/>
          </p:cNvPicPr>
          <p:nvPr/>
        </p:nvPicPr>
        <p:blipFill>
          <a:blip r:embed="rId2"/>
          <a:stretch>
            <a:fillRect/>
          </a:stretch>
        </p:blipFill>
        <p:spPr>
          <a:xfrm>
            <a:off x="0" y="3188912"/>
            <a:ext cx="11979145" cy="2911850"/>
          </a:xfrm>
          <a:prstGeom prst="rect">
            <a:avLst/>
          </a:prstGeom>
        </p:spPr>
      </p:pic>
    </p:spTree>
    <p:extLst>
      <p:ext uri="{BB962C8B-B14F-4D97-AF65-F5344CB8AC3E}">
        <p14:creationId xmlns:p14="http://schemas.microsoft.com/office/powerpoint/2010/main" val="382353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Title in all upper case</a:t>
            </a: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26039"/>
            <a:ext cx="10515600" cy="5032375"/>
          </a:xfrm>
        </p:spPr>
        <p:txBody>
          <a:bodyPr vert="horz" lIns="91440" tIns="45720" rIns="91440" bIns="45720" rtlCol="0" anchor="t">
            <a:normAutofit/>
          </a:bodyPr>
          <a:lstStyle/>
          <a:p>
            <a:pPr marL="0" indent="0">
              <a:buNone/>
            </a:pPr>
            <a:r>
              <a:rPr lang="en-US">
                <a:cs typeface="Calibri"/>
              </a:rPr>
              <a:t>Bib record found in review file</a:t>
            </a: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5" descr="Graphical user interface, text, application, email&#10;&#10;Description automatically generated">
            <a:extLst>
              <a:ext uri="{FF2B5EF4-FFF2-40B4-BE49-F238E27FC236}">
                <a16:creationId xmlns:a16="http://schemas.microsoft.com/office/drawing/2014/main" id="{C24F8D16-6BFC-413D-A43E-526B4A22F7B6}"/>
              </a:ext>
            </a:extLst>
          </p:cNvPr>
          <p:cNvPicPr>
            <a:picLocks noChangeAspect="1"/>
          </p:cNvPicPr>
          <p:nvPr/>
        </p:nvPicPr>
        <p:blipFill>
          <a:blip r:embed="rId2"/>
          <a:stretch>
            <a:fillRect/>
          </a:stretch>
        </p:blipFill>
        <p:spPr>
          <a:xfrm>
            <a:off x="812180" y="1883635"/>
            <a:ext cx="9879980" cy="4809873"/>
          </a:xfrm>
          <a:prstGeom prst="rect">
            <a:avLst/>
          </a:prstGeom>
        </p:spPr>
      </p:pic>
    </p:spTree>
    <p:extLst>
      <p:ext uri="{BB962C8B-B14F-4D97-AF65-F5344CB8AC3E}">
        <p14:creationId xmlns:p14="http://schemas.microsoft.com/office/powerpoint/2010/main" val="2950386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a:t>Find item barcodes not starting with A113</a:t>
            </a:r>
            <a:endParaRPr lang="en-US">
              <a:cs typeface="Calibri Light"/>
            </a:endParaRP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516565" y="1305974"/>
            <a:ext cx="10515600" cy="5366911"/>
          </a:xfrm>
        </p:spPr>
        <p:txBody>
          <a:bodyPr vert="horz" lIns="91440" tIns="45720" rIns="91440" bIns="45720" rtlCol="0" anchor="t">
            <a:normAutofit/>
          </a:bodyPr>
          <a:lstStyle/>
          <a:p>
            <a:pPr marL="0" indent="0">
              <a:buNone/>
            </a:pPr>
            <a:r>
              <a:rPr lang="en-US" dirty="0">
                <a:cs typeface="Calibri"/>
              </a:rPr>
              <a:t>ITEM LOCATION equal to </a:t>
            </a:r>
            <a:r>
              <a:rPr lang="en-US" dirty="0" err="1">
                <a:cs typeface="Calibri"/>
              </a:rPr>
              <a:t>mmmo</a:t>
            </a:r>
            <a:endParaRPr lang="en-US" dirty="0">
              <a:cs typeface="Calibri"/>
            </a:endParaRPr>
          </a:p>
          <a:p>
            <a:pPr marL="0" indent="0">
              <a:buNone/>
            </a:pPr>
            <a:r>
              <a:rPr lang="en-US" dirty="0">
                <a:cs typeface="Calibri"/>
              </a:rPr>
              <a:t>AND NOT  ITEM BARCODE matches A113</a:t>
            </a:r>
          </a:p>
          <a:p>
            <a:pPr marL="0" indent="0">
              <a:buNone/>
            </a:pP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5" descr="Table&#10;&#10;Description automatically generated">
            <a:extLst>
              <a:ext uri="{FF2B5EF4-FFF2-40B4-BE49-F238E27FC236}">
                <a16:creationId xmlns:a16="http://schemas.microsoft.com/office/drawing/2014/main" id="{4ADE4703-5B13-4144-9793-E7D487DD2623}"/>
              </a:ext>
            </a:extLst>
          </p:cNvPr>
          <p:cNvPicPr>
            <a:picLocks noChangeAspect="1"/>
          </p:cNvPicPr>
          <p:nvPr/>
        </p:nvPicPr>
        <p:blipFill>
          <a:blip r:embed="rId2"/>
          <a:stretch>
            <a:fillRect/>
          </a:stretch>
        </p:blipFill>
        <p:spPr>
          <a:xfrm>
            <a:off x="619357" y="2196340"/>
            <a:ext cx="10590150" cy="4090159"/>
          </a:xfrm>
          <a:prstGeom prst="rect">
            <a:avLst/>
          </a:prstGeom>
        </p:spPr>
      </p:pic>
    </p:spTree>
    <p:extLst>
      <p:ext uri="{BB962C8B-B14F-4D97-AF65-F5344CB8AC3E}">
        <p14:creationId xmlns:p14="http://schemas.microsoft.com/office/powerpoint/2010/main" val="1446784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a:t>Find item barcodes not starting with A113</a:t>
            </a:r>
            <a:endParaRPr lang="en-US">
              <a:cs typeface="Calibri Light"/>
            </a:endParaRP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91088"/>
            <a:ext cx="10515600" cy="5366911"/>
          </a:xfrm>
        </p:spPr>
        <p:txBody>
          <a:bodyPr vert="horz" lIns="91440" tIns="45720" rIns="91440" bIns="45720" rtlCol="0" anchor="t">
            <a:normAutofit/>
          </a:bodyPr>
          <a:lstStyle/>
          <a:p>
            <a:pPr marL="0" indent="0">
              <a:buNone/>
            </a:pPr>
            <a:r>
              <a:rPr lang="en-US">
                <a:cs typeface="Calibri"/>
              </a:rPr>
              <a:t>Found barcode A 11360957697</a:t>
            </a:r>
            <a:endParaRPr lang="en-US" dirty="0">
              <a:cs typeface="Calibri"/>
            </a:endParaRPr>
          </a:p>
          <a:p>
            <a:pPr marL="0" indent="0">
              <a:buNone/>
            </a:pP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5" descr="Graphical user interface, table&#10;&#10;Description automatically generated">
            <a:extLst>
              <a:ext uri="{FF2B5EF4-FFF2-40B4-BE49-F238E27FC236}">
                <a16:creationId xmlns:a16="http://schemas.microsoft.com/office/drawing/2014/main" id="{C161EBBD-A404-48A8-8E60-07F39CC89AC6}"/>
              </a:ext>
            </a:extLst>
          </p:cNvPr>
          <p:cNvPicPr>
            <a:picLocks noChangeAspect="1"/>
          </p:cNvPicPr>
          <p:nvPr/>
        </p:nvPicPr>
        <p:blipFill>
          <a:blip r:embed="rId2"/>
          <a:stretch>
            <a:fillRect/>
          </a:stretch>
        </p:blipFill>
        <p:spPr>
          <a:xfrm>
            <a:off x="838199" y="1948410"/>
            <a:ext cx="10171699" cy="4466678"/>
          </a:xfrm>
          <a:prstGeom prst="rect">
            <a:avLst/>
          </a:prstGeom>
        </p:spPr>
      </p:pic>
    </p:spTree>
    <p:extLst>
      <p:ext uri="{BB962C8B-B14F-4D97-AF65-F5344CB8AC3E}">
        <p14:creationId xmlns:p14="http://schemas.microsoft.com/office/powerpoint/2010/main" val="5164669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item barcodes that are not 12 </a:t>
            </a:r>
            <a:r>
              <a:rPr lang="en-US"/>
              <a:t>characters</a:t>
            </a:r>
            <a:endParaRPr lang="en-US" dirty="0">
              <a:cs typeface="Calibri Light"/>
            </a:endParaRP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91088"/>
            <a:ext cx="10515600" cy="5366911"/>
          </a:xfrm>
        </p:spPr>
        <p:txBody>
          <a:bodyPr vert="horz" lIns="91440" tIns="45720" rIns="91440" bIns="45720" rtlCol="0" anchor="t">
            <a:normAutofit/>
          </a:bodyPr>
          <a:lstStyle/>
          <a:p>
            <a:pPr marL="0" indent="0">
              <a:buNone/>
            </a:pPr>
            <a:r>
              <a:rPr lang="en-US">
                <a:cs typeface="Calibri"/>
              </a:rPr>
              <a:t>ITEM LOCATION equal to mmmo</a:t>
            </a:r>
            <a:endParaRPr lang="en-US" dirty="0">
              <a:cs typeface="Calibri"/>
            </a:endParaRPr>
          </a:p>
          <a:p>
            <a:pPr marL="0" indent="0">
              <a:buNone/>
            </a:pPr>
            <a:r>
              <a:rPr lang="en-US">
                <a:cs typeface="Calibri"/>
              </a:rPr>
              <a:t>AND NOT  ITEM BARCODE matches (?e).[12]</a:t>
            </a:r>
            <a:endParaRPr lang="en-US" dirty="0">
              <a:cs typeface="Calibri"/>
            </a:endParaRPr>
          </a:p>
          <a:p>
            <a:pPr marL="0" indent="0">
              <a:buNone/>
            </a:pP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5" descr="Table&#10;&#10;Description automatically generated">
            <a:extLst>
              <a:ext uri="{FF2B5EF4-FFF2-40B4-BE49-F238E27FC236}">
                <a16:creationId xmlns:a16="http://schemas.microsoft.com/office/drawing/2014/main" id="{41A882CE-CF76-4439-AA07-4885BA2F8534}"/>
              </a:ext>
            </a:extLst>
          </p:cNvPr>
          <p:cNvPicPr>
            <a:picLocks noChangeAspect="1"/>
          </p:cNvPicPr>
          <p:nvPr/>
        </p:nvPicPr>
        <p:blipFill>
          <a:blip r:embed="rId2"/>
          <a:stretch>
            <a:fillRect/>
          </a:stretch>
        </p:blipFill>
        <p:spPr>
          <a:xfrm>
            <a:off x="355096" y="2323889"/>
            <a:ext cx="11523667" cy="3576848"/>
          </a:xfrm>
          <a:prstGeom prst="rect">
            <a:avLst/>
          </a:prstGeom>
        </p:spPr>
      </p:pic>
    </p:spTree>
    <p:extLst>
      <p:ext uri="{BB962C8B-B14F-4D97-AF65-F5344CB8AC3E}">
        <p14:creationId xmlns:p14="http://schemas.microsoft.com/office/powerpoint/2010/main" val="1289087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dirty="0"/>
              <a:t>Find item barcodes not starting with A113</a:t>
            </a:r>
            <a:endParaRPr lang="en-US" dirty="0">
              <a:cs typeface="Calibri Light"/>
            </a:endParaRP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91088"/>
            <a:ext cx="10515600" cy="5366911"/>
          </a:xfrm>
        </p:spPr>
        <p:txBody>
          <a:bodyPr vert="horz" lIns="91440" tIns="45720" rIns="91440" bIns="45720" rtlCol="0" anchor="t">
            <a:normAutofit/>
          </a:bodyPr>
          <a:lstStyle/>
          <a:p>
            <a:pPr marL="0" indent="0">
              <a:buNone/>
            </a:pPr>
            <a:r>
              <a:rPr lang="en-US" dirty="0">
                <a:cs typeface="Calibri"/>
              </a:rPr>
              <a:t>Found barcode A 1135874  which is too short and wrong for our institution</a:t>
            </a:r>
          </a:p>
          <a:p>
            <a:pPr marL="0" indent="0">
              <a:buNone/>
            </a:pP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6" descr="Table&#10;&#10;Description automatically generated">
            <a:extLst>
              <a:ext uri="{FF2B5EF4-FFF2-40B4-BE49-F238E27FC236}">
                <a16:creationId xmlns:a16="http://schemas.microsoft.com/office/drawing/2014/main" id="{E54392F0-0419-44DA-BAB1-6D8BF9CBEA49}"/>
              </a:ext>
            </a:extLst>
          </p:cNvPr>
          <p:cNvPicPr>
            <a:picLocks noChangeAspect="1"/>
          </p:cNvPicPr>
          <p:nvPr/>
        </p:nvPicPr>
        <p:blipFill>
          <a:blip r:embed="rId2"/>
          <a:stretch>
            <a:fillRect/>
          </a:stretch>
        </p:blipFill>
        <p:spPr>
          <a:xfrm>
            <a:off x="693002" y="1959517"/>
            <a:ext cx="9908323" cy="4694437"/>
          </a:xfrm>
          <a:prstGeom prst="rect">
            <a:avLst/>
          </a:prstGeom>
        </p:spPr>
      </p:pic>
    </p:spTree>
    <p:extLst>
      <p:ext uri="{BB962C8B-B14F-4D97-AF65-F5344CB8AC3E}">
        <p14:creationId xmlns:p14="http://schemas.microsoft.com/office/powerpoint/2010/main" val="344750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EDF-7A06-4317-9456-9CF87D822895}"/>
              </a:ext>
            </a:extLst>
          </p:cNvPr>
          <p:cNvSpPr>
            <a:spLocks noGrp="1"/>
          </p:cNvSpPr>
          <p:nvPr>
            <p:ph type="title"/>
          </p:nvPr>
        </p:nvSpPr>
        <p:spPr/>
        <p:txBody>
          <a:bodyPr/>
          <a:lstStyle/>
          <a:p>
            <a:r>
              <a:rPr lang="en-US"/>
              <a:t>Find item barcodes not starting with A113</a:t>
            </a:r>
            <a:endParaRPr lang="en-US">
              <a:cs typeface="Calibri Light"/>
            </a:endParaRPr>
          </a:p>
        </p:txBody>
      </p:sp>
      <p:sp>
        <p:nvSpPr>
          <p:cNvPr id="3" name="Content Placeholder 2">
            <a:extLst>
              <a:ext uri="{FF2B5EF4-FFF2-40B4-BE49-F238E27FC236}">
                <a16:creationId xmlns:a16="http://schemas.microsoft.com/office/drawing/2014/main" id="{8215DC7C-321F-4559-BE18-BE5C65105105}"/>
              </a:ext>
            </a:extLst>
          </p:cNvPr>
          <p:cNvSpPr>
            <a:spLocks noGrp="1"/>
          </p:cNvSpPr>
          <p:nvPr>
            <p:ph idx="1"/>
          </p:nvPr>
        </p:nvSpPr>
        <p:spPr>
          <a:xfrm>
            <a:off x="838200" y="1491088"/>
            <a:ext cx="10515600" cy="2367758"/>
          </a:xfrm>
        </p:spPr>
        <p:txBody>
          <a:bodyPr vert="horz" lIns="91440" tIns="45720" rIns="91440" bIns="45720" rtlCol="0" anchor="t">
            <a:normAutofit/>
          </a:bodyPr>
          <a:lstStyle/>
          <a:p>
            <a:pPr marL="0" indent="0">
              <a:buNone/>
            </a:pPr>
            <a:r>
              <a:rPr lang="en-US" dirty="0">
                <a:cs typeface="Calibri"/>
              </a:rPr>
              <a:t>Found barcode A 1135874  which is too short!</a:t>
            </a:r>
          </a:p>
          <a:p>
            <a:pPr marL="0" indent="0">
              <a:buNone/>
            </a:pPr>
            <a:r>
              <a:rPr lang="en-US" dirty="0">
                <a:cs typeface="Calibri"/>
              </a:rPr>
              <a:t>Pull the book from the shelve to find correct barcode</a:t>
            </a:r>
          </a:p>
          <a:p>
            <a:pPr marL="0" indent="0">
              <a:buNone/>
            </a:pPr>
            <a:r>
              <a:rPr lang="en-US" dirty="0">
                <a:cs typeface="Calibri"/>
              </a:rPr>
              <a:t>And fix it in the item record</a:t>
            </a:r>
          </a:p>
          <a:p>
            <a:pPr marL="0" indent="0">
              <a:buNone/>
            </a:pPr>
            <a:r>
              <a:rPr lang="en-US" dirty="0">
                <a:cs typeface="Calibri"/>
              </a:rPr>
              <a:t>Complete barcode would be A1135847191</a:t>
            </a:r>
          </a:p>
          <a:p>
            <a:pPr marL="0" indent="0">
              <a:buNone/>
            </a:pP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cs typeface="Calibri"/>
            </a:endParaRPr>
          </a:p>
        </p:txBody>
      </p:sp>
      <p:pic>
        <p:nvPicPr>
          <p:cNvPr id="5" name="Picture 4"/>
          <p:cNvPicPr>
            <a:picLocks noChangeAspect="1"/>
          </p:cNvPicPr>
          <p:nvPr/>
        </p:nvPicPr>
        <p:blipFill>
          <a:blip r:embed="rId2"/>
          <a:stretch>
            <a:fillRect/>
          </a:stretch>
        </p:blipFill>
        <p:spPr>
          <a:xfrm>
            <a:off x="7207018" y="471488"/>
            <a:ext cx="4174446" cy="2323170"/>
          </a:xfrm>
          <a:prstGeom prst="rect">
            <a:avLst/>
          </a:prstGeom>
        </p:spPr>
      </p:pic>
      <p:pic>
        <p:nvPicPr>
          <p:cNvPr id="6" name="Picture 5"/>
          <p:cNvPicPr>
            <a:picLocks noChangeAspect="1"/>
          </p:cNvPicPr>
          <p:nvPr/>
        </p:nvPicPr>
        <p:blipFill>
          <a:blip r:embed="rId3"/>
          <a:stretch>
            <a:fillRect/>
          </a:stretch>
        </p:blipFill>
        <p:spPr>
          <a:xfrm>
            <a:off x="7349944" y="2794657"/>
            <a:ext cx="3785903" cy="3961175"/>
          </a:xfrm>
          <a:prstGeom prst="rect">
            <a:avLst/>
          </a:prstGeom>
        </p:spPr>
      </p:pic>
    </p:spTree>
    <p:extLst>
      <p:ext uri="{BB962C8B-B14F-4D97-AF65-F5344CB8AC3E}">
        <p14:creationId xmlns:p14="http://schemas.microsoft.com/office/powerpoint/2010/main" val="1462438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dirty="0"/>
              <a:t>Conference Presentations</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1900" dirty="0"/>
              <a:t>Cleanup/Maintenance Task You Can Do – No SQL Necessary, </a:t>
            </a:r>
          </a:p>
          <a:p>
            <a:pPr marL="0" indent="0">
              <a:buNone/>
            </a:pPr>
            <a:r>
              <a:rPr lang="en-US" sz="1900" dirty="0"/>
              <a:t>	</a:t>
            </a:r>
            <a:r>
              <a:rPr lang="en-US" sz="1900" dirty="0" err="1"/>
              <a:t>Presentter</a:t>
            </a:r>
            <a:r>
              <a:rPr lang="en-US" sz="1900" dirty="0"/>
              <a:t> Engagement 9:45-10:30 am; Fri, April 08</a:t>
            </a:r>
          </a:p>
          <a:p>
            <a:pPr marL="0" indent="0">
              <a:buNone/>
            </a:pPr>
            <a:r>
              <a:rPr lang="en-US" sz="1900" dirty="0"/>
              <a:t>	Alison </a:t>
            </a:r>
            <a:r>
              <a:rPr lang="en-US" sz="1900" dirty="0" err="1"/>
              <a:t>Pruntel</a:t>
            </a:r>
            <a:r>
              <a:rPr lang="en-US" sz="1900" dirty="0"/>
              <a:t>; Bee </a:t>
            </a:r>
            <a:r>
              <a:rPr lang="en-US" sz="1900" dirty="0" err="1"/>
              <a:t>Bornheimer</a:t>
            </a:r>
            <a:endParaRPr lang="en-US" sz="1900" dirty="0"/>
          </a:p>
          <a:p>
            <a:pPr marL="0" indent="0">
              <a:buNone/>
            </a:pPr>
            <a:endParaRPr lang="en-US" sz="1900" dirty="0"/>
          </a:p>
          <a:p>
            <a:pPr marL="0" indent="0">
              <a:buNone/>
            </a:pPr>
            <a:r>
              <a:rPr lang="en-US" sz="1900" dirty="0"/>
              <a:t>Get &amp; Transform Part II, 1:15 – 2:00; Fri, April 08, 2022</a:t>
            </a:r>
          </a:p>
          <a:p>
            <a:pPr marL="0" indent="0">
              <a:buNone/>
            </a:pPr>
            <a:r>
              <a:rPr lang="en-US" sz="1900" dirty="0"/>
              <a:t>	Julie Cole</a:t>
            </a:r>
          </a:p>
          <a:p>
            <a:pPr marL="0" indent="0">
              <a:buNone/>
            </a:pPr>
            <a:endParaRPr lang="en-US" sz="1900" dirty="0"/>
          </a:p>
          <a:p>
            <a:pPr marL="0" indent="0">
              <a:buNone/>
            </a:pPr>
            <a:r>
              <a:rPr lang="en-US" sz="1900" dirty="0"/>
              <a:t>Lunchtime Learning:  Using Create lists to Import Records, 12:45-1:15 Wed, April 06</a:t>
            </a:r>
          </a:p>
          <a:p>
            <a:pPr marL="0" indent="0">
              <a:buNone/>
            </a:pPr>
            <a:r>
              <a:rPr lang="en-US" sz="1900" dirty="0"/>
              <a:t>	Innovative; </a:t>
            </a:r>
            <a:r>
              <a:rPr lang="en-US" sz="1900" dirty="0" err="1"/>
              <a:t>Nazee</a:t>
            </a:r>
            <a:r>
              <a:rPr lang="en-US" sz="1900" dirty="0"/>
              <a:t> Depp</a:t>
            </a:r>
          </a:p>
          <a:p>
            <a:pPr marL="0" indent="0">
              <a:buNone/>
            </a:pPr>
            <a:endParaRPr lang="en-US" sz="1900" dirty="0"/>
          </a:p>
          <a:p>
            <a:pPr marL="0" indent="0">
              <a:buNone/>
            </a:pPr>
            <a:r>
              <a:rPr lang="en-US" sz="1900" dirty="0"/>
              <a:t>Getting the Most Out of Your Data using Simply Reports and SQL,</a:t>
            </a:r>
          </a:p>
          <a:p>
            <a:pPr marL="0" indent="0">
              <a:buNone/>
            </a:pPr>
            <a:r>
              <a:rPr lang="en-US" sz="1900" dirty="0"/>
              <a:t>	Presenter Engagement 11:30-12:15; </a:t>
            </a:r>
            <a:r>
              <a:rPr lang="en-US" sz="1900" dirty="0" err="1"/>
              <a:t>Thur</a:t>
            </a:r>
            <a:r>
              <a:rPr lang="en-US" sz="1900" dirty="0"/>
              <a:t>, April 07</a:t>
            </a:r>
          </a:p>
          <a:p>
            <a:pPr marL="0" indent="0">
              <a:buNone/>
            </a:pPr>
            <a:r>
              <a:rPr lang="en-US" sz="1900" dirty="0"/>
              <a:t>	Innovative:  Jason Boland</a:t>
            </a:r>
          </a:p>
          <a:p>
            <a:pPr marL="0" indent="0">
              <a:buNone/>
            </a:pPr>
            <a:endParaRPr lang="en-US" sz="1900" dirty="0"/>
          </a:p>
          <a:p>
            <a:pPr marL="0" indent="0">
              <a:buNone/>
            </a:pPr>
            <a:endParaRPr lang="en-US" sz="1900" dirty="0"/>
          </a:p>
          <a:p>
            <a:pPr marL="0" indent="0">
              <a:buNone/>
            </a:pPr>
            <a:endParaRPr lang="en-US" sz="1900" dirty="0"/>
          </a:p>
          <a:p>
            <a:pPr marL="0" indent="0">
              <a:buNone/>
            </a:pPr>
            <a:r>
              <a:rPr lang="en-US" sz="1900" dirty="0"/>
              <a:t>	</a:t>
            </a:r>
          </a:p>
          <a:p>
            <a:pPr marL="0" indent="0">
              <a:buNone/>
            </a:pPr>
            <a:endParaRPr lang="en-US" sz="1900" dirty="0"/>
          </a:p>
          <a:p>
            <a:endParaRPr lang="en-US" sz="1500" dirty="0"/>
          </a:p>
          <a:p>
            <a:pPr lvl="1"/>
            <a:endParaRPr lang="en-US" dirty="0"/>
          </a:p>
          <a:p>
            <a:pPr lvl="1"/>
            <a:endParaRPr lang="en-US" dirty="0"/>
          </a:p>
          <a:p>
            <a:endParaRPr lang="en-US" dirty="0"/>
          </a:p>
        </p:txBody>
      </p:sp>
    </p:spTree>
    <p:extLst>
      <p:ext uri="{BB962C8B-B14F-4D97-AF65-F5344CB8AC3E}">
        <p14:creationId xmlns:p14="http://schemas.microsoft.com/office/powerpoint/2010/main" val="22730611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Training Resources for Create Lists</a:t>
            </a:r>
            <a:endParaRPr lang="en-US"/>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r>
              <a:rPr lang="en-US">
                <a:latin typeface="Arial"/>
                <a:cs typeface="Arial"/>
              </a:rPr>
              <a:t>Innovative Sierra Training Website</a:t>
            </a:r>
            <a:endParaRPr lang="en-US"/>
          </a:p>
          <a:p>
            <a:pPr lvl="3"/>
            <a:endParaRPr lang="en-US"/>
          </a:p>
          <a:p>
            <a:pPr lvl="1"/>
            <a:r>
              <a:rPr lang="en-US">
                <a:hlinkClick r:id="rId2"/>
              </a:rPr>
              <a:t>Sierra Manual – web based access password free</a:t>
            </a:r>
            <a:endParaRPr lang="en-US"/>
          </a:p>
          <a:p>
            <a:pPr lvl="2"/>
            <a:r>
              <a:rPr lang="en-US">
                <a:hlinkClick r:id="rId3"/>
              </a:rPr>
              <a:t>Create Lists</a:t>
            </a:r>
            <a:endParaRPr lang="en-US"/>
          </a:p>
          <a:p>
            <a:pPr lvl="1"/>
            <a:endParaRPr lang="en-US"/>
          </a:p>
          <a:p>
            <a:endParaRPr lang="en-US"/>
          </a:p>
          <a:p>
            <a:endParaRPr lang="en-US"/>
          </a:p>
          <a:p>
            <a:endParaRPr lang="en-US"/>
          </a:p>
          <a:p>
            <a:endParaRPr lang="en-US"/>
          </a:p>
        </p:txBody>
      </p:sp>
      <p:sp>
        <p:nvSpPr>
          <p:cNvPr id="4" name="AutoShape 2" descr="data:image/png;base64,iVBORw0KGgoAAAANSUhEUgAABkAAAAHlCAIAAAAiGKcjAAAAAXNSR0IArs4c6QAAAARnQU1BAACxjwv8YQUAAAAJcEhZcwAADsQAAA7EAZUrDhsAAP+lSURBVHhe7J0FYBzH1fj3mFFHku7EjJZtmZkZwk2atmn7lfvv9xVSStMmTZM00KQNNWmgAQcMMTMILMuymBnudKRj5oX/7N1Jlm3ZluykTdr95aws787MmzfvvZ2ZJWEYBhF82YjAcDAUJsqOgICAgICAgICAgICAgABAo1KZDDqJRIqvE9wSCIqgKAbD4A8KViMRhE6jk8kQg079t+ctEcD68hEKR0LhcHyFgICAgICAgICAgICAgICAiGHdBhiGoShitZiGtWoeXxAMWFwOA4IyQgiTyckRCNh56VIWkwZylkIm/7symAhgfckIR+BQmOh7RUBAQEBAQEBAQEBAQEBwNXQajcmgx1duFeBxk0hXR0smttxmgAxBkPA0uqSAe1GpVDp9xmkJhUL+QEAkFMbXpwOG2WzW06ePBV0mCo+RkiwI+zp8Lgd4zISkHK58qVSSr5AIfWG0orpr3dJsAY/9b4lhEQGsLxMIggZCIRTFO/IREBAQEBAQEBAQEBAQEPwHg0Uhk8nx9WlAgiAmg0GjUePrXzxGR0ddLheCIGD5xgEZOp2emZnJZDLj69PD5/N7vB6FXB5fvxngGWw2c+WxPd2DQ+Ggd+GCVJEo4AmaOQzJ6EhfamohT6Icc2UabQKbzdXea12zKG3HhlkcNuNf39ON8oc//CG+OD28Xt97H3zc2tael5tDo9HiWz8HRtSa7p4+kVDIuO3o6bW43e5zldWf7P30kz2fHj56or2ji0Qmp6iUYFckEqk6X5OiUs2oklwPIApHjp1obmkrKsy//dINR8JwVMoJCAgICAgICAgICAgICP6z0ekNOp0uISFhRu45gqIM+i0GK4ALHw6HA4FAJBIBC4BQKAT+gtWJBXAYhUKJHX8LaDQacKnY1QAwDINrgr8TxFZjf8ViMYPBiJ85PcCJ4LJcLje+fkNAekOh4Kkzhwb7WsgUuj+Epit5JCxotdloNI5e51UkptDI/o5B174TGp3BlJWhxCCMRSclykQknPh1bo3Wto6/vvya3e7ISE+bTnxpZgGsYDB47MSpmtq6eeVzMjPSb6fMbg6GGYxjHo9HIODfQq+56wEE8fTZyjfe/Ofg0DCEkRIVchKZ5HS6GpqajGOmRLl8974Dff2DixYuoFBuN4AFsuvTA4dPnj7bPzAEKl5hQT79VmsRAO9nGIFvHKC9FnAWOGWGwTjUOlJx+PCgJDOT+9kHD29ExO/1h1EanTpeCyI+jx8m0WiUq6sF7LdbPDCTSf+3jb69dUx7f/CDI8x589P45C/Es7vPPLrznku531mSFN8wDZCgz+vHVW4IhvDiIZHQkN/jD+JbQmGYRKdfXWQY0PcIRKZMpBlDQ0G/PxC9CEJm0C4rk4jf4wtErwNRqNSrMgkGO0PYJBkZB4mE/IEIGT/h88lWNOIHjwXRrknaVNj6Dx46PcxJzRAyplfKSNAfCMJkOm06VRUNBcDBEI06vO+Nw07FLBU/vuNm9H/y+lEXLzNFMq2KDUrZF0IpZDTg9weDeImMly+Fdrkgr0/IO1R3eM+5Zi0sSZPxppWyOJrDb+275EkpTWPHN0xB/543T4SSShKn1S5PCwyBA8EwGah+LOz1I9RrhewmTJQLBQkHKj/dradIEiW8CcnG4LDfH4KoVFBh4ptuzmWBH+uo3Xu6U5SVKpxUWeIg/q6LR86O0FMTxQwqUJsBFNSE6QjqNICD/spDhzyMJLloZq/+bp+eQ2/u74hkFyhnZrLNiLCj/typlqAoVcKdbnl7+g7uPTeakJXBn6mETIV34PC+w21oboGchqERnw+oUbyWRTAggKDOAM3qB5qBRptc43CpwHURlYSEgeaIkGk31Hv2S+++U+XPLFGx4htiBMeGjx04a09MTuIwSaC2ByIk6rWN7WX8o90HTzbRVckiBj75xW2CIRGgWECNi2mVCDKFuv9cQIIeL2h4IgiJTB3XYygc8QcjwKaNZSOuCoC6jz5b+MrmaaLti2BRNQgOB05O0B/EyFdoxRm1FwQEBAQE1wd4shcv1tU3NM0qLb2F3jPUW4pX+HHTN2iz2QJRgCtNpVJRFHW73T7QVEf3wjBwRZm33OXFYrGAC4bDYZFIlJqa6nA4Ym5+LBoEdoErgy1gFSxIJJKZ9sCaaQCroaHu7NmzIQwiMXjAv0uWU+CIC7R3KDAYvDSFIi0cdkVQBVuQw2bSxAIGl8XEyGyFhMdiUmdg2E7F62++o9Xp7Q5H2axSHu/mDzyDHHc6XXv3H6ysrtm2eeOyJYs+1+5XAFCWxYUF4Uikb2DQ7fHESvQ2cbncu/fuP19zYfnyJT//v//3x8ce+cXPfvLH3z/y61/+bNOG9V3dvU8/9wKoHrG+fLcJkPWDh49Vna/JzMgom1XS1t656+PdVpstvnvmIECQZzJ4EBw8PKKuqKw6feZcX1//Z5IoQMjQ0dRtwmPOUdyDjY2DzvjK7eJtPrp73wVtML4Krt7x6QcHm4yXN0ygP/3UN/6w2xD6UvZH+8KN2p1h5XJpBy4dP3amsake/Lp0oQgulobGs5XRLdXH9u+t6hp1x46NYxvqrK6o6Bl1xdchzG8bOH++5nwdOKVi9/6aQYMntsOlG6w6ery6sam2uvrE+cYhB643L+PpPfTRwZpRf3x1Evahjv0Hzo0CZz++4TMmbO4+fOBY49iE7N8Q8BAzew5b3YlDu2uM6HTOCtsaKk6d7jTB0zr6lgn1n9l3qHrAqu8/unf/0dpLl2IlfqHm9IWG5h6d72Z3tzYdrTRJt93/1Z1zk1i33IMb9miHR3ReePpJ9RhGutX2W8gav0ldWdvp8MHB4eo9J7pC8c3Tx91Wc3JvpSaCRG9+9ROg1oGWg0fqtMHITJ5Nd+aTTw402ONrNzxzfOfI0V376genqCNR3CM9fUZvfOXLwExy61/GdR4KDvo1ap03AMfXp0n8aqhD13nhYqyWHd9zvEltCUOQo/HcsT3VOiQmVHG0pz78+FAj3vKaui7t3l9lBJbmDblpJoaMtfsOV6pvtTGHfYYhzZhv2g1y2KNvr2+oqa2ri2qVukv1Z883js28yl1BxKkeHAaKKb46Ne6RplNHKprqa6pP1XYaYpURhfU9LZUNfb6oRYGhyFhv24ULF/Fnqzn+4cFatckXPRcKmtT1sbav5tyRyoYecxhvPCO+7vPHTnTo/ZOT7xs+fXDP0d7rtEewRzcyovPMQK0REBAQ/NficDgGBoeAV9vd3RPfNG0i8BXN5/QJh8N2u93j8bhcLrBgNpu9Xi94EqvVCra43W6wDJz9Gfnm1wJO5/P5aWlpEokkOzubQsH7BIhEolhfM7AXrH4mMZCbEgx6KyoOe7wBlMx1+hEYD5+hKIZEYNRmdpNpFDqNFY5gNDozTZWcnCgLBUMojAWDaEunNhK5XX+8fO7s5KTEooJ8DucGr64vM90Altlsef/Dj6uqL2xct3bF8qUs1pUv8j4fxGJRdlZGMBjs7esHghLfeqsAIWjr6Gjr6Ny0Yd32LZtSVMpYRJZCIctl0o3r14iEAo/HC8MzND2nAoaRA3j06kJxUeGDD9z39QfvX7VyWXNL275PDzkct2IhAtlFkJnVELVGc+LkKX8gSKZQzlVUg5of33F7+PrOHKwYmrAzLXUH99cb4yu3iaWv18HJn581IbnG9kGnMKcsdQpRlsz+yi8eXJ5wbU8Egs8Zn7qjoqIlULBg3aoVa8BvXiaLjpcCN6N8bXTL2jXz+bramg5T/Pjh1jNnzp2sqGnXxX0AAJDm/tZOUkL+avyUlWuTLZUX20xAqgK6xgsNzswl4FJrVy1IChtrm0dg+LLkm3vVdm7mgmxOfH0SvMT0xYtnyaLfxfgciOhHLSF+blni5zSWnp8/d+HyooTpvMHw21yWILs0U/xZdbGZGu9QhxFSFuby8BVO1sKF0cJasWb10vIM2lDjxVMNuuhx18VocjFYPP5t9uIMWTsbmzptoek335a+5opm/czjHpgvFKQLBTQGzTg8RhIpZt7IsTOK5i4tkU/djQTxGyw2VkZWEn1GIiqZvWLFolghTBfF/FVL85Ku12nJ3FR1vu/W36QQ3Iiwz93a3Glz31okhsQRKhcsj9ayVasyg611PZb4nusjSs1btrhEfNtNIU1csHRBqeJW+zNG7H31LQOO6X4e2VhfcVEXSZizaGms1VizavmSshzRbb4VDZpa6xq7nTeMCpm6znaS5q4Gemy+zK/p0AZQDAoFNN2j3qz8XF400A6apyBKLVi4NKruVs5mampbBqMvWGytNTWDwvl427d6ZR7FUHepy3m9OD4zcfaiZfNV16nsIdtM1RoBAQHBfy0azajT5RKLRafPnpupnw48aPT2+nCQosRXxlcBseXYxluGwWCoVCoWiwWeUyQSJScnk6OAK8fiVv+a6BXAYhl1OkYDXrtJN+o0acN+GxmLoFiEQqMGwyiHzw4EXD6fJ+CPREIIjCAoiRKKwH633aAx2qwTHRRuEdCqfvuhr+/YtoXPm5bFO60AlsVi/eDDT1pb23du3wJ8GDb7XxG9AoDCSxCLszIzgsFQZ1eP2xPvo3FrhMPhxqaWvJyc0pJiKvUKLzQUCv/zvV1G41h8/fYAVevd93dVVp3Py82+c8c2hVwm4PO3btqwZNGC5ta2Dz76xOe73rvxGzGjEC8Q96GhEaVSuWrl8pXLlxUW5ff09N1mkPhzxt/ZpkaUc0r547rA03dpCM5cUDylRc1RzV5VnsUhOuf/qwkMDww4EmYtylFeVS7CxLjDz5BkZQnJAU+8j4dldKjXzlm1aVuuILYBB0HVI2aKQpnMxCsiL2VBLsup15sCXo16NCKeXSAHzjeFLc5WJsCageEJufVrWkcCqrmFgqkaDKYgISM9mfs5xTQ95mGDP7VMxcEH9XweMOUpaZmJ7JsLNBoeM6oheUoCl/W5Sr+mqcMiLCpPvib+ROcmp5YuSqPp2jrV8U3/EaARr8NCYdHpNI/BERYoZPHtM4AuSVRlJvOm7EsecHl0DnKhSsSc2bAzrjIrK0M2oyF0/NScDJng8+0iTfA5QGIKpIJYUTNoEArB0fk1bgxLLM/KSOLc9owHFLYiIy2J9y+ZNGC4sqI/KJ83PzuBy4xVBjKFmiCTsj//F1JOjTkgSMsArReDzWFCPi/uGvRfaIAkmekJ4w9DpanyChL5LDxPGdLCNB4w6J1BCDKCtoxdMD/a9jH4BZkKzDLQ4biOWUXjq9IzU0XEOzYCAgKC2yIUDvf2DyiVyYsWLbDZ7F3d3fEd0wVDbi8GBNqJqwAOdWwhfsStAq6AIIjNZotEIiQSKRAI2O322JhEAIcTf1t/+2Gy6TBm6BfyWUlytphPSlXysjJEZDLJ5/b4nGY0YkNDZqOmzefxQCQqX8AOhQNYJCzgMOikCBXz93XNtFCuhk6jpaenikTCaSb25nNguT2eT/Z82trWMWtWyexZpV6vF2TutYCMZjJvfRZ6UHIejzcYDF31C4XC4MrgqnaH02a1icXiW54Pyx8I7N67f8nihbk52ZOfE0jP8ZNnRrU6gYCfIBaDn1KZVFpaDO4bP2ImgIS8/e4HlxoaJZKE/3no61KpJHYv8NgpKpVxzNTW3jE0PDxv7twZzSAGqkh4GrbsBKA+dHV1y2TStNQUKpUaCoY0Gk1+Xu70bor5neqRUSwh3P76Pz8+cuLcpRZdammpMNC9629vftpm8dkGLlTWOeyDBw8frRnyBYydlZVNQa40laN977l9oaySkQ8fe3VfxZmzFTbBnIIkJp4B1q5333nno/0nwcb6Fk/B4jRN7blD5zWKvBRezPL2ai41G4Rz5+YK428snb2tl8zc5UuyeWQSZKn/xc/+7/Gn/vb22+8cPUNbflep49ij335Tt2hZIR8PKDjPPPn7n/zq8Vfffmf3PnjZA3PwUIm77g93vupbnlvxs83P1YWL08N//+br7hWFdb/Y+ESFI3/WXLnxw7V3/+8bb7wFrtkFJc8pyGJP1bcmYh3426Pf/8Vj+K3/+W539h3rUpgQ5Gl68oHXnEuWGv624sFfvwN26VNWLkwXUUhw36l3d53WiZ3HH/zur197/a1Pq9uTZ61IE02+tK/76GlnwZrc/ifXf+MxcO55l2xRcSaHHs2HkO7jx3/9s0eefv3td/YMJJA6dlXrE4oKFMAZNRz62cZvPgGOf/ticNHSIvHwG3f+b3XpxkWSmKNqP/XLr/yGsuzu9Csj14Zzz/3gJ7/8y8vvvP/RbuHyr+aNf0rVfPTh9Q89Dq52wSdMsjbXclZ/Z4mkbe9rrxwzFpRkc/GHQfVNn/76nZqsvAIJZ3T/W0dHYGm20NnUpueVzc0T0a9f1d29zV0hRVmRCu86x1dmz8pL5rLo+sEB4CIpRHiYC+mvrbWwcouyRLHaTCFrOvtpCbKAaWQokriiMDE6lwiJFbF0DRvR5ILM6DxCXnV/ow4qn58tolEgn6X27JHDFfUNTS1NLWOS2dlwf+vhs+3c1GQBPnVReLjz/IED5y42tTQ0GURzcsT4+YNHD1TpRKLhw7vPdBg5jEhT5YVRvkB9dO+pNg1DmCr3tLx/4MyFS83gmj3miCwxecKdc47pOwyRufkZPCYVjQRbT+7eX9EADmto6g+mFqbG4066k7sOna5rbGjqMHv97mCYpczJEjJ8o1XHGg0mdffZs9V1jS3ddkE+z3Pm6MFTF5rA6aG0whT8dEvN4ePnDYKiNH7QaTlz5iKDYjt37FxlXVNTxwDET0uK5xSEhoMD7T3slOw0GcgUe3eTlp4gHaw5eLIGv1rg8sNAg2c+2X22vh5PCzyeFltXk46flp8ioY9U7d/TARVwuj/4OJpL3fbEPBWfOqEfdBcre2mla2cpKBGXeUBtE+VnJTEnCp3C47h7uwb8ojnZeM6aKj89duL8pfqm1mELkpSVxHJ17N19sssW8jrHOrp1bLk8gTd29K2DZxvxvG0YDmanypl0iqf96L42l1SZzI3Wj6Ches/pQU5ihojp6m8ZDopzU1m6QwcqR51e23BPc0uriZSRkzgx/t/W3Wxg8TjtVUfO1OJpj6QXqWBj1ekjF4bsEY+hpbV9yAQnJUXOH6lS8/iao3uPX2xp6LPK5Aq0+/R7x2rA0w45IXlyIocK9R9//5PKln6txaQZaW/p1nvCrtGu9gEjR6yS8I0nPgDFCm7R0mcjKRQKDp6Tg3vfOFCJC8AIhTJy6GgLnF6oZLmaKs5UDtJyU4UkDNb09lAU6cr4HFio09YzYOPl5qRy6SQMHdj7j4NV+Okto9TMXBk+UZpD3XPs8OHKS/hGPZ3WWdFKkygTuIbj7x1s9quKVCyvWTs4FkovyJhiDiwsYtENmVB5jlLMoA7uf+ekg5OuSgAPOnrs3YOn6/GH73cxkKFLR8912EKwebijacAO0iLgeKs/+eRoLV4unSZapjKBcc1cZSgc0QwMsnlY8/nKMzUNjS0dLlp6Bh5kju7tO/7ap+fB6Q1NPU5JerqAHvSOHjlcSxMqxDz8GF/HkQ/rjKLENCFedI6KT/aNkNLTpw7JjRweF5JOEzUzWeIZbh1FZEXXzoFl7vr08Hm9KCMdn4UqMtJ28dC5PnGmkk+jkkKelsqzg2R+opALKsjpXR+drMOztGGUVJolo1BIUMh6qaKiG6VpK44er211UxIZgTEfT5kpBWKImpsOvXuqjyGTS3ihCxM5M0bJUEqYEzkTtvX1mWjpeYHK9/dVgYsPIslJCi4L7T325vEmu9sx0Nfd2KznzMr2VO5vNtoH2+pOV4La0eIQlbLtLYcPHD/f0NLQ68kojlbWsL2/TwvLigrltAnDxF5/6uwIVrB6iYod1PaP2CjJpRlCYArFd4PmsWkYlhUUp7DG2i8cqBxIyI5VXl9nXcXhY9V1uFY0oGhfLdCniTJWWN/aaeelpw4c//BkLXhgLaskU0Yhw17H0LCRk5WZzGFG8No3wFFkRDU0NFa9572Tl0DauywRW3PlqWHG3FxJxGUZ0LkUWVDtrqNnG5obeowCsTyBH6zZu+dkm8njsvZ3tHXbeXkpwht2DlVXn+zhL9xeKr/2IFPV/mOtaFak7v19dWo6X4G3F/aGXbtO1jS2NHSMMuWgXPC4ktfZtgfU4WgNatCzynPFY8Oth45dNHj8tsHOlrZuPzM9Tcpwtp398FjVxYaW5p5RpihVJqAxfJp6NZxbmsqCYNDa2FlpebSWylbK3A1loP2OPwWJRMYFJQ5q62+10DKyM9w9zd0ubvmcDF60nCgk12DfiE9UWiiGx9SDDnZylkIYa8ZxvIPHDhzvhHLzZFSSz3zhzOEjsdaqzURXYtX7KzTjas0IpecmBepPnzp6tvZSU0tz1wBFXvgZTu1HQEBA8OXCYrGeOn2mvqHxwsW6ysrqc2cr1ZrRpUsWzSufe7GuvqW5tR5o09a2zs7u/oEBvd6gUimv6phyFRQy5RamwQpGCYfDWHQuaQaDweVyYRgGG4E3HXOowUYejzc953oKLBZLKBQC15RIJCAJgUBgdHQUbI/NdeX1eoE7T4oCHuDzngOro+2sxWwGN6JQMRaLIhAKnU6Xx2kJ+LwYRGHSWCQKBaOVchMWuT0BJODPVinoWDDgs8NBB4UcyS0siF/oljAaxz49cAjkhkIum04E5iYBLFBm7e2dh48eR1HUbLbUXWq4cPHSlL9zldUrli2Z6fT4McDFQbs+qtUax8am+plcbjd4ElDAETgik0pBQcbPnAl2u6O6pnZ++dzk5CsmqwZXy83JWrJoAagbsd+s0hLKrc7HtnvvfpAb4FGXLQU1bc7kRwViB4S+b2DQYBwb1eoWzi+P75gGGC6F0+0zCfJz774Dbe3tao22tbW9rq6+o7NLpze43K601JRpRADxAFbVobP94oXff+jezetXcXoOXDKyskrL5ixeMpvW2Yqs/s2v7p9VWLZ0ybJM8/mupK8++b/bc1USakBfd35APVKj3PboQ3esXCBzn9z/8ShvcZHYc+bIUTR/23cevGPD2pVK2yAjNzOg0xo8lKz81GgAC9N1dHQGFFvKkmmxeBY6VlvbTSlcPVdOJwWMr7+0i7n6xy/+8eHvfvuhomAXu6QY7j72ab9oy9pZfFLwwgfP7XeXPvnXp3/y/W/lmn7zwkf0eesLuWHN8feaekY71/3p/Z9smiuh6E9+0NTR17jsiV0/27ZQzg2ef6d3x9+e/uX/fPuBdQUX/rlbrywtTeZfY1CjRoOWo9jym8d/+u1vPjTP9+enXsGW3TWLF9Ke3tXY1vOC8FsVL/z8oXvmMN99+redyTuWp9EtvQ2Vnx5pTv/GK4//7LvffCATrv3roaHi0hIp8JLj4AGslvaG5rxffvjUj765Y3bLgZf26FPXzk6mRVwH3nisNmHrX57704++89Bizz9+9WpXzvzl5cWJrqM/3/lCxq6qV//vm/eWYGRZViLXXvf2ycD6O5dJY+Xp7z304YWsHQ9kXZ7PG9Fc2vPEHvP//PHFR/7v+3cX2X//9DuqBZtSuEjLi9u+88G8dype/ek371P27PrL/m5XztbvL5UZ2i62WHgL5+fzGHihuLQdp7rdC8tnS7negXY9VZ6eyXS1DDgVhVjjJ6fOt7RcahkmCcUSIYeC93RFQkDRRyIDlafaQulbNubGOmQBV4BKIaMIrBm4HMBCTb3dLkFRSUpsdCgJYjuG25EEFc07ZqenT7hqJMg11G+ipRVk8SngcdpbO/3J5XOUfCoWGak/3css2rFl7ZLyMr5VQ8vKoFl0fVq3KjdDxKA6+k+f6qCs2rR5zZK5IlvdufNGWXGmIGLt7tYbhkaTNj6wfV6OlOnq7dXpBkdlG+7fOT9fLoQ7WozJa1ZvWFA+uyDT23upDxHiHg/ICSQ40tvsEWfnpEiBfxKODI/aEzfuWLNwTpnY3lp7USudnSPwDB07VGtXLP/6zmXzijK82u4+XVCcU5AlZIQdA3V1I7ScedvWL18kstY0NHUa4eJFazauXCC2tdTWaSWzckRk33DXoJWmmpUhQALegbbaej1rxc5NqxfMzSINV/a5pIkqQbR/QMDb2ThIzi8pEuO61t5RNzDqCZUt27xh+Vz8YWo1CWW5YsjTePJojVW288HtK0qyMW193RgjLUnMpNonAlj2oY7eMb3Okbjt/k2L5yhD6u6qelNyUUa0DmC25kt1DumGlekcEmmqABZEYofVTcM+Tnphguv8yapR9tyv7lw5b1aBq71yMMhOTs0rLS1l61vckvKv3LVCyWO5mup02Xfcv3Z2eaHCr2m7oOcVp4siY92dLnZmuooXrRywa6hdDasys8SsWAArb35hSkG2yGFwSZbvvHfVvNykyS23rf1CnzZIXbR645qlc0XWposNRll5WWlekcQ7OkIt+f7964tyktkRe1/vQF+bPnnL/XfOy4BM7RcaOjug/G/fs7YsP9PUXGNmJyQl8OXZJbMLcyG3K2/Rhk2ltAGD+I6Hti8pzpHyrOc+rTbIVnzzjmXlhekMCsrmi5n22nd3NQnL77h/84LypFDVxQGHF0osKk1hB3WDQ2OwtDhTfFUAC0MiA7UN1JS8HKWAgg7se72SMe/uB/DToTFIlpZACzoHT5zpyFy2ftOqRfPmCPoOnTeSOOnp6RKep6dhICDOLUllTzuAZe24pGGnFKRKrKc/qTQlr/n2nUvL8/BO6aqieYvm8XUt2rQN37x7SYaA4zu/51A7c9EPvrK6vFAOR+jyBP61nxHAA1jtFxt05Lnr161bMr+UbahoHeEmZkvYSNexXfu6SQvu/srWRWW5bE9D1bk+Sn6RjOEc7rLwZckJfCoJ1bZc6jCjSYmJciETNTVVtYeyF80aD39NgMHWtt27622yhd+9bw0QEgSmSRP47usFsDgkc9+A2ikuzRSSoaB2uH9keCyUlJ8lpId8rrZeY2Z6tsjX9N6uC+G0VQ/duaJ8TpK/u+FYgymlOJOHeTVD6uGeUdHKO+9aNjtDguk1GjyAJaIHu4582IEtXbmuRIXV7j3cypj/w/vBwySiME0i5l8O7eEBrOHBjg76wm/ct6YoAbJeuqhOyE4VJ+UVpiXa7cFl6zatWVYsI5OsfQ0XhsIFi1dtXLlIZGmva+g0Ydxl67etXiixNjbU6dlluRLyVQEsFB6sPnK0N1h4xz1LpKCgA9r+ESsmyU5mI/iXiGLY+9s1SDSA5TaM9BlDGQUZAjKmaT1Tp0/YtGXDikVzZnNHDtfoaeKkzBQFGw9gjRoMpqJ1X9m0NJts7Kq+ZE0ryWD6LgewEFD7RsLKzOwEJtx19IOTeumWb965ek4eVd/RqrEG2SkL8qV4AGugq6UtMufrd2ycUygMD9X0BFWqlLzSWYUKt84rW3/n9qV5CTQKKWKq/XD3uUstbU2Xf51qH0WhkLHUjacHQhnzZqXEWogr8A62Dxg1/dCcr963Ml8hZkaGzr91vE+67Ov3ry2RU+0Xaga4aSlAkZnb2kWL7ty0tKw8kzRUf7ErlL6gJKMokzOmcSWuv+feZWVpUpqutfpYs3vOfTs3z5+touuqm8YSEhMFHK+6o8vMzksOqVt1SHERq/lEPWfxHQVsvPGKINFPLMQfBgeNBNsu1AUlBWU5Uq+mdwBOXp4nj8+Xz4xoOtRhUHASZIoAVsjS3aMOS8FedPjS6X526Q7QHIHWyqLhlZQvzBE7Dc6E5TvuWTUvP5Hc11Lb7lTduX3tkvmzC9g2BzPtlsdyEhAQEHzZodGoQ8MjDQ1NZpNZKpFkZGYAx7y4qJDP50skCQIhn8Fg6vV6rVbndrtXrVwpk0riZ14HCoV8mwEsi8Wi1WrBTYEphSDI6OioyWQKBAJyufx2AlhmsxmGYSqVKpVK8e4moZDVagVbgCMP7guuD64M7v6vCWC1NZ9xOBzgVgIBh86kMhgCClPscAYRlEWhCVGYHSGTgigwHFw8sh94ZW7nWCjoQkJ+FonicbrK5s+Bbik+E+O1N95qaGzW6vSlxUXTeeCrTdWrAFmWnpYKhAbkoEwmXb929eaN66f87di2ZabZOgG4S4pKCW6UlpZy7S81RSUQ8MExLBYzOTFxckhoRpApFCAQQCzi61cCLjuZ+NYZAq7PYrEy0tOil5jqItErZ2ak83gccHBs27TA8GBifPlmgCNrL9a5XG5QDUbUavAzGse8Xm9NzUWPd7qT97JT5uxYWshn4pPJZa5YAJuNdic+k1w8XfgSDr4G/lzOMZ906Q8Wp+K7eCU7vj5X3HLsjAVFwigVgRHwZGB7xrYtEoiRt3DNN+5dkRjzxCIOrdUlzUqljHcACerGTGFRcSb+UQMEhkN0UjgMx04v/Or9ithBUUJufXOXZe22VYkCYP2TSr79dIrnXPNAbLqlVu6Gn88X4A8TXW1nb3x4Cd45Eaxyl/78wSKSrfH0meoeA59k02pdCAJ5RxtPjdNtDWMQWZlVtmQBr/3S+dOnT+sUa8XhHlN8NjadfOfHX83Cr8abdf+fHsg59frBsWgRudNWf3dNDpdBIVGZc1d/rSygbxgeA9eajLXk639cL8NPTpj1q//Z5th/rMET8dm6Bk2C+zevlrHwPSkbH/3hqnh/KrdFg5WywzaYROKU71iYyLt5XcNCvubG5uyVW0uUQlCK7OJvP5ATaGjo82pP/v38osc++W4GfhP2nId+9tVM6Y3eXOBkbPvGAxvmJvm8IThsaTnjm/v1B7/zzfu3zpN0VF1oNwVA4sIBW9OFmoqqGjUlc2mZ3Geb7mwocYCQwNGJiCdEKU444MPzLmJ3WVzU7FQmEBlQFQJBhI5hoEqDNOSuX5MaOzaOp71pLLUgP0mC9wnNXr9MCo8N9cTmnvNT01ctSACbo2tQgJq2YlFCzB9hFS9fWEDzjw4NDxvGUB4rYA/A0dlUImH/mBlRSgWxmcgZzJxF81I8htGBoWFUmkBHXRYbrBvWOziF2xfgfcdITH5hYXHy5TFcJJYsfVZaIgeIc9bCQj5ZKJUrU3C5zJqbyULMOkP8uMtQxfNXzknmMsExzIw5woDV43bFJMjZOUSVyCXjYUoShZ5ZND8X7+cIrl3AR80jw5GQQT3spM5ZNU8GnobBS8vIp+p6DEG8mK4AkS/dNhfXrSTZ0jVFMlhd2x2duwe29+nd/Iw8yXg2XR/UajKbQpIl5cl0GplCp2fPy7MPjbldeF9osHv8HySas3FzDnDzhgf0AQaNEXKZpzn7S/wRJi40CTKdXVA6O00aLeXFhdyIWacFEhQ/ASe6BEwXSdnKxRIyiclLTE6lYZzFyzOANUNn0ZNTOWZjMOwwDw4N9w+pLf6Q02EZ6DO6SIh9cERnAQ1zKAyTOeywB1yNJcrLzpSy/W0XB/1JyzfPjqqSpLKtJYlXfCBuKpCAZsRDl0pkuEz4vUGMwWSFQ/jps1dls4HHbO9opqXlZ6dKgIwAjbtua/4U07zNlGAwhFDjD8+VF2WnillxXY3fBP9/MBDC+DyaHRQXK7m8NIXDuo4RRuGWzC9LT+AB6aZmLVCRPE6bNWRobjZzy+/cEcsJQcHidfkJ5qZKPYkuU/GtOm8ohEGh0e4xKFnGtHpBqiFjtzYoTM289qOZsLOxfsCrWPStTTn4tVhJc0tSudd7GBxpfgo/ZOg1YBjs8dk9JLmYYjfgH3sJ+ocCzAQ2j9x+aSicsforK6PNMUmxYn1ZEjpS0x6biCBEVc5bKKGDHdFVUMmdo/VH3+ugzV+6rgSfdTEQCKECPj2aM4lzSlJ5Vw9vo8pmb12fCS5Az0xPFFMdXUbQwI1nb/z/YImamJWTlpgAijVnCaj6SCLe0RHsTSnP5iFm9bVVP6jvbjJCZZu3LcWjV3FClu6q87h2Hf/12CbNDBgDhl09/YHikjx5tCmkZK9dlzPZBKSmzllfhL/+482dlcwI6LrjsxReTdjQ2Ghglu5ckwKOBe3GivIM/qTmhiIo3bwij0olUZgKRRbPrx8LB3EtjNc7/BdLN02+6MFvfv07V/y+eueSQvFNX5+BHBCVRTMWV0T1XSZ65vJN2UDuaKk5aSqeq7HHB0wn1fy16Qy7enh4wMZX8CGvHf+wTPSc6I9EQv2WIYNVXr4oDx8ZQElILk0hm/ucrrBwzj0by7CRmop2a8asdH9Tk0E6L586cO7EiTNVlXuPXBg0TMzwANuN2taT+1rJBXPnF0wRbYsS9Fye23FKMBS0VhgdQ6lYvLVKiT5llGi+YSgSgukMxE/GBYids7xUHt9NQEBA8F8InU5fv3b12jWr+Dy+x+MtKSpcvmypSCQCu0qKi9atWS2XyzAUy8/P+8H3vpOVmR4760ZMy968zFUeN1DdfD4/HA6Pjo52dHQMDg4aDIZQKAQeaTp9hW5KLFwFiIWuwO2CweDk6BX4e9UjfR4gSBjB8E9Yu33Bgf6hC7WX6i81O9w0V1Dg9XM9HobDSrMbR2yGC/rRczDcHQp5x8YsXodXazRa7bfy6aTJyGVSFoslSRBP8yOBN893iSThjh1b83JzPG4PKKdNG9bu3L7l2t/G9Wtu+buEoGySkxIz0tMy09Ov+qWnpnI4HFCobDYrLydHLMbF99bgsFngN2YygavFN11JJBJpaGzu7Oq+XpDrpoD82bxxHciNG8diQV49eP99MxP6K4JEN2dKQcc3Tlu+JGIBhx03Wyk8Hgn/avR0xjDyMpSXvRN2Ahfy2EJMfmlZlrXt/L7d+3bvqb1m+mDMbTGZg4K8ZE78DTfiH9aaaSmZSho+nJDCTlizNH/0+Pt//uOf/vTEyaus7qCjs7fVcO6T159+Auz90zN/+aQtEnH6Yh8uTC3MnDygLqXocvck24XXXn7q8X82GJxOp9sfhm12H4p3IvI5na7Yzx8B2YWO9Zx75fG3Kjs0NqfL5fYHEI07ELtCeknO5ZTyZWmkQXMsRpKtEvPYcTudyqDT2ajDH7lqptfygqT4W1wIYgn4ZKrL6sX8o83D/iQRP16PSBQKVxzvLZi8+mf/T3XpkT888adX93WPeadTjJGwc6Srtbtq34tP4Tnz5NPPn26FAzavoa16QJmRzZsQJ648g0yagTBy85aVKXGPna7KykjmBbr7PcCjYLBli9esA/K/qlBo775w5nz3jb9WACPh0HhFxCCvN0JhUJkg5aHApBniQuEQSmODR8Vgi0kXECQpORzwpCBnVPm5ZNtA1bmqs5WtwImNHx/D2zfqRCyj/dWV1WfxX78LQsOhmEjQxUmTRYIuTpzICO9gW1PFuQut5kAwEAxHgCwEsOiXE0LGHjtdkigVxGp1xNF3vuJC64jeHQgGQzCKBQMev9VpowkkExWfwaBSLw/HI7F4bAY7Vqw8AYtEozNuoitZPCktOj8Y0CokDosU8iPRbz16h5rUSHJ66kR0A6gRXgI+ig+HxwdeVsjrMdlc3mDQ1ol3jAU5UN894vWHvKC1jx83jkiROCEFHDxaFnThAW63XqcLCefmCG+kcvAoDF0oY3jcBk/A29NYH73X+cYOgxc4tMjVKtTcXV9RWXmp147nLYxgAY/7thtjMoXCEY6PieXxGRgW9sUr55XQE5K4UZeRwqQxqCwm9ypxRyKgIH0Bgx9mUMiuHrWdKxaCsgUygDFlxeX55N7a05VVVZfa8I/3BbRqR0SouBxF5/IYQDvHV66Dsb01LExXSaJqgZuxcFmes+HsmcrqS4O26HfPfAM6H4fNn/hcBem2577HYSlmzc8ndZ8/XVFd3dhlnmLqRXHxwoVyQ8XJiuqqxj679/oNH50lYkSHTuJtEZdLhYNwaExr9VH4qknRqESFgBSyG/x0SUIS1WNyh0OegU4rN68og2cbswcClkGDX5B6+TMdl/HaLO6INH0GL6hkeWki2DpoRj0+q48qK81O9A93GzHMrTazhHwOpNM4wqLESb2tuYoEFtkxFmtAaAIZl3y5qw1s7W083QfNXbFybkasbuE5owA5c666qqHX6rk2ZxgJynFNwqAzKHDAO5VAkyh8Djs+OB1UfTKZzrjJuwfQygQhjop/RUyUmVi2cd1aoF3Hf7Nkl9VLHNQ7YAkzmONTZkTLaXLHNaYocXwXh8WCgv7rBF6sGgso1uTLapLFZkwqFToviUeJrdOoFBoGe9GbfY70KthM5pVq/ipEivH4jdti9gQhr7qi6jyuyS92j7nDATeohJi6qbqirtNg9QJ9EkEgNDDeLI8T8AQcDr9P13a+GteBVfWtRm/Q60fAs5KS50TzcFmid7TLn7xycaq+qYlbuHrzxrXr03wVdf3Rt3zB0f62s6cujiUVrV61MH1CZEOT3gEG/CEUZQknNyhTQKJQU/KzIUt/ZbS1AiIa3zEBmZ6UnSdyj9RUgwOqO28+cT8BAQHBfzhMJnPVyuV33rkdtGW79346MjIS3wFBtRcvVZ+/UFJSfM/ddygm2osbMm3LIk7MFJlskDAYjIKCgtTU1EAg4Ha7pVJpaWkp+HvLfXcmEwqFhoeHe3t7R0dHYzeNefGT//4LYDA4+PAXEtnuAF6w02Y2D/b2h0MhDLTyKIyREOAVM+gsCo3qDwb9ASeVDkciWCAStnlc8NUmyYzZuX3LQ1974J47dwqFk6ZMvj43d1tBVqqUyV974D6VSnnqzLlPDxwGGR3f9zkDysxitQ0NDwP3ujA/TyK53HHiFqDT6YUFBU3NrVbr1F9gGjOZd+/dPzqqux1ZoUWJr1wH4NrOdKwlSPbtpP3fiVDOoTCUBYvvv2fT0iV5rP7T77+5f9L36IDdDdvNekSskHDiU6hGgE9sDaWnJsQHs1DZBQt2Pvrwd+69e5V48IXf/PTNoUm2KpnOkchVyzZs27Yd/+2866u/f/SR9fGpnmSCK7oxSAXj0wMZK996pTU4b+fdD3z17nvu2TY/VRErD0H28nvuAVvw39xEBho2H9/9caB47UNfuee+e+6+a0t5QvSwqSlSjQcSroIv4dJvNseuDLh+SMAboAroU/WGYqgW3PvdR3/33c0p9pZnfvh6k80HSVKy4zunhkSiMyWSkqXrYjmzfefOHz366Ne3FAi5ItLUwVMKL4HLGQ8ITAmLTafSKJc/5sFksqhUOpMejQ7EYcrT5maJ/PbRqRzmcQQccsjnvSwGJoefQmcKeUwa6jY5xiugz+4LwXSxAMgIbNKZExKl8R4iJDIvuWDViiVzy9Ii+o5T+051T/7AA5NFp9IVabmFebFf6cZtWxfkxzoY0670H8HDR2sXBDlGhpq6DYLcuSvLC0uK81IU/AltrO4Z5khU4zMMuxqqGiyUpHmz58wuLizJTsCH1eEjxmc2Nfet4expH6MmZyRNEQGYBJlGoZBZ4uzsnFgOlJYv2Lp9VX507pgbwwZ5DQX1xjFMmpnEu8E0Z5B70OBgJhamMsk0GlOoyMqJZXXenLkLd26YJ41Od3QZU0dl44BHVrxsaVlJcWGGjB+r2WQ+Z2Z68HOCn1xUWJDHw9jylJJiJZ8mKZhfUFpckJkspkKs5IzCtVvXLc7LoY91nK1ptVh9EQyjjwf3p4e2rcctyciNjZQE0p9ZNHvtxpWFQpq68ezReiOCBgIwiUqJfs7zs4StzCpau239wuwMSNt6pqbzmhAVPTEzd9mmLasKVNhY2+GqDo9/BjMt0mkUoGXiK1dAEvC5rIil327r6LEIc4tVQjkt6Imouwa9gvziqUwTCoVKoc2sVeQp5JzQYKvGP6ZjiMVJxWlS2D7kcA5q/QkSBZdJp90oKk+hXSHdFF5qshDy9bf3jX/tmK7IyFkKcqYohWzpOFLV7vLNIGduB3FG0eY1c0Tx8PUMwIIBlEIBlmV8/VYJRWCISrtNkxy2Nu3f8+lHV/wOnGjsd4JclGaqOIhxSB8/9BpoLGa8QaFSqGSaMCWrYFyTr9mwaesCBXn0QlW3RZY/a+5s4MIUqnhTFDSFTKbSOUlpGfmxc4tKV2/YsDxDcrnYXdrmoWB+eb6KYzG6mWK5gALR5GI27HMG0Yiht67iklY1f+GyWSXpwvg5XDaT7LGNTbwGdLjcCJ0rmLIKTIJM5isLV69cMndWaljXcfLT0z1Xf46IIpSkLVm7cllpUXJQe+HMsTbNDdpOAgICgv8KgDddWlK8eOECn88fnBR58Hq9XC53wYJ5YpFomq7xrXnQE9GA2OnAeUdRlBx1oMAW8AwcDifWSSp61C0CLgUu6/P5PB6P3++P3YsdhclkMqLE3o5/3pEsvhAfGISgaDgUotLpfJ6IhFEhBMFQGMVQBIajXa0BGEQm6UZHHTZNAAk4IiEnjFC4N3mXc1P4fP688jmpqSk37gM0wU09GhyQHrlc9oPvfitFpaw6X3OusjoykwnFbxm3x9PXP0AikQvy80DC4ltvFTqdPn/eHCAc+w8e8QeuflEfDAbf//BjDMKysjJuGoH6txCT6S889rb+ifiga6TThikS8bAOmSGSJ6amFm74v63S0X7zuJcAgMOREY07I0kmiJuWqMOtdtKTlSLhZREmM+Xp2YXFi7718qPpXcdHJ/XtobGTKTISRagqniA3I+HyhFNTE3aM2RgJuUVpAnCgw9DgGpvy+58YFnY6fQkZKQlcBng4e2PlpK8stFc1WuOLkLezvg3JSpdFU9DUa3SMvw/2WsdskEchvHr8yfHaQfxdcBRdR10oU55CJ7Oz5yRbe8escTUNhy0DHYOxZQCZk1RcXH7f9+8qZDuGzWGMxqDCndZxU9jeWNUeX4xDobKkjEQySZAVzxdAXpKUK1WlkTvrGyc6e3r6L7aEoj2NSMCDHrE6A+Gol4uGxzTDxivfBlMUMgkb1fXa41rUZrf5MZ706i+Fu50BMpl5g6+VkuV5QszrsTri64P9dhpfJOenKcWMkKnDFhsdE9SYnUG+qoBODkeGRlzsZEUSXgwxSFSuIEGhSF9911yORTtmj2/Gocq4DBRDyAqFPP6TSwWcm1TqSCAUQsgiqZgPUhOO+Ky2WJctyH6pzcJRZiePlyDsdoeA1yJk4/OE2Qei3eFIdDaT4x7TA/0eO8jm8Hl9n3mgX1PTZlXMWpBwE91O4rFZjIDXIxaBlI9nQgL32ibBNDw00RpqdSaEKZJRI06nbiySmyVkXOf77zjG1mOtOlHp4mQahcEQRPxBIV94ObclAvpV32oMeT1hEkssE+OztTsNDm9MxCAKCQ6FwuP5ZB0Yi+f5vwO7wUVjCVlep5vCSbziA48UXoI0MTGxaP4yjt/kp8sSebSxwcsVc0RtvXEfFHt9k5aRVZoxuU8VVSSVpxWXz1WyLWMmDBNlSWlOt2VCL6LD6vG6cZtQ+AnSJGVyyZxymtcUDE3RcLNEMoUybXZhHtNrtsQGzU4PcQKHEjT1TnofNDxiwdiJWUKILBYm8EiOgd5+qyi3gMXmMFlhe9PomF+SXRx/T3ElwBCkY6Yhx0zsM3G+khc0j3boPQkiGZMpkXD8I11drhA3IVEAmgQhhzI2dLmYIOeI3oPKM9Liq1dAYvBztnxlDl3TfOxU+0TwAM+Z5NRZhfkcv9kaiUz/yW4HGosrkQgZMx+VQBZn8VCf1xEXHJCTGu3U7+puTIoqgRIy9000EG6d0TvjtFPFJRu2bNxxxW/9ipIMPlAAVMXqOQrncG2HOX7wdeHxuXTMZaPI5RN6TC4TMEhBpw+lC0SCqI7SDIxdPZoSwGDS2HTYQeZLZBPnSkXsicG+4cGRficnIzoqlseiB+M9dKMAm6S/05BWNntWjpI7qSdcQrqMT7b0jMuUbtQapMqK5FPJ81XEW6uMNXfPZZu1pinqNpkNGkC5PHf1XaU0k8V+W1/cJiAgIPjPgEwmO5xOGpUqFAqrqmve/+Ajh8OZmpISCYfBL37QzQDu88SQl1sANKYAcJG+vj6j0UihUFgsltls7ujoABsB8eNuFXDx2F9wqeit8FUmkxkbVxgLk8XGFcZiZ58fMnkGMD8RBEaQCIPKECWISRRKIByEERiLwKGgD6QVPAmKoR6vy2EBJWOBSDCZxKBR2LNKS28zK4LBUN2lhtFRbSwHbsoM8oLH4/3vj7+fnJx88PCx+sZmBLncD+PzwOfztbS2g+zIzc7i83m3LyKA3JzsxYsWdHR1P/3MX+obmtxudzAUCgQCTc2tTzz13PCweu6cshSVMn707QHKP3QN0cGJMzUFcUDyqbf9nezPBLFCgVlaNZZgBEZASsRpCqinWQ0co2gIBKA5/XHbGD7v3fCRTw7p2HduLka99t6WS0YXPhce0t/Zz5IJucHO6mN/f/e0PgxHIv3WCF8A6knsfATxaUwchYDHiW+AHcbGSxUjDq/X6wv31NXy5sonBTNZvJTyHPKHew72GZzgCJfV1nLgyORoxpSIU4q5ffVVGrfX62g8U9lVp5myVMjkBCXda2jrNoFLG079+ZlLkyxlrP7Pfz6pAzu8vXv/9EKF5OEHZ8VKCGt4/4MLvVaX1+OwnN3zd6eiJC9ZQoZ6nl2w+OsfDEUPgdAjv/lbI54ka+eJ5/Z0LNyxJpFO5SWUl2Sq//npkRErftmhoy/u7Ys/V88rf2twg6f1OTTDAxGOQkwlSRaWJjtOvH/KCA41nn3mzxfjh2qP3btt9ZOXPCQmp3R+Uf0ne2p79B5wjNve1/JpkxUiZW365ZKBZ7Y/247fxHZh13sX7M5ouihJabkK9d5/nB+wu722sYFTBw+Z4xcd2PPa24cu6iCyYtW8NEhdfc4QDIfd7QPDVmraUjmDbK/99NQAPoAb0H9mT48vY+la5fWrLIUqL8+idw0O6Z3ghL5PK0xJhUuyeSRyakGBFOs+UT0WDrs0I/3a8JzV+UwaJdI3GBZIJOJ4FcDgyFBD7ZALnBvBRjRmqkBwRa8O6eJiYW9X24DBG32gcMfJc8b4ruvC4bBZiLN7DKiEsM3Z1zEUCyZgpo6RAE+VKpyofQmJfJLHpsWHIluaz/TEPqJOz05NkkZ6PqnWBkDGeGxDQ73WzzoYgwwOamBFfu4NAktxuBnKFClSu69Ghz9NOGzqu9g75r22rcdM1Sf68APsPYcujETks1ZIMbfP6iKL5RzuleEuDInOBAkw9bfvOdVEKdp5ZwmHDJETpYkpDN2h2hGPL4RfSWfoHhq5uv+AkC+iB0c7QamGx/o1IwZrLH5FleZyXNo+7Ygb31F7NjZ25yo4PB4TMfaa8EHMSLCv+dTrH11wTpGYy4iEPIppsDMciumoaeIKIlJlktfo8jOF0onOO96hiroRtxdkY8gb1gcxLo0uXzpbRR+r2nvRjGeHpr5W573RF5oxR8ewg5dWKJnIUPul/RVGcGoEsRqcIQ5PDJHIyYuKfP3d3QMGP37R3uMXrzNB0Yzw9J2pVXv9oFyCrpApQuJR8XczCQk8yDQyHI7AKKY9drwrEAQ5GzSD1pDKE0/6+NpNIaUtXpFG6vn0k1hOWFoqqkbJRRuWy0DmkcQpEkHYqHcpcvMpEEkgSBDSTXq3PCd36huQpEvnpJF1p989Z8Cv5VLXNo94/De2MUiKwhSeV2fDBGIZBwhZQQrfo9ZEBEnJ+LBgwaKVBQnWC/880Y9fMDx68kSPW7FkW+713m1QGMz8O+/MDahbaxoHfYj2+ImuQADPGYvHE6DwRBQqqf/Yy29+0HDttFWToNEoXMQz4nX5QPHGt80M33Drx//cdULjn+HAPHBrxZwMSmNLl9biAwkOdp9ovKXBaJSM0iIJ0rnvaFShu5rqB62BeFz+BpATpCSPw2F2h2OTc5FpwMS/CiadGg0HkWiFWzep4IsVZ/r1cRXtcWrOnLlovEpnkuRlWXJk+Nj+rqgeAw9T26L3hzCpmAt7rLpo43G2QQeP5zRPwKeHdV24nkE4YpVSaqqsbPd4cMXks7Z39prxDmA4QYezTx2enSvn469EpDlyumGwxx2213Za+Ko8ATJoQcQKmYIEx5UeXllRjCSeVZ7KNpw7gouUsadp1Ju2fFHSeLAeReDYoTh45YpthrBIeLDh4nCstRrWWGgCPmitcLWGRtVaKBL29fd0qKOtFYwNjzoZE59OJyAgIPgvZ2hoGDjUFRWVh48ca2lt+/NzLxiNRq/P63RO2fFgCoCWJ0+vU89V0Gg0oI2ZTCadTtdqtWNjYyiKFhQUlJeXg+1gS2NjYyy0FD/hNohdBPydWAB3n4hnxRYAsWXw9/MgMSmLy05gMOm5udlcDtPlNNLo1FAYAi4+hkbIFIxEAT466g9E/AEkFPZ7vSYS5CfR6Nm5xfPnzo5f5VZ5b9dHr7/5zjvvf2i1Tevd202+QngVoAizMzP0BiMciYDk0W740crbxDhmCgaCmelpUqkkVpy3D5lMzs7KZDIZBoPx4qX6YydOX6itO3z0RH1DE4PJWLxo/vYtm4CZFT/6VvF6fVXnLwBBv9TQVF1TO/nX1d0D9i5ZsuimX0y4FiCyQG7iKzcEHFldXXPtTF4MBmPJ4oXTsY0iIbc3wEpKTWRFu60gEY/dSVZmpvCZFEiaItD3XGjp8dHFSTIhL00B9ffUtQzAbJGC52+5aF7y3c3WQwcrWtsG3fKdP/xKaQIdQ0JDbbUVF5qA6mnRcXZ886tZfNTvdgUgTlqGxNt0ycDKLM6TxoaPwAFbU9toUlaxUhAfT4Ih/vqTu9/7YD8+s3qz7OHXfl7ChcJ2zSisXDInk0NnZpfMEY5c/PDD3cdOnaq4cEm+8VulEhqEuDX9/vSVc5WxF/6Id3TAm7JsTgobNzcZSWWLEho+ee/QiRO1SNLS9XOSmEkFc7IkMft6AhKFpszL6Tv77u4Dp04Zix59ahOkCeQuXion6yv22O784Pv2Pz729qlTdcNZP37h56uVXBKEWgZavKqlC6D6N9/be/x0dUC+7X9/eGcyLlMBfauaNnflkgymbUhX8MNHCy89+dz7J87VWxY/9OtvLc9gkoFdz8rJKzA1Hduz9xBIa3jJbzaKht0Js+YWyCPGfS+/duTkyVMVTdB9v/rGkjQxhcTOmJ3bvf9DPF/0uY88uQUa8eQsW5VEsfeq7Rnla0qkjISMwlkS3f5dHx48eurU2fM2ycYts6VUiJmxYktucP+b7584dapDuumhrSkBl2z+5qIEqjC1VB6sP37gyNFTda3Q5u/eI6QxZxVmC1kR65ifl5iqkrJJAtUsWaitsb1/UO2hpaxdWiri0iC2wD3Y1NQ71D841G+lFmzYuTR5IuKDg2Gox+niyZLFvGg/FBKZL0miuYbbunr7B22cwvWbZ8fGLjKUuel021B798DImD9t4fwShYgacV6qaWdllefLxofOYZhD19fW1YffzsYo2bRltpAEB7zuMDkpNYlLo7Dk6VKypaOzpw8cMDgEpS8uBvKFBu3OMC85JSnWHw4JOlxhTlJKEgf3qelCmYTm1w/09A4Mm1ycvNnJNEiQKnLX1A0Ly5YWxsUTR5Kh8oz09fYN9Zs5y1amwB6SNDVLLpPkyWgm/WBP/0D/qC1RmZnApXETU5K5NDTkckV4yYmS2PBHn80EiZKV+IgVIO4esxOTpWbJOBGXzUvmJ2UlclAk4vYGZYkKbnTSeAyF3S6PQCrQdvZY5bPXZEyeBzBoMwVFqZm4/x5bBcWUnK4UC1NyUllubWdXP55FY3B6lirqqwVsppBYlSrj0xwjXQO02TuTDWebe/tH7fSUhXctz6SQUENvk5ubmp0mZYwXIBryO/1O87B6IJqZWi99wfI1CzP58Yg6g5+eKg4aB9t78XtpnWFVWp6UgycuYDdFeEmpyWIqQ5YvxUY1A30Dg1ayJE8ppdDZqRmJfAZXJCbregbwK9ska1Ylh/zMZGUSjxFymH10WWqmnImPa6RGrKaR3oEhFzlRwgz5EU5GipROC9lM4YTU9IS4wg5ax4IiVZpCSGMlciNWi6ZvaMyFSJN4fleIk6hK4uBjPOGAzx0mxYQE1NaA1wUzpCkyHo0CybOLkngQIyG5OFtx+W0BEjRr+tp78KQZHLTZ8+elSugkcfpceaR3MJq3PtnmbFKHNpxSVpTMQLwuD8qSpSfxyBAK3Hm2PJnr7r04AJUsm6WY6HkU8Wj7uzoHBvsHDYi0dNOCFAaNTGdKpCJ4uLMvKrFQyY50R783KQtIEWw3+Ziy9Aw5I+L3eGCaMi2Re838R6CU/HhaZNG0BKxjoJTT5NzI2EhvG14uw2Yfd9782ckioNBZKYLQgEbTr/dJErgh4xAof3CAKcRfvmiWVDDF0DEMBZXXyZMni7h45cUgzOOwMaVKuZAjzSzKouEVDWTFqIs5d9vqOeJ4T1o+Ax5zh5ILy9NEIDMZDMTnDtGT8zKSr+6NGofETy7NZFkGu/GcUTvYKqBteBGHKchKzEgFCn0q2ALUaaFJs/NTRaCqsPmYyxRkq3LzEvHJy0mspOLZMkdXV/sgyGoTJXXRPcvTKUDDYxGPy0cTJyUJGLi+x2Cvx0cRypMELCpXlSGDh/t1LgaHbte19eE5MxbgLFk4Sy5iAoE2+OnK1AwJ41pNEmRK09NEVAqTSqaEtD0DQK2xc5RMlw3lJyYm4F+iBBUC1FZQLrLo5x1gj9UJCdKykjmx02WgGuEiigZ9Dj8sVKYmc2OjkmGPw4txFJlJnEnvkENAKliK9HQZI+xzexBGSloih0YTSpPovtGOXnD3oWFy0bpktxZNyEqVs1Cv2QHJMtPHW1mvxQGLVDlJzKDLGxaqkiVMOhZ22f3MJGUyn8FMyU+nOEb7e3ARZeUXCp0GGz19Xq4YqAJXAJOrFDwa/mxYGJweEaYoJQywLmQEdL3DQ6Nebqqch+fzDSCRRBn5iRxPV0t7T1SrDI/ahMrMrGSW1+alSdNSRfE4J1ORXibH+rrb+/H6osES8/E56kExcV0xhQNnri3nu8NsRUaqlAZxJbSg2TTcNzQaZqoKC3IS6Y7etp6+gaH+YRNTAfIUlxOAb7TNLcrMzoh+VAGCeIlp3uGmlm4tnLRg+wIFCfObNGM63VBM4+E/jYnGkSTwGQmZxdLQYFv7YL/eIytbvChViI+GxlCf22Y2GNRD8eM1tqBAJAz7QqAlShWSJrdWpZs2l+FjEtliWsRmHu4dGHSQFGJU3xZvrezSWeuX5N3uWAwCAgKC/wBcLvexE6dCoVAwGFowv3zunNlen6+tvQOsKpXJaakp0+mURKFQ6Lc0sgpBEC6Xi799YeIfSkpMTMzOzs7PzxcIBBKJRCqVAoeaTqcLhfiHbOLnzBCTyQTuMtElaOI6VCoVbIzFsCZmdo99hXBG95rRVwhpNKbL6bHbjDAcSlXySbAHjYR5HAqKhBngxiwGgkERGIlEYK8fODZun9fFFzDoNPayxXOzM6dVFjeg6nyN2WwBWTpv7hzuNCIVeHe1+OL0AMfb7HYyiSwS3XqBTQeQ6UBAuVzO53EXkEfq0VGjcczn8wPhEwj4mRnpqSmqaQ68vDGgph06cszvn3I6YTwIuHnTej5vxgYKyPlAMARPo+MbOLKpqcXlnjROLwrIzNKSYiCE8fXPHHvTa89Xlf74fxcppi3ElpZdR3qz1905Lzk+vkZXt/e8VbV2w3zJ5xgdvW3clx69Z8+st568Y/yxx4l0H33ryKDsa9+5Q3G7gVAI9hvfeeEZxqpffHVh0m1phS855qb9h7q5G+5dq7wqsz93QpqaYwdHpA8+uOTWPx7xGeEcvHi41lK6Y1MJPgjnM2Do7O5jroIf3VE0Wb3Czv4jJzszF28qVn5uWuI/Dmv9wY/amTu/vX6Kvrsh68WTp/sEy7++LGlG7ZhfU/FpM2nZ2hUp07I6CAiuBkORntN7NAlzV8zNuq22KKg5uvesM/eeB8oJWSQgICAg+NfR1Nyyd9/+oqLC+fPmpqWmUqlUn9/f0dFVX98gEol2bN/Cm4Y3zWExb827B940giAoivcdicUiwN/Y6kSwBmy5ndBBb2+v1+uFYTgWjQFXm1gAgIWJHl4g7Xl5edMMRU3g8/k9Xo9CPq2p7sGt7TZzxdm9F2oOzSmRIH5s1/662SUZFCbHH+AIRexQIBSLGZnMVp3eRCajhXnKtevvWbJ8J4fDjT3nLaPV6RubW1JVyqLCAjr95v7ejANY/0kAuYxEYAqFDMTiNvP9KkLh8MRsOFcBBJ0xwxncJwhHYHDlL26R3UIAy2/Tu1ChLNZjA8drMfipggTRxIYvJJ9PAAv2e3qbLsrmr5NFr9r+zjffaF/0k8e/ns27lVcH/zH4bUYnwpHJPqPIzQxAXBarB+Iqpf/+AR0ht93mhxLkoskfBLsdpgxgYWGnyYHwxQnxTyYSTIW7q6aVu2hZKq7lfCNtJ853Uuas31w4VS8hJGCzunDh5d5EJfrNHSPu5MKs6HcgXJ2Hj7ZSc1evKkuc6Ac3CX3VgWbLla2ANG/l8vzPoNeGu+fC2T7blQMvxfN3LlHFlz8DMCQydOlsq2nyIFBqUl5xWb7qOioTHtN0NDRrJ08pRxdnLZ2b+wVvJf7FYAis7ekgpZTFvgtpbzlzrNdftnZdvoQ57fY4hqm2wpy/okiEqxpXe1V1rUG4Y8tixVRzpRMQEBAQEHxOtLS2MRlMlUrJ5V62w4EXbLFYtTp9TnYWj3eTgA6NSmUxb9HpjgFuRxqPK01mYuPtBBB8Pp83+m3bm7r2NBpNKBTONFg2owAWAEWQocHu3R89W5BB1ukD7+6qmTNbKRAn+YMkFpMeDsF0Jh1FUaNxzGzy+nyObduWf/f7fxAmKD+T+blgGAYJnGZ+/lcHsL6MBPCPRt/a3BqfP7cQwPqS8vkEsBC/fc9f/t8bleaYfmLO/varv92aLLj5x+MICGbKlAEsgumA9p98rdpMp+BNJxphFW9ZUSaXxsaH3jJeR/OBPe2B2NcZ0bBs/lc25LEZU3/ZEg74QldN7kWhs1j0z0BPoOGgP4JcOU8jmRkby/qZgUWCgdCVk8VT6QwGferURiMz4WDwihNIFBqLQf+c5zP9soFERi4ePNHnj03KhEUES7+6PpvFvF62Xh9H1SdHev1YTBYpkllblubLhLflABAQEBAQEMyUSCRyvS4mMIxQKOQbBzvIZDKHNbMxd/96ph+HuYWEgIujGEaZgbWEdzobMwwPd+/eu+dwc6txTnmGx8ei0llMBgVBMBaLFQoHNaPaRHnuwgULl6xYlp6ee2tTjN0mRADrSwYoL38giER7MH7xwFAEJZEpX2xd8ZkAfCqUhOvO+PoEGIp/kYx8kylArguKwBNfJwQ5+QWZuZ/gPw8gqBgQsVuU0/9ugJ6b1GwCC+mzyES8QCauin9thigZghkCLNXJU7/fsmTirVh8ESIRWoKAgICA4MsGmURiMZnAUYuvf5kBvv+/LAwXiwuFg74Txz6pOX/C53KY7Ridw6ZRYRTGrQOP183jJXznuz9dsmQl7vH/m3x+IoD15eOLHcMiICAgICAgICAgICAgIPhXQyKRmEwG7d/RM+g/gFi8DPw1jRlqzld29Xb4vM6gL8Tj86QyRWZm7vz5i6UyeewYIoBFMANAqYXwLzUjRPEREBAQEBAQEBAQEBAQ/JdDIZOZDPrtzK1O8MWHCGB9WQEFF4HhcAT/uGZ8021DIoHLkiCI6NtFQEBAQEBAQEBAQEBAcHvgHmZ88fODRCLRaFQ6lfqZzClO8EWGCGB9uUExLByOhCOR+DoBAQEBAQEBAQEBAQEBwX8HVPwr/3R8Xvd/06A2gn8lRADrPwFQiDCCRKK9scAyUaIEBAQEBAQEBAQEBAQE/3mQol2uAFQqlUalEL2u/qsgAlgEBAQEBAQEBAQEBAQEBAQEBF9oiGglAQEBAQEBAQEBAQEBAQEBAcEXGiKARUBAQEBAQEBAQEBAQEBAQEDwhYYIYBEQEBAQEBAQEBAQEBAQEBAQfKEhAlgEBAQEBAQEBAQEBAQEBAQEBF9oiAAWAQEBAQEBAQEBAQEBAQEBAcEXGiKARUBAQEBAQEBAQEBAQEBAQEDwhYYIYBEQEBAQEBAQEBAQEBAQEBAQfKEhAlgEBAQEBAQEBAQEBAQEBAQEBF9oiAAWAQEBAQEBAQEBAQEBAQEBAcEXGhKGYfFFgv9E0ChUKjW+TkBA8CWEqMgEBF86sHCQFA4BG4vEYEI0BgRHsFAAVGawjG8B5lfIDzZCFBq+Svkvq92RIBT2xpcBFDrE4EKk6FtVnw1kXnQrCWKL4hsJCAi+gGAo5LfHlwEkEsQUQmQKvux3QBgS3QpBTAFQdPFlgi82NpttpsEBiUQSXyIg+JdwswAW2Gu3YXo9CSwKBKTUNMjvw0aGIQTBaHRyXj4UiWAaNRQMAGODlJMLMZnxE7/AYBEnCR6LwAieumsgA0uJzKKwUiHSl8+anChNBEE8Ho/BYBgeGvb5fDt27mAwGGABbElKTmKz2CTQxuANDf6X4EsMKHLgDk1AJsfKNbZG8OUlVpfBX7/fPzY2NjQ45HQ6N23exOVyQ6HQmHFMKBLyeDwyrrCIivxlBRQl0MmBQGBCdVOpVD6fn5iYGFsl+FITeuNxqLmCTCIhK+5g7PgWXHsC2/8G6rJjpUuYD/4M9TiQ956F+1qh9HzqHd+hz1kBxIAUrdH/FVx4Bdr/I9zkopDxEJVqDrTlRUhWAJk7odfWQlgwehAd+trHUPoy3PslICD4AuLUQk+k4GYnhYLHreh06N4PobQlkFMNvbkN8hmiAWgKtOUZaNZXII4E97wIi+WLDbAzgcMYX5kEMDXpdHo4HJ6wWGKAjcCYia8QEPxLuFkAC0Wxk8exN14FRhU8t5z2y0fQvl708UcpwWCEL6C/9S5mt6FP/ZGkUZPAZf76CiklNX7iFxQ8sWFrBS1yMOyjQSTg+V+tRskQRqKgJPlPKKx03Jr8UunZWGkC5VJfX19RUVFbW9vf169QKPZ9ui8hIaG5ufm5Z59buXrl5k2bVSoVcH0Jv/dLyoRkoqEQatShdhuoqiS+gKJKJTFZYNeXTnQJJhOryJFIpKu7q7qquuZCTXtbu1Ag/GDXBxkZGcPDwy+++GJKSsr27dszMzOpVCpR1l9GQCkbDIa33nqLz+dPbNHr9QKB4I477igoKCCK9ctO4HuryR47nULypRSwf/pC8OO/MupPkBAkxODSH34Z0Q5RP34eC/gwGh3e+HXm3d/HLZT/ogDWq9CBH0EiFZSYD4UDkKEFKrsPmvs96OBXId0IlDoX93uN7ZCADe34BEpfjGcOUSMICL5oOHXQn1IgngxKKoRIFGjoApQ1B1r2GFT3Z6irAlKWQUweZO6FqGFo8xtQ/tb/Li335WTKABYwSJYtW7ZgwYKXXnpp8ls3ABHAIvjXMw0lEvAjFgtmNkPeaGdvGMZsVsxswpwOYG/jneGdDsRiRs0mCBnvKfqFBkORIISEGbwMBjf16h8nlcZOJcNWNAxS9yUjpk08Hk9DfcNLL7/06quvVlZWjmpHjUYj8IQB6hH1xbqLjz/2OHCZgA+MfDnKi+BqQEGDhgQUHqIb9b78rPuPv/H88df474nfev/yFNzVjiEIOGBy60LwpcPv97e1tv39739//vnnjx45OjQ0BCpyzEQYM441NDQ899xzr7zySkdHBwx0MlHWX06AErbb7XffffcD49BoNGALvvfee93d3USxftmhbPsmqWgBXLiAse4eMk9AX7IZLlwcySqlbPwqWZFCLSyHF22G04vg+Rups5fhr9P+qwI0ILE0EpS7Edr2CrTpOXwgUtAFIRHIbYboNGjdU9DWl6CcdRArGaIyr33XSPBlAqgyFAWWyeQO40C/Tai42DIgtkrwZQJUTSoFSi2HNj4H3fEPvLYG7BAcgrx2CIpAK38HbX8Nmv0gxE2FaOz4KQRfQoBbsXPnzq1btwIrhaiqBP92KH/4wx/ii1MCZHRwEG1uJDMYWHoGZdkKzGaFzldSgP8sEFDvuBsKBLEL51GPh0qnQ9t2kISi+InXIWIb2fP2W4NkVYZCQPk3GSSwb5Aa7iXRk1EUhjC8x9XED3f7QaKDWoy7iMLEB3GALbGzpsCj2//B3//+waETJ8+cPFPhFM8uSmLFd0FQ/8GnH3/jMNiF/7TSjbMV+FbdhWdeemv3gRMnTlb0G8j5ZZL+9/++26gozxTG7+Noe/PPZ7lLChNm/oICRVHgDp08cfLVV19NTEpks9h6vR5s4XF5d99zN5VKPXvm7Pma88Axbm5u5nK5RUVFbHZ8LOGtoTn04pNv7j9yIprG6K8LzprDanzp5ePUlMJkIT1+3DjO2rce+dhevjjjcjZ9Vrh7dv31jXf2HT1+8mz7sDejMI83jbH2gx/87rH3q82oIl9m/viF19/59GhEtSZXOjlDUPPAmVf/9MbuaOpOGeUbZsnje/5NYOA/IKrg3/Cg83e/gBtqUYsZH9IbiaBWMzLQC2vV9PmLyRzutEtWc/xPL7164NhxPI0XHMzETKWEdtuvx0LugcMfHMMSc6W8Gw7FdbS8+ecK9pJCSXTs42dHaOD8/lf3j+TmpXKZtzAWGNbVH//0oiU1LZk1KS/czXv++sElXv4sOeuzfdorAJYBDMO1F2pffvllFpuVkZkxMjwSCoU4HM727dtlMtnF2osnT5202WygInu93rKyMqEQKJDrP5Kl6809DdwUpZgF/MV/Pb7O3W/VeLNyklnjhTx68umXX+3nrS/k1x38uNnLTUsW/8sHbJuPP/n4y/tjikutWlEiAyb4jMHgcAiF8M6s8Q0zxOPx1NTUbNq0icfjsVgsBoNx7ty5HTt2CASCysrK9PR0sBA/9Ib0H3n5pFaUm5FwC2m4LtqaP+/qSS9J41PxKuDrPfPiKUNpdhI9ukowHcjKDFJSBil/LiVvDonJIovlpORMUs4s6qzFEE9I5vBJyRmktDzq7GWUpHR8AM4NlXbQ2b/rqWfeOYwLbTeWvyid0Vu9+70KU3qmisv4LEseACS7+pUnLrrFmZnyWFsadpj2vfTHN/bFqswZNG1tjgSCXD3vv3iGPidXSpv5A2gbof5jUNIcKH8LFPZBTf+E5AWQagHU+j5uec7/HpSQAeVtgmY9CIlS8d5Y188cj8O9+5NKRV4WN65HUFt/7f6TPRKu9aO/vH4RKpiXzo3tuAUCTe/+/LmPYqk+cbKFUzzPferZJ98ct+7wX7Xez83OT2bEz/g8wRBt48na3lByhux25xMaPPHsO0cam1pa2zs6uy3CzGSapvZ8p02clEhx6/p1Pp6IS70N+3AC0KLhzRP4F+v1Dwo3elmwjK9GiS0DYqs3wFS776+vv7vvCMj2ip5RUt6c9Jg9aTrz4qsXqGWlSZezBfY3H3//43pfbmYSiz6V1nJr9+2vCosUMj4zfuOxllc/aUnIUgkZlLHqN589PJKSninmxKQqPHzxVOMgrFBJ6bbq156tV64o5OHbhw49+uI7BtmaEln0MByk/YP/+/OuuHhouGtKkymfqYXjd9Qd+GcdN6tAeJUxbW96/cnX3j9y8uSps026cEZ6Kp+FV8ygU93eNMiUJrFiuYPBdt2wxQ/sROYVz4WhN6hl1yXkhmr+CiVkQYXbIRoLuvgqxBNDGeugoTOQ2wjN+x9IlgulLIRmfRWSZENk6o1v4R85u++QVjUrLTYfDVBETQffbHTJMpSCz1jHRfGYaw9+3CrIzOVPnv/G3fvBi7hHAByKjgmHwnLhhd+/+vGJ0ydOXgwI0zIShdGWENZfOv73V97afQwv67oR3ry5yqs8H1/v6RdffXv3wVMnTp5t6XNkFBfyb7fqfu48+eSTkUgktgxqJYVCAbUY/N25c6dcLt+1a1c4HI7tjQF2/e53v4uvXEX/oYefuZS5tvQm0YHbAnNqGisqBwTKNE40972mznMnmtnKLN7noJRD7sFze89QVIVX174bYa195+06X0aukn2lJuje+8jr7qxlypsaeo7h2m5ngkJIu4Ua+h/KzSxRMhnbuIn06WF0zwHyL34FVkl5+dAHeyL7jlDefA+iUklSKfm5v9D2HSCBX0pK/KzrgrptloDZ3DmgD4b/rd1/cAEAUoC3ppOJxpRjwhGLLt8wxoyhQWra/T96+Lnnnnr2ibvCh95qNeLHo7Dh3B9//oF+2RPPPfUX/PfQIqvdAZoQbcur7zUt+OqPwPHPP/nI1jzE58fggM8XgmPXw8Eifk9g0voMAF7UhdoLf3/97xWVFXAE/ulPfwr8Ivx9Po0OVM/Q0NDpM6d9Ph+FTAHO0kcffXTixIlQ+Lb6fKZs/X9P//mpZ//4m83FSQ/8+BGQ2J9uSmMo1/zk1z+Ym8qJHzQJNOx3e/EZbW8IahusObDnrGnS7K43BrP1v/3mMebqh55+5qm/PP3o/Qu4Xj+uNP/vqaNm9Lp3s1e9+tzQgt89/eiD6yVNe09Bc77+1NNPbcmfpBowxFP7j7/sGdj0cKwcf7oDszjj+6YFhsDa7oYRM3iazw5gC4I0mSyuP/wCUQ9AfCHrjnv5f3iG/8QL7Ae/Tc7KY269iywU4TbizcEQfdPfnn7TuOR7fwZZ99xTT/6/zQoGGrk1+bsSvKOjPwAjN3sMXOD98I0r2vQZOvHLZ44YI0C3MLKW3PVbkBzhLTZfaDjkD4TRK7ORX3bXz3/2jWLxte0H4tINqPVOeNJ0ZLcMUET9/f1vvf3WqdOnNGrN9777va9//esCgYBGBS0XyWaznT131mAwgPouk8lOnz79+uuvu93u+MlTgsJ+fwiZlkh8HqBw0BeMoJMKWbXu4V8/+41ZoPjDgUAwclMp+TxAyRTm/T/Bxf7RHchrT5+w3NpD4Gfd7uODoqRGAVZgjJUrV6anp+/bt89isUznVSfI4UAIvuo4T/uh371d5QvhTW3Y1PfWrv2DY1PManEdfJ2XOlMLCqWx7wZgjo5GQ3F2Gp3+L480/uvwjlSfGpk0GfEV3FL1Ce77R/ifTyFvPh4+9E8s4Is0VMDvPoW882TwvWcwix7RDUc+eB5f/cfjkeZq/BY3uAva+sHjH8jv+XXMqFAZ7RCFkbv8vv/9+mrF5+APIXB7bz9steqd7vgjYRjCSCz83i9+jz/AL9Z3v/X7Wg14YDjgDcC3pluAtxxGofq3oSdToZcXQSnl0No/4YEqoEYpJCjkhfY8AD2TAz2TAmkuRo+/7l1oZJjmUY9ZxptaFLZo1RBbzEme/+3HHvvByujrw1sGichK7vhT3Jz7+dIkWtEdD0eXwe/J536yTEGhzyovj8Yy/gVgSDgYDEVuKcevBAkGOHMf+uF3v/Otb3ztgbWpXCYna+mqZWX4m0cUgeHPzEQnoRhsczoPnLS/uyfQ2oX3wwKEw7DNgdidwA5G/QGwAI5BvL4bVrTI0MU9rx52bPrer58HVvRTj8yj1324r9YeNSrRkM8XuDJbqOyyTd/4yf2LxyNQ14AigSBofyY122jEN95WImG/rr2+um3IN24RIeFQKKZmwc08QZBBGGKv+8ees0mbnrivIHZMnEiQl7016gI8fF/o+I9fb5y2aTCw7+FnKw03ORxDI8C+urLhxFwdx/74l4+ZG3/+/LNPPf/sb7Yl2v75UaXNi4chQOWNhCOTzWH8fTc6uVGOgk9WNXNAdgGrsfsE9EIp9FQ2REGgrW9C4jQoEobIGMQSQeeegJ7Lgv6cBvUcxWv95GlbrwGDQwF/aNIRGEhq6HNzGFE0HPAHJ+ckZut7680jnLVxh+K+hRy3H8L69v/fU1Vz/u8JvNb/fKOASY0ae4ixaf/7tZ7tP/lDTCF8hT96peOCjLWdefWT0bUP/RxI7F/+/IdvLOO6pt8If2EANgmbzY51vAJWKNgCFvh8/rResMFB97VeLRxsPf7BgTpNLEgWbnr7j29dunVPCYENPV3ehBRh7D0Fhtq66i3CDEl8bobPGFCbQkBmpl2lowB14guC9u5q4KDHOy3pBoo/crWN959BrPNNbBksTMfijXFzbRWAUAspbCGH3SRcAiMQxYyxTRjHgrLwu5BQiOSByC6MDFz7m5UniljNY2kLl3HHhoYc4dgzogHnqNYccBn7+gd6+wb1Zlc0HRGXZlBr81s0/b19/b1aBxJVvWjYbxwdwrf0qZ03jYT8SyCRyRTc/ShWKXw6oxWCPU3/eP1M9rcf/8EiXnQXhZx3769WifDgnRWSZ2YDRxQcz2RnLFyT9Jl2pzVbzIcPH+7t6eVyuceOHauqqgJ+77333muymOwOu1arZbFY9953L3CMd+/evX79+pMnTppN5vjJUxG06QcH8PwfGFJ74pGuiFMziOf/4KjdG8ITHwVoNJBQkFiwhGFey6jBH4/d+0x4sYLjdU5/vMQBaNCjUw8ZHCEgQsCEMA5FS3nYDJoRNGjXjposNvPw4IjNP6laB+xDQxpwRsRn0estwUnq0GN3uhhJs1QCBpVMobNVZWvSaJYRvS3stw71D45aAxASMI+q+3CxGYiFk0J2g8bsQdiobXhYqzObXMAgMQwNjwUmhSb8vZ/+5RDpWz/6QaEiVo7y5Q+tFuJ7wk796AB+tf7BEXPsNQTsHhvROUIes2ZUqzXagE0EaqLfbnX7Q36PyxMIY6BZ9vnCMBwGTXHcjrgVASbh1mAkVPMUYuohi6S8H/2M+6Nf0JesoC1YxPnWD/jP/52+aj1KoaHYtUGWq0ED9rPnWjJXfOuBJVI6yDoymZNWvmpBviD6JgqFXdpoGnv7dJ4JVY34TZqRWE6qje6J4vEbolIxYrAatDqr72r9E3Zo+nAxGNLbrvGyp8RrjB7f2zfqvHwC7DbpB6OP1K9xwPjjm4aj8tnXbwwC0fTYNXpryGcbHhgcNvvCHtuYxRmLjWAIHNckff1jsaeGgya9weG2agfBkw+MjFrjAnslAZO6v7+/b3DYFrNhg/bRUWu0KiABl81kHBszmS3uEBzyA6s3FPT7vP5INKtw+x+GgV7GV2ZIIBCoqKxobmpmMpn19fXPPPPM6tWrv/H1b/iDfofLoVarI5HIhg0bXnnllQMHDvzwhz/s6+1ra2uLn3wzgB1rjmeFzos/Hhb2OYxjJusoSKnaCaQZjTjGtDHx7lPbo8lGvCad1uJ0qEGhDIwa7WG/Y2QYL/FBrXNcBiKumGYeUFvdwZuVMeIxavSO8eg57DWODAOhApeLZTOoTQMam9eqHhgedQWQoE0XVUQDgyOGQKz0nPp+tc1tUQ+qNZoRnc0b1y1wwGMy28LTbuWB0AOxT8gvTDN3j8SD0yGnXqsGlx3Vmqwe/G5hr9Xui94WWBABL7Cto/INchKeoQlzU0DLLRQKP/roo+eff743Sk9PD/75yekIUsSnHx3Gi2DEFgHF6rXrjLaA0zQwMDBqdZu0OqfDrhkZUlsCQMlataNWk1kdU7x6D3562KsHwu2Le4Coy9RlEebkcGP90kDLPYBwlErQeIGHRO2jMRHqN7pi7lzEZjTYnFbd8BAox8FhvX9CP3vHQMGBI0dNLlwp4rpgyGhx6Ufw0/GHAduQsNVgsLmsuqH46bFSBviNUcXSN2S0e0FV9huHLsfgIm7doNGHoW6zbsxoVI/gR2qAggkBbQNOGZlICxTxG7Qj0ev0W/Cz0YDDPGbz+S06oK31YxY/MCuRoMvm8MKo3+P04ZFr3G0KBIKhUBieiUV1Nac+JA9303QDkepDmMseqT1BG2yl6QfJF0+iY1q4s47WWkU1jDB665GuelD+0d916OscYGQW5wpjRsU9D5WAg0MeG1BA0YyFELchlkadLYC3MHhLrDUajJqRQbXFj3mNQ0MG05imV2MNA9/La4yVy7DBPmV98dXV+pduUSAOvclx2e/FG3q8ylASV21fzOnt19xWBQDeMpCnkjuhb5+CHvgIMnZCF/+G+7cU0MrhTR1EpwJFi3fOQkEKr58z4EAmTSqGRg3mmCJAIr5RjU2cksyhB20jQBJiWwOmcTPA6IrgAm+w+qN5h8J+w6jeHXOyvGOT1FqcaLqjCY92tgSrsWVKYOjTN86z1n9trpIEBYFWNHiDNjWesUMGGy6xgKBtVKMz60eHRkxu0PRjmEcfLabePm2s5GImTew9JhD4AbVlzKBzjVchJGAbM4D27sZMYZPgxGvfiNlkGNZZr3DT48RSBoh6pWGPwznZ6sLBoo3ZjPyKyWDhsOvgSfU937O8+Kb944O6Hz9qfuoVxGp3fHxYv/6r6nUP2J/4m+mZv2s2Pqhefa/u508grqg6moqw19LSbN78P3eXKYVUYEUz2PO3PyC197QPWuIijIRtBjWetyMWYHLhNd1psYDGOyqmSOSySeOdjuqm8kpK821N55vVtstVYBJo2Nd18ngtf/lTD5VTpxhRgmcrhZyw8N7V6Z31fcDCQIJWnQbYK3gxTciY3wpUNNgypDH4ve5RtcEa8htHYjYJaHm1A/348cP6mGd0XVCvvrLeuODunz2wQEDF2zV+8abNm0VDJ+tNoMWKH/Q5AWQHtBNZy6AHP4X+5wSEUKDK30MuPUSNdraKdhXAo1oRL6hp8VNumZB9JFaIQ2MxYwuN+M2g/ui0g3hGqV0hxG0exQ+IOhTRcybZinGT5kZ4bU43TVmiFMYcipRZa3MlkKFfE1EtmZ+IuzmUpPLVpckcGhSxVR04aNr+4H25ClZMIeTdf8/kMRphh6G6unfpA3eVqURAYik0ZtKsjQVSsAd2a3GbB2/aYmYG5AdN9ZjTOYpvHHWF4YgDpGKgdxiogphx6jMNDFnsLpBOkBC1FW86gVdhNhhd43HbsMs4ZvfjmeI390eFalhrCkxp2k4bCoVSXl7+7rvvAlv07NmzK1asiFkjfD7/nXfeWbduXeywm4L4LcPRpDmD+NN6DEM6s9NiGO3X2sFyv97lcxmBU+ELIRGnrk9t8zl0eCH2aUFW4OejiNMULVbchkeB2zim0Tp88bQhiFuvdqanJcb6voGmb7jblJkZ7QoXcY5Gs6J3GNfwsMsQMx3xzAFOIuyzxFwArSn6pg8w7rSOGH14jHoCxGfWR2WsX++Y3PvMNxY7vk/jAI4e2AAMJIPG5okfEwFm1+VODOGYBz2oASm9RgX5rYMDA/0Dg2qt8XKpBRxGYKCbbP5xVwhDw6HARJ0G6jkWb/8S09nd8+HHe8xmi8/n+3jPvhG1ZloW702HEKIYWmts/1vr7ipzm9FpLk8sHLRhj1aix9Xk88PhLdlkUtiCdP8a0ryDGfdDktUk+o06CcJhXVtVb+LyNcmaihOm5MX5YtBoBtSX3tx1bMAeCHs9wCPsae0myZOl/GDDS89+1OunwwGrw9he06KBJQUqjr753OmmAU8g5OrpdChL03jXthk3Bx9CCPeRaEnABYnFkq8CC+miQwiTwOKUB8QJuTp7deK0zCQhCzM0Vnb6S5fPlzgb3q7E7n5wlZx5VXCQRMVCfR3twzZGepaMSYntDRmb6oe4hYtzxfH7BAyXzo9lrC2TznwI4YULFz755JOyWWXf+d53rDZrU1OTRCJZtmwZcHeTkpPmlc8rKytLT083m8xnzp6pOFcBvKO7775bJr/c7XkSiH2o88TpS8DIdzpdxqGGYQs7MVnm6zr2/pFejAwbtBYylydL4IOnROGwuquVlT47SYi/B4ZD7QdfOsksWiDj2rpOHDx20YaS/FqNiSEWc5xd59SiNUtTdbXHTjRr2PKsJFGk//TBi30OX8A7WF/bBUsKxb62hi4N8DMoDJFSKWaN2wWWhtdeOgoVLZJ5zh88OKDIu9x7k0KPmLu6uzVBeb6KH83YoGW0p7uzXRsUCagklkweUdc295scboej+2KFJqWwkGIb7Ojs6LFTFDwoHAlqugedJDoUoSblTAQV/R0f79LNfmhr0ZVDD5CQprP6fK3G7vM6nY7hSzUWpjxZIfQ37XnpQGeEAnwlh6Zn0EURJSbQvUa92eVBKAwmi8NhBU39Wh8wyckkCo1KQmGggIB9E7/sdAGKCoN8HSTPH6gSM614J3PLQ8BKAFstbsgTgvxkli9C9oWgYARi0eM5dz0R9ts0rb324vnzZNeO8vMOnj16vH8U8fod+paLDVokJV/JCbnaas9e7DF7vR673dZd14hKVHIR29F6eveBOheF7DEb26qOXnAkzs+VYmFbb7tGll8qpxhqDh5vM0UCXmNfa6ePpkyWTepDG9BfOm9KX1smm8gK30j18cNt/Yg/5DB0tTSNeBS5KXwK5tC1nj7aaPb43W7XYLcpo0iqbmru11gcLlfvqaNaSUEG1dnX3d6mDfB5ZISRwNBdPFxvy8xOYdP93aeOV3frAsGAXdd6sV7HSs6TQ4aDH31cNeiAgj6LVV1/ppmRkZfEn+j6jbpG+5o6BsMR1OF26dvOttoE2ekKhqbixQ/6spYXMl3a9uZeVxAJR1xjdrKCj1itziBGoVEoDDaLgvj9vjDQHdHQLk78qtPDZDL9/fW/y+Xy737vu0BCGuobgA2xdNlSKpXK4/Nml80uLS3NzMr0uDyVVZWnT5/u6uqaO3furFmz4udfi890qceRWZQlYdPVNYcq2vWBQEDfXFvv5BZkJbj6L3780SlHEHV5goLk5NBg9em6frvH73I6eqvPGShJ6Upa/4H33qseoWERo1HfVFPZr7Gb3C6Ps696fxuvoEjBg3WXzpyq0/jC/jGNulNtT1YlcS6PaQqPtTVZRGVFqolydzW/8+phT+7SLLam+1KTxkeOBO0Oh6nzQqeTnaKUh1t3P/V+XZgC+f0RoYSjrrk0YnXanI7B+vNOXlaqjO2ue/fx95shOhYIedU11R0heWGqiELGzL11Na2WxHQV++aDYL1DFxpZJSuT+QFtXXU7XLh2ZTor4h5oPd/UZvNHAh632zg0GOFJRDRL4/lhToqSS0XcRs2wISgQ82gUcsRr82N0cJ+oMzvTihzH7XYDvb1mzRo6HZc9ICoqlSo/SnFxsdPplEqlaWlpN5UiS2dFzUiQhIRcjv6KT+rQrCIFZOtrb+syhQVMDOOIwyPtbaM2MpAkQVKywHH8b682WdFwwGuzaxvPNbp5KZks0753D9ik+dlSUEyIua9tICScU5jJoZOBmWzobjdjopKCdDbVP3D6xJlWdTAcsuvbLzVoaYrcRJrz7L4PTnRasLDfZncYOmoHg0JVUgLd2nFwb8VgBAmaNV1tI6QElUzgqX7h2ROjMCnktw3WflprTi/ME6O2U3t3ne6yQtHT9R0Xh8MiFVCgZHPNxxWmSNg00tfYZ5enqciN/3z6eGjx0iwmUPIDJ1/YYyxbmN5/6NX9LXYUDjp7KnfX6nwWtcUSGGk8d9HAKshPZGLh4fqKqh6tx+NzjjY0tIWVuXLrxaMHL/RhCOb1e8eGe+yQSC4g2cfMdocbZfJYTAaLEraabCFQrkBNA0VNody0CKYk9PFLMBAQEgQzOfQlG+HWGrJZB9wqYHJSlmzBLEaoqy4Y/eA8lllMLVuCn3O9u7B5zoYzakiSrJDHxwFBsLb15LkGf0pOCtvWvH9flRZG/cb+5mYDW5UmYZO6Dr+0p9GOosEwU55iOvjIG3UwneyHmSqFyH1ub4UDBuXS2NBPk6UqhMwrbusdPvZR66x7tkpMnR0Odna6nE4hIQHP4MCIJLNQEh2np7t0Ss8unqWEW2oNqqUlctrMu+ZpG6GBY5CyHMpejcetmt6B+HJItQjq2AVFEKjgDkiYCWnroaADmv0NSBz9QNB1ModEIaHA7TGg6elKFo0UtrZebHAXL10o42iOPfHakHJdsSw43Fh9sV3n9HqAGdBeNyZXsS7srwgo0pMFzICz7T1gXYB8lHICDe88Wc1cXa6cSA+sb66zKhbMSr6mn5u9e8/ui5yN3767ADdGtBee/fvhYR+MeVxW/XBL5xBJkiLnM4yn//bKaR2FDIep4mSW+fzxo11DiC/oMLQ3NmiCyXkqqqXv8JGLFEWmnGo4+tLHGmGSueGUgaZMT8TtK2vDxwfaGSVFSePPgzq1/WMhYWZ23FuDUGCTnK+5oJ6wScwMGbBJqObOg3sPtTopqNdq6rz4cYW1cH62cPJIT1tvlZqzcG7K5V7KptaqDm9yhpwScFl95AQJaHjhgMcL49/GxLMe/C9+5LQJtPfYnv8Hf/s6xW9+nPC1u1gFOa7dR4HTxV2xwN/WQ/P4+D9+iD232FffRu8dTnj6V/RUJSluHl9N0FzfPcCbs7KYM54ICpNFt/S0Wjj5GfLQUPWZPh+FBHscw+f313kS83NkpMGaQ+d7KRlZiczg4Dlg0mgnmzQqTsjZ3quXpGcmCcYnBfDoa3s8eaVZYibVo241CGetTXIcrLbnlGeCvLBrBmywOC1DTg8M15538MW2Tptwy8b5Ceyrx+ZjxuZKvXRpuQovI3PHoRpL0coyT/u5qlat2+t1AhGsOe/hqpR8X/OhQ1X6MOK1W8x6FktsBG57pz4i5DNJLD7JeOJYrd0XdLlcmiFHemHqhIESCYz2tDpTykpF42ZwwKRpNgRnlxVN6m7GEvO8tVVa1bxsdshpGvOJlaBljO1C/S5HmMwR8CbG9d8GsSGEshwoZwPEFkH1b0FUBEpbDakrIKcRylwHyQshyyDkGIGK7saHCQOur0sj9oGuYXJeeWY8ZSii625w8/PyQBNvav308Dm1DfF5HCNNDV1WanqmHHMPfvr6LrUH8vvcfSf3XjL6zTq93au/dPSSQ5KVq2AFrCO1Z2pHbV6QjX1VlWZBZrbsct8BYEH0dvvTSguF40MIgUNh6u7u1QQU+SreuCgyuP6ByvZRHyUlL3lirKH+4BtNSXdtnnvdkfv+/mMXLBmrludFx3FOwj9ccaLdEvCatdq2bo0sNV3AUh/83cvVdho1YuuqqmnT6voG9SBFPS2X9H5hukpCo/TvfeS1Jh8VA3XTPthY0eMXpylp9sP7T4QT0pIT2OBBzfW7j48Ii5SRxv0Hzo8hiNditjoE0gzBDEa6xYkNIQRNXklJyeuvv46i6D/+8Q9grpSXlwOz5MMPPxQKhb/+9a+rqqo6OjrA8cCyuO4QQkvXkXo1ApHCLktPTW2rn1ecLvUMNDT2a4EIkjkJUr+6c3B4yEbiiYVJ0oRI07uPvd8aIiPA+TR0NjWp/Ym5KTRzx8ljNXo/4jO0atGSLJHz2Pu73AkFGdGidPUeqjFmLV+UzYzms6/vwMnhjNUr81hhfd3R/VW9MBKxjxhsfL6E1rfvifcbMTrm1g+dv9Q8pFFbxnx2l6Wt+jyiyE0SY9rznx6otqIkz6DOIU2QCuNDEIFH0HnkSK3VF3C7XDZtv8ZBziouFWOampOHW3phf9hh7O1oHnRKs1U8Enp+1ytqVkFuEu482itfebU3aXURS93Q2mlwkeGAxWEd6esYdTCVyQl0qrn9RIdgwZpUsrri6Ll2tz/icpnUPQ5YLJfyqa6hixcaDREaCQ6A3LCH2CpVAjliN+k8DD4/qsuRsC8A0RifQS3+9+H1+U+fqeju6U1PS21t62hr70xPTeHxeDe1uG7eGtn9ri7TUKdlUO+xALXsj0CdJrRFj/RZ8ffQGBrGXF0RS0PEfAlCY589vi6RoYvdcLoyQVwwO83UXK+bCBsGkYTCeZs3bdi6dW2BxN/VovNHY5cBqnTBmg1bNm+5fz6l4vB5PRKxmsZ46Qs3b96w5Z7tpQkzbko/e/zqQ7vefu75v/7l7YPMOdszxXSfZcwhy8jk4vkeHuve++5rzz7/12efP2QAGlCWuXn7MuHw2Vf/+tLLx0diF/gM0Y5q1SNqsVi8fdv2Z5959o477xgYGAhFQg998yFlslIkEjkcjr+++NfXXnutvr4eeMKhcCgcmRxInkTQ2XShIZwxe/3mjVs2b9i0dnVgrG3U4nV0NdlTl2zdvGHn1hUFKZLrae0Yvp4Le3r5G+7fCq5wx7YVOYnCWIF5tLXnu3zzV20vz+BRhiv2tNAWbcePuXtD6ujROiM/c/7Copz0vJVrV2SLx2MwAOmsr333/rkyCle5cMvOZXJefDOAyktetXVjlr/+7Zde+ttHzT4I4qjyl8/JYAizVm5ctyhXTBGmLVqzDjz21s13lVA6B0x+fmbZ4jwpRVG6ad2axfOLCpITC+Ys3bxxTkL8kgCTVscrzb86uhf22C9eGpLPXrRlC5DMDRs2FtpbW2yxV4Z+TFo0d/GiJYsKRPoxO4zQEjJyFWKOWKZMFHNw8w9URxqLy+fQSAg+vPzWemtDGOYfgiIeakaAsXYWRKNDZBKw9v90MPTrj0O/+ST460+CD38U/N2eoN6B4tGu6764xsJhK4shEfBjCnro6F+AoP71zaPNrgCiPfPJGWPq+jvxNO68f6Wo41jDMOoy9rf0+0uXrgYbt25ev3wOd7RlwGvvO3WwnrX0np2gVq5bVqwSXhU6MNYerQ3mbdmBV+QNhZyLHf2BG/aXNZw/uLdPtu5u/NY77l2lGK1t6I+g4VB3Syczf+GW7ZvA9ju2zuaQWSmzFq7fgsvnncu4rfUj5MTMJbOz2aLMFRvWryyUxC8HGDq3p8o0a8sOcOSWHfcu43fuvhCrfQhLmrd43bqtm7YszoGGhi1XvZrzYezMeSuAXtq4aRlZ02q4/NYFC7rsYaoot6S0uKhkVraEwZPIxFw+P0Eml7CopIDLBVMYTCaTin8fMH7O9PF6vX09fWwWe8P6DU/+6cknnnjCYrHYHfhU3+lp6aAiIwiy64NdL730UkVFBYPBYLFY4JT4yTfG3lRxzlK2ZTuetw/MwU6d7Y1+rMKPcTPnLd28aZmSaWmpbhUXLIuJ9933ZJnO1JgD+DEMcdqs1eu3bVlbKKV4aUmr1+K1aXW2tXXABpm7D1x0Zq/fCKrYjo0LhA79iOUmr4sngTJFqfNXrQG327BlQajjgsYabUd8qGL+qg0rFypF3LSFqzZu3gQuvmK2zDKoiTczXlS1aM3apcuWlkmGO/odMALBIaNhjCFX8q62Fqcm5HUefA/I/Kuvn8dW3TNPDO5pVF9otabPX7B8+ZKlSxYUZwkcGkOAJkmk2dRjAQiOeBGEDgeiHXTgUBChgfKNX+yzAWgIlUqVm5ubn58P/oImPL7jpmAQS5i0aPXaLZvvvLvMffpML1mRWV6awUsuWL9+/cKcpIL581Qp6YuXr14afVkSgSj81KLV60Epb/tqqe/0iUYHP3XTffcsSuPjllAkODxqlqhS+FFfCIuER3Q6QVK6EJiHw1UfnNQUbN2J16bt9y4X9n1cPRh9AoSZkAUKBGxfu3aWo73B6LD3nD6uk66+Bxy5dftCube5RxPBB5uRSKLUZes2bLlrW3mgsU0bU1AoU5INtDR++uoSW3vjGN4bkJO/Cb/R9s1LElyWMY9PtGRR/tilPiM43jfc3J9YPjcB16u0hLTiVevWb7lnx2zHpVFK0ZptG+7aOQ9p7zYiaMir7+2zlSzcuA08xs77MxwnWjV4Lywvxk6dNX/RwvmzC1SYwxKEBKrsVBmdJFakgrpMgX3OMF0gFIKGksmkk291AhsY73GDkcAPOEJA4ZMpGIobTvGeAWQy/pIQj5HFZwW6EZz0dQ/spI6ceelvb9YMOa/sTOPuPHzQrNp0J0jjtjvnMweqO8Zit+FIU5euWb8sL4FMJpGp1Lw5q7cszuUyqeyyjdFy2bBQ7B7Wea4a++zpOnOeu7hAygK+unlEbQteYycMHz8yyC4pUk6rpt0AmAR1H4E+vh86+H08hkVmgMdGyDQkGIKO/i9U9TTqMmMUBp45eCbhuRk/8SpINLlS6bPoTF68Y4K9u8mbMjtNfDniFLSbOgZteYtW4WbApjtzaT3NY6RMrqOtx4ygWFDb66BAPpM9iLh6mnXFpYVXjDzHEF3Hib/hhtxfn327ZqJDmvnSqT19wm13lk16bQtzE2evwqvG+iK6pb4VF3jw5AxmwtxV65YXJ5nPf3pwOCneun1lpbT/bN0Ayk4snJtB1wyMDp071Je6YceynCyVwK42+fAuqo6BhmFlUcHk+XmuIux21NUNSMsWgQYWXHbjxkJHa4vV4+05c7yZOv8BvOVds7AkbcpJoFBH24GP9+z99ODh2j7/eA+EyaABYA5QmWwWjUaLdj6bISga6OgjJ0qFd26iKaRkDpu9oIy1eI6npoEqTSDJEyJur+PQKceeoyGTJYSh9IwU0vUjoRGjwSmUca6IIzL4PHYEDsTmhqeSubOWr9qyeeddc8InT7RN7sqlPfPxWVPahqhJs+P+lcL2Y43D15GlK+CkLNm8ktP21tGB+IZxgv7ekzUjmSWzknmMG+aL8cKhNsa8lSpU19KiyyhfEWtbt6xPNNS2Otzmti503vrVW4GdsXpFskq5aFlZFkNQvHT9ikU5kGHUxk5dATQbOH5t8Q2jEGjA5+TQeCzGFZLLEIj4IVCXcFxjQ+fPnTxztqLqfE1dffOQcfpt9DQA2T9SB336P9DHXwE+NURigMqMkKgIQoFO/BI6/nPU0ImR6fg3CkF9ihI7byoQ7cCF12LVDfxefPVIR6wkPd1HD7ciJVFjcsNd98yCL9b0WPBEUFnCjLlL1m/acM9dZfbG7sQ567Zv3n7XPFJVoxZDItrOZpuoYG3MVlyT0H+m2RW93PWg8pS4Q+HFHYqXPmqNdZ5hJC/46jc2iHr3vfS3dyrbjFFb0akf8WXkpF8T176Ma8xAkqsE1x5Bk5Vtwp9n+8YlIpJHZ/XGFLAss3zl5k33bcxUN2tF89cAqdi6IM9nGY11DsVIZHZy3nJgKG3euS5Zc+B453hv5CsJmpo6oEWb1m7dvHn9ivmTfaVbYOXKlXK5/Ne//vW777775z//+fz587GwQigUmkmvzIg4bf7azZvv3Zijr2tVh2HF7DXzcpJzShduWpCZOGf1xjKFMLl4w7JSaewtsg9Nmbcc5M+Oe+fRWyou9cNBp9ZHSlu/NWrD59KpTMmae+4tS4sNYHT0nm6VzpkniMd3nd0nGiXzF4vokLm58pInYyte6zfetXFpuiLaHYEuzlu4Zsv2zUvlsNYpKt8IfMP1C/NEZo0hDAW0FztY87ds2bzp7g0LkyXjgc6wr7OuOZIxa/0W3AFZPDtDENVSxovHPu0Vr74br6E77lmtNDc39QdvkCURpqx0FTByNm4sz9B0t+vc0R7oOGFt80U1JX/ruo0bN6xbOqfQre9z+t3qSxdH6PmLZpcUFeYqZfzPdh69Lw7pqSn33LVzeER95NjJjevXen2+k2fOTUzBdgNu7kIjEBoE7iMKh1H8csBsCiKkEEYJAMsjalNAaISEBOlY5MYDmwHqiy3iwnweBWIWl5aHO+u6x8tOgM/4jRuiFLpMIqZhcOxKKbmxoDiVn5mZEvD5KVRRkrBrz+sfVGiCTNE1U4TfLrGqOP43lpabiQszedXWO7750Ne++f3/k/XuOtdqQUCmuz0xb5ImyVy/475vbcsPDRlxH5DCkCrzN373f777zfmUo2+8/F7VjdXoTAHaxOPxjJnGwpFwXl7eT37yk8cee2zRgkULFywsLSkF9gdwjb7zne+8/c7bBw8efOWVVxYvWgwc7PjJVwIH/JYAlpIopUffPzB5UjEDsnt9qoIsa+3bv3/qgA1454wbN9veoaYBhjI3TYI3qDQWi0GPRaPaD75Tk7Pm7pIULoUEOUZ61Zq6v/7x0Z8+/Jvfvn5OYx3QWPGDpoDGV2WniZkkKl2UqJJfOTE3TZCUsuRr3//hQ5uV3R+98sYhw5VjqSlsvqf2w8ce+c1PH37qsB6fITu+40ZEwmG365qZhcIBcwjhKqSC2IsZrjSPQ3K4vFGfWpyWLQX6jsJkMRCP2xcXocuA5INswzMB7/RJwt/L3xpYGDfXSCQKLWbWkoBFPTCGdOuRXgM6bEL1dlRjxTw3G8iFokGvLzSuJVKWf+Nrdy7Mxrz2MGJV91hkOfFXUlRhXqEyOKA2ez0mMk0mE3DwByeRxYkqcsjh1460ucRFsyR4G03nyniTJz0HuPVDFnXLgT/+DmT+o09/cmGgd9R+o89furT9Fkl2sTTa0FB5aXnJ6KDGHAkZDWpfklLBiEYMOGIxlUzj+/vf/NtTQHIeO6TBIrFhNFNgH+l1CrNSxdHE0ISF+cmOYU3UIBJk5UjZNDKJxOCxyV63c3xIWxypMj1JxAB6icoTsdBw+PIdSGyOKGjtPHSqyR4msdhXmIxARsJhZFLoasalDFxaX8BntpgDwUBqauodd9zx7HPPbli3YcH8BfPK5zEYDJFIdO899/79738HFXnXB7vuufceFnt6r9j0nXWG7jefehxk2i+f3N/q7lcb8M0JikQJnwUeGEX0Vis1SSGPFSI3uTiJrrVF9RRLrACZQaZQ2DxFRrqMiweJuEIxLRyGfWaDydj24V/xsvjFH18+1dKjsQamPbqOo0qV81l4faYKcpMFIZB7+GZJVk5CLGMZYtrwe0/+8WcP//b53e0ueNzXlmVnAgsFoiTk5CisvV0mJBw0GrX+zMy0y2HvsL1mzxu/eRjI3m9+8ZeKq/Qtnc1fvf1r33romz/9Wkb9K281WBGv0wzRJTJR9KU0icITybGINxRhJ6pYZpsbDochjCkRkkN4P/EQDNPx/lefNfiokygz69UFms5EpRDPRo5YSg94vDeoYwAmm6tMBrUJLNJFBTmJPm+YwpKnqiRcvCtBJBh0urxAKGI5GYmMuS1wcpICPJBD3WcRZEcVHa6T8/NAbVJHM5afniWLdbtjCLKkHKBYLMODru7KNx4B+f+rx1471VrfZ4IRhEyhqtIy8JlW2UI5A1brLfjZED8jS8pm4ElmCDMT2OEIXs4cBb31hYd/+/Mn/l7ZbQigKMadNyfT1dw1Chm6jllSV5WL8RPIdAGfxwBlwRUnMkgZ2flsKsQUCNgIHMHAwxt6GpvefvGJn4PHeOS5g+rAqN4GTpIlp0uBLUIiAe88EvRHrpr5j83mo56xUa0nOlB+xnV4AtxTi5pJUbsCrAN9gF/tio2AaQz5Bgoro2zLvd/+xiLOqX8++7fTuvhWHHNvr7v91Cu4qP/mibfrR5q6jfi1aSyJVMEdj1wwGInJiXFlxU6m1/75tz/91VP/vNBjvdrkdvZcGC5eUs6EyIKUNLlPMzAWjAVt3MNNrzyDa4+fvqTe/LMflCXdIK4yDcgo3lMjZIaMLZCpC0uZhS35GTmplPLQGQqGQNZuaKyVHPGQvnYYUpWDkgLaJ+Y7TQWJK0tMwhwjRi+CWvobdbnFRbG38VGwoM880tbw1ktP//yXv/npL5/+qM1ut0aScyUjBguKYfr2wTlzZ0ERTzhiGh5KW1B+5QyeJIoiZ+mDDwFd8bVv3TknGuLFOz3urxzN27YxVzQ5iCePN4U0oVLORSJhvPRJFK5UJcYVpmO01yrLKU6I1h4qP6tAGekfMZMozPzCbEPz3r/VS+64o5BNZiiSUkwmtQfYFT0nDwYWzs+7kXoPB80hmKuQCWIfV+BI8zlkh9trGBlwpucU4zoSGEgiHo0++TnjkAV5azZtWL929cqydOZUB8BBfyDocTud/gBQ6VeKyTTApT8UInPY+BCzmFkPahOPgwZDuPAjCOzzB7v7Ax29+BxYGIrdcAJOLAjcAO91XrqCYiJxFOmJ+As5liiBEXRHJ3+KY1N3A5OmIDY9Ak2YV6QKDKivZ2teCSth8ea5lIp3TvRdkXwGK21OPqO/bcAZfcFzDZix41Nc9T38Qk/u/T+9t4QaNgbDfEWCKDamgJ+cy4PMbnJSnsz6ydOPv3HeQmPxmVc6NQmJ0rC68vHfv98LI2yRcIrimQSCRtzeAIxcNwN5kpQ585csXDC/fM6c0uIClZQbu2DEoR/Vas0Wi8cHqvmMizgKBlFhCHZApnZI3wpxyOiqJ8gZSyh3v0dhCyFHP6RvIvtNpM0vQjlrgT4lRTu0xk+dAooidfZXYtUN/L5+/4qcWH209PW70/NLYzP+MSQZuSLTYHSyMCqLK+CyQcayJRIeLSktnUuGmEIRIxSOYAhi1XRUHv3g0d8+AhTXHz5oGnPpnFMHfiagCZNSFn/jBz94aIuyaxdwKKL+G1uek7P2Bw9/dUV628dvHG4YDSERYAm4PJPDpFcTCYZg/1Rj+Gh8ueXYL3/1258//sLZTjuCv8TAESkUdIjCEbApsqxSFR/kFYvFpZLicSJgFaSmZUTVGjsjNynonpic7UoEymLZ2PtP/P6diw4Gi0u/QYBtGgA7BODz+cAzAB8TWLdFRUW7du0CvuT1/MepSCooFlMhMofHoYYD10wycg3SnHwFXuhUvipLCvu8GEOWFuw/9tquKmuIK+IB54cqVaaKudG0WTsuqTNKi8aDTdbOC4Ppc2aB0y197XqhsjhRADQjicFk0RnR4+mSRKAWaQwBi5mZlZvABrY6icPnkoBbBomyiqVNe/70/K5mYAPQxmf8BJrc4gknKmTMqMnHFCuiASzcuxFnFsmjHVYoHGV2Mkk9eqNJS9OyCxJY4ApkgTiBSSeHL1vJgTGjrfv87id/98ivH3nshXcP1Wtc/oBZr/MplGlR65gCHI1b7ej/RQcImF5vQFE0USH3+f0etwf4IGBjfPf1uckRoFyXJ5e9uvqXLy/96fdn3QUsiDwJ6Z/bSR9tQ97YRqFSKSSWnDLrNeqyk9DSkyRutI/3demsq/dWvvfH7/7gJ9/5f69Vetxnazri5Yy/34yrMzLQbuOaDdjw8SVg0uPPQk2dvf03v/8apfad//vxq72f9fwjMZUKzGu8vlKB9IOnu1k1I9O4fKFYLEqQJOQWpfu0o5SMvHTHmCXaVJOoDJ5AJBayaZedWDKdKxCLFzz0p2/KbW0DGmqCGDjQ8X04wKaNL80Y/Kmp1OGR4cOAQ4ePHzve19vndrmZTCaHw2GxWFnZWWvWrlGPqF966aUXX3xxcCj25nwK8JRzuULGxCggPG+AiqWW3v/XZ/54X1bbI4+8XNt/vdluY2AIjKQo5LFcvYwpYqf41CZbzNgCipubtuF3Tz7+DPg9/fRrr/128RUfAZwBVDZfLM7e+qtHcuGe7qGYUxTD13borb82S37wi0ee+dNjd2fFt94MsUIOaQxj8bVxMAgVcHhs1oThDgQTN9Kii5NmQRjfdjXx3AD7bskpiooHiS4FihXkr9GjBX4PuBOdSnr6Ptar32S9/A3mznIahpKA4hVcPYj1Kkhsdg6b6/bH38/RuGKRkBfrCo+iCATKLrodgFc//GULsIP53Im4ZbRkUQxBYUmybLwnyjWJxscyq1Z8+89/wov42Wef+fsf7kmJfSZkavDj05OS4mu4UINbg9qEsuhMHueyX+HV9rz+6omMTV//05OPP/mVK+dPvRIUQckK+cRkjvgV0Vj3BTJwiKLb8PK69uU+BRw5vv8q6JLU1Tu+si7Rcnb/3qq+q8KcoEzwj7bE12YOOJ1Koer1+uPHjx87emzvvr0dbR12m51Op3O5XBqNplQql69Y7nA43njjjT8+8ceamhrw9PGTp2Z8L4KwxOU/i1W3J598+bUXdxTgKQR5Ml5PMTpNDJry6DIA5AF6bSQWPzy+jIP3KRHN/X+/+92fwWWfeuJvf/3DXXNVU370aSqi8YH45fDCwTMAMK79fX0VTz9/OOHOHz31p8ce/ur8y50dyPGP4ZEls9cV+cZMaMjQY0FTEuWTqiFdtOiObz0eTe9TP1l+1XSj4MZcoJ/FInH6spWpI3XtZiACYoGATp2w+Mh4hcNIfKVSYNRZwx4I43D5DKfbi3ncPgr9NgIbnz0zioiD4r4clrlGWEPBAQjLTlPGq1t4rN8tmJ0mw/Mb1E9yYmJ0KkCcaG2KOabggtFNAPAksWMRbN7dv8Wl4snHn3v+uVd/vJLLxDXF5ZYdeMjxcPZkoYqJAWSvfu2Hj1WV/+9jz/zuB+vyYwOmaMWbV/Ms1pEhNVuZqpzctI6DV9vJYKg0s/xHD8dk/vEXnv/zN1eqwObJzzCFtibx5FmZqQpewDbm9t50TrcbgQv35OqCq4fL18M/fgz+XlGfrg+JzOTwU5bc++h9JQOHjg1evgxQctCSB/8QS+PzL7zw2g/m4ekD153cz5dEia9Zap/7yZ+65/7o/7N3F/BxG2nDwFfLTF4yMzuOw8ycNMUUUobr9UrvtT3oFe56PYa+971tr+1dmZu0SdswMzjsJE6cxI6Zee1l/h7tyMpm7XUcaOK2z/+3UWZGo9HsSKvVjCXtP/7y/E+nZKvDuiHtpXtr3Xs/fPanj/38kefe3FVxZje5nosepBz+yDMv0Gv550+HqhWXO36bfQPnwc306yF4bfHPe31/pWXuwhvH3vCThaskTfM/q535wcMH01pkmRyBxG63//Of/zx48CCzbC+UXJcRTZWWNngajh5uzs7KCH1XUHu/KnXsE78MVh52g3/+4a4ZGcaMzISy06W+o2dOZwwpUFc0NVsPH9ihTTD1+rFWvkimgQMFvFTk8k5PVckpb+yYWdn68/PS35VBwf2ZzIINznzTwEclkBhD/7x1EH3chS9WCPFUaj2P4/IKpPSgMhWVnJwql1jd7tOFh6KHD9eFbaBwfqVcIRX3nJPANqbPSWCXiIqJvsCSHK5IrlQoFHK5pO+jWQA6fhK1Sq2WSiSX8KUGX4SCuGhXSZm/s4t+IhLU1e5wHT0ljo+mBAKuRCzPTkt895Xkz1+XTx8vh9MapYIs2CdRXl6SvcN23p8nu+vqnQkx0YLg7TQ97dwbfZBKMLHP8ocuB5x89j/Ifw4/buZP5qq3rNsJXwBMEv3WFMPHTxU07Nl8or6PRzNzKFPeDb+nd7a/PDA7WSPjwQddJlFKe25VpOjOlz9ARY1/9Nm//+U24Rd/+f2/ltaeP7DCjRv982d/+9xcy6tPPfPbpaeY1L5Blzjax3c7zr9YsruqvC4pJTG4I3L5Ain0BGRSKWxLiVjY86u7AnVMfFycXqdTyMTnf7EPmMxw7oP88Bbvrd/WC1MfevTJ0fPvnvZRd/mUty23ffuX1pkHXEkcIf2XyY0bN8KpC1m0TwKhRE0+bvDSqOXBP2zAzgi7dGI0uxPCRqSPe+GoXt8AfO30W34KJ4r0Z//vf//ji/clnDuRjCjYoUi77jcvZLhPl5xlxjoFCm3ykCl3LBx6/ECx1aGCXnZ1TX/PEdbqolydTb1HOGtXvPbMvxvu+f1L//jtU3OG0s/ECkfvob3BUYVJZuf3scG4uok/f/Gff7nN8/Gf/vbfVX2s/mIUFhZ6vd7/9//+X35+/h133DFz5kybzTZ06NDf/va3cOCAWUy+C+DR98kPXEjnn16Q4ki0eQ/98ddTPEf//Ks/ra8872av9qMHvXMWpPQc6tqPH3LPW5hBn8T5vV6l0SjsZ6cO6QMQXOOcZ/7vry/mN3340v99Wd567o/afqlUJWEvnCDHAfrq6cRoU882CB7PSd+fJPTCtgL9zXxeteii8uY8/Ic//OGPv3/xxRd+8+IjNyTpxYGAKuq8P5D8MB07fmLTlm25OVmzZkz9dsWanJysCePHDWR4tK/PSAj45o2SqPMNaUN16UmqaGhvhdA/2uQaF+MaYfRA+1NcUUBZENCM92vGUbyeEdC+2PbsPp5156v/ee3tN199+83X3v3bvbmnVuypD36F+GydwT+rBHzu5k6nUsGMGbss5uBFzZ7u8vKW5Ex9IOCx2wLq3Pte+O3Ph1Wv2NRMZ7pygiexAbet3m63edvW+N0d5+9h/fM4bC4Oj8+NypiS3fLtsuON7COKGQGvw+5wkCfPw4mkQqbg8XlcbUpM86FDZd3BMXq/q7OqojkhzXBJ3yLxcfHwKj1T+q9//evlP7z8pz/96aOPP2ptbW1ubv7www/37NmzZtUaOFsymozHjx9fuXJlZ0cnezQMIxBLtG7rqYZm8odXt72r28vVKUSuLjscWbIX/eZXs2Jay2tD/8LVi8IUryk6VNhhoz/PXrfb4w0+gs444qEnb/Ed3LD3dJvXH9Alpsraq5odfthZ+XyftdtNzqLg3CK8T+FztDW2WDwBn9fa2WYOvQvN53LY7cHH1sL+yPdJlWpm1/cGr5mxWau6JQuuHx2lkvK93fSNKQOim3TLlM4t3xxp6ew5O/FaOyw8kcFmb6xpaCMjBo6us26OViWP/AdSum90/hsB0PemD3S90i+IPuhxKfmwemHe76wFT5VW1FubfBw/xfEPTaBGJnNTDNxuOz08E6ulojX0YbSffViiVKoCzqJTJe3nPaoQ6BMyVAf27rUF28pnKz/TJM1KjJbLVB0d1U3tdrregUBXRxNHFCVLiMuyFO85Q595+d3ttU3doT+qyeGoY5LUjVXlNm9wCwdcjvN+ja43TVyKet+eHV3Bbyi/o668hZ+ZaOLxTRxed0V1Pbn8xmXp6rLU6XMnjkqOlfC91q6Qz5o3/G+4uqQ08an9Z8gfbr22srJmTVrCZf44idfj9nk5xlHzbp0zxHPqDLm0p+evlyK+gHIFr9IJuuitLJfL09PS6xvq33zzzZd+/9Jf//rXf//73+VwDGxpeffddw8dOrR27VoIGwyGs2fPLlu27PTp04L+/soW6DZ3QdUE8GGPy87kNTY3e3n0xuC4uh2w64TicmNk8uazVW1khM/ZcbrZlai70O/MKPRGraO1ossZ3MaUx+VhRggHxGexOshlVa7u0i63VqsK/R7xtNQ3xYy6fnqqBt6i0xL+gOEgKm300KK9+0qPHvNn5mjOe0f0JWPBWvHhYMuk9ebq7nDyxCKhXKlrbalq7rQGvwr8NmsbX6gQCfkcpVbH62pvc3Kho6hUyb3OLrtbLKOfOjHYwQkme/wJedpnwOuBr6PgVnKaS8q6klOVfndXa1s3/dhbb+W2HebUTDXTks7iNTsVuWmk5xWVmCov2VvcHfzE+ezl5c3qtMTgqKK3CxYOlujoKvdwolTyuMRkeXVVmRt6rnw+13vu1yv64jV3M5d4OLoqvFSUUuYuL27Iv/WJiTG84C9oMU8wFUYPiXEV7i52pifH0VddXYhAGC0W2zotNm5wRwg44Dsk4iERkOE4+JqBulAijd6kE3A8l3DtyTnsNwC5+ooeXKD/QQLUg06js0CATmG3VR8cHW3W4LGN4vql6hiRJOTvAIaMVGlVRbmXot8j5SY/4hXxbXaXHS9LvPmnM6KhZZ1u9/kfVk9D0ZHG/Hv/+8b/0adqb7327m9v8u/ZUBT8HoevE/gg0evo65nVF00Vx0mb3vOaVtIh+HbVmilTptx6221zHv/ru9vKW5R5R61qe/DL3uPxnDx5sr2dvnouAmlSXrLt7Mnd2/a0jRoff179uGKJgYIDocVFdgPKY3P7KEprTJW2ndl6pnnoiBRjdBrXd6K0Ln1CQdSF3puzpXpvmWPUhCHq8J+3c7W2019dAY+5vtUZYzCGjpPCpyc+TbV/907ykzg+e3VZsyg7KTrgd50+cJifN/O+hDNrtgf7TFJ9jrq7omLXjuMxE4azwy59E4qMdkdTTWMr2Ukd5nJ3AM5JYuPjbfv2ltGl+T1NDS3O3veBDoBAJOL4LvCd3T/Z6AJZalLd4y92Lllp3bmv9a9veGvqNHfd5Dh+ylZ4xFnfZNm621Z42HW0xEtRHUtW+O3n9U5DCcV5Unl90bEq+lcIQMBvPnumyMyNSdCEPtqrL/qEdDil2UMeThI8pZFlJoY+brtfFNc47+H5ga0bD7aEnvNS2rRF142qX718+9mG3pWmrxIJIjf+CIQGj7ehtqmLbCZbe6WdMqmENqs7wOMV3PvqX6fEtJ06S0ZDyElMwO2gf+nMMON/3vq/e9KPbi3r96eGRRpDFrfzYHF5uzPYOBy/s7tsz4HWUTlpFxiWos8qaUz0EvBF7Ac5kDrNHTv2v+9/nJCQcNttt936q//32tri43ZdnTCt1cYcaerr68vKwm/JHABdeopj554S8vMGnu6asq6YzNgLfAXAGUBUlNrS2eYO0H/g5/E8Dit991A/zutQCOBYq4LF3F0dNtIToAJCuUgqp58KkrnojvizGw7VkN8nobk6zaHnn9KCeTn+skNHm3r22IDH0e30NpVWcKb95M5ckZDieFzhp98RBQJ+uyX4xHf45i2Db954nUikkIuczuCXvNdaWRH8i7vb0u2Gna/goX+9lCdvLq/u/1KD/sD3VGFh4UsvvZScnLx+/fo33njj4MGDY8eOhY37y1/+ErqTl7Xb0IPs575ZA+zF9cBj6QpeXuax1FZ2xqTGcv3OLpffOPHBn79wq37FhuN+v6+rvdXq9HJcx1dt4E0cSY9O0Fwn1m6kJo6MCUYVsXGBo0Vnuumvw4DH7SY9wn65urvcApF41pN/mKfzVDW1OKxtdc3dHIFA43dWNkBXla6vra2siT7pV8Ukag7t220O3gjodzZWtVBp8fSlQ9poLX2LJSQ7zafOnLsMwm4205c7w4GrvcMrU+jE7N0CEqNR095WC/s2vZdScNCFo67aYLCfOtUQPBh4u7uswb/lw+dVwufTfwuhk33MnvW9Bjv28OEFj/70IThbT01Nvm7+XGW/f8lgXWCIC7pkR1tLN1TtowS8NGn0rZkz/ZZK39nXeJTL7VdIhv8t4O7iVLxBOephM/izX+JK2Esnwq1Z1zjylrvOPRBbO2Ra7oothyqH5MDnre30gR1tJ0Q+l7vTKp86NkHCo2/CM1cc2bmh0k2Z689yFt00VuVzn97zTZHDqBLazZz8MckDGEW/SH6fB86eBbI0ceC4s3Of2Dgf2hZ2GGZ2b+62I3t3tJyScPyWuipq8vUpEo4i/7bFHZsKl31UkpIZHFm3VUmHDFFzAuay47uLyykt/ec0f3cTJ3FiskGs0E6+adTmjR+tPJsu57jaG1q51103JirCuFL/ho8YPnHSxPKK8pKTJRDl8Xh5Q/Kg7n/5y1+g93v77bevXrXaZDIVDCu4c/GdVVVVWdlZWq2WLBtOohkzeejqTXvXN5cJhDxvV4s6aWxqtKjsyy9LVQYpJ+Do8sYMNfR/0hA9bu7NHau+XLoxMYayO/kFowvI1RMydcGsKc1LNnxb1zr95vGz75yyZNMHX1ekw0ybRzDihhkJEpnS0XViy8ZtY6ZNTGUfg9V1csm/Nmc++csxokOrl7ZOvudW0m0CjvrSTQeKA3K9iAef5yavdOiEBA3HEZfl3rRhw6aspNysaOHO/TvM5Sp+wFXZxclmlruQ9IVP3PTNlhVLSwzJwevwrT5P3qwFiRNHxG8v3N56VsHnc6xNLbFjZ5uUnL4fQcSlxBJhR1NtgzDepKEPNwwuPeBA3wZ4cX+VoNGlCKKq4/6ws/Y/LnPV/xZ9eEPKjGRlLI/Lb7a1bywx76lIlwhlt42hr+yjf/GWLNYnsWbstAn7tm1d0lCXqKL/TOFo71DEZIsFXP28u2d+vf6rZTY9NGRzk3347bdk8GSu7GEJVdu3bijVQNc90NHqHDkjV6XjzZqfvXzdsjU10NH0tnZYfec+5LS4KTcsavjsP0uoIXAe7rDLcyaNz9Cd/1fr9gMbNlUHT/IMKcOGTll0m2XlkiWBOCPH1dFmS52zMEcInaZREwo2F+5aWa8RCTmdNvn8SbF+677Na6xyKYdX2cEhDamJyfBs2LxhY0rK8NRgAi1zzuJJK3Z98U15nJpja2m1D3vwpnSOv4aZeyn8Xc3l5We7hBo539alTE8UwcdMLHa2trc0+zT6KKlKbbU7HA6/UABnPryL/YrX6XRz5s45dvxY6ZlSuqNLcdQqNY/Pg7OH7du3v/jii+vWrbN0W66/4fq7774bPtpenzcjM4NZuJeidevLu7oKxk6IV0go/rg5M8o2ffNlfaqRz7F53Vmzbshk8gXxBKaRk4asPrT+myq9hMdpqa6JX3hjnIzTT6+RFp1/27zqjz/81j0ihkN5fTzjhNH5Ueff411/Yufa7uBD3KWGEUPZaxCAq6H02CZvE3zOLWdLFZNviddwQv4OLdCnpbq+PbRpXZ1QRLmrW1z6cxv2nJSx87tf/doef++siF9AvXld9iO7N7SoOJyWs2dUs28eGiUXCSZn1xzetacxWi7kc91Ob1J+lpR+H/q4ROpAg9kQnQwdERW/qcmiSqSfARjyoR58hAZjbPuRtRs9qUMmj9DLDF7zvu2bW4dPGZcM5+i28iN7vHUSP9VcfVK96N7hEkfF6o9XS+fcNTep4UR11KjZPd3mlp17bCPvTu0Z8k2f9cDcFds+XV6bHMWxt7XZ8n5K70JwiuysLTm8sbuKT3Gg522acYtRqYhdcN2Jz1Z9+E1LEny52b1poyfkxjHF9OKoPXlog7mSXryyMmbGzQaFUjQhb+PKb9bYY3jOjtp2O9lp+EK9VuXe2aEYQ/+uE5zKB1MjE8kShuZot+5YXX9aJ+Ry3A5q/LzJzLxwQqVWWtpQqeQZVZSt1cWVCgU8PsXjBZ+QepGfYhZ90RO55IpiD8cB+k9HPQUyg1bBYbX+VlK/5f0NvNwU+rSno7Yh46YZCRSnksziqIcturn4s+WffjsqWspxWjy502ZmRkUc1FamjR+zcfXSdXY9x9VY1xEIfdKjpWxjoXXK7WnnLtCLHzbLtHnjtub84CPmryg4lWc+QXA+XllZCUezf/zjHzExMdDZ2LBhvRe6ND33m0NPif4Dd78HU1nGmBnKV9/f5b/z5fALrSU60+Qc1Zrtm+vOqIQ8Ds/rz5oyL0kQN2q8+Lmvjsx+YiFHLEpXNb+1Q7r4ul4XgQf8HbXHN67rIA2aOHSsfduKsy1SwYmDraeDSRy+KTEzj/4zVveZwh1umdDbZW7nJs0cEhV2jpQ4e/GN36xeutQTrec421psOdffmMOznC3cXekfMy8/t0B+6s33v9XcfdPohIRc09ZPtjQW3HZ3H8NpntrSoxupFvrIRFFZw6dMGJ6wvXAHnJMIzp2TKKJmzEr7dsuSdQ06aOS2Fpe3rws9LoQr1Ui8FqfNIRIJ4Lss0p88+8HXqrXPP8Fftalr/faAyyVKijf++VnJ0Bz7kRPam+f5uFyeTgudtqjFN/r8Ph70WyJvYb5ENm7m1G2b965pPiEUCeAMytLanjF+cqaJftp9/5Ln3zM9eEqjo09pGu0jbr8lneJAL9TVemTPjuaTEopDyVTRwyJ+gehGzJu58+217XnjmYQgadrk+25tf/u195uvv/6G2fn9/GFMrEgYMSRq6+4NtSUqOBC11jXnTLtebz/55fY2CX0zn7/TFzvOAJ9ubmKKe/PmTeLcRBO35XRdG1cioywNwlHDNWHPKggjihozc6Jzz/61K+q19G2ubrfFRWXNmJoZfObDd63ngwwbxeV07tix449//OO4ceNgzV999SXsN/CJZmtxwQ9yBKqhN9149ptNn3zbAOckXU0twmlzRhp5bubngyPgCRJHjju+fPe6r1sU9POVrPKoKVNG99eUjrozmw+c8CvoDoUfOhSyggmJmo7d7600G2OUcOrqtnfaxgwdIRMLKNm4669rX79lRYXaKAteAclzKSbcOJ7tfAukMWNmDl+3ZePKcq1ECif9AT5PlDthfPZIwxc7N1H1aq67u77dEXo+1A+/z1txdMfmRoHXXlfVOuThxZkckTMzmrd2z9bu6ig4g+ru5nGMHE7bsVXbu+GcMeDzdnNj86IG9nyJCOAU9MMPP9y6dWtWVhZsUzgFbWhogM33zTffPP3005ABwuTvMReHy1Mo5S3Fu9byOfOGJ/H0yeqmg2t3KacNzaIPmc76w9s3l3Cprpoaz+QZo4x828kNX59U69ScjnrptDyj32nfuvQD5eQHR3Ydah46fZGO2Z26ioqah0y5QU+OB9KMyTOgH/vJCjOcvzgD4uEFI9mLxyNo2fvFTn+SjuNxdVHyPL3CevCjl7en/f3lObljshu3HNnQUSkQcnndLa7g3Yh076Zr5ZIvqIRojtvcaY2dPD9XwuVxY+OT9xWu/7o9SUq52zzn/iLbVnW4cH2lm+Ppbu/MGzpLxzyAGIiSRk3M+nrF0lX29CgRl8OLikvJzUxMGDW6/kDR/uOdajj4uhz+AP3tz+WJBXxfV0erRxq8o/FSPkqDS8HQfHiR8D133k4CA3GBXyGE84t9DSc+PLHmrKVO6OfNSBoF5zfe489zOvZ7rfXCzMcD7k7/qT95Gzf7O47yku6jxBG/I8WG+LzMaOm5ETOhOj5BF6VT+ZsPVvCnTs6Si2VKTVTO0KHxeinFsVfv3Nk1bNHEeCFfqk8bMXpIvJTL4wllcj5frFBoE4ePH3Fpv0EI/RbmVwijOQFP6Bkj/REMeFy2Bqkmm8vp9HKT+YqsYIYI6+EJtTqtRqlUKhRKlS5zxJisOPKIOE1Sdkaikk9JFTRt/LCJw6MlXIFUKpZKxMFEtSm1YGQO/cw5gSohMy1azOXLIdWQPWJMbpzsksavONKguto6OAuEYwocbhZet7Cpsen1f78+bPiwkSNHbt2yVSqTCkXCFStWCIXCR376SF5eXoTLwrkSrTHJqOSJJDK5Qhebnp+fKuMLFFroA0vlClV8ek5WajR5xgTF5Sn1Rr0uitweTP+qRGyCMVojkqji05KhGyuSK7Sm6DiTXq4xJaclxuqVGl10jFEtVWpNGrU+JUUvFYnoVjHlDE2WC7kCiVKn10ilcp1exz6/gwP7QXxiQpxOKVHoo2P1egV7akg/YlQmlUhkdMNq4vJGDdfDx1yqS0nUScRydVR0akqcSiGRQMXj8ycPTdabjDIhNLg+OTHWRD/niS/XGY3ROrmk50a4Hoq4zORYLZ8frJ0iKnVoTpRUoDbE6lUSoUQCWyw6c0RBhh52ap4sKj4xzkRfKc7hCmVafZRWKeVzKZFUIRYJhGKJGNpdIhNLROQvsvS17kHB9VwM2E0pjlEWY5Sqj7ScPGOuhOmhlhM76w+srdpxsGNPgOu4Z3jOvHw436T7SP2vQKjUpaQmykVCKWxm2FWjk4bkpKhlAkoUlZiWIOZxYW/VJuRNHp1MnwTxxabYWJVUBE0Ne31K/uisWPimFqgTU+CYGxDD5jVpuuoduqH5yWqBQBxlijEaNSKpNjEtWSbm001oSMpK1kuFIX+958n0idBs9NqBOkqn0ZpSslIVfDjhU2hiM8aNTKc7HBRXro02RsmEYjHd7KmZSdEGvV4jprdCbP7EYclxsUa1hCuNSk7QS+kjiT42xhgdG63TyHlckT4Z9jE+P/hmhk8cGSeHLwghs08KYaNTIpUuJjZGI2fvuqSEck1MHCwuo29v5tHvxWDQiGTq6MT4GB1sWhFfyIfNKtFEp8LHl75dWCwWCfkCgUgs4vMF9J9daZdyxi8QCKAp4CzhzJkz0K9TKpSLbl3E8XPefvvt2NjYm266adeuXd2WbrVGvXbt2rbWtrvuvmvWrFnkZ+x6c9kcyqTMnPRYaXAoWBWXYlCKYbeEtkgZmq2D45JYYYyJ0Wvl9N99oJ11sSaNXCiSQI7ovAnjM7WwR0u1pvjEGJ1CBJ1ImZp+Vr08+LcjkcoYE21SyyTKuMTUKBmX3o6axJREfRT9hLsePIk2Gj7KzDZWqfVarS42MSkpJkohkkfF5mcnyuHTKZUZU4eNzI+Dr3T4NCUlJ8TqFLBthKqoBJ2KD4cDpT57zMgU2M4KiUBuoI8kOuYpHtB1dZWtLo+7feHw4EORBkSgMMSqNMEqmdInTh4VK6M4PFFUdKxGLhCQT3diWpwe9hWaUKFRaXQa+jebuLCNoXXgowztRd8td4mn4zTyK4TTp0/n8/lwFhimqKhIq9UO5FcIxWpTcAem7+/lK02wCaK1UqEiKsGoFctkap0hSqMwwlaTypRR+iipo+zIGcPwSYk6qURuyho/Mcso4HBFmuiYuBi9eduHR7TXzSogLdl94oulzcPvnprKnmkJo1LSomFnoT9NcQUTRiYo6d9eLS0uNwzJg9UppPLo9GEF5I4/mTETviaE8FFWaOJSMmKj4GOjMCXGJcQo6S8PvtyYmJwUqxW6Th+vjB46JF6vVcjkMekF+Vn04lJTYqpWypUpjAkp+QU5cSatVABt7u9qrPepU4YNSYATPWgWmdYYHWNS0fs3XxGdFB1rlENl6e+L2GijWsTja4wxOhV8QdA7oD4tLyVKIlLQH2hoLvrDLRArtVqlXMrj8iUqtUgoEAMp/bPosFEEfKFIBAdtaNdL2cSOpW/C/iGkKJ9UIZi0wHuskNtc7QvQfxoUTLqO09lGndzng6MH9PvS8gTDJtJH90gbWmaIgq+d4A5ryBw5Ld8Eu55IpjHFRkepJTxlTEaKURicr0nIzIpRQP3hYwvHwGDLQGtGxSUlx+iV9CmYzJierOHz5Wpj3JC8oWmJRhUc88lq/TxpbGpWapTk3IFLqkuIjdJr4fOv0Rt1UWr6kMniSXTxMSY4Nl5KL5n+ALEvqLnFYnnvvfe++OKLNWvW/OThh3l8/pIlSxYvXqxWq10uFxzu4IwlLa2fpwCItXGxqbkj8tKCf3KiiWDHS0w0KCVCjTEWGgqOM7AiXUJOiol+GIlUH5eQnleQGSOBPVqrT8rJzYxT97QFA85o4LOjphueptUZ1HJ1bEqCVsWkAPpBEr7GbYdc8+4Yo4Djoi5m6LDcGDV9kaZIZYqjT1yCXy5CbVJGspRPwXbSxGdPHAXfdNxAwK9NyEyJ0QjkxoxkjVCs0cOHl+ou2tU2avGs9LDfCKbgu0mt1mjoO/9o8ihjbGxcjIE9J8lgzkkEmrjM1CgufJGq9QlKxwmLYkpBynk/z0ofNUwG+N5k4lA9+OrUKGUiLl8olcvEQgF8hcFnIPhVRn+X9X8U6ht8xJRyyfAh8omjlDMnKmdPFibF0x+KGKNkdIFsdIE4JUEYHyMemS8dXSDJzaD6u5qYK1EZU+I1PAGcscBZtyopd9TQdCM5SRSoTPFJifRpAOyVCkNyahI0ulQJR/RorUrMFUclhZzSTBmdTP85hT6HjyLn8NCSKpUmyhgTF2eKiVIKeVyBPMpkNKplwY8PfaITl5GSmAzbHY4bAqUxMc5ooB/PLTHEpySYYGmD8dzTuik4CybnJEwC1J2vNcZFKSRwcIGVxeePH5as4sCppZAnlEqVKnVG/og0+rk/Un1yglohUqrgPFonEsApOJx7Jo+cUMA8EzKo968QAp5cl5pKP1wWOkoKpTouPW9EbjxzWs4XyVUauRwOa8GsFAWnL3R3gD6iXgkhH2T6JEEmW7Zs2ccff7x06dIHHngQvsJWrlqVN2RIeno6zD927FhLS8vs2bOZZc/HEyt1MTFRauanJqE4efAIr5QKKHl0dnoMbBloQH1a/qT8OHrfDJ6eGQ1qEZ8L3+rGBHq70Ofkcl1iQoxRIxFK1XExOjhZg4ZUKmOzhsSHPB2vj18h5EskYrpDQX9fBDsUw6BDIYrSSUQiebCTEZcxJDfNEHyCJEduSkkwqunHO8AchSIuL98oDSmdgoNHTFqcVgDnXJBDqTTGZybo5So491SJYTPpjCkFo7Ji6Q+8TBufmpBopH/1TqiEb+Lg+Q+ce8p0RkOUWsHntRZvKI6dtyhFAb2z2KHjRydpeHAyojZE6zUy+gRenzZ2XE6MyaiO0sM5swi+6zVR2QXDEvWXMoBFfoWQiXDoXxZqbGyEw+/w4cPhvBS+GR966KHMzMyPPvoIzlThXAU6khF/hVCsSUhLplsJwiI4rYqnT0t4PPh4RSll0A00amV8VXSCUQXdNYNW6a87sKkxc/GCFD4XPgt5E4YlSeA4JI0iH15D5ohp+dGwOjXsFErnng1n0xdOS1MGP6SO+m2rTyfPmZSu7nnQiTQqPTVWDF91cqXBFBNjipKqDUmp5NSRK1brjTF6+ruPyxXJNXqTQQnnShpRQCSDrkhm/pBUk1rUcySBasI3IF9M7xbJwyflJZuiolRCiToxI0Up5EC3RB2TMmZEhkYM3x6UVBtrioKNAjtE7tRRWQnxcXqlTK6PzRudq+dSPIUqLi0nJzUmeEeiRBuXHBOvlyrUSYkxcrEITpRVUfq4uFg4R+IrDHEmBUXBQUBliomGL1+5BI5MXDgDpf84zucLJfARpo/Pl3Bg/gG4wNCpP+D/8szmPxV+wJXwpumG/r8Zv/C3FPp2zBcGLFbKpFhU5bc3evfe6Gs/LuAEuPOKuepcZskBs5fteG1l080PXp+u6bk7nNa2849/LJrwws+nh/8M3OWBNxtwNq8XuVZTktEcv4s+4Ibw+5zW5v0y4zie94STP1sUfSMkBm9W/x6ATQlHmX2F+z7//PM1a9fAV8iwYcOqq6pPlpx89jfPTpo46Ve/+hVkgJPzqKioxx59bO68uXDAvZQzEnRNwYaGreb2eg62Fb917Isz5kqbxw49IglfnKCIvivzhrkJk5QiCXyyr/LGddYe+eCjXdn33js5QfP9+MwMVg6Ho+hI0WeffbZq1ar2jvZp06aZO83Hjh+7++67n3766RdeeGHfvn3QqZNIJHfdddcdd9xhMBh+1B/k8nXP/Xv/jKdfnJlwfmdvcIMPcl1d3SuvvPL3v/9ddP6vRxEffPBBYmLi1KlTYePCOQqTetl8npqV//e5/qYnJqadf7Uk7ezXz3ymeebFaeT35ToOvP6Hg1P//tiQ/n+xw9626rPlnDFz5+Sf+6H3i2Br/vbTbwUT5s/Oi++n80p47NXL3/o6asbimQWmwb/Hm+8axfV7hH6fVxUl+c0bzm/e5R/c7A5Q3IBf/Iv/87Y3UUv+z+Pzi/xe//h5/AdfpMRS6jIen/e95vf729radu3aZbfb3W43dJMWLFjwy1/+8ssvv0xISLBYLM8888ztt98+Z84cZoHBpnLz82+V3/aHBwrCnsV9KZxn1y1555TpucdnQr+cSbtkrpatSz4tjbr+/jmp0L1iEq8yOB2B4x05Kek5lNFReoSCrhIJs1HUP1v7rq8/rJrwwD0pEW6iuIbggwwf4cLCwsbGRtisO3fuXLRo0bfffnv99dfPnTsXMnzyySenTp2Cbz2S/9rqatr+7VetU++5NfFCF+dcayc+fvKj2Kf+OaOva9CvOLlcbrOduxQePpVg0qRJr7/+OvQfvV4vdB5fe+21v/3tb04nffusUCh0uUIe5XEZOrb+3693pP/j5QUX3LVtpzf+a0fgsXumR0npEwf72R2vb7Pff8cMo+Lyj8Doe+AC58QUh8rTpTw69OafZd84P2UC7MFceTyV80tv1nOivKfpRzkJVbyUh3i5zwdynqPEV3aw6bvj44hcAcdJjqeM4w59lXK9lRKRm+ss5fBsHC581cN36ffp2xQOOpMnT376maefffbZ4cOHV1fTo1dwWImLjROLxRq1hsfjpaSkPPzwwzNnzYTMsEGZJdH3B2w1OC0Q8gXjjMNem/Li38f/8hfDHnx62P0vj3nyrWm/vyVtplIkvYqjV537Xvvdo4///JHHfv4/r25Pv37R+Hg1jl5dJvi0jhw58sknn/zdS7+D0z6z2Vx8sthqs0JHDk4UVEqVSCSKi4978MEHb731VoPh+3Lg/Q7Ya1e99Y8nX9k34dFfTov/Po1eEXCuz+fzly1btrSXJUuWVFVVMfmunpTr//b8lNieMRTNyJ/945Hc/kevrqLSj5574jdvtGZfNz3f+L346hINnyzhc/lUQOSye8pP8gom8aIMPMov5lG+M0WB+HRuRj7f7+EG/FR1mbe+4kc7egXfaGfOnNm1a9fMmTPvvPPOm266acuWLa2t9I+x0FfABXG5XHaY4wfMY+1Y9rdn/35E8shdEy9n9Kpzzzv/8/On4Xv5kadfKdNMvH3mtRu9AnA2wg3+/FzIQDycorBnKSQMSBR9T8EnFHoc8P2VlZV111133X333Zs3by4pKYHPr0BA34UK4BMNX3zMAuj7ADYrbDI4Pt9///1vvvnm559//sADD/z5z38mo1fXijRjxm8emqkNjl7R0ZSJzzww24CjVz8aA7h51RfgkCef8bgcAdfr51gdHH+AjqmkdACi5CliEGUuTx286Dfr7T7Bt2+zWO2Bvn6FhOIJuBwfxVdJYhdT/J7HLH1PkK0JJwHkiaeFhYXFxcV19XXPP/e8yWjavXu3QCiYMHFCbEwsyY+nC99rgXO/aMV8iiHqDwR+pJeT/rCwR+aampodO3cUHSmqqq567NHHhg8fvnfPXnOXedz4cSnJKaRThx/k7yPYcB0dHevWrWtqaiI/RhYKtqlUKp0+fTr0BCB6Ba/AQleNr+JUYOW7/uJ9AXs3Jy6de+vj3LPHvHvWcTpbuGpd4MZH4JTJt+5zf1MNjxPwTrlRdONDXEPE54T9gEHv6MCBA5988smQIUPEYjF8NM6cOXPbbbctX748JSVFIpF4vV44pYEucX4+87AMhNBgAx9km83261//OjU1Va/Xw9fWzp0777jjjurq6u7ubvLHtrq6uri4uDvvvJMsggahsCuwWOypJnuCSlzBK7AQGqBLevoaGsRgg5JtCgca4HA4oK+rUqrgpJDtAsF3DJlLouj7K7ixmU1OcajgrdC4WX8gyF8pyUcVTg7ggyyTyqAvx+u5TAM/yAgNan6fr6LEf7zQ19Es5nK8QydzDHGckoOehkoxx+dLzOFkj6SqTnvPFgs9Do9azxs2mZc80F8Z+YGBo1lJScnnn39uNpvhdOW5556DDjCkQ6CrqwtSFi1aNH78eY/QRggNNj6fr729/eOPP66oqIDos88+m5iYCIHXX3/91KlTEBg1atQDDzxAZ0WD1VNPPeV29/G7pXC2STqS0OcgJ6gEn89/7bXXmAhCVwUOYCGEEEIIIYQQQgihQQ3vSkAIIYQQQgghhBBCgxoOYCGEEEIIIYQQQgihQQ0HsBBCCCGEEEIIIYTQoIYDWAghhBBCCCGEEEJoUMMBLIQQQgghhBBCCCE0qOEAFkIIIYQQQgghhBAa1HAACyGEEEIIIYQQQggNapTb7WaCCCGEEEIIIYQQQggNPtT/+9f/Y4IIIYQQQgghhBBCCA0+VEFBARNECCGEEEIIIYQQQmjwwWdgIYQQQgghhBBCCKFBDQewEEIIIYQQQgghhNCghgNYCCGEEEIIIYQQQmhQwwEshBBCCCGEEEIIITSo4QAWQgghhBBCCCGEEBrUcAALIYQQQgghhBBCCA1qOICFEEIIIYQQQgghhAY1HMBCCCGEEEIIIYQQQoMaDmAhhBBCCCGEEEIIoUENB7AQQgghhBBCCCGE0KCGA1gIIYQQQgghhBBCaFDDASyEEEIIIYQQQgghNKjhABZCCCGEEEIIIYQQGtSogoICJogQQgghhBBCCKHviUCA39T00+bmh5k4ukKEwrq0tEf4/E4u18EkoUEAB7AQQgghhBBCCKHvn+bmhxsbH2Mi6ErT6Zbdc0+JWs1EEbDZbEVFRcOGDZPJZEzSlRMIBJxOZ21t7dmzZ10uF5MaAgewEEIIIYQQQgih75na2pfa229kIui7UVLCyc5mwgjU19e//PLLv/vd72JjYwOBAEVRzIzg8NPAo0TvPC6XC1axffv2jz/+2GKxMDN64DOwEEIIIYQQQgih75nOznlMCKGrKxCZ3+9nQkGRopHSRSJRSkrK4sWLn3rqKS43fMAKB7AQQgghhBBCCKHvk6lTp3K5PCaC0NVFBpsIfxATuUJEItGCBQtmz57NrK/HFRvAonphZvTCzA5ikiJj8p3DpA8Es0QIZkYvzOwQzIxemNnnC0snORFCCCGEEEIIoe/C/PnzebzzuvNdXRyfD1+X+0pOZtoT9YMZZ4ogbDyr/2hvJAOPx1u4cCGzvh5X5hlYAoFAo9HIZFJYB0mxWCxmc1fvx26JRCKTyQj5IRwIcBoa6h0OJ5kVhsvlSqUStVotFok5wUEheBvdQR6PF95PMFdEUqkUqiSRiJk4hwNLtbQ0O52u0GWDa5HqoqL4Aj6TxOG43R6z2QwrYuJBFEVBaRqNViwWnRulCgTcHk9ra5tGo4ZySFpLS2vYsgghhBBCCCGE0JXyzTffZGcnOUM60xYLRy5nwuiSpaRwKiuZMMBnYIUhz8B64YUXoqOjIUpRVOgAy5WNdnd3z5w5k4kHXe4AFp/PT0tNyc7JTklOVqvVECXpbe3tlZVVJSUlZWVnfT4fSQSxsTF3Lr5Dq9VC2O/3vfPu+1VV1WQWi8fjxURHp6QkJyUnxcXGyuUyqCekQzktra21tbVQJrzcbnfo2yPgTUok4oyMjNzcnKTERHnIJ7izs/Orr5bV1tV7vV6SIpPJIFtOTnZyUpJQKCSJoK2tbeeu3QcPHmLiHDgQyNLS0nKysxMTExQKBayFpEMFnC5neXlFfFysSsX8OMHXX39z6PCR3nVDCCGEEEIIIYQu35o1a1JTY3AA64rDAaz+kQGs559/Pjo6OjCAx7RflLASnE7n1KlTmUjQ5Q5gDRmSd91188eMHqVQKIJP2GJW5vf7urq6ioqOfvvtqtNnzng8HpKekZH+0ksvxkTHQNjn8z7zzK+OF58gswDUVSqVZmdnTRg/dsiQ/NjYaJFIRFHshZEBX/AirNOnThfu279v34GOjo7Q0TFYXCaTjR07eu6cOZmZGTKZNGRZTmNT49/+9s/Tp8+43W7IKRAIJk2csOC6+VlZmRKxmK05qK2rXbp02Zo1a0k0JiYa3uCECeOhTKhe2J3GgYAfmlUoFPJ4zODdK6/8a936DX6/n0QRQgghhBBCCKErCAewviM4gNU/MoD13HPPRRrAYhMvP+p0OqdNmwZR1qU/A4vL5UZFaWfPmjlh/Di9Xi+RSCDRarVYLPTdcxA1Go1jxowZP2EchEklAASEAqFIRL9A6AATEAoFOdnZt956y7x5czMzM1QqlVgsJpmDL5EUijUYxo8fd/9990ydOkWjUbMlAx6Pl5GRfvNNN4waNUKr1Zy/LJQtZB9iD4GEhPj58+cMzR+iVqmg5PNyCs/lVCqV8AbvuOO20aNHa7VaeC+hOeEFa1Gr6fsH2ZSwW5EHiM/jJJmoYencKOW5d4S+O7CVkkzcvBRuWiwlETGJCCGEEEIIIYQQ6kcghD+IiVwI5HQ4HFarldxRd0HM+npc+gCWQCAYNXLk6NEjyf2ALpfr7NnyTZu2rN+wqbS0FCrk8XicTqfP5xv4gI7RaFq4cP64sWOUSiUsBW+pvb2joaGxrq6uvr6+ubkFioX3IBQKTSbTgw/cm5WVRR6nRYjF4smTJmZlZUMiGdjy+fw2u707CJb1epnLtUQi0fRpUzMyMsi4G/B6vXa7o7vbQue00JWHRCgkLy9nypTJsbGxfD4PovB2oJyWllaoEalVW1s7vE3YDKScSyYRcRZN4f/2XmFBGjdkUA59V8RC6qZJvF/eJrh7tsCkxRZHCCGEEEIIIYQGhAww9SlsPItE3W53V1dXTU3NsWPHjhw5cvr06cbGRqvV6vP5SLY+MSvrwTOZTEzwIonF4lmzZmRnZUskEq/Xe/x48Xvvf7hhw6Zjx44fPnwEMrS3t69avWbdug0Wi4VdsU4XNX36NKVSAWF4GzC3ubmZzBIKhfPnzZkxYzp5cJXdbj969PjHH3/y6Weff/31inXr1u/ft99msxsMBrlcxuVyBQIBTCvKK8xmMykhLi52+vSpKSnMzwbYbLbTZ87s3r13X+G+oqKjULEzZ85AsRTF0Wg0P334JyaTEUqAukHiqVOnCwv3gZ6cZVCsRqOeM3v2hAnjRCL6Eh1o8bKzZzds3LT0y68++/SLFStXb9i4ueTUKXgj8L7Yh7jv3r2ntOxs77bun0jAGZXFSzRyD5z2Vzbi87O+cwI+lZPIVcs5bV2B4kp/l41JRwghhBBCCKFB7q677nrtNUXP451pzz8PfWomjC7Zq69yegYYaI8/ztHrmTACFotlx44dEyZMkMvlZNCDHfoIjYYlWq3WkydPrlq16v3339+0adOePXu2bt26b98+p9OpUqlkMnqEh2QmgovSlxl9/PHHJExc+hVYFEWplCry1HZYQVd3t8vl8ng8dru9vr5h+dffvv3Oezt27IK3N8Crk9LSUocMGaLRaCAMFT1y5OiSpUv37d/f2NhkNpvb2zvKzpavXrN20+YtZnMX5OHxeNlZWTGxMeyT4+NiY/V6HQlDTY4cKXr99Tc///yL1WvWrV23ftv2nR0dnT6fTygUmUwmaCbym4lut3vHzl3vvvfBJ59+vmr1WsgJ1a6trYU3mJqamjckl4xe+fz+8vKKJUu+/PbbVSdOlHR0dnR1dbW1tRYVHf3gw48rez2KHg0QxeHIJVR6LDcznquQXu6VUBTFMWmpoalcg4ZchBeRxxs4cNq3aq9v13F/l5VJRAghhBBCCCGEUD8CPddVkWnvKAFRYLPZdu/e/cknn2zfvl0oFObk5AwfPjwuLs5ut3/99ddfffVVZWWl1+vtc1lmfT0ufQALyuvo6CC32vF4vPS0tNGjR+XkZOv1eog2NzfX1zdARWHFJP8F5eZkJyTEk0Elq9VWVVXV2Ngklyt0Op3BYIBiNRoNvIGamtquri5SrFwui42NEdOPYKep1PTQHQmbzV2nT5eWlpa1t3cE7yC0kIvTYBasArKxNzY6na6dO3efOVMKb4fJabPB+6IoymQ0RpuiSZUcdkfR0aPHjxW3t7e7XC7ytqCFHQ5HU1OT0xHy9LwB41L0jWxSEdX/TZbBbByJkCPg0wM0/YAMEhFdoFBwgZz9g/oI+fQUQDlQLL3q4KxQMAvqD2uEzP2vjsulLzGDd9HzbLFzYMGYKOrmyfzbp/Hj9f2VQmoCq4Om4J/3JP1zoM5jcriP3ygYls7tv1W9Xk5JlX/3Cf/Rsz6Lo++9lF4jj14jVL53zcPA6sQC+m3C9kIIIYQQQgihQcXrOvPfnzL+d2ON70r86ljnqQOHzlY5B1KUz31s/afvrDraHXLVGLCfXPHsf7Z2RKxNy6bP97e7zl8GXWvBIaY+hquYUBCJwrSqqmrnzp0wNZlMixYt+tnPfkZ2wjlz5ohEoqKiooMHD9rtdnaR0ACzvh4X6pRH5vF6Dh0+0t7eDkXzeLy4uNi77rzj8cd+dv3CBampKXK5jM/nX+AamPMlJibqdFEk7HA4jCbj3Dmzr7/+utDXggXzhw8rgDdJ3gisAhYR9lwoKZPJRT2DWVCx+vp6b+gllT2gUuwz2qHydrutsaEB1khSWEKhQK1RKxRy8i6sVsvhw0Xdlu7ejRhs175HQPrB53HUCiojjspJ4hq19DBQ72dfQTUlQo5OTaXHcbMSufEGSimheo8lwXJCAUcpoxIM3Mx4+s64lGiuVkmJhUxOKEcqoi90gmwsSJSJKZWMGZ3hcTkKCQUpsJRORSWZuFAgVFIhpRKN3FgdJRbRKyIgIBZw1HIqM44Lq0syURo5nZkFYVgdvKBweOlVVFocNy2WCwER1CpYDkylYjoPrEingrcJb4FZil5QeG4kiG4HEaVV0G8QVpeZwI0zUFAxSCegKFgLVF4moTQKyqCh68MWJRWfG/CC1lNKKai5Sk63uYAHy4Y1Jw3SSE5YEawxNZYLbSIJaQHAg8YJlk+G1WAjQraUGK5GSReLEEIIIYQQQoNE1/a/33TbM/KH/hT0sPg/T1//u7X0769dDkfr6pUbd5fafAPpDQf85saqigaz5/zMkvQZv1o8VhXh6oOGHe+/V1RsHdAK0NVDj4H0YAebiLCo1+s9ffp0SUmJyWSaP3/+jBkz4uPjDQZDdnb2ddddN3PmTLfbfejQoe5ueqSlN2Z9PS79GVhQq7a2NoPRGBcXK5VKKYoSCARRUdqsrMwJ48elpKS4Xa6WllZy0ROrn2dgzZ8/NyMjnYwmSKSSuNjY7Oys3NycsFdqaopKRT/iHbLBWy0tLTtx8iQZfhoyZEh+fp40+Fz2+vqGoqJjNTU1EA5DngE/adIEsVgMJVRWVW/bvhPai5ndQ61WjRkzOjsnm1yB1d7e/u2KlZ2d5t6NCGbNmpGYkEDCA3kGFpfiZMRzF08XzB/DG5PDHZPDU8uoOD2lU1Ghz8AyaqlZI/i3TxNMGwbZeGOyeckxlM3Jae8OhI5QS0ScUZm8O6bx5o/lj8vjjc7mjsvljc/lujyc2hY6p1rOuWUyf+YIerQGUkjV9Crqjun8O2fynR6qvStg1HIfnCfISuAqZNT4XN7Nk/mQze/nTMjj3T+Xn5tIl9bQxqxXKeNMHMK7ZxZ/6nDe2Gy6/hlx3GZzoMsG+ys93pQex108kw+zBHwqNop77xz+9GG8cTm8Yelcq4PT1sXxeDlSEXXnDP7EfO7QVC68d5mYMmq4Q5K5ozLpl1hEdVg4Dhe9OoOGmj2St2iKYM5IprlGZ/GSTFRVc8DhhA8PPdg0YQh35gg+vOusBJ5KRskldAuPzKCLSo7mOtycTmsA9pq8ZN7PbuDfMIE/ayQPXtOH8xQSTn1bwB5cEUso4AxJ4d46hX/TZP6YbC40yPBMLhRb2xpwe+jRStgpEgzchxbQl3rBstMKeLdMpjcTtHyCgWrr5nSce/IbQgghhBBCCF1JF/UMrED7jj/9/J2hf1j14CiVXC6TyWJGTlEd+cdfytJuGZ8o9vv8AU4Aeu7Qx6e40FUN+LwQpgU4IZdZBPxeOs+55IDLvG/nPpshZ0SaQcSDbAF/sJSw5Rh+b/XxvWd9CeOHJUlD/t5PcflCAZ8XzM4uD51KKADiHafWryyTzZ5SoBbxqQD0RtmK0RX9LuAzsPpHnoE1fvx42I1IjxembKB31GazFRYWHjt2bNiwYddddx0sxV5BIhQK1Wo1zLXb7QUFBVqtlp1FlvV6vZ999hlJIS79Ciwo0el0rVq1+qtly0+fPtPdbfF4PDweTy6Xm0ym8ePHPvLIT554/NG83Fz2Cqn+0R+VnurCBwbqCjtvb26322q1dgXBSoO/AEi/t94GclUUNAuUyUTOx+VyefAxYmLQdr7u7m76k3TZeFxOnJ47fwwvSsXZVez/crt330mfSUtFR537CMKK4/XUdWP5E4bwHC7/mn2+r3d4j5X7Y3X0oM/4PJ5CQmeGfyIBZ8FY/sLxPI2SOl7uX7Hbt2Srd8MBX20zHIOYJoCmVQQvO5KGbAqohlJKX2wlCd7ZJ+BxNApOehw1LoenlnOsjkBBGnfuGF56HPdsnV+nplJj6EuNgFjImZLPn5TPs7k4sKJlO7zFlX6TlnPzJH56LHNxm5DPUcuoeAM1Lpc7exSvrStwstLf3h2IM3DnjOLBisimprgByB96IRWJwgvCbHMEL3TiVDb61h/yfbXNu/mwz2IPZCdyx2bRY1WQAf7BzsMuSKdANCSFlAabu9PiP3bWf/CU70ipr9UckInoS6ggDwtySkScKUN5N03kx+i5R874yRqt9sCkIbw7pvFjdEx+usXknJQY7sJxfGilqmb/0XK/zUGPfOWncGEWQgghhBBCCF1r/tPr3j8y+qm7h4t6+rcU1zTh8fdX/2KyisNpWfXLv7z1j3/c8cADT/zivTKLq/3Uuj//5Kf333vfPQ/95Hdf7mu3uuhOpaP1yLK/3XLXfeCO6x98dV2Z1ecrXvvW8h17Nr79+/9bX+H1B9rO7PzH0zffDTlu/8Ub2461ht/j1LfufW9d9+yXTV6/p7t6xWu/e4Re/r7b5r24ucHcULz+7S/2NB/+9jeP/L+9bd6qg0t///Qd98Lsu2789Xv7Os+/BAFdTfQY1QD4/X6Hw2Gz2RQKRfDn+OjnvgdHIOmrtKDPrlKp9Ho9BLq6urxeb+hcgllfj0sfwCLq6xvWrdvw5pv/+fKrZQcOHqqtrSOjPFC/lJSUGTOm33TzDSkpyexz1vtBxlJJuKTk1FdfLf/v2+/1fr399nvvvPv+e+99CIEPP/x43779DoedLHVlQWNBlZhIcECEzxfAlIlfBpGAM2MEfRPc0bP+TYe9u477Nxz0bTnibe44t3nIFUAjMrgtnf5vd8Nc347j/nX7vXtP+o1aas5onimKfnIWtOuwdO6oLC6fx9l82PftHu/2o77dxVCs78vt3qPl/gijcxFFKam27sCGA77TNYF4A6WQUIdO+6A0iz0gFcO7p8duYnTckVlcr5ezYg89srPzGFTMV94QSI+l0mK58uDIGqGSU2o5t6Ta//VO71c7vOsO0MNAMTr6Fj8Bj+PyBNbv9y3f4dte5Gvv5nTZODuP+b7awbwOn/F325kGaeoIQB1W7fXB6nYV+3cc9R0u9Qv5nPxUrjL40DOvj3PsrB8yLN/pO1VNb7XiCv/Xu2CldFGbDvlqmulrx/wBKIpuqJV7fWv2+U5U+m3Bo3EoOKanRHPHZPOUMupIqe+b3V5YI2wgeI8tnYGhady8ZK6Efqx/MHPwvksej7O1yAeb6Ztd3p3HfS4XJ9FIGbWX++FCCCGEEEIIocvWWVHsyhqSpzqvM6tIzVAxQU7Fzoqkf7334X9e/Wl89+H/vr8x+r4XP/j000/+8/chNUs/W3fE4uG0bv/jz7fGv/7hZ+Dt5zLX/O3DQ1ZO/nVP3Dpt0tyf/fEX81P5jrNf/e9ftHNfpbP85z7Lkp/9dVW5myl/AAKBpqIVuzrSfvcuvYq3/pTUeKpNnz//0bsmmUbd8sp7vxwtaV65en3m3a99CrPf/9cMzokG/CWua4ceLQkOM7GDTX1GAZ/PF4vFLpers7Mz7D5Br9dLEimKkgRvpGNmBJESyOpYl9vHhkJbW9uKjh77+utvX3/9zf++/e7GTZvr6+vJQ9BVKuWY0aOGDx8mFIQ8eykCi9UK76onbCk+Ubxx46ber63bth84cLD4xInde/Zu37GztOysy3URn4uBg8rYgg8SI1GhUGg0GgYyEtc/OGiIRdTITK7fzzle4W/qCFgdgbauwOmaQFs3sy44rihlVHIMfRllaV3gZJW/yxqw2AO1rYFj5f76tkBsFBWrpx8vJeRTo7N4Rg11ptZ/uJSe1WUL2JwBszVQ0xLo6A5EuDotohZz4GSF/1SNH2oF0epm/96T/hYzfccfVAYqJuBzhiRzlVKqqsnf0BZwujleP8dsCVQ30SNERi2lDl4SRdgdnJNV9FBRRWOgrjVQ00xXiUs/P4seCIP88I4qGv0N7VBOwO0JQGtUNPjJC9oEVkpAZepb6VZyBzc1pENrwJaR0w+3olcHb7O9OwC1rWz0w3uHlI5uOkyKglVDCZAfXi4PXU5zZ6DVDE3K8fca4AsOYFEJBqqx3b+/xN/YTi8LhcMG2nPCLxFx0mK5EiHzHqFAWN2WI779p3w1zXSD1Lb4ux30s+1h6yCEEEIIIYTQtea0NPv6v5Vo6IJR0fRjg721x493yIfOKIgTcCm+OGr0uGHW5oouu0+Se+c/fnOj3nLq41f+5/cfFlmcnZ3njx9Zir7c2jRt6vRk+qHU+mFP3jnt+Nd7O8i8AaGEGpPl4LqP1+wzO/3GMT+9d0Za6J1cPK5II/CteHPpvqoOnyxj/sM/yWUeoI2uAehdA3aUiugzKhaLtVotl8utrKw8duyYy+WCdOD1ei0Wy4EDBzo7O5VKJclDFmFBlFlfjytzkYjP5zObzTU1NYWF+z77bMlHH31aVlZGVqZSqQx6PTf4GKn+tba0sA+iSktLjY2NtfdFKpXOnDnjqZ8/efNNNxgMBnhT8MbIUleWw+GEN+UO/swikMtlOTnZItGAbofsh1hAxem4MjFltnIswSdGEV7fuTBQSqkoJdVpCTR2BNw94ziQodsWqGgIcCjKoKaEAvoirEQjJRFSVU2Bdua3GS9LR3egwxrwBod17E46anWeV6iARz94XinjpMdzb5/Gv38OD16LZ/BHZHClYkot58iYx+jTzLZAdXMA3gWpGExIyZdAraDG5vIemMd/8V7Bs3cKbprIhzZk5l1RFMWJUtGPeG/tokfEmFQ4IjsCp6p98IGBlie3UgIygFXb4oe2Iu/RF+DAHhmciRBCCCGEEELXnNKQKeD1eyWGmPnzu99pc9Zu+vjxu29eCK6/6fE/flTS7vX7A3JH+d+evGvRfb89yZ348N2zFJLwP9d7zO2Vjet/fiu9HLjzr7sDZgfTlx4IiqPPnv/TB0ae+vT5O2+5Hkr4soyZQ/DE2pvveyJTevDFR+66YeHCW/+yBS/AurboEaag3qNOTCiIy+VqNBqVSlVeXr5q1aoDBw7Y7Xav19vc3Lxly5bVq1f7fL78/HyFgn5OOrNMSCFkXazLGsCiKGrYsILbbr0lISGBPPrI6XS2tLQU7ttfVV1DVgbp5CHoF1RZWdXa2kbCep1u+LCC7OwsEmXJZNKRI4dPnzY1Nzdn7tzZ9993z9ChQwf4jK2LBe3Y3t7R0d5BRuLkcvmI4cMMBgN5fvwlo7j0M6So4GVE/VweBSuBl9cH2c57lpfPz3G66RQBj/mRPkHwaia359LHhkJBldhxNDrcu4YURySk166UcqLpC8G48DJp6TGd1s5Ah+XccBuA2vb1O5AXB95dehx121TerBE8iYhzti5w7Cx9XZXnSrzfPvF59Migz8cJfS/QLE44AFP0Dxqy195C88B7DB15RAghhBBCCKHBRBGfLDhSeLDj/OGA4remLP7njt6P40ma9fBbHy79KuiblWvff/7uBLVtw8fvm2e9tPybz/70P4vy4tS84H0wYXQxd71JFgMrNq5d8WAcM2dAuAL5iEXPfLhs7dfL33swte3tZ/50zMLMolFcWfzo37/64doV3yz7/ZzK1X/4zbeVzCx01ZHRJVakMSwIlJeX79u3r6Ojw263l5aWfvbZZ6+99tqbb77573//e9WqVW1tbRkZGcOGDROLxWSRMMz6elziWAyUDqu5+6477777zuuuWzBj+lS9Xi8UCvl8vkAggLmCnlvtYJVkAOiCTpacKjt71umk7yKEQvLz82+79ZYpkydFR5vIE7+GDh160403LJg/LyEhHlYEKYmJ8bDS3u/qioBia2pqz5aXe4IXYcEas7Oz58+fOyQvT61WS6VSiUQik0lNJuPs2TOjL+bHHEl96TvyQj719BPsQ6L00I+PIxJQYkHIw8yDDw6nHzJF0WMr/uDQlssT8AXoQTH2sqCBgCK55z8onXHBtqTvwuNYnZwTlYH1B3yr9zGvb/b4vthGP8+rxRxSxJXYMgopZ1QWLzWG19gR2HTIt+GAb1uR70SV3x32+6tXjscX8Prp9mSfdQX4dMvT78jjY7YgQgghhBBCCA1+6fOemF/z/tubqi3MNVGerhNL3lgimTx5uJQkMPjaxJguTkurzSsSiUVC6vSG/7717ro2Z0dtkWdeQYaQvlLLdXjPWqezM+x6Am1agUJQ0dDqF9LDAf66r35556uFA3uMO8Nj62g1O7n08sbr//y/U1zF5pCLrAJ+T0d7i8PPg9niET/95KE8X0ubk5mJrjZ6bOlCvF5vaWnp+vXri4qKHA6HRqMxmUzt7e0HDx7cu3fvqVOnPB7PlClT5s6dS66IYhY7fziMWV+PSxzAEgmFyUmJ11+/YPSokUlJifPmzb3/vnvmzJk9ceKEWTOn33334tzcXFKDjo6OxqamSL/0F6q1tbWwcH95eTkZ8NLpoiZNmvjAA/c+9tjPnnzisccf+9nDP3lg0aJbcnNzyKCVy+Xau3dfRUUltAsp4cqCVdTV1R09eqyltZVUSavVzJk9+6GHHnzyiUeffPLx/6FfT0D17rv3nri4WLLUBXm9gU4b/XR4jYK+2y544Ro9OGLSUkrpudEki52+804l4+jVFH0zchCX4sgkVKKB4gQ49AOhPAGfP1DVGHA4A/F6Sqs4bwgMnBej7zukSyB5JGJOgpFr0g7k5s7z+HyBhjb66VQOV6C4wr+/xLfvJPPaf9JXVue39jx5feBCR/TC3gJQy6iseK7THTh8xgdrrG31d1gCdldwcKxXZgDp8KLHA/uae0GwpTu6AxZbQKPgxkQxhcBEJqaSo2GXpluefTgXQgghhBBCCA12qlGP/+nngv2vvPXWF0H/ff2dstQn/n7/GPq+rRDcuIIZD2b5lr/z8WefffH5Z0s2VHhGzxkfJTGN/9n0kjf//hEs+u7Ha2s16sDp0xUODl8SYxQ3H9247FCtL+Oe398j3/SfVz6EPB/886MT8b+4Z9L5o2PAWV2865ulwSqA5auPVncyV7sEON3le//zn3fe+5Se8+Ffv7TOf2poNEduSjF1l69dtvRoY+eOFe++/f4HwSXf+Pdu7eJZQ0KeXoOuqkDPMBM72BQW9Xg8J06cWLVq1a5du7q7u/V6/dSpU++9997777//pptumjt37uLFix988MFbbrklPz9fHLz8qs8CmfX14Jku5tIhVrC4QHJykkGvh5UplUoIp6WlDhmSO3z4sPwhQ7RaDXT9fT5f8YkTa9eub2trg9XDgjpd1PTp05RK+nMCKevWbWhubg4WSevqon/BMDExXqGgB2MEAkFUVFRKcnJGRnpqakp0dLRMJuMGn+xltVo3btqyes26hoYGUjIYMiQPXtLg4+uh2OLiEzU1tWRWKKFQCO960qQJUHOv19fS2rpnTyH7+K1Q5LliIqEoNjZGKpVClSQSSUxMdHp6WlZmRlZWZmZmRkpKskajDn24++7de0rLzvZua4K+bMpP5SZztUrKag80tNPPWc+I404ZxstJ5IqF1IHT/spG+ilUWiU3K4ErElLd9kBjO12aXkONz+ONyOC1dvm3Fvlbgw+98ng5aXH0fXwOV6C5g76XkBAK4J3SBwIoXyTgZMTzEk1ch5t+KrzPxylI484aASmUkE//GGJNS0AqooZnQCF0hrauQG4SN8HIPVvvL6sPKGXUmGyuxc4pKvO7gk9tL0jl6tUUpDR3MA/MojgciYhSQCNxKMhgUFNQApfilDfQj8EK1oijUVDD07lQ2uFSf2PPgkAq4gxL50GBp2rgndJXn4WKUnJHZ3NFfE5dW6CyiS7KpKVGZXHTYnhOT+DQGX97z8PvAZdLP4I9M57b0MGpbQ7YIo/J83mclBhuWiy3xRw4VeMPzcmlqHgDN15PQfNWNfrdXrol0+O4C8bx5RJq5zFfRYMf3qMW3k4GF9ofGpD8cQDerymKykvmwlYoraOf0B8sDyGEEEIIIYSupLvuuuu11xSh13I8/3ywAxiBQJ8xbuQQgcPGhZ6tNGrIdYsWjU8U0H+t5ytMCclpSTq5gP7jPU8am5kdK6UCQqFUqR06ft7wFC0Pls4cnq3iByQSqSZl1oKZ4wpGZKQnmjSy6LhonUwg1Mam6mX6lJExUdD7lEpV8ZNuvWuY4fzLZShKptaZ9BqVjK4BTa4wmGL0BhM9mGBSKfXJiQax30fBHFXiuBsXjdbxOZKopHSDWiAUmVKGDMtOlXLclADmG/JuuG1qqpwp+Yp69VWO2cyEweOPc/R6JoyAxWLZsWPH6NGjJRJJ2KAHG/V6vcePH1+9evWRI0cgv06nmzFjxsyZM7Ozs5OSklJTUzMyMjIzM1NSUhQKRegjp8IKhHKWLl3KRIIucQDL5/NZrdampiaRWGQwGMRiMZ/Ph3WTp3MJBLDrU1DRY8eOr1m97mTJKTf59bgLDWB5PJ6O9o629vZgaXIolpkRwul0niktW7Fy1Sbm5w7PfWSv+AAWsNls7W3tLrcrJpoZw2Jm9IAmJvcYkqeAgf4HsADMgWJSY6hEEy/JxC1I4xWkczkB+t5ApYwZwPL56UuclDJOcjQ3ycg1qOlBmTHZvKGpPLc3sGqv73RtwOWmi+p2BPhcKt5ApURz4w3cRBOVGkOXOT6Xp5RSnRYohx7G0irpgRWjhs45NI03JJl+klMgQCkk1PGKixjAcrjpiskksBb6iiQoDdaYHscdls4bm8vTqahuO/2k+YsawOLzqLRYenVQyWgtlWCkchO5MTquz8eB0qAQo5Zel15NaRQcaIdRWbyYKK5cQrcYzHV56TUy42gUR6OkUmJ4Jg0FS8XpqbQ4LiwiE1Pt3YHQm1kjDmAFOHZoMYoTo6PS47kGFTdWRw2D9szjQh32lfj3nvRBq0IGHMBCCCGEEEIIXRMXO4AFKKEqLpURoxb1dG35SlNsFBm9IngSfUJiCmRKSTZpJD2jUCIdWTI1ViVXGZOSTUo+FCmSR8Unpabq5dBTpngCXQyTSSftdbMXxZVpTMxsIjkhSi7iSbWJJhUfVs/lqfU9y6dGy8klIjyJLp6ujFZMCcTKmERmdrL2u7r6Cgew+kcGsMaMGRNpAMvtdhcXF69Zs+bEiRNWq1Wr1U6dOnX69Okmk4mMmfD5fKFQSMat2BJIICzq9Xq//PJLkkJc4gAW8Pl8ra1t5s4uq81mh5fd4XS5HE5nV1dXQ33DyZMnCwv3bdu+8+jRY3a7na2HWq0qGDYUArCUxWrdvGVrWxvz4HYA2ewOR2NjU0tLa1trGxTlcrmgWEjs6u5uamw6c6Z0374DO3bs2rVrd1NTc9jNg6mpSfFx8V6fDwqvrakrOVlS39DAzAvB5wugEfNycz1eT1d3V11d/YEDB6FlmdnngyrBFmpuboEKQH0cDgdUCd4mrAJekFhXX3/o8BG/P+Dz0+uF197CfZWVVexb7g3mdNvph69HKakYHVcto1rMgcOlfreH/g27o2X+xnZ6abuTY7FxoBSllB51MmkpuYSCWXtP+Pef8tkc9CwAS5kt9KVGUjEVHUUZtdzoKK5BQ/80YXNnoK6VvtvOH6Avm5KKOUoZ/cB1hZiCdFiR3U0/aetEFb1G2JcMam5rV6CiMdBlDUAJQj49ClPfGhAJOVBmU2fgTK3f46UX6QoOGIlF3Dg9ZdTQtyJqlZRIANXzQ8lQN5mE0iioLhunosEPCwZrypEIOQYN1+nmHK/wt3XRg3QEvFmoIZ9LDwnp1XSB0Tqu389p7KDv5vP4OLCIREQ3F7w7hYRrddIVazMHoEEgvb2bvkKNvfTM56Off6+U0fmhYtFarloOeTi1LefWCLgUPaAmEdPplY0BWAUL3mO3jWN10I/BitXRKzWoKb+fKjrr337M39BKv3dYXCziQFXbugOnqwOQGcBRVxF841C3ioZA6KVhCCGEEEIIIXSlXMIAFhoIHMDqX+8rsGDKBvx+f2lp6caNG48dO2az2dRqNeScNWtWbGwsGb2CPOSqIHYRmEaK9h7AogoKCpjgJYF1q9WqhIQEk8kEAYFA4PF4zJ3m6urq+oYGiyV8VEir1U6ePFEupy/2g3e3adPWlpYWMiuMTCaNjYlJTk5Wa9QCAd/r9dFDYw2NUHJ3t4W9bTBUTnZ2dk4WtCOEW1paS0pK6urqyaxQQqFArzeMHz9WJBL5fN7W1rb9+w/CZmBmRwB1iKHrk6TT6cRiEbx1SITF29raS0vLsrIy9T379b59+8vLK9im7xNsMq2SfrSTTkU53ZyyOn+L2R8dHAaqaPS3hjwHXaugkkzcGB39JKwuW6C6KVDV5Pf3Klss5MTpqUQjJZdSPIqyuwJQSENboK2beWATLA6FZMRyFVL6nkRYY6eFvrJJI6fq2vyQTcSnF3d7OU0dAasjAJmjlFRzR6ClMyAR0ReCOd30tVTshU4yMRWroy+/koropoAy27vo8TKopM9HP3k9RkdfgdXceW4cBxZJMFISIaeqOWC2nrseCkoTCjgJeirOQFePz6WH2+pa/RUNdDbIwOdz4nTc9Fh6CA/KL63zw7qUMiovhSvkcyAbtImrZwALSjOoodHo+ouFdN3IIvVt512BBR8fvYoyapg7NNnFWVAlmJsZz1VI6GZp7PCX1gXsDvqWTwBvTSKm1wJvtqY5AA0OibBqlYyK1VPwRQLNCOulsyKEEEIIIYTQFbVmzZrU1BhnyINQoEcb7Gejy5KSwqkM+XnDkhJOdjYTRqC+vv7ll19+/PHHtVptIDgaRYY+SMDhcCxfvnzDhg0Wi0WtVo8YMWLOnDkZGRlkblhmdgopoVE2j9PpvO222yDMutwBLIQQQgghhBBCCF1NOID1HcEBrP6RAazHHntMo9FAlB1vIiwWywcffLB7926FQjFhwoSpU6emQIP2CMt8wajT6bz99tuZeFCvG1MRQgghhBBCCCGEEIogELxhEECAgLBEIiH3DC5cuBCmiYmJzLyg0MwguPR5i4dFYcqsrAcOYCGEEEIIIYQQQgihASFjTL1xudyhQ4fecMMN06ZNM5lMFEWxY1IkEBZlRYoy6+uBA1gIIYQQQgghhND3iTP07kGEri4yukT4g5hIICAQ0D+aJ5PJyC2Bl6P3To4DWAghhBBCCCGE0PdJaWmpv69fNkPoKmBGmCILzRM6vDUQbP6KigqyOhYOYCGEEEIIIYQQQt8nO3bswAEsdA2RMSZW2ChVP1EI9x8lge7u7gMHDjAr64EDWAghhBBCCCGE0PfJ3r17oavPRBC6ushIE0HGm4grFW1tbd21a1fvASyqoKCACSKEEEIIIYQQQuj74PjxfX6/iIlwOGPHcng8Jowu2eHDnNAnL5WUcLKzmTAC9fX1L7/88sMPP6xUKgOBAEVRzIzgqFbvKJs4wKjVaq2srKyoqNi/f39VVRWk0GX1wAEshBBCCCGEEELoeyZsAAt9F37xi/cMhnYmgjgcn89ns9kkEgkZeLri/H5/W1vbqVOn2tvbYV1Mag8cwEIIIYQQQgghhL5nTpzY7vWqmAj6bowd+6BMVsNE0HfP5XLZbLawC69YOICFEEIIIYQQQgh9/xw9WsSE0HcjK+tmsbiSiaBrDR/ijhBCCCGEEEIIff/o9Z8xIfQd0GjW8/mdTAQNAngFFkIIIYQQQggh9P3j90tstnwmgq40iaSMz+9gImgQwAEshBBCCCGEEEIIITSo4S2ECCGEEEIIIYQQQmhQwwEshBBCCCGEEEIIITSo4QAWQgghhBBCCCGEEBrUcAALIYQQQgghhBBCCA1qOICFEEIIIYQQQgghhAY1HMBCCCGEEEIIIYQQQoMaDmAhhBBCCCGEEEIIoUGNevnll5jgj5Lb7bZ0W5qam8vKzgYCASYVocGKz+clJiYmJSUpFQoOxSQihBBCCCGEEEI/bJTd1sUEf5Q8Ho/Vamtsatq+bfsXS770+XzMjBA/8oEtirrwMMmPuYkG0j5XCo/Hmzx50uI7bktKSpTL5UwqQgghhBBCCCH0Q/djH8AiAoGA3e748suv3nn3fTaFBABemQXIME3oYA3bLNg+gG2Z73Q8y2Q0Pv/8syNGDL+ao2YIIYQQQgghhNA1hwNY55SUnPrb3185e5a+l5AMyoROf7RCh2ZIGKbBFqKRWWzgR4i0CRFsIRoTv9Kys7P+9b//VKmUTBwhhBBCCCGEEPpxwAGsc+x2x6uv/XvVqtVSqXTs2LG5ublyuVwcxOT48Wlvb4e339DQsHfv3lOnTnm9XoqiuFxuSkrK+PHjExMTnU6nwWBgcv/4+Hy+7u5ul8tVWlq6Y8eOri760wTt8x2NYQ0bVvDGv19lIgghhBBCCCGE0I8G1d3VXltXb+m2+P1+Ji1EdLRJIhFTFFcul31315UMEtAC73/w0YYNmxYuXDhixIj4+HgyNANvPBAIkCnJCdjoJc+FKYT7mUsS+48SA5kLUwj3M5ck9jm3trb29OnTq1ev3rNnj8fjGT58+C233JKTk5OQkMDn8/tchA30ORemEO5nLknsfy4RlvkS5sIUwv3MJYn9zO3s7KyrqysuLl62bFl5eTkkEkzWKwcHsBBCCCGEEEII/ThRzU11X3zxZWVVdZ/PL587d7ZcLrNabcMK8tVq9XfRJx88/H7/qtVrGhtbFi5cmJyc/MN+sxfLarXu27fv888/t9lsixcvnjp1KuwPzDwU1NTUtH79+qVLlzY2Nn5HF2HhABZCCCGEEEIIoR8n3i+eeWr/gYOBgD83NycxMSEuLpZ9OZ3OmJhoh8Nx/Hgxn8dXKhUSiYRZ7ocoEAhYLbaoKF1eXh6Xy2VSg0IvvQH9Rwfiogq8nOhADKRAoVAIbWK3241G47hx4+Li4kLnsr6jtbMuJzoQl1O+TCbzer01NTVVVVVk9OqKj2FFR5sWzJ/HRBBCCCGEEEIIoR8NqrGh5t33PvR6fdOmTZZKpUxy0K5dezIy0t1u9/btO2NiokcMHzZkSN4P+AHSPp/vzJmyKJ2BHZ1BoaB91q5da7fbFy1axOPxmFQUwmq1/uMf/1i5ciW0DxXEzLhC+r8Cy+l07j9whIlcRWNGjxCLRUwkRFNTy5nSs0zk6poyeTwTOt+RI8csVhsTuVokEvHoUcOZyPn2Fh7weLxM5CrKzko3GPRMJITX59uzZz8TuYpGDB8ql8uYSAizuevY8ZNM5OqaPGncFf/8IoQQQgghhC4HM4DV3NzS+2Q9EAjMnTOLLxDs338QotHRpuHDhubkZJO5Pzw+n+/EiVNGU3TYABa0Q9i1Nv0Ijlr8MLs90AjLly+32Wz33XcfkxREnp5G3vhA2orkZCI/LHa7/Y9//OP69euvyQCWw+Gsq2/Ky8uD9cJWYKcw67uL7t+/PzMjpc8fOmhoaBIIxfHx8f2XcMWj69atmzZ1IkR723/g8Lhx44VCYf8lXNnotq1bx48fDSm97di5d/bs2RDov4QrG62urg74PSaTEdLDeL3ekyWlY8aMgXA/JVzBKEyPHTsWG2NUKOQwK0xnp9lqc6anp/dTwhWMwhRSILBx48ZJE8eSDAghhBBCCKFB4tyNcnDuHgYSLVZbfFzsDdcvgNfYMaN1Oh3J/EMlk0lJ55bldrs7OzsbGhpqa2tr+gUZmpubbTab3+9nFv5hgfel1WqNRiMT79HU1FRXV9fS0uJyuVpbWyHMtMj56oNgLuRhlvzBgR6vSqVidqZrAerQe/pdR/vHZibTqxPtR2hONvCdRgcibJHvNArTfgSz00iYTfmOojC9oLBFvrsoTEmADSOEEEIIIYQGD2YASywWp6QkZ2Skh74UCsXRo8e2btt+8uSp7Tt2ff31t4WF+0j+HzDSe2EHoexBPp8PwkyOCCCDx+OxWCwkc//CBrmuYPQSDLx89p2yYK7X6+Xz+STcT0MJg2Bu/+0z8MqAi4pegotdHbxNCJD3e61ANa6m/t8vaZarjFl3BFe/SsyKI2AyXUUX3EWZfFfLYKsPYFaMEEIIIYQQGkyYASypVJqfnzdixPDQl1arcTodYrEkKTlJIOB3dHZaLFaS/wcMelMEdGNg6vF4vF4vRVECgYDH43G5XAiQsZhQIpEI0iG/2+0mXSBACokU6B3uHegzkQ30kxgWAP3MhUDvcJ8B0kS950ILkNttoB0AaROCjZKcJAoBWJYs3jvQO9w70GciG+gdjhQA/WfrHe4dCA2TJrpWSDWuJmbFETCZri5m3REwma4iZsURsDvP1cSsOwIm09XCrDUCJlNk9fX1O3bsWBXB2rVrCwsLrVYrk3tgmHUjhBBCCCGEBhNmAKu7u3v37sItW7b1vLauXr2mrq4e+lbl5eWQUl1d+yM5rScdGMCGISASiZRKpVgshoBarY6KitLpdGRKAkChUJALkcgiYQHQO7H3XDICEppC9J4bChJJN7j3In0GwEDm9q4MTAmYFTrXZrN5vfSzqKVSqUql0vSAtgIkDOmETCYjRZFlARvuHQAkHLq6UJAYVplQbGLo3N6JFzu3n9Vdc1A3pjbBeoYFQl2RucxaIyB5iCuyuoHMZdYdQWjO0ECoKzuXWXEEoTkHWGCoS5vLrLsvTI4rujqiz7kkzKy7L6HZwpDEmpqa9evXL1my5Iu+fPXVV9u2bbNYLGQRVj+VAcy6EUIIIYQQQoMJM4Cl0+luu+3mB+6/m7wWL75No1HD2TyXyx0xfDik5OXlQJhk7oPf52na8tzsOZOnzIDXA//4prbTfWmdALoP4b+kRQM+j+8KdDxIB4Yg/RlmRs+DlllsNCydLHv52N4UERbt7YIZLkqfa+/zDZIUmEIe6Ch2dHS09Whvb2dCwTCAub07kxd0mW/tO22ZMMEWumaYSoRUMrS2ECbR0EQWm3hRc5kVR0Dy9LkshEk0NJHFJg58bmiYWX1fIi1LoqGJLDZx4HNDE5kVR8BmIwEAYRINTWSxiQOf2zuRWXcE/S8bChJZTFKvRYIzI84FzFojIHmI3suC7u5uOLDIZLKZvYwbN47P5zc3N5MLYyEzTEOXZcNhAWbdCCGEEEIIocGEvQKra8f2XRs2bCavbVt3uFwegYAPZ/OlZWWQUlVZDWGSOZzfWbXhzUX3/+2kMS0nJycrNa5p0xu3P/XqsQ43k2HAvK7OvZ9/sXzHCauPSRkgb1f9yVV/v/+rSiZ+GUg3JjQAXC4XdJMcDgcEzGYz9JeYUZkQkIFchUQWDAPp0ICkDZmkECQxbC4b7h0AF5zb/+r6nxsWAL0TQwMEhMkdl76+QE9SIBDAXOhMkgUJWPAKVgZccG7/q+t/blgAhCXC9NqCOkD92WlogAiNQpiNQgA2H2wpEgXsXHbaZ5RZcQRsZpiGBojQKIRJFD5lUA02SrBRdhoWhSkJMCuOICwzCRChUQgPJMpOw6IwZQPMiiMgOQG7FBEahXBYFNqnq6uroaEBjjzQXGQuOw2LwjQ0yqw4MjYzAeE+o3A8tFgscNwDUBkWicLUbrezC5JApCiz4gjYbADCYVGYSiSS/Pz8hx9++KdBEPhJ0OLFi9PT03k8HjQXHHlCD02h5ZBAaJRZMUIIIYQQQmgw4f3yF08fKTpKUVTekFyD0aDVauAVFaVNSIiHPojFYk1MjE/PSIPeSGen2WDQ5+cPYRbt4Wktfue/S9tjpv3mT395/K4brpsxVuk41RrQFIwYE6fgcbyWkzu3btiy+1DR0RMlgcT8aDGH46o79OXKzY2iFO/Jz1dsOVpU645PNMoEHZtfe+3fH2+sd7tbxTEFcWqfo3bzJ1/vKDpa1MBJSTaIeZzOmhMblhVxojzH12zcevBwaXWTNiFd2Hrks//+7x8/PhCghDq5xhSrqN/7zbdb9h85crSoukNpiNFK+Uxd+wVdF7O5SyQSQ3eI9GQg0el0QreHzUAS2SmL9HkgAFOpVEquySKzQgN9JpIAuOJz+0xkA30mkgDoM7G2thbeaWJiYuhcq5V+MhqXyxWJRKQdINwbtAnkhymfz4ecZNlgGXQgNBwWAFd8bp+JbKDPRBIA/cyFjvHBgwdPnjxJ3i+AWVdQdLRpwfx5TKQX2FHN5u6oqCgSJRUjARJmA4DtpZNEiNbX1x89ehQKkcvlbM3JXDbcO9Dc3KzXaWGbkpRQwUfmUVAahEMXIWE2ANjK2O32srKyw4cPw2cQPkfQjKFzQxfpM0DCVVVVycn0LtpbfX2jyRTd+92xAdB7dWwAXGxlQF1tbXx8LAmHqa6uTUhIIGF2ETYA+lwdJHZ1dW3btm3Lli0VFRXkvmbSVoDNFhoIDVssFshLtksYKLm5udVkMrGLsAEylwRIYnFxcWFhYVFRUUlJCezzBIRPnDgBgbNnz0IlY2JieDweu0hogIRh2traqlIpRCIhSQwFh1+n061SqUjO4KLhlYEWgHXBbj927FiyZW02G1SjoaGhpqYGdunOzk69Xg9fYU1NTbC7wtThcMAeyz6Yj5QTGoAF4Yvvin9+EUIIIYQQQpeDGcCyWq1Op6u1ta25uQVO8mtroc9V197eAb1Z6Cd0d1va2tqgJ2E0GHoPYFkq9n67eUfSot/ekS8L+H0coSI1K2/0hBk5BiHH5zyy6eO///uzbXsOHC46WnS0pM0hz8hP5Z9d8/tXvyg8dPzgjg1b90B6sStuzJhk+/JfvXaY426tKTsuG3H3WOqbX/3p7bVbCmHBY8UnrKbJo+I7i3e+8893txYf2rFlx57DRUVHqySm/BT/gX9+stvq9DrrKt3yRHXX7nfe+XTdjsPwvoqOHm8XxQ/PSJAILtwVgX6L2dwlFIqg88wkBa+9gkaArg4ZloJeIgQgA3QaQ4nFYugRkT/sswNYPzDw1urq6mBKBrBY0F2EKbQMNIIgiGmU4PPamVDwIfcAUmDKdrZ/YK75AFanuYsMYJHeOExJgAhLZAOwTaurq9evX79y5Uro7Wu12tBCCBIOLnFeoKmpSa+PijSAFQgOYIUtQoQlwtRutxcXFy9fvnzz5s0ej0en0ykUCtKGbDaChNnE0Cm40ACWCbZOcNGIBVZUVJjNZthRKysra2pqGoPgnTY0NLBhEoCdX6PRhC4bOiWB+rq6/gew6CV78gMSZhPZAAFhOCiVlpYWFRXBxoIKQAvHxcXBJ4vMJVM2wE7ZgMVi4XGZgcUwsCc0t7QZjUYm3leBJAC2bt26bdu21tZWt9tNX3kVAnankpISh8MxYsQIaEZ2EcCGSQCmUIJapYw0gOVwulQqFYmyi4QGYBuVl5eHDmDBJnvnnXf2799/7Ngx2JTQSvX19bBrHe0BjUZ2clIOKYpMSQAHsBBCCCGEEBqEmHEEpVI1bdqUeXNnw2vSxAnQjamvb4DuB/T0MjLSITE5OSnCoIOvs6PTZvWIhbBQMCHg56vi4zVCToDjsjftWPFNVcLcVz5avmbNmpcX1G/eubbwbCfFoTsG1rrUX3y05qM/352laFpT0uQLZD7w9rP5HOP8x//x5RNTXXu/eu90y8jfvAsLvrFYXLbyH2vKAhRd4W5RwX1vLv3223eeSLFbqmoauPn3vv74ZAGfm/iTf/7hidnS9orq9oyf/fcbWHDNV5++cMcktYS+BGCASB+GRRLhvfN4PHpAgqIgAN313tj2YZYMYd75rzseeOStwiYmfgEVn9191//8anUrEx0syLsDTLwHkxpMhw4ndA6hh0xYrVYm1APmQh6yIMvdXPLvlx+//Twvbyhp8jDzv0+Ytrh2oA7wUSSVCdVnIvD5fNBd37hx44YNG6C3f+DAgZMnT3q9XmZ2UKRlAbPWCCDDwCsD+8aZM2eOHj3a2NgIldmxY0dLSwtUj5ndo/8CIcCsOwKSLVTvAg8GdXZ2wnTz5s1bgtgAYMNFRUW9Fw+tDEyZFUcQtnjv0kLBXNDV1XX69Gmz2UxGzMmvo5K5JFsoNjF0LrPuvjA5gvoskOVyuQQCwbhx4+7qZdKkSTKZrPcn/WIrQ5Bs/VeGyRoEh50TJ07A2lNTU2fPnr1gwYKCgoLcoIyMDNislZWV3d3dfVaGYApCCCGEEEIIDSbMmIvFYtm7p3Dbth3w2lu4r7PTTNLhzL68vAISa2roe8dI4vkovx/6TkyE0dMH8LpaG0+Y7p0zNz/doFHLJy1+JqOuufpEHX3FDqz7jnmj1PLM3OFafYzbB0v5REqlkMOTKmQacaC1Ypvd0bX1lcduvvnmp96vsFu7S+tIrZLHjMoyGFRRWTNG5wb8UEcuX60Q0QXKlDKxPGdIvlha/vYTt9988+Lfv7Glm+JyqYvrkASrfw6kuN1u6BRBh40EyFUGoaAzCd1v6E/2Xhz4HJ2NzS1djgEOyJ9b/+UAAP/0SURBVLi7m5pb26znDSEMDsHm6aN9CNhDoH2Aty/QzQYw1+MJbwe/12Vub2k6z/Z/vLmyqiu8Azz4MW1xjUAFSG+cnYZFYRoahT0Wdt01a9asW7eupaWFoii1Wq1UKqGo3pn7jJL1RkLysIuwAXYaGpVKpampqTqdjs/nt7W1QZX2799PBhpIntDM/USZdUfALsIG2Ckb4AZBaxgMhrh+QW3Dlu0dZVYcAcnDZmankaLwUaqtrW1oaICPEtRQJBLBFD5TA1mWjTLrjoDk6b8EEhCLxYmJiUN7SUlJga0JRYUuxU7DojAl6+0TzGWzkSkbgHcNR12HwwFNAfsJNEtNEBw+YMFhw4Y9+OCDTz311NNPP/3zn//8f4IeffRRqBssSwZGoRxSFDslAbJqhBBCCCGE0KBCD2BB/wf6AKfPlBafOAmvM2dKoVdAZsOpfHNzCyS2tbWTnCQ9BC8xLTfGqF+xtbDNHnz0us914pvf/ua9DY1WH0UJ+AJvt6Xb66Fn2Sydbh5PKOCTC6LGJpu80MPhnBteoig+T0AHIIXPF3EorlRriImJiYtPSk5O1svoUSoORxer4vNgIa+fClYf/nHpO5hI3XyyUQ+t3Lhr099vjonW1BS+fccz/y1pcQRnDQjpvcCUIInQq4F+I7neAXpN9CDN+SARMpD8ZMFQ9Puh0zkBn7Ojob6mudttb4eOVnV1Q6fdTadDZ8zR3USnVLfbyCO3yKI+e3sDnVpd29puC16L4uqsramtq7fCch5bU2M9LOFkunUMduE+XcJckgjvHQK9M7CJMIU9hPT8e6O7hsHftYQwWRCQBUkg756/rVq/eStt1Z9vm6YpPn6sxQUtbmmrbmptaW1shHbocPg5Ab/d3FpXXR1swA4XLOxztbc0VrdZIXPA7+tqra5u7nB5oVG8lpaahqZOt9fV2UQ3IyxSW99g7xlA81ohK53YYrZCdrYyfepzbmj92cC1RaoRCWwCJhTsw7e0tHz22Wdbtmzp6Ojg8XhpaWk33XTTmDFjyDYim4xkBmFRQKLMivtCsoUKLSGsNKFQmJub+7Of/SwjI0MkEkHdPv/88+3bt7e1tZGPXtiyoVHARpl1RxC6VKTw3CCdTjdixIgZM2ZMnz4dpmyAjc6ePXv06NGkzNDFQWiUrDcSJlPkygC69J4Ui8VSVlZmNtOj+WIx/cC++vr62tpaMiIDQjMTYVFAVh1JWAlhi4fNhfzBz3c4SCcZwhbvLbjOiCBDaAlsGA65DQ0NhYWFp06dgl3lxIkTH/RYu3YtzIVDDRk0DwN1IyX0j1k9QgghhBBCaNCgLzSQy+X84HN2+yeVStlnkYQICGKyrh+Xr9rz1stvLV2y5MslH/33laXFO1evOdruEUoSsidxvl35yfsffg6z3n7jw7aU7CGjU5hHTAXCr03gizTqOGvpgS3LD9aYxi1O54sSR8+5mfHo9cMUwVzQ8w7+H0JhiIYeU3fR5u2HSo5vWffFh++vqIm5+abrJ+QlSFotVrd34N0R6LqEdc8AP/jccYFAAAHoNEJTyGQyMmUDkAEak5QQJjg2EpxjPf3pC8889Mt/vvfvl+67777773/yT5/vbXN6vJ6mLf995Sk65f7fvb7qlM8fLMXTdHLLf3//6IMPQPJPnv3dx0eqO7yB7tOf/+9DDz/2+ebSszuXP/v4T//4zqHO87uI/fcYL2FuWIMwoR7kvRGkRw0N0pswiDw+jFkytGQOp61k17fLl31F+2b3mZqogtF5emHA59n59v1P/frZ55588qH7f7Wy0t1Vtff1vzz/yP33Bxvw9x+vOtDS3bTqzT8/8uLyGrvHbav+5Nn773/5/eJGiz/QtPLXP3n+5a/2F6755zOwOL3ITx99etmuCps34Kw9tOS156BlIfFXf/q/nWc7Pb5Lbxk2wDTENULqQCoTVrewqNfrra6uXrZs2Y4dOzo6OmDTZGdnL1q0aNSoUbCNSE4WuywRWiCz4shCM7PYaNhcWHVWVtYjjzwybtw42GdaW1uXLFmyevVqqCoZIAZ9FhVaILPiCEIzE6HLkinsotAgEID1nj59+syZMzBlA2wUqsfj8ciyBFtCaJRZcQRs5jBhRQEIQyOUlJTU19f7fD5YdUJCgl6vNxqNMO1dVFgJbJSsNxKSOUxYUQSzQL+YrL1KCIsyuftCMoQiS0EjrFq1Cg4WZrMZNlZNTc3aHoWFhdBQzPKRRaoMBJgcCCGEEEIIocGECz3GuXNm3XX34nvuubP/1x133DpmzChmuRABvmbM7Y/86cW7/Wvefe31N157b7k1dvoLL74wK1HEl2jmP/T0jTrzig/ehlnrzkx7+tcPjY4VR+qvCEVqY6zk+Nav/7v8kC3p+t/8+nbv6vf+l/Z1OSWTUL0Grnr44zIncaj2nZ8u2bDPpdB0HFjy71f/9b//7/Wvi52z7p+fa5T3vnIsErYPQwIAErlcrkAggB4jBOhhmCDSy2VBhj6vO6ADnOBFVgTkqNvdFHPLS79+dHS28MjKAzUOt7ti2/srjsVPv/fZl16ar2g6EbxkK9BV9fWXX66zj3r8+Rd/99yTqYKDyzYVmR3qUT/9n1uH2NZ9+I9/vLeyKX7mY49ONFDhHUUWiZ5XmQh5WP1EoVZ0xULAXHjXZPAOotCvBtB77AdbIAkEp1Aop+nwmvfe+c9btPfXHStrtzQ0dJHMnOZuYf7N9z7/0vMzEhx7l/57fZ1o/s9+9dJLL/1kcumX7769poKTkxilqDpxssPjqN6zvZLDqa4sa+p21xze0MCV5aV0Fh0s4WY+8MvnYJFnn3liaKyYy2nb8857H2+hbnnmpZeeezzLfubDr3a3u8/VjbiEKGmia4hUg51Gira0tGzZsmXHjh1tbW2wVGpq6rx588aMGSOTySADyRMa6DNKpmS9faIXCMnMBiJFYRHYlzIyMhYuXDhkyBA+n9/Y2Lh27dpNmzY1NdGPkGMzRyoBAmTVkUCG0MzsNDTaHgT7qlQqVUYGmSEbuyAbCIsyK44gLDMrtCiYAvhktba2spdfqdVqaCvYXjExMVAZkoddhA30jgKy6kjYzCwSZackADkh4HK5bL04nU6oLclAL39+CWHR4Dr7wy5FkGhFRQV5ANmIESNmzZqVlJTEXA0bvIUZ8jAL9wXmEsHy+qgbkw8hhBBCCCE0mPB++9sXVCqVQa83Ggz9v3RRUTIZ/ViTXgKUSBGTPHTyghtuuf32O+6446Y5k4YkquifJaMoqSZuxMSZ19+yCGbceuuM/CQ1nxMQGXNnzb9xarZOxAtwpIYxk+YsGpOiFFM8oSx33Lybbrn1julD9BKRPq1g+sIbboES77h+2sh4JZ9SGDOm3jg5O14t4FFcrjxn0rzxI1LVYh4liB23YOFNt982Z+KwpOSkoRPnLLzpNroqtyyckhs7kJ8gBNBvMZu7eHwBuQKFJHo8HuiJkb4NBMgUOkiQ3hvps0GvktylQkqAgLNi51cHWtLGzR0fbT+wYU+Zecyjf1g8Jj2GU3b6xAnO6EVjRcXffFPJu/Whx2aOSE/N0bct29qkHDZ5FGfLhh21dfU1ZaeOHy+uamiqESfOHJGlUmqT0jTHl6w/pSp48on7xyWquMEBLHZ17PSKRxsbG6EF4uLiSAqAROiskpE7Pp8PvVloB2gfaIow5PI0mAslCM//xTSftblw7x7e6If/+IuHb7nphhtvvG6IxnL0wM6O6CmTUhUVhZ+XSybec/stI3Ni5LzqVX9dox5/9wN3T89OTkpP5B/+ep9NlDNphKDw8J5u4+Ts9nVbKz06FY8bX6Are/frYtt1P/mfzEDZ4cMHSk6dOX7saKNq3I3T0sW20lWfbii1tDdVl54oPlnZ2NZWrRhz8yijgHkqHFu3i4rC2zxy5Mg1/BXCjg6zRqOJVL3Q6L59+7Zt20Z+VlImk02ePHnOnDkQCM0DUzbQZxSmbW1tcGyATQ/hMBaLFT4x0uCzkEhmNtB/FFpPoVDAflVeXm61Wh0Oh8ViiY2NJT9/ecES6uvr+/kVQp1Ox26XSEVt2rSptrYWDoyFhYXHjx8/e/Ys1KS30tJSs9mcmZlJFgd9Ftjc1NTPrxDGxMSQcJ/LslMAH65Dhw7BeqFlBAJBTk6OLfhrehkZGWKxOGyRfqLQpAIBL9KvEDY2tej1+kjLwhR2M1iv3W4/duxYQ0MDKSf43LpzoGWg0WCvyM3Nha1JPg5sCWyATDs6OjQaVaRfIbTZHbAzQDh0WXDw4MFdu3a1t7dDybAJYPeAoxPUCt4C5IFVQ8NC40BVYRdlNTc37927F94CGfWDbFA3UjKZkgC8ryT8FUKEEEIIIYQGGaa7frnoDgWl1GuNhih4aWQ8inPutjmxQq4Ppht0QojSaXyRTqdVCoJXVFE8tVpllAX7ChQlkSvpQlRCigpwKI4yuKDRIKeXDHB4Ir4GwmRAivJL1RqlNBgJ+CXBtWsUEm7Ax5epDWTBKIWoj571BdDvJgj6QtCHARAg41MkAD3J3iAdliXdod56ig2uYGhmvIAToLgiHp8XTPZ5vVwBTySG1AAlkcmCz/PyBwfOOK6uxrq62roGsw1qAOun8/O9bjvkaGhus57/c3HfGbLiYO3pGkOUqUrwidfQMuwsEugNZsEibDgMJIqU+thY8mjspOHDhmo0ov2V9HgZzIzSyGUSYTCj1+uiJCKJkE8PEQpkapE/4He45alZ+TLhwZ0rV+05ro+bMSFTefD4yi1LW7mc60ZlSjNnP/LGh2/dk+VoqKs99MXvnv/n+1VmrxdqwXG2N9TW1jWaHW6/y0s/Nevise1AkDd4DYXWhw2HVRIMHTo0KyuLDHxAt//48eNHjx5l5gX1syxgE8lKIyF5iAEWSAKtra1Qn87OTiiEz+dDbTMyMti5YcKWJauOJDRnaCCUIwgCMplMqVSqImMvWGP1LplZcQSQrfcioUgiHF6gTU6fPm21WuETp1ar4+Pj09PTYUrq0M+yoQGCWXcEJE+fBcInva6u7vXXX3/66afXrVtXVla2bNmyP/byxRdflJaWHjly5Pnnn3/33XebmpqgNLbA0JIhzKw1AjYbCRBOp9NiscA2gmY5ePAgNMuIESNuvPHGqKgoQZDb7d6/f/9///vfV8732muvnTlzpr29vaioqLCwsLm52RtyBGXXwqwbIYQQQgghNJhcoQEsBpz3k1cYNj10Vj/h0JxhUdBPmI2ScGjKQLEdGDKln/obfO5vcOYFQDbobMOULYEEegSjkMDlMPf89SSr41M8tU2FWwqrmpvLVi75xu+DVLFSq1LKudm3/u97H3wctPTXixLUQr+zdtkb/62Rq9Xyhi8+/qa0wwG9Lqb0nsAVj7LT3gFy+ySAMAkEb6kMB71uQDLAgmTZ0KnbZm5uboIuZVNT3fHjJ8xm56gEY2jLB7NFJ4327Sxat+NQOfSKC5f++7hMYZyQrVakjxml5h399ttirnbmtPF5cYqDW1dandLbpyVzfDZbt9nsz7///33w0cfP35h8pq610atIVsm41JDHXyNN+/HHXz5RIKXfAqwluKJzdes/CtPe0WuFrQbBhkMTCbVaPWvWrAkTJigUCohWVFSsWbPmwIEDTqeTdOP7WRaEraUfTKaBFQir9ng8NTU1y5YtO378OIShetddd93s2bOjoqLYbGHCSoZpP0JzhgZCTZ48eeLEiRqNZvjw4VMjmz59+rBhw8JK6HMV/QjLSQKhIBGapbu7GxqE/CajWCzOysqKjY0lP6jHjsLYbLaGhoa6urrgcrQ+S4Zw/9hsJBDK7XYfOXIE9paZM2fefPPNycnJVqu1pReop8FggAywj8HWPHjwoMvl6rNkEoZpP9hsrI6ODnIfJYAq7d69+6uvvtLr9bA5kpKScnNzZTJZW1tbSUnJsfOdOHHCYrHATg5Hjy1btsA+39nZGTpuxQYQQgghhBBCg82VHcD6ISAdGAI6Njwej4y5DBy7LBsgA0xQdHBggA6TmWR4DZL5mdPvHmU8/NXfHrn33r/utsYF5wQ06bddP2uMY/WvfvLAvffe+/gvX1hxqNJuayp855WvyhNueuavf3/hvpHmra+/vaOOvm/m3OrYQJ+JbKDPRDbQOxHQ1e11zYhQKIQeNT94Exm8fQiLRCKYhgXYMORkl2UCwWnZt/985KH74J3ee++Dv39vnzjt+gUjydO9oGDmIWJ+v2Lq4oeH8WveeeExyPf7FYYpcxbfUKAPBMS54ycYBHwBT1+QaIhPzZSrFBxO/J2Tk/2u7mM7v/r9zx+7P1j031bVTR41IkWXMvPxO6YNbX3jf4Kpv3j5P9vLXN7zflmfhHsH+kwkARBsoWspWEEaVIYJBYVFKYqKj49fsGDB+PHjtVqty+WC3v7KlSuPHDkCPXwmU49+imLWGgGT6UKVIVGfz2e1Wk+dOvXZZ5/t27fPZrMZDIaFCxfOnj0bqsrlckMzs8KigFl3BJDhgpXR6XR6vR4++x0dHcERVXpclcVG3W43eRIWq3dlALPiCC5YGZg6nc7a2tqKigpP8Mf1oFmSkpJkwR+OMJvNJ06cgLnt7e2nT59mB7n6AWUy6+5LaAV6VwZqUlpa2tbWVlZWlpCQMHXqVKgJNBSzcBBEExMTJ0+enJubC3Wur68/efIk7GBMKb0wi0XA1iG0Mt7go/TYDLCZdu/e/fbbbx84cAAOR7BL33333eTeTMgZClIyMjJuueWWESNGOBwOaLHKykpoVVIsK1gwQgghhBBCaHDhvfDCc0zwRw86QvQzsHj0Dw5CGJB06DFCl4w/AJCNXDFElmUL4Uo0sal5w7JSdAqp0piQMyQzNVrJDXBFSm1SbmZ6qlEmUCcNy01Lyhg+fvycG28Yn5aWOTI3MVYTFZuRnZKYNmTUuHHjp8ycPWlYpoyyd7q0BeOmTh6TboxOTI1NiYlS6hJMcnIv4vnrDQ33DvSZyAZ6JwLousOU9AxJSmigz0Q20GciCVA8odqYkD9sNPQ8e0yZe8OMHIOE4lASdXRSWn6CUc2n6EXEUUlDs9MzsvODuefcsGi0Lvje+UpDUmxq/tgpI3Kj5VK5LiZl+MiZY/N1Ip4oLiU9KzktZ/jIcePHT5g0eerEcQYZxdcmj8hNiU0bShczY96isemS4G2JdEUjVzU4M+Jcn8939OjRa/gMrPb2TqVSCWG2VsE5fUeheiqVKjY21m63d3R0WCyW9vb2rq4uSDSZTCQn6L8oWMRo1MPOT6KhLBarx0M/B73/Etio2+0uLS1dtmzZkSNHoEp6vX7OnDkzZswwGo3sEEmkZUOjjY2N/TwDS6PRwhvvvwSoCbkrFqZwNIC30CexWCwQCGBbBxftuyiYtrW29vMMLIPB0HuRsKjZbD5+/HhDQwPUB1aan5+fnJxM2hzW3traWldXV1NT09nZqdPpYJZQSN9vy5bABsjUZrOJhIJ+noEVFRUF4T5LaGtr27FjR21tbUtLi8vlysvLgzWSR+MFR+9pcHyYOnVqenr6li1bDh48aLVaJRIJfMig5qFFsSVDtbVadaRnYFmtdqhq2CJk7An2FhKFdNhk5NIqcu8nNBHsNtBukA47D9SKjLND3RYuXAiNdujQobNnz3o8nsTExKSkJHYjEnCgw2dgIYQQQgghNNhQdlsXE/zRg85hZWU1XyBSq9WkpxTa0WXD/Sdeq7l9Jl7ZueDYsWPQSiNGjOh/2T4Tv7u5oQa4yHc0F/rDH3300ZdffkmGMgHJdqUMG1bwxr9fZSK9OBzOM6XlCQkJpDIkkQ33DpCw3+9vaGjYFNTV1RUVFXXDDTdcf/31/JCbYSMtC+GzZ8/mD8lmxyZCNTQ02R0u9tY/0H+B7e3tGzZsWLlypdVqVSgUCxcunDlzpl6vhzyhOftcNjSxqKho+rRJJD3M/gOHU1JSyXBYPwXu2rULwllZWUeOHGkL/kpjJNHR0VOnToXM7LKADZPA6VOnxo8fTWaF2bFz75AhQyAQtkhoAKYtLS2HDx+uq6szm81JSUkTJkyIjWVGxODzCJvvwIEDUM/s7Ozhw4fL5XJ2WdC7QMipVEhNJmNw/nm8Xu+RouL09PSwRdhAaWnpO++8c+rUKQhLJBKoyYwZMwQCAWw72PkhEdrWYDDAFty6dSvUyuFwQCLU+dFHH83MzIScYQWC6urqtNQkhaKPAbXOTnNjUysZTg2tDNRzxYoVy5cvD+aiwW7sCj6IEPLAzjN06NB7770XNl9JSQmpA5DJZNA+Wq12zZo1MAvyi0SiRYsW3XzzzRAgeYjjx49PmTweVsTEEUIIIYQQQoMAXoF1DvR8zOYuistjOzNsFwuw4f4Tr9VccLGLXOxcmDY3N8MUOu2954YGQO/E725uqAEu8h3N9fl8x44du+ZXYPVTw9AAIGGpVEouumlvbx82bNj48eN1Oh07t88AIOHOzs5+rsBye7yhY1v9FwjNBVGog8VimTlz5pQpU4xGY9j1TX0GQGgi7KX9XIGlVmvIdumnwCNHjjgcDpPJVF9fD5WBhoUt2yeZTJaSkhK6LAgrsL2trf8rsCDQuw6hge7u7rNnz/r9fq1Wm5eXFxMTwza4y+WqqamBRoNs0FZyuVylUpFZRO8C7Xa7WCSMdAVWQ2OzRqMh0d7LQttC48DqIAzNAlu/paUFmqirB1S1srKysLCwpKTEZrORpWCfhGr3uTWB2WyO0mr6uQILGhnCoZWBLRgXFzd58uRZPQoKCjweD2wveAsQgBpCVTMzM4cOHQqrzg1KT0+H5lq7dm1xcTGUDEVB5oyMjJycnLAdGN4UXoGFEEIIIYTQYIMDWOdAv4gewKK40OUmfSTSZSKBKx4dSJ6rFh1IHgD9OpiyA1j9ZO4/ClNI6ScK04sq8HKivRMh3M/cfqLQH762A1htbR3kFsKLAvWUy+VardZoNJLHYPc5INWnjo4OUz8DWG6PRCJh4hcChUDldTod7GDjx4+PjY0deDVC9T+ApVKp2GGUSMhlRFFRUdAs0CbkpzH7FBMTo1AomMUiaG9v72cAi4wV9gP2K2jk+vp62ECZmZkJCQlsk7rd7qqqqtraWpPJFB8f73Q6YV0ikaj/fcDhcPQzgNUYMoDVG/l1SDKABWCN0NpQN6hDdRDUp6ysDKKu4FPbCagP7FehA1ihurq6+hnAslhsZAArjFAohJZnQStVVFRUVlb6gvd+Bgdz26E+8GGEChPw2YQp1JC9JgtkZWXl5uaG7WnwppKS6CsZmThCCCGEEEJoELhAR+5HCDpCBPTlwgIEiV7+3D5nsYH+57LCMl/y3D5nhQYAhEkT9TkXkOhA5sKUBAg2GjplsdGwdCLSXBIdyNzes0LTyZTFRsPSCUgkTXQNQR0IUh82wEaJsCiXy42Li5s2bVp6ejq5z4uZEdRnlEyZtUbALhgWYKMEG5VIJPn5+fPmzYuPj+fxeCQxUmYirEAIMOuOADKEZmanLIimpqampKRAZaBNMjIyoE1YYdHY2NjQxcMKJAFmxRGEZWajBERdLldnZ2dMTExOTg6pFZvH5/M5nU6dTpeVlZWZmQl1UygU7EPcwwoMjTLrjiAsMwuiIpFIKBTyQ0B+8vQ0ls1mg92JmR3EjqmxBYaWD9PgavsWtggrLAprhJaBXZesEXYecm3amfPV1ta63W6SB8B7gZxsNUhREGDWjRBCCCGEEBpM8BlY50BvsLKymuLSl4FAHyb0z+/9Ry/fRa3uildmgOVD166kpARaaejQoWQWuPy1hxlgZYj+o5fvYtfu9Xo/++yza/gMrFOny9inI4X67lqmqqpqaH5OpGdgdVts/VzOc6WEvbuTJ0/28wys+PgE2DpM/DvQu6nLz57t5xlYWVlZTCSC4IV1bdDCcFwKu4IJPpJ2ux3eDrkmC6JOpxM+oYqei8L63O4dHR0atSLSM7AOHT6WnJzMxHuxWCy7du1qaGhg4ucLWx0b1el0M2fOlMlkvSsD6urqMtJTIj0Dq76hWa/XM/HIrFbr0aNHN27c6Ha7maQBgHabNm3auHHjBAIBkxQEB7qpUyb0WVuEEEIIIYTQtYIDWOeQASwOxet9A06f/UBWn3PZxMuZ26fLKfBy5pIBLJjm5+eTWeByCrycuX26nAIvZy7L4/F8/vnn13YAK6bnNyJD106iYW/nikSrqqoKhuZGGsDq6rZqNBo2M9F/gZcTJWAv7WcAKzY2jh9yv1j/BV5OlIBoZUVFPwNYmZmZTOTyVtd/lCDRjo4OrUbZzwBWUlIShPssED7+3d3d5PZAMpdeLKjPKJkKBAK1Wg1hwMzuKRACdXV1mRmpkQaw6uqb9Ho9WxRZpHcUWK3WtrY2qGFw0XPlE31GYU+A/ZMc8EPnnjp1CgewEEIIIYQQGmzwFsJwdE+o546S0ACAMImGTllsNCyduLS5JMpOSYBgo6GJLDbxys5lmyhs1iUXCC5tLomGTlmRFiG+i7kkSqakia4VUg22PqzQSl7ZKLPiyEIzE/0XeDlRAqLMuvvSOzM7vbJRAqLMiiNg8gX1X+DlRAk2kVl3XyKVQAKQQaFQ6IKioqJIgOgzSqbkufJsUQQbDa42otBqsIv0jkJOuVyemJiY3CMlJYUJBfUZjY+PJ8/PYosiyKoRQgghhBBCgwoOYPWBdIdIryY0Ss87PwrTqxaFaf9RmH7XUSIs8ZpHB5LnqkVheg0Fq3O1MevuC5Pj6mLWHQGT6SpiVhwBk+kqYlYcGZMvAibTRWIWjoDJ1Bcmx8Awy1wMZsnzMfMQQgghhBBCgwkOYIVjejCoF/bCBCaO+kKa6BqCzcRUpecqlbBAn4lsoM9ENtA7kVlrBGw20HtZCPSZyAb6TGQDfSbClFl3BKE5wwJ9JrKBPhPZQJ+JJMCsOILgohdXYHDmJc4FEGbWHQGbjQ2EhnsH+kwkAXDBucxaIyPZ2Pyh4d6BPhNJAAxwLrNihBBCCCGE0GCCz8A6B/otZnMX9F2Egj5+0B1By3R0dEAr6aKimCR0PugAnw6in55zJZ6gU1lZtW79BiYygGdgnTh52mjs49lG3536+vphBXmRnoHV0dnV+4ly37WysrIZ0yczkfPtP3DYYDB+pw9x762utrafZ2AlR35i+uWDT2vv3dBsNhv02kjPwDpwsCguLo6JX1F9VgY0NTVlZ6VHegZWdU29Vqtl4ldLeXk5PgMLIYQQQgihwQYHsBAavHbu3PWb515kIgMYwNp/4LBQSA+/RhosuFLY8l0u17ixIyMNYJ0tr+Tz+Ve8MmEFhkXtdvvMGVOYyPmgfbxe39WsDERhOiHyAFbY799dpgtWBqJerzcjPSXSANau3ftEIhETvzwDqQwE3G73iOFDIw1gHS8uubQmGuDaibCow+GYPm1SaApCCCGEEELomsMBLIQGr4sawKJ/SI17JUdDBijg98CEiYSiuBR17vf+rqaA382EwlB8aCMmfNUEADRRHyhKAP+YyFUUCHihjZjI+SjuNbj+NOIudI12aRBxF0IIIYQQQghdI/gMLIR+OCjKf/VfzLp7oa5RfeDF1KAXLhUIy3k1Xtw+h2ZoMCs889V59T1aRAvPeVVe9L7SF4q+Ezc889V5MTVACCGEEEIIDRp4BRZCg9dFXoGFEEIIIYQQQgj9MOEVWAghhBBCCCGEEEJoUMMBLIQQQgghhBBCCCE0qOEAFkIIIYQQQgghhBAa1PAZWAgNXhf1DCyfz99ptjARhBBCCCGEEELoB4QZwLJbzQFfxJ+CQgh9p/w+r1ytp6jwT+DFDmC5PX6tVsvEEUIIIYQQQgihwcrv91utViZyIWaz+dwAlkpr4vOFZAZC6Gpqb6qWKNQ4gIUQQgghhBBC6EfiYgew8BlYCCGEEEIIIYQQQmhQwwEshBBCCCGEEEIIITSo4QAWQgghhBBCCCGEEBrUcAALIYQQQgihH4jp069bsXKt2+1h4gghhND3isfj8fv9TOR8OICFEEIIIYTQD0QgEDh2rPjzL76yWAb6WFyEEEJokHA4HIcPHy4tLfX5fExSCBzAQgghhBBC6Ifj6ace02jUS5Ys77ZYmCSEEEJo0PN6vUePHm1paSktLYVAIBBgZvTAASyEEEIIIYR+UBbMn6PTR61cuc7hcDBJCCGE0OC2Z8+e1tZWEq6vr9+9ezcJs3AACyGEEEIIoR8UPp933YK5ra1tmzZv93q9TCpCCCE0iI0bN25uiLFjxzIzeuAAFkIIIYQQQj80AgH/qZ8/unt34abN2z0eHMNCCCE02AnPJxAImBk9KLutC/6zW80qrYnPF5JUhNDV1N5ULVGoKYpi4j127tz1m+deZCIczrBhBW/8+1Um0ovP53d7/Fqtlokj9GNVz+H0/bMll0HE4RiYIBpsGjmcFiZ4tSk5nGQSqiX/XTlwvmZigghdnGnTFqxcuUShUDBxDufPf/nfpMT4G25YIJfLmCSEEEJoEPD7/VbrQH9yxGw24wAWQtceDmAhdAUt5XCcTPCKMXA485ggGmy+5XDWMcGrLZ/DeZyEPrnSw6ZwKF/IBBG6OL0HsHx+/xdfLLfZrIvvWKRUnktHCCGErq2LHcC68C2E3d3dxcXFZWVl5f2qqKjo6OhglkEIIYQQQggNAjwu99ZFNyiVym++XW2325lUhBBC6PvmwgNYbrfbbDb7/X5uvyBPd3c3swxC6PvP3XD0r08vfuqjw3ZPyM+XVqy4/eaFv9vQxkSvhYDXue2LVz7eVXl1nudh2/m3z2akM69/72Z+y7Vh54aH3jxt/o5/2unk2+dW/cpqj+cCV3i0rXt63Tt7wy4+Mh97Z92f/lrXZgv/EdrLY978i89nkro9dry01cckXwa/u/HY5sqT9M+OmLc99+XLay7nt9/dpZ9/tmBxVTMTZTTu/+/CV49Wd0VqiraNHxw7We0d4IU0jvIDz31QUmv2c9oKf9GzmchrwchdmyqZbANXu2nN3W+esbmZ6CXzO2qW/e7L0PrMSF/2lzc7zB7O6Q+XXv92PcdTv+nP679Y43Bc1DVDpbtu+eWRlku7zMi+941HFv7noD+06U9/ct3C3+8zM7HLF6ivui360+jg66VVlgt9XAbCd3Rrw6FDtoEcauC4tOfPE1euPn1+Znv5W3d/9ukBjzfCTtd1dNXHex12DxONbOebi/654iS7c7TveXXmQ8+uOd1JogGPY+tbf3zjq2MDGZkwb/7DbXd+2sDE0I+FSCRcMH92S0trRWU1k4QQQggNDvX19Sf6xV6ldeEBLIFAYDQaExMTk4Li4+OFQqHT6TSZTCSFkMvlzAIIoR8EYczQu6/Lrf/sjeVnLUxP0F/3xV+WNo351Yszo0jCtREIuBxWu9t3ZUdk+hJoX/XQN690jF12avEGeO3JaHzg8+eXd8OKYybNfvtnmWoJk/FKC/iaD788/OOfdY+n1wuvNYmHX/5s3J/O9vumdXNfmfvQODETY/g9NqfF4vNfgd48EfCd3nn7qJWrh89dT9ft+ldGlf967LqtLeeNTVw8j738+JL/cwRHHdRT/7Tot/Mv5y6XgM/haO/0hb3p6NEPf/vk0ARV+M26RFvxqjf21dYObCwu4Knf82X3GH2iXs3l+N0+TsKv1wW3FP26+ZXHmz55vqzcxmQeoLiZ8z/6WYbssu/lDwR8zm7R9b9d8C1TH7pKv/mZVi3gZN576zc/iYHmcVlcDleAc1HbLH3i79NK/nd5xPG//vjdNnOH7fxhGq+9vb3bfUV2TH+g8F9LdPkVDxy+s7b2ztqjMyy/Wa38be1ljmE5O6yfrjpWFDqCH1kgEHBbW53OsMEuacojHy2+c5SA3+dO56xa/vqe0yUDWYNWlth8sqFnHDpwcucnXcUV5SdryYiV19NypOKsMiVGGoz2z+/q7uh0XIFBZzTouVxuu90BO+ett9234Lrb7r7n4R079gQu82CNEEIIXWk+n8/bL/guIzkH9CuEVAi73b5z584PP/ywtbWVSQpisvbidXSUnzpCFB091tZzbYC3s+poRft3egFFwO9pru5Z95EjVR0XWJvX1V1fV2dzh32v+8w1JUfrLudSAIS+p6j4GY/8dAT/rb+8fcYagB5o3c4NG72Zz942QsCj3La2M8xnq8bKnA172itK6zqcwcNLwNXdcqamgYxHnMfWWFREFiyp73SQRS2tlWerK04dh8I6IcXvddWXkTylrc6++6BeqEAJLHCkqKi8i/1wezorSOmnKzsdTKq9reJMTXVpMRwF2r3+QMDvba6gsxw5cqbFznTi3N0NZ+pbeo2JNZ5euUb95K9TNXwuH16GUb/6IMa2vKkJugXmjjMNdnKtTsBjqz3VfGRPE7zqmQtRfZa61obm7vLCpmOHus0Wa2VNV1NNU1Fh8/GzUC93Z3nr8WD+on3tDV293qG78uOfllHPLtz2TDK9XnhlTPxiaUrcktJd9LVvPmtjW2WTm7Sd19FdUW42QxcFNkB5RyNTmrPpEF3+0UNd7eeuvYKjorXqGJ1+ZE9Hd/ghMeD3tdSfbrb2ezGI31G15A+NuU8u+Pvt2mDdFMMeGPfgVM/SNQ3BHry5qdZcUdRctKe5Hg6bPkfj2RbSMmdbQtbnsVTsI9VoOlsTvLLM2nnsqKvd3F1abrG5PebK1qp2HyzeUNbR0thx/CCd8/gRS5eLKYDj6SrdSyeWV5grDjXVDewyHld3Y3Gd1UVXxNtVV7Vz5xn6VW73+Tl+T2dVqbmtsbX4QEOTHdrCWncmOHfnmZMNva+e8XTVVp2wxWaMlpDxQvgS5PKCW4p+iVMX5eYbavaX2IMLBnxdbeTNnq5xBfcZb3ddW1U1+5tgPmtzR1Wzx9HZfqrBQUbd/C5L5UnSRM0N9BeQz9bSfrLa5qH32ABs9PKK7m5nsHhPV+URq63XcASXy9aHfnGDX/f2ptbixrBLvPweu7k0WL0jJd3sx83Z0XYy2OxF+zuauoOpFDXkjhzZn4oPnb/H+j1NNXXNXRE+qAPlbDpRHPzoHqusC36g7c1Hj5Z3kp3R1XnqZEVr8Hoxr8NcUQ/f1KHvN2DeU3zrJwmfHp86Lyb4do3R/1oxctiWY6vLoXk8p6vttVUte3Y37iujh5d8FvuRg807dzbu3tPcEnLBUldNEyTSr2MWCz2k5G843Vpb5yw92llvpg8NPpfzFMlQbLUPdPzc52w41dJsoY+Kfm9XVQmzU5U0eTkBd1t985lGV01p+Z5q+AD7bG31h8g+ubO911EhZtRYRfeBhvZguqe6vDbugcfnuevOdMHBmd6jzrTXRaUYVHS4s4ocBU+W1/VcP+ttrSyurqyEo2A1c4gmXC2nS44eqbXRFe2qPE0vBSraL3xFGBr8HA7nm2+++/zzf2xpaUtOTrz++vkrVyxZvWrpkCE5TA6EEELo+4b3wgvPwX8et1MskXO5PJIayuVy2Ww2lUrF5/Mh6nA4Dhw4UFJSMnHiRK1Wyw5dtbe383g8tVpNooTX2bb5y3e3n6juaO9samysP7PtwAmHKTVNI+G6G49uLufnpkbRhX4nmre98fGmM1Utba3NjY2NZ7evWlvmi4pNiVFGGrRz29vOltfJdTEyYWgW+95/P/F0aeZD4+IijtIhdHkc1i6BSNx7ILi6umbzlq1MhMOJjjYtmB/xQdIB6P/4AxLJlb0mSJY6LNlc+MrakpyhaR1ffLo59fp7byqI5lpOfvbmhztONDvs7cdXf7GzSj1kTKKU07Hlz3/cJRw+KlXNowL1R7794zfH8vOG6GQhv37advz9t77YVm/1tDeW7t+48f+zdxdwVZ1/A8DP7YBLXLq7QUEEA8SaPWN2zZxuurmZs2PmdHZ3F6GCSodId3d3XuB2x3vOvRcFxNheF//t+X6YO53Pqd99IpVhMdiWikfnPdl7NLhMxma14o0GmmhURp69+yy9QyBoz0t5mlZAtfE06pnFUyquTH0eUkKXcLram6tibl4r1fb0tNLE8Otjbp27+5omEdEKCzOzqrgW1iaqeGzV8707AwohDqsNr+9iQm2Iu3D9fny7WEwrSA9My6NYephQUPz2srQmgZmuNh7b8/LntYZcam1CkfSs1fTktw6iqcWkWVoUCGpOiNoahZowSIeI4ZSGpd72ZdG6BB3lxa+eizB2mmZUXs61sLO32to7USwWRk+n4cqx3JfFXVAbRMdjtPmVQReaq1uF7S3M2sSC5/lqA9zVKD3y3bBK8q4VaSxZbmNA6ZEoNCnW5mo2thoqOG7ho6i75dpeLhQcBmLVZJ04X0uxMzXT6orYkpikZz7UnFv4IP34jVapWNxQ05ST1EHXMx89Ql2FwEi/n/YohMVkCGte5UXlyIw8dLR6rFcqrs0LC0/OT02owJtb6qn0l2mEWZZ/O5cy+2tbU01092hV7eH6s4fpodEiWlH6tf2lBbUQo4OrYquOKUk7f5Xe3C6kN9fE3+lsMtcYYIiH+M2vzia9SMawGez6vOLQUJaKg74J1BT8rKm4AIV10HSxEWccDPHFWI03abz9S6pfchedLumsa096VNlC1newx2O59aGH0iPy0Oy2mozg8rv7c7uGDxpuAXVvTyH85KJl5wUVWcxfTO2Zj6s148by5yrjXA0w5Ym7d5dW8JltdZUB13IkNo5OOrS0l6kv08V4nKbzUF1WUuAx3+a2dnZjSf6TB9XaQ4aYa9gol4Lg1caV5/Msx4ymEOF0wakNv4my+drMSlM5WiLqyozrItqZuJjgUc2lF/bmxlZhJJ2NGUGNuXjyYEtZVUjc3UANJx8KBXkGdrw+lZmMNtCrjdn0CjfDQwcH0XOfpT4I4nV28WmlJbGhUpIDBVecuNOXM2SooQZB0JqdtHtvu7a7obk2BlWZsP5r0aCVetTuJ7hMRC+IbuUbWgwaQOjT9HDZvYA1+borPaCyVy0cIysXexwO1RC6L/dFOp/P5uem5KYl421HaqJaqgMe5OWUyTobmXV55em5qlZuFFU4qRBV8F1FQa16IwaQ3rwviPkVRbmZ0fFJacnNKvZ2ugTl8F6ENYnPY9BDVwwzeZuk2zJvvOgYt3CCGaY99cXDM4+ypTJmQ3VFckw6wcLOAJN3YPFh6fh5ThoQI/fe+m0X+K5TB+vjuspjrwWnmtq4aqu8eX3ICd//uGXawO2jVDFvFk4lTZrs5GkO33O6ftqdcz+PJm0TtuMpA3TET8/n301iMWnc2tzapHShgRNVRwXVlJS7/WptS4ekua4z+GpVkor6eAd8SVTF09edfBnFxUPLWJ0fsiP9QiyLx+WnJVW+SsA5j1FXQ+lBkKdihblScc2ry1zDeQ6Ouj1uIrzqq99G1NkNGGgiKAoPOv2srb2N1VCSF3C3QX+YOVRX6P+0rEWihrE19lIvvbs/LaWa09zakeIbEQw5jx3g3jM3HoZQlBdHNPe00Cahal+eiDafN8O8oLLVzM5BVxXXlXjvCWfIgilOguJnty/5xXWIRW3VmYkJ9WIDWzMtHIbxbPfS5yU4Dqsdb2CrTYt7kq49Y7FjW8yz02dDO9B69q66haEXQ9OrOjvpLRVxL4OLjdyH6n1Kbi7gH+nOnYezZs04duwMVUtDIpGQSSpz5844dPD4yFHe6qAGdwAAAOCfBPkFXChkMBg83ofqZqFSqQQCgc/n9/xU+xAOh1NQUJCbmwv/29DQ0NnZWVJSkpeXl5+fX1tbCy9IOV1vvKb0jGzcuAXfr/oGsfKbdXrNryMSKuCpiZajlo2z7fc993Ngp1zZcb3LaNqcJavlq/5mzdbFQ7mvH/vWII0u9o+oZuQ5dKiOSj9RPAD479Jy/m7bBtWgw1u3nm/T8Zo0zJqARVWGHIpm2izfuBa+tn7c/aXw/m/Psj+p8YimtDt3WY6bv1sJz7h26Rf04pycJh6SG4CP0qZ6zFy+6psRFlhmasCtSPuZW75Dlv6NF+fRGb/0vvczPlpHz3XO4mXffPPdpmU2Cf6RjTyoJe3u5Szy3I3IRb9u/hh05tPg7HYkv4sIUsc5Tlu++puRtgR2xuPzT42nbVuDTLTSW/Ds+INkDgSpGLtP93RWJfS5/HWddvoZ8c+k7Fkc/t300O+mpxb2LRQmE/OrIi+hnWa5rvnZ9ZvtIybql1w/0NQhH1dK0Z7zs+uS74zNNSComWfo7rl844BFY9EV0S10G/tF292+2eK6fIsGLqq5oq1nfhJBWw2bZUDRJvYJaVIHTzHX+YRvSl5N6Z0rjIGbhq782W3l9xauVlhlhouy3DOXCCN+8Ph2i+uaw856OdlHQxVbqoDC4J2GzZs83N3d3bTeb+cP339/5FWjclw3IaOdx9ajaJF7bZuWjqYigw+siagxfPmAb7YMHKzXGvWUozbG6Yftrt9sGb5yVNO9X+pqeBCnrOh6FmHSdtdVW1y/3Wptyy7PzJeIdS2XLFezNDGeOsFAj9LzySSl2DgvW+e2aovLooW8quiudjZUG5Vyusto5T7Xb7YOn/UFmkv43c2/Vb8Ke4l237Zz6s6dcy7s8HI1wuJIFj5TTWzc7Od/7+GqzUj3rWoYMHEPPMG+Bbt/GGCGZGzpiZETB2GdSWr9/wQjaoktL2o1HGBLQkOs9JtZj/HW2/fCB2HIyimc5wcykjqI+m4aQlFLnSJXGr0mJVzD3e1NQEbCp1fE+JI8F8oT1Y6hPpSi+6c7SZZq5Pym3BaZVMqrK6F31bF4rRI43VQmdnZNp5r80YKHXQl5D8J0Zh8aDKfGn9YZMC9kBaQxOysqYpq1Jq0YuGrLoFXbPL6aqKaqjISR7Qdj6yOYPTMl41RcvUeMHjMUTjd6lbfXrNl01Ten/9tB7Lm1a9e8dfSlRJ6LsKss5v7rpjHwbWHVqtXfLRtmyIgKz2KoOI1xbA7JqIMgVv5rlq5GS2U9A5KK2+vaNAmWVCSa1o3DL6sQuRuQe7/QkA0NlV1Qk8jC3fnnbYPWT1ZrT6l9VYT5br3r7p1u23d56DQ2Pg6mcyFW1JY89PAh+3a67dw5eNNk4dPQtnYxdvAMxyGelMnLLIaY4xjxhXvu45ed8ti50+3IJlPxxZQr8W/yA36SjuSnbfyhk3YjiWrhrh+cTDRU7Yc4TxmgMnzyhJ9HqgvLKu9kWM3fAafJqb9e+nKhS89dhBFImpo4zYZGJHNUTUpQ26DBTkYGshZ2PZ0NJ//GmgxVJ3ttcU3YrUd1VnORu+fq75aPs0n1jyjoQvJgCtB4Nfex8F3Qx1pDHuaTtpXE33xRMGjlyu9We2kKacnpRYYjliBva2u2fDfPS/fPKh4N/BUMDA2+/nqVlZXF0qULp0we//ChHxqNXvnN17dvP1BOAQAAAAD/mz41gNXe3u7v7//w4UP434yMjOrq6ufPn8O9jx8/TkhIYDAYbwol9iRoKKlCUTXVSIovHYyqyazNexaOtSTAb/+vj3+1P0LxDszOur90/oxJkybNXboquUU+CGJGH5x5+UnA95Mm7bodSSt8NvdgaODFyZMW/vA4pU4MsWKPLZgyGZ5j0qQt57Ia36lnpCvrxSPCrGVfWut3fwjhtZ3GzHY3MkRh4TdO1quj8w5HK9tMrAvdtuCXJzSJlNmUfePaldJ2Rc55ut/P8hXsu1Hb9fbbuTnhzOpFyOCv5hzJAnXWA/8NKsbTln+j18xFj500zoSCQ0GM4sxajNNgC3XkA0vFcNKsmW0RkdmfUp+57qgdvtu/1MHwX/w6acaa3/Jr2vgieT08JBV9WzN1AnK90tNfJHGmDHGnIp/zKgbTp05vDs/rGWdBqGvY2JtrIPEmnI6BvoTJ5ElomS8qdD0mDtIjQhCKpO8wzBFf3UiTwl/IeLyWvY02klMGomcGR3d+6eOtg3yOk/W/nDK1NTS3Tb7IfpFNfIbsz55+6bSuiqg15VXRusFPFtzpWTO4VJRbnyjSHehGQnJu4tUHL6bqljHb5TelAZ6mem+/AinuNioYeIMx2kOWj1mzUku9OmHeEP+vxtcUIGW+e0ZgpGKBVPomoiVpS770cqHT40nI39MlD5BKzj+M0djZNNZ0kr0KBoXCqmhYmBEV4Zfi6Hqam76HFbKlOC2L6XNx1YmdfYpHY4mm1s5Dhw4et3jr7l07BpddO3k3o2cwQioRySTdJd/6ZWKlZ6KNQaOkkraaghTdYYPVSciZJJsuNfapYjZ0QCS74acvjBykyyu5/2zKsMzHr/gMYb9PEAUVFyd1CvzQQKHVtNGQQCoU1Sf+xjb3MDGiwAeTbDXa0EMT9Xt/d3Bwta1/+WD91pomAdF4uIOLUZ9AlKrDQChmc8Chm3Q2Ts1hpINFr8zFMFp9FMlcV55g5TjtVYcmKs4Rcpp+2KU2f7+9kxYaolcEPxBPn2mrpwJPRdSbZDWtozW3Gk/R1dZnN5WVCoXwefErzxigZa/zZmFiTm5LId7AyZGI5IHDawyep6ZewWHoGI6WMmtqIKlUzOdRhrkJa0rEPGF19CHUpC/13/k5iOm76+UM5fY8XrmkrLD/hhe60h4xhcsNB2oih1DFyG3697zIfJ6Grqp6UdlPI2MzWCisqpaNq0p3NAVFNCeatPP7Nl+A17VzGoykm6/37vrBjP78+oPXXe+GdzwX7dmzZ+8b34yC0wlSuq2huVXLZpi5FtyHxlFcPK2bGnKbWCpek9xbisq5fHodyfzLscOyEjO7RIKqxgYVaysNYo8AqljKlX44hqk5wpGMhfdQJM3OYcsc9OyMcPC6sBRVLy9tWRWbLVT5ym/m8a9UuvIqF5n5Tj/c0t4u6V3QUhD/sJS2xnKMDpJSVI0s56/j3vmdLwEUeztWwJpnZ56weDg1p9F2ZmrKEXJonJ26Rdaj9TtyS9tlFBPHsQP6BLDQOIKJpqawkyUUV0XdbZo83BlH1R+s0lhR3iGSlCc/ZXsPtEbTG+KbjByGOugQUBAKZ+Ds5gClJhUyJTKISCTaWRi/SbFcRv6l4/d1h86YNsKWjBR+VTdTFV3bdjKsqFWM17bz8ADZr/6nnT/329WrZxYtmkMmkdzcBpDIpKqqmjGjfdpaP/4AAQAAAIB/sjcvzB/B5/Nramqqqqpqa2tpNBqHw2loaIB7q6ur29rahMg7eD+I9oNU4y9sP3a/tksEf58gX6lqGmoqePjFU8qnt3YhFVrwysK3/pY+csvlp4FBp7739D14OKcJXpqUR2/1u56/7F7Qvq/HamE4bREHL6APB905NceTmnLmx18w3wbAMwTc+k674k5AknxJb9Gz42IHjB5t3KvsBFHTcs66eZYq8Gs+vPI2evcsYm5nWxcHfr2TSgQsJlOEVGxBf7ll2gOVHx8FBZ33aAnMbhPIvyXppWEnLpZN2nrtaVDQ9R/Q+zdsyAJvAsB/As581JjBFLKujrq81JhUKkG5GOt3f0HiCCoo+Cbw3ghED9jGqGUzJwwf8cXdsgknzuwZaKWjHAF/bWGUpX+kAn5T0515XkMVRvzgD4n6VsYNoVFo+bdvDxIhX5Z/dc0or2HIbMPGbryR3M5RxEVQaFz3woWCTqbv197yRcMLX/tQyv9Io3N4dRNVgwGDjwZ9nda+5PhqRsOhqoweOTllQmFpWupS6ztD9G7Df95D6oqRvLDIKDym5x0W3kHF/zl1Ea++s7gz1KtMY9Vo31ib4fLBPZDU9HDEN2UmMTpDVk++kzUnKOuL74Zw2tk982r1i0tvFvKkWJxy5WRNa4KKHtIlFPDbfOMnGSDbOUTv7qx1XJRI9s7OI/dqGSv+9IpZs+feV1vw46JBPYtvElW18OS+2ZFgsjcLQmpbUhxsibg5N2/TYOWRGWKSF42C0w6E5pVem/jYR+/xmkNaPz7yXDGO8MFPZVSvo4gQC9hvjy18auFHSu+k8HF47zkVLwyKTx2y0lxFIgbGIPXy90QetHrF/U3tB9ds0SWvIs5Irekbs4OfFyhsjxRI1rbY+hw+R3OC7lM5dJHDLtdRFlgk/CQVC3giv5n3lAfBOPFui1QkhvAUdSdTTl2xmMsvj/kF5TpFX/PtbspkQkFOeNwCS8WZuvfF6MZylEyGMR/6NSYor1wsaq4MsBy/hMwh0kXNrSVMXR/3dyN4arP3TfJDkg3yd/mGjWP/DS9IhVxO1b6Q4YrN07v/wxmUSAqp2gw5ftyMSqxba3VriMmTjRda39QVhcJIxXxhV9/MzPJkI+t69euMWatfMby+nj9C490s1mSqvr6B/htaypQllcrsDXRIOOUFgsVhJFL4UYwy8B7nnByfV9HIM9BwGT3RPbmqQSyUSFpsLIyR14g31AnWREyfspIweHsU1cTBqQS++ORzyERi9u39kaaaN8nkm2TV2yO+LaiGr1YZuvzpcyOtW2YTMnUPjws6aaDXN43LBDxx44GXavBcyN/tL44Kee9rWPA9NLy/X3J8ec22hRu14EQ1M7Oh17WHJmiNOpbkSXl1ztV0NYn07cH4vkFdLMnUToXWWcVuqCxjzxrnhofQWgOGq8VVlfGbSir5nuZ6WHmA2RjuUGSQRGExOLRICG+nDNl9+NKULwjBl2Y1sgSRielNHUigEU1Qm/HtnkmujXuXT4fvjj5bXvyhqvqBfwoqVdPY2AiPR4KgWCx2545NP/64Ze++X9et+1YxAQAAAAD8j+r7YfA+1tbWZ8+evXr16unTpxcsWODp6Xnw4EG49+LFi6tXrzY0NOy3HndVXa8Np7caFQRtXjrZY7C714iDr2sb6N01KyOk7NTIVPXhU2c46pIIeAPnrwZpCTLyqxQ102osWOyhjcfCn6nwsqXDf54zEI/DYXhN1c2Dts30IKD5bc10kjalitnOF/f6umitz5BAsu4tEtHraisrYJVVdY30dyppf5ck1/dQhteWnyZq4PFWU36YZ2iEvAKIuUUpqRrek71tjUl4vMbQtQvsulKzy/oP3QHAvwsKBX/6vLnIMVicLL++ufvzS8DpkqlamSuiECL4wxO5xmRSsUTa96ufGe0XhP7qt8SkBP+b621JIpmsn7w8GBxe22ilX1KKQmLUixt3FxgrR34ABktAOX57JS4xuXu+oCNznQi963HC4HAqaosfJMongSeKfvngyTJz5ch3CLq6KhvkdywU8lWNJ2AGLbIZLOLRlPk3ESgczs5z6N3KZamt8N/ylJpZFx/Y2vSM+fQm4XVmZEiHn5v1un3FlW+08VLJu+3ea+hr6ATXpCrbUENidTgCvHZ0z/q5+PJgO3KgYb2CWmRNQwJJKhIozo+M01kuYMszjWFxBL3ZPmHIdiJ/r0unX//FoueHukxKr0s7f/TnuXOP8r9+FJ+YeGeBHXwHVo5VoGir6byqy6gW9fh6F9U+fOoz4HVprw9yeH0YffuBpzOXKlaX2jjvwbOBnsbS8sjy9KEOfvXLXxX7TLCUiqTvBtE+DEemQjyxcp8lAjHvdzamh0CrmI1clSm8xmvdvN87YdJXGXW9F4EiGM7ctlMouMbNW+FR/dDpYF3vpIrBkqU96/yHH4FYPJJC8G7jA+9pFO5Ofpwsr6Mdg8FBuEWBS5QHoWl+cNqslR5IzkHboWqFNWV10SV3CdRxXj1TDApOVK4TRz6uVp6p5JqZJ85bmJFR+lYaKpkt5RXMtnGq5jqqVanlMc9rMudqG/Xz/IU3Ub498j8c7n1trWBwJLLlocnJis1r/To6b8qN+TpwosPajfDLWZ7Wtij8ETn/edHzTHlZXziRiNBoEoHaI91IxV1tZU/3bFs2d+5l3KaUlMhffx6r1Te+/CEYDKqkqZWrrNNeJhSIsbqGmng8Ss/RipSSW1RPIYjJRja25IDgqOTCDE1tzT7F24jWU1XORjZ1CHqcRD7z1Ixbw251KXu74TAqK/aOq+9aweWu4HKWtzfNPPqTkXZn/bFD6INxy3jNc08t0sKyIVnfODEKR4CMDn7JgudC/pa3Vs7OXqWtHPmJ0GSLb4/uQxJVzrKBJQ/djzb2XgveaNDXQUXXebzTIduoV7+481KZI70bhqpNbabTShLCs0faK2rl1DZyptR31ZRmZYz4YqAmctKJqLrqFrEi+CUVifgSJwtD0rsnn6q5/OrVQ2NJidciCtnyit7RVLttxx+kpaak3NukU3J6w6O+1zPwv0tfXzcuLuzc2aO2tlbKQQAAAADwv+lTA1hYLFZdXV1TUxP+l0wm4/F4NTU1DTkVFRWMMmfBu7AW3rOP+/v73zi2etXKOTOJD/asuxld9rb1Zj67jNbZ0pD55PHd27dv3338tKKNxWHx5O0sQc76Pd8ODQwU1eOqWIyeZdGR4H/r8qHdJx4l5Fa/22QWmaKHertrnKr42NDg4BeBAUcObAvK6vPG2I+WqhyZi7uzssiIto0nDo2FXwSFDXUtddX5gY/hLb1974Fvcb06q40FmuoB/nvUBo72kKSEZTUhBeU68m/cemH7lYch/P1FpmILCso5UqlEyC7OTGzsEeeRE/HoUhMsig9/TQlZifGv6ptKmEj2x17UB3zpoZ+WEFeLZAzg1YYf23AisukTLjR4Pndu7suYMqTEG68t+8ap07FlnX2Wru482cciLTqsHCkBxW+IOrnlcEjdexfOyE/4eWH8g5y3pZTbSxi0IXrOBspe+B6KszX21m9NT+TK72sdGftifr3S+W5M6g2ZVCYkojEqKHmZp470I/WxYhFLGW1SIlk5rFyMTz2TeTuoVVlUS9CadLs8oYQ42FYFPtBECqostq5ZiLRvV5VJq6hRTKSkaanvkFR9O6FDIpUKmbS8fI7iRJiNtLSrbIrP4yKBgvaaC+vCr+X0LAkmk4pr6qqGL97n7394qlWviqjeIprafv0VOuJyZkS+ou5DUVte1tWjEq9fnWx7fSWjMDomg1zaU+MY8qYDeZXPYncfaaCLRAKOTINHQPLGyLj1aQ0JecI2ds920T7KeNQe7c7gsvw2CBJ3ZQfUp7ZhVSm/LxNWc2r01Sj5dlEsZi01xcn6FEJk5z5PfloiLwNn7fiLF9VOiu5d06OuzVR+TRO/38cJdcyIPd9xwg8X57aKIXWzKV+RUu+XlCLnQNAYF791e3YtkkQJRs66NgU1J8+16X5t49ariCJWxd7AmdiYlcmXt+zXnrQn7vwDOrwBagNtp3TUn93H0Bypo2WgZVPb9uiWcMo8y74FHH8HjQELNKnhjcn1yI8xvKr8XxfGxTTyGXXVwXGtXUgjiliyi+lsGwxBpiikJ2NX8prMiD1DSBJ+RX6rxYqtN/39d47TVQ78HbAGVraW7fl+GfUSqUzC70yJLTCnWqmTsfDB95ql4x+UhcdbUogGHlOMU+7cb3CabNFdV3437JD57gsbSjYcqKlSXKs8duSRzB1089MTe0+KxQwYpIYub8moFMB3Bgmf9Whr+sN4rlAgaZJpQjjkwmA1ND6630XPETG6s2/JEdwXWjmElAeWyxNzdf3meUlPansHNT+GkfkiI6xS/qOXrdOh4ZrWUrQ8hSlIhbWlNx+2yJv/U/FYOGYARoLqe1FomLk4NDfeC03yHDlYTZ7gSVaOQxqLLtx/ae/pghRS1bSa6NCWFhhTjrQbyy9PSihXNbLXJ/UfTVQ3n//VOHb0o9DiLrGQnvo6tLhNfj+wGbPWWVcLDX30ZQkAAAAAAOAv9qkBrDewWKyurq6lpSWBQHjfL7r90HFb/d33639at3yMdVdJIb3HSxu8SIq2oamZOcLSdsy8uZOGW75t3uhdHYXXrodXYXQtB3754+6NC8a7URWtmPegbz4QVV5UoayeQmPQoqU//PTTurWrhlkqhnwEBovUoaPsQX7CVHZBEE5Ny8BUvqXmltajZi2YOdLqnZUDwL+f8aiflw5DP9ixZcOGDdvu0Scd2T3RGv6gVR20aLZtvv/uzRu37fm1CmOkp6+cvpvGsG8Xa4ec27px44ZNh1NbNG20ZTV1jL6xCwOvH9ZOq3u+cxO89M27Mk2Xb55m925ppHfgzLwWbv9SM/zQdmS+Y8+II2aNcdbu25Ce/rD1m75mR+/ZjEy0I1Vv/rZZTvBVTC8JPf0irqtn/lCY7lDvX3boNF5+tWFBpOIvuHPAd0esjN9e9yiclsPM7/FVT2I3LYQniH+Cc9y4WbdX5Ta9YYh6w4fiKh7EbUamT8kwNvXUZ7a2CXuvWd1p2bDlCwxRmfGbFateFP+ogDTm5xHrvCgQhDcfM3AmufbXbyI3LM953ow1MO51K8fr2y4/bCY9nbB5YdT2jdXVbDTyaQufH2fXH3ai0o6+2ggvcFmWcJzPT949txSFwbt6z3c3Vkz9Xmr2i4Z/uxiduylGfkyitt0Quu7w3jJeu/cTAYXGmk38WYufnPzzIniymF05+qv2mOgTCJYT3IZyC39ZBg+Mux2MsTQglNe2iaUYnI6RoWbJ2V9z85s/UjZLb5j3/lmse8sjNyxMim0gmRGJ2v2EcOhl2X7LZ5ydofibeW9L9Nv6vohUfNPLSzORUecXBWofP+NohILUDVzc+YUnvzv/IBtN1myLPHRePu+lnxiel1cZ9M5UR3EZjoKyuF39Bz/V3L62d9cvvXO7pZVFHbLXa4V1+Z6lyEHY/pI8e4+7k3xr8fomXh7C6izi5OkmvQ85hmjg9NVSWfbtV/JEkhyu5vjtanl5O5LZ4C+EeQkqbo44SE3PY6C0g2o40fX/Vd22oY/H6mkdASui4bO5aVWd+YbhX9oTcWQMNyPz8Grk/G5aU1drbeXjQJQ/l5l58RLbCZo90w1O1WPsiEEWbxpB/N1UzX2+XTGafvvU5o0bN+74tURj+Owprmry6poM7bx0ZQJ1Uz0cRHTyHNxKax08akA/RU51tfadHDSX2rZodsSMGREzZsUEow0fXho+7E097gootIWP1eLR2HM7X381I2L2oviGgRaLvqAQDfTP7iWf+iYannfOoTq1EdqqzYxSGoQjEQZSCH5b427Fsw18hhxeQfL/OgqeZtaiBvN1w5a49K6kCsZsyjz2oyLZICln5driqrchYgxJpebpHmWiWs8bcn65LhmvN8CblOF3bf6R8g6CjJUfPHcmMu/sxaX2F6b7vA2UK6nouVqz6iudhzsr4lcQRDB1H1JfXGQ5dqC8mDBBf/Q3W2dopOzftnHDxs13stgzV06161VhWE9Yo8FfLXKuvX30dhYLi+LU3z+G3Bc3bNh6STr5u3FW75bKBAAAAAAA+HuhuBykJgsum65O1cdi33kbgyAGg9HW1mZqakogIJ+QUqmUx+MJhUIKhYLFvq33tqysDI/Hm5v3KouTfnNRlMb2TTOdlcuViYpCbodXmy1eNR4bu2tKmEfo0RFxZw/l68/+Ye4wNXgiIePFnad8x9HTvTQiNk9JG/9y/3j5z6el90etbDsft8EZjeIVPVt9u/3nbUtcqERI1BV+4eBvre73dsw26NkIvbDh7vqvI0bduD/3bchKzO24ffJH7MiDi0dQI7fPOGVxIWK1IwTxUi5+v7V4lN+pxYTmtNt+8V8s+smx7bbXuspjgUdHICtveLBozRnXXak/OQZfPZmpPmH9gqHqWHhXeHGB15tNps8eatqn9l8A+L06WmpJFI13I8JxcfHbtu9S9kCQm5vrhfNnlD3vkEikQpGUSqUq+z8rqYjV2cmnaOu8aaZPLGB3tHYisWiChqGuWnecSMRsbmOIJBAaQ1FXE0mk6hQ1/NuW7WEiRmMrA6nSCqOqRoEEHAlJS1sNL2DReGg1DXkFeTCZVMygNTHleV4ousaa8vrX35LJuKxOEVZNjYyDp5fx6c1dMm09TaRucgm3vamDJ5NBWCJVi6pKQK5OIYvGlFG01AjKhcukLFqDohJqVR0jqjxeLuEz2vlobTXVnvUaKYiZzRx6d5YqioG6pvzzWczltAtwuhrI3skkgq42ARvJroIi6arqIHmXpPwuDhtD1lKT771EQGsVk7TJih2UCHmdbUIecvBQaoZEGUOEppDUVPrJJSGgM1q7668naKnqqmO6E4mU18GmIbE/DJGKxkhQJDUiGSdlt/LEaioaSLsZIkYtjyGWobAYMlEmwxA1qTgMGtnUzmY+B1k1WtOUQvnjn6giejWXqcg3pkLU1yHgkcMIL57P5MKnFq+sz0gqYtD4DJZ8Ok2yKVWxPimXxu5ANh5FUMXDN3IWhmCoBR8aEbONyxDidPQJ0i4Oj6yqTRbTaSIMhayKlIGSink8Bougpi2v3kvCa60RCiC0KjvnhyWM71596fM25fvCd3Yhs6u2tWd4CUPU0zTAMZt5JH0NIg4tYbfTmunyMWQ1M0MScmZkIkYrg8aSqBvpaRF5HY3MLkW2K02qNVJKb5K8R0HMrE27dUNj7Fp7Z300vDHt9ZCKEYn85njKxOwOLktK0tbC4TAyKY/T0CTPz0IhGmkTuktlIomE1gVpmFAUbfyJOOx2IV5fAw8nBZmY39Em5CLl9lBkPVVtVeU8QgaztQOvZ0nEK2YXYPX1SH3DtDIRiyaUEEnqlL6JCpldRjZRhzgdfAmRTFFFVgUnSFq9SP7DElbXQkV+uUkFDC6tE76rwOvHkPXI2iryDehM3zVcNDd72ABl2yyfTMrraqVBmiaaPX70ETLqW4XahjryS1DEaGpjiCXw2lQ1dTRVlbcCiYDZSRdStLSQ+uwFjPp2FlXPWKVvsg2EoFDk/3xBeb0yp5yGAQU+ZshCJJKWFrGKNp6ivAHAx03Y0MIXiGTwLZdqRKEqdkUgrKhH7hwQCa+vhqLRpFomZDWsjNPFb+sQqupTtClomVjUWs2Vt2mAN7IkkpFrewAEfY8MgKB7MhmnrYLZo2J3FBZHMTTBcFt5aE01NRJKJuHSGlnyjH9IJUU2Wsh+iLidTa0iIUHdwgAnZDAale3IEPQtLCnYqfLuHmR8Jq2DgdYyohK7T62I1dJKR2sa6r5pQlnK7WigIVnRCCrqVE11eW14EhatFaWmr4rcJSEJh9ZCx+kZwe8yb2cniDmdHR18eSQdpaZn0k8dZgAAAAAAAJ+ZVCpls9l1dXWdnX0L7/RkZWVFoVDodPrvDmC9T78BrK78W2sPZM/fu2+6E/JpIRGwfK/8KB7269ceevRweQDr1DRMUfDmA9FeO3YvdKay6qPO/Jr85Y4t7sb8l+8JYEH1Mcs3H7f//t6WEVR6dfzBjRtjKYsenPnOXvkSqgC/kGcd8N7Km7lj+7Yx8h+7i38bvjLFxWvXgWNuulDh5bHf+s6+/2qtbvHLn/aczNRcFnrxbQDLWZf5dMP0u3oHHuwY0xmxe92vwbWTLmVt9uwsCj54MHzsnt2THHQFVf4HDsbPPHzaA/54AYD/n39+AAsA/jnor3a82Nvq8uyGqxbEzr4Suq3JwX+Hs9rbJ5QvBPUu8PcZ6EK9AliQTNQY9Vsxd+CwiVOQpkH+Iwov37utOfXoPI1/1nOvO4D1N+gRwILfwBRdnwl8K38ngAUAAAAAAPCv8vkDWCwWq6qqCoPBoHu0X/MuEokEfzmrq/dpuUfakh92+uQlRfvdOJLKt8cfTzBFuhnxJ1e+drm1axwFgr9AHvx4/Fk7U0DU0F+56+xEOxIEMWMOr8wdcX3DCPkCqwIXbOv4xXeFrfwLn5V+c83xlwyuSNXQbs54+4SQ9jm/rhuqo9rn61/Kowdd3nUzplbRq7Hw5L0FNopueP3Be5dczpJCzpO3e0GX80xObp2Mb8t7EpzuNWOZrTYO/kTy3/713QII8py4CJ3mr78hYKUrvPyWxHO/XI5ooMP7ovrd8Ufj5fsCAP9PIIAFAL9Lzd0hqX6Kwlnjnc/vcDCn9nw+vYSgz968hhYEjVR2duNVZ/6aoLJ6mq2R+n/jd4zyxEW3VE4fdNX5p+1uJATFKjv/avYQ9LWi6xn0+9sS+CD47WesshMAAAAAAODf6fMHsMRiMYvFgper7H8PEomEk1P2AwDwyUAACwAAAAAAAAAAAPhP+b0BrI//jorFYjU1NbU+hkwmg+gVAAAAAAAAAAAAAAAA8Nn9N8o9AAAAAAAAAAAAAAAAAP+zQAALAAAAAAAAAAAAAAAA+EcDASwAAAAAAAAAAAAAAADgHw0EsAAAAAAAAAAAAAAAAIB/NBDAAgAAAAAAAAAAAAAAAP7RQAALAAAAAAAAAAAAAAAA+EcDASwAAAAAAAAAAAAAAADgHw0EsAAAAAAAAAAAAAAAAIB/NBDAAgAAAAAAAAAAAAAAAP7RPh7A4nK51dXVjY2NzR/U0tLCYrGU8wAAAAAAAAAAAAAAAADAZ/JJAazGxkYmkwl3fEBzc3NXV5dyHgAAAAAAAAAAAAAAAAD4TD4ewMLhcNra2mZmZuZyxsbGZDJZKpUaGBgohijAAyUSiXIeAAAAAAAAAAAAAAAAAPhMUFwOA/4fl01Xp+pjsXjF0J4YDEZbW5upqSmBQIB7WSxWREREfn7+N998Y2xsrJgGVlZWhsfjzc3Nlf1vyKRisVgqU/ZhcXg0CumAB4ukaDz2z6mESyYRivpE09BYHFax6veTScRiiVT2KZMCwGfU0VJLomigUH1TXVxc/Lbtu5Q9EOTm5nrh/BllzzskEqlQJKVSqcr+jxEIlB3A/4dMBr1z3j6nP3v5H/BXrvqzr6vnAj+88N+76j/vsGCxEAaj7AYAAAAAAACAfz2pVMpms+vq6jo7O5WD+mNlZUWhUOh0+u8OYMHzPHz4MDk5ee/evdbW1oppYP0GsKQSfllCwP2nL2q7CPALPwbFH7ns15nDzNWIaFbqlY0pDqd+8lFVTvtZFd0avuKejqWxOlY5gNeKnrj36OLhesg+vAevOf/SqeOpjbLxPx5f5qmL+XM+UQDgXX99ACsxEfL2VnYDAPBPsH8/NG4c5OEBwlgAAAAAAADAf8LvDWB9agYogUAAL7Smpgb+l0ajMZnMhoYGuLe2tra9vV0kEimn643XnBbwtHzcT1fu3EVcPbGD+fz085QGIQRRhnx77U+KXik5f39Wvla5CwcdUnceSm6C1/w+MlpVQhfB48jFuyuHgOgV8G926hQ0cqSyGwCAf4g9e6Bhw6Ddu5FMXgAAAAAAAAAA9IHZuXM7/D+RkE8kqaLR/fzsKxAIOBwOl8t98uRJdnZ2bm5uVlZWTU2NUCisqKgoKiqCx+rp6fF4PCwWq6GhoZxNjlXwIqhYb8qMoZo4pBdD0rG0s9bT09akELmZd7e95Hq7m+AhiFsSvP/4paeBL2OTM/QGjNQjw9Ny0q5tT6Zjgk6ezBNTbbFle540YSuPnbifh9a1stDDZN3efeR6YAislGFpZa2tIl/BG+05N4JaRi2cZIUsCqFiZNUedylPf9IoSwrcy864vfnI9WB4bibO2soKnltSEbj5N//isoqcNvzAgZbqRGzOwx8OXYFXkIeycrTUIqFRkvr05IyY+NtPHj15Uqw9zFNPUOd3/dTlu0/giYS2E+ypSDSQW/xyf1CzCT9s79HbISGpLDUzKyNNHDxGKiiJeXz65NWn8NSV5BGe5kieNF71s1NnrjwKeBkeWU4ZONQU2TbgP4jHZuAIxHdzYNXW1kVFxyh7IMjAQH/K5EnKnnfIZDKJVEYikZT977FtG3T4MPSemDMAAH+zhARo794/q5QiAAAAAAAAAPxzwN+wQqGQwWDweDzloP5QqVQCgcDn8z81BxaHwyksLMzNzYX/bWxspNPppaWleXl5+fn5dXV18IKU0/WGN7dDp9w6cvFpI1NeIxUKo2NhZ2mojoEgEa0spbhNDEH8qtcHjkfrT1i1dfuOJSM1Hx4/V9gqhMe3labcuJA0dN2O+aMGUIRNaY/3n6LN3vHTSi9blcwb2/e1ef28bfuOLWuGctPuPEtj8KXyFX4Ag1GH1qeowF2stOsr92UP/mbbjs3f6leFnXmYyORLMSaj18zzdnbxWr1gnKEqoezuzF+fWa/YsWPHEouHB767msWFICm7veju5RTb8Yu27ljoROLHP76SK3Fbs2XHju+8EtbPuZ7GghcuptdnBBxem+6wY8fWRaM0QwOfV3ZyZBDUnnzlt9CKCWvhJe6YLTv+zW+vOMK2kEsX4zDu32/a9vOGJcLAnXfiquEDAgB/qtRU6D3XKwAAAAAAAAAAAAD8Q31qAMvS0vLIkSNnzpyB/501a5a7u/uuXbvg3hMnTixdutTAwODdzCMwioHP2h3zuh4dmTnOa+jQoWPGXa5RjnmDmxsTL7EdO8fTzsTI0H7IbEtUa2pBrbJ26YkzR9oZaqmRMfBmCmxXfjXCUF+HIqpLjlVdOMXH2NjI0Mx2kItheUcTt2+V7X0VXf3+JTRzvIc6BDWFXIrQm7d2oYuxobnz1KneTaFxOUyujKCuq0Uhk1V1tdTx9JgbVxq+2LXOzdDQ0GPOti8kD+8HdyFlOiSGowd7O9mZGGphhHnJsZ1jJ493NDM0dJq3fqlJ5OXQNsXKBKMOrBpuaGgydIS3NqMlrY4tkUGFmcFGXyzzdoCXaDjy+6f3No6UNBS97sBOnz7MysLY1Mxl2jjnqvjYJiQIBgAAAAAAAAAAAAAAALz1qQEsPB6vr69vYGCgp6enrq5OIpF0dHTgITBNTU0struy9D5QBKepa/0y0lMf77KzNlNXCV05c+H1xAbJmwo+uMzcRg5Bl9DRUl9TU9PQ1qWhoSroYgvlOZE8zI16bJ+FlZ68j+K46swP3qpdFclXl34xY8u5l3UseHHvVhmSc3zFV7Dpk8Z6eriveTr3SuRaC3gB9cXBTD0bY3E9UqNXLQ1NscAxm9rFPescoWcnxIkmWanX1yKT1KmYjJAm1zXLR+noqJEISHFFYX58Gt4cL25TTMM3cTHlN3Ry5BMNNjdDCg1CKBTSlqG8BcaC9GcoR0NdRZQPhcHjsdK22moZWwvLocs3pJ5LNMQR2Dw+KNkF/KVevkQq3AF/4A/8/Y1/AAAAAAAAAAB81KcGsN7AYDBqamq6uro4HK7fXFf9s/jyzn3fJ/6Pto4kVaVn0Xq138+uSI8JevoEERhaj9WysdHFf2C72NV3juw7euNRUAp30okbx3+aatJ/zVGum28+g/ldO7rAW8fOxwTDe7O1HXnRz+Xre/IkLJc82MVaC6mQqreKaOUUT57kSGbOcdPqO4WM0V4cGaScJCiRaT95EFVZE1c/hwWNRhHlka+emPWFES+fyRfwNCaj0dDWVZP0u88IAAAAAAAAAAAAAADAv9vvDpeQyeRx48atXbtWX19fOej9ip7vufOq8k2eIjQWZ2w9mIrq0cQfBqtNIg4YMeP79ZsQP37raa2PQqHQ798uQWNhstBpyQ8/bdqwfr4TubWBxlbke3oPgvHgVRu+pYacP/o4C6kWjEwxx8oGTl2zaaN8jcsnq2AoJBKqZ9BJRVMLhTKZvFo+waZN302w6KSSkdqzesBoaDsZGM/pnuan6XZdXVgCXjn2HVSKqaSipWfDkGiCKgXnMmjeN+vkC9i4bMYwHaEQBZpPBwAAAAAAAAAAAAAA6O13B7CwWKyBgYGtrS2RSFQOej9tA93IW9djyhiKXqlIUFSbqz14oBZBMQCC8Jojxw5pjAgKr6BLZRCjNSs+Oo9MUX9PiUQEjkhGd8SnVfFlMhm9sTD8VXxHYztT/KE6sFRNp2zdOyLX98jLAg6kOfCbRY5hv555RZNCEDcjMLCcj9HCYntmmsI5f31geuqFzU9a4R5WwZ0Td3GGFn2adiNaTBllxXwRkkpH4nOV9zefE5hb9gly9aA3ZoZ7dtjDCvmRYMQdX7LMV2Y/aDBU9jgsjyOUScWCpODL1Tgt1TdHBgCA3+c1BO39t/8JlfvaDe4P/Kf+PVduIwAAAAAAAAAAwGfw8QAWCoVis9nl5eVFH4RGo9XV1ZXzdNNxX/3LdwOfbpnkJTdm8iz02NOLhxm9zYKFwmi5fbVvmeHdjV+N8Paa+d0Zm2XfDzFX6acMXje06ehjK4a82AlP7z3/5+u246ba0RqbBeIP1iKC1xy7+eCIKt9LR/K7CCZTtl5dzt81w8fL64vfSikrlo7RU+kdMSOoj9kSvNjg6FfwRk/4pnXa4c1jdPvkjMKQdacsWylL+XXyKHiixXmLrvw82eD9cTeM1aRt39oxNsqPxKQtop8uzDKmWCz6cZlG9NHJo71HjJ4YKF227MsBoAQhAPxRbAhq+bf/9W1uFe5n/FP/mMptBAAAAAAAAAAA+AxQXA78oQFx2XR1qj4W208ROKFQ2NnZKRbLq1V/PwqFQiQSCQSQgwgAfreOlloSRePdSuXi4uK3bd+l7IEgNzfXC+fPKHveIZFIhSIplUpV9r/H6NFQbKyyG/byJTRlirL7f1zwfyDTD3z2e2V95UOQr7LzHwcDQYuVncBH9Ln0pdK+QwAAAAAAAADg30cqlbLZ7Lq6us7OnhUu9WVlZUWhUOh0+scz/CjaHzT+GHV1dRC9AgAAAAAAAAAAAAAAAD47UGINAIAPak4+cmj/nv2H7mfRlEPeVRexB3bZv6gVaSnhH0Em7Wqgv/Ir+W138tKlsUu/S9x+sjgkmcEUfrC08f8kES3+pt8PS68t9W+VfGTveBURT5cuDbwbzeZ+qN7AP4+orfj+5WNwYnlexFUO6oFPq/C7dghJS3uelfdzpkRViS9P792z50Zcl7hvaco/QNRe8uAKvDE3UtvftDUCAAAAAAAAAMA/FAhgAQDwQcyq8LCQFyGh6fVs5ZB3dZW8gCVkNbP61jL+txBxeE9+S/hqWtiSdakHThTevVt291rx6V/SVi0I85qR7Jv3N0crBB2sqHhaO/MzhGDkpOyKpKzHdxPvZrFkHwlgidqKc+/ezU0t4f/uQB6HFnE2t0LZ84dhUPyqzOSQFy/updUoB70l7arPjX7yFElLLy7EVrxzfES80szXgS9eZNPF723x9feQsFrT4yNfvEiqYf894TwAAAAAAAAAAD4dCGABAPAvw364KXLJnrL4arTbQrfLwTOqqxeW5k27s9fGiMsrCi/6buLLC0l85bR/OW5X28/Tg/c+bmZ+pF7BfxJOdvjs8Xtnb+t8fwzzE6G1jAZoa6mgoKrkIqSZ156k4vbaisY2RdyqIzqrUt7xloTPrmmqYsqwbg5WeDR4eAEAAAAAAADAfwv4BgAA4N9DJhRE7o5Zfq1Vd5C536spAScHLBitbW6uauukO3fD8NTccesHETjNHWd+zkpo/Fhxuz+HhMdrTmTyhR/LK/XnUBv+4z6JZM/5tdoa72809V08ZmtGJY/F+wzbjNZyHEIlUVDStNzq3uVNZWJhTUVRo+aoFUsGqZAxtZGZDb3Xx+d2NDdUybBeg+3VMODZBQAAAAAAAAD/MeAjAACAfw1R8c3kr4+2kg10fzro+aWrCh4FvW3MDe42MPr1sfdcC3R5QZ1faNv/Uh6ozwaFQqPfbe/yE3yugBvGxHYwlaSCgsIyi3vlgxMKWouz8tSczb/wmmCCI0jLIvIbe5bsk3E7K+qrILXhLs6aZPDoAgAAAAAAAID/GszOndvh/4mEfCJJFY3GKIYCAPBX4rEZOALx3bBCbW1dVHSMsgeCDAz0p0yepOx5h0wmk0hlJBJJ2f8ed+5ANT1qH1q4ELK1VXb3ryP/9vM0gRRtNmLmJHsN5cA+WlOvBOZAutbjR3lbUonKgTApt608IzokIiQ0PDYpvbimTUTQ1NdUQaPle8ptDHv0+GlIRIeWu50OTj6DQmfCjdMP4mvxusYGmqTuUIWkNTf0/uMnkU3qHvZ62H4iMOVQa9zP63NSmkXu33gfXalH6e9+hqGqW2A6EuvxAz10PBwpKjgUfNQSHyUdjRVaWpDaE6qv3Sp5GtrRgcIZGpDIOGQ1UrGkKqMx0K/87uPqFy/bKmhCogZZW6OfPEBiBjsroeFZQKXvw+rnIc3pxZ0NdJSmgYq6ssYmTtTmzFMvGpJzGW18UUNJR3Q422C4jsGbMyYVVWW2BAVUPrhbFZRIq2kSY7VUDNR6rgc++71yTokhqBCS0HNCMiKz2Txvnz1jqYpj+x78qlfhu45XsCmGVsZ4nHzJMgmnobgkNCj98d3UpyElmSUcjkxFV4dIlB9jCbf2+d2oC3cLMotYQjG/q70mthilb6llqIrMLBUzylJznvonPHic/fxlTWkNX6iiqkdVLBn+bwCygr5wqpjm6Jg8GotvNXbGQJ03m8uribh8Lcdq5LQJ4wahU58nt7Xi7SeMtlVXTiCD6pMe34lq8Jg6d6K7pWLrEEJ2fUFceHhISGh0QmpGRQMbQ6FqU4joHlcTt/jFqVtBpVwdU0JzxDPf5+GvM0tbpBqGelBr9Ku42nZ173lTnDW7Dyy7NvLhDf+w+KJGoaGFGQWPLEcmETUWJYYFPw+LjHkdl15c0czBq2pT1fE9T87/wy+/KDsU9u6F/kiMEQAAAAAAAAD+p8DfsEKhkMFg8Hgfag2MSqUSCAQ+n/+Z3r4BAAB6E9JrAs7s37Rt/6kr1x/4+vk9fnDz0ulftq5beza4SVEWDQ+x8mOfB/idiSjslReqKzvgup/fff/E/Hr+myw4UmZRZOTT+36FHe8NtDfmNL5uFElkxKkzjag9A2K9oJ0XD/N/OOLH2fpUojw2IZUWvCq8GFgbeDFt5Y+ph44Xnj2dc+NRA03RSh6P/WBP5PRF8T/vyz17rvDixdw9mxO+XhJ78WUnq1dd8KLCp7mLp0Ys/CZp14HcMxfhKfOP/pK58duYubPiw0sVddvzc64VX79TVwFB7UWt928UXbxYV8FW5mwStbScXRU2Y+HrLXuyT8Ozn8jZtSluwZSIvXdpTMUUn4OwJS/t4sX0uHyeQL5emZiW+vjBssW312978du56AsXwo/se/jtkpPzt+UUy2uEl/DbksLjbwY2yssPlvpdjL74pKaiU1FPVVPQL5e++vrh9n0RZ85FX7z4ct+uO8sX3Nh+tbmVIx//HiRLzyFEDAZqiSloVw5CNGZHVRP0rKwtKRRjjzFmkERSm5BHVx4emKy+KJ6NNbWzMCDKg0rwEG5z4a3Du7bsOnr+6t1HcBJ79ODq+aM7N67bfTeV0aOEqKAu1d/fPzAm7sbFI2eu3n38+PG962fDKvn9xIh49cGXfj11/eGziEKSma06QT6JtCPx4o/rdxw6f+3uw8d+fn4Pb147c2jnz0dvhDZ2nz4AAAAAAAAAAP5sIIAFAMDnJxOxEv3OXXkUVdiMHzBn3aV7gf73r26e7iilVWU8OvztlqeNUgjCGrgO1iQQUfQXSbU9Wpzj5CcjdayLG6rqGpRxFhizPbOppVPi9IWXaX/Zr2Ciqrx2Dl8MQQYDrT9UwRNOQ9XeRlVXHdsrD1VizcFjdbgJg0LS5mVFf7F+gaEuFV4N9/nOiLUn62tFhPn7x2Tkzy3LnHRoKbU1sXb79uzAAq5YuXWylsTKH/flPUmgCQfYXw6aml82Pztp/MUtpmqtrNSoqsvnGpqQEJbmyqzZWQlekyDIZc7A6LS5ZWXeEw3lO0PvPPdT8i8PWgqrUdN2+MTnz89+NWb7BEJVYePZ3bH3Y9nvNMj3eYhZFXG/bE3N5Fgu3b32deHR0pLdT884mEItEZeurLlQJ5FCeHXnrad3pjzwMtSCj9aMp2VHy/y+mGyNg+fNv3hv2fEalornzuu7cguPluVvvLLVhFSfe2n/i0cZ/Dcnrh94+4HD0GiMuDmvhaEcBB+CvMRcrB7VwlyPhMLYeIzWg6SMhrRGunK0TFZfntMFWRiaG2kqwkoSbtezm8euBceX0XXGrvrl1uNA35unlo0wZjYWR1zesvp8Uq8fcWTSxpgbkdWU5XuuBDy6fXTN8vGDdPumIwkj9u6Fi0HpLVKbFUdPzfMwJiNJTVzm98vOh2mtQo25204/8g0M8r15+DsfUmtp6L27z5PLeH/SuQEAAAAAAAAAoDcQwAIA4BMIOPH7Zw1+nxW3lZN1YzS+fnjzVRfebs2JC8d+WDDY2czacdCsTaev7JhpQBA3pZ+4ElItg9A2g8eoE8kyelR2zZt4hyA7KUSCJhFIsqL6ZhZfkXcJ6mqpbmyokFl7DDJRhC/eJWrKFYuQoAVVX08x5PcQSk1mu935xd5noPpAH5OpX+hS0bIa34xFlzrEFNWdF8ed+tHCzUnDZpDh2iPjn152NK2t2nisqpElj16I+EkB9WVFfL253hEBg+aO1nWwUXMdarps15jIu9YYqaCiuqG5HZ4SrWmlZmWhqgpBOHWSqaWajY2qGgaCZOIk34IrUe1MSPfI69nXtlgPcVZzHWa+5c6MvBt25Cb69bPFeS1/SphEWBqTH95ks3jdvG3rBgxx0LO1tZiwbPG5fRYOVGHiubxUMQRhSFqGulaGBByS703NwkbPxoSMFKuT1QbtLBES7X84/tWGOZbODno2zg7zNi04tdtCi5b68lU790PtPKo5eXhjMQJBRnlDd5SJmZOSJNWl6pjra8HnF2M9ZAwF6mRUVzZ1KcbLaIVpZSgrYwMTqoYiAdDyHj96ki/S8Tl0/czOJRMH2pnZDvRetf/U8VXwrLxq370P03vmj5LJCFrjF/00Z9wgS/sBo79eOhyJyL0lk/Lzwu6efxDZjrVffebiqsFaeEVOP0lZzM08jhg3dsOp76cOt7UxM7WFZ//lxI7paryyxOxSFrdnRV0AAAAAAAAAAPxZPh7AEolEDAaDxWKxP0YoVH5qAgDwb4NCq+ia2Vjb9P9nrKmcTElSHe6bISSPWrxs5iAjAkZRnw8KhcaZT/x26zgTSCQsehFWw4cgc9cZugQ01BSXVaUMA3DyY8IkGmZzx/uY0wuqqpjyDC4yUUtdZUM9yumLQZaE9xUOlEFdMuiPBxMoE0fr6ahikE1FyWsg4nU8OF4vEMjsl3mvmawmrw4LgcZhB0+yHTNcnf649EGuQCqDpGIUdYjBguWOv261ssZ1V74ELwSNshhjMRmCuCIprzuz1lvdCxR3sIIiaFWdhNnnR2waCs8vH4PMjnVY6rH9S2x2emtcIVv4gSxNf5SY0d4iU5HyJRx2dwuDKJSq88gJ83+Y+NNKHfKbIFT3tr7FZDVhkF3nMgSs7iYV0TiqywTvTevGjHHGf7h2KC2HoY5YvlBYUNOkOGOM9KhYiKBtMMKQKu/H2HhNVed20isrGvjyhTNyE3PRFFNTl+72E7npLwIacYZzVi4ZYaWDVdb8hUJhNAcv/u4bR02xgBUXEtf5Nj2gNKm6QwZYK+pUQ/WpcE7Cr0r2PXP+QafW0O9/PbrSvUdNYhx2uwxOgzIUi8EUKMOIcFLWGzrj6+mTPO0MlHEuAAAAAAAAAAD+ZB8PYDGZzPz8/Lq6uqYPqqioaGtrU84DAMC/DI7oOH/ryfdZN0Y5mVJrVlwBRDF3trekyOuZegutNfSryTooGb0zq75VBGHMhk22QKGg2rj8DnlwgJEfG8+T2Ewf5WVlp9acmV/DlEghmUhQW1rYANmOHmhOwL7vroUmGaLQ76366qNUTPUJuB6z88o7XraIxTJo8hhtPE/C6/EnoxAG6alqQB13khgyZMXEUfOdj13zWuxGUAQ+xCJxeyMrP7XhqV9Tjxrz+8egsarq6GJI/wsPkkDQa0U8Ht5thAHU0FFQwOT+CT8QEGxHujmIywJOPVz/0+MDxxOfRzVW0URoI/ddO+ce3z/UTU05XT/UzafO1hWwK67surtu04vTd7PjMttpbJye0+hNpxbtmK2nQlBO2D+D4VMGygTCjsIqOhJjYubEJ6DxWGMPW03l6cXaeU7Q4HRUl5Z2IbE1VkFKMkpF1dDBSkNxjgRFaa+7IENzOxsjcp8Co3irCfPcUZCYXp3a9Lb+MBQRb6mlnLkPRm7QucOHz2W1UYZMnT/VzVBRu70SxXbECCOZRBR5Zc+R42dv+gen5lV3sMSqOgOX7Tn443QPDRKIYAEAAAAAAADAX+HjASwMBqOpqWlsbGwqZ2RkpKqqikaj9fX1FUMUCASCSNSrTmMAAP49UCiihp6BoUH/fzoU5WRK9NYKCNLS0NBSfzdggNfVN0NBYomYLxRDENbCe7wzCsWti67thEdyC5NSmRLDkUPtLEyNDdTaEgtrRRKpSEAryskR2Q4YYKzx3vgVhNNxxGCRJhDZjLc1K30yM4KGdq9KsQRMfrtEKoMg351REyeG9Pqb+upUJI0FQWVVnLel1HiC7FcV5w6kLPrq5bhxIdO+ily4NH7drpI85ej3kQn5Qh4LPhTtJ7+N7LuiiSHrr7bD29LczhO+m4fr/w1v6PnFgR32WtyKpzcjDu199P3qS7Onnp33XcSj13TuR+7nGqP2LT66TENYmnP3wvM9m+6t/Pr81CnnF21OiS3iCz+eEU5v8Dg7Ca+zpaCLA0HM4oQUIQ6n6+Zk8iYYpeLk5a7GK2+s7WAJIF55cixLRZXkYGGoTFGs9jYORNVU11WnvJsitPRN4QMrltAEPXYCizVSJSu7e6t/FRCY3YHCSJkZ6dk1nZxeBxqlMfTb7Zu+shfTKsKf3L9y9sSBPVvXr1vz054Lrwpb3jYyAAAAAAAAAADAn+zjASwUCoXH44ndZDJZZmbmkydP2Gy2cpAcBoPpUyYDAID/KqlECEFYDAYrL5HXB7pXNims2eCxNigmt6G0vgPiV2ckMiT4ES7WJG1jU01dYlVuWadEKugqKM7jOzuY66urvP8ugzW10cITMBBUWVCtHNQvPqv91LLEi36tLcweLdWposl4VK8bYve4yuzmuLjef/Gthc18ATyuTahoq5Be0bhrScjUeQk7jhT6PW+KfU2rZWGcRtvtOTFgpHyCD5DJkD8I4haltsT3WVFcc0YpsoYOjkTUY2M/FxSWbD5189rIqB+ubfdyN+A0VjdkpxQE3X6yZtbeMetzaz4YniHpO687tSn29bI9y031BfSq4tqUuBz/83dmTz2/25/J+Uj8C2XoMsJC0tLV3NLF4ZVlv2KJcareLqZ45Wj4dKq4uLljabWtDXS2pDYvnClTJQ21NiYpR0vF8MbhMRhcr6ijEuptCcA3UBg0gdB/5f5CPmS+5Jcri0ZQaBn+N8MLeKJeNY4R9Vxmbzzve+fUt9MGaUDsptrygtyM+JB7ezf88NuTTOaHqqsHAAAAAAAAAOCz+XgAqw+xWNzQ0FBUVMTlKj7cPkzWWRK25ethw+VGjh33rFyiqC2FHrV/zNaXn7F5+HdJuB0PflkwZMPVMtp7qhNm1Z3fs+9sVPmnNCPFaU84t/6XQiSTSH9kkoJn547cSGUr+/sSMjsSXzyq/1C9xr20N6ZHviiSlxkquzRm1J1i+VAA+N+AV9VDakliM9li5ZAeeIIO+f+VMQa0hfs4YyGLW13WyKguiWbxpBPdbTEQVcdUg6ovzcjJ7RKzCjMyxcYOFrZqqh+6ZRk66rkSsWhI7JtI+0BQgZdVf/Fe0fqL5Xm0HlunqHmqJ2W/qX/lSoHgPX/+9vpoSMpk3T+cffEprQVDnXtoVFLhIgZjSU3e1Pvn3VZN0ETyhH0KL9e45mX8Psvv/nv9m52h2u++XX8KNJ6kZjnAbcWBla+Lr3Y27X5xadREJ6y4k5F2+fyPt5U1qL8Hmqim4zJi5J6rO4toF+sKNt48NMhDX9ZZXXjix5dhzcqKsd4HbTXQx6CTxmju6CzKjeWJRbhxQ017hDbRGKKli7esrrWRxq4uy2RBMhX3QcZvslCRKaooqJXFaWf3amxQQdhfeUv4fL4b1pLTm3fk6rpxLlOmz3EgcZKuXQut4fbedhRehWrmMnL1nkvBUa/Dn13fu/pLOy0Um1YVePpOXEPXJzxAAAAAAAAAAAD4//rULyKJRKKoqR3G5XJ5PB7coajZnc/nS6X9v8DzaHkXL7wYtvFJfBIi/PamzEM/BOchr/saX+yJOfrlB2pY+f/jdpQyBCTH1oqw/Bbhe74wJGIxUkjoE35BV9HxXnd6r5OiguF3oTDOX63bvnKIqrK/r460G9cTpB/5ontDJk17sDsTKb0Es10TE7vUQd4JAP8bjG3dVSEarbG+/Z0yVqLmjIRyGUQh6+hpKXLToOyGfqklZDWVF2WmJvB4sunerkg+HKqep56OOiolrZiW8zoEa6JrZWv4gfxXMJSl4ffzKSQMVHatLL5R3O9FL+Ny/C4XVKBwk4fpOeniP7A8DVNNexUsGqpLLBJh8Rh8zz8M1NXCqa1hN9IlKEhGa6DFpDd1kYyvBk+4tt7Kw15FTQ2Lx6GxGJSYIWRCEFsg5b7vHgSh1DRV9Y2IqERaSZsU12dFeAyvg11ZzaGx5KUZPzdRV0N7WTWjiydDY9A4HE7DwOrL75Y+f/3jvnGqZEgSFtNMU07Zl4THbqhuLS9lcqUoDBaDwxONnAYs37E2LHrmfG+SpD0xo/hj9zuUzcDRpOaO5tqCnDSeWKQyZZhLrwKnGIyh3QBbTGVFXUVBYqlMhhsw3FlFOQ6CVC3srHAyWltre0ff6u2lvPzUBAjCUtTdddWVwz7IyMJMBd5/a88JE0a5koXZvx66W8xQBjelAmZLQ211RQNbikJjsFgCScfcfcaaA7cf3lswVEfKS8qthM+NYloAAAAAAAAAAP5EnxrAam9v9/f3v3//vp+fX3p6ek1NzfPnzx88ePDo0aP4+Hg6na6crjdedVon1mOQvaGikluC4dgl30xXk3LhLwN+1es7UWVIGRwIEjZmPX5w+8aNG/ceB9Sy5IMgfkX0nZT8/Gc3boRllHFaC+5HlRQk37jxIDCntksKCSpjH9yEZ4C9TGxk9F+5cfXrO6U60xd4SbJT8pmiHp/RnYUP7t25cePmkxcZnd2ztmbcCUgrT3ypWGh8s1hanSDvjMzu4iFfMkJuXWpYbDsPgjoK7t9LbahPko++8aqoBSluIpO2laTGZzUiy+NWR92+JR8ZmFuDtILFq4j2jSlqrUqJTilkCWiZ96MLC+HZH8bm1PEkEC37oXJfAqKrO7gyiF8Weft1Iaco7lVaWZtQ2pFx53au4jNS0JwU8BiZ+Na9yNxmxQcWv/LV3cjiwtTn8kU8z6cp2uwCgL8R2W3SLEOoITo4JLO6Zzk9KaMs8uLDZBkKa+w61ay76UKU7YRp1rzq8siQ8BouYfTIgfIatbDaDoMMVFSlSYHHfGOkJobWDqbaH7thEcb+4LnEg0ArKT14pCi7Xtin1J2Q1hlwOOGQr0DL2mDadEMd1Q/Gw4x0Vo9Xw2FRD87lpteL3i5JJusobti5JHzC+Nfn47lSGSTii7jwjUuLoAEvsMciBe0dd08VJkNQG1/S2btaqBaumN9dp5WKLmW4mw6V0HD+t6rc9l6xEHFT68HFwaNmJ95LYvL/hChJe+jhU+Nm+18KZ8F3ojfQOIqOHhqDgXS1Cb3zj7GY3RlvxZVpm+ec+HLK86eF3U3zIVAEoqoKUqk6lfrhg4sg23gMVmupTImLruaIqRO9nfvUUIVW17cyMRPlpoe8TuDIZG7eLrrKMQizEXOHUTrKgwOji9q4bzdBxm/ODLj+rB6FIdj5jND9cFXyvaEpZtMWfjXcWEOWe/PQ2Zg2eSFISWPCsa3rVq/cGJDb1TM1YfBkkqoqBOmoqeJA6XkAAAAAAAAA+At8agCLwWAkJSXFx8cnJydXVla2tbVlZGTAvQkJCSUlJVwuV9bfj+1YLT1e/vNb/jHtbOTrCIXB2XpP9HEzwkMQrzzySnAxH/7Ga8y8dC6gCqVnZWOjLS17cO1xVScS4CoJvXryVLDIyMZYWx3bkXP99IHfMgg2VqZUVVlR4OmDyXxLaxsbC316WuC9kFx2z08opdrklzVOHsO8Rrmz8tIzad0VstByT544kcnXs7a2xLJLi7PrFIObky5eunCxFjK1MZRmPDy7Y/1PL5sNbczU6oJv34qugr+DhezqxKDIFvjzjZZ74+rR/b61xjY2WsLCu6d8i5h8mUzaUpD4Kr1OwC55eOBwqtTcxsZGD1P1IOB5NZ2HUTOwMNAgUXQMdTRwmM7Ua6d//S1D3cZSn6rSnnh635M6XWt4Z0zEBTHHHyV28WRqhjb6GlgNfQNtNSIGRUu+cjmjFYKYNXevnH5UKjaztDE3IiX4XXxV1IpEx8oizp88/KgCb2NjKip5evRWHP1PqCsHAH4XnYFfzRlrx8gLO3X4t9vhKY00HrurNTvk+qEjFyJqeFjD0fMXDFbv/uxHofUH+Ti2lRQkVTQQhg0ZqKaIeGPN7BxVVVRoSYkFMqKBg6exxsebe8OaGf5yfshMO1TcvZxvVsYduF6bWs7lcES0JkbM/dyflsdtOF3XQqQs2+I6003lbX1L/cKQxmxwWeyE7oot/vGn1FthtOZOIZvOyX1VuXNz6pOULqmj8cJhKmgUSk1L3cCCDNXV7z1U+DKJ0Q6vrpkR71uwbmncnocc9d4ZTdE4vIoZ1FTYlVXDY7LFIgmEIpOmzrMaZUYq8staMT/+UnB7PU3IaGVlBBesWRh3NYarZaw13AXJWfYx7W35efV5/f1VtYn7y5Gm5jZEXZyTdfnws1OPyksbBWw2t72+zP9cwIUIDodst3aRsSJPKVmFgkZWXxqfTGdyRGKxjGBu52XBrqhNPb4t7G5Yc3MXn83hNZVm3zgRG53KNp0wYbzdR2tFJKhZWzqgspMTy7sY6CFDnfvmr0NRqMZGFiatqanpfL7MbYxz7wywlj7fTPSgVib4Hjlw9klCURudy2yve+138eBvd9OZQvLAOXPHW35q+U0llKbtmNXzR1AIqNLwS/diq+FHEc7A2V2X18mu9D195F5kXksni8vhddRnvbx9MSytTsP1ixGW6v3V9AYAAAAAAAAAwGf2qQEsExOTLVu27Nq1a/PmzRMmTHB2dl67di3cu3379pkzZ+ro6PT7raJqNmbZ8mHFVw8smTdj6tSpcxfca1COeYNXGB1dT3FfPOWLUT4+YyctUG8tSMqvU+SLYg4cO328j7O5HlIvM50yfsocn6GDTImtcS+6ho+f7gMb/cU4V63smir2u41elUQ+p7u5Omqr2A35Qlx4IrBIHmETFSeGvMaP/HH2mJEjR46bPNHRortIigxS4Tt4jf/CZ8LMyZ6cQr7LtC8n+IydPN4eiimpeaf6ZF2fqVPH+fh8OWe+PSfhdWGPVqvaywIy8FZjvOGtm7Rg1Zbl000oBLyuo6eDoZqOlYOVERELH6gu7QnTZ/gMtTcVZz5O1hu+aKLPSB+fLyaP1O2sK27nQ3pOXnZGBENbe0t9te5PI2lDSUpsp/6SxdPGjPIZM2biODt0Wmxah7z6FxzHadaMsfASli0e1RYdndI7EwcA/PVwqiYzVv8w2V2rOS/sxpGdK7+eM2/Rsi1Hb8fkNWEdFvx2Zttww+7auGEojNmgEaZCIU8MeXo6qnZXy000sXMnkrESKYqAt3S1U8a1PgKt42Zz+sHYFZ7Esujq37a8njEm0MUlYPCwlwt+zLoZ0tZINdjvN2H3Il2NT8ibo2pldjxg3A/DsRkvSzctCRvq/mSAW9DkBYl3olg6o10uHncYoIdsk6qx5qollna64gLfnJWzXnrAqxv6cs7a9DsFpO8ejds8Fr59iZhMsSLLJI6obuFJgYpqN331fOAA/8s58M0DrTPI8uwNj5n2orxX5duWhXsNfuLq+XzasvQ7cV04Z4sDR1w8jXGfcLP2ffTllBOTJvXzd8K/i9VPTlUV6xnTdq5W42UlHPnx/NjhOwcM2OPhdeG7g7lZQvO1F1b84KY8SCRr6xn6aAyq7LdFBwZOCX6YIxCpGq488/UPnqKCyJANS44NHbRrgMvuYWNv7rxSIbKedPjgIAfqR/Ml4QgUMyt7DoslFovHDnMivTM9hqLpZGBG5XI5UumgsUN0ek9A0nVcvnattxm6IvnZ2T0/LV04Z8GS1fvO+6VU0E1G/njm0Er7T4h49oVWsZq+6vvhFCm3Lj7gdlGbFCKZzPr5wAIHXEthzJVDG5cvnj9n7pyvV/188mEEU8N99bez7HXIH9tRAAAAAAAAAAA+g08NYJHJZBsbG3t7e1tbW319fTU1NUtLS7jXzs7O0NCQQOj/WxCNUfWYv+F+VOizX2ez6e3lpWdnz1r1MLtHrSpcRmYNW2+AvZYqUvkJnqLjaKHLpTEF8k+9wfZWhLcbaDPAXJ5hQsVu9aUDK9y0xA3PVg0fterXgHIkx1GfABM95OYdaNbiwZpoCGs5d7U771FsCTINt7moY4Sjmy4FXhSKrE7V1NVSzoFCEV1tdPAoCE21tsGgnNxMSWj4u5pAwAil7y7fZoC1CrxpWAKZgBEJhNK3482dJuArzsz3ORrLwBAoOlqahP4aybJxVLQWrzvt9L3tE41l/Mxdw7zmbLtf1tx/xT0QJO6sb9PFGBpqkuHPQqTtMEfnWlp1OxOJYGE8nCxV4AOIIpJVUEIhaNkd+Puh0BqWw7aduHhu79IR5pqclsYmGlPF0nvd0YehV9d7W2jgen30o9RM3KxM4Q7PwQ4a6DdXjKrVoEFkDAYi4W2HOBh8apgAjTFyMj4T8GXUs+FrpulYkDjV1azaLommp9neG9NqCidunqypTvy0haEwGtYmR4JmR1xyneRE7GzhVNewVWx1tl6ZEPnAc6IDSbEXKAx+6BKP8ICRm+boUNq4tfVcmRF11cEvCnO+2D7VYLiHAVTOLMjhKNrlw1NIq3eN2DhJU9DFralmZVQgDT+gsFhDL7t7SXMibw6e4kbmdbBq6qR6tqbbrk/JSRz91UAS/pNu1WxWUxO9378udr/5MlE4dftVx358+njiPB9d1WZadTWDzjacvHpVbOqWY/N11LrrpEJpOO29v2LjLEP11o6auPqaKqEIvoEaev4asvXJSc8x9uiulo7qavgYOy7Z+XP48xnz3MmfsMUoPNHS1MYE6Rw23FWjn1OCoVg4GmggGa8sR7m/kwBQGP2Bk09cuHR43XRnfVRHc1MLnWswYOq+q0/uH/naVVfl94evECii0Vcbf/JEyeqys4Kjc5hSFNFgyE9Xnp/fusTdCMPqaGlqauyQUT1nbLl25fhcTzMiyH8FAAAAAAAAAH8JFJfDgP/HZdPVqfpYbD9FahgMRltbm6mpqSJKRafTfX19U1JSdu7caW1trZgGVlZWhsfjzc3Nlf39kQjZTw8uyNRdt2nVeGzsrilhHqGHhvj+tut+fKM6/Lmj/ArQnbhmw5Jxhq+2Tkkb/3L/eHk1OaX3R61sOx+3wRmeSNwRfGzTpZQODJbguOroEsmzXXmG59fNNkBiUkrSppfrZp2q0lXtHiTl0JomnkraPLAz4NC+ioE//DjdBammRdD65PgduseMhWNtSy8MPcz79fbWUWQIKrk1bSljT+r6wRDEz7i1Y0f7uKfrx0P0hKt7I8YdPORCezD6m9Zzr+Ubwyo4vXaXaMW1TT6aBc/OBnYM2/DtMArEjDm04kyaUMRlWk3+ccvK6SZqmJaoYzsijX7Zt8iUVH5x5HLUubg1A9CQVJB7+5sdz7qwWKL9jG1rbFJ2BQp3bl9jr0EI+W1yvt2JjdOd8FDpueFLydfiPIovhbdYL1s5RQfJuSJtzHp2KKTph1XfGGTtn/7K6+UxeY345f4Tvk367t7xr4z+2Lcb8PfoaKklUTTezcYYFxe/bfsuZQ8Eubm5Xjh/RtnzDolEKhRJqdT3NTSgNHo0FBur7Ia9fAlNmaLs/h8XDEHPlZ3/WvDZ71Uqjg9BvsrOfxz4HrRY2Ql8RJ9LXyrtOwQAAAAAAAAA/n2kUimbza6rq+vs7FQO6o+VlRWFQqHT6Z/0s35PJBLJy8tr8eLFOjo6ykHv15T9NKG47U1+IAyO4DRkvLqQ/bbNJjRGFac95btDj54GIZ76/bb3+5FOhsT3h19EtWl+NXbrLzwOfBpwZII+o5MtUFQF/5awIiYs0+qb2/JFyvkdnWsZ4h/SiqIY6Gm20RkSebOJUh6npovGVMz0OamN2RkQFBR498IurbSgl7kt78tVBXXm+kWozj/yIPBZwNGlAwXtPD5HOeYdKDyZUN/VyeXLc3HIpFxGl5GalhrpE8pBAQAAAAAAAAAAAAAA/C/73QEsAoHg7Ow8duxYdfWPt08u6sy/cfFOWj1SRgYmFYuqW2p1XQZovom64NW9htm1JEQn17OkMohDy3/xMLSF3V9Zl24oFBqSVDV3iiGZjNVaFhOb1N5E5/Rsxrwt61pYief80XrKfhjJZeIUo7RHCVUop+GuTSkPQss4MpmkqTStILdROcnn0pp29NDd1A4JfGzV1Kl4FUNtNWx35rJ3oFFYlKi5jS2TQfzO6ujY2MZCOr1ng4lvYU0cHDBdyf7JNUKJTMRrjY/L0jS31yT/7jMIAAAAAAAAAAAAAADwv+UTqilBoTgcTnV1dfkHodFoCkXe+H0PJt4//jBFx3f34llyC5et5rtvmDXC4m3NVmi8idecteNwN3Z+M2f2rJVbzulPWzTc5kNV72JNvHdMM/Xf/83s2bPX7Lul5TrEtLW+mf+2kfumnODCRreZXr0KUuGtxo20bU3LrCA5Tz2xZMD9ffDs8w9dy8ObGiqn+Fw07RcMZe1fPR/e3/mrzki8Jo+y08agIIrjKMOGWz+ceFTdyVdOCdNw+fEHj9dnf4L3feHms0KbUZYUenWHWAahHAZ/kXdh68mn6UxlzcsoFdMh29dM4zw+sGju7Hkrt1Q4LF/4hbwgJAAAAAAAAAAAAAAAwL/ax+vA4vP57e3tYmULWu+lrq5OklP2d5NKREKBsLv+YBSBRMbKo1cysYArxpDlbfLJJEKeQIS0EohCEYgkeYYlmZjPlWDJBGQ8vBQRlycjqiirBUaml0esUCg0DocRi6Q4EjyhMpuTVMznC1FI7eqKfiWZiM+TYAhEHAZZGl8Irw6NRmZCY3F4LFoi5AghIhGP1McrXxtBBY8sQCLiC2RYEh4Lr1UkEGMJBLSsx8bIpEI+H8KT4PmkIqFIhsHLuzg8RdgJBU+PxyLLlCFT8sQoZEvFPB70Zme6NwZC9gUrFcPbSMChUfA+8vkiFJ5IwKHgxaFIKkgjZDKJgC8QS5GpsQQiQX4o4SMJ7xhyAJRLk+BJ8sMK/O8AdWB9DqAOrH8WUAfWpwN1YAEAAAAAAAD/Qb+3DqyPB7AAAPizgQAWAPyXgQAWAAAAAAAA8B/0p1fiDgAAAAAAAAAAAAAAAAB/JRDAAgAAAAAAAAAAAAAAAP7RQAALAAAAAAAAAAAAAAAA+EcDASwAAAAAAAAAAAAAAADgHw1U4g4Af7+/sRL3hw+h8eOV3QAA/C20tZUdCqASdwAAAAAAAOC/ALRCCAD/e/7GABYAAP80IIAFAAAAAAAA/BeAVggBAAAAAAAAAAAAAACAfxUQwAKA/5azZyEdHWU3AAAAAAAAAAAAAPxPAAEsAPhvcXGB8KCsMAAAAAAAAAAAAPA/5eN1YMnklD0fhJJT9gAA8Mn+yjqwYGIxkglLKFT2AgDwz1FfD33CRQwAAAAAAAAA//M+fyXu8IKKi4vhqbFYrHJQf8RisY6OjoGBgbIfAIBP9hcHsAAAAAAAAAAAAADg7/X5K3GHP6rJZLK+vr6hnIGBgZqaGoFA0NXVVQxRQKPRfD5fOQ8AAAAAAAAAAAAAAAAAfCYfD2Ch0WhVVVV1dXUNOQKBUFJSEhkZKZFIFEMU8Hg8KD8IAAAAAAAAAAAAAAAAfHa/uxJ3oVBYWVmZlpbGZrOVgz6IWRm7//vJCtNnzQmrVQ5nxB2feSCCpez73Mr9Z86Yqlyr3MUMTnc9XtzUqz8eDK6VflK9Xu9VdP9oFlPZ3QM/8+62+TMU65y580xYq0A5Qk5Y8PTXpbPlI6fN2vMo581IibDl5uF1vrkdyv73YyZfnP3V1EUPy5X9AAAAAAAAAAAAAAAA/3a/O4Alk8lEIhGfz5dKpR+t3J3PKL9w9rbZvDMBgYi7h78K3f79q0oePErde/3j7V9QFNN9diJ2S4v5D9fla4Xd3FC7ZfLecEWhSrLHyhPbJpmi/z/ZxQqurr3ZKZAq+7pxU66d2F/odPSGH7JS30v2/GfHHsR0KgpWCpkvLm45Umj6y+Un8MiAe5fMM7cfuhnfKUJGymQSZheNLZDIJ/0AdubrmOFew+pv38tE6i4DAAAAAAAAAAAAAAD49/vUAFZnZ2doaOjz58/hf/Pz8xsbG6Ojo+Hely9fZmRksFj9Z6Xi16Xy0KNGetiQ8Qg1q5lzxltVF1XxIEjC7WigsRUBGym3s7a6qrKysrq2jiMP6MDjWS1VNDq9vrKyqYMl5tOrW5h0WmVlTX0XRyiDJOzWGnh6RGM7V9Q3kiSHwspXitAfd/TKqtwzB6Ka4aVLeV2tNBayGhGPTW9pq6urhVfCFMlkElFHS51iqTRej9ichNNShWxeZU0DnSuScGjVjTShiN3W2IRsSzcZuyu7Dj93+ggDLVVkpRS9L6dNpTAq2zhceKK2vMdJtab7flxork2CR5LVdb/eepKSHRmSUdNjGR8hKg27kG5jPXfaPHxiWn5Hj/lkAhYN3g1EE12sGCEVdDbVy7e7sraN3X2MBJ099kUxIbzn9Bb5dMjcyqbpxNzOBuUSK9s5H42sAQAAAAAAAAAAAAAA/FkwO3duh/8nEvKJJFU0GqMY2pNAIOBwOCwW6+HDh/n5+SUlJcXFxc3NzVwut7q6uqKiQiqVmpubC4VCLBaroaGhnE2O15b37Hm61NDM0kCbgEWh0FhT12Fudro4CGK8+nX2HeHcifbYzurgOzcfp5e31FQUZ0WWtquamBmq4FmR+2ZfThK31JRyyTpmnNfzdgdUd+Q31XFU9AwklZEXHofV1daXleSGRr7uwJo4mGlhe2apas+5EdQyauEkK7JyAKRlrVp6PIo/fKyTSurFH291uI9zVG/KCru850FqZ3N9JVPb2U6UG3T1YWhRTX11XuTr5GaCqYOJBhZiVAUFXHseWVXfUJafm5nTwNTDtkVEx2eVtlP0tKwsbahk5UGTCdnFSa8KqhtUzF1M1PEoFETSsR01zF2bjENB/Az/S/TBayc6a7wJGWJUKCq0+IAq8qiBFngUOy0mguA0aZCRinJ0P3i5gXez1LxWjvfSxcQFFWoMH2pDli9O2Jhy88799Nz6quqy5ISwCompiwmxKMH/0bOkiqqq8vKy5NQ4tK6DibakKPDer1dedzAbkH0paNWxttAk45pSbt98El5W01yRFxMcVa7t7KEDtccEXo1ILaysqC7LCX2VzrRxdVHvp41K4PPgsRk4AvHdWuRqa+uiomOUPRBkYKA/ZfIkZc87ZDKZRCojkUjKfgAAAAAAAAAAAAD4p4K/YYVCIYPB4PGQgnrvQ6VSCQQCn8//1BxYOjo6c+bMWbRoEfyvh4eHubn5tGnT4N758+d7e3urq6v3W4M7xXbczOGqIcf2/rxlI2z7zpBW5Zg3BGWvXsa2GH+z+of169evWbGElRoWV4hklIJVkR1Xblj/lZejKh6C6poNR21Zv3qRpwEn5lYiyWfVjz/Bc6xf6k6Kzspn8D+aRYhsYW0tYbHFyl4FHoOs/dX8b9avn+WoWht2NdB49MrNG9av37R9IuH1+dOxnRDUnvfkZonanJ+Qzdu4dsUEd2stuzFrZnrgCbYTZs200sIplwRBaLL2xLmjcQWRJ3Zt2QTv7ba9/sm13atryI9t0dfTxip7FYjmTlZsOo0h+bT8TcyGV/moAR4u6jiM8bAZ6Ly47DplxreK6JOpxBFrNiEH5OcV0xz1KGJmc3hGgdXkxevg3Vm//vs5o/VVCfyKuAtXqwZtRg7cxrVz9WoTnsRUCMSszOe3G21XIBNu2v7tVDdNIsShVUSV8obPXIvMvGnn/JFWpN6bDgAAAAAAAAAAAAAA8Jf51ACWurr6iBEjRo8eDf9rY2Ojp6c3ZMgQuHfkyJFOTk4qKv3nG8ISdMd+u+3MlZM7ZtlkpiVGhB1bsfrnwEJFXVRyPEZaSbuuu5sZlYiCIJKW+QBzzc7GDkVlUK6DXTXeBoicRjrJq8wiGM/YvfP74UaS5rCfv5q/+0ZkOV0olfVbirAXIklT2dWDgZW+noYKfBRkxVGhDBt3N1MC3IPX9ZwzWbc8q4lDz42pMTUbaq2JxG9wFD0XRwcq6e029YLG6zmO2Xz+xrnD25cP5L6KCD6767stVyJpSPk7PpeunKonHJ6MFopFH6tKTE7aUJJZqGE+zkUPh4ZUDIZ5WUlKC+rl9WtVxD5sHTjAQ4OA9FDMhvu46HNp5ewWbXsjHXhimK6Nl70RoSI1vsrTa7YNFR6Co1h4jdTIbqoXigm2draZV4/dflHIw2k5eI2w0kCTVbS12aWH1l1KbWPLCPrOwzy1ichyAAAAAAAAAAAAAAAA/nqfGsBCoVAYObScohfuUPzbb/YrORReRd3A1NTU59vwqNjX0X6zKZmpCXkdyoquIEgmFYrrnxz9dpzPcMTICbvuvOpAqodHRhKxPbP94LCKsnpoSZH/1pnjvEfOPdQxb/+RtZONP60q+NaGDGVXD/DmKzZeJuBU17z4dpKXfDuGj5h3olAmlkolAp7E3IAKT6WY/iPQeA09AxNTU5evzyYlxl7e8mXr09DsdqYUMtAdIKno6BvEYnRUC/mf1hKjhF9XVNQYcmf1zHHwJo4YO+1saExhVQmdC48TCjgoE/1ehTelEqEaSUWVLI9pKcmEAqEs5vDk0SPku+i96GBIRYcEPgb2C07un6d++cDKMfDgdY/bJTK8ts3G9d9baCT9NB1Z3byjsch6AAAAAAAAAAAAAAAA/g6fGsB6g0AgODo6jh49Wk1N7f1xKyU+o7mDJUCCUWgskUhSVdccMmYKidHEV1YUDkNh0UZzd16LiktCJCZGR977YYqz6vsLrMnqkq+l6K6+Hp4YH39jgT2Seerjua8gSFhfXKUy2N3xvRmJsDgTi2nXw+WbAXsdce/GBkcKCoND1zR1SqQfzyQlFfM7urr4YmRrUBg8iaTqNGiYkSmpsUsklWkNHzNcUFPNUtSvLmQ2NTUzubScxDahurmWMjL3IWIeq6hSNOfwg9fJiu1LDLq+W9pZ1dDBkkEYNE7W0NqrVUIUCtPF5nJ4AmU/AoXBQKhJu8Nj4xVLiI2OiPp5vBoBgyKofbHqVHpaSvKDHRb116adyZKiUDjTkZcfvEhNTk66sbor8cyl2IZPyScGAAAAAAAAAAAAAADw2f3uABaZTB4zZsyqVav09PSUg96vMmLfzpP+5Z3KMIpMIqExuHqWjupvwkgEirsDtTM3q7yDL4MgAb387okrMYW0D1QKJeLzpJpoNQwKQkH8rrqkhKy2Fq7gwwEmflPK9RMRuCXedu+tIh1t5jXBoCoru5aLrJtecHX31nMZbIji4G1VXRKd14bkGZNw2tNeZ9Z09Wyh8C0erfT86UP34iv5ylYAZcyudpyOhbMBGd5YU585RmWBj1+VIg0XtmffuHjg+JEb/nX4xV8OphA/Xr8UqyEtV4iytzXuzlKF1jG2taNXhWfW88XGnl+ZZqa+apfXeiZoSA8MzJdomRPUWnKqmoTyQ9lRmpyS02Ho7mZXneyf1wYPkbCbX148dS+hUiDlVyQ9T6yRZwSz8Nkw3MJAKmIym5MyMlvlbTVCDtPWuemSpJ9YUxcAAAAAAAAAAAAAAMBnhuJykJw7XDZdnaqPxfbTzhyTyaytraVQKNheBfr64vP5ampqurq6yn45EaMqNDAko7RGgkICLxgs1mXsxMHOgyyohK7wXVPCPEJPTVdlNiU8ufuoiEHFoSG0wMptwczJbpok5svNU9LGv9w/Xl5xVen9USvbzsdtcEajIG5rzMPj13PQ5moYDJFARbXHZFF3XPl5qK7q2/xgRbeGr/C393YzUMR7BC0E82nTZk50NYT7Oa+Pr3puduC32eYNaX4B0YI565aZUCBIJmvLi7juF0mTEEgYppTotXDVTBd9PMRpjI8JCI9ok6lBEi6aajVs9tdjLGTFB9buanSZtmTBQi/z7hKMYl550euQB0ntkFiGhbcFp2di5zbS28PGmAj3SkUN5emvYuIqmxgiKVrErElLKGJoWQz7esux+Z5EqOX8uoXJ6MHWWsrYHpmqN3vFj3bd1XalX5p7o3nm3l3zDd6cIgkz7tr+i/WDTu6co8sp8fV/WlgpRBEhYTPeZvacBeMtW3NCngVmd4mlKAwkpWuP+36ht6NqQ9zzCxeTiFZqEg6aai3fF3V0VVLAvRepIrQqBLHK2bZbNq8coEkPf3IvvZQmReEgiN6OH7F7/WwT9Y8H2oA/pqOllkTReDdLY1xc/Lbtu5Q9EOTm5nrh/BllzzskEqlQJKVSkTrOAAAAAAAAAAAAAOCfTCqVstnsurq6zs4eVaW/w8rKikKh0On0jwew+Hx+S0uLRCL5cIFBeHEqKipkMlnZ303EY7S2tPHkrfGh0BhdE0s1+UokrNYaNsncQA0DbzS3o66FLpJI0VictoGpOhGNjG+u4VLM9VTlxesE9KoGsaGVsiZxCYdW20KXSGUYPFFTjchmiDWN9VSxPXKTCboqG5CqtJS9EKRhZKVDVkwg5bQ3MvF6Bup4EZfOYMvUtTUVNZ3LJKLOtqZONlK+UUXX3FC9u7J2Cbu5ppUtlUIQnqqnB68RDUnojdXtIqKOnr5Gr/b5xIymZhqHLy/UiCara+vqqOPeHjYZj97a2sESvS3z2B52rGzksXkuGtiOhpoueZXsChgcQc/IVKV7E9htlSxIT1dXcTgUZHx6WwsXa6hPxaMhAaujuaVLnmNK3dhalwSvVCrobG7t4grgtWHx2sZmmvKFCToqGzp77QtSERmtsZauWLu6obWuCgqSwQtsbe9S1KaP1zY10+xZnRbwmYEAFgAAAAAAAAAAAPCf8vkDWDB4ocqu94O/vT8c4QL6IxVxxWgSDgMO3X8bCGABAAAAAAAAAAAA/ym/N4DVI9fS+8kbHvwIEL36Q9A4Mh5ErwAAAAAAAAAAAAAAAD7gkwJYAAAAAAAAAAAAAAAAAPB3+aQihAAA/KlAEcJ/i2fw3VTZ+ZcaDEF2ii4mBBUquj4fewjqbk/i3+SB8v9/HVcIclJ2AgAAAAAAAMB/3p9SBxYAAH8qEMD6t9gGQV3Kzr/UfAgarehqhaAwRdfnMxaCjJWd/ybfKv//1/kKgiYqOwEAAAAAAADgP+9PqQMLAAAAAAAAAAAAAAAAAP4uIIAFAED/hI3Z+9dOW3Eujs5/0w6pVFTwYMKEcTtDacoB/xoyScfrs1fTOyUySMJquXLuxPO8Zoly3O8jZLJ9t79y0LqrrX1Xm3rrbKKQJ5Ipx/1RUlHH2Q1V9W9PxId0xu4+8M3OGhpH2a/UkbXG5HHY+06cTFL94MqJNGXfB8kknaH7544dO2rGnDuNymF/lEzalXr7dkoDXwLJhJzQu8cfJNWKleN+P5m0OvxhSGGt8JOO02cmk3ACzlUX1go+z8q7Sg5tOPW8qBU+GvUvdm+8mc5XjuhLIki7cjC6z8l+H5m45eH33j6j5py4l8lWDvtLpZz2WXsl5X378lm0Z9z5ZvuxvHbO//eq+2xY0QdnbHwGXyvCgsDzpy4Gt/OUIz5EJi17fvSnoy9aBMoBfwV20aXvDgeWs/7/h45Vm7xnxXCfUaM2+pXnXJmw+kmVjFVyac0B31wafI/9VF0Ju8ePOpv1x28Jf1x99NI5pxK7eP1uLK8iZtOx+8Wd3H9MGvun4FfHbf3tbsHvvPokwuyTm18g5UH+NDIxJyE+PKXoU7NItxYHfuvlM2r1mULaX38nkXVWx2/YdzC5lqUc8H6dodvGjL9Sq+wDPjcZPer49i+HLLtVQO+RDKpvfDn+dLpQwmy+fPbEiz/6rvj/JeoMPbnx8P1kplA54P06AzZ/cSMdTk7NT79fcTGpS9pvmpZJOxIuXU9rF33aS0xzwplFW8+WMX7H85yZeG7qrqBOmQx+9Yvyiyyq6oBXxU8/s2ClX5tykm7tObt/uviqnv53vM31VHxx3teJTcqe/wepMOvaqNFjJsyY9yj01d6Tt7Ob4eds4emxE4JrlFP8dWSS1tBfzmX9le8Wnx8IYAEA0D+8kdvaVdMJodcuxdcK5U87CbvkytEwzbm/7Z+gJZ/kX4RT9vhuHJ2hvKHDT1fZH3pplXYyDnwblm5gl9C8hEZbQiufWL09ePXtZrZIOcEfUxGUfZLG/sSnDfJu0M/ridagS/XzJ2or+/rqzDn0U67kk14V2NlBVxIGHX4eEei/1Eg57I/i1wcHxLa0IuEXFF5l0pLNi4abYRWj/gB6+YOwguoOZd9frD2v/kZ+Y4uy7zOAkyAM7jCZeuDkCg+iYug7iq/9GPzJiZUede5C7txbsf6bvnZXVQ77SyFps/93588IuXzhf5V9/wDyK1K+Pd3n9FPAU/7B29Afpuq45vKOGTaU/2/TyDJxS1Uxyf7HR8GxJ+fauH4bfnWWJbu+NIeHMdDBo3/H0mUyyV99DLr1exdVIlmPOfHzYgcqGbQh3QfRwufoliXOOiq/68iU3d3uJ/r/PSM/hs+qiwoN7vuR/D4yaeaLSxZbLkVc/clJ+/fty+eBXPyfdqOEJ/y0BzfwBwhaaxOwOqPH82/cjWe8PSHIMVf0II9pecffQv5g+dRkIp/QYOaFm2uHa/Z/E+ZWPnn4uqPzU35gkUOe5r/v/qzmte7FwelUFIpVkxeZF9OumFe+cX0Xo+N64Mza0SYaf3ecwmGt7z0vQ2XP/0Pdg/1PB6y9Fx7ou2DS6F82LnMzQJ6zb14N/lKMzGuXEgSCvyfu+rlgdu7cDv9PJOQTSapoNEYxFACAvxKPzcARiO/WgVVbWxcVHaPsgZ88BvpTJk9S9rwDvv/Dj1QSiaTs/xzIBjZWouKT9yItR062JLFznt0PZjr8tHysIQXLaip4dv1hZAqMbeJhoYY8DzlFL4KKZQbGWiQ0StZVmx2UXq2np6+C731j4ZQ8u3g/LDk5pZSmZWREVcGjIFl7YfjVBy+QhaU0kO3t9UlocWd1cGKJlJ7vGxCSmJRW04Y2sjIi9VqSsDreP4GuZ6OnAh85dl3K04QKbSNDVTyG3ZD26IbfK2RpTCN3C3UM8gQUNmY99Hsa8zoxPStH1cpDl6xYiJyQkRQdFBSd2djZVUe2GmqAzsrJw6B5qbFRcfGJOQUsQycrNUVYhV385ML9cHjBTSJzEwMKoc89MzTrfMghnsv1XWbaBPkAMmXwEFxXC9bRUY1Ma9v1gkeozTvrzyAYqJloYRtfZxy8UBcR0UqTkSzMSXj5g1rAYD+7nXXrcUNERENEM8HLlUwvbrx1o/RVFrerGrIcrq1LEBX5ll+6XfEioiGBTh7qRMJBzhBkIV8fxIGg/JqYtDyZ6zgfDXLPag059Y/2lWOGGOrgIVph2NlLGYEvC17Fd+EtjM1ktWcvvnrxqqmeSxKZG7pTOyMvR1z3yw2LqMwpojoNdSFCasqFQJymnBeBAQkFDUxGvYTqKCpPK4X3RlcVPhBCWk7Y8xSyub0aM+fqnTId3eqbt57Bh4qGNzDT08AieyduyHz9xDcwFjk1fCtPg+qkl74hSXXtnfVkq2EmpKL0VzVCTQNNEpyY6l+fvvksGZ6ug2BkpqsOz85pL06Jy6zNygqOjEhISSnGWrkZqSi2CiYT8/Nj/QIiM1raW6S6Lo76ZCG9JvLZrZdRyMpEJp5man1ehF7Cj778e2WX7lW+jGhISsM6+6iSO7pOh7Oh+qIz15pqMRQXC4KgvP7Q6dKXIfXpBQwTR13N7jBSdmDKievyc1SHcR+giuVynl3JefKK3lyFMvXUNlaF2vKabvxW5A9P0Igb6qpKQC5uBwiyVswOY9enPXviFyk/FkUsLWcrrV6JiU+Le12u5+5iq6vKyH8RXEm0MdHA0HKv3gmIS0hMyS4WqRoZ62Arwm8/DE8rbZSoaxiYmukReuzimwSflpkD6Q8wVsd25PreeRabU90uxQl1jey0VZQrFDAbcpKjsxMzw6OjuYaDLTSg5vykpw+fIFdQE2mgoz5OMR1ES758OyAePvaFPJyOkaE6Mr9MWhh+WnHtsqkOFlrwfUzclJNbXljwIioiLq6e6uKgQi8OeXo/NCYlpZFIZoSU4cZP9DDpEaYU1iZH57Uxal+8eBYfl5xTKNSyNteEr5/2xPM3m02HwAcT3saKmIcP6jQ8zVSbC9LySmqL4qJCYmKT0zPEWtbs3IiAwNCElEZVR3s9IorblBNVxDHCFYaGJCWn5zIIhub6FMWB4bdlPb76OBreVgbF1Uwbh0FJ2G2xuVkN2a+Cw14lCU2HGqBSYwL9n8tvbM0qrg563fveD5lEWBLne/8ZksIaCTYO+mT4RsSqTXr6JCDqNbKAEo62kyV8WoVVcU/LdKdMdFBpK8msZGkOdLNVwUGC9ixfxcbQVQea68AbgyyUWR0Q8CQ8+nVqSgsa21HB1PEZZqfaK6YrqIi+/+D5qyT44ihrUtU311N9ZxtbUs7dqqLqNDy/Hc1QNzTUwpS+uHQ/JCklpQqjZaCnpYKGuBlBN/PR1tZaigTd+vrCvRZ9J0xtbEAhx9ZIB4+WdVQk+N59iiRPjo6nOfzBI6nPiE0o5RoaaeMxKEZZ5P3oMh0jC3UiGmpOvPSw0XqwSfezh5v79PztZ3F5zQxNKydrWfGl25naLraC8tjQLtI078FaJCynMe3xDT84RaSwNN3NtTDvi2nx62L8YoiDBtU+fwyfkjd3ktLYKzksYzM9VflpbYm99KjT0MVArccFxKe9Cn0aGIIc3fQMmu4AO00cxK9JvBXfqSdMufEwNCWlGqtrqEclw0toyXkZU9RemBoWFhmXksKzHGqhCm8Os+pZWOvgaR6UstDAJKGFg578ZsorCLocxbOyx9YHJlZS9XVV8e1x1x7Vstivnj1DrheB0TBzdfkWCCtfPXz4PAa+/CrYnIqKWnVtQzVir0sc4pQ9vwyfFuQu14bWMdWn4vrcouA7pqAj9vGVwOiUWqm+ESv5ZqpogJ0OFkkkiVxdEwNVHErKL0sMzW7FGughs5dHnbobBC+vEmVkbqBGgB/EjIb8pIJ6cX2Mb2B0MpcgSEnBWDioyXdGUh9360WNsb15950AEvO64oMuP0OecPC1T3577bdlXbrtD994Kis7yssrO/FUQ0340Ekb80JuPAqWT92g4uAAX30iWvnzxAp1PR0KnhZ39WEtlxf7VH4n4RsOtdBATjO9/JHvk6hXcSmp6fViPVtTcl1CgG9wfFE9FyMmm9lb9EztnKbcF08fhcuf5Xl0TRcb7T4/bzCrXvsHPIuGF5aWLtAdaK6pHN+SePbaEzjBF3FV9I10KFhUS9TpGxF5JS0tJAtnCy3kreOt1pQr1/3j4dNQx8EYGRmRsLzC55ceR2VXNbPwOubm8gMrxy0JTWnsqPR/9iIju9PA2UZd0vT6sV9Q9Ovk9MwmsrWjnvIKkDIL/C4+QG4iVQILK+SdBD60jTnxTx/JE0kK33KYBXJXo5c9iKuXNAQ8DkprkunZmJDr4vweBkUlJqeV8GUdLR1Og4aZaBAgdpHfhfsRyIxtVDtTLRKu58bzyqN8kzW+WuqhATFyHvv5R9JMh5hLGnLT0gtrk1NeREclpqRWEKwGGiiflS2J5+RHJqUV0jTRh6/lltiLD9oNXIyQVxzkDp+n4mgLvyQwqvwD8kmW+mptyfee1ba3pzyX3xUFRh7m6n2TKa+1KFhxh09Jye7UGGCrg5wGblXojYcv4xNTUgo4aB0j+AmkmPotXtEL5AJAZmuFrE3eeVeEj1D+i+cF3LbSV4Eva3WdzTTx/BS/CwHIhlRjTC0N1JDzKO6seplYokJmvL7tG5KSScMYWBkqHvatr05fD0zO6ZRpaAkK7yV22dvo4VGytpL4JwFPY+LhhQish5m/fYd4l0xckxGcXEOcM8G55M5LwhfTHJT73pX14IVw9KIh2rzMnHw1iwG2espHDKKr5F5co6zR/9HzjDaUgbWRemfOo9v+UQlJqWX1EmMbU7J8L2UyadHbR6ej/NEp35dA/5Ao+EaUwqAOtNaGrz/kTlLIkmY8fJxS26oDv1+Jq0NvIgc2v7ikq7WDp+U0xNkEfhUtjTh17zmytHqMmZ0Bpfc9lVcU4SdwXjDIiA8nkjKSjSkVx6VVhDy+Eyp/AxEae5qTeemxQc8i0hs6kNfg4ebqyEt498ZA5kNNun/XaE25jFwvueWdjPp8mspYn8HaxO5z21Fw834KxspaD34usBuDnyd0UfQN1QhSISslOYRBMFNrTbiawLIzxyX7XwtPq2hthnScHHToGYGJUg3V8tAX8jQGbwx8nNkNLwJzIENdLZIo9+WtIhovNfQJcoeG30kc9HtdAzAJpzA2+ElgGPx2kpKairccatj7vML78jKvpCsr7FloXC7K0t0YUxYVGhAUAqeCrA71gXCKFbTE+wdUk6zhRIZ8ignbkp4m0jQN9Ckd8dcDxFauVPhRySl/efVBcGJSSnmrmr6priqOWxJ8LYCmePbxq+OuP6w2HGxGQUlbi+ISq4WGulTlY11ISw0KfBmbWcdisltJ5haimKRikpaOGrEr5U6Y1vQltprI9RJy/cFL+CZbVI3TtTBU3KPf6ky7eb9SS7f05k3kJLehbU0x2VdvP0lMKmum65vZIG8BzUkX79dbecgfxFwkkbToDzZTQ7Fqk9+8k3C0XS0JrS+eB0YlFrSymF0aNoN6vEX/veBvWKFQyGAweLwPhVCpVCqBQODz+X1vQwAAAD1QHOZ+v3lQwaU9z4pqswPSaOPnTnDRIUra4k4duFyv7eLj42POvrF1jW89MjG38nVERjVT/suUjNlUFJaS08nrXfqjPnrj5n1lBl7wjM7Ekiv3gupYAmn5k18uZJp6wMN8zLm+B9b71sHPG2ZjrP+5nZGMQUO8hrqb50fdjS9q6f17gbgxK+x1aafi5wtOc17Y63QaTyTrSrp+6ArWAVmaBe/BzguxLAgStRXfuPykQcVm+AifwWY83+Oncpp65LrGEM2trM3UyUaOQ0ZYyj8/2gsfpLaYO3v6+LgyUy75vy5Hfh1mZl/e/EsqwdXHZ5gR7fWRS8+buH1+NGbFnWubv9hURxG9kqPam62ab6QFP1LaO87tiN1cqD51rL6VNrYmOH7RWo7VZNOpo6nJfllnX3bAh0omkYbdS0wUaE6cajZ1qgZ75+uVgUxVPQ03JzLZSHPMFB19orQyrHzXk05zL6OpU800015v2tX8oQoP3+I1h5wprOBBXeUvfrnXpTZwwJdTXXxsK58ezCnjU0cMNzPFYRyG2w7V7Yw8//hVu/moiW5fTtEWlIZfi2b1OFR4NUNHGwsy3nCAl7edlqwqJyO7nKY4x2J6SVxYTBsXfoEr9fc7sf1+szt8lrW6As8/zu9ESmF0lYbe8U/WdBoGnxpXXMTe7eEYU2tLbXVDO3dvS01IIqrISy5ooEshTurVDTtPtVvD0zlpht468jC7E05U3K4q/+N3UtiUQXDyMaLdO3Mos8fv6Sg01sDczkBL19TJw9lIRSJsfXLiaFa7HpKsTBi/bf8+Sp5G35KIU+7kXUriu40xhY+kBat8/5FWOp1171jy0teEKZNNhlgTBWX1P26o4FkZfPmlqQ2KcfrX4opO5LfuogchW18TxyLnSEt6Pm36rQ4MgWA/EF43ZdhYbVNVFL+r7dT2og5bfXjJttXJX31Z0SeTuIBe5/fsGU/b2RtJpybFF449zn5vsVxmWWxkTpOYlnvseBDT0HWEj4+bJSkkOKCwRahjN8TVBE3St3OyNegZvWLVJF44eb07wXMDz52HEzzZ0NXDVheDMRno4aqDhByVBJzWl7ceZHM03L18rDUxHFr29SvBYnM3ZMuqft2y6XkrPBG3wnf/wSCu+YgRPsMHGKQ9eRZX0iaGWPHn1p73FzjDk1qjbx3b+rgYTiuSttLES0fDUKZO3j4uVGlX6M3zpVzjIfBm84Kvvg3IvyFuyk2+uu92ma6j9wgfW3TRw4CgBqR8Y2f2o4f5yvx0ovq0F48ymyCppL084dLhJ62aVnAy0m26d2jbvshSDLytZqz7v6z3a1BMXhtzKYs8ZJi3p4t+ov+VuJJ25NZBT76442QbkiI81HKubjgXzYC/IbgdqU+uPirCDPT0HmFBqUkKCMriOSMpdBA2bv++MPhW9F6Fvj/eCuEMRM6gVe2pnReT6HxaxaNnwSJ9F/lpNS64cPxp3nsyBNJTLm4/0aw72MfHUz33+sZzUXQkibc9uX8pqVNt8HAfb2dG+KNk5cRvCUtDr/yaIXEf5u3jPVSPmePn/6qV3fd3VFZJ5P2s4IhIxgAfDys9dviO7bsjJIN8fAYadPo9C6xECr7hacX+iTXKAkqs1IdnAtoImqLK2JjqBo4UQglL/LaffiyzgE+aDfP64fPxyD2G01aYVlLJlWfHrYh+nlKY2MJCVl3z6lQRhtodvYLh9eydKHho8qy57qYavLKohzldRJyQVs+wMbTSJOGhyifrf7nIMoLvrna8B6cuvv5ItpjoK4Fo+KbrpBVx9+jDTKQEooRW/TIiu1NxX6qMOvesiIvt8ekrEWRHPHlVhXUdjpwGnabz50+/6oKPXVN2wNWDm3074UMxQK/10YlbWa1seGdoecGnrvrTiFbwfcWk6+zuzfIE3w2Dakt9/qhaUfKMkR1w4WGHVEXcVROZlI88biBa3PW7z+LrzYfCSZDrd3Lbi2p4kaLyqJvH0viuQ7yGe1iVPf717Iv0tj65cFkFt3YeKtCGZ/MZYqUafedBZEXXO4Urax79tCNSaOvj49j56MzmXSdyGQT4O4XfUhKaUyNFyfPdCNnpCYVVnQIIzU66sPboLbYjnL712q8felrCh9cIX4wVsTfPhdOo7sN8hplgi3PCKmmKA8dKuH8iik7ocSeAMgN2JXQZI8nfx4J29eCuYHnRtNb0A7/Cl77HCC9PTGvM2bMPs+oYYhkkLAk4dqvQQv7gNmM//GU98hogptdFJ+e1c5EjE3/9bkBUlSm8i+b8gNM7nlfJ4I/S+zcDa3DmcPr1GmpXFn4xopRFtXAdYEpAa9kOGmxN6RHkELHbgp497FRzQF4XfEwqzh+5ldYrqXBb8u8+i0KbDIQvt+H20vAzvxXKn4V1Idu2HGmwgGcaoBn14Oi91GaxlGI1bJCeLtXOzU5P8WuCEj/X7+COIxWG8K3Hw6E67t6dV0VcMU7PydveiGBkO8jBVKtHVJFXnRB07EAcFX4pGWavIaXF3L7yso48eNiI4Z42Jb6/BmU2II/C6hdrN/zSbo5stA0veP/VCJpYSi8PO3EjArKAk56PSefpPVteIHvCrAm5e2JvqsYIb68BZpTauIcnXlSZuQ319hoKZd/JUewrI/3CT3uazZCl2eLijt+KbBf1m2+Ck/Xw1snQOgvk+1nGail9dOxOhljbA75PGLTev3A8D3m8cDNub9tyuB7ZtIFGyU/O3U9tFEkpnCbf0BL5bao++fQj+AaE3ET5LUUhOaUckVTSknH57tWcDk34YjLnhP621a/PPVHM6wx+equFZCc/TaY15w9dSmyBv8b9j53IITnDzwtPR2pi1IPs2q7e+cS4mXf27CvURmYaYsuPe3gjvFwAp6re6hPOBUfHlqPgk+moReAlnF9/h2YJzzFYu+HiL0/KhMihYDfnhd89uOlihrbHUA9nlYx7D4pa4BTeELR+RzRugM8we1pc1PWrZ+7k0zCQrKMq4dzpEIkBcos2ph0/dDfzA+XfZGJhVUGtjqGDseuoCc61d2OrlSM+jFn94vaxPWlU+LQ6m2p0Zt0/ejKDMnDICO9h5LawC4/D2pDPc1bC+bWXs9TgO6zPIK2kE9v9ioVwgg+4dCyLTh0MH8oBuPCD28PL4EmF9ekvT/ziy3EZ4enqrCGpCvjtRATLzHuEt40OlJOQq7iJVz1dczpVBb6l+gzSybv0i3/R+3aLXRL2IqOBLxa2P797sU4NeYf3MWEe334hm4M3sbQ201QxdPAcYakh5TMiHt3L6NKE3wrgjQnatSm0FNnuxuhDO36tMvIeMdxepyyvtLHP2ydZ1h50K74GuQ4YdRkhfieiSzrhsyrit+YmJnbyIEFDuu+rUgGGZGbvrKOr6zTYyUgVh4Ik9W0JlXQtJI2xg3/72Q95WeO2xIZn1DL5MoifF3z9/os4TSf4xZFSdO3g7TSmfGXdZJL6jKCQ5Hor+HEKbyw67+xvD2t6x0DEjIbY++ceV2t6DB8x1JRUlxp24WWJvjNy+DXz9h87E0/H4tiVkWeiSyTyLwpBU+GTrAohBKdZWsaToHr4KLNL7u37NVJk5+PjbUduuX3jQVEbG4dn5PpG1CCvK/yiqEcP7wXmd8KzC2qS43JLe5TExKiYujiYkghUG8+hniY4RuPrlNwWdo8Xa/j96tffIrgWI0aMGKAveXL7ZlYDo/f1wix4FnB0y23WQJ+hNur5gWd/XHOp2tLTe+ggVnaEf0whGz7ktNzHfjnKgtiChkQ/36w2Kb+j8vGzFyI9+TuJCzbyt19ymBpOjjb6JLyxi9cQ078lI/7nAQJYAAB8EFl3yqZfXXJOfb/qhMTqC28XY/h9rujZwXKTL1fMG+Pu7j510waXvMt+Cb2fKO9Rk+6XZfb1mhmD4RnHzly765vpRir4kpgLrYOmTveCh7lPnTKmsSS9QvFQ5FnOnTTS02Pw0KGjhtlRc/JqkHv0RzVkh9cbOQ9Dlvbl+tOnVgxXgURVWYn1kPXscaM8B7sPHbt0gGpzXFIpVzkD/HQhGJqY6quSdC1d3I0pyBCh/kT4G3KYh7v7yLkzBhUm5rTxoaqIc76oL35YMdLdfchXM8cb5D5+msvulfu3jZVFkxmp9coQgUbjiG9Kf9Eoq2fbjRyqZYym3zvcOGTXoOWjDEdOMv9uGjEotK6SLZGI24tucydPtRk70mDkSNuFSxiZCUwpVdXeikTQU/McoakpEUWGdFiNsZ4+3WTkSIPlP7jgowoyqz7luCiJuurqcoUmw4fZjxrpOGH+vH3HnC301d1cDfRxaMuBZgMorNhcAtrZdsRou1Gjh246OnP1cJUeO4RT1bU0NSLgdGzcBllQ/4+9swCoKlkf+LkddHd3SYMgAiKoICi2a3ev7drd3d3dLbYoKiEWIN3dceF2/+ece8ELouvuf997u+/N7/Hce86ZM2fOzDffzHxn5pt2b9oe4/Ah/QJAKfcb5IJLeZuBmjXLUpPErr169fQFRRM0aemGxWG2BiYmGkq6Zg7uJm1zvEBf7Omm64I+m5aEg3A9R0ztKrp+41k9tkpCzdqxR1iQr4+n54DpgzWyY7MVVuzhiTqG5trqmgbWTtY6VF7azQdVNv1GDUHFqv+iBU6pF+4kKnZpxFzB6zKhwxDL8HBDkJMjVvmsnqaNJqKJPrG/XVCgfhcT5OOZfK6T6ZxBRsHBhlFDbZHcpmepHAHS+GReVe+hLn3QMrIaPpL3Ka6RQSJZ2KppGNC7dNXQV8IV3ct+TzIfP94MLaPfvLxfv7sar7gAVMqsy2iq1fUL6AkkDKQvxKuosKBKoTvTCdza4owcvEdXN3BDYNigpVNH2+soa5i72OnjKTrmlmbaXw1YEl7uu1cMw8ARET1RgQ8d66lW8zoxR6pj52SmRSDo2znZa9Latf4cA0vvQH8/H08TVXzZ85sNWt0iowLBg6Jn/Grw4djzVDanKPUh22HEmGAvL0+fHr1nLRnfzUqLkHNn3Q1C3+VzeoKg4VPnelYcO/sE6z8J1Hw8e/uB+mNDqXr2qVS5Z1Q0qJGBQ8ZEGXf4cipH17dHeM+uIPKAvkNUm7Pza+W2lc4QqTjb+nXtCrIuMiJSjLA9wnsDkeoX1bM8M7lAZmjgWI8fHOXt4+3fLSTYVJj0NqWZh+TcXv9Uvf9oVCK6jR7VR+nR9huZWO1lmnQN6O7t6+1hqFSdk0VUtvZFJbT75LWHFwf+YOVAbtyZHI9Ro4NBWM+IaXs2jvJUbqpMZzYbgYdixRod5FFUVFTT6cqonDvrH6v1HzMUVBH/UWhidt7IFDdUZr6tUe4f3ivAx9Orx7Dongby0G1wqz+8bPb1D/P29vb09gnwcaxuLGpgdxScyqJ3+AKdwJGhHp7OyPvjJxKVZ6ya3N3TMzgi1Loy/tHHOpGEaGLmLKhvwO4surH+vsX0iV0o3NomNQtDXRIx/+Tc43zfySMjQaGFTxmmd2PttUKEqKGjUi1o4onAoDHnc7FXcBdz7GmFz88ahoZbKyxxJWqaa6uwNFx9/Sx1VWqL3yEuzgY4fmMjxUhPn0oqPDXrQJXbjAkD/D09e08YbHB3041cRS36DeYDxkQDpdtz+JSu0lu3ntWLJHpuASpFqVWYBSvn5RmWR4iz7lczjFjA/VL0ycY/OAgoCk/PvhGBhdkZ9TJ1z9QOHzUUZEWPIYN9idm3n5cIxVJEQjA1dQ/tGQyCRy9eZPrh2IvUrz7lqFbBRlrlX0rQEX7zpxcvmf16uioY68DbKql69Y7o3hWI4MQ55iUn3+QjjKJbj1nBvcJ9fX18fIL7h/rTv1n+zcpOvI0EDseaQr8egQ5IXm6J7NvPVxixZy4p9fx1RB9Pz9DBkfqFtUwHe1MCIirJz2rW0DKho7MQeKymcl61vr4GN/7o6suSvmsXhAL5HhLp03D//NMaqUTEbMhl6PqHdg0BqsDDxExJj1fehDXWOXc2PDYZM8hLNh8EIzv5ZrlXz2hU/D0jB4VVZrzPYyOC9NcPWA49xoX4evl07RUR5qYnbzmz4o41e/aNxBrufpEhX2tfK0S6kkefvoEgZ6LGzzYvOfE6V8Csz8th2zg5e3l7+viGzl20tIelhpqRnY0BGa9m6uhoopAYhMPIqC5W8esehhVjdC+/4oKcCoWMlLIaK7KYSrbOPqC6+YROW7J6lo0aujrm8vFku9lLIsFNPaJGe+Mf3HteK6SYuDpoa6qZO1hoYfkmp+rD0buNvkvnRwPV0y1sWLDl59ex5SyRlpW7hS5Jx8zeUl82d7gNrlZozyhvbzdXC2lV2tNSYe9BoV19vXx9gvt6aqS8fFPLRvLenEy1nTkxCk10+KgV6yeEaBDwKY+O0n2iBkUC0fOMXvKb8fsTL79gMsbWjAwHKXW3UWE+eppvFhzdw68rqN0REcMMZa9amX71i7YD0BOenn0mrd4yKUxL0VYrR1qT8frsu9rhC8b3DrBSRieQIOp2rqFhgSBrvAZMD1fOjs+vRUpe77rFCdmwBE1a8IBx3ZSexDyvEVCs7Byr36SDoitKvmvg5NCcX8hChMW5WYb25kZUMg7BqWs6hPUKAaUQNW66ReGRN3myh8rhMTPLsshdA3tjxdQ/ontJXlYZn1H2LIts6OXm6eXpH9pv/uwZ7kbtJ261ZD+/K+kb3Q+9ya9HiBP5bUGJoONaSEZeHoug6zYY7TNYqhfdX3fdavKEvuCOgHA/4/LM7FqgiwRlOaU1qqELx/fzAW/r4aOnUcviS4rubDykP2ThhGBP38CoUK2s/PqeXk4kiSjp0i6cfa9+fVEVHT1lhOTm7k9V8od9i1BQ+6WyxsjJWoWi36OXV83Zs8kM+aXfgaXVLyLK08PNSoMdH/NWJXRYPz8/L2+f0N49efmvsyobJY3vY24Q+4wehXZUuw+fv3ldpDWpufBZRqNh9ID+QP979pg0OkDy+FqC7IF17qGDe3g621uzMx/ebTYbM7qHl5d3YHCEk48B1vlrzk74VG0cAFSqZ/ehi3duirJV+IjaGRJRWXFio40Leodn9KJTu8c6qpL0jUwNVem6Fk4exiqsxpRPXwS9+kR0xxIz3Ffw6Ep8Eyvj9vl35pNm9/fy8gkMDu/qIl9q0AbN1NWVfy0+G5RLSQZHCYfU1DdJJFJeZRqj0clEV6458QSqobmVhpamtaOVLlrn8ZraTqFhPVAZGz/DvOBwBxmTkFWMug3uCTIraPSUXrX3HiUrOv2UikX5OblUt5AgrJoE9e+jnvuo8luPes2WgWHdvX28nDWRT68+mviGhKAxevabMF6SeP1LGd2nmzvz5ttsVAuLSnMzlCzMLNTQ1QAyyhMv3eK7TQMS5endu3eoA+Pd4w+VEhNnK1FiSi4LYRUmJKg7On7Ir5QibEZqGd3QwpDWNtGTQDOwsTCgktVMXbq4GHSYWwWo/njvLtN6wlhQrF49evR0l+a9SCrkftN1qHUOigz27Brc3U9FquwRGhni7e3j42Wr1liU3/Fjuhwpl1mV1Ui2dEKVpGfI5GWbf3PQU7a0NNWhkHRt3F30FZei/MP4fQNWY2NjQkJCampq+g/JyMioqVH8agWBQP5LICr5jVnYhaBt0LtPkD467m3Kz2aTrG21sDVvRLpPxEjem7gPX+1B36Xy3f1GN1M7ZUyt48lKGqrKRDzOYeLjc6Psat+dnjrEP2j6GZ6gtRtjY2ytrUwAHSgcgUQkikStXgd+jHOgX92TVcvWvy9hSYjKGio0vJCXV1BJsLRWp4MeiUCEo1jaWyINjd82D18x1DIxUsecteApVIpEKJIgZQk3G5y6BenhRQKBUKpm692FVFSOfm35ikT6e5YkXWcLNNNacuvuVVsEBJKlAjFfKLFyMCEnI8UcCYGiu/BNZKAh61LUfWOVs+G7xFJROxMZn81M5bFsPZSoQjGfLyaqGej05uXIxqE/B0nPzNYg5Zqv6Z3HtSKhhKykTm63cEVVJ8S47sboub8cqmVzpUQqTYX6vfU9P8TS2RKVFTyRQiaIhUKpVNr4/l2KspERHZtTjaeqamkpjla+0lxRzOSbO9sqoR/jCWQXn17SD+/ia1CZ0NRW01TD/M6Q6HQiIkDH0p3TWJxHpJnra2FjFZKSf88h9fEJJQq9Hg6TmVXJ0tenyPoYJCWKFhhnoD+1ulhh6Wri3iskmnuo0wlSkNV4FZqnAZFXxReKNX8tGTPDXRy/I8FT+WyPlS1cjrR9v5v7+lmJ6hAtfYkE3CghGQTNFzwvUqwfOC3rXr+unG6hXHhyYL/AbsHrnqKT734s3TQTKy+N1NVRIXuSOSIxTomuJJ+d/i0iYWWdGK9rrq6EhiBQVO2cNBuLMhiKnb72GGlp6KuhC6dAzr1791HDz0lDAuRcICF5+Uex0yqq8jPSmjR1jZXQrhcOT1RWU6GRCIySPJbIxg4raIRI9Q6K5se9eI99yzc01lJCJ4sgvIryJo0gc0O0IPBUUye7ztNsZKqngi1DwJNoBJxELOkwkmmHnoG6Mh3tOFNMnXyVXPW00TIkkqkIIparDtAP1EdXOOJISpaOtlIRgyfIfnGm2S2ou5oU6AAhousd5CbILcYs5eZ6RjrKRBAFDmfoZJl5dv66s3H1LBGepqFO+2bVSxvpsVcFvuamVExmiEpa2mpUor5z1K9LJpjSC47379u9W/CmZ9LvOLLJi8USoy5PjFeQuyC3pIHTWG1MNrbQU0dHoKCLb2XeMbNoJsM3/DbGR19afX+GX/fhc/d8qgXxd3hCc1EejzA41BnoWWnN+4dV5qMG+qqSQXGKqGr6JJJYiCZJS9eUk1PNQqRNL6+fb+k7fpARgcvKZ5FUtWmEjBcXWF3G9HLESUDyxFoWZkIWOpMWj8eLMV8lkpRn5f7dpFx+HZvT9PLaxb6jIw3bVWVB2uu3BGdNdMlJc2E+r6uliYTdkl3WSNFUJubEnWx0nN7flYC+u1jTzFTI4f9QbXqH9TBHmxoC2dk7TPqpqlwiUdZyVtMuK6yqF0uzn5zldA3phi1Ok0OgqY2YsW9IF83cqxN7hXQLX3QfVc2yTPIM6mWFLhvEk0x8eqqk1FWi1Y5KN3HvYqSCvgJRyT8wmp1W+XXeHJFs5GpsUJZayJI2J754Ixrex6G9UJDJRANDTbSmEanKZIQnEDGq86rITHMtVKhwBKqxo6fZN4ZQZc/x17eMMiaKP5yY4t973OnkLHYHSZHmXV7/wr1nT0N04SFB18IMT/S3Mga/ebUFTX5mlsoUtDLyeY0UZQMLXdLH2FfN/UZHmBLFaPukZdZFwgetllhc2yhUt3XW06CCBOLxZG01C2YjQyhlPDp/0XX+8j4Gii9jN/3qlWDj+vtLZvbxD5p5jSsVi6W8mrSPZeo6ekpoM4HTMrQ2MrOThe4yKebwEJvq+EMTBvoHzTgvFAk72B9IJKKRkVZrzuC4AhFZQ9fZoPbw5OhtL2uAJqXQVWntWp92qBoFzdqw0Ea15MzwgUHdglY+ApKnqPBx6lqmJo1JMwZufFnZBDQ0TU2NTECYWe/jGKE9/WgSoL9EUmuX7rjUuorvaFd2fXULW8fBRg1VTziCub03rbQ0qZz7A+1jZqVPQRsKUXVhIQ6xMtNQEgNBFiE6Vl1oRAabmxt3uaWrnYNMcxCoalpqoMVrLCwWqpqYqmDGMCBj3fs2f0zJwSxUpk4m6IwwAZvZrKrjZadPwzSRqq6lrgl6GbH3G0JJ3zRu4M1UhhhPBXr3W63PZaXt3XzMxHdgoAvQs/LLOnoa6ipooSMkGkgMKBtmTWkL19jZHpvlhifZuwUR0r8kVAkNvAINWyoYHFZJkXXwqD7eSa++1DRlf8HZmJvTMScJdIq5viaaLEzAuUBjKaKs4z9r+0oHjdLzo4f26Ba05IEEFRsDm1C1utMTwhbeqRSKpTS6Mrm9IRBRdZt/eeNwS1LN5zMj/EPnHour/GYmKSKtLE4mefh4yNdw2gy/+3ieMwEtWGFDbZpIAAQcEQubGnE9A7rbmaB1UFD5MasYj2tJvXmlPNTfF13gjMNrGugSSN62xnSp6EvKO6pniIcK1rpJDexNBOwfbPnC/njjA8PD01pDKBBp9B4ZzXmVmP6TOw2YOZlixdpQlVKm6+CsT8JUvZKmsbZAs6aJ3fDx1WuhtS1W9KArrKKlDSoIp6qiTtlBRx3rtOCplt28qZWvyjFV5IO2smh8tZUMMxcvS8ywQqCrWuvoaqDX1XyDu1cembN8Z2y9CKGoqrdfI9sJBKK9tU3W6uWrn2RU8iRENU1VxRncgJaM5GINBwNtEki3QIQ39vXTZpQ3V1QltwT28Ef7VTg8zchITbmjgzg13xBfQU5+k0jQRKX69+xRlJJRJxJXf0lsdnE1+K43OZwS1eyrjOG4wvZNApVMdjA2RCUIT6HTECG/XaHhiJSgEcumhNqw3u6P7N0j6JedmYiwkx6EjbGpOtpXEfCq05vqTe2MKSL05QhKnmbezSWNbC3Xrl2ld56liBF23cukWjUjC+Wvi77rU5/XmDn5GpMQcIuYoufkqFnf2CRGnAMGCb+U1Umbqj937zPSlXz1TTqLUV2pzrc21fm9QmijOfNthb6FhzGVgGY2Uc3WQb+F2YgOO9rT1d4KFBNOWcOQrmprZUQHOQJGR+Df7zrSwqmoGplxvswftv5ZSQNfhKerq3d0fPKPpb3AdgborIBei5qamhaGpqamqqqqkpKShoaG7IwMoVDI4fzEABYCgfzzwOl5dfekU9RV5d9PQONlra0u+w2OcHiclPT9fuhXQAcU0ddRmGuDImqM3RAycNSSQxkBv55/fmwarc0Pws9q//bgXBY9vtBbJW//yqlDwgOXX81iCMEIrzH+2q45UyehTJmx5246UVcFbS2/B3qp42WQ+KzLKyZNxCKZNOdcBklXtf3nJ31Vb01cTft5YmKhsLCouaG1SyzrXgK9KkVKFvd/GBx0PyjofvCYT0IKok7GSTjc/RMvePrH7jeyfFo6+sXqjk0NGKxKc2u2THoC7gJ/oeHP7ueo6yr9RN63oWQddvXsuCFR2Wv6bfL33hayIr+ErdhOavXctPDCfifujSM9g1d29bpw7X373sJP0knmkgkEA9WfWW8vRRz0tVvNZqhvOCBe37ckdA4eRzbXavu6hMooQpQZqFqRGioTdeidxNs6BEAkSMvZlS979UCzOqjXs0MfmBQtIl7If7DwnJPPw4XJuDXvhr/epUr75oOalCOIW/tSVrjgb22stp1Wuwexyj9tm9Nv1Lh1cZ6Tb756s6Gf/PyPUHH+9dSeBV29Ug5MHTNi5LwVF/Ma+Z13WtAcpKkr00lt4oMjEfFtQ5vOAFVa/gsknvH68FKZlE+aNPlMtr2JOhkIrJW2BgnfQdKkiKMB1oFGAZkMSkpefVujY9bVKOQooq3nKP/Vnh+l7QegwtHZnQoOBSUisRhdmYIqn3fH58tfa9KCGzWmxupYobRFgcObBoxfs3yaNPbk/BkjI/0mXfxQ913bMIgOp6+FzddsRdpclLBpdvTo8evf+M64E/dmTaT8wreA8XTyiQXytIDEVJsYqxL4zAZ22+vgcDQNHX35QSui5hfHlo8bP2bi4uvEJeev7V/orie/8hVeScp71YlhzmhENUWxDGHxix3Tp8getORWLV9VHR01UY3MDdnljXVZF85mj9k7xYmAY9SW1FAZ+uq03MQbQpXSs7/Jbpk0aVeCrb0eFQw5NU1pLAmDW3z5XH2ojyaeSJSK6t8mFo3v4djBxl1bmEVTM9UEdb3u09Nkko25poDXzFLhGuqqFiTfFWlUXV06WR75jleW1trtZjR15GtZSkQiNOMQMELT9TN3qMgtq098eJXSo5ePpiyADKmg5dGxRYNGjN300Gz+6WfP9gyVXwCAyOSxgcikbVYNBXkRo+NzhXqFI1GcAn1w1alVWQlPEmkTerm0f1eUDmeAcm9XMRVib4Nf/nDZL6PGTZx4MkPj0KXzU7radcyExvJiEdXaQv5qPE6zlG5lo4OIGbXvayRKRtqYSpQ2F35sYGmrifMTk3H6Hw+3Zuvci/kqBmpksZDbJBI7OZnLpgXj8HgNuha3orHhw7Wj+UMn99VrlzAh49aKHsPGLL5B9N57/9nxcdinArStkqJVRB4U/Ef2S1TzdF3YoFHLjhWHLrr84tiUjhaKTqEaDlmzdnHfnoWnF00cP2LsyM3JZezvfYXg1mbumR85atyaWOcx12Ljtg5sl1gAWc9xycpV/XtxTi+ZM3FEv6FrbpSy0E8lUuRtm8RP2nhHRVtFCf/9rzCW2tpE+VW0oIAGI3ZSXm20XQPPqUy4sWKurFcxeemOqw1EXSoRjCURA90OnRy07TNUa1utg2pKHFHWAZFLpIDfwmE3tEaOI1OUVWRx4Ox/ffNwXjfluztnDe8XuvhUQs03G2NKCGVKpjYf4h+9z/vO7nIywCVbXR3FhhW1MeIoRl46OqklmZ9eS529XXuE+CVlZtfkaqhbWMi+UcqDfg9eY/7BheEjx61+Zjv84otXuwZjYXGGQ48d3TzOp/7W4nGjhk5btiulktsubfyqaytHDxs7YdGRjz33XT0ws0c7t6QYopL0HJXQbi6YVwcRs/zxjkFjp8gkfPTCvdV8HRtdvJjLzimvpOtpyrwwccpKmNruxtSWFL6zpQlZJqpCHltCMbTWJUq+xD1obLmyYzYWB2BPob1N+xnzinCTH11rqnm7SRZ88q40Q+X3cUkdVnZ9h9YcQ8Ux6+ym32RSMmneutRKvqYSGT2v0HTKkRLoVLWv3QkcnoCnyJrc1hIQNFdyhZzWyIlkFZqKrA+qFbnj9u6h5aln5o8aFDh+e2zJ7xja8CT6gN9uzPaTXty6ZMKQPv6rblW2tK+IUl520qWlM2TpnjR/5wuJqbaExRAJxW3SoKRqQCJ37NFpeAUHJz98U8Rii5ssQnp3zynKZ7LKctLcXB0UZul+w49EDOUHl6USQeq9LZOGjpp7/P3AjTfjbiztIr/SHnlVQ5FWZpzbJO8MTJ05P7bSSkuJiGi69+mpfv1+Yl1jeRWf526jp+i0ELQWebe3TpcX5MyDsdV0JWU8DufUdRDv5YcPWalBNpqeoaPpX74U1NcZKZsYaf6B1XlAZxXE7Pt1mizy6bvu5RBpqu37qyitL4D++zv51QpR02LO0jVDIsTnV86b/Etk1JJLRYo+Qf7J/H57QyQStbS0DFrR1NSsrq7+9OkTjUaTn8Kg0+k/VHEQCOS/BqqqmjSnsKz1O1x9cZrU2NZS1ji1MHnYpwCJgM0TdJzxQVXRI3wqrGzfxap6cPxZ6MIj587tGB1oxa7OQQeaP01FMwsbLEh4XFHbLkY0DZsZW86dO3d696pRDXuXP63EK1E1AgfO3H8CnDx37syp9fNHutsYdGa7+AFUVX28RvRKLArAwd8GRgXaa7VXe6ohCw3OnyyqUVjnUJdSOGf159Tadi9FpZPxRKO11yMTk6KTkqLj7nSfssrIWgkvyit6lG175VV00hEnRw1ByWt5+DbwBBLdWWfRsd4J2I1v43rvHmfg/iNP051i4nHhxrKkpOWvrniolX65/ZnXvutC85o872ncqsTEXzf8Uvv6dFHlDz5OCDh89Es/AHRu6rBT34FGoQpKqzFvRD+EoqSCy8rLR73ToDTVFIp1Lew0/1j7QlNSYeeVNLaKRG1ZBtXIUnGgDHKygcMvbfq+cY6I1yNTx60KfhWPZnVSXMTmZU6e1lRyWenak/r7nkYnXfOLcsJVvZNKO74SUc2IFLg46A1WRklJfY/NNxlir/BsqbQuJ4lvNnnf6XPnlkfpkOrLsuVXfg+j6H2Hzp47d2L/UtPK9ITPpZ1bsPBA4DmM+jou1lGRSsTNDSJlLSNs0tLvQlPVU+0+cR1IGsbRxUP9A8x16HRiUUkps/2UN6qKmjQ9q7R1ZWZ9RbbUyM6yzbKNoW5hSeGVMuVhuAXZGbJfP0lzi+xOXkv1j2dltYfF5slmg0iEjZW1Qj4YPyqrGyPmI1G9gLFndmhIVyuZv21FKM79J+xEAxxeP1r7xfpLpd8s/pKjrK4v+Vii6JNHKq7K+ojYTd9/6ty5ZX21iPXlOfIr30BXN0JMR2zGUgLAEmOjoaRjIhKzWDxZsUkZZYUdVreIanOfl2qPWHXgzLlz+/qZspoaWlDvG+3gZ394oRMeaIP17shUXaLLxPUHgcycO3d277q50ZPnDXHXJeERkrapBj035dqDIu+RkY50HCJuaWyg0kx0VZRV1IzIAXOOYyk7d2zjhF49p28ZbopWTGUShcrOeVbgMthTi0Cj0KrS7ueZjImywyZ6fIVbmJ9l2s0BZC6/ojhDN8TbHM9l1VAJxiY6GqpqBjjfmcdkkR/fMrlvr+kbh1v8qHJXMFpVQX15tkiHqgJ0LoFm00W/vDL18bMnBuGRHu1Fjs8tyc4Wz9t+8ty5VX3M6HVlCiJXWVYmj41ZmsO10NRCLRsiEau2gS3/7lBZ+BlvqqMoGHgdEzuhqOnls7ufrYf2kWXsD6Epq9MEFA66OhGVCk5TXXPHFbHC3FcPa7tNOXz67OHdW11ozTVcdvt5LTI0aPI6y0yOea3Tw8UEh2M2VXKVaB6WuuiMCSkn62Mm2dJNW1tZFbROq8Aro+xfNTZ81JypwboCXml9KcfKSE8+EMMTNHWNtOuyTl4qiJgfbtNhhFT64EFW0HpQNhvG2Wlxi79gNYikpKOnzBfwZNY+PqeFy5R566t6eOZV+GLQcG8b4WfGqsxCDUc/hU6v1ZtBU3z29O4oE8abh58wR2qd0Jz3ulFzzG7wTiui9SiNpZny8+3Q8Vi+YS945bN7VjhwYu+9ryQqKeHwXtNR3YpyYsu8iDFdjb9jXCNTafjisoIWue8lVlO1QEXLSjZv93fAkek0jcDo9ftkvYqz+zctinazVqOrqhni3+dVyEPJoVFpwpJKdMEbRm1FHlHfuN1KIpqyliqOVsPgyYSGw6ytlfvzA6j2Xw4ecWb/xunSq/vuF3RUSUq0yOWrFg62rrlwL76O993pjGS6Ei63MK+1NjXXl4o0jWy18GSyprqq0vu3sUxrfVWSpoWN3v2YW0w2X09NtknC78DKjy2jjNgJimnlQEMqo+RrbVPym37g7LnzJ45s9xHmv0zM4SgUtCDv9bUa38UHTp87un+iO72uht1hYheg8t2DrIBgR9lHgpr41buKpuwCuhVweF6oo224uxkRz+NUNghxlubyPRayUzM0bWy11eh6BKXWWUj8nPcfmwzUjCgkvIqmq0U0Knwox1aMDAoet9hDFwv1LTUvbyTYzdgueyLKyR2TKJ+eJ5d+fybzNxBIZCLZYejiHacwFXz68K4p00KtdFWUVFQRhaZTBkmJLG0pbm7tbbGra0TKDhrtzCA0A2sVJqeGJcayks8pb65rW9Ro6D8ZfcbRHdNsc5aceN8+7k4gqpuMWrAD3HFq14r+NVu3vmq3hTJRScPLJ3LzYTRKwJF1U7y72BmYGBpSy8tqZTImrq8u5XK+aYHUnfy7ZDx9lyKoI2sbm1kbJb+6fe3WG0cb0x9+p/h/IBEy09Oz+64AwnZugpcmr7L4x5tB4/FUJXO7UUt2gmYUcPrk/nlRHvY6IKOVPCMijJ6efRCfwiE4W+gpboBIVtImafSdd1xWkOeOrp4woqejHhGPI5u5WeMS32Zom2pqkczsu6beufU0k0O1U/8Dr0uka5A0+kw/dEKWohMbZo7r5WxE+ZlPAu2RSpvZMu9nHGZF2wcaLZdFa3ahER9c11Xy4lp82Xc07j+MP5w7fD7/y5cvz549YzB+aikwu/zDsc2zZMxd8FtCa3eM9fHcgmOJf0AN/BFYKZfnz5194XP7eiXmf350ZP/tN43fddknyHly5dSN5BZeh24yO/nEwnMfmQiz7NKR20mlTf8dZQ+B/Flo7pEDkZcXn2SjSqDs6eaTnwOGdge9AJq6MTkt5QtDLBZxGO/f3FVcsYWh7tfPv+753geFaBXjl77bveFKWpOIrCRtKC5HO2XVidsufRCIMr62yT+CoqlFqH70rlgiFbPq3iZ8KJE54Ci8u2zNZcyDI1lPndaEszLWpbp4eQkz3r7OrUNdz3KyH5y4VSv4mSljimgGjO+v8WTXWaAKEKQh9faR2CwpsUOXndhljP8gVur2Y5XyVX0NVdsWZqp3t/Fpt1IDoVgaLxjStGtyYQ7ICQH/5Yn0d+k8dDYwiUDgc6oa0f5Bwb34DbES8UeeoncxiopSbzu1h1dLCjE9VP4sfddZrqTD+PGHiKo+3V94PLOIAZ6MJ+qRPNgUY1WFyWjs0lPbH5+L5/ElIDlUVS1dnBL9e5YPPF5dWVBTUsJEP6KX3t+JOab9LjT3bt3q4mOLsLdDiu4tXnGhoDPLGNWuxyCn1OPL76PNRWPG8ZtJTv0CjL/9GvVDVN37WnNjX7zMQ/V9yaNV5790i+6m+Fmcpqrkr0GMf1LTwEELsT4pf9GmkirFoYESfdAAzU8X8p8VCaWItC6n4t7lMrYYlBFeA+FklaEFXP4mbecztuANt73ljhQwpgvpetbDPDQ6RkLG1MVMkeIeiGAATsSzmxksDpoVxfeXX00R8apbfvxdjF+SsHP91S/NPCmCI5GVydZ4dbX223K2QaDaOVsxP9x/nVsPBJ5XnRCbXGnpYq3orfn70Lz6DW18fu9DGdqAMt+f3XakQKJEMnHzcyl9eTmxFh2lcmvvnjl351MFwanvELuk8ztRD9lIVeLWix+6je7VYUqQkkV3E0H82+RikBfMD+dPJHWoMj9AXc8el5yUBkqw7tPtRznVX12i/i6ZMRvvpwvEUh6zIiGj3NLVTo1m0GvuMNyd7c/yUNVQGbd/x6tqaocuplSSFXPiwoNMTCq19Uyq+NayrRY7wyhsuHfR8yuJWPXkfDizdMG9IgIJx2Q0sbGdK4rvLbueKuLWdPq5U6/XnGGEO9sxH71I5euDO+JAYnBahrZ0QebjD/kgAknTu5vXPstCt4HHE3CCwpJaDuiZCjjVrx7cLa1oBiM/xTytLfsi7mJmILOsq5n62lXdfJsvEkuFrNoHZ07l1whwWLeYRNbH8T+cSWzuFeysQSaAd2fVM/XUzdSVSQZevW0Tj8ejY/Cm+CNHdn8WaMu+TlCVTGuqXjxi+PfDpgvxK5Pu1dq4W6h8neknozL/Pd7R0QKovLrydJFLFydlhNdQK8EZKdMJem6hju+Ov0AdQbe8P3d67zum+u+or4rbW06kA6XbmHX+yRfHqO6YKsBpW9jrlX+4GacZFubcoRhxeJJUxGY0YTMKih+uOpcqEBaxZOO5yufbT6E9z+a8t8+b9IZ2syChBiz25/hnH/LrgXyVxGx+qTE40rmdZZOsaehKZD9/kOIa4affcRJiJ1D1HXtYCK6/zuAIJCJ+Xdyda1ygRcmKnxnwJDKOk1JUA6qTmJsWF/s+t7q6kd3OBqRq5exQef/BBy4iKnpz7eLbEgdXBzpOymbUijig6oNcYyUeXXTqbYW1ozmVatU1oPHevSRQaQU1GeeOPyjgEAk4nKipjMUzU5fvoYtmjbIOLev9pQxV/3DHtkmurZDJJFFjLdZFLn+x4/Rnvji3lkXU6BriXxr7PKGWj4gFmclP3mbwtUCRAyVElzaWVaI6rip+08WPInFG/e813KKGggv7LiYUN4KiweG01SxYVD01RZ/qiuBJRC6ziYk5dyl5sOpSiphf3qzQf5c2lXw4ePFGfgN2Tk/PtEWkp65Cte49JST7xJLbqP2HX/X83OmUahFoW9Ew30Ayce/jXHFp3d0iUKO49Y+fv1J2dTRX/pkGFW9g724jyb4Tl8sVSiVCXkLMkY81Ajxeu+eIwLK7m19i5idO9sNVS67nCcnu3QPznj/4XIF2icC73C0I7OHabtogQc3A10Tw5OHrao5AKhZ+eXYiSzaHpuTJvLlHUlAtQ9RUoTEJ5iY6naWOqt27fz/9L7cuxFe3Dls7QrHq1t855+SS26iH7Jaiy/fjzUK8TUkkPIVua2ScejfDVEuTTMQbu4eQEj/TVJ30Nb6ZWtwZoJgE7MYWJlpMpQ/XXEgRC8oY3Pq03ZtPxpahjSuFRCNQ9dD12ApVB08iIdyUghogCJLa7KSn79JbKhuY7b5RsAtzyu3tLOSdDyJJCcdoQeMTV3x6dDU2S1nPiI7D8eoKJCJrbJccQEVGfL1ngDNN0ybQvvB8bAGoUIzSz7cfvqFqG6kQCXiTrjbqycm5aHtV9nTdmp2ZNLlq+xb2+ytn8xx6e5t+7fwQDQP99LNS3hX8rm2oDYKGRZ/uxLen7uew+IhUXJH66MXrL3wpkeYSOdg+6fLtNKzHUfN0zYojbxtUrQL0Wl7HJuejlj5G8uXT8YaBPug+hF8hGHfx1c15cgktZVD70pPiZN7aWe+OzV3/ApM5DQ29BoGTif6Pv8+K+LlX1+/6VIG2TlRtNXojzlSv3XcADdsQW0LBi3d5mNmx5O76vXlcClHTeUBA3Y3Nd0GvW8Qof5mQVtFJldcO/iX43bWzhRQHTaqmZ4j9+5tXCwMHO7X/zPBXgiPguZzGikY0M5s/nt4ZUyaSsNhY1nYGia7T1dH67eO40iY0TN3bM+fuVUoxZwA0+7A+NmmXL79Wc3bWwxaVt6LsER2m++HcyQR0SSer9OOlZ2+aRRLQzJI1HEy1Ku4XMtTVVIjKLv4BJe8+Zps42/xcd0sGzblXD8Os22fj0QaBW5d368mTGp7oD08K0tC1Eiel5YH+S+PrM0/ymahoMKvTj56/lIltHIDo65s08g001P5oxH9Pfr8l7gBQB1wut6WlRSwW/+73Fj6z6OShk3i3Mb8tRZk91Ob2mmUJJajE0B2jFg5u7wnzr0PUkJ+YyPt879e3lfIzAG5L6rUtZzOKqvlobewUMaO8IKeoDvR65Sfk0JwHLohyVEKErPysohoWtgcPBPI/jIbbtMWTXO7/+ktkZOTEe5Zrbq7w1wLNrJLPxKkhuVcnDOg3ZPzcRtNwR1N5+FYImr4TL6/p9Wpmf3DjgEnn1X26WKiaRG3frHpq/gBwaux931EjfMjsorKfcQlPsB2wcprFo1nRUf2mrqjR9rI2wkYdxj0GOeZOGQSiixwy/33vvYu8VAnaTqHTB5je3jwVPHjwmJX4/rN6d9Fq177QrYNDtN7sHd9/9aPvPJug1WX41jU93y8eBmIeuScvfNJ4L4OvLh5l4DXVlmwPUs7KcLe7bGl52dL9ueGSsD2jDJQ7dAXp1MGLQ1Z0/RRmc9nS7ubJWtVfRxtpU3Eka8t5E8ijA66BewPjTQ5vMxFUNda1IBZ+tqGfs8Mcrp7PJvYY32VIY/lQNzRMxHzS3D0O1t8uIUw+vMfTaZGlpexv/8YbLa0TDAjaDr49Wm4NC/jN0vI3h+6pBf29+zqQ8RrOI2fytw/fOew4PiyMdnnVenvrRZZWO+edsRg+16h9H+orBJpXzwiV6rsThvWLjDyImzbNX36hcyyDZ0SZNW0YgZZ+5NQXniP6mqgb+QYYfj4ze9Cq+4y2BkXJcvymoyN1d48DwUZsk/ovWtzPAXMA8XuoGYe44V/tnDrg2Eeijsf0+cPyr88YCCKZ/LD7yuuTumoqljieQhm8wCMgLbeX4xWQkyFTqoOHGOgoFhOeYN3Xecd43G/9bllZXgmdkekx0zHAiow3Mbty1WxD1A1wl99ZwpxF5hRGQ1EtomWhF8xgTO9+c/dbgZGH07zBtP3BN0EY1wH83x77BGoplhHOyK2vLe3DDCwrpuQO/m2MPaOxhvndHhcK2cBtoEfV2onDokDdGbWCoRHSzdWAhENs+87UerJ56ZbjRW2CiyMYeg6cM9zp9uYp4AEjZu+1n7KqVweB/z7G7sOHeeEPTRwK0jZ0cePEg/O7qBGpRkELt00j7Z8dBR4/aFZSs6abtS5J1W7ajuPe7LUjQNBxp83G7F8ebtJBVihadkNG9/18dgqo4EMvkXsGyM//BDp9t2+yvrEMlOCqZ5TwnrqYT62fo0ufiMYdQwdGDpy4guk3fWh3GyqeqOM1afVMp8szUNUw/orKvLVTHTt05HB4U9eudW+2DgYhQLnstZm9KlKbiFS83DLxVByng/2MrBO+5KwH7zSqDiIH/1bhNzfI1NI7wlQaP/UXrFjzhy4YadvUUKe411ArIDET1/zqcnUmlphL9Lmrpzip4cma1jNGReXd3DCof2T/Ubc0u3vJg7eC13H5Ndrtzf7Z0VGRQ8ct5DoPdBfV1LAUv7lxy0uanMxMKLLOL0EjePqCyNKdQ6Ijo0fPKbEaNqmvhypmuicQ6UpUdT1Xty5mOqhXHbGovp4pVNOmkRGS+YBNa3tcmwCSNuIc33PLopHWsqpDICpx02Kpbt6q2GFdOdPK2cVIu+Na7MbCwmZ3Ez0wgMISY2oEalVV+hemip4yFSGZRe7Y3vfRJBD5sKPVZqvmj7bH1EtLwav1p87m1SsYKOS4Rg1UOgKEccRmkfe83/o7yZ3oqZt7WZE5lgE9rTt2JMlKFr37+sQsHgu0UuSUtOHLp5jwmhoZspj9euneGxIZOXxdrOuA0f4W6pheoZnSSbcOzgGiPfmJx+oNY407RElU7+KlgsP5RHjq/IT9CoyQ1HuMnRxee2bM4KhBI2aWWYR7GJFal6nJIFj3WzLc8OGcAf0i+428nK8UaG+XXVzVzlMTyXjQlo3WV5cMihx3+RNLjeZrY0LD4fB6Zi5qkpTZY6IjIzdU2HgZSd0drTXxCM1z5om5tM0gnwaM2YP3/mVauLMSASeoKKmkm6p/XeWDV1JRkeB1e/Xqoqe4N4cMw6g543Q2TEFV5sQkj2XTfEVNhTVMvKpz9JaxmntmDY/sN+zMY7yDqwOVhMfhdKM2rcYdmYs23OMeBU4Y401kFpf/TsNNUDcJ8ZCeXjUFFE1U9PDbWX6RvR3AyNE6bILbp0PTpsz5oPANRNupr6d+zuyR4E0jJ2f3XzbBidlYpWDBwqka2LoTcjdMQxPcb+DsD12nRjpr4Ol6fWfvn2pxZCI4O2DcS5WQ6ZEuSkQcla7vpCveM3f5xY9VXy2+VIOBC7ZMs788A1TZQdPfi3r8OryHluLCoe+Co2rZj5syUHJ/67DoSFDMD/mRwyLclIhE7aB5N1Z2v44+PnLwrDi3YV1NiHjzoBnjXAT7JgDRi5z8zHPt+XnOskrUBlGl2/ApA6kv5owYEDlgyEmmh6NsCwcD/0VR7AWYlhk0857Lgind27VSbeBVzIOHBYseb98fW/cdSz/ddOTqfdOsjmGVb0WtxdgFAz3QLeBwRG0jLbKVlbORGtANVHMXYyVlgy5237Xdt0fdPqq7Tfk8VCAjJ2VErJjchd1YwaDajg4h7Z83CpzsN3RutoZniA/qvqcNolXEjuGmZxaADImaf+K9e3dXvfziinZOf2rzk8SO5q0fRHS6zZ9idmYOELd+Wx4WO3lYKWOWpZqUD81qJhoqWNTZcTFsV2tDKtCvvRdNc7uyol9U9NIdL4nafkHOZlQygUC3Hjpl4IdtaHs18Z7Rb8dXhBuhdaPi5eYJp15zFTU8I/XBgzKPXiGKs9sJRHUXX5u8gpSGn598QVLy6D97kkfyitFoypedfd9jyHBrTTJO2W7a9uPuOfPQ6hM55p5OWLSrGl3fZcKkoVlXlw8G1eOXJdTJByf0NOrYnhp0m79kYOOhOSDIrxtO0C0csV4v3WXwFLVbmMxFjtmiFL1xqO2PW0si2aSLn+bxCWipRQ7/rTjq2FQPJYRu3j1IJ+nQlOjVD3nadsN+Ccu9sQJNTOTkzLDVk8KMSURVn0n7Z7tcnt4vsv/UDXkSulbHZZAoKva+bmymgbM1KAljO7uWFmZ4uHcHS6GyvqUrsXn3jFGHk3647vUnIJBUAwePzr08G21Nh1/QmL/Qhy8oqv/uIkocgerdf3SI6ONiUNciI6fvlI5ZPsoMdY0IGg+z0HAPjkjo5Gjdfp8bvJpN+KqlvYu2oJk8ZMll454jAu20QVtEINI09fRMDDW0UC+iyvZenmSilZ2FRodW8YfgVSx6LF4UXrl3BuhfDZq5k+A+rKer0R/9xo4YhK/9ze3IPNB/WfzFOTAc80+mpG3urly1cxY2Ioqc8tz710HuWnhV14hwpcdrB4/d9foHyyv+5uA4bLSMOSyGmqY+kdiJWmxubq6trVVXV8/LyxOJRCwW6+nTpxkZGePHjzc2Nsbj8VpaWqamphUVFWQy2dxctiuNnOas6/uPMUdsGG+JeW6TClgP967LNBw+YySoKP9CGC/Why+j9hn+jOh6enmIkexk6d2F21/wtcwDp04dYtD547nvTu661ei2aEYfbaXONHdj1rq1j1ynjuzriHbNIJC/iobqEpqK+reLcF+/frNk6Qr5AYK4u7sdPLBXfvANYrFEIJRoarb7rPeXIRULRRICEf1cLT8hEYtkPgbxRPJXb9JSsUCIuh3H4QgEglQqJRK+8SchlQhBQtFfeCKJSEBjlIj4sq2h8SQSHjwJh7qhkArFUhCJ7IngaRIE33r0FYlIgC7UkD8OIRII4HFS7Cx2XSFxErFAJPOIjiOSyN9O6AGvCF5Iit6BF4vEuNangdjAEVEWDQiEeQ4FbSCJBK53SM4SBEE/7omEEpALslMkCupjEUUi5QmkZOrXEZBEhPpbAeFAJoEXb02mhC8zkhPxVLyUL0LIZHCLVCgAVxAiFpsYix8EAjJDQX2sD0eQHtjdSA2CPALxCoWKCzFxRDKBhJcK+VI8BeQQ6v5FAO7HIiCQwEU0kEQEXg2HIxIoBKlAIPeGjccTSJQwPGKMHrSC5qSUKHN5IpWKUN+9ICqQcQSpSAwKFSRQIGwNgEjRtZ3gKdj7gXIEuYm9Hp4EMhorLCE4A5JIIoCrIGNl2d4qE2hGy+6VStHvJgS5RKHFJW2Ntg15/CDR4OFoycn8CreT0Vamgv+LBWLwFFlOklF3E1KQ+SSQ4a2BpRK0OFCJxiNAalplScKVLd4j4CgEBBQiiYIHl0QCIDjyMpKC+iiQFQKOQpMV+gAE6YP+F0WKpRS7Dt4QB94MTyQqpBHNWCB2qECjlQ971VZxB4BsIhLlGYzKpBQUFLF9XVMUeDJZFjVWNRAypb3NAZwVS/Ag1a1nFYqJoBBYij0ezS0QGDxddl4s4mMrC0EdQasE+NWhtkrRMsY8h4NXxIFLaIliV+TIwstdlAH9IBaDt8Mql1TER3dKx4HHAakHWUvEo4Gl4AT2Qmguolkj+80XSIBQgfwC0RFAePQNvsoPCtBPIK/ADzyBLL8LyKwYSysW5qs8A+TvLpUUnr7AHDXcBdRE7PxXxKAiyfMJEzmQYJBx3xQryDgxqOIENGlA1tsS3zEx6EkJpobAaTSzwJu2kwqAQrGCeICY4YEWVSh4kNdt6kpGq9SguajgBw6kBehhcE4etH0pyBUdJlYK2QcSh0NLARyA28Xo9Iv2yQOgGl4MXgnc1pYYCeo6HjyrXeQgQW23S6WNT56Vurna6espWI9QyQER4LFtNBSDA+of/Lbshc20zePdqW0S2gponkBK5QVDxoGHg9JgJR4Ysoyz6fFsZ5BdOJC9stYHST8z/1R5n6WLg1VBubepCrQgwF2ylxdm3NmxIsPiyJxBesrYwBCVUtC6obUT5C7QZVgw9MXEeHlla812cWnSjfvvCMNmjDRq7xSlrTajVQ+kGEf4xo2UTP5xhOrXkxakTjw6PUCLDlRmq4yhulaCqWL0ea2hQb621URUBWIqWRYAJKYk8erx24wxiybb6nQywsX0A9Z0yrIN5L1cz8tlVVSbvfPS66DBI7pbaQF9JOTLm/LOGu7v5MxXAUYLAa0V6HW0VyAFzY88vIx2ShKkRyQBN3yVAAAqxOjXdPS3opZvzQo0j+TFjEks1jh0bDVaX66dWgM5IcF1kG40OyXtaiQIBaKUFaKCWmuVcDRnQAZi1fOrUlWQMdAVAglsSw6qKLH3BfodnMPUIHpW3j9SKNk2MIWBZTz2WKEIqC3Q2KMCItcz2Om2trJNSBS1AdqdAzmD5hT6PLSsWmsH+ooy5YWFA8WEJ1O+ZgAGlrFfi0kIdBII39oZ7JCxbbQJG9bXAiluFTY56P1t3Qj0uDU8GhwcAdVOAM0BKm7yyNHSQL52PEA3RoqI6nP3bLppM2HSAE9jIPGKjVGbuMgyqP3D0TcFTf7XqoOBPQ7kDR6UHJY2rJn+2tZhyIpVITqsXNBn4jCJbwvb2nQqpAU8F8gY1gARW/NZsQRQsFcArwY6LWh5gcxFy/GrzIFS+Gb1GZoEIBloPrcKw9c+vKJIgsug/cP6YyBEW2LQtZCt6ZbXF/B0EIkUVJJvO/loLCBOWbr4AlHbu6Bpl78MWruBmKI1BO2IfSNjQA7RQQeata2Jx2IAUgCyvr1152uxoq9CkIJqoFivACBauV5qPcZ0C3oHULytKhSA5qNYSvqqiBT0GJY2rH5+bT4ArVKBph99daA42hr0r6DyjLZD6Ku3JQaNHNRe7E5Qk7FXQP2yt088isLt6ENAl0+uiNr1iOS6Au3XIyJ5ZUDzRq6lvvYFZYUIwrUT+/8oEomExWKVlpY2Nsr2oe8cKysrFRUVBoPxswYskK0nTpzgcrl8Pj8vL6+6utrLy0tdXR0Uoaura0REBJPJpFAoHQxYDQkHFpwVzlw50c1ARSaZbTQ9WdH3ifejXf1VBezC5yeWnXvL54toykojFu4Nc9KkEpsfLOz73nx87bMYgyG/znSuHHScO9T8zrMMuxEz5vSx5t/bveJmuhCMZ1j6not+ndHTEfuE2ApmwKJv2kZ9+NJ08coobTA6E1dcWXqEZ0crbraRGbC4dbkPTu44k1hHlnINei9dObqbgarw3cldl4u5+tlF70UcPJUSOX37MH9jWWLehd1f713TZsDC8xsTbxw5cimZRZayvcYemRhmri/7BACB/GH+AQYsyE8hN2D922lnwHos+/XX0RNpb8D6LwE1YP17UTRgQf4xCHPu7ivrMivYvIPdD/IXIq7LuPmF6e/lbdxhZkpniHjNNZnv9p0r7LvwlwDj9tvzf5+WBNSAtfnpAo+2fUIwUANWRcSq5aGdrnGRSnj1BZlPrseRuw/s382sw15dnSKo/rJny0l8j2H9uxgQRbx316+0uAwdHeX4Z9ccSEufb176Umfj0rHmHafy/gHE7LrSqsb3T28J3UcM8zP76a+wLW/3bt9WabNpQjdlClKR8iwuR3P01IEmsg0QIJC/H9WJ+xbHqS8aACQWV/Xl+ct0lVHTh5hCiYVA/sb8UQMWYfnypeBYKOBRacp4fCf9Bj6fz2azqVQqiFdLS0tDQ6OlpYXL5fr7+1tYWOjr65ubm5uamnI4HCKRqK7ergNA1NBoennt/IOkekZ9XlZ6Vo7UxElfNo2QVxB7Kd9oVB/r2ldXdsdwxq1av2jqmN5uGrePXhObuFjo4fOfXrpe7b/r+MYoDwt6c9qZY3dpvxw7NX+wkw7n/obt8V5LTq2Z9cvQSIu61xfSJAFu1koKn0Z5Ra8vviANmBPY9O4p3S7AWJXIy7h8ral7N+2i/GYtLy8nFXHxlSWjv5gv3Lr5twkDuwnub9uRoBvW06jhc+LduLKea3etmj0+wkv7yembAiMXS30CSEyF1YgQI3ZcXL6+VxdbHeXy2LVH3mot3Llt1oRB3rUXFu9KdOgZov8vWhIJ+W+Hy2omUajfGrBKSkqfv4iVHyCIgYF+34hw+cE3SKXoRvw0GpTC/yA8BDFBEMt/+58dgmjJUoB+v0EQnb/0zwBBvuco4p8M95ts/Ff/gWLSlj8c8s+hpbZZ39JUTxmoaPkZyF8On81XUlbS15bvmP9j2FUp9x/kug+O9LfS+RmH2zKkYgGfpOfuY6Ha/uO2WMAlaVvbWaHL4L9FLKh4eS5G7BnY299RNvvqdyEo6zlZ4orTPqSkZmblFKrY9h3S3/mbPdZ+Hgm7hatr693FROubz/J/AF7By/MPkpWMe/fvZfdH9DnF1M1WryYrISU1IzO7iWjYb3i0hebPZQQE8p9A2cTOtDjz1adP6ZlZDXi9qOGDLKHEQiB/b8AYViAQNDc3c7k/8jKnqalJoVB4PN7PzsAyNjbGVuhIGQzG5cuXk5KSVq5caW1tjc5gxOPBpby8vG+XEIJ2l1ldnJFeyKp8s+bwI57I2GdgyLBhY4IsVdEZWI+9H23p9njP/nzTqNmDPVVIOKmgOebgsSrLPiOiTF7+1vdJwI390dgq8JwLwROLtz1b7kPDIaLmvE/lNAdbff7Hw1uvp1flZ5gNu75ksIHK18TLZmAdfzHm3Z4dxIBpvwRTH0/e2bxglXP6gbul2AysynORE+Lm3TjZE1teLci7OHn07WG3zms92nWH5blgci9tOh7difnwsXLTsBH9zF4t7jADS3Bh2Mjq8ZcW9TFGbX78guNTRgtnPp/h8//ookD+h4EzsCAQCAQCgUAgEAgE8j/FH52B9bOL3vB4PJlMplAo4F90KTN2KAMcfjvwbgWvom/ZNTQ0dPiCS1euX72wzr76/ou4L01tu6WKRc28yqenV48eOmjgwIGDho3df+99o1Ak24lCg674lah1IywiuTnz7JKJw4ZMWvfZqu/Qnq6a35lxQqDSrPQMuTWNvLy3x0juIZYK5jkeh4FzNmn9Fk787kt4AAD/9ElEQVTW0NZEyhuxfY511OjYcmJ0CbqyElUqW7jcEWZNAffJ3plDQKIBv8y/XiTh8TvbBBkCgUAgEAgEAoFAIBAIBPL/42cNWG2QSCQzMzNXV1c6nf59u9U3kFVNzcysbGxDevbA1Ra1391Sr8+09SfOXUC5eOl2zNl50a7KP1iqXPH+2GNxz2WHL1y6cWhSgKGObEedTsARaWb2Go2MwpTYGzYh/gbtnXBJpdUNmMVKBg7nYyhfgtOKSFjd3FAvP+gIkUIfuOQYlmjA5TuPY2f5K27RDoFAIBAIBAKBQCAQCAQC+Wv4wwYsZWXlqKioxYsXGxnJd/f7AUmH+s49/IqhsDWpSKKqo22mJJtLBSDTbHQlgrp6IZ5Kp9OpSMv1PYeuxhf/YC4Th9HANbPyMFYF4cnChozPefUNrVsGdYSgoaVeVXjj2GWjHl767VwHGNoF0xLyCpnoxiMSfumrFx9VnC2wCVnlxWVNbHQPMCG3pbFeYKytTunEmmZoHaKcW1GNJ9NAMkiSz3v6DnpY+tPmPAjkH4JUwK5nsOU7Bv0LEbJaeOgzRNy62hbBv/xx/yTEAhaD0SLfKuYrYnYLV76tCAQCgUAgEAgEAoH8D/BTBiyhUNjc3Nz0Q3A4HJnc0YWWa/Ry09o3Z89fvivj3oNsMdkj1E2jzZseUa3bgF+Mqt8cuXjt9p27N25fYShbBrma/mCfFbqhQzfah+Pn7ty9c+fGnfuZtQ2E0pJqgbDTkZy6qZOtgNTo6++r396Bn1aPifNCcy7uOHX97t0r+08l0qduGW6BXWHlPbp8+tadO3dvXT/FMvUJdjdrs7YpoB7+60r79AvHT98Er3Vi/0XulI29ZfdDIP9FsDPvztx2q4zzr10e25BxctfBRNRrX+nTSWNOpPJEsvMQQP2Xq9s3HStskR/KYFe82r3rQRUXLluGQCAQCAQCgUAg/yv8/i6EEomEw+HweDzuD1FRUVFVVe1gwyKpGLu6mBG4zTwxDkAgU716DHXWRS1CBLqGsbmVnZEaWVnPxclIyuVIpAhV1SQwvJeZBhFB8HRNEzMrO30VLEkkZX0Lc0cbXSoOQWjarg42FBFXguDoGqbBvcO9bMzNrYxUSF8Tj6epm9jaOtrqUslKxnpm3r4eVjrKeByOoqxhaGZppKdOwiMaVt0dTElMJh9H0fYbPLanrRIOwVNVNFx69LKn8FskYrq2TVhkuLEqXp4YazsDNZq6rp6lub46lUSkG9raGYlYTBEOp+oYPa6PAw1uUAT5s/xtdyEUVH+5lyENDXTWaL/v+F9L3tVZ1wShA7tbkJpyrsQ0BQ73NVKozv/jsKs+v8vguXX311JwCViTdPZkJqFXiLs6zCgIBAKBQCAQCATyz+Sv34UQxCgSicC/8uPvQCAQwPAbj//DaxIhEMjfdhdCVsqlidfEC4Nrdp3+KJWq+g+ePDbaS40I9II49/nBVScTsFBOk/YuDdVgx1y8XGMaMjzYlk5AECH75Y3bdUb+/QMtKUjBqV9WPAU6xDjgt3mj3Y3UFN6TnXho4fbb7ypFVv1Hz5rsz5g4t2DFVp2dm2PANfdBv07t100dtXiLihPuHtp3vRT8dB57ZHkfkFno3W2IWuKvHD/74D02USl8y5Wx8v1Qi+6PX3OVyxcBpRc8atrIPl1UiEjqpYm3pdEa6RcTi0CI0DXnRpUfHXciHkG6jj0wOVRbCZ2t2ZT1YP+xC5lV4KfrnMNL/TTQyNoQ1uWciE/RKEx48qkGiVp/ephNfcrlXSfuFtYjeLz7/MOLvdTkIfOvjl1xG/X55z549tQof/AuEj7rxbkNJ18Ug5Mu43Yu622Ew4nyY898YtFL7r5I4QtGbzzfR7f4+o6D9zPKBAjSs19YcUrT2GULbdWxGBFJ9Zcne7dtjS0mGhkEz9gWWXT0sceseZ5GaDbxv1xYcg0/7RfjK3GNEZZFe88li8TKAVHTx430UMZuZtUm75296wv4ZTdk97L+Bp0tkIZAIBAIBAKBQCCQfwN//S6EYFBNIpGw/QZ/BIFAgNYrCOS/kPSzc1O9Dh85smFer+w3d9PKGiUIwv98dOVF4aI9xwCLgpLXDTucT6LoEJrzPmazuGJwk5DHzKr5SNVUIyMFJyOnX/ObB0KuDWXumrnnXRNXwRxO9xq/fVFvkkHw+Ckj/DVRE/rDuafJ248d2zqnb8mNm+8qGkB0nIbkg/tfus/dCiJZoLn3l6gTJbK7ZUglZclXn+dTZu9E0zPP++Rv215xwPnSJ2MWve6xaDc4uW1BSPbl028L60Bs7PLU+EfPHEftO7ZtvGnNpanhUZnOO4/tXuibcW7rvUKRRMpvKj5z8IZBryUHwJ2zaavGD3tZLnuSHKmQW/300jNS1KY9R/dFW7IrPh4+8NJh6OqDx44dnE5cPX1SUjUIxXq1ddjkhFDwLsf2LtdOPHn6VZFAjCQdjL6Sbb1yH3jDsS27xq99BjS1lMeouX7guc70dYcOHQrRZzw/eSSeErB+7xHwNhX7jrd7WQSv69BzwlB/PY+odft/7aZjQqClpRVWyVZdZsadaFA31ERayl4enntXbc3+w/u3/Mp8ffDu2yIBej3r4NgN4lFrQIoWW9wa2/dANvSiBYFAIBAIBAKBQP4hQJMTBAL5IbiwHZN91dXUrO3dLSmSz4VNAgmS8+mhXvRAdy0SIhVZuPXic/JKGqlWXUwb6tNLmRwpgrAbU9jFOrZGmg3PrpxlR+ye5a2qqmrXZ1x/nYwLMWUKZhMciaZMp+DwZBqNKttQ1G3+/AEmqqpmrgE+RvUpmU0isaT4wWW2TVSfrmYgEu/pe8K5F+7Fo1NHW5Ey6xgNRF2aElVZRdV3ftzVRcF0BCnPfScO6zPYVotGFCtrGdNUyMV1PDHqDZ1sqhfq4aSrauoX2g0ncp89roeRqoGjr6vSh4pKiVTakP24Qc0zxN9NGzzPf87yoObnrz7xZI9qQ+oZFeyko62mQpaWpr4SWQX08HDQUlVV7zZnpkfd66QMfkPKiziL2QuHgXdR1XOZsOPE3F4W5Lp7l2MoQ2ZPBA9XNQtfssj39eazeajFD5H2jOjroKumqiJsLE2sF0ZE+Znoqauq+o5bE9FhYh6eSKZSSHgiRVmFRqPQrU2d8zIKGQIEEaU+uYz4dvNUAjfgHGfMHGCpoa5jbte7u11qQhqDJaq5fSSWPmhSpD1IkfvYdYNxN04/apBHCoFAIBAIBAKBQCB/b6ABCwKB/BAnQ/2vjpbkthTnQbv7qxTeObF1+col607FiTCzkJaFmyWz/k1mo0giyLh7vda6h7EG+8vHz0I3SsXL2BcomQITweea2h8uSTY01cGegkMfhgVkfPqQwlNlfMKieBFbQXaXZNcqTDHF4Q09Ag2yL63csO/eo+cvYmNLWehpY/8pv7qQEt+8PLF85KLtp1Lz67DQCELEU2x1ldBfqsZmeJy5qSp2GsHhpAj6v+qMzCoOkvlB/rx6xJld2NBxTba5prYKBShQqVhUkVNSz+amvsNCv3xVL7JjlTfV52d8ohnZ6Mp1LA4FQWpLv+C7GcleEEE03PxcRXfT0dWEiIOeFpkA8lnKZdeRScbGmhqyO5WMrK2xH51DpFg7OxKq8muauC3xN+5p9unurIKet3fxMKRi6ywpJvZ6DeQmnqgh+U2yyB6Xhb3Vi9hikI2fymvQwBAIBAKBQCAQCATytwcasCAQyB+F8/nyut1Ps4WaPhMXbN0xpw+JgGkSNfNebqIPiaktjJRX8RUugS4yv0sIt7m+FaLdL7ODrfDfePv6HaQSPrNJHkV9vUbXuUNdteSXUHDqJt7TN60dG2DCZ5a/PLpk6/5HlTxhyZuL66+9rayp0++xesvquT4O+vLgv4+Ex21plD+tXmzoPzjcni6/1CliHru5QR68gWLRrW+gFepynYRapDqCIxAU3h6HM1fFbGltSCUSKTYnSwYOL8vc74HXt+liQmLlluU8uxRv2bevvTzT25BwuQIB6oYLO+Aw5Mmsr6d5zpnVzUB+AQKBQCAQCAQCgUD+3kADFgQC+aNUJt8pjBw+cdiwCDczjYrMOIkEnYGFIDSnAF/Wp+S7d+8lt4R0tVMGZ3R0CXgVu/ChwzD62UmyaprFf9Dxkqq+EdHAxm+ALI5h4bqVLxo4HUxDeHVT197R4OqoBdtWaL+5UNjEyk7I9wyIBk8e0M+XyqpgNrZ3ZPU9cIiylr6WmWuf1uf5aFVmNHG/pytxOLySpp6ujXffgVjooUOc1aryW3jK6pr4xpK8xvbvqmVgK06uaF2315Kdko13NdGWH2LgaMo6YqS6urlFlqecqoJC7Mf3wKvou5myM5IeJWVY9elpK9+JozA3s5aPzV8TNpQzbNT06RRNQyMcTce1H5bMYcP6mtS9rGZCJ+4QCAQCgUAgEAjknwE0YEEgkD+Khra15H1CCrqqrjjmt/MlQnFyZT16gWLfNUKSevrYU2FUH2t0WzyCw4glgz4dGn8+BxxwMp8euEFwcuy4heDvQfQatUQQc+ZpVhM4YMTu3XLPytFOYUaUVJwds2/Foed1qKNyIpKbnErubqpHVTcif0p4Xy8SI0JWQuyjNzmZVQ1sye8bz3DG/gP1S24/f4c5Pq9/enzfM2Mry+9aeggkh4AQwofrcekVQgSR1D65dPqtoakJ2Tpksk/2rt2PMGddTc83/rb6QipPp++QwMrrR66W8cC5hL2bn9rPHGrVPmolLWMXuuDhk8/NXAmCZF1ae691+tR3wNPsXWzyXr6Is+sWYtG6kyzn465Dj+vFEn5j5cu8MhdvZ3UqyXXGDs8Xuw+/QfdWbIk/ufaaiZd7x/laEAgEAoFAIBAIBPL3BBqwIBDId8HhSVQKES+zN+HwZAqZhB5pRe88aHzlt96BgYFjEqdvnBumTquuxgw1BKseQ1TIFNLQYBeZciFQ3eY+3eN/YgoI22fay6jVEwP1lTvYr1wGL9d7uGrehqNFLCKVRibI7Vt4EoVKxh6ubhI6c3yXG1P7g0j6rabteDTXnqQQB45gFzzUquXWoFBwPbD/eu6cE1NN8TSfyfOH1z4YExYS2HPw8zKXCeHe3DqmRCIlkOnUVq9eeBKNTpalFEcgUegk1JhE13OcPKVn0uGxaHwD19ttvhVhRWyXZpAV5LZ04tStus2c5PJw0y89AwNDhm11WXsu2JSII2hFrbt1wGp/FJaoS2S/qf2cqGRqyG8P+6g+HtkLnFtMX3Zr+yAjkBQ8EeSZfGUhjqIdNW2afd75ob2DAwOnUiZNs6eQ5UXQiknX6MDa5xP6hJ7MkIA7VK0cXKjKfqEBel9XJwZN8U4Z1iskbMQCxGNahIcxeAEizW/B2Tlly4aBBEUuYa67v8AD9eKFVL3eOfZwDIMr28kQAoFAIBAIBAKBQP6O4DhsdNjJYTHUNPWJxNav9xAI5N9IQ3UJTUUd8/Ldjtev3yxZukJ+gCDu7m4HD+yVH3yDWCwRCCWampryY8j/DPy8u5O3pv2yYn4fc3QHQk7Wg9krUkcenB2sr9JRpCAQCAQCgUAgEAjk74FEImGxWKWlpY2NCpt0fYOVlZWKigqDwYAzsCAQCOSfilQsyIq7svN6ivuQyCAjGjRXQSAQCAQCgUAgkP9WoAELAoFA/qngcAQdc5fQqFHjA53pJLk+p5h2XbBmpJsmHdqzIBAIBAKBQCAQyH8Nv7+EkMFg5Ofn02g0Qmc7wreBw+G0tLS0tdvtpwWBQH4GuIQQAoFAIBAIBAKBQCD/U/z1SwhFIhGPxyORSNQfAp7KZDLl90AgEAgEAoFAIBAIBAKBQCB/Eb9vwCKRSHp6emZmZuYYRkZGIpGopqZGW1tbdkaGiorKt/NHIBAIBAKBQCAQCAQCgUAgkP8nf9gHFpfLTUhIuHz5cn19vfzUD+E1FDy/fVLGmXMXcppazxfGnXuey5cf/aUw8m5cfZ7VLJYfIi3pt6+fOZlYL5UfI9zSVxfPfahpO26HoPLztUuJVSKJ/BgCgUAgEAgEAoFAIBAIBPIf5Q8bsCQSCZPJrKurEwqFUmnnNqA2BJzKG2eOZ7HVLG1QTJQqruw+kFYlAJcIKnpWBqo/8qr1pxFWJZ07FFsolB/Wph09e3z/gQ2xJfLUcrKf7TuSyqJ0nnh+WfLZk68roAELAoFAIBAIBAKBQCAQCOTvwc8asJhM5ocPH969ewf+LSoqqq+vT01NBYfJycn5+flcLlcerj288uTicrOwyOjgQJQeEROdKcUv3+ZwEISkY9/NSZ8oD/iXouUU7Ca4lZgjO+JUllQFTFszsOnS63zZmZqCxAYnV3tVuOARAoFAIBAIBAKBQCAQCOQfwM8asOrq6m7evHn58mXw78ePH4uLi+/fv3/lypVr167Fx8c3Nzd3OhuLX5mfh9CoFKLMVoSnaUcv3jxjgBMdQRjP14YsftCCnWcmHx8QHuzn59cretjrCuwU0vxoacjuSxdH+/nNPfygLvVK7yV3r+7094sYe+ZNkQhpebo6ops/uMPPb9rW5DKW7B45eE3/YG9ObgEDPeBnf0mz1jd2d/Fj5hRg4SqTYxiuAX46qMcuVvzBtdFYNAEL7qLbMbZS/GgJdnrs6X/ROkcIBAKBQCAQCAQCgUAgEMjP8bMGLKlUym9FJBJJJBKhUCg7BD/AoTxce5S6BJp+ObNoxb6kjKKysrLyimYJkUQiog+VioU8gViKSBkpd347UPDLztvxCYmX1g+4t2ldUjEbnBcL+fduVix5lrhneqQOVcR/u/uq7pnEh2fHddN4uXnOPv01r98mJL5+uMa+9vS1Nw2cNo9XAJymha1q0pOEGgQRN5dkGnraGusF9PZOevalEUEY1QVcx+CuBnhEnB9342SW+tpbLxITE4+7nJg67GiJQGaGe3zoQ8iTxMSHpwenH9//IL0aJBQCgUAgEAgEAoFAIBAIBPIf4WcNWObm5uvXr9++fTv4Nzo62t3dffHixeBwy5Yto0aN0tfX73QLQrqm56x9G8N1OK/Orx8yaMCgwcuOP3ieU6ew3lDU/PZlim5QZG8rdTwO0bTp5WtM+JJRwsUMYqZDhzkpY8FQAub2t0H/K+AQDQetG9gFYRc+v/Uou4GZ39IkECsasBDEOmCEYVpeCZ9XkZOAwxnq0wnaLi5mKV+Kmezy7HQdU3tdkkTY8uHNe7deve0N6OAOu9GHQtSfxWdi07B0QtfNC1NFEA37kCHd8DFv8vnQJRYEAoFAIBAIBAKBQCAQyH+InzVgEQgEJSUlZWVlOp1OoVCIRCL4Ac4AqFQqHv+9eAh6jt0mLFmyZPnqzZu3rFkeVnV/z83YTKZIfhkR8CpbalPjLq5ftRSEWrZ606NPRS1cvhizF5lpqGKBZGhqyoxZVC0D7ZJ7+9csXbn+YjZfhU4hdPJwPb9Iu/fJaRXVZTr2BhYaKnjEwL+fe1rsh8z8PG1XC2MySSphVZZkxD84uho8GDx62YE3XHEjh4febWppqSqLVMnQhlbLZ0p+z109BAKBQCAQCAQCgUAgEAjkX8TPGrDaIJFIRkZGDg4ONBqt01lXnaNi1qNnaHhExICeXryS3JZ2bqXUnIMHjJ80GWXK9OVbVo3p5aD0g+0Jaz4fvZav1WPElNmrNs4b5udipkSSX1GAbNWlS23sp/T8FlWSMZ2KRqdl7aFVnpGVruFpbkomYS+urOMTOQJ7MHj0lDXr9o1w00bPf4XfUC8Utu5nCIFAIBAIBAKBQCAQCAQC+feD47DRRXMcFkNNU59IJMvOKtLc3FxbW2tqakqhUMChVCoVi8USiYREIikasHJzc8lksrm5ufwYI35/+EPNTatGuqN3AqTCzIdnnxWbj5wcSni5ou9j70fbusfv2/BZd9CsYd3UwMP5jOtHLnC79BnWQ/vZwr7JvR6s66WB3phzIXhi7YHX85zxOE76zamXmpcvHmGvRkWEjQ/3rttR53NxxWADlfaJF6ds6zG/LOyXbr16D/Y1JSIIrznn+qZlj8u6DV7yS1QXA5yAdXX7WIbv1smh1iSQNEnd1fUL1Ycf6cY4N3xFy7r78zyp4KaGh8tWPDWfuGUCOPppax0E8gdpqC6hqah/axF+/frNkqUr5AcI4u7udvDAXvnBN4B6KRBKNDU15cd/R24gyBv5z38TSxFEX/4T8uc5hiAZ8p//biIRJEz2i4EgD2W//joCEMRU/hMCgUAgEAgEAoH8W5FIJCwWq7S0tLGxUX6qM6ysrFRUVBgMxk/NwAKRikQiIQb4IZVKwUi77YwMEOzb4XeXPpPqn527GZ9bi1FdWZ5Slm4c6K7dZmsiafaIjmp+efNSUm5VTW1eVmxumdDDwVRu8OoMupaBVtXdS3El1TU1uWmJse/fs8oqGoSijmv8CG4+4eykrGwNDTUidoJI0hFLKnI1CDa66uAMgUwPihiVevPa65QikLbsS9se1/X3sKNh9z5dtOxqXm1tzpuYpxWa/XpbkaH1CgL5CwCKgvfv/YOLf/8SBN9k7L/tr23BOVqWQID+2j/o3RACgUAgEAgEAvmnQFi+fCn4j1DAo9KU8fhOVu6JRCIGg9HS0tL0Q+h0uoaGhmyWVhsULYdurpppT649ef0O8Ckty2/0plBL1Gm6hNtYRzDr3sWQrmkR4ER8+/jhm7eJWaX8PlNmuhuCSCSc+lqyVXdHPczWJWRWtKh2DbJWxeEQFZMgB42PLx/FJyTl1uN6R0caSyjmng46VFIHIxMJwZN17YN93GRzs/B4PJGspKrn4OdkTifjEQSnamBhS2p49fgRSF1GY9DS7f30wIP5LXW6vZYENZ4+G5PWoDZk5gR/c80/vNISAvkjcFnNJAr1WxNwSUnp8xex8gMEMTDQ7xsRLj/4BnR2pERKo2FG2L8CCach9UNSIVfZQIOOb0tbS8nz10mNFGNDVZll+A+RjiDF8p9/FVzW21yJqe73EhOMICryn39LhHVZ7zJ5ukZyO/vfAk5t0rt3qV8ym2mmrelKRpBa8B+pUJTxrvxpXG1aWmNaGmLUhY5q8/8nAt7HfKGuBhGP7/Q7gT2CYNt3oNYsSUpZalZBg5qWFrGd78Omyqt3WQbOKt9JjbAsqVpopErvJH5zVnnL2wy+jqES2ij8reAzviTWNpNVNJS/1QzfIOXWZNZUMWmqGgRCY8XzF2I9O5ripGQBsy7lCxOvTFei/H5kfwZxfe77+PepPHUrXfp/cYMpaa7IK6rkqKirYdspd0TCZ9U01OMoKuQfuEH4Hbil794lpX7JbaaaGan9+WggP41UxK+vLReR1TFvE/9OBOUfnr75nJunQFFpuZKeRYcVBT9E3FCQWdIkVVNT7swhrBxmcWYdSUP1b6flvk9T9ot3zfrmmiSQTdXpz99+KCgqFool9XXfrX0QCAQC+YcCxrACgUAkEhEIBDCS/R6qqqpEIpHH4/3+EkKxWAzCgXjlx9+BRCKBGMFT5ccQCOSn+XsuIRSz62IvrDnx3nT2+rndDGS2acb7vZsX5OpuWTTD3/xPWMouI8gr+c+/BuHno69GNrhkLvveOsE1CGIg//m3RFiTnlio7ONnTpWf+I/Dy713+uA7vq+rqYVvuJ+ZrJQPIMgXBGm5MjXtnZmanR4JDCpaPtQnU4mLl3Z108WC/EkkBY9TJn3UuLPATI3a6aAkGkHkRtsmRHTkzppj8arTl87W01TMsMby8w9w4WOMOvgwlMHMejl+FGd+Ul//TtwlBhXd+zDznv7B/QEWf5nl9y+i4cv6WTlaE6MmhVB+f9gp5VR9qW+mGVhZk0ifHvYcbXwqs4uZ/BpKc37i+gPsiBlBwbYyD5B/MfyK62vPvqm/X+2058wc37/ArPk3RcIoyylvoVvZmdG+NTlLJTVp926+40QMH2GuuAPNH6E5/8HWA4kW3q46lj4RfuZ/wI4B+bM0pt6/mIwbNCYS/Xj6b6Xp3rw++0njZ/p/bb+IFJp7995GXzfg/l24yad2v8V1mzAiSP176W/M3LXxssmMxYOtlP8l5ut/BY0Zjz+SAsNs6dzi2xtWx2r37WWnbGFhiUioVnbmndQ+CAQCgfxjkS0hlB/8Hj+1hLBt/8EfQ6FQoPUKAvlvgqCkE/TL5O4t77ceecHATNjcgnfnXrdEjxrZVW7X+I8jLv5cU/JPXiZI0nMO/BtZrwCimsJyso5LRFR0q/VKTvqZZ9tYGpOmOEyZaD9xov2sTa5+LTk7d1b9aLX67yOpLWgs4gj/f0v5NI1Hf8d6BeBVFMUXffcbjKoGjfBfMBjC0Q26mNrbkDpORP430Zj7Nk5AGdo/vOTu3RSG/OR/I3h1Ewdnp86sVyhSdkNpddXP9sA6hVtTWELS7o5WP2i9+jdRk5dUTdbX+Hdbr+SoOPeIViAy/A9Zr34OduWnIq5QLD/6Z6Dp1CfMFjWFC+qzMqrNfCOiIiKcHeydnaD1CgKBQP7XgdNwIRDIdyGrdpm8tG9L3LYbGVJEUPv8eoy024Axrjp4nLQ6/f7MYBk7UgWyrnHD41VzDz0vxawRkrL312ftOJXfwMMuKVBdOlbvnLb2Oe3ur+9mccGd1bdfu238MjnwnPbU9MImNKp7K7AA2jH74tittg3xp3Nvvayx80aXht5sRhDWtX7PZp3lcjc98Q/LrwBBGqsXuV3TAwFsbyyL7XQY2fJsbVSPHliq5x/8Us2Rn1ak7vEc9PKIvTGPj48YdugDFxEwY44eOv00V/YmrPwb6+atTm/ADpCc/T1D0OCjV8cVNKAplUry4k4s2bxq0sjg4DmXsh8sGzLyYpUsLNL8dHXE4PM58iMM5rsjMxfHgMiY744OXHnn070laGzBow48zeF0Nt54u0uW+uBND/P4aABx0dvLhw4cOjRhQh9wNrT3nHtfF2lmHu+FhQXvksHuLDZm3vXJWIjgmSeL2QJEKsp7cXbflWdxV1b1D9/9RdGsVFu2awFj1GwHR2356g2ShsrEyWELV+qpg4yP/Wi9O//M6HPavo+OfOQiCOOo01VdtCBur7nXJMDCA6riMwLRYkX/trwRgsSnX0z7bXFJ2e54a6PUT+BpPPb5X5/ZYAHM9tTJb/t90l9Ymr1KkYL7S87NWGOtPUtbe56Z5cc8BCl/vXfIvMRaxr0o0+0XMhFm1uMBwfO10QArfU+jZaipr0xy1NQmAImt/3Tm3hDz80Ho36sMhXeXI6x4uv5Wf/Tq7fvlXw4HfEwEQleYMNr/2QeZIPEKr864vveWACsYQfWnN/MCZbG9/CLLfXb28SEv7py9E2J9ZXi3hxtmPb70nIPljoRT93njsqQXuW151UpaXD+XC0HmlyeMyC+SPaXh/QrHuMQm7DdScrH7xSU3mhFxzdt9j89dYbLaF3Pe1WsR9ueDbG/PP1zTViGk4vq4XVexhJ3f+UQsRk17vMKnz84ei1/hfTHE/PbFdKQxI35hhCzx19Y//j2TDK/wYwFNx8Y2oP8QbtyrFHRadyfk3+jft3dwcK9Z88+c3bH/8usivgSpebhy6qFEIDEo2Rd6hy2NkxlEWz7tHDmoJ5DMvgO3varETgGBPtV32Y29K4KDx224undk5LLrDRKZXbL23oJpy6/mijoWWtZ2mXgHL3lW2IBljSg/9txE+cndmbLbqxLnTj6U8OZQaChal2dsOVXCRE8Dyl9skwUNnn2+gi8CMpDz9PShYw/r0BQzbi3E6n5w8Lo7XzgihP/5yLiVl548PD1m541qprBVkwCWvyxjfCtPIm7TRfAuGLsTmiRSaUNB3K69l3Lirk6ODj/0GVSQdsTtkAfe8qQI07hobT105NihsWNBtgb3ilj8sEQWEpB2JBQL+11Nwsi6Ks+HWadLOdizWor2n7pyfO+ovuHBvVc8as0DlMzjvX858nzvXNkN2z5zha93YopoyZmCVg3fUvBq1STsenDwcbnAc98d+/XYnatLevYcMHrKu2qgAj9sHz4AzbWoIXvfturFjuTsC0GDzN13PeHSnP5HEkWgmDg1Z7ZuPvgsF20wgJJOubBx7cFCTNCyTkZgSRmy7frHFsxjnoBdfG774lsXt00YDDJr/7Lw1UmtRlXGyy29wg4VyI8AzU9W9pmy69nzoweuPsc0fP3TBbIWYtHRrFpMMMWC99cP7T15effMMb2C5z+oFLw/vWrryZirS2dFgmAHU8Ts+gsbxoGfc86n8TF3rIKKTxtmD0UjCQ4+2Ykm+Tma3q6N7NPaWN1pbawkFZ9vT8dOBgfvTPtqlCq9OGoIWuSRQ3a/aZexgqrUTdsPZpe8PjCp79qnaO2qSTw8GUtdz7BlCXJFUnrhlw0x9w8GB4cv2Hb//YM1w4+8+HSkD5YT404+ys64OQWtu70jlz8uld2gADf5xNx+qAgG9/9lXCL28Pwro3sf+SwXkonbP1e1yCoqEJPXu1cNQs8GR6x6rCBjuUfCZBI7/WpiMaoG04+jTWdD+rq1u+6W1d/4re/AjU8+Pz9z6OgDWbFwi25Pw24IXn+3AVQ/FFHe8yMTomVngy/nYueQsstjhx96L9cxEAgEAvkvABqwIBDID8BT3McdHqt05dc9Lz6/eVylNizaS5NO4BVcWrL0uvf2q7GxsUcnJf8asPWLEHRQJUIOm9dq9ZCI+CwuTywfYcoRp2YZeL/2uD+qtnb0p43KBw5nZzSKxDxB6Yn8ngeH1x52tlTDvV5zemGMz/va0bVJLld+vbP8MU+CSIte5yxPpRyO+wXcWPTcC9n85k4WZcidsP1jaLSlvd4+sTZoql/7S1LVlOCSqtEFr7rXnXh79E0Lmqg2pC3PN03borni2fPY2MeXZ2tmHL2e3ALiVkBceW/2gM2m6+7EPliv+fLq2Zw8Ftoxlgp4PJ5Q7k1cKuZzWBww6peKsvaF/vpw+D6QCVdmGpyZu+VFeTN4oJhREptHGLvhbuyeX+x9u5s3Xf1Sgj5FWvvu8QtWuKetLB4ZUhGXxRGAy1IhryVu129VI2Jjnx5b6vvm3r28Rnb7vKu9MTd4W9K4C+B551YWnJ25La4e5IxYyE84/wY/duXt57EPN/ctvLohoRKcFqUeiZh2Keo4CHx1Yc2DlVseFvDbvatU+GFP75kXgnfdj419sME+fsKiixUigk3ImFnDw4KGr739cK6LwmIzSXnLVbZ7D592fqqUuhq6KuNBIKlQ1LgmPnHw4NrEPlNcBScCX60b5F9WNbowtlvtwcT9Mc08KSIpyZs3MWftx9GgBLPO22zvE3u7guA8osvWLWYmc7rllrq6S8Vvz6Y+EOjGZI2srR2yKe1x8IrS5nZp/h5iYWOjUCyuf3vm+ifVMa8K99fWbjw7/enCnTXq3Wdf3eWnqx51t3jhEL1369a2BP62vqwWBIjut+PJ5VQhzibwxq+OKmR+U+r7azH2q5NHvSwcdXBZ1bLFee3sMNKW3EcfYkoctyaNePneJCn4/dVmETp6FAuZza2biADRYPF5fPBLwmvMPLGb5bo2+mnhqBuHGHNtX76sBSIj5raU73pqeD5z2KWXrl31W/LSBWx01Cxg5Vewy3VNvm5wIoN9Zod0ZdyIFzk9hjh+PrK3pg5ELhGym4Stki3mM/hsAYhZIuQKeXyFiWZSccG920u3qK1IGPUizTdahfXxo+yCoOB07IGXrifSR7385MJffv7XUw1i9H7B4wMVtgeHPimIHmycffY803P5wGeFo14mm/CWfX5WJLu3U6Rsxucyrr6TlbKya8RYYnzsm29LTVT4aOSys0HLr754dneEZ+7ha6/rhKhqkAjYLG6rpUbMa25mg7yUMnOOrdxb1XtVzLMXMec3Ce+uvphQhL6xiFcdd6S629nYU8uH9o2WJLyOq0QH8JLyrIe1ao7OOorSKa15PDdoumT1bVAD7u92u7jkYgpb0Jh2bvWxT/0O3gQnD4+LnR2yOxc8D+Qo6+GiG5oXHz2NuXrIpOD1q08FIKOln/dO2CPcdw+NYK3Z04mn0kASxKguEEikTQ8WRh+xRet+7MX19fdvxhQxyW5TT60b0Sti3Nn5g/S5L+ZErfM8jF4/uwR/9FhMjdzK34q4+vycgUm4JTdAiOO/vlwbtTuZr2kVOG/2CLugoUdvx0xzV1jxKq69Pidwz6dJF9HolmUdn7ztTZOs7r85HUeasv7u89h768Jyrm1Prsbq/qHec24MPAkCX5lTcv23rU+K209xlAre7+o772rvvaDu319v/XLMwotVaL5LuFkPTjUOOnv96aP1fRR9B4p5jPI7J6ymxsTe2d5L/dmU4B4JHrdiH56ZJI3bdSONK5TymjL3rTqsF7k/Bjz04Jirc0OuZKExCnmsS7vju517fPPsEW965qGle2oj1z969uLBqdVNN9ZdSy6VV51WxDVPF/X+tWnxtdjHV0PYr1fsSvC1t8bjcEIuq4FItjJWp2AT/VvKKliqzppKDTFrBs640PtIbOyjc4tanjx4kV0N1LSIX138rCKLaL3xTGzs4lB9TmwJqHzgtUU5l7bFuc0eZIXGIUOt15ot/ZQNN145NbanFe7zyaChWzSWgzK5s1qn8MTl5Ga+RCoRNzAy4r80Bc/b9TB2Z4SepLQ2IftdgUG/hTevLfW4MDX0l9mqAw7EnlpQfvXZJ65QwmXcOn1dM3T1Q5AVB0Zdmbs4vqH9S7ZHwmM1K9DCRPW0tOn9pmk7NJZfRRurS3s00l/ceIcafLkF17ZsfTrkBBr37VWC3yKPF2KRvDn6UnX5oUcvYs/P9Xh/53SmwhPJBq5LF0y3N+s+8/iDVWEazYWv9x1NC19y4Wls7MOtxlumj35TjuoxPvPNxi2iY7ExOxZF6uI4zKvLL+gff/H04bYpVjdXjzvYPOnqvRf3D4xhnd/6skDRGCTMvH9wZ53vkWtPQJL2jHO/c+VRDR+NrvnUjIP6aMnsDm1eveFcPlMAxCHr8dVjRbprr6Bisk53x6/TrlSJpdL618siZpfMQaX74fEhH07dSqxskYi5TJAVWs4rV83tZ6I1aOuDG8tCqAI+qH1AyYkrbi2acNRnO6icDzZpPxy28Gy5QNJYlHjkde3E3WiNjd3/y411u7JQ07vJ8NOXpnv93VaIQyAQCOTPAw1YEAjkx+Acxh8eqxOzdMFZq8BBbqaaeET44dpBcfisX7z18Hi83ahdU03unr1b2n581imixDvZqrNCZnmB+3CmgR7P9rl30STicDgda+cgFzIejwhy89ZsU1l7094Cj8Nbm15coX1kR0GpWMJl0sb7W9qri9Kelb/IEEmMRfkMIQ6PoH7DcDg8Xpr/qjDe0nTxME0KCaempzWyq3Lu29omxSlW3LpmfJ91g90QXlVKchaLgOQy6gVixYGdKO3W4Zyw1dMC1fHKVqPnDrfSU/v+iixx+cPLt9SHHproBF5Gv+uwEa41V54UY/GpBDj62huroZ7vdQL8vMmJH/OEiKj0zfN3uuPCHL4fpfrQAxOd8XiyrauXTkvd50qeovVPmHZrd1LXhcfHGoPnmfZcP8bh6dlrhdjsB5s+vcNdTWlEPMV1UKghK7O8XlT+7ORN5YlHptmAwHoec4d5frr3vLzVBodRd+foDaPRu0Z6qODxygHjZkdUnTr4pgXNTPQq7qvbfoyGiibUNvL9tCO6bjOj6KAEa+NLjxBMr/xqQCbhVI01J0SqJSVWN7ElLWUctYXdvbR4HxIq39WTXCRlFTVohOhz8AiegAjZrNh39YGjrCx1CHg8bfDawC5JqR/LfjT2a49U0sJRr6wtzawAIz168KKldxfoKYP3QRMNRAQnlbAFWs1luWUV4DXxnsszRvziSsJeFb1bzJbWNTeXlXP5YpzzlF/ubrdRQ0/LkYhaPr4jOw8zstYn4HW8Nt7RV7z6DcLqF0X5Sva9/FUoeJxORPCSQY0XY+qxGkIYOsFLn4TDk3Vs/dTycrOrWkApc7NeiiSOyoYdHdhRhhwK9tLAEynavoMNBS2FBVXtbLI/gp3//LogeF0PTzUckarrO8DER+YLv/nL0ZX0vmstbZRxeE23WXu1CxenfcEmfikPcQqxJZIIUqlEwOfgKjMam9gITtdv46fuYRbYvZ3TUptfJRR7ORhSCYhj7znqmUdf5Mln5bTC+fjiFTFwziRPVQKJ5tNrTP+uxt9/D0n55zepKl4TI2woJIKSukVEd9vCzymNHPQOJUrgsEAzUJg464DxpukxzwtFiLjoyweRuY2fMV3BgCUqef00ye+3mT00QA1QcR9+5tpsTyXch3tn9ftNiHDSAicdxh0cqX375nPMBoa4z/s1XIdEVNI0dHfULCuu4vERFputxOfXlBdxxCpBC84/nu6hIP5cdpXEhF2WUdaMGHXfd3LNEBsVoMdAAlCJBjLN45RJrFjlH2vZUrM+66+sH2nQ3q+78OOF0wUhk5b00QZJsRl0cJLF7WNXKoQyR4ggHtQu3IYw9cauJL8FR0YZgcBmvTaNtX90+koxailF7CL7hjsbUYl4muvAAF1mTmWDqOzJsRuqEw5PsQKB9b0X/uL+7tbTcpGieq69c+SG6egdQ11B3VfpPnFuRMXxQ29ls2Fsxoe5q9DJHao/QMNooK+DEl7dOagbDR+8ZBbIWLq+g5N2AaNOJJEwkm/l6fbrF+6iBB7qNGH/aJ2Ht54xsGeqDR3Rx4AIVHTp+1dpWt2mRFiTSQRlLau+vsY5n780cRUEQdSccOlE8fAdK3tp46l6fsGO+rretiYUHE7a3Fhc3yLSUVPBskWQmfZS39GQGXfucK7HmsvT7YC+MLXvaduUkFQiEEpFFZkVBmZh3SMNlIGkmNgESPPKGhCEX3jrWoLx6CnhOtjD5OAqcwuIfobaeBwve9+G54bjDywPBeKh7hfpW/UiKZ3DF0t4lXkV/oFBDtbaRKBFeJ8+3KN49gnz9jOnCPlNEvVBK4/3c1KWiIRSSX09UyqRCFnUBhYB/FeKdx6+ZjiJWd+hOrSj7smhVQps34XOQeQ3svARc4Z7KPGqMpKzigmSmqYGplgizH/5lBMyMcAaaFq8RsjSx0+mWWKRuAwfGmGrRSKAKh1pSW0oqW9nfcekCRVLHIjh/VuKW69ujsaguSW7Tf61GyExKQNLnzRw2UhbtGphRa8aPbaXPp5ENbazN+rRb2JveyUKgWLobWjMrWay0QByxIJmgR6zNiW3BgivRe85W+eF68kWYxpO2jkSLRn3/qMjuI+vvmeJeM3vk7MD+oTZ6KNi4jphv5v4yYfc5ork18nu0xaF64CTdJuQ7cfnBxmqtsm/rFYBFGo3O+HovvI+K3/xVgWNl//oGRG15y+854oFHOXG5uLiKrZIineZevPCfAdsMSaq/DuKMwQCgUD+wSj2kSAQCKRTTMPnRjiam/p3dVZB3U+wamtxJpamrT5DjLv0wOVl5WPjqR/DLXgijjAHIz35cRtEN6rM70dzfn2ShPxgX+Lcuejf3nsiwVtePRiIOdLqs3JXzn8zcn9pfiGb0XFEIKpN5wk/1OxflTwP3Lgg+XRsQwFbKMCWR8mhG7t6Sz5c3rd926ajj9Nqm9C5Hu2py/0otndxUJId6Zh4kX7gPZtXlJsvomZc37ljO8qJ13W1mQ1N2BQYojJVmSKfP6Hi3as3/lNCdWPJi2cZzqN6mvygJ22jo/n9q+ymeqmZnWWr3cTQyhtfkJODTvlCVMDTSO2Gx5yywhwhOf3Obixt28++KGdmNjS2mw3HqM2R+lobyo9ULJzsiG+zv10eIkdZnQ4GEfKDTvGlYeNCSWUxg4VUnluDFcTc90de171lCvgiqbqLkVt6/tKZr7edKU7L47C+naTDbyl/yH5+MnUhVvS/bSsqJEgYnS597Byihm+kqxfr7pJfz82ec2nR4pcfa+RXZFDVPUb01co7fH7G9Itz595cu0nRfRdJzc0pskvZxeWvNy9K3L7kQ3yZ/AIGOgujLk3VxIgqd79iqekp+9E5kpIcZm1x4dnVSduXgL+s14USUbUAE1qqjrbMDkg2cDfxLi17nyuRtBS/fa7apY/6N75vVK1McZhzSaKSupImmcfifc+XV0dEzaySFmVjUxxRfjtdXRcT5sKaOBE39dwnLGFJR68JSRJ+E2a8MFFTxowseIqKWb8wwsdj8Wvmg6xIPnhDtmanc6SSsg8xKellz6+c2AlE7UYGmc/5nJjV7g4hs7K02cnIEAywwRFRSVlfTev7MyKEtaWNnLyMa8cOoFVr597b8TnVHJ4QM8HgcToa8vpp0HNGKO9BTH5T44cUhrmDmw5dcfoaNz8z18zeun2OMhsaiUYmhq1Tm0wdu0kKC0ow652Gjiqhg3yreAwf3w+5uHT55q0gHVc+Nyrafw1Dl8x2rzq1eOWGbeDig1Q2Oo1SAdPgVfOD844vWLMJvf44q1FRFQGY9XVEM1tD+bsgJvbdJLkZJd9Zq8lurEfM7C1aHcMbWfvg87JzW9DfqipUYoe6X5qfI6J8ub0LPBdwLraandnQ0E5u0Lrv/bXuWznbEeLldV9FCwhBJ1oPR7DUxhJL09bF4wz0Oogqi9GkYmTc5kTc1M6fXVAgs9vYaKujZj1EUFPcxM1Lv3J0H1as+++9y69mc0WKnxAavtx8q9zL3UKmaegqekQzJ2tNEpCxptI8ItVCXx2TGmZaZjbVzoz2KT6dKalOOLsHe9FDj3KKuVjKmWXFYjt/K12ZPChb2ZkWFpexa1IvvZeMXBhh2f71OIVZxWY2+nSk6curBBZbOfeeTKHvv/qqtgUVDYmogtGs7eBqKfNUKC3Nrjb2D+vtAJJSmxabZRoR5gwyRliSncXTMLTRwBMoqv4uHil3D23cum37izr/CZv62P1o+o9e/9/2KrB+dS9toCWMbLwluRf27d6xec3jtKomtmz6LCs3I9fYwuRb52jqajTCD/YgbAXosbry0swvCSf3o++4Y+fuF+kkTh1LNgdSV1th1p2VliZqMcLTaFSagZrSd73rUW17RvbUy96yccMWEOOB43GFmFwCgrsYy37QjexsKA1NTJGQUV6e8Snu2j704dt377+TQRQ2sBkl+QUGlqboJuM/S2X6GzFSGnsAi2f74QeFYn5NPVvD2DO0K+3a0a2bQM5v337yPbpzLgQCgUD++/j9Bg8CgUDoukZ6RAKZ1Oo9VSptxpZKtYHX1/1JT+TNnXpkaYd6z8EWg2V/0zyfx9rZi8WJD8oSGpTDhnc5esBr9kwbLyN5UEW0bHUio2U3Wk5e6Lt2gpmOkkKfuObToTMfRXYBfQZOXbxwYm8f62+2KqfQNbChlgwhnyv9xsrSAWO3nj1DZQyctvnQL+7EjqNgRNs+SFkl90t83KuSLoO76f18J70TGtntrYT6+uryX51h5BXSlrgpew+McqB0dH7LaVu9heGkpyX/9Q00M/XuuJyMPPmhjJbsom0LP+XJvagoYK4dGW0uK8Fxc7pen2mpr4zPvPHqUCW932TXjWs8f5tmbtfZgIimSe/WW37jkGH2KzcHBJm3G5z/GJKWref0ffOObQgeMcyS/O7hquW5JYqWTpK6b+/wwzcnrp3pMyREELvz0b6YltYMxZOUTSJWhaze6DZgmLZy3pftk9MyFcwJOByJppg5fOHv+FTBk7SdDHr0Nw9F/ywHLgxeNkqnQw0haVqH9JM8TCmrSyh5X6/l5fDtuPQrQvDEP2DMQ/DtNwWWiNEZIthPHJ6g5BYhS5h56HC/dTG+Hu2nk+FIao59/DafD5kywTLMvuLM2pQT8d9zgyWVMj6l5jsNGDcwQiZqkWNGh4qyE6oUXSgRiBSCwnpUsZgjFnb08NQeFWPH7sEy6Q0bMGrmr8NCdZQ6SoKm5+gwjWcvEvNzOXwXJyMasaNENXA6FpJEKmXyFPyM4fFEba3vOu+mW0ZMnr9izeLBfV2Er66um3X5q3s5oG1cBk9atGXjvFFBlqSki1v2xVa0Xy2t6TZ87OKNe6cODTHiph9bs/9Vdcc3ljbKHKDJwSN6WorL9jrQ0LHu6/1oDqBC3R80dd/BkfbtjVwAbvu67/j9uv9TSKRiJk9BPnEUkpbyN02CqqlTW7EOHDt79pBgLbpCL5TPrZPYWhnJ1JSoqqyYbaylBxodiTj/yxslG1v51qPlH5Nbutvo8evrdKOiB4aFhWER9v5l1uo5EY5UIjMtOcXZz0ujVdvpW7lJWPVpz+JwdoHeZqoKE3lQyvMSiF2sQF4yGyvFvn3GR8liCw2NHr9992gXFYow/10e4udkKjdCFb67zbb3xiyPnOyUPImHpxV6hVXwqcLUx9UINABEin3wyE2LZvU1aby7Z+nsu7JFfn+M2s83znxoAHUgesqahRP6+1jqyZSDVIq0cBWl5k9ANbbx7CF/ybBh0+ZMiHb+/2wbSjfoEjl+1eH1M/uFhZm2vDl+7np+QwdRZ9bmiaUy4VDStPcOlD+7V58Zs1aG22uA002cnzbNt6Ln1F0WT2hoxMRVh34N0CAqaXcbtGDnmnlDI/v40LPP79kYJ5uiDIFAIJD/LqABCwKB/FHUjE2lzcXlrX3D/Pgbki7mRjJtUlXTIkFHcmJWXTO7Hjv1FYpeAD6mlNl+pNcOLQM1HE6kZ6sfEID+OQoqJlyuZQvFFVyRcy+TsGD9AHOKqLwuOUkevhWCqi25xIji4q2L3aijnF3+6n4dW6Ejza4uLjdwjwr0dHftYqnMKcipblEcY6NoWDoQPsa/l39Brq94L2zzkctqaOEIsBkYwtpyzIxD1zckEgQUczc3dxR74adz9z/XSb4xeVGVdPSJWrFxT8qD/bzVFfza/EFUdQ1wrIIiufN4pDDtubiLqSm5c4OYirYOniCiGLliaXO3QTJ3P/jIbOfjWtvEA5dU1Ooem5GR9Elob64rP/wWY7PFCzhbT5Yr5lnCpYS4KjXldgNpgroekYonWXrrYQWhq9VUERNXxxLwMt80+w+3DgvQtzOmtqRXPukwIwW0RmQ6wYegbKspK3pfdyRp6afClj9m8cOr6Jt6dbUNCPBadLa7W0ZRdYct8Qg0Y2dLvwDbgMg+O7doZMeyFVbD4Cmq6jYe+u5+VhNOuXfNrCmsll9A7Vd4DVXTxtyCVpNDEeO97AcKu1Im6GxuIUeMrVrF6eqSKU3KNn4gNvCnJUl5d/wz+xtbHNkxQIdzKvdGKls0UdeqE0MKt65JiomUkNPMacapqKGLNMEollstm1zQ3Fwu6Xzgh1dRslJtzs+RYBOXhGwGt6UOC2ig4omXKpvJEqbvrpq1fFJubUfLJoKQlMwcdNEAI0P2z+Dlp7K/Y7CT1CZmZBN7BveQSRrAO7AXjp3xpbDqqzkDr6RnqRxfUCSQJYbLZjQ3tbqUkwqzqmVC1VxdKZvAqKqv2qSpYuXgjMXnTK9JiXv+mSn6RhJIxkGhlk+ePxJoGNroa7a3XykbGhNYeQXt/cmrGxmImyurWy1Bucn3cPbGej/oBhEp6tZoGsLm7R9vWpyS196ZEVXHClzr2n/aqnDSi9zSb0qCqG8DrvsMWbg4jPs+vUxxAheibmgkbimsap2tkvvhPs7DSv/bcsBQ1TNAWAXFrRMGC1OfSlzNTL6jS1R09EDdpxnL9JK7jSRtx/1P7HbVTQfU/XfFrXW/6UviR9GP6v5PoKanx2RUMVqFJOfTA6q9sVo7gSepGag0qKtaO7pg6XIilya/epXO7lisjXUtmJoSNGamFHaxsFKhkKSSproGiZODNRUtquan5y8LXV301FW0KU1EdUtX7EUt6LU3HsUypVIcrjLvLdvcVDbfEIViaGWUkHKrluDZ1V6D0qG0819ebna1NAYpVdeyIorVTVy6oNE56pc+ufC2kkdG8E1FOUIHO015bjfnpNe7dffAJqDVFb4XeVqao4XGBS+v19Xbikpoub5qyPZEprmNU7eRa86NMUg7GttuMudPwa8srNL3Cgrw8HTt4qLMrc+pk+1tqWZsImkubWt5/zBAjylraRHV9Gxldcu1iyj/waOMmt/7UPM7EFQNnFzQtqbv2IV2ykXlzZgc3IqXf+9gVpc02/h00SYQ1LU18Zr6ZjIJcHHUy3l4NKeOrKtP4hQXYWvUfxJtY3d8IVEXiwagkb51Y2wFKkh4moa1PRp990m7f+2S96niv3lLVAgEAvmf5Qc9NwgEAukUvNuQRdQXh86+LePxeGmnFl0SDR8RqgmGTvpOKukfkirYHGZ95asX54o69kjJvce60E683PlGyOGIapPzwnw+xFS08+qD93B6sbZ8TnB6FkfEqajcOD9/zEBjXQJeXcxNflVZXi/icJiXVr+NbxYx6wQCBEcAw1ahmMdDnPrYDkovWHyqrpkpaqxoPp/ZoOKrpaowBUBJU4dWdO3GBwaXxy3NePc8ObmlrLJJrDiqxDlO3Dn8w46DT2t4vPK7B+/X12DjSwLRQFNam5db38gGr3tiyR0swTib4StH5pwaevATyISmlCcnnukF+eq1c12DgaMqOZoSi14WdHd2omPruf4ceKeBy4LSdo8/WgCel/dwzfWa/iMjtb9j3sHZDNk5qnD30N3pIHBjxuXTT7r4eGq3e7pm1IRR7CvzTiXWgxAvTh6Nd5w5wu37ycMTeqzrG37m7YKTNU2gaDiiksuvJpwnTFtjadD+lS16Oy8sKwvdWNrCEjWXMU5d4Buaa6rQaaZOxJeri3PAveWV6xcUcfiStDJ0nEMg4HEiCZcjISmpDwvUfnkoO61MAOKP3fX0XndHB31ZrAqIhUIuB4SQ/YmEbUNzYdXNrRembq+oaAHneUWP697q2JjqAxkBQiLmc4WMioezF1w7k8Rkght5Na9e1xr1UWn1OsWrfRIzZWJBXqOIx5XUPct/rqTlqODrGU9SD4igNd6qyCkR8LjZB6Lr5OYZXTUfOutFbD2P25jyoDQzVrYulWw5xNZGkn7rMYPJFfGSni/cpTogAJ1p0AGCg8VAfOXZzeRBPQw6y3v2qRHP31YJOS21STdq1XUtLfWJiI6WJZn7ILGWx22KP5H7tvk70wTp1iHDld+tf55YK+I0V8ffLEuWOWLX9/1tJ/fKnIz0evCm+SdGl9mvtLPGrrQi4dR/3rDw7f0UDg8kXlTyZhfF3VONhkglIv7X3JYhSb28MY8WaW/yVQhoKqbWaoQv2ZXsr3WL6tF/WPfUEycSG7gcZmZCzLt3cuuJpok5m/kou4THq3m7f99bCWpjJVj7hYU0xO2+kdbC5gJN8uxDkoazvXonMzzxhl17aL5+yyM56mh0MP/hHPr/GpSyZ9+jalADeLkPRg5ZdrNY4B41tf7hqbsfq8C5lKOz7xGG9/P/7iTGpsfLBgw9VYTeLyyIu5jatavn1yW+BSf69lp+rxJc4zMyY2M54a52qPcgPAGRigRCkSTrbM+g+U+w682f45+Jgv2d21mn8K4jpzvFn9x4Bw2SfmnOZfbwcVHfSwreefBy8DKTjqOJyX2w4nr9gNFRWt+r+7ZD94zO2zVsbyYI3PDlwsmn7v7eWu3Wl2n2mzSq5fLC8+8aQIhnxw/Hd5k93PX/1RtU9Rrk0hRz596HJvDQT0fm38ZHRgW0n9dDtAvsE1L9ZMfNdCab21JT9jQtTdfJRlWx3EwcItVLDlz7wOWy8xKfXr9Vo6GnCZSWVFpVnUFAXdbzGp6uH7PmKdM32EcZp+sWohn34mkZk8Vpqo65+phm0d1KWxVXW1As9jVU0Ix4PTNxwdUmnoaTmcE3E2QlQj5ioqsE5FrV1s2v4Mq15GYej5Ue++B6pUUPT1MqUVpekkQxM5K/S13iiwS8uQkau7Tg0y2WU08/1PDHqypNaSIY6FNBS6WnXJsT8ySPweNL2Omf0mkDuhqDwBKRQPSNzR4DyAvIs6/wQSUja+spFV15/LmZyeO0fHn7MPlDVXl1s1iMuA2ar/b29KsMBhry8/HgkCWvFdZBfxccnogHz+HzEZJrj1By8pVnnwpZPB67+NaNW/ldnKz//HcVhPPuxKblux9VN3FAihpKEoXNeiZa2GJX/uXfTqfxeM1Jt67G+/WItKACDd/Dv+eLK3fSSlAxKbm962lZgIM5zTp0bFDuua13ytGXKk1YMGXl+bSGzjNLjkbk4iVdrs49/KYO3JF1bfMl4wFRjrjqjPvrF+1JK2OCk4LaF4kJKp6WoP2Qivj8b/YnhUAgEMg/GMLy5UvBf4QCHpWmjAd9LwgE8m+Hy2omUahy56kKlJSUPn8RKz9AEAMD/b4R4fKDb5BKpWKJlEb7kbuNP42YW11cLrLv2lULG0YS1Oz9fbTf7NtzISYmiTbm5LFRJujIgGjk7qr59sHxmzefJaa5Rk4206V0sbVVa/UbhCDpOF3m3DG6j2a83ngu79pT3KwDLhF2VFFNU5pYs5+3EtqNxuGMu7l2kSTNX5p34UZl141hc3vQiSSCjY1aYVzujj2ZFy4Ua8/pO9WoUaRi4Oas7GKt/Hz/l+fxYs9I034DtUsPfl5zLPvyw1r3Eb5Te6iSkGAEaV2Wo2YZZoO/fe7k3XsPPlUTo/oFUWqlNkFuetSvUzdwOB2fcUG5G1cfiXlJ8/FUKShW6THC35RubG5anvH00qVrMTHMiP2zzauYZt7eWjQtz5HdScd37n8Q8/Sd9Jdl47ubawIdyqkrq8cbd3GUL/oAAyg8vzipUClqWJilJq1DGYuby/KadLv6mREZZekt2iE+FjQgBvyWnKIWMw83G03KV6HA0WxDxzoKD+04GBPztiV6yeaxnloEnJTLqGYIVG0cLOmorxhBeWGhhp2/rQ5Nx314oOrZbXvuxzxN1ImaM6mnPa39/A6cntewIN2Hu3Zfinn6xXrCmYXhGugyLzGjrISpaulub0D+mjHJCFKLwykHTbEov/1mxea8Cxfybr03u5US7I8No4WNLe8YSkOC1Oiou11Kl9FG5oc+zzueffFmndsQlymDNMDwz6ibg3bh+1Vb8i7c5A447hWRz0p1NxzqSDcyoKXdyD16tMmqv0mAtxY1u3zr1rSTF/KSrbrdWmmkgtgjiMz7OMJDpGl1RdWPbsafu5Jw4YLsr5Fgauag2xKfRus31q67i1LO83sbN7+6cOH9ywKPnVdcbSgI3ULPOOn5ztP5uK4DpnllXdj5ePdBcGMpM2TQ7pEeZERmNSAqmWloMrP2rs6JuZL/8pPmooddu7QbgJNUjbW0WwrObcq6fqXRZYOu5DnJfqSxmZ5+957C+3ty7l6sZOiah/oSNO3MHSyIFJqmnR078Wjm+RP5Ma+UFz4K6qYF8pZd9kWo3c3MXKu1WHEqON6XB4WWv60x6Wi9ELKL8ihDZ9Our/9y92KD0NB77ko9VL4QLa+R/Oz1OeevlOFDuw2yZ4msLbpaIIxStkTb0NqaTGI1fMpX7zFQ08jarqtl0ZHVufduMvlOGh4uqo4uBvpqJHVHQ0skc++a3Jgr9UqLwtYMVMfjJJx6Rj2i7WSnTCPhSXQtW+26RzvTz5/Kj7nCFizxWhIGhqSctGuLbzb4+5gDVSVLIoKUvjmTS/hlTKRVq38mIO4EPJ5bXclScbYzpbcuFMVR9f1C7dIO7Dx+91FFi56yrpK6vbuXhSbVwMuZmHX0+IWYF/gRGwdpFIls+nQ1UtF072ZXc/fM8Ru3Hr36YBo2d0SgJaocWOUfQY3sY//VARONVpzy1ihshJ+VegcDDI5uGTYuqHDz6sMxoL6wBi+fG2WtStdx9DSTPj588HJMzDvVKacOD9MH7yJgZBUKnPwd9GkknFTYUFEi1LRzstJTs+vpRX+6ccc5EEFiaY+Nu4aZknDs+qoWRMvW3q3bmICqbWsPgGvPklUiF83qaUEh4mnKGmWfr116x3frNXhOKHfT2j3o9c+EEeunB+ortVu8hqM79hyAz9t78CSIHTd514Hh9hRwnd9cVtii7OXuoK644BfU/bBxNtyDOw+Bd2EPXrF1tLs6qPvshqoWiYatvTmo2lIJr6y4VNuuq7U2qPu/+Cud2rb3QcyzJL2Biyb3sP6qgzFwet6Dumne373ncsyzdNup5xf2USfiERG3pJShZ29j1m5dHwqr/H0ZrVuwqyGIhlOVmkvxjnLSQRAJs6qojGTR09mERtdy87JIe3r47KWYmGS1hccO9TZGlQlQby3ant4WaqgjbrKWR3e7qhunjt28/fhNim343CH+Zu3ShVN1CbEW3Dl7/O7jykZDJUsdR283ewMVIl5HX7/h+NFTMTH5Dr8MMqgy7DE22JCKqNv09Jfc2rL3+v3H8arOo6eP8VEF9aM640GJcVT0VyGR8ptTvqQ49JvezUbtGysdRchJe/D0NcvA09XCulsvu5S924/ffZDJ1Zk1d6qLPmjtWAXv0/U9ox1kHrVqM2/nm4QP9DWgINyq3C+l2n0GdtEm4Nn1+bkqWqFdHFUpBCOPaFzu8ZOo1DzP7rr22jhnIGINqVd3vG30sDKhgnz+iqg+NzUrOQEE/Urs22Z9j6CAHta4N2dOXb8X87yW6hEFqgNeJ9jVVEnb0cNJ6d6OHRdByGTluUdXBGlLWyrLucqm9tb6ZAK6o2ZJeb25g4exmsKKZFV9c9H7O1duPJd2GdC1SxcLzsPLp6/ciHkSX9xv/fEgYyB3vMqUfKpvmLMOqmH4DXn5XKNAb1slAl7Eri9pwbnY2KnTiBIxkLEyXfuulrJ+AArJ2MOJmHD30IVLd0FnoFAcPW2+mz6xIfXKHfzU2UYXdh568lGt5/YJvXWVQQ3Ga1namDV8uXDmzC1QAStC1h4YpA8Eg2YaPCKwec+GvfcfxLwqDxg3abCnEZld9rlMPTjUli5qKc4uU/cKddElcIDAS7Vs7M3o6jZBoYbPdu0C+ZAg6b1r6UBDKklZ10yLm3f+yNHrIHNe5fosOtLfDmRCzZPVG1MMAp1129cBCAQCgfxtAGNYgeBnF8jzeDwch41OseewGGqa+kSiQoMHgUD+XTRUl9BU1L81YL1+/WbJ0hXyAwRxd3c7eGCv/OAbxGKJQCjR1Oy4kdnficsI8kr+89/EGgQxkP/8ozDerR+9nL78/oKu/z+boISfcvfMjWqjWWP66Cv9Q/vQBxDki/znv5toBJEbbZsQ5J7s119HEIKYy3/+IWpezg+lR8f4BprKT/xJeEWnhiVkTO27M+JH3sz+y2gp2rnxJLHX+Kk9rLBFYX8eftHN31bkTNr/m4smHJ3+NyFtLkrYdOld9KiJXc1+sBXsT1H6eP72925L5o8xanWZD/lXk3M2euzHEY/2De1k2ikEAoFAIO2RSCQs1ve8rXaEwWD8/zqPEAgEAvkRxRdmzr74uaVvWKA2HY6xIV9h5tyMXzX4fVn3HguC/4esV38VzC+nf5u/YN2nrrMn2kHr1X8bEkZNmQpOTU9N+f9jvaqM27Fw7ozVb8zGTBkCrVcQCAQCgfx3AGdgQSD/ef5nZmCxEaT9Vlr/ctQQBF0T8WeQ8JvrGTg1XVV0Zc+fRthcVS+k0tXU1BS2YfvHwQQvIv/574aG/aFIEOQ7nsT/PBQE+VPGDzGvqQZH16V8s7HjzyMRtPAYzRKKlrIq/evel/8LSEQtzSwcTVlZYfXuH0bCZ9Q18aQUDd1vHHND/vmI+GwOH1FSUfrGa9UfQMRpaGgRSCnquho0KCP/ToTsuga+kq5mx7WoEAgEAoF8yx+dgQUNWBDIf57/GQMWBAKBQCAQCAQCgUAgKHAJIQQCgUAgEAgEAoFAIBAI5L8KaMCCQCAQCAQCgUAgEAgEAoH8rYEGLAgEAoFAIBAIBAKBQCAQyN8aaMCCQCAQCAQCgUAgEAgEAoH8rYEGLAgEAoFAIBAIBAKBQCAQyN8aaMCCQCAQCAQCgUAgEAgEAoH8rYEGLAgEAoFAIBAIBAKBQCAQyN8aaMCCQCAQCAQCgUAgEAgEAoH8rYEGLAgEAoFAIBAIBAKBQCAQyN8aaMCCQCAQCAQCgUAgEAgEAoH8rYEGLAgEAoFAIBAIBAKBQCAQyN8aaMCCQCAQCAQCgUAgEAgEAoH8rYEGLAgEAoFAIBAIBAKBQCAQyN8aaMCCQCB/d0ofbxm9eOvLgmb5cQck4pLEi2n18qO/nOaKt0+Ta+UH/xkYb/dvvpRQKZLIj+U0xR+6XSj//R+nKWH31OlxFfIjRSpfbf91ymjA0djc81cOvi9jyS90RFqf9/rc9fuVLWL5CTkVd+fOupwpkh+18v7K7NMf6uQHcoS5T48efpjGFUrlJ34aZuXbR0k16K+Sx9OnXCqQShFWxYX9K9F0b35U8+Xy8vXPGrGQP0/dh+eJhZVCCSLkZV5auTnzp+/nsnLiHmQJ5EedwGsoOHlsd2JRYweJUECQ8/jgXDTbz6Z+vrRhz2uG/PxfjVRSHHfp2PVUtvz4L0bCb0l//6SoRX74YyQ5Vxcue9ggP/pZ6lMur9x/pYTFlx93Auf96UUTxo6eOecOJiJ/AH75h9i0vBa0LFue7Zv7JJcrO/8n4VfG7Flz7m05EKrvwU69eiuLJfnJGsDOOR+TxROIpULum7sn736q6FD3voeQ3Zz69mnNj/Ks+urhI5fflfK/n9TqhAcJpfWiP1xZv0fNoxWLLqWy/4+9swBv49gatpglS2ZmpthhZmZ2mLFJmiYppMxpw9gwM4MTxxQ7jpmZSQbZlmTLYob9Z1dyYoea3tv73X7fr7d5nnpBszNnzpxzZnZm9m9L74OQxB7dkVj7odWq19VEXy+ExcZ5vm3z9UrtB8r7nehl7fl5KS2wTZWmHlp9NltqPP+XkJfef1gu1v/PCu5P0cpERWkJ/HfYQY289PqP+yqFpsP/Esr8q98eTmgB7uJ/K8K0gx99nNZmOnorKkH9+Z9hT2jkCdt0/l9GzUlLO3errVPxutiELxI2zKlqNR19OIqKu3llfD1wtbLa7AvftbQZDVNV2rIxjz5aW5rb9Hr0AFpL9sHH++P/ldbyEkFi3JJRj7r9S83+czcrLIwrr2W/x4C/RKcU3j//Y3RJ2wfaiNb0639cz39XdGXGzP8xzANYZsyY+YcjKngWTVMok9MrxG+GISCC58WcORov05oO/26EUX/szUE6oP81OhqelgjlOAwKbTqBUH9h2Y+Qq4vp6L+OTtRUUSlUmY660Z77qNRpylcHDx9ZMsRzzowVYY5U05XXMGjbyrPYTXIUBms6Y4Sdc74UjaOZjl4SNuPniF5WpgMj6vaitDyhEo1C95DUB1B55aP9kK0N/KfzqN/2zHJDo6Ud7DItdd1Xvx/ZMtrGf+YXnwxnIrd+KOL6q/dSCjkaEKlCehm3rkH+wSpacGlbdIf8PSGuQato4TSKlO9MUd1Scv1Bx+C13x08Mi8weNbWNQMZpit/P0ohl8OX/bsd8XcgqYu6eytb+baG/xYU3Orajr/aVrVSXm0TV/XucRRZ4YMDdy2W7Nr/608TERX5YPSyrJhHWfkcZGhAJ2iuEij+PTkZ1O2Nda0i1TvHp2SVV4/fq+d94HiKujjq+t3yekRHDaL2lnaJ+gN74h3Zl07HCzTvuVuv4TZzuOJ3Z1VQeupmZgXvbzTcNqM+/3ZWIOWvNv5/D7haO5Uf0B9FKD236Q5XAt+tFlZXceX/7sgHxC9/8uRJsQpWK72wqbxF8oFNpRuK2tun79W0/tt5+bvhZ106lyCAlfNtGIBRrW/8cKP6n4EUMuez1UPt/7LD+eeghR236N0j0QZ9+7XdX3YGbdl/BOG7KQnbljyuUJgu/0sYVCJxC0+je8MYaoWdFcXy9wyLvxUlu+zSBW5jJ1BgPNU9LOIze1sCOM2+OJ9ttXzwrr3+vZxwxju7QQtbO2798DfCir8ApO0UC6SeX9+ZcNT47xvhtxOykptMl9+KrLn+wbO2BuWHNDVIr+W31Auk77Oy3VGLuJw26X/IEZsx80/DPIBlxoyZfzT6gosHS4cMH+6srqkUSt8IV/UaqVQiU2iUKpUO6Srp1TKpEYVabwzJIUirUatUCjm4okYifa1ajtyi1miUMlnX2zCDRg7fIpXJ1aYX4wa1DJyQq1VKjfa199MGrUKh1hm04PdyBXg0+Mv0Y/i5ppvAszVK5ElSpTF7yDmDSqkwnlV1zRWCdGq5UmvQq8Hj4AkRXZmRy1UyUadMSXe1IWC6omRIr1FwqktFfg6WKo1Op1Kr9V2JG/RalVINsgN+Ds5q4OfAxXmZIxAVdT1c+bY+O6RVK+FygJLIZKbOg0ELJwbnDUapefk7kJjKJMm3pmXQKetLnvKtWHZUKoNFxurRaAIWixSjKzWFSmvKu0HH56u0Fk4kInIZlrxMpdaJWhqVkKu3fc8ugl6tMRCJOODCYMmBe0E1aGWSKrE1y5aBhT0bpFWZngCL0wikV8KV9ipxcAH8XtZQViP3Y1LBjQaNWkekEjFaWUNVhaGNzrSwZFJxWrWeSCYgqepU8NMQJXk5I06vBvLRaoAowLOMJ4EYwZFSqYBr1XhGpzbJSoYooRFQT0hyoJaUWvi3INsyoNFKtUr9Ss4mEG2DKwYUovslfZeSgTYAH0MQqHe5UofG4kg0Eg6NATIH4jPqGKh/5F44/y/l8jJvxgbSHQgUWQG013gEi870cKNWIGeB2oHmZUxA061wiJzBoxSart9DerVCpYY1UAG0FD6jU3e1hddnGMJPQ36tUqg0BqQtAwkYb35NAm8B0iHCeilYEy/bvvRt8/QMOtBulLruDRjISyaVayAMDkcCigFrgNJUj13tAxaFSqsFlqe7VsCnVVKZQqlQyEzDY6BBaE1y6vZ0WAORrMoVym5P7kZXWRRw0zadA7xsfQC4JiADqEaJXKVWgEqCqwE2FF13yN8YotNrNXKgBi/vhhMA98MPksm6GQe9xpg9kIbRkkCwSIBcgY52Nd6XAFHAN8uAdexenbBgkSRANcPHQEXh5gIMoamBwLaiyy51iQbYWNCsYOEAo6rTaRSgSSCNHaQPGi9cfCRf8q56wOCwiJGEdBo1QIEUHvy823yHlzrZTSuA3ExqBZ7dPdcwQOUUXTkCdQ9khdwBRKtUdc2fAqX7gGqFbYdUIlVpVLDlMd4H+y/kd90aO1DRNyShA3YSkUTPtg8aiEyq6NZAIAi0ROS3CnDGeBOsw13V2l0UCEhFdNcZ8CxQKUgSL9syKAqoCaOvU+qADgO3Ax+BNIGl0sGVayzpm63SANyTBthG480KpUb/MjPdZNXTDCIFAS0dtLtuOgbEidwBnObLVvLKcL3NqMpADb0sLpA+cmMPyXTHAHTLdMebVhDmletUwnUBigJOoo06Bze9bo4G+H2Vwpjvt2UGcRgaxDkD1G8Zc9TrgHoh9aBElPuVivbQUNBejXKTK1UvH97DSCInIYNeo1aqgCGCiwZOgQZiktuf2lFDW2ptU9/J4/vbshB8IlbNcc2LzzdNioXrCQE2TS+T6lYv3Wr5HQCro9RIxeCftock9DqZBD4vk+lfGlW9WguUTCU33Y+UBbgUjUyhV0iA74YrBPF2wFGpJWIDGosl4EButC+Thg2NEk4QgwX/gROg3kF1Au3QyMCzJLpuDkyvhp+iAR5BLQN5fEtBsDi8hTWJZfw3etSe1W0P93E6TLkFKmfMp0YqR5wtqEWZRqHQKWRa5CmwP5AbbxAjmX8LoAHJEVHKXgaLMMYYBq747t7qJa+iH1N8BdvsV6EIaI7GYiL+uFt4aMbM/xrQCjm8KkchE1lY2uNw8KC1GTNm/ocRcBvJdCb6jbd4yckpO7/8xnSAQoWHh/1x7LDp4A30eoNGa7C0tDQd/yNRqVRsNlskEtna2rq6uuLxeNOFdyJP+W7CYcaek3O0e0/Fj1qxdZyfjXEAxETD0y2/Xqgo49pOWf/1mtnuusrHV/ckNlriUNp2pf3sj9bN6+OMUYtuXd2T16hFga7EkC1HJtMTb1x4ms3VoIX23qF1D55MvpwW4aPmlSef/OUOn4nTYwhuvcYsmjPGxbLz8bbfLhTnqmzGb96+dnx/11cmUtdwceX3LVOW+7Xcz1Z4TJs6VZZ05EGdDmfAYfX2s7ZvHu7HgvNQlXTuzLUmBUXVQRywce3SEQFklJ5XknjqbnxLhxyn66CErtu6dKQLE9eR8Mu6KKtVE0hPH1UPnhIx1LP90b7IaqKebBE8LFwfVwFt2rQmwNo0uUBZm/jzb7viuHZD/J2mzpuRmJ49Z/6avs50EI5UJ164lkxYuaX346VbmyJ+6sW99qJU4zBozroVY52oeINWVhR16VZitlhHNXRgw9Z9vmqsCwlJEwGStxXfv3Aru1Gkx6J0glrfpac2TvKgNj6ctiFz7kbXtPhSSMol+c/Ztmm+BxOvlzREXTofV8CHSCoPj4CyyOiZF5NmepnSAki5xad//jKOQ3N1sJqw7XCvqt3H6/p9vXkCU1KfF3dmV4zYiazC2IYvX7mijzsdpZHcP/wDL3Ddmqmu/Nynl/fGtVjR3MPH9dLdPMGbdf7b6ZZIuGlEm7Vn0iHiiXNb7ITFdy6fL+ToMETisGGj05OLJ25cP8bXgleUdufysVKlLUaE8Zy9YcPsIAsMWs9J3fplVOD8odT4mHSFhuk5dtMns6yq73zy08ESfcCU8WOWLhyasOm75qW715PufHw4Wk1xdBq/avcc0h8Tf7D74/aqQG15/pPLp9KlFJQGA/kMX71xRm86EQMyM2E3au1MalGmeNiWdRP8rbE6ZcatXT9fyMTaOo9du2vjgOYDi/ag+gwWttXK5Jwch/mPvlviSEUp+ZWxt/bFVBEwBkiqIfWfsXzlRM/yiz8cepjCw/dfumnT3NGBtK7paGphw/NLu+/VGvAQHmfpKJbxF6z9ckKgnb696sHZY08a9DRIYtdnwexpYwNYyqjjm4896mB6uAxb+etS7PVP73vuPjgDn3Jw1iXt8pGGrPRGebvKddrqbRGDLIlYdWf1vTOX0mo6IYK+3WnozogpYd5WL2fBKYUFR78+32f772O8qShZ2mfjd1r9+nDnKCtd2dUpX4sP3lmHjjpwJElnwZRK+BJZc5b/6sgdM52IKFVrYdyxnx6K7UlaPL3XwEmzpw22pxGkGQcXXRWFMltFzClffzTZSlJz+9yJhGYDFRLb91s6Z9qoIHt4/NJEfeS6H86zOUrH6Zt/XQnUpjDh5pXbNXoLtAzjMnbVsjnhrtTuxsBQcHjmb6xTt5c5KPkFmQ8un85Xs7BKNLXv+LmLJvZhEXEaQeX9mzdS8ngQydCB8V63ecVIf9v2lEPbI1E/fL3BlyR6fvPMtQLGhu3L+rixjNomqUs6e/zg3VSNR5j7+LW/z3RquHXsZjFPaCBg1O2Wi37+eJi/LaHm1rh9nHF+xQ2tHuMj1kzt52x84c/NuvDJL9dEGGvXuZ8dXeh279O5JU7TSfxanqizWhm+++C2PjYEvZSb/eDc8fRWOsZApJBHzPtkXLgLldCtWDpxXcqtY6fy1JYYCwuSvLLBbvXeTyd5YxWNsVcvxuXztHiUrqPGdvbRTyexEm8dO381weAY5L1g58FJdoXxp+8klktUwG7JxITh33631N/ypXh1jZlRf+w+lqxihrrN+fLw1NLzPyeJrPGSNolYJqjXzdy3f34wC6vg5UXf2BtbY4mDtBKNw8A561aOZZRe3HbgQW0nacSyrVvnDLOidDVMlaDk2YWfHrBtiGgGntUukAYv+2jDGF+Sjpdy++ztZ3A1C+z7bZo9ZaA35fnlX/ddLyA7uY1d99vmoRZViRevPEnt1NIwMqr/4nkLhvW3pbTeXn202YNZ3MZxdxk5bWD7kYSOCfa8zAq9UiSk2I0c068jLbtFJmnnuS06tnW6A6P16oIt/M2Xtw3EJ106GMXGoCCBQiiXtxb2++j+uvH2BJSSkxd99KdIqRNFS2AOHD51+uR+1iQ8vyz68vXr9UI6WtuJ9V38+YZpLnRTgQDc2B+/f+D7wx8LHbC6hpvbFhxyPJvyZTBe+mLfjmce27+baXPr03mVjpOxvPp2MajW3nsPbQu3xuulbVn3zhzP4DGwBhKdPmrux2PCmOVXfzlyL54NhS1cvXFRYNPiLVkRH7mlwka1jRQYsWPTHDcGXq/mx52/GJNZq6Pi5FT3ZfMXDu7nQuYkLj9c4Gtb1tpE9xyzbsvMIKMnMtQ+WPv9heZ2g9PMrXuWh2V+O/2J0xo/YV4tX8JW+n3567bhrjSDSlIWd+14fClKD2ENkrAZX84eEWD5qsqET28dPXEhVm/n7zZv5/FZbuy0BycfJouVEFbb7j3hiwUTwh0ZyqTdq2IwIwnVZWj/kDkDbPbeqRzWG1eU06gSSyn2/UcOIGaklypUIilp5DffLvZjvWrCqsb0b0/HO7mR60ubNEqJWuU5fpZnWXZBp6SzTd3n611r+9qRlbyy6Bv7YmvIWMggVtOGzV+5bEyAPu/s1gMP64XkEcs/2Tqrv7658MntA5ltVli91KbX7EXzp7kRcg+uOIgO7Sfg1cvlnDynBQ+/WeQAG9WKmFO/POIyKHos0zl0yuI5/d2s8PKm2FsXr+Zw6Vi9EOO6cMv6aX7WPUyHsvXFrfOPUls1BNjxWUzZ/+XCEMtu4YlBpypPunQzJrtTQZRRPXxRkYKAA7+tCszatybS7Zffp1Ev/PoNasx3q0e6AstpUFSf+mqv39Zjg6j1sad/fdhGpxiwFo7BUxbPHeBujceU7hu+WT59sba2oFPVlmM9/e53K9wY3bJj0BVFHznwos0Gkiic5v6yZYy6JOr8peuNahZOTvGYM2Ph6GHONIOktTbpwaHoCghtQJEZzAkLt44Itte25b64dflalY6JlmOcRyxfMq+vO13SmnPlxCmu3FasFg3/+NAM++bI8xefl3VARKWnR2DZ02dzL8RNcTc9/DW0VZeWfVq84OctYwJdachLnFdoBVWJ146dL9VbYaUs7zlTZ0zo70nGohWdtfeOXs5u4uuJWKWFz7rFC/sEg9b3CmVt1PPrdUEbVrra0g3imuLzh5pLOASSwuDRX/zklt/F2t4eSlHJ49SfLuCsSXocjdF3fuDMcZYWJCh///WvOY4TsKrqOlVLOnpm0sQlLu0Pfk8/eUlrFWA9b++Y8ejkY7s9lx5BZ/9adO1Sp9TfaWw/rKZD6rps0qKxJCIw2sXpuy8wF+xwEe5//HjArCNzlc/3Z6U00AlSbbNcrxSje20eun4mg4RRNL8ouvS1oNXGQHTC455xVZ9NO7zK+uVbRBAtce/eXbMv5HSmv6PpjE7anLl/B2nc72FDPHHSJvbtk/lZFVQcStmmoizZM2SGb+f9LzNOx+gsnR3WnRw52rEt7ULpvUhIQ0JpOnjMeZO/3GBj9UpOWhn/3O4NRZArSaFSqwwSSsgnW5f2dmFiUIrm3OijPz+WOVE0BMshI6dNm9THmohjPz1wuqLPzh0jcK0FGXcunylVW2Hh+Cpi8eLBvviYnxYnBO/bN8cXo+Vc37rkuMfupM8G4ERFv38S6ffVlhm+IFkzZv6bGAwGmexDl8CCXiRKIReDfx28Rq1WDZkxY+a/QUdbg1wmMjbG7v9iop+EdWPlyhWv3dD9n1QiFAgEphT/qTx8+HD69Onh4eGLFy8uKCgwnX0PvLg1Q+afKVFASs6lrz7bcCYNfoHYEy3n/o5ZS9JawZ+C6G0T114oU8GnFbknPx638wZfpdMrOq//uPGL04kCFfzb6sgt2/fd5ckhSNkc+9Oy/gMG3ayGNLycX5du/ym2Wqs36JTt937d8fvFVBH8LMGFT8b9GN8MJ9kdXtqOeUu/OhFZIzPoZNw7e7/c/uPdOqkamODquD++/e5qo0SnqH68desX10rgShGXX9u0/LdUnkrBST/w6Y47WS1wXuR1d79c9M3dag2kzj+zImLLbydzeeBmaeOzn7Z9fiOrVWeA5J1Vx7Yv2n46ql1uQB5sRJ3zx/wF50sNBkjXXvHrtweflnN1EKRTN1zYsuFiQqOaE71i7LDVv8Q2KiA5N3P/yo2Xstu0Bqg5+czHG35KqurQgtLX3do4cuOzJkRaCCBGz7j1697Lz4WIN5DmHVkxe2tuBwTVPZg6buGO27BgFZy0X1euPpferDFAZfc2ffLT1UYxeHJnwcEtA4eOeFCLJPQKZd7VXb9deC5UwplPPrXs95g6nbLpyfcr5n12tKgdVJ447fTWDQeiQDVpZJwzv214WiHpKDyxftHnT2pADWnq0x5+tnTsV48bdD2rnX15zpRD2QpBzZmvv/45qlilM2gVHfd3b5n366nqdpW84t7mWQuPR1aDJNScuO2jV50pEkOQviX98tKVG3cfT2oDStFR9fOuz2KrRKBMyT8NXnMHqWJu8tbZv8S2KnQqya1jWy9mcODH1l2fM/jnQqWaHXdhwcav7+Tx9KBeeEX7tv0QVcgFkmRfnjti4e7Uch4QxCuE1bu2f3X0ORtUtFqW9e3o2adjaxTgjvbMnfP6fxUPCi9N279+y4kUEagYSMd+fm7pjv0lXBk4eLFv+PYLOUpTQghaacaFLz/55lqtVGMw6KsTjs9ZuvVpGVcP8eK3zlq3O7EdVJmqLXHP+pmbHnPBn42ZX6z4MbICzpIw+cCqTx6C54mSD4waumYvrGP6jvzby1b9EMMW6w2GnOubvzr0qE0G7lXVPv562fJvS4WmxwJ0CuG1PVvPPKvTAPE83jBrbsTaC4VAYytvfr7sULJUqyt/8OOsLUcL2+Cctyd/tWzy9gIRpGpO+HTq5l9TYKkqBaUnt2w++LhMqTOIU/eMXfRdcrMCSZv7dMvsT46kCEDSypZnu1bN2BTFRy68RFB88cvN35eBNiSvvbR2yJaDL1qBFqr5KUc+mbfpQQuoiW7o8w9Nm3epFdI0xuyZuOnHp+USoNQidvJPH398PatFq5enHl2+Yv99jgguaf3THxbO2wHUuzX54IJPD1YKG57v2rL0y7MFLTJTcl1Ics7PGPd7pkytUwrvHfn4q7MJfDmodqjhxa4dK3eXdGig6ptjR0R8+RwIvidaScIfn/90JqETbmSCCx8N2XLyaQeoV0XjrS1DFh/LV0HK8pv7Nuw4U8BTgWptL43+5pPfEisF3RWpM+/EyuWf3i8HCqzj50Wumz7628c1Kh3ESdj96a5rrYgglcWnIoYtiOGAvJYcWjpjTyIfVKug9vnv3/2SyzEajvbz68fviqrpnjIQQt6VLyb9HikCFaOWRf6+cdXuh81SuDJKL6yft+N6qxoSJP82fvPpclhikLwmetPCHbfK2oFdaonbverL6009dFTXknx6ztbvEuvkoCz8kqebZy4/EFsFdJ4T/fHyTQcrYKujboj7bf6Mj5KBqPgFX6z74nRWK1B/WXPyrk3rowrbYbHyC3ZtHPbb0wYN1HJrVUTE1kgueB7QlYwTS6fMPZbGAUedNdHrZs747X4usLiQvGT3onGHUoDiNF2JmLE/RQxsQeLZrxZ8ebFKANud5rjP1y/9uUICKdlRm8ds/D2zDaQmb8vcv2LDkWf1QCvufjPmh8fVcAkVjUnXrxb2VEElL/7HRV9lt2ogReWJpcvmzpnxqBHIuWLv2p3XC/k6g+DsR8O2n4sXINV6c/OgZScKVZCi9Opva3ecKwTN0qDjFjzauXXvi9pOYExyDw1cvP8FXGm19yaPXbDjTjlsVJte/LRs9XlEFE1JRzdvOVECawnUXnBow4gN8cBENycsm7Ns6+O6nvoOMHDST3zz1ZFaYMYgYeS2geM+P9kAtF7V9vjb6TN/T5YbdK05D7/atjuxWgjkphEU/7Hj44vP2D3CfVnl8bXzdsdytHpIxivYu3XnvewW2PXJa69/tvTXyyVySPr893mD1pyphZs4JCu+u2Q6qJZaWMeqE7dOmvzJ5TQxPNmHf3bDxD3Rtd11TNmQ9umyxRuv5Su0BpW46rc5o9bsi2yRAR3ruLt+8JrzwJJIXvy6fNOpTClcNm111OGIT49VCWAJNcX8vvbbW81AEvLSw3MX/BxdD2dbzcuOvJfdrFKKM74ZO//cszrEqGZ8MX/g94nt4Gr0rmUf/RjdCgqjU2bf/23jb+drhSr5i59GT9hfBf9e05T16FpOy2uCFKTt3fD5iUak6StLz83vP+N+A3KhCwk7ee+3v2c2SYBg2gsOLu8/9JNz2UpIlrR3wfbbtXqtKuvKTz8dfsxH3Kk4c/+6bTfaZPyY31d89MNTYHpAZnIf7v5o19maTpUBKvlt4Iifr+aLgboL8r5fMmTdIzh8eYVeW3j7+zlfnq8SGD1x2eFVky4YXXVHyf6PBmy5WqnWtD/d/d2XZ190wvOGdbzqzLScCqmo7srG4Rv3JnCA0NQd6Sc+i9h8t0mrF3Gyd2xYdz0T9tqAotubPtt9myMBguvM379p8MhxT9jw+bdi0HOjdn8WMW3R17/sOwDz/GX74Kf8NGf+Z3Fs8DAdL//G5uWbH1WBeEiZfnn3p78/QCwJ1JLx+ycR3+fz4b9foqh5EvXj4QaeBGSn8fb8yN/OCiRAFu0N+xefH+6VVw+pW5/FzFkWl1gNIhyNpDpr5+KYW+kqjUGft+/CxPnFwAQBd5a581q/CXnAkshr07eOefy4XKuD1KLi+J8X1TXA+lNzwv3SZ/fFIERK3nd7/b6mTnBSL8w//+DbL9t4qs64T85vuSGEtK2Jv99aN7ukBHbrKs6Lp9vnlJXw9fLq5LWjo6OqQQXImx7EzvE+u/Zse8/mZ2i7c3vKgIoW0yHAoBQU7/o2+QkcKbU/nHV520XE8kPi5C8uD/64UKwHapS1c1tcbBloXwZhWtSqxRX1oLkCiZTEzbe+f6cO/rsLjZR3YsvodQej2mB3oyy69fnWnccbpJCyPnLjyA17c2B3I2tJ2b1k/dHnjaB110ft37kvSaRsur1j0tpfotiguFpx/rVflm++VivXtEb/sOqHhzwNpCy7tmjx/Ig5F4HOSUpurfjiTJlA8VpzMGPmfx69Xi/+YBobG81DrmbMmPmfIyYmprkZ7tNWVlaWlpaazr4TZf7DO2XDFs/yJaNIdmPHePOf5dQq37PFDaXXyt3fzfbX8HL2rdlyKLZEIpCC+AG+wnQI8HOjE4HFa0g6X+zcf5QtBYUiOY9eMjkYfqWm55TkFDsHLervgsOgsSTLfkP9GwT1EsXbJ3UDVB28NrXD4CmjvKgoCa86Q0iYFDHKnUpAo9HWvqEMQqtELi16ck0SumJ+MDwnjuEz7fNP5/sy8NzC2FbXsWPCHeG8UDxHjQvhZFdLUaLGEjXNf+zycBuQdm1KDuQzcnSILRaNIpOs6JYODLoNAd/9hXEnu0AT6maPQqOwVJoLpBV0wIu8OjNuZlmOnjDIWdfW3OY1Y8umMa5kFMXO05up7oAHCSRZcU/oY2YP9LbCgdJ7Dh/kU93EeyVPNAbvN3zRoqkDcNX3P9268ZNDCUIDX2W6HjJzog8RhSKz7B0YKn4n6JhJq3IrfUeOc2ZgUShW2LyRgW9uBKKSlDUo8SwrPA5ckrQ1C13srNW1aTcy7JZuWRlqjULhGIGhgXxuu1xv0LQXcJrJNkxl5qUky9lrxnqBGsK7OVuItN5ujrSeactqKlv8vVyEdXkchs/8Ab4ELBpHoDg4sdzxTCpJm//wYlHoqsWTfEASBKfew4May9lKFErTWsPx7D11xfKh9liMVsXvaDCmxq3KgEI97MBfyva2NmcHNzpWp65vLFI5WMKvJaWNNW2Bvk6QMDmr3nvojPHBNkBlyHRHKxaZJ5DqUbLayhZKrxF9A2x77t3VA4aNVXCwJxncYe07wBFdxxOiUETf6ds+n9+PgWu4tHbDD6ceNXYo1Ia3rV0BqDrza6hhEwa6UPFoNMbBf1CgM3K+4cWRDMaEiGHWBJCe/bD5E2zyUyres5Os/7AFYUDHMFb2jhS1nCsF3TF25qOmoCFD7aggc0SvCauHkHMrW15tooQlED3sPJQcnkInL8tDT140zrKgsE3YnJ6CGjbIjwI3H4q/d4ibLTwZytpvoJW+tlOqqU1/Xho8fE0/B5ACydJv1Ahmdn2jGl7CgHNgBfk4kOGk2Uknc1ljZw6EZzqQHEcsnGSV/aLqHZ9qQHHz7pT7jpw7zAFoIcFm4MyxtqUXn9V2W07zCmlZcrVL6OTRPjSg1BauvUb4Qo+yq9S65rzo5n6DRjpZwCX1GLtiFD3rfp5x++Lq2599s6/a6+NPFr1zjzYUSqsWVPE0vfuGWFPgKVaOfZf72hcXVvOQOus1Y8CfbJBFINN69R5kRQKtyDUoANvKadPIuIkFHV6jhvpbEUG1Wnn0CmKimzid3VYJqdlFJeTBM8f70EFV2Pj6h7nbGadMWobM2bBymkVL4k87P968L0ZgaJX32IEOTbMPXrxyZZC9+OmXn65fs/NJq16nUL5DvRAYNv3CAmxpcGV4BfhpeDyJFkUJmLPni3l+DEzWxTUf/3yhrBmY1LcuwAIoanNrAvtO6edCBmWxdvH39IVrH4VqjD+R5TJhni9sdQhuIxdPtcpLr+7xopWfG9dGHRkeaA2L1SZsxbSh1S9KjXf0mtgXbm9G3MMH+zDh1sfyduvvHR7gAU9Vozja2RqEytc2zmGGBQU5skjglza+/eiaBrFCXZkUW9Zv4ro+tuAyxb73hFH4pArQ8cM52jmmXbwQldWkIbuOWLi4V89qxDFCnH05dTwpilf5zHv+8j7cZ0UcYX1BpatPHxc6MNFECj0srJ+lqVoxbZw2rbQ1Ll/oP264P4uAQmNtfcIDabrGFlH3xV8IobOMRtXK0YGu4MOjFZKcZ8+YI0b7w1qCsg5bM21oZXKF8QMlAVP72b1pYl8jdPgsN6ApRHtfHwKvpVWlV1eVVqB9eoe4WICs4pl+gwZ4C2sbZe/wbMLKtCZqQO8Ae3iqDcVr9OxhmrIyISLawBHDPF9tL+Y/pS/IDJrGdHQYOGhsuCeVAJs2Rw89vD7LdM9LPMaGORFwaDzBznNo3/5h/tZUoGNWLv4ogwxkhBgw94ud88IpUN25NRt+uRTX0gEvfu+uY7LS5zGc4CmjPeDZKQTbftNm93OGJ3lZ2NsEB7ojRtWvvwOazRepW8viih3HL+xvh8OgsKSwfkOJTYJGiQLn5OEkTDx/4kKDBO/Sf/qivo6vCZLqO2vrloXWHRl7vtu2eU9Uu65Z2nMfubbcZ+24UG8nOhCMddjauaN6JoDFOwcHC4TVbULws8YnB2LtRg2zaC+PL7Yft6C/PZKZ0L5DSRxhoxj+yACeTAwdEMoA6m7p1d8RW9365pcnaIEuPnZMuMSSvLvJgjHDhrrAZbYKXh8xrjIym9vRlFOD6z/Qj47HIDo2YHBff1pn4b1y75HzRjoB9SFY9Z82xr7iWnwNXCG27m5+ztZIECGpLqzzHzbKgQ4ExwqfPyoAnHs3aIzd2E2f//D99lkh2OjIO5cv//bJ1s9vFgKd5KVezqaPXT7SHTwMaxsyZpxza3qlUKvqyKuqCxrazwG2JCj7Pmt6+1eVNL3rMxwiTkGR9fCpTDqQhbXb/GmIY9Dwc2M7fQb37ecGFB5P93AZ7iJtqdQhKwSJjFG2ftYg6xZewwnoXMmff7MDywoYxJTEVdXIDHqDqKiQZDWUYgXL8iWE0EmurixgWDAMT6qFXCWTS8seNpUOcRvjDSqA4jLRY4wLrscv3g4ag8WTTLM3qf0+n/DZHCI/JfPHySkn4rUqnqrnvmFosk//7T972HYW79/ydMu2Dp5WK31j+omD56gh4bawuyH5jVvsBZU0dUgqEqLLBk5ZGw7bMapj/0mjUM9Km161mPbyxxUuw+aNdgeixDFCxwx35jxOrFbTg/q7tuQCM8avTvNZENGrLbKQo6zOrXL393GkwnbSjJn/XQBTbMaMGTP/Q9jb22OxIPZAkUgkCwsL48l3Iq1KTGjSJh9cOG3ChAlTlv9ypan2VgL8xtp0/Q1I8vL9GxZMmr3qV+mQZZvnhzAppgsoPBaHNy49lIvb0VSCaW0AjmaBbG4NqZQKXf6F9fOmgydNmDBp5feX8trg9/7IXW9ByK/RgPgKdDshfUd9YV1i3K+bIiZNhH88f/W3WSC6k1QkvWj393eFu2QAHN012NOGJMl+kYnz9Geano+SCzoMCo1e3tEsdBsxxIsA4jWFOL9eQXF2QboEKNAVxOLtHS0ZXVlGkHIbRT4ezkhPlkR3pAo6+BK9oeb+rthBc2bYkdWlefn+Q8YFMHpa+I7MxPjmxGNbp09CSjlh6cW61wpoEFTEfblg5qzN+8mjP/7x09lupvMAIqnHCBqAw87BUKlda1EcvN+Mg3VKRYcAZWNFwwMpdGTkF2MdrPCVeTl8WfKB1bOMmZi380pTB9zz1rTU1KF8WbLKSI6Df4CdcREVBofDYDw97WHBvKIz73mqwdeZ1lhRgaXbsChE+CIajcfbu1jakxTF8Ymd8me75k0xPmHBgRwhHN0pJSVNSqqrC5UIC1bdXkumWjpb0VHCxlpxuJczkK+mtqxUZm9li8PoOqoEGqKVBVAgaXZyBirImyziNbDjE099MXcqXM0TZyw8F12O5KatJg2aPL73++NbDAaN67YEEgGvrL/+xdrpEyesfmg1ceuGGd7vHgDRKuQisY5CNsmBSLJgWjnBf8klfKj6yBpTUaesOVyskqnfs7ExnYQIqzuy9pqWk58vQJR3woSp627XQ9ru21Fhic4BTkp5nZiTn6wYOX70iCDr3PZmbo5N8EAvOpIfDA4Lqsl4txGDQi7TZx9bPM2oalM+OvKsumvLbwwGj4NrAGRe1Kot27vqZeaPlulk79gJBFSORoIK8LI3HeGodAamQ/z2bx/qNQqDj5M1kDl8hCFQqAShAp6ToFNgXey69uLHMxig8o2jPpW5T3R4x+rI7Pr3bQoNQVoGiWZvQTeKEIOhkqhapcq48TloIMjZd4NBo8lwS+iGTivRNj3Yu8nYJCfOXHo8Nh+eKvOqXUpbylREAt3U+KgsFzLDqGk6UeH+5XNnrPteHhzx3WfzfXu0EBi9ouPukZUzJi/5jee55adfFvQ1nX8nwEgS4F3lukOS1ez7dOWkiRN3Rzms2Lw20KPnZxO6o5bxhGIKmQyKCY7QJKobg4VYV4WwTZ+wf4XJ6kxddbZMo+5ZzRpZe1byiWVTjXdMWLY7wyA3bUVDJHaTGIVg3AgQjcHhyTjgSl4v8yuwoDQvB74Q9HKpzJB5IGKyUdOnfnwuu0GkhSBc3yW/LAwX7Pl8Bfz8nY9EPY0iDs/09QhsLm+sKIofNKr3yBEz+dW1zbyO0EBPGypcFW+pVq0aVOv93zYY1X/irJVnEorgiZamyy8hkuABiu7opLzmZ0c+MjWJCbP3pAP/YJQV4Q0L/BboxJ5aaDCoVNyE678sBGYGMHHqjmMxPL3e8NaBX1hGHVmJZ9fMNtXVkq9ucfSmvcIYyN6EXZgyA+8ARaPiX5P06+CJ8AsM+G48hf6GjhEUtRe2r5w2cfKGZ87Ttq4e7/aGiulkEkm4t8sb7Qs0cGxPo2pQq2S6woMbI0x1vOLbjNw2rR7CeczddX6N6PrpVXPA6e2P3thFG62qOLF6/syVO3muk776dEGAyUK9QiOTaDH4rqdRLV631RgrB19rgaSmtVNXlXS2yXtYfweUBmSm6NAmk2mduvybtNxW4/5baNhbvf6InrwyqjqJqIHzcL0xNgE68UMiBO/eqZa7WNoxEGf2Eq1GAvl7d61ow1JoDIxAJIOfSMSCFmHMfUtjHoZKIZuK4ujt92dqRaBa+/fp02fyhht3I2Njr8yipadEZ3DVKonAUHNlq6nVTll0ILFJogANSitvLDj37YrJyOmJUxaeKTCo39yv3USDKBeDe5UZDzr8qRp4705D7i/Rs0Kuj/e7Pj4o4fdLEr4G2F9wC2htSAj5F8Ba9fOeiOJmFxn0vIaKPOvwYHjsrhtYPB6kazpA0MnFeojStcUFiWiJRZuy+D7gvfBEpg86ksXlCcv7Pli+Q2Czst/GVXjy6wEChNNXnZ14b+bo/Bbnvl/udgl6m/8gE4hk+F0nAE1kkEmQTq+VSWVQxr55pjY67ZOLBc1izSuXodNIIW9vR1N2sWQqHSsSywxEyz7OPrzq1oqc6ODx/ceMnMGvr+dx+fa9fV0p3VesmzHzv4QPaJFmzJgx8zexatWqIUOGkEgk4HiHDh1qOvsOpFWFGZKRh6OeRCFExz3ZE+H2MK1U/65xJVHmtcsto7699/TR3e+WD7WjEd/Wv0FjsCAQ6koB6orkwZ1D11249RB52JPo2GfJvy51Zb5rUEJckdk+0MuPhowqQXrqiIjvrkdGw7988iTqydOre7YF2aDV2jDPrq/fGHQ65BUZhDbofe2sTPmCDM2NWZRAB0xDVZ6bb3930PeDT2r1FnYsqjG+VSvFrfJ6axt69+gG6uTma+3d7JDyock2XmQ8Vd/x9OKN0E+mB4NgRNxcKEVDeKN9h3gNLyQ2LFsQI2qorMlH7sfARYyKehz56ElU9PI+r7Z70WtVOZnxA3Ycjnz24ofpAfaWL/dfeit2TqEgs12SFHA4pr9eoVGJpTSZnRUVlgKnKh/V14aJ1uu0vTYceRKJZOLJ48fR8akn17hR8J1tHGZYuBNRp4ac3e1McmtjF0odcU7knv1Dbt0LzUAPB5CUtTXTxthlM2jU7JpGiMkk4XRaTd9vb5qK+SQyMuZ5+r7ptjqVUkyxCPK0JSGlUrRxRRY+FlQM1MZOQ3l5wK8z5W2VkgBLOwIGq21taqQEseCRCn5tmnqQpzOsKsGTfj9/L+opkuyTJ/GJp5aN9CJUpF3TzB0T9rbo8/3Iq6MfVoeuOfnwcdydX2e5ME01/lbwJBKZRnuptlqNTCZGPjaOBnF1+M4rpjYSFRWbmHpw7J/MBHoNNMXGeevBO6YEAA/vzw3pPgsJw2Ba8NUdwobKdDcve6I9ji6KT4wWWxBtTB3Tt4AG/4379M6Dx0iKT57GPU/9ZqqFUfSvQBPwA767htwCeBoHMj/qXSMkcIqclpfv2+Ep5/3dX9vavwvQGWnlw0szjIfgj3AnWywGY4AMHZ1db7khAwaFDrJHnue34Py+Iz982ivm8OlyaZeU3wJaoFC2y01v0iGQMJlCZVr01M6/BhrlOv/bkyY5RUXHJ17eNNYbnlRigmrjQ8QSurKklHaoTR9eK3h8jLzg5wdxz3ctGuxiA09g6AFk4FckdtJn/HEjNunMhiBHO/rrYyUfgiI96kFLn80PHj2+feOHIa4WxDc69q8gUizJNNxLHdWoOHIJ8pV6eJRj2rc3jCUEgGr+clSPT3qCTmnvkZ9e69Lip7HRp/ZPf/dQ2b8I3EWd+PWDSONjnkTHJaV9MZqMx+CZrsu/PJ6UEPf0wGJtxp4F54wD011gMNY2NoTOpsoaD28HMtHN3zMtPiFLRyXYEN6t/miU24IfzxjdCey7nl/cMNKT9CERN9Vy/JdnuiTxJPZpzK5JrqZL/wJwBi3HrPjx+iNTijFx939cO6LbTjs9QZPCxm86d99089OYqD9+XeCCzIr5TyErj7xb33fz+cePY658O83JgmLyW92AtwctaOabjv4M9OCvzt0EfhgAHHlS8m9j3VkYDMk5cMYfaSlx0aeW2jTumXekvOdwYvG93yWTvr4Xl7Bn1TgPux7e1ggaHkx6M254BZFlE2IvqKxqyU+4qRowtp8dXAw0auDOsze6MhOT9OL38R6WH6IFPUCjbF1WnH+pEzEJkQ9WOAOZsAUCxeuz+jAoDsc4Yw8AQQZUPw+H1x5o5xgCW0/TUQenpYckXgfSa0HsAv+FI1lZWdva2g6btZwprJLAX/tFhW08A8c8ME9jE5IPzXMH+UI7Bq3b88onxd++tLLfu3ySIz20m1w7WhHbCqeMGvnDjHsFC6JKwb+FcXXLflpNpf0rJgwGjXcftAJ7P6+a86Kjjmzh4/KudvsK2Fi8qm4gxw9Br5VJLLgOnnZElCD7wg/QnCsLY9MmbZhrY0N/c4tbqPB6Q+u8IXcql+39zNbTBftnw9MGbRu3EhYMnNLk7x6ZXMaT6PgXaZ+P6OaKwfW25o5ueYfC3B1wWBzFmuksYlfWeTg4k0kuPv3S4p9nYRVkK9o7zZgZM/9g/rIhNWPGjJl/GRcXl0OHDmVkZHz77bcsFst09q3oRJmZuajJ/XtRyHicEYt+I4dbPDx/m/2OWRLijnLd4CBPLLgfUrFT41okbRot6Gb2IHD0KuuqqnIFSEMnLY+KyYKo4H5bVydHYUMJX4bF4rBoffGTU4duJXaq3hG2KCUcqY2dvQX8KhmNodmytNJ6qQoFsoiScq7sWnE5rVmHI9OpRfk1chBBqKW1177acf5Fk9bAcvell9U1Ih+yUvEzL1xM8YyYNkDBq0PZMq3AzwFYLIUgqWkWIN+c0XEqnpWxmSxGj1eGnKoMRYCFi2nAg2DnwGyrjzx+rHLd6ilMEIuI2+tVOLRGpATP1muri/L1/ftN9GFibQM8aXlNXA0Wh0Mr+PF7Zq89navqFrtABolaQXaysSXicFi9uCQyqtCA0nWfjNMDS88ARnFGRidcGBU/Kz/rZbxnAlLIBTSGu7sNHLJz60rIQ4Z700nO7lYV9fViPfz1JlVT5k879z4o7dBDuqb6PAtXZxKRZIFpzK2WgsR0Kl7O8yop0cW4BPEl7Q1VhmHjBlpjCCQRp61RinxDXticntHYZunIIlp6BFoXlFTJ0DgcRivNvLh1+f44CQRJRA1ckcrawjgqpysrSPTsE2JLQtXkPtEN9nQCD1CIOXL73mHOBDya31xr2bePEwWF4jdU6AaMHWRFpLBsDYR2oQwFxIfTVDw5/Puhm60KdEdDpX6or/O/EAIqpPWqAE9XKgGekKSsyCluqtBq3/U9ILJFsENLcWaFENZJSMStbeQidzoGzXauKC1q14DS4vSiF3/MXHy9GfnFh4J29RxGr21o0kBwwbSC2N8Wb85tN100YmHv7dKmOn/34bQBXjgc3tHaLjO6rLerL+2dk45Izn7O9pyK/A4VSBNrkKVc+OXA46Ien1ECOIfMsC8vL+vQYeDMCxMPT1t4452Ztw+YYpObn90sA7WtV9QmJRVbBvrbvlXuDM/+dmX1+WyBBm59HdWZxVI3B2ss1tVvFC2/okIKa6xeVPowvsrRzwWZJASPseDspq0fiSl4klr51m+QAfAEK3emtpHdbPyWm7g5trbA3su2247ffxUKs7eLtqOmSaSF688gqvnjp+Mxpfxu05PIbr4O7JS44g413KC4nKL2TqSPJxHwMZ7OLiREvOVR0aD1Ae1BfmIEkgvVBqY3iw4sGkbFexL9ENJ3/0TiByHvqFMPdXfCEAg4DFRbltXWVq15YyFcFxTXUIfUoowmeMkZJBO08Vvbkfp26jXDsaKsRKaFq1knerFr+qInPb81b+0TilHXtwqQOyBZ/tlPvrtb/p614v8SFLcgV1t2cZ5AAx6C0Ynij+7cH1Oj1evam6q4Mj04iQuaf2ppKKlD0GOtDxpn6+2pabv/iO8UbkPC2AXYqpOS+AY3H7tu44w9oVr2dVHxqhpFcIGw+o7yQ9+fjK9sf9fkwm5Y+ofaqepqhVrEm8iqz2xb+qiq52K2vwQW7+rKwvHZHTI9aN4YlCzx1P7TT6p6LDbtBt3V20lZ0ybQoBFjUH1r1/d/ZCGjkP8x5OI6dYiPKxkPVMwgASautVar7elKLDyCHOmVWaUiRL81grqaRsFrK0ZNkK2dXR3EJUV8NeLIxSVPvz50o0qg1IqaKqs7kDp2n/tTRJiVTNBjnbWE14rydvdAWpO8MiY23WDQdPsaHcCp/yh7FZvbCU8jVfKfPr6HQuN7DrURLIN6exWUXbp5RTt2ynAmyIyVk4ujtNSUGYy4LObbQ9crOl6f/PWnWPoNsCZVsZuVsI1AKaoubV19IheysLa3VZZU85CvD0IqSTuH06629p1kU5Cf1SQFqqZX1qckl1j4Bdi9ZiQt3Xxoxdk5IrgoKl5mXo7p/Nupvh6x7Ps7TbJXQZdSrrSwD2FRrAPHO1eV5fIUiO2Sl57esPFakQyDs/Z2IvAbOUqD0awXn/zuswzOu1qzra0vS5CVhnzQVSnOypLBARuR6elB5Vc38eVAyGi0su72d3H3nhu/x/ivgfYZ5GJzqvp0NuTwka3Dn3tri7Bpdna5bSVCoARaSU7D43adgfBnLyrkHS8uSiUhFk5WKFSHrERn6ecFASXRSSoTzujUrfqecauEX4v39bGg4jFYSF5+vyldj9K8UcJOfi0byB6c1glKs0XW9naWVu4hrrZ1RfkmO9YZc/DT/XH1ryy7jcdYm7KiLLYY6IBB3ZydWUJ08bHDYfAEb0eX+geP2j3dWUSClVeAJClWhKV62Jg+V2LGzP8u/p0Xh2bMmDHzn0LZXBCdLR2/0ZfQLUqkBY+e4nbjSUz5nE1hLydHYWg+rjb86KhY2wne6yfE/7H7ZJM/VaGTa+g4bF5jrcTg3rODGTj1695n7p08VkzDqORCvBM6xMYCZeUxdcOoW38cOtkUZofS6sQi2sglfS3gie1kL2/XuGePk+1nDAhENq4CkaFM0ogh9rehIFPyMdae/fxcLkReO0onUpVVLej+WxYN9sAT1DM2Rpx4cex0va1QJkYHT17SF94KI2jMFtsbjw+fSGfiBa1VhIFf7RnprMqJk/qy7EyzG0iskSND8m88Ot+RQyHaUvSVNEtrG8bLxZAwZIolVlb74GLmgo3DbNAolp1307P9+mm7vvGFM6Tt5NXQ+o93aUs8d7ZNpRGLKAuWjLKFXyp7jdk48e7jfSdS7XVsrtD5o+9XDO6eLhZv7R/oFXnzcHOOE0GhkGqcHVVlnA4x6h1rPUOm7Sw89eD04VpLplheJUCWtHUHUnbwUFpbGryDg6qmrNg5xIOEQjn0XrC4+OH+U2f9qDq5sN1vwpzJATY4RWlBITZosjXKlrFmRtqu8yfPFDsS8cSWVr5fmC2xxwodDbum3DFgJR1L8hkymnHk0ZVTbSw6kUVtF+MYNpZMLIo+YefKk092Ha/zxfBFQsqonevGgRitobmGSHR3tETmFsnLyqtJQfM8gFCoDAe0sPDhNdepYzFsHGWkNRmLVrJrKh2GwPusqFvYpXZeWyzROJTN2N6Oj2PunM2hYbE8LsdhwurZLjRNTk2FU8Dyt4xhkCx8nDBpSbfP4RasDjed64GF+9yR6CMXLnR4s1BonYgvJqrQDUJ1XyeUnXe4NOZJXABtdG9/ZCMRFApvOXDmXPbJmyfPVtkRCKL2hk7kNIo5YNNvnx85e2B/ta8dUcStw2z5aZY7yLbx6geARllMXLrx0vm7x2tTGXQsv6XCactXveENwbpBt+3vIYqJ7jXbgYDGYp2dfUHnMCTAiQSq5R29MfvBq7c3X/rj5yO1/e10EoVYHzp9ji8Rj+4RwzMHbfx567HLBw+UeVkThG012G27uq9ahSEwveiomPtRLyxmDFz+1erLNw/uYQc4o3l8IWPtt7O93750iRg8YdkK8dXju48H+VGEcjE6bM6Sfg54DHHM0o/Lrz3643CuJVNX0yrq/8mPw5xRnWzTz7BYn7lbxu26cDXT+7OhPkCRXgdHZo6ZOOvM1Uena1JpVDy/tTZ40aoQJyKqxnTD62AItk424rS4y09ZK6e7mE52h2AzcuHK9vM3D56s8mFgNfIOesjIwT423dXdYdDKzTWnr+45ke9H0go5snYd8qFZRuiYCRn39//B9iUrlXKtra/eUMXpQHna+vpSHj6/ek49cXpgL2JG7MmjdTY0LE/RxuplJWpsk+rC4VozgXVwdSdmZV0+j56wcKTpXA+YYRGj44+cOSHwpRogmagDj5c1NIkNfe1JDj70zsSbz3xXje5lhewIBnTUZ+jsZY0n9h8/C0ydQcBr6ISQWVT0ER/92nbswtED5XY2+A5uDWPrz5M8UCiFdYCzvjD2+lndgrV95y+oPBB5Zl+anR1eXs1T9l+xMISIQuYY/n04jfr4C875P747WDnATiuQivAj5w13x2G17NzH0TUoB3i9oyA7y37zzr49rC0KbWHlDHrtUhdLOoGAwXgFj7DOl1p52b+740e0G7tkleD8rf0nKvwYaJW006bP6IGe8A5fdv6DMDdio17Q3jVNMmzuD2UHr50+UG5rQ1bWtKgGfDEukIJ6c3ZrF2RLD5z81p2naStn+JhOdQdN9Bs6ZyDn6sVzJ91ZZLSBL9f6zRrh22NOFd7K24d6L+XGWe3k5eMmTujHi7zyR461BRHD5zc5LdzUj4H6u8cSu8PyWjhaf+TUOZ6vhR7SSkUKgkTPFmnCbFFkB29Ke/LNBO/Vo0f/soN/8/6uExneBNDxZ0MhEasneJoS6IFVyKYNoy4cP3SoNdwOpZOKOocMW+LBpOjqK6LOZhp8HIArExQX2q5f25fV3XQwek2d/fz83mP8YKpSJdeyAiF0MZuLCn3l0+gew/uFHn9y+fALikWHkosPwRqsLHvOCMK5Bff2uRgbbznyRH9kgqFV8EfrR50/fuRQG4gqdDKRYODQxZ6sVxuJfSg+EV8ta7l19rcid3eSor5FFLrjo4FkC13EolF3oq+ebnGjYtBKSSfdfeysKX2X7lx15cah3Y2Brtj2diFpxZczgbF+bQgybOqO4jNPTh+pZDJE8iph14pDSemDWFmfaQNce+yI5DPjl2kXoy6fPGrLoBnPWDmwBs8ebEOg2Cz54tMzJw782urvTZYIW1FTVi8JoeDw6JHTV9Wfenq6IYtBxyuq28hD1/d2fddkdpTHtL3801fyDuczGJ28qnaju7Psu65P0x/Zu39S9nUyKLRSRWDAiv5EY/j1JngW08uiNeNcEWqZ9zun9bsHrhj68Pvrrnu+/rOtKxAs+vf7ekjegx05mf5ajVDNlKJdbZF3HT0wSNqbru9Wmtx/K6fJodfqDTbwfS6+2xZmHv80p8qPKEGLDAE4zP1Otgw1gE51QrWlnC8mre8dstDm2U85R7jWNGWHUsMKgjoK6sWovj3e66LV5dmRl1rS8BhdNVcxYvkqHxYKN2b7Ts65E98dKOtvp+0Qi4jjI4a7vlpKSwuav23F9asnfm0L8saLOkXQrC2LA8l4FAZl52EvFXb4WNMIODTGd9gA1j2UTagtMoFYUR0XxfedOdT9Xa+kzJj5p4FWyOEdUxUykYWlPQ73r87PNGPGzL+BgNtIpjPfnGOcnJyy88tvTAcoVHh42B/HDpsO3kCvN2i0BktLpHfzvx+tlFtd02nr723dY4G+rr0qrw7y6Otv+6oXBkG8mrQaqaWfn5c1qj2zuBFerEez9rYltnCUjiH+9gQ9t6UJYjg6MMlIUgYpr6GqplWFYnhSctd83LH3+efI/gOK5tzSJpUGQuFtnH283C2Nj1B31OZUCu09fd0dLIwTgQxqSV2L0NrBkQXCAgS1sKGijiNTodBop7AhHl3rr7T8itxqgR5kxs/HywbeuRbkVt/eXFXVBI8/MD17BzuCvpKuk10nJtm72sP77MLo5U0V1S0iuR5E9yF2qjaprZeH8ddG9JLW4uomucqm11DQvQe9rlObL3E++nLnUGcqGqVvSDy9M52+9+PJ+tJKjgFr6+zj2VUWg07VVJXLEYI/bYMHejNf240EhQJd6JqKSiH8gp7p3cdFUlJH9AlyI4ryyhTefdwtMCB5Bae6RmPl425DwaAM4rb66nquGnSzvTzVjc1WoQPsXnX+IIWglSchOLnZEDBAFDkS237eVkgxZJyMkiagsVRLOx8fH3iMRtNeUcC2CukPb66v7azKr+7Q6skMe1uaXkuydbHvnlNdR21hOy04wJ4Ebm2vqq5vF2pRKOegcIygie7kx0L20xDVp5W2QiAO9QrxsbcAETkk49Y3Kehe7rZwGKzhVxQ124b0sSKhtIK63CouFu8aHEJvbpHYOTkwSShuRb7WoY8LE6cTNuRziWH+DrAW6mWN5dWtYoUelDdggBdcFpCZonZaEJKZ1zBI2+qqGnkqm6BBbuimUo5lQLAFHMZreRU5bRa94M3CFby8MrZSrUPhiHbOzjqBkObm5cwk6mUtpYVsvLO3t4t99z1OFNySErZYa0CTrJypWIW1g6c1Dd7SSsIpKW6AXbmFW2iQMwPUkkEpqqnpYHm62tAIQL0qeRS/ADuMkJ3HJYUby6IWllXymJ5ejnQ8GtIJmmrrmjvgfirLa0CQQzddM2KQtNVVdxIC/VwoOLRS1FbdrHT3cUeWBEIyXkObiunhxoJ1rJtgUSh5Y2YxR6eHUBQXHx9nO3gWIZBneRvZP9DOFG1AUGdTSXkzvMUv0yMs6PXd+oHGqpurcpo1dsEBHkwSTtFall8Pq6+Ndy9vkGDPmyFJQ34dPjjcCRazpqMiDzQ+A4pm5efj3dX6DBJufVUdrLEox6AhnnAvVt3ZUMFH+Xi5UvEYrVJYW97E8PRxYHVt7gbyLOYUVWm8+rgz4V6CtqOmpp7XCWSFs/Y1GSJ5W3apyr+/O+MNG64Rt1TVssUEt75BdsLqIsixtyP80QOUrCmzTOnVxw8eqwIVlFfdptUZ8BSGl1+QNbybfk+6ykJlMil6Pd4Bbn3AStSXFHDhXcAYnuGuquJKpWevIDuyUUn0Fj79/Zht9UABke2TnUJC8S1NKktvT/seC9mUHYXl9TIlBZQE1d6gpjo6W8IdbIOIXdCI9g92B2r20iraOjjhVR1KC09/Jwakk9WVFvKJruHeztTuH9eXt2aVNIKyUChWRBKGauvkYkUF1aQSNpWVNcFTiSzc+wY5keCRR4OYU1XdLFDbBQ/1ZGpl7bU1VQJkUzOX0CFuDLhm2koqVI6B7laIwoqaqrh6Ty9XGh5r0CobWposbLyQ1cnalooChU2ojzWqpbBM49bLg4kWtDRJsFauDrCsDUpudVW7fUAIsiJc1pBezIEXgNHdA30cLeFa1mukdWVFfON+ao5wZpC/uqFTNtRVq+juwJRg0ZCwuaJNZ22yJChta2URxincHpkjK23KrFB59fG1gVW9sx4YFp3eQKCyvPwCrBCFMqi4pbm1KDs3Hzt8WaXSp6/JqDZXVmtt/dytyRg0cE/NNTXNyCwwh7ChXvCwgUpQXCFxCXZlvbHM2KCRs6sK2vSOvQIdlXUFYpu+PtawqstbCorF9n0D4basl7SVVDfKVDoMFucc0NeVafQGr1DyykvZnWq694Age6yis7IG/g4DOG/rP8AXTk0vqC/mU/wD7OGBL72UW1otdwlxtyRgIa2igcOn2zha0eA6aq/PkVD9Pezgnc6NGJTC6hqBpZerDZWANuh4LQ1aqqMTomOihoxmtH+gGwur4OaUsNVaPYpAdnS0V7aLLby8nRgEA6iX0iI+ya23jxMFj+msSytvg8fLGa5BQc4stEHUWN5q6R9oAZsSLbcil8/sFeoAux8ZJ7e4Ef7WAM3ayafLdSI21Tjt6i2+DzKoGktyOfBID92jl6umpELk1ivcqcf3HJCYpFYIKsbRTXB+RdOkO1uGWHSyS3hkX397ZFhKJ2sADgJj1yfIkdhlCuSc3CJTZhx9vDyRzEjZ2ZW0kH42sDhBSJNbTw4a4Nr9JQgk4TbwtSx34IGQY1jhq/Jakew7Bg/y7Bpdl7cWljTIdAYUgWbp7euPqDNKxS3PrYUDDGvPYG/EdepUYk6bwMrRHfmODUheL2ypq23gAzPo6OWlbmq2Du1vQ1a1FpWrXUI84G9q9ACximWCromA7mFDnU1jWbDBL82pEUEQigpMtDvTNCdXJ6ivq29tB+ljsM5hg9x7jgijDIp2Qauc5upMJuBAZhQtVcIGDmiTRK8gfWMttdcIBiwZmSArR6EFvp1CcQ9mOiNllrDb6glWYU5wnWvaublFhNCxljSUur1EUN+mpwbZ+jGkjfUUp2AKGatoShIqAuz8TfsRyF58eWendMizY75IrWo7Knh8pl2gvUHAFiuIlg6OOBzwhCphQwnOOpiOxIrS+ngRiCKYtp1xH1faHJy/pHePKF3Nbc0p7j5Pj+g/0hb+nIoRMT81Ww2/4bFlBNoqaypRHkPsbfFKHihss9463NnTWtmcJ0BCQaz7AIYuVyLwte7j8vL3kF7T3FwDodACfqdCg8K79uqmJDJ2elELvAyW4RnkY48EPcp2dpPMwssDDva0/Mrsmg5QLSwXXx9nW2Q/VZROIaitbmN6+djRicASNVaUo+38XK3hr68Av10qte3lZfW6fTFj5n8Kg8Egk73xHYN3IBKJzANYZsz89zEPYP0PIn78w9ocv6++XhhGRElf7Fr8FebrpJ0DXg/Z/heh4T8+cJETMnnZhCAqPMCmyDi15zlp7KYFQyze2K/bjBkzZsyYMfOX4KYc+SUJs+3jzV4WKFTlpanbSr68smeIdY9RMDP/YMSFPw+rdrs7e5nv68O3b6X+/oMvfrP9OWuIPwbFTY3+9Dzp870jQ7t2LzVjxszfzV8dwDIbXzNmzPx/BWP05s3SA+tGDASM+wz9Sfz2fv97R6/ktbdXDJ/2FOs8bbhx9Ap+WyoQ0+1srXtuG2XGjBkzZsyY+VewCY/oo0leNB6OGwYuz15/5rdBVuYO1P8O2lO/vz/NJx/zy6yF3h80egXwmDFsaVjVcocLA2wvTP8av/zTwUGW5ojKjJl/DuYZWGbM/Pcxz8AyY8aMGTNmzJgxY8aMGTP/X2GegWXGjBkzZsyYMWPGjBkzZsyYMWPm/xTmASwzZsyYMWPGjBkzZsyYMWPGjBkz/2jMA1hmzJgxY8aMGTNmzJgxY8aMGTNm/tGYB7DMmDFjxowZM2bMmDFjxowZM2bM/KMxD2CZMWPGjBkzZsyYMWPGjBkzZsyY+UdjHsAyY8aMGTNmzJgxY8aMGTNmzJgx84/GPIBlxowZM2bMmDFjxowZM2bMmDFj5h+NeQDLjBkzZsyYMWPGjBkzZsyYMWPGzD8a8wCWGTNm/unU3dk+YtmOx+VC0/E/EHnl6Xt5YpnWdPjBKFtizj9tBH9IM0/O+vZBu95gPP+n1N09HNOigExHb6Py8rixXyZ3mo7eSv3d7SNGjNh+/OTx5cuPp4ug9yX3l4EM2oybv554VvOXhfJniF/sPVWkQaEMTZk39l98yJXqTRf+NTqTv5s47lLF+wqv5caceMg2Hfw5lQdHjhwxa921jEad6czfhyDhu7Pl4P/Kmmfbfr9a2fleHfhvU3Fu8uxfE+SmIwS9OuPG8aN3ihSm4/8jVF2ePfGbpxLTkQm9jJ+eElUvNh2+H0inrkg8nd8O/pQm7prz1VO+8fxfQ1Zx6m6eRP536R3/8Y4NX9+s0hn+yVr2OvK6uz9+/E2JwHSoVRaf/+hU7dsVThz7zYSrlaaDd6Bvzrl7/ODNlh56/E4MKnH+i1sVsOGVxP8w9cf495rgP8fALXm6bc/xMt57WkzH06+2TAGm/NNHH6ZrJvhPv1lzNE0J/9l49fe4du1bDakocffOmSDxESPGTJx6KU9mOo2qOjlx0oM608G/Djdj29rjae2yf56GqQpuHPrxcEyH/EP8C9RR/fzYqfN1AtD0qk9OmHCn1nTBhFp8/9ju/Q+LZH+/S/j70bZXJ6Ynt36Ywv9PIU38dc7X77GKncnfTxp/qfwD9ajxyoLZx/NAFPEByMqOr1t0NK2zhxVE4qvnTdxz3/96PZX9YQn9Bbpcp6b47s+/3MpRaCCUQVtZ/Dy1GLZrosRfJn4T/Zq7+VfgZm5f9/3NClF79NeLVt3imc7+25SenrVgb/lLUwFjaMm7f/D8nRbxX4rWmq8vmX88FzFRfwo3c9taUBbx3+WspDnn5393j/t2q2ik7twPMUIQN0vYR747/riU++83bkinen7t93NJda+FzbLcixHfvz8z/1GQmCTqX4pJ/mOYB7DMmDHzz0bXlpGc38eWlZ1R0vm3hwl/C5A0+dx1uRbCEvGmMx+KMHLfrgINPGgFuq9SOEj5MJpiv73aLHy/W9erpVKF7j0ptkcd+6Pk0wtJ+zeu33jx4sbBTDTadOXvAUJp1Ur13+5xRVlH9sbKlCBZSK9Tq9TafzdegbRKqVTzvmwKI3f/nINU04dQdnL9k0GfPb5/atEgN5zp3N+FJPbg788USDMwaBUqtf5vitX+QxjUEqlS2yOPWOKgBRs3z+1FMR3/HwFpbT1LikJ1VEY+fVr9gfqp4UReOJunQ4wB0EjlB+tbN7Sl8Q9iaurVf9tQNKTTyBX/Sk7+m0B6jUKuML0L0Ckzju/QLF/o/XaFsxi/dXvdNyca3mcoUQadRqVSf2A9Suoi794uRRomUo+vK8VfxqDXyJXq97za4Oc+vqd33nXnyfO90y1M5z4IYELkKrjkDY/2X+G1vvmmQS/jXf1x01PWiNPRSYAnN7+t+mHjqfhKNZwZvQqYzX9fNewHHTi9cYgN7e91Pn8LOrVSofpA/4K29h25ad1KLytg8vVqieQNh2LQqJQqzT/cYCNA2tqcxy+SG/6ugYC/Cbg1vWFiuwHpFBKJ+kPDDYNGJlN9YG1AerVcpnrt0ZBOKQU2AdJoNdoPfu/44QDXKYNtByF0zjdfz+9HIaA1qpbH1y43Inlmjvo6+ueJDOOt/w6QQS1X64C/AEVU/31jq8A2yBDL8gqMU59Zn6yc62SBNZ34IAxqmVT1gfmCzZnyb2xhoNqBG35PcjXXv70oFMJ1z/DY8uPGqcH2f0u8p9Mo1Ugc0B1a3+U3f5htj/9L0vsbAa1PptD+/Xr+74D9+usvwf+0GhWJTMNg/luiMWPm/2uUMjGeSEK/MX7Q2Nj0LCHRdIBCOTjYT5k8yXTwBhAE6Q0QmUw2Hf9fQfJi12fPw5bPc64rbvYNC7Gmwj5CLeWxOa0ybn1xWVVdfUOHjm5vRXnbeLyWW5KaXVbPZvMhEoNBJ4J79NrO+sIqmVpUXlJcUyciOdjTcUbJ6/gVGdmltWw2R6GnsiwpiEGU1KbmSTBQXUkeV8+0tSDrBFUvMovZACXRyZKGRUP8qvTH0UUiHNHRx8+WhtMpO8vzMsqqwR1qpqsVGQMS13DLSrgGkoqdlVfFwVg4WpBARmT1KWlJyUlNGO8QV3uSuOhOJW1SkD4/r5zN5unIFkwqEf6pQdNcU5xXVAE/kS2mONpTNCD95KjkarIN3drGzZbWzW5DBlFLWXpuKZstwOqab8cIxi6Z5AF6btrOyuy8kppadnOrmmJjTcWjpE3JKckpKeVYjxBnO5KkvKSDYGdJRndy6pq5nfXsyqqqmoaGBpyNhwXBmLS0LimjsL6e3SYi0Jl0Eh7Omk7dUJJcAPILcoa3tWeYbjUBGZqKXzQZ7Aiy5urqOjZbQnOypxozq+GXpOaUgdRahXgak07Ga3ml6YVyG1cWHmS2ozY9V8B0tSShIWlbbX2nnkmnYGFZgIoXFhekJT7LkVu5Mm3saJLKknaUM0FWWV1b39gsQzNsmGRjXSpailJy4ZzJ8SxLGsn46+6oRY156fmgllQGed7jFOtpa/rYgpt0HdW5OcVVQGPYXCGObmUBKi0VVFNiPdqrl6s9k0nGSBqSMgpA3sEdWiLDokfiuvbqnJTnT7P5Nv5uFgyctowvMjQX5Vc0iAg2DnSCvLUgO7+itp7dwuugWjtRgC4DUaTUacmqimw4M0I0y5YkKkrOrmC3KjFUJoOCfZW4qiU/90VifLHaLtTKxoLIf1Yq7eWBqyqtYrObxGoC09KkyFpJU15aHjjLVpKcrYCK9ig8ZFC1VORy2jory8qUVAcrKk4tbMjNgJ/OVlNdLSkY4/1aUXVuXnF1LbuxWfpKsNLq5+lF4E62EM9k0shADSApn13ZyGmqLatqxzjYWWB0qrqSlEIgeyHa0HTvuWzEgtHerzQD0gua61ukGAvQBtS8opQcRH06cQxQybBSvUZ7VWKWsbWRbKxoBJA1rby9oigLLjSbbWC5Ay1B6aT1hfVynLohO68M1IpEa0GF2Hn5QOE5bSqmgw1obdr2qrQ6NVVTl5kHmpKYaMWkERFpGdRt1aWFxeVAQRsaGnE27rDCy1szaiQYSV5uSYsab2HJIOnaq1JzSkCl88VKhqUNEVFjSK9tLnsBP1Jg0DU/iu8cuHiCPwm+giCui3uWWFAlwLsFeNsx8Fi0tKkgDX46W4iCLUkPnZSwE5OeZ+Y24Lx6edmTW1Lu1jhO9JMXFFSy2R1aS2sLEg42b3qFoKyooKwS2Cg2ysqDRTT+2AikEDRlxsZmtKjtCbYO3jYkSMerKyssLIPv1rE8rOCs6YSN2W1SVFNBbjVHDmHbeR16ZWtBYRlsRcVoOlFeUlhYWVPXKCU52dGxKLyyLb7RevhwXysDMJi56aWwlrC1FrBdMz71JQaVqLIkv6SiBtwgIzva0YByq1oKCvg4oiA7C+gMV6qzsGAZpQ7p1E2VoIbg5LQWLkhqBnFzRatY2lxYXNHYTLBxo2MktfkFxZXVoKm18jtp1o5kkCTc+jrIZF52dgn4rYpsZ0XFwwqrVzSXFxeVVoJ6VOtlJXmtIWMn2FNR0pSfVkWO/25rXxp4qlZQkZlXWgtu4SgNNCZi4dFUbwvFH0ntfcO839W1gsScsooGQ9CAMAuCtq04tUlN5FXkwBZeCCs8rnv7EtfHJybmFrfhPYO87IhNz2+xXSa7SfKLgLoKDDY2TALSnvVSblFhQQVsFdkYaw9mj3o0AluS3OLq+qamNlF7RYuif5++dnQ8ZNC3lCfBBh5YeCsbBhGrUwpLUqISS9sZVALNzsuKqG+pK84tfOUvQD3oxJy8OhGwDwSgczpFbUVNJ4psQSEoqmJjBX5jvHX5SVHJdZAT08raxcFkohGaUg5G1/t/tGGhEw2EJ2g80c7dTV9Tr/b08aARBZnnH9Nnrgq2gttLenZBDSzYJrGG2GWINI35L/KRjLxqvDJ+eVFWGdJ4TUqiEhQWtuKtGRSg4ZCWX18OtBHWWDHB2Z7Rs0YgpbC1JD+3ohZ2NwR+ZrXaxp6OEdQW1CkZtnQ4fXUnu6iug8ZkErEYoGONFXn5iMp2aaxB1FzeKpEDHatsagL9Ym6LiMK0gCsFdp3VNe0GJpNqCgdQutbCzHI5yckgrm6oa+K04ZgODNhxa7mlaU2Qgw3ieWWc3MwGvYMtQydrZ3P4RBpITZB17hFl5ppQa8SS5MCSaeGImxvrFJZ+AwIcQBTSw0SDKALUi1Ze08QFVV0KMiwxtr63oG2vNBqiVqGCzrSGDTAIUVKyOyFUbX4+SFCEs7W3IBhLoBPUZeQV19bVc7jtNBvE3cARUUqrCg1uFqAolgwaVsstgN0NjIJoZUUjGgTVsXEJ5c0KgrOvNwho0CgBOz8TtkRsEcbKzoKIRkPyjsYWHo9TXlVeW4u28qCCAKco21itCrJTj5gEQQViLmDMYNvA5mloDtZUWI6gLFwNuiEnv1lKZljSiMr65IyCOuAdOzCgViimUnShrku8Xes0e6I/aMr6TnZxXnE58KQgpNEYQxolO/5GAmPYBFQtLFgl0QqkaLSxqo7agoLCqlp2Q6OU7miHBHaigutP1CMWDXKCfTC3tLigtAKob6uS4mhDM5k2NbcwORu4J5GssyI1F9tv5mB3yqu2TpTVP0WNWxMqkEjt3Py8bKngSnvl694KWMWKLqsoN0lGL6grqFMQdOwsOELhSskWFlTELBq0yrriFLjtIq4zSTYiYrSnglNRL8ZZ0rU1iUmJWblKvJePpx1RUpPG1huVRN5amF1QDhofp41HtXamwG9RZXUv0jsp1KasLNi9qsguVlTYrWtl1eVFRUg9NckQHcOr2zJVvSYEu5O4iUq/OQNdYB15iUZcVlJYWg63oOYWJcPBhowF4VlNep2Krq3PgHPP01PhmoLlrFc1VBflFwM9EREMDQ9TNRPmjrB7ZdlA422pb5NQaQy8nJ2cJUCjWvLyge9ka+hOVqYwR91aWFhQDtvwNj7WxtkChxIX3nyiGhox0AFqbqiToiggVgR3ajpq8mukTGBOQVVJ2M/TC4BJl4v4KdktHsOHhdqCmKCbJdExPaxe6xbBlqSljdNcUVNRU2OwdGcRNK1VpjCgERxbwr5Szcm9W0GaMSaIjsVoRM3FhXkViPtDlIQiaS7PTIpKbSJ52Fhb21A51U0aIoVGwqEhQ3t9flYh0l6w1vYM0F7gudgl9e0YFScnH4S9jUIFjmnFwMN6pmkueIEEBWwFwcqKTkRDuvriVB7aBiNuAmFzQ4OU7gRrrK6zIatebmNNh1Tt7Ep2Z2trWQWcWyXFyWiIgFDK0nJKQfNhc3U4OhxfwWe78TJwbRMTGUw4q0jvRmftAlqP0awVylmuSFQh5+RlFVSCxFo7RHRrBzJOXff8Tq3DRD/F6zHJ3wjow2o0HzpJQaVSmQewzJj57/P/zwCWSCR6/PhxVFSURCJxcnLC4/90yhI/+pe9HaN3rBvCyEjNQbmF+oGIFQ111qceP7i/VknD6HWytoy794o9+g+0fz1s6sw6e+5oNseaguuoL36RVMUK8rejEdVtCb9tOdJIYGIMyrq4Ew8LbfuP8KCgJIW3rh17kINjUpUdrRlZuXTPQHsGCS3N3L/6TDMLr9eo0BYubpr8/Ycj2/BUvKY1+W58p3VosBOZW/b8dnG9q4ubq3eAA433aP/pdIGWiNKzE688LSSHDvOiabhR+y/EVjTqiXq5TGvp5GMN9xKULflFOYVZ7fSQgUGeForSu7HZzRgqUydj5yQ8rVT16uUDYuHO0ujTD/LVWKxBpaiNORpb69Yn3KKtLPt5Dofp7uzpFejCfBVyaBue7T11jQ9ZE6TszPjM4mbCuKWTPXDt6bfO3sgQ0SgGsbApJaOE4ehphxfnF+YV5dbTAwcEeGAzf/0l32UiiF6Knxz79VYJloqDVMqapz8/awwbONCJiBJknDq2J6Hd2RbHbyxKTa63CvCxoRBq4vbezORhcXhVe1HU7VRKrxFujG46DBmach7dKxbTSFi9siPryh/ZpD5D/a2xgpIzZ45Hl6Kt6FpOdf6L0nYPP08a9+mPn2cFzB9mh9dU3d+1Y1eR39wxHiR1yb3T0U30sEBX2NsCNJLqysKctBLIJdDV08tWWf0sPl6IskDrNAJ26tPnHJ/eYaCjoiiP3HvgIZdqSZTWZj5Lb6H4BzlRezQvacn1/X+ArBGxbcVPsnLrm3xnrutjq+fkPDoWXUjAYFUKaW1hUm4zLtDXVlhWnFuQyaUGDwr0skfXnj56p1BDoOuV/Mr0mOdNTuGBtq9GXvTChrLC3BclUufwAGdredkvJy9zRDgSFsLZuJFaUi8cud1MpuLU6ubCJ+k8qr+XO0WWvmfV72ntRBqQRs7NqzH5tfmdeqpewC58llBuFRToAAIgU+JqfkV5Xm5aFcZjoKeHo4UwIT6xWIa3hDQiXm1sfA7LP9SJCTS29Mb+I7mddDJOUpgWm9lK7x3s1L0rYNDy7vz8yXMOnYA3MJx9HdCV1w6cKJXQCBhxfvLTLC6rd7ADXt76+M6ZZ6UqAlYnk3Tm5SZjbP2dSa2Pjx8/mSp2ssa2lSQ/S+e79PGzImDqX5z84kY+lYRHEW193K1ro3bfjG9C08mi2pzojKJO5qgeA1gGTV7k1WdNFr29FbFHDyTxLMg4JbcsLaFe7h/gySB0b8LK0gdHzyRUEygUtaAqLSZd7dbPjSqKPX30eZUQS8Spa+POxFW49xrsgK679uPBO+lCiiUkaW+IfXgxLVuqx2tVamXJk9N1qOBAP2tl9pnVvz9qkWoJOIhfkBCfIXbv72eJQ/HKYu8+zJSi8Fq1gpt5NbKcFdbbk9b67KOfL+eKVfZ4EtXaxVJWfPbojSI9haaTNhSnlLZTvdwdQCBdH7fn/N0qlCVdys6PzSxqJQ9dMrHbAJasOTUju46jtA7sE+pq1Zl+6OjZdAGViRNXJkQmC2DTQXlVLbKWrNzc8go+K3RQiDuTm3YvrriJTGNqRQ1x96J5rJAwNybofmTev/SwkIfDojT87GdPy8jeYXCQ34VS3FacklwownnZevmGOqpqn1+6/EwI4SFdZ1b8gxq1a6iPtar0/vajNzvkRNCgcJD03uWzsRwdE62TdpQ9PHIrS6aGtBqtsj7q6EOBX/9wBwaVSXd0B2ZTk3LzcHy9hoTWK+oTzzwVBw4Otu42Xm3QyNNv7X+Y34nBYbT8nMd3cyl+/dxYwtjvfzyTmiNWsnDoztL0pGq5jb+HDQGLbkm7fvZRkZYIessFzx5mKZx7+9pAFVHHjl3NEWMpOLTW1tm5KfHqk2w+CmtQyqWVL+5XaL0CvGyI9XcXbD7fTqESDOq27Gu3k9BhowJYGH1D9qMrD/I1WJxOU597O7MBRRoID2C1x/6+XzX/83k+VNAdTb56KrbaQMBpxHxOWna+hVegPegwoFB4rPrF43Lvwb0t3u6Oug9gSRJ2LT+VK6aSgU6W3b0QJfceGub4qs5BpWdk51TXSyyD+oW60zlJt+IreFQqQyOsjboRJXDoE+5CNyg6Em5ejqkREzAGNT8r8Vkt0zfEvsd4ha45+8Gx68k6ClkjExVnR5YqXMYPhgewGp/tOXWtDGXN0DUW3UpIJXoMdiVJq3ISM+sU9vY2jt4h5Ma4U3dzVYi/qIs9Fl3l3H+IK6rq6c4bdQMHBbJA+5K1XPrjUi3VO9zDUlUdGyvwHeeHq8p5ntNG9nF18/D36KZQiuSLv+tGfDEugGHqqaAxNHvvsCAfJuy/2k0DWLj6WxfupHXoKAa1pJ2THP0c6xbsaoMpv3/gj0yhFRGj4OTejG21Dwu2x6tSI/9IrZWjIUjJy3lyN9eu7zB7ed73Pz23GxnqRiPwix6eeZCugog6jaI2/XKu3Lu3j/VLuWiV/MeXTuS0qLAYRXV67MNbZ3IZ4yf7E/Muf3dLFD420Ar0ogVFt3+5WRzSr7cNBc9JvXbucbGWQDR0FDx7lKV06e1rDZU/Pnz0Wp4UB3RMg9O233qYZB8UBr960WuSr333XOjdL9AR7hXDwANYiclJQoMVAa8F/iW1UObm52NBkr/Yu+Ypec4YbzjWanr6xdZIwswJwaqG9NvROU5+4VaUTtMAFqHh7uWjkbUYS7xW2FiSnlLLChkAD2DJS292megiYKLbEBMt41w4e/J6YYs1Aa8h2vu5sborhJHO0gdnj98vgRh0nbgm70VpB93X04GErzsbsTlapMGiiDpx8dO7KQqXvgF2BA235Oqpa1kSHBV0eetSc6v1Lp7udKLs+e6Vp9NQJCqOZm3vSOY/ObwvTWBFwiqE1Sl3n7XY9gqx1zWnpGc1d6KsA8J7ubC4L/aduFogpdAxwrLY+ykih3DgH5qz7588HdmqgwcgGQ6u5XHHM9hKEIOCao16kG/fd4hdtwmPGjHn8b2L5e16SKdTyGsfn3tO6NXHy5IkzTyx6tBjFJqOI1FBVqpvnN0b1+YIAoTW6vQX5XRvHzukeXbxcgCLwq9IOhOZqtGhtWoVvy4lIV/iF+hnATXG30ioEkBEKk7Pzb8dn4l1G+BthVcL6h+cOVUghLAog7wy9VFxk6d/Lxbx5QAWqjkn9o+raQYCRqdVlafcbJK7efnY4OU1jw7tj6wjsaiSuqzcnMIa29ELhvQYwGJYuTm5u1tbsqxdra2oJE3p/SNnEmsQb1WZGpOhce/vTlMDq/jolVXMofgDq6jLv/rDnnuZBhJLLxfkJcZWKu1CfRyJWHT5kx6uUwC7Tte6qKO32FaDA1kt2blZlZUYy5CwEDdswfE1d1HzJ/iKy55fPHqriUDGaTVtRU+S20j+3h5UPPva4i23W4k0vEHFzf3j7nOrwBG+TKg6NfJ6cg2EAU2pI/3x7Vb7/mHOlhaOti5OLFAaZ1sXF+tupkynLIh/cA/EpGiDRqkoe3KiXB0YHGSrzr2w7vcHDViahVZWmxEbXWPoHeZFx6Hb8u//cT9Ng6agOqtTYjLqJDavDWBxi6NvpTZ4+wVaNN2K+OSajEHD61XNqadvJDP6j/VjQIqyxDt3YmsMeEitVjakvmhEO3h7YEuRAawB1oond6+0kLwDnCxA6xTnXPj+atuAUb1ZwryjB/cmC+1twFPzcnNLpCFTxobaEsX1SZcuxnYaCJAe+L6HVSqXXt0sCcgMryzu1LHrDRoaDq1muflD9bGXb6bKUHi9TpAZ97AJcg/0tNR1DWCR1aLYB6cLWtQovUGpqH18KlYf3MdJ11ac8zyvnRXs5elhj7p1PFLu4uVrT+ck7jl1o1BGpqOFpTH3UsSOvYPsieqmjN8PnUnio1gorbidHR+bRvcDbQtV/vDQ4XSBNQmjaCm4E99kExzkREaxMx8+LJfSiBgQNmdcOVFI6zvI10pVdHvrDd64UYEofubhHb+VKEh4LGjY2VGPipmBfZyI3GfnjsWzCSScqrO5Krmo1t7Hz5raLe7rKDoBAlc1CFzljRXZL1oMod6uFHzdxVXfGsYt9oIn7spe7Fv7m3DY8r5WLQUx5+4lyDAEnVLeVplaySO5e9i2pNyJK240xiTxcEwSDGIS4wDx38VfHcD6m8fPzJgxY+Y93Llz58SJEzdv3jx+/Hhubq7p7HtoTLtU6Td+lDfN1r0PVX0voVTRNTVfSnULHzVzfkTEgmVbh1lnp5VyXptozE2/+EeBatbyNQsiIpauiwjUVmQUwkvItS01DSzL8JFTZ8+NWPf1albMoaxmEBpGX7hVErZ47dIFCxYtnhNKbUlOLZcBW8qpysPJ3cInTJ8VMSaImn3jYIvPvI+WRkRErFwc0nQtrwFCY1hOXiEBvabNXtDXmVJ39/NHEq9Fy1eAO9Z+OZ/06FAyG7gGYZWCA7n0GjJ2/rzZM/xtjf0ki+BZk3s7ERz7De/th5ziswZNmBYRsXDt8gna8sIsjtwAoUrTr2JCJ69cBNKLWL8wPDf2eRvGblD/MBbNuffEOYPcugUcKGnytSN1bvM3gYcvXTSpD8s4lUZUm3K7SDFu6fwFCxYsnj+/H6Eu4UWRmOI3e3I/JyJpwOhx/o5d/RMYDNM1ePqMuQtB/jcuVaVcrOlAKcrij99VTv9iDcjD8qUz3XhZ9xIbNHpx4fN4hd8cOGvLPv7ko7m+rDe8mQbn4hA+Y848kKEda8Oyb8c0KtTlibfvdQZu/BgIccGqxVNtGxJi8towPn0CdJkltQqUoiE1GefllV3TAqEUouJGoqObA+mlI6bYDRva15NK9BsxZ2oAE5wQ0XwGjZsN1GDh4tUemKz8Op4exYnadYrba8Vm8IQl6+eHGW7uj6ztOcm//smPkYq+y9YviYhYtXCCu8D0/q8jJ7rCKnTa3IgFEQsWzh0XzmksbpOQgmdM7uuEs+kzsl+QfXv+rQeGwC2wAkQsWzBOz60raoGrqQu8c59JowPwJNeB40YPsQYdnEZGyIyIiPlzRzmo456kysLmrli4BFRExPwIWVlUUbMAyRYX5z9iNpyVafrmbJHfqBkLIpYumEyWtRY1ibvNw6d6jx7Vz42ECxg9aawv3EEQMnoPnQDKvnhhRABDllXSrNSj6p/+fFfUe/nGxeD0x3OCmi79FlX3+ix4BZ7uPGT8gkUR/Vwo7Cc/RKv7LVsH7l/yyWz/+nM/x7JREk7hMw5m7Ly5IKcLFy5cOW+mjw2tJfnk6VLWuq/WgbKv2Bzhyn52O6nVAEEoLWRjHTpl9pKI0QFUcdq9qxmhcz8GkgU62AuZL/l2eMUXomV+c0H2I1Zs2rhiUn8WsefN4qL7J8t9Z38CchaxdOPKZbOC7fDy0siH5bRJyzbAJ9d/MxV3/3J0sRq+u1PjEj51fsSiBfOC7dCdFo6jZgGti5g9xi0/p1RoDIp4au9xC0HGVm6d71jx+MYLrkGnrSgsMASOXQAnF7Fk6SRN2q0m4zZCfE3Q6NURc2f288bl3bxbwRy1Ca63RfMnDq6PT8xvFemFGTdOxHrO3bEM5G7h5N6M1+YLoFDWvaaNCnF39ZvYL4Cuyr+87zZpwtaNsFw+Wtlfe+m3SHb3hX5WwXMm9XFh2Y4c2MeOBhsDnvXAqbNAntasHqGPeZbVqQednZLkNP7I6YuXgMa5fPtoVum92zndtkFBMxx8+vTzpnv3mTG7txWkz4u/rA0Yt3g5aKBLd8z2KLpwqBjeYAuFYlv0mrsoYs7MAS40lFhn7zdszjxQC0t7OfGxZN/pcI2smxeSn5RRBwTL8BwZYk/BoDi59/K8hwNTCi5+uXPZAPuek4aULUnP0jtGzV21FMnbAu/66xdSjXsW1hF7zwMqs3DJ0okhRY8SSgRyCCjpH49cRi+DzdqyrfO92Wf3RBu3X2lk+s9aNG/enFmuqLaECmnAxGkRCyOAEk4Z5t1amCVUITehiAFDp8NNd91y26rb8VUanVKUlPLcdtjURUtBDtfNGMEy7TvVnHWt0nsoPEcIWIrGh8/b7cYAHYlYtHzZ6iXTPZkkY5WR7H1ZlOYO0Qdt1geh0Vr3EbPmAIFtWjeg8cr9LKnpCoJ16MxxvVwd3MYNCGXBE8ZQnXZDpoO2vWT9mqHSh0+zRKBH1ZSbUa6bPGvxYpDZ5Tv6EwqfRJf02G5I3HD3fj51cMTiBQsXRsyf2ieMZLwsyrh29Inr3M+Wg1pYs2oS+fmBK8kaml3vvqE2rj5jZ8wJt8OVpV3SBU1ehfiLdbC/SGzqsRPNm2CYbr0GhzqQnUKnzhvu0t2foDjsfKyVJbNbxw9NIJBI5B5DK511ydESxuK580A1LYqY6U5XFdbw1Pq29FOR+FCgDaCetu1YMcqTjtWp23OKG5wGws4FKMnH66a50E2JACCDoTjjHi5sxhLEuq5f99H4EIfuFkFS8iSuznrK4tULgWmZF457bZOp16l/euKJ+xhEx5Zvne/FPrs3xriDSwMzAOjY3Nmz+wV607WSwsZOrQGl19WWZcqDg7y7T0ADCBnhE5fMW7AQmMEVzNbc5MLmD+1gofRNRYkPuQ6rF0csXBAxb8H0AEdTaYCJvi0Mf2mimy///qQW8QMSnWevaXPmL5w3zLPnZGYEFSfx1qN2vzlblgH3tHjJ1MENCUkFXDH4pR6NR/uOXgAs0bItq8I7Tv/yuAWlLIt7WgyFrF60cCGomLkRmpLU9Io2o4q3uw4AdnB4sJuuMvZUvU/EOrhdL142y6EhLoutwtuHjR/o6+EdNrWvN1mefeXgA6vJm2H/sHTTqr6SMz8+bEISaaF7jJszC7hKXwo/u6zNfYixWrdtXjPFGZ7u+BJI2FzIbmGNn7kcPGbBgvUjXXLyK7imxlZtOWDR0oiJw+z4WWfuiyduWwWM7NIls/2UFZEJ1W9ffquXV6SU4p2GzwbqBlzrnGkofl51h2mHOGbvSQuB/qz6ZL5T2ckbSWK9llMUV6F0mzF/JZy9dStd2h48K3i1N6VBKU6JybEcOCFiGZzaopnhFZEPa3ia5hd/nKzzWPkJSGvpgmkD0Ez8G2sTWb2GehAxBBcnJysLAkpceP9khV+Xt1oFvJUtDljFhHTBqLmrX1rFGxdSRciP+azeE6cDq7h0+STPiqKsVpkKEqa+13Vahs2Z5OtqEz5mkPfLOWJKQUJ0ijho1rKFsOGLWLRMXfmkoKHDGOsw/YfNgkWxYYV9/fGkar1OU51XRHEaOB8WxNLtW9cPBfYfRfEKdaUTcWiKRx8/OKB6iVYpyqguCR41E848yOkkr7yMgk7E16J4rMFI7tcvHycrzMlqVeoNwoSox5YD5q8BT1y+aGIvKnLfO8Hg6L1HzQASX7NhBSv/7LMag17a8aKo1X3iNGD1wOOWbVk0uCtQfjfKwicX7hjGfrUemJ4FM8aGWiILkSHIkB93XuE7dvEK8ATY9xWfP1D4xvZNXJrryBkzQeMIslBlJD4ghE9ctBwUdenH05zzr5ys6NpCESDvLK0qx4yavhLOWcT6iZ65WUVtFn6DhoWwcI69p8wa9GqcTpR55VCk7ZTNa+Fa3Lyqj+hUV3tBCWlhQ8Yh0dqCMFtNVlGjQs/NOP0YE4ykumrr9hXjvI3TeTV4V+c+M+fCYfMnK0Oy78Vzeu4WIsLaB0+YBuI3oFTTHKvv3cmVdNbcftbpMmUmaI9LVq9cOW+cc4/BX5S8IScyCT15EUhzwZrVa5aODKV3jdO/jqazIK4I5zdzwfxFCxYsXLx847j+Xsi0PhTXagASk6xdNcIQC2IS3Yeu1/0PYR7AMmPGzP8cmZmZQqEQgqCWlpb6+nrT2XciT717mztl2Qw3PApnPWpyL1RqYYXSFEC6OHt42Fhg0Sg0nmVB1ytVyL4cr+gsfFodOHbGUBf45QKObOsdSGnt6NQbIFFrq/3wxYN8GTg0imznboUSyFSKmvQqfP+xk4JciGg0hkhxZFpBMqUeQgkbavXk0eGB1vDiQxS1z0fnf1saiMz00smUkESlAXG3QtSOl9OoZBBz1jw7UT9iwVw3Omzvybb9evfrrGKL1RKRWOYxYICfzRvrbnoQFjrIATh+NJlKw+u1MmTTlYFLT26f4MNP/GnxrDHTvo6DoPdsKtVS9kw4YfgQuP+Lowf0DsDA70fU9fm1BKvwEEf4bQmGaBEQ4qdRtCvfuVcEzd3R1QrpQlOsnEgGoUqrKstIax05bLIT3NvAUT0Gj6bntXF0emqQv2finh8vRFeqcAy3oGD7N4MWGtXNz40FL7jCsWxtDDKpWi9j5/F83cI8rYDPRxOtvPoHM2IKq9SooEFTJEXNHShha3bvCYvCDHfSquTCtka6ztvNtocr7omXp5+rFQUUDUtkUsk6lVoL1WWcb3IfNzmYDiJALMVr2NAAYXVVe/dQWFyZxwkcM9ERXnVKtOkd2g+HjGARbCZt37ZxrA9RmPDFuPHLdhzN4+t1UA+1shv51a0vptmRMYn7xkxc9k1GeZsG3kDi3QQGBNvAi++0CimvDfIJcmMiy88s7H3cCMTCaq4KqQe/MA+gPUR7z16EAX0HOlGAvPBEHAEHEke9J3Vfn34uFnDZcUQKkaCEt2upiz/dFDBuigvcD8Na+I2dENBRXGeMmV9Bp1G9nOyQaWM1cac5gaMnOMCiwFoETpzozy2tb2+urCfr3V0tqSBxNAZn6+xjy9A3VrSKfPoOtIeHzgiMwJET8KkvMpGNbUku1k4s4/xHTlG2emrfUHgaBw6EeMHvVnjXgJG4hhNrpp7MlOLpdt5ujvAaom6Ii14kiHz7BSH9ZyzVyS/AkY7trC2DqL5ujvAKFBTFbtL4qY3Jqc1I58Uv3AtkF0Mgu1n37xfgxSTBHQAyjaU36AzGOuw9fmowPK+BYNFrzCRUUg0HwhIHz92+dnIvfd7Z+TMnTdlwpg5SdEVlPoPgtSoolKAxth4bMjzUhoIFsmB5+AbR9W08uZ5T/FwyY9hAS9BUsAzv/kHIQrZ30VYRze/dq5+xWqi+o0cGtF9+XmG6+Fb6hQ+2IYMYjcxkElQKGejKScozGplBvm5MWFnxrJCxw2mt9V1jOq9jMFQUJmiDeoUw4GrGsXrNGuDc0sxHJBUSHAK3PiNOYR4sPBaNxTGc+vb38nFmwHEtmWGFgjTdNzjy9AviHP3t19hynp5sGxziwUQi2peoOVX1hF7uzrBRReGZIZNGUtmRbGS8bOr48U50DAqNsw0ICcJKmvhqQ2ncA0lgn3An+FE4i6CpE905xa3IOFBQgK81Mj6CY3mu37JlQrC9LOm3CRMmbPj9QZteY6pHVGCfAPg9PJFhRcdKJXJIqxEodBbBfp5kWDQU5/69fJH7pE117XpvbwekYmyc+1JEt7bN++YpH4MjObl4sLrWKBEI1gaajC/9oD2r0Wh0eFAYHTRXHN3KCiuTSN4fxfcNGwCvR8FSWJY4hUwGdLGtoljsGOzpSIfNM6jH4QPwbRyJsWeIoBZ3cKnOI8NcQHHQGLy9Z4CtHXxelBsTL5wxcqgVLHuS1bgJ0wWxJVz4yiv6LT39+RTf9qRdS2ePmfZV7Hv9xZ+i0fzJ4BcMMyTi8PalftakynOTxk1feCGuWgu8LMqt73hM6qH1v90v1RCZvv7u1iQMHs9ypyiObdsdXcHT4ZnuwcHIqlYTEFRRGKv1d3cnIYaEYh8SAIwbcslIZ1M1LWiAlxXwBliW28Dw3sbaewdlcZGywN69kOlUsI5NcOeUGHUsJMDXBjEOWCvHfixtVXGzWmvQlj3PQIX7ulu8lujg/v09beDVYQQLx2Bvexmv80N35EFpuDVtIR7hHjbwREsi3dbR3QE5X/fsTHPA+KlGW8DwGzv+lYm2D3GzJBjnGr+JlJ/DtXHv5Q0kCRsiT/8galVeeQeoXyKBMHpQP3gdEI4ROGm8b2tRU0tnZq3MqU+IPQNWFrKVc7ALU8QTGV//hYcEGMfpqOGrrh9c74mTPj60fnzEzlh2w+sb3rWWxXT0CQ5zhBslju4/fkxA29nkaviKj6e7PR0eAsYTWK4E4YGP98bVdOhBFQcFIQuwXoK28R+36dO1PlZt1xfNGz9m2pFMyKDtGprqEx4ATyFXV+dlcgb2m4hEa1iSY79h1uWCFs1be8hY2qAlazfN6suQJX8/eeKMpTuTWvVdu1D1HTcxAHZERIvhoyZJk6o4Ok19cQPVq6+zNdzYMTTHQSED2qrbXlpNpbSlTK0OCfGkId7Hyn20rTe3ubOdXdbiPWZqIGzmsBaenmEMZJXVuxEXvngm9u1r8lY0o7fqsorIilpgFScCq/i4HrGKYaEDHGjAueKodLJBB6RueNN1vkMPXqFTyXiteq9AVxbSZmg2Xp4UalFVqwIRm39vf7iWiXQ7Ok4oU6BxOEdXWvrx7YeelCt1OCv3YK/uze8NcDS7Feu+nR5q13Bv7dRJY5bvTTMYdCYx9w4bBIcBaAqNjtdqZBoIMnDaS6GBIf5IrMcM7h+I3PdO8LiAIC/gFVAkC1s6RiRRQBJhU61U5+pgjSxHRFFt3V0dXltB/CaiqjTepNHjHEADRePtPdxpDNhlQ1Blfow6KCyU3uX7Brm0NL3xEQwPNxdHC7htatWVldnY4GB/eLks6GmEzehl19oqeDVoRHcYuPGb7cF2/NurFk8cM21fGgS9VODXaC2J6+wbHOoAR/ogCJ8wNqD1bFoNcsnHu68LCzgoDJZAIRGRaM21zzhs1uE1314vVBMsvP3cjL4PxWB4+Loy4dnoOJaNtR7erA1JoQtvD49QTydYYeEwYBitlS2y8BhIar/80fRfnnViiQw3VzcGYuJeQnH37U1I+WbGhJvVaJKFnY+zLfEdCwA1ndzCBo2rlz0FXuKIJjEdXMDNSL769R6CxCQkJougVMg/6IXPf5K3F8CMGTNm/hP4+voSiXDfycLCwt7e3njyXUCi8hepEuzTb8aNHD58+IjpO041td6KL1QYBwywGMz77Fd743M+y8aF2WWllR1shRqE45AgOzkvvG+46R2WQa9DYdFyYT6HnRq5e+6kUeBJw4eP3342qh306lCGpuo0yryx7oj5Nuj40T/PnzwWzs3wYeM/vVYZ4gj6RgaFQIahu1JAscpeXFEO8nLpmosB8RrzIIBU1KLq7RJs/fZdLV6Bx75xA9T8/OCYUSMW/dgw9uurTw8uQJmSfhsdjY1aFAFnSgNt79YfvhvS6w01D/fMmzwaKdqoFd9cqBG/ti1Sd9DwsFePq5Bep4Nif5o8Bin48JEr9qV3KID4MEGLD3y/1PrirrXjhw7ut+Ey582N0EFv7/VHgSgIcnVkoY3hGRqDw2FApw5C4UIHzRAmFhZVZQ8KsB00ZqG2srpV2unKcnC2et9epbg3sovSadWoor0LjVU5fMSc79KUr/XyefWZEJ7Qte7P2sXTlEdN6cNdC6eMHDH7x5L5B64e+Swc6Tf2oDFm2bypI4YPP5I74fDpvUNCHU3n3wXIn/EPoAfOLBumafYCEAwGhQHlNoZBWCxyFwaDQ+NNu319CHDhX7tZp1WhEnbNATmEGTl7f44ei3491gK/6nqKTqOEon6c1XX/nIMFGHC/QWewYdGJhO4xEFAkVB83x64nYvBEtE5v3DEVLo3xtLC5QYcmdukx2tG9/zsLg/XbHHPzk1DF1c+mDB0y6NMLyZ2qHvkEMaK2n4e9SXwmICyK7Gf/csNnLJ4IaU27toJ8w/+Ds4LDAum++WBQ5abU0Fg8Wgv6DJC2NvHEklEjpuy42OeTC08ubQsyXocx1QkwEVpD7cVPI8YgMhoxcdmZ9CoVGi3iNOpQxJetzcGtD3i08eAtgERQnm7WpiM0Dk9Aad///hLogemvLiCdLDf+6KKJprqasfk8h/Bm3XYB6UWNtb+tn2y8efjI+VdruzZre6mTMCZNQAYq8Ujjfxto/KQvIpd7N/+yft7IIQP77U59ba9cyIAiER0YXevXQVJYyPTpQmLXvrOgZsCD4d/pNDxe7JZpXUq34EAViLaRm/FdzRnStMcc+HzGiBHTv4ua9tvjsz8scIKvGwG23/SXEa2aJ6jHvDyLsTUNFRgMQMTgPHKAcVp44sjnYxhpu+cOGzZ0xVeHql59VQyDkkqkUtl7K+QVPeT3Z7xh1CGDXphyZ9e88cbSD1/w+TUuvofYFVKeQtmJMzUpDJXOsEDmRkA6rUx5b7XJsA0fveXWG4OmUNuLQ8BfLPy+ZtTOy08PLnxzX4K/gqNrP8jQNWpoBORerVHDI1Qv4ed9tWkRqMv1FwO+vnhz7bQQ5Cw2fFvKuRXOUQc3jhk6uP93DzvkOgzJYu5HP8wYJPht3bzRQwcN336/o8dexToshLNidlt71hNucw4GSNNUICt3b+Mf70CnaWuN3vRSxxYerCKbGgsOKIQxETRzyNQB3ObqNpWqOOkGvd9Ad/rr4gL+1CRD0PPEAMvYc3znPejUIqlQB2sf8nMs3oFpjUwF1GtUqMTuJjpb11UocPe7KwyC9JC9s6mDD/tpHAbYZLhIIIcv/T7sUFF64PR1hqY7v66daNSWMdN/vZsp7XrMS9sCidJ2TZ84atyUmw32B88cnOX1xi7UIEBCezkj+QagcQR8l+F6mVUsxWrx5m8n9W37ZfXsUUMHjf78oaDnFtQKbunej0ePHL7kpOWMi0+jd04wnYfpyooOxBgJu6ePN2Z3xJJfolsk72pl+vrk82tnjxwx85uECb88vH54tKvpAkgO3+XVMViQU7i29LqW+ye2TzaKe+ToLccyurc2CCh0VcKPa6Ybr4+duuh2MZCwkFOkxaC73AXd2hnfczzgDUDb1Pb1cHgtywYUmWT/yiri8Zguq4i4+VfZALzhOvsZ/3ofEApyZFqzkE29EDXAorEv22aXAzOBxpDC5370yayhuXvWTxg9dPjQ7Unc9366QiOJOrUTVNvKw/jlxyJv/DDVdB7whnOC2hva9MDvmk5jHD3DjH+9k9c9DbAzjgwaCw6jPxhZR6tShcOZagbNsAwkwq+RQWWIOew9G6d0NbF5V2rJoO0ab3sJbGBNedB1VhV8v2qS6faxi++ye2wgpRFzTnwO/P+iY6Sxpx8//b6bJF4HhLdoTydL0xEahBwvHT0SqvYEG7b1+ZV1Xs9PbBkLjOTXd7hSZFAIZKyrqb4VYAS74jeg58B1GiCM+8qrpz8fRoj7aeawoUPW/365UdKjDaKth/0cdWieQf/HmuFDB8/adTNX/I4hONjEu7JsGMgr+568GZP8d/ln5caMGTP/t1m9evWiRYsGDBiwcuXKoUOHms6+HUN7UXY2cdLJ2IRkIynPjq3uHROT3PEhH+vDYskYS1u6aYNdnbCtXqX18rbBGRqrc6CXjkue8fC+3VR/BwwRG7J59+X4F/Bznj+Lunjp8hfzhjAxpXG3aPOG+CH36ssubTlF3PbEeM+9vRM9A8J9rYDH4rY2aqysKMBz4gl0lJ01PFEJRlGdWUJzCfMiNZa3+dK9WLT3ve96B9xnkbkrDj5MTjm/sq+DTmZcAvQOrL28GahOmenFkY5Tmw0Pj4CYE+s667M7TxPhfCcnPb1/4+clI5BNuD4QDIGARo//+mlCkjGFqNsXL68aSAZhIIExad3+lJSU5Bs/DZRdX/JHwQf0AHEECqamuR0eswIYNHKZprezA+i4El0DvLTF+VUOTkwW3t1vUGbk46Qamd6L/lfFRiAyUL47rhlzm5wce++PY5+N6jEQ4ug3HC0RS0255daXIt0SQ0ft40LC7F23El6kPF0bZNAo31iPL015GEOc9vOz5y8e3vzcj6TSa7tNnHgvcOe9TdgmkBtjRtAv0EBEJ2taj02f/gYIJAvUkJ13TWVPjr159Oi6wV3x1FsgkizQY767b7o9OebGkSMrB7CwBFxLp0il7v6ODUskovNqG7WmMTeNtFNP9fZi9exwsTx8qYYOhUkquoaa7He3VTQGazVz/4vUlOfXD2xR3jtzr1TQfVQERySicqtfW7GDw+DllS0vYzO5pIPCcrV8Z5+3JxKRxFQgSUO1xpJKNWjl+QW503ffSExJ/WKkPVohecskHCyOgnVdtuemSf0Toq9c+GVmL1sbT28aqv1la2uqyQWdIePBWyCQGOjS2q7ZMjq5RAwN9XE2HX4gGAJ9wNgN12KQbICMRF78dN1Eh67e0eugCRZe3p+djDLdnRx9/udvR3h9oKTeAo7huPaX66CtRx/dFJy+bWd0jyUZoAOtVzaKusSnlcpQ5DDjyHO7WGEcnDKIO8pREIGIQRPJLnYjjkSacpb89OZvv6wO6DlMLW6pKjRYf3ft8YuU1M29CVql7D0tDU90tPKAm6uxAvStNQ3IHzgC6A6pu+bsAoVjjvvuIbDfMQ/OBLXnPkoolCGzaSBIi6YxWRZ/+sL/bwGNw7NGzv38dpyp9HEPz21eOMy6W8eNZuFAxdOlpk+MGqQiobAD/gtHJBHJc84YDXlycuKjy4fOLXCHr7yEG/sga8n+B8kpF1b1d9LJu/kLuVqD6CdkMOj1HziJyNIr0Ko8K6Pb2kpDe2nU1z/uzuVIunRdU5qRpgpZei86MTnlwEhLSKsyzdoCzTtoydHUlJS4Cz+MbDq67T4bPB/N8v3s94tAi5KvfOnFOfPVnepu3SyiAa/lCnqsyOyOk/tAjUzeNdGaV11i/AMGngoNKxmk0+lNk0QIJFeHUUdf6diNXT+t8n/jVQjVK3SYoCy5NDnhnsXQYWFvNiaNVgcZ5abTtgraxfB4FnxeojZqlV6tfsckWRzJytJaq1EZ539COk2LgIcsS8KTGKhBO++YMoaY6PVDWPCV9wMMEaa5gWv6GqZBq5ZrvdwcaBgMiEEgkdz0kkbXVJ3DsKARMCSs47yvTsU8Rx6SlHD72r6FQzxN709M6MsiT5cM+xyENNcO/RhEV8kN3Q0wAoFEh0obutq6TiYWo0Z4vfHWBm0V+PW+K6BWky/vdGk8+9ND45JIBEjfWppq8Pn4VmxyyrEljkSNrNvirC7QBAIGM+bTR3FdUcq9K5fXDWe8tqgcAZILUgo6B209F5uUkrq1LzCm3d5PiWFFQOhorjFQcUQUGktwmb7hwFMkbEt+8eLJnYNLZoa8nCwOD9v7j/j+7CPj9aTEmJs/bxjq7uHelyCXiU2KL+LVapTvbzOwqcmtburuMEHieJyum1XUAKtIMlnFN3nddVbnGP96DyCowHJF3I6uoMKgU+vxjtb0dwUVaDRz5I5fH8LN79pGb86Vb262vTtik4vry3m0Xy5HJ6ccn+dFVUkRG/QO0DY+jiSDrEv62saqQuNfHwwGg2sTCQVy5VsbE4wGxEwm/dSqkSqn2boxyZ1dM2f1wvZylRzOAfB9Hu7bjz9BqhQQff6X70f5vHtVI5rACgr/9txT490vXkSd/u6zge6vjIGwKl5gueIqLImVrhTd+yRBIIL20thld3VSkQQ13PPdbzmBkfRZcBgYyfhLv47jnfnsfq0pMH4vCrVWpTXpo6KlrpFGJSCTMif+HJOS/CLy6h770riH6TXwl7pfAR4V8NHzpJTkhPPfT687eSuloRNcB7ZNY5qjq1EhRh3ch2kWtArhBSj/cMwDWGbMmPmfw9ra+uOPPz558uSyZctotB47JbyOvDU6Oc9mYn8vwsu526TgkaM906/eLP2AtR50h/5unUmFzXD8qVXmxcc02A0b18cJ31qZD/njZXUgCVVD2rGrbTO/XBZqzQhwh0qq2XJkYV1F9KEzN5P5Kj2qFfS/B/maXv3rQf+IxoDXpaGUHYlR0alc70APAmTQtXVWMl2R3S+d+0x1zYnKhf2bujn75PHnzLU/jnPS8DrRZGsb4vvnoL8djV4OEfWIh+HnHbwSbzBw5D3Xw3fDedj8wISH15tBD0LZGPMgSw+Hznj3PmF0Ye6zYi6I7PUq8bM7f8TlNf6Vz58TvYaN7F0dfyytBRzoOutu/XH+WXW7HlIUPDkbV42sfXAJn+PMciETenjMt0MPGRXEKXzwpEwMvKeoIT+hChXiY4/Hool24S6sovvVMgdLCzwrpF9gSVJ6hV0vv3fsrPxu7PutH6WJvRTTBAtKWnL9+L7rJdIe5aWFTRjFe3y+mAuiHVH+7cQSoCUgNwa9AS/V6/SgQ6JXC7NiImubQKjQ/S2lXqM0sDRqOGGdIjvteXVjqVimfXsHpic4ulWQHz7vcVqDDO7x8CqTKzVabxeb97/X/es4jNwwuj3ucmErHMh1FF74afcNtvw9+XMc/dEobtyNch4cerfnn/7+txuNSpyTn69Omp9eD79Kh3TqsqSYtBKh5+ABnkWPTmTBwzDShqQHzwjT+ri/PsHObdQ4x2fP4upAgKmqe3Yr/d1hf0fx+TNPyuGxKKyDp7+LlS0Nfnn6Cpr/iFFu+fdiapCgWFxw88qTYqFl6AiWOD2nANnMhZt19NaL4Il94GUnH0LF49NRVaCDIKl7kcRz2zDKB43SGRQQSo30eeXVj048qtIZlKqevRC6y+QBjLKohFIRKIueX5Z07mx0Q6cachkxx+fZ43vliCVJvpNp6li+HadBy8Kr4q49awWPV7UkXn3aOXBUCLOn6P4MC++BXvrKnNIWpA/PS9z3690M3rvki8G69ZngWpKWzkfmFfEy9u8+/rTD1L/4F+C+OH/VqCQ0/0EjbbG4nn1LsscgfygzM78BDprlVY/PR+P6D7BDhp6Tbx9PbdGjDKqq/AJKQNgAZzrGbdT8YH7K8xIxnPuOjIM/HI5s6Jk10Bb1OKkBtt5A6OKy6DsvGlXad01aI5CtHRmGzIxCsQqIhpd25Vkjcp7q0ysUX1zVjFSMtPHhreh8HtxBItPtvH18GHjTNFCNigt10mwt/mTflr8HNMbRL5wlKM6r4SOvwLlxB/bEFAq6Fwxv5RJG5j6Kyxdq9AatsjI7tgHp89ODp00JzI66g2yYpWyMPvjdqbSOnhLR6mUQSYd0btrzD115pjc0y5RAPhRMQ1ZuiwaC9Lz6opqKNuPdf0rQxO0OTQ/vpZQDIwfQKhufXkuw9B7qY/NyqpJBr9HTVBoNYgQ7qpOf5+TKFAq9vj3j5IlntbClJLsEDXKgkclYnVqQFPOghIus5fEYOM+JbkfEvzTMaLRryAir3LzsTqRzqqiMunA5t9sWbyib4DEWrQn5bPi79fysC/EVSLWiCAwGpvp5PheCDMrOvPyKVuPWa66j5gbyUpPLJEYdO/DD0ceNb1F/ivuI0diE81fzXCcPD3iLAlQlR6bViUBfTsErrW3RB3k5kbFkliWq/Fke8HyatsKoLOFrBqMLgkcvv+aKuJQ6EbAMMm5pUZ5xWNVx5IZRgtjLBS1wdgRFF3/aA0w0cuX9MFzHBKuKHkWXCnUoSNuYn1GNYfk4wYt2NSpFwtMHbSARJTvqXlavhfMDbFhDeju0pacWIwov55fcOHGzpOU1TwBCGhRNrEPcmbggNjGHJxRIeo4gOA9dElr27G5KO8issin2wmPxsHGBPQ2uVtmeEBtZzkPiEs+Bcx3p1oRX1Qrasl4HqQ04oHvggJu+/16SXiNU9pQZwa3/kPCGtFNpHPB0vaQ18uyl2NKWrpclPQD1bMDKdAYtsrhfUfT4YhFbrTGtdy6PvRLfAvRHVHvveaHPnCEuOIJXWLC0Ir2Cg2wWJi69dfhAVrPyZfZIdIdwO2JqWlEnMkLFzb5z9lJCu4bkP2SQMvbc02qgq6r6tJxCrvDtldwFLWDkKPe8ByZvJSq4fvlJsQi2ioaszAKTVXxyPgbXv7/RKr4FxHUmxHe5zoz3To9CwFJZ/v6kwqdpbAk8e1lQk1IqV/q4vX3rKEivLn8Rk1ps3AfNbfB8J6otGdutnl4DMmhxSj0aBEXggJvxx61Eja7dNGz7BmiMq99AxvPkFHhJu7wm8lam6cIHQ7N0DCCK84rZCsQsdla9ePS8XNrl3jAYDEElqG3gKEDu5VVPH+Qhpy37TQnJeHgyow2EtvKynHw+DzYYwJL0neJVmpbKQ95RAt/3+7EnHe9+AYIneoQMsizMyBUo4LK2pO4/eC7etG8mgkGnV+mJwCeBv3mZB28mGjQdyEjZmzgPXxhcmvAgDXa1IAg//0Q8fPxr72a60ZF5+mQcrGMokrP/AEcLChkHcm+89h6aK/Jf5FUogHDklc/iKvuOHWKjrLl19WmRADwVzbB29XR1p+FfvqaHUTdlXjiT3AJPjcQ7+bu79GGSUBg0xCDbaKprm0FKHYV3YktAaIrCM+2D/aDM9BKhGpyGxC3F8U8z2uU9/cw/g787eDZjxoyZvwMJpyivDDdmuiu+25YQRM+hE4NO3IjNnzbLdOad/D/2zgIgqqVtwNsdLN3diICJKAjYjd0tdnd3d7ditygmKComIqKChHT3st35zzm7wILg1dv3//b5+K575syZfOedd+bMzMEadRo/ouLcyQWzFSolxsSyw6gZfezoeMGnbGaLYBdE2q5px4o5ZkHT5g1qY4pAIlr26V94+dTaBdflKiTGuu3M8WFODLwgLa/U3cVOu2oB5zFwssfkI3OyL2FIJq3caGQq1NEikSgaBnfl6EUX4ymB7m7DN804c3LBtHMkJc8kYML8UZ09cHI2UyWlmja1JBdBbd+5/YkLu0+hpvRsupOz7DJ14OGdi96ZUpBCh6ARwx33xJRXixHOLfp6XbqzZd7HQav29Kt7B0/wHLh86MXDS+dMo6EYfm6WCCSwKVEMp44zh3GPHdky87xKjcZat+k5KdgT/qL2z0J36b9gEeHw2lXTrhJVYqpXl/7D29hgUAhDK9Ooo/Nvi/Ggry6l99o3xKPhFESTYCz9R21D343YuvipAVpCMQ3qM7Gntym00xNDNTYzoaDJBjQyEkHzDfZSR5t5Opk0LjaKe3Bn4u7Dc2syw8c6ad0aQLTtOneD+vyBpbOj6BgZ2bbLwjlB5g2XZJt0WDSr8vTpRTMVFLmDo5sbvGIbbegyMtB655mNb8+iMFiUo3t7d0VmFU+kRBi3Dw08ELHrGHpC73Hj7BafWph6GaPG29jbt7AhlxSD8YklEARt0M2BM+g8eBz6ys6dS1+gVWgC1q7H9EneFmRk4/OpfgypbWhnxf49q/j9x/Vpcv6X4NxzwQL52VOLZyqoaDHFfvjK+e3NfpA2gkvvRVPFpw8vmqkko0QUx9HrF7UxRmLo/vNGcK+d2TpbLlWr0UYmAaPnU40Y49Ytf3Zi3dJpliQZwSR07JQ+rUwbr4onOQ+cvSDizIpZDxgIo5YeTs0b4SQzP8Nn6xbMNMSoVSK0TefhwS7w6U51GLdasHnFg2srZz40RCOkFIdeEwIJJPPgKSOqrpxfHHWSghJSvcbtH9HJGqNK1z7yG7gaVF2cNa1aQTTvMXpikAMRjcS369rt1KWVr29Q0XKTtoOGeB68W8jkInSXrGENWg2aJr99YsfS2XS0Cke36D5oSgtzCgpDDVuy+eKx1XNemyANPd1s1cjvTFqKpR+Jt3rjAYt1c8P6rTxEuHJu8aybVDXfot2otRM7mzQsOrRRexfTw/v2nVgyu3eTwwqSZZvB/cuOXt0cfVqFRgotWk2d1t+t4ZoRjL17C/rDu8vml0zePq/jgInlJy+sm3NbhUMKaa4zlk90oCIaHwTys1AY5pILi2ayySiEnIXzWrcioHZbEQzBxHfYmAFnbu+cfUmJUdQ4dV82s5cXCQG9iQYpSlwx6wpJTrf2CBsVbEHGIlDO/abPOnP2+LzHCjxKRHMduXpCWxpCN9NImo1PR6cXV7YvuITCo5XmLTp2x3zgsmuXmTQCjaeH9B9edvzm8lkX1RiRk723HRN+CW7YelhozZ4PBeNcnRA4ujujfPv6xXiVQq1EMmw7jgtw1yxIEeamVKC9zaDj0Uqi5u9EzzvQ1+G3mnPzEMzamqIubt9/fuWcrk1JP4rh3Glot/Ijp9ZFSVQopNCu/czwUPsGO2eIZn0mjJYcP7R87g0kGoszpphoBNLEb+ayeZeOrJ0TZ4pVcK06Tlk50L3hlhuLrjOHHNq9eMZFCkpkHzhsqPPuR2VVYqxrp/lD47dvW/SagDEz8rJztGk0VWPuE+p18ebqWfHDVp3saad1BBDM/EZMGnr78rmlV7lKFAKJVrh1mjahlzej/jBHvGv33m5rT26YF4vCoMhotxatXCsqa2TyFtZtjCNWzL5piEEo+FjnkUtCbNEYKQVRc3nLbLYMDLGFVaZDD3WxwwjLNAEhUaROQ2dVXrqxdtZNOQYhZ9qErZ2kmzuKY+CYHkWXj82/wieIXF283RHQGxUE1rXvrJEfdyyf+ZZINvRwtDE1gpdAk136TZtx+uyRuQ+UsIyNWjWxDbWBjGnAOnQIMjq6VTJxvX1TMwvWriYZ+zc+QolQaHmnEas7e5lgECifsZt6rNwzb9o9rK1vNzdXXF6TK15Qhu5dlvUp33Bg1SOUiog0RRppdqTjgYpeqDh7ekmtil4xD1LRmm9HaFApUmIvZht0HdDOpr6jxjLaj1qEvntu25LZBmglxdSq54QZLUyh87kwGCRVkH1gzjQ2kmMdOH35ABc8GunWddRI8dmD6xdEINVoAq5j39kdXIAi1Z0SxHkMWhyyevvi6Q9IKoKDn3sbulF8DqgOcxM7L0XU8dUHKJvn9x2w8gD68sWFMy+R1FzLgEmb+gaClq/ba6GxRIq87Nzm2VwZSKyQZTFkf7BtfbKRaPtWnY3izyyf85SERQrdOw/oXfChskogR+hWLs2x+5z5mCNr10+/gVdLSS7+fUb4O4FcaG/rgCIZ9Qjw3n1l/5zbaAxKbtOqexv6/Zpqnhxa5+LpbJp/YNY0roJo333G8t4+JDTGvl3vQaWHLm2fdxooGwW71ZD13TyN6soBTWB0GzKievf5NbOvKDEotNRj9NqxtjQ01nfChulXDqye89gQYWpmaoL9jTOwQG+1cPPK+6C3eqDprXpPCMYTTIFW7H8aaMWLsFbssWxmT6AVm5760HSdZ0HXeb/prhOLNfSwpZ7atY+0ZFaARpCx1E5hY1BXd+1ZHodSYXAo6x4zp/pY1e2wbwgSzaCiIq9sPX9EBlqvpMp43MEuJs3nimTk1q4F4/raeVeoeKTApcPAQZyHFWyerMmDP5AoctDAKalnL86fdYOgNm7bwhkBH5T282Bp1mFjRkYdvLz0wTEFCoFH2/WZHY5DafsrJI7SqWvghwvnFry8iFV69+zd0eYl9JBNyNS94qPrls6wJOFsjalKImSsI5HkDgOmlJ08t37uXU3fN33lRMdmZ5EQKKxBaNio6hOXV8++osIixQzPWQvG2VAQdbPKJp5dXJ4fXj33HQWPFLoFDQ5zjKko58kQVm37trh8d9WCj+Omz9R6JTkOXLH37qXLC2ZeAO3FKmAKaC9AecOTu99Dsm5tErFqzm2gJJUCrEPYghA7VBM6qjGGJoTqRxeWR/KkSqZ739Xj2ppjELgWjGdbV8ynIJVqGcrEq9vEVna6Iw403doFcXbFnCtElVrOx3sPHN7KjoZCUnrMG3Vg+8oZkVTrtt2CO2NygVe8YbeREwl39q5bGKlSojAkSucBM6ElXv8+kCIhpDVFAg7d0ByD+YnRhx49ev5saioKiVSDBhPmMK9evV6+YrX2AoHw8/M9cviA9uI7lEqVTK4yNPzBdqH/Eiq5iMuVEg3ohAZnDaokXCZPTTUkI8VSBZFExkADaLWYV6PA0inE2vMPtKglvBou9PILiSPQ6HQCCsGLXTt4q+mumHAXHkegQBAMoK3emofUUgGbK4Te/qCJdCMadDqpSsJjSrDGBnXWukJQxRKq1QgUhkImSMQqCoMCOgkJn80VIagMOhEHDC6VgFUNH2+IpxvTCGgUQq0SCoVIHInU1MJulZRfzZEQyDQyVsYWow0N4OMMlDIQIo4KHFEqhYRbw4VNHgLDCCdkCfAGxiQcQspjccUKBNnQFD5wvRa1TMRj88EwD0uhYAUCpYGJAdSNqWSQd+hdGpJAZdCAIQn8qiQcJh9vaELEKEUsjpLMAIaKTCSQqPFUzfd3lWIOW0RkGMEnOCoElTVwj46h0OkkAjStqFYp+Owa7dp6koEZteFgChSpkCdDkymwZ4RcUM1VGRjBh0pDUXOh1z0YPI1GI2rPmgD+uSIVjkYhgXKEIhdjDBjwwZoNUQiZNQIlikg3wCvFciSZRIKKWa0S8TkIPI0Mrw1RithMPlRsWJKBAail7wJRyYQsNrQ6hUChqAUCrKEZMFFB8bG4AuiYCiR0QKlKLMFByUOrZfwqthhPotEoGDGTLYCWtiEJRDJKKVHgaAbkBoInF1RxlDRjOgEhF7FEajqNpN3IClIuZrP5MhA8sAsMDOEzRkFRVHM1scPVJMYa0Iggzyo5jydCESnkRla8XFDJEqIxJBoVK5QoKRQSdKIHyLuAr8CQqHATUMmFbBa8OwpLNmKQ62LXolYKeVw0maGpFoBSJmTDRQGkxphB1sanIzM4PJWubQVyfiULMirReLoBTdM25WK+SImjQk0BQq1SCrhMESh7LIWKFQhVdFAUOikAtSyQIfEUEg4J5wV2RJPodAqhQTFqkPIqObD1hyUzGEAsQcEopDwuB3o7iMDRjBnQHIRaDtqumsSgQmfZqiQCoRJNIMFFoZTwuVI0qAJ+3La+K7GHYydZgJEThmBAp2oOMVXJJVwuFz69DUczIsvYPDSdQUHJmGwFzZha92VBlZTH5EBrE1BYPJ1Ohxo6ADRtbjW0tw1LpmJFAiVVR1dAgAYi4NSI1ERDAyoWjYSrBZJJAs0IruOGqNUiXhVfDgoW2M5sCc5Qc2CaAjQEKdaQDtWLWiHl8nhSOWTjEugmkEprhFLK4vDkCgxUMihQFDy+CF6whaOaMKCD+tUyYY0YCVQAFJpSxuNKcFQykHAQu1jEV2FImuYD5F2AoEMaAQ4VABQRp0a7pwZHrTt3pR4oNBAcvBKCbKj5lGL5zamL3gUuX9fVTIpCYIGao2rOSoaLjscWwAdi14amlot4oKxoQDCgWNVArrh8zUYGPNUALxHKwfN4taiSpTIyg1fCwiKK1NSTWgk6DIEUUuAkKlUlkYF2D/SKPGlfyEry5Zip0LSMQlzN5sN7NJA4IpVGhc98RyDenxiU5XN6jL8hCtbwCEZDnQqek4nEEjWJCqpAJeYwFURjKizsciGTJSNpCrYONWhfHKZQRWAYkJUClgwPxB+6rxCxWDKCsQFcC3IJh8eDPtGAQBDpJrTv6xE0E1jDq5FIDAHcRlLIFOhURo2QwPN4RLiDAT+AKuOIVVQqBagClRL0kA36C5wB9Dl10NEwudDxkVgsqGE1tCiLgAGZ4SiIhqCWQUnWgDDUFI0i0gUULI8rkMDrIsDQ0MCEom0VcqAT0YamJIxSzObyZXDXiSaTCAqpCk+nElFIOa+SpRm51TVepUzM4/I0q2WQms5LKWVzQGVRID2n1pFYMILW1LIOQAh5wCwAUkNSvlgz4m3w+UNhDsAZ6iMlKkirgugVCApVoxWVAh4bKEnwYJ2Mgf5RjCDSiBoZg8m52XvKiwnnDwyza5xzmZAvRaARIpFIpUKi0DRDY80B8yBGEbsa6l5wJAO8mivDgGpFyCVCiYJIBjaJorZkIJFjsvlKlRqFwuNwKCSWAPQeqOwmVDToTHliNIkEWxHqyvy0/ApM6w7ujdIE2SRcSBFh8ETQdcI9Z9ruwNmUrVeGuqJAgETYptF6lgpquNBHcpEoDNXAUNM5iDnVckKdyEHyzIN6YhSBQkZLREIs1YyGB3oG6FgJkmRkABosUipgcWCbpk7kFFKhSI4ik7UtSCkDjY8Pq6XaatUFqgiuULNQjcRgoIRCJQG0PiRQqk3aV6A7oNJBz1ZXRTBQLWu0ohroIiBx8ElbBJohSsJDEulknJLLFOPoWDFk2mHIBgZ1XadSyufwRJqDuahGZvDbO2BEsFVaFQ8KgcuXQhuQUSiKoUnt8QoqCbsaako4AgEpl6OpoKHUprQZJLxKbsPeqimtCJmaYhTNAE4H6HyB0UOlQY23qa4TD7SiWKsVIQMJZI4MOmOEEJSFpujqjQo0UWtfQSVZg2Ro2jKsSZBUUypOrZTzeRxxbfMzMqU0al8NAQpZwAV9O/SbyDDECPkyEo2OVQqYYrRGj8HdjRjYcMBSBVkV8rkCaGkdlkrDCoXq2sRoAUIilCEga00JLCSEoQkcu0oK2i6arll/Xa9JavNSX01qpZTL1fR9UGIkAjXJADQcrUUE8oPH4xUKNZEOJwYyA3h8zYbj2r5PFzgxajKJrD3WSa0U83l8MbwJHU8zgQtWJRPUiFCGdKA4gH0FSgJWqySGIUoIddPAXS0FyhYoY5qBoUIkxpCB0QEpGVC/jdoLJLGiemtNLBDI0RpVoKskDRhkPKhliZCnQJPJGvtMxq/mI4CtiJYLWCIUg07iFz/dv+VVt3mzXIygY71qhQrUuaiKxYfXLKKgnpbc2OgF7acaSiyg3oZXgVJlciCJIzMoCA4XwTCBg4N6KwG0AhKJxtIMgK2ormt90F0dm+RPRKVSCQQ/8d0QGA6Ho5/A0qPnn0c/gfV3kX0sZJJqX9wsX62JokePnv8FOC+gCayT7xZ5fqdm9fxlaCaw1u4a7d7gNcTfiVqZeKhrQuu7szo2/sCcBnXlg7XTKqbemWKjl4v/Eqxr88NqJ7B+N9AR9bm3pk4rHR8zLxAaW/5LUCvz059mCvx6tv/+MyLfk7Y7cI7Bnqgp7eClZ3r06Pn/C6fo6f4tb/uvXdHKqtEL4/88vzqB9U/ZFHr06NHzt8PlyhzDfGz0ek+Pnv8t0BQzFxdTwm/u9NTzZ4I1sLGzYuiuv/vbQaL9ph4zjX4In4j3PfzXl2603qOfvfrPgWFYOVvT/9BLdzkz+9TW+Wu+djs/1f9fNHuFQEDHxnOYlk4/M3sFIJi6OBv9wldZ9OjR818FjaOa25jX7lr4n0a/AkuPnn8e/QosPXr06NGjR48ePXr06NHzP4V+C6EePf899BNYevTo0aNHz7+e46Cz1f78u5mEQECn9uciEJrPLP65BCP0HybXo0ePHj3/APoJLD16/nv87ASWr8/h7yaw6p7ST2Dp0aNHjx49fyUz/7kJrN0IBHTO0ScE4qvG4U9lDAKh34emR48ePXr+fvRnYOnR8/8QNYxKrVbqAFq7xh2g9adHjx49evTo0aNHjx49evT8f0Q/gaVHz78a7QQVjEKhEInEmj+ASCSSSCQymUwzk6V9QE/ywa79Nn1Ifjl/zKbovBr4i8F/ETnHu3Q+/LnR23h1UUbMg/vp8Bd3m0DCzdq0YmZkasrlMYPmX82DPuneBJV3Zo9fcD5NXn5vYa+BcaVa1z8TpTj38twTX3+P2ChEX49svFcuUSDkgodH9x66k9r0+cg/h+DTpaG9tsfzJG/3Bs459UHzmd/vYEfN9x9+KSUxYtuynferhUrWg0W91z8Vau/+OSi4WadvPi+sgnKTf3vRzBPvm0nMz6DIjj2zanVEQe6zlSGdDjUWkj+Divezxy07l1yj/BOavlqa/2rR9DF9+vZf97hS6/YD1Ermh6sXXn8TyBEqZdXFlcMeZIi0t35I9tUxAwb079+/X88ugW0DQ/v06wcuRk1b+DKPFX906tJrafJfz4yClX1gVXivPv1W38lVNtHalQVvzm85caOMB6ogbV9I94cF2hu/A2bRk+sXkqTaq99AKczZPyGkT/+Ft+ILm9MGfx1qGTfx+tZ35drL/zQqRXXkXiAkv7s5qpnZz+eu25JQ1ODtbsH9Bb0WnC2V/XLbVCtVNRVVEUOjWzlfc3G55t3mzsFHXJ6kGV3+00i5xSvG5lRrr36LjMsLzUe+y4M+1q5L0Y0lN26kNHatRVR6K3bri58QYOG7I9O3xPyy9OQ+3DFry93yn2whP4sw/uhMKDFKycdrmzYcuFP5U8qmEazzC7quf1KsvYKRV387dPJiYjHnZypOzimKvXcxgwV+ch4uCVwVDf36NdTyihdHT8WX/brEIdLv7zr6JKu5aq2H9TwqxDrms0J7CZN50PTmtqfNlRk3blXU3ud/pCcVpZ684m91pY/vjX7wX9+WN6eOyMoX/aA9iHMePdp4sLCK34wXUFJxMRHPJSLQwcgr7516dyv5j9gYdagUxXGrglK/fb/KQy4uL0rZ530NzsK17uEJb5L4kr/MeFSJy69PblRNevTo+SX0E1h69Px7sbCwGDx44KBBYdDfwLCgwE4qCCX4k8vlAoGAxWKD/0qlUqVSqZ/D0kKimSEpFDIWbUwjYv7uLRFqlSr53v6M5qsCicQb0jAkLJlihKLSmvs+F45kiKbR8EgSjYYyIfwVe7s58SeOJf4+iSmLu/yYU/lnGV9YAgFpSiOjQF7N0WRiMxWGp9ERxhQyjoKjGeBQ3222/TNQlX/79C4j/fcMjpoAiSEQaAwMmkSlIM1pJK3rnwqovT+ryUu/vnqHcRgWce3Ohl4/8ekrOett7NuSEr728qdxGXkpKurevXu3d83qYdV7xrlrkeDiyom9nR0JvzczqvK8z0xpy/3nIjcPdEL/xRZN6o2tSdqfvw33+dGnvPGn7+0d0sHu7z+dQVn17PqNDO3FfxwUxmTQQkhItNd/Hr+v/bAzS7cu+iyY1P7NtxHZ2SMSHnYsP5qw80YVX/aH2mPG5fgD8j860207bNewYS2x2qvG5J+Z9HMCTA6YdXxVDwvt1S/wZ2kkXcgdZh6FEqPV+r8/ikZPYk3c50wd29bG4Ge6E17hs+cv/tjJY+Lix1HvWKzfMw/r2W/JzO6uzVVrA36xeOjBWwYsDCVrr34nhNb9gi58GXYf+hsa9aFNqFPGnWsc/g8m3H6cSmnxy+vMimLIEwpr1j88YIgPdPbbX4WCk3H9+cZ1PLPT/eEsDDwzHvdy25NDDytFv1/YfgT3Q+KpWGDIay/16NHz66BXrVoB/pHLJAQiBYXS73/Xo+cfQCzgYvGE78/AMjRkdAzoAP11kqq68gAA//RJREFUDAB/Pj4tCbXg8XgUCsVis6VSKWi5GAwaPK5SIUikv2Ss/I9R9mr97lPRMU9iYz+wsKb2NsY4FEIpYz46tvFsZCyAb9HOzQTfoOTIkpJP+MC+1vk8fHtPR0MSVinhPru0/tQ14D2H1MLbhoKB/Um/PTpx+Hzkk+cveUTztNTXWIaDEakqes2OMrdQOxrwIEmN3Hcw3zzUxRDoyPxX105EXHkQHRv76l2lgVdLC1DOrI8X7qm6j29nUTduFn48vyHi6becPBHF1sXBnI5BFt9evu0ClNISY28nUwoepVJLeMWGzqFG3K8I364tjPFNWc84eUWGyqODl41BdSLXfUBbAxSi/NXeXaeiYl68y6mq/piabmBhzyBhqxMvnflQ8PVexI0Smr+LOVpVcG3Vjssgtkyph5c9DQerdGnF8wtnI67fiYmNffPhk5FnRzPhlwPHr7xLKyytrlSYe3mDvAgyrm0/fPlxTGxSJtbS3Z6BB89xky4e+FiVf//U1Tx8K2cr+MO9qqqMuEtXIj9/Ky7IEFi29eKlfWLLhG9f3Lt/79HLN++oHp2tKFCcoCg+nNtw6NpTKOuVhNYuluBxQXXy03svsuPfX7t583FsbBLao5MDDYPkJHEMe7exp0pKCuhBneyaFGAspvIVz2mML7FaZmzhYmulyn0SWeY8LNgJh0CI0qK2HLoY/eRpckG1tYs3HUo7QlYVf3zTEVhGqqzauRjjMUilMDn6+ukzVx9BjmLPrm7QcTK1SLgZ13acis/MyUtHugS5o3NiX5bRhJkPr964HxtbYNDa15IIV1Tlhx0HTj14BOTgdRGfYg+KBY0QfL60+7lAlHn79MW7kIx5twQyphLyxQSco4c7P4HpNDzAGtvsKKn4ydptp0DlxMam8x1d7Q2IWIRclPDiQWpO1r3b16PuR796U2Xd1ttIMwtS/GzVztNPn74pq+Kn53IcO3XyMSM1+AR8UcyK7Weg0FI59i6QkICb4sr0mxF7Lt+BnOXOoS4Nh2ycnBdnT0Z+yc/79lXlEuxuoBC9vnP0GJSX2EKyr58NCYlQFMbf/pBf+vbshZvPn5ULq+/dj8styPuKcQp1JabGPeAgCG/uXrgLSraI0sHP+rfma5RVGW9f1Bj3b+9O1ogoQl6cGP2N6MH4dPLwtSexnwoNrBzMDaASV8sEb+8cO3oBSozQpqObcYNyVDATzuy6EJ+dk/lN4eBvVXhjWyLW390EGuiVvdy9Mw7V3tdKVJTytRrr5+1JxTPfn48xChvraqB5GkZc/eh2xJlLkKS8KKF38LXSjBKFX29vOnjpydOnGZViWyc3Kk706dLm0zEZufkCgqmDo7WR7mesRd8e7Th8/lH0k3dfMg0cfM2p6LK4HbuufsgqLuEisA72zgbEet+S/NeHTkREPYiOexOPtGnvYAjUUWXs5r0ZZpYfd+8CjTdTZuZlZ4pDQxmVVaScP3vq+h1IZjHuXe0hvQQE/u6WT1z0iyPHXhbSrF2t0DlXtx++AhpvbGyeEO9gb0csf7Z677Xk7OI8JdXN2cGYjBV8urj2wFXgIUNAd7e3IGCQapkwPv5Rwru4+7duPeDZhjgQXl9ZexzyEltAaOFrQ2nUHeUnXL3z/uubO5fvVJsGuZlKuWkXNuy9AXznIH1b2pFq5w4r4o/uOXU7GiiSb4UWbq0M4Umnwsert58BOjy2HGvtYm0MFx3QJC/PnToe+RC0RTI+4fx7hFcLc8nbw8e+0owy9uw+B3zni50c7BlEjErJeX3zNNvQkxd//ui5m4+hkGDSBc7u9nQCRsJJu7h+73XgkoPw8bYlYzSJkWY8PH7kQmT0s5epUrSAxW/Zyt+aXi+bnKyYB/lmHqrIExFPYz/mUSzsLQ1JSN7nCzsjVJ6BFvCYXvjl2tYTpZ7BznUjfLXqwfNLr3OsveYON6fBsoIlE6zsCXQa2cGWgC0oDr/CZ75N3PlA5upNNyWjy56nTFuZevt2PtvA0MuWoElaTXretq2fTp3PB+5vRbTOPvjcB1+3HC/6miaoyEF4Bxsb4kTPl39cfybrxr3iPJxBG1cC3Gl1RyAg7VaOQFQxv8acz/KcPNCG0cBur3xx9EO+oa2DIaro2Zn56xOu3/gY9xVr42Fqhsg/Mevu+aTSNA7eyNnS1ZLzZOal9ZcSb93OLZaYuXuQieiW9e+0Jal39kfz3XysQNdQcuvK2QvXoAb4rsqonbdF42kUTtaZM6dvRD549qwYTxXmco2DAtypILm8T6fWH7wJHitBeDnZUPFQOkUVX6+f3XcFVkQVhu1bWsDKGlH1fNu+Uw8fPY19z1aaOTobYxFl0WvvlCBzjh+/zycbCT9ciBW4+VjgytLfZVeKyxNe3X74IO71O6pnXXeDyH+0ascZ0N18kRjZ2ZmBbgW4qSrTnp87dTIStB4JzSTvFdslLMSJrvEPUHCK7jx5j2SYG5PlHy9uecchJt48fA3o+3xcG19bgq5WLYxZve9manZhFsKktatJ+cvreRadBE/3nwcZyVZ5e9tR4HqVlnw8ffr0rajHz1+8wHt0sdXtYOTCdzFXLz/+kF+Ql4J17eZmKK/JvXnx5KVbD0BRVBm194aKgh1/4lQKiZ65b2/E06dfyuV2Do40PBRywdurcRUGzlZ0cFH8ZN3201BjL1YZOtlYwOVaizg/8/odTM/5zvU2CaImYVelfLBroBMWIcq/vSr54pX82KiyMh7V2YeIA53XqQ+vkKYtqOWRJ/L5sopTOzOibxUkpaItW9IZUOtVqxT5NyZ/uRRV8E0urjyZGk8z9bXV1fDyqqScj+VWIX0172mQKDQaJyhOeEfz6GgAdLhaxU+L+rB3R15sVAHP1s7NHFiqClZ2wVe2aRs/OhmvEOSnHF347W5UAfAgcnFwM+J8ffz19DlOXhY3hUoMdVXEP8rNQ9PtIUXJ/3j03cGjwGep2NTU3gqDQcp5uWkxV6vSX2VdPZUXE1VaY2vawkJj4VXEzk08eQMKNrmK4OhCoeARKl5hXCTJZ7SpsU4OeLmfD18Wd5sfHNYKD1c6hm5r4etRfmlBHqGbuwMi/86Dcl553pk92dG3StK+ETw6UbRz6eqq53s+nDgFomCZdDA3AzpTxc2Mzv7yvuD6xeyHV4WuA0wx5ZnX9n+9eg74KXxdhWnXmibM+HzmcMnnNElZtsywtaUtTZzzIPHI3pzHtwvfv1Pbd2LQQQvj51yaX8gl5h7bVC43NLQzKrq+MPnyTRBIpYhkYOeE0+RQj57/R6jVapnsZ1erSySSeh2nR4+e/xAoFIpEImExWAFfIBaL5XL5/8MVWGWvF66NMe0yOjw8fEQ3uw8XIt7lMZUI7pM9c55RewHH8O62FzYeelHd8K01wXfcylAaxXH8gI42sAWWdG56TLbHMOC/K3LXvPHXMkFBybOenNkZKwgeNn7C2L6FlxYdvJfGFMqBLZP59Ek+TxOQvCL11dNvLGAHl315fOhdTYf+40AYo4INE04dTSptcpsEwa37xM5eFK/Ooe1cTbHc+F2j5t4w6Qqe6uuesXfR2VSRHE2gtesy3tMY7z5kUV9HcsNBYh1opz7Te7saoZHmvVeNssYgyl7tWR2N7DVm0oRhvQTvDp5/kFojhl5vCvLiH0a9MO00LjzEnYgtuDB+yUu7niC6XuQny8PPpMuVCKXw/a2ID2LrQeOBc3hHct65iMcVROdB/Ts5YDGteo/t4kxHCDPPrd0Rb9Rl0pQpg9ubPDh7LKGQrYLM8aRHF6/g2owN7+qtGX4AuTOw9Q1p70S1bzN8Qg8nEkh+yZ3X2R6B/aeEh7dSxlw8/owNeRO8OTB7c01HKMrRXaivzh6KLlCo1DJBxeOjt77inQZPCg8PIj86vAba4mTot3h0ezoebdh20sQ2DDiWJrDss3O4J97Mr3u31i3IOtabKD1q2bY4026jwyeP80Jlnz4TBW0WY73eO3cnGSqJ8J52r9YfimYpleWf7z5KrAkeCTkGkw+tOxavuysBR7bp0DvAzM134KhO1ngMQiFJTXopd+gRHj7SQ3R749E4aNdB9ZdNOx4S24ZNnhI+fljXsqdnY5OKQH8rK/ty5/z+j/hOILc+yOdbjz7lqpEGTq27dOrEwBn13DTZl9RsV5t/d/a8J5bDoUQNdSt8sepCgliuUivlxYl3d0Tn+3UFYjvMvDTi9N1kSOAKY6Yu24v1nxA+MYzIzqnIq9IEUk/e3bELYj0Gg9oY3wmftOlmvFCqlItKLm7bVYzvNAbKOX3/onHRDVcSUKy8O7bzdPQKGjU+0BKD+nB2yq0vpH5A2Ie2zNg+4+AbLmgCnKKvEXvuyIKHTpw4qUv7DkGeNh4d+ozvYIdGIUXVxYnfytqFhYcPacG+sPHce237+VXSLm56bzkmfNJoH8S3Ww8+sETQC+q8R/uuJ+H7QonxSVg16cBrjsazBjTdPaRPgIsDqLUQOwqy9PPT9EqtAcTPf/30U/FvWEMqWfKT628qzIdMAEUz3O7LxnWPioCzMOXGgs2vrXqPB4mxZiccvxjLFGJduk7o1gLv0D60Y0sreFCppepjxKrNUfTAYVOmTAqxE1w/cy2PpTDyGTEyyJ7CaNe3V0czav0Qk5vzbNfO8yqPnhOnhA/vzHh0YA+sSfg5L54dWL5cAcRtdKjw/oG9j/OVKoRSUHnz7LUyg/ZjQHsZ7PJw+czoTEhmZVXpsfvXv6APDR/ay51UGLFmR6HnICCTEwaFlr24H5VUJDVuNWFYJwcD054hgTYG+Pw7MyetTvAeGh4+tqf61dkD9zNlSrVaKSt8fScqAxU8aFJ4gHXKlan3Oe0hBTesVfa++Ve+NVoKpGalxT14nefZfUJ4kCMGlRMxa2uRd3/gvTvy8qyxEblQ7yPPjD685o4wZNj48CkT/Y2r71y5WyESvD0UPn8fujvwOtD/440dZ99XKFQIMTvnwt1Y44ARQLW7vt228cLzlHIhaM0F8W8OLjyrGDg5fGQvbOadq29zxAowhBbnp8SX85HWbfqMnQgCAtI9zAJVUqNCE7E4JCInYubmPK9+UGJQV+eMj8iBE5MVc3rXM1HI8PGTx40yyTifVKHNSQPSL2/LbB8ePrm3m/JixJX0KoGaZCIrjb2fotk9J0i8f+E5jq474QkSU5wj9uloZlA3BEaiXdpbdetEh+aKWZxzO+JfGbqunmzraIBhxSb2nV3TY1ar1fMccne9WXqLo1QjhBXMXZcKzLt4rFjdavVqO96mtwfjJbb+TiNCCVhP22lzba0I0hcrExdWkmcs8V0+z41/++2Bq+yf3OQlyH2fl8dSFT0/OP666eD5/VevDAokvrx5vqxKbdF3kX8Qzjh4oE+wK+fRxCO3TYOWrey/bLZJwaP3kfGSBk1FXpn2+lOxCCEXxt25lSpzHgEV+zCjxM3748q0XjSIKq+dO5qO9hg1IXzKQPyTiDitO+f9rvC1BV5AfY3vCHKzL7JMolBIOA9vHhfY9YICG+yetHH6E9DaRLmXV617TOk4YXL4pBFdS+PuRn8skSN4WU8jjp5mDggf0cnTmJ3x5nOxUGPfJMckCTw6j5sM9IHs4K6t6fBOvrxb4YsOYkHrCR/o9uzs2jPvq0A5i2qyzl1+QG09ALSekII9F9Pg53VQiTmpGVnVApkaISv88OjKxWuWXYAaaCON2nvoeY3WkwaztqP7t3O2cx/YuZUhCep+Pl3coQKCMyoI+zriWGyZSo1QsPLPn7zFsYLSNrGf/b01ixtsesUQvFoHtLU18QoePMnfSiGquX1kfbrKAyrYwW4fNsy8kQJqWFyU8PbQooU5AUDDA7X//OTNeC68kY1dmJxWwlUhhO+Pz54XYz4MKPhxfeRx566+LvjpDYni/JtLE7OdWkxY7Dt+Bqk87cuLLxIlQlaeWJBSqkBIuWnv0lYd43Se4jtpvgU57/PDKC68GrngcmhqfpB7+FIL6t2vxy7mfij4zZ2MSrlEgSLgMdAcvLLi8cs9Z0jd5viGT8clL7y77VHDhbuszwcn8yxH+4Yv9R3aiXls/PPXHIpDW6uOLbBePVpM7GiEVIsLvlXk14BcFt/uF702njh0qe+YIbKnO54/TFMq1UppTfGNrbllBk6jlvoObl0SMS8jHeqryx5OeP3EymHKEt/wGTRRwtvz0dCGxKaQsgq5ODdXH1s0/M5AC83Tq7cb78M3oUrE/hr5ac0pYeAkn8kLLYh5CRcjNK2R82L164hSUxDviG4Ve0bHPCkF6kHCzMo+foXnNcB7ylIHI0nJ/cv5AhfXiUtBBqmqXZ93xnCpts69epJJBFqfBa4tTDhfI15vOSNqO67llKUuralfju0qrwI9gqzmS1TagWjayKUe7RwLL4QnFLf1mbLUd+RIefyzL5/y5frFW3r+59FPYOnR818FhUJhMBgZQC5TKBRq9f+3Pq0k9UmOe/tR7VydnJx8/FrRKcicCpFSVfbtcamTiy9wdAoOv3x2UZCJ7itIAIFhQkGhcAwaCbKgqqNv3WEHTxztB/yHTlrdqfzMxScCXsnDF2XePcLae3m4urUJGzfG9gfHdiglRV9LHK3b+Xh7gjDcWnczo5Tm1zQ5oEBTzR1N6RgDEzMjKj734Z67BoP3zw0FTwWMCe8sfn4hulKNRBMpBgQ0Akc3puqu4mgIjmZIhRanoKkmBhhR/tO7wsB+Q9u4ubq38OkWPMiibrChwloZBPp38HQyo/GfXzxfHDBvShCILnD0jAB21NnHTKWI94WJcQ9o38IDODv5BbbFlX7myCk2VqCMkAxLezMqtuxj1GOE3/RR7Vycndv4B/kTiuMS8iBjT41kYDt3CvJ0MjfA1tp2ODLDzIiCJRvaOlrAS9no/kGhHX1bODs5dR09jZD/sIAJzO2Upw8Nxg7tBkXZIqBzC/TLvGLNenlDT5+uoQGeoEp7TB1jVfw8vRSBIhobEFFIJIpoyNBZqNIIULIGeASGSKEQdV+Ns95cj8UEDBvr7+7k4tm5Sw9VekpSCVNRlv6ozNGlJRR/0JR9Zxf1MUQh2MXFlUQnZ3fIsfuyOwcmtdXdkoTCkE0sjIk0hrWdCQlkVo11NQ/u3RkE0XL0xD7MmJhkNqIqLyHbynlge08XZycPD08ba+O8co5m/EDHhIzq3QrkdujoXrwXz94z1WgcgUwCIaEpZoaaZQZNUfTqYk77sNGwNLcKCSHxi3JqNCWlNO/r37mdH0iu34jRXfNfJ5SKRPH3b3xrOW9pTxcnt5Y9+wbb29QuP6iFW5ieV2raGiTEyaPXlHXHJnYm49HCL7dfStuGjejlBeV80ZoOeTfvN5i8wxANTIzoFLqpnYMJsSYm8h6/16SJQKacWg1bNMH2/rZbmpNj+G1DB7Rzd3J0NDcyNqWR6MaWDsbQwhQV1aJF6MD2IPTWI6YNYD+J/fj7tmGKO82ZFOzq5NoiNMSbVfqllC9SIzLuHY1vM3BEAJSYoXPHWIHEQDNMtSCxNFNLEyrZwMbejIxpsBDtZ1ArlZV5xVSGnTskFb4Tt1/b2M0agah+fj6G2HXcuPZQYrp3D+G+S/hUxSebO5jT0RQjUxMDSEC0SCvfxSQa9Zw0tpO3s7Nr++CBhszcD9llKIadvQkZizWytDAhwKtBIJTib+/fqNz7jOzSzs3Zyct/dHsz3tv3WZriEgUtG9kZSFDXycNbvD0clapUsss/ZVfQ+nQJ9ALtpc34EUHYF/cSoO9GAzhBAwb6OdlYokvTYvFBg7q7Ozs7ufu09DYUlJcw5RiGo40JGYe3MDMliT5eifjWatmW4UAqPIPGDvH7HPEoRQqP5WTmbXz9vb1dnYylWSklSltfSMH5Dd544cww10ZKFSSe7GrXsXUbdycTCvfJ2QfcoAnD/YH34EkLOpRfvBjLQUirv8YL/LsPbOfh4eTsFjhk4ZxJfUzLn+64Txx+ZFkw8Nqu38xQyqOoJ9VKZc3H6EpEUNcgH6Dax82eYKcz0ncZPqFfG2enlv6D29t/TP8mlNZtVkaRDC3tHUFAToYkFofrOnVQF1MSih1z9h47aNLIDlBiJs7vUH75QiwbwS2+/7zMu1dYO08PFzf3bv0m2Te551nSYU14dycnl07durUWJUV/rJAhrToFtCh//gWaGGF/iY3jDereWne9iVrFL32GJGqWatSCwaDqRr80penE3tZejiQKjnNlQobnijZjOjK82jvMm2tye0F+okLFyWeSmfTuHS1aejG8vJxCBgoKciVoY4qdGRpJJ7u4kRBFNaff4WbOdGrTysinlenwHub5z4rKfuU4R3Hp1/JcY4dOXlZe3p5DFk5fOc/ShEK0cjc2ReHNrA1MkZzkzGpzPxevFla+AcE7TvccG4DXzWQtKoWsIr/KyNTezQ2Urt/UbRcWdDLX3oNQsyoyE1iGYd07e4MW1GbomMGOmhvZD/dGGY+YOwIoNo/eQ/o5pVy6+UWskNfklMkN7b2gwNqM2Xb5ZIg1QlSY/gLpN3ZEOxcXJ1efdjPXze/rZwkv8hK5jxrk72RnQifWNzcEwqJTl/5Brd1cnDx7zg+lJ79LyVNw4i+ezgxYsxS0Hqd2vacH4e/feVKtUFZ/fFiI7xAa5A9aT7epazv+eOseGsfoMq0LsBJ8B07sK338GJq2r4dgaG9lSCHTrE0MNUsjkV0WDWjr5OTdY1Rv9Mvn8Wy1siznQ7HEekCwv6eLk3PbcX19VS+ffqmfrEGi6YbGRmQ83czW0YgoLIz5WmE9cFBfH1AWbcbOGMx4cuGFZs6M12H+tB5Aw/sN6BtY/vTNF7ag/s0kN+NFNHHItHFQf+HZceLaHRM622rXsP42HFZ8DsLEx8DZk+HR1mfBhsAe3g1Wb4HOvc/odh18GK7eZsHdVTVpYjYfURP9+ZS97YSx5k4erqOXmSCNdMW+SdQyYXnMY7R5MMUEWoGWc3uW3HOWe4gfw6md/7Q5ygdTUzI1HmGq35S88bLsFspw8mC06mfjUVHxrQhDMQQ2AZJmQXcwqZdKzpuU019JKw63beXB8OrVamgA98TDHM2WW+tAr+D+Fu4ejDbTPYKLqpIypIjCwhtppJ4TbJ08GU5trTuZqpg57Gb254rYORIZC6tdtlkHGkeiqOMLYDGQYHqNat/B19DF27LHKFzl68rSKhXia+K6s6QxSzy8PRg+w/1HtKjcdF1zvqLSK8DXv5WxswcByS+qeGvTobOlmwfIoFf38cLiZKGMTLW0QKPRGEs3GllcHvdaEjCxfecORs4e5p0mWiJY+cnaMxPRoUNbtPSgGSnYL7PRNu2gImrZNWDdBv92ds1bjnr0/K+gbwR69PyHUalUCoVCqYAOwPr/twDLOnRVxMQAGa/m4fqALsNmP04oUEGZ9Og8knRrc/ieyA9lTLZAhWx+bxYE68Ozj+oe1jRWdVVVFZNt07Kv7F1eqZDHoxu3cjaGDTgUzcTGxFbjvSnQpDbDJ4zu6SjLuzu/e6/+Q2c9zFerfvuoCX5Brhjp7mkB2xoojHNgGPZd3Fv2r1eTpLzwUyXS3BweNiNxtu6O1k7aWwgsmuRpRYNi4L5//lrev7Uxmwln1NCnp/p1fimaajZh8tROVtiCyJWhPXqNWnyuEPqapeZhDdyMt5XmFs4EIRc8WM1TmdoZ8gQchUIFndflY8/4jWkBqoUhg4iD/KAx4B8FNI/K8F9xc1VnfE3S/T3DuwxYcz2FI9FGaWBAplPhk7/QWGB5K//gwcfMkrgqgo0jhQ/nmo8i2FERLKZE5RkynPR1y/QJdz4UMdl8FRKNRKJMPH2Vj3Ys2nUts7CCyRGC5P4oY1g02cvaAC5xDBaLUCpASk3bTDg4sTdeynm1Iyik/8jTD9LqWh22jZMJZAEjMRgMAjqRTuP8m9iOunB5oqs4N/nOzKCuU3a/rOCCeOCHTWgmVgx4cywSi8WooZPv2AWfhQPa+8ETIkiqsSmF3PjoErpvUE+zZ/O69rj5uaqGLVLD28BYRQVEqq0xDR54oXCtA4fUfPhQ1NyKjrLsjwh/KzNYapEYi46h3qJrybBh7mNrQWxs5UNQCHhHEyNITJAYHCiqn899Q9o42BHgAkejUdA3V4FTyrO76hY2RjKodqtZKLfWXuK8igZrsP4QoGodfRxSTs5deyo2v6yazVeg0ChERd5TJt3ZmcyrATqjWoinOZFkVUxZ06IqEeZwjRhWJkRYDeEMjDysOLlZpeIml34p5WU1SLSpNYUA6wQ8ydndgFWQwYXrYnhwa6jQkSgjn7ZtkWV5laqajC/lDBusmgfprmoW2aUFjVfF14zD/V1sYPkltxh4fGkYQ8L9fHZa595jD0Yn8Rv1BMzSeEkrN2cSLDUohqdva2zMy2R4AsuUbmJhALddRoegDp93L9p06nlhdQ1Xjmzi8EASju5oCq25RHDePnmJ6NGSzNKoGrPW/VVv88tkNZUpVXJjc4rmWRQGh8djBRUlErWdpz28ZA2JdvPtgk758qZcmfEliuxkTtEIjXVw5zZQuBocHc3hcgBpQEPfJ/lO06okhZd3HKL1GeZjC5IDEhOn7tmSUpeYfqq3eeVSIY/PMG3tpNHwoLHYGNtonm7IwKA2JGiMjKJYt/QxrmFzVCqEVYcgI86LgiolM+n1G+TQHr4Nt+sAVfJ94eiAQRtZmcDZ+Vq1QWAW5IGqLBOWlolUNsZBCnZBGdKyncvsLe4kUfkW1+s21lfmXQJZ0q0zdVk+s9gTYY9VVJaCB8VIc3KRhZgp/tmVNgCiR8d2Do+PG5GiHpdwKlhKOVAE9SUMmqxd6ECjG9Omk1ekl5bxeBKgKHRv14HCEd1aGL7cOWXdxXfF5dUcgRKF0tUAahG73ApjYWtChx5HYU0dHOCyKXxzk9+itTcS7nVrlGZenuj8EhYOZ+Zrgdw/beWFV6nl1Sy+Ao1ByfOz0nlUhrmmC0GicAQ8tnY7qr29phx1MfF0dTOEt25i8BQX2/asEnZ16ofXoq6tHXiwlqhh2LdHfKosValrqkotW3iYwSKLwjm7tIcDaAYUEuljY6VRP7C+/w0l1s7JAdb3aCwGCWk80LSzsrjGlkgF3I3WcKgOrgQuU9jMizFpeWkp2cuIDutk0AI6dDBiPi2ED/AfEthKq+HtXXwpkvJqqOvRwM9KjpeZuVnDZQWKm0DEN6WQmwANWpqFVU9HdOTA89OPlleViwViIMlwOPWQbc0xcK6QaAz8/SAE++NDrsyHYQ4lCIVpaT+YiGxK+MWJd+NGuF/t4X411Oasv2N6qX+7CX1o0OkIn/MuSckedghmubCqXIJxM/eT8kp1VreZ9OlzeYUlP/HNov5Xu3fMfCfQKP4mYJbypN2MnMlwHaEMvDvS0KdzYT2GZTDwBjQoL0gMCjRWyKqwa3fsUYi3kp9/+04np6cbzguqQW6aDhkUQzPiD4sF9I+3ma8HDlYlJCMnY4QHlyVWpr0rkQQa2SPE1WXC6kqCY1uyPJnFhHwTLMywBOilFZpo0i48wt5KnX2q6+XebpFrTqkbNnWETCplmxAt7KCFpJClaWDoKGXmpcpgJU92coCNL3vbQXaIiJCL8yOqqiskElmzqdWj53+Jn9N9evTo+bcCekPI0oDQuvx/QVmTdGXy0nV79u3/hF9w+vzR3v4Omht+U+8dnB3CSorav3pm/xXHEop+4wM1IsH78wdqecLp2sUFLxPJpHUbnZAYDIH4g6PDVNKvMefXrFm7+3wiee6hqFvH+9bNH/0Wdgz40Jo6KOSm3nP/Jt9VbVMGDLDP5Ik3tdk8cOBhVZturoZKETPqxIZ1G7afTUIuPBJ1dd9ke633BpR/iDp+5CD83JHob0obS3McPDxuMqLfhp91bMn0pTsPRqbjpp28tGWkD+13ZfvnqE64E3FYk/bjNwoIdCtTMgrpOv3e1dkhVh+jjq6eMWL5kWeFIoSJW7eVB9f4o75eOLln6bhe269/5TS9paA5VNxv0QvXrN2+e18Mb/Lhq1fD+3lr7wB+X0HJmM93j529fm/EnW9ddkacXBZs0VBeGiAT8ZXyelHAE82g+aKGMDqtiTo9O6Dtl1u7lk9esPnoy0qZEoFGYkwoOqvAkGgU8QeHaKBQdLKub4TRX/IZgZ9BjZAIMm6dgCsXcCnVuKuP9iywPwUkxjl0wro1C8wLXpw+snFm75nnnhZIgEJFVL69eeqgRqhO3q0wMrUy0hyB1gRqBIlGwuiMKchEPK75IQaeTMDrHDaPx+OImjmB+iek4hrNclq1rCD5ScQROBkHDlyMLTP3sSM1HECKCmM2L1qxbc++uyU2e85dmt+7te7BO7UYGFJqg4dGPwzyd0sdbftvPLZ5kKTg2cnNC/vP2H4b/txa86h5765qk3XgQDQ7KNQZ3mZnRKJ8P6S2ZtDqigOaRyFRmvt2xc/AzYnctyrNbNHE3u51gsCPv6ZNyoEDj9mBXVzoCplQKqnX8FgsvhkNX5cShZSnUMGrtEjWXTzdEanpn148SzIf08Wt4Qw+EkWz7KKq4TZYziGu4Tx7X10Fb3ptCOfy1oRlyz5AfzuL0D2MbcmIqtSiZZOjZy3MzJja8XPhqMOTtF4bkFp6YPNHzYPbTpUzDIxNmt+G3AQGbQa+jJo6eWLl5aXnR4w6G366uEqs24uQOi3Z+OS8//Cy14vm7h02/trNBHGTW9HQBL9BM9YtnsX49vD44Y2zBsy78aakfk5GrVaIeLoLm3AUA0PtT0TRi3PaKjlw+qPSy8eajMRTek3ZsHxOy8yYq4c3zO43Z/9L+LuQ5lQSusG82I+ob1lqhFwKRQ7n6+tNbR9w4MDdrFb+joZoFJ+r+/lekkGz29P/LCQ5iQ9PH9Yk4uCt+GoLT+iExGZA4TEUfK36RiJQaDQdq9HJ9SIp46gUDWoFaCYrOq2hQDYAT9TVRDBSmQCBtjQjgnLufrTXzj0uFinf9iyLXjox6XmKXKc/+SMQ24YFX/s2MubbyPNnrHxtKX4OdYcjqJVyVtT2xAPr4L8DSsZAS3Od3oWd9GxW3+eHTytaTu4X+cojsPGa4oaYker0GFRM5tjmtLKclX5owL21yz9HPLdf/zhk4wSqifbO95ANXQlqkkCkaFgWUn5lGSrQWSs1tfGolAqlZnoJoM4oPaXJ17rEi3EmXds1WmutklalHZ8Vu35ZWUHPNme+DNk6S3ujARQ8Ea8j/mQ0jtioDq0H3u67e5st5V3q9jkPls7++iHv974k0qPn/w+/0iPq0aNHz9+HICXus2PwpPWbtqxZMdRcyRRytSf+ING4lr1nbNmyZfOmDVPJUVtjG3wbuxFkhhGR2ip8NfAOsXJEK6K7mSnFkKpAl9SIYTNALeJXVdeFoUawNWc/IISsIuh1mUoqyixkeQ9esHHzli19nZXc/NImj1NpDMHQCJWTkVO7nYqV90Vh7+rc3KlXPwBLN7QmI4QCJTxHqeRUsTjfnX0EbEgjYyTOa3BtRteMamvcwpwh5leWyMijF28ATn2dcdyinO8exVJMcDj/QSvXbdQ8OCGkjZMhGfUDK/m3EGe9eijtvGjD5i3L5oTaKIqLhfIm9+/8cXAEcyzBf+hcICQQq+YEtPQwomJB2tE4I62MbJxJvn8ktgAMBNAWLXvMWQl53Lh+Cv/ygQz4vK6fRpaTlGriPWA1VJbjXXFibvUf+ygVoPrT9fduY1dt3LJ+xWB/w8oskfQHu+8IJvZ2xOTCcs07XBmbWSgSNDUFZx22GUjq5o3LewsfP/tUJSNRDYRFJezaNUFleR+JtnZGDU3teujGVopPZbXTF8KCrGJ0Wxtj7eXfDd3IjWI4YiFUZRAzuhIJZgbNzzWDginiaHbtSFg1jVYaNgfBveewpVDom9fOdk0596gMSbbEEgJGLobaO2D5ND83VxNqMxsUsTgTfGVFJV8z0FRKxBUckrGpQdPzgygUnSTmM6slcLWplQpmpZjEMCfBdZGYoz1dSFxWmGtt70RH4qkMX7/guavgZGzZsnhUAJVEIzSYs1QUfUkU+PRbuWHzhrWr/ajCci6r8XQ+mW6P+vKtSDu3IqksyZd5udp8N7BG4Tw6j4Gi2bRxsW/x/utfmn8tQDIyQdJbj1wLp2rLltXD/WjupgYYHB7L5RTViHUHggQaHVmQm83TOjFLvyksrF3oSHPrltLqWunl5+YU/FRVgQBe7991W9xtwbyg2nOpSMYmSFqrEXWJGeFHdzdlEKlGVAWqVsOrhNxqZonGf0NqWEKNlMi4pcV8IgEMHZFoPMnN0r7m+YN7qfbDAu0bDSZRKHwLP+OsJ8VVdU1VpUy5923/xVKmqKHE0XAtkcjRG0MuXYL/dnqaGxuYGqhLUtgoD78TF0MuLbY2RvPzn2m910EgY/DeViv3B16EHgw+uNEjzB1Hxf2quW7b8uTpqZcuTT250qggOTe1svGY177HlPMXpl28OGFGu4yX75k8aTN1QPYeNHYFVLabFo+zTb7xoqpudSESRTK2Eat4HKF2SM8pyoVXEZEN7dDowClwjQAW9bW1sDaG5x5I5v1Hz4bcNm2Y5ph2+WkejoKtLCvh/WwPweeLeJq5QxVoPqxcogGRCmQM5TpoiaYP2LJmcjdTXytDJMLC2otdVlkrZCXZHzU//hpAUVDofu17LVoDJ2Lz5tlD/GlkKr6Z9wQYGoUgzOZA03cQvMJ8PhH0XNDvpNwyzdtIGau60MDQmgF1ZxoIVBqquCCH2/xmUrKtgRNaytY9Zqqo+j2Cam+luSB5jQraeCJ4y8m2fd2Kk+MEgiZXitZDsvMiIMrE2uW6laxP8ArrH2DTvdOShdLoHd8SNPvgGCQXrMGADcFbTsF/a41JZCKjfpZKmHyTRZ/hD26NH0BBlbNzf5A1Oh75rLq4Vo9V5EnkgSbf6zENrK9FH7ztlxzpvOmIX1dbWQFP3mBHaAOwpm4m9Kyst2kqhU7sFe+S70vMuvnC5wyU8kurVXD7kYlrBGQWw4CEpjEISIzFbE2+TgXPHocjO5Mbvj1QiLPLClTey08Gb1nsZkGsyonR3qgDjcEQSvhVlUpY/FVyqYiJoxhboRu/mEKQfSbCEZ3081dlJiTIpE1NN+vR87+EfgJLjx49/06wRDqmJCOLA4aGCvGn19Fvv6VWc0RKVd6lyVNvfYVMKhxRzs1X+zr96GvfeL9J4a3ibpyNh17Hc5NObT4pNbTBG9j3bYN+HvO8TChTKWWfHx1N05poRlYtkYnvk4E9Xv76fFR+NRiMIVEojKoqv6QUPjadF3dq76dysVgg/C0LAuvVa4RvwtEV96H9VxXvzl1JcR7bzeZ3TAuhDd17BgvvRsUx5UqFiP36yeUsDIOCbbR1Etdy7NLgN0d2xEIDNWHKnR1nWEbWBDQKpyytKKlgQwYS6/XZI3EVYplYM4DWQvTu2cM57drRF+UqNUJUkXnn7Xsp7rsTIX4FHJGEZD7/DH0FW1mQEBOTnCsuqeBp3pT/uVDsBvbz+nT+4osyKTAXCz+9iE8pImDxyJxbk8MPpkBmPIaiEBaoW7haqfNenNt98U0NlHUcXc4uw3iZ6R7O/Nug8GCslZ/PkkKWeeXnyLsf0mt4XMUfmZvDE02QhUnp0KY4bvabqIQk1tcqZrMvV2kB/TqX3918PRO0CN6H5y8L8xsvk+Ennpk04VI+9BOPRZaxXE3tKCh6q76OnJgnzzKhUWbu7RWXC4L6d2z2Tbd17wG+ufeuxFSCEuV+PLHrkeWYAQ7/1Aos695TeuOjLkdXQKs+im6u2FdsaN1wjKALzdIKUf44kYlAiFIfnH7NaebMk3rUCmn85YPnH6bDkzUGONQXgZu9oaHLyDD3t8fOxFWCqpVnvor+mMskYZrZqUw069jeOP36+efFQrVaVZ72PENM9HIy12zyaQya5O7jwnp3O/ZbFVAsotK455+q3XxdyHBbyzy37FkxSHrenauv2vXr5UZGm3t1MRemx3zIgXeP5d7eelZIaTTxiCYQ0Zz3GcUyBchM4ednr97nlbGEDT7QbtJuVDfRnXV7PwApk5Q8vvoEHdrZj9ZoYM2L2TN17yv45HI6TvW12tvlB3WO8520yjvu2PkP0GS44OOVTSf4xtZ4FMOmsx8y9uHLSkhRqipSY44dvFlhEjTa9+vhWVehk8tqUk9GfvTqE2SFQdsGDEFUPvtSCJoo/82JHa9YqMaLVZtAknLz0IEStyVzRuh8RxLnM2mlT9yxswmV4EKQdHXTSR6UGAPrQGf5o3vPykUylUL2+fGx9Cb3zH48O+PaN5DastSEV2LzoFbm0IlCKJydq01l7rNvzm39zb/7SiwS6de1BT4n88DNCj48RucVl504wenc29aBAe8Iq8PSavca+v4pnz5B7Vv0cGlSBhVrikTgCWp2ObeGB9VRasTTA4kqQXbdog4A0szbaoSQvzSinC9Vq2SKZ5fz3udisL+ybE2ScuVw32O50PQECoERC1oi6Q2+VSrKOzlpx4lX0F4rLAJdxbGnGZFxTUi4SsqPOXX4xstceNUVA4tNlTlb0+tlB2lo4WKkynzw/hv0BRTWq8sXkmB3Rsj0UZZ3159MgFRwZfzF46kiEwZSJiyOOLQlNhueSzDEI1KqXeysbb0DfCvfXnpZBsmshBV15viFV7nNb5eUJN6+E5teIQfNJ/3G/Xysr7cTxW3A4l5fj8y5Dr2EEhdEnbrARNHxSKSpTzAq9+nH3GoQcO7N1ffhqbW/ChTG0bczuTTxyZciqQqhUmbd3X9VQjb4biJCC9kx1FEd/zguhQ90DPvtmSOv7HsHmcIFm3959fVMFULBTXj2yszT18u4/p0X1rHTcJ+sYyfj4LWFvPjjO/dHpkkarBwy8x07jnNkWKr2hRwv49jcUpPFLaCvozAz9syJvQcdfI5EIVQSFZZkjP5uCW8j8M4j3Xvcz73xAchnVdzWvNRKtaV58xoYguzSr0UXr+x713nVIqDB/RYs4N9en1cIqdjSqJmfcy2oOkvh8GRDZfltNrSnUJB1dVNlsUhdVtn0SxzTjm49WGVrN0DiIy5Iu3hD0aOLi873MRqAI2BQWVXfqoHRIS77lP/6vvgrk9vcyecEc8/wydSYTQ92PtYs2hRnRj5bu0I9bE9AK83CLRb73KnUEqFapeB/fCWitTa2MURZ9Ogw2b5o1+FyKLlFnzatLaKZNFZhKDJCxeVVQSfQI3JuvL3wSSn7KtN9M4AzMG5jJXt0KjWXBdqiOC86v4Rn5aHZcV1HWfKqsU9jCtVqIGVqOUdNMDZvao+3Hj3/W+gnsPTo0fPvhNhm4oxuubfG9Owa0nXgzc8WYZ3cWWUcpcqm38YRiTN6hwD6zc7svndpwA+XnRNNwxYeMspc3A/47z9PNPn0wkADNBrv2XvefKfXs4Z0D+3RJ0Ie4mup8W3cf/9++6tLeoaErElwHt/XBIdBIHG0Hr3ClG8OhPWAonzjuWWMK59dxqnfSaEDEoXy9u/1Yce0jVffSa2G7Y1cSds6Djw27IQw/MjSrpaNDy1CqOWZTy6djHjN0p1TagQK7zVk7ULLW2N7d+k6ZMpno15+Lhh0450CCIJJ12WX54rWjgLR9Z75ZcTeucEmeIKxQ59e3g+2jukGXAfe9lyz1JIrqOQLEYaBI4ZgLszvu+ryF7R1p2UbRnAPTOkCHgzfRWo3pou3hWYHYZNYt+vXtuDeuJ5dL2Q0PdWCdht6Jtz1xPSuISFdVjzk9+3tyUjLL1E1Yz42pjxy9qRj79jNHYXRABTeOmTqtpGoXRN7B4d0nX/uU5dxQ91MCEiHvpuGi2b2BXkO6T3rZfedc/xpWDu/EHL+xUFQQYT0X1465tBM+wZjdJSVo5d1zdupQ5fczhM1NduG8+g7ogf//ewBPYNDQhYeRYwc1FFSxZH95jQJjLwm9+CREy9zGh7FbNRh/YZuz7aMgJK0Nc6nWz8rUhU84GoSFMVvfOSKwGMzuod0HRmVriRZNd4XQfEdtbZvyngoiyFDl+QOmDzYlY4nmvjMWjoq+/oUINUhE54P2vtggh+l2b4fQ++z9KI7+8JQIO3950unnts6yqnxXAbOqFUHx4zrC/suvV6tO1eig+DL1XEbb5VK/sj0HpSYDhPXefMuDYOa3piXXbZuG+3Y/MQK2m/Wla7y3YNBpV8WhA8JwP3WLCwSg/MJCip7sr4XXGLTT7ZftKwbHUuw6zln9wjZ5tHdQ0K6rY6uCBvfzx7+5lyLLqOLj81fffJRdd0gBIl16rFoy3jTozPDQkJC5x593W/OLF+rZtZZIlEWrYeunNL67obxoG0MmnmkzYItXTyhT+MDWg/t/mw0SPr4lBaT5vZ0xKOQBFOPiWODU84v7AVaZsiEshE7R3ds9MUKpG2XmWO9k5cO6hEc0nPDLXbnkKDy0iqpUok269HeNWPpolWxOeK2s68dH1G1YEBISM9Rb0z7rJna0aDxIcDUjuPmSM8Oh4th1D7XOTsH2/1ghEQ07blw7/DkBUOA7z7zC6efWxJggEGgqQGjly91ez59IGhjoeHb79iHdrMytRu55dJSvxNjgNdBm1Adly7r505EI2k2bcd1Nj83DzTRvjctZ45vhSRgmlmsUkdlyrnHn/K+3FwAiaaGlc+L2HjTnosOjEpbOBRc95mXP+3sYjgxlIBRs8fSnk8d0D20Z7/zymAfrYZvSMiMWay5ILUjDr7vOnl2kJMhPMuDNLJyphibB3dwN6jb5aUD2cZ4w9725GsJnpYXjI0vtOjxvu32wNk9GI33i2FxvrNDI0bVhDgBbzcP2rmeWGRGQ6M8urg4Y8o7ul4Ez3YqbHN2rSm7WiiQIFr0bd0nJqG91+3nVbSxh1sPv5foYXXR1PLGma9ms6aaM5oontgLbSxmGxtr/0Ycq6ndBoj3HDRsfPZhd1vgvqTdFprvBHcPE1DlDv03K7aEnVlxlhq2NvDLpAXmJrONbXbc57Qd34tBbSKnSBwlINgn+eoSTYmvuN5p+vRAqo7sYOgOMyeOKI3a3BvU+cA7tv2CYGc0zX3o3kNDPy2CVPDQY5xJ8yZ6G+KxJIvObZ3vrOgPBzb+Yqd1c4NN8SZtF+xbYnxmXrdQIMJj4phmnVvZE5oVPuNO3T3Td88FDXbwiqwJa/d0sMEj8Yyu8y4t9D4KWk9Ir3FJLqPn9HQhoJB0O/8JveyuLhsSChpPYY9hvtogfh8U2xAT6f2pi3d/ruA31TUhKbZtpo1p+/rQzB6hIV17TOeP3DSwtVGDfBDtgkIs4g9P6L7srojhNHHuvKpH6/sCRRC2lLr4yqzulpoabjWqX+n0biFd+18stxgdFmSku9sXbzFk/dmV9B1wCfY7VmnRN9AZ36CrxpA7rRy8YWjqKPtLweDPO6Fm4uB9c82hdUSGLtMnoS9MuBrqcCnE/d1Lvnev/tTf3JeKoXsvfW2SO/BmsP3jaHvnXoYo0m+cGo/EUK27jTYV3nwR+UYiRdFbze44xOH9GHeQntjoLqHaxGjB+C0I7E14NxQk1euLItx3KFn1voCLwNu160v5cuBWr2lJVbX9C5rqPjehy5Dit/3sL/UMLLaf2GNqMLk5DW/QOnTlSN7enpdC7G/N305sH84wZtYw5c2syUURjDsFH7vhSp53Fyo0+1uT79OmXegx2Jtc2yYYPR3zZ/hfDnGLuyPyHjuMQUaDkrGdeMHP8/mTXuCRjtktV/ef5NNoWTOO5uHdq1PmvIArINgJ39x3bcWK2VKuCGEQ4D6QULHI496hN9SgJUGTvPIWB1wOsY9adchx3g5HR2rD7sPca8Vs9d5ewMOlrq1Sqj3ade2AxyEVsuRjk2Z/bGIxvh49/xMgRULoZYhIwKEbmmMwzVuGevTo+cuoqSgkUg2+P5pRrW7ucFUthYVFJaWlRoaGxsZGJBIFgUQbGRlp7/2/QA0d4gsBlwP4Cf6FftQdRI5Eao/Z/DF1DzTwrw1dzcp7venC6xGT53ewg14uap2hmMBDmgcaxIhAAKMKcgY+Ed/vtYP9QgmFY6rNArK5TXnS8rzkcraTd2uj5t6GqhQisRiBJRIgc02Z/+7a9VTs+FFDrWhoEBcIXBMRTFMZbTrt2pTVprOBJ+2TwK3Wb0O0nkGWwE+d+KEHwNPan7UJgUPXlBOU3Aa+mwpemXb5jHzgFB/dJQPfoftwXVw6addxrC96Xbd6nzpoPED+GxQsVM8a/w1CgG9C/wDX+pzUe26AWpbyJpls7+BgY9zQ6K4VEG1IdRHpxt8ofMg/uFfnuQH1SdTNY51rcxnXhll7+Z3vRpKm8QHfhlIH/tW61+Yecm1SeGC+u9sweOjqR4lpQEPPtaWj00rrg4ZS9107rAsf+Kq/2XSsUPAgqLrotDQZBOTYhHrQBKL5Ves553iXybnzb+3sY6RJqk749UHr1oVu6en6AE7gp+YW7F77UK0n3cAbV2l9spoq6AbFDKiLtqHv+lB0i0LrWOdVKRVJlGg8AZpIUyu+7O61zu/c/e42kEeN+EDoZBP+qa1KHerCazoxda7ahOsmH9Ag0AYPSko+bt38qO2cab28zL6bOJoJkg/+qQsbUP8sdEozqHTNBQyUCPgHFAP8Q/dZKEngt/aWppg0oemEDwpS82M3AgH1UJ8QiK86masFLm8oNhAonK3a4tLJG5wa6D7kU5swUMhwBGMQiLq5CbhsNE/pRlRfpTrUeYBCrf9H172+bHVC0wmsLi1w0iBXSBJq79clRpsh7T8NqqwuiLoQIBokDfzQfQACCgn2XRcF7NqMCocCg2uxWc91+WiUuFo06dHeq0tcXUmUXZ+0ID500+6RztB1w2LTJhT6XV9YTcUBgELW/oQKo94PlFgNde5wYUK/oWfqwquNTymVCkUoEh0yPVTMj+u7FbZ7MKR/ow8i6CZOC1yeOlFoMgo5aLzpPFJfCuAauMMlDAUAu4KSgR9uwvP3QUFX4DHNrQaFAK404gRcQQRa90bUBQ6eqGvD0tJPW2eXei3rFtYO3hCqSV4t36dHN7WayzofwFwC3YcmZM2Dmqfq/dTHCxegTv1/X3Eax/o2pEfPfxuVSiUQ1G6r/i04HE4zzViPHj16/gWA7lwD3GtD/9U467jDDr9F3QMN/Nc7NghF6wzHWPtAgxjhlGh9NhE/7LcuzNoHm/AIo6qqqRELiXXv+pqAX3h57+JVJ++9fP327cu4Z/GVZs5+BmR4rAElUjfkpjLadNq1Kat9vIEnLTp+G6L1DO41jB96oP6nBtgH7Bd2beS7/qoOyZePQndTYMZqr5tG9+G6uHTDq3esL3pdtyaD13iAbsHJ1jiCizr/DUKo8wNcm/Ksi1rMLJYK1djvlz7VhQiFphORNmyIxuFrfTcZkU4Sde/WuTb1iDa6+jtN+G7oQesDdgE/dZ6sfQZy1fHfiO/uNgy+0QWclOaS3shznde6KKD7Wg9Q6jS/dKgLv8HNpmOFHHWj09JkEJDj97EBmowPQnOjYfj1Qdc7AzcdP7o+AHW3YPcGFxovGgcA7F37G1AXjG7g9TT0XB9iI9/1oegWRa1LrVPh85NrNu69/+ItIObw7dKOs/zgQTHwWB9cw7xA8WuDqaPOb9OJqX8AerjBLYgGgdbfZeW8evz2o0nntu3tjH+wKgw8DJ7S/NWHjAQjSu1PLVAE8J9O9PXPQnJaf0vjqLnSCR++bkx95mqBnwOPaQKoy1ldiBBwarQetHcB8K0GQInSPqUbUX1AOtR5AAFDaJ113bUuAJ3QdF21TrVpg110A9ImWUOdX/iulnpX3XB1XOtzVA/krP2hcxeK+zuv2sCgG817ro2u6QC0QdTe01xANPRb664bRF1CAfWPNRkHAApB+9fQTxPuUMjw7wblU+tY8uzZjMDnN58Uv3lSHHmplDfGs8P3JzbUetYBLiKdKBonRucR4LPuLvRb4177CPyzac9adO4C6uNtUAjQf2td4X+boi7w71sEHAR8SycuwPfpgXzqpqcuGcAR+l3rrvNUvZ/6eKHodIOp9aAbOHSp/alHz/8c+hVYevT88+hXYP2zSLgl79NL3Vr4WVD/dh2oVtUwi0VqUxtTotalKWSVadFvU/liBQKBNrHz7eDvTv3B0Oq/jSDzE9OqhQ3lN3Yq/MdQidnFNXxDU9u/X8T0/OvhpNx+yvXrG+j4IyXw/wmllJ/85l6G9msYbr1Gt6n7et0/Tmni5bgK83YdOroY62x2quc50Nran383gQgEpD6qEAj4e/1/Mh5gSKD9qecfQZj19GW5TUCQG7AGtU7/OOLcmNz3ufBPc4PuPa1MSP9bQqIUVH14ITBqa+dsrvP1WD169PzJ/OoKLP0Elh49/zz6CSw9evTo0aNHjx49evTo0fM/hX4LoR49evTo0aNHjx49evTo0aNHj57/V+gnsPTo0aNHjx49evTo0aNHjx49evT8q9FPYOnRo0ePHj169OjRo0ePHj169Oj5V6OfwNKjR48ePXr06NGjR48ePXr06NHzr0Y/gaVHjx49evTo0aNHjx49evTo0aPnX41+AkuPHj169OjRo0ePHj169OjRo0fPvxr9BJYePf894uJeqlQq7YUePXr06NGjR48ePXr06NHz/x30qlUrwD9ymYRApKBQaI2rHj16/k7EAi4WT0AikdprHRo5KpXK2GfPd+zcM2LEcDQazeVyeXw+iUgkkUhYLA6BRIEfWq//feSCqrLyyhoWWxcJikwl6DXV34pKzC5mychkAqoJCW0KpaiquLSS1aDmpGgqBf+feWWiVsm5zColloJD/2SefwEpq1KKo+D+2cJQiMrLeSgSAfezldoUSkElR0UhYlQyQQVLhCPgML8YmoJfUVajxGHElSwRnkj41cd/BRmroFhCNCBitNcwaqlEKFWgQbq1Dg1RKSTVzBoEFiMqL+MgSBT8P6N5ZJxqEYaE/wsL52cBqqAEUgUgLX88MUpBVSVbhiUTML8WmILP5CFJ/zO9gEomrKrhoHAELLoJKVUrZTUVhRXVWjVbhxhBpBCQ/KpiMYYGCljr+6dQizmVZUIEjahiFZbJCVS0lFnGlpFAif9cPQEh4SqweOxfLq9qhbSmkq3A4tT8kmIemk7B/9UxNgmQY66K3FCx/EPIuIXFQgKd9GsV3jxSTpX436F5/jzUUgG7gicjEX5Bicl4ZcVl1Q1NUQgljooUsXgSNR7/qx2pkl9RyFQSsRIOS6gi/ko/rBKxilhySrPmlJxTDSoNNL8mQlRJeGXlfAyFoOAUVIvxFCL2T6laCSu/QoSnkHRCUyk41UwJAosQlxdzELRfNP7UKoVYJFSj8U3pvJ8BKLEangSBb0YNqeUSgVSGRjd5Vy3l1TAFKhxCWFomwtOJv9g//VnI2FUi3F/R+FQyTmWFAEEk/hXW7R9ArVbLZDLtxW8hkUh+p2jo0aPn70ehULx5++7s2XNCoVDr9P8aYUnS08dRdVw+tGLSmBlnklhqtdaDnr8FReHTw+FH43iKn170x0s6MGncupN3tDUHE18o0t79LyAXl9w6uimxRKq9/hNhphxaveMDR3v1jyGqin+ZVi6W/4HGJCuI3T/vcib4JS14u/HorSy2+FdDq366Y8GKx1nJ11fsicjhSP7Kll1wdezoG1kNYlDJuc/unH6axtJef4eIlbn/wJ63BVlR82Zsi67Quv7NcHLObd/3tEKuvfxHkVdnPf2YJ1T+KRUlKf747kMWU/lrCl2S+3jbhqh87dX/APyi97sOHEgq4TapfxUSbspbjYq9sXfBsAlbIjQXb7KYChU3eteUu6m/qnilqbe3h595I5ZnnZ0Qfj9dVPnuyJyd10rFPyeBcnbStb2XEqt+vrv43chrck5sOhyTXpl1K3z09md8rfPfi6Q4ds+iK5n/jhXx3Pzox2nsP8tCYmee3rTnefX/s8X+yvxX5xecvF8p+AWNys9//fgh1KyunT88b+mK4xdvQhf37qWU81OjTp+P/MD72XF3HbzY7aOWPMxKuXV879mXbLFS6/wTyCrToj/kS1RN1zIv78GO/Y+qZE0HKM6KWTrr1Ceu5OuF0SsvfpJonf8oGZdGLT6bqBuaUsS6tf/ALbjvHLX1MU/r/LMIihNu3Ygs+v1NWsHMSk7Lrmi6GNSKsk/3bzx6y2wy/2pV1tNT2yNeFSVemzbxTFozJflXw8m6vWlPTI3yL2h9kqLbW5aceVUq/4+3bP0Elh49/xkKCgrPRVwoLi5R/29M4Ri495o0fYGW8GH25rSWg2eMbG38z7wO+d+F9y2hwNrSivKLb4LaDJunrTuYgd407Y3/cSoSbn36FxgONPtBo4KcqX9kzYIk8/XLgj+2l5lqYoqxNzQkm2DNbSjov/t9oFLBy/icxNVeNQEGQ7Y1J9AIhkaOaFNTitb1b4aV9uCz5K+wY38HeNv2k/r40ZtZsPaLkD16D+7X3voXl92J058/K9H+1oPAkk1Ch2pU7PQeTlh6p9Gai2HtrbG/c40als7AuJrRUUhDM1ckjUrQOv8k8povH3OEwr9jvhWDw+PszWgknKGJC9Lc7J9ZfC7Ki3uR928xyUx8p80Isviz1mwwk+99kjYzT/K/hZHP8BmzQauaP3VsPwcv70ETZ0FtbP78UGei1scvQzEzRziArs+YZGZJQv/KQiOCQ+C0fj7N2WPs9LfJYl5z3QWBQkU7mxmgUYam7hgjQ5zW+c8HhcbgbcwocN+JNDcna51/FmFVelZWsy+WfgKsTbsuQW0dm14XqVaU538rKWl2eoxIM7MnkOlGBigXM8Y/NN5gfX2RLBXpG98P0E9g6dHz34DD4ezesy8nN/d/ZPaqIYq8pBdPipxHDg5xpME9krwm9tiGsWEQQ85nwH4Qwi9Xwy89iN40JGzMlNMfqoBL/t05w4dAfuZsPJDd5JoX1qtNgwdBPmZue5NXo+n106N3bzi0a+GEsLAjbyQ675EL7s0fef7Lx5MDIf9ha59mVmdeHz8IXIUvjvyq7WvVauWLA/D9sLDDb8rhp+XfHj+8d+zIpMnjwsLWvwYepRUP9q4aDfsZcyVL8+B3CN4eDB8CJW3M7jMfanva7IgJk288frBiMnBf8bCobsGL+GPEklFDgePgBase12gd8y4MG3rpferOWWGLTj1niVSIbxehKAGbrxWwNWuLFPlvb0ZERH+8tXT08LChI0bFFMHOCATvzYEhgweGTZh1+W1WaY3QycYEhUTKeOUR6zRBrHr0+1YniYtubVo0Ag5i8oE32rUBeVFjtj+5Bwp2wqJbicUKjaMGUc6lFXOGAd8DB86/VwC58JKPTJsw6MxX+Dbn5d7141ZcL5MqECpp2uNj4XDIgEsZUNGLs2OXH4hMfLxjMFRPo7eciStMvBo+bjjwMP3IOzEUQtmdOVMjPqcchZ+ad+heOb+JF26pEYPh+zPPvsyTNGcbauHH7RylEZGwdecyq+FIahF8ujhp4y2Z7MOBJXOf50Kv//IiZwyFwh6+5sDjCm2JcmN2jDly7OiUsLB9T3NSL48bdf7zvZ2aEHcnskRp52CZXn74U2njlZi898dGbInRzsiUvVk4c/sDWEgERQm7FsEBhIVtew7LatWn9YsjEqoFajX73u5pZy6chAQesF7nZWle1OgRQKqGLl68e/WafZcTS2X1ea+OXrPuSBxbFrlq1qJ7TNiJ+e7wMEhkh689GF1ZKx38nKgFcMBh+5/xpY3LFm/v5u1qa2Fo1sLNhYyFmja35PVqjf+VN+vfnwrSTs2dAspp5Nid95/ejjj7qAoq15zzI0c9LtT6eHNg8tDz6fBvSfL1DROgSgZ1PulYfCXs+D0550bNuvc2+/yqPY9TK4DUKSufroAfClt8OhteTYbFUd1d3Q0oFg4ePu72jccqSin/7nbNA2HHEtjQSE/OiTsTcSvq1s6JY0FBjJ06O1En8vfHNH7nX/tcqYCarrIg/tndfYemT58EZAVa6SAsv7hvicbToEGbEjgIScHbDXsvltckHJ8x9PA7qGbKX+2ZDhRJWNiIcZNelsLhIgqvjtv58OHJsLDxu668Z9dPHUi+XI98cPbYuHGjwsI2vGNDre/25sWa1jflZq7WFyDzysCBQGann71+99ji/Y/zBCqlPOHOgQuv8zWNUZ1xYdLM49lChDDlxvRdDyplSkHlp5ur9i5bNgfU08NiCUIlS48+rm19J5NU2k5KnHRhxRio9YZNmLnwE6SSdeHE7Vm3/UaaVKFmvY/YsO+VVm5ZL7eOHvsUVkRF0avGwckdPX3xqzzQXkpuTp1/+IO89PyaPWfrtKKWijcHZ46HPA8fPe65doqr6NqEMRGfkndBzmFhux4waydWWKmRK2doXDe8BSXTBJUPls6BhWjo0vVPNPqd92b/8C0xz65qxGR7fAVfk08wbIzbvVbTH03c/1qr1vLvjd3+5P6pgWHj599IKAIlmXtjoqa3CZux7XWuprvh3N899cyFU4u+a30F9xeMBI1vyMj1N1MEWrffgbIi7f4qoEoAa+/Xrc0RJF2YOBrqMCbOWfK5WuNWB9rM0tnbxQaNsnDzaWlhrB0Cfr42FpKR8QtufqhV0WplUfwFbSkeey9XqhFSzt0LJ698znu4d+aQiPjIrZOOvtOsW4S04sTrOdBP4bezC/c9zheCpIjKU/Yv1Ty/5kllvXLIi5xepxVrNUl2xPjxEVevzdN4P/UJNDcUkWzn4W5HIVnYe/q5OmA1HmtRiWqu7wHyCbHhsSYZ3NcHN0U8exExciTIyoSFGxOLa/WUWln47nxtXhKgvICOuvDdxhs3bm2bMHRQ2LTbeQhJ6d3ty0bCXoaPnRgHZKw8funqY6/5kltrRq9/CsscN2n/xDGQ/h819cyLXI20cV5sn3D61l6Qli03ijl1/aYs/f7ey1FXtowYMWzU2Nhi4FL1aOUCSN4HDVkS8bF+dUjN81VQnNNOPHl2aXp4xBcJQi6IvRBx5UWOJixh/v3dq3ZkABkteAjkPVOpVrALTkeeP7dzNmh9g85BWpH19XYTAp93dxSk4YEcLLn7qVRXO0Nd564rNbzEozOG7bhy78CWszk1mtxknZowPSYL7tdy74wcHgHrEd6bQ5s1Ijxq7BWtWmqI4PPlyWMhXTBi0szYbG23mH15xMTz8Rc3wE+uuFYm0UoWLCTToX5uyPC1T6CiAQCbZNj5GKjxLT2QWAzaBO/FNli5ALZcL4ILVsRKjFi/PmLLVk1idOwrwet9EyArYNKsa8llWjcEovTVIdhjw+7mlymNnAl1T426m1pbcW7DrlMD1tGtlauNhZGZi5uLERbe88lKv6WV10OvRHIVMGm+PjgyZcOl3BpIFqSCL9vHz7/+voiTdH7C9kc1oAEouC/PboV7A8CZfISy6P31PefjqxMuTx+2+Q0bwc2O3TRXe3vPK8gCRhuaeXi7WWHRoIm72Vg0muJmfa3TimHhh97Cekz0/vjsrTHJUWvhvMw98KmUp1EiwrLPezWd1Zqowu9esCCxWEs3d0cG1cLWrZW7E04ufHE54tLFiFmzoJqpFXgNuWe1anH5/S+lkJBlXJiy5krc67vzjtwubby2reDyaKjxAlvx9scSWFxyTg8dUbuaTPBm/6ShQyIKENKU28cjIhPhpzm34fYDOPiiCFQE68PZ1aeexN45OuXEM55UKSl6tFh7H7Kv1EgUyd7dw8aYZmHt7eNu+d1EIS/r7nyN9+VXNetSIfvq/NmY8/PHgtY7aOiy8/WNV63OPKjxvPDktxp4QkrOf/Lw5pGjy6aA3mrdQ45aVZn+ZHWt5ToKWtKuyI49uf3iV+6Hc1OHbQVmAFABsZtXaIYMU2bc1kpY7p1R257cPQ5EelnU51Jl/v2xo+DmAAtJbUPSgf1221CoSS3aEVFQPxqSZz+7rJW6sJPZ/63RpUjIBX/MykK5XAoGxnr06Pn7YZYXCAUcTWPU/dN1XLtmlZ+fn28tHDYTOGakf336NPpT0oeiwlxmdSWTydSG+G+ltLR04cKFnTp12rp1K5sNzOmfQszN3jZ68N7rnwRgYARQyb5F75+37EhqMVckKr02P2j8vtcitZoXf6xXt8A513NFIrFMIfp4fkmfoNWvmBwRpyry4Ky5R+9XAU+6ZN/q2yNo/s1CkYj7+c6u4fP3Z7BEIIak05P7zdqSmM8RgaGVDpmXhgUEtF/9oETEyr24Ijy0vf/sS2kCATf5/q65y49nV8vUavb9xZ0HjzybLxKJ0m4M6NN17wexWi39cn3fkDZz76aV8EUShUKcdHPrvDURmWU8kPiLc0PmnEwAnhpSGbVwSuimx2yegF36bce0seeeZ0uAc9WDaX7+k5dfymaJUiJGBAftSlOC9HJf7l3VZ8K+1Eq2gFtzZcvgI0+zQFLUzCcL281asWnHl2qRRKZQZVwIDZp3vwikrOTuytnLznwUyVRqpeTTzS1927RdfTOphifKujxn/Jy71SDE+KN9u+yI5/J55dmx59cN6LcrppCtVKuf7e21/uoHjkhU/nhT56D9GZrq+B7Wq5WhgfuT5NrLOiSsq7tnjNlys6CKD5Jxena3tde+QPnKuBAU2Kn7sY8isUSuAPHUImU+3L1g7u5HZTUCoaDoyNz+ex6kS1VK6ecT/gELnzHVNV8jZw+efTetHMTE/XZ11YzlicUgg6LSu0uCuqx6z1YLU++MH9Sl3bZnPL4gP+nGhDbt/JddyK0AOUhcE9Jv76sytbrg3KDeHdq3P/5RKGJlnV82ZcGpBKFMJRXknVo/40UuVDMZZ/sGB+5OBeHmxc0aH7btebmiuYyr+S93jwraHScUCkXs3Eurpy049pYvqc+RSiETJx1p3252dKkYZLTgwZJ+oWvfsLgidvmV3TMWnnrChCKsuTi1/biFZ4G5I5UrU48HtwsMPfa6UlT1cffogZ38OyyKLBRxS+/uWjB/X0yNUKe4gPw929Rh7i2W5qIwesSAhVeyhXIR++L2MSefpgGBExXdnd+5y60ctbrszfTRe56XcZUq5slJfmNX7kurEImKH84L6Lj5GdwwC2PGDl58Ia0GGAgPj85t1Wro4bh83azIJVX3lndtvzseVJowM3r6iO7tNkcDia0u+rBi9ozIT6VQ46l6vLBbrzNvq0Si6pjto0IXXGeqGpYdKBEwWAT/VUCirFanburef+cT0IRFyWeHdA7c+w24iYuurpwy58hrJldYnXJxTLu203ZdLRWAG2n7Ona6kQU9Buo/enX3tvuS1GpF9rMTY7acySpng0CKE07Omb4hqQSYN5mHOwUcT9GNXSmsydy+cNSptyVyEHna2c5BnbY/KReJauIOz+ix4EKZTKFWqRQK6KZSDpqQ9rFaWDfmhkyeewOSuJSLPbqFHP4sV8uYD3bO79Z23JnEUr5QlHF39fjVB3M4kO+0E6G9+x7NBp6/3R85uNfudzyVWp4Ve2ZU62nXE/N5kGaQfry+Y8n+R0VAPEWihN0dBo+7Wq5USDJu9u0291ImR6pQ5L+9OKn3nLupxaD9FMVsGDpnbSqk8rOPBncODj2ULhJJGyRTGH9i04A2ix7nVghA+HL+q9Or526+Abe+0jNzu6++8hlqfZlXe4R2PJAgEJWn7Vg6uk2r8RczuEq59EXE6gOPv0GaBNTS5/3dBmxJ5at5CSf7LrlcIpFzSp/NbDX88N0vLJEEVCAv89r8cfOfAQUqqri7vHu3FQ95ajA+3z1s6+XCKtB/Cb7c3Lxg96MKKL46mA+WTVt48qNYrqp8vmfmykc1Gueqh/MDO0fmqMvfHBi7dG9KBUso5Gc82b9u0+kCnkouLr81p92AU8kNc6osSrgW3mdWZHIhyFtZ7KZB05YnA0Wmzj7WpXPHzktflIpEuc/CR/fb9rwCPCZm5uyaPu70k1RIRBL2h/Yd/LxYE04tktJbG2aErLhZVsPjs6suLO6/+1ISkDhW9Oo27QNG7XzKFIkybszp03VLkgToHmnyzQND5h1PLwHZFz3ZErxgwxOoDX67BCSq61Gg1kB/pMy9Pb37/LOFfIFIxHxxaN2AFVfLeKB0a05N9huzfI+m9c3v2HET3PqKn24c0n1lHFDp7KqbW0e3GrLyVV5Ng6beBOx7C/z7ns3QXkEATdJq8IyVH0uAuo1ZHNx51WNIXITp98KHzj37qRxo1czYg/MXH0yv1NSzFpVSDgk9KFaZFPxb/GTdgG5t225/AfznJUbOmLfmNZwYadGdBYPH30+uEYkq76/pG7jwDhiMyTlpR8Ho+e43rkSRcnnRqiuwhq+JWx7kH7LiMR/8Ln42fvDuV0yhQiq4sar/ltOvgXYQfTzWKajz1Uwo9lqtyANa8fKuGQtPP4W1YurmVu3HLzqXCWJLjugcHHg8BSRBJVfAigMk9Lv2+XRLyMwN13NBHRc/XBQUtCkWFCwreu3sbu1Ah1AJjKsPN7bOX3sunwX1U9KiyAVDJj5IAaFX3FvTJ2jRXdBqRVlPZ47uMfXUBw5fKJbw311Yv+lwVDHwIhJ9PTdr/KILBUKFpOzpks4B+94LJHIVUKqzxvebdjaZLxCWZcUtmrswOq0CpLLm/oIO3Qdc+1gN2idcrhokny6t6Bc86eJXplAkkit5r/av7rPsanE1V8BjX1/ZZ9uZBKi4mLHLggI2PioTMdNOzh0b6Oe3I16olnLvHNhz5F6axqLhZ15eNnnR5yqoLYcG7UlWKGXVWTvmDRi3B+o6RTKluDp757TxZ57WCny/IS+AwBdGjxm0+GI6SygSZL+7OnXz4bRKHQtJKZekXu4WDOwpPrskeePe9W/yeZB7yuE2QT13xYGuU815viVg9o0ahSjx2pa+sw9+KYSK5sXWwGlL7zeyRCvfn5wcNu40rBXz3xybN29nSjk05Px6uINfcO+Nj4FerHq8eVjwgps1oHwkZbc3zJhz4FkVG5RE9u65I048ywYCyopZ3a5DwI6n5SKJVKHkPdsyqOPuN1Bl1KSfnD9+wdlPQJPwq17Obd1j7ZmX5cA2TDzQIbhbFLQ8Tvj28JTQ2VDrY+Z/XD+xdaslF0u4UnXK0d4DNyZWgiCqHm4YGHQwEU7sD1BVZz+fs3ZTfCFUMzDiD+e2hbUdczq+CGQt58Ha4Yu2fYM74PRT3br3OJQJws56PH54n51v2N91faB7B20NSDDcsqseLuw14MqHapCYR5uHdF5wi6VSKatS1s5ZefxtkVSpfr+384RZN8sVSs7rfV0WXquUy/NfHl23/ug3KP2ixL0BQ7Y/5ytkWZHze849ms0Wirnlx7ZMufQ6E+r3CyPnd+39MB9q26DDhRKilDXq0sTM7J0b5975mAdUKGiQa4P77IgrBcL1bMvAgA7tjycBAyn7wvIp84+/E0hVCgn/2ooB286+Acktfbimg3+b4TvjhNqQNICuE+QM6juhtinj3T88u83wda+yy4EGfLGlw5TFsJCw3q7v3SVwTwKIMv/FoQlhy+PKeSCN+a+PLl+882uVvGGhFV8ZNyRgC2Rflac+XjJmdtRXYPsp+RmXF4+Z+bESDAGO9g6ZeS1HpFSLEs5s2XM2ji1hP1oWHHb6C5SnjDtDw5bezBerZLw3F9at3nU1ny1XVUUv7dL1BmTeidIuT+m++EoV0ChwrWhrqBFfjwd3730uHiitquitw4MX3KhRqbg5L5aMbtNu5bUSJo/Pyd07Z8hRjRGu/nakc6ehZ5JB4N8iF/bvvhmY3Wop59b+mW3mHv5aDHWeYl7OjlUzriYCHQ2ZZ7ODuhx/D/pfWfrVSSGzTxfwxQoZ5+nhZT0Wnc0uhyyDh+tCV+yJg2yK9HMdOwb0PvkJMpsLnk4ctuT812rQlvOTomZu3PMZtpDqYb/fPKDb7Kt5IhE7/tz2sFat1j3MB0LFSr00esQ8YK2BkJMOhnTrfbJQ+8A/gFKp5P40hYWF+hVYevT8B7h37/6z53GghWuv/7OcOnXq1atXAoHg4cOH4IfW9ccoRWlXdufZDx/a348MvwtRSvnv49959+rlZk0jEi0HL1tmGX88qRQuHNSASQNsiUQChpl+/TV68N7ZHQzpRLpJaPe+qMLEjAq2znsi/ovbd8Q9t+0aZEMk0ny7D+gifXs9vhp+k0Rv6Rbkak8n4r7bg4EeMrq3JZFh49vKktxh3MIBTmQy1cLFV4ljscRSVfLVza/bzDs60Z5IJHoO3TPK6Prpm/B7ZbXroKD2NuYUIl4pqnn/Nat9ny5OFlQo8QvmUt9f+FqhW7Pq0le37hNbHpnZmU4lG1jadw/2YebkCSQIVXF2uoXdmNmjnRlE7wkbhyLuvkxVszMTHn7mTls00s3UgEylt/MProp/WcZHqEpy36pTfUYu9TEm4rGSd09edl6xvC/IK9HSJ4CaxgUDOZVKJs3JLms779DisFaGVKKxhalCDuyjLydPv+mxfmI7KoVqbkVT4VSGSGsSDongVFeqbW2siDiCec9Rk0xffW54olAjBMyy0jrg44347LwvNQaThne3M6EQiVaDZkySv7v9TXPEhqrdoiGtiAQ8RmctPa88K56NC+vfzsyQTCJbDxwTxn3/pIiLxPlOPTclff+m05cePCX1GRjoaI5BIFi5eYSQkS1MVQIeR+3o4yl9XapZiqZqMS+sNZlCNrP2cm7lPbt/oLUZnUhs06mXiF9ZrXm7hx99bGprEpHhMmRM9+q7sUn8+pffqsrY0xdlI4/O8wIl59B52VDHZ7ceASNSe7sR/IL0HN9lQ9oTsCqBEGVuQ81gVYIhi/YuAoFEYwk4LPgHhyegBOn37pWHrprank4jGpj37NlNkvUhtwZ+vUki2ffo5mZI1ByKjiMM7d3JlGjiGeBPQ/rPWd7fmkgzdfOyLRFViRVNvGlrBLCvqrhYJQKLQuMINgP2xcUOdtLe0oA0sGrXZ6SnGZFo3XvKKNXblx+EamF8TLTNoBFDXBgkmlGn7mGh7o3aAhKDx0PtA4MHlQa1S3Tw9gn+NCrZ2NTFx840PbtCpJB/PLc5K2jJ8AATItG4+7RZgakHLn9qWHSgRDAo6L9okFNV2c0j8SYjxndzBIXdcuKOMcQbEY+ZNdkf36Mcxoe1NKSRjD0GT54e+CPDRSGuKMb2aRNgZYQXs9kSkjOWyqnkN3kMEAoLFAUahcWDYuY8jLiCGH50WTdzItGw89jJwfnnTsWLEEgkGg3VAQqDbbS/UfX50sHkgGmbhlqDtHqPOTyGduXU7WoocyjvseMGeplTSETHoCnemJyU3FJ52cNjEeqRe2Y4A89ufbcMN7tz/l41rM8de/u3c7KmEvFIlbJcUNY2pJ0FRsjlsCy8ewuFhSwRGo/DglTgCEScgp/wLsdpwoRQN2vQfiw6zuxhXvz+a64MCkYVsGSUB5GI+y6ZHqO6tTU3IRPxcm5FfAG7a79Aa6j1WQ6aPhHxPjKLyY29fls5cP/stmSiuefscYPdrX9yq6/avJVL+zYeDCIeg5IlXD+K7Tq+ozuDSDQbsHhZq4TtjzKl3BKeFQIrlCFwJLLPkFV7F/Uyw2sf/gnkHJZEQKQh+EoMkeLebd761ZPtqEgMAZI6JKgz3ZzKBEnxGTajxnXxtAV5Mw2YHWZfFv8FDCGgm52WLg22JBId/ce3N4lOSgejk+r0aI6xf6i/lwGojnbz1nWVPHvR4DgYdn7KG6nJlmldzQ2pFAOj4GGj2Slvi6qgJR5ofOCs8K5GRKL70KUjDV+euFuu4Ne8+1zRu38XRyuQfWKH8C1GJTFpBfAaE6DWhgK1RsCiq9PfY4YOH2BNwkhYEoY9iSAtZcuhE+iQNIu2fUdpWt/kkeo3cR8Eovwn0cX+8yf6GxmQDYw79h7W1gIK7PdAonuGzWhtBdRt94kjkK+fx/NU3LcP441CBg/2NAVa1bFNmDOy5uO3upVIEEgURrOvE4WtPVsa3+/oDH/g36Flxx6mNS8/FIjlssQLO3mhM7q2NARF3nf+ok6JW2+nqjFY0JpQGCCvWLSxpU1NckqFCMH69PJzYHD7D2nlClXB13eKYNcWJLwkPzK+wKHXgE5AOxBbTz8xGnP7eiyfl34vSqMVqUAr9urZVZKZkMuCtCKOQu06eogriK3lwKXtkFffpEFaCA0pDiihjQS//M7dNyYjpgxzBHVs3Xv1msB3u8/nwcoS12/DzI5GJDLdN6ifKbPgY0GlHCH/cGGXIHRaF28Qulm/+Ys7Jm6JTIX1NqrzsB4uVAoJp5KXI0z9AtuakWQcDhvr4GnET+WC5omHdmrCWlCe8vZllfu4jUM9KGSShYNvL1fM2/h0LnyyH502KKi1MWif2vKsBd1nYD9nAxKRqKjIfZaNmTKqs7kxDfTjQSOmir69KayUpN7e+7bd8nm9LIhGnuELR1iY//ROfJRfn8AWxoZkIhZZlRbNM/UPba8V+LVdxM/iPtWwaxQisiGGq0STnTuMOLFqlqepziJTFAboRaD5sAQilcIwKlflFVVLgdp7drN9+zbi0nKxkvX2+efAHh0pIs77zJyRY8Ja2ILSI/rP3GNf/uBzlgBufDAyZnxcuuPQmcNaWgKtaOMzsAWZ8z4lT3PkobHJyPCeQC+a9Jw5NzBl75UvClZecrzUdOSAVsaQRWM/oH/HsoRXZXDHiMSOGNLVnAh0gCAnNaft6pHtcGgFX0ywsSelVEEmDfBj0qJFz67tzYFt2GbMXB/J0+R8dXHCmXiTaXMGW1PIRvaePTuGWcK1wKkoRslpBIwMgzfpvTby5Zw2kOuv4zFseH9vK5A1C/+hLriq3EqOqvzx8XPKkftnuYIScem5fpjVg0v3Kxsa8ECpQ10fCkgw6NDkiWc3FXReOKCtMSiKXjPnBX7ZfTVZhTLxnj6EEXfjxudHmxc8MRq5dIg5LO8wagFLyEbSVSgEnkBss+DtzWUhFDQWUozAzCDi1EouU4hXKjFoDI5oO3Df04e97aG2DTpcKAQUtlFfIeIVGRL9/Fxt1Dwum2XuFSwSlIMah8COODTVDxhIziFd7YqyP1XK5NKiex9KnXr26wiSa9l70YqO35nKIH9QzqC+s7Ztmvbr26ulvTmZSGw7dI4hM7awWp0VfeqF+5TIeW1BOdkHDx/sWHbjfo5MDdQ8SDaGgNU9P13Nfh9zk9fh4Bx/Eolk7tWxrx/xeVymWIogOw/uG8B4cPrgjuOvfWcuGOJA1LEQWCVJYlcaQaJCE9zDbtzZMcSeAMoHtFoMUFJAwllln6UeZLwQdC2eo07F7BppAkoYrhVtDTWg5u7x8/SR+8b7A6Vl0mPG3KCv+88mwlYktt3KEZ3NjKgUmt2AQaGV7+NKeaqK+xHnkSN3TGoJcuc2cMFwo7enouDVf2qzsAB/W3Oo81RUfSNiQzp6msgEPDbKxdtD8qWUCewNkEKoHgk4KavkXZVk3sTejubAcCV2nLKGkBP7rUjTv/gvGOQLzGYZn6MQkhgYngJNtm/V/8iahb6Wurs21TmxF+LdJ64ebEckGvj36e7eyhYuV9XHB6dt+0/s4wc6SGKrOcf7Ka48eMNqIKb/Yn5kB+rRo+dfQv/+/aZPCyeTf3Uj+b+OmpoaFWxkyGSynzuKXlb0Yt/+56TR4f2ta8/iUMizc+NllRkf7kVCRL2uQjCUXD6s0L0tTeHeWSrky3BGjibaT3jQTWzpQnlamUBnRyC/6pvc395a+60WkpWXF/1Feg6UPCKWZG3Q9MkfvtamCOAfyzDE4+zM6Q2/3MqtLEOYutsbaC+dfLsjvySmwMv1jRhkYC+AHzJJbkmSpCTlXRSc+Afvq1UUOV+oM3xQcL8kVbl7d7CiEuGUofBUPE8iVMjFmUlJdr2XdrCCvWlQyYsyU8rV2LLPr6DSuHM3LrlMM6VRkZesdp4WrJ2qwNl3GtpS/A6O88aduAIskggyLpdVlQvUrdt40KFtItJPrx5hrRj8jC+fbXr2aUmDiw5Ls6BY+Ngw8FgkwsCrXct3F1YdPXfz1Tfa6Ou3R7rBCWyGrw/Pna3jbYFSpZaLmVQhzZSqPasEb94SS+YWVWt2DllZGcH/1qPiVhfxcwUZ757fhZJ95/lXthgtEUugNdtuQ3YEFB1/kGc7qLu/IVxVlgFDO6Bz7hzbvGrnoVNXXpbWH91hamUIGVBYHJni7smgE783tfq1cdXkhGTr7E0UVLDqH+Znf/0sdxRnaKorMrGYKE+prmyuh6e69Z/mJ//06FrEjhXrDz+Iz+Y3f7arpLIkg0sV5L2IgrP34mMRN0fBFENbDXBotKNRrRgBCfC1hi+IpmYYtJ2VwS8eyoDBm3fxbxG7f+u2Y+dvgfYSX9goUUQsxoZO1V4AYwf8X1Kd/a0G2GKQAYpA0IysGGaO8M3mcTEx1sxk1ZP/PkplqC6JgYsu8nk+0kRdWvmD4+u5Se+SZBbsNxr/kV/EbqqUsgp2NZth6GBGJkGBo9EmprbWGu9NgiF7d21vIk+Pvrpn1uLdF6/ez2l6g1gj2KUpyiAXG+0VzbW1D/5BEnQ+fXNwKkpRZq51sz3OrXqpvnz4BsmylaeTJR7+xiSOSDXF27E5YlbGpySVGzdVm7HP1SbKz+WanVsMOgkMFMEPMGBsHzQSnfPyzLZlGw4cP/tQs0m2HqVCIZIhrEzoeHhTFxiVWBnaFxRUCOEGb2leLzC6mBhRMLAVLhbkVaeLcj++0ohydFKNjCAVcorzUqU9fV20WtDE3JRI+km7kEzGkYmaQ1Sykx4pldXpD+GQI1+WYs3V1TUqj65BLoLbkxZsvXjrduTDJ2mVv3SaONaxdbd++KSpo1cdu3Ur8n7M12JOvfJuiEqpFErUFiYGmpIBwxNrE5fC/AoBXDJWFg1LRq2uzMgoYvHePdUkNzKb7ygqYulMYKlEIiGKZm5IIsClgjIwtVFji8u5fJAAZCt/L2141q174r6UV0rE1UWcgtLM95rsP36aVWUoYQo1m6SsrA3hfxFmQdOHmFfG3b51fO2CrZdjvlTXboAEgzQbeoNZCSWPk8N3cnOkYyBVhaTRjRhGv/N8J0iTGDbMvoCdyhTyatIf34f0zr0nL2v4Qj5Povzx9qkuvi44eIsezsDR1Uwi4StV2Qn3VTh+ziM415FxJVgLdUVV/f5jAM0r0A2TWcFmpX/gTBo/qYXN4y/fKtM+Irq6u5NwaFbKx0wROeWV5vnIdKGbPL2CWVGSzqUK67RiUjHQijVi6LhhMKQE3ag26N+kqjgb62+uLXyEQUt/N3lMNjx4DPW2x8ElizUwcjEmCjlSFZQXNbZBXhAV1XBenIw1ag1FoAa0a4vMib++b/HinScvRyXUbtWvQ8opEXoYmoEKha4wZGsnq28VJUIp1GGhW1g2OfPkYWaEgeYv1BxWaaW6rOBjHGzV3HmRmF+MF3AlZVlfFK06tNE+a2rjj/3pL6Fa0Q1p8Kc6gcBnfiticd/WCnwODwg8G+3acVx/1OXRQ9ecuB0Z+ehjVqW0mQaGpjB8PBisymopL/tDYe/BwwIMipOrilKflrTv3dZYqeCKFHRjhoEmYVi8i4UbJ79MZ0eoTFoqNGKYGWoKBk0gOVjKK4vLxJqBf8825tC/QBV6tfdDl1fWMEtLJcX8r6+e3gFpvRP1NpMrVIulMqgxI/1stGYCrcXgWb6ShPuXTu9Yu/noo4+FotrvkZCIOAq5wUw5t6pYamvva6b58C/e1J5OgUMx8B/e3zN955xlp6+AmF7lNXV6wM9gbEjW6FiQQLj/VPO+ffmkdBWkwcUdGfmpkqH4UlHdnNkAkRt/V0VXFEVrHnhRgDZTlVdC3YlFu+GDcG/mr3/dZu7B7rYazzBItHWbEPuSuxs37b58HXTskVkNu1YC2bqbr3Xkts07T10Ctx98KNZsAW0OukXr1u1oSU8j1s/deOT0mec6vZ+flRmUMzh7GkQFudWUjlbGmiu6q6eZ5tcPIRtSyXBfV4eoskJh5OLM0IZr4tWJnJWWwmr6YE1ZXlamyJKX+eg+XEZPcyTsdAFLrlQhMTiv4OCa1ze+WPab3tOu4Xlijr1XhskeL1uw5fhN8FBSsWZ3cD1uPeZ3JV1fHb73zA1w/3PZj78kwyz5rA5wrjXBDSCJffQ5G/rt42hnRIUyh0TRrd2pFLFEyk5J/KzylH6GkxsZ+YFjKU0q02ykpxhRSJqiINoGduqETrx7bNnqXSdOXY4vbbxOQSbjK7DGRjSqJlsEiiPFrKqkmgULq5WlIVR2JOf2o/tjro8fsfoYqOqHH9LLGp50wSvMlLh7tzTUDIdoRt5kGtyjcCorsSbWFrVHobm26qHIyMjWfZnxb6ZBPevRo+dfS9++vceNG/Nfn8MaMmSIq6srCoVqDaN1bZ6Kt4e2HEj1m72oo10DiwSJRGFxeA0Ekknw8Fm+Ft+93IdWrOn2BVRDiubdUz2NFrUBWx/5i7MDjamf+tBgYlQ/M6AFiQKJJ2gST6JadhkyydNU5/gOqbiES6CZGmh7epWcVVGNQBLQ6Mr3D3MdXBy0+SzPTVA5GFGVLKaYZu9sakiCwyOYu3bsExZsTKhOjMn1H9NFY1YwP1/ecz1eBAZ2AKSkqkzgbmmGRqFkNRncGid7U41QlWUnoZ0D3KWVFUamRnQMHL1SwixjWhsYa4xyz75rF04aYlj54ODONee+N+Ab0mH8yjV19HGvK3rdAqIT8DTCjw4SRaIxtfWMNzBz69Wnrw082YZgV2QrESqhUCTW9tRZ0dtvJZQRnTvNnLd0zfwwp0Y1/ZOIeIXK75dXYWqrC4+36bBkeW+Hxu/lamGmHDt06zMXSbcNnLl+1YRePozfOAFZUyUwxs4jJ/f2MdOaKX8iSAzep1f4ho2TOzibkarfbtmy+Qx8Qtzfg04ODdqMWjXc57v20BBoZVctjj3WLu5s2bhJ/nglqoz/5kHUk9QqBMNvzOpVSxdM8jbV3vlNGrVdF2OG9ldzNHwAiTA2aKieVUqFVFh3fhG6TpLxdp1Xr+1l1TBfSjnryc1TCWVS6w6Tlixfs2p8B+0NXYBGa5B7Ao1I/PmzupGo+jRQGfbdw0Y4G2MbpKKxzvxZQB3VN1S8YcDY1d1ciHTnLlPmb9g8JdiEgC95e/7g5cclXM3s+k+Bs/SbOHvZ5s2DnIn4quS7609HZTf91SiYxkKBo0JrgLQX34FE68iluV/f0QO8Gk0RNVbkVAoR1+iT8+IapkobLQpd1x+R6Cbde49vbdXwyH9J8ZNTR2LzZUSK64gN6+aNCrRqer4RAtQI9L9a4Dr/PZXSPEg0DofX6DQSo3XfPsF+VprB/U8g51dL5dojjHQrndFu3Ib+ng1KEU+0oZqjSwo/Jda0a21p5xtq+/ndhxSkkYMdQ1M1oBvXPo3HE137LJjVkQ45f6cVTSm/QytC5ab9CYFGOWgGbfXIpVVSkTYrQMvXxwrysr6fRwPfCjE79v75L2VCesuwlStXLQ7vpp12aUijirKiU7A/fz43CgOqRQPNzHlI74EuxkSk7tO/t3lCJa2jfsxb9R3V34tEtOs1Y/7azZu7OWJZWe+Orzv/qZkvXSLQZFtnfFZVoSjvwwOTgFYOzkhifvL7l7nubt4MeIoMyrdOwvA4PKnRPHijgjGkkSnfFQyPWXvEK+j3gTEDJ5ZgbOfbt2dXc2rDxlyVtH/frWQBxtg5ZPa6FeNC3ag/sCMa6TjoP/BPqs/4tetnjupnyxB8OH5ww5qH9Ydj/QmgcYRau8E2cOXqXja/JQg6cs9oO2btEG9Yhwi5eTK5AhiCFfDBjzoYWPtNWrdhRt9WhlR1+q1tu/dFlegoSCSO3L7/9A0bJ7S1MyZWvd68dduVz5rDKptEzc6Nu3v3JVdlGbpg0ao1a4b4aW80SaNOWa1uZu7zJ6jVobWYGFEaBt4AoDFqC9XMJ2xezzYUHBqhVskELKFKrSqsYTeeoEJYhSxft2r50I5O6LIPx/duOQ8M1wY+LHuuXrNszhQfG1xh3LntG88m6e7TaIpG6XXSedcIo5aJ+aI661i32w9ZuL5n4xeBgm+PT99I4BGd+82Yt2rNwl5OTeQd6gB0YyURgWQ1kCaCTY+p80Bb7umM5xUmnlofkVigmeHSAFdXXcBQW60PrUF2UCiMAb3RYYL/Wn6rPenRo+ffAVB//fr2DuzUEVra+p+lQ4cOu3fvvnbt2vr1652cGm5k+p6y11uORRuN3zglwEozmaMBhTamuFOsWwX2genVw6ny/qNqeQP7Bk+iYGXswhqZZhzCqynhkeVWBgSdaQ2KiQs2sQg6ygG6EpV/y+A5W5r+kQksmqk5gpldqD2LGFHw9bna28mm4cQaGmtEcGU4tu2sSXy3YJvymOcs3cRjceZkPBo6NgC6kvFZXypq3Fu50aRF2VX1PWvR+8i8rqN6WKMNaCau9i2De0Ch9ezelpP5qhxpSBbnf813DfDQvICWFn5JUrr2DOvdF4qxrQeG0LK1pzEGjaj58r6S6miqeXWa/eYe28ffE3qkWiBWwsWiFHJTMzk4AyMspuDK2NGnPqs82vcZOWfHbJ+Sy/fe1Wb0Z8EQDAUkPlOgNcNkValcDtGw8aiiDiSewlA7mPt26gLlrU+fgBbUkvfJfCWQ/4Iri/aWBqyZ2kYe8zCeKQQ9NTfrS0HLfiMG9Onja2sg/PYppZGV8UOiP+dofIuqK5j2zt4m9SuJKIYmSDTBvn0vTRqCrQUPMktVjUe3WkSlWRm01sMHQTXRykRWkF0taH6VIZ5MxeIplr4hvXpDIXfztcgoLeDWnWL7u/laqrFSRRy2Ul77zhVL9WrVCYpm/Mp9/dHvE6EDsX8E3tjJ1VAg5GtyymeVcarhE/R/DUOrlki2hR8UL4S3MPJmtuAH1hHNyhpJNHAJ1foPon67/q0aQzc24HIKq4TwJwuUyhpmad0wQ61SV7M0M0ScijQlsMqUUmGRCN2mS9/+QNg9jaRVaQX1h8X+AAMLL1R8bu3X7fg5X75KvR2aHKJqoZtZqKpzS2vX0eQlP0V6O1tBjb08M79CCn+hWi4Tc+gSSwuGkYkZAklwDqjNmGnlzbQyZEMhUimKK78h+oQN7dOno6MBLvfzY+2NWlAYDAmnrmBqj8JXyCXl7Bxjc4OGlmyzYPCGGCdjD/8QTRqC/U3L4uK5SHN7d3zsVzBwhPyIa6qqJWKtlhFKBZXaFYTcih+P7ExMvTE4F39NyH36uNdcu1YkgSoaa+LWpXvPPn37jp04zViRWshuTu5UIilLuw6VWZZSVzJUuy7deoDHx4yb4oWvLmRCa6C+B4VGk/CoCiZXCrcepUJaxsw0sgTqHr7dGCTFxIxm6RrYTZtcN3Ta+xLdpUMoIomkFlSyxZq38SpudSmSZ8ggQUti1ckf4XV2AGZeoqKnrzMGSzUworq17tQTDq1rkJcw8w2r0ViTXfA837vnkD59evfq6EEtz6zhND+HjKIYOFDycgp48FS6WsBjcdmNgvsD4AiWJJWlYytQrhCh7cXFxXlVAvWP+72KSp5mWYRMUFXNIdMoaJSJRUuU0r4tHArAk3P1cp64wSwChkB0IhnnPHpW7udmisWYWLokP3pQTsNZMqBperqZJYFu3q62tXcgp93PYhIoVCyhXit2hbUi53doRWMrZ/nHqtrVl9y0j5loLwt4RvpVepEcLlm5UFBDoztaUjEoYygvDjp5uXI5v2FeZGImR07u3GcQ0CteJtia9M/fKUQ83ZKUxamSat6AKERl+WVGFEO8Zt3Rb4AkEskUA4Z3QDDc0/Tu5GPOyknmSw2dWqCTE79o1Qyz9KO87qRxEVsoksMFI2eW5cFOzYCkGJvRGws8F65wmlt3IAf9xoaPbmssySvh6ixR1wVpYeeB+FpxK+5Gq07eZBwVi+Tev/ne19WZhEajMTQSmsfi8DQJk8vyKtLJlgx6fePD4i3IbE4VWw77UErFheUSipH2FZ0i9rP2UGpuUXZ1i1aeDJIBXW5n1aZzVzixvVrboYuSvomgfr8eYXFaBqPDqMG9+3Tv0sJAmJPFFjXfpdGMrfAlxV+rNFuKZcxCrqBWMHBkC1htjVi2awgp4XXmTy3X/W2oxmZIJMGxAyzEffp0NmdGpgNTU3u3KYxAX8m3aqXx36dPC/7N6zkioEJ58Veuv8AOOrF3mPLq1nspjewJFN3KIwiq1kFzd2+0+nijoFH68QY+7YKg8Cas3toDkZRc9IPFNZzCfIV1nwED+/TxdyKhcr8807o3CdHWwViQUK75tgWCl/ut8Zcgfg6iiSmGnZfH1ZZMTUa8yNnCltC0EY4zNMLiSBbtQYcC0d0FU5hfXA0kVimvfnTnvsvoOT1QHzdcS9aazjoYOEGVPHDyslX+FVc/Fza6jUKTPTuC+wOmrl3eKvteYnHTbQDGyLIl8kN+bW/IzUhKUbZwgF8TpxYUswSQgKvV4hoOkWZPpxiYW6KQOFu4AgDBRiXRaeW1zbcWVs5nZMu+QyDL1QbHS01qvPAagcNRMHIWWyDUJEsiLBAW00xolO/KiOrarXvvPn1HTRwTYKvOL+LotGWKjQs+Ky2NoxFBPitDpDlVgW5iImeWV9Quyc9NjkU5WZk3nCr+9/Jzho8ePXr+BdDp9PDwSS1bev+RSZZ/FiwWa2Vl5eLiYmZmBiwfrWvTsJ6evJlmP3NRb+2HB+vAEqx7hHol3Lqbx4LMt9TTM2NMQ5xqNwtoQJp5DGwnurHkdLJYhpAL3j5/JLVo4WxsoKPyqEFhPVUPVq2JqQFGVNarB0/Urfu0ZvyR6UG099AFrd8eWnADMsgKHi69VNxvfD/tIutaCFSHrn6mLyK1ixGSzy18ZxZgp7vUA0dz8UDEJn9mC6BuJTNqf7oysKOvPa6y4K16oGlpVCmw3lJurDpnt2FWEB2PNXM2/1b6sZgJ9UcpJ0Y+zmjZ3oOBqC5JUNo7aU56AB2/ISb3WyYHjEBkvOioS9HJPAIeDYSotDiBFOhjDGeZk/dN0Lbr/7V3FvBVHFsD3+uucfcEQoCEJBASHIK7O8WLu0tpkdICxQrF3d0JBEJCnHiIuyc3N9fdv917byDB2r73+j36Ov8fP3J3d3Z35syZszNnZ852siG6eHgT3sS9qEJeaJXEnD7zUmRrQcNhGRRW6cN99+oRZ4iuNsng297vd+bSfASN6daGwT13N4aLuJwET06eVncc4mnxOWVGWbl27Empv3rvjRAeUxv0yXf21Tm0s6JAophrx6p6/rhi6JBhAzWZLx7lcbUGugVdlfs8DZlEL4j/ZVekRGfgvFul83sIzy+4kG+AlDWPbrxsHxrq1mIBAqbNhJ/GZf885UQ5vCErunL8rlPbdgxk0ccnIDEYmIrbT/NUBkhfX/DmWdIbUU298DOLc9B2nRcOV9xYfSobHnbr5KkvHsh1FEuqcaHcvwo8JkQprsflw90cpCwNDYhzRy2rOLBtye23xneCxKaMq/kd/Xw+mq/YGjQ1pF+f0ls3ntQo4ZFYSvSjV3lUOxbhT7YOi6EbVtpfWnUtC+l2l936/jipV49PvWBsBtNx8aH2kftPGb9cJoo5tu1O225BNAvfbn0MdTefFio1BoU06+Gx6ObhrI1DgD4t5S08cql4uO8al68zQEjgDEXxm9xyY+sRPDmyP79JIpUae5ZfgjVo2ijplSWH48UQpEi5cTbSZvykoC9Nn8N0nDjH+9WpHY8RsZbeWX6+fuQ3w4ztWJ1+4eKTUhHci65/c7tC1cnPlY1t983BCW/2zbuA9HzFWaf23/UJDqS1lgQKbYGiCvIKKxGnY/75+Wd4ak22oIUKowi0wGDngvOXEiv5cNdUmHbmaTU7oK3rH3xfSrXw7uMCPbwb02gURvrlLXl2gfZ0eu/5c9rdWnM2Vw+pOM/vvqipRlw5KDSKZoEqrc7mwRrEi/pp15fjFVoNXzRddO1QonF8VHhu2VnW4EAHWeKxHVt/ixEhUyQNsqZCtJRt88EUtWbwVlaUpuxa5INzZadXXZUh/WxN3sO9U/bf48mR2paKa1A8jAOzxai4JXiKf7BH2ZUr8eVNcNkk6WfulNA7+Xl8WjIolHPoaJuy2y+SyxEd4Uac+jXaw8ezpbuC5dwuGKrbei5OpNDq1PKEu5conkEOlkgSneTlkbNxCgiqenLout3o2V1pRKZdby+3K1eeVRs/7Vr5+Le4Kk8Hm9YTQigMD2zm83gOrBXyhpJnsQ9qcziNJn/bx5Bd+vaxiD14OUuu0qtlKc9vp/wHZ4YQbQYO71504+LDUjFsVTnliTmFXGdby9/RooyTk05kwE8ETnH6Cy4tLMiFhLMavmYh6srOlyWIc63o0urf6IO7tlziBIMluXgxCtJe4OkUPAZN6dDVvaqSRvG0oCPmhxI8b7jFkzt30hHrwHu5Z9u9dp0DSHadFw1XXDdbRVla5H25jmr1L1hF++FDgqpunH9YD9cJP2bP9sgOC8c6G3sckrvfnUyXGfTqwjfPdHhbX3tLDGQ1YvVC6MquKFNZLq76jTEkpHVZsFj4sVeZX2T8+G7T8wN7XvPl6lZr/yG8X0go9e2FHQ/LdXqDqKEgIl/RMcCL9jum1gzdreMAunbvhdcCudag0+Y8ulUhd7VgEdrN2jn09a5jyCc6eRHHHtZxjJ5WDNaaoeGUlEnksL4XnFlzs2U+PgSFcgkdZVV6+8WbZoU/EuPp46nKvDptzIFUGbwPpeTXlNC0znbUz80txjr59MJm3bli3c6FjCVRvPCkygq3Lu2tsRgIT2YGujtdvfq4lIv4kLLOrCmm9W3v0SKcFsGic6h70Y3jD4uQT7U2FTzJFuL92zqbFuhyay6di4b1WxZ76mjM0MnDnfD2vp276/LO3M+UqvV6tTL26Tmxoze79TdgyQw2uvTq4zy4Bekr06OfZbyVVdUZPwT7CdCOQVM6Vv927EmTTq/glL1IeFBnfB4IIjaNm3rZ+H1KPC/3fk6nAD/jDMB/H0y7qfsmpO2deQ55eyLJOXvormenAPqX+u2Wwzetsri0/n4u0pErub7pN0q/bm4odW3x02zM7KkDO3T7ZtVUmwcnr5e/W4dt0OXc/2XjkRfGQJ4YXXZMOr6Xa4uVfApB4Y8/rI8oNC4sJHLf3i5u5+PxBWUkMYniyrf1Tcbnz8n5Nxq1sgre5xznBKfB/lZ5kREZcOMVRh3aHfcFp88XQHuHT+2SeXLCqVx4o/HNnVv5FqP6OWM+iGdnBuUyYObIqsfTT2TCzwd1Q/6N+402jjY4PEqVdfN5Q6fhI8cuWDdAem/T8ayWdrX4eP9+P0Uj7xzQmoo3scp+HTxbXT3v9MAh370xHteXZMZoewT7fKGXYzFs9ti6S2tuIJ5EWeyZXyPd5k7oaByfyBN33UwUybU6TWPEs+eMsGBbEqbdrF3jEvcsMn59VZp2a+9d27DgD2fe0pi0upxnRs+jOPLgj6/EWm09p6UzlsRyCGahD116WW/8pGLaxR0S226eDq06J7K3t2aN358sgs9DqUSNpUSZoz0d974caI9eEzpknv75SSMEqbJevMpLrzJWGKbTwMll9y++NCpJwZlFd+QjB3b5D7WBv54/1xsFAAD/RVAolJ2d3exZM21tbf+2Lqw/DL8hVSFFJx+dOGJgeEt+TdGj8B0GzhxgWbJmwiB4x7qa1UfXhdPQEApHYtGMQR9gUJTQufsPzivbNnZI+OAJEZxuG+aNtjUFgTeDwvpOjby6GXVwSnj4oEXP9Ks3LOxohaTAEWlU4gfRfBCwRKYF3dTpgjAECpNsDrCFxuLpVAoSERNjPf5wzOw2J6fC2Zr7ZNSu2+u7IaNULJFCIRNMJ6Iw5K5j5vRApywei2R+J2/tz4t7tsoXhPMd+u1Km/Slk4fACXZHB23ZMsGZjOJWlGm6eo8c7PVrePjIVRnT9s7vaQmPBtH2/oMWB+j2LRwBJ97CXXP0xBQHDEoiEFG6ezqb+wEotxErp3CfzR4yMHz0rHxS96F9fQnIocLsV6wAZytjIkl6agG7gw8LBVHbj942A3Nn3dgBAwf/wu8zd25XB2sqDmKPOPhksuOF6fBtwmemDd21d7wrGtIWv7xw/NRT7gfdHBSexmZTPnrxjCJZTl+6oT//yeyRcJ2Ofxx4eNeMzsisBizpU8khFNFm1OKF7UovTR0+IHzAoFuYNUtGdyRWPVt2PDl08zcBeCT27PSBzMgdF7Llmi6Lz3s27h0P5278zQ5H90+zYFcJBCgsgcGkmAMRw6KHq6F5KSOBwqISzaO2kFWr+csGhA+bmeEyev4QPzIWbmsYEpWOBB9F4wIXRhwYe38efOWRi+r7rF7S1wnuGaiElQeObo8paTULDeU6+MTqIa93ju8fPmD58Tf9J03oJBfCneZW3Wq/cd/1K9y1YOaZVJ7PmP2/zMzfPGpQ+MARF8rZkycNtkbEgSbSWKTm5UqIbGjmSTZYIp1NNucZC48bKCTEDdkCVLuZj37of2VZ//Bh38v8+w8P8KRiUHiK86TxQ5N/mohUXfjiZ1OPrujJQqHxdAYyqkTETGO+i16FJVuwqYiuYjyGXdkdeGnZ2PBBE57muPbs7fM+eqwZ+oCp01lPN0ydd7RYRaBTSGbRolBECpWCtCAUzmnMrl+nRa8eCd94fmz3Mz9NtvtEw3oPhtB51ZmlFd9Ng9OP3YHaG7mqAxLB3Gro9+sCU46MHdx/3Ixd1mNGN4e0thi194jr/a3DwsP31Y/+4RtvGxoOIllNnDgVm3R43FD4GuOrB539tj1aKVZojSWDa7YlOLxtz86el9avP/m6QttxYfyNNaXbxoSHD99Y0/3c7pkuzbbk02Bsphx61Id8ABHrt9HTf326qovZOPSe6F+wdc6g/uHrr6IXLxvrCNcpBh+8PGZ92MUZcOIxq9Uz9q/swYZFj8GTKBTztFAs0XH8nGk5u78dDKdZyj9wfVsIhSSTKCD3vqvCuWfnDplxvdyz16wdKywurZ0wADYwh3Ubd//ob41chsx+pxctgS0iXBHmfiwKR+83Y36wMGLOKMSiHlGs2zyjCwmFwtoN2HN9Q/GqgeFDl+Qa7BmOVkhqNK5j/2+DVDGzR4WHT8yaeHVLTxbFWKNk2MYiQW7RBArt3XAXxfabPHe0/a+zEaEvzpt5fe9YNprSdf7c4LLr04fBme2/+EhK96lzPJmfrn2mz9hRvbBbkNMPsX/d+42lJRGL8x22cAklas442E72n7bjkcfkqe1s8RDEGjZnrvTSmvX7nzS8H7Vj3LpN277K7samSXDZZuxTbNr7S5ANnDksmfWu0uGGwGBT8HAOyDa+8xYOSDs9D7Gwk/d12HdvoFurukaRnads//7bxntThw8aOGJissemFd+EmByOGPSYHqxbw8PDZz9227N1mjOsJChi8JTZc+l5q8Yjxd9032/dD8OQtwIY4nuzRu+w8vvptTdWDOwfPmLFr9b9V/Tyx3GEeoMBRaKxiO8aO1yRVDwsXbchO36eXbdz4tABI6c8VQb26kQ1NlWo/um2FafffGauCYpAY7NILVW8tSWBL45YEhTDf9yBVW3ubpg0ILz/t7ufdFu4oMPHC/BbgMZTWWN+2E/eOWjAgKk/R/adv6aPN1w+FMVz4uqlnS8sgIURvihz/O2DE61gKZI9B47wyT45Z/DGhyIIw7SytHUI7+lngcUg7izPgZ7t27nRjc49DIk1Ztk2bdI6xDpM3O1y4NVMPyzc2ltYxZEXKiwnTxpkZXxIUNis5q+qICX9pMa/B4UbuPZOsO7edLhOJuyw/TlyxzCkqcD4z5pN3DVlwIAhe1+Jx86c5IjUK4riNWHVoqDzprJkTbh9ACkLCnmyk01x1/EM+1HTR2WfXQxbm/BJUeHnD3XG4QRyOcTu+c0su4cbRqw+m6px7n3y1432d9cNHtB/7KpjbaZtGtbRHs4yikBnwdVqvHsLkOZJI8HVbdxAs/qtXj5LFDFzxKD+A4edz+/y7bxuDMRyBKyKOwFtHwvLKMHGI5CN2A24xYcOm+Qoe/7NGFjfz/mcOziITkPaOdascig0hkKmvAtBTbZtN39h/9STzQq/9+4ANwzVf+KvK9DbJyA9h7ELr/qETgxyM178HV6D1g2oOz576JJ75RCK6RZkweoX3sMeDWEJVtYu9kO6+llQkQqBMzNtxUqH6s2TEdn8JF2//8BYm1YPC5RD90WHN3Z7uHXagP7hCw/ETdi0oVNzTFNm0AToGWwXR/6gn/lkeRgeDaHJzpPXLvHK+G38kAEDho9LYK+cNagtLD403K2gN/ejPEddWD8ociusOwM23W0YN3VIOwGfq9Oj0DgKndb8kEGTaGykS4im91l5aKPlnWmDBwxf9pPSe2AnR+TRyRq447vB6cjDJjx8wdlOB/eMtUJD6tr0nYfOp5uCxn8EGgOrBLVF+HMUDu7dkcwLcFFoLJVGh/sYcF6Dl0Zt63d1Fnzp0Suk435c3tPq/UmfAIVzHvf9T6MfLkeqY0HSwCv7JtvoZbGRdxq8/UJdrbFonPvYtaG66KcRbxV4itEIY/3CJ/vIHxr7ieHj96FWnZ7jiIZcekwJb4qcM3TQnUbPaYODI7aNQw6HL4mdfnhe1y/4JlAOncaFutUsn2p8/mj3nl/bHe4WylWw2WS+61bDpoBJI8MFgRvv6GVb1Qlr4QoY99RnzQxLuJ/1pfJBaIKx+2WuPiyJxkA0Fm3dd/fzI6PvroZvOuVozbR96/s5I6+ZWZ79bTVPFmw8nNske1cRaKznzCs/T4veAWvRkGn7rQeOGxLggONF7fw+0mX0aF86Fu836fB0qyebvk8QwI3LWC8or3nPDmN3ws0HfvKurR/+04qudNgyewWF6fJ/m7bxXJXLtJvfWW0yHh+9pWDmicWdvjSlGYULWvH04OSXq+Byj/xBM/3R/mm2pjK5hU9n3Zk1AX5ezCkJ3TEn1A7eCzfe1bHH/E4tgC8+an3p4pOLuiK2D000isJ4QYgdunR2G94KpBsx5kWHY0dnWhCreDIIfuzP7l9/d8bQIXerWYOXr1+CTl48Bqnps7hN323ojzRULMmi+flCaT92/3LCT9NGI6WYc8w+YFIIYqLfg7bquf3CBvKxmeHhQ49ncjp17mJlHANYBXyzbXrb24sRJVlSMP/Gi6WeX1TTrwqUXIb0v+VSIYNti8W2fmUEAAD+X+A1VJJon4i+ZIC7t5/yVOXk5rbz9YUPVVZW1dTWWrDZlpYWZDIVHqJbWHwYChvwPwHv4apvLnTYe3OGj3kH4D9D5fkxC9MnHDs4vjmA9x9EJ0tMzWXZ+LZxbR3s5n8Edf3bnEKUXTdfW7g3Lsh/9cvtolEzpwQ4fDBt6P8dvSrr3v67Za7zFkxs9ZmdrwQN7/GBHzJtJy6ZYOyp/u2oeTVz5ZO+P2yZ0ob+l1e0ruHOhs2pHZZtnej3qfcFXyOCZ1sGf2dxIWm5l3kH4O+F4Nl3W5/bT90+qzP5g4BmfwuEb3ZM20TcdH91yOfW3f/NyDkSuqZx283v+/9PPkQB/xDEpdE7zjwbOntNN/fWLmDAn0Gv10ul72KG/g5CoRCIGgD4++HXrt3fdxUh4F9BUV9aajsk+IMVGoD/GlqZTC3h4Fn/IwOJjzBo+Pk3D+zbtRPh8K24toHdvCxbzxQEAP5VtArBy8sH7jUxu3Sw+eBr7gAAAAAAAABfAMzAAgD++/zZGVjvADOw/inoZHWlfKKLA/tL05sB/wKqpuIKmYWbC/vPPf70Wo1MJiXSWC0CDfxvAatcWQ3f+A14LInm4OjUvJDxv4tBLqgXKAlWNhZ/+Ltp/48YtMKGWjnOwsaC+rd0y6jFZVVCuoODJcm8ZuQvwqBTc6qKmnRsNxcbyh//jOJ/G62oprAG69HO9nc+Lgr4SoErsFaEt3C0on64HvpvgU5aW1qDtve2+1e+yvg1ouDkVWkcvBw/E9sOAPg7oFOJa7kilpUdrXlhIOBf4M/OwAIOLADgvw9wYAEAAAAAAAAAAAAA4B8FWEIIAAAAAAAAAAAAAAAAAAD4nwI4sAAAAAAAAAAAAAAAAAAAAF81mE2bNsB/NGolkURFo/82kQgAgP8lFFIRjkD85GrBLy8hFIlEYomETCKRyWQcDg+h0PAP87F/HvzcxAoM24L85a/5/rtoVbyU6EgN05NFAi8ATKhLo69eraIHOzO/qK2taEg4cup2QlJrsssaWA7OgpRbcSJ7b2vyH78ajFbZ9Op5hIzGrHt4N0Xn6GWFK0p7WSxn2FuQP1lPgsJXTzKkVuiqm7eK2O2dGcav1P9/o6iKzJC42tHQf6qo/2lU4pqkpDSchfPXEeXqz6PixN+5U4Z3d2YTWguy4fXJm2qPAAsixE2PqiQ7WjV/DvwrRpJ9+3aywsbLjvLXKIWq5OWlyw+js3JQHu8+Zf91Ic98cCpJ69HGmmTeAQAAAAAA4H8Xg8GgVqvNG7+HUqkEAzAAAPA/AT/v1JmI9HqlwWDe8ReBxpKdvNqxP+0V+Weirn7z8EpK3Z8SPM0ltBtCF2t57sNqTKcuyGYXf1iwupqUR9GFgj9bjVq1IPH18yIuN//J/ah8EYTCWDl6u1hSPldP4vI3kfGF/Nq3926+adDozHv/X1HlRZw9Fl+i0f/FKvt7qGSctJQkrvS/IoT/BBpeRsT9N1Wyj+RIc+scZEmCoIbkvUee5/K15t1fNbKi549f5fH/IqWQFzzff6yIHRTSpbPz1+ofUhZEXX1ZgoRnBQAAAAAAAPgAMAYDAAD/E6jF1U1K9V8/BkdjSPYungwiMJ7/FhSHgCCETm2c2HhrN/+AQHijo68X818VLAbD8HElWVFtbdvinJwYKBSabedqzyJ9bhYL0cK5HYllZWeJ8Xe2/q9Mv4L04kaOUIt85g/w10Bx6tieRYAgJa+8UaP7L/sJvwp0Em6NiOHl36ljBztYMAAAAAAAAAB/L8AYDAAAfKVI0y+O33gp4c7asLCw0K5DvzsXLzAN9nXKnMe/jAkNRXYvvFin0mqF1UcP7EvMefnb/GFr7jcYE5nhP13fb9/5ndNCw1YdL+QqDDpN3B7kzLDQSb++LJab5mQY1LmP9k8ehFxw+e3qJwdHHoqrh6DK82OHHUxWGFOo0i9tGLr3iUSlU0lKT+1aGVehhIqvD1h76+q+sLBBk09ElWgMOm7Etu7du8EXmb3tSIlAbzyxJXpd/cPFyL3hfIdsuZMjg4ujUyVcOvDzzwemTx8J7+/WrdvVAr0Bary/YvaqC7nmMXdj+voFm86mc7QtR+AGvab+0RJjSUInbYkuadLBN9Aobh+asvPgD7NHI2UJXXaLpzNlw6DjPF/bqyeSetrax3k80zy1knvrZuz6cdGo0LAfHgoVWrWsfP8sc/66/PhKqYXPVbw58+P+cxcPDh/RA97df/jPr2pMudDrGi8u7GoU2b48jsS402AQlv6y6RuTfHuuuvsvTyMx6GpvregOl6DruHWRBY2mMmjgWt4wwVTtexMk5pI1g8EQ3T39WTRrZ4/OPs4Eg1bx/NwPSL1AZaeG9P8l/s13xhO7rLtYLURmKeNdvL08ramW9kG+3rbo1o9Cg05UcPUbY+G6zj5cIJDDxZDVZW0/uOPyodnDwpH943a9kJhLp9fVPTBJouvK4/kcZB6QXiW5f3Xnlq2Lxg0IC9uXqNPrOQWRK8bCaZBUoQdSdXpF6oVf95x+I7ixuU+PQ0XwKdLS82tm90OShA7Z8kRkvLgo9pd+h29cXRoWNnbe1cwm4+1MGPTivOOLpvYxXnLsrkgkMwa9Nud8n97GWg4d/sOlRIEGuYgw7uDcufs3bvwG2R/S+VCq2pTvVujFyWeWDe2LZG/4tmfm6tRrs4+FIzeA9076LraMD4s89XDveUcSTK0CTpJ5uPuM66WIyHgJ20cO7g4nHTBiz6tq/UczIfU63uNNA+DmgVTrwn1pNcjnZrSqjAMTJh7YvnMMIr+QzvvefKwyeu7b71dMNhY0rG//jUlILiBx3MH+h69fX9YtbNTMC2lcJFn1szU9esAXn7X1cLG59eUeHDzqSXzixh1HSmtj9k/p+30krzb9zumj360fMxYW0/FsnUFUfnDLTKPGwq1vxSsucn9J8onhR67cWtkjbOCozUcOLtq0O73BJBJN3uPjW7ZfrRG1mMxVGzN38v7oVwfhtg+XbO72kxViY9rsX0eMvwDbEQRe1LoeYWfyIFVV0oYfjz28vLVfnx6hoT1mLDuVlXhrJqIlob1X3xc0F16vSzoElyUsdOzKvdl1KtNerYRz7rvJJv3fEydEWiekyrr+3dELv63u2693vwEPyo3pmlHzSg+tHW9Kv/RWNdxeeFk3Nu45Vt10a2l4rx0vheZ0RnQK4YM9xpYb2nXR5QI1Ynlkicd+2H/x8oEhQ+Fq7Td8/L0ciblWDXpuxrkpJp3/4ZFAjthldV3m92eOHF0/JrxnWPiJHIOS8+CnFYhNhQUbFnYpz2jLyh6MGrI/Oemg8cyuK44/azJrkq7qzY1vRyCpQ/c+Nc9JhPWv4MbQQbBSwpZn7MEn+WZBAAAAAAAA+AcDHFgAAOBrBR7ApF3dI54WFx977+SCprSnqRVNOkhb8/SHtQ9F62+8io+P/KXt8+mLTtYSnRYuX9XVr++C4w/3jLA1n25Cr1M8fuq3+WX8vvk+LG3s7n77clbejo+Pv7e6/saK7x+WqvX6+rfPT74SLzz6ODb+2ejK1XvuaU2OI73W/AMGzou22Rmk1+mQgRy8K/nYHbtz8U+vzOvj0vDw5zmnMN/fjol//XyOG+/AwVtVolaTa3TVjxbPON3zYhx885dn1teeO3SrWGowGOD7P8mTL9pxPjY+/tRcq0c7TlRrrIMH2uQkxJSr4Dsa6kqyxWzLYCcq5v1sIr0k+Wjfeed99jyJj4+5MNPq1N7j6Q2In0VfX/yylLX06Iv4+Ge77S8v2nKDq4ZU1REbF51ibr4ZHx97e2XXiN9+iSrhIYNEmYRXopx1JDp+6zAmrv7S8oW8yXCa+PiII6OTv198uw6+E1zahEspzj+fj46Lv7WlX+6T82+5OkhRcXrR1Odtf4Fvc2+yVVoeXwmP6LXKmFuX+C6zHr9GLrHN4dHhl7Wm7P5Z3pzbr18QHR/zZGcv/Z0HSU0yrcEge318Z63LgofR8fFPDqL2jlx/pazlcnk0kR7Yb0Z7S8hzwsqhzlRYVLBkjdWHVN2jn1+NiIiPf3h8kPTuwegqjR5iWQcOHNMezwja8E0gEd/yUagTRf84cF3EiJNw4aJ+61W+cvWxQglcEXpdxtNLshFn7sHFezpeferglUSpDlKWXls4/XT7A8/i46PP9hZ8t/VwZpMKvoq+oria0GP/zdfxq7rqZUUXj98K3fYYke2TPf0eLvrhhSxo+uI1szuzxu+Ier3UU9544ei+FLcJ1yLhi0cswJ/ZfvQF4iTR67TXzlSNfxx/68Qkf0tT/mD0kprfDh3k9lv5IAa55GqnezeiS2X518ftrFh3KRKR/vnFwidXowobEUeLQZlTl+8/eid86curvB8t2/lWabrMe2ozE+u8Z159Gh//+Gf/rP23knkGSJ15dNLGhlVPEIV9vrercuepFzy51rf7JOWbuDKhsS0oUu5coY8K8dA0pR/YetIw40BUbNzLaz/rn+6+EluKKO87dLynP6w47fHTa/hqMQ+2uFWduJUkVCDq3VTRJLDveRIuyKW1Do8XHUxrlTmDSnj76g1yj3XPEaWK3zMi68T2e416yGDQaW+cLRvzMP7u2emBVnDKyOulQ2+/in/1ZJh1yeGrTzly5OI6rRbv3HXX5kUeDj1XXH75XTgLPjPxVZXvuoMv4uLn+Wpi7pzhe857YhTjqZmFh5ZfqEPO02tvX3o7+HZ8xN0dk/vZCXjxhQItfFOVvKCkiuzjzaBgTdlDQLIS89Mrj/sxsVH3TnvXJb1KK0FcLYjevRMBXJFapMXBiQuf/srpdS8i+uWT/fYZJ1ffFW347T5cMxPyf157vch0QurFu9YnomBLsqqj4sSJ+0ZLokg6viWHOeMerP9PD2MPjlt9sQTWf7h5Pr5Z1Pv0g6gXz4a7GU82olc2Xt81X9h22SO4aE8OOF+esfFaOb3j+F1rvnWyHHsoMnpzX6Y5KYxW+HT74GeKkTejYNU52ubJyiWnCmElhg1d5KlLxM1n4bZ/bce4hBOHkiqkcCEUhac2fRcz9fzL+PgXh+2fTFh8tASxPQZdUnSR7/p7L+Ii5/jkRF7IIoadhdtQfPyD7/ve3bo9B1kUCMvh+feR7eDW8vTcJsyr+zFlHLiRyupSj198PfD723AlX3KPvJCCtFt91at5WzOmH7oLq0zEuc266vjCBrkxuwAAAAAAAP65AAcWAAD4irEdsmO8DwpCWzt42mH0RfUynb7u6YW4zmMWBDsSIIjSddbaIcIL55P55vSfguw6KtQHifeiKn5w4qnHnN1j7OAN68BVU0JSrr+o0Woq36az/Ad0cGahIVqPlT8Nbe0B+yJhS4Z6IH8lxVfvVIbOn9nTCgNhqEH9B1pVFGY0IG6Pd2i0zMAVO4e4qPJi71x6ka2TFzTwTPM42L2692zjwIDNsWffaXaKhNomyD54qF9FwqNsKaSV5WTXWTn729Narobjv7r+ynr41kWhDAjCefYcNZSaeeJVFTJCptgPD+/f1pYMQbTui7YENtzMqBFl3ntUFzhzQU9L2Obb+XUf7MSPy6pDJllgiK5tennb45FLqpT2ISvmhTAL455euB7PI2jeNiATW2Dajxre04WBRkH0Nr0c8MJ6gUSZ8+h804C1s7rCt7HuPH5EW0cCGjJAKBzGIMx+lVzYoNbTe688/V24o+kKfxaHsdvGeaMhHNPX31nSVMJTawwNL2/F4QYOC7OAM8vsvHDLSM7V+5WIp+gP0XPZgk50CLLwGuBnnV5cqde3rJkP4Dw+/dxj4vej/ODCEf3HfjtC82B/FAc5YtN5ybAQNuK8YPSZNBVTFlcl4Mefuto0cP03XWgQhG/Tf+IwfMK9NGP4HrJTl4COVnQkajhKp+/UY1YfN23Kg5tnbqZLGYZCrgBJ04xMVFZWzxg/KMySAqen9/pmIbnkaWaNcXaKw5jxSC23xCDilnN1roM6t6XikO2QaUdm9/HUYNljlk7uY4uriDt5/UlKvUzdKNIYC4rz8ugV1tEBvrRbryntoJcF1chZLaH59h7QxY8Gy5bVvWeourS8Wg0pUNYjN87qTVZUPTt5Nam+ViPkivU6nE94CC0rp4Srh1SlD64+bzenu4u2PCmu3LrHtN4uODSKxHAdEOJWnp8vQvxTzWjVDN/p20f46gS5d8/dSq9tKhIKNHpkxS/d3q5X3y5suCDuvWd1RL/OqzSdYUIPYZyDuw7v5q3Ou3PuzMm4OhuFhi81+bjsR08IeycZqwEr5iKtj8Ds37+/Nj+vVIi4Wj4Ju3NIiLslDm5OKDS7jf+o8A6GkkcXz56MrrZVa7lik5PEbvjkHizkB8ttgJ86NeGtRKtTymvKKwUdfV1b+q+MBCyc3ZOFRhFZNr7u1LqaJlUr3/UHtJnRx5eIQ+OJnu0HdBrdK9TFkgjXTGC4Qcc1+j4hqO30nRPbGC3JgAGwJclskOgaXl58Dg0a09sariNG0LcbR3Av3S01prYdOLi7LaGFcUDQVTyOqvYfNiIMESyzy6ItI+uunigQm49+SPWTiwkeo+eOdIAzQg+Ys3YE/8KBFKNNdRu+dFxHNgYFsb36BNqg8wqqlXreywNn9cNX9fWGjSo5aPKSEfIbdzKMusoKHtTFlYhDwaaA7BA4YGhvBu/N5fNnbmZJSdoisQxJAkGdVyzsCbcWhpOvn62kuFyKTA3LeMp3HNKtnR2sou6jfxjjgHRNdWisFUqc8/hicr2ebu+/cv6cDnb/3E+UAAAAAAAAMAEcWAAA4CvGjk778FtcUmk9yseheTYKxdHVESqu/5IDC+3ANIUrVjbWVuubbu5cusTId+cyZaUCkV7f2FjEtGKRzB8os3fvYPrxR2AwKca/El6pmp98eccy47VXbj+WXlktlLdaR0W0YKBfnl63bMXRO69Jdq5s4ruvJeLIeCLWfPdm2P5zxlg8i0gTyoWFXI6nnyu11RfiFOIGXYCbPWS6BIFtb08oqONC8P2oRKoNy+iRgoXjbGdtUCiEnHKl6M21zSuWGTP33dXEkgaRMdo9Bo21NPlA4MR2FNXjPetWbrmRjLJycWC8H6NTKQQ0ulUtNFSk6+2dHMzDSZabHx6DhVAYfIchYzvhq05/t2750iXLV5zIkZgS/GkcGVSUuWxmDA1lGfzSMztWIkVYsmTtsTiJQSz/ww4sJuOPR6yWCWsMndwRJycCycbFEZNT3Yj8tmOzaGY1wTPsKSStRsOrytdKks6sNWVr9U9PS3k8kQKpdhKeSCWYEqMo1uLSS9tWr/3hVY2tq7sdMj+sFTqtlKqnWtDMmcTSHXEkJU9qcmAx4dH+ByhlPJKaziS3imLEZLAqIk6vXL5055E0vKMbk/ruKAqHoRDM1fxp6EQ8GfeBV4ZhZVV9Z//qZWt+eFqNcXZkEYzHsTi7tv6OeW9LxMLC+7cye0zoaQFpBA1S3puI3RtXIUJYturw7fgqsVrXvCAOgcBiYFLPbl+1bMOuZyKWqx0L36zwWAyaSPxs5jAYjIFb8esPa1dvu9/AcPdyMjqVTMCSeW8cbJztzWKlMKwJMozMOOHpk7DJRAIGuT0KhcIphKd/XL96660asrOPi4UpAYI9o/niZL/B/ayy09KbtLLi+BKtn6cT66OeE43x2a8FfAyFTsbA10ah0GRreyL1E19G9HW0Mn1/Fkdj2pH0crkOaijPEFdd+NEoYUT/YyUGkczoyLOlU9AfrIGF24tUJMS3s2r275Ec3ay0+bzPObAkwnp0gGOzTSXZOztCObU85LeHDQtntE1oHM6SSdYrNTpDU3m2oeblr+asrDv4mqcSSoxZYZEpBCycbzjzBIPo6YFtKzdsT1Pa+njatWh+DBblXa2ZqavIoNha08xaYOcdhPzB2XVasHGQ4d7VXetgq7r2xJ1U4ZfcggAAAAAAAP4RAAcWAPD35sOhwD8AgwESm+dgIMCDpbbWbPPG79Npxrp1601sP3jn3re+WAyV7mA+iCAXtpoc88ex7z1jmfnam7YfvbRjdDtWi0V/UHnkwUuSNt9u2Lxl09bx/TrYUz6cNNEass+Qfh5Rz2LLi/gcVhtn23furnfwhTKoxRi9o70VLAvzhpnGhjzzL6ee01avNWVu44+/nvthfAciMtJsQeHdXbf14Yu27t+6fPzQHm2sP77he2hMJ9T7MbNKJDSuqUShada+k7/bc/jgrk0bxrLjLh/Y9rBl3KZ/DxTNotOMFcYSwGz95eiZpW2p5mP/cfjCVouVAhyszb+a0Sh5whrzb7cB35pztX7znpM3tg1x+EB0qre3b+TYTVi549iWuQP6hnqxPyFapUqjUr+PrGRBJlpRvuR0UyjUam3Lbxaosl7eicX4L1u19of9P07s2dGa/e9NV5Hk3D7zmtZ7ycaNP2xZM6VrWzuy0S2KwuJc2rTTFudVJMW+4vYc1Tw7zDZo2OIVJgXb8MPPv+6cO9AamU3WTN2bI7cbPMct3bh1z86Fwzp62ZI+nMT0aZTSmqiUguCxC7Yf2rt4eJ8Q32bH4udRSiUaZXOQri+iVTdGRcV6D5n3w4E9S0aFd2vf0g68h+Qc1sfz7Yt0XmHyXXKHTo70/8eOk0xcrFKYjB2Z0XHacqOAYbb+cuziqvYfuzZboNWJWnp4sZj2n3CFNmMwCCQtZIZCBdi0cBUiaDUN0vemscPIpeacrN/yy7n7q3u0WJAIQXqt6k30LUq3iet/OrZ1+oDuwV5085FPQ2e5mH8hyPkmq4GluXYcsPbqzd9+XD9rZNuk/WejsmqACwsAAAAAgH84wIEFAPzdQRnf1Zte2P8TsLXvpH9b1+wYaUqJfWNwsf9gsPVp6DZ2KLRQQXAwQau8M+fQSzEEsaiMqsIKY2hvmJrKVNMPhKoa09wuGbdEof5CABYa2xdfrTSw7U2Xxtbv//5aSqO0xRoqaUWhoH2//r6ODjaWbE1lYbpM8t5d8SnQdmH9A16/eJhGsvKzt/rAl8Gy74BLrqoz+68kZekZEmc7S0QFGoWcnAokPjbyu5SHCfRwtrL2IRZpDLZ2ptyRck7uufq6Wt16FZ2gIl/mH96zrYODJZMgyUtIUbecPvYBbAc3VGp8qnGOBgTxq9I1OvPIEk1ksG2Ru/RYc22xTUMJz7xu6N8FZeviB5VgqcYSwPAfzFv0oOkveYJZuQSjEyuQ+F8IgrfxKWovZyTKEpRVXlHPNxVU3cQlWbaxYtk4BmCzpQZzrhwMMeuXX8n+0HvCrywiBHTv5OXgwKZi+Gmvkz+ULI5orWZLuRKzhqnqUmrqiYzmCVkfQ6BZiShivmkGjhlJdZagX6fOzk5OdrYsObdMyGkd0/vPwq9JEPUJ7+ni6GBvQVMWveGLzW0OY+XkhUK/uf7kCX9Qz0Dkq5E4piOtHm9gWdsYhWDFS7x97VaiqEWIMhm3VuAaEN7ReDWMpCSvTvjHZudpFHUEEbuTH6yXVlQcKj/5jvnAh+RWN5pjfEsEVQpHrPWHDtpPoNPWqirJXQL8kIvj0XkJN8wHPgDNDunZIT7qemKlroN/O/IftrQaXR3f1BQba5K/tGr1Q2rqBabWpxAJZHKqgwUOZefiDxWgKUYBw/Afzp53p/Hz+o+2dfJWZ7ybcsVPjcnFur2bkPUhti6d9Il15uYMCTISUiBPR+N0tFc55XLjekidRi0mkr3dLEkYa5cuqHw5xpwTB8Wjb6bdKWslFL2OLxQTOgQEuDg4MEmIymebj3waS1tH7tu8BnO7qS1LNP2AwdHs7BwcHP27DRs1zF3QKNH89d+ZBQAAAAAA8DUDHFgAwN8YFAqFxWIw8D/MP6cts4d9M73p4Z5br4sqK3MvHTxdPfiH4W1QEJZAJ+rEnOpKQctRfStQbaadWsw7PWt3QmVlZd7zExcyRo/uY4HBt+k90lEZFZOUXl5ZGXloTYx5AZ6lT7hd7rNHb+HbxD6LqsyQfEHGtHazl47M+XXX2ZSyysrCp7efswLbB1jQWpxBdWvnUHbkdFRFRWVR6q278WKusqiC+3kfEZxddq9hfVMiIqFOftZE875mqH0mTHNN+mH9xazKypLnd+5lu42ZEERH1vmh+E+Sn8am5FVWvj2796T8myl+NHLI5HkjC0+uO5sGlzsr6lEkzq13kO27NVwmWG7tLYsOX4+FkxQ8vnA9Ry/T5xZ/bmUmynfMjmG1J/Zdyq+sTL53+omgWo2CDBpF9PGdP596Du+srKyKvnpS2q+bCwXSK4Q1XEmrTyj+eVC2I2ZO8rl75mJqMXzxV/vWRw5YNcrefPA/C3PInPmsyI0HHsAyLLh9+nJxt9XTAozCwhQeuxfxNr8EluK125FWg7rbE+nhSzeMjN+6+QqsJpVJN45H+owaE/Ch48nCtY0q68JLRPy5t4+eLyTqtCUVUghFIpPRcn5VZSOK6hbmgbtx/V5aLqw/2ZdO36P3m9zmfdD2D0CxbXxCrESPnsXkItKofHFow+7Teexgu6RHDzLKSitL8p9FvMqqrahuEP8Zt0lr2E59bN+cu5oBK2xOwssXxami3OpqBRIWn2bp5IjWvogVjg7zwyI6h/XpOWykIn7vhdiSsori3MznxbXeXdszWigtxdrZnnPnbGRRRUVFZnJMbE6OorK66Q94I3BkRwORkxCfDMul8vmv26NJanme0PRJwFbgonbvvgq3vsKs288zXDv3dmO2WKiJIzNIGmFdVU1Lpxpcn1hHqpM8Liq2FBHib5teUAzqzCbRJzSVHdSnd9b1R0W9OrX54qynljj6hRAyE5MKKitTz+59gVf/CddL3oVlB5+WVpbmPH4UZdknLMiKjrYZvnBuwL3jp5Nhs1cZ88vGFwPWjnUyJ/8EGLvhA0MVd85dSYM1JPPK7t/Kh6wb++kJZjDWQ2ZMYT46cDAOzmz27X0ni4b8MM3TKD5s4rFTT96WVVRmxV0XqqwDPOwxEGv45l2BEVtORiANPebEzsgeK8e2a+XAQmPYFnhV8rMoJEXGrV9OFaJUmkazM+8TMILHdcInPnuRANfyy6Mbn+MRrVUUR66ZuftuVkEFbFLfZqUrRZ7e1kQMpBJW1Ylb1SMAAAAAAIB/DphNmzbAfzRqJZFERaM/DsUAAAD+chRSEY5A/OQcqi9MrNLpdHwB36A30GhUMpmMxeIMBhT8w3z4749Bp1bhrTp625MwaMigV2rRTl5eTmwS0c6/uxcl89Wr9NxiaZfF+2YEwrKDyJYebElJZno2yj3M7f1MA4NWoaJ5BHlZmlYssf1Gd7ZJfvYiN7eY02b8sjEB1lg0hKNY+TmScpNfv0nPbQiYHix4rW47vKsL26lzV7ey9Oi3bxsgx8HhoXZO7p1crDBog0aDsndvy8LrpAZ2YGdXU6wcvF3HAR0N8S9e5+QUqp06TxjZ06rlEioIYrbp3ZGV/zr2bW5hk2v4sH6ujjpHj65uTJ1WS7JycrNnIKn1GqWe5tmxA9MYv4iIqouKFA6dM9WT+ZFxZvmMHhQgjHkWn5vPsQxZNm2wEx1v0GvzU5/T3YKhhuy09BJlr/XbBzojiQm2nft2UCe/eP02p1TKHjl2bHsHZB2UTqNAsz3bOiLx4yGL9v19yYmv43Nzi7CB0+b2YuI0ru27uhLUGpK1i4sDGwcngqtEj3P38LakUFy7DXHjRT1PyK1kBIwK9rBy9+/qYeXs46WoeRMbn56bm8sjTlq6IJQOQara1BupkjZetoTWgbRMwJWMsXAPdLcyukIQtCoV0aF9G1syLFe9Tq0l2vp5u1LxGCuvTlTp29j41NzcOte5278J/tx8EjNarZpu4+5kQdRI9dYBwa7GUsK3w1r7BLtZoD/fsiDL9iN7+5S9fJacWyRoO2HHN90ZWLRG0pBQyOvdgVmS/TYru5Q1aPXMYOO6QpJTt8H+3KinCbm5VfjgxTMGOVKR1ZcarYZl5+bIRubrYG06dmBJ4+OSYbWjha9dEAq36za+/s4ujnaqypysLIFdUEBIpwA7UVlC8pvs3FLCwPUr+rvDVW7QqZREx85t7T5cz4mj+AUEkCqyXienvM3NlTMGzJwd5uXb0a2xOD4jM6egwtKr/7BuPgxrjzZODLRepSY6+rVFwn8j7UFN9AgOsTPFbjNiMOh0BoKTqzuNgIhIq5KQHQO9XD2CO7uWZ8Vnv80pkdEHDh3h7sBw9GljR8Gi8AQWMtMudPDQdmxjzCMIx/Lr6gflJL7OzCqo4LYP/6ZfB7tWawRpzj3b2RSlIFdrUDMHD+vvgme4+Xux8JBGgXVqVniNQkHx6NLJ4X3msESGmy2zPDkhDVYpTvt13w230NJd23ixcFolyT6ojS0erkdYTGqbgXPCZJFP4wqqHALHThkUQEcCKulUUpRjYKCFtV1bJjcvPbOU6B1kR4CILFdnBxIOhcZS3Dyca5PiUuCLN7Rd/8NoGw3FydfXkqhVEm07+dgR32ksEVsfeZPbZ/nMMNsP1z7qtXIdpW1HVzbiEjZo1Vqao7e7PRO+dod21MTXcbm5isDF08PwRPvOXR0pOpWB6O7rbkVBqlSr1TCblUSnkmDtgtq7MHQKXdCs+XYJ9yPzikltek0Z1cvC+P0GtmewhTrvNZLZWpfZ22Z3QVbt6TQqnIW7F3y71o0Lhca4+fclirLjYMmVSXqs2Tfez+hX1amVGMsOQe7M1u88bP1HuhNKX8W8yS0VhCzeMT2QgYI01SnxXM8+XWUlsW+z6lXskTO+cTMtBSS7BYe55L+IRLJiOXLb/F4s2CzCbRUiuLk6sUg4NAbr2MZPVBr/Bq62MvqIHxb4qlEsX18XBlqqY/ojbRHOLayXBktPPzcrMp7IbOPlUJUek5yRW9/+m3kd6UzPzh3a+vXooIuNfJ2ZnVNUIQnsNb5bR3u4VrkpZ56KvFsqCQAAAAAAgL8vBoNBrf6jr6aUSiVKLkO+lySXChlsWyzWPPEAAAD8f8JrqCTRmB/7quD2/DkHllarFYnEPB6PQMDTaHQymYTBYDRayMKiRRxiwL8C7+TKGdJRJ1d0//1oO381VdfGLyqdf2ld3xYR1b+EXqO4vXdSfaefFgzw+WLMbsCfRlaXsefYxa6T1oe3tW419Af8E6h9NGlc1Dd3dg+w/ed0k2TxR36+rwpbv6AfmwRUHgAAAAAAwF+CXq+XSj87TfsDhEIh6JQAAF8vqalpkyZPmzhx6vgJU8aPn7xx0xYOp5FjpInHU6tVDAadwWCQySQsFotCob8wXQvw90KWdW3eN5MWJPf9aXH3P+i9AgAA/3mU1Xd2rZ08/1nPPWt6/YO8VwAAAAAAAABfI2AGFgDw3+dzM7Bev45dt34T/MNgjOjboUP7fXt/Nh6B4LRwejQajTEC/9DrDWqNns3+49/jA3wSg0alNGCJ+JZfEPx/x6DTKFUaAxpP+gOxqFuiVSv0aAIeC15O/IcxGPQatQaNg0UL3MT/KPQalVqjg/BE4j+sVcFGSK01YPD4P2eCAAAAAAAAAP44YAYWAPA/BaoFGAyGRCKa/pkgEAg4HA6NBnOv/oOgcATSf9d7BYPC4EhkMvlPeq9gsHgS8F79FaBQaDyBALxX/zzQOAIRaYr/uFYFGyECAXivAAAAAAAAfE2AcQ4A8DfA5MBCG31Y7zD5rUyY0wEAAAAAAAAAAAAAAPC/CHBgAQB/H8zeqlaYDwEAAAAAAAAAAAAAAPC/C3BgAQAAAAAAAAAAAAAAAAAAvmqAAwsAAAAAAAAAAAAAAAAAAPBVAxxYAAAAAAAAAAAAAAAAAACArxrgwAIAAAAAAAAAAAAAAAAAAHzVAAcWAAAAAAAAAAAAAAAAAADgqwY4sAAAAAAAAAAAAAAAAAAAAF81wIEFAAAAAAAAAAAAAAAAAAD4qgEOLAAAAAAAAAAAAAAAAAAAwFcNcGABAAAAAAAAAAAAAAAAAAC+aoADCwAAAAAAAAAAAAAAAAAA8FUDHFgAAAAAAAAAAAAAAAAAAICvGuDAAgAAn0Zdn/XTmmmrLqbLNQbzLpjyh1PGj/r+Oc+8+TfEoJHnvb6c8zWUgPdq96Ui8+//PsWnxox7UoH8qnpy9kW1WA8ZmoojT+49XyUxHv88kqRj40YNG9TMirOJEpXefOxPYODkPf/t3PVqoda842+IOPHoubfKFg3m36Xo8oQfo/jmDdGbPZPGDh40aPL85WmN5n0wTW+vzR80aPGRCK5Mh2zrlRl39k8btPBiaj3cdqsebDJXjIkhw1acfqM0nvgfQlcWc3bh4dv1YrV5RwuU4rKDC813HjRo40vuO9lUXp4yAS5La46VmY/W3py7N6LmExd8hyj65+EjR51JbamdhvIXe2duPVrQqDHv+MfR+Oh0TL1EZd76mlCWvd64/2oBX/4fbB1/GeK4B/GlNSI4q7K0U8s3Pf3vPy6EyT9NGGNuJXN2xJXx/gUL24rCizdGrCoQmrf+FfRa7sNjsVfSFebtP4Q8/+bTny9zZJ9o2ipeXtxq36sDTf9+rTLv/kswqKUVr0/VNFvWP0XFhS7XzJk0/3v6soU5/otQlKVumfDyVbnu3634vxidsvbG3heXY6SftsFZke/ltrtY+dcZamHWj10jorjmrX+J1JNjtlzJ+IPGVPhy+4xfXsvNWwAA4K8FOLAAAMCnwdt2mBjuWXHpyP0KmXnIYai7uetqpf/SdX3Yph1/R+SVDy9eSNX893uBoohfdjz/ioaanjOvXRnoAkF1cT9ezq9H/FeQTquQiKTa35GVLD02ui50zb179x/AXN7lHL33RBJf/2fHqXp1Q2E6hwdhcFjznr8dVc8W7FH6uKBQ5u1/F0Ph1cVZY2f1YJk2RTlJkbXVDRxOQXlNahnHtBNGr5Y1NTQknIlI44iQujIY1HIRt6FJqtIZDJBWzm9oaOA0NjZyERob6l7/9v0vZ978nlvyj2PQKqU8sUz3UY0bOI9Xhk+8mNx868Zn60b1WfGg3JhQK+U2cpCMGY8hwJsnl48/X48ctR+9zHL3gcf8z2sRo8fKjd0aHh85XyQz7zHo3p77Ka5jvxE+Vjjzrn8Y9XFXrxZmSf502/v/gOjW7Yel431Y5P9U6/jrEBUn33vzrEGLyNGgkvAE8v/y46Lm1ewF3+vnHzWZ2BMzGCeX73ndIPm3qlkjlXH46n+nYGis5ZC5YRP8SebtP4RBI1OIZLqPVFSvSXw+bpqhx+VRDzPHP8wMX5gVPaxLXvVfpcnqytvpF15pjQ7/P4tGWqf13zHYmE/k35md0u+7vk4UmA//RRi0KkGjQqH9Gtt2SwwGnUyklCo/0iyDIHL1hW4DiXvMcusy/m5CX7uY3L+oQMwOa2L697I0b/1LqCWNAqn6D+ZPrxByRf/Jd1cAAOALYDZt2gD/0aiVRBIVjcaY9gIAgP9PFFIRjkBEfTTsraysevEyyrwBQXZ2tkMGDzJvfIQB7jfoDSTSn+pMfhEUiunRlpYRued5Q6/+ndlYXUPCvWOJhjmLJ/haErQKUW15FYcHoyWzKTgk81pxXa3YQCITMPCGWiaoFciIRCIW3bpcWkltSWUDfJ5YhSeTCFjEja6R86rLaxrhnXIUnU7EoFAGtay+SWLQiKpq6nk8vkyJIlFJyHWVvJIKGQolqq6G9/O0BAYVb3LEa0W1NTUNnCb4wlo8g0povquSU1RWh+RTgaOQ8Vp+fnZifFK1VUBXFzYJh1yxGZ2soaK6jtskEmsMOrlUaSAS8WiUkltaraexCIh11InrymrUZDYZ8bCohFUV1cjtJHIDiUbGIldSNhVzFJC8poarQ+vF9fVKAhMWDXxAL+dXVkvwDLJRUDAaQVVZ6osHadgO/TysKXQiGr57eVVdUxNPJIEIVDIOKRR8v3KRRsWtrpejaHgNp7xJh9dyKqthQckhEg2nqC2FJSlUQ7Ag4azCOqBpqi6tNdUKnk4xVkQz8MVK6zRUFgnOvF7aWFkpx1tQcPB4QsjhKSAcEa/llVdriRRxVcbDlwV0TzcXayuMpOTtW76dq4NMYBQsynR6a3R10UcfEcMmDfRjY2BIdG3F81R0cD9fC6TmNbKa2toGDtdYWczmyoKVvqmovAbeKdViKCQCBk6qVb+Ne11J8e8e6ExC64S1JVWIlsgxJBKhuZ60cn5tTbXxYjwUxcKcF5WgpFxKZECNJRUNPAWWQoaVqkXBEWBFqik1qqsKTScTkdsZdEIuT6ZRw9VUx+WKNC10RiuuMamoQk8mmZTEoBA28SUqOZ9Tx5Fg6XQCpOHWmkWtI7HgWoYVvvjN80cNUGdPD1sbGhYRbF1NHSI3gYFi0hlYacoqJQSqtqG0RqrDkskoYUVlNZfL4ws1GBKFaNSVd2hKjy8/2Xb2kp5ORGS/XvD6yqmXOYoZi6YVvUpl2rTtFORGMopTVp/x+MEbgaHyJdd+VLe2VKyuNic+OpHbZvCATk50ce7jG/mURTuPH9m17tt582YNdy95Hvm4Xu0fEODMNl75PYiSVCINi8dTQlQy0nj1WllTXaNcKm2or29VFkgnaSivrGviCYVN1XnJTZQBnf3gtms8hKCTvtk1fONLlO24LUdO7du0YN68Se2U0Ulva0tL3ILDnRjitIsPMjWG1VfeHNowz0hfw427qbo63x7j3RlotLWHS/zqJ/hRIc7v2nJrUGjbTiEVVy8VUTwCfOxwOkne2R035L0WzerFxqv55UbB8gQqLY5MJSByUjSVViuoLLKxKUvry6pUJDb5A0+XQSdpaqipRUrKU2CYcMOEd6rFFVU1jVx4H1+mQpMoiCHSievLeDqUglNdCzdHGZpCJRlNWWsMcgG3prqWC6sxjQ5J6rkKLGzGZI2VTVoyWlxa0SjHEClEPfyrGm76QokcR6IRjKYE1rjG8lodiW7cNDdeJkYFW0UMJK+srG3iC9V4Ks1omExolZLy9MgX+UovN3dLKxYRY5DzGmtq6pDm0rIsXAWkqK6qE6ghjEYkVurVgpoauMBCqQJPwIrqYZ3l8vkqIpNmaqwqfll5NXINsVJHJJFb2UyjJYHLQjPWu0bKqW5Sko3yUUmaqivhgsOYHxB6tbSeJycgJl/FLauSa7XcWkR2cPtBDJH5alVVdY1NfL5Uq5NKZThCKxOtkzdVcNVEPa8cMQ1SFJ5ENAnLoJcLOdWw8UZux4PIFki1aqRVTXK9AhY/T6Yn0ih4vaypoqoWrkahWEqgMvFmk17K0xFg019ntKo0GgmtV9fkJUSlV1jZe9vbWWLqkx9nkDoFMQT1SGvXk5DCGLPTrGN8oRZDphBN1QZJOUUVxucNYqJJZnuvkcIVUdsIp20hWEjJLy6vRpKKFVjieyv3EYaq5Kv3cf2/HxlAI+JgE8tw8aCWJqXr24Z4shDD+d4qKvAMulHXEZRNJWU1sNKKNIikkAdEKxpTMx/U2k8ZafNBl0GvktVVShtqFbxGpYZEeGcVlU38slIFT6BRa+RNIj2ZgseidKImuQKFI+PhNDpxtbCyCjlLhyeQjP0Zg07VVC2urYZ3KnhKA4MJP9Y0nMzSXJ1jN39Y0U0XRlCWRC8Zo5v+oN9wXywGg8ZgyD7D3R3lKTdT2UGBVIJaUlKowhOVFUWwSishMiwtk2D1SoG4ukLObVDwmvRUazxySZ2ioUihwyiqSpQqPZZMQ+slotISOY8DZ0NtwOOIJLSqqSk7qvxNKSOgN5tNQWNQWlGVsMqYeT3RmHlIr5HJ+PWKpiZ5Y62GZEVoYZv5KftrJcPa9vclGrOKprW1pGeVZFs7hzpqqhvVerm0ukIp0WPoVIxeJq4olcHZEwj0eDreqHMweiVPiAizUSFDYWlkuMMDP6IUjdWSOqOs9DSSuUUgDyNhaTGceZWUWx8XrfYZ5ukJP1jhB1qjuKocSazA4enG54BGIq4WGbDwHeH9HJUWjSVTTJWuUwnFZfBF4FrQo1hUrFF2GnG1uKZK0dSoEGrRDPonrJdKKKgsUzTBsuWpdXgcmQhfDa5lEV+nk9ZI6+sUPLmexsCb1FYtEVWVy7n18E5xRRbP4OwS4NnCOEGanJMPfm5sd+FpFw8cIjQMhhUwl42+nP/G07WHB14tFnHlOkWZtK5JgyLjSXiNsFRUbVRCqRxDZWGQ7GlldfkqlAXB2H7U/EIRH4OnE7VCjkwmV3FqZPDdBXwDiY1Duk86BadYAbGJWK2cw9PoZNLaSrgsSokUTWFjzRnTSqtzpZxGhVKvk9ZK4XEwBW86YKI68WwGFNreRtsEGwcFLCTT8xa+NmwwquC+ImxK9AQqxVitiqLnd+o8x/f2gC+hElRW1DTCbU+iUBPINBwaflyUV6tMXUfYDtVUyTAsCh6FPG54Mh2GALel9/oFAPwTgcewavWXJt23RKlUAgcWAPDf5yt1YCFQvTq5cmP3RJZ19HdvunIhwmnojHGBDhhp4c1T557GFnIaq97cuZHCtWzXyYkE8Z5/v/UVNiDYg4lB6WvS7nx3M729X3vLd10xGH7e1cvHImLr6xtKs9ITsxohLw8nEi/t2OlT8am19fUFL54+LzU4dPSy0lW/2fHLifjqRk5JcWFe2tMniYy2AU4sIir//JDZlyVEWVlBYfrjw/eybDt3d6eitXWZUUd+e1hWX11RUZYYF6Uhujk6MrGKiqhrZ+88KqzjVeYnpCQVq10dRI8evcor5qhtvdu7278f/ql56Q/OnrydxeFWFWdlRN66lCaxCmjnRsIWHJ+wUtNnigcDTiR+8cOETZyw6YHWksrEK4d+e13TVFdamp2YWIFiutnbEDDFJwavi2gQlXO4JLo+dt/ai6jew33hM7VVL44sPlXTLbw9G2e6o7QwIvJlckqFnOzMcHR3Q2XfPX3yzlsuryonLzOliO/g7MQk44WR3005mahvrCtT09vSin6esitRqGuqzk99ce5yTDG/uK6sLD8rNeFVfKmVb1sbmr7w+amTj1MaamtLUx/fSNZ5BnhbvR/7q/LOLl6d6TE+xAGjqrqxZen6TJupvT1xsupzP12ptXJvY99wauQ8bsgIeW7Ei+RiDUpLc/Z3RFVE3U1sEIgrKotLEq//EtPUIySISTBf0UxT7qUHOZ7DxwTZIzfTcIsePSqw7tYn0JFmUAlTnty49CqzprKi/G1EZKLAuW1bCwpGWRl/9fT1hwV1/NL0mJhUEdXdy54GaRWpcU+IPn07e6Kyr1757fqjGoEgJyYquQnd1seFgkXD47RXD44/f5NfUVFdlnD9QZFVgL8zBQOpMs+MmX9JhMbwC1JePnyWgrLp7GmDazlc42aeP/9bdDK3ri77yeOkarxjJ1cWSiW4eXjXxZQ6TV1pbnHCjfPJVP9O7iwCxMu9cvm3m08r+PyiqJeJQryTjxMLC2nT7+459KRK11ieUyhg+bYRJZ248jShvKq+LPnulTe49kGemKbMK0cuikmWKBHdO9ihKePhxZtRxWXV5RXJN25kEr3aeVoSVbnXpm5/hkYparJyeBiioiDm5vWkysbK/PzM2Nw6Jy/vZp8cgiTn4aEil1njAy2NWqqpSz174Vkhe9qWzf0x0ede6627dAqyoSKHjA6sPLQFRltUXGXRsVc7NucDB1a6snPPvv6uLLj/jaG6uthIXl+LpfiH+LtbGz2lJtQV8dcO3HzVWFdfWpB+72m8kuHd1pGuFCbvn7sjk6epqSgqSbq542lFt9BQS5KmJvXBrydvlXJ5pcX5GVmJpWifkaGtHFgNT3/aFVNB67Lm52WhFOMegnNIbyfO7du5eGe/AB9C9uUHGUpt19Fz/CyMhxUNSc/v5ShpoQPHeLHh6xBsGMJTJ0s6DwhgtBjqtgSNsXB0kEU+e2Pp006V8uuWa+q521cHs8SZL24dOPmKJ6wrzs9NiEojuvnYscno/LNjlxb0mxaENGVh4q4pS6qCv+ls+778sA1tKog8e+VRfkltRUVpUuyjOpy3r6Xq9Z2bV+JzG6vKi/NzYiKiMS7tna0o4qidY3+Klev4lQU50VevxGhcu7W3w7e24Qph8YPjV5LzyisKczKzJKVpB56LO/Rog3q+eful4nKdsCyjTELFKVMf3rmRVsarKsl+87KAx/BwsyfhUHpp4r55p8i9+7vQYVHU35wz8YHNmFAo6Ye9R7NE6pq83Ly0iMhslW87L5NjCs69nF8Z++xBcrEQpaU7dWxLFudfOHTxTX5ZTW0FXJYavq2nrw2+KnLWD1cya9/yqvhaHCb9/Kmb0eX8xtL8gtyIO8dTC5ScssL8Urg9nCzQ+7X3tZIXPTtz6VpOJbeyOD8pLk5EcHF3YLUY68riDy04Kwob4MuES94Qd2jlheLOof50ReG9k6fichuqqkqT71xPI3oFe1pqy2I2n0vy6NDGmlx2ePi3r8V4TnlBccq9bffzgrr2sKPoOHlRJ68/KiuvLi7Ofvro2pWk2nYdAuzo74eU0tTzM3fdq26oKC2vyI+PTcrm2bf3hEeoqsaMW2cuvymoq6wszXl+6n6xjX8nV1pj3LIfLyaWZfGrGkV4Bw9K0+OzZ25mVPCqywoyXhY00Zyd7Sh4yfPvxu5PFqsbqwpz4i5djEZ5d/ZhKVMibr5+W6tW0506+LJ5yeeeF6r0/PKioje3d94vatetuyMJkhVF3t57/GWTqK6oMD8lNY9s727NIvHSLx278qC0jl+RF//sRS7Zq5MLE6sWVkec/fVJZklNdXVJwut4jtzd3ZsmK7x55vLN7EpBVXFqUkKGiODn7vApHyiMXlTx9nlCgbSB7BroREF0jOzRo2+Yt9l79erSoftJuVU1teUJr19W8V09fGETzc+5e/ynU6kiWX3u29i0LLWFp6sFuZUP65MOLJ2yKeFSwuUH0uoyUXl6bkQkyt6fZU1D83Jyjp/MyivUFGWWR91JORKh6NbfmY3hPjienkmwC3SSZ53KPvqosrFUXpJSHJ0kp7WxtqNryqJTLtxoKC+SluWX3dhbwetoG2iP+pQDS5l6NC6yY+fVI5ktOgsoBoub9QRrE8S2qX49PDyXyxfmlspKX719kaq19bexIetkjeW3fsuIfaOoLhZk3yvMVzLc21LI0uw9/VNfyHlVeVoIR7Mm1dza/SaqWFuf35T+PD+2COXpz9YU5N67wy2uhmzb27o7y/JPZR09X1rVoCp6nRuVrLZsb21LVXKS43avKisUK6vzNC7dLBnvLRviwBIPadPX592TsCnxl3pOiGsfSu7qdTmxFRx+npZPoLgzuU8Px9+K13LLuIXJFfl1FEdPMpWAakxNP/tTcXqNsia/IvEBV+Fo6WmtKnyWdPoCv6xMUpmeG/sKTfZhODDRyuqSS7viHrw18Atq0xMaMvNxIZO8PC30ssL0w/uqM/JldcVlsbcE9Y6M9vb4+thnK3+uEYuERan89Od5kcn4Nl2ZcJdJWpB99pfSxAJ5XVH9i9jyGgq7kzPUmJV7/MfighJFRQkvIbZComG7eBNaCB+SVJVePZ/2JkNTlc/NSih6lY7xCmAyiaLIFQ/3R6vUDZKClIILR8qgABc/W6yiqfrh/oSIVHUtXBFZZRn5aKfA1g4sSfHF7bzgJb1CHNEtjCTDtgPGxsfKnoapeflk+28VVYnaKo6G4gqJ3mQf3ldRV6cszauNu12vd7ZycsBh+Glbu5TSZ3u4kuFzK6/1i7hp7THYu+n+3vhTp2oKG1V1BU0Z94uKDJZePkSiOGNH92zUlLZ2vPQ9u3Kzy0RVOeKi7MLbP8vYg6wQq6qoe7kv+V6Uqra09M3Tkgub0rihnUJdTRkzUR1/4m6OTiaorC4rfv74WRXWpb27BVbdlPbg3CljXzG/ICu5gGvn5Mym4JVmB5YL/2305UMn4jn8+uKi5PhnNRgXTwd62eUV3yY4TO7ujFXXP/xxzbok6vhe3gSN4MGxi2+11m3dLVu/vAIA/nH8WQfWJx+WAAAA0IyV/+L1i/E3dmzYdLTOInRImBcBiyqN2PmkwWnGuhVLlixZvTVceOKne9nNy3i+SP2bsydKnaevgs9bsnL+1F5+zkSMPPnS7ue6rgtWL1uyZPmGye7pB3dEmaJfNOmt2/f/dtHiZYsXdHVSxKeWmCL8QGi9e8gYOPWqZdPxMSciy3Q6Ke/FnQRS2LD5y5fCV57RxzL2xqMKvlaW++SXF/oh65fDO5etmR4e5EqxD50/qYeXndvY/t3tWwyNhMUvz8U29Zo7b8nSpfNnDmQQZF+KDaLhJ9+7XmwxbMHCZUuXLpk6ol32q3t5DWJk9jiqGu0zeOWS6T0Dugwa4Jtz6WUNvFPVmJpU2KZ3oMP7xXEM/wlj+3gRiZ1HjxveTpUfcTpO2G/Bt/DdV8yd5Fgf8yShWG6MBIWrZvabs2zJ0CAW8u6uSsLuMh0W3ZxRupIXOYRO4xcvWb5gPFVYnlrK0xrqog9eJYQtQIS7avM3/TyZrfpEpHadg1RvkirkkLI8/ZXB0j2ppA4yyHg1FUycqy3dNH8AQ7Hq1buno5Vntwlzh/pS4T1aDKvTqIkLYLmuXRUqeBCR/2HUkKbS9App/cvfNq5YjrDyl0eM3tPGBFijIX1j3vNnacKhk+Ytg09fsTEEmxiRUa2VFd3efzjTYsgGWH2WrZrZhXQvMqVJpdNpxVK11sXZtinu6J6jOR3mINW2ctkgQ8KNiByR3mAQlCZkllqP+GYlUsdrZ+IeHi9E8qLISUnTubt19A0YvWTZrOHMzNIqVasFog3PftwXrew2ZzV82opNgy0fnHpVqtVr1ApBYy3LznfgrLmLl6yZH6J4fO+tFGqKPnzk10K3uRvgmy9fEe7w6nJkgVSl1+sbK3KIdJdek6cvXDLaz5B6/0JJ0IQ1SE5Wz7J8cjihDsWyc3a1Ceg1ZuaiJT2ZsoLH52Mce09eiKje6tWB3KsXU0QQxK3J0UkMLK8u45fMH96Fnf0whzZsysIlS5d/+42LrDIpp6HF01uWG5dr4e1ub5xUANdDdW5GCY/n3ifAHmsfPDiwIb2kuIbbIloYPahv/45MyesT219UfXEdAwrNdm7rYVlfx5NoWq6gkZU8OpbIHAhnGK6XJZM9RLeSC5XGBSt6NLVt/xHz4NKuWTVMdv9SGgfi5589E4PrNR9uhsvmfxNmb2P4MBCOoqK0BpZbm94BTPMeBJpvFx+FnN8kVJqidek0t3826g3Mqp33S7W0dkM7OJobJrldiG/li9IvxKlBYZwCB/ViSc9tW7/lQFHQsrV93Imi0rhLz4uC58xdvGzJ0mXzu7tKIp+k/JFFYAaDLvP1FYXvUGOtLVkzc7i3NUVa9eZ2qWrc1DlwS1+6aG6ArSIps0JuzDy6ARs0ZCosgHXzgzKvP0z7aLljVsShKtfe81YsXbJieoju+bW4xnbezlh5Q1m1UE9yDBiwZMnEXtL4O4kKn8ULFy1duvTbSUO5Rcn5HMSSSDJii0kdXGyNY8rqlHuV3j39LIR8rkSBsffutgBOv3ChpzoruaSpuQ5RVGvvPj0CrDwDJ88b5kszFL+8X0Hs+M0qowrO7Jh78tc3lcYFy7Vcy65Lly6cNxBWJaiJi3MdNm/h0iULB/jRCxuVXSbOWgyfMN4p5kEMR6kqfX37rqbvwoVLYCVd9M2E9s70z00TaomqLOZhDmU4fBYsxq0zwxwYH/Q1DSicQ2CfWbD2rFk5Wffk4OtqSFp7/0YaKXj8gsVLly5aNNKHIRObE7eithHjPwEu0oq1k+wqYm5HV2p0hrq0x3nkLnOMtbZi0UjZg8NvTaFvGposOn+7eNGicWG2pZEPYnhu8+YvQiz89EmChIi4Ao4pAA+P7DXyG7ga184PKDt7J0VBsOwaPtDdp83wqUM7WuJRcGZJ9J5DpsGZXb18ivrBnsRaSF2bfelirvfM2YuXLlm2eE4QqebJ0zSRQvL23m/RrKlwyiXL1347tps9PEw2aKszI1IabcfNWgnvX7x8Mj77bGRWraQ87sx99bhFiGRXLZoZ3t651XzZVmAcgkcvC9RdO/fzemND2XX2ca3YVO0GfklUXBF6yPRVyE3XzrIuOHE/uVwjL3lw9FR9wMrVsNYuXzDAsfbqnZeNqt+PLagWlWS/jLYZ+G3n5d8HL90e1AtfeO0sTyKveLQz19C1+4rvgpdvcO9ExBlgY9aS2oKDe+q9Z4cu3Ra8dGfXCSOsbBA/W1X0TpX76K7L4J3bwr4J5Fy9yflMN4Fb+hxy9mYhfon3YHBMqpYobJKY8q3Stg1ctS14xW7/tk1Zux/V6XXiohcFWYo2UzZ0hu+7bLdlw+P8qEJTdD+x3q3Lim0dBw3E1r3MTMK3WboRzkPnJavZ0tSy/FqddWjApKEk+zae/QdQ0YUZe3/ktlvWbcW24OW7Azqqcn95VGNcW6g2sNyHzw5etq2Nc0vXzkdUPs54UkoL9TO66aukFp1DF2/1nxyOqX6cFVvrPnstcutvV7KkcVkxqQo1VBe1qkAY0nW1USxzpjs5W6LUspLnJzF+44NWwGLfEdYT//bUTw0CqOnNwbQEbPs1cMrvg0YMp9JRJhPDi73YwO/gt2Y7coVZwbXH1hcXmySr0Lv267JkW5dlm+zJdaVZhRotJE4/V1Tu2mHND3DikA0zfLxt8HplY+z1ak1gx7k74J0B345RvTlWWdTQbEkQREV3syrRgXPWwwm6LFpqAXGqCmpNz1UUn+04amnw0h+6z+vGP3uxXKQXlUZlZgp8p6yCZRW4aKo146MQi8q6pgIJydbuw9e0dmFtg+zM5r6uAd/1u+BFG3za4ipvPRK5z+68CM7z9x3HDBHEX6pvQALSfQ6F1LLNjGVwVoMWbKRUvChKrWw9Dlbr7bt0mr+x87LvOvQPro9/LJHDFfUi4edKu9m74YKEje5uEGINHz8idBAd4zHqG7insnzjJOfkA7sS6yBBEdJX7G3sKy6fN92DH/80Lv99wC9x1a1rz7m+05YtWrZ02bLpA/0zYh4WN2nbBgfqE+OLpJCqNi9WTXVKqaiFh+tSQSVaau9o8W7WJAAA+IOARgMAAH4HmuvomTPZlQJdn4H9nelwh16Un1KK6RDixUJeQFKdh40dVR/xPOMPRHLlJD2obOPX052BdGIIbLdOvh5UHCftYU2nwG62NAwEYa0CRgxyL7sQbwzl7ObVzcsKh0ahMUQmjSqTKk3BmLCY9p18kRkaFCsnFqaRJzbA3YAcPaqzvwfV+Abbru0Auk11LZ+bER3T1K57gDXS+8QyHIO6eLFbTDhpgbaxqobWpkuwMxONgjPm3NHb1Rx26FNo+LXJBbROvfyQqTEotI1bRwctsZorhvvZcPesTZCX8cUs1jmsT2D9hdclkIpTmVpp383fDmdeZfIBsoK4QqJrt2AnOnwYR7UN6GDPa+KojOFJiB0DnBHJmGnXtQ0Jgkh2nn7E4K59PGkoCIsn4kl4JTyMMzj6haheHNl8IbZcS7EL6epnR2p1O3xAn55NMTUCiFed3X7oIH/5/bgibUNZCZto68SGr/RpbFwcXGyZyNiK7uhE1QtlH9Szuq6qQdll8rZ1q0wsGeT85kFiuVRlMOjKCnLJgX394QLApxNs/dq5NhTUcouT76N6zR3f0Rrut2JI7n7emuwqeMCg5qRUVhEsmZKkK9mMSd+M9bPDIid5eBtkXJHGAKFYXj3nLpzoxTZOKtMoDQahCuk18gvjmwZOm9OvqysJktbkiuUfjK0q3pzI9J41d6AD4o4j2HVqHyAsLWjSa9QClK3X0D7BFshEAJpLG2sNX6Kuy7mUjZs2fayvDZw5rJ2Xq04kE2t1eoOwWoD27NLBxrSghtZu1q4tPVxoiDJpVXAeFPB/UmGhjGFlTcSgIXlebC4mrFewi3FCEs2jV6B9XUmTQlFTKdAGhfZrb49oJJ5Ew/Kf7vo1skGDIdtM/HbhiCDjfhMqUVWdwN7aAmtcOwGphXmZJTy+R3iQIxqDcfLv10ackVpUI28RA5fuMXDZ3O4EWdmpTTeMYaQ+CwaLx308U5PkPvnn7YuCLIUFt5eMmvrjnbRKMVyJyKiBYc12c7ZBmg7dwZ1p4IplisaqcrrvsC7OBBQKQ6B7+HqzkHlNLdEpFMjZTFKrCXsoQqttg15fkhZjJjGv6/c3T2+ebE80H4UIrk5t+Q3cLwXGxZKsew3uohKU4Acv/DbUAQfpmmpr65ge3TytMSgUGkdtF9y2sT6rRtwcyO/zGPRFWS+U7Ty9TEskaW7du3hb0d16bV0yM8CeWnJ54qjxU48/KVZrtXqjIcIFdO5kC4+5MRY2NmixUKBqfQfey0e3av1DApEZUniroB6OCnlHD3sSxKtP11gG9B7gQkcsSZzQos+gLq50+JYourUzU6Wt40lhS1KT+0LTN8TBmBNxaV5tx/6dbbXCeoF3h/AhHZyxaBSWbGPBxsmUn466YtDx0zKzncIC7YyFobuN7969JrvKFKbHp5ffe6eid5AXC4tBYbD2Tl26tPG1ZSKrSulsB70eNip4F482uKQjk8ecKUdhLd18vZ0tP21BW4N1bWdRELH/6OUKgZbqHNLdz+4DBwCeRPRq44pMHaPaerJR9QKJuL6wUKXs5G6Dw6DQWIpPSC83a3PiVvj1mRSKNBM8w6dnX1JSZbVWb3DssWD1jD6EkvtLZk8cs/xChV6gMo9fPXv4spAhs5yfWCBwCO7kwkTaL9narb0jnVfHVxuH7AGBPa3g5oBj2tnhRHz+R2GlMRbMtu4OFPhEmq0HC1UrkOqqCzKL3bwGtbE16hitfWefelW1WIFt06ET/86Onftfi7AMz6AuHmycQasuySyneXd2sUIEi2F5dO8QUFNQa3B074BL3jV59J1SFMXSJdDb2bRs/JNg6PZhEzdeu3l0y5Kp7PqYu6d+njNp3d0isd5gqElP1TuEeTpSkJPpbgPhas6sbCpJeVYeNGyMNw3eiaMGh/TQZtdVG83ll9FIyyRchpWHGxZ5VBEsOo/FaLJEhcmlkbmUziGI8HAU587DqJZ25hNMVKZWV3Wy7OtldEARGO1C7J0RsTuNPRM6wl8Uv/nRVP/HPz4wGMTaz/jQ1HIu9Ek9Vmq1KnNsPeuhUxnwDbBM5/4jyNWJdVy1LL/Y4NLZ0oEBP7VRJAfnsBB5danSWPWUkDCG0S9CcB8+YPt6Tyt8w93Ft6aMK01JVKtbZ4KTz6kOserrT4O1Cktz6D2Y3HC4IB/RDJyDA8OG/Um/oipm1eNh/jdM/+YtJnwbE9bb0fScpoW2M67cUzSlZKmsu7q5WMKiwJAsbfy9lcJqrTqv8FwRNXgw3WiBSQ5hTn5OGFV2bYrWxt+fiCyOw7NDZjCZ+eKmpqb8AnS30Z72iJEhu3ozbKyMKsIrjX7I7NnDgoaUkOI6061/Mb/EFBKxk32wEw6+HYFKoKHVMrlBLyiKuI7162FJQ+wAzqqdUw9PolLSlCNj+ndnMpG1n/BOV4cgQTm3pX5Qfaf2XznPzoJYdjb41uThRXG5Wo3G+DSAOxKhVpZIg2HYuaGEXJlaK60qRVt1snGygsuNoTjZd/AzXqMFWo1O/z5GoqoyOnpFuEl6t2cMLqwz7Q52NM7F1Yg54hqSZYgvMkEehaa7dbHUoipL6r8Qt5TRpZ+NAxuWM5bh6uDrIaqt1bSqZA9rPw8istAPTbZ20ip5Oi1UHfuT2DnMxYkOy5bq098hmPmJNUgEgmPfXt6IJmGtg8aEO5fkVDUWJxXiHEKCXJC+IpZs6d/BVcjnKJuDyamEnMpaUkCYFwtuziiMs1cnS7EwtZwPte85UBBVyoWE9YXefbr5ayNj8nWipmKUlOFmx/5sywcAAJ8BtBoAAPC74N379A2mU2xtjI4MSK/Toto72jb36+CBOEql+GD09km0KpnB0+mDsJparRLl5tAcFR5DJBFRMlMnFIdBYkN8DAr7wUoLvV6rzX20fuqg0K4IvYdOvZFt0Bl0KqWqs7u5W/lFVE0VYo2CYL4dFm9Bt0S6/p/BoNOpdRn7Fo7tYbxf2MBJV54V6Zq7Z2aPA2xe7QfPnaS4mZBfX1VY6+7YzgpZC/Qp9BqVruDq1iF9uiGXC+05d+eNEoE5yC3KFCSsGSzGeA0MhgARPwqZgg9d+3JjN8XhVZO6w9f5+bX6g6jahMCQAZLEwpycWM8gtx79JymLy5rEPKyzQxsW9VNyNoJGoz5e3NoCOadI5m3r4+rs7GTEu1uPUH1c/Fu5VsvLyCyg2tk3x42AJI0NyCcg09MEdq5OJLMwFEKBXqrQGgyauvIybBumqOAhV5hy7tveproMG7MvtRDxmRkMjdk3vh3cr5tp/5Ct6dhOlgwIqnr7QOTh5WmUrVJSLxB1b+9BbBEGvjz9scDPxdu41A5B1JSnU8FDGHlNrlLb0ckOGZe+ozY/lieOP/vtYPPNx2/MLm2C9xt0tcoqWkdPe3NReNFbRg/uGWZMNHjdC0WAkzWkkoqltmQbGvIyNT/pJtbXhdU8A07Hqys2aHV6Ue1b5ZBQfySUCAzaZuSeNcPwWT+M7jF4zO5yDJNuDCVjxgD39/WYZl3SCLlvK8uF+uKTC4aEhYaNWfhLEaR6nlkiVbR404wmuIycPB6L41SdjU5Bsv0ZDEoxT4TMDGwNWpN1bv6QXqGDFp2yWvDTtqldLJqdXLAKwGpg3jAi4pUp9QqiOXAHjm1JoXzYYCiOThg0GkqreR9sHkbPrWq5jcHhV15IjDq/LdADcanw1RQ7dssg31gdRlfU+OVPhaFZ3m0DLSx8fV2pRoHr9XpvWyuyWQdQWDxWb1B/HDT6YwwGFUqLs2Ihns53YCRlhzbP7dEtdNoB5pwDZxeNDjAfMLbNz7RoI7V5KepOdhZmVcRgsTiMhw0DkjZx5G2Ce7oQUZC+qaGsSo2yYVBNTVmrVqmEIh3iHiuMuqzw93IyXl+SEpuk8/a20SoKK7VsTx+m0VnxZQyQTtVQdH7tWJOSdu3ac3uUQWNyvEFwTox/jSD2Crk7CoPG49EfhGJBWfRc+nDHME7dyUnwNcasePy21TSNz4Fnd1t7Yi0+4cDEQYgpOpT+oesEvsk73Tah12l0KD3GvL4IBSsG9n0jbgH8fDBnHoMnYdR6JDuyymfL+/fqN3MnffDGC0cWd3hfBizWJFm9XqWrurFjdl8kO1279hj0/ZXXPL1ZJ75cjTAoWDatxGKAB/O6hGOTBvcyXi501JJDyVV6gwFlN2rf7fX+Dy6vHgjvnn+yQq42GODEVTePLOtvqomwHosPxOm1epRVzx0PfgxvbPhxCrx3zN77b6VflCyaxHRwdHTzDNpwITH2/oEBluX77mRqdQativv0ysbBzdU8eXuUXqPTadQqffS6oabsde0+ZXtBcRM8ov8DbUCLI1FxlOaWjyWg0DqDRqlTGlDNUsLgyCh067rRwI8af0u7VjKC0aSfu97H6dGqeNK8G8O3L0Ze73wGlnOfTx+1pdEszSH3sESz6xtNIKIhjR55ZtQ3Xph7p6fduRDbc10dHm8+pIL1wVhIdPMjAK0qTJjf41JXu+fHor133fTuGvBh49Hp9FAni+buDBoPm2eRxtidQawe6tNtjdDtx4E3E0ab/t3PHdDXg2ReyQuhzYLS61Raxa2Vd/o5ItkLcXq2ca+Yp4cMKo3EQHO2MaZpxqBS5cYnTvc6j6S0vdCrW3WhwaDnS94qIJT5cQFRGWSiqeXrNPzK0h3dLxgTnwtxSY/Qw48XYyKkz2T88Q6dRiGjODu23AvrpF6TUbo9/FpX5Arne3jGn31haP11Q4wgL25p3/OhdjHHvb0PPPDtG2Q+AGOO0teMXqsRcLWwSphqEI3GWbZ4E2OCyiTBgjVvQATn7t13P0BEd3S9rra62aOIQxszD+fO4GrJYpjTw8qGMaC1GuSrMp8DjcfBTynkF1xh8G/44dkqMfaD5xeMRiWCiM2dKzQe8z53LUDB7a45bhmGCCugTquFe2tFN7YP72vqrfWY+f3FIj7c9s33M8BWxcParjnMHRqDwxgMao3egA/oO0r+IiunOM2mrVWvARPUxeU8ZZOEaRlgy/zUrQEAwBcBzQYAAPw+KDQyymnuAqAxWMPbmobmHoJaITGQPVxM0/+1WvhZDv+Fx9964+CiJWgMAVVS9cHQGoslGsprm8eoOqVCaQhxtTdv/jGQAUb7wXuuRCQaiY+LefHr+h5uTHgI9Kas+g+MuAgWrnQc2fjNNhitmiduavmNNuOQEvmLzLZBbgf3koLWHL8Ta7xdQlzs8xd7RwR81GlDYfz7z4Ku3nuVVdbGwdOC9m5iyQegMFi0z5SdT6PijdeLj37x7PC83qx3jp8/DIZIH7DyQsqbpMgjC91jNyy6XWs+YAbt5NZFnve21IlmSSO7+XSLe/QsgVuqc7Iwvqv+VzDIhLUShYOzxfvhKNxvN2CM3X40nYi1ZzS7A3Sy8uocy7Z2FJTBz87KPFA2aGsr89Cd7JxwGG5thUVgoAMFhYX67X30MsEo2pgXEQ9exGzobYPWpZ/b9nLG+SiTiG6vCsbSve3oBn5ttapD5+5G2eulgkKFta09s+XQGAVfz9mRZRyjw5nglFZAJHcfG5S0trTM8E6l1ZlxDy06ONJQGNSgzRGvjBWbEBf55NGL19vCLCia9Kg3rCFephGaLmffsJ889jwz5eTe5nAcu72nlUHEq1GS0WwiMsUDhSXgra2apxqpq98WMyzc2YLCZ/LgkI40pC9t0IkFAonGZc6Dp4lJ5wco44/+eKmy5SQhuMnBY0fzoELfVF9UXsqhWljbWCFYW1tb0Cmo5/cfFAhbeSnRvstPzyfqxDGv41v5jVpg0Cs5xQVcfHDnNo6kFhWvL3lxIMlr1bWYxJdPtw50geDxQssrt4Zh4UbEkJTwGBLZ0vKbZLIPP2qIsvPqTsdgFVefZPPN6/f0cl72i2f5ltY+7dxM8yPgZDgCkdVhxHfzQ13pmPjtg46kKFrcVovVYbytf++bp3BzRNqkuTLRaHRRA1dufgVv0Km1aCtbFgGpFwPiRjTu1mk/WuUCg9VAGq5Aat5C0JVkJdc7DLr6JDop5dhQRwLK0HptyhdAY8hYO5Yp+hekSYm4ig3xsEAp8tKz2nT0tUNWhiKa4mJBo8IjLgSDXNQgYWrsLKiorKjLmN49jYsv9crqvDeGqT076DVqUWMDXFRjYkglqyos51lYMD/p50FBGIyN68xf7hjbEUzcyxtnFnS1NR/+w8CjR0LAt8kpyUnRT1b3NOw4/7RK8KHklOaVqAYdbECNlQff3b7DkCMPUpKSIn8e53b/28Uvfu9z9saRHlpnenrAl9KoPz1bR6UwLT6FIHldlRIH4VCQPu3RafcVJ2OS3+wc04GO0X2ihmArgHKc+N2Zl3FGYSTEvXh+buGAtpTf8Vx9DsSzge6x4MbTaNPlXke/ePH9JBcWEYXBOw/8Li31TeLtPZ1VD8YcSNIa4KI5jV1yJNJUEwkJ0S8vL5kaSEWhcYQOK5PfpCTFnFzTJ333udhKvkk3P8SglfJhrVQbRYO0F6JlwPDhlgRejchgQGMtBkz9+WlzNb+OurVpaTdkMgmq/74IU/YS42NePolc35n+wRcbPgUKo1FINe+m2WpVGBINz2TDD+5mFwmk08gN+tZ1A1t/VGZTfYuGi1CXcvuK90+pM1Ne9e3hjYG+FGSA7RaCz7hVUt2q6tSCgoYGDp1lfvGjVZm/2KtvqJLgCVj4EYKxsv7m9OiYhm+S4H/106NSw+cNprea8WmoiT7M81owJKZm+rOcju5wQ/tIxsijK53X3J3Rq5V6w2C24+89fDF4DJGMbf7X2hlrAtY5NHH8wbEva0zZmxZVNGrxeCqViCZCklZufDgtFte2e9ilUmPKhm8Sq8Yfv+Lt6UhrT4Kbl9nPKhXJlTJj7jFohrXnDwkzTImTaiffi+3W38OY6GPg3hokq6ppWTeIrcR08twWNSnRdLv6yVH3Qob4tpCcsjz+lqj94vEvq2cmXe5oizPoP2/30FgcywoLq4Sp7er1mqa6jyb7sdnB1k3x8QrTTCUUBkMgIaIzmuUPQMx5RZNAZP6OIaxsOpQF04JmmiEFbxl36/UtvseoV2sgk5h0WrWAq8f9fkx0HIEBKZs/sKxX6z7+aiKMwWjUTL911SXJsLJg0FiU18TvHzebkpgXz3/9Ntyy2ZQgpqG0sV5inpEFC0OHYjtZEjFotLNPD3XO2zI2lsGmuXmFxj1+EV+QIvW0bT1RHgAA/CF+z0YDAADAhzA69Oioe/Mii4N0cwX5Fy/cdR8R6AB3CUhMbG5eqVyv16tlRZnJ9TxT+ndYBAzwyku5/7YJebhrBRWvItJq5dZhE7xSXj+uEMB9Yk1N7OV7NR1D29BNJ/xByEwHP6oqKaNYYlwT0pB2/+iJ2zUyYpuuHe0zHsdWGzu+kurIpwnFok+OirB2Pr6YgoSYwia4F6QU1WZkFjd/E5uCo2tKy+vh6wqLnr5KU8N9GhzTroMvlBGVUa+AO216fuGro8ev5nJaDrybaTtkJPvBgzScW1svWquOdUtI7l3baeqSE0sEcA9QK+c8PLXvbnxJ8zjtjyPIunM3ux7paFLbhU/wo8gNHxbWtmN3w+vbZVgSk0Zhtuts++ZRVg3G1932k2PgP4K8sSpPbtfe28I8p0MnL4uOTGKEBLpTMBimnRMjr7BcgRREkH3x5ye8vsNDO3j7uJRkZpQi8w30/OL4a691o4eH2xL0FSU51s4OBLZLD/vqlxmNsCg0Us7TEz//8jAV6Q3KxSqsLRNZ5gEJC+6euJOCGxBoA8lyk3MsXZ3ZyJtUA6+hQmXJCnZDJu+/w9anm33OqxRE5fTCqqTzD6qGrBjui8NyanLVBPgWsLhUlQknI+r6TOjrZ+caYF+WntGohjuu4uq0o7v3Psmogzu5daUZhE7u5mVXCrEYsrMzuqckFdGXHiRoBnf2gDScigZLrSWViDhmXHx76XOSOchIX12VdObXJ9iJC/tiuTUqbwtH0+es1MKIk3s3X4wXqGA5eE/ePZUq58lbVjmB5e5qUcVpRNYv6jRVbxOL5e3m7TxxG/mMPsyd/UtHulCKI6Jy5a3fnENtxn0/uWPLsFMIKmFOfMStGwjXrh7du/sJuU9YR3erli5XtVxusEQbl5IaJNVZrxKKRFxkIajp6AeQ7LzaKXOuvSyS6w1aBT8vI6vpg5WbEETvOmnD0BAi78b3S3+6YLz1hZ+WLjyZ49ald1hb09q49ziFr1wTHoxDo+6fOVbIb9ZbRWl5ga29tck3/gfBWLu6uQoKHmYii8t0anFabJY9xZ1JwUFkGkubUVQDj61kxZGJac3LzN6Bxrj4hFEzcrLFxiPKivhHT/P4MpU1hIXQiErJqtNexsUpVIoPRP5pXII7U7LeVsoRs5Z66cJdjY2PB1krri1BO1iyjXMNUEwLG7mQW9QohgdJek1D9J2nDM9+HRzZnNJMyL9zOyakFVW/uHDuDjYowBWj0Yhlikq5UqNBPuzOz7x5m+oyOsQ4c+1jUGhWxwCP2rS0WgkyllRWvNy7cXcWMgvnT6FtePvqXmYt4tkn0EM6dQlh4Vp/xh9HoaKzXmcIDJBOxknLruYbvX+ahqyIqLdGW0vtPG5iW7T8E/FlWkN38O1Iw8fmVau0Br1GnPnqCUdEwJsmnLbkbcSJZ6WwQVdyC1LL8ZPD4KaskotRDCwRyZey9tX5+xl6g0LZegRNZHRpx2xMTyvmIVNrlLyCs3tPvS7k/2kTawZj6922rbDoYVYt8r5GI0+6ffrs4xSxWlmZcOdRvvHRYe8/q7O3K9qgxuJd/LwEJellHMT7oJMU39y//WkuX9mQ8+h+BhcZHeM9unRsF8KCNJ9xGetkGTd/2v7L9dx3qxs1/MpKsm+X9iwM2r59kLYhvajaGBNLUXF/z/obaVyic0Bo28qn1zKR90I6af6jY9svxvFMCya/CJ7uw7QW1r7NVyPrtRT1UWfUkD/VuWObEZ2lLyMb5QZILSp7fUfcKCe09IbZdHDwTuXcyjA6sbXCvIjCjDK9XqxtRGNJBOSugoLkK8cM+qpPuo0RvEd1XUSuPnqkvsLsxVNWvCq8fI7SfpaVs1nDOdcPIq+V1NySV68IIyb7WOEo3h7Y+pSGGmS6skFXn3dgU0ZMZWsV16hlOgyaBjcIyKAV5MQ1FBap5cpWgrYLcPRJbrj9ig9rlYZf/vC23CPUxeojxfvTECw6dSLw31QUIc8yvYqff3FzyssMldbZc2KgJOai6RWZuu5N4Z10Cd7bLojOyUxTGN0o/PSdL3ccapKRbf2DDFHnc8rgpFpxYSa/ut4oHAvn7l0lqa/4RleyqvJp1KoVxQ1m795HsF169dCmPWoQGJVHkFdw6yVPT7VsZyPJSGwSIguQNdyM5EPfl5a2DDKl1YrUBCxRjYblZpCUxFZlPtOoFJ95GmDp7r4QJ7G6tB6uCK2oqDIp3XzkPWTPYes8pdHRF05V1ZqVQFWTUPD4ld42hA7XTwtwTHuWu4Lz/I0A6V/phAXRjTiBtS0TAxEJNIM0ORc+X81JrkqVvbMqotd3q8ob4btrBIX1fJlTQNuPv5b8AU59trE5ESUFcCdVK8y8XZXMx1Jazb1F0KqrUl4XNCE3rHr1OMs2IMjD0i24na4xNbEY0Tqdkvfk3L7bMYXGTg4CwcKhjZs84UkGB25uem3J2wQuE+tmiThhLYMG2qffzhRpmGwGs20nj4wHT9MVAe1cWj6FAQDAH+RfHrYAAIB/Ls59N0zm3764ZeN1C6IYIvfctmWQDwnu/QZMGhm35dYPm16SiQRbNsui9TR5OIFn/3nfoW9c+27TNQbc0cE5dO7ngyZ3nLh5+q3rhzdtwDMMDSTXyZs3htlB+grzOX8EPN1+2JgR5w7f3JF4E41DG8TWAxZPcWZgcSELt6ofP9i68ZktHpJBpA593VEQzsLfgXru+Klry2YNbWNjXjtHd+81d4r6xolfNjHRGIxUrWU096kc+iwYdvLk9g3PWdaebduGoHPgE0jWgyaMN5w+9PP30VR4aIvRBw9Z4Gv7yWV49kFD/K7H6b3dTNGYW0L279ZVefHEQeyIiZOHLO1/48yhH19b4LQotFXbrpO6esI9sM/19j8DGkvg3tyy8aoVDlI3yRhTN/V1Nh9phmjhxaDKDFQWlYSGqMF9PPZmWIS4WbbOGsutu5ck6vj2wkGLl7b6Js/HGMRCroiXevPXH6NMy9/0ShXOdsT06V1sifCQP6jXlPTrNzYmXiaixQZKz+krBnnBg5EOE9ZW3NyzfYstXg9hqT4Dvxnkb4OVpqakoX3GWkJEqP+CEZxrBzZFk7UQxsat87dDOtOJGBTBv2fPe79t3/CAgbX0bmdvC6XBt5PUp5bjAkY74zBoyKBurCojUpysqK1WBRI9+60dVX/t+82PGQYxjh44eNqYrvYYtLS2nt++I+PZhV8quNw6stfMNct82RBEC1k0vOLa3h0vqHoIg/PoMWVwkBMeIystqnDr4WgWE9Vv8hyHNT9tfGuDZzp7MJmm1QloEoPCL3iw55H7zjEdrQPH9sy7dHDjBoigqSd7TN68rpc7rjKi3sKqLd20tgVH7zGoe9bxBz9uisDh0Sglpcvk6S6tJtOQfEP9xYdKK1Xd2hgE2UlJQte+nnaM5lWJeA//dpaOrOTI52mzu/ua9pmhBI9b3jN+5v1C8zaCjBNz62SM6TcG6zZy9fap/dzZrVyqRPdeCwMSju7Y8pyJwtJYVk4sWkYZPED3NB9vDcNz+oIxF08f3ZrJxmAxkFJNMk81aol1z1UbsG2fnT916OCPD4x7PMdv3Nk/NNT7A5VDsAhdsnq+YNJv8Q+u3w9ZOrUrCwdJM2NzvMJnW8BD6fIHx5NtJo3ugsQm+x1oLmGzJ6vOHPl1cwTRgEbT7NqPHR7MJKIhx35LR6f9tnNjNJvt7m0ZhP4wDyg0rfe4OZxrET9ufAjBbaiWFDR3ShefHk4x5w99l0kg4bByS6u2bRq5XKVK37zI6vPQOg6e6nVh58bXVi4d/ZQCg9egADtIWlYss/S0o5gW+pCsfSeHlJ68+EuUXo9BSZluI8cNDWURIEzHnl1P3du+4Y2lvR26otKp5wJ/JkbdWK/HubhjS3796ZZYziVaDZr+TVeL1oVgunbwEt08un1r/0U/9hm0oPTIpUObYjAUnLEsyzrZ46Fyc8o/BgpLRJdf27v5Oqwqer6G1HPoVKdWU1wIbYfNG5V2asvGVCqF7US2pJARwaDQmIbMW5ueXqFhIXW9zG7FxhD4WfCRi7MVZLthU/pdv355eywKQuvIFKu2jkRSy7WOZmyItTc2bpAZIJxn2Oh+7S2xKGzAiOlJJ3ZsTLHDq0jOgWGB+qsFtU1Qy5cgGGqHQZNFsgtHftrKhpsbWuvTeUpYGyss9MlA8RDF0skTEl77ZQd34Q99zftaQXPtNnuy4tjhQ5ufECE9msJoP3IOEuxMQUJnXNgcj9xbXqF0W7EogIrBeYUOG1hz+OL+TWg0Ca1qcAr9dnx72OKJUeV3t22+ASdV8TW2PQYHuSAB8nOf7ipw/HZM+xazDrGMoJGz0FERB3/8zgJnQBSH6RTsM3ZVbx8MGm3TcdCo0iN3ft10G0NFK2utAudMCXbEkh3nL5tx68gvWza403VyPNtr8rhQqxZf/TOjSy3dMYv3rkl5z+48I9h/5Kjky0diXuqxWJXIomvI9MksChEzcFOI9ELcptlsNA3DZKIoLuR3i7JhyJ4dVx2k3bgUvf4YFdKKCY5ew7whyLXtvAlp++e+cmFjxO7YsKn4tNtSzufi2VHdx+1DY2/mn5mbp0ZC/qvqbFkzJwR2CaE2aziGyknbOAuP58ucBoRM7EJBY0kdRvrVnso6trIGWeon1LjOCOnpgYdazqDE2/WaY5OwN37rczqEMzDsMCwnSXmtXheIsQhkkn/KOXWaOHu8/9pfS69feL3hCgMtktt1D149xBaD/gMxPb8MhtluRMhAccKx9Y1MrAGFQXv2aN+rExFHdh23X/ngeNLGWRQKpG60JI+YbE+waTdqXsqZS7GJZ+HHgRRj7bN4hTUdwgQs6jb2t/gdC4R2WC0epdSZPzLt2H+7oPxQyqbZBDpBXW/Dnr7b04UEfbwq3IhNn186is9kbZpdQIf1naTqNtEGR7LrP0HSuCPjx+hCNMGg5RH6bHT1tGzx3odsP3B01fYTibB+47AonQfezVle36D/dBgqNM29V+deJfFnN3PwEFpjISG0/LZrM1adglbNq8l6kb15dqkNYkPUHI2+35CQdT0cWFCrhkiy8Zw0XXd+d9K2e1QIq0fZO4+fa2uLvFvxnLy7YdcP0esvom07WLi2Q9WZ74O30JT9tplD0Rl0PELfTa4ecFm+vPAcguy6d99Wk3pu7iuIprS2JzlhtVYfBT5Fow36pnu/bbwgR9eT3advnhZojcGxBywRSk4f2R3HxulQaLZ38KTuPmQsZPYgUhxGTZ/07Pyvu7a+oBkwWILVwLHjPC2QdfFYZjtnB14pis2kYSBW0CCvHXdoE9oaQ9jXxez5TT5m+yB30zUAAMDvgpLLkD6FXCpksG2x2N/vGgIAgP84vIZKEo35bgnMO16/jl2/YbN5A4ICAvyP/HrQvPEROp1erdGz2b+33OZfQq8Wcblyuo3du/daWqW4oZaLPLOJFi72zOagCBphVR1Po4UHMEwWU6XTsxmsDwImQFppfaWpG0u0tLemk5AhuUbOr683viKk27hbUmFJGNRyjkjJYDGRL4sb9FIBT46iWDDJGBW/vB5ycGMj1kon51RzsDauFsgkbK24nsOTI28wsTi2gzOrOacqbmmNsXeEZ9nZssg4yKATcSp4aqqtrSWlOb6BEbWgso6v1aEhZc7D81m0gYum9oEHk3qtrKGyAe7OEln2bEMDB23vaoxerxbV1PJUegOEJZCsbe2NklHxymoxDu7MFkO8vEurj1f02rJhqOXHYzElv7RWgCexbGzZeANSFqlOD6GxTEtbNg2ZWq+TNNQqqY5WVKSbppM2VDYSHNyRm+sVTbVivI0VHY+GdOomrgBFY7EpeHh/Y3mdqf9OsnC0M0YsbolBr+E3NKBo1izk+jphfZWCaGvLMs1hV/HK63AObnS8Xs6rh4WvZ9i7ULVCkYZuCQ/64AQ6QUONjmZvSXk/aNYoRI2NTcoWb71xVLatJRNvGqDrtfymBoEEUROylYsdEqnaiEpYVsszwKIjUq2trREV0Erqq3lUB1djXFqdlFPFkcKiwDGtbNimuOmwwCWN1Y3Ia2si24Gtr2tEO7jQDRyOCMeyYJFgJTMoRE0SLYHNon8QIlbBUlAAAAkESURBVO29yhFpdlaWZLgw/JebZh3q/ctVP2KTTKGBGPYeSFRaIzqZ8eYGDJ5kZWNHQfxyOnFDpYaOfIbenEbJK61FPlNJYFix0YIGg7W7BUkjFzY28pRkaze4vlCQUtzEMcb1h+h27lZw/9WgkvBEWqIFg2peb6JX8xs4QgUynQaDpdk6WX8YhUNTenzGd/rlR+YHkfl1VSI0w96KTXo3u0wLDyi4chXOytmOrBXW1Ynh7FrQkIApBr1WwKkUyM0KrxHVVTe1HI6hiJaODs1L+Fqik3IrG8WmemGRDUIR2tLZimhQ8Dliqo2tMfaQTlRfJaM4GL/gqTdWkw7OPZlM0KKItmzGR3HZ4NamaqqrMc1pQjw2LvbGaMIwan5FrUBnsHR0ZzS3FyXcfoQQiW5pbUnHoiRRW0dlDLy3IpSKbqnwH6NX8es5sLpaUN/ZGo2gqo6v0SJOKQs7K4Z5uohOxq1ogI0BnmXLMjRyUXZu7A/W9Rp0Uj63SWj63inD0cOSALdCDqdJqoANCwbDZLN0MhXe0oKBljdWyckuNsZA/mpRRa2c7fRewU3o1NKGao4SIuDKL8/cZNgfv74DStnYKCWxmdR3ZlEjq2ngqtQ6CIVi2r7TMRWvtAbWMCyZRsdoVAQLGzqx/vWhXc/Zq1cNRYv5Gp2BauNq09KJYEKv5NU1ilQahj2skgY5n8cVGJXQXBakFVXVq6ycLEiIomhgldWQLC1ha4AyKMVwsfFMJuJcMyh41TzIxt6CgNZLG6s4EqM8CFRbayvKh1UAW6mqRpkewpEs6ESpCm1txYCTKIScOp5p1RgJVlE6DqWHpSHUsC0YRIyaV9FIdHA2GhL49EoewcFoVPWyplqOSG1AGcTliVFphvELpjm1+LyEOPG3CRslW29OthapICys79Y0IiJGvVHHJIiOES2d2OqaBp2Voy1RXduggG32u/Vdejm/iiPU6Q0oDM7KztEYrQ65u4LqYm2UpFpYXaOgu9gxMAYNbNf4UiUVrhGUsE6Is7U31q1WCpeVaLbw5ucFPMylMKytzIuIdMK6Cp6ptdGsXa2opriKWllTPVeETIFCoRCFNzY+nbSxkiMxTmohsG2tmUZbI+NVyAgO1u/cNu9QiSrqeOZQbjiKjY0lrELGA5BWIeBw+aY5Z2xHD+PTCQF+VNYIEI8DiWll/bFVVPIFtZxWcYXI9nR7BkYPP3rrVMZVhGgLNwaruYUoeYLaRsiA13Ffv76jCNo805lB1Ip4Sj2ZzEK0ViepFXOMT1qqNd2KjcGg9BqJtLLGqDossjNJWcvB2XoQURKpyEC2YmKNjv+WGLRKGadcY7ZVlhRPq2Yj9fZ5t/6KDXG9fRARYqzdaDSiqbukVwmlnEadsfngbL2oSCXoFI1laqIrg26SoU7JrVDABgiudqoF/HDXoukMKzpsJRWNRSo1g2Jrg8djtOIaifHhgrF0pjGQTyjqtXK5UExg2nz86RU1v1Cusaeb2n4rNIraGi3TiUZpNgQ6uaSmRqvRQWgM3sKZ3GyI9CqBuNq0apFFdrNBPkAJF55bpxAbmwzFng4rIfILEau4okZngNBkKkqvRTEcqDRYTwwaMVfeyDP6k5oFpZFK6pU4BzbyGRH4ak31GhybaiqLSiSprjMmphBcnMjG1yBaSa2sSYzEecBgSY5exA81TiOvrVEpkJdoaII1lqzQGmg0Nt0gq5MqGDRrY59EJRDWygjOjkjnRyMV19fr1FoITcPR8QY0mcJCnoMfoZCUVDT3F95nBtJIxHUqghNscMznaEQVMp7CAPcCSJZkO6vm555WVlushjWEak0lq6UyMt2OUHN9R1qxfddRfYgEQ4uy6BScEg3Zg07RK7hiiM4gGruaOlmTTGYgW1oZm4P5aiiGInvJdPGiuKHdW01olfPKBRALo+DJ4C6M+TluRCdvrIaNoh5CYeiWdpZ0c2+tRkF1MkoGsSR8tcGAIpBZ1jYss8k06EWcajXR2oJJgvtt4vpKEc7GwRKJa6YSVNbqkV6EMR0A8E9Er9dLpS1fP3wJoVAIHFgAwH+fr9+B9c9CK3l5fHsi0ezA+vcQXF8/Qz/+0sROyBcGAV8L2b8O2YI/fnfe74Y6+a+i12RfHHKFeXXXcItPDQX+xym81OcY9treidYfeWn+FuSd6LuLdvzSJE8Iqro0YVHSsEMHp7r9O0XJub7uun7ipkkBn4ul97dGXZu++8er9lOWTe/iiNPJn/+6Pdti9IJpwS3ntZocWDsiVgZ+PJkI8BdSkTRrenH7H6Yu74VCCQt+WZWDHTVk3uB3Ycv/ehAHlnJL9vABVuYdAIAZZSXiwHLru3QG44MXCF9E+GrDo++bOtw52YENSdOPPlnH8b2zyc/4Ag0AAPz/82cdWF915x0AAAD+C6BQBAqDSkZe0P87lN6YOWzIxIiAXyYB79VXhrCRZ9mr7Vf/8Wo0rsOMw+0uHY9uDsj2D6Lmxp761StH/U29VzC+8371P7doAMLczJG79010/TeLIpDUWDvb/U96r2DwDp3mTrBPOjh72KABA4dOiOD3mDW9lfcKBo0nW1hScR+96QH8xbiG7NthFbvy2oA2V/uH5KoC+0wb8P/ovYLBESxtif/uAxnwPwkKQ6IRaWRjlMI/AbP3rtDpb3Inwird5uH6Et/Ty32B9woA+PsAZmABAP99wAwsAAAAAAAAAAAAAAD8owAzsAAAAAAAAAAAAAAAAAAAAP9TAAcWAAAAAAAAAAAAAAAAAADgqwY4sAAAAAAAAAAAAAAAAAAAAF81wIEFAAAAAAAAAAAAAAAAAAD4qgEOLAAAAAAAAAAAAAAAAAAAwFcNcGABAAAAAAAAAAAAAAAAAAC+aoADCwAAAAAAAAAAAAAAAAAA8FUDHFgAAAAAAAAAAAAAAAAAAICvGuDAAgAAAAAAAAAAAAAAAAAAfNUABxYAAAAAAAAAAAAAAAAAAOCrBjiwAAAAAAAAAAAAAAAAAAAAXzXAgQUAAAAAAAAAAAAAAAAAAPiqAQ4sAAAAAAAAAAAAAAAAAADAVw1wYAEAAAAAAAAAAAAAAAAAAL5iIOj/AAblkTM5SRY2AAAAAElFTkSuQmCC">
            <a:extLst>
              <a:ext uri="{FF2B5EF4-FFF2-40B4-BE49-F238E27FC236}">
                <a16:creationId xmlns:a16="http://schemas.microsoft.com/office/drawing/2014/main" id="{2B851B74-1A3C-40B5-B9EB-F9D2AF8EFB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kAAAAHlCAIAAAAiGKcjAAAAAXNSR0IArs4c6QAAAARnQU1BAACxjwv8YQUAAAAJcEhZcwAADsQAAA7EAZUrDhsAAP+lSURBVHhe7J0FYBzH1fj3mFFHku7EjJZtmZkZwk2atmn7lfvv9xVSStMmTZM00KQNNWmgAQcMMTMILMuymBnudKRj5oX/7N1Jlm3ZluykTdr95aws787MmzfvvZ2ZJWEYBhF82YjAcDAUJsqOgICAgICAgICAgICAgABAo1KZDDqJRIqvE9wSCIqgKAbD4A8KViMRhE6jk8kQg079t+ctEcD68hEKR0LhcHyFgICAgICAgICAgICAgICAiGHdBhiGoShitZiGtWoeXxAMWFwOA4IyQgiTyckRCNh56VIWkwZylkIm/7symAhgfckIR+BQmOh7RUBAQEBAQEBAQEBAQEBwNXQajcmgx1duFeBxk0hXR0smttxmgAxBkPA0uqSAe1GpVDp9xmkJhUL+QEAkFMbXpwOG2WzW06ePBV0mCo+RkiwI+zp8Lgd4zISkHK58qVSSr5AIfWG0orpr3dJsAY/9b4lhEQGsLxMIggZCIRTFO/IREBAQEBAQEBAQEBAQEPwHg0Uhk8nx9WlAgiAmg0GjUePrXzxGR0ddLheCIGD5xgEZOp2emZnJZDLj69PD5/N7vB6FXB5fvxngGWw2c+WxPd2DQ+Ggd+GCVJEo4AmaOQzJ6EhfamohT6Icc2UabQKbzdXea12zKG3HhlkcNuNf39ON8oc//CG+OD28Xt97H3zc2tael5tDo9HiWz8HRtSa7p4+kVDIuO3o6bW43e5zldWf7P30kz2fHj56or2ji0Qmp6iUYFckEqk6X5OiUs2oklwPIApHjp1obmkrKsy//dINR8JwVMoJCAgICAgICAgICAgICP6z0ekNOp0uISFhRu45gqIM+i0GK4ALHw6HA4FAJBIBC4BQKAT+gtWJBXAYhUKJHX8LaDQacKnY1QAwDINrgr8TxFZjf8ViMYPBiJ85PcCJ4LJcLje+fkNAekOh4Kkzhwb7WsgUuj+Epit5JCxotdloNI5e51UkptDI/o5B174TGp3BlJWhxCCMRSclykQknPh1bo3Wto6/vvya3e7ISE+bTnxpZgGsYDB47MSpmtq6eeVzMjPSb6fMbg6GGYxjHo9HIODfQq+56wEE8fTZyjfe/Ofg0DCEkRIVchKZ5HS6GpqajGOmRLl8974Dff2DixYuoFBuN4AFsuvTA4dPnj7bPzAEKl5hQT79VmsRAO9nGIFvHKC9FnAWOGWGwTjUOlJx+PCgJDOT+9kHD29ExO/1h1EanTpeCyI+jx8m0WiUq6sF7LdbPDCTSf+3jb69dUx7f/CDI8x589P45C/Es7vPPLrznku531mSFN8wDZCgz+vHVW4IhvDiIZHQkN/jD+JbQmGYRKdfXWQY0PcIRKZMpBlDQ0G/PxC9CEJm0C4rk4jf4wtErwNRqNSrMgkGO0PYJBkZB4mE/IEIGT/h88lWNOIHjwXRrknaVNj6Dx46PcxJzRAyplfKSNAfCMJkOm06VRUNBcDBEI06vO+Nw07FLBU/vuNm9H/y+lEXLzNFMq2KDUrZF0IpZDTg9weDeImMly+Fdrkgr0/IO1R3eM+5Zi0sSZPxppWyOJrDb+275EkpTWPHN0xB/543T4SSShKn1S5PCwyBA8EwGah+LOz1I9RrhewmTJQLBQkHKj/dradIEiW8CcnG4LDfH4KoVFBh4ptuzmWBH+uo3Xu6U5SVKpxUWeIg/q6LR86O0FMTxQwqUJsBFNSE6QjqNICD/spDhzyMJLloZq/+bp+eQ2/u74hkFyhnZrLNiLCj/typlqAoVcKdbnl7+g7uPTeakJXBn6mETIV34PC+w21oboGchqERnw+oUbyWRTAggKDOAM3qB5qBRptc43CpwHURlYSEgeaIkGk31Hv2S+++U+XPLFGx4htiBMeGjx04a09MTuIwSaC2ByIk6rWN7WX8o90HTzbRVckiBj75xW2CIRGgWECNi2mVCDKFuv9cQIIeL2h4IgiJTB3XYygc8QcjwKaNZSOuCoC6jz5b+MrmaaLti2BRNQgOB05O0B/EyFdoxRm1FwQEBAQE1wd4shcv1tU3NM0qLb2F3jPUW4pX+HHTN2iz2QJRgCtNpVJRFHW73T7QVEf3wjBwRZm33OXFYrGAC4bDYZFIlJqa6nA4Ym5+LBoEdoErgy1gFSxIJJKZ9sCaaQCroaHu7NmzIQwiMXjAv0uWU+CIC7R3KDAYvDSFIi0cdkVQBVuQw2bSxAIGl8XEyGyFhMdiUmdg2E7F62++o9Xp7Q5H2axSHu/mDzyDHHc6XXv3H6ysrtm2eeOyJYs+1+5XAFCWxYUF4Uikb2DQ7fHESvQ2cbncu/fuP19zYfnyJT//v//3x8ce+cXPfvLH3z/y61/+bNOG9V3dvU8/9wKoHrG+fLcJkPWDh49Vna/JzMgom1XS1t656+PdVpstvnvmIECQZzJ4EBw8PKKuqKw6feZcX1//Z5IoQMjQ0dRtwmPOUdyDjY2DzvjK7eJtPrp73wVtML4Krt7x6QcHm4yXN0ygP/3UN/6w2xD6UvZH+8KN2p1h5XJpBy4dP3amsake/Lp0oQgulobGs5XRLdXH9u+t6hp1x46NYxvqrK6o6Bl1xdchzG8bOH++5nwdOKVi9/6aQYMntsOlG6w6ery6sam2uvrE+cYhB643L+PpPfTRwZpRf3x1Evahjv0Hzo0CZz++4TMmbO4+fOBY49iE7N8Q8BAzew5b3YlDu2uM6HTOCtsaKk6d7jTB0zr6lgn1n9l3qHrAqu8/unf/0dpLl2IlfqHm9IWG5h6d72Z3tzYdrTRJt93/1Z1zk1i33IMb9miHR3ReePpJ9RhGutX2W8gav0ldWdvp8MHB4eo9J7pC8c3Tx91Wc3JvpSaCRG9+9ROg1oGWg0fqtMHITJ5Nd+aTTw402ONrNzxzfOfI0V376genqCNR3CM9fUZvfOXLwExy61/GdR4KDvo1ap03AMfXp0n8aqhD13nhYqyWHd9zvEltCUOQo/HcsT3VOiQmVHG0pz78+FAj3vKaui7t3l9lBJbmDblpJoaMtfsOV6pvtTGHfYYhzZhv2g1y2KNvr2+oqa2ri2qVukv1Z883js28yl1BxKkeHAaKKb46Ne6RplNHKprqa6pP1XYaYpURhfU9LZUNfb6oRYGhyFhv24ULF/Fnqzn+4cFatckXPRcKmtT1sbav5tyRyoYecxhvPCO+7vPHTnTo/ZOT7xs+fXDP0d7rtEewRzcyovPMQK0REBAQ/NficDgGBoeAV9vd3RPfNG0i8BXN5/QJh8N2u93j8bhcLrBgNpu9Xi94EqvVCra43W6wDJz9Gfnm1wJO5/P5aWlpEokkOzubQsH7BIhEolhfM7AXrH4mMZCbEgx6KyoOe7wBlMx1+hEYD5+hKIZEYNRmdpNpFDqNFY5gNDozTZWcnCgLBUMojAWDaEunNhK5XX+8fO7s5KTEooJ8DucGr64vM90Altlsef/Dj6uqL2xct3bF8qUs1pUv8j4fxGJRdlZGMBjs7esHghLfeqsAIWjr6Gjr6Ny0Yd32LZtSVMpYRJZCIctl0o3r14iEAo/HC8MzND2nAoaRA3j06kJxUeGDD9z39QfvX7VyWXNL275PDzkct2IhAtlFkJnVELVGc+LkKX8gSKZQzlVUg5of33F7+PrOHKwYmrAzLXUH99cb4yu3iaWv18HJn581IbnG9kGnMKcsdQpRlsz+yi8eXJ5wbU8Egs8Zn7qjoqIlULBg3aoVa8BvXiaLjpcCN6N8bXTL2jXz+bramg5T/Pjh1jNnzp2sqGnXxX0AAJDm/tZOUkL+avyUlWuTLZUX20xAqgK6xgsNzswl4FJrVy1IChtrm0dg+LLkm3vVdm7mgmxOfH0SvMT0xYtnyaLfxfgciOhHLSF+blni5zSWnp8/d+HyooTpvMHw21yWILs0U/xZdbGZGu9QhxFSFuby8BVO1sKF0cJasWb10vIM2lDjxVMNuuhx18VocjFYPP5t9uIMWTsbmzptoek335a+5opm/czjHpgvFKQLBTQGzTg8RhIpZt7IsTOK5i4tkU/djQTxGyw2VkZWEn1GIiqZvWLFolghTBfF/FVL85Ku12nJ3FR1vu/W36QQ3Iiwz93a3Glz31okhsQRKhcsj9ayVasyg611PZb4nusjSs1btrhEfNtNIU1csHRBqeJW+zNG7H31LQOO6X4e2VhfcVEXSZizaGms1VizavmSshzRbb4VDZpa6xq7nTeMCpm6znaS5q4Gemy+zK/p0AZQDAoFNN2j3qz8XF400A6apyBKLVi4NKruVs5mampbBqMvWGytNTWDwvl427d6ZR7FUHepy3m9OD4zcfaiZfNV16nsIdtM1RoBAQHBfy0azajT5RKLRafPnpupnw48aPT2+nCQosRXxlcBseXYxluGwWCoVCoWiwWeUyQSJScnk6OAK8fiVv+a6BXAYhl1OkYDXrtJN+o0acN+GxmLoFiEQqMGwyiHzw4EXD6fJ+CPREIIjCAoiRKKwH633aAx2qwTHRRuEdCqfvuhr+/YtoXPm5bFO60AlsVi/eDDT1pb23du3wJ8GDb7XxG9AoDCSxCLszIzgsFQZ1eP2xPvo3FrhMPhxqaWvJyc0pJiKvUKLzQUCv/zvV1G41h8/fYAVevd93dVVp3Py82+c8c2hVwm4PO3btqwZNGC5ta2Dz76xOe73rvxGzGjEC8Q96GhEaVSuWrl8pXLlxUW5ff09N1mkPhzxt/ZpkaUc0r547rA03dpCM5cUDylRc1RzV5VnsUhOuf/qwkMDww4EmYtylFeVS7CxLjDz5BkZQnJAU+8j4dldKjXzlm1aVuuILYBB0HVI2aKQpnMxCsiL2VBLsup15sCXo16NCKeXSAHzjeFLc5WJsCageEJufVrWkcCqrmFgqkaDKYgISM9mfs5xTQ95mGDP7VMxcEH9XweMOUpaZmJ7JsLNBoeM6oheUoCl/W5Sr+mqcMiLCpPvib+ROcmp5YuSqPp2jrV8U3/EaARr8NCYdHpNI/BERYoZPHtM4AuSVRlJvOm7EsecHl0DnKhSsSc2bAzrjIrK0M2oyF0/NScDJng8+0iTfA5QGIKpIJYUTNoEArB0fk1bgxLLM/KSOLc9owHFLYiIy2J9y+ZNGC4sqI/KJ83PzuBy4xVBjKFmiCTsj//F1JOjTkgSMsArReDzWFCPi/uGvRfaIAkmekJ4w9DpanyChL5LDxPGdLCNB4w6J1BCDKCtoxdMD/a9jH4BZkKzDLQ4biOWUXjq9IzU0XEOzYCAgKC2yIUDvf2DyiVyYsWLbDZ7F3d3fEd0wVDbi8GBNqJqwAOdWwhfsStAq6AIIjNZotEIiQSKRAI2O322JhEAIcTf1t/+2Gy6TBm6BfyWUlytphPSlXysjJEZDLJ5/b4nGY0YkNDZqOmzefxQCQqX8AOhQNYJCzgMOikCBXz93XNtFCuhk6jpaenikTCaSb25nNguT2eT/Z82trWMWtWyexZpV6vF2TutYCMZjJvfRZ6UHIejzcYDF31C4XC4MrgqnaH02a1icXiW54Pyx8I7N67f8nihbk52ZOfE0jP8ZNnRrU6gYCfIBaDn1KZVFpaDO4bP2ImgIS8/e4HlxoaJZKE/3no61KpJHYv8NgpKpVxzNTW3jE0PDxv7twZzSAGqkh4GrbsBKA+dHV1y2TStNQUKpUaCoY0Gk1+Xu70bor5neqRUSwh3P76Pz8+cuLcpRZdammpMNC9629vftpm8dkGLlTWOeyDBw8frRnyBYydlZVNQa40laN977l9oaySkQ8fe3VfxZmzFTbBnIIkJp4B1q5333nno/0nwcb6Fk/B4jRN7blD5zWKvBRezPL2ai41G4Rz5+YK428snb2tl8zc5UuyeWQSZKn/xc/+7/Gn/vb22+8cPUNbflep49ij335Tt2hZIR8PKDjPPPn7n/zq8Vfffmf3PnjZA3PwUIm77g93vupbnlvxs83P1YWL08N//+br7hWFdb/Y+ESFI3/WXLnxw7V3/+8bb7wFrtkFJc8pyGJP1bcmYh3426Pf/8Vj+K3/+W539h3rUpgQ5Gl68oHXnEuWGv624sFfvwN26VNWLkwXUUhw36l3d53WiZ3HH/zur197/a1Pq9uTZ61IE02+tK/76GlnwZrc/ifXf+MxcO55l2xRcSaHHs2HkO7jx3/9s0eefv3td/YMJJA6dlXrE4oKFMAZNRz62cZvPgGOf/ticNHSIvHwG3f+b3XpxkWSmKNqP/XLr/yGsuzu9Csj14Zzz/3gJ7/8y8vvvP/RbuHyr+aNf0rVfPTh9Q89Dq52wSdMsjbXclZ/Z4mkbe9rrxwzFpRkc/GHQfVNn/76nZqsvAIJZ3T/W0dHYGm20NnUpueVzc0T0a9f1d29zV0hRVmRCu86x1dmz8pL5rLo+sEB4CIpRHiYC+mvrbWwcouyRLHaTCFrOvtpCbKAaWQokriiMDE6lwiJFbF0DRvR5ILM6DxCXnV/ow4qn58tolEgn6X27JHDFfUNTS1NLWOS2dlwf+vhs+3c1GQBPnVReLjz/IED5y42tTQ0GURzcsT4+YNHD1TpRKLhw7vPdBg5jEhT5YVRvkB9dO+pNg1DmCr3tLx/4MyFS83gmj3miCwxecKdc47pOwyRufkZPCYVjQRbT+7eX9EADmto6g+mFqbG4066k7sOna5rbGjqMHv97mCYpczJEjJ8o1XHGg0mdffZs9V1jS3ddkE+z3Pm6MFTF5rA6aG0whT8dEvN4ePnDYKiNH7QaTlz5iKDYjt37FxlXVNTxwDET0uK5xSEhoMD7T3slOw0GcgUe3eTlp4gHaw5eLIGv1rg8sNAg2c+2X22vh5PCzyeFltXk46flp8ioY9U7d/TARVwuj/4OJpL3fbEPBWfOqEfdBcre2mla2cpKBGXeUBtE+VnJTEnCp3C47h7uwb8ojnZeM6aKj89duL8pfqm1mELkpSVxHJ17N19sssW8jrHOrp1bLk8gTd29K2DZxvxvG0YDmanypl0iqf96L42l1SZzI3Wj6Ches/pQU5ihojp6m8ZDopzU1m6QwcqR51e23BPc0uriZSRkzgx/t/W3Wxg8TjtVUfO1OJpj6QXqWBj1ekjF4bsEY+hpbV9yAQnJUXOH6lS8/iao3uPX2xp6LPK5Aq0+/R7x2rA0w45IXlyIocK9R9//5PKln6txaQZaW/p1nvCrtGu9gEjR6yS8I0nPgDFCm7R0mcjKRQKDp6Tg3vfOFCJC8AIhTJy6GgLnF6oZLmaKs5UDtJyU4UkDNb09lAU6cr4HFio09YzYOPl5qRy6SQMHdj7j4NV+Okto9TMXBk+UZpD3XPs8OHKS/hGPZ3WWdFKkygTuIbj7x1s9quKVCyvWTs4FkovyJhiDiwsYtENmVB5jlLMoA7uf+ekg5OuSgAPOnrs3YOn6/GH73cxkKFLR8912EKwebijacAO0iLgeKs/+eRoLV4unSZapjKBcc1cZSgc0QwMsnlY8/nKMzUNjS0dLlp6Bh5kju7tO/7ap+fB6Q1NPU5JerqAHvSOHjlcSxMqxDz8GF/HkQ/rjKLENCFedI6KT/aNkNLTpw7JjRweF5JOEzUzWeIZbh1FZEXXzoFl7vr08Hm9KCMdn4UqMtJ28dC5PnGmkk+jkkKelsqzg2R+opALKsjpXR+drMOztGGUVJolo1BIUMh6qaKiG6VpK44er211UxIZgTEfT5kpBWKImpsOvXuqjyGTS3ihCxM5M0bJUEqYEzkTtvX1mWjpeYHK9/dVgYsPIslJCi4L7T325vEmu9sx0Nfd2KznzMr2VO5vNtoH2+pOV4La0eIQlbLtLYcPHD/f0NLQ68kojlbWsL2/TwvLigrltAnDxF5/6uwIVrB6iYod1PaP2CjJpRlCYArFd4PmsWkYlhUUp7DG2i8cqBxIyI5VXl9nXcXhY9V1uFY0oGhfLdCniTJWWN/aaeelpw4c//BkLXhgLaskU0Yhw17H0LCRk5WZzGFG8No3wFFkRDU0NFa9572Tl0DauywRW3PlqWHG3FxJxGUZ0LkUWVDtrqNnG5obeowCsTyBH6zZu+dkm8njsvZ3tHXbeXkpwht2DlVXn+zhL9xeKr/2IFPV/mOtaFak7v19dWo6X4G3F/aGXbtO1jS2NHSMMuWgXPC4ktfZtgfU4WgNatCzynPFY8Oth45dNHj8tsHOlrZuPzM9Tcpwtp398FjVxYaW5p5RpihVJqAxfJp6NZxbmsqCYNDa2FlpebSWylbK3A1loP2OPwWJRMYFJQ5q62+10DKyM9w9zd0ubvmcDF60nCgk12DfiE9UWiiGx9SDDnZylkIYa8ZxvIPHDhzvhHLzZFSSz3zhzOEjsdaqzURXYtX7KzTjas0IpecmBepPnzp6tvZSU0tz1wBFXvgZTu1HQEBA8OXCYrGeOn2mvqHxwsW6ysrqc2cr1ZrRpUsWzSufe7GuvqW5tR5o09a2zs7u/oEBvd6gUimv6phyFRQy5RamwQpGCYfDWHQuaQaDweVyYRgGG4E3HXOowUYejzc953oKLBZLKBQC15RIJCAJgUBgdHQUbI/NdeX1eoE7T4oCHuDzngOro+2sxWwGN6JQMRaLIhAKnU6Xx2kJ+LwYRGHSWCQKBaOVchMWuT0BJODPVinoWDDgs8NBB4UcyS0siF/oljAaxz49cAjkhkIum04E5iYBLFBm7e2dh48eR1HUbLbUXWq4cPHSlL9zldUrli2Z6fT4McDFQbs+qtUax8am+plcbjd4ElDAETgik0pBQcbPnAl2u6O6pnZ++dzk5CsmqwZXy83JWrJoAagbsd+s0hLKrc7HtnvvfpAb4FGXLQU1bc7kRwViB4S+b2DQYBwb1eoWzi+P75gGGC6F0+0zCfJz774Dbe3tao22tbW9rq6+o7NLpze43K601JRpRADxAFbVobP94oXff+jezetXcXoOXDKyskrL5ixeMpvW2Yqs/s2v7p9VWLZ0ybJM8/mupK8++b/bc1USakBfd35APVKj3PboQ3esXCBzn9z/8ShvcZHYc+bIUTR/23cevGPD2pVK2yAjNzOg0xo8lKz81GgAC9N1dHQGFFvKkmmxeBY6VlvbTSlcPVdOJwWMr7+0i7n6xy/+8eHvfvuhomAXu6QY7j72ab9oy9pZfFLwwgfP7XeXPvnXp3/y/W/lmn7zwkf0eesLuWHN8feaekY71/3p/Z9smiuh6E9+0NTR17jsiV0/27ZQzg2ef6d3x9+e/uX/fPuBdQUX/rlbrywtTeZfY1CjRoOWo9jym8d/+u1vPjTP9+enXsGW3TWLF9Ke3tXY1vOC8FsVL/z8oXvmMN99+redyTuWp9EtvQ2Vnx5pTv/GK4//7LvffCATrv3roaHi0hIp8JLj4AGslvaG5rxffvjUj765Y3bLgZf26FPXzk6mRVwH3nisNmHrX57704++89Bizz9+9WpXzvzl5cWJrqM/3/lCxq6qV//vm/eWYGRZViLXXvf2ycD6O5dJY+Xp7z304YWsHQ9kXZ7PG9Fc2vPEHvP//PHFR/7v+3cX2X//9DuqBZtSuEjLi9u+88G8dype/ek371P27PrL/m5XztbvL5UZ2i62WHgL5+fzGHihuLQdp7rdC8tnS7negXY9VZ6eyXS1DDgVhVjjJ6fOt7RcahkmCcUSIYeC93RFQkDRRyIDlafaQulbNubGOmQBV4BKIaMIrBm4HMBCTb3dLkFRSUpsdCgJYjuG25EEFc07ZqenT7hqJMg11G+ipRVk8SngcdpbO/3J5XOUfCoWGak/3css2rFl7ZLyMr5VQ8vKoFl0fVq3KjdDxKA6+k+f6qCs2rR5zZK5IlvdufNGWXGmIGLt7tYbhkaTNj6wfV6OlOnq7dXpBkdlG+7fOT9fLoQ7WozJa1ZvWFA+uyDT23upDxHiHg/ICSQ40tvsEWfnpEiBfxKODI/aEzfuWLNwTpnY3lp7USudnSPwDB07VGtXLP/6zmXzijK82u4+XVCcU5AlZIQdA3V1I7ScedvWL18kstY0NHUa4eJFazauXCC2tdTWaSWzckRk33DXoJWmmpUhQALegbbaej1rxc5NqxfMzSINV/a5pIkqQbR/QMDb2ThIzi8pEuO61t5RNzDqCZUt27xh+Vz8YWo1CWW5YsjTePJojVW288HtK0qyMW193RgjLUnMpNonAlj2oY7eMb3Okbjt/k2L5yhD6u6qelNyUUa0DmC25kt1DumGlekcEmmqABZEYofVTcM+Tnphguv8yapR9tyv7lw5b1aBq71yMMhOTs0rLS1l61vckvKv3LVCyWO5mup02Xfcv3Z2eaHCr2m7oOcVp4siY92dLnZmuooXrRywa6hdDasys8SsWAArb35hSkG2yGFwSZbvvHfVvNykyS23rf1CnzZIXbR645qlc0XWposNRll5WWlekcQ7OkIt+f7964tyktkRe1/vQF+bPnnL/XfOy4BM7RcaOjug/G/fs7YsP9PUXGNmJyQl8OXZJbMLcyG3K2/Rhk2ltAGD+I6Hti8pzpHyrOc+rTbIVnzzjmXlhekMCsrmi5n22nd3NQnL77h/84LypFDVxQGHF0osKk1hB3WDQ2OwtDhTfFUAC0MiA7UN1JS8HKWAgg7se72SMe/uB/DToTFIlpZACzoHT5zpyFy2ftOqRfPmCPoOnTeSOOnp6RKep6dhICDOLUllTzuAZe24pGGnFKRKrKc/qTQlr/n2nUvL8/BO6aqieYvm8XUt2rQN37x7SYaA4zu/51A7c9EPvrK6vFAOR+jyBP61nxHAA1jtFxt05Lnr161bMr+UbahoHeEmZkvYSNexXfu6SQvu/srWRWW5bE9D1bk+Sn6RjOEc7rLwZckJfCoJ1bZc6jCjSYmJciETNTVVtYeyF80aD39NgMHWtt27622yhd+9bw0QEgSmSRP47usFsDgkc9+A2ikuzRSSoaB2uH9keCyUlJ8lpId8rrZeY2Z6tsjX9N6uC+G0VQ/duaJ8TpK/u+FYgymlOJOHeTVD6uGeUdHKO+9aNjtDguk1GjyAJaIHu4582IEtXbmuRIXV7j3cypj/w/vBwySiME0i5l8O7eEBrOHBjg76wm/ct6YoAbJeuqhOyE4VJ+UVpiXa7cFl6zatWVYsI5OsfQ0XhsIFi1dtXLlIZGmva+g0Ydxl67etXiixNjbU6dlluRLyVQEsFB6sPnK0N1h4xz1LpKCgA9r+ESsmyU5mI/iXiGLY+9s1SDSA5TaM9BlDGQUZAjKmaT1Tp0/YtGXDikVzZnNHDtfoaeKkzBQFGw9gjRoMpqJ1X9m0NJts7Kq+ZE0ryWD6LgewEFD7RsLKzOwEJtx19IOTeumWb965ek4eVd/RqrEG2SkL8qV4AGugq6UtMufrd2ycUygMD9X0BFWqlLzSWYUKt84rW3/n9qV5CTQKKWKq/XD3uUstbU2Xf51qH0WhkLHUjacHQhnzZqXEWogr8A62Dxg1/dCcr963Ml8hZkaGzr91vE+67Ov3ry2RU+0Xaga4aSlAkZnb2kWL7ty0tKw8kzRUf7ErlL6gJKMokzOmcSWuv+feZWVpUpqutfpYs3vOfTs3z5+touuqm8YSEhMFHK+6o8vMzksOqVt1SHERq/lEPWfxHQVsvPGKINFPLMQfBgeNBNsu1AUlBWU5Uq+mdwBOXp4nj8+Xz4xoOtRhUHASZIoAVsjS3aMOS8FedPjS6X526Q7QHIHWyqLhlZQvzBE7Dc6E5TvuWTUvP5Hc11Lb7lTduX3tkvmzC9g2BzPtlsdyEhAQEHzZodGoQ8MjDQ1NZpNZKpFkZGYAx7y4qJDP50skCQIhn8Fg6vV6rVbndrtXrVwpk0riZ14HCoV8mwEsi8Wi1WrBTYEphSDI6OioyWQKBAJyufx2AlhmsxmGYSqVKpVK8e4moZDVagVbgCMP7guuD64M7v6vCWC1NZ9xOBzgVgIBh86kMhgCClPscAYRlEWhCVGYHSGTgigwHFw8sh94ZW7nWCjoQkJ+FonicbrK5s+Bbik+E+O1N95qaGzW6vSlxUXTeeCrTdWrAFmWnpYKhAbkoEwmXb929eaN66f87di2ZabZOgG4S4pKCW6UlpZy7S81RSUQ8MExLBYzOTFxckhoRpApFCAQQCzi61cCLjuZ+NYZAq7PYrEy0tOil5jqItErZ2ak83gccHBs27TA8GBifPlmgCNrL9a5XG5QDUbUavAzGse8Xm9NzUWPd7qT97JT5uxYWshn4pPJZa5YAJuNdic+k1w8XfgSDr4G/lzOMZ906Q8Wp+K7eCU7vj5X3HLsjAVFwigVgRHwZGB7xrYtEoiRt3DNN+5dkRjzxCIOrdUlzUqljHcACerGTGFRcSb+UQMEhkN0UjgMx04v/Or9ithBUUJufXOXZe22VYkCYP2TSr79dIrnXPNAbLqlVu6Gn88X4A8TXW1nb3x4Cd45Eaxyl/78wSKSrfH0meoeA59k02pdCAJ5RxtPjdNtDWMQWZlVtmQBr/3S+dOnT+sUa8XhHlN8NjadfOfHX83Cr8abdf+fHsg59frBsWgRudNWf3dNDpdBIVGZc1d/rSygbxgeA9eajLXk639cL8NPTpj1q//Z5th/rMET8dm6Bk2C+zevlrHwPSkbH/3hqnh/KrdFg5WywzaYROKU71iYyLt5XcNCvubG5uyVW0uUQlCK7OJvP5ATaGjo82pP/v38osc++W4GfhP2nId+9tVM6Y3eXOBkbPvGAxvmJvm8IThsaTnjm/v1B7/zzfu3zpN0VF1oNwVA4sIBW9OFmoqqGjUlc2mZ3Geb7mwocYCQwNGJiCdEKU444MPzLmJ3WVzU7FQmEBlQFQJBhI5hoEqDNOSuX5MaOzaOp71pLLUgP0mC9wnNXr9MCo8N9cTmnvNT01ctSACbo2tQgJq2YlFCzB9hFS9fWEDzjw4NDxvGUB4rYA/A0dlUImH/mBlRSgWxmcgZzJxF81I8htGBoWFUmkBHXRYbrBvWOziF2xfgfcdITH5hYXHy5TFcJJYsfVZaIgeIc9bCQj5ZKJUrU3C5zJqbyULMOkP8uMtQxfNXzknmMsExzIw5woDV43bFJMjZOUSVyCXjYUoShZ5ZND8X7+cIrl3AR80jw5GQQT3spM5ZNU8GnobBS8vIp+p6DEG8mK4AkS/dNhfXrSTZ0jVFMlhd2x2duwe29+nd/Iw8yXg2XR/UajKbQpIl5cl0GplCp2fPy7MPjbldeF9osHv8HySas3FzDnDzhgf0AQaNEXKZpzn7S/wRJi40CTKdXVA6O00aLeXFhdyIWacFEhQ/ASe6BEwXSdnKxRIyiclLTE6lYZzFyzOANUNn0ZNTOWZjMOwwDw4N9w+pLf6Q02EZ6DO6SIh9cERnAQ1zKAyTOeywB1yNJcrLzpSy/W0XB/1JyzfPjqqSpLKtJYlXfCBuKpCAZsRDl0pkuEz4vUGMwWSFQ/jps1dls4HHbO9opqXlZ6dKgIwAjbtua/4U07zNlGAwhFDjD8+VF2WnillxXY3fBP9/MBDC+DyaHRQXK7m8NIXDuo4RRuGWzC9LT+AB6aZmLVCRPE6bNWRobjZzy+/cEcsJQcHidfkJ5qZKPYkuU/GtOm8ohEGh0e4xKFnGtHpBqiFjtzYoTM289qOZsLOxfsCrWPStTTn4tVhJc0tSudd7GBxpfgo/ZOg1YBjs8dk9JLmYYjfgH3sJ+ocCzAQ2j9x+aSicsforK6PNMUmxYn1ZEjpS0x6biCBEVc5bKKGDHdFVUMmdo/VH3+ugzV+6rgSfdTEQCKECPj2aM4lzSlJ5Vw9vo8pmb12fCS5Az0xPFFMdXUbQwI1nb/z/YImamJWTlpgAijVnCaj6SCLe0RHsTSnP5iFm9bVVP6jvbjJCZZu3LcWjV3FClu6q87h2Hf/12CbNDBgDhl09/YHikjx5tCmkZK9dlzPZBKSmzllfhL/+482dlcwI6LrjsxReTdjQ2Ghglu5ckwKOBe3GivIM/qTmhiIo3bwij0olUZgKRRbPrx8LB3EtjNc7/BdLN02+6MFvfv07V/y+eueSQvFNX5+BHBCVRTMWV0T1XSZ65vJN2UDuaKk5aSqeq7HHB0wn1fy16Qy7enh4wMZX8CGvHf+wTPSc6I9EQv2WIYNVXr4oDx8ZQElILk0hm/ucrrBwzj0by7CRmop2a8asdH9Tk0E6L586cO7EiTNVlXuPXBg0TMzwANuN2taT+1rJBXPnF0wRbYsS9Fye23FKMBS0VhgdQ6lYvLVKiT5llGi+YSgSgukMxE/GBYids7xUHt9NQEBA8F8InU5fv3b12jWr+Dy+x+MtKSpcvmypSCQCu0qKi9atWS2XyzAUy8/P+8H3vpOVmR4760ZMy968zFUeN1DdfD4/HA6Pjo52dHQMDg4aDIZQKAQeaTp9hW5KLFwFiIWuwO2CweDk6BX4e9UjfR4gSBjB8E9Yu33Bgf6hC7WX6i81O9w0V1Dg9XM9HobDSrMbR2yGC/rRczDcHQp5x8YsXodXazRa7bfy6aTJyGVSFoslSRBP8yOBN893iSThjh1b83JzPG4PKKdNG9bu3L7l2t/G9Wtu+buEoGySkxIz0tMy09Ov+qWnpnI4HFCobDYrLydHLMbF99bgsFngN2YygavFN11JJBJpaGzu7Oq+XpDrpoD82bxxHciNG8diQV49eP99MxP6K4JEN2dKQcc3Tlu+JGIBhx03Wyk8Hgn/avR0xjDyMpSXvRN2Ahfy2EJMfmlZlrXt/L7d+3bvqb1m+mDMbTGZg4K8ZE78DTfiH9aaaSmZSho+nJDCTlizNH/0+Pt//uOf/vTEyaus7qCjs7fVcO6T159+Auz90zN/+aQtEnH6Yh8uTC3MnDygLqXocvck24XXXn7q8X82GJxOp9sfhm12H4p3IvI5na7Yzx8B2YWO9Zx75fG3Kjs0NqfL5fYHEI07ELtCeknO5ZTyZWmkQXMsRpKtEvPYcTudyqDT2ajDH7lqptfygqT4W1wIYgn4ZKrL6sX8o83D/iQRP16PSBQKVxzvLZi8+mf/T3XpkT888adX93WPeadTjJGwc6Srtbtq34tP4Tnz5NPPn26FAzavoa16QJmRzZsQJ648g0yagTBy85aVKXGPna7KykjmBbr7PcCjYLBli9esA/K/qlBo775w5nz3jb9WACPh0HhFxCCvN0JhUJkg5aHApBniQuEQSmODR8Vgi0kXECQpORzwpCBnVPm5ZNtA1bmqs5WtwImNHx/D2zfqRCyj/dWV1WfxX78LQsOhmEjQxUmTRYIuTpzICO9gW1PFuQut5kAwEAxHgCwEsOiXE0LGHjtdkigVxGp1xNF3vuJC64jeHQgGQzCKBQMev9VpowkkExWfwaBSLw/HI7F4bAY7Vqw8AYtEozNuoitZPCktOj8Y0CokDosU8iPRbz16h5rUSHJ66kR0A6gRXgI+ig+HxwdeVsjrMdlc3mDQ1ol3jAU5UN894vWHvKC1jx83jkiROCEFHDxaFnThAW63XqcLCefmCG+kcvAoDF0oY3jcBk/A29NYH73X+cYOgxc4tMjVKtTcXV9RWXmp147nLYxgAY/7thtjMoXCEY6PieXxGRgW9sUr55XQE5K4UZeRwqQxqCwm9ypxRyKgIH0Bgx9mUMiuHrWdKxaCsgUygDFlxeX55N7a05VVVZfa8I/3BbRqR0SouBxF5/IYQDvHV66Dsb01LExXSaJqgZuxcFmes+HsmcrqS4O26HfPfAM6H4fNn/hcBem2577HYSlmzc8ndZ8/XVFd3dhlnmLqRXHxwoVyQ8XJiuqqxj679/oNH50lYkSHTuJtEZdLhYNwaExr9VH4qknRqESFgBSyG/x0SUIS1WNyh0OegU4rN68og2cbswcClkGDX5B6+TMdl/HaLO6INH0GL6hkeWki2DpoRj0+q48qK81O9A93GzHMrTazhHwOpNM4wqLESb2tuYoEFtkxFmtAaAIZl3y5qw1s7W083QfNXbFybkasbuE5owA5c666qqHX6rk2ZxgJynFNwqAzKHDAO5VAkyh8Djs+OB1UfTKZzrjJuwfQygQhjop/RUyUmVi2cd1aoF3Hf7Nkl9VLHNQ7YAkzmONTZkTLaXLHNaYocXwXh8WCgv7rBF6sGgso1uTLapLFZkwqFToviUeJrdOoFBoGe9GbfY70KthM5pVq/ipEivH4jdti9gQhr7qi6jyuyS92j7nDATeohJi6qbqirtNg9QJ9EkEgNDDeLI8T8AQcDr9P13a+GteBVfWtRm/Q60fAs5KS50TzcFmid7TLn7xycaq+qYlbuHrzxrXr03wVdf3Rt3zB0f62s6cujiUVrV61MH1CZEOT3gEG/CEUZQknNyhTQKJQU/KzIUt/ZbS1AiIa3zEBmZ6UnSdyj9RUgwOqO28+cT8BAQHBfzhMJnPVyuV33rkdtGW79346MjIS3wFBtRcvVZ+/UFJSfM/ddygm2osbMm3LIk7MFJlskDAYjIKCgtTU1EAg4Ha7pVJpaWkp+HvLfXcmEwqFhoeHe3t7R0dHYzeNefGT//4LYDA4+PAXEtnuAF6w02Y2D/b2h0MhDLTyKIyREOAVM+gsCo3qDwb9ASeVDkciWCAStnlc8NUmyYzZuX3LQ1974J47dwqFk6ZMvj43d1tBVqqUyV974D6VSnnqzLlPDxwGGR3f9zkDysxitQ0NDwP3ujA/TyK53HHiFqDT6YUFBU3NrVbr1F9gGjOZd+/dPzqqux1ZoUWJr1wH4NrOdKwlSPbtpP3fiVDOoTCUBYvvv2fT0iV5rP7T77+5f9L36IDdDdvNekSskHDiU6hGgE9sDaWnJsQHs1DZBQt2Pvrwd+69e5V48IXf/PTNoUm2KpnOkchVyzZs27Yd/+2866u/f/SR9fGpnmSCK7oxSAXj0wMZK996pTU4b+fdD3z17nvu2TY/VRErD0H28nvuAVvw39xEBho2H9/9caB47UNfuee+e+6+a0t5QvSwqSlSjQcSroIv4dJvNseuDLh+SMAboAroU/WGYqgW3PvdR3/33c0p9pZnfvh6k80HSVKy4zunhkSiMyWSkqXrYjmzfefOHz366Ne3FAi5ItLUwVMKL4HLGQ8ITAmLTafSKJc/5sFksqhUOpMejQ7EYcrT5maJ/PbRqRzmcQQccsjnvSwGJoefQmcKeUwa6jY5xiugz+4LwXSxAMgIbNKZExKl8R4iJDIvuWDViiVzy9Ii+o5T+051T/7AA5NFp9IVabmFebFf6cZtWxfkxzoY0670H8HDR2sXBDlGhpq6DYLcuSvLC0uK81IU/AltrO4Z5khU4zMMuxqqGiyUpHmz58wuLizJTsCH1eEjxmc2Nfet4expH6MmZyRNEQGYBJlGoZBZ4uzsnFgOlJYv2Lp9VX507pgbwwZ5DQX1xjFMmpnEu8E0Z5B70OBgJhamMsk0GlOoyMqJZXXenLkLd26YJ41Od3QZU0dl44BHVrxsaVlJcWGGjB+r2WQ+Z2Z68HOCn1xUWJDHw9jylJJiJZ8mKZhfUFpckJkspkKs5IzCtVvXLc7LoY91nK1ptVh9EQyjjwf3p4e2rcctyciNjZQE0p9ZNHvtxpWFQpq68ezReiOCBgIwiUqJfs7zs4StzCpau239wuwMSNt6pqbzmhAVPTEzd9mmLasKVNhY2+GqDo9/BjMt0mkUoGXiK1dAEvC5rIil327r6LEIc4tVQjkt6Imouwa9gvziqUwTCoVKoc2sVeQp5JzQYKvGP6ZjiMVJxWlS2D7kcA5q/QkSBZdJp90oKk+hXSHdFF5qshDy9bf3jX/tmK7IyFkKcqYohWzpOFLV7vLNIGduB3FG0eY1c0Tx8PUMwIIBlEIBlmV8/VYJRWCISrtNkxy2Nu3f8+lHV/wOnGjsd4JclGaqOIhxSB8/9BpoLGa8QaFSqGSaMCWrYFyTr9mwaesCBXn0QlW3RZY/a+5s4MIUqnhTFDSFTKbSOUlpGfmxc4tKV2/YsDxDcrnYXdrmoWB+eb6KYzG6mWK5gALR5GI27HMG0Yiht67iklY1f+GyWSXpwvg5XDaT7LGNTbwGdLjcCJ0rmLIKTIJM5isLV69cMndWaljXcfLT0z1Xf46IIpSkLVm7cllpUXJQe+HMsTbNDdpOAgICgv8KgDddWlK8eOECn88fnBR58Hq9XC53wYJ5YpFomq7xrXnQE9GA2OnAeUdRlBx1oMAW8AwcDifWSSp61C0CLgUu6/P5PB6P3++P3YsdhclkMqLE3o5/3pEsvhAfGISgaDgUotLpfJ6IhFEhBMFQGMVQBIajXa0BGEQm6UZHHTZNAAk4IiEnjFC4N3mXc1P4fP688jmpqSk37gM0wU09GhyQHrlc9oPvfitFpaw6X3OusjoykwnFbxm3x9PXP0AikQvy80DC4ltvFTqdPn/eHCAc+w8e8QeuflEfDAbf//BjDMKysjJuGoH6txCT6S889rb+ifiga6TThikS8bAOmSGSJ6amFm74v63S0X7zuJcAgMOREY07I0kmiJuWqMOtdtKTlSLhZREmM+Xp2YXFi7718qPpXcdHJ/XtobGTKTISRagqniA3I+HyhFNTE3aM2RgJuUVpAnCgw9DgGpvy+58YFnY6fQkZKQlcBng4e2PlpK8stFc1WuOLkLezvg3JSpdFU9DUa3SMvw/2WsdskEchvHr8yfHaQfxdcBRdR10oU55CJ7Oz5yRbe8escTUNhy0DHYOxZQCZk1RcXH7f9+8qZDuGzWGMxqDCndZxU9jeWNUeX4xDobKkjEQySZAVzxdAXpKUK1WlkTvrGyc6e3r6L7aEoj2NSMCDHrE6A+Gol4uGxzTDxivfBlMUMgkb1fXa41rUZrf5MZ706i+Fu50BMpl5g6+VkuV5QszrsTri64P9dhpfJOenKcWMkKnDFhsdE9SYnUG+qoBODkeGRlzsZEUSXgwxSFSuIEGhSF9911yORTtmj2/Gocq4DBRDyAqFPP6TSwWcm1TqSCAUQsgiqZgPUhOO+Ky2WJctyH6pzcJRZiePlyDsdoeA1yJk4/OE2Qei3eFIdDaT4x7TA/0eO8jm8Hl9n3mgX1PTZlXMWpBwE91O4rFZjIDXIxaBlI9nQgL32ibBNDw00RpqdSaEKZJRI06nbiySmyVkXOf77zjG1mOtOlHp4mQahcEQRPxBIV94ObclAvpV32oMeT1hEkssE+OztTsNDm9MxCAKCQ6FwuP5ZB0Yi+f5vwO7wUVjCVlep5vCSbziA48UXoI0MTGxaP4yjt/kp8sSebSxwcsVc0RtvXEfFHt9k5aRVZoxuU8VVSSVpxWXz1WyLWMmDBNlSWlOt2VCL6LD6vG6cZtQ+AnSJGVyyZxymtcUDE3RcLNEMoUybXZhHtNrtsQGzU4PcQKHEjT1TnofNDxiwdiJWUKILBYm8EiOgd5+qyi3gMXmMFlhe9PomF+SXRx/T3ElwBCkY6Yhx0zsM3G+khc0j3boPQkiGZMpkXD8I11drhA3IVEAmgQhhzI2dLmYIOeI3oPKM9Liq1dAYvBztnxlDl3TfOxU+0TwAM+Z5NRZhfkcv9kaiUz/yW4HGosrkQgZMx+VQBZn8VCf1xEXHJCTGu3U7+puTIoqgRIy9000EG6d0TvjtFPFJRu2bNxxxW/9ipIMPlAAVMXqOQrncG2HOX7wdeHxuXTMZaPI5RN6TC4TMEhBpw+lC0SCqI7SDIxdPZoSwGDS2HTYQeZLZBPnSkXsicG+4cGRficnIzoqlseiB+M9dKMAm6S/05BWNntWjpI7qSdcQrqMT7b0jMuUbtQapMqK5FPJ81XEW6uMNXfPZZu1pinqNpkNGkC5PHf1XaU0k8V+W1/cJiAgIPjPgEwmO5xOGpUqFAqrqmve/+Ajh8OZmpISCYfBL37QzQDu88SQl1sANKYAcJG+vj6j0UihUFgsltls7ujoABsB8eNuFXDx2F9wqeit8FUmkxkbVxgLk8XGFcZiZ58fMnkGMD8RBEaQCIPKECWISRRKIByEERiLwKGgD6QVPAmKoR6vy2EBJWOBSDCZxKBR2LNKS28zK4LBUN2lhtFRbSwHbsoM8oLH4/3vj7+fnJx88PCx+sZmBLncD+PzwOfztbS2g+zIzc7i83m3LyKA3JzsxYsWdHR1P/3MX+obmtxudzAUCgQCTc2tTzz13PCweu6cshSVMn707QHKP3QN0cGJMzUFcUDyqbf9nezPBLFCgVlaNZZgBEZASsRpCqinWQ0co2gIBKA5/XHbGD7v3fCRTw7p2HduLka99t6WS0YXPhce0t/Zz5IJucHO6mN/f/e0PgxHIv3WCF8A6knsfATxaUwchYDHiW+AHcbGSxUjDq/X6wv31NXy5sonBTNZvJTyHPKHew72GZzgCJfV1nLgyORoxpSIU4q5ffVVGrfX62g8U9lVp5myVMjkBCXda2jrNoFLG079+ZlLkyxlrP7Pfz6pAzu8vXv/9EKF5OEHZ8VKCGt4/4MLvVaX1+OwnN3zd6eiJC9ZQoZ6nl2w+OsfDEUPgdAjv/lbI54ka+eJ5/Z0LNyxJpFO5SWUl2Sq//npkRErftmhoy/u7Ys/V88rf2twg6f1OTTDAxGOQkwlSRaWJjtOvH/KCA41nn3mzxfjh2qP3btt9ZOXPCQmp3R+Uf0ne2p79B5wjNve1/JpkxUiZW365ZKBZ7Y/247fxHZh13sX7M5ouihJabkK9d5/nB+wu722sYFTBw+Z4xcd2PPa24cu6iCyYtW8NEhdfc4QDIfd7QPDVmraUjmDbK/99NQAPoAb0H9mT48vY+la5fWrLIUqL8+idw0O6Z3ghL5PK0xJhUuyeSRyakGBFOs+UT0WDrs0I/3a8JzV+UwaJdI3GBZIJOJ4FcDgyFBD7ZALnBvBRjRmqkBwRa8O6eJiYW9X24DBG32gcMfJc8b4ruvC4bBZiLN7DKiEsM3Z1zEUCyZgpo6RAE+VKpyofQmJfJLHpsWHIluaz/TEPqJOz05NkkZ6PqnWBkDGeGxDQ73WzzoYgwwOamBFfu4NAktxuBnKFClSu69Ghz9NOGzqu9g75r22rcdM1Sf68APsPYcujETks1ZIMbfP6iKL5RzuleEuDInOBAkw9bfvOdVEKdp5ZwmHDJETpYkpDN2h2hGPL4RfSWfoHhq5uv+AkC+iB0c7QamGx/o1IwZrLH5FleZyXNo+7Ygb31F7NjZ25yo4PB4TMfaa8EHMSLCv+dTrH11wTpGYy4iEPIppsDMciumoaeIKIlJlktfo8jOF0onOO96hiroRtxdkY8gb1gcxLo0uXzpbRR+r2nvRjGeHpr5W573RF5oxR8ewg5dWKJnIUPul/RVGcGoEsRqcIQ5PDJHIyYuKfP3d3QMGP37R3uMXrzNB0Yzw9J2pVXv9oFyCrpApQuJR8XczCQk8yDQyHI7AKKY9drwrEAQ5GzSD1pDKE0/6+NpNIaUtXpFG6vn0k1hOWFoqqkbJRRuWy0DmkcQpEkHYqHcpcvMpEEkgSBDSTXq3PCd36huQpEvnpJF1p989Z8Cv5VLXNo94/De2MUiKwhSeV2fDBGIZBwhZQQrfo9ZEBEnJ+LBgwaKVBQnWC/880Y9fMDx68kSPW7FkW+713m1QGMz8O+/MDahbaxoHfYj2+ImuQADPGYvHE6DwRBQqqf/Yy29+0HDttFWToNEoXMQz4nX5QPHGt80M33Drx//cdULjn+HAPHBrxZwMSmNLl9biAwkOdp9ovKXBaJSM0iIJ0rnvaFShu5rqB62BeFz+BpATpCSPw2F2h2OTc5FpwMS/CiadGg0HkWiFWzep4IsVZ/r1cRXtcWrOnLlovEpnkuRlWXJk+Nj+rqgeAw9T26L3hzCpmAt7rLpo43G2QQeP5zRPwKeHdV24nkE4YpVSaqqsbPd4cMXks7Z39prxDmA4QYezTx2enSvn469EpDlyumGwxx2213Za+Ko8ATJoQcQKmYIEx5UeXllRjCSeVZ7KNpw7gouUsadp1Ju2fFHSeLAeReDYoTh45YpthrBIeLDh4nCstRrWWGgCPmitcLWGRtVaKBL29fd0qKOtFYwNjzoZE59OJyAgIPgvZ2hoGDjUFRWVh48ca2lt+/NzLxiNRq/P63RO2fFgCoCWJ0+vU89V0Gg0oI2ZTCadTtdqtWNjYyiKFhQUlJeXg+1gS2NjYyy0FD/hNohdBPydWAB3n4hnxRYAsWXw9/MgMSmLy05gMOm5udlcDtPlNNLo1FAYAi4+hkbIFIxEAT466g9E/AEkFPZ7vSYS5CfR6Nm5xfPnzo5f5VZ5b9dHr7/5zjvvf2i1Tevd202+QngVoAizMzP0BiMciYDk0W740crbxDhmCgaCmelpUqkkVpy3D5lMzs7KZDIZBoPx4qX6YydOX6itO3z0RH1DE4PJWLxo/vYtm4CZFT/6VvF6fVXnLwBBv9TQVF1TO/nX1d0D9i5ZsuimX0y4FiCyQG7iKzcEHFldXXPtTF4MBmPJ4oXTsY0iIbc3wEpKTWRFu60gEY/dSVZmpvCZFEiaItD3XGjp8dHFSTIhL00B9ffUtQzAbJGC52+5aF7y3c3WQwcrWtsG3fKdP/xKaQIdQ0JDbbUVF5qA6mnRcXZ886tZfNTvdgUgTlqGxNt0ycDKLM6TxoaPwAFbU9toUlaxUhAfT4Ih/vqTu9/7YD8+s3qz7OHXfl7ChcJ2zSisXDInk0NnZpfMEY5c/PDD3cdOnaq4cEm+8VulEhqEuDX9/vSVc5WxF/6Id3TAm7JsTgobNzcZSWWLEho+ee/QiRO1SNLS9XOSmEkFc7IkMft6AhKFpszL6Tv77u4Dp04Zix59ahOkCeQuXion6yv22O784Pv2Pz729qlTdcNZP37h56uVXBKEWgZavKqlC6D6N9/be/x0dUC+7X9/eGcyLlMBfauaNnflkgymbUhX8MNHCy89+dz7J87VWxY/9OtvLc9gkoFdz8rJKzA1Hduz9xBIa3jJbzaKht0Js+YWyCPGfS+/duTkyVMVTdB9v/rGkjQxhcTOmJ3bvf9DPF/0uY88uQUa8eQsW5VEsfeq7Rnla0qkjISMwlkS3f5dHx48eurU2fM2ycYts6VUiJmxYktucP+b7584dapDuumhrSkBl2z+5qIEqjC1VB6sP37gyNFTda3Q5u/eI6QxZxVmC1kR65ifl5iqkrJJAtUsWaitsb1/UO2hpaxdWiri0iC2wD3Y1NQ71D841G+lFmzYuTR5IuKDg2Gox+niyZLFvGg/FBKZL0miuYbbunr7B22cwvWbZ8fGLjKUuel021B798DImD9t4fwShYgacV6qaWdllefLxofOYZhD19fW1YffzsYo2bRltpAEB7zuMDkpNYlLo7Dk6VKypaOzpw8cMDgEpS8uBvKFBu3OMC85JSnWHw4JOlxhTlJKEgf3qelCmYTm1w/09A4Mm1ycvNnJNEiQKnLX1A0Ly5YWxsUTR5Kh8oz09fYN9Zs5y1amwB6SNDVLLpPkyWgm/WBP/0D/qC1RmZnApXETU5K5NDTkckV4yYmS2PBHn80EiZKV+IgVIO4esxOTpWbJOBGXzUvmJ2UlclAk4vYGZYkKbnTSeAyF3S6PQCrQdvZY5bPXZEyeBzBoMwVFqZm4/x5bBcWUnK4UC1NyUllubWdXP55FY3B6lirqqwVsppBYlSrj0xwjXQO02TuTDWebe/tH7fSUhXctz6SQUENvk5ubmp0mZYwXIBryO/1O87B6IJqZWi99wfI1CzP58Yg6g5+eKg4aB9t78XtpnWFVWp6UgycuYDdFeEmpyWIqQ5YvxUY1A30Dg1ayJE8ppdDZqRmJfAZXJCbregbwK9ska1Ylh/zMZGUSjxFymH10WWqmnImPa6RGrKaR3oEhFzlRwgz5EU5GipROC9lM4YTU9IS4wg5ax4IiVZpCSGMlciNWi6ZvaMyFSJN4fleIk6hK4uBjPOGAzx0mxYQE1NaA1wUzpCkyHo0CybOLkngQIyG5OFtx+W0BEjRr+tp78KQZHLTZ8+elSugkcfpceaR3MJq3PtnmbFKHNpxSVpTMQLwuD8qSpSfxyBAK3Hm2PJnr7r04AJUsm6WY6HkU8Wj7uzoHBvsHDYi0dNOCFAaNTGdKpCJ4uLMvKrFQyY50R783KQtIEWw3+Ziy9Aw5I+L3eGCaMi2Re838R6CU/HhaZNG0BKxjoJTT5NzI2EhvG14uw2Yfd9782ckioNBZKYLQgEbTr/dJErgh4xAof3CAKcRfvmiWVDDF0DEMBZXXyZMni7h45cUgzOOwMaVKuZAjzSzKouEVDWTFqIs5d9vqOeJ4T1o+Ax5zh5ILy9NEIDMZDMTnDtGT8zKSr+6NGofETy7NZFkGu/GcUTvYKqBteBGHKchKzEgFCn0q2ALUaaFJs/NTRaCqsPmYyxRkq3LzEvHJy0mspOLZMkdXV/sgyGoTJXXRPcvTKUDDYxGPy0cTJyUJGLi+x2Cvx0cRypMELCpXlSGDh/t1LgaHbte19eE5MxbgLFk4Sy5iAoE2+OnK1AwJ41pNEmRK09NEVAqTSqaEtD0DQK2xc5RMlw3lJyYm4F+iBBUC1FZQLrLo5x1gj9UJCdKykjmx02WgGuEiigZ9Dj8sVKYmc2OjkmGPw4txFJlJnEnvkENAKliK9HQZI+xzexBGSloih0YTSpPovtGOXnD3oWFy0bpktxZNyEqVs1Cv2QHJMtPHW1mvxQGLVDlJzKDLGxaqkiVMOhZ22f3MJGUyn8FMyU+nOEb7e3ARZeUXCp0GGz19Xq4YqAJXAJOrFDwa/mxYGJweEaYoJQywLmQEdL3DQ6Nebqqch+fzDSCRRBn5iRxPV0t7T1SrDI/ahMrMrGSW1+alSdNSRfE4J1ORXibH+rrb+/H6osES8/E56kExcV0xhQNnri3nu8NsRUaqlAZxJbSg2TTcNzQaZqoKC3IS6Y7etp6+gaH+YRNTAfIUlxOAb7TNLcrMzoh+VAGCeIlp3uGmlm4tnLRg+wIFCfObNGM63VBM4+E/jYnGkSTwGQmZxdLQYFv7YL/eIytbvChViI+GxlCf22Y2GNRD8eM1tqBAJAz7QqAlShWSJrdWpZs2l+FjEtliWsRmHu4dGHSQFGJU3xZvrezSWeuX5N3uWAwCAgKC/wBcLvexE6dCoVAwGFowv3zunNlen6+tvQOsKpXJaakp0+mURKFQ6Lc0sgpBEC6Xi799YeIfSkpMTMzOzs7PzxcIBBKJRCqVAoeaTqcLhfiHbOLnzBCTyQTuMtElaOI6VCoVbIzFsCZmdo99hXBG95rRVwhpNKbL6bHbjDAcSlXySbAHjYR5HAqKhBngxiwGgkERGIlEYK8fODZun9fFFzDoNPayxXOzM6dVFjeg6nyN2WwBWTpv7hzuNCIVeHe1+OL0AMfb7HYyiSwS3XqBTQeQ6UBAuVzO53EXkEfq0VGjcczn8wPhEwj4mRnpqSmqaQ68vDGgph06cszvn3I6YTwIuHnTej5vxgYKyPlAMARPo+MbOLKpqcXlnjROLwrIzNKSYiCE8fXPHHvTa89Xlf74fxcppi3ElpZdR3qz1905Lzk+vkZXt/e8VbV2w3zJ5xgdvW3clx69Z8+st568Y/yxx4l0H33ryKDsa9+5Q3G7gVAI9hvfeeEZxqpffHVh0m1phS855qb9h7q5G+5dq7wqsz93QpqaYwdHpA8+uOTWPx7xGeEcvHi41lK6Y1MJPgjnM2Do7O5jroIf3VE0Wb3Czv4jJzszF28qVn5uWuI/Dmv9wY/amTu/vX6Kvrsh68WTp/sEy7++LGlG7ZhfU/FpM2nZ2hUp07I6CAiuBkORntN7NAlzV8zNuq22KKg5uvesM/eeB8oJWSQgICAg+NfR1Nyyd9/+oqLC+fPmpqWmUqlUn9/f0dFVX98gEol2bN/Cm4Y3zWExb827B940giAoivcdicUiwN/Y6kSwBmy5ndBBb2+v1+uFYTgWjQFXm1gAgIWJHl4g7Xl5edMMRU3g8/k9Xo9CPq2p7sGt7TZzxdm9F2oOzSmRIH5s1/662SUZFCbHH+AIRexQIBSLGZnMVp3eRCajhXnKtevvWbJ8J4fDjT3nLaPV6RubW1JVyqLCAjr95v7ejANY/0kAuYxEYAqFDMTiNvP9KkLh8MRsOFcBBJ0xwxncJwhHYHDlL26R3UIAy2/Tu1ChLNZjA8drMfipggTRxIYvJJ9PAAv2e3qbLsrmr5NFr9r+zjffaF/0k8e/ns27lVcH/zH4bUYnwpHJPqPIzQxAXBarB+Iqpf/+AR0ht93mhxLkoskfBLsdpgxgYWGnyYHwxQnxTyYSTIW7q6aVu2hZKq7lfCNtJ853Uuas31w4VS8hJGCzunDh5d5EJfrNHSPu5MKs6HcgXJ2Hj7ZSc1evKkuc6Ac3CX3VgWbLla2ANG/l8vzPoNeGu+fC2T7blQMvxfN3LlHFlz8DMCQydOlsq2nyIFBqUl5xWb7qOioTHtN0NDRrJ08pRxdnLZ2b+wVvJf7FYAis7ekgpZTFvgtpbzlzrNdftnZdvoQ57fY4hqm2wpy/okiEqxpXe1V1rUG4Y8tixVRzpRMQEBAQEHxOtLS2MRlMlUrJ5V62w4EXbLFYtTp9TnYWj3eTgA6NSmUxb9HpjgFuRxqPK01mYuPtBBB8Pp83+m3bm7r2NBpNKBTONFg2owAWAEWQocHu3R89W5BB1ukD7+6qmTNbKRAn+YMkFpMeDsF0Jh1FUaNxzGzy+nyObduWf/f7fxAmKD+T+blgGAYJnGZ+/lcHsL6MBPCPRt/a3BqfP7cQwPqS8vkEsBC/fc9f/t8bleaYfmLO/varv92aLLj5x+MICGbKlAEsgumA9p98rdpMp+BNJxphFW9ZUSaXxsaH3jJeR/OBPe2B2NcZ0bBs/lc25LEZU3/ZEg74QldN7kWhs1j0z0BPoOGgP4JcOU8jmRkby/qZgUWCgdCVk8VT6QwGferURiMz4WDwihNIFBqLQf+c5zP9soFERi4ePNHnj03KhEUES7+6PpvFvF62Xh9H1SdHev1YTBYpkllblubLhLflABAQEBAQEMyUSCRyvS4mMIxQKOQbBzvIZDKHNbMxd/96ph+HuYWEgIujGEaZgbWEdzobMwwPd+/eu+dwc6txTnmGx8ei0llMBgVBMBaLFQoHNaPaRHnuwgULl6xYlp6ee2tTjN0mRADrSwYoL38giER7MH7xwFAEJZEpX2xd8ZkAfCqUhOvO+PoEGIp/kYx8kylArguKwBNfJwQ5+QWZuZ/gPw8gqBgQsVuU0/9ugJ6b1GwCC+mzyES8QCauin9thigZghkCLNXJU7/fsmTirVh8ESIRWoKAgICA4MsGmURiMZnAUYuvf5kBvv+/LAwXiwuFg74Txz6pOX/C53KY7Ridw6ZRYRTGrQOP183jJXznuz9dsmQl7vH/m3x+IoD15eOLHcMiICAgICAgICAgICAgIPhXQyKRmEwG7d/RM+g/gFi8DPw1jRlqzld29Xb4vM6gL8Tj86QyRWZm7vz5i6UyeewYIoBFMANAqYXwLzUjRPEREBAQEBAQEBAQEBAQ/JdDIZOZDPrtzK1O8MWHCGB9WQEFF4HhcAT/uGZ8021DIoHLkiCI6NtFQEBAQEBAQEBAQEBAcHvgHmZ88fODRCLRaFQ6lfqZzClO8EWGCGB9uUExLByOhCOR+DoBAQEBAQEBAQEBAQEBwX8HVPwr/3R8Xvd/06A2gn8lRADrPwFQiDCCRKK9scAyUaIEBAQEBAQEBAQEBAQE/3mQol2uAFQqlUalEL2u/qsgAlgEBAQEBAQEBAQEBAQEBAQEBF9oiGglAQEBAQEBAQEBAQEBAQEBAcEXGiKARUBAQEBAQEBAQEBAQEBAQEDwhYYIYBEQEBAQEBAQEBAQEBAQEBAQfKEhAlgEBAQEBAQEBAQEBAQEBAQEBF9oiAAWAQEBAQEBAQEBAQEBAQEBAcEXGiKARUBAQEBAQEBAQEBAQEBAQEDwhYYIYBEQEBAQEBAQEBAQEBAQEBAQfKEhAlgEBAQEBAQEBAQEBAQEBAQEBF9oiAAWAQEBAQEBAQEBAQEBAQEBAcEXGhKGYfFFgv9E0ChUKjW+TkBA8CWEqMgEBF86sHCQFA4BG4vEYEI0BgRHsFAAVGawjG8B5lfIDzZCFBq+Svkvq92RIBT2xpcBFDrE4EKk6FtVnw1kXnQrCWKL4hsJCAi+gGAo5LfHlwEkEsQUQmQKvux3QBgS3QpBTAFQdPFlgi82NpttpsEBiUQSXyIg+JdwswAW2Gu3YXo9CSwKBKTUNMjvw0aGIQTBaHRyXj4UiWAaNRQMAGODlJMLMZnxE7/AYBEnCR6LwAieumsgA0uJzKKwUiHSl8+anChNBEE8Ho/BYBgeGvb5fDt27mAwGGABbElKTmKz2CTQxuANDf6X4EsMKHLgDk1AJsfKNbZG8OUlVpfBX7/fPzY2NjQ45HQ6N23exOVyQ6HQmHFMKBLyeDwyrrCIivxlBRQl0MmBQGBCdVOpVD6fn5iYGFsl+FITeuNxqLmCTCIhK+5g7PgWXHsC2/8G6rJjpUuYD/4M9TiQ956F+1qh9HzqHd+hz1kBxIAUrdH/FVx4Bdr/I9zkopDxEJVqDrTlRUhWAJk7odfWQlgwehAd+trHUPoy3PslICD4AuLUQk+k4GYnhYLHreh06N4PobQlkFMNvbkN8hmiAWgKtOUZaNZXII4E97wIi+WLDbAzgcMYX5kEMDXpdHo4HJ6wWGKAjcCYia8QEPxLuFkAC0Wxk8exN14FRhU8t5z2y0fQvl708UcpwWCEL6C/9S5mt6FP/ZGkUZPAZf76CiklNX7iFxQ8sWFrBS1yMOyjQSTg+V+tRskQRqKgJPlPKKx03Jr8UunZWGkC5VJfX19RUVFbW9vf169QKPZ9ui8hIaG5ufm5Z59buXrl5k2bVSoVcH0Jv/dLyoRkoqEQatShdhuoqiS+gKJKJTFZYNeXTnQJJhOryJFIpKu7q7qquuZCTXtbu1Ag/GDXBxkZGcPDwy+++GJKSsr27dszMzOpVCpR1l9GQCkbDIa33nqLz+dPbNHr9QKB4I477igoKCCK9ctO4HuryR47nULypRSwf/pC8OO/MupPkBAkxODSH34Z0Q5RP34eC/gwGh3e+HXm3d/HLZT/ogDWq9CBH0EiFZSYD4UDkKEFKrsPmvs96OBXId0IlDoX93uN7ZCADe34BEpfjGcOUSMICL5oOHXQn1IgngxKKoRIFGjoApQ1B1r2GFT3Z6irAlKWQUweZO6FqGFo8xtQ/tb/Li335WTKABYwSJYtW7ZgwYKXXnpp8ls3ABHAIvjXMw0lEvAjFgtmNkPeaGdvGMZsVsxswpwOYG/jneGdDsRiRs0mCBnvKfqFBkORIISEGbwMBjf16h8nlcZOJcNWNAxS9yUjpk08Hk9DfcNLL7/06quvVlZWjmpHjUYj8IQB6hH1xbqLjz/2OHCZgA+MfDnKi+BqQEGDhgQUHqIb9b78rPuPv/H88df474nfev/yFNzVjiEIOGBy60LwpcPv97e1tv39739//vnnjx45OjQ0BCpyzEQYM441NDQ899xzr7zySkdHBwx0MlHWX06AErbb7XffffcD49BoNGALvvfee93d3USxftmhbPsmqWgBXLiAse4eMk9AX7IZLlwcySqlbPwqWZFCLSyHF22G04vg+Rups5fhr9P+qwI0ILE0EpS7Edr2CrTpOXwgUtAFIRHIbYboNGjdU9DWl6CcdRArGaIyr33XSPBlAqgyFAWWyeQO40C/Tai42DIgtkrwZQJUTSoFSi2HNj4H3fEPvLYG7BAcgrx2CIpAK38HbX8Nmv0gxE2FaOz4KQRfQoBbsXPnzq1btwIrhaiqBP92KH/4wx/ii1MCZHRwEG1uJDMYWHoGZdkKzGaFzldSgP8sEFDvuBsKBLEL51GPh0qnQ9t2kISi+InXIWIb2fP2W4NkVYZCQPk3GSSwb5Aa7iXRk1EUhjC8x9XED3f7QaKDWoy7iMLEB3GALbGzpsCj2//B3//+waETJ8+cPFPhFM8uSmLFd0FQ/8GnH3/jMNiF/7TSjbMV+FbdhWdeemv3gRMnTlb0G8j5ZZL+9/++26gozxTG7+Noe/PPZ7lLChNm/oICRVHgDp08cfLVV19NTEpks9h6vR5s4XF5d99zN5VKPXvm7Pma88Axbm5u5nK5RUVFbHZ8LOGtoTn04pNv7j9yIprG6K8LzprDanzp5ePUlMJkIT1+3DjO2rce+dhevjjjcjZ9Vrh7dv31jXf2HT1+8mz7sDejMI83jbH2gx/87rH3q82oIl9m/viF19/59GhEtSZXOjlDUPPAmVf/9MbuaOpOGeUbZsnje/5NYOA/IKrg3/Cg83e/gBtqUYsZH9IbiaBWMzLQC2vV9PmLyRzutEtWc/xPL7164NhxPI0XHMzETKWEdtuvx0LugcMfHMMSc6W8Gw7FdbS8+ecK9pJCSXTs42dHaOD8/lf3j+TmpXKZtzAWGNbVH//0oiU1LZk1KS/czXv++sElXv4sOeuzfdorAJYBDMO1F2pffvllFpuVkZkxMjwSCoU4HM727dtlMtnF2osnT5202WygInu93rKyMqEQKJDrP5Kl6809DdwUpZgF/MV/Pb7O3W/VeLNyklnjhTx68umXX+3nrS/k1x38uNnLTUsW/8sHbJuPP/n4y/tjikutWlEiAyb4jMHgcAiF8M6s8Q0zxOPx1NTUbNq0icfjsVgsBoNx7ty5HTt2CASCysrK9PR0sBA/9Ib0H3n5pFaUm5FwC2m4LtqaP+/qSS9J41PxKuDrPfPiKUNpdhI9ukowHcjKDFJSBil/LiVvDonJIovlpORMUs4s6qzFEE9I5vBJyRmktDzq7GWUpHR8AM4NlXbQ2b/rqWfeOYwLbTeWvyid0Vu9+70KU3qmisv4LEseACS7+pUnLrrFmZnyWFsadpj2vfTHN/bFqswZNG1tjgSCXD3vv3iGPidXSpv5A2gbof5jUNIcKH8LFPZBTf+E5AWQagHU+j5uec7/HpSQAeVtgmY9CIlS8d5Y188cj8O9+5NKRV4WN65HUFt/7f6TPRKu9aO/vH4RKpiXzo3tuAUCTe/+/LmPYqk+cbKFUzzPferZJ98ct+7wX7Xez83OT2bEz/g8wRBt48na3lByhux25xMaPPHsO0cam1pa2zs6uy3CzGSapvZ8p02clEhx6/p1Pp6IS70N+3AC0KLhzRP4F+v1Dwo3elmwjK9GiS0DYqs3wFS776+vv7vvCMj2ip5RUt6c9Jg9aTrz4qsXqGWlSZezBfY3H3//43pfbmYSiz6V1nJr9+2vCosUMj4zfuOxllc/aUnIUgkZlLHqN589PJKSninmxKQqPHzxVOMgrFBJ6bbq156tV64o5OHbhw49+uI7BtmaEln0MByk/YP/+/OuuHhouGtKkymfqYXjd9Qd+GcdN6tAeJUxbW96/cnX3j9y8uSps026cEZ6Kp+FV8ygU93eNMiUJrFiuYPBdt2wxQ/sROYVz4WhN6hl1yXkhmr+CiVkQYXbIRoLuvgqxBNDGeugoTOQ2wjN+x9IlgulLIRmfRWSZENk6o1v4R85u++QVjUrLTYfDVBETQffbHTJMpSCz1jHRfGYaw9+3CrIzOVPnv/G3fvBi7hHAByKjgmHwnLhhd+/+vGJ0ydOXgwI0zIShdGWENZfOv73V97afQwv67oR3ry5yqs8H1/v6RdffXv3wVMnTp5t6XNkFBfyb7fqfu48+eSTkUgktgxqJYVCAbUY/N25c6dcLt+1a1c4HI7tjQF2/e53v4uvXEX/oYefuZS5tvQm0YHbAnNqGisqBwTKNE40972mznMnmtnKLN7noJRD7sFze89QVIVX174bYa195+06X0aukn2lJuje+8jr7qxlypsaeo7h2m5ngkJIu4Ua+h/KzSxRMhnbuIn06WF0zwHyL34FVkl5+dAHeyL7jlDefA+iUklSKfm5v9D2HSCBX0pK/KzrgrptloDZ3DmgD4b/rd1/cAEAUoC3ppOJxpRjwhGLLt8wxoyhQWra/T96+Lnnnnr2ibvCh95qNeLHo7Dh3B9//oF+2RPPPfUX/PfQIqvdAZoQbcur7zUt+OqPwPHPP/nI1jzE58fggM8XgmPXw8Eifk9g0voMAF7UhdoLf3/97xWVFXAE/ulPfwr8Ivx9Po0OVM/Q0NDpM6d9Ph+FTAHO0kcffXTixIlQ+Lb6fKZs/X9P//mpZ//4m83FSQ/8+BGQ2J9uSmMo1/zk1z+Ym8qJHzQJNOx3e/EZbW8IahusObDnrGnS7K43BrP1v/3mMebqh55+5qm/PP3o/Qu4Xj+uNP/vqaNm9Lp3s1e9+tzQgt89/eiD6yVNe09Bc77+1NNPbcmfpBowxFP7j7/sGdj0cKwcf7oDszjj+6YFhsDa7oYRM3iazw5gC4I0mSyuP/wCUQ9AfCHrjnv5f3iG/8QL7Ae/Tc7KY269iywU4TbizcEQfdPfnn7TuOR7fwZZ99xTT/6/zQoGGrk1+bsSvKOjPwAjN3sMXOD98I0r2vQZOvHLZ44YI0C3MLKW3PVbkBzhLTZfaDjkD4TRK7ORX3bXz3/2jWLxte0H4tINqPVOeNJ0ZLcMUET9/f1vvf3WqdOnNGrN9777va9//esCgYBGBS0XyWaznT131mAwgPouk8lOnz79+uuvu93u+MlTgsJ+fwiZlkh8HqBw0BeMoJMKWbXu4V8/+41ZoPjDgUAwclMp+TxAyRTm/T/Bxf7RHchrT5+w3NpD4Gfd7uODoqRGAVZgjJUrV6anp+/bt89isUznVSfI4UAIvuo4T/uh371d5QvhTW3Y1PfWrv2DY1PManEdfJ2XOlMLCqWx7wZgjo5GQ3F2Gp3+L480/uvwjlSfGpk0GfEV3FL1Ce77R/ifTyFvPh4+9E8s4Is0VMDvPoW882TwvWcwix7RDUc+eB5f/cfjkeZq/BY3uAva+sHjH8jv+XXMqFAZ7RCFkbv8vv/9+mrF5+APIXB7bz9steqd7vgjYRjCSCz83i9+jz/AL9Z3v/X7Wg14YDjgDcC3pluAtxxGofq3oSdToZcXQSnl0No/4YEqoEYpJCjkhfY8AD2TAz2TAmkuRo+/7l1oZJjmUY9ZxptaFLZo1RBbzEme/+3HHvvByujrw1sGichK7vhT3Jz7+dIkWtEdD0eXwe/J536yTEGhzyovj8Yy/gVgSDgYDEVuKcevBAkGOHMf+uF3v/Otb3ztgbWpXCYna+mqZWX4m0cUgeHPzEQnoRhsczoPnLS/uyfQ2oX3wwKEw7DNgdidwA5G/QGwAI5BvL4bVrTI0MU9rx52bPrer58HVvRTj8yj1324r9YeNSrRkM8XuDJbqOyyTd/4yf2LxyNQ14AigSBofyY122jEN95WImG/rr2+um3IN24RIeFQKKZmwc08QZBBGGKv+8ees0mbnrivIHZMnEiQl7016gI8fF/o+I9fb5y2aTCw7+FnKw03ORxDI8C+urLhxFwdx/74l4+ZG3/+/LNPPf/sb7Yl2v75UaXNi4chQOWNhCOTzWH8fTc6uVGOgk9WNXNAdgGrsfsE9EIp9FQ2REGgrW9C4jQoEobIGMQSQeeegJ7Lgv6cBvUcxWv95GlbrwGDQwF/aNIRGEhq6HNzGFE0HPAHJ+ckZut7680jnLVxh+K+hRy3H8L69v/fU1Vz/u8JvNb/fKOASY0ae4ixaf/7tZ7tP/lDTCF8hT96peOCjLWdefWT0bUP/RxI7F/+/IdvLOO6pt8If2EANgmbzY51vAJWKNgCFvh8/rResMFB97VeLRxsPf7BgTpNLEgWbnr7j29dunVPCYENPV3ehBRh7D0Fhtq66i3CDEl8bobPGFCbQkBmpl2lowB14guC9u5q4KDHOy3pBoo/crWN959BrPNNbBksTMfijXFzbRWAUAspbCGH3SRcAiMQxYyxTRjHgrLwu5BQiOSByC6MDFz7m5UniljNY2kLl3HHhoYc4dgzogHnqNYccBn7+gd6+wb1Zlc0HRGXZlBr81s0/b19/b1aBxJVvWjYbxwdwrf0qZ03jYT8SyCRyRTc/ShWKXw6oxWCPU3/eP1M9rcf/8EiXnQXhZx3769WifDgnRWSZ2YDRxQcz2RnLFyT9Jl2pzVbzIcPH+7t6eVyuceOHauqqgJ+77333muymOwOu1arZbFY9953L3CMd+/evX79+pMnTppN5vjJUxG06QcH8PwfGFJ74pGuiFMziOf/4KjdG8ITHwVoNJBQkFiwhGFey6jBH4/d+0x4sYLjdU5/vMQBaNCjUw8ZHCEgQsCEMA5FS3nYDJoRNGjXjposNvPw4IjNP6laB+xDQxpwRsRn0estwUnq0GN3uhhJs1QCBpVMobNVZWvSaJYRvS3stw71D45aAxASMI+q+3CxGYiFk0J2g8bsQdiobXhYqzObXMAgMQwNjwUmhSb8vZ/+5RDpWz/6QaEiVo7y5Q+tFuJ7wk796AB+tf7BEXPsNQTsHhvROUIes2ZUqzXagE0EaqLfbnX7Q36PyxMIY6BZ9vnCMBwGTXHcjrgVASbh1mAkVPMUYuohi6S8H/2M+6Nf0JesoC1YxPnWD/jP/52+aj1KoaHYtUGWq0ED9rPnWjJXfOuBJVI6yDoymZNWvmpBviD6JgqFXdpoGnv7dJ4JVY34TZqRWE6qje6J4vEbolIxYrAatDqr72r9E3Zo+nAxGNLbrvGyp8RrjB7f2zfqvHwC7DbpB6OP1K9xwPjjm4aj8tnXbwwC0fTYNXpryGcbHhgcNvvCHtuYxRmLjWAIHNckff1jsaeGgya9weG2agfBkw+MjFrjAnslAZO6v7+/b3DYFrNhg/bRUWu0KiABl81kHBszmS3uEBzyA6s3FPT7vP5INKtw+x+GgV7GV2ZIIBCoqKxobmpmMpn19fXPPPPM6tWrv/H1b/iDfofLoVarI5HIhg0bXnnllQMHDvzwhz/s6+1ra2uLn3wzgB1rjmeFzos/Hhb2OYxjJusoSKnaCaQZjTjGtDHx7lPbo8lGvCad1uJ0qEGhDIwa7WG/Y2QYL/FBrXNcBiKumGYeUFvdwZuVMeIxavSO8eg57DWODAOhApeLZTOoTQMam9eqHhgedQWQoE0XVUQDgyOGQKz0nPp+tc1tUQ+qNZoRnc0b1y1wwGMy28LTbuWB0AOxT8gvTDN3j8SD0yGnXqsGlx3Vmqwe/G5hr9Xui94WWBABL7Cto/INchKeoQlzU0DLLRQKP/roo+eff743Sk9PD/75yekIUsSnHx3Gi2DEFgHF6rXrjLaA0zQwMDBqdZu0OqfDrhkZUlsCQMlataNWk1kdU7x6D3562KsHwu2Le4Coy9RlEebkcGP90kDLPYBwlErQeIGHRO2jMRHqN7pi7lzEZjTYnFbd8BAox8FhvX9CP3vHQMGBI0dNLlwp4rpgyGhx6Ufw0/GHAduQsNVgsLmsuqH46bFSBviNUcXSN2S0e0FV9huHLsfgIm7doNGHoW6zbsxoVI/gR2qAggkBbQNOGZlICxTxG7Qj0ev0W/Cz0YDDPGbz+S06oK31YxY/MCuRoMvm8MKo3+P04ZFr3G0KBIKhUBieiUV1Nac+JA9303QDkepDmMseqT1BG2yl6QfJF0+iY1q4s47WWkU1jDB665GuelD+0d916OscYGQW5wpjRsU9D5WAg0MeG1BA0YyFELchlkadLYC3MHhLrDUajJqRQbXFj3mNQ0MG05imV2MNA9/La4yVy7DBPmV98dXV+pduUSAOvclx2e/FG3q8ylASV21fzOnt19xWBQDeMpCnkjuhb5+CHvgIMnZCF/+G+7cU0MrhTR1EpwJFi3fOQkEKr58z4EAmTSqGRg3mmCJAIr5RjU2cksyhB20jQBJiWwOmcTPA6IrgAm+w+qN5h8J+w6jeHXOyvGOT1FqcaLqjCY92tgSrsWVKYOjTN86z1n9trpIEBYFWNHiDNjWesUMGGy6xgKBtVKMz60eHRkxu0PRjmEcfLabePm2s5GImTew9JhD4AbVlzKBzjVchJGAbM4D27sZMYZPgxGvfiNlkGNZZr3DT48RSBoh6pWGPwznZ6sLBoo3ZjPyKyWDhsOvgSfU937O8+Kb944O6Hz9qfuoVxGp3fHxYv/6r6nUP2J/4m+mZv2s2Pqhefa/u508grqg6moqw19LSbN78P3eXKYVUYEUz2PO3PyC197QPWuIijIRtBjWetyMWYHLhNd1psYDGOyqmSOSySeOdjuqm8kpK821N55vVtstVYBJo2Nd18ngtf/lTD5VTpxhRgmcrhZyw8N7V6Z31fcDCQIJWnQbYK3gxTciY3wpUNNgypDH4ve5RtcEa8htHYjYJaHm1A/348cP6mGd0XVCvvrLeuODunz2wQEDF2zV+8abNm0VDJ+tNoMWKH/Q5AWQHtBNZy6AHP4X+5wSEUKDK30MuPUSNdraKdhXAo1oRL6hp8VNumZB9JFaIQ2MxYwuN+M2g/ui0g3hGqV0hxG0exQ+IOhTRcybZinGT5kZ4bU43TVmiFMYcipRZa3MlkKFfE1EtmZ+IuzmUpPLVpckcGhSxVR04aNr+4H25ClZMIeTdf8/kMRphh6G6unfpA3eVqURAYik0ZtKsjQVSsAd2a3GbB2/aYmYG5AdN9ZjTOYpvHHWF4YgDpGKgdxiogphx6jMNDFnsLpBOkBC1FW86gVdhNhhd43HbsMs4ZvfjmeI390eFalhrCkxp2k4bCoVSXl7+7rvvAlv07NmzK1asiFkjfD7/nXfeWbduXeywm4L4LcPRpDmD+NN6DEM6s9NiGO3X2sFyv97lcxmBU+ELIRGnrk9t8zl0eCH2aUFW4OejiNMULVbchkeB2zim0Tp88bQhiFuvdqanJcb6voGmb7jblJkZ7QoXcY5Gs6J3GNfwsMsQMx3xzAFOIuyzxFwArSn6pg8w7rSOGH14jHoCxGfWR2WsX++Y3PvMNxY7vk/jAI4e2AAMJIPG5okfEwFm1+VODOGYBz2oASm9RgX5rYMDA/0Dg2qt8XKpBRxGYKCbbP5xVwhDw6HARJ0G6jkWb/8S09nd8+HHe8xmi8/n+3jPvhG1ZloW702HEKIYWmts/1vr7ipzm9FpLk8sHLRhj1aix9Xk88PhLdlkUtiCdP8a0ryDGfdDktUk+o06CcJhXVtVb+LyNcmaihOm5MX5YtBoBtSX3tx1bMAeCHs9wCPsae0myZOl/GDDS89+1OunwwGrw9he06KBJQUqjr753OmmAU8g5OrpdChL03jXthk3Bx9CCPeRaEnABYnFkq8CC+miQwiTwOKUB8QJuTp7deK0zCQhCzM0Vnb6S5fPlzgb3q7E7n5wlZx5VXCQRMVCfR3twzZGepaMSYntDRmb6oe4hYtzxfH7BAyXzo9lrC2TznwI4YULFz755JOyWWXf+d53rDZrU1OTRCJZtmwZcHeTkpPmlc8rKytLT083m8xnzp6pOFcBvKO7775bJr/c7XkSiH2o88TpS8DIdzpdxqGGYQs7MVnm6zr2/pFejAwbtBYylydL4IOnROGwuquVlT47SYi/B4ZD7QdfOsksWiDj2rpOHDx20YaS/FqNiSEWc5xd59SiNUtTdbXHTjRr2PKsJFGk//TBi30OX8A7WF/bBUsKxb62hi4N8DMoDJFSKWaN2wWWhtdeOgoVLZJ5zh88OKDIu9x7k0KPmLu6uzVBeb6KH83YoGW0p7uzXRsUCagklkweUdc295scboej+2KFJqWwkGIb7Ojs6LFTFDwoHAlqugedJDoUoSblTAQV/R0f79LNfmhr0ZVDD5CQprP6fK3G7vM6nY7hSzUWpjxZIfQ37XnpQGeEAnwlh6Zn0EURJSbQvUa92eVBKAwmi8NhBU39Wh8wyckkCo1KQmGggIB9E7/sdAGKCoN8HSTPH6gSM614J3PLQ8BKAFstbsgTgvxkli9C9oWgYARi0eM5dz0R9ts0rb324vnzZNeO8vMOnj16vH8U8fod+paLDVokJV/JCbnaas9e7DF7vR673dZd14hKVHIR29F6eveBOheF7DEb26qOXnAkzs+VYmFbb7tGll8qpxhqDh5vM0UCXmNfa6ePpkyWTepDG9BfOm9KX1smm8gK30j18cNt/Yg/5DB0tTSNeBS5KXwK5tC1nj7aaPb43W7XYLcpo0iqbmru11gcLlfvqaNaSUEG1dnX3d6mDfB5ZISRwNBdPFxvy8xOYdP93aeOV3frAsGAXdd6sV7HSs6TQ4aDH31cNeiAgj6LVV1/ppmRkZfEn+j6jbpG+5o6BsMR1OF26dvOttoE2ekKhqbixQ/6spYXMl3a9uZeVxAJR1xjdrKCj1itziBGoVEoDDaLgvj9vjDQHdHQLk78qtPDZDL9/fW/y+Xy737vu0BCGuobgA2xdNlSKpXK4/Nml80uLS3NzMr0uDyVVZWnT5/u6uqaO3furFmz4udfi890qceRWZQlYdPVNYcq2vWBQEDfXFvv5BZkJbj6L3780SlHEHV5goLk5NBg9em6frvH73I6eqvPGShJ6Upa/4H33qseoWERo1HfVFPZr7Gb3C6Ps696fxuvoEjBg3WXzpyq0/jC/jGNulNtT1YlcS6PaQqPtTVZRGVFqolydzW/8+phT+7SLLam+1KTxkeOBO0Oh6nzQqeTnaKUh1t3P/V+XZgC+f0RoYSjrrk0YnXanI7B+vNOXlaqjO2ue/fx95shOhYIedU11R0heWGqiELGzL11Na2WxHQV++aDYL1DFxpZJSuT+QFtXXU7XLh2ZTor4h5oPd/UZvNHAh632zg0GOFJRDRL4/lhToqSS0XcRs2wISgQ82gUcsRr82N0cJ+oMzvTihzH7XYDvb1mzRo6HZc9ICoqlSo/SnFxsdPplEqlaWlpN5UiS2dFzUiQhIRcjv6KT+rQrCIFZOtrb+syhQVMDOOIwyPtbaM2MpAkQVKywHH8b682WdFwwGuzaxvPNbp5KZks0753D9ik+dlSUEyIua9tICScU5jJoZOBmWzobjdjopKCdDbVP3D6xJlWdTAcsuvbLzVoaYrcRJrz7L4PTnRasLDfZncYOmoHg0JVUgLd2nFwb8VgBAmaNV1tI6QElUzgqX7h2ROjMCnktw3WflprTi/ME6O2U3t3ne6yQtHT9R0Xh8MiFVCgZHPNxxWmSNg00tfYZ5enqciN/3z6eGjx0iwmUPIDJ1/YYyxbmN5/6NX9LXYUDjp7KnfX6nwWtcUSGGk8d9HAKshPZGLh4fqKqh6tx+NzjjY0tIWVuXLrxaMHL/RhCOb1e8eGe+yQSC4g2cfMdocbZfJYTAaLEraabCFQrkBNA0VNody0CKYk9PFLMBAQEgQzOfQlG+HWGrJZB9wqYHJSlmzBLEaoqy4Y/eA8lllMLVuCn3O9u7B5zoYzakiSrJDHxwFBsLb15LkGf0pOCtvWvH9flRZG/cb+5mYDW5UmYZO6Dr+0p9GOosEwU55iOvjIG3UwneyHmSqFyH1ub4UDBuXS2NBPk6UqhMwrbusdPvZR66x7tkpMnR0Odna6nE4hIQHP4MCIJLNQEh2np7t0Ss8unqWEW2oNqqUlctrMu+ZpG6GBY5CyHMpejcetmt6B+HJItQjq2AVFEKjgDkiYCWnroaADmv0NSBz9QNB1ModEIaHA7TGg6elKFo0UtrZebHAXL10o42iOPfHakHJdsSw43Fh9sV3n9HqAGdBeNyZXsS7srwgo0pMFzICz7T1gXYB8lHICDe88Wc1cXa6cSA+sb66zKhbMSr6mn5u9e8/ui5yN3767ADdGtBee/fvhYR+MeVxW/XBL5xBJkiLnM4yn//bKaR2FDIep4mSW+fzxo11DiC/oMLQ3NmiCyXkqqqXv8JGLFEWmnGo4+tLHGmGSueGUgaZMT8TtK2vDxwfaGSVFSePPgzq1/WMhYWZ23FuDUGCTnK+5oJ6wScwMGbBJqObOg3sPtTopqNdq6rz4cYW1cH62cPJIT1tvlZqzcG7K5V7KptaqDm9yhpwScFl95AQJaHjhgMcL49/GxLMe/C9+5LQJtPfYnv8Hf/s6xW9+nPC1u1gFOa7dR4HTxV2xwN/WQ/P4+D9+iD232FffRu8dTnj6V/RUJSluHl9N0FzfPcCbs7KYM54ICpNFt/S0Wjj5GfLQUPWZPh+FBHscw+f313kS83NkpMGaQ+d7KRlZiczg4Dlg0mgnmzQqTsjZ3quXpGcmCcYnBfDoa3s8eaVZYibVo241CGetTXIcrLbnlGeCvLBrBmywOC1DTg8M15538MW2Tptwy8b5Ceyrx+ZjxuZKvXRpuQovI3PHoRpL0coyT/u5qlat2+t1AhGsOe/hqpR8X/OhQ1X6MOK1W8x6FktsBG57pz4i5DNJLD7JeOJYrd0XdLlcmiFHemHqhIESCYz2tDpTykpF42ZwwKRpNgRnlxVN6m7GEvO8tVVa1bxsdshpGvOJlaBljO1C/S5HmMwR8CbG9d8GsSGEshwoZwPEFkH1b0FUBEpbDakrIKcRylwHyQshyyDkGIGK7saHCQOur0sj9oGuYXJeeWY8ZSii625w8/PyQBNvav308Dm1DfF5HCNNDV1WanqmHHMPfvr6LrUH8vvcfSf3XjL6zTq93au/dPSSQ5KVq2AFrCO1Z2pHbV6QjX1VlWZBZrbsct8BYEH0dvvTSguF40MIgUNh6u7u1QQU+SreuCgyuP6ByvZRHyUlL3lirKH+4BtNSXdtnnvdkfv+/mMXLBmrludFx3FOwj9ccaLdEvCatdq2bo0sNV3AUh/83cvVdho1YuuqqmnT6voG9SBFPS2X9H5hukpCo/TvfeS1Jh8VA3XTPthY0eMXpylp9sP7T4QT0pIT2OBBzfW7j48Ii5SRxv0Hzo8hiNditjoE0gzBDEa6xYkNIQRNXklJyeuvv46i6D/+8Q9grpSXlwOz5MMPPxQKhb/+9a+rqqo6OjrA8cCyuO4QQkvXkXo1ApHCLktPTW2rn1ecLvUMNDT2a4EIkjkJUr+6c3B4yEbiiYVJ0oRI07uPvd8aIiPA+TR0NjWp/Ym5KTRzx8ljNXo/4jO0atGSLJHz2Pu73AkFGdGidPUeqjFmLV+UzYzms6/vwMnhjNUr81hhfd3R/VW9MBKxjxhsfL6E1rfvifcbMTrm1g+dv9Q8pFFbxnx2l6Wt+jyiyE0SY9rznx6otqIkz6DOIU2QCuNDEIFH0HnkSK3VF3C7XDZtv8ZBziouFWOampOHW3phf9hh7O1oHnRKs1U8Enp+1ytqVkFuEu482itfebU3aXURS93Q2mlwkeGAxWEd6esYdTCVyQl0qrn9RIdgwZpUsrri6Ll2tz/icpnUPQ5YLJfyqa6hixcaDREaCQ6A3LCH2CpVAjliN+k8DD4/qsuRsC8A0RifQS3+9+H1+U+fqeju6U1PS21t62hr70xPTeHxeDe1uG7eGtn9ri7TUKdlUO+xALXsj0CdJrRFj/RZ8ffQGBrGXF0RS0PEfAlCY589vi6RoYvdcLoyQVwwO83UXK+bCBsGkYTCeZs3bdi6dW2BxN/VovNHY5cBqnTBmg1bNm+5fz6l4vB5PRKxmsZ46Qs3b96w5Z7tpQkzbko/e/zqQ7vefu75v/7l7YPMOdszxXSfZcwhy8jk4vkeHuve++5rzz7/12efP2QAGlCWuXn7MuHw2Vf/+tLLx0diF/gM0Y5q1SNqsVi8fdv2Z5959o477xgYGAhFQg998yFlslIkEjkcjr+++NfXXnutvr4eeMKhcCgcmRxInkTQ2XShIZwxe/3mjVs2b9i0dnVgrG3U4nV0NdlTl2zdvGHn1hUFKZLrae0Yvp4Le3r5G+7fCq5wx7YVOYnCWIF5tLXnu3zzV20vz+BRhiv2tNAWbcePuXtD6ujROiM/c/7Copz0vJVrV2SLx2MwAOmsr333/rkyCle5cMvOZXJefDOAyktetXVjlr/+7Zde+ttHzT4I4qjyl8/JYAizVm5ctyhXTBGmLVqzDjz21s13lVA6B0x+fmbZ4jwpRVG6ad2axfOLCpITC+Ys3bxxTkL8kgCTVscrzb86uhf22C9eGpLPXrRlC5DMDRs2FtpbW2yxV4Z+TFo0d/GiJYsKRPoxO4zQEjJyFWKOWKZMFHNw8w9URxqLy+fQSAg+vPzWemtDGOYfgiIeakaAsXYWRKNDZBKw9v90MPTrj0O/+ST460+CD38U/N2eoN6B4tGu6764xsJhK4shEfBjCnro6F+AoP71zaPNrgCiPfPJGWPq+jvxNO68f6Wo41jDMOoy9rf0+0uXrgYbt25ev3wOd7RlwGvvO3WwnrX0np2gVq5bVqwSXhU6MNYerQ3mbdmBV+QNhZyLHf2BG/aXNZw/uLdPtu5u/NY77l2lGK1t6I+g4VB3Syczf+GW7ZvA9ju2zuaQWSmzFq7fgsvnncu4rfUj5MTMJbOz2aLMFRvWryyUxC8HGDq3p8o0a8sOcOSWHfcu43fuvhCrfQhLmrd43bqtm7YszoGGhi1XvZrzYezMeSuAXtq4aRlZ02q4/NYFC7rsYaoot6S0uKhkVraEwZPIxFw+P0Eml7CopIDLBVMYTCaTin8fMH7O9PF6vX09fWwWe8P6DU/+6cknnnjCYrHYHfhU3+lp6aAiIwiy64NdL730UkVFBYPBYLFY4JT4yTfG3lRxzlK2ZTuetw/MwU6d7Y1+rMKPcTPnLd28aZmSaWmpbhUXLIuJ9933ZJnO1JgD+DEMcdqs1eu3bVlbKKV4aUmr1+K1aXW2tXXABpm7D1x0Zq/fCKrYjo0LhA79iOUmr4sngTJFqfNXrQG327BlQajjgsYabUd8qGL+qg0rFypF3LSFqzZu3gQuvmK2zDKoiTczXlS1aM3apcuWlkmGO/odMALBIaNhjCFX8q62Fqcm5HUefA/I/Kuvn8dW3TNPDO5pVF9otabPX7B8+ZKlSxYUZwkcGkOAJkmk2dRjAQiOeBGEDgeiHXTgUBChgfKNX+yzAWgIlUqVm5ubn58P/oImPL7jpmAQS5i0aPXaLZvvvLvMffpML1mRWV6awUsuWL9+/cKcpIL581Qp6YuXr14afVkSgSj81KLV60Epb/tqqe/0iUYHP3XTffcsSuPjllAkODxqlqhS+FFfCIuER3Q6QVK6EJiHw1UfnNQUbN2J16bt9y4X9n1cPRh9AoSZkAUKBGxfu3aWo73B6LD3nD6uk66+Bxy5dftCube5RxPBB5uRSKLUZes2bLlrW3mgsU0bU1AoU5INtDR++uoSW3vjGN4bkJO/Cb/R9s1LElyWMY9PtGRR/tilPiM43jfc3J9YPjcB16u0hLTiVevWb7lnx2zHpVFK0ZptG+7aOQ9p7zYiaMir7+2zlSzcuA08xs77MxwnWjV4Lywvxk6dNX/RwvmzC1SYwxKEBKrsVBmdJFakgrpMgX3OMF0gFIKGksmkk291AhsY73GDkcAPOEJA4ZMpGIobTvGeAWQy/pIQj5HFZwW6EZz0dQ/spI6ceelvb9YMOa/sTOPuPHzQrNp0J0jjtjvnMweqO8Zit+FIU5euWb8sL4FMJpGp1Lw5q7cszuUyqeyyjdFy2bBQ7B7Wea4a++zpOnOeu7hAygK+unlEbQteYycMHz8yyC4pUk6rpt0AmAR1H4E+vh86+H08hkVmgMdGyDQkGIKO/i9U9TTqMmMUBp45eCbhuRk/8SpINLlS6bPoTF68Y4K9u8mbMjtNfDniFLSbOgZteYtW4WbApjtzaT3NY6RMrqOtx4ygWFDb66BAPpM9iLh6mnXFpYVXjDzHEF3Hib/hhtxfn327ZqJDmvnSqT19wm13lk16bQtzE2evwqvG+iK6pb4VF3jw5AxmwtxV65YXJ5nPf3pwOCneun1lpbT/bN0Ayk4snJtB1wyMDp071Je6YceynCyVwK42+fAuqo6BhmFlUcHk+XmuIux21NUNSMsWgQYWXHbjxkJHa4vV4+05c7yZOv8BvOVds7AkbcpJoFBH24GP9+z99ODh2j7/eA+EyaABYA5QmWwWjUaLdj6bISga6OgjJ0qFd26iKaRkDpu9oIy1eI6npoEqTSDJEyJur+PQKceeoyGTJYSh9IwU0vUjoRGjwSmUca6IIzL4PHYEDsTmhqeSubOWr9qyeeddc8InT7RN7sqlPfPxWVPahqhJs+P+lcL2Y43D15GlK+CkLNm8ktP21tGB+IZxgv7ekzUjmSWzknmMG+aL8cKhNsa8lSpU19KiyyhfEWtbt6xPNNS2Otzmti503vrVW4GdsXpFskq5aFlZFkNQvHT9ikU5kGHUxk5dATQbOH5t8Q2jEGjA5+TQeCzGFZLLEIj4IVCXcFxjQ+fPnTxztqLqfE1dffOQcfpt9DQA2T9SB336P9DHXwE+NURigMqMkKgIQoFO/BI6/nPU0ImR6fg3CkF9ihI7byoQ7cCF12LVDfxefPVIR6wkPd1HD7ciJVFjcsNd98yCL9b0WPBEUFnCjLlL1m/acM9dZfbG7sQ567Zv3n7XPFJVoxZDItrOZpuoYG3MVlyT0H+m2RW93PWg8pS4Q+HFHYqXPmqNdZ5hJC/46jc2iHr3vfS3dyrbjFFb0akf8WXkpF8T176Ma8xAkqsE1x5Bk5Vtwp9n+8YlIpJHZ/XGFLAss3zl5k33bcxUN2tF89cAqdi6IM9nGY11DsVIZHZy3nJgKG3euS5Zc+B453hv5CsJmpo6oEWb1m7dvHn9ivmTfaVbYOXKlXK5/Ne//vW777775z//+fz587GwQigUmkmvzIg4bf7azZvv3Zijr2tVh2HF7DXzcpJzShduWpCZOGf1xjKFMLl4w7JSaewtsg9Nmbcc5M+Oe+fRWyou9cNBp9ZHSlu/NWrD59KpTMmae+4tS4sNYHT0nm6VzpkniMd3nd0nGiXzF4vokLm58pInYyte6zfetXFpuiLaHYEuzlu4Zsv2zUvlsNYpKt8IfMP1C/NEZo0hDAW0FztY87ds2bzp7g0LkyXjgc6wr7OuOZIxa/0W3AFZPDtDENVSxovHPu0Vr74br6E77lmtNDc39QdvkCURpqx0FTByNm4sz9B0t+vc0R7oOGFt80U1JX/ruo0bN6xbOqfQre9z+t3qSxdH6PmLZpcUFeYqZfzPdh69Lw7pqSn33LVzeER95NjJjevXen2+k2fOTUzBdgNu7kIjEBoE7iMKh1H8csBsCiKkEEYJAMsjalNAaISEBOlY5MYDmwHqiy3iwnweBWIWl5aHO+u6x8tOgM/4jRuiFLpMIqZhcOxKKbmxoDiVn5mZEvD5KVRRkrBrz+sfVGiCTNE1U4TfLrGqOP43lpabiQszedXWO7750Ne++f3/k/XuOtdqQUCmuz0xb5ImyVy/475vbcsPDRlxH5DCkCrzN373f777zfmUo2+8/F7VjdXoTAHaxOPxjJnGwpFwXl7eT37yk8cee2zRgkULFywsLSkF9gdwjb7zne+8/c7bBw8efOWVVxYvWgwc7PjJVwIH/JYAlpIopUffPzB5UjEDsnt9qoIsa+3bv3/qgA1454wbN9veoaYBhjI3TYI3qDQWi0GPRaPaD75Tk7Pm7pIULoUEOUZ61Zq6v/7x0Z8+/Jvfvn5OYx3QWPGDpoDGV2WniZkkKl2UqJJfOTE3TZCUsuRr3//hQ5uV3R+98sYhw5VjqSlsvqf2w8ce+c1PH37qsB6fITu+40ZEwmG365qZhcIBcwjhKqSC2IsZrjSPQ3K4vFGfWpyWLQX6jsJkMRCP2xcXocuA5INswzMB7/RJwt/L3xpYGDfXSCQKLWbWkoBFPTCGdOuRXgM6bEL1dlRjxTw3G8iFokGvLzSuJVKWf+Nrdy7Mxrz2MGJV91hkOfFXUlRhXqEyOKA2ez0mMk0mE3DwByeRxYkqcsjh1460ucRFsyR4G03nyniTJz0HuPVDFnXLgT/+DmT+o09/cmGgd9R+o89furT9Fkl2sTTa0FB5aXnJ6KDGHAkZDWpfklLBiEYMOGIxlUzj+/vf/NtTQHIeO6TBIrFhNFNgH+l1CrNSxdHE0ISF+cmOYU3UIBJk5UjZNDKJxOCxyV63c3xIWxypMj1JxAB6icoTsdBw+PIdSGyOKGjtPHSqyR4msdhXmIxARsJhZFLoasalDFxaX8BntpgDwUBqauodd9zx7HPPbli3YcH8BfPK5zEYDJFIdO899/79738HFXnXB7vuufceFnt6r9j0nXWG7jefehxk2i+f3N/q7lcb8M0JikQJnwUeGEX0Vis1SSGPFSI3uTiJrrVF9RRLrACZQaZQ2DxFRrqMiweJuEIxLRyGfWaDydj24V/xsvjFH18+1dKjsQamPbqOo0qV81l4faYKcpMFIZB7+GZJVk5CLGMZYtrwe0/+8WcP//b53e0ueNzXlmVnAgsFoiTk5CisvV0mJBw0GrX+zMy0y2HvsL1mzxu/eRjI3m9+8ZeKq/Qtnc1fvf1r33romz/9Wkb9K281WBGv0wzRJTJR9KU0icITybGINxRhJ6pYZpsbDochjCkRkkN4P/EQDNPx/lefNfiokygz69UFms5EpRDPRo5YSg94vDeoYwAmm6tMBrUJLNJFBTmJPm+YwpKnqiRcvCtBJBh0urxAKGI5GYmMuS1wcpICPJBD3WcRZEcVHa6T8/NAbVJHM5afniWLdbtjCLKkHKBYLMODru7KNx4B+f+rx1471VrfZ4IRhEyhqtIy8JlW2UI5A1brLfjZED8jS8pm4ElmCDMT2OEIXs4cBb31hYd/+/Mn/l7ZbQigKMadNyfT1dw1Chm6jllSV5WL8RPIdAGfxwBlwRUnMkgZ2flsKsQUCNgIHMHAwxt6GpvefvGJn4PHeOS5g+rAqN4GTpIlp0uBLUIiAe88EvRHrpr5j83mo56xUa0nOlB+xnV4AtxTi5pJUbsCrAN9gF/tio2AaQz5Bgoro2zLvd/+xiLOqX8++7fTuvhWHHNvr7v91Cu4qP/mibfrR5q6jfi1aSyJVMEdj1wwGInJiXFlxU6m1/75tz/91VP/vNBjvdrkdvZcGC5eUs6EyIKUNLlPMzAWjAVt3MNNrzyDa4+fvqTe/LMflCXdIK4yDcgo3lMjZIaMLZCpC0uZhS35GTmplPLQGQqGQNZuaKyVHPGQvnYYUpWDkgLaJ+Y7TQWJK0tMwhwjRi+CWvobdbnFRbG38VGwoM880tbw1ktP//yXv/npL5/+qM1ut0aScyUjBguKYfr2wTlzZ0ERTzhiGh5KW1B+5QyeJIoiZ+mDDwFd8bVv3TknGuLFOz3urxzN27YxVzQ5iCePN4U0oVLORSJhvPRJFK5UJcYVpmO01yrLKU6I1h4qP6tAGekfMZMozPzCbEPz3r/VS+64o5BNZiiSUkwmtQfYFT0nDwYWzs+7kXoPB80hmKuQCWIfV+BI8zlkh9trGBlwpucU4zoSGEgiHo0++TnjkAV5azZtWL929cqydOZUB8BBfyDocTud/gBQ6VeKyTTApT8UInPY+BCzmFkPahOPgwZDuPAjCOzzB7v7Ax29+BxYGIrdcAJOLAjcAO91XrqCYiJxFOmJ+As5liiBEXRHJ3+KY1N3A5OmIDY9Ak2YV6QKDKivZ2teCSth8ea5lIp3TvRdkXwGK21OPqO/bcAZfcFzDZix41Nc9T38Qk/u/T+9t4QaNgbDfEWCKDamgJ+cy4PMbnJSnsz6ydOPv3HeQmPxmVc6NQmJ0rC68vHfv98LI2yRcIrimQSCRtzeAIxcNwN5kpQ585csXDC/fM6c0uIClZQbu2DEoR/Vas0Wi8cHqvmMizgKBlFhCHZApnZI3wpxyOiqJ8gZSyh3v0dhCyFHP6RvIvtNpM0vQjlrgT4lRTu0xk+dAooidfZXYtUN/L5+/4qcWH209PW70/NLYzP+MSQZuSLTYHSyMCqLK+CyQcayJRIeLSktnUuGmEIRIxSOYAhi1XRUHv3g0d8+AhTXHz5oGnPpnFMHfiagCZNSFn/jBz94aIuyaxdwKKL+G1uek7P2Bw9/dUV628dvHG4YDSERYAm4PJPDpFcTCYZg/1Rj+Gh8ueXYL3/1258//sLZTjuCv8TAESkUdIjCEbApsqxSFR/kFYvFpZLicSJgFaSmZUTVGjsjNynonpic7UoEymLZ2PtP/P6diw4Gi0u/QYBtGgA7BODz+cAzAB8TWLdFRUW7du0CvuT1/MepSCooFlMhMofHoYYD10wycg3SnHwFXuhUvipLCvu8GEOWFuw/9tquKmuIK+IB54cqVaaKudG0WTsuqTNKi8aDTdbOC4Ppc2aB0y197XqhsjhRADQjicFk0RnR4+mSRKAWaQwBi5mZlZvABrY6icPnkoBbBomyiqVNe/70/K5mYAPQxmf8BJrc4gknKmTMqMnHFCuiASzcuxFnFsmjHVYoHGV2Mkk9eqNJS9OyCxJY4ApkgTiBSSeHL1vJgTGjrfv87id/98ivH3nshXcP1Wtc/oBZr/MplGlR65gCHI1b7ej/RQcImF5vQFE0USH3+f0etwf4IGBjfPf1uckRoFyXJ5e9uvqXLy/96fdn3QUsiDwJ6Z/bSR9tQ97YRqFSKSSWnDLrNeqyk9DSkyRutI/3demsq/dWvvfH7/7gJ9/5f69Vetxnazri5Yy/34yrMzLQbuOaDdjw8SVg0uPPQk2dvf03v/8apfad//vxq72f9fwjMZUKzGu8vlKB9IOnu1k1I9O4fKFYLEqQJOQWpfu0o5SMvHTHmCXaVJOoDJ5AJBayaZedWDKdKxCLFzz0p2/KbW0DGmqCGDjQ8X04wKaNL80Y/Kmp1OGR4cOAQ4ePHzve19vndrmZTCaHw2GxWFnZWWvWrlGPqF966aUXX3xxcCj25nwK8JRzuULGxCggPG+AiqWW3v/XZ/54X1bbI4+8XNt/vdluY2AIjKQo5LFcvYwpYqf41CZbzNgCipubtuF3Tz7+DPg9/fRrr/128RUfAZwBVDZfLM7e+qtHcuGe7qGYUxTD13borb82S37wi0ee+dNjd2fFt94MsUIOaQxj8bVxMAgVcHhs1oThDgQTN9Kii5NmQRjfdjXx3AD7bskpiooHiS4FihXkr9GjBX4PuBOdSnr6Ptar32S9/A3mznIahpKA4hVcPYj1Kkhsdg6b6/bH38/RuGKRkBfrCo+iCATKLrodgFc//GULsIP53Im4ZbRkUQxBYUmybLwnyjWJxscyq1Z8+89/wov42Wef+fsf7kmJfSZkavDj05OS4mu4UINbg9qEsuhMHueyX+HV9rz+6omMTV//05OPP/mVK+dPvRIUQckK+cRkjvgV0Vj3BTJwiKLb8PK69uU+BRw5vv8q6JLU1Tu+si7Rcnb/3qq+q8KcoEzwj7bE12YOOJ1Koer1+uPHjx87emzvvr0dbR12m51Op3O5XBqNplQql69Y7nA43njjjT8+8ceamhrw9PGTp2Z8L4KwxOU/i1W3J598+bUXdxTgKQR5Ml5PMTpNDJry6DIA5AF6bSQWPzy+jIP3KRHN/X+/+92fwWWfeuJvf/3DXXNVU370aSqi8YH45fDCwTMAMK79fX0VTz9/OOHOHz31p8ce/ur8y50dyPGP4ZEls9cV+cZMaMjQY0FTEuWTqiFdtOiObz0eTe9TP1l+1XSj4MZcoJ/FInH6spWpI3XtZiACYoGATp2w+Mh4hcNIfKVSYNRZwx4I43D5DKfbi3ncPgr9NgIbnz0zioiD4r4clrlGWEPBAQjLTlPGq1t4rN8tmJ0mw/Mb1E9yYmJ0KkCcaG2KOabggtFNAPAksWMRbN7dv8Wl4snHn3v+uVd/vJLLxDXF5ZYdeMjxcPZkoYqJAWSvfu2Hj1WV/+9jz/zuB+vyYwOmaMWbV/Ms1pEhNVuZqpzctI6DV9vJYKg0s/xHD8dk/vEXnv/zN1eqwObJzzCFtibx5FmZqQpewDbm9t50TrcbgQv35OqCq4fL18M/fgz+XlGfrg+JzOTwU5bc++h9JQOHjg1evgxQctCSB/8QS+PzL7zw2g/m4ekD153cz5dEia9Zap/7yZ+65/7o/7N3F/BxG2nDwFfLTF4yMzuOw8ycNMUUUobr9UrvtT3oFe56PYa+971tr+1dmZu0SdswMzjsJE6cxI6Zee1l/h7tyMpm7XUcaOK2z/+3UWZGo9HsSKvVjCXtP/7y/E+nZKvDuiHtpXtr3Xs/fPanj/38kefe3FVxZje5nosepBz+yDMv0Gv550+HqhWXO36bfQPnwc306yF4bfHPe31/pWXuwhvH3vCThaskTfM/q535wcMH01pkmRyBxG63//Of/zx48CCzbC+UXJcRTZWWNngajh5uzs7KCH1XUHu/KnXsE78MVh52g3/+4a4ZGcaMzISy06W+o2dOZwwpUFc0NVsPH9ihTTD1+rFWvkimgQMFvFTk8k5PVckpb+yYWdn68/PS35VBwf2ZzIINznzTwEclkBhD/7x1EH3chS9WCPFUaj2P4/IKpPSgMhWVnJwql1jd7tOFh6KHD9eFbaBwfqVcIRX3nJPANqbPSWCXiIqJvsCSHK5IrlQoFHK5pO+jWQA6fhK1Sq2WSiSX8KUGX4SCuGhXSZm/s4t+IhLU1e5wHT0ljo+mBAKuRCzPTkt895Xkz1+XTx8vh9MapYIs2CdRXl6SvcN23p8nu+vqnQkx0YLg7TQ97dwbfZBKMLHP8ocuB5x89j/Ifw4/buZP5qq3rNsJXwBMEv3WFMPHTxU07Nl8or6PRzNzKFPeDb+nd7a/PDA7WSPjwQddJlFKe25VpOjOlz9ARY1/9Nm//+U24Rd/+f2/ltaeP7DCjRv982d/+9xcy6tPPfPbpaeY1L5Blzjax3c7zr9YsruqvC4pJTG4I3L5Ain0BGRSKWxLiVjY86u7AnVMfFycXqdTyMTnf7EPmMxw7oP88Bbvrd/WC1MfevTJ0fPvnvZRd/mUty23ffuX1pkHXEkcIf2XyY0bN8KpC1m0TwKhRE0+bvDSqOXBP2zAzgi7dGI0uxPCRqSPe+GoXt8AfO30W34KJ4r0Z//vf//ji/clnDuRjCjYoUi77jcvZLhPl5xlxjoFCm3ykCl3LBx6/ECx1aGCXnZ1TX/PEdbqolydTb1HOGtXvPbMvxvu+f1L//jtU3OG0s/ECkfvob3BUYVJZuf3scG4uok/f/Gff7nN8/Gf/vbfVX2s/mIUFhZ6vd7/9//+X35+/h133DFz5kybzTZ06NDf/va3cOCAWUy+C+DR98kPXEjnn16Q4ki0eQ/98ddTPEf//Ks/ra8872av9qMHvXMWpPQc6tqPH3LPW5hBn8T5vV6l0SjsZ6cO6QMQXOOcZ/7vry/mN3340v99Wd567o/afqlUJWEvnCDHAfrq6cRoU882CB7PSd+fJPTCtgL9zXxeteii8uY8/Ic//OGPv3/xxRd+8+IjNyTpxYGAKuq8P5D8MB07fmLTlm25OVmzZkz9dsWanJysCePHDWR4tK/PSAj45o2SqPMNaUN16UmqaGhvhdA/2uQaF+MaYfRA+1NcUUBZENCM92vGUbyeEdC+2PbsPp5156v/ee3tN199+83X3v3bvbmnVuypD36F+GydwT+rBHzu5k6nUsGMGbss5uBFzZ7u8vKW5Ex9IOCx2wLq3Pte+O3Ph1Wv2NRMZ7pygiexAbet3m63edvW+N0d5+9h/fM4bC4Oj8+NypiS3fLtsuON7COKGQGvw+5wkCfPw4mkQqbg8XlcbUpM86FDZd3BMXq/q7OqojkhzXBJ3yLxcfHwKj1T+q9//evlP7z8pz/96aOPP2ptbW1ubv7www/37NmzZtUaOFsymozHjx9fuXJlZ0cnezQMIxBLtG7rqYZm8odXt72r28vVKUSuLjscWbIX/eZXs2Jay2tD/8LVi8IUryk6VNhhoz/PXrfb4w0+gs444qEnb/Ed3LD3dJvXH9Alpsraq5odfthZ+XyftdtNzqLg3CK8T+FztDW2WDwBn9fa2WYOvQvN53LY7cHH1sL+yPdJlWpm1/cGr5mxWau6JQuuHx2lkvK93fSNKQOim3TLlM4t3xxp6ew5O/FaOyw8kcFmb6xpaCMjBo6us26OViWP/AdSum90/hsB0PemD3S90i+IPuhxKfmwemHe76wFT5VW1FubfBw/xfEPTaBGJnNTDNxuOz08E6ulojX0YbSffViiVKoCzqJTJe3nPaoQ6BMyVAf27rUF28pnKz/TJM1KjJbLVB0d1U3tdrregUBXRxNHFCVLiMuyFO85Q595+d3ttU3doT+qyeGoY5LUjVXlNm9wCwdcjvN+ja43TVyKet+eHV3Bbyi/o668hZ+ZaOLxTRxed0V1Pbn8xmXp6rLU6XMnjkqOlfC91q6Qz5o3/G+4uqQ08an9Z8gfbr22srJmTVrCZf44idfj9nk5xlHzbp0zxHPqDLm0p+evlyK+gHIFr9IJuuitLJfL09PS6xvq33zzzZd+/9Jf//rXf//73+VwDGxpeffddw8dOrR27VoIGwyGs2fPLlu27PTp04L+/soW6DZ3QdUE8GGPy87kNTY3e3n0xuC4uh2w64TicmNk8uazVW1khM/ZcbrZlai70O/MKPRGraO1ossZ3MaUx+VhRggHxGexOshlVa7u0i63VqsK/R7xtNQ3xYy6fnqqBt6i0xL+gOEgKm300KK9+0qPHvNn5mjOe0f0JWPBWvHhYMuk9ebq7nDyxCKhXKlrbalq7rQGvwr8NmsbX6gQCfkcpVbH62pvc3Kho6hUyb3OLrtbLKOfOjHYwQkme/wJedpnwOuBr6PgVnKaS8q6klOVfndXa1s3/dhbb+W2HebUTDXTks7iNTsVuWmk5xWVmCov2VvcHfzE+ezl5c3qtMTgqKK3CxYOlujoKvdwolTyuMRkeXVVmRt6rnw+13vu1yv64jV3M5d4OLoqvFSUUuYuL27Iv/WJiTG84C9oMU8wFUYPiXEV7i52pifH0VddXYhAGC0W2zotNm5wRwg44Dsk4iERkOE4+JqBulAijd6kE3A8l3DtyTnsNwC5+ooeXKD/QQLUg06js0CATmG3VR8cHW3W4LGN4vql6hiRJOTvAIaMVGlVRbmXot8j5SY/4hXxbXaXHS9LvPmnM6KhZZ1u9/kfVk9D0ZHG/Hv/+8b/0adqb7327m9v8u/ZUBT8HoevE/gg0evo65nVF00Vx0mb3vOaVtIh+HbVmilTptx6221zHv/ru9vKW5R5R61qe/DL3uPxnDx5sr2dvnouAmlSXrLt7Mnd2/a0jRoff179uGKJgYIDocVFdgPKY3P7KEprTJW2ndl6pnnoiBRjdBrXd6K0Ln1CQdSF3puzpXpvmWPUhCHq8J+3c7W2019dAY+5vtUZYzCGjpPCpyc+TbV/907ykzg+e3VZsyg7KTrgd50+cJifN/O+hDNrtgf7TFJ9jrq7omLXjuMxE4azwy59E4qMdkdTTWMr2Ukd5nJ3AM5JYuPjbfv2ltGl+T1NDS3O3veBDoBAJOL4LvCd3T/Z6AJZalLd4y92Lllp3bmv9a9veGvqNHfd5Dh+ylZ4xFnfZNm621Z42HW0xEtRHUtW+O3n9U5DCcV5Unl90bEq+lcIQMBvPnumyMyNSdCEPtqrL/qEdDil2UMeThI8pZFlJoY+brtfFNc47+H5ga0bD7aEnvNS2rRF142qX718+9mG3pWmrxIJIjf+CIQGj7ehtqmLbCZbe6WdMqmENqs7wOMV3PvqX6fEtJ06S0ZDyElMwO2gf+nMMON/3vq/e9KPbi3r96eGRRpDFrfzYHF5uzPYOBy/s7tsz4HWUTlpFxiWos8qaUz0EvBF7Ac5kDrNHTv2v+9/nJCQcNttt936q//32tri43ZdnTCt1cYcaerr68vKwm/JHABdeopj554S8vMGnu6asq6YzNgLfAXAGUBUlNrS2eYO0H/g5/E8Dit991A/zutQCOBYq4LF3F0dNtIToAJCuUgqp58KkrnojvizGw7VkN8nobk6zaHnn9KCeTn+skNHm3r22IDH0e30NpVWcKb95M5ckZDieFzhp98RBQJ+uyX4xHf45i2Db954nUikkIuczuCXvNdaWRH8i7vb0u2Gna/goX+9lCdvLq/u/1KD/sD3VGFh4UsvvZScnLx+/fo33njj4MGDY8eOhY37y1/+ErqTl7Xb0IPs575ZA+zF9cBj6QpeXuax1FZ2xqTGcv3OLpffOPHBn79wq37FhuN+v6+rvdXq9HJcx1dt4E0cSY9O0Fwn1m6kJo6MCUYVsXGBo0Vnuumvw4DH7SY9wn65urvcApF41pN/mKfzVDW1OKxtdc3dHIFA43dWNkBXla6vra2siT7pV8Ukag7t220O3gjodzZWtVBp8fSlQ9poLX2LJSQ7zafOnLsMwm4205c7w4GrvcMrU+jE7N0CEqNR095WC/s2vZdScNCFo67aYLCfOtUQPBh4u7uswb/lw+dVwufTfwuhk33MnvW9Bjv28OEFj/70IThbT01Nvm7+XGW/f8lgXWCIC7pkR1tLN1TtowS8NGn0rZkz/ZZK39nXeJTL7VdIhv8t4O7iVLxBOephM/izX+JK2Esnwq1Z1zjylrvOPRBbO2Ra7oothyqH5MDnre30gR1tJ0Q+l7vTKp86NkHCo2/CM1cc2bmh0k2Z689yFt00VuVzn97zTZHDqBLazZz8MckDGEW/SH6fB86eBbI0ceC4s3Of2Dgf2hZ2GGZ2b+62I3t3tJyScPyWuipq8vUpEo4i/7bFHZsKl31UkpIZHFm3VUmHDFFzAuay47uLyykt/ec0f3cTJ3FiskGs0E6+adTmjR+tPJsu57jaG1q51103JirCuFL/ho8YPnHSxPKK8pKTJRDl8Xh5Q/Kg7n/5y1+g93v77bevXrXaZDIVDCu4c/GdVVVVWdlZWq2WLBtOohkzeejqTXvXN5cJhDxvV4s6aWxqtKjsyy9LVQYpJ+Do8sYMNfR/0hA9bu7NHau+XLoxMYayO/kFowvI1RMydcGsKc1LNnxb1zr95vGz75yyZNMHX1ekw0ybRzDihhkJEpnS0XViy8ZtY6ZNTGUfg9V1csm/Nmc++csxokOrl7ZOvudW0m0CjvrSTQeKA3K9iAef5yavdOiEBA3HEZfl3rRhw6aspNysaOHO/TvM5Sp+wFXZxclmlruQ9IVP3PTNlhVLSwzJwevwrT5P3qwFiRNHxG8v3N56VsHnc6xNLbFjZ5uUnL4fQcSlxBJhR1NtgzDepKEPNwwuPeBA3wZ4cX+VoNGlCKKq4/6ws/Y/LnPV/xZ9eEPKjGRlLI/Lb7a1bywx76lIlwhlt42hr+yjf/GWLNYnsWbstAn7tm1d0lCXqKL/TOFo71DEZIsFXP28u2d+vf6rZTY9NGRzk3347bdk8GSu7GEJVdu3bijVQNc90NHqHDkjV6XjzZqfvXzdsjU10NH0tnZYfec+5LS4KTcsavjsP0uoIXAe7rDLcyaNz9Cd/1fr9gMbNlUHT/IMKcOGTll0m2XlkiWBOCPH1dFmS52zMEcInaZREwo2F+5aWa8RCTmdNvn8SbF+677Na6xyKYdX2cEhDamJyfBs2LxhY0rK8NRgAi1zzuJJK3Z98U15nJpja2m1D3vwpnSOv4aZeyn8Xc3l5We7hBo539alTE8UwcdMLHa2trc0+zT6KKlKbbU7HA6/UABnPryL/YrX6XRz5s45dvxY6ZlSuqNLcdQqNY/Pg7OH7du3v/jii+vWrbN0W66/4fq7774bPtpenzcjM4NZuJeidevLu7oKxk6IV0go/rg5M8o2ffNlfaqRz7F53Vmzbshk8gXxBKaRk4asPrT+myq9hMdpqa6JX3hjnIzTT6+RFp1/27zqjz/81j0ihkN5fTzjhNH5Ueff411/Yufa7uBD3KWGEUPZaxCAq6H02CZvE3zOLWdLFZNviddwQv4OLdCnpbq+PbRpXZ1QRLmrW1z6cxv2nJSx87tf/doef++siF9AvXld9iO7N7SoOJyWs2dUs28eGiUXCSZn1xzetacxWi7kc91Ob1J+lpR+H/q4ROpAg9kQnQwdERW/qcmiSqSfARjyoR58hAZjbPuRtRs9qUMmj9DLDF7zvu2bW4dPGZcM5+i28iN7vHUSP9VcfVK96N7hEkfF6o9XS+fcNTep4UR11KjZPd3mlp17bCPvTu0Z8k2f9cDcFds+XV6bHMWxt7XZ8n5K70JwiuysLTm8sbuKT3Gg522acYtRqYhdcN2Jz1Z9+E1LEny52b1poyfkxjHF9OKoPXlog7mSXryyMmbGzQaFUjQhb+PKb9bYY3jOjtp2O9lp+EK9VuXe2aEYQ/+uE5zKB1MjE8kShuZot+5YXX9aJ+Ry3A5q/LzJzLxwQqVWWtpQqeQZVZSt1cWVCgU8PsXjBZ+QepGfYhZ90RO55IpiD8cB+k9HPQUyg1bBYbX+VlK/5f0NvNwU+rSno7Yh46YZCRSnksziqIcturn4s+WffjsqWspxWjy502ZmRkUc1FamjR+zcfXSdXY9x9VY1xEIfdKjpWxjoXXK7WnnLtCLHzbLtHnjtub84CPmryg4lWc+QXA+XllZCUezf/zjHzExMdDZ2LBhvRe6ND33m0NPif4Dd78HU1nGmBnKV9/f5b/z5fALrSU60+Qc1Zrtm+vOqIQ8Ds/rz5oyL0kQN2q8+Lmvjsx+YiFHLEpXNb+1Q7r4ul4XgQf8HbXHN67rIA2aOHSsfduKsy1SwYmDraeDSRy+KTEzj/4zVveZwh1umdDbZW7nJs0cEhV2jpQ4e/GN36xeutQTrec421psOdffmMOznC3cXekfMy8/t0B+6s33v9XcfdPohIRc09ZPtjQW3HZ3H8NpntrSoxupFvrIRFFZw6dMGJ6wvXAHnJMIzp2TKKJmzEr7dsuSdQ06aOS2Fpe3rws9LoQr1Ui8FqfNIRIJ4Lss0p88+8HXqrXPP8Fftalr/faAyyVKijf++VnJ0Bz7kRPam+f5uFyeTgudtqjFN/r8Ph70WyJvYb5ENm7m1G2b965pPiEUCeAMytLanjF+cqaJftp9/5Ln3zM9eEqjo09pGu0jbr8lneJAL9TVemTPjuaTEopDyVTRwyJ+gehGzJu58+217XnjmYQgadrk+25tf/u195uvv/6G2fn9/GFMrEgYMSRq6+4NtSUqOBC11jXnTLtebz/55fY2CX0zn7/TFzvOAJ9ubmKKe/PmTeLcRBO35XRdG1cioywNwlHDNWHPKggjihozc6Jzz/61K+q19G2ubrfFRWXNmJoZfObDd63ngwwbxeV07tix449//OO4ceNgzV999SXsN/CJZmtxwQ9yBKqhN9149ptNn3zbAOckXU0twmlzRhp5bubngyPgCRJHjju+fPe6r1sU9POVrPKoKVNG99eUjrozmw+c8CvoDoUfOhSyggmJmo7d7600G2OUcOrqtnfaxgwdIRMLKNm4669rX79lRYXaKAteAclzKSbcOJ7tfAukMWNmDl+3ZePKcq1ECif9AT5PlDthfPZIwxc7N1H1aq67u77dEXo+1A+/z1txdMfmRoHXXlfVOuThxZkckTMzmrd2z9bu6ig4g+ru5nGMHE7bsVXbu+GcMeDzdnNj86IG9nyJCOAU9MMPP9y6dWtWVhZsUzgFbWhogM33zTffPP3005ABwuTvMReHy1Mo5S3Fu9byOfOGJ/H0yeqmg2t3KacNzaIPmc76w9s3l3Cprpoaz+QZo4x828kNX59U69ScjnrptDyj32nfuvQD5eQHR3Ydah46fZGO2Z26ioqah0y5QU+OB9KMyTOgH/vJCjOcvzgD4uEFI9mLxyNo2fvFTn+SjuNxdVHyPL3CevCjl7en/f3lObljshu3HNnQUSkQcnndLa7g3Yh076Zr5ZIvqIRojtvcaY2dPD9XwuVxY+OT9xWu/7o9SUq52zzn/iLbVnW4cH2lm+Ppbu/MGzpLxzyAGIiSRk3M+nrF0lX29CgRl8OLikvJzUxMGDW6/kDR/uOdajj4uhz+AP3tz+WJBXxfV0erRxq8o/FSPkqDS8HQfHiR8D133k4CA3GBXyGE84t9DSc+PLHmrKVO6OfNSBoF5zfe489zOvZ7rfXCzMcD7k7/qT95Gzf7O47yku6jxBG/I8WG+LzMaOm5ETOhOj5BF6VT+ZsPVvCnTs6Si2VKTVTO0KHxeinFsVfv3Nk1bNHEeCFfqk8bMXpIvJTL4wllcj5frFBoE4ePH3Fpv0EI/RbmVwijOQFP6Bkj/REMeFy2Bqkmm8vp9HKT+YqsYIYI6+EJtTqtRqlUKhRKlS5zxJisOPKIOE1Sdkaikk9JFTRt/LCJw6MlXIFUKpZKxMFEtSm1YGQO/cw5gSohMy1azOXLIdWQPWJMbpzsksavONKguto6OAuEYwocbhZet7Cpsen1f78+bPiwkSNHbt2yVSqTCkXCFStWCIXCR376SF5eXoTLwrkSrTHJqOSJJDK5Qhebnp+fKuMLFFroA0vlClV8ek5WajR5xgTF5Sn1Rr0uitweTP+qRGyCMVojkqji05KhGyuSK7Sm6DiTXq4xJaclxuqVGl10jFEtVWpNGrU+JUUvFYnoVjHlDE2WC7kCiVKn10ilcp1exz6/gwP7QXxiQpxOKVHoo2P1egV7akg/YlQmlUhkdMNq4vJGDdfDx1yqS0nUScRydVR0akqcSiGRQMXj8ycPTdabjDIhNLg+OTHWRD/niS/XGY3ROrmk50a4Hoq4zORYLZ8frJ0iKnVoTpRUoDbE6lUSoUQCWyw6c0RBhh52ap4sKj4xzkRfKc7hCmVafZRWKeVzKZFUIRYJhGKJGNpdIhNLROQvsvS17kHB9VwM2E0pjlEWY5Sqj7ScPGOuhOmhlhM76w+srdpxsGNPgOu4Z3jOvHw436T7SP2vQKjUpaQmykVCKWxm2FWjk4bkpKhlAkoUlZiWIOZxYW/VJuRNHp1MnwTxxabYWJVUBE0Ne31K/uisWPimFqgTU+CYGxDD5jVpuuoduqH5yWqBQBxlijEaNSKpNjEtWSbm001oSMpK1kuFIX+958n0idBs9NqBOkqn0ZpSslIVfDjhU2hiM8aNTKc7HBRXro02RsmEYjHd7KmZSdEGvV4jprdCbP7EYclxsUa1hCuNSk7QS+kjiT42xhgdG63TyHlckT4Z9jE+P/hmhk8cGSeHLwghs08KYaNTIpUuJjZGI2fvuqSEck1MHCwuo29v5tHvxWDQiGTq6MT4GB1sWhFfyIfNKtFEp8LHl75dWCwWCfkCgUgs4vMF9J9daZdyxi8QCKAp4CzhzJkz0K9TKpSLbl3E8XPefvvt2NjYm266adeuXd2WbrVGvXbt2rbWtrvuvmvWrFnkZ+x6c9kcyqTMnPRYaXAoWBWXYlCKYbeEtkgZmq2D45JYYYyJ0Wvl9N99oJ11sSaNXCiSQI7ovAnjM7WwR0u1pvjEGJ1CBJ1ImZp+Vr08+LcjkcoYE21SyyTKuMTUKBmX3o6axJREfRT9hLsePIk2Gj7KzDZWqfVarS42MSkpJkohkkfF5mcnyuHTKZUZU4eNzI+Dr3T4NCUlJ8TqFLBthKqoBJ2KD4cDpT57zMgU2M4KiUBuoI8kOuYpHtB1dZWtLo+7feHw4EORBkSgMMSqNMEqmdInTh4VK6M4PFFUdKxGLhCQT3diWpwe9hWaUKFRaXQa+jebuLCNoXXgowztRd8td4mn4zTyK4TTp0/n8/lwFhimqKhIq9UO5FcIxWpTcAem7+/lK02wCaK1UqEiKsGoFctkap0hSqMwwlaTypRR+iipo+zIGcPwSYk6qURuyho/Mcso4HBFmuiYuBi9eduHR7TXzSogLdl94oulzcPvnprKnmkJo1LSomFnoT9NcQUTRiYo6d9eLS0uNwzJg9UppPLo9GEF5I4/mTETviaE8FFWaOJSMmKj4GOjMCXGJcQo6S8PvtyYmJwUqxW6Th+vjB46JF6vVcjkMekF+Vn04lJTYqpWypUpjAkp+QU5cSatVABt7u9qrPepU4YNSYATPWgWmdYYHWNS0fs3XxGdFB1rlENl6e+L2GijWsTja4wxOhV8QdA7oD4tLyVKIlLQH2hoLvrDLRArtVqlXMrj8iUqtUgoEAMp/bPosFEEfKFIBAdtaNdL2cSOpW/C/iGkKJ9UIZi0wHuskNtc7QvQfxoUTLqO09lGndzng6MH9PvS8gTDJtJH90gbWmaIgq+d4A5ryBw5Ld8Eu55IpjHFRkepJTxlTEaKURicr0nIzIpRQP3hYwvHwGDLQGtGxSUlx+iV9CmYzJierOHz5Wpj3JC8oWmJRhUc88lq/TxpbGpWapTk3IFLqkuIjdJr4fOv0Rt1UWr6kMniSXTxMSY4Nl5KL5n+ALEvqLnFYnnvvfe++OKLNWvW/OThh3l8/pIlSxYvXqxWq10uFxzu4IwlLa2fpwCItXGxqbkj8tKCf3KiiWDHS0w0KCVCjTEWGgqOM7AiXUJOiol+GIlUH5eQnleQGSOBPVqrT8rJzYxT97QFA85o4LOjphueptUZ1HJ1bEqCVsWkAPpBEr7GbYdc8+4Yo4Djoi5m6LDcGDV9kaZIZYqjT1yCXy5CbVJGspRPwXbSxGdPHAXfdNxAwK9NyEyJ0QjkxoxkjVCs0cOHl+ou2tU2avGs9LDfCKbgu0mt1mjoO/9o8ihjbGxcjIE9J8lgzkkEmrjM1CgufJGq9QlKxwmLYkpBynk/z0ofNUwG+N5k4lA9+OrUKGUiLl8olcvEQgF8hcFnIPhVRn+X9X8U6ht8xJRyyfAh8omjlDMnKmdPFibF0x+KGKNkdIFsdIE4JUEYHyMemS8dXSDJzaD6u5qYK1EZU+I1PAGcscBZtyopd9TQdCM5SRSoTPFJifRpAOyVCkNyahI0ulQJR/RorUrMFUclhZzSTBmdTP85hT6HjyLn8NCSKpUmyhgTF2eKiVIKeVyBPMpkNKplwY8PfaITl5GSmAzbHY4bAqUxMc5ooB/PLTHEpySYYGmD8dzTuik4CybnJEwC1J2vNcZFKSRwcIGVxeePH5as4sCppZAnlEqVKnVG/og0+rk/Un1yglohUqrgPFonEsApOJx7Jo+cUMA8EzKo968QAp5cl5pKP1wWOkoKpTouPW9EbjxzWs4XyVUauRwOa8GsFAWnL3R3gD6iXgkhH2T6JEEmW7Zs2ccff7x06dIHHngQvsJWrlqVN2RIeno6zD927FhLS8vs2bOZZc/HEyt1MTFRauanJqE4efAIr5QKKHl0dnoMbBloQH1a/qT8OHrfDJ6eGQ1qEZ8L3+rGBHq70Ofkcl1iQoxRIxFK1XExOjhZg4ZUKmOzhsSHPB2vj18h5EskYrpDQX9fBDsUw6BDIYrSSUQiebCTEZcxJDfNEHyCJEduSkkwqunHO8AchSIuL98oDSmdgoNHTFqcVgDnXJBDqTTGZybo5So491SJYTPpjCkFo7Ji6Q+8TBufmpBopH/1TqiEb+Lg+Q+ce8p0RkOUWsHntRZvKI6dtyhFAb2z2KHjRydpeHAyojZE6zUy+gRenzZ2XE6MyaiO0sM5swi+6zVR2QXDEvWXMoBFfoWQiXDoXxZqbGyEw+/w4cPhvBS+GR966KHMzMyPPvoIzlThXAU6khF/hVCsSUhLplsJwiI4rYqnT0t4PPh4RSll0A00amV8VXSCUQXdNYNW6a87sKkxc/GCFD4XPgt5E4YlSeA4JI0iH15D5ohp+dGwOjXsFErnng1n0xdOS1MGP6SO+m2rTyfPmZSu7nnQiTQqPTVWDF91cqXBFBNjipKqDUmp5NSRK1brjTF6+ruPyxXJNXqTQQnnShpRQCSDrkhm/pBUk1rUcySBasI3IF9M7xbJwyflJZuiolRCiToxI0Up5EC3RB2TMmZEhkYM3x6UVBtrioKNAjtE7tRRWQnxcXqlTK6PzRudq+dSPIUqLi0nJzUmeEeiRBuXHBOvlyrUSYkxcrEITpRVUfq4uFg4R+IrDHEmBUXBQUBliomGL1+5BI5MXDgDpf84zucLJfARpo/Pl3Bg/gG4wNCpP+D/8szmPxV+wJXwpumG/r8Zv/C3FPp2zBcGLFbKpFhU5bc3evfe6Gs/LuAEuPOKuepcZskBs5fteG1l080PXp+u6bk7nNa2849/LJrwws+nh/8M3OWBNxtwNq8XuVZTktEcv4s+4Ibw+5zW5v0y4zie94STP1sUfSMkBm9W/x6ATQlHmX2F+z7//PM1a9fAV8iwYcOqq6pPlpx89jfPTpo46Ve/+hVkgJPzqKioxx59bO68uXDAvZQzEnRNwYaGreb2eg62Fb917Isz5kqbxw49IglfnKCIvivzhrkJk5QiCXyyr/LGddYe+eCjXdn33js5QfP9+MwMVg6Ho+hI0WeffbZq1ar2jvZp06aZO83Hjh+7++67n3766RdeeGHfvn3QqZNIJHfdddcdd9xhMBh+1B/k8nXP/Xv/jKdfnJlwfmdvcIMPcl1d3SuvvPL3v/9ddP6vRxEffPBBYmLi1KlTYePCOQqTetl8npqV//e5/qYnJqadf7Uk7ezXz3ymeebFaeT35ToOvP6Hg1P//tiQ/n+xw9626rPlnDFz5+Sf+6H3i2Br/vbTbwUT5s/Oi++n80p47NXL3/o6asbimQWmwb/Hm+8axfV7hH6fVxUl+c0bzm/e5R/c7A5Q3IBf/Iv/87Y3UUv+z+Pzi/xe//h5/AdfpMRS6jIen/e95vf729radu3aZbfb3W43dJMWLFjwy1/+8ssvv0xISLBYLM8888ztt98+Z84cZoHBpnLz82+V3/aHBwrCnsV9KZxn1y1555TpucdnQr+cSbtkrpatSz4tjbr+/jmp0L1iEq8yOB2B4x05Kek5lNFReoSCrhIJs1HUP1v7rq8/rJrwwD0pEW6iuIbggwwf4cLCwsbGRtisO3fuXLRo0bfffnv99dfPnTsXMnzyySenTp2Cbz2S/9rqatr+7VetU++5NfFCF+dcayc+fvKj2Kf+OaOva9CvOLlcbrOduxQePpVg0qRJr7/+OvQfvV4vdB5fe+21v/3tb04nffusUCh0uUIe5XEZOrb+3693pP/j5QUX3LVtpzf+a0fgsXumR0npEwf72R2vb7Pff8cMo+Lyj8Doe+AC58QUh8rTpTw69OafZd84P2UC7MFceTyV80tv1nOivKfpRzkJVbyUh3i5zwdynqPEV3aw6bvj44hcAcdJjqeM4w59lXK9lRKRm+ss5fBsHC581cN36ffp2xQOOpMnT376maefffbZ4cOHV1fTo1dwWImLjROLxRq1hsfjpaSkPPzwwzNnzYTMsEGZJdH3B2w1OC0Q8gXjjMNem/Li38f/8hfDHnx62P0vj3nyrWm/vyVtplIkvYqjV537Xvvdo4///JHHfv4/r25Pv37R+Hg1jl5dJvi0jhw58sknn/zdS7+D0z6z2Vx8sthqs0JHDk4UVEqVSCSKi4978MEHb731VoPh+3Lg/Q7Ya1e99Y8nX9k34dFfTov/Po1eEXCuz+fzly1btrSXJUuWVFVVMfmunpTr//b8lNieMRTNyJ/945Hc/kevrqLSj5574jdvtGZfNz3f+L346hINnyzhc/lUQOSye8pP8gom8aIMPMov5lG+M0WB+HRuRj7f7+EG/FR1mbe+4kc7egXfaGfOnNm1a9fMmTPvvPPOm266acuWLa2t9I+x0FfABXG5XHaY4wfMY+1Y9rdn/35E8shdEy9n9Kpzzzv/8/On4Xv5kadfKdNMvH3mtRu9AnA2wg3+/FzIQDycorBnKSQMSBR9T8EnFHoc8P2VlZV111133X333Zs3by4pKYHPr0BA34UK4BMNX3zMAuj7ADYrbDI4Pt9///1vvvnm559//sADD/z5z38mo1fXijRjxm8emqkNjl7R0ZSJzzww24CjVz8aA7h51RfgkCef8bgcAdfr51gdHH+AjqmkdACi5CliEGUuTx286Dfr7T7Bt2+zWO2Bvn6FhOIJuBwfxVdJYhdT/J7HLH1PkK0JJwHkiaeFhYXFxcV19XXPP/e8yWjavXu3QCiYMHFCbEwsyY+nC99rgXO/aMV8iiHqDwR+pJeT/rCwR+aampodO3cUHSmqqq567NHHhg8fvnfPXnOXedz4cSnJKaRThx/k7yPYcB0dHevWrWtqaiI/RhYKtqlUKp0+fTr0BCB6Ba/AQleNr+JUYOW7/uJ9AXs3Jy6de+vj3LPHvHvWcTpbuGpd4MZH4JTJt+5zf1MNjxPwTrlRdONDXEPE54T9gEHv6MCBA5988smQIUPEYjF8NM6cOXPbbbctX748JSVFIpF4vV44pYEucX4+87AMhNBgAx9km83261//OjU1Va/Xw9fWzp0777jjjurq6u7ubvLHtrq6uri4uDvvvJMsggahsCuwWOypJnuCSlzBK7AQGqBLevoaGsRgg5JtCgca4HA4oK+rUqrgpJDtAsF3DJlLouj7K7ixmU1OcajgrdC4WX8gyF8pyUcVTg7ggyyTyqAvx+u5TAM/yAgNan6fr6LEf7zQ19Es5nK8QydzDHGckoOehkoxx+dLzOFkj6SqTnvPFgs9Do9azxs2mZc80F8Z+YGBo1lJScnnn39uNpvhdOW5556DDjCkQ6CrqwtSFi1aNH78eY/QRggNNj6fr729/eOPP66oqIDos88+m5iYCIHXX3/91KlTEBg1atQDDzxAZ0WD1VNPPeV29/G7pXC2STqS0OcgJ6gEn89/7bXXmAhCVwUOYCGEEEIIIYQQQgihQQ3vSkAIIYQQQgghhBBCgxoOYCGEEEIIIYQQQgihQQ0HsBBCCCGEEEIIIYTQoIYDWAghhBBCCCGEEEJoUMMBLIQQQgghhBBCCCE0qOEAFkIIIYQQQgghhBAa1HAACyGEEEIIIYQQQggNapTb7WaCCCGEEEIIIYQQQggNPtT/+9f/Y4IIIYQQQgghhBBCCA0+VEFBARNECCGEEEIIIYQQQmjwwWdgIYQQQgghhBBCCKFBDQewEEIIIYQQQgghhNCghgNYCCGEEEIIIYQQQmhQwwEshBBCCCGEEEIIITSo4QAWQgghhBBCCCGEEBrUcAALIYQQQgghhBBCCA1qOICFEEIIIYQQQgghhAY1HMBCCCGEEEIIIYQQQoMaDmAhhBBCCCGEEEIIoUENB7AQQgghhBBCCCGE0KCGA1gIIYQQQgghhBBCaFDDASyEEEIIIYQQQgghNKjhABZCCCGEEEIIIYQQGtSogoICJogQQgghhBBCCKHviUCA39T00+bmh5k4ukKEwrq0tEf4/E4u18EkoUEAB7AQQgghhBBCCKHvn+bmhxsbH2Mi6ErT6Zbdc0+JWs1EEbDZbEVFRcOGDZPJZEzSlRMIBJxOZ21t7dmzZ10uF5MaAgewEEIIIYQQQgih75na2pfa229kIui7UVLCyc5mwgjU19e//PLLv/vd72JjYwOBAEVRzIzg8NPAo0TvPC6XC1axffv2jz/+2GKxMDN64DOwEEIIIYQQQgih75nOznlMCKGrKxCZ3+9nQkGRopHSRSJRSkrK4sWLn3rqKS43fMAKB7AQQgghhBBCCKHvk6lTp3K5PCaC0NVFBpsIfxATuUJEItGCBQtmz57NrK/HFRvAonphZvTCzA5ikiJj8p3DpA8Es0QIZkYvzOwQzIxemNnnC0snORFCCCGEEEIIoe/C/PnzebzzuvNdXRyfD1+X+0pOZtoT9YMZZ4ogbDyr/2hvJAOPx1u4cCGzvh5X5hlYAoFAo9HIZFJYB0mxWCxmc1fvx26JRCKTyQj5IRwIcBoa6h0OJ5kVhsvlSqUStVotFok5wUEheBvdQR6PF95PMFdEUqkUqiSRiJk4hwNLtbQ0O52u0GWDa5HqoqL4Aj6TxOG43R6z2QwrYuJBFEVBaRqNViwWnRulCgTcHk9ra5tGo4ZySFpLS2vYsgghhBBCCCGE0JXyzTffZGcnOUM60xYLRy5nwuiSpaRwKiuZMMBnYIUhz8B64YUXoqOjIUpRVOgAy5WNdnd3z5w5k4kHXe4AFp/PT0tNyc7JTklOVqvVECXpbe3tlZVVJSUlZWVnfT4fSQSxsTF3Lr5Dq9VC2O/3vfPu+1VV1WQWi8fjxURHp6QkJyUnxcXGyuUyqCekQzktra21tbVQJrzcbnfo2yPgTUok4oyMjNzcnKTERHnIJ7izs/Orr5bV1tV7vV6SIpPJIFtOTnZyUpJQKCSJoK2tbeeu3QcPHmLiHDgQyNLS0nKysxMTExQKBayFpEMFnC5neXlFfFysSsX8OMHXX39z6PCR3nVDCCGEEEIIIYQu35o1a1JTY3AA64rDAaz+kQGs559/Pjo6OjCAx7RflLASnE7n1KlTmUjQ5Q5gDRmSd91188eMHqVQKIJP2GJW5vf7urq6ioqOfvvtqtNnzng8HpKekZH+0ksvxkTHQNjn8z7zzK+OF58gswDUVSqVZmdnTRg/dsiQ/NjYaJFIRFHshZEBX/AirNOnThfu279v34GOjo7Q0TFYXCaTjR07eu6cOZmZGTKZNGRZTmNT49/+9s/Tp8+43W7IKRAIJk2csOC6+VlZmRKxmK05qK2rXbp02Zo1a0k0JiYa3uCECeOhTKhe2J3GgYAfmlUoFPJ4zODdK6/8a936DX6/n0QRQgghhBBCCKErCAewviM4gNU/MoD13HPPRRrAYhMvP+p0OqdNmwZR1qU/A4vL5UZFaWfPmjlh/Di9Xi+RSCDRarVYLPTdcxA1Go1jxowZP2EchEklAASEAqFIRL9A6AATEAoFOdnZt956y7x5czMzM1QqlVgsJpmDL5EUijUYxo8fd/9990ydOkWjUbMlAx6Pl5GRfvNNN4waNUKr1Zy/LJQtZB9iD4GEhPj58+cMzR+iVqmg5PNyCs/lVCqV8AbvuOO20aNHa7VaeC+hOeEFa1Gr6fsH2ZSwW5EHiM/jJJmoYencKOW5d4S+O7CVkkzcvBRuWiwlETGJCCGEEEIIIYQQ6kcghD+IiVwI5HQ4HFarldxRd0HM+npc+gCWQCAYNXLk6NEjyf2ALpfr7NnyTZu2rN+wqbS0FCrk8XicTqfP5xv4gI7RaFq4cP64sWOUSiUsBW+pvb2joaGxrq6uvr6+ubkFioX3IBQKTSbTgw/cm5WVRR6nRYjF4smTJmZlZUMiGdjy+fw2u707CJb1epnLtUQi0fRpUzMyMsi4G/B6vXa7o7vbQue00JWHRCgkLy9nypTJsbGxfD4PovB2oJyWllaoEalVW1s7vE3YDKScSyYRcRZN4f/2XmFBGjdkUA59V8RC6qZJvF/eJrh7tsCkxRZHCCGEEEIIIYQGhAww9SlsPItE3W53V1dXTU3NsWPHjhw5cvr06cbGRqvV6vP5SLY+MSvrwTOZTEzwIonF4lmzZmRnZUskEq/Xe/x48Xvvf7hhw6Zjx44fPnwEMrS3t69avWbdug0Wi4VdsU4XNX36NKVSAWF4GzC3ubmZzBIKhfPnzZkxYzp5cJXdbj969PjHH3/y6Weff/31inXr1u/ft99msxsMBrlcxuVyBQIBTCvKK8xmMykhLi52+vSpKSnMzwbYbLbTZ87s3r13X+G+oqKjULEzZ85AsRTF0Wg0P334JyaTEUqAukHiqVOnCwv3gZ6cZVCsRqOeM3v2hAnjRCL6Eh1o8bKzZzds3LT0y68++/SLFStXb9i4ueTUKXgj8L7Yh7jv3r2ntOxs77bun0jAGZXFSzRyD5z2Vzbi87O+cwI+lZPIVcs5bV2B4kp/l41JRwghhBBCCKFB7q677nrtNUXP451pzz8PfWomjC7Zq69yegYYaI8/ztHrmTACFotlx44dEyZMkMvlZNCDHfoIjYYlWq3WkydPrlq16v3339+0adOePXu2bt26b98+p9OpUqlkMnqEh2QmgovSlxl9/PHHJExc+hVYFEWplCry1HZYQVd3t8vl8ng8dru9vr5h+dffvv3Oezt27IK3N8Crk9LSUocMGaLRaCAMFT1y5OiSpUv37d/f2NhkNpvb2zvKzpavXrN20+YtZnMX5OHxeNlZWTGxMeyT4+NiY/V6HQlDTY4cKXr99Tc///yL1WvWrV23ftv2nR0dnT6fTygUmUwmaCbym4lut3vHzl3vvvfBJ59+vmr1WsgJ1a6trYU3mJqamjckl4xe+fz+8vKKJUu+/PbbVSdOlHR0dnR1dbW1tRYVHf3gw48rez2KHg0QxeHIJVR6LDcznquQXu6VUBTFMWmpoalcg4ZchBeRxxs4cNq3aq9v13F/l5VJRAghhBBCCCGEUD8CPddVkWnvKAFRYLPZdu/e/cknn2zfvl0oFObk5AwfPjwuLs5ut3/99ddfffVVZWWl1+vtc1lmfT0ufQALyuvo6CC32vF4vPS0tNGjR+XkZOv1eog2NzfX1zdARWHFJP8F5eZkJyTEk0Elq9VWVVXV2Ngklyt0Op3BYIBiNRoNvIGamtquri5SrFwui42NEdOPYKep1PTQHQmbzV2nT5eWlpa1t3cE7yC0kIvTYBasArKxNzY6na6dO3efOVMKb4fJabPB+6IoymQ0RpuiSZUcdkfR0aPHjxW3t7e7XC7ytqCFHQ5HU1OT0xHy9LwB41L0jWxSEdX/TZbBbByJkCPg0wM0/YAMEhFdoFBwgZz9g/oI+fQUQDlQLL3q4KxQMAvqD2uEzP2vjsulLzGDd9HzbLFzYMGYKOrmyfzbp/Hj9f2VQmoCq4Om4J/3JP1zoM5jcriP3ygYls7tv1W9Xk5JlX/3Cf/Rsz6Lo++9lF4jj14jVL53zcPA6sQC+m3C9kIIIYQQQgihQcXrOvPfnzL+d2ON70r86ljnqQOHzlY5B1KUz31s/afvrDraHXLVGLCfXPHsf7Z2RKxNy6bP97e7zl8GXWvBIaY+hquYUBCJwrSqqmrnzp0wNZlMixYt+tnPfkZ2wjlz5ohEoqKiooMHD9rtdnaR0ACzvh4X6pRH5vF6Dh0+0t7eDkXzeLy4uNi77rzj8cd+dv3CBampKXK5jM/nX+AamPMlJibqdFEk7HA4jCbj3Dmzr7/+utDXggXzhw8rgDdJ3gisAhYR9lwoKZPJRT2DWVCx+vp6b+gllT2gUuwz2qHydrutsaEB1khSWEKhQK1RKxRy8i6sVsvhw0Xdlu7ejRhs175HQPrB53HUCiojjspJ4hq19DBQ72dfQTUlQo5OTaXHcbMSufEGSimheo8lwXJCAUcpoxIM3Mx4+s64lGiuVkmJhUxOKEcqoi90gmwsSJSJKZWMGZ3hcTkKCQUpsJRORSWZuFAgVFIhpRKN3FgdJRbRKyIgIBZw1HIqM44Lq0syURo5nZkFYVgdvKBweOlVVFocNy2WCwER1CpYDkylYjoPrEingrcJb4FZil5QeG4kiG4HEaVV0G8QVpeZwI0zUFAxSCegKFgLVF4moTQKyqCh68MWJRWfG/CC1lNKKai5Sk63uYAHy4Y1Jw3SSE5YEawxNZYLbSIJaQHAg8YJlk+G1WAjQraUGK5GSReLEEIIIYQQQoNE1/a/33TbM/KH/hT0sPg/T1//u7X0769dDkfr6pUbd5fafAPpDQf85saqigaz5/zMkvQZv1o8VhXh6oOGHe+/V1RsHdAK0NVDj4H0YAebiLCo1+s9ffp0SUmJyWSaP3/+jBkz4uPjDQZDdnb2ddddN3PmTLfbfejQoe5ueqSlN2Z9PS79GVhQq7a2NoPRGBcXK5VKKYoSCARRUdqsrMwJ48elpKS4Xa6WllZy0ROrn2dgzZ8/NyMjnYwmSKSSuNjY7Oys3NycsFdqaopKRT/iHbLBWy0tLTtx8iQZfhoyZEh+fp40+Fz2+vqGoqJjNTU1EA5DngE/adIEsVgMJVRWVW/bvhPai5ndQ61WjRkzOjsnm1yB1d7e/u2KlZ2d5t6NCGbNmpGYkEDCA3kGFpfiZMRzF08XzB/DG5PDHZPDU8uoOD2lU1Ghz8AyaqlZI/i3TxNMGwbZeGOyeckxlM3Jae8OhI5QS0ScUZm8O6bx5o/lj8vjjc7mjsvljc/lujyc2hY6p1rOuWUyf+YIerQGUkjV9Crqjun8O2fynR6qvStg1HIfnCfISuAqZNT4XN7Nk/mQze/nTMjj3T+Xn5tIl9bQxqxXKeNMHMK7ZxZ/6nDe2Gy6/hlx3GZzoMsG+ys93pQex108kw+zBHwqNop77xz+9GG8cTm8Yelcq4PT1sXxeDlSEXXnDP7EfO7QVC68d5mYMmq4Q5K5ozLpl1hEdVg4Dhe9OoOGmj2St2iKYM5IprlGZ/GSTFRVc8DhhA8PPdg0YQh35gg+vOusBJ5KRskldAuPzKCLSo7mOtycTmsA9pq8ZN7PbuDfMIE/ayQPXtOH8xQSTn1bwB5cEUso4AxJ4d46hX/TZP6YbC40yPBMLhRb2xpwe+jRStgpEgzchxbQl3rBstMKeLdMpjcTtHyCgWrr5nSce/IbQgghhBBCCF1JF/UMrED7jj/9/J2hf1j14CiVXC6TyWJGTlEd+cdfytJuGZ8o9vv8AU4Aeu7Qx6e40FUN+LwQpgU4IZdZBPxeOs+55IDLvG/nPpshZ0SaQcSDbAF/sJSw5Rh+b/XxvWd9CeOHJUlD/t5PcflCAZ8XzM4uD51KKADiHafWryyTzZ5SoBbxqQD0RtmK0RX9LuAzsPpHnoE1fvx42I1IjxembKB31GazFRYWHjt2bNiwYddddx0sxV5BIhQK1Wo1zLXb7QUFBVqtlp1FlvV6vZ999hlJIS79Ciwo0el0rVq1+qtly0+fPtPdbfF4PDweTy6Xm0ym8ePHPvLIT554/NG83Fz2Cqn+0R+VnurCBwbqCjtvb26322q1dgXBSoO/AEi/t94GclUUNAuUyUTOx+VyefAxYmLQdr7u7m76k3TZeFxOnJ47fwwvSsXZVez/crt330mfSUtFR537CMKK4/XUdWP5E4bwHC7/mn2+r3d4j5X7Y3X0oM/4PJ5CQmeGfyIBZ8FY/sLxPI2SOl7uX7Hbt2Srd8MBX20zHIOYJoCmVQQvO5KGbAqohlJKX2wlCd7ZJ+BxNApOehw1LoenlnOsjkBBGnfuGF56HPdsnV+nplJj6EuNgFjImZLPn5TPs7k4sKJlO7zFlX6TlnPzJH56LHNxm5DPUcuoeAM1Lpc7exSvrStwstLf3h2IM3DnjOLBisimprgByB96IRWJwgvCbHMEL3TiVDb61h/yfbXNu/mwz2IPZCdyx2bRY1WQAf7BzsMuSKdANCSFlAabu9PiP3bWf/CU70ipr9UckInoS6ggDwtySkScKUN5N03kx+i5R874yRqt9sCkIbw7pvFjdEx+usXknJQY7sJxfGilqmb/0XK/zUGPfOWncGEWQgghhBBCCF1r/tPr3j8y+qm7h4t6+rcU1zTh8fdX/2KyisNpWfXLv7z1j3/c8cADT/zivTKLq/3Uuj//5Kf333vfPQ/95Hdf7mu3uuhOpaP1yLK/3XLXfeCO6x98dV2Z1ecrXvvW8h17Nr79+/9bX+H1B9rO7PzH0zffDTlu/8Ub2461ht/j1LfufW9d9+yXTV6/p7t6xWu/e4Re/r7b5r24ucHcULz+7S/2NB/+9jeP/L+9bd6qg0t///Qd98Lsu2789Xv7Os+/BAFdTfQY1QD4/X6Hw2Gz2RQKRfDn+OjnvgdHIOmrtKDPrlKp9Ho9BLq6urxeb+hcgllfj0sfwCLq6xvWrdvw5pv/+fKrZQcOHqqtrSOjPFC/lJSUGTOm33TzDSkpyexz1vtBxlJJuKTk1FdfLf/v2+/1fr399nvvvPv+e+99CIEPP/x43779DoedLHVlQWNBlZhIcECEzxfAlIlfBpGAM2MEfRPc0bP+TYe9u477Nxz0bTnibe44t3nIFUAjMrgtnf5vd8Nc347j/nX7vXtP+o1aas5onimKfnIWtOuwdO6oLC6fx9l82PftHu/2o77dxVCs78vt3qPl/gijcxFFKam27sCGA77TNYF4A6WQUIdO+6A0iz0gFcO7p8duYnTckVlcr5ezYg89srPzGFTMV94QSI+l0mK58uDIGqGSU2o5t6Ta//VO71c7vOsO0MNAMTr6Fj8Bj+PyBNbv9y3f4dte5Gvv5nTZODuP+b7awbwOn/F325kGaeoIQB1W7fXB6nYV+3cc9R0u9Qv5nPxUrjL40DOvj3PsrB8yLN/pO1VNb7XiCv/Xu2CldFGbDvlqmulrx/wBKIpuqJV7fWv2+U5U+m3Bo3EoOKanRHPHZPOUMupIqe+b3V5YI2wgeI8tnYGhady8ZK6Efqx/MHPwvksej7O1yAeb6Ztd3p3HfS4XJ9FIGbWX++FCCCGEEEIIocvWWVHsyhqSpzqvM6tIzVAxQU7Fzoqkf7334X9e/Wl89+H/vr8x+r4XP/j000/+8/chNUs/W3fE4uG0bv/jz7fGv/7hZ+Dt5zLX/O3DQ1ZO/nVP3Dpt0tyf/fEX81P5jrNf/e9ftHNfpbP85z7Lkp/9dVW5myl/AAKBpqIVuzrSfvcuvYq3/pTUeKpNnz//0bsmmUbd8sp7vxwtaV65en3m3a99CrPf/9cMzokG/CWua4ceLQkOM7GDTX1GAZ/PF4vFLpers7Mz7D5Br9dLEimKkgRvpGNmBJESyOpYl9vHhkJbW9uKjh77+utvX3/9zf++/e7GTZvr6+vJQ9BVKuWY0aOGDx8mFIQ8eykCi9UK76onbCk+Ubxx46ber63bth84cLD4xInde/Zu37GztOysy3URn4uBg8rYgg8SI1GhUGg0GgYyEtc/OGiIRdTITK7fzzle4W/qCFgdgbauwOmaQFs3sy44rihlVHIMfRllaV3gZJW/yxqw2AO1rYFj5f76tkBsFBWrpx8vJeRTo7N4Rg11ptZ/uJSe1WUL2JwBszVQ0xLo6A5EuDotohZz4GSF/1SNH2oF0epm/96T/hYzfccfVAYqJuBzhiRzlVKqqsnf0BZwujleP8dsCVQ30SNERi2lDl4SRdgdnJNV9FBRRWOgrjVQ00xXiUs/P4seCIP88I4qGv0N7VBOwO0JQGtUNPjJC9oEVkpAZepb6VZyBzc1pENrwJaR0w+3olcHb7O9OwC1rWz0w3uHlI5uOkyKglVDCZAfXi4PXU5zZ6DVDE3K8fca4AsOYFEJBqqx3b+/xN/YTi8LhcMG2nPCLxFx0mK5EiHzHqFAWN2WI779p3w1zXSD1Lb4ux30s+1h6yCEEEIIIYTQtea0NPv6v5Vo6IJR0fRjg721x493yIfOKIgTcCm+OGr0uGHW5oouu0+Se+c/fnOj3nLq41f+5/cfFlmcnZ3njx9Zir7c2jRt6vRk+qHU+mFP3jnt+Nd7O8i8AaGEGpPl4LqP1+wzO/3GMT+9d0Za6J1cPK5II/CteHPpvqoOnyxj/sM/yWUeoI2uAehdA3aUiugzKhaLtVotl8utrKw8duyYy+WCdOD1ei0Wy4EDBzo7O5VKJclDFmFBlFlfjytzkYjP5zObzTU1NYWF+z77bMlHH31aVlZGVqZSqQx6PTf4GKn+tba0sA+iSktLjY2NtfdFKpXOnDnjqZ8/efNNNxgMBnhT8MbIUleWw+GEN+UO/swikMtlOTnZItGAbofsh1hAxem4MjFltnIswSdGEV7fuTBQSqkoJdVpCTR2BNw94ziQodsWqGgIcCjKoKaEAvoirEQjJRFSVU2Bdua3GS9LR3egwxrwBod17E46anWeV6iARz94XinjpMdzb5/Gv38OD16LZ/BHZHClYkot58iYx+jTzLZAdXMA3gWpGExIyZdAraDG5vIemMd/8V7Bs3cKbprIhzZk5l1RFMWJUtGPeG/tokfEmFQ4IjsCp6p98IGBlie3UgIygFXb4oe2Iu/RF+DAHhmciRBCCCGEEELXnNKQKeD1eyWGmPnzu99pc9Zu+vjxu29eCK6/6fE/flTS7vX7A3JH+d+evGvRfb89yZ348N2zFJLwP9d7zO2Vjet/fiu9HLjzr7sDZgfTlx4IiqPPnv/TB0ae+vT5O2+5Hkr4soyZQ/DE2pvveyJTevDFR+66YeHCW/+yBS/AurboEaag3qNOTCiIy+VqNBqVSlVeXr5q1aoDBw7Y7Xav19vc3Lxly5bVq1f7fL78/HyFgn5OOrNMSCFkXazLGsCiKGrYsILbbr0lISGBPPrI6XS2tLQU7ttfVV1DVgbp5CHoF1RZWdXa2kbCep1u+LCC7OwsEmXJZNKRI4dPnzY1Nzdn7tzZ9993z9ChQwf4jK2LBe3Y3t7R0d5BRuLkcvmI4cMMBgN5fvwlo7j0M6So4GVE/VweBSuBl9cH2c57lpfPz3G66RQBj/mRPkHwaia359LHhkJBldhxNDrcu4YURySk166UcqLpC8G48DJp6TGd1s5Ah+XccBuA2vb1O5AXB95dehx121TerBE8iYhzti5w7Cx9XZXnSrzfPvF59Migz8cJfS/QLE44AFP0Dxqy195C88B7DB15RAghhBBCCKHBRBGfLDhSeLDj/OGA4remLP7njt6P40ma9fBbHy79KuiblWvff/7uBLVtw8fvm2e9tPybz/70P4vy4tS84H0wYXQxd71JFgMrNq5d8WAcM2dAuAL5iEXPfLhs7dfL33swte3tZ/50zMLMolFcWfzo37/64doV3yz7/ZzK1X/4zbeVzCx01ZHRJVakMSwIlJeX79u3r6Ojw263l5aWfvbZZ6+99tqbb77573//e9WqVW1tbRkZGcOGDROLxWSRMMz6elziWAyUDqu5+6477777zuuuWzBj+lS9Xi8UCvl8vkAggLmCnlvtYJVkAOiCTpacKjt71umk7yKEQvLz82+79ZYpkydFR5vIE7+GDh160403LJg/LyEhHlYEKYmJ8bDS3u/qioBia2pqz5aXe4IXYcEas7Oz58+fOyQvT61WS6VSiUQik0lNJuPs2TOjL+bHHEl96TvyQj719BPsQ6L00I+PIxJQYkHIw8yDDw6nHzJF0WMr/uDQlssT8AXoQTH2sqCBgCK55z8onXHBtqTvwuNYnZwTlYH1B3yr9zGvb/b4vthGP8+rxRxSxJXYMgopZ1QWLzWG19gR2HTIt+GAb1uR70SV3x32+6tXjscX8Prp9mSfdQX4dMvT78jjY7YgQgghhBBCCA1+6fOemF/z/tubqi3MNVGerhNL3lgimTx5uJQkMPjaxJguTkurzSsSiUVC6vSG/7717ro2Z0dtkWdeQYaQvlLLdXjPWqezM+x6Am1agUJQ0dDqF9LDAf66r35556uFA3uMO8Nj62g1O7n08sbr//y/U1zF5pCLrAJ+T0d7i8PPg9niET/95KE8X0ubk5mJrjZ6bOlCvF5vaWnp+vXri4qKHA6HRqMxmUzt7e0HDx7cu3fvqVOnPB7PlClT5s6dS66IYhY7fziMWV+PSxzAEgmFyUmJ11+/YPSokUlJifPmzb3/vnvmzJk9ceKEWTOn33334tzcXFKDjo6OxqamSL/0F6q1tbWwcH95eTkZ8NLpoiZNmvjAA/c+9tjPnnzisccf+9nDP3lg0aJbcnNzyKCVy+Xau3dfRUUltAsp4cqCVdTV1R09eqyltZVUSavVzJk9+6GHHnzyiUeffPLx/6FfT0D17rv3nri4WLLUBXm9gU4b/XR4jYK+2y544Ro9OGLSUkrpudEki52+804l4+jVFH0zchCX4sgkVKKB4gQ49AOhPAGfP1DVGHA4A/F6Sqs4bwgMnBej7zukSyB5JGJOgpFr0g7k5s7z+HyBhjb66VQOV6C4wr+/xLfvJPPaf9JXVue39jx5feBCR/TC3gJQy6iseK7THTh8xgdrrG31d1gCdldwcKxXZgDp8KLHA/uae0GwpTu6AxZbQKPgxkQxhcBEJqaSo2GXpluefTgXQgghhBBCCA12qlGP/+nngv2vvPXWF0H/ff2dstQn/n7/GPq+rRDcuIIZD2b5lr/z8WefffH5Z0s2VHhGzxkfJTGN/9n0kjf//hEs+u7Ha2s16sDp0xUODl8SYxQ3H9247FCtL+Oe398j3/SfVz6EPB/886MT8b+4Z9L5o2PAWV2865ulwSqA5auPVncyV7sEON3le//zn3fe+5Se8+Ffv7TOf2poNEduSjF1l69dtvRoY+eOFe++/f4HwSXf+Pdu7eJZQ0KeXoOuqkDPMBM72BQW9Xg8J06cWLVq1a5du7q7u/V6/dSpU++9997777//pptumjt37uLFix988MFbbrklPz9fHLz8qs8CmfX14Jku5tIhVrC4QHJykkGvh5UplUoIp6WlDhmSO3z4sPwhQ7RaDXT9fT5f8YkTa9eub2trg9XDgjpd1PTp05RK+nMCKevWbWhubg4WSevqon/BMDExXqGgB2MEAkFUVFRKcnJGRnpqakp0dLRMJuMGn+xltVo3btqyes26hoYGUjIYMiQPXtLg4+uh2OLiEzU1tWRWKKFQCO960qQJUHOv19fS2rpnTyH7+K1Q5LliIqEoNjZGKpVClSQSSUxMdHp6WlZmRlZWZmZmRkpKskajDn24++7de0rLzvZua4K+bMpP5SZztUrKag80tNPPWc+I404ZxstJ5IqF1IHT/spG+ilUWiU3K4ErElLd9kBjO12aXkONz+ONyOC1dvm3Fvlbgw+98ng5aXH0fXwOV6C5g76XkBAK4J3SBwIoXyTgZMTzEk1ch5t+KrzPxylI484aASmUkE//GGJNS0AqooZnQCF0hrauQG4SN8HIPVvvL6sPKGXUmGyuxc4pKvO7gk9tL0jl6tUUpDR3MA/MojgciYhSQCNxKMhgUFNQApfilDfQj8EK1oijUVDD07lQ2uFSf2PPgkAq4gxL50GBp2rgndJXn4WKUnJHZ3NFfE5dW6CyiS7KpKVGZXHTYnhOT+DQGX97z8PvAZdLP4I9M57b0MGpbQ7YIo/J83mclBhuWiy3xRw4VeMPzcmlqHgDN15PQfNWNfrdXrol0+O4C8bx5RJq5zFfRYMf3qMW3k4GF9ofGpD8cQDerymKykvmwlYoraOf0B8sDyGEEEIIIYSupLvuuuu11xSh13I8/3ywAxiBQJ8xbuQQgcPGhZ6tNGrIdYsWjU8U0H+t5ytMCclpSTq5gP7jPU8am5kdK6UCQqFUqR06ft7wFC0Pls4cnq3iByQSqSZl1oKZ4wpGZKQnmjSy6LhonUwg1Mam6mX6lJExUdD7lEpV8ZNuvWuY4fzLZShKptaZ9BqVjK4BTa4wmGL0BhM9mGBSKfXJiQax30fBHFXiuBsXjdbxOZKopHSDWiAUmVKGDMtOlXLclADmG/JuuG1qqpwp+Yp69VWO2cyEweOPc/R6JoyAxWLZsWPH6NGjJRJJ2KAHG/V6vcePH1+9evWRI0cgv06nmzFjxsyZM7Ozs5OSklJTUzMyMjIzM1NSUhQKRegjp8IKhHKWLl3KRIIucQDL5/NZrdampiaRWGQwGMRiMZ/Ph3WTp3MJBLDrU1DRY8eOr1m97mTJKTf59bgLDWB5PJ6O9o629vZgaXIolpkRwul0niktW7Fy1Sbm5w7PfWSv+AAWsNls7W3tLrcrJpoZw2Jm9IAmJvcYkqeAgf4HsADMgWJSY6hEEy/JxC1I4xWkczkB+t5ApYwZwPL56UuclDJOcjQ3ycg1qOlBmTHZvKGpPLc3sGqv73RtwOWmi+p2BPhcKt5ApURz4w3cRBOVGkOXOT6Xp5RSnRYohx7G0irpgRWjhs45NI03JJl+klMgQCkk1PGKixjAcrjpiskksBb6iiQoDdaYHscdls4bm8vTqahuO/2k+YsawOLzqLRYenVQyWgtlWCkchO5MTquz8eB0qAQo5Zel15NaRQcaIdRWbyYKK5cQrcYzHV56TUy42gUR6OkUmJ4Jg0FS8XpqbQ4LiwiE1Pt3YHQm1kjDmAFOHZoMYoTo6PS47kGFTdWRw2D9szjQh32lfj3nvRBq0IGHMBCCCGEEEIIXRMXO4AFKKEqLpURoxb1dG35SlNsFBm9IngSfUJiCmRKSTZpJD2jUCIdWTI1ViVXGZOSTUo+FCmSR8Unpabq5dBTpngCXQyTSSftdbMXxZVpTMxsIjkhSi7iSbWJJhUfVs/lqfU9y6dGy8klIjyJLp6ujFZMCcTKmERmdrL2u7r6Cgew+kcGsMaMGRNpAMvtdhcXF69Zs+bEiRNWq1Wr1U6dOnX69Okmk4mMmfD5fKFQSMat2BJIICzq9Xq//PJLkkJc4gAW8Pl8ra1t5s4uq81mh5fd4XS5HE5nV1dXQ33DyZMnCwv3bdu+8+jRY3a7na2HWq0qGDYUArCUxWrdvGVrWxvz4HYA2ewOR2NjU0tLa1trGxTlcrmgWEjs6u5uamw6c6Z0374DO3bs2rVrd1NTc9jNg6mpSfFx8V6fDwqvrakrOVlS39DAzAvB5wugEfNycz1eT1d3V11d/YEDB6FlmdnngyrBFmpuboEKQH0cDgdUCd4mrAJekFhXX3/o8BG/P+Dz0+uF197CfZWVVexb7g3mdNvph69HKakYHVcto1rMgcOlfreH/g27o2X+xnZ6abuTY7FxoBSllB51MmkpuYSCWXtP+Pef8tkc9CwAS5kt9KVGUjEVHUUZtdzoKK5BQ/80YXNnoK6VvtvOH6Avm5KKOUoZ/cB1hZiCdFiR3U0/aetEFb1G2JcMam5rV6CiMdBlDUAJQj49ClPfGhAJOVBmU2fgTK3f46UX6QoOGIlF3Dg9ZdTQtyJqlZRIANXzQ8lQN5mE0iioLhunosEPCwZrypEIOQYN1+nmHK/wt3XRg3QEvFmoIZ9LDwnp1XSB0Tqu389p7KDv5vP4OLCIREQ3F7w7hYRrddIVazMHoEEgvb2bvkKNvfTM56Off6+U0fmhYtFarloOeTi1LefWCLgUPaAmEdPplY0BWAUL3mO3jWN10I/BitXRKzWoKb+fKjrr337M39BKv3dYXCziQFXbugOnqwOQGcBRVxF841C3ioZA6KVhCCGEEEIIIXSlXMIAFhoIHMDqX+8rsGDKBvx+f2lp6caNG48dO2az2dRqNeScNWtWbGwsGb2CPOSqIHYRmEaK9h7AogoKCpjgJYF1q9WqhIQEk8kEAYFA4PF4zJ3m6urq+oYGiyV8VEir1U6ePFEupy/2g3e3adPWlpYWMiuMTCaNjYlJTk5Wa9QCAd/r9dFDYw2NUHJ3t4W9bTBUTnZ2dk4WtCOEW1paS0pK6urqyaxQQqFArzeMHz9WJBL5fN7W1rb9+w/CZmBmRwB1iKHrk6TT6cRiEbx1SITF29raS0vLsrIy9T379b59+8vLK9im7xNsMq2SfrSTTkU53ZyyOn+L2R8dHAaqaPS3hjwHXaugkkzcGB39JKwuW6C6KVDV5Pf3Klss5MTpqUQjJZdSPIqyuwJQSENboK2beWATLA6FZMRyFVL6nkRYY6eFvrJJI6fq2vyQTcSnF3d7OU0dAasjAJmjlFRzR6ClMyAR0ReCOd30tVTshU4yMRWroy+/koropoAy27vo8TKopM9HP3k9RkdfgdXceW4cBxZJMFISIaeqOWC2nrseCkoTCjgJeirOQFePz6WH2+pa/RUNdDbIwOdz4nTc9Fh6CA/KL63zw7qUMiovhSvkcyAbtImrZwALSjOoodHo+ouFdN3IIvVt512BBR8fvYoyapg7NNnFWVAlmJsZz1VI6GZp7PCX1gXsDvqWTwBvTSKm1wJvtqY5AA0OibBqlYyK1VPwRQLNCOulsyKEEEIIIYTQFbVmzZrU1BhnyINQoEcb7Gejy5KSwqkM+XnDkhJOdjYTRqC+vv7ll19+/PHHtVptIDgaRYY+SMDhcCxfvnzDhg0Wi0WtVo8YMWLOnDkZGRlkblhmdgopoVE2j9PpvO222yDMutwBLIQQQgghhBBCCF1NOID1HcEBrP6RAazHHntMo9FAlB1vIiwWywcffLB7926FQjFhwoSpU6emQIP2CMt8wajT6bz99tuZeFCvG1MRQgghhBBCCCGEEIogELxhEECAgLBEIiH3DC5cuBCmiYmJzLyg0MwguPR5i4dFYcqsrAcOYCGEEEIIIYQQQgihASFjTL1xudyhQ4fecMMN06ZNM5lMFEWxY1IkEBZlRYoy6+uBA1gIIYQQQgghhND3iTP07kGEri4yukT4g5hIICAQ0D+aJ5PJyC2Bl6P3To4DWAghhBBCCCGE0PdJaWmpv69fNkPoKmBGmCILzRM6vDUQbP6KigqyOhYOYCGEEEIIIYQQQt8nO3bswAEsdA2RMSZW2ChVP1EI9x8lge7u7gMHDjAr64EDWAghhBBCCCGE0PfJ3r17oavPRBC6ushIE0HGm4grFW1tbd21a1fvASyqoKCACSKEEEIIIYQQQuj74PjxfX6/iIlwOGPHcng8Jowu2eHDnNAnL5WUcLKzmTAC9fX1L7/88sMPP6xUKgOBAEVRzIzgqFbvKJs4wKjVaq2srKyoqNi/f39VVRWk0GX1wAEshBBCCCGEEELoeyZsAAt9F37xi/cMhnYmgjgcn89ns9kkEgkZeLri/H5/W1vbqVOn2tvbYV1Mag8cwEIIIYQQQgghhL5nTpzY7vWqmAj6bowd+6BMVsNE0HfP5XLZbLawC69YOICFEEIIIYQQQgh9/xw9WsSE0HcjK+tmsbiSiaBrDR/ijhBCCCGEEEIIff/o9Z8xIfQd0GjW8/mdTAQNAngFFkIIIYQQQggh9P3j90tstnwmgq40iaSMz+9gImgQwAEshBBCCCGEEEIIITSo4S2ECCGEEEIIIYQQQmhQwwEshBBCCCGEEEIIITSo4QAWQgghhBBCCCGEEBrUcAALIYQQQgghhBBCCA1qOICFEEIIIYQQQgghhAY1HMBCCCGEEEIIIYQQQoMaDmAhhBBCCCGEEEIIoUGNevnll5jgj5Lb7bZ0W5qam8vKzgYCASYVocGKz+clJiYmJSUpFQoOxSQihBBCCCGEEEI/bJTd1sUEf5Q8Ho/Vamtsatq+bfsXS770+XzMjBA/8oEtirrwMMmPuYkG0j5XCo/Hmzx50uI7bktKSpTL5UwqQgghhBBCCCH0Q/djH8AiAoGA3e748suv3nn3fTaFBABemQXIME3oYA3bLNg+gG2Z73Q8y2Q0Pv/8syNGDL+ao2YIIYQQQgghhNA1hwNY55SUnPrb3185e5a+l5AMyoROf7RCh2ZIGKbBFqKRWWzgR4i0CRFsIRoTv9Kys7P+9b//VKmUTBwhhBBCCCGEEPpxwAGsc+x2x6uv/XvVqtVSqXTs2LG5ublyuVwcxOT48Wlvb4e339DQsHfv3lOnTnm9XoqiuFxuSkrK+PHjExMTnU6nwWBgcv/4+Hy+7u5ul8tVWlq6Y8eOri760wTt8x2NYQ0bVvDGv19lIgghhBBCCCGE0I8G1d3VXltXb+m2+P1+Ji1EdLRJIhFTFFcul31315UMEtAC73/w0YYNmxYuXDhixIj4+HgyNANvPBAIkCnJCdjoJc+FKYT7mUsS+48SA5kLUwj3M5ck9jm3trb29OnTq1ev3rNnj8fjGT58+C233JKTk5OQkMDn8/tchA30ORemEO5nLknsfy4RlvkS5sIUwv3MJYn9zO3s7KyrqysuLl62bFl5eTkkEkzWKwcHsBBCCCGEEEII/ThRzU11X3zxZWVVdZ/PL587d7ZcLrNabcMK8tVq9XfRJx88/H7/qtVrGhtbFi5cmJyc/MN+sxfLarXu27fv888/t9lsixcvnjp1KuwPzDwU1NTUtH79+qVLlzY2Nn5HF2HhABZCCCGEEEIIoR8n3i+eeWr/gYOBgD83NycxMSEuLpZ9OZ3OmJhoh8Nx/Hgxn8dXKhUSiYRZ7ocoEAhYLbaoKF1eXh6Xy2VSg0IvvQH9Rwfiogq8nOhADKRAoVAIbWK3241G47hx4+Li4kLnsr6jtbMuJzoQl1O+TCbzer01NTVVVVVk9OqKj2FFR5sWzJ/HRBBCCCGEEEIIoR8NqrGh5t33PvR6fdOmTZZKpUxy0K5dezIy0t1u9/btO2NiokcMHzZkSN4P+AHSPp/vzJmyKJ2BHZ1BoaB91q5da7fbFy1axOPxmFQUwmq1/uMf/1i5ciW0DxXEzLhC+r8Cy+l07j9whIlcRWNGjxCLRUwkRFNTy5nSs0zk6poyeTwTOt+RI8csVhsTuVokEvHoUcOZyPn2Fh7weLxM5CrKzko3GPRMJITX59uzZz8TuYpGDB8ql8uYSAizuevY8ZNM5OqaPGncFf/8IoQQQgghhC4HM4DV3NzS+2Q9EAjMnTOLLxDs338QotHRpuHDhubkZJO5Pzw+n+/EiVNGU3TYABa0Q9i1Nv0Ijlr8MLs90AjLly+32Wz33XcfkxREnp5G3vhA2orkZCI/LHa7/Y9//OP69euvyQCWw+Gsq2/Ky8uD9cJWYKcw67uL7t+/PzMjpc8fOmhoaBIIxfHx8f2XcMWj69atmzZ1IkR723/g8Lhx44VCYf8lXNnotq1bx48fDSm97di5d/bs2RDov4QrG62urg74PSaTEdLDeL3ekyWlY8aMgXA/JVzBKEyPHTsWG2NUKOQwK0xnp9lqc6anp/dTwhWMwhRSILBx48ZJE8eSDAghhBBCCKFB4tyNcnDuHgYSLVZbfFzsDdcvgNfYMaN1Oh3J/EMlk0lJ55bldrs7OzsbGhpqa2tr+gUZmpubbTab3+9nFv5hgfel1WqNRiMT79HU1FRXV9fS0uJyuVpbWyHMtMj56oNgLuRhlvzBgR6vSqVidqZrAerQe/pdR/vHZibTqxPtR2hONvCdRgcibJHvNArTfgSz00iYTfmOojC9oLBFvrsoTEmADSOEEEIIIYQGD2YASywWp6QkZ2Skh74UCsXRo8e2btt+8uSp7Tt2ff31t4WF+0j+HzDSe2EHoexBPp8PwkyOCCCDx+OxWCwkc//CBrmuYPQSDLx89p2yYK7X6+Xz+STcT0MJg2Bu/+0z8MqAi4pegotdHbxNCJD3e61ANa6m/t8vaZarjFl3BFe/SsyKI2AyXUUX3EWZfFfLYKsPYFaMEEIIIYQQGkyYASypVJqfnzdixPDQl1arcTodYrEkKTlJIOB3dHZaLFaS/wcMelMEdGNg6vF4vF4vRVECgYDH43G5XAiQsZhQIpEI0iG/2+0mXSBACokU6B3uHegzkQ30kxgWAP3MhUDvcJ8B0kS950ILkNttoB0AaROCjZKcJAoBWJYs3jvQO9w70GciG+gdjhQA/WfrHe4dCA2TJrpWSDWuJmbFETCZri5m3REwma4iZsURsDvP1cSsOwIm09XCrDUCJlNk9fX1O3bsWBXB2rVrCwsLrVYrk3tgmHUjhBBCCCGEBhNmAKu7u3v37sItW7b1vLauXr2mrq4e+lbl5eWQUl1d+yM5rScdGMCGISASiZRKpVgshoBarY6KitLpdGRKAkChUJALkcgiYQHQO7H3XDICEppC9J4bChJJN7j3In0GwEDm9q4MTAmYFTrXZrN5vfSzqKVSqUql0vSAtgIkDOmETCYjRZFlARvuHQAkHLq6UJAYVplQbGLo3N6JFzu3n9Vdc1A3pjbBeoYFQl2RucxaIyB5iCuyuoHMZdYdQWjO0ECoKzuXWXEEoTkHWGCoS5vLrLsvTI4rujqiz7kkzKy7L6HZwpDEmpqa9evXL1my5Iu+fPXVV9u2bbNYLGQRVj+VAcy6EUIIIYQQQoMJM4Cl0+luu+3mB+6/m7wWL75No1HD2TyXyx0xfDik5OXlQJhk7oPf52na8tzsOZOnzIDXA//4prbTfWmdALoP4b+kRQM+j+8KdDxIB4Yg/RlmRs+DlllsNCydLHv52N4UERbt7YIZLkqfa+/zDZIUmEIe6Ch2dHS09Whvb2dCwTCAub07kxd0mW/tO22ZMMEWumaYSoRUMrS2ECbR0EQWm3hRc5kVR0Dy9LkshEk0NJHFJg58bmiYWX1fIi1LoqGJLDZx4HNDE5kVR8BmIwEAYRINTWSxiQOf2zuRWXcE/S8bChJZTFKvRYIzI84FzFojIHmI3suC7u5uOLDIZLKZvYwbN47P5zc3N5MLYyEzTEOXZcNhAWbdCCGEEEIIocGEvQKra8f2XRs2bCavbVt3uFwegYAPZ/OlZWWQUlVZDWGSOZzfWbXhzUX3/+2kMS0nJycrNa5p0xu3P/XqsQ43k2HAvK7OvZ9/sXzHCauPSRkgb1f9yVV/v/+rSiZ+GUg3JjQAXC4XdJMcDgcEzGYz9JeYUZkQkIFchUQWDAPp0ICkDZmkECQxbC4b7h0AF5zb/+r6nxsWAL0TQwMEhMkdl76+QE9SIBDAXOhMkgUJWPAKVgZccG7/q+t/blgAhCXC9NqCOkD92WlogAiNQpiNQgA2H2wpEgXsXHbaZ5RZcQRsZpiGBojQKIRJFD5lUA02SrBRdhoWhSkJMCuOICwzCRChUQgPJMpOw6IwZQPMiiMgOQG7FBEahXBYFNqnq6uroaEBjjzQXGQuOw2LwjQ0yqw4MjYzAeE+o3A8tFgscNwDUBkWicLUbrezC5JApCiz4gjYbADCYVGYSiSS/Pz8hx9++KdBEPhJ0OLFi9PT03k8HjQXHHlCD02h5ZBAaJRZMUIIIYQQQmgw4f3yF08fKTpKUVTekFyD0aDVauAVFaVNSIiHPojFYk1MjE/PSIPeSGen2WDQ5+cPYRbt4Wktfue/S9tjpv3mT395/K4brpsxVuk41RrQFIwYE6fgcbyWkzu3btiy+1DR0RMlgcT8aDGH46o79OXKzY2iFO/Jz1dsOVpU645PNMoEHZtfe+3fH2+sd7tbxTEFcWqfo3bzJ1/vKDpa1MBJSTaIeZzOmhMblhVxojzH12zcevBwaXWTNiFd2Hrks//+7x8/PhCghDq5xhSrqN/7zbdb9h85crSoukNpiNFK+Uxd+wVdF7O5SyQSQ3eI9GQg0el0QreHzUAS2SmL9HkgAFOpVEquySKzQgN9JpIAuOJz+0xkA30mkgDoM7G2thbeaWJiYuhcq5V+MhqXyxWJRKQdINwbtAnkhymfz4ecZNlgGXQgNBwWAFd8bp+JbKDPRBIA/cyFjvHBgwdPnjxJ3i+AWVdQdLRpwfx5TKQX2FHN5u6oqCgSJRUjARJmA4DtpZNEiNbX1x89ehQKkcvlbM3JXDbcO9Dc3KzXaWGbkpRQwUfmUVAahEMXIWE2ANjK2O32srKyw4cPw2cQPkfQjKFzQxfpM0DCVVVVycn0LtpbfX2jyRTd+92xAdB7dWwAXGxlQF1tbXx8LAmHqa6uTUhIIGF2ETYA+lwdJHZ1dW3btm3Lli0VFRXkvmbSVoDNFhoIDVssFshLtksYKLm5udVkMrGLsAEylwRIYnFxcWFhYVFRUUlJCezzBIRPnDgBgbNnz0IlY2JieDweu0hogIRh2traqlIpRCIhSQwFh1+n061SqUjO4KLhlYEWgHXBbj927FiyZW02G1SjoaGhpqYGdunOzk69Xg9fYU1NTbC7wtThcMAeyz6Yj5QTGoAF4Yvvin9+EUIIIYQQQpeDGcCyWq1Op6u1ta25uQVO8mtroc9V197eAb1Z6Cd0d1va2tqgJ2E0GHoPYFkq9n67eUfSot/ekS8L+H0coSI1K2/0hBk5BiHH5zyy6eO///uzbXsOHC46WnS0pM0hz8hP5Z9d8/tXvyg8dPzgjg1b90B6sStuzJhk+/JfvXaY426tKTsuG3H3WOqbX/3p7bVbCmHBY8UnrKbJo+I7i3e+8893txYf2rFlx57DRUVHqySm/BT/gX9+stvq9DrrKt3yRHXX7nfe+XTdjsPwvoqOHm8XxQ/PSJAILtwVgX6L2dwlFIqg88wkBa+9gkaArg4ZloJeIgQgA3QaQ4nFYugRkT/sswNYPzDw1urq6mBKBrBY0F2EKbQMNIIgiGmU4PPamVDwIfcAUmDKdrZ/YK75AFanuYsMYJHeOExJgAhLZAOwTaurq9evX79y5Uro7Wu12tBCCBIOLnFeoKmpSa+PijSAFQgOYIUtQoQlwtRutxcXFy9fvnzz5s0ej0en0ykUCtKGbDaChNnE0Cm40ACWCbZOcNGIBVZUVJjNZthRKysra2pqGoPgnTY0NLBhEoCdX6PRhC4bOiWB+rq6/gew6CV78gMSZhPZAAFhOCiVlpYWFRXBxoIKQAvHxcXBJ4vMJVM2wE7ZgMVi4XGZgcUwsCc0t7QZjUYm3leBJAC2bt26bdu21tZWt9tNX3kVAnankpISh8MxYsQIaEZ2EcCGSQCmUIJapYw0gOVwulQqFYmyi4QGYBuVl5eHDmDBJnvnnXf2799/7Ngx2JTQSvX19bBrHe0BjUZ2clIOKYpMSQAHsBBCCCGEEBqEmHEEpVI1bdqUeXNnw2vSxAnQjamvb4DuB/T0MjLSITE5OSnCoIOvs6PTZvWIhbBQMCHg56vi4zVCToDjsjftWPFNVcLcVz5avmbNmpcX1G/eubbwbCfFoTsG1rrUX3y05qM/352laFpT0uQLZD7w9rP5HOP8x//x5RNTXXu/eu90y8jfvAsLvrFYXLbyH2vKAhRd4W5RwX1vLv3223eeSLFbqmoauPn3vv74ZAGfm/iTf/7hidnS9orq9oyf/fcbWHDNV5++cMcktYS+BGCASB+GRRLhvfN4PHpAgqIgAN313tj2YZYMYd75rzseeOStwiYmfgEVn9191//8anUrEx0syLsDTLwHkxpMhw4ndA6hh0xYrVYm1APmQh6yIMvdXPLvlx+//Twvbyhp8jDzv0+Ytrh2oA7wUSSVCdVnIvD5fNBd37hx44YNG6C3f+DAgZMnT3q9XmZ2UKRlAbPWCCDDwCsD+8aZM2eOHj3a2NgIldmxY0dLSwtUj5ndo/8CIcCsOwKSLVTvAg8GdXZ2wnTz5s1bgtgAYMNFRUW9Fw+tDEyZFUcQtnjv0kLBXNDV1XX69Gmz2UxGzMmvo5K5JFsoNjF0LrPuvjA5gvoskOVyuQQCwbhx4+7qZdKkSTKZrPcn/WIrQ5Bs/VeGyRoEh50TJ07A2lNTU2fPnr1gwYKCgoLcoIyMDNislZWV3d3dfVaGYApCCCGEEEIIDSbMmIvFYtm7p3Dbth3w2lu4r7PTTNLhzL68vAISa2roe8dI4vkovx/6TkyE0dMH8LpaG0+Y7p0zNz/doFHLJy1+JqOuufpEHX3FDqz7jnmj1PLM3OFafYzbB0v5REqlkMOTKmQacaC1Ypvd0bX1lcduvvnmp96vsFu7S+tIrZLHjMoyGFRRWTNG5wb8UEcuX60Q0QXKlDKxPGdIvlha/vYTt9988+Lfv7Glm+JyqYvrkASrfw6kuN1u6BRBh40EyFUGoaAzCd1v6E/2Xhz4HJ2NzS1djgEOyJ9b/+UAAP/0SURBVLi7m5pb26znDSEMDsHm6aN9CNhDoH2Aty/QzQYw1+MJbwe/12Vub2k6z/Z/vLmyqiu8Azz4MW1xjUAFSG+cnYZFYRoahT0Wdt01a9asW7eupaWFoii1Wq1UKqGo3pn7jJL1RkLysIuwAXYaGpVKpampqTqdjs/nt7W1QZX2799PBhpIntDM/USZdUfALsIG2Ckb4AZBaxgMhrh+QW3Dlu0dZVYcAcnDZmankaLwUaqtrW1oaICPEtRQJBLBFD5TA1mWjTLrjoDk6b8EEhCLxYmJiUN7SUlJga0JRYUuxU7DojAl6+0TzGWzkSkbgHcNR12HwwFNAfsJNEtNEBw+YMFhw4Y9+OCDTz311NNPP/3zn//8f4IeffRRqBssSwZGoRxSFDslAbJqhBBCCCGE0KBCD2BB/wf6AKfPlBafOAmvM2dKoVdAZsOpfHNzCyS2tbWTnCQ9BC8xLTfGqF+xtbDNHnz0us914pvf/ua9DY1WH0UJ+AJvt6Xb66Fn2Sydbh5PKOCTC6LGJpu80MPhnBteoig+T0AHIIXPF3EorlRriImJiYtPSk5O1svoUSoORxer4vNgIa+fClYf/nHpO5hI3XyyUQ+t3Lhr099vjonW1BS+fccz/y1pcQRnDQjpvcCUIInQq4F+I7neAXpN9CDN+SARMpD8ZMFQ9Puh0zkBn7Ojob6mudttb4eOVnV1Q6fdTadDZ8zR3USnVLfbyCO3yKI+e3sDnVpd29puC16L4uqsramtq7fCch5bU2M9LOFkunUMduE+XcJckgjvHQK9M7CJMIU9hPT8e6O7hsHftYQwWRCQBUkg756/rVq/eStt1Z9vm6YpPn6sxQUtbmmrbmptaW1shHbocPg5Ab/d3FpXXR1swA4XLOxztbc0VrdZIXPA7+tqra5u7nB5oVG8lpaahqZOt9fV2UQ3IyxSW99g7xlA81ohK53YYrZCdrYyfepzbmj92cC1RaoRCWwCJhTsw7e0tHz22Wdbtmzp6Ojg8XhpaWk33XTTmDFjyDYim4xkBmFRQKLMivtCsoUKLSGsNKFQmJub+7Of/SwjI0MkEkHdPv/88+3bt7e1tZGPXtiyoVHARpl1RxC6VKTw3CCdTjdixIgZM2ZMnz4dpmyAjc6ePXv06NGkzNDFQWiUrDcSJlPkygC69J4Ui8VSVlZmNtOj+WIx/cC++vr62tpaMiIDQjMTYVFAVh1JWAlhi4fNhfzBz3c4SCcZwhbvLbjOiCBDaAlsGA65DQ0NhYWFp06dgl3lxIkTH/RYu3YtzIVDDRk0DwN1IyX0j1k9QgghhBBCaNCgLzSQy+X84HN2+yeVStlnkYQICGKyrh+Xr9rz1stvLV2y5MslH/33laXFO1evOdruEUoSsidxvl35yfsffg6z3n7jw7aU7CGjU5hHTAXCr03gizTqOGvpgS3LD9aYxi1O54sSR8+5mfHo9cMUwVzQ8w7+H0JhiIYeU3fR5u2HSo5vWffFh++vqIm5+abrJ+QlSFotVrd34N0R6LqEdc8AP/jccYFAAAHoNEJTyGQyMmUDkAEak5QQJjg2EpxjPf3pC8889Mt/vvfvl+67777773/yT5/vbXN6vJ6mLf995Sk65f7fvb7qlM8fLMXTdHLLf3//6IMPQPJPnv3dx0eqO7yB7tOf/+9DDz/2+ebSszuXP/v4T//4zqHO87uI/fcYL2FuWIMwoR7kvRGkRw0N0pswiDw+jFkytGQOp61k17fLl31F+2b3mZqogtF5emHA59n59v1P/frZ55588qH7f7Wy0t1Vtff1vzz/yP33Bxvw9x+vOtDS3bTqzT8/8uLyGrvHbav+5Nn773/5/eJGiz/QtPLXP3n+5a/2F6755zOwOL3ITx99etmuCps34Kw9tOS156BlIfFXf/q/nWc7Pb5Lbxk2wDTENULqQCoTVrewqNfrra6uXrZs2Y4dOzo6OmDTZGdnL1q0aNSoUbCNSE4WuywRWiCz4shCM7PYaNhcWHVWVtYjjzwybtw42GdaW1uXLFmyevVqqCoZIAZ9FhVaILPiCEIzE6HLkinsotAgEID1nj59+syZMzBlA2wUqsfj8ciyBFtCaJRZcQRs5jBhRQEIQyOUlJTU19f7fD5YdUJCgl6vNxqNMO1dVFgJbJSsNxKSOUxYUQSzQL+YrL1KCIsyuftCMoQiS0EjrFq1Cg4WZrMZNlZNTc3aHoWFhdBQzPKRRaoMBJgcCCGEEEIIocGECz3GuXNm3XX34nvuubP/1x133DpmzChmuRABvmbM7Y/86cW7/Wvefe31N157b7k1dvoLL74wK1HEl2jmP/T0jTrzig/ehlnrzkx7+tcPjY4VR+qvCEVqY6zk+Nav/7v8kC3p+t/8+nbv6vf+l/Z1OSWTUL0Grnr44zIncaj2nZ8u2bDPpdB0HFjy71f/9b//7/Wvi52z7p+fa5T3vnIsErYPQwIAErlcrkAggB4jBOhhmCDSy2VBhj6vO6ADnOBFVgTkqNvdFHPLS79+dHS28MjKAzUOt7ti2/srjsVPv/fZl16ar2g6EbxkK9BV9fWXX66zj3r8+Rd/99yTqYKDyzYVmR3qUT/9n1uH2NZ9+I9/vLeyKX7mY49ONFDhHUUWiZ5XmQh5WP1EoVZ0xULAXHjXZPAOotCvBtB77AdbIAkEp1Aop+nwmvfe+c9btPfXHStrtzQ0dJHMnOZuYf7N9z7/0vMzEhx7l/57fZ1o/s9+9dJLL/1kcumX7769poKTkxilqDpxssPjqN6zvZLDqa4sa+p21xze0MCV5aV0Fh0s4WY+8MvnYJFnn3liaKyYy2nb8857H2+hbnnmpZeeezzLfubDr3a3u8/VjbiEKGmia4hUg51Gira0tGzZsmXHjh1tbW2wVGpq6rx588aMGSOTySADyRMa6DNKpmS9faIXCMnMBiJFYRHYlzIyMhYuXDhkyBA+n9/Y2Lh27dpNmzY1NdGPkGMzRyoBAmTVkUCG0MzsNDTaHgT7qlQqVUYGmSEbuyAbCIsyK44gLDMrtCiYAvhktba2spdfqdVqaCvYXjExMVAZkoddhA30jgKy6kjYzCwSZackADkh4HK5bL04nU6oLclAL39+CWHR4Dr7wy5FkGhFRQV5ANmIESNmzZqVlJTEXA0bvIUZ8jAL9wXmEsHy+qgbkw8hhBBCCCE0mPB++9sXVCqVQa83Ggz9v3RRUTIZ/ViTXgKUSBGTPHTyghtuuf32O+6446Y5k4YkquifJaMoqSZuxMSZ19+yCGbceuuM/CQ1nxMQGXNnzb9xarZOxAtwpIYxk+YsGpOiFFM8oSx33Lybbrn1julD9BKRPq1g+sIbboES77h+2sh4JZ9SGDOm3jg5O14t4FFcrjxn0rzxI1LVYh4liB23YOFNt982Z+KwpOSkoRPnLLzpNroqtyyckhs7kJ8gBNBvMZu7eHwBuQKFJHo8HuiJkb4NBMgUOkiQ3hvps0GvktylQkqAgLNi51cHWtLGzR0fbT+wYU+Zecyjf1g8Jj2GU3b6xAnO6EVjRcXffFPJu/Whx2aOSE/N0bct29qkHDZ5FGfLhh21dfU1ZaeOHy+uamiqESfOHJGlUmqT0jTHl6w/pSp48on7xyWquMEBLHZ17PSKRxsbG6EF4uLiSAqAROiskpE7Pp8PvVloB2gfaIow5PI0mAslCM//xTSftblw7x7e6If/+IuHb7nphhtvvG6IxnL0wM6O6CmTUhUVhZ+XSybec/stI3Ni5LzqVX9dox5/9wN3T89OTkpP5B/+ep9NlDNphKDw8J5u4+Ts9nVbKz06FY8bX6Are/frYtt1P/mfzEDZ4cMHSk6dOX7saKNq3I3T0sW20lWfbii1tDdVl54oPlnZ2NZWrRhz8yijgHkqHFu3i4rC2zxy5Mg1/BXCjg6zRqOJVL3Q6L59+7Zt20Z+VlImk02ePHnOnDkQCM0DUzbQZxSmbW1tcGyATQ/hMBaLFT4x0uCzkEhmNtB/FFpPoVDAflVeXm61Wh0Oh8ViiY2NJT9/ecES6uvr+/kVQp1Ox26XSEVt2rSptrYWDoyFhYXHjx8/e/Ys1KS30tJSs9mcmZlJFgd9Ftjc1NTPrxDGxMSQcJ/LslMAH65Dhw7BeqFlBAJBTk6OLfhrehkZGWKxOGyRfqLQpAIBL9KvEDY2tej1+kjLwhR2M1iv3W4/duxYQ0MDKSf43LpzoGWg0WCvyM3Nha1JPg5sCWyATDs6OjQaVaRfIbTZHbAzQDh0WXDw4MFdu3a1t7dDybAJYPeAoxPUCt4C5IFVQ8NC40BVYRdlNTc37927F94CGfWDbFA3UjKZkgC8ryT8FUKEEEIIIYQGGaa7frnoDgWl1GuNhih4aWQ8inPutjmxQq4Ppht0QojSaXyRTqdVCoJXVFE8tVpllAX7ChQlkSvpQlRCigpwKI4yuKDRIKeXDHB4Ir4GwmRAivJL1RqlNBgJ+CXBtWsUEm7Ax5epDWTBKIWoj571BdDvJgj6QtCHARAg41MkAD3J3iAdliXdod56ig2uYGhmvIAToLgiHp8XTPZ5vVwBTySG1AAlkcmCz/PyBwfOOK6uxrq62roGsw1qAOun8/O9bjvkaGhus57/c3HfGbLiYO3pGkOUqUrwidfQMuwsEugNZsEibDgMJIqU+thY8mjspOHDhmo0ov2V9HgZzIzSyGUSYTCj1+uiJCKJkE8PEQpkapE/4He45alZ+TLhwZ0rV+05ro+bMSFTefD4yi1LW7mc60ZlSjNnP/LGh2/dk+VoqKs99MXvnv/n+1VmrxdqwXG2N9TW1jWaHW6/y0s/Nevise1AkDd4DYXWhw2HVRIMHTo0KyuLDHxAt//48eNHjx5l5gX1syxgE8lKIyF5iAEWSAKtra1Qn87OTiiEz+dDbTMyMti5YcKWJauOJDRnaCCUIwgCMplMqVSqImMvWGP1LplZcQSQrfcioUgiHF6gTU6fPm21WuETp1ar4+Pj09PTYUrq0M+yoQGCWXcEJE+fBcInva6u7vXXX3/66afXrVtXVla2bNmyP/byxRdflJaWHjly5Pnnn3/33XebmpqgNLbA0JIhzKw1AjYbCRBOp9NiscA2gmY5ePAgNMuIESNuvPHGqKgoQZDb7d6/f/9///vfV8732muvnTlzpr29vaioqLCwsLm52RtyBGXXwqwbIYQQQgghNJhcoQEsBpz3k1cYNj10Vj/h0JxhUdBPmI2ScGjKQLEdGDKln/obfO5vcOYFQDbobMOULYEEegSjkMDlMPf89SSr41M8tU2FWwqrmpvLVi75xu+DVLFSq1LKudm3/u97H3wctPTXixLUQr+zdtkb/62Rq9Xyhi8+/qa0wwG9Lqb0nsAVj7LT3gFy+ySAMAkEb6kMB71uQDLAgmTZ0KnbZm5uboIuZVNT3fHjJ8xm56gEY2jLB7NFJ4327Sxat+NQOfSKC5f++7hMYZyQrVakjxml5h399ttirnbmtPF5cYqDW1dandLbpyVzfDZbt9nsz7///33w0cfP35h8pq610atIVsm41JDHXyNN+/HHXz5RIKXfAqwluKJzdes/CtPe0WuFrQbBhkMTCbVaPWvWrAkTJigUCohWVFSsWbPmwIEDTqeTdOP7WRaEraUfTKaBFQir9ng8NTU1y5YtO378OIShetddd93s2bOjoqLYbGHCSoZpP0JzhgZCTZ48eeLEiRqNZvjw4VMjmz59+rBhw8JK6HMV/QjLSQKhIBGapbu7GxqE/CajWCzOysqKjY0lP6jHjsLYbLaGhoa6urrgcrQ+S4Zw/9hsJBDK7XYfOXIE9paZM2fefPPNycnJVqu1pReop8FggAywj8HWPHjwoMvl6rNkEoZpP9hsrI6ODnIfJYAq7d69+6uvvtLr9bA5kpKScnNzZTJZW1tbSUnJsfOdOHHCYrHATg5Hjy1btsA+39nZGTpuxQYQQgghhBBCg82VHcD6ISAdGAI6Njwej4y5DBy7LBsgA0xQdHBggA6TmWR4DZL5mdPvHmU8/NXfHrn33r/utsYF5wQ06bddP2uMY/WvfvLAvffe+/gvX1hxqNJuayp855WvyhNueuavf3/hvpHmra+/vaOOvm/m3OrYQJ+JbKDPRDbQOxHQ1e11zYhQKIQeNT94Exm8fQiLRCKYhgXYMORkl2UCwWnZt/985KH74J3ee++Dv39vnzjt+gUjydO9oGDmIWJ+v2Lq4oeH8WveeeExyPf7FYYpcxbfUKAPBMS54ycYBHwBT1+QaIhPzZSrFBxO/J2Tk/2u7mM7v/r9zx+7P1j031bVTR41IkWXMvPxO6YNbX3jf4Kpv3j5P9vLXN7zflmfhHsH+kwkARBsoWspWEEaVIYJBYVFKYqKj49fsGDB+PHjtVqty+WC3v7KlSuPHDkCPXwmU49+imLWGgGT6UKVIVGfz2e1Wk+dOvXZZ5/t27fPZrMZDIaFCxfOnj0bqsrlckMzs8KigFl3BJDhgpXR6XR6vR4++x0dHcERVXpclcVG3W43eRIWq3dlALPiCC5YGZg6nc7a2tqKigpP8Mf1oFmSkpJkwR+OMJvNJ06cgLnt7e2nT59mB7n6AWUy6+5LaAV6VwZqUlpa2tbWVlZWlpCQMHXqVKgJNBSzcBBEExMTJ0+enJubC3Wur68/efIk7GBMKb0wi0XA1iG0Mt7go/TYDLCZdu/e/fbbbx84cAAOR7BL33333eTeTMgZClIyMjJuueWWESNGOBwOaLHKykpoVVIsK1gwQgghhBBCaHDhvfDCc0zwRw86QvQzsHj0Dw5CGJB06DFCl4w/AJCNXDFElmUL4Uo0sal5w7JSdAqp0piQMyQzNVrJDXBFSm1SbmZ6qlEmUCcNy01Lyhg+fvycG28Yn5aWOTI3MVYTFZuRnZKYNmTUuHHjp8ycPWlYpoyyd7q0BeOmTh6TboxOTI1NiYlS6hJMcnIv4vnrDQ33DvSZyAZ6JwLousOU9AxJSmigz0Q20GciCVA8odqYkD9sNPQ8e0yZe8OMHIOE4lASdXRSWn6CUc2n6EXEUUlDs9MzsvODuefcsGi0Lvje+UpDUmxq/tgpI3Kj5VK5LiZl+MiZY/N1Ip4oLiU9KzktZ/jIcePHT5g0eerEcQYZxdcmj8hNiU0bShczY96isemS4G2JdEUjVzU4M+Jcn8939OjRa/gMrPb2TqVSCWG2VsE5fUeheiqVKjY21m63d3R0WCyW9vb2rq4uSDSZTCQn6L8oWMRo1MPOT6KhLBarx0M/B73/Etio2+0uLS1dtmzZkSNHoEp6vX7OnDkzZswwGo3sEEmkZUOjjY2N/TwDS6PRwhvvvwSoCbkrFqZwNIC30CexWCwQCGBbBxftuyiYtrW29vMMLIPB0HuRsKjZbD5+/HhDQwPUB1aan5+fnJxM2hzW3traWldXV1NT09nZqdPpYJZQSN9vy5bABsjUZrOJhIJ+noEVFRUF4T5LaGtr27FjR21tbUtLi8vlysvLgzWSR+MFR+9pcHyYOnVqenr6li1bDh48aLVaJRIJfMig5qFFsSVDtbVadaRnYFmtdqhq2CJk7An2FhKFdNhk5NIqcu8nNBHsNtBukA47D9SKjLND3RYuXAiNdujQobNnz3o8nsTExKSkJHYjEnCgw2dgIYQQQgghNNhQdlsXE/zRg85hZWU1XyBSq9WkpxTa0WXD/Sdeq7l9Jl7ZueDYsWPQSiNGjOh/2T4Tv7u5oQa4yHc0F/rDH3300ZdffkmGMgHJdqUMG1bwxr9fZSK9OBzOM6XlCQkJpDIkkQ33DpCw3+9vaGjYFNTV1RUVFXXDDTdcf/31/JCbYSMtC+GzZ8/mD8lmxyZCNTQ02R0u9tY/0H+B7e3tGzZsWLlypdVqVSgUCxcunDlzpl6vhzyhOftcNjSxqKho+rRJJD3M/gOHU1JSyXBYPwXu2rULwllZWUeOHGkL/kpjJNHR0VOnToXM7LKADZPA6VOnxo8fTWaF2bFz75AhQyAQtkhoAKYtLS2HDx+uq6szm81JSUkTJkyIjWVGxODzCJvvwIEDUM/s7Ozhw4fL5XJ2WdC7QMipVEhNJmNw/nm8Xu+RouL09PSwRdhAaWnpO++8c+rUKQhLJBKoyYwZMwQCAWw72PkhEdrWYDDAFty6dSvUyuFwQCLU+dFHH83MzIScYQWC6urqtNQkhaKPAbXOTnNjUysZTg2tDNRzxYoVy5cvD+aiwW7sCj6IEPLAzjN06NB7770XNl9JSQmpA5DJZNA+Wq12zZo1MAvyi0SiRYsW3XzzzRAgeYjjx49PmTweVsTEEUIIIYQQQoMAXoF1DvR8zOYuistjOzNsFwuw4f4Tr9VccLGLXOxcmDY3N8MUOu2954YGQO/E725uqAEu8h3N9fl8x44du+ZXYPVTw9AAIGGpVEouumlvbx82bNj48eN1Oh07t88AIOHOzs5+rsBye7yhY1v9FwjNBVGog8VimTlz5pQpU4xGY9j1TX0GQGgi7KX9XIGlVmvIdumnwCNHjjgcDpPJVF9fD5WBhoUt2yeZTJaSkhK6LAgrsL2trf8rsCDQuw6hge7u7rNnz/r9fq1Wm5eXFxMTwza4y+WqqamBRoNs0FZyuVylUpFZRO8C7Xa7WCSMdAVWQ2OzRqMh0d7LQttC48DqIAzNAlu/paUFmqirB1S1srKysLCwpKTEZrORpWCfhGr3uTWB2WyO0mr6uQILGhnCoZWBLRgXFzd58uRZPQoKCjweD2wveAsQgBpCVTMzM4cOHQqrzg1KT0+H5lq7dm1xcTGUDEVB5oyMjJycnLAdGN4UXoGFEEIIIYTQYIMDWOdAv4gewKK40OUmfSTSZSKBKx4dSJ6rFh1IHgD9OpiyA1j9ZO4/ClNI6ScK04sq8HKivRMh3M/cfqLQH762A1htbR3kFsKLAvWUy+VardZoNJLHYPc5INWnjo4OUz8DWG6PRCJh4hcChUDldTod7GDjx4+PjY0deDVC9T+ApVKp2GGUSMhlRFFRUdAs0CbkpzH7FBMTo1AomMUiaG9v72cAi4wV9gP2K2jk+vp62ECZmZkJCQlsk7rd7qqqqtraWpPJFB8f73Q6YV0ikaj/fcDhcPQzgNUYMoDVG/l1SDKABWCN0NpQN6hDdRDUp6ysDKKu4FPbCagP7FehA1ihurq6+hnAslhsZAArjFAohJZnQStVVFRUVlb6gvd+Bgdz26E+8GGEChPw2YQp1JC9JgtkZWXl5uaG7WnwppKS6CsZmThCCCGEEEJoELhAR+5HCDpCBPTlwgIEiV7+3D5nsYH+57LCMl/y3D5nhQYAhEkT9TkXkOhA5sKUBAg2GjplsdGwdCLSXBIdyNzes0LTyZTFRsPSCUgkTXQNQR0IUh82wEaJsCiXy42Li5s2bVp6ejq5z4uZEdRnlEyZtUbALhgWYKMEG5VIJPn5+fPmzYuPj+fxeCQxUmYirEAIMOuOADKEZmanLIimpqampKRAZaBNMjIyoE1YYdHY2NjQxcMKJAFmxRGEZWajBERdLldnZ2dMTExOTg6pFZvH5/M5nU6dTpeVlZWZmQl1UygU7EPcwwoMjTLrjiAsMwuiIpFIKBTyQ0B+8vQ0ls1mg92JmR3EjqmxBYaWD9PgavsWtggrLAprhJaBXZesEXYecm3amfPV1ta63W6SB8B7gZxsNUhREGDWjRBCCCGEEBpM8BlY50BvsLKymuLSl4FAHyb0z+/9Ry/fRa3uildmgOVD166kpARaaejQoWQWuPy1hxlgZYj+o5fvYtfu9Xo/++yza/gMrFOny9inI4X67lqmqqpqaH5OpGdgdVts/VzOc6WEvbuTJ0/28wys+PgE2DpM/DvQu6nLz57t5xlYWVlZTCSC4IV1bdDCcFwKu4IJPpJ2ux3eDrkmC6JOpxM+oYqei8L63O4dHR0atSLSM7AOHT6WnJzMxHuxWCy7du1qaGhg4ucLWx0b1el0M2fOlMlkvSsD6urqMtJTIj0Dq76hWa/XM/HIrFbr0aNHN27c6Ha7maQBgHabNm3auHHjBAIBkxQEB7qpUyb0WVuEEEIIIYTQtYIDWOeQASwOxet9A06f/UBWn3PZxMuZ26fLKfBy5pIBLJjm5+eTWeByCrycuX26nAIvZy7L4/F8/vnn13YAK6bnNyJD106iYW/nikSrqqoKhuZGGsDq6rZqNBo2M9F/gZcTJWAv7WcAKzY2jh9yv1j/BV5OlIBoZUVFPwNYmZmZTOTyVtd/lCDRjo4OrUbZzwBWUlIShPssED7+3d3d5PZAMpdeLKjPKJkKBAK1Wg1hwMzuKRACdXV1mRmpkQaw6uqb9Ho9WxRZpHcUWK3WtrY2qGFw0XPlE31GYU+A/ZMc8EPnnjp1CgewEEIIIYQQGmzwFsJwdE+o546S0ACAMImGTllsNCyduLS5JMpOSYBgo6GJLDbxys5lmyhs1iUXCC5tLomGTlmRFiG+i7kkSqakia4VUg22PqzQSl7ZKLPiyEIzE/0XeDlRAqLMuvvSOzM7vbJRAqLMiiNg8gX1X+DlRAk2kVl3XyKVQAKQQaFQ6IKioqJIgOgzSqbkufJsUQQbDa42otBqsIv0jkJOuVyemJiY3CMlJYUJBfUZjY+PJ8/PYosiyKoRQgghhBBCgwoOYPWBdIdIryY0Ss87PwrTqxaFaf9RmH7XUSIs8ZpHB5LnqkVheg0Fq3O1MevuC5Pj6mLWHQGT6SpiVhwBk+kqYlYcGZMvAibTRWIWjoDJ1Bcmx8Awy1wMZsnzMfMQQgghhBBCgwkOYIVjejCoF/bCBCaO+kKa6BqCzcRUpecqlbBAn4lsoM9ENtA7kVlrBGw20HtZCPSZyAb6TGQDfSbClFl3BKE5wwJ9JrKBPhPZQJ+JJMCsOILgohdXYHDmJc4FEGbWHQGbjQ2EhnsH+kwkAXDBucxaIyPZ2Pyh4d6BPhNJAAxwLrNihBBCCCGE0GCCz8A6B/otZnMX9F2Egj5+0B1By3R0dEAr6aKimCR0PugAnw6in55zJZ6gU1lZtW79BiYygGdgnTh52mjs49lG3536+vphBXmRnoHV0dnV+4ly37WysrIZ0yczkfPtP3DYYDB+pw9x762utrafZ2AlR35i+uWDT2vv3dBsNhv02kjPwDpwsCguLo6JX1F9VgY0NTVlZ6VHegZWdU29Vqtl4ldLeXk5PgMLIYQQQgihwQYHsBAavHbu3PWb515kIgMYwNp/4LBQSA+/RhosuFLY8l0u17ixIyMNYJ0tr+Tz+Ve8MmEFhkXtdvvMGVOYyPmgfbxe39WsDERhOiHyAFbY799dpgtWBqJerzcjPSXSANau3ftEIhETvzwDqQwE3G73iOFDIw1gHS8uubQmGuDaibCow+GYPm1SaApCCCGEEELomsMBLIQGr4sawKJ/SI17JUdDBijg98CEiYSiuBR17vf+rqaA382EwlB8aCMmfNUEADRRHyhKAP+YyFUUCHihjZjI+SjuNbj+NOIudI12aRBxF0IIIYQQQghdI/gMLIR+OCjKf/VfzLp7oa5RfeDF1KAXLhUIy3k1Xtw+h2ZoMCs889V59T1aRAvPeVVe9L7SF4q+Ezc889V5MTVACCGEEEIIDRp4BRZCg9dFXoGFEEIIIYQQQgj9MOEVWAghhBBCCCGEEEJoUMMBLIQQQgghhBBCCCE0qOEAFkIIIYQQQgghhBAa1PAZWAgNXhf1DCyfz99ptjARhBBCCCGEEELoB4QZwLJbzQFfxJ+CQgh9p/w+r1ytp6jwT+DFDmC5PX6tVsvEEUIIIYQQQgihwcrv91utViZyIWaz+dwAlkpr4vOFZAZC6Gpqb6qWKNQ4gIUQQgghhBBC6EfiYgew8BlYCCGEEEIIIYQQQmhQwwEshBBCCCGEEEIIITSo4QAWQgghhBBCCCGEEBrUcAALIYQQQgihH4jp069bsXKt2+1h4gghhND3isfj8fv9TOR8OICFEEIIIYTQD0QgEDh2rPjzL76yWAb6WFyEEEJokHA4HIcPHy4tLfX5fExSCBzAQgghhBBC6Ifj6ace02jUS5Ys77ZYmCSEEEJo0PN6vUePHm1paSktLYVAIBBgZvTAASyEEEIIIYR+UBbMn6PTR61cuc7hcDBJCCGE0OC2Z8+e1tZWEq6vr9+9ezcJs3AACyGEEEIIoR8UPp933YK5ra1tmzZv93q9TCpCCCE0iI0bN25uiLFjxzIzeuAAFkIIIYQQQj80AgH/qZ8/unt34abN2z0eHMNCCCE02AnPJxAImBk9KLutC/6zW80qrYnPF5JUhNDV1N5ULVGoKYpi4j127tz1m+deZCIczrBhBW/8+1Um0ovP53d7/Fqtlokj9GNVz+H0/bMll0HE4RiYIBpsGjmcFiZ4tSk5nGQSqiX/XTlwvmZigghdnGnTFqxcuUShUDBxDufPf/nfpMT4G25YIJfLmCSEEEJoEPD7/VbrQH9yxGw24wAWQtceDmAhdAUt5XCcTPCKMXA485ggGmy+5XDWMcGrLZ/DeZyEPrnSw6ZwKF/IBBG6OL0HsHx+/xdfLLfZrIvvWKRUnktHCCGErq2LHcC68C2E3d3dxcXFZWVl5f2qqKjo6OhglkEIIYQQQggNAjwu99ZFNyiVym++XW2325lUhBBC6PvmwgNYbrfbbDb7/X5uvyBPd3c3swxC6PvP3XD0r08vfuqjw3ZPyM+XVqy4/eaFv9vQxkSvhYDXue2LVz7eVXl1nudh2/m3z2akM69/72Z+y7Vh54aH3jxt/o5/2unk2+dW/cpqj+cCV3i0rXt63Tt7wy4+Mh97Z92f/lrXZgv/EdrLY978i89nkro9dry01cckXwa/u/HY5sqT9M+OmLc99+XLay7nt9/dpZ9/tmBxVTMTZTTu/+/CV49Wd0VqiraNHxw7We0d4IU0jvIDz31QUmv2c9oKf9GzmchrwchdmyqZbANXu2nN3W+esbmZ6CXzO2qW/e7L0PrMSF/2lzc7zB7O6Q+XXv92PcdTv+nP679Y43Bc1DVDpbtu+eWRlku7zMi+941HFv7noD+06U9/ct3C3+8zM7HLF6ivui360+jg66VVlgt9XAbCd3Rrw6FDtoEcauC4tOfPE1euPn1+Znv5W3d/9ukBjzfCTtd1dNXHex12DxONbOebi/654iS7c7TveXXmQ8+uOd1JogGPY+tbf3zjq2MDGZkwb/7DbXd+2sDE0I+FSCRcMH92S0trRWU1k4QQQggNDvX19Sf6xV6ldeEBLIFAYDQaExMTk4Li4+OFQqHT6TSZTCSFkMvlzAIIoR8EYczQu6/Lrf/sjeVnLUxP0F/3xV+WNo351Yszo0jCtREIuBxWu9t3ZUdk+hJoX/XQN690jF12avEGeO3JaHzg8+eXd8OKYybNfvtnmWoJk/FKC/iaD788/OOfdY+n1wuvNYmHX/5s3J/O9vumdXNfmfvQODETY/g9NqfF4vNfgd48EfCd3nn7qJWrh89dT9ft+ldGlf967LqtLeeNTVw8j738+JL/cwRHHdRT/7Tot/Mv5y6XgM/haO/0hb3p6NEPf/vk0ARV+M26RFvxqjf21dYObCwu4Knf82X3GH2iXs3l+N0+TsKv1wW3FP26+ZXHmz55vqzcxmQeoLiZ8z/6WYbssu/lDwR8zm7R9b9d8C1TH7pKv/mZVi3gZN576zc/iYHmcVlcDleAc1HbLH3i79NK/nd5xPG//vjdNnOH7fxhGq+9vb3bfUV2TH+g8F9LdPkVDxy+s7b2ztqjMyy/Wa38be1ljmE5O6yfrjpWFDqCH1kgEHBbW53OsMEuacojHy2+c5SA3+dO56xa/vqe0yUDWYNWlth8sqFnHDpwcucnXcUV5SdryYiV19NypOKsMiVGGoz2z+/q7uh0XIFBZzTouVxuu90BO+ett9234Lrb7r7n4R079gQu82CNEEIIXWk+n8/bL/guIzkH9CuEVAi73b5z584PP/ywtbWVSQpisvbidXSUnzpCFB091tZzbYC3s+poRft3egFFwO9pru5Z95EjVR0XWJvX1V1fV2dzh32v+8w1JUfrLudSAIS+p6j4GY/8dAT/rb+8fcYagB5o3c4NG72Zz942QsCj3La2M8xnq8bKnA172itK6zqcwcNLwNXdcqamgYxHnMfWWFREFiyp73SQRS2tlWerK04dh8I6IcXvddWXkTylrc6++6BeqEAJLHCkqKi8i/1wezorSOmnKzsdTKq9reJMTXVpMRwF2r3+QMDvba6gsxw5cqbFznTi3N0NZ+pbeo2JNZ5euUb95K9TNXwuH16GUb/6IMa2vKkJugXmjjMNdnKtTsBjqz3VfGRPE7zqmQtRfZa61obm7vLCpmOHus0Wa2VNV1NNU1Fh8/GzUC93Z3nr8WD+on3tDV293qG78uOfllHPLtz2TDK9XnhlTPxiaUrcktJd9LVvPmtjW2WTm7Sd19FdUW42QxcFNkB5RyNTmrPpEF3+0UNd7eeuvYKjorXqGJ1+ZE9Hd/ghMeD3tdSfbrb2ezGI31G15A+NuU8u+Pvt2mDdFMMeGPfgVM/SNQ3BHry5qdZcUdRctKe5Hg6bPkfj2RbSMmdbQtbnsVTsI9VoOlsTvLLM2nnsqKvd3F1abrG5PebK1qp2HyzeUNbR0thx/CCd8/gRS5eLKYDj6SrdSyeWV5grDjXVDewyHld3Y3Gd1UVXxNtVV7Vz5xn6VW73+Tl+T2dVqbmtsbX4QEOTHdrCWncmOHfnmZMNva+e8XTVVp2wxWaMlpDxQvgS5PKCW4p+iVMX5eYbavaX2IMLBnxdbeTNnq5xBfcZb3ddW1U1+5tgPmtzR1Wzx9HZfqrBQUbd/C5L5UnSRM0N9BeQz9bSfrLa5qH32ABs9PKK7m5nsHhPV+URq63XcASXy9aHfnGDX/f2ptbixrBLvPweu7k0WL0jJd3sx83Z0XYy2OxF+zuauoOpFDXkjhzZn4oPnb/H+j1NNXXNXRE+qAPlbDpRHPzoHqusC36g7c1Hj5Z3kp3R1XnqZEVr8Hoxr8NcUQ/f1KHvN2DeU3zrJwmfHp86Lyb4do3R/1oxctiWY6vLoXk8p6vttVUte3Y37iujh5d8FvuRg807dzbu3tPcEnLBUldNEyTSr2MWCz2k5G843Vpb5yw92llvpg8NPpfzFMlQbLUPdPzc52w41dJsoY+Kfm9XVQmzU5U0eTkBd1t985lGV01p+Z5q+AD7bG31h8g+ubO911EhZtRYRfeBhvZguqe6vDbugcfnuevOdMHBmd6jzrTXRaUYVHS4s4ocBU+W1/VcP+ttrSyurqyEo2A1c4gmXC2nS44eqbXRFe2qPE0vBSraL3xFGBr8HA7nm2+++/zzf2xpaUtOTrz++vkrVyxZvWrpkCE5TA6EEELo+4b3wgvPwX8et1MskXO5PJIayuVy2Ww2lUrF5/Mh6nA4Dhw4UFJSMnHiRK1Wyw5dtbe383g8tVpNooTX2bb5y3e3n6juaO9samysP7PtwAmHKTVNI+G6G49uLufnpkbRhX4nmre98fGmM1Utba3NjY2NZ7evWlvmi4pNiVFGGrRz29vOltfJdTEyYWgW+95/P/F0aeZD4+IijtIhdHkc1i6BSNx7ILi6umbzlq1MhMOJjjYtmB/xQdIB6P/4AxLJlb0mSJY6LNlc+MrakpyhaR1ffLo59fp7byqI5lpOfvbmhztONDvs7cdXf7GzSj1kTKKU07Hlz3/cJRw+KlXNowL1R7794zfH8vOG6GQhv37advz9t77YVm/1tDeW7t+48f+zdxdwVZ1/A8DP7YBLXLq7QUEEA8SaPWN2zZxuurmZs2PmdHZ3F6GCSodId3d3XuB2x3vOvRcFxNheF//t+X6YO53Pqd99IpVhMdiWikfnPdl7NLhMxma14o0GmmhURp69+yy9QyBoz0t5mlZAtfE06pnFUyquTH0eUkKXcLram6tibl4r1fb0tNLE8Otjbp27+5omEdEKCzOzqrgW1iaqeGzV8707AwohDqsNr+9iQm2Iu3D9fny7WEwrSA9My6NYephQUPz2srQmgZmuNh7b8/LntYZcam1CkfSs1fTktw6iqcWkWVoUCGpOiNoahZowSIeI4ZSGpd72ZdG6BB3lxa+eizB2mmZUXs61sLO32to7USwWRk+n4cqx3JfFXVAbRMdjtPmVQReaq1uF7S3M2sSC5/lqA9zVKD3y3bBK8q4VaSxZbmNA6ZEoNCnW5mo2thoqOG7ho6i75dpeLhQcBmLVZJ04X0uxMzXT6orYkpikZz7UnFv4IP34jVapWNxQ05ST1EHXMx89Ql2FwEi/n/YohMVkCGte5UXlyIw8dLR6rFcqrs0LC0/OT02owJtb6qn0l2mEWZZ/O5cy+2tbU01092hV7eH6s4fpodEiWlH6tf2lBbUQo4OrYquOKUk7f5Xe3C6kN9fE3+lsMtcYYIiH+M2vzia9SMawGez6vOLQUJaKg74J1BT8rKm4AIV10HSxEWccDPHFWI03abz9S6pfchedLumsa096VNlC1newx2O59aGH0iPy0Oy2mozg8rv7c7uGDxpuAXVvTyH85KJl5wUVWcxfTO2Zj6s148by5yrjXA0w5Ym7d5dW8JltdZUB13IkNo5OOrS0l6kv08V4nKbzUF1WUuAx3+a2dnZjSf6TB9XaQ4aYa9gol4Lg1caV5/Msx4ymEOF0wakNv4my+drMSlM5WiLqyozrItqZuJjgUc2lF/bmxlZhJJ2NGUGNuXjyYEtZVUjc3UANJx8KBXkGdrw+lZmMNtCrjdn0CjfDQwcH0XOfpT4I4nV28WmlJbGhUpIDBVecuNOXM2SooQZB0JqdtHtvu7a7obk2BlWZsP5r0aCVetTuJ7hMRC+IbuUbWgwaQOjT9HDZvYA1+borPaCyVy0cIysXexwO1RC6L/dFOp/P5uem5KYl421HaqJaqgMe5OWUyTobmXV55em5qlZuFFU4qRBV8F1FQa16IwaQ3rwviPkVRbmZ0fFJacnNKvZ2ugTl8F6ENYnPY9BDVwwzeZuk2zJvvOgYt3CCGaY99cXDM4+ypTJmQ3VFckw6wcLOAJN3YPFh6fh5ThoQI/fe+m0X+K5TB+vjuspjrwWnmtq4aqu8eX3ICd//uGXawO2jVDFvFk4lTZrs5GkO33O6ftqdcz+PJm0TtuMpA3TET8/n301iMWnc2tzapHShgRNVRwXVlJS7/WptS4ekua4z+GpVkor6eAd8SVTF09edfBnFxUPLWJ0fsiP9QiyLx+WnJVW+SsA5j1FXQ+lBkKdihblScc2ry1zDeQ6Ouj1uIrzqq99G1NkNGGgiKAoPOv2srb2N1VCSF3C3QX+YOVRX6P+0rEWihrE19lIvvbs/LaWa09zakeIbEQw5jx3g3jM3HoZQlBdHNPe00Cahal+eiDafN8O8oLLVzM5BVxXXlXjvCWfIgilOguJnty/5xXWIRW3VmYkJ9WIDWzMtHIbxbPfS5yU4Dqsdb2CrTYt7kq49Y7FjW8yz02dDO9B69q66haEXQ9OrOjvpLRVxL4OLjdyH6n1Kbi7gH+nOnYezZs04duwMVUtDIpGQSSpz5844dPD4yFHe6qAGdwAAAOCfBPkFXChkMBg83ofqZqFSqQQCgc/n9/xU+xAOh1NQUJCbmwv/29DQ0NnZWVJSkpeXl5+fX1tbCy9IOV1vvKb0jGzcuAXfr/oGsfKbdXrNryMSKuCpiZajlo2z7fc993Ngp1zZcb3LaNqcJavlq/5mzdbFQ7mvH/vWII0u9o+oZuQ5dKiOSj9RPAD479Jy/m7bBtWgw1u3nm/T8Zo0zJqARVWGHIpm2izfuBa+tn7c/aXw/m/Psj+p8YimtDt3WY6bv1sJz7h26Rf04pycJh6SG4CP0qZ6zFy+6psRFlhmasCtSPuZW75Dlv6NF+fRGb/0vvczPlpHz3XO4mXffPPdpmU2Cf6RjTyoJe3u5Szy3I3IRb9u/hh05tPg7HYkv4sIUsc5Tlu++puRtgR2xuPzT42nbVuDTLTSW/Ds+INkDgSpGLtP93RWJfS5/HWddvoZ8c+k7Fkc/t300O+mpxb2LRQmE/OrIi+hnWa5rvnZ9ZvtIybql1w/0NQhH1dK0Z7zs+uS74zNNSComWfo7rl844BFY9EV0S10G/tF292+2eK6fIsGLqq5oq1nfhJBWw2bZUDRJvYJaVIHTzHX+YRvSl5N6Z0rjIGbhq782W3l9xauVlhlhouy3DOXCCN+8Ph2i+uaw856OdlHQxVbqoDC4J2GzZs83N3d3bTeb+cP339/5FWjclw3IaOdx9ajaJF7bZuWjqYigw+siagxfPmAb7YMHKzXGvWUozbG6Yftrt9sGb5yVNO9X+pqeBCnrOh6FmHSdtdVW1y/3Wptyy7PzJeIdS2XLFezNDGeOsFAj9LzySSl2DgvW+e2aovLooW8quiudjZUG5Vyusto5T7Xb7YOn/UFmkv43c2/Vb8Ke4l237Zz6s6dcy7s8HI1wuJIFj5TTWzc7Od/7+GqzUj3rWoYMHEPPMG+Bbt/GGCGZGzpiZETB2GdSWr9/wQjaoktL2o1HGBLQkOs9JtZj/HW2/fCB2HIyimc5wcykjqI+m4aQlFLnSJXGr0mJVzD3e1NQEbCp1fE+JI8F8oT1Y6hPpSi+6c7SZZq5Pym3BaZVMqrK6F31bF4rRI43VQmdnZNp5r80YKHXQl5D8J0Zh8aDKfGn9YZMC9kBaQxOysqYpq1Jq0YuGrLoFXbPL6aqKaqjISR7Qdj6yOYPTMl41RcvUeMHjMUTjd6lbfXrNl01Ten/9tB7Lm1a9e8dfSlRJ6LsKss5v7rpjHwbWHVqtXfLRtmyIgKz2KoOI1xbA7JqIMgVv5rlq5GS2U9A5KK2+vaNAmWVCSa1o3DL6sQuRuQe7/QkA0NlV1Qk8jC3fnnbYPWT1ZrT6l9VYT5br3r7p1u23d56DQ2Pg6mcyFW1JY89PAh+3a67dw5eNNk4dPQtnYxdvAMxyGelMnLLIaY4xjxhXvu45ed8ti50+3IJlPxxZQr8W/yA36SjuSnbfyhk3YjiWrhrh+cTDRU7Yc4TxmgMnzyhJ9HqgvLKu9kWM3fAafJqb9e+nKhS89dhBFImpo4zYZGJHNUTUpQ26DBTkYGshZ2PZ0NJ//GmgxVJ3ttcU3YrUd1VnORu+fq75aPs0n1jyjoQvJgCtB4Nfex8F3Qx1pDHuaTtpXE33xRMGjlyu9We2kKacnpRYYjliBva2u2fDfPS/fPKh4N/BUMDA2+/nqVlZXF0qULp0we//ChHxqNXvnN17dvP1BOAQAAAAD/mz41gNXe3u7v7//w4UP434yMjOrq6ufPn8O9jx8/TkhIYDAYbwol9iRoKKlCUTXVSIovHYyqyazNexaOtSTAb/+vj3+1P0LxDszOur90/oxJkybNXboquUU+CGJGH5x5+UnA95Mm7bodSSt8NvdgaODFyZMW/vA4pU4MsWKPLZgyGZ5j0qQt57Ia36lnpCvrxSPCrGVfWut3fwjhtZ3GzHY3MkRh4TdO1quj8w5HK9tMrAvdtuCXJzSJlNmUfePaldJ2Rc55ut/P8hXsu1Hb9fbbuTnhzOpFyOCv5hzJAnXWA/8NKsbTln+j18xFj500zoSCQ0GM4sxajNNgC3XkA0vFcNKsmW0RkdmfUp+57qgdvtu/1MHwX/w6acaa3/Jr2vgieT08JBV9WzN1AnK90tNfJHGmDHGnIp/zKgbTp05vDs/rGWdBqGvY2JtrIPEmnI6BvoTJ5ElomS8qdD0mDtIjQhCKpO8wzBFf3UiTwl/IeLyWvY02klMGomcGR3d+6eOtg3yOk/W/nDK1NTS3Tb7IfpFNfIbsz55+6bSuiqg15VXRusFPFtzpWTO4VJRbnyjSHehGQnJu4tUHL6bqljHb5TelAZ6mem+/AinuNioYeIMx2kOWj1mzUku9OmHeEP+vxtcUIGW+e0ZgpGKBVPomoiVpS770cqHT40nI39MlD5BKzj+M0djZNNZ0kr0KBoXCqmhYmBEV4Zfi6Hqam76HFbKlOC2L6XNx1YmdfYpHY4mm1s5Dhw4et3jr7l07BpddO3k3o2cwQioRySTdJd/6ZWKlZ6KNQaOkkraaghTdYYPVSciZJJsuNfapYjZ0QCS74acvjBykyyu5/2zKsMzHr/gMYb9PEAUVFyd1CvzQQKHVtNGQQCoU1Sf+xjb3MDGiwAeTbDXa0EMT9Xt/d3Bwta1/+WD91pomAdF4uIOLUZ9AlKrDQChmc8Chm3Q2Ts1hpINFr8zFMFp9FMlcV55g5TjtVYcmKs4Rcpp+2KU2f7+9kxYaolcEPxBPn2mrpwJPRdSbZDWtozW3Gk/R1dZnN5WVCoXwefErzxigZa/zZmFiTm5LId7AyZGI5IHDawyep6ZewWHoGI6WMmtqIKlUzOdRhrkJa0rEPGF19CHUpC/13/k5iOm76+UM5fY8XrmkrLD/hhe60h4xhcsNB2oih1DFyG3697zIfJ6Grqp6UdlPI2MzWCisqpaNq0p3NAVFNCeatPP7Nl+A17VzGoykm6/37vrBjP78+oPXXe+GdzwX7dmzZ+8b34yC0wlSuq2huVXLZpi5FtyHxlFcPK2bGnKbWCpek9xbisq5fHodyfzLscOyEjO7RIKqxgYVaysNYo8AqljKlX44hqk5wpGMhfdQJM3OYcsc9OyMcPC6sBRVLy9tWRWbLVT5ym/m8a9UuvIqF5n5Tj/c0t4u6V3QUhD/sJS2xnKMDpJSVI0s56/j3vmdLwEUeztWwJpnZ56weDg1p9F2ZmrKEXJonJ26Rdaj9TtyS9tlFBPHsQP6BLDQOIKJpqawkyUUV0XdbZo83BlH1R+s0lhR3iGSlCc/ZXsPtEbTG+KbjByGOugQUBAKZ+Ds5gClJhUyJTKISCTaWRi/SbFcRv6l4/d1h86YNsKWjBR+VTdTFV3bdjKsqFWM17bz8ADZr/6nnT/329WrZxYtmkMmkdzcBpDIpKqqmjGjfdpaP/4AAQAAAIB/sjcvzB/B5/Nramqqqqpqa2tpNBqHw2loaIB7q6ur29rahMg7eD+I9oNU4y9sP3a/tksEf58gX6lqGmoqePjFU8qnt3YhFVrwysK3/pY+csvlp4FBp7739D14OKcJXpqUR2/1u56/7F7Qvq/HamE4bREHL6APB905NceTmnLmx18w3wbAMwTc+k674k5AknxJb9Gz42IHjB5t3KvsBFHTcs66eZYq8Gs+vPI2evcsYm5nWxcHfr2TSgQsJlOEVGxBf7ll2gOVHx8FBZ33aAnMbhPIvyXppWEnLpZN2nrtaVDQ9R/Q+zdsyAJvAsB/As581JjBFLKujrq81JhUKkG5GOt3f0HiCCoo+Cbw3ghED9jGqGUzJwwf8cXdsgknzuwZaKWjHAF/bWGUpX+kAn5T0515XkMVRvzgD4n6VsYNoVFo+bdvDxIhX5Z/dc0or2HIbMPGbryR3M5RxEVQaFz3woWCTqbv197yRcMLX/tQyv9Io3N4dRNVgwGDjwZ9nda+5PhqRsOhqoweOTllQmFpWupS6ztD9G7Df95D6oqRvLDIKDym5x0W3kHF/zl1Ea++s7gz1KtMY9Vo31ib4fLBPZDU9HDEN2UmMTpDVk++kzUnKOuL74Zw2tk982r1i0tvFvKkWJxy5WRNa4KKHtIlFPDbfOMnGSDbOUTv7qx1XJRI9s7OI/dqGSv+9IpZs+feV1vw46JBPYtvElW18OS+2ZFgsjcLQmpbUhxsibg5N2/TYOWRGWKSF42C0w6E5pVem/jYR+/xmkNaPz7yXDGO8MFPZVSvo4gQC9hvjy18auFHSu+k8HF47zkVLwyKTx2y0lxFIgbGIPXy90QetHrF/U3tB9ds0SWvIs5Irekbs4OfFyhsjxRI1rbY+hw+R3OC7lM5dJHDLtdRFlgk/CQVC3giv5n3lAfBOPFui1QkhvAUdSdTTl2xmMsvj/kF5TpFX/PtbspkQkFOeNwCS8WZuvfF6MZylEyGMR/6NSYor1wsaq4MsBy/hMwh0kXNrSVMXR/3dyN4arP3TfJDkg3yd/mGjWP/DS9IhVxO1b6Q4YrN07v/wxmUSAqp2gw5ftyMSqxba3VriMmTjRda39QVhcJIxXxhV9/MzPJkI+t69euMWatfMby+nj9C490s1mSqvr6B/htaypQllcrsDXRIOOUFgsVhJFL4UYwy8B7nnByfV9HIM9BwGT3RPbmqQSyUSFpsLIyR14g31AnWREyfspIweHsU1cTBqQS++ORzyERi9u39kaaaN8nkm2TV2yO+LaiGr1YZuvzpcyOtW2YTMnUPjws6aaDXN43LBDxx44GXavBcyN/tL44Kee9rWPA9NLy/X3J8ec22hRu14EQ1M7Oh17WHJmiNOpbkSXl1ztV0NYn07cH4vkFdLMnUToXWWcVuqCxjzxrnhofQWgOGq8VVlfGbSir5nuZ6WHmA2RjuUGSQRGExOLRICG+nDNl9+NKULwjBl2Y1sgSRielNHUigEU1Qm/HtnkmujXuXT4fvjj5bXvyhqvqBfwoqVdPY2AiPR4KgWCx2545NP/64Ze++X9et+1YxAQAAAAD8j+r7YfA+1tbWZ8+evXr16unTpxcsWODp6Xnw4EG49+LFi6tXrzY0NOy3HndVXa8Np7caFQRtXjrZY7C714iDr2sb6N01KyOk7NTIVPXhU2c46pIIeAPnrwZpCTLyqxQ102osWOyhjcfCn6nwsqXDf54zEI/DYXhN1c2Dts30IKD5bc10kjalitnOF/f6umitz5BAsu4tEtHraisrYJVVdY30dyppf5ck1/dQhteWnyZq4PFWU36YZ2iEvAKIuUUpqRrek71tjUl4vMbQtQvsulKzy/oP3QHAvwsKBX/6vLnIMVicLL++ufvzS8DpkqlamSuiECL4wxO5xmRSsUTa96ufGe0XhP7qt8SkBP+b621JIpmsn7w8GBxe22ilX1KKQmLUixt3FxgrR34ABktAOX57JS4xuXu+oCNznQi963HC4HAqaosfJMongSeKfvngyTJz5ch3CLq6KhvkdywU8lWNJ2AGLbIZLOLRlPk3ESgczs5z6N3KZamt8N/ylJpZFx/Y2vSM+fQm4XVmZEiHn5v1un3FlW+08VLJu+3ea+hr6ATXpCrbUENidTgCvHZ0z/q5+PJgO3KgYb2CWmRNQwJJKhIozo+M01kuYMszjWFxBL3ZPmHIdiJ/r0unX//FoueHukxKr0s7f/TnuXOP8r9+FJ+YeGeBHXwHVo5VoGir6byqy6gW9fh6F9U+fOoz4HVprw9yeH0YffuBpzOXKlaX2jjvwbOBnsbS8sjy9KEOfvXLXxX7TLCUiqTvBtE+DEemQjyxcp8lAjHvdzamh0CrmI1clSm8xmvdvN87YdJXGXW9F4EiGM7ctlMouMbNW+FR/dDpYF3vpIrBkqU96/yHH4FYPJJC8G7jA+9pFO5Ofpwsr6Mdg8FBuEWBS5QHoWl+cNqslR5IzkHboWqFNWV10SV3CdRxXj1TDApOVK4TRz6uVp6p5JqZJ85bmJFR+lYaKpkt5RXMtnGq5jqqVanlMc9rMudqG/Xz/IU3Ub498j8c7n1trWBwJLLlocnJis1r/To6b8qN+TpwosPajfDLWZ7Wtij8ETn/edHzTHlZXziRiNBoEoHaI91IxV1tZU/3bFs2d+5l3KaUlMhffx6r1Te+/CEYDKqkqZWrrNNeJhSIsbqGmng8Ss/RipSSW1RPIYjJRja25IDgqOTCDE1tzT7F24jWU1XORjZ1CHqcRD7z1Ixbw251KXu74TAqK/aOq+9aweWu4HKWtzfNPPqTkXZn/bFD6INxy3jNc08t0sKyIVnfODEKR4CMDn7JgudC/pa3Vs7OXqWtHPmJ0GSLb4/uQxJVzrKBJQ/djzb2XgveaNDXQUXXebzTIduoV7+481KZI70bhqpNbabTShLCs0faK2rl1DZyptR31ZRmZYz4YqAmctKJqLrqFrEi+CUVifgSJwtD0rsnn6q5/OrVQ2NJidciCtnyit7RVLttxx+kpaak3NukU3J6w6O+1zPwv0tfXzcuLuzc2aO2tlbKQQAAAADwv+lTA1hYLFZdXV1TUxP+l0wm4/F4NTU1DTkVFRWMMmfBu7AW3rOP+/v73zi2etXKOTOJD/asuxld9rb1Zj67jNbZ0pD55PHd27dv3338tKKNxWHx5O0sQc76Pd8ODQwU1eOqWIyeZdGR4H/r8qHdJx4l5Fa/22QWmaKHertrnKr42NDg4BeBAUcObAvK6vPG2I+WqhyZi7uzssiIto0nDo2FXwSFDXUtddX5gY/hLb1974Fvcb06q40FmuoB/nvUBo72kKSEZTUhBeU68m/cemH7lYch/P1FpmILCso5UqlEyC7OTGzsEeeRE/HoUhMsig9/TQlZifGv6ptKmEj2x17UB3zpoZ+WEFeLZAzg1YYf23AisukTLjR4Pndu7suYMqTEG68t+8ap07FlnX2Wru482cciLTqsHCkBxW+IOrnlcEjdexfOyE/4eWH8g5y3pZTbSxi0IXrOBspe+B6KszX21m9NT+TK72sdGftifr3S+W5M6g2ZVCYkojEqKHmZp470I/WxYhFLGW1SIlk5rFyMTz2TeTuoVVlUS9CadLs8oYQ42FYFPtBECqostq5ZiLRvV5VJq6hRTKSkaanvkFR9O6FDIpUKmbS8fI7iRJiNtLSrbIrP4yKBgvaaC+vCr+X0LAkmk4pr6qqGL97n7394qlWviqjeIprafv0VOuJyZkS+ou5DUVte1tWjEq9fnWx7fSWjMDomg1zaU+MY8qYDeZXPYncfaaCLRAKOTINHQPLGyLj1aQ0JecI2ds920T7KeNQe7c7gsvw2CBJ3ZQfUp7ZhVSm/LxNWc2r01Sj5dlEsZi01xcn6FEJk5z5PfloiLwNn7fiLF9VOiu5d06OuzVR+TRO/38cJdcyIPd9xwg8X57aKIXWzKV+RUu+XlCLnQNAYF791e3YtkkQJRs66NgU1J8+16X5t49ariCJWxd7AmdiYlcmXt+zXnrQn7vwDOrwBagNtp3TUn93H0Bypo2WgZVPb9uiWcMo8y74FHH8HjQELNKnhjcn1yI8xvKr8XxfGxTTyGXXVwXGtXUgjiliyi+lsGwxBpiikJ2NX8prMiD1DSBJ+RX6rxYqtN/39d47TVQ78HbAGVraW7fl+GfUSqUzC70yJLTCnWqmTsfDB95ql4x+UhcdbUogGHlOMU+7cb3CabNFdV3437JD57gsbSjYcqKlSXKs8duSRzB1089MTe0+KxQwYpIYub8moFMB3Bgmf9Whr+sN4rlAgaZJpQjjkwmA1ND6630XPETG6s2/JEdwXWjmElAeWyxNzdf3meUlPansHNT+GkfkiI6xS/qOXrdOh4ZrWUrQ8hSlIhbWlNx+2yJv/U/FYOGYARoLqe1FomLk4NDfeC03yHDlYTZ7gSVaOQxqLLtx/ae/pghRS1bSa6NCWFhhTjrQbyy9PSihXNbLXJ/UfTVQ3n//VOHb0o9DiLrGQnvo6tLhNfj+wGbPWWVcLDX30ZQkAAAAAAOAv9qkBrDewWKyurq6lpSWBQHjfL7r90HFb/d33639at3yMdVdJIb3HSxu8SIq2oamZOcLSdsy8uZOGW75t3uhdHYXXrodXYXQtB3754+6NC8a7URWtmPegbz4QVV5UoayeQmPQoqU//PTTurWrhlkqhnwEBovUoaPsQX7CVHZBEE5Ny8BUvqXmltajZi2YOdLqnZUDwL+f8aiflw5DP9ixZcOGDdvu0Scd2T3RGv6gVR20aLZtvv/uzRu37fm1CmOkp6+cvpvGsG8Xa4ec27px44ZNh1NbNG20ZTV1jL6xCwOvH9ZOq3u+cxO89M27Mk2Xb55m925ppHfgzLwWbv9SM/zQdmS+Y8+II2aNcdbu25Ce/rD1m75mR+/ZjEy0I1Vv/rZZTvBVTC8JPf0irqtn/lCY7lDvX3boNF5+tWFBpOIvuHPAd0esjN9e9yiclsPM7/FVT2I3LYQniH+Cc9y4WbdX5Ta9YYh6w4fiKh7EbUamT8kwNvXUZ7a2CXuvWd1p2bDlCwxRmfGbFateFP+ogDTm5xHrvCgQhDcfM3AmufbXbyI3LM953ow1MO51K8fr2y4/bCY9nbB5YdT2jdXVbDTyaQufH2fXH3ai0o6+2ggvcFmWcJzPT949txSFwbt6z3c3Vkz9Xmr2i4Z/uxiduylGfkyitt0Quu7w3jJeu/cTAYXGmk38WYufnPzzIniymF05+qv2mOgTCJYT3IZyC39ZBg+Mux2MsTQglNe2iaUYnI6RoWbJ2V9z85s/UjZLb5j3/lmse8sjNyxMim0gmRGJ2v2EcOhl2X7LZ5ydofibeW9L9Nv6vohUfNPLSzORUecXBWofP+NohILUDVzc+YUnvzv/IBtN1myLPHRePu+lnxiel1cZ9M5UR3EZjoKyuF39Bz/V3L62d9cvvXO7pZVFHbLXa4V1+Z6lyEHY/pI8e4+7k3xr8fomXh7C6izi5OkmvQ85hmjg9NVSWfbtV/JEkhyu5vjtanl5O5LZ4C+EeQkqbo44SE3PY6C0g2o40fX/Vd22oY/H6mkdASui4bO5aVWd+YbhX9oTcWQMNyPz8Grk/G5aU1drbeXjQJQ/l5l58RLbCZo90w1O1WPsiEEWbxpB/N1UzX2+XTGafvvU5o0bN+74tURj+Owprmry6poM7bx0ZQJ1Uz0cRHTyHNxKax08akA/RU51tfadHDSX2rZodsSMGREzZsUEow0fXho+7E097gootIWP1eLR2HM7X381I2L2oviGgRaLvqAQDfTP7iWf+iYannfOoTq1EdqqzYxSGoQjEQZSCH5b427Fsw18hhxeQfL/OgqeZtaiBvN1w5a49K6kCsZsyjz2oyLZICln5driqrchYgxJpebpHmWiWs8bcn65LhmvN8CblOF3bf6R8g6CjJUfPHcmMu/sxaX2F6b7vA2UK6nouVqz6iudhzsr4lcQRDB1H1JfXGQ5dqC8mDBBf/Q3W2dopOzftnHDxs13stgzV06161VhWE9Yo8FfLXKuvX30dhYLi+LU3z+G3Bc3bNh6STr5u3FW75bKBAAAAAAA+HuhuBykJgsum65O1cdi33kbgyAGg9HW1mZqakogIJ+QUqmUx+MJhUIKhYLFvq33tqysDI/Hm5v3KouTfnNRlMb2TTOdlcuViYpCbodXmy1eNR4bu2tKmEfo0RFxZw/l68/+Ye4wNXgiIePFnad8x9HTvTQiNk9JG/9y/3j5z6el90etbDsft8EZjeIVPVt9u/3nbUtcqERI1BV+4eBvre73dsw26NkIvbDh7vqvI0bduD/3bchKzO24ffJH7MiDi0dQI7fPOGVxIWK1IwTxUi5+v7V4lN+pxYTmtNt+8V8s+smx7bbXuspjgUdHICtveLBozRnXXak/OQZfPZmpPmH9gqHqWHhXeHGB15tNps8eatqn9l8A+L06WmpJFI13I8JxcfHbtu9S9kCQm5vrhfNnlD3vkEikQpGUSqUq+z8rqYjV2cmnaOu8aaZPLGB3tHYisWiChqGuWnecSMRsbmOIJBAaQ1FXE0mk6hQ1/NuW7WEiRmMrA6nSCqOqRoEEHAlJS1sNL2DReGg1DXkFeTCZVMygNTHleV4ousaa8vrX35LJuKxOEVZNjYyDp5fx6c1dMm09TaRucgm3vamDJ5NBWCJVi6pKQK5OIYvGlFG01AjKhcukLFqDohJqVR0jqjxeLuEz2vlobTXVnvUaKYiZzRx6d5YqioG6pvzzWczltAtwuhrI3skkgq42ARvJroIi6arqIHmXpPwuDhtD1lKT771EQGsVk7TJih2UCHmdbUIecvBQaoZEGUOEppDUVPrJJSGgM1q7668naKnqqmO6E4mU18GmIbE/DJGKxkhQJDUiGSdlt/LEaioaSLsZIkYtjyGWobAYMlEmwxA1qTgMGtnUzmY+B1k1WtOUQvnjn6giejWXqcg3pkLU1yHgkcMIL57P5MKnFq+sz0gqYtD4DJZ8Ok2yKVWxPimXxu5ANh5FUMXDN3IWhmCoBR8aEbONyxDidPQJ0i4Oj6yqTRbTaSIMhayKlIGSink8Bougpi2v3kvCa60RCiC0KjvnhyWM71596fM25fvCd3Yhs6u2tWd4CUPU0zTAMZt5JH0NIg4tYbfTmunyMWQ1M0MScmZkIkYrg8aSqBvpaRF5HY3MLkW2K02qNVJKb5K8R0HMrE27dUNj7Fp7Z300vDHt9ZCKEYn85njKxOwOLktK0tbC4TAyKY/T0CTPz0IhGmkTuktlIomE1gVpmFAUbfyJOOx2IV5fAw8nBZmY39Em5CLl9lBkPVVtVeU8QgaztQOvZ0nEK2YXYPX1SH3DtDIRiyaUEEnqlL6JCpldRjZRhzgdfAmRTFFFVgUnSFq9SP7DElbXQkV+uUkFDC6tE76rwOvHkPXI2iryDehM3zVcNDd72ABl2yyfTMrraqVBmiaaPX70ETLqW4XahjryS1DEaGpjiCXw2lQ1dTRVlbcCiYDZSRdStLSQ+uwFjPp2FlXPWKVvsg2EoFDk/3xBeb0yp5yGAQU+ZshCJJKWFrGKNp6ivAHAx03Y0MIXiGTwLZdqRKEqdkUgrKhH7hwQCa+vhqLRpFomZDWsjNPFb+sQqupTtClomVjUWs2Vt2mAN7IkkpFrewAEfY8MgKB7MhmnrYLZo2J3FBZHMTTBcFt5aE01NRJKJuHSGlnyjH9IJUU2Wsh+iLidTa0iIUHdwgAnZDAale3IEPQtLCnYqfLuHmR8Jq2DgdYyohK7T62I1dJKR2sa6r5pQlnK7WigIVnRCCrqVE11eW14EhatFaWmr4rcJSEJh9ZCx+kZwe8yb2cniDmdHR18eSQdpaZn0k8dZgAAAAAAAJ+ZVCpls9l1dXWdnX0L7/RkZWVFoVDodPrvDmC9T78BrK78W2sPZM/fu2+6E/JpIRGwfK/8KB7269ceevRweQDr1DRMUfDmA9FeO3YvdKay6qPO/Jr85Y4t7sb8l+8JYEH1Mcs3H7f//t6WEVR6dfzBjRtjKYsenPnOXvkSqgC/kGcd8N7Km7lj+7Yx8h+7i38bvjLFxWvXgWNuulDh5bHf+s6+/2qtbvHLn/aczNRcFnrxbQDLWZf5dMP0u3oHHuwY0xmxe92vwbWTLmVt9uwsCj54MHzsnt2THHQFVf4HDsbPPHzaA/54AYD/n39+AAsA/jnor3a82Nvq8uyGqxbEzr4Suq3JwX+Hs9rbJ5QvBPUu8PcZ6EK9AliQTNQY9Vsxd+CwiVOQpkH+Iwov37utOfXoPI1/1nOvO4D1N+gRwILfwBRdnwl8K38ngAUAAAAAAPCv8vkDWCwWq6qqCoPBoHu0X/MuEokEfzmrq/dpuUfakh92+uQlRfvdOJLKt8cfTzBFuhnxJ1e+drm1axwFgr9AHvx4/Fk7U0DU0F+56+xEOxIEMWMOr8wdcX3DCPkCqwIXbOv4xXeFrfwLn5V+c83xlwyuSNXQbs54+4SQ9jm/rhuqo9rn61/Kowdd3nUzplbRq7Hw5L0FNopueP3Be5dczpJCzpO3e0GX80xObp2Mb8t7EpzuNWOZrTYO/kTy3/713QII8py4CJ3mr78hYKUrvPyWxHO/XI5ooMP7ovrd8Ufj5fsCAP9PIIAFAL9Lzd0hqX6Kwlnjnc/vcDCn9nw+vYSgz968hhYEjVR2duNVZ/6aoLJ6mq2R+n/jd4zyxEW3VE4fdNX5p+1uJATFKjv/avYQ9LWi6xn0+9sS+CD47WesshMAAAAAAODf6fMHsMRiMYvFgper7H8PEomEk1P2AwDwyUAACwAAAAAAAAAAAPhP+b0BrI//jorFYjU1NbU+hkwmg+gVAAAAAAAAAAAAAAAA8Nn9N8o9AAAAAAAAAAAAAAAAAP+zQAALAAAAAAAAAAAAAAAA+EcDASwAAAAAAAAAAAAAAADgHw0EsAAAAAAAAAAAAAAAAIB/NBDAAgAAAAAAAAAAAAAAAP7RQAALAAAAAAAAAAAAAAAA+EcDASwAAAAAAAAAAAAAAADgHw0EsAAAAAAAAAAAAAAAAIB/NBDAAgAAAAAAAAAAAAAAAP7RPh7A4nK51dXVjY2NzR/U0tLCYrGU8wAAAAAAAAAAAAAAAADAZ/JJAazGxkYmkwl3fEBzc3NXV5dyHgAAAAAAAAAAAAAAAAD4TD4ewMLhcNra2mZmZuZyxsbGZDJZKpUaGBgohijAAyUSiXIeAAAAAAAAAAAAAAAAAPhMUFwOA/4fl01Xp+pjsXjF0J4YDEZbW5upqSmBQIB7WSxWREREfn7+N998Y2xsrJgGVlZWhsfjzc3Nlf1vyKRisVgqU/ZhcXg0CumAB4ukaDz2z6mESyYRivpE09BYHFax6veTScRiiVT2KZMCwGfU0VJLomigUH1TXVxc/Lbtu5Q9EOTm5nrh/BllzzskEqlQJKVSqcr+jxEIlB3A/4dMBr1z3j6nP3v5H/BXrvqzr6vnAj+88N+76j/vsGCxEAaj7AYAAAAAAACAfz2pVMpms+vq6jo7O5WD+mNlZUWhUOh0+u8OYMHzPHz4MDk5ee/evdbW1oppYP0GsKQSfllCwP2nL2q7CPALPwbFH7ns15nDzNWIaFbqlY0pDqd+8lFVTvtZFd0avuKejqWxOlY5gNeKnrj36OLhesg+vAevOf/SqeOpjbLxPx5f5qmL+XM+UQDgXX99ACsxEfL2VnYDAPBPsH8/NG4c5OEBwlgAAAAAAADAf8LvDWB9agYogUAAL7Smpgb+l0ajMZnMhoYGuLe2tra9vV0kEimn643XnBbwtHzcT1fu3EVcPbGD+fz085QGIQRRhnx77U+KXik5f39Wvla5CwcdUnceSm6C1/w+MlpVQhfB48jFuyuHgOgV8G926hQ0cqSyGwCAf4g9e6Bhw6Ddu5FMXgAAAAAAAAAA9IHZuXM7/D+RkE8kqaLR/fzsKxAIOBwOl8t98uRJdnZ2bm5uVlZWTU2NUCisqKgoKiqCx+rp6fF4PCwWq6GhoZxNjlXwIqhYb8qMoZo4pBdD0rG0s9bT09akELmZd7e95Hq7m+AhiFsSvP/4paeBL2OTM/QGjNQjw9Ny0q5tT6Zjgk6ezBNTbbFle540YSuPnbifh9a1stDDZN3efeR6YAislGFpZa2tIl/BG+05N4JaRi2cZIUsCqFiZNUedylPf9IoSwrcy864vfnI9WB4bibO2soKnltSEbj5N//isoqcNvzAgZbqRGzOwx8OXYFXkIeycrTUIqFRkvr05IyY+NtPHj15Uqw9zFNPUOd3/dTlu0/giYS2E+ypSDSQW/xyf1CzCT9s79HbISGpLDUzKyNNHDxGKiiJeXz65NWn8NSV5BGe5kieNF71s1NnrjwKeBkeWU4ZONQU2TbgP4jHZuAIxHdzYNXW1kVFxyh7IMjAQH/K5EnKnnfIZDKJVEYikZT977FtG3T4MPSemDMAAH+zhARo794/q5QiAAAAAAAAAPxzwN+wQqGQwWDweDzloP5QqVQCgcDn8z81BxaHwyksLMzNzYX/bWxspNPppaWleXl5+fn5dXV18IKU0/WGN7dDp9w6cvFpI1NeIxUKo2NhZ2mojoEgEa0spbhNDEH8qtcHjkfrT1i1dfuOJSM1Hx4/V9gqhMe3labcuJA0dN2O+aMGUIRNaY/3n6LN3vHTSi9blcwb2/e1ef28bfuOLWuGctPuPEtj8KXyFX4Ag1GH1qeowF2stOsr92UP/mbbjs3f6leFnXmYyORLMSaj18zzdnbxWr1gnKEqoezuzF+fWa/YsWPHEouHB767msWFICm7veju5RTb8Yu27ljoROLHP76SK3Fbs2XHju+8EtbPuZ7GghcuptdnBBxem+6wY8fWRaM0QwOfV3ZyZBDUnnzlt9CKCWvhJe6YLTv+zW+vOMK2kEsX4zDu32/a9vOGJcLAnXfiquEDAgB/qtRU6D3XKwAAAAAAAAAAAAD8Q31qAMvS0vLIkSNnzpyB/501a5a7u/uuXbvg3hMnTixdutTAwODdzCMwioHP2h3zuh4dmTnOa+jQoWPGXa5RjnmDmxsTL7EdO8fTzsTI0H7IbEtUa2pBrbJ26YkzR9oZaqmRMfBmCmxXfjXCUF+HIqpLjlVdOMXH2NjI0Mx2kItheUcTt2+V7X0VXf3+JTRzvIc6BDWFXIrQm7d2oYuxobnz1KneTaFxOUyujKCuq0Uhk1V1tdTx9JgbVxq+2LXOzdDQ0GPOti8kD+8HdyFlOiSGowd7O9mZGGphhHnJsZ1jJ493NDM0dJq3fqlJ5OXQNsXKBKMOrBpuaGgydIS3NqMlrY4tkUGFmcFGXyzzdoCXaDjy+6f3No6UNBS97sBOnz7MysLY1Mxl2jjnqvjYJiQIBgAAAAAAAAAAAAAAALz1qQEsPB6vr69vYGCgp6enrq5OIpF0dHTgITBNTU0struy9D5QBKepa/0y0lMf77KzNlNXCV05c+H1xAbJmwo+uMzcRg5Bl9DRUl9TU9PQ1qWhoSroYgvlOZE8zI16bJ+FlZ68j+K46swP3qpdFclXl34xY8u5l3UseHHvVhmSc3zFV7Dpk8Z6eriveTr3SuRaC3gB9cXBTD0bY3E9UqNXLQ1NscAxm9rFPescoWcnxIkmWanX1yKT1KmYjJAm1zXLR+noqJEISHFFYX58Gt4cL25TTMM3cTHlN3Ry5BMNNjdDCg1CKBTSlqG8BcaC9GcoR0NdRZQPhcHjsdK22moZWwvLocs3pJ5LNMQR2Dw+KNkF/KVevkQq3AF/4A/8/Y1/AAAAAAAAAAB81KcGsN7AYDBqamq6uro4HK7fXFf9s/jyzn3fJ/6Pto4kVaVn0Xq138+uSI8JevoEERhaj9WysdHFf2C72NV3juw7euNRUAp30okbx3+aatJ/zVGum28+g/ldO7rAW8fOxwTDe7O1HXnRz+Xre/IkLJc82MVaC6mQqreKaOUUT57kSGbOcdPqO4WM0V4cGaScJCiRaT95EFVZE1c/hwWNRhHlka+emPWFES+fyRfwNCaj0dDWVZP0u88IAAAAAAAAAAAAAADAv9vvDpeQyeRx48atXbtWX19fOej9ip7vufOq8k2eIjQWZ2w9mIrq0cQfBqtNIg4YMeP79ZsQP37raa2PQqHQ798uQWNhstBpyQ8/bdqwfr4TubWBxlbke3oPgvHgVRu+pYacP/o4C6kWjEwxx8oGTl2zaaN8jcsnq2AoJBKqZ9BJRVMLhTKZvFo+waZN302w6KSSkdqzesBoaDsZGM/pnuan6XZdXVgCXjn2HVSKqaSipWfDkGiCKgXnMmjeN+vkC9i4bMYwHaEQBZpPBwAAAAAAAAAAAAAA6O13B7CwWKyBgYGtrS2RSFQOej9tA93IW9djyhiKXqlIUFSbqz14oBZBMQCC8Jojxw5pjAgKr6BLZRCjNSs+Oo9MUX9PiUQEjkhGd8SnVfFlMhm9sTD8VXxHYztT/KE6sFRNp2zdOyLX98jLAg6kOfCbRY5hv555RZNCEDcjMLCcj9HCYntmmsI5f31geuqFzU9a4R5WwZ0Td3GGFn2adiNaTBllxXwRkkpH4nOV9zefE5hb9gly9aA3ZoZ7dtjDCvmRYMQdX7LMV2Y/aDBU9jgsjyOUScWCpODL1Tgt1TdHBgCA3+c1BO39t/8JlfvaDe4P/Kf+PVduIwAAAAAAAAAAwGfw8QAWCoVis9nl5eVFH4RGo9XV1ZXzdNNxX/3LdwOfbpnkJTdm8iz02NOLhxm9zYKFwmi5fbVvmeHdjV+N8Paa+d0Zm2XfDzFX6acMXje06ehjK4a82AlP7z3/5+u246ba0RqbBeIP1iKC1xy7+eCIKt9LR/K7CCZTtl5dzt81w8fL64vfSikrlo7RU+kdMSOoj9kSvNjg6FfwRk/4pnXa4c1jdPvkjMKQdacsWylL+XXyKHiixXmLrvw82eD9cTeM1aRt39oxNsqPxKQtop8uzDKmWCz6cZlG9NHJo71HjJ4YKF227MsBoAQhAPxRbAhq+bf/9W1uFe5n/FP/mMptBAAAAAAAAAAA+AxQXA78oQFx2XR1qj4W208ROKFQ2NnZKRbLq1V/PwqFQiQSCQSQgwgAfreOlloSRePdSuXi4uK3bd+l7IEgNzfXC+fPKHveIZFIhSIplUpV9r/H6NFQbKyyG/byJTRlirL7f1zwfyDTD3z2e2V95UOQr7LzHwcDQYuVncBH9Ln0pdK+QwAAAAAAAADg30cqlbLZ7Lq6us7OnhUu9WVlZUWhUOh0+scz/CjaHzT+GHV1dRC9AgAAAAAAAAAAAAAAAD47UGINAIAPak4+cmj/nv2H7mfRlEPeVRexB3bZv6gVaSnhH0Em7Wqgv/Ir+W138tKlsUu/S9x+sjgkmcEUfrC08f8kES3+pt8PS68t9W+VfGTveBURT5cuDbwbzeZ+qN7AP4+orfj+5WNwYnlexFUO6oFPq/C7dghJS3uelfdzpkRViS9P792z50Zcl7hvaco/QNRe8uAKvDE3UtvftDUCAAAAAAAAAMA/FAhgAQDwQcyq8LCQFyGh6fVs5ZB3dZW8gCVkNbP61jL+txBxeE9+S/hqWtiSdakHThTevVt291rx6V/SVi0I85qR7Jv3N0crBB2sqHhaO/MzhGDkpOyKpKzHdxPvZrFkHwlgidqKc+/ezU0t4f/uQB6HFnE2t0LZ84dhUPyqzOSQFy/updUoB70l7arPjX7yFElLLy7EVrxzfES80szXgS9eZNPF723x9feQsFrT4yNfvEiqYf894TwAAAAAAAAAAD4dCGABAPAvw364KXLJnrL4arTbQrfLwTOqqxeW5k27s9fGiMsrCi/6buLLC0l85bR/OW5X28/Tg/c+bmZ+pF7BfxJOdvjs8Xtnb+t8fwzzE6G1jAZoa6mgoKrkIqSZ156k4vbaisY2RdyqIzqrUt7xloTPrmmqYsqwbg5WeDR4eAEAAAAAAADAfwv4BgAA4N9DJhRE7o5Zfq1Vd5C536spAScHLBitbW6uauukO3fD8NTccesHETjNHWd+zkpo/Fhxuz+HhMdrTmTyhR/LK/XnUBv+4z6JZM/5tdoa72809V08ZmtGJY/F+wzbjNZyHEIlUVDStNzq3uVNZWJhTUVRo+aoFUsGqZAxtZGZDb3Xx+d2NDdUybBeg+3VMODZBQAAAAAAAAD/MeAjAACAfw1R8c3kr4+2kg10fzro+aWrCh4FvW3MDe42MPr1sfdcC3R5QZ1faNv/Uh6ozwaFQqPfbe/yE3yugBvGxHYwlaSCgsIyi3vlgxMKWouz8tSczb/wmmCCI0jLIvIbe5bsk3E7K+qrILXhLs6aZPDoAgAAAAAAAID/GszOndvh/4mEfCJJFY3GKIYCAPBX4rEZOALx3bBCbW1dVHSMsgeCDAz0p0yepOx5h0wmk0hlJBJJ2f8ed+5ANT1qH1q4ELK1VXb3ryP/9vM0gRRtNmLmJHsN5cA+WlOvBOZAutbjR3lbUonKgTApt608IzokIiQ0PDYpvbimTUTQ1NdUQaPle8ptDHv0+GlIRIeWu50OTj6DQmfCjdMP4mvxusYGmqTuUIWkNTf0/uMnkU3qHvZ62H4iMOVQa9zP63NSmkXu33gfXalH6e9+hqGqW2A6EuvxAz10PBwpKjgUfNQSHyUdjRVaWpDaE6qv3Sp5GtrRgcIZGpDIOGQ1UrGkKqMx0K/87uPqFy/bKmhCogZZW6OfPEBiBjsroeFZQKXvw+rnIc3pxZ0NdJSmgYq6ssYmTtTmzFMvGpJzGW18UUNJR3Q422C4jsGbMyYVVWW2BAVUPrhbFZRIq2kSY7VUDNR6rgc++71yTokhqBCS0HNCMiKz2Txvnz1jqYpj+x78qlfhu45XsCmGVsZ4nHzJMgmnobgkNCj98d3UpyElmSUcjkxFV4dIlB9jCbf2+d2oC3cLMotYQjG/q70mthilb6llqIrMLBUzylJznvonPHic/fxlTWkNX6iiqkdVLBn+bwCygr5wqpjm6Jg8GotvNXbGQJ03m8uribh8Lcdq5LQJ4wahU58nt7Xi7SeMtlVXTiCD6pMe34lq8Jg6d6K7pWLrEEJ2fUFceHhISGh0QmpGRQMbQ6FqU4joHlcTt/jFqVtBpVwdU0JzxDPf5+GvM0tbpBqGelBr9Ku42nZ173lTnDW7Dyy7NvLhDf+w+KJGoaGFGQWPLEcmETUWJYYFPw+LjHkdl15c0czBq2pT1fE9T87/wy+/KDsU9u6F/kiMEQAAAAAAAAD+p8DfsEKhkMFg8Hgfag2MSqUSCAQ+n/+Z3r4BAAB6E9JrAs7s37Rt/6kr1x/4+vk9fnDz0ulftq5beza4SVEWDQ+x8mOfB/idiSjslReqKzvgup/fff/E/Hr+myw4UmZRZOTT+36FHe8NtDfmNL5uFElkxKkzjag9A2K9oJ0XD/N/OOLH2fpUojw2IZUWvCq8GFgbeDFt5Y+ph44Xnj2dc+NRA03RSh6P/WBP5PRF8T/vyz17rvDixdw9mxO+XhJ78WUnq1dd8KLCp7mLp0Ys/CZp14HcMxfhKfOP/pK58duYubPiw0sVddvzc64VX79TVwFB7UWt928UXbxYV8FW5mwStbScXRU2Y+HrLXuyT8Ozn8jZtSluwZSIvXdpTMUUn4OwJS/t4sX0uHyeQL5emZiW+vjBssW312978du56AsXwo/se/jtkpPzt+UUy2uEl/DbksLjbwY2yssPlvpdjL74pKaiU1FPVVPQL5e++vrh9n0RZ85FX7z4ct+uO8sX3Nh+tbmVIx//HiRLzyFEDAZqiSloVw5CNGZHVRP0rKwtKRRjjzFmkERSm5BHVx4emKy+KJ6NNbWzMCDKg0rwEG5z4a3Du7bsOnr+6t1HcBJ79ODq+aM7N67bfTeV0aOEqKAu1d/fPzAm7sbFI2eu3n38+PG962fDKvn9xIh49cGXfj11/eGziEKSma06QT6JtCPx4o/rdxw6f+3uw8d+fn4Pb147c2jnz0dvhDZ2nz4AAAAAAAAAAP5sIIAFAMDnJxOxEv3OXXkUVdiMHzBn3aV7gf73r26e7iilVWU8OvztlqeNUgjCGrgO1iQQUfQXSbU9Wpzj5CcjdayLG6rqGpRxFhizPbOppVPi9IWXaX/Zr2Ciqrx2Dl8MQQYDrT9UwRNOQ9XeRlVXHdsrD1VizcFjdbgJg0LS5mVFf7F+gaEuFV4N9/nOiLUn62tFhPn7x2Tkzy3LnHRoKbU1sXb79uzAAq5YuXWylsTKH/flPUmgCQfYXw6aml82Pztp/MUtpmqtrNSoqsvnGpqQEJbmyqzZWQlekyDIZc7A6LS5ZWXeEw3lO0PvPPdT8i8PWgqrUdN2+MTnz89+NWb7BEJVYePZ3bH3Y9nvNMj3eYhZFXG/bE3N5Fgu3b32deHR0pLdT884mEItEZeurLlQJ5FCeHXnrad3pjzwMtSCj9aMp2VHy/y+mGyNg+fNv3hv2fEalornzuu7cguPluVvvLLVhFSfe2n/i0cZ/Dcnrh94+4HD0GiMuDmvhaEcBB+CvMRcrB7VwlyPhMLYeIzWg6SMhrRGunK0TFZfntMFWRiaG2kqwkoSbtezm8euBceX0XXGrvrl1uNA35unlo0wZjYWR1zesvp8Uq8fcWTSxpgbkdWU5XuuBDy6fXTN8vGDdPumIwkj9u6Fi0HpLVKbFUdPzfMwJiNJTVzm98vOh2mtQo25204/8g0M8r15+DsfUmtp6L27z5PLeH/SuQEAAAAAAAAAoDcQwAIA4BMIOPH7Zw1+nxW3lZN1YzS+fnjzVRfebs2JC8d+WDDY2czacdCsTaev7JhpQBA3pZ+4ElItg9A2g8eoE8kyelR2zZt4hyA7KUSCJhFIsqL6ZhZfkXcJ6mqpbmyokFl7DDJRhC/eJWrKFYuQoAVVX08x5PcQSk1mu935xd5noPpAH5OpX+hS0bIa34xFlzrEFNWdF8ed+tHCzUnDZpDh2iPjn152NK2t2nisqpElj16I+EkB9WVFfL253hEBg+aO1nWwUXMdarps15jIu9YYqaCiuqG5HZ4SrWmlZmWhqgpBOHWSqaWajY2qGgaCZOIk34IrUe1MSPfI69nXtlgPcVZzHWa+5c6MvBt25Cb69bPFeS1/SphEWBqTH95ks3jdvG3rBgxx0LO1tZiwbPG5fRYOVGHiubxUMQRhSFqGulaGBByS703NwkbPxoSMFKuT1QbtLBES7X84/tWGOZbODno2zg7zNi04tdtCi5b68lU790PtPKo5eXhjMQJBRnlDd5SJmZOSJNWl6pjra8HnF2M9ZAwF6mRUVzZ1KcbLaIVpZSgrYwMTqoYiAdDyHj96ki/S8Tl0/czOJRMH2pnZDvRetf/U8VXwrLxq370P03vmj5LJCFrjF/00Z9wgS/sBo79eOhyJyL0lk/Lzwu6efxDZjrVffebiqsFaeEVOP0lZzM08jhg3dsOp76cOt7UxM7WFZ//lxI7paryyxOxSFrdnRV0AAAAAAAAAAPxZPh7AEolEDAaDxWKxP0YoVH5qAgDwb4NCq+ia2Vjb9P9nrKmcTElSHe6bISSPWrxs5iAjAkZRnw8KhcaZT/x26zgTSCQsehFWw4cgc9cZugQ01BSXVaUMA3DyY8IkGmZzx/uY0wuqqpjyDC4yUUtdZUM9yumLQZaE9xUOlEFdMuiPBxMoE0fr6ahikE1FyWsg4nU8OF4vEMjsl3mvmawmrw4LgcZhB0+yHTNcnf649EGuQCqDpGIUdYjBguWOv261ssZ1V74ELwSNshhjMRmCuCIprzuz1lvdCxR3sIIiaFWdhNnnR2waCs8vH4PMjnVY6rH9S2x2emtcIVv4gSxNf5SY0d4iU5HyJRx2dwuDKJSq88gJ83+Y+NNKHfKbIFT3tr7FZDVhkF3nMgSs7iYV0TiqywTvTevGjHHGf7h2KC2HoY5YvlBYUNOkOGOM9KhYiKBtMMKQKu/H2HhNVed20isrGvjyhTNyE3PRFFNTl+72E7npLwIacYZzVi4ZYaWDVdb8hUJhNAcv/u4bR02xgBUXEtf5Nj2gNKm6QwZYK+pUQ/WpcE7Cr0r2PXP+QafW0O9/PbrSvUdNYhx2uwxOgzIUi8EUKMOIcFLWGzrj6+mTPO0MlHEuAAAAAAAAAAD+ZB8PYDGZzPz8/Lq6uqYPqqioaGtrU84DAMC/DI7oOH/ryfdZN0Y5mVJrVlwBRDF3trekyOuZegutNfSryTooGb0zq75VBGHMhk22QKGg2rj8DnlwgJEfG8+T2Ewf5WVlp9acmV/DlEghmUhQW1rYANmOHmhOwL7vroUmGaLQ76366qNUTPUJuB6z88o7XraIxTJo8hhtPE/C6/EnoxAG6alqQB13khgyZMXEUfOdj13zWuxGUAQ+xCJxeyMrP7XhqV9Tjxrz+8egsarq6GJI/wsPkkDQa0U8Ht5thAHU0FFQwOT+CT8QEGxHujmIywJOPVz/0+MDxxOfRzVW0URoI/ddO+ce3z/UTU05XT/UzafO1hWwK67surtu04vTd7PjMttpbJye0+hNpxbtmK2nQlBO2D+D4VMGygTCjsIqOhJjYubEJ6DxWGMPW03l6cXaeU7Q4HRUl5Z2IbE1VkFKMkpF1dDBSkNxjgRFaa+7IENzOxsjcp8Co3irCfPcUZCYXp3a9Lb+MBQRb6mlnLkPRm7QucOHz2W1UYZMnT/VzVBRu70SxXbECCOZRBR5Zc+R42dv+gen5lV3sMSqOgOX7Tn443QPDRKIYAEAAAAAAADAX+HjASwMBqOpqWlsbGwqZ2RkpKqqikaj9fX1FUMUCASCSNSrTmMAAP49UCiihp6BoUH/fzoU5WRK9NYKCNLS0NBSfzdggNfVN0NBYomYLxRDENbCe7wzCsWti67thEdyC5NSmRLDkUPtLEyNDdTaEgtrRRKpSEAryskR2Q4YYKzx3vgVhNNxxGCRJhDZjLc1K30yM4KGdq9KsQRMfrtEKoMg351REyeG9Pqb+upUJI0FQWVVnLel1HiC7FcV5w6kLPrq5bhxIdO+ily4NH7drpI85ej3kQn5Qh4LPhTtJ7+N7LuiiSHrr7bD29LczhO+m4fr/w1v6PnFgR32WtyKpzcjDu199P3qS7Onnp33XcSj13TuR+7nGqP2LT66TENYmnP3wvM9m+6t/Pr81CnnF21OiS3iCz+eEU5v8Dg7Ca+zpaCLA0HM4oQUIQ6n6+Zk8iYYpeLk5a7GK2+s7WAJIF55cixLRZXkYGGoTFGs9jYORNVU11WnvJsitPRN4QMrltAEPXYCizVSJSu7e6t/FRCY3YHCSJkZ6dk1nZxeBxqlMfTb7Zu+shfTKsKf3L9y9sSBPVvXr1vz054Lrwpb3jYyAAAAAAAAAADAn+zjASwUCoXH44ndZDJZZmbmkydP2Gy2cpAcBoPpUyYDAID/KqlECEFYDAYrL5HXB7pXNims2eCxNigmt6G0vgPiV2ckMiT4ES7WJG1jU01dYlVuWadEKugqKM7jOzuY66urvP8ugzW10cITMBBUWVCtHNQvPqv91LLEi36tLcweLdWposl4VK8bYve4yuzmuLjef/Gthc18ATyuTahoq5Be0bhrScjUeQk7jhT6PW+KfU2rZWGcRtvtOTFgpHyCD5DJkD8I4haltsT3WVFcc0YpsoYOjkTUY2M/FxSWbD5189rIqB+ubfdyN+A0VjdkpxQE3X6yZtbeMetzaz4YniHpO687tSn29bI9y031BfSq4tqUuBz/83dmTz2/25/J+Uj8C2XoMsJC0tLV3NLF4ZVlv2KJcareLqZ45Wj4dKq4uLljabWtDXS2pDYvnClTJQ21NiYpR0vF8MbhMRhcr6ijEuptCcA3UBg0gdB/5f5CPmS+5Jcri0ZQaBn+N8MLeKJeNY4R9Vxmbzzve+fUt9MGaUDsptrygtyM+JB7ezf88NuTTOaHqqsHAAAAAAAAAOCz+XgAqw+xWNzQ0FBUVMTlKj7cPkzWWRK25ethw+VGjh33rFyiqC2FHrV/zNaXn7F5+HdJuB0PflkwZMPVMtp7qhNm1Z3fs+9sVPmnNCPFaU84t/6XQiSTSH9kkoJn547cSGUr+/sSMjsSXzyq/1C9xr20N6ZHviiSlxkquzRm1J1i+VAA+N+AV9VDakliM9li5ZAeeIIO+f+VMQa0hfs4YyGLW13WyKguiWbxpBPdbTEQVcdUg6ovzcjJ7RKzCjMyxcYOFrZqqh+6ZRk66rkSsWhI7JtI+0BQgZdVf/Fe0fqL5Xm0HlunqHmqJ2W/qX/lSoHgPX/+9vpoSMpk3T+cffEprQVDnXtoVFLhIgZjSU3e1Pvn3VZN0ETyhH0KL9e45mX8Psvv/nv9m52h2u++XX8KNJ6kZjnAbcWBla+Lr3Y27X5xadREJ6y4k5F2+fyPt5U1qL8Hmqim4zJi5J6rO4toF+sKNt48NMhDX9ZZXXjix5dhzcqKsd4HbTXQx6CTxmju6CzKjeWJRbhxQ017hDbRGKKli7esrrWRxq4uy2RBMhX3QcZvslCRKaooqJXFaWf3amxQQdhfeUv4fL4b1pLTm3fk6rpxLlOmz3EgcZKuXQut4fbedhRehWrmMnL1nkvBUa/Dn13fu/pLOy0Um1YVePpOXEPXJzxAAAAAAAAAAAD4//rULyKJRKKoqR3G5XJ5PB7coajZnc/nS6X9v8DzaHkXL7wYtvFJfBIi/PamzEM/BOchr/saX+yJOfrlB2pY+f/jdpQyBCTH1oqw/Bbhe74wJGIxUkjoE35BV9HxXnd6r5OiguF3oTDOX63bvnKIqrK/r460G9cTpB/5ontDJk17sDsTKb0Es10TE7vUQd4JAP8bjG3dVSEarbG+/Z0yVqLmjIRyGUQh6+hpKXLToOyGfqklZDWVF2WmJvB4sunerkg+HKqep56OOiolrZiW8zoEa6JrZWv4gfxXMJSl4ffzKSQMVHatLL5R3O9FL+Ny/C4XVKBwk4fpOeniP7A8DVNNexUsGqpLLBJh8Rh8zz8M1NXCqa1hN9IlKEhGa6DFpDd1kYyvBk+4tt7Kw15FTQ2Lx6GxGJSYIWRCEFsg5b7vHgSh1DRV9Y2IqERaSZsU12dFeAyvg11ZzaGx5KUZPzdRV0N7WTWjiydDY9A4HE7DwOrL75Y+f/3jvnGqZEgSFtNMU07Zl4THbqhuLS9lcqUoDBaDwxONnAYs37E2LHrmfG+SpD0xo/hj9zuUzcDRpOaO5tqCnDSeWKQyZZhLrwKnGIyh3QBbTGVFXUVBYqlMhhsw3FlFOQ6CVC3srHAyWltre0ff6u2lvPzUBAjCUtTdddWVwz7IyMJMBd5/a88JE0a5koXZvx66W8xQBjelAmZLQ211RQNbikJjsFgCScfcfcaaA7cf3lswVEfKS8qthM+NYloAAAAAAAAAAP5EnxrAam9v9/f3v3//vp+fX3p6ek1NzfPnzx88ePDo0aP4+Hg6na6crjdedVon1mOQvaGikluC4dgl30xXk3LhLwN+1es7UWVIGRwIEjZmPX5w+8aNG/ceB9Sy5IMgfkX0nZT8/Gc3boRllHFaC+5HlRQk37jxIDCntksKCSpjH9yEZ4C9TGxk9F+5cfXrO6U60xd4SbJT8pmiHp/RnYUP7t25cePmkxcZnd2ztmbcCUgrT3ypWGh8s1hanSDvjMzu4iFfMkJuXWpYbDsPgjoK7t9LbahPko++8aqoBSluIpO2laTGZzUiy+NWR92+JR8ZmFuDtILFq4j2jSlqrUqJTilkCWiZ96MLC+HZH8bm1PEkEC37oXJfAqKrO7gyiF8Weft1Iaco7lVaWZtQ2pFx53au4jNS0JwU8BiZ+Na9yNxmxQcWv/LV3cjiwtTn8kU8z6cp2uwCgL8R2W3SLEOoITo4JLO6Zzk9KaMs8uLDZBkKa+w61ay76UKU7YRp1rzq8siQ8BouYfTIgfIatbDaDoMMVFSlSYHHfGOkJobWDqbaH7thEcb+4LnEg0ArKT14pCi7Xtin1J2Q1hlwOOGQr0DL2mDadEMd1Q/Gw4x0Vo9Xw2FRD87lpteL3i5JJusobti5JHzC+Nfn47lSGSTii7jwjUuLoAEvsMciBe0dd08VJkNQG1/S2btaqBaumN9dp5WKLmW4mw6V0HD+t6rc9l6xEHFT68HFwaNmJ95LYvL/hChJe+jhU+Nm+18KZ8F3ojfQOIqOHhqDgXS1Cb3zj7GY3RlvxZVpm+ec+HLK86eF3U3zIVAEoqoKUqk6lfrhg4sg23gMVmupTImLruaIqRO9nfvUUIVW17cyMRPlpoe8TuDIZG7eLrrKMQizEXOHUTrKgwOji9q4bzdBxm/ODLj+rB6FIdj5jND9cFXyvaEpZtMWfjXcWEOWe/PQ2Zg2eSFISWPCsa3rVq/cGJDb1TM1YfBkkqoqBOmoqeJA6XkAAAAAAAAA+At8agCLwWAkJSXFx8cnJydXVla2tbVlZGTAvQkJCSUlJVwuV9bfj+1YLT1e/vNb/jHtbOTrCIXB2XpP9HEzwkMQrzzySnAxH/7Ga8y8dC6gCqVnZWOjLS17cO1xVScS4CoJvXryVLDIyMZYWx3bkXP99IHfMgg2VqZUVVlR4OmDyXxLaxsbC316WuC9kFx2z08opdrklzVOHsO8Rrmz8tIzad0VstByT544kcnXs7a2xLJLi7PrFIObky5eunCxFjK1MZRmPDy7Y/1PL5sNbczU6oJv34qugr+DhezqxKDIFvjzjZZ74+rR/b61xjY2WsLCu6d8i5h8mUzaUpD4Kr1OwC55eOBwqtTcxsZGD1P1IOB5NZ2HUTOwMNAgUXQMdTRwmM7Ua6d//S1D3cZSn6rSnnh635M6XWt4Z0zEBTHHHyV28WRqhjb6GlgNfQNtNSIGRUu+cjmjFYKYNXevnH5UKjaztDE3IiX4XXxV1IpEx8oizp88/KgCb2NjKip5evRWHP1PqCsHAH4XnYFfzRlrx8gLO3X4t9vhKY00HrurNTvk+qEjFyJqeFjD0fMXDFbv/uxHofUH+Ti2lRQkVTQQhg0ZqKaIeGPN7BxVVVRoSYkFMqKBg6exxsebe8OaGf5yfshMO1TcvZxvVsYduF6bWs7lcES0JkbM/dyflsdtOF3XQqQs2+I6003lbX1L/cKQxmxwWeyE7oot/vGn1FthtOZOIZvOyX1VuXNz6pOULqmj8cJhKmgUSk1L3cCCDNXV7z1U+DKJ0Q6vrpkR71uwbmncnocc9d4ZTdE4vIoZ1FTYlVXDY7LFIgmEIpOmzrMaZUYq8staMT/+UnB7PU3IaGVlBBesWRh3NYarZaw13AXJWfYx7W35efV5/f1VtYn7y5Gm5jZEXZyTdfnws1OPyksbBWw2t72+zP9cwIUIDodst3aRsSJPKVmFgkZWXxqfTGdyRGKxjGBu52XBrqhNPb4t7G5Yc3MXn83hNZVm3zgRG53KNp0wYbzdR2tFJKhZWzqgspMTy7sY6CFDnfvmr0NRqMZGFiatqanpfL7MbYxz7wywlj7fTPSgVib4Hjlw9klCURudy2yve+138eBvd9OZQvLAOXPHW35q+U0llKbtmNXzR1AIqNLwS/diq+FHEc7A2V2X18mu9D195F5kXksni8vhddRnvbx9MSytTsP1ixGW6v3V9AYAAAAAAAAAwGf2qQEsExOTLVu27Nq1a/PmzRMmTHB2dl67di3cu3379pkzZ+ro6PT7raJqNmbZ8mHFVw8smTdj6tSpcxfca1COeYNXGB1dT3FfPOWLUT4+YyctUG8tSMqvU+SLYg4cO328j7O5HlIvM50yfsocn6GDTImtcS+6ho+f7gMb/cU4V63smir2u41elUQ+p7u5Omqr2A35Qlx4IrBIHmETFSeGvMaP/HH2mJEjR46bPNHRortIigxS4Tt4jf/CZ8LMyZ6cQr7LtC8n+IydPN4eiimpeaf6ZF2fqVPH+fh8OWe+PSfhdWGPVqvaywIy8FZjvOGtm7Rg1Zbl000oBLyuo6eDoZqOlYOVERELH6gu7QnTZ/gMtTcVZz5O1hu+aKLPSB+fLyaP1O2sK27nQ3pOXnZGBENbe0t9te5PI2lDSUpsp/6SxdPGjPIZM2biODt0Wmxah7z6FxzHadaMsfASli0e1RYdndI7EwcA/PVwqiYzVv8w2V2rOS/sxpGdK7+eM2/Rsi1Hb8fkNWEdFvx2Zttww+7auGEojNmgEaZCIU8MeXo6qnZXy000sXMnkrESKYqAt3S1U8a1PgKt42Zz+sHYFZ7Esujq37a8njEm0MUlYPCwlwt+zLoZ0tZINdjvN2H3Il2NT8ibo2pldjxg3A/DsRkvSzctCRvq/mSAW9DkBYl3olg6o10uHncYoIdsk6qx5qollna64gLfnJWzXnrAqxv6cs7a9DsFpO8ejds8Fr59iZhMsSLLJI6obuFJgYpqN331fOAA/8s58M0DrTPI8uwNj5n2orxX5duWhXsNfuLq+XzasvQ7cV04Z4sDR1w8jXGfcLP2ffTllBOTJvXzd8K/i9VPTlUV6xnTdq5W42UlHPnx/NjhOwcM2OPhdeG7g7lZQvO1F1b84KY8SCRr6xn6aAyq7LdFBwZOCX6YIxCpGq488/UPnqKCyJANS44NHbRrgMvuYWNv7rxSIbKedPjgIAfqR/Ml4QgUMyt7DoslFovHDnMivTM9hqLpZGBG5XI5UumgsUN0ek9A0nVcvnattxm6IvnZ2T0/LV04Z8GS1fvO+6VU0E1G/njm0Er7T4h49oVWsZq+6vvhFCm3Lj7gdlGbFCKZzPr5wAIHXEthzJVDG5cvnj9n7pyvV/188mEEU8N99bez7HXIH9tRAAAAAAAAAAA+g08NYJHJZBsbG3t7e1tbW319fTU1NUtLS7jXzs7O0NCQQOj/WxCNUfWYv+F+VOizX2ez6e3lpWdnz1r1MLtHrSpcRmYNW2+AvZYqUvkJnqLjaKHLpTEF8k+9wfZWhLcbaDPAXJ5hQsVu9aUDK9y0xA3PVg0fterXgHIkx1GfABM95OYdaNbiwZpoCGs5d7U771FsCTINt7moY4Sjmy4FXhSKrE7V1NVSzoFCEV1tdPAoCE21tsGgnNxMSWj4u5pAwAil7y7fZoC1CrxpWAKZgBEJhNK3482dJuArzsz3ORrLwBAoOlqahP4aybJxVLQWrzvt9L3tE41l/Mxdw7zmbLtf1tx/xT0QJO6sb9PFGBpqkuHPQqTtMEfnWlp1OxOJYGE8nCxV4AOIIpJVUEIhaNkd+Puh0BqWw7aduHhu79IR5pqclsYmGlPF0nvd0YehV9d7W2jgen30o9RM3KxM4Q7PwQ4a6DdXjKrVoEFkDAYi4W2HOBh8apgAjTFyMj4T8GXUs+FrpulYkDjV1azaLommp9neG9NqCidunqypTvy0haEwGtYmR4JmR1xyneRE7GzhVNewVWx1tl6ZEPnAc6IDSbEXKAx+6BKP8ICRm+boUNq4tfVcmRF11cEvCnO+2D7VYLiHAVTOLMjhKNrlw1NIq3eN2DhJU9DFralmZVQgDT+gsFhDL7t7SXMibw6e4kbmdbBq6qR6tqbbrk/JSRz91UAS/pNu1WxWUxO9378udr/5MlE4dftVx358+njiPB9d1WZadTWDzjacvHpVbOqWY/N11LrrpEJpOO29v2LjLEP11o6auPqaKqEIvoEaev4asvXJSc8x9uiulo7qavgYOy7Z+XP48xnz3MmfsMUoPNHS1MYE6Rw23FWjn1OCoVg4GmggGa8sR7m/kwBQGP2Bk09cuHR43XRnfVRHc1MLnWswYOq+q0/uH/naVVfl94evECii0Vcbf/JEyeqys4Kjc5hSFNFgyE9Xnp/fusTdCMPqaGlqauyQUT1nbLl25fhcTzMiyH8FAAAAAAAAAH8JFJfDgP/HZdPVqfpYbD9FahgMRltbm6mpqSJKRafTfX19U1JSdu7caW1trZgGVlZWhsfjzc3Nlf39kQjZTw8uyNRdt2nVeGzsrilhHqGHhvj+tut+fKM6/Lmj/ArQnbhmw5Jxhq+2Tkkb/3L/eHk1OaX3R61sOx+3wRmeSNwRfGzTpZQODJbguOroEsmzXXmG59fNNkBiUkrSppfrZp2q0lXtHiTl0JomnkraPLAz4NC+ioE//DjdBammRdD65PgduseMhWNtSy8MPcz79fbWUWQIKrk1bSljT+r6wRDEz7i1Y0f7uKfrx0P0hKt7I8YdPORCezD6m9Zzr+Ubwyo4vXaXaMW1TT6aBc/OBnYM2/DtMArEjDm04kyaUMRlWk3+ccvK6SZqmJaoYzsijX7Zt8iUVH5x5HLUubg1A9CQVJB7+5sdz7qwWKL9jG1rbFJ2BQp3bl9jr0EI+W1yvt2JjdOd8FDpueFLydfiPIovhbdYL1s5RQfJuSJtzHp2KKTph1XfGGTtn/7K6+UxeY345f4Tvk367t7xr4z+2Lcb8PfoaKklUTTezcYYFxe/bfsuZQ8Eubm5Xjh/RtnzDolEKhRJqdT3NTSgNHo0FBur7Ia9fAlNmaLs/h8XDEHPlZ3/WvDZ71Uqjg9BvsrOfxz4HrRY2Ql8RJ9LXyrtOwQAAAAAAAAA/n2kUimbza6rq+vs7FQO6o+VlRWFQqHT6Z/0s35PJBLJy8tr8eLFOjo6ykHv15T9NKG47U1+IAyO4DRkvLqQ/bbNJjRGFac95btDj54GIZ76/bb3+5FOhsT3h19EtWl+NXbrLzwOfBpwZII+o5MtUFQF/5awIiYs0+qb2/JFyvkdnWsZ4h/SiqIY6Gm20RkSebOJUh6npovGVMz0OamN2RkQFBR498IurbSgl7kt78tVBXXm+kWozj/yIPBZwNGlAwXtPD5HOeYdKDyZUN/VyeXLc3HIpFxGl5GalhrpE8pBAQAAAAAAAAAAAAAA/C/73QEsAoHg7Ow8duxYdfWPt08u6sy/cfFOWj1SRgYmFYuqW2p1XQZovom64NW9htm1JEQn17OkMohDy3/xMLSF3V9Zl24oFBqSVDV3iiGZjNVaFhOb1N5E5/Rsxrwt61pYief80XrKfhjJZeIUo7RHCVUop+GuTSkPQss4MpmkqTStILdROcnn0pp29NDd1A4JfGzV1Kl4FUNtNWx35rJ3oFFYlKi5jS2TQfzO6ujY2MZCOr1ng4lvYU0cHDBdyf7JNUKJTMRrjY/L0jS31yT/7jMIAAAAAAAAAAAAAADwv+UTqilBoTgcTnV1dfkHodFoCkXe+H0PJt4//jBFx3f34llyC5et5rtvmDXC4m3NVmi8idecteNwN3Z+M2f2rJVbzulPWzTc5kNV72JNvHdMM/Xf/83s2bPX7Lul5TrEtLW+mf+2kfumnODCRreZXr0KUuGtxo20bU3LrCA5Tz2xZMD9ffDs8w9dy8ObGiqn+Fw07RcMZe1fPR/e3/mrzki8Jo+y08agIIrjKMOGWz+ceFTdyVdOCdNw+fEHj9dnf4L3feHms0KbUZYUenWHWAahHAZ/kXdh68mn6UxlzcsoFdMh29dM4zw+sGju7Hkrt1Q4LF/4hbwgJAAAAAAAAAAAAAAAwL/ax+vA4vP57e3tYmULWu+lrq5OklP2d5NKREKBsLv+YBSBRMbKo1cysYArxpDlbfLJJEKeQIS0EohCEYgkeYYlmZjPlWDJBGQ8vBQRlycjqiirBUaml0esUCg0DocRi6Q4EjyhMpuTVMznC1FI7eqKfiWZiM+TYAhEHAZZGl8Irw6NRmZCY3F4LFoi5AghIhGP1McrXxtBBY8sQCLiC2RYEh4Lr1UkEGMJBLSsx8bIpEI+H8KT4PmkIqFIhsHLuzg8RdgJBU+PxyLLlCFT8sQoZEvFPB70Zme6NwZC9gUrFcPbSMChUfA+8vkiFJ5IwKHgxaFIKkgjZDKJgC8QS5GpsQQiQX4o4SMJ7xhyAJRLk+BJ8sMK/O8AdWB9DqAOrH8WUAfWpwN1YAEAAAAAAAD/Qb+3DqyPB7AAAPizgQAWAPyXgQAWAAAAAAAA8B/0p1fiDgAAAAAAAAAAAAAAAAB/JRDAAgAAAAAAAAAAAAAAAP7RQAALAAAAAAAAAAAAAAAA+EcDASwAAAAAAAAAAAAAAADgHw1U4g4Af7+/sRL3hw+h8eOV3QAA/C20tZUdCqASdwAAAAAAAOC/ALRCCAD/e/7GABYAAP80IIAFAAAAAAAA/BeAVggBAAAAAAAAAAAAAACAfxUQwAKA/5azZyEdHWU3AAAAAAAAAAAAAPxPAAEsAPhvcXGB8KCsMAAAAAAAAAAAAPA/5eN1YMnklD0fhJJT9gAA8Mn+yjqwYGIxkglLKFT2AgDwz1FfD33CRQwAAAAAAAAA//M+fyXu8IKKi4vhqbFYrHJQf8RisY6OjoGBgbIfAIBP9hcHsAAAAAAAAAAAAADg7/X5K3GHP6rJZLK+vr6hnIGBgZqaGoFA0NXVVQxRQKPRfD5fOQ8AAAAAAAAAAAAAAAAAfCYfD2Ch0WhVVVV1dXUNOQKBUFJSEhkZKZFIFEMU8Hg8KD8IAAAAAAAAAAAAAAAAfHa/uxJ3oVBYWVmZlpbGZrOVgz6IWRm7//vJCtNnzQmrVQ5nxB2feSCCpez73Mr9Z86Yqlyr3MUMTnc9XtzUqz8eDK6VflK9Xu9VdP9oFlPZ3QM/8+62+TMU65y580xYq0A5Qk5Y8PTXpbPlI6fN2vMo581IibDl5uF1vrkdyv73YyZfnP3V1EUPy5X9AAAAAAAAAAAAAAAA/3a/O4Alk8lEIhGfz5dKpR+t3J3PKL9w9rbZvDMBgYi7h78K3f79q0oePErde/3j7V9QFNN9diJ2S4v5D9fla4Xd3FC7ZfLecEWhSrLHyhPbJpmi/z/ZxQqurr3ZKZAq+7pxU66d2F/odPSGH7JS30v2/GfHHsR0KgpWCpkvLm45Umj6y+Un8MiAe5fMM7cfuhnfKUJGymQSZheNLZDIJ/0AdubrmOFew+pv38tE6i4DAAAAAAAAAAAAAAD49/vUAFZnZ2doaOjz58/hf/Pz8xsbG6Ojo+Hely9fZmRksFj9Z6Xi16Xy0KNGetiQ8Qg1q5lzxltVF1XxIEjC7WigsRUBGym3s7a6qrKysrq2jiMP6MDjWS1VNDq9vrKyqYMl5tOrW5h0WmVlTX0XRyiDJOzWGnh6RGM7V9Q3kiSHwspXitAfd/TKqtwzB6Ka4aVLeV2tNBayGhGPTW9pq6urhVfCFMlkElFHS51iqTRej9ichNNShWxeZU0DnSuScGjVjTShiN3W2IRsSzcZuyu7Dj93+ggDLVVkpRS9L6dNpTAq2zhceKK2vMdJtab7flxork2CR5LVdb/eepKSHRmSUdNjGR8hKg27kG5jPXfaPHxiWn5Hj/lkAhYN3g1EE12sGCEVdDbVy7e7sraN3X2MBJ099kUxIbzn9Bb5dMjcyqbpxNzOBuUSK9s5H42sAQAAAAAAAAAAAAAA/FkwO3duh/8nEvKJJFU0GqMY2pNAIOBwOCwW6+HDh/n5+SUlJcXFxc3NzVwut7q6uqKiQiqVmpubC4VCLBaroaGhnE2O15b37Hm61NDM0kCbgEWh0FhT12Fudro4CGK8+nX2HeHcifbYzurgOzcfp5e31FQUZ0WWtquamBmq4FmR+2ZfThK31JRyyTpmnNfzdgdUd+Q31XFU9AwklZEXHofV1daXleSGRr7uwJo4mGlhe2apas+5EdQyauEkK7JyAKRlrVp6PIo/fKyTSurFH291uI9zVG/KCru850FqZ3N9JVPb2U6UG3T1YWhRTX11XuTr5GaCqYOJBhZiVAUFXHseWVXfUJafm5nTwNTDtkVEx2eVtlP0tKwsbahk5UGTCdnFSa8KqhtUzF1M1PEoFETSsR01zF2bjENB/Az/S/TBayc6a7wJGWJUKCq0+IAq8qiBFngUOy0mguA0aZCRinJ0P3i5gXez1LxWjvfSxcQFFWoMH2pDli9O2Jhy88799Nz6quqy5ISwCompiwmxKMH/0bOkiqqq8vKy5NQ4tK6DibakKPDer1dedzAbkH0paNWxttAk45pSbt98El5W01yRFxMcVa7t7KEDtccEXo1ILaysqC7LCX2VzrRxdVHvp41K4PPgsRk4AvHdWuRqa+uiomOUPRBkYKA/ZfIkZc87ZDKZRCojkUjKfgAAAAAAAAAAAAD4p4K/YYVCIYPB4PGQgnrvQ6VSCQQCn8//1BxYOjo6c+bMWbRoEfyvh4eHubn5tGnT4N758+d7e3urq6v3W4M7xXbczOGqIcf2/rxlI2z7zpBW5Zg3BGWvXsa2GH+z+of169evWbGElRoWV4hklIJVkR1Xblj/lZejKh6C6poNR21Zv3qRpwEn5lYiyWfVjz/Bc6xf6k6Kzspn8D+aRYhsYW0tYbHFyl4FHoOs/dX8b9avn+WoWht2NdB49MrNG9av37R9IuH1+dOxnRDUnvfkZonanJ+Qzdu4dsUEd2stuzFrZnrgCbYTZs200sIplwRBaLL2xLmjcQWRJ3Zt2QTv7ba9/sm13atryI9t0dfTxip7FYjmTlZsOo0h+bT8TcyGV/moAR4u6jiM8bAZ6Ly47DplxreK6JOpxBFrNiEH5OcV0xz1KGJmc3hGgdXkxevg3Vm//vs5o/VVCfyKuAtXqwZtRg7cxrVz9WoTnsRUCMSszOe3G21XIBNu2v7tVDdNIsShVUSV8obPXIvMvGnn/JFWpN6bDgAAAAAAAAAAAAAA8Jf51ACWurr6iBEjRo8eDf9rY2Ojp6c3ZMgQuHfkyJFOTk4qKv3nG8ISdMd+u+3MlZM7ZtlkpiVGhB1bsfrnwEJFXVRyPEZaSbuuu5sZlYiCIJKW+QBzzc7GDkVlUK6DXTXeBoicRjrJq8wiGM/YvfP74UaS5rCfv5q/+0ZkOV0olfVbirAXIklT2dWDgZW+noYKfBRkxVGhDBt3N1MC3IPX9ZwzWbc8q4lDz42pMTUbaq2JxG9wFD0XRwcq6e029YLG6zmO2Xz+xrnD25cP5L6KCD6767stVyJpSPk7PpeunKonHJ6MFopFH6tKTE7aUJJZqGE+zkUPh4ZUDIZ5WUlKC+rl9WtVxD5sHTjAQ4OA9FDMhvu46HNp5ewWbXsjHXhimK6Nl70RoSI1vsrTa7YNFR6Co1h4jdTIbqoXigm2draZV4/dflHIw2k5eI2w0kCTVbS12aWH1l1KbWPLCPrOwzy1ichyAAAAAAAAAAAAAAAA/nqfGsBCoVAYObScohfuUPzbb/YrORReRd3A1NTU59vwqNjX0X6zKZmpCXkdyoquIEgmFYrrnxz9dpzPcMTICbvuvOpAqodHRhKxPbP94LCKsnpoSZH/1pnjvEfOPdQxb/+RtZONP60q+NaGDGVXD/DmKzZeJuBU17z4dpKXfDuGj5h3olAmlkolAp7E3IAKT6WY/iPQeA09AxNTU5evzyYlxl7e8mXr09DsdqYUMtAdIKno6BvEYnRUC/mf1hKjhF9XVNQYcmf1zHHwJo4YO+1saExhVQmdC48TCjgoE/1ehTelEqEaSUWVLI9pKcmEAqEs5vDk0SPku+i96GBIRYcEPgb2C07un6d++cDKMfDgdY/bJTK8ts3G9d9baCT9NB1Z3byjsch6AAAAAAAAAAAAAAAA/g6fGsB6g0AgODo6jh49Wk1N7f1xKyU+o7mDJUCCUWgskUhSVdccMmYKidHEV1YUDkNh0UZzd16LiktCJCZGR977YYqz6vsLrMnqkq+l6K6+Hp4YH39jgT2Seerjua8gSFhfXKUy2N3xvRmJsDgTi2nXw+WbAXsdce/GBkcKCoND1zR1SqQfzyQlFfM7urr4YmRrUBg8iaTqNGiYkSmpsUsklWkNHzNcUFPNUtSvLmQ2NTUzubScxDahurmWMjL3IWIeq6hSNOfwg9fJiu1LDLq+W9pZ1dDBkkEYNE7W0NqrVUIUCtPF5nJ4AmU/AoXBQKhJu8Nj4xVLiI2OiPp5vBoBgyKofbHqVHpaSvKDHRb116adyZKiUDjTkZcfvEhNTk66sbor8cyl2IZPyScGAAAAAAAAAAAAAADw2f3uABaZTB4zZsyqVav09PSUg96vMmLfzpP+5Z3KMIpMIqExuHqWjupvwkgEirsDtTM3q7yDL4MgAb387okrMYW0D1QKJeLzpJpoNQwKQkH8rrqkhKy2Fq7gwwEmflPK9RMRuCXedu+tIh1t5jXBoCoru5aLrJtecHX31nMZbIji4G1VXRKd14bkGZNw2tNeZ9Z09Wyh8C0erfT86UP34iv5ylYAZcyudpyOhbMBGd5YU585RmWBj1+VIg0XtmffuHjg+JEb/nX4xV8OphA/Xr8UqyEtV4iytzXuzlKF1jG2taNXhWfW88XGnl+ZZqa+apfXeiZoSA8MzJdomRPUWnKqmoTyQ9lRmpyS02Ho7mZXneyf1wYPkbCbX148dS+hUiDlVyQ9T6yRZwSz8Nkw3MJAKmIym5MyMlvlbTVCDtPWuemSpJ9YUxcAAAAAAAAAAAAAAMBnhuJykJw7XDZdnaqPxfbTzhyTyaytraVQKNheBfr64vP5ampqurq6yn45EaMqNDAko7RGgkICLxgs1mXsxMHOgyyohK7wXVPCPEJPTVdlNiU8ufuoiEHFoSG0wMptwczJbpok5svNU9LGv9w/Xl5xVen9USvbzsdtcEajIG5rzMPj13PQ5moYDJFARbXHZFF3XPl5qK7q2/xgRbeGr/C393YzUMR7BC0E82nTZk50NYT7Oa+Pr3puduC32eYNaX4B0YI565aZUCBIJmvLi7juF0mTEEgYppTotXDVTBd9PMRpjI8JCI9ok6lBEi6aajVs9tdjLGTFB9buanSZtmTBQi/z7hKMYl550euQB0ntkFiGhbcFp2di5zbS28PGmAj3SkUN5emvYuIqmxgiKVrErElLKGJoWQz7esux+Z5EqOX8uoXJ6MHWWsrYHpmqN3vFj3bd1XalX5p7o3nm3l3zDd6cIgkz7tr+i/WDTu6co8sp8fV/WlgpRBEhYTPeZvacBeMtW3NCngVmd4mlKAwkpWuP+36ht6NqQ9zzCxeTiFZqEg6aai3fF3V0VVLAvRepIrQqBLHK2bZbNq8coEkPf3IvvZQmReEgiN6OH7F7/WwT9Y8H2oA/pqOllkTReDdLY1xc/Lbtu5Q9EOTm5nrh/BllzzskEqlQJKVSkTrOAAAAAAAAAAAAAOCfTCqVstnsurq6zs4eVaW/w8rKikKh0On0jwew+Hx+S0uLRCL5cIFBeHEqKipkMlnZ303EY7S2tPHkrfGh0BhdE0s1+UokrNYaNsncQA0DbzS3o66FLpJI0VictoGpOhGNjG+u4VLM9VTlxesE9KoGsaGVsiZxCYdW20KXSGUYPFFTjchmiDWN9VSxPXKTCboqG5CqtJS9EKRhZKVDVkwg5bQ3MvF6Bup4EZfOYMvUtTUVNZ3LJKLOtqZONlK+UUXX3FC9u7J2Cbu5ppUtlUIQnqqnB68RDUnojdXtIqKOnr5Gr/b5xIymZhqHLy/UiCara+vqqOPeHjYZj97a2sESvS3z2B52rGzksXkuGtiOhpoueZXsChgcQc/IVKV7E9htlSxIT1dXcTgUZHx6WwsXa6hPxaMhAaujuaVLnmNK3dhalwSvVCrobG7t4grgtWHx2sZmmvKFCToqGzp77QtSERmtsZauWLu6obWuCgqSwQtsbe9S1KaP1zY10+xZnRbwmYEAFgAAAAAAAAAAAPCf8vkDWDB4ocqu94O/vT8c4QL6IxVxxWgSDgMO3X8bCGABAAAAAAAAAAAA/ym/N4DVI9fS+8kbHvwIEL36Q9A4Mh5ErwAAAAAAAAAAAAAAAD7gkwJYAAAAAAAAAAAAAAAAAPB3+aQihAAA/KlAEcJ/i2fw3VTZ+ZcaDEF2ii4mBBUquj4fewjqbk/i3+SB8v9/HVcIclJ2AgAAAAAAAMB/3p9SBxYAAH8qEMD6t9gGQV3Kzr/UfAgarehqhaAwRdfnMxaCjJWd/ybfKv//1/kKgiYqOwEAAAAAAADgP+9PqQMLAAAAAAAAAAAAAAAAAP4uIIAFAED/hI3Z+9dOW3Eujs5/0w6pVFTwYMKEcTtDacoB/xoyScfrs1fTOyUySMJquXLuxPO8Zoly3O8jZLJ9t79y0LqrrX1Xm3rrbKKQJ5Ipx/1RUlHH2Q1V9W9PxId0xu4+8M3OGhpH2a/UkbXG5HHY+06cTFL94MqJNGXfB8kknaH7544dO2rGnDuNymF/lEzalXr7dkoDXwLJhJzQu8cfJNWKleN+P5m0OvxhSGGt8JOO02cmk3ACzlUX1go+z8q7Sg5tOPW8qBU+GvUvdm+8mc5XjuhLIki7cjC6z8l+H5m45eH33j6j5py4l8lWDvtLpZz2WXsl5X378lm0Z9z5ZvuxvHbO//eq+2xY0QdnbHwGXyvCgsDzpy4Gt/OUIz5EJi17fvSnoy9aBMoBfwV20aXvDgeWs/7/h45Vm7xnxXCfUaM2+pXnXJmw+kmVjFVyac0B31wafI/9VF0Ju8ePOpv1x28Jf1x99NI5pxK7eP1uLK8iZtOx+8Wd3H9MGvun4FfHbf3tbsHvvPokwuyTm18g5UH+NDIxJyE+PKXoU7NItxYHfuvlM2r1mULaX38nkXVWx2/YdzC5lqUc8H6dodvGjL9Sq+wDPjcZPer49i+HLLtVQO+RDKpvfDn+dLpQwmy+fPbEiz/6rvj/JeoMPbnx8P1kplA54P06AzZ/cSMdTk7NT79fcTGpS9pvmpZJOxIuXU9rF33aS0xzwplFW8+WMX7H85yZeG7qrqBOmQx+9Yvyiyyq6oBXxU8/s2ClX5tykm7tObt/uviqnv53vM31VHxx3teJTcqe/wepMOvaqNFjJsyY9yj01d6Tt7Ob4eds4emxE4JrlFP8dWSS1tBfzmX9le8Wnx8IYAEA0D+8kdvaVdMJodcuxdcK5U87CbvkytEwzbm/7Z+gJZ/kX4RT9vhuHJ2hvKHDT1fZH3pplXYyDnwblm5gl9C8hEZbQiufWL09ePXtZrZIOcEfUxGUfZLG/sSnDfJu0M/ridagS/XzJ2or+/rqzDn0U67kk14V2NlBVxIGHX4eEei/1Eg57I/i1wcHxLa0IuEXFF5l0pLNi4abYRWj/gB6+YOwguoOZd9frD2v/kZ+Y4uy7zOAkyAM7jCZeuDkCg+iYug7iq/9GPzJiZUede5C7txbsf6bvnZXVQ77SyFps/93588IuXzhf5V9/wDyK1K+Pd3n9FPAU/7B29Afpuq45vKOGTaU/2/TyDJxS1Uxyf7HR8GxJ+fauH4bfnWWJbu+NIeHMdDBo3/H0mUyyV99DLr1exdVIlmPOfHzYgcqGbQh3QfRwufoliXOOiq/68iU3d3uJ/r/PSM/hs+qiwoN7vuR/D4yaeaLSxZbLkVc/clJ+/fty+eBXPyfdqOEJ/y0BzfwBwhaaxOwOqPH82/cjWe8PSHIMVf0II9pecffQv5g+dRkIp/QYOaFm2uHa/Z/E+ZWPnn4uqPzU35gkUOe5r/v/qzmte7FwelUFIpVkxeZF9OumFe+cX0Xo+N64Mza0SYaf3ecwmGt7z0vQ2XP/0Pdg/1PB6y9Fx7ou2DS6F82LnMzQJ6zb14N/lKMzGuXEgSCvyfu+rlgdu7cDv9PJOQTSapoNEYxFACAvxKPzcARiO/WgVVbWxcVHaPsgZ88BvpTJk9S9rwDvv/Dj1QSiaTs/xzIBjZWouKT9yItR062JLFznt0PZjr8tHysIQXLaip4dv1hZAqMbeJhoYY8DzlFL4KKZQbGWiQ0StZVmx2UXq2np6+C731j4ZQ8u3g/LDk5pZSmZWREVcGjIFl7YfjVBy+QhaU0kO3t9UlocWd1cGKJlJ7vGxCSmJRW04Y2sjIi9VqSsDreP4GuZ6OnAh85dl3K04QKbSNDVTyG3ZD26IbfK2RpTCN3C3UM8gQUNmY99Hsa8zoxPStH1cpDl6xYiJyQkRQdFBSd2djZVUe2GmqAzsrJw6B5qbFRcfGJOQUsQycrNUVYhV385ML9cHjBTSJzEwMKoc89MzTrfMghnsv1XWbaBPkAMmXwEFxXC9bRUY1Ma9v1gkeozTvrzyAYqJloYRtfZxy8UBcR0UqTkSzMSXj5g1rAYD+7nXXrcUNERENEM8HLlUwvbrx1o/RVFrerGrIcrq1LEBX5ll+6XfEioiGBTh7qRMJBzhBkIV8fxIGg/JqYtDyZ6zgfDXLPag059Y/2lWOGGOrgIVph2NlLGYEvC17Fd+EtjM1ktWcvvnrxqqmeSxKZG7pTOyMvR1z3yw2LqMwpojoNdSFCasqFQJymnBeBAQkFDUxGvYTqKCpPK4X3RlcVPhBCWk7Y8xSyub0aM+fqnTId3eqbt57Bh4qGNzDT08AieyduyHz9xDcwFjk1fCtPg+qkl74hSXXtnfVkq2EmpKL0VzVCTQNNEpyY6l+fvvksGZ6ug2BkpqsOz85pL06Jy6zNygqOjEhISSnGWrkZqSi2CiYT8/Nj/QIiM1raW6S6Lo76ZCG9JvLZrZdRyMpEJp5man1ehF7Cj778e2WX7lW+jGhISsM6+6iSO7pOh7Oh+qIz15pqMRQXC4KgvP7Q6dKXIfXpBQwTR13N7jBSdmDKievyc1SHcR+giuVynl3JefKK3lyFMvXUNlaF2vKabvxW5A9P0Igb6qpKQC5uBwiyVswOY9enPXviFyk/FkUsLWcrrV6JiU+Le12u5+5iq6vKyH8RXEm0MdHA0HKv3gmIS0hMyS4WqRoZ62Arwm8/DE8rbZSoaxiYmukReuzimwSflpkD6Q8wVsd25PreeRabU90uxQl1jey0VZQrFDAbcpKjsxMzw6OjuYaDLTSg5vykpw+fIFdQE2mgoz5OMR1ES758OyAePvaFPJyOkaE6Mr9MWhh+WnHtsqkOFlrwfUzclJNbXljwIioiLq6e6uKgQi8OeXo/NCYlpZFIZoSU4cZP9DDpEaYU1iZH57Uxal+8eBYfl5xTKNSyNteEr5/2xPM3m02HwAcT3saKmIcP6jQ8zVSbC9LySmqL4qJCYmKT0zPEWtbs3IiAwNCElEZVR3s9IorblBNVxDHCFYaGJCWn5zIIhub6FMWB4bdlPb76OBreVgbF1Uwbh0FJ2G2xuVkN2a+Cw14lCU2HGqBSYwL9n8tvbM0qrg563fveD5lEWBLne/8ZksIaCTYO+mT4RsSqTXr6JCDqNbKAEo62kyV8WoVVcU/LdKdMdFBpK8msZGkOdLNVwUGC9ixfxcbQVQea68AbgyyUWR0Q8CQ8+nVqSgsa21HB1PEZZqfaK6YrqIi+/+D5qyT44ihrUtU311N9ZxtbUs7dqqLqNDy/Hc1QNzTUwpS+uHQ/JCklpQqjZaCnpYKGuBlBN/PR1tZaigTd+vrCvRZ9J0xtbEAhx9ZIB4+WdVQk+N59iiRPjo6nOfzBI6nPiE0o5RoaaeMxKEZZ5P3oMh0jC3UiGmpOvPSw0XqwSfezh5v79PztZ3F5zQxNKydrWfGl25naLraC8tjQLtI078FaJCynMe3xDT84RaSwNN3NtTDvi2nx62L8YoiDBtU+fwyfkjd3ktLYKzksYzM9VflpbYm99KjT0MVArccFxKe9Cn0aGIIc3fQMmu4AO00cxK9JvBXfqSdMufEwNCWlGqtrqEclw0toyXkZU9RemBoWFhmXksKzHGqhCm8Os+pZWOvgaR6UstDAJKGFg578ZsorCLocxbOyx9YHJlZS9XVV8e1x1x7Vstivnj1DrheB0TBzdfkWCCtfPXz4PAa+/CrYnIqKWnVtQzVir0sc4pQ9vwyfFuQu14bWMdWn4vrcouA7pqAj9vGVwOiUWqm+ESv5ZqpogJ0OFkkkiVxdEwNVHErKL0sMzW7FGughs5dHnbobBC+vEmVkbqBGgB/EjIb8pIJ6cX2Mb2B0MpcgSEnBWDioyXdGUh9360WNsb15950AEvO64oMuP0OecPC1T3577bdlXbrtD994Kis7yssrO/FUQ0340Ekb80JuPAqWT92g4uAAX30iWvnzxAp1PR0KnhZ39WEtlxf7VH4n4RsOtdBATjO9/JHvk6hXcSmp6fViPVtTcl1CgG9wfFE9FyMmm9lb9EztnKbcF08fhcuf5Xl0TRcb7T4/bzCrXvsHPIuGF5aWLtAdaK6pHN+SePbaEzjBF3FV9I10KFhUS9TpGxF5JS0tJAtnCy3kreOt1pQr1/3j4dNQx8EYGRmRsLzC55ceR2VXNbPwOubm8gMrxy0JTWnsqPR/9iIju9PA2UZd0vT6sV9Q9Ovk9MwmsrWjnvIKkDIL/C4+QG4iVQILK+SdBD60jTnxTx/JE0kK33KYBXJXo5c9iKuXNAQ8DkprkunZmJDr4vweBkUlJqeV8GUdLR1Og4aZaBAgdpHfhfsRyIxtVDtTLRKu58bzyqN8kzW+WuqhATFyHvv5R9JMh5hLGnLT0gtrk1NeREclpqRWEKwGGiiflS2J5+RHJqUV0jTRh6/lltiLD9oNXIyQVxzkDp+n4mgLvyQwqvwD8kmW+mptyfee1ba3pzyX3xUFRh7m6n2TKa+1KFhxh09Jye7UGGCrg5wGblXojYcv4xNTUgo4aB0j+AmkmPotXtEL5AJAZmuFrE3eeVeEj1D+i+cF3LbSV4Eva3WdzTTx/BS/CwHIhlRjTC0N1JDzKO6seplYokJmvL7tG5KSScMYWBkqHvatr05fD0zO6ZRpaAkK7yV22dvo4VGytpL4JwFPY+LhhQish5m/fYd4l0xckxGcXEOcM8G55M5LwhfTHJT73pX14IVw9KIh2rzMnHw1iwG2espHDKKr5F5co6zR/9HzjDaUgbWRemfOo9v+UQlJqWX1EmMbU7J8L2UyadHbR6ej/NEp35dA/5Ao+EaUwqAOtNaGrz/kTlLIkmY8fJxS26oDv1+Jq0NvIgc2v7ikq7WDp+U0xNkEfhUtjTh17zmytHqMmZ0Bpfc9lVcU4SdwXjDIiA8nkjKSjSkVx6VVhDy+Eyp/AxEae5qTeemxQc8i0hs6kNfg4ebqyEt498ZA5kNNun/XaE25jFwvueWdjPp8mspYn8HaxO5z21Fw834KxspaD34usBuDnyd0UfQN1QhSISslOYRBMFNrTbiawLIzxyX7XwtPq2hthnScHHToGYGJUg3V8tAX8jQGbwx8nNkNLwJzIENdLZIo9+WtIhovNfQJcoeG30kc9HtdAzAJpzA2+ElgGPx2kpKairccatj7vML78jKvpCsr7FloXC7K0t0YUxYVGhAUAqeCrA71gXCKFbTE+wdUk6zhRIZ8ignbkp4m0jQN9Ckd8dcDxFauVPhRySl/efVBcGJSSnmrmr6priqOWxJ8LYCmePbxq+OuP6w2HGxGQUlbi+ISq4WGulTlY11ISw0KfBmbWcdisltJ5haimKRikpaOGrEr5U6Y1vQltprI9RJy/cFL+CZbVI3TtTBU3KPf6ky7eb9SS7f05k3kJLehbU0x2VdvP0lMKmum65vZIG8BzUkX79dbecgfxFwkkbToDzZTQ7Fqk9+8k3C0XS0JrS+eB0YlFrSymF0aNoN6vEX/veBvWKFQyGAweLwPhVCpVCqBQODz+X1vQwAAAD1QHOZ+v3lQwaU9z4pqswPSaOPnTnDRIUra4k4duFyv7eLj42POvrF1jW89MjG38nVERjVT/suUjNlUFJaS08nrXfqjPnrj5n1lBl7wjM7Ekiv3gupYAmn5k18uZJp6wMN8zLm+B9b71sHPG2ZjrP+5nZGMQUO8hrqb50fdjS9q6f17gbgxK+x1aafi5wtOc17Y63QaTyTrSrp+6ArWAVmaBe/BzguxLAgStRXfuPykQcVm+AifwWY83+Oncpp65LrGEM2trM3UyUaOQ0ZYyj8/2gsfpLaYO3v6+LgyUy75vy5Hfh1mZl/e/EsqwdXHZ5gR7fWRS8+buH1+NGbFnWubv9hURxG9kqPam62ab6QFP1LaO87tiN1cqD51rL6VNrYmOH7RWo7VZNOpo6nJfllnX3bAh0omkYbdS0wUaE6cajZ1qgZ75+uVgUxVPQ03JzLZSHPMFB19orQyrHzXk05zL6OpU800015v2tX8oQoP3+I1h5wprOBBXeUvfrnXpTZwwJdTXXxsK58ezCnjU0cMNzPFYRyG2w7V7Yw8//hVu/moiW5fTtEWlIZfi2b1OFR4NUNHGwsy3nCAl7edlqwqJyO7nKY4x2J6SVxYTBsXfoEr9fc7sf1+szt8lrW6As8/zu9ESmF0lYbe8U/WdBoGnxpXXMTe7eEYU2tLbXVDO3dvS01IIqrISy5ooEshTurVDTtPtVvD0zlpht468jC7E05U3K4q/+N3UtiUQXDyMaLdO3Mos8fv6Sg01sDczkBL19TJw9lIRSJsfXLiaFa7HpKsTBi/bf8+Sp5G35KIU+7kXUriu40xhY+kBat8/5FWOp1171jy0teEKZNNhlgTBWX1P26o4FkZfPmlqQ2KcfrX4opO5LfuogchW18TxyLnSEt6Pm36rQ4MgWA/EF43ZdhYbVNVFL+r7dT2og5bfXjJttXJX31Z0SeTuIBe5/fsGU/b2RtJpybFF449zn5vsVxmWWxkTpOYlnvseBDT0HWEj4+bJSkkOKCwRahjN8TVBE3St3OyNegZvWLVJF44eb07wXMDz52HEzzZ0NXDVheDMRno4aqDhByVBJzWl7ceZHM03L18rDUxHFr29SvBYnM3ZMuqft2y6XkrPBG3wnf/wSCu+YgRPsMHGKQ9eRZX0iaGWPHn1p73FzjDk1qjbx3b+rgYTiuSttLES0fDUKZO3j4uVGlX6M3zpVzjIfBm84Kvvg3IvyFuyk2+uu92ma6j9wgfW3TRw4CgBqR8Y2f2o4f5yvx0ovq0F48ymyCppL084dLhJ62aVnAy0m26d2jbvshSDLytZqz7v6z3a1BMXhtzKYs8ZJi3p4t+ov+VuJJ25NZBT76442QbkiI81HKubjgXzYC/IbgdqU+uPirCDPT0HmFBqUkKCMriOSMpdBA2bv++MPhW9F6Fvj/eCuEMRM6gVe2pnReT6HxaxaNnwSJ9F/lpNS64cPxp3nsyBNJTLm4/0aw72MfHUz33+sZzUXQkibc9uX8pqVNt8HAfb2dG+KNk5cRvCUtDr/yaIXEf5u3jPVSPmePn/6qV3fd3VFZJ5P2s4IhIxgAfDys9dviO7bsjJIN8fAYadPo9C6xECr7hacX+iTXKAkqs1IdnAtoImqLK2JjqBo4UQglL/LaffiyzgE+aDfP64fPxyD2G01aYVlLJlWfHrYh+nlKY2MJCVl3z6lQRhtodvYLh9eydKHho8qy57qYavLKohzldRJyQVs+wMbTSJOGhyifrf7nIMoLvrna8B6cuvv5ItpjoK4Fo+KbrpBVx9+jDTKQEooRW/TIiu1NxX6qMOvesiIvt8ekrEWRHPHlVhXUdjpwGnabz50+/6oKPXVN2wNWDm3074UMxQK/10YlbWa1seGdoecGnrvrTiFbwfcWk6+zuzfIE3w2Dakt9/qhaUfKMkR1w4WGHVEXcVROZlI88biBa3PW7z+LrzYfCSZDrd3Lbi2p4kaLyqJvH0viuQ7yGe1iVPf717Iv0tj65cFkFt3YeKtCGZ/MZYqUafedBZEXXO4Urax79tCNSaOvj49j56MzmXSdyGQT4O4XfUhKaUyNFyfPdCNnpCYVVnQIIzU66sPboLbYjnL712q8felrCh9cIX4wVsTfPhdOo7sN8hplgi3PCKmmKA8dKuH8iik7ocSeAMgN2JXQZI8nfx4J29eCuYHnRtNb0A7/Cl77HCC9PTGvM2bMPs+oYYhkkLAk4dqvQQv7gNmM//GU98hogptdFJ+e1c5EjE3/9bkBUlSm8i+b8gNM7nlfJ4I/S+zcDa3DmcPr1GmpXFn4xopRFtXAdYEpAa9kOGmxN6RHkELHbgp497FRzQF4XfEwqzh+5ldYrqXBb8u8+i0KbDIQvt+H20vAzvxXKn4V1Idu2HGmwgGcaoBn14Oi91GaxlGI1bJCeLtXOzU5P8WuCEj/X7+COIxWG8K3Hw6E67t6dV0VcMU7PydveiGBkO8jBVKtHVJFXnRB07EAcFX4pGWavIaXF3L7yso48eNiI4Z42Jb6/BmU2II/C6hdrN/zSbo5stA0veP/VCJpYSi8PO3EjArKAk56PSefpPVteIHvCrAm5e2JvqsYIb68BZpTauIcnXlSZuQ319hoKZd/JUewrI/3CT3uazZCl2eLijt+KbBf1m2+Ck/Xw1snQOgvk+1nGail9dOxOhljbA75PGLTev3A8D3m8cDNub9tyuB7ZtIFGyU/O3U9tFEkpnCbf0BL5bao++fQj+AaE3ET5LUUhOaUckVTSknH57tWcDk34YjLnhP621a/PPVHM6wx+equFZCc/TaY15w9dSmyBv8b9j53IITnDzwtPR2pi1IPs2q7e+cS4mXf27CvURmYaYsuPe3gjvFwAp6re6hPOBUfHlqPgk+moReAlnF9/h2YJzzFYu+HiL0/KhMihYDfnhd89uOlihrbHUA9nlYx7D4pa4BTeELR+RzRugM8we1pc1PWrZ+7k0zCQrKMq4dzpEIkBcos2ph0/dDfzA+XfZGJhVUGtjqGDseuoCc61d2OrlSM+jFn94vaxPWlU+LQ6m2p0Zt0/ejKDMnDICO9h5LawC4/D2pDPc1bC+bWXs9TgO6zPIK2kE9v9ioVwgg+4dCyLTh0MH8oBuPCD28PL4EmF9ekvT/ziy3EZ4enqrCGpCvjtRATLzHuEt40OlJOQq7iJVz1dczpVBb6l+gzSybv0i3/R+3aLXRL2IqOBLxa2P797sU4NeYf3MWEe334hm4M3sbQ201QxdPAcYakh5TMiHt3L6NKE3wrgjQnatSm0FNnuxuhDO36tMvIeMdxepyyvtLHP2ydZ1h50K74GuQ4YdRkhfieiSzrhsyrit+YmJnbyIEFDuu+rUgGGZGbvrKOr6zTYyUgVh4Ik9W0JlXQtJI2xg3/72Q95WeO2xIZn1DL5MoifF3z9/os4TSf4xZFSdO3g7TSmfGXdZJL6jKCQ5Hor+HEKbyw67+xvD2t6x0DEjIbY++ceV2t6DB8x1JRUlxp24WWJvjNy+DXz9h87E0/H4tiVkWeiSyTyLwpBU+GTrAohBKdZWsaToHr4KLNL7u37NVJk5+PjbUduuX3jQVEbG4dn5PpG1CCvK/yiqEcP7wXmd8KzC2qS43JLe5TExKiYujiYkghUG8+hniY4RuPrlNwWdo8Xa/j96tffIrgWI0aMGKAveXL7ZlYDo/f1wix4FnB0y23WQJ+hNur5gWd/XHOp2tLTe+ggVnaEf0whGz7ktNzHfjnKgtiChkQ/36w2Kb+j8vGzFyI9+TuJCzbyt19ymBpOjjb6JLyxi9cQ078lI/7nAQJYAAB8EFl3yqZfXXJOfb/qhMTqC28XY/h9rujZwXKTL1fMG+Pu7j510waXvMt+Cb2fKO9Rk+6XZfb1mhmD4RnHzly765vpRir4kpgLrYOmTveCh7lPnTKmsSS9QvFQ5FnOnTTS02Pw0KGjhtlRc/JqkHv0RzVkh9cbOQ9Dlvbl+tOnVgxXgURVWYn1kPXscaM8B7sPHbt0gGpzXFIpVzkD/HQhGJqY6quSdC1d3I0pyBCh/kT4G3KYh7v7yLkzBhUm5rTxoaqIc76oL35YMdLdfchXM8cb5D5+msvulfu3jZVFkxmp9coQgUbjiG9Kf9Eoq2fbjRyqZYym3zvcOGTXoOWjDEdOMv9uGjEotK6SLZGI24tucydPtRk70mDkSNuFSxiZCUwpVdXeikTQU/McoakpEUWGdFiNsZ4+3WTkSIPlP7jgowoyqz7luCiJuurqcoUmw4fZjxrpOGH+vH3HnC301d1cDfRxaMuBZgMorNhcAtrZdsRou1Gjh246OnP1cJUeO4RT1bU0NSLgdGzcBllQ/4+9swCoKlkf+LkddHd3SYMgAiKoICi2a3ev7drd3d3dLbYoKiEWIN3dceF2/+ece8ELouvuf997u+/N7/Hce86ZM2fOzDffzHxn5pt2b9oe4/Ah/QJAKfcb5IJLeZuBmjXLUpPErr169fQFRRM0aemGxWG2BiYmGkq6Zg7uJm1zvEBf7Omm64I+m5aEg3A9R0ztKrp+41k9tkpCzdqxR1iQr4+n54DpgzWyY7MVVuzhiTqG5trqmgbWTtY6VF7azQdVNv1GDUHFqv+iBU6pF+4kKnZpxFzB6zKhwxDL8HBDkJMjVvmsnqaNJqKJPrG/XVCgfhcT5OOZfK6T6ZxBRsHBhlFDbZHcpmepHAHS+GReVe+hLn3QMrIaPpL3Ka6RQSJZ2KppGNC7dNXQV8IV3ct+TzIfP94MLaPfvLxfv7sar7gAVMqsy2iq1fUL6AkkDKQvxKuosKBKoTvTCdza4owcvEdXN3BDYNigpVNH2+soa5i72OnjKTrmlmbaXw1YEl7uu1cMw8ARET1RgQ8d66lW8zoxR6pj52SmRSDo2znZa9Latf4cA0vvQH8/H08TVXzZ85sNWt0iowLBg6Jn/Grw4djzVDanKPUh22HEmGAvL0+fHr1nLRnfzUqLkHNn3Q1C3+VzeoKg4VPnelYcO/sE6z8J1Hw8e/uB+mNDqXr2qVS5Z1Q0qJGBQ8ZEGXf4cipH17dHeM+uIPKAvkNUm7Pza+W2lc4QqTjb+nXtCrIuMiJSjLA9wnsDkeoX1bM8M7lAZmjgWI8fHOXt4+3fLSTYVJj0NqWZh+TcXv9Uvf9oVCK6jR7VR+nR9huZWO1lmnQN6O7t6+1hqFSdk0VUtvZFJbT75LWHFwf+YOVAbtyZHI9Ro4NBWM+IaXs2jvJUbqpMZzYbgYdixRod5FFUVFTT6cqonDvrH6v1HzMUVBH/UWhidt7IFDdUZr6tUe4f3ivAx9Orx7Dongby0G1wqz+8bPb1D/P29vb09gnwcaxuLGpgdxScyqJ3+AKdwJGhHp7OyPvjJxKVZ6ya3N3TMzgi1Loy/tHHOpGEaGLmLKhvwO4surH+vsX0iV0o3NomNQtDXRIx/+Tc43zfySMjQaGFTxmmd2PttUKEqKGjUi1o4onAoDHnc7FXcBdz7GmFz88ahoZbKyxxJWqaa6uwNFx9/Sx1VWqL3yEuzgY4fmMjxUhPn0oqPDXrQJXbjAkD/D09e08YbHB3041cRS36DeYDxkQDpdtz+JSu0lu3ntWLJHpuASpFqVWYBSvn5RmWR4iz7lczjFjA/VL0ycY/OAgoCk/PvhGBhdkZ9TJ1z9QOHzUUZEWPIYN9idm3n5cIxVJEQjA1dQ/tGQyCRy9eZPrh2IvUrz7lqFbBRlrlX0rQEX7zpxcvmf16uioY68DbKql69Y7o3hWI4MQ55iUn3+QjjKJbj1nBvcJ9fX18fIL7h/rTv1n+zcpOvI0EDseaQr8egQ5IXm6J7NvPVxixZy4p9fx1RB9Pz9DBkfqFtUwHe1MCIirJz2rW0DKho7MQeKymcl61vr4GN/7o6suSvmsXhAL5HhLp03D//NMaqUTEbMhl6PqHdg0BqsDDxExJj1fehDXWOXc2PDYZM8hLNh8EIzv5ZrlXz2hU/D0jB4VVZrzPYyOC9NcPWA49xoX4evl07RUR5qYnbzmz4o41e/aNxBrufpEhX2tfK0S6kkefvoEgZ6LGzzYvOfE6V8Csz8th2zg5e3l7+viGzl20tIelhpqRnY0BGa9m6uhoopAYhMPIqC5W8esehhVjdC+/4oKcCoWMlLIaK7KYSrbOPqC6+YROW7J6lo0aujrm8vFku9lLIsFNPaJGe+Mf3HteK6SYuDpoa6qZO1hoYfkmp+rD0buNvkvnRwPV0y1sWLDl59ex5SyRlpW7hS5Jx8zeUl82d7gNrlZozyhvbzdXC2lV2tNSYe9BoV19vXx9gvt6aqS8fFPLRvLenEy1nTkxCk10+KgV6yeEaBDwKY+O0n2iBkUC0fOMXvKb8fsTL79gMsbWjAwHKXW3UWE+eppvFhzdw68rqN0REcMMZa9amX71i7YD0BOenn0mrd4yKUxL0VYrR1qT8frsu9rhC8b3DrBSRieQIOp2rqFhgSBrvAZMD1fOjs+vRUpe77rFCdmwBE1a8IBx3ZSexDyvEVCs7Byr36SDoitKvmvg5NCcX8hChMW5WYb25kZUMg7BqWs6hPUKAaUQNW66ReGRN3myh8rhMTPLsshdA3tjxdQ/ontJXlYZn1H2LIts6OXm6eXpH9pv/uwZ7kbtJ261ZD+/K+kb3Q+9ya9HiBP5bUGJoONaSEZeHoug6zYY7TNYqhfdX3fdavKEvuCOgHA/4/LM7FqgiwRlOaU1qqELx/fzAW/r4aOnUcviS4rubDykP2ThhGBP38CoUK2s/PqeXk4kiSjp0i6cfa9+fVEVHT1lhOTm7k9V8od9i1BQ+6WyxsjJWoWi36OXV83Zs8kM+aXfgaXVLyLK08PNSoMdH/NWJXRYPz8/L2+f0N49efmvsyobJY3vY24Q+4wehXZUuw+fv3ldpDWpufBZRqNh9ID+QP979pg0OkDy+FqC7IF17qGDe3g621uzMx/ebTYbM7qHl5d3YHCEk48B1vlrzk74VG0cAFSqZ/ehi3duirJV+IjaGRJRWXFio40Leodn9KJTu8c6qpL0jUwNVem6Fk4exiqsxpRPXwS9+kR0xxIz3Ffw6Ep8Eyvj9vl35pNm9/fy8gkMDu/qIl9q0AbN1NWVfy0+G5RLSQZHCYfU1DdJJFJeZRqj0clEV6458QSqobmVhpamtaOVLlrn8ZraTqFhPVAZGz/DvOBwBxmTkFWMug3uCTIraPSUXrX3HiUrOv2UikX5OblUt5AgrJoE9e+jnvuo8luPes2WgWHdvX28nDWRT68+mviGhKAxevabMF6SeP1LGd2nmzvz5ttsVAuLSnMzlCzMLNTQ1QAyyhMv3eK7TQMS5endu3eoA+Pd4w+VEhNnK1FiSi4LYRUmJKg7On7Ir5QibEZqGd3QwpDWNtGTQDOwsTCgktVMXbq4GHSYWwWo/njvLtN6wlhQrF49evR0l+a9SCrkftN1qHUOigz27Brc3U9FquwRGhni7e3j42Wr1liU3/Fjuhwpl1mV1Ui2dEKVpGfI5GWbf3PQU7a0NNWhkHRt3F30FZei/MP4fQNWY2NjQkJCampq+g/JyMioqVH8agWBQP5LICr5jVnYhaBt0LtPkD467m3Kz2aTrG21sDVvRLpPxEjem7gPX+1B36Xy3f1GN1M7ZUyt48lKGqrKRDzOYeLjc6Psat+dnjrEP2j6GZ6gtRtjY2ytrUwAHSgcgUQkikStXgd+jHOgX92TVcvWvy9hSYjKGio0vJCXV1BJsLRWp4MeiUCEo1jaWyINjd82D18x1DIxUsecteApVIpEKJIgZQk3G5y6BenhRQKBUKpm692FVFSOfm35ikT6e5YkXWcLNNNacuvuVVsEBJKlAjFfKLFyMCEnI8UcCYGiu/BNZKAh61LUfWOVs+G7xFJROxMZn81M5bFsPZSoQjGfLyaqGej05uXIxqE/B0nPzNYg5Zqv6Z3HtSKhhKykTm63cEVVJ8S47sboub8cqmVzpUQqTYX6vfU9P8TS2RKVFTyRQiaIhUKpVNr4/l2KspERHZtTjaeqamkpjla+0lxRzOSbO9sqoR/jCWQXn17SD+/ia1CZ0NRW01TD/M6Q6HQiIkDH0p3TWJxHpJnra2FjFZKSf88h9fEJJQq9Hg6TmVXJ0tenyPoYJCWKFhhnoD+1ulhh6Wri3iskmnuo0wlSkNV4FZqnAZFXxReKNX8tGTPDXRy/I8FT+WyPlS1cjrR9v5v7+lmJ6hAtfYkE3CghGQTNFzwvUqwfOC3rXr+unG6hXHhyYL/AbsHrnqKT734s3TQTKy+N1NVRIXuSOSIxTomuJJ+d/i0iYWWdGK9rrq6EhiBQVO2cNBuLMhiKnb72GGlp6KuhC6dAzr1791HDz0lDAuRcICF5+Uex0yqq8jPSmjR1jZXQrhcOT1RWU6GRCIySPJbIxg4raIRI9Q6K5se9eI99yzc01lJCJ4sgvIryJo0gc0O0IPBUUye7ztNsZKqngi1DwJNoBJxELOkwkmmHnoG6Mh3tOFNMnXyVXPW00TIkkqkIIparDtAP1EdXOOJISpaOtlIRgyfIfnGm2S2ou5oU6AAhousd5CbILcYs5eZ6RjrKRBAFDmfoZJl5dv66s3H1LBGepqFO+2bVSxvpsVcFvuamVExmiEpa2mpUor5z1K9LJpjSC47379u9W/CmZ9LvOLLJi8USoy5PjFeQuyC3pIHTWG1MNrbQU0dHoKCLb2XeMbNoJsM3/DbGR19afX+GX/fhc/d8qgXxd3hCc1EejzA41BnoWWnN+4dV5qMG+qqSQXGKqGr6JJJYiCZJS9eUk1PNQqRNL6+fb+k7fpARgcvKZ5FUtWmEjBcXWF3G9HLESUDyxFoWZkIWOpMWj8eLMV8lkpRn5f7dpFx+HZvT9PLaxb6jIw3bVWVB2uu3BGdNdMlJc2E+r6uliYTdkl3WSNFUJubEnWx0nN7flYC+u1jTzFTI4f9QbXqH9TBHmxoC2dk7TPqpqlwiUdZyVtMuK6yqF0uzn5zldA3phi1Ok0OgqY2YsW9IF83cqxN7hXQLX3QfVc2yTPIM6mWFLhvEk0x8eqqk1FWi1Y5KN3HvYqSCvgJRyT8wmp1W+XXeHJFs5GpsUJZayJI2J754Ixrex6G9UJDJRANDTbSmEanKZIQnEDGq86rITHMtVKhwBKqxo6fZN4ZQZc/x17eMMiaKP5yY4t973OnkLHYHSZHmXV7/wr1nT0N04SFB18IMT/S3Mga/ebUFTX5mlsoUtDLyeY0UZQMLXdLH2FfN/UZHmBLFaPukZdZFwgetllhc2yhUt3XW06CCBOLxZG01C2YjQyhlPDp/0XX+8j4Gii9jN/3qlWDj+vtLZvbxD5p5jSsVi6W8mrSPZeo6ekpoM4HTMrQ2MrOThe4yKebwEJvq+EMTBvoHzTgvFAk72B9IJKKRkVZrzuC4AhFZQ9fZoPbw5OhtL2uAJqXQVWntWp92qBoFzdqw0Ea15MzwgUHdglY+ApKnqPBx6lqmJo1JMwZufFnZBDQ0TU2NTECYWe/jGKE9/WgSoL9EUmuX7rjUuorvaFd2fXULW8fBRg1VTziCub03rbQ0qZz7A+1jZqVPQRsKUXVhIQ6xMtNQEgNBFiE6Vl1oRAabmxt3uaWrnYNMcxCoalpqoMVrLCwWqpqYqmDGMCBj3fs2f0zJwSxUpk4m6IwwAZvZrKrjZadPwzSRqq6lrgl6GbH3G0JJ3zRu4M1UhhhPBXr3W63PZaXt3XzMxHdgoAvQs/LLOnoa6ipooSMkGkgMKBtmTWkL19jZHpvlhifZuwUR0r8kVAkNvAINWyoYHFZJkXXwqD7eSa++1DRlf8HZmJvTMScJdIq5viaaLEzAuUBjKaKs4z9r+0oHjdLzo4f26Ba05IEEFRsDm1C1utMTwhbeqRSKpTS6Mrm9IRBRdZt/eeNwS1LN5zMj/EPnHour/GYmKSKtLE4mefh4yNdw2gy/+3ieMwEtWGFDbZpIAAQcEQubGnE9A7rbmaB1UFD5MasYj2tJvXmlPNTfF13gjMNrGugSSN62xnSp6EvKO6pniIcK1rpJDexNBOwfbPnC/njjA8PD01pDKBBp9B4ZzXmVmP6TOw2YOZlixdpQlVKm6+CsT8JUvZKmsbZAs6aJ3fDx1WuhtS1W9KArrKKlDSoIp6qiTtlBRx3rtOCplt28qZWvyjFV5IO2smh8tZUMMxcvS8ywQqCrWuvoaqDX1XyDu1cembN8Z2y9CKGoqrdfI9sJBKK9tU3W6uWrn2RU8iRENU1VxRncgJaM5GINBwNtEki3QIQ39vXTZpQ3V1QltwT28Ef7VTg8zchITbmjgzg13xBfQU5+k0jQRKX69+xRlJJRJxJXf0lsdnE1+K43OZwS1eyrjOG4wvZNApVMdjA2RCUIT6HTECG/XaHhiJSgEcumhNqw3u6P7N0j6JedmYiwkx6EjbGpOtpXEfCq05vqTe2MKSL05QhKnmbezSWNbC3Xrl2ld56liBF23cukWjUjC+Wvi77rU5/XmDn5GpMQcIuYoufkqFnf2CRGnAMGCb+U1Umbqj937zPSlXz1TTqLUV2pzrc21fm9QmijOfNthb6FhzGVgGY2Uc3WQb+F2YgOO9rT1d4KFBNOWcOQrmprZUQHOQJGR+Df7zrSwqmoGplxvswftv5ZSQNfhKerq3d0fPKPpb3AdgborIBei5qamhaGpqamqqqqkpKShoaG7IwMoVDI4fzEABYCgfzzwOl5dfekU9RV5d9PQONlra0u+w2OcHiclPT9fuhXQAcU0ddRmGuDImqM3RAycNSSQxkBv55/fmwarc0Pws9q//bgXBY9vtBbJW//yqlDwgOXX81iCMEIrzH+2q45UyehTJmx5246UVcFbS2/B3qp42WQ+KzLKyZNxCKZNOdcBklXtf3nJ31Vb01cTft5YmKhsLCouaG1SyzrXgK9KkVKFvd/GBx0PyjofvCYT0IKok7GSTjc/RMvePrH7jeyfFo6+sXqjk0NGKxKc2u2THoC7gJ/oeHP7ueo6yr9RN63oWQddvXsuCFR2Wv6bfL33hayIr+ErdhOavXctPDCfifujSM9g1d29bpw7X373sJP0knmkgkEA9WfWW8vRRz0tVvNZqhvOCBe37ckdA4eRzbXavu6hMooQpQZqFqRGioTdeidxNs6BEAkSMvZlS979UCzOqjXs0MfmBQtIl7If7DwnJPPw4XJuDXvhr/epUr75oOalCOIW/tSVrjgb22stp1Wuwexyj9tm9Nv1Lh1cZ6Tb756s6Gf/PyPUHH+9dSeBV29Ug5MHTNi5LwVF/Ma+Z13WtAcpKkr00lt4oMjEfFtQ5vOAFVa/gsknvH68FKZlE+aNPlMtr2JOhkIrJW2BgnfQdKkiKMB1oFGAZkMSkpefVujY9bVKOQooq3nKP/Vnh+l7QegwtHZnQoOBSUisRhdmYIqn3fH58tfa9KCGzWmxupYobRFgcObBoxfs3yaNPbk/BkjI/0mXfxQ913bMIgOp6+FzddsRdpclLBpdvTo8evf+M64E/dmTaT8wreA8XTyiQXytIDEVJsYqxL4zAZ22+vgcDQNHX35QSui5hfHlo8bP2bi4uvEJeev7V/orie/8hVeScp71YlhzmhENUWxDGHxix3Tp8getORWLV9VHR01UY3MDdnljXVZF85mj9k7xYmAY9SW1FAZ+uq03MQbQpXSs7/Jbpk0aVeCrb0eFQw5NU1pLAmDW3z5XH2ojyaeSJSK6t8mFo3v4djBxl1bmEVTM9UEdb3u09Nkko25poDXzFLhGuqqFiTfFWlUXV06WR75jleW1trtZjR15GtZSkQiNOMQMELT9TN3qMgtq098eJXSo5ePpiyADKmg5dGxRYNGjN300Gz+6WfP9gyVXwCAyOSxgcikbVYNBXkRo+NzhXqFI1GcAn1w1alVWQlPEmkTerm0f1eUDmeAcm9XMRVib4Nf/nDZL6PGTZx4MkPj0KXzU7radcyExvJiEdXaQv5qPE6zlG5lo4OIGbXvayRKRtqYSpQ2F35sYGmrifMTk3H6Hw+3Zuvci/kqBmpksZDbJBI7OZnLpgXj8HgNuha3orHhw7Wj+UMn99VrlzAh49aKHsPGLL5B9N57/9nxcdinArStkqJVRB4U/Ef2S1TzdF3YoFHLjhWHLrr84tiUjhaKTqEaDlmzdnHfnoWnF00cP2LsyM3JZezvfYXg1mbumR85atyaWOcx12Ljtg5sl1gAWc9xycpV/XtxTi+ZM3FEv6FrbpSy0E8lUuRtm8RP2nhHRVtFCf/9rzCW2tpE+VW0oIAGI3ZSXm20XQPPqUy4sWKurFcxeemOqw1EXSoRjCURA90OnRy07TNUa1utg2pKHFHWAZFLpIDfwmE3tEaOI1OUVWRx4Ox/ffNwXjfluztnDe8XuvhUQs03G2NKCGVKpjYf4h+9z/vO7nIywCVbXR3FhhW1MeIoRl46OqklmZ9eS529XXuE+CVlZtfkaqhbWMi+UcqDfg9eY/7BheEjx61+Zjv84otXuwZjYXGGQ48d3TzOp/7W4nGjhk5btiulktsubfyqaytHDxs7YdGRjz33XT0ws0c7t6QYopL0HJXQbi6YVwcRs/zxjkFjp8gkfPTCvdV8HRtdvJjLzimvpOtpyrwwccpKmNruxtSWFL6zpQlZJqpCHltCMbTWJUq+xD1obLmyYzYWB2BPob1N+xnzinCTH11rqnm7SRZ88q40Q+X3cUkdVnZ9h9YcQ8Ux6+ym32RSMmneutRKvqYSGT2v0HTKkRLoVLWv3QkcnoCnyJrc1hIQNFdyhZzWyIlkFZqKrA+qFbnj9u6h5aln5o8aFDh+e2zJ7xja8CT6gN9uzPaTXty6ZMKQPv6rblW2tK+IUl520qWlM2TpnjR/5wuJqbaExRAJxW3SoKRqQCJ37NFpeAUHJz98U8Rii5ssQnp3zynKZ7LKctLcXB0UZul+w49EDOUHl6USQeq9LZOGjpp7/P3AjTfjbiztIr/SHnlVQ5FWZpzbJO8MTJ05P7bSSkuJiGi69+mpfv1+Yl1jeRWf526jp+i0ELQWebe3TpcX5MyDsdV0JWU8DufUdRDv5YcPWalBNpqeoaPpX74U1NcZKZsYaf6B1XlAZxXE7Pt1mizy6bvu5RBpqu37qyitL4D++zv51QpR02LO0jVDIsTnV86b/Etk1JJLRYo+Qf7J/H57QyQStbS0DFrR1NSsrq7+9OkTjUaTn8Kg0+k/VHEQCOS/BqqqmjSnsKz1O1x9cZrU2NZS1ji1MHnYpwCJgM0TdJzxQVXRI3wqrGzfxap6cPxZ6MIj587tGB1oxa7OQQeaP01FMwsbLEh4XFHbLkY0DZsZW86dO3d696pRDXuXP63EK1E1AgfO3H8CnDx37syp9fNHutsYdGa7+AFUVX28RvRKLArAwd8GRgXaa7VXe6ohCw3OnyyqUVjnUJdSOGf159Tadi9FpZPxRKO11yMTk6KTkqLj7nSfssrIWgkvyit6lG175VV00hEnRw1ByWt5+DbwBBLdWWfRsd4J2I1v43rvHmfg/iNP051i4nHhxrKkpOWvrniolX65/ZnXvutC85o872ncqsTEXzf8Uvv6dFHlDz5OCDh89Es/AHRu6rBT34FGoQpKqzFvRD+EoqSCy8rLR73ToDTVFIp1Lew0/1j7QlNSYeeVNLaKRG1ZBtXIUnGgDHKygcMvbfq+cY6I1yNTx60KfhWPZnVSXMTmZU6e1lRyWenak/r7nkYnXfOLcsJVvZNKO74SUc2IFLg46A1WRklJfY/NNxlir/BsqbQuJ4lvNnnf6XPnlkfpkOrLsuVXfg+j6H2Hzp47d2L/UtPK9ITPpZ1bsPBA4DmM+jou1lGRSsTNDSJlLSNs0tLvQlPVU+0+cR1IGsbRxUP9A8x16HRiUUkps/2UN6qKmjQ9q7R1ZWZ9RbbUyM6yzbKNoW5hSeGVMuVhuAXZGbJfP0lzi+xOXkv1j2dltYfF5slmg0iEjZW1Qj4YPyqrGyPmI1G9gLFndmhIVyuZv21FKM79J+xEAxxeP1r7xfpLpd8s/pKjrK4v+Vii6JNHKq7K+ojYTd9/6ty5ZX21iPXlOfIr30BXN0JMR2zGUgLAEmOjoaRjIhKzWDxZsUkZZYUdVreIanOfl2qPWHXgzLlz+/qZspoaWlDvG+3gZ394oRMeaIP17shUXaLLxPUHgcycO3d277q50ZPnDXHXJeERkrapBj035dqDIu+RkY50HCJuaWyg0kx0VZRV1IzIAXOOYyk7d2zjhF49p28ZbopWTGUShcrOeVbgMthTi0Cj0KrS7ueZjImywyZ6fIVbmJ9l2s0BZC6/ojhDN8TbHM9l1VAJxiY6GqpqBjjfmcdkkR/fMrlvr+kbh1v8qHJXMFpVQX15tkiHqgJ0LoFm00W/vDL18bMnBuGRHu1Fjs8tyc4Wz9t+8ty5VX3M6HVlCiJXWVYmj41ZmsO10NRCLRsiEau2gS3/7lBZ+BlvqqMoGHgdEzuhqOnls7ufrYf2kWXsD6Epq9MEFA66OhGVCk5TXXPHFbHC3FcPa7tNOXz67OHdW11ozTVcdvt5LTI0aPI6y0yOea3Tw8UEh2M2VXKVaB6WuuiMCSkn62Mm2dJNW1tZFbROq8Aro+xfNTZ81JypwboCXml9KcfKSE8+EMMTNHWNtOuyTl4qiJgfbtNhhFT64EFW0HpQNhvG2Wlxi79gNYikpKOnzBfwZNY+PqeFy5R566t6eOZV+GLQcG8b4WfGqsxCDUc/hU6v1ZtBU3z29O4oE8abh58wR2qd0Jz3ulFzzG7wTiui9SiNpZny8+3Q8Vi+YS945bN7VjhwYu+9ryQqKeHwXtNR3YpyYsu8iDFdjb9jXCNTafjisoIWue8lVlO1QEXLSjZv93fAkek0jcDo9ftkvYqz+zctinazVqOrqhni3+dVyEPJoVFpwpJKdMEbRm1FHlHfuN1KIpqyliqOVsPgyYSGw6ytlfvzA6j2Xw4ecWb/xunSq/vuF3RUSUq0yOWrFg62rrlwL76O993pjGS6Ei63MK+1NjXXl4o0jWy18GSyprqq0vu3sUxrfVWSpoWN3v2YW0w2X09NtknC78DKjy2jjNgJimnlQEMqo+RrbVPym37g7LnzJ45s9xHmv0zM4SgUtCDv9bUa38UHTp87un+iO72uht1hYheg8t2DrIBgR9lHgpr41buKpuwCuhVweF6oo224uxkRz+NUNghxlubyPRayUzM0bWy11eh6BKXWWUj8nPcfmwzUjCgkvIqmq0U0Knwox1aMDAoet9hDFwv1LTUvbyTYzdgueyLKyR2TKJ+eJ5d+fybzNxBIZCLZYejiHacwFXz68K4p00KtdFWUVFQRhaZTBkmJLG0pbm7tbbGra0TKDhrtzCA0A2sVJqeGJcayks8pb65rW9Ro6D8ZfcbRHdNsc5aceN8+7k4gqpuMWrAD3HFq14r+NVu3vmq3hTJRScPLJ3LzYTRKwJF1U7y72BmYGBpSy8tqZTImrq8u5XK+aYHUnfy7ZDx9lyKoI2sbm1kbJb+6fe3WG0cb0x9+p/h/IBEy09Oz+64AwnZugpcmr7L4x5tB4/FUJXO7UUt2gmYUcPrk/nlRHvY6IKOVPCMijJ6efRCfwiE4W+gpboBIVtImafSdd1xWkOeOrp4woqejHhGPI5u5WeMS32Zom2pqkczsu6beufU0k0O1U/8Dr0uka5A0+kw/dEKWohMbZo7r5WxE+ZlPAu2RSpvZMu9nHGZF2wcaLZdFa3ahER9c11Xy4lp82Xc07j+MP5w7fD7/y5cvz549YzB+aikwu/zDsc2zZMxd8FtCa3eM9fHcgmOJf0AN/BFYKZfnz5194XP7eiXmf350ZP/tN43fddknyHly5dSN5BZeh24yO/nEwnMfmQiz7NKR20mlTf8dZQ+B/Flo7pEDkZcXn2SjSqDs6eaTnwOGdge9AJq6MTkt5QtDLBZxGO/f3FVcsYWh7tfPv+753geFaBXjl77bveFKWpOIrCRtKC5HO2XVidsufRCIMr62yT+CoqlFqH70rlgiFbPq3iZ8KJE54Ci8u2zNZcyDI1lPndaEszLWpbp4eQkz3r7OrUNdz3KyH5y4VSv4mSljimgGjO+v8WTXWaAKEKQh9faR2CwpsUOXndhljP8gVur2Y5XyVX0NVdsWZqp3t/Fpt1IDoVgaLxjStGtyYQ7ICQH/5Yn0d+k8dDYwiUDgc6oa0f5Bwb34DbES8UeeoncxiopSbzu1h1dLCjE9VP4sfddZrqTD+PGHiKo+3V94PLOIAZ6MJ+qRPNgUY1WFyWjs0lPbH5+L5/ElIDlUVS1dnBL9e5YPPF5dWVBTUsJEP6KX3t+JOab9LjT3bt3q4mOLsLdDiu4tXnGhoDPLGNWuxyCn1OPL76PNRWPG8ZtJTv0CjL/9GvVDVN37WnNjX7zMQ/V9yaNV5790i+6m+Fmcpqrkr0GMf1LTwEELsT4pf9GmkirFoYESfdAAzU8X8p8VCaWItC6n4t7lMrYYlBFeA+FklaEFXP4mbecztuANt73ljhQwpgvpetbDPDQ6RkLG1MVMkeIeiGAATsSzmxksDpoVxfeXX00R8apbfvxdjF+SsHP91S/NPCmCI5GVydZ4dbX223K2QaDaOVsxP9x/nVsPBJ5XnRCbXGnpYq3orfn70Lz6DW18fu9DGdqAMt+f3XakQKJEMnHzcyl9eTmxFh2lcmvvnjl351MFwanvELuk8ztRD9lIVeLWix+6je7VYUqQkkV3E0H82+RikBfMD+dPJHWoMj9AXc8el5yUBkqw7tPtRznVX12i/i6ZMRvvpwvEUh6zIiGj3NLVTo1m0GvuMNyd7c/yUNVQGbd/x6tqaocuplSSFXPiwoNMTCq19Uyq+NayrRY7wyhsuHfR8yuJWPXkfDizdMG9IgIJx2Q0sbGdK4rvLbueKuLWdPq5U6/XnGGEO9sxH71I5euDO+JAYnBahrZ0QebjD/kgAknTu5vXPstCt4HHE3CCwpJaDuiZCjjVrx7cLa1oBiM/xTytLfsi7mJmILOsq5n62lXdfJsvEkuFrNoHZ07l1whwWLeYRNbH8T+cSWzuFeysQSaAd2fVM/XUzdSVSQZevW0Tj8ejY/Cm+CNHdn8WaMu+TlCVTGuqXjxi+PfDpgvxK5Pu1dq4W6h8neknozL/Pd7R0QKovLrydJFLFydlhNdQK8EZKdMJem6hju+Ov0AdQbe8P3d67zum+u+or4rbW06kA6XbmHX+yRfHqO6YKsBpW9jrlX+4GacZFubcoRhxeJJUxGY0YTMKih+uOpcqEBaxZOO5yufbT6E9z+a8t8+b9IZ2syChBiz25/hnH/LrgXyVxGx+qTE40rmdZZOsaehKZD9/kOIa4affcRJiJ1D1HXtYCK6/zuAIJCJ+Xdyda1ygRcmKnxnwJDKOk1JUA6qTmJsWF/s+t7q6kd3OBqRq5exQef/BBy4iKnpz7eLbEgdXBzpOymbUijig6oNcYyUeXXTqbYW1ozmVatU1oPHevSRQaQU1GeeOPyjgEAk4nKipjMUzU5fvoYtmjbIOLev9pQxV/3DHtkmurZDJJFFjLdZFLn+x4/Rnvji3lkXU6BriXxr7PKGWj4gFmclP3mbwtUCRAyVElzaWVaI6rip+08WPInFG/e813KKGggv7LiYUN4KiweG01SxYVD01RZ/qiuBJRC6ziYk5dyl5sOpSiphf3qzQf5c2lXw4ePFGfgN2Tk/PtEWkp65Cte49JST7xJLbqP2HX/X83OmUahFoW9Ew30Ayce/jXHFp3d0iUKO49Y+fv1J2dTRX/pkGFW9g724jyb4Tl8sVSiVCXkLMkY81Ajxeu+eIwLK7m19i5idO9sNVS67nCcnu3QPznj/4XIF2icC73C0I7OHabtogQc3A10Tw5OHrao5AKhZ+eXYiSzaHpuTJvLlHUlAtQ9RUoTEJ5iY6naWOqt27fz/9L7cuxFe3Dls7QrHq1t855+SS26iH7Jaiy/fjzUK8TUkkPIVua2ScejfDVEuTTMQbu4eQEj/TVJ30Nb6ZWtwZoJgE7MYWJlpMpQ/XXEgRC8oY3Pq03ZtPxpahjSuFRCNQ9dD12ApVB08iIdyUghogCJLa7KSn79JbKhuY7b5RsAtzyu3tLOSdDyJJCcdoQeMTV3x6dDU2S1nPiI7D8eoKJCJrbJccQEVGfL1ngDNN0ybQvvB8bAGoUIzSz7cfvqFqG6kQCXiTrjbqycm5aHtV9nTdmp2ZNLlq+xb2+ytn8xx6e5t+7fwQDQP99LNS3hX8rm2oDYKGRZ/uxLen7uew+IhUXJH66MXrL3wpkeYSOdg+6fLtNKzHUfN0zYojbxtUrQL0Wl7HJuejlj5G8uXT8YaBPug+hF8hGHfx1c15cgktZVD70pPiZN7aWe+OzV3/ApM5DQ29BoGTif6Pv8+K+LlX1+/6VIG2TlRtNXojzlSv3XcADdsQW0LBi3d5mNmx5O76vXlcClHTeUBA3Y3Nd0GvW8Qof5mQVtFJldcO/iX43bWzhRQHTaqmZ4j9+5tXCwMHO7X/zPBXgiPguZzGikY0M5s/nt4ZUyaSsNhY1nYGia7T1dH67eO40iY0TN3bM+fuVUoxZwA0+7A+NmmXL79Wc3bWwxaVt6LsER2m++HcyQR0SSer9OOlZ2+aRRLQzJI1HEy1Ku4XMtTVVIjKLv4BJe8+Zps42/xcd0sGzblXD8Os22fj0QaBW5d368mTGp7oD08K0tC1Eiel5YH+S+PrM0/ymahoMKvTj56/lIltHIDo65s08g001P5oxH9Pfr8l7gBQB1wut6WlRSwW/+73Fj6z6OShk3i3Mb8tRZk91Ob2mmUJJajE0B2jFg5u7wnzr0PUkJ+YyPt879e3lfIzAG5L6rUtZzOKqvlobewUMaO8IKeoDvR65Sfk0JwHLohyVEKErPysohoWtgcPBPI/jIbbtMWTXO7/+ktkZOTEe5Zrbq7w1wLNrJLPxKkhuVcnDOg3ZPzcRtNwR1N5+FYImr4TL6/p9Wpmf3DjgEnn1X26WKiaRG3frHpq/gBwaux931EjfMjsorKfcQlPsB2wcprFo1nRUf2mrqjR9rI2wkYdxj0GOeZOGQSiixwy/33vvYu8VAnaTqHTB5je3jwVPHjwmJX4/rN6d9Fq177QrYNDtN7sHd9/9aPvPJug1WX41jU93y8eBmIeuScvfNJ4L4OvLh5l4DXVlmwPUs7KcLe7bGl52dL9ueGSsD2jDJQ7dAXp1MGLQ1Z0/RRmc9nS7ubJWtVfRxtpU3Eka8t5E8ijA66BewPjTQ5vMxFUNda1IBZ+tqGfs8Mcrp7PJvYY32VIY/lQNzRMxHzS3D0O1t8uIUw+vMfTaZGlpexv/8YbLa0TDAjaDr49Wm4NC/jN0vI3h+6pBf29+zqQ8RrOI2fytw/fOew4PiyMdnnVenvrRZZWO+edsRg+16h9H+orBJpXzwiV6rsThvWLjDyImzbNX36hcyyDZ0SZNW0YgZZ+5NQXniP6mqgb+QYYfj4ze9Cq+4y2BkXJcvymoyN1d48DwUZsk/ovWtzPAXMA8XuoGYe44V/tnDrg2Eeijsf0+cPyr88YCCKZ/LD7yuuTumoqljieQhm8wCMgLbeX4xWQkyFTqoOHGOgoFhOeYN3Xecd43G/9bllZXgmdkekx0zHAiow3Mbty1WxD1A1wl99ZwpxF5hRGQ1EtomWhF8xgTO9+c/dbgZGH07zBtP3BN0EY1wH83x77BGoplhHOyK2vLe3DDCwrpuQO/m2MPaOxhvndHhcK2cBtoEfV2onDokDdGbWCoRHSzdWAhENs+87UerJ56ZbjRW2CiyMYeg6cM9zp9uYp4AEjZu+1n7KqVweB/z7G7sOHeeEPTRwK0jZ0cePEg/O7qBGpRkELt00j7Z8dBR4/aFZSs6abtS5J1W7ajuPe7LUjQNBxp83G7F8ebtJBVihadkNG9/18dgqo4EMvkXsGyM//BDp9t2+yvrEMlOCqZ5TwnrqYT62fo0ufiMYdQwdGDpy4guk3fWh3GyqeqOM1afVMp8szUNUw/orKvLVTHTt05HB4U9eudW+2DgYhQLnstZm9KlKbiFS83DLxVByng/2MrBO+5KwH7zSqDiIH/1bhNzfI1NI7wlQaP/UXrFjzhy4YadvUUKe411ArIDET1/zqcnUmlphL9Lmrpzip4cma1jNGReXd3DCof2T/Ubc0u3vJg7eC13H5Ndrtzf7Z0VGRQ8ct5DoPdBfV1LAUv7lxy0uanMxMKLLOL0EjePqCyNKdQ6Ijo0fPKbEaNqmvhypmuicQ6UpUdT1Xty5mOqhXHbGovp4pVNOmkRGS+YBNa3tcmwCSNuIc33PLopHWsqpDICpx02Kpbt6q2GFdOdPK2cVIu+Na7MbCwmZ3Ez0wgMISY2oEalVV+hemip4yFSGZRe7Y3vfRJBD5sKPVZqvmj7bH1EtLwav1p87m1SsYKOS4Rg1UOgKEccRmkfe83/o7yZ3oqZt7WZE5lgE9rTt2JMlKFr37+sQsHgu0UuSUtOHLp5jwmhoZspj9euneGxIZOXxdrOuA0f4W6pheoZnSSbcOzgGiPfmJx+oNY407RElU7+KlgsP5RHjq/IT9CoyQ1HuMnRxee2bM4KhBI2aWWYR7GJFal6nJIFj3WzLc8OGcAf0i+428nK8UaG+XXVzVzlMTyXjQlo3WV5cMihx3+RNLjeZrY0LD4fB6Zi5qkpTZY6IjIzdU2HgZSd0drTXxCM1z5om5tM0gnwaM2YP3/mVauLMSASeoKKmkm6p/XeWDV1JRkeB1e/Xqoqe4N4cMw6g543Q2TEFV5sQkj2XTfEVNhTVMvKpz9JaxmntmDY/sN+zMY7yDqwOVhMfhdKM2rcYdmYs23OMeBU4Y401kFpf/TsNNUDcJ8ZCeXjUFFE1U9PDbWX6RvR3AyNE6bILbp0PTpsz5oPANRNupr6d+zuyR4E0jJ2f3XzbBidlYpWDBwqka2LoTcjdMQxPcb+DsD12nRjpr4Ol6fWfvn2pxZCI4O2DcS5WQ6ZEuSkQcla7vpCveM3f5xY9VXy2+VIOBC7ZMs788A1TZQdPfi3r8OryHluLCoe+Co2rZj5syUHJ/67DoSFDMD/mRwyLclIhE7aB5N1Z2v44+PnLwrDi3YV1NiHjzoBnjXAT7JgDRi5z8zHPt+XnOskrUBlGl2/ApA6kv5owYEDlgyEmmh6NsCwcD/0VR7AWYlhk0857Lgind27VSbeBVzIOHBYseb98fW/cdSz/ddOTqfdOsjmGVb0WtxdgFAz3QLeBwRG0jLbKVlbORGtANVHMXYyVlgy5237Xdt0fdPqq7Tfk8VCAjJ2VErJjchd1YwaDajg4h7Z83CpzsN3RutoZniA/qvqcNolXEjuGmZxaADImaf+K9e3dXvfziinZOf2rzk8SO5q0fRHS6zZ9idmYOELd+Wx4WO3lYKWOWpZqUD81qJhoqWNTZcTFsV2tDKtCvvRdNc7uyol9U9NIdL4nafkHOZlQygUC3Hjpl4IdtaHs18Z7Rb8dXhBuhdaPi5eYJp15zFTU8I/XBgzKPXiGKs9sJRHUXX5u8gpSGn598QVLy6D97kkfyitFoypedfd9jyHBrTTJO2W7a9uPuOfPQ6hM55p5OWLSrGl3fZcKkoVlXlw8G1eOXJdTJByf0NOrYnhp0m79kYOOhOSDIrxtO0C0csV4v3WXwFLVbmMxFjtmiFL1xqO2PW0si2aSLn+bxCWipRQ7/rTjq2FQPJYRu3j1IJ+nQlOjVD3nadsN+Ccu9sQJNTOTkzLDVk8KMSURVn0n7Z7tcnt4vsv/UDXkSulbHZZAoKva+bmymgbM1KAljO7uWFmZ4uHcHS6GyvqUrsXn3jFGHk3647vUnIJBUAwePzr08G21Nh1/QmL/Qhy8oqv/uIkocgerdf3SI6ONiUNciI6fvlI5ZPsoMdY0IGg+z0HAPjkjo5Gjdfp8bvJpN+KqlvYu2oJk8ZMll454jAu20QVtEINI09fRMDDW0UC+iyvZenmSilZ2FRodW8YfgVSx6LF4UXrl3BuhfDZq5k+A+rKer0R/9xo4YhK/9ze3IPNB/WfzFOTAc80+mpG3urly1cxY2Ioqc8tz710HuWnhV14hwpcdrB4/d9foHyyv+5uA4bLSMOSyGmqY+kdiJWmxubq6trVVXV8/LyxOJRCwW6+nTpxkZGePHjzc2Nsbj8VpaWqamphUVFWQy2dxctiuNnOas6/uPMUdsGG+JeW6TClgP967LNBw+YySoKP9CGC/Why+j9hn+jOh6enmIkexk6d2F21/wtcwDp04dYtD547nvTu661ei2aEYfbaXONHdj1rq1j1ynjuzriHbNIJC/iobqEpqK+reLcF+/frNk6Qr5AYK4u7sdPLBXfvANYrFEIJRoarb7rPeXIRULRRICEf1cLT8hEYtkPgbxRPJXb9JSsUCIuh3H4QgEglQqJRK+8SchlQhBQtFfeCKJSEBjlIj4sq2h8SQSHjwJh7qhkArFUhCJ7IngaRIE33r0FYlIgC7UkD8OIRII4HFS7Cx2XSFxErFAJPOIjiOSyN9O6AGvCF5Iit6BF4vEuNangdjAEVEWDQiEeQ4FbSCJBK53SM4SBEE/7omEEpALslMkCupjEUUi5QmkZOrXEZBEhPpbAeFAJoEXb02mhC8zkhPxVLyUL0LIZHCLVCgAVxAiFpsYix8EAjJDQX2sD0eQHtjdSA2CPALxCoWKCzFxRDKBhJcK+VI8BeQQ6v5FAO7HIiCQwEU0kEQEXg2HIxIoBKlAIPeGjccTSJQwPGKMHrSC5qSUKHN5IpWKUN+9ICqQcQSpSAwKFSRQIGwNgEjRtZ3gKdj7gXIEuYm9Hp4EMhorLCE4A5JIIoCrIGNl2d4qE2hGy+6VStHvJgS5RKHFJW2Ntg15/CDR4OFoycn8CreT0Vamgv+LBWLwFFlOklF3E1KQ+SSQ4a2BpRK0OFCJxiNAalplScKVLd4j4CgEBBQiiYIHl0QCIDjyMpKC+iiQFQKOQpMV+gAE6YP+F0WKpRS7Dt4QB94MTyQqpBHNWCB2qECjlQ971VZxB4BsIhLlGYzKpBQUFLF9XVMUeDJZFjVWNRAypb3NAZwVS/Ag1a1nFYqJoBBYij0ezS0QGDxddl4s4mMrC0EdQasE+NWhtkrRMsY8h4NXxIFLaIliV+TIwstdlAH9IBaDt8Mql1TER3dKx4HHAakHWUvEo4Gl4AT2Qmguolkj+80XSIBQgfwC0RFAePQNvsoPCtBPIK/ADzyBLL8LyKwYSysW5qs8A+TvLpUUnr7AHDXcBdRE7PxXxKAiyfMJEzmQYJBx3xQryDgxqOIENGlA1tsS3zEx6EkJpobAaTSzwJu2kwqAQrGCeICY4YEWVSh4kNdt6kpGq9SguajgBw6kBehhcE4etH0pyBUdJlYK2QcSh0NLARyA28Xo9Iv2yQOgGl4MXgnc1pYYCeo6HjyrXeQgQW23S6WNT56Vurna6espWI9QyQER4LFtNBSDA+of/Lbshc20zePdqW0S2gponkBK5QVDxoGHg9JgJR4Ysoyz6fFsZ5BdOJC9stYHST8z/1R5n6WLg1VBubepCrQgwF2ylxdm3NmxIsPiyJxBesrYwBCVUtC6obUT5C7QZVgw9MXEeHlla812cWnSjfvvCMNmjDRq7xSlrTajVQ+kGEf4xo2UTP5xhOrXkxakTjw6PUCLDlRmq4yhulaCqWL0ea2hQb621URUBWIqWRYAJKYk8erx24wxiybb6nQywsX0A9Z0yrIN5L1cz8tlVVSbvfPS66DBI7pbaQF9JOTLm/LOGu7v5MxXAUYLAa0V6HW0VyAFzY88vIx2ShKkRyQBN3yVAAAqxOjXdPS3opZvzQo0j+TFjEks1jh0bDVaX66dWgM5IcF1kG40OyXtaiQIBaKUFaKCWmuVcDRnQAZi1fOrUlWQMdAVAglsSw6qKLH3BfodnMPUIHpW3j9SKNk2MIWBZTz2WKEIqC3Q2KMCItcz2Om2trJNSBS1AdqdAzmD5hT6PLSsWmsH+ooy5YWFA8WEJ1O+ZgAGlrFfi0kIdBII39oZ7JCxbbQJG9bXAiluFTY56P1t3Qj0uDU8GhwcAdVOAM0BKm7yyNHSQL52PEA3RoqI6nP3bLppM2HSAE9jIPGKjVGbuMgyqP3D0TcFTf7XqoOBPQ7kDR6UHJY2rJn+2tZhyIpVITqsXNBn4jCJbwvb2nQqpAU8F8gY1gARW/NZsQRQsFcArwY6LWh5gcxFy/GrzIFS+Gb1GZoEIBloPrcKw9c+vKJIgsug/cP6YyBEW2LQtZCt6ZbXF/B0EIkUVJJvO/loLCBOWbr4AlHbu6Bpl78MWruBmKI1BO2IfSNjQA7RQQeata2Jx2IAUgCyvr1152uxoq9CkIJqoFivACBauV5qPcZ0C3oHULytKhSA5qNYSvqqiBT0GJY2rH5+bT4ArVKBph99daA42hr0r6DyjLZD6Ku3JQaNHNRe7E5Qk7FXQP2yt088isLt6ENAl0+uiNr1iOS6Au3XIyJ5ZUDzRq6lvvYFZYUIwrUT+/8oEomExWKVlpY2Nsr2oe8cKysrFRUVBoPxswYskK0nTpzgcrl8Pj8vL6+6utrLy0tdXR0Uoaura0REBJPJpFAoHQxYDQkHFpwVzlw50c1ARSaZbTQ9WdH3ifejXf1VBezC5yeWnXvL54toykojFu4Nc9KkEpsfLOz73nx87bMYgyG/znSuHHScO9T8zrMMuxEz5vSx5t/bveJmuhCMZ1j6not+ndHTEfuE2ApmwKJv2kZ9+NJ08coobTA6E1dcWXqEZ0crbraRGbC4dbkPTu44k1hHlnINei9dObqbgarw3cldl4u5+tlF70UcPJUSOX37MH9jWWLehd1f713TZsDC8xsTbxw5cimZRZayvcYemRhmri/7BACB/GH+AQYsyE8hN2D922lnwHos+/XX0RNpb8D6LwE1YP17UTRgQf4xCHPu7ivrMivYvIPdD/IXIq7LuPmF6e/lbdxhZkpniHjNNZnv9p0r7LvwlwDj9tvzf5+WBNSAtfnpAo+2fUIwUANWRcSq5aGdrnGRSnj1BZlPrseRuw/s382sw15dnSKo/rJny0l8j2H9uxgQRbx316+0uAwdHeX4Z9ccSEufb176Umfj0rHmHafy/gHE7LrSqsb3T28J3UcM8zP76a+wLW/3bt9WabNpQjdlClKR8iwuR3P01IEmsg0QIJC/H9WJ+xbHqS8aACQWV/Xl+ct0lVHTh5hCiYVA/sb8UQMWYfnypeBYKOBRacp4fCf9Bj6fz2azqVQqiFdLS0tDQ6OlpYXL5fr7+1tYWOjr65ubm5uamnI4HCKRqK7ergNA1NBoennt/IOkekZ9XlZ6Vo7UxElfNo2QVxB7Kd9oVB/r2ldXdsdwxq1av2jqmN5uGrePXhObuFjo4fOfXrpe7b/r+MYoDwt6c9qZY3dpvxw7NX+wkw7n/obt8V5LTq2Z9cvQSIu61xfSJAFu1koKn0Z5Ra8vviANmBPY9O4p3S7AWJXIy7h8ral7N+2i/GYtLy8nFXHxlSWjv5gv3Lr5twkDuwnub9uRoBvW06jhc+LduLKea3etmj0+wkv7yembAiMXS30CSEyF1YgQI3ZcXL6+VxdbHeXy2LVH3mot3Llt1oRB3rUXFu9KdOgZov8vWhIJ+W+Hy2omUajfGrBKSkqfv4iVHyCIgYF+34hw+cE3SKXoRvw0GpTC/yA8BDFBEMt/+58dgmjJUoB+v0EQnb/0zwBBvuco4p8M95ts/Ff/gWLSlj8c8s+hpbZZ39JUTxmoaPkZyF8On81XUlbS15bvmP9j2FUp9x/kug+O9LfS+RmH2zKkYgGfpOfuY6Ha/uO2WMAlaVvbWaHL4L9FLKh4eS5G7BnY299RNvvqdyEo6zlZ4orTPqSkZmblFKrY9h3S3/mbPdZ+Hgm7hatr693FROubz/J/AF7By/MPkpWMe/fvZfdH9DnF1M1WryYrISU1IzO7iWjYb3i0hebPZQQE8p9A2cTOtDjz1adP6ZlZDXi9qOGDLKHEQiB/b8AYViAQNDc3c7k/8jKnqalJoVB4PN7PzsAyNjbGVuhIGQzG5cuXk5KSVq5caW1tjc5gxOPBpby8vG+XEIJ2l1ldnJFeyKp8s+bwI57I2GdgyLBhY4IsVdEZWI+9H23p9njP/nzTqNmDPVVIOKmgOebgsSrLPiOiTF7+1vdJwI390dgq8JwLwROLtz1b7kPDIaLmvE/lNAdbff7Hw1uvp1flZ5gNu75ksIHK18TLZmAdfzHm3Z4dxIBpvwRTH0/e2bxglXP6gbul2AysynORE+Lm3TjZE1teLci7OHn07WG3zms92nWH5blgci9tOh7difnwsXLTsBH9zF4t7jADS3Bh2Mjq8ZcW9TFGbX78guNTRgtnPp/h8//ookD+h4EzsCAQCAQCgUAgEAgE8j/FH52B9bOL3vB4PJlMplAo4F90KTN2KAMcfjvwbgWvom/ZNTQ0dPiCS1euX72wzr76/ou4L01tu6WKRc28yqenV48eOmjgwIGDho3df+99o1Ak24lCg674lah1IywiuTnz7JKJw4ZMWvfZqu/Qnq6a35lxQqDSrPQMuTWNvLy3x0juIZYK5jkeh4FzNmn9Fk787kt4AAD/9ElEQVTW0NZEyhuxfY511OjYcmJ0CbqyElUqW7jcEWZNAffJ3plDQKIBv8y/XiTh8TvbBBkCgUAgEAgEAoFAIBAIBPL/42cNWG2QSCQzMzNXV1c6nf59u9U3kFVNzcysbGxDevbA1Ra1391Sr8+09SfOXUC5eOl2zNl50a7KP1iqXPH+2GNxz2WHL1y6cWhSgKGObEedTsARaWb2Go2MwpTYGzYh/gbtnXBJpdUNmMVKBg7nYyhfgtOKSFjd3FAvP+gIkUIfuOQYlmjA5TuPY2f5K27RDoFAIBAIBAKBQCAQCAQC+Wv4wwYsZWXlqKioxYsXGxnJd/f7AUmH+s49/IqhsDWpSKKqo22mJJtLBSDTbHQlgrp6IZ5Kp9OpSMv1PYeuxhf/YC4Th9HANbPyMFYF4cnChozPefUNrVsGdYSgoaVeVXjj2GWjHl767VwHGNoF0xLyCpnoxiMSfumrFx9VnC2wCVnlxWVNbHQPMCG3pbFeYKytTunEmmZoHaKcW1GNJ9NAMkiSz3v6DnpY+tPmPAjkH4JUwK5nsOU7Bv0LEbJaeOgzRNy62hbBv/xx/yTEAhaD0SLfKuYrYnYLV76tCAQCgUAgEAgEAoH8D/BTBiyhUNjc3Nz0Q3A4HJnc0YWWa/Ry09o3Z89fvivj3oNsMdkj1E2jzZseUa3bgF+Mqt8cuXjt9p27N25fYShbBrma/mCfFbqhQzfah+Pn7ty9c+fGnfuZtQ2E0pJqgbDTkZy6qZOtgNTo6++r396Bn1aPifNCcy7uOHX97t0r+08l0qduGW6BXWHlPbp8+tadO3dvXT/FMvUJdjdrs7YpoB7+60r79AvHT98Er3Vi/0XulI29ZfdDIP9FsDPvztx2q4zzr10e25BxctfBRNRrX+nTSWNOpPJEsvMQQP2Xq9s3HStskR/KYFe82r3rQRUXLluGQCAQCAQCgUAg/yv8/i6EEomEw+HweDzuD1FRUVFVVe1gwyKpGLu6mBG4zTwxDkAgU716DHXWRS1CBLqGsbmVnZEaWVnPxclIyuVIpAhV1SQwvJeZBhFB8HRNEzMrO30VLEkkZX0Lc0cbXSoOQWjarg42FBFXguDoGqbBvcO9bMzNrYxUSF8Tj6epm9jaOtrqUslKxnpm3r4eVjrKeByOoqxhaGZppKdOwiMaVt0dTElMJh9H0fYbPLanrRIOwVNVNFx69LKn8FskYrq2TVhkuLEqXp4YazsDNZq6rp6lub46lUSkG9raGYlYTBEOp+oYPa6PAw1uUAT5s/xtdyEUVH+5lyENDXTWaL/v+F9L3tVZ1wShA7tbkJpyrsQ0BQ73NVKozv/jsKs+v8vguXX311JwCViTdPZkJqFXiLs6zCgIBAKBQCAQCATyz+Sv34UQxCgSicC/8uPvQCAQwPAbj//DaxIhEMjfdhdCVsqlidfEC4Nrdp3+KJWq+g+ePDbaS40I9II49/nBVScTsFBOk/YuDdVgx1y8XGMaMjzYlk5AECH75Y3bdUb+/QMtKUjBqV9WPAU6xDjgt3mj3Y3UFN6TnXho4fbb7ypFVv1Hz5rsz5g4t2DFVp2dm2PANfdBv07t100dtXiLihPuHtp3vRT8dB57ZHkfkFno3W2IWuKvHD/74D02USl8y5Wx8v1Qi+6PX3OVyxcBpRc8atrIPl1UiEjqpYm3pdEa6RcTi0CI0DXnRpUfHXciHkG6jj0wOVRbCZ2t2ZT1YP+xC5lV4KfrnMNL/TTQyNoQ1uWciE/RKEx48qkGiVp/ephNfcrlXSfuFtYjeLz7/MOLvdTkIfOvjl1xG/X55z549tQof/AuEj7rxbkNJ18Ug5Mu43Yu622Ew4nyY898YtFL7r5I4QtGbzzfR7f4+o6D9zPKBAjSs19YcUrT2GULbdWxGBFJ9Zcne7dtjS0mGhkEz9gWWXT0sceseZ5GaDbxv1xYcg0/7RfjK3GNEZZFe88li8TKAVHTx430UMZuZtUm75296wv4ZTdk97L+Bp0tkIZAIBAIBAKBQCCQfwN//S6EYFBNIpGw/QZ/BIFAgNYrCOS/kPSzc1O9Dh85smFer+w3d9PKGiUIwv98dOVF4aI9xwCLgpLXDTucT6LoEJrzPmazuGJwk5DHzKr5SNVUIyMFJyOnX/ObB0KuDWXumrnnXRNXwRxO9xq/fVFvkkHw+Ckj/DVRE/rDuafJ248d2zqnb8mNm+8qGkB0nIbkg/tfus/dCiJZoLn3l6gTJbK7ZUglZclXn+dTZu9E0zPP++Rv215xwPnSJ2MWve6xaDc4uW1BSPbl028L60Bs7PLU+EfPHEftO7ZtvGnNpanhUZnOO4/tXuibcW7rvUKRRMpvKj5z8IZBryUHwJ2zaavGD3tZLnuSHKmQW/300jNS1KY9R/dFW7IrPh4+8NJh6OqDx44dnE5cPX1SUjUIxXq1ddjkhFDwLsf2LtdOPHn6VZFAjCQdjL6Sbb1yH3jDsS27xq99BjS1lMeouX7guc70dYcOHQrRZzw/eSSeErB+7xHwNhX7jrd7WQSv69BzwlB/PY+odft/7aZjQqClpRVWyVZdZsadaFA31ERayl4enntXbc3+w/u3/Mp8ffDu2yIBej3r4NgN4lFrQIoWW9wa2/dANvSiBYFAIBAIBAKBQP4hQJMTBAL5IbiwHZN91dXUrO3dLSmSz4VNAgmS8+mhXvRAdy0SIhVZuPXic/JKGqlWXUwb6tNLmRwpgrAbU9jFOrZGmg3PrpxlR+ye5a2qqmrXZ1x/nYwLMWUKZhMciaZMp+DwZBqNKttQ1G3+/AEmqqpmrgE+RvUpmU0isaT4wWW2TVSfrmYgEu/pe8K5F+7Fo1NHW5Ey6xgNRF2aElVZRdV3ftzVRcF0BCnPfScO6zPYVotGFCtrGdNUyMV1PDHqDZ1sqhfq4aSrauoX2g0ncp89roeRqoGjr6vSh4pKiVTakP24Qc0zxN9NGzzPf87yoObnrz7xZI9qQ+oZFeyko62mQpaWpr4SWQX08HDQUlVV7zZnpkfd66QMfkPKiziL2QuHgXdR1XOZsOPE3F4W5Lp7l2MoQ2ZPBA9XNQtfssj39eazeajFD5H2jOjroKumqiJsLE2sF0ZE+Znoqauq+o5bE9FhYh6eSKZSSHgiRVmFRqPQrU2d8zIKGQIEEaU+uYz4dvNUAjfgHGfMHGCpoa5jbte7u11qQhqDJaq5fSSWPmhSpD1IkfvYdYNxN04/apBHCoFAIBAIBAKBQCB/b6ABCwKB/BAnQ/2vjpbkthTnQbv7qxTeObF1+col607FiTCzkJaFmyWz/k1mo0giyLh7vda6h7EG+8vHz0I3SsXL2BcomQITweea2h8uSTY01cGegkMfhgVkfPqQwlNlfMKieBFbQXaXZNcqTDHF4Q09Ag2yL63csO/eo+cvYmNLWehpY/8pv7qQEt+8PLF85KLtp1Lz67DQCELEU2x1ldBfqsZmeJy5qSp2GsHhpAj6v+qMzCoOkvlB/rx6xJld2NBxTba5prYKBShQqVhUkVNSz+amvsNCv3xVL7JjlTfV52d8ohnZ6Mp1LA4FQWpLv+C7GcleEEE03PxcRXfT0dWEiIOeFpkA8lnKZdeRScbGmhqyO5WMrK2xH51DpFg7OxKq8muauC3xN+5p9unurIKet3fxMKRi6ywpJvZ6DeQmnqgh+U2yyB6Xhb3Vi9hikI2fymvQwBAIBAKBQCAQCATytwcasCAQyB+F8/nyut1Ps4WaPhMXbN0xpw+JgGkSNfNebqIPiaktjJRX8RUugS4yv0sIt7m+FaLdL7ODrfDfePv6HaQSPrNJHkV9vUbXuUNdteSXUHDqJt7TN60dG2DCZ5a/PLpk6/5HlTxhyZuL66+9rayp0++xesvquT4O+vLgv4+Ex21plD+tXmzoPzjcni6/1CliHru5QR68gWLRrW+gFepynYRapDqCIxAU3h6HM1fFbGltSCUSKTYnSwYOL8vc74HXt+liQmLlluU8uxRv2bevvTzT25BwuQIB6oYLO+Aw5Mmsr6d5zpnVzUB+AQKBQCAQCAQCgUD+3kADFgQC+aNUJt8pjBw+cdiwCDczjYrMOIkEnYGFIDSnAF/Wp+S7d+8lt4R0tVMGZ3R0CXgVu/ChwzD62UmyaprFf9Dxkqq+EdHAxm+ALI5h4bqVLxo4HUxDeHVT197R4OqoBdtWaL+5UNjEyk7I9wyIBk8e0M+XyqpgNrZ3ZPU9cIiylr6WmWuf1uf5aFVmNHG/pytxOLySpp6ujXffgVjooUOc1aryW3jK6pr4xpK8xvbvqmVgK06uaF2315Kdko13NdGWH2LgaMo6YqS6urlFlqecqoJC7Mf3wKvou5myM5IeJWVY9elpK9+JozA3s5aPzV8TNpQzbNT06RRNQyMcTce1H5bMYcP6mtS9rGZCJ+4QCAQCgUAgEAjknwE0YEEgkD+Khra15H1CCrqqrjjmt/MlQnFyZT16gWLfNUKSevrYU2FUH2t0WzyCw4glgz4dGn8+BxxwMp8euEFwcuy4heDvQfQatUQQc+ZpVhM4YMTu3XLPytFOYUaUVJwds2/Foed1qKNyIpKbnErubqpHVTcif0p4Xy8SI0JWQuyjNzmZVQ1sye8bz3DG/gP1S24/f4c5Pq9/enzfM2Mry+9aeggkh4AQwofrcekVQgSR1D65dPqtoakJ2Tpksk/2rt2PMGddTc83/rb6QipPp++QwMrrR66W8cC5hL2bn9rPHGrVPmolLWMXuuDhk8/NXAmCZF1ae691+tR3wNPsXWzyXr6Is+sWYtG6kyzn465Dj+vFEn5j5cu8MhdvZ3UqyXXGDs8Xuw+/QfdWbIk/ufaaiZd7x/laEAgEAoFAIBAIBPL3BBqwIBDId8HhSVQKES+zN+HwZAqZhB5pRe88aHzlt96BgYFjEqdvnBumTquuxgw1BKseQ1TIFNLQYBeZciFQ3eY+3eN/YgoI22fay6jVEwP1lTvYr1wGL9d7uGrehqNFLCKVRibI7Vt4EoVKxh6ubhI6c3yXG1P7g0j6rabteDTXnqQQB45gFzzUquXWoFBwPbD/eu6cE1NN8TSfyfOH1z4YExYS2HPw8zKXCeHe3DqmRCIlkOnUVq9eeBKNTpalFEcgUegk1JhE13OcPKVn0uGxaHwD19ttvhVhRWyXZpAV5LZ04tStus2c5PJw0y89AwNDhm11WXsu2JSII2hFrbt1wGp/FJaoS2S/qf2cqGRqyG8P+6g+HtkLnFtMX3Zr+yAjkBQ8EeSZfGUhjqIdNW2afd75ob2DAwOnUiZNs6eQ5UXQiknX6MDa5xP6hJ7MkIA7VK0cXKjKfqEBel9XJwZN8U4Z1iskbMQCxGNahIcxeAEizW/B2Tlly4aBBEUuYa67v8AD9eKFVL3eOfZwDIMr28kQAoFAIBAIBAKBQP6O4DhsdNjJYTHUNPWJxNav9xAI5N9IQ3UJTUUd8/Ldjtev3yxZukJ+gCDu7m4HD+yVH3yDWCwRCCWampryY8j/DPy8u5O3pv2yYn4fc3QHQk7Wg9krUkcenB2sr9JRpCAQCAQCgUAgEAjk74FEImGxWKWlpY2NCpt0fYOVlZWKigqDwYAzsCAQCOSfilQsyIq7svN6ivuQyCAjGjRXQSAQCAQCgUAgkP9WoAELAoFA/qngcAQdc5fQqFHjA53pJLk+p5h2XbBmpJsmHdqzIBAIBAKBQCAQyH8Nv7+EkMFg5Ofn02g0Qmc7wreBw+G0tLS0tdvtpwWBQH4GuIQQAoFAIBAIBAKBQCD/U/z1SwhFIhGPxyORSNQfAp7KZDLl90AgEAgEAoFAIBAIBAKBQCB/Eb9vwCKRSHp6emZmZuYYRkZGIpGopqZGW1tbdkaGiorKt/NHIBAIBAKBQCAQCAQCgUAgkP8nf9gHFpfLTUhIuHz5cn19vfzUD+E1FDy/fVLGmXMXcppazxfGnXuey5cf/aUw8m5cfZ7VLJYfIi3pt6+fOZlYL5UfI9zSVxfPfahpO26HoPLztUuJVSKJ/BgCgUAgEAgEAoFAIBAIBPIf5Q8bsCQSCZPJrKurEwqFUmnnNqA2BJzKG2eOZ7HVLG1QTJQqruw+kFYlAJcIKnpWBqo/8qr1pxFWJZ07FFsolB/Wph09e3z/gQ2xJfLUcrKf7TuSyqJ0nnh+WfLZk68roAELAoFAIBAIBAKBQCAQCOTvwc8asJhM5ocPH969ewf+LSoqqq+vT01NBYfJycn5+flcLlcerj288uTicrOwyOjgQJQeEROdKcUv3+ZwEISkY9/NSZ8oD/iXouUU7Ca4lZgjO+JUllQFTFszsOnS63zZmZqCxAYnV3tVuOARAoFAIBAIBAKBQCAQCOQfwM8asOrq6m7evHn58mXw78ePH4uLi+/fv3/lypVr167Fx8c3Nzd3OhuLX5mfh9CoFKLMVoSnaUcv3jxjgBMdQRjP14YsftCCnWcmHx8QHuzn59cretjrCuwU0vxoacjuSxdH+/nNPfygLvVK7yV3r+7094sYe+ZNkQhpebo6ops/uMPPb9rW5DKW7B45eE3/YG9ObgEDPeBnf0mz1jd2d/Fj5hRg4SqTYxiuAX46qMcuVvzBtdFYNAEL7qLbMbZS/GgJdnrs6X/ROkcIBAKBQCAQCAQCgUAgEMjP8bMGLKlUym9FJBJJJBKhUCg7BD/AoTxce5S6BJp+ObNoxb6kjKKysrLyimYJkUQiog+VioU8gViKSBkpd347UPDLztvxCYmX1g+4t2ldUjEbnBcL+fduVix5lrhneqQOVcR/u/uq7pnEh2fHddN4uXnOPv01r98mJL5+uMa+9vS1Nw2cNo9XAJymha1q0pOEGgQRN5dkGnraGusF9PZOevalEUEY1QVcx+CuBnhEnB9342SW+tpbLxITE4+7nJg67GiJQGaGe3zoQ8iTxMSHpwenH9//IL0aJBQCgUAgEAgEAoFAIBAIBPIf4WcNWObm5uvXr9++fTv4Nzo62t3dffHixeBwy5Yto0aN0tfX73QLQrqm56x9G8N1OK/Orx8yaMCgwcuOP3ieU6ew3lDU/PZlim5QZG8rdTwO0bTp5WtM+JJRwsUMYqZDhzkpY8FQAub2t0H/K+AQDQetG9gFYRc+v/Uou4GZ39IkECsasBDEOmCEYVpeCZ9XkZOAwxnq0wnaLi5mKV+Kmezy7HQdU3tdkkTY8uHNe7deve0N6OAOu9GHQtSfxWdi07B0QtfNC1NFEA37kCHd8DFv8vnQJRYEAoFAIBAIBAKBQCAQyH+InzVgEQgEJSUlZWVlOp1OoVCIRCL4Ac4AqFQqHv+9eAh6jt0mLFmyZPnqzZu3rFkeVnV/z83YTKZIfhkR8CpbalPjLq5ftRSEWrZ606NPRS1cvhizF5lpqGKBZGhqyoxZVC0D7ZJ7+9csXbn+YjZfhU4hdPJwPb9Iu/fJaRXVZTr2BhYaKnjEwL+fe1rsh8z8PG1XC2MySSphVZZkxD84uho8GDx62YE3XHEjh4febWppqSqLVMnQhlbLZ0p+z109BAKBQCAQCAQCgUAgEAjkX8TPGrDaIJFIRkZGDg4ONBqt01lXnaNi1qNnaHhExICeXryS3JZ2bqXUnIMHjJ80GWXK9OVbVo3p5aD0g+0Jaz4fvZav1WPElNmrNs4b5udipkSSX1GAbNWlS23sp/T8FlWSMZ2KRqdl7aFVnpGVruFpbkomYS+urOMTOQJ7MHj0lDXr9o1w00bPf4XfUC8Utu5nCIFAIBAIBAKBQCAQCAQC+feD47DRRXMcFkNNU59IJMvOKtLc3FxbW2tqakqhUMChVCoVi8USiYREIikasHJzc8lksrm5ufwYI35/+EPNTatGuqN3AqTCzIdnnxWbj5wcSni5ou9j70fbusfv2/BZd9CsYd3UwMP5jOtHLnC79BnWQ/vZwr7JvR6s66WB3phzIXhi7YHX85zxOE76zamXmpcvHmGvRkWEjQ/3rttR53NxxWADlfaJF6ds6zG/LOyXbr16D/Y1JSIIrznn+qZlj8u6DV7yS1QXA5yAdXX7WIbv1smh1iSQNEnd1fUL1Ycf6cY4N3xFy7r78zyp4KaGh8tWPDWfuGUCOPppax0E8gdpqC6hqah/axF+/frNkqUr5AcI4u7udvDAXvnBN4B6KRBKNDU15cd/R24gyBv5z38TSxFEX/4T8uc5hiAZ8p//biIRJEz2i4EgD2W//joCEMRU/hMCgUAgEAgEAoH8W5FIJCwWq7S0tLGxUX6qM6ysrFRUVBgMxk/NwAKRikQiIQb4IZVKwUi77YwMEOzb4XeXPpPqn527GZ9bi1FdWZ5Slm4c6K7dZmsiafaIjmp+efNSUm5VTW1eVmxumdDDwVRu8OoMupaBVtXdS3El1TU1uWmJse/fs8oqGoSijmv8CG4+4eykrGwNDTUidoJI0hFLKnI1CDa66uAMgUwPihiVevPa65QikLbsS9se1/X3sKNh9z5dtOxqXm1tzpuYpxWa/XpbkaH1CgL5CwCKgvfv/YOLf/8SBN9k7L/tr23BOVqWQID+2j/o3RACgUAgEAgEAvmnQFi+fCn4j1DAo9KU8fhOVu6JRCIGg9HS0tL0Q+h0uoaGhmyWVhsULYdurpppT649ef0O8Ckty2/0plBL1Gm6hNtYRzDr3sWQrmkR4ER8+/jhm7eJWaX8PlNmuhuCSCSc+lqyVXdHPczWJWRWtKh2DbJWxeEQFZMgB42PLx/FJyTl1uN6R0caSyjmng46VFIHIxMJwZN17YN93GRzs/B4PJGspKrn4OdkTifjEQSnamBhS2p49fgRSF1GY9DS7f30wIP5LXW6vZYENZ4+G5PWoDZk5gR/c80/vNISAvkjcFnNJAr1WxNwSUnp8xex8gMEMTDQ7xsRLj/4BnR2pERKo2FG2L8CCach9UNSIVfZQIOOb0tbS8nz10mNFGNDVZll+A+RjiDF8p9/FVzW21yJqe73EhOMICryn39LhHVZ7zJ5ukZyO/vfAk5t0rt3qV8ym2mmrelKRpBa8B+pUJTxrvxpXG1aWmNaGmLUhY5q8/8nAt7HfKGuBhGP7/Q7gT2CYNt3oNYsSUpZalZBg5qWFrGd78Omyqt3WQbOKt9JjbAsqVpopErvJH5zVnnL2wy+jqES2ij8reAzviTWNpNVNJS/1QzfIOXWZNZUMWmqGgRCY8XzF2I9O5ripGQBsy7lCxOvTFei/H5kfwZxfe77+PepPHUrXfp/cYMpaa7IK6rkqKirYdspd0TCZ9U01OMoKuQfuEH4Hbil794lpX7JbaaaGan9+WggP41UxK+vLReR1TFvE/9OBOUfnr75nJunQFFpuZKeRYcVBT9E3FCQWdIkVVNT7swhrBxmcWYdSUP1b6flvk9T9ot3zfrmmiSQTdXpz99+KCgqFool9XXfrX0QCAQC+YcCxrACgUAkEhEIBDCS/R6qqqpEIpHH4/3+EkKxWAzCgXjlx9+BRCKBGMFT5ccQCOSn+XsuIRSz62IvrDnx3nT2+rndDGS2acb7vZsX5OpuWTTD3/xPWMouI8gr+c+/BuHno69GNrhkLvveOsE1CGIg//m3RFiTnlio7ONnTpWf+I/Dy713+uA7vq+rqYVvuJ+ZrJQPIMgXBGm5MjXtnZmanR4JDCpaPtQnU4mLl3Z108WC/EkkBY9TJn3UuLPATI3a6aAkGkHkRtsmRHTkzppj8arTl87W01TMsMby8w9w4WOMOvgwlMHMejl+FGd+Ul//TtwlBhXd+zDznv7B/QEWf5nl9y+i4cv6WTlaE6MmhVB+f9gp5VR9qW+mGVhZk0ifHvYcbXwqs4uZ/BpKc37i+gPsiBlBwbYyD5B/MfyK62vPvqm/X+2058wc37/ArPk3RcIoyylvoVvZmdG+NTlLJTVp926+40QMH2GuuAPNH6E5/8HWA4kW3q46lj4RfuZ/wI4B+bM0pt6/mIwbNCYS/Xj6b6Xp3rw++0njZ/p/bb+IFJp7995GXzfg/l24yad2v8V1mzAiSP176W/M3LXxssmMxYOtlP8l5ut/BY0Zjz+SAsNs6dzi2xtWx2r37WWnbGFhiUioVnbmndQ+CAQCgfxjkS0hlB/8Hj+1hLBt/8EfQ6FQoPUKAvlvgqCkE/TL5O4t77ceecHATNjcgnfnXrdEjxrZVW7X+I8jLv5cU/JPXiZI0nMO/BtZrwCimsJyso5LRFR0q/VKTvqZZ9tYGpOmOEyZaD9xov2sTa5+LTk7d1b9aLX67yOpLWgs4gj/f0v5NI1Hf8d6BeBVFMUXffcbjKoGjfBfMBjC0Q26mNrbkDpORP430Zj7Nk5AGdo/vOTu3RSG/OR/I3h1Ewdnp86sVyhSdkNpddXP9sA6hVtTWELS7o5WP2i9+jdRk5dUTdbX+Hdbr+SoOPeIViAy/A9Zr34OduWnIq5QLD/6Z6Dp1CfMFjWFC+qzMqrNfCOiIiKcHeydnaD1CgKBQP7XgdNwIRDIdyGrdpm8tG9L3LYbGVJEUPv8eoy024Axrjp4nLQ6/f7MYBk7UgWyrnHD41VzDz0vxawRkrL312ftOJXfwMMuKVBdOlbvnLb2Oe3ur+9mccGd1bdfu238MjnwnPbU9MImNKp7K7AA2jH74tittg3xp3Nvvayx80aXht5sRhDWtX7PZp3lcjc98Q/LrwBBGqsXuV3TAwFsbyyL7XQY2fJsbVSPHliq5x/8Us2Rn1ak7vEc9PKIvTGPj48YdugDFxEwY44eOv00V/YmrPwb6+atTm/ADpCc/T1D0OCjV8cVNKAplUry4k4s2bxq0sjg4DmXsh8sGzLyYpUsLNL8dHXE4PM58iMM5rsjMxfHgMiY744OXHnn070laGzBow48zeF0Nt54u0uW+uBND/P4aABx0dvLhw4cOjRhQh9wNrT3nHtfF2lmHu+FhQXvksHuLDZm3vXJWIjgmSeL2QJEKsp7cXbflWdxV1b1D9/9RdGsVFu2awFj1GwHR2356g2ShsrEyWELV+qpg4yP/Wi9O//M6HPavo+OfOQiCOOo01VdtCBur7nXJMDCA6riMwLRYkX/trwRgsSnX0z7bXFJ2e54a6PUT+BpPPb5X5/ZYAHM9tTJb/t90l9Ymr1KkYL7S87NWGOtPUtbe56Z5cc8BCl/vXfIvMRaxr0o0+0XMhFm1uMBwfO10QArfU+jZaipr0xy1NQmAImt/3Tm3hDz80Ho36sMhXeXI6x4uv5Wf/Tq7fvlXw4HfEwEQleYMNr/2QeZIPEKr864vveWACsYQfWnN/MCZbG9/CLLfXb28SEv7py9E2J9ZXi3hxtmPb70nIPljoRT93njsqQXuW151UpaXD+XC0HmlyeMyC+SPaXh/QrHuMQm7DdScrH7xSU3mhFxzdt9j89dYbLaF3Pe1WsR9ueDbG/PP1zTViGk4vq4XVexhJ3f+UQsRk17vMKnz84ei1/hfTHE/PbFdKQxI35hhCzx19Y//j2TDK/wYwFNx8Y2oP8QbtyrFHRadyfk3+jft3dwcK9Z88+c3bH/8usivgSpebhy6qFEIDEo2Rd6hy2NkxlEWz7tHDmoJ5DMvgO3varETgGBPtV32Y29K4KDx224undk5LLrDRKZXbL23oJpy6/mijoWWtZ2mXgHL3lW2IBljSg/9txE+cndmbLbqxLnTj6U8OZQaChal2dsOVXCRE8Dyl9skwUNnn2+gi8CMpDz9PShYw/r0BQzbi3E6n5w8Lo7XzgihP/5yLiVl548PD1m541qprBVkwCWvyxjfCtPIm7TRfAuGLsTmiRSaUNB3K69l3Lirk6ODj/0GVSQdsTtkAfe8qQI07hobT105NihsWNBtgb3ilj8sEQWEpB2JBQL+11Nwsi6Ks+HWadLOdizWor2n7pyfO+ovuHBvVc8as0DlMzjvX858nzvXNkN2z5zha93YopoyZmCVg3fUvBq1STsenDwcbnAc98d+/XYnatLevYcMHrKu2qgAj9sHz4AzbWoIXvfturFjuTsC0GDzN13PeHSnP5HEkWgmDg1Z7ZuPvgsF20wgJJOubBx7cFCTNCyTkZgSRmy7frHFsxjnoBdfG774lsXt00YDDJr/7Lw1UmtRlXGyy29wg4VyI8AzU9W9pmy69nzoweuPsc0fP3TBbIWYtHRrFpMMMWC99cP7T15effMMb2C5z+oFLw/vWrryZirS2dFgmAHU8Ts+gsbxoGfc86n8TF3rIKKTxtmD0UjCQ4+2Ykm+Tma3q6N7NPaWN1pbawkFZ9vT8dOBgfvTPtqlCq9OGoIWuSRQ3a/aZexgqrUTdsPZpe8PjCp79qnaO2qSTw8GUtdz7BlCXJFUnrhlw0x9w8GB4cv2Hb//YM1w4+8+HSkD5YT404+ys64OQWtu70jlz8uld2gADf5xNx+qAgG9/9lXCL28Pwro3sf+SwXkonbP1e1yCoqEJPXu1cNQs8GR6x6rCBjuUfCZBI7/WpiMaoG04+jTWdD+rq1u+6W1d/4re/AjU8+Pz9z6OgDWbFwi25Pw24IXn+3AVQ/FFHe8yMTomVngy/nYueQsstjhx96L9cxEAgEAvkvABqwIBDID8BT3McdHqt05dc9Lz6/eVylNizaS5NO4BVcWrL0uvf2q7GxsUcnJf8asPWLEHRQJUIOm9dq9ZCI+CwuTywfYcoRp2YZeL/2uD+qtnb0p43KBw5nZzSKxDxB6Yn8ngeH1x52tlTDvV5zemGMz/va0bVJLld+vbP8MU+CSIte5yxPpRyO+wXcWPTcC9n85k4WZcidsP1jaLSlvd4+sTZoql/7S1LVlOCSqtEFr7rXnXh79E0Lmqg2pC3PN03borni2fPY2MeXZ2tmHL2e3ALiVkBceW/2gM2m6+7EPliv+fLq2Zw8Ftoxlgp4PJ5Q7k1cKuZzWBww6peKsvaF/vpw+D6QCVdmGpyZu+VFeTN4oJhREptHGLvhbuyeX+x9u5s3Xf1Sgj5FWvvu8QtWuKetLB4ZUhGXxRGAy1IhryVu129VI2Jjnx5b6vvm3r28Rnb7vKu9MTd4W9K4C+B551YWnJ25La4e5IxYyE84/wY/duXt57EPN/ctvLohoRKcFqUeiZh2Keo4CHx1Yc2DlVseFvDbvatU+GFP75kXgnfdj419sME+fsKiixUigk3ImFnDw4KGr739cK6LwmIzSXnLVbZ7D592fqqUuhq6KuNBIKlQ1LgmPnHw4NrEPlNcBScCX60b5F9WNbowtlvtwcT9Mc08KSIpyZs3MWftx9GgBLPO22zvE3u7guA8osvWLWYmc7rllrq6S8Vvz6Y+EOjGZI2srR2yKe1x8IrS5nZp/h5iYWOjUCyuf3vm+ifVMa8K99fWbjw7/enCnTXq3Wdf3eWnqx51t3jhEL1369a2BP62vqwWBIjut+PJ5VQhzibwxq+OKmR+U+r7azH2q5NHvSwcdXBZ1bLFee3sMNKW3EcfYkoctyaNePneJCn4/dVmETp6FAuZza2biADRYPF5fPBLwmvMPLGb5bo2+mnhqBuHGHNtX76sBSIj5raU73pqeD5z2KWXrl31W/LSBWx01Cxg5Vewy3VNvm5wIoN9Zod0ZdyIFzk9hjh+PrK3pg5ELhGym4Stki3mM/hsAYhZIuQKeXyFiWZSccG920u3qK1IGPUizTdahfXxo+yCoOB07IGXrifSR7385MJffv7XUw1i9H7B4wMVtgeHPimIHmycffY803P5wGeFo14mm/CWfX5WJLu3U6Rsxucyrr6TlbKya8RYYnzsm29LTVT4aOSys0HLr754dneEZ+7ha6/rhKhqkAjYLG6rpUbMa25mg7yUMnOOrdxb1XtVzLMXMec3Ce+uvphQhL6xiFcdd6S629nYU8uH9o2WJLyOq0QH8JLyrIe1ao7OOorSKa15PDdoumT1bVAD7u92u7jkYgpb0Jh2bvWxT/0O3gQnD4+LnR2yOxc8D+Qo6+GiG5oXHz2NuXrIpOD1q08FIKOln/dO2CPcdw+NYK3Z04mn0kASxKguEEikTQ8WRh+xRet+7MX19fdvxhQxyW5TT60b0Sti3Nn5g/S5L+ZErfM8jF4/uwR/9FhMjdzK34q4+vycgUm4JTdAiOO/vlwbtTuZr2kVOG/2CLugoUdvx0xzV1jxKq69Pidwz6dJF9HolmUdn7ztTZOs7r85HUeasv7u89h768Jyrm1Prsbq/qHec24MPAkCX5lTcv23rU+K209xlAre7+o772rvvaDu319v/XLMwotVaL5LuFkPTjUOOnv96aP1fRR9B4p5jPI7J6ymxsTe2d5L/dmU4B4JHrdiH56ZJI3bdSONK5TymjL3rTqsF7k/Bjz04Jirc0OuZKExCnmsS7vju517fPPsEW965qGle2oj1z969uLBqdVNN9ZdSy6VV51WxDVPF/X+tWnxtdjHV0PYr1fsSvC1t8bjcEIuq4FItjJWp2AT/VvKKliqzppKDTFrBs640PtIbOyjc4tanjx4kV0N1LSIX138rCKLaL3xTGzs4lB9TmwJqHzgtUU5l7bFuc0eZIXGIUOt15ot/ZQNN145NbanFe7zyaChWzSWgzK5s1qn8MTl5Ga+RCoRNzAy4r80Bc/b9TB2Z4SepLQ2IftdgUG/hTevLfW4MDX0l9mqAw7EnlpQfvXZJ65QwmXcOn1dM3T1Q5AVB0Zdmbs4vqH9S7ZHwmM1K9DCRPW0tOn9pmk7NJZfRRurS3s00l/ceIcafLkF17ZsfTrkBBr37VWC3yKPF2KRvDn6UnX5oUcvYs/P9Xh/53SmwhPJBq5LF0y3N+s+8/iDVWEazYWv9x1NC19y4Wls7MOtxlumj35TjuoxPvPNxi2iY7ExOxZF6uI4zKvLL+gff/H04bYpVjdXjzvYPOnqvRf3D4xhnd/6skDRGCTMvH9wZ53vkWtPQJL2jHO/c+VRDR+NrvnUjIP6aMnsDm1eveFcPlMAxCHr8dVjRbprr6Bisk53x6/TrlSJpdL618siZpfMQaX74fEhH07dSqxskYi5TJAVWs4rV83tZ6I1aOuDG8tCqAI+qH1AyYkrbi2acNRnO6icDzZpPxy28Gy5QNJYlHjkde3E3WiNjd3/y411u7JQ07vJ8NOXpnv93VaIQyAQCOTPAw1YEAjkx+Acxh8eqxOzdMFZq8BBbqaaeET44dpBcfisX7z18Hi83ahdU03unr1b2n581imixDvZqrNCZnmB+3CmgR7P9rl30STicDgda+cgFzIejwhy89ZsU1l7094Cj8Nbm15coX1kR0GpWMJl0sb7W9qri9Kelb/IEEmMRfkMIQ6PoH7DcDg8Xpr/qjDe0nTxME0KCaempzWyq3Lu29omxSlW3LpmfJ91g90QXlVKchaLgOQy6gVixYGdKO3W4Zyw1dMC1fHKVqPnDrfSU/v+iixx+cPLt9SHHproBF5Gv+uwEa41V54UY/GpBDj62huroZ7vdQL8vMmJH/OEiKj0zfN3uuPCHL4fpfrQAxOd8XiyrauXTkvd50qeovVPmHZrd1LXhcfHGoPnmfZcP8bh6dlrhdjsB5s+vcNdTWlEPMV1UKghK7O8XlT+7ORN5YlHptmAwHoec4d5frr3vLzVBodRd+foDaPRu0Z6qODxygHjZkdUnTr4pgXNTPQq7qvbfoyGiibUNvL9tCO6bjOj6KAEa+NLjxBMr/xqQCbhVI01J0SqJSVWN7ElLWUctYXdvbR4HxIq39WTXCRlFTVohOhz8AiegAjZrNh39YGjrCx1CHg8bfDawC5JqR/LfjT2a49U0sJRr6wtzawAIz168KKldxfoKYP3QRMNRAQnlbAFWs1luWUV4DXxnsszRvziSsJeFb1bzJbWNTeXlXP5YpzzlF/ubrdRQ0/LkYhaPr4jOw8zstYn4HW8Nt7RV7z6DcLqF0X5Sva9/FUoeJxORPCSQY0XY+qxGkIYOsFLn4TDk3Vs/dTycrOrWkApc7NeiiSOyoYdHdhRhhwK9tLAEynavoMNBS2FBVXtbLI/gp3//LogeF0PTzUckarrO8DER+YLv/nL0ZX0vmstbZRxeE23WXu1CxenfcEmfikPcQqxJZIIUqlEwOfgKjMam9gITtdv46fuYRbYvZ3TUptfJRR7ORhSCYhj7znqmUdf5Mln5bTC+fjiFTFwziRPVQKJ5tNrTP+uxt9/D0n55zepKl4TI2woJIKSukVEd9vCzymNHPQOJUrgsEAzUJg464DxpukxzwtFiLjoyweRuY2fMV3BgCUqef00ye+3mT00QA1QcR9+5tpsTyXch3tn9ftNiHDSAicdxh0cqX375nPMBoa4z/s1XIdEVNI0dHfULCuu4vERFputxOfXlBdxxCpBC84/nu6hIP5cdpXEhF2WUdaMGHXfd3LNEBsVoMdAAlCJBjLN45RJrFjlH2vZUrM+66+sH2nQ3q+78OOF0wUhk5b00QZJsRl0cJLF7WNXKoQyR4ggHtQu3IYw9cauJL8FR0YZgcBmvTaNtX90+koxailF7CL7hjsbUYl4muvAAF1mTmWDqOzJsRuqEw5PsQKB9b0X/uL+7tbTcpGieq69c+SG6egdQ11B3VfpPnFuRMXxQ29ls2Fsxoe5q9DJHao/QMNooK+DEl7dOagbDR+8ZBbIWLq+g5N2AaNOJJEwkm/l6fbrF+6iBB7qNGH/aJ2Ht54xsGeqDR3Rx4AIVHTp+1dpWt2mRFiTSQRlLau+vsY5n780cRUEQdSccOlE8fAdK3tp46l6fsGO+rretiYUHE7a3Fhc3yLSUVPBskWQmfZS39GQGXfucK7HmsvT7YC+MLXvaduUkFQiEEpFFZkVBmZh3SMNlIGkmNgESPPKGhCEX3jrWoLx6CnhOtjD5OAqcwuIfobaeBwve9+G54bjDywPBeKh7hfpW/UiKZ3DF0t4lXkV/oFBDtbaRKBFeJ8+3KN49gnz9jOnCPlNEvVBK4/3c1KWiIRSSX09UyqRCFnUBhYB/FeKdx6+ZjiJWd+hOrSj7smhVQps34XOQeQ3svARc4Z7KPGqMpKzigmSmqYGplgizH/5lBMyMcAaaFq8RsjSx0+mWWKRuAwfGmGrRSKAKh1pSW0oqW9nfcekCRVLHIjh/VuKW69ujsaguSW7Tf61GyExKQNLnzRw2UhbtGphRa8aPbaXPp5ENbazN+rRb2JveyUKgWLobWjMrWay0QByxIJmgR6zNiW3BgivRe85W+eF68kWYxpO2jkSLRn3/qMjuI+vvmeJeM3vk7MD+oTZ6KNi4jphv5v4yYfc5ork18nu0xaF64CTdJuQ7cfnBxmqtsm/rFYBFGo3O+HovvI+K3/xVgWNl//oGRG15y+854oFHOXG5uLiKrZIineZevPCfAdsMSaq/DuKMwQCgUD+wSj2kSAQCKRTTMPnRjiam/p3dVZB3U+wamtxJpamrT5DjLv0wOVl5WPjqR/DLXgijjAHIz35cRtEN6rM70dzfn2ShPxgX+Lcuejf3nsiwVtePRiIOdLqs3JXzn8zcn9pfiGb0XFEIKpN5wk/1OxflTwP3Lgg+XRsQwFbKMCWR8mhG7t6Sz5c3rd926ajj9Nqm9C5Hu2py/0otndxUJId6Zh4kX7gPZtXlJsvomZc37ljO8qJ13W1mQ1N2BQYojJVmSKfP6Hi3as3/lNCdWPJi2cZzqN6mvygJ22jo/n9q+ymeqmZnWWr3cTQyhtfkJODTvlCVMDTSO2Gx5yywhwhOf3Obixt28++KGdmNjS2mw3HqM2R+lobyo9ULJzsiG+zv10eIkdZnQ4GEfKDTvGlYeNCSWUxg4VUnluDFcTc90de171lCvgiqbqLkVt6/tKZr7edKU7L47C+naTDbyl/yH5+MnUhVvS/bSsqJEgYnS597Byihm+kqxfr7pJfz82ec2nR4pcfa+RXZFDVPUb01co7fH7G9Itz595cu0nRfRdJzc0pskvZxeWvNy9K3L7kQ3yZ/AIGOgujLk3VxIgqd79iqekp+9E5kpIcZm1x4dnVSduXgL+s14USUbUAE1qqjrbMDkg2cDfxLi17nyuRtBS/fa7apY/6N75vVK1McZhzSaKSupImmcfifc+XV0dEzaySFmVjUxxRfjtdXRcT5sKaOBE39dwnLGFJR68JSRJ+E2a8MFFTxowseIqKWb8wwsdj8Wvmg6xIPnhDtmanc6SSsg8xKellz6+c2AlE7UYGmc/5nJjV7g4hs7K02cnIEAywwRFRSVlfTev7MyKEtaWNnLyMa8cOoFVr597b8TnVHJ4QM8HgcToa8vpp0HNGKO9BTH5T44cUhrmDmw5dcfoaNz8z18zeun2OMhsaiUYmhq1Tm0wdu0kKC0ow652Gjiqhg3yreAwf3w+5uHT55q0gHVc+Nyrafw1Dl8x2rzq1eOWGbeDig1Q2Oo1SAdPgVfOD844vWLMJvf44q1FRFQGY9XVEM1tD+bsgJvbdJLkZJd9Zq8lurEfM7C1aHcMbWfvg87JzW9DfqipUYoe6X5qfI6J8ub0LPBdwLraandnQ0E5u0Lrv/bXuWznbEeLldV9FCwhBJ1oPR7DUxhJL09bF4wz0Oogqi9GkYmTc5kTc1M6fXVAgs9vYaKujZj1EUFPcxM1Lv3J0H1as+++9y69mc0WKnxAavtx8q9zL3UKmaegqekQzJ2tNEpCxptI8ItVCXx2TGmZaZjbVzoz2KT6dKalOOLsHe9FDj3KKuVjKmWXFYjt/K12ZPChb2ZkWFpexa1IvvZeMXBhh2f71OIVZxWY2+nSk6curBBZbOfeeTKHvv/qqtgUVDYmogtGs7eBqKfNUKC3Nrjb2D+vtAJJSmxabZRoR5gwyRliSncXTMLTRwBMoqv4uHil3D23cum37izr/CZv62P1o+o9e/9/2KrB+dS9toCWMbLwluRf27d6xec3jtKomtmz6LCs3I9fYwuRb52jqajTCD/YgbAXosbry0swvCSf3o++4Y+fuF+kkTh1LNgdSV1th1p2VliZqMcLTaFSagZrSd73rUW17RvbUy96yccMWEOOB43GFmFwCgrsYy37QjexsKA1NTJGQUV6e8Snu2j704dt377+TQRQ2sBkl+QUGlqboJuM/S2X6GzFSGnsAi2f74QeFYn5NPVvD2DO0K+3a0a2bQM5v337yPbpzLgQCgUD++/j9Bg8CgUDoukZ6RAKZ1Oo9VSptxpZKtYHX1/1JT+TNnXpkaYd6z8EWg2V/0zyfx9rZi8WJD8oSGpTDhnc5esBr9kwbLyN5UEW0bHUio2U3Wk5e6Lt2gpmOkkKfuObToTMfRXYBfQZOXbxwYm8f62+2KqfQNbChlgwhnyv9xsrSAWO3nj1DZQyctvnQL+7EjqNgRNs+SFkl90t83KuSLoO76f18J70TGtntrYT6+uryX51h5BXSlrgpew+McqB0dH7LaVu9heGkpyX/9Q00M/XuuJyMPPmhjJbsom0LP+XJvagoYK4dGW0uK8Fxc7pen2mpr4zPvPHqUCW932TXjWs8f5tmbtfZgIimSe/WW37jkGH2KzcHBJm3G5z/GJKWref0ffOObQgeMcyS/O7hquW5JYqWTpK6b+/wwzcnrp3pMyREELvz0b6YltYMxZOUTSJWhaze6DZgmLZy3pftk9MyFcwJOByJppg5fOHv+FTBk7SdDHr0Nw9F/ywHLgxeNkqnQw0haVqH9JM8TCmrSyh5X6/l5fDtuPQrQvDEP2DMQ/DtNwWWiNEZIthPHJ6g5BYhS5h56HC/dTG+Hu2nk+FIao59/DafD5kywTLMvuLM2pQT8d9zgyWVMj6l5jsNGDcwQiZqkWNGh4qyE6oUXSgRiBSCwnpUsZgjFnb08NQeFWPH7sEy6Q0bMGrmr8NCdZQ6SoKm5+gwjWcvEvNzOXwXJyMasaNENXA6FpJEKmXyFPyM4fFEba3vOu+mW0ZMnr9izeLBfV2Er66um3X5q3s5oG1cBk9atGXjvFFBlqSki1v2xVa0Xy2t6TZ87OKNe6cODTHiph9bs/9Vdcc3ljbKHKDJwSN6WorL9jrQ0LHu6/1oDqBC3R80dd/BkfbtjVwAbvu67/j9uv9TSKRiJk9BPnEUkpbyN02CqqlTW7EOHDt79pBgLbpCL5TPrZPYWhnJ1JSoqqyYbaylBxodiTj/yxslG1v51qPlH5Nbutvo8evrdKOiB4aFhWER9v5l1uo5EY5UIjMtOcXZz0ujVdvpW7lJWPVpz+JwdoHeZqoKE3lQyvMSiF2sQF4yGyvFvn3GR8liCw2NHr9992gXFYow/10e4udkKjdCFb67zbb3xiyPnOyUPImHpxV6hVXwqcLUx9UINABEin3wyE2LZvU1aby7Z+nsu7JFfn+M2s83znxoAHUgesqahRP6+1jqyZSDVIq0cBWl5k9ANbbx7CF/ybBh0+ZMiHb+/2wbSjfoEjl+1eH1M/uFhZm2vDl+7np+QwdRZ9bmiaUy4VDStPcOlD+7V58Zs1aG22uA002cnzbNt6Ln1F0WT2hoxMRVh34N0CAqaXcbtGDnmnlDI/v40LPP79kYJ5uiDIFAIJD/LqABCwKB/FHUjE2lzcXlrX3D/Pgbki7mRjJtUlXTIkFHcmJWXTO7Hjv1FYpeAD6mlNl+pNcOLQM1HE6kZ6sfEID+OQoqJlyuZQvFFVyRcy+TsGD9AHOKqLwuOUkevhWCqi25xIji4q2L3aijnF3+6n4dW6Ejza4uLjdwjwr0dHftYqnMKcipblEcY6NoWDoQPsa/l39Brq94L2zzkctqaOEIsBkYwtpyzIxD1zckEgQUczc3dxR74adz9z/XSb4xeVGVdPSJWrFxT8qD/bzVFfza/EFUdQ1wrIIiufN4pDDtubiLqSm5c4OYirYOniCiGLliaXO3QTJ3P/jIbOfjWtvEA5dU1Ooem5GR9Elob64rP/wWY7PFCzhbT5Yr5lnCpYS4KjXldgNpgroekYonWXrrYQWhq9VUERNXxxLwMt80+w+3DgvQtzOmtqRXPukwIwW0RmQ6wYegbKspK3pfdyRp6afClj9m8cOr6Jt6dbUNCPBadLa7W0ZRdYct8Qg0Y2dLvwDbgMg+O7doZMeyFVbD4Cmq6jYe+u5+VhNOuXfNrCmsll9A7Vd4DVXTxtyCVpNDEeO97AcKu1Im6GxuIUeMrVrF6eqSKU3KNn4gNvCnJUl5d/wz+xtbHNkxQIdzKvdGKls0UdeqE0MKt65JiomUkNPMacapqKGLNMEollstm1zQ3Fwu6Xzgh1dRslJtzs+RYBOXhGwGt6UOC2ig4omXKpvJEqbvrpq1fFJubUfLJoKQlMwcdNEAI0P2z+Dlp7K/Y7CT1CZmZBN7BveQSRrAO7AXjp3xpbDqqzkDr6RnqRxfUCSQJYbLZjQ3tbqUkwqzqmVC1VxdKZvAqKqv2qSpYuXgjMXnTK9JiXv+mSn6RhJIxkGhlk+ePxJoGNroa7a3XykbGhNYeQXt/cmrGxmImyurWy1Bucn3cPbGej/oBhEp6tZoGsLm7R9vWpyS196ZEVXHClzr2n/aqnDSi9zSb0qCqG8DrvsMWbg4jPs+vUxxAheibmgkbimsap2tkvvhPs7DSv/bcsBQ1TNAWAXFrRMGC1OfSlzNTL6jS1R09EDdpxnL9JK7jSRtx/1P7HbVTQfU/XfFrXW/6UviR9GP6v5PoKanx2RUMVqFJOfTA6q9sVo7gSepGag0qKtaO7pg6XIilya/epXO7lisjXUtmJoSNGamFHaxsFKhkKSSproGiZODNRUtquan5y8LXV301FW0KU1EdUtX7EUt6LU3HsUypVIcrjLvLdvcVDbfEIViaGWUkHKrluDZ1V6D0qG0819ebna1NAYpVdeyIorVTVy6oNE56pc+ufC2kkdG8E1FOUIHO015bjfnpNe7dffAJqDVFb4XeVqao4XGBS+v19Xbikpoub5qyPZEprmNU7eRa86NMUg7GttuMudPwa8srNL3Cgrw8HTt4qLMrc+pk+1tqWZsImkubWt5/zBAjylraRHV9Gxldcu1iyj/waOMmt/7UPM7EFQNnFzQtqbv2IV2ykXlzZgc3IqXf+9gVpc02/h00SYQ1LU18Zr6ZjIJcHHUy3l4NKeOrKtP4hQXYWvUfxJtY3d8IVEXiwagkb51Y2wFKkh4moa1PRp990m7f+2S96niv3lLVAgEAvmf5Qc9NwgEAukUvNuQRdQXh86+LePxeGmnFl0SDR8RqgmGTvpOKukfkirYHGZ95asX54o69kjJvce60E683PlGyOGIapPzwnw+xFS08+qD93B6sbZ8TnB6FkfEqajcOD9/zEBjXQJeXcxNflVZXi/icJiXVr+NbxYx6wQCBEcAw1ahmMdDnPrYDkovWHyqrpkpaqxoPp/ZoOKrpaowBUBJU4dWdO3GBwaXxy3NePc8ObmlrLJJrDiqxDlO3Dn8w46DT2t4vPK7B+/X12DjSwLRQFNam5db38gGr3tiyR0swTib4StH5pwaevATyISmlCcnnukF+eq1c12DgaMqOZoSi14WdHd2omPruf4ceKeBy4LSdo8/WgCel/dwzfWa/iMjtb9j3sHZDNk5qnD30N3pIHBjxuXTT7r4eGq3e7pm1IRR7CvzTiXWgxAvTh6Nd5w5wu37ycMTeqzrG37m7YKTNU2gaDiiksuvJpwnTFtjadD+lS16Oy8sKwvdWNrCEjWXMU5d4Buaa6rQaaZOxJeri3PAveWV6xcUcfiStDJ0nEMg4HEiCZcjISmpDwvUfnkoO61MAOKP3fX0XndHB31ZrAqIhUIuB4SQ/YmEbUNzYdXNrRembq+oaAHneUWP697q2JjqAxkBQiLmc4WMioezF1w7k8Rkght5Na9e1xr1UWn1OsWrfRIzZWJBXqOIx5XUPct/rqTlqODrGU9SD4igNd6qyCkR8LjZB6Lr5OYZXTUfOutFbD2P25jyoDQzVrYulWw5xNZGkn7rMYPJFfGSni/cpTogAJ1p0AGCg8VAfOXZzeRBPQw6y3v2qRHP31YJOS21STdq1XUtLfWJiI6WJZn7ILGWx22KP5H7tvk70wTp1iHDld+tf55YK+I0V8ffLEuWOWLX9/1tJ/fKnIz0evCm+SdGl9mvtLPGrrQi4dR/3rDw7f0UDg8kXlTyZhfF3VONhkglIv7X3JYhSb28MY8WaW/yVQhoKqbWaoQv2ZXsr3WL6tF/WPfUEycSG7gcZmZCzLt3cuuJpok5m/kou4THq3m7f99bCWpjJVj7hYU0xO2+kdbC5gJN8uxDkoazvXonMzzxhl17aL5+yyM56mh0MP/hHPr/GpSyZ9+jalADeLkPRg5ZdrNY4B41tf7hqbsfq8C5lKOz7xGG9/P/7iTGpsfLBgw9VYTeLyyIu5jatavn1yW+BSf69lp+rxJc4zMyY2M54a52qPcgPAGRigRCkSTrbM+g+U+w682f45+Jgv2d21mn8K4jpzvFn9x4Bw2SfmnOZfbwcVHfSwreefBy8DKTjqOJyX2w4nr9gNFRWt+r+7ZD94zO2zVsbyYI3PDlwsmn7v7eWu3Wl2n2mzSq5fLC8+8aQIhnxw/Hd5k93PX/1RtU9Rrk0hRz596HJvDQT0fm38ZHRgW0n9dDtAvsE1L9ZMfNdCab21JT9jQtTdfJRlWx3EwcItVLDlz7wOWy8xKfXr9Vo6GnCZSWVFpVnUFAXdbzGp6uH7PmKdM32EcZp+sWohn34mkZk8Vpqo65+phm0d1KWxVXW1As9jVU0Ix4PTNxwdUmnoaTmcE3E2QlQj5ioqsE5FrV1s2v4Mq15GYej5Ue++B6pUUPT1MqUVpekkQxM5K/S13iiwS8uQkau7Tg0y2WU08/1PDHqypNaSIY6FNBS6WnXJsT8ySPweNL2Omf0mkDuhqDwBKRQPSNzR4DyAvIs6/wQSUja+spFV15/LmZyeO0fHn7MPlDVXl1s1iMuA2ar/b29KsMBhry8/HgkCWvFdZBfxccnogHz+HzEZJrj1By8pVnnwpZPB67+NaNW/ldnKz//HcVhPPuxKblux9VN3FAihpKEoXNeiZa2GJX/uXfTqfxeM1Jt67G+/WItKACDd/Dv+eLK3fSSlAxKbm962lZgIM5zTp0bFDuua13ytGXKk1YMGXl+bSGzjNLjkbk4iVdrs49/KYO3JF1bfMl4wFRjrjqjPvrF+1JK2OCk4LaF4kJKp6WoP2Qivj8b/YnhUAgEMg/GMLy5UvBf4QCHpWmjAd9LwgE8m+Hy2omUahy56kKlJSUPn8RKz9AEAMD/b4R4fKDb5BKpWKJlEb7kbuNP42YW11cLrLv2lULG0YS1Oz9fbTf7NtzISYmiTbm5LFRJujIgGjk7qr59sHxmzefJaa5Rk4206V0sbVVa/UbhCDpOF3m3DG6j2a83ngu79pT3KwDLhF2VFFNU5pYs5+3EtqNxuGMu7l2kSTNX5p34UZl141hc3vQiSSCjY1aYVzujj2ZFy4Ua8/pO9WoUaRi4Oas7GKt/Hz/l+fxYs9I034DtUsPfl5zLPvyw1r3Eb5Te6iSkGAEaV2Wo2YZZoO/fe7k3XsPPlUTo/oFUWqlNkFuetSvUzdwOB2fcUG5G1cfiXlJ8/FUKShW6THC35RubG5anvH00qVrMTHMiP2zzauYZt7eWjQtz5HdScd37n8Q8/Sd9Jdl47ubawIdyqkrq8cbd3GUL/oAAyg8vzipUClqWJilJq1DGYuby/KadLv6mREZZekt2iE+FjQgBvyWnKIWMw83G03KV6HA0WxDxzoKD+04GBPztiV6yeaxnloEnJTLqGYIVG0cLOmorxhBeWGhhp2/rQ5Nx314oOrZbXvuxzxN1ImaM6mnPa39/A6cntewIN2Hu3Zfinn6xXrCmYXhGugyLzGjrISpaulub0D+mjHJCFKLwykHTbEov/1mxea8Cxfybr03u5US7I8No4WNLe8YSkOC1Oiou11Kl9FG5oc+zzueffFmndsQlymDNMDwz6ibg3bh+1Vb8i7c5A447hWRz0p1NxzqSDcyoKXdyD16tMmqv0mAtxY1u3zr1rSTF/KSrbrdWmmkgtgjiMz7OMJDpGl1RdWPbsafu5Jw4YLsr5Fgauag2xKfRus31q67i1LO83sbN7+6cOH9ywKPnVdcbSgI3ULPOOn5ztP5uK4DpnllXdj5ePdBcGMpM2TQ7pEeZERmNSAqmWloMrP2rs6JuZL/8pPmooddu7QbgJNUjbW0WwrObcq6fqXRZYOu5DnJfqSxmZ5+957C+3ty7l6sZOiah/oSNO3MHSyIFJqmnR078Wjm+RP5Ma+UFz4K6qYF8pZd9kWo3c3MXKu1WHEqON6XB4WWv60x6Wi9ELKL8ihDZ9Our/9y92KD0NB77ko9VL4QLa+R/Oz1OeevlOFDuw2yZ4msLbpaIIxStkTb0NqaTGI1fMpX7zFQ08jarqtl0ZHVufduMvlOGh4uqo4uBvpqJHVHQ0skc++a3Jgr9UqLwtYMVMfjJJx6Rj2i7WSnTCPhSXQtW+26RzvTz5/Kj7nCFizxWhIGhqSctGuLbzb4+5gDVSVLIoKUvjmTS/hlTKRVq38mIO4EPJ5bXclScbYzpbcuFMVR9f1C7dIO7Dx+91FFi56yrpK6vbuXhSbVwMuZmHX0+IWYF/gRGwdpFIls+nQ1UtF072ZXc/fM8Ru3Hr36YBo2d0SgJaocWOUfQY3sY//VARONVpzy1ihshJ+VegcDDI5uGTYuqHDz6sMxoL6wBi+fG2WtStdx9DSTPj588HJMzDvVKacOD9MH7yJgZBUKnPwd9GkknFTYUFEi1LRzstJTs+vpRX+6ccc5EEFiaY+Nu4aZknDs+qoWRMvW3q3bmICqbWsPgGvPklUiF83qaUEh4mnKGmWfr116x3frNXhOKHfT2j3o9c+EEeunB+ortVu8hqM79hyAz9t78CSIHTd514Hh9hRwnd9cVtii7OXuoK644BfU/bBxNtyDOw+Bd2EPXrF1tLs6qPvshqoWiYatvTmo2lIJr6y4VNuuq7U2qPu/+Cud2rb3QcyzJL2Biyb3sP6qgzFwet6Dumne373ncsyzdNup5xf2USfiERG3pJShZ29j1m5dHwqr/H0ZrVuwqyGIhlOVmkvxjnLSQRAJs6qojGTR09mERtdy87JIe3r47KWYmGS1hccO9TZGlQlQby3ant4WaqgjbrKWR3e7qhunjt28/fhNim343CH+Zu3ShVN1CbEW3Dl7/O7jykZDJUsdR283ewMVIl5HX7/h+NFTMTH5Dr8MMqgy7DE22JCKqNv09Jfc2rL3+v3H8arOo6eP8VEF9aM640GJcVT0VyGR8ptTvqQ49JvezUbtGysdRchJe/D0NcvA09XCulsvu5S924/ffZDJ1Zk1d6qLPmjtWAXv0/U9ox1kHrVqM2/nm4QP9DWgINyq3C+l2n0GdtEm4Nn1+bkqWqFdHFUpBCOPaFzu8ZOo1DzP7rr22jhnIGINqVd3vG30sDKhgnz+iqg+NzUrOQEE/Urs22Z9j6CAHta4N2dOXb8X87yW6hEFqgNeJ9jVVEnb0cNJ6d6OHRdByGTluUdXBGlLWyrLucqm9tb6ZAK6o2ZJeb25g4exmsKKZFV9c9H7O1duPJd2GdC1SxcLzsPLp6/ciHkSX9xv/fEgYyB3vMqUfKpvmLMOqmH4DXn5XKNAb1slAl7Eri9pwbnY2KnTiBIxkLEyXfuulrJ+AArJ2MOJmHD30IVLd0FnoFAcPW2+mz6xIfXKHfzU2UYXdh568lGt5/YJvXWVQQ3Ga1namDV8uXDmzC1QAStC1h4YpA8Eg2YaPCKwec+GvfcfxLwqDxg3abCnEZld9rlMPTjUli5qKc4uU/cKddElcIDAS7Vs7M3o6jZBoYbPdu0C+ZAg6b1r6UBDKklZ10yLm3f+yNHrIHNe5fosOtLfDmRCzZPVG1MMAp1129cBCAQCgfxtAGNYgeBnF8jzeDwch41OseewGGqa+kSiQoMHgUD+XTRUl9BU1L81YL1+/WbJ0hXyAwRxd3c7eGCv/OAbxGKJQCjR1Oy4kdnficsI8kr+89/EGgQxkP/8ozDerR+9nL78/oKu/z+boISfcvfMjWqjWWP66Cv9Q/vQBxDki/znv5toBJEbbZsQ5J7s119HEIKYy3/+IWpezg+lR8f4BprKT/xJeEWnhiVkTO27M+JH3sz+y2gp2rnxJLHX+Kk9rLBFYX8eftHN31bkTNr/m4smHJ3+NyFtLkrYdOld9KiJXc1+sBXsT1H6eP72925L5o8xanWZD/lXk3M2euzHEY/2De1k2ikEAoFAIO2RSCQs1ve8rXaEwWD8/zqPEAgEAvkRxRdmzr74uaVvWKA2HY6xIV9h5tyMXzX4fVn3HguC/4esV38VzC+nf5u/YN2nrrMn2kHr1X8bEkZNmQpOTU9N+f9jvaqM27Fw7ozVb8zGTBkCrVcQCAQCgfx3AGdgQSD/ef5nZmCxEaT9Vlr/ctQQBF0T8WeQ8JvrGTg1XVV0Zc+fRthcVS+k0tXU1BS2YfvHwQQvIv/574aG/aFIEOQ7nsT/PBQE+VPGDzGvqQZH16V8s7HjzyMRtPAYzRKKlrIq/evel/8LSEQtzSwcTVlZYfXuH0bCZ9Q18aQUDd1vHHND/vmI+GwOH1FSUfrGa9UfQMRpaGgRSCnquho0KCP/ToTsuga+kq5mx7WoEAgEAoF8yx+dgQUNWBDIf57/GQMWBAKBQCAQCAQCgUAgKHAJIQQCgUAgEAgEAoFAIBAI5L8KaMCCQCAQCAQCgUAgEAgEAoH8rYEGLAgEAoFAIBAIBAKBQCAQyN8aaMCCQCAQCAQCgUAgEAgEAoH8rYEGLAgEAoFAIBAIBAKBQCAQyN8aaMCCQCAQCAQCgUAgEAgEAoH8rYEGLAgEAoFAIBAIBAKBQCAQyN8aaMCCQCAQCAQCgUAgEAgEAoH8rYEGLAgEAoFAIBAIBAKBQCAQyN8aaMCCQCAQCAQCgUAgEAgEAoH8rYEGLAgEAoFAIBAIBAKBQCAQyN8aaMCCQCAQCAQCgUAgEAgEAoH8rYEGLAgEAoFAIBAIBAKBQCAQyN8aaMCCQCB/d0ofbxm9eOvLgmb5cQck4pLEi2n18qO/nOaKt0+Ta+UH/xkYb/dvvpRQKZLIj+U0xR+6XSj//R+nKWH31OlxFfIjRSpfbf91ymjA0djc81cOvi9jyS90RFqf9/rc9fuVLWL5CTkVd+fOupwpkh+18v7K7NMf6uQHcoS5T48efpjGFUrlJ34aZuXbR0k16K+Sx9OnXCqQShFWxYX9K9F0b35U8+Xy8vXPGrGQP0/dh+eJhZVCCSLkZV5auTnzp+/nsnLiHmQJ5EedwGsoOHlsd2JRYweJUECQ8/jgXDTbz6Z+vrRhz2uG/PxfjVRSHHfp2PVUtvz4L0bCb0l//6SoRX74YyQ5Vxcue9ggP/pZ6lMur9x/pYTFlx93Auf96UUTxo6eOecOJiJ/AH75h9i0vBa0LFue7Zv7JJcrO/8n4VfG7Flz7m05EKrvwU69eiuLJfnJGsDOOR+TxROIpULum7sn736q6FD3voeQ3Zz69mnNj/Ks+urhI5fflfK/n9TqhAcJpfWiP1xZv0fNoxWLLqWy/4+9swBv49gatpglS2ZmpthhZmZ2mLFJmiYppMxpw9gwM4MTxxQ7jpmZSQbZlmTLYob9Z1dyYoea3tv73X7fr7d5nnpBszNnzpxzZnZm9m9L74OQxB7dkVj7odWq19VEXy+ExcZ5vm3z9UrtB8r7nehl7fl5KS2wTZWmHlp9NltqPP+XkJfef1gu1v/PCu5P0cpERWkJ/HfYQY289PqP+yqFpsP/Esr8q98eTmgB7uJ/K8K0gx99nNZmOnorKkH9+Z9hT2jkCdt0/l9GzUlLO3errVPxutiELxI2zKlqNR19OIqKu3llfD1wtbLa7AvftbQZDVNV2rIxjz5aW5rb9Hr0AFpL9sHH++P/ldbyEkFi3JJRj7r9S83+czcrLIwrr2W/x4C/RKcU3j//Y3RJ2wfaiNb0639cz39XdGXGzP8xzANYZsyY+YcjKngWTVMok9MrxG+GISCC58WcORov05oO/26EUX/szUE6oP81OhqelgjlOAwKbTqBUH9h2Y+Qq4vp6L+OTtRUUSlUmY660Z77qNRpylcHDx9ZMsRzzowVYY5U05XXMGjbyrPYTXIUBms6Y4Sdc74UjaOZjl4SNuPniF5WpgMj6vaitDyhEo1C95DUB1B55aP9kK0N/KfzqN/2zHJDo6Ud7DItdd1Xvx/ZMtrGf+YXnwxnIrd+KOL6q/dSCjkaEKlCehm3rkH+wSpacGlbdIf8PSGuQato4TSKlO9MUd1Scv1Bx+C13x08Mi8weNbWNQMZpit/P0ohl8OX/bsd8XcgqYu6eytb+baG/xYU3Orajr/aVrVSXm0TV/XucRRZ4YMDdy2W7Nr/608TERX5YPSyrJhHWfkcZGhAJ2iuEij+PTkZ1O2Nda0i1TvHp2SVV4/fq+d94HiKujjq+t3yekRHDaL2lnaJ+gN74h3Zl07HCzTvuVuv4TZzuOJ3Z1VQeupmZgXvbzTcNqM+/3ZWIOWvNv5/D7haO5Uf0B9FKD236Q5XAt+tFlZXceX/7sgHxC9/8uRJsQpWK72wqbxF8oFNpRuK2tun79W0/tt5+bvhZ106lyCAlfNtGIBRrW/8cKP6n4EUMuez1UPt/7LD+eeghR236N0j0QZ9+7XdX3YGbdl/BOG7KQnbljyuUJgu/0sYVCJxC0+je8MYaoWdFcXy9wyLvxUlu+zSBW5jJ1BgPNU9LOIze1sCOM2+OJ9ttXzwrr3+vZxwxju7QQtbO2798DfCir8ApO0UC6SeX9+ZcNT47xvhtxOykptMl9+KrLn+wbO2BuWHNDVIr+W31Auk77Oy3VGLuJw26X/IEZsx80/DPIBlxoyZfzT6gosHS4cMH+6srqkUSt8IV/UaqVQiU2iUKpUO6Srp1TKpEYVabwzJIUirUatUCjm4okYifa1ajtyi1miUMlnX2zCDRg7fIpXJ1aYX4wa1DJyQq1VKjfa199MGrUKh1hm04PdyBXg0+Mv0Y/i5ppvAszVK5ElSpTF7yDmDSqkwnlV1zRWCdGq5UmvQq8Hj4AkRXZmRy1UyUadMSXe1IWC6omRIr1FwqktFfg6WKo1Op1Kr9V2JG/RalVINsgN+Ds5q4OfAxXmZIxAVdT1c+bY+O6RVK+FygJLIZKbOg0ELJwbnDUapefk7kJjKJMm3pmXQKetLnvKtWHZUKoNFxurRaAIWixSjKzWFSmvKu0HH56u0Fk4kInIZlrxMpdaJWhqVkKu3fc8ugl6tMRCJOODCYMmBe0E1aGWSKrE1y5aBhT0bpFWZngCL0wikV8KV9ipxcAH8XtZQViP3Y1LBjQaNWkekEjFaWUNVhaGNzrSwZFJxWrWeSCYgqepU8NMQJXk5I06vBvLRaoAowLOMJ4EYwZFSqYBr1XhGpzbJSoYooRFQT0hyoJaUWvi3INsyoNFKtUr9Ss4mEG2DKwYUovslfZeSgTYAH0MQqHe5UofG4kg0Eg6NATIH4jPqGKh/5F44/y/l8jJvxgbSHQgUWQG013gEi870cKNWIGeB2oHmZUxA061wiJzBoxSart9DerVCpYY1UAG0FD6jU3e1hddnGMJPQ36tUqg0BqQtAwkYb35NAm8B0iHCeilYEy/bvvRt8/QMOtBulLruDRjISyaVayAMDkcCigFrgNJUj13tAxaFSqsFlqe7VsCnVVKZQqlQyEzDY6BBaE1y6vZ0WAORrMoVym5P7kZXWRRw0zadA7xsfQC4JiADqEaJXKVWgEqCqwE2FF13yN8YotNrNXKgBi/vhhMA98MPksm6GQe9xpg9kIbRkkCwSIBcgY52Nd6XAFHAN8uAdexenbBgkSRANcPHQEXh5gIMoamBwLaiyy51iQbYWNCsYOEAo6rTaRSgSSCNHaQPGi9cfCRf8q56wOCwiJGEdBo1QIEUHvy823yHlzrZTSuA3ExqBZ7dPdcwQOUUXTkCdQ9khdwBRKtUdc2fAqX7gGqFbYdUIlVpVLDlMd4H+y/kd90aO1DRNyShA3YSkUTPtg8aiEyq6NZAIAi0ROS3CnDGeBOsw13V2l0UCEhFdNcZ8CxQKUgSL9syKAqoCaOvU+qADgO3Ax+BNIGl0sGVayzpm63SANyTBthG480KpUb/MjPdZNXTDCIFAS0dtLtuOgbEidwBnObLVvLKcL3NqMpADb0sLpA+cmMPyXTHAHTLdMebVhDmletUwnUBigJOoo06Bze9bo4G+H2Vwpjvt2UGcRgaxDkD1G8Zc9TrgHoh9aBElPuVivbQUNBejXKTK1UvH97DSCInIYNeo1aqgCGCiwZOgQZiktuf2lFDW2ptU9/J4/vbshB8IlbNcc2LzzdNioXrCQE2TS+T6lYv3Wr5HQCro9RIxeCftock9DqZBD4vk+lfGlW9WguUTCU33Y+UBbgUjUyhV0iA74YrBPF2wFGpJWIDGosl4EButC+Thg2NEk4QgwX/gROg3kF1Au3QyMCzJLpuDkyvhp+iAR5BLQN5fEtBsDi8hTWJZfw3etSe1W0P93E6TLkFKmfMp0YqR5wtqEWZRqHQKWRa5CmwP5AbbxAjmX8LoAHJEVHKXgaLMMYYBq747t7qJa+iH1N8BdvsV6EIaI7GYiL+uFt4aMbM/xrQCjm8KkchE1lY2uNw8KC1GTNm/ocRcBvJdCb6jbd4yckpO7/8xnSAQoWHh/1x7LDp4A30eoNGa7C0tDQd/yNRqVRsNlskEtna2rq6uuLxeNOFdyJP+W7CYcaek3O0e0/Fj1qxdZyfjXEAxETD0y2/Xqgo49pOWf/1mtnuusrHV/ckNlriUNp2pf3sj9bN6+OMUYtuXd2T16hFga7EkC1HJtMTb1x4ms3VoIX23qF1D55MvpwW4aPmlSef/OUOn4nTYwhuvcYsmjPGxbLz8bbfLhTnqmzGb96+dnx/11cmUtdwceX3LVOW+7Xcz1Z4TJs6VZZ05EGdDmfAYfX2s7ZvHu7HgvNQlXTuzLUmBUXVQRywce3SEQFklJ5XknjqbnxLhxyn66CErtu6dKQLE9eR8Mu6KKtVE0hPH1UPnhIx1LP90b7IaqKebBE8LFwfVwFt2rQmwNo0uUBZm/jzb7viuHZD/J2mzpuRmJ49Z/6avs50EI5UJ164lkxYuaX346VbmyJ+6sW99qJU4zBozroVY52oeINWVhR16VZitlhHNXRgw9Z9vmqsCwlJEwGStxXfv3Aru1Gkx6J0glrfpac2TvKgNj6ctiFz7kbXtPhSSMol+c/Ztmm+BxOvlzREXTofV8CHSCoPj4CyyOiZF5NmepnSAki5xad//jKOQ3N1sJqw7XCvqt3H6/p9vXkCU1KfF3dmV4zYiazC2IYvX7mijzsdpZHcP/wDL3Ddmqmu/Nynl/fGtVjR3MPH9dLdPMGbdf7b6ZZIuGlEm7Vn0iHiiXNb7ITFdy6fL+ToMETisGGj05OLJ25cP8bXgleUdufysVKlLUaE8Zy9YcPsIAsMWs9J3fplVOD8odT4mHSFhuk5dtMns6yq73zy08ESfcCU8WOWLhyasOm75qW715PufHw4Wk1xdBq/avcc0h8Tf7D74/aqQG15/pPLp9KlFJQGA/kMX71xRm86EQMyM2E3au1MalGmeNiWdRP8rbE6ZcatXT9fyMTaOo9du2vjgOYDi/ag+gwWttXK5Jwch/mPvlviSEUp+ZWxt/bFVBEwBkiqIfWfsXzlRM/yiz8cepjCw/dfumnT3NGBtK7paGphw/NLu+/VGvAQHmfpKJbxF6z9ckKgnb696sHZY08a9DRIYtdnwexpYwNYyqjjm4896mB6uAxb+etS7PVP73vuPjgDn3Jw1iXt8pGGrPRGebvKddrqbRGDLIlYdWf1vTOX0mo6IYK+3WnozogpYd5WL2fBKYUFR78+32f772O8qShZ2mfjd1r9+nDnKCtd2dUpX4sP3lmHjjpwJElnwZRK+BJZc5b/6sgdM52IKFVrYdyxnx6K7UlaPL3XwEmzpw22pxGkGQcXXRWFMltFzClffzTZSlJz+9yJhGYDFRLb91s6Z9qoIHt4/NJEfeS6H86zOUrH6Zt/XQnUpjDh5pXbNXoLtAzjMnbVsjnhrtTuxsBQcHjmb6xTt5c5KPkFmQ8un85Xs7BKNLXv+LmLJvZhEXEaQeX9mzdS8ngQydCB8V63ecVIf9v2lEPbI1E/fL3BlyR6fvPMtQLGhu3L+rixjNomqUs6e/zg3VSNR5j7+LW/z3RquHXsZjFPaCBg1O2Wi37+eJi/LaHm1rh9nHF+xQ2tHuMj1kzt52x84c/NuvDJL9dEGGvXuZ8dXeh279O5JU7TSfxanqizWhm+++C2PjYEvZSb/eDc8fRWOsZApJBHzPtkXLgLldCtWDpxXcqtY6fy1JYYCwuSvLLBbvXeTyd5YxWNsVcvxuXztHiUrqPGdvbRTyexEm8dO381weAY5L1g58FJdoXxp+8klktUwG7JxITh33631N/ypXh1jZlRf+w+lqxihrrN+fLw1NLzPyeJrPGSNolYJqjXzdy3f34wC6vg5UXf2BtbY4mDtBKNw8A561aOZZRe3HbgQW0nacSyrVvnDLOidDVMlaDk2YWfHrBtiGgGntUukAYv+2jDGF+Sjpdy++ztZ3A1C+z7bZo9ZaA35fnlX/ddLyA7uY1d99vmoRZViRevPEnt1NIwMqr/4nkLhvW3pbTeXn202YNZ3MZxdxk5bWD7kYSOCfa8zAq9UiSk2I0c068jLbtFJmnnuS06tnW6A6P16oIt/M2Xtw3EJ106GMXGoCCBQiiXtxb2++j+uvH2BJSSkxd99KdIqRNFS2AOHD51+uR+1iQ8vyz68vXr9UI6WtuJ9V38+YZpLnRTgQDc2B+/f+D7wx8LHbC6hpvbFhxyPJvyZTBe+mLfjmce27+baXPr03mVjpOxvPp2MajW3nsPbQu3xuulbVn3zhzP4DGwBhKdPmrux2PCmOVXfzlyL54NhS1cvXFRYNPiLVkRH7mlwka1jRQYsWPTHDcGXq/mx52/GJNZq6Pi5FT3ZfMXDu7nQuYkLj9c4Gtb1tpE9xyzbsvMIKMnMtQ+WPv9heZ2g9PMrXuWh2V+O/2J0xo/YV4tX8JW+n3567bhrjSDSlIWd+14fClKD2ENkrAZX84eEWD5qsqET28dPXEhVm/n7zZv5/FZbuy0BycfJouVEFbb7j3hiwUTwh0ZyqTdq2IwIwnVZWj/kDkDbPbeqRzWG1eU06gSSyn2/UcOIGaklypUIilp5DffLvZjvWrCqsb0b0/HO7mR60ubNEqJWuU5fpZnWXZBp6SzTd3n611r+9qRlbyy6Bv7YmvIWMggVtOGzV+5bEyAPu/s1gMP64XkEcs/2Tqrv7658MntA5ltVli91KbX7EXzp7kRcg+uOIgO7Sfg1cvlnDynBQ+/WeQAG9WKmFO/POIyKHos0zl0yuI5/d2s8PKm2FsXr+Zw6Vi9EOO6cMv6aX7WPUyHsvXFrfOPUls1BNjxWUzZ/+XCEMtu4YlBpypPunQzJrtTQZRRPXxRkYKAA7+tCszatybS7Zffp1Ev/PoNasx3q0e6AstpUFSf+mqv39Zjg6j1sad/fdhGpxiwFo7BUxbPHeBujceU7hu+WT59sba2oFPVlmM9/e53K9wY3bJj0BVFHznwos0Gkiic5v6yZYy6JOr8peuNahZOTvGYM2Ph6GHONIOktTbpwaHoCghtQJEZzAkLt44Itte25b64dflalY6JlmOcRyxfMq+vO13SmnPlxCmu3FasFg3/+NAM++bI8xefl3VARKWnR2DZ02dzL8RNcTc9/DW0VZeWfVq84OctYwJdachLnFdoBVWJ146dL9VbYaUs7zlTZ0zo70nGohWdtfeOXs5u4uuJWKWFz7rFC/sEg9b3CmVt1PPrdUEbVrra0g3imuLzh5pLOASSwuDRX/zklt/F2t4eSlHJ49SfLuCsSXocjdF3fuDMcZYWJCh///WvOY4TsKrqOlVLOnpm0sQlLu0Pfk8/eUlrFWA9b++Y8ejkY7s9lx5BZ/9adO1Sp9TfaWw/rKZD6rps0qKxJCIw2sXpuy8wF+xwEe5//HjArCNzlc/3Z6U00AlSbbNcrxSje20eun4mg4RRNL8ouvS1oNXGQHTC455xVZ9NO7zK+uVbRBAtce/eXbMv5HSmv6PpjE7anLl/B2nc72FDPHHSJvbtk/lZFVQcStmmoizZM2SGb+f9LzNOx+gsnR3WnRw52rEt7ULpvUhIQ0JpOnjMeZO/3GBj9UpOWhn/3O4NRZArSaFSqwwSSsgnW5f2dmFiUIrm3OijPz+WOVE0BMshI6dNm9THmohjPz1wuqLPzh0jcK0FGXcunylVW2Hh+Cpi8eLBvviYnxYnBO/bN8cXo+Vc37rkuMfupM8G4ERFv38S6ffVlhm+IFkzZv6bGAwGmexDl8CCXiRKIReDfx28Rq1WDZkxY+a/QUdbg1wmMjbG7v9iop+EdWPlyhWv3dD9n1QiFAgEphT/qTx8+HD69Onh4eGLFy8uKCgwnX0PvLg1Q+afKVFASs6lrz7bcCYNfoHYEy3n/o5ZS9JawZ+C6G0T114oU8GnFbknPx638wZfpdMrOq//uPGL04kCFfzb6sgt2/fd5ckhSNkc+9Oy/gMG3ayGNLycX5du/ym2Wqs36JTt937d8fvFVBH8LMGFT8b9GN8MJ9kdXtqOeUu/OhFZIzPoZNw7e7/c/uPdOqkamODquD++/e5qo0SnqH68desX10rgShGXX9u0/LdUnkrBST/w6Y47WS1wXuR1d79c9M3dag2kzj+zImLLbydzeeBmaeOzn7Z9fiOrVWeA5J1Vx7Yv2n46ql1uQB5sRJ3zx/wF50sNBkjXXvHrtweflnN1EKRTN1zYsuFiQqOaE71i7LDVv8Q2KiA5N3P/yo2Xstu0Bqg5+czHG35KqurQgtLX3do4cuOzJkRaCCBGz7j1697Lz4WIN5DmHVkxe2tuBwTVPZg6buGO27BgFZy0X1euPpferDFAZfc2ffLT1UYxeHJnwcEtA4eOeFCLJPQKZd7VXb9deC5UwplPPrXs95g6nbLpyfcr5n12tKgdVJ447fTWDQeiQDVpZJwzv214WiHpKDyxftHnT2pADWnq0x5+tnTsV48bdD2rnX15zpRD2QpBzZmvv/45qlilM2gVHfd3b5n366nqdpW84t7mWQuPR1aDJNScuO2jV50pEkOQviX98tKVG3cfT2oDStFR9fOuz2KrRKBMyT8NXnMHqWJu8tbZv8S2KnQqya1jWy9mcODH1l2fM/jnQqWaHXdhwcav7+Tx9KBeeEX7tv0QVcgFkmRfnjti4e7Uch4QxCuE1bu2f3X0ORtUtFqW9e3o2adjaxTgjvbMnfP6fxUPCi9N279+y4kUEagYSMd+fm7pjv0lXBk4eLFv+PYLOUpTQghaacaFLz/55lqtVGMw6KsTjs9ZuvVpGVcP8eK3zlq3O7EdVJmqLXHP+pmbHnPBn42ZX6z4MbICzpIw+cCqTx6C54mSD4waumYvrGP6jvzby1b9EMMW6w2GnOubvzr0qE0G7lXVPv562fJvS4WmxwJ0CuG1PVvPPKvTAPE83jBrbsTaC4VAYytvfr7sULJUqyt/8OOsLUcL2+Cctyd/tWzy9gIRpGpO+HTq5l9TYKkqBaUnt2w++LhMqTOIU/eMXfRdcrMCSZv7dMvsT46kCEDSypZnu1bN2BTFRy68RFB88cvN35eBNiSvvbR2yJaDL1qBFqr5KUc+mbfpQQuoiW7o8w9Nm3epFdI0xuyZuOnHp+USoNQidvJPH398PatFq5enHl2+Yv99jgguaf3THxbO2wHUuzX54IJPD1YKG57v2rL0y7MFLTJTcl1Ics7PGPd7pkytUwrvHfn4q7MJfDmodqjhxa4dK3eXdGig6ptjR0R8+RwIvidaScIfn/90JqETbmSCCx8N2XLyaQeoV0XjrS1DFh/LV0HK8pv7Nuw4U8BTgWptL43+5pPfEisF3RWpM+/EyuWf3i8HCqzj50Wumz7628c1Kh3ESdj96a5rrYgglcWnIoYtiOGAvJYcWjpjTyIfVKug9vnv3/2SyzEajvbz68fviqrpnjIQQt6VLyb9HikCFaOWRf6+cdXuh81SuDJKL6yft+N6qxoSJP82fvPpclhikLwmetPCHbfK2oFdaonbverL6009dFTXknx6ztbvEuvkoCz8kqebZy4/EFsFdJ4T/fHyTQcrYKujboj7bf6Mj5KBqPgFX6z74nRWK1B/WXPyrk3rowrbYbHyC3ZtHPbb0wYN1HJrVUTE1kgueB7QlYwTS6fMPZbGAUedNdHrZs747X4usLiQvGT3onGHUoDiNF2JmLE/RQxsQeLZrxZ8ebFKANud5rjP1y/9uUICKdlRm8ds/D2zDaQmb8vcv2LDkWf1QCvufjPmh8fVcAkVjUnXrxb2VEElL/7HRV9lt2ogReWJpcvmzpnxqBHIuWLv2p3XC/k6g+DsR8O2n4sXINV6c/OgZScKVZCi9Opva3ecKwTN0qDjFjzauXXvi9pOYExyDw1cvP8FXGm19yaPXbDjTjlsVJte/LRs9XlEFE1JRzdvOVECawnUXnBow4gN8cBENycsm7Ns6+O6nvoOMHDST3zz1ZFaYMYgYeS2geM+P9kAtF7V9vjb6TN/T5YbdK05D7/atjuxWgjkphEU/7Hj44vP2D3CfVnl8bXzdsdytHpIxivYu3XnvewW2PXJa69/tvTXyyVySPr893mD1pyphZs4JCu+u2Q6qJZaWMeqE7dOmvzJ5TQxPNmHf3bDxD3Rtd11TNmQ9umyxRuv5Su0BpW46rc5o9bsi2yRAR3ruLt+8JrzwJJIXvy6fNOpTClcNm111OGIT49VCWAJNcX8vvbbW81AEvLSw3MX/BxdD2dbzcuOvJfdrFKKM74ZO//cszrEqGZ8MX/g94nt4Gr0rmUf/RjdCgqjU2bf/23jb+drhSr5i59GT9hfBf9e05T16FpOy2uCFKTt3fD5iUak6StLz83vP+N+A3KhCwk7ee+3v2c2SYBg2gsOLu8/9JNz2UpIlrR3wfbbtXqtKuvKTz8dfsxH3Kk4c/+6bTfaZPyY31d89MNTYHpAZnIf7v5o19maTpUBKvlt4Iifr+aLgboL8r5fMmTdIzh8eYVeW3j7+zlfnq8SGD1x2eFVky4YXXVHyf6PBmy5WqnWtD/d/d2XZ190wvOGdbzqzLScCqmo7srG4Rv3JnCA0NQd6Sc+i9h8t0mrF3Gyd2xYdz0T9tqAotubPtt9myMBguvM379p8MhxT9jw+bdi0HOjdn8WMW3R17/sOwDz/GX74Kf8NGf+Z3Fs8DAdL//G5uWbH1WBeEiZfnn3p78/QCwJ1JLx+ycR3+fz4b9foqh5EvXj4QaeBGSn8fb8yN/OCiRAFu0N+xefH+6VVw+pW5/FzFkWl1gNIhyNpDpr5+KYW+kqjUGft+/CxPnFwAQBd5a581q/CXnAkshr07eOefy4XKuD1KLi+J8X1TXA+lNzwv3SZ/fFIERK3nd7/b6mTnBSL8w//+DbL9t4qs64T85vuSGEtK2Jv99aN7ukBHbrKs6Lp9vnlJXw9fLq5LWjo6OqQQXImx7EzvE+u/Zse8/mZ2i7c3vKgIoW0yHAoBQU7/o2+QkcKbU/nHV520XE8kPi5C8uD/64UKwHapS1c1tcbBloXwZhWtSqxRX1oLkCiZTEzbe+f6cO/rsLjZR3YsvodQej2mB3oyy69fnWnccbpJCyPnLjyA17c2B3I2tJ2b1k/dHnjaB110ft37kvSaRsur1j0tpfotiguFpx/rVflm++VivXtEb/sOqHhzwNpCy7tmjx/Ig5F4HOSUpurfjiTJlA8VpzMGPmfx69Xi/+YBobG81DrmbMmPmfIyYmprkZ7tNWVlaWlpaazr4TZf7DO2XDFs/yJaNIdmPHePOf5dQq37PFDaXXyt3fzfbX8HL2rdlyKLZEIpCC+AG+wnQI8HOjE4HFa0g6X+zcf5QtBYUiOY9eMjkYfqWm55TkFDsHLervgsOgsSTLfkP9GwT1EsXbJ3UDVB28NrXD4CmjvKgoCa86Q0iYFDHKnUpAo9HWvqEMQqtELi16ck0SumJ+MDwnjuEz7fNP5/sy8NzC2FbXsWPCHeG8UDxHjQvhZFdLUaLGEjXNf+zycBuQdm1KDuQzcnSILRaNIpOs6JYODLoNAd/9hXEnu0AT6maPQqOwVJoLpBV0wIu8OjNuZlmOnjDIWdfW3OY1Y8umMa5kFMXO05up7oAHCSRZcU/oY2YP9LbCgdJ7Dh/kU93EeyVPNAbvN3zRoqkDcNX3P9268ZNDCUIDX2W6HjJzog8RhSKz7B0YKn4n6JhJq3IrfUeOc2ZgUShW2LyRgW9uBKKSlDUo8SwrPA5ckrQ1C13srNW1aTcy7JZuWRlqjULhGIGhgXxuu1xv0LQXcJrJNkxl5qUky9lrxnqBGsK7OVuItN5ujrSeactqKlv8vVyEdXkchs/8Ab4ELBpHoDg4sdzxTCpJm//wYlHoqsWTfEASBKfew4May9lKFErTWsPx7D11xfKh9liMVsXvaDCmxq3KgEI97MBfyva2NmcHNzpWp65vLFI5WMKvJaWNNW2Bvk6QMDmr3nvojPHBNkBlyHRHKxaZJ5DqUbLayhZKrxF9A2x77t3VA4aNVXCwJxncYe07wBFdxxOiUETf6ds+n9+PgWu4tHbDD6ceNXYo1Ia3rV0BqDrza6hhEwa6UPFoNMbBf1CgM3K+4cWRDMaEiGHWBJCe/bD5E2zyUyres5Os/7AFYUDHMFb2jhS1nCsF3TF25qOmoCFD7aggc0SvCauHkHMrW15tooQlED3sPJQcnkInL8tDT140zrKgsE3YnJ6CGjbIjwI3H4q/d4ibLTwZytpvoJW+tlOqqU1/Xho8fE0/B5ACydJv1Ahmdn2jGl7CgHNgBfk4kOGk2Uknc1ljZw6EZzqQHEcsnGSV/aLqHZ9qQHHz7pT7jpw7zAFoIcFm4MyxtqUXn9V2W07zCmlZcrVL6OTRPjSg1BauvUb4Qo+yq9S65rzo5n6DRjpZwCX1GLtiFD3rfp5x++Lq2599s6/a6+NPFr1zjzYUSqsWVPE0vfuGWFPgKVaOfZf72hcXVvOQOus1Y8CfbJBFINN69R5kRQKtyDUoANvKadPIuIkFHV6jhvpbEUG1Wnn0CmKimzid3VYJqdlFJeTBM8f70EFV2Pj6h7nbGadMWobM2bBymkVL4k87P968L0ZgaJX32IEOTbMPXrxyZZC9+OmXn65fs/NJq16nUL5DvRAYNv3CAmxpcGV4BfhpeDyJFkUJmLPni3l+DEzWxTUf/3yhrBmY1LcuwAIoanNrAvtO6edCBmWxdvH39IVrH4VqjD+R5TJhni9sdQhuIxdPtcpLr+7xopWfG9dGHRkeaA2L1SZsxbSh1S9KjXf0mtgXbm9G3MMH+zDh1sfyduvvHR7gAU9Vozja2RqEytc2zmGGBQU5skjglza+/eiaBrFCXZkUW9Zv4ro+tuAyxb73hFH4pArQ8cM52jmmXbwQldWkIbuOWLi4V89qxDFCnH05dTwpilf5zHv+8j7cZ0UcYX1BpatPHxc6MNFECj0srJ+lqVoxbZw2rbQ1Ll/oP264P4uAQmNtfcIDabrGFlH3xV8IobOMRtXK0YGu4MOjFZKcZ8+YI0b7w1qCsg5bM21oZXKF8QMlAVP72b1pYl8jdPgsN6ApRHtfHwKvpVWlV1eVVqB9eoe4WICs4pl+gwZ4C2sbZe/wbMLKtCZqQO8Ae3iqDcVr9OxhmrIyISLawBHDPF9tL+Y/pS/IDJrGdHQYOGhsuCeVAJs2Rw89vD7LdM9LPMaGORFwaDzBznNo3/5h/tZUoGNWLv4ogwxkhBgw94ud88IpUN25NRt+uRTX0gEvfu+uY7LS5zGc4CmjPeDZKQTbftNm93OGJ3lZ2NsEB7ojRtWvvwOazRepW8viih3HL+xvh8OgsKSwfkOJTYJGiQLn5OEkTDx/4kKDBO/Sf/qivo6vCZLqO2vrloXWHRl7vtu2eU9Uu65Z2nMfubbcZ+24UG8nOhCMddjauaN6JoDFOwcHC4TVbULws8YnB2LtRg2zaC+PL7Yft6C/PZKZ0L5DSRxhoxj+yACeTAwdEMoA6m7p1d8RW9365pcnaIEuPnZMuMSSvLvJgjHDhrrAZbYKXh8xrjIym9vRlFOD6z/Qj47HIDo2YHBff1pn4b1y75HzRjoB9SFY9Z82xr7iWnwNXCG27m5+ztZIECGpLqzzHzbKgQ4ExwqfPyoAnHs3aIzd2E2f//D99lkh2OjIO5cv//bJ1s9vFgKd5KVezqaPXT7SHTwMaxsyZpxza3qlUKvqyKuqCxrazwG2JCj7Pmt6+1eVNL3rMxwiTkGR9fCpTDqQhbXb/GmIY9Dwc2M7fQb37ecGFB5P93AZ7iJtqdQhKwSJjFG2ftYg6xZewwnoXMmff7MDywoYxJTEVdXIDHqDqKiQZDWUYgXL8iWE0EmurixgWDAMT6qFXCWTS8seNpUOcRvjDSqA4jLRY4wLrscv3g4ag8WTTLM3qf0+n/DZHCI/JfPHySkn4rUqnqrnvmFosk//7T972HYW79/ydMu2Dp5WK31j+omD56gh4bawuyH5jVvsBZU0dUgqEqLLBk5ZGw7bMapj/0mjUM9Km161mPbyxxUuw+aNdgeixDFCxwx35jxOrFbTg/q7tuQCM8avTvNZENGrLbKQo6zOrXL393GkwnbSjJn/XQBTbMaMGTP/Q9jb22OxIPZAkUgkCwsL48l3Iq1KTGjSJh9cOG3ChAlTlv9ypan2VgL8xtp0/Q1I8vL9GxZMmr3qV+mQZZvnhzAppgsoPBaHNy49lIvb0VSCaW0AjmaBbG4NqZQKXf6F9fOmgydNmDBp5feX8trg9/7IXW9ByK/RgPgKdDshfUd9YV1i3K+bIiZNhH88f/W3WSC6k1QkvWj393eFu2QAHN012NOGJMl+kYnz9Geano+SCzoMCo1e3tEsdBsxxIsA4jWFOL9eQXF2QboEKNAVxOLtHS0ZXVlGkHIbRT4ezkhPlkR3pAo6+BK9oeb+rthBc2bYkdWlefn+Q8YFMHpa+I7MxPjmxGNbp09CSjlh6cW61wpoEFTEfblg5qzN+8mjP/7x09lupvMAIqnHCBqAw87BUKlda1EcvN+Mg3VKRYcAZWNFwwMpdGTkF2MdrPCVeTl8WfKB1bOMmZi380pTB9zz1rTU1KF8WbLKSI6Df4CdcREVBofDYDw97WHBvKIz73mqwdeZ1lhRgaXbsChE+CIajcfbu1jakxTF8Ymd8me75k0xPmHBgRwhHN0pJSVNSqqrC5UIC1bdXkumWjpb0VHCxlpxuJczkK+mtqxUZm9li8PoOqoEGqKVBVAgaXZyBirImyziNbDjE099MXcqXM0TZyw8F12O5KatJg2aPL73++NbDAaN67YEEgGvrL/+xdrpEyesfmg1ceuGGd7vHgDRKuQisY5CNsmBSLJgWjnBf8klfKj6yBpTUaesOVyskqnfs7ExnYQIqzuy9pqWk58vQJR3woSp627XQ9ru21Fhic4BTkp5nZiTn6wYOX70iCDr3PZmbo5N8EAvOpIfDA4Lqsl4txGDQi7TZx9bPM2oalM+OvKsumvLbwwGj4NrAGRe1Kot27vqZeaPlulk79gJBFSORoIK8LI3HeGodAamQ/z2bx/qNQqDj5M1kDl8hCFQqAShAp6ToFNgXey69uLHMxig8o2jPpW5T3R4x+rI7Pr3bQoNQVoGiWZvQTeKEIOhkqhapcq48TloIMjZd4NBo8lwS+iGTivRNj3Yu8nYJCfOXHo8Nh+eKvOqXUpbylREAt3U+KgsFzLDqGk6UeH+5XNnrPteHhzx3WfzfXu0EBi9ouPukZUzJi/5jee55adfFvQ1nX8nwEgS4F3lukOS1ez7dOWkiRN3Rzms2Lw20KPnZxO6o5bxhGIKmQyKCY7QJKobg4VYV4WwTZ+wf4XJ6kxddbZMo+5ZzRpZe1byiWVTjXdMWLY7wyA3bUVDJHaTGIVg3AgQjcHhyTjgSl4v8yuwoDQvB74Q9HKpzJB5IGKyUdOnfnwuu0GkhSBc3yW/LAwX7Pl8Bfz8nY9EPY0iDs/09QhsLm+sKIofNKr3yBEz+dW1zbyO0EBPGypcFW+pVq0aVOv93zYY1X/irJVnEorgiZamyy8hkuABiu7opLzmZ0c+MjWJCbP3pAP/YJQV4Q0L/BboxJ5aaDCoVNyE678sBGYGMHHqjmMxPL3e8NaBX1hGHVmJZ9fMNtXVkq9ucfSmvcIYyN6EXZgyA+8ARaPiX5P06+CJ8AsM+G48hf6GjhEUtRe2r5w2cfKGZ87Ttq4e7/aGiulkEkm4t8sb7Qs0cGxPo2pQq2S6woMbI0x1vOLbjNw2rR7CeczddX6N6PrpVXPA6e2P3thFG62qOLF6/syVO3muk776dEGAyUK9QiOTaDH4rqdRLV631RgrB19rgaSmtVNXlXS2yXtYfweUBmSm6NAmk2mduvybtNxW4/5baNhbvf6InrwyqjqJqIHzcL0xNgE68UMiBO/eqZa7WNoxEGf2Eq1GAvl7d61ow1JoDIxAJIOfSMSCFmHMfUtjHoZKIZuK4ujt92dqRaBa+/fp02fyhht3I2Njr8yipadEZ3DVKonAUHNlq6nVTll0ILFJogANSitvLDj37YrJyOmJUxaeKTCo39yv3USDKBeDe5UZDzr8qRp4705D7i/Rs0Kuj/e7Pj4o4fdLEr4G2F9wC2htSAj5F8Ba9fOeiOJmFxn0vIaKPOvwYHjsrhtYPB6kazpA0MnFeojStcUFiWiJRZuy+D7gvfBEpg86ksXlCcv7Pli+Q2Czst/GVXjy6wEChNNXnZ14b+bo/Bbnvl/udgl6m/8gE4hk+F0nAE1kkEmQTq+VSWVQxr55pjY67ZOLBc1izSuXodNIIW9vR1N2sWQqHSsSywxEyz7OPrzq1oqc6ODx/ceMnMGvr+dx+fa9fV0p3VesmzHzv4QPaJFmzJgx8zexatWqIUOGkEgk4HiHDh1qOvsOpFWFGZKRh6OeRCFExz3ZE+H2MK1U/65xJVHmtcsto7699/TR3e+WD7WjEd/Wv0FjsCAQ6koB6orkwZ1D11249RB52JPo2GfJvy51Zb5rUEJckdk+0MuPhowqQXrqiIjvrkdGw7988iTqydOre7YF2aDV2jDPrq/fGHQ65BUZhDbofe2sTPmCDM2NWZRAB0xDVZ6bb3930PeDT2r1FnYsqjG+VSvFrfJ6axt69+gG6uTma+3d7JDyock2XmQ8Vd/x9OKN0E+mB4NgRNxcKEVDeKN9h3gNLyQ2LFsQI2qorMlH7sfARYyKehz56ElU9PI+r7Z70WtVOZnxA3Ycjnz24ofpAfaWL/dfeit2TqEgs12SFHA4pr9eoVGJpTSZnRUVlgKnKh/V14aJ1uu0vTYceRKJZOLJ48fR8akn17hR8J1tHGZYuBNRp4ac3e1McmtjF0odcU7knv1Dbt0LzUAPB5CUtTXTxthlM2jU7JpGiMkk4XRaTd9vb5qK+SQyMuZ5+r7ptjqVUkyxCPK0JSGlUrRxRRY+FlQM1MZOQ3l5wK8z5W2VkgBLOwIGq21taqQEseCRCn5tmnqQpzOsKsGTfj9/L+opkuyTJ/GJp5aN9CJUpF3TzB0T9rbo8/3Iq6MfVoeuOfnwcdydX2e5ME01/lbwJBKZRnuptlqNTCZGPjaOBnF1+M4rpjYSFRWbmHpw7J/MBHoNNMXGeevBO6YEAA/vzw3pPgsJw2Ba8NUdwobKdDcve6I9ji6KT4wWWxBtTB3Tt4AG/4379M6Dx0iKT57GPU/9ZqqFUfSvQBPwA767htwCeBoHMj/qXSMkcIqclpfv2+Ep5/3dX9vavwvQGWnlw0szjIfgj3AnWywGY4AMHZ1db7khAwaFDrJHnue34Py+Iz982ivm8OlyaZeU3wJaoFC2y01v0iGQMJlCZVr01M6/BhrlOv/bkyY5RUXHJ17eNNYbnlRigmrjQ8QSurKklHaoTR9eK3h8jLzg5wdxz3ctGuxiA09g6AFk4FckdtJn/HEjNunMhiBHO/rrYyUfgiI96kFLn80PHj2+feOHIa4WxDc69q8gUizJNNxLHdWoOHIJ8pV6eJRj2rc3jCUEgGr+clSPT3qCTmnvkZ9e69Lip7HRp/ZPf/dQ2b8I3EWd+PWDSONjnkTHJaV9MZqMx+CZrsu/PJ6UEPf0wGJtxp4F54wD011gMNY2NoTOpsoaD28HMtHN3zMtPiFLRyXYEN6t/miU24IfzxjdCey7nl/cMNKT9CERN9Vy/JdnuiTxJPZpzK5JrqZL/wJwBi3HrPjx+iNTijFx939cO6LbTjs9QZPCxm86d99089OYqD9+XeCCzIr5TyErj7xb33fz+cePY658O83JgmLyW92AtwctaOabjv4M9OCvzt0EfhgAHHlS8m9j3VkYDMk5cMYfaSlx0aeW2jTumXekvOdwYvG93yWTvr4Xl7Bn1TgPux7e1ggaHkx6M254BZFlE2IvqKxqyU+4qRowtp8dXAw0auDOsze6MhOT9OL38R6WH6IFPUCjbF1WnH+pEzEJkQ9WOAOZsAUCxeuz+jAoDsc4Yw8AQQZUPw+H1x5o5xgCW0/TUQenpYckXgfSa0HsAv+FI1lZWdva2g6btZwprJLAX/tFhW08A8c8ME9jE5IPzXMH+UI7Bq3b88onxd++tLLfu3ySIz20m1w7WhHbCqeMGvnDjHsFC6JKwb+FcXXLflpNpf0rJgwGjXcftAJ7P6+a86Kjjmzh4/KudvsK2Fi8qm4gxw9Br5VJLLgOnnZElCD7wg/QnCsLY9MmbZhrY0N/c4tbqPB6Q+u8IXcql+39zNbTBftnw9MGbRu3EhYMnNLk7x6ZXMaT6PgXaZ+P6OaKwfW25o5ueYfC3B1wWBzFmuksYlfWeTg4k0kuPv3S4p9nYRVkK9o7zZgZM/9g/rIhNWPGjJl/GRcXl0OHDmVkZHz77bcsFst09q3oRJmZuajJ/XtRyHicEYt+I4dbPDx/m/2OWRLijnLd4CBPLLgfUrFT41okbRot6Gb2IHD0KuuqqnIFSEMnLY+KyYKo4H5bVydHYUMJX4bF4rBoffGTU4duJXaq3hG2KCUcqY2dvQX8KhmNodmytNJ6qQoFsoiScq7sWnE5rVmHI9OpRfk1chBBqKW1177acf5Fk9bAcvell9U1Ih+yUvEzL1xM8YyYNkDBq0PZMq3AzwFYLIUgqWkWIN+c0XEqnpWxmSxGj1eGnKoMRYCFi2nAg2DnwGyrjzx+rHLd6ilMEIuI2+tVOLRGpATP1muri/L1/ftN9GFibQM8aXlNXA0Wh0Mr+PF7Zq89navqFrtABolaQXaysSXicFi9uCQyqtCA0nWfjNMDS88ARnFGRidcGBU/Kz/rZbxnAlLIBTSGu7sNHLJz60rIQ4Z700nO7lYV9fViPfz1JlVT5k879z4o7dBDuqb6PAtXZxKRZIFpzK2WgsR0Kl7O8yop0cW4BPEl7Q1VhmHjBlpjCCQRp61RinxDXticntHYZunIIlp6BFoXlFTJ0DgcRivNvLh1+f44CQRJRA1ckcrawjgqpysrSPTsE2JLQtXkPtEN9nQCD1CIOXL73mHOBDya31xr2bePEwWF4jdU6AaMHWRFpLBsDYR2oQwFxIfTVDw5/Puhm60KdEdDpX6or/O/EAIqpPWqAE9XKgGekKSsyCluqtBq3/U9ILJFsENLcWaFENZJSMStbeQidzoGzXauKC1q14DS4vSiF3/MXHy9GfnFh4J29RxGr21o0kBwwbSC2N8Wb85tN100YmHv7dKmOn/34bQBXjgc3tHaLjO6rLerL+2dk45Izn7O9pyK/A4VSBNrkKVc+OXA46Ien1ECOIfMsC8vL+vQYeDMCxMPT1t4452Ztw+YYpObn90sA7WtV9QmJRVbBvrbvlXuDM/+dmX1+WyBBm59HdWZxVI3B2ss1tVvFC2/okIKa6xeVPowvsrRzwWZJASPseDspq0fiSl4klr51m+QAfAEK3emtpHdbPyWm7g5trbA3su2247ffxUKs7eLtqOmSaSF688gqvnjp+Mxpfxu05PIbr4O7JS44g413KC4nKL2TqSPJxHwMZ7OLiREvOVR0aD1Ae1BfmIEkgvVBqY3iw4sGkbFexL9ENJ3/0TiByHvqFMPdXfCEAg4DFRbltXWVq15YyFcFxTXUIfUoowmeMkZJBO08Vvbkfp26jXDsaKsRKaFq1knerFr+qInPb81b+0TilHXtwqQOyBZ/tlPvrtb/p614v8SFLcgV1t2cZ5AAx6C0Ynij+7cH1Oj1evam6q4Mj04iQuaf2ppKKlD0GOtDxpn6+2pabv/iO8UbkPC2AXYqpOS+AY3H7tu44w9oVr2dVHxqhpFcIGw+o7yQ9+fjK9sf9fkwm5Y+ofaqepqhVrEm8iqz2xb+qiq52K2vwQW7+rKwvHZHTI9aN4YlCzx1P7TT6p6LDbtBt3V20lZ0ybQoBFjUH1r1/d/ZCGjkP8x5OI6dYiPKxkPVMwgASautVar7elKLDyCHOmVWaUiRL81grqaRsFrK0ZNkK2dXR3EJUV8NeLIxSVPvz50o0qg1IqaKqs7kDp2n/tTRJiVTNBjnbWE14rydvdAWpO8MiY23WDQdPsaHcCp/yh7FZvbCU8jVfKfPr6HQuN7DrURLIN6exWUXbp5RTt2ynAmyIyVk4ujtNSUGYy4LObbQ9crOl6f/PWnWPoNsCZVsZuVsI1AKaoubV19IheysLa3VZZU85CvD0IqSTuH06629p1kU5Cf1SQFqqZX1qckl1j4Bdi9ZiQt3Xxoxdk5IrgoKl5mXo7p/Nupvh6x7Ps7TbJXQZdSrrSwD2FRrAPHO1eV5fIUiO2Sl57esPFakQyDs/Z2IvAbOUqD0awXn/zuswzOu1qzra0vS5CVhnzQVSnOypLBARuR6elB5Vc38eVAyGi0su72d3H3nhu/x/ivgfYZ5GJzqvp0NuTwka3Dn3tri7Bpdna5bSVCoARaSU7D43adgfBnLyrkHS8uSiUhFk5WKFSHrERn6ecFASXRSSoTzujUrfqecauEX4v39bGg4jFYSF5+vyldj9K8UcJOfi0byB6c1glKs0XW9naWVu4hrrZ1RfkmO9YZc/DT/XH1ryy7jcdYm7KiLLYY6IBB3ZydWUJ08bHDYfAEb0eX+geP2j3dWUSClVeAJClWhKV62Jg+V2LGzP8u/p0Xh2bMmDHzn0LZXBCdLR2/0ZfQLUqkBY+e4nbjSUz5nE1hLydHYWg+rjb86KhY2wne6yfE/7H7ZJM/VaGTa+g4bF5jrcTg3rODGTj1695n7p08VkzDqORCvBM6xMYCZeUxdcOoW38cOtkUZofS6sQi2sglfS3gie1kL2/XuGePk+1nDAhENq4CkaFM0ogh9rehIFPyMdae/fxcLkReO0onUpVVLej+WxYN9sAT1DM2Rpx4cex0va1QJkYHT17SF94KI2jMFtsbjw+fSGfiBa1VhIFf7RnprMqJk/qy7EyzG0iskSND8m88Ot+RQyHaUvSVNEtrG8bLxZAwZIolVlb74GLmgo3DbNAolp1307P9+mm7vvGFM6Tt5NXQ+o93aUs8d7ZNpRGLKAuWjLKFXyp7jdk48e7jfSdS7XVsrtD5o+9XDO6eLhZv7R/oFXnzcHOOE0GhkGqcHVVlnA4x6h1rPUOm7Sw89eD04VpLplheJUCWtHUHUnbwUFpbGryDg6qmrNg5xIOEQjn0XrC4+OH+U2f9qDq5sN1vwpzJATY4RWlBITZosjXKlrFmRtqu8yfPFDsS8cSWVr5fmC2xxwodDbum3DFgJR1L8hkymnHk0ZVTbSw6kUVtF+MYNpZMLIo+YefKk092Ha/zxfBFQsqonevGgRitobmGSHR3tETmFsnLyqtJQfM8gFCoDAe0sPDhNdepYzFsHGWkNRmLVrJrKh2GwPusqFvYpXZeWyzROJTN2N6Oj2PunM2hYbE8LsdhwurZLjRNTk2FU8Dyt4xhkCx8nDBpSbfP4RasDjed64GF+9yR6CMXLnR4s1BonYgvJqrQDUJ1XyeUnXe4NOZJXABtdG9/ZCMRFApvOXDmXPbJmyfPVtkRCKL2hk7kNIo5YNNvnx85e2B/ta8dUcStw2z5aZY7yLbx6geARllMXLrx0vm7x2tTGXQsv6XCactXveENwbpBt+3vIYqJ7jXbgYDGYp2dfUHnMCTAiQSq5R29MfvBq7c3X/rj5yO1/e10EoVYHzp9ji8Rj+4RwzMHbfx567HLBw+UeVkThG012G27uq9ahSEwveiomPtRLyxmDFz+1erLNw/uYQc4o3l8IWPtt7O93750iRg8YdkK8dXju48H+VGEcjE6bM6Sfg54DHHM0o/Lrz3643CuJVNX0yrq/8mPw5xRnWzTz7BYn7lbxu26cDXT+7OhPkCRXgdHZo6ZOOvM1Uena1JpVDy/tTZ40aoQJyKqxnTD62AItk424rS4y09ZK6e7mE52h2AzcuHK9vM3D56s8mFgNfIOesjIwT423dXdYdDKzTWnr+45ke9H0go5snYd8qFZRuiYCRn39//B9iUrlXKtra/eUMXpQHna+vpSHj6/ek49cXpgL2JG7MmjdTY0LE/RxuplJWpsk+rC4VozgXVwdSdmZV0+j56wcKTpXA+YYRGj44+cOSHwpRogmagDj5c1NIkNfe1JDj70zsSbz3xXje5lhewIBnTUZ+jsZY0n9h8/C0ydQcBr6ISQWVT0ER/92nbswtED5XY2+A5uDWPrz5M8UCiFdYCzvjD2+lndgrV95y+oPBB5Zl+anR1eXs1T9l+xMISIQuYY/n04jfr4C875P747WDnATiuQivAj5w13x2G17NzH0TUoB3i9oyA7y37zzr49rC0KbWHlDHrtUhdLOoGAwXgFj7DOl1p52b+740e0G7tkleD8rf0nKvwYaJW006bP6IGe8A5fdv6DMDdio17Q3jVNMmzuD2UHr50+UG5rQ1bWtKgGfDEukIJ6c3ZrF2RLD5z81p2naStn+JhOdQdN9Bs6ZyDn6sVzJ91ZZLSBL9f6zRrh22NOFd7K24d6L+XGWe3k5eMmTujHi7zyR461BRHD5zc5LdzUj4H6u8cSu8PyWjhaf+TUOZ6vhR7SSkUKgkTPFmnCbFFkB29Ke/LNBO/Vo0f/soN/8/6uExneBNDxZ0MhEasneJoS6IFVyKYNoy4cP3SoNdwOpZOKOocMW+LBpOjqK6LOZhp8HIArExQX2q5f25fV3XQwek2d/fz83mP8YKpSJdeyAiF0MZuLCn3l0+gew/uFHn9y+fALikWHkosPwRqsLHvOCMK5Bff2uRgbbznyRH9kgqFV8EfrR50/fuRQG4gqdDKRYODQxZ6sVxuJfSg+EV8ta7l19rcid3eSor5FFLrjo4FkC13EolF3oq+ebnGjYtBKSSfdfeysKX2X7lx15cah3Y2Brtj2diFpxZczgbF+bQgybOqO4jNPTh+pZDJE8iph14pDSemDWFmfaQNce+yI5DPjl2kXoy6fPGrLoBnPWDmwBs8ebEOg2Cz54tMzJw782urvTZYIW1FTVi8JoeDw6JHTV9Wfenq6IYtBxyuq28hD1/d2fddkdpTHtL3801fyDuczGJ28qnaju7Psu65P0x/Zu39S9nUyKLRSRWDAiv5EY/j1JngW08uiNeNcEWqZ9zun9bsHrhj68Pvrrnu+/rOtKxAs+vf7ekjegx05mf5ajVDNlKJdbZF3HT0wSNqbru9Wmtx/K6fJodfqDTbwfS6+2xZmHv80p8qPKEGLDAE4zP1Otgw1gE51QrWlnC8mre8dstDm2U85R7jWNGWHUsMKgjoK6sWovj3e66LV5dmRl1rS8BhdNVcxYvkqHxYKN2b7Ts65E98dKOtvp+0Qi4jjI4a7vlpKSwuav23F9asnfm0L8saLOkXQrC2LA8l4FAZl52EvFXb4WNMIODTGd9gA1j2UTagtMoFYUR0XxfedOdT9Xa+kzJj5p4FWyOEdUxUykYWlPQ73r87PNGPGzL+BgNtIpjPfnGOcnJyy88tvTAcoVHh42B/HDpsO3kCvN2i0BktLpHfzvx+tlFtd02nr723dY4G+rr0qrw7y6Otv+6oXBkG8mrQaqaWfn5c1qj2zuBFerEez9rYltnCUjiH+9gQ9t6UJYjg6MMlIUgYpr6GqplWFYnhSctd83LH3+efI/gOK5tzSJpUGQuFtnH283C2Nj1B31OZUCu09fd0dLIwTgQxqSV2L0NrBkQXCAgS1sKGijiNTodBop7AhHl3rr7T8itxqgR5kxs/HywbeuRbkVt/eXFXVBI8/MD17BzuCvpKuk10nJtm72sP77MLo5U0V1S0iuR5E9yF2qjaprZeH8ddG9JLW4uomucqm11DQvQe9rlObL3E++nLnUGcqGqVvSDy9M52+9+PJ+tJKjgFr6+zj2VUWg07VVJXLEYI/bYMHejNf240EhQJd6JqKSiH8gp7p3cdFUlJH9AlyI4ryyhTefdwtMCB5Bae6RmPl425DwaAM4rb66nquGnSzvTzVjc1WoQPsXnX+IIWglSchOLnZEDBAFDkS237eVkgxZJyMkiagsVRLOx8fH3iMRtNeUcC2CukPb66v7azKr+7Q6skMe1uaXkuydbHvnlNdR21hOy04wJ4Ebm2vqq5vF2pRKOegcIygie7kx0L20xDVp5W2QiAO9QrxsbcAETkk49Y3Kehe7rZwGKzhVxQ124b0sSKhtIK63CouFu8aHEJvbpHYOTkwSShuRb7WoY8LE6cTNuRziWH+DrAW6mWN5dWtYoUelDdggBdcFpCZonZaEJKZ1zBI2+qqGnkqm6BBbuimUo5lQLAFHMZreRU5bRa94M3CFby8MrZSrUPhiHbOzjqBkObm5cwk6mUtpYVsvLO3t4t99z1OFNySErZYa0CTrJypWIW1g6c1Dd7SSsIpKW6AXbmFW2iQMwPUkkEpqqnpYHm62tAIQL0qeRS/ADuMkJ3HJYUby6IWllXymJ5ejnQ8GtIJmmrrmjvgfirLa0CQQzddM2KQtNVVdxIC/VwoOLRS1FbdrHT3cUeWBEIyXkObiunhxoJ1rJtgUSh5Y2YxR6eHUBQXHx9nO3gWIZBneRvZP9DOFG1AUGdTSXkzvMUv0yMs6PXd+oHGqpurcpo1dsEBHkwSTtFall8Pq6+Ndy9vkGDPmyFJQ34dPjjcCRazpqMiDzQ+A4pm5efj3dX6DBJufVUdrLEox6AhnnAvVt3ZUMFH+Xi5UvEYrVJYW97E8PRxYHVt7gbyLOYUVWm8+rgz4V6CtqOmpp7XCWSFs/Y1GSJ5W3apyr+/O+MNG64Rt1TVssUEt75BdsLqIsixtyP80QOUrCmzTOnVxw8eqwIVlFfdptUZ8BSGl1+QNbybfk+6ykJlMil6Pd4Bbn3AStSXFHDhXcAYnuGuquJKpWevIDuyUUn0Fj79/Zht9UABke2TnUJC8S1NKktvT/seC9mUHYXl9TIlBZQE1d6gpjo6W8IdbIOIXdCI9g92B2r20iraOjjhVR1KC09/Jwakk9WVFvKJruHeztTuH9eXt2aVNIKyUChWRBKGauvkYkUF1aQSNpWVNcFTiSzc+wY5keCRR4OYU1XdLFDbBQ/1ZGpl7bU1VQJkUzOX0CFuDLhm2koqVI6B7laIwoqaqrh6Ty9XGh5r0CobWposbLyQ1cnalooChU2ojzWqpbBM49bLg4kWtDRJsFauDrCsDUpudVW7fUAIsiJc1pBezIEXgNHdA30cLeFa1mukdWVFfON+ao5wZpC/uqFTNtRVq+juwJRg0ZCwuaJNZ22yJChta2URxincHpkjK23KrFB59fG1gVW9sx4YFp3eQKCyvPwCrBCFMqi4pbm1KDs3Hzt8WaXSp6/JqDZXVmtt/dytyRg0cE/NNTXNyCwwh7ChXvCwgUpQXCFxCXZlvbHM2KCRs6sK2vSOvQIdlXUFYpu+PtawqstbCorF9n0D4basl7SVVDfKVDoMFucc0NeVafQGr1DyykvZnWq694Age6yis7IG/g4DOG/rP8AXTk0vqC/mU/wD7OGBL72UW1otdwlxtyRgIa2igcOn2zha0eA6aq/PkVD9Pezgnc6NGJTC6hqBpZerDZWANuh4LQ1aqqMTomOihoxmtH+gGwur4OaUsNVaPYpAdnS0V7aLLby8nRgEA6iX0iI+ya23jxMFj+msSytvg8fLGa5BQc4stEHUWN5q6R9oAZsSLbcil8/sFeoAux8ZJ7e4Ef7WAM3ayafLdSI21Tjt6i2+DzKoGktyOfBID92jl6umpELk1ivcqcf3HJCYpFYIKsbRTXB+RdOkO1uGWHSyS3hkX397ZFhKJ2sADgJj1yfIkdhlCuSc3CJTZhx9vDyRzEjZ2ZW0kH42sDhBSJNbTw4a4Nr9JQgk4TbwtSx34IGQY1jhq/Jakew7Bg/y7Bpdl7cWljTIdAYUgWbp7euPqDNKxS3PrYUDDGvPYG/EdepUYk6bwMrRHfmODUheL2ypq23gAzPo6OWlbmq2Du1vQ1a1FpWrXUI84G9q9ACximWCromA7mFDnU1jWbDBL82pEUEQigpMtDvTNCdXJ6ivq29tB+ljsM5hg9x7jgijDIp2Qauc5upMJuBAZhQtVcIGDmiTRK8gfWMttdcIBiwZmSArR6EFvp1CcQ9mOiNllrDb6glWYU5wnWvaublFhNCxljSUur1EUN+mpwbZ+jGkjfUUp2AKGatoShIqAuz8TfsRyF58eWendMizY75IrWo7Knh8pl2gvUHAFiuIlg6OOBzwhCphQwnOOpiOxIrS+ngRiCKYtp1xH1faHJy/pHePKF3Nbc0p7j5Pj+g/0hb+nIoRMT81Ww2/4bFlBNoqaypRHkPsbfFKHihss9463NnTWtmcJ0BCQaz7AIYuVyLwte7j8vL3kF7T3FwDodACfqdCg8K79uqmJDJ2elELvAyW4RnkY48EPcp2dpPMwssDDva0/Mrsmg5QLSwXXx9nW2Q/VZROIaitbmN6+djRicASNVaUo+38XK3hr68Av10qte3lZfW6fTFj5n8Kg8Egk73xHYN3IBKJzANYZsz89zEPYP0PIn78w9ocv6++XhhGRElf7Fr8FebrpJ0DXg/Z/heh4T8+cJETMnnZhCAqPMCmyDi15zlp7KYFQyze2K/bjBkzZsyYMfOX4KYc+SUJs+3jzV4WKFTlpanbSr68smeIdY9RMDP/YMSFPw+rdrs7e5nv68O3b6X+/oMvfrP9OWuIPwbFTY3+9Dzp870jQ7t2LzVjxszfzV8dwDIbXzNmzPx/BWP05s3SA+tGDASM+wz9Sfz2fv97R6/ktbdXDJ/2FOs8bbhx9Ap+WyoQ0+1srXtuG2XGjBkzZsyY+VewCY/oo0leNB6OGwYuz15/5rdBVuYO1P8O2lO/vz/NJx/zy6yF3h80egXwmDFsaVjVcocLA2wvTP8av/zTwUGW5ojKjJl/DuYZWGbM/Pcxz8AyY8aMGTNmzJgxY8aMGTP/X2GegWXGjBkzZsyYMWPGjBkzZsyYMWPm/xTmASwzZsyYMWPGjBkzZsyYMWPGjBkz/2jMA1hmzJgxY8aMGTNmzJgxY8aMGTNm/tGYB7DMmDFjxowZM2bMmDFjxowZM2bM/KMxD2CZMWPGjBkzZsyYMWPGjBkzZsyY+UdjHsAyY8aMGTNmzJgxY8aMGTNmzJgx84/GPIBlxowZM2bMmDFjxowZM2bMmDFj5h+NeQDLjBkzZsyYMWPGjBkzZsyYMWPGzD8a8wCWGTNm/unU3dk+YtmOx+VC0/E/EHnl6Xt5YpnWdPjBKFtizj9tBH9IM0/O+vZBu95gPP+n1N09HNOigExHb6Py8rixXyZ3mo7eSv3d7SNGjNh+/OTx5cuPp4ug9yX3l4EM2oybv554VvOXhfJniF/sPVWkQaEMTZk39l98yJXqTRf+NTqTv5s47lLF+wqv5caceMg2Hfw5lQdHjhwxa921jEad6czfhyDhu7Pl4P/Kmmfbfr9a2fleHfhvU3Fu8uxfE+SmIwS9OuPG8aN3ihSm4/8jVF2ePfGbpxLTkQm9jJ+eElUvNh2+H0inrkg8nd8O/pQm7prz1VO+8fxfQ1Zx6m6eRP536R3/8Y4NX9+s0hn+yVr2OvK6uz9+/E2JwHSoVRaf/+hU7dsVThz7zYSrlaaDd6Bvzrl7/ODNlh56/E4MKnH+i1sVsOGVxP8w9cf495rgP8fALXm6bc/xMt57WkzH06+2TAGm/NNHH6ZrJvhPv1lzNE0J/9l49fe4du1bDakocffOmSDxESPGTJx6KU9mOo2qOjlx0oM608G/Djdj29rjae2yf56GqQpuHPrxcEyH/EP8C9RR/fzYqfN1AtD0qk9OmHCn1nTBhFp8/9ju/Q+LZH+/S/j70bZXJ6Ynt36Ywv9PIU38dc7X77GKncnfTxp/qfwD9ajxyoLZx/NAFPEByMqOr1t0NK2zhxVE4qvnTdxz3/96PZX9YQn9Bbpcp6b47s+/3MpRaCCUQVtZ/Dy1GLZrosRfJn4T/Zq7+VfgZm5f9/3NClF79NeLVt3imc7+25SenrVgb/lLUwFjaMm7f/D8nRbxX4rWmq8vmX88FzFRfwo3c9taUBbx3+WspDnn5393j/t2q2ik7twPMUIQN0vYR747/riU++83bkinen7t93NJda+FzbLcixHfvz8z/1GQmCTqX4pJ/mOYB7DMmDHzz0bXlpGc38eWlZ1R0vm3hwl/C5A0+dx1uRbCEvGmMx+KMHLfrgINPGgFuq9SOEj5MJpiv73aLHy/W9erpVKF7j0ptkcd+6Pk0wtJ+zeu33jx4sbBTDTadOXvAUJp1Ur13+5xRVlH9sbKlCBZSK9Tq9TafzdegbRKqVTzvmwKI3f/nINU04dQdnL9k0GfPb5/atEgN5zp3N+FJPbg788USDMwaBUqtf5vitX+QxjUEqlS2yOPWOKgBRs3z+1FMR3/HwFpbT1LikJ1VEY+fVr9gfqp4UReOJunQ4wB0EjlB+tbN7Sl8Q9iaurVf9tQNKTTyBX/Sk7+m0B6jUKuML0L0Ckzju/QLF/o/XaFsxi/dXvdNyca3mcoUQadRqVSf2A9Suoi794uRRomUo+vK8VfxqDXyJXq97za4Oc+vqd33nXnyfO90y1M5z4IYELkKrjkDY/2X+G1vvmmQS/jXf1x01PWiNPRSYAnN7+t+mHjqfhKNZwZvQqYzX9fNewHHTi9cYgN7e91Pn8LOrVSofpA/4K29h25ad1KLytg8vVqieQNh2LQqJQqzT/cYCNA2tqcxy+SG/6ugYC/Cbg1vWFiuwHpFBKJ+kPDDYNGJlN9YG1AerVcpnrt0ZBOKQU2AdJoNdoPfu/44QDXKYNtByF0zjdfz+9HIaA1qpbH1y43Inlmjvo6+ueJDOOt/w6QQS1X64C/AEVU/31jq8A2yBDL8gqMU59Zn6yc62SBNZ34IAxqmVT1gfmCzZnyb2xhoNqBG35PcjXXv70oFMJ1z/DY8uPGqcH2f0u8p9Mo1Ugc0B1a3+U3f5htj/9L0vsbAa1PptD+/Xr+74D9+usvwf+0GhWJTMNg/luiMWPm/2uUMjGeSEK/MX7Q2Nj0LCHRdIBCOTjYT5k8yXTwBhAE6Q0QmUw2Hf9fQfJi12fPw5bPc64rbvYNC7Gmwj5CLeWxOa0ybn1xWVVdfUOHjm5vRXnbeLyWW5KaXVbPZvMhEoNBJ4J79NrO+sIqmVpUXlJcUyciOdjTcUbJ6/gVGdmltWw2R6GnsiwpiEGU1KbmSTBQXUkeV8+0tSDrBFUvMovZACXRyZKGRUP8qvTH0UUiHNHRx8+WhtMpO8vzMsqqwR1qpqsVGQMS13DLSrgGkoqdlVfFwVg4WpBARmT1KWlJyUlNGO8QV3uSuOhOJW1SkD4/r5zN5unIFkwqEf6pQdNcU5xXVAE/kS2mONpTNCD95KjkarIN3drGzZbWzW5DBlFLWXpuKZstwOqab8cIxi6Z5AF6btrOyuy8kppadnOrmmJjTcWjpE3JKckpKeVYjxBnO5KkvKSDYGdJRndy6pq5nfXsyqqqmoaGBpyNhwXBmLS0LimjsL6e3SYi0Jl0Eh7Omk7dUJJcAPILcoa3tWeYbjUBGZqKXzQZ7Aiy5urqOjZbQnOypxozq+GXpOaUgdRahXgak07Ga3ml6YVyG1cWHmS2ozY9V8B0tSShIWlbbX2nnkmnYGFZgIoXFhekJT7LkVu5Mm3saJLKknaUM0FWWV1b39gsQzNsmGRjXSpailJy4ZzJ8SxLGsn46+6oRY156fmgllQGed7jFOtpa/rYgpt0HdW5OcVVQGPYXCGObmUBKi0VVFNiPdqrl6s9k0nGSBqSMgpA3sEdWiLDokfiuvbqnJTnT7P5Nv5uFgyctowvMjQX5Vc0iAg2DnSCvLUgO7+itp7dwuugWjtRgC4DUaTUacmqimw4M0I0y5YkKkrOrmC3KjFUJoOCfZW4qiU/90VifLHaLtTKxoLIf1Yq7eWBqyqtYrObxGoC09KkyFpJU15aHjjLVpKcrYCK9ig8ZFC1VORy2jory8qUVAcrKk4tbMjNgJ/OVlNdLSkY4/1aUXVuXnF1LbuxWfpKsNLq5+lF4E62EM9k0shADSApn13ZyGmqLatqxzjYWWB0qrqSlEIgeyHa0HTvuWzEgtHerzQD0gua61ukGAvQBtS8opQcRH06cQxQybBSvUZ7VWKWsbWRbKxoBJA1rby9oigLLjSbbWC5Ay1B6aT1hfVynLohO68M1IpEa0GF2Hn5QOE5bSqmgw1obdr2qrQ6NVVTl5kHmpKYaMWkERFpGdRt1aWFxeVAQRsaGnE27rDCy1szaiQYSV5uSYsab2HJIOnaq1JzSkCl88VKhqUNEVFjSK9tLnsBP1Jg0DU/iu8cuHiCPwm+giCui3uWWFAlwLsFeNsx8Fi0tKkgDX46W4iCLUkPnZSwE5OeZ+Y24Lx6edmTW1Lu1jhO9JMXFFSy2R1aS2sLEg42b3qFoKyooKwS2Cg2ysqDRTT+2AikEDRlxsZmtKjtCbYO3jYkSMerKyssLIPv1rE8rOCs6YSN2W1SVFNBbjVHDmHbeR16ZWtBYRlsRcVoOlFeUlhYWVPXKCU52dGxKLyyLb7RevhwXysDMJi56aWwlrC1FrBdMz71JQaVqLIkv6SiBtwgIzva0YByq1oKCvg4oiA7C+gMV6qzsGAZpQ7p1E2VoIbg5LQWLkhqBnFzRatY2lxYXNHYTLBxo2MktfkFxZXVoKm18jtp1o5kkCTc+jrIZF52dgn4rYpsZ0XFwwqrVzSXFxeVVoJ6VOtlJXmtIWMn2FNR0pSfVkWO/25rXxp4qlZQkZlXWgtu4SgNNCZi4dFUbwvFH0ntfcO839W1gsScsooGQ9CAMAuCtq04tUlN5FXkwBZeCCs8rnv7EtfHJybmFrfhPYO87IhNz2+xXSa7SfKLgLoKDDY2TALSnvVSblFhQQVsFdkYaw9mj3o0AluS3OLq+qamNlF7RYuif5++dnQ8ZNC3lCfBBh5YeCsbBhGrUwpLUqISS9sZVALNzsuKqG+pK84tfOUvQD3oxJy8OhGwDwSgczpFbUVNJ4psQSEoqmJjBX5jvHX5SVHJdZAT08raxcFkohGaUg5G1/t/tGGhEw2EJ2g80c7dTV9Tr/b08aARBZnnH9Nnrgq2gttLenZBDSzYJrGG2GWINI35L/KRjLxqvDJ+eVFWGdJ4TUqiEhQWtuKtGRSg4ZCWX18OtBHWWDHB2Z7Rs0YgpbC1JD+3ohZ2NwR+ZrXaxp6OEdQW1CkZtnQ4fXUnu6iug8ZkErEYoGONFXn5iMp2aaxB1FzeKpEDHatsagL9Ym6LiMK0gCsFdp3VNe0GJpNqCgdQutbCzHI5yckgrm6oa+K04ZgODNhxa7mlaU2Qgw3ieWWc3MwGvYMtQydrZ3P4RBpITZB17hFl5ppQa8SS5MCSaeGImxvrFJZ+AwIcQBTSw0SDKALUi1Ze08QFVV0KMiwxtr63oG2vNBqiVqGCzrSGDTAIUVKyOyFUbX4+SFCEs7W3IBhLoBPUZeQV19bVc7jtNBvE3cARUUqrCg1uFqAolgwaVsstgN0NjIJoZUUjGgTVsXEJ5c0KgrOvNwho0CgBOz8TtkRsEcbKzoKIRkPyjsYWHo9TXlVeW4u28qCCAKco21itCrJTj5gEQQViLmDMYNvA5mloDtZUWI6gLFwNuiEnv1lKZljSiMr65IyCOuAdOzCgViimUnShrku8Xes0e6I/aMr6TnZxXnE58KQgpNEYQxolO/5GAmPYBFQtLFgl0QqkaLSxqo7agoLCqlp2Q6OU7miHBHaigutP1CMWDXKCfTC3tLigtAKob6uS4mhDM5k2NbcwORu4J5GssyI1F9tv5mB3yqu2TpTVP0WNWxMqkEjt3Py8bKngSnvl694KWMWKLqsoN0lGL6grqFMQdOwsOELhSskWFlTELBq0yrriFLjtIq4zSTYiYrSnglNRL8ZZ0rU1iUmJWblKvJePpx1RUpPG1huVRN5amF1QDhofp41HtXamwG9RZXUv0jsp1KasLNi9qsguVlTYrWtl1eVFRUg9NckQHcOr2zJVvSYEu5O4iUq/OQNdYB15iUZcVlJYWg63oOYWJcPBhowF4VlNep2Krq3PgHPP01PhmoLlrFc1VBflFwM9EREMDQ9TNRPmjrB7ZdlA422pb5NQaQy8nJ2cJUCjWvLyge9ka+hOVqYwR91aWFhQDtvwNj7WxtkChxIX3nyiGhox0AFqbqiToiggVgR3ajpq8mukTGBOQVVJ2M/TC4BJl4v4KdktHsOHhdqCmKCbJdExPaxe6xbBlqSljdNcUVNRU2OwdGcRNK1VpjCgERxbwr5Szcm9W0GaMSaIjsVoRM3FhXkViPtDlIQiaS7PTIpKbSJ52Fhb21A51U0aIoVGwqEhQ3t9flYh0l6w1vYM0F7gudgl9e0YFScnH4S9jUIFjmnFwMN6pmkueIEEBWwFwcqKTkRDuvriVB7aBiNuAmFzQ4OU7gRrrK6zIatebmNNh1Tt7Ep2Z2trWQWcWyXFyWiIgFDK0nJKQfNhc3U4OhxfwWe78TJwbRMTGUw4q0jvRmftAlqP0awVylmuSFQh5+RlFVSCxFo7RHRrBzJOXff8Tq3DRD/F6zHJ3wjow2o0HzpJQaVSmQewzJj57/P/zwCWSCR6/PhxVFSURCJxcnLC4/90yhI/+pe9HaN3rBvCyEjNQbmF+oGIFQ111qceP7i/VknD6HWytoy794o9+g+0fz1s6sw6e+5oNseaguuoL36RVMUK8rejEdVtCb9tOdJIYGIMyrq4Ew8LbfuP8KCgJIW3rh17kINjUpUdrRlZuXTPQHsGCS3N3L/6TDMLr9eo0BYubpr8/Ycj2/BUvKY1+W58p3VosBOZW/b8dnG9q4ubq3eAA433aP/pdIGWiNKzE688LSSHDvOiabhR+y/EVjTqiXq5TGvp5GMN9xKULflFOYVZ7fSQgUGeForSu7HZzRgqUydj5yQ8rVT16uUDYuHO0ujTD/LVWKxBpaiNORpb69Yn3KKtLPt5Dofp7uzpFejCfBVyaBue7T11jQ9ZE6TszPjM4mbCuKWTPXDt6bfO3sgQ0SgGsbApJaOE4ehphxfnF+YV5dbTAwcEeGAzf/0l32UiiF6Knxz79VYJloqDVMqapz8/awwbONCJiBJknDq2J6Hd2RbHbyxKTa63CvCxoRBq4vbezORhcXhVe1HU7VRKrxFujG46DBmach7dKxbTSFi9siPryh/ZpD5D/a2xgpIzZ45Hl6Kt6FpOdf6L0nYPP08a9+mPn2cFzB9mh9dU3d+1Y1eR39wxHiR1yb3T0U30sEBX2NsCNJLqysKctBLIJdDV08tWWf0sPl6IskDrNAJ26tPnHJ/eYaCjoiiP3HvgIZdqSZTWZj5Lb6H4BzlRezQvacn1/X+ArBGxbcVPsnLrm3xnrutjq+fkPDoWXUjAYFUKaW1hUm4zLtDXVlhWnFuQyaUGDwr0skfXnj56p1BDoOuV/Mr0mOdNTuGBtq9GXvTChrLC3BclUufwAGdredkvJy9zRDgSFsLZuJFaUi8cud1MpuLU6ubCJ+k8qr+XO0WWvmfV72ntRBqQRs7NqzH5tfmdeqpewC58llBuFRToAAIgU+JqfkV5Xm5aFcZjoKeHo4UwIT6xWIa3hDQiXm1sfA7LP9SJCTS29Mb+I7mddDJOUpgWm9lK7x3s1L0rYNDy7vz8yXMOnYA3MJx9HdCV1w6cKJXQCBhxfvLTLC6rd7ADXt76+M6ZZ6UqAlYnk3Tm5SZjbP2dSa2Pjx8/mSp2ssa2lSQ/S+e79PGzImDqX5z84kY+lYRHEW193K1ro3bfjG9C08mi2pzojKJO5qgeA1gGTV7k1WdNFr29FbFHDyTxLMg4JbcsLaFe7h/gySB0b8LK0gdHzyRUEygUtaAqLSZd7dbPjSqKPX30eZUQS8Spa+POxFW49xrsgK679uPBO+lCiiUkaW+IfXgxLVuqx2tVamXJk9N1qOBAP2tl9pnVvz9qkWoJOIhfkBCfIXbv72eJQ/HKYu8+zJSi8Fq1gpt5NbKcFdbbk9b67KOfL+eKVfZ4EtXaxVJWfPbojSI9haaTNhSnlLZTvdwdQCBdH7fn/N0qlCVdys6PzSxqJQ9dMrHbAJasOTUju46jtA7sE+pq1Zl+6OjZdAGViRNXJkQmC2DTQXlVLbKWrNzc8go+K3RQiDuTm3YvrriJTGNqRQ1x96J5rJAwNybofmTev/SwkIfDojT87GdPy8jeYXCQ34VS3FacklwownnZevmGOqpqn1+6/EwI4SFdZ1b8gxq1a6iPtar0/vajNzvkRNCgcJD03uWzsRwdE62TdpQ9PHIrS6aGtBqtsj7q6EOBX/9wBwaVSXd0B2ZTk3LzcHy9hoTWK+oTzzwVBw4Otu42Xm3QyNNv7X+Y34nBYbT8nMd3cyl+/dxYwtjvfzyTmiNWsnDoztL0pGq5jb+HDQGLbkm7fvZRkZYIessFzx5mKZx7+9pAFVHHjl3NEWMpOLTW1tm5KfHqk2w+CmtQyqWVL+5XaL0CvGyI9XcXbD7fTqESDOq27Gu3k9BhowJYGH1D9qMrD/I1WJxOU597O7MBRRoID2C1x/6+XzX/83k+VNAdTb56KrbaQMBpxHxOWna+hVegPegwoFB4rPrF43Lvwb0t3u6Oug9gSRJ2LT+VK6aSgU6W3b0QJfceGub4qs5BpWdk51TXSyyD+oW60zlJt+IreFQqQyOsjboRJXDoE+5CNyg6Em5ejqkREzAGNT8r8Vkt0zfEvsd4ha45+8Gx68k6ClkjExVnR5YqXMYPhgewGp/tOXWtDGXN0DUW3UpIJXoMdiVJq3ISM+sU9vY2jt4h5Ma4U3dzVYi/qIs9Fl3l3H+IK6rq6c4bdQMHBbJA+5K1XPrjUi3VO9zDUlUdGyvwHeeHq8p5ntNG9nF18/D36KZQiuSLv+tGfDEugGHqqaAxNHvvsCAfJuy/2k0DWLj6WxfupHXoKAa1pJ2THP0c6xbsaoMpv3/gj0yhFRGj4OTejG21Dwu2x6tSI/9IrZWjIUjJy3lyN9eu7zB7ed73Pz23GxnqRiPwix6eeZCugog6jaI2/XKu3Lu3j/VLuWiV/MeXTuS0qLAYRXV67MNbZ3IZ4yf7E/Muf3dLFD420Ar0ogVFt3+5WRzSr7cNBc9JvXbucbGWQDR0FDx7lKV06e1rDZU/Pnz0Wp4UB3RMg9O233qYZB8UBr960WuSr333XOjdL9AR7hXDwANYiclJQoMVAa8F/iW1UObm52NBkr/Yu+Ypec4YbzjWanr6xdZIwswJwaqG9NvROU5+4VaUTtMAFqHh7uWjkbUYS7xW2FiSnlLLChkAD2DJS292megiYKLbEBMt41w4e/J6YYs1Aa8h2vu5sborhJHO0gdnj98vgRh0nbgm70VpB93X04GErzsbsTlapMGiiDpx8dO7KQqXvgF2BA235Oqpa1kSHBV0eetSc6v1Lp7udKLs+e6Vp9NQJCqOZm3vSOY/ObwvTWBFwiqE1Sl3n7XY9gqx1zWnpGc1d6KsA8J7ubC4L/aduFogpdAxwrLY+ykih3DgH5qz7588HdmqgwcgGQ6u5XHHM9hKEIOCao16kG/fd4hdtwmPGjHn8b2L5e16SKdTyGsfn3tO6NXHy5IkzTyx6tBjFJqOI1FBVqpvnN0b1+YIAoTW6vQX5XRvHzukeXbxcgCLwq9IOhOZqtGhtWoVvy4lIV/iF+hnATXG30ioEkBEKk7Pzb8dn4l1G+BthVcL6h+cOVUghLAog7wy9VFxk6d/Lxbx5QAWqjkn9o+raQYCRqdVlafcbJK7efnY4OU1jw7tj6wjsaiSuqzcnMIa29ELhvQYwGJYuTm5u1tbsqxdra2oJE3p/SNnEmsQb1WZGpOhce/vTlMDq/jolVXMofgDq6jLv/rDnnuZBhJLLxfkJcZWKu1CfRyJWHT5kx6uUwC7Tte6qKO32FaDA1kt2blZlZUYy5CwEDdswfE1d1HzJ/iKy55fPHqriUDGaTVtRU+S20j+3h5UPPva4i23W4k0vEHFzf3j7nOrwBG+TKg6NfJ6cg2EAU2pI/3x7Vb7/mHOlhaOti5OLFAaZ1sXF+tupkynLIh/cA/EpGiDRqkoe3KiXB0YHGSrzr2w7vcHDViahVZWmxEbXWPoHeZFx6Hb8u//cT9Ng6agOqtTYjLqJDavDWBxi6NvpTZ4+wVaNN2K+OSajEHD61XNqadvJDP6j/VjQIqyxDt3YmsMeEitVjakvmhEO3h7YEuRAawB1oond6+0kLwDnCxA6xTnXPj+atuAUb1ZwryjB/cmC+1twFPzcnNLpCFTxobaEsX1SZcuxnYaCJAe+L6HVSqXXt0sCcgMryzu1LHrDRoaDq1muflD9bGXb6bKUHi9TpAZ97AJcg/0tNR1DWCR1aLYB6cLWtQovUGpqH18KlYf3MdJ11ac8zyvnRXs5elhj7p1PFLu4uVrT+ck7jl1o1BGpqOFpTH3UsSOvYPsieqmjN8PnUnio1gorbidHR+bRvcDbQtV/vDQ4XSBNQmjaCm4E99kExzkREaxMx8+LJfSiBgQNmdcOVFI6zvI10pVdHvrDd64UYEofubhHb+VKEh4LGjY2VGPipmBfZyI3GfnjsWzCSScqrO5Krmo1t7Hz5raLe7rKDoBAlc1CFzljRXZL1oMod6uFHzdxVXfGsYt9oIn7spe7Fv7m3DY8r5WLQUx5+4lyDAEnVLeVplaySO5e9i2pNyJK240xiTxcEwSDGIS4wDx38VfHcD6m8fPzJgxY+Y93Llz58SJEzdv3jx+/Hhubq7p7HtoTLtU6Td+lDfN1r0PVX0voVTRNTVfSnULHzVzfkTEgmVbh1lnp5VyXptozE2/+EeBatbyNQsiIpauiwjUVmQUwkvItS01DSzL8JFTZ8+NWPf1albMoaxmEBpGX7hVErZ47dIFCxYtnhNKbUlOLZcBW8qpysPJ3cInTJ8VMSaImn3jYIvPvI+WRkRErFwc0nQtrwFCY1hOXiEBvabNXtDXmVJ39/NHEq9Fy1eAO9Z+OZ/06FAyG7gGYZWCA7n0GjJ2/rzZM/xtjf0ki+BZk3s7ERz7De/th5ziswZNmBYRsXDt8gna8sIsjtwAoUrTr2JCJ69cBNKLWL8wPDf2eRvGblD/MBbNuffEOYPcugUcKGnytSN1bvM3gYcvXTSpD8s4lUZUm3K7SDFu6fwFCxYsnj+/H6Eu4UWRmOI3e3I/JyJpwOhx/o5d/RMYDNM1ePqMuQtB/jcuVaVcrOlAKcrij99VTv9iDcjD8qUz3XhZ9xIbNHpx4fN4hd8cOGvLPv7ko7m+rDe8mQbn4hA+Y848kKEda8Oyb8c0KtTlibfvdQZu/BgIccGqxVNtGxJi8towPn0CdJkltQqUoiE1GefllV3TAqEUouJGoqObA+mlI6bYDRva15NK9BsxZ2oAE5wQ0XwGjZsN1GDh4tUemKz8Op4exYnadYrba8Vm8IQl6+eHGW7uj6ztOcm//smPkYq+y9YviYhYtXCCu8D0/q8jJ7rCKnTa3IgFEQsWzh0XzmksbpOQgmdM7uuEs+kzsl+QfXv+rQeGwC2wAkQsWzBOz60raoGrqQu8c59JowPwJNeB40YPsQYdnEZGyIyIiPlzRzmo456kysLmrli4BFRExPwIWVlUUbMAyRYX5z9iNpyVafrmbJHfqBkLIpYumEyWtRY1ibvNw6d6jx7Vz42ECxg9aawv3EEQMnoPnQDKvnhhRABDllXSrNSj6p/+fFfUe/nGxeD0x3OCmi79FlX3+ix4BZ7uPGT8gkUR/Vwo7Cc/RKv7LVsH7l/yyWz/+nM/x7JREk7hMw5m7Ly5IKcLFy5cOW+mjw2tJfnk6VLWuq/WgbKv2Bzhyn52O6nVAEEoLWRjHTpl9pKI0QFUcdq9qxmhcz8GkgU62AuZL/l2eMUXomV+c0H2I1Zs2rhiUn8WsefN4qL7J8t9Z38CchaxdOPKZbOC7fDy0siH5bRJyzbAJ9d/MxV3/3J0sRq+u1PjEj51fsSiBfOC7dCdFo6jZgGti5g9xi0/p1RoDIp4au9xC0HGVm6d71jx+MYLrkGnrSgsMASOXQAnF7Fk6SRN2q0m4zZCfE3Q6NURc2f288bl3bxbwRy1Ca63RfMnDq6PT8xvFemFGTdOxHrO3bEM5G7h5N6M1+YLoFDWvaaNCnF39ZvYL4Cuyr+87zZpwtaNsFw+Wtlfe+m3SHb3hX5WwXMm9XFh2Y4c2MeOBhsDnvXAqbNAntasHqGPeZbVqQednZLkNP7I6YuXgMa5fPtoVum92zndtkFBMxx8+vTzpnv3mTG7txWkz4u/rA0Yt3g5aKBLd8z2KLpwqBjeYAuFYlv0mrsoYs7MAS40lFhn7zdszjxQC0t7OfGxZN/pcI2smxeSn5RRBwTL8BwZYk/BoDi59/K8hwNTCi5+uXPZAPuek4aULUnP0jtGzV21FMnbAu/66xdSjXsW1hF7zwMqs3DJ0okhRY8SSgRyCCjpH49cRi+DzdqyrfO92Wf3RBu3X2lk+s9aNG/enFmuqLaECmnAxGkRCyOAEk4Z5t1amCVUITehiAFDp8NNd91y26rb8VUanVKUlPLcdtjURUtBDtfNGMEy7TvVnHWt0nsoPEcIWIrGh8/b7cYAHYlYtHzZ6iXTPZkkY5WR7H1ZlOYO0Qdt1geh0Vr3EbPmAIFtWjeg8cr9LKnpCoJ16MxxvVwd3MYNCGXBE8ZQnXZDpoO2vWT9mqHSh0+zRKBH1ZSbUa6bPGvxYpDZ5Tv6EwqfRJf02G5I3HD3fj51cMTiBQsXRsyf2ieMZLwsyrh29Inr3M+Wg1pYs2oS+fmBK8kaml3vvqE2rj5jZ8wJt8OVpV3SBU1ehfiLdbC/SGzqsRPNm2CYbr0GhzqQnUKnzhvu0t2foDjsfKyVJbNbxw9NIJBI5B5DK511ydESxuK580A1LYqY6U5XFdbw1Pq29FOR+FCgDaCetu1YMcqTjtWp23OKG5wGws4FKMnH66a50E2JACCDoTjjHi5sxhLEuq5f99H4EIfuFkFS8iSuznrK4tULgWmZF457bZOp16l/euKJ+xhEx5Zvne/FPrs3xriDSwMzAOjY3Nmz+wV607WSwsZOrQGl19WWZcqDg7y7T0ADCBnhE5fMW7AQmMEVzNbc5MLmD+1gofRNRYkPuQ6rF0csXBAxb8H0AEdTaYCJvi0Mf2mimy///qQW8QMSnWevaXPmL5w3zLPnZGYEFSfx1qN2vzlblgH3tHjJ1MENCUkFXDH4pR6NR/uOXgAs0bItq8I7Tv/yuAWlLIt7WgyFrF60cCGomLkRmpLU9Io2o4q3uw4AdnB4sJuuMvZUvU/EOrhdL142y6EhLoutwtuHjR/o6+EdNrWvN1mefeXgA6vJm2H/sHTTqr6SMz8+bEISaaF7jJszC7hKXwo/u6zNfYixWrdtXjPFGZ7u+BJI2FzIbmGNn7kcPGbBgvUjXXLyK7imxlZtOWDR0oiJw+z4WWfuiyduWwWM7NIls/2UFZEJ1W9ffquXV6SU4p2GzwbqBlzrnGkofl51h2mHOGbvSQuB/qz6ZL5T2ckbSWK9llMUV6F0mzF/JZy9dStd2h48K3i1N6VBKU6JybEcOCFiGZzaopnhFZEPa3ia5hd/nKzzWPkJSGvpgmkD0Ez8G2sTWb2GehAxBBcnJysLAkpceP9khV+Xt1oFvJUtDljFhHTBqLmrX1rFGxdSRciP+azeE6cDq7h0+STPiqKsVpkKEqa+13Vahs2Z5OtqEz5mkPfLOWJKQUJ0ijho1rKFsOGLWLRMXfmkoKHDGOsw/YfNgkWxYYV9/fGkar1OU51XRHEaOB8WxNLtW9cPBfYfRfEKdaUTcWiKRx8/OKB6iVYpyqguCR41E848yOkkr7yMgk7E16J4rMFI7tcvHycrzMlqVeoNwoSox5YD5q8BT1y+aGIvKnLfO8Hg6L1HzQASX7NhBSv/7LMag17a8aKo1X3iNGD1wOOWbVk0uCtQfjfKwicX7hjGfrUemJ4FM8aGWiILkSHIkB93XuE7dvEK8ATY9xWfP1D4xvZNXJrryBkzQeMIslBlJD4ghE9ctBwUdenH05zzr5ys6NpCESDvLK0qx4yavhLOWcT6iZ65WUVtFn6DhoWwcI69p8wa9GqcTpR55VCk7ZTNa+Fa3Lyqj+hUV3tBCWlhQ8Yh0dqCMFtNVlGjQs/NOP0YE4ykumrr9hXjvI3TeTV4V+c+M+fCYfMnK0Oy78Vzeu4WIsLaB0+YBuI3oFTTHKvv3cmVdNbcftbpMmUmaI9LVq9cOW+cc4/BX5S8IScyCT15EUhzwZrVa5aODKV3jdO/jqazIK4I5zdzwfxFCxYsXLx847j+Xsi0PhTXagASk6xdNcIQC2IS3Yeu1/0PYR7AMmPGzP8cmZmZQqEQgqCWlpb6+nrT2XciT717mztl2Qw3PApnPWpyL1RqYYXSFEC6OHt42Fhg0Sg0nmVB1ytVyL4cr+gsfFodOHbGUBf45QKObOsdSGnt6NQbIFFrq/3wxYN8GTg0imznboUSyFSKmvQqfP+xk4JciGg0hkhxZFpBMqUeQgkbavXk0eGB1vDiQxS1z0fnf1saiMz00smUkESlAXG3QtSOl9OoZBBz1jw7UT9iwVw3Omzvybb9evfrrGKL1RKRWOYxYICfzRvrbnoQFjrIATh+NJlKw+u1MmTTlYFLT26f4MNP/GnxrDHTvo6DoPdsKtVS9kw4YfgQuP+Lowf0DsDA70fU9fm1BKvwEEf4bQmGaBEQ4qdRtCvfuVcEzd3R1QrpQlOsnEgGoUqrKstIax05bLIT3NvAUT0Gj6bntXF0emqQv2finh8vRFeqcAy3oGD7N4MWGtXNz40FL7jCsWxtDDKpWi9j5/F83cI8rYDPRxOtvPoHM2IKq9SooEFTJEXNHShha3bvCYvCDHfSquTCtka6ztvNtocr7omXp5+rFQUUDUtkUsk6lVoL1WWcb3IfNzmYDiJALMVr2NAAYXVVe/dQWFyZxwkcM9ERXnVKtOkd2g+HjGARbCZt37ZxrA9RmPDFuPHLdhzN4+t1UA+1shv51a0vptmRMYn7xkxc9k1GeZsG3kDi3QQGBNvAi++0CimvDfIJcmMiy88s7H3cCMTCaq4KqQe/MA+gPUR7z16EAX0HOlGAvPBEHAEHEke9J3Vfn34uFnDZcUQKkaCEt2upiz/dFDBuigvcD8Na+I2dENBRXGeMmV9Bp1G9nOyQaWM1cac5gaMnOMCiwFoETpzozy2tb2+urCfr3V0tqSBxNAZn6+xjy9A3VrSKfPoOtIeHzgiMwJET8KkvMpGNbUku1k4s4/xHTlG2emrfUHgaBw6EeMHvVnjXgJG4hhNrpp7MlOLpdt5ujvAaom6Ii14kiHz7BSH9ZyzVyS/AkY7trC2DqL5ujvAKFBTFbtL4qY3Jqc1I58Uv3AtkF0Mgu1n37xfgxSTBHQAyjaU36AzGOuw9fmowPK+BYNFrzCRUUg0HwhIHz92+dnIvfd7Z+TMnTdlwpg5SdEVlPoPgtSoolKAxth4bMjzUhoIFsmB5+AbR9W08uZ5T/FwyY9hAS9BUsAzv/kHIQrZ30VYRze/dq5+xWqi+o0cGtF9+XmG6+Fb6hQ+2IYMYjcxkElQKGejKScozGplBvm5MWFnxrJCxw2mt9V1jOq9jMFQUJmiDeoUw4GrGsXrNGuDc0sxHJBUSHAK3PiNOYR4sPBaNxTGc+vb38nFmwHEtmWGFgjTdNzjy9AviHP3t19hynp5sGxziwUQi2peoOVX1hF7uzrBRReGZIZNGUtmRbGS8bOr48U50DAqNsw0ICcJKmvhqQ2ncA0lgn3An+FE4i6CpE905xa3IOFBQgK81Mj6CY3mu37JlQrC9LOm3CRMmbPj9QZteY6pHVGCfAPg9PJFhRcdKJXJIqxEodBbBfp5kWDQU5/69fJH7pE117XpvbwekYmyc+1JEt7bN++YpH4MjObl4sLrWKBEI1gaajC/9oD2r0Wh0eFAYHTRXHN3KCiuTSN4fxfcNGwCvR8FSWJY4hUwGdLGtoljsGOzpSIfNM6jH4QPwbRyJsWeIoBZ3cKnOI8NcQHHQGLy9Z4CtHXxelBsTL5wxcqgVLHuS1bgJ0wWxJVz4yiv6LT39+RTf9qRdS2ePmfZV7Hv9xZ+i0fzJ4BcMMyTi8PalftakynOTxk1feCGuWgu8LMqt73hM6qH1v90v1RCZvv7u1iQMHs9ypyiObdsdXcHT4ZnuwcHIqlYTEFRRGKv1d3cnIYaEYh8SAIwbcslIZ1M1LWiAlxXwBliW28Dw3sbaewdlcZGywN69kOlUsI5NcOeUGHUsJMDXBjEOWCvHfixtVXGzWmvQlj3PQIX7ulu8lujg/v09beDVYQQLx2Bvexmv80N35EFpuDVtIR7hHjbwREsi3dbR3QE5X/fsTHPA+KlGW8DwGzv+lYm2D3GzJBjnGr+JlJ/DtXHv5Q0kCRsiT/8galVeeQeoXyKBMHpQP3gdEI4ROGm8b2tRU0tnZq3MqU+IPQNWFrKVc7ALU8QTGV//hYcEGMfpqOGrrh9c74mTPj60fnzEzlh2w+sb3rWWxXT0CQ5zhBslju4/fkxA29nkaviKj6e7PR0eAsYTWK4E4YGP98bVdOhBFQcFIQuwXoK28R+36dO1PlZt1xfNGz9m2pFMyKDtGprqEx4ATyFXV+dlcgb2m4hEa1iSY79h1uWCFs1be8hY2qAlazfN6suQJX8/eeKMpTuTWvVdu1D1HTcxAHZERIvhoyZJk6o4Ok19cQPVq6+zNdzYMTTHQSED2qrbXlpNpbSlTK0OCfGkId7Hyn20rTe3ubOdXdbiPWZqIGzmsBaenmEMZJXVuxEXvngm9u1r8lY0o7fqsorIilpgFScCq/i4HrGKYaEDHGjAueKodLJBB6RueNN1vkMPXqFTyXiteq9AVxbSZmg2Xp4UalFVqwIRm39vf7iWiXQ7Ok4oU6BxOEdXWvrx7YeelCt1OCv3YK/uze8NcDS7Feu+nR5q13Bv7dRJY5bvTTMYdCYx9w4bBIcBaAqNjtdqZBoIMnDaS6GBIf5IrMcM7h+I3PdO8LiAIC/gFVAkC1s6RiRRQBJhU61U5+pgjSxHRFFt3V0dXltB/CaiqjTepNHjHEADRePtPdxpDNhlQ1Blfow6KCyU3uX7Brm0NL3xEQwPNxdHC7htatWVldnY4GB/eLks6GmEzehl19oqeDVoRHcYuPGb7cF2/NurFk8cM21fGgS9VODXaC2J6+wbHOoAR/ogCJ8wNqD1bFoNcsnHu68LCzgoDJZAIRGRaM21zzhs1uE1314vVBMsvP3cjL4PxWB4+Loy4dnoOJaNtR7erA1JoQtvD49QTydYYeEwYBitlS2y8BhIar/80fRfnnViiQw3VzcGYuJeQnH37U1I+WbGhJvVaJKFnY+zLfEdCwA1ndzCBo2rlz0FXuKIJjEdXMDNSL769R6CxCQkJougVMg/6IXPf5K3F8CMGTNm/hP4+voSiXDfycLCwt7e3njyXUCi8hepEuzTb8aNHD58+IjpO041td6KL1QYBwywGMz77Fd743M+y8aF2WWllR1shRqE45AgOzkvvG+46R2WQa9DYdFyYT6HnRq5e+6kUeBJw4eP3342qh306lCGpuo0yryx7oj5Nuj40T/PnzwWzs3wYeM/vVYZ4gj6RgaFQIahu1JAscpeXFEO8nLpmosB8RrzIIBU1KLq7RJs/fZdLV6Bx75xA9T8/OCYUSMW/dgw9uurTw8uQJmSfhsdjY1aFAFnSgNt79YfvhvS6w01D/fMmzwaKdqoFd9cqBG/ti1Sd9DwsFePq5Bep4Nif5o8Bin48JEr9qV3KID4MEGLD3y/1PrirrXjhw7ut+Ey582N0EFv7/VHgSgIcnVkoY3hGRqDw2FApw5C4UIHzRAmFhZVZQ8KsB00ZqG2srpV2unKcnC2et9epbg3sovSadWoor0LjVU5fMSc79KUr/XyefWZEJ7Qte7P2sXTlEdN6cNdC6eMHDH7x5L5B64e+Swc6Tf2oDFm2bypI4YPP5I74fDpvUNCHU3n3wXIn/EPoAfOLBumafYCEAwGhQHlNoZBWCxyFwaDQ+NNu319CHDhX7tZp1WhEnbNATmEGTl7f44ei3491gK/6nqKTqOEon6c1XX/nIMFGHC/QWewYdGJhO4xEFAkVB83x64nYvBEtE5v3DEVLo3xtLC5QYcmdukx2tG9/zsLg/XbHHPzk1DF1c+mDB0y6NMLyZ2qHvkEMaK2n4e9SXwmICyK7Gf/csNnLJ4IaU27toJ8w/+Ds4LDAum++WBQ5abU0Fg8Wgv6DJC2NvHEklEjpuy42OeTC08ubQsyXocx1QkwEVpD7cVPI8YgMhoxcdmZ9CoVGi3iNOpQxJetzcGtD3i08eAtgERQnm7WpiM0Dk9Aad///hLogemvLiCdLDf+6KKJprqasfk8h/Bm3XYB6UWNtb+tn2y8efjI+VdruzZre6mTMCZNQAYq8Ujjfxto/KQvIpd7N/+yft7IIQP77U59ba9cyIAiER0YXevXQVJYyPTpQmLXvrOgZsCD4d/pNDxe7JZpXUq34EAViLaRm/FdzRnStMcc+HzGiBHTv4ua9tvjsz8scIKvGwG23/SXEa2aJ6jHvDyLsTUNFRgMQMTgPHKAcVp44sjnYxhpu+cOGzZ0xVeHql59VQyDkkqkUtl7K+QVPeT3Z7xh1CGDXphyZ9e88cbSD1/w+TUuvofYFVKeQtmJMzUpDJXOsEDmRkA6rUx5b7XJsA0fveXWG4OmUNuLQ8BfLPy+ZtTOy08PLnxzX4K/gqNrP8jQNWpoBORerVHDI1Qv4ed9tWkRqMv1FwO+vnhz7bQQ5Cw2fFvKuRXOUQc3jhk6uP93DzvkOgzJYu5HP8wYJPht3bzRQwcN336/o8dexToshLNidlt71hNucw4GSNNUICt3b+Mf70CnaWuN3vRSxxYerCKbGgsOKIQxETRzyNQB3ObqNpWqOOkGvd9Ad/rr4gL+1CRD0PPEAMvYc3znPejUIqlQB2sf8nMs3oFpjUwF1GtUqMTuJjpb11UocPe7KwyC9JC9s6mDD/tpHAbYZLhIIIcv/T7sUFF64PR1hqY7v66daNSWMdN/vZsp7XrMS9sCidJ2TZ84atyUmw32B88cnOX1xi7UIEBCezkj+QagcQR8l+F6mVUsxWrx5m8n9W37ZfXsUUMHjf78oaDnFtQKbunej0ePHL7kpOWMi0+jd04wnYfpyooOxBgJu6ePN2Z3xJJfolsk72pl+vrk82tnjxwx85uECb88vH54tKvpAkgO3+XVMViQU7i29LqW+ye2TzaKe+ToLccyurc2CCh0VcKPa6Ybr4+duuh2MZCwkFOkxaC73AXd2hnfczzgDUDb1Pb1cHgtywYUmWT/yiri8Zguq4i4+VfZALzhOvsZ/3ofEApyZFqzkE29EDXAorEv22aXAzOBxpDC5370yayhuXvWTxg9dPjQ7Unc9366QiOJOrUTVNvKw/jlxyJv/DDVdB7whnOC2hva9MDvmk5jHD3DjH+9k9c9DbAzjgwaCw6jPxhZR6tShcOZagbNsAwkwq+RQWWIOew9G6d0NbF5V2rJoO0ab3sJbGBNedB1VhV8v2qS6faxi++ye2wgpRFzTnwO/P+iY6Sxpx8//b6bJF4HhLdoTydL0xEahBwvHT0SqvYEG7b1+ZV1Xs9PbBkLjOTXd7hSZFAIZKyrqb4VYAS74jeg58B1GiCM+8qrpz8fRoj7aeawoUPW/365UdKjDaKth/0cdWieQf/HmuFDB8/adTNX/I4hONjEu7JsGMgr+568GZP8d/ln5caMGTP/t1m9evWiRYsGDBiwcuXKoUOHms6+HUN7UXY2cdLJ2IRkIynPjq3uHROT3PEhH+vDYskYS1u6aYNdnbCtXqX18rbBGRqrc6CXjkue8fC+3VR/BwwRG7J59+X4F/Bznj+Lunjp8hfzhjAxpXG3aPOG+CH36ssubTlF3PbEeM+9vRM9A8J9rYDH4rY2aqysKMBz4gl0lJ01PFEJRlGdWUJzCfMiNZa3+dK9WLT3ve96B9xnkbkrDj5MTjm/sq+DTmZcAvQOrL28GahOmenFkY5Tmw0Pj4CYE+s667M7TxPhfCcnPb1/4+clI5BNuD4QDIGARo//+mlCkjGFqNsXL68aSAZhIIExad3+lJSU5Bs/DZRdX/JHwQf0AHEECqamuR0eswIYNHKZprezA+i4El0DvLTF+VUOTkwW3t1vUGbk46Qamd6L/lfFRiAyUL47rhlzm5wce++PY5+N6jEQ4ug3HC0RS0255daXIt0SQ0ft40LC7F23El6kPF0bZNAo31iPL015GEOc9vOz5y8e3vzcj6TSa7tNnHgvcOe9TdgmkBtjRtAv0EBEJ2taj02f/gYIJAvUkJ13TWVPjr159Oi6wV3x1FsgkizQY767b7o9OebGkSMrB7CwBFxLp0il7v6ODUskovNqG7WmMTeNtFNP9fZi9exwsTx8qYYOhUkquoaa7He3VTQGazVz/4vUlOfXD2xR3jtzr1TQfVQERySicqtfW7GDw+DllS0vYzO5pIPCcrV8Z5+3JxKRxFQgSUO1xpJKNWjl+QW503ffSExJ/WKkPVohecskHCyOgnVdtuemSf0Toq9c+GVmL1sbT28aqv1la2uqyQWdIePBWyCQGOjS2q7ZMjq5RAwN9XE2HX4gGAJ9wNgN12KQbICMRF78dN1Eh67e0eugCRZe3p+djDLdnRx9/udvR3h9oKTeAo7huPaX66CtRx/dFJy+bWd0jyUZoAOtVzaKusSnlcpQ5DDjyHO7WGEcnDKIO8pREIGIQRPJLnYjjkSacpb89OZvv6wO6DlMLW6pKjRYf3ft8YuU1M29CVql7D0tDU90tPKAm6uxAvStNQ3IHzgC6A6pu+bsAoVjjvvuIbDfMQ/OBLXnPkoolCGzaSBIi6YxWRZ/+sL/bwGNw7NGzv38dpyp9HEPz21eOMy6W8eNZuFAxdOlpk+MGqQiobAD/gtHJBHJc84YDXlycuKjy4fOLXCHr7yEG/sga8n+B8kpF1b1d9LJu/kLuVqD6CdkMOj1HziJyNIr0Ko8K6Pb2kpDe2nU1z/uzuVIunRdU5qRpgpZei86MTnlwEhLSKsyzdoCzTtoydHUlJS4Cz+MbDq67T4bPB/N8v3s94tAi5KvfOnFOfPVnepu3SyiAa/lCnqsyOyOk/tAjUzeNdGaV11i/AMGngoNKxmk0+lNk0QIJFeHUUdf6diNXT+t8n/jVQjVK3SYoCy5NDnhnsXQYWFvNiaNVgcZ5abTtgraxfB4FnxeojZqlV6tfsckWRzJytJaq1EZ539COk2LgIcsS8KTGKhBO++YMoaY6PVDWPCV9wMMEaa5gWv6GqZBq5ZrvdwcaBgMiEEgkdz0kkbXVJ3DsKARMCSs47yvTsU8Rx6SlHD72r6FQzxN709M6MsiT5cM+xyENNcO/RhEV8kN3Q0wAoFEh0obutq6TiYWo0Z4vfHWBm0V+PW+K6BWky/vdGk8+9ND45JIBEjfWppq8Pn4VmxyyrEljkSNrNvirC7QBAIGM+bTR3FdUcq9K5fXDWe8tqgcAZILUgo6B209F5uUkrq1LzCm3d5PiWFFQOhorjFQcUQUGktwmb7hwFMkbEt+8eLJnYNLZoa8nCwOD9v7j/j+7CPj9aTEmJs/bxjq7uHelyCXiU2KL+LVapTvbzOwqcmtburuMEHieJyum1XUAKtIMlnFN3nddVbnGP96DyCowHJF3I6uoMKgU+vxjtb0dwUVaDRz5I5fH8LN79pGb86Vb262vTtik4vry3m0Xy5HJ6ccn+dFVUkRG/QO0DY+jiSDrEv62saqQuNfHwwGg2sTCQVy5VsbE4wGxEwm/dSqkSqn2boxyZ1dM2f1wvZylRzOAfB9Hu7bjz9BqhQQff6X70f5vHtVI5rACgr/9txT490vXkSd/u6zge6vjIGwKl5gueIqLImVrhTd+yRBIIL20thld3VSkQQ13PPdbzmBkfRZcBgYyfhLv47jnfnsfq0pMH4vCrVWpTXpo6KlrpFGJSCTMif+HJOS/CLy6h770riH6TXwl7pfAR4V8NHzpJTkhPPfT687eSuloRNcB7ZNY5qjq1EhRh3ch2kWtArhBSj/cMwDWGbMmPmfw9ra+uOPPz558uSyZctotB47JbyOvDU6Oc9mYn8vwsu526TgkaM906/eLP2AtR50h/5unUmFzXD8qVXmxcc02A0b18cJ31qZD/njZXUgCVVD2rGrbTO/XBZqzQhwh0qq2XJkYV1F9KEzN5P5Kj2qFfS/B/maXv3rQf+IxoDXpaGUHYlR0alc70APAmTQtXVWMl2R3S+d+0x1zYnKhf2bujn75PHnzLU/jnPS8DrRZGsb4vvnoL8djV4OEfWIh+HnHbwSbzBw5D3Xw3fDedj8wISH15tBD0LZGPMgSw+Hznj3PmF0Ye6zYi6I7PUq8bM7f8TlNf6Vz58TvYaN7F0dfyytBRzoOutu/XH+WXW7HlIUPDkbV42sfXAJn+PMciETenjMt0MPGRXEKXzwpEwMvKeoIT+hChXiY4/Hool24S6sovvVMgdLCzwrpF9gSVJ6hV0vv3fsrPxu7PutH6WJvRTTBAtKWnL9+L7rJdIe5aWFTRjFe3y+mAuiHVH+7cQSoCUgNwa9AS/V6/SgQ6JXC7NiImubQKjQ/S2lXqM0sDRqOGGdIjvteXVjqVimfXsHpic4ulWQHz7vcVqDDO7x8CqTKzVabxeb97/X/es4jNwwuj3ucmErHMh1FF74afcNtvw9+XMc/dEobtyNch4cerfnn/7+txuNSpyTn69Omp9eD79Kh3TqsqSYtBKh5+ABnkWPTmTBwzDShqQHzwjT+ri/PsHObdQ4x2fP4upAgKmqe3Yr/d1hf0fx+TNPyuGxKKyDp7+LlS0Nfnn6Cpr/iFFu+fdiapCgWFxw88qTYqFl6AiWOD2nANnMhZt19NaL4Il94GUnH0LF49NRVaCDIKl7kcRz2zDKB43SGRQQSo30eeXVj048qtIZlKqevRC6y+QBjLKohFIRKIueX5Z07mx0Q6cachkxx+fZ43vliCVJvpNp6li+HadBy8Kr4q49awWPV7UkXn3aOXBUCLOn6P4MC++BXvrKnNIWpA/PS9z3690M3rvki8G69ZngWpKWzkfmFfEy9u8+/rTD1L/4F+C+OH/VqCQ0/0EjbbG4nn1LsscgfygzM78BDprlVY/PR+P6D7BDhp6Tbx9PbdGjDKqq/AJKQNgAZzrGbdT8YH7K8xIxnPuOjIM/HI5s6Jk10Bb1OKkBtt5A6OKy6DsvGlXad01aI5CtHRmGzIxCsQqIhpd25Vkjcp7q0ysUX1zVjFSMtPHhreh8HtxBItPtvH18GHjTNFCNigt10mwt/mTflr8HNMbRL5wlKM6r4SOvwLlxB/bEFAq6Fwxv5RJG5j6Kyxdq9AatsjI7tgHp89ODp00JzI66g2yYpWyMPvjdqbSOnhLR6mUQSYd0btrzD115pjc0y5RAPhRMQ1ZuiwaC9Lz6opqKNuPdf0rQxO0OTQ/vpZQDIwfQKhufXkuw9B7qY/NyqpJBr9HTVBoNYgQ7qpOf5+TKFAq9vj3j5IlntbClJLsEDXKgkclYnVqQFPOghIus5fEYOM+JbkfEvzTMaLRryAir3LzsTqRzqqiMunA5t9sWbyib4DEWrQn5bPi79fysC/EVSLWiCAwGpvp5PheCDMrOvPyKVuPWa66j5gbyUpPLJEYdO/DD0ceNb1F/ivuI0diE81fzXCcPD3iLAlQlR6bViUBfTsErrW3RB3k5kbFkliWq/Fke8HyatsKoLOFrBqMLgkcvv+aKuJQ6EbAMMm5pUZ5xWNVx5IZRgtjLBS1wdgRFF3/aA0w0cuX9MFzHBKuKHkWXCnUoSNuYn1GNYfk4wYt2NSpFwtMHbSARJTvqXlavhfMDbFhDeju0pacWIwov55fcOHGzpOU1TwBCGhRNrEPcmbggNjGHJxRIeo4gOA9dElr27G5KO8issin2wmPxsHGBPQ2uVtmeEBtZzkPiEs+Bcx3p1oRX1Qrasl4HqQ04oHvggJu+/16SXiNU9pQZwa3/kPCGtFNpHPB0vaQ18uyl2NKWrpclPQD1bMDKdAYtsrhfUfT4YhFbrTGtdy6PvRLfAvRHVHvveaHPnCEuOIJXWLC0Ir2Cg2wWJi69dfhAVrPyZfZIdIdwO2JqWlEnMkLFzb5z9lJCu4bkP2SQMvbc02qgq6r6tJxCrvDtldwFLWDkKPe8ByZvJSq4fvlJsQi2ioaszAKTVXxyPgbXv7/RKr4FxHUmxHe5zoz3To9CwFJZ/v6kwqdpbAk8e1lQk1IqV/q4vX3rKEivLn8Rk1ps3AfNbfB8J6otGdutnl4DMmhxSj0aBEXggJvxx61Eja7dNGz7BmiMq99AxvPkFHhJu7wm8lam6cIHQ7N0DCCK84rZCsQsdla9ePS8XNrl3jAYDEElqG3gKEDu5VVPH+Qhpy37TQnJeHgyow2EtvKynHw+DzYYwJL0neJVmpbKQ95RAt/3+7EnHe9+AYIneoQMsizMyBUo4LK2pO4/eC7etG8mgkGnV+mJwCeBv3mZB28mGjQdyEjZmzgPXxhcmvAgDXa1IAg//0Q8fPxr72a60ZF5+mQcrGMokrP/AEcLChkHcm+89h6aK/Jf5FUogHDklc/iKvuOHWKjrLl19WmRADwVzbB29XR1p+FfvqaHUTdlXjiT3AJPjcQ7+bu79GGSUBg0xCDbaKprm0FKHYV3YktAaIrCM+2D/aDM9BKhGpyGxC3F8U8z2uU9/cw/g787eDZjxoyZvwMJpyivDDdmuiu+25YQRM+hE4NO3IjNnzbLdOad/D/2zgIgqqVtwNsdLN3diICJKAjYjd0tdnd3d7ditygmKComIqKChHT3st35zzm7wILg1dv3//b5+K575syZfOedd+bMzMEadRo/ouLcyQWzFSolxsSyw6gZfezoeMGnbGaLYBdE2q5px4o5ZkHT5g1qY4pAIlr26V94+dTaBdflKiTGuu3M8WFODLwgLa/U3cVOu2oB5zFwssfkI3OyL2FIJq3caGQq1NEikSgaBnfl6EUX4ymB7m7DN804c3LBtHMkJc8kYML8UZ09cHI2UyWlmja1JBdBbd+5/YkLu0+hpvRsupOz7DJ14OGdi96ZUpBCh6ARwx33xJRXixHOLfp6XbqzZd7HQav29Kt7B0/wHLh86MXDS+dMo6EYfm6WCCSwKVEMp44zh3GPHdky87xKjcZat+k5KdgT/qL2z0J36b9gEeHw2lXTrhJVYqpXl/7D29hgUAhDK9Ooo/Nvi/Ggry6l99o3xKPhFESTYCz9R21D343YuvipAVpCMQ3qM7Gntym00xNDNTYzoaDJBjQyEkHzDfZSR5t5Opk0LjaKe3Bn4u7Dc2syw8c6ad0aQLTtOneD+vyBpbOj6BgZ2bbLwjlB5g2XZJt0WDSr8vTpRTMVFLmDo5sbvGIbbegyMtB655mNb8+iMFiUo3t7d0VmFU+kRBi3Dw08ELHrGHpC73Hj7BafWph6GaPG29jbt7AhlxSD8YklEARt0M2BM+g8eBz6ys6dS1+gVWgC1q7H9EneFmRk4/OpfgypbWhnxf49q/j9x/Vpcv6X4NxzwQL52VOLZyqoaDHFfvjK+e3NfpA2gkvvRVPFpw8vmqkko0QUx9HrF7UxRmLo/vNGcK+d2TpbLlWr0UYmAaPnU40Y49Ytf3Zi3dJpliQZwSR07JQ+rUwbr4onOQ+cvSDizIpZDxgIo5YeTs0b4SQzP8Nn6xbMNMSoVSK0TefhwS7w6U51GLdasHnFg2srZz40RCOkFIdeEwIJJPPgKSOqrpxfHHWSghJSvcbtH9HJGqNK1z7yG7gaVF2cNa1aQTTvMXpikAMRjcS369rt1KWVr29Q0XKTtoOGeB68W8jkInSXrGENWg2aJr99YsfS2XS0Cke36D5oSgtzCgpDDVuy+eKx1XNemyANPd1s1cjvTFqKpR+Jt3rjAYt1c8P6rTxEuHJu8aybVDXfot2otRM7mzQsOrRRexfTw/v2nVgyu3eTwwqSZZvB/cuOXt0cfVqFRgotWk2d1t+t4ZoRjL17C/rDu8vml0zePq/jgInlJy+sm3NbhUMKaa4zlk90oCIaHwTys1AY5pILi2ayySiEnIXzWrcioHZbEQzBxHfYmAFnbu+cfUmJUdQ4dV82s5cXCQG9iQYpSlwx6wpJTrf2CBsVbEHGIlDO/abPOnP2+LzHCjxKRHMduXpCWxpCN9NImo1PR6cXV7YvuITCo5XmLTp2x3zgsmuXmTQCjaeH9B9edvzm8lkX1RiRk723HRN+CW7YelhozZ4PBeNcnRA4ujujfPv6xXiVQq1EMmw7jgtw1yxIEeamVKC9zaDj0Uqi5u9EzzvQ1+G3mnPzEMzamqIubt9/fuWcrk1JP4rh3Glot/Ijp9ZFSVQopNCu/czwUPsGO2eIZn0mjJYcP7R87g0kGoszpphoBNLEb+ayeZeOrJ0TZ4pVcK06Tlk50L3hlhuLrjOHHNq9eMZFCkpkHzhsqPPuR2VVYqxrp/lD47dvW/SagDEz8rJztGk0VWPuE+p18ebqWfHDVp3saad1BBDM/EZMGnr78rmlV7lKFAKJVrh1mjahlzej/jBHvGv33m5rT26YF4vCoMhotxatXCsqa2TyFtZtjCNWzL5piEEo+FjnkUtCbNEYKQVRc3nLbLYMDLGFVaZDD3WxwwjLNAEhUaROQ2dVXrqxdtZNOQYhZ9qErZ2kmzuKY+CYHkWXj82/wieIXF283RHQGxUE1rXvrJEfdyyf+ZZINvRwtDE1gpdAk136TZtx+uyRuQ+UsIyNWjWxDbWBjGnAOnQIMjq6VTJxvX1TMwvWriYZ+zc+QolQaHmnEas7e5lgECifsZt6rNwzb9o9rK1vNzdXXF6TK15Qhu5dlvUp33Bg1SOUiog0RRppdqTjgYpeqDh7ekmtil4xD1LRmm9HaFApUmIvZht0HdDOpr6jxjLaj1qEvntu25LZBmglxdSq54QZLUyh87kwGCRVkH1gzjQ2kmMdOH35ABc8GunWddRI8dmD6xdEINVoAq5j39kdXIAi1Z0SxHkMWhyyevvi6Q9IKoKDn3sbulF8DqgOcxM7L0XU8dUHKJvn9x2w8gD68sWFMy+R1FzLgEmb+gaClq/ba6GxRIq87Nzm2VwZSKyQZTFkf7BtfbKRaPtWnY3izyyf85SERQrdOw/oXfChskogR+hWLs2x+5z5mCNr10+/gVdLSS7+fUb4O4FcaG/rgCIZ9Qjw3n1l/5zbaAxKbtOqexv6/Zpqnhxa5+LpbJp/YNY0roJo333G8t4+JDTGvl3vQaWHLm2fdxooGwW71ZD13TyN6soBTWB0GzKievf5NbOvKDEotNRj9NqxtjQ01nfChulXDqye89gQYWpmaoL9jTOwQG+1cPPK+6C3eqDprXpPCMYTTIFW7H8aaMWLsFbssWxmT6AVm5760HSdZ0HXeb/prhOLNfSwpZ7atY+0ZFaARpCx1E5hY1BXd+1ZHodSYXAo6x4zp/pY1e2wbwgSzaCiIq9sPX9EBlqvpMp43MEuJs3nimTk1q4F4/raeVeoeKTApcPAQZyHFWyerMmDP5AoctDAKalnL86fdYOgNm7bwhkBH5T282Bp1mFjRkYdvLz0wTEFCoFH2/WZHY5DafsrJI7SqWvghwvnFry8iFV69+zd0eYl9JBNyNS94qPrls6wJOFsjalKImSsI5HkDgOmlJ08t37uXU3fN33lRMdmZ5EQKKxBaNio6hOXV8++osIixQzPWQvG2VAQdbPKJp5dXJ4fXj33HQWPFLoFDQ5zjKko58kQVm37trh8d9WCj+Omz9R6JTkOXLH37qXLC2ZeAO3FKmAKaC9AecOTu99Dsm5tErFqzm2gJJUCrEPYghA7VBM6qjGGJoTqRxeWR/KkSqZ739Xj2ppjELgWjGdbV8ynIJVqGcrEq9vEVna6Iw403doFcXbFnCtElVrOx3sPHN7KjoZCUnrMG3Vg+8oZkVTrtt2CO2NygVe8YbeREwl39q5bGKlSojAkSucBM6ElXv8+kCIhpDVFAg7d0ByD+YnRhx49ev5saioKiVSDBhPmMK9evV6+YrX2AoHw8/M9cviA9uI7lEqVTK4yNPzBdqH/Eiq5iMuVEg3ohAZnDaokXCZPTTUkI8VSBZFExkADaLWYV6PA0inE2vMPtKglvBou9PILiSPQ6HQCCsGLXTt4q+mumHAXHkegQBAMoK3emofUUgGbK4Te/qCJdCMadDqpSsJjSrDGBnXWukJQxRKq1QgUhkImSMQqCoMCOgkJn80VIagMOhEHDC6VgFUNH2+IpxvTCGgUQq0SCoVIHInU1MJulZRfzZEQyDQyVsYWow0N4OMMlDIQIo4KHFEqhYRbw4VNHgLDCCdkCfAGxiQcQspjccUKBNnQFD5wvRa1TMRj88EwD0uhYAUCpYGJAdSNqWSQd+hdGpJAZdCAIQn8qiQcJh9vaELEKEUsjpLMAIaKTCSQqPFUzfd3lWIOW0RkGMEnOCoElTVwj46h0OkkAjStqFYp+Owa7dp6koEZteFgChSpkCdDkymwZ4RcUM1VGRjBh0pDUXOh1z0YPI1GI2rPmgD+uSIVjkYhgXKEIhdjDBjwwZoNUQiZNQIlikg3wCvFciSZRIKKWa0S8TkIPI0Mrw1RithMPlRsWJKBAail7wJRyYQsNrQ6hUChqAUCrKEZMFFB8bG4AuiYCiR0QKlKLMFByUOrZfwqthhPotEoGDGTLYCWtiEJRDJKKVHgaAbkBoInF1RxlDRjOgEhF7FEajqNpN3IClIuZrP5MhA8sAsMDOEzRkFRVHM1scPVJMYa0Iggzyo5jydCESnkRla8XFDJEqIxJBoVK5QoKRQSdKIHyLuAr8CQqHATUMmFbBa8OwpLNmKQ62LXolYKeVw0maGpFoBSJmTDRQGkxphB1sanIzM4PJWubQVyfiULMirReLoBTdM25WK+SImjQk0BQq1SCrhMESh7LIWKFQhVdFAUOikAtSyQIfEUEg4J5wV2RJPodAqhQTFqkPIqObD1hyUzGEAsQcEopDwuB3o7iMDRjBnQHIRaDtqumsSgQmfZqiQCoRJNIMFFoZTwuVI0qAJ+3La+K7GHYydZgJEThmBAp2oOMVXJJVwuFz69DUczIsvYPDSdQUHJmGwFzZha92VBlZTH5EBrE1BYPJ1Ohxo6ADRtbjW0tw1LpmJFAiVVR1dAgAYi4NSI1ERDAyoWjYSrBZJJAs0IruOGqNUiXhVfDgoW2M5sCc5Qc2CaAjQEKdaQDtWLWiHl8nhSOWTjEugmkEprhFLK4vDkCgxUMihQFDy+CF6whaOaMKCD+tUyYY0YCVQAFJpSxuNKcFQykHAQu1jEV2FImuYD5F2AoEMaAQ4VABQRp0a7pwZHrTt3pR4oNBAcvBKCbKj5lGL5zamL3gUuX9fVTIpCYIGao2rOSoaLjscWwAdi14amlot4oKxoQDCgWNVArrh8zUYGPNUALxHKwfN4taiSpTIyg1fCwiKK1NSTWgk6DIEUUuAkKlUlkYF2D/SKPGlfyEry5Zip0LSMQlzN5sN7NJA4IpVGhc98RyDenxiU5XN6jL8hCtbwCEZDnQqek4nEEjWJCqpAJeYwFURjKizsciGTJSNpCrYONWhfHKZQRWAYkJUClgwPxB+6rxCxWDKCsQFcC3IJh8eDPtGAQBDpJrTv6xE0E1jDq5FIDAHcRlLIFOhURo2QwPN4RLiDAT+AKuOIVVQqBagClRL0kA36C5wB9Dl10NEwudDxkVgsqGE1tCiLgAGZ4SiIhqCWQUnWgDDUFI0i0gUULI8rkMDrIsDQ0MCEom0VcqAT0YamJIxSzObyZXDXiSaTCAqpCk+nElFIOa+SpRm51TVepUzM4/I0q2WQms5LKWVzQGVRID2n1pFYMILW1LIOQAh5wCwAUkNSvlgz4m3w+UNhDsAZ6iMlKkirgugVCApVoxWVAh4bKEnwYJ2Mgf5RjCDSiBoZg8m52XvKiwnnDwyza5xzmZAvRaARIpFIpUKi0DRDY80B8yBGEbsa6l5wJAO8mivDgGpFyCVCiYJIBjaJorZkIJFjsvlKlRqFwuNwKCSWAPQeqOwmVDToTHliNIkEWxHqyvy0/ApM6w7ujdIE2SRcSBFh8ETQdcI9Z9ruwNmUrVeGuqJAgETYptF6lgpquNBHcpEoDNXAUNM5iDnVckKdyEHyzIN6YhSBQkZLREIs1YyGB3oG6FgJkmRkABosUipgcWCbpk7kFFKhSI4ik7UtSCkDjY8Pq6XaatUFqgiuULNQjcRgoIRCJQG0PiRQqk3aV6A7oNJBz1ZXRTBQLWu0ohroIiBx8ElbBJohSsJDEulknJLLFOPoWDFk2mHIBgZ1XadSyufwRJqDuahGZvDbO2BEsFVaFQ8KgcuXQhuQUSiKoUnt8QoqCbsaako4AgEpl6OpoKHUprQZJLxKbsPeqimtCJmaYhTNAE4H6HyB0UOlQY23qa4TD7SiWKsVIQMJZI4MOmOEEJSFpujqjQo0UWtfQSVZg2Ro2jKsSZBUUypOrZTzeRxxbfMzMqU0al8NAQpZwAV9O/SbyDDECPkyEo2OVQqYYrRGj8HdjRjYcMBSBVkV8rkCaGkdlkrDCoXq2sRoAUIilCEga00JLCSEoQkcu0oK2i6arll/Xa9JavNSX01qpZTL1fR9UGIkAjXJADQcrUUE8oPH4xUKNZEOJwYyA3h8zYbj2r5PFzgxajKJrD3WSa0U83l8MbwJHU8zgQtWJRPUiFCGdKA4gH0FSgJWqySGIUoIddPAXS0FyhYoY5qBoUIkxpCB0QEpGVC/jdoLJLGiemtNLBDI0RpVoKskDRhkPKhliZCnQJPJGvtMxq/mI4CtiJYLWCIUg07iFz/dv+VVt3mzXIygY71qhQrUuaiKxYfXLKKgnpbc2OgF7acaSiyg3oZXgVJlciCJIzMoCA4XwTCBg4N6KwG0AhKJxtIMgK2ormt90F0dm+RPRKVSCQQ/8d0QGA6Ho5/A0qPnn0c/gfV3kX0sZJJqX9wsX62JokePnv8FOC+gCayT7xZ5fqdm9fxlaCaw1u4a7d7gNcTfiVqZeKhrQuu7szo2/sCcBnXlg7XTKqbemWKjl4v/Eqxr88NqJ7B+N9AR9bm3pk4rHR8zLxAaW/5LUCvz059mCvx6tv/+MyLfk7Y7cI7Bnqgp7eClZ3r06Pn/C6fo6f4tb/uvXdHKqtEL4/88vzqB9U/ZFHr06NHzt8PlyhzDfGz0ek+Pnv8t0BQzFxdTwm/u9NTzZ4I1sLGzYuiuv/vbQaL9ph4zjX4In4j3PfzXl2603qOfvfrPgWFYOVvT/9BLdzkz+9TW+Wu+djs/1f9fNHuFQEDHxnOYlk4/M3sFIJi6OBv9wldZ9OjR818FjaOa25jX7lr4n0a/AkuPnn8e/QosPXr06NGjR48ePXr06NHzP4V+C6EePf899BNYevTo0aNHz7+e46Cz1f78u5mEQECn9uciEJrPLP65BCP0HybXo0ePHj3/APoJLD16/nv87ASWr8/h7yaw6p7ST2Dp0aNHjx49fyUz/7kJrN0IBHTO0ScE4qvG4U9lDAKh34emR48ePXr+fvRnYOnR8/8QNYxKrVbqAFq7xh2g9adHjx49evTo0aNHjx49evT8f0Q/gaVHz78a7QQVjEKhEInEmj+ASCSSSCQymUwzk6V9QE/ywa79Nn1Ifjl/zKbovBr4i8F/ETnHu3Q+/LnR23h1UUbMg/vp8Bd3m0DCzdq0YmZkasrlMYPmX82DPuneBJV3Zo9fcD5NXn5vYa+BcaVa1z8TpTj38twTX3+P2ChEX49svFcuUSDkgodH9x66k9r0+cg/h+DTpaG9tsfzJG/3Bs459UHzmd/vYEfN9x9+KSUxYtuynferhUrWg0W91z8Vau/+OSi4WadvPi+sgnKTf3vRzBPvm0nMz6DIjj2zanVEQe6zlSGdDjUWkj+Divezxy07l1yj/BOavlqa/2rR9DF9+vZf97hS6/YD1Ermh6sXXn8TyBEqZdXFlcMeZIi0t35I9tUxAwb079+/X88ugW0DQ/v06wcuRk1b+DKPFX906tJrafJfz4yClX1gVXivPv1W38lVNtHalQVvzm85caOMB6ogbV9I94cF2hu/A2bRk+sXkqTaq99AKczZPyGkT/+Ft+ILm9MGfx1qGTfx+tZ35drL/zQqRXXkXiAkv7s5qpnZz+eu25JQ1ODtbsH9Bb0WnC2V/XLbVCtVNRVVEUOjWzlfc3G55t3mzsFHXJ6kGV3+00i5xSvG5lRrr36LjMsLzUe+y4M+1q5L0Y0lN26kNHatRVR6K3bri58QYOG7I9O3xPyy9OQ+3DFry93yn2whP4sw/uhMKDFKycdrmzYcuFP5U8qmEazzC7quf1KsvYKRV387dPJiYjHnZypOzimKvXcxgwV+ch4uCVwVDf36NdTyihdHT8WX/brEIdLv7zr6JKu5aq2H9TwqxDrms0J7CZN50PTmtqfNlRk3blXU3ud/pCcVpZ684m91pY/vjX7wX9+WN6eOyMoX/aA9iHMePdp4sLCK34wXUFJxMRHPJSLQwcgr7516dyv5j9gYdagUxXGrglK/fb/KQy4uL0rZ530NzsK17uEJb5L4kr/MeFSJy69PblRNevTo+SX0E1h69Px7sbCwGDx44KBBYdDfwLCgwE4qCCX4k8vlAoGAxWKD/0qlUqVSqZ/D0kKimSEpFDIWbUwjYv7uLRFqlSr53v6M5qsCicQb0jAkLJlihKLSmvs+F45kiKbR8EgSjYYyIfwVe7s58SeOJf4+iSmLu/yYU/lnGV9YAgFpSiOjQF7N0WRiMxWGp9ERxhQyjoKjGeBQ3222/TNQlX/79C4j/fcMjpoAiSEQaAwMmkSlIM1pJK3rnwqovT+ryUu/vnqHcRgWce3Ohl4/8ekrOett7NuSEr728qdxGXkpKurevXu3d83qYdV7xrlrkeDiyom9nR0JvzczqvK8z0xpy/3nIjcPdEL/xRZN6o2tSdqfvw33+dGnvPGn7+0d0sHu7z+dQVn17PqNDO3FfxwUxmTQQkhItNd/Hr+v/bAzS7cu+iyY1P7NtxHZ2SMSHnYsP5qw80YVX/aH2mPG5fgD8j860207bNewYS2x2qvG5J+Z9HMCTA6YdXxVDwvt1S/wZ2kkXcgdZh6FEqPV+r8/ikZPYk3c50wd29bG4Ge6E17hs+cv/tjJY+Lix1HvWKzfMw/r2W/JzO6uzVVrA36xeOjBWwYsDCVrr34nhNb9gi58GXYf+hsa9aFNqFPGnWsc/g8m3H6cSmnxy+vMimLIEwpr1j88YIgPdPbbX4WCk3H9+cZ1PLPT/eEsDDwzHvdy25NDDytFv1/YfgT3Q+KpWGDIay/16NHz66BXrVoB/pHLJAQiBYXS73/Xo+cfQCzgYvGE78/AMjRkdAzoAP11kqq68gAA//RJREFUDAB/Pj4tCbXg8XgUCsVis6VSKWi5GAwaPK5SIUikv2Ss/I9R9mr97lPRMU9iYz+wsKb2NsY4FEIpYz46tvFsZCyAb9HOzQTfoOTIkpJP+MC+1vk8fHtPR0MSVinhPru0/tQ14D2H1MLbhoKB/Um/PTpx+Hzkk+cveUTztNTXWIaDEakqes2OMrdQOxrwIEmN3Hcw3zzUxRDoyPxX105EXHkQHRv76l2lgVdLC1DOrI8X7qm6j29nUTduFn48vyHi6becPBHF1sXBnI5BFt9evu0ClNISY28nUwoepVJLeMWGzqFG3K8I364tjPFNWc84eUWGyqODl41BdSLXfUBbAxSi/NXeXaeiYl68y6mq/piabmBhzyBhqxMvnflQ8PVexI0Smr+LOVpVcG3Vjssgtkyph5c9DQerdGnF8wtnI67fiYmNffPhk5FnRzPhlwPHr7xLKyytrlSYe3mDvAgyrm0/fPlxTGxSJtbS3Z6BB89xky4e+FiVf//U1Tx8K2cr+MO9qqqMuEtXIj9/Ky7IEFi29eKlfWLLhG9f3Lt/79HLN++oHp2tKFCcoCg+nNtw6NpTKOuVhNYuluBxQXXy03svsuPfX7t583FsbBLao5MDDYPkJHEMe7exp0pKCuhBneyaFGAspvIVz2mML7FaZmzhYmulyn0SWeY8LNgJh0CI0qK2HLoY/eRpckG1tYs3HUo7QlYVf3zTEVhGqqzauRjjMUilMDn6+ukzVx9BjmLPrm7QcTK1SLgZ13acis/MyUtHugS5o3NiX5bRhJkPr964HxtbYNDa15IIV1Tlhx0HTj14BOTgdRGfYg+KBY0QfL60+7lAlHn79MW7kIx5twQyphLyxQSco4c7P4HpNDzAGtvsKKn4ydptp0DlxMam8x1d7Q2IWIRclPDiQWpO1r3b16PuR796U2Xd1ttIMwtS/GzVztNPn74pq+Kn53IcO3XyMSM1+AR8UcyK7Weg0FI59i6QkICb4sr0mxF7Lt+BnOXOoS4Nh2ycnBdnT0Z+yc/79lXlEuxuoBC9vnP0GJSX2EKyr58NCYlQFMbf/pBf+vbshZvPn5ULq+/dj8styPuKcQp1JabGPeAgCG/uXrgLSraI0sHP+rfma5RVGW9f1Bj3b+9O1ogoQl6cGP2N6MH4dPLwtSexnwoNrBzMDaASV8sEb+8cO3oBSozQpqObcYNyVDATzuy6EJ+dk/lN4eBvVXhjWyLW390EGuiVvdy9Mw7V3tdKVJTytRrr5+1JxTPfn48xChvraqB5GkZc/eh2xJlLkKS8KKF38LXSjBKFX29vOnjpydOnGZViWyc3Kk706dLm0zEZufkCgqmDo7WR7mesRd8e7Th8/lH0k3dfMg0cfM2p6LK4HbuufsgqLuEisA72zgbEet+S/NeHTkREPYiOexOPtGnvYAjUUWXs5r0ZZpYfd+8CjTdTZuZlZ4pDQxmVVaScP3vq+h1IZjHuXe0hvQQE/u6WT1z0iyPHXhbSrF2t0DlXtx++AhpvbGyeEO9gb0csf7Z677Xk7OI8JdXN2cGYjBV8urj2wFXgIUNAd7e3IGCQapkwPv5Rwru4+7duPeDZhjgQXl9ZexzyEltAaOFrQ2nUHeUnXL3z/uubO5fvVJsGuZlKuWkXNuy9AXznIH1b2pFq5w4r4o/uOXU7GiiSb4UWbq0M4Umnwsert58BOjy2HGvtYm0MFx3QJC/PnToe+RC0RTI+4fx7hFcLc8nbw8e+0owy9uw+B3zni50c7BlEjErJeX3zNNvQkxd//ui5m4+hkGDSBc7u9nQCRsJJu7h+73XgkoPw8bYlYzSJkWY8PH7kQmT0s5epUrSAxW/Zyt+aXi+bnKyYB/lmHqrIExFPYz/mUSzsLQ1JSN7nCzsjVJ6BFvCYXvjl2tYTpZ7BznUjfLXqwfNLr3OsveYON6fBsoIlE6zsCXQa2cGWgC0oDr/CZ75N3PlA5upNNyWjy56nTFuZevt2PtvA0MuWoElaTXretq2fTp3PB+5vRbTOPvjcB1+3HC/6miaoyEF4Bxsb4kTPl39cfybrxr3iPJxBG1cC3Gl1RyAg7VaOQFQxv8acz/KcPNCG0cBur3xx9EO+oa2DIaro2Zn56xOu3/gY9xVr42Fqhsg/Mevu+aTSNA7eyNnS1ZLzZOal9ZcSb93OLZaYuXuQieiW9e+0Jal39kfz3XysQNdQcuvK2QvXoAb4rsqonbdF42kUTtaZM6dvRD549qwYTxXmco2DAtypILm8T6fWH7wJHitBeDnZUPFQOkUVX6+f3XcFVkQVhu1bWsDKGlH1fNu+Uw8fPY19z1aaOTobYxFl0WvvlCBzjh+/zycbCT9ciBW4+VjgytLfZVeKyxNe3X74IO71O6pnXXeDyH+0ascZ0N18kRjZ2ZmBbgW4qSrTnp87dTIStB4JzSTvFdslLMSJrvEPUHCK7jx5j2SYG5PlHy9uecchJt48fA3o+3xcG19bgq5WLYxZve9manZhFsKktatJ+cvreRadBE/3nwcZyVZ5e9tR4HqVlnw8ffr0rajHz1+8wHt0sdXtYOTCdzFXLz/+kF+Ql4J17eZmKK/JvXnx5KVbD0BRVBm194aKgh1/4lQKiZ65b2/E06dfyuV2Do40PBRywdurcRUGzlZ0cFH8ZN3201BjL1YZOtlYwOVaizg/8/odTM/5zvU2CaImYVelfLBroBMWIcq/vSr54pX82KiyMh7V2YeIA53XqQ+vkKYtqOWRJ/L5sopTOzOibxUkpaItW9IZUOtVqxT5NyZ/uRRV8E0urjyZGk8z9bXV1fDyqqScj+VWIX0172mQKDQaJyhOeEfz6GgAdLhaxU+L+rB3R15sVAHP1s7NHFiqClZ2wVe2aRs/OhmvEOSnHF347W5UAfAgcnFwM+J8ffz19DlOXhY3hUoMdVXEP8rNQ9PtIUXJ/3j03cGjwGep2NTU3gqDQcp5uWkxV6vSX2VdPZUXE1VaY2vawkJj4VXEzk08eQMKNrmK4OhCoeARKl5hXCTJZ7SpsU4OeLmfD18Wd5sfHNYKD1c6hm5r4etRfmlBHqGbuwMi/86Dcl553pk92dG3StK+ETw6UbRz6eqq53s+nDgFomCZdDA3AzpTxc2Mzv7yvuD6xeyHV4WuA0wx5ZnX9n+9eg74KXxdhWnXmibM+HzmcMnnNElZtsywtaUtTZzzIPHI3pzHtwvfv1Pbd2LQQQvj51yaX8gl5h7bVC43NLQzKrq+MPnyTRBIpYhkYOeE0+RQj57/R6jVapnsZ1erSySSeh2nR4+e/xAoFIpEImExWAFfIBaL5XL5/8MVWGWvF66NMe0yOjw8fEQ3uw8XIt7lMZUI7pM9c55RewHH8O62FzYeelHd8K01wXfcylAaxXH8gI42sAWWdG56TLbHMOC/K3LXvPHXMkFBybOenNkZKwgeNn7C2L6FlxYdvJfGFMqBLZP59Ek+TxOQvCL11dNvLGAHl315fOhdTYf+40AYo4INE04dTSptcpsEwa37xM5eFK/Ooe1cTbHc+F2j5t4w6Qqe6uuesXfR2VSRHE2gtesy3tMY7z5kUV9HcsNBYh1opz7Te7saoZHmvVeNssYgyl7tWR2N7DVm0oRhvQTvDp5/kFojhl5vCvLiH0a9MO00LjzEnYgtuDB+yUu7niC6XuQny8PPpMuVCKXw/a2ID2LrQeOBc3hHct65iMcVROdB/Ts5YDGteo/t4kxHCDPPrd0Rb9Rl0pQpg9ubPDh7LKGQrYLM8aRHF6/g2owN7+qtGX4AuTOw9Q1p70S1bzN8Qg8nEkh+yZ3X2R6B/aeEh7dSxlw8/owNeRO8OTB7c01HKMrRXaivzh6KLlCo1DJBxeOjt77inQZPCg8PIj86vAba4mTot3h0ezoebdh20sQ2DDiWJrDss3O4J97Mr3u31i3IOtabKD1q2bY4026jwyeP80Jlnz4TBW0WY73eO3cnGSqJ8J52r9YfimYpleWf7z5KrAkeCTkGkw+tOxavuysBR7bp0DvAzM134KhO1ngMQiFJTXopd+gRHj7SQ3R749E4aNdB9ZdNOx4S24ZNnhI+fljXsqdnY5OKQH8rK/ty5/z+j/hOILc+yOdbjz7lqpEGTq27dOrEwBn13DTZl9RsV5t/d/a8J5bDoUQNdSt8sepCgliuUivlxYl3d0Tn+3UFYjvMvDTi9N1kSOAKY6Yu24v1nxA+MYzIzqnIq9IEUk/e3bELYj0Gg9oY3wmftOlmvFCqlItKLm7bVYzvNAbKOX3/onHRDVcSUKy8O7bzdPQKGjU+0BKD+nB2yq0vpH5A2Ie2zNg+4+AbLmgCnKKvEXvuyIKHTpw4qUv7DkGeNh4d+ozvYIdGIUXVxYnfytqFhYcPacG+sPHce237+VXSLm56bzkmfNJoH8S3Ww8+sETQC+q8R/uuJ+H7QonxSVg16cBrjsazBjTdPaRPgIsDqLUQOwqy9PPT9EqtAcTPf/30U/FvWEMqWfKT628qzIdMAEUz3O7LxnWPioCzMOXGgs2vrXqPB4mxZiccvxjLFGJduk7o1gLv0D60Y0sreFCppepjxKrNUfTAYVOmTAqxE1w/cy2PpTDyGTEyyJ7CaNe3V0czav0Qk5vzbNfO8yqPnhOnhA/vzHh0YA+sSfg5L54dWL5cAcRtdKjw/oG9j/OVKoRSUHnz7LUyg/ZjQHsZ7PJw+czoTEhmZVXpsfvXv6APDR/ay51UGLFmR6HnICCTEwaFlr24H5VUJDVuNWFYJwcD054hgTYG+Pw7MyetTvAeGh4+tqf61dkD9zNlSrVaKSt8fScqAxU8aFJ4gHXKlan3Oe0hBTesVfa++Ve+NVoKpGalxT14nefZfUJ4kCMGlRMxa2uRd3/gvTvy8qyxEblQ7yPPjD685o4wZNj48CkT/Y2r71y5WyESvD0UPn8fujvwOtD/440dZ99XKFQIMTvnwt1Y44ARQLW7vt228cLzlHIhaM0F8W8OLjyrGDg5fGQvbOadq29zxAowhBbnp8SX85HWbfqMnQgCAtI9zAJVUqNCE7E4JCInYubmPK9+UGJQV+eMj8iBE5MVc3rXM1HI8PGTx40yyTifVKHNSQPSL2/LbB8ePrm3m/JixJX0KoGaZCIrjb2fotk9J0i8f+E5jq474QkSU5wj9uloZlA3BEaiXdpbdetEh+aKWZxzO+JfGbqunmzraIBhxSb2nV3TY1ar1fMccne9WXqLo1QjhBXMXZcKzLt4rFjdavVqO96mtwfjJbb+TiNCCVhP22lzba0I0hcrExdWkmcs8V0+z41/++2Bq+yf3OQlyH2fl8dSFT0/OP666eD5/VevDAokvrx5vqxKbdF3kX8Qzjh4oE+wK+fRxCO3TYOWrey/bLZJwaP3kfGSBk1FXpn2+lOxCCEXxt25lSpzHgEV+zCjxM3748q0XjSIKq+dO5qO9hg1IXzKQPyTiDitO+f9rvC1BV5AfY3vCHKzL7JMolBIOA9vHhfY9YICG+yetHH6E9DaRLmXV617TOk4YXL4pBFdS+PuRn8skSN4WU8jjp5mDggf0cnTmJ3x5nOxUGPfJMckCTw6j5sM9IHs4K6t6fBOvrxb4YsOYkHrCR/o9uzs2jPvq0A5i2qyzl1+QG09ALSekII9F9Pg53VQiTmpGVnVApkaISv88OjKxWuWXYAaaCON2nvoeY3WkwaztqP7t3O2cx/YuZUhCep+Pl3coQKCMyoI+zriWGyZSo1QsPLPn7zFsYLSNrGf/b01ixtsesUQvFoHtLU18QoePMnfSiGquX1kfbrKAyrYwW4fNsy8kQJqWFyU8PbQooU5AUDDA7X//OTNeC68kY1dmJxWwlUhhO+Pz54XYz4MKPhxfeRx566+LvjpDYni/JtLE7OdWkxY7Dt+Bqk87cuLLxIlQlaeWJBSqkBIuWnv0lYd43Se4jtpvgU57/PDKC68GrngcmhqfpB7+FIL6t2vxy7mfij4zZ2MSrlEgSLgMdAcvLLi8cs9Z0jd5viGT8clL7y77VHDhbuszwcn8yxH+4Yv9R3aiXls/PPXHIpDW6uOLbBePVpM7GiEVIsLvlXk14BcFt/uF702njh0qe+YIbKnO54/TFMq1UppTfGNrbllBk6jlvoObl0SMS8jHeqryx5OeP3EymHKEt/wGTRRwtvz0dCGxKaQsgq5ODdXH1s0/M5AC83Tq7cb78M3oUrE/hr5ac0pYeAkn8kLLYh5CRcjNK2R82L164hSUxDviG4Ve0bHPCkF6kHCzMo+foXnNcB7ylIHI0nJ/cv5AhfXiUtBBqmqXZ93xnCpts69epJJBFqfBa4tTDhfI15vOSNqO67llKUuralfju0qrwI9gqzmS1TagWjayKUe7RwLL4QnFLf1mbLUd+RIefyzL5/y5frFW3r+59FPYOnR818FhUJhMBgZQC5TKBRq9f+3Pq0k9UmOe/tR7VydnJx8/FrRKcicCpFSVfbtcamTiy9wdAoOv3x2UZCJ7itIAIFhQkGhcAwaCbKgqqNv3WEHTxztB/yHTlrdqfzMxScCXsnDF2XePcLae3m4urUJGzfG9gfHdiglRV9LHK3b+Xh7gjDcWnczo5Tm1zQ5oEBTzR1N6RgDEzMjKj734Z67BoP3zw0FTwWMCe8sfn4hulKNRBMpBgQ0Akc3puqu4mgIjmZIhRanoKkmBhhR/tO7wsB+Q9u4ubq38OkWPMiibrChwloZBPp38HQyo/GfXzxfHDBvShCILnD0jAB21NnHTKWI94WJcQ9o38IDODv5BbbFlX7myCk2VqCMkAxLezMqtuxj1GOE3/RR7Vycndv4B/kTiuMS8iBjT41kYDt3CvJ0MjfA1tp2ODLDzIiCJRvaOlrAS9no/kGhHX1bODs5dR09jZD/sIAJzO2Upw8Nxg7tBkXZIqBzC/TLvGLNenlDT5+uoQGeoEp7TB1jVfw8vRSBIhobEFFIJIpoyNBZqNIIULIGeASGSKEQdV+Ns95cj8UEDBvr7+7k4tm5Sw9VekpSCVNRlv6ozNGlJRR/0JR9Zxf1MUQh2MXFlUQnZ3fIsfuyOwcmtdXdkoTCkE0sjIk0hrWdCQlkVo11NQ/u3RkE0XL0xD7MmJhkNqIqLyHbynlge08XZycPD08ba+O8co5m/EDHhIzq3QrkdujoXrwXz94z1WgcgUwCIaEpZoaaZQZNUfTqYk77sNGwNLcKCSHxi3JqNCWlNO/r37mdH0iu34jRXfNfJ5SKRPH3b3xrOW9pTxcnt5Y9+wbb29QuP6iFW5ieV2raGiTEyaPXlHXHJnYm49HCL7dfStuGjejlBeV80ZoOeTfvN5i8wxANTIzoFLqpnYMJsSYm8h6/16SJQKacWg1bNMH2/rZbmpNj+G1DB7Rzd3J0NDcyNqWR6MaWDsbQwhQV1aJF6MD2IPTWI6YNYD+J/fj7tmGKO82ZFOzq5NoiNMSbVfqllC9SIzLuHY1vM3BEAJSYoXPHWIHEQDNMtSCxNFNLEyrZwMbejIxpsBDtZ1ArlZV5xVSGnTskFb4Tt1/b2M0agah+fj6G2HXcuPZQYrp3D+G+S/hUxSebO5jT0RQjUxMDSEC0SCvfxSQa9Zw0tpO3s7Nr++CBhszcD9llKIadvQkZizWytDAhwKtBIJTib+/fqNz7jOzSzs3Zyct/dHsz3tv3WZriEgUtG9kZSFDXycNbvD0clapUsss/ZVfQ+nQJ9ALtpc34EUHYF/cSoO9GAzhBAwb6OdlYokvTYvFBg7q7Ozs7ufu09DYUlJcw5RiGo40JGYe3MDMliT5eifjWatmW4UAqPIPGDvH7HPEoRQqP5WTmbXz9vb1dnYylWSklSltfSMH5Dd544cww10ZKFSSe7GrXsXUbdycTCvfJ2QfcoAnD/YH34EkLOpRfvBjLQUirv8YL/LsPbOfh4eTsFjhk4ZxJfUzLn+64Txx+ZFkw8Nqu38xQyqOoJ9VKZc3H6EpEUNcgH6Dax82eYKcz0ncZPqFfG2enlv6D29t/TP8mlNZtVkaRDC3tHUFAToYkFofrOnVQF1MSih1z9h47aNLIDlBiJs7vUH75QiwbwS2+/7zMu1dYO08PFzf3bv0m2Te551nSYU14dycnl07durUWJUV/rJAhrToFtCh//gWaGGF/iY3jDereWne9iVrFL32GJGqWatSCwaDqRr80penE3tZejiQKjnNlQobnijZjOjK82jvMm2tye0F+okLFyWeSmfTuHS1aejG8vJxCBgoKciVoY4qdGRpJJ7u4kRBFNaff4WbOdGrTysinlenwHub5z4rKfuU4R3Hp1/JcY4dOXlZe3p5DFk5fOc/ShEK0cjc2ReHNrA1MkZzkzGpzPxevFla+AcE7TvccG4DXzWQtKoWsIr/KyNTezQ2Urt/UbRcWdDLX3oNQsyoyE1iGYd07e4MW1GbomMGOmhvZD/dGGY+YOwIoNo/eQ/o5pVy6+UWskNfklMkN7b2gwNqM2Xb5ZIg1QlSY/gLpN3ZEOxcXJ1efdjPXze/rZwkv8hK5jxrk72RnQifWNzcEwqJTl/5Brd1cnDx7zg+lJ79LyVNw4i+ezgxYsxS0Hqd2vacH4e/feVKtUFZ/fFiI7xAa5A9aT7epazv+eOseGsfoMq0LsBJ8B07sK338GJq2r4dgaG9lSCHTrE0MNUsjkV0WDWjr5OTdY1Rv9Mvn8Wy1siznQ7HEekCwv6eLk3PbcX19VS+ffqmfrEGi6YbGRmQ83czW0YgoLIz5WmE9cFBfH1AWbcbOGMx4cuGFZs6M12H+tB5Aw/sN6BtY/vTNF7ag/s0kN+NFNHHItHFQf+HZceLaHRM622rXsP42HFZ8DsLEx8DZk+HR1mfBhsAe3g1Wb4HOvc/odh18GK7eZsHdVTVpYjYfURP9+ZS97YSx5k4erqOXmSCNdMW+SdQyYXnMY7R5MMUEWoGWc3uW3HOWe4gfw6md/7Q5ygdTUzI1HmGq35S88bLsFspw8mC06mfjUVHxrQhDMQQ2AZJmQXcwqZdKzpuU019JKw63beXB8OrVamgA98TDHM2WW+tAr+D+Fu4ejDbTPYKLqpIypIjCwhtppJ4TbJ08GU5trTuZqpg57Gb254rYORIZC6tdtlkHGkeiqOMLYDGQYHqNat/B19DF27LHKFzl68rSKhXia+K6s6QxSzy8PRg+w/1HtKjcdF1zvqLSK8DXv5WxswcByS+qeGvTobOlmwfIoFf38cLiZKGMTLW0QKPRGEs3GllcHvdaEjCxfecORs4e5p0mWiJY+cnaMxPRoUNbtPSgGSnYL7PRNu2gImrZNWDdBv92ds1bjnr0/K+gbwR69PyHUalUCoVCqYAOwPr/twDLOnRVxMQAGa/m4fqALsNmP04oUEGZ9Og8knRrc/ieyA9lTLZAhWx+bxYE68Ozj+oe1jRWdVVVFZNt07Kv7F1eqZDHoxu3cjaGDTgUzcTGxFbjvSnQpDbDJ4zu6SjLuzu/e6/+Q2c9zFerfvuoCX5Brhjp7mkB2xoojHNgGPZd3Fv2r1eTpLzwUyXS3BweNiNxtu6O1k7aWwgsmuRpRYNi4L5//lrev7Uxmwln1NCnp/p1fimaajZh8tROVtiCyJWhPXqNWnyuEPqapeZhDdyMt5XmFs4EIRc8WM1TmdoZ8gQchUIFndflY8/4jWkBqoUhg4iD/KAx4B8FNI/K8F9xc1VnfE3S/T3DuwxYcz2FI9FGaWBAplPhk7/QWGB5K//gwcfMkrgqgo0jhQ/nmo8i2FERLKZE5RkynPR1y/QJdz4UMdl8FRKNRKJMPH2Vj3Ys2nUts7CCyRGC5P4oY1g02cvaAC5xDBaLUCpASk3bTDg4sTdeynm1Iyik/8jTD9LqWh22jZMJZAEjMRgMAjqRTuP8m9iOunB5oqs4N/nOzKCuU3a/rOCCeOCHTWgmVgx4cywSi8WooZPv2AWfhQPa+8ETIkiqsSmF3PjoErpvUE+zZ/O69rj5uaqGLVLD28BYRQVEqq0xDR54oXCtA4fUfPhQ1NyKjrLsjwh/KzNYapEYi46h3qJrybBh7mNrQWxs5UNQCHhHEyNITJAYHCiqn899Q9o42BHgAkejUdA3V4FTyrO76hY2RjKodqtZKLfWXuK8igZrsP4QoGodfRxSTs5deyo2v6yazVeg0ChERd5TJt3ZmcyrATqjWoinOZFkVUxZ06IqEeZwjRhWJkRYDeEMjDysOLlZpeIml34p5WU1SLSpNYUA6wQ8ydndgFWQwYXrYnhwa6jQkSgjn7ZtkWV5laqajC/lDBusmgfprmoW2aUFjVfF14zD/V1sYPkltxh4fGkYQ8L9fHZa595jD0Yn8Rv1BMzSeEkrN2cSLDUohqdva2zMy2R4AsuUbmJhALddRoegDp93L9p06nlhdQ1Xjmzi8EASju5oCq25RHDePnmJ6NGSzNKoGrPW/VVv88tkNZUpVXJjc4rmWRQGh8djBRUlErWdpz28ZA2JdvPtgk758qZcmfEliuxkTtEIjXVw5zZQuBocHc3hcgBpQEPfJ/lO06okhZd3HKL1GeZjC5IDEhOn7tmSUpeYfqq3eeVSIY/PMG3tpNHwoLHYGNtonm7IwKA2JGiMjKJYt/QxrmFzVCqEVYcgI86LgiolM+n1G+TQHr4Nt+sAVfJ94eiAQRtZmcDZ+Vq1QWAW5IGqLBOWlolUNsZBCnZBGdKyncvsLe4kUfkW1+s21lfmXQJZ0q0zdVk+s9gTYY9VVJaCB8VIc3KRhZgp/tmVNgCiR8d2Do+PG5GiHpdwKlhKOVAE9SUMmqxd6ECjG9Omk1ekl5bxeBKgKHRv14HCEd1aGL7cOWXdxXfF5dUcgRKF0tUAahG73ApjYWtChx5HYU0dHOCyKXxzk9+itTcS7nVrlGZenuj8EhYOZ+Zrgdw/beWFV6nl1Sy+Ao1ByfOz0nlUhrmmC0GicAQ8tnY7qr29phx1MfF0dTOEt25i8BQX2/asEnZ16ofXoq6tHXiwlqhh2LdHfKosValrqkotW3iYwSKLwjm7tIcDaAYUEuljY6VRP7C+/w0l1s7JAdb3aCwGCWk80LSzsrjGlkgF3I3WcKgOrgQuU9jMizFpeWkp2cuIDutk0AI6dDBiPi2ED/AfEthKq+HtXXwpkvJqqOvRwM9KjpeZuVnDZQWKm0DEN6WQmwANWpqFVU9HdOTA89OPlleViwViIMlwOPWQbc0xcK6QaAz8/SAE++NDrsyHYQ4lCIVpaT+YiGxK+MWJd+NGuF/t4X411Oasv2N6qX+7CX1o0OkIn/MuSckedghmubCqXIJxM/eT8kp1VreZ9OlzeYUlP/HNov5Xu3fMfCfQKP4mYJbypN2MnMlwHaEMvDvS0KdzYT2GZTDwBjQoL0gMCjRWyKqwa3fsUYi3kp9/+04np6cbzguqQW6aDhkUQzPiD4sF9I+3ma8HDlYlJCMnY4QHlyVWpr0rkQQa2SPE1WXC6kqCY1uyPJnFhHwTLMywBOilFZpo0i48wt5KnX2q6+XebpFrTqkbNnWETCplmxAt7KCFpJClaWDoKGXmpcpgJU92coCNL3vbQXaIiJCL8yOqqiskElmzqdWj53+Jn9N9evTo+bcCekPI0oDQuvx/QVmTdGXy0nV79u3/hF9w+vzR3v4Omht+U+8dnB3CSorav3pm/xXHEop+4wM1IsH78wdqecLp2sUFLxPJpHUbnZAYDIH4g6PDVNKvMefXrFm7+3wiee6hqFvH+9bNH/0Wdgz40Jo6KOSm3nP/Jt9VbVMGDLDP5Ik3tdk8cOBhVZturoZKETPqxIZ1G7afTUIuPBJ1dd9ke633BpR/iDp+5CD83JHob0obS3McPDxuMqLfhp91bMn0pTsPRqbjpp28tGWkD+13ZfvnqE64E3FYk/bjNwoIdCtTMgrpOv3e1dkhVh+jjq6eMWL5kWeFIoSJW7eVB9f4o75eOLln6bhe269/5TS9paA5VNxv0QvXrN2+e18Mb/Lhq1fD+3lr7wB+X0HJmM93j529fm/EnW9ddkacXBZs0VBeGiAT8ZXyelHAE82g+aKGMDqtiTo9O6Dtl1u7lk9esPnoy0qZEoFGYkwoOqvAkGgU8QeHaKBQdLKub4TRX/IZgZ9BjZAIMm6dgCsXcCnVuKuP9iywPwUkxjl0wro1C8wLXpw+snFm75nnnhZIgEJFVL69eeqgRqhO3q0wMrUy0hyB1gRqBIlGwuiMKchEPK75IQaeTMDrHDaPx+OImjmB+iek4hrNclq1rCD5ScQROBkHDlyMLTP3sSM1HECKCmM2L1qxbc++uyU2e85dmt+7te7BO7UYGFJqg4dGPwzyd0sdbftvPLZ5kKTg2cnNC/vP2H4b/txa86h5765qk3XgQDQ7KNQZ3mZnRKJ8P6S2ZtDqigOaRyFRmvt2xc/AzYnctyrNbNHE3u51gsCPv6ZNyoEDj9mBXVzoCplQKqnX8FgsvhkNX5cShZSnUMGrtEjWXTzdEanpn148SzIf08Wt4Qw+EkWz7KKq4TZYziGu4Tx7X10Fb3ptCOfy1oRlyz5AfzuL0D2MbcmIqtSiZZOjZy3MzJja8XPhqMOTtF4bkFp6YPNHzYPbTpUzDIxNmt+G3AQGbQa+jJo6eWLl5aXnR4w6G366uEqs24uQOi3Z+OS8//Cy14vm7h02/trNBHGTW9HQBL9BM9YtnsX49vD44Y2zBsy78aakfk5GrVaIeLoLm3AUA0PtT0TRi3PaKjlw+qPSy8eajMRTek3ZsHxOy8yYq4c3zO43Z/9L+LuQ5lQSusG82I+ob1lqhFwKRQ7n6+tNbR9w4MDdrFb+joZoFJ+r+/lekkGz29P/LCQ5iQ9PH9Yk4uCt+GoLT+iExGZA4TEUfK36RiJQaDQdq9HJ9SIp46gUDWoFaCYrOq2hQDYAT9TVRDBSmQCBtjQjgnLufrTXzj0uFinf9iyLXjox6XmKXKc/+SMQ24YFX/s2MubbyPNnrHxtKX4OdYcjqJVyVtT2xAPr4L8DSsZAS3Od3oWd9GxW3+eHTytaTu4X+cojsPGa4oaYker0GFRM5tjmtLKclX5owL21yz9HPLdf/zhk4wSqifbO95ANXQlqkkCkaFgWUn5lGSrQWSs1tfGolAqlZnoJoM4oPaXJ17rEi3EmXds1WmutklalHZ8Vu35ZWUHPNme+DNk6S3ujARQ8Ea8j/mQ0jtioDq0H3u67e5st5V3q9jkPls7++iHv974k0qPn/w+/0iPq0aNHz9+HICXus2PwpPWbtqxZMdRcyRRytSf+ING4lr1nbNmyZfOmDVPJUVtjG3wbuxFkhhGR2ip8NfAOsXJEK6K7mSnFkKpAl9SIYTNALeJXVdeFoUawNWc/IISsIuh1mUoqyixkeQ9esHHzli19nZXc/NImj1NpDMHQCJWTkVO7nYqV90Vh7+rc3KlXPwBLN7QmI4QCJTxHqeRUsTjfnX0EbEgjYyTOa3BtRteMamvcwpwh5leWyMijF28ATn2dcdyinO8exVJMcDj/QSvXbdQ8OCGkjZMhGfUDK/m3EGe9eijtvGjD5i3L5oTaKIqLhfIm9+/8cXAEcyzBf+hcICQQq+YEtPQwomJB2tE4I62MbJxJvn8ktgAMBNAWLXvMWQl53Lh+Cv/ygQz4vK6fRpaTlGriPWA1VJbjXXFibvUf+ygVoPrT9fduY1dt3LJ+xWB/w8oskfQHu+8IJvZ2xOTCcs07XBmbWSgSNDUFZx22GUjq5o3LewsfP/tUJSNRDYRFJezaNUFleR+JtnZGDU3teujGVopPZbXTF8KCrGJ0Wxtj7eXfDd3IjWI4YiFUZRAzuhIJZgbNzzWDginiaHbtSFg1jVYaNgfBveewpVDom9fOdk0596gMSbbEEgJGLobaO2D5ND83VxNqMxsUsTgTfGVFJV8z0FRKxBUckrGpQdPzgygUnSTmM6slcLWplQpmpZjEMCfBdZGYoz1dSFxWmGtt70RH4qkMX7/guavgZGzZsnhUAJVEIzSYs1QUfUkU+PRbuWHzhrWr/ajCci6r8XQ+mW6P+vKtSDu3IqksyZd5udp8N7BG4Tw6j4Gi2bRxsW/x/utfmn8tQDIyQdJbj1wLp2rLltXD/WjupgYYHB7L5RTViHUHggQaHVmQm83TOjFLvyksrF3oSHPrltLqWunl5+YU/FRVgQBe7991W9xtwbyg2nOpSMYmSFqrEXWJGeFHdzdlEKlGVAWqVsOrhNxqZonGf0NqWEKNlMi4pcV8IgEMHZFoPMnN0r7m+YN7qfbDAu0bDSZRKHwLP+OsJ8VVdU1VpUy5923/xVKmqKHE0XAtkcjRG0MuXYL/dnqaGxuYGqhLUtgoD78TF0MuLbY2RvPzn2m910EgY/DeViv3B16EHgw+uNEjzB1Hxf2quW7b8uTpqZcuTT250qggOTe1svGY177HlPMXpl28OGFGu4yX75k8aTN1QPYeNHYFVLabFo+zTb7xoqpudSESRTK2Eat4HKF2SM8pyoVXEZEN7dDowClwjQAW9bW1sDaG5x5I5v1Hz4bcNm2Y5ph2+WkejoKtLCvh/WwPweeLeJq5QxVoPqxcogGRCmQM5TpoiaYP2LJmcjdTXytDJMLC2otdVlkrZCXZHzU//hpAUVDofu17LVoDJ2Lz5tlD/GlkKr6Z9wQYGoUgzOZA03cQvMJ8PhH0XNDvpNwyzdtIGau60MDQmgF1ZxoIVBqquCCH2/xmUrKtgRNaytY9Zqqo+j2Cam+luSB5jQraeCJ4y8m2fd2Kk+MEgiZXitZDsvMiIMrE2uW6laxP8ArrH2DTvdOShdLoHd8SNPvgGCQXrMGADcFbTsF/a41JZCKjfpZKmHyTRZ/hD26NH0BBlbNzf5A1Oh75rLq4Vo9V5EnkgSbf6zENrK9FH7ztlxzpvOmIX1dbWQFP3mBHaAOwpm4m9Kyst2kqhU7sFe+S70vMuvnC5wyU8kurVXD7kYlrBGQWw4CEpjEISIzFbE2+TgXPHocjO5Mbvj1QiLPLClTey08Gb1nsZkGsyonR3qgDjcEQSvhVlUpY/FVyqYiJoxhboRu/mEKQfSbCEZ3081dlJiTIpE1NN+vR87+EfgJLjx49/06wRDqmJCOLA4aGCvGn19Fvv6VWc0RKVd6lyVNvfYVMKhxRzs1X+zr96GvfeL9J4a3ibpyNh17Hc5NObT4pNbTBG9j3bYN+HvO8TChTKWWfHx1N05poRlYtkYnvk4E9Xv76fFR+NRiMIVEojKoqv6QUPjadF3dq76dysVgg/C0LAuvVa4RvwtEV96H9VxXvzl1JcR7bzeZ3TAuhDd17BgvvRsUx5UqFiP36yeUsDIOCbbR1Etdy7NLgN0d2xEIDNWHKnR1nWEbWBDQKpyytKKlgQwYS6/XZI3EVYplYM4DWQvTu2cM57drRF+UqNUJUkXnn7Xsp7rsTIX4FHJGEZD7/DH0FW1mQEBOTnCsuqeBp3pT/uVDsBvbz+nT+4osyKTAXCz+9iE8pImDxyJxbk8MPpkBmPIaiEBaoW7haqfNenNt98U0NlHUcXc4uw3iZ6R7O/Nug8GCslZ/PkkKWeeXnyLsf0mt4XMUfmZvDE02QhUnp0KY4bvabqIQk1tcqZrMvV2kB/TqX3918PRO0CN6H5y8L8xsvk+Ennpk04VI+9BOPRZaxXE3tKCh6q76OnJgnzzKhUWbu7RWXC4L6d2z2Tbd17wG+ufeuxFSCEuV+PLHrkeWYAQ7/1Aos695TeuOjLkdXQKs+im6u2FdsaN1wjKALzdIKUf44kYlAiFIfnH7NaebMk3rUCmn85YPnH6bDkzUGONQXgZu9oaHLyDD3t8fOxFWCqpVnvor+mMskYZrZqUw069jeOP36+efFQrVaVZ72PENM9HIy12zyaQya5O7jwnp3O/ZbFVAsotK455+q3XxdyHBbyzy37FkxSHrenauv2vXr5UZGm3t1MRemx3zIgXeP5d7eelZIaTTxiCYQ0Zz3GcUyBchM4ednr97nlbGEDT7QbtJuVDfRnXV7PwApk5Q8vvoEHdrZj9ZoYM2L2TN17yv45HI6TvW12tvlB3WO8520yjvu2PkP0GS44OOVTSf4xtZ4FMOmsx8y9uHLSkhRqipSY44dvFlhEjTa9+vhWVehk8tqUk9GfvTqE2SFQdsGDEFUPvtSCJoo/82JHa9YqMaLVZtAknLz0IEStyVzRuh8RxLnM2mlT9yxswmV4EKQdHXTSR6UGAPrQGf5o3vPykUylUL2+fGx9Cb3zH48O+PaN5DastSEV2LzoFbm0IlCKJydq01l7rNvzm39zb/7SiwS6de1BT4n88DNCj48RucVl504wenc29aBAe8Iq8PSavca+v4pnz5B7Vv0cGlSBhVrikTgCWp2ObeGB9VRasTTA4kqQXbdog4A0szbaoSQvzSinC9Vq2SKZ5fz3udisL+ybE2ScuVw32O50PQECoERC1oi6Q2+VSrKOzlpx4lX0F4rLAJdxbGnGZFxTUi4SsqPOXX4xstceNUVA4tNlTlb0+tlB2lo4WKkynzw/hv0BRTWq8sXkmB3Rsj0UZZ3159MgFRwZfzF46kiEwZSJiyOOLQlNhueSzDEI1KqXeysbb0DfCvfXnpZBsmshBV15viFV7nNb5eUJN6+E5teIQfNJ/3G/Xysr7cTxW3A4l5fj8y5Dr2EEhdEnbrARNHxSKSpTzAq9+nH3GoQcO7N1ffhqbW/ChTG0bczuTTxyZciqQqhUmbd3X9VQjb4biJCC9kx1FEd/zguhQ90DPvtmSOv7HsHmcIFm3959fVMFULBTXj2yszT18u4/p0X1rHTcJ+sYyfj4LWFvPjjO/dHpkkarBwy8x07jnNkWKr2hRwv49jcUpPFLaCvozAz9syJvQcdfI5EIVQSFZZkjP5uCW8j8M4j3Xvcz73xAchnVdzWvNRKtaV58xoYguzSr0UXr+x713nVIqDB/RYs4N9en1cIqdjSqJmfcy2oOkvh8GRDZfltNrSnUJB1dVNlsUhdVtn0SxzTjm49WGVrN0DiIy5Iu3hD0aOLi873MRqAI2BQWVXfqoHRIS77lP/6vvgrk9vcyecEc8/wydSYTQ92PtYs2hRnRj5bu0I9bE9AK83CLRb73KnUEqFapeB/fCWitTa2MURZ9Ogw2b5o1+FyKLlFnzatLaKZNFZhKDJCxeVVQSfQI3JuvL3wSSn7KtN9M4AzMG5jJXt0KjWXBdqiOC86v4Rn5aHZcV1HWfKqsU9jCtVqIGVqOUdNMDZvao+3Hj3/W+gnsPTo0fPvhNhm4oxuubfG9Owa0nXgzc8WYZ3cWWUcpcqm38YRiTN6hwD6zc7svndpwA+XnRNNwxYeMspc3A/47z9PNPn0wkADNBrv2XvefKfXs4Z0D+3RJ0Ie4mup8W3cf/9++6tLeoaErElwHt/XBIdBIHG0Hr3ClG8OhPWAonzjuWWMK59dxqnfSaEDEoXy9u/1Yce0jVffSa2G7Y1cSds6Djw27IQw/MjSrpaNDy1CqOWZTy6djHjN0p1TagQK7zVk7ULLW2N7d+k6ZMpno15+Lhh0450CCIJJ12WX54rWjgLR9Z75ZcTeucEmeIKxQ59e3g+2jukGXAfe9lyz1JIrqOQLEYaBI4ZgLszvu+ryF7R1p2UbRnAPTOkCHgzfRWo3pou3hWYHYZNYt+vXtuDeuJ5dL2Q0PdWCdht6Jtz1xPSuISFdVjzk9+3tyUjLL1E1Yz42pjxy9qRj79jNHYXRABTeOmTqtpGoXRN7B4d0nX/uU5dxQ91MCEiHvpuGi2b2BXkO6T3rZfedc/xpWDu/EHL+xUFQQYT0X1465tBM+wZjdJSVo5d1zdupQ5fczhM1NduG8+g7ogf//ewBPYNDQhYeRYwc1FFSxZH95jQJjLwm9+CREy9zGh7FbNRh/YZuz7aMgJK0Nc6nWz8rUhU84GoSFMVvfOSKwGMzuod0HRmVriRZNd4XQfEdtbZvyngoiyFDl+QOmDzYlY4nmvjMWjoq+/oUINUhE54P2vtggh+l2b4fQ++z9KI7+8JQIO3950unnts6yqnxXAbOqFUHx4zrC/suvV6tO1eig+DL1XEbb5VK/sj0HpSYDhPXefMuDYOa3piXXbZuG+3Y/MQK2m/Wla7y3YNBpV8WhA8JwP3WLCwSg/MJCip7sr4XXGLTT7ZftKwbHUuw6zln9wjZ5tHdQ0K6rY6uCBvfzx7+5lyLLqOLj81fffJRdd0gBIl16rFoy3jTozPDQkJC5x593W/OLF+rZtZZIlEWrYeunNL67obxoG0MmnmkzYItXTyhT+MDWg/t/mw0SPr4lBaT5vZ0xKOQBFOPiWODU84v7AVaZsiEshE7R3ds9MUKpG2XmWO9k5cO6hEc0nPDLXbnkKDy0iqpUok269HeNWPpolWxOeK2s68dH1G1YEBISM9Rb0z7rJna0aDxIcDUjuPmSM8Oh4th1D7XOTsH2/1ghEQ07blw7/DkBUOA7z7zC6efWxJggEGgqQGjly91ez59IGhjoeHb79iHdrMytRu55dJSvxNjgNdBm1Adly7r505EI2k2bcd1Nj83DzTRvjctZ45vhSRgmlmsUkdlyrnHn/K+3FwAiaaGlc+L2HjTnosOjEpbOBRc95mXP+3sYjgxlIBRs8fSnk8d0D20Z7/zymAfrYZvSMiMWay5ILUjDr7vOnl2kJMhPMuDNLJyphibB3dwN6jb5aUD2cZ4w9725GsJnpYXjI0vtOjxvu32wNk9GI33i2FxvrNDI0bVhDgBbzcP2rmeWGRGQ6M8urg4Y8o7ul4Ez3YqbHN2rSm7WiiQIFr0bd0nJqG91+3nVbSxh1sPv5foYXXR1PLGma9ms6aaM5oontgLbSxmGxtr/0Ycq6ndBoj3HDRsfPZhd1vgvqTdFprvBHcPE1DlDv03K7aEnVlxlhq2NvDLpAXmJrONbXbc57Qd34tBbSKnSBwlINgn+eoSTYmvuN5p+vRAqo7sYOgOMyeOKI3a3BvU+cA7tv2CYGc0zX3o3kNDPy2CVPDQY5xJ8yZ6G+KxJIvObZ3vrOgPBzb+Yqd1c4NN8SZtF+xbYnxmXrdQIMJj4phmnVvZE5oVPuNO3T3Td88FDXbwiqwJa/d0sMEj8Yyu8y4t9D4KWk9Ir3FJLqPn9HQhoJB0O/8JveyuLhsSChpPYY9hvtogfh8U2xAT6f2pi3d/ruA31TUhKbZtpo1p+/rQzB6hIV17TOeP3DSwtVGDfBDtgkIs4g9P6L7srojhNHHuvKpH6/sCRRC2lLr4yqzulpoabjWqX+n0biFd+18stxgdFmSku9sXbzFk/dmV9B1wCfY7VmnRN9AZ36CrxpA7rRy8YWjqKPtLweDPO6Fm4uB9c82hdUSGLtMnoS9MuBrqcCnE/d1Lvnev/tTf3JeKoXsvfW2SO/BmsP3jaHvnXoYo0m+cGo/EUK27jTYV3nwR+UYiRdFbze44xOH9GHeQntjoLqHaxGjB+C0I7E14NxQk1euLItx3KFn1voCLwNu160v5cuBWr2lJVbX9C5rqPjehy5Dit/3sL/UMLLaf2GNqMLk5DW/QOnTlSN7enpdC7G/N305sH84wZtYw5c2syUURjDsFH7vhSp53Fyo0+1uT79OmXegx2Jtc2yYYPR3zZ/hfDnGLuyPyHjuMQUaDkrGdeMHP8/mTXuCRjtktV/ef5NNoWTOO5uHdq1PmvIArINgJ39x3bcWK2VKuCGEQ4D6QULHI496hN9SgJUGTvPIWB1wOsY9adchx3g5HR2rD7sPca8Vs9d5ewMOlrq1Sqj3ade2AxyEVsuRjk2Z/bGIxvh49/xMgRULoZYhIwKEbmmMwzVuGevTo+cuoqSgkUg2+P5pRrW7ucFUthYVFJaWlRoaGxsZGJBIFgUQbGRlp7/2/QA0d4gsBlwP4Cf6FftQdRI5Eao/Z/DF1DzTwrw1dzcp7venC6xGT53ewg14uap2hmMBDmgcaxIhAAKMKcgY+Ed/vtYP9QgmFY6rNArK5TXnS8rzkcraTd2uj5t6GqhQisRiBJRIgc02Z/+7a9VTs+FFDrWhoEBcIXBMRTFMZbTrt2pTVprOBJ+2TwK3Wb0O0nkGWwE+d+KEHwNPan7UJgUPXlBOU3Aa+mwpemXb5jHzgFB/dJQPfoftwXVw6addxrC96Xbd6nzpoPED+GxQsVM8a/w1CgG9C/wDX+pzUe26AWpbyJpls7+BgY9zQ6K4VEG1IdRHpxt8ofMg/uFfnuQH1SdTNY51rcxnXhll7+Z3vRpKm8QHfhlIH/tW61+Yecm1SeGC+u9sweOjqR4lpQEPPtaWj00rrg4ZS9107rAsf+Kq/2XSsUPAgqLrotDQZBOTYhHrQBKL5Ves553iXybnzb+3sY6RJqk749UHr1oVu6en6AE7gp+YW7F77UK0n3cAbV2l9spoq6AbFDKiLtqHv+lB0i0LrWOdVKRVJlGg8AZpIUyu+7O61zu/c/e42kEeN+EDoZBP+qa1KHerCazoxda7ahOsmH9Ag0AYPSko+bt38qO2cab28zL6bOJoJkg/+qQsbUP8sdEozqHTNBQyUCPgHFAP8Q/dZKEngt/aWppg0oemEDwpS82M3AgH1UJ8QiK86masFLm8oNhAonK3a4tLJG5wa6D7kU5swUMhwBGMQiLq5CbhsNE/pRlRfpTrUeYBCrf9H172+bHVC0wmsLi1w0iBXSBJq79clRpsh7T8NqqwuiLoQIBokDfzQfQACCgn2XRcF7NqMCocCg2uxWc91+WiUuFo06dHeq0tcXUmUXZ+0ID500+6RztB1w2LTJhT6XV9YTcUBgELW/oQKo94PlFgNde5wYUK/oWfqwquNTymVCkUoEh0yPVTMj+u7FbZ7MKR/ow8i6CZOC1yeOlFoMgo5aLzpPFJfCuAauMMlDAUAu4KSgR9uwvP3QUFX4DHNrQaFAK404gRcQQRa90bUBQ6eqGvD0tJPW2eXei3rFtYO3hCqSV4t36dHN7WayzofwFwC3YcmZM2Dmqfq/dTHCxegTv1/X3Eax/o2pEfPfxuVSiUQ1G6r/i04HE4zzViPHj16/gWA7lwD3GtD/9U467jDDr9F3QMN/Nc7NghF6wzHWPtAgxjhlGh9NhE/7LcuzNoHm/AIo6qqqRELiXXv+pqAX3h57+JVJ++9fP327cu4Z/GVZs5+BmR4rAElUjfkpjLadNq1Kat9vIEnLTp+G6L1DO41jB96oP6nBtgH7Bd2beS7/qoOyZePQndTYMZqr5tG9+G6uHTDq3esL3pdtyaD13iAbsHJ1jiCizr/DUKo8wNcm/Ksi1rMLJYK1djvlz7VhQiFphORNmyIxuFrfTcZkU4Sde/WuTb1iDa6+jtN+G7oQesDdgE/dZ6sfQZy1fHfiO/uNgy+0QWclOaS3shznde6KKD7Wg9Q6jS/dKgLv8HNpmOFHHWj09JkEJDj97EBmowPQnOjYfj1Qdc7AzcdP7o+AHW3YPcGFxovGgcA7F37G1AXjG7g9TT0XB9iI9/1oegWRa1LrVPh85NrNu69/+ItIObw7dKOs/zgQTHwWB9cw7xA8WuDqaPOb9OJqX8AerjBLYgGgdbfZeW8evz2o0nntu3tjH+wKgw8DJ7S/NWHjAQjSu1PLVAE8J9O9PXPQnJaf0vjqLnSCR++bkx95mqBnwOPaQKoy1ldiBBwarQetHcB8K0GQInSPqUbUX1AOtR5AAFDaJ113bUuAJ3QdF21TrVpg110A9ImWUOdX/iulnpX3XB1XOtzVA/krP2hcxeK+zuv2sCgG817ro2u6QC0QdTe01xANPRb664bRF1CAfWPNRkHAApB+9fQTxPuUMjw7wblU+tY8uzZjMDnN58Uv3lSHHmplDfGs8P3JzbUetYBLiKdKBonRucR4LPuLvRb4177CPyzac9adO4C6uNtUAjQf2td4X+boi7w71sEHAR8SycuwPfpgXzqpqcuGcAR+l3rrvNUvZ/6eKHodIOp9aAbOHSp/alHz/8c+hVYevT88+hXYP2zSLgl79NL3Vr4WVD/dh2oVtUwi0VqUxtTotalKWSVadFvU/liBQKBNrHz7eDvTv3B0Oq/jSDzE9OqhQ3lN3Yq/MdQidnFNXxDU9u/X8T0/OvhpNx+yvXrG+j4IyXw/wmllJ/85l6G9msYbr1Gt6n7et0/Tmni5bgK83YdOroY62x2quc50Nran383gQgEpD6qEAj4e/1/Mh5gSKD9qecfQZj19GW5TUCQG7AGtU7/OOLcmNz3ufBPc4PuPa1MSP9bQqIUVH14ITBqa+dsrvP1WD169PzJ/OoKLP0Elh49/zz6CSw9evTo0aNHjx49evTo0fM/hX4LoR49evTo0aNHjx49evTo0aNHj57/V+gnsPTo0aNHjx49evTo0aNHjx49evT8q9FPYOnRo0ePHj169OjRo0ePHj169Oj5V6OfwNKjR48ePXr06NGjR48ePXr06NHzr0Y/gaVHjx49evTo0aNHjx49evTo0aPnX41+AkuPHj169OjRo0ePHj169OjRo0fPvxr9BJYePf894uJeqlQq7YUePXr06NGjR48ePXr06NHz/x30qlUrwD9ymYRApKBQaI2rHj16/k7EAi4WT0AikdprHRo5KpXK2GfPd+zcM2LEcDQazeVyeXw+iUgkkUhYLA6BRIEfWq//feSCqrLyyhoWWxcJikwl6DXV34pKzC5mychkAqoJCW0KpaiquLSS1aDmpGgqBf+feWWiVsm5zColloJD/2SefwEpq1KKo+D+2cJQiMrLeSgSAfezldoUSkElR0UhYlQyQQVLhCPgML8YmoJfUVajxGHElSwRnkj41cd/BRmroFhCNCBitNcwaqlEKFWgQbq1Dg1RKSTVzBoEFiMqL+MgSBT8P6N5ZJxqEYaE/wsL52cBqqAEUgUgLX88MUpBVSVbhiUTML8WmILP5CFJ/zO9gEomrKrhoHAELLoJKVUrZTUVhRXVWjVbhxhBpBCQ/KpiMYYGCljr+6dQizmVZUIEjahiFZbJCVS0lFnGlpFAif9cPQEh4SqweOxfLq9qhbSmkq3A4tT8kmIemk7B/9UxNgmQY66K3FCx/EPIuIXFQgKd9GsV3jxSTpX436F5/jzUUgG7gicjEX5Bicl4ZcVl1Q1NUQgljooUsXgSNR7/qx2pkl9RyFQSsRIOS6gi/ko/rBKxilhySrPmlJxTDSoNNL8mQlRJeGXlfAyFoOAUVIvxFCL2T6laCSu/QoSnkHRCUyk41UwJAosQlxdzELRfNP7UKoVYJFSj8U3pvJ8BKLEangSBb0YNqeUSgVSGRjd5Vy3l1TAFKhxCWFomwtOJv9g//VnI2FUi3F/R+FQyTmWFAEEk/hXW7R9ArVbLZDLtxW8hkUh+p2jo0aPn70ehULx5++7s2XNCoVDr9P8aYUnS08dRdVw+tGLSmBlnklhqtdaDnr8FReHTw+FH43iKn170x0s6MGncupN3tDUHE18o0t79LyAXl9w6uimxRKq9/hNhphxaveMDR3v1jyGqin+ZVi6W/4HGJCuI3T/vcib4JS14u/HorSy2+FdDq366Y8GKx1nJ11fsicjhSP7Kll1wdezoG1kNYlDJuc/unH6axtJef4eIlbn/wJ63BVlR82Zsi67Quv7NcHLObd/3tEKuvfxHkVdnPf2YJ1T+KRUlKf747kMWU/lrCl2S+3jbhqh87dX/APyi97sOHEgq4TapfxUSbspbjYq9sXfBsAlbIjQXb7KYChU3eteUu6m/qnilqbe3h595I5ZnnZ0Qfj9dVPnuyJyd10rFPyeBcnbStb2XEqt+vrv43chrck5sOhyTXpl1K3z09md8rfPfi6Q4ds+iK5n/jhXx3Pzox2nsP8tCYmee3rTnefX/s8X+yvxX5xecvF8p+AWNys9//fgh1KyunT88b+mK4xdvQhf37qWU81OjTp+P/MD72XF3HbzY7aOWPMxKuXV879mXbLFS6/wTyCrToj/kS1RN1zIv78GO/Y+qZE0HKM6KWTrr1Ceu5OuF0SsvfpJonf8oGZdGLT6bqBuaUsS6tf/ALbjvHLX1MU/r/LMIihNu3Ygs+v1NWsHMSk7Lrmi6GNSKsk/3bzx6y2wy/2pV1tNT2yNeFSVemzbxTFozJflXw8m6vWlPTI3yL2h9kqLbW5aceVUq/4+3bP0Elh49/xkKCgrPRVwoLi5R/29M4Ri495o0fYGW8GH25rSWg2eMbG38z7wO+d+F9y2hwNrSivKLb4LaDJunrTuYgd407Y3/cSoSbn36FxgONPtBo4KcqX9kzYIk8/XLgj+2l5lqYoqxNzQkm2DNbSjov/t9oFLBy/icxNVeNQEGQ7Y1J9AIhkaOaFNTitb1b4aV9uCz5K+wY38HeNv2k/r40ZtZsPaLkD16D+7X3voXl92J058/K9H+1oPAkk1Ch2pU7PQeTlh6p9Gai2HtrbG/c40als7AuJrRUUhDM1ckjUrQOv8k8povH3OEwr9jvhWDw+PszWgknKGJC9Lc7J9ZfC7Ki3uR928xyUx8p80Isviz1mwwk+99kjYzT/K/hZHP8BmzQauaP3VsPwcv70ETZ0FtbP78UGei1scvQzEzRziArs+YZGZJQv/KQiOCQ+C0fj7N2WPs9LfJYl5z3QWBQkU7mxmgUYam7hgjQ5zW+c8HhcbgbcwocN+JNDcna51/FmFVelZWsy+WfgKsTbsuQW0dm14XqVaU538rKWl2eoxIM7MnkOlGBigXM8Y/NN5gfX2RLBXpG98P0E9g6dHz34DD4ezesy8nN/d/ZPaqIYq8pBdPipxHDg5xpME9krwm9tiGsWEQQ85nwH4Qwi9Xwy89iN40JGzMlNMfqoBL/t05w4dAfuZsPJDd5JoX1qtNgwdBPmZue5NXo+n106N3bzi0a+GEsLAjbyQ675EL7s0fef7Lx5MDIf9ha59mVmdeHz8IXIUvjvyq7WvVauWLA/D9sLDDb8rhp+XfHj+8d+zIpMnjwsLWvwYepRUP9q4aDfsZcyVL8+B3CN4eDB8CJW3M7jMfanva7IgJk288frBiMnBf8bCobsGL+GPEklFDgePgBase12gd8y4MG3rpferOWWGLTj1niVSIbxehKAGbrxWwNWuLFPlvb0ZERH+8tXT08LChI0bFFMHOCATvzYEhgweGTZh1+W1WaY3QycYEhUTKeOUR6zRBrHr0+1YniYtubVo0Ag5i8oE32rUBeVFjtj+5Bwp2wqJbicUKjaMGUc6lFXOGAd8DB86/VwC58JKPTJsw6MxX+Dbn5d7141ZcL5MqECpp2uNj4XDIgEsZUNGLs2OXH4hMfLxjMFRPo7eciStMvBo+bjjwMP3IOzEUQtmdOVMjPqcchZ+ad+heOb+JF26pEYPh+zPPvsyTNGcbauHH7RylEZGwdecyq+FIahF8ujhp4y2Z7MOBJXOf50Kv//IiZwyFwh6+5sDjCm2JcmN2jDly7OiUsLB9T3NSL48bdf7zvZ2aEHcnskRp52CZXn74U2njlZi898dGbInRzsiUvVk4c/sDWEgERQm7FsEBhIVtew7LatWn9YsjEqoFajX73u5pZy6chAQesF7nZWle1OgRQKqGLl68e/WafZcTS2X1ea+OXrPuSBxbFrlq1qJ7TNiJ+e7wMEhkh689GF1ZKx38nKgFcMBh+5/xpY3LFm/v5u1qa2Fo1sLNhYyFmja35PVqjf+VN+vfnwrSTs2dAspp5Nid95/ejjj7qAoq15zzI0c9LtT6eHNg8tDz6fBvSfL1DROgSgZ1PulYfCXs+D0550bNuvc2+/yqPY9TK4DUKSufroAfClt8OhteTYbFUd1d3Q0oFg4ePu72jccqSin/7nbNA2HHEtjQSE/OiTsTcSvq1s6JY0FBjJ06O1En8vfHNH7nX/tcqYCarrIg/tndfYemT58EZAVa6SAsv7hvicbToEGbEjgIScHbDXsvltckHJ8x9PA7qGbKX+2ZDhRJWNiIcZNelsLhIgqvjtv58OHJsLDxu668Z9dPHUi+XI98cPbYuHGjwsI2vGNDre/25sWa1jflZq7WFyDzysCBQGann71+99ji/Y/zBCqlPOHOgQuv8zWNUZ1xYdLM49lChDDlxvRdDyplSkHlp5ur9i5bNgfU08NiCUIlS48+rm19J5NU2k5KnHRhxRio9YZNmLnwE6SSdeHE7Vm3/UaaVKFmvY/YsO+VVm5ZL7eOHvsUVkRF0avGwckdPX3xqzzQXkpuTp1/+IO89PyaPWfrtKKWijcHZ46HPA8fPe65doqr6NqEMRGfkndBzmFhux4waydWWKmRK2doXDe8BSXTBJUPls6BhWjo0vVPNPqd92b/8C0xz65qxGR7fAVfk08wbIzbvVbTH03c/1qr1vLvjd3+5P6pgWHj599IKAIlmXtjoqa3CZux7XWuprvh3N899cyFU4u+a30F9xeMBI1vyMj1N1MEWrffgbIi7f4qoEoAa+/Xrc0RJF2YOBrqMCbOWfK5WuNWB9rM0tnbxQaNsnDzaWlhrB0Cfr42FpKR8QtufqhV0WplUfwFbSkeey9XqhFSzt0LJ698znu4d+aQiPjIrZOOvtOsW4S04sTrOdBP4bezC/c9zheCpIjKU/Yv1Ty/5kllvXLIi5xepxVrNUl2xPjxEVevzdN4P/UJNDcUkWzn4W5HIVnYe/q5OmA1HmtRiWqu7wHyCbHhsSYZ3NcHN0U8exExciTIyoSFGxOLa/WUWln47nxtXhKgvICOuvDdxhs3bm2bMHRQ2LTbeQhJ6d3ty0bCXoaPnRgHZKw8funqY6/5kltrRq9/CsscN2n/xDGQ/h819cyLXI20cV5sn3D61l6Qli03ijl1/aYs/f7ey1FXtowYMWzU2Nhi4FL1aOUCSN4HDVkS8bF+dUjN81VQnNNOPHl2aXp4xBcJQi6IvRBx5UWOJixh/v3dq3ZkABkteAjkPVOpVrALTkeeP7dzNmh9g85BWpH19XYTAp93dxSk4YEcLLn7qVRXO0Nd564rNbzEozOG7bhy78CWszk1mtxknZowPSYL7tdy74wcHgHrEd6bQ5s1Ijxq7BWtWmqI4PPlyWMhXTBi0szYbG23mH15xMTz8Rc3wE+uuFYm0UoWLCTToX5uyPC1T6CiAQCbZNj5GKjxLT2QWAzaBO/FNli5ALZcL4ILVsRKjFi/PmLLVk1idOwrwet9EyArYNKsa8llWjcEovTVIdhjw+7mlymNnAl1T426m1pbcW7DrlMD1tGtlauNhZGZi5uLERbe88lKv6WV10OvRHIVMGm+PjgyZcOl3BpIFqSCL9vHz7/+voiTdH7C9kc1oAEouC/PboV7A8CZfISy6P31PefjqxMuTx+2+Q0bwc2O3TRXe3vPK8gCRhuaeXi7WWHRoIm72Vg0muJmfa3TimHhh97Cekz0/vjsrTHJUWvhvMw98KmUp1EiwrLPezWd1Zqowu9esCCxWEs3d0cG1cLWrZW7E04ufHE54tLFiFmzoJqpFXgNuWe1anH5/S+lkJBlXJiy5krc67vzjtwubby2reDyaKjxAlvx9scSWFxyTg8dUbuaTPBm/6ShQyIKENKU28cjIhPhpzm34fYDOPiiCFQE68PZ1aeexN45OuXEM55UKSl6tFh7H7Kv1EgUyd7dw8aYZmHt7eNu+d1EIS/r7nyN9+VXNetSIfvq/NmY8/PHgtY7aOiy8/WNV63OPKjxvPDktxp4QkrOf/Lw5pGjy6aA3mrdQ45aVZn+ZHWt5ToKWtKuyI49uf3iV+6Hc1OHbQVmAFABsZtXaIYMU2bc1kpY7p1R257cPQ5EelnU51Jl/v2xo+DmAAtJbUPSgf1221CoSS3aEVFQPxqSZz+7rJW6sJPZ/63RpUjIBX/MykK5XAoGxnr06Pn7YZYXCAUcTWPU/dN1XLtmlZ+fn28tHDYTOGakf336NPpT0oeiwlxmdSWTydSG+G+ltLR04cKFnTp12rp1K5sNzOmfQszN3jZ68N7rnwRgYARQyb5F75+37EhqMVckKr02P2j8vtcitZoXf6xXt8A513NFIrFMIfp4fkmfoNWvmBwRpyry4Ky5R+9XAU+6ZN/q2yNo/s1CkYj7+c6u4fP3Z7BEIIak05P7zdqSmM8RgaGVDpmXhgUEtF/9oETEyr24Ijy0vf/sS2kCATf5/q65y49nV8vUavb9xZ0HjzybLxKJ0m4M6NN17wexWi39cn3fkDZz76aV8EUShUKcdHPrvDURmWU8kPiLc0PmnEwAnhpSGbVwSuimx2yegF36bce0seeeZ0uAc9WDaX7+k5dfymaJUiJGBAftSlOC9HJf7l3VZ8K+1Eq2gFtzZcvgI0+zQFLUzCcL281asWnHl2qRRKZQZVwIDZp3vwikrOTuytnLznwUyVRqpeTTzS1927RdfTOphifKujxn/Jy71SDE+KN9u+yI5/J55dmx59cN6LcrppCtVKuf7e21/uoHjkhU/nhT56D9GZrq+B7Wq5WhgfuT5NrLOiSsq7tnjNlys6CKD5Jxena3tde+QPnKuBAU2Kn7sY8isUSuAPHUImU+3L1g7u5HZTUCoaDoyNz+ex6kS1VK6ecT/gELnzHVNV8jZw+efTetHMTE/XZ11YzlicUgg6LSu0uCuqx6z1YLU++MH9Sl3bZnPL4gP+nGhDbt/JddyK0AOUhcE9Jv76sytbrg3KDeHdq3P/5RKGJlnV82ZcGpBKFMJRXknVo/40UuVDMZZ/sGB+5OBeHmxc0aH7btebmiuYyr+S93jwraHScUCkXs3Eurpy049pYvqc+RSiETJx1p3252dKkYZLTgwZJ+oWvfsLgidvmV3TMWnnrChCKsuTi1/biFZ4G5I5UrU48HtwsMPfa6UlT1cffogZ38OyyKLBRxS+/uWjB/X0yNUKe4gPw929Rh7i2W5qIwesSAhVeyhXIR++L2MSefpgGBExXdnd+5y60ctbrszfTRe56XcZUq5slJfmNX7kurEImKH84L6Lj5GdwwC2PGDl58Ia0GGAgPj85t1Wro4bh83azIJVX3lndtvzseVJowM3r6iO7tNkcDia0u+rBi9ozIT6VQ46l6vLBbrzNvq0Si6pjto0IXXGeqGpYdKBEwWAT/VUCirFanburef+cT0IRFyWeHdA7c+w24iYuurpwy58hrJldYnXJxTLu203ZdLRWAG2n7Ona6kQU9Buo/enX3tvuS1GpF9rMTY7acySpng0CKE07Omb4hqQSYN5mHOwUcT9GNXSmsydy+cNSptyVyEHna2c5BnbY/KReJauIOz+ix4EKZTKFWqRQK6KZSDpqQ9rFaWDfmhkyeewOSuJSLPbqFHP4sV8uYD3bO79Z23JnEUr5QlHF39fjVB3M4kO+0E6G9+x7NBp6/3R85uNfudzyVWp4Ve2ZU62nXE/N5kGaQfry+Y8n+R0VAPEWihN0dBo+7Wq5USDJu9u0291ImR6pQ5L+9OKn3nLupxaD9FMVsGDpnbSqk8rOPBncODj2ULhJJGyRTGH9i04A2ix7nVghA+HL+q9Or526+Abe+0jNzu6++8hlqfZlXe4R2PJAgEJWn7Vg6uk2r8RczuEq59EXE6gOPv0GaBNTS5/3dBmxJ5at5CSf7LrlcIpFzSp/NbDX88N0vLJEEVCAv89r8cfOfAQUqqri7vHu3FQ95ajA+3z1s6+XCKtB/Cb7c3Lxg96MKKL46mA+WTVt48qNYrqp8vmfmykc1Gueqh/MDO0fmqMvfHBi7dG9KBUso5Gc82b9u0+kCnkouLr81p92AU8kNc6osSrgW3mdWZHIhyFtZ7KZB05YnA0Wmzj7WpXPHzktflIpEuc/CR/fb9rwCPCZm5uyaPu70k1RIRBL2h/Yd/LxYE04tktJbG2aErLhZVsPjs6suLO6/+1ISkDhW9Oo27QNG7XzKFIkybszp03VLkgToHmnyzQND5h1PLwHZFz3ZErxgwxOoDX67BCSq61Gg1kB/pMy9Pb37/LOFfIFIxHxxaN2AFVfLeKB0a05N9huzfI+m9c3v2HET3PqKn24c0n1lHFDp7KqbW0e3GrLyVV5Ng6beBOx7C/z7ns3QXkEATdJq8IyVH0uAuo1ZHNx51WNIXITp98KHzj37qRxo1czYg/MXH0yv1NSzFpVSDgk9KFaZFPxb/GTdgG5t225/AfznJUbOmLfmNZwYadGdBYPH30+uEYkq76/pG7jwDhiMyTlpR8Ho+e43rkSRcnnRqiuwhq+JWx7kH7LiMR/8Ln42fvDuV0yhQiq4sar/ltOvgXYQfTzWKajz1Uwo9lqtyANa8fKuGQtPP4W1YurmVu3HLzqXCWJLjugcHHg8BSRBJVfAigMk9Lv2+XRLyMwN13NBHRc/XBQUtCkWFCwreu3sbu1Ah1AJjKsPN7bOX3sunwX1U9KiyAVDJj5IAaFX3FvTJ2jRXdBqRVlPZ47uMfXUBw5fKJbw311Yv+lwVDHwIhJ9PTdr/KILBUKFpOzpks4B+94LJHIVUKqzxvebdjaZLxCWZcUtmrswOq0CpLLm/oIO3Qdc+1gN2idcrhokny6t6Bc86eJXplAkkit5r/av7rPsanE1V8BjX1/ZZ9uZBKi4mLHLggI2PioTMdNOzh0b6Oe3I16olnLvHNhz5F6axqLhZ15eNnnR5yqoLYcG7UlWKGXVWTvmDRi3B+o6RTKluDp757TxZ57WCny/IS+AwBdGjxm0+GI6SygSZL+7OnXz4bRKHQtJKZekXu4WDOwpPrskeePe9W/yeZB7yuE2QT13xYGuU815viVg9o0ahSjx2pa+sw9+KYSK5sXWwGlL7zeyRCvfn5wcNu40rBXz3xybN29nSjk05Px6uINfcO+Nj4FerHq8eVjwgps1oHwkZbc3zJhz4FkVG5RE9u65I048ywYCyopZ3a5DwI6n5SKJVKHkPdsyqOPuN1Bl1KSfnD9+wdlPQJPwq17Obd1j7ZmX5cA2TDzQIbhbFLQ8Tvj28JTQ2VDrY+Z/XD+xdaslF0u4UnXK0d4DNyZWgiCqHm4YGHQwEU7sD1BVZz+fs3ZTfCFUMzDiD+e2hbUdczq+CGQt58Ha4Yu2fYM74PRT3br3OJQJws56PH54n51v2N91faB7B20NSDDcsqseLuw14MqHapCYR5uHdF5wi6VSKatS1s5ZefxtkVSpfr+384RZN8sVSs7rfV0WXquUy/NfHl23/ug3KP2ixL0BQ7Y/5ytkWZHze849ms0Wirnlx7ZMufQ6E+r3CyPnd+39MB9q26DDhRKilDXq0sTM7J0b5975mAdUKGiQa4P77IgrBcL1bMvAgA7tjycBAyn7wvIp84+/E0hVCgn/2ooB286+Acktfbimg3+b4TvjhNqQNICuE+QM6juhtinj3T88u83wda+yy4EGfLGlw5TFsJCw3q7v3SVwTwKIMv/FoQlhy+PKeSCN+a+PLl+882uVvGGhFV8ZNyRgC2Rflac+XjJmdtRXYPsp+RmXF4+Z+bESDAGO9g6ZeS1HpFSLEs5s2XM2ji1hP1oWHHb6C5SnjDtDw5bezBerZLw3F9at3nU1ny1XVUUv7dL1BmTeidIuT+m++EoV0ChwrWhrqBFfjwd3730uHiitquitw4MX3KhRqbg5L5aMbtNu5bUSJo/Pyd07Z8hRjRGu/nakc6ehZ5JB4N8iF/bvvhmY3Wop59b+mW3mHv5aDHWeYl7OjlUzriYCHQ2ZZ7ODuhx/D/pfWfrVSSGzTxfwxQoZ5+nhZT0Wnc0uhyyDh+tCV+yJg2yK9HMdOwb0PvkJMpsLnk4ctuT812rQlvOTomZu3PMZtpDqYb/fPKDb7Kt5IhE7/tz2sFat1j3MB0LFSr00esQ8YK2BkJMOhnTrfbJQ+8A/gFKp5P40hYWF+hVYevT8B7h37/6z53GghWuv/7OcOnXq1atXAoHg4cOH4IfW9ccoRWlXdufZDx/a348MvwtRSvnv49959+rlZk0jEi0HL1tmGX88qRQuHNSASQNsiUQChpl+/TV68N7ZHQzpRLpJaPe+qMLEjAq2znsi/ovbd8Q9t+0aZEMk0ny7D+gifXs9vhp+k0Rv6Rbkak8n4r7bg4EeMrq3JZFh49vKktxh3MIBTmQy1cLFV4ljscRSVfLVza/bzDs60Z5IJHoO3TPK6Prpm/B7ZbXroKD2NuYUIl4pqnn/Nat9ny5OFlQo8QvmUt9f+FqhW7Pq0le37hNbHpnZmU4lG1jadw/2YebkCSQIVXF2uoXdmNmjnRlE7wkbhyLuvkxVszMTHn7mTls00s3UgEylt/MProp/WcZHqEpy36pTfUYu9TEm4rGSd09edl6xvC/IK9HSJ4CaxgUDOZVKJs3JLms779DisFaGVKKxhalCDuyjLydPv+mxfmI7KoVqbkVT4VSGSGsSDongVFeqbW2siDiCec9Rk0xffW54olAjBMyy0jrg44347LwvNQaThne3M6EQiVaDZkySv7v9TXPEhqrdoiGtiAQ8RmctPa88K56NC+vfzsyQTCJbDxwTxn3/pIiLxPlOPTclff+m05cePCX1GRjoaI5BIFi5eYSQkS1MVQIeR+3o4yl9XapZiqZqMS+sNZlCNrP2cm7lPbt/oLUZnUhs06mXiF9ZrXm7hx99bGprEpHhMmRM9+q7sUn8+pffqsrY0xdlI4/O8wIl59B52VDHZ7ceASNSe7sR/IL0HN9lQ9oTsCqBEGVuQ81gVYIhi/YuAoFEYwk4LPgHhyegBOn37pWHrprank4jGpj37NlNkvUhtwZ+vUki2ffo5mZI1ByKjiMM7d3JlGjiGeBPQ/rPWd7fmkgzdfOyLRFViRVNvGlrBLCvqrhYJQKLQuMINgP2xcUOdtLe0oA0sGrXZ6SnGZFo3XvKKNXblx+EamF8TLTNoBFDXBgkmlGn7mGh7o3aAhKDx0PtA4MHlQa1S3Tw9gn+NCrZ2NTFx840PbtCpJB/PLc5K2jJ8AATItG4+7RZgakHLn9qWHSgRDAo6L9okFNV2c0j8SYjxndzBIXdcuKOMcQbEY+ZNdkf36Mcxoe1NKSRjD0GT54e+CPDRSGuKMb2aRNgZYQXs9kSkjOWyqnkN3kMEAoLFAUahcWDYuY8jLiCGH50WTdzItGw89jJwfnnTsWLEEgkGg3VAQqDbbS/UfX50sHkgGmbhlqDtHqPOTyGduXU7WoocyjvseMGeplTSETHoCnemJyU3FJ52cNjEeqRe2Y4A89ufbcMN7tz/l41rM8de/u3c7KmEvFIlbJcUNY2pJ0FRsjlsCy8ewuFhSwRGo/DglTgCEScgp/wLsdpwoRQN2vQfiw6zuxhXvz+a64MCkYVsGSUB5GI+y6ZHqO6tTU3IRPxcm5FfAG7a79Aa6j1WQ6aPhHxPjKLyY29fls5cP/stmSiuefscYPdrX9yq6/avJVL+zYeDCIeg5IlXD+K7Tq+ozuDSDQbsHhZq4TtjzKl3BKeFQIrlCFwJLLPkFV7F/Uyw2sf/gnkHJZEQKQh+EoMkeLebd761ZPtqEgMAZI6JKgz3ZzKBEnxGTajxnXxtAV5Mw2YHWZfFv8FDCGgm52WLg22JBId/ce3N4lOSgejk+r0aI6xf6i/lwGojnbz1nWVPHvR4DgYdn7KG6nJlmldzQ2pFAOj4GGj2Slvi6qgJR5ofOCs8K5GRKL70KUjDV+euFuu4Ne8+1zRu38XRyuQfWKH8C1GJTFpBfAaE6DWhgK1RsCiq9PfY4YOH2BNwkhYEoY9iSAtZcuhE+iQNIu2fUdpWt/kkeo3cR8Eovwn0cX+8yf6GxmQDYw79h7W1gIK7PdAonuGzWhtBdRt94kjkK+fx/NU3LcP441CBg/2NAVa1bFNmDOy5uO3upVIEEgURrOvE4WtPVsa3+/oDH/g36Flxx6mNS8/FIjlssQLO3mhM7q2NARF3nf+ok6JW2+nqjFY0JpQGCCvWLSxpU1NckqFCMH69PJzYHD7D2nlClXB13eKYNcWJLwkPzK+wKHXgE5AOxBbTz8xGnP7eiyfl34vSqMVqUAr9urZVZKZkMuCtCKOQu06eogriK3lwKXtkFffpEFaCA0pDiihjQS//M7dNyYjpgxzBHVs3Xv1msB3u8/nwcoS12/DzI5GJDLdN6ifKbPgY0GlHCH/cGGXIHRaF28Qulm/+Ys7Jm6JTIX1NqrzsB4uVAoJp5KXI0z9AtuakWQcDhvr4GnET+WC5omHdmrCWlCe8vZllfu4jUM9KGSShYNvL1fM2/h0LnyyH502KKi1MWif2vKsBd1nYD9nAxKRqKjIfZaNmTKqs7kxDfTjQSOmir69KayUpN7e+7bd8nm9LIhGnuELR1iY//ROfJRfn8AWxoZkIhZZlRbNM/UPba8V+LVdxM/iPtWwaxQisiGGq0STnTuMOLFqlqepziJTFAboRaD5sAQilcIwKlflFVVLgdp7drN9+zbi0nKxkvX2+efAHh0pIs77zJyRY8Ja2ILSI/rP3GNf/uBzlgBufDAyZnxcuuPQmcNaWgKtaOMzsAWZ8z4lT3PkobHJyPCeQC+a9Jw5NzBl75UvClZecrzUdOSAVsaQRWM/oH/HsoRXZXDHiMSOGNLVnAh0gCAnNaft6pHtcGgFX0ywsSelVEEmDfBj0qJFz67tzYFt2GbMXB/J0+R8dXHCmXiTaXMGW1PIRvaePTuGWcK1wKkoRslpBIwMgzfpvTby5Zw2kOuv4zFseH9vK5A1C/+hLriq3EqOqvzx8XPKkftnuYIScem5fpjVg0v3Kxsa8ECpQ10fCkgw6NDkiWc3FXReOKCtMSiKXjPnBX7ZfTVZhTLxnj6EEXfjxudHmxc8MRq5dIg5LO8wagFLyEbSVSgEnkBss+DtzWUhFDQWUozAzCDi1EouU4hXKjFoDI5oO3Df04e97aG2DTpcKAQUtlFfIeIVGRL9/Fxt1Dwum2XuFSwSlIMah8COODTVDxhIziFd7YqyP1XK5NKiex9KnXr26wiSa9l70YqO35nKIH9QzqC+s7Ztmvbr26ulvTmZSGw7dI4hM7awWp0VfeqF+5TIeW1BOdkHDx/sWHbjfo5MDdQ8SDaGgNU9P13Nfh9zk9fh4Bx/Eolk7tWxrx/xeVymWIogOw/uG8B4cPrgjuOvfWcuGOJA1LEQWCVJYlcaQaJCE9zDbtzZMcSeAMoHtFoMUFJAwllln6UeZLwQdC2eo07F7BppAkoYrhVtDTWg5u7x8/SR+8b7A6Vl0mPG3KCv+88mwlYktt3KEZ3NjKgUmt2AQaGV7+NKeaqK+xHnkSN3TGoJcuc2cMFwo7enouDVf2qzsAB/W3Oo81RUfSNiQzp6msgEPDbKxdtD8qWUCewNkEKoHgk4KavkXZVk3sTejubAcCV2nLKGkBP7rUjTv/gvGOQLzGYZn6MQkhgYngJNtm/V/8iahb6Wurs21TmxF+LdJ64ebEckGvj36e7eyhYuV9XHB6dt+0/s4wc6SGKrOcf7Ka48eMNqIKb/Yn5kB+rRo+dfQv/+/aZPCyeTf3Uj+b+OmpoaFWxkyGSynzuKXlb0Yt/+56TR4f2ta8/iUMizc+NllRkf7kVCRL2uQjCUXD6s0L0tTeHeWSrky3BGjibaT3jQTWzpQnlamUBnRyC/6pvc395a+60WkpWXF/1Feg6UPCKWZG3Q9MkfvtamCOAfyzDE4+zM6Q2/3MqtLEOYutsbaC+dfLsjvySmwMv1jRhkYC+AHzJJbkmSpCTlXRSc+Afvq1UUOV+oM3xQcL8kVbl7d7CiEuGUofBUPE8iVMjFmUlJdr2XdrCCvWlQyYsyU8rV2LLPr6DSuHM3LrlMM6VRkZesdp4WrJ2qwNl3GtpS/A6O88aduAIskggyLpdVlQvUrdt40KFtItJPrx5hrRj8jC+fbXr2aUmDiw5Ls6BY+Ngw8FgkwsCrXct3F1YdPXfz1Tfa6Ou3R7rBCWyGrw/Pna3jbYFSpZaLmVQhzZSqPasEb94SS+YWVWt2DllZGcH/1qPiVhfxcwUZ757fhZJ95/lXthgtEUugNdtuQ3YEFB1/kGc7qLu/IVxVlgFDO6Bz7hzbvGrnoVNXXpbWH91hamUIGVBYHJni7smgE783tfq1cdXkhGTr7E0UVLDqH+Znf/0sdxRnaKorMrGYKE+prmyuh6e69Z/mJ//06FrEjhXrDz+Iz+Y3f7arpLIkg0sV5L2IgrP34mMRN0fBFENbDXBotKNRrRgBCfC1hi+IpmYYtJ2VwS8eyoDBm3fxbxG7f+u2Y+dvgfYSX9goUUQsxoZO1V4AYwf8X1Kd/a0G2GKQAYpA0IysGGaO8M3mcTEx1sxk1ZP/PkplqC6JgYsu8nk+0kRdWvmD4+u5Se+SZBbsNxr/kV/EbqqUsgp2NZth6GBGJkGBo9EmprbWGu9NgiF7d21vIk+Pvrpn1uLdF6/ez2l6g1gj2KUpyiAXG+0VzbW1D/5BEnQ+fXNwKkpRZq51sz3OrXqpvnz4BsmylaeTJR7+xiSOSDXF27E5YlbGpySVGzdVm7HP1SbKz+WanVsMOgkMFMEPMGBsHzQSnfPyzLZlGw4cP/tQs0m2HqVCIZIhrEzoeHhTFxiVWBnaFxRUCOEGb2leLzC6mBhRMLAVLhbkVaeLcj++0ohydFKNjCAVcorzUqU9fV20WtDE3JRI+km7kEzGkYmaQ1Sykx4pldXpD+GQI1+WYs3V1TUqj65BLoLbkxZsvXjrduTDJ2mVv3SaONaxdbd++KSpo1cdu3Ur8n7M12JOvfJuiEqpFErUFiYGmpIBwxNrE5fC/AoBXDJWFg1LRq2uzMgoYvHePdUkNzKb7ygqYulMYKlEIiGKZm5IIsClgjIwtVFji8u5fJAAZCt/L2141q174r6UV0rE1UWcgtLM95rsP36aVWUoYQo1m6SsrA3hfxFmQdOHmFfG3b51fO2CrZdjvlTXboAEgzQbeoNZCSWPk8N3cnOkYyBVhaTRjRhGv/N8J0iTGDbMvoCdyhTyatIf34f0zr0nL2v4Qj5Povzx9qkuvi44eIsezsDR1Uwi4StV2Qn3VTh+ziM415FxJVgLdUVV/f5jAM0r0A2TWcFmpX/gTBo/qYXN4y/fKtM+Irq6u5NwaFbKx0wROeWV5vnIdKGbPL2CWVGSzqUK67RiUjHQijVi6LhhMKQE3ag26N+kqjgb62+uLXyEQUt/N3lMNjx4DPW2x8ElizUwcjEmCjlSFZQXNbZBXhAV1XBenIw1ag1FoAa0a4vMib++b/HinScvRyXUbtWvQ8opEXoYmoEKha4wZGsnq28VJUIp1GGhW1g2OfPkYWaEgeYv1BxWaaW6rOBjHGzV3HmRmF+MF3AlZVlfFK06tNE+a2rjj/3pL6Fa0Q1p8Kc6gcBnfiticd/WCnwODwg8G+3acVx/1OXRQ9ecuB0Z+ehjVqW0mQaGpjB8PBisymopL/tDYe/BwwIMipOrilKflrTv3dZYqeCKFHRjhoEmYVi8i4UbJ79MZ0eoTFoqNGKYGWoKBk0gOVjKK4vLxJqBf8825tC/QBV6tfdDl1fWMEtLJcX8r6+e3gFpvRP1NpMrVIulMqgxI/1stGYCrcXgWb6ShPuXTu9Yu/noo4+FotrvkZCIOAq5wUw5t6pYamvva6b58C/e1J5OgUMx8B/e3zN955xlp6+AmF7lNXV6wM9gbEjW6FiQQLj/VPO+ffmkdBWkwcUdGfmpkqH4UlHdnNkAkRt/V0VXFEVrHnhRgDZTlVdC3YlFu+GDcG/mr3/dZu7B7rYazzBItHWbEPuSuxs37b58HXTskVkNu1YC2bqbr3Xkts07T10Ctx98KNZsAW0OukXr1u1oSU8j1s/deOT0mec6vZ+flRmUMzh7GkQFudWUjlbGmiu6q6eZ5tcPIRtSyXBfV4eoskJh5OLM0IZr4tWJnJWWwmr6YE1ZXlamyJKX+eg+XEZPcyTsdAFLrlQhMTiv4OCa1ze+WPab3tOu4Xlijr1XhskeL1uw5fhN8FBSsWZ3cD1uPeZ3JV1fHb73zA1w/3PZj78kwyz5rA5wrjXBDSCJffQ5G/rt42hnRIUyh0TRrd2pFLFEyk5J/KzylH6GkxsZ+YFjKU0q02ykpxhRSJqiINoGduqETrx7bNnqXSdOXY4vbbxOQSbjK7DGRjSqJlsEiiPFrKqkmgULq5WlIVR2JOf2o/tjro8fsfoYqOqHH9LLGp50wSvMlLh7tzTUDIdoRt5kGtyjcCorsSbWFrVHobm26qHIyMjWfZnxb6ZBPevRo+dfS9++vceNG/Nfn8MaMmSIq6srCoVqDaN1bZ6Kt4e2HEj1m72oo10DiwSJRGFxeA0Ekknw8Fm+Ft+93IdWrOn2BVRDiubdUz2NFrUBWx/5i7MDjamf+tBgYlQ/M6AFiQKJJ2gST6JadhkyydNU5/gOqbiES6CZGmh7epWcVVGNQBLQ6Mr3D3MdXBy0+SzPTVA5GFGVLKaYZu9sakiCwyOYu3bsExZsTKhOjMn1H9NFY1YwP1/ecz1eBAZ2AKSkqkzgbmmGRqFkNRncGid7U41QlWUnoZ0D3KWVFUamRnQMHL1SwixjWhsYa4xyz75rF04aYlj54ODONee+N+Ab0mH8yjV19HGvK3rdAqIT8DTCjw4SRaIxtfWMNzBz69Wnrw082YZgV2QrESqhUCTW9tRZ0dtvJZQRnTvNnLd0zfwwp0Y1/ZOIeIXK75dXYWqrC4+36bBkeW+Hxu/lamGmHDt06zMXSbcNnLl+1YRePozfOAFZUyUwxs4jJ/f2MdOaKX8iSAzep1f4ho2TOzibkarfbtmy+Qx8Qtzfg04ODdqMWjXc57v20BBoZVctjj3WLu5s2bhJ/nglqoz/5kHUk9QqBMNvzOpVSxdM8jbV3vlNGrVdF2OG9ldzNHwAiTA2aKieVUqFVFh3fhG6TpLxdp1Xr+1l1TBfSjnryc1TCWVS6w6Tlixfs2p8B+0NXYBGa5B7Ao1I/PmzupGo+jRQGfbdw0Y4G2MbpKKxzvxZQB3VN1S8YcDY1d1ciHTnLlPmb9g8JdiEgC95e/7g5cclXM3s+k+Bs/SbOHvZ5s2DnIn4quS7609HZTf91SiYxkKBo0JrgLQX34FE68iluV/f0QO8Gk0RNVbkVAoR1+iT8+IapkobLQpd1x+R6Cbde49vbdXwyH9J8ZNTR2LzZUSK64gN6+aNCrRqer4RAtQI9L9a4Dr/PZXSPEg0DofX6DQSo3XfPsF+VprB/U8g51dL5dojjHQrndFu3Ib+ng1KEU+0oZqjSwo/Jda0a21p5xtq+/ndhxSkkYMdQ1M1oBvXPo3HE137LJjVkQ45f6cVTSm/QytC5ab9CYFGOWgGbfXIpVVSkTYrQMvXxwrysr6fRwPfCjE79v75L2VCesuwlStXLQ7vpp12aUijirKiU7A/fz43CgOqRQPNzHlI74EuxkSk7tO/t3lCJa2jfsxb9R3V34tEtOs1Y/7azZu7OWJZWe+Orzv/qZkvXSLQZFtnfFZVoSjvwwOTgFYOzkhifvL7l7nubt4MeIoMyrdOwvA4PKnRPHijgjGkkSnfFQyPWXvEK+j3gTEDJ5ZgbOfbt2dXc2rDxlyVtH/frWQBxtg5ZPa6FeNC3ag/sCMa6TjoP/BPqs/4tetnjupnyxB8OH5ww5qH9Ydj/QmgcYRau8E2cOXqXja/JQg6cs9oO2btEG9Yhwi5eTK5AhiCFfDBjzoYWPtNWrdhRt9WhlR1+q1tu/dFlegoSCSO3L7/9A0bJ7S1MyZWvd68dduVz5rDKptEzc6Nu3v3JVdlGbpg0ao1a4b4aW80SaNOWa1uZu7zJ6jVobWYGFEaBt4AoDFqC9XMJ2xezzYUHBqhVskELKFKrSqsYTeeoEJYhSxft2r50I5O6LIPx/duOQ8M1wY+LHuuXrNszhQfG1xh3LntG88m6e7TaIpG6XXSedcIo5aJ+aI661i32w9ZuL5n4xeBgm+PT99I4BGd+82Yt2rNwl5OTeQd6gB0YyURgWQ1kCaCTY+p80Bb7umM5xUmnlofkVigmeHSAFdXXcBQW60PrUF2UCiMAb3RYYL/Wn6rPenRo+ffAVB//fr2DuzUEVra+p+lQ4cOu3fvvnbt2vr1652cGm5k+p6y11uORRuN3zglwEozmaMBhTamuFOsWwX2genVw6ny/qNqeQP7Bk+iYGXswhqZZhzCqynhkeVWBgSdaQ2KiQs2sQg6ygG6EpV/y+A5W5r+kQksmqk5gpldqD2LGFHw9bna28mm4cQaGmtEcGU4tu2sSXy3YJvymOcs3cRjceZkPBo6NgC6kvFZXypq3Fu50aRF2VX1PWvR+8i8rqN6WKMNaCau9i2De0Ch9ezelpP5qhxpSBbnf813DfDQvICWFn5JUrr2DOvdF4qxrQeG0LK1pzEGjaj58r6S6miqeXWa/eYe28ffE3qkWiBWwsWiFHJTMzk4AyMspuDK2NGnPqs82vcZOWfHbJ+Sy/fe1Wb0Z8EQDAUkPlOgNcNkValcDtGw8aiiDiSewlA7mPt26gLlrU+fgBbUkvfJfCWQ/4Iri/aWBqyZ2kYe8zCeKQQ9NTfrS0HLfiMG9Onja2sg/PYppZGV8UOiP+dofIuqK5j2zt4m9SuJKIYmSDTBvn0vTRqCrQUPMktVjUe3WkSlWRm01sMHQTXRykRWkF0taH6VIZ5MxeIplr4hvXpDIXfztcgoLeDWnWL7u/laqrFSRRy2Ul77zhVL9WrVCYpm/Mp9/dHvE6EDsX8E3tjJ1VAg5GtyymeVcarhE/R/DUOrlki2hR8UL4S3MPJmtuAH1hHNyhpJNHAJ1foPon67/q0aQzc24HIKq4TwJwuUyhpmad0wQ61SV7M0M0ScijQlsMqUUmGRCN2mS9/+QNg9jaRVaQX1h8X+AAMLL1R8bu3X7fg5X75KvR2aHKJqoZtZqKpzS2vX0eQlP0V6O1tBjb08M79CCn+hWi4Tc+gSSwuGkYkZAklwDqjNmGnlzbQyZEMhUimKK78h+oQN7dOno6MBLvfzY+2NWlAYDAmnrmBqj8JXyCXl7Bxjc4OGlmyzYPCGGCdjD/8QTRqC/U3L4uK5SHN7d3zsVzBwhPyIa6qqJWKtlhFKBZXaFYTcih+P7ExMvTE4F39NyH36uNdcu1YkgSoaa+LWpXvPPn37jp04zViRWshuTu5UIilLuw6VWZZSVzJUuy7deoDHx4yb4oWvLmRCa6C+B4VGk/CoCiZXCrcepUJaxsw0sgTqHr7dGCTFxIxm6RrYTZtcN3Ta+xLdpUMoIomkFlSyxZq38SpudSmSZ8ggQUti1ckf4XV2AGZeoqKnrzMGSzUworq17tQTDq1rkJcw8w2r0ViTXfA837vnkD59evfq6EEtz6zhND+HjKIYOFDycgp48FS6WsBjcdmNgvsD4AiWJJWlYytQrhCh7cXFxXlVAvWP+72KSp5mWYRMUFXNIdMoaJSJRUuU0r4tHArAk3P1cp64wSwChkB0IhnnPHpW7udmisWYWLokP3pQTsNZMqBperqZJYFu3q62tXcgp93PYhIoVCyhXit2hbUi53doRWMrZ/nHqtrVl9y0j5loLwt4RvpVepEcLlm5UFBDoztaUjEoYygvDjp5uXI5v2FeZGImR07u3GcQ0CteJtia9M/fKUQ83ZKUxamSat6AKERl+WVGFEO8Zt3Rb4AkEskUA4Z3QDDc0/Tu5GPOyknmSw2dWqCTE79o1Qyz9KO87qRxEVsoksMFI2eW5cFOzYCkGJvRGws8F65wmlt3IAf9xoaPbmssySvh6ixR1wVpYeeB+FpxK+5Gq07eZBwVi+Tev/ne19WZhEajMTQSmsfi8DQJk8vyKtLJlgx6fePD4i3IbE4VWw77UErFheUSipH2FZ0i9rP2UGpuUXZ1i1aeDJIBXW5n1aZzVzixvVrboYuSvomgfr8eYXFaBqPDqMG9+3Tv0sJAmJPFFjXfpdGMrfAlxV+rNFuKZcxCrqBWMHBkC1htjVi2awgp4XXmTy3X/W2oxmZIJMGxAyzEffp0NmdGpgNTU3u3KYxAX8m3aqXx36dPC/7N6zkioEJ58Veuv8AOOrF3mPLq1nspjewJFN3KIwiq1kFzd2+0+nijoFH68QY+7YKg8Cas3toDkZRc9IPFNZzCfIV1nwED+/TxdyKhcr8807o3CdHWwViQUK75tgWCl/ut8Zcgfg6iiSmGnZfH1ZZMTUa8yNnCltC0EY4zNMLiSBbtQYcC0d0FU5hfXA0kVimvfnTnvsvoOT1QHzdcS9aazjoYOEGVPHDyslX+FVc/Fza6jUKTPTuC+wOmrl3eKvteYnHTbQDGyLIl8kN+bW/IzUhKUbZwgF8TpxYUswSQgKvV4hoOkWZPpxiYW6KQOFu4AgDBRiXRaeW1zbcWVs5nZMu+QyDL1QbHS01qvPAagcNRMHIWWyDUJEsiLBAW00xolO/KiOrarXvvPn1HTRwTYKvOL+LotGWKjQs+Ky2NoxFBPitDpDlVgW5iImeWV9Quyc9NjkU5WZk3nCr+9/Jzho8ePXr+BdDp9PDwSS1bev+RSZZ/FiwWa2Vl5eLiYmZmBiwfrWvTsJ6evJlmP3NRb+2HB+vAEqx7hHol3Lqbx4LMt9TTM2NMQ5xqNwtoQJp5DGwnurHkdLJYhpAL3j5/JLVo4WxsoKPyqEFhPVUPVq2JqQFGVNarB0/Urfu0ZvyR6UG099AFrd8eWnADMsgKHi69VNxvfD/tIutaCFSHrn6mLyK1ixGSzy18ZxZgp7vUA0dz8UDEJn9mC6BuJTNqf7oysKOvPa6y4K16oGlpVCmw3lJurDpnt2FWEB2PNXM2/1b6sZgJ9UcpJ0Y+zmjZ3oOBqC5JUNo7aU56AB2/ISb3WyYHjEBkvOioS9HJPAIeDYSotDiBFOhjDGeZk/dN0Lbr/7V3FvBVHFsD3+uucfcEQoCEJBASHIK7O8WLu0tpkdICxQrF3d0JBEJCnHiIuyc3N9fdv917byDB2r73+j36Ov8fP3J3d3Z35syZszNnZ852siG6eHgT3sS9qEJeaJXEnD7zUmRrQcNhGRRW6cN99+oRZ4iuNsng297vd+bSfASN6daGwT13N4aLuJwET06eVncc4mnxOWVGWbl27Empv3rvjRAeUxv0yXf21Tm0s6JAophrx6p6/rhi6JBhAzWZLx7lcbUGugVdlfs8DZlEL4j/ZVekRGfgvFul83sIzy+4kG+AlDWPbrxsHxrq1mIBAqbNhJ/GZf885UQ5vCErunL8rlPbdgxk0ccnIDEYmIrbT/NUBkhfX/DmWdIbUU298DOLc9B2nRcOV9xYfSobHnbr5KkvHsh1FEuqcaHcvwo8JkQprsflw90cpCwNDYhzRy2rOLBtye23xneCxKaMq/kd/Xw+mq/YGjQ1pF+f0ls3ntQo4ZFYSvSjV3lUOxbhT7YOi6EbVtpfWnUtC+l2l936/jipV49PvWBsBtNx8aH2kftPGb9cJoo5tu1O225BNAvfbn0MdTefFio1BoU06+Gx6ObhrI1DgD4t5S08cql4uO8al68zQEjgDEXxm9xyY+sRPDmyP79JIpUae5ZfgjVo2ijplSWH48UQpEi5cTbSZvykoC9Nn8N0nDjH+9WpHY8RsZbeWX6+fuQ3w4ztWJ1+4eKTUhHci65/c7tC1cnPlY1t983BCW/2zbuA9HzFWaf23/UJDqS1lgQKbYGiCvIKKxGnY/75+Wd4ak22oIUKowi0wGDngvOXEiv5cNdUmHbmaTU7oK3rH3xfSrXw7uMCPbwb02gURvrlLXl2gfZ0eu/5c9rdWnM2Vw+pOM/vvqipRlw5KDSKZoEqrc7mwRrEi/pp15fjFVoNXzRddO1QonF8VHhu2VnW4EAHWeKxHVt/ixEhUyQNsqZCtJRt88EUtWbwVlaUpuxa5INzZadXXZUh/WxN3sO9U/bf48mR2paKa1A8jAOzxai4JXiKf7BH2ZUr8eVNcNkk6WfulNA7+Xl8WjIolHPoaJuy2y+SyxEd4Uac+jXaw8ezpbuC5dwuGKrbei5OpNDq1PKEu5conkEOlkgSneTlkbNxCgiqenLout3o2V1pRKZdby+3K1eeVRs/7Vr5+Le4Kk8Hm9YTQigMD2zm83gOrBXyhpJnsQ9qcziNJn/bx5Bd+vaxiD14OUuu0qtlKc9vp/wHZ4YQbQYO71504+LDUjFsVTnliTmFXGdby9/RooyTk05kwE8ETnH6Cy4tLMiFhLMavmYh6srOlyWIc63o0urf6IO7tlziBIMluXgxCtJe4OkUPAZN6dDVvaqSRvG0oCPmhxI8b7jFkzt30hHrwHu5Z9u9dp0DSHadFw1XXDdbRVla5H25jmr1L1hF++FDgqpunH9YD9cJP2bP9sgOC8c6G3sckrvfnUyXGfTqwjfPdHhbX3tLDGQ1YvVC6MquKFNZLq76jTEkpHVZsFj4sVeZX2T8+G7T8wN7XvPl6lZr/yG8X0go9e2FHQ/LdXqDqKEgIl/RMcCL9jum1gzdreMAunbvhdcCudag0+Y8ulUhd7VgEdrN2jn09a5jyCc6eRHHHtZxjJ5WDNaaoeGUlEnksL4XnFlzs2U+PgSFcgkdZVV6+8WbZoU/EuPp46nKvDptzIFUGbwPpeTXlNC0znbUz80txjr59MJm3bli3c6FjCVRvPCkygq3Lu2tsRgIT2YGujtdvfq4lIv4kLLOrCmm9W3v0SKcFsGic6h70Y3jD4uQT7U2FTzJFuL92zqbFuhyay6di4b1WxZ76mjM0MnDnfD2vp276/LO3M+UqvV6tTL26Tmxoze79TdgyQw2uvTq4zy4Bekr06OfZbyVVdUZPwT7CdCOQVM6Vv927EmTTq/glL1IeFBnfB4IIjaNm3rZ+H1KPC/3fk6nAD/jDMB/H0y7qfsmpO2deQ55eyLJOXvormenAPqX+u2Wwzetsri0/n4u0pErub7pN0q/bm4odW3x02zM7KkDO3T7ZtVUmwcnr5e/W4dt0OXc/2XjkRfGQJ4YXXZMOr6Xa4uVfApB4Y8/rI8oNC4sJHLf3i5u5+PxBWUkMYniyrf1Tcbnz8n5Nxq1sgre5xznBKfB/lZ5kREZcOMVRh3aHfcFp88XQHuHT+2SeXLCqVx4o/HNnVv5FqP6OWM+iGdnBuUyYObIqsfTT2TCzwd1Q/6N+402jjY4PEqVdfN5Q6fhI8cuWDdAem/T8ayWdrX4eP9+P0Uj7xzQmoo3scp+HTxbXT3v9MAh370xHteXZMZoewT7fKGXYzFs9ti6S2tuIJ5EWeyZXyPd5k7oaByfyBN33UwUybU6TWPEs+eMsGBbEqbdrF3jEvcsMn59VZp2a+9d27DgD2fe0pi0upxnRs+jOPLgj6/EWm09p6UzlsRyCGahD116WW/8pGLaxR0S226eDq06J7K3t2aN358sgs9DqUSNpUSZoz0d974caI9eEzpknv75SSMEqbJevMpLrzJWGKbTwMll9y++NCpJwZlFd+QjB3b5D7WBv54/1xsFAAD/RVAolJ2d3exZM21tbf+2Lqw/DL8hVSFFJx+dOGJgeEt+TdGj8B0GzhxgWbJmwiB4x7qa1UfXhdPQEApHYtGMQR9gUJTQufsPzivbNnZI+OAJEZxuG+aNtjUFgTeDwvpOjby6GXVwSnj4oEXP9Ks3LOxohaTAEWlU4gfRfBCwRKYF3dTpgjAECpNsDrCFxuLpVAoSERNjPf5wzOw2J6fC2Zr7ZNSu2+u7IaNULJFCIRNMJ6Iw5K5j5vRApywei2R+J2/tz4t7tsoXhPMd+u1Km/Slk4fACXZHB23ZMsGZjOJWlGm6eo8c7PVrePjIVRnT9s7vaQmPBtH2/oMWB+j2LRwBJ97CXXP0xBQHDEoiEFG6ezqb+wEotxErp3CfzR4yMHz0rHxS96F9fQnIocLsV6wAZytjIkl6agG7gw8LBVHbj942A3Nn3dgBAwf/wu8zd25XB2sqDmKPOPhksuOF6fBtwmemDd21d7wrGtIWv7xw/NRT7gfdHBSexmZTPnrxjCJZTl+6oT//yeyRcJ2Ofxx4eNeMzsisBizpU8khFNFm1OKF7UovTR0+IHzAoFuYNUtGdyRWPVt2PDl08zcBeCT27PSBzMgdF7Llmi6Lz3s27h0P5278zQ5H90+zYFcJBCgsgcGkmAMRw6KHq6F5KSOBwqISzaO2kFWr+csGhA+bmeEyev4QPzIWbmsYEpWOBB9F4wIXRhwYe38efOWRi+r7rF7S1wnuGaiElQeObo8paTULDeU6+MTqIa93ju8fPmD58Tf9J03oJBfCneZW3Wq/cd/1K9y1YOaZVJ7PmP2/zMzfPGpQ+MARF8rZkycNtkbEgSbSWKTm5UqIbGjmSTZYIp1NNucZC48bKCTEDdkCVLuZj37of2VZ//Bh38v8+w8P8KRiUHiK86TxQ5N/mohUXfjiZ1OPrujJQqHxdAYyqkTETGO+i16FJVuwqYiuYjyGXdkdeGnZ2PBBE57muPbs7fM+eqwZ+oCp01lPN0ydd7RYRaBTSGbRolBECpWCtCAUzmnMrl+nRa8eCd94fmz3Mz9NtvtEw3oPhtB51ZmlFd9Ng9OP3YHaG7mqAxLB3Gro9+sCU46MHdx/3Ixd1mNGN4e0thi194jr/a3DwsP31Y/+4RtvGxoOIllNnDgVm3R43FD4GuOrB539tj1aKVZojSWDa7YlOLxtz86el9avP/m6QttxYfyNNaXbxoSHD99Y0/3c7pkuzbbk02Bsphx61Id8ABHrt9HTf326qovZOPSe6F+wdc6g/uHrr6IXLxvrCNcpBh+8PGZ92MUZcOIxq9Uz9q/swYZFj8GTKBTztFAs0XH8nGk5u78dDKdZyj9wfVsIhSSTKCD3vqvCuWfnDplxvdyz16wdKywurZ0wADYwh3Ubd//ob41chsx+pxctgS0iXBHmfiwKR+83Y36wMGLOKMSiHlGs2zyjCwmFwtoN2HN9Q/GqgeFDl+Qa7BmOVkhqNK5j/2+DVDGzR4WHT8yaeHVLTxbFWKNk2MYiQW7RBArt3XAXxfabPHe0/a+zEaEvzpt5fe9YNprSdf7c4LLr04fBme2/+EhK96lzPJmfrn2mz9hRvbBbkNMPsX/d+42lJRGL8x22cAklas442E72n7bjkcfkqe1s8RDEGjZnrvTSmvX7nzS8H7Vj3LpN277K7samSXDZZuxTbNr7S5ANnDksmfWu0uGGwGBT8HAOyDa+8xYOSDs9D7Gwk/d12HdvoFurukaRnads//7bxntThw8aOGJissemFd+EmByOGPSYHqxbw8PDZz9227N1mjOsJChi8JTZc+l5q8Yjxd9032/dD8OQtwIY4nuzRu+w8vvptTdWDOwfPmLFr9b9V/Tyx3GEeoMBRaKxiO8aO1yRVDwsXbchO36eXbdz4tABI6c8VQb26kQ1NlWo/um2FafffGauCYpAY7NILVW8tSWBL45YEhTDf9yBVW3ubpg0ILz/t7ufdFu4oMPHC/BbgMZTWWN+2E/eOWjAgKk/R/adv6aPN1w+FMVz4uqlnS8sgIURvihz/O2DE61gKZI9B47wyT45Z/DGhyIIw7SytHUI7+lngcUg7izPgZ7t27nRjc49DIk1Ztk2bdI6xDpM3O1y4NVMPyzc2ltYxZEXKiwnTxpkZXxIUNis5q+qICX9pMa/B4UbuPZOsO7edLhOJuyw/TlyxzCkqcD4z5pN3DVlwIAhe1+Jx86c5IjUK4riNWHVoqDzprJkTbh9ACkLCnmyk01x1/EM+1HTR2WfXQxbm/BJUeHnD3XG4QRyOcTu+c0su4cbRqw+m6px7n3y1432d9cNHtB/7KpjbaZtGtbRHs4yikBnwdVqvHsLkOZJI8HVbdxAs/qtXj5LFDFzxKD+A4edz+/y7bxuDMRyBKyKOwFtHwvLKMHGI5CN2A24xYcOm+Qoe/7NGFjfz/mcOziITkPaOdascig0hkKmvAtBTbZtN39h/9STzQq/9+4ANwzVf+KvK9DbJyA9h7ELr/qETgxyM178HV6D1g2oOz576JJ75RCK6RZkweoX3sMeDWEJVtYu9kO6+llQkQqBMzNtxUqH6s2TEdn8JF2//8BYm1YPC5RD90WHN3Z7uHXagP7hCw/ETdi0oVNzTFNm0AToGWwXR/6gn/lkeRgeDaHJzpPXLvHK+G38kAEDho9LYK+cNagtLD403K2gN/ejPEddWD8ociusOwM23W0YN3VIOwGfq9Oj0DgKndb8kEGTaGykS4im91l5aKPlnWmDBwxf9pPSe2AnR+TRyRq447vB6cjDJjx8wdlOB/eMtUJD6tr0nYfOp5uCxn8EGgOrBLVF+HMUDu7dkcwLcFFoLJVGh/sYcF6Dl0Zt63d1Fnzp0Suk435c3tPq/UmfAIVzHvf9T6MfLkeqY0HSwCv7JtvoZbGRdxq8/UJdrbFonPvYtaG66KcRbxV4itEIY/3CJ/vIHxr7ieHj96FWnZ7jiIZcekwJb4qcM3TQnUbPaYODI7aNQw6HL4mdfnhe1y/4JlAOncaFutUsn2p8/mj3nl/bHe4WylWw2WS+61bDpoBJI8MFgRvv6GVb1Qlr4QoY99RnzQxLuJ/1pfJBaIKx+2WuPiyJxkA0Fm3dd/fzI6PvroZvOuVozbR96/s5I6+ZWZ79bTVPFmw8nNske1cRaKznzCs/T4veAWvRkGn7rQeOGxLggONF7fw+0mX0aF86Fu836fB0qyebvk8QwI3LWC8or3nPDmN3ws0HfvKurR/+04qudNgyewWF6fJ/m7bxXJXLtJvfWW0yHh+9pWDmicWdvjSlGYULWvH04OSXq+Byj/xBM/3R/mm2pjK5hU9n3Zk1AX5ezCkJ3TEn1A7eCzfe1bHH/E4tgC8+an3p4pOLuiK2D000isJ4QYgdunR2G94KpBsx5kWHY0dnWhCreDIIfuzP7l9/d8bQIXerWYOXr1+CTl48Bqnps7hN323ojzRULMmi+flCaT92/3LCT9NGI6WYc8w+YFIIYqLfg7bquf3CBvKxmeHhQ49ncjp17mJlHANYBXyzbXrb24sRJVlSMP/Gi6WeX1TTrwqUXIb0v+VSIYNti8W2fmUEAAD+X+A1VJJon4i+ZIC7t5/yVOXk5rbz9YUPVVZW1dTWWrDZlpYWZDIVHqJbWHwYChvwPwHv4apvLnTYe3OGj3kH4D9D5fkxC9MnHDs4vjmA9x9EJ0tMzWXZ+LZxbR3s5n8Edf3bnEKUXTdfW7g3Lsh/9cvtolEzpwQ4fDBt6P8dvSrr3v67Za7zFkxs9ZmdrwQN7/GBHzJtJy6ZYOyp/u2oeTVz5ZO+P2yZ0ob+l1e0ruHOhs2pHZZtnej3qfcFXyOCZ1sGf2dxIWm5l3kH4O+F4Nl3W5/bT90+qzP5g4BmfwuEb3ZM20TcdH91yOfW3f/NyDkSuqZx283v+/9PPkQB/xDEpdE7zjwbOntNN/fWLmDAn0Gv10ul72KG/g5CoRCIGgD4++HXrt3fdxUh4F9BUV9aajsk+IMVGoD/GlqZTC3h4Fn/IwOJjzBo+Pk3D+zbtRPh8K24toHdvCxbzxQEAP5VtArBy8sH7jUxu3Sw+eBr7gAAAAAAAABfAMzAAgD++/zZGVjvADOw/inoZHWlfKKLA/tL05sB/wKqpuIKmYWbC/vPPf70Wo1MJiXSWC0CDfxvAatcWQ3f+A14LInm4OjUvJDxv4tBLqgXKAlWNhZ/+Ltp/48YtMKGWjnOwsaC+rd0y6jFZVVCuoODJcm8ZuQvwqBTc6qKmnRsNxcbyh//jOJ/G62oprAG69HO9nc+Lgr4SoErsFaEt3C0on64HvpvgU5aW1qDtve2+1e+yvg1ouDkVWkcvBw/E9sOAPg7oFOJa7kilpUdrXlhIOBf4M/OwAIOLADgvw9wYAEAAAAAAAAAAAAA4B8FWEIIAAAAAAAAAAAAAAAAAAD4nwI4sAAAAAAAAAAAAAAAAAAAAF81mE2bNsB/NGolkURFo/82kQgAgP8lFFIRjkD85GrBLy8hFIlEYomETCKRyWQcDg+h0PAP87F/HvzcxAoM24L85a/5/rtoVbyU6EgN05NFAi8ATKhLo69eraIHOzO/qK2taEg4cup2QlJrsssaWA7OgpRbcSJ7b2vyH78ajFbZ9Op5hIzGrHt4N0Xn6GWFK0p7WSxn2FuQP1lPgsJXTzKkVuiqm7eK2O2dGcav1P9/o6iKzJC42tHQf6qo/2lU4pqkpDSchfPXEeXqz6PixN+5U4Z3d2YTWguy4fXJm2qPAAsixE2PqiQ7WjV/DvwrRpJ9+3aywsbLjvLXKIWq5OWlyw+js3JQHu8+Zf91Ic98cCpJ69HGmmTeAQAAAAAA4H8Xg8GgVqvNG7+HUqkEAzAAAPA/AT/v1JmI9HqlwWDe8ReBxpKdvNqxP+0V+Weirn7z8EpK3Z8SPM0ltBtCF2t57sNqTKcuyGYXf1iwupqUR9GFgj9bjVq1IPH18yIuN//J/ah8EYTCWDl6u1hSPldP4vI3kfGF/Nq3926+adDozHv/X1HlRZw9Fl+i0f/FKvt7qGSctJQkrvS/IoT/BBpeRsT9N1Wyj+RIc+scZEmCoIbkvUee5/K15t1fNbKi549f5fH/IqWQFzzff6yIHRTSpbPz1+ofUhZEXX1ZgoRnBQAAAAAAAPgAMAYDAAD/E6jF1U1K9V8/BkdjSPYungwiMJ7/FhSHgCCETm2c2HhrN/+AQHijo68X818VLAbD8HElWVFtbdvinJwYKBSabedqzyJ9bhYL0cK5HYllZWeJ8Xe2/q9Mv4L04kaOUIt85g/w10Bx6tieRYAgJa+8UaP7L/sJvwp0Em6NiOHl36ljBztYMAAAAAAAAAB/L8AYDAAAfKVI0y+O33gp4c7asLCw0K5DvzsXLzAN9nXKnMe/jAkNRXYvvFin0mqF1UcP7EvMefnb/GFr7jcYE5nhP13fb9/5ndNCw1YdL+QqDDpN3B7kzLDQSb++LJab5mQY1LmP9k8ehFxw+e3qJwdHHoqrh6DK82OHHUxWGFOo0i9tGLr3iUSlU0lKT+1aGVehhIqvD1h76+q+sLBBk09ElWgMOm7Etu7du8EXmb3tSIlAbzyxJXpd/cPFyL3hfIdsuZMjg4ujUyVcOvDzzwemTx8J7+/WrdvVAr0Bary/YvaqC7nmMXdj+voFm86mc7QtR+AGvab+0RJjSUInbYkuadLBN9Aobh+asvPgD7NHI2UJXXaLpzNlw6DjPF/bqyeSetrax3k80zy1knvrZuz6cdGo0LAfHgoVWrWsfP8sc/66/PhKqYXPVbw58+P+cxcPDh/RA97df/jPr2pMudDrGi8u7GoU2b48jsS402AQlv6y6RuTfHuuuvsvTyMx6GpvregOl6DruHWRBY2mMmjgWt4wwVTtexMk5pI1g8EQ3T39WTRrZ4/OPs4Eg1bx/NwPSL1AZaeG9P8l/s13xhO7rLtYLURmKeNdvL08ramW9kG+3rbo1o9Cg05UcPUbY+G6zj5cIJDDxZDVZW0/uOPyodnDwpH943a9kJhLp9fVPTBJouvK4/kcZB6QXiW5f3Xnlq2Lxg0IC9uXqNPrOQWRK8bCaZBUoQdSdXpF6oVf95x+I7ixuU+PQ0XwKdLS82tm90OShA7Z8kRkvLgo9pd+h29cXRoWNnbe1cwm4+1MGPTivOOLpvYxXnLsrkgkMwa9Nud8n97GWg4d/sOlRIEGuYgw7uDcufs3bvwG2R/S+VCq2pTvVujFyWeWDe2LZG/4tmfm6tRrs4+FIzeA9076LraMD4s89XDveUcSTK0CTpJ5uPuM66WIyHgJ20cO7g4nHTBiz6tq/UczIfU63uNNA+DmgVTrwn1pNcjnZrSqjAMTJh7YvnMMIr+QzvvefKwyeu7b71dMNhY0rG//jUlILiBx3MH+h69fX9YtbNTMC2lcJFn1szU9esAXn7X1cLG59eUeHDzqSXzixh1HSmtj9k/p+30krzb9zumj360fMxYW0/FsnUFUfnDLTKPGwq1vxSsucn9J8onhR67cWtkjbOCozUcOLtq0O73BJBJN3uPjW7ZfrRG1mMxVGzN38v7oVwfhtg+XbO72kxViY9rsX0eMvwDbEQRe1LoeYWfyIFVV0oYfjz28vLVfnx6hoT1mLDuVlXhrJqIlob1X3xc0F16vSzoElyUsdOzKvdl1KtNerYRz7rvJJv3fEydEWiekyrr+3dELv63u2693vwEPyo3pmlHzSg+tHW9Kv/RWNdxeeFk3Nu45Vt10a2l4rx0vheZ0RnQK4YM9xpYb2nXR5QI1Ynlkicd+2H/x8oEhQ+Fq7Td8/L0ciblWDXpuxrkpJp3/4ZFAjthldV3m92eOHF0/JrxnWPiJHIOS8+CnFYhNhQUbFnYpz2jLyh6MGrI/Oemg8cyuK44/azJrkq7qzY1vRyCpQ/c+Nc9JhPWv4MbQQbBSwpZn7MEn+WZBAAAAAAAA+AcDHFgAAOBrBR7ApF3dI54WFx977+SCprSnqRVNOkhb8/SHtQ9F62+8io+P/KXt8+mLTtYSnRYuX9XVr++C4w/3jLA1n25Cr1M8fuq3+WX8vvk+LG3s7n77clbejo+Pv7e6/saK7x+WqvX6+rfPT74SLzz6ODb+2ejK1XvuaU2OI73W/AMGzou22Rmk1+mQgRy8K/nYHbtz8U+vzOvj0vDw5zmnMN/fjol//XyOG+/AwVtVolaTa3TVjxbPON3zYhx885dn1teeO3SrWGowGOD7P8mTL9pxPjY+/tRcq0c7TlRrrIMH2uQkxJSr4Dsa6kqyxWzLYCcq5v1sIr0k+Wjfeed99jyJj4+5MNPq1N7j6Q2In0VfX/yylLX06Iv4+Ge77S8v2nKDq4ZU1REbF51ibr4ZHx97e2XXiN9+iSrhIYNEmYRXopx1JDp+6zAmrv7S8oW8yXCa+PiII6OTv198uw6+E1zahEspzj+fj46Lv7WlX+6T82+5OkhRcXrR1Odtf4Fvc2+yVVoeXwmP6LXKmFuX+C6zHr9GLrHN4dHhl7Wm7P5Z3pzbr18QHR/zZGcv/Z0HSU0yrcEge318Z63LgofR8fFPDqL2jlx/pazlcnk0kR7Yb0Z7S8hzwsqhzlRYVLBkjdWHVN2jn1+NiIiPf3h8kPTuwegqjR5iWQcOHNMezwja8E0gEd/yUagTRf84cF3EiJNw4aJ+61W+cvWxQglcEXpdxtNLshFn7sHFezpeferglUSpDlKWXls4/XT7A8/i46PP9hZ8t/VwZpMKvoq+oria0GP/zdfxq7rqZUUXj98K3fYYke2TPf0eLvrhhSxo+uI1szuzxu+Ier3UU9544ei+FLcJ1yLhi0cswJ/ZfvQF4iTR67TXzlSNfxx/68Qkf0tT/mD0kprfDh3k9lv5IAa55GqnezeiS2X518ftrFh3KRKR/vnFwidXowobEUeLQZlTl+8/eid86curvB8t2/lWabrMe2ozE+u8Z159Gh//+Gf/rP23knkGSJ15dNLGhlVPEIV9vrercuepFzy51rf7JOWbuDKhsS0oUu5coY8K8dA0pR/YetIw40BUbNzLaz/rn+6+EluKKO87dLynP6w47fHTa/hqMQ+2uFWduJUkVCDq3VTRJLDveRIuyKW1Do8XHUxrlTmDSnj76g1yj3XPEaWK3zMi68T2e416yGDQaW+cLRvzMP7u2emBVnDKyOulQ2+/in/1ZJh1yeGrTzly5OI6rRbv3HXX5kUeDj1XXH75XTgLPjPxVZXvuoMv4uLn+Wpi7pzhe857YhTjqZmFh5ZfqEPO02tvX3o7+HZ8xN0dk/vZCXjxhQItfFOVvKCkiuzjzaBgTdlDQLIS89Mrj/sxsVH3TnvXJb1KK0FcLYjevRMBXJFapMXBiQuf/srpdS8i+uWT/fYZJ1ffFW347T5cMxPyf157vch0QurFu9YnomBLsqqj4sSJ+0ZLokg6viWHOeMerP9PD2MPjlt9sQTWf7h5Pr5Z1Pv0g6gXz4a7GU82olc2Xt81X9h22SO4aE8OOF+esfFaOb3j+F1rvnWyHHsoMnpzX6Y5KYxW+HT74GeKkTejYNU52ubJyiWnCmElhg1d5KlLxM1n4bZ/bce4hBOHkiqkcCEUhac2fRcz9fzL+PgXh+2fTFh8tASxPQZdUnSR7/p7L+Ii5/jkRF7IIoadhdtQfPyD7/ve3bo9B1kUCMvh+feR7eDW8vTcJsyr+zFlHLiRyupSj198PfD723AlX3KPvJCCtFt91at5WzOmH7oLq0zEuc266vjCBrkxuwAAAAAAAP65AAcWAAD4irEdsmO8DwpCWzt42mH0RfUynb7u6YW4zmMWBDsSIIjSddbaIcIL55P55vSfguw6KtQHifeiKn5w4qnHnN1j7OAN68BVU0JSrr+o0Woq36az/Ad0cGahIVqPlT8Nbe0B+yJhS4Z6IH8lxVfvVIbOn9nTCgNhqEH9B1pVFGY0IG6Pd2i0zMAVO4e4qPJi71x6ka2TFzTwTPM42L2692zjwIDNsWffaXaKhNomyD54qF9FwqNsKaSV5WTXWTn729Narobjv7r+ynr41kWhDAjCefYcNZSaeeJVFTJCptgPD+/f1pYMQbTui7YENtzMqBFl3ntUFzhzQU9L2Obb+XUf7MSPy6pDJllgiK5tennb45FLqpT2ISvmhTAL455euB7PI2jeNiATW2Dajxre04WBRkH0Nr0c8MJ6gUSZ8+h804C1s7rCt7HuPH5EW0cCGjJAKBzGIMx+lVzYoNbTe688/V24o+kKfxaHsdvGeaMhHNPX31nSVMJTawwNL2/F4QYOC7OAM8vsvHDLSM7V+5WIp+gP0XPZgk50CLLwGuBnnV5cqde3rJkP4Dw+/dxj4vej/ODCEf3HfjtC82B/FAc5YtN5ybAQNuK8YPSZNBVTFlcl4Mefuto0cP03XWgQhG/Tf+IwfMK9NGP4HrJTl4COVnQkajhKp+/UY1YfN23Kg5tnbqZLGYZCrgBJ04xMVFZWzxg/KMySAqen9/pmIbnkaWaNcXaKw5jxSC23xCDilnN1roM6t6XikO2QaUdm9/HUYNljlk7uY4uriDt5/UlKvUzdKNIYC4rz8ugV1tEBvrRbryntoJcF1chZLaH59h7QxY8Gy5bVvWeourS8Wg0pUNYjN87qTVZUPTt5Nam+ViPkivU6nE94CC0rp4Srh1SlD64+bzenu4u2PCmu3LrHtN4uODSKxHAdEOJWnp8vQvxTzWjVDN/p20f46gS5d8/dSq9tKhIKNHpkxS/d3q5X3y5suCDuvWd1RL/OqzSdYUIPYZyDuw7v5q3Ou3PuzMm4OhuFhi81+bjsR08IeycZqwEr5iKtj8Ds37+/Nj+vVIi4Wj4Ju3NIiLslDm5OKDS7jf+o8A6GkkcXz56MrrZVa7lik5PEbvjkHizkB8ttgJ86NeGtRKtTymvKKwUdfV1b+q+MBCyc3ZOFRhFZNr7u1LqaJlUr3/UHtJnRx5eIQ+OJnu0HdBrdK9TFkgjXTGC4Qcc1+j4hqO30nRPbGC3JgAGwJclskOgaXl58Dg0a09sariNG0LcbR3Av3S01prYdOLi7LaGFcUDQVTyOqvYfNiIMESyzy6ItI+uunigQm49+SPWTiwkeo+eOdIAzQg+Ys3YE/8KBFKNNdRu+dFxHNgYFsb36BNqg8wqqlXreywNn9cNX9fWGjSo5aPKSEfIbdzKMusoKHtTFlYhDwaaA7BA4YGhvBu/N5fNnbmZJSdoisQxJAkGdVyzsCbcWhpOvn62kuFyKTA3LeMp3HNKtnR2sou6jfxjjgHRNdWisFUqc8/hicr2ebu+/cv6cDnb/3E+UAAAAAAAAMAEcWAAA4CvGjk778FtcUmk9yseheTYKxdHVESqu/5IDC+3ANIUrVjbWVuubbu5cusTId+cyZaUCkV7f2FjEtGKRzB8os3fvYPrxR2AwKca/El6pmp98eccy47VXbj+WXlktlLdaR0W0YKBfnl63bMXRO69Jdq5s4ruvJeLIeCLWfPdm2P5zxlg8i0gTyoWFXI6nnyu11RfiFOIGXYCbPWS6BIFtb08oqONC8P2oRKoNy+iRgoXjbGdtUCiEnHKl6M21zSuWGTP33dXEkgaRMdo9Bo21NPlA4MR2FNXjPetWbrmRjLJycWC8H6NTKQQ0ulUtNFSk6+2dHMzDSZabHx6DhVAYfIchYzvhq05/t2750iXLV5zIkZgS/GkcGVSUuWxmDA1lGfzSMztWIkVYsmTtsTiJQSz/ww4sJuOPR6yWCWsMndwRJycCycbFEZNT3Yj8tmOzaGY1wTPsKSStRsOrytdKks6sNWVr9U9PS3k8kQKpdhKeSCWYEqMo1uLSS9tWr/3hVY2tq7sdMj+sFTqtlKqnWtDMmcTSHXEkJU9qcmAx4dH+ByhlPJKaziS3imLEZLAqIk6vXL5055E0vKMbk/ruKAqHoRDM1fxp6EQ8GfeBV4ZhZVV9Z//qZWt+eFqNcXZkEYzHsTi7tv6OeW9LxMLC+7cye0zoaQFpBA1S3puI3RtXIUJYturw7fgqsVrXvCAOgcBiYFLPbl+1bMOuZyKWqx0L36zwWAyaSPxs5jAYjIFb8esPa1dvu9/AcPdyMjqVTMCSeW8cbJztzWKlMKwJMozMOOHpk7DJRAIGuT0KhcIphKd/XL96660asrOPi4UpAYI9o/niZL/B/ayy09KbtLLi+BKtn6cT66OeE43x2a8FfAyFTsbA10ah0GRreyL1E19G9HW0Mn1/Fkdj2pH0crkOaijPEFdd+NEoYUT/YyUGkczoyLOlU9AfrIGF24tUJMS3s2r275Ec3ay0+bzPObAkwnp0gGOzTSXZOztCObU85LeHDQtntE1oHM6SSdYrNTpDU3m2oeblr+asrDv4mqcSSoxZYZEpBCycbzjzBIPo6YFtKzdsT1Pa+njatWh+DBblXa2ZqavIoNha08xaYOcdhPzB2XVasHGQ4d7VXetgq7r2xJ1U4ZfcggAAAAAAAP4RAAcWAPD35sOhwD8AgwESm+dgIMCDpbbWbPPG79Npxrp1601sP3jn3re+WAyV7mA+iCAXtpoc88ex7z1jmfnam7YfvbRjdDtWi0V/UHnkwUuSNt9u2Lxl09bx/TrYUz6cNNEass+Qfh5Rz2LLi/gcVhtn23furnfwhTKoxRi9o70VLAvzhpnGhjzzL6ee01avNWVu44+/nvthfAciMtJsQeHdXbf14Yu27t+6fPzQHm2sP77he2hMJ9T7MbNKJDSuqUShada+k7/bc/jgrk0bxrLjLh/Y9rBl3KZ/DxTNotOMFcYSwGz95eiZpW2p5mP/cfjCVouVAhyszb+a0Sh5whrzb7cB35pztX7znpM3tg1x+EB0qre3b+TYTVi549iWuQP6hnqxPyFapUqjUr+PrGRBJlpRvuR0UyjUam3Lbxaosl7eicX4L1u19of9P07s2dGa/e9NV5Hk3D7zmtZ7ycaNP2xZM6VrWzuy0S2KwuJc2rTTFudVJMW+4vYc1Tw7zDZo2OIVJgXb8MPPv+6cO9AamU3WTN2bI7cbPMct3bh1z86Fwzp62ZI+nMT0aZTSmqiUguCxC7Yf2rt4eJ8Q32bH4udRSiUaZXOQri+iVTdGRcV6D5n3w4E9S0aFd2vf0g68h+Qc1sfz7Yt0XmHyXXKHTo70/8eOk0xcrFKYjB2Z0XHacqOAYbb+cuziqvYfuzZboNWJWnp4sZj2n3CFNmMwCCQtZIZCBdi0cBUiaDUN0vemscPIpeacrN/yy7n7q3u0WJAIQXqt6k30LUq3iet/OrZ1+oDuwV5085FPQ2e5mH8hyPkmq4GluXYcsPbqzd9+XD9rZNuk/WejsmqACwsAAAAAgH84wIEFAPzdQRnf1Zte2P8TsLXvpH9b1+wYaUqJfWNwsf9gsPVp6DZ2KLRQQXAwQau8M+fQSzEEsaiMqsIKY2hvmJrKVNMPhKoa09wuGbdEof5CABYa2xdfrTSw7U2Xxtbv//5aSqO0xRoqaUWhoH2//r6ODjaWbE1lYbpM8t5d8SnQdmH9A16/eJhGsvKzt/rAl8Gy74BLrqoz+68kZekZEmc7S0QFGoWcnAokPjbyu5SHCfRwtrL2IRZpDLZ2ptyRck7uufq6Wt16FZ2gIl/mH96zrYODJZMgyUtIUbecPvYBbAc3VGp8qnGOBgTxq9I1OvPIEk1ksG2Ru/RYc22xTUMJz7xu6N8FZeviB5VgqcYSwPAfzFv0oOkveYJZuQSjEyuQ+F8IgrfxKWovZyTKEpRVXlHPNxVU3cQlWbaxYtk4BmCzpQZzrhwMMeuXX8n+0HvCrywiBHTv5OXgwKZi+Gmvkz+ULI5orWZLuRKzhqnqUmrqiYzmCVkfQ6BZiShivmkGjhlJdZagX6fOzk5OdrYsObdMyGkd0/vPwq9JEPUJ7+ni6GBvQVMWveGLzW0OY+XkhUK/uf7kCX9Qz0Dkq5E4piOtHm9gWdsYhWDFS7x97VaiqEWIMhm3VuAaEN7ReDWMpCSvTvjHZudpFHUEEbuTH6yXVlQcKj/5jvnAh+RWN5pjfEsEVQpHrPWHDtpPoNPWqirJXQL8kIvj0XkJN8wHPgDNDunZIT7qemKlroN/O/IftrQaXR3f1BQba5K/tGr1Q2rqBabWpxAJZHKqgwUOZefiDxWgKUYBw/Afzp53p/Hz+o+2dfJWZ7ybcsVPjcnFur2bkPUhti6d9Il15uYMCTISUiBPR+N0tFc55XLjekidRi0mkr3dLEkYa5cuqHw5xpwTB8Wjb6bdKWslFL2OLxQTOgQEuDg4MEmIymebj3waS1tH7tu8BnO7qS1LNP2AwdHs7BwcHP27DRs1zF3QKNH89d+ZBQAAAAAA8DUDHFgAwN8YFAqFxWIw8D/MP6cts4d9M73p4Z5br4sqK3MvHTxdPfiH4W1QEJZAJ+rEnOpKQctRfStQbaadWsw7PWt3QmVlZd7zExcyRo/uY4HBt+k90lEZFZOUXl5ZGXloTYx5AZ6lT7hd7rNHb+HbxD6LqsyQfEHGtHazl47M+XXX2ZSyysrCp7efswLbB1jQWpxBdWvnUHbkdFRFRWVR6q278WKusqiC+3kfEZxddq9hfVMiIqFOftZE875mqH0mTHNN+mH9xazKypLnd+5lu42ZEERH1vmh+E+Sn8am5FVWvj2796T8myl+NHLI5HkjC0+uO5sGlzsr6lEkzq13kO27NVwmWG7tLYsOX4+FkxQ8vnA9Ry/T5xZ/bmUmynfMjmG1J/Zdyq+sTL53+omgWo2CDBpF9PGdP596Du+srKyKvnpS2q+bCwXSK4Q1XEmrTyj+eVC2I2ZO8rl75mJqMXzxV/vWRw5YNcrefPA/C3PInPmsyI0HHsAyLLh9+nJxt9XTAozCwhQeuxfxNr8EluK125FWg7rbE+nhSzeMjN+6+QqsJpVJN45H+owaE/Ch48nCtY0q68JLRPy5t4+eLyTqtCUVUghFIpPRcn5VZSOK6hbmgbtx/V5aLqw/2ZdO36P3m9zmfdD2D0CxbXxCrESPnsXkItKofHFow+7Teexgu6RHDzLKSitL8p9FvMqqrahuEP8Zt0lr2E59bN+cu5oBK2xOwssXxami3OpqBRIWn2bp5IjWvogVjg7zwyI6h/XpOWykIn7vhdiSsori3MznxbXeXdszWigtxdrZnnPnbGRRRUVFZnJMbE6OorK66Q94I3BkRwORkxCfDMul8vmv26NJanme0PRJwFbgonbvvgq3vsKs288zXDv3dmO2WKiJIzNIGmFdVU1Lpxpcn1hHqpM8Liq2FBHib5teUAzqzCbRJzSVHdSnd9b1R0W9OrX54qynljj6hRAyE5MKKitTz+59gVf/CddL3oVlB5+WVpbmPH4UZdknLMiKjrYZvnBuwL3jp5Nhs1cZ88vGFwPWjnUyJ/8EGLvhA0MVd85dSYM1JPPK7t/Kh6wb++kJZjDWQ2ZMYT46cDAOzmz27X0ni4b8MM3TKD5s4rFTT96WVVRmxV0XqqwDPOwxEGv45l2BEVtORiANPebEzsgeK8e2a+XAQmPYFnhV8rMoJEXGrV9OFaJUmkazM+8TMILHdcInPnuRANfyy6Mbn+MRrVUUR66ZuftuVkEFbFLfZqUrRZ7e1kQMpBJW1Ylb1SMAAAAAAIB/DphNmzbAfzRqJZFERaM/DsUAAAD+chRSEY5A/OQcqi9MrNLpdHwB36A30GhUMpmMxeIMBhT8w3z4749Bp1bhrTp625MwaMigV2rRTl5eTmwS0c6/uxcl89Wr9NxiaZfF+2YEwrKDyJYebElJZno2yj3M7f1MA4NWoaJ5BHlZmlYssf1Gd7ZJfvYiN7eY02b8sjEB1lg0hKNY+TmScpNfv0nPbQiYHix4rW47vKsL26lzV7ey9Oi3bxsgx8HhoXZO7p1crDBog0aDsndvy8LrpAZ2YGdXU6wcvF3HAR0N8S9e5+QUqp06TxjZ06rlEioIYrbp3ZGV/zr2bW5hk2v4sH6ujjpHj65uTJ1WS7JycrNnIKn1GqWe5tmxA9MYv4iIqouKFA6dM9WT+ZFxZvmMHhQgjHkWn5vPsQxZNm2wEx1v0GvzU5/T3YKhhuy09BJlr/XbBzojiQm2nft2UCe/eP02p1TKHjl2bHsHZB2UTqNAsz3bOiLx4yGL9v19yYmv43Nzi7CB0+b2YuI0ru27uhLUGpK1i4sDGwcngqtEj3P38LakUFy7DXHjRT1PyK1kBIwK9rBy9+/qYeXs46WoeRMbn56bm8sjTlq6IJQOQara1BupkjZetoTWgbRMwJWMsXAPdLcyukIQtCoV0aF9G1syLFe9Tq0l2vp5u1LxGCuvTlTp29j41NzcOte5278J/tx8EjNarZpu4+5kQdRI9dYBwa7GUsK3w1r7BLtZoD/fsiDL9iN7+5S9fJacWyRoO2HHN90ZWLRG0pBQyOvdgVmS/TYru5Q1aPXMYOO6QpJTt8H+3KinCbm5VfjgxTMGOVKR1ZcarYZl5+bIRubrYG06dmBJ4+OSYbWjha9dEAq36za+/s4ujnaqypysLIFdUEBIpwA7UVlC8pvs3FLCwPUr+rvDVW7QqZREx85t7T5cz4mj+AUEkCqyXienvM3NlTMGzJwd5uXb0a2xOD4jM6egwtKr/7BuPgxrjzZODLRepSY6+rVFwn8j7UFN9AgOsTPFbjNiMOh0BoKTqzuNgIhIq5KQHQO9XD2CO7uWZ8Vnv80pkdEHDh3h7sBw9GljR8Gi8AQWMtMudPDQdmxjzCMIx/Lr6gflJL7OzCqo4LYP/6ZfB7tWawRpzj3b2RSlIFdrUDMHD+vvgme4+Xux8JBGgXVqVniNQkHx6NLJ4X3msESGmy2zPDkhDVYpTvt13w230NJd23ixcFolyT6ojS0erkdYTGqbgXPCZJFP4wqqHALHThkUQEcCKulUUpRjYKCFtV1bJjcvPbOU6B1kR4CILFdnBxIOhcZS3Dyca5PiUuCLN7Rd/8NoGw3FydfXkqhVEm07+dgR32ksEVsfeZPbZ/nMMNsP1z7qtXIdpW1HVzbiEjZo1Vqao7e7PRO+dod21MTXcbm5isDF08PwRPvOXR0pOpWB6O7rbkVBqlSr1TCblUSnkmDtgtq7MHQKXdCs+XYJ9yPzikltek0Z1cvC+P0GtmewhTrvNZLZWpfZ22Z3QVbt6TQqnIW7F3y71o0Lhca4+fclirLjYMmVSXqs2Tfez+hX1amVGMsOQe7M1u88bP1HuhNKX8W8yS0VhCzeMT2QgYI01SnxXM8+XWUlsW+z6lXskTO+cTMtBSS7BYe55L+IRLJiOXLb/F4s2CzCbRUiuLk6sUg4NAbr2MZPVBr/Bq62MvqIHxb4qlEsX18XBlqqY/ojbRHOLayXBktPPzcrMp7IbOPlUJUek5yRW9/+m3kd6UzPzh3a+vXooIuNfJ2ZnVNUIQnsNb5bR3u4VrkpZ56KvFsqCQAAAAAAgL8vBoNBrf6jr6aUSiVKLkO+lySXChlsWyzWPPEAAAD8f8JrqCTRmB/7quD2/DkHllarFYnEPB6PQMDTaHQymYTBYDRayMKiRRxiwL8C7+TKGdJRJ1d0//1oO381VdfGLyqdf2ld3xYR1b+EXqO4vXdSfaefFgzw+WLMbsCfRlaXsefYxa6T1oe3tW419Af8E6h9NGlc1Dd3dg+w/ed0k2TxR36+rwpbv6AfmwRUHgAAAAAAwF+CXq+XSj87TfsDhEIh6JQAAF8vqalpkyZPmzhx6vgJU8aPn7xx0xYOp5FjpInHU6tVDAadwWCQySQsFotCob8wXQvw90KWdW3eN5MWJPf9aXH3P+i9AgAA/3mU1Xd2rZ08/1nPPWt6/YO8VwAAAAAAAABfI2AGFgDw3+dzM7Bev45dt34T/MNgjOjboUP7fXt/Nh6B4LRwejQajTEC/9DrDWqNns3+49/jA3wSg0alNGCJ+JZfEPx/x6DTKFUaAxpP+gOxqFuiVSv0aAIeC15O/IcxGPQatQaNg0UL3MT/KPQalVqjg/BE4j+sVcFGSK01YPD4P2eCAAAAAAAAAP44YAYWAPA/BaoFGAyGRCKa/pkgEAg4HA6NBnOv/oOgcATSf9d7BYPC4EhkMvlPeq9gsHgS8F79FaBQaDyBALxX/zzQOAIRaYr/uFYFGyECAXivAAAAAAAAfE2AcQ4A8DfA5MBCG31Y7zD5rUyY0wEAAAAAAAAAAAAAAPC/CHBgAQB/H8zeqlaYDwEAAAAAAAAAAAAAAPC/C3BgAQAAAAAAAAAAAAAAAAAAvmqAAwsAAAAAAAAAAAAAAAAAAPBVAxxYAAAAAAAAAAAAAAAAAACArxrgwAIAAAAAAAAAAAAAAAAAAHzVAAcWAAAAAAAAAAAAAAAAAADgqwY4sAAAAAAAAAAAAAAAAAAAAF81wIEFAAAAAAAAAAAAAAAAAAD4qgEOLAAAAAAAAAAAAAAAAAAAwFcNcGABAAAAAAAAAAAAAAAAAAC+aoADCwAAAAAAAAAAAAAAAAAA8FUDHFgAAAAAAAAAAAAAAAAAAICvGuDAAgAAn0Zdn/XTmmmrLqbLNQbzLpjyh1PGj/r+Oc+8+TfEoJHnvb6c8zWUgPdq96Ui8+//PsWnxox7UoH8qnpy9kW1WA8ZmoojT+49XyUxHv88kqRj40YNG9TMirOJEpXefOxPYODkPf/t3PVqoda842+IOPHoubfKFg3m36Xo8oQfo/jmDdGbPZPGDh40aPL85WmN5n0wTW+vzR80aPGRCK5Mh2zrlRl39k8btPBiaj3cdqsebDJXjIkhw1acfqM0nvgfQlcWc3bh4dv1YrV5RwuU4rKDC813HjRo40vuO9lUXp4yAS5La46VmY/W3py7N6LmExd8hyj65+EjR51JbamdhvIXe2duPVrQqDHv+MfR+Oh0TL1EZd76mlCWvd64/2oBX/4fbB1/GeK4B/GlNSI4q7K0U8s3Pf3vPy6EyT9NGGNuJXN2xJXx/gUL24rCizdGrCoQmrf+FfRa7sNjsVfSFebtP4Q8/+bTny9zZJ9o2ipeXtxq36sDTf9+rTLv/kswqKUVr0/VNFvWP0XFhS7XzJk0/3v6soU5/otQlKVumfDyVbnu3634vxidsvbG3heXY6SftsFZke/ltrtY+dcZamHWj10jorjmrX+J1JNjtlzJ+IPGVPhy+4xfXsvNWwAA4K8FOLAAAMCnwdt2mBjuWXHpyP0KmXnIYai7uetqpf/SdX3Yph1/R+SVDy9eSNX893uBoohfdjz/ioaanjOvXRnoAkF1cT9ezq9H/FeQTquQiKTa35GVLD02ui50zb179x/AXN7lHL33RBJf/2fHqXp1Q2E6hwdhcFjznr8dVc8W7FH6uKBQ5u1/F0Ph1cVZY2f1YJk2RTlJkbXVDRxOQXlNahnHtBNGr5Y1NTQknIlI44iQujIY1HIRt6FJqtIZDJBWzm9oaOA0NjZyERob6l7/9v0vZ978nlvyj2PQKqU8sUz3UY0bOI9Xhk+8mNx868Zn60b1WfGg3JhQK+U2cpCMGY8hwJsnl48/X48ctR+9zHL3gcf8z2sRo8fKjd0aHh85XyQz7zHo3p77Ka5jvxE+Vjjzrn8Y9XFXrxZmSf502/v/gOjW7Yel431Y5P9U6/jrEBUn33vzrEGLyNGgkvAE8v/y46Lm1ewF3+vnHzWZ2BMzGCeX73ndIPm3qlkjlXH46n+nYGis5ZC5YRP8SebtP4RBI1OIZLqPVFSvSXw+bpqhx+VRDzPHP8wMX5gVPaxLXvVfpcnqytvpF15pjQ7/P4tGWqf13zHYmE/k35md0u+7vk4UmA//RRi0KkGjQqH9Gtt2SwwGnUyklCo/0iyDIHL1hW4DiXvMcusy/m5CX7uY3L+oQMwOa2L697I0b/1LqCWNAqn6D+ZPrxByRf/Jd1cAAOALYDZt2gD/0aiVRBIVjcaY9gIAgP9PFFIRjkBEfTTsraysevEyyrwBQXZ2tkMGDzJvfIQB7jfoDSTSn+pMfhEUiunRlpYRued5Q6/+ndlYXUPCvWOJhjmLJ/haErQKUW15FYcHoyWzKTgk81pxXa3YQCITMPCGWiaoFciIRCIW3bpcWkltSWUDfJ5YhSeTCFjEja6R86rLaxrhnXIUnU7EoFAGtay+SWLQiKpq6nk8vkyJIlFJyHWVvJIKGQolqq6G9/O0BAYVb3LEa0W1NTUNnCb4wlo8g0povquSU1RWh+RTgaOQ8Vp+fnZifFK1VUBXFzYJh1yxGZ2soaK6jtskEmsMOrlUaSAS8WiUkltaraexCIh11InrymrUZDYZ8bCohFUV1cjtJHIDiUbGIldSNhVzFJC8poarQ+vF9fVKAhMWDXxAL+dXVkvwDLJRUDAaQVVZ6osHadgO/TysKXQiGr57eVVdUxNPJIEIVDIOKRR8v3KRRsWtrpejaHgNp7xJh9dyKqthQckhEg2nqC2FJSlUQ7Ag4azCOqBpqi6tNdUKnk4xVkQz8MVK6zRUFgnOvF7aWFkpx1tQcPB4QsjhKSAcEa/llVdriRRxVcbDlwV0TzcXayuMpOTtW76dq4NMYBQsynR6a3R10UcfEcMmDfRjY2BIdG3F81R0cD9fC6TmNbKa2toGDtdYWczmyoKVvqmovAbeKdViKCQCBk6qVb+Ne11J8e8e6ExC64S1JVWIlsgxJBKhuZ60cn5tTbXxYjwUxcKcF5WgpFxKZECNJRUNPAWWQoaVqkXBEWBFqik1qqsKTScTkdsZdEIuT6ZRw9VUx+WKNC10RiuuMamoQk8mmZTEoBA28SUqOZ9Tx5Fg6XQCpOHWmkWtI7HgWoYVvvjN80cNUGdPD1sbGhYRbF1NHSI3gYFi0hlYacoqJQSqtqG0RqrDkskoYUVlNZfL4ws1GBKFaNSVd2hKjy8/2Xb2kp5ORGS/XvD6yqmXOYoZi6YVvUpl2rTtFORGMopTVp/x+MEbgaHyJdd+VLe2VKyuNic+OpHbZvCATk50ce7jG/mURTuPH9m17tt582YNdy95Hvm4Xu0fEODMNl75PYiSVCINi8dTQlQy0nj1WllTXaNcKm2or29VFkgnaSivrGviCYVN1XnJTZQBnf3gtms8hKCTvtk1fONLlO24LUdO7du0YN68Se2U0Ulva0tL3ILDnRjitIsPMjWG1VfeHNowz0hfw427qbo63x7j3RlotLWHS/zqJ/hRIc7v2nJrUGjbTiEVVy8VUTwCfOxwOkne2R035L0WzerFxqv55UbB8gQqLY5MJSByUjSVViuoLLKxKUvry6pUJDb5A0+XQSdpaqipRUrKU2CYcMOEd6rFFVU1jVx4H1+mQpMoiCHSievLeDqUglNdCzdHGZpCJRlNWWsMcgG3prqWC6sxjQ5J6rkKLGzGZI2VTVoyWlxa0SjHEClEPfyrGm76QokcR6IRjKYE1rjG8lodiW7cNDdeJkYFW0UMJK+srG3iC9V4Ks1omExolZLy9MgX+UovN3dLKxYRY5DzGmtq6pDm0rIsXAWkqK6qE6ghjEYkVurVgpoauMBCqQJPwIrqYZ3l8vkqIpNmaqwqfll5NXINsVJHJJFb2UyjJYHLQjPWu0bKqW5Sko3yUUmaqivhgsOYHxB6tbSeJycgJl/FLauSa7XcWkR2cPtBDJH5alVVdY1NfL5Uq5NKZThCKxOtkzdVcNVEPa8cMQ1SFJ5ENAnLoJcLOdWw8UZux4PIFki1aqRVTXK9AhY/T6Yn0ih4vaypoqoWrkahWEqgMvFmk17K0xFg019ntKo0GgmtV9fkJUSlV1jZe9vbWWLqkx9nkDoFMQT1SGvXk5DCGLPTrGN8oRZDphBN1QZJOUUVxucNYqJJZnuvkcIVUdsIp20hWEjJLy6vRpKKFVjieyv3EYaq5Kv3cf2/HxlAI+JgE8tw8aCWJqXr24Z4shDD+d4qKvAMulHXEZRNJWU1sNKKNIikkAdEKxpTMx/U2k8ZafNBl0GvktVVShtqFbxGpYZEeGcVlU38slIFT6BRa+RNIj2ZgseidKImuQKFI+PhNDpxtbCyCjlLhyeQjP0Zg07VVC2urYZ3KnhKA4MJP9Y0nMzSXJ1jN39Y0U0XRlCWRC8Zo5v+oN9wXywGg8ZgyD7D3R3lKTdT2UGBVIJaUlKowhOVFUWwSishMiwtk2D1SoG4ukLObVDwmvRUazxySZ2ioUihwyiqSpQqPZZMQ+slotISOY8DZ0NtwOOIJLSqqSk7qvxNKSOgN5tNQWNQWlGVsMqYeT3RmHlIr5HJ+PWKpiZ5Y62GZEVoYZv5KftrJcPa9vclGrOKprW1pGeVZFs7hzpqqhvVerm0ukIp0WPoVIxeJq4olcHZEwj0eDreqHMweiVPiAizUSFDYWlkuMMDP6IUjdWSOqOs9DSSuUUgDyNhaTGceZWUWx8XrfYZ5ukJP1jhB1qjuKocSazA4enG54BGIq4WGbDwHeH9HJUWjSVTTJWuUwnFZfBF4FrQo1hUrFF2GnG1uKZK0dSoEGrRDPonrJdKKKgsUzTBsuWpdXgcmQhfDa5lEV+nk9ZI6+sUPLmexsCb1FYtEVWVy7n18E5xRRbP4OwS4NnCOEGanJMPfm5sd+FpFw8cIjQMhhUwl42+nP/G07WHB14tFnHlOkWZtK5JgyLjSXiNsFRUbVRCqRxDZWGQ7GlldfkqlAXB2H7U/EIRH4OnE7VCjkwmV3FqZPDdBXwDiY1Duk86BadYAbGJWK2cw9PoZNLaSrgsSokUTWFjzRnTSqtzpZxGhVKvk9ZK4XEwBW86YKI68WwGFNreRtsEGwcFLCTT8xa+NmwwquC+ImxK9AQqxVitiqLnd+o8x/f2gC+hElRW1DTCbU+iUBPINBwaflyUV6tMXUfYDtVUyTAsCh6FPG54Mh2GALel9/oFAPwTgcewavWXJt23RKlUAgcWAPDf5yt1YCFQvTq5cmP3RJZ19HdvunIhwmnojHGBDhhp4c1T557GFnIaq97cuZHCtWzXyYkE8Z5/v/UVNiDYg4lB6WvS7nx3M729X3vLd10xGH7e1cvHImLr6xtKs9ITsxohLw8nEi/t2OlT8am19fUFL54+LzU4dPSy0lW/2fHLifjqRk5JcWFe2tMniYy2AU4sIir//JDZlyVEWVlBYfrjw/eybDt3d6eitXWZUUd+e1hWX11RUZYYF6Uhujk6MrGKiqhrZ+88KqzjVeYnpCQVq10dRI8evcor5qhtvdu7278f/ql56Q/OnrydxeFWFWdlRN66lCaxCmjnRsIWHJ+wUtNnigcDTiR+8cOETZyw6YHWksrEK4d+e13TVFdamp2YWIFiutnbEDDFJwavi2gQlXO4JLo+dt/ai6jew33hM7VVL44sPlXTLbw9G2e6o7QwIvJlckqFnOzMcHR3Q2XfPX3yzlsuryonLzOliO/g7MQk44WR3005mahvrCtT09vSin6esitRqGuqzk99ce5yTDG/uK6sLD8rNeFVfKmVb1sbmr7w+amTj1MaamtLUx/fSNZ5BnhbvR/7q/LOLl6d6TE+xAGjqrqxZen6TJupvT1xsupzP12ptXJvY99wauQ8bsgIeW7Ei+RiDUpLc/Z3RFVE3U1sEIgrKotLEq//EtPUIySISTBf0UxT7qUHOZ7DxwTZIzfTcIsePSqw7tYn0JFmUAlTnty49CqzprKi/G1EZKLAuW1bCwpGWRl/9fT1hwV1/NL0mJhUEdXdy54GaRWpcU+IPn07e6Kyr1757fqjGoEgJyYquQnd1seFgkXD47RXD44/f5NfUVFdlnD9QZFVgL8zBQOpMs+MmX9JhMbwC1JePnyWgrLp7GmDazlc42aeP/9bdDK3ri77yeOkarxjJ1cWSiW4eXjXxZQ6TV1pbnHCjfPJVP9O7iwCxMu9cvm3m08r+PyiqJeJQryTjxMLC2nT7+459KRK11ieUyhg+bYRJZ248jShvKq+LPnulTe49kGemKbMK0cuikmWKBHdO9ihKePhxZtRxWXV5RXJN25kEr3aeVoSVbnXpm5/hkYparJyeBiioiDm5vWkysbK/PzM2Nw6Jy/vZp8cgiTn4aEil1njAy2NWqqpSz174Vkhe9qWzf0x0ede6627dAqyoSKHjA6sPLQFRltUXGXRsVc7NucDB1a6snPPvv6uLLj/jaG6uthIXl+LpfiH+LtbGz2lJtQV8dcO3HzVWFdfWpB+72m8kuHd1pGuFCbvn7sjk6epqSgqSbq542lFt9BQS5KmJvXBrydvlXJ5pcX5GVmJpWifkaGtHFgNT3/aFVNB67Lm52WhFOMegnNIbyfO7du5eGe/AB9C9uUHGUpt19Fz/CyMhxUNSc/v5ShpoQPHeLHh6xBsGMJTJ0s6DwhgtBjqtgSNsXB0kEU+e2Pp006V8uuWa+q521cHs8SZL24dOPmKJ6wrzs9NiEojuvnYscno/LNjlxb0mxaENGVh4q4pS6qCv+ls+778sA1tKog8e+VRfkltRUVpUuyjOpy3r6Xq9Z2bV+JzG6vKi/NzYiKiMS7tna0o4qidY3+Klev4lQU50VevxGhcu7W3w7e24Qph8YPjV5LzyisKczKzJKVpB56LO/Rog3q+eful4nKdsCyjTELFKVMf3rmRVsarKsl+87KAx/BwsyfhUHpp4r55p8i9+7vQYVHU35wz8YHNmFAo6Ye9R7NE6pq83Ly0iMhslW87L5NjCs69nF8Z++xBcrEQpaU7dWxLFudfOHTxTX5ZTW0FXJYavq2nrw2+KnLWD1cya9/yqvhaHCb9/Kmb0eX8xtL8gtyIO8dTC5ScssL8Urg9nCzQ+7X3tZIXPTtz6VpOJbeyOD8pLk5EcHF3YLUY68riDy04Kwob4MuES94Qd2jlheLOof50ReG9k6fichuqqkqT71xPI3oFe1pqy2I2n0vy6NDGmlx2ePi3r8V4TnlBccq9bffzgrr2sKPoOHlRJ68/KiuvLi7Ofvro2pWk2nYdAuzo74eU0tTzM3fdq26oKC2vyI+PTcrm2bf3hEeoqsaMW2cuvymoq6wszXl+6n6xjX8nV1pj3LIfLyaWZfGrGkV4Bw9K0+OzZ25mVPCqywoyXhY00Zyd7Sh4yfPvxu5PFqsbqwpz4i5djEZ5d/ZhKVMibr5+W6tW0506+LJ5yeeeF6r0/PKioje3d94vatetuyMJkhVF3t57/GWTqK6oMD8lNY9s727NIvHSLx278qC0jl+RF//sRS7Zq5MLE6sWVkec/fVJZklNdXVJwut4jtzd3ZsmK7x55vLN7EpBVXFqUkKGiODn7vApHyiMXlTx9nlCgbSB7BroREF0jOzRo2+Yt9l79erSoftJuVU1teUJr19W8V09fGETzc+5e/ynU6kiWX3u29i0LLWFp6sFuZUP65MOLJ2yKeFSwuUH0uoyUXl6bkQkyt6fZU1D83Jyjp/MyivUFGWWR91JORKh6NbfmY3hPjienkmwC3SSZ53KPvqosrFUXpJSHJ0kp7WxtqNryqJTLtxoKC+SluWX3dhbwetoG2iP+pQDS5l6NC6yY+fVI5ktOgsoBoub9QRrE8S2qX49PDyXyxfmlspKX719kaq19bexIetkjeW3fsuIfaOoLhZk3yvMVzLc21LI0uw9/VNfyHlVeVoIR7Mm1dza/SaqWFuf35T+PD+2COXpz9YU5N67wy2uhmzb27o7y/JPZR09X1rVoCp6nRuVrLZsb21LVXKS43avKisUK6vzNC7dLBnvLRviwBIPadPX592TsCnxl3pOiGsfSu7qdTmxFRx+npZPoLgzuU8Px9+K13LLuIXJFfl1FEdPMpWAakxNP/tTcXqNsia/IvEBV+Fo6WmtKnyWdPoCv6xMUpmeG/sKTfZhODDRyuqSS7viHrw18Atq0xMaMvNxIZO8PC30ssL0w/uqM/JldcVlsbcE9Y6M9vb4+thnK3+uEYuERan89Od5kcn4Nl2ZcJdJWpB99pfSxAJ5XVH9i9jyGgq7kzPUmJV7/MfighJFRQkvIbZComG7eBNaCB+SVJVePZ/2JkNTlc/NSih6lY7xCmAyiaLIFQ/3R6vUDZKClIILR8qgABc/W6yiqfrh/oSIVHUtXBFZZRn5aKfA1g4sSfHF7bzgJb1CHNEtjCTDtgPGxsfKnoapeflk+28VVYnaKo6G4gqJ3mQf3ldRV6cszauNu12vd7ZycsBh+Glbu5TSZ3u4kuFzK6/1i7hp7THYu+n+3vhTp2oKG1V1BU0Z94uKDJZePkSiOGNH92zUlLZ2vPQ9u3Kzy0RVOeKi7MLbP8vYg6wQq6qoe7kv+V6Uqra09M3Tkgub0rihnUJdTRkzUR1/4m6OTiaorC4rfv74WRXWpb27BVbdlPbg3CljXzG/ICu5gGvn5Mym4JVmB5YL/2305UMn4jn8+uKi5PhnNRgXTwd62eUV3yY4TO7ujFXXP/xxzbok6vhe3gSN4MGxi2+11m3dLVu/vAIA/nH8WQfWJx+WAAAA0IyV/+L1i/E3dmzYdLTOInRImBcBiyqN2PmkwWnGuhVLlixZvTVceOKne9nNy3i+SP2bsydKnaevgs9bsnL+1F5+zkSMPPnS7ue6rgtWL1uyZPmGye7pB3dEmaJfNOmt2/f/dtHiZYsXdHVSxKeWmCL8QGi9e8gYOPWqZdPxMSciy3Q6Ke/FnQRS2LD5y5fCV57RxzL2xqMKvlaW++SXF/oh65fDO5etmR4e5EqxD50/qYeXndvY/t3tWwyNhMUvz8U29Zo7b8nSpfNnDmQQZF+KDaLhJ9+7XmwxbMHCZUuXLpk6ol32q3t5DWJk9jiqGu0zeOWS6T0Dugwa4Jtz6WUNvFPVmJpU2KZ3oMP7xXEM/wlj+3gRiZ1HjxveTpUfcTpO2G/Bt/DdV8yd5Fgf8yShWG6MBIWrZvabs2zJ0CAW8u6uSsLuMh0W3ZxRupIXOYRO4xcvWb5gPFVYnlrK0xrqog9eJYQtQIS7avM3/TyZrfpEpHadg1RvkirkkLI8/ZXB0j2ppA4yyHg1FUycqy3dNH8AQ7Hq1buno5Vntwlzh/pS4T1aDKvTqIkLYLmuXRUqeBCR/2HUkKbS9App/cvfNq5YjrDyl0eM3tPGBFijIX1j3vNnacKhk+Ytg09fsTEEmxiRUa2VFd3efzjTYsgGWH2WrZrZhXQvMqVJpdNpxVK11sXZtinu6J6jOR3mINW2ctkgQ8KNiByR3mAQlCZkllqP+GYlUsdrZ+IeHi9E8qLISUnTubt19A0YvWTZrOHMzNIqVasFog3PftwXrew2ZzV82opNgy0fnHpVqtVr1ApBYy3LznfgrLmLl6yZH6J4fO+tFGqKPnzk10K3uRvgmy9fEe7w6nJkgVSl1+sbK3KIdJdek6cvXDLaz5B6/0JJ0IQ1SE5Wz7J8cjihDsWyc3a1Ceg1ZuaiJT2ZsoLH52Mce09eiKje6tWB3KsXU0QQxK3J0UkMLK8u45fMH96Fnf0whzZsysIlS5d/+42LrDIpp6HF01uWG5dr4e1ub5xUANdDdW5GCY/n3ifAHmsfPDiwIb2kuIbbIloYPahv/45MyesT219UfXEdAwrNdm7rYVlfx5NoWq6gkZU8OpbIHAhnGK6XJZM9RLeSC5XGBSt6NLVt/xHz4NKuWTVMdv9SGgfi5589E4PrNR9uhsvmfxNmb2P4MBCOoqK0BpZbm94BTPMeBJpvFx+FnN8kVJqidek0t3826g3Mqp33S7W0dkM7OJobJrldiG/li9IvxKlBYZwCB/ViSc9tW7/lQFHQsrV93Imi0rhLz4uC58xdvGzJ0mXzu7tKIp+k/JFFYAaDLvP1FYXvUGOtLVkzc7i3NUVa9eZ2qWrc1DlwS1+6aG6ArSIps0JuzDy6ARs0ZCosgHXzgzKvP0z7aLljVsShKtfe81YsXbJieoju+bW4xnbezlh5Q1m1UE9yDBiwZMnEXtL4O4kKn8ULFy1duvTbSUO5Rcn5HMSSSDJii0kdXGyNY8rqlHuV3j39LIR8rkSBsffutgBOv3ChpzoruaSpuQ5RVGvvPj0CrDwDJ88b5kszFL+8X0Hs+M0qowrO7Jh78tc3lcYFy7Vcy65Lly6cNxBWJaiJi3MdNm/h0iULB/jRCxuVXSbOWgyfMN4p5kEMR6kqfX37rqbvwoVLYCVd9M2E9s70z00TaomqLOZhDmU4fBYsxq0zwxwYH/Q1DSicQ2CfWbD2rFk5Wffk4OtqSFp7/0YaKXj8gsVLly5aNNKHIRObE7eithHjPwEu0oq1k+wqYm5HV2p0hrq0x3nkLnOMtbZi0UjZg8NvTaFvGposOn+7eNGicWG2pZEPYnhu8+YvQiz89EmChIi4Ao4pAA+P7DXyG7ga184PKDt7J0VBsOwaPtDdp83wqUM7WuJRcGZJ9J5DpsGZXb18ivrBnsRaSF2bfelirvfM2YuXLlm2eE4QqebJ0zSRQvL23m/RrKlwyiXL1347tps9PEw2aKszI1IabcfNWgnvX7x8Mj77bGRWraQ87sx99bhFiGRXLZoZ3t651XzZVmAcgkcvC9RdO/fzemND2XX2ca3YVO0GfklUXBF6yPRVyE3XzrIuOHE/uVwjL3lw9FR9wMrVsNYuXzDAsfbqnZeNqt+PLagWlWS/jLYZ+G3n5d8HL90e1AtfeO0sTyKveLQz19C1+4rvgpdvcO9ExBlgY9aS2oKDe+q9Z4cu3Ra8dGfXCSOsbBA/W1X0TpX76K7L4J3bwr4J5Fy9yflMN4Fb+hxy9mYhfon3YHBMqpYobJKY8q3Stg1ctS14xW7/tk1Zux/V6XXiohcFWYo2UzZ0hu+7bLdlw+P8qEJTdD+x3q3Lim0dBw3E1r3MTMK3WboRzkPnJavZ0tSy/FqddWjApKEk+zae/QdQ0YUZe3/ktlvWbcW24OW7Azqqcn95VGNcW6g2sNyHzw5etq2Nc0vXzkdUPs54UkoL9TO66aukFp1DF2/1nxyOqX6cFVvrPnstcutvV7KkcVkxqQo1VBe1qkAY0nW1USxzpjs5W6LUspLnJzF+44NWwGLfEdYT//bUTw0CqOnNwbQEbPs1cMrvg0YMp9JRJhPDi73YwO/gt2Y7coVZwbXH1hcXmySr0Lv267JkW5dlm+zJdaVZhRotJE4/V1Tu2mHND3DikA0zfLxt8HplY+z1ak1gx7k74J0B345RvTlWWdTQbEkQREV3syrRgXPWwwm6LFpqAXGqCmpNz1UUn+04amnw0h+6z+vGP3uxXKQXlUZlZgp8p6yCZRW4aKo146MQi8q6pgIJydbuw9e0dmFtg+zM5r6uAd/1u+BFG3za4ipvPRK5z+68CM7z9x3HDBHEX6pvQALSfQ6F1LLNjGVwVoMWbKRUvChKrWw9Dlbr7bt0mr+x87LvOvQPro9/LJHDFfUi4edKu9m74YKEje5uEGINHz8idBAd4zHqG7insnzjJOfkA7sS6yBBEdJX7G3sKy6fN92DH/80Lv99wC9x1a1rz7m+05YtWrZ02bLpA/0zYh4WN2nbBgfqE+OLpJCqNi9WTXVKqaiFh+tSQSVaau9o8W7WJAAA+IOARgMAAH4HmuvomTPZlQJdn4H9nelwh16Un1KK6RDixUJeQFKdh40dVR/xPOMPRHLlJD2obOPX052BdGIIbLdOvh5UHCftYU2nwG62NAwEYa0CRgxyL7sQbwzl7ObVzcsKh0ahMUQmjSqTKk3BmLCY9p18kRkaFCsnFqaRJzbA3YAcPaqzvwfV+Abbru0Auk11LZ+bER3T1K57gDXS+8QyHIO6eLFbTDhpgbaxqobWpkuwMxONgjPm3NHb1Rx26FNo+LXJBbROvfyQqTEotI1bRwctsZorhvvZcPesTZCX8cUs1jmsT2D9hdclkIpTmVpp383fDmdeZfIBsoK4QqJrt2AnOnwYR7UN6GDPa+KojOFJiB0DnBHJmGnXtQ0Jgkh2nn7E4K59PGkoCIsn4kl4JTyMMzj6haheHNl8IbZcS7EL6epnR2p1O3xAn55NMTUCiFed3X7oIH/5/bgibUNZCZto68SGr/RpbFwcXGyZyNiK7uhE1QtlH9Szuq6qQdll8rZ1q0wsGeT85kFiuVRlMOjKCnLJgX394QLApxNs/dq5NhTUcouT76N6zR3f0Rrut2JI7n7emuwqeMCg5qRUVhEsmZKkK9mMSd+M9bPDIid5eBtkXJHGAKFYXj3nLpzoxTZOKtMoDQahCuk18gvjmwZOm9OvqysJktbkiuUfjK0q3pzI9J41d6AD4o4j2HVqHyAsLWjSa9QClK3X0D7BFshEAJpLG2sNX6Kuy7mUjZs2fayvDZw5rJ2Xq04kE2t1eoOwWoD27NLBxrSghtZu1q4tPVxoiDJpVXAeFPB/UmGhjGFlTcSgIXlebC4mrFewi3FCEs2jV6B9XUmTQlFTKdAGhfZrb49oJJ5Ew/Kf7vo1skGDIdtM/HbhiCDjfhMqUVWdwN7aAmtcOwGphXmZJTy+R3iQIxqDcfLv10ackVpUI28RA5fuMXDZ3O4EWdmpTTeMYaQ+CwaLx308U5PkPvnn7YuCLIUFt5eMmvrjnbRKMVyJyKiBYc12c7ZBmg7dwZ1p4IplisaqcrrvsC7OBBQKQ6B7+HqzkHlNLdEpFMjZTFKrCXsoQqttg15fkhZjJjGv6/c3T2+ebE80H4UIrk5t+Q3cLwXGxZKsew3uohKU4Acv/DbUAQfpmmpr65ge3TytMSgUGkdtF9y2sT6rRtwcyO/zGPRFWS+U7Ty9TEskaW7du3hb0d16bV0yM8CeWnJ54qjxU48/KVZrtXqjIcIFdO5kC4+5MRY2NmixUKBqfQfey0e3av1DApEZUniroB6OCnlHD3sSxKtP11gG9B7gQkcsSZzQos+gLq50+JYourUzU6Wt40lhS1KT+0LTN8TBmBNxaV5tx/6dbbXCeoF3h/AhHZyxaBSWbGPBxsmUn466YtDx0zKzncIC7YyFobuN7969JrvKFKbHp5ffe6eid5AXC4tBYbD2Tl26tPG1ZSKrSulsB70eNip4F482uKQjk8ecKUdhLd18vZ0tP21BW4N1bWdRELH/6OUKgZbqHNLdz+4DBwCeRPRq44pMHaPaerJR9QKJuL6wUKXs5G6Dw6DQWIpPSC83a3PiVvj1mRSKNBM8w6dnX1JSZbVWb3DssWD1jD6EkvtLZk8cs/xChV6gMo9fPXv4spAhs5yfWCBwCO7kwkTaL9narb0jnVfHVxuH7AGBPa3g5oBj2tnhRHz+R2GlMRbMtu4OFPhEmq0HC1UrkOqqCzKL3bwGtbE16hitfWefelW1WIFt06ET/86Onftfi7AMz6AuHmycQasuySyneXd2sUIEi2F5dO8QUFNQa3B074BL3jV59J1SFMXSJdDb2bRs/JNg6PZhEzdeu3l0y5Kp7PqYu6d+njNp3d0isd5gqElP1TuEeTpSkJPpbgPhas6sbCpJeVYeNGyMNw3eiaMGh/TQZtdVG83ll9FIyyRchpWHGxZ5VBEsOo/FaLJEhcmlkbmUziGI8HAU587DqJZ25hNMVKZWV3Wy7OtldEARGO1C7J0RsTuNPRM6wl8Uv/nRVP/HPz4wGMTaz/jQ1HIu9Ek9Vmq1KnNsPeuhUxnwDbBM5/4jyNWJdVy1LL/Y4NLZ0oEBP7VRJAfnsBB5danSWPWUkDCG0S9CcB8+YPt6Tyt8w93Ft6aMK01JVKtbZ4KTz6kOserrT4O1Cktz6D2Y3HC4IB/RDJyDA8OG/Um/oipm1eNh/jdM/+YtJnwbE9bb0fScpoW2M67cUzSlZKmsu7q5WMKiwJAsbfy9lcJqrTqv8FwRNXgw3WiBSQ5hTn5OGFV2bYrWxt+fiCyOw7NDZjCZ+eKmpqb8AnS30Z72iJEhu3ozbKyMKsIrjX7I7NnDgoaUkOI6061/Mb/EFBKxk32wEw6+HYFKoKHVMrlBLyiKuI7162FJQ+wAzqqdUw9PolLSlCNj+ndnMpG1n/BOV4cgQTm3pX5Qfaf2XznPzoJYdjb41uThRXG5Wo3G+DSAOxKhVpZIg2HYuaGEXJlaK60qRVt1snGygsuNoTjZd/AzXqMFWo1O/z5GoqoyOnpFuEl6t2cMLqwz7Q52NM7F1Yg54hqSZYgvMkEehaa7dbHUoipL6r8Qt5TRpZ+NAxuWM5bh6uDrIaqt1bSqZA9rPw8istAPTbZ20ip5Oi1UHfuT2DnMxYkOy5bq098hmPmJNUgEgmPfXt6IJmGtg8aEO5fkVDUWJxXiHEKCXJC+IpZs6d/BVcjnKJuDyamEnMpaUkCYFwtuziiMs1cnS7EwtZwPte85UBBVyoWE9YXefbr5ayNj8nWipmKUlOFmx/5sywcAAJ8BtBoAAPC74N379A2mU2xtjI4MSK/Toto72jb36+CBOEql+GD09km0KpnB0+mDsJparRLl5tAcFR5DJBFRMlMnFIdBYkN8DAr7wUoLvV6rzX20fuqg0K4IvYdOvZFt0Bl0KqWqs7u5W/lFVE0VYo2CYL4dFm9Bt0S6/p/BoNOpdRn7Fo7tYbxf2MBJV54V6Zq7Z2aPA2xe7QfPnaS4mZBfX1VY6+7YzgpZC/Qp9BqVruDq1iF9uiGXC+05d+eNEoE5yC3KFCSsGSzGeA0MhgARPwqZgg9d+3JjN8XhVZO6w9f5+bX6g6jahMCQAZLEwpycWM8gtx79JymLy5rEPKyzQxsW9VNyNoJGoz5e3NoCOadI5m3r4+rs7GTEu1uPUH1c/Fu5VsvLyCyg2tk3x42AJI0NyCcg09MEdq5OJLMwFEKBXqrQGgyauvIybBumqOAhV5hy7tveproMG7MvtRDxmRkMjdk3vh3cr5tp/5Ct6dhOlgwIqnr7QOTh5WmUrVJSLxB1b+9BbBEGvjz9scDPxdu41A5B1JSnU8FDGHlNrlLb0ckOGZe+ozY/lieOP/vtYPPNx2/MLm2C9xt0tcoqWkdPe3NReNFbRg/uGWZMNHjdC0WAkzWkkoqltmQbGvIyNT/pJtbXhdU8A07Hqys2aHV6Ue1b5ZBQfySUCAzaZuSeNcPwWT+M7jF4zO5yDJNuDCVjxgD39/WYZl3SCLlvK8uF+uKTC4aEhYaNWfhLEaR6nlkiVbR404wmuIycPB6L41SdjU5Bsv0ZDEoxT4TMDGwNWpN1bv6QXqGDFp2yWvDTtqldLJqdXLAKwGpg3jAi4pUp9QqiOXAHjm1JoXzYYCiOThg0GkqreR9sHkbPrWq5jcHhV15IjDq/LdADcanw1RQ7dssg31gdRlfU+OVPhaFZ3m0DLSx8fV2pRoHr9XpvWyuyWQdQWDxWb1B/HDT6YwwGFUqLs2Ihns53YCRlhzbP7dEtdNoB5pwDZxeNDjAfMLbNz7RoI7V5KepOdhZmVcRgsTiMhw0DkjZx5G2Ce7oQUZC+qaGsSo2yYVBNTVmrVqmEIh3iHiuMuqzw93IyXl+SEpuk8/a20SoKK7VsTx+m0VnxZQyQTtVQdH7tWJOSdu3ac3uUQWNyvEFwTox/jSD2Crk7CoPG49EfhGJBWfRc+nDHME7dyUnwNcasePy21TSNz4Fnd1t7Yi0+4cDEQYgpOpT+oesEvsk73Tah12l0KD3GvL4IBSsG9n0jbgH8fDBnHoMnYdR6JDuyymfL+/fqN3MnffDGC0cWd3hfBizWJFm9XqWrurFjdl8kO1279hj0/ZXXPL1ZJ75cjTAoWDatxGKAB/O6hGOTBvcyXi501JJDyVV6gwFlN2rf7fX+Dy6vHgjvnn+yQq42GODEVTePLOtvqomwHosPxOm1epRVzx0PfgxvbPhxCrx3zN77b6VflCyaxHRwdHTzDNpwITH2/oEBluX77mRqdQativv0ysbBzdU8eXuUXqPTadQqffS6oabsde0+ZXtBcRM8ov8DbUCLI1FxlOaWjyWg0DqDRqlTGlDNUsLgyCh067rRwI8af0u7VjKC0aSfu97H6dGqeNK8G8O3L0Ze73wGlnOfTx+1pdEszSH3sESz6xtNIKIhjR55ZtQ3Xph7p6fduRDbc10dHm8+pIL1wVhIdPMjAK0qTJjf41JXu+fHor133fTuGvBh49Hp9FAni+buDBoPm2eRxtidQawe6tNtjdDtx4E3E0ab/t3PHdDXg2ReyQuhzYLS61Raxa2Vd/o5ItkLcXq2ca+Yp4cMKo3EQHO2MaZpxqBS5cYnTvc6j6S0vdCrW3WhwaDnS94qIJT5cQFRGWSiqeXrNPzK0h3dLxgTnwtxSY/Qw48XYyKkz2T88Q6dRiGjODu23AvrpF6TUbo9/FpX5Arne3jGn31haP11Q4wgL25p3/OhdjHHvb0PPPDtG2Q+AGOO0teMXqsRcLWwSphqEI3GWbZ4E2OCyiTBgjVvQATn7t13P0BEd3S9rra62aOIQxszD+fO4GrJYpjTw8qGMaC1GuSrMp8DjcfBTynkF1xh8G/44dkqMfaD5xeMRiWCiM2dKzQe8z53LUDB7a45bhmGCCugTquFe2tFN7YP72vqrfWY+f3FIj7c9s33M8BWxcParjnMHRqDwxgMao3egA/oO0r+IiunOM2mrVWvARPUxeU8ZZOEaRlgy/zUrQEAwBcBzQYAAPw+KDQyymnuAqAxWMPbmobmHoJaITGQPVxM0/+1WvhZDv+Fx9964+CiJWgMAVVS9cHQGoslGsprm8eoOqVCaQhxtTdv/jGQAUb7wXuuRCQaiY+LefHr+h5uTHgI9Kas+g+MuAgWrnQc2fjNNhitmiduavmNNuOQEvmLzLZBbgf3koLWHL8Ta7xdQlzs8xd7RwR81GlDYfz7z4Ku3nuVVdbGwdOC9m5iyQegMFi0z5SdT6PijdeLj37x7PC83qx3jp8/DIZIH7DyQsqbpMgjC91jNyy6XWs+YAbt5NZFnve21IlmSSO7+XSLe/QsgVuqc7Iwvqv+VzDIhLUShYOzxfvhKNxvN2CM3X40nYi1ZzS7A3Sy8uocy7Z2FJTBz87KPFA2aGsr89Cd7JxwGG5thUVgoAMFhYX67X30MsEo2pgXEQ9exGzobYPWpZ/b9nLG+SiTiG6vCsbSve3oBn5ttapD5+5G2eulgkKFta09s+XQGAVfz9mRZRyjw5nglFZAJHcfG5S0trTM8E6l1ZlxDy06ONJQGNSgzRGvjBWbEBf55NGL19vCLCia9Kg3rCFephGaLmffsJ889jwz5eTe5nAcu72nlUHEq1GS0WwiMsUDhSXgra2apxqpq98WMyzc2YLCZ/LgkI40pC9t0IkFAonGZc6Dp4lJ5wco44/+eKmy5SQhuMnBY0fzoELfVF9UXsqhWljbWCFYW1tb0Cmo5/cfFAhbeSnRvstPzyfqxDGv41v5jVpg0Cs5xQVcfHDnNo6kFhWvL3lxIMlr1bWYxJdPtw50geDxQssrt4Zh4UbEkJTwGBLZ0vKbZLIPP2qIsvPqTsdgFVefZPPN6/f0cl72i2f5ltY+7dxM8yPgZDgCkdVhxHfzQ13pmPjtg46kKFrcVovVYbytf++bp3BzRNqkuTLRaHRRA1dufgVv0Km1aCtbFgGpFwPiRjTu1mk/WuUCg9VAGq5Aat5C0JVkJdc7DLr6JDop5dhQRwLK0HptyhdAY8hYO5Yp+hekSYm4ig3xsEAp8tKz2nT0tUNWhiKa4mJBo8IjLgSDXNQgYWrsLKiorKjLmN49jYsv9crqvDeGqT076DVqUWMDXFRjYkglqyos51lYMD/p50FBGIyN68xf7hjbEUzcyxtnFnS1NR/+w8CjR0LAt8kpyUnRT1b3NOw4/7RK8KHklOaVqAYdbECNlQff3b7DkCMPUpKSIn8e53b/28Uvfu9z9saRHlpnenrAl9KoPz1bR6UwLT6FIHldlRIH4VCQPu3RafcVJ2OS3+wc04GO0X2ihmArgHKc+N2Zl3FGYSTEvXh+buGAtpTf8Vx9DsSzge6x4MbTaNPlXke/ePH9JBcWEYXBOw/8Li31TeLtPZ1VD8YcSNIa4KI5jV1yJNJUEwkJ0S8vL5kaSEWhcYQOK5PfpCTFnFzTJ333udhKvkk3P8SglfJhrVQbRYO0F6JlwPDhlgRejchgQGMtBkz9+WlzNb+OurVpaTdkMgmq/74IU/YS42NePolc35n+wRcbPgUKo1FINe+m2WpVGBINz2TDD+5mFwmk08gN+tZ1A1t/VGZTfYuGi1CXcvuK90+pM1Ne9e3hjYG+FGSA7RaCz7hVUt2q6tSCgoYGDp1lfvGjVZm/2KtvqJLgCVj4EYKxsv7m9OiYhm+S4H/106NSw+cNprea8WmoiT7M81owJKZm+rOcju5wQ/tIxsijK53X3J3Rq5V6w2C24+89fDF4DJGMbf7X2hlrAtY5NHH8wbEva0zZmxZVNGrxeCqViCZCklZufDgtFte2e9ilUmPKhm8Sq8Yfv+Lt6UhrT4Kbl9nPKhXJlTJj7jFohrXnDwkzTImTaiffi+3W38OY6GPg3hokq6ppWTeIrcR08twWNSnRdLv6yVH3Qob4tpCcsjz+lqj94vEvq2cmXe5oizPoP2/30FgcywoLq4Sp7er1mqa6jyb7sdnB1k3x8QrTTCUUBkMgIaIzmuUPQMx5RZNAZP6OIaxsOpQF04JmmiEFbxl36/UtvseoV2sgk5h0WrWAq8f9fkx0HIEBKZs/sKxX6z7+aiKMwWjUTL911SXJsLJg0FiU18TvHzebkpgXz3/9Ntyy2ZQgpqG0sV5inpEFC0OHYjtZEjFotLNPD3XO2zI2lsGmuXmFxj1+EV+QIvW0bT1RHgAA/CF+z0YDAADAhzA69Oioe/Mii4N0cwX5Fy/cdR8R6AB3CUhMbG5eqVyv16tlRZnJ9TxT+ndYBAzwyku5/7YJebhrBRWvItJq5dZhE7xSXj+uEMB9Yk1N7OV7NR1D29BNJ/xByEwHP6oqKaNYYlwT0pB2/+iJ2zUyYpuuHe0zHsdWGzu+kurIpwnFok+OirB2Pr6YgoSYwia4F6QU1WZkFjd/E5uCo2tKy+vh6wqLnr5KU8N9GhzTroMvlBGVUa+AO216fuGro8ev5nJaDrybaTtkJPvBgzScW1svWquOdUtI7l3baeqSE0sEcA9QK+c8PLXvbnxJ8zjtjyPIunM3ux7paFLbhU/wo8gNHxbWtmN3w+vbZVgSk0Zhtuts++ZRVg3G1932k2PgP4K8sSpPbtfe28I8p0MnL4uOTGKEBLpTMBimnRMjr7BcgRREkH3x5ye8vsNDO3j7uJRkZpQi8w30/OL4a691o4eH2xL0FSU51s4OBLZLD/vqlxmNsCg0Us7TEz//8jAV6Q3KxSqsLRNZ5gEJC+6euJOCGxBoA8lyk3MsXZ3ZyJtUA6+hQmXJCnZDJu+/w9anm33OqxRE5fTCqqTzD6qGrBjui8NyanLVBPgWsLhUlQknI+r6TOjrZ+caYF+WntGohjuu4uq0o7v3Psmogzu5daUZhE7u5mVXCrEYsrMzuqckFdGXHiRoBnf2gDScigZLrSWViDhmXHx76XOSOchIX12VdObXJ9iJC/tiuTUqbwtH0+es1MKIk3s3X4wXqGA5eE/ePZUq58lbVjmB5e5qUcVpRNYv6jRVbxOL5e3m7TxxG/mMPsyd/UtHulCKI6Jy5a3fnENtxn0/uWPLsFMIKmFOfMStGwjXrh7du/sJuU9YR3erli5XtVxusEQbl5IaJNVZrxKKRFxkIajp6AeQ7LzaKXOuvSyS6w1aBT8vI6vpg5WbEETvOmnD0BAi78b3S3+6YLz1hZ+WLjyZ49ald1hb09q49ziFr1wTHoxDo+6fOVbIb9ZbRWl5ga29tck3/gfBWLu6uQoKHmYii8t0anFabJY9xZ1JwUFkGkubUVQDj61kxZGJac3LzN6Bxrj4hFEzcrLFxiPKivhHT/P4MpU1hIXQiErJqtNexsUpVIoPRP5pXII7U7LeVsoRs5Z66cJdjY2PB1krri1BO1iyjXMNUEwLG7mQW9QohgdJek1D9J2nDM9+HRzZnNJMyL9zOyakFVW/uHDuDjYowBWj0Yhlikq5UqNBPuzOz7x5m+oyOsQ4c+1jUGhWxwCP2rS0WgkyllRWvNy7cXcWMgvnT6FtePvqXmYt4tkn0EM6dQlh4Vp/xh9HoaKzXmcIDJBOxknLruYbvX+ahqyIqLdGW0vtPG5iW7T8E/FlWkN38O1Iw8fmVau0Br1GnPnqCUdEwJsmnLbkbcSJZ6WwQVdyC1LL8ZPD4KaskotRDCwRyZey9tX5+xl6g0LZegRNZHRpx2xMTyvmIVNrlLyCs3tPvS7k/2kTawZj6922rbDoYVYt8r5GI0+6ffrs4xSxWlmZcOdRvvHRYe8/q7O3K9qgxuJd/LwEJellHMT7oJMU39y//WkuX9mQ8+h+BhcZHeM9unRsF8KCNJ9xGetkGTd/2v7L9dx3qxs1/MpKsm+X9iwM2r59kLYhvajaGBNLUXF/z/obaVyic0Bo28qn1zKR90I6af6jY9svxvFMCya/CJ7uw7QW1r7NVyPrtRT1UWfUkD/VuWObEZ2lLyMb5QZILSp7fUfcKCe09IbZdHDwTuXcyjA6sbXCvIjCjDK9XqxtRGNJBOSugoLkK8cM+qpPuo0RvEd1XUSuPnqkvsLsxVNWvCq8fI7SfpaVs1nDOdcPIq+V1NySV68IIyb7WOEo3h7Y+pSGGmS6skFXn3dgU0ZMZWsV16hlOgyaBjcIyKAV5MQ1FBap5cpWgrYLcPRJbrj9ig9rlYZf/vC23CPUxeojxfvTECw6dSLw31QUIc8yvYqff3FzyssMldbZc2KgJOai6RWZuu5N4Z10Cd7bLojOyUxTGN0o/PSdL3ccapKRbf2DDFHnc8rgpFpxYSa/ut4oHAvn7l0lqa/4RleyqvJp1KoVxQ1m795HsF169dCmPWoQGJVHkFdw6yVPT7VsZyPJSGwSIguQNdyM5EPfl5a2DDKl1YrUBCxRjYblZpCUxFZlPtOoFJ95GmDp7r4QJ7G6tB6uCK2oqDIp3XzkPWTPYes8pdHRF05V1ZqVQFWTUPD4ld42hA7XTwtwTHuWu4Lz/I0A6V/phAXRjTiBtS0TAxEJNIM0ORc+X81JrkqVvbMqotd3q8ob4btrBIX1fJlTQNuPv5b8AU59trE5ESUFcCdVK8y8XZXMx1Jazb1F0KqrUl4XNCE3rHr1OMs2IMjD0i24na4xNbEY0Tqdkvfk3L7bMYXGTg4CwcKhjZs84UkGB25uem3J2wQuE+tmiThhLYMG2qffzhRpmGwGs20nj4wHT9MVAe1cWj6FAQDAH+RfHrYAAIB/Ls59N0zm3764ZeN1C6IYIvfctmWQDwnu/QZMGhm35dYPm16SiQRbNsui9TR5OIFn/3nfoW9c+27TNQbc0cE5dO7ngyZ3nLh5+q3rhzdtwDMMDSTXyZs3htlB+grzOX8EPN1+2JgR5w7f3JF4E41DG8TWAxZPcWZgcSELt6ofP9i68ZktHpJBpA593VEQzsLfgXru+Klry2YNbWNjXjtHd+81d4r6xolfNjHRGIxUrWU096kc+iwYdvLk9g3PWdaebduGoHPgE0jWgyaMN5w+9PP30VR4aIvRBw9Z4Gv7yWV49kFD/K7H6b3dTNGYW0L279ZVefHEQeyIiZOHLO1/48yhH19b4LQotFXbrpO6esI9sM/19j8DGkvg3tyy8aoVDlI3yRhTN/V1Nh9phmjhxaDKDFQWlYSGqMF9PPZmWIS4WbbOGsutu5ck6vj2wkGLl7b6Js/HGMRCroiXevPXH6NMy9/0ShXOdsT06V1sifCQP6jXlPTrNzYmXiaixQZKz+krBnnBg5EOE9ZW3NyzfYstXg9hqT4Dvxnkb4OVpqakoX3GWkJEqP+CEZxrBzZFk7UQxsat87dDOtOJGBTBv2fPe79t3/CAgbX0bmdvC6XBt5PUp5bjAkY74zBoyKBurCojUpysqK1WBRI9+60dVX/t+82PGQYxjh44eNqYrvYYtLS2nt++I+PZhV8quNw6stfMNct82RBEC1k0vOLa3h0vqHoIg/PoMWVwkBMeIystqnDr4WgWE9Vv8hyHNT9tfGuDZzp7MJmm1QloEoPCL3iw55H7zjEdrQPH9sy7dHDjBoigqSd7TN68rpc7rjKi3sKqLd20tgVH7zGoe9bxBz9uisDh0Sglpcvk6S6tJtOQfEP9xYdKK1Xd2hgE2UlJQte+nnaM5lWJeA//dpaOrOTI52mzu/ua9pmhBI9b3jN+5v1C8zaCjBNz62SM6TcG6zZy9fap/dzZrVyqRPdeCwMSju7Y8pyJwtJYVk4sWkYZPED3NB9vDcNz+oIxF08f3ZrJxmAxkFJNMk81aol1z1UbsG2fnT916OCPD4x7PMdv3Nk/NNT7A5VDsAhdsnq+YNJv8Q+u3w9ZOrUrCwdJM2NzvMJnW8BD6fIHx5NtJo3ugsQm+x1oLmGzJ6vOHPl1cwTRgEbT7NqPHR7MJKIhx35LR6f9tnNjNJvt7m0ZhP4wDyg0rfe4OZxrET9ufAjBbaiWFDR3ShefHk4x5w99l0kg4bByS6u2bRq5XKVK37zI6vPQOg6e6nVh58bXVi4d/ZQCg9egADtIWlYss/S0o5gW+pCsfSeHlJ68+EuUXo9BSZluI8cNDWURIEzHnl1P3du+4Y2lvR26otKp5wJ/JkbdWK/HubhjS3796ZZYziVaDZr+TVeL1oVgunbwEt08un1r/0U/9hm0oPTIpUObYjAUnLEsyzrZ46Fyc8o/BgpLRJdf27v5Oqwqer6G1HPoVKdWU1wIbYfNG5V2asvGVCqF7US2pJARwaDQmIbMW5ueXqFhIXW9zG7FxhD4WfCRi7MVZLthU/pdv355eywKQuvIFKu2jkRSy7WOZmyItTc2bpAZIJxn2Oh+7S2xKGzAiOlJJ3ZsTLHDq0jOgWGB+qsFtU1Qy5cgGGqHQZNFsgtHftrKhpsbWuvTeUpYGyss9MlA8RDF0skTEl77ZQd34Q99zftaQXPtNnuy4tjhQ5ufECE9msJoP3IOEuxMQUJnXNgcj9xbXqF0W7EogIrBeYUOG1hz+OL+TWg0Ca1qcAr9dnx72OKJUeV3t22+ASdV8TW2PQYHuSAB8nOf7ipw/HZM+xazDrGMoJGz0FERB3/8zgJnQBSH6RTsM3ZVbx8MGm3TcdCo0iN3ft10G0NFK2utAudMCXbEkh3nL5tx68gvWza403VyPNtr8rhQqxZf/TOjSy3dMYv3rkl5z+48I9h/5Kjky0diXuqxWJXIomvI9MksChEzcFOI9ELcptlsNA3DZKIoLuR3i7JhyJ4dVx2k3bgUvf4YFdKKCY5ew7whyLXtvAlp++e+cmFjxO7YsKn4tNtSzufi2VHdx+1DY2/mn5mbp0ZC/qvqbFkzJwR2CaE2aziGyknbOAuP58ucBoRM7EJBY0kdRvrVnso6trIGWeon1LjOCOnpgYdazqDE2/WaY5OwN37rczqEMzDsMCwnSXmtXheIsQhkkn/KOXWaOHu8/9pfS69feL3hCgMtktt1D149xBaD/gMxPb8MhtluRMhAccKx9Y1MrAGFQXv2aN+rExFHdh23X/ngeNLGWRQKpG60JI+YbE+waTdqXsqZS7GJZ+HHgRRj7bN4hTUdwgQs6jb2t/gdC4R2WC0epdSZPzLt2H+7oPxQyqbZBDpBXW/Dnr7b04UEfbwq3IhNn186is9kbZpdQIf1naTqNtEGR7LrP0HSuCPjx+hCNMGg5RH6bHT1tGzx3odsP3B01fYTibB+47AonQfezVle36D/dBgqNM29V+deJfFnN3PwEFpjISG0/LZrM1adglbNq8l6kb15dqkNYkPUHI2+35CQdT0cWFCrhkiy8Zw0XXd+d9K2e1QIq0fZO4+fa2uLvFvxnLy7YdcP0esvom07WLi2Q9WZ74O30JT9tplD0Rl0PELfTa4ecFm+vPAcguy6d99Wk3pu7iuIprS2JzlhtVYfBT5Fow36pnu/bbwgR9eT3advnhZojcGxBywRSk4f2R3HxulQaLZ38KTuPmQsZPYgUhxGTZ/07Pyvu7a+oBkwWILVwLHjPC2QdfFYZjtnB14pis2kYSBW0CCvHXdoE9oaQ9jXxez5TT5m+yB30zUAAMDvgpLLkD6FXCpksG2x2N/vGgIAgP84vIZKEo35bgnMO16/jl2/YbN5A4ICAvyP/HrQvPEROp1erdGz2b+33OZfQq8Wcblyuo3du/daWqW4oZaLPLOJFi72zOagCBphVR1Po4UHMEwWU6XTsxmsDwImQFppfaWpG0u0tLemk5AhuUbOr683viKk27hbUmFJGNRyjkjJYDGRL4sb9FIBT46iWDDJGBW/vB5ycGMj1kon51RzsDauFsgkbK24nsOTI28wsTi2gzOrOacqbmmNsXeEZ9nZssg4yKATcSp4aqqtrSWlOb6BEbWgso6v1aEhZc7D81m0gYum9oEHk3qtrKGyAe7OEln2bEMDB23vaoxerxbV1PJUegOEJZCsbe2NklHxymoxDu7MFkO8vEurj1f02rJhqOXHYzElv7RWgCexbGzZeANSFqlOD6GxTEtbNg2ZWq+TNNQqqY5WVKSbppM2VDYSHNyRm+sVTbVivI0VHY+GdOomrgBFY7EpeHh/Y3mdqf9OsnC0M0YsbolBr+E3NKBo1izk+jphfZWCaGvLMs1hV/HK63AObnS8Xs6rh4WvZ9i7ULVCkYZuCQ/64AQ6QUONjmZvSXk/aNYoRI2NTcoWb71xVLatJRNvGqDrtfymBoEEUROylYsdEqnaiEpYVsszwKIjUq2trREV0Erqq3lUB1djXFqdlFPFkcKiwDGtbNimuOmwwCWN1Y3Ia2si24Gtr2tEO7jQDRyOCMeyYJFgJTMoRE0SLYHNon8QIlbBUlAAAAkESURBVO29yhFpdlaWZLgw/JebZh3q/ctVP2KTTKGBGPYeSFRaIzqZ8eYGDJ5kZWNHQfxyOnFDpYaOfIbenEbJK61FPlNJYFix0YIGg7W7BUkjFzY28pRkaze4vlCQUtzEMcb1h+h27lZw/9WgkvBEWqIFg2peb6JX8xs4QgUynQaDpdk6WX8YhUNTenzGd/rlR+YHkfl1VSI0w96KTXo3u0wLDyi4chXOytmOrBXW1Ynh7FrQkIApBr1WwKkUyM0KrxHVVTe1HI6hiJaODs1L+Fqik3IrG8WmemGRDUIR2tLZimhQ8Dliqo2tMfaQTlRfJaM4GL/gqTdWkw7OPZlM0KKItmzGR3HZ4NamaqqrMc1pQjw2LvbGaMIwan5FrUBnsHR0ZzS3FyXcfoQQiW5pbUnHoiRRW0dlDLy3IpSKbqnwH6NX8es5sLpaUN/ZGo2gqo6v0SJOKQs7K4Z5uohOxq1ogI0BnmXLMjRyUXZu7A/W9Rp0Uj63SWj63inD0cOSALdCDqdJqoANCwbDZLN0MhXe0oKBljdWyckuNsZA/mpRRa2c7fRewU3o1NKGao4SIuDKL8/cZNgfv74DStnYKCWxmdR3ZlEjq2ngqtQ6CIVi2r7TMRWvtAbWMCyZRsdoVAQLGzqx/vWhXc/Zq1cNRYv5Gp2BauNq09KJYEKv5NU1ilQahj2skgY5n8cVGJXQXBakFVXVq6ycLEiIomhgldWQLC1ha4AyKMVwsfFMJuJcMyh41TzIxt6CgNZLG6s4EqM8CFRbayvKh1UAW6mqRpkewpEs6ESpCm1txYCTKIScOp5p1RgJVlE6DqWHpSHUsC0YRIyaV9FIdHA2GhL49EoewcFoVPWyplqOSG1AGcTliVFphvELpjm1+LyEOPG3CRslW29OthapICys79Y0IiJGvVHHJIiOES2d2OqaBp2Voy1RXduggG32u/Vdejm/iiPU6Q0oDM7KztEYrQ65u4LqYm2UpFpYXaOgu9gxMAYNbNf4UiUVrhGUsE6Is7U31q1WCpeVaLbw5ucFPMylMKytzIuIdMK6Cp6ptdGsXa2opriKWllTPVeETIFCoRCFNzY+nbSxkiMxTmohsG2tmUZbI+NVyAgO1u/cNu9QiSrqeOZQbjiKjY0lrELGA5BWIeBw+aY5Z2xHD+PTCQF+VNYIEI8DiWll/bFVVPIFtZxWcYXI9nR7BkYPP3rrVMZVhGgLNwaruYUoeYLaRsiA13Ffv76jCNo805lB1Ip4Sj2ZzEK0ViepFXOMT1qqNd2KjcGg9BqJtLLGqDossjNJWcvB2XoQURKpyEC2YmKNjv+WGLRKGadcY7ZVlhRPq2Yj9fZ5t/6KDXG9fRARYqzdaDSiqbukVwmlnEadsfngbL2oSCXoFI1laqIrg26SoU7JrVDABgiudqoF/HDXoukMKzpsJRWNRSo1g2Jrg8djtOIaifHhgrF0pjGQTyjqtXK5UExg2nz86RU1v1Cusaeb2n4rNIraGi3TiUZpNgQ6uaSmRqvRQWgM3sKZ3GyI9CqBuNq0apFFdrNBPkAJF55bpxAbmwzFng4rIfILEau4okZngNBkKkqvRTEcqDRYTwwaMVfeyDP6k5oFpZFK6pU4BzbyGRH4ak31GhybaiqLSiSprjMmphBcnMjG1yBaSa2sSYzEecBgSY5exA81TiOvrVEpkJdoaII1lqzQGmg0Nt0gq5MqGDRrY59EJRDWygjOjkjnRyMV19fr1FoITcPR8QY0mcJCnoMfoZCUVDT3F95nBtJIxHUqghNscMznaEQVMp7CAPcCSJZkO6vm555WVlushjWEak0lq6UyMt2OUHN9R1qxfddRfYgEQ4uy6BScEg3Zg07RK7hiiM4gGruaOlmTTGYgW1oZm4P5aiiGInvJdPGiuKHdW01olfPKBRALo+DJ4C6M+TluRCdvrIaNoh5CYeiWdpZ0c2+tRkF1MkoGsSR8tcGAIpBZ1jYss8k06EWcajXR2oJJgvtt4vpKEc7GwRKJa6YSVNbqkV6EMR0A8E9Er9dLpS1fP3wJoVAIHFgAwH+fr9+B9c9CK3l5fHsi0ezA+vcQXF8/Qz/+0sROyBcGAV8L2b8O2YI/fnfe74Y6+a+i12RfHHKFeXXXcItPDQX+xym81OcY9treidYfeWn+FuSd6LuLdvzSJE8Iqro0YVHSsEMHp7r9O0XJub7uun7ipkkBn4ul97dGXZu++8er9lOWTe/iiNPJn/+6Pdti9IJpwS3ntZocWDsiVgZ+PJkI8BdSkTRrenH7H6Yu74VCCQt+WZWDHTVk3uB3Ycv/ehAHlnJL9vABVuYdAIAZZSXiwHLru3QG44MXCF9E+GrDo++bOtw52YENSdOPPlnH8b2zyc/4Ag0AAPz/82cdWF915x0AAAD+C6BQBAqDSkZe0P87lN6YOWzIxIiAXyYB79VXhrCRZ9mr7Vf/8Wo0rsOMw+0uHY9uDsj2D6Lmxp761StH/U29VzC+8371P7doAMLczJG79010/TeLIpDUWDvb/U96r2DwDp3mTrBPOjh72KABA4dOiOD3mDW9lfcKBo0nW1hScR+96QH8xbiG7NthFbvy2oA2V/uH5KoC+0wb8P/ovYLBESxtif/uAxnwPwkKQ6IRaWRjlMI/AbP3rtDpb3Inwird5uH6Et/Ty32B9woA+PsAZmABAP99wAwsAAAAAAAAAAAAAAD8owAzsAAAAAAAAAAAAAAAAAAAAP9TAAcWAAAAAAAAAAAAAAAAAADgqwY4sAAAAAAAAAAAAAAAAAAAAF81wIEFAAAAAAAAAAAAAAAAAAD4qgEOLAAAAAAAAAAAAAAAAAAAwFcNcGABAAAAAAAAAAAAAAAAAAC+aoADCwAAAAAAAAAAAAAAAAAA8FUDHFgAAAAAAAAAAAAAAAAAAICvGuDAAgAAAAAAAAAAAAAAAAAAfNUABxYAAAAAAAAAAAAAAAAAAOCrBjiwAAAAAAAAAAAAAAAAAAAAXzXAgQUAAAAAAAAAAAAAAAAAAPiqAQ4sAAAAAAAAAAAAAAAAAADAVw1wYAEAAAAAAAAAAAAAAAAAAL5iIOj/AAblkTM5SRY2AAAAAElFTkSuQmCC">
            <a:extLst>
              <a:ext uri="{FF2B5EF4-FFF2-40B4-BE49-F238E27FC236}">
                <a16:creationId xmlns:a16="http://schemas.microsoft.com/office/drawing/2014/main" id="{8A541F0F-B1FB-4FA4-8B0B-B94B98F8DF3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CA10953E-4D65-4FCA-83A2-D96DC0833EB8}"/>
              </a:ext>
            </a:extLst>
          </p:cNvPr>
          <p:cNvPicPr/>
          <p:nvPr/>
        </p:nvPicPr>
        <p:blipFill>
          <a:blip r:embed="rId4">
            <a:extLst>
              <a:ext uri="{28A0092B-C50C-407E-A947-70E740481C1C}">
                <a14:useLocalDpi xmlns:a14="http://schemas.microsoft.com/office/drawing/2010/main" val="0"/>
              </a:ext>
            </a:extLst>
          </a:blip>
          <a:stretch>
            <a:fillRect/>
          </a:stretch>
        </p:blipFill>
        <p:spPr>
          <a:xfrm>
            <a:off x="1141046" y="2538865"/>
            <a:ext cx="9440984" cy="3013173"/>
          </a:xfrm>
          <a:prstGeom prst="rect">
            <a:avLst/>
          </a:prstGeom>
        </p:spPr>
      </p:pic>
    </p:spTree>
    <p:extLst>
      <p:ext uri="{BB962C8B-B14F-4D97-AF65-F5344CB8AC3E}">
        <p14:creationId xmlns:p14="http://schemas.microsoft.com/office/powerpoint/2010/main" val="22267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normAutofit/>
          </a:bodyPr>
          <a:lstStyle/>
          <a:p>
            <a:r>
              <a:rPr lang="en-US"/>
              <a:t>BGSU unique info</a:t>
            </a: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a:bodyPr>
          <a:lstStyle/>
          <a:p>
            <a:pPr lvl="1"/>
            <a:endParaRPr lang="en-US"/>
          </a:p>
          <a:p>
            <a:r>
              <a:rPr lang="en-US">
                <a:latin typeface="Arial"/>
                <a:cs typeface="Arial"/>
              </a:rPr>
              <a:t>As a member of two statewide consortiums</a:t>
            </a:r>
          </a:p>
          <a:p>
            <a:pPr lvl="1"/>
            <a:r>
              <a:rPr lang="en-US">
                <a:latin typeface="Arial"/>
                <a:cs typeface="Arial"/>
              </a:rPr>
              <a:t>We have bibliographic and item records we wish to contribute to central catalog</a:t>
            </a:r>
          </a:p>
          <a:p>
            <a:pPr lvl="2"/>
            <a:r>
              <a:rPr lang="en-US"/>
              <a:t>Main Stack Books; Main Stack Videos, etc.</a:t>
            </a:r>
          </a:p>
          <a:p>
            <a:pPr lvl="1"/>
            <a:r>
              <a:rPr lang="en-US">
                <a:latin typeface="Arial"/>
                <a:cs typeface="Arial"/>
              </a:rPr>
              <a:t>We have bibliographic and item records we do not wish to contribute to the central catalog</a:t>
            </a:r>
          </a:p>
          <a:p>
            <a:pPr lvl="2"/>
            <a:r>
              <a:rPr lang="en-US">
                <a:latin typeface="Arial"/>
                <a:cs typeface="Arial"/>
              </a:rPr>
              <a:t>Reserve Books; duplicative centrally purchase e-books, etc.</a:t>
            </a:r>
          </a:p>
          <a:p>
            <a:pPr lvl="1"/>
            <a:r>
              <a:rPr lang="en-US">
                <a:latin typeface="Arial"/>
                <a:cs typeface="Arial"/>
              </a:rPr>
              <a:t>Staff are taught to use fixed fields to control this behavior and mistakes happen!</a:t>
            </a:r>
          </a:p>
          <a:p>
            <a:pPr lvl="1"/>
            <a:endParaRPr lang="en-US"/>
          </a:p>
          <a:p>
            <a:pPr marL="457200" lvl="1" indent="0">
              <a:buNone/>
            </a:pPr>
            <a:r>
              <a:rPr lang="en-US" sz="1400"/>
              <a:t>Bibliographic record:  bcode3  				Item record:  icode2 </a:t>
            </a:r>
          </a:p>
          <a:p>
            <a:pPr marL="457200" lvl="1" indent="0">
              <a:buNone/>
            </a:pPr>
            <a:r>
              <a:rPr lang="en-US" sz="1400"/>
              <a:t>- display all						- display all</a:t>
            </a:r>
          </a:p>
          <a:p>
            <a:pPr marL="457200" lvl="1" indent="0">
              <a:buNone/>
            </a:pPr>
            <a:r>
              <a:rPr lang="en-US" sz="1400"/>
              <a:t>d DELETE CODE					z local no central</a:t>
            </a:r>
          </a:p>
          <a:p>
            <a:pPr marL="457200" lvl="1" indent="0">
              <a:buNone/>
            </a:pPr>
            <a:r>
              <a:rPr lang="en-US" sz="1400"/>
              <a:t>z local no central						s no local no central</a:t>
            </a:r>
          </a:p>
          <a:p>
            <a:pPr marL="457200" lvl="1" indent="0">
              <a:buNone/>
            </a:pPr>
            <a:r>
              <a:rPr lang="en-US" sz="1400"/>
              <a:t>s no local no central 					(do not display to users)</a:t>
            </a:r>
          </a:p>
          <a:p>
            <a:pPr marL="457200" lvl="1" indent="0">
              <a:buNone/>
            </a:pPr>
            <a:r>
              <a:rPr lang="en-US" sz="1400"/>
              <a:t>(do not display to users)					d do not use</a:t>
            </a:r>
          </a:p>
          <a:p>
            <a:pPr marL="457200" lvl="1" indent="0">
              <a:buNone/>
            </a:pPr>
            <a:r>
              <a:rPr lang="en-US" sz="1400"/>
              <a:t> 							 (phasing out)</a:t>
            </a:r>
          </a:p>
          <a:p>
            <a:pPr lvl="2"/>
            <a:endParaRPr lang="en-US"/>
          </a:p>
          <a:p>
            <a:pPr marL="0" indent="0">
              <a:buNone/>
            </a:pPr>
            <a:endParaRPr lang="en-US"/>
          </a:p>
        </p:txBody>
      </p:sp>
      <p:pic>
        <p:nvPicPr>
          <p:cNvPr id="4" name="Picture 3">
            <a:extLst>
              <a:ext uri="{FF2B5EF4-FFF2-40B4-BE49-F238E27FC236}">
                <a16:creationId xmlns:a16="http://schemas.microsoft.com/office/drawing/2014/main" id="{E204479A-E7FF-4CE2-8637-40523FB81166}"/>
              </a:ext>
            </a:extLst>
          </p:cNvPr>
          <p:cNvPicPr>
            <a:picLocks noChangeAspect="1"/>
          </p:cNvPicPr>
          <p:nvPr/>
        </p:nvPicPr>
        <p:blipFill>
          <a:blip r:embed="rId3"/>
          <a:stretch>
            <a:fillRect/>
          </a:stretch>
        </p:blipFill>
        <p:spPr>
          <a:xfrm>
            <a:off x="3576594" y="3538138"/>
            <a:ext cx="2226187" cy="2596311"/>
          </a:xfrm>
          <a:prstGeom prst="rect">
            <a:avLst/>
          </a:prstGeom>
        </p:spPr>
      </p:pic>
      <p:pic>
        <p:nvPicPr>
          <p:cNvPr id="5" name="Picture 4">
            <a:extLst>
              <a:ext uri="{FF2B5EF4-FFF2-40B4-BE49-F238E27FC236}">
                <a16:creationId xmlns:a16="http://schemas.microsoft.com/office/drawing/2014/main" id="{46AA7331-D9E6-4EF1-9CE1-7F89CC2B7164}"/>
              </a:ext>
            </a:extLst>
          </p:cNvPr>
          <p:cNvPicPr>
            <a:picLocks noChangeAspect="1"/>
          </p:cNvPicPr>
          <p:nvPr/>
        </p:nvPicPr>
        <p:blipFill>
          <a:blip r:embed="rId4"/>
          <a:stretch>
            <a:fillRect/>
          </a:stretch>
        </p:blipFill>
        <p:spPr>
          <a:xfrm>
            <a:off x="9118051" y="3608476"/>
            <a:ext cx="2073783" cy="2465679"/>
          </a:xfrm>
          <a:prstGeom prst="rect">
            <a:avLst/>
          </a:prstGeom>
        </p:spPr>
      </p:pic>
    </p:spTree>
    <p:extLst>
      <p:ext uri="{BB962C8B-B14F-4D97-AF65-F5344CB8AC3E}">
        <p14:creationId xmlns:p14="http://schemas.microsoft.com/office/powerpoint/2010/main" val="3730919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820-E562-4E4F-BDEB-351FBA14CB56}"/>
              </a:ext>
            </a:extLst>
          </p:cNvPr>
          <p:cNvSpPr>
            <a:spLocks noGrp="1"/>
          </p:cNvSpPr>
          <p:nvPr>
            <p:ph type="title"/>
          </p:nvPr>
        </p:nvSpPr>
        <p:spPr/>
        <p:txBody>
          <a:bodyPr/>
          <a:lstStyle/>
          <a:p>
            <a:r>
              <a:rPr lang="en-US">
                <a:latin typeface="Arial"/>
                <a:cs typeface="Arial"/>
              </a:rPr>
              <a:t>Training Resources for Create Lists</a:t>
            </a:r>
            <a:endParaRPr lang="en-US" b="0">
              <a:latin typeface="Arial"/>
              <a:cs typeface="Arial"/>
            </a:endParaRPr>
          </a:p>
        </p:txBody>
      </p:sp>
      <p:sp>
        <p:nvSpPr>
          <p:cNvPr id="3" name="Content Placeholder 2">
            <a:extLst>
              <a:ext uri="{FF2B5EF4-FFF2-40B4-BE49-F238E27FC236}">
                <a16:creationId xmlns:a16="http://schemas.microsoft.com/office/drawing/2014/main" id="{47B41AFE-7AF9-473B-92DC-F845D609743A}"/>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Innovative Sierra Training Website</a:t>
            </a:r>
            <a:endParaRPr lang="en-US"/>
          </a:p>
          <a:p>
            <a:pPr lvl="1"/>
            <a:r>
              <a:rPr lang="en-US" b="1">
                <a:hlinkClick r:id="rId2"/>
              </a:rPr>
              <a:t>The Sierra Training and Learning Center</a:t>
            </a:r>
            <a:r>
              <a:rPr lang="en-US"/>
              <a:t> </a:t>
            </a:r>
          </a:p>
          <a:p>
            <a:pPr lvl="2"/>
            <a:endParaRPr lang="en-US"/>
          </a:p>
          <a:p>
            <a:pPr lvl="2"/>
            <a:endParaRPr lang="en-US"/>
          </a:p>
          <a:p>
            <a:pPr lvl="2"/>
            <a:endParaRPr lang="en-US"/>
          </a:p>
          <a:p>
            <a:pPr lvl="2"/>
            <a:endParaRPr lang="en-US"/>
          </a:p>
          <a:p>
            <a:pPr lvl="2"/>
            <a:endParaRPr lang="en-US"/>
          </a:p>
          <a:p>
            <a:pPr lvl="2"/>
            <a:endParaRPr lang="en-US"/>
          </a:p>
          <a:p>
            <a:pPr lvl="2"/>
            <a:endParaRPr lang="en-US"/>
          </a:p>
          <a:p>
            <a:pPr lvl="2"/>
            <a:endParaRPr lang="en-US"/>
          </a:p>
          <a:p>
            <a:pPr lvl="1"/>
            <a:r>
              <a:rPr lang="en-US">
                <a:hlinkClick r:id="rId3"/>
              </a:rPr>
              <a:t>Create Lists are covered in the Reporting Tools section</a:t>
            </a:r>
            <a:endParaRPr lang="en-US"/>
          </a:p>
          <a:p>
            <a:pPr lvl="2"/>
            <a:r>
              <a:rPr lang="en-US">
                <a:hlinkClick r:id="rId4"/>
              </a:rPr>
              <a:t>Create Lists Anatomy – Searching</a:t>
            </a:r>
            <a:endParaRPr lang="en-US"/>
          </a:p>
          <a:p>
            <a:pPr lvl="2"/>
            <a:r>
              <a:rPr lang="en-US">
                <a:latin typeface="Arial"/>
                <a:cs typeface="Arial"/>
                <a:hlinkClick r:id="rId5"/>
              </a:rPr>
              <a:t>Database Cleanup:  Using Create Lists to Find Problem Records</a:t>
            </a:r>
            <a:r>
              <a:rPr lang="en-US">
                <a:latin typeface="Arial"/>
                <a:cs typeface="Arial"/>
              </a:rPr>
              <a:t> - Mike McClellan  58:12 minutes</a:t>
            </a:r>
          </a:p>
          <a:p>
            <a:pPr lvl="3"/>
            <a:endParaRPr lang="en-US"/>
          </a:p>
          <a:p>
            <a:pPr lvl="1"/>
            <a:r>
              <a:rPr lang="en-US">
                <a:hlinkClick r:id="rId6"/>
              </a:rPr>
              <a:t>Innovative Webinar Recordings</a:t>
            </a:r>
            <a:endParaRPr lang="en-US"/>
          </a:p>
          <a:p>
            <a:pPr lvl="2"/>
            <a:r>
              <a:rPr lang="en-US">
                <a:latin typeface="Arial"/>
                <a:cs typeface="Arial"/>
                <a:hlinkClick r:id="rId7"/>
              </a:rPr>
              <a:t>Sierra Global Update:  Strategies for Record Maintenance</a:t>
            </a:r>
            <a:r>
              <a:rPr lang="en-US">
                <a:latin typeface="Arial"/>
                <a:cs typeface="Arial"/>
              </a:rPr>
              <a:t> - </a:t>
            </a:r>
            <a:r>
              <a:rPr lang="en-US" err="1">
                <a:latin typeface="Arial"/>
                <a:cs typeface="Arial"/>
              </a:rPr>
              <a:t>Nazee</a:t>
            </a:r>
            <a:r>
              <a:rPr lang="en-US">
                <a:latin typeface="Arial"/>
                <a:cs typeface="Arial"/>
              </a:rPr>
              <a:t> Depp</a:t>
            </a:r>
          </a:p>
          <a:p>
            <a:pPr lvl="2"/>
            <a:r>
              <a:rPr lang="en-US">
                <a:latin typeface="Arial"/>
                <a:cs typeface="Arial"/>
                <a:hlinkClick r:id="rId8"/>
              </a:rPr>
              <a:t>Checking your Sierra system using Create Lists</a:t>
            </a:r>
            <a:r>
              <a:rPr lang="en-US">
                <a:latin typeface="Arial"/>
                <a:cs typeface="Arial"/>
              </a:rPr>
              <a:t> - Mike McClellan  58:13</a:t>
            </a:r>
          </a:p>
          <a:p>
            <a:pPr lvl="2"/>
            <a:r>
              <a:rPr lang="en-US">
                <a:latin typeface="Arial"/>
                <a:cs typeface="Arial"/>
                <a:hlinkClick r:id="rId9"/>
              </a:rPr>
              <a:t>Webinar:  Sierra Database Cleanup</a:t>
            </a:r>
            <a:r>
              <a:rPr lang="en-US">
                <a:latin typeface="Arial"/>
                <a:cs typeface="Arial"/>
              </a:rPr>
              <a:t> - Mike McClellan 60:10</a:t>
            </a:r>
          </a:p>
          <a:p>
            <a:pPr lvl="2"/>
            <a:r>
              <a:rPr lang="en-US">
                <a:latin typeface="Arial"/>
                <a:cs typeface="Arial"/>
                <a:hlinkClick r:id="rId10"/>
              </a:rPr>
              <a:t>Webinar: Sierra SQL for Record Data Review</a:t>
            </a:r>
            <a:r>
              <a:rPr lang="en-US">
                <a:latin typeface="Arial"/>
                <a:cs typeface="Arial"/>
              </a:rPr>
              <a:t> - Jason Borland  51:24</a:t>
            </a:r>
          </a:p>
          <a:p>
            <a:pPr lvl="3"/>
            <a:endParaRPr lang="en-US"/>
          </a:p>
          <a:p>
            <a:pPr lvl="1"/>
            <a:endParaRPr lang="en-US"/>
          </a:p>
          <a:p>
            <a:pPr lvl="1"/>
            <a:endParaRPr lang="en-US"/>
          </a:p>
          <a:p>
            <a:pPr lvl="1"/>
            <a:endParaRPr lang="en-US"/>
          </a:p>
          <a:p>
            <a:pPr lvl="1"/>
            <a:endParaRPr lang="en-US"/>
          </a:p>
          <a:p>
            <a:endParaRPr lang="en-US"/>
          </a:p>
        </p:txBody>
      </p:sp>
      <p:sp>
        <p:nvSpPr>
          <p:cNvPr id="4" name="AutoShape 2" descr="data:image/png;base64,iVBORw0KGgoAAAANSUhEUgAABkAAAAHlCAIAAAAiGKcjAAAAAXNSR0IArs4c6QAAAARnQU1BAACxjwv8YQUAAAAJcEhZcwAADsQAAA7EAZUrDhsAAP+lSURBVHhe7J0FYBzH1fj3mFFHku7EjJZtmZkZwk2atmn7lfvv9xVSStMmTZM00KQNNWmgAQcMMTMILMuymBnudKRj5oX/7N1Jlm3ZluykTdr95aws787MmzfvvZ2ZJWEYBhF82YjAcDAUJsqOgICAgICAgICAgICAgABAo1KZDDqJRIqvE9wSCIqgKAbD4A8KViMRhE6jk8kQg079t+ctEcD68hEKR0LhcHyFgICAgICAgICAgICAgICAiGHdBhiGoShitZiGtWoeXxAMWFwOA4IyQgiTyckRCNh56VIWkwZylkIm/7symAhgfckIR+BQmOh7RUBAQEBAQEBAQEBAQEBwNXQajcmgx1duFeBxk0hXR0smttxmgAxBkPA0uqSAe1GpVDp9xmkJhUL+QEAkFMbXpwOG2WzW06ePBV0mCo+RkiwI+zp8Lgd4zISkHK58qVSSr5AIfWG0orpr3dJsAY/9b4lhEQGsLxMIggZCIRTFO/IREBAQEBAQEBAQEBAQEPwHg0Uhk8nx9WlAgiAmg0GjUePrXzxGR0ddLheCIGD5xgEZOp2emZnJZDLj69PD5/N7vB6FXB5fvxngGWw2c+WxPd2DQ+Ggd+GCVJEo4AmaOQzJ6EhfamohT6Icc2UabQKbzdXea12zKG3HhlkcNuNf39ON8oc//CG+OD28Xt97H3zc2tael5tDo9HiWz8HRtSa7p4+kVDIuO3o6bW43e5zldWf7P30kz2fHj56or2ji0Qmp6iUYFckEqk6X5OiUs2oklwPIApHjp1obmkrKsy//dINR8JwVMoJCAgICAgICAgICAgICP6z0ekNOp0uISFhRu45gqIM+i0GK4ALHw6HA4FAJBIBC4BQKAT+gtWJBXAYhUKJHX8LaDQacKnY1QAwDINrgr8TxFZjf8ViMYPBiJ85PcCJ4LJcLje+fkNAekOh4Kkzhwb7WsgUuj+Epit5JCxotdloNI5e51UkptDI/o5B174TGp3BlJWhxCCMRSclykQknPh1bo3Wto6/vvya3e7ISE+bTnxpZgGsYDB47MSpmtq6eeVzMjPSb6fMbg6GGYxjHo9HIODfQq+56wEE8fTZyjfe/Ofg0DCEkRIVchKZ5HS6GpqajGOmRLl8974Dff2DixYuoFBuN4AFsuvTA4dPnj7bPzAEKl5hQT79VmsRAO9nGIFvHKC9FnAWOGWGwTjUOlJx+PCgJDOT+9kHD29ExO/1h1EanTpeCyI+jx8m0WiUq6sF7LdbPDCTSf+3jb69dUx7f/CDI8x589P45C/Es7vPPLrznku531mSFN8wDZCgz+vHVW4IhvDiIZHQkN/jD+JbQmGYRKdfXWQY0PcIRKZMpBlDQ0G/PxC9CEJm0C4rk4jf4wtErwNRqNSrMgkGO0PYJBkZB4mE/IEIGT/h88lWNOIHjwXRrknaVNj6Dx46PcxJzRAyplfKSNAfCMJkOm06VRUNBcDBEI06vO+Nw07FLBU/vuNm9H/y+lEXLzNFMq2KDUrZF0IpZDTg9weDeImMly+Fdrkgr0/IO1R3eM+5Zi0sSZPxppWyOJrDb+275EkpTWPHN0xB/543T4SSShKn1S5PCwyBA8EwGah+LOz1I9RrhewmTJQLBQkHKj/dradIEiW8CcnG4LDfH4KoVFBh4ptuzmWBH+uo3Xu6U5SVKpxUWeIg/q6LR86O0FMTxQwqUJsBFNSE6QjqNICD/spDhzyMJLloZq/+bp+eQ2/u74hkFyhnZrLNiLCj/typlqAoVcKdbnl7+g7uPTeakJXBn6mETIV34PC+w21oboGchqERnw+oUbyWRTAggKDOAM3qB5qBRptc43CpwHURlYSEgeaIkGk31Hv2S+++U+XPLFGx4htiBMeGjx04a09MTuIwSaC2ByIk6rWN7WX8o90HTzbRVckiBj75xW2CIRGgWECNi2mVCDKFuv9cQIIeL2h4IgiJTB3XYygc8QcjwKaNZSOuCoC6jz5b+MrmaaLti2BRNQgOB05O0B/EyFdoxRm1FwQEBAQE1wd4shcv1tU3NM0qLb2F3jPUW4pX+HHTN2iz2QJRgCtNpVJRFHW73T7QVEf3wjBwRZm33OXFYrGAC4bDYZFIlJqa6nA4Ym5+LBoEdoErgy1gFSxIJJKZ9sCaaQCroaHu7NmzIQwiMXjAv0uWU+CIC7R3KDAYvDSFIi0cdkVQBVuQw2bSxAIGl8XEyGyFhMdiUmdg2E7F62++o9Xp7Q5H2axSHu/mDzyDHHc6XXv3H6ysrtm2eeOyJYs+1+5XAFCWxYUF4Uikb2DQ7fHESvQ2cbncu/fuP19zYfnyJT//v//3x8ce+cXPfvLH3z/y61/+bNOG9V3dvU8/9wKoHrG+fLcJkPWDh49Vna/JzMgom1XS1t656+PdVpstvnvmIECQZzJ4EBw8PKKuqKw6feZcX1//Z5IoQMjQ0dRtwmPOUdyDjY2DzvjK7eJtPrp73wVtML4Krt7x6QcHm4yXN0ygP/3UN/6w2xD6UvZH+8KN2p1h5XJpBy4dP3amsake/Lp0oQgulobGs5XRLdXH9u+t6hp1x46NYxvqrK6o6Bl1xdchzG8bOH++5nwdOKVi9/6aQYMntsOlG6w6ery6sam2uvrE+cYhB643L+PpPfTRwZpRf3x1Evahjv0Hzo0CZz++4TMmbO4+fOBY49iE7N8Q8BAzew5b3YlDu2uM6HTOCtsaKk6d7jTB0zr6lgn1n9l3qHrAqu8/unf/0dpLl2IlfqHm9IWG5h6d72Z3tzYdrTRJt93/1Z1zk1i33IMb9miHR3ReePpJ9RhGutX2W8gav0ldWdvp8MHB4eo9J7pC8c3Tx91Wc3JvpSaCRG9+9ROg1oGWg0fqtMHITJ5Nd+aTTw402ONrNzxzfOfI0V376genqCNR3CM9fUZvfOXLwExy61/GdR4KDvo1ap03AMfXp0n8aqhD13nhYqyWHd9zvEltCUOQo/HcsT3VOiQmVHG0pz78+FAj3vKaui7t3l9lBJbmDblpJoaMtfsOV6pvtTGHfYYhzZhv2g1y2KNvr2+oqa2ri2qVukv1Z883js28yl1BxKkeHAaKKb46Ne6RplNHKprqa6pP1XYaYpURhfU9LZUNfb6oRYGhyFhv24ULF/Fnqzn+4cFatckXPRcKmtT1sbav5tyRyoYecxhvPCO+7vPHTnTo/ZOT7xs+fXDP0d7rtEewRzcyovPMQK0REBAQ/NficDgGBoeAV9vd3RPfNG0i8BXN5/QJh8N2u93j8bhcLrBgNpu9Xi94EqvVCra43W6wDJz9Gfnm1wJO5/P5aWlpEokkOzubQsH7BIhEolhfM7AXrH4mMZCbEgx6KyoOe7wBlMx1+hEYD5+hKIZEYNRmdpNpFDqNFY5gNDozTZWcnCgLBUMojAWDaEunNhK5XX+8fO7s5KTEooJ8DucGr64vM90Altlsef/Dj6uqL2xct3bF8qUs1pUv8j4fxGJRdlZGMBjs7esHghLfeqsAIWjr6Gjr6Ny0Yd32LZtSVMpYRJZCIctl0o3r14iEAo/HC8MzND2nAoaRA3j06kJxUeGDD9z39QfvX7VyWXNL275PDzkct2IhAtlFkJnVELVGc+LkKX8gSKZQzlVUg5of33F7+PrOHKwYmrAzLXUH99cb4yu3iaWv18HJn581IbnG9kGnMKcsdQpRlsz+yi8eXJ5wbU8Egs8Zn7qjoqIlULBg3aoVa8BvXiaLjpcCN6N8bXTL2jXz+bramg5T/Pjh1jNnzp2sqGnXxX0AAJDm/tZOUkL+avyUlWuTLZUX20xAqgK6xgsNzswl4FJrVy1IChtrm0dg+LLkm3vVdm7mgmxOfH0SvMT0xYtnyaLfxfgciOhHLSF+blni5zSWnp8/d+HyooTpvMHw21yWILs0U/xZdbGZGu9QhxFSFuby8BVO1sKF0cJasWb10vIM2lDjxVMNuuhx18VocjFYPP5t9uIMWTsbmzptoek335a+5opm/czjHpgvFKQLBTQGzTg8RhIpZt7IsTOK5i4tkU/djQTxGyw2VkZWEn1GIiqZvWLFolghTBfF/FVL85Ku12nJ3FR1vu/W36QQ3Iiwz93a3Glz31okhsQRKhcsj9ayVasyg611PZb4nusjSs1btrhEfNtNIU1csHRBqeJW+zNG7H31LQOO6X4e2VhfcVEXSZizaGms1VizavmSshzRbb4VDZpa6xq7nTeMCpm6znaS5q4Gemy+zK/p0AZQDAoFNN2j3qz8XF400A6apyBKLVi4NKruVs5mampbBqMvWGytNTWDwvl427d6ZR7FUHepy3m9OD4zcfaiZfNV16nsIdtM1RoBAQHBfy0azajT5RKLRafPnpupnw48aPT2+nCQosRXxlcBseXYxluGwWCoVCoWiwWeUyQSJScnk6OAK8fiVv+a6BXAYhl1OkYDXrtJN+o0acN+GxmLoFiEQqMGwyiHzw4EXD6fJ+CPREIIjCAoiRKKwH633aAx2qwTHRRuEdCqfvuhr+/YtoXPm5bFO60AlsVi/eDDT1pb23du3wJ8GDb7XxG9AoDCSxCLszIzgsFQZ1eP2xPvo3FrhMPhxqaWvJyc0pJiKvUKLzQUCv/zvV1G41h8/fYAVevd93dVVp3Py82+c8c2hVwm4PO3btqwZNGC5ta2Dz76xOe73rvxGzGjEC8Q96GhEaVSuWrl8pXLlxUW5ff09N1mkPhzxt/ZpkaUc0r547rA03dpCM5cUDylRc1RzV5VnsUhOuf/qwkMDww4EmYtylFeVS7CxLjDz5BkZQnJAU+8j4dldKjXzlm1aVuuILYBB0HVI2aKQpnMxCsiL2VBLsup15sCXo16NCKeXSAHzjeFLc5WJsCageEJufVrWkcCqrmFgqkaDKYgISM9mfs5xTQ95mGDP7VMxcEH9XweMOUpaZmJ7JsLNBoeM6oheUoCl/W5Sr+mqcMiLCpPvib+ROcmp5YuSqPp2jrV8U3/EaARr8NCYdHpNI/BERYoZPHtM4AuSVRlJvOm7EsecHl0DnKhSsSc2bAzrjIrK0M2oyF0/NScDJng8+0iTfA5QGIKpIJYUTNoEArB0fk1bgxLLM/KSOLc9owHFLYiIy2J9y+ZNGC4sqI/KJ83PzuBy4xVBjKFmiCTsj//F1JOjTkgSMsArReDzWFCPi/uGvRfaIAkmekJ4w9DpanyChL5LDxPGdLCNB4w6J1BCDKCtoxdMD/a9jH4BZkKzDLQ4biOWUXjq9IzU0XEOzYCAgKC2yIUDvf2DyiVyYsWLbDZ7F3d3fEd0wVDbi8GBNqJqwAOdWwhfsStAq6AIIjNZotEIiQSKRAI2O322JhEAIcTf1t/+2Gy6TBm6BfyWUlytphPSlXysjJEZDLJ5/b4nGY0YkNDZqOmzefxQCQqX8AOhQNYJCzgMOikCBXz93XNtFCuhk6jpaenikTCaSb25nNguT2eT/Z82trWMWtWyexZpV6vF2TutYCMZjJvfRZ6UHIejzcYDF31C4XC4MrgqnaH02a1icXiW54Pyx8I7N67f8nihbk52ZOfE0jP8ZNnRrU6gYCfIBaDn1KZVFpaDO4bP2ImgIS8/e4HlxoaJZKE/3no61KpJHYv8NgpKpVxzNTW3jE0PDxv7twZzSAGqkh4GrbsBKA+dHV1y2TStNQUKpUaCoY0Gk1+Xu70bor5neqRUSwh3P76Pz8+cuLcpRZdammpMNC9629vftpm8dkGLlTWOeyDBw8frRnyBYydlZVNQa40laN977l9oaySkQ8fe3VfxZmzFTbBnIIkJp4B1q5333nno/0nwcb6Fk/B4jRN7blD5zWKvBRezPL2ai41G4Rz5+YK428snb2tl8zc5UuyeWQSZKn/xc/+7/Gn/vb22+8cPUNbflep49ij335Tt2hZIR8PKDjPPPn7n/zq8Vfffmf3PnjZA3PwUIm77g93vupbnlvxs83P1YWL08N//+br7hWFdb/Y+ESFI3/WXLnxw7V3/+8bb7wFrtkFJc8pyGJP1bcmYh3426Pf/8Vj+K3/+W539h3rUpgQ5Gl68oHXnEuWGv624sFfvwN26VNWLkwXUUhw36l3d53WiZ3HH/zur197/a1Pq9uTZ61IE02+tK/76GlnwZrc/ifXf+MxcO55l2xRcSaHHs2HkO7jx3/9s0eefv3td/YMJJA6dlXrE4oKFMAZNRz62cZvPgGOf/ticNHSIvHwG3f+b3XpxkWSmKNqP/XLr/yGsuzu9Csj14Zzz/3gJ7/8y8vvvP/RbuHyr+aNf0rVfPTh9Q89Dq52wSdMsjbXclZ/Z4mkbe9rrxwzFpRkc/GHQfVNn/76nZqsvAIJZ3T/W0dHYGm20NnUpueVzc0T0a9f1d29zV0hRVmRCu86x1dmz8pL5rLo+sEB4CIpRHiYC+mvrbWwcouyRLHaTCFrOvtpCbKAaWQokriiMDE6lwiJFbF0DRvR5ILM6DxCXnV/ow4qn58tolEgn6X27JHDFfUNTS1NLWOS2dlwf+vhs+3c1GQBPnVReLjz/IED5y42tTQ0GURzcsT4+YNHD1TpRKLhw7vPdBg5jEhT5YVRvkB9dO+pNg1DmCr3tLx/4MyFS83gmj3miCwxecKdc47pOwyRufkZPCYVjQRbT+7eX9EADmto6g+mFqbG4066k7sOna5rbGjqMHv97mCYpczJEjJ8o1XHGg0mdffZs9V1jS3ddkE+z3Pm6MFTF5rA6aG0whT8dEvN4ePnDYKiNH7QaTlz5iKDYjt37FxlXVNTxwDET0uK5xSEhoMD7T3slOw0GcgUe3eTlp4gHaw5eLIGv1rg8sNAg2c+2X22vh5PCzyeFltXk46flp8ioY9U7d/TARVwuj/4OJpL3fbEPBWfOqEfdBcre2mla2cpKBGXeUBtE+VnJTEnCp3C47h7uwb8ojnZeM6aKj89duL8pfqm1mELkpSVxHJ17N19sssW8jrHOrp1bLk8gTd29K2DZxvxvG0YDmanypl0iqf96L42l1SZzI3Wj6Ches/pQU5ihojp6m8ZDopzU1m6QwcqR51e23BPc0uriZSRkzgx/t/W3Wxg8TjtVUfO1OJpj6QXqWBj1ekjF4bsEY+hpbV9yAQnJUXOH6lS8/iao3uPX2xp6LPK5Aq0+/R7x2rA0w45IXlyIocK9R9//5PKln6txaQZaW/p1nvCrtGu9gEjR6yS8I0nPgDFCm7R0mcjKRQKDp6Tg3vfOFCJC8AIhTJy6GgLnF6oZLmaKs5UDtJyU4UkDNb09lAU6cr4HFio09YzYOPl5qRy6SQMHdj7j4NV+Okto9TMXBk+UZpD3XPs8OHKS/hGPZ3WWdFKkygTuIbj7x1s9quKVCyvWTs4FkovyJhiDiwsYtENmVB5jlLMoA7uf+ekg5OuSgAPOnrs3YOn6/GH73cxkKFLR8912EKwebijacAO0iLgeKs/+eRoLV4unSZapjKBcc1cZSgc0QwMsnlY8/nKMzUNjS0dLlp6Bh5kju7tO/7ap+fB6Q1NPU5JerqAHvSOHjlcSxMqxDz8GF/HkQ/rjKLENCFedI6KT/aNkNLTpw7JjRweF5JOEzUzWeIZbh1FZEXXzoFl7vr08Hm9KCMdn4UqMtJ28dC5PnGmkk+jkkKelsqzg2R+opALKsjpXR+drMOztGGUVJolo1BIUMh6qaKiG6VpK44er211UxIZgTEfT5kpBWKImpsOvXuqjyGTS3ihCxM5M0bJUEqYEzkTtvX1mWjpeYHK9/dVgYsPIslJCi4L7T325vEmu9sx0Nfd2KznzMr2VO5vNtoH2+pOV4La0eIQlbLtLYcPHD/f0NLQ68kojlbWsL2/TwvLigrltAnDxF5/6uwIVrB6iYod1PaP2CjJpRlCYArFd4PmsWkYlhUUp7DG2i8cqBxIyI5VXl9nXcXhY9V1uFY0oGhfLdCniTJWWN/aaeelpw4c//BkLXhgLaskU0Yhw17H0LCRk5WZzGFG8No3wFFkRDU0NFa9572Tl0DauywRW3PlqWHG3FxJxGUZ0LkUWVDtrqNnG5obeowCsTyBH6zZu+dkm8njsvZ3tHXbeXkpwht2DlVXn+zhL9xeKr/2IFPV/mOtaFak7v19dWo6X4G3F/aGXbtO1jS2NHSMMuWgXPC4ktfZtgfU4WgNatCzynPFY8Oth45dNHj8tsHOlrZuPzM9Tcpwtp398FjVxYaW5p5RpihVJqAxfJp6NZxbmsqCYNDa2FlpebSWylbK3A1loP2OPwWJRMYFJQ5q62+10DKyM9w9zd0ubvmcDF60nCgk12DfiE9UWiiGx9SDDnZylkIYa8ZxvIPHDhzvhHLzZFSSz3zhzOEjsdaqzURXYtX7KzTjas0IpecmBepPnzp6tvZSU0tz1wBFXvgZTu1HQEBA8OXCYrGeOn2mvqHxwsW6ysrqc2cr1ZrRpUsWzSufe7GuvqW5tR5o09a2zs7u/oEBvd6gUimv6phyFRQy5RamwQpGCYfDWHQuaQaDweVyYRgGG4E3HXOowUYejzc953oKLBZLKBQC15RIJCAJgUBgdHQUbI/NdeX1eoE7T4oCHuDzngOro+2sxWwGN6JQMRaLIhAKnU6Xx2kJ+LwYRGHSWCQKBaOVchMWuT0BJODPVinoWDDgs8NBB4UcyS0siF/oljAaxz49cAjkhkIum04E5iYBLFBm7e2dh48eR1HUbLbUXWq4cPHSlL9zldUrli2Z6fT4McDFQbs+qtUax8am+plcbjd4ElDAETgik0pBQcbPnAl2u6O6pnZ++dzk5CsmqwZXy83JWrJoAagbsd+s0hLKrc7HtnvvfpAb4FGXLQU1bc7kRwViB4S+b2DQYBwb1eoWzi+P75gGGC6F0+0zCfJz774Dbe3tao22tbW9rq6+o7NLpze43K601JRpRADxAFbVobP94oXff+jezetXcXoOXDKyskrL5ixeMpvW2Yqs/s2v7p9VWLZ0ybJM8/mupK8++b/bc1USakBfd35APVKj3PboQ3esXCBzn9z/8ShvcZHYc+bIUTR/23cevGPD2pVK2yAjNzOg0xo8lKz81GgAC9N1dHQGFFvKkmmxeBY6VlvbTSlcPVdOJwWMr7+0i7n6xy/+8eHvfvuhomAXu6QY7j72ab9oy9pZfFLwwgfP7XeXPvnXp3/y/W/lmn7zwkf0eesLuWHN8feaekY71/3p/Z9smiuh6E9+0NTR17jsiV0/27ZQzg2ef6d3x9+e/uX/fPuBdQUX/rlbrywtTeZfY1CjRoOWo9jym8d/+u1vPjTP9+enXsGW3TWLF9Ke3tXY1vOC8FsVL/z8oXvmMN99+redyTuWp9EtvQ2Vnx5pTv/GK4//7LvffCATrv3roaHi0hIp8JLj4AGslvaG5rxffvjUj765Y3bLgZf26FPXzk6mRVwH3nisNmHrX57704++89Bizz9+9WpXzvzl5cWJrqM/3/lCxq6qV//vm/eWYGRZViLXXvf2ycD6O5dJY+Xp7z304YWsHQ9kXZ7PG9Fc2vPEHvP//PHFR/7v+3cX2X//9DuqBZtSuEjLi9u+88G8dype/ek371P27PrL/m5XztbvL5UZ2i62WHgL5+fzGHihuLQdp7rdC8tnS7negXY9VZ6eyXS1DDgVhVjjJ6fOt7RcahkmCcUSIYeC93RFQkDRRyIDlafaQulbNubGOmQBV4BKIaMIrBm4HMBCTb3dLkFRSUpsdCgJYjuG25EEFc07ZqenT7hqJMg11G+ipRVk8SngcdpbO/3J5XOUfCoWGak/3css2rFl7ZLyMr5VQ8vKoFl0fVq3KjdDxKA6+k+f6qCs2rR5zZK5IlvdufNGWXGmIGLt7tYbhkaTNj6wfV6OlOnq7dXpBkdlG+7fOT9fLoQ7WozJa1ZvWFA+uyDT23upDxHiHg/ICSQ40tvsEWfnpEiBfxKODI/aEzfuWLNwTpnY3lp7USudnSPwDB07VGtXLP/6zmXzijK82u4+XVCcU5AlZIQdA3V1I7ScedvWL18kstY0NHUa4eJFazauXCC2tdTWaSWzckRk33DXoJWmmpUhQALegbbaej1rxc5NqxfMzSINV/a5pIkqQbR/QMDb2ThIzi8pEuO61t5RNzDqCZUt27xh+Vz8YWo1CWW5YsjTePJojVW288HtK0qyMW193RgjLUnMpNonAlj2oY7eMb3Okbjt/k2L5yhD6u6qelNyUUa0DmC25kt1DumGlekcEmmqABZEYofVTcM+Tnphguv8yapR9tyv7lw5b1aBq71yMMhOTs0rLS1l61vckvKv3LVCyWO5mup02Xfcv3Z2eaHCr2m7oOcVp4siY92dLnZmuooXrRywa6hdDasys8SsWAArb35hSkG2yGFwSZbvvHfVvNykyS23rf1CnzZIXbR645qlc0XWposNRll5WWlekcQ7OkIt+f7964tyktkRe1/vQF+bPnnL/XfOy4BM7RcaOjug/G/fs7YsP9PUXGNmJyQl8OXZJbMLcyG3K2/Rhk2ltAGD+I6Hti8pzpHyrOc+rTbIVnzzjmXlhekMCsrmi5n22nd3NQnL77h/84LypFDVxQGHF0osKk1hB3WDQ2OwtDhTfFUAC0MiA7UN1JS8HKWAgg7se72SMe/uB/DToTFIlpZACzoHT5zpyFy2ftOqRfPmCPoOnTeSOOnp6RKep6dhICDOLUllTzuAZe24pGGnFKRKrKc/qTQlr/n2nUvL8/BO6aqieYvm8XUt2rQN37x7SYaA4zu/51A7c9EPvrK6vFAOR+jyBP61nxHAA1jtFxt05Lnr161bMr+UbahoHeEmZkvYSNexXfu6SQvu/srWRWW5bE9D1bk+Sn6RjOEc7rLwZckJfCoJ1bZc6jCjSYmJciETNTVVtYeyF80aD39NgMHWtt27622yhd+9bw0QEgSmSRP47usFsDgkc9+A2ikuzRSSoaB2uH9keCyUlJ8lpId8rrZeY2Z6tsjX9N6uC+G0VQ/duaJ8TpK/u+FYgymlOJOHeTVD6uGeUdHKO+9aNjtDguk1GjyAJaIHu4582IEtXbmuRIXV7j3cypj/w/vBwySiME0i5l8O7eEBrOHBjg76wm/ct6YoAbJeuqhOyE4VJ+UVpiXa7cFl6zatWVYsI5OsfQ0XhsIFi1dtXLlIZGmva+g0Ydxl67etXiixNjbU6dlluRLyVQEsFB6sPnK0N1h4xz1LpKCgA9r+ESsmyU5mI/iXiGLY+9s1SDSA5TaM9BlDGQUZAjKmaT1Tp0/YtGXDikVzZnNHDtfoaeKkzBQFGw9gjRoMpqJ1X9m0NJts7Kq+ZE0ryWD6LgewEFD7RsLKzOwEJtx19IOTeumWb965ek4eVd/RqrEG2SkL8qV4AGugq6UtMufrd2ycUygMD9X0BFWqlLzSWYUKt84rW3/n9qV5CTQKKWKq/XD3uUstbU2Xf51qH0WhkLHUjacHQhnzZqXEWogr8A62Dxg1/dCcr963Ml8hZkaGzr91vE+67Ov3ry2RU+0Xaga4aSlAkZnb2kWL7ty0tKw8kzRUf7ErlL6gJKMokzOmcSWuv+feZWVpUpqutfpYs3vOfTs3z5+touuqm8YSEhMFHK+6o8vMzksOqVt1SHERq/lEPWfxHQVsvPGKINFPLMQfBgeNBNsu1AUlBWU5Uq+mdwBOXp4nj8+Xz4xoOtRhUHASZIoAVsjS3aMOS8FedPjS6X526Q7QHIHWyqLhlZQvzBE7Dc6E5TvuWTUvP5Hc11Lb7lTduX3tkvmzC9g2BzPtlsdyEhAQEHzZodGoQ8MjDQ1NZpNZKpFkZGYAx7y4qJDP50skCQIhn8Fg6vV6rVbndrtXrVwpk0riZ14HCoV8mwEsi8Wi1WrBTYEphSDI6OioyWQKBAJyufx2AlhmsxmGYSqVKpVK8e4moZDVagVbgCMP7guuD64M7v6vCWC1NZ9xOBzgVgIBh86kMhgCClPscAYRlEWhCVGYHSGTgigwHFw8sh94ZW7nWCjoQkJ+FonicbrK5s+Bbik+E+O1N95qaGzW6vSlxUXTeeCrTdWrAFmWnpYKhAbkoEwmXb929eaN66f87di2ZabZOgG4S4pKCW6UlpZy7S81RSUQ8MExLBYzOTFxckhoRpApFCAQQCzi61cCLjuZ+NYZAq7PYrEy0tOil5jqItErZ2ak83gccHBs27TA8GBifPlmgCNrL9a5XG5QDUbUavAzGse8Xm9NzUWPd7qT97JT5uxYWshn4pPJZa5YAJuNdic+k1w8XfgSDr4G/lzOMZ906Q8Wp+K7eCU7vj5X3HLsjAVFwigVgRHwZGB7xrYtEoiRt3DNN+5dkRjzxCIOrdUlzUqljHcACerGTGFRcSb+UQMEhkN0UjgMx04v/Or9ithBUUJufXOXZe22VYkCYP2TSr79dIrnXPNAbLqlVu6Gn88X4A8TXW1nb3x4Cd45Eaxyl/78wSKSrfH0meoeA59k02pdCAJ5RxtPjdNtDWMQWZlVtmQBr/3S+dOnT+sUa8XhHlN8NjadfOfHX83Cr8abdf+fHsg59frBsWgRudNWf3dNDpdBIVGZc1d/rSygbxgeA9eajLXk639cL8NPTpj1q//Z5th/rMET8dm6Bk2C+zevlrHwPSkbH/3hqnh/KrdFg5WywzaYROKU71iYyLt5XcNCvubG5uyVW0uUQlCK7OJvP5ATaGjo82pP/v38osc++W4GfhP2nId+9tVM6Y3eXOBkbPvGAxvmJvm8IThsaTnjm/v1B7/zzfu3zpN0VF1oNwVA4sIBW9OFmoqqGjUlc2mZ3Geb7mwocYCQwNGJiCdEKU444MPzLmJ3WVzU7FQmEBlQFQJBhI5hoEqDNOSuX5MaOzaOp71pLLUgP0mC9wnNXr9MCo8N9cTmnvNT01ctSACbo2tQgJq2YlFCzB9hFS9fWEDzjw4NDxvGUB4rYA/A0dlUImH/mBlRSgWxmcgZzJxF81I8htGBoWFUmkBHXRYbrBvWOziF2xfgfcdITH5hYXHy5TFcJJYsfVZaIgeIc9bCQj5ZKJUrU3C5zJqbyULMOkP8uMtQxfNXzknmMsExzIw5woDV43bFJMjZOUSVyCXjYUoShZ5ZND8X7+cIrl3AR80jw5GQQT3spM5ZNU8GnobBS8vIp+p6DEG8mK4AkS/dNhfXrSTZ0jVFMlhd2x2duwe29+nd/Iw8yXg2XR/UajKbQpIl5cl0GplCp2fPy7MPjbldeF9osHv8HySas3FzDnDzhgf0AQaNEXKZpzn7S/wRJi40CTKdXVA6O00aLeXFhdyIWacFEhQ/ASe6BEwXSdnKxRIyiclLTE6lYZzFyzOANUNn0ZNTOWZjMOwwDw4N9w+pLf6Q02EZ6DO6SIh9cERnAQ1zKAyTOeywB1yNJcrLzpSy/W0XB/1JyzfPjqqSpLKtJYlXfCBuKpCAZsRDl0pkuEz4vUGMwWSFQ/jps1dls4HHbO9opqXlZ6dKgIwAjbtua/4U07zNlGAwhFDjD8+VF2WnillxXY3fBP9/MBDC+DyaHRQXK7m8NIXDuo4RRuGWzC9LT+AB6aZmLVCRPE6bNWRobjZzy+/cEcsJQcHidfkJ5qZKPYkuU/GtOm8ohEGh0e4xKFnGtHpBqiFjtzYoTM289qOZsLOxfsCrWPStTTn4tVhJc0tSudd7GBxpfgo/ZOg1YBjs8dk9JLmYYjfgH3sJ+ocCzAQ2j9x+aSicsforK6PNMUmxYn1ZEjpS0x6biCBEVc5bKKGDHdFVUMmdo/VH3+ugzV+6rgSfdTEQCKECPj2aM4lzSlJ5Vw9vo8pmb12fCS5Az0xPFFMdXUbQwI1nb/z/YImamJWTlpgAijVnCaj6SCLe0RHsTSnP5iFm9bVVP6jvbjJCZZu3LcWjV3FClu6q87h2Hf/12CbNDBgDhl09/YHikjx5tCmkZK9dlzPZBKSmzllfhL/+482dlcwI6LrjsxReTdjQ2Ghglu5ckwKOBe3GivIM/qTmhiIo3bwij0olUZgKRRbPrx8LB3EtjNc7/BdLN02+6MFvfv07V/y+eueSQvFNX5+BHBCVRTMWV0T1XSZ65vJN2UDuaKk5aSqeq7HHB0wn1fy16Qy7enh4wMZX8CGvHf+wTPSc6I9EQv2WIYNVXr4oDx8ZQElILk0hm/ucrrBwzj0by7CRmop2a8asdH9Tk0E6L586cO7EiTNVlXuPXBg0TMzwANuN2taT+1rJBXPnF0wRbYsS9Fye23FKMBS0VhgdQ6lYvLVKiT5llGi+YSgSgukMxE/GBYids7xUHt9NQEBA8F8InU5fv3b12jWr+Dy+x+MtKSpcvmypSCQCu0qKi9atWS2XyzAUy8/P+8H3vpOVmR4760ZMy968zFUeN1DdfD4/HA6Pjo52dHQMDg4aDIZQKAQeaTp9hW5KLFwFiIWuwO2CweDk6BX4e9UjfR4gSBjB8E9Yu33Bgf6hC7WX6i81O9w0V1Dg9XM9HobDSrMbR2yGC/rRczDcHQp5x8YsXodXazRa7bfy6aTJyGVSFoslSRBP8yOBN893iSThjh1b83JzPG4PKKdNG9bu3L7l2t/G9Wtu+buEoGySkxIz0tMy09Ov+qWnpnI4HFCobDYrLydHLMbF99bgsFngN2YygavFN11JJBJpaGzu7Oq+XpDrpoD82bxxHciNG8diQV49eP99MxP6K4JEN2dKQcc3Tlu+JGIBhx03Wyk8Hgn/avR0xjDyMpSXvRN2Ahfy2EJMfmlZlrXt/L7d+3bvqb1m+mDMbTGZg4K8ZE78DTfiH9aaaSmZSho+nJDCTlizNH/0+Pt//uOf/vTEyaus7qCjs7fVcO6T159+Auz90zN/+aQtEnH6Yh8uTC3MnDygLqXocvck24XXXn7q8X82GJxOp9sfhm12H4p3IvI5na7Yzx8B2YWO9Zx75fG3Kjs0NqfL5fYHEI07ELtCeknO5ZTyZWmkQXMsRpKtEvPYcTudyqDT2ajDH7lqptfygqT4W1wIYgn4ZKrL6sX8o83D/iQRP16PSBQKVxzvLZi8+mf/T3XpkT888adX93WPeadTjJGwc6Srtbtq34tP4Tnz5NPPn26FAzavoa16QJmRzZsQJ648g0yagTBy85aVKXGPna7KykjmBbr7PcCjYLBli9esA/K/qlBo775w5nz3jb9WACPh0HhFxCCvN0JhUJkg5aHApBniQuEQSmODR8Vgi0kXECQpORzwpCBnVPm5ZNtA1bmqs5WtwImNHx/D2zfqRCyj/dWV1WfxX78LQsOhmEjQxUmTRYIuTpzICO9gW1PFuQut5kAwEAxHgCwEsOiXE0LGHjtdkigVxGp1xNF3vuJC64jeHQgGQzCKBQMev9VpowkkExWfwaBSLw/HI7F4bAY7Vqw8AYtEozNuoitZPCktOj8Y0CokDosU8iPRbz16h5rUSHJ66kR0A6gRXgI+ig+HxwdeVsjrMdlc3mDQ1ol3jAU5UN894vWHvKC1jx83jkiROCEFHDxaFnThAW63XqcLCefmCG+kcvAoDF0oY3jcBk/A29NYH73X+cYOgxc4tMjVKtTcXV9RWXmp147nLYxgAY/7thtjMoXCEY6PieXxGRgW9sUr55XQE5K4UZeRwqQxqCwm9ypxRyKgIH0Bgx9mUMiuHrWdKxaCsgUygDFlxeX55N7a05VVVZfa8I/3BbRqR0SouBxF5/IYQDvHV66Dsb01LExXSaJqgZuxcFmes+HsmcrqS4O26HfPfAM6H4fNn/hcBem2577HYSlmzc8ndZ8/XVFd3dhlnmLqRXHxwoVyQ8XJiuqqxj679/oNH50lYkSHTuJtEZdLhYNwaExr9VH4qknRqESFgBSyG/x0SUIS1WNyh0OegU4rN68og2cbswcClkGDX5B6+TMdl/HaLO6INH0GL6hkeWki2DpoRj0+q48qK81O9A93GzHMrTazhHwOpNM4wqLESb2tuYoEFtkxFmtAaAIZl3y5qw1s7W083QfNXbFybkasbuE5owA5c666qqHX6rk2ZxgJynFNwqAzKHDAO5VAkyh8Djs+OB1UfTKZzrjJuwfQygQhjop/RUyUmVi2cd1aoF3Hf7Nkl9VLHNQ7YAkzmONTZkTLaXLHNaYocXwXh8WCgv7rBF6sGgso1uTLapLFZkwqFToviUeJrdOoFBoGe9GbfY70KthM5pVq/ipEivH4jdti9gQhr7qi6jyuyS92j7nDATeohJi6qbqirtNg9QJ9EkEgNDDeLI8T8AQcDr9P13a+GteBVfWtRm/Q60fAs5KS50TzcFmid7TLn7xycaq+qYlbuHrzxrXr03wVdf3Rt3zB0f62s6cujiUVrV61MH1CZEOT3gEG/CEUZQknNyhTQKJQU/KzIUt/ZbS1AiIa3zEBmZ6UnSdyj9RUgwOqO28+cT8BAQHBfzhMJnPVyuV33rkdtGW79346MjIS3wFBtRcvVZ+/UFJSfM/ddygm2osbMm3LIk7MFJlskDAYjIKCgtTU1EAg4Ha7pVJpaWkp+HvLfXcmEwqFhoeHe3t7R0dHYzeNefGT//4LYDA4+PAXEtnuAF6w02Y2D/b2h0MhDLTyKIyREOAVM+gsCo3qDwb9ASeVDkciWCAStnlc8NUmyYzZuX3LQ1974J47dwqFk6ZMvj43d1tBVqqUyV974D6VSnnqzLlPDxwGGR3f9zkDysxitQ0NDwP3ujA/TyK53HHiFqDT6YUFBU3NrVbr1F9gGjOZd+/dPzqqux1ZoUWJr1wH4NrOdKwlSPbtpP3fiVDOoTCUBYvvv2fT0iV5rP7T77+5f9L36IDdDdvNekSskHDiU6hGgE9sDaWnJsQHs1DZBQt2Pvrwd+69e5V48IXf/PTNoUm2KpnOkchVyzZs27Yd/+2866u/f/SR9fGpnmSCK7oxSAXj0wMZK996pTU4b+fdD3z17nvu2TY/VRErD0H28nvuAVvw39xEBho2H9/9caB47UNfuee+e+6+a0t5QvSwqSlSjQcSroIv4dJvNseuDLh+SMAboAroU/WGYqgW3PvdR3/33c0p9pZnfvh6k80HSVKy4zunhkSiMyWSkqXrYjmzfefOHz366Ne3FAi5ItLUwVMKL4HLGQ8ITAmLTafSKJc/5sFksqhUOpMejQ7EYcrT5maJ/PbRqRzmcQQccsjnvSwGJoefQmcKeUwa6jY5xiugz+4LwXSxAMgIbNKZExKl8R4iJDIvuWDViiVzy9Ii+o5T+051T/7AA5NFp9IVabmFebFf6cZtWxfkxzoY0670H8HDR2sXBDlGhpq6DYLcuSvLC0uK81IU/AltrO4Z5khU4zMMuxqqGiyUpHmz58wuLizJTsCH1eEjxmc2Nfet4expH6MmZyRNEQGYBJlGoZBZ4uzsnFgOlJYv2Lp9VX507pgbwwZ5DQX1xjFMmpnEu8E0Z5B70OBgJhamMsk0GlOoyMqJZXXenLkLd26YJ41Od3QZU0dl44BHVrxsaVlJcWGGjB+r2WQ+Z2Z68HOCn1xUWJDHw9jylJJiJZ8mKZhfUFpckJkspkKs5IzCtVvXLc7LoY91nK1ptVh9EQyjjwf3p4e2rcctyciNjZQE0p9ZNHvtxpWFQpq68ezReiOCBgIwiUqJfs7zs4StzCpau239wuwMSNt6pqbzmhAVPTEzd9mmLasKVNhY2+GqDo9/BjMt0mkUoGXiK1dAEvC5rIil327r6LEIc4tVQjkt6Imouwa9gvziqUwTCoVKoc2sVeQp5JzQYKvGP6ZjiMVJxWlS2D7kcA5q/QkSBZdJp90oKk+hXSHdFF5qshDy9bf3jX/tmK7IyFkKcqYohWzpOFLV7vLNIGduB3FG0eY1c0Tx8PUMwIIBlEIBlmV8/VYJRWCISrtNkxy2Nu3f8+lHV/wOnGjsd4JclGaqOIhxSB8/9BpoLGa8QaFSqGSaMCWrYFyTr9mwaesCBXn0QlW3RZY/a+5s4MIUqnhTFDSFTKbSOUlpGfmxc4tKV2/YsDxDcrnYXdrmoWB+eb6KYzG6mWK5gALR5GI27HMG0Yiht67iklY1f+GyWSXpwvg5XDaT7LGNTbwGdLjcCJ0rmLIKTIJM5isLV69cMndWaljXcfLT0z1Xf46IIpSkLVm7cllpUXJQe+HMsTbNDdpOAgICgv8KgDddWlK8eOECn88fnBR58Hq9XC53wYJ5YpFomq7xrXnQE9GA2OnAeUdRlBx1oMAW8AwcDifWSSp61C0CLgUu6/P5PB6P3++P3YsdhclkMqLE3o5/3pEsvhAfGISgaDgUotLpfJ6IhFEhBMFQGMVQBIajXa0BGEQm6UZHHTZNAAk4IiEnjFC4N3mXc1P4fP688jmpqSk37gM0wU09GhyQHrlc9oPvfitFpaw6X3OusjoykwnFbxm3x9PXP0AikQvy80DC4ltvFTqdPn/eHCAc+w8e8QeuflEfDAbf//BjDMKysjJuGoH6txCT6S889rb+ifiga6TThikS8bAOmSGSJ6amFm74v63S0X7zuJcAgMOREY07I0kmiJuWqMOtdtKTlSLhZREmM+Xp2YXFi7718qPpXcdHJ/XtobGTKTISRagqniA3I+HyhFNTE3aM2RgJuUVpAnCgw9DgGpvy+58YFnY6fQkZKQlcBng4e2PlpK8stFc1WuOLkLezvg3JSpdFU9DUa3SMvw/2WsdskEchvHr8yfHaQfxdcBRdR10oU55CJ7Oz5yRbe8escTUNhy0DHYOxZQCZk1RcXH7f9+8qZDuGzWGMxqDCndZxU9jeWNUeX4xDobKkjEQySZAVzxdAXpKUK1WlkTvrGyc6e3r6L7aEoj2NSMCDHrE6A+Gol4uGxzTDxivfBlMUMgkb1fXa41rUZrf5MZ706i+Fu50BMpl5g6+VkuV5QszrsTri64P9dhpfJOenKcWMkKnDFhsdE9SYnUG+qoBODkeGRlzsZEUSXgwxSFSuIEGhSF9911yORTtmj2/Gocq4DBRDyAqFPP6TSwWcm1TqSCAUQsgiqZgPUhOO+Ky2WJctyH6pzcJRZiePlyDsdoeA1yJk4/OE2Qei3eFIdDaT4x7TA/0eO8jm8Hl9n3mgX1PTZlXMWpBwE91O4rFZjIDXIxaBlI9nQgL32ibBNDw00RpqdSaEKZJRI06nbiySmyVkXOf77zjG1mOtOlHp4mQahcEQRPxBIV94ObclAvpV32oMeT1hEkssE+OztTsNDm9MxCAKCQ6FwuP5ZB0Yi+f5vwO7wUVjCVlep5vCSbziA48UXoI0MTGxaP4yjt/kp8sSebSxwcsVc0RtvXEfFHt9k5aRVZoxuU8VVSSVpxWXz1WyLWMmDBNlSWlOt2VCL6LD6vG6cZtQ+AnSJGVyyZxymtcUDE3RcLNEMoUybXZhHtNrtsQGzU4PcQKHEjT1TnofNDxiwdiJWUKILBYm8EiOgd5+qyi3gMXmMFlhe9PomF+SXRx/T3ElwBCkY6Yhx0zsM3G+khc0j3boPQkiGZMpkXD8I11drhA3IVEAmgQhhzI2dLmYIOeI3oPKM9Liq1dAYvBztnxlDl3TfOxU+0TwAM+Z5NRZhfkcv9kaiUz/yW4HGosrkQgZMx+VQBZn8VCf1xEXHJCTGu3U7+puTIoqgRIy9000EG6d0TvjtFPFJRu2bNxxxW/9ipIMPlAAVMXqOQrncG2HOX7wdeHxuXTMZaPI5RN6TC4TMEhBpw+lC0SCqI7SDIxdPZoSwGDS2HTYQeZLZBPnSkXsicG+4cGRficnIzoqlseiB+M9dKMAm6S/05BWNntWjpI7qSdcQrqMT7b0jMuUbtQapMqK5FPJ81XEW6uMNXfPZZu1pinqNpkNGkC5PHf1XaU0k8V+W1/cJiAgIPjPgEwmO5xOGpUqFAqrqmve/+Ajh8OZmpISCYfBL37QzQDu88SQl1sANKYAcJG+vj6j0UihUFgsltls7ujoABsB8eNuFXDx2F9wqeit8FUmkxkbVxgLk8XGFcZiZ58fMnkGMD8RBEaQCIPKECWISRRKIByEERiLwKGgD6QVPAmKoR6vy2EBJWOBSDCZxKBR2LNKS28zK4LBUN2lhtFRbSwHbsoM8oLH4/3vj7+fnJx88PCx+sZmBLncD+PzwOfztbS2g+zIzc7i83m3LyKA3JzsxYsWdHR1P/3MX+obmtxudzAUCgQCTc2tTzz13PCweu6cshSVMn707QHKP3QN0cGJMzUFcUDyqbf9nezPBLFCgVlaNZZgBEZASsRpCqinWQ0co2gIBKA5/XHbGD7v3fCRTw7p2HduLka99t6WS0YXPhce0t/Zz5IJucHO6mN/f/e0PgxHIv3WCF8A6knsfATxaUwchYDHiW+AHcbGSxUjDq/X6wv31NXy5sonBTNZvJTyHPKHew72GZzgCJfV1nLgyORoxpSIU4q5ffVVGrfX62g8U9lVp5myVMjkBCXda2jrNoFLG079+ZlLkyxlrP7Pfz6pAzu8vXv/9EKF5OEHZ8VKCGt4/4MLvVaX1+OwnN3zd6eiJC9ZQoZ6nl2w+OsfDEUPgdAjv/lbI54ka+eJ5/Z0LNyxJpFO5SWUl2Sq//npkRErftmhoy/u7Ys/V88rf2twg6f1OTTDAxGOQkwlSRaWJjtOvH/KCA41nn3mzxfjh2qP3btt9ZOXPCQmp3R+Uf0ne2p79B5wjNve1/JpkxUiZW365ZKBZ7Y/247fxHZh13sX7M5ouihJabkK9d5/nB+wu722sYFTBw+Z4xcd2PPa24cu6iCyYtW8NEhdfc4QDIfd7QPDVmraUjmDbK/99NQAPoAb0H9mT48vY+la5fWrLIUqL8+idw0O6Z3ghL5PK0xJhUuyeSRyakGBFOs+UT0WDrs0I/3a8JzV+UwaJdI3GBZIJOJ4FcDgyFBD7ZALnBvBRjRmqkBwRa8O6eJiYW9X24DBG32gcMfJc8b4ruvC4bBZiLN7DKiEsM3Z1zEUCyZgpo6RAE+VKpyofQmJfJLHpsWHIluaz/TEPqJOz05NkkZ6PqnWBkDGeGxDQ73WzzoYgwwOamBFfu4NAktxuBnKFClSu69Ghz9NOGzqu9g75r22rcdM1Sf68APsPYcujETks1ZIMbfP6iKL5RzuleEuDInOBAkw9bfvOdVEKdp5ZwmHDJETpYkpDN2h2hGPL4RfSWfoHhq5uv+AkC+iB0c7QamGx/o1IwZrLH5FleZyXNo+7Ygb31F7NjZ25yo4PB4TMfaa8EHMSLCv+dTrH11wTpGYy4iEPIppsDMciumoaeIKIlJlktfo8jOF0onOO96hiroRtxdkY8gb1gcxLo0uXzpbRR+r2nvRjGeHpr5W573RF5oxR8ewg5dWKJnIUPul/RVGcGoEsRqcIQ5PDJHIyYuKfP3d3QMGP37R3uMXrzNB0Yzw9J2pVXv9oFyCrpApQuJR8XczCQk8yDQyHI7AKKY9drwrEAQ5GzSD1pDKE0/6+NpNIaUtXpFG6vn0k1hOWFoqqkbJRRuWy0DmkcQpEkHYqHcpcvMpEEkgSBDSTXq3PCd36huQpEvnpJF1p989Z8Cv5VLXNo94/De2MUiKwhSeV2fDBGIZBwhZQQrfo9ZEBEnJ+LBgwaKVBQnWC/880Y9fMDx68kSPW7FkW+713m1QGMz8O+/MDahbaxoHfYj2+ImuQADPGYvHE6DwRBQqqf/Yy29+0HDttFWToNEoXMQz4nX5QPHGt80M33Drx//cdULjn+HAPHBrxZwMSmNLl9biAwkOdp9ovKXBaJSM0iIJ0rnvaFShu5rqB62BeFz+BpATpCSPw2F2h2OTc5FpwMS/CiadGg0HkWiFWzep4IsVZ/r1cRXtcWrOnLlovEpnkuRlWXJk+Nj+rqgeAw9T26L3hzCpmAt7rLpo43G2QQeP5zRPwKeHdV24nkE4YpVSaqqsbPd4cMXks7Z39prxDmA4QYezTx2enSvn469EpDlyumGwxx2213Za+Ko8ATJoQcQKmYIEx5UeXllRjCSeVZ7KNpw7gouUsadp1Ju2fFHSeLAeReDYoTh45YpthrBIeLDh4nCstRrWWGgCPmitcLWGRtVaKBL29fd0qKOtFYwNjzoZE59OJyAgIPgvZ2hoGDjUFRWVh48ca2lt+/NzLxiNRq/P63RO2fFgCoCWJ0+vU89V0Gg0oI2ZTCadTtdqtWNjYyiKFhQUlJeXg+1gS2NjYyy0FD/hNohdBPydWAB3n4hnxRYAsWXw9/MgMSmLy05gMOm5udlcDtPlNNLo1FAYAi4+hkbIFIxEAT466g9E/AEkFPZ7vSYS5CfR6Nm5xfPnzo5f5VZ5b9dHr7/5zjvvf2i1Tevd202+QngVoAizMzP0BiMciYDk0W740crbxDhmCgaCmelpUqkkVpy3D5lMzs7KZDIZBoPx4qX6YydOX6itO3z0RH1DE4PJWLxo/vYtm4CZFT/6VvF6fVXnLwBBv9TQVF1TO/nX1d0D9i5ZsuimX0y4FiCyQG7iKzcEHFldXXPtTF4MBmPJ4oXTsY0iIbc3wEpKTWRFu60gEY/dSVZmpvCZFEiaItD3XGjp8dHFSTIhL00B9ffUtQzAbJGC52+5aF7y3c3WQwcrWtsG3fKdP/xKaQIdQ0JDbbUVF5qA6mnRcXZ886tZfNTvdgUgTlqGxNt0ycDKLM6TxoaPwAFbU9toUlaxUhAfT4Ih/vqTu9/7YD8+s3qz7OHXfl7ChcJ2zSisXDInk0NnZpfMEY5c/PDD3cdOnaq4cEm+8VulEhqEuDX9/vSVc5WxF/6Id3TAm7JsTgobNzcZSWWLEho+ee/QiRO1SNLS9XOSmEkFc7IkMft6AhKFpszL6Tv77u4Dp04Zix59ahOkCeQuXion6yv22O784Pv2Pz729qlTdcNZP37h56uVXBKEWgZavKqlC6D6N9/be/x0dUC+7X9/eGcyLlMBfauaNnflkgymbUhX8MNHCy89+dz7J87VWxY/9OtvLc9gkoFdz8rJKzA1Hduz9xBIa3jJbzaKht0Js+YWyCPGfS+/duTkyVMVTdB9v/rGkjQxhcTOmJ3bvf9DPF/0uY88uQUa8eQsW5VEsfeq7Rnla0qkjISMwlkS3f5dHx48eurU2fM2ycYts6VUiJmxYktucP+b7584dapDuumhrSkBl2z+5qIEqjC1VB6sP37gyNFTda3Q5u/eI6QxZxVmC1kR65ifl5iqkrJJAtUsWaitsb1/UO2hpaxdWiri0iC2wD3Y1NQ71D841G+lFmzYuTR5IuKDg2Gox+niyZLFvGg/FBKZL0miuYbbunr7B22cwvWbZ8fGLjKUuel021B798DImD9t4fwShYgacV6qaWdllefLxofOYZhD19fW1YffzsYo2bRltpAEB7zuMDkpNYlLo7Dk6VKypaOzpw8cMDgEpS8uBvKFBu3OMC85JSnWHw4JOlxhTlJKEgf3qelCmYTm1w/09A4Mm1ycvNnJNEiQKnLX1A0Ly5YWxsUTR5Kh8oz09fYN9Zs5y1amwB6SNDVLLpPkyWgm/WBP/0D/qC1RmZnApXETU5K5NDTkckV4yYmS2PBHn80EiZKV+IgVIO4esxOTpWbJOBGXzUvmJ2UlclAk4vYGZYkKbnTSeAyF3S6PQCrQdvZY5bPXZEyeBzBoMwVFqZm4/x5bBcWUnK4UC1NyUllubWdXP55FY3B6lirqqwVsppBYlSrj0xwjXQO02TuTDWebe/tH7fSUhXctz6SQUENvk5ubmp0mZYwXIBryO/1O87B6IJqZWi99wfI1CzP58Yg6g5+eKg4aB9t78XtpnWFVWp6UgycuYDdFeEmpyWIqQ5YvxUY1A30Dg1ayJE8ppdDZqRmJfAZXJCbregbwK9ska1Ylh/zMZGUSjxFymH10WWqmnImPa6RGrKaR3oEhFzlRwgz5EU5GipROC9lM4YTU9IS4wg5ax4IiVZpCSGMlciNWi6ZvaMyFSJN4fleIk6hK4uBjPOGAzx0mxYQE1NaA1wUzpCkyHo0CybOLkngQIyG5OFtx+W0BEjRr+tp78KQZHLTZ8+elSugkcfpceaR3MJq3PtnmbFKHNpxSVpTMQLwuD8qSpSfxyBAK3Hm2PJnr7r04AJUsm6WY6HkU8Wj7uzoHBvsHDYi0dNOCFAaNTGdKpCJ4uLMvKrFQyY50R783KQtIEWw3+Ziy9Aw5I+L3eGCaMi2Re838R6CU/HhaZNG0BKxjoJTT5NzI2EhvG14uw2Yfd9782ckioNBZKYLQgEbTr/dJErgh4xAof3CAKcRfvmiWVDDF0DEMBZXXyZMni7h45cUgzOOwMaVKuZAjzSzKouEVDWTFqIs5d9vqOeJ4T1o+Ax5zh5ILy9NEIDMZDMTnDtGT8zKSr+6NGofETy7NZFkGu/GcUTvYKqBteBGHKchKzEgFCn0q2ALUaaFJs/NTRaCqsPmYyxRkq3LzEvHJy0mspOLZMkdXV/sgyGoTJXXRPcvTKUDDYxGPy0cTJyUJGLi+x2Cvx0cRypMELCpXlSGDh/t1LgaHbte19eE5MxbgLFk4Sy5iAoE2+OnK1AwJ41pNEmRK09NEVAqTSqaEtD0DQK2xc5RMlw3lJyYm4F+iBBUC1FZQLrLo5x1gj9UJCdKykjmx02WgGuEiigZ9Dj8sVKYmc2OjkmGPw4txFJlJnEnvkENAKliK9HQZI+xzexBGSloih0YTSpPovtGOXnD3oWFy0bpktxZNyEqVs1Cv2QHJMtPHW1mvxQGLVDlJzKDLGxaqkiVMOhZ22f3MJGUyn8FMyU+nOEb7e3ARZeUXCp0GGz19Xq4YqAJXAJOrFDwa/mxYGJweEaYoJQywLmQEdL3DQ6Nebqqch+fzDSCRRBn5iRxPV0t7T1SrDI/ahMrMrGSW1+alSdNSRfE4J1ORXibH+rrb+/H6osES8/E56kExcV0xhQNnri3nu8NsRUaqlAZxJbSg2TTcNzQaZqoKC3IS6Y7etp6+gaH+YRNTAfIUlxOAb7TNLcrMzoh+VAGCeIlp3uGmlm4tnLRg+wIFCfObNGM63VBM4+E/jYnGkSTwGQmZxdLQYFv7YL/eIytbvChViI+GxlCf22Y2GNRD8eM1tqBAJAz7QqAlShWSJrdWpZs2l+FjEtliWsRmHu4dGHSQFGJU3xZvrezSWeuX5N3uWAwCAgKC/wBcLvexE6dCoVAwGFowv3zunNlen6+tvQOsKpXJaakp0+mURKFQ6Lc0sgpBEC6Xi799YeIfSkpMTMzOzs7PzxcIBBKJRCqVAoeaTqcLhfiHbOLnzBCTyQTuMtElaOI6VCoVbIzFsCZmdo99hXBG95rRVwhpNKbL6bHbjDAcSlXySbAHjYR5HAqKhBngxiwGgkERGIlEYK8fODZun9fFFzDoNPayxXOzM6dVFjeg6nyN2WwBWTpv7hzuNCIVeHe1+OL0AMfb7HYyiSwS3XqBTQeQ6UBAuVzO53EXkEfq0VGjcczn8wPhEwj4mRnpqSmqaQ68vDGgph06cszvn3I6YTwIuHnTej5vxgYKyPlAMARPo+MbOLKpqcXlnjROLwrIzNKSYiCE8fXPHHvTa89Xlf74fxcppi3ElpZdR3qz1905Lzk+vkZXt/e8VbV2w3zJ5xgdvW3clx69Z8+st568Y/yxx4l0H33ryKDsa9+5Q3G7gVAI9hvfeeEZxqpffHVh0m1phS855qb9h7q5G+5dq7wqsz93QpqaYwdHpA8+uOTWPx7xGeEcvHi41lK6Y1MJPgjnM2Do7O5jroIf3VE0Wb3Czv4jJzszF28qVn5uWuI/Dmv9wY/amTu/vX6Kvrsh68WTp/sEy7++LGlG7ZhfU/FpM2nZ2hUp07I6CAiuBkORntN7NAlzV8zNuq22KKg5uvesM/eeB8oJWSQgICAg+NfR1Nyyd9/+oqLC+fPmpqWmUqlUn9/f0dFVX98gEol2bN/Cm4Y3zWExb827B940giAoivcdicUiwN/Y6kSwBmy5ndBBb2+v1+uFYTgWjQFXm1gAgIWJHl4g7Xl5edMMRU3g8/k9Xo9CPq2p7sGt7TZzxdm9F2oOzSmRIH5s1/662SUZFCbHH+AIRexQIBSLGZnMVp3eRCajhXnKtevvWbJ8J4fDjT3nLaPV6RubW1JVyqLCAjr95v7ejANY/0kAuYxEYAqFDMTiNvP9KkLh8MRsOFcBBJ0xwxncJwhHYHDlL26R3UIAy2/Tu1ChLNZjA8drMfipggTRxIYvJJ9PAAv2e3qbLsrmr5NFr9r+zjffaF/0k8e/ns27lVcH/zH4bUYnwpHJPqPIzQxAXBarB+Iqpf/+AR0ht93mhxLkoskfBLsdpgxgYWGnyYHwxQnxTyYSTIW7q6aVu2hZKq7lfCNtJ853Uuas31w4VS8hJGCzunDh5d5EJfrNHSPu5MKs6HcgXJ2Hj7ZSc1evKkuc6Ac3CX3VgWbLla2ANG/l8vzPoNeGu+fC2T7blQMvxfN3LlHFlz8DMCQydOlsq2nyIFBqUl5xWb7qOioTHtN0NDRrJ08pRxdnLZ2b+wVvJf7FYAis7ekgpZTFvgtpbzlzrNdftnZdvoQ57fY4hqm2wpy/okiEqxpXe1V1rUG4Y8tixVRzpRMQEBAQEHxOtLS2MRlMlUrJ5V62w4EXbLFYtTp9TnYWj3eTgA6NSmUxb9HpjgFuRxqPK01mYuPtBBB8Pp83+m3bm7r2NBpNKBTONFg2owAWAEWQocHu3R89W5BB1ukD7+6qmTNbKRAn+YMkFpMeDsF0Jh1FUaNxzGzy+nyObduWf/f7fxAmKD+T+blgGAYJnGZ+/lcHsL6MBPCPRt/a3BqfP7cQwPqS8vkEsBC/fc9f/t8bleaYfmLO/varv92aLLj5x+MICGbKlAEsgumA9p98rdpMp+BNJxphFW9ZUSaXxsaH3jJeR/OBPe2B2NcZ0bBs/lc25LEZU3/ZEg74QldN7kWhs1j0z0BPoOGgP4JcOU8jmRkby/qZgUWCgdCVk8VT6QwGferURiMz4WDwihNIFBqLQf+c5zP9soFERi4ePNHnj03KhEUES7+6PpvFvF62Xh9H1SdHev1YTBYpkllblubLhLflABAQEBAQEMyUSCRyvS4mMIxQKOQbBzvIZDKHNbMxd/96ph+HuYWEgIujGEaZgbWEdzobMwwPd+/eu+dwc6txTnmGx8ei0llMBgVBMBaLFQoHNaPaRHnuwgULl6xYlp6ee2tTjN0mRADrSwYoL38giER7MH7xwFAEJZEpX2xd8ZkAfCqUhOvO+PoEGIp/kYx8kylArguKwBNfJwQ5+QWZuZ/gPw8gqBgQsVuU0/9ugJ6b1GwCC+mzyES8QCauin9thigZghkCLNXJU7/fsmTirVh8ESIRWoKAgICA4MsGmURiMZnAUYuvf5kBvv+/LAwXiwuFg74Txz6pOX/C53KY7Ridw6ZRYRTGrQOP183jJXznuz9dsmQl7vH/m3x+IoD15eOLHcMiICAgICAgICAgICAgIPhXQyKRmEwG7d/RM+g/gFi8DPw1jRlqzld29Xb4vM6gL8Tj86QyRWZm7vz5i6UyeewYIoBFMANAqYXwLzUjRPEREBAQEBAQEBAQEBAQ/JdDIZOZDPrtzK1O8MWHCGB9WQEFF4HhcAT/uGZ8021DIoHLkiCI6NtFQEBAQEBAQEBAQEBAcHvgHmZ88fODRCLRaFQ6lfqZzClO8EWGCGB9uUExLByOhCOR+DoBAQEBAQEBAQEBAQEBwX8HVPwr/3R8Xvd/06A2gn8lRADrPwFQiDCCRKK9scAyUaIEBAQEBAQEBAQEBAQE/3mQol2uAFQqlUalEL2u/qsgAlgEBAQEBAQEBAQEBAQEBAQEBF9oiGglAQEBAQEBAQEBAQEBAQEBAcEXGiKARUBAQEBAQEBAQEBAQEBAQEDwhYYIYBEQEBAQEBAQEBAQEBAQEBAQfKEhAlgEBAQEBAQEBAQEBAQEBAQEBF9oiAAWAQEBAQEBAQEBAQEBAQEBAcEXGiKARUBAQEBAQEBAQEBAQEBAQEDwhYYIYBEQEBAQEBAQEBAQEBAQEBAQfKEhAlgEBAQEBAQEBAQEBAQEBAQEBF9oiAAWAQEBAQEBAQEBAQEBAQEBAcEXGhKGYfFFgv9E0ChUKjW+TkBA8CWEqMgEBF86sHCQFA4BG4vEYEI0BgRHsFAAVGawjG8B5lfIDzZCFBq+Svkvq92RIBT2xpcBFDrE4EKk6FtVnw1kXnQrCWKL4hsJCAi+gGAo5LfHlwEkEsQUQmQKvux3QBgS3QpBTAFQdPFlgi82NpttpsEBiUQSXyIg+JdwswAW2Gu3YXo9CSwKBKTUNMjvw0aGIQTBaHRyXj4UiWAaNRQMAGODlJMLMZnxE7/AYBEnCR6LwAieumsgA0uJzKKwUiHSl8+anChNBEE8Ho/BYBgeGvb5fDt27mAwGGABbElKTmKz2CTQxuANDf6X4EsMKHLgDk1AJsfKNbZG8OUlVpfBX7/fPzY2NjQ45HQ6N23exOVyQ6HQmHFMKBLyeDwyrrCIivxlBRQl0MmBQGBCdVOpVD6fn5iYGFsl+FITeuNxqLmCTCIhK+5g7PgWXHsC2/8G6rJjpUuYD/4M9TiQ956F+1qh9HzqHd+hz1kBxIAUrdH/FVx4Bdr/I9zkopDxEJVqDrTlRUhWAJk7odfWQlgwehAd+trHUPoy3PslICD4AuLUQk+k4GYnhYLHreh06N4PobQlkFMNvbkN8hmiAWgKtOUZaNZXII4E97wIi+WLDbAzgcMYX5kEMDXpdHo4HJ6wWGKAjcCYia8QEPxLuFkAC0Wxk8exN14FRhU8t5z2y0fQvl708UcpwWCEL6C/9S5mt6FP/ZGkUZPAZf76CiklNX7iFxQ8sWFrBS1yMOyjQSTg+V+tRskQRqKgJPlPKKx03Jr8UunZWGkC5VJfX19RUVFbW9vf169QKPZ9ui8hIaG5ufm5Z59buXrl5k2bVSoVcH0Jv/dLyoRkoqEQatShdhuoqiS+gKJKJTFZYNeXTnQJJhOryJFIpKu7q7qquuZCTXtbu1Ag/GDXBxkZGcPDwy+++GJKSsr27dszMzOpVCpR1l9GQCkbDIa33nqLz+dPbNHr9QKB4I477igoKCCK9ctO4HuryR47nULypRSwf/pC8OO/MupPkBAkxODSH34Z0Q5RP34eC/gwGh3e+HXm3d/HLZT/ogDWq9CBH0EiFZSYD4UDkKEFKrsPmvs96OBXId0IlDoX93uN7ZCADe34BEpfjGcOUSMICL5oOHXQn1IgngxKKoRIFGjoApQ1B1r2GFT3Z6irAlKWQUweZO6FqGFo8xtQ/tb/Li335WTKABYwSJYtW7ZgwYKXXnpp8ls3ABHAIvjXMw0lEvAjFgtmNkPeaGdvGMZsVsxswpwOYG/jneGdDsRiRs0mCBnvKfqFBkORIISEGbwMBjf16h8nlcZOJcNWNAxS9yUjpk08Hk9DfcNLL7/06quvVlZWjmpHjUYj8IQB6hH1xbqLjz/2OHCZgA+MfDnKi+BqQEGDhgQUHqIb9b78rPuPv/H88df474nfev/yFNzVjiEIOGBy60LwpcPv97e1tv39739//vnnjx45OjQ0BCpyzEQYM441NDQ899xzr7zySkdHBwx0MlHWX06AErbb7XffffcD49BoNGALvvfee93d3USxftmhbPsmqWgBXLiAse4eMk9AX7IZLlwcySqlbPwqWZFCLSyHF22G04vg+Rups5fhr9P+qwI0ILE0EpS7Edr2CrTpOXwgUtAFIRHIbYboNGjdU9DWl6CcdRArGaIyr33XSPBlAqgyFAWWyeQO40C/Tai42DIgtkrwZQJUTSoFSi2HNj4H3fEPvLYG7BAcgrx2CIpAK38HbX8Nmv0gxE2FaOz4KQRfQoBbsXPnzq1btwIrhaiqBP92KH/4wx/ii1MCZHRwEG1uJDMYWHoGZdkKzGaFzldSgP8sEFDvuBsKBLEL51GPh0qnQ9t2kISi+InXIWIb2fP2W4NkVYZCQPk3GSSwb5Aa7iXRk1EUhjC8x9XED3f7QaKDWoy7iMLEB3GALbGzpsCj2//B3//+waETJ8+cPFPhFM8uSmLFd0FQ/8GnH3/jMNiF/7TSjbMV+FbdhWdeemv3gRMnTlb0G8j5ZZL+9/++26gozxTG7+Noe/PPZ7lLChNm/oICRVHgDp08cfLVV19NTEpks9h6vR5s4XF5d99zN5VKPXvm7Pma88Axbm5u5nK5RUVFbHZ8LOGtoTn04pNv7j9yIprG6K8LzprDanzp5ePUlMJkIT1+3DjO2rce+dhevjjjcjZ9Vrh7dv31jXf2HT1+8mz7sDejMI83jbH2gx/87rH3q82oIl9m/viF19/59GhEtSZXOjlDUPPAmVf/9MbuaOpOGeUbZsnje/5NYOA/IKrg3/Cg83e/gBtqUYsZH9IbiaBWMzLQC2vV9PmLyRzutEtWc/xPL7164NhxPI0XHMzETKWEdtuvx0LugcMfHMMSc6W8Gw7FdbS8+ecK9pJCSXTs42dHaOD8/lf3j+TmpXKZtzAWGNbVH//0oiU1LZk1KS/czXv++sElXv4sOeuzfdorAJYBDMO1F2pffvllFpuVkZkxMjwSCoU4HM727dtlMtnF2osnT5202WygInu93rKyMqEQKJDrP5Kl6809DdwUpZgF/MV/Pb7O3W/VeLNyklnjhTx68umXX+3nrS/k1x38uNnLTUsW/8sHbJuPP/n4y/tjikutWlEiAyb4jMHgcAiF8M6s8Q0zxOPx1NTUbNq0icfjsVgsBoNx7ty5HTt2CASCysrK9PR0sBA/9Ib0H3n5pFaUm5FwC2m4LtqaP+/qSS9J41PxKuDrPfPiKUNpdhI9ukowHcjKDFJSBil/LiVvDonJIovlpORMUs4s6qzFEE9I5vBJyRmktDzq7GWUpHR8AM4NlXbQ2b/rqWfeOYwLbTeWvyid0Vu9+70KU3qmisv4LEseACS7+pUnLrrFmZnyWFsadpj2vfTHN/bFqswZNG1tjgSCXD3vv3iGPidXSpv5A2gbof5jUNIcKH8LFPZBTf+E5AWQagHU+j5uec7/HpSQAeVtgmY9CIlS8d5Y188cj8O9+5NKRV4WN65HUFt/7f6TPRKu9aO/vH4RKpiXzo3tuAUCTe/+/LmPYqk+cbKFUzzPferZJ98ct+7wX7Xez83OT2bEz/g8wRBt48na3lByhux25xMaPPHsO0cam1pa2zs6uy3CzGSapvZ8p02clEhx6/p1Pp6IS70N+3AC0KLhzRP4F+v1Dwo3elmwjK9GiS0DYqs3wFS776+vv7vvCMj2ip5RUt6c9Jg9aTrz4qsXqGWlSZezBfY3H3//43pfbmYSiz6V1nJr9+2vCosUMj4zfuOxllc/aUnIUgkZlLHqN589PJKSninmxKQqPHzxVOMgrFBJ6bbq156tV64o5OHbhw49+uI7BtmaEln0MByk/YP/+/OuuHhouGtKkymfqYXjd9Qd+GcdN6tAeJUxbW96/cnX3j9y8uSps026cEZ6Kp+FV8ygU93eNMiUJrFiuYPBdt2wxQ/sROYVz4WhN6hl1yXkhmr+CiVkQYXbIRoLuvgqxBNDGeugoTOQ2wjN+x9IlgulLIRmfRWSZENk6o1v4R85u++QVjUrLTYfDVBETQffbHTJMpSCz1jHRfGYaw9+3CrIzOVPnv/G3fvBi7hHAByKjgmHwnLhhd+/+vGJ0ydOXgwI0zIShdGWENZfOv73V97afQwv67oR3ry5yqs8H1/v6RdffXv3wVMnTp5t6XNkFBfyb7fqfu48+eSTkUgktgxqJYVCAbUY/N25c6dcLt+1a1c4HI7tjQF2/e53v4uvXEX/oYefuZS5tvQm0YHbAnNqGisqBwTKNE40972mznMnmtnKLN7noJRD7sFze89QVIVX174bYa195+06X0aukn2lJuje+8jr7qxlypsaeo7h2m5ngkJIu4Ua+h/KzSxRMhnbuIn06WF0zwHyL34FVkl5+dAHeyL7jlDefA+iUklSKfm5v9D2HSCBX0pK/KzrgrptloDZ3DmgD4b/rd1/cAEAUoC3ppOJxpRjwhGLLt8wxoyhQWra/T96+Lnnnnr2ibvCh95qNeLHo7Dh3B9//oF+2RPPPfUX/PfQIqvdAZoQbcur7zUt+OqPwPHPP/nI1jzE58fggM8XgmPXw8Eifk9g0voMAF7UhdoLf3/97xWVFXAE/ulPfwr8Ivx9Po0OVM/Q0NDpM6d9Ph+FTAHO0kcffXTixIlQ+Lb6fKZs/X9P//mpZ//4m83FSQ/8+BGQ2J9uSmMo1/zk1z+Ym8qJHzQJNOx3e/EZbW8IahusObDnrGnS7K43BrP1v/3mMebqh55+5qm/PP3o/Qu4Xj+uNP/vqaNm9Lp3s1e9+tzQgt89/eiD6yVNe09Bc77+1NNPbcmfpBowxFP7j7/sGdj0cKwcf7oDszjj+6YFhsDa7oYRM3iazw5gC4I0mSyuP/wCUQ9AfCHrjnv5f3iG/8QL7Ae/Tc7KY269iywU4TbizcEQfdPfnn7TuOR7fwZZ99xTT/6/zQoGGrk1+bsSvKOjPwAjN3sMXOD98I0r2vQZOvHLZ44YI0C3MLKW3PVbkBzhLTZfaDjkD4TRK7ORX3bXz3/2jWLxte0H4tINqPVOeNJ0ZLcMUET9/f1vvf3WqdOnNGrN9777va9//esCgYBGBS0XyWaznT131mAwgPouk8lOnz79+uuvu93u+MlTgsJ+fwiZlkh8HqBw0BeMoJMKWbXu4V8/+41ZoPjDgUAwclMp+TxAyRTm/T/Bxf7RHchrT5+w3NpD4Gfd7uODoqRGAVZgjJUrV6anp+/bt89isUznVSfI4UAIvuo4T/uh371d5QvhTW3Y1PfWrv2DY1PManEdfJ2XOlMLCqWx7wZgjo5GQ3F2Gp3+L480/uvwjlSfGpk0GfEV3FL1Ce77R/ifTyFvPh4+9E8s4Is0VMDvPoW882TwvWcwix7RDUc+eB5f/cfjkeZq/BY3uAva+sHjH8jv+XXMqFAZ7RCFkbv8vv/9+mrF5+APIXB7bz9steqd7vgjYRjCSCz83i9+jz/AL9Z3v/X7Wg14YDjgDcC3pluAtxxGofq3oSdToZcXQSnl0No/4YEqoEYpJCjkhfY8AD2TAz2TAmkuRo+/7l1oZJjmUY9ZxptaFLZo1RBbzEme/+3HHvvByujrw1sGichK7vhT3Jz7+dIkWtEdD0eXwe/J536yTEGhzyovj8Yy/gVgSDgYDEVuKcevBAkGOHMf+uF3v/Otb3ztgbWpXCYna+mqZWX4m0cUgeHPzEQnoRhsczoPnLS/uyfQ2oX3wwKEw7DNgdidwA5G/QGwAI5BvL4bVrTI0MU9rx52bPrer58HVvRTj8yj1324r9YeNSrRkM8XuDJbqOyyTd/4yf2LxyNQ14AigSBofyY122jEN95WImG/rr2+um3IN24RIeFQKKZmwc08QZBBGGKv+8ees0mbnrivIHZMnEiQl7016gI8fF/o+I9fb5y2aTCw7+FnKw03ORxDI8C+urLhxFwdx/74l4+ZG3/+/LNPPf/sb7Yl2v75UaXNi4chQOWNhCOTzWH8fTc6uVGOgk9WNXNAdgGrsfsE9EIp9FQ2REGgrW9C4jQoEobIGMQSQeeegJ7Lgv6cBvUcxWv95GlbrwGDQwF/aNIRGEhq6HNzGFE0HPAHJ+ckZut7680jnLVxh+K+hRy3H8L69v/fU1Vz/u8JvNb/fKOASY0ae4ixaf/7tZ7tP/lDTCF8hT96peOCjLWdefWT0bUP/RxI7F/+/IdvLOO6pt8If2EANgmbzY51vAJWKNgCFvh8/rResMFB97VeLRxsPf7BgTpNLEgWbnr7j29dunVPCYENPV3ehBRh7D0Fhtq66i3CDEl8bobPGFCbQkBmpl2lowB14guC9u5q4KDHOy3pBoo/crWN959BrPNNbBksTMfijXFzbRWAUAspbCGH3SRcAiMQxYyxTRjHgrLwu5BQiOSByC6MDFz7m5UniljNY2kLl3HHhoYc4dgzogHnqNYccBn7+gd6+wb1Zlc0HRGXZlBr81s0/b19/b1aBxJVvWjYbxwdwrf0qZ03jYT8SyCRyRTc/ShWKXw6oxWCPU3/eP1M9rcf/8EiXnQXhZx3769WifDgnRWSZ2YDRxQcz2RnLFyT9Jl2pzVbzIcPH+7t6eVyuceOHauqqgJ+77333muymOwOu1arZbFY9953L3CMd+/evX79+pMnTppN5vjJUxG06QcH8PwfGFJ74pGuiFMziOf/4KjdG8ITHwVoNJBQkFiwhGFey6jBH4/d+0x4sYLjdU5/vMQBaNCjUw8ZHCEgQsCEMA5FS3nYDJoRNGjXjposNvPw4IjNP6laB+xDQxpwRsRn0estwUnq0GN3uhhJs1QCBpVMobNVZWvSaJYRvS3stw71D45aAxASMI+q+3CxGYiFk0J2g8bsQdiobXhYqzObXMAgMQwNjwUmhSb8vZ/+5RDpWz/6QaEiVo7y5Q+tFuJ7wk796AB+tf7BEXPsNQTsHhvROUIes2ZUqzXagE0EaqLfbnX7Q36PyxMIY6BZ9vnCMBwGTXHcjrgVASbh1mAkVPMUYuohi6S8H/2M+6Nf0JesoC1YxPnWD/jP/52+aj1KoaHYtUGWq0ED9rPnWjJXfOuBJVI6yDoymZNWvmpBviD6JgqFXdpoGnv7dJ4JVY34TZqRWE6qje6J4vEbolIxYrAatDqr72r9E3Zo+nAxGNLbrvGyp8RrjB7f2zfqvHwC7DbpB6OP1K9xwPjjm4aj8tnXbwwC0fTYNXpryGcbHhgcNvvCHtuYxRmLjWAIHNckff1jsaeGgya9weG2agfBkw+MjFrjAnslAZO6v7+/b3DYFrNhg/bRUWu0KiABl81kHBszmS3uEBzyA6s3FPT7vP5INKtw+x+GgV7GV2ZIIBCoqKxobmpmMpn19fXPPPPM6tWrv/H1b/iDfofLoVarI5HIhg0bXnnllQMHDvzwhz/s6+1ra2uLn3wzgB1rjmeFzos/Hhb2OYxjJusoSKnaCaQZjTjGtDHx7lPbo8lGvCad1uJ0qEGhDIwa7WG/Y2QYL/FBrXNcBiKumGYeUFvdwZuVMeIxavSO8eg57DWODAOhApeLZTOoTQMam9eqHhgedQWQoE0XVUQDgyOGQKz0nPp+tc1tUQ+qNZoRnc0b1y1wwGMy28LTbuWB0AOxT8gvTDN3j8SD0yGnXqsGlx3Vmqwe/G5hr9Xui94WWBABL7Cto/INchKeoQlzU0DLLRQKP/roo+eff743Sk9PD/75yekIUsSnHx3Gi2DEFgHF6rXrjLaA0zQwMDBqdZu0OqfDrhkZUlsCQMlataNWk1kdU7x6D3562KsHwu2Le4Coy9RlEebkcGP90kDLPYBwlErQeIGHRO2jMRHqN7pi7lzEZjTYnFbd8BAox8FhvX9CP3vHQMGBI0dNLlwp4rpgyGhx6Ufw0/GHAduQsNVgsLmsuqH46bFSBviNUcXSN2S0e0FV9huHLsfgIm7doNGHoW6zbsxoVI/gR2qAggkBbQNOGZlICxTxG7Qj0ev0W/Cz0YDDPGbz+S06oK31YxY/MCuRoMvm8MKo3+P04ZFr3G0KBIKhUBieiUV1Nac+JA9303QDkepDmMseqT1BG2yl6QfJF0+iY1q4s47WWkU1jDB665GuelD+0d916OscYGQW5wpjRsU9D5WAg0MeG1BA0YyFELchlkadLYC3MHhLrDUajJqRQbXFj3mNQ0MG05imV2MNA9/La4yVy7DBPmV98dXV+pduUSAOvclx2e/FG3q8ylASV21fzOnt19xWBQDeMpCnkjuhb5+CHvgIMnZCF/+G+7cU0MrhTR1EpwJFi3fOQkEKr58z4EAmTSqGRg3mmCJAIr5RjU2cksyhB20jQBJiWwOmcTPA6IrgAm+w+qN5h8J+w6jeHXOyvGOT1FqcaLqjCY92tgSrsWVKYOjTN86z1n9trpIEBYFWNHiDNjWesUMGGy6xgKBtVKMz60eHRkxu0PRjmEcfLabePm2s5GImTew9JhD4AbVlzKBzjVchJGAbM4D27sZMYZPgxGvfiNlkGNZZr3DT48RSBoh6pWGPwznZ6sLBoo3ZjPyKyWDhsOvgSfU937O8+Kb944O6Hz9qfuoVxGp3fHxYv/6r6nUP2J/4m+mZv2s2Pqhefa/u508grqg6moqw19LSbN78P3eXKYVUYEUz2PO3PyC197QPWuIijIRtBjWetyMWYHLhNd1psYDGOyqmSOSySeOdjuqm8kpK821N55vVtstVYBJo2Nd18ngtf/lTD5VTpxhRgmcrhZyw8N7V6Z31fcDCQIJWnQbYK3gxTciY3wpUNNgypDH4ve5RtcEa8htHYjYJaHm1A/348cP6mGd0XVCvvrLeuODunz2wQEDF2zV+8abNm0VDJ+tNoMWKH/Q5AWQHtBNZy6AHP4X+5wSEUKDK30MuPUSNdraKdhXAo1oRL6hp8VNumZB9JFaIQ2MxYwuN+M2g/ui0g3hGqV0hxG0exQ+IOhTRcybZinGT5kZ4bU43TVmiFMYcipRZa3MlkKFfE1EtmZ+IuzmUpPLVpckcGhSxVR04aNr+4H25ClZMIeTdf8/kMRphh6G6unfpA3eVqURAYik0ZtKsjQVSsAd2a3GbB2/aYmYG5AdN9ZjTOYpvHHWF4YgDpGKgdxiogphx6jMNDFnsLpBOkBC1FW86gVdhNhhd43HbsMs4ZvfjmeI390eFalhrCkxp2k4bCoVSXl7+7rvvAlv07NmzK1asiFkjfD7/nXfeWbduXeywm4L4LcPRpDmD+NN6DEM6s9NiGO3X2sFyv97lcxmBU+ELIRGnrk9t8zl0eCH2aUFW4OejiNMULVbchkeB2zim0Tp88bQhiFuvdqanJcb6voGmb7jblJkZ7QoXcY5Gs6J3GNfwsMsQMx3xzAFOIuyzxFwArSn6pg8w7rSOGH14jHoCxGfWR2WsX++Y3PvMNxY7vk/jAI4e2AAMJIPG5okfEwFm1+VODOGYBz2oASm9RgX5rYMDA/0Dg2qt8XKpBRxGYKCbbP5xVwhDw6HARJ0G6jkWb/8S09nd8+HHe8xmi8/n+3jPvhG1ZloW702HEKIYWmts/1vr7ipzm9FpLk8sHLRhj1aix9Xk88PhLdlkUtiCdP8a0ryDGfdDktUk+o06CcJhXVtVb+LyNcmaihOm5MX5YtBoBtSX3tx1bMAeCHs9wCPsae0myZOl/GDDS89+1OunwwGrw9he06KBJQUqjr753OmmAU8g5OrpdChL03jXthk3Bx9CCPeRaEnABYnFkq8CC+miQwiTwOKUB8QJuTp7deK0zCQhCzM0Vnb6S5fPlzgb3q7E7n5wlZx5VXCQRMVCfR3twzZGepaMSYntDRmb6oe4hYtzxfH7BAyXzo9lrC2TznwI4YULFz755JOyWWXf+d53rDZrU1OTRCJZtmwZcHeTkpPmlc8rKytLT083m8xnzp6pOFcBvKO7775bJr/c7XkSiH2o88TpS8DIdzpdxqGGYQs7MVnm6zr2/pFejAwbtBYylydL4IOnROGwuquVlT47SYi/B4ZD7QdfOsksWiDj2rpOHDx20YaS/FqNiSEWc5xd59SiNUtTdbXHTjRr2PKsJFGk//TBi30OX8A7WF/bBUsKxb62hi4N8DMoDJFSKWaN2wWWhtdeOgoVLZJ5zh88OKDIu9x7k0KPmLu6uzVBeb6KH83YoGW0p7uzXRsUCagklkweUdc295scboej+2KFJqWwkGIb7Ojs6LFTFDwoHAlqugedJDoUoSblTAQV/R0f79LNfmhr0ZVDD5CQprP6fK3G7vM6nY7hSzUWpjxZIfQ37XnpQGeEAnwlh6Zn0EURJSbQvUa92eVBKAwmi8NhBU39Wh8wyckkCo1KQmGggIB9E7/sdAGKCoN8HSTPH6gSM614J3PLQ8BKAFstbsgTgvxkli9C9oWgYARi0eM5dz0R9ts0rb324vnzZNeO8vMOnj16vH8U8fod+paLDVokJV/JCbnaas9e7DF7vR673dZd14hKVHIR29F6eveBOheF7DEb26qOXnAkzs+VYmFbb7tGll8qpxhqDh5vM0UCXmNfa6ePpkyWTepDG9BfOm9KX1smm8gK30j18cNt/Yg/5DB0tTSNeBS5KXwK5tC1nj7aaPb43W7XYLcpo0iqbmru11gcLlfvqaNaSUEG1dnX3d6mDfB5ZISRwNBdPFxvy8xOYdP93aeOV3frAsGAXdd6sV7HSs6TQ4aDH31cNeiAgj6LVV1/ppmRkZfEn+j6jbpG+5o6BsMR1OF26dvOttoE2ekKhqbixQ/6spYXMl3a9uZeVxAJR1xjdrKCj1itziBGoVEoDDaLgvj9vjDQHdHQLk78qtPDZDL9/fW/y+Xy737vu0BCGuobgA2xdNlSKpXK4/Nml80uLS3NzMr0uDyVVZWnT5/u6uqaO3furFmz4udfi890qceRWZQlYdPVNYcq2vWBQEDfXFvv5BZkJbj6L3780SlHEHV5goLk5NBg9em6frvH73I6eqvPGShJ6Upa/4H33qseoWERo1HfVFPZr7Gb3C6Ps696fxuvoEjBg3WXzpyq0/jC/jGNulNtT1YlcS6PaQqPtTVZRGVFqolydzW/8+phT+7SLLam+1KTxkeOBO0Oh6nzQqeTnaKUh1t3P/V+XZgC+f0RoYSjrrk0YnXanI7B+vNOXlaqjO2ue/fx95shOhYIedU11R0heWGqiELGzL11Na2WxHQV++aDYL1DFxpZJSuT+QFtXXU7XLh2ZTor4h5oPd/UZvNHAh632zg0GOFJRDRL4/lhToqSS0XcRs2wISgQ82gUcsRr82N0cJ+oMzvTihzH7XYDvb1mzRo6HZc9ICoqlSo/SnFxsdPplEqlaWlpN5UiS2dFzUiQhIRcjv6KT+rQrCIFZOtrb+syhQVMDOOIwyPtbaM2MpAkQVKywHH8b682WdFwwGuzaxvPNbp5KZks0753D9ik+dlSUEyIua9tICScU5jJoZOBmWzobjdjopKCdDbVP3D6xJlWdTAcsuvbLzVoaYrcRJrz7L4PTnRasLDfZncYOmoHg0JVUgLd2nFwb8VgBAmaNV1tI6QElUzgqX7h2ROjMCnktw3WflprTi/ME6O2U3t3ne6yQtHT9R0Xh8MiFVCgZHPNxxWmSNg00tfYZ5enqciN/3z6eGjx0iwmUPIDJ1/YYyxbmN5/6NX9LXYUDjp7KnfX6nwWtcUSGGk8d9HAKshPZGLh4fqKqh6tx+NzjjY0tIWVuXLrxaMHL/RhCOb1e8eGe+yQSC4g2cfMdocbZfJYTAaLEraabCFQrkBNA0VNody0CKYk9PFLMBAQEgQzOfQlG+HWGrJZB9wqYHJSlmzBLEaoqy4Y/eA8lllMLVuCn3O9u7B5zoYzakiSrJDHxwFBsLb15LkGf0pOCtvWvH9flRZG/cb+5mYDW5UmYZO6Dr+0p9GOosEwU55iOvjIG3UwneyHmSqFyH1ub4UDBuXS2NBPk6UqhMwrbusdPvZR66x7tkpMnR0Odna6nE4hIQHP4MCIJLNQEh2np7t0Ss8unqWEW2oNqqUlctrMu+ZpG6GBY5CyHMpejcetmt6B+HJItQjq2AVFEKjgDkiYCWnroaADmv0NSBz9QNB1ModEIaHA7TGg6elKFo0UtrZebHAXL10o42iOPfHakHJdsSw43Fh9sV3n9HqAGdBeNyZXsS7srwgo0pMFzICz7T1gXYB8lHICDe88Wc1cXa6cSA+sb66zKhbMSr6mn5u9e8/ui5yN3767ADdGtBee/fvhYR+MeVxW/XBL5xBJkiLnM4yn//bKaR2FDIep4mSW+fzxo11DiC/oMLQ3NmiCyXkqqqXv8JGLFEWmnGo4+tLHGmGSueGUgaZMT8TtK2vDxwfaGSVFSePPgzq1/WMhYWZ23FuDUGCTnK+5oJ6wScwMGbBJqObOg3sPtTopqNdq6rz4cYW1cH62cPJIT1tvlZqzcG7K5V7KptaqDm9yhpwScFl95AQJaHjhgMcL49/GxLMe/C9+5LQJtPfYnv8Hf/s6xW9+nPC1u1gFOa7dR4HTxV2xwN/WQ/P4+D9+iD232FffRu8dTnj6V/RUJSluHl9N0FzfPcCbs7KYM54ICpNFt/S0Wjj5GfLQUPWZPh+FBHscw+f313kS83NkpMGaQ+d7KRlZiczg4Dlg0mgnmzQqTsjZ3quXpGcmCcYnBfDoa3s8eaVZYibVo241CGetTXIcrLbnlGeCvLBrBmywOC1DTg8M15538MW2Tptwy8b5Ceyrx+ZjxuZKvXRpuQovI3PHoRpL0coyT/u5qlat2+t1AhGsOe/hqpR8X/OhQ1X6MOK1W8x6FktsBG57pz4i5DNJLD7JeOJYrd0XdLlcmiFHemHqhIESCYz2tDpTykpF42ZwwKRpNgRnlxVN6m7GEvO8tVVa1bxsdshpGvOJlaBljO1C/S5HmMwR8CbG9d8GsSGEshwoZwPEFkH1b0FUBEpbDakrIKcRylwHyQshyyDkGIGK7saHCQOur0sj9oGuYXJeeWY8ZSii625w8/PyQBNvav308Dm1DfF5HCNNDV1WanqmHHMPfvr6LrUH8vvcfSf3XjL6zTq93au/dPSSQ5KVq2AFrCO1Z2pHbV6QjX1VlWZBZrbsct8BYEH0dvvTSguF40MIgUNh6u7u1QQU+SreuCgyuP6ByvZRHyUlL3lirKH+4BtNSXdtnnvdkfv+/mMXLBmrludFx3FOwj9ccaLdEvCatdq2bo0sNV3AUh/83cvVdho1YuuqqmnT6voG9SBFPS2X9H5hukpCo/TvfeS1Jh8VA3XTPthY0eMXpylp9sP7T4QT0pIT2OBBzfW7j48Ii5SRxv0Hzo8hiNditjoE0gzBDEa6xYkNIQRNXklJyeuvv46i6D/+8Q9grpSXlwOz5MMPPxQKhb/+9a+rqqo6OjrA8cCyuO4QQkvXkXo1ApHCLktPTW2rn1ecLvUMNDT2a4EIkjkJUr+6c3B4yEbiiYVJ0oRI07uPvd8aIiPA+TR0NjWp/Ym5KTRzx8ljNXo/4jO0atGSLJHz2Pu73AkFGdGidPUeqjFmLV+UzYzms6/vwMnhjNUr81hhfd3R/VW9MBKxjxhsfL6E1rfvifcbMTrm1g+dv9Q8pFFbxnx2l6Wt+jyiyE0SY9rznx6otqIkz6DOIU2QCuNDEIFH0HnkSK3VF3C7XDZtv8ZBziouFWOampOHW3phf9hh7O1oHnRKs1U8Enp+1ytqVkFuEu482itfebU3aXURS93Q2mlwkeGAxWEd6esYdTCVyQl0qrn9RIdgwZpUsrri6Ll2tz/icpnUPQ5YLJfyqa6hixcaDREaCQ6A3LCH2CpVAjliN+k8DD4/qsuRsC8A0RifQS3+9+H1+U+fqeju6U1PS21t62hr70xPTeHxeDe1uG7eGtn9ri7TUKdlUO+xALXsj0CdJrRFj/RZ8ffQGBrGXF0RS0PEfAlCY589vi6RoYvdcLoyQVwwO83UXK+bCBsGkYTCeZs3bdi6dW2BxN/VovNHY5cBqnTBmg1bNm+5fz6l4vB5PRKxmsZ46Qs3b96w5Z7tpQkzbko/e/zqQ7vefu75v/7l7YPMOdszxXSfZcwhy8jk4vkeHuve++5rzz7/12efP2QAGlCWuXn7MuHw2Vf/+tLLx0diF/gM0Y5q1SNqsVi8fdv2Z5959o477xgYGAhFQg998yFlslIkEjkcjr+++NfXXnutvr4eeMKhcCgcmRxInkTQ2XShIZwxe/3mjVs2b9i0dnVgrG3U4nV0NdlTl2zdvGHn1hUFKZLrae0Yvp4Le3r5G+7fCq5wx7YVOYnCWIF5tLXnu3zzV20vz+BRhiv2tNAWbcePuXtD6ujROiM/c/7Copz0vJVrV2SLx2MwAOmsr333/rkyCle5cMvOZXJefDOAyktetXVjlr/+7Zde+ttHzT4I4qjyl8/JYAizVm5ctyhXTBGmLVqzDjz21s13lVA6B0x+fmbZ4jwpRVG6ad2axfOLCpITC+Ys3bxxTkL8kgCTVscrzb86uhf22C9eGpLPXrRlC5DMDRs2FtpbW2yxV4Z+TFo0d/GiJYsKRPoxO4zQEjJyFWKOWKZMFHNw8w9URxqLy+fQSAg+vPzWemtDGOYfgiIeakaAsXYWRKNDZBKw9v90MPTrj0O/+ST460+CD38U/N2eoN6B4tGu6764xsJhK4shEfBjCnro6F+AoP71zaPNrgCiPfPJGWPq+jvxNO68f6Wo41jDMOoy9rf0+0uXrgYbt25ev3wOd7RlwGvvO3WwnrX0np2gVq5bVqwSXhU6MNYerQ3mbdmBV+QNhZyLHf2BG/aXNZw/uLdPtu5u/NY77l2lGK1t6I+g4VB3Syczf+GW7ZvA9ju2zuaQWSmzFq7fgsvnncu4rfUj5MTMJbOz2aLMFRvWryyUxC8HGDq3p8o0a8sOcOSWHfcu43fuvhCrfQhLmrd43bqtm7YszoGGhi1XvZrzYezMeSuAXtq4aRlZ02q4/NYFC7rsYaoot6S0uKhkVraEwZPIxFw+P0Eml7CopIDLBVMYTCaTin8fMH7O9PF6vX09fWwWe8P6DU/+6cknnnjCYrHYHfhU3+lp6aAiIwiy64NdL730UkVFBYPBYLFY4JT4yTfG3lRxzlK2ZTuetw/MwU6d7Y1+rMKPcTPnLd28aZmSaWmpbhUXLIuJ9933ZJnO1JgD+DEMcdqs1eu3bVlbKKV4aUmr1+K1aXW2tXXABpm7D1x0Zq/fCKrYjo0LhA79iOUmr4sngTJFqfNXrQG327BlQajjgsYabUd8qGL+qg0rFypF3LSFqzZu3gQuvmK2zDKoiTczXlS1aM3apcuWlkmGO/odMALBIaNhjCFX8q62Fqcm5HUefA/I/Kuvn8dW3TNPDO5pVF9otabPX7B8+ZKlSxYUZwkcGkOAJkmk2dRjAQiOeBGEDgeiHXTgUBChgfKNX+yzAWgIlUqVm5ubn58P/oImPL7jpmAQS5i0aPXaLZvvvLvMffpML1mRWV6awUsuWL9+/cKcpIL581Qp6YuXr14afVkSgSj81KLV60Epb/tqqe/0iUYHP3XTffcsSuPjllAkODxqlqhS+FFfCIuER3Q6QVK6EJiHw1UfnNQUbN2J16bt9y4X9n1cPRh9AoSZkAUKBGxfu3aWo73B6LD3nD6uk66+Bxy5dftCube5RxPBB5uRSKLUZes2bLlrW3mgsU0bU1AoU5INtDR++uoSW3vjGN4bkJO/Cb/R9s1LElyWMY9PtGRR/tilPiM43jfc3J9YPjcB16u0hLTiVevWb7lnx2zHpVFK0ZptG+7aOQ9p7zYiaMir7+2zlSzcuA08xs77MxwnWjV4Lywvxk6dNX/RwvmzC1SYwxKEBKrsVBmdJFakgrpMgX3OMF0gFIKGksmkk291AhsY73GDkcAPOEJA4ZMpGIobTvGeAWQy/pIQj5HFZwW6EZz0dQ/spI6ceelvb9YMOa/sTOPuPHzQrNp0J0jjtjvnMweqO8Zit+FIU5euWb8sL4FMJpGp1Lw5q7cszuUyqeyyjdFy2bBQ7B7Wea4a++zpOnOeu7hAygK+unlEbQteYycMHz8yyC4pUk6rpt0AmAR1H4E+vh86+H08hkVmgMdGyDQkGIKO/i9U9TTqMmMUBp45eCbhuRk/8SpINLlS6bPoTF68Y4K9u8mbMjtNfDniFLSbOgZteYtW4WbApjtzaT3NY6RMrqOtx4ygWFDb66BAPpM9iLh6mnXFpYVXjDzHEF3Hib/hhtxfn327ZqJDmvnSqT19wm13lk16bQtzE2evwqvG+iK6pb4VF3jw5AxmwtxV65YXJ5nPf3pwOCneun1lpbT/bN0Ayk4snJtB1wyMDp071Je6YceynCyVwK42+fAuqo6BhmFlUcHk+XmuIux21NUNSMsWgQYWXHbjxkJHa4vV4+05c7yZOv8BvOVds7AkbcpJoFBH24GP9+z99ODh2j7/eA+EyaABYA5QmWwWjUaLdj6bISga6OgjJ0qFd26iKaRkDpu9oIy1eI6npoEqTSDJEyJur+PQKceeoyGTJYSh9IwU0vUjoRGjwSmUca6IIzL4PHYEDsTmhqeSubOWr9qyeeddc8InT7RN7sqlPfPxWVPahqhJs+P+lcL2Y43D15GlK+CkLNm8ktP21tGB+IZxgv7ekzUjmSWzknmMG+aL8cKhNsa8lSpU19KiyyhfEWtbt6xPNNS2Otzmti503vrVW4GdsXpFskq5aFlZFkNQvHT9ikU5kGHUxk5dATQbOH5t8Q2jEGjA5+TQeCzGFZLLEIj4IVCXcFxjQ+fPnTxztqLqfE1dffOQcfpt9DQA2T9SB336P9DHXwE+NURigMqMkKgIQoFO/BI6/nPU0ImR6fg3CkF9ihI7byoQ7cCF12LVDfxefPVIR6wkPd1HD7ciJVFjcsNd98yCL9b0WPBEUFnCjLlL1m/acM9dZfbG7sQ567Zv3n7XPFJVoxZDItrOZpuoYG3MVlyT0H+m2RW93PWg8pS4Q+HFHYqXPmqNdZ5hJC/46jc2iHr3vfS3dyrbjFFb0akf8WXkpF8T176Ma8xAkqsE1x5Bk5Vtwp9n+8YlIpJHZ/XGFLAss3zl5k33bcxUN2tF89cAqdi6IM9nGY11DsVIZHZy3nJgKG3euS5Zc+B453hv5CsJmpo6oEWb1m7dvHn9ivmTfaVbYOXKlXK5/Ne//vW777775z//+fz587GwQigUmkmvzIg4bf7azZvv3Zijr2tVh2HF7DXzcpJzShduWpCZOGf1xjKFMLl4w7JSaewtsg9Nmbcc5M+Oe+fRWyou9cNBp9ZHSlu/NWrD59KpTMmae+4tS4sNYHT0nm6VzpkniMd3nd0nGiXzF4vokLm58pInYyte6zfetXFpuiLaHYEuzlu4Zsv2zUvlsNYpKt8IfMP1C/NEZo0hDAW0FztY87ds2bzp7g0LkyXjgc6wr7OuOZIxa/0W3AFZPDtDENVSxovHPu0Vr74br6E77lmtNDc39QdvkCURpqx0FTByNm4sz9B0t+vc0R7oOGFt80U1JX/ruo0bN6xbOqfQre9z+t3qSxdH6PmLZpcUFeYqZfzPdh69Lw7pqSn33LVzeER95NjJjevXen2+k2fOTUzBdgNu7kIjEBoE7iMKh1H8csBsCiKkEEYJAMsjalNAaISEBOlY5MYDmwHqiy3iwnweBWIWl5aHO+u6x8tOgM/4jRuiFLpMIqZhcOxKKbmxoDiVn5mZEvD5KVRRkrBrz+sfVGiCTNE1U4TfLrGqOP43lpabiQszedXWO7750Ne++f3/k/XuOtdqQUCmuz0xb5ImyVy/475vbcsPDRlxH5DCkCrzN373f777zfmUo2+8/F7VjdXoTAHaxOPxjJnGwpFwXl7eT37yk8cee2zRgkULFywsLSkF9gdwjb7zne+8/c7bBw8efOWVVxYvWgwc7PjJVwIH/JYAlpIopUffPzB5UjEDsnt9qoIsa+3bv3/qgA1454wbN9veoaYBhjI3TYI3qDQWi0GPRaPaD75Tk7Pm7pIULoUEOUZ61Zq6v/7x0Z8+/Jvfvn5OYx3QWPGDpoDGV2WniZkkKl2UqJJfOTE3TZCUsuRr3//hQ5uV3R+98sYhw5VjqSlsvqf2w8ce+c1PH37qsB6fITu+40ZEwmG365qZhcIBcwjhKqSC2IsZrjSPQ3K4vFGfWpyWLQX6jsJkMRCP2xcXocuA5INswzMB7/RJwt/L3xpYGDfXSCQKLWbWkoBFPTCGdOuRXgM6bEL1dlRjxTw3G8iFokGvLzSuJVKWf+Nrdy7Mxrz2MGJV91hkOfFXUlRhXqEyOKA2ez0mMk0mE3DwByeRxYkqcsjh1460ucRFsyR4G03nyniTJz0HuPVDFnXLgT/+DmT+o09/cmGgd9R+o89furT9Fkl2sTTa0FB5aXnJ6KDGHAkZDWpfklLBiEYMOGIxlUzj+/vf/NtTQHIeO6TBIrFhNFNgH+l1CrNSxdHE0ISF+cmOYU3UIBJk5UjZNDKJxOCxyV63c3xIWxypMj1JxAB6icoTsdBw+PIdSGyOKGjtPHSqyR4msdhXmIxARsJhZFLoasalDFxaX8BntpgDwUBqauodd9zx7HPPbli3YcH8BfPK5zEYDJFIdO899/79738HFXnXB7vuufceFnt6r9j0nXWG7jefehxk2i+f3N/q7lcb8M0JikQJnwUeGEX0Vis1SSGPFSI3uTiJrrVF9RRLrACZQaZQ2DxFRrqMiweJuEIxLRyGfWaDydj24V/xsvjFH18+1dKjsQamPbqOo0qV81l4faYKcpMFIZB7+GZJVk5CLGMZYtrwe0/+8WcP//b53e0ueNzXlmVnAgsFoiTk5CisvV0mJBw0GrX+zMy0y2HvsL1mzxu/eRjI3m9+8ZeKq/Qtnc1fvf1r33romz/9Wkb9K281WBGv0wzRJTJR9KU0icITybGINxRhJ6pYZpsbDochjCkRkkN4P/EQDNPx/lefNfiokygz69UFms5EpRDPRo5YSg94vDeoYwAmm6tMBrUJLNJFBTmJPm+YwpKnqiRcvCtBJBh0urxAKGI5GYmMuS1wcpICPJBD3WcRZEcVHa6T8/NAbVJHM5afniWLdbtjCLKkHKBYLMODru7KNx4B+f+rx1471VrfZ4IRhEyhqtIy8JlW2UI5A1brLfjZED8jS8pm4ElmCDMT2OEIXs4cBb31hYd/+/Mn/l7ZbQigKMadNyfT1dw1Chm6jllSV5WL8RPIdAGfxwBlwRUnMkgZ2flsKsQUCNgIHMHAwxt6GpvefvGJn4PHeOS5g+rAqN4GTpIlp0uBLUIiAe88EvRHrpr5j83mo56xUa0nOlB+xnV4AtxTi5pJUbsCrAN9gF/tio2AaQz5Bgoro2zLvd/+xiLOqX8++7fTuvhWHHNvr7v91Cu4qP/mibfrR5q6jfi1aSyJVMEdj1wwGInJiXFlxU6m1/75tz/91VP/vNBjvdrkdvZcGC5eUs6EyIKUNLlPMzAWjAVt3MNNrzyDa4+fvqTe/LMflCXdIK4yDcgo3lMjZIaMLZCpC0uZhS35GTmplPLQGQqGQNZuaKyVHPGQvnYYUpWDkgLaJ+Y7TQWJK0tMwhwjRi+CWvobdbnFRbG38VGwoM880tbw1ktP//yXv/npL5/+qM1ut0aScyUjBguKYfr2wTlzZ0ERTzhiGh5KW1B+5QyeJIoiZ+mDDwFd8bVv3TknGuLFOz3urxzN27YxVzQ5iCePN4U0oVLORSJhvPRJFK5UJcYVpmO01yrLKU6I1h4qP6tAGekfMZMozPzCbEPz3r/VS+64o5BNZiiSUkwmtQfYFT0nDwYWzs+7kXoPB80hmKuQCWIfV+BI8zlkh9trGBlwpucU4zoSGEgiHo0++TnjkAV5azZtWL929cqydOZUB8BBfyDocTud/gBQ6VeKyTTApT8UInPY+BCzmFkPahOPgwZDuPAjCOzzB7v7Ax29+BxYGIrdcAJOLAjcAO91XrqCYiJxFOmJ+As5liiBEXRHJ3+KY1N3A5OmIDY9Ak2YV6QKDKivZ2teCSth8ea5lIp3TvRdkXwGK21OPqO/bcAZfcFzDZix41Nc9T38Qk/u/T+9t4QaNgbDfEWCKDamgJ+cy4PMbnJSnsz6ydOPv3HeQmPxmVc6NQmJ0rC68vHfv98LI2yRcIrimQSCRtzeAIxcNwN5kpQ585csXDC/fM6c0uIClZQbu2DEoR/Vas0Wi8cHqvmMizgKBlFhCHZApnZI3wpxyOiqJ8gZSyh3v0dhCyFHP6RvIvtNpM0vQjlrgT4lRTu0xk+dAooidfZXYtUN/L5+/4qcWH209PW70/NLYzP+MSQZuSLTYHSyMCqLK+CyQcayJRIeLSktnUuGmEIRIxSOYAhi1XRUHv3g0d8+AhTXHz5oGnPpnFMHfiagCZNSFn/jBz94aIuyaxdwKKL+G1uek7P2Bw9/dUV628dvHG4YDSERYAm4PJPDpFcTCYZg/1Rj+Gh8ueXYL3/1258//sLZTjuCv8TAESkUdIjCEbApsqxSFR/kFYvFpZLicSJgFaSmZUTVGjsjNynonpic7UoEymLZ2PtP/P6diw4Gi0u/QYBtGgA7BODz+cAzAB8TWLdFRUW7du0CvuT1/MepSCooFlMhMofHoYYD10wycg3SnHwFXuhUvipLCvu8GEOWFuw/9tquKmuIK+IB54cqVaaKudG0WTsuqTNKi8aDTdbOC4Ppc2aB0y197XqhsjhRADQjicFk0RnR4+mSRKAWaQwBi5mZlZvABrY6icPnkoBbBomyiqVNe/70/K5mYAPQxmf8BJrc4gknKmTMqMnHFCuiASzcuxFnFsmjHVYoHGV2Mkk9eqNJS9OyCxJY4ApkgTiBSSeHL1vJgTGjrfv87id/98ivH3nshXcP1Wtc/oBZr/MplGlR65gCHI1b7ej/RQcImF5vQFE0USH3+f0etwf4IGBjfPf1uckRoFyXJ5e9uvqXLy/96fdn3QUsiDwJ6Z/bSR9tQ97YRqFSKSSWnDLrNeqyk9DSkyRutI/3demsq/dWvvfH7/7gJ9/5f69Vetxnazri5Yy/34yrMzLQbuOaDdjw8SVg0uPPQk2dvf03v/8apfad//vxq72f9fwjMZUKzGu8vlKB9IOnu1k1I9O4fKFYLEqQJOQWpfu0o5SMvHTHmCXaVJOoDJ5AJBayaZedWDKdKxCLFzz0p2/KbW0DGmqCGDjQ8X04wKaNL80Y/Kmp1OGR4cOAQ4ePHzve19vndrmZTCaHw2GxWFnZWWvWrlGPqF966aUXX3xxcCj25nwK8JRzuULGxCggPG+AiqWW3v/XZ/54X1bbI4+8XNt/vdluY2AIjKQo5LFcvYwpYqf41CZbzNgCipubtuF3Tz7+DPg9/fRrr/128RUfAZwBVDZfLM7e+qtHcuGe7qGYUxTD13borb82S37wi0ee+dNjd2fFt94MsUIOaQxj8bVxMAgVcHhs1oThDgQTN9Kii5NmQRjfdjXx3AD7bskpiooHiS4FihXkr9GjBX4PuBOdSnr6Ptar32S9/A3mznIahpKA4hVcPYj1Kkhsdg6b6/bH38/RuGKRkBfrCo+iCATKLrodgFc//GULsIP53Im4ZbRkUQxBYUmybLwnyjWJxscyq1Z8+89/wov42Wef+fsf7kmJfSZkavDj05OS4mu4UINbg9qEsuhMHueyX+HV9rz+6omMTV//05OPP/mVK+dPvRIUQckK+cRkjvgV0Vj3BTJwiKLb8PK69uU+BRw5vv8q6JLU1Tu+si7Rcnb/3qq+q8KcoEzwj7bE12YOOJ1Koer1+uPHjx87emzvvr0dbR12m51Op3O5XBqNplQql69Y7nA43njjjT8+8ceamhrw9PGTp2Z8L4KwxOU/i1W3J598+bUXdxTgKQR5Ml5PMTpNDJry6DIA5AF6bSQWPzy+jIP3KRHN/X+/+92fwWWfeuJvf/3DXXNVU370aSqi8YH45fDCwTMAMK79fX0VTz9/OOHOHz31p8ce/ur8y50dyPGP4ZEls9cV+cZMaMjQY0FTEuWTqiFdtOiObz0eTe9TP1l+1XSj4MZcoJ/FInH6spWpI3XtZiACYoGATp2w+Mh4hcNIfKVSYNRZwx4I43D5DKfbi3ncPgr9NgIbnz0zioiD4r4clrlGWEPBAQjLTlPGq1t4rN8tmJ0mw/Mb1E9yYmJ0KkCcaG2KOabggtFNAPAksWMRbN7dv8Wl4snHn3v+uVd/vJLLxDXF5ZYdeMjxcPZkoYqJAWSvfu2Hj1WV/+9jz/zuB+vyYwOmaMWbV/Ms1pEhNVuZqpzctI6DV9vJYKg0s/xHD8dk/vEXnv/zN1eqwObJzzCFtibx5FmZqQpewDbm9t50TrcbgQv35OqCq4fL18M/fgz+XlGfrg+JzOTwU5bc++h9JQOHjg1evgxQctCSB/8QS+PzL7zw2g/m4ekD153cz5dEia9Zap/7yZ+65/7o/7N3F/BxG2nDwFfLTF4yMzuOw8ycNMUUUobr9UrvtT3oFe56PYa+971tr+1dmZu0SdswMzjsJE6cxI6Zee1l/h7tyMpm7XUcaOK2z/+3UWZGo9HsSKvVjCXtP/7y/E+nZKvDuiHtpXtr3Xs/fPanj/38kefe3FVxZje5nosepBz+yDMv0Gv550+HqhWXO36bfQPnwc306yF4bfHPe31/pWXuwhvH3vCThaskTfM/q535wcMH01pkmRyBxG63//Of/zx48CCzbC+UXJcRTZWWNngajh5uzs7KCH1XUHu/KnXsE78MVh52g3/+4a4ZGcaMzISy06W+o2dOZwwpUFc0NVsPH9ihTTD1+rFWvkimgQMFvFTk8k5PVckpb+yYWdn68/PS35VBwf2ZzIINznzTwEclkBhD/7x1EH3chS9WCPFUaj2P4/IKpPSgMhWVnJwql1jd7tOFh6KHD9eFbaBwfqVcIRX3nJPANqbPSWCXiIqJvsCSHK5IrlQoFHK5pO+jWQA6fhK1Sq2WSiSX8KUGX4SCuGhXSZm/s4t+IhLU1e5wHT0ljo+mBAKuRCzPTkt895Xkz1+XTx8vh9MapYIs2CdRXl6SvcN23p8nu+vqnQkx0YLg7TQ97dwbfZBKMLHP8ocuB5x89j/Ifw4/buZP5qq3rNsJXwBMEv3WFMPHTxU07Nl8or6PRzNzKFPeDb+nd7a/PDA7WSPjwQddJlFKe25VpOjOlz9ARY1/9Nm//+U24Rd/+f2/ltaeP7DCjRv982d/+9xcy6tPPfPbpaeY1L5Blzjax3c7zr9YsruqvC4pJTG4I3L5Ain0BGRSKWxLiVjY86u7AnVMfFycXqdTyMTnf7EPmMxw7oP88Bbvrd/WC1MfevTJ0fPvnvZRd/mUty23ffuX1pkHXEkcIf2XyY0bN8KpC1m0TwKhRE0+bvDSqOXBP2zAzgi7dGI0uxPCRqSPe+GoXt8AfO30W34KJ4r0Z//vf//ji/clnDuRjCjYoUi77jcvZLhPl5xlxjoFCm3ykCl3LBx6/ECx1aGCXnZ1TX/PEdbqolydTb1HOGtXvPbMvxvu+f1L//jtU3OG0s/ECkfvob3BUYVJZuf3scG4uok/f/Gff7nN8/Gf/vbfVX2s/mIUFhZ6vd7/9//+X35+/h133DFz5kybzTZ06NDf/va3cOCAWUy+C+DR98kPXEjnn16Q4ki0eQ/98ddTPEf//Ks/ra8872av9qMHvXMWpPQc6tqPH3LPW5hBn8T5vV6l0SjsZ6cO6QMQXOOcZ/7vry/mN3340v99Wd567o/afqlUJWEvnCDHAfrq6cRoU882CB7PSd+fJPTCtgL9zXxeteii8uY8/Ic//OGPv3/xxRd+8+IjNyTpxYGAKuq8P5D8MB07fmLTlm25OVmzZkz9dsWanJysCePHDWR4tK/PSAj45o2SqPMNaUN16UmqaGhvhdA/2uQaF+MaYfRA+1NcUUBZENCM92vGUbyeEdC+2PbsPp5156v/ee3tN199+83X3v3bvbmnVuypD36F+GydwT+rBHzu5k6nUsGMGbss5uBFzZ7u8vKW5Ex9IOCx2wLq3Pte+O3Ph1Wv2NRMZ7pygiexAbet3m63edvW+N0d5+9h/fM4bC4Oj8+NypiS3fLtsuON7COKGQGvw+5wkCfPw4mkQqbg8XlcbUpM86FDZd3BMXq/q7OqojkhzXBJ3yLxcfHwKj1T+q9//evlP7z8pz/96aOPP2ptbW1ubv7www/37NmzZtUaOFsymozHjx9fuXJlZ0cnezQMIxBLtG7rqYZm8odXt72r28vVKUSuLjscWbIX/eZXs2Jay2tD/8LVi8IUryk6VNhhoz/PXrfb4w0+gs444qEnb/Ed3LD3dJvXH9Alpsraq5odfthZ+XyftdtNzqLg3CK8T+FztDW2WDwBn9fa2WYOvQvN53LY7cHH1sL+yPdJlWpm1/cGr5mxWau6JQuuHx2lkvK93fSNKQOim3TLlM4t3xxp6ew5O/FaOyw8kcFmb6xpaCMjBo6us26OViWP/AdSum90/hsB0PemD3S90i+IPuhxKfmwemHe76wFT5VW1FubfBw/xfEPTaBGJnNTDNxuOz08E6ulojX0YbSffViiVKoCzqJTJe3nPaoQ6BMyVAf27rUF28pnKz/TJM1KjJbLVB0d1U3tdrregUBXRxNHFCVLiMuyFO85Q595+d3ttU3doT+qyeGoY5LUjVXlNm9wCwdcjvN+ja43TVyKet+eHV3Bbyi/o668hZ+ZaOLxTRxed0V1Pbn8xmXp6rLU6XMnjkqOlfC91q6Qz5o3/G+4uqQ08an9Z8gfbr22srJmTVrCZf44idfj9nk5xlHzbp0zxHPqDLm0p+evlyK+gHIFr9IJuuitLJfL09PS6xvq33zzzZd+/9Jf//rXf//73+VwDGxpeffddw8dOrR27VoIGwyGs2fPLlu27PTp04L+/soW6DZ3QdUE8GGPy87kNTY3e3n0xuC4uh2w64TicmNk8uazVW1khM/ZcbrZlai70O/MKPRGraO1ossZ3MaUx+VhRggHxGexOshlVa7u0i63VqsK/R7xtNQ3xYy6fnqqBt6i0xL+gOEgKm300KK9+0qPHvNn5mjOe0f0JWPBWvHhYMuk9ebq7nDyxCKhXKlrbalq7rQGvwr8NmsbX6gQCfkcpVbH62pvc3Kho6hUyb3OLrtbLKOfOjHYwQkme/wJedpnwOuBr6PgVnKaS8q6klOVfndXa1s3/dhbb+W2HebUTDXTks7iNTsVuWmk5xWVmCov2VvcHfzE+ezl5c3qtMTgqKK3CxYOlujoKvdwolTyuMRkeXVVmRt6rnw+13vu1yv64jV3M5d4OLoqvFSUUuYuL27Iv/WJiTG84C9oMU8wFUYPiXEV7i52pifH0VddXYhAGC0W2zotNm5wRwg44Dsk4iERkOE4+JqBulAijd6kE3A8l3DtyTnsNwC5+ooeXKD/QQLUg06js0CATmG3VR8cHW3W4LGN4vql6hiRJOTvAIaMVGlVRbmXot8j5SY/4hXxbXaXHS9LvPmnM6KhZZ1u9/kfVk9D0ZHG/Hv/+8b/0adqb7327m9v8u/ZUBT8HoevE/gg0evo65nVF00Vx0mb3vOaVtIh+HbVmilTptx6221zHv/ru9vKW5R5R61qe/DL3uPxnDx5sr2dvnouAmlSXrLt7Mnd2/a0jRoff179uGKJgYIDocVFdgPKY3P7KEprTJW2ndl6pnnoiBRjdBrXd6K0Ln1CQdSF3puzpXpvmWPUhCHq8J+3c7W2019dAY+5vtUZYzCGjpPCpyc+TbV/907ykzg+e3VZsyg7KTrgd50+cJifN/O+hDNrtgf7TFJ9jrq7omLXjuMxE4azwy59E4qMdkdTTWMr2Ukd5nJ3AM5JYuPjbfv2ltGl+T1NDS3O3veBDoBAJOL4LvCd3T/Z6AJZalLd4y92Lllp3bmv9a9veGvqNHfd5Dh+ylZ4xFnfZNm621Z42HW0xEtRHUtW+O3n9U5DCcV5Unl90bEq+lcIQMBvPnumyMyNSdCEPtqrL/qEdDil2UMeThI8pZFlJoY+brtfFNc47+H5ga0bD7aEnvNS2rRF142qX718+9mG3pWmrxIJIjf+CIQGj7ehtqmLbCZbe6WdMqmENqs7wOMV3PvqX6fEtJ06S0ZDyElMwO2gf+nMMON/3vq/e9KPbi3r96eGRRpDFrfzYHF5uzPYOBy/s7tsz4HWUTlpFxiWos8qaUz0EvBF7Ac5kDrNHTv2v+9/nJCQcNttt936q//32tri43ZdnTCt1cYcaerr68vKwm/JHABdeopj554S8vMGnu6asq6YzNgLfAXAGUBUlNrS2eYO0H/g5/E8Dit991A/zutQCOBYq4LF3F0dNtIToAJCuUgqp58KkrnojvizGw7VkN8nobk6zaHnn9KCeTn+skNHm3r22IDH0e30NpVWcKb95M5ckZDieFzhp98RBQJ+uyX4xHf45i2Db954nUikkIuczuCXvNdaWRH8i7vb0u2Gna/goX+9lCdvLq/u/1KD/sD3VGFh4UsvvZScnLx+/fo33njj4MGDY8eOhY37y1/+ErqTl7Xb0IPs575ZA+zF9cBj6QpeXuax1FZ2xqTGcv3OLpffOPHBn79wq37FhuN+v6+rvdXq9HJcx1dt4E0cSY9O0Fwn1m6kJo6MCUYVsXGBo0Vnuumvw4DH7SY9wn65urvcApF41pN/mKfzVDW1OKxtdc3dHIFA43dWNkBXla6vra2siT7pV8Ukag7t220O3gjodzZWtVBp8fSlQ9poLX2LJSQ7zafOnLsMwm4205c7w4GrvcMrU+jE7N0CEqNR095WC/s2vZdScNCFo67aYLCfOtUQPBh4u7uswb/lw+dVwufTfwuhk33MnvW9Bjv28OEFj/70IThbT01Nvm7+XGW/f8lgXWCIC7pkR1tLN1TtowS8NGn0rZkz/ZZK39nXeJTL7VdIhv8t4O7iVLxBOephM/izX+JK2Esnwq1Z1zjylrvOPRBbO2Ra7oothyqH5MDnre30gR1tJ0Q+l7vTKp86NkHCo2/CM1cc2bmh0k2Z689yFt00VuVzn97zTZHDqBLazZz8MckDGEW/SH6fB86eBbI0ceC4s3Of2Dgf2hZ2GGZ2b+62I3t3tJyScPyWuipq8vUpEo4i/7bFHZsKl31UkpIZHFm3VUmHDFFzAuay47uLyykt/ec0f3cTJ3FiskGs0E6+adTmjR+tPJsu57jaG1q51103JirCuFL/ho8YPnHSxPKK8pKTJRDl8Xh5Q/Kg7n/5y1+g93v77bevXrXaZDIVDCu4c/GdVVVVWdlZWq2WLBtOohkzeejqTXvXN5cJhDxvV4s6aWxqtKjsyy9LVQYpJ+Do8sYMNfR/0hA9bu7NHau+XLoxMYayO/kFowvI1RMydcGsKc1LNnxb1zr95vGz75yyZNMHX1ekw0ybRzDihhkJEpnS0XViy8ZtY6ZNTGUfg9V1csm/Nmc++csxokOrl7ZOvudW0m0CjvrSTQeKA3K9iAef5yavdOiEBA3HEZfl3rRhw6aspNysaOHO/TvM5Sp+wFXZxclmlruQ9IVP3PTNlhVLSwzJwevwrT5P3qwFiRNHxG8v3N56VsHnc6xNLbFjZ5uUnL4fQcSlxBJhR1NtgzDepKEPNwwuPeBA3wZ4cX+VoNGlCKKq4/6ws/Y/LnPV/xZ9eEPKjGRlLI/Lb7a1bywx76lIlwhlt42hr+yjf/GWLNYnsWbstAn7tm1d0lCXqKL/TOFo71DEZIsFXP28u2d+vf6rZTY9NGRzk3347bdk8GSu7GEJVdu3bijVQNc90NHqHDkjV6XjzZqfvXzdsjU10NH0tnZYfec+5LS4KTcsavjsP0uoIXAe7rDLcyaNz9Cd/1fr9gMbNlUHT/IMKcOGTll0m2XlkiWBOCPH1dFmS52zMEcInaZREwo2F+5aWa8RCTmdNvn8SbF+677Na6xyKYdX2cEhDamJyfBs2LxhY0rK8NRgAi1zzuJJK3Z98U15nJpja2m1D3vwpnSOv4aZeyn8Xc3l5We7hBo539alTE8UwcdMLHa2trc0+zT6KKlKbbU7HA6/UABnPryL/YrX6XRz5s45dvxY6ZlSuqNLcdQqNY/Pg7OH7du3v/jii+vWrbN0W66/4fq7774bPtpenzcjM4NZuJeidevLu7oKxk6IV0go/rg5M8o2ffNlfaqRz7F53Vmzbshk8gXxBKaRk4asPrT+myq9hMdpqa6JX3hjnIzTT6+RFp1/27zqjz/81j0ihkN5fTzjhNH5Ueff411/Yufa7uBD3KWGEUPZaxCAq6H02CZvE3zOLWdLFZNviddwQv4OLdCnpbq+PbRpXZ1QRLmrW1z6cxv2nJSx87tf/doef++siF9AvXld9iO7N7SoOJyWs2dUs28eGiUXCSZn1xzetacxWi7kc91Ob1J+lpR+H/q4ROpAg9kQnQwdERW/qcmiSqSfARjyoR58hAZjbPuRtRs9qUMmj9DLDF7zvu2bW4dPGZcM5+i28iN7vHUSP9VcfVK96N7hEkfF6o9XS+fcNTep4UR11KjZPd3mlp17bCPvTu0Z8k2f9cDcFds+XV6bHMWxt7XZ8n5K70JwiuysLTm8sbuKT3Gg522acYtRqYhdcN2Jz1Z9+E1LEny52b1poyfkxjHF9OKoPXlog7mSXryyMmbGzQaFUjQhb+PKb9bYY3jOjtp2O9lp+EK9VuXe2aEYQ/+uE5zKB1MjE8kShuZot+5YXX9aJ+Ry3A5q/LzJzLxwQqVWWtpQqeQZVZSt1cWVCgU8PsXjBZ+QepGfYhZ90RO55IpiD8cB+k9HPQUyg1bBYbX+VlK/5f0NvNwU+rSno7Yh46YZCRSnksziqIcturn4s+WffjsqWspxWjy502ZmRkUc1FamjR+zcfXSdXY9x9VY1xEIfdKjpWxjoXXK7WnnLtCLHzbLtHnjtub84CPmryg4lWc+QXA+XllZCUezf/zjHzExMdDZ2LBhvRe6ND33m0NPif4Dd78HU1nGmBnKV9/f5b/z5fALrSU60+Qc1Zrtm+vOqIQ8Ds/rz5oyL0kQN2q8+Lmvjsx+YiFHLEpXNb+1Q7r4ul4XgQf8HbXHN67rIA2aOHSsfduKsy1SwYmDraeDSRy+KTEzj/4zVveZwh1umdDbZW7nJs0cEhV2jpQ4e/GN36xeutQTrec421psOdffmMOznC3cXekfMy8/t0B+6s33v9XcfdPohIRc09ZPtjQW3HZ3H8NpntrSoxupFvrIRFFZw6dMGJ6wvXAHnJMIzp2TKKJmzEr7dsuSdQ06aOS2Fpe3rws9LoQr1Ui8FqfNIRIJ4Lss0p88+8HXqrXPP8Fftalr/faAyyVKijf++VnJ0Bz7kRPam+f5uFyeTgudtqjFN/r8Ph70WyJvYb5ENm7m1G2b965pPiEUCeAMytLanjF+cqaJftp9/5Ln3zM9eEqjo09pGu0jbr8lneJAL9TVemTPjuaTEopDyVTRwyJ+gehGzJu58+217XnjmYQgadrk+25tf/u195uvv/6G2fn9/GFMrEgYMSRq6+4NtSUqOBC11jXnTLtebz/55fY2CX0zn7/TFzvOAJ9ubmKKe/PmTeLcRBO35XRdG1cioywNwlHDNWHPKggjihozc6Jzz/61K+q19G2ubrfFRWXNmJoZfObDd63ngwwbxeV07tix449//OO4ceNgzV999SXsN/CJZmtxwQ9yBKqhN9149ptNn3zbAOckXU0twmlzRhp5bubngyPgCRJHjju+fPe6r1sU9POVrPKoKVNG99eUjrozmw+c8CvoDoUfOhSyggmJmo7d7600G2OUcOrqtnfaxgwdIRMLKNm4669rX79lRYXaKAteAclzKSbcOJ7tfAukMWNmDl+3ZePKcq1ECif9AT5PlDthfPZIwxc7N1H1aq67u77dEXo+1A+/z1txdMfmRoHXXlfVOuThxZkckTMzmrd2z9bu6ig4g+ru5nGMHE7bsVXbu+GcMeDzdnNj86IG9nyJCOAU9MMPP9y6dWtWVhZsUzgFbWhogM33zTffPP3005ABwuTvMReHy1Mo5S3Fu9byOfOGJ/H0yeqmg2t3KacNzaIPmc76w9s3l3Cprpoaz+QZo4x828kNX59U69ScjnrptDyj32nfuvQD5eQHR3Ydah46fZGO2Z26ioqah0y5QU+OB9KMyTOgH/vJCjOcvzgD4uEFI9mLxyNo2fvFTn+SjuNxdVHyPL3CevCjl7en/f3lObljshu3HNnQUSkQcnndLa7g3Yh076Zr5ZIvqIRojtvcaY2dPD9XwuVxY+OT9xWu/7o9SUq52zzn/iLbVnW4cH2lm+Ppbu/MGzpLxzyAGIiSRk3M+nrF0lX29CgRl8OLikvJzUxMGDW6/kDR/uOdajj4uhz+AP3tz+WJBXxfV0erRxq8o/FSPkqDS8HQfHiR8D133k4CA3GBXyGE84t9DSc+PLHmrKVO6OfNSBoF5zfe489zOvZ7rfXCzMcD7k7/qT95Gzf7O47yku6jxBG/I8WG+LzMaOm5ETOhOj5BF6VT+ZsPVvCnTs6Si2VKTVTO0KHxeinFsVfv3Nk1bNHEeCFfqk8bMXpIvJTL4wllcj5frFBoE4ePH3Fpv0EI/RbmVwijOQFP6Bkj/REMeFy2Bqkmm8vp9HKT+YqsYIYI6+EJtTqtRqlUKhRKlS5zxJisOPKIOE1Sdkaikk9JFTRt/LCJw6MlXIFUKpZKxMFEtSm1YGQO/cw5gSohMy1azOXLIdWQPWJMbpzsksavONKguto6OAuEYwocbhZet7Cpsen1f78+bPiwkSNHbt2yVSqTCkXCFStWCIXCR376SF5eXoTLwrkSrTHJqOSJJDK5Qhebnp+fKuMLFFroA0vlClV8ek5WajR5xgTF5Sn1Rr0uitweTP+qRGyCMVojkqji05KhGyuSK7Sm6DiTXq4xJaclxuqVGl10jFEtVWpNGrU+JUUvFYnoVjHlDE2WC7kCiVKn10ilcp1exz6/gwP7QXxiQpxOKVHoo2P1egV7akg/YlQmlUhkdMNq4vJGDdfDx1yqS0nUScRydVR0akqcSiGRQMXj8ycPTdabjDIhNLg+OTHWRD/niS/XGY3ROrmk50a4Hoq4zORYLZ8frJ0iKnVoTpRUoDbE6lUSoUQCWyw6c0RBhh52ap4sKj4xzkRfKc7hCmVafZRWKeVzKZFUIRYJhGKJGNpdIhNLROQvsvS17kHB9VwM2E0pjlEWY5Sqj7ScPGOuhOmhlhM76w+srdpxsGNPgOu4Z3jOvHw436T7SP2vQKjUpaQmykVCKWxm2FWjk4bkpKhlAkoUlZiWIOZxYW/VJuRNHp1MnwTxxabYWJVUBE0Ne31K/uisWPimFqgTU+CYGxDD5jVpuuoduqH5yWqBQBxlijEaNSKpNjEtWSbm001oSMpK1kuFIX+958n0idBs9NqBOkqn0ZpSslIVfDjhU2hiM8aNTKc7HBRXro02RsmEYjHd7KmZSdEGvV4jprdCbP7EYclxsUa1hCuNSk7QS+kjiT42xhgdG63TyHlckT4Z9jE+P/hmhk8cGSeHLwghs08KYaNTIpUuJjZGI2fvuqSEck1MHCwuo29v5tHvxWDQiGTq6MT4GB1sWhFfyIfNKtFEp8LHl75dWCwWCfkCgUgs4vMF9J9daZdyxi8QCKAp4CzhzJkz0K9TKpSLbl3E8XPefvvt2NjYm266adeuXd2WbrVGvXbt2rbWtrvuvmvWrFnkZ+x6c9kcyqTMnPRYaXAoWBWXYlCKYbeEtkgZmq2D45JYYYyJ0Wvl9N99oJ11sSaNXCiSQI7ovAnjM7WwR0u1pvjEGJ1CBJ1ImZp+Vr08+LcjkcoYE21SyyTKuMTUKBmX3o6axJREfRT9hLsePIk2Gj7KzDZWqfVarS42MSkpJkohkkfF5mcnyuHTKZUZU4eNzI+Dr3T4NCUlJ8TqFLBthKqoBJ2KD4cDpT57zMgU2M4KiUBuoI8kOuYpHtB1dZWtLo+7feHw4EORBkSgMMSqNMEqmdInTh4VK6M4PFFUdKxGLhCQT3diWpwe9hWaUKFRaXQa+jebuLCNoXXgowztRd8td4mn4zTyK4TTp0/n8/lwFhimqKhIq9UO5FcIxWpTcAem7+/lK02wCaK1UqEiKsGoFctkap0hSqMwwlaTypRR+iipo+zIGcPwSYk6qURuyho/Mcso4HBFmuiYuBi9eduHR7TXzSogLdl94oulzcPvnprKnmkJo1LSomFnoT9NcQUTRiYo6d9eLS0uNwzJg9UppPLo9GEF5I4/mTETviaE8FFWaOJSMmKj4GOjMCXGJcQo6S8PvtyYmJwUqxW6Th+vjB46JF6vVcjkMekF+Vn04lJTYqpWypUpjAkp+QU5cSatVABt7u9qrPepU4YNSYATPWgWmdYYHWNS0fs3XxGdFB1rlENl6e+L2GijWsTja4wxOhV8QdA7oD4tLyVKIlLQH2hoLvrDLRArtVqlXMrj8iUqtUgoEAMp/bPosFEEfKFIBAdtaNdL2cSOpW/C/iGkKJ9UIZi0wHuskNtc7QvQfxoUTLqO09lGndzng6MH9PvS8gTDJtJH90gbWmaIgq+d4A5ryBw5Ld8Eu55IpjHFRkepJTxlTEaKURicr0nIzIpRQP3hYwvHwGDLQGtGxSUlx+iV9CmYzJierOHz5Wpj3JC8oWmJRhUc88lq/TxpbGpWapTk3IFLqkuIjdJr4fOv0Rt1UWr6kMniSXTxMSY4Nl5KL5n+ALEvqLnFYnnvvfe++OKLNWvW/OThh3l8/pIlSxYvXqxWq10uFxzu4IwlLa2fpwCItXGxqbkj8tKCf3KiiWDHS0w0KCVCjTEWGgqOM7AiXUJOiol+GIlUH5eQnleQGSOBPVqrT8rJzYxT97QFA85o4LOjphueptUZ1HJ1bEqCVsWkAPpBEr7GbYdc8+4Yo4Djoi5m6LDcGDV9kaZIZYqjT1yCXy5CbVJGspRPwXbSxGdPHAXfdNxAwK9NyEyJ0QjkxoxkjVCs0cOHl+ou2tU2avGs9LDfCKbgu0mt1mjoO/9o8ihjbGxcjIE9J8lgzkkEmrjM1CgufJGq9QlKxwmLYkpBynk/z0ofNUwG+N5k4lA9+OrUKGUiLl8olcvEQgF8hcFnIPhVRn+X9X8U6ht8xJRyyfAh8omjlDMnKmdPFibF0x+KGKNkdIFsdIE4JUEYHyMemS8dXSDJzaD6u5qYK1EZU+I1PAGcscBZtyopd9TQdCM5SRSoTPFJifRpAOyVCkNyahI0ulQJR/RorUrMFUclhZzSTBmdTP85hT6HjyLn8NCSKpUmyhgTF2eKiVIKeVyBPMpkNKplwY8PfaITl5GSmAzbHY4bAqUxMc5ooB/PLTHEpySYYGmD8dzTuik4CybnJEwC1J2vNcZFKSRwcIGVxeePH5as4sCppZAnlEqVKnVG/og0+rk/Un1yglohUqrgPFonEsApOJx7Jo+cUMA8EzKo968QAp5cl5pKP1wWOkoKpTouPW9EbjxzWs4XyVUauRwOa8GsFAWnL3R3gD6iXgkhH2T6JEEmW7Zs2ccff7x06dIHHngQvsJWrlqVN2RIeno6zD927FhLS8vs2bOZZc/HEyt1MTFRauanJqE4efAIr5QKKHl0dnoMbBloQH1a/qT8OHrfDJ6eGQ1qEZ8L3+rGBHq70Ofkcl1iQoxRIxFK1XExOjhZg4ZUKmOzhsSHPB2vj18h5EskYrpDQX9fBDsUw6BDIYrSSUQiebCTEZcxJDfNEHyCJEduSkkwqunHO8AchSIuL98oDSmdgoNHTFqcVgDnXJBDqTTGZybo5So491SJYTPpjCkFo7Ji6Q+8TBufmpBopH/1TqiEb+Lg+Q+ce8p0RkOUWsHntRZvKI6dtyhFAb2z2KHjRydpeHAyojZE6zUy+gRenzZ2XE6MyaiO0sM5swi+6zVR2QXDEvWXMoBFfoWQiXDoXxZqbGyEw+/w4cPhvBS+GR966KHMzMyPPvoIzlThXAU6khF/hVCsSUhLplsJwiI4rYqnT0t4PPh4RSll0A00amV8VXSCUQXdNYNW6a87sKkxc/GCFD4XPgt5E4YlSeA4JI0iH15D5ohp+dGwOjXsFErnng1n0xdOS1MGP6SO+m2rTyfPmZSu7nnQiTQqPTVWDF91cqXBFBNjipKqDUmp5NSRK1brjTF6+ruPyxXJNXqTQQnnShpRQCSDrkhm/pBUk1rUcySBasI3IF9M7xbJwyflJZuiolRCiToxI0Up5EC3RB2TMmZEhkYM3x6UVBtrioKNAjtE7tRRWQnxcXqlTK6PzRudq+dSPIUqLi0nJzUmeEeiRBuXHBOvlyrUSYkxcrEITpRVUfq4uFg4R+IrDHEmBUXBQUBliomGL1+5BI5MXDgDpf84zucLJfARpo/Pl3Bg/gG4wNCpP+D/8szmPxV+wJXwpumG/r8Zv/C3FPp2zBcGLFbKpFhU5bc3evfe6Gs/LuAEuPOKuepcZskBs5fteG1l080PXp+u6bk7nNa2849/LJrwws+nh/8M3OWBNxtwNq8XuVZTktEcv4s+4Ibw+5zW5v0y4zie94STP1sUfSMkBm9W/x6ATQlHmX2F+z7//PM1a9fAV8iwYcOqq6pPlpx89jfPTpo46Ve/+hVkgJPzqKioxx59bO68uXDAvZQzEnRNwYaGreb2eg62Fb917Isz5kqbxw49IglfnKCIvivzhrkJk5QiCXyyr/LGddYe+eCjXdn33js5QfP9+MwMVg6Ho+hI0WeffbZq1ar2jvZp06aZO83Hjh+7++67n3766RdeeGHfvn3QqZNIJHfdddcdd9xhMBh+1B/k8nXP/Xv/jKdfnJlwfmdvcIMPcl1d3SuvvPL3v/9ddP6vRxEffPBBYmLi1KlTYePCOQqTetl8npqV//e5/qYnJqadf7Uk7ezXz3ymeebFaeT35ToOvP6Hg1P//tiQ/n+xw9626rPlnDFz5+Sf+6H3i2Br/vbTbwUT5s/Oi++n80p47NXL3/o6asbimQWmwb/Hm+8axfV7hH6fVxUl+c0bzm/e5R/c7A5Q3IBf/Iv/87Y3UUv+z+Pzi/xe//h5/AdfpMRS6jIen/e95vf729radu3aZbfb3W43dJMWLFjwy1/+8ssvv0xISLBYLM8888ztt98+Z84cZoHBpnLz82+V3/aHBwrCnsV9KZxn1y1555TpucdnQr+cSbtkrpatSz4tjbr+/jmp0L1iEq8yOB2B4x05Kek5lNFReoSCrhIJs1HUP1v7rq8/rJrwwD0pEW6iuIbggwwf4cLCwsbGRtisO3fuXLRo0bfffnv99dfPnTsXMnzyySenTp2Cbz2S/9rqatr+7VetU++5NfFCF+dcayc+fvKj2Kf+OaOva9CvOLlcbrOduxQePpVg0qRJr7/+OvQfvV4vdB5fe+21v/3tb04nffusUCh0uUIe5XEZOrb+3693pP/j5QUX3LVtpzf+a0fgsXumR0npEwf72R2vb7Pff8cMo+Lyj8Doe+AC58QUh8rTpTw69OafZd84P2UC7MFceTyV80tv1nOivKfpRzkJVbyUh3i5zwdynqPEV3aw6bvj44hcAcdJjqeM4w59lXK9lRKRm+ss5fBsHC581cN36ffp2xQOOpMnT376maefffbZ4cOHV1fTo1dwWImLjROLxRq1hsfjpaSkPPzwwzNnzYTMsEGZJdH3B2w1OC0Q8gXjjMNem/Li38f/8hfDHnx62P0vj3nyrWm/vyVtplIkvYqjV537Xvvdo4///JHHfv4/r25Pv37R+Hg1jl5dJvi0jhw58sknn/zdS7+D0z6z2Vx8sthqs0JHDk4UVEqVSCSKi4978MEHb731VoPh+3Lg/Q7Ya1e99Y8nX9k34dFfTov/Po1eEXCuz+fzly1btrSXJUuWVFVVMfmunpTr//b8lNieMRTNyJ/945Hc/kevrqLSj5574jdvtGZfNz3f+L346hINnyzhc/lUQOSye8pP8gom8aIMPMov5lG+M0WB+HRuRj7f7+EG/FR1mbe+4kc7egXfaGfOnNm1a9fMmTPvvPPOm266acuWLa2t9I+x0FfABXG5XHaY4wfMY+1Y9rdn/35E8shdEy9n9Kpzzzv/8/On4Xv5kadfKdNMvH3mtRu9AnA2wg3+/FzIQDycorBnKSQMSBR9T8EnFHoc8P2VlZV111133X333Zs3by4pKYHPr0BA34UK4BMNX3zMAuj7ADYrbDI4Pt9///1vvvnm559//sADD/z5z38mo1fXijRjxm8emqkNjl7R0ZSJzzww24CjVz8aA7h51RfgkCef8bgcAdfr51gdHH+AjqmkdACi5CliEGUuTx286Dfr7T7Bt2+zWO2Bvn6FhOIJuBwfxVdJYhdT/J7HLH1PkK0JJwHkiaeFhYXFxcV19XXPP/e8yWjavXu3QCiYMHFCbEwsyY+nC99rgXO/aMV8iiHqDwR+pJeT/rCwR+aampodO3cUHSmqqq567NHHhg8fvnfPXnOXedz4cSnJKaRThx/k7yPYcB0dHevWrWtqaiI/RhYKtqlUKp0+fTr0BCB6Ba/AQleNr+JUYOW7/uJ9AXs3Jy6de+vj3LPHvHvWcTpbuGpd4MZH4JTJt+5zf1MNjxPwTrlRdONDXEPE54T9gEHv6MCBA5988smQIUPEYjF8NM6cOXPbbbctX748JSVFIpF4vV44pYEucX4+87AMhNBgAx9km83261//OjU1Va/Xw9fWzp0777jjjurq6u7ubvLHtrq6uri4uDvvvJMsggahsCuwWOypJnuCSlzBK7AQGqBLevoaGsRgg5JtCgca4HA4oK+rUqrgpJDtAsF3DJlLouj7K7ixmU1OcajgrdC4WX8gyF8pyUcVTg7ggyyTyqAvx+u5TAM/yAgNan6fr6LEf7zQ19Es5nK8QydzDHGckoOehkoxx+dLzOFkj6SqTnvPFgs9Do9azxs2mZc80F8Z+YGBo1lJScnnn39uNpvhdOW5556DDjCkQ6CrqwtSFi1aNH78eY/QRggNNj6fr729/eOPP66oqIDos88+m5iYCIHXX3/91KlTEBg1atQDDzxAZ0WD1VNPPeV29/G7pXC2STqS0OcgJ6gEn89/7bXXmAhCVwUOYCGEEEIIIYQQQgihQQ3vSkAIIYQQQgghhBBCgxoOYCGEEEIIIYQQQgihQQ0HsBBCCCGEEEIIIYTQoIYDWAghhBBCCCGEEEJoUMMBLIQQQgghhBBCCCE0qOEAFkIIIYQQQgghhBAa1HAACyGEEEIIIYQQQggNapTb7WaCCCGEEEIIIYQQQggNPtT/+9f/Y4IIIYQQQgghhBBCCA0+VEFBARNECCGEEEIIIYQQQmjwwWdgIYQQQgghhBBCCKFBDQewEEIIIYQQQgghhNCghgNYCCGEEEIIIYQQQmhQwwEshBBCCCGEEEIIITSo4QAWQgghhBBCCCGEEBrUcAALIYQQQgghhBBCCA1qOICFEEIIIYQQQgghhAY1HMBCCCGEEEIIIYQQQoMaDmAhhBBCCCGEEEIIoUENB7AQQgghhBBCCCGE0KCGA1gIIYQQQgghhBBCaFDDASyEEEIIIYQQQgghNKjhABZCCCGEEEIIIYQQGtSogoICJogQQgghhBBCCKHviUCA39T00+bmh5k4ukKEwrq0tEf4/E4u18EkoUEAB7AQQgghhBBCCKHvn+bmhxsbH2Mi6ErT6Zbdc0+JWs1EEbDZbEVFRcOGDZPJZEzSlRMIBJxOZ21t7dmzZ10uF5MaAgewEEIIIYQQQgih75na2pfa229kIui7UVLCyc5mwgjU19e//PLLv/vd72JjYwOBAEVRzIzg8NPAo0TvPC6XC1axffv2jz/+2GKxMDN64DOwEEIIIYQQQgih75nOznlMCKGrKxCZ3+9nQkGRopHSRSJRSkrK4sWLn3rqKS43fMAKB7AQQgghhBBCCKHvk6lTp3K5PCaC0NVFBpsIfxATuUJEItGCBQtmz57NrK/HFRvAonphZvTCzA5ikiJj8p3DpA8Es0QIZkYvzOwQzIxemNnnC0snORFCCCGEEEIIoe/C/PnzebzzuvNdXRyfD1+X+0pOZtoT9YMZZ4ogbDyr/2hvJAOPx1u4cCGzvh5X5hlYAoFAo9HIZFJYB0mxWCxmc1fvx26JRCKTyQj5IRwIcBoa6h0OJ5kVhsvlSqUStVotFok5wUEheBvdQR6PF95PMFdEUqkUqiSRiJk4hwNLtbQ0O52u0GWDa5HqoqL4Aj6TxOG43R6z2QwrYuJBFEVBaRqNViwWnRulCgTcHk9ra5tGo4ZySFpLS2vYsgghhBBCCCGE0JXyzTffZGcnOUM60xYLRy5nwuiSpaRwKiuZMMBnYIUhz8B64YUXoqOjIUpRVOgAy5WNdnd3z5w5k4kHXe4AFp/PT0tNyc7JTklOVqvVECXpbe3tlZVVJSUlZWVnfT4fSQSxsTF3Lr5Dq9VC2O/3vfPu+1VV1WQWi8fjxURHp6QkJyUnxcXGyuUyqCekQzktra21tbVQJrzcbnfo2yPgTUok4oyMjNzcnKTERHnIJ7izs/Orr5bV1tV7vV6SIpPJIFtOTnZyUpJQKCSJoK2tbeeu3QcPHmLiHDgQyNLS0nKysxMTExQKBayFpEMFnC5neXlFfFysSsX8OMHXX39z6PCR3nVDCCGEEEIIIYQu35o1a1JTY3AA64rDAaz+kQGs559/Pjo6OjCAx7RflLASnE7n1KlTmUjQ5Q5gDRmSd91188eMHqVQKIJP2GJW5vf7urq6ioqOfvvtqtNnzng8HpKekZH+0ksvxkTHQNjn8z7zzK+OF58gswDUVSqVZmdnTRg/dsiQ/NjYaJFIRFHshZEBX/AirNOnThfu279v34GOjo7Q0TFYXCaTjR07eu6cOZmZGTKZNGRZTmNT49/+9s/Tp8+43W7IKRAIJk2csOC6+VlZmRKxmK05qK2rXbp02Zo1a0k0JiYa3uCECeOhTKhe2J3GgYAfmlUoFPJ4zODdK6/8a936DX6/n0QRQgghhBBCCKErCAewviM4gNU/MoD13HPPRRrAYhMvP+p0OqdNmwZR1qU/A4vL5UZFaWfPmjlh/Di9Xi+RSCDRarVYLPTdcxA1Go1jxowZP2EchEklAASEAqFIRL9A6AATEAoFOdnZt956y7x5czMzM1QqlVgsJpmDL5EUijUYxo8fd/9990ydOkWjUbMlAx6Pl5GRfvNNN4waNUKr1Zy/LJQtZB9iD4GEhPj58+cMzR+iVqmg5PNyCs/lVCqV8AbvuOO20aNHa7VaeC+hOeEFa1Gr6fsH2ZSwW5EHiM/jJJmoYencKOW5d4S+O7CVkkzcvBRuWiwlETGJCCGEEEIIIYQQ6kcghD+IiVwI5HQ4HFarldxRd0HM+npc+gCWQCAYNXLk6NEjyf2ALpfr7NnyTZu2rN+wqbS0FCrk8XicTqfP5xv4gI7RaFq4cP64sWOUSiUsBW+pvb2joaGxrq6uvr6+ubkFioX3IBQKTSbTgw/cm5WVRR6nRYjF4smTJmZlZUMiGdjy+fw2u707CJb1epnLtUQi0fRpUzMyMsi4G/B6vXa7o7vbQue00JWHRCgkLy9nypTJsbGxfD4PovB2oJyWllaoEalVW1s7vE3YDKScSyYRcRZN4f/2XmFBGjdkUA59V8RC6qZJvF/eJrh7tsCkxRZHCCGEEEIIIYQGhAww9SlsPItE3W53V1dXTU3NsWPHjhw5cvr06cbGRqvV6vP5SLY+MSvrwTOZTEzwIonF4lmzZmRnZUskEq/Xe/x48Xvvf7hhw6Zjx44fPnwEMrS3t69avWbdug0Wi4VdsU4XNX36NKVSAWF4GzC3ubmZzBIKhfPnzZkxYzp5cJXdbj969PjHH3/y6Weff/31inXr1u/ft99msxsMBrlcxuVyBQIBTCvKK8xmMykhLi52+vSpKSnMzwbYbLbTZ87s3r13X+G+oqKjULEzZ85AsRTF0Wg0P334JyaTEUqAukHiqVOnCwv3gZ6cZVCsRqOeM3v2hAnjRCL6Eh1o8bKzZzds3LT0y68++/SLFStXb9i4ueTUKXgj8L7Yh7jv3r2ntOxs77bun0jAGZXFSzRyD5z2Vzbi87O+cwI+lZPIVcs5bV2B4kp/l41JRwghhBBCCKFB7q677nrtNUXP451pzz8PfWomjC7Zq69yegYYaI8/ztHrmTACFotlx44dEyZMkMvlZNCDHfoIjYYlWq3WkydPrlq16v3339+0adOePXu2bt26b98+p9OpUqlkMnqEh2QmgovSlxl9/PHHJExc+hVYFEWplCry1HZYQVd3t8vl8ng8dru9vr5h+dffvv3Oezt27IK3N8Crk9LSUocMGaLRaCAMFT1y5OiSpUv37d/f2NhkNpvb2zvKzpavXrN20+YtZnMX5OHxeNlZWTGxMeyT4+NiY/V6HQlDTY4cKXr99Tc///yL1WvWrV23ftv2nR0dnT6fTygUmUwmaCbym4lut3vHzl3vvvfBJ59+vmr1WsgJ1a6trYU3mJqamjckl4xe+fz+8vKKJUu+/PbbVSdOlHR0dnR1dbW1tRYVHf3gw48rez2KHg0QxeHIJVR6LDcznquQXu6VUBTFMWmpoalcg4ZchBeRxxs4cNq3aq9v13F/l5VJRAghhBBCCCGEUD8CPddVkWnvKAFRYLPZdu/e/cknn2zfvl0oFObk5AwfPjwuLs5ut3/99ddfffVVZWWl1+vtc1lmfT0ufQALyuvo6CC32vF4vPS0tNGjR+XkZOv1eog2NzfX1zdARWHFJP8F5eZkJyTEk0Elq9VWVVXV2Ngklyt0Op3BYIBiNRoNvIGamtquri5SrFwui42NEdOPYKep1PTQHQmbzV2nT5eWlpa1t3cE7yC0kIvTYBasArKxNzY6na6dO3efOVMKb4fJabPB+6IoymQ0RpuiSZUcdkfR0aPHjxW3t7e7XC7ytqCFHQ5HU1OT0xHy9LwB41L0jWxSEdX/TZbBbByJkCPg0wM0/YAMEhFdoFBwgZz9g/oI+fQUQDlQLL3q4KxQMAvqD2uEzP2vjsulLzGDd9HzbLFzYMGYKOrmyfzbp/Hj9f2VQmoCq4Om4J/3JP1zoM5jcriP3ygYls7tv1W9Xk5JlX/3Cf/Rsz6Lo++9lF4jj14jVL53zcPA6sQC+m3C9kIIIYQQQgihQcXrOvPfnzL+d2ON70r86ljnqQOHzlY5B1KUz31s/afvrDraHXLVGLCfXPHsf7Z2RKxNy6bP97e7zl8GXWvBIaY+hquYUBCJwrSqqmrnzp0wNZlMixYt+tnPfkZ2wjlz5ohEoqKiooMHD9rtdnaR0ACzvh4X6pRH5vF6Dh0+0t7eDkXzeLy4uNi77rzj8cd+dv3CBampKXK5jM/nX+AamPMlJibqdFEk7HA4jCbj3Dmzr7/+utDXggXzhw8rgDdJ3gisAhYR9lwoKZPJRT2DWVCx+vp6b+gllT2gUuwz2qHydrutsaEB1khSWEKhQK1RKxRy8i6sVsvhw0Xdlu7ejRhs175HQPrB53HUCiojjspJ4hq19DBQ72dfQTUlQo5OTaXHcbMSufEGSimheo8lwXJCAUcpoxIM3Mx4+s64lGiuVkmJhUxOKEcqoi90gmwsSJSJKZWMGZ3hcTkKCQUpsJRORSWZuFAgVFIhpRKN3FgdJRbRKyIgIBZw1HIqM44Lq0syURo5nZkFYVgdvKBweOlVVFocNy2WCwER1CpYDkylYjoPrEingrcJb4FZil5QeG4kiG4HEaVV0G8QVpeZwI0zUFAxSCegKFgLVF4moTQKyqCh68MWJRWfG/CC1lNKKai5Sk63uYAHy4Y1Jw3SSE5YEawxNZYLbSIJaQHAg8YJlk+G1WAjQraUGK5GSReLEEIIIYQQQoNE1/a/33TbM/KH/hT0sPg/T1//u7X0769dDkfr6pUbd5fafAPpDQf85saqigaz5/zMkvQZv1o8VhXh6oOGHe+/V1RsHdAK0NVDj4H0YAebiLCo1+s9ffp0SUmJyWSaP3/+jBkz4uPjDQZDdnb2ddddN3PmTLfbfejQoe5ueqSlN2Z9PS79GVhQq7a2NoPRGBcXK5VKKYoSCARRUdqsrMwJ48elpKS4Xa6WllZy0ROrn2dgzZ8/NyMjnYwmSKSSuNjY7Oys3NycsFdqaopKRT/iHbLBWy0tLTtx8iQZfhoyZEh+fp40+Fz2+vqGoqJjNTU1EA5DngE/adIEsVgMJVRWVW/bvhPai5ndQ61WjRkzOjsnm1yB1d7e/u2KlZ2d5t6NCGbNmpGYkEDCA3kGFpfiZMRzF08XzB/DG5PDHZPDU8uoOD2lU1Ghz8AyaqlZI/i3TxNMGwbZeGOyeckxlM3Jae8OhI5QS0ScUZm8O6bx5o/lj8vjjc7mjsvljc/lujyc2hY6p1rOuWUyf+YIerQGUkjV9Crqjun8O2fynR6qvStg1HIfnCfISuAqZNT4XN7Nk/mQze/nTMjj3T+Xn5tIl9bQxqxXKeNMHMK7ZxZ/6nDe2Gy6/hlx3GZzoMsG+ys93pQex108kw+zBHwqNop77xz+9GG8cTm8Yelcq4PT1sXxeDlSEXXnDP7EfO7QVC68d5mYMmq4Q5K5ozLpl1hEdVg4Dhe9OoOGmj2St2iKYM5IprlGZ/GSTFRVc8DhhA8PPdg0YQh35gg+vOusBJ5KRskldAuPzKCLSo7mOtycTmsA9pq8ZN7PbuDfMIE/ayQPXtOH8xQSTn1bwB5cEUso4AxJ4d46hX/TZP6YbC40yPBMLhRb2xpwe+jRStgpEgzchxbQl3rBstMKeLdMpjcTtHyCgWrr5nSce/IbQgghhBBCCF1JF/UMrED7jj/9/J2hf1j14CiVXC6TyWJGTlEd+cdfytJuGZ8o9vv8AU4Aeu7Qx6e40FUN+LwQpgU4IZdZBPxeOs+55IDLvG/nPpshZ0SaQcSDbAF/sJSw5Rh+b/XxvWd9CeOHJUlD/t5PcflCAZ8XzM4uD51KKADiHafWryyTzZ5SoBbxqQD0RtmK0RX9LuAzsPpHnoE1fvx42I1IjxembKB31GazFRYWHjt2bNiwYddddx0sxV5BIhQK1Wo1zLXb7QUFBVqtlp1FlvV6vZ999hlJIS79Ciwo0el0rVq1+qtly0+fPtPdbfF4PDweTy6Xm0ym8ePHPvLIT554/NG83Fz2Cqn+0R+VnurCBwbqCjtvb26322q1dgXBSoO/AEi/t94GclUUNAuUyUTOx+VyefAxYmLQdr7u7m76k3TZeFxOnJ47fwwvSsXZVez/crt330mfSUtFR537CMKK4/XUdWP5E4bwHC7/mn2+r3d4j5X7Y3X0oM/4PJ5CQmeGfyIBZ8FY/sLxPI2SOl7uX7Hbt2Srd8MBX20zHIOYJoCmVQQvO5KGbAqohlJKX2wlCd7ZJ+BxNApOehw1LoenlnOsjkBBGnfuGF56HPdsnV+nplJj6EuNgFjImZLPn5TPs7k4sKJlO7zFlX6TlnPzJH56LHNxm5DPUcuoeAM1Lpc7exSvrStwstLf3h2IM3DnjOLBisimprgByB96IRWJwgvCbHMEL3TiVDb61h/yfbXNu/mwz2IPZCdyx2bRY1WQAf7BzsMuSKdANCSFlAabu9PiP3bWf/CU70ipr9UckInoS6ggDwtySkScKUN5N03kx+i5R874yRqt9sCkIbw7pvFjdEx+usXknJQY7sJxfGilqmb/0XK/zUGPfOWncGEWQgghhBBCCF1r/tPr3j8y+qm7h4t6+rcU1zTh8fdX/2KyisNpWfXLv7z1j3/c8cADT/zivTKLq/3Uuj//5Kf333vfPQ/95Hdf7mu3uuhOpaP1yLK/3XLXfeCO6x98dV2Z1ecrXvvW8h17Nr79+/9bX+H1B9rO7PzH0zffDTlu/8Ub2461ht/j1LfufW9d9+yXTV6/p7t6xWu/e4Re/r7b5r24ucHcULz+7S/2NB/+9jeP/L+9bd6qg0t///Qd98Lsu2789Xv7Os+/BAFdTfQY1QD4/X6Hw2Gz2RQKRfDn+OjnvgdHIOmrtKDPrlKp9Ho9BLq6urxeb+hcgllfj0sfwCLq6xvWrdvw5pv/+fKrZQcOHqqtrSOjPFC/lJSUGTOm33TzDSkpyexz1vtBxlJJuKTk1FdfLf/v2+/1fr399nvvvPv+e+99CIEPP/x43779DoedLHVlQWNBlZhIcECEzxfAlIlfBpGAM2MEfRPc0bP+TYe9u477Nxz0bTnibe44t3nIFUAjMrgtnf5vd8Nc347j/nX7vXtP+o1aas5onimKfnIWtOuwdO6oLC6fx9l82PftHu/2o77dxVCs78vt3qPl/gijcxFFKam27sCGA77TNYF4A6WQUIdO+6A0iz0gFcO7p8duYnTckVlcr5ezYg89srPzGFTMV94QSI+l0mK58uDIGqGSU2o5t6Ta//VO71c7vOsO0MNAMTr6Fj8Bj+PyBNbv9y3f4dte5Gvv5nTZODuP+b7awbwOn/F325kGaeoIQB1W7fXB6nYV+3cc9R0u9Qv5nPxUrjL40DOvj3PsrB8yLN/pO1VNb7XiCv/Xu2CldFGbDvlqmulrx/wBKIpuqJV7fWv2+U5U+m3Bo3EoOKanRHPHZPOUMupIqe+b3V5YI2wgeI8tnYGhady8ZK6Efqx/MHPwvksej7O1yAeb6Ztd3p3HfS4XJ9FIGbWX++FCCCGEEEIIocvWWVHsyhqSpzqvM6tIzVAxQU7Fzoqkf7334X9e/Wl89+H/vr8x+r4XP/j000/+8/chNUs/W3fE4uG0bv/jz7fGv/7hZ+Dt5zLX/O3DQ1ZO/nVP3Dpt0tyf/fEX81P5jrNf/e9ftHNfpbP85z7Lkp/9dVW5myl/AAKBpqIVuzrSfvcuvYq3/pTUeKpNnz//0bsmmUbd8sp7vxwtaV65en3m3a99CrPf/9cMzokG/CWua4ceLQkOM7GDTX1GAZ/PF4vFLpers7Mz7D5Br9dLEimKkgRvpGNmBJESyOpYl9vHhkJbW9uKjh77+utvX3/9zf++/e7GTZvr6+vJQ9BVKuWY0aOGDx8mFIQ8eykCi9UK76onbCk+Ubxx46ber63bth84cLD4xInde/Zu37GztOysy3URn4uBg8rYgg8SI1GhUGg0GgYyEtc/OGiIRdTITK7fzzle4W/qCFgdgbauwOmaQFs3sy44rihlVHIMfRllaV3gZJW/yxqw2AO1rYFj5f76tkBsFBWrpx8vJeRTo7N4Rg11ptZ/uJSe1WUL2JwBszVQ0xLo6A5EuDotohZz4GSF/1SNH2oF0epm/96T/hYzfccfVAYqJuBzhiRzlVKqqsnf0BZwujleP8dsCVQ30SNERi2lDl4SRdgdnJNV9FBRRWOgrjVQ00xXiUs/P4seCIP88I4qGv0N7VBOwO0JQGtUNPjJC9oEVkpAZepb6VZyBzc1pENrwJaR0w+3olcHb7O9OwC1rWz0w3uHlI5uOkyKglVDCZAfXi4PXU5zZ6DVDE3K8fca4AsOYFEJBqqx3b+/xN/YTi8LhcMG2nPCLxFx0mK5EiHzHqFAWN2WI779p3w1zXSD1Lb4ux30s+1h6yCEEEIIIYTQtea0NPv6v5Vo6IJR0fRjg721x493yIfOKIgTcCm+OGr0uGHW5oouu0+Se+c/fnOj3nLq41f+5/cfFlmcnZ3njx9Zir7c2jRt6vRk+qHU+mFP3jnt+Nd7O8i8AaGEGpPl4LqP1+wzO/3GMT+9d0Za6J1cPK5II/CteHPpvqoOnyxj/sM/yWUeoI2uAehdA3aUiugzKhaLtVotl8utrKw8duyYy+WCdOD1ei0Wy4EDBzo7O5VKJclDFmFBlFlfjytzkYjP5zObzTU1NYWF+z77bMlHH31aVlZGVqZSqQx6PTf4GKn+tba0sA+iSktLjY2NtfdFKpXOnDnjqZ8/efNNNxgMBnhT8MbIUleWw+GEN+UO/swikMtlOTnZItGAbofsh1hAxem4MjFltnIswSdGEV7fuTBQSqkoJdVpCTR2BNw94ziQodsWqGgIcCjKoKaEAvoirEQjJRFSVU2Bdua3GS9LR3egwxrwBod17E46anWeV6iARz94XinjpMdzb5/Gv38OD16LZ/BHZHClYkot58iYx+jTzLZAdXMA3gWpGExIyZdAraDG5vIemMd/8V7Bs3cKbprIhzZk5l1RFMWJUtGPeG/tokfEmFQ4IjsCp6p98IGBlie3UgIygFXb4oe2Iu/RF+DAHhmciRBCCCGEEELXnNKQKeD1eyWGmPnzu99pc9Zu+vjxu29eCK6/6fE/flTS7vX7A3JH+d+evGvRfb89yZ348N2zFJLwP9d7zO2Vjet/fiu9HLjzr7sDZgfTlx4IiqPPnv/TB0ae+vT5O2+5Hkr4soyZQ/DE2pvveyJTevDFR+66YeHCW/+yBS/AurboEaag3qNOTCiIy+VqNBqVSlVeXr5q1aoDBw7Y7Xav19vc3Lxly5bVq1f7fL78/HyFgn5OOrNMSCFkXazLGsCiKGrYsILbbr0lISGBPPrI6XS2tLQU7ttfVV1DVgbp5CHoF1RZWdXa2kbCep1u+LCC7OwsEmXJZNKRI4dPnzY1Nzdn7tzZ9993z9ChQwf4jK2LBe3Y3t7R0d5BRuLkcvmI4cMMBgN5fvwlo7j0M6So4GVE/VweBSuBl9cH2c57lpfPz3G66RQBj/mRPkHwaia359LHhkJBldhxNDrcu4YURySk166UcqLpC8G48DJp6TGd1s5Ah+XccBuA2vb1O5AXB95dehx121TerBE8iYhzti5w7Cx9XZXnSrzfPvF59Migz8cJfS/QLE44AFP0Dxqy195C88B7DB15RAghhBBCCKHBRBGfLDhSeLDj/OGA4remLP7njt6P40ma9fBbHy79KuiblWvff/7uBLVtw8fvm2e9tPybz/70P4vy4tS84H0wYXQxd71JFgMrNq5d8WAcM2dAuAL5iEXPfLhs7dfL33swte3tZ/50zMLMolFcWfzo37/64doV3yz7/ZzK1X/4zbeVzCx01ZHRJVakMSwIlJeX79u3r6Ojw263l5aWfvbZZ6+99tqbb77573//e9WqVW1tbRkZGcOGDROLxWSRMMz6elziWAyUDqu5+6477777zuuuWzBj+lS9Xi8UCvl8vkAggLmCnlvtYJVkAOiCTpacKjt71umk7yKEQvLz82+79ZYpkydFR5vIE7+GDh160403LJg/LyEhHlYEKYmJ8bDS3u/qioBia2pqz5aXe4IXYcEas7Oz58+fOyQvT61WS6VSiUQik0lNJuPs2TOjL+bHHEl96TvyQj719BPsQ6L00I+PIxJQYkHIw8yDDw6nHzJF0WMr/uDQlssT8AXoQTH2sqCBgCK55z8onXHBtqTvwuNYnZwTlYH1B3yr9zGvb/b4vthGP8+rxRxSxJXYMgopZ1QWLzWG19gR2HTIt+GAb1uR70SV3x32+6tXjscX8Prp9mSfdQX4dMvT78jjY7YgQgghhBBCCA1+6fOemF/z/tubqi3MNVGerhNL3lgimTx5uJQkMPjaxJguTkurzSsSiUVC6vSG/7717ro2Z0dtkWdeQYaQvlLLdXjPWqezM+x6Am1agUJQ0dDqF9LDAf66r35556uFA3uMO8Nj62g1O7n08sbr//y/U1zF5pCLrAJ+T0d7i8PPg9niET/95KE8X0ubk5mJrjZ6bOlCvF5vaWnp+vXri4qKHA6HRqMxmUzt7e0HDx7cu3fvqVOnPB7PlClT5s6dS66IYhY7fziMWV+PSxzAEgmFyUmJ11+/YPSokUlJifPmzb3/vnvmzJk9ceKEWTOn33334tzcXFKDjo6OxqamSL/0F6q1tbWwcH95eTkZ8NLpoiZNmvjAA/c+9tjPnnzisccf+9nDP3lg0aJbcnNzyKCVy+Xau3dfRUUltAsp4cqCVdTV1R09eqyltZVUSavVzJk9+6GHHnzyiUeffPLx/6FfT0D17rv3nri4WLLUBXm9gU4b/XR4jYK+2y544Ro9OGLSUkrpudEki52+804l4+jVFH0zchCX4sgkVKKB4gQ49AOhPAGfP1DVGHA4A/F6Sqs4bwgMnBej7zukSyB5JGJOgpFr0g7k5s7z+HyBhjb66VQOV6C4wr+/xLfvJPPaf9JXVue39jx5feBCR/TC3gJQy6iseK7THTh8xgdrrG31d1gCdldwcKxXZgDp8KLHA/uae0GwpTu6AxZbQKPgxkQxhcBEJqaSo2GXpluefTgXQgghhBBCCA12qlGP/+nngv2vvPXWF0H/ff2dstQn/n7/GPq+rRDcuIIZD2b5lr/z8WefffH5Z0s2VHhGzxkfJTGN/9n0kjf//hEs+u7Ha2s16sDp0xUODl8SYxQ3H9247FCtL+Oe398j3/SfVz6EPB/886MT8b+4Z9L5o2PAWV2865ulwSqA5auPVncyV7sEON3le//zn3fe+5Se8+Ffv7TOf2poNEduSjF1l69dtvRoY+eOFe++/f4HwSXf+Pdu7eJZQ0KeXoOuqkDPMBM72BQW9Xg8J06cWLVq1a5du7q7u/V6/dSpU++9997777//pptumjt37uLFix988MFbbrklPz9fHLz8qs8CmfX14Jku5tIhVrC4QHJykkGvh5UplUoIp6WlDhmSO3z4sPwhQ7RaDXT9fT5f8YkTa9eub2trg9XDgjpd1PTp05RK+nMCKevWbWhubg4WSevqon/BMDExXqGgB2MEAkFUVFRKcnJGRnpqakp0dLRMJuMGn+xltVo3btqyes26hoYGUjIYMiQPXtLg4+uh2OLiEzU1tWRWKKFQCO960qQJUHOv19fS2rpnTyH7+K1Q5LliIqEoNjZGKpVClSQSSUxMdHp6WlZmRlZWZmZmRkpKskajDn24++7de0rLzvZua4K+bMpP5SZztUrKag80tNPPWc+I404ZxstJ5IqF1IHT/spG+ilUWiU3K4ErElLd9kBjO12aXkONz+ONyOC1dvm3Fvlbgw+98ng5aXH0fXwOV6C5g76XkBAK4J3SBwIoXyTgZMTzEk1ch5t+KrzPxylI484aASmUkE//GGJNS0AqooZnQCF0hrauQG4SN8HIPVvvL6sPKGXUmGyuxc4pKvO7gk9tL0jl6tUUpDR3MA/MojgciYhSQCNxKMhgUFNQApfilDfQj8EK1oijUVDD07lQ2uFSf2PPgkAq4gxL50GBp2rgndJXn4WKUnJHZ3NFfE5dW6CyiS7KpKVGZXHTYnhOT+DQGX97z8PvAZdLP4I9M57b0MGpbQ7YIo/J83mclBhuWiy3xRw4VeMPzcmlqHgDN15PQfNWNfrdXrol0+O4C8bx5RJq5zFfRYMf3qMW3k4GF9ofGpD8cQDerymKykvmwlYoraOf0B8sDyGEEEIIIYSupLvuuuu11xSh13I8/3ywAxiBQJ8xbuQQgcPGhZ6tNGrIdYsWjU8U0H+t5ytMCclpSTq5gP7jPU8am5kdK6UCQqFUqR06ft7wFC0Pls4cnq3iByQSqSZl1oKZ4wpGZKQnmjSy6LhonUwg1Mam6mX6lJExUdD7lEpV8ZNuvWuY4fzLZShKptaZ9BqVjK4BTa4wmGL0BhM9mGBSKfXJiQax30fBHFXiuBsXjdbxOZKopHSDWiAUmVKGDMtOlXLclADmG/JuuG1qqpwp+Yp69VWO2cyEweOPc/R6JoyAxWLZsWPH6NGjJRJJ2KAHG/V6vcePH1+9evWRI0cgv06nmzFjxsyZM7Ozs5OSklJTUzMyMjIzM1NSUhQKRegjp8IKhHKWLl3KRIIucQDL5/NZrdampiaRWGQwGMRiMZ/Ph3WTp3MJBLDrU1DRY8eOr1m97mTJKTf59bgLDWB5PJ6O9o629vZgaXIolpkRwul0niktW7Fy1Sbm5w7PfWSv+AAWsNls7W3tLrcrJpoZw2Jm9IAmJvcYkqeAgf4HsADMgWJSY6hEEy/JxC1I4xWkczkB+t5ApYwZwPL56UuclDJOcjQ3ycg1qOlBmTHZvKGpPLc3sGqv73RtwOWmi+p2BPhcKt5ApURz4w3cRBOVGkOXOT6Xp5RSnRYohx7G0irpgRWjhs45NI03JJl+klMgQCkk1PGKixjAcrjpiskksBb6iiQoDdaYHscdls4bm8vTqahuO/2k+YsawOLzqLRYenVQyWgtlWCkchO5MTquz8eB0qAQo5Zel15NaRQcaIdRWbyYKK5cQrcYzHV56TUy42gUR6OkUmJ4Jg0FS8XpqbQ4LiwiE1Pt3YHQm1kjDmAFOHZoMYoTo6PS47kGFTdWRw2D9szjQh32lfj3nvRBq0IGHMBCCCGEEEIIXRMXO4AFKKEqLpURoxb1dG35SlNsFBm9IngSfUJiCmRKSTZpJD2jUCIdWTI1ViVXGZOSTUo+FCmSR8Unpabq5dBTpngCXQyTSSftdbMXxZVpTMxsIjkhSi7iSbWJJhUfVs/lqfU9y6dGy8klIjyJLp6ujFZMCcTKmERmdrL2u7r6Cgew+kcGsMaMGRNpAMvtdhcXF69Zs+bEiRNWq1Wr1U6dOnX69Okmk4mMmfD5fKFQSMat2BJIICzq9Xq//PJLkkJc4gAW8Pl8ra1t5s4uq81mh5fd4XS5HE5nV1dXQ33DyZMnCwv3bdu+8+jRY3a7na2HWq0qGDYUArCUxWrdvGVrWxvz4HYA2ewOR2NjU0tLa1trGxTlcrmgWEjs6u5uamw6c6Z0374DO3bs2rVrd1NTc9jNg6mpSfFx8V6fDwqvrakrOVlS39DAzAvB5wugEfNycz1eT1d3V11d/YEDB6FlmdnngyrBFmpuboEKQH0cDgdUCd4mrAJekFhXX3/o8BG/P+Dz0+uF197CfZWVVexb7g3mdNvph69HKakYHVcto1rMgcOlfreH/g27o2X+xnZ6abuTY7FxoBSllB51MmkpuYSCWXtP+Pef8tkc9CwAS5kt9KVGUjEVHUUZtdzoKK5BQ/80YXNnoK6VvtvOH6Avm5KKOUoZ/cB1hZiCdFiR3U0/aetEFb1G2JcMam5rV6CiMdBlDUAJQj49ClPfGhAJOVBmU2fgTK3f46UX6QoOGIlF3Dg9ZdTQtyJqlZRIANXzQ8lQN5mE0iioLhunosEPCwZrypEIOQYN1+nmHK/wt3XRg3QEvFmoIZ9LDwnp1XSB0Tqu389p7KDv5vP4OLCIREQ3F7w7hYRrddIVazMHoEEgvb2bvkKNvfTM56Off6+U0fmhYtFarloOeTi1LefWCLgUPaAmEdPplY0BWAUL3mO3jWN10I/BitXRKzWoKb+fKjrr337M39BKv3dYXCziQFXbugOnqwOQGcBRVxF841C3ioZA6KVhCCGEEEIIIXSlXMIAFhoIHMDqX+8rsGDKBvx+f2lp6caNG48dO2az2dRqNeScNWtWbGwsGb2CPOSqIHYRmEaK9h7AogoKCpjgJYF1q9WqhIQEk8kEAYFA4PF4zJ3m6urq+oYGiyV8VEir1U6ePFEupy/2g3e3adPWlpYWMiuMTCaNjYlJTk5Wa9QCAd/r9dFDYw2NUHJ3t4W9bTBUTnZ2dk4WtCOEW1paS0pK6urqyaxQQqFArzeMHz9WJBL5fN7W1rb9+w/CZmBmRwB1iKHrk6TT6cRiEbx1SITF29raS0vLsrIy9T379b59+8vLK9im7xNsMq2SfrSTTkU53ZyyOn+L2R8dHAaqaPS3hjwHXaugkkzcGB39JKwuW6C6KVDV5Pf3Klss5MTpqUQjJZdSPIqyuwJQSENboK2beWATLA6FZMRyFVL6nkRYY6eFvrJJI6fq2vyQTcSnF3d7OU0dAasjAJmjlFRzR6ClMyAR0ReCOd30tVTshU4yMRWroy+/koropoAy27vo8TKopM9HP3k9RkdfgdXceW4cBxZJMFISIaeqOWC2nrseCkoTCjgJeirOQFePz6WH2+pa/RUNdDbIwOdz4nTc9Fh6CA/KL63zw7qUMiovhSvkcyAbtImrZwALSjOoodHo+ouFdN3IIvVt512BBR8fvYoyapg7NNnFWVAlmJsZz1VI6GZp7PCX1gXsDvqWTwBvTSKm1wJvtqY5AA0OibBqlYyK1VPwRQLNCOulsyKEEEIIIYTQFbVmzZrU1BhnyINQoEcb7Gejy5KSwqkM+XnDkhJOdjYTRqC+vv7ll19+/PHHtVptIDgaRYY+SMDhcCxfvnzDhg0Wi0WtVo8YMWLOnDkZGRlkblhmdgopoVE2j9PpvO222yDMutwBLIQQQgghhBBCCF1NOID1HcEBrP6RAazHHntMo9FAlB1vIiwWywcffLB7926FQjFhwoSpU6emQIP2CMt8wajT6bz99tuZeFCvG1MRQgghhBBCCCGEEIogELxhEECAgLBEIiH3DC5cuBCmiYmJzLyg0MwguPR5i4dFYcqsrAcOYCGEEEIIIYQQQgihASFjTL1xudyhQ4fecMMN06ZNM5lMFEWxY1IkEBZlRYoy6+uBA1gIIYQQQgghhND3iTP07kGEri4yukT4g5hIICAQ0D+aJ5PJyC2Bl6P3To4DWAghhBBCCCGE0PdJaWmpv69fNkPoKmBGmCILzRM6vDUQbP6KigqyOhYOYCGEEEIIIYQQQt8nO3bswAEsdA2RMSZW2ChVP1EI9x8lge7u7gMHDjAr64EDWAghhBBCCCGE0PfJ3r17oavPRBC6ushIE0HGm4grFW1tbd21a1fvASyqoKCACSKEEEIIIYQQQuj74PjxfX6/iIlwOGPHcng8Jowu2eHDnNAnL5WUcLKzmTAC9fX1L7/88sMPP6xUKgOBAEVRzIzgqFbvKJs4wKjVaq2srKyoqNi/f39VVRWk0GX1wAEshBBCCCGEEELoeyZsAAt9F37xi/cMhnYmgjgcn89ns9kkEgkZeLri/H5/W1vbqVOn2tvbYV1Mag8cwEIIIYQQQgghhL5nTpzY7vWqmAj6bowd+6BMVsNE0HfP5XLZbLawC69YOICFEEIIIYQQQgh9/xw9WsSE0HcjK+tmsbiSiaBrDR/ijhBCCCGEEEIIff/o9Z8xIfQd0GjW8/mdTAQNAngFFkIIIYQQQggh9P3j90tstnwmgq40iaSMz+9gImgQwAEshBBCCCGEEEIIITSo4S2ECCGEEEIIIYQQQmhQwwEshBBCCCGEEEIIITSo4QAWQgghhBBCCCGEEBrUcAALIYQQQgghhBBCCA1qOICFEEIIIYQQQgghhAY1HMBCCCGEEEIIIYQQQoMaDmAhhBBCCCGEEEIIoUGNevnll5jgj5Lb7bZ0W5qam8vKzgYCASYVocGKz+clJiYmJSUpFQoOxSQihBBCCCGEEEI/bJTd1sUEf5Q8Ho/Vamtsatq+bfsXS770+XzMjBA/8oEtirrwMMmPuYkG0j5XCo/Hmzx50uI7bktKSpTL5UwqQgghhBBCCCH0Q/djH8AiAoGA3e748suv3nn3fTaFBABemQXIME3oYA3bLNg+gG2Z73Q8y2Q0Pv/8syNGDL+ao2YIIYQQQgghhNA1hwNY55SUnPrb3185e5a+l5AMyoROf7RCh2ZIGKbBFqKRWWzgR4i0CRFsIRoTv9Kys7P+9b//VKmUTBwhhBBCCCGEEPpxwAGsc+x2x6uv/XvVqtVSqXTs2LG5ublyuVwcxOT48Wlvb4e339DQsHfv3lOnTnm9XoqiuFxuSkrK+PHjExMTnU6nwWBgcv/4+Hy+7u5ul8tVWlq6Y8eOri760wTt8x2NYQ0bVvDGv19lIgghhBBCCCGE0I8G1d3VXltXb+m2+P1+Ji1EdLRJIhFTFFcul31315UMEtAC73/w0YYNmxYuXDhixIj4+HgyNANvPBAIkCnJCdjoJc+FKYT7mUsS+48SA5kLUwj3M5ck9jm3trb29OnTq1ev3rNnj8fjGT58+C233JKTk5OQkMDn8/tchA30ORemEO5nLknsfy4RlvkS5sIUwv3MJYn9zO3s7KyrqysuLl62bFl5eTkkEkzWKwcHsBBCCCGEEEII/ThRzU11X3zxZWVVdZ/PL587d7ZcLrNabcMK8tVq9XfRJx88/H7/qtVrGhtbFi5cmJyc/MN+sxfLarXu27fv888/t9lsixcvnjp1KuwPzDwU1NTUtH79+qVLlzY2Nn5HF2HhABZCCCGEEEIIoR8n3i+eeWr/gYOBgD83NycxMSEuLpZ9OZ3OmJhoh8Nx/Hgxn8dXKhUSiYRZ7ocoEAhYLbaoKF1eXh6Xy2VSg0IvvQH9Rwfiogq8nOhADKRAoVAIbWK3241G47hx4+Li4kLnsr6jtbMuJzoQl1O+TCbzer01NTVVVVVk9OqKj2FFR5sWzJ/HRBBCCCGEEEIIoR8NqrGh5t33PvR6fdOmTZZKpUxy0K5dezIy0t1u9/btO2NiokcMHzZkSN4P+AHSPp/vzJmyKJ2BHZ1BoaB91q5da7fbFy1axOPxmFQUwmq1/uMf/1i5ciW0DxXEzLhC+r8Cy+l07j9whIlcRWNGjxCLRUwkRFNTy5nSs0zk6poyeTwTOt+RI8csVhsTuVokEvHoUcOZyPn2Fh7weLxM5CrKzko3GPRMJITX59uzZz8TuYpGDB8ql8uYSAizuevY8ZNM5OqaPGncFf/8IoQQQgghhC4HM4DV3NzS+2Q9EAjMnTOLLxDs338QotHRpuHDhubkZJO5Pzw+n+/EiVNGU3TYABa0Q9i1Nv0Ijlr8MLs90AjLly+32Wz33XcfkxREnp5G3vhA2orkZCI/LHa7/Y9//OP69euvyQCWw+Gsq2/Ky8uD9cJWYKcw67uL7t+/PzMjpc8fOmhoaBIIxfHx8f2XcMWj69atmzZ1IkR723/g8Lhx44VCYf8lXNnotq1bx48fDSm97di5d/bs2RDov4QrG62urg74PSaTEdLDeL3ekyWlY8aMgXA/JVzBKEyPHTsWG2NUKOQwK0xnp9lqc6anp/dTwhWMwhRSILBx48ZJE8eSDAghhBBCCKFB4tyNcnDuHgYSLVZbfFzsDdcvgNfYMaN1Oh3J/EMlk0lJ55bldrs7OzsbGhpqa2tr+gUZmpubbTab3+9nFv5hgfel1WqNRiMT79HU1FRXV9fS0uJyuVpbWyHMtMj56oNgLuRhlvzBgR6vSqVidqZrAerQe/pdR/vHZibTqxPtR2hONvCdRgcibJHvNArTfgSz00iYTfmOojC9oLBFvrsoTEmADSOEEEIIIYQGD2YASywWp6QkZ2Skh74UCsXRo8e2btt+8uSp7Tt2ff31t4WF+0j+HzDSe2EHoexBPp8PwkyOCCCDx+OxWCwkc//CBrmuYPQSDLx89p2yYK7X6+Xz+STcT0MJg2Bu/+0z8MqAi4pegotdHbxNCJD3e61ANa6m/t8vaZarjFl3BFe/SsyKI2AyXUUX3EWZfFfLYKsPYFaMEEIIIYQQGkyYASypVJqfnzdixPDQl1arcTodYrEkKTlJIOB3dHZaLFaS/wcMelMEdGNg6vF4vF4vRVECgYDH43G5XAiQsZhQIpEI0iG/2+0mXSBACokU6B3uHegzkQ30kxgWAP3MhUDvcJ8B0kS950ILkNttoB0AaROCjZKcJAoBWJYs3jvQO9w70GciG+gdjhQA/WfrHe4dCA2TJrpWSDWuJmbFETCZri5m3REwma4iZsURsDvP1cSsOwIm09XCrDUCJlNk9fX1O3bsWBXB2rVrCwsLrVYrk3tgmHUjhBBCCCGEBhNmAKu7u3v37sItW7b1vLauXr2mrq4e+lbl5eWQUl1d+yM5rScdGMCGISASiZRKpVgshoBarY6KitLpdGRKAkChUJALkcgiYQHQO7H3XDICEppC9J4bChJJN7j3In0GwEDm9q4MTAmYFTrXZrN5vfSzqKVSqUql0vSAtgIkDOmETCYjRZFlARvuHQAkHLq6UJAYVplQbGLo3N6JFzu3n9Vdc1A3pjbBeoYFQl2RucxaIyB5iCuyuoHMZdYdQWjO0ECoKzuXWXEEoTkHWGCoS5vLrLsvTI4rujqiz7kkzKy7L6HZwpDEmpqa9evXL1my5Iu+fPXVV9u2bbNYLGQRVj+VAcy6EUIIIYQQQoMJM4Cl0+luu+3mB+6/m7wWL75No1HD2TyXyx0xfDik5OXlQJhk7oPf52na8tzsOZOnzIDXA//4prbTfWmdALoP4b+kRQM+j+8KdDxIB4Yg/RlmRs+DlllsNCydLHv52N4UERbt7YIZLkqfa+/zDZIUmEIe6Ch2dHS09Whvb2dCwTCAub07kxd0mW/tO22ZMMEWumaYSoRUMrS2ECbR0EQWm3hRc5kVR0Dy9LkshEk0NJHFJg58bmiYWX1fIi1LoqGJLDZx4HNDE5kVR8BmIwEAYRINTWSxiQOf2zuRWXcE/S8bChJZTFKvRYIzI84FzFojIHmI3suC7u5uOLDIZLKZvYwbN47P5zc3N5MLYyEzTEOXZcNhAWbdCCGEEEIIocGEvQKra8f2XRs2bCavbVt3uFwegYAPZ/OlZWWQUlVZDWGSOZzfWbXhzUX3/+2kMS0nJycrNa5p0xu3P/XqsQ43k2HAvK7OvZ9/sXzHCauPSRkgb1f9yVV/v/+rSiZ+GUg3JjQAXC4XdJMcDgcEzGYz9JeYUZkQkIFchUQWDAPp0ICkDZmkECQxbC4b7h0AF5zb/+r6nxsWAL0TQwMEhMkdl76+QE9SIBDAXOhMkgUJWPAKVgZccG7/q+t/blgAhCXC9NqCOkD92WlogAiNQpiNQgA2H2wpEgXsXHbaZ5RZcQRsZpiGBojQKIRJFD5lUA02SrBRdhoWhSkJMCuOICwzCRChUQgPJMpOw6IwZQPMiiMgOQG7FBEahXBYFNqnq6uroaEBjjzQXGQuOw2LwjQ0yqw4MjYzAeE+o3A8tFgscNwDUBkWicLUbrezC5JApCiz4gjYbADCYVGYSiSS/Pz8hx9++KdBEPhJ0OLFi9PT03k8HjQXHHlCD02h5ZBAaJRZMUIIIYQQQmgw4f3yF08fKTpKUVTekFyD0aDVauAVFaVNSIiHPojFYk1MjE/PSIPeSGen2WDQ5+cPYRbt4Wktfue/S9tjpv3mT395/K4brpsxVuk41RrQFIwYE6fgcbyWkzu3btiy+1DR0RMlgcT8aDGH46o79OXKzY2iFO/Jz1dsOVpU645PNMoEHZtfe+3fH2+sd7tbxTEFcWqfo3bzJ1/vKDpa1MBJSTaIeZzOmhMblhVxojzH12zcevBwaXWTNiFd2Hrks//+7x8/PhCghDq5xhSrqN/7zbdb9h85crSoukNpiNFK+Uxd+wVdF7O5SyQSQ3eI9GQg0el0QreHzUAS2SmL9HkgAFOpVEquySKzQgN9JpIAuOJz+0xkA30mkgDoM7G2thbeaWJiYuhcq5V+MhqXyxWJRKQdINwbtAnkhymfz4ecZNlgGXQgNBwWAFd8bp+JbKDPRBIA/cyFjvHBgwdPnjxJ3i+AWVdQdLRpwfx5TKQX2FHN5u6oqCgSJRUjARJmA4DtpZNEiNbX1x89ehQKkcvlbM3JXDbcO9Dc3KzXaWGbkpRQwUfmUVAahEMXIWE2ANjK2O32srKyw4cPw2cQPkfQjKFzQxfpM0DCVVVVycn0LtpbfX2jyRTd+92xAdB7dWwAXGxlQF1tbXx8LAmHqa6uTUhIIGF2ETYA+lwdJHZ1dW3btm3Lli0VFRXkvmbSVoDNFhoIDVssFshLtksYKLm5udVkMrGLsAEylwRIYnFxcWFhYVFRUUlJCezzBIRPnDgBgbNnz0IlY2JieDweu0hogIRh2traqlIpRCIhSQwFh1+n061SqUjO4KLhlYEWgHXBbj927FiyZW02G1SjoaGhpqYGdunOzk69Xg9fYU1NTbC7wtThcMAeyz6Yj5QTGoAF4Yvvin9+EUIIIYQQQpeDGcCyWq1Op6u1ta25uQVO8mtroc9V197eAb1Z6Cd0d1va2tqgJ2E0GHoPYFkq9n67eUfSot/ekS8L+H0coSI1K2/0hBk5BiHH5zyy6eO///uzbXsOHC46WnS0pM0hz8hP5Z9d8/tXvyg8dPzgjg1b90B6sStuzJhk+/JfvXaY426tKTsuG3H3WOqbX/3p7bVbCmHBY8UnrKbJo+I7i3e+8893txYf2rFlx57DRUVHqySm/BT/gX9+stvq9DrrKt3yRHXX7nfe+XTdjsPwvoqOHm8XxQ/PSJAILtwVgX6L2dwlFIqg88wkBa+9gkaArg4ZloJeIgQgA3QaQ4nFYugRkT/sswNYPzDw1urq6mBKBrBY0F2EKbQMNIIgiGmU4PPamVDwIfcAUmDKdrZ/YK75AFanuYsMYJHeOExJgAhLZAOwTaurq9evX79y5Uro7Wu12tBCCBIOLnFeoKmpSa+PijSAFQgOYIUtQoQlwtRutxcXFy9fvnzz5s0ej0en0ykUCtKGbDaChNnE0Cm40ACWCbZOcNGIBVZUVJjNZthRKysra2pqGoPgnTY0NLBhEoCdX6PRhC4bOiWB+rq6/gew6CV78gMSZhPZAAFhOCiVlpYWFRXBxoIKQAvHxcXBJ4vMJVM2wE7ZgMVi4XGZgcUwsCc0t7QZjUYm3leBJAC2bt26bdu21tZWt9tNX3kVAnankpISh8MxYsQIaEZ2EcCGSQCmUIJapYw0gOVwulQqFYmyi4QGYBuVl5eHDmDBJnvnnXf2799/7Ngx2JTQSvX19bBrHe0BjUZ2clIOKYpMSQAHsBBCCCGEEBqEmHEEpVI1bdqUeXNnw2vSxAnQjamvb4DuB/T0MjLSITE5OSnCoIOvs6PTZvWIhbBQMCHg56vi4zVCToDjsjftWPFNVcLcVz5avmbNmpcX1G/eubbwbCfFoTsG1rrUX3y05qM/352laFpT0uQLZD7w9rP5HOP8x//x5RNTXXu/eu90y8jfvAsLvrFYXLbyH2vKAhRd4W5RwX1vLv3223eeSLFbqmoauPn3vv74ZAGfm/iTf/7hidnS9orq9oyf/fcbWHDNV5++cMcktYS+BGCASB+GRRLhvfN4PHpAgqIgAN313tj2YZYMYd75rzseeOStwiYmfgEVn9191//8anUrEx0syLsDTLwHkxpMhw4ndA6hh0xYrVYm1APmQh6yIMvdXPLvlx+//Twvbyhp8jDzv0+Ytrh2oA7wUSSVCdVnIvD5fNBd37hx44YNG6C3f+DAgZMnT3q9XmZ2UKRlAbPWCCDDwCsD+8aZM2eOHj3a2NgIldmxY0dLSwtUj5ndo/8CIcCsOwKSLVTvAg8GdXZ2wnTz5s1bgtgAYMNFRUW9Fw+tDEyZFUcQtnjv0kLBXNDV1XX69Gmz2UxGzMmvo5K5JFsoNjF0LrPuvjA5gvoskOVyuQQCwbhx4+7qZdKkSTKZrPcn/WIrQ5Bs/VeGyRoEh50TJ07A2lNTU2fPnr1gwYKCgoLcoIyMDNislZWV3d3dfVaGYApCCCGEEEIIDSbMmIvFYtm7p3Dbth3w2lu4r7PTTNLhzL68vAISa2roe8dI4vkovx/6TkyE0dMH8LpaG0+Y7p0zNz/doFHLJy1+JqOuufpEHX3FDqz7jnmj1PLM3OFafYzbB0v5REqlkMOTKmQacaC1Ypvd0bX1lcduvvnmp96vsFu7S+tIrZLHjMoyGFRRWTNG5wb8UEcuX60Q0QXKlDKxPGdIvlha/vYTt9988+Lfv7Glm+JyqYvrkASrfw6kuN1u6BRBh40EyFUGoaAzCd1v6E/2Xhz4HJ2NzS1djgEOyJ9b/+UAAP/0SURBVLi7m5pb26znDSEMDsHm6aN9CNhDoH2Aty/QzQYw1+MJbwe/12Vub2k6z/Z/vLmyqiu8Azz4MW1xjUAFSG+cnYZFYRoahT0Wdt01a9asW7eupaWFoii1Wq1UKqGo3pn7jJL1RkLysIuwAXYaGpVKpampqTqdjs/nt7W1QZX2799PBhpIntDM/USZdUfALsIG2Ckb4AZBaxgMhrh+QW3Dlu0dZVYcAcnDZmankaLwUaqtrW1oaICPEtRQJBLBFD5TA1mWjTLrjoDk6b8EEhCLxYmJiUN7SUlJga0JRYUuxU7DojAl6+0TzGWzkSkbgHcNR12HwwFNAfsJNEtNEBw+YMFhw4Y9+OCDTz311NNPP/3zn//8f4IeffRRqBssSwZGoRxSFDslAbJqhBBCCCGE0KBCD2BB/wf6AKfPlBafOAmvM2dKoVdAZsOpfHNzCyS2tbWTnCQ9BC8xLTfGqF+xtbDNHnz0us914pvf/ua9DY1WH0UJ+AJvt6Xb66Fn2Sydbh5PKOCTC6LGJpu80MPhnBteoig+T0AHIIXPF3EorlRriImJiYtPSk5O1svoUSoORxer4vNgIa+fClYf/nHpO5hI3XyyUQ+t3Lhr099vjonW1BS+fccz/y1pcQRnDQjpvcCUIInQq4F+I7neAXpN9CDN+SARMpD8ZMFQ9Puh0zkBn7Ojob6mudttb4eOVnV1Q6fdTadDZ8zR3USnVLfbyCO3yKI+e3sDnVpd29puC16L4uqsramtq7fCch5bU2M9LOFkunUMduE+XcJckgjvHQK9M7CJMIU9hPT8e6O7hsHftYQwWRCQBUkg756/rVq/eStt1Z9vm6YpPn6sxQUtbmmrbmptaW1shHbocPg5Ab/d3FpXXR1swA4XLOxztbc0VrdZIXPA7+tqra5u7nB5oVG8lpaahqZOt9fV2UQ3IyxSW99g7xlA81ohK53YYrZCdrYyfepzbmj92cC1RaoRCWwCJhTsw7e0tHz22Wdbtmzp6Ojg8XhpaWk33XTTmDFjyDYim4xkBmFRQKLMivtCsoUKLSGsNKFQmJub+7Of/SwjI0MkEkHdPv/88+3bt7e1tZGPXtiyoVHARpl1RxC6VKTw3CCdTjdixIgZM2ZMnz4dpmyAjc6ePXv06NGkzNDFQWiUrDcSJlPkygC69J4Ui8VSVlZmNtOj+WIx/cC++vr62tpaMiIDQjMTYVFAVh1JWAlhi4fNhfzBz3c4SCcZwhbvLbjOiCBDaAlsGA65DQ0NhYWFp06dgl3lxIkTH/RYu3YtzIVDDRk0DwN1IyX0j1k9QgghhBBCaNCgLzSQy+X84HN2+yeVStlnkYQICGKyrh+Xr9rz1stvLV2y5MslH/33laXFO1evOdruEUoSsidxvl35yfsffg6z3n7jw7aU7CGjU5hHTAXCr03gizTqOGvpgS3LD9aYxi1O54sSR8+5mfHo9cMUwVzQ8w7+H0JhiIYeU3fR5u2HSo5vWffFh++vqIm5+abrJ+QlSFotVrd34N0R6LqEdc8AP/jccYFAAAHoNEJTyGQyMmUDkAEak5QQJjg2EpxjPf3pC8889Mt/vvfvl+67777773/yT5/vbXN6vJ6mLf995Sk65f7fvb7qlM8fLMXTdHLLf3//6IMPQPJPnv3dx0eqO7yB7tOf/+9DDz/2+ebSszuXP/v4T//4zqHO87uI/fcYL2FuWIMwoR7kvRGkRw0N0pswiDw+jFkytGQOp61k17fLl31F+2b3mZqogtF5emHA59n59v1P/frZ55588qH7f7Wy0t1Vtff1vzz/yP33Bxvw9x+vOtDS3bTqzT8/8uLyGrvHbav+5Nn773/5/eJGiz/QtPLXP3n+5a/2F6755zOwOL3ITx99etmuCps34Kw9tOS156BlIfFXf/q/nWc7Pb5Lbxk2wDTENULqQCoTVrewqNfrra6uXrZs2Y4dOzo6OmDTZGdnL1q0aNSoUbCNSE4WuywRWiCz4shCM7PYaNhcWHVWVtYjjzwybtw42GdaW1uXLFmyevVqqCoZIAZ9FhVaILPiCEIzE6HLkinsotAgEID1nj59+syZMzBlA2wUqsfj8ciyBFtCaJRZcQRs5jBhRQEIQyOUlJTU19f7fD5YdUJCgl6vNxqNMO1dVFgJbJSsNxKSOUxYUQSzQL+YrL1KCIsyuftCMoQiS0EjrFq1Cg4WZrMZNlZNTc3aHoWFhdBQzPKRRaoMBJgcCCGEEEIIocGECz3GuXNm3XX34nvuubP/1x133DpmzChmuRABvmbM7Y/86cW7/Wvefe31N157b7k1dvoLL74wK1HEl2jmP/T0jTrzig/ehlnrzkx7+tcPjY4VR+qvCEVqY6zk+Nav/7v8kC3p+t/8+nbv6vf+l/Z1OSWTUL0Grnr44zIncaj2nZ8u2bDPpdB0HFjy71f/9b//7/Wvi52z7p+fa5T3vnIsErYPQwIAErlcrkAggB4jBOhhmCDSy2VBhj6vO6ADnOBFVgTkqNvdFHPLS79+dHS28MjKAzUOt7ti2/srjsVPv/fZl16ar2g6EbxkK9BV9fWXX66zj3r8+Rd/99yTqYKDyzYVmR3qUT/9n1uH2NZ9+I9/vLeyKX7mY49ONFDhHUUWiZ5XmQh5WP1EoVZ0xULAXHjXZPAOotCvBtB77AdbIAkEp1Aop+nwmvfe+c9btPfXHStrtzQ0dJHMnOZuYf7N9z7/0vMzEhx7l/57fZ1o/s9+9dJLL/1kcumX7769poKTkxilqDpxssPjqN6zvZLDqa4sa+p21xze0MCV5aV0Fh0s4WY+8MvnYJFnn3liaKyYy2nb8857H2+hbnnmpZeeezzLfubDr3a3u8/VjbiEKGmia4hUg51Gira0tGzZsmXHjh1tbW2wVGpq6rx588aMGSOTySADyRMa6DNKpmS9faIXCMnMBiJFYRHYlzIyMhYuXDhkyBA+n9/Y2Lh27dpNmzY1NdGPkGMzRyoBAmTVkUCG0MzsNDTaHgT7qlQqVUYGmSEbuyAbCIsyK44gLDMrtCiYAvhktba2spdfqdVqaCvYXjExMVAZkoddhA30jgKy6kjYzCwSZackADkh4HK5bL04nU6oLclAL39+CWHR4Dr7wy5FkGhFRQV5ANmIESNmzZqVlJTEXA0bvIUZ8jAL9wXmEsHy+qgbkw8hhBBCCCE0mPB++9sXVCqVQa83Ggz9v3RRUTIZ/ViTXgKUSBGTPHTyghtuuf32O+6446Y5k4YkquifJaMoqSZuxMSZ19+yCGbceuuM/CQ1nxMQGXNnzb9xarZOxAtwpIYxk+YsGpOiFFM8oSx33Lybbrn1julD9BKRPq1g+sIbboES77h+2sh4JZ9SGDOm3jg5O14t4FFcrjxn0rzxI1LVYh4liB23YOFNt982Z+KwpOSkoRPnLLzpNroqtyyckhs7kJ8gBNBvMZu7eHwBuQKFJHo8HuiJkb4NBMgUOkiQ3hvps0GvktylQkqAgLNi51cHWtLGzR0fbT+wYU+Zecyjf1g8Jj2GU3b6xAnO6EVjRcXffFPJu/Whx2aOSE/N0bct29qkHDZ5FGfLhh21dfU1ZaeOHy+uamiqESfOHJGlUmqT0jTHl6w/pSp48on7xyWquMEBLHZ17PSKRxsbG6EF4uLiSAqAROiskpE7Pp8PvVloB2gfaIow5PI0mAslCM//xTSftblw7x7e6If/+IuHb7nphhtvvG6IxnL0wM6O6CmTUhUVhZ+XSybec/stI3Ni5LzqVX9dox5/9wN3T89OTkpP5B/+ep9NlDNphKDw8J5u4+Ts9nVbKz06FY8bX6Are/frYtt1P/mfzEDZ4cMHSk6dOX7saKNq3I3T0sW20lWfbii1tDdVl54oPlnZ2NZWrRhz8yijgHkqHFu3i4rC2zxy5Mg1/BXCjg6zRqOJVL3Q6L59+7Zt20Z+VlImk02ePHnOnDkQCM0DUzbQZxSmbW1tcGyATQ/hMBaLFT4x0uCzkEhmNtB/FFpPoVDAflVeXm61Wh0Oh8ViiY2NJT9/ecES6uvr+/kVQp1Ox26XSEVt2rSptrYWDoyFhYXHjx8/e/Ys1KS30tJSs9mcmZlJFgd9Ftjc1NTPrxDGxMSQcJ/LslMAH65Dhw7BeqFlBAJBTk6OLfhrehkZGWKxOGyRfqLQpAIBL9KvEDY2tej1+kjLwhR2M1iv3W4/duxYQ0MDKSf43LpzoGWg0WCvyM3Nha1JPg5sCWyATDs6OjQaVaRfIbTZHbAzQDh0WXDw4MFdu3a1t7dDybAJYPeAoxPUCt4C5IFVQ8NC40BVYRdlNTc37927F94CGfWDbFA3UjKZkgC8ryT8FUKEEEIIIYQGGaa7frnoDgWl1GuNhih4aWQ8inPutjmxQq4Ppht0QojSaXyRTqdVCoJXVFE8tVpllAX7ChQlkSvpQlRCigpwKI4yuKDRIKeXDHB4Ir4GwmRAivJL1RqlNBgJ+CXBtWsUEm7Ax5epDWTBKIWoj571BdDvJgj6QtCHARAg41MkAD3J3iAdliXdod56ig2uYGhmvIAToLgiHp8XTPZ5vVwBTySG1AAlkcmCz/PyBwfOOK6uxrq62roGsw1qAOun8/O9bjvkaGhus57/c3HfGbLiYO3pGkOUqUrwidfQMuwsEugNZsEibDgMJIqU+thY8mjspOHDhmo0ov2V9HgZzIzSyGUSYTCj1+uiJCKJkE8PEQpkapE/4He45alZ+TLhwZ0rV+05ro+bMSFTefD4yi1LW7mc60ZlSjNnP/LGh2/dk+VoqKs99MXvnv/n+1VmrxdqwXG2N9TW1jWaHW6/y0s/Nevise1AkDd4DYXWhw2HVRIMHTo0KyuLDHxAt//48eNHjx5l5gX1syxgE8lKIyF5iAEWSAKtra1Qn87OTiiEz+dDbTMyMti5YcKWJauOJDRnaCCUIwgCMplMqVSqImMvWGP1LplZcQSQrfcioUgiHF6gTU6fPm21WuETp1ar4+Pj09PTYUrq0M+yoQGCWXcEJE+fBcInva6u7vXXX3/66afXrVtXVla2bNmyP/byxRdflJaWHjly5Pnnn3/33XebmpqgNLbA0JIhzKw1AjYbCRBOp9NiscA2gmY5ePAgNMuIESNuvPHGqKgoQZDb7d6/f/9///vfV8732muvnTlzpr29vaioqLCwsLm52RtyBGXXwqwbIYQQQgghNJhcoQEsBpz3k1cYNj10Vj/h0JxhUdBPmI2ScGjKQLEdGDKln/obfO5vcOYFQDbobMOULYEEegSjkMDlMPf89SSr41M8tU2FWwqrmpvLVi75xu+DVLFSq1LKudm3/u97H3wctPTXixLUQr+zdtkb/62Rq9Xyhi8+/qa0wwG9Lqb0nsAVj7LT3gFy+ySAMAkEb6kMB71uQDLAgmTZ0KnbZm5uboIuZVNT3fHjJ8xm56gEY2jLB7NFJ4327Sxat+NQOfSKC5f++7hMYZyQrVakjxml5h399ttirnbmtPF5cYqDW1dandLbpyVzfDZbt9nsz7///33w0cfP35h8pq610atIVsm41JDHXyNN+/HHXz5RIKXfAqwluKJzdes/CtPe0WuFrQbBhkMTCbVaPWvWrAkTJigUCohWVFSsWbPmwIEDTqeTdOP7WRaEraUfTKaBFQir9ng8NTU1y5YtO378OIShetddd93s2bOjoqLYbGHCSoZpP0JzhgZCTZ48eeLEiRqNZvjw4VMjmz59+rBhw8JK6HMV/QjLSQKhIBGapbu7GxqE/CajWCzOysqKjY0lP6jHjsLYbLaGhoa6urrgcrQ+S4Zw/9hsJBDK7XYfOXIE9paZM2fefPPNycnJVqu1pReop8FggAywj8HWPHjwoMvl6rNkEoZpP9hsrI6ODnIfJYAq7d69+6uvvtLr9bA5kpKScnNzZTJZW1tbSUnJsfOdOHHCYrHATg5Hjy1btsA+39nZGTpuxQYQQgghhBBCg82VHcD6ISAdGAI6Njwej4y5DBy7LBsgA0xQdHBggA6TmWR4DZL5mdPvHmU8/NXfHrn33r/utsYF5wQ06bddP2uMY/WvfvLAvffe+/gvX1hxqNJuayp855WvyhNueuavf3/hvpHmra+/vaOOvm/m3OrYQJ+JbKDPRDbQOxHQ1e11zYhQKIQeNT94Exm8fQiLRCKYhgXYMORkl2UCwWnZt/985KH74J3ee++Dv39vnzjt+gUjydO9oGDmIWJ+v2Lq4oeH8WveeeExyPf7FYYpcxbfUKAPBMS54ycYBHwBT1+QaIhPzZSrFBxO/J2Tk/2u7mM7v/r9zx+7P1j031bVTR41IkWXMvPxO6YNbX3jf4Kpv3j5P9vLXN7zflmfhHsH+kwkARBsoWspWEEaVIYJBYVFKYqKj49fsGDB+PHjtVqty+WC3v7KlSuPHDkCPXwmU49+imLWGgGT6UKVIVGfz2e1Wk+dOvXZZ5/t27fPZrMZDIaFCxfOnj0bqsrlckMzs8KigFl3BJDhgpXR6XR6vR4++x0dHcERVXpclcVG3W43eRIWq3dlALPiCC5YGZg6nc7a2tqKigpP8Mf1oFmSkpJkwR+OMJvNJ06cgLnt7e2nT59mB7n6AWUy6+5LaAV6VwZqUlpa2tbWVlZWlpCQMHXqVKgJNBSzcBBEExMTJ0+enJubC3Wur68/efIk7GBMKb0wi0XA1iG0Mt7go/TYDLCZdu/e/fbbbx84cAAOR7BL33333eTeTMgZClIyMjJuueWWESNGOBwOaLHKykpoVVIsK1gwQgghhBBCaHDhvfDCc0zwRw86QvQzsHj0Dw5CGJB06DFCl4w/AJCNXDFElmUL4Uo0sal5w7JSdAqp0piQMyQzNVrJDXBFSm1SbmZ6qlEmUCcNy01Lyhg+fvycG28Yn5aWOTI3MVYTFZuRnZKYNmTUuHHjp8ycPWlYpoyyd7q0BeOmTh6TboxOTI1NiYlS6hJMcnIv4vnrDQ33DvSZyAZ6JwLousOU9AxJSmigz0Q20GciCVA8odqYkD9sNPQ8e0yZe8OMHIOE4lASdXRSWn6CUc2n6EXEUUlDs9MzsvODuefcsGi0Lvje+UpDUmxq/tgpI3Kj5VK5LiZl+MiZY/N1Ip4oLiU9KzktZ/jIcePHT5g0eerEcQYZxdcmj8hNiU0bShczY96isemS4G2JdEUjVzU4M+Jcn8939OjRa/gMrPb2TqVSCWG2VsE5fUeheiqVKjY21m63d3R0WCyW9vb2rq4uSDSZTCQn6L8oWMRo1MPOT6KhLBarx0M/B73/Etio2+0uLS1dtmzZkSNHoEp6vX7OnDkzZswwGo3sEEmkZUOjjY2N/TwDS6PRwhvvvwSoCbkrFqZwNIC30CexWCwQCGBbBxftuyiYtrW29vMMLIPB0HuRsKjZbD5+/HhDQwPUB1aan5+fnJxM2hzW3traWldXV1NT09nZqdPpYJZQSN9vy5bABsjUZrOJhIJ+noEVFRUF4T5LaGtr27FjR21tbUtLi8vlysvLgzWSR+MFR+9pcHyYOnVqenr6li1bDh48aLVaJRIJfMig5qFFsSVDtbVadaRnYFmtdqhq2CJk7An2FhKFdNhk5NIqcu8nNBHsNtBukA47D9SKjLND3RYuXAiNdujQobNnz3o8nsTExKSkJHYjEnCgw2dgIYQQQgghNNhQdlsXE/zRg85hZWU1XyBSq9WkpxTa0WXD/Sdeq7l9Jl7ZueDYsWPQSiNGjOh/2T4Tv7u5oQa4yHc0F/rDH3300ZdffkmGMgHJdqUMG1bwxr9fZSK9OBzOM6XlCQkJpDIkkQ33DpCw3+9vaGjYFNTV1RUVFXXDDTdcf/31/JCbYSMtC+GzZ8/mD8lmxyZCNTQ02R0u9tY/0H+B7e3tGzZsWLlypdVqVSgUCxcunDlzpl6vhzyhOftcNjSxqKho+rRJJD3M/gOHU1JSyXBYPwXu2rULwllZWUeOHGkL/kpjJNHR0VOnToXM7LKADZPA6VOnxo8fTWaF2bFz75AhQyAQtkhoAKYtLS2HDx+uq6szm81JSUkTJkyIjWVGxODzCJvvwIEDUM/s7Ozhw4fL5XJ2WdC7QMipVEhNJmNw/nm8Xu+RouL09PSwRdhAaWnpO++8c+rUKQhLJBKoyYwZMwQCAWw72PkhEdrWYDDAFty6dSvUyuFwQCLU+dFHH83MzIScYQWC6urqtNQkhaKPAbXOTnNjUysZTg2tDNRzxYoVy5cvD+aiwW7sCj6IEPLAzjN06NB7770XNl9JSQmpA5DJZNA+Wq12zZo1MAvyi0SiRYsW3XzzzRAgeYjjx49PmTweVsTEEUIIIYQQQoMAXoF1DvR8zOYuistjOzNsFwuw4f4Tr9VccLGLXOxcmDY3N8MUOu2954YGQO/E725uqAEu8h3N9fl8x44du+ZXYPVTw9AAIGGpVEouumlvbx82bNj48eN1Oh07t88AIOHOzs5+rsBye7yhY1v9FwjNBVGog8VimTlz5pQpU4xGY9j1TX0GQGgi7KX9XIGlVmvIdumnwCNHjjgcDpPJVF9fD5WBhoUt2yeZTJaSkhK6LAgrsL2trf8rsCDQuw6hge7u7rNnz/r9fq1Wm5eXFxMTwza4y+WqqamBRoNs0FZyuVylUpFZRO8C7Xa7WCSMdAVWQ2OzRqMh0d7LQttC48DqIAzNAlu/paUFmqirB1S1srKysLCwpKTEZrORpWCfhGr3uTWB2WyO0mr6uQILGhnCoZWBLRgXFzd58uRZPQoKCjweD2wveAsQgBpCVTMzM4cOHQqrzg1KT0+H5lq7dm1xcTGUDEVB5oyMjJycnLAdGN4UXoGFEEIIIYTQYIMDWOdAv4gewKK40OUmfSTSZSKBKx4dSJ6rFh1IHgD9OpiyA1j9ZO4/ClNI6ScK04sq8HKivRMh3M/cfqLQH762A1htbR3kFsKLAvWUy+VardZoNJLHYPc5INWnjo4OUz8DWG6PRCJh4hcChUDldTod7GDjx4+PjY0deDVC9T+ApVKp2GGUSMhlRFFRUdAs0CbkpzH7FBMTo1AomMUiaG9v72cAi4wV9gP2K2jk+vp62ECZmZkJCQlsk7rd7qqqqtraWpPJFB8f73Q6YV0ikaj/fcDhcPQzgNUYMoDVG/l1SDKABWCN0NpQN6hDdRDUp6ysDKKu4FPbCagP7FehA1ihurq6+hnAslhsZAArjFAohJZnQStVVFRUVlb6gvd+Bgdz26E+8GGEChPw2YQp1JC9JgtkZWXl5uaG7WnwppKS6CsZmThCCCGEEEJoELhAR+5HCDpCBPTlwgIEiV7+3D5nsYH+57LCMl/y3D5nhQYAhEkT9TkXkOhA5sKUBAg2GjplsdGwdCLSXBIdyNzes0LTyZTFRsPSCUgkTXQNQR0IUh82wEaJsCiXy42Li5s2bVp6ejq5z4uZEdRnlEyZtUbALhgWYKMEG5VIJPn5+fPmzYuPj+fxeCQxUmYirEAIMOuOADKEZmanLIimpqampKRAZaBNMjIyoE1YYdHY2NjQxcMKJAFmxRGEZWajBERdLldnZ2dMTExOTg6pFZvH5/M5nU6dTpeVlZWZmQl1UygU7EPcwwoMjTLrjiAsMwuiIpFIKBTyQ0B+8vQ0ls1mg92JmR3EjqmxBYaWD9PgavsWtggrLAprhJaBXZesEXYecm3amfPV1ta63W6SB8B7gZxsNUhREGDWjRBCCCGEEBpM8BlY50BvsLKymuLSl4FAHyb0z+/9Ry/fRa3uildmgOVD166kpARaaejQoWQWuPy1hxlgZYj+o5fvYtfu9Xo/++yza/gMrFOny9inI4X67lqmqqpqaH5OpGdgdVts/VzOc6WEvbuTJ0/28wys+PgE2DpM/DvQu6nLz57t5xlYWVlZTCSC4IV1bdDCcFwKu4IJPpJ2ux3eDrkmC6JOpxM+oYqei8L63O4dHR0atSLSM7AOHT6WnJzMxHuxWCy7du1qaGhg4ucLWx0b1el0M2fOlMlkvSsD6urqMtJTIj0Dq76hWa/XM/HIrFbr0aNHN27c6Ha7maQBgHabNm3auHHjBAIBkxQEB7qpUyb0WVuEEEIIIYTQtYIDWOeQASwOxet9A06f/UBWn3PZxMuZ26fLKfBy5pIBLJjm5+eTWeByCrycuX26nAIvZy7L4/F8/vnn13YAK6bnNyJD106iYW/nikSrqqoKhuZGGsDq6rZqNBo2M9F/gZcTJWAv7WcAKzY2jh9yv1j/BV5OlIBoZUVFPwNYmZmZTOTyVtd/lCDRjo4OrUbZzwBWUlIShPssED7+3d3d5PZAMpdeLKjPKJkKBAK1Wg1hwMzuKRACdXV1mRmpkQaw6uqb9Ho9WxRZpHcUWK3WtrY2qGFw0XPlE31GYU+A/ZMc8EPnnjp1CgewEEIIIYQQGmzwFsJwdE+o546S0ACAMImGTllsNCyduLS5JMpOSYBgo6GJLDbxys5lmyhs1iUXCC5tLomGTlmRFiG+i7kkSqakia4VUg22PqzQSl7ZKLPiyEIzE/0XeDlRAqLMuvvSOzM7vbJRAqLMiiNg8gX1X+DlRAk2kVl3XyKVQAKQQaFQ6IKioqJIgOgzSqbkufJsUQQbDa42otBqsIv0jkJOuVyemJiY3CMlJYUJBfUZjY+PJ8/PYosiyKoRQgghhBBCgwoOYPWBdIdIryY0Ss87PwrTqxaFaf9RmH7XUSIs8ZpHB5LnqkVheg0Fq3O1MevuC5Pj6mLWHQGT6SpiVhwBk+kqYlYcGZMvAibTRWIWjoDJ1Bcmx8Awy1wMZsnzMfMQQgghhBBCgwkOYIVjejCoF/bCBCaO+kKa6BqCzcRUpecqlbBAn4lsoM9ENtA7kVlrBGw20HtZCPSZyAb6TGQDfSbClFl3BKE5wwJ9JrKBPhPZQJ+JJMCsOILgohdXYHDmJc4FEGbWHQGbjQ2EhnsH+kwkAXDBucxaIyPZ2Pyh4d6BPhNJAAxwLrNihBBCCCGE0GCCz8A6B/otZnMX9F2Egj5+0B1By3R0dEAr6aKimCR0PugAnw6in55zJZ6gU1lZtW79BiYygGdgnTh52mjs49lG3536+vphBXmRnoHV0dnV+4ly37WysrIZ0yczkfPtP3DYYDB+pw9x762utrafZ2AlR35i+uWDT2vv3dBsNhv02kjPwDpwsCguLo6JX1F9VgY0NTVlZ6VHegZWdU29Vqtl4ldLeXk5PgMLIYQQQgihwQYHsBAavHbu3PWb515kIgMYwNp/4LBQSA+/RhosuFLY8l0u17ixIyMNYJ0tr+Tz+Ve8MmEFhkXtdvvMGVOYyPmgfbxe39WsDERhOiHyAFbY799dpgtWBqJerzcjPSXSANau3ftEIhETvzwDqQwE3G73iOFDIw1gHS8uubQmGuDaibCow+GYPm1SaApCCCGEEELomsMBLIQGr4sawKJ/SI17JUdDBijg98CEiYSiuBR17vf+rqaA382EwlB8aCMmfNUEADRRHyhKAP+YyFUUCHihjZjI+SjuNbj+NOIudI12aRBxF0IIIYQQQghdI/gMLIR+OCjKf/VfzLp7oa5RfeDF1KAXLhUIy3k1Xtw+h2ZoMCs889V59T1aRAvPeVVe9L7SF4q+Ezc889V5MTVACCGEEEIIDRp4BRZCg9dFXoGFEEIIIYQQQgj9MOEVWAghhBBCCCGEEEJoUMMBLIQQQgghhBBCCCE0qOEAFkIIIYQQQgghhBAa1PAZWAgNXhf1DCyfz99ptjARhBBCCCGEEELoB4QZwLJbzQFfxJ+CQgh9p/w+r1ytp6jwT+DFDmC5PX6tVsvEEUIIIYQQQgihwcrv91utViZyIWaz+dwAlkpr4vOFZAZC6Gpqb6qWKNQ4gIUQQgghhBBC6EfiYgew8BlYCCGEEEIIIYQQQmhQwwEshBBCCCGEEEIIITSo4QAWQgghhBBCCCGEEBrUcAALIYQQQgihH4jp069bsXKt2+1h4gghhND3isfj8fv9TOR8OICFEEIIIYTQD0QgEDh2rPjzL76yWAb6WFyEEEJokHA4HIcPHy4tLfX5fExSCBzAQgghhBBC6Ifj6ace02jUS5Ys77ZYmCSEEEJo0PN6vUePHm1paSktLYVAIBBgZvTAASyEEEIIIYR+UBbMn6PTR61cuc7hcDBJCCGE0OC2Z8+e1tZWEq6vr9+9ezcJs3AACyGEEEIIoR8UPp933YK5ra1tmzZv93q9TCpCCCE0iI0bN25uiLFjxzIzeuAAFkIIIYQQQj80AgH/qZ8/unt34abN2z0eHMNCCCE02AnPJxAImBk9KLutC/6zW80qrYnPF5JUhNDV1N5ULVGoKYpi4j127tz1m+deZCIczrBhBW/8+1Um0ovP53d7/Fqtlokj9GNVz+H0/bMll0HE4RiYIBpsGjmcFiZ4tSk5nGQSqiX/XTlwvmZigghdnGnTFqxcuUShUDBxDufPf/nfpMT4G25YIJfLmCSEEEJoEPD7/VbrQH9yxGw24wAWQtceDmAhdAUt5XCcTPCKMXA485ggGmy+5XDWMcGrLZ/DeZyEPrnSw6ZwKF/IBBG6OL0HsHx+/xdfLLfZrIvvWKRUnktHCCGErq2LHcC68C2E3d3dxcXFZWVl5f2qqKjo6OhglkEIIYQQQggNAjwu99ZFNyiVym++XW2325lUhBBC6PvmwgNYbrfbbDb7/X5uvyBPd3c3swxC6PvP3XD0r08vfuqjw3ZPyM+XVqy4/eaFv9vQxkSvhYDXue2LVz7eVXl1nudh2/m3z2akM69/72Z+y7Vh54aH3jxt/o5/2unk2+dW/cpqj+cCV3i0rXt63Tt7wy4+Mh97Z92f/lrXZgv/EdrLY978i89nkro9dry01cckXwa/u/HY5sqT9M+OmLc99+XLay7nt9/dpZ9/tmBxVTMTZTTu/+/CV49Wd0VqiraNHxw7We0d4IU0jvIDz31QUmv2c9oKf9GzmchrwchdmyqZbANXu2nN3W+esbmZ6CXzO2qW/e7L0PrMSF/2lzc7zB7O6Q+XXv92PcdTv+nP679Y43Bc1DVDpbtu+eWRlku7zMi+941HFv7noD+06U9/ct3C3+8zM7HLF6ivui360+jg66VVlgt9XAbCd3Rrw6FDtoEcauC4tOfPE1euPn1+Znv5W3d/9ukBjzfCTtd1dNXHex12DxONbOebi/654iS7c7TveXXmQ8+uOd1JogGPY+tbf3zjq2MDGZkwb/7DbXd+2sDE0I+FSCRcMH92S0trRWU1k4QQQggNDvX19Sf6xV6ldeEBLIFAYDQaExMTk4Li4+OFQqHT6TSZTCSFkMvlzAIIoR8EYczQu6/Lrf/sjeVnLUxP0F/3xV+WNo351Yszo0jCtREIuBxWu9t3ZUdk+hJoX/XQN690jF12avEGeO3JaHzg8+eXd8OKYybNfvtnmWoJk/FKC/iaD788/OOfdY+n1wuvNYmHX/5s3J/O9vumdXNfmfvQODETY/g9NqfF4vNfgd48EfCd3nn7qJWrh89dT9ft+ldGlf967LqtLeeNTVw8j738+JL/cwRHHdRT/7Tot/Mv5y6XgM/haO/0hb3p6NEPf/vk0ARV+M26RFvxqjf21dYObCwu4Knf82X3GH2iXs3l+N0+TsKv1wW3FP26+ZXHmz55vqzcxmQeoLiZ8z/6WYbssu/lDwR8zm7R9b9d8C1TH7pKv/mZVi3gZN576zc/iYHmcVlcDleAc1HbLH3i79NK/nd5xPG//vjdNnOH7fxhGq+9vb3bfUV2TH+g8F9LdPkVDxy+s7b2ztqjMyy/Wa38be1ljmE5O6yfrjpWFDqCH1kgEHBbW53OsMEuacojHy2+c5SA3+dO56xa/vqe0yUDWYNWlth8sqFnHDpwcucnXcUV5SdryYiV19NypOKsMiVGGoz2z+/q7uh0XIFBZzTouVxuu90BO+ett9234Lrb7r7n4R079gQu82CNEEIIXWk+n8/bL/guIzkH9CuEVAi73b5z584PP/ywtbWVSQpisvbidXSUnzpCFB091tZzbYC3s+poRft3egFFwO9pru5Z95EjVR0XWJvX1V1fV2dzh32v+8w1JUfrLudSAIS+p6j4GY/8dAT/rb+8fcYagB5o3c4NG72Zz942QsCj3La2M8xnq8bKnA172itK6zqcwcNLwNXdcqamgYxHnMfWWFREFiyp73SQRS2tlWerK04dh8I6IcXvddWXkTylrc6++6BeqEAJLHCkqKi8i/1wezorSOmnKzsdTKq9reJMTXVpMRwF2r3+QMDvba6gsxw5cqbFznTi3N0NZ+pbeo2JNZ5euUb95K9TNXwuH16GUb/6IMa2vKkJugXmjjMNdnKtTsBjqz3VfGRPE7zqmQtRfZa61obm7vLCpmOHus0Wa2VNV1NNU1Fh8/GzUC93Z3nr8WD+on3tDV293qG78uOfllHPLtz2TDK9XnhlTPxiaUrcktJd9LVvPmtjW2WTm7Sd19FdUW42QxcFNkB5RyNTmrPpEF3+0UNd7eeuvYKjorXqGJ1+ZE9Hd/ghMeD3tdSfbrb2ezGI31G15A+NuU8u+Pvt2mDdFMMeGPfgVM/SNQ3BHry5qdZcUdRctKe5Hg6bPkfj2RbSMmdbQtbnsVTsI9VoOlsTvLLM2nnsqKvd3F1abrG5PebK1qp2HyzeUNbR0thx/CCd8/gRS5eLKYDj6SrdSyeWV5grDjXVDewyHld3Y3Gd1UVXxNtVV7Vz5xn6VW73+Tl+T2dVqbmtsbX4QEOTHdrCWncmOHfnmZMNva+e8XTVVp2wxWaMlpDxQvgS5PKCW4p+iVMX5eYbavaX2IMLBnxdbeTNnq5xBfcZb3ddW1U1+5tgPmtzR1Wzx9HZfqrBQUbd/C5L5UnSRM0N9BeQz9bSfrLa5qH32ABs9PKK7m5nsHhPV+URq63XcASXy9aHfnGDX/f2ptbixrBLvPweu7k0WL0jJd3sx83Z0XYy2OxF+zuauoOpFDXkjhzZn4oPnb/H+j1NNXXNXRE+qAPlbDpRHPzoHqusC36g7c1Hj5Z3kp3R1XnqZEVr8Hoxr8NcUQ/f1KHvN2DeU3zrJwmfHp86Lyb4do3R/1oxctiWY6vLoXk8p6vttVUte3Y37iujh5d8FvuRg807dzbu3tPcEnLBUldNEyTSr2MWCz2k5G843Vpb5yw92llvpg8NPpfzFMlQbLUPdPzc52w41dJsoY+Kfm9XVQmzU5U0eTkBd1t985lGV01p+Z5q+AD7bG31h8g+ubO911EhZtRYRfeBhvZguqe6vDbugcfnuevOdMHBmd6jzrTXRaUYVHS4s4ocBU+W1/VcP+ttrSyurqyEo2A1c4gmXC2nS44eqbXRFe2qPE0vBSraL3xFGBr8HA7nm2+++/zzf2xpaUtOTrz++vkrVyxZvWrpkCE5TA6EEELo+4b3wgvPwX8et1MskXO5PJIayuVy2Ww2lUrF5/Mh6nA4Dhw4UFJSMnHiRK1Wyw5dtbe383g8tVpNooTX2bb5y3e3n6juaO9samysP7PtwAmHKTVNI+G6G49uLufnpkbRhX4nmre98fGmM1Utba3NjY2NZ7evWlvmi4pNiVFGGrRz29vOltfJdTEyYWgW+95/P/F0aeZD4+IijtIhdHkc1i6BSNx7ILi6umbzlq1MhMOJjjYtmB/xQdIB6P/4AxLJlb0mSJY6LNlc+MrakpyhaR1ffLo59fp7byqI5lpOfvbmhztONDvs7cdXf7GzSj1kTKKU07Hlz3/cJRw+KlXNowL1R7794zfH8vOG6GQhv37advz9t77YVm/1tDeW7t+48f+zdxdwVZ1/A8DP7YBLXLq7QUEEA8SaPWN2zZxuurmZs2PmdHZ3F6GCSodId3d3XuB2x3vOvRcFxNheF//t+X6YO53Pqd99IpVhMdiWikfnPdl7NLhMxma14o0GmmhURp69+yy9QyBoz0t5mlZAtfE06pnFUyquTH0eUkKXcLram6tibl4r1fb0tNLE8Otjbp27+5omEdEKCzOzqrgW1iaqeGzV8707AwohDqsNr+9iQm2Iu3D9fny7WEwrSA9My6NYephQUPz2srQmgZmuNh7b8/LntYZcam1CkfSs1fTktw6iqcWkWVoUCGpOiNoahZowSIeI4ZSGpd72ZdG6BB3lxa+eizB2mmZUXs61sLO32to7USwWRk+n4cqx3JfFXVAbRMdjtPmVQReaq1uF7S3M2sSC5/lqA9zVKD3y3bBK8q4VaSxZbmNA6ZEoNCnW5mo2thoqOG7ho6i75dpeLhQcBmLVZJ04X0uxMzXT6orYkpikZz7UnFv4IP34jVapWNxQ05ST1EHXMx89Ql2FwEi/n/YohMVkCGte5UXlyIw8dLR6rFcqrs0LC0/OT02owJtb6qn0l2mEWZZ/O5cy+2tbU01092hV7eH6s4fpodEiWlH6tf2lBbUQo4OrYquOKUk7f5Xe3C6kN9fE3+lsMtcYYIiH+M2vzia9SMawGez6vOLQUJaKg74J1BT8rKm4AIV10HSxEWccDPHFWI03abz9S6pfchedLumsa096VNlC1newx2O59aGH0iPy0Oy2mozg8rv7c7uGDxpuAXVvTyH85KJl5wUVWcxfTO2Zj6s148by5yrjXA0w5Ym7d5dW8JltdZUB13IkNo5OOrS0l6kv08V4nKbzUF1WUuAx3+a2dnZjSf6TB9XaQ4aYa9gol4Lg1caV5/Msx4ymEOF0wakNv4my+drMSlM5WiLqyozrItqZuJjgUc2lF/bmxlZhJJ2NGUGNuXjyYEtZVUjc3UANJx8KBXkGdrw+lZmMNtCrjdn0CjfDQwcH0XOfpT4I4nV28WmlJbGhUpIDBVecuNOXM2SooQZB0JqdtHtvu7a7obk2BlWZsP5r0aCVetTuJ7hMRC+IbuUbWgwaQOjT9HDZvYA1+borPaCyVy0cIysXexwO1RC6L/dFOp/P5uem5KYl421HaqJaqgMe5OWUyTobmXV55em5qlZuFFU4qRBV8F1FQa16IwaQ3rwviPkVRbmZ0fFJacnNKvZ2ugTl8F6ENYnPY9BDVwwzeZuk2zJvvOgYt3CCGaY99cXDM4+ypTJmQ3VFckw6wcLOAJN3YPFh6fh5ThoQI/fe+m0X+K5TB+vjuspjrwWnmtq4aqu8eX3ICd//uGXawO2jVDFvFk4lTZrs5GkO33O6ftqdcz+PJm0TtuMpA3TET8/n301iMWnc2tzapHShgRNVRwXVlJS7/WptS4ekua4z+GpVkor6eAd8SVTF09edfBnFxUPLWJ0fsiP9QiyLx+WnJVW+SsA5j1FXQ+lBkKdihblScc2ry1zDeQ6Ouj1uIrzqq99G1NkNGGgiKAoPOv2srb2N1VCSF3C3QX+YOVRX6P+0rEWihrE19lIvvbs/LaWa09zakeIbEQw5jx3g3jM3HoZQlBdHNPe00Cahal+eiDafN8O8oLLVzM5BVxXXlXjvCWfIgilOguJnty/5xXWIRW3VmYkJ9WIDWzMtHIbxbPfS5yU4Dqsdb2CrTYt7kq49Y7FjW8yz02dDO9B69q66haEXQ9OrOjvpLRVxL4OLjdyH6n1Kbi7gH+nOnYezZs04duwMVUtDIpGQSSpz5844dPD4yFHe6qAGdwAAAOCfBPkFXChkMBg83ofqZqFSqQQCgc/n9/xU+xAOh1NQUJCbmwv/29DQ0NnZWVJSkpeXl5+fX1tbCy9IOV1vvKb0jGzcuAXfr/oGsfKbdXrNryMSKuCpiZajlo2z7fc993Ngp1zZcb3LaNqcJavlq/5mzdbFQ7mvH/vWII0u9o+oZuQ5dKiOSj9RPAD479Jy/m7bBtWgw1u3nm/T8Zo0zJqARVWGHIpm2izfuBa+tn7c/aXw/m/Psj+p8YimtDt3WY6bv1sJz7h26Rf04pycJh6SG4CP0qZ6zFy+6psRFlhmasCtSPuZW75Dlv6NF+fRGb/0vvczPlpHz3XO4mXffPPdpmU2Cf6RjTyoJe3u5Szy3I3IRb9u/hh05tPg7HYkv4sIUsc5Tlu++puRtgR2xuPzT42nbVuDTLTSW/Ds+INkDgSpGLtP93RWJfS5/HWddvoZ8c+k7Fkc/t300O+mpxb2LRQmE/OrIi+hnWa5rvnZ9ZvtIybql1w/0NQhH1dK0Z7zs+uS74zNNSComWfo7rl844BFY9EV0S10G/tF292+2eK6fIsGLqq5oq1nfhJBWw2bZUDRJvYJaVIHTzHX+YRvSl5N6Z0rjIGbhq782W3l9xauVlhlhouy3DOXCCN+8Ph2i+uaw856OdlHQxVbqoDC4J2GzZs83N3d3bTeb+cP339/5FWjclw3IaOdx9ajaJF7bZuWjqYigw+siagxfPmAb7YMHKzXGvWUozbG6Yftrt9sGb5yVNO9X+pqeBCnrOh6FmHSdtdVW1y/3Wptyy7PzJeIdS2XLFezNDGeOsFAj9LzySSl2DgvW+e2aovLooW8quiudjZUG5Vyusto5T7Xb7YOn/UFmkv43c2/Vb8Ke4l237Zz6s6dcy7s8HI1wuJIFj5TTWzc7Od/7+GqzUj3rWoYMHEPPMG+Bbt/GGCGZGzpiZETB2GdSWr9/wQjaoktL2o1HGBLQkOs9JtZj/HW2/fCB2HIyimc5wcykjqI+m4aQlFLnSJXGr0mJVzD3e1NQEbCp1fE+JI8F8oT1Y6hPpSi+6c7SZZq5Pym3BaZVMqrK6F31bF4rRI43VQmdnZNp5r80YKHXQl5D8J0Zh8aDKfGn9YZMC9kBaQxOysqYpq1Jq0YuGrLoFXbPL6aqKaqjISR7Qdj6yOYPTMl41RcvUeMHjMUTjd6lbfXrNl01Ten/9tB7Lm1a9e8dfSlRJ6LsKss5v7rpjHwbWHVqtXfLRtmyIgKz2KoOI1xbA7JqIMgVv5rlq5GS2U9A5KK2+vaNAmWVCSa1o3DL6sQuRuQe7/QkA0NlV1Qk8jC3fnnbYPWT1ZrT6l9VYT5br3r7p1u23d56DQ2Pg6mcyFW1JY89PAh+3a67dw5eNNk4dPQtnYxdvAMxyGelMnLLIaY4xjxhXvu45ed8ti50+3IJlPxxZQr8W/yA36SjuSnbfyhk3YjiWrhrh+cTDRU7Yc4TxmgMnzyhJ9HqgvLKu9kWM3fAafJqb9e+nKhS89dhBFImpo4zYZGJHNUTUpQ26DBTkYGshZ2PZ0NJ//GmgxVJ3ttcU3YrUd1VnORu+fq75aPs0n1jyjoQvJgCtB4Nfex8F3Qx1pDHuaTtpXE33xRMGjlyu9We2kKacnpRYYjliBva2u2fDfPS/fPKh4N/BUMDA2+/nqVlZXF0qULp0we//ChHxqNXvnN17dvP1BOAQAAAAD/mz41gNXe3u7v7//w4UP434yMjOrq6ufPn8O9jx8/TkhIYDAYbwol9iRoKKlCUTXVSIovHYyqyazNexaOtSTAb/+vj3+1P0LxDszOur90/oxJkybNXboquUU+CGJGH5x5+UnA95Mm7bodSSt8NvdgaODFyZMW/vA4pU4MsWKPLZgyGZ5j0qQt57Ia36lnpCvrxSPCrGVfWut3fwjhtZ3GzHY3MkRh4TdO1quj8w5HK9tMrAvdtuCXJzSJlNmUfePaldJ2Rc55ut/P8hXsu1Hb9fbbuTnhzOpFyOCv5hzJAnXWA/8NKsbTln+j18xFj500zoSCQ0GM4sxajNNgC3XkA0vFcNKsmW0RkdmfUp+57qgdvtu/1MHwX/w6acaa3/Jr2vgieT08JBV9WzN1AnK90tNfJHGmDHGnIp/zKgbTp05vDs/rGWdBqGvY2JtrIPEmnI6BvoTJ5ElomS8qdD0mDtIjQhCKpO8wzBFf3UiTwl/IeLyWvY02klMGomcGR3d+6eOtg3yOk/W/nDK1NTS3Tb7IfpFNfIbsz55+6bSuiqg15VXRusFPFtzpWTO4VJRbnyjSHehGQnJu4tUHL6bqljHb5TelAZ6mem+/AinuNioYeIMx2kOWj1mzUku9OmHeEP+vxtcUIGW+e0ZgpGKBVPomoiVpS770cqHT40nI39MlD5BKzj+M0djZNNZ0kr0KBoXCqmhYmBEV4Zfi6Hqam76HFbKlOC2L6XNx1YmdfYpHY4mm1s5Dhw4et3jr7l07BpddO3k3o2cwQioRySTdJd/6ZWKlZ6KNQaOkkraaghTdYYPVSciZJJsuNfapYjZ0QCS74acvjBykyyu5/2zKsMzHr/gMYb9PEAUVFyd1CvzQQKHVtNGQQCoU1Sf+xjb3MDGiwAeTbDXa0EMT9Xt/d3Bwta1/+WD91pomAdF4uIOLUZ9AlKrDQChmc8Chm3Q2Ts1hpINFr8zFMFp9FMlcV55g5TjtVYcmKs4Rcpp+2KU2f7+9kxYaolcEPxBPn2mrpwJPRdSbZDWtozW3Gk/R1dZnN5WVCoXwefErzxigZa/zZmFiTm5LId7AyZGI5IHDawyep6ZewWHoGI6WMmtqIKlUzOdRhrkJa0rEPGF19CHUpC/13/k5iOm76+UM5fY8XrmkrLD/hhe60h4xhcsNB2oih1DFyG3697zIfJ6Grqp6UdlPI2MzWCisqpaNq0p3NAVFNCeatPP7Nl+A17VzGoykm6/37vrBjP78+oPXXe+GdzwX7dmzZ+8b34yC0wlSuq2huVXLZpi5FtyHxlFcPK2bGnKbWCpek9xbisq5fHodyfzLscOyEjO7RIKqxgYVaysNYo8AqljKlX44hqk5wpGMhfdQJM3OYcsc9OyMcPC6sBRVLy9tWRWbLVT5ym/m8a9UuvIqF5n5Tj/c0t4u6V3QUhD/sJS2xnKMDpJSVI0s56/j3vmdLwEUeztWwJpnZ56weDg1p9F2ZmrKEXJonJ26Rdaj9TtyS9tlFBPHsQP6BLDQOIKJpqawkyUUV0XdbZo83BlH1R+s0lhR3iGSlCc/ZXsPtEbTG+KbjByGOugQUBAKZ+Ds5gClJhUyJTKISCTaWRi/SbFcRv6l4/d1h86YNsKWjBR+VTdTFV3bdjKsqFWM17bz8ADZr/6nnT/329WrZxYtmkMmkdzcBpDIpKqqmjGjfdpaP/4AAQAAAIB/sjcvzB/B5/Nramqqqqpqa2tpNBqHw2loaIB7q6ur29rahMg7eD+I9oNU4y9sP3a/tksEf58gX6lqGmoqePjFU8qnt3YhFVrwysK3/pY+csvlp4FBp7739D14OKcJXpqUR2/1u56/7F7Qvq/HamE4bREHL6APB905NceTmnLmx18w3wbAMwTc+k674k5AknxJb9Gz42IHjB5t3KvsBFHTcs66eZYq8Gs+vPI2evcsYm5nWxcHfr2TSgQsJlOEVGxBf7ll2gOVHx8FBZ33aAnMbhPIvyXppWEnLpZN2nrtaVDQ9R/Q+zdsyAJvAsB/As581JjBFLKujrq81JhUKkG5GOt3f0HiCCoo+Cbw3ghED9jGqGUzJwwf8cXdsgknzuwZaKWjHAF/bWGUpX+kAn5T0515XkMVRvzgD4n6VsYNoVFo+bdvDxIhX5Z/dc0or2HIbMPGbryR3M5RxEVQaFz3woWCTqbv197yRcMLX/tQyv9Io3N4dRNVgwGDjwZ9nda+5PhqRsOhqoweOTllQmFpWupS6ztD9G7Df95D6oqRvLDIKDym5x0W3kHF/zl1Ea++s7gz1KtMY9Vo31ib4fLBPZDU9HDEN2UmMTpDVk++kzUnKOuL74Zw2tk982r1i0tvFvKkWJxy5WRNa4KKHtIlFPDbfOMnGSDbOUTv7qx1XJRI9s7OI/dqGSv+9IpZs+feV1vw46JBPYtvElW18OS+2ZFgsjcLQmpbUhxsibg5N2/TYOWRGWKSF42C0w6E5pVem/jYR+/xmkNaPz7yXDGO8MFPZVSvo4gQC9hvjy18auFHSu+k8HF47zkVLwyKTx2y0lxFIgbGIPXy90QetHrF/U3tB9ds0SWvIs5Irekbs4OfFyhsjxRI1rbY+hw+R3OC7lM5dJHDLtdRFlgk/CQVC3giv5n3lAfBOPFui1QkhvAUdSdTTl2xmMsvj/kF5TpFX/PtbspkQkFOeNwCS8WZuvfF6MZylEyGMR/6NSYor1wsaq4MsBy/hMwh0kXNrSVMXR/3dyN4arP3TfJDkg3yd/mGjWP/DS9IhVxO1b6Q4YrN07v/wxmUSAqp2gw5ftyMSqxba3VriMmTjRda39QVhcJIxXxhV9/MzPJkI+t69euMWatfMby+nj9C490s1mSqvr6B/htaypQllcrsDXRIOOUFgsVhJFL4UYwy8B7nnByfV9HIM9BwGT3RPbmqQSyUSFpsLIyR14g31AnWREyfspIweHsU1cTBqQS++ORzyERi9u39kaaaN8nkm2TV2yO+LaiGr1YZuvzpcyOtW2YTMnUPjws6aaDXN43LBDxx44GXavBcyN/tL44Kee9rWPA9NLy/X3J8ec22hRu14EQ1M7Oh17WHJmiNOpbkSXl1ztV0NYn07cH4vkFdLMnUToXWWcVuqCxjzxrnhofQWgOGq8VVlfGbSir5nuZ6WHmA2RjuUGSQRGExOLRICG+nDNl9+NKULwjBl2Y1sgSRielNHUigEU1Qm/HtnkmujXuXT4fvjj5bXvyhqvqBfwoqVdPY2AiPR4KgWCx2545NP/64Ze++X9et+1YxAQAAAAD8j+r7YfA+1tbWZ8+evXr16unTpxcsWODp6Xnw4EG49+LFi6tXrzY0NOy3HndVXa8Np7caFQRtXjrZY7C714iDr2sb6N01KyOk7NTIVPXhU2c46pIIeAPnrwZpCTLyqxQ102osWOyhjcfCn6nwsqXDf54zEI/DYXhN1c2Dts30IKD5bc10kjalitnOF/f6umitz5BAsu4tEtHraisrYJVVdY30dyppf5ck1/dQhteWnyZq4PFWU36YZ2iEvAKIuUUpqRrek71tjUl4vMbQtQvsulKzy/oP3QHAvwsKBX/6vLnIMVicLL++ufvzS8DpkqlamSuiECL4wxO5xmRSsUTa96ufGe0XhP7qt8SkBP+b621JIpmsn7w8GBxe22ilX1KKQmLUixt3FxgrR34ABktAOX57JS4xuXu+oCNznQi963HC4HAqaosfJMongSeKfvngyTJz5ch3CLq6KhvkdywU8lWNJ2AGLbIZLOLRlPk3ESgczs5z6N3KZamt8N/ylJpZFx/Y2vSM+fQm4XVmZEiHn5v1un3FlW+08VLJu+3ea+hr6ATXpCrbUENidTgCvHZ0z/q5+PJgO3KgYb2CWmRNQwJJKhIozo+M01kuYMszjWFxBL3ZPmHIdiJ/r0unX//FoueHukxKr0s7f/TnuXOP8r9+FJ+YeGeBHXwHVo5VoGir6byqy6gW9fh6F9U+fOoz4HVprw9yeH0YffuBpzOXKlaX2jjvwbOBnsbS8sjy9KEOfvXLXxX7TLCUiqTvBtE+DEemQjyxcp8lAjHvdzamh0CrmI1clSm8xmvdvN87YdJXGXW9F4EiGM7ctlMouMbNW+FR/dDpYF3vpIrBkqU96/yHH4FYPJJC8G7jA+9pFO5Ofpwsr6Mdg8FBuEWBS5QHoWl+cNqslR5IzkHboWqFNWV10SV3CdRxXj1TDApOVK4TRz6uVp6p5JqZJ85bmJFR+lYaKpkt5RXMtnGq5jqqVanlMc9rMudqG/Xz/IU3Ub498j8c7n1trWBwJLLlocnJis1r/To6b8qN+TpwosPajfDLWZ7Wtij8ETn/edHzTHlZXziRiNBoEoHaI91IxV1tZU/3bFs2d+5l3KaUlMhffx6r1Te+/CEYDKqkqZWrrNNeJhSIsbqGmng8Ss/RipSSW1RPIYjJRja25IDgqOTCDE1tzT7F24jWU1XORjZ1CHqcRD7z1Ixbw251KXu74TAqK/aOq+9aweWu4HKWtzfNPPqTkXZn/bFD6INxy3jNc08t0sKyIVnfODEKR4CMDn7JgudC/pa3Vs7OXqWtHPmJ0GSLb4/uQxJVzrKBJQ/djzb2XgveaNDXQUXXebzTIduoV7+481KZI70bhqpNbabTShLCs0faK2rl1DZyptR31ZRmZYz4YqAmctKJqLrqFrEi+CUVifgSJwtD0rsnn6q5/OrVQ2NJidciCtnyit7RVLttxx+kpaak3NukU3J6w6O+1zPwv0tfXzcuLuzc2aO2tlbKQQAAAADwv+lTA1hYLFZdXV1TUxP+l0wm4/F4NTU1DTkVFRWMMmfBu7AW3rOP+/v73zi2etXKOTOJD/asuxld9rb1Zj67jNbZ0pD55PHd27dv3338tKKNxWHx5O0sQc76Pd8ODQwU1eOqWIyeZdGR4H/r8qHdJx4l5Fa/22QWmaKHertrnKr42NDg4BeBAUcObAvK6vPG2I+WqhyZi7uzssiIto0nDo2FXwSFDXUtddX5gY/hLb1974Fvcb06q40FmuoB/nvUBo72kKSEZTUhBeU68m/cemH7lYch/P1FpmILCso5UqlEyC7OTGzsEeeRE/HoUhMsig9/TQlZifGv6ptKmEj2x17UB3zpoZ+WEFeLZAzg1YYf23AisukTLjR4Pndu7suYMqTEG68t+8ap07FlnX2Wru482cciLTqsHCkBxW+IOrnlcEjdexfOyE/4eWH8g5y3pZTbSxi0IXrOBspe+B6KszX21m9NT+TK72sdGftifr3S+W5M6g2ZVCYkojEqKHmZp470I/WxYhFLGW1SIlk5rFyMTz2TeTuoVVlUS9CadLs8oYQ42FYFPtBECqostq5ZiLRvV5VJq6hRTKSkaanvkFR9O6FDIpUKmbS8fI7iRJiNtLSrbIrP4yKBgvaaC+vCr+X0LAkmk4pr6qqGL97n7394qlWviqjeIprafv0VOuJyZkS+ou5DUVte1tWjEq9fnWx7fSWjMDomg1zaU+MY8qYDeZXPYncfaaCLRAKOTINHQPLGyLj1aQ0JecI2ds920T7KeNQe7c7gsvw2CBJ3ZQfUp7ZhVSm/LxNWc2r01Sj5dlEsZi01xcn6FEJk5z5PfloiLwNn7fiLF9VOiu5d06OuzVR+TRO/38cJdcyIPd9xwg8X57aKIXWzKV+RUu+XlCLnQNAYF791e3YtkkQJRs66NgU1J8+16X5t49ariCJWxd7AmdiYlcmXt+zXnrQn7vwDOrwBagNtp3TUn93H0Bypo2WgZVPb9uiWcMo8y74FHH8HjQELNKnhjcn1yI8xvKr8XxfGxTTyGXXVwXGtXUgjiliyi+lsGwxBpiikJ2NX8prMiD1DSBJ+RX6rxYqtN/39d47TVQ78HbAGVraW7fl+GfUSqUzC70yJLTCnWqmTsfDB95ql4x+UhcdbUogGHlOMU+7cb3CabNFdV3437JD57gsbSjYcqKlSXKs8duSRzB1089MTe0+KxQwYpIYub8moFMB3Bgmf9Whr+sN4rlAgaZJpQjjkwmA1ND6630XPETG6s2/JEdwXWjmElAeWyxNzdf3meUlPansHNT+GkfkiI6xS/qOXrdOh4ZrWUrQ8hSlIhbWlNx+2yJv/U/FYOGYARoLqe1FomLk4NDfeC03yHDlYTZ7gSVaOQxqLLtx/ae/pghRS1bSa6NCWFhhTjrQbyy9PSihXNbLXJ/UfTVQ3n//VOHb0o9DiLrGQnvo6tLhNfj+wGbPWWVcLDX30ZQkAAAAAAOAv9qkBrDewWKyurq6lpSWBQHjfL7r90HFb/d33639at3yMdVdJIb3HSxu8SIq2oamZOcLSdsy8uZOGW75t3uhdHYXXrodXYXQtB3754+6NC8a7URWtmPegbz4QVV5UoayeQmPQoqU//PTTurWrhlkqhnwEBovUoaPsQX7CVHZBEE5Ny8BUvqXmltajZi2YOdLqnZUDwL+f8aiflw5DP9ixZcOGDdvu0Scd2T3RGv6gVR20aLZtvv/uzRu37fm1CmOkp6+cvpvGsG8Xa4ec27px44ZNh1NbNG20ZTV1jL6xCwOvH9ZOq3u+cxO89M27Mk2Xb55m925ppHfgzLwWbv9SM/zQdmS+Y8+II2aNcdbu25Ce/rD1m75mR+/ZjEy0I1Vv/rZZTvBVTC8JPf0irqtn/lCY7lDvX3boNF5+tWFBpOIvuHPAd0esjN9e9yiclsPM7/FVT2I3LYQniH+Cc9y4WbdX5Ta9YYh6w4fiKh7EbUamT8kwNvXUZ7a2CXuvWd1p2bDlCwxRmfGbFateFP+ogDTm5xHrvCgQhDcfM3AmufbXbyI3LM953ow1MO51K8fr2y4/bCY9nbB5YdT2jdXVbDTyaQufH2fXH3ai0o6+2ggvcFmWcJzPT949txSFwbt6z3c3Vkz9Xmr2i4Z/uxiduylGfkyitt0Quu7w3jJeu/cTAYXGmk38WYufnPzzIniymF05+qv2mOgTCJYT3IZyC39ZBg+Mux2MsTQglNe2iaUYnI6RoWbJ2V9z85s/UjZLb5j3/lmse8sjNyxMim0gmRGJ2v2EcOhl2X7LZ5ydofibeW9L9Nv6vohUfNPLSzORUecXBWofP+NohILUDVzc+YUnvzv/IBtN1myLPHRePu+lnxiel1cZ9M5UR3EZjoKyuF39Bz/V3L62d9cvvXO7pZVFHbLXa4V1+Z6lyEHY/pI8e4+7k3xr8fomXh7C6izi5OkmvQ85hmjg9NVSWfbtV/JEkhyu5vjtanl5O5LZ4C+EeQkqbo44SE3PY6C0g2o40fX/Vd22oY/H6mkdASui4bO5aVWd+YbhX9oTcWQMNyPz8Grk/G5aU1drbeXjQJQ/l5l58RLbCZo90w1O1WPsiEEWbxpB/N1UzX2+XTGafvvU5o0bN+74tURj+Owprmry6poM7bx0ZQJ1Uz0cRHTyHNxKax08akA/RU51tfadHDSX2rZodsSMGREzZsUEow0fXho+7E097gootIWP1eLR2HM7X381I2L2oviGgRaLvqAQDfTP7iWf+iYannfOoTq1EdqqzYxSGoQjEQZSCH5b427Fsw18hhxeQfL/OgqeZtaiBvN1w5a49K6kCsZsyjz2oyLZICln5driqrchYgxJpebpHmWiWs8bcn65LhmvN8CblOF3bf6R8g6CjJUfPHcmMu/sxaX2F6b7vA2UK6nouVqz6iudhzsr4lcQRDB1H1JfXGQ5dqC8mDBBf/Q3W2dopOzftnHDxs13stgzV06161VhWE9Yo8FfLXKuvX30dhYLi+LU3z+G3Bc3bNh6STr5u3FW75bKBAAAAAAA+HuhuBykJgsum65O1cdi33kbgyAGg9HW1mZqakogIJ+QUqmUx+MJhUIKhYLFvq33tqysDI/Hm5v3KouTfnNRlMb2TTOdlcuViYpCbodXmy1eNR4bu2tKmEfo0RFxZw/l68/+Ye4wNXgiIePFnad8x9HTvTQiNk9JG/9y/3j5z6el90etbDsft8EZjeIVPVt9u/3nbUtcqERI1BV+4eBvre73dsw26NkIvbDh7vqvI0bduD/3bchKzO24ffJH7MiDi0dQI7fPOGVxIWK1IwTxUi5+v7V4lN+pxYTmtNt+8V8s+smx7bbXuspjgUdHICtveLBozRnXXak/OQZfPZmpPmH9gqHqWHhXeHGB15tNps8eatqn9l8A+L06WmpJFI13I8JxcfHbtu9S9kCQm5vrhfNnlD3vkEikQpGUSqUq+z8rqYjV2cmnaOu8aaZPLGB3tHYisWiChqGuWnecSMRsbmOIJBAaQ1FXE0mk6hQ1/NuW7WEiRmMrA6nSCqOqRoEEHAlJS1sNL2DReGg1DXkFeTCZVMygNTHleV4ousaa8vrX35LJuKxOEVZNjYyDp5fx6c1dMm09TaRucgm3vamDJ5NBWCJVi6pKQK5OIYvGlFG01AjKhcukLFqDohJqVR0jqjxeLuEz2vlobTXVnvUaKYiZzRx6d5YqioG6pvzzWczltAtwuhrI3skkgq42ARvJroIi6arqIHmXpPwuDhtD1lKT771EQGsVk7TJih2UCHmdbUIecvBQaoZEGUOEppDUVPrJJSGgM1q7668naKnqqmO6E4mU18GmIbE/DJGKxkhQJDUiGSdlt/LEaioaSLsZIkYtjyGWobAYMlEmwxA1qTgMGtnUzmY+B1k1WtOUQvnjn6giejWXqcg3pkLU1yHgkcMIL57P5MKnFq+sz0gqYtD4DJZ8Ok2yKVWxPimXxu5ANh5FUMXDN3IWhmCoBR8aEbONyxDidPQJ0i4Oj6yqTRbTaSIMhayKlIGSink8Bougpi2v3kvCa60RCiC0KjvnhyWM71596fM25fvCd3Yhs6u2tWd4CUPU0zTAMZt5JH0NIg4tYbfTmunyMWQ1M0MScmZkIkYrg8aSqBvpaRF5HY3MLkW2K02qNVJKb5K8R0HMrE27dUNj7Fp7Z300vDHt9ZCKEYn85njKxOwOLktK0tbC4TAyKY/T0CTPz0IhGmkTuktlIomE1gVpmFAUbfyJOOx2IV5fAw8nBZmY39Em5CLl9lBkPVVtVeU8QgaztQOvZ0nEK2YXYPX1SH3DtDIRiyaUEEnqlL6JCpldRjZRhzgdfAmRTFFFVgUnSFq9SP7DElbXQkV+uUkFDC6tE76rwOvHkPXI2iryDehM3zVcNDd72ABl2yyfTMrraqVBmiaaPX70ETLqW4XahjryS1DEaGpjiCXw2lQ1dTRVlbcCiYDZSRdStLSQ+uwFjPp2FlXPWKVvsg2EoFDk/3xBeb0yp5yGAQU+ZshCJJKWFrGKNp6ivAHAx03Y0MIXiGTwLZdqRKEqdkUgrKhH7hwQCa+vhqLRpFomZDWsjNPFb+sQqupTtClomVjUWs2Vt2mAN7IkkpFrewAEfY8MgKB7MhmnrYLZo2J3FBZHMTTBcFt5aE01NRJKJuHSGlnyjH9IJUU2Wsh+iLidTa0iIUHdwgAnZDAale3IEPQtLCnYqfLuHmR8Jq2DgdYyohK7T62I1dJKR2sa6r5pQlnK7WigIVnRCCrqVE11eW14EhatFaWmr4rcJSEJh9ZCx+kZwe8yb2cniDmdHR18eSQdpaZn0k8dZgAAAAAAAJ+ZVCpls9l1dXWdnX0L7/RkZWVFoVDodPrvDmC9T78BrK78W2sPZM/fu2+6E/JpIRGwfK/8KB7269ceevRweQDr1DRMUfDmA9FeO3YvdKay6qPO/Jr85Y4t7sb8l+8JYEH1Mcs3H7f//t6WEVR6dfzBjRtjKYsenPnOXvkSqgC/kGcd8N7Km7lj+7Yx8h+7i38bvjLFxWvXgWNuulDh5bHf+s6+/2qtbvHLn/aczNRcFnrxbQDLWZf5dMP0u3oHHuwY0xmxe92vwbWTLmVt9uwsCj54MHzsnt2THHQFVf4HDsbPPHzaA/54AYD/n39+AAsA/jnor3a82Nvq8uyGqxbEzr4Suq3JwX+Hs9rbJ5QvBPUu8PcZ6EK9AliQTNQY9Vsxd+CwiVOQpkH+Iwov37utOfXoPI1/1nOvO4D1N+gRwILfwBRdnwl8K38ngAUAAAAAAPCv8vkDWCwWq6qqCoPBoHu0X/MuEokEfzmrq/dpuUfakh92+uQlRfvdOJLKt8cfTzBFuhnxJ1e+drm1axwFgr9AHvx4/Fk7U0DU0F+56+xEOxIEMWMOr8wdcX3DCPkCqwIXbOv4xXeFrfwLn5V+c83xlwyuSNXQbs54+4SQ9jm/rhuqo9rn61/Kowdd3nUzplbRq7Hw5L0FNopueP3Be5dczpJCzpO3e0GX80xObp2Mb8t7EpzuNWOZrTYO/kTy3/713QII8py4CJ3mr78hYKUrvPyWxHO/XI5ooMP7ovrd8Ufj5fsCAP9PIIAFAL9Lzd0hqX6Kwlnjnc/vcDCn9nw+vYSgz968hhYEjVR2duNVZ/6aoLJ6mq2R+n/jd4zyxEW3VE4fdNX5p+1uJATFKjv/avYQ9LWi6xn0+9sS+CD47WesshMAAAAAAODf6fMHsMRiMYvFgper7H8PEomEk1P2AwDwyUAACwAAAAAAAAAAAPhP+b0BrI//jorFYjU1NbU+hkwmg+gVAAAAAAAAAAAAAAAA8Nn9N8o9AAAAAAAAAAAAAAAAAP+zQAALAAAAAAAAAAAAAAAA+EcDASwAAAAAAAAAAAAAAADgHw0EsAAAAAAAAAAAAAAAAIB/NBDAAgAAAAAAAAAAAAAAAP7RQAALAAAAAAAAAAAAAAAA+EcDASwAAAAAAAAAAAAAAADgHw0EsAAAAAAAAAAAAAAAAIB/NBDAAgAAAAAAAAAAAAAAAP7RPh7A4nK51dXVjY2NzR/U0tLCYrGU8wAAAAAAAAAAAAAAAADAZ/JJAazGxkYmkwl3fEBzc3NXV5dyHgAAAAAAAAAAAAAAAAD4TD4ewMLhcNra2mZmZuZyxsbGZDJZKpUaGBgohijAAyUSiXIeAAAAAAAAAAAAAAAAAPhMUFwOA/4fl01Xp+pjsXjF0J4YDEZbW5upqSmBQIB7WSxWREREfn7+N998Y2xsrJgGVlZWhsfjzc3Nlf1vyKRisVgqU/ZhcXg0CumAB4ukaDz2z6mESyYRivpE09BYHFax6veTScRiiVT2KZMCwGfU0VJLomigUH1TXVxc/Lbtu5Q9EOTm5nrh/BllzzskEqlQJKVSqcr+jxEIlB3A/4dMBr1z3j6nP3v5H/BXrvqzr6vnAj+88N+76j/vsGCxEAaj7AYAAAAAAACAfz2pVMpms+vq6jo7O5WD+mNlZUWhUOh0+u8OYMHzPHz4MDk5ee/evdbW1oppYP0GsKQSfllCwP2nL2q7CPALPwbFH7ns15nDzNWIaFbqlY0pDqd+8lFVTvtZFd0avuKejqWxOlY5gNeKnrj36OLhesg+vAevOf/SqeOpjbLxPx5f5qmL+XM+UQDgXX99ACsxEfL2VnYDAPBPsH8/NG4c5OEBwlgAAAAAAADAf8LvDWB9agYogUAAL7Smpgb+l0ajMZnMhoYGuLe2tra9vV0kEimn643XnBbwtHzcT1fu3EVcPbGD+fz085QGIQRRhnx77U+KXik5f39Wvla5CwcdUnceSm6C1/w+MlpVQhfB48jFuyuHgOgV8G926hQ0cqSyGwCAf4g9e6Bhw6Ddu5FMXgAAAAAAAAAA9IHZuXM7/D+RkE8kqaLR/fzsKxAIOBwOl8t98uRJdnZ2bm5uVlZWTU2NUCisqKgoKiqCx+rp6fF4PCwWq6GhoZxNjlXwIqhYb8qMoZo4pBdD0rG0s9bT09akELmZd7e95Hq7m+AhiFsSvP/4paeBL2OTM/QGjNQjw9Ny0q5tT6Zjgk6ezBNTbbFle540YSuPnbifh9a1stDDZN3efeR6YAislGFpZa2tIl/BG+05N4JaRi2cZIUsCqFiZNUedylPf9IoSwrcy864vfnI9WB4bibO2soKnltSEbj5N//isoqcNvzAgZbqRGzOwx8OXYFXkIeycrTUIqFRkvr05IyY+NtPHj15Uqw9zFNPUOd3/dTlu0/giYS2E+ypSDSQW/xyf1CzCT9s79HbISGpLDUzKyNNHDxGKiiJeXz65NWn8NSV5BGe5kieNF71s1NnrjwKeBkeWU4ZONQU2TbgP4jHZuAIxHdzYNXW1kVFxyh7IMjAQH/K5EnKnnfIZDKJVEYikZT977FtG3T4MPSemDMAAH+zhARo794/q5QiAAAAAAAAAPxzwN+wQqGQwWDweDzloP5QqVQCgcDn8z81BxaHwyksLMzNzYX/bWxspNPppaWleXl5+fn5dXV18IKU0/WGN7dDp9w6cvFpI1NeIxUKo2NhZ2mojoEgEa0spbhNDEH8qtcHjkfrT1i1dfuOJSM1Hx4/V9gqhMe3labcuJA0dN2O+aMGUIRNaY/3n6LN3vHTSi9blcwb2/e1ef28bfuOLWuGctPuPEtj8KXyFX4Ag1GH1qeowF2stOsr92UP/mbbjs3f6leFnXmYyORLMSaj18zzdnbxWr1gnKEqoezuzF+fWa/YsWPHEouHB767msWFICm7veju5RTb8Yu27ljoROLHP76SK3Fbs2XHju+8EtbPuZ7GghcuptdnBBxem+6wY8fWRaM0QwOfV3ZyZBDUnnzlt9CKCWvhJe6YLTv+zW+vOMK2kEsX4zDu32/a9vOGJcLAnXfiquEDAgB/qtRU6D3XKwAAAAAAAAAAAAD8Q31qAMvS0vLIkSNnzpyB/501a5a7u/uuXbvg3hMnTixdutTAwODdzCMwioHP2h3zuh4dmTnOa+jQoWPGXa5RjnmDmxsTL7EdO8fTzsTI0H7IbEtUa2pBrbJ26YkzR9oZaqmRMfBmCmxXfjXCUF+HIqpLjlVdOMXH2NjI0Mx2kItheUcTt2+V7X0VXf3+JTRzvIc6BDWFXIrQm7d2oYuxobnz1KneTaFxOUyujKCuq0Uhk1V1tdTx9JgbVxq+2LXOzdDQ0GPOti8kD+8HdyFlOiSGowd7O9mZGGphhHnJsZ1jJ493NDM0dJq3fqlJ5OXQNsXKBKMOrBpuaGgydIS3NqMlrY4tkUGFmcFGXyzzdoCXaDjy+6f3No6UNBS97sBOnz7MysLY1Mxl2jjnqvjYJiQIBgAAAAAAAAAAAAAAALz1qQEsPB6vr69vYGCgp6enrq5OIpF0dHTgITBNTU0struy9D5QBKepa/0y0lMf77KzNlNXCV05c+H1xAbJmwo+uMzcRg5Bl9DRUl9TU9PQ1qWhoSroYgvlOZE8zI16bJ+FlZ68j+K46swP3qpdFclXl34xY8u5l3UseHHvVhmSc3zFV7Dpk8Z6eriveTr3SuRaC3gB9cXBTD0bY3E9UqNXLQ1NscAxm9rFPescoWcnxIkmWanX1yKT1KmYjJAm1zXLR+noqJEISHFFYX58Gt4cL25TTMM3cTHlN3Ry5BMNNjdDCg1CKBTSlqG8BcaC9GcoR0NdRZQPhcHjsdK22moZWwvLocs3pJ5LNMQR2Dw+KNkF/KVevkQq3AF/4A/8/Y1/AAAAAAAAAAB81KcGsN7AYDBqamq6uro4HK7fXFf9s/jyzn3fJ/6Pto4kVaVn0Xq138+uSI8JevoEERhaj9WysdHFf2C72NV3juw7euNRUAp30okbx3+aatJ/zVGum28+g/ldO7rAW8fOxwTDe7O1HXnRz+Xre/IkLJc82MVaC6mQqreKaOUUT57kSGbOcdPqO4WM0V4cGaScJCiRaT95EFVZE1c/hwWNRhHlka+emPWFES+fyRfwNCaj0dDWVZP0u88IAAAAAAAAAAAAAADAv9vvDpeQyeRx48atXbtWX19fOej9ip7vufOq8k2eIjQWZ2w9mIrq0cQfBqtNIg4YMeP79ZsQP37raa2PQqHQ798uQWNhstBpyQ8/bdqwfr4TubWBxlbke3oPgvHgVRu+pYacP/o4C6kWjEwxx8oGTl2zaaN8jcsnq2AoJBKqZ9BJRVMLhTKZvFo+waZN302w6KSSkdqzesBoaDsZGM/pnuan6XZdXVgCXjn2HVSKqaSipWfDkGiCKgXnMmjeN+vkC9i4bMYwHaEQBZpPBwAAAAAAAAAAAAAA6O13B7CwWKyBgYGtrS2RSFQOej9tA93IW9djyhiKXqlIUFSbqz14oBZBMQCC8Jojxw5pjAgKr6BLZRCjNSs+Oo9MUX9PiUQEjkhGd8SnVfFlMhm9sTD8VXxHYztT/KE6sFRNp2zdOyLX98jLAg6kOfCbRY5hv555RZNCEDcjMLCcj9HCYntmmsI5f31geuqFzU9a4R5WwZ0Td3GGFn2adiNaTBllxXwRkkpH4nOV9zefE5hb9gly9aA3ZoZ7dtjDCvmRYMQdX7LMV2Y/aDBU9jgsjyOUScWCpODL1Tgt1TdHBgCA3+c1BO39t/8JlfvaDe4P/Kf+PVduIwAAAAAAAAAAwGfw8QAWCoVis9nl5eVFH4RGo9XV1ZXzdNNxX/3LdwOfbpnkJTdm8iz02NOLhxm9zYKFwmi5fbVvmeHdjV+N8Paa+d0Zm2XfDzFX6acMXje06ehjK4a82AlP7z3/5+u246ba0RqbBeIP1iKC1xy7+eCIKt9LR/K7CCZTtl5dzt81w8fL64vfSikrlo7RU+kdMSOoj9kSvNjg6FfwRk/4pnXa4c1jdPvkjMKQdacsWylL+XXyKHiixXmLrvw82eD9cTeM1aRt39oxNsqPxKQtop8uzDKmWCz6cZlG9NHJo71HjJ4YKF227MsBoAQhAPxRbAhq+bf/9W1uFe5n/FP/mMptBAAAAAAAAAAA+AxQXA78oQFx2XR1qj4W208ROKFQ2NnZKRbLq1V/PwqFQiQSCQSQgwgAfreOlloSRePdSuXi4uK3bd+l7IEgNzfXC+fPKHveIZFIhSIplUpV9r/H6NFQbKyyG/byJTRlirL7f1zwfyDTD3z2e2V95UOQr7LzHwcDQYuVncBH9Ln0pdK+QwAAAAAAAADg30cqlbLZ7Lq6us7OnhUu9WVlZUWhUOh0+scz/CjaHzT+GHV1dRC9AgAAAAAAAAAAAAAAAD47UGINAIAPak4+cmj/nv2H7mfRlEPeVRexB3bZv6gVaSnhH0Em7Wqgv/Ir+W138tKlsUu/S9x+sjgkmcEUfrC08f8kES3+pt8PS68t9W+VfGTveBURT5cuDbwbzeZ+qN7AP4+orfj+5WNwYnlexFUO6oFPq/C7dghJS3uelfdzpkRViS9P792z50Zcl7hvaco/QNRe8uAKvDE3UtvftDUCAAAAAAAAAMA/FAhgAQDwQcyq8LCQFyGh6fVs5ZB3dZW8gCVkNbP61jL+txBxeE9+S/hqWtiSdakHThTevVt291rx6V/SVi0I85qR7Jv3N0crBB2sqHhaO/MzhGDkpOyKpKzHdxPvZrFkHwlgidqKc+/ezU0t4f/uQB6HFnE2t0LZ84dhUPyqzOSQFy/updUoB70l7arPjX7yFElLLy7EVrxzfES80szXgS9eZNPF723x9feQsFrT4yNfvEiqYf894TwAAAAAAAAAAD4dCGABAPAvw364KXLJnrL4arTbQrfLwTOqqxeW5k27s9fGiMsrCi/6buLLC0l85bR/OW5X28/Tg/c+bmZ+pF7BfxJOdvjs8Xtnb+t8fwzzE6G1jAZoa6mgoKrkIqSZ156k4vbaisY2RdyqIzqrUt7xloTPrmmqYsqwbg5WeDR4eAEAAAAAAADAfwv4BgAA4N9DJhRE7o5Zfq1Vd5C536spAScHLBitbW6uauukO3fD8NTccesHETjNHWd+zkpo/Fhxuz+HhMdrTmTyhR/LK/XnUBv+4z6JZM/5tdoa72809V08ZmtGJY/F+wzbjNZyHEIlUVDStNzq3uVNZWJhTUVRo+aoFUsGqZAxtZGZDb3Xx+d2NDdUybBeg+3VMODZBQAAAAAAAAD/MeAjAACAfw1R8c3kr4+2kg10fzro+aWrCh4FvW3MDe42MPr1sfdcC3R5QZ1faNv/Uh6ozwaFQqPfbe/yE3yugBvGxHYwlaSCgsIyi3vlgxMKWouz8tSczb/wmmCCI0jLIvIbe5bsk3E7K+qrILXhLs6aZPDoAgAAAAAAAID/GszOndvh/4mEfCJJFY3GKIYCAPBX4rEZOALx3bBCbW1dVHSMsgeCDAz0p0yepOx5h0wmk0hlJBJJ2f8ed+5ANT1qH1q4ELK1VXb3ryP/9vM0gRRtNmLmJHsN5cA+WlOvBOZAutbjR3lbUonKgTApt608IzokIiQ0PDYpvbimTUTQ1NdUQaPle8ptDHv0+GlIRIeWu50OTj6DQmfCjdMP4mvxusYGmqTuUIWkNTf0/uMnkU3qHvZ62H4iMOVQa9zP63NSmkXu33gfXalH6e9+hqGqW2A6EuvxAz10PBwpKjgUfNQSHyUdjRVaWpDaE6qv3Sp5GtrRgcIZGpDIOGQ1UrGkKqMx0K/87uPqFy/bKmhCogZZW6OfPEBiBjsroeFZQKXvw+rnIc3pxZ0NdJSmgYq6ssYmTtTmzFMvGpJzGW18UUNJR3Q422C4jsGbMyYVVWW2BAVUPrhbFZRIq2kSY7VUDNR6rgc++71yTokhqBCS0HNCMiKz2Txvnz1jqYpj+x78qlfhu45XsCmGVsZ4nHzJMgmnobgkNCj98d3UpyElmSUcjkxFV4dIlB9jCbf2+d2oC3cLMotYQjG/q70mthilb6llqIrMLBUzylJznvonPHic/fxlTWkNX6iiqkdVLBn+bwCygr5wqpjm6Jg8GotvNXbGQJ03m8uribh8Lcdq5LQJ4wahU58nt7Xi7SeMtlVXTiCD6pMe34lq8Jg6d6K7pWLrEEJ2fUFceHhISGh0QmpGRQMbQ6FqU4joHlcTt/jFqVtBpVwdU0JzxDPf5+GvM0tbpBqGelBr9Ku42nZ173lTnDW7Dyy7NvLhDf+w+KJGoaGFGQWPLEcmETUWJYYFPw+LjHkdl15c0czBq2pT1fE9T87/wy+/KDsU9u6F/kiMEQAAAAAAAAD+p8DfsEKhkMFg8Hgfag2MSqUSCAQ+n/+Z3r4BAAB6E9JrAs7s37Rt/6kr1x/4+vk9fnDz0ulftq5beza4SVEWDQ+x8mOfB/idiSjslReqKzvgup/fff/E/Hr+myw4UmZRZOTT+36FHe8NtDfmNL5uFElkxKkzjag9A2K9oJ0XD/N/OOLH2fpUojw2IZUWvCq8GFgbeDFt5Y+ph44Xnj2dc+NRA03RSh6P/WBP5PRF8T/vyz17rvDixdw9mxO+XhJ78WUnq1dd8KLCp7mLp0Ys/CZp14HcMxfhKfOP/pK58duYubPiw0sVddvzc64VX79TVwFB7UWt928UXbxYV8FW5mwStbScXRU2Y+HrLXuyT8Ozn8jZtSluwZSIvXdpTMUUn4OwJS/t4sX0uHyeQL5emZiW+vjBssW312978du56AsXwo/se/jtkpPzt+UUy2uEl/DbksLjbwY2yssPlvpdjL74pKaiU1FPVVPQL5e++vrh9n0RZ85FX7z4ct+uO8sX3Nh+tbmVIx//HiRLzyFEDAZqiSloVw5CNGZHVRP0rKwtKRRjjzFmkERSm5BHVx4emKy+KJ6NNbWzMCDKg0rwEG5z4a3Du7bsOnr+6t1HcBJ79ODq+aM7N67bfTeV0aOEqKAu1d/fPzAm7sbFI2eu3n38+PG962fDKvn9xIh49cGXfj11/eGziEKSma06QT6JtCPx4o/rdxw6f+3uw8d+fn4Pb147c2jnz0dvhDZ2nz4AAAAAAAAAAP5sIIAFAMDnJxOxEv3OXXkUVdiMHzBn3aV7gf73r26e7iilVWU8OvztlqeNUgjCGrgO1iQQUfQXSbU9Wpzj5CcjdayLG6rqGpRxFhizPbOppVPi9IWXaX/Zr2Ciqrx2Dl8MQQYDrT9UwRNOQ9XeRlVXHdsrD1VizcFjdbgJg0LS5mVFf7F+gaEuFV4N9/nOiLUn62tFhPn7x2Tkzy3LnHRoKbU1sXb79uzAAq5YuXWylsTKH/flPUmgCQfYXw6aml82Pztp/MUtpmqtrNSoqsvnGpqQEJbmyqzZWQlekyDIZc7A6LS5ZWXeEw3lO0PvPPdT8i8PWgqrUdN2+MTnz89+NWb7BEJVYePZ3bH3Y9nvNMj3eYhZFXG/bE3N5Fgu3b32deHR0pLdT884mEItEZeurLlQJ5FCeHXnrad3pjzwMtSCj9aMp2VHy/y+mGyNg+fNv3hv2fEalornzuu7cguPluVvvLLVhFSfe2n/i0cZ/Dcnrh94+4HD0GiMuDmvhaEcBB+CvMRcrB7VwlyPhMLYeIzWg6SMhrRGunK0TFZfntMFWRiaG2kqwkoSbtezm8euBceX0XXGrvrl1uNA35unlo0wZjYWR1zesvp8Uq8fcWTSxpgbkdWU5XuuBDy6fXTN8vGDdPumIwkj9u6Fi0HpLVKbFUdPzfMwJiNJTVzm98vOh2mtQo25204/8g0M8r15+DsfUmtp6L27z5PLeH/SuQEAAAAAAAAAoDcQwAIA4BMIOPH7Zw1+nxW3lZN1YzS+fnjzVRfebs2JC8d+WDDY2czacdCsTaev7JhpQBA3pZ+4ElItg9A2g8eoE8kyelR2zZt4hyA7KUSCJhFIsqL6ZhZfkXcJ6mqpbmyokFl7DDJRhC/eJWrKFYuQoAVVX08x5PcQSk1mu935xd5noPpAH5OpX+hS0bIa34xFlzrEFNWdF8ed+tHCzUnDZpDh2iPjn152NK2t2nisqpElj16I+EkB9WVFfL253hEBg+aO1nWwUXMdarps15jIu9YYqaCiuqG5HZ4SrWmlZmWhqgpBOHWSqaWajY2qGgaCZOIk34IrUe1MSPfI69nXtlgPcVZzHWa+5c6MvBt25Cb69bPFeS1/SphEWBqTH95ks3jdvG3rBgxx0LO1tZiwbPG5fRYOVGHiubxUMQRhSFqGulaGBByS703NwkbPxoSMFKuT1QbtLBES7X84/tWGOZbODno2zg7zNi04tdtCi5b68lU790PtPKo5eXhjMQJBRnlDd5SJmZOSJNWl6pjra8HnF2M9ZAwF6mRUVzZ1KcbLaIVpZSgrYwMTqoYiAdDyHj96ki/S8Tl0/czOJRMH2pnZDvRetf/U8VXwrLxq370P03vmj5LJCFrjF/00Z9wgS/sBo79eOhyJyL0lk/Lzwu6efxDZjrVffebiqsFaeEVOP0lZzM08jhg3dsOp76cOt7UxM7WFZ//lxI7paryyxOxSFrdnRV0AAAAAAAAAAPxZPh7AEolEDAaDxWKxP0YoVH5qAgDwb4NCq+ia2Vjb9P9nrKmcTElSHe6bISSPWrxs5iAjAkZRnw8KhcaZT/x26zgTSCQsehFWw4cgc9cZugQ01BSXVaUMA3DyY8IkGmZzx/uY0wuqqpjyDC4yUUtdZUM9yumLQZaE9xUOlEFdMuiPBxMoE0fr6ahikE1FyWsg4nU8OF4vEMjsl3mvmawmrw4LgcZhB0+yHTNcnf649EGuQCqDpGIUdYjBguWOv261ssZ1V74ELwSNshhjMRmCuCIprzuz1lvdCxR3sIIiaFWdhNnnR2waCs8vH4PMjnVY6rH9S2x2emtcIVv4gSxNf5SY0d4iU5HyJRx2dwuDKJSq88gJ83+Y+NNKHfKbIFT3tr7FZDVhkF3nMgSs7iYV0TiqywTvTevGjHHGf7h2KC2HoY5YvlBYUNOkOGOM9KhYiKBtMMKQKu/H2HhNVed20isrGvjyhTNyE3PRFFNTl+72E7npLwIacYZzVi4ZYaWDVdb8hUJhNAcv/u4bR02xgBUXEtf5Nj2gNKm6QwZYK+pUQ/WpcE7Cr0r2PXP+QafW0O9/PbrSvUdNYhx2uwxOgzIUi8EUKMOIcFLWGzrj6+mTPO0MlHEuAAAAAAAAAAD+ZB8PYDGZzPz8/Lq6uqYPqqioaGtrU84DAMC/DI7oOH/ryfdZN0Y5mVJrVlwBRDF3trekyOuZegutNfSryTooGb0zq75VBGHMhk22QKGg2rj8DnlwgJEfG8+T2Ewf5WVlp9acmV/DlEghmUhQW1rYANmOHmhOwL7vroUmGaLQ76366qNUTPUJuB6z88o7XraIxTJo8hhtPE/C6/EnoxAG6alqQB13khgyZMXEUfOdj13zWuxGUAQ+xCJxeyMrP7XhqV9Tjxrz+8egsarq6GJI/wsPkkDQa0U8Ht5thAHU0FFQwOT+CT8QEGxHujmIywJOPVz/0+MDxxOfRzVW0URoI/ddO+ce3z/UTU05XT/UzafO1hWwK67surtu04vTd7PjMttpbJye0+hNpxbtmK2nQlBO2D+D4VMGygTCjsIqOhJjYubEJ6DxWGMPW03l6cXaeU7Q4HRUl5Z2IbE1VkFKMkpF1dDBSkNxjgRFaa+7IENzOxsjcp8Co3irCfPcUZCYXp3a9Lb+MBQRb6mlnLkPRm7QucOHz2W1UYZMnT/VzVBRu70SxXbECCOZRBR5Zc+R42dv+gen5lV3sMSqOgOX7Tn443QPDRKIYAEAAAAAAADAX+HjASwMBqOpqWlsbGwqZ2RkpKqqikaj9fX1FUMUCASCSNSrTmMAAP49UCiihp6BoUH/fzoU5WRK9NYKCNLS0NBSfzdggNfVN0NBYomYLxRDENbCe7wzCsWti67thEdyC5NSmRLDkUPtLEyNDdTaEgtrRRKpSEAryskR2Q4YYKzx3vgVhNNxxGCRJhDZjLc1K30yM4KGdq9KsQRMfrtEKoMg351REyeG9Pqb+upUJI0FQWVVnLel1HiC7FcV5w6kLPrq5bhxIdO+ily4NH7drpI85ej3kQn5Qh4LPhTtJ7+N7LuiiSHrr7bD29LczhO+m4fr/w1v6PnFgR32WtyKpzcjDu199P3qS7Onnp33XcSj13TuR+7nGqP2LT66TENYmnP3wvM9m+6t/Pr81CnnF21OiS3iCz+eEU5v8Dg7Ca+zpaCLA0HM4oQUIQ6n6+Zk8iYYpeLk5a7GK2+s7WAJIF55cixLRZXkYGGoTFGs9jYORNVU11WnvJsitPRN4QMrltAEPXYCizVSJSu7e6t/FRCY3YHCSJkZ6dk1nZxeBxqlMfTb7Zu+shfTKsKf3L9y9sSBPVvXr1vz054Lrwpb3jYyAAAAAAAAAADAn+zjASwUCoXH44ndZDJZZmbmkydP2Gy2cpAcBoPpUyYDAID/KqlECEFYDAYrL5HXB7pXNims2eCxNigmt6G0vgPiV2ckMiT4ES7WJG1jU01dYlVuWadEKugqKM7jOzuY66urvP8ugzW10cITMBBUWVCtHNQvPqv91LLEi36tLcweLdWposl4VK8bYve4yuzmuLjef/Gthc18ATyuTahoq5Be0bhrScjUeQk7jhT6PW+KfU2rZWGcRtvtOTFgpHyCD5DJkD8I4haltsT3WVFcc0YpsoYOjkTUY2M/FxSWbD5189rIqB+ubfdyN+A0VjdkpxQE3X6yZtbeMetzaz4YniHpO687tSn29bI9y031BfSq4tqUuBz/83dmTz2/25/J+Uj8C2XoMsJC0tLV3NLF4ZVlv2KJcareLqZ45Wj4dKq4uLljabWtDXS2pDYvnClTJQ21NiYpR0vF8MbhMRhcr6ijEuptCcA3UBg0gdB/5f5CPmS+5Jcri0ZQaBn+N8MLeKJeNY4R9Vxmbzzve+fUt9MGaUDsptrygtyM+JB7ezf88NuTTOaHqqsHAAAAAAAAAOCz+XgAqw+xWNzQ0FBUVMTlKj7cPkzWWRK25ethw+VGjh33rFyiqC2FHrV/zNaXn7F5+HdJuB0PflkwZMPVMtp7qhNm1Z3fs+9sVPmnNCPFaU84t/6XQiSTSH9kkoJn547cSGUr+/sSMjsSXzyq/1C9xr20N6ZHviiSlxkquzRm1J1i+VAA+N+AV9VDakliM9li5ZAeeIIO+f+VMQa0hfs4YyGLW13WyKguiWbxpBPdbTEQVcdUg6ovzcjJ7RKzCjMyxcYOFrZqqh+6ZRk66rkSsWhI7JtI+0BQgZdVf/Fe0fqL5Xm0HlunqHmqJ2W/qX/lSoHgPX/+9vpoSMpk3T+cffEprQVDnXtoVFLhIgZjSU3e1Pvn3VZN0ETyhH0KL9e45mX8Psvv/nv9m52h2u++XX8KNJ6kZjnAbcWBla+Lr3Y27X5xadREJ6y4k5F2+fyPt5U1qL8Hmqim4zJi5J6rO4toF+sKNt48NMhDX9ZZXXjix5dhzcqKsd4HbTXQx6CTxmju6CzKjeWJRbhxQ017hDbRGKKli7esrrWRxq4uy2RBMhX3QcZvslCRKaooqJXFaWf3amxQQdhfeUv4fL4b1pLTm3fk6rpxLlOmz3EgcZKuXQut4fbedhRehWrmMnL1nkvBUa/Dn13fu/pLOy0Um1YVePpOXEPXJzxAAAAAAAAAAAD4//rULyKJRKKoqR3G5XJ5PB7coajZnc/nS6X9v8DzaHkXL7wYtvFJfBIi/PamzEM/BOchr/saX+yJOfrlB2pY+f/jdpQyBCTH1oqw/Bbhe74wJGIxUkjoE35BV9HxXnd6r5OiguF3oTDOX63bvnKIqrK/r460G9cTpB/5ontDJk17sDsTKb0Es10TE7vUQd4JAP8bjG3dVSEarbG+/Z0yVqLmjIRyGUQh6+hpKXLToOyGfqklZDWVF2WmJvB4sunerkg+HKqep56OOiolrZiW8zoEa6JrZWv4gfxXMJSl4ffzKSQMVHatLL5R3O9FL+Ny/C4XVKBwk4fpOeniP7A8DVNNexUsGqpLLBJh8Rh8zz8M1NXCqa1hN9IlKEhGa6DFpDd1kYyvBk+4tt7Kw15FTQ2Lx6GxGJSYIWRCEFsg5b7vHgSh1DRV9Y2IqERaSZsU12dFeAyvg11ZzaGx5KUZPzdRV0N7WTWjiydDY9A4HE7DwOrL75Y+f/3jvnGqZEgSFtNMU07Zl4THbqhuLS9lcqUoDBaDwxONnAYs37E2LHrmfG+SpD0xo/hj9zuUzcDRpOaO5tqCnDSeWKQyZZhLrwKnGIyh3QBbTGVFXUVBYqlMhhsw3FlFOQ6CVC3srHAyWltre0ff6u2lvPzUBAjCUtTdddWVwz7IyMJMBd5/a88JE0a5koXZvx66W8xQBjelAmZLQ211RQNbikJjsFgCScfcfcaaA7cf3lswVEfKS8qthM+NYloAAAAAAAAAAP5EnxrAam9v9/f3v3//vp+fX3p6ek1NzfPnzx88ePDo0aP4+Hg6na6crjdedVon1mOQvaGikluC4dgl30xXk3LhLwN+1es7UWVIGRwIEjZmPX5w+8aNG/ceB9Sy5IMgfkX0nZT8/Gc3boRllHFaC+5HlRQk37jxIDCntksKCSpjH9yEZ4C9TGxk9F+5cfXrO6U60xd4SbJT8pmiHp/RnYUP7t25cePmkxcZnd2ztmbcCUgrT3ypWGh8s1hanSDvjMzu4iFfMkJuXWpYbDsPgjoK7t9LbahPko++8aqoBSluIpO2laTGZzUiy+NWR92+JR8ZmFuDtILFq4j2jSlqrUqJTilkCWiZ96MLC+HZH8bm1PEkEC37oXJfAqKrO7gyiF8Weft1Iaco7lVaWZtQ2pFx53au4jNS0JwU8BiZ+Na9yNxmxQcWv/LV3cjiwtTn8kU8z6cp2uwCgL8R2W3SLEOoITo4JLO6Zzk9KaMs8uLDZBkKa+w61ay76UKU7YRp1rzq8siQ8BouYfTIgfIatbDaDoMMVFSlSYHHfGOkJobWDqbaH7thEcb+4LnEg0ArKT14pCi7Xtin1J2Q1hlwOOGQr0DL2mDadEMd1Q/Gw4x0Vo9Xw2FRD87lpteL3i5JJusobti5JHzC+Nfn47lSGSTii7jwjUuLoAEvsMciBe0dd08VJkNQG1/S2btaqBaumN9dp5WKLmW4mw6V0HD+t6rc9l6xEHFT68HFwaNmJ95LYvL/hChJe+jhU+Nm+18KZ8F3ojfQOIqOHhqDgXS1Cb3zj7GY3RlvxZVpm+ec+HLK86eF3U3zIVAEoqoKUqk6lfrhg4sg23gMVmupTImLruaIqRO9nfvUUIVW17cyMRPlpoe8TuDIZG7eLrrKMQizEXOHUTrKgwOji9q4bzdBxm/ODLj+rB6FIdj5jND9cFXyvaEpZtMWfjXcWEOWe/PQ2Zg2eSFISWPCsa3rVq/cGJDb1TM1YfBkkqoqBOmoqeJA6XkAAAAAAAAA+At8agCLwWAkJSXFx8cnJydXVla2tbVlZGTAvQkJCSUlJVwuV9bfj+1YLT1e/vNb/jHtbOTrCIXB2XpP9HEzwkMQrzzySnAxH/7Ga8y8dC6gCqVnZWOjLS17cO1xVScS4CoJvXryVLDIyMZYWx3bkXP99IHfMgg2VqZUVVlR4OmDyXxLaxsbC316WuC9kFx2z08opdrklzVOHsO8Rrmz8tIzad0VstByT544kcnXs7a2xLJLi7PrFIObky5eunCxFjK1MZRmPDy7Y/1PL5sNbczU6oJv34qugr+DhezqxKDIFvjzjZZ74+rR/b61xjY2WsLCu6d8i5h8mUzaUpD4Kr1OwC55eOBwqtTcxsZGD1P1IOB5NZ2HUTOwMNAgUXQMdTRwmM7Ua6d//S1D3cZSn6rSnnh635M6XWt4Z0zEBTHHHyV28WRqhjb6GlgNfQNtNSIGRUu+cjmjFYKYNXevnH5UKjaztDE3IiX4XXxV1IpEx8oizp88/KgCb2NjKip5evRWHP1PqCsHAH4XnYFfzRlrx8gLO3X4t9vhKY00HrurNTvk+qEjFyJqeFjD0fMXDFbv/uxHofUH+Ti2lRQkVTQQhg0ZqKaIeGPN7BxVVVRoSYkFMqKBg6exxsebe8OaGf5yfshMO1TcvZxvVsYduF6bWs7lcES0JkbM/dyflsdtOF3XQqQs2+I6003lbX1L/cKQxmxwWeyE7oot/vGn1FthtOZOIZvOyX1VuXNz6pOULqmj8cJhKmgUSk1L3cCCDNXV7z1U+DKJ0Q6vrpkR71uwbmncnocc9d4ZTdE4vIoZ1FTYlVXDY7LFIgmEIpOmzrMaZUYq8staMT/+UnB7PU3IaGVlBBesWRh3NYarZaw13AXJWfYx7W35efV5/f1VtYn7y5Gm5jZEXZyTdfnws1OPyksbBWw2t72+zP9cwIUIDodst3aRsSJPKVmFgkZWXxqfTGdyRGKxjGBu52XBrqhNPb4t7G5Yc3MXn83hNZVm3zgRG53KNp0wYbzdR2tFJKhZWzqgspMTy7sY6CFDnfvmr0NRqMZGFiatqanpfL7MbYxz7wywlj7fTPSgVib4Hjlw9klCURudy2yve+138eBvd9OZQvLAOXPHW35q+U0llKbtmNXzR1AIqNLwS/diq+FHEc7A2V2X18mu9D195F5kXksni8vhddRnvbx9MSytTsP1ixGW6v3V9AYAAAAAAAAAwGf2qQEsExOTLVu27Nq1a/PmzRMmTHB2dl67di3cu3379pkzZ+ro6PT7raJqNmbZ8mHFVw8smTdj6tSpcxfca1COeYNXGB1dT3FfPOWLUT4+YyctUG8tSMqvU+SLYg4cO328j7O5HlIvM50yfsocn6GDTImtcS+6ho+f7gMb/cU4V63smir2u41elUQ+p7u5Omqr2A35Qlx4IrBIHmETFSeGvMaP/HH2mJEjR46bPNHRortIigxS4Tt4jf/CZ8LMyZ6cQr7LtC8n+IydPN4eiimpeaf6ZF2fqVPH+fh8OWe+PSfhdWGPVqvaywIy8FZjvOGtm7Rg1Zbl000oBLyuo6eDoZqOlYOVERELH6gu7QnTZ/gMtTcVZz5O1hu+aKLPSB+fLyaP1O2sK27nQ3pOXnZGBENbe0t9te5PI2lDSUpsp/6SxdPGjPIZM2biODt0Wmxah7z6FxzHadaMsfASli0e1RYdndI7EwcA/PVwqiYzVv8w2V2rOS/sxpGdK7+eM2/Rsi1Hb8fkNWEdFvx2Zttww+7auGEojNmgEaZCIU8MeXo6qnZXy000sXMnkrESKYqAt3S1U8a1PgKt42Zz+sHYFZ7Esujq37a8njEm0MUlYPCwlwt+zLoZ0tZINdjvN2H3Il2NT8ibo2pldjxg3A/DsRkvSzctCRvq/mSAW9DkBYl3olg6o10uHncYoIdsk6qx5qollna64gLfnJWzXnrAqxv6cs7a9DsFpO8ejds8Fr59iZhMsSLLJI6obuFJgYpqN331fOAA/8s58M0DrTPI8uwNj5n2orxX5duWhXsNfuLq+XzasvQ7cV04Z4sDR1w8jXGfcLP2ffTllBOTJvXzd8K/i9VPTlUV6xnTdq5W42UlHPnx/NjhOwcM2OPhdeG7g7lZQvO1F1b84KY8SCRr6xn6aAyq7LdFBwZOCX6YIxCpGq488/UPnqKCyJANS44NHbRrgMvuYWNv7rxSIbKedPjgIAfqR/Ml4QgUMyt7DoslFovHDnMivTM9hqLpZGBG5XI5UumgsUN0ek9A0nVcvnattxm6IvnZ2T0/LV04Z8GS1fvO+6VU0E1G/njm0Er7T4h49oVWsZq+6vvhFCm3Lj7gdlGbFCKZzPr5wAIHXEthzJVDG5cvnj9n7pyvV/188mEEU8N99bez7HXIH9tRAAAAAAAAAAA+g08NYJHJZBsbG3t7e1tbW319fTU1NUtLS7jXzs7O0NCQQOj/WxCNUfWYv+F+VOizX2ez6e3lpWdnz1r1MLtHrSpcRmYNW2+AvZYqUvkJnqLjaKHLpTEF8k+9wfZWhLcbaDPAXJ5hQsVu9aUDK9y0xA3PVg0fterXgHIkx1GfABM95OYdaNbiwZpoCGs5d7U771FsCTINt7moY4Sjmy4FXhSKrE7V1NVSzoFCEV1tdPAoCE21tsGgnNxMSWj4u5pAwAil7y7fZoC1CrxpWAKZgBEJhNK3482dJuArzsz3ORrLwBAoOlqahP4aybJxVLQWrzvt9L3tE41l/Mxdw7zmbLtf1tx/xT0QJO6sb9PFGBpqkuHPQqTtMEfnWlp1OxOJYGE8nCxV4AOIIpJVUEIhaNkd+Puh0BqWw7aduHhu79IR5pqclsYmGlPF0nvd0YehV9d7W2jgen30o9RM3KxM4Q7PwQ4a6DdXjKrVoEFkDAYi4W2HOBh8apgAjTFyMj4T8GXUs+FrpulYkDjV1azaLommp9neG9NqCidunqypTvy0haEwGtYmR4JmR1xyneRE7GzhVNewVWx1tl6ZEPnAc6IDSbEXKAx+6BKP8ICRm+boUNq4tfVcmRF11cEvCnO+2D7VYLiHAVTOLMjhKNrlw1NIq3eN2DhJU9DFralmZVQgDT+gsFhDL7t7SXMibw6e4kbmdbBq6qR6tqbbrk/JSRz91UAS/pNu1WxWUxO9378udr/5MlE4dftVx358+njiPB9d1WZadTWDzjacvHpVbOqWY/N11LrrpEJpOO29v2LjLEP11o6auPqaKqEIvoEaev4asvXJSc8x9uiulo7qavgYOy7Z+XP48xnz3MmfsMUoPNHS1MYE6Rw23FWjn1OCoVg4GmggGa8sR7m/kwBQGP2Bk09cuHR43XRnfVRHc1MLnWswYOq+q0/uH/naVVfl94evECii0Vcbf/JEyeqys4Kjc5hSFNFgyE9Xnp/fusTdCMPqaGlqauyQUT1nbLl25fhcTzMiyH8FAAAAAAAAAH8JFJfDgP/HZdPVqfpYbD9FahgMRltbm6mpqSJKRafTfX19U1JSdu7caW1trZgGVlZWhsfjzc3Nlf39kQjZTw8uyNRdt2nVeGzsrilhHqGHhvj+tut+fKM6/Lmj/ArQnbhmw5Jxhq+2Tkkb/3L/eHk1OaX3R61sOx+3wRmeSNwRfGzTpZQODJbguOroEsmzXXmG59fNNkBiUkrSppfrZp2q0lXtHiTl0JomnkraPLAz4NC+ioE//DjdBammRdD65PgduseMhWNtSy8MPcz79fbWUWQIKrk1bSljT+r6wRDEz7i1Y0f7uKfrx0P0hKt7I8YdPORCezD6m9Zzr+Ubwyo4vXaXaMW1TT6aBc/OBnYM2/DtMArEjDm04kyaUMRlWk3+ccvK6SZqmJaoYzsijX7Zt8iUVH5x5HLUubg1A9CQVJB7+5sdz7qwWKL9jG1rbFJ2BQp3bl9jr0EI+W1yvt2JjdOd8FDpueFLydfiPIovhbdYL1s5RQfJuSJtzHp2KKTph1XfGGTtn/7K6+UxeY345f4Tvk367t7xr4z+2Lcb8PfoaKklUTTezcYYFxe/bfsuZQ8Eubm5Xjh/RtnzDolEKhRJqdT3NTSgNHo0FBur7Ia9fAlNmaLs/h8XDEHPlZ3/WvDZ71Uqjg9BvsrOfxz4HrRY2Ql8RJ9LXyrtOwQAAAAAAAAA/n2kUimbza6rq+vs7FQO6o+VlRWFQqHT6Z/0s35PJBLJy8tr8eLFOjo6ykHv15T9NKG47U1+IAyO4DRkvLqQ/bbNJjRGFac95btDj54GIZ76/bb3+5FOhsT3h19EtWl+NXbrLzwOfBpwZII+o5MtUFQF/5awIiYs0+qb2/JFyvkdnWsZ4h/SiqIY6Gm20RkSebOJUh6npovGVMz0OamN2RkQFBR498IurbSgl7kt78tVBXXm+kWozj/yIPBZwNGlAwXtPD5HOeYdKDyZUN/VyeXLc3HIpFxGl5GalhrpE8pBAQAAAAAAAAAAAAAA/C/73QEsAoHg7Ow8duxYdfWPt08u6sy/cfFOWj1SRgYmFYuqW2p1XQZovom64NW9htm1JEQn17OkMohDy3/xMLSF3V9Zl24oFBqSVDV3iiGZjNVaFhOb1N5E5/Rsxrwt61pYief80XrKfhjJZeIUo7RHCVUop+GuTSkPQss4MpmkqTStILdROcnn0pp29NDd1A4JfGzV1Kl4FUNtNWx35rJ3oFFYlKi5jS2TQfzO6ujY2MZCOr1ng4lvYU0cHDBdyf7JNUKJTMRrjY/L0jS31yT/7jMIAAAAAAAAAAAAAADwv+UTqilBoTgcTnV1dfkHodFoCkXe+H0PJt4//jBFx3f34llyC5et5rtvmDXC4m3NVmi8idecteNwN3Z+M2f2rJVbzulPWzTc5kNV72JNvHdMM/Xf/83s2bPX7Lul5TrEtLW+mf+2kfumnODCRreZXr0KUuGtxo20bU3LrCA5Tz2xZMD9ffDs8w9dy8ObGiqn+Fw07RcMZe1fPR/e3/mrzki8Jo+y08agIIrjKMOGWz+ceFTdyVdOCdNw+fEHj9dnf4L3feHms0KbUZYUenWHWAahHAZ/kXdh68mn6UxlzcsoFdMh29dM4zw+sGju7Hkrt1Q4LF/4hbwgJAAAAAAAAAAAAAAAwL/ax+vA4vP57e3tYmULWu+lrq5OklP2d5NKREKBsLv+YBSBRMbKo1cysYArxpDlbfLJJEKeQIS0EohCEYgkeYYlmZjPlWDJBGQ8vBQRlycjqiirBUaml0esUCg0DocRi6Q4EjyhMpuTVMznC1FI7eqKfiWZiM+TYAhEHAZZGl8Irw6NRmZCY3F4LFoi5AghIhGP1McrXxtBBY8sQCLiC2RYEh4Lr1UkEGMJBLSsx8bIpEI+H8KT4PmkIqFIhsHLuzg8RdgJBU+PxyLLlCFT8sQoZEvFPB70Zme6NwZC9gUrFcPbSMChUfA+8vkiFJ5IwKHgxaFIKkgjZDKJgC8QS5GpsQQiQX4o4SMJ7xhyAJRLk+BJ8sMK/O8AdWB9DqAOrH8WUAfWpwN1YAEAAAAAAAD/Qb+3DqyPB7AAAPizgQAWAPyXgQAWAAAAAAAA8B/0p1fiDgAAAAAAAAAAAAAAAAB/JRDAAgAAAAAAAAAAAAAAAP7RQAALAAAAAAAAAAAAAAAA+EcDASwAAAAAAAAAAAAAAADgHw1U4g4Af7+/sRL3hw+h8eOV3QAA/C20tZUdCqASdwAAAAAAAOC/ALRCCAD/e/7GABYAAP80IIAFAAAAAAAA/BeAVggBAAAAAAAAAAAAAACAfxUQwAKA/5azZyEdHWU3AAAAAAAAAAAAAPxPAAEsAPhvcXGB8KCsMAAAAAAAAAAAAPA/5eN1YMnklD0fhJJT9gAA8Mn+yjqwYGIxkglLKFT2AgDwz1FfD33CRQwAAAAAAAAA//M+fyXu8IKKi4vhqbFYrHJQf8RisY6OjoGBgbIfAIBP9hcHsAAAAAAAAAAAAADg7/X5K3GHP6rJZLK+vr6hnIGBgZqaGoFA0NXVVQxRQKPRfD5fOQ8AAAAAAAAAAAAAAAAAfCYfD2Ch0WhVVVV1dXUNOQKBUFJSEhkZKZFIFEMU8Hg8KD8IAAAAAAAAAAAAAAAAfHa/uxJ3oVBYWVmZlpbGZrOVgz6IWRm7//vJCtNnzQmrVQ5nxB2feSCCpez73Mr9Z86Yqlyr3MUMTnc9XtzUqz8eDK6VflK9Xu9VdP9oFlPZ3QM/8+62+TMU65y580xYq0A5Qk5Y8PTXpbPlI6fN2vMo581IibDl5uF1vrkdyv73YyZfnP3V1EUPy5X9AAAAAAAAAAAAAAAA/3a/O4Alk8lEIhGfz5dKpR+t3J3PKL9w9rbZvDMBgYi7h78K3f79q0oePErde/3j7V9QFNN9diJ2S4v5D9fla4Xd3FC7ZfLecEWhSrLHyhPbJpmi/z/ZxQqurr3ZKZAq+7pxU66d2F/odPSGH7JS30v2/GfHHsR0KgpWCpkvLm45Umj6y+Un8MiAe5fMM7cfuhnfKUJGymQSZheNLZDIJ/0AdubrmOFew+pv38tE6i4DAAAAAAAAAAAAAAD49/vUAFZnZ2doaOjz58/hf/Pz8xsbG6Ojo+Hely9fZmRksFj9Z6Xi16Xy0KNGetiQ8Qg1q5lzxltVF1XxIEjC7WigsRUBGym3s7a6qrKysrq2jiMP6MDjWS1VNDq9vrKyqYMl5tOrW5h0WmVlTX0XRyiDJOzWGnh6RGM7V9Q3kiSHwspXitAfd/TKqtwzB6Ka4aVLeV2tNBayGhGPTW9pq6urhVfCFMlkElFHS51iqTRej9ichNNShWxeZU0DnSuScGjVjTShiN3W2IRsSzcZuyu7Dj93+ggDLVVkpRS9L6dNpTAq2zhceKK2vMdJtab7flxork2CR5LVdb/eepKSHRmSUdNjGR8hKg27kG5jPXfaPHxiWn5Hj/lkAhYN3g1EE12sGCEVdDbVy7e7sraN3X2MBJ099kUxIbzn9Bb5dMjcyqbpxNzOBuUSK9s5H42sAQAAAAAAAAAAAAAA/FkwO3duh/8nEvKJJFU0GqMY2pNAIOBwOCwW6+HDh/n5+SUlJcXFxc3NzVwut7q6uqKiQiqVmpubC4VCLBaroaGhnE2O15b37Hm61NDM0kCbgEWh0FhT12Fudro4CGK8+nX2HeHcifbYzurgOzcfp5e31FQUZ0WWtquamBmq4FmR+2ZfThK31JRyyTpmnNfzdgdUd+Q31XFU9AwklZEXHofV1daXleSGRr7uwJo4mGlhe2apas+5EdQyauEkK7JyAKRlrVp6PIo/fKyTSurFH291uI9zVG/KCru850FqZ3N9JVPb2U6UG3T1YWhRTX11XuTr5GaCqYOJBhZiVAUFXHseWVXfUJafm5nTwNTDtkVEx2eVtlP0tKwsbahk5UGTCdnFSa8KqhtUzF1M1PEoFETSsR01zF2bjENB/Az/S/TBayc6a7wJGWJUKCq0+IAq8qiBFngUOy0mguA0aZCRinJ0P3i5gXez1LxWjvfSxcQFFWoMH2pDli9O2Jhy88799Nz6quqy5ISwCompiwmxKMH/0bOkiqqq8vKy5NQ4tK6DibakKPDer1dedzAbkH0paNWxttAk45pSbt98El5W01yRFxMcVa7t7KEDtccEXo1ILaysqC7LCX2VzrRxdVHvp41K4PPgsRk4AvHdWuRqa+uiomOUPRBkYKA/ZfIkZc87ZDKZRCojkUjKfgAAAAAAAAAAAAD4p4K/YYVCIYPB4PGQgnrvQ6VSCQQCn8//1BxYOjo6c+bMWbRoEfyvh4eHubn5tGnT4N758+d7e3urq6v3W4M7xXbczOGqIcf2/rxlI2z7zpBW5Zg3BGWvXsa2GH+z+of169evWbGElRoWV4hklIJVkR1Xblj/lZejKh6C6poNR21Zv3qRpwEn5lYiyWfVjz/Bc6xf6k6Kzspn8D+aRYhsYW0tYbHFyl4FHoOs/dX8b9avn+WoWht2NdB49MrNG9av37R9IuH1+dOxnRDUnvfkZonanJ+Qzdu4dsUEd2stuzFrZnrgCbYTZs200sIplwRBaLL2xLmjcQWRJ3Zt2QTv7ba9/sm13atryI9t0dfTxip7FYjmTlZsOo0h+bT8TcyGV/moAR4u6jiM8bAZ6Ly47DplxreK6JOpxBFrNiEH5OcV0xz1KGJmc3hGgdXkxevg3Vm//vs5o/VVCfyKuAtXqwZtRg7cxrVz9WoTnsRUCMSszOe3G21XIBNu2v7tVDdNIsShVUSV8obPXIvMvGnn/JFWpN6bDgAAAAAAAAAAAAAA8Jf51ACWurr6iBEjRo8eDf9rY2Ojp6c3ZMgQuHfkyJFOTk4qKv3nG8ISdMd+u+3MlZM7ZtlkpiVGhB1bsfrnwEJFXVRyPEZaSbuuu5sZlYiCIJKW+QBzzc7GDkVlUK6DXTXeBoicRjrJq8wiGM/YvfP74UaS5rCfv5q/+0ZkOV0olfVbirAXIklT2dWDgZW+noYKfBRkxVGhDBt3N1MC3IPX9ZwzWbc8q4lDz42pMTUbaq2JxG9wFD0XRwcq6e029YLG6zmO2Xz+xrnD25cP5L6KCD6767stVyJpSPk7PpeunKonHJ6MFopFH6tKTE7aUJJZqGE+zkUPh4ZUDIZ5WUlKC+rl9WtVxD5sHTjAQ4OA9FDMhvu46HNp5ewWbXsjHXhimK6Nl70RoSI1vsrTa7YNFR6Co1h4jdTIbqoXigm2draZV4/dflHIw2k5eI2w0kCTVbS12aWH1l1KbWPLCPrOwzy1ichyAAAAAAAAAAAAAAAA/nqfGsBCoVAYObScohfuUPzbb/YrORReRd3A1NTU59vwqNjX0X6zKZmpCXkdyoquIEgmFYrrnxz9dpzPcMTICbvuvOpAqodHRhKxPbP94LCKsnpoSZH/1pnjvEfOPdQxb/+RtZONP60q+NaGDGVXD/DmKzZeJuBU17z4dpKXfDuGj5h3olAmlkolAp7E3IAKT6WY/iPQeA09AxNTU5evzyYlxl7e8mXr09DsdqYUMtAdIKno6BvEYnRUC/mf1hKjhF9XVNQYcmf1zHHwJo4YO+1saExhVQmdC48TCjgoE/1ehTelEqEaSUWVLI9pKcmEAqEs5vDk0SPku+i96GBIRYcEPgb2C07un6d++cDKMfDgdY/bJTK8ts3G9d9baCT9NB1Z3byjsch6AAAAAAAAAAAAAAAA/g6fGsB6g0AgODo6jh49Wk1N7f1xKyU+o7mDJUCCUWgskUhSVdccMmYKidHEV1YUDkNh0UZzd16LiktCJCZGR977YYqz6vsLrMnqkq+l6K6+Hp4YH39jgT2Seerjua8gSFhfXKUy2N3xvRmJsDgTi2nXw+WbAXsdce/GBkcKCoND1zR1SqQfzyQlFfM7urr4YmRrUBg8iaTqNGiYkSmpsUsklWkNHzNcUFPNUtSvLmQ2NTUzubScxDahurmWMjL3IWIeq6hSNOfwg9fJiu1LDLq+W9pZ1dDBkkEYNE7W0NqrVUIUCtPF5nJ4AmU/AoXBQKhJu8Nj4xVLiI2OiPp5vBoBgyKofbHqVHpaSvKDHRb116adyZKiUDjTkZcfvEhNTk66sbor8cyl2IZPyScGAAAAAAAAAAAAAADw2f3uABaZTB4zZsyqVav09PSUg96vMmLfzpP+5Z3KMIpMIqExuHqWjupvwkgEirsDtTM3q7yDL4MgAb387okrMYW0D1QKJeLzpJpoNQwKQkH8rrqkhKy2Fq7gwwEmflPK9RMRuCXedu+tIh1t5jXBoCoru5aLrJtecHX31nMZbIji4G1VXRKd14bkGZNw2tNeZ9Z09Wyh8C0erfT86UP34iv5ylYAZcyudpyOhbMBGd5YU585RmWBj1+VIg0XtmffuHjg+JEb/nX4xV8OphA/Xr8UqyEtV4iytzXuzlKF1jG2taNXhWfW88XGnl+ZZqa+apfXeiZoSA8MzJdomRPUWnKqmoTyQ9lRmpyS02Ho7mZXneyf1wYPkbCbX148dS+hUiDlVyQ9T6yRZwSz8Nkw3MJAKmIym5MyMlvlbTVCDtPWuemSpJ9YUxcAAAAAAAAAAAAAAMBnhuJykJw7XDZdnaqPxfbTzhyTyaytraVQKNheBfr64vP5ampqurq6yn45EaMqNDAko7RGgkICLxgs1mXsxMHOgyyohK7wXVPCPEJPTVdlNiU8ufuoiEHFoSG0wMptwczJbpok5svNU9LGv9w/Xl5xVen9USvbzsdtcEajIG5rzMPj13PQ5moYDJFARbXHZFF3XPl5qK7q2/xgRbeGr/C393YzUMR7BC0E82nTZk50NYT7Oa+Pr3puduC32eYNaX4B0YI565aZUCBIJmvLi7juF0mTEEgYppTotXDVTBd9PMRpjI8JCI9ok6lBEi6aajVs9tdjLGTFB9buanSZtmTBQi/z7hKMYl550euQB0ntkFiGhbcFp2di5zbS28PGmAj3SkUN5emvYuIqmxgiKVrErElLKGJoWQz7esux+Z5EqOX8uoXJ6MHWWsrYHpmqN3vFj3bd1XalX5p7o3nm3l3zDd6cIgkz7tr+i/WDTu6co8sp8fV/WlgpRBEhYTPeZvacBeMtW3NCngVmd4mlKAwkpWuP+36ht6NqQ9zzCxeTiFZqEg6aai3fF3V0VVLAvRepIrQqBLHK2bZbNq8coEkPf3IvvZQmReEgiN6OH7F7/WwT9Y8H2oA/pqOllkTReDdLY1xc/Lbtu5Q9EOTm5nrh/BllzzskEqlQJKVSkTrOAAAAAAAAAAAAAOCfTCqVstnsurq6zs4eVaW/w8rKikKh0On0jwew+Hx+S0uLRCL5cIFBeHEqKipkMlnZ303EY7S2tPHkrfGh0BhdE0s1+UokrNYaNsncQA0DbzS3o66FLpJI0VictoGpOhGNjG+u4VLM9VTlxesE9KoGsaGVsiZxCYdW20KXSGUYPFFTjchmiDWN9VSxPXKTCboqG5CqtJS9EKRhZKVDVkwg5bQ3MvF6Bup4EZfOYMvUtTUVNZ3LJKLOtqZONlK+UUXX3FC9u7J2Cbu5ppUtlUIQnqqnB68RDUnojdXtIqKOnr5Gr/b5xIymZhqHLy/UiCara+vqqOPeHjYZj97a2sESvS3z2B52rGzksXkuGtiOhpoueZXsChgcQc/IVKV7E9htlSxIT1dXcTgUZHx6WwsXa6hPxaMhAaujuaVLnmNK3dhalwSvVCrobG7t4grgtWHx2sZmmvKFCToqGzp77QtSERmtsZauWLu6obWuCgqSwQtsbe9S1KaP1zY10+xZnRbwmYEAFgAAAAAAAAAAAPCf8vkDWDB4ocqu94O/vT8c4QL6IxVxxWgSDgMO3X8bCGABAAAAAAAAAAAA/ym/N4DVI9fS+8kbHvwIEL36Q9A4Mh5ErwAAAAAAAAAAAAAAAD7gkwJYAAAAAAAAAAAAAAAAAPB3+aQihAAA/KlAEcJ/i2fw3VTZ+ZcaDEF2ii4mBBUquj4fewjqbk/i3+SB8v9/HVcIclJ2AgAAAAAAAMB/3p9SBxYAAH8qEMD6t9gGQV3Kzr/UfAgarehqhaAwRdfnMxaCjJWd/ybfKv//1/kKgiYqOwEAAAAAAADgP+9PqQMLAAAAAAAAAAAAAAAAAP4uIIAFAED/hI3Z+9dOW3Eujs5/0w6pVFTwYMKEcTtDacoB/xoyScfrs1fTOyUySMJquXLuxPO8Zoly3O8jZLJ9t79y0LqrrX1Xm3rrbKKQJ5Ipx/1RUlHH2Q1V9W9PxId0xu4+8M3OGhpH2a/UkbXG5HHY+06cTFL94MqJNGXfB8kknaH7544dO2rGnDuNymF/lEzalXr7dkoDXwLJhJzQu8cfJNWKleN+P5m0OvxhSGGt8JOO02cmk3ACzlUX1go+z8q7Sg5tOPW8qBU+GvUvdm+8mc5XjuhLIki7cjC6z8l+H5m45eH33j6j5py4l8lWDvtLpZz2WXsl5X378lm0Z9z5ZvuxvHbO//eq+2xY0QdnbHwGXyvCgsDzpy4Gt/OUIz5EJi17fvSnoy9aBMoBfwV20aXvDgeWs/7/h45Vm7xnxXCfUaM2+pXnXJmw+kmVjFVyac0B31wafI/9VF0Ju8ePOpv1x28Jf1x99NI5pxK7eP1uLK8iZtOx+8Wd3H9MGvun4FfHbf3tbsHvvPokwuyTm18g5UH+NDIxJyE+PKXoU7NItxYHfuvlM2r1mULaX38nkXVWx2/YdzC5lqUc8H6dodvGjL9Sq+wDPjcZPer49i+HLLtVQO+RDKpvfDn+dLpQwmy+fPbEiz/6rvj/JeoMPbnx8P1kplA54P06AzZ/cSMdTk7NT79fcTGpS9pvmpZJOxIuXU9rF33aS0xzwplFW8+WMX7H85yZeG7qrqBOmQx+9Yvyiyyq6oBXxU8/s2ClX5tykm7tObt/uviqnv53vM31VHxx3teJTcqe/wepMOvaqNFjJsyY9yj01d6Tt7Ob4eds4emxE4JrlFP8dWSS1tBfzmX9le8Wnx8IYAEA0D+8kdvaVdMJodcuxdcK5U87CbvkytEwzbm/7Z+gJZ/kX4RT9vhuHJ2hvKHDT1fZH3pplXYyDnwblm5gl9C8hEZbQiufWL09ePXtZrZIOcEfUxGUfZLG/sSnDfJu0M/ridagS/XzJ2or+/rqzDn0U67kk14V2NlBVxIGHX4eEei/1Eg57I/i1wcHxLa0IuEXFF5l0pLNi4abYRWj/gB6+YOwguoOZd9frD2v/kZ+Y4uy7zOAkyAM7jCZeuDkCg+iYug7iq/9GPzJiZUede5C7txbsf6bvnZXVQ77SyFps/93588IuXzhf5V9/wDyK1K+Pd3n9FPAU/7B29Afpuq45vKOGTaU/2/TyDJxS1Uxyf7HR8GxJ+fauH4bfnWWJbu+NIeHMdDBo3/H0mUyyV99DLr1exdVIlmPOfHzYgcqGbQh3QfRwufoliXOOiq/68iU3d3uJ/r/PSM/hs+qiwoN7vuR/D4yaeaLSxZbLkVc/clJ+/fty+eBXPyfdqOEJ/y0BzfwBwhaaxOwOqPH82/cjWe8PSHIMVf0II9pecffQv5g+dRkIp/QYOaFm2uHa/Z/E+ZWPnn4uqPzU35gkUOe5r/v/qzmte7FwelUFIpVkxeZF9OumFe+cX0Xo+N64Mza0SYaf3ecwmGt7z0vQ2XP/0Pdg/1PB6y9Fx7ou2DS6F82LnMzQJ6zb14N/lKMzGuXEgSCvyfu+rlgdu7cDv9PJOQTSapoNEYxFACAvxKPzcARiO/WgVVbWxcVHaPsgZ88BvpTJk9S9rwDvv/Dj1QSiaTs/xzIBjZWouKT9yItR062JLFznt0PZjr8tHysIQXLaip4dv1hZAqMbeJhoYY8DzlFL4KKZQbGWiQ0StZVmx2UXq2np6+C731j4ZQ8u3g/LDk5pZSmZWREVcGjIFl7YfjVBy+QhaU0kO3t9UlocWd1cGKJlJ7vGxCSmJRW04Y2sjIi9VqSsDreP4GuZ6OnAh85dl3K04QKbSNDVTyG3ZD26IbfK2RpTCN3C3UM8gQUNmY99Hsa8zoxPStH1cpDl6xYiJyQkRQdFBSd2djZVUe2GmqAzsrJw6B5qbFRcfGJOQUsQycrNUVYhV385ML9cHjBTSJzEwMKoc89MzTrfMghnsv1XWbaBPkAMmXwEFxXC9bRUY1Ma9v1gkeozTvrzyAYqJloYRtfZxy8UBcR0UqTkSzMSXj5g1rAYD+7nXXrcUNERENEM8HLlUwvbrx1o/RVFrerGrIcrq1LEBX5ll+6XfEioiGBTh7qRMJBzhBkIV8fxIGg/JqYtDyZ6zgfDXLPag059Y/2lWOGGOrgIVph2NlLGYEvC17Fd+EtjM1ktWcvvnrxqqmeSxKZG7pTOyMvR1z3yw2LqMwpojoNdSFCasqFQJymnBeBAQkFDUxGvYTqKCpPK4X3RlcVPhBCWk7Y8xSyub0aM+fqnTId3eqbt57Bh4qGNzDT08AieyduyHz9xDcwFjk1fCtPg+qkl74hSXXtnfVkq2EmpKL0VzVCTQNNEpyY6l+fvvksGZ6ug2BkpqsOz85pL06Jy6zNygqOjEhISSnGWrkZqSi2CiYT8/Nj/QIiM1raW6S6Lo76ZCG9JvLZrZdRyMpEJp5man1ehF7Cj778e2WX7lW+jGhISsM6+6iSO7pOh7Oh+qIz15pqMRQXC4KgvP7Q6dKXIfXpBQwTR13N7jBSdmDKievyc1SHcR+giuVynl3JefKK3lyFMvXUNlaF2vKabvxW5A9P0Igb6qpKQC5uBwiyVswOY9enPXviFyk/FkUsLWcrrV6JiU+Le12u5+5iq6vKyH8RXEm0MdHA0HKv3gmIS0hMyS4WqRoZ62Arwm8/DE8rbZSoaxiYmukReuzimwSflpkD6Q8wVsd25PreeRabU90uxQl1jey0VZQrFDAbcpKjsxMzw6OjuYaDLTSg5vykpw+fIFdQE2mgoz5OMR1ES758OyAePvaFPJyOkaE6Mr9MWhh+WnHtsqkOFlrwfUzclJNbXljwIioiLq6e6uKgQi8OeXo/NCYlpZFIZoSU4cZP9DDpEaYU1iZH57Uxal+8eBYfl5xTKNSyNteEr5/2xPM3m02HwAcT3saKmIcP6jQ8zVSbC9LySmqL4qJCYmKT0zPEWtbs3IiAwNCElEZVR3s9IorblBNVxDHCFYaGJCWn5zIIhub6FMWB4bdlPb76OBreVgbF1Uwbh0FJ2G2xuVkN2a+Cw14lCU2HGqBSYwL9n8tvbM0qrg563fveD5lEWBLne/8ZksIaCTYO+mT4RsSqTXr6JCDqNbKAEo62kyV8WoVVcU/LdKdMdFBpK8msZGkOdLNVwUGC9ixfxcbQVQea68AbgyyUWR0Q8CQ8+nVqSgsa21HB1PEZZqfaK6YrqIi+/+D5qyT44ihrUtU311N9ZxtbUs7dqqLqNDy/Hc1QNzTUwpS+uHQ/JCklpQqjZaCnpYKGuBlBN/PR1tZaigTd+vrCvRZ9J0xtbEAhx9ZIB4+WdVQk+N59iiRPjo6nOfzBI6nPiE0o5RoaaeMxKEZZ5P3oMh0jC3UiGmpOvPSw0XqwSfezh5v79PztZ3F5zQxNKydrWfGl25naLraC8tjQLtI078FaJCynMe3xDT84RaSwNN3NtTDvi2nx62L8YoiDBtU+fwyfkjd3ktLYKzksYzM9VflpbYm99KjT0MVArccFxKe9Cn0aGIIc3fQMmu4AO00cxK9JvBXfqSdMufEwNCWlGqtrqEclw0toyXkZU9RemBoWFhmXksKzHGqhCm8Os+pZWOvgaR6UstDAJKGFg578ZsorCLocxbOyx9YHJlZS9XVV8e1x1x7Vstivnj1DrheB0TBzdfkWCCtfPXz4PAa+/CrYnIqKWnVtQzVir0sc4pQ9vwyfFuQu14bWMdWn4vrcouA7pqAj9vGVwOiUWqm+ESv5ZqpogJ0OFkkkiVxdEwNVHErKL0sMzW7FGughs5dHnbobBC+vEmVkbqBGgB/EjIb8pIJ6cX2Mb2B0MpcgSEnBWDioyXdGUh9360WNsb15950AEvO64oMuP0OecPC1T3577bdlXbrtD994Kis7yssrO/FUQ0340Ekb80JuPAqWT92g4uAAX30iWvnzxAp1PR0KnhZ39WEtlxf7VH4n4RsOtdBATjO9/JHvk6hXcSmp6fViPVtTcl1CgG9wfFE9FyMmm9lb9EztnKbcF08fhcuf5Xl0TRcb7T4/bzCrXvsHPIuGF5aWLtAdaK6pHN+SePbaEzjBF3FV9I10KFhUS9TpGxF5JS0tJAtnCy3kreOt1pQr1/3j4dNQx8EYGRmRsLzC55ceR2VXNbPwOubm8gMrxy0JTWnsqPR/9iIju9PA2UZd0vT6sV9Q9Ovk9MwmsrWjnvIKkDIL/C4+QG4iVQILK+SdBD60jTnxTx/JE0kK33KYBXJXo5c9iKuXNAQ8DkprkunZmJDr4vweBkUlJqeV8GUdLR1Og4aZaBAgdpHfhfsRyIxtVDtTLRKu58bzyqN8kzW+WuqhATFyHvv5R9JMh5hLGnLT0gtrk1NeREclpqRWEKwGGiiflS2J5+RHJqUV0jTRh6/lltiLD9oNXIyQVxzkDp+n4mgLvyQwqvwD8kmW+mptyfee1ba3pzyX3xUFRh7m6n2TKa+1KFhxh09Jye7UGGCrg5wGblXojYcv4xNTUgo4aB0j+AmkmPotXtEL5AJAZmuFrE3eeVeEj1D+i+cF3LbSV4Eva3WdzTTx/BS/CwHIhlRjTC0N1JDzKO6seplYokJmvL7tG5KSScMYWBkqHvatr05fD0zO6ZRpaAkK7yV22dvo4VGytpL4JwFPY+LhhQish5m/fYd4l0xckxGcXEOcM8G55M5LwhfTHJT73pX14IVw9KIh2rzMnHw1iwG2espHDKKr5F5co6zR/9HzjDaUgbWRemfOo9v+UQlJqWX1EmMbU7J8L2UyadHbR6ej/NEp35dA/5Ao+EaUwqAOtNaGrz/kTlLIkmY8fJxS26oDv1+Jq0NvIgc2v7ikq7WDp+U0xNkEfhUtjTh17zmytHqMmZ0Bpfc9lVcU4SdwXjDIiA8nkjKSjSkVx6VVhDy+Eyp/AxEae5qTeemxQc8i0hs6kNfg4ebqyEt498ZA5kNNun/XaE25jFwvueWdjPp8mspYn8HaxO5z21Fw834KxspaD34usBuDnyd0UfQN1QhSISslOYRBMFNrTbiawLIzxyX7XwtPq2hthnScHHToGYGJUg3V8tAX8jQGbwx8nNkNLwJzIENdLZIo9+WtIhovNfQJcoeG30kc9HtdAzAJpzA2+ElgGPx2kpKairccatj7vML78jKvpCsr7FloXC7K0t0YUxYVGhAUAqeCrA71gXCKFbTE+wdUk6zhRIZ8ignbkp4m0jQN9Ckd8dcDxFauVPhRySl/efVBcGJSSnmrmr6priqOWxJ8LYCmePbxq+OuP6w2HGxGQUlbi+ISq4WGulTlY11ISw0KfBmbWcdisltJ5haimKRikpaOGrEr5U6Y1vQltprI9RJy/cFL+CZbVI3TtTBU3KPf6ky7eb9SS7f05k3kJLehbU0x2VdvP0lMKmum65vZIG8BzUkX79dbecgfxFwkkbToDzZTQ7Fqk9+8k3C0XS0JrS+eB0YlFrSymF0aNoN6vEX/veBvWKFQyGAweLwPhVCpVCqBQODz+X1vQwAAAD1QHOZ+v3lQwaU9z4pqswPSaOPnTnDRIUra4k4duFyv7eLj42POvrF1jW89MjG38nVERjVT/suUjNlUFJaS08nrXfqjPnrj5n1lBl7wjM7Ekiv3gupYAmn5k18uZJp6wMN8zLm+B9b71sHPG2ZjrP+5nZGMQUO8hrqb50fdjS9q6f17gbgxK+x1aafi5wtOc17Y63QaTyTrSrp+6ArWAVmaBe/BzguxLAgStRXfuPykQcVm+AifwWY83+Oncpp65LrGEM2trM3UyUaOQ0ZYyj8/2gsfpLaYO3v6+LgyUy75vy5Hfh1mZl/e/EsqwdXHZ5gR7fWRS8+buH1+NGbFnWubv9hURxG9kqPam62ab6QFP1LaO87tiN1cqD51rL6VNrYmOH7RWo7VZNOpo6nJfllnX3bAh0omkYbdS0wUaE6cajZ1qgZ75+uVgUxVPQ03JzLZSHPMFB19orQyrHzXk05zL6OpU800015v2tX8oQoP3+I1h5wprOBBXeUvfrnXpTZwwJdTXXxsK58ezCnjU0cMNzPFYRyG2w7V7Yw8//hVu/moiW5fTtEWlIZfi2b1OFR4NUNHGwsy3nCAl7edlqwqJyO7nKY4x2J6SVxYTBsXfoEr9fc7sf1+szt8lrW6As8/zu9ESmF0lYbe8U/WdBoGnxpXXMTe7eEYU2tLbXVDO3dvS01IIqrISy5ooEshTurVDTtPtVvD0zlpht468jC7E05U3K4q/+N3UtiUQXDyMaLdO3Mos8fv6Sg01sDczkBL19TJw9lIRSJsfXLiaFa7HpKsTBi/bf8+Sp5G35KIU+7kXUriu40xhY+kBat8/5FWOp1171jy0teEKZNNhlgTBWX1P26o4FkZfPmlqQ2KcfrX4opO5LfuogchW18TxyLnSEt6Pm36rQ4MgWA/EF43ZdhYbVNVFL+r7dT2og5bfXjJttXJX31Z0SeTuIBe5/fsGU/b2RtJpybFF449zn5vsVxmWWxkTpOYlnvseBDT0HWEj4+bJSkkOKCwRahjN8TVBE3St3OyNegZvWLVJF44eb07wXMDz52HEzzZ0NXDVheDMRno4aqDhByVBJzWl7ceZHM03L18rDUxHFr29SvBYnM3ZMuqft2y6XkrPBG3wnf/wSCu+YgRPsMHGKQ9eRZX0iaGWPHn1p73FzjDk1qjbx3b+rgYTiuSttLES0fDUKZO3j4uVGlX6M3zpVzjIfBm84Kvvg3IvyFuyk2+uu92ma6j9wgfW3TRw4CgBqR8Y2f2o4f5yvx0ovq0F48ymyCppL084dLhJ62aVnAy0m26d2jbvshSDLytZqz7v6z3a1BMXhtzKYs8ZJi3p4t+ov+VuJJ25NZBT76442QbkiI81HKubjgXzYC/IbgdqU+uPirCDPT0HmFBqUkKCMriOSMpdBA2bv++MPhW9F6Fvj/eCuEMRM6gVe2pnReT6HxaxaNnwSJ9F/lpNS64cPxp3nsyBNJTLm4/0aw72MfHUz33+sZzUXQkibc9uX8pqVNt8HAfb2dG+KNk5cRvCUtDr/yaIXEf5u3jPVSPmePn/6qV3fd3VFZJ5P2s4IhIxgAfDys9dviO7bsjJIN8fAYadPo9C6xECr7hacX+iTXKAkqs1IdnAtoImqLK2JjqBo4UQglL/LaffiyzgE+aDfP64fPxyD2G01aYVlLJlWfHrYh+nlKY2MJCVl3z6lQRhtodvYLh9eydKHho8qy57qYavLKohzldRJyQVs+wMbTSJOGhyifrf7nIMoLvrna8B6cuvv5ItpjoK4Fo+KbrpBVx9+jDTKQEooRW/TIiu1NxX6qMOvesiIvt8ekrEWRHPHlVhXUdjpwGnabz50+/6oKPXVN2wNWDm3074UMxQK/10YlbWa1seGdoecGnrvrTiFbwfcWk6+zuzfIE3w2Dakt9/qhaUfKMkR1w4WGHVEXcVROZlI88biBa3PW7z+LrzYfCSZDrd3Lbi2p4kaLyqJvH0viuQ7yGe1iVPf717Iv0tj65cFkFt3YeKtCGZ/MZYqUafedBZEXXO4Urax79tCNSaOvj49j56MzmXSdyGQT4O4XfUhKaUyNFyfPdCNnpCYVVnQIIzU66sPboLbYjnL712q8felrCh9cIX4wVsTfPhdOo7sN8hplgi3PCKmmKA8dKuH8iik7ocSeAMgN2JXQZI8nfx4J29eCuYHnRtNb0A7/Cl77HCC9PTGvM2bMPs+oYYhkkLAk4dqvQQv7gNmM//GU98hogptdFJ+e1c5EjE3/9bkBUlSm8i+b8gNM7nlfJ4I/S+zcDa3DmcPr1GmpXFn4xopRFtXAdYEpAa9kOGmxN6RHkELHbgp497FRzQF4XfEwqzh+5ldYrqXBb8u8+i0KbDIQvt+H20vAzvxXKn4V1Idu2HGmwgGcaoBn14Oi91GaxlGI1bJCeLtXOzU5P8WuCEj/X7+COIxWG8K3Hw6E67t6dV0VcMU7PydveiGBkO8jBVKtHVJFXnRB07EAcFX4pGWavIaXF3L7yso48eNiI4Z42Jb6/BmU2II/C6hdrN/zSbo5stA0veP/VCJpYSi8PO3EjArKAk56PSefpPVteIHvCrAm5e2JvqsYIb68BZpTauIcnXlSZuQ319hoKZd/JUewrI/3CT3uazZCl2eLijt+KbBf1m2+Ck/Xw1snQOgvk+1nGail9dOxOhljbA75PGLTev3A8D3m8cDNub9tyuB7ZtIFGyU/O3U9tFEkpnCbf0BL5bao++fQj+AaE3ET5LUUhOaUckVTSknH57tWcDk34YjLnhP621a/PPVHM6wx+equFZCc/TaY15w9dSmyBv8b9j53IITnDzwtPR2pi1IPs2q7e+cS4mXf27CvURmYaYsuPe3gjvFwAp6re6hPOBUfHlqPgk+moReAlnF9/h2YJzzFYu+HiL0/KhMihYDfnhd89uOlihrbHUA9nlYx7D4pa4BTeELR+RzRugM8we1pc1PWrZ+7k0zCQrKMq4dzpEIkBcos2ph0/dDfzA+XfZGJhVUGtjqGDseuoCc61d2OrlSM+jFn94vaxPWlU+LQ6m2p0Zt0/ejKDMnDICO9h5LawC4/D2pDPc1bC+bWXs9TgO6zPIK2kE9v9ioVwgg+4dCyLTh0MH8oBuPCD28PL4EmF9ekvT/ziy3EZ4enqrCGpCvjtRATLzHuEt40OlJOQq7iJVz1dczpVBb6l+gzSybv0i3/R+3aLXRL2IqOBLxa2P797sU4NeYf3MWEe334hm4M3sbQ201QxdPAcYakh5TMiHt3L6NKE3wrgjQnatSm0FNnuxuhDO36tMvIeMdxepyyvtLHP2ydZ1h50K74GuQ4YdRkhfieiSzrhsyrit+YmJnbyIEFDuu+rUgGGZGbvrKOr6zTYyUgVh4Ik9W0JlXQtJI2xg3/72Q95WeO2xIZn1DL5MoifF3z9/os4TSf4xZFSdO3g7TSmfGXdZJL6jKCQ5Hor+HEKbyw67+xvD2t6x0DEjIbY++ceV2t6DB8x1JRUlxp24WWJvjNy+DXz9h87E0/H4tiVkWeiSyTyLwpBU+GTrAohBKdZWsaToHr4KLNL7u37NVJk5+PjbUduuX3jQVEbG4dn5PpG1CCvK/yiqEcP7wXmd8KzC2qS43JLe5TExKiYujiYkghUG8+hniY4RuPrlNwWdo8Xa/j96tffIrgWI0aMGKAveXL7ZlYDo/f1wix4FnB0y23WQJ+hNur5gWd/XHOp2tLTe+ggVnaEf0whGz7ktNzHfjnKgtiChkQ/36w2Kb+j8vGzFyI9+TuJCzbyt19ymBpOjjb6JLyxi9cQ078lI/7nAQJYAAB8EFl3yqZfXXJOfb/qhMTqC28XY/h9rujZwXKTL1fMG+Pu7j510waXvMt+Cb2fKO9Rk+6XZfb1mhmD4RnHzly765vpRir4kpgLrYOmTveCh7lPnTKmsSS9QvFQ5FnOnTTS02Pw0KGjhtlRc/JqkHv0RzVkh9cbOQ9Dlvbl+tOnVgxXgURVWYn1kPXscaM8B7sPHbt0gGpzXFIpVzkD/HQhGJqY6quSdC1d3I0pyBCh/kT4G3KYh7v7yLkzBhUm5rTxoaqIc76oL35YMdLdfchXM8cb5D5+msvulfu3jZVFkxmp9coQgUbjiG9Kf9Eoq2fbjRyqZYym3zvcOGTXoOWjDEdOMv9uGjEotK6SLZGI24tucydPtRk70mDkSNuFSxiZCUwpVdXeikTQU/McoakpEUWGdFiNsZ4+3WTkSIPlP7jgowoyqz7luCiJuurqcoUmw4fZjxrpOGH+vH3HnC301d1cDfRxaMuBZgMorNhcAtrZdsRou1Gjh246OnP1cJUeO4RT1bU0NSLgdGzcBllQ/4+9swCoKlkf+LkddHd3SYMgAiKoICi2a3ev7drd3d3dLbYoKiEWIN3dceF2/+ece8ELouvuf997u+/N7/Hce86ZM2fOzDffzHxn5pt2b9oe4/Ah/QJAKfcb5IJLeZuBmjXLUpPErr169fQFRRM0aemGxWG2BiYmGkq6Zg7uJm1zvEBf7Omm64I+m5aEg3A9R0ztKrp+41k9tkpCzdqxR1iQr4+n54DpgzWyY7MVVuzhiTqG5trqmgbWTtY6VF7azQdVNv1GDUHFqv+iBU6pF+4kKnZpxFzB6zKhwxDL8HBDkJMjVvmsnqaNJqKJPrG/XVCgfhcT5OOZfK6T6ZxBRsHBhlFDbZHcpmepHAHS+GReVe+hLn3QMrIaPpL3Ka6RQSJZ2KppGNC7dNXQV8IV3ct+TzIfP94MLaPfvLxfv7sar7gAVMqsy2iq1fUL6AkkDKQvxKuosKBKoTvTCdza4owcvEdXN3BDYNigpVNH2+soa5i72OnjKTrmlmbaXw1YEl7uu1cMw8ARET1RgQ8d66lW8zoxR6pj52SmRSDo2znZa9Latf4cA0vvQH8/H08TVXzZ85sNWt0iowLBg6Jn/Grw4djzVDanKPUh22HEmGAvL0+fHr1nLRnfzUqLkHNn3Q1C3+VzeoKg4VPnelYcO/sE6z8J1Hw8e/uB+mNDqXr2qVS5Z1Q0qJGBQ8ZEGXf4cipH17dHeM+uIPKAvkNUm7Pza+W2lc4QqTjb+nXtCrIuMiJSjLA9wnsDkeoX1bM8M7lAZmjgWI8fHOXt4+3fLSTYVJj0NqWZh+TcXv9Uvf9oVCK6jR7VR+nR9huZWO1lmnQN6O7t6+1hqFSdk0VUtvZFJbT75LWHFwf+YOVAbtyZHI9Ro4NBWM+IaXs2jvJUbqpMZzYbgYdixRod5FFUVFTT6cqonDvrH6v1HzMUVBH/UWhidt7IFDdUZr6tUe4f3ivAx9Orx7Dongby0G1wqz+8bPb1D/P29vb09gnwcaxuLGpgdxScyqJ3+AKdwJGhHp7OyPvjJxKVZ6ya3N3TMzgi1Loy/tHHOpGEaGLmLKhvwO4surH+vsX0iV0o3NomNQtDXRIx/+Tc43zfySMjQaGFTxmmd2PttUKEqKGjUi1o4onAoDHnc7FXcBdz7GmFz88ahoZbKyxxJWqaa6uwNFx9/Sx1VWqL3yEuzgY4fmMjxUhPn0oqPDXrQJXbjAkD/D09e08YbHB3041cRS36DeYDxkQDpdtz+JSu0lu3ntWLJHpuASpFqVWYBSvn5RmWR4iz7lczjFjA/VL0ycY/OAgoCk/PvhGBhdkZ9TJ1z9QOHzUUZEWPIYN9idm3n5cIxVJEQjA1dQ/tGQyCRy9eZPrh2IvUrz7lqFbBRlrlX0rQEX7zpxcvmf16uioY68DbKql69Y7o3hWI4MQ55iUn3+QjjKJbj1nBvcJ9fX18fIL7h/rTv1n+zcpOvI0EDseaQr8egQ5IXm6J7NvPVxixZy4p9fx1RB9Pz9DBkfqFtUwHe1MCIirJz2rW0DKho7MQeKymcl61vr4GN/7o6suSvmsXhAL5HhLp03D//NMaqUTEbMhl6PqHdg0BqsDDxExJj1fehDXWOXc2PDYZM8hLNh8EIzv5ZrlXz2hU/D0jB4VVZrzPYyOC9NcPWA49xoX4evl07RUR5qYnbzmz4o41e/aNxBrufpEhX2tfK0S6kkefvoEgZ6LGzzYvOfE6V8Csz8th2zg5e3l7+viGzl20tIelhpqRnY0BGa9m6uhoopAYhMPIqC5W8esehhVjdC+/4oKcCoWMlLIaK7KYSrbOPqC6+YROW7J6lo0aujrm8vFku9lLIsFNPaJGe+Mf3HteK6SYuDpoa6qZO1hoYfkmp+rD0buNvkvnRwPV0y1sWLDl59ex5SyRlpW7hS5Jx8zeUl82d7gNrlZozyhvbzdXC2lV2tNSYe9BoV19vXx9gvt6aqS8fFPLRvLenEy1nTkxCk10+KgV6yeEaBDwKY+O0n2iBkUC0fOMXvKb8fsTL79gMsbWjAwHKXW3UWE+eppvFhzdw68rqN0REcMMZa9amX71i7YD0BOenn0mrd4yKUxL0VYrR1qT8frsu9rhC8b3DrBSRieQIOp2rqFhgSBrvAZMD1fOjs+vRUpe77rFCdmwBE1a8IBx3ZSexDyvEVCs7Byr36SDoitKvmvg5NCcX8hChMW5WYb25kZUMg7BqWs6hPUKAaUQNW66ReGRN3myh8rhMTPLsshdA3tjxdQ/ontJXlYZn1H2LIts6OXm6eXpH9pv/uwZ7kbtJ261ZD+/K+kb3Q+9ya9HiBP5bUGJoONaSEZeHoug6zYY7TNYqhfdX3fdavKEvuCOgHA/4/LM7FqgiwRlOaU1qqELx/fzAW/r4aOnUcviS4rubDykP2ThhGBP38CoUK2s/PqeXk4kiSjp0i6cfa9+fVEVHT1lhOTm7k9V8od9i1BQ+6WyxsjJWoWi36OXV83Zs8kM+aXfgaXVLyLK08PNSoMdH/NWJXRYPz8/L2+f0N49efmvsyobJY3vY24Q+4wehXZUuw+fv3ldpDWpufBZRqNh9ID+QP979pg0OkDy+FqC7IF17qGDe3g621uzMx/ebTYbM7qHl5d3YHCEk48B1vlrzk74VG0cAFSqZ/ehi3duirJV+IjaGRJRWXFio40Leodn9KJTu8c6qpL0jUwNVem6Fk4exiqsxpRPXwS9+kR0xxIz3Ffw6Ep8Eyvj9vl35pNm9/fy8gkMDu/qIl9q0AbN1NWVfy0+G5RLSQZHCYfU1DdJJFJeZRqj0clEV6458QSqobmVhpamtaOVLlrn8ZraTqFhPVAZGz/DvOBwBxmTkFWMug3uCTIraPSUXrX3HiUrOv2UikX5OblUt5AgrJoE9e+jnvuo8luPes2WgWHdvX28nDWRT68+mviGhKAxevabMF6SeP1LGd2nmzvz5ttsVAuLSnMzlCzMLNTQ1QAyyhMv3eK7TQMS5endu3eoA+Pd4w+VEhNnK1FiSi4LYRUmJKg7On7Ir5QibEZqGd3QwpDWNtGTQDOwsTCgktVMXbq4GHSYWwWo/njvLtN6wlhQrF49evR0l+a9SCrkftN1qHUOigz27Brc3U9FquwRGhni7e3j42Wr1liU3/Fjuhwpl1mV1Ui2dEKVpGfI5GWbf3PQU7a0NNWhkHRt3F30FZei/MP4fQNWY2NjQkJCampq+g/JyMioqVH8agWBQP5LICr5jVnYhaBt0LtPkD467m3Kz2aTrG21sDVvRLpPxEjem7gPX+1B36Xy3f1GN1M7ZUyt48lKGqrKRDzOYeLjc6Psat+dnjrEP2j6GZ6gtRtjY2ytrUwAHSgcgUQkikStXgd+jHOgX92TVcvWvy9hSYjKGio0vJCXV1BJsLRWp4MeiUCEo1jaWyINjd82D18x1DIxUsecteApVIpEKJIgZQk3G5y6BenhRQKBUKpm692FVFSOfm35ikT6e5YkXWcLNNNacuvuVVsEBJKlAjFfKLFyMCEnI8UcCYGiu/BNZKAh61LUfWOVs+G7xFJROxMZn81M5bFsPZSoQjGfLyaqGej05uXIxqE/B0nPzNYg5Zqv6Z3HtSKhhKykTm63cEVVJ8S47sboub8cqmVzpUQqTYX6vfU9P8TS2RKVFTyRQiaIhUKpVNr4/l2KspERHZtTjaeqamkpjla+0lxRzOSbO9sqoR/jCWQXn17SD+/ia1CZ0NRW01TD/M6Q6HQiIkDH0p3TWJxHpJnra2FjFZKSf88h9fEJJQq9Hg6TmVXJ0tenyPoYJCWKFhhnoD+1ulhh6Wri3iskmnuo0wlSkNV4FZqnAZFXxReKNX8tGTPDXRy/I8FT+WyPlS1cjrR9v5v7+lmJ6hAtfYkE3CghGQTNFzwvUqwfOC3rXr+unG6hXHhyYL/AbsHrnqKT734s3TQTKy+N1NVRIXuSOSIxTomuJJ+d/i0iYWWdGK9rrq6EhiBQVO2cNBuLMhiKnb72GGlp6KuhC6dAzr1791HDz0lDAuRcICF5+Uex0yqq8jPSmjR1jZXQrhcOT1RWU6GRCIySPJbIxg4raIRI9Q6K5se9eI99yzc01lJCJ4sgvIryJo0gc0O0IPBUUye7ztNsZKqngi1DwJNoBJxELOkwkmmHnoG6Mh3tOFNMnXyVXPW00TIkkqkIIparDtAP1EdXOOJISpaOtlIRgyfIfnGm2S2ou5oU6AAhousd5CbILcYs5eZ6RjrKRBAFDmfoZJl5dv66s3H1LBGepqFO+2bVSxvpsVcFvuamVExmiEpa2mpUor5z1K9LJpjSC47379u9W/CmZ9LvOLLJi8USoy5PjFeQuyC3pIHTWG1MNrbQU0dHoKCLb2XeMbNoJsM3/DbGR19afX+GX/fhc/d8qgXxd3hCc1EejzA41BnoWWnN+4dV5qMG+qqSQXGKqGr6JJJYiCZJS9eUk1PNQqRNL6+fb+k7fpARgcvKZ5FUtWmEjBcXWF3G9HLESUDyxFoWZkIWOpMWj8eLMV8lkpRn5f7dpFx+HZvT9PLaxb6jIw3bVWVB2uu3BGdNdMlJc2E+r6uliYTdkl3WSNFUJubEnWx0nN7flYC+u1jTzFTI4f9QbXqH9TBHmxoC2dk7TPqpqlwiUdZyVtMuK6yqF0uzn5zldA3phi1Ok0OgqY2YsW9IF83cqxN7hXQLX3QfVc2yTPIM6mWFLhvEk0x8eqqk1FWi1Y5KN3HvYqSCvgJRyT8wmp1W+XXeHJFs5GpsUJZayJI2J754Ixrex6G9UJDJRANDTbSmEanKZIQnEDGq86rITHMtVKhwBKqxo6fZN4ZQZc/x17eMMiaKP5yY4t973OnkLHYHSZHmXV7/wr1nT0N04SFB18IMT/S3Mga/ebUFTX5mlsoUtDLyeY0UZQMLXdLH2FfN/UZHmBLFaPukZdZFwgetllhc2yhUt3XW06CCBOLxZG01C2YjQyhlPDp/0XX+8j4Gii9jN/3qlWDj+vtLZvbxD5p5jSsVi6W8mrSPZeo6ekpoM4HTMrQ2MrOThe4yKebwEJvq+EMTBvoHzTgvFAk72B9IJKKRkVZrzuC4AhFZQ9fZoPbw5OhtL2uAJqXQVWntWp92qBoFzdqw0Ea15MzwgUHdglY+ApKnqPBx6lqmJo1JMwZufFnZBDQ0TU2NTECYWe/jGKE9/WgSoL9EUmuX7rjUuorvaFd2fXULW8fBRg1VTziCub03rbQ0qZz7A+1jZqVPQRsKUXVhIQ6xMtNQEgNBFiE6Vl1oRAabmxt3uaWrnYNMcxCoalpqoMVrLCwWqpqYqmDGMCBj3fs2f0zJwSxUpk4m6IwwAZvZrKrjZadPwzSRqq6lrgl6GbH3G0JJ3zRu4M1UhhhPBXr3W63PZaXt3XzMxHdgoAvQs/LLOnoa6ipooSMkGkgMKBtmTWkL19jZHpvlhifZuwUR0r8kVAkNvAINWyoYHFZJkXXwqD7eSa++1DRlf8HZmJvTMScJdIq5viaaLEzAuUBjKaKs4z9r+0oHjdLzo4f26Ba05IEEFRsDm1C1utMTwhbeqRSKpTS6Mrm9IRBRdZt/eeNwS1LN5zMj/EPnHour/GYmKSKtLE4mefh4yNdw2gy/+3ieMwEtWGFDbZpIAAQcEQubGnE9A7rbmaB1UFD5MasYj2tJvXmlPNTfF13gjMNrGugSSN62xnSp6EvKO6pniIcK1rpJDexNBOwfbPnC/njjA8PD01pDKBBp9B4ZzXmVmP6TOw2YOZlixdpQlVKm6+CsT8JUvZKmsbZAs6aJ3fDx1WuhtS1W9KArrKKlDSoIp6qiTtlBRx3rtOCplt28qZWvyjFV5IO2smh8tZUMMxcvS8ywQqCrWuvoaqDX1XyDu1cembN8Z2y9CKGoqrdfI9sJBKK9tU3W6uWrn2RU8iRENU1VxRncgJaM5GINBwNtEki3QIQ39vXTZpQ3V1QltwT28Ef7VTg8zchITbmjgzg13xBfQU5+k0jQRKX69+xRlJJRJxJXf0lsdnE1+K43OZwS1eyrjOG4wvZNApVMdjA2RCUIT6HTECG/XaHhiJSgEcumhNqw3u6P7N0j6JedmYiwkx6EjbGpOtpXEfCq05vqTe2MKSL05QhKnmbezSWNbC3Xrl2ld56liBF23cukWjUjC+Wvi77rU5/XmDn5GpMQcIuYoufkqFnf2CRGnAMGCb+U1Umbqj937zPSlXz1TTqLUV2pzrc21fm9QmijOfNthb6FhzGVgGY2Uc3WQb+F2YgOO9rT1d4KFBNOWcOQrmprZUQHOQJGR+Df7zrSwqmoGplxvswftv5ZSQNfhKerq3d0fPKPpb3AdgborIBei5qamhaGpqamqqqqkpKShoaG7IwMoVDI4fzEABYCgfzzwOl5dfekU9RV5d9PQONlra0u+w2OcHiclPT9fuhXQAcU0ddRmGuDImqM3RAycNSSQxkBv55/fmwarc0Pws9q//bgXBY9vtBbJW//yqlDwgOXX81iCMEIrzH+2q45UyehTJmx5246UVcFbS2/B3qp42WQ+KzLKyZNxCKZNOdcBklXtf3nJ31Vb01cTft5YmKhsLCouaG1SyzrXgK9KkVKFvd/GBx0PyjofvCYT0IKok7GSTjc/RMvePrH7jeyfFo6+sXqjk0NGKxKc2u2THoC7gJ/oeHP7ueo6yr9RN63oWQddvXsuCFR2Wv6bfL33hayIr+ErdhOavXctPDCfifujSM9g1d29bpw7X373sJP0knmkgkEA9WfWW8vRRz0tVvNZqhvOCBe37ckdA4eRzbXavu6hMooQpQZqFqRGioTdeidxNs6BEAkSMvZlS979UCzOqjXs0MfmBQtIl7If7DwnJPPw4XJuDXvhr/epUr75oOalCOIW/tSVrjgb22stp1Wuwexyj9tm9Nv1Lh1cZ6Tb756s6Gf/PyPUHH+9dSeBV29Ug5MHTNi5LwVF/Ma+Z13WtAcpKkr00lt4oMjEfFtQ5vOAFVa/gsknvH68FKZlE+aNPlMtr2JOhkIrJW2BgnfQdKkiKMB1oFGAZkMSkpefVujY9bVKOQooq3nKP/Vnh+l7QegwtHZnQoOBSUisRhdmYIqn3fH58tfa9KCGzWmxupYobRFgcObBoxfs3yaNPbk/BkjI/0mXfxQ913bMIgOp6+FzddsRdpclLBpdvTo8evf+M64E/dmTaT8wreA8XTyiQXytIDEVJsYqxL4zAZ22+vgcDQNHX35QSui5hfHlo8bP2bi4uvEJeev7V/orie/8hVeScp71YlhzmhENUWxDGHxix3Tp8getORWLV9VHR01UY3MDdnljXVZF85mj9k7xYmAY9SW1FAZ+uq03MQbQpXSs7/Jbpk0aVeCrb0eFQw5NU1pLAmDW3z5XH2ojyaeSJSK6t8mFo3v4djBxl1bmEVTM9UEdb3u09Nkko25poDXzFLhGuqqFiTfFWlUXV06WR75jleW1trtZjR15GtZSkQiNOMQMELT9TN3qMgtq098eJXSo5ePpiyADKmg5dGxRYNGjN300Gz+6WfP9gyVXwCAyOSxgcikbVYNBXkRo+NzhXqFI1GcAn1w1alVWQlPEmkTerm0f1eUDmeAcm9XMRVib4Nf/nDZL6PGTZx4MkPj0KXzU7radcyExvJiEdXaQv5qPE6zlG5lo4OIGbXvayRKRtqYSpQ2F35sYGmrifMTk3H6Hw+3Zuvci/kqBmpksZDbJBI7OZnLpgXj8HgNuha3orHhw7Wj+UMn99VrlzAh49aKHsPGLL5B9N57/9nxcdinArStkqJVRB4U/Ef2S1TzdF3YoFHLjhWHLrr84tiUjhaKTqEaDlmzdnHfnoWnF00cP2LsyM3JZezvfYXg1mbumR85atyaWOcx12Ljtg5sl1gAWc9xycpV/XtxTi+ZM3FEv6FrbpSy0E8lUuRtm8RP2nhHRVtFCf/9rzCW2tpE+VW0oIAGI3ZSXm20XQPPqUy4sWKurFcxeemOqw1EXSoRjCURA90OnRy07TNUa1utg2pKHFHWAZFLpIDfwmE3tEaOI1OUVWRx4Ox/ffNwXjfluztnDe8XuvhUQs03G2NKCGVKpjYf4h+9z/vO7nIywCVbXR3FhhW1MeIoRl46OqklmZ9eS529XXuE+CVlZtfkaqhbWMi+UcqDfg9eY/7BheEjx61+Zjv84otXuwZjYXGGQ48d3TzOp/7W4nGjhk5btiulktsubfyqaytHDxs7YdGRjz33XT0ws0c7t6QYopL0HJXQbi6YVwcRs/zxjkFjp8gkfPTCvdV8HRtdvJjLzimvpOtpyrwwccpKmNruxtSWFL6zpQlZJqpCHltCMbTWJUq+xD1obLmyYzYWB2BPob1N+xnzinCTH11rqnm7SRZ88q40Q+X3cUkdVnZ9h9YcQ8Ux6+ym32RSMmneutRKvqYSGT2v0HTKkRLoVLWv3QkcnoCnyJrc1hIQNFdyhZzWyIlkFZqKrA+qFbnj9u6h5aln5o8aFDh+e2zJ7xja8CT6gN9uzPaTXty6ZMKQPv6rblW2tK+IUl520qWlM2TpnjR/5wuJqbaExRAJxW3SoKRqQCJ37NFpeAUHJz98U8Rii5ssQnp3zynKZ7LKctLcXB0UZul+w49EDOUHl6USQeq9LZOGjpp7/P3AjTfjbiztIr/SHnlVQ5FWZpzbJO8MTJ05P7bSSkuJiGi69+mpfv1+Yl1jeRWf526jp+i0ELQWebe3TpcX5MyDsdV0JWU8DufUdRDv5YcPWalBNpqeoaPpX74U1NcZKZsYaf6B1XlAZxXE7Pt1mizy6bvu5RBpqu37qyitL4D++zv51QpR02LO0jVDIsTnV86b/Etk1JJLRYo+Qf7J/H57QyQStbS0DFrR1NSsrq7+9OkTjUaTn8Kg0+k/VHEQCOS/BqqqmjSnsKz1O1x9cZrU2NZS1ji1MHnYpwCJgM0TdJzxQVXRI3wqrGzfxap6cPxZ6MIj587tGB1oxa7OQQeaP01FMwsbLEh4XFHbLkY0DZsZW86dO3d696pRDXuXP63EK1E1AgfO3H8CnDx37syp9fNHutsYdGa7+AFUVX28RvRKLArAwd8GRgXaa7VXe6ohCw3OnyyqUVjnUJdSOGf159Tadi9FpZPxRKO11yMTk6KTkqLj7nSfssrIWgkvyit6lG175VV00hEnRw1ByWt5+DbwBBLdWWfRsd4J2I1v43rvHmfg/iNP051i4nHhxrKkpOWvrniolX65/ZnXvutC85o872ncqsTEXzf8Uvv6dFHlDz5OCDh89Es/AHRu6rBT34FGoQpKqzFvRD+EoqSCy8rLR73ToDTVFIp1Lew0/1j7QlNSYeeVNLaKRG1ZBtXIUnGgDHKygcMvbfq+cY6I1yNTx60KfhWPZnVSXMTmZU6e1lRyWenak/r7nkYnXfOLcsJVvZNKO74SUc2IFLg46A1WRklJfY/NNxlir/BsqbQuJ4lvNnnf6XPnlkfpkOrLsuVXfg+j6H2Hzp47d2L/UtPK9ITPpZ1bsPBA4DmM+jou1lGRSsTNDSJlLSNs0tLvQlPVU+0+cR1IGsbRxUP9A8x16HRiUUkps/2UN6qKmjQ9q7R1ZWZ9RbbUyM6yzbKNoW5hSeGVMuVhuAXZGbJfP0lzi+xOXkv1j2dltYfF5slmg0iEjZW1Qj4YPyqrGyPmI1G9gLFndmhIVyuZv21FKM79J+xEAxxeP1r7xfpLpd8s/pKjrK4v+Vii6JNHKq7K+ojYTd9/6ty5ZX21iPXlOfIr30BXN0JMR2zGUgLAEmOjoaRjIhKzWDxZsUkZZYUdVreIanOfl2qPWHXgzLlz+/qZspoaWlDvG+3gZ394oRMeaIP17shUXaLLxPUHgcycO3d277q50ZPnDXHXJeERkrapBj035dqDIu+RkY50HCJuaWyg0kx0VZRV1IzIAXOOYyk7d2zjhF49p28ZbopWTGUShcrOeVbgMthTi0Cj0KrS7ueZjImywyZ6fIVbmJ9l2s0BZC6/ojhDN8TbHM9l1VAJxiY6GqpqBjjfmcdkkR/fMrlvr+kbh1v8qHJXMFpVQX15tkiHqgJ0LoFm00W/vDL18bMnBuGRHu1Fjs8tyc4Wz9t+8ty5VX3M6HVlCiJXWVYmj41ZmsO10NRCLRsiEau2gS3/7lBZ+BlvqqMoGHgdEzuhqOnls7ufrYf2kWXsD6Epq9MEFA66OhGVCk5TXXPHFbHC3FcPa7tNOXz67OHdW11ozTVcdvt5LTI0aPI6y0yOea3Tw8UEh2M2VXKVaB6WuuiMCSkn62Mm2dJNW1tZFbROq8Aro+xfNTZ81JypwboCXml9KcfKSE8+EMMTNHWNtOuyTl4qiJgfbtNhhFT64EFW0HpQNhvG2Wlxi79gNYikpKOnzBfwZNY+PqeFy5R566t6eOZV+GLQcG8b4WfGqsxCDUc/hU6v1ZtBU3z29O4oE8abh58wR2qd0Jz3ulFzzG7wTiui9SiNpZny8+3Q8Vi+YS945bN7VjhwYu+9ryQqKeHwXtNR3YpyYsu8iDFdjb9jXCNTafjisoIWue8lVlO1QEXLSjZv93fAkek0jcDo9ftkvYqz+zctinazVqOrqhni3+dVyEPJoVFpwpJKdMEbRm1FHlHfuN1KIpqyliqOVsPgyYSGw6ytlfvzA6j2Xw4ecWb/xunSq/vuF3RUSUq0yOWrFg62rrlwL76O993pjGS6Ei63MK+1NjXXl4o0jWy18GSyprqq0vu3sUxrfVWSpoWN3v2YW0w2X09NtknC78DKjy2jjNgJimnlQEMqo+RrbVPym37g7LnzJ45s9xHmv0zM4SgUtCDv9bUa38UHTp87un+iO72uht1hYheg8t2DrIBgR9lHgpr41buKpuwCuhVweF6oo224uxkRz+NUNghxlubyPRayUzM0bWy11eh6BKXWWUj8nPcfmwzUjCgkvIqmq0U0Knwox1aMDAoet9hDFwv1LTUvbyTYzdgueyLKyR2TKJ+eJ5d+fybzNxBIZCLZYejiHacwFXz68K4p00KtdFWUVFQRhaZTBkmJLG0pbm7tbbGra0TKDhrtzCA0A2sVJqeGJcayks8pb65rW9Ro6D8ZfcbRHdNsc5aceN8+7k4gqpuMWrAD3HFq14r+NVu3vmq3hTJRScPLJ3LzYTRKwJF1U7y72BmYGBpSy8tqZTImrq8u5XK+aYHUnfy7ZDx9lyKoI2sbm1kbJb+6fe3WG0cb0x9+p/h/IBEy09Oz+64AwnZugpcmr7L4x5tB4/FUJXO7UUt2gmYUcPrk/nlRHvY6IKOVPCMijJ6efRCfwiE4W+gpboBIVtImafSdd1xWkOeOrp4woqejHhGPI5u5WeMS32Zom2pqkczsu6beufU0k0O1U/8Dr0uka5A0+kw/dEKWohMbZo7r5WxE+ZlPAu2RSpvZMu9nHGZF2wcaLZdFa3ahER9c11Xy4lp82Xc07j+MP5w7fD7/y5cvz549YzB+aikwu/zDsc2zZMxd8FtCa3eM9fHcgmOJf0AN/BFYKZfnz5194XP7eiXmf350ZP/tN43fddknyHly5dSN5BZeh24yO/nEwnMfmQiz7NKR20mlTf8dZQ+B/Flo7pEDkZcXn2SjSqDs6eaTnwOGdge9AJq6MTkt5QtDLBZxGO/f3FVcsYWh7tfPv+753geFaBXjl77bveFKWpOIrCRtKC5HO2XVidsufRCIMr62yT+CoqlFqH70rlgiFbPq3iZ8KJE54Ci8u2zNZcyDI1lPndaEszLWpbp4eQkz3r7OrUNdz3KyH5y4VSv4mSljimgGjO+v8WTXWaAKEKQh9faR2CwpsUOXndhljP8gVur2Y5XyVX0NVdsWZqp3t/Fpt1IDoVgaLxjStGtyYQ7ICQH/5Yn0d+k8dDYwiUDgc6oa0f5Bwb34DbES8UeeoncxiopSbzu1h1dLCjE9VP4sfddZrqTD+PGHiKo+3V94PLOIAZ6MJ+qRPNgUY1WFyWjs0lPbH5+L5/ElIDlUVS1dnBL9e5YPPF5dWVBTUsJEP6KX3t+JOab9LjT3bt3q4mOLsLdDiu4tXnGhoDPLGNWuxyCn1OPL76PNRWPG8ZtJTv0CjL/9GvVDVN37WnNjX7zMQ/V9yaNV5790i+6m+Fmcpqrkr0GMf1LTwEELsT4pf9GmkirFoYESfdAAzU8X8p8VCaWItC6n4t7lMrYYlBFeA+FklaEFXP4mbecztuANt73ljhQwpgvpetbDPDQ6RkLG1MVMkeIeiGAATsSzmxksDpoVxfeXX00R8apbfvxdjF+SsHP91S/NPCmCI5GVydZ4dbX223K2QaDaOVsxP9x/nVsPBJ5XnRCbXGnpYq3orfn70Lz6DW18fu9DGdqAMt+f3XakQKJEMnHzcyl9eTmxFh2lcmvvnjl351MFwanvELuk8ztRD9lIVeLWix+6je7VYUqQkkV3E0H82+RikBfMD+dPJHWoMj9AXc8el5yUBkqw7tPtRznVX12i/i6ZMRvvpwvEUh6zIiGj3NLVTo1m0GvuMNyd7c/yUNVQGbd/x6tqaocuplSSFXPiwoNMTCq19Uyq+NayrRY7wyhsuHfR8yuJWPXkfDizdMG9IgIJx2Q0sbGdK4rvLbueKuLWdPq5U6/XnGGEO9sxH71I5euDO+JAYnBahrZ0QebjD/kgAknTu5vXPstCt4HHE3CCwpJaDuiZCjjVrx7cLa1oBiM/xTytLfsi7mJmILOsq5n62lXdfJsvEkuFrNoHZ07l1whwWLeYRNbH8T+cSWzuFeysQSaAd2fVM/XUzdSVSQZevW0Tj8ejY/Cm+CNHdn8WaMu+TlCVTGuqXjxi+PfDpgvxK5Pu1dq4W6h8neknozL/Pd7R0QKovLrydJFLFydlhNdQK8EZKdMJem6hju+Ov0AdQbe8P3d67zum+u+or4rbW06kA6XbmHX+yRfHqO6YKsBpW9jrlX+4GacZFubcoRhxeJJUxGY0YTMKih+uOpcqEBaxZOO5yufbT6E9z+a8t8+b9IZ2syChBiz25/hnH/LrgXyVxGx+qTE40rmdZZOsaehKZD9/kOIa4affcRJiJ1D1HXtYCK6/zuAIJCJ+Xdyda1ygRcmKnxnwJDKOk1JUA6qTmJsWF/s+t7q6kd3OBqRq5exQef/BBy4iKnpz7eLbEgdXBzpOymbUijig6oNcYyUeXXTqbYW1ozmVatU1oPHevSRQaQU1GeeOPyjgEAk4nKipjMUzU5fvoYtmjbIOLev9pQxV/3DHtkmurZDJJFFjLdZFLn+x4/Rnvji3lkXU6BriXxr7PKGWj4gFmclP3mbwtUCRAyVElzaWVaI6rip+08WPInFG/e813KKGggv7LiYUN4KiweG01SxYVD01RZ/qiuBJRC6ziYk5dyl5sOpSiphf3qzQf5c2lXw4ePFGfgN2Tk/PtEWkp65Cte49JST7xJLbqP2HX/X83OmUahFoW9Ew30Ayce/jXHFp3d0iUKO49Y+fv1J2dTRX/pkGFW9g724jyb4Tl8sVSiVCXkLMkY81Ajxeu+eIwLK7m19i5idO9sNVS67nCcnu3QPznj/4XIF2icC73C0I7OHabtogQc3A10Tw5OHrao5AKhZ+eXYiSzaHpuTJvLlHUlAtQ9RUoTEJ5iY6naWOqt27fz/9L7cuxFe3Dls7QrHq1t855+SS26iH7Jaiy/fjzUK8TUkkPIVua2ScejfDVEuTTMQbu4eQEj/TVJ30Nb6ZWtwZoJgE7MYWJlpMpQ/XXEgRC8oY3Pq03ZtPxpahjSuFRCNQ9dD12ApVB08iIdyUghogCJLa7KSn79JbKhuY7b5RsAtzyu3tLOSdDyJJCcdoQeMTV3x6dDU2S1nPiI7D8eoKJCJrbJccQEVGfL1ngDNN0ybQvvB8bAGoUIzSz7cfvqFqG6kQCXiTrjbqycm5aHtV9nTdmp2ZNLlq+xb2+ytn8xx6e5t+7fwQDQP99LNS3hX8rm2oDYKGRZ/uxLen7uew+IhUXJH66MXrL3wpkeYSOdg+6fLtNKzHUfN0zYojbxtUrQL0Wl7HJuejlj5G8uXT8YaBPug+hF8hGHfx1c15cgktZVD70pPiZN7aWe+OzV3/ApM5DQ29BoGTif6Pv8+K+LlX1+/6VIG2TlRtNXojzlSv3XcADdsQW0LBi3d5mNmx5O76vXlcClHTeUBA3Y3Nd0GvW8Qof5mQVtFJldcO/iX43bWzhRQHTaqmZ4j9+5tXCwMHO7X/zPBXgiPguZzGikY0M5s/nt4ZUyaSsNhY1nYGia7T1dH67eO40iY0TN3bM+fuVUoxZwA0+7A+NmmXL79Wc3bWwxaVt6LsER2m++HcyQR0SSer9OOlZ2+aRRLQzJI1HEy1Ku4XMtTVVIjKLv4BJe8+Zps42/xcd0sGzblXD8Os22fj0QaBW5d368mTGp7oD08K0tC1Eiel5YH+S+PrM0/ymahoMKvTj56/lIltHIDo65s08g001P5oxH9Pfr8l7gBQB1wut6WlRSwW/+73Fj6z6OShk3i3Mb8tRZk91Ob2mmUJJajE0B2jFg5u7wnzr0PUkJ+YyPt879e3lfIzAG5L6rUtZzOKqvlobewUMaO8IKeoDvR65Sfk0JwHLohyVEKErPysohoWtgcPBPI/jIbbtMWTXO7/+ktkZOTEe5Zrbq7w1wLNrJLPxKkhuVcnDOg3ZPzcRtNwR1N5+FYImr4TL6/p9Wpmf3DjgEnn1X26WKiaRG3frHpq/gBwaux931EjfMjsorKfcQlPsB2wcprFo1nRUf2mrqjR9rI2wkYdxj0GOeZOGQSiixwy/33vvYu8VAnaTqHTB5je3jwVPHjwmJX4/rN6d9Fq177QrYNDtN7sHd9/9aPvPJug1WX41jU93y8eBmIeuScvfNJ4L4OvLh5l4DXVlmwPUs7KcLe7bGl52dL9ueGSsD2jDJQ7dAXp1MGLQ1Z0/RRmc9nS7ubJWtVfRxtpU3Eka8t5E8ijA66BewPjTQ5vMxFUNda1IBZ+tqGfs8Mcrp7PJvYY32VIY/lQNzRMxHzS3D0O1t8uIUw+vMfTaZGlpexv/8YbLa0TDAjaDr49Wm4NC/jN0vI3h+6pBf29+zqQ8RrOI2fytw/fOew4PiyMdnnVenvrRZZWO+edsRg+16h9H+orBJpXzwiV6rsThvWLjDyImzbNX36hcyyDZ0SZNW0YgZZ+5NQXniP6mqgb+QYYfj4ze9Cq+4y2BkXJcvymoyN1d48DwUZsk/ovWtzPAXMA8XuoGYe44V/tnDrg2Eeijsf0+cPyr88YCCKZ/LD7yuuTumoqljieQhm8wCMgLbeX4xWQkyFTqoOHGOgoFhOeYN3Xecd43G/9bllZXgmdkekx0zHAiow3Mbty1WxD1A1wl99ZwpxF5hRGQ1EtomWhF8xgTO9+c/dbgZGH07zBtP3BN0EY1wH83x77BGoplhHOyK2vLe3DDCwrpuQO/m2MPaOxhvndHhcK2cBtoEfV2onDokDdGbWCoRHSzdWAhENs+87UerJ56ZbjRW2CiyMYeg6cM9zp9uYp4AEjZu+1n7KqVweB/z7G7sOHeeEPTRwK0jZ0cePEg/O7qBGpRkELt00j7Z8dBR4/aFZSs6abtS5J1W7ajuPe7LUjQNBxp83G7F8ebtJBVihadkNG9/18dgqo4EMvkXsGyM//BDp9t2+yvrEMlOCqZ5TwnrqYT62fo0ufiMYdQwdGDpy4guk3fWh3GyqeqOM1afVMp8szUNUw/orKvLVTHTt05HB4U9eudW+2DgYhQLnstZm9KlKbiFS83DLxVByng/2MrBO+5KwH7zSqDiIH/1bhNzfI1NI7wlQaP/UXrFjzhy4YadvUUKe411ArIDET1/zqcnUmlphL9Lmrpzip4cma1jNGReXd3DCof2T/Ubc0u3vJg7eC13H5Ndrtzf7Z0VGRQ8ct5DoPdBfV1LAUv7lxy0uanMxMKLLOL0EjePqCyNKdQ6Ijo0fPKbEaNqmvhypmuicQ6UpUdT1Xty5mOqhXHbGovp4pVNOmkRGS+YBNa3tcmwCSNuIc33PLopHWsqpDICpx02Kpbt6q2GFdOdPK2cVIu+Na7MbCwmZ3Ez0wgMISY2oEalVV+hemip4yFSGZRe7Y3vfRJBD5sKPVZqvmj7bH1EtLwav1p87m1SsYKOS4Rg1UOgKEccRmkfe83/o7yZ3oqZt7WZE5lgE9rTt2JMlKFr37+sQsHgu0UuSUtOHLp5jwmhoZspj9euneGxIZOXxdrOuA0f4W6pheoZnSSbcOzgGiPfmJx+oNY407RElU7+KlgsP5RHjq/IT9CoyQ1HuMnRxee2bM4KhBI2aWWYR7GJFal6nJIFj3WzLc8OGcAf0i+428nK8UaG+XXVzVzlMTyXjQlo3WV5cMihx3+RNLjeZrY0LD4fB6Zi5qkpTZY6IjIzdU2HgZSd0drTXxCM1z5om5tM0gnwaM2YP3/mVauLMSASeoKKmkm6p/XeWDV1JRkeB1e/Xqoqe4N4cMw6g543Q2TEFV5sQkj2XTfEVNhTVMvKpz9JaxmntmDY/sN+zMY7yDqwOVhMfhdKM2rcYdmYs23OMeBU4Y401kFpf/TsNNUDcJ8ZCeXjUFFE1U9PDbWX6RvR3AyNE6bILbp0PTpsz5oPANRNupr6d+zuyR4E0jJ2f3XzbBidlYpWDBwqka2LoTcjdMQxPcb+DsD12nRjpr4Ol6fWfvn2pxZCI4O2DcS5WQ6ZEuSkQcla7vpCveM3f5xY9VXy2+VIOBC7ZMs788A1TZQdPfi3r8OryHluLCoe+Co2rZj5syUHJ/67DoSFDMD/mRwyLclIhE7aB5N1Z2v44+PnLwrDi3YV1NiHjzoBnjXAT7JgDRi5z8zHPt+XnOskrUBlGl2/ApA6kv5owYEDlgyEmmh6NsCwcD/0VR7AWYlhk0857Lgind27VSbeBVzIOHBYseb98fW/cdSz/ddOTqfdOsjmGVb0WtxdgFAz3QLeBwRG0jLbKVlbORGtANVHMXYyVlgy5237Xdt0fdPqq7Tfk8VCAjJ2VErJjchd1YwaDajg4h7Z83CpzsN3RutoZniA/qvqcNolXEjuGmZxaADImaf+K9e3dXvfziinZOf2rzk8SO5q0fRHS6zZ9idmYOELd+Wx4WO3lYKWOWpZqUD81qJhoqWNTZcTFsV2tDKtCvvRdNc7uyol9U9NIdL4nafkHOZlQygUC3Hjpl4IdtaHs18Z7Rb8dXhBuhdaPi5eYJp15zFTU8I/XBgzKPXiGKs9sJRHUXX5u8gpSGn598QVLy6D97kkfyitFoypedfd9jyHBrTTJO2W7a9uPuOfPQ6hM55p5OWLSrGl3fZcKkoVlXlw8G1eOXJdTJByf0NOrYnhp0m79kYOOhOSDIrxtO0C0csV4v3WXwFLVbmMxFjtmiFL1xqO2PW0si2aSLn+bxCWipRQ7/rTjq2FQPJYRu3j1IJ+nQlOjVD3nadsN+Ccu9sQJNTOTkzLDVk8KMSURVn0n7Z7tcnt4vsv/UDXkSulbHZZAoKva+bmymgbM1KAljO7uWFmZ4uHcHS6GyvqUrsXn3jFGHk3647vUnIJBUAwePzr08G21Nh1/QmL/Qhy8oqv/uIkocgerdf3SI6ONiUNciI6fvlI5ZPsoMdY0IGg+z0HAPjkjo5Gjdfp8bvJpN+KqlvYu2oJk8ZMll454jAu20QVtEINI09fRMDDW0UC+iyvZenmSilZ2FRodW8YfgVSx6LF4UXrl3BuhfDZq5k+A+rKer0R/9xo4YhK/9ze3IPNB/WfzFOTAc80+mpG3urly1cxY2Ioqc8tz710HuWnhV14hwpcdrB4/d9foHyyv+5uA4bLSMOSyGmqY+kdiJWmxubq6trVVXV8/LyxOJRCwW6+nTpxkZGePHjzc2Nsbj8VpaWqamphUVFWQy2dxctiuNnOas6/uPMUdsGG+JeW6TClgP967LNBw+YySoKP9CGC/Why+j9hn+jOh6enmIkexk6d2F21/wtcwDp04dYtD547nvTu661ei2aEYfbaXONHdj1rq1j1ynjuzriHbNIJC/iobqEpqK+reLcF+/frNk6Qr5AYK4u7sdPLBXfvANYrFEIJRoarb7rPeXIRULRRICEf1cLT8hEYtkPgbxRPJXb9JSsUCIuh3H4QgEglQqJRK+8SchlQhBQtFfeCKJSEBjlIj4sq2h8SQSHjwJh7qhkArFUhCJ7IngaRIE33r0FYlIgC7UkD8OIRII4HFS7Cx2XSFxErFAJPOIjiOSyN9O6AGvCF5Iit6BF4vEuNangdjAEVEWDQiEeQ4FbSCJBK53SM4SBEE/7omEEpALslMkCupjEUUi5QmkZOrXEZBEhPpbAeFAJoEXb02mhC8zkhPxVLyUL0LIZHCLVCgAVxAiFpsYix8EAjJDQX2sD0eQHtjdSA2CPALxCoWKCzFxRDKBhJcK+VI8BeQQ6v5FAO7HIiCQwEU0kEQEXg2HIxIoBKlAIPeGjccTSJQwPGKMHrSC5qSUKHN5IpWKUN+9ICqQcQSpSAwKFSRQIGwNgEjRtZ3gKdj7gXIEuYm9Hp4EMhorLCE4A5JIIoCrIGNl2d4qE2hGy+6VStHvJgS5RKHFJW2Ntg15/CDR4OFoycn8CreT0Vamgv+LBWLwFFlOklF3E1KQ+SSQ4a2BpRK0OFCJxiNAalplScKVLd4j4CgEBBQiiYIHl0QCIDjyMpKC+iiQFQKOQpMV+gAE6YP+F0WKpRS7Dt4QB94MTyQqpBHNWCB2qECjlQ971VZxB4BsIhLlGYzKpBQUFLF9XVMUeDJZFjVWNRAypb3NAZwVS/Ag1a1nFYqJoBBYij0ezS0QGDxddl4s4mMrC0EdQasE+NWhtkrRMsY8h4NXxIFLaIliV+TIwstdlAH9IBaDt8Mql1TER3dKx4HHAakHWUvEo4Gl4AT2Qmguolkj+80XSIBQgfwC0RFAePQNvsoPCtBPIK/ADzyBLL8LyKwYSysW5qs8A+TvLpUUnr7AHDXcBdRE7PxXxKAiyfMJEzmQYJBx3xQryDgxqOIENGlA1tsS3zEx6EkJpobAaTSzwJu2kwqAQrGCeICY4YEWVSh4kNdt6kpGq9SguajgBw6kBehhcE4etH0pyBUdJlYK2QcSh0NLARyA28Xo9Iv2yQOgGl4MXgnc1pYYCeo6HjyrXeQgQW23S6WNT56Vurna6espWI9QyQER4LFtNBSDA+of/Lbshc20zePdqW0S2gponkBK5QVDxoGHg9JgJR4Ysoyz6fFsZ5BdOJC9stYHST8z/1R5n6WLg1VBubepCrQgwF2ylxdm3NmxIsPiyJxBesrYwBCVUtC6obUT5C7QZVgw9MXEeHlla812cWnSjfvvCMNmjDRq7xSlrTajVQ+kGEf4xo2UTP5xhOrXkxakTjw6PUCLDlRmq4yhulaCqWL0ea2hQb621URUBWIqWRYAJKYk8erx24wxiybb6nQywsX0A9Z0yrIN5L1cz8tlVVSbvfPS66DBI7pbaQF9JOTLm/LOGu7v5MxXAUYLAa0V6HW0VyAFzY88vIx2ShKkRyQBN3yVAAAqxOjXdPS3opZvzQo0j+TFjEks1jh0bDVaX66dWgM5IcF1kG40OyXtaiQIBaKUFaKCWmuVcDRnQAZi1fOrUlWQMdAVAglsSw6qKLH3BfodnMPUIHpW3j9SKNk2MIWBZTz2WKEIqC3Q2KMCItcz2Om2trJNSBS1AdqdAzmD5hT6PLSsWmsH+ooy5YWFA8WEJ1O+ZgAGlrFfi0kIdBII39oZ7JCxbbQJG9bXAiluFTY56P1t3Qj0uDU8GhwcAdVOAM0BKm7yyNHSQL52PEA3RoqI6nP3bLppM2HSAE9jIPGKjVGbuMgyqP3D0TcFTf7XqoOBPQ7kDR6UHJY2rJn+2tZhyIpVITqsXNBn4jCJbwvb2nQqpAU8F8gY1gARW/NZsQRQsFcArwY6LWh5gcxFy/GrzIFS+Gb1GZoEIBloPrcKw9c+vKJIgsug/cP6YyBEW2LQtZCt6ZbXF/B0EIkUVJJvO/loLCBOWbr4AlHbu6Bpl78MWruBmKI1BO2IfSNjQA7RQQeata2Jx2IAUgCyvr1152uxoq9CkIJqoFivACBauV5qPcZ0C3oHULytKhSA5qNYSvqqiBT0GJY2rH5+bT4ArVKBph99daA42hr0r6DyjLZD6Ku3JQaNHNRe7E5Qk7FXQP2yt088isLt6ENAl0+uiNr1iOS6Au3XIyJ5ZUDzRq6lvvYFZYUIwrUT+/8oEomExWKVlpY2Nsr2oe8cKysrFRUVBoPxswYskK0nTpzgcrl8Pj8vL6+6utrLy0tdXR0Uoaura0REBJPJpFAoHQxYDQkHFpwVzlw50c1ARSaZbTQ9WdH3ifejXf1VBezC5yeWnXvL54toykojFu4Nc9KkEpsfLOz73nx87bMYgyG/znSuHHScO9T8zrMMuxEz5vSx5t/bveJmuhCMZ1j6not+ndHTEfuE2ApmwKJv2kZ9+NJ08coobTA6E1dcWXqEZ0crbraRGbC4dbkPTu44k1hHlnINei9dObqbgarw3cldl4u5+tlF70UcPJUSOX37MH9jWWLehd1f713TZsDC8xsTbxw5cimZRZayvcYemRhmri/7BACB/GH+AQYsyE8hN2D922lnwHos+/XX0RNpb8D6LwE1YP17UTRgQf4xCHPu7ivrMivYvIPdD/IXIq7LuPmF6e/lbdxhZkpniHjNNZnv9p0r7LvwlwDj9tvzf5+WBNSAtfnpAo+2fUIwUANWRcSq5aGdrnGRSnj1BZlPrseRuw/s382sw15dnSKo/rJny0l8j2H9uxgQRbx316+0uAwdHeX4Z9ccSEufb176Umfj0rHmHafy/gHE7LrSqsb3T28J3UcM8zP76a+wLW/3bt9WabNpQjdlClKR8iwuR3P01IEmsg0QIJC/H9WJ+xbHqS8aACQWV/Xl+ct0lVHTh5hCiYVA/sb8UQMWYfnypeBYKOBRacp4fCf9Bj6fz2azqVQqiFdLS0tDQ6OlpYXL5fr7+1tYWOjr65ubm5uamnI4HCKRqK7ergNA1NBoennt/IOkekZ9XlZ6Vo7UxElfNo2QVxB7Kd9oVB/r2ldXdsdwxq1av2jqmN5uGrePXhObuFjo4fOfXrpe7b/r+MYoDwt6c9qZY3dpvxw7NX+wkw7n/obt8V5LTq2Z9cvQSIu61xfSJAFu1koKn0Z5Ra8vviANmBPY9O4p3S7AWJXIy7h8ral7N+2i/GYtLy8nFXHxlSWjv5gv3Lr5twkDuwnub9uRoBvW06jhc+LduLKea3etmj0+wkv7yembAiMXS30CSEyF1YgQI3ZcXL6+VxdbHeXy2LVH3mot3Llt1oRB3rUXFu9KdOgZov8vWhIJ+W+Hy2omUajfGrBKSkqfv4iVHyCIgYF+34hw+cE3SKXoRvw0GpTC/yA8BDFBEMt/+58dgmjJUoB+v0EQnb/0zwBBvuco4p8M95ts/Ff/gWLSlj8c8s+hpbZZ39JUTxmoaPkZyF8On81XUlbS15bvmP9j2FUp9x/kug+O9LfS+RmH2zKkYgGfpOfuY6Ha/uO2WMAlaVvbWaHL4L9FLKh4eS5G7BnY299RNvvqdyEo6zlZ4orTPqSkZmblFKrY9h3S3/mbPdZ+Hgm7hatr693FROubz/J/AF7By/MPkpWMe/fvZfdH9DnF1M1WryYrISU1IzO7iWjYb3i0hebPZQQE8p9A2cTOtDjz1adP6ZlZDXi9qOGDLKHEQiB/b8AYViAQNDc3c7k/8jKnqalJoVB4PN7PzsAyNjbGVuhIGQzG5cuXk5KSVq5caW1tjc5gxOPBpby8vG+XEIJ2l1ldnJFeyKp8s+bwI57I2GdgyLBhY4IsVdEZWI+9H23p9njP/nzTqNmDPVVIOKmgOebgsSrLPiOiTF7+1vdJwI390dgq8JwLwROLtz1b7kPDIaLmvE/lNAdbff7Hw1uvp1flZ5gNu75ksIHK18TLZmAdfzHm3Z4dxIBpvwRTH0/e2bxglXP6gbul2AysynORE+Lm3TjZE1teLci7OHn07WG3zms92nWH5blgci9tOh7difnwsXLTsBH9zF4t7jADS3Bh2Mjq8ZcW9TFGbX78guNTRgtnPp/h8//ookD+h4EzsCAQCAQCgUAgEAgE8j/FH52B9bOL3vB4PJlMplAo4F90KTN2KAMcfjvwbgWvom/ZNTQ0dPiCS1euX72wzr76/ou4L01tu6WKRc28yqenV48eOmjgwIGDho3df+99o1Ak24lCg674lah1IywiuTnz7JKJw4ZMWvfZqu/Qnq6a35lxQqDSrPQMuTWNvLy3x0juIZYK5jkeh4FzNmn9Fk787kt4AAD/9ElEQVTW0NZEyhuxfY511OjYcmJ0CbqyElUqW7jcEWZNAffJ3plDQKIBv8y/XiTh8TvbBBkCgUAgEAgEAoFAIBAIBPL/42cNWG2QSCQzMzNXV1c6nf59u9U3kFVNzcysbGxDevbA1Ra1391Sr8+09SfOXUC5eOl2zNl50a7KP1iqXPH+2GNxz2WHL1y6cWhSgKGObEedTsARaWb2Go2MwpTYGzYh/gbtnXBJpdUNmMVKBg7nYyhfgtOKSFjd3FAvP+gIkUIfuOQYlmjA5TuPY2f5K27RDoFAIBAIBAKBQCAQCAQC+Wv4wwYsZWXlqKioxYsXGxnJd/f7AUmH+s49/IqhsDWpSKKqo22mJJtLBSDTbHQlgrp6IZ5Kp9OpSMv1PYeuxhf/YC4Th9HANbPyMFYF4cnChozPefUNrVsGdYSgoaVeVXjj2GWjHl767VwHGNoF0xLyCpnoxiMSfumrFx9VnC2wCVnlxWVNbHQPMCG3pbFeYKytTunEmmZoHaKcW1GNJ9NAMkiSz3v6DnpY+tPmPAjkH4JUwK5nsOU7Bv0LEbJaeOgzRNy62hbBv/xx/yTEAhaD0SLfKuYrYnYLV76tCAQCgUAgEAgEAoH8D/BTBiyhUNjc3Nz0Q3A4HJnc0YWWa/Ry09o3Z89fvivj3oNsMdkj1E2jzZseUa3bgF+Mqt8cuXjt9p27N25fYShbBrma/mCfFbqhQzfah+Pn7ty9c+fGnfuZtQ2E0pJqgbDTkZy6qZOtgNTo6++r396Bn1aPifNCcy7uOHX97t0r+08l0qduGW6BXWHlPbp8+tadO3dvXT/FMvUJdjdrs7YpoB7+60r79AvHT98Er3Vi/0XulI29ZfdDIP9FsDPvztx2q4zzr10e25BxctfBRNRrX+nTSWNOpPJEsvMQQP2Xq9s3HStskR/KYFe82r3rQRUXLluGQCAQCAQCgUAg/yv8/i6EEomEw+HweDzuD1FRUVFVVe1gwyKpGLu6mBG4zTwxDkAgU716DHXWRS1CBLqGsbmVnZEaWVnPxclIyuVIpAhV1SQwvJeZBhFB8HRNEzMrO30VLEkkZX0Lc0cbXSoOQWjarg42FBFXguDoGqbBvcO9bMzNrYxUSF8Tj6epm9jaOtrqUslKxnpm3r4eVjrKeByOoqxhaGZppKdOwiMaVt0dTElMJh9H0fYbPLanrRIOwVNVNFx69LKn8FskYrq2TVhkuLEqXp4YazsDNZq6rp6lub46lUSkG9raGYlYTBEOp+oYPa6PAw1uUAT5s/xtdyEUVH+5lyENDXTWaL/v+F9L3tVZ1wShA7tbkJpyrsQ0BQ73NVKozv/jsKs+v8vguXX311JwCViTdPZkJqFXiLs6zCgIBAKBQCAQCATyz+Sv34UQxCgSicC/8uPvQCAQwPAbj//DaxIhEMjfdhdCVsqlidfEC4Nrdp3+KJWq+g+ePDbaS40I9II49/nBVScTsFBOk/YuDdVgx1y8XGMaMjzYlk5AECH75Y3bdUb+/QMtKUjBqV9WPAU6xDjgt3mj3Y3UFN6TnXho4fbb7ypFVv1Hz5rsz5g4t2DFVp2dm2PANfdBv07t100dtXiLihPuHtp3vRT8dB57ZHkfkFno3W2IWuKvHD/74D02USl8y5Wx8v1Qi+6PX3OVyxcBpRc8atrIPl1UiEjqpYm3pdEa6RcTi0CI0DXnRpUfHXciHkG6jj0wOVRbCZ2t2ZT1YP+xC5lV4KfrnMNL/TTQyNoQ1uWciE/RKEx48qkGiVp/ephNfcrlXSfuFtYjeLz7/MOLvdTkIfOvjl1xG/X55z549tQof/AuEj7rxbkNJ18Ug5Mu43Yu622Ew4nyY898YtFL7r5I4QtGbzzfR7f4+o6D9zPKBAjSs19YcUrT2GULbdWxGBFJ9Zcne7dtjS0mGhkEz9gWWXT0sceseZ5GaDbxv1xYcg0/7RfjK3GNEZZFe88li8TKAVHTx430UMZuZtUm75296wv4ZTdk97L+Bp0tkIZAIBAIBAKBQCCQfwN//S6EYFBNIpGw/QZ/BIFAgNYrCOS/kPSzc1O9Dh85smFer+w3d9PKGiUIwv98dOVF4aI9xwCLgpLXDTucT6LoEJrzPmazuGJwk5DHzKr5SNVUIyMFJyOnX/ObB0KuDWXumrnnXRNXwRxO9xq/fVFvkkHw+Ckj/DVRE/rDuafJ248d2zqnb8mNm+8qGkB0nIbkg/tfus/dCiJZoLn3l6gTJbK7ZUglZclXn+dTZu9E0zPP++Rv215xwPnSJ2MWve6xaDc4uW1BSPbl028L60Bs7PLU+EfPHEftO7ZtvGnNpanhUZnOO4/tXuibcW7rvUKRRMpvKj5z8IZBryUHwJ2zaavGD3tZLnuSHKmQW/300jNS1KY9R/dFW7IrPh4+8NJh6OqDx44dnE5cPX1SUjUIxXq1ddjkhFDwLsf2LtdOPHn6VZFAjCQdjL6Sbb1yH3jDsS27xq99BjS1lMeouX7guc70dYcOHQrRZzw/eSSeErB+7xHwNhX7jrd7WQSv69BzwlB/PY+odft/7aZjQqClpRVWyVZdZsadaFA31ERayl4enntXbc3+w/u3/Mp8ffDu2yIBej3r4NgN4lFrQIoWW9wa2/dANvSiBYFAIBAIBAKBQP4hQJMTBAL5IbiwHZN91dXUrO3dLSmSz4VNAgmS8+mhXvRAdy0SIhVZuPXic/JKGqlWXUwb6tNLmRwpgrAbU9jFOrZGmg3PrpxlR+ye5a2qqmrXZ1x/nYwLMWUKZhMciaZMp+DwZBqNKttQ1G3+/AEmqqpmrgE+RvUpmU0isaT4wWW2TVSfrmYgEu/pe8K5F+7Fo1NHW5Ey6xgNRF2aElVZRdV3ftzVRcF0BCnPfScO6zPYVotGFCtrGdNUyMV1PDHqDZ1sqhfq4aSrauoX2g0ncp89roeRqoGjr6vSh4pKiVTakP24Qc0zxN9NGzzPf87yoObnrz7xZI9qQ+oZFeyko62mQpaWpr4SWQX08HDQUlVV7zZnpkfd66QMfkPKiziL2QuHgXdR1XOZsOPE3F4W5Lp7l2MoQ2ZPBA9XNQtfssj39eazeajFD5H2jOjroKumqiJsLE2sF0ZE+Znoqauq+o5bE9FhYh6eSKZSSHgiRVmFRqPQrU2d8zIKGQIEEaU+uYz4dvNUAjfgHGfMHGCpoa5jbte7u11qQhqDJaq5fSSWPmhSpD1IkfvYdYNxN04/apBHCoFAIBAIBAKBQCB/b6ABCwKB/BAnQ/2vjpbkthTnQbv7qxTeObF1+col607FiTCzkJaFmyWz/k1mo0giyLh7vda6h7EG+8vHz0I3SsXL2BcomQITweea2h8uSTY01cGegkMfhgVkfPqQwlNlfMKieBFbQXaXZNcqTDHF4Q09Ag2yL63csO/eo+cvYmNLWehpY/8pv7qQEt+8PLF85KLtp1Lz67DQCELEU2x1ldBfqsZmeJy5qSp2GsHhpAj6v+qMzCoOkvlB/rx6xJld2NBxTba5prYKBShQqVhUkVNSz+amvsNCv3xVL7JjlTfV52d8ohnZ6Mp1LA4FQWpLv+C7GcleEEE03PxcRXfT0dWEiIOeFpkA8lnKZdeRScbGmhqyO5WMrK2xH51DpFg7OxKq8muauC3xN+5p9unurIKet3fxMKRi6ywpJvZ6DeQmnqgh+U2yyB6Xhb3Vi9hikI2fymvQwBAIBAKBQCAQCATytwcasCAQyB+F8/nyut1Ps4WaPhMXbN0xpw+JgGkSNfNebqIPiaktjJRX8RUugS4yv0sIt7m+FaLdL7ODrfDfePv6HaQSPrNJHkV9vUbXuUNdteSXUHDqJt7TN60dG2DCZ5a/PLpk6/5HlTxhyZuL66+9rayp0++xesvquT4O+vLgv4+Ex21plD+tXmzoPzjcni6/1CliHru5QR68gWLRrW+gFepynYRapDqCIxAU3h6HM1fFbGltSCUSKTYnSwYOL8vc74HXt+liQmLlluU8uxRv2bevvTzT25BwuQIB6oYLO+Aw5Mmsr6d5zpnVzUB+AQKBQCAQCAQCgUD+3kADFgQC+aNUJt8pjBw+cdiwCDczjYrMOIkEnYGFIDSnAF/Wp+S7d+8lt4R0tVMGZ3R0CXgVu/ChwzD62UmyaprFf9Dxkqq+EdHAxm+ALI5h4bqVLxo4HUxDeHVT197R4OqoBdtWaL+5UNjEyk7I9wyIBk8e0M+XyqpgNrZ3ZPU9cIiylr6WmWuf1uf5aFVmNHG/pytxOLySpp6ujXffgVjooUOc1aryW3jK6pr4xpK8xvbvqmVgK06uaF2315Kdko13NdGWH2LgaMo6YqS6urlFlqecqoJC7Mf3wKvou5myM5IeJWVY9elpK9+JozA3s5aPzV8TNpQzbNT06RRNQyMcTce1H5bMYcP6mtS9rGZCJ+4QCAQCgUAgEAjknwE0YEEgkD+Khra15H1CCrqqrjjmt/MlQnFyZT16gWLfNUKSevrYU2FUH2t0WzyCw4glgz4dGn8+BxxwMp8euEFwcuy4heDvQfQatUQQc+ZpVhM4YMTu3XLPytFOYUaUVJwds2/Foed1qKNyIpKbnErubqpHVTcif0p4Xy8SI0JWQuyjNzmZVQ1sye8bz3DG/gP1S24/f4c5Pq9/enzfM2Mry+9aeggkh4AQwofrcekVQgSR1D65dPqtoakJ2Tpksk/2rt2PMGddTc83/rb6QipPp++QwMrrR66W8cC5hL2bn9rPHGrVPmolLWMXuuDhk8/NXAmCZF1ae691+tR3wNPsXWzyXr6Is+sWYtG6kyzn465Dj+vFEn5j5cu8MhdvZ3UqyXXGDs8Xuw+/QfdWbIk/ufaaiZd7x/laEAgEAoFAIBAIBPL3BBqwIBDId8HhSVQKES+zN+HwZAqZhB5pRe88aHzlt96BgYFjEqdvnBumTquuxgw1BKseQ1TIFNLQYBeZciFQ3eY+3eN/YgoI22fay6jVEwP1lTvYr1wGL9d7uGrehqNFLCKVRibI7Vt4EoVKxh6ubhI6c3yXG1P7g0j6rabteDTXnqQQB45gFzzUquXWoFBwPbD/eu6cE1NN8TSfyfOH1z4YExYS2HPw8zKXCeHe3DqmRCIlkOnUVq9eeBKNTpalFEcgUegk1JhE13OcPKVn0uGxaHwD19ttvhVhRWyXZpAV5LZ04tStus2c5PJw0y89AwNDhm11WXsu2JSII2hFrbt1wGp/FJaoS2S/qf2cqGRqyG8P+6g+HtkLnFtMX3Zr+yAjkBQ8EeSZfGUhjqIdNW2afd75ob2DAwOnUiZNs6eQ5UXQiknX6MDa5xP6hJ7MkIA7VK0cXKjKfqEBel9XJwZN8U4Z1iskbMQCxGNahIcxeAEizW/B2Tlly4aBBEUuYa67v8AD9eKFVL3eOfZwDIMr28kQAoFAIBAIBAKBQP6O4DhsdNjJYTHUNPWJxNav9xAI5N9IQ3UJTUUd8/Ldjtev3yxZukJ+gCDu7m4HD+yVH3yDWCwRCCWampryY8j/DPy8u5O3pv2yYn4fc3QHQk7Wg9krUkcenB2sr9JRpCAQCAQCgUAgEAjk74FEImGxWKWlpY2NCpt0fYOVlZWKigqDwYAzsCAQCOSfilQsyIq7svN6ivuQyCAjGjRXQSAQCAQCgUAgkP9WoAELAoFA/qngcAQdc5fQqFHjA53pJLk+p5h2XbBmpJsmHdqzIBAIBAKBQCAQyH8Nv7+EkMFg5Ofn02g0Qmc7wreBw+G0tLS0tdvtpwWBQH4GuIQQAoFAIBAIBAKBQCD/U/z1SwhFIhGPxyORSNQfAp7KZDLl90AgEAgEAoFAIBAIBAKBQCB/Eb9vwCKRSHp6emZmZuYYRkZGIpGopqZGW1tbdkaGiorKt/NHIBAIBAKBQCAQCAQCgUAgkP8nf9gHFpfLTUhIuHz5cn19vfzUD+E1FDy/fVLGmXMXcppazxfGnXuey5cf/aUw8m5cfZ7VLJYfIi3pt6+fOZlYL5UfI9zSVxfPfahpO26HoPLztUuJVSKJ/BgCgUAgEAgEAoFAIBAIBPIf5Q8bsCQSCZPJrKurEwqFUmnnNqA2BJzKG2eOZ7HVLG1QTJQqruw+kFYlAJcIKnpWBqo/8qr1pxFWJZ07FFsolB/Wph09e3z/gQ2xJfLUcrKf7TuSyqJ0nnh+WfLZk68roAELAoFAIBAIBAKBQCAQCOTvwc8asJhM5ocPH969ewf+LSoqqq+vT01NBYfJycn5+flcLlcerj288uTicrOwyOjgQJQeEROdKcUv3+ZwEISkY9/NSZ8oD/iXouUU7Ca4lZgjO+JUllQFTFszsOnS63zZmZqCxAYnV3tVuOARAoFAIBAIBAKBQCAQCOQfwM8asOrq6m7evHn58mXw78ePH4uLi+/fv3/lypVr167Fx8c3Nzd3OhuLX5mfh9CoFKLMVoSnaUcv3jxjgBMdQRjP14YsftCCnWcmHx8QHuzn59cretjrCuwU0vxoacjuSxdH+/nNPfygLvVK7yV3r+7094sYe+ZNkQhpebo6ops/uMPPb9rW5DKW7B45eE3/YG9ObgEDPeBnf0mz1jd2d/Fj5hRg4SqTYxiuAX46qMcuVvzBtdFYNAEL7qLbMbZS/GgJdnrs6X/ROkcIBAKBQCAQCAQCgUAgEMjP8bMGLKlUym9FJBJJJBKhUCg7BD/AoTxce5S6BJp+ObNoxb6kjKKysrLyimYJkUQiog+VioU8gViKSBkpd347UPDLztvxCYmX1g+4t2ldUjEbnBcL+fduVix5lrhneqQOVcR/u/uq7pnEh2fHddN4uXnOPv01r98mJL5+uMa+9vS1Nw2cNo9XAJymha1q0pOEGgQRN5dkGnraGusF9PZOevalEUEY1QVcx+CuBnhEnB9342SW+tpbLxITE4+7nJg67GiJQGaGe3zoQ8iTxMSHpwenH9//IL0aJBQCgUAgEAgEAoFAIBAIBPIf4WcNWObm5uvXr9++fTv4Nzo62t3dffHixeBwy5Yto0aN0tfX73QLQrqm56x9G8N1OK/Orx8yaMCgwcuOP3ieU6ew3lDU/PZlim5QZG8rdTwO0bTp5WtM+JJRwsUMYqZDhzkpY8FQAub2t0H/K+AQDQetG9gFYRc+v/Uou4GZ39IkECsasBDEOmCEYVpeCZ9XkZOAwxnq0wnaLi5mKV+Kmezy7HQdU3tdkkTY8uHNe7deve0N6OAOu9GHQtSfxWdi07B0QtfNC1NFEA37kCHd8DFv8vnQJRYEAoFAIBAIBAKBQCAQyH+InzVgEQgEJSUlZWVlOp1OoVCIRCL4Ac4AqFQqHv+9eAh6jt0mLFmyZPnqzZu3rFkeVnV/z83YTKZIfhkR8CpbalPjLq5ftRSEWrZ606NPRS1cvhizF5lpqGKBZGhqyoxZVC0D7ZJ7+9csXbn+YjZfhU4hdPJwPb9Iu/fJaRXVZTr2BhYaKnjEwL+fe1rsh8z8PG1XC2MySSphVZZkxD84uho8GDx62YE3XHEjh4febWppqSqLVMnQhlbLZ0p+z109BAKBQCAQCAQCgUAgEAjkX8TPGrDaIJFIRkZGDg4ONBqt01lXnaNi1qNnaHhExICeXryS3JZ2bqXUnIMHjJ80GWXK9OVbVo3p5aD0g+0Jaz4fvZav1WPElNmrNs4b5udipkSSX1GAbNWlS23sp/T8FlWSMZ2KRqdl7aFVnpGVruFpbkomYS+urOMTOQJ7MHj0lDXr9o1w00bPf4XfUC8Utu5nCIFAIBAIBAKBQCAQCAQC+feD47DRRXMcFkNNU59IJMvOKtLc3FxbW2tqakqhUMChVCoVi8USiYREIikasHJzc8lksrm5ufwYI35/+EPNTatGuqN3AqTCzIdnnxWbj5wcSni5ou9j70fbusfv2/BZd9CsYd3UwMP5jOtHLnC79BnWQ/vZwr7JvR6s66WB3phzIXhi7YHX85zxOE76zamXmpcvHmGvRkWEjQ/3rttR53NxxWADlfaJF6ds6zG/LOyXbr16D/Y1JSIIrznn+qZlj8u6DV7yS1QXA5yAdXX7WIbv1smh1iSQNEnd1fUL1Ycf6cY4N3xFy7r78zyp4KaGh8tWPDWfuGUCOPppax0E8gdpqC6hqah/axF+/frNkqUr5AcI4u7udvDAXvnBN4B6KRBKNDU15cd/R24gyBv5z38TSxFEX/4T8uc5hiAZ8p//biIRJEz2i4EgD2W//joCEMRU/hMCgUAgEAgEAoH8W5FIJCwWq7S0tLGxUX6qM6ysrFRUVBgMxk/NwAKRikQiIQb4IZVKwUi77YwMEOzb4XeXPpPqn527GZ9bi1FdWZ5Slm4c6K7dZmsiafaIjmp+efNSUm5VTW1eVmxumdDDwVRu8OoMupaBVtXdS3El1TU1uWmJse/fs8oqGoSijmv8CG4+4eykrGwNDTUidoJI0hFLKnI1CDa66uAMgUwPihiVevPa65QikLbsS9se1/X3sKNh9z5dtOxqXm1tzpuYpxWa/XpbkaH1CgL5CwCKgvfv/YOLf/8SBN9k7L/tr23BOVqWQID+2j/o3RACgUAgEAgEAvmnQFi+fCn4j1DAo9KU8fhOVu6JRCIGg9HS0tL0Q+h0uoaGhmyWVhsULYdurpppT649ef0O8Ckty2/0plBL1Gm6hNtYRzDr3sWQrmkR4ER8+/jhm7eJWaX8PlNmuhuCSCSc+lqyVXdHPczWJWRWtKh2DbJWxeEQFZMgB42PLx/FJyTl1uN6R0caSyjmng46VFIHIxMJwZN17YN93GRzs/B4PJGspKrn4OdkTifjEQSnamBhS2p49fgRSF1GY9DS7f30wIP5LXW6vZYENZ4+G5PWoDZk5gR/c80/vNISAvkjcFnNJAr1WxNwSUnp8xex8gMEMTDQ7xsRLj/4BnR2pERKo2FG2L8CCach9UNSIVfZQIOOb0tbS8nz10mNFGNDVZll+A+RjiDF8p9/FVzW21yJqe73EhOMICryn39LhHVZ7zJ5ukZyO/vfAk5t0rt3qV8ym2mmrelKRpBa8B+pUJTxrvxpXG1aWmNaGmLUhY5q8/8nAt7HfKGuBhGP7/Q7gT2CYNt3oNYsSUpZalZBg5qWFrGd78Omyqt3WQbOKt9JjbAsqVpopErvJH5zVnnL2wy+jqES2ij8reAzviTWNpNVNJS/1QzfIOXWZNZUMWmqGgRCY8XzF2I9O5ripGQBsy7lCxOvTFei/H5kfwZxfe77+PepPHUrXfp/cYMpaa7IK6rkqKirYdspd0TCZ9U01OMoKuQfuEH4Hbil794lpX7JbaaaGan9+WggP41UxK+vLReR1TFvE/9OBOUfnr75nJunQFFpuZKeRYcVBT9E3FCQWdIkVVNT7swhrBxmcWYdSUP1b6flvk9T9ot3zfrmmiSQTdXpz99+KCgqFool9XXfrX0QCAQC+YcCxrACgUAkEhEIBDCS/R6qqqpEIpHH4/3+EkKxWAzCgXjlx9+BRCKBGMFT5ccQCOSn+XsuIRSz62IvrDnx3nT2+rndDGS2acb7vZsX5OpuWTTD3/xPWMouI8gr+c+/BuHno69GNrhkLvveOsE1CGIg//m3RFiTnlio7ONnTpWf+I/Dy713+uA7vq+rqYVvuJ+ZrJQPIMgXBGm5MjXtnZmanR4JDCpaPtQnU4mLl3Z108WC/EkkBY9TJn3UuLPATI3a6aAkGkHkRtsmRHTkzppj8arTl87W01TMsMby8w9w4WOMOvgwlMHMejl+FGd+Ul//TtwlBhXd+zDznv7B/QEWf5nl9y+i4cv6WTlaE6MmhVB+f9gp5VR9qW+mGVhZk0ifHvYcbXwqs4uZ/BpKc37i+gPsiBlBwbYyD5B/MfyK62vPvqm/X+2058wc37/ArPk3RcIoyylvoVvZmdG+NTlLJTVp926+40QMH2GuuAPNH6E5/8HWA4kW3q46lj4RfuZ/wI4B+bM0pt6/mIwbNCYS/Xj6b6Xp3rw++0njZ/p/bb+IFJp7995GXzfg/l24yad2v8V1mzAiSP176W/M3LXxssmMxYOtlP8l5ut/BY0Zjz+SAsNs6dzi2xtWx2r37WWnbGFhiUioVnbmndQ+CAQCgfxjkS0hlB/8Hj+1hLBt/8EfQ6FQoPUKAvlvgqCkE/TL5O4t77ceecHATNjcgnfnXrdEjxrZVW7X+I8jLv5cU/JPXiZI0nMO/BtZrwCimsJyso5LRFR0q/VKTvqZZ9tYGpOmOEyZaD9xov2sTa5+LTk7d1b9aLX67yOpLWgs4gj/f0v5NI1Hf8d6BeBVFMUXffcbjKoGjfBfMBjC0Q26mNrbkDpORP430Zj7Nk5AGdo/vOTu3RSG/OR/I3h1Ewdnp86sVyhSdkNpddXP9sA6hVtTWELS7o5WP2i9+jdRk5dUTdbX+Hdbr+SoOPeIViAy/A9Zr34OduWnIq5QLD/6Z6Dp1CfMFjWFC+qzMqrNfCOiIiKcHeydnaD1CgKBQP7XgdNwIRDIdyGrdpm8tG9L3LYbGVJEUPv8eoy024Axrjp4nLQ6/f7MYBk7UgWyrnHD41VzDz0vxawRkrL312ftOJXfwMMuKVBdOlbvnLb2Oe3ur+9mccGd1bdfu238MjnwnPbU9MImNKp7K7AA2jH74tittg3xp3Nvvayx80aXht5sRhDWtX7PZp3lcjc98Q/LrwBBGqsXuV3TAwFsbyyL7XQY2fJsbVSPHliq5x/8Us2Rn1ak7vEc9PKIvTGPj48YdugDFxEwY44eOv00V/YmrPwb6+atTm/ADpCc/T1D0OCjV8cVNKAplUry4k4s2bxq0sjg4DmXsh8sGzLyYpUsLNL8dHXE4PM58iMM5rsjMxfHgMiY744OXHnn070laGzBow48zeF0Nt54u0uW+uBND/P4aABx0dvLhw4cOjRhQh9wNrT3nHtfF2lmHu+FhQXvksHuLDZm3vXJWIjgmSeL2QJEKsp7cXbflWdxV1b1D9/9RdGsVFu2awFj1GwHR2356g2ShsrEyWELV+qpg4yP/Wi9O//M6HPavo+OfOQiCOOo01VdtCBur7nXJMDCA6riMwLRYkX/trwRgsSnX0z7bXFJ2e54a6PUT+BpPPb5X5/ZYAHM9tTJb/t90l9Ymr1KkYL7S87NWGOtPUtbe56Z5cc8BCl/vXfIvMRaxr0o0+0XMhFm1uMBwfO10QArfU+jZaipr0xy1NQmAImt/3Tm3hDz80Ho36sMhXeXI6x4uv5Wf/Tq7fvlXw4HfEwEQleYMNr/2QeZIPEKr864vveWACsYQfWnN/MCZbG9/CLLfXb28SEv7py9E2J9ZXi3hxtmPb70nIPljoRT93njsqQXuW151UpaXD+XC0HmlyeMyC+SPaXh/QrHuMQm7DdScrH7xSU3mhFxzdt9j89dYbLaF3Pe1WsR9ueDbG/PP1zTViGk4vq4XVexhJ3f+UQsRk17vMKnz84ei1/hfTHE/PbFdKQxI35hhCzx19Y//j2TDK/wYwFNx8Y2oP8QbtyrFHRadyfk3+jft3dwcK9Z88+c3bH/8usivgSpebhy6qFEIDEo2Rd6hy2NkxlEWz7tHDmoJ5DMvgO3varETgGBPtV32Y29K4KDx224undk5LLrDRKZXbL23oJpy6/mijoWWtZ2mXgHL3lW2IBljSg/9txE+cndmbLbqxLnTj6U8OZQaChal2dsOVXCRE8Dyl9skwUNnn2+gi8CMpDz9PShYw/r0BQzbi3E6n5w8Lo7XzgihP/5yLiVl548PD1m541qprBVkwCWvyxjfCtPIm7TRfAuGLsTmiRSaUNB3K69l3Lirk6ODj/0GVSQdsTtkAfe8qQI07hobT105NihsWNBtgb3ilj8sEQWEpB2JBQL+11Nwsi6Ks+HWadLOdizWor2n7pyfO+ovuHBvVc8as0DlMzjvX858nzvXNkN2z5zha93YopoyZmCVg3fUvBq1STsenDwcbnAc98d+/XYnatLevYcMHrKu2qgAj9sHz4AzbWoIXvfturFjuTsC0GDzN13PeHSnP5HEkWgmDg1Z7ZuPvgsF20wgJJOubBx7cFCTNCyTkZgSRmy7frHFsxjnoBdfG774lsXt00YDDJr/7Lw1UmtRlXGyy29wg4VyI8AzU9W9pmy69nzoweuPsc0fP3TBbIWYtHRrFpMMMWC99cP7T15effMMb2C5z+oFLw/vWrryZirS2dFgmAHU8Ts+gsbxoGfc86n8TF3rIKKTxtmD0UjCQ4+2Ykm+Tma3q6N7NPaWN1pbawkFZ9vT8dOBgfvTPtqlCq9OGoIWuSRQ3a/aZexgqrUTdsPZpe8PjCp79qnaO2qSTw8GUtdz7BlCXJFUnrhlw0x9w8GB4cv2Hb//YM1w4+8+HSkD5YT404+ys64OQWtu70jlz8uld2gADf5xNx+qAgG9/9lXCL28Pwro3sf+SwXkonbP1e1yCoqEJPXu1cNQs8GR6x6rCBjuUfCZBI7/WpiMaoG04+jTWdD+rq1u+6W1d/4re/AjU8+Pz9z6OgDWbFwi25Pw24IXn+3AVQ/FFHe8yMTomVngy/nYueQsstjhx96L9cxEAgEAvkvABqwIBDID8BT3McdHqt05dc9Lz6/eVylNizaS5NO4BVcWrL0uvf2q7GxsUcnJf8asPWLEHRQJUIOm9dq9ZCI+CwuTywfYcoRp2YZeL/2uD+qtnb0p43KBw5nZzSKxDxB6Yn8ngeH1x52tlTDvV5zemGMz/va0bVJLld+vbP8MU+CSIte5yxPpRyO+wXcWPTcC9n85k4WZcidsP1jaLSlvd4+sTZoql/7S1LVlOCSqtEFr7rXnXh79E0Lmqg2pC3PN03borni2fPY2MeXZ2tmHL2e3ALiVkBceW/2gM2m6+7EPliv+fLq2Zw8Ftoxlgp4PJ5Q7k1cKuZzWBww6peKsvaF/vpw+D6QCVdmGpyZu+VFeTN4oJhREptHGLvhbuyeX+x9u5s3Xf1Sgj5FWvvu8QtWuKetLB4ZUhGXxRGAy1IhryVu129VI2Jjnx5b6vvm3r28Rnb7vKu9MTd4W9K4C+B551YWnJ25La4e5IxYyE84/wY/duXt57EPN/ctvLohoRKcFqUeiZh2Keo4CHx1Yc2DlVseFvDbvatU+GFP75kXgnfdj419sME+fsKiixUigk3ImFnDw4KGr739cK6LwmIzSXnLVbZ7D592fqqUuhq6KuNBIKlQ1LgmPnHw4NrEPlNcBScCX60b5F9WNbowtlvtwcT9Mc08KSIpyZs3MWftx9GgBLPO22zvE3u7guA8osvWLWYmc7rllrq6S8Vvz6Y+EOjGZI2srR2yKe1x8IrS5nZp/h5iYWOjUCyuf3vm+ifVMa8K99fWbjw7/enCnTXq3Wdf3eWnqx51t3jhEL1369a2BP62vqwWBIjut+PJ5VQhzibwxq+OKmR+U+r7azH2q5NHvSwcdXBZ1bLFee3sMNKW3EcfYkoctyaNePneJCn4/dVmETp6FAuZza2biADRYPF5fPBLwmvMPLGb5bo2+mnhqBuHGHNtX76sBSIj5raU73pqeD5z2KWXrl31W/LSBWx01Cxg5Vewy3VNvm5wIoN9Zod0ZdyIFzk9hjh+PrK3pg5ELhGym4Stki3mM/hsAYhZIuQKeXyFiWZSccG920u3qK1IGPUizTdahfXxo+yCoOB07IGXrifSR7385MJffv7XUw1i9H7B4wMVtgeHPimIHmycffY803P5wGeFo14mm/CWfX5WJLu3U6Rsxucyrr6TlbKya8RYYnzsm29LTVT4aOSys0HLr754dneEZ+7ha6/rhKhqkAjYLG6rpUbMa25mg7yUMnOOrdxb1XtVzLMXMec3Ce+uvphQhL6xiFcdd6S629nYU8uH9o2WJLyOq0QH8JLyrIe1ao7OOorSKa15PDdoumT1bVAD7u92u7jkYgpb0Jh2bvWxT/0O3gQnD4+LnR2yOxc8D+Qo6+GiG5oXHz2NuXrIpOD1q08FIKOln/dO2CPcdw+NYK3Z04mn0kASxKguEEikTQ8WRh+xRet+7MX19fdvxhQxyW5TT60b0Sti3Nn5g/S5L+ZErfM8jF4/uwR/9FhMjdzK34q4+vycgUm4JTdAiOO/vlwbtTuZr2kVOG/2CLugoUdvx0xzV1jxKq69Pidwz6dJF9HolmUdn7ztTZOs7r85HUeasv7u89h768Jyrm1Prsbq/qHec24MPAkCX5lTcv23rU+K209xlAre7+o772rvvaDu319v/XLMwotVaL5LuFkPTjUOOnv96aP1fRR9B4p5jPI7J6ymxsTe2d5L/dmU4B4JHrdiH56ZJI3bdSONK5TymjL3rTqsF7k/Bjz04Jirc0OuZKExCnmsS7vju517fPPsEW965qGle2oj1z969uLBqdVNN9ZdSy6VV51WxDVPF/X+tWnxtdjHV0PYr1fsSvC1t8bjcEIuq4FItjJWp2AT/VvKKliqzppKDTFrBs640PtIbOyjc4tanjx4kV0N1LSIX138rCKLaL3xTGzs4lB9TmwJqHzgtUU5l7bFuc0eZIXGIUOt15ot/ZQNN145NbanFe7zyaChWzSWgzK5s1qn8MTl5Ga+RCoRNzAy4r80Bc/b9TB2Z4SepLQ2IftdgUG/hTevLfW4MDX0l9mqAw7EnlpQfvXZJ65QwmXcOn1dM3T1Q5AVB0Zdmbs4vqH9S7ZHwmM1K9DCRPW0tOn9pmk7NJZfRRurS3s00l/ceIcafLkF17ZsfTrkBBr37VWC3yKPF2KRvDn6UnX5oUcvYs/P9Xh/53SmwhPJBq5LF0y3N+s+8/iDVWEazYWv9x1NC19y4Wls7MOtxlumj35TjuoxPvPNxi2iY7ExOxZF6uI4zKvLL+gff/H04bYpVjdXjzvYPOnqvRf3D4xhnd/6skDRGCTMvH9wZ53vkWtPQJL2jHO/c+VRDR+NrvnUjIP6aMnsDm1eveFcPlMAxCHr8dVjRbprr6Bisk53x6/TrlSJpdL618siZpfMQaX74fEhH07dSqxskYi5TJAVWs4rV83tZ6I1aOuDG8tCqAI+qH1AyYkrbi2acNRnO6icDzZpPxy28Gy5QNJYlHjkde3E3WiNjd3/y411u7JQ07vJ8NOXpnv93VaIQyAQCOTPAw1YEAjkx+Acxh8eqxOzdMFZq8BBbqaaeET44dpBcfisX7z18Hi83ahdU03unr1b2n581imixDvZqrNCZnmB+3CmgR7P9rl30STicDgda+cgFzIejwhy89ZsU1l7094Cj8Nbm15coX1kR0GpWMJl0sb7W9qri9Kelb/IEEmMRfkMIQ6PoH7DcDg8Xpr/qjDe0nTxME0KCaempzWyq3Lu29omxSlW3LpmfJ91g90QXlVKchaLgOQy6gVixYGdKO3W4Zyw1dMC1fHKVqPnDrfSU/v+iixx+cPLt9SHHproBF5Gv+uwEa41V54UY/GpBDj62huroZ7vdQL8vMmJH/OEiKj0zfN3uuPCHL4fpfrQAxOd8XiyrauXTkvd50qeovVPmHZrd1LXhcfHGoPnmfZcP8bh6dlrhdjsB5s+vcNdTWlEPMV1UKghK7O8XlT+7ORN5YlHptmAwHoec4d5frr3vLzVBodRd+foDaPRu0Z6qODxygHjZkdUnTr4pgXNTPQq7qvbfoyGiibUNvL9tCO6bjOj6KAEa+NLjxBMr/xqQCbhVI01J0SqJSVWN7ElLWUctYXdvbR4HxIq39WTXCRlFTVohOhz8AiegAjZrNh39YGjrCx1CHg8bfDawC5JqR/LfjT2a49U0sJRr6wtzawAIz168KKldxfoKYP3QRMNRAQnlbAFWs1luWUV4DXxnsszRvziSsJeFb1bzJbWNTeXlXP5YpzzlF/ubrdRQ0/LkYhaPr4jOw8zstYn4HW8Nt7RV7z6DcLqF0X5Sva9/FUoeJxORPCSQY0XY+qxGkIYOsFLn4TDk3Vs/dTycrOrWkApc7NeiiSOyoYdHdhRhhwK9tLAEynavoMNBS2FBVXtbLI/gp3//LogeF0PTzUckarrO8DER+YLv/nL0ZX0vmstbZRxeE23WXu1CxenfcEmfikPcQqxJZIIUqlEwOfgKjMam9gITtdv46fuYRbYvZ3TUptfJRR7ORhSCYhj7znqmUdf5Mln5bTC+fjiFTFwziRPVQKJ5tNrTP+uxt9/D0n55zepKl4TI2woJIKSukVEd9vCzymNHPQOJUrgsEAzUJg464DxpukxzwtFiLjoyweRuY2fMV3BgCUqef00ye+3mT00QA1QcR9+5tpsTyXch3tn9ftNiHDSAicdxh0cqX375nPMBoa4z/s1XIdEVNI0dHfULCuu4vERFputxOfXlBdxxCpBC84/nu6hIP5cdpXEhF2WUdaMGHXfd3LNEBsVoMdAAlCJBjLN45RJrFjlH2vZUrM+66+sH2nQ3q+78OOF0wUhk5b00QZJsRl0cJLF7WNXKoQyR4ggHtQu3IYw9cauJL8FR0YZgcBmvTaNtX90+koxailF7CL7hjsbUYl4muvAAF1mTmWDqOzJsRuqEw5PsQKB9b0X/uL+7tbTcpGieq69c+SG6egdQ11B3VfpPnFuRMXxQ29ls2Fsxoe5q9DJHao/QMNooK+DEl7dOagbDR+8ZBbIWLq+g5N2AaNOJJEwkm/l6fbrF+6iBB7qNGH/aJ2Ht54xsGeqDR3Rx4AIVHTp+1dpWt2mRFiTSQRlLau+vsY5n780cRUEQdSccOlE8fAdK3tp46l6fsGO+rretiYUHE7a3Fhc3yLSUVPBskWQmfZS39GQGXfucK7HmsvT7YC+MLXvaduUkFQiEEpFFZkVBmZh3SMNlIGkmNgESPPKGhCEX3jrWoLx6CnhOtjD5OAqcwuIfobaeBwve9+G54bjDywPBeKh7hfpW/UiKZ3DF0t4lXkV/oFBDtbaRKBFeJ8+3KN49gnz9jOnCPlNEvVBK4/3c1KWiIRSSX09UyqRCFnUBhYB/FeKdx6+ZjiJWd+hOrSj7smhVQps34XOQeQ3svARc4Z7KPGqMpKzigmSmqYGplgizH/5lBMyMcAaaFq8RsjSx0+mWWKRuAwfGmGrRSKAKh1pSW0oqW9nfcekCRVLHIjh/VuKW69ujsaguSW7Tf61GyExKQNLnzRw2UhbtGphRa8aPbaXPp5ENbazN+rRb2JveyUKgWLobWjMrWay0QByxIJmgR6zNiW3BgivRe85W+eF68kWYxpO2jkSLRn3/qMjuI+vvmeJeM3vk7MD+oTZ6KNi4jphv5v4yYfc5ork18nu0xaF64CTdJuQ7cfnBxmqtsm/rFYBFGo3O+HovvI+K3/xVgWNl//oGRG15y+854oFHOXG5uLiKrZIineZevPCfAdsMSaq/DuKMwQCgUD+wSj2kSAQCKRTTMPnRjiam/p3dVZB3U+wamtxJpamrT5DjLv0wOVl5WPjqR/DLXgijjAHIz35cRtEN6rM70dzfn2ShPxgX+Lcuejf3nsiwVtePRiIOdLqs3JXzn8zcn9pfiGb0XFEIKpN5wk/1OxflTwP3Lgg+XRsQwFbKMCWR8mhG7t6Sz5c3rd926ajj9Nqm9C5Hu2py/0otndxUJId6Zh4kX7gPZtXlJsvomZc37ljO8qJ13W1mQ1N2BQYojJVmSKfP6Hi3as3/lNCdWPJi2cZzqN6mvygJ22jo/n9q+ymeqmZnWWr3cTQyhtfkJODTvlCVMDTSO2Gx5yywhwhOf3Obixt28++KGdmNjS2mw3HqM2R+lobyo9ULJzsiG+zv10eIkdZnQ4GEfKDTvGlYeNCSWUxg4VUnluDFcTc90de171lCvgiqbqLkVt6/tKZr7edKU7L47C+naTDbyl/yH5+MnUhVvS/bSsqJEgYnS597Byihm+kqxfr7pJfz82ec2nR4pcfa+RXZFDVPUb01co7fH7G9Itz595cu0nRfRdJzc0pskvZxeWvNy9K3L7kQ3yZ/AIGOgujLk3VxIgqd79iqekp+9E5kpIcZm1x4dnVSduXgL+s14USUbUAE1qqjrbMDkg2cDfxLi17nyuRtBS/fa7apY/6N75vVK1McZhzSaKSupImmcfifc+XV0dEzaySFmVjUxxRfjtdXRcT5sKaOBE39dwnLGFJR68JSRJ+E2a8MFFTxowseIqKWb8wwsdj8Wvmg6xIPnhDtmanc6SSsg8xKellz6+c2AlE7UYGmc/5nJjV7g4hs7K02cnIEAywwRFRSVlfTev7MyKEtaWNnLyMa8cOoFVr597b8TnVHJ4QM8HgcToa8vpp0HNGKO9BTH5T44cUhrmDmw5dcfoaNz8z18zeun2OMhsaiUYmhq1Tm0wdu0kKC0ow652Gjiqhg3yreAwf3w+5uHT55q0gHVc+Nyrafw1Dl8x2rzq1eOWGbeDig1Q2Oo1SAdPgVfOD844vWLMJvf44q1FRFQGY9XVEM1tD+bsgJvbdJLkZJd9Zq8lurEfM7C1aHcMbWfvg87JzW9DfqipUYoe6X5qfI6J8ub0LPBdwLraandnQ0E5u0Lrv/bXuWznbEeLldV9FCwhBJ1oPR7DUxhJL09bF4wz0Oogqi9GkYmTc5kTc1M6fXVAgs9vYaKujZj1EUFPcxM1Lv3J0H1as+++9y69mc0WKnxAavtx8q9zL3UKmaegqekQzJ2tNEpCxptI8ItVCXx2TGmZaZjbVzoz2KT6dKalOOLsHe9FDj3KKuVjKmWXFYjt/K12ZPChb2ZkWFpexa1IvvZeMXBhh2f71OIVZxWY2+nSk6curBBZbOfeeTKHvv/qqtgUVDYmogtGs7eBqKfNUKC3Nrjb2D+vtAJJSmxabZRoR5gwyRliSncXTMLTRwBMoqv4uHil3D23cum37izr/CZv62P1o+o9e/9/2KrB+dS9toCWMbLwluRf27d6xec3jtKomtmz6LCs3I9fYwuRb52jqajTCD/YgbAXosbry0swvCSf3o++4Y+fuF+kkTh1LNgdSV1th1p2VliZqMcLTaFSagZrSd73rUW17RvbUy96yccMWEOOB43GFmFwCgrsYy37QjexsKA1NTJGQUV6e8Snu2j704dt377+TQRQ2sBkl+QUGlqboJuM/S2X6GzFSGnsAi2f74QeFYn5NPVvD2DO0K+3a0a2bQM5v337yPbpzLgQCgUD++/j9Bg8CgUDoukZ6RAKZ1Oo9VSptxpZKtYHX1/1JT+TNnXpkaYd6z8EWg2V/0zyfx9rZi8WJD8oSGpTDhnc5esBr9kwbLyN5UEW0bHUio2U3Wk5e6Lt2gpmOkkKfuObToTMfRXYBfQZOXbxwYm8f62+2KqfQNbChlgwhnyv9xsrSAWO3nj1DZQyctvnQL+7EjqNgRNs+SFkl90t83KuSLoO76f18J70TGtntrYT6+uryX51h5BXSlrgpew+McqB0dH7LaVu9heGkpyX/9Q00M/XuuJyMPPmhjJbsom0LP+XJvagoYK4dGW0uK8Fxc7pen2mpr4zPvPHqUCW932TXjWs8f5tmbtfZgIimSe/WW37jkGH2KzcHBJm3G5z/GJKWref0ffOObQgeMcyS/O7hquW5JYqWTpK6b+/wwzcnrp3pMyREELvz0b6YltYMxZOUTSJWhaze6DZgmLZy3pftk9MyFcwJOByJppg5fOHv+FTBk7SdDHr0Nw9F/ywHLgxeNkqnQw0haVqH9JM8TCmrSyh5X6/l5fDtuPQrQvDEP2DMQ/DtNwWWiNEZIthPHJ6g5BYhS5h56HC/dTG+Hu2nk+FIao59/DafD5kywTLMvuLM2pQT8d9zgyWVMj6l5jsNGDcwQiZqkWNGh4qyE6oUXSgRiBSCwnpUsZgjFnb08NQeFWPH7sEy6Q0bMGrmr8NCdZQ6SoKm5+gwjWcvEvNzOXwXJyMasaNENXA6FpJEKmXyFPyM4fFEba3vOu+mW0ZMnr9izeLBfV2Er66um3X5q3s5oG1cBk9atGXjvFFBlqSki1v2xVa0Xy2t6TZ87OKNe6cODTHiph9bs/9Vdcc3ljbKHKDJwSN6WorL9jrQ0LHu6/1oDqBC3R80dd/BkfbtjVwAbvu67/j9uv9TSKRiJk9BPnEUkpbyN02CqqlTW7EOHDt79pBgLbpCL5TPrZPYWhnJ1JSoqqyYbaylBxodiTj/yxslG1v51qPlH5Nbutvo8evrdKOiB4aFhWER9v5l1uo5EY5UIjMtOcXZz0ujVdvpW7lJWPVpz+JwdoHeZqoKE3lQyvMSiF2sQF4yGyvFvn3GR8liCw2NHr9992gXFYow/10e4udkKjdCFb67zbb3xiyPnOyUPImHpxV6hVXwqcLUx9UINABEin3wyE2LZvU1aby7Z+nsu7JFfn+M2s83znxoAHUgesqahRP6+1jqyZSDVIq0cBWl5k9ANbbx7CF/ybBh0+ZMiHb+/2wbSjfoEjl+1eH1M/uFhZm2vDl+7np+QwdRZ9bmiaUy4VDStPcOlD+7V58Zs1aG22uA002cnzbNt6Ln1F0WT2hoxMRVh34N0CAqaXcbtGDnmnlDI/v40LPP79kYJ5uiDIFAIJD/LqABCwKB/FHUjE2lzcXlrX3D/Pgbki7mRjJtUlXTIkFHcmJWXTO7Hjv1FYpeAD6mlNl+pNcOLQM1HE6kZ6sfEID+OQoqJlyuZQvFFVyRcy+TsGD9AHOKqLwuOUkevhWCqi25xIji4q2L3aijnF3+6n4dW6Ejza4uLjdwjwr0dHftYqnMKcipblEcY6NoWDoQPsa/l39Brq94L2zzkctqaOEIsBkYwtpyzIxD1zckEgQUczc3dxR74adz9z/XSb4xeVGVdPSJWrFxT8qD/bzVFfza/EFUdQ1wrIIiufN4pDDtubiLqSm5c4OYirYOniCiGLliaXO3QTJ3P/jIbOfjWtvEA5dU1Ooem5GR9Elob64rP/wWY7PFCzhbT5Yr5lnCpYS4KjXldgNpgroekYonWXrrYQWhq9VUERNXxxLwMt80+w+3DgvQtzOmtqRXPukwIwW0RmQ6wYegbKspK3pfdyRp6afClj9m8cOr6Jt6dbUNCPBadLa7W0ZRdYct8Qg0Y2dLvwDbgMg+O7doZMeyFVbD4Cmq6jYe+u5+VhNOuXfNrCmsll9A7Vd4DVXTxtyCVpNDEeO97AcKu1Im6GxuIUeMrVrF6eqSKU3KNn4gNvCnJUl5d/wz+xtbHNkxQIdzKvdGKls0UdeqE0MKt65JiomUkNPMacapqKGLNMEollstm1zQ3Fwu6Xzgh1dRslJtzs+RYBOXhGwGt6UOC2ig4omXKpvJEqbvrpq1fFJubUfLJoKQlMwcdNEAI0P2z+Dlp7K/Y7CT1CZmZBN7BveQSRrAO7AXjp3xpbDqqzkDr6RnqRxfUCSQJYbLZjQ3tbqUkwqzqmVC1VxdKZvAqKqv2qSpYuXgjMXnTK9JiXv+mSn6RhJIxkGhlk+ePxJoGNroa7a3XykbGhNYeQXt/cmrGxmImyurWy1Bucn3cPbGej/oBhEp6tZoGsLm7R9vWpyS196ZEVXHClzr2n/aqnDSi9zSb0qCqG8DrvsMWbg4jPs+vUxxAheibmgkbimsap2tkvvhPs7DSv/bcsBQ1TNAWAXFrRMGC1OfSlzNTL6jS1R09EDdpxnL9JK7jSRtx/1P7HbVTQfU/XfFrXW/6UviR9GP6v5PoKanx2RUMVqFJOfTA6q9sVo7gSepGag0qKtaO7pg6XIilya/epXO7lisjXUtmJoSNGamFHaxsFKhkKSSproGiZODNRUtquan5y8LXV301FW0KU1EdUtX7EUt6LU3HsUypVIcrjLvLdvcVDbfEIViaGWUkHKrluDZ1V6D0qG0819ebna1NAYpVdeyIorVTVy6oNE56pc+ufC2kkdG8E1FOUIHO015bjfnpNe7dffAJqDVFb4XeVqao4XGBS+v19Xbikpoub5qyPZEprmNU7eRa86NMUg7GttuMudPwa8srNL3Cgrw8HTt4qLMrc+pk+1tqWZsImkubWt5/zBAjylraRHV9Gxldcu1iyj/waOMmt/7UPM7EFQNnFzQtqbv2IV2ykXlzZgc3IqXf+9gVpc02/h00SYQ1LU18Zr6ZjIJcHHUy3l4NKeOrKtP4hQXYWvUfxJtY3d8IVEXiwagkb51Y2wFKkh4moa1PRp990m7f+2S96niv3lLVAgEAvmf5Qc9NwgEAukUvNuQRdQXh86+LePxeGmnFl0SDR8RqgmGTvpOKukfkirYHGZ95asX54o69kjJvce60E683PlGyOGIapPzwnw+xFS08+qD93B6sbZ8TnB6FkfEqajcOD9/zEBjXQJeXcxNflVZXi/icJiXVr+NbxYx6wQCBEcAw1ahmMdDnPrYDkovWHyqrpkpaqxoPp/ZoOKrpaowBUBJU4dWdO3GBwaXxy3NePc8ObmlrLJJrDiqxDlO3Dn8w46DT2t4vPK7B+/X12DjSwLRQFNam5db38gGr3tiyR0swTib4StH5pwaevATyISmlCcnnukF+eq1c12DgaMqOZoSi14WdHd2omPruf4ceKeBy4LSdo8/WgCel/dwzfWa/iMjtb9j3sHZDNk5qnD30N3pIHBjxuXTT7r4eGq3e7pm1IRR7CvzTiXWgxAvTh6Nd5w5wu37ycMTeqzrG37m7YKTNU2gaDiiksuvJpwnTFtjadD+lS16Oy8sKwvdWNrCEjWXMU5d4Buaa6rQaaZOxJeri3PAveWV6xcUcfiStDJ0nEMg4HEiCZcjISmpDwvUfnkoO61MAOKP3fX0XndHB31ZrAqIhUIuB4SQ/YmEbUNzYdXNrRembq+oaAHneUWP697q2JjqAxkBQiLmc4WMioezF1w7k8Rkght5Na9e1xr1UWn1OsWrfRIzZWJBXqOIx5XUPct/rqTlqODrGU9SD4igNd6qyCkR8LjZB6Lr5OYZXTUfOutFbD2P25jyoDQzVrYulWw5xNZGkn7rMYPJFfGSni/cpTogAJ1p0AGCg8VAfOXZzeRBPQw6y3v2qRHP31YJOS21STdq1XUtLfWJiI6WJZn7ILGWx22KP5H7tvk70wTp1iHDld+tf55YK+I0V8ffLEuWOWLX9/1tJ/fKnIz0evCm+SdGl9mvtLPGrrQi4dR/3rDw7f0UDg8kXlTyZhfF3VONhkglIv7X3JYhSb28MY8WaW/yVQhoKqbWaoQv2ZXsr3WL6tF/WPfUEycSG7gcZmZCzLt3cuuJpok5m/kou4THq3m7f99bCWpjJVj7hYU0xO2+kdbC5gJN8uxDkoazvXonMzzxhl17aL5+yyM56mh0MP/hHPr/GpSyZ9+jalADeLkPRg5ZdrNY4B41tf7hqbsfq8C5lKOz7xGG9/P/7iTGpsfLBgw9VYTeLyyIu5jatavn1yW+BSf69lp+rxJc4zMyY2M54a52qPcgPAGRigRCkSTrbM+g+U+w682f45+Jgv2d21mn8K4jpzvFn9x4Bw2SfmnOZfbwcVHfSwreefBy8DKTjqOJyX2w4nr9gNFRWt+r+7ZD94zO2zVsbyYI3PDlwsmn7v7eWu3Wl2n2mzSq5fLC8+8aQIhnxw/Hd5k93PX/1RtU9Rrk0hRz596HJvDQT0fm38ZHRgW0n9dDtAvsE1L9ZMfNdCab21JT9jQtTdfJRlWx3EwcItVLDlz7wOWy8xKfXr9Vo6GnCZSWVFpVnUFAXdbzGp6uH7PmKdM32EcZp+sWohn34mkZk8Vpqo65+phm0d1KWxVXW1As9jVU0Ix4PTNxwdUmnoaTmcE3E2QlQj5ioqsE5FrV1s2v4Mq15GYej5Ue++B6pUUPT1MqUVpekkQxM5K/S13iiwS8uQkau7Tg0y2WU08/1PDHqypNaSIY6FNBS6WnXJsT8ySPweNL2Omf0mkDuhqDwBKRQPSNzR4DyAvIs6/wQSUja+spFV15/LmZyeO0fHn7MPlDVXl1s1iMuA2ar/b29KsMBhry8/HgkCWvFdZBfxccnogHz+HzEZJrj1By8pVnnwpZPB67+NaNW/ldnKz//HcVhPPuxKblux9VN3FAihpKEoXNeiZa2GJX/uXfTqfxeM1Jt67G+/WItKACDd/Dv+eLK3fSSlAxKbm962lZgIM5zTp0bFDuua13ytGXKk1YMGXl+bSGzjNLjkbk4iVdrs49/KYO3JF1bfMl4wFRjrjqjPvrF+1JK2OCk4LaF4kJKp6WoP2Qivj8b/YnhUAgEMg/GMLy5UvBf4QCHpWmjAd9LwgE8m+Hy2omUahy56kKlJSUPn8RKz9AEAMD/b4R4fKDb5BKpWKJlEb7kbuNP42YW11cLrLv2lULG0YS1Oz9fbTf7NtzISYmiTbm5LFRJujIgGjk7qr59sHxmzefJaa5Rk4206V0sbVVa/UbhCDpOF3m3DG6j2a83ngu79pT3KwDLhF2VFFNU5pYs5+3EtqNxuGMu7l2kSTNX5p34UZl141hc3vQiSSCjY1aYVzujj2ZFy4Ua8/pO9WoUaRi4Oas7GKt/Hz/l+fxYs9I034DtUsPfl5zLPvyw1r3Eb5Te6iSkGAEaV2Wo2YZZoO/fe7k3XsPPlUTo/oFUWqlNkFuetSvUzdwOB2fcUG5G1cfiXlJ8/FUKShW6THC35RubG5anvH00qVrMTHMiP2zzauYZt7eWjQtz5HdScd37n8Q8/Sd9Jdl47ubawIdyqkrq8cbd3GUL/oAAyg8vzipUClqWJilJq1DGYuby/KadLv6mREZZekt2iE+FjQgBvyWnKIWMw83G03KV6HA0WxDxzoKD+04GBPztiV6yeaxnloEnJTLqGYIVG0cLOmorxhBeWGhhp2/rQ5Nx314oOrZbXvuxzxN1ImaM6mnPa39/A6cntewIN2Hu3Zfinn6xXrCmYXhGugyLzGjrISpaulub0D+mjHJCFKLwykHTbEov/1mxea8Cxfybr03u5US7I8No4WNLe8YSkOC1Oiou11Kl9FG5oc+zzueffFmndsQlymDNMDwz6ibg3bh+1Vb8i7c5A447hWRz0p1NxzqSDcyoKXdyD16tMmqv0mAtxY1u3zr1rSTF/KSrbrdWmmkgtgjiMz7OMJDpGl1RdWPbsafu5Jw4YLsr5Fgauag2xKfRus31q67i1LO83sbN7+6cOH9ywKPnVdcbSgI3ULPOOn5ztP5uK4DpnllXdj5ePdBcGMpM2TQ7pEeZERmNSAqmWloMrP2rs6JuZL/8pPmooddu7QbgJNUjbW0WwrObcq6fqXRZYOu5DnJfqSxmZ5+957C+3ty7l6sZOiah/oSNO3MHSyIFJqmnR078Wjm+RP5Ma+UFz4K6qYF8pZd9kWo3c3MXKu1WHEqON6XB4WWv60x6Wi9ELKL8ihDZ9Our/9y92KD0NB77ko9VL4QLa+R/Oz1OeevlOFDuw2yZ4msLbpaIIxStkTb0NqaTGI1fMpX7zFQ08jarqtl0ZHVufduMvlOGh4uqo4uBvpqJHVHQ0skc++a3Jgr9UqLwtYMVMfjJJx6Rj2i7WSnTCPhSXQtW+26RzvTz5/Kj7nCFizxWhIGhqSctGuLbzb4+5gDVSVLIoKUvjmTS/hlTKRVq38mIO4EPJ5bXclScbYzpbcuFMVR9f1C7dIO7Dx+91FFi56yrpK6vbuXhSbVwMuZmHX0+IWYF/gRGwdpFIls+nQ1UtF072ZXc/fM8Ru3Hr36YBo2d0SgJaocWOUfQY3sY//VARONVpzy1ihshJ+VegcDDI5uGTYuqHDz6sMxoL6wBi+fG2WtStdx9DSTPj588HJMzDvVKacOD9MH7yJgZBUKnPwd9GkknFTYUFEi1LRzstJTs+vpRX+6ccc5EEFiaY+Nu4aZknDs+qoWRMvW3q3bmICqbWsPgGvPklUiF83qaUEh4mnKGmWfr116x3frNXhOKHfT2j3o9c+EEeunB+ortVu8hqM79hyAz9t78CSIHTd514Hh9hRwnd9cVtii7OXuoK644BfU/bBxNtyDOw+Bd2EPXrF1tLs6qPvshqoWiYatvTmo2lIJr6y4VNuuq7U2qPu/+Cud2rb3QcyzJL2Biyb3sP6qgzFwet6Dumne373ncsyzdNup5xf2USfiERG3pJShZ29j1m5dHwqr/H0ZrVuwqyGIhlOVmkvxjnLSQRAJs6qojGTR09mERtdy87JIe3r47KWYmGS1hccO9TZGlQlQby3ant4WaqgjbrKWR3e7qhunjt28/fhNim343CH+Zu3ShVN1CbEW3Dl7/O7jykZDJUsdR283ewMVIl5HX7/h+NFTMTH5Dr8MMqgy7DE22JCKqNv09Jfc2rL3+v3H8arOo6eP8VEF9aM640GJcVT0VyGR8ptTvqQ49JvezUbtGysdRchJe/D0NcvA09XCulsvu5S924/ffZDJ1Zk1d6qLPmjtWAXv0/U9ox1kHrVqM2/nm4QP9DWgINyq3C+l2n0GdtEm4Nn1+bkqWqFdHFUpBCOPaFzu8ZOo1DzP7rr22jhnIGINqVd3vG30sDKhgnz+iqg+NzUrOQEE/Urs22Z9j6CAHta4N2dOXb8X87yW6hEFqgNeJ9jVVEnb0cNJ6d6OHRdByGTluUdXBGlLWyrLucqm9tb6ZAK6o2ZJeb25g4exmsKKZFV9c9H7O1duPJd2GdC1SxcLzsPLp6/ciHkSX9xv/fEgYyB3vMqUfKpvmLMOqmH4DXn5XKNAb1slAl7Eri9pwbnY2KnTiBIxkLEyXfuulrJ+AArJ2MOJmHD30IVLd0FnoFAcPW2+mz6xIfXKHfzU2UYXdh568lGt5/YJvXWVQQ3Ga1namDV8uXDmzC1QAStC1h4YpA8Eg2YaPCKwec+GvfcfxLwqDxg3abCnEZld9rlMPTjUli5qKc4uU/cKddElcIDAS7Vs7M3o6jZBoYbPdu0C+ZAg6b1r6UBDKklZ10yLm3f+yNHrIHNe5fosOtLfDmRCzZPVG1MMAp1129cBCAQCgfxtAGNYgeBnF8jzeDwch41OseewGGqa+kSiQoMHgUD+XTRUl9BU1L81YL1+/WbJ0hXyAwRxd3c7eGCv/OAbxGKJQCjR1Oy4kdnficsI8kr+89/EGgQxkP/8ozDerR+9nL78/oKu/z+boISfcvfMjWqjWWP66Cv9Q/vQBxDki/znv5toBJEbbZsQ5J7s119HEIKYy3/+IWpezg+lR8f4BprKT/xJeEWnhiVkTO27M+JH3sz+y2gp2rnxJLHX+Kk9rLBFYX8eftHN31bkTNr/m4smHJ3+NyFtLkrYdOld9KiJXc1+sBXsT1H6eP72925L5o8xanWZD/lXk3M2euzHEY/2De1k2ikEAoFAIO2RSCQs1ve8rXaEwWD8/zqPEAgEAvkRxRdmzr74uaVvWKA2HY6xIV9h5tyMXzX4fVn3HguC/4esV38VzC+nf5u/YN2nrrMn2kHr1X8bEkZNmQpOTU9N+f9jvaqM27Fw7ozVb8zGTBkCrVcQCAQCgfx3AGdgQSD/ef5nZmCxEaT9Vlr/ctQQBF0T8WeQ8JvrGTg1XVV0Zc+fRthcVS+k0tXU1BS2YfvHwQQvIv/574aG/aFIEOQ7nsT/PBQE+VPGDzGvqQZH16V8s7HjzyMRtPAYzRKKlrIq/evel/8LSEQtzSwcTVlZYfXuH0bCZ9Q18aQUDd1vHHND/vmI+GwOH1FSUfrGa9UfQMRpaGgRSCnquho0KCP/ToTsuga+kq5mx7WoEAgEAoF8yx+dgQUNWBDIf57/GQMWBAKBQCAQCAQCgUAgKHAJIQQCgUAgEAgEAoFAIBAI5L8KaMCCQCAQCAQCgUAgEAgEAoH8rYEGLAgEAoFAIBAIBAKBQCAQyN8aaMCCQCAQCAQCgUAgEAgEAoH8rYEGLAgEAoFAIBAIBAKBQCAQyN8aaMCCQCAQCAQCgUAgEAgEAoH8rYEGLAgEAoFAIBAIBAKBQCAQyN8aaMCCQCAQCAQCgUAgEAgEAoH8rYEGLAgEAoFAIBAIBAKBQCAQyN8aaMCCQCAQCAQCgUAgEAgEAoH8rYEGLAgEAoFAIBAIBAKBQCAQyN8aaMCCQCAQCAQCgUAgEAgEAoH8rYEGLAgEAoFAIBAIBAKBQCAQyN8aaMCCQCB/d0ofbxm9eOvLgmb5cQck4pLEi2n18qO/nOaKt0+Ta+UH/xkYb/dvvpRQKZLIj+U0xR+6XSj//R+nKWH31OlxFfIjRSpfbf91ymjA0djc81cOvi9jyS90RFqf9/rc9fuVLWL5CTkVd+fOupwpkh+18v7K7NMf6uQHcoS5T48efpjGFUrlJ34aZuXbR0k16K+Sx9OnXCqQShFWxYX9K9F0b35U8+Xy8vXPGrGQP0/dh+eJhZVCCSLkZV5auTnzp+/nsnLiHmQJ5EedwGsoOHlsd2JRYweJUECQ8/jgXDTbz6Z+vrRhz2uG/PxfjVRSHHfp2PVUtvz4L0bCb0l//6SoRX74YyQ5Vxcue9ggP/pZ6lMur9x/pYTFlx93Auf96UUTxo6eOecOJiJ/AH75h9i0vBa0LFue7Zv7JJcrO/8n4VfG7Flz7m05EKrvwU69eiuLJfnJGsDOOR+TxROIpULum7sn736q6FD3voeQ3Zz69mnNj/Ks+urhI5fflfK/n9TqhAcJpfWiP1xZv0fNoxWLLqWy/4+9swBv49gatpglS2ZmpthhZmZ2mLFJmiYppMxpw9gwM4MTxxQ7jpmZSQbZlmTLYob9Z1dyYoea3tv73X7fr7d5nnpBszNnzpxzZnZm9m9L74OQxB7dkVj7odWq19VEXy+ExcZ5vm3z9UrtB8r7nehl7fl5KS2wTZWmHlp9NltqPP+XkJfef1gu1v/PCu5P0cpERWkJ/HfYQY289PqP+yqFpsP/Esr8q98eTmgB7uJ/K8K0gx99nNZmOnorKkH9+Z9hT2jkCdt0/l9GzUlLO3errVPxutiELxI2zKlqNR19OIqKu3llfD1wtbLa7AvftbQZDVNV2rIxjz5aW5rb9Hr0AFpL9sHH++P/ldbyEkFi3JJRj7r9S83+czcrLIwrr2W/x4C/RKcU3j//Y3RJ2wfaiNb0639cz39XdGXGzP8xzANYZsyY+YcjKngWTVMok9MrxG+GISCC58WcORov05oO/26EUX/szUE6oP81OhqelgjlOAwKbTqBUH9h2Y+Qq4vp6L+OTtRUUSlUmY660Z77qNRpylcHDx9ZMsRzzowVYY5U05XXMGjbyrPYTXIUBms6Y4Sdc74UjaOZjl4SNuPniF5WpgMj6vaitDyhEo1C95DUB1B55aP9kK0N/KfzqN/2zHJDo6Ud7DItdd1Xvx/ZMtrGf+YXnwxnIrd+KOL6q/dSCjkaEKlCehm3rkH+wSpacGlbdIf8PSGuQato4TSKlO9MUd1Scv1Bx+C13x08Mi8weNbWNQMZpit/P0ohl8OX/bsd8XcgqYu6eytb+baG/xYU3Orajr/aVrVSXm0TV/XucRRZ4YMDdy2W7Nr/608TERX5YPSyrJhHWfkcZGhAJ2iuEij+PTkZ1O2Nda0i1TvHp2SVV4/fq+d94HiKujjq+t3yekRHDaL2lnaJ+gN74h3Zl07HCzTvuVuv4TZzuOJ3Z1VQeupmZgXvbzTcNqM+/3ZWIOWvNv5/D7haO5Uf0B9FKD236Q5XAt+tFlZXceX/7sgHxC9/8uRJsQpWK72wqbxF8oFNpRuK2tun79W0/tt5+bvhZ106lyCAlfNtGIBRrW/8cKP6n4EUMuez1UPt/7LD+eeghR236N0j0QZ9+7XdX3YGbdl/BOG7KQnbljyuUJgu/0sYVCJxC0+je8MYaoWdFcXy9wyLvxUlu+zSBW5jJ1BgPNU9LOIze1sCOM2+OJ9ttXzwrr3+vZxwxju7QQtbO2798DfCir8ApO0UC6SeX9+ZcNT47xvhtxOykptMl9+KrLn+wbO2BuWHNDVIr+W31Auk77Oy3VGLuJw26X/IEZsx80/DPIBlxoyZfzT6gosHS4cMH+6srqkUSt8IV/UaqVQiU2iUKpUO6Srp1TKpEYVabwzJIUirUatUCjm4okYifa1ajtyi1miUMlnX2zCDRg7fIpXJ1aYX4wa1DJyQq1VKjfa199MGrUKh1hm04PdyBXg0+Mv0Y/i5ppvAszVK5ElSpTF7yDmDSqkwnlV1zRWCdGq5UmvQq8Hj4AkRXZmRy1UyUadMSXe1IWC6omRIr1FwqktFfg6WKo1Op1Kr9V2JG/RalVINsgN+Ds5q4OfAxXmZIxAVdT1c+bY+O6RVK+FygJLIZKbOg0ELJwbnDUapefk7kJjKJMm3pmXQKetLnvKtWHZUKoNFxurRaAIWixSjKzWFSmvKu0HH56u0Fk4kInIZlrxMpdaJWhqVkKu3fc8ugl6tMRCJOODCYMmBe0E1aGWSKrE1y5aBhT0bpFWZngCL0wikV8KV9ipxcAH8XtZQViP3Y1LBjQaNWkekEjFaWUNVhaGNzrSwZFJxWrWeSCYgqepU8NMQJXk5I06vBvLRaoAowLOMJ4EYwZFSqYBr1XhGpzbJSoYooRFQT0hyoJaUWvi3INsyoNFKtUr9Ss4mEG2DKwYUovslfZeSgTYAH0MQqHe5UofG4kg0Eg6NATIH4jPqGKh/5F44/y/l8jJvxgbSHQgUWQG013gEi870cKNWIGeB2oHmZUxA061wiJzBoxSart9DerVCpYY1UAG0FD6jU3e1hddnGMJPQ36tUqg0BqQtAwkYb35NAm8B0iHCeilYEy/bvvRt8/QMOtBulLruDRjISyaVayAMDkcCigFrgNJUj13tAxaFSqsFlqe7VsCnVVKZQqlQyEzDY6BBaE1y6vZ0WAORrMoVym5P7kZXWRRw0zadA7xsfQC4JiADqEaJXKVWgEqCqwE2FF13yN8YotNrNXKgBi/vhhMA98MPksm6GQe9xpg9kIbRkkCwSIBcgY52Nd6XAFHAN8uAdexenbBgkSRANcPHQEXh5gIMoamBwLaiyy51iQbYWNCsYOEAo6rTaRSgSSCNHaQPGi9cfCRf8q56wOCwiJGEdBo1QIEUHvy823yHlzrZTSuA3ExqBZ7dPdcwQOUUXTkCdQ9khdwBRKtUdc2fAqX7gGqFbYdUIlVpVLDlMd4H+y/kd90aO1DRNyShA3YSkUTPtg8aiEyq6NZAIAi0ROS3CnDGeBOsw13V2l0UCEhFdNcZ8CxQKUgSL9syKAqoCaOvU+qADgO3Ax+BNIGl0sGVayzpm63SANyTBthG480KpUb/MjPdZNXTDCIFAS0dtLtuOgbEidwBnObLVvLKcL3NqMpADb0sLpA+cmMPyXTHAHTLdMebVhDmletUwnUBigJOoo06Bze9bo4G+H2Vwpjvt2UGcRgaxDkD1G8Zc9TrgHoh9aBElPuVivbQUNBejXKTK1UvH97DSCInIYNeo1aqgCGCiwZOgQZiktuf2lFDW2ptU9/J4/vbshB8IlbNcc2LzzdNioXrCQE2TS+T6lYv3Wr5HQCro9RIxeCftock9DqZBD4vk+lfGlW9WguUTCU33Y+UBbgUjUyhV0iA74YrBPF2wFGpJWIDGosl4EButC+Thg2NEk4QgwX/gROg3kF1Au3QyMCzJLpuDkyvhp+iAR5BLQN5fEtBsDi8hTWJZfw3etSe1W0P93E6TLkFKmfMp0YqR5wtqEWZRqHQKWRa5CmwP5AbbxAjmX8LoAHJEVHKXgaLMMYYBq747t7qJa+iH1N8BdvsV6EIaI7GYiL+uFt4aMbM/xrQCjm8KkchE1lY2uNw8KC1GTNm/ocRcBvJdCb6jbd4yckpO7/8xnSAQoWHh/1x7LDp4A30eoNGa7C0tDQd/yNRqVRsNlskEtna2rq6uuLxeNOFdyJP+W7CYcaek3O0e0/Fj1qxdZyfjXEAxETD0y2/Xqgo49pOWf/1mtnuusrHV/ckNlriUNp2pf3sj9bN6+OMUYtuXd2T16hFga7EkC1HJtMTb1x4ms3VoIX23qF1D55MvpwW4aPmlSef/OUOn4nTYwhuvcYsmjPGxbLz8bbfLhTnqmzGb96+dnx/11cmUtdwceX3LVOW+7Xcz1Z4TJs6VZZ05EGdDmfAYfX2s7ZvHu7HgvNQlXTuzLUmBUXVQRywce3SEQFklJ5XknjqbnxLhxyn66CErtu6dKQLE9eR8Mu6KKtVE0hPH1UPnhIx1LP90b7IaqKebBE8LFwfVwFt2rQmwNo0uUBZm/jzb7viuHZD/J2mzpuRmJ49Z/6avs50EI5UJ164lkxYuaX346VbmyJ+6sW99qJU4zBozroVY52oeINWVhR16VZitlhHNXRgw9Z9vmqsCwlJEwGStxXfv3Aru1Gkx6J0glrfpac2TvKgNj6ctiFz7kbXtPhSSMol+c/Ztmm+BxOvlzREXTofV8CHSCoPj4CyyOiZF5NmepnSAki5xad//jKOQ3N1sJqw7XCvqt3H6/p9vXkCU1KfF3dmV4zYiazC2IYvX7mijzsdpZHcP/wDL3Ddmqmu/Nynl/fGtVjR3MPH9dLdPMGbdf7b6ZZIuGlEm7Vn0iHiiXNb7ITFdy6fL+ToMETisGGj05OLJ25cP8bXgleUdufysVKlLUaE8Zy9YcPsIAsMWs9J3fplVOD8odT4mHSFhuk5dtMns6yq73zy08ESfcCU8WOWLhyasOm75qW715PufHw4Wk1xdBq/avcc0h8Tf7D74/aqQG15/pPLp9KlFJQGA/kMX71xRm86EQMyM2E3au1MalGmeNiWdRP8rbE6ZcatXT9fyMTaOo9du2vjgOYDi/ag+gwWttXK5Jwch/mPvlviSEUp+ZWxt/bFVBEwBkiqIfWfsXzlRM/yiz8cepjCw/dfumnT3NGBtK7paGphw/NLu+/VGvAQHmfpKJbxF6z9ckKgnb696sHZY08a9DRIYtdnwexpYwNYyqjjm4896mB6uAxb+etS7PVP73vuPjgDn3Jw1iXt8pGGrPRGebvKddrqbRGDLIlYdWf1vTOX0mo6IYK+3WnozogpYd5WL2fBKYUFR78+32f772O8qShZ2mfjd1r9+nDnKCtd2dUpX4sP3lmHjjpwJElnwZRK+BJZc5b/6sgdM52IKFVrYdyxnx6K7UlaPL3XwEmzpw22pxGkGQcXXRWFMltFzClffzTZSlJz+9yJhGYDFRLb91s6Z9qoIHt4/NJEfeS6H86zOUrH6Zt/XQnUpjDh5pXbNXoLtAzjMnbVsjnhrtTuxsBQcHjmb6xTt5c5KPkFmQ8un85Xs7BKNLXv+LmLJvZhEXEaQeX9mzdS8ngQydCB8V63ecVIf9v2lEPbI1E/fL3BlyR6fvPMtQLGhu3L+rixjNomqUs6e/zg3VSNR5j7+LW/z3RquHXsZjFPaCBg1O2Wi37+eJi/LaHm1rh9nHF+xQ2tHuMj1kzt52x84c/NuvDJL9dEGGvXuZ8dXeh279O5JU7TSfxanqizWhm+++C2PjYEvZSb/eDc8fRWOsZApJBHzPtkXLgLldCtWDpxXcqtY6fy1JYYCwuSvLLBbvXeTyd5YxWNsVcvxuXztHiUrqPGdvbRTyexEm8dO381weAY5L1g58FJdoXxp+8klktUwG7JxITh33631N/ypXh1jZlRf+w+lqxihrrN+fLw1NLzPyeJrPGSNolYJqjXzdy3f34wC6vg5UXf2BtbY4mDtBKNw8A561aOZZRe3HbgQW0nacSyrVvnDLOidDVMlaDk2YWfHrBtiGgGntUukAYv+2jDGF+Sjpdy++ztZ3A1C+z7bZo9ZaA35fnlX/ddLyA7uY1d99vmoRZViRevPEnt1NIwMqr/4nkLhvW3pbTeXn202YNZ3MZxdxk5bWD7kYSOCfa8zAq9UiSk2I0c068jLbtFJmnnuS06tnW6A6P16oIt/M2Xtw3EJ106GMXGoCCBQiiXtxb2++j+uvH2BJSSkxd99KdIqRNFS2AOHD51+uR+1iQ8vyz68vXr9UI6WtuJ9V38+YZpLnRTgQDc2B+/f+D7wx8LHbC6hpvbFhxyPJvyZTBe+mLfjmce27+baXPr03mVjpOxvPp2MajW3nsPbQu3xuulbVn3zhzP4DGwBhKdPmrux2PCmOVXfzlyL54NhS1cvXFRYNPiLVkRH7mlwka1jRQYsWPTHDcGXq/mx52/GJNZq6Pi5FT3ZfMXDu7nQuYkLj9c4Gtb1tpE9xyzbsvMIKMnMtQ+WPv9heZ2g9PMrXuWh2V+O/2J0xo/YV4tX8JW+n3567bhrjSDSlIWd+14fClKD2ENkrAZX84eEWD5qsqET28dPXEhVm/n7zZv5/FZbuy0BycfJouVEFbb7j3hiwUTwh0ZyqTdq2IwIwnVZWj/kDkDbPbeqRzWG1eU06gSSyn2/UcOIGaklypUIilp5DffLvZjvWrCqsb0b0/HO7mR60ubNEqJWuU5fpZnWXZBp6SzTd3n611r+9qRlbyy6Bv7YmvIWMggVtOGzV+5bEyAPu/s1gMP64XkEcs/2Tqrv7658MntA5ltVli91KbX7EXzp7kRcg+uOIgO7Sfg1cvlnDynBQ+/WeQAG9WKmFO/POIyKHos0zl0yuI5/d2s8PKm2FsXr+Zw6Vi9EOO6cMv6aX7WPUyHsvXFrfOPUls1BNjxWUzZ/+XCEMtu4YlBpypPunQzJrtTQZRRPXxRkYKAA7+tCszatybS7Zffp1Ev/PoNasx3q0e6AstpUFSf+mqv39Zjg6j1sad/fdhGpxiwFo7BUxbPHeBujceU7hu+WT59sba2oFPVlmM9/e53K9wY3bJj0BVFHznwos0Gkiic5v6yZYy6JOr8peuNahZOTvGYM2Ph6GHONIOktTbpwaHoCghtQJEZzAkLt44Itte25b64dflalY6JlmOcRyxfMq+vO13SmnPlxCmu3FasFg3/+NAM++bI8xefl3VARKWnR2DZ02dzL8RNcTc9/DW0VZeWfVq84OctYwJdachLnFdoBVWJ146dL9VbYaUs7zlTZ0zo70nGohWdtfeOXs5u4uuJWKWFz7rFC/sEg9b3CmVt1PPrdUEbVrra0g3imuLzh5pLOASSwuDRX/zklt/F2t4eSlHJ49SfLuCsSXocjdF3fuDMcZYWJCh///WvOY4TsKrqOlVLOnpm0sQlLu0Pfk8/eUlrFWA9b++Y8ejkY7s9lx5BZ/9adO1Sp9TfaWw/rKZD6rps0qKxJCIw2sXpuy8wF+xwEe5//HjArCNzlc/3Z6U00AlSbbNcrxSje20eun4mg4RRNL8ouvS1oNXGQHTC455xVZ9NO7zK+uVbRBAtce/eXbMv5HSmv6PpjE7anLl/B2nc72FDPHHSJvbtk/lZFVQcStmmoizZM2SGb+f9LzNOx+gsnR3WnRw52rEt7ULpvUhIQ0JpOnjMeZO/3GBj9UpOWhn/3O4NRZArSaFSqwwSSsgnW5f2dmFiUIrm3OijPz+WOVE0BMshI6dNm9THmohjPz1wuqLPzh0jcK0FGXcunylVW2Hh+Cpi8eLBvviYnxYnBO/bN8cXo+Vc37rkuMfupM8G4ERFv38S6ffVlhm+IFkzZv6bGAwGmexDl8CCXiRKIReDfx28Rq1WDZkxY+a/QUdbg1wmMjbG7v9iop+EdWPlyhWv3dD9n1QiFAgEphT/qTx8+HD69Onh4eGLFy8uKCgwnX0PvLg1Q+afKVFASs6lrz7bcCYNfoHYEy3n/o5ZS9JawZ+C6G0T114oU8GnFbknPx638wZfpdMrOq//uPGL04kCFfzb6sgt2/fd5ckhSNkc+9Oy/gMG3ayGNLycX5du/ym2Wqs36JTt937d8fvFVBH8LMGFT8b9GN8MJ9kdXtqOeUu/OhFZIzPoZNw7e7/c/uPdOqkamODquD++/e5qo0SnqH68desX10rgShGXX9u0/LdUnkrBST/w6Y47WS1wXuR1d79c9M3dag2kzj+zImLLbydzeeBmaeOzn7Z9fiOrVWeA5J1Vx7Yv2n46ql1uQB5sRJ3zx/wF50sNBkjXXvHrtweflnN1EKRTN1zYsuFiQqOaE71i7LDVv8Q2KiA5N3P/yo2Xstu0Bqg5+czHG35KqurQgtLX3do4cuOzJkRaCCBGz7j1697Lz4WIN5DmHVkxe2tuBwTVPZg6buGO27BgFZy0X1euPpferDFAZfc2ffLT1UYxeHJnwcEtA4eOeFCLJPQKZd7VXb9deC5UwplPPrXs95g6nbLpyfcr5n12tKgdVJ447fTWDQeiQDVpZJwzv214WiHpKDyxftHnT2pADWnq0x5+tnTsV48bdD2rnX15zpRD2QpBzZmvv/45qlilM2gVHfd3b5n366nqdpW84t7mWQuPR1aDJNScuO2jV50pEkOQviX98tKVG3cfT2oDStFR9fOuz2KrRKBMyT8NXnMHqWJu8tbZv8S2KnQqya1jWy9mcODH1l2fM/jnQqWaHXdhwcav7+Tx9KBeeEX7tv0QVcgFkmRfnjti4e7Uch4QxCuE1bu2f3X0ORtUtFqW9e3o2adjaxTgjvbMnfP6fxUPCi9N279+y4kUEagYSMd+fm7pjv0lXBk4eLFv+PYLOUpTQghaacaFLz/55lqtVGMw6KsTjs9ZuvVpGVcP8eK3zlq3O7EdVJmqLXHP+pmbHnPBn42ZX6z4MbICzpIw+cCqTx6C54mSD4waumYvrGP6jvzby1b9EMMW6w2GnOubvzr0qE0G7lXVPv562fJvS4WmxwJ0CuG1PVvPPKvTAPE83jBrbsTaC4VAYytvfr7sULJUqyt/8OOsLUcL2+Cctyd/tWzy9gIRpGpO+HTq5l9TYKkqBaUnt2w++LhMqTOIU/eMXfRdcrMCSZv7dMvsT46kCEDSypZnu1bN2BTFRy68RFB88cvN35eBNiSvvbR2yJaDL1qBFqr5KUc+mbfpQQuoiW7o8w9Nm3epFdI0xuyZuOnHp+USoNQidvJPH398PatFq5enHl2+Yv99jgguaf3THxbO2wHUuzX54IJPD1YKG57v2rL0y7MFLTJTcl1Ics7PGPd7pkytUwrvHfn4q7MJfDmodqjhxa4dK3eXdGig6ptjR0R8+RwIvidaScIfn/90JqETbmSCCx8N2XLyaQeoV0XjrS1DFh/LV0HK8pv7Nuw4U8BTgWptL43+5pPfEisF3RWpM+/EyuWf3i8HCqzj50Wumz7628c1Kh3ESdj96a5rrYgglcWnIoYtiOGAvJYcWjpjTyIfVKug9vnv3/2SyzEajvbz68fviqrpnjIQQt6VLyb9HikCFaOWRf6+cdXuh81SuDJKL6yft+N6qxoSJP82fvPpclhikLwmetPCHbfK2oFdaonbverL6009dFTXknx6ztbvEuvkoCz8kqebZy4/EFsFdJ4T/fHyTQcrYKujboj7bf6Mj5KBqPgFX6z74nRWK1B/WXPyrk3rowrbYbHyC3ZtHPbb0wYN1HJrVUTE1kgueB7QlYwTS6fMPZbGAUedNdHrZs747X4usLiQvGT3onGHUoDiNF2JmLE/RQxsQeLZrxZ8ebFKANud5rjP1y/9uUICKdlRm8ds/D2zDaQmb8vcv2LDkWf1QCvufjPmh8fVcAkVjUnXrxb2VEElL/7HRV9lt2ogReWJpcvmzpnxqBHIuWLv2p3XC/k6g+DsR8O2n4sXINV6c/OgZScKVZCi9Opva3ecKwTN0qDjFjzauXXvi9pOYExyDw1cvP8FXGm19yaPXbDjTjlsVJte/LRs9XlEFE1JRzdvOVECawnUXnBow4gN8cBENycsm7Ns6+O6nvoOMHDST3zz1ZFaYMYgYeS2geM+P9kAtF7V9vjb6TN/T5YbdK05D7/atjuxWgjkphEU/7Hj44vP2D3CfVnl8bXzdsdytHpIxivYu3XnvewW2PXJa69/tvTXyyVySPr893mD1pyphZs4JCu+u2Q6qJZaWMeqE7dOmvzJ5TQxPNmHf3bDxD3Rtd11TNmQ9umyxRuv5Su0BpW46rc5o9bsi2yRAR3ruLt+8JrzwJJIXvy6fNOpTClcNm111OGIT49VCWAJNcX8vvbbW81AEvLSw3MX/BxdD2dbzcuOvJfdrFKKM74ZO//cszrEqGZ8MX/g94nt4Gr0rmUf/RjdCgqjU2bf/23jb+drhSr5i59GT9hfBf9e05T16FpOy2uCFKTt3fD5iUak6StLz83vP+N+A3KhCwk7ee+3v2c2SYBg2gsOLu8/9JNz2UpIlrR3wfbbtXqtKuvKTz8dfsxH3Kk4c/+6bTfaZPyY31d89MNTYHpAZnIf7v5o19maTpUBKvlt4Iifr+aLgboL8r5fMmTdIzh8eYVeW3j7+zlfnq8SGD1x2eFVky4YXXVHyf6PBmy5WqnWtD/d/d2XZ190wvOGdbzqzLScCqmo7srG4Rv3JnCA0NQd6Sc+i9h8t0mrF3Gyd2xYdz0T9tqAotubPtt9myMBguvM379p8MhxT9jw+bdi0HOjdn8WMW3R17/sOwDz/GX74Kf8NGf+Z3Fs8DAdL//G5uWbH1WBeEiZfnn3p78/QCwJ1JLx+ycR3+fz4b9foqh5EvXj4QaeBGSn8fb8yN/OCiRAFu0N+xefH+6VVw+pW5/FzFkWl1gNIhyNpDpr5+KYW+kqjUGft+/CxPnFwAQBd5a581q/CXnAkshr07eOefy4XKuD1KLi+J8X1TXA+lNzwv3SZ/fFIERK3nd7/b6mTnBSL8w//+DbL9t4qs64T85vuSGEtK2Jv99aN7ukBHbrKs6Lp9vnlJXw9fLq5LWjo6OqQQXImx7EzvE+u/Zse8/mZ2i7c3vKgIoW0yHAoBQU7/o2+QkcKbU/nHV520XE8kPi5C8uD/64UKwHapS1c1tcbBloXwZhWtSqxRX1oLkCiZTEzbe+f6cO/rsLjZR3YsvodQej2mB3oyy69fnWnccbpJCyPnLjyA17c2B3I2tJ2b1k/dHnjaB110ft37kvSaRsur1j0tpfotiguFpx/rVflm++VivXtEb/sOqHhzwNpCy7tmjx/Ig5F4HOSUpurfjiTJlA8VpzMGPmfx69Xi/+YBobG81DrmbMmPmfIyYmprkZ7tNWVlaWlpaazr4TZf7DO2XDFs/yJaNIdmPHePOf5dQq37PFDaXXyt3fzfbX8HL2rdlyKLZEIpCC+AG+wnQI8HOjE4HFa0g6X+zcf5QtBYUiOY9eMjkYfqWm55TkFDsHLervgsOgsSTLfkP9GwT1EsXbJ3UDVB28NrXD4CmjvKgoCa86Q0iYFDHKnUpAo9HWvqEMQqtELi16ck0SumJ+MDwnjuEz7fNP5/sy8NzC2FbXsWPCHeG8UDxHjQvhZFdLUaLGEjXNf+zycBuQdm1KDuQzcnSILRaNIpOs6JYODLoNAd/9hXEnu0AT6maPQqOwVJoLpBV0wIu8OjNuZlmOnjDIWdfW3OY1Y8umMa5kFMXO05up7oAHCSRZcU/oY2YP9LbCgdJ7Dh/kU93EeyVPNAbvN3zRoqkDcNX3P9268ZNDCUIDX2W6HjJzog8RhSKz7B0YKn4n6JhJq3IrfUeOc2ZgUShW2LyRgW9uBKKSlDUo8SwrPA5ckrQ1C13srNW1aTcy7JZuWRlqjULhGIGhgXxuu1xv0LQXcJrJNkxl5qUky9lrxnqBGsK7OVuItN5ujrSeactqKlv8vVyEdXkchs/8Ab4ELBpHoDg4sdzxTCpJm//wYlHoqsWTfEASBKfew4May9lKFErTWsPx7D11xfKh9liMVsXvaDCmxq3KgEI97MBfyva2NmcHNzpWp65vLFI5WMKvJaWNNW2Bvk6QMDmr3nvojPHBNkBlyHRHKxaZJ5DqUbLayhZKrxF9A2x77t3VA4aNVXCwJxncYe07wBFdxxOiUETf6ds+n9+PgWu4tHbDD6ceNXYo1Ia3rV0BqDrza6hhEwa6UPFoNMbBf1CgM3K+4cWRDMaEiGHWBJCe/bD5E2zyUyres5Os/7AFYUDHMFb2jhS1nCsF3TF25qOmoCFD7aggc0SvCauHkHMrW15tooQlED3sPJQcnkInL8tDT140zrKgsE3YnJ6CGjbIjwI3H4q/d4ibLTwZytpvoJW+tlOqqU1/Xho8fE0/B5ACydJv1Ahmdn2jGl7CgHNgBfk4kOGk2Uknc1ljZw6EZzqQHEcsnGSV/aLqHZ9qQHHz7pT7jpw7zAFoIcFm4MyxtqUXn9V2W07zCmlZcrVL6OTRPjSg1BauvUb4Qo+yq9S65rzo5n6DRjpZwCX1GLtiFD3rfp5x++Lq2599s6/a6+NPFr1zjzYUSqsWVPE0vfuGWFPgKVaOfZf72hcXVvOQOus1Y8CfbJBFINN69R5kRQKtyDUoANvKadPIuIkFHV6jhvpbEUG1Wnn0CmKimzid3VYJqdlFJeTBM8f70EFV2Pj6h7nbGadMWobM2bBymkVL4k87P968L0ZgaJX32IEOTbMPXrxyZZC9+OmXn65fs/NJq16nUL5DvRAYNv3CAmxpcGV4BfhpeDyJFkUJmLPni3l+DEzWxTUf/3yhrBmY1LcuwAIoanNrAvtO6edCBmWxdvH39IVrH4VqjD+R5TJhni9sdQhuIxdPtcpLr+7xopWfG9dGHRkeaA2L1SZsxbSh1S9KjXf0mtgXbm9G3MMH+zDh1sfyduvvHR7gAU9Vozja2RqEytc2zmGGBQU5skjglza+/eiaBrFCXZkUW9Zv4ro+tuAyxb73hFH4pArQ8cM52jmmXbwQldWkIbuOWLi4V89qxDFCnH05dTwpilf5zHv+8j7cZ0UcYX1BpatPHxc6MNFECj0srJ+lqVoxbZw2rbQ1Ll/oP264P4uAQmNtfcIDabrGFlH3xV8IobOMRtXK0YGu4MOjFZKcZ8+YI0b7w1qCsg5bM21oZXKF8QMlAVP72b1pYl8jdPgsN6ApRHtfHwKvpVWlV1eVVqB9eoe4WICs4pl+gwZ4C2sbZe/wbMLKtCZqQO8Ae3iqDcVr9OxhmrIyISLawBHDPF9tL+Y/pS/IDJrGdHQYOGhsuCeVAJs2Rw89vD7LdM9LPMaGORFwaDzBznNo3/5h/tZUoGNWLv4ogwxkhBgw94ud88IpUN25NRt+uRTX0gEvfu+uY7LS5zGc4CmjPeDZKQTbftNm93OGJ3lZ2NsEB7ojRtWvvwOazRepW8viih3HL+xvh8OgsKSwfkOJTYJGiQLn5OEkTDx/4kKDBO/Sf/qivo6vCZLqO2vrloXWHRl7vtu2eU9Uu65Z2nMfubbcZ+24UG8nOhCMddjauaN6JoDFOwcHC4TVbULws8YnB2LtRg2zaC+PL7Yft6C/PZKZ0L5DSRxhoxj+yACeTAwdEMoA6m7p1d8RW9365pcnaIEuPnZMuMSSvLvJgjHDhrrAZbYKXh8xrjIym9vRlFOD6z/Qj47HIDo2YHBff1pn4b1y75HzRjoB9SFY9Z82xr7iWnwNXCG27m5+ztZIECGpLqzzHzbKgQ4ExwqfPyoAnHs3aIzd2E2f//D99lkh2OjIO5cv//bJ1s9vFgKd5KVezqaPXT7SHTwMaxsyZpxza3qlUKvqyKuqCxrazwG2JCj7Pmt6+1eVNL3rMxwiTkGR9fCpTDqQhbXb/GmIY9Dwc2M7fQb37ecGFB5P93AZ7iJtqdQhKwSJjFG2ftYg6xZewwnoXMmff7MDywoYxJTEVdXIDHqDqKiQZDWUYgXL8iWE0EmurixgWDAMT6qFXCWTS8seNpUOcRvjDSqA4jLRY4wLrscv3g4ag8WTTLM3qf0+n/DZHCI/JfPHySkn4rUqnqrnvmFosk//7T972HYW79/ydMu2Dp5WK31j+omD56gh4bawuyH5jVvsBZU0dUgqEqLLBk5ZGw7bMapj/0mjUM9Km161mPbyxxUuw+aNdgeixDFCxwx35jxOrFbTg/q7tuQCM8avTvNZENGrLbKQo6zOrXL393GkwnbSjJn/XQBTbMaMGTP/Q9jb22OxIPZAkUgkCwsL48l3Iq1KTGjSJh9cOG3ChAlTlv9ypan2VgL8xtp0/Q1I8vL9GxZMmr3qV+mQZZvnhzAppgsoPBaHNy49lIvb0VSCaW0AjmaBbG4NqZQKXf6F9fOmgydNmDBp5feX8trg9/7IXW9ByK/RgPgKdDshfUd9YV1i3K+bIiZNhH88f/W3WSC6k1QkvWj393eFu2QAHN012NOGJMl+kYnz9Geano+SCzoMCo1e3tEsdBsxxIsA4jWFOL9eQXF2QboEKNAVxOLtHS0ZXVlGkHIbRT4ezkhPlkR3pAo6+BK9oeb+rthBc2bYkdWlefn+Q8YFMHpa+I7MxPjmxGNbp09CSjlh6cW61wpoEFTEfblg5qzN+8mjP/7x09lupvMAIqnHCBqAw87BUKlda1EcvN+Mg3VKRYcAZWNFwwMpdGTkF2MdrPCVeTl8WfKB1bOMmZi380pTB9zz1rTU1KF8WbLKSI6Df4CdcREVBofDYDw97WHBvKIz73mqwdeZ1lhRgaXbsChE+CIajcfbu1jakxTF8Ymd8me75k0xPmHBgRwhHN0pJSVNSqqrC5UIC1bdXkumWjpb0VHCxlpxuJczkK+mtqxUZm9li8PoOqoEGqKVBVAgaXZyBirImyziNbDjE099MXcqXM0TZyw8F12O5KatJg2aPL73++NbDAaN67YEEgGvrL/+xdrpEyesfmg1ceuGGd7vHgDRKuQisY5CNsmBSLJgWjnBf8klfKj6yBpTUaesOVyskqnfs7ExnYQIqzuy9pqWk58vQJR3woSp627XQ9ru21Fhic4BTkp5nZiTn6wYOX70iCDr3PZmbo5N8EAvOpIfDA4Lqsl4txGDQi7TZx9bPM2oalM+OvKsumvLbwwGj4NrAGRe1Kot27vqZeaPlulk79gJBFSORoIK8LI3HeGodAamQ/z2bx/qNQqDj5M1kDl8hCFQqAShAp6ToFNgXey69uLHMxig8o2jPpW5T3R4x+rI7Pr3bQoNQVoGiWZvQTeKEIOhkqhapcq48TloIMjZd4NBo8lwS+iGTivRNj3Yu8nYJCfOXHo8Nh+eKvOqXUpbylREAt3U+KgsFzLDqGk6UeH+5XNnrPteHhzx3WfzfXu0EBi9ouPukZUzJi/5jee55adfFvQ1nX8nwEgS4F3lukOS1ez7dOWkiRN3Rzms2Lw20KPnZxO6o5bxhGIKmQyKCY7QJKobg4VYV4WwTZ+wf4XJ6kxddbZMo+5ZzRpZe1byiWVTjXdMWLY7wyA3bUVDJHaTGIVg3AgQjcHhyTjgSl4v8yuwoDQvB74Q9HKpzJB5IGKyUdOnfnwuu0GkhSBc3yW/LAwX7Pl8Bfz8nY9EPY0iDs/09QhsLm+sKIofNKr3yBEz+dW1zbyO0EBPGypcFW+pVq0aVOv93zYY1X/irJVnEorgiZamyy8hkuABiu7opLzmZ0c+MjWJCbP3pAP/YJQV4Q0L/BboxJ5aaDCoVNyE678sBGYGMHHqjmMxPL3e8NaBX1hGHVmJZ9fMNtXVkq9ucfSmvcIYyN6EXZgyA+8ARaPiX5P06+CJ8AsM+G48hf6GjhEUtRe2r5w2cfKGZ87Ttq4e7/aGiulkEkm4t8sb7Qs0cGxPo2pQq2S6woMbI0x1vOLbjNw2rR7CeczddX6N6PrpVXPA6e2P3thFG62qOLF6/syVO3muk776dEGAyUK9QiOTaDH4rqdRLV631RgrB19rgaSmtVNXlXS2yXtYfweUBmSm6NAmk2mduvybtNxW4/5baNhbvf6InrwyqjqJqIHzcL0xNgE68UMiBO/eqZa7WNoxEGf2Eq1GAvl7d61ow1JoDIxAJIOfSMSCFmHMfUtjHoZKIZuK4ujt92dqRaBa+/fp02fyhht3I2Njr8yipadEZ3DVKonAUHNlq6nVTll0ILFJogANSitvLDj37YrJyOmJUxaeKTCo39yv3USDKBeDe5UZDzr8qRp4705D7i/Rs0Kuj/e7Pj4o4fdLEr4G2F9wC2htSAj5F8Ba9fOeiOJmFxn0vIaKPOvwYHjsrhtYPB6kazpA0MnFeojStcUFiWiJRZuy+D7gvfBEpg86ksXlCcv7Pli+Q2Czst/GVXjy6wEChNNXnZ14b+bo/Bbnvl/udgl6m/8gE4hk+F0nAE1kkEmQTq+VSWVQxr55pjY67ZOLBc1izSuXodNIIW9vR1N2sWQqHSsSywxEyz7OPrzq1oqc6ODx/ceMnMGvr+dx+fa9fV0p3VesmzHzv4QPaJFmzJgx8zexatWqIUOGkEgk4HiHDh1qOvsOpFWFGZKRh6OeRCFExz3ZE+H2MK1U/65xJVHmtcsto7699/TR3e+WD7WjEd/Wv0FjsCAQ6koB6orkwZ1D11249RB52JPo2GfJvy51Zb5rUEJckdk+0MuPhowqQXrqiIjvrkdGw7988iTqydOre7YF2aDV2jDPrq/fGHQ65BUZhDbofe2sTPmCDM2NWZRAB0xDVZ6bb3930PeDT2r1FnYsqjG+VSvFrfJ6axt69+gG6uTma+3d7JDyock2XmQ8Vd/x9OKN0E+mB4NgRNxcKEVDeKN9h3gNLyQ2LFsQI2qorMlH7sfARYyKehz56ElU9PI+r7Z70WtVOZnxA3Ycjnz24ofpAfaWL/dfeit2TqEgs12SFHA4pr9eoVGJpTSZnRUVlgKnKh/V14aJ1uu0vTYceRKJZOLJ48fR8akn17hR8J1tHGZYuBNRp4ac3e1McmtjF0odcU7knv1Dbt0LzUAPB5CUtTXTxthlM2jU7JpGiMkk4XRaTd9vb5qK+SQyMuZ5+r7ptjqVUkyxCPK0JSGlUrRxRRY+FlQM1MZOQ3l5wK8z5W2VkgBLOwIGq21taqQEseCRCn5tmnqQpzOsKsGTfj9/L+opkuyTJ/GJp5aN9CJUpF3TzB0T9rbo8/3Iq6MfVoeuOfnwcdydX2e5ME01/lbwJBKZRnuptlqNTCZGPjaOBnF1+M4rpjYSFRWbmHpw7J/MBHoNNMXGeevBO6YEAA/vzw3pPgsJw2Ba8NUdwobKdDcve6I9ji6KT4wWWxBtTB3Tt4AG/4379M6Dx0iKT57GPU/9ZqqFUfSvQBPwA767htwCeBoHMj/qXSMkcIqclpfv2+Ep5/3dX9vavwvQGWnlw0szjIfgj3AnWywGY4AMHZ1db7khAwaFDrJHnue34Py+Iz982ivm8OlyaZeU3wJaoFC2y01v0iGQMJlCZVr01M6/BhrlOv/bkyY5RUXHJ17eNNYbnlRigmrjQ8QSurKklHaoTR9eK3h8jLzg5wdxz3ctGuxiA09g6AFk4FckdtJn/HEjNunMhiBHO/rrYyUfgiI96kFLn80PHj2+feOHIa4WxDc69q8gUizJNNxLHdWoOHIJ8pV6eJRj2rc3jCUEgGr+clSPT3qCTmnvkZ9e69Lip7HRp/ZPf/dQ2b8I3EWd+PWDSONjnkTHJaV9MZqMx+CZrsu/PJ6UEPf0wGJtxp4F54wD011gMNY2NoTOpsoaD28HMtHN3zMtPiFLRyXYEN6t/miU24IfzxjdCey7nl/cMNKT9CERN9Vy/JdnuiTxJPZpzK5JrqZL/wJwBi3HrPjx+iNTijFx939cO6LbTjs9QZPCxm86d99089OYqD9+XeCCzIr5TyErj7xb33fz+cePY658O83JgmLyW92AtwctaOabjv4M9OCvzt0EfhgAHHlS8m9j3VkYDMk5cMYfaSlx0aeW2jTumXekvOdwYvG93yWTvr4Xl7Bn1TgPux7e1ggaHkx6M254BZFlE2IvqKxqyU+4qRowtp8dXAw0auDOsze6MhOT9OL38R6WH6IFPUCjbF1WnH+pEzEJkQ9WOAOZsAUCxeuz+jAoDsc4Yw8AQQZUPw+H1x5o5xgCW0/TUQenpYckXgfSa0HsAv+FI1lZWdva2g6btZwprJLAX/tFhW08A8c8ME9jE5IPzXMH+UI7Bq3b88onxd++tLLfu3ySIz20m1w7WhHbCqeMGvnDjHsFC6JKwb+FcXXLflpNpf0rJgwGjXcftAJ7P6+a86Kjjmzh4/KudvsK2Fi8qm4gxw9Br5VJLLgOnnZElCD7wg/QnCsLY9MmbZhrY0N/c4tbqPB6Q+u8IXcql+39zNbTBftnw9MGbRu3EhYMnNLk7x6ZXMaT6PgXaZ+P6OaKwfW25o5ueYfC3B1wWBzFmuksYlfWeTg4k0kuPv3S4p9nYRVkK9o7zZgZM/9g/rIhNWPGjJl/GRcXl0OHDmVkZHz77bcsFst09q3oRJmZuajJ/XtRyHicEYt+I4dbPDx/m/2OWRLijnLd4CBPLLgfUrFT41okbRot6Gb2IHD0KuuqqnIFSEMnLY+KyYKo4H5bVydHYUMJX4bF4rBoffGTU4duJXaq3hG2KCUcqY2dvQX8KhmNodmytNJ6qQoFsoiScq7sWnE5rVmHI9OpRfk1chBBqKW1177acf5Fk9bAcvell9U1Ih+yUvEzL1xM8YyYNkDBq0PZMq3AzwFYLIUgqWkWIN+c0XEqnpWxmSxGj1eGnKoMRYCFi2nAg2DnwGyrjzx+rHLd6ilMEIuI2+tVOLRGpATP1muri/L1/ftN9GFibQM8aXlNXA0Wh0Mr+PF7Zq89navqFrtABolaQXaysSXicFi9uCQyqtCA0nWfjNMDS88ARnFGRidcGBU/Kz/rZbxnAlLIBTSGu7sNHLJz60rIQ4Z700nO7lYV9fViPfz1JlVT5k879z4o7dBDuqb6PAtXZxKRZIFpzK2WgsR0Kl7O8yop0cW4BPEl7Q1VhmHjBlpjCCQRp61RinxDXticntHYZunIIlp6BFoXlFTJ0DgcRivNvLh1+f44CQRJRA1ckcrawjgqpysrSPTsE2JLQtXkPtEN9nQCD1CIOXL73mHOBDya31xr2bePEwWF4jdU6AaMHWRFpLBsDYR2oQwFxIfTVDw5/Puhm60KdEdDpX6or/O/EAIqpPWqAE9XKgGekKSsyCluqtBq3/U9ILJFsENLcWaFENZJSMStbeQidzoGzXauKC1q14DS4vSiF3/MXHy9GfnFh4J29RxGr21o0kBwwbSC2N8Wb85tN100YmHv7dKmOn/34bQBXjgc3tHaLjO6rLerL+2dk45Izn7O9pyK/A4VSBNrkKVc+OXA46Ien1ECOIfMsC8vL+vQYeDMCxMPT1t4452Ztw+YYpObn90sA7WtV9QmJRVbBvrbvlXuDM/+dmX1+WyBBm59HdWZxVI3B2ss1tVvFC2/okIKa6xeVPowvsrRzwWZJASPseDspq0fiSl4klr51m+QAfAEK3emtpHdbPyWm7g5trbA3su2247ffxUKs7eLtqOmSaSF688gqvnjp+Mxpfxu05PIbr4O7JS44g413KC4nKL2TqSPJxHwMZ7OLiREvOVR0aD1Ae1BfmIEkgvVBqY3iw4sGkbFexL9ENJ3/0TiByHvqFMPdXfCEAg4DFRbltXWVq15YyFcFxTXUIfUoowmeMkZJBO08Vvbkfp26jXDsaKsRKaFq1knerFr+qInPb81b+0TilHXtwqQOyBZ/tlPvrtb/p614v8SFLcgV1t2cZ5AAx6C0Ynij+7cH1Oj1evam6q4Mj04iQuaf2ppKKlD0GOtDxpn6+2pabv/iO8UbkPC2AXYqpOS+AY3H7tu44w9oVr2dVHxqhpFcIGw+o7yQ9+fjK9sf9fkwm5Y+ofaqepqhVrEm8iqz2xb+qiq52K2vwQW7+rKwvHZHTI9aN4YlCzx1P7TT6p6LDbtBt3V20lZ0ybQoBFjUH1r1/d/ZCGjkP8x5OI6dYiPKxkPVMwgASautVar7elKLDyCHOmVWaUiRL81grqaRsFrK0ZNkK2dXR3EJUV8NeLIxSVPvz50o0qg1IqaKqs7kDp2n/tTRJiVTNBjnbWE14rydvdAWpO8MiY23WDQdPsaHcCp/yh7FZvbCU8jVfKfPr6HQuN7DrURLIN6exWUXbp5RTt2ynAmyIyVk4ujtNSUGYy4LObbQ9crOl6f/PWnWPoNsCZVsZuVsI1AKaoubV19IheysLa3VZZU85CvD0IqSTuH06629p1kU5Cf1SQFqqZX1qckl1j4Bdi9ZiQt3Xxoxdk5IrgoKl5mXo7p/Nupvh6x7Ps7TbJXQZdSrrSwD2FRrAPHO1eV5fIUiO2Sl57esPFakQyDs/Z2IvAbOUqD0awXn/zuswzOu1qzra0vS5CVhnzQVSnOypLBARuR6elB5Vc38eVAyGi0su72d3H3nhu/x/ivgfYZ5GJzqvp0NuTwka3Dn3tri7Bpdna5bSVCoARaSU7D43adgfBnLyrkHS8uSiUhFk5WKFSHrERn6ecFASXRSSoTzujUrfqecauEX4v39bGg4jFYSF5+vyldj9K8UcJOfi0byB6c1glKs0XW9naWVu4hrrZ1RfkmO9YZc/DT/XH1ryy7jcdYm7KiLLYY6IBB3ZydWUJ08bHDYfAEb0eX+geP2j3dWUSClVeAJClWhKV62Jg+V2LGzP8u/p0Xh2bMmDHzn0LZXBCdLR2/0ZfQLUqkBY+e4nbjSUz5nE1hLydHYWg+rjb86KhY2wne6yfE/7H7ZJM/VaGTa+g4bF5jrcTg3rODGTj1695n7p08VkzDqORCvBM6xMYCZeUxdcOoW38cOtkUZofS6sQi2sglfS3gie1kL2/XuGePk+1nDAhENq4CkaFM0ogh9rehIFPyMdae/fxcLkReO0onUpVVLej+WxYN9sAT1DM2Rpx4cex0va1QJkYHT17SF94KI2jMFtsbjw+fSGfiBa1VhIFf7RnprMqJk/qy7EyzG0iskSND8m88Ot+RQyHaUvSVNEtrG8bLxZAwZIolVlb74GLmgo3DbNAolp1307P9+mm7vvGFM6Tt5NXQ+o93aUs8d7ZNpRGLKAuWjLKFXyp7jdk48e7jfSdS7XVsrtD5o+9XDO6eLhZv7R/oFXnzcHOOE0GhkGqcHVVlnA4x6h1rPUOm7Sw89eD04VpLplheJUCWtHUHUnbwUFpbGryDg6qmrNg5xIOEQjn0XrC4+OH+U2f9qDq5sN1vwpzJATY4RWlBITZosjXKlrFmRtqu8yfPFDsS8cSWVr5fmC2xxwodDbum3DFgJR1L8hkymnHk0ZVTbSw6kUVtF+MYNpZMLIo+YefKk092Ha/zxfBFQsqonevGgRitobmGSHR3tETmFsnLyqtJQfM8gFCoDAe0sPDhNdepYzFsHGWkNRmLVrJrKh2GwPusqFvYpXZeWyzROJTN2N6Oj2PunM2hYbE8LsdhwurZLjRNTk2FU8Dyt4xhkCx8nDBpSbfP4RasDjed64GF+9yR6CMXLnR4s1BonYgvJqrQDUJ1XyeUnXe4NOZJXABtdG9/ZCMRFApvOXDmXPbJmyfPVtkRCKL2hk7kNIo5YNNvnx85e2B/ta8dUcStw2z5aZY7yLbx6geARllMXLrx0vm7x2tTGXQsv6XCactXveENwbpBt+3vIYqJ7jXbgYDGYp2dfUHnMCTAiQSq5R29MfvBq7c3X/rj5yO1/e10EoVYHzp9ji8Rj+4RwzMHbfx567HLBw+UeVkThG012G27uq9ahSEwveiomPtRLyxmDFz+1erLNw/uYQc4o3l8IWPtt7O93750iRg8YdkK8dXju48H+VGEcjE6bM6Sfg54DHHM0o/Lrz3643CuJVNX0yrq/8mPw5xRnWzTz7BYn7lbxu26cDXT+7OhPkCRXgdHZo6ZOOvM1Uena1JpVDy/tTZ40aoQJyKqxnTD62AItk424rS4y09ZK6e7mE52h2AzcuHK9vM3D56s8mFgNfIOesjIwT423dXdYdDKzTWnr+45ke9H0go5snYd8qFZRuiYCRn39//B9iUrlXKtra/eUMXpQHna+vpSHj6/ek49cXpgL2JG7MmjdTY0LE/RxuplJWpsk+rC4VozgXVwdSdmZV0+j56wcKTpXA+YYRGj44+cOSHwpRogmagDj5c1NIkNfe1JDj70zsSbz3xXje5lhewIBnTUZ+jsZY0n9h8/C0ydQcBr6ISQWVT0ER/92nbswtED5XY2+A5uDWPrz5M8UCiFdYCzvjD2+lndgrV95y+oPBB5Zl+anR1eXs1T9l+xMISIQuYY/n04jfr4C875P747WDnATiuQivAj5w13x2G17NzH0TUoB3i9oyA7y37zzr49rC0KbWHlDHrtUhdLOoGAwXgFj7DOl1p52b+740e0G7tkleD8rf0nKvwYaJW006bP6IGe8A5fdv6DMDdio17Q3jVNMmzuD2UHr50+UG5rQ1bWtKgGfDEukIJ6c3ZrF2RLD5z81p2naStn+JhOdQdN9Bs6ZyDn6sVzJ91ZZLSBL9f6zRrh22NOFd7K24d6L+XGWe3k5eMmTujHi7zyR461BRHD5zc5LdzUj4H6u8cSu8PyWjhaf+TUOZ6vhR7SSkUKgkTPFmnCbFFkB29Ke/LNBO/Vo0f/soN/8/6uExneBNDxZ0MhEasneJoS6IFVyKYNoy4cP3SoNdwOpZOKOocMW+LBpOjqK6LOZhp8HIArExQX2q5f25fV3XQwek2d/fz83mP8YKpSJdeyAiF0MZuLCn3l0+gew/uFHn9y+fALikWHkosPwRqsLHvOCMK5Bff2uRgbbznyRH9kgqFV8EfrR50/fuRQG4gqdDKRYODQxZ6sVxuJfSg+EV8ta7l19rcid3eSor5FFLrjo4FkC13EolF3oq+ebnGjYtBKSSfdfeysKX2X7lx15cah3Y2Brtj2diFpxZczgbF+bQgybOqO4jNPTh+pZDJE8iph14pDSemDWFmfaQNce+yI5DPjl2kXoy6fPGrLoBnPWDmwBs8ebEOg2Cz54tMzJw782urvTZYIW1FTVi8JoeDw6JHTV9Wfenq6IYtBxyuq28hD1/d2fddkdpTHtL3801fyDuczGJ28qnaju7Psu65P0x/Zu39S9nUyKLRSRWDAiv5EY/j1JngW08uiNeNcEWqZ9zun9bsHrhj68Pvrrnu+/rOtKxAs+vf7ekjegx05mf5ajVDNlKJdbZF3HT0wSNqbru9Wmtx/K6fJodfqDTbwfS6+2xZmHv80p8qPKEGLDAE4zP1Otgw1gE51QrWlnC8mre8dstDm2U85R7jWNGWHUsMKgjoK6sWovj3e66LV5dmRl1rS8BhdNVcxYvkqHxYKN2b7Ts65E98dKOtvp+0Qi4jjI4a7vlpKSwuav23F9asnfm0L8saLOkXQrC2LA8l4FAZl52EvFXb4WNMIODTGd9gA1j2UTagtMoFYUR0XxfedOdT9Xa+kzJj5p4FWyOEdUxUykYWlPQ73r87PNGPGzL+BgNtIpjPfnGOcnJyy88tvTAcoVHh42B/HDpsO3kCvN2i0BktLpHfzvx+tlFtd02nr723dY4G+rr0qrw7y6Otv+6oXBkG8mrQaqaWfn5c1qj2zuBFerEez9rYltnCUjiH+9gQ9t6UJYjg6MMlIUgYpr6GqplWFYnhSctd83LH3+efI/gOK5tzSJpUGQuFtnH283C2Nj1B31OZUCu09fd0dLIwTgQxqSV2L0NrBkQXCAgS1sKGijiNTodBop7AhHl3rr7T8itxqgR5kxs/HywbeuRbkVt/eXFXVBI8/MD17BzuCvpKuk10nJtm72sP77MLo5U0V1S0iuR5E9yF2qjaprZeH8ddG9JLW4uomucqm11DQvQe9rlObL3E++nLnUGcqGqVvSDy9M52+9+PJ+tJKjgFr6+zj2VUWg07VVJXLEYI/bYMHejNf240EhQJd6JqKSiH8gp7p3cdFUlJH9AlyI4ryyhTefdwtMCB5Bae6RmPl425DwaAM4rb66nquGnSzvTzVjc1WoQPsXnX+IIWglSchOLnZEDBAFDkS237eVkgxZJyMkiagsVRLOx8fH3iMRtNeUcC2CukPb66v7azKr+7Q6skMe1uaXkuydbHvnlNdR21hOy04wJ4Ebm2vqq5vF2pRKOegcIygie7kx0L20xDVp5W2QiAO9QrxsbcAETkk49Y3Kehe7rZwGKzhVxQ124b0sSKhtIK63CouFu8aHEJvbpHYOTkwSShuRb7WoY8LE6cTNuRziWH+DrAW6mWN5dWtYoUelDdggBdcFpCZonZaEJKZ1zBI2+qqGnkqm6BBbuimUo5lQLAFHMZreRU5bRa94M3CFby8MrZSrUPhiHbOzjqBkObm5cwk6mUtpYVsvLO3t4t99z1OFNySErZYa0CTrJypWIW1g6c1Dd7SSsIpKW6AXbmFW2iQMwPUkkEpqqnpYHm62tAIQL0qeRS/ADuMkJ3HJYUby6IWllXymJ5ejnQ8GtIJmmrrmjvgfirLa0CQQzddM2KQtNVVdxIC/VwoOLRS1FbdrHT3cUeWBEIyXkObiunhxoJ1rJtgUSh5Y2YxR6eHUBQXHx9nO3gWIZBneRvZP9DOFG1AUGdTSXkzvMUv0yMs6PXd+oHGqpurcpo1dsEBHkwSTtFall8Pq6+Ndy9vkGDPmyFJQ34dPjjcCRazpqMiDzQ+A4pm5efj3dX6DBJufVUdrLEox6AhnnAvVt3ZUMFH+Xi5UvEYrVJYW97E8PRxYHVt7gbyLOYUVWm8+rgz4V6CtqOmpp7XCWSFs/Y1GSJ5W3apyr+/O+MNG64Rt1TVssUEt75BdsLqIsixtyP80QOUrCmzTOnVxw8eqwIVlFfdptUZ8BSGl1+QNbybfk+6ykJlMil6Pd4Bbn3AStSXFHDhXcAYnuGuquJKpWevIDuyUUn0Fj79/Zht9UABke2TnUJC8S1NKktvT/seC9mUHYXl9TIlBZQE1d6gpjo6W8IdbIOIXdCI9g92B2r20iraOjjhVR1KC09/Jwakk9WVFvKJruHeztTuH9eXt2aVNIKyUChWRBKGauvkYkUF1aQSNpWVNcFTiSzc+wY5keCRR4OYU1XdLFDbBQ/1ZGpl7bU1VQJkUzOX0CFuDLhm2koqVI6B7laIwoqaqrh6Ty9XGh5r0CobWposbLyQ1cnalooChU2ojzWqpbBM49bLg4kWtDRJsFauDrCsDUpudVW7fUAIsiJc1pBezIEXgNHdA30cLeFa1mukdWVFfON+ao5wZpC/uqFTNtRVq+juwJRg0ZCwuaJNZ22yJChta2URxincHpkjK23KrFB59fG1gVW9sx4YFp3eQKCyvPwCrBCFMqi4pbm1KDs3Hzt8WaXSp6/JqDZXVmtt/dytyRg0cE/NNTXNyCwwh7ChXvCwgUpQXCFxCXZlvbHM2KCRs6sK2vSOvQIdlXUFYpu+PtawqstbCorF9n0D4basl7SVVDfKVDoMFucc0NeVafQGr1DyykvZnWq694Age6yis7IG/g4DOG/rP8AXTk0vqC/mU/wD7OGBL72UW1otdwlxtyRgIa2igcOn2zha0eA6aq/PkVD9Pezgnc6NGJTC6hqBpZerDZWANuh4LQ1aqqMTomOihoxmtH+gGwur4OaUsNVaPYpAdnS0V7aLLby8nRgEA6iX0iI+ya23jxMFj+msSytvg8fLGa5BQc4stEHUWN5q6R9oAZsSLbcil8/sFeoAux8ZJ7e4Ef7WAM3ayafLdSI21Tjt6i2+DzKoGktyOfBID92jl6umpELk1ivcqcf3HJCYpFYIKsbRTXB+RdOkO1uGWHSyS3hkX397ZFhKJ2sADgJj1yfIkdhlCuSc3CJTZhx9vDyRzEjZ2ZW0kH42sDhBSJNbTw4a4Nr9JQgk4TbwtSx34IGQY1jhq/Jakew7Bg/y7Bpdl7cWljTIdAYUgWbp7euPqDNKxS3PrYUDDGvPYG/EdepUYk6bwMrRHfmODUheL2ypq23gAzPo6OWlbmq2Du1vQ1a1FpWrXUI84G9q9ACximWCromA7mFDnU1jWbDBL82pEUEQigpMtDvTNCdXJ6ivq29tB+ljsM5hg9x7jgijDIp2Qauc5upMJuBAZhQtVcIGDmiTRK8gfWMttdcIBiwZmSArR6EFvp1CcQ9mOiNllrDb6glWYU5wnWvaublFhNCxljSUur1EUN+mpwbZ+jGkjfUUp2AKGatoShIqAuz8TfsRyF58eWendMizY75IrWo7Knh8pl2gvUHAFiuIlg6OOBzwhCphQwnOOpiOxIrS+ngRiCKYtp1xH1faHJy/pHePKF3Nbc0p7j5Pj+g/0hb+nIoRMT81Ww2/4bFlBNoqaypRHkPsbfFKHihss9463NnTWtmcJ0BCQaz7AIYuVyLwte7j8vL3kF7T3FwDodACfqdCg8K79uqmJDJ2elELvAyW4RnkY48EPcp2dpPMwssDDva0/Mrsmg5QLSwXXx9nW2Q/VZROIaitbmN6+djRicASNVaUo+38XK3hr68Av10qte3lZfW6fTFj5n8Kg8Egk73xHYN3IBKJzANYZsz89zEPYP0PIn78w9ocv6++XhhGRElf7Fr8FebrpJ0DXg/Z/heh4T8+cJETMnnZhCAqPMCmyDi15zlp7KYFQyze2K/bjBkzZsyYMfOX4KYc+SUJs+3jzV4WKFTlpanbSr68smeIdY9RMDP/YMSFPw+rdrs7e5nv68O3b6X+/oMvfrP9OWuIPwbFTY3+9Dzp870jQ7t2LzVjxszfzV8dwDIbXzNmzPx/BWP05s3SA+tGDASM+wz9Sfz2fv97R6/ktbdXDJ/2FOs8bbhx9Ap+WyoQ0+1srXtuG2XGjBkzZsyY+VewCY/oo0leNB6OGwYuz15/5rdBVuYO1P8O2lO/vz/NJx/zy6yF3h80egXwmDFsaVjVcocLA2wvTP8av/zTwUGW5ojKjJl/DuYZWGbM/Pcxz8AyY8aMGTNmzJgxY8aMGTP/X2GegWXGjBkzZsyYMWPGjBkzZsyYMWPm/xTmASwzZsyYMWPGjBkzZsyYMWPGjBkz/2jMA1hmzJgxY8aMGTNmzJgxY8aMGTNm/tGYB7DMmDFjxowZM2bMmDFjxowZM2bM/KMxD2CZMWPGjBkzZsyYMWPGjBkzZsyY+UdjHsAyY8aMGTNmzJgxY8aMGTNmzJgx84/GPIBlxowZM2bMmDFjxowZM2bMmDFj5h+NeQDLjBkzZsyYMWPGjBkzZsyYMWPGzD8a8wCWGTNm/unU3dk+YtmOx+VC0/E/EHnl6Xt5YpnWdPjBKFtizj9tBH9IM0/O+vZBu95gPP+n1N09HNOigExHb6Py8rixXyZ3mo7eSv3d7SNGjNh+/OTx5cuPp4ug9yX3l4EM2oybv554VvOXhfJniF/sPVWkQaEMTZk39l98yJXqTRf+NTqTv5s47lLF+wqv5caceMg2Hfw5lQdHjhwxa921jEad6czfhyDhu7Pl4P/Kmmfbfr9a2fleHfhvU3Fu8uxfE+SmIwS9OuPG8aN3ihSm4/8jVF2ePfGbpxLTkQm9jJ+eElUvNh2+H0inrkg8nd8O/pQm7prz1VO+8fxfQ1Zx6m6eRP536R3/8Y4NX9+s0hn+yVr2OvK6uz9+/E2JwHSoVRaf/+hU7dsVThz7zYSrlaaDd6Bvzrl7/ODNlh56/E4MKnH+i1sVsOGVxP8w9cf495rgP8fALXm6bc/xMt57WkzH06+2TAGm/NNHH6ZrJvhPv1lzNE0J/9l49fe4du1bDakocffOmSDxESPGTJx6KU9mOo2qOjlx0oM608G/Djdj29rjae2yf56GqQpuHPrxcEyH/EP8C9RR/fzYqfN1AtD0qk9OmHCn1nTBhFp8/9ju/Q+LZH+/S/j70bZXJ6Ynt36Ywv9PIU38dc7X77GKncnfTxp/qfwD9ajxyoLZx/NAFPEByMqOr1t0NK2zhxVE4qvnTdxz3/96PZX9YQn9Bbpcp6b47s+/3MpRaCCUQVtZ/Dy1GLZrosRfJn4T/Zq7+VfgZm5f9/3NClF79NeLVt3imc7+25SenrVgb/lLUwFjaMm7f/D8nRbxX4rWmq8vmX88FzFRfwo3c9taUBbx3+WspDnn5393j/t2q2ik7twPMUIQN0vYR747/riU++83bkinen7t93NJda+FzbLcixHfvz8z/1GQmCTqX4pJ/mOYB7DMmDHzz0bXlpGc38eWlZ1R0vm3hwl/C5A0+dx1uRbCEvGmMx+KMHLfrgINPGgFuq9SOEj5MJpiv73aLHy/W9erpVKF7j0ptkcd+6Pk0wtJ+zeu33jx4sbBTDTadOXvAUJp1Ur13+5xRVlH9sbKlCBZSK9Tq9TafzdegbRKqVTzvmwKI3f/nINU04dQdnL9k0GfPb5/atEgN5zp3N+FJPbg788USDMwaBUqtf5vitX+QxjUEqlS2yOPWOKgBRs3z+1FMR3/HwFpbT1LikJ1VEY+fVr9gfqp4UReOJunQ4wB0EjlB+tbN7Sl8Q9iaurVf9tQNKTTyBX/Sk7+m0B6jUKuML0L0Ckzju/QLF/o/XaFsxi/dXvdNyca3mcoUQadRqVSf2A9Suoi794uRRomUo+vK8VfxqDXyJXq97za4Oc+vqd33nXnyfO90y1M5z4IYELkKrjkDY/2X+G1vvmmQS/jXf1x01PWiNPRSYAnN7+t+mHjqfhKNZwZvQqYzX9fNewHHTi9cYgN7e91Pn8LOrVSofpA/4K29h25ad1KLytg8vVqieQNh2LQqJQqzT/cYCNA2tqcxy+SG/6ugYC/Cbg1vWFiuwHpFBKJ+kPDDYNGJlN9YG1AerVcpnrt0ZBOKQU2AdJoNdoPfu/44QDXKYNtByF0zjdfz+9HIaA1qpbH1y43Inlmjvo6+ueJDOOt/w6QQS1X64C/AEVU/31jq8A2yBDL8gqMU59Zn6yc62SBNZ34IAxqmVT1gfmCzZnyb2xhoNqBG35PcjXXv70oFMJ1z/DY8uPGqcH2f0u8p9Mo1Ugc0B1a3+U3f5htj/9L0vsbAa1PptD+/Xr+74D9+usvwf+0GhWJTMNg/luiMWPm/2uUMjGeSEK/MX7Q2Nj0LCHRdIBCOTjYT5k8yXTwBhAE6Q0QmUw2Hf9fQfJi12fPw5bPc64rbvYNC7Gmwj5CLeWxOa0ybn1xWVVdfUOHjm5vRXnbeLyWW5KaXVbPZvMhEoNBJ4J79NrO+sIqmVpUXlJcUyciOdjTcUbJ6/gVGdmltWw2R6GnsiwpiEGU1KbmSTBQXUkeV8+0tSDrBFUvMovZACXRyZKGRUP8qvTH0UUiHNHRx8+WhtMpO8vzMsqqwR1qpqsVGQMS13DLSrgGkoqdlVfFwVg4WpBARmT1KWlJyUlNGO8QV3uSuOhOJW1SkD4/r5zN5unIFkwqEf6pQdNcU5xXVAE/kS2mONpTNCD95KjkarIN3drGzZbWzW5DBlFLWXpuKZstwOqab8cIxi6Z5AF6btrOyuy8kppadnOrmmJjTcWjpE3JKckpKeVYjxBnO5KkvKSDYGdJRndy6pq5nfXsyqqqmoaGBpyNhwXBmLS0LimjsL6e3SYi0Jl0Eh7Omk7dUJJcAPILcoa3tWeYbjUBGZqKXzQZ7Aiy5urqOjZbQnOypxozq+GXpOaUgdRahXgak07Ga3ml6YVyG1cWHmS2ozY9V8B0tSShIWlbbX2nnkmnYGFZgIoXFhekJT7LkVu5Mm3saJLKknaUM0FWWV1b39gsQzNsmGRjXSpailJy4ZzJ8SxLGsn46+6oRY156fmgllQGed7jFOtpa/rYgpt0HdW5OcVVQGPYXCGObmUBKi0VVFNiPdqrl6s9k0nGSBqSMgpA3sEdWiLDokfiuvbqnJTnT7P5Nv5uFgyctowvMjQX5Vc0iAg2DnSCvLUgO7+itp7dwuugWjtRgC4DUaTUacmqimw4M0I0y5YkKkrOrmC3KjFUJoOCfZW4qiU/90VifLHaLtTKxoLIf1Yq7eWBqyqtYrObxGoC09KkyFpJU15aHjjLVpKcrYCK9ig8ZFC1VORy2jory8qUVAcrKk4tbMjNgJ/OVlNdLSkY4/1aUXVuXnF1LbuxWfpKsNLq5+lF4E62EM9k0shADSApn13ZyGmqLatqxzjYWWB0qrqSlEIgeyHa0HTvuWzEgtHerzQD0gua61ukGAvQBtS8opQcRH06cQxQybBSvUZ7VWKWsbWRbKxoBJA1rby9oigLLjSbbWC5Ay1B6aT1hfVynLohO68M1IpEa0GF2Hn5QOE5bSqmgw1obdr2qrQ6NVVTl5kHmpKYaMWkERFpGdRt1aWFxeVAQRsaGnE27rDCy1szaiQYSV5uSYsab2HJIOnaq1JzSkCl88VKhqUNEVFjSK9tLnsBP1Jg0DU/iu8cuHiCPwm+giCui3uWWFAlwLsFeNsx8Fi0tKkgDX46W4iCLUkPnZSwE5OeZ+Y24Lx6edmTW1Lu1jhO9JMXFFSy2R1aS2sLEg42b3qFoKyooKwS2Cg2ysqDRTT+2AikEDRlxsZmtKjtCbYO3jYkSMerKyssLIPv1rE8rOCs6YSN2W1SVFNBbjVHDmHbeR16ZWtBYRlsRcVoOlFeUlhYWVPXKCU52dGxKLyyLb7RevhwXysDMJi56aWwlrC1FrBdMz71JQaVqLIkv6SiBtwgIzva0YByq1oKCvg4oiA7C+gMV6qzsGAZpQ7p1E2VoIbg5LQWLkhqBnFzRatY2lxYXNHYTLBxo2MktfkFxZXVoKm18jtp1o5kkCTc+jrIZF52dgn4rYpsZ0XFwwqrVzSXFxeVVoJ6VOtlJXmtIWMn2FNR0pSfVkWO/25rXxp4qlZQkZlXWgtu4SgNNCZi4dFUbwvFH0ntfcO839W1gsScsooGQ9CAMAuCtq04tUlN5FXkwBZeCCs8rnv7EtfHJybmFrfhPYO87IhNz2+xXSa7SfKLgLoKDDY2TALSnvVSblFhQQVsFdkYaw9mj3o0AluS3OLq+qamNlF7RYuif5++dnQ8ZNC3lCfBBh5YeCsbBhGrUwpLUqISS9sZVALNzsuKqG+pK84tfOUvQD3oxJy8OhGwDwSgczpFbUVNJ4psQSEoqmJjBX5jvHX5SVHJdZAT08raxcFkohGaUg5G1/t/tGGhEw2EJ2g80c7dTV9Tr/b08aARBZnnH9Nnrgq2gttLenZBDSzYJrGG2GWINI35L/KRjLxqvDJ+eVFWGdJ4TUqiEhQWtuKtGRSg4ZCWX18OtBHWWDHB2Z7Rs0YgpbC1JD+3ohZ2NwR+ZrXaxp6OEdQW1CkZtnQ4fXUnu6iug8ZkErEYoGONFXn5iMp2aaxB1FzeKpEDHatsagL9Ym6LiMK0gCsFdp3VNe0GJpNqCgdQutbCzHI5yckgrm6oa+K04ZgODNhxa7mlaU2Qgw3ieWWc3MwGvYMtQydrZ3P4RBpITZB17hFl5ppQa8SS5MCSaeGImxvrFJZ+AwIcQBTSw0SDKALUi1Ze08QFVV0KMiwxtr63oG2vNBqiVqGCzrSGDTAIUVKyOyFUbX4+SFCEs7W3IBhLoBPUZeQV19bVc7jtNBvE3cARUUqrCg1uFqAolgwaVsstgN0NjIJoZUUjGgTVsXEJ5c0KgrOvNwho0CgBOz8TtkRsEcbKzoKIRkPyjsYWHo9TXlVeW4u28qCCAKco21itCrJTj5gEQQViLmDMYNvA5mloDtZUWI6gLFwNuiEnv1lKZljSiMr65IyCOuAdOzCgViimUnShrku8Xes0e6I/aMr6TnZxXnE58KQgpNEYQxolO/5GAmPYBFQtLFgl0QqkaLSxqo7agoLCqlp2Q6OU7miHBHaigutP1CMWDXKCfTC3tLigtAKob6uS4mhDM5k2NbcwORu4J5GssyI1F9tv5mB3yqu2TpTVP0WNWxMqkEjt3Py8bKngSnvl694KWMWKLqsoN0lGL6grqFMQdOwsOELhSskWFlTELBq0yrriFLjtIq4zSTYiYrSnglNRL8ZZ0rU1iUmJWblKvJePpx1RUpPG1huVRN5amF1QDhofp41HtXamwG9RZXUv0jsp1KasLNi9qsguVlTYrWtl1eVFRUg9NckQHcOr2zJVvSYEu5O4iUq/OQNdYB15iUZcVlJYWg63oOYWJcPBhowF4VlNep2Krq3PgHPP01PhmoLlrFc1VBflFwM9EREMDQ9TNRPmjrB7ZdlA422pb5NQaQy8nJ2cJUCjWvLyge9ka+hOVqYwR91aWFhQDtvwNj7WxtkChxIX3nyiGhox0AFqbqiToiggVgR3ajpq8mukTGBOQVVJ2M/TC4BJl4v4KdktHsOHhdqCmKCbJdExPaxe6xbBlqSljdNcUVNRU2OwdGcRNK1VpjCgERxbwr5Szcm9W0GaMSaIjsVoRM3FhXkViPtDlIQiaS7PTIpKbSJ52Fhb21A51U0aIoVGwqEhQ3t9flYh0l6w1vYM0F7gudgl9e0YFScnH4S9jUIFjmnFwMN6pmkueIEEBWwFwcqKTkRDuvriVB7aBiNuAmFzQ4OU7gRrrK6zIatebmNNh1Tt7Ep2Z2trWQWcWyXFyWiIgFDK0nJKQfNhc3U4OhxfwWe78TJwbRMTGUw4q0jvRmftAlqP0awVylmuSFQh5+RlFVSCxFo7RHRrBzJOXff8Tq3DRD/F6zHJ3wjow2o0HzpJQaVSmQewzJj57/P/zwCWSCR6/PhxVFSURCJxcnLC4/90yhI/+pe9HaN3rBvCyEjNQbmF+oGIFQ111qceP7i/VknD6HWytoy794o9+g+0fz1s6sw6e+5oNseaguuoL36RVMUK8rejEdVtCb9tOdJIYGIMyrq4Ew8LbfuP8KCgJIW3rh17kINjUpUdrRlZuXTPQHsGCS3N3L/6TDMLr9eo0BYubpr8/Ycj2/BUvKY1+W58p3VosBOZW/b8dnG9q4ubq3eAA433aP/pdIGWiNKzE688LSSHDvOiabhR+y/EVjTqiXq5TGvp5GMN9xKULflFOYVZ7fSQgUGeForSu7HZzRgqUydj5yQ8rVT16uUDYuHO0ujTD/LVWKxBpaiNORpb69Yn3KKtLPt5Dofp7uzpFejCfBVyaBue7T11jQ9ZE6TszPjM4mbCuKWTPXDt6bfO3sgQ0SgGsbApJaOE4ehphxfnF+YV5dbTAwcEeGAzf/0l32UiiF6Knxz79VYJloqDVMqapz8/awwbONCJiBJknDq2J6Hd2RbHbyxKTa63CvCxoRBq4vbezORhcXhVe1HU7VRKrxFujG46DBmach7dKxbTSFi9siPryh/ZpD5D/a2xgpIzZ45Hl6Kt6FpOdf6L0nYPP08a9+mPn2cFzB9mh9dU3d+1Y1eR39wxHiR1yb3T0U30sEBX2NsCNJLqysKctBLIJdDV08tWWf0sPl6IskDrNAJ26tPnHJ/eYaCjoiiP3HvgIZdqSZTWZj5Lb6H4BzlRezQvacn1/X+ArBGxbcVPsnLrm3xnrutjq+fkPDoWXUjAYFUKaW1hUm4zLtDXVlhWnFuQyaUGDwr0skfXnj56p1BDoOuV/Mr0mOdNTuGBtq9GXvTChrLC3BclUufwAGdredkvJy9zRDgSFsLZuJFaUi8cud1MpuLU6ubCJ+k8qr+XO0WWvmfV72ntRBqQRs7NqzH5tfmdeqpewC58llBuFRToAAIgU+JqfkV5Xm5aFcZjoKeHo4UwIT6xWIa3hDQiXm1sfA7LP9SJCTS29Mb+I7mddDJOUpgWm9lK7x3s1L0rYNDy7vz8yXMOnYA3MJx9HdCV1w6cKJXQCBhxfvLTLC6rd7ADXt76+M6ZZ6UqAlYnk3Tm5SZjbP2dSa2Pjx8/mSp2ssa2lSQ/S+e79PGzImDqX5z84kY+lYRHEW193K1ro3bfjG9C08mi2pzojKJO5qgeA1gGTV7k1WdNFr29FbFHDyTxLMg4JbcsLaFe7h/gySB0b8LK0gdHzyRUEygUtaAqLSZd7dbPjSqKPX30eZUQS8Spa+POxFW49xrsgK679uPBO+lCiiUkaW+IfXgxLVuqx2tVamXJk9N1qOBAP2tl9pnVvz9qkWoJOIhfkBCfIXbv72eJQ/HKYu8+zJSi8Fq1gpt5NbKcFdbbk9b67KOfL+eKVfZ4EtXaxVJWfPbojSI9haaTNhSnlLZTvdwdQCBdH7fn/N0qlCVdys6PzSxqJQ9dMrHbAJasOTUju46jtA7sE+pq1Zl+6OjZdAGViRNXJkQmC2DTQXlVLbKWrNzc8go+K3RQiDuTm3YvrriJTGNqRQ1x96J5rJAwNybofmTev/SwkIfDojT87GdPy8jeYXCQ34VS3FacklwownnZevmGOqpqn1+6/EwI4SFdZ1b8gxq1a6iPtar0/vajNzvkRNCgcJD03uWzsRwdE62TdpQ9PHIrS6aGtBqtsj7q6EOBX/9wBwaVSXd0B2ZTk3LzcHy9hoTWK+oTzzwVBw4Otu42Xm3QyNNv7X+Y34nBYbT8nMd3cyl+/dxYwtjvfzyTmiNWsnDoztL0pGq5jb+HDQGLbkm7fvZRkZYIessFzx5mKZx7+9pAFVHHjl3NEWMpOLTW1tm5KfHqk2w+CmtQyqWVL+5XaL0CvGyI9XcXbD7fTqESDOq27Gu3k9BhowJYGH1D9qMrD/I1WJxOU597O7MBRRoID2C1x/6+XzX/83k+VNAdTb56KrbaQMBpxHxOWna+hVegPegwoFB4rPrF43Lvwb0t3u6Oug9gSRJ2LT+VK6aSgU6W3b0QJfceGub4qs5BpWdk51TXSyyD+oW60zlJt+IreFQqQyOsjboRJXDoE+5CNyg6Em5ejqkREzAGNT8r8Vkt0zfEvsd4ha45+8Gx68k6ClkjExVnR5YqXMYPhgewGp/tOXWtDGXN0DUW3UpIJXoMdiVJq3ISM+sU9vY2jt4h5Ma4U3dzVYi/qIs9Fl3l3H+IK6rq6c4bdQMHBbJA+5K1XPrjUi3VO9zDUlUdGyvwHeeHq8p5ntNG9nF18/D36KZQiuSLv+tGfDEugGHqqaAxNHvvsCAfJuy/2k0DWLj6WxfupHXoKAa1pJ2THP0c6xbsaoMpv3/gj0yhFRGj4OTejG21Dwu2x6tSI/9IrZWjIUjJy3lyN9eu7zB7ed73Pz23GxnqRiPwix6eeZCugog6jaI2/XKu3Lu3j/VLuWiV/MeXTuS0qLAYRXV67MNbZ3IZ4yf7E/Muf3dLFD420Ar0ogVFt3+5WRzSr7cNBc9JvXbucbGWQDR0FDx7lKV06e1rDZU/Pnz0Wp4UB3RMg9O233qYZB8UBr960WuSr333XOjdL9AR7hXDwANYiclJQoMVAa8F/iW1UObm52NBkr/Yu+Ypec4YbzjWanr6xdZIwswJwaqG9NvROU5+4VaUTtMAFqHh7uWjkbUYS7xW2FiSnlLLChkAD2DJS292megiYKLbEBMt41w4e/J6YYs1Aa8h2vu5sborhJHO0gdnj98vgRh0nbgm70VpB93X04GErzsbsTlapMGiiDpx8dO7KQqXvgF2BA235Oqpa1kSHBV0eetSc6v1Lp7udKLs+e6Vp9NQJCqOZm3vSOY/ObwvTWBFwiqE1Sl3n7XY9gqx1zWnpGc1d6KsA8J7ubC4L/aduFogpdAxwrLY+ykih3DgH5qz7588HdmqgwcgGQ6u5XHHM9hKEIOCao16kG/fd4hdtwmPGjHn8b2L5e16SKdTyGsfn3tO6NXHy5IkzTyx6tBjFJqOI1FBVqpvnN0b1+YIAoTW6vQX5XRvHzukeXbxcgCLwq9IOhOZqtGhtWoVvy4lIV/iF+hnATXG30ioEkBEKk7Pzb8dn4l1G+BthVcL6h+cOVUghLAog7wy9VFxk6d/Lxbx5QAWqjkn9o+raQYCRqdVlafcbJK7efnY4OU1jw7tj6wjsaiSuqzcnMIa29ELhvQYwGJYuTm5u1tbsqxdra2oJE3p/SNnEmsQb1WZGpOhce/vTlMDq/jolVXMofgDq6jLv/rDnnuZBhJLLxfkJcZWKu1CfRyJWHT5kx6uUwC7Tte6qKO32FaDA1kt2blZlZUYy5CwEDdswfE1d1HzJ/iKy55fPHqriUDGaTVtRU+S20j+3h5UPPva4i23W4k0vEHFzf3j7nOrwBG+TKg6NfJ6cg2EAU2pI/3x7Vb7/mHOlhaOti5OLFAaZ1sXF+tupkynLIh/cA/EpGiDRqkoe3KiXB0YHGSrzr2w7vcHDViahVZWmxEbXWPoHeZFx6Hb8u//cT9Ng6agOqtTYjLqJDavDWBxi6NvpTZ4+wVaNN2K+OSajEHD61XNqadvJDP6j/VjQIqyxDt3YmsMeEitVjakvmhEO3h7YEuRAawB1oond6+0kLwDnCxA6xTnXPj+atuAUb1ZwryjB/cmC+1twFPzcnNLpCFTxobaEsX1SZcuxnYaCJAe+L6HVSqXXt0sCcgMryzu1LHrDRoaDq1muflD9bGXb6bKUHi9TpAZ97AJcg/0tNR1DWCR1aLYB6cLWtQovUGpqH18KlYf3MdJ11ac8zyvnRXs5elhj7p1PFLu4uVrT+ck7jl1o1BGpqOFpTH3UsSOvYPsieqmjN8PnUnio1gorbidHR+bRvcDbQtV/vDQ4XSBNQmjaCm4E99kExzkREaxMx8+LJfSiBgQNmdcOVFI6zvI10pVdHvrDd64UYEofubhHb+VKEh4LGjY2VGPipmBfZyI3GfnjsWzCSScqrO5Krmo1t7Hz5raLe7rKDoBAlc1CFzljRXZL1oMod6uFHzdxVXfGsYt9oIn7spe7Fv7m3DY8r5WLQUx5+4lyDAEnVLeVplaySO5e9i2pNyJK240xiTxcEwSDGIS4wDx38VfHcD6m8fPzJgxY+Y93Llz58SJEzdv3jx+/Hhubq7p7HtoTLtU6Td+lDfN1r0PVX0voVTRNTVfSnULHzVzfkTEgmVbh1lnp5VyXptozE2/+EeBatbyNQsiIpauiwjUVmQUwkvItS01DSzL8JFTZ8+NWPf1albMoaxmEBpGX7hVErZ47dIFCxYtnhNKbUlOLZcBW8qpysPJ3cInTJ8VMSaImn3jYIvPvI+WRkRErFwc0nQtrwFCY1hOXiEBvabNXtDXmVJ39/NHEq9Fy1eAO9Z+OZ/06FAyG7gGYZWCA7n0GjJ2/rzZM/xtjf0ki+BZk3s7ERz7De/th5ziswZNmBYRsXDt8gna8sIsjtwAoUrTr2JCJ69cBNKLWL8wPDf2eRvGblD/MBbNuffEOYPcugUcKGnytSN1bvM3gYcvXTSpD8s4lUZUm3K7SDFu6fwFCxYsnj+/H6Eu4UWRmOI3e3I/JyJpwOhx/o5d/RMYDNM1ePqMuQtB/jcuVaVcrOlAKcrij99VTv9iDcjD8qUz3XhZ9xIbNHpx4fN4hd8cOGvLPv7ko7m+rDe8mQbn4hA+Y848kKEda8Oyb8c0KtTlibfvdQZu/BgIccGqxVNtGxJi8towPn0CdJkltQqUoiE1GefllV3TAqEUouJGoqObA+mlI6bYDRva15NK9BsxZ2oAE5wQ0XwGjZsN1GDh4tUemKz8Op4exYnadYrba8Vm8IQl6+eHGW7uj6ztOcm//smPkYq+y9YviYhYtXCCu8D0/q8jJ7rCKnTa3IgFEQsWzh0XzmksbpOQgmdM7uuEs+kzsl+QfXv+rQeGwC2wAkQsWzBOz60raoGrqQu8c59JowPwJNeB40YPsQYdnEZGyIyIiPlzRzmo456kysLmrli4BFRExPwIWVlUUbMAyRYX5z9iNpyVafrmbJHfqBkLIpYumEyWtRY1ibvNw6d6jx7Vz42ECxg9aawv3EEQMnoPnQDKvnhhRABDllXSrNSj6p/+fFfUe/nGxeD0x3OCmi79FlX3+ix4BZ7uPGT8gkUR/Vwo7Cc/RKv7LVsH7l/yyWz/+nM/x7JREk7hMw5m7Ly5IKcLFy5cOW+mjw2tJfnk6VLWuq/WgbKv2Bzhyn52O6nVAEEoLWRjHTpl9pKI0QFUcdq9qxmhcz8GkgU62AuZL/l2eMUXomV+c0H2I1Zs2rhiUn8WsefN4qL7J8t9Z38CchaxdOPKZbOC7fDy0siH5bRJyzbAJ9d/MxV3/3J0sRq+u1PjEj51fsSiBfOC7dCdFo6jZgGti5g9xi0/p1RoDIp4au9xC0HGVm6d71jx+MYLrkGnrSgsMASOXQAnF7Fk6SRN2q0m4zZCfE3Q6NURc2f288bl3bxbwRy1Ca63RfMnDq6PT8xvFemFGTdOxHrO3bEM5G7h5N6M1+YLoFDWvaaNCnF39ZvYL4Cuyr+87zZpwtaNsFw+Wtlfe+m3SHb3hX5WwXMm9XFh2Y4c2MeOBhsDnvXAqbNAntasHqGPeZbVqQednZLkNP7I6YuXgMa5fPtoVum92zndtkFBMxx8+vTzpnv3mTG7txWkz4u/rA0Yt3g5aKBLd8z2KLpwqBjeYAuFYlv0mrsoYs7MAS40lFhn7zdszjxQC0t7OfGxZN/pcI2smxeSn5RRBwTL8BwZYk/BoDi59/K8hwNTCi5+uXPZAPuek4aULUnP0jtGzV21FMnbAu/66xdSjXsW1hF7zwMqs3DJ0okhRY8SSgRyCCjpH49cRi+DzdqyrfO92Wf3RBu3X2lk+s9aNG/enFmuqLaECmnAxGkRCyOAEk4Z5t1amCVUITehiAFDp8NNd91y26rb8VUanVKUlPLcdtjURUtBDtfNGMEy7TvVnHWt0nsoPEcIWIrGh8/b7cYAHYlYtHzZ6iXTPZkkY5WR7H1ZlOYO0Qdt1geh0Vr3EbPmAIFtWjeg8cr9LKnpCoJ16MxxvVwd3MYNCGXBE8ZQnXZDpoO2vWT9mqHSh0+zRKBH1ZSbUa6bPGvxYpDZ5Tv6EwqfRJf02G5I3HD3fj51cMTiBQsXRsyf2ieMZLwsyrh29Inr3M+Wg1pYs2oS+fmBK8kaml3vvqE2rj5jZ8wJt8OVpV3SBU1ehfiLdbC/SGzqsRPNm2CYbr0GhzqQnUKnzhvu0t2foDjsfKyVJbNbxw9NIJBI5B5DK511ydESxuK580A1LYqY6U5XFdbw1Pq29FOR+FCgDaCetu1YMcqTjtWp23OKG5wGws4FKMnH66a50E2JACCDoTjjHi5sxhLEuq5f99H4EIfuFkFS8iSuznrK4tULgWmZF457bZOp16l/euKJ+xhEx5Zvne/FPrs3xriDSwMzAOjY3Nmz+wV607WSwsZOrQGl19WWZcqDg7y7T0ADCBnhE5fMW7AQmMEVzNbc5MLmD+1gofRNRYkPuQ6rF0csXBAxb8H0AEdTaYCJvi0Mf2mimy///qQW8QMSnWevaXPmL5w3zLPnZGYEFSfx1qN2vzlblgH3tHjJ1MENCUkFXDH4pR6NR/uOXgAs0bItq8I7Tv/yuAWlLIt7WgyFrF60cCGomLkRmpLU9Io2o4q3uw4AdnB4sJuuMvZUvU/EOrhdL142y6EhLoutwtuHjR/o6+EdNrWvN1mefeXgA6vJm2H/sHTTqr6SMz8+bEISaaF7jJszC7hKXwo/u6zNfYixWrdtXjPFGZ7u+BJI2FzIbmGNn7kcPGbBgvUjXXLyK7imxlZtOWDR0oiJw+z4WWfuiyduWwWM7NIls/2UFZEJ1W9ffquXV6SU4p2GzwbqBlzrnGkofl51h2mHOGbvSQuB/qz6ZL5T2ckbSWK9llMUV6F0mzF/JZy9dStd2h48K3i1N6VBKU6JybEcOCFiGZzaopnhFZEPa3ia5hd/nKzzWPkJSGvpgmkD0Ez8G2sTWb2GehAxBBcnJysLAkpceP9khV+Xt1oFvJUtDljFhHTBqLmrX1rFGxdSRciP+azeE6cDq7h0+STPiqKsVpkKEqa+13Vahs2Z5OtqEz5mkPfLOWJKQUJ0ijho1rKFsOGLWLRMXfmkoKHDGOsw/YfNgkWxYYV9/fGkar1OU51XRHEaOB8WxNLtW9cPBfYfRfEKdaUTcWiKRx8/OKB6iVYpyqguCR41E848yOkkr7yMgk7E16J4rMFI7tcvHycrzMlqVeoNwoSox5YD5q8BT1y+aGIvKnLfO8Hg6L1HzQASX7NhBSv/7LMag17a8aKo1X3iNGD1wOOWbVk0uCtQfjfKwicX7hjGfrUemJ4FM8aGWiILkSHIkB93XuE7dvEK8ATY9xWfP1D4xvZNXJrryBkzQeMIslBlJD4ghE9ctBwUdenH05zzr5ys6NpCESDvLK0qx4yavhLOWcT6iZ65WUVtFn6DhoWwcI69p8wa9GqcTpR55VCk7ZTNa+Fa3Lyqj+hUV3tBCWlhQ8Yh0dqCMFtNVlGjQs/NOP0YE4ykumrr9hXjvI3TeTV4V+c+M+fCYfMnK0Oy78Vzeu4WIsLaB0+YBuI3oFTTHKvv3cmVdNbcftbpMmUmaI9LVq9cOW+cc4/BX5S8IScyCT15EUhzwZrVa5aODKV3jdO/jqazIK4I5zdzwfxFCxYsXLx847j+Xsi0PhTXagASk6xdNcIQC2IS3Yeu1/0PYR7AMmPGzP8cmZmZQqEQgqCWlpb6+nrT2XciT717mztl2Qw3PApnPWpyL1RqYYXSFEC6OHt42Fhg0Sg0nmVB1ytVyL4cr+gsfFodOHbGUBf45QKObOsdSGnt6NQbIFFrq/3wxYN8GTg0imznboUSyFSKmvQqfP+xk4JciGg0hkhxZFpBMqUeQgkbavXk0eGB1vDiQxS1z0fnf1saiMz00smUkESlAXG3QtSOl9OoZBBz1jw7UT9iwVw3Omzvybb9evfrrGKL1RKRWOYxYICfzRvrbnoQFjrIATh+NJlKw+u1MmTTlYFLT26f4MNP/GnxrDHTvo6DoPdsKtVS9kw4YfgQuP+Lowf0DsDA70fU9fm1BKvwEEf4bQmGaBEQ4qdRtCvfuVcEzd3R1QrpQlOsnEgGoUqrKstIax05bLIT3NvAUT0Gj6bntXF0emqQv2finh8vRFeqcAy3oGD7N4MWGtXNz40FL7jCsWxtDDKpWi9j5/F83cI8rYDPRxOtvPoHM2IKq9SooEFTJEXNHShha3bvCYvCDHfSquTCtka6ztvNtocr7omXp5+rFQUUDUtkUsk6lVoL1WWcb3IfNzmYDiJALMVr2NAAYXVVe/dQWFyZxwkcM9ERXnVKtOkd2g+HjGARbCZt37ZxrA9RmPDFuPHLdhzN4+t1UA+1shv51a0vptmRMYn7xkxc9k1GeZsG3kDi3QQGBNvAi++0CimvDfIJcmMiy88s7H3cCMTCaq4KqQe/MA+gPUR7z16EAX0HOlGAvPBEHAEHEke9J3Vfn34uFnDZcUQKkaCEt2upiz/dFDBuigvcD8Na+I2dENBRXGeMmV9Bp1G9nOyQaWM1cac5gaMnOMCiwFoETpzozy2tb2+urCfr3V0tqSBxNAZn6+xjy9A3VrSKfPoOtIeHzgiMwJET8KkvMpGNbUku1k4s4/xHTlG2emrfUHgaBw6EeMHvVnjXgJG4hhNrpp7MlOLpdt5ujvAaom6Ii14kiHz7BSH9ZyzVyS/AkY7trC2DqL5ujvAKFBTFbtL4qY3Jqc1I58Uv3AtkF0Mgu1n37xfgxSTBHQAyjaU36AzGOuw9fmowPK+BYNFrzCRUUg0HwhIHz92+dnIvfd7Z+TMnTdlwpg5SdEVlPoPgtSoolKAxth4bMjzUhoIFsmB5+AbR9W08uZ5T/FwyY9hAS9BUsAzv/kHIQrZ30VYRze/dq5+xWqi+o0cGtF9+XmG6+Fb6hQ+2IYMYjcxkElQKGejKScozGplBvm5MWFnxrJCxw2mt9V1jOq9jMFQUJmiDeoUw4GrGsXrNGuDc0sxHJBUSHAK3PiNOYR4sPBaNxTGc+vb38nFmwHEtmWGFgjTdNzjy9AviHP3t19hynp5sGxziwUQi2peoOVX1hF7uzrBRReGZIZNGUtmRbGS8bOr48U50DAqNsw0ICcJKmvhqQ2ncA0lgn3An+FE4i6CpE905xa3IOFBQgK81Mj6CY3mu37JlQrC9LOm3CRMmbPj9QZteY6pHVGCfAPg9PJFhRcdKJXJIqxEodBbBfp5kWDQU5/69fJH7pE117XpvbwekYmyc+1JEt7bN++YpH4MjObl4sLrWKBEI1gaajC/9oD2r0Wh0eFAYHTRXHN3KCiuTSN4fxfcNGwCvR8FSWJY4hUwGdLGtoljsGOzpSIfNM6jH4QPwbRyJsWeIoBZ3cKnOI8NcQHHQGLy9Z4CtHXxelBsTL5wxcqgVLHuS1bgJ0wWxJVz4yiv6LT39+RTf9qRdS2ePmfZV7Hv9xZ+i0fzJ4BcMMyTi8PalftakynOTxk1feCGuWgu8LMqt73hM6qH1v90v1RCZvv7u1iQMHs9ypyiObdsdXcHT4ZnuwcHIqlYTEFRRGKv1d3cnIYaEYh8SAIwbcslIZ1M1LWiAlxXwBliW28Dw3sbaewdlcZGywN69kOlUsI5NcOeUGHUsJMDXBjEOWCvHfixtVXGzWmvQlj3PQIX7ulu8lujg/v09beDVYQQLx2Bvexmv80N35EFpuDVtIR7hHjbwREsi3dbR3QE5X/fsTHPA+KlGW8DwGzv+lYm2D3GzJBjnGr+JlJ/DtXHv5Q0kCRsiT/8galVeeQeoXyKBMHpQP3gdEI4ROGm8b2tRU0tnZq3MqU+IPQNWFrKVc7ALU8QTGV//hYcEGMfpqOGrrh9c74mTPj60fnzEzlh2w+sb3rWWxXT0CQ5zhBslju4/fkxA29nkaviKj6e7PR0eAsYTWK4E4YGP98bVdOhBFQcFIQuwXoK28R+36dO1PlZt1xfNGz9m2pFMyKDtGprqEx4ATyFXV+dlcgb2m4hEa1iSY79h1uWCFs1be8hY2qAlazfN6suQJX8/eeKMpTuTWvVdu1D1HTcxAHZERIvhoyZJk6o4Ok19cQPVq6+zNdzYMTTHQSED2qrbXlpNpbSlTK0OCfGkId7Hyn20rTe3ubOdXdbiPWZqIGzmsBaenmEMZJXVuxEXvngm9u1r8lY0o7fqsorIilpgFScCq/i4HrGKYaEDHGjAueKodLJBB6RueNN1vkMPXqFTyXiteq9AVxbSZmg2Xp4UalFVqwIRm39vf7iWiXQ7Ok4oU6BxOEdXWvrx7YeelCt1OCv3YK/uze8NcDS7Feu+nR5q13Bv7dRJY5bvTTMYdCYx9w4bBIcBaAqNjtdqZBoIMnDaS6GBIf5IrMcM7h+I3PdO8LiAIC/gFVAkC1s6RiRRQBJhU61U5+pgjSxHRFFt3V0dXltB/CaiqjTepNHjHEADRePtPdxpDNhlQ1Blfow6KCyU3uX7Brm0NL3xEQwPNxdHC7htatWVldnY4GB/eLks6GmEzehl19oqeDVoRHcYuPGb7cF2/NurFk8cM21fGgS9VODXaC2J6+wbHOoAR/ogCJ8wNqD1bFoNcsnHu68LCzgoDJZAIRGRaM21zzhs1uE1314vVBMsvP3cjL4PxWB4+Loy4dnoOJaNtR7erA1JoQtvD49QTydYYeEwYBitlS2y8BhIar/80fRfnnViiQw3VzcGYuJeQnH37U1I+WbGhJvVaJKFnY+zLfEdCwA1ndzCBo2rlz0FXuKIJjEdXMDNSL769R6CxCQkJougVMg/6IXPf5K3F8CMGTNm/hP4+voSiXDfycLCwt7e3njyXUCi8hepEuzTb8aNHD58+IjpO041td6KL1QYBwywGMz77Fd743M+y8aF2WWllR1shRqE45AgOzkvvG+46R2WQa9DYdFyYT6HnRq5e+6kUeBJw4eP3342qh306lCGpuo0yryx7oj5Nuj40T/PnzwWzs3wYeM/vVYZ4gj6RgaFQIahu1JAscpeXFEO8nLpmosB8RrzIIBU1KLq7RJs/fZdLV6Bx75xA9T8/OCYUSMW/dgw9uurTw8uQJmSfhsdjY1aFAFnSgNt79YfvhvS6w01D/fMmzwaKdqoFd9cqBG/ti1Sd9DwsFePq5Bep4Nif5o8Bin48JEr9qV3KID4MEGLD3y/1PrirrXjhw7ut+Ey582N0EFv7/VHgSgIcnVkoY3hGRqDw2FApw5C4UIHzRAmFhZVZQ8KsB00ZqG2srpV2unKcnC2et9epbg3sovSadWoor0LjVU5fMSc79KUr/XyefWZEJ7Qte7P2sXTlEdN6cNdC6eMHDH7x5L5B64e+Swc6Tf2oDFm2bypI4YPP5I74fDpvUNCHU3n3wXIn/EPoAfOLBumafYCEAwGhQHlNoZBWCxyFwaDQ+NNu319CHDhX7tZp1WhEnbNATmEGTl7f44ei3491gK/6nqKTqOEon6c1XX/nIMFGHC/QWewYdGJhO4xEFAkVB83x64nYvBEtE5v3DEVLo3xtLC5QYcmdukx2tG9/zsLg/XbHHPzk1DF1c+mDB0y6NMLyZ2qHvkEMaK2n4e9SXwmICyK7Gf/csNnLJ4IaU27toJ8w/+Ds4LDAum++WBQ5abU0Fg8Wgv6DJC2NvHEklEjpuy42OeTC08ubQsyXocx1QkwEVpD7cVPI8YgMhoxcdmZ9CoVGi3iNOpQxJetzcGtD3i08eAtgERQnm7WpiM0Dk9Aad///hLogemvLiCdLDf+6KKJprqasfk8h/Bm3XYB6UWNtb+tn2y8efjI+VdruzZre6mTMCZNQAYq8Ujjfxto/KQvIpd7N/+yft7IIQP77U59ba9cyIAiER0YXevXQVJYyPTpQmLXvrOgZsCD4d/pNDxe7JZpXUq34EAViLaRm/FdzRnStMcc+HzGiBHTv4ua9tvjsz8scIKvGwG23/SXEa2aJ6jHvDyLsTUNFRgMQMTgPHKAcVp44sjnYxhpu+cOGzZ0xVeHql59VQyDkkqkUtl7K+QVPeT3Z7xh1CGDXphyZ9e88cbSD1/w+TUuvofYFVKeQtmJMzUpDJXOsEDmRkA6rUx5b7XJsA0fveXWG4OmUNuLQ8BfLPy+ZtTOy08PLnxzX4K/gqNrP8jQNWpoBORerVHDI1Qv4ed9tWkRqMv1FwO+vnhz7bQQ5Cw2fFvKuRXOUQc3jhk6uP93DzvkOgzJYu5HP8wYJPht3bzRQwcN336/o8dexToshLNidlt71hNucw4GSNNUICt3b+Mf70CnaWuN3vRSxxYerCKbGgsOKIQxETRzyNQB3ObqNpWqOOkGvd9Ad/rr4gL+1CRD0PPEAMvYc3znPejUIqlQB2sf8nMs3oFpjUwF1GtUqMTuJjpb11UocPe7KwyC9JC9s6mDD/tpHAbYZLhIIIcv/T7sUFF64PR1hqY7v66daNSWMdN/vZsp7XrMS9sCidJ2TZ84atyUmw32B88cnOX1xi7UIEBCezkj+QagcQR8l+F6mVUsxWrx5m8n9W37ZfXsUUMHjf78oaDnFtQKbunej0ePHL7kpOWMi0+jd04wnYfpyooOxBgJu6ePN2Z3xJJfolsk72pl+vrk82tnjxwx85uECb88vH54tKvpAkgO3+XVMViQU7i29LqW+ye2TzaKe+ToLccyurc2CCh0VcKPa6Ybr4+duuh2MZCwkFOkxaC73AXd2hnfczzgDUDb1Pb1cHgtywYUmWT/yiri8Zguq4i4+VfZALzhOvsZ/3ofEApyZFqzkE29EDXAorEv22aXAzOBxpDC5370yayhuXvWTxg9dPjQ7Unc9366QiOJOrUTVNvKw/jlxyJv/DDVdB7whnOC2hva9MDvmk5jHD3DjH+9k9c9DbAzjgwaCw6jPxhZR6tShcOZagbNsAwkwq+RQWWIOew9G6d0NbF5V2rJoO0ab3sJbGBNedB1VhV8v2qS6faxi++ye2wgpRFzTnwO/P+iY6Sxpx8//b6bJF4HhLdoTydL0xEahBwvHT0SqvYEG7b1+ZV1Xs9PbBkLjOTXd7hSZFAIZKyrqb4VYAS74jeg58B1GiCM+8qrpz8fRoj7aeawoUPW/365UdKjDaKth/0cdWieQf/HmuFDB8/adTNX/I4hONjEu7JsGMgr+568GZP8d/ln5caMGTP/t1m9evWiRYsGDBiwcuXKoUOHms6+HUN7UXY2cdLJ2IRkIynPjq3uHROT3PEhH+vDYskYS1u6aYNdnbCtXqX18rbBGRqrc6CXjkue8fC+3VR/BwwRG7J59+X4F/Bznj+Lunjp8hfzhjAxpXG3aPOG+CH36ssubTlF3PbEeM+9vRM9A8J9rYDH4rY2aqysKMBz4gl0lJ01PFEJRlGdWUJzCfMiNZa3+dK9WLT3ve96B9xnkbkrDj5MTjm/sq+DTmZcAvQOrL28GahOmenFkY5Tmw0Pj4CYE+s667M7TxPhfCcnPb1/4+clI5BNuD4QDIGARo//+mlCkjGFqNsXL68aSAZhIIExad3+lJSU5Bs/DZRdX/JHwQf0AHEECqamuR0eswIYNHKZprezA+i4El0DvLTF+VUOTkwW3t1vUGbk46Qamd6L/lfFRiAyUL47rhlzm5wce++PY5+N6jEQ4ug3HC0RS0255daXIt0SQ0ft40LC7F23El6kPF0bZNAo31iPL015GEOc9vOz5y8e3vzcj6TSa7tNnHgvcOe9TdgmkBtjRtAv0EBEJ2taj02f/gYIJAvUkJ13TWVPjr159Oi6wV3x1FsgkizQY767b7o9OebGkSMrB7CwBFxLp0il7v6ODUskovNqG7WmMTeNtFNP9fZi9exwsTx8qYYOhUkquoaa7He3VTQGazVz/4vUlOfXD2xR3jtzr1TQfVQERySicqtfW7GDw+DllS0vYzO5pIPCcrV8Z5+3JxKRxFQgSUO1xpJKNWjl+QW503ffSExJ/WKkPVohecskHCyOgnVdtuemSf0Toq9c+GVmL1sbT28aqv1la2uqyQWdIePBWyCQGOjS2q7ZMjq5RAwN9XE2HX4gGAJ9wNgN12KQbICMRF78dN1Eh67e0eugCRZe3p+djDLdnRx9/udvR3h9oKTeAo7huPaX66CtRx/dFJy+bWd0jyUZoAOtVzaKusSnlcpQ5DDjyHO7WGEcnDKIO8pREIGIQRPJLnYjjkSacpb89OZvv6wO6DlMLW6pKjRYf3ft8YuU1M29CVql7D0tDU90tPKAm6uxAvStNQ3IHzgC6A6pu+bsAoVjjvvuIbDfMQ/OBLXnPkoolCGzaSBIi6YxWRZ/+sL/bwGNw7NGzv38dpyp9HEPz21eOMy6W8eNZuFAxdOlpk+MGqQiobAD/gtHJBHJc84YDXlycuKjy4fOLXCHr7yEG/sga8n+B8kpF1b1d9LJu/kLuVqD6CdkMOj1HziJyNIr0Ko8K6Pb2kpDe2nU1z/uzuVIunRdU5qRpgpZei86MTnlwEhLSKsyzdoCzTtoydHUlJS4Cz+MbDq67T4bPB/N8v3s94tAi5KvfOnFOfPVnepu3SyiAa/lCnqsyOyOk/tAjUzeNdGaV11i/AMGngoNKxmk0+lNk0QIJFeHUUdf6diNXT+t8n/jVQjVK3SYoCy5NDnhnsXQYWFvNiaNVgcZ5abTtgraxfB4FnxeojZqlV6tfsckWRzJytJaq1EZ539COk2LgIcsS8KTGKhBO++YMoaY6PVDWPCV9wMMEaa5gWv6GqZBq5ZrvdwcaBgMiEEgkdz0kkbXVJ3DsKARMCSs47yvTsU8Rx6SlHD72r6FQzxN709M6MsiT5cM+xyENNcO/RhEV8kN3Q0wAoFEh0obutq6TiYWo0Z4vfHWBm0V+PW+K6BWky/vdGk8+9ND45JIBEjfWppq8Pn4VmxyyrEljkSNrNvirC7QBAIGM+bTR3FdUcq9K5fXDWe8tqgcAZILUgo6B209F5uUkrq1LzCm3d5PiWFFQOhorjFQcUQUGktwmb7hwFMkbEt+8eLJnYNLZoa8nCwOD9v7j/j+7CPj9aTEmJs/bxjq7uHelyCXiU2KL+LVapTvbzOwqcmtburuMEHieJyum1XUAKtIMlnFN3nddVbnGP96DyCowHJF3I6uoMKgU+vxjtb0dwUVaDRz5I5fH8LN79pGb86Vb262vTtik4vry3m0Xy5HJ6ccn+dFVUkRG/QO0DY+jiSDrEv62saqQuNfHwwGg2sTCQVy5VsbE4wGxEwm/dSqkSqn2boxyZ1dM2f1wvZylRzOAfB9Hu7bjz9BqhQQff6X70f5vHtVI5rACgr/9txT490vXkSd/u6zge6vjIGwKl5gueIqLImVrhTd+yRBIIL20thld3VSkQQ13PPdbzmBkfRZcBgYyfhLv47jnfnsfq0pMH4vCrVWpTXpo6KlrpFGJSCTMif+HJOS/CLy6h770riH6TXwl7pfAR4V8NHzpJTkhPPfT687eSuloRNcB7ZNY5qjq1EhRh3ch2kWtArhBSj/cMwDWGbMmPmfw9ra+uOPPz558uSyZctotB47JbyOvDU6Oc9mYn8vwsu526TgkaM906/eLP2AtR50h/5unUmFzXD8qVXmxcc02A0b18cJ31qZD/njZXUgCVVD2rGrbTO/XBZqzQhwh0qq2XJkYV1F9KEzN5P5Kj2qFfS/B/maXv3rQf+IxoDXpaGUHYlR0alc70APAmTQtXVWMl2R3S+d+0x1zYnKhf2bujn75PHnzLU/jnPS8DrRZGsb4vvnoL8djV4OEfWIh+HnHbwSbzBw5D3Xw3fDedj8wISH15tBD0LZGPMgSw+Hznj3PmF0Ye6zYi6I7PUq8bM7f8TlNf6Vz58TvYaN7F0dfyytBRzoOutu/XH+WXW7HlIUPDkbV42sfXAJn+PMciETenjMt0MPGRXEKXzwpEwMvKeoIT+hChXiY4/Hool24S6sovvVMgdLCzwrpF9gSVJ6hV0vv3fsrPxu7PutH6WJvRTTBAtKWnL9+L7rJdIe5aWFTRjFe3y+mAuiHVH+7cQSoCUgNwa9AS/V6/SgQ6JXC7NiImubQKjQ/S2lXqM0sDRqOGGdIjvteXVjqVimfXsHpic4ulWQHz7vcVqDDO7x8CqTKzVabxeb97/X/es4jNwwuj3ucmErHMh1FF74afcNtvw9+XMc/dEobtyNch4cerfnn/7+txuNSpyTn69Omp9eD79Kh3TqsqSYtBKh5+ABnkWPTmTBwzDShqQHzwjT+ri/PsHObdQ4x2fP4upAgKmqe3Yr/d1hf0fx+TNPyuGxKKyDp7+LlS0Nfnn6Cpr/iFFu+fdiapCgWFxw88qTYqFl6AiWOD2nANnMhZt19NaL4Il94GUnH0LF49NRVaCDIKl7kcRz2zDKB43SGRQQSo30eeXVj048qtIZlKqevRC6y+QBjLKohFIRKIueX5Z07mx0Q6cachkxx+fZ43vliCVJvpNp6li+HadBy8Kr4q49awWPV7UkXn3aOXBUCLOn6P4MC++BXvrKnNIWpA/PS9z3690M3rvki8G69ZngWpKWzkfmFfEy9u8+/rTD1L/4F+C+OH/VqCQ0/0EjbbG4nn1LsscgfygzM78BDprlVY/PR+P6D7BDhp6Tbx9PbdGjDKqq/AJKQNgAZzrGbdT8YH7K8xIxnPuOjIM/HI5s6Jk10Bb1OKkBtt5A6OKy6DsvGlXad01aI5CtHRmGzIxCsQqIhpd25Vkjcp7q0ysUX1zVjFSMtPHhreh8HtxBItPtvH18GHjTNFCNigt10mwt/mTflr8HNMbRL5wlKM6r4SOvwLlxB/bEFAq6Fwxv5RJG5j6Kyxdq9AatsjI7tgHp89ODp00JzI66g2yYpWyMPvjdqbSOnhLR6mUQSYd0btrzD115pjc0y5RAPhRMQ1ZuiwaC9Lz6opqKNuPdf0rQxO0OTQ/vpZQDIwfQKhufXkuw9B7qY/NyqpJBr9HTVBoNYgQ7qpOf5+TKFAq9vj3j5IlntbClJLsEDXKgkclYnVqQFPOghIus5fEYOM+JbkfEvzTMaLRryAir3LzsTqRzqqiMunA5t9sWbyib4DEWrQn5bPi79fysC/EVSLWiCAwGpvp5PheCDMrOvPyKVuPWa66j5gbyUpPLJEYdO/DD0ceNb1F/ivuI0diE81fzXCcPD3iLAlQlR6bViUBfTsErrW3RB3k5kbFkliWq/Fke8HyatsKoLOFrBqMLgkcvv+aKuJQ6EbAMMm5pUZ5xWNVx5IZRgtjLBS1wdgRFF3/aA0w0cuX9MFzHBKuKHkWXCnUoSNuYn1GNYfk4wYt2NSpFwtMHbSARJTvqXlavhfMDbFhDeju0pacWIwov55fcOHGzpOU1TwBCGhRNrEPcmbggNjGHJxRIeo4gOA9dElr27G5KO8issin2wmPxsHGBPQ2uVtmeEBtZzkPiEs+Bcx3p1oRX1Qrasl4HqQ04oHvggJu+/16SXiNU9pQZwa3/kPCGtFNpHPB0vaQ18uyl2NKWrpclPQD1bMDKdAYtsrhfUfT4YhFbrTGtdy6PvRLfAvRHVHvveaHPnCEuOIJXWLC0Ir2Cg2wWJi69dfhAVrPyZfZIdIdwO2JqWlEnMkLFzb5z9lJCu4bkP2SQMvbc02qgq6r6tJxCrvDtldwFLWDkKPe8ByZvJSq4fvlJsQi2ioaszAKTVXxyPgbXv7/RKr4FxHUmxHe5zoz3To9CwFJZ/v6kwqdpbAk8e1lQk1IqV/q4vX3rKEivLn8Rk1ps3AfNbfB8J6otGdutnl4DMmhxSj0aBEXggJvxx61Eja7dNGz7BmiMq99AxvPkFHhJu7wm8lam6cIHQ7N0DCCK84rZCsQsdla9ePS8XNrl3jAYDEElqG3gKEDu5VVPH+Qhpy37TQnJeHgyow2EtvKynHw+DzYYwJL0neJVmpbKQ95RAt/3+7EnHe9+AYIneoQMsizMyBUo4LK2pO4/eC7etG8mgkGnV+mJwCeBv3mZB28mGjQdyEjZmzgPXxhcmvAgDXa1IAg//0Q8fPxr72a60ZF5+mQcrGMokrP/AEcLChkHcm+89h6aK/Jf5FUogHDklc/iKvuOHWKjrLl19WmRADwVzbB29XR1p+FfvqaHUTdlXjiT3AJPjcQ7+bu79GGSUBg0xCDbaKprm0FKHYV3YktAaIrCM+2D/aDM9BKhGpyGxC3F8U8z2uU9/cw/g787eDZjxoyZvwMJpyivDDdmuiu+25YQRM+hE4NO3IjNnzbLdOad/D/2zgIgqqVtwNsdLN3diICJKAjYjd0tdnd3d7ditygmKComIqKChHT3st35zzm7wILg1dv3//b5+K575syZfOedd+bMzMEadRo/ouLcyQWzFSolxsSyw6gZfezoeMGnbGaLYBdE2q5px4o5ZkHT5g1qY4pAIlr26V94+dTaBdflKiTGuu3M8WFODLwgLa/U3cVOu2oB5zFwssfkI3OyL2FIJq3caGQq1NEikSgaBnfl6EUX4ymB7m7DN804c3LBtHMkJc8kYML8UZ09cHI2UyWlmja1JBdBbd+5/YkLu0+hpvRsupOz7DJ14OGdi96ZUpBCh6ARwx33xJRXixHOLfp6XbqzZd7HQav29Kt7B0/wHLh86MXDS+dMo6EYfm6WCCSwKVEMp44zh3GPHdky87xKjcZat+k5KdgT/qL2z0J36b9gEeHw2lXTrhJVYqpXl/7D29hgUAhDK9Ooo/Nvi/Ggry6l99o3xKPhFESTYCz9R21D343YuvipAVpCMQ3qM7Gntym00xNDNTYzoaDJBjQyEkHzDfZSR5t5Opk0LjaKe3Bn4u7Dc2syw8c6ad0aQLTtOneD+vyBpbOj6BgZ2bbLwjlB5g2XZJt0WDSr8vTpRTMVFLmDo5sbvGIbbegyMtB655mNb8+iMFiUo3t7d0VmFU+kRBi3Dw08ELHrGHpC73Hj7BafWph6GaPG29jbt7AhlxSD8YklEARt0M2BM+g8eBz6ys6dS1+gVWgC1q7H9EneFmRk4/OpfgypbWhnxf49q/j9x/Vpcv6X4NxzwQL52VOLZyqoaDHFfvjK+e3NfpA2gkvvRVPFpw8vmqkko0QUx9HrF7UxRmLo/vNGcK+d2TpbLlWr0UYmAaPnU40Y49Ytf3Zi3dJpliQZwSR07JQ+rUwbr4onOQ+cvSDizIpZDxgIo5YeTs0b4SQzP8Nn6xbMNMSoVSK0TefhwS7w6U51GLdasHnFg2srZz40RCOkFIdeEwIJJPPgKSOqrpxfHHWSghJSvcbtH9HJGqNK1z7yG7gaVF2cNa1aQTTvMXpikAMRjcS369rt1KWVr29Q0XKTtoOGeB68W8jkInSXrGENWg2aJr99YsfS2XS0Cke36D5oSgtzCgpDDVuy+eKx1XNemyANPd1s1cjvTFqKpR+Jt3rjAYt1c8P6rTxEuHJu8aybVDXfot2otRM7mzQsOrRRexfTw/v2nVgyu3eTwwqSZZvB/cuOXt0cfVqFRgotWk2d1t+t4ZoRjL17C/rDu8vml0zePq/jgInlJy+sm3NbhUMKaa4zlk90oCIaHwTys1AY5pILi2ayySiEnIXzWrcioHZbEQzBxHfYmAFnbu+cfUmJUdQ4dV82s5cXCQG9iQYpSlwx6wpJTrf2CBsVbEHGIlDO/abPOnP2+LzHCjxKRHMduXpCWxpCN9NImo1PR6cXV7YvuITCo5XmLTp2x3zgsmuXmTQCjaeH9B9edvzm8lkX1RiRk723HRN+CW7YelhozZ4PBeNcnRA4ujujfPv6xXiVQq1EMmw7jgtw1yxIEeamVKC9zaDj0Uqi5u9EzzvQ1+G3mnPzEMzamqIubt9/fuWcrk1JP4rh3Glot/Ijp9ZFSVQopNCu/czwUPsGO2eIZn0mjJYcP7R87g0kGoszpphoBNLEb+ayeZeOrJ0TZ4pVcK06Tlk50L3hlhuLrjOHHNq9eMZFCkpkHzhsqPPuR2VVYqxrp/lD47dvW/SagDEz8rJztGk0VWPuE+p18ebqWfHDVp3saad1BBDM/EZMGnr78rmlV7lKFAKJVrh1mjahlzej/jBHvGv33m5rT26YF4vCoMhotxatXCsqa2TyFtZtjCNWzL5piEEo+FjnkUtCbNEYKQVRc3nLbLYMDLGFVaZDD3WxwwjLNAEhUaROQ2dVXrqxdtZNOQYhZ9qErZ2kmzuKY+CYHkWXj82/wieIXF283RHQGxUE1rXvrJEfdyyf+ZZINvRwtDE1gpdAk136TZtx+uyRuQ+UsIyNWjWxDbWBjGnAOnQIMjq6VTJxvX1TMwvWriYZ+zc+QolQaHmnEas7e5lgECifsZt6rNwzb9o9rK1vNzdXXF6TK15Qhu5dlvUp33Bg1SOUiog0RRppdqTjgYpeqDh7ekmtil4xD1LRmm9HaFApUmIvZht0HdDOpr6jxjLaj1qEvntu25LZBmglxdSq54QZLUyh87kwGCRVkH1gzjQ2kmMdOH35ABc8GunWddRI8dmD6xdEINVoAq5j39kdXIAi1Z0SxHkMWhyyevvi6Q9IKoKDn3sbulF8DqgOcxM7L0XU8dUHKJvn9x2w8gD68sWFMy+R1FzLgEmb+gaClq/ba6GxRIq87Nzm2VwZSKyQZTFkf7BtfbKRaPtWnY3izyyf85SERQrdOw/oXfChskogR+hWLs2x+5z5mCNr10+/gVdLSS7+fUb4O4FcaG/rgCIZ9Qjw3n1l/5zbaAxKbtOqexv6/Zpqnhxa5+LpbJp/YNY0roJo333G8t4+JDTGvl3vQaWHLm2fdxooGwW71ZD13TyN6soBTWB0GzKievf5NbOvKDEotNRj9NqxtjQ01nfChulXDqye89gQYWpmaoL9jTOwQG+1cPPK+6C3eqDprXpPCMYTTIFW7H8aaMWLsFbssWxmT6AVm5760HSdZ0HXeb/prhOLNfSwpZ7atY+0ZFaARpCx1E5hY1BXd+1ZHodSYXAo6x4zp/pY1e2wbwgSzaCiIq9sPX9EBlqvpMp43MEuJs3nimTk1q4F4/raeVeoeKTApcPAQZyHFWyerMmDP5AoctDAKalnL86fdYOgNm7bwhkBH5T282Bp1mFjRkYdvLz0wTEFCoFH2/WZHY5DafsrJI7SqWvghwvnFry8iFV69+zd0eYl9JBNyNS94qPrls6wJOFsjalKImSsI5HkDgOmlJ08t37uXU3fN33lRMdmZ5EQKKxBaNio6hOXV8++osIixQzPWQvG2VAQdbPKJp5dXJ4fXj33HQWPFLoFDQ5zjKko58kQVm37trh8d9WCj+Omz9R6JTkOXLH37qXLC2ZeAO3FKmAKaC9AecOTu99Dsm5tErFqzm2gJJUCrEPYghA7VBM6qjGGJoTqRxeWR/KkSqZ739Xj2ppjELgWjGdbV8ynIJVqGcrEq9vEVna6Iw403doFcXbFnCtElVrOx3sPHN7KjoZCUnrMG3Vg+8oZkVTrtt2CO2NygVe8YbeREwl39q5bGKlSojAkSucBM6ElXv8+kCIhpDVFAg7d0ByD+YnRhx49ev5saioKiVSDBhPmMK9evV6+YrX2AoHw8/M9cviA9uI7lEqVTK4yNPzBdqH/Eiq5iMuVEg3ohAZnDaokXCZPTTUkI8VSBZFExkADaLWYV6PA0inE2vMPtKglvBou9PILiSPQ6HQCCsGLXTt4q+mumHAXHkegQBAMoK3emofUUgGbK4Te/qCJdCMadDqpSsJjSrDGBnXWukJQxRKq1QgUhkImSMQqCoMCOgkJn80VIagMOhEHDC6VgFUNH2+IpxvTCGgUQq0SCoVIHInU1MJulZRfzZEQyDQyVsYWow0N4OMMlDIQIo4KHFEqhYRbw4VNHgLDCCdkCfAGxiQcQspjccUKBNnQFD5wvRa1TMRj88EwD0uhYAUCpYGJAdSNqWSQd+hdGpJAZdCAIQn8qiQcJh9vaELEKEUsjpLMAIaKTCSQqPFUzfd3lWIOW0RkGMEnOCoElTVwj46h0OkkAjStqFYp+Owa7dp6koEZteFgChSpkCdDkymwZ4RcUM1VGRjBh0pDUXOh1z0YPI1GI2rPmgD+uSIVjkYhgXKEIhdjDBjwwZoNUQiZNQIlikg3wCvFciSZRIKKWa0S8TkIPI0Mrw1RithMPlRsWJKBAail7wJRyYQsNrQ6hUChqAUCrKEZMFFB8bG4AuiYCiR0QKlKLMFByUOrZfwqthhPotEoGDGTLYCWtiEJRDJKKVHgaAbkBoInF1RxlDRjOgEhF7FEajqNpN3IClIuZrP5MhA8sAsMDOEzRkFRVHM1scPVJMYa0Iggzyo5jydCESnkRla8XFDJEqIxJBoVK5QoKRQSdKIHyLuAr8CQqHATUMmFbBa8OwpLNmKQ62LXolYKeVw0maGpFoBSJmTDRQGkxphB1sanIzM4PJWubQVyfiULMirReLoBTdM25WK+SImjQk0BQq1SCrhMESh7LIWKFQhVdFAUOikAtSyQIfEUEg4J5wV2RJPodAqhQTFqkPIqObD1hyUzGEAsQcEopDwuB3o7iMDRjBnQHIRaDtqumsSgQmfZqiQCoRJNIMFFoZTwuVI0qAJ+3La+K7GHYydZgJEThmBAp2oOMVXJJVwuFz69DUczIsvYPDSdQUHJmGwFzZha92VBlZTH5EBrE1BYPJ1Ohxo6ADRtbjW0tw1LpmJFAiVVR1dAgAYi4NSI1ERDAyoWjYSrBZJJAs0IruOGqNUiXhVfDgoW2M5sCc5Qc2CaAjQEKdaQDtWLWiHl8nhSOWTjEugmkEprhFLK4vDkCgxUMihQFDy+CF6whaOaMKCD+tUyYY0YCVQAFJpSxuNKcFQykHAQu1jEV2FImuYD5F2AoEMaAQ4VABQRp0a7pwZHrTt3pR4oNBAcvBKCbKj5lGL5zamL3gUuX9fVTIpCYIGao2rOSoaLjscWwAdi14amlot4oKxoQDCgWNVArrh8zUYGPNUALxHKwfN4taiSpTIyg1fCwiKK1NSTWgk6DIEUUuAkKlUlkYF2D/SKPGlfyEry5Zip0LSMQlzN5sN7NJA4IpVGhc98RyDenxiU5XN6jL8hCtbwCEZDnQqek4nEEjWJCqpAJeYwFURjKizsciGTJSNpCrYONWhfHKZQRWAYkJUClgwPxB+6rxCxWDKCsQFcC3IJh8eDPtGAQBDpJrTv6xE0E1jDq5FIDAHcRlLIFOhURo2QwPN4RLiDAT+AKuOIVVQqBagClRL0kA36C5wB9Dl10NEwudDxkVgsqGE1tCiLgAGZ4SiIhqCWQUnWgDDUFI0i0gUULI8rkMDrIsDQ0MCEom0VcqAT0YamJIxSzObyZXDXiSaTCAqpCk+nElFIOa+SpRm51TVepUzM4/I0q2WQms5LKWVzQGVRID2n1pFYMILW1LIOQAh5wCwAUkNSvlgz4m3w+UNhDsAZ6iMlKkirgugVCApVoxWVAh4bKEnwYJ2Mgf5RjCDSiBoZg8m52XvKiwnnDwyza5xzmZAvRaARIpFIpUKi0DRDY80B8yBGEbsa6l5wJAO8mivDgGpFyCVCiYJIBjaJorZkIJFjsvlKlRqFwuNwKCSWAPQeqOwmVDToTHliNIkEWxHqyvy0/ApM6w7ujdIE2SRcSBFh8ETQdcI9Z9ruwNmUrVeGuqJAgETYptF6lgpquNBHcpEoDNXAUNM5iDnVckKdyEHyzIN6YhSBQkZLREIs1YyGB3oG6FgJkmRkABosUipgcWCbpk7kFFKhSI4ik7UtSCkDjY8Pq6XaatUFqgiuULNQjcRgoIRCJQG0PiRQqk3aV6A7oNJBz1ZXRTBQLWu0ohroIiBx8ElbBJohSsJDEulknJLLFOPoWDFk2mHIBgZ1XadSyufwRJqDuahGZvDbO2BEsFVaFQ8KgcuXQhuQUSiKoUnt8QoqCbsaako4AgEpl6OpoKHUprQZJLxKbsPeqimtCJmaYhTNAE4H6HyB0UOlQY23qa4TD7SiWKsVIQMJZI4MOmOEEJSFpujqjQo0UWtfQSVZg2Ro2jKsSZBUUypOrZTzeRxxbfMzMqU0al8NAQpZwAV9O/SbyDDECPkyEo2OVQqYYrRGj8HdjRjYcMBSBVkV8rkCaGkdlkrDCoXq2sRoAUIilCEga00JLCSEoQkcu0oK2i6arll/Xa9JavNSX01qpZTL1fR9UGIkAjXJADQcrUUE8oPH4xUKNZEOJwYyA3h8zYbj2r5PFzgxajKJrD3WSa0U83l8MbwJHU8zgQtWJRPUiFCGdKA4gH0FSgJWqySGIUoIddPAXS0FyhYoY5qBoUIkxpCB0QEpGVC/jdoLJLGiemtNLBDI0RpVoKskDRhkPKhliZCnQJPJGvtMxq/mI4CtiJYLWCIUg07iFz/dv+VVt3mzXIygY71qhQrUuaiKxYfXLKKgnpbc2OgF7acaSiyg3oZXgVJlciCJIzMoCA4XwTCBg4N6KwG0AhKJxtIMgK2ormt90F0dm+RPRKVSCQQ/8d0QGA6Ho5/A0qPnn0c/gfV3kX0sZJJqX9wsX62JokePnv8FOC+gCayT7xZ5fqdm9fxlaCaw1u4a7d7gNcTfiVqZeKhrQuu7szo2/sCcBnXlg7XTKqbemWKjl4v/Eqxr88NqJ7B+N9AR9bm3pk4rHR8zLxAaW/5LUCvz059mCvx6tv/+MyLfk7Y7cI7Bnqgp7eClZ3r06Pn/C6fo6f4tb/uvXdHKqtEL4/88vzqB9U/ZFHr06NHzt8PlyhzDfGz0ek+Pnv8t0BQzFxdTwm/u9NTzZ4I1sLGzYuiuv/vbQaL9ph4zjX4In4j3PfzXl2603qOfvfrPgWFYOVvT/9BLdzkz+9TW+Wu+djs/1f9fNHuFQEDHxnOYlk4/M3sFIJi6OBv9wldZ9OjR818FjaOa25jX7lr4n0a/AkuPnn8e/QosPXr06NGjR48ePXr06NHzP4V+C6EePf899BNYevTo0aNHz7+e46Cz1f78u5mEQECn9uciEJrPLP65BCP0HybXo0ePHj3/APoJLD16/nv87ASWr8/h7yaw6p7ST2Dp0aNHjx49fyUz/7kJrN0IBHTO0ScE4qvG4U9lDAKh34emR48ePXr+fvRnYOnR8/8QNYxKrVbqAFq7xh2g9adHjx49evTo0aNHjx49evT8f0Q/gaVHz78a7QQVjEKhEInEmj+ASCSSSCQymUwzk6V9QE/ywa79Nn1Ifjl/zKbovBr4i8F/ETnHu3Q+/LnR23h1UUbMg/vp8Bd3m0DCzdq0YmZkasrlMYPmX82DPuneBJV3Zo9fcD5NXn5vYa+BcaVa1z8TpTj38twTX3+P2ChEX49svFcuUSDkgodH9x66k9r0+cg/h+DTpaG9tsfzJG/3Bs459UHzmd/vYEfN9x9+KSUxYtuynferhUrWg0W91z8Vau/+OSi4WadvPi+sgnKTf3vRzBPvm0nMz6DIjj2zanVEQe6zlSGdDjUWkj+Divezxy07l1yj/BOavlqa/2rR9DF9+vZf97hS6/YD1Ermh6sXXn8TyBEqZdXFlcMeZIi0t35I9tUxAwb079+/X88ugW0DQ/v06wcuRk1b+DKPFX906tJrafJfz4yClX1gVXivPv1W38lVNtHalQVvzm85caOMB6ogbV9I94cF2hu/A2bRk+sXkqTaq99AKczZPyGkT/+Ft+ILm9MGfx1qGTfx+tZ35drL/zQqRXXkXiAkv7s5qpnZz+eu25JQ1ODtbsH9Bb0WnC2V/XLbVCtVNRVVEUOjWzlfc3G55t3mzsFHXJ6kGV3+00i5xSvG5lRrr36LjMsLzUe+y4M+1q5L0Y0lN26kNHatRVR6K3bri58QYOG7I9O3xPyy9OQ+3DFry93yn2whP4sw/uhMKDFKycdrmzYcuFP5U8qmEazzC7quf1KsvYKRV387dPJiYjHnZypOzimKvXcxgwV+ch4uCVwVDf36NdTyihdHT8WX/brEIdLv7zr6JKu5aq2H9TwqxDrms0J7CZN50PTmtqfNlRk3blXU3ud/pCcVpZ684m91pY/vjX7wX9+WN6eOyMoX/aA9iHMePdp4sLCK34wXUFJxMRHPJSLQwcgr7516dyv5j9gYdagUxXGrglK/fb/KQy4uL0rZ530NzsK17uEJb5L4kr/MeFSJy69PblRNevTo+SX0E1h69Px7sbCwGDx44KBBYdDfwLCgwE4qCCX4k8vlAoGAxWKD/0qlUqVSqZ/D0kKimSEpFDIWbUwjYv7uLRFqlSr53v6M5qsCicQb0jAkLJlihKLSmvs+F45kiKbR8EgSjYYyIfwVe7s58SeOJf4+iSmLu/yYU/lnGV9YAgFpSiOjQF7N0WRiMxWGp9ERxhQyjoKjGeBQ3222/TNQlX/79C4j/fcMjpoAiSEQaAwMmkSlIM1pJK3rnwqovT+ryUu/vnqHcRgWce3Ohl4/8ekrOett7NuSEr728qdxGXkpKurevXu3d83qYdV7xrlrkeDiyom9nR0JvzczqvK8z0xpy/3nIjcPdEL/xRZN6o2tSdqfvw33+dGnvPGn7+0d0sHu7z+dQVn17PqNDO3FfxwUxmTQQkhItNd/Hr+v/bAzS7cu+iyY1P7NtxHZ2SMSHnYsP5qw80YVX/aH2mPG5fgD8j860207bNewYS2x2qvG5J+Z9HMCTA6YdXxVDwvt1S/wZ2kkXcgdZh6FEqPV+r8/ikZPYk3c50wd29bG4Ge6E17hs+cv/tjJY+Lix1HvWKzfMw/r2W/JzO6uzVVrA36xeOjBWwYsDCVrr34nhNb9gi58GXYf+hsa9aFNqFPGnWsc/g8m3H6cSmnxy+vMimLIEwpr1j88YIgPdPbbX4WCk3H9+cZ1PLPT/eEsDDwzHvdy25NDDytFv1/YfgT3Q+KpWGDIay/16NHz66BXrVoB/pHLJAQiBYXS73/Xo+cfQCzgYvGE78/AMjRkdAzoAP11kqq68gAA//RJREFUDAB/Pj4tCbXg8XgUCsVis6VSKWi5GAwaPK5SIUikv2Ss/I9R9mr97lPRMU9iYz+wsKb2NsY4FEIpYz46tvFsZCyAb9HOzQTfoOTIkpJP+MC+1vk8fHtPR0MSVinhPru0/tQ14D2H1MLbhoKB/Um/PTpx+Hzkk+cveUTztNTXWIaDEakqes2OMrdQOxrwIEmN3Hcw3zzUxRDoyPxX105EXHkQHRv76l2lgVdLC1DOrI8X7qm6j29nUTduFn48vyHi6becPBHF1sXBnI5BFt9evu0ClNISY28nUwoepVJLeMWGzqFG3K8I364tjPFNWc84eUWGyqODl41BdSLXfUBbAxSi/NXeXaeiYl68y6mq/piabmBhzyBhqxMvnflQ8PVexI0Smr+LOVpVcG3Vjssgtkyph5c9DQerdGnF8wtnI67fiYmNffPhk5FnRzPhlwPHr7xLKyytrlSYe3mDvAgyrm0/fPlxTGxSJtbS3Z6BB89xky4e+FiVf//U1Tx8K2cr+MO9qqqMuEtXIj9/Ky7IEFi29eKlfWLLhG9f3Lt/79HLN++oHp2tKFCcoCg+nNtw6NpTKOuVhNYuluBxQXXy03svsuPfX7t583FsbBLao5MDDYPkJHEMe7exp0pKCuhBneyaFGAspvIVz2mML7FaZmzhYmulyn0SWeY8LNgJh0CI0qK2HLoY/eRpckG1tYs3HUo7QlYVf3zTEVhGqqzauRjjMUilMDn6+ukzVx9BjmLPrm7QcTK1SLgZ13acis/MyUtHugS5o3NiX5bRhJkPr964HxtbYNDa15IIV1Tlhx0HTj14BOTgdRGfYg+KBY0QfL60+7lAlHn79MW7kIx5twQyphLyxQSco4c7P4HpNDzAGtvsKKn4ydptp0DlxMam8x1d7Q2IWIRclPDiQWpO1r3b16PuR796U2Xd1ttIMwtS/GzVztNPn74pq+Kn53IcO3XyMSM1+AR8UcyK7Weg0FI59i6QkICb4sr0mxF7Lt+BnOXOoS4Nh2ycnBdnT0Z+yc/79lXlEuxuoBC9vnP0GJSX2EKyr58NCYlQFMbf/pBf+vbshZvPn5ULq+/dj8styPuKcQp1JabGPeAgCG/uXrgLSraI0sHP+rfma5RVGW9f1Bj3b+9O1ogoQl6cGP2N6MH4dPLwtSexnwoNrBzMDaASV8sEb+8cO3oBSozQpqObcYNyVDATzuy6EJ+dk/lN4eBvVXhjWyLW390EGuiVvdy9Mw7V3tdKVJTytRrr5+1JxTPfn48xChvraqB5GkZc/eh2xJlLkKS8KKF38LXSjBKFX29vOnjpydOnGZViWyc3Kk706dLm0zEZufkCgqmDo7WR7mesRd8e7Th8/lH0k3dfMg0cfM2p6LK4HbuufsgqLuEisA72zgbEet+S/NeHTkREPYiOexOPtGnvYAjUUWXs5r0ZZpYfd+8CjTdTZuZlZ4pDQxmVVaScP3vq+h1IZjHuXe0hvQQE/u6WT1z0iyPHXhbSrF2t0DlXtx++AhpvbGyeEO9gb0csf7Z677Xk7OI8JdXN2cGYjBV8urj2wFXgIUNAd7e3IGCQapkwPv5Rwru4+7duPeDZhjgQXl9ZexzyEltAaOFrQ2nUHeUnXL3z/uubO5fvVJsGuZlKuWkXNuy9AXznIH1b2pFq5w4r4o/uOXU7GiiSb4UWbq0M4Umnwsert58BOjy2HGvtYm0MFx3QJC/PnToe+RC0RTI+4fx7hFcLc8nbw8e+0owy9uw+B3zni50c7BlEjErJeX3zNNvQkxd//ui5m4+hkGDSBc7u9nQCRsJJu7h+73XgkoPw8bYlYzSJkWY8PH7kQmT0s5epUrSAxW/Zyt+aXi+bnKyYB/lmHqrIExFPYz/mUSzsLQ1JSN7nCzsjVJ6BFvCYXvjl2tYTpZ7BznUjfLXqwfNLr3OsveYON6fBsoIlE6zsCXQa2cGWgC0oDr/CZ75N3PlA5upNNyWjy56nTFuZevt2PtvA0MuWoElaTXretq2fTp3PB+5vRbTOPvjcB1+3HC/6miaoyEF4Bxsb4kTPl39cfybrxr3iPJxBG1cC3Gl1RyAg7VaOQFQxv8acz/KcPNCG0cBur3xx9EO+oa2DIaro2Zn56xOu3/gY9xVr42Fqhsg/Mevu+aTSNA7eyNnS1ZLzZOal9ZcSb93OLZaYuXuQieiW9e+0Jal39kfz3XysQNdQcuvK2QvXoAb4rsqonbdF42kUTtaZM6dvRD549qwYTxXmco2DAtypILm8T6fWH7wJHitBeDnZUPFQOkUVX6+f3XcFVkQVhu1bWsDKGlH1fNu+Uw8fPY19z1aaOTobYxFl0WvvlCBzjh+/zycbCT9ciBW4+VjgytLfZVeKyxNe3X74IO71O6pnXXeDyH+0ascZ0N18kRjZ2ZmBbgW4qSrTnp87dTIStB4JzSTvFdslLMSJrvEPUHCK7jx5j2SYG5PlHy9uecchJt48fA3o+3xcG19bgq5WLYxZve9manZhFsKktatJ+cvreRadBE/3nwcZyVZ5e9tR4HqVlnw8ffr0rajHz1+8wHt0sdXtYOTCdzFXLz/+kF+Ql4J17eZmKK/JvXnx5KVbD0BRVBm194aKgh1/4lQKiZ65b2/E06dfyuV2Do40PBRywdurcRUGzlZ0cFH8ZN3201BjL1YZOtlYwOVaizg/8/odTM/5zvU2CaImYVelfLBroBMWIcq/vSr54pX82KiyMh7V2YeIA53XqQ+vkKYtqOWRJ/L5sopTOzOibxUkpaItW9IZUOtVqxT5NyZ/uRRV8E0urjyZGk8z9bXV1fDyqqScj+VWIX0172mQKDQaJyhOeEfz6GgAdLhaxU+L+rB3R15sVAHP1s7NHFiqClZ2wVe2aRs/OhmvEOSnHF347W5UAfAgcnFwM+J8ffz19DlOXhY3hUoMdVXEP8rNQ9PtIUXJ/3j03cGjwGep2NTU3gqDQcp5uWkxV6vSX2VdPZUXE1VaY2vawkJj4VXEzk08eQMKNrmK4OhCoeARKl5hXCTJZ7SpsU4OeLmfD18Wd5sfHNYKD1c6hm5r4etRfmlBHqGbuwMi/86Dcl553pk92dG3StK+ETw6UbRz6eqq53s+nDgFomCZdDA3AzpTxc2Mzv7yvuD6xeyHV4WuA0wx5ZnX9n+9eg74KXxdhWnXmibM+HzmcMnnNElZtsywtaUtTZzzIPHI3pzHtwvfv1Pbd2LQQQvj51yaX8gl5h7bVC43NLQzKrq+MPnyTRBIpYhkYOeE0+RQj57/R6jVapnsZ1erSySSeh2nR4+e/xAoFIpEImExWAFfIBaL5XL5/8MVWGWvF66NMe0yOjw8fEQ3uw8XIt7lMZUI7pM9c55RewHH8O62FzYeelHd8K01wXfcylAaxXH8gI42sAWWdG56TLbHMOC/K3LXvPHXMkFBybOenNkZKwgeNn7C2L6FlxYdvJfGFMqBLZP59Ek+TxOQvCL11dNvLGAHl315fOhdTYf+40AYo4INE04dTSptcpsEwa37xM5eFK/Ooe1cTbHc+F2j5t4w6Qqe6uuesXfR2VSRHE2gtesy3tMY7z5kUV9HcsNBYh1opz7Te7saoZHmvVeNssYgyl7tWR2N7DVm0oRhvQTvDp5/kFojhl5vCvLiH0a9MO00LjzEnYgtuDB+yUu7niC6XuQny8PPpMuVCKXw/a2ID2LrQeOBc3hHct65iMcVROdB/Ts5YDGteo/t4kxHCDPPrd0Rb9Rl0pQpg9ubPDh7LKGQrYLM8aRHF6/g2owN7+qtGX4AuTOw9Q1p70S1bzN8Qg8nEkh+yZ3X2R6B/aeEh7dSxlw8/owNeRO8OTB7c01HKMrRXaivzh6KLlCo1DJBxeOjt77inQZPCg8PIj86vAba4mTot3h0ezoebdh20sQ2DDiWJrDss3O4J97Mr3u31i3IOtabKD1q2bY4026jwyeP80Jlnz4TBW0WY73eO3cnGSqJ8J52r9YfimYpleWf7z5KrAkeCTkGkw+tOxavuysBR7bp0DvAzM134KhO1ngMQiFJTXopd+gRHj7SQ3R749E4aNdB9ZdNOx4S24ZNnhI+fljXsqdnY5OKQH8rK/ty5/z+j/hOILc+yOdbjz7lqpEGTq27dOrEwBn13DTZl9RsV5t/d/a8J5bDoUQNdSt8sepCgliuUivlxYl3d0Tn+3UFYjvMvDTi9N1kSOAKY6Yu24v1nxA+MYzIzqnIq9IEUk/e3bELYj0Gg9oY3wmftOlmvFCqlItKLm7bVYzvNAbKOX3/onHRDVcSUKy8O7bzdPQKGjU+0BKD+nB2yq0vpH5A2Ie2zNg+4+AbLmgCnKKvEXvuyIKHTpw4qUv7DkGeNh4d+ozvYIdGIUXVxYnfytqFhYcPacG+sPHce237+VXSLm56bzkmfNJoH8S3Ww8+sETQC+q8R/uuJ+H7QonxSVg16cBrjsazBjTdPaRPgIsDqLUQOwqy9PPT9EqtAcTPf/30U/FvWEMqWfKT628qzIdMAEUz3O7LxnWPioCzMOXGgs2vrXqPB4mxZiccvxjLFGJduk7o1gLv0D60Y0sreFCppepjxKrNUfTAYVOmTAqxE1w/cy2PpTDyGTEyyJ7CaNe3V0czav0Qk5vzbNfO8yqPnhOnhA/vzHh0YA+sSfg5L54dWL5cAcRtdKjw/oG9j/OVKoRSUHnz7LUyg/ZjQHsZ7PJw+czoTEhmZVXpsfvXv6APDR/ay51UGLFmR6HnICCTEwaFlr24H5VUJDVuNWFYJwcD054hgTYG+Pw7MyetTvAeGh4+tqf61dkD9zNlSrVaKSt8fScqAxU8aFJ4gHXKlan3Oe0hBTesVfa++Ve+NVoKpGalxT14nefZfUJ4kCMGlRMxa2uRd3/gvTvy8qyxEblQ7yPPjD685o4wZNj48CkT/Y2r71y5WyESvD0UPn8fujvwOtD/440dZ99XKFQIMTvnwt1Y44ARQLW7vt228cLzlHIhaM0F8W8OLjyrGDg5fGQvbOadq29zxAowhBbnp8SX85HWbfqMnQgCAtI9zAJVUqNCE7E4JCInYubmPK9+UGJQV+eMj8iBE5MVc3rXM1HI8PGTx40yyTifVKHNSQPSL2/LbB8ePrm3m/JixJX0KoGaZCIrjb2fotk9J0i8f+E5jq474QkSU5wj9uloZlA3BEaiXdpbdetEh+aKWZxzO+JfGbqunmzraIBhxSb2nV3TY1ar1fMccne9WXqLo1QjhBXMXZcKzLt4rFjdavVqO96mtwfjJbb+TiNCCVhP22lzba0I0hcrExdWkmcs8V0+z41/++2Bq+yf3OQlyH2fl8dSFT0/OP666eD5/VevDAokvrx5vqxKbdF3kX8Qzjh4oE+wK+fRxCO3TYOWrey/bLZJwaP3kfGSBk1FXpn2+lOxCCEXxt25lSpzHgEV+zCjxM3748q0XjSIKq+dO5qO9hg1IXzKQPyTiDitO+f9rvC1BV5AfY3vCHKzL7JMolBIOA9vHhfY9YICG+yetHH6E9DaRLmXV617TOk4YXL4pBFdS+PuRn8skSN4WU8jjp5mDggf0cnTmJ3x5nOxUGPfJMckCTw6j5sM9IHs4K6t6fBOvrxb4YsOYkHrCR/o9uzs2jPvq0A5i2qyzl1+QG09ALSekII9F9Pg53VQiTmpGVnVApkaISv88OjKxWuWXYAaaCON2nvoeY3WkwaztqP7t3O2cx/YuZUhCep+Pl3coQKCMyoI+zriWGyZSo1QsPLPn7zFsYLSNrGf/b01ixtsesUQvFoHtLU18QoePMnfSiGquX1kfbrKAyrYwW4fNsy8kQJqWFyU8PbQooU5AUDDA7X//OTNeC68kY1dmJxWwlUhhO+Pz54XYz4MKPhxfeRx566+LvjpDYni/JtLE7OdWkxY7Dt+Bqk87cuLLxIlQlaeWJBSqkBIuWnv0lYd43Se4jtpvgU57/PDKC68GrngcmhqfpB7+FIL6t2vxy7mfij4zZ2MSrlEgSLgMdAcvLLi8cs9Z0jd5viGT8clL7y77VHDhbuszwcn8yxH+4Yv9R3aiXls/PPXHIpDW6uOLbBePVpM7GiEVIsLvlXk14BcFt/uF702njh0qe+YIbKnO54/TFMq1UppTfGNrbllBk6jlvoObl0SMS8jHeqryx5OeP3EymHKEt/wGTRRwtvz0dCGxKaQsgq5ODdXH1s0/M5AC83Tq7cb78M3oUrE/hr5ac0pYeAkn8kLLYh5CRcjNK2R82L164hSUxDviG4Ve0bHPCkF6kHCzMo+foXnNcB7ylIHI0nJ/cv5AhfXiUtBBqmqXZ93xnCpts69epJJBFqfBa4tTDhfI15vOSNqO67llKUuralfju0qrwI9gqzmS1TagWjayKUe7RwLL4QnFLf1mbLUd+RIefyzL5/y5frFW3r+59FPYOnR818FhUJhMBgZQC5TKBRq9f+3Pq0k9UmOe/tR7VydnJx8/FrRKcicCpFSVfbtcamTiy9wdAoOv3x2UZCJ7itIAIFhQkGhcAwaCbKgqqNv3WEHTxztB/yHTlrdqfzMxScCXsnDF2XePcLae3m4urUJGzfG9gfHdiglRV9LHK3b+Xh7gjDcWnczo5Tm1zQ5oEBTzR1N6RgDEzMjKj734Z67BoP3zw0FTwWMCe8sfn4hulKNRBMpBgQ0Akc3puqu4mgIjmZIhRanoKkmBhhR/tO7wsB+Q9u4ubq38OkWPMiibrChwloZBPp38HQyo/GfXzxfHDBvShCILnD0jAB21NnHTKWI94WJcQ9o38IDODv5BbbFlX7myCk2VqCMkAxLezMqtuxj1GOE3/RR7Vycndv4B/kTiuMS8iBjT41kYDt3CvJ0MjfA1tp2ODLDzIiCJRvaOlrAS9no/kGhHX1bODs5dR09jZD/sIAJzO2Upw8Nxg7tBkXZIqBzC/TLvGLNenlDT5+uoQGeoEp7TB1jVfw8vRSBIhobEFFIJIpoyNBZqNIIULIGeASGSKEQdV+Ns95cj8UEDBvr7+7k4tm5Sw9VekpSCVNRlv6ozNGlJRR/0JR9Zxf1MUQh2MXFlUQnZ3fIsfuyOwcmtdXdkoTCkE0sjIk0hrWdCQlkVo11NQ/u3RkE0XL0xD7MmJhkNqIqLyHbynlge08XZycPD08ba+O8co5m/EDHhIzq3QrkdujoXrwXz94z1WgcgUwCIaEpZoaaZQZNUfTqYk77sNGwNLcKCSHxi3JqNCWlNO/r37mdH0iu34jRXfNfJ5SKRPH3b3xrOW9pTxcnt5Y9+wbb29QuP6iFW5ieV2raGiTEyaPXlHXHJnYm49HCL7dfStuGjejlBeV80ZoOeTfvN5i8wxANTIzoFLqpnYMJsSYm8h6/16SJQKacWg1bNMH2/rZbmpNj+G1DB7Rzd3J0NDcyNqWR6MaWDsbQwhQV1aJF6MD2IPTWI6YNYD+J/fj7tmGKO82ZFOzq5NoiNMSbVfqllC9SIzLuHY1vM3BEAJSYoXPHWIHEQDNMtSCxNFNLEyrZwMbejIxpsBDtZ1ArlZV5xVSGnTskFb4Tt1/b2M0agah+fj6G2HXcuPZQYrp3D+G+S/hUxSebO5jT0RQjUxMDSEC0SCvfxSQa9Zw0tpO3s7Nr++CBhszcD9llKIadvQkZizWytDAhwKtBIJTib+/fqNz7jOzSzs3Zyct/dHsz3tv3WZriEgUtG9kZSFDXycNbvD0clapUsss/ZVfQ+nQJ9ALtpc34EUHYF/cSoO9GAzhBAwb6OdlYokvTYvFBg7q7Ozs7ufu09DYUlJcw5RiGo40JGYe3MDMliT5eifjWatmW4UAqPIPGDvH7HPEoRQqP5WTmbXz9vb1dnYylWSklSltfSMH5Dd544cww10ZKFSSe7GrXsXUbdycTCvfJ2QfcoAnD/YH34EkLOpRfvBjLQUirv8YL/LsPbOfh4eTsFjhk4ZxJfUzLn+64Txx+ZFkw8Nqu38xQyqOoJ9VKZc3H6EpEUNcgH6Dax82eYKcz0ncZPqFfG2enlv6D29t/TP8mlNZtVkaRDC3tHUFAToYkFofrOnVQF1MSih1z9h47aNLIDlBiJs7vUH75QiwbwS2+/7zMu1dYO08PFzf3bv0m2Te551nSYU14dycnl07durUWJUV/rJAhrToFtCh//gWaGGF/iY3jDereWne9iVrFL32GJGqWatSCwaDqRr80penE3tZejiQKjnNlQobnijZjOjK82jvMm2tye0F+okLFyWeSmfTuHS1aejG8vJxCBgoKciVoY4qdGRpJJ7u4kRBFNaff4WbOdGrTysinlenwHub5z4rKfuU4R3Hp1/JcY4dOXlZe3p5DFk5fOc/ShEK0cjc2ReHNrA1MkZzkzGpzPxevFla+AcE7TvccG4DXzWQtKoWsIr/KyNTezQ2Urt/UbRcWdDLX3oNQsyoyE1iGYd07e4MW1GbomMGOmhvZD/dGGY+YOwIoNo/eQ/o5pVy6+UWskNfklMkN7b2gwNqM2Xb5ZIg1QlSY/gLpN3ZEOxcXJ1efdjPXze/rZwkv8hK5jxrk72RnQifWNzcEwqJTl/5Brd1cnDx7zg+lJ79LyVNw4i+ezgxYsxS0Hqd2vacH4e/feVKtUFZ/fFiI7xAa5A9aT7epazv+eOseGsfoMq0LsBJ8B07sK338GJq2r4dgaG9lSCHTrE0MNUsjkV0WDWjr5OTdY1Rv9Mvn8Wy1siznQ7HEekCwv6eLk3PbcX19VS+ffqmfrEGi6YbGRmQ83czW0YgoLIz5WmE9cFBfH1AWbcbOGMx4cuGFZs6M12H+tB5Aw/sN6BtY/vTNF7ag/s0kN+NFNHHItHFQf+HZceLaHRM622rXsP42HFZ8DsLEx8DZk+HR1mfBhsAe3g1Wb4HOvc/odh18GK7eZsHdVTVpYjYfURP9+ZS97YSx5k4erqOXmSCNdMW+SdQyYXnMY7R5MMUEWoGWc3uW3HOWe4gfw6md/7Q5ygdTUzI1HmGq35S88bLsFspw8mC06mfjUVHxrQhDMQQ2AZJmQXcwqZdKzpuU019JKw63beXB8OrVamgA98TDHM2WW+tAr+D+Fu4ejDbTPYKLqpIypIjCwhtppJ4TbJ08GU5trTuZqpg57Gb254rYORIZC6tdtlkHGkeiqOMLYDGQYHqNat/B19DF27LHKFzl68rSKhXia+K6s6QxSzy8PRg+w/1HtKjcdF1zvqLSK8DXv5WxswcByS+qeGvTobOlmwfIoFf38cLiZKGMTLW0QKPRGEs3GllcHvdaEjCxfecORs4e5p0mWiJY+cnaMxPRoUNbtPSgGSnYL7PRNu2gImrZNWDdBv92ds1bjnr0/K+gbwR69PyHUalUCoVCqYAOwPr/twDLOnRVxMQAGa/m4fqALsNmP04oUEGZ9Og8knRrc/ieyA9lTLZAhWx+bxYE68Ozj+oe1jRWdVVVFZNt07Kv7F1eqZDHoxu3cjaGDTgUzcTGxFbjvSnQpDbDJ4zu6SjLuzu/e6/+Q2c9zFerfvuoCX5Brhjp7mkB2xoojHNgGPZd3Fv2r1eTpLzwUyXS3BweNiNxtu6O1k7aWwgsmuRpRYNi4L5//lrev7Uxmwln1NCnp/p1fimaajZh8tROVtiCyJWhPXqNWnyuEPqapeZhDdyMt5XmFs4EIRc8WM1TmdoZ8gQchUIFndflY8/4jWkBqoUhg4iD/KAx4B8FNI/K8F9xc1VnfE3S/T3DuwxYcz2FI9FGaWBAplPhk7/QWGB5K//gwcfMkrgqgo0jhQ/nmo8i2FERLKZE5RkynPR1y/QJdz4UMdl8FRKNRKJMPH2Vj3Ys2nUts7CCyRGC5P4oY1g02cvaAC5xDBaLUCpASk3bTDg4sTdeynm1Iyik/8jTD9LqWh22jZMJZAEjMRgMAjqRTuP8m9iOunB5oqs4N/nOzKCuU3a/rOCCeOCHTWgmVgx4cywSi8WooZPv2AWfhQPa+8ETIkiqsSmF3PjoErpvUE+zZ/O69rj5uaqGLVLD28BYRQVEqq0xDR54oXCtA4fUfPhQ1NyKjrLsjwh/KzNYapEYi46h3qJrybBh7mNrQWxs5UNQCHhHEyNITJAYHCiqn899Q9o42BHgAkejUdA3V4FTyrO76hY2RjKodqtZKLfWXuK8igZrsP4QoGodfRxSTs5deyo2v6yazVeg0ChERd5TJt3ZmcyrATqjWoinOZFkVUxZ06IqEeZwjRhWJkRYDeEMjDysOLlZpeIml34p5WU1SLSpNYUA6wQ8ydndgFWQwYXrYnhwa6jQkSgjn7ZtkWV5laqajC/lDBusmgfprmoW2aUFjVfF14zD/V1sYPkltxh4fGkYQ8L9fHZa595jD0Yn8Rv1BMzSeEkrN2cSLDUohqdva2zMy2R4AsuUbmJhALddRoegDp93L9p06nlhdQ1Xjmzi8EASju5oCq25RHDePnmJ6NGSzNKoGrPW/VVv88tkNZUpVXJjc4rmWRQGh8djBRUlErWdpz28ZA2JdvPtgk758qZcmfEliuxkTtEIjXVw5zZQuBocHc3hcgBpQEPfJ/lO06okhZd3HKL1GeZjC5IDEhOn7tmSUpeYfqq3eeVSIY/PMG3tpNHwoLHYGNtonm7IwKA2JGiMjKJYt/QxrmFzVCqEVYcgI86LgiolM+n1G+TQHr4Nt+sAVfJ94eiAQRtZmcDZ+Vq1QWAW5IGqLBOWlolUNsZBCnZBGdKyncvsLe4kUfkW1+s21lfmXQJZ0q0zdVk+s9gTYY9VVJaCB8VIc3KRhZgp/tmVNgCiR8d2Do+PG5GiHpdwKlhKOVAE9SUMmqxd6ECjG9Omk1ekl5bxeBKgKHRv14HCEd1aGL7cOWXdxXfF5dUcgRKF0tUAahG73ApjYWtChx5HYU0dHOCyKXxzk9+itTcS7nVrlGZenuj8EhYOZ+Zrgdw/beWFV6nl1Sy+Ao1ByfOz0nlUhrmmC0GicAQ8tnY7qr29phx1MfF0dTOEt25i8BQX2/asEnZ16ofXoq6tHXiwlqhh2LdHfKosValrqkotW3iYwSKLwjm7tIcDaAYUEuljY6VRP7C+/w0l1s7JAdb3aCwGCWk80LSzsrjGlkgF3I3WcKgOrgQuU9jMizFpeWkp2cuIDutk0AI6dDBiPi2ED/AfEthKq+HtXXwpkvJqqOvRwM9KjpeZuVnDZQWKm0DEN6WQmwANWpqFVU9HdOTA89OPlleViwViIMlwOPWQbc0xcK6QaAz8/SAE++NDrsyHYQ4lCIVpaT+YiGxK+MWJd+NGuF/t4X411Oasv2N6qX+7CX1o0OkIn/MuSckedghmubCqXIJxM/eT8kp1VreZ9OlzeYUlP/HNov5Xu3fMfCfQKP4mYJbypN2MnMlwHaEMvDvS0KdzYT2GZTDwBjQoL0gMCjRWyKqwa3fsUYi3kp9/+04np6cbzguqQW6aDhkUQzPiD4sF9I+3ma8HDlYlJCMnY4QHlyVWpr0rkQQa2SPE1WXC6kqCY1uyPJnFhHwTLMywBOilFZpo0i48wt5KnX2q6+XebpFrTqkbNnWETCplmxAt7KCFpJClaWDoKGXmpcpgJU92coCNL3vbQXaIiJCL8yOqqiskElmzqdWj53+Jn9N9evTo+bcCekPI0oDQuvx/QVmTdGXy0nV79u3/hF9w+vzR3v4Omht+U+8dnB3CSorav3pm/xXHEop+4wM1IsH78wdqecLp2sUFLxPJpHUbnZAYDIH4g6PDVNKvMefXrFm7+3wiee6hqFvH+9bNH/0Wdgz40Jo6KOSm3nP/Jt9VbVMGDLDP5Ik3tdk8cOBhVZturoZKETPqxIZ1G7afTUIuPBJ1dd9ke633BpR/iDp+5CD83JHob0obS3McPDxuMqLfhp91bMn0pTsPRqbjpp28tGWkD+13ZfvnqE64E3FYk/bjNwoIdCtTMgrpOv3e1dkhVh+jjq6eMWL5kWeFIoSJW7eVB9f4o75eOLln6bhe269/5TS9paA5VNxv0QvXrN2+e18Mb/Lhq1fD+3lr7wB+X0HJmM93j529fm/EnW9ddkacXBZs0VBeGiAT8ZXyelHAE82g+aKGMDqtiTo9O6Dtl1u7lk9esPnoy0qZEoFGYkwoOqvAkGgU8QeHaKBQdLKub4TRX/IZgZ9BjZAIMm6dgCsXcCnVuKuP9iywPwUkxjl0wro1C8wLXpw+snFm75nnnhZIgEJFVL69eeqgRqhO3q0wMrUy0hyB1gRqBIlGwuiMKchEPK75IQaeTMDrHDaPx+OImjmB+iek4hrNclq1rCD5ScQROBkHDlyMLTP3sSM1HECKCmM2L1qxbc++uyU2e85dmt+7te7BO7UYGFJqg4dGPwzyd0sdbftvPLZ5kKTg2cnNC/vP2H4b/txa86h5765qk3XgQDQ7KNQZ3mZnRKJ8P6S2ZtDqigOaRyFRmvt2xc/AzYnctyrNbNHE3u51gsCPv6ZNyoEDj9mBXVzoCplQKqnX8FgsvhkNX5cShZSnUMGrtEjWXTzdEanpn148SzIf08Wt4Qw+EkWz7KKq4TZYziGu4Tx7X10Fb3ptCOfy1oRlyz5AfzuL0D2MbcmIqtSiZZOjZy3MzJja8XPhqMOTtF4bkFp6YPNHzYPbTpUzDIxNmt+G3AQGbQa+jJo6eWLl5aXnR4w6G366uEqs24uQOi3Z+OS8//Cy14vm7h02/trNBHGTW9HQBL9BM9YtnsX49vD44Y2zBsy78aakfk5GrVaIeLoLm3AUA0PtT0TRi3PaKjlw+qPSy8eajMRTek3ZsHxOy8yYq4c3zO43Z/9L+LuQ5lQSusG82I+ob1lqhFwKRQ7n6+tNbR9w4MDdrFb+joZoFJ+r+/lekkGz29P/LCQ5iQ9PH9Yk4uCt+GoLT+iExGZA4TEUfK36RiJQaDQdq9HJ9SIp46gUDWoFaCYrOq2hQDYAT9TVRDBSmQCBtjQjgnLufrTXzj0uFinf9iyLXjox6XmKXKc/+SMQ24YFX/s2MubbyPNnrHxtKX4OdYcjqJVyVtT2xAPr4L8DSsZAS3Od3oWd9GxW3+eHTytaTu4X+cojsPGa4oaYker0GFRM5tjmtLKclX5owL21yz9HPLdf/zhk4wSqifbO95ANXQlqkkCkaFgWUn5lGSrQWSs1tfGolAqlZnoJoM4oPaXJ17rEi3EmXds1WmutklalHZ8Vu35ZWUHPNme+DNk6S3ujARQ8Ea8j/mQ0jtioDq0H3u67e5st5V3q9jkPls7++iHv974k0qPn/w+/0iPq0aNHz9+HICXus2PwpPWbtqxZMdRcyRRytSf+ING4lr1nbNmyZfOmDVPJUVtjG3wbuxFkhhGR2ip8NfAOsXJEK6K7mSnFkKpAl9SIYTNALeJXVdeFoUawNWc/IISsIuh1mUoqyixkeQ9esHHzli19nZXc/NImj1NpDMHQCJWTkVO7nYqV90Vh7+rc3KlXPwBLN7QmI4QCJTxHqeRUsTjfnX0EbEgjYyTOa3BtRteMamvcwpwh5leWyMijF28ATn2dcdyinO8exVJMcDj/QSvXbdQ8OCGkjZMhGfUDK/m3EGe9eijtvGjD5i3L5oTaKIqLhfIm9+/8cXAEcyzBf+hcICQQq+YEtPQwomJB2tE4I62MbJxJvn8ktgAMBNAWLXvMWQl53Lh+Cv/ygQz4vK6fRpaTlGriPWA1VJbjXXFibvUf+ygVoPrT9fduY1dt3LJ+xWB/w8oskfQHu+8IJvZ2xOTCcs07XBmbWSgSNDUFZx22GUjq5o3LewsfP/tUJSNRDYRFJezaNUFleR+JtnZGDU3teujGVopPZbXTF8KCrGJ0Wxtj7eXfDd3IjWI4YiFUZRAzuhIJZgbNzzWDginiaHbtSFg1jVYaNgfBveewpVDom9fOdk0596gMSbbEEgJGLobaO2D5ND83VxNqMxsUsTgTfGVFJV8z0FRKxBUckrGpQdPzgygUnSTmM6slcLWplQpmpZjEMCfBdZGYoz1dSFxWmGtt70RH4qkMX7/guavgZGzZsnhUAJVEIzSYs1QUfUkU+PRbuWHzhrWr/ajCci6r8XQ+mW6P+vKtSDu3IqksyZd5udp8N7BG4Tw6j4Gi2bRxsW/x/utfmn8tQDIyQdJbj1wLp2rLltXD/WjupgYYHB7L5RTViHUHggQaHVmQm83TOjFLvyksrF3oSHPrltLqWunl5+YU/FRVgQBe7991W9xtwbyg2nOpSMYmSFqrEXWJGeFHdzdlEKlGVAWqVsOrhNxqZonGf0NqWEKNlMi4pcV8IgEMHZFoPMnN0r7m+YN7qfbDAu0bDSZRKHwLP+OsJ8VVdU1VpUy5923/xVKmqKHE0XAtkcjRG0MuXYL/dnqaGxuYGqhLUtgoD78TF0MuLbY2RvPzn2m910EgY/DeViv3B16EHgw+uNEjzB1Hxf2quW7b8uTpqZcuTT250qggOTe1svGY177HlPMXpl28OGFGu4yX75k8aTN1QPYeNHYFVLabFo+zTb7xoqpudSESRTK2Eat4HKF2SM8pyoVXEZEN7dDowClwjQAW9bW1sDaG5x5I5v1Hz4bcNm2Y5ph2+WkejoKtLCvh/WwPweeLeJq5QxVoPqxcogGRCmQM5TpoiaYP2LJmcjdTXytDJMLC2otdVlkrZCXZHzU//hpAUVDofu17LVoDJ2Lz5tlD/GlkKr6Z9wQYGoUgzOZA03cQvMJ8PhH0XNDvpNwyzdtIGau60MDQmgF1ZxoIVBqquCCH2/xmUrKtgRNaytY9Zqqo+j2Cam+luSB5jQraeCJ4y8m2fd2Kk+MEgiZXitZDsvMiIMrE2uW6laxP8ArrH2DTvdOShdLoHd8SNPvgGCQXrMGADcFbTsF/a41JZCKjfpZKmHyTRZ/hD26NH0BBlbNzf5A1Oh75rLq4Vo9V5EnkgSbf6zENrK9FH7ztlxzpvOmIX1dbWQFP3mBHaAOwpm4m9Kyst2kqhU7sFe+S70vMuvnC5wyU8kurVXD7kYlrBGQWw4CEpjEISIzFbE2+TgXPHocjO5Mbvj1QiLPLClTey08Gb1nsZkGsyonR3qgDjcEQSvhVlUpY/FVyqYiJoxhboRu/mEKQfSbCEZ3081dlJiTIpE1NN+vR87+EfgJLjx49/06wRDqmJCOLA4aGCvGn19Fvv6VWc0RKVd6lyVNvfYVMKhxRzs1X+zr96GvfeL9J4a3ibpyNh17Hc5NObT4pNbTBG9j3bYN+HvO8TChTKWWfHx1N05poRlYtkYnvk4E9Xv76fFR+NRiMIVEojKoqv6QUPjadF3dq76dysVgg/C0LAuvVa4RvwtEV96H9VxXvzl1JcR7bzeZ3TAuhDd17BgvvRsUx5UqFiP36yeUsDIOCbbR1Etdy7NLgN0d2xEIDNWHKnR1nWEbWBDQKpyytKKlgQwYS6/XZI3EVYplYM4DWQvTu2cM57drRF+UqNUJUkXnn7Xsp7rsTIX4FHJGEZD7/DH0FW1mQEBOTnCsuqeBp3pT/uVDsBvbz+nT+4osyKTAXCz+9iE8pImDxyJxbk8MPpkBmPIaiEBaoW7haqfNenNt98U0NlHUcXc4uw3iZ6R7O/Nug8GCslZ/PkkKWeeXnyLsf0mt4XMUfmZvDE02QhUnp0KY4bvabqIQk1tcqZrMvV2kB/TqX3918PRO0CN6H5y8L8xsvk+Ennpk04VI+9BOPRZaxXE3tKCh6q76OnJgnzzKhUWbu7RWXC4L6d2z2Tbd17wG+ufeuxFSCEuV+PLHrkeWYAQ7/1Aos695TeuOjLkdXQKs+im6u2FdsaN1wjKALzdIKUf44kYlAiFIfnH7NaebMk3rUCmn85YPnH6bDkzUGONQXgZu9oaHLyDD3t8fOxFWCqpVnvor+mMskYZrZqUw069jeOP36+efFQrVaVZ72PENM9HIy12zyaQya5O7jwnp3O/ZbFVAsotK455+q3XxdyHBbyzy37FkxSHrenauv2vXr5UZGm3t1MRemx3zIgXeP5d7eelZIaTTxiCYQ0Zz3GcUyBchM4ednr97nlbGEDT7QbtJuVDfRnXV7PwApk5Q8vvoEHdrZj9ZoYM2L2TN17yv45HI6TvW12tvlB3WO8520yjvu2PkP0GS44OOVTSf4xtZ4FMOmsx8y9uHLSkhRqipSY44dvFlhEjTa9+vhWVehk8tqUk9GfvTqE2SFQdsGDEFUPvtSCJoo/82JHa9YqMaLVZtAknLz0IEStyVzRuh8RxLnM2mlT9yxswmV4EKQdHXTSR6UGAPrQGf5o3vPykUylUL2+fGx9Cb3zH48O+PaN5DastSEV2LzoFbm0IlCKJydq01l7rNvzm39zb/7SiwS6de1BT4n88DNCj48RucVl504wenc29aBAe8Iq8PSavca+v4pnz5B7Vv0cGlSBhVrikTgCWp2ObeGB9VRasTTA4kqQXbdog4A0szbaoSQvzSinC9Vq2SKZ5fz3udisL+ybE2ScuVw32O50PQECoERC1oi6Q2+VSrKOzlpx4lX0F4rLAJdxbGnGZFxTUi4SsqPOXX4xstceNUVA4tNlTlb0+tlB2lo4WKkynzw/hv0BRTWq8sXkmB3Rsj0UZZ3159MgFRwZfzF46kiEwZSJiyOOLQlNhueSzDEI1KqXeysbb0DfCvfXnpZBsmshBV15viFV7nNb5eUJN6+E5teIQfNJ/3G/Xysr7cTxW3A4l5fj8y5Dr2EEhdEnbrARNHxSKSpTzAq9+nH3GoQcO7N1ffhqbW/ChTG0bczuTTxyZciqQqhUmbd3X9VQjb4biJCC9kx1FEd/zguhQ90DPvtmSOv7HsHmcIFm3959fVMFULBTXj2yszT18u4/p0X1rHTcJ+sYyfj4LWFvPjjO/dHpkkarBwy8x07jnNkWKr2hRwv49jcUpPFLaCvozAz9syJvQcdfI5EIVQSFZZkjP5uCW8j8M4j3Xvcz73xAchnVdzWvNRKtaV58xoYguzSr0UXr+x713nVIqDB/RYs4N9en1cIqdjSqJmfcy2oOkvh8GRDZfltNrSnUJB1dVNlsUhdVtn0SxzTjm49WGVrN0DiIy5Iu3hD0aOLi873MRqAI2BQWVXfqoHRIS77lP/6vvgrk9vcyecEc8/wydSYTQ92PtYs2hRnRj5bu0I9bE9AK83CLRb73KnUEqFapeB/fCWitTa2MURZ9Ogw2b5o1+FyKLlFnzatLaKZNFZhKDJCxeVVQSfQI3JuvL3wSSn7KtN9M4AzMG5jJXt0KjWXBdqiOC86v4Rn5aHZcV1HWfKqsU9jCtVqIGVqOUdNMDZvao+3Hj3/W+gnsPTo0fPvhNhm4oxuubfG9Owa0nXgzc8WYZ3cWWUcpcqm38YRiTN6hwD6zc7svndpwA+XnRNNwxYeMspc3A/47z9PNPn0wkADNBrv2XvefKfXs4Z0D+3RJ0Ie4mup8W3cf/9++6tLeoaErElwHt/XBIdBIHG0Hr3ClG8OhPWAonzjuWWMK59dxqnfSaEDEoXy9u/1Yce0jVffSa2G7Y1cSds6Djw27IQw/MjSrpaNDy1CqOWZTy6djHjN0p1TagQK7zVk7ULLW2N7d+k6ZMpno15+Lhh0450CCIJJ12WX54rWjgLR9Z75ZcTeucEmeIKxQ59e3g+2jukGXAfe9lyz1JIrqOQLEYaBI4ZgLszvu+ryF7R1p2UbRnAPTOkCHgzfRWo3pou3hWYHYZNYt+vXtuDeuJ5dL2Q0PdWCdht6Jtz1xPSuISFdVjzk9+3tyUjLL1E1Yz42pjxy9qRj79jNHYXRABTeOmTqtpGoXRN7B4d0nX/uU5dxQ91MCEiHvpuGi2b2BXkO6T3rZfedc/xpWDu/EHL+xUFQQYT0X1465tBM+wZjdJSVo5d1zdupQ5fczhM1NduG8+g7ogf//ewBPYNDQhYeRYwc1FFSxZH95jQJjLwm9+CREy9zGh7FbNRh/YZuz7aMgJK0Nc6nWz8rUhU84GoSFMVvfOSKwGMzuod0HRmVriRZNd4XQfEdtbZvyngoiyFDl+QOmDzYlY4nmvjMWjoq+/oUINUhE54P2vtggh+l2b4fQ++z9KI7+8JQIO3950unnts6yqnxXAbOqFUHx4zrC/suvV6tO1eig+DL1XEbb5VK/sj0HpSYDhPXefMuDYOa3piXXbZuG+3Y/MQK2m/Wla7y3YNBpV8WhA8JwP3WLCwSg/MJCip7sr4XXGLTT7ZftKwbHUuw6zln9wjZ5tHdQ0K6rY6uCBvfzx7+5lyLLqOLj81fffJRdd0gBIl16rFoy3jTozPDQkJC5x593W/OLF+rZtZZIlEWrYeunNL67obxoG0MmnmkzYItXTyhT+MDWg/t/mw0SPr4lBaT5vZ0xKOQBFOPiWODU84v7AVaZsiEshE7R3ds9MUKpG2XmWO9k5cO6hEc0nPDLXbnkKDy0iqpUok269HeNWPpolWxOeK2s68dH1G1YEBISM9Rb0z7rJna0aDxIcDUjuPmSM8Oh4th1D7XOTsH2/1ghEQ07blw7/DkBUOA7z7zC6efWxJggEGgqQGjly91ez59IGhjoeHb79iHdrMytRu55dJSvxNjgNdBm1Adly7r505EI2k2bcd1Nj83DzTRvjctZ45vhSRgmlmsUkdlyrnHn/K+3FwAiaaGlc+L2HjTnosOjEpbOBRc95mXP+3sYjgxlIBRs8fSnk8d0D20Z7/zymAfrYZvSMiMWay5ILUjDr7vOnl2kJMhPMuDNLJyphibB3dwN6jb5aUD2cZ4w9725GsJnpYXjI0vtOjxvu32wNk9GI33i2FxvrNDI0bVhDgBbzcP2rmeWGRGQ6M8urg4Y8o7ul4Ez3YqbHN2rSm7WiiQIFr0bd0nJqG91+3nVbSxh1sPv5foYXXR1PLGma9ms6aaM5oontgLbSxmGxtr/0Ycq6ndBoj3HDRsfPZhd1vgvqTdFprvBHcPE1DlDv03K7aEnVlxlhq2NvDLpAXmJrONbXbc57Qd34tBbSKnSBwlINgn+eoSTYmvuN5p+vRAqo7sYOgOMyeOKI3a3BvU+cA7tv2CYGc0zX3o3kNDPy2CVPDQY5xJ8yZ6G+KxJIvObZ3vrOgPBzb+Yqd1c4NN8SZtF+xbYnxmXrdQIMJj4phmnVvZE5oVPuNO3T3Td88FDXbwiqwJa/d0sMEj8Yyu8y4t9D4KWk9Ir3FJLqPn9HQhoJB0O/8JveyuLhsSChpPYY9hvtogfh8U2xAT6f2pi3d/ruA31TUhKbZtpo1p+/rQzB6hIV17TOeP3DSwtVGDfBDtgkIs4g9P6L7srojhNHHuvKpH6/sCRRC2lLr4yqzulpoabjWqX+n0biFd+18stxgdFmSku9sXbzFk/dmV9B1wCfY7VmnRN9AZ36CrxpA7rRy8YWjqKPtLweDPO6Fm4uB9c82hdUSGLtMnoS9MuBrqcCnE/d1Lvnev/tTf3JeKoXsvfW2SO/BmsP3jaHvnXoYo0m+cGo/EUK27jTYV3nwR+UYiRdFbze44xOH9GHeQntjoLqHaxGjB+C0I7E14NxQk1euLItx3KFn1voCLwNu160v5cuBWr2lJVbX9C5rqPjehy5Dit/3sL/UMLLaf2GNqMLk5DW/QOnTlSN7enpdC7G/N305sH84wZtYw5c2syUURjDsFH7vhSp53Fyo0+1uT79OmXegx2Jtc2yYYPR3zZ/hfDnGLuyPyHjuMQUaDkrGdeMHP8/mTXuCRjtktV/ef5NNoWTOO5uHdq1PmvIArINgJ39x3bcWK2VKuCGEQ4D6QULHI496hN9SgJUGTvPIWB1wOsY9adchx3g5HR2rD7sPca8Vs9d5ewMOlrq1Sqj3ade2AxyEVsuRjk2Z/bGIxvh49/xMgRULoZYhIwKEbmmMwzVuGevTo+cuoqSgkUg2+P5pRrW7ucFUthYVFJaWlRoaGxsZGJBIFgUQbGRlp7/2/QA0d4gsBlwP4Cf6FftQdRI5Eao/Z/DF1DzTwrw1dzcp7venC6xGT53ewg14uap2hmMBDmgcaxIhAAKMKcgY+Ed/vtYP9QgmFY6rNArK5TXnS8rzkcraTd2uj5t6GqhQisRiBJRIgc02Z/+7a9VTs+FFDrWhoEBcIXBMRTFMZbTrt2pTVprOBJ+2TwK3Wb0O0nkGWwE+d+KEHwNPan7UJgUPXlBOU3Aa+mwpemXb5jHzgFB/dJQPfoftwXVw6addxrC96Xbd6nzpoPED+GxQsVM8a/w1CgG9C/wDX+pzUe26AWpbyJpls7+BgY9zQ6K4VEG1IdRHpxt8ofMg/uFfnuQH1SdTNY51rcxnXhll7+Z3vRpKm8QHfhlIH/tW61+Yecm1SeGC+u9sweOjqR4lpQEPPtaWj00rrg4ZS9107rAsf+Kq/2XSsUPAgqLrotDQZBOTYhHrQBKL5Ves553iXybnzb+3sY6RJqk749UHr1oVu6en6AE7gp+YW7F77UK0n3cAbV2l9spoq6AbFDKiLtqHv+lB0i0LrWOdVKRVJlGg8AZpIUyu+7O61zu/c/e42kEeN+EDoZBP+qa1KHerCazoxda7ahOsmH9Ag0AYPSko+bt38qO2cab28zL6bOJoJkg/+qQsbUP8sdEozqHTNBQyUCPgHFAP8Q/dZKEngt/aWppg0oemEDwpS82M3AgH1UJ8QiK86masFLm8oNhAonK3a4tLJG5wa6D7kU5swUMhwBGMQiLq5CbhsNE/pRlRfpTrUeYBCrf9H172+bHVC0wmsLi1w0iBXSBJq79clRpsh7T8NqqwuiLoQIBokDfzQfQACCgn2XRcF7NqMCocCg2uxWc91+WiUuFo06dHeq0tcXUmUXZ+0ID500+6RztB1w2LTJhT6XV9YTcUBgELW/oQKo94PlFgNde5wYUK/oWfqwquNTymVCkUoEh0yPVTMj+u7FbZ7MKR/ow8i6CZOC1yeOlFoMgo5aLzpPFJfCuAauMMlDAUAu4KSgR9uwvP3QUFX4DHNrQaFAK404gRcQQRa90bUBQ6eqGvD0tJPW2eXei3rFtYO3hCqSV4t36dHN7WayzofwFwC3YcmZM2Dmqfq/dTHCxegTv1/X3Eax/o2pEfPfxuVSiUQ1G6r/i04HE4zzViPHj16/gWA7lwD3GtD/9U467jDDr9F3QMN/Nc7NghF6wzHWPtAgxjhlGh9NhE/7LcuzNoHm/AIo6qqqRELiXXv+pqAX3h57+JVJ++9fP327cu4Z/GVZs5+BmR4rAElUjfkpjLadNq1Kat9vIEnLTp+G6L1DO41jB96oP6nBtgH7Bd2beS7/qoOyZePQndTYMZqr5tG9+G6uHTDq3esL3pdtyaD13iAbsHJ1jiCizr/DUKo8wNcm/Ksi1rMLJYK1djvlz7VhQiFphORNmyIxuFrfTcZkU4Sde/WuTb1iDa6+jtN+G7oQesDdgE/dZ6sfQZy1fHfiO/uNgy+0QWclOaS3shznde6KKD7Wg9Q6jS/dKgLv8HNpmOFHHWj09JkEJDj97EBmowPQnOjYfj1Qdc7AzcdP7o+AHW3YPcGFxovGgcA7F37G1AXjG7g9TT0XB9iI9/1oegWRa1LrVPh85NrNu69/+ItIObw7dKOs/zgQTHwWB9cw7xA8WuDqaPOb9OJqX8AerjBLYgGgdbfZeW8evz2o0nntu3tjH+wKgw8DJ7S/NWHjAQjSu1PLVAE8J9O9PXPQnJaf0vjqLnSCR++bkx95mqBnwOPaQKoy1ldiBBwarQetHcB8K0GQInSPqUbUX1AOtR5AAFDaJ113bUuAJ3QdF21TrVpg110A9ImWUOdX/iulnpX3XB1XOtzVA/krP2hcxeK+zuv2sCgG817ro2u6QC0QdTe01xANPRb664bRF1CAfWPNRkHAApB+9fQTxPuUMjw7wblU+tY8uzZjMDnN58Uv3lSHHmplDfGs8P3JzbUetYBLiKdKBonRucR4LPuLvRb4177CPyzac9adO4C6uNtUAjQf2td4X+boi7w71sEHAR8SycuwPfpgXzqpqcuGcAR+l3rrvNUvZ/6eKHodIOp9aAbOHSp/alHz/8c+hVYevT88+hXYP2zSLgl79NL3Vr4WVD/dh2oVtUwi0VqUxtTotalKWSVadFvU/liBQKBNrHz7eDvTv3B0Oq/jSDzE9OqhQ3lN3Yq/MdQidnFNXxDU9u/X8T0/OvhpNx+yvXrG+j4IyXw/wmllJ/85l6G9msYbr1Gt6n7et0/Tmni5bgK83YdOroY62x2quc50Nran383gQgEpD6qEAj4e/1/Mh5gSKD9qecfQZj19GW5TUCQG7AGtU7/OOLcmNz3ufBPc4PuPa1MSP9bQqIUVH14ITBqa+dsrvP1WD169PzJ/OoKLP0Elh49/zz6CSw9evTo0aNHjx49evTo0fM/hX4LoR49evTo0aNHjx49evTo0aNHj57/V+gnsPTo0aNHjx49evTo0aNHjx49evT8q9FPYOnRo0ePHj169OjRo0ePHj169Oj5V6OfwNKjR48ePXr06NGjR48ePXr06NHzr0Y/gaVHjx49evTo0aNHjx49evTo0aPnX41+AkuPHj169OjRo0ePHj169OjRo0fPvxr9BJYePf894uJeqlQq7YUePXr06NGjR48ePXr06NHz/x30qlUrwD9ymYRApKBQaI2rHj16/k7EAi4WT0AikdprHRo5KpXK2GfPd+zcM2LEcDQazeVyeXw+iUgkkUhYLA6BRIEfWq//feSCqrLyyhoWWxcJikwl6DXV34pKzC5mychkAqoJCW0KpaiquLSS1aDmpGgqBf+feWWiVsm5zColloJD/2SefwEpq1KKo+D+2cJQiMrLeSgSAfezldoUSkElR0UhYlQyQQVLhCPgML8YmoJfUVajxGHElSwRnkj41cd/BRmroFhCNCBitNcwaqlEKFWgQbq1Dg1RKSTVzBoEFiMqL+MgSBT8P6N5ZJxqEYaE/wsL52cBqqAEUgUgLX88MUpBVSVbhiUTML8WmILP5CFJ/zO9gEomrKrhoHAELLoJKVUrZTUVhRXVWjVbhxhBpBCQ/KpiMYYGCljr+6dQizmVZUIEjahiFZbJCVS0lFnGlpFAif9cPQEh4SqweOxfLq9qhbSmkq3A4tT8kmIemk7B/9UxNgmQY66K3FCx/EPIuIXFQgKd9GsV3jxSTpX436F5/jzUUgG7gicjEX5Bicl4ZcVl1Q1NUQgljooUsXgSNR7/qx2pkl9RyFQSsRIOS6gi/ko/rBKxilhySrPmlJxTDSoNNL8mQlRJeGXlfAyFoOAUVIvxFCL2T6laCSu/QoSnkHRCUyk41UwJAosQlxdzELRfNP7UKoVYJFSj8U3pvJ8BKLEangSBb0YNqeUSgVSGRjd5Vy3l1TAFKhxCWFomwtOJv9g//VnI2FUi3F/R+FQyTmWFAEEk/hXW7R9ArVbLZDLtxW8hkUh+p2jo0aPn70ehULx5++7s2XNCoVDr9P8aYUnS08dRdVw+tGLSmBlnklhqtdaDnr8FReHTw+FH43iKn170x0s6MGncupN3tDUHE18o0t79LyAXl9w6uimxRKq9/hNhphxaveMDR3v1jyGqin+ZVi6W/4HGJCuI3T/vcib4JS14u/HorSy2+FdDq366Y8GKx1nJ11fsicjhSP7Kll1wdezoG1kNYlDJuc/unH6axtJef4eIlbn/wJ63BVlR82Zsi67Quv7NcHLObd/3tEKuvfxHkVdnPf2YJ1T+KRUlKf747kMWU/lrCl2S+3jbhqh87dX/APyi97sOHEgq4TapfxUSbspbjYq9sXfBsAlbIjQXb7KYChU3eteUu6m/qnilqbe3h595I5ZnnZ0Qfj9dVPnuyJyd10rFPyeBcnbStb2XEqt+vrv43chrck5sOhyTXpl1K3z09md8rfPfi6Q4ds+iK5n/jhXx3Pzox2nsP8tCYmee3rTnefX/s8X+yvxX5xecvF8p+AWNys9//fgh1KyunT88b+mK4xdvQhf37qWU81OjTp+P/MD72XF3HbzY7aOWPMxKuXV879mXbLFS6/wTyCrToj/kS1RN1zIv78GO/Y+qZE0HKM6KWTrr1Ceu5OuF0SsvfpJonf8oGZdGLT6bqBuaUsS6tf/ALbjvHLX1MU/r/LMIihNu3Ygs+v1NWsHMSk7Lrmi6GNSKsk/3bzx6y2wy/2pV1tNT2yNeFSVemzbxTFozJflXw8m6vWlPTI3yL2h9kqLbW5aceVUq/4+3bP0Elh49/xkKCgrPRVwoLi5R/29M4Ri495o0fYGW8GH25rSWg2eMbG38z7wO+d+F9y2hwNrSivKLb4LaDJunrTuYgd407Y3/cSoSbn36FxgONPtBo4KcqX9kzYIk8/XLgj+2l5lqYoqxNzQkm2DNbSjov/t9oFLBy/icxNVeNQEGQ7Y1J9AIhkaOaFNTitb1b4aV9uCz5K+wY38HeNv2k/r40ZtZsPaLkD16D+7X3voXl92J058/K9H+1oPAkk1Ch2pU7PQeTlh6p9Gai2HtrbG/c40als7AuJrRUUhDM1ckjUrQOv8k8povH3OEwr9jvhWDw+PszWgknKGJC9Lc7J9ZfC7Ki3uR928xyUx8p80Isviz1mwwk+99kjYzT/K/hZHP8BmzQauaP3VsPwcv70ETZ0FtbP78UGei1scvQzEzRziArs+YZGZJQv/KQiOCQ+C0fj7N2WPs9LfJYl5z3QWBQkU7mxmgUYam7hgjQ5zW+c8HhcbgbcwocN+JNDcna51/FmFVelZWsy+WfgKsTbsuQW0dm14XqVaU538rKWl2eoxIM7MnkOlGBigXM8Y/NN5gfX2RLBXpG98P0E9g6dHz34DD4ezesy8nN/d/ZPaqIYq8pBdPipxHDg5xpME9krwm9tiGsWEQQ85nwH4Qwi9Xwy89iN40JGzMlNMfqoBL/t05w4dAfuZsPJDd5JoX1qtNgwdBPmZue5NXo+n106N3bzi0a+GEsLAjbyQ675EL7s0fef7Lx5MDIf9ha59mVmdeHz8IXIUvjvyq7WvVauWLA/D9sLDDb8rhp+XfHj+8d+zIpMnjwsLWvwYepRUP9q4aDfsZcyVL8+B3CN4eDB8CJW3M7jMfanva7IgJk288frBiMnBf8bCobsGL+GPEklFDgePgBase12gd8y4MG3rpferOWWGLTj1niVSIbxehKAGbrxWwNWuLFPlvb0ZERH+8tXT08LChI0bFFMHOCATvzYEhgweGTZh1+W1WaY3QycYEhUTKeOUR6zRBrHr0+1YniYtubVo0Ag5i8oE32rUBeVFjtj+5Bwp2wqJbicUKjaMGUc6lFXOGAd8DB86/VwC58JKPTJsw6MxX+Dbn5d7141ZcL5MqECpp2uNj4XDIgEsZUNGLs2OXH4hMfLxjMFRPo7eciStMvBo+bjjwMP3IOzEUQtmdOVMjPqcchZ+ad+heOb+JF26pEYPh+zPPvsyTNGcbauHH7RylEZGwdecyq+FIahF8ujhp4y2Z7MOBJXOf50Kv//IiZwyFwh6+5sDjCm2JcmN2jDly7OiUsLB9T3NSL48bdf7zvZ2aEHcnskRp52CZXn74U2njlZi898dGbInRzsiUvVk4c/sDWEgERQm7FsEBhIVtew7LatWn9YsjEqoFajX73u5pZy6chAQesF7nZWle1OgRQKqGLl68e/WafZcTS2X1ea+OXrPuSBxbFrlq1qJ7TNiJ+e7wMEhkh689GF1ZKx38nKgFcMBh+5/xpY3LFm/v5u1qa2Fo1sLNhYyFmja35PVqjf+VN+vfnwrSTs2dAspp5Nid95/ejjj7qAoq15zzI0c9LtT6eHNg8tDz6fBvSfL1DROgSgZ1PulYfCXs+D0550bNuvc2+/yqPY9TK4DUKSufroAfClt8OhteTYbFUd1d3Q0oFg4ePu72jccqSin/7nbNA2HHEtjQSE/OiTsTcSvq1s6JY0FBjJ06O1En8vfHNH7nX/tcqYCarrIg/tndfYemT58EZAVa6SAsv7hvicbToEGbEjgIScHbDXsvltckHJ8x9PA7qGbKX+2ZDhRJWNiIcZNelsLhIgqvjtv58OHJsLDxu668Z9dPHUi+XI98cPbYuHGjwsI2vGNDre/25sWa1jflZq7WFyDzysCBQGann71+99ji/Y/zBCqlPOHOgQuv8zWNUZ1xYdLM49lChDDlxvRdDyplSkHlp5ur9i5bNgfU08NiCUIlS48+rm19J5NU2k5KnHRhxRio9YZNmLnwE6SSdeHE7Vm3/UaaVKFmvY/YsO+VVm5ZL7eOHvsUVkRF0avGwckdPX3xqzzQXkpuTp1/+IO89PyaPWfrtKKWijcHZ46HPA8fPe65doqr6NqEMRGfkndBzmFhux4waydWWKmRK2doXDe8BSXTBJUPls6BhWjo0vVPNPqd92b/8C0xz65qxGR7fAVfk08wbIzbvVbTH03c/1qr1vLvjd3+5P6pgWHj599IKAIlmXtjoqa3CZux7XWuprvh3N899cyFU4u+a30F9xeMBI1vyMj1N1MEWrffgbIi7f4qoEoAa+/Xrc0RJF2YOBrqMCbOWfK5WuNWB9rM0tnbxQaNsnDzaWlhrB0Cfr42FpKR8QtufqhV0WplUfwFbSkeey9XqhFSzt0LJ698znu4d+aQiPjIrZOOvtOsW4S04sTrOdBP4bezC/c9zheCpIjKU/Yv1Ty/5kllvXLIi5xepxVrNUl2xPjxEVevzdN4P/UJNDcUkWzn4W5HIVnYe/q5OmA1HmtRiWqu7wHyCbHhsSYZ3NcHN0U8exExciTIyoSFGxOLa/WUWln47nxtXhKgvICOuvDdxhs3bm2bMHRQ2LTbeQhJ6d3ty0bCXoaPnRgHZKw8funqY6/5kltrRq9/CsscN2n/xDGQ/h819cyLXI20cV5sn3D61l6Qli03ijl1/aYs/f7ey1FXtowYMWzU2Nhi4FL1aOUCSN4HDVkS8bF+dUjN81VQnNNOPHl2aXp4xBcJQi6IvRBx5UWOJixh/v3dq3ZkABkteAjkPVOpVrALTkeeP7dzNmh9g85BWpH19XYTAp93dxSk4YEcLLn7qVRXO0Nd564rNbzEozOG7bhy78CWszk1mtxknZowPSYL7tdy74wcHgHrEd6bQ5s1Ijxq7BWtWmqI4PPlyWMhXTBi0szYbG23mH15xMTz8Rc3wE+uuFYm0UoWLCTToX5uyPC1T6CiAQCbZNj5GKjxLT2QWAzaBO/FNli5ALZcL4ILVsRKjFi/PmLLVk1idOwrwet9EyArYNKsa8llWjcEovTVIdhjw+7mlymNnAl1T426m1pbcW7DrlMD1tGtlauNhZGZi5uLERbe88lKv6WV10OvRHIVMGm+PjgyZcOl3BpIFqSCL9vHz7/+voiTdH7C9kc1oAEouC/PboV7A8CZfISy6P31PefjqxMuTx+2+Q0bwc2O3TRXe3vPK8gCRhuaeXi7WWHRoIm72Vg0muJmfa3TimHhh97Cekz0/vjsrTHJUWvhvMw98KmUp1EiwrLPezWd1Zqowu9esCCxWEs3d0cG1cLWrZW7E04ufHE54tLFiFmzoJqpFXgNuWe1anH5/S+lkJBlXJiy5krc67vzjtwubby2reDyaKjxAlvx9scSWFxyTg8dUbuaTPBm/6ShQyIKENKU28cjIhPhpzm34fYDOPiiCFQE68PZ1aeexN45OuXEM55UKSl6tFh7H7Kv1EgUyd7dw8aYZmHt7eNu+d1EIS/r7nyN9+VXNetSIfvq/NmY8/PHgtY7aOiy8/WNV63OPKjxvPDktxp4QkrOf/Lw5pGjy6aA3mrdQ45aVZn+ZHWt5ToKWtKuyI49uf3iV+6Hc1OHbQVmAFABsZtXaIYMU2bc1kpY7p1R257cPQ5EelnU51Jl/v2xo+DmAAtJbUPSgf1221CoSS3aEVFQPxqSZz+7rJW6sJPZ/63RpUjIBX/MykK5XAoGxnr06Pn7YZYXCAUcTWPU/dN1XLtmlZ+fn28tHDYTOGakf336NPpT0oeiwlxmdSWTydSG+G+ltLR04cKFnTp12rp1K5sNzOmfQszN3jZ68N7rnwRgYARQyb5F75+37EhqMVckKr02P2j8vtcitZoXf6xXt8A513NFIrFMIfp4fkmfoNWvmBwRpyry4Ky5R+9XAU+6ZN/q2yNo/s1CkYj7+c6u4fP3Z7BEIIak05P7zdqSmM8RgaGVDpmXhgUEtF/9oETEyr24Ijy0vf/sS2kCATf5/q65y49nV8vUavb9xZ0HjzybLxKJ0m4M6NN17wexWi39cn3fkDZz76aV8EUShUKcdHPrvDURmWU8kPiLc0PmnEwAnhpSGbVwSuimx2yegF36bce0seeeZ0uAc9WDaX7+k5dfymaJUiJGBAftSlOC9HJf7l3VZ8K+1Eq2gFtzZcvgI0+zQFLUzCcL281asWnHl2qRRKZQZVwIDZp3vwikrOTuytnLznwUyVRqpeTTzS1927RdfTOphifKujxn/Jy71SDE+KN9u+yI5/J55dmx59cN6LcrppCtVKuf7e21/uoHjkhU/nhT56D9GZrq+B7Wq5WhgfuT5NrLOiSsq7tnjNlys6CKD5Jxena3tde+QPnKuBAU2Kn7sY8isUSuAPHUImU+3L1g7u5HZTUCoaDoyNz+ex6kS1VK6ecT/gELnzHVNV8jZw+efTetHMTE/XZ11YzlicUgg6LSu0uCuqx6z1YLU++MH9Sl3bZnPL4gP+nGhDbt/JddyK0AOUhcE9Jv76sytbrg3KDeHdq3P/5RKGJlnV82ZcGpBKFMJRXknVo/40UuVDMZZ/sGB+5OBeHmxc0aH7btebmiuYyr+S93jwraHScUCkXs3Eurpy049pYvqc+RSiETJx1p3252dKkYZLTgwZJ+oWvfsLgidvmV3TMWnnrChCKsuTi1/biFZ4G5I5UrU48HtwsMPfa6UlT1cffogZ38OyyKLBRxS+/uWjB/X0yNUKe4gPw929Rh7i2W5qIwesSAhVeyhXIR++L2MSefpgGBExXdnd+5y60ctbrszfTRe56XcZUq5slJfmNX7kurEImKH84L6Lj5GdwwC2PGDl58Ia0GGAgPj85t1Wro4bh83azIJVX3lndtvzseVJowM3r6iO7tNkcDia0u+rBi9ozIT6VQ46l6vLBbrzNvq0Si6pjto0IXXGeqGpYdKBEwWAT/VUCirFanburef+cT0IRFyWeHdA7c+w24iYuurpwy58hrJldYnXJxTLu203ZdLRWAG2n7Ona6kQU9Buo/enX3tvuS1GpF9rMTY7acySpng0CKE07Omb4hqQSYN5mHOwUcT9GNXSmsydy+cNSptyVyEHna2c5BnbY/KReJauIOz+ix4EKZTKFWqRQK6KZSDpqQ9rFaWDfmhkyeewOSuJSLPbqFHP4sV8uYD3bO79Z23JnEUr5QlHF39fjVB3M4kO+0E6G9+x7NBp6/3R85uNfudzyVWp4Ve2ZU62nXE/N5kGaQfry+Y8n+R0VAPEWihN0dBo+7Wq5USDJu9u0291ImR6pQ5L+9OKn3nLupxaD9FMVsGDpnbSqk8rOPBncODj2ULhJJGyRTGH9i04A2ix7nVghA+HL+q9Or526+Abe+0jNzu6++8hlqfZlXe4R2PJAgEJWn7Vg6uk2r8RczuEq59EXE6gOPv0GaBNTS5/3dBmxJ5at5CSf7LrlcIpFzSp/NbDX88N0vLJEEVCAv89r8cfOfAQUqqri7vHu3FQ95ajA+3z1s6+XCKtB/Cb7c3Lxg96MKKL46mA+WTVt48qNYrqp8vmfmykc1Gueqh/MDO0fmqMvfHBi7dG9KBUso5Gc82b9u0+kCnkouLr81p92AU8kNc6osSrgW3mdWZHIhyFtZ7KZB05YnA0Wmzj7WpXPHzktflIpEuc/CR/fb9rwCPCZm5uyaPu70k1RIRBL2h/Yd/LxYE04tktJbG2aErLhZVsPjs6suLO6/+1ISkDhW9Oo27QNG7XzKFIkybszp03VLkgToHmnyzQND5h1PLwHZFz3ZErxgwxOoDX67BCSq61Gg1kB/pMy9Pb37/LOFfIFIxHxxaN2AFVfLeKB0a05N9huzfI+m9c3v2HET3PqKn24c0n1lHFDp7KqbW0e3GrLyVV5Ng6beBOx7C/z7ns3QXkEATdJq8IyVH0uAuo1ZHNx51WNIXITp98KHzj37qRxo1czYg/MXH0yv1NSzFpVSDgk9KFaZFPxb/GTdgG5t225/AfznJUbOmLfmNZwYadGdBYPH30+uEYkq76/pG7jwDhiMyTlpR8Ho+e43rkSRcnnRqiuwhq+JWx7kH7LiMR/8Ln42fvDuV0yhQiq4sar/ltOvgXYQfTzWKajz1Uwo9lqtyANa8fKuGQtPP4W1YurmVu3HLzqXCWJLjugcHHg8BSRBJVfAigMk9Lv2+XRLyMwN13NBHRc/XBQUtCkWFCwreu3sbu1Ah1AJjKsPN7bOX3sunwX1U9KiyAVDJj5IAaFX3FvTJ2jRXdBqRVlPZ47uMfXUBw5fKJbw311Yv+lwVDHwIhJ9PTdr/KILBUKFpOzpks4B+94LJHIVUKqzxvebdjaZLxCWZcUtmrswOq0CpLLm/oIO3Qdc+1gN2idcrhokny6t6Bc86eJXplAkkit5r/av7rPsanE1V8BjX1/ZZ9uZBKi4mLHLggI2PioTMdNOzh0b6Oe3I16olnLvHNhz5F6axqLhZ15eNnnR5yqoLYcG7UlWKGXVWTvmDRi3B+o6RTKluDp757TxZ57WCny/IS+AwBdGjxm0+GI6SygSZL+7OnXz4bRKHQtJKZekXu4WDOwpPrskeePe9W/yeZB7yuE2QT13xYGuU815viVg9o0ahSjx2pa+sw9+KYSK5sXWwGlL7zeyRCvfn5wcNu40rBXz3xybN29nSjk05Px6uINfcO+Nj4FerHq8eVjwgps1oHwkZbc3zJhz4FkVG5RE9u65I048ywYCyopZ3a5DwI6n5SKJVKHkPdsyqOPuN1Bl1KSfnD9+wdlPQJPwq17Obd1j7ZmX5cA2TDzQIbhbFLQ8Tvj28JTQ2VDrY+Z/XD+xdaslF0u4UnXK0d4DNyZWgiCqHm4YGHQwEU7sD1BVZz+fs3ZTfCFUMzDiD+e2hbUdczq+CGQt58Ha4Yu2fYM74PRT3br3OJQJws56PH54n51v2N91faB7B20NSDDcsqseLuw14MqHapCYR5uHdF5wi6VSKatS1s5ZefxtkVSpfr+384RZN8sVSs7rfV0WXquUy/NfHl23/ug3KP2ixL0BQ7Y/5ytkWZHze849ms0Wirnlx7ZMufQ6E+r3CyPnd+39MB9q26DDhRKilDXq0sTM7J0b5975mAdUKGiQa4P77IgrBcL1bMvAgA7tjycBAyn7wvIp84+/E0hVCgn/2ooB286+Acktfbimg3+b4TvjhNqQNICuE+QM6juhtinj3T88u83wda+yy4EGfLGlw5TFsJCw3q7v3SVwTwKIMv/FoQlhy+PKeSCN+a+PLl+882uVvGGhFV8ZNyRgC2Rflac+XjJmdtRXYPsp+RmXF4+Z+bESDAGO9g6ZeS1HpFSLEs5s2XM2ji1hP1oWHHb6C5SnjDtDw5bezBerZLw3F9at3nU1ny1XVUUv7dL1BmTeidIuT+m++EoV0ChwrWhrqBFfjwd3730uHiitquitw4MX3KhRqbg5L5aMbtNu5bUSJo/Pyd07Z8hRjRGu/nakc6ehZ5JB4N8iF/bvvhmY3Wop59b+mW3mHv5aDHWeYl7OjlUzriYCHQ2ZZ7ODuhx/D/pfWfrVSSGzTxfwxQoZ5+nhZT0Wnc0uhyyDh+tCV+yJg2yK9HMdOwb0PvkJMpsLnk4ctuT812rQlvOTomZu3PMZtpDqYb/fPKDb7Kt5IhE7/tz2sFat1j3MB0LFSr00esQ8YK2BkJMOhnTrfbJQ+8A/gFKp5P40hYWF+hVYevT8B7h37/6z53GghWuv/7OcOnXq1atXAoHg4cOH4IfW9ccoRWlXdufZDx/a348MvwtRSvnv49959+rlZk0jEi0HL1tmGX88qRQuHNSASQNsiUQChpl+/TV68N7ZHQzpRLpJaPe+qMLEjAq2znsi/ovbd8Q9t+0aZEMk0ny7D+gifXs9vhp+k0Rv6Rbkak8n4r7bg4EeMrq3JZFh49vKktxh3MIBTmQy1cLFV4ljscRSVfLVza/bzDs60Z5IJHoO3TPK6Prpm/B7ZbXroKD2NuYUIl4pqnn/Nat9ny5OFlQo8QvmUt9f+FqhW7Pq0le37hNbHpnZmU4lG1jadw/2YebkCSQIVXF2uoXdmNmjnRlE7wkbhyLuvkxVszMTHn7mTls00s3UgEylt/MProp/WcZHqEpy36pTfUYu9TEm4rGSd09edl6xvC/IK9HSJ4CaxgUDOZVKJs3JLms779DisFaGVKKxhalCDuyjLydPv+mxfmI7KoVqbkVT4VSGSGsSDongVFeqbW2siDiCec9Rk0xffW54olAjBMyy0jrg44347LwvNQaThne3M6EQiVaDZkySv7v9TXPEhqrdoiGtiAQ8RmctPa88K56NC+vfzsyQTCJbDxwTxn3/pIiLxPlOPTclff+m05cePCX1GRjoaI5BIFi5eYSQkS1MVQIeR+3o4yl9XapZiqZqMS+sNZlCNrP2cm7lPbt/oLUZnUhs06mXiF9ZrXm7hx99bGprEpHhMmRM9+q7sUn8+pffqsrY0xdlI4/O8wIl59B52VDHZ7ceASNSe7sR/IL0HN9lQ9oTsCqBEGVuQ81gVYIhi/YuAoFEYwk4LPgHhyegBOn37pWHrprank4jGpj37NlNkvUhtwZ+vUki2ffo5mZI1ByKjiMM7d3JlGjiGeBPQ/rPWd7fmkgzdfOyLRFViRVNvGlrBLCvqrhYJQKLQuMINgP2xcUOdtLe0oA0sGrXZ6SnGZFo3XvKKNXblx+EamF8TLTNoBFDXBgkmlGn7mGh7o3aAhKDx0PtA4MHlQa1S3Tw9gn+NCrZ2NTFx840PbtCpJB/PLc5K2jJ8AATItG4+7RZgakHLn9qWHSgRDAo6L9okFNV2c0j8SYjxndzBIXdcuKOMcQbEY+ZNdkf36Mcxoe1NKSRjD0GT54e+CPDRSGuKMb2aRNgZYQXs9kSkjOWyqnkN3kMEAoLFAUahcWDYuY8jLiCGH50WTdzItGw89jJwfnnTsWLEEgkGg3VAQqDbbS/UfX50sHkgGmbhlqDtHqPOTyGduXU7WoocyjvseMGeplTSETHoCnemJyU3FJ52cNjEeqRe2Y4A89ufbcMN7tz/l41rM8de/u3c7KmEvFIlbJcUNY2pJ0FRsjlsCy8ewuFhSwRGo/DglTgCEScgp/wLsdpwoRQN2vQfiw6zuxhXvz+a64MCkYVsGSUB5GI+y6ZHqO6tTU3IRPxcm5FfAG7a79Aa6j1WQ6aPhHxPjKLyY29fls5cP/stmSiuefscYPdrX9yq6/avJVL+zYeDCIeg5IlXD+K7Tq+ozuDSDQbsHhZq4TtjzKl3BKeFQIrlCFwJLLPkFV7F/Uyw2sf/gnkHJZEQKQh+EoMkeLebd761ZPtqEgMAZI6JKgz3ZzKBEnxGTajxnXxtAV5Mw2YHWZfFv8FDCGgm52WLg22JBId/ce3N4lOSgejk+r0aI6xf6i/lwGojnbz1nWVPHvR4DgYdn7KG6nJlmldzQ2pFAOj4GGj2Slvi6qgJR5ofOCs8K5GRKL70KUjDV+euFuu4Ne8+1zRu38XRyuQfWKH8C1GJTFpBfAaE6DWhgK1RsCiq9PfY4YOH2BNwkhYEoY9iSAtZcuhE+iQNIu2fUdpWt/kkeo3cR8Eovwn0cX+8yf6GxmQDYw79h7W1gIK7PdAonuGzWhtBdRt94kjkK+fx/NU3LcP441CBg/2NAVa1bFNmDOy5uO3upVIEEgURrOvE4WtPVsa3+/oDH/g36Flxx6mNS8/FIjlssQLO3mhM7q2NARF3nf+ok6JW2+nqjFY0JpQGCCvWLSxpU1NckqFCMH69PJzYHD7D2nlClXB13eKYNcWJLwkPzK+wKHXgE5AOxBbTz8xGnP7eiyfl34vSqMVqUAr9urZVZKZkMuCtCKOQu06eogriK3lwKXtkFffpEFaCA0pDiihjQS//M7dNyYjpgxzBHVs3Xv1msB3u8/nwcoS12/DzI5GJDLdN6ifKbPgY0GlHCH/cGGXIHRaF28Qulm/+Ys7Jm6JTIX1NqrzsB4uVAoJp5KXI0z9AtuakWQcDhvr4GnET+WC5omHdmrCWlCe8vZllfu4jUM9KGSShYNvL1fM2/h0LnyyH502KKi1MWif2vKsBd1nYD9nAxKRqKjIfZaNmTKqs7kxDfTjQSOmir69KayUpN7e+7bd8nm9LIhGnuELR1iY//ROfJRfn8AWxoZkIhZZlRbNM/UPba8V+LVdxM/iPtWwaxQisiGGq0STnTuMOLFqlqepziJTFAboRaD5sAQilcIwKlflFVVLgdp7drN9+zbi0nKxkvX2+efAHh0pIs77zJyRY8Ja2ILSI/rP3GNf/uBzlgBufDAyZnxcuuPQmcNaWgKtaOMzsAWZ8z4lT3PkobHJyPCeQC+a9Jw5NzBl75UvClZecrzUdOSAVsaQRWM/oH/HsoRXZXDHiMSOGNLVnAh0gCAnNaft6pHtcGgFX0ywsSelVEEmDfBj0qJFz67tzYFt2GbMXB/J0+R8dXHCmXiTaXMGW1PIRvaePTuGWcK1wKkoRslpBIwMgzfpvTby5Zw2kOuv4zFseH9vK5A1C/+hLriq3EqOqvzx8XPKkftnuYIScem5fpjVg0v3Kxsa8ECpQ10fCkgw6NDkiWc3FXReOKCtMSiKXjPnBX7ZfTVZhTLxnj6EEXfjxudHmxc8MRq5dIg5LO8wagFLyEbSVSgEnkBss+DtzWUhFDQWUozAzCDi1EouU4hXKjFoDI5oO3Df04e97aG2DTpcKAQUtlFfIeIVGRL9/Fxt1Dwum2XuFSwSlIMah8COODTVDxhIziFd7YqyP1XK5NKiex9KnXr26wiSa9l70YqO35nKIH9QzqC+s7Ztmvbr26ulvTmZSGw7dI4hM7awWp0VfeqF+5TIeW1BOdkHDx/sWHbjfo5MDdQ8SDaGgNU9P13Nfh9zk9fh4Bx/Eolk7tWxrx/xeVymWIogOw/uG8B4cPrgjuOvfWcuGOJA1LEQWCVJYlcaQaJCE9zDbtzZMcSeAMoHtFoMUFJAwllln6UeZLwQdC2eo07F7BppAkoYrhVtDTWg5u7x8/SR+8b7A6Vl0mPG3KCv+88mwlYktt3KEZ3NjKgUmt2AQaGV7+NKeaqK+xHnkSN3TGoJcuc2cMFwo7enouDVf2qzsAB/W3Oo81RUfSNiQzp6msgEPDbKxdtD8qWUCewNkEKoHgk4KavkXZVk3sTejubAcCV2nLKGkBP7rUjTv/gvGOQLzGYZn6MQkhgYngJNtm/V/8iahb6Wurs21TmxF+LdJ64ebEckGvj36e7eyhYuV9XHB6dt+0/s4wc6SGKrOcf7Ka48eMNqIKb/Yn5kB+rRo+dfQv/+/aZPCyeTf3Uj+b+OmpoaFWxkyGSynzuKXlb0Yt/+56TR4f2ta8/iUMizc+NllRkf7kVCRL2uQjCUXD6s0L0tTeHeWSrky3BGjibaT3jQTWzpQnlamUBnRyC/6pvc395a+60WkpWXF/1Feg6UPCKWZG3Q9MkfvtamCOAfyzDE4+zM6Q2/3MqtLEOYutsbaC+dfLsjvySmwMv1jRhkYC+AHzJJbkmSpCTlXRSc+Afvq1UUOV+oM3xQcL8kVbl7d7CiEuGUofBUPE8iVMjFmUlJdr2XdrCCvWlQyYsyU8rV2LLPr6DSuHM3LrlMM6VRkZesdp4WrJ2qwNl3GtpS/A6O88aduAIskggyLpdVlQvUrdt40KFtItJPrx5hrRj8jC+fbXr2aUmDiw5Ls6BY+Ngw8FgkwsCrXct3F1YdPXfz1Tfa6Ou3R7rBCWyGrw/Pna3jbYFSpZaLmVQhzZSqPasEb94SS+YWVWt2DllZGcH/1qPiVhfxcwUZ757fhZJ95/lXthgtEUugNdtuQ3YEFB1/kGc7qLu/IVxVlgFDO6Bz7hzbvGrnoVNXXpbWH91hamUIGVBYHJni7smgE783tfq1cdXkhGTr7E0UVLDqH+Znf/0sdxRnaKorMrGYKE+prmyuh6e69Z/mJ//06FrEjhXrDz+Iz+Y3f7arpLIkg0sV5L2IgrP34mMRN0fBFENbDXBotKNRrRgBCfC1hi+IpmYYtJ2VwS8eyoDBm3fxbxG7f+u2Y+dvgfYSX9goUUQsxoZO1V4AYwf8X1Kd/a0G2GKQAYpA0IysGGaO8M3mcTEx1sxk1ZP/PkplqC6JgYsu8nk+0kRdWvmD4+u5Se+SZBbsNxr/kV/EbqqUsgp2NZth6GBGJkGBo9EmprbWGu9NgiF7d21vIk+Pvrpn1uLdF6/ez2l6g1gj2KUpyiAXG+0VzbW1D/5BEnQ+fXNwKkpRZq51sz3OrXqpvnz4BsmylaeTJR7+xiSOSDXF27E5YlbGpySVGzdVm7HP1SbKz+WanVsMOgkMFMEPMGBsHzQSnfPyzLZlGw4cP/tQs0m2HqVCIZIhrEzoeHhTFxiVWBnaFxRUCOEGb2leLzC6mBhRMLAVLhbkVaeLcj++0ohydFKNjCAVcorzUqU9fV20WtDE3JRI+km7kEzGkYmaQ1Sykx4pldXpD+GQI1+WYs3V1TUqj65BLoLbkxZsvXjrduTDJ2mVv3SaONaxdbd++KSpo1cdu3Ur8n7M12JOvfJuiEqpFErUFiYGmpIBwxNrE5fC/AoBXDJWFg1LRq2uzMgoYvHePdUkNzKb7ygqYulMYKlEIiGKZm5IIsClgjIwtVFji8u5fJAAZCt/L2141q174r6UV0rE1UWcgtLM95rsP36aVWUoYQo1m6SsrA3hfxFmQdOHmFfG3b51fO2CrZdjvlTXboAEgzQbeoNZCSWPk8N3cnOkYyBVhaTRjRhGv/N8J0iTGDbMvoCdyhTyatIf34f0zr0nL2v4Qj5Povzx9qkuvi44eIsezsDR1Uwi4StV2Qn3VTh+ziM415FxJVgLdUVV/f5jAM0r0A2TWcFmpX/gTBo/qYXN4y/fKtM+Irq6u5NwaFbKx0wROeWV5vnIdKGbPL2CWVGSzqUK67RiUjHQijVi6LhhMKQE3ag26N+kqjgb62+uLXyEQUt/N3lMNjx4DPW2x8ElizUwcjEmCjlSFZQXNbZBXhAV1XBenIw1ag1FoAa0a4vMib++b/HinScvRyXUbtWvQ8opEXoYmoEKha4wZGsnq28VJUIp1GGhW1g2OfPkYWaEgeYv1BxWaaW6rOBjHGzV3HmRmF+MF3AlZVlfFK06tNE+a2rjj/3pL6Fa0Q1p8Kc6gcBnfiticd/WCnwODwg8G+3acVx/1OXRQ9ecuB0Z+ehjVqW0mQaGpjB8PBisymopL/tDYe/BwwIMipOrilKflrTv3dZYqeCKFHRjhoEmYVi8i4UbJ79MZ0eoTFoqNGKYGWoKBk0gOVjKK4vLxJqBf8825tC/QBV6tfdDl1fWMEtLJcX8r6+e3gFpvRP1NpMrVIulMqgxI/1stGYCrcXgWb6ShPuXTu9Yu/noo4+FotrvkZCIOAq5wUw5t6pYamvva6b58C/e1J5OgUMx8B/e3zN955xlp6+AmF7lNXV6wM9gbEjW6FiQQLj/VPO+ffmkdBWkwcUdGfmpkqH4UlHdnNkAkRt/V0VXFEVrHnhRgDZTlVdC3YlFu+GDcG/mr3/dZu7B7rYazzBItHWbEPuSuxs37b58HXTskVkNu1YC2bqbr3Xkts07T10Ctx98KNZsAW0OukXr1u1oSU8j1s/deOT0mec6vZ+flRmUMzh7GkQFudWUjlbGmiu6q6eZ5tcPIRtSyXBfV4eoskJh5OLM0IZr4tWJnJWWwmr6YE1ZXlamyJKX+eg+XEZPcyTsdAFLrlQhMTiv4OCa1ze+WPab3tOu4Xlijr1XhskeL1uw5fhN8FBSsWZ3cD1uPeZ3JV1fHb73zA1w/3PZj78kwyz5rA5wrjXBDSCJffQ5G/rt42hnRIUyh0TRrd2pFLFEyk5J/KzylH6GkxsZ+YFjKU0q02ykpxhRSJqiINoGduqETrx7bNnqXSdOXY4vbbxOQSbjK7DGRjSqJlsEiiPFrKqkmgULq5WlIVR2JOf2o/tjro8fsfoYqOqHH9LLGp50wSvMlLh7tzTUDIdoRt5kGtyjcCorsSbWFrVHobm26qHIyMjWfZnxb6ZBPevRo+dfS9++vceNG/Nfn8MaMmSIq6srCoVqDaN1bZ6Kt4e2HEj1m72oo10DiwSJRGFxeA0Ekknw8Fm+Ft+93IdWrOn2BVRDiubdUz2NFrUBWx/5i7MDjamf+tBgYlQ/M6AFiQKJJ2gST6JadhkyydNU5/gOqbiES6CZGmh7epWcVVGNQBLQ6Mr3D3MdXBy0+SzPTVA5GFGVLKaYZu9sakiCwyOYu3bsExZsTKhOjMn1H9NFY1YwP1/ecz1eBAZ2AKSkqkzgbmmGRqFkNRncGid7U41QlWUnoZ0D3KWVFUamRnQMHL1SwixjWhsYa4xyz75rF04aYlj54ODONee+N+Ab0mH8yjV19HGvK3rdAqIT8DTCjw4SRaIxtfWMNzBz69Wnrw082YZgV2QrESqhUCTW9tRZ0dtvJZQRnTvNnLd0zfwwp0Y1/ZOIeIXK75dXYWqrC4+36bBkeW+Hxu/lamGmHDt06zMXSbcNnLl+1YRePozfOAFZUyUwxs4jJ/f2MdOaKX8iSAzep1f4ho2TOzibkarfbtmy+Qx8Qtzfg04ODdqMWjXc57v20BBoZVctjj3WLu5s2bhJ/nglqoz/5kHUk9QqBMNvzOpVSxdM8jbV3vlNGrVdF2OG9ldzNHwAiTA2aKieVUqFVFh3fhG6TpLxdp1Xr+1l1TBfSjnryc1TCWVS6w6Tlixfs2p8B+0NXYBGa5B7Ao1I/PmzupGo+jRQGfbdw0Y4G2MbpKKxzvxZQB3VN1S8YcDY1d1ciHTnLlPmb9g8JdiEgC95e/7g5cclXM3s+k+Bs/SbOHvZ5s2DnIn4quS7609HZTf91SiYxkKBo0JrgLQX34FE68iluV/f0QO8Gk0RNVbkVAoR1+iT8+IapkobLQpd1x+R6Cbde49vbdXwyH9J8ZNTR2LzZUSK64gN6+aNCrRqer4RAtQI9L9a4Dr/PZXSPEg0DofX6DQSo3XfPsF+VprB/U8g51dL5dojjHQrndFu3Ib+ng1KEU+0oZqjSwo/Jda0a21p5xtq+/ndhxSkkYMdQ1M1oBvXPo3HE137LJjVkQ45f6cVTSm/QytC5ab9CYFGOWgGbfXIpVVSkTYrQMvXxwrysr6fRwPfCjE79v75L2VCesuwlStXLQ7vpp12aUijirKiU7A/fz43CgOqRQPNzHlI74EuxkSk7tO/t3lCJa2jfsxb9R3V34tEtOs1Y/7azZu7OWJZWe+Orzv/qZkvXSLQZFtnfFZVoSjvwwOTgFYOzkhifvL7l7nubt4MeIoMyrdOwvA4PKnRPHijgjGkkSnfFQyPWXvEK+j3gTEDJ5ZgbOfbt2dXc2rDxlyVtH/frWQBxtg5ZPa6FeNC3ag/sCMa6TjoP/BPqs/4tetnjupnyxB8OH5ww5qH9Ydj/QmgcYRau8E2cOXqXja/JQg6cs9oO2btEG9Yhwi5eTK5AhiCFfDBjzoYWPtNWrdhRt9WhlR1+q1tu/dFlegoSCSO3L7/9A0bJ7S1MyZWvd68dduVz5rDKptEzc6Nu3v3JVdlGbpg0ao1a4b4aW80SaNOWa1uZu7zJ6jVobWYGFEaBt4AoDFqC9XMJ2xezzYUHBqhVskELKFKrSqsYTeeoEJYhSxft2r50I5O6LIPx/duOQ8M1wY+LHuuXrNszhQfG1xh3LntG88m6e7TaIpG6XXSedcIo5aJ+aI661i32w9ZuL5n4xeBgm+PT99I4BGd+82Yt2rNwl5OTeQd6gB0YyURgWQ1kCaCTY+p80Bb7umM5xUmnlofkVigmeHSAFdXXcBQW60PrUF2UCiMAb3RYYL/Wn6rPenRo+ffAVB//fr2DuzUEVra+p+lQ4cOu3fvvnbt2vr1652cGm5k+p6y11uORRuN3zglwEozmaMBhTamuFOsWwX2genVw6ny/qNqeQP7Bk+iYGXswhqZZhzCqynhkeVWBgSdaQ2KiQs2sQg6ygG6EpV/y+A5W5r+kQksmqk5gpldqD2LGFHw9bna28mm4cQaGmtEcGU4tu2sSXy3YJvymOcs3cRjceZkPBo6NgC6kvFZXypq3Fu50aRF2VX1PWvR+8i8rqN6WKMNaCau9i2De0Ch9ezelpP5qhxpSBbnf813DfDQvICWFn5JUrr2DOvdF4qxrQeG0LK1pzEGjaj58r6S6miqeXWa/eYe28ffE3qkWiBWwsWiFHJTMzk4AyMspuDK2NGnPqs82vcZOWfHbJ+Sy/fe1Wb0Z8EQDAUkPlOgNcNkValcDtGw8aiiDiSewlA7mPt26gLlrU+fgBbUkvfJfCWQ/4Iri/aWBqyZ2kYe8zCeKQQ9NTfrS0HLfiMG9Onja2sg/PYppZGV8UOiP+dofIuqK5j2zt4m9SuJKIYmSDTBvn0vTRqCrQUPMktVjUe3WkSlWRm01sMHQTXRykRWkF0taH6VIZ5MxeIplr4hvXpDIXfztcgoLeDWnWL7u/laqrFSRRy2Ul77zhVL9WrVCYpm/Mp9/dHvE6EDsX8E3tjJ1VAg5GtyymeVcarhE/R/DUOrlki2hR8UL4S3MPJmtuAH1hHNyhpJNHAJ1foPon67/q0aQzc24HIKq4TwJwuUyhpmad0wQ61SV7M0M0ScijQlsMqUUmGRCN2mS9/+QNg9jaRVaQX1h8X+AAMLL1R8bu3X7fg5X75KvR2aHKJqoZtZqKpzS2vX0eQlP0V6O1tBjb08M79CCn+hWi4Tc+gSSwuGkYkZAklwDqjNmGnlzbQyZEMhUimKK78h+oQN7dOno6MBLvfzY+2NWlAYDAmnrmBqj8JXyCXl7Bxjc4OGlmyzYPCGGCdjD/8QTRqC/U3L4uK5SHN7d3zsVzBwhPyIa6qqJWKtlhFKBZXaFYTcih+P7ExMvTE4F39NyH36uNdcu1YkgSoaa+LWpXvPPn37jp04zViRWshuTu5UIilLuw6VWZZSVzJUuy7deoDHx4yb4oWvLmRCa6C+B4VGk/CoCiZXCrcepUJaxsw0sgTqHr7dGCTFxIxm6RrYTZtcN3Ta+xLdpUMoIomkFlSyxZq38SpudSmSZ8ggQUti1ckf4XV2AGZeoqKnrzMGSzUworq17tQTDq1rkJcw8w2r0ViTXfA837vnkD59evfq6EEtz6zhND+HjKIYOFDycgp48FS6WsBjcdmNgvsD4AiWJJWlYytQrhCh7cXFxXlVAvWP+72KSp5mWYRMUFXNIdMoaJSJRUuU0r4tHArAk3P1cp64wSwChkB0IhnnPHpW7udmisWYWLokP3pQTsNZMqBperqZJYFu3q62tXcgp93PYhIoVCyhXit2hbUi53doRWMrZ/nHqtrVl9y0j5loLwt4RvpVepEcLlm5UFBDoztaUjEoYygvDjp5uXI5v2FeZGImR07u3GcQ0CteJtia9M/fKUQ83ZKUxamSat6AKERl+WVGFEO8Zt3Rb4AkEskUA4Z3QDDc0/Tu5GPOyknmSw2dWqCTE79o1Qyz9KO87qRxEVsoksMFI2eW5cFOzYCkGJvRGws8F65wmlt3IAf9xoaPbmssySvh6ixR1wVpYeeB+FpxK+5Gq07eZBwVi+Tev/ne19WZhEajMTQSmsfi8DQJk8vyKtLJlgx6fePD4i3IbE4VWw77UErFheUSipH2FZ0i9rP2UGpuUXZ1i1aeDJIBXW5n1aZzVzixvVrboYuSvomgfr8eYXFaBqPDqMG9+3Tv0sJAmJPFFjXfpdGMrfAlxV+rNFuKZcxCrqBWMHBkC1htjVi2awgp4XXmTy3X/W2oxmZIJMGxAyzEffp0NmdGpgNTU3u3KYxAX8m3aqXx36dPC/7N6zkioEJ58Veuv8AOOrF3mPLq1nspjewJFN3KIwiq1kFzd2+0+nijoFH68QY+7YKg8Cas3toDkZRc9IPFNZzCfIV1nwED+/TxdyKhcr8807o3CdHWwViQUK75tgWCl/ut8Zcgfg6iiSmGnZfH1ZZMTUa8yNnCltC0EY4zNMLiSBbtQYcC0d0FU5hfXA0kVimvfnTnvsvoOT1QHzdcS9aazjoYOEGVPHDyslX+FVc/Fza6jUKTPTuC+wOmrl3eKvteYnHTbQDGyLIl8kN+bW/IzUhKUbZwgF8TpxYUswSQgKvV4hoOkWZPpxiYW6KQOFu4AgDBRiXRaeW1zbcWVs5nZMu+QyDL1QbHS01qvPAagcNRMHIWWyDUJEsiLBAW00xolO/KiOrarXvvPn1HTRwTYKvOL+LotGWKjQs+Ky2NoxFBPitDpDlVgW5iImeWV9Quyc9NjkU5WZk3nCr+9/Jzho8ePXr+BdDp9PDwSS1bev+RSZZ/FiwWa2Vl5eLiYmZmBiwfrWvTsJ6evJlmP3NRb+2HB+vAEqx7hHol3Lqbx4LMt9TTM2NMQ5xqNwtoQJp5DGwnurHkdLJYhpAL3j5/JLVo4WxsoKPyqEFhPVUPVq2JqQFGVNarB0/Urfu0ZvyR6UG099AFrd8eWnADMsgKHi69VNxvfD/tIutaCFSHrn6mLyK1ixGSzy18ZxZgp7vUA0dz8UDEJn9mC6BuJTNqf7oysKOvPa6y4K16oGlpVCmw3lJurDpnt2FWEB2PNXM2/1b6sZgJ9UcpJ0Y+zmjZ3oOBqC5JUNo7aU56AB2/ISb3WyYHjEBkvOioS9HJPAIeDYSotDiBFOhjDGeZk/dN0Lbr/7V3FvBVHFsD3+uucfcEQoCEJBASHIK7O8WLu0tpkdICxQrF3d0JBEJCnHiIuyc3N9fdv917byDB2r73+j36Ov8fP3J3d3Z35syZszNnZ852siG6eHgT3sS9qEJeaJXEnD7zUmRrQcNhGRRW6cN99+oRZ4iuNsng297vd+bSfASN6daGwT13N4aLuJwET06eVncc4mnxOWVGWbl27Empv3rvjRAeUxv0yXf21Tm0s6JAophrx6p6/rhi6JBhAzWZLx7lcbUGugVdlfs8DZlEL4j/ZVekRGfgvFul83sIzy+4kG+AlDWPbrxsHxrq1mIBAqbNhJ/GZf885UQ5vCErunL8rlPbdgxk0ccnIDEYmIrbT/NUBkhfX/DmWdIbUU298DOLc9B2nRcOV9xYfSobHnbr5KkvHsh1FEuqcaHcvwo8JkQprsflw90cpCwNDYhzRy2rOLBtye23xneCxKaMq/kd/Xw+mq/YGjQ1pF+f0ls3ntQo4ZFYSvSjV3lUOxbhT7YOi6EbVtpfWnUtC+l2l936/jipV49PvWBsBtNx8aH2kftPGb9cJoo5tu1O225BNAvfbn0MdTefFio1BoU06+Gx6ObhrI1DgD4t5S08cql4uO8al68zQEjgDEXxm9xyY+sRPDmyP79JIpUae5ZfgjVo2ijplSWH48UQpEi5cTbSZvykoC9Nn8N0nDjH+9WpHY8RsZbeWX6+fuQ3w4ztWJ1+4eKTUhHci65/c7tC1cnPlY1t983BCW/2zbuA9HzFWaf23/UJDqS1lgQKbYGiCvIKKxGnY/75+Wd4ak22oIUKowi0wGDngvOXEiv5cNdUmHbmaTU7oK3rH3xfSrXw7uMCPbwb02gURvrlLXl2gfZ0eu/5c9rdWnM2Vw+pOM/vvqipRlw5KDSKZoEqrc7mwRrEi/pp15fjFVoNXzRddO1QonF8VHhu2VnW4EAHWeKxHVt/ixEhUyQNsqZCtJRt88EUtWbwVlaUpuxa5INzZadXXZUh/WxN3sO9U/bf48mR2paKa1A8jAOzxai4JXiKf7BH2ZUr8eVNcNkk6WfulNA7+Xl8WjIolHPoaJuy2y+SyxEd4Uac+jXaw8ezpbuC5dwuGKrbei5OpNDq1PKEu5conkEOlkgSneTlkbNxCgiqenLout3o2V1pRKZdby+3K1eeVRs/7Vr5+Le4Kk8Hm9YTQigMD2zm83gOrBXyhpJnsQ9qcziNJn/bx5Bd+vaxiD14OUuu0qtlKc9vp/wHZ4YQbQYO71504+LDUjFsVTnliTmFXGdby9/RooyTk05kwE8ETnH6Cy4tLMiFhLMavmYh6srOlyWIc63o0urf6IO7tlziBIMluXgxCtJe4OkUPAZN6dDVvaqSRvG0oCPmhxI8b7jFkzt30hHrwHu5Z9u9dp0DSHadFw1XXDdbRVla5H25jmr1L1hF++FDgqpunH9YD9cJP2bP9sgOC8c6G3sckrvfnUyXGfTqwjfPdHhbX3tLDGQ1YvVC6MquKFNZLq76jTEkpHVZsFj4sVeZX2T8+G7T8wN7XvPl6lZr/yG8X0go9e2FHQ/LdXqDqKEgIl/RMcCL9jum1gzdreMAunbvhdcCudag0+Y8ulUhd7VgEdrN2jn09a5jyCc6eRHHHtZxjJ5WDNaaoeGUlEnksL4XnFlzs2U+PgSFcgkdZVV6+8WbZoU/EuPp46nKvDptzIFUGbwPpeTXlNC0znbUz80txjr59MJm3bli3c6FjCVRvPCkygq3Lu2tsRgIT2YGujtdvfq4lIv4kLLOrCmm9W3v0SKcFsGic6h70Y3jD4uQT7U2FTzJFuL92zqbFuhyay6di4b1WxZ76mjM0MnDnfD2vp276/LO3M+UqvV6tTL26Tmxoze79TdgyQw2uvTq4zy4Bekr06OfZbyVVdUZPwT7CdCOQVM6Vv927EmTTq/glL1IeFBnfB4IIjaNm3rZ+H1KPC/3fk6nAD/jDMB/H0y7qfsmpO2deQ55eyLJOXvormenAPqX+u2Wwzetsri0/n4u0pErub7pN0q/bm4odW3x02zM7KkDO3T7ZtVUmwcnr5e/W4dt0OXc/2XjkRfGQJ4YXXZMOr6Xa4uVfApB4Y8/rI8oNC4sJHLf3i5u5+PxBWUkMYniyrf1Tcbnz8n5Nxq1sgre5xznBKfB/lZ5kREZcOMVRh3aHfcFp88XQHuHT+2SeXLCqVx4o/HNnVv5FqP6OWM+iGdnBuUyYObIqsfTT2TCzwd1Q/6N+402jjY4PEqVdfN5Q6fhI8cuWDdAem/T8ayWdrX4eP9+P0Uj7xzQmoo3scp+HTxbXT3v9MAh370xHteXZMZoewT7fKGXYzFs9ti6S2tuIJ5EWeyZXyPd5k7oaByfyBN33UwUybU6TWPEs+eMsGBbEqbdrF3jEvcsMn59VZp2a+9d27DgD2fe0pi0upxnRs+jOPLgj6/EWm09p6UzlsRyCGahD116WW/8pGLaxR0S226eDq06J7K3t2aN358sgs9DqUSNpUSZoz0d974caI9eEzpknv75SSMEqbJevMpLrzJWGKbTwMll9y++NCpJwZlFd+QjB3b5D7WBv54/1xsFAAD/RVAolJ2d3exZM21tbf+2Lqw/DL8hVSFFJx+dOGJgeEt+TdGj8B0GzhxgWbJmwiB4x7qa1UfXhdPQEApHYtGMQR9gUJTQufsPzivbNnZI+OAJEZxuG+aNtjUFgTeDwvpOjby6GXVwSnj4oEXP9Ks3LOxohaTAEWlU4gfRfBCwRKYF3dTpgjAECpNsDrCFxuLpVAoSERNjPf5wzOw2J6fC2Zr7ZNSu2+u7IaNULJFCIRNMJ6Iw5K5j5vRApywei2R+J2/tz4t7tsoXhPMd+u1Km/Slk4fACXZHB23ZMsGZjOJWlGm6eo8c7PVrePjIVRnT9s7vaQmPBtH2/oMWB+j2LRwBJ97CXXP0xBQHDEoiEFG6ezqb+wEotxErp3CfzR4yMHz0rHxS96F9fQnIocLsV6wAZytjIkl6agG7gw8LBVHbj942A3Nn3dgBAwf/wu8zd25XB2sqDmKPOPhksuOF6fBtwmemDd21d7wrGtIWv7xw/NRT7gfdHBSexmZTPnrxjCJZTl+6oT//yeyRcJ2Ofxx4eNeMzsisBizpU8khFNFm1OKF7UovTR0+IHzAoFuYNUtGdyRWPVt2PDl08zcBeCT27PSBzMgdF7Llmi6Lz3s27h0P5278zQ5H90+zYFcJBCgsgcGkmAMRw6KHq6F5KSOBwqISzaO2kFWr+csGhA+bmeEyev4QPzIWbmsYEpWOBB9F4wIXRhwYe38efOWRi+r7rF7S1wnuGaiElQeObo8paTULDeU6+MTqIa93ju8fPmD58Tf9J03oJBfCneZW3Wq/cd/1K9y1YOaZVJ7PmP2/zMzfPGpQ+MARF8rZkycNtkbEgSbSWKTm5UqIbGjmSTZYIp1NNucZC48bKCTEDdkCVLuZj37of2VZ//Bh38v8+w8P8KRiUHiK86TxQ5N/mohUXfjiZ1OPrujJQqHxdAYyqkTETGO+i16FJVuwqYiuYjyGXdkdeGnZ2PBBE57muPbs7fM+eqwZ+oCp01lPN0ydd7RYRaBTSGbRolBECpWCtCAUzmnMrl+nRa8eCd94fmz3Mz9NtvtEw3oPhtB51ZmlFd9Ng9OP3YHaG7mqAxLB3Gro9+sCU46MHdx/3Ixd1mNGN4e0thi194jr/a3DwsP31Y/+4RtvGxoOIllNnDgVm3R43FD4GuOrB539tj1aKVZojSWDa7YlOLxtz86el9avP/m6QttxYfyNNaXbxoSHD99Y0/3c7pkuzbbk02Bsphx61Id8ABHrt9HTf326qovZOPSe6F+wdc6g/uHrr6IXLxvrCNcpBh+8PGZ92MUZcOIxq9Uz9q/swYZFj8GTKBTztFAs0XH8nGk5u78dDKdZyj9wfVsIhSSTKCD3vqvCuWfnDplxvdyz16wdKywurZ0wADYwh3Ubd//ob41chsx+pxctgS0iXBHmfiwKR+83Y36wMGLOKMSiHlGs2zyjCwmFwtoN2HN9Q/GqgeFDl+Qa7BmOVkhqNK5j/2+DVDGzR4WHT8yaeHVLTxbFWKNk2MYiQW7RBArt3XAXxfabPHe0/a+zEaEvzpt5fe9YNprSdf7c4LLr04fBme2/+EhK96lzPJmfrn2mz9hRvbBbkNMPsX/d+42lJRGL8x22cAklas442E72n7bjkcfkqe1s8RDEGjZnrvTSmvX7nzS8H7Vj3LpN277K7samSXDZZuxTbNr7S5ANnDksmfWu0uGGwGBT8HAOyDa+8xYOSDs9D7Gwk/d12HdvoFurukaRnads//7bxntThw8aOGJissemFd+EmByOGPSYHqxbw8PDZz9227N1mjOsJChi8JTZc+l5q8Yjxd9032/dD8OQtwIY4nuzRu+w8vvptTdWDOwfPmLFr9b9V/Tyx3GEeoMBRaKxiO8aO1yRVDwsXbchO36eXbdz4tABI6c8VQb26kQ1NlWo/um2FafffGauCYpAY7NILVW8tSWBL45YEhTDf9yBVW3ubpg0ILz/t7ufdFu4oMPHC/BbgMZTWWN+2E/eOWjAgKk/R/adv6aPN1w+FMVz4uqlnS8sgIURvihz/O2DE61gKZI9B47wyT45Z/DGhyIIw7SytHUI7+lngcUg7izPgZ7t27nRjc49DIk1Ztk2bdI6xDpM3O1y4NVMPyzc2ltYxZEXKiwnTxpkZXxIUNis5q+qICX9pMa/B4UbuPZOsO7edLhOJuyw/TlyxzCkqcD4z5pN3DVlwIAhe1+Jx86c5IjUK4riNWHVoqDzprJkTbh9ACkLCnmyk01x1/EM+1HTR2WfXQxbm/BJUeHnD3XG4QRyOcTu+c0su4cbRqw+m6px7n3y1432d9cNHtB/7KpjbaZtGtbRHs4yikBnwdVqvHsLkOZJI8HVbdxAs/qtXj5LFDFzxKD+A4edz+/y7bxuDMRyBKyKOwFtHwvLKMHGI5CN2A24xYcOm+Qoe/7NGFjfz/mcOziITkPaOdascig0hkKmvAtBTbZtN39h/9STzQq/9+4ANwzVf+KvK9DbJyA9h7ELr/qETgxyM178HV6D1g2oOz576JJ75RCK6RZkweoX3sMeDWEJVtYu9kO6+llQkQqBMzNtxUqH6s2TEdn8JF2//8BYm1YPC5RD90WHN3Z7uHXagP7hCw/ETdi0oVNzTFNm0AToGWwXR/6gn/lkeRgeDaHJzpPXLvHK+G38kAEDho9LYK+cNagtLD403K2gN/ejPEddWD8ociusOwM23W0YN3VIOwGfq9Oj0DgKndb8kEGTaGykS4im91l5aKPlnWmDBwxf9pPSe2AnR+TRyRq447vB6cjDJjx8wdlOB/eMtUJD6tr0nYfOp5uCxn8EGgOrBLVF+HMUDu7dkcwLcFFoLJVGh/sYcF6Dl0Zt63d1Fnzp0Suk435c3tPq/UmfAIVzHvf9T6MfLkeqY0HSwCv7JtvoZbGRdxq8/UJdrbFonPvYtaG66KcRbxV4itEIY/3CJ/vIHxr7ieHj96FWnZ7jiIZcekwJb4qcM3TQnUbPaYODI7aNQw6HL4mdfnhe1y/4JlAOncaFutUsn2p8/mj3nl/bHe4WylWw2WS+61bDpoBJI8MFgRvv6GVb1Qlr4QoY99RnzQxLuJ/1pfJBaIKx+2WuPiyJxkA0Fm3dd/fzI6PvroZvOuVozbR96/s5I6+ZWZ79bTVPFmw8nNske1cRaKznzCs/T4veAWvRkGn7rQeOGxLggONF7fw+0mX0aF86Fu836fB0qyebvk8QwI3LWC8or3nPDmN3ws0HfvKurR/+04qudNgyewWF6fJ/m7bxXJXLtJvfWW0yHh+9pWDmicWdvjSlGYULWvH04OSXq+Byj/xBM/3R/mm2pjK5hU9n3Zk1AX5ezCkJ3TEn1A7eCzfe1bHH/E4tgC8+an3p4pOLuiK2D000isJ4QYgdunR2G94KpBsx5kWHY0dnWhCreDIIfuzP7l9/d8bQIXerWYOXr1+CTl48Bqnps7hN323ojzRULMmi+flCaT92/3LCT9NGI6WYc8w+YFIIYqLfg7bquf3CBvKxmeHhQ49ncjp17mJlHANYBXyzbXrb24sRJVlSMP/Gi6WeX1TTrwqUXIb0v+VSIYNti8W2fmUEAAD+X+A1VJJon4i+ZIC7t5/yVOXk5rbz9YUPVVZW1dTWWrDZlpYWZDIVHqJbWHwYChvwPwHv4apvLnTYe3OGj3kH4D9D5fkxC9MnHDs4vjmA9x9EJ0tMzWXZ+LZxbR3s5n8Edf3bnEKUXTdfW7g3Lsh/9cvtolEzpwQ4fDBt6P8dvSrr3v67Za7zFkxs9ZmdrwQN7/GBHzJtJy6ZYOyp/u2oeTVz5ZO+P2yZ0ob+l1e0ruHOhs2pHZZtnej3qfcFXyOCZ1sGf2dxIWm5l3kH4O+F4Nl3W5/bT90+qzP5g4BmfwuEb3ZM20TcdH91yOfW3f/NyDkSuqZx283v+/9PPkQB/xDEpdE7zjwbOntNN/fWLmDAn0Gv10ul72KG/g5CoRCIGgD4++HXrt3fdxUh4F9BUV9aajsk+IMVGoD/GlqZTC3h4Fn/IwOJjzBo+Pk3D+zbtRPh8K24toHdvCxbzxQEAP5VtArBy8sH7jUxu3Sw+eBr7gAAAAAAAABfAMzAAgD++/zZGVjvADOw/inoZHWlfKKLA/tL05sB/wKqpuIKmYWbC/vPPf70Wo1MJiXSWC0CDfxvAatcWQ3f+A14LInm4OjUvJDxv4tBLqgXKAlWNhZ/+Ltp/48YtMKGWjnOwsaC+rd0y6jFZVVCuoODJcm8ZuQvwqBTc6qKmnRsNxcbyh//jOJ/G62oprAG69HO9nc+Lgr4SoErsFaEt3C0on64HvpvgU5aW1qDtve2+1e+yvg1ouDkVWkcvBw/E9sOAPg7oFOJa7kilpUdrXlhIOBf4M/OwAIOLADgvw9wYAEAAAAAAAAAAAAA4B8FWEIIAAAAAAAAAAAAAAAAAAD4nwI4sAAAAAAAAAAAAAAAAAAAAF81mE2bNsB/NGolkURFo/82kQgAgP8lFFIRjkD85GrBLy8hFIlEYomETCKRyWQcDg+h0PAP87F/HvzcxAoM24L85a/5/rtoVbyU6EgN05NFAi8ATKhLo69eraIHOzO/qK2taEg4cup2QlJrsssaWA7OgpRbcSJ7b2vyH78ajFbZ9Op5hIzGrHt4N0Xn6GWFK0p7WSxn2FuQP1lPgsJXTzKkVuiqm7eK2O2dGcav1P9/o6iKzJC42tHQf6qo/2lU4pqkpDSchfPXEeXqz6PixN+5U4Z3d2YTWguy4fXJm2qPAAsixE2PqiQ7WjV/DvwrRpJ9+3aywsbLjvLXKIWq5OWlyw+js3JQHu8+Zf91Ic98cCpJ69HGmmTeAQAAAAAA4H8Xg8GgVqvNG7+HUqkEAzAAAPA/AT/v1JmI9HqlwWDe8ReBxpKdvNqxP+0V+Weirn7z8EpK3Z8SPM0ltBtCF2t57sNqTKcuyGYXf1iwupqUR9GFgj9bjVq1IPH18yIuN//J/ah8EYTCWDl6u1hSPldP4vI3kfGF/Nq3926+adDozHv/X1HlRZw9Fl+i0f/FKvt7qGSctJQkrvS/IoT/BBpeRsT9N1Wyj+RIc+scZEmCoIbkvUee5/K15t1fNbKi549f5fH/IqWQFzzff6yIHRTSpbPz1+ofUhZEXX1ZgoRnBQAAAAAAAPgAMAYDAAD/E6jF1U1K9V8/BkdjSPYungwiMJ7/FhSHgCCETm2c2HhrN/+AQHijo68X818VLAbD8HElWVFtbdvinJwYKBSabedqzyJ9bhYL0cK5HYllZWeJ8Xe2/q9Mv4L04kaOUIt85g/w10Bx6tieRYAgJa+8UaP7L/sJvwp0Em6NiOHl36ljBztYMAAAAAAAAAB/L8AYDAAAfKVI0y+O33gp4c7asLCw0K5DvzsXLzAN9nXKnMe/jAkNRXYvvFin0mqF1UcP7EvMefnb/GFr7jcYE5nhP13fb9/5ndNCw1YdL+QqDDpN3B7kzLDQSb++LJab5mQY1LmP9k8ehFxw+e3qJwdHHoqrh6DK82OHHUxWGFOo0i9tGLr3iUSlU0lKT+1aGVehhIqvD1h76+q+sLBBk09ElWgMOm7Etu7du8EXmb3tSIlAbzyxJXpd/cPFyL3hfIdsuZMjg4ujUyVcOvDzzwemTx8J7+/WrdvVAr0Bary/YvaqC7nmMXdj+voFm86mc7QtR+AGvab+0RJjSUInbYkuadLBN9Aobh+asvPgD7NHI2UJXXaLpzNlw6DjPF/bqyeSetrax3k80zy1knvrZuz6cdGo0LAfHgoVWrWsfP8sc/66/PhKqYXPVbw58+P+cxcPDh/RA97df/jPr2pMudDrGi8u7GoU2b48jsS402AQlv6y6RuTfHuuuvsvTyMx6GpvregOl6DruHWRBY2mMmjgWt4wwVTtexMk5pI1g8EQ3T39WTRrZ4/OPs4Eg1bx/NwPSL1AZaeG9P8l/s13xhO7rLtYLURmKeNdvL08ramW9kG+3rbo1o9Cg05UcPUbY+G6zj5cIJDDxZDVZW0/uOPyodnDwpH943a9kJhLp9fVPTBJouvK4/kcZB6QXiW5f3Xnlq2Lxg0IC9uXqNPrOQWRK8bCaZBUoQdSdXpF6oVf95x+I7ixuU+PQ0XwKdLS82tm90OShA7Z8kRkvLgo9pd+h29cXRoWNnbe1cwm4+1MGPTivOOLpvYxXnLsrkgkMwa9Nud8n97GWg4d/sOlRIEGuYgw7uDcufs3bvwG2R/S+VCq2pTvVujFyWeWDe2LZG/4tmfm6tRrs4+FIzeA9076LraMD4s89XDveUcSTK0CTpJ5uPuM66WIyHgJ20cO7g4nHTBiz6tq/UczIfU63uNNA+DmgVTrwn1pNcjnZrSqjAMTJh7YvnMMIr+QzvvefKwyeu7b71dMNhY0rG//jUlILiBx3MH+h69fX9YtbNTMC2lcJFn1szU9esAXn7X1cLG59eUeHDzqSXzixh1HSmtj9k/p+30krzb9zumj360fMxYW0/FsnUFUfnDLTKPGwq1vxSsucn9J8onhR67cWtkjbOCozUcOLtq0O73BJBJN3uPjW7ZfrRG1mMxVGzN38v7oVwfhtg+XbO72kxViY9rsX0eMvwDbEQRe1LoeYWfyIFVV0oYfjz28vLVfnx6hoT1mLDuVlXhrJqIlob1X3xc0F16vSzoElyUsdOzKvdl1KtNerYRz7rvJJv3fEydEWiekyrr+3dELv63u2693vwEPyo3pmlHzSg+tHW9Kv/RWNdxeeFk3Nu45Vt10a2l4rx0vheZ0RnQK4YM9xpYb2nXR5QI1Ynlkicd+2H/x8oEhQ+Fq7Td8/L0ciblWDXpuxrkpJp3/4ZFAjthldV3m92eOHF0/JrxnWPiJHIOS8+CnFYhNhQUbFnYpz2jLyh6MGrI/Oemg8cyuK44/azJrkq7qzY1vRyCpQ/c+Nc9JhPWv4MbQQbBSwpZn7MEn+WZBAAAAAAAA+AcDHFgAAOBrBR7ApF3dI54WFx977+SCprSnqRVNOkhb8/SHtQ9F62+8io+P/KXt8+mLTtYSnRYuX9XVr++C4w/3jLA1n25Cr1M8fuq3+WX8vvk+LG3s7n77clbejo+Pv7e6/saK7x+WqvX6+rfPT74SLzz6ODb+2ejK1XvuaU2OI73W/AMGzou22Rmk1+mQgRy8K/nYHbtz8U+vzOvj0vDw5zmnMN/fjol//XyOG+/AwVtVolaTa3TVjxbPON3zYhx885dn1teeO3SrWGowGOD7P8mTL9pxPjY+/tRcq0c7TlRrrIMH2uQkxJSr4Dsa6kqyxWzLYCcq5v1sIr0k+Wjfeed99jyJj4+5MNPq1N7j6Q2In0VfX/yylLX06Iv4+Ge77S8v2nKDq4ZU1REbF51ibr4ZHx97e2XXiN9+iSrhIYNEmYRXopx1JDp+6zAmrv7S8oW8yXCa+PiII6OTv198uw6+E1zahEspzj+fj46Lv7WlX+6T82+5OkhRcXrR1Odtf4Fvc2+yVVoeXwmP6LXKmFuX+C6zHr9GLrHN4dHhl7Wm7P5Z3pzbr18QHR/zZGcv/Z0HSU0yrcEge318Z63LgofR8fFPDqL2jlx/pazlcnk0kR7Yb0Z7S8hzwsqhzlRYVLBkjdWHVN2jn1+NiIiPf3h8kPTuwegqjR5iWQcOHNMezwja8E0gEd/yUagTRf84cF3EiJNw4aJ+61W+cvWxQglcEXpdxtNLshFn7sHFezpeferglUSpDlKWXls4/XT7A8/i46PP9hZ8t/VwZpMKvoq+oria0GP/zdfxq7rqZUUXj98K3fYYke2TPf0eLvrhhSxo+uI1szuzxu+Ier3UU9544ei+FLcJ1yLhi0cswJ/ZfvQF4iTR67TXzlSNfxx/68Qkf0tT/mD0kprfDh3k9lv5IAa55GqnezeiS2X518ftrFh3KRKR/vnFwidXowobEUeLQZlTl+8/eid86curvB8t2/lWabrMe2ozE+u8Z159Gh//+Gf/rP23knkGSJ15dNLGhlVPEIV9vrercuepFzy51rf7JOWbuDKhsS0oUu5coY8K8dA0pR/YetIw40BUbNzLaz/rn+6+EluKKO87dLynP6w47fHTa/hqMQ+2uFWduJUkVCDq3VTRJLDveRIuyKW1Do8XHUxrlTmDSnj76g1yj3XPEaWK3zMi68T2e416yGDQaW+cLRvzMP7u2emBVnDKyOulQ2+/in/1ZJh1yeGrTzly5OI6rRbv3HXX5kUeDj1XXH75XTgLPjPxVZXvuoMv4uLn+Wpi7pzhe857YhTjqZmFh5ZfqEPO02tvX3o7+HZ8xN0dk/vZCXjxhQItfFOVvKCkiuzjzaBgTdlDQLIS89Mrj/sxsVH3TnvXJb1KK0FcLYjevRMBXJFapMXBiQuf/srpdS8i+uWT/fYZJ1ffFW347T5cMxPyf157vch0QurFu9YnomBLsqqj4sSJ+0ZLokg6viWHOeMerP9PD2MPjlt9sQTWf7h5Pr5Z1Pv0g6gXz4a7GU82olc2Xt81X9h22SO4aE8OOF+esfFaOb3j+F1rvnWyHHsoMnpzX6Y5KYxW+HT74GeKkTejYNU52ubJyiWnCmElhg1d5KlLxM1n4bZ/bce4hBOHkiqkcCEUhac2fRcz9fzL+PgXh+2fTFh8tASxPQZdUnSR7/p7L+Ii5/jkRF7IIoadhdtQfPyD7/ve3bo9B1kUCMvh+feR7eDW8vTcJsyr+zFlHLiRyupSj198PfD723AlX3KPvJCCtFt91at5WzOmH7oLq0zEuc266vjCBrkxuwAAAAAAAP65AAcWAAD4irEdsmO8DwpCWzt42mH0RfUynb7u6YW4zmMWBDsSIIjSddbaIcIL55P55vSfguw6KtQHifeiKn5w4qnHnN1j7OAN68BVU0JSrr+o0Woq36az/Ad0cGahIVqPlT8Nbe0B+yJhS4Z6IH8lxVfvVIbOn9nTCgNhqEH9B1pVFGY0IG6Pd2i0zMAVO4e4qPJi71x6ka2TFzTwTPM42L2692zjwIDNsWffaXaKhNomyD54qF9FwqNsKaSV5WTXWTn729Narobjv7r+ynr41kWhDAjCefYcNZSaeeJVFTJCptgPD+/f1pYMQbTui7YENtzMqBFl3ntUFzhzQU9L2Obb+XUf7MSPy6pDJllgiK5tennb45FLqpT2ISvmhTAL455euB7PI2jeNiATW2Dajxre04WBRkH0Nr0c8MJ6gUSZ8+h804C1s7rCt7HuPH5EW0cCGjJAKBzGIMx+lVzYoNbTe688/V24o+kKfxaHsdvGeaMhHNPX31nSVMJTawwNL2/F4QYOC7OAM8vsvHDLSM7V+5WIp+gP0XPZgk50CLLwGuBnnV5cqde3rJkP4Dw+/dxj4vej/ODCEf3HfjtC82B/FAc5YtN5ybAQNuK8YPSZNBVTFlcl4Mefuto0cP03XWgQhG/Tf+IwfMK9NGP4HrJTl4COVnQkajhKp+/UY1YfN23Kg5tnbqZLGYZCrgBJ04xMVFZWzxg/KMySAqen9/pmIbnkaWaNcXaKw5jxSC23xCDilnN1roM6t6XikO2QaUdm9/HUYNljlk7uY4uriDt5/UlKvUzdKNIYC4rz8ugV1tEBvrRbryntoJcF1chZLaH59h7QxY8Gy5bVvWeourS8Wg0pUNYjN87qTVZUPTt5Nam+ViPkivU6nE94CC0rp4Srh1SlD64+bzenu4u2PCmu3LrHtN4uODSKxHAdEOJWnp8vQvxTzWjVDN/p20f46gS5d8/dSq9tKhIKNHpkxS/d3q5X3y5suCDuvWd1RL/OqzSdYUIPYZyDuw7v5q3Ou3PuzMm4OhuFhi81+bjsR08IeycZqwEr5iKtj8Ds37+/Nj+vVIi4Wj4Ju3NIiLslDm5OKDS7jf+o8A6GkkcXz56MrrZVa7lik5PEbvjkHizkB8ttgJ86NeGtRKtTymvKKwUdfV1b+q+MBCyc3ZOFRhFZNr7u1LqaJlUr3/UHtJnRx5eIQ+OJnu0HdBrdK9TFkgjXTGC4Qcc1+j4hqO30nRPbGC3JgAGwJclskOgaXl58Dg0a09sariNG0LcbR3Av3S01prYdOLi7LaGFcUDQVTyOqvYfNiIMESyzy6ItI+uunigQm49+SPWTiwkeo+eOdIAzQg+Ys3YE/8KBFKNNdRu+dFxHNgYFsb36BNqg8wqqlXreywNn9cNX9fWGjSo5aPKSEfIbdzKMusoKHtTFlYhDwaaA7BA4YGhvBu/N5fNnbmZJSdoisQxJAkGdVyzsCbcWhpOvn62kuFyKTA3LeMp3HNKtnR2sou6jfxjjgHRNdWisFUqc8/hicr2ebu+/cv6cDnb/3E+UAAAAAAAAMAEcWAAA4CvGjk778FtcUmk9yseheTYKxdHVESqu/5IDC+3ANIUrVjbWVuubbu5cusTId+cyZaUCkV7f2FjEtGKRzB8os3fvYPrxR2AwKca/El6pmp98eccy47VXbj+WXlktlLdaR0W0YKBfnl63bMXRO69Jdq5s4ruvJeLIeCLWfPdm2P5zxlg8i0gTyoWFXI6nnyu11RfiFOIGXYCbPWS6BIFtb08oqONC8P2oRKoNy+iRgoXjbGdtUCiEnHKl6M21zSuWGTP33dXEkgaRMdo9Bo21NPlA4MR2FNXjPetWbrmRjLJycWC8H6NTKQQ0ulUtNFSk6+2dHMzDSZabHx6DhVAYfIchYzvhq05/t2750iXLV5zIkZgS/GkcGVSUuWxmDA1lGfzSMztWIkVYsmTtsTiJQSz/ww4sJuOPR6yWCWsMndwRJycCycbFEZNT3Yj8tmOzaGY1wTPsKSStRsOrytdKks6sNWVr9U9PS3k8kQKpdhKeSCWYEqMo1uLSS9tWr/3hVY2tq7sdMj+sFTqtlKqnWtDMmcTSHXEkJU9qcmAx4dH+ByhlPJKaziS3imLEZLAqIk6vXL5055E0vKMbk/ruKAqHoRDM1fxp6EQ8GfeBV4ZhZVV9Z//qZWt+eFqNcXZkEYzHsTi7tv6OeW9LxMLC+7cye0zoaQFpBA1S3puI3RtXIUJYturw7fgqsVrXvCAOgcBiYFLPbl+1bMOuZyKWqx0L36zwWAyaSPxs5jAYjIFb8esPa1dvu9/AcPdyMjqVTMCSeW8cbJztzWKlMKwJMozMOOHpk7DJRAIGuT0KhcIphKd/XL96660asrOPi4UpAYI9o/niZL/B/ayy09KbtLLi+BKtn6cT66OeE43x2a8FfAyFTsbA10ah0GRreyL1E19G9HW0Mn1/Fkdj2pH0crkOaijPEFdd+NEoYUT/YyUGkczoyLOlU9AfrIGF24tUJMS3s2r275Ec3ay0+bzPObAkwnp0gGOzTSXZOztCObU85LeHDQtntE1oHM6SSdYrNTpDU3m2oeblr+asrDv4mqcSSoxZYZEpBCycbzjzBIPo6YFtKzdsT1Pa+njatWh+DBblXa2ZqavIoNha08xaYOcdhPzB2XVasHGQ4d7VXetgq7r2xJ1U4ZfcggAAAAAAAP4RAAcWAPD35sOhwD8AgwESm+dgIMCDpbbWbPPG79Npxrp1601sP3jn3re+WAyV7mA+iCAXtpoc88ex7z1jmfnam7YfvbRjdDtWi0V/UHnkwUuSNt9u2Lxl09bx/TrYUz6cNNEass+Qfh5Rz2LLi/gcVhtn23furnfwhTKoxRi9o70VLAvzhpnGhjzzL6ee01avNWVu44+/nvthfAciMtJsQeHdXbf14Yu27t+6fPzQHm2sP77he2hMJ9T7MbNKJDSuqUShada+k7/bc/jgrk0bxrLjLh/Y9rBl3KZ/DxTNotOMFcYSwGz95eiZpW2p5mP/cfjCVouVAhyszb+a0Sh5whrzb7cB35pztX7znpM3tg1x+EB0qre3b+TYTVi549iWuQP6hnqxPyFapUqjUr+PrGRBJlpRvuR0UyjUam3Lbxaosl7eicX4L1u19of9P07s2dGa/e9NV5Hk3D7zmtZ7ycaNP2xZM6VrWzuy0S2KwuJc2rTTFudVJMW+4vYc1Tw7zDZo2OIVJgXb8MPPv+6cO9AamU3WTN2bI7cbPMct3bh1z86Fwzp62ZI+nMT0aZTSmqiUguCxC7Yf2rt4eJ8Q32bH4udRSiUaZXOQri+iVTdGRcV6D5n3w4E9S0aFd2vf0g68h+Qc1sfz7Yt0XmHyXXKHTo70/8eOk0xcrFKYjB2Z0XHacqOAYbb+cuziqvYfuzZboNWJWnp4sZj2n3CFNmMwCCQtZIZCBdi0cBUiaDUN0vemscPIpeacrN/yy7n7q3u0WJAIQXqt6k30LUq3iet/OrZ1+oDuwV5085FPQ2e5mH8hyPkmq4GluXYcsPbqzd9+XD9rZNuk/WejsmqACwsAAAAAgH84wIEFAPzdQRnf1Zte2P8TsLXvpH9b1+wYaUqJfWNwsf9gsPVp6DZ2KLRQQXAwQau8M+fQSzEEsaiMqsIKY2hvmJrKVNMPhKoa09wuGbdEof5CABYa2xdfrTSw7U2Xxtbv//5aSqO0xRoqaUWhoH2//r6ODjaWbE1lYbpM8t5d8SnQdmH9A16/eJhGsvKzt/rAl8Gy74BLrqoz+68kZekZEmc7S0QFGoWcnAokPjbyu5SHCfRwtrL2IRZpDLZ2ptyRck7uufq6Wt16FZ2gIl/mH96zrYODJZMgyUtIUbecPvYBbAc3VGp8qnGOBgTxq9I1OvPIEk1ksG2Ru/RYc22xTUMJz7xu6N8FZeviB5VgqcYSwPAfzFv0oOkveYJZuQSjEyuQ+F8IgrfxKWovZyTKEpRVXlHPNxVU3cQlWbaxYtk4BmCzpQZzrhwMMeuXX8n+0HvCrywiBHTv5OXgwKZi+Gmvkz+ULI5orWZLuRKzhqnqUmrqiYzmCVkfQ6BZiShivmkGjhlJdZagX6fOzk5OdrYsObdMyGkd0/vPwq9JEPUJ7+ni6GBvQVMWveGLzW0OY+XkhUK/uf7kCX9Qz0Dkq5E4piOtHm9gWdsYhWDFS7x97VaiqEWIMhm3VuAaEN7ReDWMpCSvTvjHZudpFHUEEbuTH6yXVlQcKj/5jvnAh+RWN5pjfEsEVQpHrPWHDtpPoNPWqirJXQL8kIvj0XkJN8wHPgDNDunZIT7qemKlroN/O/IftrQaXR3f1BQba5K/tGr1Q2rqBabWpxAJZHKqgwUOZefiDxWgKUYBw/Afzp53p/Hz+o+2dfJWZ7ybcsVPjcnFur2bkPUhti6d9Il15uYMCTISUiBPR+N0tFc55XLjekidRi0mkr3dLEkYa5cuqHw5xpwTB8Wjb6bdKWslFL2OLxQTOgQEuDg4MEmIymebj3waS1tH7tu8BnO7qS1LNP2AwdHs7BwcHP27DRs1zF3QKNH89d+ZBQAAAAAA8DUDHFgAwN8YFAqFxWIw8D/MP6cts4d9M73p4Z5br4sqK3MvHTxdPfiH4W1QEJZAJ+rEnOpKQctRfStQbaadWsw7PWt3QmVlZd7zExcyRo/uY4HBt+k90lEZFZOUXl5ZGXloTYx5AZ6lT7hd7rNHb+HbxD6LqsyQfEHGtHazl47M+XXX2ZSyysrCp7efswLbB1jQWpxBdWvnUHbkdFRFRWVR6q278WKusqiC+3kfEZxddq9hfVMiIqFOftZE875mqH0mTHNN+mH9xazKypLnd+5lu42ZEERH1vmh+E+Sn8am5FVWvj2796T8myl+NHLI5HkjC0+uO5sGlzsr6lEkzq13kO27NVwmWG7tLYsOX4+FkxQ8vnA9Ry/T5xZ/bmUmynfMjmG1J/Zdyq+sTL53+omgWo2CDBpF9PGdP596Du+srKyKvnpS2q+bCwXSK4Q1XEmrTyj+eVC2I2ZO8rl75mJqMXzxV/vWRw5YNcrefPA/C3PInPmsyI0HHsAyLLh9+nJxt9XTAozCwhQeuxfxNr8EluK125FWg7rbE+nhSzeMjN+6+QqsJpVJN45H+owaE/Ch48nCtY0q68JLRPy5t4+eLyTqtCUVUghFIpPRcn5VZSOK6hbmgbtx/V5aLqw/2ZdO36P3m9zmfdD2D0CxbXxCrESPnsXkItKofHFow+7Teexgu6RHDzLKSitL8p9FvMqqrahuEP8Zt0lr2E59bN+cu5oBK2xOwssXxami3OpqBRIWn2bp5IjWvogVjg7zwyI6h/XpOWykIn7vhdiSsori3MznxbXeXdszWigtxdrZnnPnbGRRRUVFZnJMbE6OorK66Q94I3BkRwORkxCfDMul8vmv26NJanme0PRJwFbgonbvvgq3vsKs288zXDv3dmO2WKiJIzNIGmFdVU1Lpxpcn1hHqpM8Liq2FBHib5teUAzqzCbRJzSVHdSnd9b1R0W9OrX54qynljj6hRAyE5MKKitTz+59gVf/CddL3oVlB5+WVpbmPH4UZdknLMiKjrYZvnBuwL3jp5Nhs1cZ88vGFwPWjnUyJ/8EGLvhA0MVd85dSYM1JPPK7t/Kh6wb++kJZjDWQ2ZMYT46cDAOzmz27X0ni4b8MM3TKD5s4rFTT96WVVRmxV0XqqwDPOwxEGv45l2BEVtORiANPebEzsgeK8e2a+XAQmPYFnhV8rMoJEXGrV9OFaJUmkazM+8TMILHdcInPnuRANfyy6Mbn+MRrVUUR66ZuftuVkEFbFLfZqUrRZ7e1kQMpBJW1Ylb1SMAAAAAAIB/DphNmzbAfzRqJZFERaM/DsUAAAD+chRSEY5A/OQcqi9MrNLpdHwB36A30GhUMpmMxeIMBhT8w3z4749Bp1bhrTp625MwaMigV2rRTl5eTmwS0c6/uxcl89Wr9NxiaZfF+2YEwrKDyJYebElJZno2yj3M7f1MA4NWoaJ5BHlZmlYssf1Gd7ZJfvYiN7eY02b8sjEB1lg0hKNY+TmScpNfv0nPbQiYHix4rW47vKsL26lzV7ey9Oi3bxsgx8HhoXZO7p1crDBog0aDsndvy8LrpAZ2YGdXU6wcvF3HAR0N8S9e5+QUqp06TxjZ06rlEioIYrbp3ZGV/zr2bW5hk2v4sH6ujjpHj65uTJ1WS7JycrNnIKn1GqWe5tmxA9MYv4iIqouKFA6dM9WT+ZFxZvmMHhQgjHkWn5vPsQxZNm2wEx1v0GvzU5/T3YKhhuy09BJlr/XbBzojiQm2nft2UCe/eP02p1TKHjl2bHsHZB2UTqNAsz3bOiLx4yGL9v19yYmv43Nzi7CB0+b2YuI0ru27uhLUGpK1i4sDGwcngqtEj3P38LakUFy7DXHjRT1PyK1kBIwK9rBy9+/qYeXs46WoeRMbn56bm8sjTlq6IJQOQara1BupkjZetoTWgbRMwJWMsXAPdLcyukIQtCoV0aF9G1syLFe9Tq0l2vp5u1LxGCuvTlTp29j41NzcOte5278J/tx8EjNarZpu4+5kQdRI9dYBwa7GUsK3w1r7BLtZoD/fsiDL9iN7+5S9fJacWyRoO2HHN90ZWLRG0pBQyOvdgVmS/TYru5Q1aPXMYOO6QpJTt8H+3KinCbm5VfjgxTMGOVKR1ZcarYZl5+bIRubrYG06dmBJ4+OSYbWjha9dEAq36za+/s4ujnaqypysLIFdUEBIpwA7UVlC8pvs3FLCwPUr+rvDVW7QqZREx85t7T5cz4mj+AUEkCqyXienvM3NlTMGzJwd5uXb0a2xOD4jM6egwtKr/7BuPgxrjzZODLRepSY6+rVFwn8j7UFN9AgOsTPFbjNiMOh0BoKTqzuNgIhIq5KQHQO9XD2CO7uWZ8Vnv80pkdEHDh3h7sBw9GljR8Gi8AQWMtMudPDQdmxjzCMIx/Lr6gflJL7OzCqo4LYP/6ZfB7tWawRpzj3b2RSlIFdrUDMHD+vvgme4+Xux8JBGgXVqVniNQkHx6NLJ4X3msESGmy2zPDkhDVYpTvt13w230NJd23ixcFolyT6ojS0erkdYTGqbgXPCZJFP4wqqHALHThkUQEcCKulUUpRjYKCFtV1bJjcvPbOU6B1kR4CILFdnBxIOhcZS3Dyca5PiUuCLN7Rd/8NoGw3FydfXkqhVEm07+dgR32ksEVsfeZPbZ/nMMNsP1z7qtXIdpW1HVzbiEjZo1Vqao7e7PRO+dod21MTXcbm5isDF08PwRPvOXR0pOpWB6O7rbkVBqlSr1TCblUSnkmDtgtq7MHQKXdCs+XYJ9yPzikltek0Z1cvC+P0GtmewhTrvNZLZWpfZ22Z3QVbt6TQqnIW7F3y71o0Lhca4+fclirLjYMmVSXqs2Tfez+hX1amVGMsOQe7M1u88bP1HuhNKX8W8yS0VhCzeMT2QgYI01SnxXM8+XWUlsW+z6lXskTO+cTMtBSS7BYe55L+IRLJiOXLb/F4s2CzCbRUiuLk6sUg4NAbr2MZPVBr/Bq62MvqIHxb4qlEsX18XBlqqY/ojbRHOLayXBktPPzcrMp7IbOPlUJUek5yRW9/+m3kd6UzPzh3a+vXooIuNfJ2ZnVNUIQnsNb5bR3u4VrkpZ56KvFsqCQAAAAAAgL8vBoNBrf6jr6aUSiVKLkO+lySXChlsWyzWPPEAAAD8f8JrqCTRmB/7quD2/DkHllarFYnEPB6PQMDTaHQymYTBYDRayMKiRRxiwL8C7+TKGdJRJ1d0//1oO381VdfGLyqdf2ld3xYR1b+EXqO4vXdSfaefFgzw+WLMbsCfRlaXsefYxa6T1oe3tW419Af8E6h9NGlc1Dd3dg+w/ed0k2TxR36+rwpbv6AfmwRUHgAAAAAAwF+CXq+XSj87TfsDhEIh6JQAAF8vqalpkyZPmzhx6vgJU8aPn7xx0xYOp5FjpInHU6tVDAadwWCQySQsFotCob8wXQvw90KWdW3eN5MWJPf9aXH3P+i9AgAA/3mU1Xd2rZ08/1nPPWt6/YO8VwAAAAAAAABfI2AGFgDw3+dzM7Bev45dt34T/MNgjOjboUP7fXt/Nh6B4LRwejQajTEC/9DrDWqNns3+49/jA3wSg0alNGCJ+JZfEPx/x6DTKFUaAxpP+gOxqFuiVSv0aAIeC15O/IcxGPQatQaNg0UL3MT/KPQalVqjg/BE4j+sVcFGSK01YPD4P2eCAAAAAAAAAP44YAYWAPA/BaoFGAyGRCKa/pkgEAg4HA6NBnOv/oOgcATSf9d7BYPC4EhkMvlPeq9gsHgS8F79FaBQaDyBALxX/zzQOAIRaYr/uFYFGyECAXivAAAAAAAAfE2AcQ4A8DfA5MBCG31Y7zD5rUyY0wEAAAAAAAAAAAAAAPC/CHBgAQB/H8zeqlaYDwEAAAAAAAAAAAAAAPC/C3BgAQAAAAAAAAAAAAAAAAAAvmqAAwsAAAAAAAAAAAAAAAAAAPBVAxxYAAAAAAAAAAAAAAAAAACArxrgwAIAAAAAAAAAAAAAAAAAAHzVAAcWAAAAAAAAAAAAAAAAAADgqwY4sAAAAAAAAAAAAAAAAAAAAF81wIEFAAAAAAAAAAAAAAAAAAD4qgEOLAAAAAAAAAAAAAAAAAAAwFcNcGABAAAAAAAAAAAAAAAAAAC+aoADCwAAAAAAAAAAAAAAAAAA8FUDHFgAAAAAAAAAAAAAAAAAAICvGuDAAgAAn0Zdn/XTmmmrLqbLNQbzLpjyh1PGj/r+Oc+8+TfEoJHnvb6c8zWUgPdq96Ui8+//PsWnxox7UoH8qnpy9kW1WA8ZmoojT+49XyUxHv88kqRj40YNG9TMirOJEpXefOxPYODkPf/t3PVqoda842+IOPHoubfKFg3m36Xo8oQfo/jmDdGbPZPGDh40aPL85WmN5n0wTW+vzR80aPGRCK5Mh2zrlRl39k8btPBiaj3cdqsebDJXjIkhw1acfqM0nvgfQlcWc3bh4dv1YrV5RwuU4rKDC813HjRo40vuO9lUXp4yAS5La46VmY/W3py7N6LmExd8hyj65+EjR51JbamdhvIXe2duPVrQqDHv+MfR+Oh0TL1EZd76mlCWvd64/2oBX/4fbB1/GeK4B/GlNSI4q7K0U8s3Pf3vPy6EyT9NGGNuJXN2xJXx/gUL24rCizdGrCoQmrf+FfRa7sNjsVfSFebtP4Q8/+bTny9zZJ9o2ipeXtxq36sDTf9+rTLv/kswqKUVr0/VNFvWP0XFhS7XzJk0/3v6soU5/otQlKVumfDyVbnu3634vxidsvbG3heXY6SftsFZke/ltrtY+dcZamHWj10jorjmrX+J1JNjtlzJ+IPGVPhy+4xfXsvNWwAA4K8FOLAAAMCnwdt2mBjuWXHpyP0KmXnIYai7uetqpf/SdX3Yph1/R+SVDy9eSNX893uBoohfdjz/ioaanjOvXRnoAkF1cT9ezq9H/FeQTquQiKTa35GVLD02ui50zb179x/AXN7lHL33RBJf/2fHqXp1Q2E6hwdhcFjznr8dVc8W7FH6uKBQ5u1/F0Ph1cVZY2f1YJk2RTlJkbXVDRxOQXlNahnHtBNGr5Y1NTQknIlI44iQujIY1HIRt6FJqtIZDJBWzm9oaOA0NjZyERob6l7/9v0vZ978nlvyj2PQKqU8sUz3UY0bOI9Xhk+8mNx868Zn60b1WfGg3JhQK+U2cpCMGY8hwJsnl48/X48ctR+9zHL3gcf8z2sRo8fKjd0aHh85XyQz7zHo3p77Ka5jvxE+Vjjzrn8Y9XFXrxZmSf502/v/gOjW7Yel431Y5P9U6/jrEBUn33vzrEGLyNGgkvAE8v/y46Lm1ewF3+vnHzWZ2BMzGCeX73ndIPm3qlkjlXH46n+nYGis5ZC5YRP8SebtP4RBI1OIZLqPVFSvSXw+bpqhx+VRDzPHP8wMX5gVPaxLXvVfpcnqytvpF15pjQ7/P4tGWqf13zHYmE/k35md0u+7vk4UmA//RRi0KkGjQqH9Gtt2SwwGnUyklCo/0iyDIHL1hW4DiXvMcusy/m5CX7uY3L+oQMwOa2L697I0b/1LqCWNAqn6D+ZPrxByRf/Jd1cAAOALYDZt2gD/0aiVRBIVjcaY9gIAgP9PFFIRjkBEfTTsraysevEyyrwBQXZ2tkMGDzJvfIQB7jfoDSTSn+pMfhEUiunRlpYRued5Q6/+ndlYXUPCvWOJhjmLJ/haErQKUW15FYcHoyWzKTgk81pxXa3YQCITMPCGWiaoFciIRCIW3bpcWkltSWUDfJ5YhSeTCFjEja6R86rLaxrhnXIUnU7EoFAGtay+SWLQiKpq6nk8vkyJIlFJyHWVvJIKGQolqq6G9/O0BAYVb3LEa0W1NTUNnCb4wlo8g0povquSU1RWh+RTgaOQ8Vp+fnZifFK1VUBXFzYJh1yxGZ2soaK6jtskEmsMOrlUaSAS8WiUkltaraexCIh11InrymrUZDYZ8bCohFUV1cjtJHIDiUbGIldSNhVzFJC8poarQ+vF9fVKAhMWDXxAL+dXVkvwDLJRUDAaQVVZ6osHadgO/TysKXQiGr57eVVdUxNPJIEIVDIOKRR8v3KRRsWtrpejaHgNp7xJh9dyKqthQckhEg2nqC2FJSlUQ7Ag4azCOqBpqi6tNdUKnk4xVkQz8MVK6zRUFgnOvF7aWFkpx1tQcPB4QsjhKSAcEa/llVdriRRxVcbDlwV0TzcXayuMpOTtW76dq4NMYBQsynR6a3R10UcfEcMmDfRjY2BIdG3F81R0cD9fC6TmNbKa2toGDtdYWczmyoKVvqmovAbeKdViKCQCBk6qVb+Ne11J8e8e6ExC64S1JVWIlsgxJBKhuZ60cn5tTbXxYjwUxcKcF5WgpFxKZECNJRUNPAWWQoaVqkXBEWBFqik1qqsKTScTkdsZdEIuT6ZRw9VUx+WKNC10RiuuMamoQk8mmZTEoBA28SUqOZ9Tx5Fg6XQCpOHWmkWtI7HgWoYVvvjN80cNUGdPD1sbGhYRbF1NHSI3gYFi0hlYacoqJQSqtqG0RqrDkskoYUVlNZfL4ws1GBKFaNSVd2hKjy8/2Xb2kp5ORGS/XvD6yqmXOYoZi6YVvUpl2rTtFORGMopTVp/x+MEbgaHyJdd+VLe2VKyuNic+OpHbZvCATk50ce7jG/mURTuPH9m17tt582YNdy95Hvm4Xu0fEODMNl75PYiSVCINi8dTQlQy0nj1WllTXaNcKm2or29VFkgnaSivrGviCYVN1XnJTZQBnf3gtms8hKCTvtk1fONLlO24LUdO7du0YN68Se2U0Ulva0tL3ILDnRjitIsPMjWG1VfeHNowz0hfw427qbo63x7j3RlotLWHS/zqJ/hRIc7v2nJrUGjbTiEVVy8VUTwCfOxwOkne2R035L0WzerFxqv55UbB8gQqLY5MJSByUjSVViuoLLKxKUvry6pUJDb5A0+XQSdpaqipRUrKU2CYcMOEd6rFFVU1jVx4H1+mQpMoiCHSievLeDqUglNdCzdHGZpCJRlNWWsMcgG3prqWC6sxjQ5J6rkKLGzGZI2VTVoyWlxa0SjHEClEPfyrGm76QokcR6IRjKYE1rjG8lodiW7cNDdeJkYFW0UMJK+srG3iC9V4Ks1omExolZLy9MgX+UovN3dLKxYRY5DzGmtq6pDm0rIsXAWkqK6qE6ghjEYkVurVgpoauMBCqQJPwIrqYZ3l8vkqIpNmaqwqfll5NXINsVJHJJFb2UyjJYHLQjPWu0bKqW5Sko3yUUmaqivhgsOYHxB6tbSeJycgJl/FLauSa7XcWkR2cPtBDJH5alVVdY1NfL5Uq5NKZThCKxOtkzdVcNVEPa8cMQ1SFJ5ENAnLoJcLOdWw8UZux4PIFki1aqRVTXK9AhY/T6Yn0ih4vaypoqoWrkahWEqgMvFmk17K0xFg019ntKo0GgmtV9fkJUSlV1jZe9vbWWLqkx9nkDoFMQT1SGvXk5DCGLPTrGN8oRZDphBN1QZJOUUVxucNYqJJZnuvkcIVUdsIp20hWEjJLy6vRpKKFVjieyv3EYaq5Kv3cf2/HxlAI+JgE8tw8aCWJqXr24Z4shDD+d4qKvAMulHXEZRNJWU1sNKKNIikkAdEKxpTMx/U2k8ZafNBl0GvktVVShtqFbxGpYZEeGcVlU38slIFT6BRa+RNIj2ZgseidKImuQKFI+PhNDpxtbCyCjlLhyeQjP0Zg07VVC2urYZ3KnhKA4MJP9Y0nMzSXJ1jN39Y0U0XRlCWRC8Zo5v+oN9wXywGg8ZgyD7D3R3lKTdT2UGBVIJaUlKowhOVFUWwSishMiwtk2D1SoG4ukLObVDwmvRUazxySZ2ioUihwyiqSpQqPZZMQ+slotISOY8DZ0NtwOOIJLSqqSk7qvxNKSOgN5tNQWNQWlGVsMqYeT3RmHlIr5HJ+PWKpiZ5Y62GZEVoYZv5KftrJcPa9vclGrOKprW1pGeVZFs7hzpqqhvVerm0ukIp0WPoVIxeJq4olcHZEwj0eDreqHMweiVPiAizUSFDYWlkuMMDP6IUjdWSOqOs9DSSuUUgDyNhaTGceZWUWx8XrfYZ5ukJP1jhB1qjuKocSazA4enG54BGIq4WGbDwHeH9HJUWjSVTTJWuUwnFZfBF4FrQo1hUrFF2GnG1uKZK0dSoEGrRDPonrJdKKKgsUzTBsuWpdXgcmQhfDa5lEV+nk9ZI6+sUPLmexsCb1FYtEVWVy7n18E5xRRbP4OwS4NnCOEGanJMPfm5sd+FpFw8cIjQMhhUwl42+nP/G07WHB14tFnHlOkWZtK5JgyLjSXiNsFRUbVRCqRxDZWGQ7GlldfkqlAXB2H7U/EIRH4OnE7VCjkwmV3FqZPDdBXwDiY1Duk86BadYAbGJWK2cw9PoZNLaSrgsSokUTWFjzRnTSqtzpZxGhVKvk9ZK4XEwBW86YKI68WwGFNreRtsEGwcFLCTT8xa+NmwwquC+ImxK9AQqxVitiqLnd+o8x/f2gC+hElRW1DTCbU+iUBPINBwaflyUV6tMXUfYDtVUyTAsCh6FPG54Mh2GALel9/oFAPwTgcewavWXJt23RKlUAgcWAPDf5yt1YCFQvTq5cmP3RJZ19HdvunIhwmnojHGBDhhp4c1T557GFnIaq97cuZHCtWzXyYkE8Z5/v/UVNiDYg4lB6WvS7nx3M729X3vLd10xGH7e1cvHImLr6xtKs9ITsxohLw8nEi/t2OlT8am19fUFL54+LzU4dPSy0lW/2fHLifjqRk5JcWFe2tMniYy2AU4sIir//JDZlyVEWVlBYfrjw/eybDt3d6eitXWZUUd+e1hWX11RUZYYF6Uhujk6MrGKiqhrZ+88KqzjVeYnpCQVq10dRI8evcor5qhtvdu7278f/ql56Q/OnrydxeFWFWdlRN66lCaxCmjnRsIWHJ+wUtNnigcDTiR+8cOETZyw6YHWksrEK4d+e13TVFdamp2YWIFiutnbEDDFJwavi2gQlXO4JLo+dt/ai6jew33hM7VVL44sPlXTLbw9G2e6o7QwIvJlckqFnOzMcHR3Q2XfPX3yzlsuryonLzOliO/g7MQk44WR3005mahvrCtT09vSin6esitRqGuqzk99ce5yTDG/uK6sLD8rNeFVfKmVb1sbmr7w+amTj1MaamtLUx/fSNZ5BnhbvR/7q/LOLl6d6TE+xAGjqrqxZen6TJupvT1xsupzP12ptXJvY99wauQ8bsgIeW7Ei+RiDUpLc/Z3RFVE3U1sEIgrKotLEq//EtPUIySISTBf0UxT7qUHOZ7DxwTZIzfTcIsePSqw7tYn0JFmUAlTnty49CqzprKi/G1EZKLAuW1bCwpGWRl/9fT1hwV1/NL0mJhUEdXdy54GaRWpcU+IPn07e6Kyr1757fqjGoEgJyYquQnd1seFgkXD47RXD44/f5NfUVFdlnD9QZFVgL8zBQOpMs+MmX9JhMbwC1JePnyWgrLp7GmDazlc42aeP/9bdDK3ri77yeOkarxjJ1cWSiW4eXjXxZQ6TV1pbnHCjfPJVP9O7iwCxMu9cvm3m08r+PyiqJeJQryTjxMLC2nT7+459KRK11ieUyhg+bYRJZ248jShvKq+LPnulTe49kGemKbMK0cuikmWKBHdO9ihKePhxZtRxWXV5RXJN25kEr3aeVoSVbnXpm5/hkYparJyeBiioiDm5vWkysbK/PzM2Nw6Jy/vZp8cgiTn4aEil1njAy2NWqqpSz174Vkhe9qWzf0x0ede6627dAqyoSKHjA6sPLQFRltUXGXRsVc7NucDB1a6snPPvv6uLLj/jaG6uthIXl+LpfiH+LtbGz2lJtQV8dcO3HzVWFdfWpB+72m8kuHd1pGuFCbvn7sjk6epqSgqSbq542lFt9BQS5KmJvXBrydvlXJ5pcX5GVmJpWifkaGtHFgNT3/aFVNB67Lm52WhFOMegnNIbyfO7du5eGe/AB9C9uUHGUpt19Fz/CyMhxUNSc/v5ShpoQPHeLHh6xBsGMJTJ0s6DwhgtBjqtgSNsXB0kEU+e2Pp006V8uuWa+q521cHs8SZL24dOPmKJ6wrzs9NiEojuvnYscno/LNjlxb0mxaENGVh4q4pS6qCv+ls+778sA1tKog8e+VRfkltRUVpUuyjOpy3r6Xq9Z2bV+JzG6vKi/NzYiKiMS7tna0o4qidY3+Klev4lQU50VevxGhcu7W3w7e24Qph8YPjV5LzyisKczKzJKVpB56LO/Rog3q+eful4nKdsCyjTELFKVMf3rmRVsarKsl+87KAx/BwsyfhUHpp4r55p8i9+7vQYVHU35wz8YHNmFAo6Ye9R7NE6pq83Ly0iMhslW87L5NjCs69nF8Z++xBcrEQpaU7dWxLFudfOHTxTX5ZTW0FXJYavq2nrw2+KnLWD1cya9/yqvhaHCb9/Kmb0eX8xtL8gtyIO8dTC5ScssL8Urg9nCzQ+7X3tZIXPTtz6VpOJbeyOD8pLk5EcHF3YLUY68riDy04Kwob4MuES94Qd2jlheLOof50ReG9k6fichuqqkqT71xPI3oFe1pqy2I2n0vy6NDGmlx2ePi3r8V4TnlBccq9bffzgrr2sKPoOHlRJ68/KiuvLi7Ofvro2pWk2nYdAuzo74eU0tTzM3fdq26oKC2vyI+PTcrm2bf3hEeoqsaMW2cuvymoq6wszXl+6n6xjX8nV1pj3LIfLyaWZfGrGkV4Bw9K0+OzZ25mVPCqywoyXhY00Zyd7Sh4yfPvxu5PFqsbqwpz4i5djEZ5d/ZhKVMibr5+W6tW0506+LJ5yeeeF6r0/PKioje3d94vatetuyMJkhVF3t57/GWTqK6oMD8lNY9s727NIvHSLx278qC0jl+RF//sRS7Zq5MLE6sWVkec/fVJZklNdXVJwut4jtzd3ZsmK7x55vLN7EpBVXFqUkKGiODn7vApHyiMXlTx9nlCgbSB7BroREF0jOzRo2+Yt9l79erSoftJuVU1teUJr19W8V09fGETzc+5e/ynU6kiWX3u29i0LLWFp6sFuZUP65MOLJ2yKeFSwuUH0uoyUXl6bkQkyt6fZU1D83Jyjp/MyivUFGWWR91JORKh6NbfmY3hPjienkmwC3SSZ53KPvqosrFUXpJSHJ0kp7WxtqNryqJTLtxoKC+SluWX3dhbwetoG2iP+pQDS5l6NC6yY+fVI5ktOgsoBoub9QRrE8S2qX49PDyXyxfmlspKX719kaq19bexIetkjeW3fsuIfaOoLhZk3yvMVzLc21LI0uw9/VNfyHlVeVoIR7Mm1dza/SaqWFuf35T+PD+2COXpz9YU5N67wy2uhmzb27o7y/JPZR09X1rVoCp6nRuVrLZsb21LVXKS43avKisUK6vzNC7dLBnvLRviwBIPadPX592TsCnxl3pOiGsfSu7qdTmxFRx+npZPoLgzuU8Px9+K13LLuIXJFfl1FEdPMpWAakxNP/tTcXqNsia/IvEBV+Fo6WmtKnyWdPoCv6xMUpmeG/sKTfZhODDRyuqSS7viHrw18Atq0xMaMvNxIZO8PC30ssL0w/uqM/JldcVlsbcE9Y6M9vb4+thnK3+uEYuERan89Od5kcn4Nl2ZcJdJWpB99pfSxAJ5XVH9i9jyGgq7kzPUmJV7/MfighJFRQkvIbZComG7eBNaCB+SVJVePZ/2JkNTlc/NSih6lY7xCmAyiaLIFQ/3R6vUDZKClIILR8qgABc/W6yiqfrh/oSIVHUtXBFZZRn5aKfA1g4sSfHF7bzgJb1CHNEtjCTDtgPGxsfKnoapeflk+28VVYnaKo6G4gqJ3mQf3ldRV6cszauNu12vd7ZycsBh+Glbu5TSZ3u4kuFzK6/1i7hp7THYu+n+3vhTp2oKG1V1BU0Z94uKDJZePkSiOGNH92zUlLZ2vPQ9u3Kzy0RVOeKi7MLbP8vYg6wQq6qoe7kv+V6Uqra09M3Tkgub0rihnUJdTRkzUR1/4m6OTiaorC4rfv74WRXWpb27BVbdlPbg3CljXzG/ICu5gGvn5Mym4JVmB5YL/2305UMn4jn8+uKi5PhnNRgXTwd62eUV3yY4TO7ujFXXP/xxzbok6vhe3gSN4MGxi2+11m3dLVu/vAIA/nH8WQfWJx+WAAAA0IyV/+L1i/E3dmzYdLTOInRImBcBiyqN2PmkwWnGuhVLlixZvTVceOKne9nNy3i+SP2bsydKnaevgs9bsnL+1F5+zkSMPPnS7ue6rgtWL1uyZPmGye7pB3dEmaJfNOmt2/f/dtHiZYsXdHVSxKeWmCL8QGi9e8gYOPWqZdPxMSciy3Q6Ke/FnQRS2LD5y5fCV57RxzL2xqMKvlaW++SXF/oh65fDO5etmR4e5EqxD50/qYeXndvY/t3tWwyNhMUvz8U29Zo7b8nSpfNnDmQQZF+KDaLhJ9+7XmwxbMHCZUuXLpk6ol32q3t5DWJk9jiqGu0zeOWS6T0Dugwa4Jtz6WUNvFPVmJpU2KZ3oMP7xXEM/wlj+3gRiZ1HjxveTpUfcTpO2G/Bt/DdV8yd5Fgf8yShWG6MBIWrZvabs2zJ0CAW8u6uSsLuMh0W3ZxRupIXOYRO4xcvWb5gPFVYnlrK0xrqog9eJYQtQIS7avM3/TyZrfpEpHadg1RvkirkkLI8/ZXB0j2ppA4yyHg1FUycqy3dNH8AQ7Hq1buno5Vntwlzh/pS4T1aDKvTqIkLYLmuXRUqeBCR/2HUkKbS9App/cvfNq5YjrDyl0eM3tPGBFijIX1j3vNnacKhk+Ytg09fsTEEmxiRUa2VFd3efzjTYsgGWH2WrZrZhXQvMqVJpdNpxVK11sXZtinu6J6jOR3mINW2ctkgQ8KNiByR3mAQlCZkllqP+GYlUsdrZ+IeHi9E8qLISUnTubt19A0YvWTZrOHMzNIqVasFog3PftwXrew2ZzV82opNgy0fnHpVqtVr1ApBYy3LznfgrLmLl6yZH6J4fO+tFGqKPnzk10K3uRvgmy9fEe7w6nJkgVSl1+sbK3KIdJdek6cvXDLaz5B6/0JJ0IQ1SE5Wz7J8cjihDsWyc3a1Ceg1ZuaiJT2ZsoLH52Mce09eiKje6tWB3KsXU0QQxK3J0UkMLK8u45fMH96Fnf0whzZsysIlS5d/+42LrDIpp6HF01uWG5dr4e1ub5xUANdDdW5GCY/n3ifAHmsfPDiwIb2kuIbbIloYPahv/45MyesT219UfXEdAwrNdm7rYVlfx5NoWq6gkZU8OpbIHAhnGK6XJZM9RLeSC5XGBSt6NLVt/xHz4NKuWTVMdv9SGgfi5589E4PrNR9uhsvmfxNmb2P4MBCOoqK0BpZbm94BTPMeBJpvFx+FnN8kVJqidek0t3826g3Mqp33S7W0dkM7OJobJrldiG/li9IvxKlBYZwCB/ViSc9tW7/lQFHQsrV93Imi0rhLz4uC58xdvGzJ0mXzu7tKIp+k/JFFYAaDLvP1FYXvUGOtLVkzc7i3NUVa9eZ2qWrc1DlwS1+6aG6ArSIps0JuzDy6ARs0ZCosgHXzgzKvP0z7aLljVsShKtfe81YsXbJieoju+bW4xnbezlh5Q1m1UE9yDBiwZMnEXtL4O4kKn8ULFy1duvTbSUO5Rcn5HMSSSDJii0kdXGyNY8rqlHuV3j39LIR8rkSBsffutgBOv3ChpzoruaSpuQ5RVGvvPj0CrDwDJ88b5kszFL+8X0Hs+M0qowrO7Jh78tc3lcYFy7Vcy65Lly6cNxBWJaiJi3MdNm/h0iULB/jRCxuVXSbOWgyfMN4p5kEMR6kqfX37rqbvwoVLYCVd9M2E9s70z00TaomqLOZhDmU4fBYsxq0zwxwYH/Q1DSicQ2CfWbD2rFk5Wffk4OtqSFp7/0YaKXj8gsVLly5aNNKHIRObE7eithHjPwEu0oq1k+wqYm5HV2p0hrq0x3nkLnOMtbZi0UjZg8NvTaFvGposOn+7eNGicWG2pZEPYnhu8+YvQiz89EmChIi4Ao4pAA+P7DXyG7ga184PKDt7J0VBsOwaPtDdp83wqUM7WuJRcGZJ9J5DpsGZXb18ivrBnsRaSF2bfelirvfM2YuXLlm2eE4QqebJ0zSRQvL23m/RrKlwyiXL1347tps9PEw2aKszI1IabcfNWgnvX7x8Mj77bGRWraQ87sx99bhFiGRXLZoZ3t651XzZVmAcgkcvC9RdO/fzemND2XX2ca3YVO0GfklUXBF6yPRVyE3XzrIuOHE/uVwjL3lw9FR9wMrVsNYuXzDAsfbqnZeNqt+PLagWlWS/jLYZ+G3n5d8HL90e1AtfeO0sTyKveLQz19C1+4rvgpdvcO9ExBlgY9aS2oKDe+q9Z4cu3Ra8dGfXCSOsbBA/W1X0TpX76K7L4J3bwr4J5Fy9yflMN4Fb+hxy9mYhfon3YHBMqpYobJKY8q3Stg1ctS14xW7/tk1Zux/V6XXiohcFWYo2UzZ0hu+7bLdlw+P8qEJTdD+x3q3Lim0dBw3E1r3MTMK3WboRzkPnJavZ0tSy/FqddWjApKEk+zae/QdQ0YUZe3/ktlvWbcW24OW7Azqqcn95VGNcW6g2sNyHzw5etq2Nc0vXzkdUPs54UkoL9TO66aukFp1DF2/1nxyOqX6cFVvrPnstcutvV7KkcVkxqQo1VBe1qkAY0nW1USxzpjs5W6LUspLnJzF+44NWwGLfEdYT//bUTw0CqOnNwbQEbPs1cMrvg0YMp9JRJhPDi73YwO/gt2Y7coVZwbXH1hcXmySr0Lv267JkW5dlm+zJdaVZhRotJE4/V1Tu2mHND3DikA0zfLxt8HplY+z1ak1gx7k74J0B345RvTlWWdTQbEkQREV3syrRgXPWwwm6LFpqAXGqCmpNz1UUn+04amnw0h+6z+vGP3uxXKQXlUZlZgp8p6yCZRW4aKo146MQi8q6pgIJydbuw9e0dmFtg+zM5r6uAd/1u+BFG3za4ipvPRK5z+68CM7z9x3HDBHEX6pvQALSfQ6F1LLNjGVwVoMWbKRUvChKrWw9Dlbr7bt0mr+x87LvOvQPro9/LJHDFfUi4edKu9m74YKEje5uEGINHz8idBAd4zHqG7insnzjJOfkA7sS6yBBEdJX7G3sKy6fN92DH/80Lv99wC9x1a1rz7m+05YtWrZ02bLpA/0zYh4WN2nbBgfqE+OLpJCqNi9WTXVKqaiFh+tSQSVaau9o8W7WJAAA+IOARgMAAH4HmuvomTPZlQJdn4H9nelwh16Un1KK6RDixUJeQFKdh40dVR/xPOMPRHLlJD2obOPX052BdGIIbLdOvh5UHCftYU2nwG62NAwEYa0CRgxyL7sQbwzl7ObVzcsKh0ahMUQmjSqTKk3BmLCY9p18kRkaFCsnFqaRJzbA3YAcPaqzvwfV+Abbru0Auk11LZ+bER3T1K57gDXS+8QyHIO6eLFbTDhpgbaxqobWpkuwMxONgjPm3NHb1Rx26FNo+LXJBbROvfyQqTEotI1bRwctsZorhvvZcPesTZCX8cUs1jmsT2D9hdclkIpTmVpp383fDmdeZfIBsoK4QqJrt2AnOnwYR7UN6GDPa+KojOFJiB0DnBHJmGnXtQ0Jgkh2nn7E4K59PGkoCIsn4kl4JTyMMzj6haheHNl8IbZcS7EL6epnR2p1O3xAn55NMTUCiFed3X7oIH/5/bgibUNZCZto68SGr/RpbFwcXGyZyNiK7uhE1QtlH9Szuq6qQdll8rZ1q0wsGeT85kFiuVRlMOjKCnLJgX394QLApxNs/dq5NhTUcouT76N6zR3f0Rrut2JI7n7emuwqeMCg5qRUVhEsmZKkK9mMSd+M9bPDIid5eBtkXJHGAKFYXj3nLpzoxTZOKtMoDQahCuk18gvjmwZOm9OvqysJktbkiuUfjK0q3pzI9J41d6AD4o4j2HVqHyAsLWjSa9QClK3X0D7BFshEAJpLG2sNX6Kuy7mUjZs2fayvDZw5rJ2Xq04kE2t1eoOwWoD27NLBxrSghtZu1q4tPVxoiDJpVXAeFPB/UmGhjGFlTcSgIXlebC4mrFewi3FCEs2jV6B9XUmTQlFTKdAGhfZrb49oJJ5Ew/Kf7vo1skGDIdtM/HbhiCDjfhMqUVWdwN7aAmtcOwGphXmZJTy+R3iQIxqDcfLv10ackVpUI28RA5fuMXDZ3O4EWdmpTTeMYaQ+CwaLx308U5PkPvnn7YuCLIUFt5eMmvrjnbRKMVyJyKiBYc12c7ZBmg7dwZ1p4IplisaqcrrvsC7OBBQKQ6B7+HqzkHlNLdEpFMjZTFKrCXsoQqttg15fkhZjJjGv6/c3T2+ebE80H4UIrk5t+Q3cLwXGxZKsew3uohKU4Acv/DbUAQfpmmpr65ge3TytMSgUGkdtF9y2sT6rRtwcyO/zGPRFWS+U7Ty9TEskaW7du3hb0d16bV0yM8CeWnJ54qjxU48/KVZrtXqjIcIFdO5kC4+5MRY2NmixUKBqfQfey0e3av1DApEZUniroB6OCnlHD3sSxKtP11gG9B7gQkcsSZzQos+gLq50+JYourUzU6Wt40lhS1KT+0LTN8TBmBNxaV5tx/6dbbXCeoF3h/AhHZyxaBSWbGPBxsmUn466YtDx0zKzncIC7YyFobuN7969JrvKFKbHp5ffe6eid5AXC4tBYbD2Tl26tPG1ZSKrSulsB70eNip4F482uKQjk8ecKUdhLd18vZ0tP21BW4N1bWdRELH/6OUKgZbqHNLdz+4DBwCeRPRq44pMHaPaerJR9QKJuL6wUKXs5G6Dw6DQWIpPSC83a3PiVvj1mRSKNBM8w6dnX1JSZbVWb3DssWD1jD6EkvtLZk8cs/xChV6gMo9fPXv4spAhs5yfWCBwCO7kwkTaL9narb0jnVfHVxuH7AGBPa3g5oBj2tnhRHz+R2GlMRbMtu4OFPhEmq0HC1UrkOqqCzKL3bwGtbE16hitfWefelW1WIFt06ET/86Onftfi7AMz6AuHmycQasuySyneXd2sUIEi2F5dO8QUFNQa3B074BL3jV59J1SFMXSJdDb2bRs/JNg6PZhEzdeu3l0y5Kp7PqYu6d+njNp3d0isd5gqElP1TuEeTpSkJPpbgPhas6sbCpJeVYeNGyMNw3eiaMGh/TQZtdVG83ll9FIyyRchpWHGxZ5VBEsOo/FaLJEhcmlkbmUziGI8HAU587DqJZ25hNMVKZWV3Wy7OtldEARGO1C7J0RsTuNPRM6wl8Uv/nRVP/HPz4wGMTaz/jQ1HIu9Ek9Vmq1KnNsPeuhUxnwDbBM5/4jyNWJdVy1LL/Y4NLZ0oEBP7VRJAfnsBB5danSWPWUkDCG0S9CcB8+YPt6Tyt8w93Ft6aMK01JVKtbZ4KTz6kOserrT4O1Cktz6D2Y3HC4IB/RDJyDA8OG/Um/oipm1eNh/jdM/+YtJnwbE9bb0fScpoW2M67cUzSlZKmsu7q5WMKiwJAsbfy9lcJqrTqv8FwRNXgw3WiBSQ5hTn5OGFV2bYrWxt+fiCyOw7NDZjCZ+eKmpqb8AnS30Z72iJEhu3ozbKyMKsIrjX7I7NnDgoaUkOI6061/Mb/EFBKxk32wEw6+HYFKoKHVMrlBLyiKuI7162FJQ+wAzqqdUw9PolLSlCNj+ndnMpG1n/BOV4cgQTm3pX5Qfaf2XznPzoJYdjb41uThRXG5Wo3G+DSAOxKhVpZIg2HYuaGEXJlaK60qRVt1snGygsuNoTjZd/AzXqMFWo1O/z5GoqoyOnpFuEl6t2cMLqwz7Q52NM7F1Yg54hqSZYgvMkEehaa7dbHUoipL6r8Qt5TRpZ+NAxuWM5bh6uDrIaqt1bSqZA9rPw8istAPTbZ20ip5Oi1UHfuT2DnMxYkOy5bq098hmPmJNUgEgmPfXt6IJmGtg8aEO5fkVDUWJxXiHEKCXJC+IpZs6d/BVcjnKJuDyamEnMpaUkCYFwtuziiMs1cnS7EwtZwPte85UBBVyoWE9YXefbr5ayNj8nWipmKUlOFmx/5sywcAAJ8BtBoAAPC74N379A2mU2xtjI4MSK/Toto72jb36+CBOEql+GD09km0KpnB0+mDsJparRLl5tAcFR5DJBFRMlMnFIdBYkN8DAr7wUoLvV6rzX20fuqg0K4IvYdOvZFt0Bl0KqWqs7u5W/lFVE0VYo2CYL4dFm9Bt0S6/p/BoNOpdRn7Fo7tYbxf2MBJV54V6Zq7Z2aPA2xe7QfPnaS4mZBfX1VY6+7YzgpZC/Qp9BqVruDq1iF9uiGXC+05d+eNEoE5yC3KFCSsGSzGeA0MhgARPwqZgg9d+3JjN8XhVZO6w9f5+bX6g6jahMCQAZLEwpycWM8gtx79JymLy5rEPKyzQxsW9VNyNoJGoz5e3NoCOadI5m3r4+rs7GTEu1uPUH1c/Fu5VsvLyCyg2tk3x42AJI0NyCcg09MEdq5OJLMwFEKBXqrQGgyauvIybBumqOAhV5hy7tveproMG7MvtRDxmRkMjdk3vh3cr5tp/5Ct6dhOlgwIqnr7QOTh5WmUrVJSLxB1b+9BbBEGvjz9scDPxdu41A5B1JSnU8FDGHlNrlLb0ckOGZe+ozY/lieOP/vtYPPNx2/MLm2C9xt0tcoqWkdPe3NReNFbRg/uGWZMNHjdC0WAkzWkkoqltmQbGvIyNT/pJtbXhdU8A07Hqys2aHV6Ue1b5ZBQfySUCAzaZuSeNcPwWT+M7jF4zO5yDJNuDCVjxgD39/WYZl3SCLlvK8uF+uKTC4aEhYaNWfhLEaR6nlkiVbR404wmuIycPB6L41SdjU5Bsv0ZDEoxT4TMDGwNWpN1bv6QXqGDFp2yWvDTtqldLJqdXLAKwGpg3jAi4pUp9QqiOXAHjm1JoXzYYCiOThg0GkqreR9sHkbPrWq5jcHhV15IjDq/LdADcanw1RQ7dssg31gdRlfU+OVPhaFZ3m0DLSx8fV2pRoHr9XpvWyuyWQdQWDxWb1B/HDT6YwwGFUqLs2Ihns53YCRlhzbP7dEtdNoB5pwDZxeNDjAfMLbNz7RoI7V5KepOdhZmVcRgsTiMhw0DkjZx5G2Ce7oQUZC+qaGsSo2yYVBNTVmrVqmEIh3iHiuMuqzw93IyXl+SEpuk8/a20SoKK7VsTx+m0VnxZQyQTtVQdH7tWJOSdu3ac3uUQWNyvEFwTox/jSD2Crk7CoPG49EfhGJBWfRc+nDHME7dyUnwNcasePy21TSNz4Fnd1t7Yi0+4cDEQYgpOpT+oesEvsk73Tah12l0KD3GvL4IBSsG9n0jbgH8fDBnHoMnYdR6JDuyymfL+/fqN3MnffDGC0cWd3hfBizWJFm9XqWrurFjdl8kO1279hj0/ZXXPL1ZJ75cjTAoWDatxGKAB/O6hGOTBvcyXi501JJDyVV6gwFlN2rf7fX+Dy6vHgjvnn+yQq42GODEVTePLOtvqomwHosPxOm1epRVzx0PfgxvbPhxCrx3zN77b6VflCyaxHRwdHTzDNpwITH2/oEBluX77mRqdQativv0ysbBzdU8eXuUXqPTadQqffS6oabsde0+ZXtBcRM8ov8DbUCLI1FxlOaWjyWg0DqDRqlTGlDNUsLgyCh067rRwI8af0u7VjKC0aSfu97H6dGqeNK8G8O3L0Ze73wGlnOfTx+1pdEszSH3sESz6xtNIKIhjR55ZtQ3Xph7p6fduRDbc10dHm8+pIL1wVhIdPMjAK0qTJjf41JXu+fHor133fTuGvBh49Hp9FAni+buDBoPm2eRxtidQawe6tNtjdDtx4E3E0ab/t3PHdDXg2ReyQuhzYLS61Raxa2Vd/o5ItkLcXq2ca+Yp4cMKo3EQHO2MaZpxqBS5cYnTvc6j6S0vdCrW3WhwaDnS94qIJT5cQFRGWSiqeXrNPzK0h3dLxgTnwtxSY/Qw48XYyKkz2T88Q6dRiGjODu23AvrpF6TUbo9/FpX5Arne3jGn31haP11Q4wgL25p3/OhdjHHvb0PPPDtG2Q+AGOO0teMXqsRcLWwSphqEI3GWbZ4E2OCyiTBgjVvQATn7t13P0BEd3S9rra62aOIQxszD+fO4GrJYpjTw8qGMaC1GuSrMp8DjcfBTynkF1xh8G/44dkqMfaD5xeMRiWCiM2dKzQe8z53LUDB7a45bhmGCCugTquFe2tFN7YP72vqrfWY+f3FIj7c9s33M8BWxcParjnMHRqDwxgMao3egA/oO0r+IiunOM2mrVWvARPUxeU8ZZOEaRlgy/zUrQEAwBcBzQYAAPw+KDQyymnuAqAxWMPbmobmHoJaITGQPVxM0/+1WvhZDv+Fx9964+CiJWgMAVVS9cHQGoslGsprm8eoOqVCaQhxtTdv/jGQAUb7wXuuRCQaiY+LefHr+h5uTHgI9Kas+g+MuAgWrnQc2fjNNhitmiduavmNNuOQEvmLzLZBbgf3koLWHL8Ta7xdQlzs8xd7RwR81GlDYfz7z4Ku3nuVVdbGwdOC9m5iyQegMFi0z5SdT6PijdeLj37x7PC83qx3jp8/DIZIH7DyQsqbpMgjC91jNyy6XWs+YAbt5NZFnve21IlmSSO7+XSLe/QsgVuqc7Iwvqv+VzDIhLUShYOzxfvhKNxvN2CM3X40nYi1ZzS7A3Sy8uocy7Z2FJTBz87KPFA2aGsr89Cd7JxwGG5thUVgoAMFhYX67X30MsEo2pgXEQ9exGzobYPWpZ/b9nLG+SiTiG6vCsbSve3oBn5ttapD5+5G2eulgkKFta09s+XQGAVfz9mRZRyjw5nglFZAJHcfG5S0trTM8E6l1ZlxDy06ONJQGNSgzRGvjBWbEBf55NGL19vCLCia9Kg3rCFephGaLmffsJ889jwz5eTe5nAcu72nlUHEq1GS0WwiMsUDhSXgra2apxqpq98WMyzc2YLCZ/LgkI40pC9t0IkFAonGZc6Dp4lJ5wco44/+eKmy5SQhuMnBY0fzoELfVF9UXsqhWljbWCFYW1tb0Cmo5/cfFAhbeSnRvstPzyfqxDGv41v5jVpg0Cs5xQVcfHDnNo6kFhWvL3lxIMlr1bWYxJdPtw50geDxQssrt4Zh4UbEkJTwGBLZ0vKbZLIPP2qIsvPqTsdgFVefZPPN6/f0cl72i2f5ltY+7dxM8yPgZDgCkdVhxHfzQ13pmPjtg46kKFrcVovVYbytf++bp3BzRNqkuTLRaHRRA1dufgVv0Km1aCtbFgGpFwPiRjTu1mk/WuUCg9VAGq5Aat5C0JVkJdc7DLr6JDop5dhQRwLK0HptyhdAY8hYO5Yp+hekSYm4ig3xsEAp8tKz2nT0tUNWhiKa4mJBo8IjLgSDXNQgYWrsLKiorKjLmN49jYsv9crqvDeGqT076DVqUWMDXFRjYkglqyos51lYMD/p50FBGIyN68xf7hjbEUzcyxtnFnS1NR/+w8CjR0LAt8kpyUnRT1b3NOw4/7RK8KHklOaVqAYdbECNlQff3b7DkCMPUpKSIn8e53b/28Uvfu9z9saRHlpnenrAl9KoPz1bR6UwLT6FIHldlRIH4VCQPu3RafcVJ2OS3+wc04GO0X2ihmArgHKc+N2Zl3FGYSTEvXh+buGAtpTf8Vx9DsSzge6x4MbTaNPlXke/ePH9JBcWEYXBOw/8Li31TeLtPZ1VD8YcSNIa4KI5jV1yJNJUEwkJ0S8vL5kaSEWhcYQOK5PfpCTFnFzTJ333udhKvkk3P8SglfJhrVQbRYO0F6JlwPDhlgRejchgQGMtBkz9+WlzNb+OurVpaTdkMgmq/74IU/YS42NePolc35n+wRcbPgUKo1FINe+m2WpVGBINz2TDD+5mFwmk08gN+tZ1A1t/VGZTfYuGi1CXcvuK90+pM1Ne9e3hjYG+FGSA7RaCz7hVUt2q6tSCgoYGDp1lfvGjVZm/2KtvqJLgCVj4EYKxsv7m9OiYhm+S4H/106NSw+cNprea8WmoiT7M81owJKZm+rOcju5wQ/tIxsijK53X3J3Rq5V6w2C24+89fDF4DJGMbf7X2hlrAtY5NHH8wbEva0zZmxZVNGrxeCqViCZCklZufDgtFte2e9ilUmPKhm8Sq8Yfv+Lt6UhrT4Kbl9nPKhXJlTJj7jFohrXnDwkzTImTaiffi+3W38OY6GPg3hokq6ppWTeIrcR08twWNSnRdLv6yVH3Qob4tpCcsjz+lqj94vEvq2cmXe5oizPoP2/30FgcywoLq4Sp7er1mqa6jyb7sdnB1k3x8QrTTCUUBkMgIaIzmuUPQMx5RZNAZP6OIaxsOpQF04JmmiEFbxl36/UtvseoV2sgk5h0WrWAq8f9fkx0HIEBKZs/sKxX6z7+aiKMwWjUTL911SXJsLJg0FiU18TvHzebkpgXz3/9Ntyy2ZQgpqG0sV5inpEFC0OHYjtZEjFotLNPD3XO2zI2lsGmuXmFxj1+EV+QIvW0bT1RHgAA/CF+z0YDAADAhzA69Oioe/Mii4N0cwX5Fy/cdR8R6AB3CUhMbG5eqVyv16tlRZnJ9TxT+ndYBAzwyku5/7YJebhrBRWvItJq5dZhE7xSXj+uEMB9Yk1N7OV7NR1D29BNJ/xByEwHP6oqKaNYYlwT0pB2/+iJ2zUyYpuuHe0zHsdWGzu+kurIpwnFok+OirB2Pr6YgoSYwia4F6QU1WZkFjd/E5uCo2tKy+vh6wqLnr5KU8N9GhzTroMvlBGVUa+AO216fuGro8ev5nJaDrybaTtkJPvBgzScW1svWquOdUtI7l3baeqSE0sEcA9QK+c8PLXvbnxJ8zjtjyPIunM3ux7paFLbhU/wo8gNHxbWtmN3w+vbZVgSk0Zhtuts++ZRVg3G1932k2PgP4K8sSpPbtfe28I8p0MnL4uOTGKEBLpTMBimnRMjr7BcgRREkH3x5ye8vsNDO3j7uJRkZpQi8w30/OL4a691o4eH2xL0FSU51s4OBLZLD/vqlxmNsCg0Us7TEz//8jAV6Q3KxSqsLRNZ5gEJC+6euJOCGxBoA8lyk3MsXZ3ZyJtUA6+hQmXJCnZDJu+/w9anm33OqxRE5fTCqqTzD6qGrBjui8NyanLVBPgWsLhUlQknI+r6TOjrZ+caYF+WntGohjuu4uq0o7v3Psmogzu5daUZhE7u5mVXCrEYsrMzuqckFdGXHiRoBnf2gDScigZLrSWViDhmXHx76XOSOchIX12VdObXJ9iJC/tiuTUqbwtH0+es1MKIk3s3X4wXqGA5eE/ePZUq58lbVjmB5e5qUcVpRNYv6jRVbxOL5e3m7TxxG/mMPsyd/UtHulCKI6Jy5a3fnENtxn0/uWPLsFMIKmFOfMStGwjXrh7du/sJuU9YR3erli5XtVxusEQbl5IaJNVZrxKKRFxkIajp6AeQ7LzaKXOuvSyS6w1aBT8vI6vpg5WbEETvOmnD0BAi78b3S3+6YLz1hZ+WLjyZ49ald1hb09q49ziFr1wTHoxDo+6fOVbIb9ZbRWl5ga29tck3/gfBWLu6uQoKHmYii8t0anFabJY9xZ1JwUFkGkubUVQDj61kxZGJac3LzN6Bxrj4hFEzcrLFxiPKivhHT/P4MpU1hIXQiErJqtNexsUpVIoPRP5pXII7U7LeVsoRs5Z66cJdjY2PB1krri1BO1iyjXMNUEwLG7mQW9QohgdJek1D9J2nDM9+HRzZnNJMyL9zOyakFVW/uHDuDjYowBWj0Yhlikq5UqNBPuzOz7x5m+oyOsQ4c+1jUGhWxwCP2rS0WgkyllRWvNy7cXcWMgvnT6FtePvqXmYt4tkn0EM6dQlh4Vp/xh9HoaKzXmcIDJBOxknLruYbvX+ahqyIqLdGW0vtPG5iW7T8E/FlWkN38O1Iw8fmVau0Br1GnPnqCUdEwJsmnLbkbcSJZ6WwQVdyC1LL8ZPD4KaskotRDCwRyZey9tX5+xl6g0LZegRNZHRpx2xMTyvmIVNrlLyCs3tPvS7k/2kTawZj6922rbDoYVYt8r5GI0+6ffrs4xSxWlmZcOdRvvHRYe8/q7O3K9qgxuJd/LwEJellHMT7oJMU39y//WkuX9mQ8+h+BhcZHeM9unRsF8KCNJ9xGetkGTd/2v7L9dx3qxs1/MpKsm+X9iwM2r59kLYhvajaGBNLUXF/z/obaVyic0Bo28qn1zKR90I6af6jY9svxvFMCya/CJ7uw7QW1r7NVyPrtRT1UWfUkD/VuWObEZ2lLyMb5QZILSp7fUfcKCe09IbZdHDwTuXcyjA6sbXCvIjCjDK9XqxtRGNJBOSugoLkK8cM+qpPuo0RvEd1XUSuPnqkvsLsxVNWvCq8fI7SfpaVs1nDOdcPIq+V1NySV68IIyb7WOEo3h7Y+pSGGmS6skFXn3dgU0ZMZWsV16hlOgyaBjcIyKAV5MQ1FBap5cpWgrYLcPRJbrj9ig9rlYZf/vC23CPUxeojxfvTECw6dSLw31QUIc8yvYqff3FzyssMldbZc2KgJOai6RWZuu5N4Z10Cd7bLojOyUxTGN0o/PSdL3ccapKRbf2DDFHnc8rgpFpxYSa/ut4oHAvn7l0lqa/4RleyqvJp1KoVxQ1m795HsF169dCmPWoQGJVHkFdw6yVPT7VsZyPJSGwSIguQNdyM5EPfl5a2DDKl1YrUBCxRjYblZpCUxFZlPtOoFJ95GmDp7r4QJ7G6tB6uCK2oqDIp3XzkPWTPYes8pdHRF05V1ZqVQFWTUPD4ld42hA7XTwtwTHuWu4Lz/I0A6V/phAXRjTiBtS0TAxEJNIM0ORc+X81JrkqVvbMqotd3q8ob4btrBIX1fJlTQNuPv5b8AU59trE5ESUFcCdVK8y8XZXMx1Jazb1F0KqrUl4XNCE3rHr1OMs2IMjD0i24na4xNbEY0Tqdkvfk3L7bMYXGTg4CwcKhjZs84UkGB25uem3J2wQuE+tmiThhLYMG2qffzhRpmGwGs20nj4wHT9MVAe1cWj6FAQDAH+RfHrYAAIB/Ls59N0zm3764ZeN1C6IYIvfctmWQDwnu/QZMGhm35dYPm16SiQRbNsui9TR5OIFn/3nfoW9c+27TNQbc0cE5dO7ngyZ3nLh5+q3rhzdtwDMMDSTXyZs3htlB+grzOX8EPN1+2JgR5w7f3JF4E41DG8TWAxZPcWZgcSELt6ofP9i68ZktHpJBpA593VEQzsLfgXru+Klry2YNbWNjXjtHd+81d4r6xolfNjHRGIxUrWU096kc+iwYdvLk9g3PWdaebduGoHPgE0jWgyaMN5w+9PP30VR4aIvRBw9Z4Gv7yWV49kFD/K7H6b3dTNGYW0L279ZVefHEQeyIiZOHLO1/48yhH19b4LQotFXbrpO6esI9sM/19j8DGkvg3tyy8aoVDlI3yRhTN/V1Nh9phmjhxaDKDFQWlYSGqMF9PPZmWIS4WbbOGsutu5ck6vj2wkGLl7b6Js/HGMRCroiXevPXH6NMy9/0ShXOdsT06V1sifCQP6jXlPTrNzYmXiaixQZKz+krBnnBg5EOE9ZW3NyzfYstXg9hqT4Dvxnkb4OVpqakoX3GWkJEqP+CEZxrBzZFk7UQxsat87dDOtOJGBTBv2fPe79t3/CAgbX0bmdvC6XBt5PUp5bjAkY74zBoyKBurCojUpysqK1WBRI9+60dVX/t+82PGQYxjh44eNqYrvYYtLS2nt++I+PZhV8quNw6stfMNct82RBEC1k0vOLa3h0vqHoIg/PoMWVwkBMeIystqnDr4WgWE9Vv8hyHNT9tfGuDZzp7MJmm1QloEoPCL3iw55H7zjEdrQPH9sy7dHDjBoigqSd7TN68rpc7rjKi3sKqLd20tgVH7zGoe9bxBz9uisDh0Sglpcvk6S6tJtOQfEP9xYdKK1Xd2hgE2UlJQte+nnaM5lWJeA//dpaOrOTI52mzu/ua9pmhBI9b3jN+5v1C8zaCjBNz62SM6TcG6zZy9fap/dzZrVyqRPdeCwMSju7Y8pyJwtJYVk4sWkYZPED3NB9vDcNz+oIxF08f3ZrJxmAxkFJNMk81aol1z1UbsG2fnT916OCPD4x7PMdv3Nk/NNT7A5VDsAhdsnq+YNJv8Q+u3w9ZOrUrCwdJM2NzvMJnW8BD6fIHx5NtJo3ugsQm+x1oLmGzJ6vOHPl1cwTRgEbT7NqPHR7MJKIhx35LR6f9tnNjNJvt7m0ZhP4wDyg0rfe4OZxrET9ufAjBbaiWFDR3ShefHk4x5w99l0kg4bByS6u2bRq5XKVK37zI6vPQOg6e6nVh58bXVi4d/ZQCg9egADtIWlYss/S0o5gW+pCsfSeHlJ68+EuUXo9BSZluI8cNDWURIEzHnl1P3du+4Y2lvR26otKp5wJ/JkbdWK/HubhjS3796ZZYziVaDZr+TVeL1oVgunbwEt08un1r/0U/9hm0oPTIpUObYjAUnLEsyzrZ46Fyc8o/BgpLRJdf27v5Oqwqer6G1HPoVKdWU1wIbYfNG5V2asvGVCqF7US2pJARwaDQmIbMW5ueXqFhIXW9zG7FxhD4WfCRi7MVZLthU/pdv355eywKQuvIFKu2jkRSy7WOZmyItTc2bpAZIJxn2Oh+7S2xKGzAiOlJJ3ZsTLHDq0jOgWGB+qsFtU1Qy5cgGGqHQZNFsgtHftrKhpsbWuvTeUpYGyss9MlA8RDF0skTEl77ZQd34Q99zftaQXPtNnuy4tjhQ5ufECE9msJoP3IOEuxMQUJnXNgcj9xbXqF0W7EogIrBeYUOG1hz+OL+TWg0Ca1qcAr9dnx72OKJUeV3t22+ASdV8TW2PQYHuSAB8nOf7ipw/HZM+xazDrGMoJGz0FERB3/8zgJnQBSH6RTsM3ZVbx8MGm3TcdCo0iN3ft10G0NFK2utAudMCXbEkh3nL5tx68gvWza403VyPNtr8rhQqxZf/TOjSy3dMYv3rkl5z+48I9h/5Kjky0diXuqxWJXIomvI9MksChEzcFOI9ELcptlsNA3DZKIoLuR3i7JhyJ4dVx2k3bgUvf4YFdKKCY5ew7whyLXtvAlp++e+cmFjxO7YsKn4tNtSzufi2VHdx+1DY2/mn5mbp0ZC/qvqbFkzJwR2CaE2aziGyknbOAuP58ucBoRM7EJBY0kdRvrVnso6trIGWeon1LjOCOnpgYdazqDE2/WaY5OwN37rczqEMzDsMCwnSXmtXheIsQhkkn/KOXWaOHu8/9pfS69feL3hCgMtktt1D149xBaD/gMxPb8MhtluRMhAccKx9Y1MrAGFQXv2aN+rExFHdh23X/ngeNLGWRQKpG60JI+YbE+waTdqXsqZS7GJZ+HHgRRj7bN4hTUdwgQs6jb2t/gdC4R2WC0epdSZPzLt2H+7oPxQyqbZBDpBXW/Dnr7b04UEfbwq3IhNn186is9kbZpdQIf1naTqNtEGR7LrP0HSuCPjx+hCNMGg5RH6bHT1tGzx3odsP3B01fYTibB+47AonQfezVle36D/dBgqNM29V+deJfFnN3PwEFpjISG0/LZrM1adglbNq8l6kb15dqkNYkPUHI2+35CQdT0cWFCrhkiy8Zw0XXd+d9K2e1QIq0fZO4+fa2uLvFvxnLy7YdcP0esvom07WLi2Q9WZ74O30JT9tplD0Rl0PELfTa4ecFm+vPAcguy6d99Wk3pu7iuIprS2JzlhtVYfBT5Fow36pnu/bbwgR9eT3advnhZojcGxBywRSk4f2R3HxulQaLZ38KTuPmQsZPYgUhxGTZ/07Pyvu7a+oBkwWILVwLHjPC2QdfFYZjtnB14pis2kYSBW0CCvHXdoE9oaQ9jXxez5TT5m+yB30zUAAMDvgpLLkD6FXCpksG2x2N/vGgIAgP84vIZKEo35bgnMO16/jl2/YbN5A4ICAvyP/HrQvPEROp1erdGz2b+33OZfQq8Wcblyuo3du/daWqW4oZaLPLOJFi72zOagCBphVR1Po4UHMEwWU6XTsxmsDwImQFppfaWpG0u0tLemk5AhuUbOr683viKk27hbUmFJGNRyjkjJYDGRL4sb9FIBT46iWDDJGBW/vB5ycGMj1kon51RzsDauFsgkbK24nsOTI28wsTi2gzOrOacqbmmNsXeEZ9nZssg4yKATcSp4aqqtrSWlOb6BEbWgso6v1aEhZc7D81m0gYum9oEHk3qtrKGyAe7OEln2bEMDB23vaoxerxbV1PJUegOEJZCsbe2NklHxymoxDu7MFkO8vEurj1f02rJhqOXHYzElv7RWgCexbGzZeANSFqlOD6GxTEtbNg2ZWq+TNNQqqY5WVKSbppM2VDYSHNyRm+sVTbVivI0VHY+GdOomrgBFY7EpeHh/Y3mdqf9OsnC0M0YsbolBr+E3NKBo1izk+jphfZWCaGvLMs1hV/HK63AObnS8Xs6rh4WvZ9i7ULVCkYZuCQ/64AQ6QUONjmZvSXk/aNYoRI2NTcoWb71xVLatJRNvGqDrtfymBoEEUROylYsdEqnaiEpYVsszwKIjUq2trREV0Erqq3lUB1djXFqdlFPFkcKiwDGtbNimuOmwwCWN1Y3Ia2si24Gtr2tEO7jQDRyOCMeyYJFgJTMoRE0SLYHNon8QIlbBUlAAAAkESURBVO29yhFpdlaWZLgw/JebZh3q/ctVP2KTTKGBGPYeSFRaIzqZ8eYGDJ5kZWNHQfxyOnFDpYaOfIbenEbJK61FPlNJYFix0YIGg7W7BUkjFzY28pRkaze4vlCQUtzEMcb1h+h27lZw/9WgkvBEWqIFg2peb6JX8xs4QgUynQaDpdk6WX8YhUNTenzGd/rlR+YHkfl1VSI0w96KTXo3u0wLDyi4chXOytmOrBXW1Ynh7FrQkIApBr1WwKkUyM0KrxHVVTe1HI6hiJaODs1L+Fqik3IrG8WmemGRDUIR2tLZimhQ8Dliqo2tMfaQTlRfJaM4GL/gqTdWkw7OPZlM0KKItmzGR3HZ4NamaqqrMc1pQjw2LvbGaMIwan5FrUBnsHR0ZzS3FyXcfoQQiW5pbUnHoiRRW0dlDLy3IpSKbqnwH6NX8es5sLpaUN/ZGo2gqo6v0SJOKQs7K4Z5uohOxq1ogI0BnmXLMjRyUXZu7A/W9Rp0Uj63SWj63inD0cOSALdCDqdJqoANCwbDZLN0MhXe0oKBljdWyckuNsZA/mpRRa2c7fRewU3o1NKGao4SIuDKL8/cZNgfv74DStnYKCWxmdR3ZlEjq2ngqtQ6CIVi2r7TMRWvtAbWMCyZRsdoVAQLGzqx/vWhXc/Zq1cNRYv5Gp2BauNq09KJYEKv5NU1ilQahj2skgY5n8cVGJXQXBakFVXVq6ycLEiIomhgldWQLC1ha4AyKMVwsfFMJuJcMyh41TzIxt6CgNZLG6s4EqM8CFRbayvKh1UAW6mqRpkewpEs6ESpCm1txYCTKIScOp5p1RgJVlE6DqWHpSHUsC0YRIyaV9FIdHA2GhL49EoewcFoVPWyplqOSG1AGcTliVFphvELpjm1+LyEOPG3CRslW29OthapICys79Y0IiJGvVHHJIiOES2d2OqaBp2Voy1RXduggG32u/Vdejm/iiPU6Q0oDM7KztEYrQ65u4LqYm2UpFpYXaOgu9gxMAYNbNf4UiUVrhGUsE6Is7U31q1WCpeVaLbw5ucFPMylMKytzIuIdMK6Cp6ptdGsXa2opriKWllTPVeETIFCoRCFNzY+nbSxkiMxTmohsG2tmUZbI+NVyAgO1u/cNu9QiSrqeOZQbjiKjY0lrELGA5BWIeBw+aY5Z2xHD+PTCQF+VNYIEI8DiWll/bFVVPIFtZxWcYXI9nR7BkYPP3rrVMZVhGgLNwaruYUoeYLaRsiA13Ffv76jCNo805lB1Ip4Sj2ZzEK0ViepFXOMT1qqNd2KjcGg9BqJtLLGqDossjNJWcvB2XoQURKpyEC2YmKNjv+WGLRKGadcY7ZVlhRPq2Yj9fZ5t/6KDXG9fRARYqzdaDSiqbukVwmlnEadsfngbL2oSCXoFI1laqIrg26SoU7JrVDABgiudqoF/HDXoukMKzpsJRWNRSo1g2Jrg8djtOIaifHhgrF0pjGQTyjqtXK5UExg2nz86RU1v1Cusaeb2n4rNIraGi3TiUZpNgQ6uaSmRqvRQWgM3sKZ3GyI9CqBuNq0apFFdrNBPkAJF55bpxAbmwzFng4rIfILEau4okZngNBkKkqvRTEcqDRYTwwaMVfeyDP6k5oFpZFK6pU4BzbyGRH4ak31GhybaiqLSiSprjMmphBcnMjG1yBaSa2sSYzEecBgSY5exA81TiOvrVEpkJdoaII1lqzQGmg0Nt0gq5MqGDRrY59EJRDWygjOjkjnRyMV19fr1FoITcPR8QY0mcJCnoMfoZCUVDT3F95nBtJIxHUqghNscMznaEQVMp7CAPcCSJZkO6vm555WVlushjWEak0lq6UyMt2OUHN9R1qxfddRfYgEQ4uy6BScEg3Zg07RK7hiiM4gGruaOlmTTGYgW1oZm4P5aiiGInvJdPGiuKHdW01olfPKBRALo+DJ4C6M+TluRCdvrIaNoh5CYeiWdpZ0c2+tRkF1MkoGsSR8tcGAIpBZ1jYss8k06EWcajXR2oJJgvtt4vpKEc7GwRKJa6YSVNbqkV6EMR0A8E9Er9dLpS1fP3wJoVAIHFgAwH+fr9+B9c9CK3l5fHsi0ezA+vcQXF8/Qz/+0sROyBcGAV8L2b8O2YI/fnfe74Y6+a+i12RfHHKFeXXXcItPDQX+xym81OcY9treidYfeWn+FuSd6LuLdvzSJE8Iqro0YVHSsEMHp7r9O0XJub7uun7ipkkBn4ul97dGXZu++8er9lOWTe/iiNPJn/+6Pdti9IJpwS3ntZocWDsiVgZ+PJkI8BdSkTRrenH7H6Yu74VCCQt+WZWDHTVk3uB3Ycv/ehAHlnJL9vABVuYdAIAZZSXiwHLru3QG44MXCF9E+GrDo++bOtw52YENSdOPPlnH8b2zyc/4Ag0AAPz/82cdWF915x0AAAD+C6BQBAqDSkZe0P87lN6YOWzIxIiAXyYB79VXhrCRZ9mr7Vf/8Wo0rsOMw+0uHY9uDsj2D6Lmxp761StH/U29VzC+8371P7doAMLczJG79010/TeLIpDUWDvb/U96r2DwDp3mTrBPOjh72KABA4dOiOD3mDW9lfcKBo0nW1hScR+96QH8xbiG7NthFbvy2oA2V/uH5KoC+0wb8P/ovYLBESxtif/uAxnwPwkKQ6IRaWRjlMI/AbP3rtDpb3Inwird5uH6Et/Ty32B9woA+PsAZmABAP99wAwsAAAAAAAAAAAAAAD8owAzsAAAAAAAAAAAAAAAAAAAAP9TAAcWAAAAAAAAAAAAAAAAAADgqwY4sAAAAAAAAAAAAAAAAAAAAF81wIEFAAAAAAAAAAAAAAAAAAD4qgEOLAAAAAAAAAAAAAAAAAAAwFcNcGABAAAAAAAAAAAAAAAAAAC+aoADCwAAAAAAAAAAAAAAAAAA8FUDHFgAAAAAAAAAAAAAAAAAAICvGuDAAgAAAAAAAAAAAAAAAAAAfNUABxYAAAAAAAAAAAAAAAAAAOCrBjiwAAAAAAAAAAAAAAAAAAAAXzXAgQUAAAAAAAAAAAAAAAAAAPiqAQ4sAAAAAAAAAAAAAAAAAADAVw1wYAEAAAAAAAAAAAAAAAAAAL5iIOj/AAblkTM5SRY2AAAAAElFTkSuQmCC">
            <a:extLst>
              <a:ext uri="{FF2B5EF4-FFF2-40B4-BE49-F238E27FC236}">
                <a16:creationId xmlns:a16="http://schemas.microsoft.com/office/drawing/2014/main" id="{2B851B74-1A3C-40B5-B9EB-F9D2AF8EFB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kAAAAHlCAIAAAAiGKcjAAAAAXNSR0IArs4c6QAAAARnQU1BAACxjwv8YQUAAAAJcEhZcwAADsQAAA7EAZUrDhsAAP+lSURBVHhe7J0FYBzH1fj3mFFHku7EjJZtmZkZwk2atmn7lfvv9xVSStMmTZM00KQNNWmgAQcMMTMILMuymBnudKRj5oX/7N1Jlm3ZluykTdr95aws787MmzfvvZ2ZJWEYBhF82YjAcDAUJsqOgICAgICAgICAgICAgABAo1KZDDqJRIqvE9wSCIqgKAbD4A8KViMRhE6jk8kQg079t+ctEcD68hEKR0LhcHyFgICAgICAgICAgICAgICAiGHdBhiGoShitZiGtWoeXxAMWFwOA4IyQgiTyckRCNh56VIWkwZylkIm/7symAhgfckIR+BQmOh7RUBAQEBAQEBAQEBAQEBwNXQajcmgx1duFeBxk0hXR0smttxmgAxBkPA0uqSAe1GpVDp9xmkJhUL+QEAkFMbXpwOG2WzW06ePBV0mCo+RkiwI+zp8Lgd4zISkHK58qVSSr5AIfWG0orpr3dJsAY/9b4lhEQGsLxMIggZCIRTFO/IREBAQEBAQEBAQEBAQEPwHg0Uhk8nx9WlAgiAmg0GjUePrXzxGR0ddLheCIGD5xgEZOp2emZnJZDLj69PD5/N7vB6FXB5fvxngGWw2c+WxPd2DQ+Ggd+GCVJEo4AmaOQzJ6EhfamohT6Icc2UabQKbzdXea12zKG3HhlkcNuNf39ON8oc//CG+OD28Xt97H3zc2tael5tDo9HiWz8HRtSa7p4+kVDIuO3o6bW43e5zldWf7P30kz2fHj56or2ji0Qmp6iUYFckEqk6X5OiUs2oklwPIApHjp1obmkrKsy//dINR8JwVMoJCAgICAgICAgICAgICP6z0ekNOp0uISFhRu45gqIM+i0GK4ALHw6HA4FAJBIBC4BQKAT+gtWJBXAYhUKJHX8LaDQacKnY1QAwDINrgr8TxFZjf8ViMYPBiJ85PcCJ4LJcLje+fkNAekOh4Kkzhwb7WsgUuj+Epit5JCxotdloNI5e51UkptDI/o5B174TGp3BlJWhxCCMRSclykQknPh1bo3Wto6/vvya3e7ISE+bTnxpZgGsYDB47MSpmtq6eeVzMjPSb6fMbg6GGYxjHo9HIODfQq+56wEE8fTZyjfe/Ofg0DCEkRIVchKZ5HS6GpqajGOmRLl8974Dff2DixYuoFBuN4AFsuvTA4dPnj7bPzAEKl5hQT79VmsRAO9nGIFvHKC9FnAWOGWGwTjUOlJx+PCgJDOT+9kHD29ExO/1h1EanTpeCyI+jx8m0WiUq6sF7LdbPDCTSf+3jb69dUx7f/CDI8x589P45C/Es7vPPLrznku531mSFN8wDZCgz+vHVW4IhvDiIZHQkN/jD+JbQmGYRKdfXWQY0PcIRKZMpBlDQ0G/PxC9CEJm0C4rk4jf4wtErwNRqNSrMgkGO0PYJBkZB4mE/IEIGT/h88lWNOIHjwXRrknaVNj6Dx46PcxJzRAyplfKSNAfCMJkOm06VRUNBcDBEI06vO+Nw07FLBU/vuNm9H/y+lEXLzNFMq2KDUrZF0IpZDTg9weDeImMly+Fdrkgr0/IO1R3eM+5Zi0sSZPxppWyOJrDb+275EkpTWPHN0xB/543T4SSShKn1S5PCwyBA8EwGah+LOz1I9RrhewmTJQLBQkHKj/dradIEiW8CcnG4LDfH4KoVFBh4ptuzmWBH+uo3Xu6U5SVKpxUWeIg/q6LR86O0FMTxQwqUJsBFNSE6QjqNICD/spDhzyMJLloZq/+bp+eQ2/u74hkFyhnZrLNiLCj/typlqAoVcKdbnl7+g7uPTeakJXBn6mETIV34PC+w21oboGchqERnw+oUbyWRTAggKDOAM3qB5qBRptc43CpwHURlYSEgeaIkGk31Hv2S+++U+XPLFGx4htiBMeGjx04a09MTuIwSaC2ByIk6rWN7WX8o90HTzbRVckiBj75xW2CIRGgWECNi2mVCDKFuv9cQIIeL2h4IgiJTB3XYygc8QcjwKaNZSOuCoC6jz5b+MrmaaLti2BRNQgOB05O0B/EyFdoxRm1FwQEBAQE1wd4shcv1tU3NM0qLb2F3jPUW4pX+HHTN2iz2QJRgCtNpVJRFHW73T7QVEf3wjBwRZm33OXFYrGAC4bDYZFIlJqa6nA4Ym5+LBoEdoErgy1gFSxIJJKZ9sCaaQCroaHu7NmzIQwiMXjAv0uWU+CIC7R3KDAYvDSFIi0cdkVQBVuQw2bSxAIGl8XEyGyFhMdiUmdg2E7F62++o9Xp7Q5H2axSHu/mDzyDHHc6XXv3H6ysrtm2eeOyJYs+1+5XAFCWxYUF4Uikb2DQ7fHESvQ2cbncu/fuP19zYfnyJT//v//3x8ce+cXPfvLH3z/y61/+bNOG9V3dvU8/9wKoHrG+fLcJkPWDh49Vna/JzMgom1XS1t656+PdVpstvnvmIECQZzJ4EBw8PKKuqKw6feZcX1//Z5IoQMjQ0dRtwmPOUdyDjY2DzvjK7eJtPrp73wVtML4Krt7x6QcHm4yXN0ygP/3UN/6w2xD6UvZH+8KN2p1h5XJpBy4dP3amsake/Lp0oQgulobGs5XRLdXH9u+t6hp1x46NYxvqrK6o6Bl1xdchzG8bOH++5nwdOKVi9/6aQYMntsOlG6w6ery6sam2uvrE+cYhB643L+PpPfTRwZpRf3x1Evahjv0Hzo0CZz++4TMmbO4+fOBY49iE7N8Q8BAzew5b3YlDu2uM6HTOCtsaKk6d7jTB0zr6lgn1n9l3qHrAqu8/unf/0dpLl2IlfqHm9IWG5h6d72Z3tzYdrTRJt93/1Z1zk1i33IMb9miHR3ReePpJ9RhGutX2W8gav0ldWdvp8MHB4eo9J7pC8c3Tx91Wc3JvpSaCRG9+9ROg1oGWg0fqtMHITJ5Nd+aTTw402ONrNzxzfOfI0V376genqCNR3CM9fUZvfOXLwExy61/GdR4KDvo1ap03AMfXp0n8aqhD13nhYqyWHd9zvEltCUOQo/HcsT3VOiQmVHG0pz78+FAj3vKaui7t3l9lBJbmDblpJoaMtfsOV6pvtTGHfYYhzZhv2g1y2KNvr2+oqa2ri2qVukv1Z883js28yl1BxKkeHAaKKb46Ne6RplNHKprqa6pP1XYaYpURhfU9LZUNfb6oRYGhyFhv24ULF/Fnqzn+4cFatckXPRcKmtT1sbav5tyRyoYecxhvPCO+7vPHTnTo/ZOT7xs+fXDP0d7rtEewRzcyovPMQK0REBAQ/NficDgGBoeAV9vd3RPfNG0i8BXN5/QJh8N2u93j8bhcLrBgNpu9Xi94EqvVCra43W6wDJz9Gfnm1wJO5/P5aWlpEokkOzubQsH7BIhEolhfM7AXrH4mMZCbEgx6KyoOe7wBlMx1+hEYD5+hKIZEYNRmdpNpFDqNFY5gNDozTZWcnCgLBUMojAWDaEunNhK5XX+8fO7s5KTEooJ8DucGr64vM90Altlsef/Dj6uqL2xct3bF8qUs1pUv8j4fxGJRdlZGMBjs7esHghLfeqsAIWjr6Gjr6Ny0Yd32LZtSVMpYRJZCIctl0o3r14iEAo/HC8MzND2nAoaRA3j06kJxUeGDD9z39QfvX7VyWXNL275PDzkct2IhAtlFkJnVELVGc+LkKX8gSKZQzlVUg5of33F7+PrOHKwYmrAzLXUH99cb4yu3iaWv18HJn581IbnG9kGnMKcsdQpRlsz+yi8eXJ5wbU8Egs8Zn7qjoqIlULBg3aoVa8BvXiaLjpcCN6N8bXTL2jXz+bramg5T/Pjh1jNnzp2sqGnXxX0AAJDm/tZOUkL+avyUlWuTLZUX20xAqgK6xgsNzswl4FJrVy1IChtrm0dg+LLkm3vVdm7mgmxOfH0SvMT0xYtnyaLfxfgciOhHLSF+blni5zSWnp8/d+HyooTpvMHw21yWILs0U/xZdbGZGu9QhxFSFuby8BVO1sKF0cJasWb10vIM2lDjxVMNuuhx18VocjFYPP5t9uIMWTsbmzptoek335a+5opm/czjHpgvFKQLBTQGzTg8RhIpZt7IsTOK5i4tkU/djQTxGyw2VkZWEn1GIiqZvWLFolghTBfF/FVL85Ku12nJ3FR1vu/W36QQ3Iiwz93a3Glz31okhsQRKhcsj9ayVasyg611PZb4nusjSs1btrhEfNtNIU1csHRBqeJW+zNG7H31LQOO6X4e2VhfcVEXSZizaGms1VizavmSshzRbb4VDZpa6xq7nTeMCpm6znaS5q4Gemy+zK/p0AZQDAoFNN2j3qz8XF400A6apyBKLVi4NKruVs5mampbBqMvWGytNTWDwvl427d6ZR7FUHepy3m9OD4zcfaiZfNV16nsIdtM1RoBAQHBfy0azajT5RKLRafPnpupnw48aPT2+nCQosRXxlcBseXYxluGwWCoVCoWiwWeUyQSJScnk6OAK8fiVv+a6BXAYhl1OkYDXrtJN+o0acN+GxmLoFiEQqMGwyiHzw4EXD6fJ+CPREIIjCAoiRKKwH633aAx2qwTHRRuEdCqfvuhr+/YtoXPm5bFO60AlsVi/eDDT1pb23du3wJ8GDb7XxG9AoDCSxCLszIzgsFQZ1eP2xPvo3FrhMPhxqaWvJyc0pJiKvUKLzQUCv/zvV1G41h8/fYAVevd93dVVp3Py82+c8c2hVwm4PO3btqwZNGC5ta2Dz76xOe73rvxGzGjEC8Q96GhEaVSuWrl8pXLlxUW5ff09N1mkPhzxt/ZpkaUc0r547rA03dpCM5cUDylRc1RzV5VnsUhOuf/qwkMDww4EmYtylFeVS7CxLjDz5BkZQnJAU+8j4dldKjXzlm1aVuuILYBB0HVI2aKQpnMxCsiL2VBLsup15sCXo16NCKeXSAHzjeFLc5WJsCageEJufVrWkcCqrmFgqkaDKYgISM9mfs5xTQ95mGDP7VMxcEH9XweMOUpaZmJ7JsLNBoeM6oheUoCl/W5Sr+mqcMiLCpPvib+ROcmp5YuSqPp2jrV8U3/EaARr8NCYdHpNI/BERYoZPHtM4AuSVRlJvOm7EsecHl0DnKhSsSc2bAzrjIrK0M2oyF0/NScDJng8+0iTfA5QGIKpIJYUTNoEArB0fk1bgxLLM/KSOLc9owHFLYiIy2J9y+ZNGC4sqI/KJ83PzuBy4xVBjKFmiCTsj//F1JOjTkgSMsArReDzWFCPi/uGvRfaIAkmekJ4w9DpanyChL5LDxPGdLCNB4w6J1BCDKCtoxdMD/a9jH4BZkKzDLQ4biOWUXjq9IzU0XEOzYCAgKC2yIUDvf2DyiVyYsWLbDZ7F3d3fEd0wVDbi8GBNqJqwAOdWwhfsStAq6AIIjNZotEIiQSKRAI2O322JhEAIcTf1t/+2Gy6TBm6BfyWUlytphPSlXysjJEZDLJ5/b4nGY0YkNDZqOmzefxQCQqX8AOhQNYJCzgMOikCBXz93XNtFCuhk6jpaenikTCaSb25nNguT2eT/Z82trWMWtWyexZpV6vF2TutYCMZjJvfRZ6UHIejzcYDF31C4XC4MrgqnaH02a1icXiW54Pyx8I7N67f8nihbk52ZOfE0jP8ZNnRrU6gYCfIBaDn1KZVFpaDO4bP2ImgIS8/e4HlxoaJZKE/3no61KpJHYv8NgpKpVxzNTW3jE0PDxv7twZzSAGqkh4GrbsBKA+dHV1y2TStNQUKpUaCoY0Gk1+Xu70bor5neqRUSwh3P76Pz8+cuLcpRZdammpMNC9629vftpm8dkGLlTWOeyDBw8frRnyBYydlZVNQa40laN977l9oaySkQ8fe3VfxZmzFTbBnIIkJp4B1q5333nno/0nwcb6Fk/B4jRN7blD5zWKvBRezPL2ai41G4Rz5+YK428snb2tl8zc5UuyeWQSZKn/xc/+7/Gn/vb22+8cPUNbflep49ij335Tt2hZIR8PKDjPPPn7n/zq8Vfffmf3PnjZA3PwUIm77g93vupbnlvxs83P1YWL08N//+br7hWFdb/Y+ESFI3/WXLnxw7V3/+8bb7wFrtkFJc8pyGJP1bcmYh3426Pf/8Vj+K3/+W539h3rUpgQ5Gl68oHXnEuWGv624sFfvwN26VNWLkwXUUhw36l3d53WiZ3HH/zur197/a1Pq9uTZ61IE02+tK/76GlnwZrc/ifXf+MxcO55l2xRcSaHHs2HkO7jx3/9s0eefv3td/YMJJA6dlXrE4oKFMAZNRz62cZvPgGOf/ticNHSIvHwG3f+b3XpxkWSmKNqP/XLr/yGsuzu9Csj14Zzz/3gJ7/8y8vvvP/RbuHyr+aNf0rVfPTh9Q89Dq52wSdMsjbXclZ/Z4mkbe9rrxwzFpRkc/GHQfVNn/76nZqsvAIJZ3T/W0dHYGm20NnUpueVzc0T0a9f1d29zV0hRVmRCu86x1dmz8pL5rLo+sEB4CIpRHiYC+mvrbWwcouyRLHaTCFrOvtpCbKAaWQokriiMDE6lwiJFbF0DRvR5ILM6DxCXnV/ow4qn58tolEgn6X27JHDFfUNTS1NLWOS2dlwf+vhs+3c1GQBPnVReLjz/IED5y42tTQ0GURzcsT4+YNHD1TpRKLhw7vPdBg5jEhT5YVRvkB9dO+pNg1DmCr3tLx/4MyFS83gmj3miCwxecKdc47pOwyRufkZPCYVjQRbT+7eX9EADmto6g+mFqbG4066k7sOna5rbGjqMHv97mCYpczJEjJ8o1XHGg0mdffZs9V1jS3ddkE+z3Pm6MFTF5rA6aG0whT8dEvN4ePnDYKiNH7QaTlz5iKDYjt37FxlXVNTxwDET0uK5xSEhoMD7T3slOw0GcgUe3eTlp4gHaw5eLIGv1rg8sNAg2c+2X22vh5PCzyeFltXk46flp8ioY9U7d/TARVwuj/4OJpL3fbEPBWfOqEfdBcre2mla2cpKBGXeUBtE+VnJTEnCp3C47h7uwb8ojnZeM6aKj89duL8pfqm1mELkpSVxHJ17N19sssW8jrHOrp1bLk8gTd29K2DZxvxvG0YDmanypl0iqf96L42l1SZzI3Wj6Ches/pQU5ihojp6m8ZDopzU1m6QwcqR51e23BPc0uriZSRkzgx/t/W3Wxg8TjtVUfO1OJpj6QXqWBj1ekjF4bsEY+hpbV9yAQnJUXOH6lS8/iao3uPX2xp6LPK5Aq0+/R7x2rA0w45IXlyIocK9R9//5PKln6txaQZaW/p1nvCrtGu9gEjR6yS8I0nPgDFCm7R0mcjKRQKDp6Tg3vfOFCJC8AIhTJy6GgLnF6oZLmaKs5UDtJyU4UkDNb09lAU6cr4HFio09YzYOPl5qRy6SQMHdj7j4NV+Okto9TMXBk+UZpD3XPs8OHKS/hGPZ3WWdFKkygTuIbj7x1s9quKVCyvWTs4FkovyJhiDiwsYtENmVB5jlLMoA7uf+ekg5OuSgAPOnrs3YOn6/GH73cxkKFLR8912EKwebijacAO0iLgeKs/+eRoLV4unSZapjKBcc1cZSgc0QwMsnlY8/nKMzUNjS0dLlp6Bh5kju7tO/7ap+fB6Q1NPU5JerqAHvSOHjlcSxMqxDz8GF/HkQ/rjKLENCFedI6KT/aNkNLTpw7JjRweF5JOEzUzWeIZbh1FZEXXzoFl7vr08Hm9KCMdn4UqMtJ28dC5PnGmkk+jkkKelsqzg2R+opALKsjpXR+drMOztGGUVJolo1BIUMh6qaKiG6VpK44er211UxIZgTEfT5kpBWKImpsOvXuqjyGTS3ihCxM5M0bJUEqYEzkTtvX1mWjpeYHK9/dVgYsPIslJCi4L7T325vEmu9sx0Nfd2KznzMr2VO5vNtoH2+pOV4La0eIQlbLtLYcPHD/f0NLQ68kojlbWsL2/TwvLigrltAnDxF5/6uwIVrB6iYod1PaP2CjJpRlCYArFd4PmsWkYlhUUp7DG2i8cqBxIyI5VXl9nXcXhY9V1uFY0oGhfLdCniTJWWN/aaeelpw4c//BkLXhgLaskU0Yhw17H0LCRk5WZzGFG8No3wFFkRDU0NFa9572Tl0DauywRW3PlqWHG3FxJxGUZ0LkUWVDtrqNnG5obeowCsTyBH6zZu+dkm8njsvZ3tHXbeXkpwht2DlVXn+zhL9xeKr/2IFPV/mOtaFak7v19dWo6X4G3F/aGXbtO1jS2NHSMMuWgXPC4ktfZtgfU4WgNatCzynPFY8Oth45dNHj8tsHOlrZuPzM9Tcpwtp398FjVxYaW5p5RpihVJqAxfJp6NZxbmsqCYNDa2FlpebSWylbK3A1loP2OPwWJRMYFJQ5q62+10DKyM9w9zd0ubvmcDF60nCgk12DfiE9UWiiGx9SDDnZylkIYa8ZxvIPHDhzvhHLzZFSSz3zhzOEjsdaqzURXYtX7KzTjas0IpecmBepPnzp6tvZSU0tz1wBFXvgZTu1HQEBA8OXCYrGeOn2mvqHxwsW6ysrqc2cr1ZrRpUsWzSufe7GuvqW5tR5o09a2zs7u/oEBvd6gUimv6phyFRQy5RamwQpGCYfDWHQuaQaDweVyYRgGG4E3HXOowUYejzc953oKLBZLKBQC15RIJCAJgUBgdHQUbI/NdeX1eoE7T4oCHuDzngOro+2sxWwGN6JQMRaLIhAKnU6Xx2kJ+LwYRGHSWCQKBaOVchMWuT0BJODPVinoWDDgs8NBB4UcyS0siF/oljAaxz49cAjkhkIum04E5iYBLFBm7e2dh48eR1HUbLbUXWq4cPHSlL9zldUrli2Z6fT4McDFQbs+qtUax8am+plcbjd4ElDAETgik0pBQcbPnAl2u6O6pnZ++dzk5CsmqwZXy83JWrJoAagbsd+s0hLKrc7HtnvvfpAb4FGXLQU1bc7kRwViB4S+b2DQYBwb1eoWzi+P75gGGC6F0+0zCfJz774Dbe3tao22tbW9rq6+o7NLpze43K601JRpRADxAFbVobP94oXff+jezetXcXoOXDKyskrL5ixeMpvW2Yqs/s2v7p9VWLZ0ybJM8/mupK8++b/bc1USakBfd35APVKj3PboQ3esXCBzn9z/8ShvcZHYc+bIUTR/23cevGPD2pVK2yAjNzOg0xo8lKz81GgAC9N1dHQGFFvKkmmxeBY6VlvbTSlcPVdOJwWMr7+0i7n6xy/+8eHvfvuhomAXu6QY7j72ab9oy9pZfFLwwgfP7XeXPvnXp3/y/W/lmn7zwkf0eesLuWHN8feaekY71/3p/Z9smiuh6E9+0NTR17jsiV0/27ZQzg2ef6d3x9+e/uX/fPuBdQUX/rlbrywtTeZfY1CjRoOWo9jym8d/+u1vPjTP9+enXsGW3TWLF9Ke3tXY1vOC8FsVL/z8oXvmMN99+redyTuWp9EtvQ2Vnx5pTv/GK4//7LvffCATrv3roaHi0hIp8JLj4AGslvaG5rxffvjUj765Y3bLgZf26FPXzk6mRVwH3nisNmHrX57704++89Bizz9+9WpXzvzl5cWJrqM/3/lCxq6qV//vm/eWYGRZViLXXvf2ycD6O5dJY+Xp7z304YWsHQ9kXZ7PG9Fc2vPEHvP//PHFR/7v+3cX2X//9DuqBZtSuEjLi9u+88G8dype/ek371P27PrL/m5XztbvL5UZ2i62WHgL5+fzGHihuLQdp7rdC8tnS7negXY9VZ6eyXS1DDgVhVjjJ6fOt7RcahkmCcUSIYeC93RFQkDRRyIDlafaQulbNubGOmQBV4BKIaMIrBm4HMBCTb3dLkFRSUpsdCgJYjuG25EEFc07ZqenT7hqJMg11G+ipRVk8SngcdpbO/3J5XOUfCoWGak/3css2rFl7ZLyMr5VQ8vKoFl0fVq3KjdDxKA6+k+f6qCs2rR5zZK5IlvdufNGWXGmIGLt7tYbhkaTNj6wfV6OlOnq7dXpBkdlG+7fOT9fLoQ7WozJa1ZvWFA+uyDT23upDxHiHg/ICSQ40tvsEWfnpEiBfxKODI/aEzfuWLNwTpnY3lp7USudnSPwDB07VGtXLP/6zmXzijK82u4+XVCcU5AlZIQdA3V1I7ScedvWL18kstY0NHUa4eJFazauXCC2tdTWaSWzckRk33DXoJWmmpUhQALegbbaej1rxc5NqxfMzSINV/a5pIkqQbR/QMDb2ThIzi8pEuO61t5RNzDqCZUt27xh+Vz8YWo1CWW5YsjTePJojVW288HtK0qyMW193RgjLUnMpNonAlj2oY7eMb3Okbjt/k2L5yhD6u6qelNyUUa0DmC25kt1DumGlekcEmmqABZEYofVTcM+Tnphguv8yapR9tyv7lw5b1aBq71yMMhOTs0rLS1l61vckvKv3LVCyWO5mup02Xfcv3Z2eaHCr2m7oOcVp4siY92dLnZmuooXrRywa6hdDasys8SsWAArb35hSkG2yGFwSZbvvHfVvNykyS23rf1CnzZIXbR645qlc0XWposNRll5WWlekcQ7OkIt+f7964tyktkRe1/vQF+bPnnL/XfOy4BM7RcaOjug/G/fs7YsP9PUXGNmJyQl8OXZJbMLcyG3K2/Rhk2ltAGD+I6Hti8pzpHyrOc+rTbIVnzzjmXlhekMCsrmi5n22nd3NQnL77h/84LypFDVxQGHF0osKk1hB3WDQ2OwtDhTfFUAC0MiA7UN1JS8HKWAgg7se72SMe/uB/DToTFIlpZACzoHT5zpyFy2ftOqRfPmCPoOnTeSOOnp6RKep6dhICDOLUllTzuAZe24pGGnFKRKrKc/qTQlr/n2nUvL8/BO6aqieYvm8XUt2rQN37x7SYaA4zu/51A7c9EPvrK6vFAOR+jyBP61nxHAA1jtFxt05Lnr161bMr+UbahoHeEmZkvYSNexXfu6SQvu/srWRWW5bE9D1bk+Sn6RjOEc7rLwZckJfCoJ1bZc6jCjSYmJciETNTVVtYeyF80aD39NgMHWtt27622yhd+9bw0QEgSmSRP47usFsDgkc9+A2ikuzRSSoaB2uH9keCyUlJ8lpId8rrZeY2Z6tsjX9N6uC+G0VQ/duaJ8TpK/u+FYgymlOJOHeTVD6uGeUdHKO+9aNjtDguk1GjyAJaIHu4582IEtXbmuRIXV7j3cypj/w/vBwySiME0i5l8O7eEBrOHBjg76wm/ct6YoAbJeuqhOyE4VJ+UVpiXa7cFl6zatWVYsI5OsfQ0XhsIFi1dtXLlIZGmva+g0Ydxl67etXiixNjbU6dlluRLyVQEsFB6sPnK0N1h4xz1LpKCgA9r+ESsmyU5mI/iXiGLY+9s1SDSA5TaM9BlDGQUZAjKmaT1Tp0/YtGXDikVzZnNHDtfoaeKkzBQFGw9gjRoMpqJ1X9m0NJts7Kq+ZE0ryWD6LgewEFD7RsLKzOwEJtx19IOTeumWb965ek4eVd/RqrEG2SkL8qV4AGugq6UtMufrd2ycUygMD9X0BFWqlLzSWYUKt84rW3/n9qV5CTQKKWKq/XD3uUstbU2Xf51qH0WhkLHUjacHQhnzZqXEWogr8A62Dxg1/dCcr963Ml8hZkaGzr91vE+67Ov3ry2RU+0Xaga4aSlAkZnb2kWL7ty0tKw8kzRUf7ErlL6gJKMokzOmcSWuv+feZWVpUpqutfpYs3vOfTs3z5+touuqm8YSEhMFHK+6o8vMzksOqVt1SHERq/lEPWfxHQVsvPGKINFPLMQfBgeNBNsu1AUlBWU5Uq+mdwBOXp4nj8+Xz4xoOtRhUHASZIoAVsjS3aMOS8FedPjS6X526Q7QHIHWyqLhlZQvzBE7Dc6E5TvuWTUvP5Hc11Lb7lTduX3tkvmzC9g2BzPtlsdyEhAQEHzZodGoQ8MjDQ1NZpNZKpFkZGYAx7y4qJDP50skCQIhn8Fg6vV6rVbndrtXrVwpk0riZ14HCoV8mwEsi8Wi1WrBTYEphSDI6OioyWQKBAJyufx2AlhmsxmGYSqVKpVK8e4moZDVagVbgCMP7guuD64M7v6vCWC1NZ9xOBzgVgIBh86kMhgCClPscAYRlEWhCVGYHSGTgigwHFw8sh94ZW7nWCjoQkJ+FonicbrK5s+Bbik+E+O1N95qaGzW6vSlxUXTeeCrTdWrAFmWnpYKhAbkoEwmXb929eaN66f87di2ZabZOgG4S4pKCW6UlpZy7S81RSUQ8MExLBYzOTFxckhoRpApFCAQQCzi61cCLjuZ+NYZAq7PYrEy0tOil5jqItErZ2ak83gccHBs27TA8GBifPlmgCNrL9a5XG5QDUbUavAzGse8Xm9NzUWPd7qT97JT5uxYWshn4pPJZa5YAJuNdic+k1w8XfgSDr4G/lzOMZ906Q8Wp+K7eCU7vj5X3HLsjAVFwigVgRHwZGB7xrYtEoiRt3DNN+5dkRjzxCIOrdUlzUqljHcACerGTGFRcSb+UQMEhkN0UjgMx04v/Or9ithBUUJufXOXZe22VYkCYP2TSr79dIrnXPNAbLqlVu6Gn88X4A8TXW1nb3x4Cd45Eaxyl/78wSKSrfH0meoeA59k02pdCAJ5RxtPjdNtDWMQWZlVtmQBr/3S+dOnT+sUa8XhHlN8NjadfOfHX83Cr8abdf+fHsg59frBsWgRudNWf3dNDpdBIVGZc1d/rSygbxgeA9eajLXk639cL8NPTpj1q//Z5th/rMET8dm6Bk2C+zevlrHwPSkbH/3hqnh/KrdFg5WywzaYROKU71iYyLt5XcNCvubG5uyVW0uUQlCK7OJvP5ATaGjo82pP/v38osc++W4GfhP2nId+9tVM6Y3eXOBkbPvGAxvmJvm8IThsaTnjm/v1B7/zzfu3zpN0VF1oNwVA4sIBW9OFmoqqGjUlc2mZ3Geb7mwocYCQwNGJiCdEKU444MPzLmJ3WVzU7FQmEBlQFQJBhI5hoEqDNOSuX5MaOzaOp71pLLUgP0mC9wnNXr9MCo8N9cTmnvNT01ctSACbo2tQgJq2YlFCzB9hFS9fWEDzjw4NDxvGUB4rYA/A0dlUImH/mBlRSgWxmcgZzJxF81I8htGBoWFUmkBHXRYbrBvWOziF2xfgfcdITH5hYXHy5TFcJJYsfVZaIgeIc9bCQj5ZKJUrU3C5zJqbyULMOkP8uMtQxfNXzknmMsExzIw5woDV43bFJMjZOUSVyCXjYUoShZ5ZND8X7+cIrl3AR80jw5GQQT3spM5ZNU8GnobBS8vIp+p6DEG8mK4AkS/dNhfXrSTZ0jVFMlhd2x2duwe29+nd/Iw8yXg2XR/UajKbQpIl5cl0GplCp2fPy7MPjbldeF9osHv8HySas3FzDnDzhgf0AQaNEXKZpzn7S/wRJi40CTKdXVA6O00aLeXFhdyIWacFEhQ/ASe6BEwXSdnKxRIyiclLTE6lYZzFyzOANUNn0ZNTOWZjMOwwDw4N9w+pLf6Q02EZ6DO6SIh9cERnAQ1zKAyTOeywB1yNJcrLzpSy/W0XB/1JyzfPjqqSpLKtJYlXfCBuKpCAZsRDl0pkuEz4vUGMwWSFQ/jps1dls4HHbO9opqXlZ6dKgIwAjbtua/4U07zNlGAwhFDjD8+VF2WnillxXY3fBP9/MBDC+DyaHRQXK7m8NIXDuo4RRuGWzC9LT+AB6aZmLVCRPE6bNWRobjZzy+/cEcsJQcHidfkJ5qZKPYkuU/GtOm8ohEGh0e4xKFnGtHpBqiFjtzYoTM289qOZsLOxfsCrWPStTTn4tVhJc0tSudd7GBxpfgo/ZOg1YBjs8dk9JLmYYjfgH3sJ+ocCzAQ2j9x+aSicsforK6PNMUmxYn1ZEjpS0x6biCBEVc5bKKGDHdFVUMmdo/VH3+ugzV+6rgSfdTEQCKECPj2aM4lzSlJ5Vw9vo8pmb12fCS5Az0xPFFMdXUbQwI1nb/z/YImamJWTlpgAijVnCaj6SCLe0RHsTSnP5iFm9bVVP6jvbjJCZZu3LcWjV3FClu6q87h2Hf/12CbNDBgDhl09/YHikjx5tCmkZK9dlzPZBKSmzllfhL/+482dlcwI6LrjsxReTdjQ2Ghglu5ckwKOBe3GivIM/qTmhiIo3bwij0olUZgKRRbPrx8LB3EtjNc7/BdLN02+6MFvfv07V/y+eueSQvFNX5+BHBCVRTMWV0T1XSZ65vJN2UDuaKk5aSqeq7HHB0wn1fy16Qy7enh4wMZX8CGvHf+wTPSc6I9EQv2WIYNVXr4oDx8ZQElILk0hm/ucrrBwzj0by7CRmop2a8asdH9Tk0E6L586cO7EiTNVlXuPXBg0TMzwANuN2taT+1rJBXPnF0wRbYsS9Fye23FKMBS0VhgdQ6lYvLVKiT5llGi+YSgSgukMxE/GBYids7xUHt9NQEBA8F8InU5fv3b12jWr+Dy+x+MtKSpcvmypSCQCu0qKi9atWS2XyzAUy8/P+8H3vpOVmR4760ZMy968zFUeN1DdfD4/HA6Pjo52dHQMDg4aDIZQKAQeaTp9hW5KLFwFiIWuwO2CweDk6BX4e9UjfR4gSBjB8E9Yu33Bgf6hC7WX6i81O9w0V1Dg9XM9HobDSrMbR2yGC/rRczDcHQp5x8YsXodXazRa7bfy6aTJyGVSFoslSRBP8yOBN893iSThjh1b83JzPG4PKKdNG9bu3L7l2t/G9Wtu+buEoGySkxIz0tMy09Ov+qWnpnI4HFCobDYrLydHLMbF99bgsFngN2YygavFN11JJBJpaGzu7Oq+XpDrpoD82bxxHciNG8diQV49eP99MxP6K4JEN2dKQcc3Tlu+JGIBhx03Wyk8Hgn/avR0xjDyMpSXvRN2Ahfy2EJMfmlZlrXt/L7d+3bvqb1m+mDMbTGZg4K8ZE78DTfiH9aaaSmZSho+nJDCTlizNH/0+Pt//uOf/vTEyaus7qCjs7fVcO6T159+Auz90zN/+aQtEnH6Yh8uTC3MnDygLqXocvck24XXXn7q8X82GJxOp9sfhm12H4p3IvI5na7Yzx8B2YWO9Zx75fG3Kjs0NqfL5fYHEI07ELtCeknO5ZTyZWmkQXMsRpKtEvPYcTudyqDT2ajDH7lqptfygqT4W1wIYgn4ZKrL6sX8o83D/iQRP16PSBQKVxzvLZi8+mf/T3XpkT888adX93WPeadTjJGwc6Srtbtq34tP4Tnz5NPPn26FAzavoa16QJmRzZsQJ648g0yagTBy85aVKXGPna7KykjmBbr7PcCjYLBli9esA/K/qlBo775w5nz3jb9WACPh0HhFxCCvN0JhUJkg5aHApBniQuEQSmODR8Vgi0kXECQpORzwpCBnVPm5ZNtA1bmqs5WtwImNHx/D2zfqRCyj/dWV1WfxX78LQsOhmEjQxUmTRYIuTpzICO9gW1PFuQut5kAwEAxHgCwEsOiXE0LGHjtdkigVxGp1xNF3vuJC64jeHQgGQzCKBQMev9VpowkkExWfwaBSLw/HI7F4bAY7Vqw8AYtEozNuoitZPCktOj8Y0CokDosU8iPRbz16h5rUSHJ66kR0A6gRXgI+ig+HxwdeVsjrMdlc3mDQ1ol3jAU5UN894vWHvKC1jx83jkiROCEFHDxaFnThAW63XqcLCefmCG+kcvAoDF0oY3jcBk/A29NYH73X+cYOgxc4tMjVKtTcXV9RWXmp147nLYxgAY/7thtjMoXCEY6PieXxGRgW9sUr55XQE5K4UZeRwqQxqCwm9ypxRyKgIH0Bgx9mUMiuHrWdKxaCsgUygDFlxeX55N7a05VVVZfa8I/3BbRqR0SouBxF5/IYQDvHV66Dsb01LExXSaJqgZuxcFmes+HsmcrqS4O26HfPfAM6H4fNn/hcBem2577HYSlmzc8ndZ8/XVFd3dhlnmLqRXHxwoVyQ8XJiuqqxj679/oNH50lYkSHTuJtEZdLhYNwaExr9VH4qknRqESFgBSyG/x0SUIS1WNyh0OegU4rN68og2cbswcClkGDX5B6+TMdl/HaLO6INH0GL6hkeWki2DpoRj0+q48qK81O9A93GzHMrTazhHwOpNM4wqLESb2tuYoEFtkxFmtAaAIZl3y5qw1s7W083QfNXbFybkasbuE5owA5c666qqHX6rk2ZxgJynFNwqAzKHDAO5VAkyh8Djs+OB1UfTKZzrjJuwfQygQhjop/RUyUmVi2cd1aoF3Hf7Nkl9VLHNQ7YAkzmONTZkTLaXLHNaYocXwXh8WCgv7rBF6sGgso1uTLapLFZkwqFToviUeJrdOoFBoGe9GbfY70KthM5pVq/ipEivH4jdti9gQhr7qi6jyuyS92j7nDATeohJi6qbqirtNg9QJ9EkEgNDDeLI8T8AQcDr9P13a+GteBVfWtRm/Q60fAs5KS50TzcFmid7TLn7xycaq+qYlbuHrzxrXr03wVdf3Rt3zB0f62s6cujiUVrV61MH1CZEOT3gEG/CEUZQknNyhTQKJQU/KzIUt/ZbS1AiIa3zEBmZ6UnSdyj9RUgwOqO28+cT8BAQHBfzhMJnPVyuV33rkdtGW79346MjIS3wFBtRcvVZ+/UFJSfM/ddygm2osbMm3LIk7MFJlskDAYjIKCgtTU1EAg4Ha7pVJpaWkp+HvLfXcmEwqFhoeHe3t7R0dHYzeNefGT//4LYDA4+PAXEtnuAF6w02Y2D/b2h0MhDLTyKIyREOAVM+gsCo3qDwb9ASeVDkciWCAStnlc8NUmyYzZuX3LQ1974J47dwqFk6ZMvj43d1tBVqqUyV974D6VSnnqzLlPDxwGGR3f9zkDysxitQ0NDwP3ujA/TyK53HHiFqDT6YUFBU3NrVbr1F9gGjOZd+/dPzqqux1ZoUWJr1wH4NrOdKwlSPbtpP3fiVDOoTCUBYvvv2fT0iV5rP7T77+5f9L36IDdDdvNekSskHDiU6hGgE9sDaWnJsQHs1DZBQt2Pvrwd+69e5V48IXf/PTNoUm2KpnOkchVyzZs27Yd/+2866u/f/SR9fGpnmSCK7oxSAXj0wMZK996pTU4b+fdD3z17nvu2TY/VRErD0H28nvuAVvw39xEBho2H9/9caB47UNfuee+e+6+a0t5QvSwqSlSjQcSroIv4dJvNseuDLh+SMAboAroU/WGYqgW3PvdR3/33c0p9pZnfvh6k80HSVKy4zunhkSiMyWSkqXrYjmzfefOHz366Ne3FAi5ItLUwVMKL4HLGQ8ITAmLTafSKJc/5sFksqhUOpMejQ7EYcrT5maJ/PbRqRzmcQQccsjnvSwGJoefQmcKeUwa6jY5xiugz+4LwXSxAMgIbNKZExKl8R4iJDIvuWDViiVzy9Ii+o5T+051T/7AA5NFp9IVabmFebFf6cZtWxfkxzoY0670H8HDR2sXBDlGhpq6DYLcuSvLC0uK81IU/AltrO4Z5khU4zMMuxqqGiyUpHmz58wuLizJTsCH1eEjxmc2Nfet4expH6MmZyRNEQGYBJlGoZBZ4uzsnFgOlJYv2Lp9VX507pgbwwZ5DQX1xjFMmpnEu8E0Z5B70OBgJhamMsk0GlOoyMqJZXXenLkLd26YJ41Od3QZU0dl44BHVrxsaVlJcWGGjB+r2WQ+Z2Z68HOCn1xUWJDHw9jylJJiJZ8mKZhfUFpckJkspkKs5IzCtVvXLc7LoY91nK1ptVh9EQyjjwf3p4e2rcctyciNjZQE0p9ZNHvtxpWFQpq68ezReiOCBgIwiUqJfs7zs4StzCpau239wuwMSNt6pqbzmhAVPTEzd9mmLasKVNhY2+GqDo9/BjMt0mkUoGXiK1dAEvC5rIil327r6LEIc4tVQjkt6Imouwa9gvziqUwTCoVKoc2sVeQp5JzQYKvGP6ZjiMVJxWlS2D7kcA5q/QkSBZdJp90oKk+hXSHdFF5qshDy9bf3jX/tmK7IyFkKcqYohWzpOFLV7vLNIGduB3FG0eY1c0Tx8PUMwIIBlEIBlmV8/VYJRWCISrtNkxy2Nu3f8+lHV/wOnGjsd4JclGaqOIhxSB8/9BpoLGa8QaFSqGSaMCWrYFyTr9mwaesCBXn0QlW3RZY/a+5s4MIUqnhTFDSFTKbSOUlpGfmxc4tKV2/YsDxDcrnYXdrmoWB+eb6KYzG6mWK5gALR5GI27HMG0Yiht67iklY1f+GyWSXpwvg5XDaT7LGNTbwGdLjcCJ0rmLIKTIJM5isLV69cMndWaljXcfLT0z1Xf46IIpSkLVm7cllpUXJQe+HMsTbNDdpOAgICgv8KgDddWlK8eOECn88fnBR58Hq9XC53wYJ5YpFomq7xrXnQE9GA2OnAeUdRlBx1oMAW8AwcDifWSSp61C0CLgUu6/P5PB6P3++P3YsdhclkMqLE3o5/3pEsvhAfGISgaDgUotLpfJ6IhFEhBMFQGMVQBIajXa0BGEQm6UZHHTZNAAk4IiEnjFC4N3mXc1P4fP688jmpqSk37gM0wU09GhyQHrlc9oPvfitFpaw6X3OusjoykwnFbxm3x9PXP0AikQvy80DC4ltvFTqdPn/eHCAc+w8e8QeuflEfDAbf//BjDMKysjJuGoH6txCT6S889rb+ifiga6TThikS8bAOmSGSJ6amFm74v63S0X7zuJcAgMOREY07I0kmiJuWqMOtdtKTlSLhZREmM+Xp2YXFi7718qPpXcdHJ/XtobGTKTISRagqniA3I+HyhFNTE3aM2RgJuUVpAnCgw9DgGpvy+58YFnY6fQkZKQlcBng4e2PlpK8stFc1WuOLkLezvg3JSpdFU9DUa3SMvw/2WsdskEchvHr8yfHaQfxdcBRdR10oU55CJ7Oz5yRbe8escTUNhy0DHYOxZQCZk1RcXH7f9+8qZDuGzWGMxqDCndZxU9jeWNUeX4xDobKkjEQySZAVzxdAXpKUK1WlkTvrGyc6e3r6L7aEoj2NSMCDHrE6A+Gol4uGxzTDxivfBlMUMgkb1fXa41rUZrf5MZ706i+Fu50BMpl5g6+VkuV5QszrsTri64P9dhpfJOenKcWMkKnDFhsdE9SYnUG+qoBODkeGRlzsZEUSXgwxSFSuIEGhSF9911yORTtmj2/Gocq4DBRDyAqFPP6TSwWcm1TqSCAUQsgiqZgPUhOO+Ky2WJctyH6pzcJRZiePlyDsdoeA1yJk4/OE2Qei3eFIdDaT4x7TA/0eO8jm8Hl9n3mgX1PTZlXMWpBwE91O4rFZjIDXIxaBlI9nQgL32ibBNDw00RpqdSaEKZJRI06nbiySmyVkXOf77zjG1mOtOlHp4mQahcEQRPxBIV94ObclAvpV32oMeT1hEkssE+OztTsNDm9MxCAKCQ6FwuP5ZB0Yi+f5vwO7wUVjCVlep5vCSbziA48UXoI0MTGxaP4yjt/kp8sSebSxwcsVc0RtvXEfFHt9k5aRVZoxuU8VVSSVpxWXz1WyLWMmDBNlSWlOt2VCL6LD6vG6cZtQ+AnSJGVyyZxymtcUDE3RcLNEMoUybXZhHtNrtsQGzU4PcQKHEjT1TnofNDxiwdiJWUKILBYm8EiOgd5+qyi3gMXmMFlhe9PomF+SXRx/T3ElwBCkY6Yhx0zsM3G+khc0j3boPQkiGZMpkXD8I11drhA3IVEAmgQhhzI2dLmYIOeI3oPKM9Liq1dAYvBztnxlDl3TfOxU+0TwAM+Z5NRZhfkcv9kaiUz/yW4HGosrkQgZMx+VQBZn8VCf1xEXHJCTGu3U7+puTIoqgRIy9000EG6d0TvjtFPFJRu2bNxxxW/9ipIMPlAAVMXqOQrncG2HOX7wdeHxuXTMZaPI5RN6TC4TMEhBpw+lC0SCqI7SDIxdPZoSwGDS2HTYQeZLZBPnSkXsicG+4cGRficnIzoqlseiB+M9dKMAm6S/05BWNntWjpI7qSdcQrqMT7b0jMuUbtQapMqK5FPJ81XEW6uMNXfPZZu1pinqNpkNGkC5PHf1XaU0k8V+W1/cJiAgIPjPgEwmO5xOGpUqFAqrqmve/+Ajh8OZmpISCYfBL37QzQDu88SQl1sANKYAcJG+vj6j0UihUFgsltls7ujoABsB8eNuFXDx2F9wqeit8FUmkxkbVxgLk8XGFcZiZ58fMnkGMD8RBEaQCIPKECWISRRKIByEERiLwKGgD6QVPAmKoR6vy2EBJWOBSDCZxKBR2LNKS28zK4LBUN2lhtFRbSwHbsoM8oLH4/3vj7+fnJx88PCx+sZmBLncD+PzwOfztbS2g+zIzc7i83m3LyKA3JzsxYsWdHR1P/3MX+obmtxudzAUCgQCTc2tTzz13PCweu6cshSVMn707QHKP3QN0cGJMzUFcUDyqbf9nezPBLFCgVlaNZZgBEZASsRpCqinWQ0co2gIBKA5/XHbGD7v3fCRTw7p2HduLka99t6WS0YXPhce0t/Zz5IJucHO6mN/f/e0PgxHIv3WCF8A6knsfATxaUwchYDHiW+AHcbGSxUjDq/X6wv31NXy5sonBTNZvJTyHPKHew72GZzgCJfV1nLgyORoxpSIU4q5ffVVGrfX62g8U9lVp5myVMjkBCXda2jrNoFLG079+ZlLkyxlrP7Pfz6pAzu8vXv/9EKF5OEHZ8VKCGt4/4MLvVaX1+OwnN3zd6eiJC9ZQoZ6nl2w+OsfDEUPgdAjv/lbI54ka+eJ5/Z0LNyxJpFO5SWUl2Sq//npkRErftmhoy/u7Ys/V88rf2twg6f1OTTDAxGOQkwlSRaWJjtOvH/KCA41nn3mzxfjh2qP3btt9ZOXPCQmp3R+Uf0ne2p79B5wjNve1/JpkxUiZW365ZKBZ7Y/247fxHZh13sX7M5ouihJabkK9d5/nB+wu722sYFTBw+Z4xcd2PPa24cu6iCyYtW8NEhdfc4QDIfd7QPDVmraUjmDbK/99NQAPoAb0H9mT48vY+la5fWrLIUqL8+idw0O6Z3ghL5PK0xJhUuyeSRyakGBFOs+UT0WDrs0I/3a8JzV+UwaJdI3GBZIJOJ4FcDgyFBD7ZALnBvBRjRmqkBwRa8O6eJiYW9X24DBG32gcMfJc8b4ruvC4bBZiLN7DKiEsM3Z1zEUCyZgpo6RAE+VKpyofQmJfJLHpsWHIluaz/TEPqJOz05NkkZ6PqnWBkDGeGxDQ73WzzoYgwwOamBFfu4NAktxuBnKFClSu69Ghz9NOGzqu9g75r22rcdM1Sf68APsPYcujETks1ZIMbfP6iKL5RzuleEuDInOBAkw9bfvOdVEKdp5ZwmHDJETpYkpDN2h2hGPL4RfSWfoHhq5uv+AkC+iB0c7QamGx/o1IwZrLH5FleZyXNo+7Ygb31F7NjZ25yo4PB4TMfaa8EHMSLCv+dTrH11wTpGYy4iEPIppsDMciumoaeIKIlJlktfo8jOF0onOO96hiroRtxdkY8gb1gcxLo0uXzpbRR+r2nvRjGeHpr5W573RF5oxR8ewg5dWKJnIUPul/RVGcGoEsRqcIQ5PDJHIyYuKfP3d3QMGP37R3uMXrzNB0Yzw9J2pVXv9oFyCrpApQuJR8XczCQk8yDQyHI7AKKY9drwrEAQ5GzSD1pDKE0/6+NpNIaUtXpFG6vn0k1hOWFoqqkbJRRuWy0DmkcQpEkHYqHcpcvMpEEkgSBDSTXq3PCd36huQpEvnpJF1p989Z8Cv5VLXNo94/De2MUiKwhSeV2fDBGIZBwhZQQrfo9ZEBEnJ+LBgwaKVBQnWC/880Y9fMDx68kSPW7FkW+713m1QGMz8O+/MDahbaxoHfYj2+ImuQADPGYvHE6DwRBQqqf/Yy29+0HDttFWToNEoXMQz4nX5QPHGt80M33Drx//cdULjn+HAPHBrxZwMSmNLl9biAwkOdp9ovKXBaJSM0iIJ0rnvaFShu5rqB62BeFz+BpATpCSPw2F2h2OTc5FpwMS/CiadGg0HkWiFWzep4IsVZ/r1cRXtcWrOnLlovEpnkuRlWXJk+Nj+rqgeAw9T26L3hzCpmAt7rLpo43G2QQeP5zRPwKeHdV24nkE4YpVSaqqsbPd4cMXks7Z39prxDmA4QYezTx2enSvn469EpDlyumGwxx2213Za+Ko8ATJoQcQKmYIEx5UeXllRjCSeVZ7KNpw7gouUsadp1Ju2fFHSeLAeReDYoTh45YpthrBIeLDh4nCstRrWWGgCPmitcLWGRtVaKBL29fd0qKOtFYwNjzoZE59OJyAgIPgvZ2hoGDjUFRWVh48ca2lt+/NzLxiNRq/P63RO2fFgCoCWJ0+vU89V0Gg0oI2ZTCadTtdqtWNjYyiKFhQUlJeXg+1gS2NjYyy0FD/hNohdBPydWAB3n4hnxRYAsWXw9/MgMSmLy05gMOm5udlcDtPlNNLo1FAYAi4+hkbIFIxEAT466g9E/AEkFPZ7vSYS5CfR6Nm5xfPnzo5f5VZ5b9dHr7/5zjvvf2i1Tevd202+QngVoAizMzP0BiMciYDk0W740crbxDhmCgaCmelpUqkkVpy3D5lMzs7KZDIZBoPx4qX6YydOX6itO3z0RH1DE4PJWLxo/vYtm4CZFT/6VvF6fVXnLwBBv9TQVF1TO/nX1d0D9i5ZsuimX0y4FiCyQG7iKzcEHFldXXPtTF4MBmPJ4oXTsY0iIbc3wEpKTWRFu60gEY/dSVZmpvCZFEiaItD3XGjp8dHFSTIhL00B9ffUtQzAbJGC52+5aF7y3c3WQwcrWtsG3fKdP/xKaQIdQ0JDbbUVF5qA6mnRcXZ886tZfNTvdgUgTlqGxNt0ycDKLM6TxoaPwAFbU9toUlaxUhAfT4Ih/vqTu9/7YD8+s3qz7OHXfl7ChcJ2zSisXDInk0NnZpfMEY5c/PDD3cdOnaq4cEm+8VulEhqEuDX9/vSVc5WxF/6Id3TAm7JsTgobNzcZSWWLEho+ee/QiRO1SNLS9XOSmEkFc7IkMft6AhKFpszL6Tv77u4Dp04Zix59ahOkCeQuXion6yv22O784Pv2Pz729qlTdcNZP37h56uVXBKEWgZavKqlC6D6N9/be/x0dUC+7X9/eGcyLlMBfauaNnflkgymbUhX8MNHCy89+dz7J87VWxY/9OtvLc9gkoFdz8rJKzA1Hduz9xBIa3jJbzaKht0Js+YWyCPGfS+/duTkyVMVTdB9v/rGkjQxhcTOmJ3bvf9DPF/0uY88uQUa8eQsW5VEsfeq7Rnla0qkjISMwlkS3f5dHx48eurU2fM2ycYts6VUiJmxYktucP+b7584dapDuumhrSkBl2z+5qIEqjC1VB6sP37gyNFTda3Q5u/eI6QxZxVmC1kR65ifl5iqkrJJAtUsWaitsb1/UO2hpaxdWiri0iC2wD3Y1NQ71D841G+lFmzYuTR5IuKDg2Gox+niyZLFvGg/FBKZL0miuYbbunr7B22cwvWbZ8fGLjKUuel021B798DImD9t4fwShYgacV6qaWdllefLxofOYZhD19fW1YffzsYo2bRltpAEB7zuMDkpNYlLo7Dk6VKypaOzpw8cMDgEpS8uBvKFBu3OMC85JSnWHw4JOlxhTlJKEgf3qelCmYTm1w/09A4Mm1ycvNnJNEiQKnLX1A0Ly5YWxsUTR5Kh8oz09fYN9Zs5y1amwB6SNDVLLpPkyWgm/WBP/0D/qC1RmZnApXETU5K5NDTkckV4yYmS2PBHn80EiZKV+IgVIO4esxOTpWbJOBGXzUvmJ2UlclAk4vYGZYkKbnTSeAyF3S6PQCrQdvZY5bPXZEyeBzBoMwVFqZm4/x5bBcWUnK4UC1NyUllubWdXP55FY3B6lirqqwVsppBYlSrj0xwjXQO02TuTDWebe/tH7fSUhXctz6SQUENvk5ubmp0mZYwXIBryO/1O87B6IJqZWi99wfI1CzP58Yg6g5+eKg4aB9t78XtpnWFVWp6UgycuYDdFeEmpyWIqQ5YvxUY1A30Dg1ayJE8ppdDZqRmJfAZXJCbregbwK9ska1Ylh/zMZGUSjxFymH10WWqmnImPa6RGrKaR3oEhFzlRwgz5EU5GipROC9lM4YTU9IS4wg5ax4IiVZpCSGMlciNWi6ZvaMyFSJN4fleIk6hK4uBjPOGAzx0mxYQE1NaA1wUzpCkyHo0CybOLkngQIyG5OFtx+W0BEjRr+tp78KQZHLTZ8+elSugkcfpceaR3MJq3PtnmbFKHNpxSVpTMQLwuD8qSpSfxyBAK3Hm2PJnr7r04AJUsm6WY6HkU8Wj7uzoHBvsHDYi0dNOCFAaNTGdKpCJ4uLMvKrFQyY50R783KQtIEWw3+Ziy9Aw5I+L3eGCaMi2Re838R6CU/HhaZNG0BKxjoJTT5NzI2EhvG14uw2Yfd9782ckioNBZKYLQgEbTr/dJErgh4xAof3CAKcRfvmiWVDDF0DEMBZXXyZMni7h45cUgzOOwMaVKuZAjzSzKouEVDWTFqIs5d9vqOeJ4T1o+Ax5zh5ILy9NEIDMZDMTnDtGT8zKSr+6NGofETy7NZFkGu/GcUTvYKqBteBGHKchKzEgFCn0q2ALUaaFJs/NTRaCqsPmYyxRkq3LzEvHJy0mspOLZMkdXV/sgyGoTJXXRPcvTKUDDYxGPy0cTJyUJGLi+x2Cvx0cRypMELCpXlSGDh/t1LgaHbte19eE5MxbgLFk4Sy5iAoE2+OnK1AwJ41pNEmRK09NEVAqTSqaEtD0DQK2xc5RMlw3lJyYm4F+iBBUC1FZQLrLo5x1gj9UJCdKykjmx02WgGuEiigZ9Dj8sVKYmc2OjkmGPw4txFJlJnEnvkENAKliK9HQZI+xzexBGSloih0YTSpPovtGOXnD3oWFy0bpktxZNyEqVs1Cv2QHJMtPHW1mvxQGLVDlJzKDLGxaqkiVMOhZ22f3MJGUyn8FMyU+nOEb7e3ARZeUXCp0GGz19Xq4YqAJXAJOrFDwa/mxYGJweEaYoJQywLmQEdL3DQ6Nebqqch+fzDSCRRBn5iRxPV0t7T1SrDI/ahMrMrGSW1+alSdNSRfE4J1ORXibH+rrb+/H6osES8/E56kExcV0xhQNnri3nu8NsRUaqlAZxJbSg2TTcNzQaZqoKC3IS6Y7etp6+gaH+YRNTAfIUlxOAb7TNLcrMzoh+VAGCeIlp3uGmlm4tnLRg+wIFCfObNGM63VBM4+E/jYnGkSTwGQmZxdLQYFv7YL/eIytbvChViI+GxlCf22Y2GNRD8eM1tqBAJAz7QqAlShWSJrdWpZs2l+FjEtliWsRmHu4dGHSQFGJU3xZvrezSWeuX5N3uWAwCAgKC/wBcLvexE6dCoVAwGFowv3zunNlen6+tvQOsKpXJaakp0+mURKFQ6Lc0sgpBEC6Xi799YeIfSkpMTMzOzs7PzxcIBBKJRCqVAoeaTqcLhfiHbOLnzBCTyQTuMtElaOI6VCoVbIzFsCZmdo99hXBG95rRVwhpNKbL6bHbjDAcSlXySbAHjYR5HAqKhBngxiwGgkERGIlEYK8fODZun9fFFzDoNPayxXOzM6dVFjeg6nyN2WwBWTpv7hzuNCIVeHe1+OL0AMfb7HYyiSwS3XqBTQeQ6UBAuVzO53EXkEfq0VGjcczn8wPhEwj4mRnpqSmqaQ68vDGgph06cszvn3I6YTwIuHnTej5vxgYKyPlAMARPo+MbOLKpqcXlnjROLwrIzNKSYiCE8fXPHHvTa89Xlf74fxcppi3ElpZdR3qz1905Lzk+vkZXt/e8VbV2w3zJ5xgdvW3clx69Z8+st568Y/yxx4l0H33ryKDsa9+5Q3G7gVAI9hvfeeEZxqpffHVh0m1phS855qb9h7q5G+5dq7wqsz93QpqaYwdHpA8+uOTWPx7xGeEcvHi41lK6Y1MJPgjnM2Do7O5jroIf3VE0Wb3Czv4jJzszF28qVn5uWuI/Dmv9wY/amTu/vX6Kvrsh68WTp/sEy7++LGlG7ZhfU/FpM2nZ2hUp07I6CAiuBkORntN7NAlzV8zNuq22KKg5uvesM/eeB8oJWSQgICAg+NfR1Nyyd9/+oqLC+fPmpqWmUqlUn9/f0dFVX98gEol2bN/Cm4Y3zWExb827B940giAoivcdicUiwN/Y6kSwBmy5ndBBb2+v1+uFYTgWjQFXm1gAgIWJHl4g7Xl5edMMRU3g8/k9Xo9CPq2p7sGt7TZzxdm9F2oOzSmRIH5s1/662SUZFCbHH+AIRexQIBSLGZnMVp3eRCajhXnKtevvWbJ8J4fDjT3nLaPV6RubW1JVyqLCAjr95v7ejANY/0kAuYxEYAqFDMTiNvP9KkLh8MRsOFcBBJ0xwxncJwhHYHDlL26R3UIAy2/Tu1ChLNZjA8drMfipggTRxIYvJJ9PAAv2e3qbLsrmr5NFr9r+zjffaF/0k8e/ns27lVcH/zH4bUYnwpHJPqPIzQxAXBarB+Iqpf/+AR0ht93mhxLkoskfBLsdpgxgYWGnyYHwxQnxTyYSTIW7q6aVu2hZKq7lfCNtJ853Uuas31w4VS8hJGCzunDh5d5EJfrNHSPu5MKs6HcgXJ2Hj7ZSc1evKkuc6Ac3CX3VgWbLla2ANG/l8vzPoNeGu+fC2T7blQMvxfN3LlHFlz8DMCQydOlsq2nyIFBqUl5xWb7qOioTHtN0NDRrJ08pRxdnLZ2b+wVvJf7FYAis7ekgpZTFvgtpbzlzrNdftnZdvoQ57fY4hqm2wpy/okiEqxpXe1V1rUG4Y8tixVRzpRMQEBAQEHxOtLS2MRlMlUrJ5V62w4EXbLFYtTp9TnYWj3eTgA6NSmUxb9HpjgFuRxqPK01mYuPtBBB8Pp83+m3bm7r2NBpNKBTONFg2owAWAEWQocHu3R89W5BB1ukD7+6qmTNbKRAn+YMkFpMeDsF0Jh1FUaNxzGzy+nyObduWf/f7fxAmKD+T+blgGAYJnGZ+/lcHsL6MBPCPRt/a3BqfP7cQwPqS8vkEsBC/fc9f/t8bleaYfmLO/varv92aLLj5x+MICGbKlAEsgumA9p98rdpMp+BNJxphFW9ZUSaXxsaH3jJeR/OBPe2B2NcZ0bBs/lc25LEZU3/ZEg74QldN7kWhs1j0z0BPoOGgP4JcOU8jmRkby/qZgUWCgdCVk8VT6QwGferURiMz4WDwihNIFBqLQf+c5zP9soFERi4ePNHnj03KhEUES7+6PpvFvF62Xh9H1SdHev1YTBYpkllblubLhLflABAQEBAQEMyUSCRyvS4mMIxQKOQbBzvIZDKHNbMxd/96ph+HuYWEgIujGEaZgbWEdzobMwwPd+/eu+dwc6txTnmGx8ei0llMBgVBMBaLFQoHNaPaRHnuwgULl6xYlp6ee2tTjN0mRADrSwYoL38giER7MH7xwFAEJZEpX2xd8ZkAfCqUhOvO+PoEGIp/kYx8kylArguKwBNfJwQ5+QWZuZ/gPw8gqBgQsVuU0/9ugJ6b1GwCC+mzyES8QCauin9thigZghkCLNXJU7/fsmTirVh8ESIRWoKAgICA4MsGmURiMZnAUYuvf5kBvv+/LAwXiwuFg74Txz6pOX/C53KY7Ridw6ZRYRTGrQOP183jJXznuz9dsmQl7vH/m3x+IoD15eOLHcMiICAgICAgICAgICAgIPhXQyKRmEwG7d/RM+g/gFi8DPw1jRlqzld29Xb4vM6gL8Tj86QyRWZm7vz5i6UyeewYIoBFMANAqYXwLzUjRPEREBAQEBAQEBAQEBAQ/JdDIZOZDPrtzK1O8MWHCGB9WQEFF4HhcAT/uGZ8021DIoHLkiCI6NtFQEBAQEBAQEBAQEBAcHvgHmZ88fODRCLRaFQ6lfqZzClO8EWGCGB9uUExLByOhCOR+DoBAQEBAQEBAQEBAQEBwX8HVPwr/3R8Xvd/06A2gn8lRADrPwFQiDCCRKK9scAyUaIEBAQEBAQEBAQEBAQE/3mQol2uAFQqlUalEL2u/qsgAlgEBAQEBAQEBAQEBAQEBAQEBF9oiGglAQEBAQEBAQEBAQEBAQEBAcEXGiKARUBAQEBAQEBAQEBAQEBAQEDwhYYIYBEQEBAQEBAQEBAQEBAQEBAQfKEhAlgEBAQEBAQEBAQEBAQEBAQEBF9oiAAWAQEBAQEBAQEBAQEBAQEBAcEXGiKARUBAQEBAQEBAQEBAQEBAQEDwhYYIYBEQEBAQEBAQEBAQEBAQEBAQfKEhAlgEBAQEBAQEBAQEBAQEBAQEBF9oiAAWAQEBAQEBAQEBAQEBAQEBAcEXGhKGYfFFgv9E0ChUKjW+TkBA8CWEqMgEBF86sHCQFA4BG4vEYEI0BgRHsFAAVGawjG8B5lfIDzZCFBq+Svkvq92RIBT2xpcBFDrE4EKk6FtVnw1kXnQrCWKL4hsJCAi+gGAo5LfHlwEkEsQUQmQKvux3QBgS3QpBTAFQdPFlgi82NpttpsEBiUQSXyIg+JdwswAW2Gu3YXo9CSwKBKTUNMjvw0aGIQTBaHRyXj4UiWAaNRQMAGODlJMLMZnxE7/AYBEnCR6LwAieumsgA0uJzKKwUiHSl8+anChNBEE8Ho/BYBgeGvb5fDt27mAwGGABbElKTmKz2CTQxuANDf6X4EsMKHLgDk1AJsfKNbZG8OUlVpfBX7/fPzY2NjQ45HQ6N23exOVyQ6HQmHFMKBLyeDwyrrCIivxlBRQl0MmBQGBCdVOpVD6fn5iYGFsl+FITeuNxqLmCTCIhK+5g7PgWXHsC2/8G6rJjpUuYD/4M9TiQ956F+1qh9HzqHd+hz1kBxIAUrdH/FVx4Bdr/I9zkopDxEJVqDrTlRUhWAJk7odfWQlgwehAd+trHUPoy3PslICD4AuLUQk+k4GYnhYLHreh06N4PobQlkFMNvbkN8hmiAWgKtOUZaNZXII4E97wIi+WLDbAzgcMYX5kEMDXpdHo4HJ6wWGKAjcCYia8QEPxLuFkAC0Wxk8exN14FRhU8t5z2y0fQvl708UcpwWCEL6C/9S5mt6FP/ZGkUZPAZf76CiklNX7iFxQ8sWFrBS1yMOyjQSTg+V+tRskQRqKgJPlPKKx03Jr8UunZWGkC5VJfX19RUVFbW9vf169QKPZ9ui8hIaG5ufm5Z59buXrl5k2bVSoVcH0Jv/dLyoRkoqEQatShdhuoqiS+gKJKJTFZYNeXTnQJJhOryJFIpKu7q7qquuZCTXtbu1Ag/GDXBxkZGcPDwy+++GJKSsr27dszMzOpVCpR1l9GQCkbDIa33nqLz+dPbNHr9QKB4I477igoKCCK9ctO4HuryR47nULypRSwf/pC8OO/MupPkBAkxODSH34Z0Q5RP34eC/gwGh3e+HXm3d/HLZT/ogDWq9CBH0EiFZSYD4UDkKEFKrsPmvs96OBXId0IlDoX93uN7ZCADe34BEpfjGcOUSMICL5oOHXQn1IgngxKKoRIFGjoApQ1B1r2GFT3Z6irAlKWQUweZO6FqGFo8xtQ/tb/Li335WTKABYwSJYtW7ZgwYKXXnpp8ls3ABHAIvjXMw0lEvAjFgtmNkPeaGdvGMZsVsxswpwOYG/jneGdDsRiRs0mCBnvKfqFBkORIISEGbwMBjf16h8nlcZOJcNWNAxS9yUjpk08Hk9DfcNLL7/06quvVlZWjmpHjUYj8IQB6hH1xbqLjz/2OHCZgA+MfDnKi+BqQEGDhgQUHqIb9b78rPuPv/H88df474nfev/yFNzVjiEIOGBy60LwpcPv97e1tv39739//vnnjx45OjQ0BCpyzEQYM441NDQ899xzr7zySkdHBwx0MlHWX06AErbb7XffffcD49BoNGALvvfee93d3USxftmhbPsmqWgBXLiAse4eMk9AX7IZLlwcySqlbPwqWZFCLSyHF22G04vg+Rups5fhr9P+qwI0ILE0EpS7Edr2CrTpOXwgUtAFIRHIbYboNGjdU9DWl6CcdRArGaIyr33XSPBlAqgyFAWWyeQO40C/Tai42DIgtkrwZQJUTSoFSi2HNj4H3fEPvLYG7BAcgrx2CIpAK38HbX8Nmv0gxE2FaOz4KQRfQoBbsXPnzq1btwIrhaiqBP92KH/4wx/ii1MCZHRwEG1uJDMYWHoGZdkKzGaFzldSgP8sEFDvuBsKBLEL51GPh0qnQ9t2kISi+InXIWIb2fP2W4NkVYZCQPk3GSSwb5Aa7iXRk1EUhjC8x9XED3f7QaKDWoy7iMLEB3GALbGzpsCj2//B3//+waETJ8+cPFPhFM8uSmLFd0FQ/8GnH3/jMNiF/7TSjbMV+FbdhWdeemv3gRMnTlb0G8j5ZZL+9/++26gozxTG7+Noe/PPZ7lLChNm/oICRVHgDp08cfLVV19NTEpks9h6vR5s4XF5d99zN5VKPXvm7Pma88Axbm5u5nK5RUVFbHZ8LOGtoTn04pNv7j9yIprG6K8LzprDanzp5ePUlMJkIT1+3DjO2rce+dhevjjjcjZ9Vrh7dv31jXf2HT1+8mz7sDejMI83jbH2gx/87rH3q82oIl9m/viF19/59GhEtSZXOjlDUPPAmVf/9MbuaOpOGeUbZsnje/5NYOA/IKrg3/Cg83e/gBtqUYsZH9IbiaBWMzLQC2vV9PmLyRzutEtWc/xPL7164NhxPI0XHMzETKWEdtuvx0LugcMfHMMSc6W8Gw7FdbS8+ecK9pJCSXTs42dHaOD8/lf3j+TmpXKZtzAWGNbVH//0oiU1LZk1KS/czXv++sElXv4sOeuzfdorAJYBDMO1F2pffvllFpuVkZkxMjwSCoU4HM727dtlMtnF2osnT5202WygInu93rKyMqEQKJDrP5Kl6809DdwUpZgF/MV/Pb7O3W/VeLNyklnjhTx68umXX+3nrS/k1x38uNnLTUsW/8sHbJuPP/n4y/tjikutWlEiAyb4jMHgcAiF8M6s8Q0zxOPx1NTUbNq0icfjsVgsBoNx7ty5HTt2CASCysrK9PR0sBA/9Ib0H3n5pFaUm5FwC2m4LtqaP+/qSS9J41PxKuDrPfPiKUNpdhI9ukowHcjKDFJSBil/LiVvDonJIovlpORMUs4s6qzFEE9I5vBJyRmktDzq7GWUpHR8AM4NlXbQ2b/rqWfeOYwLbTeWvyid0Vu9+70KU3qmisv4LEseACS7+pUnLrrFmZnyWFsadpj2vfTHN/bFqswZNG1tjgSCXD3vv3iGPidXSpv5A2gbof5jUNIcKH8LFPZBTf+E5AWQagHU+j5uec7/HpSQAeVtgmY9CIlS8d5Y188cj8O9+5NKRV4WN65HUFt/7f6TPRKu9aO/vH4RKpiXzo3tuAUCTe/+/LmPYqk+cbKFUzzPferZJ98ct+7wX7Xez83OT2bEz/g8wRBt48na3lByhux25xMaPPHsO0cam1pa2zs6uy3CzGSapvZ8p02clEhx6/p1Pp6IS70N+3AC0KLhzRP4F+v1Dwo3elmwjK9GiS0DYqs3wFS776+vv7vvCMj2ip5RUt6c9Jg9aTrz4qsXqGWlSZezBfY3H3//43pfbmYSiz6V1nJr9+2vCosUMj4zfuOxllc/aUnIUgkZlLHqN589PJKSninmxKQqPHzxVOMgrFBJ6bbq156tV64o5OHbhw49+uI7BtmaEln0MByk/YP/+/OuuHhouGtKkymfqYXjd9Qd+GcdN6tAeJUxbW96/cnX3j9y8uSps026cEZ6Kp+FV8ygU93eNMiUJrFiuYPBdt2wxQ/sROYVz4WhN6hl1yXkhmr+CiVkQYXbIRoLuvgqxBNDGeugoTOQ2wjN+x9IlgulLIRmfRWSZENk6o1v4R85u++QVjUrLTYfDVBETQffbHTJMpSCz1jHRfGYaw9+3CrIzOVPnv/G3fvBi7hHAByKjgmHwnLhhd+/+vGJ0ydOXgwI0zIShdGWENZfOv73V97afQwv67oR3ry5yqs8H1/v6RdffXv3wVMnTp5t6XNkFBfyb7fqfu48+eSTkUgktgxqJYVCAbUY/N25c6dcLt+1a1c4HI7tjQF2/e53v4uvXEX/oYefuZS5tvQm0YHbAnNqGisqBwTKNE40972mznMnmtnKLN7noJRD7sFze89QVIVX174bYa195+06X0aukn2lJuje+8jr7qxlypsaeo7h2m5ngkJIu4Ua+h/KzSxRMhnbuIn06WF0zwHyL34FVkl5+dAHeyL7jlDefA+iUklSKfm5v9D2HSCBX0pK/KzrgrptloDZ3DmgD4b/rd1/cAEAUoC3ppOJxpRjwhGLLt8wxoyhQWra/T96+Lnnnnr2ibvCh95qNeLHo7Dh3B9//oF+2RPPPfUX/PfQIqvdAZoQbcur7zUt+OqPwPHPP/nI1jzE58fggM8XgmPXw8Eifk9g0voMAF7UhdoLf3/97xWVFXAE/ulPfwr8Ivx9Po0OVM/Q0NDpM6d9Ph+FTAHO0kcffXTixIlQ+Lb6fKZs/X9P//mpZ//4m83FSQ/8+BGQ2J9uSmMo1/zk1z+Ym8qJHzQJNOx3e/EZbW8IahusObDnrGnS7K43BrP1v/3mMebqh55+5qm/PP3o/Qu4Xj+uNP/vqaNm9Lp3s1e9+tzQgt89/eiD6yVNe09Bc77+1NNPbcmfpBowxFP7j7/sGdj0cKwcf7oDszjj+6YFhsDa7oYRM3iazw5gC4I0mSyuP/wCUQ9AfCHrjnv5f3iG/8QL7Ae/Tc7KY269iywU4TbizcEQfdPfnn7TuOR7fwZZ99xTT/6/zQoGGrk1+bsSvKOjPwAjN3sMXOD98I0r2vQZOvHLZ44YI0C3MLKW3PVbkBzhLTZfaDjkD4TRK7ORX3bXz3/2jWLxte0H4tINqPVOeNJ0ZLcMUET9/f1vvf3WqdOnNGrN9777va9//esCgYBGBS0XyWaznT131mAwgPouk8lOnz79+uuvu93u+MlTgsJ+fwiZlkh8HqBw0BeMoJMKWbXu4V8/+41ZoPjDgUAwclMp+TxAyRTm/T/Bxf7RHchrT5+w3NpD4Gfd7uODoqRGAVZgjJUrV6anp+/bt89isUznVSfI4UAIvuo4T/uh371d5QvhTW3Y1PfWrv2DY1PManEdfJ2XOlMLCqWx7wZgjo5GQ3F2Gp3+L480/uvwjlSfGpk0GfEV3FL1Ce77R/ifTyFvPh4+9E8s4Is0VMDvPoW882TwvWcwix7RDUc+eB5f/cfjkeZq/BY3uAva+sHjH8jv+XXMqFAZ7RCFkbv8vv/9+mrF5+APIXB7bz9steqd7vgjYRjCSCz83i9+jz/AL9Z3v/X7Wg14YDjgDcC3pluAtxxGofq3oSdToZcXQSnl0No/4YEqoEYpJCjkhfY8AD2TAz2TAmkuRo+/7l1oZJjmUY9ZxptaFLZo1RBbzEme/+3HHvvByujrw1sGichK7vhT3Jz7+dIkWtEdD0eXwe/J536yTEGhzyovj8Yy/gVgSDgYDEVuKcevBAkGOHMf+uF3v/Otb3ztgbWpXCYna+mqZWX4m0cUgeHPzEQnoRhsczoPnLS/uyfQ2oX3wwKEw7DNgdidwA5G/QGwAI5BvL4bVrTI0MU9rx52bPrer58HVvRTj8yj1324r9YeNSrRkM8XuDJbqOyyTd/4yf2LxyNQ14AigSBofyY122jEN95WImG/rr2+um3IN24RIeFQKKZmwc08QZBBGGKv+8ees0mbnrivIHZMnEiQl7016gI8fF/o+I9fb5y2aTCw7+FnKw03ORxDI8C+urLhxFwdx/74l4+ZG3/+/LNPPf/sb7Yl2v75UaXNi4chQOWNhCOTzWH8fTc6uVGOgk9WNXNAdgGrsfsE9EIp9FQ2REGgrW9C4jQoEobIGMQSQeeegJ7Lgv6cBvUcxWv95GlbrwGDQwF/aNIRGEhq6HNzGFE0HPAHJ+ckZut7680jnLVxh+K+hRy3H8L69v/fU1Vz/u8JvNb/fKOASY0ae4ixaf/7tZ7tP/lDTCF8hT96peOCjLWdefWT0bUP/RxI7F/+/IdvLOO6pt8If2EANgmbzY51vAJWKNgCFvh8/rResMFB97VeLRxsPf7BgTpNLEgWbnr7j29dunVPCYENPV3ehBRh7D0Fhtq66i3CDEl8bobPGFCbQkBmpl2lowB14guC9u5q4KDHOy3pBoo/crWN959BrPNNbBksTMfijXFzbRWAUAspbCGH3SRcAiMQxYyxTRjHgrLwu5BQiOSByC6MDFz7m5UniljNY2kLl3HHhoYc4dgzogHnqNYccBn7+gd6+wb1Zlc0HRGXZlBr81s0/b19/b1aBxJVvWjYbxwdwrf0qZ03jYT8SyCRyRTc/ShWKXw6oxWCPU3/eP1M9rcf/8EiXnQXhZx3769WifDgnRWSZ2YDRxQcz2RnLFyT9Jl2pzVbzIcPH+7t6eVyuceOHauqqgJ+77333muymOwOu1arZbFY9953L3CMd+/evX79+pMnTppN5vjJUxG06QcH8PwfGFJ74pGuiFMziOf/4KjdG8ITHwVoNJBQkFiwhGFey6jBH4/d+0x4sYLjdU5/vMQBaNCjUw8ZHCEgQsCEMA5FS3nYDJoRNGjXjposNvPw4IjNP6laB+xDQxpwRsRn0estwUnq0GN3uhhJs1QCBpVMobNVZWvSaJYRvS3stw71D45aAxASMI+q+3CxGYiFk0J2g8bsQdiobXhYqzObXMAgMQwNjwUmhSb8vZ/+5RDpWz/6QaEiVo7y5Q+tFuJ7wk796AB+tf7BEXPsNQTsHhvROUIes2ZUqzXagE0EaqLfbnX7Q36PyxMIY6BZ9vnCMBwGTXHcjrgVASbh1mAkVPMUYuohi6S8H/2M+6Nf0JesoC1YxPnWD/jP/52+aj1KoaHYtUGWq0ED9rPnWjJXfOuBJVI6yDoymZNWvmpBviD6JgqFXdpoGnv7dJ4JVY34TZqRWE6qje6J4vEbolIxYrAatDqr72r9E3Zo+nAxGNLbrvGyp8RrjB7f2zfqvHwC7DbpB6OP1K9xwPjjm4aj8tnXbwwC0fTYNXpryGcbHhgcNvvCHtuYxRmLjWAIHNckff1jsaeGgya9weG2agfBkw+MjFrjAnslAZO6v7+/b3DYFrNhg/bRUWu0KiABl81kHBszmS3uEBzyA6s3FPT7vP5INKtw+x+GgV7GV2ZIIBCoqKxobmpmMpn19fXPPPPM6tWrv/H1b/iDfofLoVarI5HIhg0bXnnllQMHDvzwhz/s6+1ra2uLn3wzgB1rjmeFzos/Hhb2OYxjJusoSKnaCaQZjTjGtDHx7lPbo8lGvCad1uJ0qEGhDIwa7WG/Y2QYL/FBrXNcBiKumGYeUFvdwZuVMeIxavSO8eg57DWODAOhApeLZTOoTQMam9eqHhgedQWQoE0XVUQDgyOGQKz0nPp+tc1tUQ+qNZoRnc0b1y1wwGMy28LTbuWB0AOxT8gvTDN3j8SD0yGnXqsGlx3Vmqwe/G5hr9Xui94WWBABL7Cto/INchKeoQlzU0DLLRQKP/roo+eff743Sk9PD/75yekIUsSnHx3Gi2DEFgHF6rXrjLaA0zQwMDBqdZu0OqfDrhkZUlsCQMlataNWk1kdU7x6D3562KsHwu2Le4Coy9RlEebkcGP90kDLPYBwlErQeIGHRO2jMRHqN7pi7lzEZjTYnFbd8BAox8FhvX9CP3vHQMGBI0dNLlwp4rpgyGhx6Ufw0/GHAduQsNVgsLmsuqH46bFSBviNUcXSN2S0e0FV9huHLsfgIm7doNGHoW6zbsxoVI/gR2qAggkBbQNOGZlICxTxG7Qj0ev0W/Cz0YDDPGbz+S06oK31YxY/MCuRoMvm8MKo3+P04ZFr3G0KBIKhUBieiUV1Nac+JA9303QDkepDmMseqT1BG2yl6QfJF0+iY1q4s47WWkU1jDB665GuelD+0d916OscYGQW5wpjRsU9D5WAg0MeG1BA0YyFELchlkadLYC3MHhLrDUajJqRQbXFj3mNQ0MG05imV2MNA9/La4yVy7DBPmV98dXV+pduUSAOvclx2e/FG3q8ylASV21fzOnt19xWBQDeMpCnkjuhb5+CHvgIMnZCF/+G+7cU0MrhTR1EpwJFi3fOQkEKr58z4EAmTSqGRg3mmCJAIr5RjU2cksyhB20jQBJiWwOmcTPA6IrgAm+w+qN5h8J+w6jeHXOyvGOT1FqcaLqjCY92tgSrsWVKYOjTN86z1n9trpIEBYFWNHiDNjWesUMGGy6xgKBtVKMz60eHRkxu0PRjmEcfLabePm2s5GImTew9JhD4AbVlzKBzjVchJGAbM4D27sZMYZPgxGvfiNlkGNZZr3DT48RSBoh6pWGPwznZ6sLBoo3ZjPyKyWDhsOvgSfU937O8+Kb944O6Hz9qfuoVxGp3fHxYv/6r6nUP2J/4m+mZv2s2Pqhefa/u508grqg6moqw19LSbN78P3eXKYVUYEUz2PO3PyC197QPWuIijIRtBjWetyMWYHLhNd1psYDGOyqmSOSySeOdjuqm8kpK821N55vVtstVYBJo2Nd18ngtf/lTD5VTpxhRgmcrhZyw8N7V6Z31fcDCQIJWnQbYK3gxTciY3wpUNNgypDH4ve5RtcEa8htHYjYJaHm1A/348cP6mGd0XVCvvrLeuODunz2wQEDF2zV+8abNm0VDJ+tNoMWKH/Q5AWQHtBNZy6AHP4X+5wSEUKDK30MuPUSNdraKdhXAo1oRL6hp8VNumZB9JFaIQ2MxYwuN+M2g/ui0g3hGqV0hxG0exQ+IOhTRcybZinGT5kZ4bU43TVmiFMYcipRZa3MlkKFfE1EtmZ+IuzmUpPLVpckcGhSxVR04aNr+4H25ClZMIeTdf8/kMRphh6G6unfpA3eVqURAYik0ZtKsjQVSsAd2a3GbB2/aYmYG5AdN9ZjTOYpvHHWF4YgDpGKgdxiogphx6jMNDFnsLpBOkBC1FW86gVdhNhhd43HbsMs4ZvfjmeI390eFalhrCkxp2k4bCoVSXl7+7rvvAlv07NmzK1asiFkjfD7/nXfeWbduXeywm4L4LcPRpDmD+NN6DEM6s9NiGO3X2sFyv97lcxmBU+ELIRGnrk9t8zl0eCH2aUFW4OejiNMULVbchkeB2zim0Tp88bQhiFuvdqanJcb6voGmb7jblJkZ7QoXcY5Gs6J3GNfwsMsQMx3xzAFOIuyzxFwArSn6pg8w7rSOGH14jHoCxGfWR2WsX++Y3PvMNxY7vk/jAI4e2AAMJIPG5okfEwFm1+VODOGYBz2oASm9RgX5rYMDA/0Dg2qt8XKpBRxGYKCbbP5xVwhDw6HARJ0G6jkWb/8S09nd8+HHe8xmi8/n+3jPvhG1ZloW702HEKIYWmts/1vr7ipzm9FpLk8sHLRhj1aix9Xk88PhLdlkUtiCdP8a0ryDGfdDktUk+o06CcJhXVtVb+LyNcmaihOm5MX5YtBoBtSX3tx1bMAeCHs9wCPsae0myZOl/GDDS89+1OunwwGrw9he06KBJQUqjr753OmmAU8g5OrpdChL03jXthk3Bx9CCPeRaEnABYnFkq8CC+miQwiTwOKUB8QJuTp7deK0zCQhCzM0Vnb6S5fPlzgb3q7E7n5wlZx5VXCQRMVCfR3twzZGepaMSYntDRmb6oe4hYtzxfH7BAyXzo9lrC2TznwI4YULFz755JOyWWXf+d53rDZrU1OTRCJZtmwZcHeTkpPmlc8rKytLT083m8xnzp6pOFcBvKO7775bJr/c7XkSiH2o88TpS8DIdzpdxqGGYQs7MVnm6zr2/pFejAwbtBYylydL4IOnROGwuquVlT47SYi/B4ZD7QdfOsksWiDj2rpOHDx20YaS/FqNiSEWc5xd59SiNUtTdbXHTjRr2PKsJFGk//TBi30OX8A7WF/bBUsKxb62hi4N8DMoDJFSKWaN2wWWhtdeOgoVLZJ5zh88OKDIu9x7k0KPmLu6uzVBeb6KH83YoGW0p7uzXRsUCagklkweUdc295scboej+2KFJqWwkGIb7Ojs6LFTFDwoHAlqugedJDoUoSblTAQV/R0f79LNfmhr0ZVDD5CQprP6fK3G7vM6nY7hSzUWpjxZIfQ37XnpQGeEAnwlh6Zn0EURJSbQvUa92eVBKAwmi8NhBU39Wh8wyckkCo1KQmGggIB9E7/sdAGKCoN8HSTPH6gSM614J3PLQ8BKAFstbsgTgvxkli9C9oWgYARi0eM5dz0R9ts0rb324vnzZNeO8vMOnj16vH8U8fod+paLDVokJV/JCbnaas9e7DF7vR673dZd14hKVHIR29F6eveBOheF7DEb26qOXnAkzs+VYmFbb7tGll8qpxhqDh5vM0UCXmNfa6ePpkyWTepDG9BfOm9KX1smm8gK30j18cNt/Yg/5DB0tTSNeBS5KXwK5tC1nj7aaPb43W7XYLcpo0iqbmru11gcLlfvqaNaSUEG1dnX3d6mDfB5ZISRwNBdPFxvy8xOYdP93aeOV3frAsGAXdd6sV7HSs6TQ4aDH31cNeiAgj6LVV1/ppmRkZfEn+j6jbpG+5o6BsMR1OF26dvOttoE2ekKhqbixQ/6spYXMl3a9uZeVxAJR1xjdrKCj1itziBGoVEoDDaLgvj9vjDQHdHQLk78qtPDZDL9/fW/y+Xy737vu0BCGuobgA2xdNlSKpXK4/Nml80uLS3NzMr0uDyVVZWnT5/u6uqaO3furFmz4udfi890qceRWZQlYdPVNYcq2vWBQEDfXFvv5BZkJbj6L3780SlHEHV5goLk5NBg9em6frvH73I6eqvPGShJ6Upa/4H33qseoWERo1HfVFPZr7Gb3C6Ps696fxuvoEjBg3WXzpyq0/jC/jGNulNtT1YlcS6PaQqPtTVZRGVFqolydzW/8+phT+7SLLam+1KTxkeOBO0Oh6nzQqeTnaKUh1t3P/V+XZgC+f0RoYSjrrk0YnXanI7B+vNOXlaqjO2ue/fx95shOhYIedU11R0heWGqiELGzL11Na2WxHQV++aDYL1DFxpZJSuT+QFtXXU7XLh2ZTor4h5oPd/UZvNHAh632zg0GOFJRDRL4/lhToqSS0XcRs2wISgQ82gUcsRr82N0cJ+oMzvTihzH7XYDvb1mzRo6HZc9ICoqlSo/SnFxsdPplEqlaWlpN5UiS2dFzUiQhIRcjv6KT+rQrCIFZOtrb+syhQVMDOOIwyPtbaM2MpAkQVKywHH8b682WdFwwGuzaxvPNbp5KZks0753D9ik+dlSUEyIua9tICScU5jJoZOBmWzobjdjopKCdDbVP3D6xJlWdTAcsuvbLzVoaYrcRJrz7L4PTnRasLDfZncYOmoHg0JVUgLd2nFwb8VgBAmaNV1tI6QElUzgqX7h2ROjMCnktw3WflprTi/ME6O2U3t3ne6yQtHT9R0Xh8MiFVCgZHPNxxWmSNg00tfYZ5enqciN/3z6eGjx0iwmUPIDJ1/YYyxbmN5/6NX9LXYUDjp7KnfX6nwWtcUSGGk8d9HAKshPZGLh4fqKqh6tx+NzjjY0tIWVuXLrxaMHL/RhCOb1e8eGe+yQSC4g2cfMdocbZfJYTAaLEraabCFQrkBNA0VNody0CKYk9PFLMBAQEgQzOfQlG+HWGrJZB9wqYHJSlmzBLEaoqy4Y/eA8lllMLVuCn3O9u7B5zoYzakiSrJDHxwFBsLb15LkGf0pOCtvWvH9flRZG/cb+5mYDW5UmYZO6Dr+0p9GOosEwU55iOvjIG3UwneyHmSqFyH1ub4UDBuXS2NBPk6UqhMwrbusdPvZR66x7tkpMnR0Odna6nE4hIQHP4MCIJLNQEh2np7t0Ss8unqWEW2oNqqUlctrMu+ZpG6GBY5CyHMpejcetmt6B+HJItQjq2AVFEKjgDkiYCWnroaADmv0NSBz9QNB1ModEIaHA7TGg6elKFo0UtrZebHAXL10o42iOPfHakHJdsSw43Fh9sV3n9HqAGdBeNyZXsS7srwgo0pMFzICz7T1gXYB8lHICDe88Wc1cXa6cSA+sb66zKhbMSr6mn5u9e8/ui5yN3767ADdGtBee/fvhYR+MeVxW/XBL5xBJkiLnM4yn//bKaR2FDIep4mSW+fzxo11DiC/oMLQ3NmiCyXkqqqXv8JGLFEWmnGo4+tLHGmGSueGUgaZMT8TtK2vDxwfaGSVFSePPgzq1/WMhYWZ23FuDUGCTnK+5oJ6wScwMGbBJqObOg3sPtTopqNdq6rz4cYW1cH62cPJIT1tvlZqzcG7K5V7KptaqDm9yhpwScFl95AQJaHjhgMcL49/GxLMe/C9+5LQJtPfYnv8Hf/s6xW9+nPC1u1gFOa7dR4HTxV2xwN/WQ/P4+D9+iD232FffRu8dTnj6V/RUJSluHl9N0FzfPcCbs7KYM54ICpNFt/S0Wjj5GfLQUPWZPh+FBHscw+f313kS83NkpMGaQ+d7KRlZiczg4Dlg0mgnmzQqTsjZ3quXpGcmCcYnBfDoa3s8eaVZYibVo241CGetTXIcrLbnlGeCvLBrBmywOC1DTg8M15538MW2Tptwy8b5Ceyrx+ZjxuZKvXRpuQovI3PHoRpL0coyT/u5qlat2+t1AhGsOe/hqpR8X/OhQ1X6MOK1W8x6FktsBG57pz4i5DNJLD7JeOJYrd0XdLlcmiFHemHqhIESCYz2tDpTykpF42ZwwKRpNgRnlxVN6m7GEvO8tVVa1bxsdshpGvOJlaBljO1C/S5HmMwR8CbG9d8GsSGEshwoZwPEFkH1b0FUBEpbDakrIKcRylwHyQshyyDkGIGK7saHCQOur0sj9oGuYXJeeWY8ZSii625w8/PyQBNvav308Dm1DfF5HCNNDV1WanqmHHMPfvr6LrUH8vvcfSf3XjL6zTq93au/dPSSQ5KVq2AFrCO1Z2pHbV6QjX1VlWZBZrbsct8BYEH0dvvTSguF40MIgUNh6u7u1QQU+SreuCgyuP6ByvZRHyUlL3lirKH+4BtNSXdtnnvdkfv+/mMXLBmrludFx3FOwj9ccaLdEvCatdq2bo0sNV3AUh/83cvVdho1YuuqqmnT6voG9SBFPS2X9H5hukpCo/TvfeS1Jh8VA3XTPthY0eMXpylp9sP7T4QT0pIT2OBBzfW7j48Ii5SRxv0Hzo8hiNditjoE0gzBDEa6xYkNIQRNXklJyeuvv46i6D/+8Q9grpSXlwOz5MMPPxQKhb/+9a+rqqo6OjrA8cCyuO4QQkvXkXo1ApHCLktPTW2rn1ecLvUMNDT2a4EIkjkJUr+6c3B4yEbiiYVJ0oRI07uPvd8aIiPA+TR0NjWp/Ym5KTRzx8ljNXo/4jO0atGSLJHz2Pu73AkFGdGidPUeqjFmLV+UzYzms6/vwMnhjNUr81hhfd3R/VW9MBKxjxhsfL6E1rfvifcbMTrm1g+dv9Q8pFFbxnx2l6Wt+jyiyE0SY9rznx6otqIkz6DOIU2QCuNDEIFH0HnkSK3VF3C7XDZtv8ZBziouFWOampOHW3phf9hh7O1oHnRKs1U8Enp+1ytqVkFuEu482itfebU3aXURS93Q2mlwkeGAxWEd6esYdTCVyQl0qrn9RIdgwZpUsrri6Ll2tz/icpnUPQ5YLJfyqa6hixcaDREaCQ6A3LCH2CpVAjliN+k8DD4/qsuRsC8A0RifQS3+9+H1+U+fqeju6U1PS21t62hr70xPTeHxeDe1uG7eGtn9ri7TUKdlUO+xALXsj0CdJrRFj/RZ8ffQGBrGXF0RS0PEfAlCY589vi6RoYvdcLoyQVwwO83UXK+bCBsGkYTCeZs3bdi6dW2BxN/VovNHY5cBqnTBmg1bNm+5fz6l4vB5PRKxmsZ46Qs3b96w5Z7tpQkzbko/e/zqQ7vefu75v/7l7YPMOdszxXSfZcwhy8jk4vkeHuve++5rzz7/12efP2QAGlCWuXn7MuHw2Vf/+tLLx0diF/gM0Y5q1SNqsVi8fdv2Z5959o477xgYGAhFQg998yFlslIkEjkcjr+++NfXXnutvr4eeMKhcCgcmRxInkTQ2XShIZwxe/3mjVs2b9i0dnVgrG3U4nV0NdlTl2zdvGHn1hUFKZLrae0Yvp4Le3r5G+7fCq5wx7YVOYnCWIF5tLXnu3zzV20vz+BRhiv2tNAWbcePuXtD6ujROiM/c/7Copz0vJVrV2SLx2MwAOmsr333/rkyCle5cMvOZXJefDOAyktetXVjlr/+7Zde+ttHzT4I4qjyl8/JYAizVm5ctyhXTBGmLVqzDjz21s13lVA6B0x+fmbZ4jwpRVG6ad2axfOLCpITC+Ys3bxxTkL8kgCTVscrzb86uhf22C9eGpLPXrRlC5DMDRs2FtpbW2yxV4Z+TFo0d/GiJYsKRPoxO4zQEjJyFWKOWKZMFHNw8w9URxqLy+fQSAg+vPzWemtDGOYfgiIeakaAsXYWRKNDZBKw9v90MPTrj0O/+ST460+CD38U/N2eoN6B4tGu6764xsJhK4shEfBjCnro6F+AoP71zaPNrgCiPfPJGWPq+jvxNO68f6Wo41jDMOoy9rf0+0uXrgYbt25ev3wOd7RlwGvvO3WwnrX0np2gVq5bVqwSXhU6MNYerQ3mbdmBV+QNhZyLHf2BG/aXNZw/uLdPtu5u/NY77l2lGK1t6I+g4VB3Syczf+GW7ZvA9ju2zuaQWSmzFq7fgsvnncu4rfUj5MTMJbOz2aLMFRvWryyUxC8HGDq3p8o0a8sOcOSWHfcu43fuvhCrfQhLmrd43bqtm7YszoGGhi1XvZrzYezMeSuAXtq4aRlZ02q4/NYFC7rsYaoot6S0uKhkVraEwZPIxFw+P0Eml7CopIDLBVMYTCaTin8fMH7O9PF6vX09fWwWe8P6DU/+6cknnnjCYrHYHfhU3+lp6aAiIwiy64NdL730UkVFBYPBYLFY4JT4yTfG3lRxzlK2ZTuetw/MwU6d7Y1+rMKPcTPnLd28aZmSaWmpbhUXLIuJ9933ZJnO1JgD+DEMcdqs1eu3bVlbKKV4aUmr1+K1aXW2tXXABpm7D1x0Zq/fCKrYjo0LhA79iOUmr4sngTJFqfNXrQG327BlQajjgsYabUd8qGL+qg0rFypF3LSFqzZu3gQuvmK2zDKoiTczXlS1aM3apcuWlkmGO/odMALBIaNhjCFX8q62Fqcm5HUefA/I/Kuvn8dW3TNPDO5pVF9otabPX7B8+ZKlSxYUZwkcGkOAJkmk2dRjAQiOeBGEDgeiHXTgUBChgfKNX+yzAWgIlUqVm5ubn58P/oImPL7jpmAQS5i0aPXaLZvvvLvMffpML1mRWV6awUsuWL9+/cKcpIL581Qp6YuXr14afVkSgSj81KLV60Epb/tqqe/0iUYHP3XTffcsSuPjllAkODxqlqhS+FFfCIuER3Q6QVK6EJiHw1UfnNQUbN2J16bt9y4X9n1cPRh9AoSZkAUKBGxfu3aWo73B6LD3nD6uk66+Bxy5dftCube5RxPBB5uRSKLUZes2bLlrW3mgsU0bU1AoU5INtDR++uoSW3vjGN4bkJO/Cb/R9s1LElyWMY9PtGRR/tilPiM43jfc3J9YPjcB16u0hLTiVevWb7lnx2zHpVFK0ZptG+7aOQ9p7zYiaMir7+2zlSzcuA08xs77MxwnWjV4Lywvxk6dNX/RwvmzC1SYwxKEBKrsVBmdJFakgrpMgX3OMF0gFIKGksmkk291AhsY73GDkcAPOEJA4ZMpGIobTvGeAWQy/pIQj5HFZwW6EZz0dQ/spI6ceelvb9YMOa/sTOPuPHzQrNp0J0jjtjvnMweqO8Zit+FIU5euWb8sL4FMJpGp1Lw5q7cszuUyqeyyjdFy2bBQ7B7Wea4a++zpOnOeu7hAygK+unlEbQteYycMHz8yyC4pUk6rpt0AmAR1H4E+vh86+H08hkVmgMdGyDQkGIKO/i9U9TTqMmMUBp45eCbhuRk/8SpINLlS6bPoTF68Y4K9u8mbMjtNfDniFLSbOgZteYtW4WbApjtzaT3NY6RMrqOtx4ygWFDb66BAPpM9iLh6mnXFpYVXjDzHEF3Hib/hhtxfn327ZqJDmvnSqT19wm13lk16bQtzE2evwqvG+iK6pb4VF3jw5AxmwtxV65YXJ5nPf3pwOCneun1lpbT/bN0Ayk4snJtB1wyMDp071Je6YceynCyVwK42+fAuqo6BhmFlUcHk+XmuIux21NUNSMsWgQYWXHbjxkJHa4vV4+05c7yZOv8BvOVds7AkbcpJoFBH24GP9+z99ODh2j7/eA+EyaABYA5QmWwWjUaLdj6bISga6OgjJ0qFd26iKaRkDpu9oIy1eI6npoEqTSDJEyJur+PQKceeoyGTJYSh9IwU0vUjoRGjwSmUca6IIzL4PHYEDsTmhqeSubOWr9qyeeddc8InT7RN7sqlPfPxWVPahqhJs+P+lcL2Y43D15GlK+CkLNm8ktP21tGB+IZxgv7ekzUjmSWzknmMG+aL8cKhNsa8lSpU19KiyyhfEWtbt6xPNNS2Otzmti503vrVW4GdsXpFskq5aFlZFkNQvHT9ikU5kGHUxk5dATQbOH5t8Q2jEGjA5+TQeCzGFZLLEIj4IVCXcFxjQ+fPnTxztqLqfE1dffOQcfpt9DQA2T9SB336P9DHXwE+NURigMqMkKgIQoFO/BI6/nPU0ImR6fg3CkF9ihI7byoQ7cCF12LVDfxefPVIR6wkPd1HD7ciJVFjcsNd98yCL9b0WPBEUFnCjLlL1m/acM9dZfbG7sQ567Zv3n7XPFJVoxZDItrOZpuoYG3MVlyT0H+m2RW93PWg8pS4Q+HFHYqXPmqNdZ5hJC/46jc2iHr3vfS3dyrbjFFb0akf8WXkpF8T176Ma8xAkqsE1x5Bk5Vtwp9n+8YlIpJHZ/XGFLAss3zl5k33bcxUN2tF89cAqdi6IM9nGY11DsVIZHZy3nJgKG3euS5Zc+B453hv5CsJmpo6oEWb1m7dvHn9ivmTfaVbYOXKlXK5/Ne//vW777775z//+fz587GwQigUmkmvzIg4bf7azZvv3Zijr2tVh2HF7DXzcpJzShduWpCZOGf1xjKFMLl4w7JSaewtsg9Nmbcc5M+Oe+fRWyou9cNBp9ZHSlu/NWrD59KpTMmae+4tS4sNYHT0nm6VzpkniMd3nd0nGiXzF4vokLm58pInYyte6zfetXFpuiLaHYEuzlu4Zsv2zUvlsNYpKt8IfMP1C/NEZo0hDAW0FztY87ds2bzp7g0LkyXjgc6wr7OuOZIxa/0W3AFZPDtDENVSxovHPu0Vr74br6E77lmtNDc39QdvkCURpqx0FTByNm4sz9B0t+vc0R7oOGFt80U1JX/ruo0bN6xbOqfQre9z+t3qSxdH6PmLZpcUFeYqZfzPdh69Lw7pqSn33LVzeER95NjJjevXen2+k2fOTUzBdgNu7kIjEBoE7iMKh1H8csBsCiKkEEYJAMsjalNAaISEBOlY5MYDmwHqiy3iwnweBWIWl5aHO+u6x8tOgM/4jRuiFLpMIqZhcOxKKbmxoDiVn5mZEvD5KVRRkrBrz+sfVGiCTNE1U4TfLrGqOP43lpabiQszedXWO7750Ne++f3/k/XuOtdqQUCmuz0xb5ImyVy/475vbcsPDRlxH5DCkCrzN373f777zfmUo2+8/F7VjdXoTAHaxOPxjJnGwpFwXl7eT37yk8cee2zRgkULFywsLSkF9gdwjb7zne+8/c7bBw8efOWVVxYvWgwc7PjJVwIH/JYAlpIopUffPzB5UjEDsnt9qoIsa+3bv3/qgA1454wbN9veoaYBhjI3TYI3qDQWi0GPRaPaD75Tk7Pm7pIULoUEOUZ61Zq6v/7x0Z8+/Jvfvn5OYx3QWPGDpoDGV2WniZkkKl2UqJJfOTE3TZCUsuRr3//hQ5uV3R+98sYhw5VjqSlsvqf2w8ce+c1PH37qsB6fITu+40ZEwmG365qZhcIBcwjhKqSC2IsZrjSPQ3K4vFGfWpyWLQX6jsJkMRCP2xcXocuA5INswzMB7/RJwt/L3xpYGDfXSCQKLWbWkoBFPTCGdOuRXgM6bEL1dlRjxTw3G8iFokGvLzSuJVKWf+Nrdy7Mxrz2MGJV91hkOfFXUlRhXqEyOKA2ez0mMk0mE3DwByeRxYkqcsjh1460ucRFsyR4G03nyniTJz0HuPVDFnXLgT/+DmT+o09/cmGgd9R+o89furT9Fkl2sTTa0FB5aXnJ6KDGHAkZDWpfklLBiEYMOGIxlUzj+/vf/NtTQHIeO6TBIrFhNFNgH+l1CrNSxdHE0ISF+cmOYU3UIBJk5UjZNDKJxOCxyV63c3xIWxypMj1JxAB6icoTsdBw+PIdSGyOKGjtPHSqyR4msdhXmIxARsJhZFLoasalDFxaX8BntpgDwUBqauodd9zx7HPPbli3YcH8BfPK5zEYDJFIdO899/79738HFXnXB7vuufceFnt6r9j0nXWG7jefehxk2i+f3N/q7lcb8M0JikQJnwUeGEX0Vis1SSGPFSI3uTiJrrVF9RRLrACZQaZQ2DxFRrqMiweJuEIxLRyGfWaDydj24V/xsvjFH18+1dKjsQamPbqOo0qV81l4faYKcpMFIZB7+GZJVk5CLGMZYtrwe0/+8WcP//b53e0ueNzXlmVnAgsFoiTk5CisvV0mJBw0GrX+zMy0y2HvsL1mzxu/eRjI3m9+8ZeKq/Qtnc1fvf1r33romz/9Wkb9K281WBGv0wzRJTJR9KU0icITybGINxRhJ6pYZpsbDochjCkRkkN4P/EQDNPx/lefNfiokygz69UFms5EpRDPRo5YSg94vDeoYwAmm6tMBrUJLNJFBTmJPm+YwpKnqiRcvCtBJBh0urxAKGI5GYmMuS1wcpICPJBD3WcRZEcVHa6T8/NAbVJHM5afniWLdbtjCLKkHKBYLMODru7KNx4B+f+rx1471VrfZ4IRhEyhqtIy8JlW2UI5A1brLfjZED8jS8pm4ElmCDMT2OEIXs4cBb31hYd/+/Mn/l7ZbQigKMadNyfT1dw1Chm6jllSV5WL8RPIdAGfxwBlwRUnMkgZ2flsKsQUCNgIHMHAwxt6GpvefvGJn4PHeOS5g+rAqN4GTpIlp0uBLUIiAe88EvRHrpr5j83mo56xUa0nOlB+xnV4AtxTi5pJUbsCrAN9gF/tio2AaQz5Bgoro2zLvd/+xiLOqX8++7fTuvhWHHNvr7v91Cu4qP/mibfrR5q6jfi1aSyJVMEdj1wwGInJiXFlxU6m1/75tz/91VP/vNBjvdrkdvZcGC5eUs6EyIKUNLlPMzAWjAVt3MNNrzyDa4+fvqTe/LMflCXdIK4yDcgo3lMjZIaMLZCpC0uZhS35GTmplPLQGQqGQNZuaKyVHPGQvnYYUpWDkgLaJ+Y7TQWJK0tMwhwjRi+CWvobdbnFRbG38VGwoM880tbw1ktP//yXv/npL5/+qM1ut0aScyUjBguKYfr2wTlzZ0ERTzhiGh5KW1B+5QyeJIoiZ+mDDwFd8bVv3TknGuLFOz3urxzN27YxVzQ5iCePN4U0oVLORSJhvPRJFK5UJcYVpmO01yrLKU6I1h4qP6tAGekfMZMozPzCbEPz3r/VS+64o5BNZiiSUkwmtQfYFT0nDwYWzs+7kXoPB80hmKuQCWIfV+BI8zlkh9trGBlwpucU4zoSGEgiHo0++TnjkAV5azZtWL929cqydOZUB8BBfyDocTud/gBQ6VeKyTTApT8UInPY+BCzmFkPahOPgwZDuPAjCOzzB7v7Ax29+BxYGIrdcAJOLAjcAO91XrqCYiJxFOmJ+As5liiBEXRHJ3+KY1N3A5OmIDY9Ak2YV6QKDKivZ2teCSth8ea5lIp3TvRdkXwGK21OPqO/bcAZfcFzDZix41Nc9T38Qk/u/T+9t4QaNgbDfEWCKDamgJ+cy4PMbnJSnsz6ydOPv3HeQmPxmVc6NQmJ0rC68vHfv98LI2yRcIrimQSCRtzeAIxcNwN5kpQ585csXDC/fM6c0uIClZQbu2DEoR/Vas0Wi8cHqvmMizgKBlFhCHZApnZI3wpxyOiqJ8gZSyh3v0dhCyFHP6RvIvtNpM0vQjlrgT4lRTu0xk+dAooidfZXYtUN/L5+/4qcWH209PW70/NLYzP+MSQZuSLTYHSyMCqLK+CyQcayJRIeLSktnUuGmEIRIxSOYAhi1XRUHv3g0d8+AhTXHz5oGnPpnFMHfiagCZNSFn/jBz94aIuyaxdwKKL+G1uek7P2Bw9/dUV628dvHG4YDSERYAm4PJPDpFcTCYZg/1Rj+Gh8ueXYL3/1258//sLZTjuCv8TAESkUdIjCEbApsqxSFR/kFYvFpZLicSJgFaSmZUTVGjsjNynonpic7UoEymLZ2PtP/P6diw4Gi0u/QYBtGgA7BODz+cAzAB8TWLdFRUW7du0CvuT1/MepSCooFlMhMofHoYYD10wycg3SnHwFXuhUvipLCvu8GEOWFuw/9tquKmuIK+IB54cqVaaKudG0WTsuqTNKi8aDTdbOC4Ppc2aB0y197XqhsjhRADQjicFk0RnR4+mSRKAWaQwBi5mZlZvABrY6icPnkoBbBomyiqVNe/70/K5mYAPQxmf8BJrc4gknKmTMqMnHFCuiASzcuxFnFsmjHVYoHGV2Mkk9eqNJS9OyCxJY4ApkgTiBSSeHL1vJgTGjrfv87id/98ivH3nshXcP1Wtc/oBZr/MplGlR65gCHI1b7ej/RQcImF5vQFE0USH3+f0etwf4IGBjfPf1uckRoFyXJ5e9uvqXLy/96fdn3QUsiDwJ6Z/bSR9tQ97YRqFSKSSWnDLrNeqyk9DSkyRutI/3demsq/dWvvfH7/7gJ9/5f69Vetxnazri5Yy/34yrMzLQbuOaDdjw8SVg0uPPQk2dvf03v/8apfad//vxq72f9fwjMZUKzGu8vlKB9IOnu1k1I9O4fKFYLEqQJOQWpfu0o5SMvHTHmCXaVJOoDJ5AJBayaZedWDKdKxCLFzz0p2/KbW0DGmqCGDjQ8X04wKaNL80Y/Kmp1OGR4cOAQ4ePHzve19vndrmZTCaHw2GxWFnZWWvWrlGPqF966aUXX3xxcCj25nwK8JRzuULGxCggPG+AiqWW3v/XZ/54X1bbI4+8XNt/vdluY2AIjKQo5LFcvYwpYqf41CZbzNgCipubtuF3Tz7+DPg9/fRrr/128RUfAZwBVDZfLM7e+qtHcuGe7qGYUxTD13borb82S37wi0ee+dNjd2fFt94MsUIOaQxj8bVxMAgVcHhs1oThDgQTN9Kii5NmQRjfdjXx3AD7bskpiooHiS4FihXkr9GjBX4PuBOdSnr6Ptar32S9/A3mznIahpKA4hVcPYj1Kkhsdg6b6/bH38/RuGKRkBfrCo+iCATKLrodgFc//GULsIP53Im4ZbRkUQxBYUmybLwnyjWJxscyq1Z8+89/wov42Wef+fsf7kmJfSZkavDj05OS4mu4UINbg9qEsuhMHueyX+HV9rz+6omMTV//05OPP/mVK+dPvRIUQckK+cRkjvgV0Vj3BTJwiKLb8PK69uU+BRw5vv8q6JLU1Tu+si7Rcnb/3qq+q8KcoEzwj7bE12YOOJ1Koer1+uPHjx87emzvvr0dbR12m51Op3O5XBqNplQql69Y7nA43njjjT8+8ceamhrw9PGTp2Z8L4KwxOU/i1W3J598+bUXdxTgKQR5Ml5PMTpNDJry6DIA5AF6bSQWPzy+jIP3KRHN/X+/+92fwWWfeuJvf/3DXXNVU370aSqi8YH45fDCwTMAMK79fX0VTz9/OOHOHz31p8ce/ur8y50dyPGP4ZEls9cV+cZMaMjQY0FTEuWTqiFdtOiObz0eTe9TP1l+1XSj4MZcoJ/FInH6spWpI3XtZiACYoGATp2w+Mh4hcNIfKVSYNRZwx4I43D5DKfbi3ncPgr9NgIbnz0zioiD4r4clrlGWEPBAQjLTlPGq1t4rN8tmJ0mw/Mb1E9yYmJ0KkCcaG2KOabggtFNAPAksWMRbN7dv8Wl4snHn3v+uVd/vJLLxDXF5ZYdeMjxcPZkoYqJAWSvfu2Hj1WV/+9jz/zuB+vyYwOmaMWbV/Ms1pEhNVuZqpzctI6DV9vJYKg0s/xHD8dk/vEXnv/zN1eqwObJzzCFtibx5FmZqQpewDbm9t50TrcbgQv35OqCq4fL18M/fgz+XlGfrg+JzOTwU5bc++h9JQOHjg1evgxQctCSB/8QS+PzL7zw2g/m4ekD153cz5dEia9Zap/7yZ+65/7o/7N3F/BxG2nDwFfLTF4yMzuOw8ycNMUUUobr9UrvtT3oFe56PYa+971tr+1dmZu0SdswMzjsJE6cxI6Zee1l/h7tyMpm7XUcaOK2z/+3UWZGo9HsSKvVjCXtP/7y/E+nZKvDuiHtpXtr3Xs/fPanj/38kefe3FVxZje5nosepBz+yDMv0Gv550+HqhWXO36bfQPnwc306yF4bfHPe31/pWXuwhvH3vCThaskTfM/q535wcMH01pkmRyBxG63//Of/zx48CCzbC+UXJcRTZWWNngajh5uzs7KCH1XUHu/KnXsE78MVh52g3/+4a4ZGcaMzISy06W+o2dOZwwpUFc0NVsPH9ihTTD1+rFWvkimgQMFvFTk8k5PVckpb+yYWdn68/PS35VBwf2ZzIINznzTwEclkBhD/7x1EH3chS9WCPFUaj2P4/IKpPSgMhWVnJwql1jd7tOFh6KHD9eFbaBwfqVcIRX3nJPANqbPSWCXiIqJvsCSHK5IrlQoFHK5pO+jWQA6fhK1Sq2WSiSX8KUGX4SCuGhXSZm/s4t+IhLU1e5wHT0ljo+mBAKuRCzPTkt895Xkz1+XTx8vh9MapYIs2CdRXl6SvcN23p8nu+vqnQkx0YLg7TQ97dwbfZBKMLHP8ocuB5x89j/Ifw4/buZP5qq3rNsJXwBMEv3WFMPHTxU07Nl8or6PRzNzKFPeDb+nd7a/PDA7WSPjwQddJlFKe25VpOjOlz9ARY1/9Nm//+U24Rd/+f2/ltaeP7DCjRv982d/+9xcy6tPPfPbpaeY1L5Blzjax3c7zr9YsruqvC4pJTG4I3L5Ain0BGRSKWxLiVjY86u7AnVMfFycXqdTyMTnf7EPmMxw7oP88Bbvrd/WC1MfevTJ0fPvnvZRd/mUty23ffuX1pkHXEkcIf2XyY0bN8KpC1m0TwKhRE0+bvDSqOXBP2zAzgi7dGI0uxPCRqSPe+GoXt8AfO30W34KJ4r0Z//vf//ji/clnDuRjCjYoUi77jcvZLhPl5xlxjoFCm3ykCl3LBx6/ECx1aGCXnZ1TX/PEdbqolydTb1HOGtXvPbMvxvu+f1L//jtU3OG0s/ECkfvob3BUYVJZuf3scG4uok/f/Gff7nN8/Gf/vbfVX2s/mIUFhZ6vd7/9//+X35+/h133DFz5kybzTZ06NDf/va3cOCAWUy+C+DR98kPXEjnn16Q4ki0eQ/98ddTPEf//Ks/ra8872av9qMHvXMWpPQc6tqPH3LPW5hBn8T5vV6l0SjsZ6cO6QMQXOOcZ/7vry/mN3340v99Wd567o/afqlUJWEvnCDHAfrq6cRoU882CB7PSd+fJPTCtgL9zXxeteii8uY8/Ic//OGPv3/xxRd+8+IjNyTpxYGAKuq8P5D8MB07fmLTlm25OVmzZkz9dsWanJysCePHDWR4tK/PSAj45o2SqPMNaUN16UmqaGhvhdA/2uQaF+MaYfRA+1NcUUBZENCM92vGUbyeEdC+2PbsPp5156v/ee3tN199+83X3v3bvbmnVuypD36F+GydwT+rBHzu5k6nUsGMGbss5uBFzZ7u8vKW5Ex9IOCx2wLq3Pte+O3Ph1Wv2NRMZ7pygiexAbet3m63edvW+N0d5+9h/fM4bC4Oj8+NypiS3fLtsuON7COKGQGvw+5wkCfPw4mkQqbg8XlcbUpM86FDZd3BMXq/q7OqojkhzXBJ3yLxcfHwKj1T+q9//evlP7z8pz/96aOPP2ptbW1ubv7www/37NmzZtUaOFsymozHjx9fuXJlZ0cnezQMIxBLtG7rqYZm8odXt72r28vVKUSuLjscWbIX/eZXs2Jay2tD/8LVi8IUryk6VNhhoz/PXrfb4w0+gs444qEnb/Ed3LD3dJvXH9Alpsraq5odfthZ+XyftdtNzqLg3CK8T+FztDW2WDwBn9fa2WYOvQvN53LY7cHH1sL+yPdJlWpm1/cGr5mxWau6JQuuHx2lkvK93fSNKQOim3TLlM4t3xxp6ew5O/FaOyw8kcFmb6xpaCMjBo6us26OViWP/AdSum90/hsB0PemD3S90i+IPuhxKfmwemHe76wFT5VW1FubfBw/xfEPTaBGJnNTDNxuOz08E6ulojX0YbSffViiVKoCzqJTJe3nPaoQ6BMyVAf27rUF28pnKz/TJM1KjJbLVB0d1U3tdrregUBXRxNHFCVLiMuyFO85Q595+d3ttU3doT+qyeGoY5LUjVXlNm9wCwdcjvN+ja43TVyKet+eHV3Bbyi/o668hZ+ZaOLxTRxed0V1Pbn8xmXp6rLU6XMnjkqOlfC91q6Qz5o3/G+4uqQ08an9Z8gfbr22srJmTVrCZf44idfj9nk5xlHzbp0zxHPqDLm0p+evlyK+gHIFr9IJuuitLJfL09PS6xvq33zzzZd+/9Jf//rXf//73+VwDGxpeffddw8dOrR27VoIGwyGs2fPLlu27PTp04L+/soW6DZ3QdUE8GGPy87kNTY3e3n0xuC4uh2w64TicmNk8uazVW1khM/ZcbrZlai70O/MKPRGraO1ossZ3MaUx+VhRggHxGexOshlVa7u0i63VqsK/R7xtNQ3xYy6fnqqBt6i0xL+gOEgKm300KK9+0qPHvNn5mjOe0f0JWPBWvHhYMuk9ebq7nDyxCKhXKlrbalq7rQGvwr8NmsbX6gQCfkcpVbH62pvc3Kho6hUyb3OLrtbLKOfOjHYwQkme/wJedpnwOuBr6PgVnKaS8q6klOVfndXa1s3/dhbb+W2HebUTDXTks7iNTsVuWmk5xWVmCov2VvcHfzE+ezl5c3qtMTgqKK3CxYOlujoKvdwolTyuMRkeXVVmRt6rnw+13vu1yv64jV3M5d4OLoqvFSUUuYuL27Iv/WJiTG84C9oMU8wFUYPiXEV7i52pifH0VddXYhAGC0W2zotNm5wRwg44Dsk4iERkOE4+JqBulAijd6kE3A8l3DtyTnsNwC5+ooeXKD/QQLUg06js0CATmG3VR8cHW3W4LGN4vql6hiRJOTvAIaMVGlVRbmXot8j5SY/4hXxbXaXHS9LvPmnM6KhZZ1u9/kfVk9D0ZHG/Hv/+8b/0adqb7327m9v8u/ZUBT8HoevE/gg0evo65nVF00Vx0mb3vOaVtIh+HbVmilTptx6221zHv/ru9vKW5R5R61qe/DL3uPxnDx5sr2dvnouAmlSXrLt7Mnd2/a0jRoff179uGKJgYIDocVFdgPKY3P7KEprTJW2ndl6pnnoiBRjdBrXd6K0Ln1CQdSF3puzpXpvmWPUhCHq8J+3c7W2019dAY+5vtUZYzCGjpPCpyc+TbV/907ykzg+e3VZsyg7KTrgd50+cJifN/O+hDNrtgf7TFJ9jrq7omLXjuMxE4azwy59E4qMdkdTTWMr2Ukd5nJ3AM5JYuPjbfv2ltGl+T1NDS3O3veBDoBAJOL4LvCd3T/Z6AJZalLd4y92Lllp3bmv9a9veGvqNHfd5Dh+ylZ4xFnfZNm621Z42HW0xEtRHUtW+O3n9U5DCcV5Unl90bEq+lcIQMBvPnumyMyNSdCEPtqrL/qEdDil2UMeThI8pZFlJoY+brtfFNc47+H5ga0bD7aEnvNS2rRF142qX718+9mG3pWmrxIJIjf+CIQGj7ehtqmLbCZbe6WdMqmENqs7wOMV3PvqX6fEtJ06S0ZDyElMwO2gf+nMMON/3vq/e9KPbi3r96eGRRpDFrfzYHF5uzPYOBy/s7tsz4HWUTlpFxiWos8qaUz0EvBF7Ac5kDrNHTv2v+9/nJCQcNttt936q//32tri43ZdnTCt1cYcaerr68vKwm/JHABdeopj554S8vMGnu6asq6YzNgLfAXAGUBUlNrS2eYO0H/g5/E8Dit991A/zutQCOBYq4LF3F0dNtIToAJCuUgqp58KkrnojvizGw7VkN8nobk6zaHnn9KCeTn+skNHm3r22IDH0e30NpVWcKb95M5ckZDieFzhp98RBQJ+uyX4xHf45i2Db954nUikkIuczuCXvNdaWRH8i7vb0u2Gna/goX+9lCdvLq/u/1KD/sD3VGFh4UsvvZScnLx+/fo33njj4MGDY8eOhY37y1/+ErqTl7Xb0IPs575ZA+zF9cBj6QpeXuax1FZ2xqTGcv3OLpffOPHBn79wq37FhuN+v6+rvdXq9HJcx1dt4E0cSY9O0Fwn1m6kJo6MCUYVsXGBo0Vnuumvw4DH7SY9wn65urvcApF41pN/mKfzVDW1OKxtdc3dHIFA43dWNkBXla6vra2siT7pV8Ukag7t220O3gjodzZWtVBp8fSlQ9poLX2LJSQ7zafOnLsMwm4205c7w4GrvcMrU+jE7N0CEqNR095WC/s2vZdScNCFo67aYLCfOtUQPBh4u7uswb/lw+dVwufTfwuhk33MnvW9Bjv28OEFj/70IThbT01Nvm7+XGW/f8lgXWCIC7pkR1tLN1TtowS8NGn0rZkz/ZZK39nXeJTL7VdIhv8t4O7iVLxBOephM/izX+JK2Esnwq1Z1zjylrvOPRBbO2Ra7oothyqH5MDnre30gR1tJ0Q+l7vTKp86NkHCo2/CM1cc2bmh0k2Z689yFt00VuVzn97zTZHDqBLazZz8MckDGEW/SH6fB86eBbI0ceC4s3Of2Dgf2hZ2GGZ2b+62I3t3tJyScPyWuipq8vUpEo4i/7bFHZsKl31UkpIZHFm3VUmHDFFzAuay47uLyykt/ec0f3cTJ3FiskGs0E6+adTmjR+tPJsu57jaG1q51103JirCuFL/ho8YPnHSxPKK8pKTJRDl8Xh5Q/Kg7n/5y1+g93v77bevXrXaZDIVDCu4c/GdVVVVWdlZWq2WLBtOohkzeejqTXvXN5cJhDxvV4s6aWxqtKjsyy9LVQYpJ+Do8sYMNfR/0hA9bu7NHau+XLoxMYayO/kFowvI1RMydcGsKc1LNnxb1zr95vGz75yyZNMHX1ekw0ybRzDihhkJEpnS0XViy8ZtY6ZNTGUfg9V1csm/Nmc++csxokOrl7ZOvudW0m0CjvrSTQeKA3K9iAef5yavdOiEBA3HEZfl3rRhw6aspNysaOHO/TvM5Sp+wFXZxclmlruQ9IVP3PTNlhVLSwzJwevwrT5P3qwFiRNHxG8v3N56VsHnc6xNLbFjZ5uUnL4fQcSlxBJhR1NtgzDepKEPNwwuPeBA3wZ4cX+VoNGlCKKq4/6ws/Y/LnPV/xZ9eEPKjGRlLI/Lb7a1bywx76lIlwhlt42hr+yjf/GWLNYnsWbstAn7tm1d0lCXqKL/TOFo71DEZIsFXP28u2d+vf6rZTY9NGRzk3347bdk8GSu7GEJVdu3bijVQNc90NHqHDkjV6XjzZqfvXzdsjU10NH0tnZYfec+5LS4KTcsavjsP0uoIXAe7rDLcyaNz9Cd/1fr9gMbNlUHT/IMKcOGTll0m2XlkiWBOCPH1dFmS52zMEcInaZREwo2F+5aWa8RCTmdNvn8SbF+677Na6xyKYdX2cEhDamJyfBs2LxhY0rK8NRgAi1zzuJJK3Z98U15nJpja2m1D3vwpnSOv4aZeyn8Xc3l5We7hBo539alTE8UwcdMLHa2trc0+zT6KKlKbbU7HA6/UABnPryL/YrX6XRz5s45dvxY6ZlSuqNLcdQqNY/Pg7OH7du3v/jii+vWrbN0W66/4fq7774bPtpenzcjM4NZuJeidevLu7oKxk6IV0go/rg5M8o2ffNlfaqRz7F53Vmzbshk8gXxBKaRk4asPrT+myq9hMdpqa6JX3hjnIzTT6+RFp1/27zqjz/81j0ihkN5fTzjhNH5Ueff411/Yufa7uBD3KWGEUPZaxCAq6H02CZvE3zOLWdLFZNviddwQv4OLdCnpbq+PbRpXZ1QRLmrW1z6cxv2nJSx87tf/doef++siF9AvXld9iO7N7SoOJyWs2dUs28eGiUXCSZn1xzetacxWi7kc91Ob1J+lpR+H/q4ROpAg9kQnQwdERW/qcmiSqSfARjyoR58hAZjbPuRtRs9qUMmj9DLDF7zvu2bW4dPGZcM5+i28iN7vHUSP9VcfVK96N7hEkfF6o9XS+fcNTep4UR11KjZPd3mlp17bCPvTu0Z8k2f9cDcFds+XV6bHMWxt7XZ8n5K70JwiuysLTm8sbuKT3Gg522acYtRqYhdcN2Jz1Z9+E1LEny52b1poyfkxjHF9OKoPXlog7mSXryyMmbGzQaFUjQhb+PKb9bYY3jOjtp2O9lp+EK9VuXe2aEYQ/+uE5zKB1MjE8kShuZot+5YXX9aJ+Ry3A5q/LzJzLxwQqVWWtpQqeQZVZSt1cWVCgU8PsXjBZ+QepGfYhZ90RO55IpiD8cB+k9HPQUyg1bBYbX+VlK/5f0NvNwU+rSno7Yh46YZCRSnksziqIcturn4s+WffjsqWspxWjy502ZmRkUc1FamjR+zcfXSdXY9x9VY1xEIfdKjpWxjoXXK7WnnLtCLHzbLtHnjtub84CPmryg4lWc+QXA+XllZCUezf/zjHzExMdDZ2LBhvRe6ND33m0NPif4Dd78HU1nGmBnKV9/f5b/z5fALrSU60+Qc1Zrtm+vOqIQ8Ds/rz5oyL0kQN2q8+Lmvjsx+YiFHLEpXNb+1Q7r4ul4XgQf8HbXHN67rIA2aOHSsfduKsy1SwYmDraeDSRy+KTEzj/4zVveZwh1umdDbZW7nJs0cEhV2jpQ4e/GN36xeutQTrec421psOdffmMOznC3cXekfMy8/t0B+6s33v9XcfdPohIRc09ZPtjQW3HZ3H8NpntrSoxupFvrIRFFZw6dMGJ6wvXAHnJMIzp2TKKJmzEr7dsuSdQ06aOS2Fpe3rws9LoQr1Ui8FqfNIRIJ4Lss0p88+8HXqrXPP8Fftalr/faAyyVKijf++VnJ0Bz7kRPam+f5uFyeTgudtqjFN/r8Ph70WyJvYb5ENm7m1G2b965pPiEUCeAMytLanjF+cqaJftp9/5Ln3zM9eEqjo09pGu0jbr8lneJAL9TVemTPjuaTEopDyVTRwyJ+gehGzJu58+217XnjmYQgadrk+25tf/u195uvv/6G2fn9/GFMrEgYMSRq6+4NtSUqOBC11jXnTLtebz/55fY2CX0zn7/TFzvOAJ9ubmKKe/PmTeLcRBO35XRdG1cioywNwlHDNWHPKggjihozc6Jzz/61K+q19G2ubrfFRWXNmJoZfObDd63ngwwbxeV07tix449//OO4ceNgzV999SXsN/CJZmtxwQ9yBKqhN9149ptNn3zbAOckXU0twmlzRhp5bubngyPgCRJHjju+fPe6r1sU9POVrPKoKVNG99eUjrozmw+c8CvoDoUfOhSyggmJmo7d7600G2OUcOrqtnfaxgwdIRMLKNm4669rX79lRYXaKAteAclzKSbcOJ7tfAukMWNmDl+3ZePKcq1ECif9AT5PlDthfPZIwxc7N1H1aq67u77dEXo+1A+/z1txdMfmRoHXXlfVOuThxZkckTMzmrd2z9bu6ig4g+ru5nGMHE7bsVXbu+GcMeDzdnNj86IG9nyJCOAU9MMPP9y6dWtWVhZsUzgFbWhogM33zTffPP3005ABwuTvMReHy1Mo5S3Fu9byOfOGJ/H0yeqmg2t3KacNzaIPmc76w9s3l3Cprpoaz+QZo4x828kNX59U69ScjnrptDyj32nfuvQD5eQHR3Ydah46fZGO2Z26ioqah0y5QU+OB9KMyTOgH/vJCjOcvzgD4uEFI9mLxyNo2fvFTn+SjuNxdVHyPL3CevCjl7en/f3lObljshu3HNnQUSkQcnndLa7g3Yh076Zr5ZIvqIRojtvcaY2dPD9XwuVxY+OT9xWu/7o9SUq52zzn/iLbVnW4cH2lm+Ppbu/MGzpLxzyAGIiSRk3M+nrF0lX29CgRl8OLikvJzUxMGDW6/kDR/uOdajj4uhz+AP3tz+WJBXxfV0erRxq8o/FSPkqDS8HQfHiR8D133k4CA3GBXyGE84t9DSc+PLHmrKVO6OfNSBoF5zfe489zOvZ7rfXCzMcD7k7/qT95Gzf7O47yku6jxBG/I8WG+LzMaOm5ETOhOj5BF6VT+ZsPVvCnTs6Si2VKTVTO0KHxeinFsVfv3Nk1bNHEeCFfqk8bMXpIvJTL4wllcj5frFBoE4ePH3Fpv0EI/RbmVwijOQFP6Bkj/REMeFy2Bqkmm8vp9HKT+YqsYIYI6+EJtTqtRqlUKhRKlS5zxJisOPKIOE1Sdkaikk9JFTRt/LCJw6MlXIFUKpZKxMFEtSm1YGQO/cw5gSohMy1azOXLIdWQPWJMbpzsksavONKguto6OAuEYwocbhZet7Cpsen1f78+bPiwkSNHbt2yVSqTCkXCFStWCIXCR376SF5eXoTLwrkSrTHJqOSJJDK5Qhebnp+fKuMLFFroA0vlClV8ek5WajR5xgTF5Sn1Rr0uitweTP+qRGyCMVojkqji05KhGyuSK7Sm6DiTXq4xJaclxuqVGl10jFEtVWpNGrU+JUUvFYnoVjHlDE2WC7kCiVKn10ilcp1exz6/gwP7QXxiQpxOKVHoo2P1egV7akg/YlQmlUhkdMNq4vJGDdfDx1yqS0nUScRydVR0akqcSiGRQMXj8ycPTdabjDIhNLg+OTHWRD/niS/XGY3ROrmk50a4Hoq4zORYLZ8frJ0iKnVoTpRUoDbE6lUSoUQCWyw6c0RBhh52ap4sKj4xzkRfKc7hCmVafZRWKeVzKZFUIRYJhGKJGNpdIhNLROQvsvS17kHB9VwM2E0pjlEWY5Sqj7ScPGOuhOmhlhM76w+srdpxsGNPgOu4Z3jOvHw436T7SP2vQKjUpaQmykVCKWxm2FWjk4bkpKhlAkoUlZiWIOZxYW/VJuRNHp1MnwTxxabYWJVUBE0Ne31K/uisWPimFqgTU+CYGxDD5jVpuuoduqH5yWqBQBxlijEaNSKpNjEtWSbm001oSMpK1kuFIX+958n0idBs9NqBOkqn0ZpSslIVfDjhU2hiM8aNTKc7HBRXro02RsmEYjHd7KmZSdEGvV4jprdCbP7EYclxsUa1hCuNSk7QS+kjiT42xhgdG63TyHlckT4Z9jE+P/hmhk8cGSeHLwghs08KYaNTIpUuJjZGI2fvuqSEck1MHCwuo29v5tHvxWDQiGTq6MT4GB1sWhFfyIfNKtFEp8LHl75dWCwWCfkCgUgs4vMF9J9daZdyxi8QCKAp4CzhzJkz0K9TKpSLbl3E8XPefvvt2NjYm266adeuXd2WbrVGvXbt2rbWtrvuvmvWrFnkZ+x6c9kcyqTMnPRYaXAoWBWXYlCKYbeEtkgZmq2D45JYYYyJ0Wvl9N99oJ11sSaNXCiSQI7ovAnjM7WwR0u1pvjEGJ1CBJ1ImZp+Vr08+LcjkcoYE21SyyTKuMTUKBmX3o6axJREfRT9hLsePIk2Gj7KzDZWqfVarS42MSkpJkohkkfF5mcnyuHTKZUZU4eNzI+Dr3T4NCUlJ8TqFLBthKqoBJ2KD4cDpT57zMgU2M4KiUBuoI8kOuYpHtB1dZWtLo+7feHw4EORBkSgMMSqNMEqmdInTh4VK6M4PFFUdKxGLhCQT3diWpwe9hWaUKFRaXQa+jebuLCNoXXgowztRd8td4mn4zTyK4TTp0/n8/lwFhimqKhIq9UO5FcIxWpTcAem7+/lK02wCaK1UqEiKsGoFctkap0hSqMwwlaTypRR+iipo+zIGcPwSYk6qURuyho/Mcso4HBFmuiYuBi9eduHR7TXzSogLdl94oulzcPvnprKnmkJo1LSomFnoT9NcQUTRiYo6d9eLS0uNwzJg9UppPLo9GEF5I4/mTETviaE8FFWaOJSMmKj4GOjMCXGJcQo6S8PvtyYmJwUqxW6Th+vjB46JF6vVcjkMekF+Vn04lJTYqpWypUpjAkp+QU5cSatVABt7u9qrPepU4YNSYATPWgWmdYYHWNS0fs3XxGdFB1rlENl6e+L2GijWsTja4wxOhV8QdA7oD4tLyVKIlLQH2hoLvrDLRArtVqlXMrj8iUqtUgoEAMp/bPosFEEfKFIBAdtaNdL2cSOpW/C/iGkKJ9UIZi0wHuskNtc7QvQfxoUTLqO09lGndzng6MH9PvS8gTDJtJH90gbWmaIgq+d4A5ryBw5Ld8Eu55IpjHFRkepJTxlTEaKURicr0nIzIpRQP3hYwvHwGDLQGtGxSUlx+iV9CmYzJierOHz5Wpj3JC8oWmJRhUc88lq/TxpbGpWapTk3IFLqkuIjdJr4fOv0Rt1UWr6kMniSXTxMSY4Nl5KL5n+ALEvqLnFYnnvvfe++OKLNWvW/OThh3l8/pIlSxYvXqxWq10uFxzu4IwlLa2fpwCItXGxqbkj8tKCf3KiiWDHS0w0KCVCjTEWGgqOM7AiXUJOiol+GIlUH5eQnleQGSOBPVqrT8rJzYxT97QFA85o4LOjphueptUZ1HJ1bEqCVsWkAPpBEr7GbYdc8+4Yo4Djoi5m6LDcGDV9kaZIZYqjT1yCXy5CbVJGspRPwXbSxGdPHAXfdNxAwK9NyEyJ0QjkxoxkjVCs0cOHl+ou2tU2avGs9LDfCKbgu0mt1mjoO/9o8ihjbGxcjIE9J8lgzkkEmrjM1CgufJGq9QlKxwmLYkpBynk/z0ofNUwG+N5k4lA9+OrUKGUiLl8olcvEQgF8hcFnIPhVRn+X9X8U6ht8xJRyyfAh8omjlDMnKmdPFibF0x+KGKNkdIFsdIE4JUEYHyMemS8dXSDJzaD6u5qYK1EZU+I1PAGcscBZtyopd9TQdCM5SRSoTPFJifRpAOyVCkNyahI0ulQJR/RorUrMFUclhZzSTBmdTP85hT6HjyLn8NCSKpUmyhgTF2eKiVIKeVyBPMpkNKplwY8PfaITl5GSmAzbHY4bAqUxMc5ooB/PLTHEpySYYGmD8dzTuik4CybnJEwC1J2vNcZFKSRwcIGVxeePH5as4sCppZAnlEqVKnVG/og0+rk/Un1yglohUqrgPFonEsApOJx7Jo+cUMA8EzKo968QAp5cl5pKP1wWOkoKpTouPW9EbjxzWs4XyVUauRwOa8GsFAWnL3R3gD6iXgkhH2T6JEEmW7Zs2ccff7x06dIHHngQvsJWrlqVN2RIeno6zD927FhLS8vs2bOZZc/HEyt1MTFRauanJqE4efAIr5QKKHl0dnoMbBloQH1a/qT8OHrfDJ6eGQ1qEZ8L3+rGBHq70Ofkcl1iQoxRIxFK1XExOjhZg4ZUKmOzhsSHPB2vj18h5EskYrpDQX9fBDsUw6BDIYrSSUQiebCTEZcxJDfNEHyCJEduSkkwqunHO8AchSIuL98oDSmdgoNHTFqcVgDnXJBDqTTGZybo5So491SJYTPpjCkFo7Ji6Q+8TBufmpBopH/1TqiEb+Lg+Q+ce8p0RkOUWsHntRZvKI6dtyhFAb2z2KHjRydpeHAyojZE6zUy+gRenzZ2XE6MyaiO0sM5swi+6zVR2QXDEvWXMoBFfoWQiXDoXxZqbGyEw+/w4cPhvBS+GR966KHMzMyPPvoIzlThXAU6khF/hVCsSUhLplsJwiI4rYqnT0t4PPh4RSll0A00amV8VXSCUQXdNYNW6a87sKkxc/GCFD4XPgt5E4YlSeA4JI0iH15D5ohp+dGwOjXsFErnng1n0xdOS1MGP6SO+m2rTyfPmZSu7nnQiTQqPTVWDF91cqXBFBNjipKqDUmp5NSRK1brjTF6+ruPyxXJNXqTQQnnShpRQCSDrkhm/pBUk1rUcySBasI3IF9M7xbJwyflJZuiolRCiToxI0Up5EC3RB2TMmZEhkYM3x6UVBtrioKNAjtE7tRRWQnxcXqlTK6PzRudq+dSPIUqLi0nJzUmeEeiRBuXHBOvlyrUSYkxcrEITpRVUfq4uFg4R+IrDHEmBUXBQUBliomGL1+5BI5MXDgDpf84zucLJfARpo/Pl3Bg/gG4wNCpP+D/8szmPxV+wJXwpumG/r8Zv/C3FPp2zBcGLFbKpFhU5bc3evfe6Gs/LuAEuPOKuepcZskBs5fteG1l080PXp+u6bk7nNa2849/LJrwws+nh/8M3OWBNxtwNq8XuVZTktEcv4s+4Ibw+5zW5v0y4zie94STP1sUfSMkBm9W/x6ATQlHmX2F+z7//PM1a9fAV8iwYcOqq6pPlpx89jfPTpo46Ve/+hVkgJPzqKioxx59bO68uXDAvZQzEnRNwYaGreb2eg62Fb917Isz5kqbxw49IglfnKCIvivzhrkJk5QiCXyyr/LGddYe+eCjXdn33js5QfP9+MwMVg6Ho+hI0WeffbZq1ar2jvZp06aZO83Hjh+7++67n3766RdeeGHfvn3QqZNIJHfdddcdd9xhMBh+1B/k8nXP/Xv/jKdfnJlwfmdvcIMPcl1d3SuvvPL3v/9ddP6vRxEffPBBYmLi1KlTYePCOQqTetl8npqV//e5/qYnJqadf7Uk7ezXz3ymeebFaeT35ToOvP6Hg1P//tiQ/n+xw9626rPlnDFz5+Sf+6H3i2Br/vbTbwUT5s/Oi++n80p47NXL3/o6asbimQWmwb/Hm+8axfV7hH6fVxUl+c0bzm/e5R/c7A5Q3IBf/Iv/87Y3UUv+z+Pzi/xe//h5/AdfpMRS6jIen/e95vf729radu3aZbfb3W43dJMWLFjwy1/+8ssvv0xISLBYLM8888ztt98+Z84cZoHBpnLz82+V3/aHBwrCnsV9KZxn1y1555TpucdnQr+cSbtkrpatSz4tjbr+/jmp0L1iEq8yOB2B4x05Kek5lNFReoSCrhIJs1HUP1v7rq8/rJrwwD0pEW6iuIbggwwf4cLCwsbGRtisO3fuXLRo0bfffnv99dfPnTsXMnzyySenTp2Cbz2S/9rqatr+7VetU++5NfFCF+dcayc+fvKj2Kf+OaOva9CvOLlcbrOduxQePpVg0qRJr7/+OvQfvV4vdB5fe+21v/3tb04nffusUCh0uUIe5XEZOrb+3693pP/j5QUX3LVtpzf+a0fgsXumR0npEwf72R2vb7Pff8cMo+Lyj8Doe+AC58QUh8rTpTw69OafZd84P2UC7MFceTyV80tv1nOivKfpRzkJVbyUh3i5zwdynqPEV3aw6bvj44hcAcdJjqeM4w59lXK9lRKRm+ss5fBsHC581cN36ffp2xQOOpMnT376maefffbZ4cOHV1fTo1dwWImLjROLxRq1hsfjpaSkPPzwwzNnzYTMsEGZJdH3B2w1OC0Q8gXjjMNem/Li38f/8hfDHnx62P0vj3nyrWm/vyVtplIkvYqjV537Xvvdo4///JHHfv4/r25Pv37R+Hg1jl5dJvi0jhw58sknn/zdS7+D0z6z2Vx8sthqs0JHDk4UVEqVSCSKi4978MEHb731VoPh+3Lg/Q7Ya1e99Y8nX9k34dFfTov/Po1eEXCuz+fzly1btrSXJUuWVFVVMfmunpTr//b8lNieMRTNyJ/945Hc/kevrqLSj5574jdvtGZfNz3f+L346hINnyzhc/lUQOSye8pP8gom8aIMPMov5lG+M0WB+HRuRj7f7+EG/FR1mbe+4kc7egXfaGfOnNm1a9fMmTPvvPPOm266acuWLa2t9I+x0FfABXG5XHaY4wfMY+1Y9rdn/35E8shdEy9n9Kpzzzv/8/On4Xv5kadfKdNMvH3mtRu9AnA2wg3+/FzIQDycorBnKSQMSBR9T8EnFHoc8P2VlZV111133X333Zs3by4pKYHPr0BA34UK4BMNX3zMAuj7ADYrbDI4Pt9///1vvvnm559//sADD/z5z38mo1fXijRjxm8emqkNjl7R0ZSJzzww24CjVz8aA7h51RfgkCef8bgcAdfr51gdHH+AjqmkdACi5CliEGUuTx286Dfr7T7Bt2+zWO2Bvn6FhOIJuBwfxVdJYhdT/J7HLH1PkK0JJwHkiaeFhYXFxcV19XXPP/e8yWjavXu3QCiYMHFCbEwsyY+nC99rgXO/aMV8iiHqDwR+pJeT/rCwR+aampodO3cUHSmqqq567NHHhg8fvnfPXnOXedz4cSnJKaRThx/k7yPYcB0dHevWrWtqaiI/RhYKtqlUKp0+fTr0BCB6Ba/AQleNr+JUYOW7/uJ9AXs3Jy6de+vj3LPHvHvWcTpbuGpd4MZH4JTJt+5zf1MNjxPwTrlRdONDXEPE54T9gEHv6MCBA5988smQIUPEYjF8NM6cOXPbbbctX748JSVFIpF4vV44pYEucX4+87AMhNBgAx9km83261//OjU1Va/Xw9fWzp0777jjjurq6u7ubvLHtrq6uri4uDvvvJMsggahsCuwWOypJnuCSlzBK7AQGqBLevoaGsRgg5JtCgca4HA4oK+rUqrgpJDtAsF3DJlLouj7K7ixmU1OcajgrdC4WX8gyF8pyUcVTg7ggyyTyqAvx+u5TAM/yAgNan6fr6LEf7zQ19Es5nK8QydzDHGckoOehkoxx+dLzOFkj6SqTnvPFgs9Do9azxs2mZc80F8Z+YGBo1lJScnnn39uNpvhdOW5556DDjCkQ6CrqwtSFi1aNH78eY/QRggNNj6fr729/eOPP66oqIDos88+m5iYCIHXX3/91KlTEBg1atQDDzxAZ0WD1VNPPeV29/G7pXC2STqS0OcgJ6gEn89/7bXXmAhCVwUOYCGEEEIIIYQQQgihQQ3vSkAIIYQQQgghhBBCgxoOYCGEEEIIIYQQQgihQQ0HsBBCCCGEEEIIIYTQoIYDWAghhBBCCCGEEEJoUMMBLIQQQgghhBBCCCE0qOEAFkIIIYQQQgghhBAa1HAACyGEEEIIIYQQQggNapTb7WaCCCGEEEIIIYQQQggNPtT/+9f/Y4IIIYQQQgghhBBCCA0+VEFBARNECCGEEEIIIYQQQmjwwWdgIYQQQgghhBBCCKFBDQewEEIIIYQQQgghhNCghgNYCCGEEEIIIYQQQmhQwwEshBBCCCGEEEIIITSo4QAWQgghhBBCCCGEEBrUcAALIYQQQgghhBBCCA1qOICFEEIIIYQQQgghhAY1HMBCCCGEEEIIIYQQQoMaDmAhhBBCCCGEEEIIoUENB7AQQgghhBBCCCGE0KCGA1gIIYQQQgghhBBCaFDDASyEEEIIIYQQQgghNKjhABZCCCGEEEIIIYQQGtSogoICJogQQgghhBBCCKHviUCA39T00+bmh5k4ukKEwrq0tEf4/E4u18EkoUEAB7AQQgghhBBCCKHvn+bmhxsbH2Mi6ErT6Zbdc0+JWs1EEbDZbEVFRcOGDZPJZEzSlRMIBJxOZ21t7dmzZ10uF5MaAgewEEIIIYQQQgih75na2pfa229kIui7UVLCyc5mwgjU19e//PLLv/vd72JjYwOBAEVRzIzg8NPAo0TvPC6XC1axffv2jz/+2GKxMDN64DOwEEIIIYQQQgih75nOznlMCKGrKxCZ3+9nQkGRopHSRSJRSkrK4sWLn3rqKS43fMAKB7AQQgghhBBCCKHvk6lTp3K5PCaC0NVFBpsIfxATuUJEItGCBQtmz57NrK/HFRvAonphZvTCzA5ikiJj8p3DpA8Es0QIZkYvzOwQzIxemNnnC0snORFCCCGEEEIIoe/C/PnzebzzuvNdXRyfD1+X+0pOZtoT9YMZZ4ogbDyr/2hvJAOPx1u4cCGzvh5X5hlYAoFAo9HIZFJYB0mxWCxmc1fvx26JRCKTyQj5IRwIcBoa6h0OJ5kVhsvlSqUStVotFok5wUEheBvdQR6PF95PMFdEUqkUqiSRiJk4hwNLtbQ0O52u0GWDa5HqoqL4Aj6TxOG43R6z2QwrYuJBFEVBaRqNViwWnRulCgTcHk9ra5tGo4ZySFpLS2vYsgghhBBCCCGE0JXyzTffZGcnOUM60xYLRy5nwuiSpaRwKiuZMMBnYIUhz8B64YUXoqOjIUpRVOgAy5WNdnd3z5w5k4kHXe4AFp/PT0tNyc7JTklOVqvVECXpbe3tlZVVJSUlZWVnfT4fSQSxsTF3Lr5Dq9VC2O/3vfPu+1VV1WQWi8fjxURHp6QkJyUnxcXGyuUyqCekQzktra21tbVQJrzcbnfo2yPgTUok4oyMjNzcnKTERHnIJ7izs/Orr5bV1tV7vV6SIpPJIFtOTnZyUpJQKCSJoK2tbeeu3QcPHmLiHDgQyNLS0nKysxMTExQKBayFpEMFnC5neXlFfFysSsX8OMHXX39z6PCR3nVDCCGEEEIIIYQu35o1a1JTY3AA64rDAaz+kQGs559/Pjo6OjCAx7RflLASnE7n1KlTmUjQ5Q5gDRmSd91188eMHqVQKIJP2GJW5vf7urq6ioqOfvvtqtNnzng8HpKekZH+0ksvxkTHQNjn8z7zzK+OF58gswDUVSqVZmdnTRg/dsiQ/NjYaJFIRFHshZEBX/AirNOnThfu279v34GOjo7Q0TFYXCaTjR07eu6cOZmZGTKZNGRZTmNT49/+9s/Tp8+43W7IKRAIJk2csOC6+VlZmRKxmK05qK2rXbp02Zo1a0k0JiYa3uCECeOhTKhe2J3GgYAfmlUoFPJ4zODdK6/8a936DX6/n0QRQgghhBBCCKErCAewviM4gNU/MoD13HPPRRrAYhMvP+p0OqdNmwZR1qU/A4vL5UZFaWfPmjlh/Di9Xi+RSCDRarVYLPTdcxA1Go1jxowZP2EchEklAASEAqFIRL9A6AATEAoFOdnZt956y7x5czMzM1QqlVgsJpmDL5EUijUYxo8fd/9990ydOkWjUbMlAx6Pl5GRfvNNN4waNUKr1Zy/LJQtZB9iD4GEhPj58+cMzR+iVqmg5PNyCs/lVCqV8AbvuOO20aNHa7VaeC+hOeEFa1Gr6fsH2ZSwW5EHiM/jJJmoYencKOW5d4S+O7CVkkzcvBRuWiwlETGJCCGEEEIIIYQQ6kcghD+IiVwI5HQ4HFarldxRd0HM+npc+gCWQCAYNXLk6NEjyf2ALpfr7NnyTZu2rN+wqbS0FCrk8XicTqfP5xv4gI7RaFq4cP64sWOUSiUsBW+pvb2joaGxrq6uvr6+ubkFioX3IBQKTSbTgw/cm5WVRR6nRYjF4smTJmZlZUMiGdjy+fw2u707CJb1epnLtUQi0fRpUzMyMsi4G/B6vXa7o7vbQue00JWHRCgkLy9nypTJsbGxfD4PovB2oJyWllaoEalVW1s7vE3YDKScSyYRcRZN4f/2XmFBGjdkUA59V8RC6qZJvF/eJrh7tsCkxRZHCCGEEEIIIYQGhAww9SlsPItE3W53V1dXTU3NsWPHjhw5cvr06cbGRqvV6vP5SLY+MSvrwTOZTEzwIonF4lmzZmRnZUskEq/Xe/x48Xvvf7hhw6Zjx44fPnwEMrS3t69avWbdug0Wi4VdsU4XNX36NKVSAWF4GzC3ubmZzBIKhfPnzZkxYzp5cJXdbj969PjHH3/y6Weff/31inXr1u/ft99msxsMBrlcxuVyBQIBTCvKK8xmMykhLi52+vSpKSnMzwbYbLbTZ87s3r13X+G+oqKjULEzZ85AsRTF0Wg0P334JyaTEUqAukHiqVOnCwv3gZ6cZVCsRqOeM3v2hAnjRCL6Eh1o8bKzZzds3LT0y68++/SLFStXb9i4ueTUKXgj8L7Yh7jv3r2ntOxs77bun0jAGZXFSzRyD5z2Vzbi87O+cwI+lZPIVcs5bV2B4kp/l41JRwghhBBCCKFB7q677nrtNUXP451pzz8PfWomjC7Zq69yegYYaI8/ztHrmTACFotlx44dEyZMkMvlZNCDHfoIjYYlWq3WkydPrlq16v3339+0adOePXu2bt26b98+p9OpUqlkMnqEh2QmgovSlxl9/PHHJExc+hVYFEWplCry1HZYQVd3t8vl8ng8dru9vr5h+dffvv3Oezt27IK3N8Crk9LSUocMGaLRaCAMFT1y5OiSpUv37d/f2NhkNpvb2zvKzpavXrN20+YtZnMX5OHxeNlZWTGxMeyT4+NiY/V6HQlDTY4cKXr99Tc///yL1WvWrV23ftv2nR0dnT6fTygUmUwmaCbym4lut3vHzl3vvvfBJ59+vmr1WsgJ1a6trYU3mJqamjckl4xe+fz+8vKKJUu+/PbbVSdOlHR0dnR1dbW1tRYVHf3gw48rez2KHg0QxeHIJVR6LDcznquQXu6VUBTFMWmpoalcg4ZchBeRxxs4cNq3aq9v13F/l5VJRAghhBBCCCGEUD8CPddVkWnvKAFRYLPZdu/e/cknn2zfvl0oFObk5AwfPjwuLs5ut3/99ddfffVVZWWl1+vtc1lmfT0ufQALyuvo6CC32vF4vPS0tNGjR+XkZOv1eog2NzfX1zdARWHFJP8F5eZkJyTEk0Elq9VWVVXV2Ngklyt0Op3BYIBiNRoNvIGamtquri5SrFwui42NEdOPYKep1PTQHQmbzV2nT5eWlpa1t3cE7yC0kIvTYBasArKxNzY6na6dO3efOVMKb4fJabPB+6IoymQ0RpuiSZUcdkfR0aPHjxW3t7e7XC7ytqCFHQ5HU1OT0xHy9LwB41L0jWxSEdX/TZbBbByJkCPg0wM0/YAMEhFdoFBwgZz9g/oI+fQUQDlQLL3q4KxQMAvqD2uEzP2vjsulLzGDd9HzbLFzYMGYKOrmyfzbp/Hj9f2VQmoCq4Om4J/3JP1zoM5jcriP3ygYls7tv1W9Xk5JlX/3Cf/Rsz6Lo++9lF4jj14jVL53zcPA6sQC+m3C9kIIIYQQQgihQcXrOvPfnzL+d2ON70r86ljnqQOHzlY5B1KUz31s/afvrDraHXLVGLCfXPHsf7Z2RKxNy6bP97e7zl8GXWvBIaY+hquYUBCJwrSqqmrnzp0wNZlMixYt+tnPfkZ2wjlz5ohEoqKiooMHD9rtdnaR0ACzvh4X6pRH5vF6Dh0+0t7eDkXzeLy4uNi77rzj8cd+dv3CBampKXK5jM/nX+AamPMlJibqdFEk7HA4jCbj3Dmzr7/+utDXggXzhw8rgDdJ3gisAhYR9lwoKZPJRT2DWVCx+vp6b+gllT2gUuwz2qHydrutsaEB1khSWEKhQK1RKxRy8i6sVsvhw0Xdlu7ejRhs175HQPrB53HUCiojjspJ4hq19DBQ72dfQTUlQo5OTaXHcbMSufEGSimheo8lwXJCAUcpoxIM3Mx4+s64lGiuVkmJhUxOKEcqoi90gmwsSJSJKZWMGZ3hcTkKCQUpsJRORSWZuFAgVFIhpRKN3FgdJRbRKyIgIBZw1HIqM44Lq0syURo5nZkFYVgdvKBweOlVVFocNy2WCwER1CpYDkylYjoPrEingrcJb4FZil5QeG4kiG4HEaVV0G8QVpeZwI0zUFAxSCegKFgLVF4moTQKyqCh68MWJRWfG/CC1lNKKai5Sk63uYAHy4Y1Jw3SSE5YEawxNZYLbSIJaQHAg8YJlk+G1WAjQraUGK5GSReLEEIIIYQQQoNE1/a/33TbM/KH/hT0sPg/T1//u7X0769dDkfr6pUbd5fafAPpDQf85saqigaz5/zMkvQZv1o8VhXh6oOGHe+/V1RsHdAK0NVDj4H0YAebiLCo1+s9ffp0SUmJyWSaP3/+jBkz4uPjDQZDdnb2ddddN3PmTLfbfejQoe5ueqSlN2Z9PS79GVhQq7a2NoPRGBcXK5VKKYoSCARRUdqsrMwJ48elpKS4Xa6WllZy0ROrn2dgzZ8/NyMjnYwmSKSSuNjY7Oys3NycsFdqaopKRT/iHbLBWy0tLTtx8iQZfhoyZEh+fp40+Fz2+vqGoqJjNTU1EA5DngE/adIEsVgMJVRWVW/bvhPai5ndQ61WjRkzOjsnm1yB1d7e/u2KlZ2d5t6NCGbNmpGYkEDCA3kGFpfiZMRzF08XzB/DG5PDHZPDU8uoOD2lU1Ghz8AyaqlZI/i3TxNMGwbZeGOyeckxlM3Jae8OhI5QS0ScUZm8O6bx5o/lj8vjjc7mjsvljc/lujyc2hY6p1rOuWUyf+YIerQGUkjV9Crqjun8O2fynR6qvStg1HIfnCfISuAqZNT4XN7Nk/mQze/nTMjj3T+Xn5tIl9bQxqxXKeNMHMK7ZxZ/6nDe2Gy6/hlx3GZzoMsG+ys93pQex108kw+zBHwqNop77xz+9GG8cTm8Yelcq4PT1sXxeDlSEXXnDP7EfO7QVC68d5mYMmq4Q5K5ozLpl1hEdVg4Dhe9OoOGmj2St2iKYM5IprlGZ/GSTFRVc8DhhA8PPdg0YQh35gg+vOusBJ5KRskldAuPzKCLSo7mOtycTmsA9pq8ZN7PbuDfMIE/ayQPXtOH8xQSTn1bwB5cEUso4AxJ4d46hX/TZP6YbC40yPBMLhRb2xpwe+jRStgpEgzchxbQl3rBstMKeLdMpjcTtHyCgWrr5nSce/IbQgghhBBCCF1JF/UMrED7jj/9/J2hf1j14CiVXC6TyWJGTlEd+cdfytJuGZ8o9vv8AU4Aeu7Qx6e40FUN+LwQpgU4IZdZBPxeOs+55IDLvG/nPpshZ0SaQcSDbAF/sJSw5Rh+b/XxvWd9CeOHJUlD/t5PcflCAZ8XzM4uD51KKADiHafWryyTzZ5SoBbxqQD0RtmK0RX9LuAzsPpHnoE1fvx42I1IjxembKB31GazFRYWHjt2bNiwYddddx0sxV5BIhQK1Wo1zLXb7QUFBVqtlp1FlvV6vZ999hlJIS79Ciwo0el0rVq1+qtly0+fPtPdbfF4PDweTy6Xm0ym8ePHPvLIT554/NG83Fz2Cqn+0R+VnurCBwbqCjtvb26322q1dgXBSoO/AEi/t94GclUUNAuUyUTOx+VyefAxYmLQdr7u7m76k3TZeFxOnJ47fwwvSsXZVez/crt330mfSUtFR537CMKK4/XUdWP5E4bwHC7/mn2+r3d4j5X7Y3X0oM/4PJ5CQmeGfyIBZ8FY/sLxPI2SOl7uX7Hbt2Srd8MBX20zHIOYJoCmVQQvO5KGbAqohlJKX2wlCd7ZJ+BxNApOehw1LoenlnOsjkBBGnfuGF56HPdsnV+nplJj6EuNgFjImZLPn5TPs7k4sKJlO7zFlX6TlnPzJH56LHNxm5DPUcuoeAM1Lpc7exSvrStwstLf3h2IM3DnjOLBisimprgByB96IRWJwgvCbHMEL3TiVDb61h/yfbXNu/mwz2IPZCdyx2bRY1WQAf7BzsMuSKdANCSFlAabu9PiP3bWf/CU70ipr9UckInoS6ggDwtySkScKUN5N03kx+i5R874yRqt9sCkIbw7pvFjdEx+usXknJQY7sJxfGilqmb/0XK/zUGPfOWncGEWQgghhBBCCF1r/tPr3j8y+qm7h4t6+rcU1zTh8fdX/2KyisNpWfXLv7z1j3/c8cADT/zivTKLq/3Uuj//5Kf333vfPQ/95Hdf7mu3uuhOpaP1yLK/3XLXfeCO6x98dV2Z1ecrXvvW8h17Nr79+/9bX+H1B9rO7PzH0zffDTlu/8Ub2461ht/j1LfufW9d9+yXTV6/p7t6xWu/e4Re/r7b5r24ucHcULz+7S/2NB/+9jeP/L+9bd6qg0t///Qd98Lsu2789Xv7Os+/BAFdTfQY1QD4/X6Hw2Gz2RQKRfDn+OjnvgdHIOmrtKDPrlKp9Ho9BLq6urxeb+hcgllfj0sfwCLq6xvWrdvw5pv/+fKrZQcOHqqtrSOjPFC/lJSUGTOm33TzDSkpyexz1vtBxlJJuKTk1FdfLf/v2+/1fr399nvvvPv+e+99CIEPP/x43779DoedLHVlQWNBlZhIcECEzxfAlIlfBpGAM2MEfRPc0bP+TYe9u477Nxz0bTnibe44t3nIFUAjMrgtnf5vd8Nc347j/nX7vXtP+o1aas5onimKfnIWtOuwdO6oLC6fx9l82PftHu/2o77dxVCs78vt3qPl/gijcxFFKam27sCGA77TNYF4A6WQUIdO+6A0iz0gFcO7p8duYnTckVlcr5ezYg89srPzGFTMV94QSI+l0mK58uDIGqGSU2o5t6Ta//VO71c7vOsO0MNAMTr6Fj8Bj+PyBNbv9y3f4dte5Gvv5nTZODuP+b7awbwOn/F325kGaeoIQB1W7fXB6nYV+3cc9R0u9Qv5nPxUrjL40DOvj3PsrB8yLN/pO1VNb7XiCv/Xu2CldFGbDvlqmulrx/wBKIpuqJV7fWv2+U5U+m3Bo3EoOKanRHPHZPOUMupIqe+b3V5YI2wgeI8tnYGhady8ZK6Efqx/MHPwvksej7O1yAeb6Ztd3p3HfS4XJ9FIGbWX++FCCCGEEEIIocvWWVHsyhqSpzqvM6tIzVAxQU7Fzoqkf7334X9e/Wl89+H/vr8x+r4XP/j000/+8/chNUs/W3fE4uG0bv/jz7fGv/7hZ+Dt5zLX/O3DQ1ZO/nVP3Dpt0tyf/fEX81P5jrNf/e9ftHNfpbP85z7Lkp/9dVW5myl/AAKBpqIVuzrSfvcuvYq3/pTUeKpNnz//0bsmmUbd8sp7vxwtaV65en3m3a99CrPf/9cMzokG/CWua4ceLQkOM7GDTX1GAZ/PF4vFLpers7Mz7D5Br9dLEimKkgRvpGNmBJESyOpYl9vHhkJbW9uKjh77+utvX3/9zf++/e7GTZvr6+vJQ9BVKuWY0aOGDx8mFIQ8eykCi9UK76onbCk+Ubxx46ber63bth84cLD4xInde/Zu37GztOysy3URn4uBg8rYgg8SI1GhUGg0GgYyEtc/OGiIRdTITK7fzzle4W/qCFgdgbauwOmaQFs3sy44rihlVHIMfRllaV3gZJW/yxqw2AO1rYFj5f76tkBsFBWrpx8vJeRTo7N4Rg11ptZ/uJSe1WUL2JwBszVQ0xLo6A5EuDotohZz4GSF/1SNH2oF0epm/96T/hYzfccfVAYqJuBzhiRzlVKqqsnf0BZwujleP8dsCVQ30SNERi2lDl4SRdgdnJNV9FBRRWOgrjVQ00xXiUs/P4seCIP88I4qGv0N7VBOwO0JQGtUNPjJC9oEVkpAZepb6VZyBzc1pENrwJaR0w+3olcHb7O9OwC1rWz0w3uHlI5uOkyKglVDCZAfXi4PXU5zZ6DVDE3K8fca4AsOYFEJBqqx3b+/xN/YTi8LhcMG2nPCLxFx0mK5EiHzHqFAWN2WI779p3w1zXSD1Lb4ux30s+1h6yCEEEIIIYTQtea0NPv6v5Vo6IJR0fRjg721x493yIfOKIgTcCm+OGr0uGHW5oouu0+Se+c/fnOj3nLq41f+5/cfFlmcnZ3njx9Zir7c2jRt6vRk+qHU+mFP3jnt+Nd7O8i8AaGEGpPl4LqP1+wzO/3GMT+9d0Za6J1cPK5II/CteHPpvqoOnyxj/sM/yWUeoI2uAehdA3aUiugzKhaLtVotl8utrKw8duyYy+WCdOD1ei0Wy4EDBzo7O5VKJclDFmFBlFlfjytzkYjP5zObzTU1NYWF+z77bMlHH31aVlZGVqZSqQx6PTf4GKn+tba0sA+iSktLjY2NtfdFKpXOnDnjqZ8/efNNNxgMBnhT8MbIUleWw+GEN+UO/swikMtlOTnZItGAbofsh1hAxem4MjFltnIswSdGEV7fuTBQSqkoJdVpCTR2BNw94ziQodsWqGgIcCjKoKaEAvoirEQjJRFSVU2Bdua3GS9LR3egwxrwBod17E46anWeV6iARz94XinjpMdzb5/Gv38OD16LZ/BHZHClYkot58iYx+jTzLZAdXMA3gWpGExIyZdAraDG5vIemMd/8V7Bs3cKbprIhzZk5l1RFMWJUtGPeG/tokfEmFQ4IjsCp6p98IGBlie3UgIygFXb4oe2Iu/RF+DAHhmciRBCCCGEEELXnNKQKeD1eyWGmPnzu99pc9Zu+vjxu29eCK6/6fE/flTS7vX7A3JH+d+evGvRfb89yZ348N2zFJLwP9d7zO2Vjet/fiu9HLjzr7sDZgfTlx4IiqPPnv/TB0ae+vT5O2+5Hkr4soyZQ/DE2pvveyJTevDFR+66YeHCW/+yBS/AurboEaag3qNOTCiIy+VqNBqVSlVeXr5q1aoDBw7Y7Xav19vc3Lxly5bVq1f7fL78/HyFgn5OOrNMSCFkXazLGsCiKGrYsILbbr0lISGBPPrI6XS2tLQU7ttfVV1DVgbp5CHoF1RZWdXa2kbCep1u+LCC7OwsEmXJZNKRI4dPnzY1Nzdn7tzZ9993z9ChQwf4jK2LBe3Y3t7R0d5BRuLkcvmI4cMMBgN5fvwlo7j0M6So4GVE/VweBSuBl9cH2c57lpfPz3G66RQBj/mRPkHwaia359LHhkJBldhxNDrcu4YURySk166UcqLpC8G48DJp6TGd1s5Ah+XccBuA2vb1O5AXB95dehx121TerBE8iYhzti5w7Cx9XZXnSrzfPvF59Migz8cJfS/QLE44AFP0Dxqy195C88B7DB15RAghhBBCCKHBRBGfLDhSeLDj/OGA4remLP7njt6P40ma9fBbHy79KuiblWvff/7uBLVtw8fvm2e9tPybz/70P4vy4tS84H0wYXQxd71JFgMrNq5d8WAcM2dAuAL5iEXPfLhs7dfL33swte3tZ/50zMLMolFcWfzo37/64doV3yz7/ZzK1X/4zbeVzCx01ZHRJVakMSwIlJeX79u3r6Ojw263l5aWfvbZZ6+99tqbb77573//e9WqVW1tbRkZGcOGDROLxWSRMMz6elziWAyUDqu5+6477777zuuuWzBj+lS9Xi8UCvl8vkAggLmCnlvtYJVkAOiCTpacKjt71umk7yKEQvLz82+79ZYpkydFR5vIE7+GDh160403LJg/LyEhHlYEKYmJ8bDS3u/qioBia2pqz5aXe4IXYcEas7Oz58+fOyQvT61WS6VSiUQik0lNJuPs2TOjL+bHHEl96TvyQj719BPsQ6L00I+PIxJQYkHIw8yDDw6nHzJF0WMr/uDQlssT8AXoQTH2sqCBgCK55z8onXHBtqTvwuNYnZwTlYH1B3yr9zGvb/b4vthGP8+rxRxSxJXYMgopZ1QWLzWG19gR2HTIt+GAb1uR70SV3x32+6tXjscX8Prp9mSfdQX4dMvT78jjY7YgQgghhBBCCA1+6fOemF/z/tubqi3MNVGerhNL3lgimTx5uJQkMPjaxJguTkurzSsSiUVC6vSG/7717ro2Z0dtkWdeQYaQvlLLdXjPWqezM+x6Am1agUJQ0dDqF9LDAf66r35556uFA3uMO8Nj62g1O7n08sbr//y/U1zF5pCLrAJ+T0d7i8PPg9niET/95KE8X0ubk5mJrjZ6bOlCvF5vaWnp+vXri4qKHA6HRqMxmUzt7e0HDx7cu3fvqVOnPB7PlClT5s6dS66IYhY7fziMWV+PSxzAEgmFyUmJ11+/YPSokUlJifPmzb3/vnvmzJk9ceKEWTOn33334tzcXFKDjo6OxqamSL/0F6q1tbWwcH95eTkZ8NLpoiZNmvjAA/c+9tjPnnzisccf+9nDP3lg0aJbcnNzyKCVy+Xau3dfRUUltAsp4cqCVdTV1R09eqyltZVUSavVzJk9+6GHHnzyiUeffPLx/6FfT0D17rv3nri4WLLUBXm9gU4b/XR4jYK+2y544Ro9OGLSUkrpudEki52+804l4+jVFH0zchCX4sgkVKKB4gQ49AOhPAGfP1DVGHA4A/F6Sqs4bwgMnBej7zukSyB5JGJOgpFr0g7k5s7z+HyBhjb66VQOV6C4wr+/xLfvJPPaf9JXVue39jx5feBCR/TC3gJQy6iseK7THTh8xgdrrG31d1gCdldwcKxXZgDp8KLHA/uae0GwpTu6AxZbQKPgxkQxhcBEJqaSo2GXpluefTgXQgghhBBCCA12qlGP/+nngv2vvPXWF0H/ff2dstQn/n7/GPq+rRDcuIIZD2b5lr/z8WefffH5Z0s2VHhGzxkfJTGN/9n0kjf//hEs+u7Ha2s16sDp0xUODl8SYxQ3H9247FCtL+Oe398j3/SfVz6EPB/886MT8b+4Z9L5o2PAWV2865ulwSqA5auPVncyV7sEON3le//zn3fe+5Se8+Ffv7TOf2poNEduSjF1l69dtvRoY+eOFe++/f4HwSXf+Pdu7eJZQ0KeXoOuqkDPMBM72BQW9Xg8J06cWLVq1a5du7q7u/V6/dSpU++9997777//pptumjt37uLFix988MFbbrklPz9fHLz8qs8CmfX14Jku5tIhVrC4QHJykkGvh5UplUoIp6WlDhmSO3z4sPwhQ7RaDXT9fT5f8YkTa9eub2trg9XDgjpd1PTp05RK+nMCKevWbWhubg4WSevqon/BMDExXqGgB2MEAkFUVFRKcnJGRnpqakp0dLRMJuMGn+xltVo3btqyes26hoYGUjIYMiQPXtLg4+uh2OLiEzU1tWRWKKFQCO960qQJUHOv19fS2rpnTyH7+K1Q5LliIqEoNjZGKpVClSQSSUxMdHp6WlZmRlZWZmZmRkpKskajDn24++7de0rLzvZua4K+bMpP5SZztUrKag80tNPPWc+I404ZxstJ5IqF1IHT/spG+ilUWiU3K4ErElLd9kBjO12aXkONz+ONyOC1dvm3Fvlbgw+98ng5aXH0fXwOV6C5g76XkBAK4J3SBwIoXyTgZMTzEk1ch5t+KrzPxylI484aASmUkE//GGJNS0AqooZnQCF0hrauQG4SN8HIPVvvL6sPKGXUmGyuxc4pKvO7gk9tL0jl6tUUpDR3MA/MojgciYhSQCNxKMhgUFNQApfilDfQj8EK1oijUVDD07lQ2uFSf2PPgkAq4gxL50GBp2rgndJXn4WKUnJHZ3NFfE5dW6CyiS7KpKVGZXHTYnhOT+DQGX97z8PvAZdLP4I9M57b0MGpbQ7YIo/J83mclBhuWiy3xRw4VeMPzcmlqHgDN15PQfNWNfrdXrol0+O4C8bx5RJq5zFfRYMf3qMW3k4GF9ofGpD8cQDerymKykvmwlYoraOf0B8sDyGEEEIIIYSupLvuuuu11xSh13I8/3ywAxiBQJ8xbuQQgcPGhZ6tNGrIdYsWjU8U0H+t5ytMCclpSTq5gP7jPU8am5kdK6UCQqFUqR06ft7wFC0Pls4cnq3iByQSqSZl1oKZ4wpGZKQnmjSy6LhonUwg1Mam6mX6lJExUdD7lEpV8ZNuvWuY4fzLZShKptaZ9BqVjK4BTa4wmGL0BhM9mGBSKfXJiQax30fBHFXiuBsXjdbxOZKopHSDWiAUmVKGDMtOlXLclADmG/JuuG1qqpwp+Yp69VWO2cyEweOPc/R6JoyAxWLZsWPH6NGjJRJJ2KAHG/V6vcePH1+9evWRI0cgv06nmzFjxsyZM7Ozs5OSklJTUzMyMjIzM1NSUhQKRegjp8IKhHKWLl3KRIIucQDL5/NZrdampiaRWGQwGMRiMZ/Ph3WTp3MJBLDrU1DRY8eOr1m97mTJKTf59bgLDWB5PJ6O9o629vZgaXIolpkRwul0niktW7Fy1Sbm5w7PfWSv+AAWsNls7W3tLrcrJpoZw2Jm9IAmJvcYkqeAgf4HsADMgWJSY6hEEy/JxC1I4xWkczkB+t5ApYwZwPL56UuclDJOcjQ3ycg1qOlBmTHZvKGpPLc3sGqv73RtwOWmi+p2BPhcKt5ApURz4w3cRBOVGkOXOT6Xp5RSnRYohx7G0irpgRWjhs45NI03JJl+klMgQCkk1PGKixjAcrjpiskksBb6iiQoDdaYHscdls4bm8vTqahuO/2k+YsawOLzqLRYenVQyWgtlWCkchO5MTquz8eB0qAQo5Zel15NaRQcaIdRWbyYKK5cQrcYzHV56TUy42gUR6OkUmJ4Jg0FS8XpqbQ4LiwiE1Pt3YHQm1kjDmAFOHZoMYoTo6PS47kGFTdWRw2D9szjQh32lfj3nvRBq0IGHMBCCCGEEEIIXRMXO4AFKKEqLpURoxb1dG35SlNsFBm9IngSfUJiCmRKSTZpJD2jUCIdWTI1ViVXGZOSTUo+FCmSR8Unpabq5dBTpngCXQyTSSftdbMXxZVpTMxsIjkhSi7iSbWJJhUfVs/lqfU9y6dGy8klIjyJLp6ujFZMCcTKmERmdrL2u7r6Cgew+kcGsMaMGRNpAMvtdhcXF69Zs+bEiRNWq1Wr1U6dOnX69Okmk4mMmfD5fKFQSMat2BJIICzq9Xq//PJLkkJc4gAW8Pl8ra1t5s4uq81mh5fd4XS5HE5nV1dXQ33DyZMnCwv3bdu+8+jRY3a7na2HWq0qGDYUArCUxWrdvGVrWxvz4HYA2ewOR2NjU0tLa1trGxTlcrmgWEjs6u5uamw6c6Z0374DO3bs2rVrd1NTc9jNg6mpSfFx8V6fDwqvrakrOVlS39DAzAvB5wugEfNycz1eT1d3V11d/YEDB6FlmdnngyrBFmpuboEKQH0cDgdUCd4mrAJekFhXX3/o8BG/P+Dz0+uF197CfZWVVexb7g3mdNvph69HKakYHVcto1rMgcOlfreH/g27o2X+xnZ6abuTY7FxoBSllB51MmkpuYSCWXtP+Pef8tkc9CwAS5kt9KVGUjEVHUUZtdzoKK5BQ/80YXNnoK6VvtvOH6Avm5KKOUoZ/cB1hZiCdFiR3U0/aetEFb1G2JcMam5rV6CiMdBlDUAJQj49ClPfGhAJOVBmU2fgTK3f46UX6QoOGIlF3Dg9ZdTQtyJqlZRIANXzQ8lQN5mE0iioLhunosEPCwZrypEIOQYN1+nmHK/wt3XRg3QEvFmoIZ9LDwnp1XSB0Tqu389p7KDv5vP4OLCIREQ3F7w7hYRrddIVazMHoEEgvb2bvkKNvfTM56Off6+U0fmhYtFarloOeTi1LefWCLgUPaAmEdPplY0BWAUL3mO3jWN10I/BitXRKzWoKb+fKjrr337M39BKv3dYXCziQFXbugOnqwOQGcBRVxF841C3ioZA6KVhCCGEEEIIIXSlXMIAFhoIHMDqX+8rsGDKBvx+f2lp6caNG48dO2az2dRqNeScNWtWbGwsGb2CPOSqIHYRmEaK9h7AogoKCpjgJYF1q9WqhIQEk8kEAYFA4PF4zJ3m6urq+oYGiyV8VEir1U6ePFEupy/2g3e3adPWlpYWMiuMTCaNjYlJTk5Wa9QCAd/r9dFDYw2NUHJ3t4W9bTBUTnZ2dk4WtCOEW1paS0pK6urqyaxQQqFArzeMHz9WJBL5fN7W1rb9+w/CZmBmRwB1iKHrk6TT6cRiEbx1SITF29raS0vLsrIy9T379b59+8vLK9im7xNsMq2SfrSTTkU53ZyyOn+L2R8dHAaqaPS3hjwHXaugkkzcGB39JKwuW6C6KVDV5Pf3Klss5MTpqUQjJZdSPIqyuwJQSENboK2beWATLA6FZMRyFVL6nkRYY6eFvrJJI6fq2vyQTcSnF3d7OU0dAasjAJmjlFRzR6ClMyAR0ReCOd30tVTshU4yMRWroy+/koropoAy27vo8TKopM9HP3k9RkdfgdXceW4cBxZJMFISIaeqOWC2nrseCkoTCjgJeirOQFePz6WH2+pa/RUNdDbIwOdz4nTc9Fh6CA/KL63zw7qUMiovhSvkcyAbtImrZwALSjOoodHo+ouFdN3IIvVt512BBR8fvYoyapg7NNnFWVAlmJsZz1VI6GZp7PCX1gXsDvqWTwBvTSKm1wJvtqY5AA0OibBqlYyK1VPwRQLNCOulsyKEEEIIIYTQFbVmzZrU1BhnyINQoEcb7Gejy5KSwqkM+XnDkhJOdjYTRqC+vv7ll19+/PHHtVptIDgaRYY+SMDhcCxfvnzDhg0Wi0WtVo8YMWLOnDkZGRlkblhmdgopoVE2j9PpvO222yDMutwBLIQQQgghhBBCCF1NOID1HcEBrP6RAazHHntMo9FAlB1vIiwWywcffLB7926FQjFhwoSpU6emQIP2CMt8wajT6bz99tuZeFCvG1MRQgghhBBCCCGEEIogELxhEECAgLBEIiH3DC5cuBCmiYmJzLyg0MwguPR5i4dFYcqsrAcOYCGEEEIIIYQQQgihASFjTL1xudyhQ4fecMMN06ZNM5lMFEWxY1IkEBZlRYoy6+uBA1gIIYQQQgghhND3iTP07kGEri4yukT4g5hIICAQ0D+aJ5PJyC2Bl6P3To4DWAghhBBCCCGE0PdJaWmpv69fNkPoKmBGmCILzRM6vDUQbP6KigqyOhYOYCGEEEIIIYQQQt8nO3bswAEsdA2RMSZW2ChVP1EI9x8lge7u7gMHDjAr64EDWAghhBBCCCGE0PfJ3r17oavPRBC6ushIE0HGm4grFW1tbd21a1fvASyqoKCACSKEEEIIIYQQQuj74PjxfX6/iIlwOGPHcng8Jowu2eHDnNAnL5WUcLKzmTAC9fX1L7/88sMPP6xUKgOBAEVRzIzgqFbvKJs4wKjVaq2srKyoqNi/f39VVRWk0GX1wAEshBBCCCGEEELoeyZsAAt9F37xi/cMhnYmgjgcn89ns9kkEgkZeLri/H5/W1vbqVOn2tvbYV1Mag8cwEIIIYQQQgghhL5nTpzY7vWqmAj6bowd+6BMVsNE0HfP5XLZbLawC69YOICFEEIIIYQQQgh9/xw9WsSE0HcjK+tmsbiSiaBrDR/ijhBCCCGEEEIIff/o9Z8xIfQd0GjW8/mdTAQNAngFFkIIIYQQQggh9P3j90tstnwmgq40iaSMz+9gImgQwAEshBBCCCGEEEIIITSo4S2ECCGEEEIIIYQQQmhQwwEshBBCCCGEEEIIITSo4QAWQgghhBBCCCGEEBrUcAALIYQQQgghhBBCCA1qOICFEEIIIYQQQgghhAY1HMBCCCGEEEIIIYQQQoMaDmAhhBBCCCGEEEIIoUGNevnll5jgj5Lb7bZ0W5qam8vKzgYCASYVocGKz+clJiYmJSUpFQoOxSQihBBCCCGEEEI/bJTd1sUEf5Q8Ho/Vamtsatq+bfsXS770+XzMjBA/8oEtirrwMMmPuYkG0j5XCo/Hmzx50uI7bktKSpTL5UwqQgghhBBCCCH0Q/djH8AiAoGA3e748suv3nn3fTaFBABemQXIME3oYA3bLNg+gG2Z73Q8y2Q0Pv/8syNGDL+ao2YIIYQQQgghhNA1hwNY55SUnPrb3185e5a+l5AMyoROf7RCh2ZIGKbBFqKRWWzgR4i0CRFsIRoTv9Kys7P+9b//VKmUTBwhhBBCCCGEEPpxwAGsc+x2x6uv/XvVqtVSqXTs2LG5ublyuVwcxOT48Wlvb4e339DQsHfv3lOnTnm9XoqiuFxuSkrK+PHjExMTnU6nwWBgcv/4+Hy+7u5ul8tVWlq6Y8eOri760wTt8x2NYQ0bVvDGv19lIgghhBBCCCGE0I8G1d3VXltXb+m2+P1+Ji1EdLRJIhFTFFcul31315UMEtAC73/w0YYNmxYuXDhixIj4+HgyNANvPBAIkCnJCdjoJc+FKYT7mUsS+48SA5kLUwj3M5ck9jm3trb29OnTq1ev3rNnj8fjGT58+C233JKTk5OQkMDn8/tchA30ORemEO5nLknsfy4RlvkS5sIUwv3MJYn9zO3s7KyrqysuLl62bFl5eTkkEkzWKwcHsBBCCCGEEEII/ThRzU11X3zxZWVVdZ/PL587d7ZcLrNabcMK8tVq9XfRJx88/H7/qtVrGhtbFi5cmJyc/MN+sxfLarXu27fv888/t9lsixcvnjp1KuwPzDwU1NTUtH79+qVLlzY2Nn5HF2HhABZCCCGEEEIIoR8n3i+eeWr/gYOBgD83NycxMSEuLpZ9OZ3OmJhoh8Nx/Hgxn8dXKhUSiYRZ7ocoEAhYLbaoKF1eXh6Xy2VSg0IvvQH9Rwfiogq8nOhADKRAoVAIbWK3241G47hx4+Li4kLnsr6jtbMuJzoQl1O+TCbzer01NTVVVVVk9OqKj2FFR5sWzJ/HRBBCCCGEEEIIoR8NqrGh5t33PvR6fdOmTZZKpUxy0K5dezIy0t1u9/btO2NiokcMHzZkSN4P+AHSPp/vzJmyKJ2BHZ1BoaB91q5da7fbFy1axOPxmFQUwmq1/uMf/1i5ciW0DxXEzLhC+r8Cy+l07j9whIlcRWNGjxCLRUwkRFNTy5nSs0zk6poyeTwTOt+RI8csVhsTuVokEvHoUcOZyPn2Fh7weLxM5CrKzko3GPRMJITX59uzZz8TuYpGDB8ql8uYSAizuevY8ZNM5OqaPGncFf/8IoQQQgghhC4HM4DV3NzS+2Q9EAjMnTOLLxDs338QotHRpuHDhubkZJO5Pzw+n+/EiVNGU3TYABa0Q9i1Nv0Ijlr8MLs90AjLly+32Wz33XcfkxREnp5G3vhA2orkZCI/LHa7/Y9//OP69euvyQCWw+Gsq2/Ky8uD9cJWYKcw67uL7t+/PzMjpc8fOmhoaBIIxfHx8f2XcMWj69atmzZ1IkR723/g8Lhx44VCYf8lXNnotq1bx48fDSm97di5d/bs2RDov4QrG62urg74PSaTEdLDeL3ekyWlY8aMgXA/JVzBKEyPHTsWG2NUKOQwK0xnp9lqc6anp/dTwhWMwhRSILBx48ZJE8eSDAghhBBCCKFB4tyNcnDuHgYSLVZbfFzsDdcvgNfYMaN1Oh3J/EMlk0lJ55bldrs7OzsbGhpqa2tr+gUZmpubbTab3+9nFv5hgfel1WqNRiMT79HU1FRXV9fS0uJyuVpbWyHMtMj56oNgLuRhlvzBgR6vSqVidqZrAerQe/pdR/vHZibTqxPtR2hONvCdRgcibJHvNArTfgSz00iYTfmOojC9oLBFvrsoTEmADSOEEEIIIYQGD2YASywWp6QkZ2Skh74UCsXRo8e2btt+8uSp7Tt2ff31t4WF+0j+HzDSe2EHoexBPp8PwkyOCCCDx+OxWCwkc//CBrmuYPQSDLx89p2yYK7X6+Xz+STcT0MJg2Bu/+0z8MqAi4pegotdHbxNCJD3e61ANa6m/t8vaZarjFl3BFe/SsyKI2AyXUUX3EWZfFfLYKsPYFaMEEIIIYQQGkyYASypVJqfnzdixPDQl1arcTodYrEkKTlJIOB3dHZaLFaS/wcMelMEdGNg6vF4vF4vRVECgYDH43G5XAiQsZhQIpEI0iG/2+0mXSBACokU6B3uHegzkQ30kxgWAP3MhUDvcJ8B0kS950ILkNttoB0AaROCjZKcJAoBWJYs3jvQO9w70GciG+gdjhQA/WfrHe4dCA2TJrpWSDWuJmbFETCZri5m3REwma4iZsURsDvP1cSsOwIm09XCrDUCJlNk9fX1O3bsWBXB2rVrCwsLrVYrk3tgmHUjhBBCCCGEBhNmAKu7u3v37sItW7b1vLauXr2mrq4e+lbl5eWQUl1d+yM5rScdGMCGISASiZRKpVgshoBarY6KitLpdGRKAkChUJALkcgiYQHQO7H3XDICEppC9J4bChJJN7j3In0GwEDm9q4MTAmYFTrXZrN5vfSzqKVSqUql0vSAtgIkDOmETCYjRZFlARvuHQAkHLq6UJAYVplQbGLo3N6JFzu3n9Vdc1A3pjbBeoYFQl2RucxaIyB5iCuyuoHMZdYdQWjO0ECoKzuXWXEEoTkHWGCoS5vLrLsvTI4rujqiz7kkzKy7L6HZwpDEmpqa9evXL1my5Iu+fPXVV9u2bbNYLGQRVj+VAcy6EUIIIYQQQoMJM4Cl0+luu+3mB+6/m7wWL75No1HD2TyXyx0xfDik5OXlQJhk7oPf52na8tzsOZOnzIDXA//4prbTfWmdALoP4b+kRQM+j+8KdDxIB4Yg/RlmRs+DlllsNCydLHv52N4UERbt7YIZLkqfa+/zDZIUmEIe6Ch2dHS09Whvb2dCwTCAub07kxd0mW/tO22ZMMEWumaYSoRUMrS2ECbR0EQWm3hRc5kVR0Dy9LkshEk0NJHFJg58bmiYWX1fIi1LoqGJLDZx4HNDE5kVR8BmIwEAYRINTWSxiQOf2zuRWXcE/S8bChJZTFKvRYIzI84FzFojIHmI3suC7u5uOLDIZLKZvYwbN47P5zc3N5MLYyEzTEOXZcNhAWbdCCGEEEIIocGEvQKra8f2XRs2bCavbVt3uFwegYAPZ/OlZWWQUlVZDWGSOZzfWbXhzUX3/+2kMS0nJycrNa5p0xu3P/XqsQ43k2HAvK7OvZ9/sXzHCauPSRkgb1f9yVV/v/+rSiZ+GUg3JjQAXC4XdJMcDgcEzGYz9JeYUZkQkIFchUQWDAPp0ICkDZmkECQxbC4b7h0AF5zb/+r6nxsWAL0TQwMEhMkdl76+QE9SIBDAXOhMkgUJWPAKVgZccG7/q+t/blgAhCXC9NqCOkD92WlogAiNQpiNQgA2H2wpEgXsXHbaZ5RZcQRsZpiGBojQKIRJFD5lUA02SrBRdhoWhSkJMCuOICwzCRChUQgPJMpOw6IwZQPMiiMgOQG7FBEahXBYFNqnq6uroaEBjjzQXGQuOw2LwjQ0yqw4MjYzAeE+o3A8tFgscNwDUBkWicLUbrezC5JApCiz4gjYbADCYVGYSiSS/Pz8hx9++KdBEPhJ0OLFi9PT03k8HjQXHHlCD02h5ZBAaJRZMUIIIYQQQmgw4f3yF08fKTpKUVTekFyD0aDVauAVFaVNSIiHPojFYk1MjE/PSIPeSGen2WDQ5+cPYRbt4Wktfue/S9tjpv3mT395/K4brpsxVuk41RrQFIwYE6fgcbyWkzu3btiy+1DR0RMlgcT8aDGH46o79OXKzY2iFO/Jz1dsOVpU645PNMoEHZtfe+3fH2+sd7tbxTEFcWqfo3bzJ1/vKDpa1MBJSTaIeZzOmhMblhVxojzH12zcevBwaXWTNiFd2Hrks//+7x8/PhCghDq5xhSrqN/7zbdb9h85crSoukNpiNFK+Uxd+wVdF7O5SyQSQ3eI9GQg0el0QreHzUAS2SmL9HkgAFOpVEquySKzQgN9JpIAuOJz+0xkA30mkgDoM7G2thbeaWJiYuhcq5V+MhqXyxWJRKQdINwbtAnkhymfz4ecZNlgGXQgNBwWAFd8bp+JbKDPRBIA/cyFjvHBgwdPnjxJ3i+AWVdQdLRpwfx5TKQX2FHN5u6oqCgSJRUjARJmA4DtpZNEiNbX1x89ehQKkcvlbM3JXDbcO9Dc3KzXaWGbkpRQwUfmUVAahEMXIWE2ANjK2O32srKyw4cPw2cQPkfQjKFzQxfpM0DCVVVVycn0LtpbfX2jyRTd+92xAdB7dWwAXGxlQF1tbXx8LAmHqa6uTUhIIGF2ETYA+lwdJHZ1dW3btm3Lli0VFRXkvmbSVoDNFhoIDVssFshLtksYKLm5udVkMrGLsAEylwRIYnFxcWFhYVFRUUlJCezzBIRPnDgBgbNnz0IlY2JieDweu0hogIRh2traqlIpRCIhSQwFh1+n061SqUjO4KLhlYEWgHXBbj927FiyZW02G1SjoaGhpqYGdunOzk69Xg9fYU1NTbC7wtThcMAeyz6Yj5QTGoAF4Yvvin9+EUIIIYQQQpeDGcCyWq1Op6u1ta25uQVO8mtroc9V197eAb1Z6Cd0d1va2tqgJ2E0GHoPYFkq9n67eUfSot/ekS8L+H0coSI1K2/0hBk5BiHH5zyy6eO///uzbXsOHC46WnS0pM0hz8hP5Z9d8/tXvyg8dPzgjg1b90B6sStuzJhk+/JfvXaY426tKTsuG3H3WOqbX/3p7bVbCmHBY8UnrKbJo+I7i3e+8893txYf2rFlx57DRUVHqySm/BT/gX9+stvq9DrrKt3yRHXX7nfe+XTdjsPwvoqOHm8XxQ/PSJAILtwVgX6L2dwlFIqg88wkBa+9gkaArg4ZloJeIgQgA3QaQ4nFYugRkT/sswNYPzDw1urq6mBKBrBY0F2EKbQMNIIgiGmU4PPamVDwIfcAUmDKdrZ/YK75AFanuYsMYJHeOExJgAhLZAOwTaurq9evX79y5Uro7Wu12tBCCBIOLnFeoKmpSa+PijSAFQgOYIUtQoQlwtRutxcXFy9fvnzz5s0ej0en0ykUCtKGbDaChNnE0Cm40ACWCbZOcNGIBVZUVJjNZthRKysra2pqGoPgnTY0NLBhEoCdX6PRhC4bOiWB+rq6/gew6CV78gMSZhPZAAFhOCiVlpYWFRXBxoIKQAvHxcXBJ4vMJVM2wE7ZgMVi4XGZgcUwsCc0t7QZjUYm3leBJAC2bt26bdu21tZWt9tNX3kVAnankpISh8MxYsQIaEZ2EcCGSQCmUIJapYw0gOVwulQqFYmyi4QGYBuVl5eHDmDBJnvnnXf2799/7Ngx2JTQSvX19bBrHe0BjUZ2clIOKYpMSQAHsBBCCCGEEBqEmHEEpVI1bdqUeXNnw2vSxAnQjamvb4DuB/T0MjLSITE5OSnCoIOvs6PTZvWIhbBQMCHg56vi4zVCToDjsjftWPFNVcLcVz5avmbNmpcX1G/eubbwbCfFoTsG1rrUX3y05qM/352laFpT0uQLZD7w9rP5HOP8x//x5RNTXXu/eu90y8jfvAsLvrFYXLbyH2vKAhRd4W5RwX1vLv3223eeSLFbqmoauPn3vv74ZAGfm/iTf/7hidnS9orq9oyf/fcbWHDNV5++cMcktYS+BGCASB+GRRLhvfN4PHpAgqIgAN313tj2YZYMYd75rzseeOStwiYmfgEVn9191//8anUrEx0syLsDTLwHkxpMhw4ndA6hh0xYrVYm1APmQh6yIMvdXPLvlx+//Twvbyhp8jDzv0+Ytrh2oA7wUSSVCdVnIvD5fNBd37hx44YNG6C3f+DAgZMnT3q9XmZ2UKRlAbPWCCDDwCsD+8aZM2eOHj3a2NgIldmxY0dLSwtUj5ndo/8CIcCsOwKSLVTvAg8GdXZ2wnTz5s1bgtgAYMNFRUW9Fw+tDEyZFUcQtnjv0kLBXNDV1XX69Gmz2UxGzMmvo5K5JFsoNjF0LrPuvjA5gvoskOVyuQQCwbhx4+7qZdKkSTKZrPcn/WIrQ5Bs/VeGyRoEh50TJ07A2lNTU2fPnr1gwYKCgoLcoIyMDNislZWV3d3dfVaGYApCCCGEEEIIDSbMmIvFYtm7p3Dbth3w2lu4r7PTTNLhzL68vAISa2roe8dI4vkovx/6TkyE0dMH8LpaG0+Y7p0zNz/doFHLJy1+JqOuufpEHX3FDqz7jnmj1PLM3OFafYzbB0v5REqlkMOTKmQacaC1Ypvd0bX1lcduvvnmp96vsFu7S+tIrZLHjMoyGFRRWTNG5wb8UEcuX60Q0QXKlDKxPGdIvlha/vYTt9988+Lfv7Glm+JyqYvrkASrfw6kuN1u6BRBh40EyFUGoaAzCd1v6E/2Xhz4HJ2NzS1djgEOyJ9b/+UAAP/0SURBVLi7m5pb26znDSEMDsHm6aN9CNhDoH2Aty/QzQYw1+MJbwe/12Vub2k6z/Z/vLmyqiu8Azz4MW1xjUAFSG+cnYZFYRoahT0Wdt01a9asW7eupaWFoii1Wq1UKqGo3pn7jJL1RkLysIuwAXYaGpVKpampqTqdjs/nt7W1QZX2799PBhpIntDM/USZdUfALsIG2Ckb4AZBaxgMhrh+QW3Dlu0dZVYcAcnDZmankaLwUaqtrW1oaICPEtRQJBLBFD5TA1mWjTLrjoDk6b8EEhCLxYmJiUN7SUlJga0JRYUuxU7DojAl6+0TzGWzkSkbgHcNR12HwwFNAfsJNEtNEBw+YMFhw4Y9+OCDTz311NNPP/3zn//8f4IeffRRqBssSwZGoRxSFDslAbJqhBBCCCGE0KBCD2BB/wf6AKfPlBafOAmvM2dKoVdAZsOpfHNzCyS2tbWTnCQ9BC8xLTfGqF+xtbDNHnz0us914pvf/ua9DY1WH0UJ+AJvt6Xb66Fn2Sydbh5PKOCTC6LGJpu80MPhnBteoig+T0AHIIXPF3EorlRriImJiYtPSk5O1svoUSoORxer4vNgIa+fClYf/nHpO5hI3XyyUQ+t3Lhr099vjonW1BS+fccz/y1pcQRnDQjpvcCUIInQq4F+I7neAXpN9CDN+SARMpD8ZMFQ9Puh0zkBn7Ojob6mudttb4eOVnV1Q6fdTadDZ8zR3USnVLfbyCO3yKI+e3sDnVpd29puC16L4uqsramtq7fCch5bU2M9LOFkunUMduE+XcJckgjvHQK9M7CJMIU9hPT8e6O7hsHftYQwWRCQBUkg756/rVq/eStt1Z9vm6YpPn6sxQUtbmmrbmptaW1shHbocPg5Ab/d3FpXXR1swA4XLOxztbc0VrdZIXPA7+tqra5u7nB5oVG8lpaahqZOt9fV2UQ3IyxSW99g7xlA81ohK53YYrZCdrYyfepzbmj92cC1RaoRCWwCJhTsw7e0tHz22Wdbtmzp6Ojg8XhpaWk33XTTmDFjyDYim4xkBmFRQKLMivtCsoUKLSGsNKFQmJub+7Of/SwjI0MkEkHdPv/88+3bt7e1tZGPXtiyoVHARpl1RxC6VKTw3CCdTjdixIgZM2ZMnz4dpmyAjc6ePXv06NGkzNDFQWiUrDcSJlPkygC69J4Ui8VSVlZmNtOj+WIx/cC++vr62tpaMiIDQjMTYVFAVh1JWAlhi4fNhfzBz3c4SCcZwhbvLbjOiCBDaAlsGA65DQ0NhYWFp06dgl3lxIkTH/RYu3YtzIVDDRk0DwN1IyX0j1k9QgghhBBCaNCgLzSQy+X84HN2+yeVStlnkYQICGKyrh+Xr9rz1stvLV2y5MslH/33laXFO1evOdruEUoSsidxvl35yfsffg6z3n7jw7aU7CGjU5hHTAXCr03gizTqOGvpgS3LD9aYxi1O54sSR8+5mfHo9cMUwVzQ8w7+H0JhiIYeU3fR5u2HSo5vWffFh++vqIm5+abrJ+QlSFotVrd34N0R6LqEdc8AP/jccYFAAAHoNEJTyGQyMmUDkAEak5QQJjg2EpxjPf3pC8889Mt/vvfvl+67777773/yT5/vbXN6vJ6mLf995Sk65f7fvb7qlM8fLMXTdHLLf3//6IMPQPJPnv3dx0eqO7yB7tOf/+9DDz/2+ebSszuXP/v4T//4zqHO87uI/fcYL2FuWIMwoR7kvRGkRw0N0pswiDw+jFkytGQOp61k17fLl31F+2b3mZqogtF5emHA59n59v1P/frZ55588qH7f7Wy0t1Vtff1vzz/yP33Bxvw9x+vOtDS3bTqzT8/8uLyGrvHbav+5Nn773/5/eJGiz/QtPLXP3n+5a/2F6755zOwOL3ITx99etmuCps34Kw9tOS156BlIfFXf/q/nWc7Pb5Lbxk2wDTENULqQCoTVrewqNfrra6uXrZs2Y4dOzo6OmDTZGdnL1q0aNSoUbCNSE4WuywRWiCz4shCM7PYaNhcWHVWVtYjjzwybtw42GdaW1uXLFmyevVqqCoZIAZ9FhVaILPiCEIzE6HLkinsotAgEID1nj59+syZMzBlA2wUqsfj8ciyBFtCaJRZcQRs5jBhRQEIQyOUlJTU19f7fD5YdUJCgl6vNxqNMO1dVFgJbJSsNxKSOUxYUQSzQL+YrL1KCIsyuftCMoQiS0EjrFq1Cg4WZrMZNlZNTc3aHoWFhdBQzPKRRaoMBJgcCCGEEEIIocGECz3GuXNm3XX34nvuubP/1x133DpmzChmuRABvmbM7Y/86cW7/Wvefe31N157b7k1dvoLL74wK1HEl2jmP/T0jTrzig/ehlnrzkx7+tcPjY4VR+qvCEVqY6zk+Nav/7v8kC3p+t/8+nbv6vf+l/Z1OSWTUL0Grnr44zIncaj2nZ8u2bDPpdB0HFjy71f/9b//7/Wvi52z7p+fa5T3vnIsErYPQwIAErlcrkAggB4jBOhhmCDSy2VBhj6vO6ADnOBFVgTkqNvdFHPLS79+dHS28MjKAzUOt7ti2/srjsVPv/fZl16ar2g6EbxkK9BV9fWXX66zj3r8+Rd/99yTqYKDyzYVmR3qUT/9n1uH2NZ9+I9/vLeyKX7mY49ONFDhHUUWiZ5XmQh5WP1EoVZ0xULAXHjXZPAOotCvBtB77AdbIAkEp1Aop+nwmvfe+c9btPfXHStrtzQ0dJHMnOZuYf7N9z7/0vMzEhx7l/57fZ1o/s9+9dJLL/1kcumX7769poKTkxilqDpxssPjqN6zvZLDqa4sa+p21xze0MCV5aV0Fh0s4WY+8MvnYJFnn3liaKyYy2nb8857H2+hbnnmpZeeezzLfubDr3a3u8/VjbiEKGmia4hUg51Gira0tGzZsmXHjh1tbW2wVGpq6rx588aMGSOTySADyRMa6DNKpmS9faIXCMnMBiJFYRHYlzIyMhYuXDhkyBA+n9/Y2Lh27dpNmzY1NdGPkGMzRyoBAmTVkUCG0MzsNDTaHgT7qlQqVUYGmSEbuyAbCIsyK44gLDMrtCiYAvhktba2spdfqdVqaCvYXjExMVAZkoddhA30jgKy6kjYzCwSZackADkh4HK5bL04nU6oLclAL39+CWHR4Dr7wy5FkGhFRQV5ANmIESNmzZqVlJTEXA0bvIUZ8jAL9wXmEsHy+qgbkw8hhBBCCCE0mPB++9sXVCqVQa83Ggz9v3RRUTIZ/ViTXgKUSBGTPHTyghtuuf32O+6446Y5k4YkquifJaMoqSZuxMSZ19+yCGbceuuM/CQ1nxMQGXNnzb9xarZOxAtwpIYxk+YsGpOiFFM8oSx33Lybbrn1julD9BKRPq1g+sIbboES77h+2sh4JZ9SGDOm3jg5O14t4FFcrjxn0rzxI1LVYh4liB23YOFNt982Z+KwpOSkoRPnLLzpNroqtyyckhs7kJ8gBNBvMZu7eHwBuQKFJHo8HuiJkb4NBMgUOkiQ3hvps0GvktylQkqAgLNi51cHWtLGzR0fbT+wYU+Zecyjf1g8Jj2GU3b6xAnO6EVjRcXffFPJu/Whx2aOSE/N0bct29qkHDZ5FGfLhh21dfU1ZaeOHy+uamiqESfOHJGlUmqT0jTHl6w/pSp48on7xyWquMEBLHZ17PSKRxsbG6EF4uLiSAqAROiskpE7Pp8PvVloB2gfaIow5PI0mAslCM//xTSftblw7x7e6If/+IuHb7nphhtvvG6IxnL0wM6O6CmTUhUVhZ+XSybec/stI3Ni5LzqVX9dox5/9wN3T89OTkpP5B/+ep9NlDNphKDw8J5u4+Ts9nVbKz06FY8bX6Are/frYtt1P/mfzEDZ4cMHSk6dOX7saKNq3I3T0sW20lWfbii1tDdVl54oPlnZ2NZWrRhz8yijgHkqHFu3i4rC2zxy5Mg1/BXCjg6zRqOJVL3Q6L59+7Zt20Z+VlImk02ePHnOnDkQCM0DUzbQZxSmbW1tcGyATQ/hMBaLFT4x0uCzkEhmNtB/FFpPoVDAflVeXm61Wh0Oh8ViiY2NJT9/ecES6uvr+/kVQp1Ox26XSEVt2rSptrYWDoyFhYXHjx8/e/Ys1KS30tJSs9mcmZlJFgd9Ftjc1NTPrxDGxMSQcJ/LslMAH65Dhw7BeqFlBAJBTk6OLfhrehkZGWKxOGyRfqLQpAIBL9KvEDY2tej1+kjLwhR2M1iv3W4/duxYQ0MDKSf43LpzoGWg0WCvyM3Nha1JPg5sCWyATDs6OjQaVaRfIbTZHbAzQDh0WXDw4MFdu3a1t7dDybAJYPeAoxPUCt4C5IFVQ8NC40BVYRdlNTc37927F94CGfWDbFA3UjKZkgC8ryT8FUKEEEIIIYQGGaa7frnoDgWl1GuNhih4aWQ8inPutjmxQq4Ppht0QojSaXyRTqdVCoJXVFE8tVpllAX7ChQlkSvpQlRCigpwKI4yuKDRIKeXDHB4Ir4GwmRAivJL1RqlNBgJ+CXBtWsUEm7Ax5epDWTBKIWoj571BdDvJgj6QtCHARAg41MkAD3J3iAdliXdod56ig2uYGhmvIAToLgiHp8XTPZ5vVwBTySG1AAlkcmCz/PyBwfOOK6uxrq62roGsw1qAOun8/O9bjvkaGhus57/c3HfGbLiYO3pGkOUqUrwidfQMuwsEugNZsEibDgMJIqU+thY8mjspOHDhmo0ov2V9HgZzIzSyGUSYTCj1+uiJCKJkE8PEQpkapE/4He45alZ+TLhwZ0rV+05ro+bMSFTefD4yi1LW7mc60ZlSjNnP/LGh2/dk+VoqKs99MXvnv/n+1VmrxdqwXG2N9TW1jWaHW6/y0s/Nevise1AkDd4DYXWhw2HVRIMHTo0KyuLDHxAt//48eNHjx5l5gX1syxgE8lKIyF5iAEWSAKtra1Qn87OTiiEz+dDbTMyMti5YcKWJauOJDRnaCCUIwgCMplMqVSqImMvWGP1LplZcQSQrfcioUgiHF6gTU6fPm21WuETp1ar4+Pj09PTYUrq0M+yoQGCWXcEJE+fBcInva6u7vXXX3/66afXrVtXVla2bNmyP/byxRdflJaWHjly5Pnnn3/33XebmpqgNLbA0JIhzKw1AjYbCRBOp9NiscA2gmY5ePAgNMuIESNuvPHGqKgoQZDb7d6/f/9///vfV8732muvnTlzpr29vaioqLCwsLm52RtyBGXXwqwbIYQQQgghNJhcoQEsBpz3k1cYNj10Vj/h0JxhUdBPmI2ScGjKQLEdGDKln/obfO5vcOYFQDbobMOULYEEegSjkMDlMPf89SSr41M8tU2FWwqrmpvLVi75xu+DVLFSq1LKudm3/u97H3wctPTXixLUQr+zdtkb/62Rq9Xyhi8+/qa0wwG9Lqb0nsAVj7LT3gFy+ySAMAkEb6kMB71uQDLAgmTZ0KnbZm5uboIuZVNT3fHjJ8xm56gEY2jLB7NFJ4327Sxat+NQOfSKC5f++7hMYZyQrVakjxml5h399ttirnbmtPF5cYqDW1dandLbpyVzfDZbt9nsz7///33w0cfP35h8pq610atIVsm41JDHXyNN+/HHXz5RIKXfAqwluKJzdes/CtPe0WuFrQbBhkMTCbVaPWvWrAkTJigUCohWVFSsWbPmwIEDTqeTdOP7WRaEraUfTKaBFQir9ng8NTU1y5YtO378OIShetddd93s2bOjoqLYbGHCSoZpP0JzhgZCTZ48eeLEiRqNZvjw4VMjmz59+rBhw8JK6HMV/QjLSQKhIBGapbu7GxqE/CajWCzOysqKjY0lP6jHjsLYbLaGhoa6urrgcrQ+S4Zw/9hsJBDK7XYfOXIE9paZM2fefPPNycnJVqu1pReop8FggAywj8HWPHjwoMvl6rNkEoZpP9hsrI6ODnIfJYAq7d69+6uvvtLr9bA5kpKScnNzZTJZW1tbSUnJsfOdOHHCYrHATg5Hjy1btsA+39nZGTpuxQYQQgghhBBCg82VHcD6ISAdGAI6Njwej4y5DBy7LBsgA0xQdHBggA6TmWR4DZL5mdPvHmU8/NXfHrn33r/utsYF5wQ06bddP2uMY/WvfvLAvffe+/gvX1hxqNJuayp855WvyhNueuavf3/hvpHmra+/vaOOvm/m3OrYQJ+JbKDPRDbQOxHQ1e11zYhQKIQeNT94Exm8fQiLRCKYhgXYMORkl2UCwWnZt/985KH74J3ee++Dv39vnzjt+gUjydO9oGDmIWJ+v2Lq4oeH8WveeeExyPf7FYYpcxbfUKAPBMS54ycYBHwBT1+QaIhPzZSrFBxO/J2Tk/2u7mM7v/r9zx+7P1j031bVTR41IkWXMvPxO6YNbX3jf4Kpv3j5P9vLXN7zflmfhHsH+kwkARBsoWspWEEaVIYJBYVFKYqKj49fsGDB+PHjtVqty+WC3v7KlSuPHDkCPXwmU49+imLWGgGT6UKVIVGfz2e1Wk+dOvXZZ5/t27fPZrMZDIaFCxfOnj0bqsrlckMzs8KigFl3BJDhgpXR6XR6vR4++x0dHcERVXpclcVG3W43eRIWq3dlALPiCC5YGZg6nc7a2tqKigpP8Mf1oFmSkpJkwR+OMJvNJ06cgLnt7e2nT59mB7n6AWUy6+5LaAV6VwZqUlpa2tbWVlZWlpCQMHXqVKgJNBSzcBBEExMTJ0+enJubC3Wur68/efIk7GBMKb0wi0XA1iG0Mt7go/TYDLCZdu/e/fbbbx84cAAOR7BL33333eTeTMgZClIyMjJuueWWESNGOBwOaLHKykpoVVIsK1gwQgghhBBCaHDhvfDCc0zwRw86QvQzsHj0Dw5CGJB06DFCl4w/AJCNXDFElmUL4Uo0sal5w7JSdAqp0piQMyQzNVrJDXBFSm1SbmZ6qlEmUCcNy01Lyhg+fvycG28Yn5aWOTI3MVYTFZuRnZKYNmTUuHHjp8ycPWlYpoyyd7q0BeOmTh6TboxOTI1NiYlS6hJMcnIv4vnrDQ33DvSZyAZ6JwLousOU9AxJSmigz0Q20GciCVA8odqYkD9sNPQ8e0yZe8OMHIOE4lASdXRSWn6CUc2n6EXEUUlDs9MzsvODuefcsGi0Lvje+UpDUmxq/tgpI3Kj5VK5LiZl+MiZY/N1Ip4oLiU9KzktZ/jIcePHT5g0eerEcQYZxdcmj8hNiU0bShczY96isemS4G2JdEUjVzU4M+Jcn8939OjRa/gMrPb2TqVSCWG2VsE5fUeheiqVKjY21m63d3R0WCyW9vb2rq4uSDSZTCQn6L8oWMRo1MPOT6KhLBarx0M/B73/Etio2+0uLS1dtmzZkSNHoEp6vX7OnDkzZswwGo3sEEmkZUOjjY2N/TwDS6PRwhvvvwSoCbkrFqZwNIC30CexWCwQCGBbBxftuyiYtrW29vMMLIPB0HuRsKjZbD5+/HhDQwPUB1aan5+fnJxM2hzW3traWldXV1NT09nZqdPpYJZQSN9vy5bABsjUZrOJhIJ+noEVFRUF4T5LaGtr27FjR21tbUtLi8vlysvLgzWSR+MFR+9pcHyYOnVqenr6li1bDh48aLVaJRIJfMig5qFFsSVDtbVadaRnYFmtdqhq2CJk7An2FhKFdNhk5NIqcu8nNBHsNtBukA47D9SKjLND3RYuXAiNdujQobNnz3o8nsTExKSkJHYjEnCgw2dgIYQQQgghNNhQdlsXE/zRg85hZWU1XyBSq9WkpxTa0WXD/Sdeq7l9Jl7ZueDYsWPQSiNGjOh/2T4Tv7u5oQa4yHc0F/rDH3300ZdffkmGMgHJdqUMG1bwxr9fZSK9OBzOM6XlCQkJpDIkkQ33DpCw3+9vaGjYFNTV1RUVFXXDDTdcf/31/JCbYSMtC+GzZ8/mD8lmxyZCNTQ02R0u9tY/0H+B7e3tGzZsWLlypdVqVSgUCxcunDlzpl6vhzyhOftcNjSxqKho+rRJJD3M/gOHU1JSyXBYPwXu2rULwllZWUeOHGkL/kpjJNHR0VOnToXM7LKADZPA6VOnxo8fTWaF2bFz75AhQyAQtkhoAKYtLS2HDx+uq6szm81JSUkTJkyIjWVGxODzCJvvwIEDUM/s7Ozhw4fL5XJ2WdC7QMipVEhNJmNw/nm8Xu+RouL09PSwRdhAaWnpO++8c+rUKQhLJBKoyYwZMwQCAWw72PkhEdrWYDDAFty6dSvUyuFwQCLU+dFHH83MzIScYQWC6urqtNQkhaKPAbXOTnNjUysZTg2tDNRzxYoVy5cvD+aiwW7sCj6IEPLAzjN06NB7770XNl9JSQmpA5DJZNA+Wq12zZo1MAvyi0SiRYsW3XzzzRAgeYjjx49PmTweVsTEEUIIIYQQQoMAXoF1DvR8zOYuistjOzNsFwuw4f4Tr9VccLGLXOxcmDY3N8MUOu2954YGQO/E725uqAEu8h3N9fl8x44du+ZXYPVTw9AAIGGpVEouumlvbx82bNj48eN1Oh07t88AIOHOzs5+rsBye7yhY1v9FwjNBVGog8VimTlz5pQpU4xGY9j1TX0GQGgi7KX9XIGlVmvIdumnwCNHjjgcDpPJVF9fD5WBhoUt2yeZTJaSkhK6LAgrsL2trf8rsCDQuw6hge7u7rNnz/r9fq1Wm5eXFxMTwza4y+WqqamBRoNs0FZyuVylUpFZRO8C7Xa7WCSMdAVWQ2OzRqMh0d7LQttC48DqIAzNAlu/paUFmqirB1S1srKysLCwpKTEZrORpWCfhGr3uTWB2WyO0mr6uQILGhnCoZWBLRgXFzd58uRZPQoKCjweD2wveAsQgBpCVTMzM4cOHQqrzg1KT0+H5lq7dm1xcTGUDEVB5oyMjJycnLAdGN4UXoGFEEIIIYTQYIMDWOdAv4gewKK40OUmfSTSZSKBKx4dSJ6rFh1IHgD9OpiyA1j9ZO4/ClNI6ScK04sq8HKivRMh3M/cfqLQH762A1htbR3kFsKLAvWUy+VardZoNJLHYPc5INWnjo4OUz8DWG6PRCJh4hcChUDldTod7GDjx4+PjY0deDVC9T+ApVKp2GGUSMhlRFFRUdAs0CbkpzH7FBMTo1AomMUiaG9v72cAi4wV9gP2K2jk+vp62ECZmZkJCQlsk7rd7qqqqtraWpPJFB8f73Q6YV0ikaj/fcDhcPQzgNUYMoDVG/l1SDKABWCN0NpQN6hDdRDUp6ysDKKu4FPbCagP7FehA1ihurq6+hnAslhsZAArjFAohJZnQStVVFRUVlb6gvd+Bgdz26E+8GGEChPw2YQp1JC9JgtkZWXl5uaG7WnwppKS6CsZmThCCCGEEEJoELhAR+5HCDpCBPTlwgIEiV7+3D5nsYH+57LCMl/y3D5nhQYAhEkT9TkXkOhA5sKUBAg2GjplsdGwdCLSXBIdyNzes0LTyZTFRsPSCUgkTXQNQR0IUh82wEaJsCiXy42Li5s2bVp6ejq5z4uZEdRnlEyZtUbALhgWYKMEG5VIJPn5+fPmzYuPj+fxeCQxUmYirEAIMOuOADKEZmanLIimpqampKRAZaBNMjIyoE1YYdHY2NjQxcMKJAFmxRGEZWajBERdLldnZ2dMTExOTg6pFZvH5/M5nU6dTpeVlZWZmQl1UygU7EPcwwoMjTLrjiAsMwuiIpFIKBTyQ0B+8vQ0ls1mg92JmR3EjqmxBYaWD9PgavsWtggrLAprhJaBXZesEXYecm3amfPV1ta63W6SB8B7gZxsNUhREGDWjRBCCCGEEBpM8BlY50BvsLKymuLSl4FAHyb0z+/9Ry/fRa3uildmgOVD166kpARaaejQoWQWuPy1hxlgZYj+o5fvYtfu9Xo/++yza/gMrFOny9inI4X67lqmqqpqaH5OpGdgdVts/VzOc6WEvbuTJ0/28wys+PgE2DpM/DvQu6nLz57t5xlYWVlZTCSC4IV1bdDCcFwKu4IJPpJ2ux3eDrkmC6JOpxM+oYqei8L63O4dHR0atSLSM7AOHT6WnJzMxHuxWCy7du1qaGhg4ucLWx0b1el0M2fOlMlkvSsD6urqMtJTIj0Dq76hWa/XM/HIrFbr0aNHN27c6Ha7maQBgHabNm3auHHjBAIBkxQEB7qpUyb0WVuEEEIIIYTQtYIDWOeQASwOxet9A06f/UBWn3PZxMuZ26fLKfBy5pIBLJjm5+eTWeByCrycuX26nAIvZy7L4/F8/vnn13YAK6bnNyJD106iYW/nikSrqqoKhuZGGsDq6rZqNBo2M9F/gZcTJWAv7WcAKzY2jh9yv1j/BV5OlIBoZUVFPwNYmZmZTOTyVtd/lCDRjo4OrUbZzwBWUlIShPssED7+3d3d5PZAMpdeLKjPKJkKBAK1Wg1hwMzuKRACdXV1mRmpkQaw6uqb9Ho9WxRZpHcUWK3WtrY2qGFw0XPlE31GYU+A/ZMc8EPnnjp1CgewEEIIIYQQGmzwFsJwdE+o546S0ACAMImGTllsNCyduLS5JMpOSYBgo6GJLDbxys5lmyhs1iUXCC5tLomGTlmRFiG+i7kkSqakia4VUg22PqzQSl7ZKLPiyEIzE/0XeDlRAqLMuvvSOzM7vbJRAqLMiiNg8gX1X+DlRAk2kVl3XyKVQAKQQaFQ6IKioqJIgOgzSqbkufJsUQQbDa42otBqsIv0jkJOuVyemJiY3CMlJYUJBfUZjY+PJ8/PYosiyKoRQgghhBBCgwoOYPWBdIdIryY0Ss87PwrTqxaFaf9RmH7XUSIs8ZpHB5LnqkVheg0Fq3O1MevuC5Pj6mLWHQGT6SpiVhwBk+kqYlYcGZMvAibTRWIWjoDJ1Bcmx8Awy1wMZsnzMfMQQgghhBBCgwkOYIVjejCoF/bCBCaO+kKa6BqCzcRUpecqlbBAn4lsoM9ENtA7kVlrBGw20HtZCPSZyAb6TGQDfSbClFl3BKE5wwJ9JrKBPhPZQJ+JJMCsOILgohdXYHDmJc4FEGbWHQGbjQ2EhnsH+kwkAXDBucxaIyPZ2Pyh4d6BPhNJAAxwLrNihBBCCCGE0GCCz8A6B/otZnMX9F2Egj5+0B1By3R0dEAr6aKimCR0PugAnw6in55zJZ6gU1lZtW79BiYygGdgnTh52mjs49lG3536+vphBXmRnoHV0dnV+4ly37WysrIZ0yczkfPtP3DYYDB+pw9x762utrafZ2AlR35i+uWDT2vv3dBsNhv02kjPwDpwsCguLo6JX1F9VgY0NTVlZ6VHegZWdU29Vqtl4ldLeXk5PgMLIYQQQgihwQYHsBAavHbu3PWb515kIgMYwNp/4LBQSA+/RhosuFLY8l0u17ixIyMNYJ0tr+Tz+Ve8MmEFhkXtdvvMGVOYyPmgfbxe39WsDERhOiHyAFbY799dpgtWBqJerzcjPSXSANau3ftEIhETvzwDqQwE3G73iOFDIw1gHS8uubQmGuDaibCow+GYPm1SaApCCCGEEELomsMBLIQGr4sawKJ/SI17JUdDBijg98CEiYSiuBR17vf+rqaA382EwlB8aCMmfNUEADRRHyhKAP+YyFUUCHihjZjI+SjuNbj+NOIudI12aRBxF0IIIYQQQghdI/gMLIR+OCjKf/VfzLp7oa5RfeDF1KAXLhUIy3k1Xtw+h2ZoMCs889V59T1aRAvPeVVe9L7SF4q+Ezc889V5MTVACCGEEEIIDRp4BRZCg9dFXoGFEEIIIYQQQgj9MOEVWAghhBBCCCGEEEJoUMMBLIQQQgghhBBCCCE0qOEAFkIIIYQQQgghhBAa1PAZWAgNXhf1DCyfz99ptjARhBBCCCGEEELoB4QZwLJbzQFfxJ+CQgh9p/w+r1ytp6jwT+DFDmC5PX6tVsvEEUIIIYQQQgihwcrv91utViZyIWaz+dwAlkpr4vOFZAZC6Gpqb6qWKNQ4gIUQQgghhBBC6EfiYgew8BlYCCGEEEIIIYQQQmhQwwEshBBCCCGEEEIIITSo4QAWQgghhBBCCCGEEBrUcAALIYQQQgihH4jp069bsXKt2+1h4gghhND3isfj8fv9TOR8OICFEEIIIYTQD0QgEDh2rPjzL76yWAb6WFyEEEJokHA4HIcPHy4tLfX5fExSCBzAQgghhBBC6Ifj6ace02jUS5Ys77ZYmCSEEEJo0PN6vUePHm1paSktLYVAIBBgZvTAASyEEEIIIYR+UBbMn6PTR61cuc7hcDBJCCGE0OC2Z8+e1tZWEq6vr9+9ezcJs3AACyGEEEIIoR8UPp933YK5ra1tmzZv93q9TCpCCCE0iI0bN25uiLFjxzIzeuAAFkIIIYQQQj80AgH/qZ8/unt34abN2z0eHMNCCCE02AnPJxAImBk9KLutC/6zW80qrYnPF5JUhNDV1N5ULVGoKYpi4j127tz1m+deZCIczrBhBW/8+1Um0ovP53d7/Fqtlokj9GNVz+H0/bMll0HE4RiYIBpsGjmcFiZ4tSk5nGQSqiX/XTlwvmZigghdnGnTFqxcuUShUDBxDufPf/nfpMT4G25YIJfLmCSEEEJoEPD7/VbrQH9yxGw24wAWQtceDmAhdAUt5XCcTPCKMXA485ggGmy+5XDWMcGrLZ/DeZyEPrnSw6ZwKF/IBBG6OL0HsHx+/xdfLLfZrIvvWKRUnktHCCGErq2LHcC68C2E3d3dxcXFZWVl5f2qqKjo6OhglkEIIYQQQggNAjwu99ZFNyiVym++XW2325lUhBBC6PvmwgNYbrfbbDb7/X5uvyBPd3c3swxC6PvP3XD0r08vfuqjw3ZPyM+XVqy4/eaFv9vQxkSvhYDXue2LVz7eVXl1nudh2/m3z2akM69/72Z+y7Vh54aH3jxt/o5/2unk2+dW/cpqj+cCV3i0rXt63Tt7wy4+Mh97Z92f/lrXZgv/EdrLY978i89nkro9dry01cckXwa/u/HY5sqT9M+OmLc99+XLay7nt9/dpZ9/tmBxVTMTZTTu/+/CV49Wd0VqiraNHxw7We0d4IU0jvIDz31QUmv2c9oKf9GzmchrwchdmyqZbANXu2nN3W+esbmZ6CXzO2qW/e7L0PrMSF/2lzc7zB7O6Q+XXv92PcdTv+nP679Y43Bc1DVDpbtu+eWRlku7zMi+941HFv7noD+06U9/ct3C3+8zM7HLF6ivui360+jg66VVlgt9XAbCd3Rrw6FDtoEcauC4tOfPE1euPn1+Znv5W3d/9ukBjzfCTtd1dNXHex12DxONbOebi/654iS7c7TveXXmQ8+uOd1JogGPY+tbf3zjq2MDGZkwb/7DbXd+2sDE0I+FSCRcMH92S0trRWU1k4QQQggNDvX19Sf6xV6ldeEBLIFAYDQaExMTk4Li4+OFQqHT6TSZTCSFkMvlzAIIoR8EYczQu6/Lrf/sjeVnLUxP0F/3xV+WNo351Yszo0jCtREIuBxWu9t3ZUdk+hJoX/XQN690jF12avEGeO3JaHzg8+eXd8OKYybNfvtnmWoJk/FKC/iaD788/OOfdY+n1wuvNYmHX/5s3J/O9vumdXNfmfvQODETY/g9NqfF4vNfgd48EfCd3nn7qJWrh89dT9ft+ldGlf967LqtLeeNTVw8j738+JL/cwRHHdRT/7Tot/Mv5y6XgM/haO/0hb3p6NEPf/vk0ARV+M26RFvxqjf21dYObCwu4Knf82X3GH2iXs3l+N0+TsKv1wW3FP26+ZXHmz55vqzcxmQeoLiZ8z/6WYbssu/lDwR8zm7R9b9d8C1TH7pKv/mZVi3gZN576zc/iYHmcVlcDleAc1HbLH3i79NK/nd5xPG//vjdNnOH7fxhGq+9vb3bfUV2TH+g8F9LdPkVDxy+s7b2ztqjMyy/Wa38be1ljmE5O6yfrjpWFDqCH1kgEHBbW53OsMEuacojHy2+c5SA3+dO56xa/vqe0yUDWYNWlth8sqFnHDpwcucnXcUV5SdryYiV19NypOKsMiVGGoz2z+/q7uh0XIFBZzTouVxuu90BO+ett9234Lrb7r7n4R079gQu82CNEEIIXWk+n8/bL/guIzkH9CuEVAi73b5z584PP/ywtbWVSQpisvbidXSUnzpCFB091tZzbYC3s+poRft3egFFwO9pru5Z95EjVR0XWJvX1V1fV2dzh32v+8w1JUfrLudSAIS+p6j4GY/8dAT/rb+8fcYagB5o3c4NG72Zz942QsCj3La2M8xnq8bKnA172itK6zqcwcNLwNXdcqamgYxHnMfWWFREFiyp73SQRS2tlWerK04dh8I6IcXvddWXkTylrc6++6BeqEAJLHCkqKi8i/1wezorSOmnKzsdTKq9reJMTXVpMRwF2r3+QMDvba6gsxw5cqbFznTi3N0NZ+pbeo2JNZ5euUb95K9TNXwuH16GUb/6IMa2vKkJugXmjjMNdnKtTsBjqz3VfGRPE7zqmQtRfZa61obm7vLCpmOHus0Wa2VNV1NNU1Fh8/GzUC93Z3nr8WD+on3tDV293qG78uOfllHPLtz2TDK9XnhlTPxiaUrcktJd9LVvPmtjW2WTm7Sd19FdUW42QxcFNkB5RyNTmrPpEF3+0UNd7eeuvYKjorXqGJ1+ZE9Hd/ghMeD3tdSfbrb2ezGI31G15A+NuU8u+Pvt2mDdFMMeGPfgVM/SNQ3BHry5qdZcUdRctKe5Hg6bPkfj2RbSMmdbQtbnsVTsI9VoOlsTvLLM2nnsqKvd3F1abrG5PebK1qp2HyzeUNbR0thx/CCd8/gRS5eLKYDj6SrdSyeWV5grDjXVDewyHld3Y3Gd1UVXxNtVV7Vz5xn6VW73+Tl+T2dVqbmtsbX4QEOTHdrCWncmOHfnmZMNva+e8XTVVp2wxWaMlpDxQvgS5PKCW4p+iVMX5eYbavaX2IMLBnxdbeTNnq5xBfcZb3ddW1U1+5tgPmtzR1Wzx9HZfqrBQUbd/C5L5UnSRM0N9BeQz9bSfrLa5qH32ABs9PKK7m5nsHhPV+URq63XcASXy9aHfnGDX/f2ptbixrBLvPweu7k0WL0jJd3sx83Z0XYy2OxF+zuauoOpFDXkjhzZn4oPnb/H+j1NNXXNXRE+qAPlbDpRHPzoHqusC36g7c1Hj5Z3kp3R1XnqZEVr8Hoxr8NcUQ/f1KHvN2DeU3zrJwmfHp86Lyb4do3R/1oxctiWY6vLoXk8p6vttVUte3Y37iujh5d8FvuRg807dzbu3tPcEnLBUldNEyTSr2MWCz2k5G843Vpb5yw92llvpg8NPpfzFMlQbLUPdPzc52w41dJsoY+Kfm9XVQmzU5U0eTkBd1t985lGV01p+Z5q+AD7bG31h8g+ubO911EhZtRYRfeBhvZguqe6vDbugcfnuevOdMHBmd6jzrTXRaUYVHS4s4ocBU+W1/VcP+ttrSyurqyEo2A1c4gmXC2nS44eqbXRFe2qPE0vBSraL3xFGBr8HA7nm2+++/zzf2xpaUtOTrz++vkrVyxZvWrpkCE5TA6EEELo+4b3wgvPwX8et1MskXO5PJIayuVy2Ww2lUrF5/Mh6nA4Dhw4UFJSMnHiRK1Wyw5dtbe383g8tVpNooTX2bb5y3e3n6juaO9samysP7PtwAmHKTVNI+G6G49uLufnpkbRhX4nmre98fGmM1Utba3NjY2NZ7evWlvmi4pNiVFGGrRz29vOltfJdTEyYWgW+95/P/F0aeZD4+IijtIhdHkc1i6BSNx7ILi6umbzlq1MhMOJjjYtmB/xQdIB6P/4AxLJlb0mSJY6LNlc+MrakpyhaR1ffLo59fp7byqI5lpOfvbmhztONDvs7cdXf7GzSj1kTKKU07Hlz3/cJRw+KlXNowL1R7794zfH8vOG6GQhv37advz9t77YVm/1tDeW7t+48f+zdxdwVZ1/A8DP7YBLXLq7QUEEA8SaPWN2zZxuurmZs2PmdHZ3F6GCSodId3d3XuB2x3vOvRcFxNheF//t+X6YO53Pqd99IpVhMdiWikfnPdl7NLhMxma14o0GmmhURp69+yy9QyBoz0t5mlZAtfE06pnFUyquTH0eUkKXcLram6tibl4r1fb0tNLE8Otjbp27+5omEdEKCzOzqrgW1iaqeGzV8707AwohDqsNr+9iQm2Iu3D9fny7WEwrSA9My6NYephQUPz2srQmgZmuNh7b8/LntYZcam1CkfSs1fTktw6iqcWkWVoUCGpOiNoahZowSIeI4ZSGpd72ZdG6BB3lxa+eizB2mmZUXs61sLO32to7USwWRk+n4cqx3JfFXVAbRMdjtPmVQReaq1uF7S3M2sSC5/lqA9zVKD3y3bBK8q4VaSxZbmNA6ZEoNCnW5mo2thoqOG7ho6i75dpeLhQcBmLVZJ04X0uxMzXT6orYkpikZz7UnFv4IP34jVapWNxQ05ST1EHXMx89Ql2FwEi/n/YohMVkCGte5UXlyIw8dLR6rFcqrs0LC0/OT02owJtb6qn0l2mEWZZ/O5cy+2tbU01092hV7eH6s4fpodEiWlH6tf2lBbUQo4OrYquOKUk7f5Xe3C6kN9fE3+lsMtcYYIiH+M2vzia9SMawGez6vOLQUJaKg74J1BT8rKm4AIV10HSxEWccDPHFWI03abz9S6pfchedLumsa096VNlC1newx2O59aGH0iPy0Oy2mozg8rv7c7uGDxpuAXVvTyH85KJl5wUVWcxfTO2Zj6s148by5yrjXA0w5Ym7d5dW8JltdZUB13IkNo5OOrS0l6kv08V4nKbzUF1WUuAx3+a2dnZjSf6TB9XaQ4aYa9gol4Lg1caV5/Msx4ymEOF0wakNv4my+drMSlM5WiLqyozrItqZuJjgUc2lF/bmxlZhJJ2NGUGNuXjyYEtZVUjc3UANJx8KBXkGdrw+lZmMNtCrjdn0CjfDQwcH0XOfpT4I4nV28WmlJbGhUpIDBVecuNOXM2SooQZB0JqdtHtvu7a7obk2BlWZsP5r0aCVetTuJ7hMRC+IbuUbWgwaQOjT9HDZvYA1+borPaCyVy0cIysXexwO1RC6L/dFOp/P5uem5KYl421HaqJaqgMe5OWUyTobmXV55em5qlZuFFU4qRBV8F1FQa16IwaQ3rwviPkVRbmZ0fFJacnNKvZ2ugTl8F6ENYnPY9BDVwwzeZuk2zJvvOgYt3CCGaY99cXDM4+ypTJmQ3VFckw6wcLOAJN3YPFh6fh5ThoQI/fe+m0X+K5TB+vjuspjrwWnmtq4aqu8eX3ICd//uGXawO2jVDFvFk4lTZrs5GkO33O6ftqdcz+PJm0TtuMpA3TET8/n301iMWnc2tzapHShgRNVRwXVlJS7/WptS4ekua4z+GpVkor6eAd8SVTF09edfBnFxUPLWJ0fsiP9QiyLx+WnJVW+SsA5j1FXQ+lBkKdihblScc2ry1zDeQ6Ouj1uIrzqq99G1NkNGGgiKAoPOv2srb2N1VCSF3C3QX+YOVRX6P+0rEWihrE19lIvvbs/LaWa09zakeIbEQw5jx3g3jM3HoZQlBdHNPe00Cahal+eiDafN8O8oLLVzM5BVxXXlXjvCWfIgilOguJnty/5xXWIRW3VmYkJ9WIDWzMtHIbxbPfS5yU4Dqsdb2CrTYt7kq49Y7FjW8yz02dDO9B69q66haEXQ9OrOjvpLRVxL4OLjdyH6n1Kbi7gH+nOnYezZs04duwMVUtDIpGQSSpz5844dPD4yFHe6qAGdwAAAOCfBPkFXChkMBg83ofqZqFSqQQCgc/n9/xU+xAOh1NQUJCbmwv/29DQ0NnZWVJSkpeXl5+fX1tbCy9IOV1vvKb0jGzcuAXfr/oGsfKbdXrNryMSKuCpiZajlo2z7fc993Ngp1zZcb3LaNqcJavlq/5mzdbFQ7mvH/vWII0u9o+oZuQ5dKiOSj9RPAD479Jy/m7bBtWgw1u3nm/T8Zo0zJqARVWGHIpm2izfuBa+tn7c/aXw/m/Psj+p8YimtDt3WY6bv1sJz7h26Rf04pycJh6SG4CP0qZ6zFy+6psRFlhmasCtSPuZW75Dlv6NF+fRGb/0vvczPlpHz3XO4mXffPPdpmU2Cf6RjTyoJe3u5Szy3I3IRb9u/hh05tPg7HYkv4sIUsc5Tlu++puRtgR2xuPzT42nbVuDTLTSW/Ds+INkDgSpGLtP93RWJfS5/HWddvoZ8c+k7Fkc/t300O+mpxb2LRQmE/OrIi+hnWa5rvnZ9ZvtIybql1w/0NQhH1dK0Z7zs+uS74zNNSComWfo7rl844BFY9EV0S10G/tF292+2eK6fIsGLqq5oq1nfhJBWw2bZUDRJvYJaVIHTzHX+YRvSl5N6Z0rjIGbhq782W3l9xauVlhlhouy3DOXCCN+8Ph2i+uaw856OdlHQxVbqoDC4J2GzZs83N3d3bTeb+cP339/5FWjclw3IaOdx9ajaJF7bZuWjqYigw+siagxfPmAb7YMHKzXGvWUozbG6Yftrt9sGb5yVNO9X+pqeBCnrOh6FmHSdtdVW1y/3Wptyy7PzJeIdS2XLFezNDGeOsFAj9LzySSl2DgvW+e2aovLooW8quiudjZUG5Vyusto5T7Xb7YOn/UFmkv43c2/Vb8Ke4l237Zz6s6dcy7s8HI1wuJIFj5TTWzc7Od/7+GqzUj3rWoYMHEPPMG+Bbt/GGCGZGzpiZETB2GdSWr9/wQjaoktL2o1HGBLQkOs9JtZj/HW2/fCB2HIyimc5wcykjqI+m4aQlFLnSJXGr0mJVzD3e1NQEbCp1fE+JI8F8oT1Y6hPpSi+6c7SZZq5Pym3BaZVMqrK6F31bF4rRI43VQmdnZNp5r80YKHXQl5D8J0Zh8aDKfGn9YZMC9kBaQxOysqYpq1Jq0YuGrLoFXbPL6aqKaqjISR7Qdj6yOYPTMl41RcvUeMHjMUTjd6lbfXrNl01Ten/9tB7Lm1a9e8dfSlRJ6LsKss5v7rpjHwbWHVqtXfLRtmyIgKz2KoOI1xbA7JqIMgVv5rlq5GS2U9A5KK2+vaNAmWVCSa1o3DL6sQuRuQe7/QkA0NlV1Qk8jC3fnnbYPWT1ZrT6l9VYT5br3r7p1u23d56DQ2Pg6mcyFW1JY89PAh+3a67dw5eNNk4dPQtnYxdvAMxyGelMnLLIaY4xjxhXvu45ed8ti50+3IJlPxxZQr8W/yA36SjuSnbfyhk3YjiWrhrh+cTDRU7Yc4TxmgMnzyhJ9HqgvLKu9kWM3fAafJqb9e+nKhS89dhBFImpo4zYZGJHNUTUpQ26DBTkYGshZ2PZ0NJ//GmgxVJ3ttcU3YrUd1VnORu+fq75aPs0n1jyjoQvJgCtB4Nfex8F3Qx1pDHuaTtpXE33xRMGjlyu9We2kKacnpRYYjliBva2u2fDfPS/fPKh4N/BUMDA2+/nqVlZXF0qULp0we//ChHxqNXvnN17dvP1BOAQAAAAD/mz41gNXe3u7v7//w4UP434yMjOrq6ufPn8O9jx8/TkhIYDAYbwol9iRoKKlCUTXVSIovHYyqyazNexaOtSTAb/+vj3+1P0LxDszOur90/oxJkybNXboquUU+CGJGH5x5+UnA95Mm7bodSSt8NvdgaODFyZMW/vA4pU4MsWKPLZgyGZ5j0qQt57Ia36lnpCvrxSPCrGVfWut3fwjhtZ3GzHY3MkRh4TdO1quj8w5HK9tMrAvdtuCXJzSJlNmUfePaldJ2Rc55ut/P8hXsu1Hb9fbbuTnhzOpFyOCv5hzJAnXWA/8NKsbTln+j18xFj500zoSCQ0GM4sxajNNgC3XkA0vFcNKsmW0RkdmfUp+57qgdvtu/1MHwX/w6acaa3/Jr2vgieT08JBV9WzN1AnK90tNfJHGmDHGnIp/zKgbTp05vDs/rGWdBqGvY2JtrIPEmnI6BvoTJ5ElomS8qdD0mDtIjQhCKpO8wzBFf3UiTwl/IeLyWvY02klMGomcGR3d+6eOtg3yOk/W/nDK1NTS3Tb7IfpFNfIbsz55+6bSuiqg15VXRusFPFtzpWTO4VJRbnyjSHehGQnJu4tUHL6bqljHb5TelAZ6mem+/AinuNioYeIMx2kOWj1mzUku9OmHeEP+vxtcUIGW+e0ZgpGKBVPomoiVpS770cqHT40nI39MlD5BKzj+M0djZNNZ0kr0KBoXCqmhYmBEV4Zfi6Hqam76HFbKlOC2L6XNx1YmdfYpHY4mm1s5Dhw4et3jr7l07BpddO3k3o2cwQioRySTdJd/6ZWKlZ6KNQaOkkraaghTdYYPVSciZJJsuNfapYjZ0QCS74acvjBykyyu5/2zKsMzHr/gMYb9PEAUVFyd1CvzQQKHVtNGQQCoU1Sf+xjb3MDGiwAeTbDXa0EMT9Xt/d3Bwta1/+WD91pomAdF4uIOLUZ9AlKrDQChmc8Chm3Q2Ts1hpINFr8zFMFp9FMlcV55g5TjtVYcmKs4Rcpp+2KU2f7+9kxYaolcEPxBPn2mrpwJPRdSbZDWtozW3Gk/R1dZnN5WVCoXwefErzxigZa/zZmFiTm5LId7AyZGI5IHDawyep6ZewWHoGI6WMmtqIKlUzOdRhrkJa0rEPGF19CHUpC/13/k5iOm76+UM5fY8XrmkrLD/hhe60h4xhcsNB2oih1DFyG3697zIfJ6Grqp6UdlPI2MzWCisqpaNq0p3NAVFNCeatPP7Nl+A17VzGoykm6/37vrBjP78+oPXXe+GdzwX7dmzZ+8b34yC0wlSuq2huVXLZpi5FtyHxlFcPK2bGnKbWCpek9xbisq5fHodyfzLscOyEjO7RIKqxgYVaysNYo8AqljKlX44hqk5wpGMhfdQJM3OYcsc9OyMcPC6sBRVLy9tWRWbLVT5ym/m8a9UuvIqF5n5Tj/c0t4u6V3QUhD/sJS2xnKMDpJSVI0s56/j3vmdLwEUeztWwJpnZ56weDg1p9F2ZmrKEXJonJ26Rdaj9TtyS9tlFBPHsQP6BLDQOIKJpqawkyUUV0XdbZo83BlH1R+s0lhR3iGSlCc/ZXsPtEbTG+KbjByGOugQUBAKZ+Ds5gClJhUyJTKISCTaWRi/SbFcRv6l4/d1h86YNsKWjBR+VTdTFV3bdjKsqFWM17bz8ADZr/6nnT/329WrZxYtmkMmkdzcBpDIpKqqmjGjfdpaP/4AAQAAAIB/sjcvzB/B5/Nramqqqqpqa2tpNBqHw2loaIB7q6ur29rahMg7eD+I9oNU4y9sP3a/tksEf58gX6lqGmoqePjFU8qnt3YhFVrwysK3/pY+csvlp4FBp7739D14OKcJXpqUR2/1u56/7F7Qvq/HamE4bREHL6APB905NceTmnLmx18w3wbAMwTc+k674k5AknxJb9Gz42IHjB5t3KvsBFHTcs66eZYq8Gs+vPI2evcsYm5nWxcHfr2TSgQsJlOEVGxBf7ll2gOVHx8FBZ33aAnMbhPIvyXppWEnLpZN2nrtaVDQ9R/Q+zdsyAJvAsB/As581JjBFLKujrq81JhUKkG5GOt3f0HiCCoo+Cbw3ghED9jGqGUzJwwf8cXdsgknzuwZaKWjHAF/bWGUpX+kAn5T0515XkMVRvzgD4n6VsYNoVFo+bdvDxIhX5Z/dc0or2HIbMPGbryR3M5RxEVQaFz3woWCTqbv197yRcMLX/tQyv9Io3N4dRNVgwGDjwZ9nda+5PhqRsOhqoweOTllQmFpWupS6ztD9G7Df95D6oqRvLDIKDym5x0W3kHF/zl1Ea++s7gz1KtMY9Vo31ib4fLBPZDU9HDEN2UmMTpDVk++kzUnKOuL74Zw2tk982r1i0tvFvKkWJxy5WRNa4KKHtIlFPDbfOMnGSDbOUTv7qx1XJRI9s7OI/dqGSv+9IpZs+feV1vw46JBPYtvElW18OS+2ZFgsjcLQmpbUhxsibg5N2/TYOWRGWKSF42C0w6E5pVem/jYR+/xmkNaPz7yXDGO8MFPZVSvo4gQC9hvjy18auFHSu+k8HF47zkVLwyKTx2y0lxFIgbGIPXy90QetHrF/U3tB9ds0SWvIs5Irekbs4OfFyhsjxRI1rbY+hw+R3OC7lM5dJHDLtdRFlgk/CQVC3giv5n3lAfBOPFui1QkhvAUdSdTTl2xmMsvj/kF5TpFX/PtbspkQkFOeNwCS8WZuvfF6MZylEyGMR/6NSYor1wsaq4MsBy/hMwh0kXNrSVMXR/3dyN4arP3TfJDkg3yd/mGjWP/DS9IhVxO1b6Q4YrN07v/wxmUSAqp2gw5ftyMSqxba3VriMmTjRda39QVhcJIxXxhV9/MzPJkI+t69euMWatfMby+nj9C490s1mSqvr6B/htaypQllcrsDXRIOOUFgsVhJFL4UYwy8B7nnByfV9HIM9BwGT3RPbmqQSyUSFpsLIyR14g31AnWREyfspIweHsU1cTBqQS++ORzyERi9u39kaaaN8nkm2TV2yO+LaiGr1YZuvzpcyOtW2YTMnUPjws6aaDXN43LBDxx44GXavBcyN/tL44Kee9rWPA9NLy/X3J8ec22hRu14EQ1M7Oh17WHJmiNOpbkSXl1ztV0NYn07cH4vkFdLMnUToXWWcVuqCxjzxrnhofQWgOGq8VVlfGbSir5nuZ6WHmA2RjuUGSQRGExOLRICG+nDNl9+NKULwjBl2Y1sgSRielNHUigEU1Qm/HtnkmujXuXT4fvjj5bXvyhqvqBfwoqVdPY2AiPR4KgWCx2545NP/64Ze++X9et+1YxAQAAAAD8j+r7YfA+1tbWZ8+evXr16unTpxcsWODp6Xnw4EG49+LFi6tXrzY0NOy3HndVXa8Np7caFQRtXjrZY7C714iDr2sb6N01KyOk7NTIVPXhU2c46pIIeAPnrwZpCTLyqxQ102osWOyhjcfCn6nwsqXDf54zEI/DYXhN1c2Dts30IKD5bc10kjalitnOF/f6umitz5BAsu4tEtHraisrYJVVdY30dyppf5ck1/dQhteWnyZq4PFWU36YZ2iEvAKIuUUpqRrek71tjUl4vMbQtQvsulKzy/oP3QHAvwsKBX/6vLnIMVicLL++ufvzS8DpkqlamSuiECL4wxO5xmRSsUTa96ufGe0XhP7qt8SkBP+b621JIpmsn7w8GBxe22ilX1KKQmLUixt3FxgrR34ABktAOX57JS4xuXu+oCNznQi963HC4HAqaosfJMongSeKfvngyTJz5ch3CLq6KhvkdywU8lWNJ2AGLbIZLOLRlPk3ESgczs5z6N3KZamt8N/ylJpZFx/Y2vSM+fQm4XVmZEiHn5v1un3FlW+08VLJu+3ea+hr6ATXpCrbUENidTgCvHZ0z/q5+PJgO3KgYb2CWmRNQwJJKhIozo+M01kuYMszjWFxBL3ZPmHIdiJ/r0unX//FoueHukxKr0s7f/TnuXOP8r9+FJ+YeGeBHXwHVo5VoGir6byqy6gW9fh6F9U+fOoz4HVprw9yeH0YffuBpzOXKlaX2jjvwbOBnsbS8sjy9KEOfvXLXxX7TLCUiqTvBtE+DEemQjyxcp8lAjHvdzamh0CrmI1clSm8xmvdvN87YdJXGXW9F4EiGM7ctlMouMbNW+FR/dDpYF3vpIrBkqU96/yHH4FYPJJC8G7jA+9pFO5Ofpwsr6Mdg8FBuEWBS5QHoWl+cNqslR5IzkHboWqFNWV10SV3CdRxXj1TDApOVK4TRz6uVp6p5JqZJ85bmJFR+lYaKpkt5RXMtnGq5jqqVanlMc9rMudqG/Xz/IU3Ub498j8c7n1trWBwJLLlocnJis1r/To6b8qN+TpwosPajfDLWZ7Wtij8ETn/edHzTHlZXziRiNBoEoHaI91IxV1tZU/3bFs2d+5l3KaUlMhffx6r1Te+/CEYDKqkqZWrrNNeJhSIsbqGmng8Ss/RipSSW1RPIYjJRja25IDgqOTCDE1tzT7F24jWU1XORjZ1CHqcRD7z1Ixbw251KXu74TAqK/aOq+9aweWu4HKWtzfNPPqTkXZn/bFD6INxy3jNc08t0sKyIVnfODEKR4CMDn7JgudC/pa3Vs7OXqWtHPmJ0GSLb4/uQxJVzrKBJQ/djzb2XgveaNDXQUXXebzTIduoV7+481KZI70bhqpNbabTShLCs0faK2rl1DZyptR31ZRmZYz4YqAmctKJqLrqFrEi+CUVifgSJwtD0rsnn6q5/OrVQ2NJidciCtnyit7RVLttxx+kpaak3NukU3J6w6O+1zPwv0tfXzcuLuzc2aO2tlbKQQAAAADwv+lTA1hYLFZdXV1TUxP+l0wm4/F4NTU1DTkVFRWMMmfBu7AW3rOP+/v73zi2etXKOTOJD/asuxld9rb1Zj67jNbZ0pD55PHd27dv3338tKKNxWHx5O0sQc76Pd8ODQwU1eOqWIyeZdGR4H/r8qHdJx4l5Fa/22QWmaKHertrnKr42NDg4BeBAUcObAvK6vPG2I+WqhyZi7uzssiIto0nDo2FXwSFDXUtddX5gY/hLb1974Fvcb06q40FmuoB/nvUBo72kKSEZTUhBeU68m/cemH7lYch/P1FpmILCso5UqlEyC7OTGzsEeeRE/HoUhMsig9/TQlZifGv6ptKmEj2x17UB3zpoZ+WEFeLZAzg1YYf23AisukTLjR4Pndu7suYMqTEG68t+8ap07FlnX2Wru482cciLTqsHCkBxW+IOrnlcEjdexfOyE/4eWH8g5y3pZTbSxi0IXrOBspe+B6KszX21m9NT+TK72sdGftifr3S+W5M6g2ZVCYkojEqKHmZp470I/WxYhFLGW1SIlk5rFyMTz2TeTuoVVlUS9CadLs8oYQ42FYFPtBECqostq5ZiLRvV5VJq6hRTKSkaanvkFR9O6FDIpUKmbS8fI7iRJiNtLSrbIrP4yKBgvaaC+vCr+X0LAkmk4pr6qqGL97n7394qlWviqjeIprafv0VOuJyZkS+ou5DUVte1tWjEq9fnWx7fSWjMDomg1zaU+MY8qYDeZXPYncfaaCLRAKOTINHQPLGyLj1aQ0JecI2ds920T7KeNQe7c7gsvw2CBJ3ZQfUp7ZhVSm/LxNWc2r01Sj5dlEsZi01xcn6FEJk5z5PfloiLwNn7fiLF9VOiu5d06OuzVR+TRO/38cJdcyIPd9xwg8X57aKIXWzKV+RUu+XlCLnQNAYF791e3YtkkQJRs66NgU1J8+16X5t49ariCJWxd7AmdiYlcmXt+zXnrQn7vwDOrwBagNtp3TUn93H0Bypo2WgZVPb9uiWcMo8y74FHH8HjQELNKnhjcn1yI8xvKr8XxfGxTTyGXXVwXGtXUgjiliyi+lsGwxBpiikJ2NX8prMiD1DSBJ+RX6rxYqtN/39d47TVQ78HbAGVraW7fl+GfUSqUzC70yJLTCnWqmTsfDB95ql4x+UhcdbUogGHlOMU+7cb3CabNFdV3437JD57gsbSjYcqKlSXKs8duSRzB1089MTe0+KxQwYpIYub8moFMB3Bgmf9Whr+sN4rlAgaZJpQjjkwmA1ND6630XPETG6s2/JEdwXWjmElAeWyxNzdf3meUlPansHNT+GkfkiI6xS/qOXrdOh4ZrWUrQ8hSlIhbWlNx+2yJv/U/FYOGYARoLqe1FomLk4NDfeC03yHDlYTZ7gSVaOQxqLLtx/ae/pghRS1bSa6NCWFhhTjrQbyy9PSihXNbLXJ/UfTVQ3n//VOHb0o9DiLrGQnvo6tLhNfj+wGbPWWVcLDX30ZQkAAAAAAOAv9qkBrDewWKyurq6lpSWBQHjfL7r90HFb/d33639at3yMdVdJIb3HSxu8SIq2oamZOcLSdsy8uZOGW75t3uhdHYXXrodXYXQtB3754+6NC8a7URWtmPegbz4QVV5UoayeQmPQoqU//PTTurWrhlkqhnwEBovUoaPsQX7CVHZBEE5Ny8BUvqXmltajZi2YOdLqnZUDwL+f8aiflw5DP9ixZcOGDdvu0Scd2T3RGv6gVR20aLZtvv/uzRu37fm1CmOkp6+cvpvGsG8Xa4ec27px44ZNh1NbNG20ZTV1jL6xCwOvH9ZOq3u+cxO89M27Mk2Xb55m925ppHfgzLwWbv9SM/zQdmS+Y8+II2aNcdbu25Ce/rD1m75mR+/ZjEy0I1Vv/rZZTvBVTC8JPf0irqtn/lCY7lDvX3boNF5+tWFBpOIvuHPAd0esjN9e9yiclsPM7/FVT2I3LYQniH+Cc9y4WbdX5Ta9YYh6w4fiKh7EbUamT8kwNvXUZ7a2CXuvWd1p2bDlCwxRmfGbFateFP+ogDTm5xHrvCgQhDcfM3AmufbXbyI3LM953ow1MO51K8fr2y4/bCY9nbB5YdT2jdXVbDTyaQufH2fXH3ai0o6+2ggvcFmWcJzPT949txSFwbt6z3c3Vkz9Xmr2i4Z/uxiduylGfkyitt0Quu7w3jJeu/cTAYXGmk38WYufnPzzIniymF05+qv2mOgTCJYT3IZyC39ZBg+Mux2MsTQglNe2iaUYnI6RoWbJ2V9z85s/UjZLb5j3/lmse8sjNyxMim0gmRGJ2v2EcOhl2X7LZ5ydofibeW9L9Nv6vohUfNPLSzORUecXBWofP+NohILUDVzc+YUnvzv/IBtN1myLPHRePu+lnxiel1cZ9M5UR3EZjoKyuF39Bz/V3L62d9cvvXO7pZVFHbLXa4V1+Z6lyEHY/pI8e4+7k3xr8fomXh7C6izi5OkmvQ85hmjg9NVSWfbtV/JEkhyu5vjtanl5O5LZ4C+EeQkqbo44SE3PY6C0g2o40fX/Vd22oY/H6mkdASui4bO5aVWd+YbhX9oTcWQMNyPz8Grk/G5aU1drbeXjQJQ/l5l58RLbCZo90w1O1WPsiEEWbxpB/N1UzX2+XTGafvvU5o0bN+74tURj+Owprmry6poM7bx0ZQJ1Uz0cRHTyHNxKax08akA/RU51tfadHDSX2rZodsSMGREzZsUEow0fXho+7E097gootIWP1eLR2HM7X381I2L2oviGgRaLvqAQDfTP7iWf+iYannfOoTq1EdqqzYxSGoQjEQZSCH5b427Fsw18hhxeQfL/OgqeZtaiBvN1w5a49K6kCsZsyjz2oyLZICln5driqrchYgxJpebpHmWiWs8bcn65LhmvN8CblOF3bf6R8g6CjJUfPHcmMu/sxaX2F6b7vA2UK6nouVqz6iudhzsr4lcQRDB1H1JfXGQ5dqC8mDBBf/Q3W2dopOzftnHDxs13stgzV06161VhWE9Yo8FfLXKuvX30dhYLi+LU3z+G3Bc3bNh6STr5u3FW75bKBAAAAAAA+HuhuBykJgsum65O1cdi33kbgyAGg9HW1mZqakogIJ+QUqmUx+MJhUIKhYLFvq33tqysDI/Hm5v3KouTfnNRlMb2TTOdlcuViYpCbodXmy1eNR4bu2tKmEfo0RFxZw/l68/+Ye4wNXgiIePFnad8x9HTvTQiNk9JG/9y/3j5z6el90etbDsft8EZjeIVPVt9u/3nbUtcqERI1BV+4eBvre73dsw26NkIvbDh7vqvI0bduD/3bchKzO24ffJH7MiDi0dQI7fPOGVxIWK1IwTxUi5+v7V4lN+pxYTmtNt+8V8s+smx7bbXuspjgUdHICtveLBozRnXXak/OQZfPZmpPmH9gqHqWHhXeHGB15tNps8eatqn9l8A+L06WmpJFI13I8JxcfHbtu9S9kCQm5vrhfNnlD3vkEikQpGUSqUq+z8rqYjV2cmnaOu8aaZPLGB3tHYisWiChqGuWnecSMRsbmOIJBAaQ1FXE0mk6hQ1/NuW7WEiRmMrA6nSCqOqRoEEHAlJS1sNL2DReGg1DXkFeTCZVMygNTHleV4ousaa8vrX35LJuKxOEVZNjYyDp5fx6c1dMm09TaRucgm3vamDJ5NBWCJVi6pKQK5OIYvGlFG01AjKhcukLFqDohJqVR0jqjxeLuEz2vlobTXVnvUaKYiZzRx6d5YqioG6pvzzWczltAtwuhrI3skkgq42ARvJroIi6arqIHmXpPwuDhtD1lKT771EQGsVk7TJih2UCHmdbUIecvBQaoZEGUOEppDUVPrJJSGgM1q7668naKnqqmO6E4mU18GmIbE/DJGKxkhQJDUiGSdlt/LEaioaSLsZIkYtjyGWobAYMlEmwxA1qTgMGtnUzmY+B1k1WtOUQvnjn6giejWXqcg3pkLU1yHgkcMIL57P5MKnFq+sz0gqYtD4DJZ8Ok2yKVWxPimXxu5ANh5FUMXDN3IWhmCoBR8aEbONyxDidPQJ0i4Oj6yqTRbTaSIMhayKlIGSink8Bougpi2v3kvCa60RCiC0KjvnhyWM71596fM25fvCd3Yhs6u2tWd4CUPU0zTAMZt5JH0NIg4tYbfTmunyMWQ1M0MScmZkIkYrg8aSqBvpaRF5HY3MLkW2K02qNVJKb5K8R0HMrE27dUNj7Fp7Z300vDHt9ZCKEYn85njKxOwOLktK0tbC4TAyKY/T0CTPz0IhGmkTuktlIomE1gVpmFAUbfyJOOx2IV5fAw8nBZmY39Em5CLl9lBkPVVtVeU8QgaztQOvZ0nEK2YXYPX1SH3DtDIRiyaUEEnqlL6JCpldRjZRhzgdfAmRTFFFVgUnSFq9SP7DElbXQkV+uUkFDC6tE76rwOvHkPXI2iryDehM3zVcNDd72ABl2yyfTMrraqVBmiaaPX70ETLqW4XahjryS1DEaGpjiCXw2lQ1dTRVlbcCiYDZSRdStLSQ+uwFjPp2FlXPWKVvsg2EoFDk/3xBeb0yp5yGAQU+ZshCJJKWFrGKNp6ivAHAx03Y0MIXiGTwLZdqRKEqdkUgrKhH7hwQCa+vhqLRpFomZDWsjNPFb+sQqupTtClomVjUWs2Vt2mAN7IkkpFrewAEfY8MgKB7MhmnrYLZo2J3FBZHMTTBcFt5aE01NRJKJuHSGlnyjH9IJUU2Wsh+iLidTa0iIUHdwgAnZDAale3IEPQtLCnYqfLuHmR8Jq2DgdYyohK7T62I1dJKR2sa6r5pQlnK7WigIVnRCCrqVE11eW14EhatFaWmr4rcJSEJh9ZCx+kZwe8yb2cniDmdHR18eSQdpaZn0k8dZgAAAAAAAJ+ZVCpls9l1dXWdnX0L7/RkZWVFoVDodPrvDmC9T78BrK78W2sPZM/fu2+6E/JpIRGwfK/8KB7269ceevRweQDr1DRMUfDmA9FeO3YvdKay6qPO/Jr85Y4t7sb8l+8JYEH1Mcs3H7f//t6WEVR6dfzBjRtjKYsenPnOXvkSqgC/kGcd8N7Km7lj+7Yx8h+7i38bvjLFxWvXgWNuulDh5bHf+s6+/2qtbvHLn/aczNRcFnrxbQDLWZf5dMP0u3oHHuwY0xmxe92vwbWTLmVt9uwsCj54MHzsnt2THHQFVf4HDsbPPHzaA/54AYD/n39+AAsA/jnor3a82Nvq8uyGqxbEzr4Suq3JwX+Hs9rbJ5QvBPUu8PcZ6EK9AliQTNQY9Vsxd+CwiVOQpkH+Iwov37utOfXoPI1/1nOvO4D1N+gRwILfwBRdnwl8K38ngAUAAAAAAPCv8vkDWCwWq6qqCoPBoHu0X/MuEokEfzmrq/dpuUfakh92+uQlRfvdOJLKt8cfTzBFuhnxJ1e+drm1axwFgr9AHvx4/Fk7U0DU0F+56+xEOxIEMWMOr8wdcX3DCPkCqwIXbOv4xXeFrfwLn5V+c83xlwyuSNXQbs54+4SQ9jm/rhuqo9rn61/Kowdd3nUzplbRq7Hw5L0FNopueP3Be5dczpJCzpO3e0GX80xObp2Mb8t7EpzuNWOZrTYO/kTy3/713QII8py4CJ3mr78hYKUrvPyWxHO/XI5ooMP7ovrd8Ufj5fsCAP9PIIAFAL9Lzd0hqX6Kwlnjnc/vcDCn9nw+vYSgz968hhYEjVR2duNVZ/6aoLJ6mq2R+n/jd4zyxEW3VE4fdNX5p+1uJATFKjv/avYQ9LWi6xn0+9sS+CD47WesshMAAAAAAODf6fMHsMRiMYvFgper7H8PEomEk1P2AwDwyUAACwAAAAAAAAAAAPhP+b0BrI//jorFYjU1NbU+hkwmg+gVAAAAAAAAAAAAAAAA8Nn9N8o9AAAAAAAAAAAAAAAAAP+zQAALAAAAAAAAAAAAAAAA+EcDASwAAAAAAAAAAAAAAADgHw0EsAAAAAAAAAAAAAAAAIB/NBDAAgAAAAAAAAAAAAAAAP7RQAALAAAAAAAAAAAAAAAA+EcDASwAAAAAAAAAAAAAAADgHw0EsAAAAAAAAAAAAAAAAIB/NBDAAgAAAAAAAAAAAAAAAP7RPh7A4nK51dXVjY2NzR/U0tLCYrGU8wAAAAAAAAAAAAAAAADAZ/JJAazGxkYmkwl3fEBzc3NXV5dyHgAAAAAAAAAAAAAAAAD4TD4ewMLhcNra2mZmZuZyxsbGZDJZKpUaGBgohijAAyUSiXIeAAAAAAAAAAAAAAAAAPhMUFwOA/4fl01Xp+pjsXjF0J4YDEZbW5upqSmBQIB7WSxWREREfn7+N998Y2xsrJgGVlZWhsfjzc3Nlf1vyKRisVgqU/ZhcXg0CumAB4ukaDz2z6mESyYRivpE09BYHFax6veTScRiiVT2KZMCwGfU0VJLomigUH1TXVxc/Lbtu5Q9EOTm5nrh/BllzzskEqlQJKVSqcr+jxEIlB3A/4dMBr1z3j6nP3v5H/BXrvqzr6vnAj+88N+76j/vsGCxEAaj7AYAAAAAAACAfz2pVMpms+vq6jo7O5WD+mNlZUWhUOh0+u8OYMHzPHz4MDk5ee/evdbW1oppYP0GsKQSfllCwP2nL2q7CPALPwbFH7ns15nDzNWIaFbqlY0pDqd+8lFVTvtZFd0avuKejqWxOlY5gNeKnrj36OLhesg+vAevOf/SqeOpjbLxPx5f5qmL+XM+UQDgXX99ACsxEfL2VnYDAPBPsH8/NG4c5OEBwlgAAAAAAADAf8LvDWB9agYogUAAL7Smpgb+l0ajMZnMhoYGuLe2tra9vV0kEimn643XnBbwtHzcT1fu3EVcPbGD+fz085QGIQRRhnx77U+KXik5f39Wvla5CwcdUnceSm6C1/w+MlpVQhfB48jFuyuHgOgV8G926hQ0cqSyGwCAf4g9e6Bhw6Ddu5FMXgAAAAAAAAAA9IHZuXM7/D+RkE8kqaLR/fzsKxAIOBwOl8t98uRJdnZ2bm5uVlZWTU2NUCisqKgoKiqCx+rp6fF4PCwWq6GhoZxNjlXwIqhYb8qMoZo4pBdD0rG0s9bT09akELmZd7e95Hq7m+AhiFsSvP/4paeBL2OTM/QGjNQjw9Ny0q5tT6Zjgk6ezBNTbbFle540YSuPnbifh9a1stDDZN3efeR6YAislGFpZa2tIl/BG+05N4JaRi2cZIUsCqFiZNUedylPf9IoSwrcy864vfnI9WB4bibO2soKnltSEbj5N//isoqcNvzAgZbqRGzOwx8OXYFXkIeycrTUIqFRkvr05IyY+NtPHj15Uqw9zFNPUOd3/dTlu0/giYS2E+ypSDSQW/xyf1CzCT9s79HbISGpLDUzKyNNHDxGKiiJeXz65NWn8NSV5BGe5kieNF71s1NnrjwKeBkeWU4ZONQU2TbgP4jHZuAIxHdzYNXW1kVFxyh7IMjAQH/K5EnKnnfIZDKJVEYikZT977FtG3T4MPSemDMAAH+zhARo794/q5QiAAAAAAAAAPxzwN+wQqGQwWDweDzloP5QqVQCgcDn8z81BxaHwyksLMzNzYX/bWxspNPppaWleXl5+fn5dXV18IKU0/WGN7dDp9w6cvFpI1NeIxUKo2NhZ2mojoEgEa0spbhNDEH8qtcHjkfrT1i1dfuOJSM1Hx4/V9gqhMe3labcuJA0dN2O+aMGUIRNaY/3n6LN3vHTSi9blcwb2/e1ef28bfuOLWuGctPuPEtj8KXyFX4Ag1GH1qeowF2stOsr92UP/mbbjs3f6leFnXmYyORLMSaj18zzdnbxWr1gnKEqoezuzF+fWa/YsWPHEouHB767msWFICm7veju5RTb8Yu27ljoROLHP76SK3Fbs2XHju+8EtbPuZ7GghcuptdnBBxem+6wY8fWRaM0QwOfV3ZyZBDUnnzlt9CKCWvhJe6YLTv+zW+vOMK2kEsX4zDu32/a9vOGJcLAnXfiquEDAgB/qtRU6D3XKwAAAAAAAAAAAAD8Q31qAMvS0vLIkSNnzpyB/501a5a7u/uuXbvg3hMnTixdutTAwODdzCMwioHP2h3zuh4dmTnOa+jQoWPGXa5RjnmDmxsTL7EdO8fTzsTI0H7IbEtUa2pBrbJ26YkzR9oZaqmRMfBmCmxXfjXCUF+HIqpLjlVdOMXH2NjI0Mx2kItheUcTt2+V7X0VXf3+JTRzvIc6BDWFXIrQm7d2oYuxobnz1KneTaFxOUyujKCuq0Uhk1V1tdTx9JgbVxq+2LXOzdDQ0GPOti8kD+8HdyFlOiSGowd7O9mZGGphhHnJsZ1jJ493NDM0dJq3fqlJ5OXQNsXKBKMOrBpuaGgydIS3NqMlrY4tkUGFmcFGXyzzdoCXaDjy+6f3No6UNBS97sBOnz7MysLY1Mxl2jjnqvjYJiQIBgAAAAAAAAAAAAAAALz1qQEsPB6vr69vYGCgp6enrq5OIpF0dHTgITBNTU0struy9D5QBKepa/0y0lMf77KzNlNXCV05c+H1xAbJmwo+uMzcRg5Bl9DRUl9TU9PQ1qWhoSroYgvlOZE8zI16bJ+FlZ68j+K46swP3qpdFclXl34xY8u5l3UseHHvVhmSc3zFV7Dpk8Z6eriveTr3SuRaC3gB9cXBTD0bY3E9UqNXLQ1NscAxm9rFPescoWcnxIkmWanX1yKT1KmYjJAm1zXLR+noqJEISHFFYX58Gt4cL25TTMM3cTHlN3Ry5BMNNjdDCg1CKBTSlqG8BcaC9GcoR0NdRZQPhcHjsdK22moZWwvLocs3pJ5LNMQR2Dw+KNkF/KVevkQq3AF/4A/8/Y1/AAAAAAAAAAB81KcGsN7AYDBqamq6uro4HK7fXFf9s/jyzn3fJ/6Pto4kVaVn0Xq138+uSI8JevoEERhaj9WysdHFf2C72NV3juw7euNRUAp30okbx3+aatJ/zVGum28+g/ldO7rAW8fOxwTDe7O1HXnRz+Xre/IkLJc82MVaC6mQqreKaOUUT57kSGbOcdPqO4WM0V4cGaScJCiRaT95EFVZE1c/hwWNRhHlka+emPWFES+fyRfwNCaj0dDWVZP0u88IAAAAAAAAAAAAAADAv9vvDpeQyeRx48atXbtWX19fOej9ip7vufOq8k2eIjQWZ2w9mIrq0cQfBqtNIg4YMeP79ZsQP37raa2PQqHQ798uQWNhstBpyQ8/bdqwfr4TubWBxlbke3oPgvHgVRu+pYacP/o4C6kWjEwxx8oGTl2zaaN8jcsnq2AoJBKqZ9BJRVMLhTKZvFo+waZN302w6KSSkdqzesBoaDsZGM/pnuan6XZdXVgCXjn2HVSKqaSipWfDkGiCKgXnMmjeN+vkC9i4bMYwHaEQBZpPBwAAAAAAAAAAAAAA6O13B7CwWKyBgYGtrS2RSFQOej9tA93IW9djyhiKXqlIUFSbqz14oBZBMQCC8Jojxw5pjAgKr6BLZRCjNSs+Oo9MUX9PiUQEjkhGd8SnVfFlMhm9sTD8VXxHYztT/KE6sFRNp2zdOyLX98jLAg6kOfCbRY5hv555RZNCEDcjMLCcj9HCYntmmsI5f31geuqFzU9a4R5WwZ0Td3GGFn2adiNaTBllxXwRkkpH4nOV9zefE5hb9gly9aA3ZoZ7dtjDCvmRYMQdX7LMV2Y/aDBU9jgsjyOUScWCpODL1Tgt1TdHBgCA3+c1BO39t/8JlfvaDe4P/Kf+PVduIwAAAAAAAAAAwGfw8QAWCoVis9nl5eVFH4RGo9XV1ZXzdNNxX/3LdwOfbpnkJTdm8iz02NOLhxm9zYKFwmi5fbVvmeHdjV+N8Paa+d0Zm2XfDzFX6acMXje06ehjK4a82AlP7z3/5+u246ba0RqbBeIP1iKC1xy7+eCIKt9LR/K7CCZTtl5dzt81w8fL64vfSikrlo7RU+kdMSOoj9kSvNjg6FfwRk/4pnXa4c1jdPvkjMKQdacsWylL+XXyKHiixXmLrvw82eD9cTeM1aRt39oxNsqPxKQtop8uzDKmWCz6cZlG9NHJo71HjJ4YKF227MsBoAQhAPxRbAhq+bf/9W1uFe5n/FP/mMptBAAAAAAAAAAA+AxQXA78oQFx2XR1qj4W208ROKFQ2NnZKRbLq1V/PwqFQiQSCQSQgwgAfreOlloSRePdSuXi4uK3bd+l7IEgNzfXC+fPKHveIZFIhSIplUpV9r/H6NFQbKyyG/byJTRlirL7f1zwfyDTD3z2e2V95UOQr7LzHwcDQYuVncBH9Ln0pdK+QwAAAAAAAADg30cqlbLZ7Lq6us7OnhUu9WVlZUWhUOh0+scz/CjaHzT+GHV1dRC9AgAAAAAAAAAAAAAAAD47UGINAIAPak4+cmj/nv2H7mfRlEPeVRexB3bZv6gVaSnhH0Em7Wqgv/Ir+W138tKlsUu/S9x+sjgkmcEUfrC08f8kES3+pt8PS68t9W+VfGTveBURT5cuDbwbzeZ+qN7AP4+orfj+5WNwYnlexFUO6oFPq/C7dghJS3uelfdzpkRViS9P792z50Zcl7hvaco/QNRe8uAKvDE3UtvftDUCAAAAAAAAAMA/FAhgAQDwQcyq8LCQFyGh6fVs5ZB3dZW8gCVkNbP61jL+txBxeE9+S/hqWtiSdakHThTevVt291rx6V/SVi0I85qR7Jv3N0crBB2sqHhaO/MzhGDkpOyKpKzHdxPvZrFkHwlgidqKc+/ezU0t4f/uQB6HFnE2t0LZ84dhUPyqzOSQFy/updUoB70l7arPjX7yFElLLy7EVrxzfES80szXgS9eZNPF723x9feQsFrT4yNfvEiqYf894TwAAAAAAAAAAD4dCGABAPAvw364KXLJnrL4arTbQrfLwTOqqxeW5k27s9fGiMsrCi/6buLLC0l85bR/OW5X28/Tg/c+bmZ+pF7BfxJOdvjs8Xtnb+t8fwzzE6G1jAZoa6mgoKrkIqSZ156k4vbaisY2RdyqIzqrUt7xloTPrmmqYsqwbg5WeDR4eAEAAAAAAADAfwv4BgAA4N9DJhRE7o5Zfq1Vd5C536spAScHLBitbW6uauukO3fD8NTccesHETjNHWd+zkpo/Fhxuz+HhMdrTmTyhR/LK/XnUBv+4z6JZM/5tdoa72809V08ZmtGJY/F+wzbjNZyHEIlUVDStNzq3uVNZWJhTUVRo+aoFUsGqZAxtZGZDb3Xx+d2NDdUybBeg+3VMODZBQAAAAAAAAD/MeAjAACAfw1R8c3kr4+2kg10fzro+aWrCh4FvW3MDe42MPr1sfdcC3R5QZ1faNv/Uh6ozwaFQqPfbe/yE3yugBvGxHYwlaSCgsIyi3vlgxMKWouz8tSczb/wmmCCI0jLIvIbe5bsk3E7K+qrILXhLs6aZPDoAgAAAAAAAID/GszOndvh/4mEfCJJFY3GKIYCAPBX4rEZOALx3bBCbW1dVHSMsgeCDAz0p0yepOx5h0wmk0hlJBJJ2f8ed+5ANT1qH1q4ELK1VXb3ryP/9vM0gRRtNmLmJHsN5cA+WlOvBOZAutbjR3lbUonKgTApt608IzokIiQ0PDYpvbimTUTQ1NdUQaPle8ptDHv0+GlIRIeWu50OTj6DQmfCjdMP4mvxusYGmqTuUIWkNTf0/uMnkU3qHvZ62H4iMOVQa9zP63NSmkXu33gfXalH6e9+hqGqW2A6EuvxAz10PBwpKjgUfNQSHyUdjRVaWpDaE6qv3Sp5GtrRgcIZGpDIOGQ1UrGkKqMx0K/87uPqFy/bKmhCogZZW6OfPEBiBjsroeFZQKXvw+rnIc3pxZ0NdJSmgYq6ssYmTtTmzFMvGpJzGW18UUNJR3Q422C4jsGbMyYVVWW2BAVUPrhbFZRIq2kSY7VUDNR6rgc++71yTokhqBCS0HNCMiKz2Txvnz1jqYpj+x78qlfhu45XsCmGVsZ4nHzJMgmnobgkNCj98d3UpyElmSUcjkxFV4dIlB9jCbf2+d2oC3cLMotYQjG/q70mthilb6llqIrMLBUzylJznvonPHic/fxlTWkNX6iiqkdVLBn+bwCygr5wqpjm6Jg8GotvNXbGQJ03m8uribh8Lcdq5LQJ4wahU58nt7Xi7SeMtlVXTiCD6pMe34lq8Jg6d6K7pWLrEEJ2fUFceHhISGh0QmpGRQMbQ6FqU4joHlcTt/jFqVtBpVwdU0JzxDPf5+GvM0tbpBqGelBr9Ku42nZ173lTnDW7Dyy7NvLhDf+w+KJGoaGFGQWPLEcmETUWJYYFPw+LjHkdl15c0czBq2pT1fE9T87/wy+/KDsU9u6F/kiMEQAAAAAAAAD+p8DfsEKhkMFg8Hgfag2MSqUSCAQ+n/+Z3r4BAAB6E9JrAs7s37Rt/6kr1x/4+vk9fnDz0ulftq5beza4SVEWDQ+x8mOfB/idiSjslReqKzvgup/fff/E/Hr+myw4UmZRZOTT+36FHe8NtDfmNL5uFElkxKkzjag9A2K9oJ0XD/N/OOLH2fpUojw2IZUWvCq8GFgbeDFt5Y+ph44Xnj2dc+NRA03RSh6P/WBP5PRF8T/vyz17rvDixdw9mxO+XhJ78WUnq1dd8KLCp7mLp0Ys/CZp14HcMxfhKfOP/pK58duYubPiw0sVddvzc64VX79TVwFB7UWt928UXbxYV8FW5mwStbScXRU2Y+HrLXuyT8Ozn8jZtSluwZSIvXdpTMUUn4OwJS/t4sX0uHyeQL5emZiW+vjBssW312978du56AsXwo/se/jtkpPzt+UUy2uEl/DbksLjbwY2yssPlvpdjL74pKaiU1FPVVPQL5e++vrh9n0RZ85FX7z4ct+uO8sX3Nh+tbmVIx//HiRLzyFEDAZqiSloVw5CNGZHVRP0rKwtKRRjjzFmkERSm5BHVx4emKy+KJ6NNbWzMCDKg0rwEG5z4a3Du7bsOnr+6t1HcBJ79ODq+aM7N67bfTeV0aOEqKAu1d/fPzAm7sbFI2eu3n38+PG962fDKvn9xIh49cGXfj11/eGziEKSma06QT6JtCPx4o/rdxw6f+3uw8d+fn4Pb147c2jnz0dvhDZ2nz4AAAAAAAAAAP5sIIAFAMDnJxOxEv3OXXkUVdiMHzBn3aV7gf73r26e7iilVWU8OvztlqeNUgjCGrgO1iQQUfQXSbU9Wpzj5CcjdayLG6rqGpRxFhizPbOppVPi9IWXaX/Zr2Ciqrx2Dl8MQQYDrT9UwRNOQ9XeRlVXHdsrD1VizcFjdbgJg0LS5mVFf7F+gaEuFV4N9/nOiLUn62tFhPn7x2Tkzy3LnHRoKbU1sXb79uzAAq5YuXWylsTKH/flPUmgCQfYXw6aml82Pztp/MUtpmqtrNSoqsvnGpqQEJbmyqzZWQlekyDIZc7A6LS5ZWXeEw3lO0PvPPdT8i8PWgqrUdN2+MTnz89+NWb7BEJVYePZ3bH3Y9nvNMj3eYhZFXG/bE3N5Fgu3b32deHR0pLdT884mEItEZeurLlQJ5FCeHXnrad3pjzwMtSCj9aMp2VHy/y+mGyNg+fNv3hv2fEalornzuu7cguPluVvvLLVhFSfe2n/i0cZ/Dcnrh94+4HD0GiMuDmvhaEcBB+CvMRcrB7VwlyPhMLYeIzWg6SMhrRGunK0TFZfntMFWRiaG2kqwkoSbtezm8euBceX0XXGrvrl1uNA35unlo0wZjYWR1zesvp8Uq8fcWTSxpgbkdWU5XuuBDy6fXTN8vGDdPumIwkj9u6Fi0HpLVKbFUdPzfMwJiNJTVzm98vOh2mtQo25204/8g0M8r15+DsfUmtp6L27z5PLeH/SuQEAAAAAAAAAoDcQwAIA4BMIOPH7Zw1+nxW3lZN1YzS+fnjzVRfebs2JC8d+WDDY2czacdCsTaev7JhpQBA3pZ+4ElItg9A2g8eoE8kyelR2zZt4hyA7KUSCJhFIsqL6ZhZfkXcJ6mqpbmyokFl7DDJRhC/eJWrKFYuQoAVVX08x5PcQSk1mu935xd5noPpAH5OpX+hS0bIa34xFlzrEFNWdF8ed+tHCzUnDZpDh2iPjn152NK2t2nisqpElj16I+EkB9WVFfL253hEBg+aO1nWwUXMdarps15jIu9YYqaCiuqG5HZ4SrWmlZmWhqgpBOHWSqaWajY2qGgaCZOIk34IrUe1MSPfI69nXtlgPcVZzHWa+5c6MvBt25Cb69bPFeS1/SphEWBqTH95ks3jdvG3rBgxx0LO1tZiwbPG5fRYOVGHiubxUMQRhSFqGulaGBByS703NwkbPxoSMFKuT1QbtLBES7X84/tWGOZbODno2zg7zNi04tdtCi5b68lU790PtPKo5eXhjMQJBRnlDd5SJmZOSJNWl6pjra8HnF2M9ZAwF6mRUVzZ1KcbLaIVpZSgrYwMTqoYiAdDyHj96ki/S8Tl0/czOJRMH2pnZDvRetf/U8VXwrLxq370P03vmj5LJCFrjF/00Z9wgS/sBo79eOhyJyL0lk/Lzwu6efxDZjrVffebiqsFaeEVOP0lZzM08jhg3dsOp76cOt7UxM7WFZ//lxI7paryyxOxSFrdnRV0AAAAAAAAAAPxZPh7AEolEDAaDxWKxP0YoVH5qAgDwb4NCq+ia2Vjb9P9nrKmcTElSHe6bISSPWrxs5iAjAkZRnw8KhcaZT/x26zgTSCQsehFWw4cgc9cZugQ01BSXVaUMA3DyY8IkGmZzx/uY0wuqqpjyDC4yUUtdZUM9yumLQZaE9xUOlEFdMuiPBxMoE0fr6ahikE1FyWsg4nU8OF4vEMjsl3mvmawmrw4LgcZhB0+yHTNcnf649EGuQCqDpGIUdYjBguWOv261ssZ1V74ELwSNshhjMRmCuCIprzuz1lvdCxR3sIIiaFWdhNnnR2waCs8vH4PMjnVY6rH9S2x2emtcIVv4gSxNf5SY0d4iU5HyJRx2dwuDKJSq88gJ83+Y+NNKHfKbIFT3tr7FZDVhkF3nMgSs7iYV0TiqywTvTevGjHHGf7h2KC2HoY5YvlBYUNOkOGOM9KhYiKBtMMKQKu/H2HhNVed20isrGvjyhTNyE3PRFFNTl+72E7npLwIacYZzVi4ZYaWDVdb8hUJhNAcv/u4bR02xgBUXEtf5Nj2gNKm6QwZYK+pUQ/WpcE7Cr0r2PXP+QafW0O9/PbrSvUdNYhx2uwxOgzIUi8EUKMOIcFLWGzrj6+mTPO0MlHEuAAAAAAAAAAD+ZB8PYDGZzPz8/Lq6uqYPqqioaGtrU84DAMC/DI7oOH/ryfdZN0Y5mVJrVlwBRDF3trekyOuZegutNfSryTooGb0zq75VBGHMhk22QKGg2rj8DnlwgJEfG8+T2Ewf5WVlp9acmV/DlEghmUhQW1rYANmOHmhOwL7vroUmGaLQ76366qNUTPUJuB6z88o7XraIxTJo8hhtPE/C6/EnoxAG6alqQB13khgyZMXEUfOdj13zWuxGUAQ+xCJxeyMrP7XhqV9Tjxrz+8egsarq6GJI/wsPkkDQa0U8Ht5thAHU0FFQwOT+CT8QEGxHujmIywJOPVz/0+MDxxOfRzVW0URoI/ddO+ce3z/UTU05XT/UzafO1hWwK67surtu04vTd7PjMttpbJye0+hNpxbtmK2nQlBO2D+D4VMGygTCjsIqOhJjYubEJ6DxWGMPW03l6cXaeU7Q4HRUl5Z2IbE1VkFKMkpF1dDBSkNxjgRFaa+7IENzOxsjcp8Co3irCfPcUZCYXp3a9Lb+MBQRb6mlnLkPRm7QucOHz2W1UYZMnT/VzVBRu70SxXbECCOZRBR5Zc+R42dv+gen5lV3sMSqOgOX7Tn443QPDRKIYAEAAAAAAADAX+HjASwMBqOpqWlsbGwqZ2RkpKqqikaj9fX1FUMUCASCSNSrTmMAAP49UCiihp6BoUH/fzoU5WRK9NYKCNLS0NBSfzdggNfVN0NBYomYLxRDENbCe7wzCsWti67thEdyC5NSmRLDkUPtLEyNDdTaEgtrRRKpSEAryskR2Q4YYKzx3vgVhNNxxGCRJhDZjLc1K30yM4KGdq9KsQRMfrtEKoMg351REyeG9Pqb+upUJI0FQWVVnLel1HiC7FcV5w6kLPrq5bhxIdO+ily4NH7drpI85ej3kQn5Qh4LPhTtJ7+N7LuiiSHrr7bD29LczhO+m4fr/w1v6PnFgR32WtyKpzcjDu199P3qS7Onnp33XcSj13TuR+7nGqP2LT66TENYmnP3wvM9m+6t/Pr81CnnF21OiS3iCz+eEU5v8Dg7Ca+zpaCLA0HM4oQUIQ6n6+Zk8iYYpeLk5a7GK2+s7WAJIF55cixLRZXkYGGoTFGs9jYORNVU11WnvJsitPRN4QMrltAEPXYCizVSJSu7e6t/FRCY3YHCSJkZ6dk1nZxeBxqlMfTb7Zu+shfTKsKf3L9y9sSBPVvXr1vz054Lrwpb3jYyAAAAAAAAAADAn+zjASwUCoXH44ndZDJZZmbmkydP2Gy2cpAcBoPpUyYDAID/KqlECEFYDAYrL5HXB7pXNims2eCxNigmt6G0vgPiV2ckMiT4ES7WJG1jU01dYlVuWadEKugqKM7jOzuY66urvP8ugzW10cITMBBUWVCtHNQvPqv91LLEi36tLcweLdWposl4VK8bYve4yuzmuLjef/Gthc18ATyuTahoq5Be0bhrScjUeQk7jhT6PW+KfU2rZWGcRtvtOTFgpHyCD5DJkD8I4haltsT3WVFcc0YpsoYOjkTUY2M/FxSWbD5189rIqB+ubfdyN+A0VjdkpxQE3X6yZtbeMetzaz4YniHpO687tSn29bI9y031BfSq4tqUuBz/83dmTz2/25/J+Uj8C2XoMsJC0tLV3NLF4ZVlv2KJcareLqZ45Wj4dKq4uLljabWtDXS2pDYvnClTJQ21NiYpR0vF8MbhMRhcr6ijEuptCcA3UBg0gdB/5f5CPmS+5Jcri0ZQaBn+N8MLeKJeNY4R9Vxmbzzve+fUt9MGaUDsptrygtyM+JB7ezf88NuTTOaHqqsHAAAAAAAAAOCz+XgAqw+xWNzQ0FBUVMTlKj7cPkzWWRK25ethw+VGjh33rFyiqC2FHrV/zNaXn7F5+HdJuB0PflkwZMPVMtp7qhNm1Z3fs+9sVPmnNCPFaU84t/6XQiSTSH9kkoJn547cSGUr+/sSMjsSXzyq/1C9xr20N6ZHviiSlxkquzRm1J1i+VAA+N+AV9VDakliM9li5ZAeeIIO+f+VMQa0hfs4YyGLW13WyKguiWbxpBPdbTEQVcdUg6ovzcjJ7RKzCjMyxcYOFrZqqh+6ZRk66rkSsWhI7JtI+0BQgZdVf/Fe0fqL5Xm0HlunqHmqJ2W/qX/lSoHgPX/+9vpoSMpk3T+cffEprQVDnXtoVFLhIgZjSU3e1Pvn3VZN0ETyhH0KL9e45mX8Psvv/nv9m52h2u++XX8KNJ6kZjnAbcWBla+Lr3Y27X5xadREJ6y4k5F2+fyPt5U1qL8Hmqim4zJi5J6rO4toF+sKNt48NMhDX9ZZXXjix5dhzcqKsd4HbTXQx6CTxmju6CzKjeWJRbhxQ017hDbRGKKli7esrrWRxq4uy2RBMhX3QcZvslCRKaooqJXFaWf3amxQQdhfeUv4fL4b1pLTm3fk6rpxLlOmz3EgcZKuXQut4fbedhRehWrmMnL1nkvBUa/Dn13fu/pLOy0Um1YVePpOXEPXJzxAAAAAAAAAAAD4//rULyKJRKKoqR3G5XJ5PB7coajZnc/nS6X9v8DzaHkXL7wYtvFJfBIi/PamzEM/BOchr/saX+yJOfrlB2pY+f/jdpQyBCTH1oqw/Bbhe74wJGIxUkjoE35BV9HxXnd6r5OiguF3oTDOX63bvnKIqrK/r460G9cTpB/5ontDJk17sDsTKb0Es10TE7vUQd4JAP8bjG3dVSEarbG+/Z0yVqLmjIRyGUQh6+hpKXLToOyGfqklZDWVF2WmJvB4sunerkg+HKqep56OOiolrZiW8zoEa6JrZWv4gfxXMJSl4ffzKSQMVHatLL5R3O9FL+Ny/C4XVKBwk4fpOeniP7A8DVNNexUsGqpLLBJh8Rh8zz8M1NXCqa1hN9IlKEhGa6DFpDd1kYyvBk+4tt7Kw15FTQ2Lx6GxGJSYIWRCEFsg5b7vHgSh1DRV9Y2IqERaSZsU12dFeAyvg11ZzaGx5KUZPzdRV0N7WTWjiydDY9A4HE7DwOrL75Y+f/3jvnGqZEgSFtNMU07Zl4THbqhuLS9lcqUoDBaDwxONnAYs37E2LHrmfG+SpD0xo/hj9zuUzcDRpOaO5tqCnDSeWKQyZZhLrwKnGIyh3QBbTGVFXUVBYqlMhhsw3FlFOQ6CVC3srHAyWltre0ff6u2lvPzUBAjCUtTdddWVwz7IyMJMBd5/a88JE0a5koXZvx66W8xQBjelAmZLQ211RQNbikJjsFgCScfcfcaaA7cf3lswVEfKS8qthM+NYloAAAAAAAAAAP5EnxrAam9v9/f3v3//vp+fX3p6ek1NzfPnzx88ePDo0aP4+Hg6na6crjdedVon1mOQvaGikluC4dgl30xXk3LhLwN+1es7UWVIGRwIEjZmPX5w+8aNG/ceB9Sy5IMgfkX0nZT8/Gc3boRllHFaC+5HlRQk37jxIDCntksKCSpjH9yEZ4C9TGxk9F+5cfXrO6U60xd4SbJT8pmiHp/RnYUP7t25cePmkxcZnd2ztmbcCUgrT3ypWGh8s1hanSDvjMzu4iFfMkJuXWpYbDsPgjoK7t9LbahPko++8aqoBSluIpO2laTGZzUiy+NWR92+JR8ZmFuDtILFq4j2jSlqrUqJTilkCWiZ96MLC+HZH8bm1PEkEC37oXJfAqKrO7gyiF8Weft1Iaco7lVaWZtQ2pFx53au4jNS0JwU8BiZ+Na9yNxmxQcWv/LV3cjiwtTn8kU8z6cp2uwCgL8R2W3SLEOoITo4JLO6Zzk9KaMs8uLDZBkKa+w61ay76UKU7YRp1rzq8siQ8BouYfTIgfIatbDaDoMMVFSlSYHHfGOkJobWDqbaH7thEcb+4LnEg0ArKT14pCi7Xtin1J2Q1hlwOOGQr0DL2mDadEMd1Q/Gw4x0Vo9Xw2FRD87lpteL3i5JJusobti5JHzC+Nfn47lSGSTii7jwjUuLoAEvsMciBe0dd08VJkNQG1/S2btaqBaumN9dp5WKLmW4mw6V0HD+t6rc9l6xEHFT68HFwaNmJ95LYvL/hChJe+jhU+Nm+18KZ8F3ojfQOIqOHhqDgXS1Cb3zj7GY3RlvxZVpm+ec+HLK86eF3U3zIVAEoqoKUqk6lfrhg4sg23gMVmupTImLruaIqRO9nfvUUIVW17cyMRPlpoe8TuDIZG7eLrrKMQizEXOHUTrKgwOji9q4bzdBxm/ODLj+rB6FIdj5jND9cFXyvaEpZtMWfjXcWEOWe/PQ2Zg2eSFISWPCsa3rVq/cGJDb1TM1YfBkkqoqBOmoqeJA6XkAAAAAAAAA+At8agCLwWAkJSXFx8cnJydXVla2tbVlZGTAvQkJCSUlJVwuV9bfj+1YLT1e/vNb/jHtbOTrCIXB2XpP9HEzwkMQrzzySnAxH/7Ga8y8dC6gCqVnZWOjLS17cO1xVScS4CoJvXryVLDIyMZYWx3bkXP99IHfMgg2VqZUVVlR4OmDyXxLaxsbC316WuC9kFx2z08opdrklzVOHsO8Rrmz8tIzad0VstByT544kcnXs7a2xLJLi7PrFIObky5eunCxFjK1MZRmPDy7Y/1PL5sNbczU6oJv34qugr+DhezqxKDIFvjzjZZ74+rR/b61xjY2WsLCu6d8i5h8mUzaUpD4Kr1OwC55eOBwqtTcxsZGD1P1IOB5NZ2HUTOwMNAgUXQMdTRwmM7Ua6d//S1D3cZSn6rSnnh635M6XWt4Z0zEBTHHHyV28WRqhjb6GlgNfQNtNSIGRUu+cjmjFYKYNXevnH5UKjaztDE3IiX4XXxV1IpEx8oizp88/KgCb2NjKip5evRWHP1PqCsHAH4XnYFfzRlrx8gLO3X4t9vhKY00HrurNTvk+qEjFyJqeFjD0fMXDFbv/uxHofUH+Ti2lRQkVTQQhg0ZqKaIeGPN7BxVVVRoSYkFMqKBg6exxsebe8OaGf5yfshMO1TcvZxvVsYduF6bWs7lcES0JkbM/dyflsdtOF3XQqQs2+I6003lbX1L/cKQxmxwWeyE7oot/vGn1FthtOZOIZvOyX1VuXNz6pOULqmj8cJhKmgUSk1L3cCCDNXV7z1U+DKJ0Q6vrpkR71uwbmncnocc9d4ZTdE4vIoZ1FTYlVXDY7LFIgmEIpOmzrMaZUYq8staMT/+UnB7PU3IaGVlBBesWRh3NYarZaw13AXJWfYx7W35efV5/f1VtYn7y5Gm5jZEXZyTdfnws1OPyksbBWw2t72+zP9cwIUIDodst3aRsSJPKVmFgkZWXxqfTGdyRGKxjGBu52XBrqhNPb4t7G5Yc3MXn83hNZVm3zgRG53KNp0wYbzdR2tFJKhZWzqgspMTy7sY6CFDnfvmr0NRqMZGFiatqanpfL7MbYxz7wywlj7fTPSgVib4Hjlw9klCURudy2yve+138eBvd9OZQvLAOXPHW35q+U0llKbtmNXzR1AIqNLwS/diq+FHEc7A2V2X18mu9D195F5kXksni8vhddRnvbx9MSytTsP1ixGW6v3V9AYAAAAAAAAAwGf2qQEsExOTLVu27Nq1a/PmzRMmTHB2dl67di3cu3379pkzZ+ro6PT7raJqNmbZ8mHFVw8smTdj6tSpcxfca1COeYNXGB1dT3FfPOWLUT4+YyctUG8tSMqvU+SLYg4cO328j7O5HlIvM50yfsocn6GDTImtcS+6ho+f7gMb/cU4V63smir2u41elUQ+p7u5Omqr2A35Qlx4IrBIHmETFSeGvMaP/HH2mJEjR46bPNHRortIigxS4Tt4jf/CZ8LMyZ6cQr7LtC8n+IydPN4eiimpeaf6ZF2fqVPH+fh8OWe+PSfhdWGPVqvaywIy8FZjvOGtm7Rg1Zbl000oBLyuo6eDoZqOlYOVERELH6gu7QnTZ/gMtTcVZz5O1hu+aKLPSB+fLyaP1O2sK27nQ3pOXnZGBENbe0t9te5PI2lDSUpsp/6SxdPGjPIZM2biODt0Wmxah7z6FxzHadaMsfASli0e1RYdndI7EwcA/PVwqiYzVv8w2V2rOS/sxpGdK7+eM2/Rsi1Hb8fkNWEdFvx2Zttww+7auGEojNmgEaZCIU8MeXo6qnZXy000sXMnkrESKYqAt3S1U8a1PgKt42Zz+sHYFZ7Esujq37a8njEm0MUlYPCwlwt+zLoZ0tZINdjvN2H3Il2NT8ibo2pldjxg3A/DsRkvSzctCRvq/mSAW9DkBYl3olg6o10uHncYoIdsk6qx5qollna64gLfnJWzXnrAqxv6cs7a9DsFpO8ejds8Fr59iZhMsSLLJI6obuFJgYpqN331fOAA/8s58M0DrTPI8uwNj5n2orxX5duWhXsNfuLq+XzasvQ7cV04Z4sDR1w8jXGfcLP2ffTllBOTJvXzd8K/i9VPTlUV6xnTdq5W42UlHPnx/NjhOwcM2OPhdeG7g7lZQvO1F1b84KY8SCRr6xn6aAyq7LdFBwZOCX6YIxCpGq488/UPnqKCyJANS44NHbRrgMvuYWNv7rxSIbKedPjgIAfqR/Ml4QgUMyt7DoslFovHDnMivTM9hqLpZGBG5XI5UumgsUN0ek9A0nVcvnattxm6IvnZ2T0/LV04Z8GS1fvO+6VU0E1G/njm0Er7T4h49oVWsZq+6vvhFCm3Lj7gdlGbFCKZzPr5wAIHXEthzJVDG5cvnj9n7pyvV/188mEEU8N99bez7HXIH9tRAAAAAAAAAAA+g08NYJHJZBsbG3t7e1tbW319fTU1NUtLS7jXzs7O0NCQQOj/WxCNUfWYv+F+VOizX2ez6e3lpWdnz1r1MLtHrSpcRmYNW2+AvZYqUvkJnqLjaKHLpTEF8k+9wfZWhLcbaDPAXJ5hQsVu9aUDK9y0xA3PVg0fterXgHIkx1GfABM95OYdaNbiwZpoCGs5d7U771FsCTINt7moY4Sjmy4FXhSKrE7V1NVSzoFCEV1tdPAoCE21tsGgnNxMSWj4u5pAwAil7y7fZoC1CrxpWAKZgBEJhNK3482dJuArzsz3ORrLwBAoOlqahP4aybJxVLQWrzvt9L3tE41l/Mxdw7zmbLtf1tx/xT0QJO6sb9PFGBpqkuHPQqTtMEfnWlp1OxOJYGE8nCxV4AOIIpJVUEIhaNkd+Puh0BqWw7aduHhu79IR5pqclsYmGlPF0nvd0YehV9d7W2jgen30o9RM3KxM4Q7PwQ4a6DdXjKrVoEFkDAYi4W2HOBh8apgAjTFyMj4T8GXUs+FrpulYkDjV1azaLommp9neG9NqCidunqypTvy0haEwGtYmR4JmR1xyneRE7GzhVNewVWx1tl6ZEPnAc6IDSbEXKAx+6BKP8ICRm+boUNq4tfVcmRF11cEvCnO+2D7VYLiHAVTOLMjhKNrlw1NIq3eN2DhJU9DFralmZVQgDT+gsFhDL7t7SXMibw6e4kbmdbBq6qR6tqbbrk/JSRz91UAS/pNu1WxWUxO9378udr/5MlE4dftVx358+njiPB9d1WZadTWDzjacvHpVbOqWY/N11LrrpEJpOO29v2LjLEP11o6auPqaKqEIvoEaev4asvXJSc8x9uiulo7qavgYOy7Z+XP48xnz3MmfsMUoPNHS1MYE6Rw23FWjn1OCoVg4GmggGa8sR7m/kwBQGP2Bk09cuHR43XRnfVRHc1MLnWswYOq+q0/uH/naVVfl94evECii0Vcbf/JEyeqys4Kjc5hSFNFgyE9Xnp/fusTdCMPqaGlqauyQUT1nbLl25fhcTzMiyH8FAAAAAAAAAH8JFJfDgP/HZdPVqfpYbD9FahgMRltbm6mpqSJKRafTfX19U1JSdu7caW1trZgGVlZWhsfjzc3Nlf39kQjZTw8uyNRdt2nVeGzsrilhHqGHhvj+tut+fKM6/Lmj/ArQnbhmw5Jxhq+2Tkkb/3L/eHk1OaX3R61sOx+3wRmeSNwRfGzTpZQODJbguOroEsmzXXmG59fNNkBiUkrSppfrZp2q0lXtHiTl0JomnkraPLAz4NC+ioE//DjdBammRdD65PgduseMhWNtSy8MPcz79fbWUWQIKrk1bSljT+r6wRDEz7i1Y0f7uKfrx0P0hKt7I8YdPORCezD6m9Zzr+Ubwyo4vXaXaMW1TT6aBc/OBnYM2/DtMArEjDm04kyaUMRlWk3+ccvK6SZqmJaoYzsijX7Zt8iUVH5x5HLUubg1A9CQVJB7+5sdz7qwWKL9jG1rbFJ2BQp3bl9jr0EI+W1yvt2JjdOd8FDpueFLydfiPIovhbdYL1s5RQfJuSJtzHp2KKTph1XfGGTtn/7K6+UxeY345f4Tvk367t7xr4z+2Lcb8PfoaKklUTTezcYYFxe/bfsuZQ8Eubm5Xjh/RtnzDolEKhRJqdT3NTSgNHo0FBur7Ia9fAlNmaLs/h8XDEHPlZ3/WvDZ71Uqjg9BvsrOfxz4HrRY2Ql8RJ9LXyrtOwQAAAAAAAAA/n2kUimbza6rq+vs7FQO6o+VlRWFQqHT6Z/0s35PJBLJy8tr8eLFOjo6ykHv15T9NKG47U1+IAyO4DRkvLqQ/bbNJjRGFac95btDj54GIZ76/bb3+5FOhsT3h19EtWl+NXbrLzwOfBpwZII+o5MtUFQF/5awIiYs0+qb2/JFyvkdnWsZ4h/SiqIY6Gm20RkSebOJUh6npovGVMz0OamN2RkQFBR498IurbSgl7kt78tVBXXm+kWozj/yIPBZwNGlAwXtPD5HOeYdKDyZUN/VyeXLc3HIpFxGl5GalhrpE8pBAQAAAAAAAAAAAAAA/C/73QEsAoHg7Ow8duxYdfWPt08u6sy/cfFOWj1SRgYmFYuqW2p1XQZovom64NW9htm1JEQn17OkMohDy3/xMLSF3V9Zl24oFBqSVDV3iiGZjNVaFhOb1N5E5/Rsxrwt61pYief80XrKfhjJZeIUo7RHCVUop+GuTSkPQss4MpmkqTStILdROcnn0pp29NDd1A4JfGzV1Kl4FUNtNWx35rJ3oFFYlKi5jS2TQfzO6ujY2MZCOr1ng4lvYU0cHDBdyf7JNUKJTMRrjY/L0jS31yT/7jMIAAAAAAAAAAAAAADwv+UTqilBoTgcTnV1dfkHodFoCkXe+H0PJt4//jBFx3f34llyC5et5rtvmDXC4m3NVmi8idecteNwN3Z+M2f2rJVbzulPWzTc5kNV72JNvHdMM/Xf/83s2bPX7Lul5TrEtLW+mf+2kfumnODCRreZXr0KUuGtxo20bU3LrCA5Tz2xZMD9ffDs8w9dy8ObGiqn+Fw07RcMZe1fPR/e3/mrzki8Jo+y08agIIrjKMOGWz+ceFTdyVdOCdNw+fEHj9dnf4L3feHms0KbUZYUenWHWAahHAZ/kXdh68mn6UxlzcsoFdMh29dM4zw+sGju7Hkrt1Q4LF/4hbwgJAAAAAAAAAAAAAAAwL/ax+vA4vP57e3tYmULWu+lrq5OklP2d5NKREKBsLv+YBSBRMbKo1cysYArxpDlbfLJJEKeQIS0EohCEYgkeYYlmZjPlWDJBGQ8vBQRlycjqiirBUaml0esUCg0DocRi6Q4EjyhMpuTVMznC1FI7eqKfiWZiM+TYAhEHAZZGl8Irw6NRmZCY3F4LFoi5AghIhGP1McrXxtBBY8sQCLiC2RYEh4Lr1UkEGMJBLSsx8bIpEI+H8KT4PmkIqFIhsHLuzg8RdgJBU+PxyLLlCFT8sQoZEvFPB70Zme6NwZC9gUrFcPbSMChUfA+8vkiFJ5IwKHgxaFIKkgjZDKJgC8QS5GpsQQiQX4o4SMJ7xhyAJRLk+BJ8sMK/O8AdWB9DqAOrH8WUAfWpwN1YAEAAAAAAAD/Qb+3DqyPB7AAAPizgQAWAPyXgQAWAAAAAAAA8B/0p1fiDgAAAAAAAAAAAAAAAAB/JRDAAgAAAAAAAAAAAAAAAP7RQAALAAAAAAAAAAAAAAAA+EcDASwAAAAAAAAAAAAAAADgHw1U4g4Af7+/sRL3hw+h8eOV3QAA/C20tZUdCqASdwAAAAAAAOC/ALRCCAD/e/7GABYAAP80IIAFAAAAAAAA/BeAVggBAAAAAAAAAAAAAACAfxUQwAKA/5azZyEdHWU3AAAAAAAAAAAAAPxPAAEsAPhvcXGB8KCsMAAAAAAAAAAAAPA/5eN1YMnklD0fhJJT9gAA8Mn+yjqwYGIxkglLKFT2AgDwz1FfD33CRQwAAAAAAAAA//M+fyXu8IKKi4vhqbFYrHJQf8RisY6OjoGBgbIfAIBP9hcHsAAAAAAAAAAAAADg7/X5K3GHP6rJZLK+vr6hnIGBgZqaGoFA0NXVVQxRQKPRfD5fOQ8AAAAAAAAAAAAAAAAAfCYfD2Ch0WhVVVV1dXUNOQKBUFJSEhkZKZFIFEMU8Hg8KD8IAAAAAAAAAAAAAAAAfHa/uxJ3oVBYWVmZlpbGZrOVgz6IWRm7//vJCtNnzQmrVQ5nxB2feSCCpez73Mr9Z86Yqlyr3MUMTnc9XtzUqz8eDK6VflK9Xu9VdP9oFlPZ3QM/8+62+TMU65y580xYq0A5Qk5Y8PTXpbPlI6fN2vMo581IibDl5uF1vrkdyv73YyZfnP3V1EUPy5X9AAAAAAAAAAAAAAAA/3a/O4Alk8lEIhGfz5dKpR+t3J3PKL9w9rbZvDMBgYi7h78K3f79q0oePErde/3j7V9QFNN9diJ2S4v5D9fla4Xd3FC7ZfLecEWhSrLHyhPbJpmi/z/ZxQqurr3ZKZAq+7pxU66d2F/odPSGH7JS30v2/GfHHsR0KgpWCpkvLm45Umj6y+Un8MiAe5fMM7cfuhnfKUJGymQSZheNLZDIJ/0AdubrmOFew+pv38tE6i4DAAAAAAAAAAAAAAD49/vUAFZnZ2doaOjz58/hf/Pz8xsbG6Ojo+Hely9fZmRksFj9Z6Xi16Xy0KNGetiQ8Qg1q5lzxltVF1XxIEjC7WigsRUBGym3s7a6qrKysrq2jiMP6MDjWS1VNDq9vrKyqYMl5tOrW5h0WmVlTX0XRyiDJOzWGnh6RGM7V9Q3kiSHwspXitAfd/TKqtwzB6Ka4aVLeV2tNBayGhGPTW9pq6urhVfCFMlkElFHS51iqTRej9ichNNShWxeZU0DnSuScGjVjTShiN3W2IRsSzcZuyu7Dj93+ggDLVVkpRS9L6dNpTAq2zhceKK2vMdJtab7flxork2CR5LVdb/eepKSHRmSUdNjGR8hKg27kG5jPXfaPHxiWn5Hj/lkAhYN3g1EE12sGCEVdDbVy7e7sraN3X2MBJ099kUxIbzn9Bb5dMjcyqbpxNzOBuUSK9s5H42sAQAAAAAAAAAAAAAA/FkwO3duh/8nEvKJJFU0GqMY2pNAIOBwOCwW6+HDh/n5+SUlJcXFxc3NzVwut7q6uqKiQiqVmpubC4VCLBaroaGhnE2O15b37Hm61NDM0kCbgEWh0FhT12Fudro4CGK8+nX2HeHcifbYzurgOzcfp5e31FQUZ0WWtquamBmq4FmR+2ZfThK31JRyyTpmnNfzdgdUd+Q31XFU9AwklZEXHofV1daXleSGRr7uwJo4mGlhe2apas+5EdQyauEkK7JyAKRlrVp6PIo/fKyTSurFH291uI9zVG/KCru850FqZ3N9JVPb2U6UG3T1YWhRTX11XuTr5GaCqYOJBhZiVAUFXHseWVXfUJafm5nTwNTDtkVEx2eVtlP0tKwsbahk5UGTCdnFSa8KqhtUzF1M1PEoFETSsR01zF2bjENB/Az/S/TBayc6a7wJGWJUKCq0+IAq8qiBFngUOy0mguA0aZCRinJ0P3i5gXez1LxWjvfSxcQFFWoMH2pDli9O2Jhy88799Nz6quqy5ISwCompiwmxKMH/0bOkiqqq8vKy5NQ4tK6DibakKPDer1dedzAbkH0paNWxttAk45pSbt98El5W01yRFxMcVa7t7KEDtccEXo1ILaysqC7LCX2VzrRxdVHvp41K4PPgsRk4AvHdWuRqa+uiomOUPRBkYKA/ZfIkZc87ZDKZRCojkUjKfgAAAAAAAAAAAAD4p4K/YYVCIYPB4PGQgnrvQ6VSCQQCn8//1BxYOjo6c+bMWbRoEfyvh4eHubn5tGnT4N758+d7e3urq6v3W4M7xXbczOGqIcf2/rxlI2z7zpBW5Zg3BGWvXsa2GH+z+of169evWbGElRoWV4hklIJVkR1Xblj/lZejKh6C6poNR21Zv3qRpwEn5lYiyWfVjz/Bc6xf6k6Kzspn8D+aRYhsYW0tYbHFyl4FHoOs/dX8b9avn+WoWht2NdB49MrNG9av37R9IuH1+dOxnRDUnvfkZonanJ+Qzdu4dsUEd2stuzFrZnrgCbYTZs200sIplwRBaLL2xLmjcQWRJ3Zt2QTv7ba9/sm13atryI9t0dfTxip7FYjmTlZsOo0h+bT8TcyGV/moAR4u6jiM8bAZ6Ly47DplxreK6JOpxBFrNiEH5OcV0xz1KGJmc3hGgdXkxevg3Vm//vs5o/VVCfyKuAtXqwZtRg7cxrVz9WoTnsRUCMSszOe3G21XIBNu2v7tVDdNIsShVUSV8obPXIvMvGnn/JFWpN6bDgAAAAAAAAAAAAAA8Jf51ACWurr6iBEjRo8eDf9rY2Ojp6c3ZMgQuHfkyJFOTk4qKv3nG8ISdMd+u+3MlZM7ZtlkpiVGhB1bsfrnwEJFXVRyPEZaSbuuu5sZlYiCIJKW+QBzzc7GDkVlUK6DXTXeBoicRjrJq8wiGM/YvfP74UaS5rCfv5q/+0ZkOV0olfVbirAXIklT2dWDgZW+noYKfBRkxVGhDBt3N1MC3IPX9ZwzWbc8q4lDz42pMTUbaq2JxG9wFD0XRwcq6e029YLG6zmO2Xz+xrnD25cP5L6KCD6767stVyJpSPk7PpeunKonHJ6MFopFH6tKTE7aUJJZqGE+zkUPh4ZUDIZ5WUlKC+rl9WtVxD5sHTjAQ4OA9FDMhvu46HNp5ewWbXsjHXhimK6Nl70RoSI1vsrTa7YNFR6Co1h4jdTIbqoXigm2draZV4/dflHIw2k5eI2w0kCTVbS12aWH1l1KbWPLCPrOwzy1ichyAAAAAAAAAAAAAAAA/nqfGsBCoVAYObScohfuUPzbb/YrORReRd3A1NTU59vwqNjX0X6zKZmpCXkdyoquIEgmFYrrnxz9dpzPcMTICbvuvOpAqodHRhKxPbP94LCKsnpoSZH/1pnjvEfOPdQxb/+RtZONP60q+NaGDGVXD/DmKzZeJuBU17z4dpKXfDuGj5h3olAmlkolAp7E3IAKT6WY/iPQeA09AxNTU5evzyYlxl7e8mXr09DsdqYUMtAdIKno6BvEYnRUC/mf1hKjhF9XVNQYcmf1zHHwJo4YO+1saExhVQmdC48TCjgoE/1ehTelEqEaSUWVLI9pKcmEAqEs5vDk0SPku+i96GBIRYcEPgb2C07un6d++cDKMfDgdY/bJTK8ts3G9d9baCT9NB1Z3byjsch6AAAAAAAAAAAAAAAA/g6fGsB6g0AgODo6jh49Wk1N7f1xKyU+o7mDJUCCUWgskUhSVdccMmYKidHEV1YUDkNh0UZzd16LiktCJCZGR977YYqz6vsLrMnqkq+l6K6+Hp4YH39jgT2Seerjua8gSFhfXKUy2N3xvRmJsDgTi2nXw+WbAXsdce/GBkcKCoND1zR1SqQfzyQlFfM7urr4YmRrUBg8iaTqNGiYkSmpsUsklWkNHzNcUFPNUtSvLmQ2NTUzubScxDahurmWMjL3IWIeq6hSNOfwg9fJiu1LDLq+W9pZ1dDBkkEYNE7W0NqrVUIUCtPF5nJ4AmU/AoXBQKhJu8Nj4xVLiI2OiPp5vBoBgyKofbHqVHpaSvKDHRb116adyZKiUDjTkZcfvEhNTk66sbor8cyl2IZPyScGAAAAAAAAAAAAAADw2f3uABaZTB4zZsyqVav09PSUg96vMmLfzpP+5Z3KMIpMIqExuHqWjupvwkgEirsDtTM3q7yDL4MgAb387okrMYW0D1QKJeLzpJpoNQwKQkH8rrqkhKy2Fq7gwwEmflPK9RMRuCXedu+tIh1t5jXBoCoru5aLrJtecHX31nMZbIji4G1VXRKd14bkGZNw2tNeZ9Z09Wyh8C0erfT86UP34iv5ylYAZcyudpyOhbMBGd5YU585RmWBj1+VIg0XtmffuHjg+JEb/nX4xV8OphA/Xr8UqyEtV4iytzXuzlKF1jG2taNXhWfW88XGnl+ZZqa+apfXeiZoSA8MzJdomRPUWnKqmoTyQ9lRmpyS02Ho7mZXneyf1wYPkbCbX148dS+hUiDlVyQ9T6yRZwSz8Nkw3MJAKmIym5MyMlvlbTVCDtPWuemSpJ9YUxcAAAAAAAAAAAAAAMBnhuJykJw7XDZdnaqPxfbTzhyTyaytraVQKNheBfr64vP5ampqurq6yn45EaMqNDAko7RGgkICLxgs1mXsxMHOgyyohK7wXVPCPEJPTVdlNiU8ufuoiEHFoSG0wMptwczJbpok5svNU9LGv9w/Xl5xVen9USvbzsdtcEajIG5rzMPj13PQ5moYDJFARbXHZFF3XPl5qK7q2/xgRbeGr/C393YzUMR7BC0E82nTZk50NYT7Oa+Pr3puduC32eYNaX4B0YI565aZUCBIJmvLi7juF0mTEEgYppTotXDVTBd9PMRpjI8JCI9ok6lBEi6aajVs9tdjLGTFB9buanSZtmTBQi/z7hKMYl550euQB0ntkFiGhbcFp2di5zbS28PGmAj3SkUN5emvYuIqmxgiKVrErElLKGJoWQz7esux+Z5EqOX8uoXJ6MHWWsrYHpmqN3vFj3bd1XalX5p7o3nm3l3zDd6cIgkz7tr+i/WDTu6co8sp8fV/WlgpRBEhYTPeZvacBeMtW3NCngVmd4mlKAwkpWuP+36ht6NqQ9zzCxeTiFZqEg6aai3fF3V0VVLAvRepIrQqBLHK2bZbNq8coEkPf3IvvZQmReEgiN6OH7F7/WwT9Y8H2oA/pqOllkTReDdLY1xc/Lbtu5Q9EOTm5nrh/BllzzskEqlQJKVSkTrOAAAAAAAAAAAAAOCfTCqVstnsurq6zs4eVaW/w8rKikKh0On0jwew+Hx+S0uLRCL5cIFBeHEqKipkMlnZ303EY7S2tPHkrfGh0BhdE0s1+UokrNYaNsncQA0DbzS3o66FLpJI0VictoGpOhGNjG+u4VLM9VTlxesE9KoGsaGVsiZxCYdW20KXSGUYPFFTjchmiDWN9VSxPXKTCboqG5CqtJS9EKRhZKVDVkwg5bQ3MvF6Bup4EZfOYMvUtTUVNZ3LJKLOtqZONlK+UUXX3FC9u7J2Cbu5ppUtlUIQnqqnB68RDUnojdXtIqKOnr5Gr/b5xIymZhqHLy/UiCara+vqqOPeHjYZj97a2sESvS3z2B52rGzksXkuGtiOhpoueZXsChgcQc/IVKV7E9htlSxIT1dXcTgUZHx6WwsXa6hPxaMhAaujuaVLnmNK3dhalwSvVCrobG7t4grgtWHx2sZmmvKFCToqGzp77QtSERmtsZauWLu6obWuCgqSwQtsbe9S1KaP1zY10+xZnRbwmYEAFgAAAAAAAAAAAPCf8vkDWDB4ocqu94O/vT8c4QL6IxVxxWgSDgMO3X8bCGABAAAAAAAAAAAA/ym/N4DVI9fS+8kbHvwIEL36Q9A4Mh5ErwAAAAAAAAAAAAAAAD7gkwJYAAAAAAAAAAAAAAAAAPB3+aQihAAA/KlAEcJ/i2fw3VTZ+ZcaDEF2ii4mBBUquj4fewjqbk/i3+SB8v9/HVcIclJ2AgAAAAAAAMB/3p9SBxYAAH8qEMD6t9gGQV3Kzr/UfAgarehqhaAwRdfnMxaCjJWd/ybfKv//1/kKgiYqOwEAAAAAAADgP+9PqQMLAAAAAAAAAAAAAAAAAP4uIIAFAED/hI3Z+9dOW3Eujs5/0w6pVFTwYMKEcTtDacoB/xoyScfrs1fTOyUySMJquXLuxPO8Zoly3O8jZLJ9t79y0LqrrX1Xm3rrbKKQJ5Ipx/1RUlHH2Q1V9W9PxId0xu4+8M3OGhpH2a/UkbXG5HHY+06cTFL94MqJNGXfB8kknaH7544dO2rGnDuNymF/lEzalXr7dkoDXwLJhJzQu8cfJNWKleN+P5m0OvxhSGGt8JOO02cmk3ACzlUX1go+z8q7Sg5tOPW8qBU+GvUvdm+8mc5XjuhLIki7cjC6z8l+H5m45eH33j6j5py4l8lWDvtLpZz2WXsl5X378lm0Z9z5ZvuxvHbO//eq+2xY0QdnbHwGXyvCgsDzpy4Gt/OUIz5EJi17fvSnoy9aBMoBfwV20aXvDgeWs/7/h45Vm7xnxXCfUaM2+pXnXJmw+kmVjFVyac0B31wafI/9VF0Ju8ePOpv1x28Jf1x99NI5pxK7eP1uLK8iZtOx+8Wd3H9MGvun4FfHbf3tbsHvvPokwuyTm18g5UH+NDIxJyE+PKXoU7NItxYHfuvlM2r1mULaX38nkXVWx2/YdzC5lqUc8H6dodvGjL9Sq+wDPjcZPer49i+HLLtVQO+RDKpvfDn+dLpQwmy+fPbEiz/6rvj/JeoMPbnx8P1kplA54P06AzZ/cSMdTk7NT79fcTGpS9pvmpZJOxIuXU9rF33aS0xzwplFW8+WMX7H85yZeG7qrqBOmQx+9Yvyiyyq6oBXxU8/s2ClX5tykm7tObt/uviqnv53vM31VHxx3teJTcqe/wepMOvaqNFjJsyY9yj01d6Tt7Ob4eds4emxE4JrlFP8dWSS1tBfzmX9le8Wnx8IYAEA0D+8kdvaVdMJodcuxdcK5U87CbvkytEwzbm/7Z+gJZ/kX4RT9vhuHJ2hvKHDT1fZH3pplXYyDnwblm5gl9C8hEZbQiufWL09ePXtZrZIOcEfUxGUfZLG/sSnDfJu0M/ridagS/XzJ2or+/rqzDn0U67kk14V2NlBVxIGHX4eEei/1Eg57I/i1wcHxLa0IuEXFF5l0pLNi4abYRWj/gB6+YOwguoOZd9frD2v/kZ+Y4uy7zOAkyAM7jCZeuDkCg+iYug7iq/9GPzJiZUede5C7txbsf6bvnZXVQ77SyFps/93588IuXzhf5V9/wDyK1K+Pd3n9FPAU/7B29Afpuq45vKOGTaU/2/TyDJxS1Uxyf7HR8GxJ+fauH4bfnWWJbu+NIeHMdDBo3/H0mUyyV99DLr1exdVIlmPOfHzYgcqGbQh3QfRwufoliXOOiq/68iU3d3uJ/r/PSM/hs+qiwoN7vuR/D4yaeaLSxZbLkVc/clJ+/fty+eBXPyfdqOEJ/y0BzfwBwhaaxOwOqPH82/cjWe8PSHIMVf0II9pecffQv5g+dRkIp/QYOaFm2uHa/Z/E+ZWPnn4uqPzU35gkUOe5r/v/qzmte7FwelUFIpVkxeZF9OumFe+cX0Xo+N64Mza0SYaf3ecwmGt7z0vQ2XP/0Pdg/1PB6y9Fx7ou2DS6F82LnMzQJ6zb14N/lKMzGuXEgSCvyfu+rlgdu7cDv9PJOQTSapoNEYxFACAvxKPzcARiO/WgVVbWxcVHaPsgZ88BvpTJk9S9rwDvv/Dj1QSiaTs/xzIBjZWouKT9yItR062JLFznt0PZjr8tHysIQXLaip4dv1hZAqMbeJhoYY8DzlFL4KKZQbGWiQ0StZVmx2UXq2np6+C731j4ZQ8u3g/LDk5pZSmZWREVcGjIFl7YfjVBy+QhaU0kO3t9UlocWd1cGKJlJ7vGxCSmJRW04Y2sjIi9VqSsDreP4GuZ6OnAh85dl3K04QKbSNDVTyG3ZD26IbfK2RpTCN3C3UM8gQUNmY99Hsa8zoxPStH1cpDl6xYiJyQkRQdFBSd2djZVUe2GmqAzsrJw6B5qbFRcfGJOQUsQycrNUVYhV385ML9cHjBTSJzEwMKoc89MzTrfMghnsv1XWbaBPkAMmXwEFxXC9bRUY1Ma9v1gkeozTvrzyAYqJloYRtfZxy8UBcR0UqTkSzMSXj5g1rAYD+7nXXrcUNERENEM8HLlUwvbrx1o/RVFrerGrIcrq1LEBX5ll+6XfEioiGBTh7qRMJBzhBkIV8fxIGg/JqYtDyZ6zgfDXLPag059Y/2lWOGGOrgIVph2NlLGYEvC17Fd+EtjM1ktWcvvnrxqqmeSxKZG7pTOyMvR1z3yw2LqMwpojoNdSFCasqFQJymnBeBAQkFDUxGvYTqKCpPK4X3RlcVPhBCWk7Y8xSyub0aM+fqnTId3eqbt57Bh4qGNzDT08AieyduyHz9xDcwFjk1fCtPg+qkl74hSXXtnfVkq2EmpKL0VzVCTQNNEpyY6l+fvvksGZ6ug2BkpqsOz85pL06Jy6zNygqOjEhISSnGWrkZqSi2CiYT8/Nj/QIiM1raW6S6Lo76ZCG9JvLZrZdRyMpEJp5man1ehF7Cj778e2WX7lW+jGhISsM6+6iSO7pOh7Oh+qIz15pqMRQXC4KgvP7Q6dKXIfXpBQwTR13N7jBSdmDKievyc1SHcR+giuVynl3JefKK3lyFMvXUNlaF2vKabvxW5A9P0Igb6qpKQC5uBwiyVswOY9enPXviFyk/FkUsLWcrrV6JiU+Le12u5+5iq6vKyH8RXEm0MdHA0HKv3gmIS0hMyS4WqRoZ62Arwm8/DE8rbZSoaxiYmukReuzimwSflpkD6Q8wVsd25PreeRabU90uxQl1jey0VZQrFDAbcpKjsxMzw6OjuYaDLTSg5vykpw+fIFdQE2mgoz5OMR1ES758OyAePvaFPJyOkaE6Mr9MWhh+WnHtsqkOFlrwfUzclJNbXljwIioiLq6e6uKgQi8OeXo/NCYlpZFIZoSU4cZP9DDpEaYU1iZH57Uxal+8eBYfl5xTKNSyNteEr5/2xPM3m02HwAcT3saKmIcP6jQ8zVSbC9LySmqL4qJCYmKT0zPEWtbs3IiAwNCElEZVR3s9IorblBNVxDHCFYaGJCWn5zIIhub6FMWB4bdlPb76OBreVgbF1Uwbh0FJ2G2xuVkN2a+Cw14lCU2HGqBSYwL9n8tvbM0qrg563fveD5lEWBLne/8ZksIaCTYO+mT4RsSqTXr6JCDqNbKAEo62kyV8WoVVcU/LdKdMdFBpK8msZGkOdLNVwUGC9ixfxcbQVQea68AbgyyUWR0Q8CQ8+nVqSgsa21HB1PEZZqfaK6YrqIi+/+D5qyT44ihrUtU311N9ZxtbUs7dqqLqNDy/Hc1QNzTUwpS+uHQ/JCklpQqjZaCnpYKGuBlBN/PR1tZaigTd+vrCvRZ9J0xtbEAhx9ZIB4+WdVQk+N59iiRPjo6nOfzBI6nPiE0o5RoaaeMxKEZZ5P3oMh0jC3UiGmpOvPSw0XqwSfezh5v79PztZ3F5zQxNKydrWfGl25naLraC8tjQLtI078FaJCynMe3xDT84RaSwNN3NtTDvi2nx62L8YoiDBtU+fwyfkjd3ktLYKzksYzM9VflpbYm99KjT0MVArccFxKe9Cn0aGIIc3fQMmu4AO00cxK9JvBXfqSdMufEwNCWlGqtrqEclw0toyXkZU9RemBoWFhmXksKzHGqhCm8Os+pZWOvgaR6UstDAJKGFg578ZsorCLocxbOyx9YHJlZS9XVV8e1x1x7Vstivnj1DrheB0TBzdfkWCCtfPXz4PAa+/CrYnIqKWnVtQzVir0sc4pQ9vwyfFuQu14bWMdWn4vrcouA7pqAj9vGVwOiUWqm+ESv5ZqpogJ0OFkkkiVxdEwNVHErKL0sMzW7FGughs5dHnbobBC+vEmVkbqBGgB/EjIb8pIJ6cX2Mb2B0MpcgSEnBWDioyXdGUh9360WNsb15950AEvO64oMuP0OecPC1T3577bdlXbrtD994Kis7yssrO/FUQ0340Ekb80JuPAqWT92g4uAAX30iWvnzxAp1PR0KnhZ39WEtlxf7VH4n4RsOtdBATjO9/JHvk6hXcSmp6fViPVtTcl1CgG9wfFE9FyMmm9lb9EztnKbcF08fhcuf5Xl0TRcb7T4/bzCrXvsHPIuGF5aWLtAdaK6pHN+SePbaEzjBF3FV9I10KFhUS9TpGxF5JS0tJAtnCy3kreOt1pQr1/3j4dNQx8EYGRmRsLzC55ceR2VXNbPwOubm8gMrxy0JTWnsqPR/9iIju9PA2UZd0vT6sV9Q9Ovk9MwmsrWjnvIKkDIL/C4+QG4iVQILK+SdBD60jTnxTx/JE0kK33KYBXJXo5c9iKuXNAQ8DkprkunZmJDr4vweBkUlJqeV8GUdLR1Og4aZaBAgdpHfhfsRyIxtVDtTLRKu58bzyqN8kzW+WuqhATFyHvv5R9JMh5hLGnLT0gtrk1NeREclpqRWEKwGGiiflS2J5+RHJqUV0jTRh6/lltiLD9oNXIyQVxzkDp+n4mgLvyQwqvwD8kmW+mptyfee1ba3pzyX3xUFRh7m6n2TKa+1KFhxh09Jye7UGGCrg5wGblXojYcv4xNTUgo4aB0j+AmkmPotXtEL5AJAZmuFrE3eeVeEj1D+i+cF3LbSV4Eva3WdzTTx/BS/CwHIhlRjTC0N1JDzKO6seplYokJmvL7tG5KSScMYWBkqHvatr05fD0zO6ZRpaAkK7yV22dvo4VGytpL4JwFPY+LhhQish5m/fYd4l0xckxGcXEOcM8G55M5LwhfTHJT73pX14IVw9KIh2rzMnHw1iwG2espHDKKr5F5co6zR/9HzjDaUgbWRemfOo9v+UQlJqWX1EmMbU7J8L2UyadHbR6ej/NEp35dA/5Ao+EaUwqAOtNaGrz/kTlLIkmY8fJxS26oDv1+Jq0NvIgc2v7ikq7WDp+U0xNkEfhUtjTh17zmytHqMmZ0Bpfc9lVcU4SdwXjDIiA8nkjKSjSkVx6VVhDy+Eyp/AxEae5qTeemxQc8i0hs6kNfg4ebqyEt498ZA5kNNun/XaE25jFwvueWdjPp8mspYn8HaxO5z21Fw834KxspaD34usBuDnyd0UfQN1QhSISslOYRBMFNrTbiawLIzxyX7XwtPq2hthnScHHToGYGJUg3V8tAX8jQGbwx8nNkNLwJzIENdLZIo9+WtIhovNfQJcoeG30kc9HtdAzAJpzA2+ElgGPx2kpKairccatj7vML78jKvpCsr7FloXC7K0t0YUxYVGhAUAqeCrA71gXCKFbTE+wdUk6zhRIZ8ignbkp4m0jQN9Ckd8dcDxFauVPhRySl/efVBcGJSSnmrmr6priqOWxJ8LYCmePbxq+OuP6w2HGxGQUlbi+ISq4WGulTlY11ISw0KfBmbWcdisltJ5haimKRikpaOGrEr5U6Y1vQltprI9RJy/cFL+CZbVI3TtTBU3KPf6ky7eb9SS7f05k3kJLehbU0x2VdvP0lMKmum65vZIG8BzUkX79dbecgfxFwkkbToDzZTQ7Fqk9+8k3C0XS0JrS+eB0YlFrSymF0aNoN6vEX/veBvWKFQyGAweLwPhVCpVCqBQODz+X1vQwAAAD1QHOZ+v3lQwaU9z4pqswPSaOPnTnDRIUra4k4duFyv7eLj42POvrF1jW89MjG38nVERjVT/suUjNlUFJaS08nrXfqjPnrj5n1lBl7wjM7Ekiv3gupYAmn5k18uZJp6wMN8zLm+B9b71sHPG2ZjrP+5nZGMQUO8hrqb50fdjS9q6f17gbgxK+x1aafi5wtOc17Y63QaTyTrSrp+6ArWAVmaBe/BzguxLAgStRXfuPykQcVm+AifwWY83+Oncpp65LrGEM2trM3UyUaOQ0ZYyj8/2gsfpLaYO3v6+LgyUy75vy5Hfh1mZl/e/EsqwdXHZ5gR7fWRS8+buH1+NGbFnWubv9hURxG9kqPam62ab6QFP1LaO87tiN1cqD51rL6VNrYmOH7RWo7VZNOpo6nJfllnX3bAh0omkYbdS0wUaE6cajZ1qgZ75+uVgUxVPQ03JzLZSHPMFB19orQyrHzXk05zL6OpU800015v2tX8oQoP3+I1h5wprOBBXeUvfrnXpTZwwJdTXXxsK58ezCnjU0cMNzPFYRyG2w7V7Yw8//hVu/moiW5fTtEWlIZfi2b1OFR4NUNHGwsy3nCAl7edlqwqJyO7nKY4x2J6SVxYTBsXfoEr9fc7sf1+szt8lrW6As8/zu9ESmF0lYbe8U/WdBoGnxpXXMTe7eEYU2tLbXVDO3dvS01IIqrISy5ooEshTurVDTtPtVvD0zlpht468jC7E05U3K4q/+N3UtiUQXDyMaLdO3Mos8fv6Sg01sDczkBL19TJw9lIRSJsfXLiaFa7HpKsTBi/bf8+Sp5G35KIU+7kXUriu40xhY+kBat8/5FWOp1171jy0teEKZNNhlgTBWX1P26o4FkZfPmlqQ2KcfrX4opO5LfuogchW18TxyLnSEt6Pm36rQ4MgWA/EF43ZdhYbVNVFL+r7dT2og5bfXjJttXJX31Z0SeTuIBe5/fsGU/b2RtJpybFF449zn5vsVxmWWxkTpOYlnvseBDT0HWEj4+bJSkkOKCwRahjN8TVBE3St3OyNegZvWLVJF44eb07wXMDz52HEzzZ0NXDVheDMRno4aqDhByVBJzWl7ceZHM03L18rDUxHFr29SvBYnM3ZMuqft2y6XkrPBG3wnf/wSCu+YgRPsMHGKQ9eRZX0iaGWPHn1p73FzjDk1qjbx3b+rgYTiuSttLES0fDUKZO3j4uVGlX6M3zpVzjIfBm84Kvvg3IvyFuyk2+uu92ma6j9wgfW3TRw4CgBqR8Y2f2o4f5yvx0ovq0F48ymyCppL084dLhJ62aVnAy0m26d2jbvshSDLytZqz7v6z3a1BMXhtzKYs8ZJi3p4t+ov+VuJJ25NZBT76442QbkiI81HKubjgXzYC/IbgdqU+uPirCDPT0HmFBqUkKCMriOSMpdBA2bv++MPhW9F6Fvj/eCuEMRM6gVe2pnReT6HxaxaNnwSJ9F/lpNS64cPxp3nsyBNJTLm4/0aw72MfHUz33+sZzUXQkibc9uX8pqVNt8HAfb2dG+KNk5cRvCUtDr/yaIXEf5u3jPVSPmePn/6qV3fd3VFZJ5P2s4IhIxgAfDys9dviO7bsjJIN8fAYadPo9C6xECr7hacX+iTXKAkqs1IdnAtoImqLK2JjqBo4UQglL/LaffiyzgE+aDfP64fPxyD2G01aYVlLJlWfHrYh+nlKY2MJCVl3z6lQRhtodvYLh9eydKHho8qy57qYavLKohzldRJyQVs+wMbTSJOGhyifrf7nIMoLvrna8B6cuvv5ItpjoK4Fo+KbrpBVx9+jDTKQEooRW/TIiu1NxX6qMOvesiIvt8ekrEWRHPHlVhXUdjpwGnabz50+/6oKPXVN2wNWDm3074UMxQK/10YlbWa1seGdoecGnrvrTiFbwfcWk6+zuzfIE3w2Dakt9/qhaUfKMkR1w4WGHVEXcVROZlI88biBa3PW7z+LrzYfCSZDrd3Lbi2p4kaLyqJvH0viuQ7yGe1iVPf717Iv0tj65cFkFt3YeKtCGZ/MZYqUafedBZEXXO4Urax79tCNSaOvj49j56MzmXSdyGQT4O4XfUhKaUyNFyfPdCNnpCYVVnQIIzU66sPboLbYjnL712q8felrCh9cIX4wVsTfPhdOo7sN8hplgi3PCKmmKA8dKuH8iik7ocSeAMgN2JXQZI8nfx4J29eCuYHnRtNb0A7/Cl77HCC9PTGvM2bMPs+oYYhkkLAk4dqvQQv7gNmM//GU98hogptdFJ+e1c5EjE3/9bkBUlSm8i+b8gNM7nlfJ4I/S+zcDa3DmcPr1GmpXFn4xopRFtXAdYEpAa9kOGmxN6RHkELHbgp497FRzQF4XfEwqzh+5ldYrqXBb8u8+i0KbDIQvt+H20vAzvxXKn4V1Idu2HGmwgGcaoBn14Oi91GaxlGI1bJCeLtXOzU5P8WuCEj/X7+COIxWG8K3Hw6E67t6dV0VcMU7PydveiGBkO8jBVKtHVJFXnRB07EAcFX4pGWavIaXF3L7yso48eNiI4Z42Jb6/BmU2II/C6hdrN/zSbo5stA0veP/VCJpYSi8PO3EjArKAk56PSefpPVteIHvCrAm5e2JvqsYIb68BZpTauIcnXlSZuQ319hoKZd/JUewrI/3CT3uazZCl2eLijt+KbBf1m2+Ck/Xw1snQOgvk+1nGail9dOxOhljbA75PGLTev3A8D3m8cDNub9tyuB7ZtIFGyU/O3U9tFEkpnCbf0BL5bao++fQj+AaE3ET5LUUhOaUckVTSknH57tWcDk34YjLnhP621a/PPVHM6wx+equFZCc/TaY15w9dSmyBv8b9j53IITnDzwtPR2pi1IPs2q7e+cS4mXf27CvURmYaYsuPe3gjvFwAp6re6hPOBUfHlqPgk+moReAlnF9/h2YJzzFYu+HiL0/KhMihYDfnhd89uOlihrbHUA9nlYx7D4pa4BTeELR+RzRugM8we1pc1PWrZ+7k0zCQrKMq4dzpEIkBcos2ph0/dDfzA+XfZGJhVUGtjqGDseuoCc61d2OrlSM+jFn94vaxPWlU+LQ6m2p0Zt0/ejKDMnDICO9h5LawC4/D2pDPc1bC+bWXs9TgO6zPIK2kE9v9ioVwgg+4dCyLTh0MH8oBuPCD28PL4EmF9ekvT/ziy3EZ4enqrCGpCvjtRATLzHuEt40OlJOQq7iJVz1dczpVBb6l+gzSybv0i3/R+3aLXRL2IqOBLxa2P797sU4NeYf3MWEe334hm4M3sbQ201QxdPAcYakh5TMiHt3L6NKE3wrgjQnatSm0FNnuxuhDO36tMvIeMdxepyyvtLHP2ydZ1h50K74GuQ4YdRkhfieiSzrhsyrit+YmJnbyIEFDuu+rUgGGZGbvrKOr6zTYyUgVh4Ik9W0JlXQtJI2xg3/72Q95WeO2xIZn1DL5MoifF3z9/os4TSf4xZFSdO3g7TSmfGXdZJL6jKCQ5Hor+HEKbyw67+xvD2t6x0DEjIbY++ceV2t6DB8x1JRUlxp24WWJvjNy+DXz9h87E0/H4tiVkWeiSyTyLwpBU+GTrAohBKdZWsaToHr4KLNL7u37NVJk5+PjbUduuX3jQVEbG4dn5PpG1CCvK/yiqEcP7wXmd8KzC2qS43JLe5TExKiYujiYkghUG8+hniY4RuPrlNwWdo8Xa/j96tffIrgWI0aMGKAveXL7ZlYDo/f1wix4FnB0y23WQJ+hNur5gWd/XHOp2tLTe+ggVnaEf0whGz7ktNzHfjnKgtiChkQ/36w2Kb+j8vGzFyI9+TuJCzbyt19ymBpOjjb6JLyxi9cQ078lI/7nAQJYAAB8EFl3yqZfXXJOfb/qhMTqC28XY/h9rujZwXKTL1fMG+Pu7j510waXvMt+Cb2fKO9Rk+6XZfb1mhmD4RnHzly765vpRir4kpgLrYOmTveCh7lPnTKmsSS9QvFQ5FnOnTTS02Pw0KGjhtlRc/JqkHv0RzVkh9cbOQ9Dlvbl+tOnVgxXgURVWYn1kPXscaM8B7sPHbt0gGpzXFIpVzkD/HQhGJqY6quSdC1d3I0pyBCh/kT4G3KYh7v7yLkzBhUm5rTxoaqIc76oL35YMdLdfchXM8cb5D5+msvulfu3jZVFkxmp9coQgUbjiG9Kf9Eoq2fbjRyqZYym3zvcOGTXoOWjDEdOMv9uGjEotK6SLZGI24tucydPtRk70mDkSNuFSxiZCUwpVdXeikTQU/McoakpEUWGdFiNsZ4+3WTkSIPlP7jgowoyqz7luCiJuurqcoUmw4fZjxrpOGH+vH3HnC301d1cDfRxaMuBZgMorNhcAtrZdsRou1Gjh246OnP1cJUeO4RT1bU0NSLgdGzcBllQ/4+9swCoKlkf+LkddHd3SYMgAiKoICi2a3ev7drd3d3dLbYoKiEWIN3dceF2/+ece8ELouvuf997u+/N7/Hce86ZM2fOzDffzHxn5pt2b9oe4/Ah/QJAKfcb5IJLeZuBmjXLUpPErr169fQFRRM0aemGxWG2BiYmGkq6Zg7uJm1zvEBf7Omm64I+m5aEg3A9R0ztKrp+41k9tkpCzdqxR1iQr4+n54DpgzWyY7MVVuzhiTqG5trqmgbWTtY6VF7azQdVNv1GDUHFqv+iBU6pF+4kKnZpxFzB6zKhwxDL8HBDkJMjVvmsnqaNJqKJPrG/XVCgfhcT5OOZfK6T6ZxBRsHBhlFDbZHcpmepHAHS+GReVe+hLn3QMrIaPpL3Ka6RQSJZ2KppGNC7dNXQV8IV3ct+TzIfP94MLaPfvLxfv7sar7gAVMqsy2iq1fUL6AkkDKQvxKuosKBKoTvTCdza4owcvEdXN3BDYNigpVNH2+soa5i72OnjKTrmlmbaXw1YEl7uu1cMw8ARET1RgQ8d66lW8zoxR6pj52SmRSDo2znZa9Latf4cA0vvQH8/H08TVXzZ85sNWt0iowLBg6Jn/Grw4djzVDanKPUh22HEmGAvL0+fHr1nLRnfzUqLkHNn3Q1C3+VzeoKg4VPnelYcO/sE6z8J1Hw8e/uB+mNDqXr2qVS5Z1Q0qJGBQ8ZEGXf4cipH17dHeM+uIPKAvkNUm7Pza+W2lc4QqTjb+nXtCrIuMiJSjLA9wnsDkeoX1bM8M7lAZmjgWI8fHOXt4+3fLSTYVJj0NqWZh+TcXv9Uvf9oVCK6jR7VR+nR9huZWO1lmnQN6O7t6+1hqFSdk0VUtvZFJbT75LWHFwf+YOVAbtyZHI9Ro4NBWM+IaXs2jvJUbqpMZzYbgYdixRod5FFUVFTT6cqonDvrH6v1HzMUVBH/UWhidt7IFDdUZr6tUe4f3ivAx9Orx7Dongby0G1wqz+8bPb1D/P29vb09gnwcaxuLGpgdxScyqJ3+AKdwJGhHp7OyPvjJxKVZ6ya3N3TMzgi1Loy/tHHOpGEaGLmLKhvwO4surH+vsX0iV0o3NomNQtDXRIx/+Tc43zfySMjQaGFTxmmd2PttUKEqKGjUi1o4onAoDHnc7FXcBdz7GmFz88ahoZbKyxxJWqaa6uwNFx9/Sx1VWqL3yEuzgY4fmMjxUhPn0oqPDXrQJXbjAkD/D09e08YbHB3041cRS36DeYDxkQDpdtz+JSu0lu3ntWLJHpuASpFqVWYBSvn5RmWR4iz7lczjFjA/VL0ycY/OAgoCk/PvhGBhdkZ9TJ1z9QOHzUUZEWPIYN9idm3n5cIxVJEQjA1dQ/tGQyCRy9eZPrh2IvUrz7lqFbBRlrlX0rQEX7zpxcvmf16uioY68DbKql69Y7o3hWI4MQ55iUn3+QjjKJbj1nBvcJ9fX18fIL7h/rTv1n+zcpOvI0EDseaQr8egQ5IXm6J7NvPVxixZy4p9fx1RB9Pz9DBkfqFtUwHe1MCIirJz2rW0DKho7MQeKymcl61vr4GN/7o6suSvmsXhAL5HhLp03D//NMaqUTEbMhl6PqHdg0BqsDDxExJj1fehDXWOXc2PDYZM8hLNh8EIzv5ZrlXz2hU/D0jB4VVZrzPYyOC9NcPWA49xoX4evl07RUR5qYnbzmz4o41e/aNxBrufpEhX2tfK0S6kkefvoEgZ6LGzzYvOfE6V8Csz8th2zg5e3l7+viGzl20tIelhpqRnY0BGa9m6uhoopAYhMPIqC5W8esehhVjdC+/4oKcCoWMlLIaK7KYSrbOPqC6+YROW7J6lo0aujrm8vFku9lLIsFNPaJGe+Mf3HteK6SYuDpoa6qZO1hoYfkmp+rD0buNvkvnRwPV0y1sWLDl59ex5SyRlpW7hS5Jx8zeUl82d7gNrlZozyhvbzdXC2lV2tNSYe9BoV19vXx9gvt6aqS8fFPLRvLenEy1nTkxCk10+KgV6yeEaBDwKY+O0n2iBkUC0fOMXvKb8fsTL79gMsbWjAwHKXW3UWE+eppvFhzdw68rqN0REcMMZa9amX71i7YD0BOenn0mrd4yKUxL0VYrR1qT8frsu9rhC8b3DrBSRieQIOp2rqFhgSBrvAZMD1fOjs+vRUpe77rFCdmwBE1a8IBx3ZSexDyvEVCs7Byr36SDoitKvmvg5NCcX8hChMW5WYb25kZUMg7BqWs6hPUKAaUQNW66ReGRN3myh8rhMTPLsshdA3tjxdQ/ontJXlYZn1H2LIts6OXm6eXpH9pv/uwZ7kbtJ261ZD+/K+kb3Q+9ya9HiBP5bUGJoONaSEZeHoug6zYY7TNYqhfdX3fdavKEvuCOgHA/4/LM7FqgiwRlOaU1qqELx/fzAW/r4aOnUcviS4rubDykP2ThhGBP38CoUK2s/PqeXk4kiSjp0i6cfa9+fVEVHT1lhOTm7k9V8od9i1BQ+6WyxsjJWoWi36OXV83Zs8kM+aXfgaXVLyLK08PNSoMdH/NWJXRYPz8/L2+f0N49efmvsyobJY3vY24Q+4wehXZUuw+fv3ldpDWpufBZRqNh9ID+QP979pg0OkDy+FqC7IF17qGDe3g621uzMx/ebTYbM7qHl5d3YHCEk48B1vlrzk74VG0cAFSqZ/ehi3duirJV+IjaGRJRWXFio40Leodn9KJTu8c6qpL0jUwNVem6Fk4exiqsxpRPXwS9+kR0xxIz3Ffw6Ep8Eyvj9vl35pNm9/fy8gkMDu/qIl9q0AbN1NWVfy0+G5RLSQZHCYfU1DdJJFJeZRqj0clEV6458QSqobmVhpamtaOVLlrn8ZraTqFhPVAZGz/DvOBwBxmTkFWMug3uCTIraPSUXrX3HiUrOv2UikX5OblUt5AgrJoE9e+jnvuo8luPes2WgWHdvX28nDWRT68+mviGhKAxevabMF6SeP1LGd2nmzvz5ttsVAuLSnMzlCzMLNTQ1QAyyhMv3eK7TQMS5endu3eoA+Pd4w+VEhNnK1FiSi4LYRUmJKg7On7Ir5QibEZqGd3QwpDWNtGTQDOwsTCgktVMXbq4GHSYWwWo/njvLtN6wlhQrF49evR0l+a9SCrkftN1qHUOigz27Brc3U9FquwRGhni7e3j42Wr1liU3/Fjuhwpl1mV1Ui2dEKVpGfI5GWbf3PQU7a0NNWhkHRt3F30FZei/MP4fQNWY2NjQkJCampq+g/JyMioqVH8agWBQP5LICr5jVnYhaBt0LtPkD467m3Kz2aTrG21sDVvRLpPxEjem7gPX+1B36Xy3f1GN1M7ZUyt48lKGqrKRDzOYeLjc6Psat+dnjrEP2j6GZ6gtRtjY2ytrUwAHSgcgUQkikStXgd+jHOgX92TVcvWvy9hSYjKGio0vJCXV1BJsLRWp4MeiUCEo1jaWyINjd82D18x1DIxUsecteApVIpEKJIgZQk3G5y6BenhRQKBUKpm692FVFSOfm35ikT6e5YkXWcLNNNacuvuVVsEBJKlAjFfKLFyMCEnI8UcCYGiu/BNZKAh61LUfWOVs+G7xFJROxMZn81M5bFsPZSoQjGfLyaqGej05uXIxqE/B0nPzNYg5Zqv6Z3HtSKhhKykTm63cEVVJ8S47sboub8cqmVzpUQqTYX6vfU9P8TS2RKVFTyRQiaIhUKpVNr4/l2KspERHZtTjaeqamkpjla+0lxRzOSbO9sqoR/jCWQXn17SD+/ia1CZ0NRW01TD/M6Q6HQiIkDH0p3TWJxHpJnra2FjFZKSf88h9fEJJQq9Hg6TmVXJ0tenyPoYJCWKFhhnoD+1ulhh6Wri3iskmnuo0wlSkNV4FZqnAZFXxReKNX8tGTPDXRy/I8FT+WyPlS1cjrR9v5v7+lmJ6hAtfYkE3CghGQTNFzwvUqwfOC3rXr+unG6hXHhyYL/AbsHrnqKT734s3TQTKy+N1NVRIXuSOSIxTomuJJ+d/i0iYWWdGK9rrq6EhiBQVO2cNBuLMhiKnb72GGlp6KuhC6dAzr1791HDz0lDAuRcICF5+Uex0yqq8jPSmjR1jZXQrhcOT1RWU6GRCIySPJbIxg4raIRI9Q6K5se9eI99yzc01lJCJ4sgvIryJo0gc0O0IPBUUye7ztNsZKqngi1DwJNoBJxELOkwkmmHnoG6Mh3tOFNMnXyVXPW00TIkkqkIIparDtAP1EdXOOJISpaOtlIRgyfIfnGm2S2ou5oU6AAhousd5CbILcYs5eZ6RjrKRBAFDmfoZJl5dv66s3H1LBGepqFO+2bVSxvpsVcFvuamVExmiEpa2mpUor5z1K9LJpjSC47379u9W/CmZ9LvOLLJi8USoy5PjFeQuyC3pIHTWG1MNrbQU0dHoKCLb2XeMbNoJsM3/DbGR19afX+GX/fhc/d8qgXxd3hCc1EejzA41BnoWWnN+4dV5qMG+qqSQXGKqGr6JJJYiCZJS9eUk1PNQqRNL6+fb+k7fpARgcvKZ5FUtWmEjBcXWF3G9HLESUDyxFoWZkIWOpMWj8eLMV8lkpRn5f7dpFx+HZvT9PLaxb6jIw3bVWVB2uu3BGdNdMlJc2E+r6uliYTdkl3WSNFUJubEnWx0nN7flYC+u1jTzFTI4f9QbXqH9TBHmxoC2dk7TPqpqlwiUdZyVtMuK6yqF0uzn5zldA3phi1Ok0OgqY2YsW9IF83cqxN7hXQLX3QfVc2yTPIM6mWFLhvEk0x8eqqk1FWi1Y5KN3HvYqSCvgJRyT8wmp1W+XXeHJFs5GpsUJZayJI2J754Ixrex6G9UJDJRANDTbSmEanKZIQnEDGq86rITHMtVKhwBKqxo6fZN4ZQZc/x17eMMiaKP5yY4t973OnkLHYHSZHmXV7/wr1nT0N04SFB18IMT/S3Mga/ebUFTX5mlsoUtDLyeY0UZQMLXdLH2FfN/UZHmBLFaPukZdZFwgetllhc2yhUt3XW06CCBOLxZG01C2YjQyhlPDp/0XX+8j4Gii9jN/3qlWDj+vtLZvbxD5p5jSsVi6W8mrSPZeo6ekpoM4HTMrQ2MrOThe4yKebwEJvq+EMTBvoHzTgvFAk72B9IJKKRkVZrzuC4AhFZQ9fZoPbw5OhtL2uAJqXQVWntWp92qBoFzdqw0Ea15MzwgUHdglY+ApKnqPBx6lqmJo1JMwZufFnZBDQ0TU2NTECYWe/jGKE9/WgSoL9EUmuX7rjUuorvaFd2fXULW8fBRg1VTziCub03rbQ0qZz7A+1jZqVPQRsKUXVhIQ6xMtNQEgNBFiE6Vl1oRAabmxt3uaWrnYNMcxCoalpqoMVrLCwWqpqYqmDGMCBj3fs2f0zJwSxUpk4m6IwwAZvZrKrjZadPwzSRqq6lrgl6GbH3G0JJ3zRu4M1UhhhPBXr3W63PZaXt3XzMxHdgoAvQs/LLOnoa6ipooSMkGkgMKBtmTWkL19jZHpvlhifZuwUR0r8kVAkNvAINWyoYHFZJkXXwqD7eSa++1DRlf8HZmJvTMScJdIq5viaaLEzAuUBjKaKs4z9r+0oHjdLzo4f26Ba05IEEFRsDm1C1utMTwhbeqRSKpTS6Mrm9IRBRdZt/eeNwS1LN5zMj/EPnHour/GYmKSKtLE4mefh4yNdw2gy/+3ieMwEtWGFDbZpIAAQcEQubGnE9A7rbmaB1UFD5MasYj2tJvXmlPNTfF13gjMNrGugSSN62xnSp6EvKO6pniIcK1rpJDexNBOwfbPnC/njjA8PD01pDKBBp9B4ZzXmVmP6TOw2YOZlixdpQlVKm6+CsT8JUvZKmsbZAs6aJ3fDx1WuhtS1W9KArrKKlDSoIp6qiTtlBRx3rtOCplt28qZWvyjFV5IO2smh8tZUMMxcvS8ywQqCrWuvoaqDX1XyDu1cembN8Z2y9CKGoqrdfI9sJBKK9tU3W6uWrn2RU8iRENU1VxRncgJaM5GINBwNtEki3QIQ39vXTZpQ3V1QltwT28Ef7VTg8zchITbmjgzg13xBfQU5+k0jQRKX69+xRlJJRJxJXf0lsdnE1+K43OZwS1eyrjOG4wvZNApVMdjA2RCUIT6HTECG/XaHhiJSgEcumhNqw3u6P7N0j6JedmYiwkx6EjbGpOtpXEfCq05vqTe2MKSL05QhKnmbezSWNbC3Xrl2ld56liBF23cukWjUjC+Wvi77rU5/XmDn5GpMQcIuYoufkqFnf2CRGnAMGCb+U1Umbqj937zPSlXz1TTqLUV2pzrc21fm9QmijOfNthb6FhzGVgGY2Uc3WQb+F2YgOO9rT1d4KFBNOWcOQrmprZUQHOQJGR+Df7zrSwqmoGplxvswftv5ZSQNfhKerq3d0fPKPpb3AdgborIBei5qamhaGpqamqqqqkpKShoaG7IwMoVDI4fzEABYCgfzzwOl5dfekU9RV5d9PQONlra0u+w2OcHiclPT9fuhXQAcU0ddRmGuDImqM3RAycNSSQxkBv55/fmwarc0Pws9q//bgXBY9vtBbJW//yqlDwgOXX81iCMEIrzH+2q45UyehTJmx5246UVcFbS2/B3qp42WQ+KzLKyZNxCKZNOdcBklXtf3nJ31Vb01cTft5YmKhsLCouaG1SyzrXgK9KkVKFvd/GBx0PyjofvCYT0IKok7GSTjc/RMvePrH7jeyfFo6+sXqjk0NGKxKc2u2THoC7gJ/oeHP7ueo6yr9RN63oWQddvXsuCFR2Wv6bfL33hayIr+ErdhOavXctPDCfifujSM9g1d29bpw7X373sJP0knmkgkEA9WfWW8vRRz0tVvNZqhvOCBe37ckdA4eRzbXavu6hMooQpQZqFqRGioTdeidxNs6BEAkSMvZlS979UCzOqjXs0MfmBQtIl7If7DwnJPPw4XJuDXvhr/epUr75oOalCOIW/tSVrjgb22stp1Wuwexyj9tm9Nv1Lh1cZ6Tb756s6Gf/PyPUHH+9dSeBV29Ug5MHTNi5LwVF/Ma+Z13WtAcpKkr00lt4oMjEfFtQ5vOAFVa/gsknvH68FKZlE+aNPlMtr2JOhkIrJW2BgnfQdKkiKMB1oFGAZkMSkpefVujY9bVKOQooq3nKP/Vnh+l7QegwtHZnQoOBSUisRhdmYIqn3fH58tfa9KCGzWmxupYobRFgcObBoxfs3yaNPbk/BkjI/0mXfxQ913bMIgOp6+FzddsRdpclLBpdvTo8evf+M64E/dmTaT8wreA8XTyiQXytIDEVJsYqxL4zAZ22+vgcDQNHX35QSui5hfHlo8bP2bi4uvEJeev7V/orie/8hVeScp71YlhzmhENUWxDGHxix3Tp8getORWLV9VHR01UY3MDdnljXVZF85mj9k7xYmAY9SW1FAZ+uq03MQbQpXSs7/Jbpk0aVeCrb0eFQw5NU1pLAmDW3z5XH2ojyaeSJSK6t8mFo3v4djBxl1bmEVTM9UEdb3u09Nkko25poDXzFLhGuqqFiTfFWlUXV06WR75jleW1trtZjR15GtZSkQiNOMQMELT9TN3qMgtq098eJXSo5ePpiyADKmg5dGxRYNGjN300Gz+6WfP9gyVXwCAyOSxgcikbVYNBXkRo+NzhXqFI1GcAn1w1alVWQlPEmkTerm0f1eUDmeAcm9XMRVib4Nf/nDZL6PGTZx4MkPj0KXzU7radcyExvJiEdXaQv5qPE6zlG5lo4OIGbXvayRKRtqYSpQ2F35sYGmrifMTk3H6Hw+3Zuvci/kqBmpksZDbJBI7OZnLpgXj8HgNuha3orHhw7Wj+UMn99VrlzAh49aKHsPGLL5B9N57/9nxcdinArStkqJVRB4U/Ef2S1TzdF3YoFHLjhWHLrr84tiUjhaKTqEaDlmzdnHfnoWnF00cP2LsyM3JZezvfYXg1mbumR85atyaWOcx12Ljtg5sl1gAWc9xycpV/XtxTi+ZM3FEv6FrbpSy0E8lUuRtm8RP2nhHRVtFCf/9rzCW2tpE+VW0oIAGI3ZSXm20XQPPqUy4sWKurFcxeemOqw1EXSoRjCURA90OnRy07TNUa1utg2pKHFHWAZFLpIDfwmE3tEaOI1OUVWRx4Ox/ffNwXjfluztnDe8XuvhUQs03G2NKCGVKpjYf4h+9z/vO7nIywCVbXR3FhhW1MeIoRl46OqklmZ9eS529XXuE+CVlZtfkaqhbWMi+UcqDfg9eY/7BheEjx61+Zjv84otXuwZjYXGGQ48d3TzOp/7W4nGjhk5btiulktsubfyqaytHDxs7YdGRjz33XT0ws0c7t6QYopL0HJXQbi6YVwcRs/zxjkFjp8gkfPTCvdV8HRtdvJjLzimvpOtpyrwwccpKmNruxtSWFL6zpQlZJqpCHltCMbTWJUq+xD1obLmyYzYWB2BPob1N+xnzinCTH11rqnm7SRZ88q40Q+X3cUkdVnZ9h9YcQ8Ux6+ym32RSMmneutRKvqYSGT2v0HTKkRLoVLWv3QkcnoCnyJrc1hIQNFdyhZzWyIlkFZqKrA+qFbnj9u6h5aln5o8aFDh+e2zJ7xja8CT6gN9uzPaTXty6ZMKQPv6rblW2tK+IUl520qWlM2TpnjR/5wuJqbaExRAJxW3SoKRqQCJ37NFpeAUHJz98U8Rii5ssQnp3zynKZ7LKctLcXB0UZul+w49EDOUHl6USQeq9LZOGjpp7/P3AjTfjbiztIr/SHnlVQ5FWZpzbJO8MTJ05P7bSSkuJiGi69+mpfv1+Yl1jeRWf526jp+i0ELQWebe3TpcX5MyDsdV0JWU8DufUdRDv5YcPWalBNpqeoaPpX74U1NcZKZsYaf6B1XlAZxXE7Pt1mizy6bvu5RBpqu37qyitL4D++zv51QpR02LO0jVDIsTnV86b/Etk1JJLRYo+Qf7J/H57QyQStbS0DFrR1NSsrq7+9OkTjUaTn8Kg0+k/VHEQCOS/BqqqmjSnsKz1O1x9cZrU2NZS1ji1MHnYpwCJgM0TdJzxQVXRI3wqrGzfxap6cPxZ6MIj587tGB1oxa7OQQeaP01FMwsbLEh4XFHbLkY0DZsZW86dO3d696pRDXuXP63EK1E1AgfO3H8CnDx37syp9fNHutsYdGa7+AFUVX28RvRKLArAwd8GRgXaa7VXe6ohCw3OnyyqUVjnUJdSOGf159Tadi9FpZPxRKO11yMTk6KTkqLj7nSfssrIWgkvyit6lG175VV00hEnRw1ByWt5+DbwBBLdWWfRsd4J2I1v43rvHmfg/iNP051i4nHhxrKkpOWvrniolX65/ZnXvutC85o872ncqsTEXzf8Uvv6dFHlDz5OCDh89Es/AHRu6rBT34FGoQpKqzFvRD+EoqSCy8rLR73ToDTVFIp1Lew0/1j7QlNSYeeVNLaKRG1ZBtXIUnGgDHKygcMvbfq+cY6I1yNTx60KfhWPZnVSXMTmZU6e1lRyWenak/r7nkYnXfOLcsJVvZNKO74SUc2IFLg46A1WRklJfY/NNxlir/BsqbQuJ4lvNnnf6XPnlkfpkOrLsuVXfg+j6H2Hzp47d2L/UtPK9ITPpZ1bsPBA4DmM+jou1lGRSsTNDSJlLSNs0tLvQlPVU+0+cR1IGsbRxUP9A8x16HRiUUkps/2UN6qKmjQ9q7R1ZWZ9RbbUyM6yzbKNoW5hSeGVMuVhuAXZGbJfP0lzi+xOXkv1j2dltYfF5slmg0iEjZW1Qj4YPyqrGyPmI1G9gLFndmhIVyuZv21FKM79J+xEAxxeP1r7xfpLpd8s/pKjrK4v+Vii6JNHKq7K+ojYTd9/6ty5ZX21iPXlOfIr30BXN0JMR2zGUgLAEmOjoaRjIhKzWDxZsUkZZYUdVreIanOfl2qPWHXgzLlz+/qZspoaWlDvG+3gZ394oRMeaIP17shUXaLLxPUHgcycO3d277q50ZPnDXHXJeERkrapBj035dqDIu+RkY50HCJuaWyg0kx0VZRV1IzIAXOOYyk7d2zjhF49p28ZbopWTGUShcrOeVbgMthTi0Cj0KrS7ueZjImywyZ6fIVbmJ9l2s0BZC6/ojhDN8TbHM9l1VAJxiY6GqpqBjjfmcdkkR/fMrlvr+kbh1v8qHJXMFpVQX15tkiHqgJ0LoFm00W/vDL18bMnBuGRHu1Fjs8tyc4Wz9t+8ty5VX3M6HVlCiJXWVYmj41ZmsO10NRCLRsiEau2gS3/7lBZ+BlvqqMoGHgdEzuhqOnls7ufrYf2kWXsD6Epq9MEFA66OhGVCk5TXXPHFbHC3FcPa7tNOXz67OHdW11ozTVcdvt5LTI0aPI6y0yOea3Tw8UEh2M2VXKVaB6WuuiMCSkn62Mm2dJNW1tZFbROq8Aro+xfNTZ81JypwboCXml9KcfKSE8+EMMTNHWNtOuyTl4qiJgfbtNhhFT64EFW0HpQNhvG2Wlxi79gNYikpKOnzBfwZNY+PqeFy5R566t6eOZV+GLQcG8b4WfGqsxCDUc/hU6v1ZtBU3z29O4oE8abh58wR2qd0Jz3ulFzzG7wTiui9SiNpZny8+3Q8Vi+YS945bN7VjhwYu+9ryQqKeHwXtNR3YpyYsu8iDFdjb9jXCNTafjisoIWue8lVlO1QEXLSjZv93fAkek0jcDo9ftkvYqz+zctinazVqOrqhni3+dVyEPJoVFpwpJKdMEbRm1FHlHfuN1KIpqyliqOVsPgyYSGw6ytlfvzA6j2Xw4ecWb/xunSq/vuF3RUSUq0yOWrFg62rrlwL76O993pjGS6Ei63MK+1NjXXl4o0jWy18GSyprqq0vu3sUxrfVWSpoWN3v2YW0w2X09NtknC78DKjy2jjNgJimnlQEMqo+RrbVPym37g7LnzJ45s9xHmv0zM4SgUtCDv9bUa38UHTp87un+iO72uht1hYheg8t2DrIBgR9lHgpr41buKpuwCuhVweF6oo224uxkRz+NUNghxlubyPRayUzM0bWy11eh6BKXWWUj8nPcfmwzUjCgkvIqmq0U0Knwox1aMDAoet9hDFwv1LTUvbyTYzdgueyLKyR2TKJ+eJ5d+fybzNxBIZCLZYejiHacwFXz68K4p00KtdFWUVFQRhaZTBkmJLG0pbm7tbbGra0TKDhrtzCA0A2sVJqeGJcayks8pb65rW9Ro6D8ZfcbRHdNsc5aceN8+7k4gqpuMWrAD3HFq14r+NVu3vmq3hTJRScPLJ3LzYTRKwJF1U7y72BmYGBpSy8tqZTImrq8u5XK+aYHUnfy7ZDx9lyKoI2sbm1kbJb+6fe3WG0cb0x9+p/h/IBEy09Oz+64AwnZugpcmr7L4x5tB4/FUJXO7UUt2gmYUcPrk/nlRHvY6IKOVPCMijJ6efRCfwiE4W+gpboBIVtImafSdd1xWkOeOrp4woqejHhGPI5u5WeMS32Zom2pqkczsu6beufU0k0O1U/8Dr0uka5A0+kw/dEKWohMbZo7r5WxE+ZlPAu2RSpvZMu9nHGZF2wcaLZdFa3ahER9c11Xy4lp82Xc07j+MP5w7fD7/y5cvz549YzB+aikwu/zDsc2zZMxd8FtCa3eM9fHcgmOJf0AN/BFYKZfnz5194XP7eiXmf350ZP/tN43fddknyHly5dSN5BZeh24yO/nEwnMfmQiz7NKR20mlTf8dZQ+B/Flo7pEDkZcXn2SjSqDs6eaTnwOGdge9AJq6MTkt5QtDLBZxGO/f3FVcsYWh7tfPv+753geFaBXjl77bveFKWpOIrCRtKC5HO2XVidsufRCIMr62yT+CoqlFqH70rlgiFbPq3iZ8KJE54Ci8u2zNZcyDI1lPndaEszLWpbp4eQkz3r7OrUNdz3KyH5y4VSv4mSljimgGjO+v8WTXWaAKEKQh9faR2CwpsUOXndhljP8gVur2Y5XyVX0NVdsWZqp3t/Fpt1IDoVgaLxjStGtyYQ7ICQH/5Yn0d+k8dDYwiUDgc6oa0f5Bwb34DbES8UeeoncxiopSbzu1h1dLCjE9VP4sfddZrqTD+PGHiKo+3V94PLOIAZ6MJ+qRPNgUY1WFyWjs0lPbH5+L5/ElIDlUVS1dnBL9e5YPPF5dWVBTUsJEP6KX3t+JOab9LjT3bt3q4mOLsLdDiu4tXnGhoDPLGNWuxyCn1OPL76PNRWPG8ZtJTv0CjL/9GvVDVN37WnNjX7zMQ/V9yaNV5790i+6m+Fmcpqrkr0GMf1LTwEELsT4pf9GmkirFoYESfdAAzU8X8p8VCaWItC6n4t7lMrYYlBFeA+FklaEFXP4mbecztuANt73ljhQwpgvpetbDPDQ6RkLG1MVMkeIeiGAATsSzmxksDpoVxfeXX00R8apbfvxdjF+SsHP91S/NPCmCI5GVydZ4dbX223K2QaDaOVsxP9x/nVsPBJ5XnRCbXGnpYq3orfn70Lz6DW18fu9DGdqAMt+f3XakQKJEMnHzcyl9eTmxFh2lcmvvnjl351MFwanvELuk8ztRD9lIVeLWix+6je7VYUqQkkV3E0H82+RikBfMD+dPJHWoMj9AXc8el5yUBkqw7tPtRznVX12i/i6ZMRvvpwvEUh6zIiGj3NLVTo1m0GvuMNyd7c/yUNVQGbd/x6tqaocuplSSFXPiwoNMTCq19Uyq+NayrRY7wyhsuHfR8yuJWPXkfDizdMG9IgIJx2Q0sbGdK4rvLbueKuLWdPq5U6/XnGGEO9sxH71I5euDO+JAYnBahrZ0QebjD/kgAknTu5vXPstCt4HHE3CCwpJaDuiZCjjVrx7cLa1oBiM/xTytLfsi7mJmILOsq5n62lXdfJsvEkuFrNoHZ07l1whwWLeYRNbH8T+cSWzuFeysQSaAd2fVM/XUzdSVSQZevW0Tj8ejY/Cm+CNHdn8WaMu+TlCVTGuqXjxi+PfDpgvxK5Pu1dq4W6h8neknozL/Pd7R0QKovLrydJFLFydlhNdQK8EZKdMJem6hju+Ov0AdQbe8P3d67zum+u+or4rbW06kA6XbmHX+yRfHqO6YKsBpW9jrlX+4GacZFubcoRhxeJJUxGY0YTMKih+uOpcqEBaxZOO5yufbT6E9z+a8t8+b9IZ2syChBiz25/hnH/LrgXyVxGx+qTE40rmdZZOsaehKZD9/kOIa4affcRJiJ1D1HXtYCK6/zuAIJCJ+Xdyda1ygRcmKnxnwJDKOk1JUA6qTmJsWF/s+t7q6kd3OBqRq5exQef/BBy4iKnpz7eLbEgdXBzpOymbUijig6oNcYyUeXXTqbYW1ozmVatU1oPHevSRQaQU1GeeOPyjgEAk4nKipjMUzU5fvoYtmjbIOLev9pQxV/3DHtkmurZDJJFFjLdZFLn+x4/Rnvji3lkXU6BriXxr7PKGWj4gFmclP3mbwtUCRAyVElzaWVaI6rip+08WPInFG/e813KKGggv7LiYUN4KiweG01SxYVD01RZ/qiuBJRC6ziYk5dyl5sOpSiphf3qzQf5c2lXw4ePFGfgN2Tk/PtEWkp65Cte49JST7xJLbqP2HX/X83OmUahFoW9Ew30Ayce/jXHFp3d0iUKO49Y+fv1J2dTRX/pkGFW9g724jyb4Tl8sVSiVCXkLMkY81Ajxeu+eIwLK7m19i5idO9sNVS67nCcnu3QPznj/4XIF2icC73C0I7OHabtogQc3A10Tw5OHrao5AKhZ+eXYiSzaHpuTJvLlHUlAtQ9RUoTEJ5iY6naWOqt27fz/9L7cuxFe3Dls7QrHq1t855+SS26iH7Jaiy/fjzUK8TUkkPIVua2ScejfDVEuTTMQbu4eQEj/TVJ30Nb6ZWtwZoJgE7MYWJlpMpQ/XXEgRC8oY3Pq03ZtPxpahjSuFRCNQ9dD12ApVB08iIdyUghogCJLa7KSn79JbKhuY7b5RsAtzyu3tLOSdDyJJCcdoQeMTV3x6dDU2S1nPiI7D8eoKJCJrbJccQEVGfL1ngDNN0ybQvvB8bAGoUIzSz7cfvqFqG6kQCXiTrjbqycm5aHtV9nTdmp2ZNLlq+xb2+ytn8xx6e5t+7fwQDQP99LNS3hX8rm2oDYKGRZ/uxLen7uew+IhUXJH66MXrL3wpkeYSOdg+6fLtNKzHUfN0zYojbxtUrQL0Wl7HJuejlj5G8uXT8YaBPug+hF8hGHfx1c15cgktZVD70pPiZN7aWe+OzV3/ApM5DQ29BoGTif6Pv8+K+LlX1+/6VIG2TlRtNXojzlSv3XcADdsQW0LBi3d5mNmx5O76vXlcClHTeUBA3Y3Nd0GvW8Qof5mQVtFJldcO/iX43bWzhRQHTaqmZ4j9+5tXCwMHO7X/zPBXgiPguZzGikY0M5s/nt4ZUyaSsNhY1nYGia7T1dH67eO40iY0TN3bM+fuVUoxZwA0+7A+NmmXL79Wc3bWwxaVt6LsER2m++HcyQR0SSer9OOlZ2+aRRLQzJI1HEy1Ku4XMtTVVIjKLv4BJe8+Zps42/xcd0sGzblXD8Os22fj0QaBW5d368mTGp7oD08K0tC1Eiel5YH+S+PrM0/ymahoMKvTj56/lIltHIDo65s08g001P5oxH9Pfr8l7gBQB1wut6WlRSwW/+73Fj6z6OShk3i3Mb8tRZk91Ob2mmUJJajE0B2jFg5u7wnzr0PUkJ+YyPt879e3lfIzAG5L6rUtZzOKqvlobewUMaO8IKeoDvR65Sfk0JwHLohyVEKErPysohoWtgcPBPI/jIbbtMWTXO7/+ktkZOTEe5Zrbq7w1wLNrJLPxKkhuVcnDOg3ZPzcRtNwR1N5+FYImr4TL6/p9Wpmf3DjgEnn1X26WKiaRG3frHpq/gBwaux931EjfMjsorKfcQlPsB2wcprFo1nRUf2mrqjR9rI2wkYdxj0GOeZOGQSiixwy/33vvYu8VAnaTqHTB5je3jwVPHjwmJX4/rN6d9Fq177QrYNDtN7sHd9/9aPvPJug1WX41jU93y8eBmIeuScvfNJ4L4OvLh5l4DXVlmwPUs7KcLe7bGl52dL9ueGSsD2jDJQ7dAXp1MGLQ1Z0/RRmc9nS7ubJWtVfRxtpU3Eka8t5E8ijA66BewPjTQ5vMxFUNda1IBZ+tqGfs8Mcrp7PJvYY32VIY/lQNzRMxHzS3D0O1t8uIUw+vMfTaZGlpexv/8YbLa0TDAjaDr49Wm4NC/jN0vI3h+6pBf29+zqQ8RrOI2fytw/fOew4PiyMdnnVenvrRZZWO+edsRg+16h9H+orBJpXzwiV6rsThvWLjDyImzbNX36hcyyDZ0SZNW0YgZZ+5NQXniP6mqgb+QYYfj4ze9Cq+4y2BkXJcvymoyN1d48DwUZsk/ovWtzPAXMA8XuoGYe44V/tnDrg2Eeijsf0+cPyr88YCCKZ/LD7yuuTumoqljieQhm8wCMgLbeX4xWQkyFTqoOHGOgoFhOeYN3Xecd43G/9bllZXgmdkekx0zHAiow3Mbty1WxD1A1wl99ZwpxF5hRGQ1EtomWhF8xgTO9+c/dbgZGH07zBtP3BN0EY1wH83x77BGoplhHOyK2vLe3DDCwrpuQO/m2MPaOxhvndHhcK2cBtoEfV2onDokDdGbWCoRHSzdWAhENs+87UerJ56ZbjRW2CiyMYeg6cM9zp9uYp4AEjZu+1n7KqVweB/z7G7sOHeeEPTRwK0jZ0cePEg/O7qBGpRkELt00j7Z8dBR4/aFZSs6abtS5J1W7ajuPe7LUjQNBxp83G7F8ebtJBVihadkNG9/18dgqo4EMvkXsGyM//BDp9t2+yvrEMlOCqZ5TwnrqYT62fo0ufiMYdQwdGDpy4guk3fWh3GyqeqOM1afVMp8szUNUw/orKvLVTHTt05HB4U9eudW+2DgYhQLnstZm9KlKbiFS83DLxVByng/2MrBO+5KwH7zSqDiIH/1bhNzfI1NI7wlQaP/UXrFjzhy4YadvUUKe411ArIDET1/zqcnUmlphL9Lmrpzip4cma1jNGReXd3DCof2T/Ubc0u3vJg7eC13H5Ndrtzf7Z0VGRQ8ct5DoPdBfV1LAUv7lxy0uanMxMKLLOL0EjePqCyNKdQ6Ijo0fPKbEaNqmvhypmuicQ6UpUdT1Xty5mOqhXHbGovp4pVNOmkRGS+YBNa3tcmwCSNuIc33PLopHWsqpDICpx02Kpbt6q2GFdOdPK2cVIu+Na7MbCwmZ3Ez0wgMISY2oEalVV+hemip4yFSGZRe7Y3vfRJBD5sKPVZqvmj7bH1EtLwav1p87m1SsYKOS4Rg1UOgKEccRmkfe83/o7yZ3oqZt7WZE5lgE9rTt2JMlKFr37+sQsHgu0UuSUtOHLp5jwmhoZspj9euneGxIZOXxdrOuA0f4W6pheoZnSSbcOzgGiPfmJx+oNY407RElU7+KlgsP5RHjq/IT9CoyQ1HuMnRxee2bM4KhBI2aWWYR7GJFal6nJIFj3WzLc8OGcAf0i+428nK8UaG+XXVzVzlMTyXjQlo3WV5cMihx3+RNLjeZrY0LD4fB6Zi5qkpTZY6IjIzdU2HgZSd0drTXxCM1z5om5tM0gnwaM2YP3/mVauLMSASeoKKmkm6p/XeWDV1JRkeB1e/Xqoqe4N4cMw6g543Q2TEFV5sQkj2XTfEVNhTVMvKpz9JaxmntmDY/sN+zMY7yDqwOVhMfhdKM2rcYdmYs23OMeBU4Y401kFpf/TsNNUDcJ8ZCeXjUFFE1U9PDbWX6RvR3AyNE6bILbp0PTpsz5oPANRNupr6d+zuyR4E0jJ2f3XzbBidlYpWDBwqka2LoTcjdMQxPcb+DsD12nRjpr4Ol6fWfvn2pxZCI4O2DcS5WQ6ZEuSkQcla7vpCveM3f5xY9VXy2+VIOBC7ZMs788A1TZQdPfi3r8OryHluLCoe+Co2rZj5syUHJ/67DoSFDMD/mRwyLclIhE7aB5N1Z2v44+PnLwrDi3YV1NiHjzoBnjXAT7JgDRi5z8zHPt+XnOskrUBlGl2/ApA6kv5owYEDlgyEmmh6NsCwcD/0VR7AWYlhk0857Lgind27VSbeBVzIOHBYseb98fW/cdSz/ddOTqfdOsjmGVb0WtxdgFAz3QLeBwRG0jLbKVlbORGtANVHMXYyVlgy5237Xdt0fdPqq7Tfk8VCAjJ2VErJjchd1YwaDajg4h7Z83CpzsN3RutoZniA/qvqcNolXEjuGmZxaADImaf+K9e3dXvfziinZOf2rzk8SO5q0fRHS6zZ9idmYOELd+Wx4WO3lYKWOWpZqUD81qJhoqWNTZcTFsV2tDKtCvvRdNc7uyol9U9NIdL4nafkHOZlQygUC3Hjpl4IdtaHs18Z7Rb8dXhBuhdaPi5eYJp15zFTU8I/XBgzKPXiGKs9sJRHUXX5u8gpSGn598QVLy6D97kkfyitFoypedfd9jyHBrTTJO2W7a9uPuOfPQ6hM55p5OWLSrGl3fZcKkoVlXlw8G1eOXJdTJByf0NOrYnhp0m79kYOOhOSDIrxtO0C0csV4v3WXwFLVbmMxFjtmiFL1xqO2PW0si2aSLn+bxCWipRQ7/rTjq2FQPJYRu3j1IJ+nQlOjVD3nadsN+Ccu9sQJNTOTkzLDVk8KMSURVn0n7Z7tcnt4vsv/UDXkSulbHZZAoKva+bmymgbM1KAljO7uWFmZ4uHcHS6GyvqUrsXn3jFGHk3647vUnIJBUAwePzr08G21Nh1/QmL/Qhy8oqv/uIkocgerdf3SI6ONiUNciI6fvlI5ZPsoMdY0IGg+z0HAPjkjo5Gjdfp8bvJpN+KqlvYu2oJk8ZMll454jAu20QVtEINI09fRMDDW0UC+iyvZenmSilZ2FRodW8YfgVSx6LF4UXrl3BuhfDZq5k+A+rKer0R/9xo4YhK/9ze3IPNB/WfzFOTAc80+mpG3urly1cxY2Ioqc8tz710HuWnhV14hwpcdrB4/d9foHyyv+5uA4bLSMOSyGmqY+kdiJWmxubq6trVVXV8/LyxOJRCwW6+nTpxkZGePHjzc2Nsbj8VpaWqamphUVFWQy2dxctiuNnOas6/uPMUdsGG+JeW6TClgP967LNBw+YySoKP9CGC/Why+j9hn+jOh6enmIkexk6d2F21/wtcwDp04dYtD547nvTu661ei2aEYfbaXONHdj1rq1j1ynjuzriHbNIJC/iobqEpqK+reLcF+/frNk6Qr5AYK4u7sdPLBXfvANYrFEIJRoarb7rPeXIRULRRICEf1cLT8hEYtkPgbxRPJXb9JSsUCIuh3H4QgEglQqJRK+8SchlQhBQtFfeCKJSEBjlIj4sq2h8SQSHjwJh7qhkArFUhCJ7IngaRIE33r0FYlIgC7UkD8OIRII4HFS7Cx2XSFxErFAJPOIjiOSyN9O6AGvCF5Iit6BF4vEuNangdjAEVEWDQiEeQ4FbSCJBK53SM4SBEE/7omEEpALslMkCupjEUUi5QmkZOrXEZBEhPpbAeFAJoEXb02mhC8zkhPxVLyUL0LIZHCLVCgAVxAiFpsYix8EAjJDQX2sD0eQHtjdSA2CPALxCoWKCzFxRDKBhJcK+VI8BeQQ6v5FAO7HIiCQwEU0kEQEXg2HIxIoBKlAIPeGjccTSJQwPGKMHrSC5qSUKHN5IpWKUN+9ICqQcQSpSAwKFSRQIGwNgEjRtZ3gKdj7gXIEuYm9Hp4EMhorLCE4A5JIIoCrIGNl2d4qE2hGy+6VStHvJgS5RKHFJW2Ntg15/CDR4OFoycn8CreT0Vamgv+LBWLwFFlOklF3E1KQ+SSQ4a2BpRK0OFCJxiNAalplScKVLd4j4CgEBBQiiYIHl0QCIDjyMpKC+iiQFQKOQpMV+gAE6YP+F0WKpRS7Dt4QB94MTyQqpBHNWCB2qECjlQ971VZxB4BsIhLlGYzKpBQUFLF9XVMUeDJZFjVWNRAypb3NAZwVS/Ag1a1nFYqJoBBYij0ezS0QGDxddl4s4mMrC0EdQasE+NWhtkrRMsY8h4NXxIFLaIliV+TIwstdlAH9IBaDt8Mql1TER3dKx4HHAakHWUvEo4Gl4AT2Qmguolkj+80XSIBQgfwC0RFAePQNvsoPCtBPIK/ADzyBLL8LyKwYSysW5qs8A+TvLpUUnr7AHDXcBdRE7PxXxKAiyfMJEzmQYJBx3xQryDgxqOIENGlA1tsS3zEx6EkJpobAaTSzwJu2kwqAQrGCeICY4YEWVSh4kNdt6kpGq9SguajgBw6kBehhcE4etH0pyBUdJlYK2QcSh0NLARyA28Xo9Iv2yQOgGl4MXgnc1pYYCeo6HjyrXeQgQW23S6WNT56Vurna6espWI9QyQER4LFtNBSDA+of/Lbshc20zePdqW0S2gponkBK5QVDxoGHg9JgJR4Ysoyz6fFsZ5BdOJC9stYHST8z/1R5n6WLg1VBubepCrQgwF2ylxdm3NmxIsPiyJxBesrYwBCVUtC6obUT5C7QZVgw9MXEeHlla812cWnSjfvvCMNmjDRq7xSlrTajVQ+kGEf4xo2UTP5xhOrXkxakTjw6PUCLDlRmq4yhulaCqWL0ea2hQb621URUBWIqWRYAJKYk8erx24wxiybb6nQywsX0A9Z0yrIN5L1cz8tlVVSbvfPS66DBI7pbaQF9JOTLm/LOGu7v5MxXAUYLAa0V6HW0VyAFzY88vIx2ShKkRyQBN3yVAAAqxOjXdPS3opZvzQo0j+TFjEks1jh0bDVaX66dWgM5IcF1kG40OyXtaiQIBaKUFaKCWmuVcDRnQAZi1fOrUlWQMdAVAglsSw6qKLH3BfodnMPUIHpW3j9SKNk2MIWBZTz2WKEIqC3Q2KMCItcz2Om2trJNSBS1AdqdAzmD5hT6PLSsWmsH+ooy5YWFA8WEJ1O+ZgAGlrFfi0kIdBII39oZ7JCxbbQJG9bXAiluFTY56P1t3Qj0uDU8GhwcAdVOAM0BKm7yyNHSQL52PEA3RoqI6nP3bLppM2HSAE9jIPGKjVGbuMgyqP3D0TcFTf7XqoOBPQ7kDR6UHJY2rJn+2tZhyIpVITqsXNBn4jCJbwvb2nQqpAU8F8gY1gARW/NZsQRQsFcArwY6LWh5gcxFy/GrzIFS+Gb1GZoEIBloPrcKw9c+vKJIgsug/cP6YyBEW2LQtZCt6ZbXF/B0EIkUVJJvO/loLCBOWbr4AlHbu6Bpl78MWruBmKI1BO2IfSNjQA7RQQeata2Jx2IAUgCyvr1152uxoq9CkIJqoFivACBauV5qPcZ0C3oHULytKhSA5qNYSvqqiBT0GJY2rH5+bT4ArVKBph99daA42hr0r6DyjLZD6Ku3JQaNHNRe7E5Qk7FXQP2yt088isLt6ENAl0+uiNr1iOS6Au3XIyJ5ZUDzRq6lvvYFZYUIwrUT+/8oEomExWKVlpY2Nsr2oe8cKysrFRUVBoPxswYskK0nTpzgcrl8Pj8vL6+6utrLy0tdXR0Uoaura0REBJPJpFAoHQxYDQkHFpwVzlw50c1ARSaZbTQ9WdH3ifejXf1VBezC5yeWnXvL54toykojFu4Nc9KkEpsfLOz73nx87bMYgyG/znSuHHScO9T8zrMMuxEz5vSx5t/bveJmuhCMZ1j6not+ndHTEfuE2ApmwKJv2kZ9+NJ08coobTA6E1dcWXqEZ0crbraRGbC4dbkPTu44k1hHlnINei9dObqbgarw3cldl4u5+tlF70UcPJUSOX37MH9jWWLehd1f713TZsDC8xsTbxw5cimZRZayvcYemRhmri/7BACB/GH+AQYsyE8hN2D922lnwHos+/XX0RNpb8D6LwE1YP17UTRgQf4xCHPu7ivrMivYvIPdD/IXIq7LuPmF6e/lbdxhZkpniHjNNZnv9p0r7LvwlwDj9tvzf5+WBNSAtfnpAo+2fUIwUANWRcSq5aGdrnGRSnj1BZlPrseRuw/s382sw15dnSKo/rJny0l8j2H9uxgQRbx316+0uAwdHeX4Z9ccSEufb176Umfj0rHmHafy/gHE7LrSqsb3T28J3UcM8zP76a+wLW/3bt9WabNpQjdlClKR8iwuR3P01IEmsg0QIJC/H9WJ+xbHqS8aACQWV/Xl+ct0lVHTh5hCiYVA/sb8UQMWYfnypeBYKOBRacp4fCf9Bj6fz2azqVQqiFdLS0tDQ6OlpYXL5fr7+1tYWOjr65ubm5uamnI4HCKRqK7ergNA1NBoennt/IOkekZ9XlZ6Vo7UxElfNo2QVxB7Kd9oVB/r2ldXdsdwxq1av2jqmN5uGrePXhObuFjo4fOfXrpe7b/r+MYoDwt6c9qZY3dpvxw7NX+wkw7n/obt8V5LTq2Z9cvQSIu61xfSJAFu1koKn0Z5Ra8vviANmBPY9O4p3S7AWJXIy7h8ral7N+2i/GYtLy8nFXHxlSWjv5gv3Lr5twkDuwnub9uRoBvW06jhc+LduLKea3etmj0+wkv7yembAiMXS30CSEyF1YgQI3ZcXL6+VxdbHeXy2LVH3mot3Llt1oRB3rUXFu9KdOgZov8vWhIJ+W+Hy2omUajfGrBKSkqfv4iVHyCIgYF+34hw+cE3SKXoRvw0GpTC/yA8BDFBEMt/+58dgmjJUoB+v0EQnb/0zwBBvuco4p8M95ts/Ff/gWLSlj8c8s+hpbZZ39JUTxmoaPkZyF8On81XUlbS15bvmP9j2FUp9x/kug+O9LfS+RmH2zKkYgGfpOfuY6Ha/uO2WMAlaVvbWaHL4L9FLKh4eS5G7BnY299RNvvqdyEo6zlZ4orTPqSkZmblFKrY9h3S3/mbPdZ+Hgm7hatr693FROubz/J/AF7By/MPkpWMe/fvZfdH9DnF1M1WryYrISU1IzO7iWjYb3i0hebPZQQE8p9A2cTOtDjz1adP6ZlZDXi9qOGDLKHEQiB/b8AYViAQNDc3c7k/8jKnqalJoVB4PN7PzsAyNjbGVuhIGQzG5cuXk5KSVq5caW1tjc5gxOPBpby8vG+XEIJ2l1ldnJFeyKp8s+bwI57I2GdgyLBhY4IsVdEZWI+9H23p9njP/nzTqNmDPVVIOKmgOebgsSrLPiOiTF7+1vdJwI390dgq8JwLwROLtz1b7kPDIaLmvE/lNAdbff7Hw1uvp1flZ5gNu75ksIHK18TLZmAdfzHm3Z4dxIBpvwRTH0/e2bxglXP6gbul2AysynORE+Lm3TjZE1teLci7OHn07WG3zms92nWH5blgci9tOh7difnwsXLTsBH9zF4t7jADS3Bh2Mjq8ZcW9TFGbX78guNTRgtnPp/h8//ookD+h4EzsCAQCAQCgUAgEAgE8j/FH52B9bOL3vB4PJlMplAo4F90KTN2KAMcfjvwbgWvom/ZNTQ0dPiCS1euX72wzr76/ou4L01tu6WKRc28yqenV48eOmjgwIGDho3df+99o1Ak24lCg674lah1IywiuTnz7JKJw4ZMWvfZqu/Qnq6a35lxQqDSrPQMuTWNvLy3x0juIZYK5jkeh4FzNmn9Fk787kt4AAD/9ElEQVTW0NZEyhuxfY511OjYcmJ0CbqyElUqW7jcEWZNAffJ3plDQKIBv8y/XiTh8TvbBBkCgUAgEAgEAoFAIBAIBPL/42cNWG2QSCQzMzNXV1c6nf59u9U3kFVNzcysbGxDevbA1Ra1391Sr8+09SfOXUC5eOl2zNl50a7KP1iqXPH+2GNxz2WHL1y6cWhSgKGObEedTsARaWb2Go2MwpTYGzYh/gbtnXBJpdUNmMVKBg7nYyhfgtOKSFjd3FAvP+gIkUIfuOQYlmjA5TuPY2f5K27RDoFAIBAIBAKBQCAQCAQC+Wv4wwYsZWXlqKioxYsXGxnJd/f7AUmH+s49/IqhsDWpSKKqo22mJJtLBSDTbHQlgrp6IZ5Kp9OpSMv1PYeuxhf/YC4Th9HANbPyMFYF4cnChozPefUNrVsGdYSgoaVeVXjj2GWjHl767VwHGNoF0xLyCpnoxiMSfumrFx9VnC2wCVnlxWVNbHQPMCG3pbFeYKytTunEmmZoHaKcW1GNJ9NAMkiSz3v6DnpY+tPmPAjkH4JUwK5nsOU7Bv0LEbJaeOgzRNy62hbBv/xx/yTEAhaD0SLfKuYrYnYLV76tCAQCgUAgEAgEAoH8D/BTBiyhUNjc3Nz0Q3A4HJnc0YWWa/Ry09o3Z89fvivj3oNsMdkj1E2jzZseUa3bgF+Mqt8cuXjt9p27N25fYShbBrma/mCfFbqhQzfah+Pn7ty9c+fGnfuZtQ2E0pJqgbDTkZy6qZOtgNTo6++r396Bn1aPifNCcy7uOHX97t0r+08l0qduGW6BXWHlPbp8+tadO3dvXT/FMvUJdjdrs7YpoB7+60r79AvHT98Er3Vi/0XulI29ZfdDIP9FsDPvztx2q4zzr10e25BxctfBRNRrX+nTSWNOpPJEsvMQQP2Xq9s3HStskR/KYFe82r3rQRUXLluGQCAQCAQCgUAg/yv8/i6EEomEw+HweDzuD1FRUVFVVe1gwyKpGLu6mBG4zTwxDkAgU716DHXWRS1CBLqGsbmVnZEaWVnPxclIyuVIpAhV1SQwvJeZBhFB8HRNEzMrO30VLEkkZX0Lc0cbXSoOQWjarg42FBFXguDoGqbBvcO9bMzNrYxUSF8Tj6epm9jaOtrqUslKxnpm3r4eVjrKeByOoqxhaGZppKdOwiMaVt0dTElMJh9H0fYbPLanrRIOwVNVNFx69LKn8FskYrq2TVhkuLEqXp4YazsDNZq6rp6lub46lUSkG9raGYlYTBEOp+oYPa6PAw1uUAT5s/xtdyEUVH+5lyENDXTWaL/v+F9L3tVZ1wShA7tbkJpyrsQ0BQ73NVKozv/jsKs+v8vguXX311JwCViTdPZkJqFXiLs6zCgIBAKBQCAQCATyz+Sv34UQxCgSicC/8uPvQCAQwPAbj//DaxIhEMjfdhdCVsqlidfEC4Nrdp3+KJWq+g+ePDbaS40I9II49/nBVScTsFBOk/YuDdVgx1y8XGMaMjzYlk5AECH75Y3bdUb+/QMtKUjBqV9WPAU6xDjgt3mj3Y3UFN6TnXho4fbb7ypFVv1Hz5rsz5g4t2DFVp2dm2PANfdBv07t100dtXiLihPuHtp3vRT8dB57ZHkfkFno3W2IWuKvHD/74D02USl8y5Wx8v1Qi+6PX3OVyxcBpRc8atrIPl1UiEjqpYm3pdEa6RcTi0CI0DXnRpUfHXciHkG6jj0wOVRbCZ2t2ZT1YP+xC5lV4KfrnMNL/TTQyNoQ1uWciE/RKEx48qkGiVp/ephNfcrlXSfuFtYjeLz7/MOLvdTkIfOvjl1xG/X55z549tQof/AuEj7rxbkNJ18Ug5Mu43Yu622Ew4nyY898YtFL7r5I4QtGbzzfR7f4+o6D9zPKBAjSs19YcUrT2GULbdWxGBFJ9Zcne7dtjS0mGhkEz9gWWXT0sceseZ5GaDbxv1xYcg0/7RfjK3GNEZZFe88li8TKAVHTx430UMZuZtUm75296wv4ZTdk97L+Bp0tkIZAIBAIBAKBQCCQfwN//S6EYFBNIpGw/QZ/BIFAgNYrCOS/kPSzc1O9Dh85smFer+w3d9PKGiUIwv98dOVF4aI9xwCLgpLXDTucT6LoEJrzPmazuGJwk5DHzKr5SNVUIyMFJyOnX/ObB0KuDWXumrnnXRNXwRxO9xq/fVFvkkHw+Ckj/DVRE/rDuafJ248d2zqnb8mNm+8qGkB0nIbkg/tfus/dCiJZoLn3l6gTJbK7ZUglZclXn+dTZu9E0zPP++Rv215xwPnSJ2MWve6xaDc4uW1BSPbl028L60Bs7PLU+EfPHEftO7ZtvGnNpanhUZnOO4/tXuibcW7rvUKRRMpvKj5z8IZBryUHwJ2zaavGD3tZLnuSHKmQW/300jNS1KY9R/dFW7IrPh4+8NJh6OqDx44dnE5cPX1SUjUIxXq1ddjkhFDwLsf2LtdOPHn6VZFAjCQdjL6Sbb1yH3jDsS27xq99BjS1lMeouX7guc70dYcOHQrRZzw/eSSeErB+7xHwNhX7jrd7WQSv69BzwlB/PY+odft/7aZjQqClpRVWyVZdZsadaFA31ERayl4enntXbc3+w/u3/Mp8ffDu2yIBej3r4NgN4lFrQIoWW9wa2/dANvSiBYFAIBAIBAKBQP4hQJMTBAL5IbiwHZN91dXUrO3dLSmSz4VNAgmS8+mhXvRAdy0SIhVZuPXic/JKGqlWXUwb6tNLmRwpgrAbU9jFOrZGmg3PrpxlR+ye5a2qqmrXZ1x/nYwLMWUKZhMciaZMp+DwZBqNKttQ1G3+/AEmqqpmrgE+RvUpmU0isaT4wWW2TVSfrmYgEu/pe8K5F+7Fo1NHW5Ey6xgNRF2aElVZRdV3ftzVRcF0BCnPfScO6zPYVotGFCtrGdNUyMV1PDHqDZ1sqhfq4aSrauoX2g0ncp89roeRqoGjr6vSh4pKiVTakP24Qc0zxN9NGzzPf87yoObnrz7xZI9qQ+oZFeyko62mQpaWpr4SWQX08HDQUlVV7zZnpkfd66QMfkPKiziL2QuHgXdR1XOZsOPE3F4W5Lp7l2MoQ2ZPBA9XNQtfssj39eazeajFD5H2jOjroKumqiJsLE2sF0ZE+Znoqauq+o5bE9FhYh6eSKZSSHgiRVmFRqPQrU2d8zIKGQIEEaU+uYz4dvNUAjfgHGfMHGCpoa5jbte7u11qQhqDJaq5fSSWPmhSpD1IkfvYdYNxN04/apBHCoFAIBAIBAKBQCB/b6ABCwKB/BAnQ/2vjpbkthTnQbv7qxTeObF1+col607FiTCzkJaFmyWz/k1mo0giyLh7vda6h7EG+8vHz0I3SsXL2BcomQITweea2h8uSTY01cGegkMfhgVkfPqQwlNlfMKieBFbQXaXZNcqTDHF4Q09Ag2yL63csO/eo+cvYmNLWehpY/8pv7qQEt+8PLF85KLtp1Lz67DQCELEU2x1ldBfqsZmeJy5qSp2GsHhpAj6v+qMzCoOkvlB/rx6xJld2NBxTba5prYKBShQqVhUkVNSz+amvsNCv3xVL7JjlTfV52d8ohnZ6Mp1LA4FQWpLv+C7GcleEEE03PxcRXfT0dWEiIOeFpkA8lnKZdeRScbGmhqyO5WMrK2xH51DpFg7OxKq8muauC3xN+5p9unurIKet3fxMKRi6ywpJvZ6DeQmnqgh+U2yyB6Xhb3Vi9hikI2fymvQwBAIBAKBQCAQCATytwcasCAQyB+F8/nyut1Ps4WaPhMXbN0xpw+JgGkSNfNebqIPiaktjJRX8RUugS4yv0sIt7m+FaLdL7ODrfDfePv6HaQSPrNJHkV9vUbXuUNdteSXUHDqJt7TN60dG2DCZ5a/PLpk6/5HlTxhyZuL66+9rayp0++xesvquT4O+vLgv4+Ex21plD+tXmzoPzjcni6/1CliHru5QR68gWLRrW+gFepynYRapDqCIxAU3h6HM1fFbGltSCUSKTYnSwYOL8vc74HXt+liQmLlluU8uxRv2bevvTzT25BwuQIB6oYLO+Aw5Mmsr6d5zpnVzUB+AQKBQCAQCAQCgUD+3kADFgQC+aNUJt8pjBw+cdiwCDczjYrMOIkEnYGFIDSnAF/Wp+S7d+8lt4R0tVMGZ3R0CXgVu/ChwzD62UmyaprFf9Dxkqq+EdHAxm+ALI5h4bqVLxo4HUxDeHVT197R4OqoBdtWaL+5UNjEyk7I9wyIBk8e0M+XyqpgNrZ3ZPU9cIiylr6WmWuf1uf5aFVmNHG/pytxOLySpp6ujXffgVjooUOc1aryW3jK6pr4xpK8xvbvqmVgK06uaF2315Kdko13NdGWH2LgaMo6YqS6urlFlqecqoJC7Mf3wKvou5myM5IeJWVY9elpK9+JozA3s5aPzV8TNpQzbNT06RRNQyMcTce1H5bMYcP6mtS9rGZCJ+4QCAQCgUAgEAjknwE0YEEgkD+Khra15H1CCrqqrjjmt/MlQnFyZT16gWLfNUKSevrYU2FUH2t0WzyCw4glgz4dGn8+BxxwMp8euEFwcuy4heDvQfQatUQQc+ZpVhM4YMTu3XLPytFOYUaUVJwds2/Foed1qKNyIpKbnErubqpHVTcif0p4Xy8SI0JWQuyjNzmZVQ1sye8bz3DG/gP1S24/f4c5Pq9/enzfM2Mry+9aeggkh4AQwofrcekVQgSR1D65dPqtoakJ2Tpksk/2rt2PMGddTc83/rb6QipPp++QwMrrR66W8cC5hL2bn9rPHGrVPmolLWMXuuDhk8/NXAmCZF1ae691+tR3wNPsXWzyXr6Is+sWYtG6kyzn465Dj+vFEn5j5cu8MhdvZ3UqyXXGDs8Xuw+/QfdWbIk/ufaaiZd7x/laEAgEAoFAIBAIBPL3BBqwIBDId8HhSVQKES+zN+HwZAqZhB5pRe88aHzlt96BgYFjEqdvnBumTquuxgw1BKseQ1TIFNLQYBeZciFQ3eY+3eN/YgoI22fay6jVEwP1lTvYr1wGL9d7uGrehqNFLCKVRibI7Vt4EoVKxh6ubhI6c3yXG1P7g0j6rabteDTXnqQQB45gFzzUquXWoFBwPbD/eu6cE1NN8TSfyfOH1z4YExYS2HPw8zKXCeHe3DqmRCIlkOnUVq9eeBKNTpalFEcgUegk1JhE13OcPKVn0uGxaHwD19ttvhVhRWyXZpAV5LZ04tStus2c5PJw0y89AwNDhm11WXsu2JSII2hFrbt1wGp/FJaoS2S/qf2cqGRqyG8P+6g+HtkLnFtMX3Zr+yAjkBQ8EeSZfGUhjqIdNW2afd75ob2DAwOnUiZNs6eQ5UXQiknX6MDa5xP6hJ7MkIA7VK0cXKjKfqEBel9XJwZN8U4Z1iskbMQCxGNahIcxeAEizW/B2Tlly4aBBEUuYa67v8AD9eKFVL3eOfZwDIMr28kQAoFAIBAIBAKBQP6O4DhsdNjJYTHUNPWJxNav9xAI5N9IQ3UJTUUd8/Ldjtev3yxZukJ+gCDu7m4HD+yVH3yDWCwRCCWampryY8j/DPy8u5O3pv2yYn4fc3QHQk7Wg9krUkcenB2sr9JRpCAQCAQCgUAgEAjk74FEImGxWKWlpY2NCpt0fYOVlZWKigqDwYAzsCAQCOSfilQsyIq7svN6ivuQyCAjGjRXQSAQCAQCgUAgkP9WoAELAoFA/qngcAQdc5fQqFHjA53pJLk+p5h2XbBmpJsmHdqzIBAIBAKBQCAQyH8Nv7+EkMFg5Ofn02g0Qmc7wreBw+G0tLS0tdvtpwWBQH4GuIQQAoFAIBAIBAKBQCD/U/z1SwhFIhGPxyORSNQfAp7KZDLl90AgEAgEAoFAIBAIBAKBQCB/Eb9vwCKRSHp6emZmZuYYRkZGIpGopqZGW1tbdkaGiorKt/NHIBAIBAKBQCAQCAQCgUAgkP8nf9gHFpfLTUhIuHz5cn19vfzUD+E1FDy/fVLGmXMXcppazxfGnXuey5cf/aUw8m5cfZ7VLJYfIi3pt6+fOZlYL5UfI9zSVxfPfahpO26HoPLztUuJVSKJ/BgCgUAgEAgEAoFAIBAIBPIf5Q8bsCQSCZPJrKurEwqFUmnnNqA2BJzKG2eOZ7HVLG1QTJQqruw+kFYlAJcIKnpWBqo/8qr1pxFWJZ07FFsolB/Wph09e3z/gQ2xJfLUcrKf7TuSyqJ0nnh+WfLZk68roAELAoFAIBAIBAKBQCAQCOTvwc8asJhM5ocPH969ewf+LSoqqq+vT01NBYfJycn5+flcLlcerj288uTicrOwyOjgQJQeEROdKcUv3+ZwEISkY9/NSZ8oD/iXouUU7Ca4lZgjO+JUllQFTFszsOnS63zZmZqCxAYnV3tVuOARAoFAIBAIBAKBQCAQCOQfwM8asOrq6m7evHn58mXw78ePH4uLi+/fv3/lypVr167Fx8c3Nzd3OhuLX5mfh9CoFKLMVoSnaUcv3jxjgBMdQRjP14YsftCCnWcmHx8QHuzn59cretjrCuwU0vxoacjuSxdH+/nNPfygLvVK7yV3r+7094sYe+ZNkQhpebo6ops/uMPPb9rW5DKW7B45eE3/YG9ObgEDPeBnf0mz1jd2d/Fj5hRg4SqTYxiuAX46qMcuVvzBtdFYNAEL7qLbMbZS/GgJdnrs6X/ROkcIBAKBQCAQCAQCgUAgEMjP8bMGLKlUym9FJBJJJBKhUCg7BD/AoTxce5S6BJp+ObNoxb6kjKKysrLyimYJkUQiog+VioU8gViKSBkpd347UPDLztvxCYmX1g+4t2ldUjEbnBcL+fduVix5lrhneqQOVcR/u/uq7pnEh2fHddN4uXnOPv01r98mJL5+uMa+9vS1Nw2cNo9XAJymha1q0pOEGgQRN5dkGnraGusF9PZOevalEUEY1QVcx+CuBnhEnB9342SW+tpbLxITE4+7nJg67GiJQGaGe3zoQ8iTxMSHpwenH9//IL0aJBQCgUAgEAgEAoFAIBAIBPIf4WcNWObm5uvXr9++fTv4Nzo62t3dffHixeBwy5Yto0aN0tfX73QLQrqm56x9G8N1OK/Orx8yaMCgwcuOP3ieU6ew3lDU/PZlim5QZG8rdTwO0bTp5WtM+JJRwsUMYqZDhzkpY8FQAub2t0H/K+AQDQetG9gFYRc+v/Uou4GZ39IkECsasBDEOmCEYVpeCZ9XkZOAwxnq0wnaLi5mKV+Kmezy7HQdU3tdkkTY8uHNe7deve0N6OAOu9GHQtSfxWdi07B0QtfNC1NFEA37kCHd8DFv8vnQJRYEAoFAIBAIBAKBQCAQyH+InzVgEQgEJSUlZWVlOp1OoVCIRCL4Ac4AqFQqHv+9eAh6jt0mLFmyZPnqzZu3rFkeVnV/z83YTKZIfhkR8CpbalPjLq5ftRSEWrZ606NPRS1cvhizF5lpqGKBZGhqyoxZVC0D7ZJ7+9csXbn+YjZfhU4hdPJwPb9Iu/fJaRXVZTr2BhYaKnjEwL+fe1rsh8z8PG1XC2MySSphVZZkxD84uho8GDx62YE3XHEjh4febWppqSqLVMnQhlbLZ0p+z109BAKBQCAQCAQCgUAgEAjkX8TPGrDaIJFIRkZGDg4ONBqt01lXnaNi1qNnaHhExICeXryS3JZ2bqXUnIMHjJ80GWXK9OVbVo3p5aD0g+0Jaz4fvZav1WPElNmrNs4b5udipkSSX1GAbNWlS23sp/T8FlWSMZ2KRqdl7aFVnpGVruFpbkomYS+urOMTOQJ7MHj0lDXr9o1w00bPf4XfUC8Utu5nCIFAIBAIBAKBQCAQCAQC+feD47DRRXMcFkNNU59IJMvOKtLc3FxbW2tqakqhUMChVCoVi8USiYREIikasHJzc8lksrm5ufwYI35/+EPNTatGuqN3AqTCzIdnnxWbj5wcSni5ou9j70fbusfv2/BZd9CsYd3UwMP5jOtHLnC79BnWQ/vZwr7JvR6s66WB3phzIXhi7YHX85zxOE76zamXmpcvHmGvRkWEjQ/3rttR53NxxWADlfaJF6ds6zG/LOyXbr16D/Y1JSIIrznn+qZlj8u6DV7yS1QXA5yAdXX7WIbv1smh1iSQNEnd1fUL1Ycf6cY4N3xFy7r78zyp4KaGh8tWPDWfuGUCOPppax0E8gdpqC6hqah/axF+/frNkqUr5AcI4u7udvDAXvnBN4B6KRBKNDU15cd/R24gyBv5z38TSxFEX/4T8uc5hiAZ8p//biIRJEz2i4EgD2W//joCEMRU/hMCgUAgEAgEAoH8W5FIJCwWq7S0tLGxUX6qM6ysrFRUVBgMxk/NwAKRikQiIQb4IZVKwUi77YwMEOzb4XeXPpPqn527GZ9bi1FdWZ5Slm4c6K7dZmsiafaIjmp+efNSUm5VTW1eVmxumdDDwVRu8OoMupaBVtXdS3El1TU1uWmJse/fs8oqGoSijmv8CG4+4eykrGwNDTUidoJI0hFLKnI1CDa66uAMgUwPihiVevPa65QikLbsS9se1/X3sKNh9z5dtOxqXm1tzpuYpxWa/XpbkaH1CgL5CwCKgvfv/YOLf/8SBN9k7L/tr23BOVqWQID+2j/o3RACgUAgEAgEAvmnQFi+fCn4j1DAo9KU8fhOVu6JRCIGg9HS0tL0Q+h0uoaGhmyWVhsULYdurpppT649ef0O8Ckty2/0plBL1Gm6hNtYRzDr3sWQrmkR4ER8+/jhm7eJWaX8PlNmuhuCSCSc+lqyVXdHPczWJWRWtKh2DbJWxeEQFZMgB42PLx/FJyTl1uN6R0caSyjmng46VFIHIxMJwZN17YN93GRzs/B4PJGspKrn4OdkTifjEQSnamBhS2p49fgRSF1GY9DS7f30wIP5LXW6vZYENZ4+G5PWoDZk5gR/c80/vNISAvkjcFnNJAr1WxNwSUnp8xex8gMEMTDQ7xsRLj/4BnR2pERKo2FG2L8CCach9UNSIVfZQIOOb0tbS8nz10mNFGNDVZll+A+RjiDF8p9/FVzW21yJqe73EhOMICryn39LhHVZ7zJ5ukZyO/vfAk5t0rt3qV8ym2mmrelKRpBa8B+pUJTxrvxpXG1aWmNaGmLUhY5q8/8nAt7HfKGuBhGP7/Q7gT2CYNt3oNYsSUpZalZBg5qWFrGd78Omyqt3WQbOKt9JjbAsqVpopErvJH5zVnnL2wy+jqES2ij8reAzviTWNpNVNJS/1QzfIOXWZNZUMWmqGgRCY8XzF2I9O5ripGQBsy7lCxOvTFei/H5kfwZxfe77+PepPHUrXfp/cYMpaa7IK6rkqKirYdspd0TCZ9U01OMoKuQfuEH4Hbil794lpX7JbaaaGan9+WggP41UxK+vLReR1TFvE/9OBOUfnr75nJunQFFpuZKeRYcVBT9E3FCQWdIkVVNT7swhrBxmcWYdSUP1b6flvk9T9ot3zfrmmiSQTdXpz99+KCgqFool9XXfrX0QCAQC+YcCxrACgUAkEhEIBDCS/R6qqqpEIpHH4/3+EkKxWAzCgXjlx9+BRCKBGMFT5ccQCOSn+XsuIRSz62IvrDnx3nT2+rndDGS2acb7vZsX5OpuWTTD3/xPWMouI8gr+c+/BuHno69GNrhkLvveOsE1CGIg//m3RFiTnlio7ONnTpWf+I/Dy713+uA7vq+rqYVvuJ+ZrJQPIMgXBGm5MjXtnZmanR4JDCpaPtQnU4mLl3Z108WC/EkkBY9TJn3UuLPATI3a6aAkGkHkRtsmRHTkzppj8arTl87W01TMsMby8w9w4WOMOvgwlMHMejl+FGd+Ul//TtwlBhXd+zDznv7B/QEWf5nl9y+i4cv6WTlaE6MmhVB+f9gp5VR9qW+mGVhZk0ifHvYcbXwqs4uZ/BpKc37i+gPsiBlBwbYyD5B/MfyK62vPvqm/X+2058wc37/ArPk3RcIoyylvoVvZmdG+NTlLJTVp926+40QMH2GuuAPNH6E5/8HWA4kW3q46lj4RfuZ/wI4B+bM0pt6/mIwbNCYS/Xj6b6Xp3rw++0njZ/p/bb+IFJp7995GXzfg/l24yad2v8V1mzAiSP176W/M3LXxssmMxYOtlP8l5ut/BY0Zjz+SAsNs6dzi2xtWx2r37WWnbGFhiUioVnbmndQ+CAQCgfxjkS0hlB/8Hj+1hLBt/8EfQ6FQoPUKAvlvgqCkE/TL5O4t77ceecHATNjcgnfnXrdEjxrZVW7X+I8jLv5cU/JPXiZI0nMO/BtZrwCimsJyso5LRFR0q/VKTvqZZ9tYGpOmOEyZaD9xov2sTa5+LTk7d1b9aLX67yOpLWgs4gj/f0v5NI1Hf8d6BeBVFMUXffcbjKoGjfBfMBjC0Q26mNrbkDpORP430Zj7Nk5AGdo/vOTu3RSG/OR/I3h1Ewdnp86sVyhSdkNpddXP9sA6hVtTWELS7o5WP2i9+jdRk5dUTdbX+Hdbr+SoOPeIViAy/A9Zr34OduWnIq5QLD/6Z6Dp1CfMFjWFC+qzMqrNfCOiIiKcHeydnaD1CgKBQP7XgdNwIRDIdyGrdpm8tG9L3LYbGVJEUPv8eoy024Axrjp4nLQ6/f7MYBk7UgWyrnHD41VzDz0vxawRkrL312ftOJXfwMMuKVBdOlbvnLb2Oe3ur+9mccGd1bdfu238MjnwnPbU9MImNKp7K7AA2jH74tittg3xp3Nvvayx80aXht5sRhDWtX7PZp3lcjc98Q/LrwBBGqsXuV3TAwFsbyyL7XQY2fJsbVSPHliq5x/8Us2Rn1ak7vEc9PKIvTGPj48YdugDFxEwY44eOv00V/YmrPwb6+atTm/ADpCc/T1D0OCjV8cVNKAplUry4k4s2bxq0sjg4DmXsh8sGzLyYpUsLNL8dHXE4PM58iMM5rsjMxfHgMiY744OXHnn070laGzBow48zeF0Nt54u0uW+uBND/P4aABx0dvLhw4cOjRhQh9wNrT3nHtfF2lmHu+FhQXvksHuLDZm3vXJWIjgmSeL2QJEKsp7cXbflWdxV1b1D9/9RdGsVFu2awFj1GwHR2356g2ShsrEyWELV+qpg4yP/Wi9O//M6HPavo+OfOQiCOOo01VdtCBur7nXJMDCA6riMwLRYkX/trwRgsSnX0z7bXFJ2e54a6PUT+BpPPb5X5/ZYAHM9tTJb/t90l9Ymr1KkYL7S87NWGOtPUtbe56Z5cc8BCl/vXfIvMRaxr0o0+0XMhFm1uMBwfO10QArfU+jZaipr0xy1NQmAImt/3Tm3hDz80Ho36sMhXeXI6x4uv5Wf/Tq7fvlXw4HfEwEQleYMNr/2QeZIPEKr864vveWACsYQfWnN/MCZbG9/CLLfXb28SEv7py9E2J9ZXi3hxtmPb70nIPljoRT93njsqQXuW151UpaXD+XC0HmlyeMyC+SPaXh/QrHuMQm7DdScrH7xSU3mhFxzdt9j89dYbLaF3Pe1WsR9ueDbG/PP1zTViGk4vq4XVexhJ3f+UQsRk17vMKnz84ei1/hfTHE/PbFdKQxI35hhCzx19Y//j2TDK/wYwFNx8Y2oP8QbtyrFHRadyfk3+jft3dwcK9Z88+c3bH/8usivgSpebhy6qFEIDEo2Rd6hy2NkxlEWz7tHDmoJ5DMvgO3varETgGBPtV32Y29K4KDx224undk5LLrDRKZXbL23oJpy6/mijoWWtZ2mXgHL3lW2IBljSg/9txE+cndmbLbqxLnTj6U8OZQaChal2dsOVXCRE8Dyl9skwUNnn2+gi8CMpDz9PShYw/r0BQzbi3E6n5w8Lo7XzgihP/5yLiVl548PD1m541qprBVkwCWvyxjfCtPIm7TRfAuGLsTmiRSaUNB3K69l3Lirk6ODj/0GVSQdsTtkAfe8qQI07hobT105NihsWNBtgb3ilj8sEQWEpB2JBQL+11Nwsi6Ks+HWadLOdizWor2n7pyfO+ovuHBvVc8as0DlMzjvX858nzvXNkN2z5zha93YopoyZmCVg3fUvBq1STsenDwcbnAc98d+/XYnatLevYcMHrKu2qgAj9sHz4AzbWoIXvfturFjuTsC0GDzN13PeHSnP5HEkWgmDg1Z7ZuPvgsF20wgJJOubBx7cFCTNCyTkZgSRmy7frHFsxjnoBdfG774lsXt00YDDJr/7Lw1UmtRlXGyy29wg4VyI8AzU9W9pmy69nzoweuPsc0fP3TBbIWYtHRrFpMMMWC99cP7T15effMMb2C5z+oFLw/vWrryZirS2dFgmAHU8Ts+gsbxoGfc86n8TF3rIKKTxtmD0UjCQ4+2Ykm+Tma3q6N7NPaWN1pbawkFZ9vT8dOBgfvTPtqlCq9OGoIWuSRQ3a/aZexgqrUTdsPZpe8PjCp79qnaO2qSTw8GUtdz7BlCXJFUnrhlw0x9w8GB4cv2Hb//YM1w4+8+HSkD5YT404+ys64OQWtu70jlz8uld2gADf5xNx+qAgG9/9lXCL28Pwro3sf+SwXkonbP1e1yCoqEJPXu1cNQs8GR6x6rCBjuUfCZBI7/WpiMaoG04+jTWdD+rq1u+6W1d/4re/AjU8+Pz9z6OgDWbFwi25Pw24IXn+3AVQ/FFHe8yMTomVngy/nYueQsstjhx96L9cxEAgEAvkvABqwIBDID8BT3McdHqt05dc9Lz6/eVylNizaS5NO4BVcWrL0uvf2q7GxsUcnJf8asPWLEHRQJUIOm9dq9ZCI+CwuTywfYcoRp2YZeL/2uD+qtnb0p43KBw5nZzSKxDxB6Yn8ngeH1x52tlTDvV5zemGMz/va0bVJLld+vbP8MU+CSIte5yxPpRyO+wXcWPTcC9n85k4WZcidsP1jaLSlvd4+sTZoql/7S1LVlOCSqtEFr7rXnXh79E0Lmqg2pC3PN03borni2fPY2MeXZ2tmHL2e3ALiVkBceW/2gM2m6+7EPliv+fLq2Zw8Ftoxlgp4PJ5Q7k1cKuZzWBww6peKsvaF/vpw+D6QCVdmGpyZu+VFeTN4oJhREptHGLvhbuyeX+x9u5s3Xf1Sgj5FWvvu8QtWuKetLB4ZUhGXxRGAy1IhryVu129VI2Jjnx5b6vvm3r28Rnb7vKu9MTd4W9K4C+B551YWnJ25La4e5IxYyE84/wY/duXt57EPN/ctvLohoRKcFqUeiZh2Keo4CHx1Yc2DlVseFvDbvatU+GFP75kXgnfdj419sME+fsKiixUigk3ImFnDw4KGr739cK6LwmIzSXnLVbZ7D592fqqUuhq6KuNBIKlQ1LgmPnHw4NrEPlNcBScCX60b5F9WNbowtlvtwcT9Mc08KSIpyZs3MWftx9GgBLPO22zvE3u7guA8osvWLWYmc7rllrq6S8Vvz6Y+EOjGZI2srR2yKe1x8IrS5nZp/h5iYWOjUCyuf3vm+ifVMa8K99fWbjw7/enCnTXq3Wdf3eWnqx51t3jhEL1369a2BP62vqwWBIjut+PJ5VQhzibwxq+OKmR+U+r7azH2q5NHvSwcdXBZ1bLFee3sMNKW3EcfYkoctyaNePneJCn4/dVmETp6FAuZza2biADRYPF5fPBLwmvMPLGb5bo2+mnhqBuHGHNtX76sBSIj5raU73pqeD5z2KWXrl31W/LSBWx01Cxg5Vewy3VNvm5wIoN9Zod0ZdyIFzk9hjh+PrK3pg5ELhGym4Stki3mM/hsAYhZIuQKeXyFiWZSccG920u3qK1IGPUizTdahfXxo+yCoOB07IGXrifSR7385MJffv7XUw1i9H7B4wMVtgeHPimIHmycffY803P5wGeFo14mm/CWfX5WJLu3U6Rsxucyrr6TlbKya8RYYnzsm29LTVT4aOSys0HLr754dneEZ+7ha6/rhKhqkAjYLG6rpUbMa25mg7yUMnOOrdxb1XtVzLMXMec3Ce+uvphQhL6xiFcdd6S629nYU8uH9o2WJLyOq0QH8JLyrIe1ao7OOorSKa15PDdoumT1bVAD7u92u7jkYgpb0Jh2bvWxT/0O3gQnD4+LnR2yOxc8D+Qo6+GiG5oXHz2NuXrIpOD1q08FIKOln/dO2CPcdw+NYK3Z04mn0kASxKguEEikTQ8WRh+xRet+7MX19fdvxhQxyW5TT60b0Sti3Nn5g/S5L+ZErfM8jF4/uwR/9FhMjdzK34q4+vycgUm4JTdAiOO/vlwbtTuZr2kVOG/2CLugoUdvx0xzV1jxKq69Pidwz6dJF9HolmUdn7ztTZOs7r85HUeasv7u89h768Jyrm1Prsbq/qHec24MPAkCX5lTcv23rU+K209xlAre7+o772rvvaDu319v/XLMwotVaL5LuFkPTjUOOnv96aP1fRR9B4p5jPI7J6ymxsTe2d5L/dmU4B4JHrdiH56ZJI3bdSONK5TymjL3rTqsF7k/Bjz04Jirc0OuZKExCnmsS7vju517fPPsEW965qGle2oj1z969uLBqdVNN9ZdSy6VV51WxDVPF/X+tWnxtdjHV0PYr1fsSvC1t8bjcEIuq4FItjJWp2AT/VvKKliqzppKDTFrBs640PtIbOyjc4tanjx4kV0N1LSIX138rCKLaL3xTGzs4lB9TmwJqHzgtUU5l7bFuc0eZIXGIUOt15ot/ZQNN145NbanFe7zyaChWzSWgzK5s1qn8MTl5Ga+RCoRNzAy4r80Bc/b9TB2Z4SepLQ2IftdgUG/hTevLfW4MDX0l9mqAw7EnlpQfvXZJ65QwmXcOn1dM3T1Q5AVB0Zdmbs4vqH9S7ZHwmM1K9DCRPW0tOn9pmk7NJZfRRurS3s00l/ceIcafLkF17ZsfTrkBBr37VWC3yKPF2KRvDn6UnX5oUcvYs/P9Xh/53SmwhPJBq5LF0y3N+s+8/iDVWEazYWv9x1NC19y4Wls7MOtxlumj35TjuoxPvPNxi2iY7ExOxZF6uI4zKvLL+gff/H04bYpVjdXjzvYPOnqvRf3D4xhnd/6skDRGCTMvH9wZ53vkWtPQJL2jHO/c+VRDR+NrvnUjIP6aMnsDm1eveFcPlMAxCHr8dVjRbprr6Bisk53x6/TrlSJpdL618siZpfMQaX74fEhH07dSqxskYi5TJAVWs4rV83tZ6I1aOuDG8tCqAI+qH1AyYkrbi2acNRnO6icDzZpPxy28Gy5QNJYlHjkde3E3WiNjd3/y411u7JQ07vJ8NOXpnv93VaIQyAQCOTPAw1YEAjkx+Acxh8eqxOzdMFZq8BBbqaaeET44dpBcfisX7z18Hi83ahdU03unr1b2n581imixDvZqrNCZnmB+3CmgR7P9rl30STicDgda+cgFzIejwhy89ZsU1l7094Cj8Nbm15coX1kR0GpWMJl0sb7W9qri9Kelb/IEEmMRfkMIQ6PoH7DcDg8Xpr/qjDe0nTxME0KCaempzWyq3Lu29omxSlW3LpmfJ91g90QXlVKchaLgOQy6gVixYGdKO3W4Zyw1dMC1fHKVqPnDrfSU/v+iixx+cPLt9SHHproBF5Gv+uwEa41V54UY/GpBDj62huroZ7vdQL8vMmJH/OEiKj0zfN3uuPCHL4fpfrQAxOd8XiyrauXTkvd50qeovVPmHZrd1LXhcfHGoPnmfZcP8bh6dlrhdjsB5s+vcNdTWlEPMV1UKghK7O8XlT+7ORN5YlHptmAwHoec4d5frr3vLzVBodRd+foDaPRu0Z6qODxygHjZkdUnTr4pgXNTPQq7qvbfoyGiibUNvL9tCO6bjOj6KAEa+NLjxBMr/xqQCbhVI01J0SqJSVWN7ElLWUctYXdvbR4HxIq39WTXCRlFTVohOhz8AiegAjZrNh39YGjrCx1CHg8bfDawC5JqR/LfjT2a49U0sJRr6wtzawAIz168KKldxfoKYP3QRMNRAQnlbAFWs1luWUV4DXxnsszRvziSsJeFb1bzJbWNTeXlXP5YpzzlF/ubrdRQ0/LkYhaPr4jOw8zstYn4HW8Nt7RV7z6DcLqF0X5Sva9/FUoeJxORPCSQY0XY+qxGkIYOsFLn4TDk3Vs/dTycrOrWkApc7NeiiSOyoYdHdhRhhwK9tLAEynavoMNBS2FBVXtbLI/gp3//LogeF0PTzUckarrO8DER+YLv/nL0ZX0vmstbZRxeE23WXu1CxenfcEmfikPcQqxJZIIUqlEwOfgKjMam9gITtdv46fuYRbYvZ3TUptfJRR7ORhSCYhj7znqmUdf5Mln5bTC+fjiFTFwziRPVQKJ5tNrTP+uxt9/D0n55zepKl4TI2woJIKSukVEd9vCzymNHPQOJUrgsEAzUJg464DxpukxzwtFiLjoyweRuY2fMV3BgCUqef00ye+3mT00QA1QcR9+5tpsTyXch3tn9ftNiHDSAicdxh0cqX375nPMBoa4z/s1XIdEVNI0dHfULCuu4vERFputxOfXlBdxxCpBC84/nu6hIP5cdpXEhF2WUdaMGHXfd3LNEBsVoMdAAlCJBjLN45RJrFjlH2vZUrM+66+sH2nQ3q+78OOF0wUhk5b00QZJsRl0cJLF7WNXKoQyR4ggHtQu3IYw9cauJL8FR0YZgcBmvTaNtX90+koxailF7CL7hjsbUYl4muvAAF1mTmWDqOzJsRuqEw5PsQKB9b0X/uL+7tbTcpGieq69c+SG6egdQ11B3VfpPnFuRMXxQ29ls2Fsxoe5q9DJHao/QMNooK+DEl7dOagbDR+8ZBbIWLq+g5N2AaNOJJEwkm/l6fbrF+6iBB7qNGH/aJ2Ht54xsGeqDR3Rx4AIVHTp+1dpWt2mRFiTSQRlLau+vsY5n780cRUEQdSccOlE8fAdK3tp46l6fsGO+rretiYUHE7a3Fhc3yLSUVPBskWQmfZS39GQGXfucK7HmsvT7YC+MLXvaduUkFQiEEpFFZkVBmZh3SMNlIGkmNgESPPKGhCEX3jrWoLx6CnhOtjD5OAqcwuIfobaeBwve9+G54bjDywPBeKh7hfpW/UiKZ3DF0t4lXkV/oFBDtbaRKBFeJ8+3KN49gnz9jOnCPlNEvVBK4/3c1KWiIRSSX09UyqRCFnUBhYB/FeKdx6+ZjiJWd+hOrSj7smhVQps34XOQeQ3svARc4Z7KPGqMpKzigmSmqYGplgizH/5lBMyMcAaaFq8RsjSx0+mWWKRuAwfGmGrRSKAKh1pSW0oqW9nfcekCRVLHIjh/VuKW69ujsaguSW7Tf61GyExKQNLnzRw2UhbtGphRa8aPbaXPp5ENbazN+rRb2JveyUKgWLobWjMrWay0QByxIJmgR6zNiW3BgivRe85W+eF68kWYxpO2jkSLRn3/qMjuI+vvmeJeM3vk7MD+oTZ6KNi4jphv5v4yYfc5ork18nu0xaF64CTdJuQ7cfnBxmqtsm/rFYBFGo3O+HovvI+K3/xVgWNl//oGRG15y+854oFHOXG5uLiKrZIineZevPCfAdsMSaq/DuKMwQCgUD+wSj2kSAQCKRTTMPnRjiam/p3dVZB3U+wamtxJpamrT5DjLv0wOVl5WPjqR/DLXgijjAHIz35cRtEN6rM70dzfn2ShPxgX+Lcuejf3nsiwVtePRiIOdLqs3JXzn8zcn9pfiGb0XFEIKpN5wk/1OxflTwP3Lgg+XRsQwFbKMCWR8mhG7t6Sz5c3rd926ajj9Nqm9C5Hu2py/0otndxUJId6Zh4kX7gPZtXlJsvomZc37ljO8qJ13W1mQ1N2BQYojJVmSKfP6Hi3as3/lNCdWPJi2cZzqN6mvygJ22jo/n9q+ymeqmZnWWr3cTQyhtfkJODTvlCVMDTSO2Gx5yywhwhOf3Obixt28++KGdmNjS2mw3HqM2R+lobyo9ULJzsiG+zv10eIkdZnQ4GEfKDTvGlYeNCSWUxg4VUnluDFcTc90de171lCvgiqbqLkVt6/tKZr7edKU7L47C+naTDbyl/yH5+MnUhVvS/bSsqJEgYnS597Byihm+kqxfr7pJfz82ec2nR4pcfa+RXZFDVPUb01co7fH7G9Itz595cu0nRfRdJzc0pskvZxeWvNy9K3L7kQ3yZ/AIGOgujLk3VxIgqd79iqekp+9E5kpIcZm1x4dnVSduXgL+s14USUbUAE1qqjrbMDkg2cDfxLi17nyuRtBS/fa7apY/6N75vVK1McZhzSaKSupImmcfifc+XV0dEzaySFmVjUxxRfjtdXRcT5sKaOBE39dwnLGFJR68JSRJ+E2a8MFFTxowseIqKWb8wwsdj8Wvmg6xIPnhDtmanc6SSsg8xKellz6+c2AlE7UYGmc/5nJjV7g4hs7K02cnIEAywwRFRSVlfTev7MyKEtaWNnLyMa8cOoFVr597b8TnVHJ4QM8HgcToa8vpp0HNGKO9BTH5T44cUhrmDmw5dcfoaNz8z18zeun2OMhsaiUYmhq1Tm0wdu0kKC0ow652Gjiqhg3yreAwf3w+5uHT55q0gHVc+Nyrafw1Dl8x2rzq1eOWGbeDig1Q2Oo1SAdPgVfOD844vWLMJvf44q1FRFQGY9XVEM1tD+bsgJvbdJLkZJd9Zq8lurEfM7C1aHcMbWfvg87JzW9DfqipUYoe6X5qfI6J8ub0LPBdwLraandnQ0E5u0Lrv/bXuWznbEeLldV9FCwhBJ1oPR7DUxhJL09bF4wz0Oogqi9GkYmTc5kTc1M6fXVAgs9vYaKujZj1EUFPcxM1Lv3J0H1as+++9y69mc0WKnxAavtx8q9zL3UKmaegqekQzJ2tNEpCxptI8ItVCXx2TGmZaZjbVzoz2KT6dKalOOLsHe9FDj3KKuVjKmWXFYjt/K12ZPChb2ZkWFpexa1IvvZeMXBhh2f71OIVZxWY2+nSk6curBBZbOfeeTKHvv/qqtgUVDYmogtGs7eBqKfNUKC3Nrjb2D+vtAJJSmxabZRoR5gwyRliSncXTMLTRwBMoqv4uHil3D23cum37izr/CZv62P1o+o9e/9/2KrB+dS9toCWMbLwluRf27d6xec3jtKomtmz6LCs3I9fYwuRb52jqajTCD/YgbAXosbry0swvCSf3o++4Y+fuF+kkTh1LNgdSV1th1p2VliZqMcLTaFSagZrSd73rUW17RvbUy96yccMWEOOB43GFmFwCgrsYy37QjexsKA1NTJGQUV6e8Snu2j704dt377+TQRQ2sBkl+QUGlqboJuM/S2X6GzFSGnsAi2f74QeFYn5NPVvD2DO0K+3a0a2bQM5v337yPbpzLgQCgUD++/j9Bg8CgUDoukZ6RAKZ1Oo9VSptxpZKtYHX1/1JT+TNnXpkaYd6z8EWg2V/0zyfx9rZi8WJD8oSGpTDhnc5esBr9kwbLyN5UEW0bHUio2U3Wk5e6Lt2gpmOkkKfuObToTMfRXYBfQZOXbxwYm8f62+2KqfQNbChlgwhnyv9xsrSAWO3nj1DZQyctvnQL+7EjqNgRNs+SFkl90t83KuSLoO76f18J70TGtntrYT6+uryX51h5BXSlrgpew+McqB0dH7LaVu9heGkpyX/9Q00M/XuuJyMPPmhjJbsom0LP+XJvagoYK4dGW0uK8Fxc7pen2mpr4zPvPHqUCW932TXjWs8f5tmbtfZgIimSe/WW37jkGH2KzcHBJm3G5z/GJKWref0ffOObQgeMcyS/O7hquW5JYqWTpK6b+/wwzcnrp3pMyREELvz0b6YltYMxZOUTSJWhaze6DZgmLZy3pftk9MyFcwJOByJppg5fOHv+FTBk7SdDHr0Nw9F/ywHLgxeNkqnQw0haVqH9JM8TCmrSyh5X6/l5fDtuPQrQvDEP2DMQ/DtNwWWiNEZIthPHJ6g5BYhS5h56HC/dTG+Hu2nk+FIao59/DafD5kywTLMvuLM2pQT8d9zgyWVMj6l5jsNGDcwQiZqkWNGh4qyE6oUXSgRiBSCwnpUsZgjFnb08NQeFWPH7sEy6Q0bMGrmr8NCdZQ6SoKm5+gwjWcvEvNzOXwXJyMasaNENXA6FpJEKmXyFPyM4fFEba3vOu+mW0ZMnr9izeLBfV2Er66um3X5q3s5oG1cBk9atGXjvFFBlqSki1v2xVa0Xy2t6TZ87OKNe6cODTHiph9bs/9Vdcc3ljbKHKDJwSN6WorL9jrQ0LHu6/1oDqBC3R80dd/BkfbtjVwAbvu67/j9uv9TSKRiJk9BPnEUkpbyN02CqqlTW7EOHDt79pBgLbpCL5TPrZPYWhnJ1JSoqqyYbaylBxodiTj/yxslG1v51qPlH5Nbutvo8evrdKOiB4aFhWER9v5l1uo5EY5UIjMtOcXZz0ujVdvpW7lJWPVpz+JwdoHeZqoKE3lQyvMSiF2sQF4yGyvFvn3GR8liCw2NHr9992gXFYow/10e4udkKjdCFb67zbb3xiyPnOyUPImHpxV6hVXwqcLUx9UINABEin3wyE2LZvU1aby7Z+nsu7JFfn+M2s83znxoAHUgesqahRP6+1jqyZSDVIq0cBWl5k9ANbbx7CF/ybBh0+ZMiHb+/2wbSjfoEjl+1eH1M/uFhZm2vDl+7np+QwdRZ9bmiaUy4VDStPcOlD+7V58Zs1aG22uA002cnzbNt6Ln1F0WT2hoxMRVh34N0CAqaXcbtGDnmnlDI/v40LPP79kYJ5uiDIFAIJD/LqABCwKB/FHUjE2lzcXlrX3D/Pgbki7mRjJtUlXTIkFHcmJWXTO7Hjv1FYpeAD6mlNl+pNcOLQM1HE6kZ6sfEID+OQoqJlyuZQvFFVyRcy+TsGD9AHOKqLwuOUkevhWCqi25xIji4q2L3aijnF3+6n4dW6Ejza4uLjdwjwr0dHftYqnMKcipblEcY6NoWDoQPsa/l39Brq94L2zzkctqaOEIsBkYwtpyzIxD1zckEgQUczc3dxR74adz9z/XSb4xeVGVdPSJWrFxT8qD/bzVFfza/EFUdQ1wrIIiufN4pDDtubiLqSm5c4OYirYOniCiGLliaXO3QTJ3P/jIbOfjWtvEA5dU1Ooem5GR9Elob64rP/wWY7PFCzhbT5Yr5lnCpYS4KjXldgNpgroekYonWXrrYQWhq9VUERNXxxLwMt80+w+3DgvQtzOmtqRXPukwIwW0RmQ6wYegbKspK3pfdyRp6afClj9m8cOr6Jt6dbUNCPBadLa7W0ZRdYct8Qg0Y2dLvwDbgMg+O7doZMeyFVbD4Cmq6jYe+u5+VhNOuXfNrCmsll9A7Vd4DVXTxtyCVpNDEeO97AcKu1Im6GxuIUeMrVrF6eqSKU3KNn4gNvCnJUl5d/wz+xtbHNkxQIdzKvdGKls0UdeqE0MKt65JiomUkNPMacapqKGLNMEollstm1zQ3Fwu6Xzgh1dRslJtzs+RYBOXhGwGt6UOC2ig4omXKpvJEqbvrpq1fFJubUfLJoKQlMwcdNEAI0P2z+Dlp7K/Y7CT1CZmZBN7BveQSRrAO7AXjp3xpbDqqzkDr6RnqRxfUCSQJYbLZjQ3tbqUkwqzqmVC1VxdKZvAqKqv2qSpYuXgjMXnTK9JiXv+mSn6RhJIxkGhlk+ePxJoGNroa7a3XykbGhNYeQXt/cmrGxmImyurWy1Bucn3cPbGej/oBhEp6tZoGsLm7R9vWpyS196ZEVXHClzr2n/aqnDSi9zSb0qCqG8DrvsMWbg4jPs+vUxxAheibmgkbimsap2tkvvhPs7DSv/bcsBQ1TNAWAXFrRMGC1OfSlzNTL6jS1R09EDdpxnL9JK7jSRtx/1P7HbVTQfU/XfFrXW/6UviR9GP6v5PoKanx2RUMVqFJOfTA6q9sVo7gSepGag0qKtaO7pg6XIilya/epXO7lisjXUtmJoSNGamFHaxsFKhkKSSproGiZODNRUtquan5y8LXV301FW0KU1EdUtX7EUt6LU3HsUypVIcrjLvLdvcVDbfEIViaGWUkHKrluDZ1V6D0qG0819ebna1NAYpVdeyIorVTVy6oNE56pc+ufC2kkdG8E1FOUIHO015bjfnpNe7dffAJqDVFb4XeVqao4XGBS+v19Xbikpoub5qyPZEprmNU7eRa86NMUg7GttuMudPwa8srNL3Cgrw8HTt4qLMrc+pk+1tqWZsImkubWt5/zBAjylraRHV9Gxldcu1iyj/waOMmt/7UPM7EFQNnFzQtqbv2IV2ykXlzZgc3IqXf+9gVpc02/h00SYQ1LU18Zr6ZjIJcHHUy3l4NKeOrKtP4hQXYWvUfxJtY3d8IVEXiwagkb51Y2wFKkh4moa1PRp990m7f+2S96niv3lLVAgEAvmf5Qc9NwgEAukUvNuQRdQXh86+LePxeGmnFl0SDR8RqgmGTvpOKukfkirYHGZ95asX54o69kjJvce60E683PlGyOGIapPzwnw+xFS08+qD93B6sbZ8TnB6FkfEqajcOD9/zEBjXQJeXcxNflVZXi/icJiXVr+NbxYx6wQCBEcAw1ahmMdDnPrYDkovWHyqrpkpaqxoPp/ZoOKrpaowBUBJU4dWdO3GBwaXxy3NePc8ObmlrLJJrDiqxDlO3Dn8w46DT2t4vPK7B+/X12DjSwLRQFNam5db38gGr3tiyR0swTib4StH5pwaevATyISmlCcnnukF+eq1c12DgaMqOZoSi14WdHd2omPruf4ceKeBy4LSdo8/WgCel/dwzfWa/iMjtb9j3sHZDNk5qnD30N3pIHBjxuXTT7r4eGq3e7pm1IRR7CvzTiXWgxAvTh6Nd5w5wu37ycMTeqzrG37m7YKTNU2gaDiiksuvJpwnTFtjadD+lS16Oy8sKwvdWNrCEjWXMU5d4Buaa6rQaaZOxJeri3PAveWV6xcUcfiStDJ0nEMg4HEiCZcjISmpDwvUfnkoO61MAOKP3fX0XndHB31ZrAqIhUIuB4SQ/YmEbUNzYdXNrRembq+oaAHneUWP697q2JjqAxkBQiLmc4WMioezF1w7k8Rkght5Na9e1xr1UWn1OsWrfRIzZWJBXqOIx5XUPct/rqTlqODrGU9SD4igNd6qyCkR8LjZB6Lr5OYZXTUfOutFbD2P25jyoDQzVrYulWw5xNZGkn7rMYPJFfGSni/cpTogAJ1p0AGCg8VAfOXZzeRBPQw6y3v2qRHP31YJOS21STdq1XUtLfWJiI6WJZn7ILGWx22KP5H7tvk70wTp1iHDld+tf55YK+I0V8ffLEuWOWLX9/1tJ/fKnIz0evCm+SdGl9mvtLPGrrQi4dR/3rDw7f0UDg8kXlTyZhfF3VONhkglIv7X3JYhSb28MY8WaW/yVQhoKqbWaoQv2ZXsr3WL6tF/WPfUEycSG7gcZmZCzLt3cuuJpok5m/kou4THq3m7f99bCWpjJVj7hYU0xO2+kdbC5gJN8uxDkoazvXonMzzxhl17aL5+yyM56mh0MP/hHPr/GpSyZ9+jalADeLkPRg5ZdrNY4B41tf7hqbsfq8C5lKOz7xGG9/P/7iTGpsfLBgw9VYTeLyyIu5jatavn1yW+BSf69lp+rxJc4zMyY2M54a52qPcgPAGRigRCkSTrbM+g+U+w682f45+Jgv2d21mn8K4jpzvFn9x4Bw2SfmnOZfbwcVHfSwreefBy8DKTjqOJyX2w4nr9gNFRWt+r+7ZD94zO2zVsbyYI3PDlwsmn7v7eWu3Wl2n2mzSq5fLC8+8aQIhnxw/Hd5k93PX/1RtU9Rrk0hRz596HJvDQT0fm38ZHRgW0n9dDtAvsE1L9ZMfNdCab21JT9jQtTdfJRlWx3EwcItVLDlz7wOWy8xKfXr9Vo6GnCZSWVFpVnUFAXdbzGp6uH7PmKdM32EcZp+sWohn34mkZk8Vpqo65+phm0d1KWxVXW1As9jVU0Ix4PTNxwdUmnoaTmcE3E2QlQj5ioqsE5FrV1s2v4Mq15GYej5Ue++B6pUUPT1MqUVpekkQxM5K/S13iiwS8uQkau7Tg0y2WU08/1PDHqypNaSIY6FNBS6WnXJsT8ySPweNL2Omf0mkDuhqDwBKRQPSNzR4DyAvIs6/wQSUja+spFV15/LmZyeO0fHn7MPlDVXl1s1iMuA2ar/b29KsMBhry8/HgkCWvFdZBfxccnogHz+HzEZJrj1By8pVnnwpZPB67+NaNW/ldnKz//HcVhPPuxKblux9VN3FAihpKEoXNeiZa2GJX/uXfTqfxeM1Jt67G+/WItKACDd/Dv+eLK3fSSlAxKbm962lZgIM5zTp0bFDuua13ytGXKk1YMGXl+bSGzjNLjkbk4iVdrs49/KYO3JF1bfMl4wFRjrjqjPvrF+1JK2OCk4LaF4kJKp6WoP2Qivj8b/YnhUAgEMg/GMLy5UvBf4QCHpWmjAd9LwgE8m+Hy2omUahy56kKlJSUPn8RKz9AEAMD/b4R4fKDb5BKpWKJlEb7kbuNP42YW11cLrLv2lULG0YS1Oz9fbTf7NtzISYmiTbm5LFRJujIgGjk7qr59sHxmzefJaa5Rk4206V0sbVVa/UbhCDpOF3m3DG6j2a83ngu79pT3KwDLhF2VFFNU5pYs5+3EtqNxuGMu7l2kSTNX5p34UZl141hc3vQiSSCjY1aYVzujj2ZFy4Ua8/pO9WoUaRi4Oas7GKt/Hz/l+fxYs9I034DtUsPfl5zLPvyw1r3Eb5Te6iSkGAEaV2Wo2YZZoO/fe7k3XsPPlUTo/oFUWqlNkFuetSvUzdwOB2fcUG5G1cfiXlJ8/FUKShW6THC35RubG5anvH00qVrMTHMiP2zzauYZt7eWjQtz5HdScd37n8Q8/Sd9Jdl47ubawIdyqkrq8cbd3GUL/oAAyg8vzipUClqWJilJq1DGYuby/KadLv6mREZZekt2iE+FjQgBvyWnKIWMw83G03KV6HA0WxDxzoKD+04GBPztiV6yeaxnloEnJTLqGYIVG0cLOmorxhBeWGhhp2/rQ5Nx314oOrZbXvuxzxN1ImaM6mnPa39/A6cntewIN2Hu3Zfinn6xXrCmYXhGugyLzGjrISpaulub0D+mjHJCFKLwykHTbEov/1mxea8Cxfybr03u5US7I8No4WNLe8YSkOC1Oiou11Kl9FG5oc+zzueffFmndsQlymDNMDwz6ibg3bh+1Vb8i7c5A447hWRz0p1NxzqSDcyoKXdyD16tMmqv0mAtxY1u3zr1rSTF/KSrbrdWmmkgtgjiMz7OMJDpGl1RdWPbsafu5Jw4YLsr5Fgauag2xKfRus31q67i1LO83sbN7+6cOH9ywKPnVdcbSgI3ULPOOn5ztP5uK4DpnllXdj5ePdBcGMpM2TQ7pEeZERmNSAqmWloMrP2rs6JuZL/8pPmooddu7QbgJNUjbW0WwrObcq6fqXRZYOu5DnJfqSxmZ5+957C+3ty7l6sZOiah/oSNO3MHSyIFJqmnR078Wjm+RP5Ma+UFz4K6qYF8pZd9kWo3c3MXKu1WHEqON6XB4WWv60x6Wi9ELKL8ihDZ9Our/9y92KD0NB77ko9VL4QLa+R/Oz1OeevlOFDuw2yZ4msLbpaIIxStkTb0NqaTGI1fMpX7zFQ08jarqtl0ZHVufduMvlOGh4uqo4uBvpqJHVHQ0skc++a3Jgr9UqLwtYMVMfjJJx6Rj2i7WSnTCPhSXQtW+26RzvTz5/Kj7nCFizxWhIGhqSctGuLbzb4+5gDVSVLIoKUvjmTS/hlTKRVq38mIO4EPJ5bXclScbYzpbcuFMVR9f1C7dIO7Dx+91FFi56yrpK6vbuXhSbVwMuZmHX0+IWYF/gRGwdpFIls+nQ1UtF072ZXc/fM8Ru3Hr36YBo2d0SgJaocWOUfQY3sY//VARONVpzy1ihshJ+VegcDDI5uGTYuqHDz6sMxoL6wBi+fG2WtStdx9DSTPj588HJMzDvVKacOD9MH7yJgZBUKnPwd9GkknFTYUFEi1LRzstJTs+vpRX+6ccc5EEFiaY+Nu4aZknDs+qoWRMvW3q3bmICqbWsPgGvPklUiF83qaUEh4mnKGmWfr116x3frNXhOKHfT2j3o9c+EEeunB+ortVu8hqM79hyAz9t78CSIHTd514Hh9hRwnd9cVtii7OXuoK644BfU/bBxNtyDOw+Bd2EPXrF1tLs6qPvshqoWiYatvTmo2lIJr6y4VNuuq7U2qPu/+Cud2rb3QcyzJL2Biyb3sP6qgzFwet6Dumne373ncsyzdNup5xf2USfiERG3pJShZ29j1m5dHwqr/H0ZrVuwqyGIhlOVmkvxjnLSQRAJs6qojGTR09mERtdy87JIe3r47KWYmGS1hccO9TZGlQlQby3ant4WaqgjbrKWR3e7qhunjt28/fhNim343CH+Zu3ShVN1CbEW3Dl7/O7jykZDJUsdR283ewMVIl5HX7/h+NFTMTH5Dr8MMqgy7DE22JCKqNv09Jfc2rL3+v3H8arOo6eP8VEF9aM640GJcVT0VyGR8ptTvqQ49JvezUbtGysdRchJe/D0NcvA09XCulsvu5S924/ffZDJ1Zk1d6qLPmjtWAXv0/U9ox1kHrVqM2/nm4QP9DWgINyq3C+l2n0GdtEm4Nn1+bkqWqFdHFUpBCOPaFzu8ZOo1DzP7rr22jhnIGINqVd3vG30sDKhgnz+iqg+NzUrOQEE/Urs22Z9j6CAHta4N2dOXb8X87yW6hEFqgNeJ9jVVEnb0cNJ6d6OHRdByGTluUdXBGlLWyrLucqm9tb6ZAK6o2ZJeb25g4exmsKKZFV9c9H7O1duPJd2GdC1SxcLzsPLp6/ciHkSX9xv/fEgYyB3vMqUfKpvmLMOqmH4DXn5XKNAb1slAl7Eri9pwbnY2KnTiBIxkLEyXfuulrJ+AArJ2MOJmHD30IVLd0FnoFAcPW2+mz6xIfXKHfzU2UYXdh568lGt5/YJvXWVQQ3Ga1namDV8uXDmzC1QAStC1h4YpA8Eg2YaPCKwec+GvfcfxLwqDxg3abCnEZld9rlMPTjUli5qKc4uU/cKddElcIDAS7Vs7M3o6jZBoYbPdu0C+ZAg6b1r6UBDKklZ10yLm3f+yNHrIHNe5fosOtLfDmRCzZPVG1MMAp1129cBCAQCgfxtAGNYgeBnF8jzeDwch41OseewGGqa+kSiQoMHgUD+XTRUl9BU1L81YL1+/WbJ0hXyAwRxd3c7eGCv/OAbxGKJQCjR1Oy4kdnficsI8kr+89/EGgQxkP/8ozDerR+9nL78/oKu/z+boISfcvfMjWqjWWP66Cv9Q/vQBxDki/znv5toBJEbbZsQ5J7s119HEIKYy3/+IWpezg+lR8f4BprKT/xJeEWnhiVkTO27M+JH3sz+y2gp2rnxJLHX+Kk9rLBFYX8eftHN31bkTNr/m4smHJ3+NyFtLkrYdOld9KiJXc1+sBXsT1H6eP72925L5o8xanWZD/lXk3M2euzHEY/2De1k2ikEAoFAIO2RSCQs1ve8rXaEwWD8/zqPEAgEAvkRxRdmzr74uaVvWKA2HY6xIV9h5tyMXzX4fVn3HguC/4esV38VzC+nf5u/YN2nrrMn2kHr1X8bEkZNmQpOTU9N+f9jvaqM27Fw7ozVb8zGTBkCrVcQCAQCgfx3AGdgQSD/ef5nZmCxEaT9Vlr/ctQQBF0T8WeQ8JvrGTg1XVV0Zc+fRthcVS+k0tXU1BS2YfvHwQQvIv/574aG/aFIEOQ7nsT/PBQE+VPGDzGvqQZH16V8s7HjzyMRtPAYzRKKlrIq/evel/8LSEQtzSwcTVlZYfXuH0bCZ9Q18aQUDd1vHHND/vmI+GwOH1FSUfrGa9UfQMRpaGgRSCnquho0KCP/ToTsuga+kq5mx7WoEAgEAoF8yx+dgQUNWBDIf57/GQMWBAKBQCAQCAQCgUAgKHAJIQQCgUAgEAgEAoFAIBAI5L8KaMCCQCAQCAQCgUAgEAgEAoH8rYEGLAgEAoFAIBAIBAKBQCAQyN8aaMCCQCAQCAQCgUAgEAgEAoH8rYEGLAgEAoFAIBAIBAKBQCAQyN8aaMCCQCAQCAQCgUAgEAgEAoH8rYEGLAgEAoFAIBAIBAKBQCAQyN8aaMCCQCAQCAQCgUAgEAgEAoH8rYEGLAgEAoFAIBAIBAKBQCAQyN8aaMCCQCAQCAQCgUAgEAgEAoH8rYEGLAgEAoFAIBAIBAKBQCAQyN8aaMCCQCAQCAQCgUAgEAgEAoH8rYEGLAgEAoFAIBAIBAKBQCAQyN8aaMCCQCB/d0ofbxm9eOvLgmb5cQck4pLEi2n18qO/nOaKt0+Ta+UH/xkYb/dvvpRQKZLIj+U0xR+6XSj//R+nKWH31OlxFfIjRSpfbf91ymjA0djc81cOvi9jyS90RFqf9/rc9fuVLWL5CTkVd+fOupwpkh+18v7K7NMf6uQHcoS5T48efpjGFUrlJ34aZuXbR0k16K+Sx9OnXCqQShFWxYX9K9F0b35U8+Xy8vXPGrGQP0/dh+eJhZVCCSLkZV5auTnzp+/nsnLiHmQJ5EedwGsoOHlsd2JRYweJUECQ8/jgXDTbz6Z+vrRhz2uG/PxfjVRSHHfp2PVUtvz4L0bCb0l//6SoRX74YyQ5Vxcue9ggP/pZ6lMur9x/pYTFlx93Auf96UUTxo6eOecOJiJ/AH75h9i0vBa0LFue7Zv7JJcrO/8n4VfG7Flz7m05EKrvwU69eiuLJfnJGsDOOR+TxROIpULum7sn736q6FD3voeQ3Zz69mnNj/Ks+urhI5fflfK/n9TqhAcJpfWiP1xZv0fNoxWLLqWy/4+9swBv49gatpglS2ZmpthhZmZ2mLFJmiYppMxpw9gwM4MTxxQ7jpmZSQbZlmTLYob9Z1dyYoea3tv73X7fr7d5nnpBszNnzpxzZnZm9m9L74OQxB7dkVj7odWq19VEXy+ExcZ5vm3z9UrtB8r7nehl7fl5KS2wTZWmHlp9NltqPP+XkJfef1gu1v/PCu5P0cpERWkJ/HfYQY289PqP+yqFpsP/Esr8q98eTmgB7uJ/K8K0gx99nNZmOnorKkH9+Z9hT2jkCdt0/l9GzUlLO3errVPxutiELxI2zKlqNR19OIqKu3llfD1wtbLa7AvftbQZDVNV2rIxjz5aW5rb9Hr0AFpL9sHH++P/ldbyEkFi3JJRj7r9S83+czcrLIwrr2W/x4C/RKcU3j//Y3RJ2wfaiNb0639cz39XdGXGzP8xzANYZsyY+YcjKngWTVMok9MrxG+GISCC58WcORov05oO/26EUX/szUE6oP81OhqelgjlOAwKbTqBUH9h2Y+Qq4vp6L+OTtRUUSlUmY660Z77qNRpylcHDx9ZMsRzzowVYY5U05XXMGjbyrPYTXIUBms6Y4Sdc74UjaOZjl4SNuPniF5WpgMj6vaitDyhEo1C95DUB1B55aP9kK0N/KfzqN/2zHJDo6Ud7DItdd1Xvx/ZMtrGf+YXnwxnIrd+KOL6q/dSCjkaEKlCehm3rkH+wSpacGlbdIf8PSGuQato4TSKlO9MUd1Scv1Bx+C13x08Mi8weNbWNQMZpit/P0ohl8OX/bsd8XcgqYu6eytb+baG/xYU3Orajr/aVrVSXm0TV/XucRRZ4YMDdy2W7Nr/608TERX5YPSyrJhHWfkcZGhAJ2iuEij+PTkZ1O2Nda0i1TvHp2SVV4/fq+d94HiKujjq+t3yekRHDaL2lnaJ+gN74h3Zl07HCzTvuVuv4TZzuOJ3Z1VQeupmZgXvbzTcNqM+/3ZWIOWvNv5/D7haO5Uf0B9FKD236Q5XAt+tFlZXceX/7sgHxC9/8uRJsQpWK72wqbxF8oFNpRuK2tun79W0/tt5+bvhZ106lyCAlfNtGIBRrW/8cKP6n4EUMuez1UPt/7LD+eeghR236N0j0QZ9+7XdX3YGbdl/BOG7KQnbljyuUJgu/0sYVCJxC0+je8MYaoWdFcXy9wyLvxUlu+zSBW5jJ1BgPNU9LOIze1sCOM2+OJ9ttXzwrr3+vZxwxju7QQtbO2798DfCir8ApO0UC6SeX9+ZcNT47xvhtxOykptMl9+KrLn+wbO2BuWHNDVIr+W31Auk77Oy3VGLuJw26X/IEZsx80/DPIBlxoyZfzT6gosHS4cMH+6srqkUSt8IV/UaqVQiU2iUKpUO6Srp1TKpEYVabwzJIUirUatUCjm4okYifa1ajtyi1miUMlnX2zCDRg7fIpXJ1aYX4wa1DJyQq1VKjfa199MGrUKh1hm04PdyBXg0+Mv0Y/i5ppvAszVK5ElSpTF7yDmDSqkwnlV1zRWCdGq5UmvQq8Hj4AkRXZmRy1UyUadMSXe1IWC6omRIr1FwqktFfg6WKo1Op1Kr9V2JG/RalVINsgN+Ds5q4OfAxXmZIxAVdT1c+bY+O6RVK+FygJLIZKbOg0ELJwbnDUapefk7kJjKJMm3pmXQKetLnvKtWHZUKoNFxurRaAIWixSjKzWFSmvKu0HH56u0Fk4kInIZlrxMpdaJWhqVkKu3fc8ugl6tMRCJOODCYMmBe0E1aGWSKrE1y5aBhT0bpFWZngCL0wikV8KV9ipxcAH8XtZQViP3Y1LBjQaNWkekEjFaWUNVhaGNzrSwZFJxWrWeSCYgqepU8NMQJXk5I06vBvLRaoAowLOMJ4EYwZFSqYBr1XhGpzbJSoYooRFQT0hyoJaUWvi3INsyoNFKtUr9Ss4mEG2DKwYUovslfZeSgTYAH0MQqHe5UofG4kg0Eg6NATIH4jPqGKh/5F44/y/l8jJvxgbSHQgUWQG013gEi870cKNWIGeB2oHmZUxA061wiJzBoxSart9DerVCpYY1UAG0FD6jU3e1hddnGMJPQ36tUqg0BqQtAwkYb35NAm8B0iHCeilYEy/bvvRt8/QMOtBulLruDRjISyaVayAMDkcCigFrgNJUj13tAxaFSqsFlqe7VsCnVVKZQqlQyEzDY6BBaE1y6vZ0WAORrMoVym5P7kZXWRRw0zadA7xsfQC4JiADqEaJXKVWgEqCqwE2FF13yN8YotNrNXKgBi/vhhMA98MPksm6GQe9xpg9kIbRkkCwSIBcgY52Nd6XAFHAN8uAdexenbBgkSRANcPHQEXh5gIMoamBwLaiyy51iQbYWNCsYOEAo6rTaRSgSSCNHaQPGi9cfCRf8q56wOCwiJGEdBo1QIEUHvy823yHlzrZTSuA3ExqBZ7dPdcwQOUUXTkCdQ9khdwBRKtUdc2fAqX7gGqFbYdUIlVpVLDlMd4H+y/kd90aO1DRNyShA3YSkUTPtg8aiEyq6NZAIAi0ROS3CnDGeBOsw13V2l0UCEhFdNcZ8CxQKUgSL9syKAqoCaOvU+qADgO3Ax+BNIGl0sGVayzpm63SANyTBthG480KpUb/MjPdZNXTDCIFAS0dtLtuOgbEidwBnObLVvLKcL3NqMpADb0sLpA+cmMPyXTHAHTLdMebVhDmletUwnUBigJOoo06Bze9bo4G+H2Vwpjvt2UGcRgaxDkD1G8Zc9TrgHoh9aBElPuVivbQUNBejXKTK1UvH97DSCInIYNeo1aqgCGCiwZOgQZiktuf2lFDW2ptU9/J4/vbshB8IlbNcc2LzzdNioXrCQE2TS+T6lYv3Wr5HQCro9RIxeCftock9DqZBD4vk+lfGlW9WguUTCU33Y+UBbgUjUyhV0iA74YrBPF2wFGpJWIDGosl4EButC+Thg2NEk4QgwX/gROg3kF1Au3QyMCzJLpuDkyvhp+iAR5BLQN5fEtBsDi8hTWJZfw3etSe1W0P93E6TLkFKmfMp0YqR5wtqEWZRqHQKWRa5CmwP5AbbxAjmX8LoAHJEVHKXgaLMMYYBq747t7qJa+iH1N8BdvsV6EIaI7GYiL+uFt4aMbM/xrQCjm8KkchE1lY2uNw8KC1GTNm/ocRcBvJdCb6jbd4yckpO7/8xnSAQoWHh/1x7LDp4A30eoNGa7C0tDQd/yNRqVRsNlskEtna2rq6uuLxeNOFdyJP+W7CYcaek3O0e0/Fj1qxdZyfjXEAxETD0y2/Xqgo49pOWf/1mtnuusrHV/ckNlriUNp2pf3sj9bN6+OMUYtuXd2T16hFga7EkC1HJtMTb1x4ms3VoIX23qF1D55MvpwW4aPmlSef/OUOn4nTYwhuvcYsmjPGxbLz8bbfLhTnqmzGb96+dnx/11cmUtdwceX3LVOW+7Xcz1Z4TJs6VZZ05EGdDmfAYfX2s7ZvHu7HgvNQlXTuzLUmBUXVQRywce3SEQFklJ5XknjqbnxLhxyn66CErtu6dKQLE9eR8Mu6KKtVE0hPH1UPnhIx1LP90b7IaqKebBE8LFwfVwFt2rQmwNo0uUBZm/jzb7viuHZD/J2mzpuRmJ49Z/6avs50EI5UJ164lkxYuaX346VbmyJ+6sW99qJU4zBozroVY52oeINWVhR16VZitlhHNXRgw9Z9vmqsCwlJEwGStxXfv3Aru1Gkx6J0glrfpac2TvKgNj6ctiFz7kbXtPhSSMol+c/Ztmm+BxOvlzREXTofV8CHSCoPj4CyyOiZF5NmepnSAki5xad//jKOQ3N1sJqw7XCvqt3H6/p9vXkCU1KfF3dmV4zYiazC2IYvX7mijzsdpZHcP/wDL3Ddmqmu/Nynl/fGtVjR3MPH9dLdPMGbdf7b6ZZIuGlEm7Vn0iHiiXNb7ITFdy6fL+ToMETisGGj05OLJ25cP8bXgleUdufysVKlLUaE8Zy9YcPsIAsMWs9J3fplVOD8odT4mHSFhuk5dtMns6yq73zy08ESfcCU8WOWLhyasOm75qW715PufHw4Wk1xdBq/avcc0h8Tf7D74/aqQG15/pPLp9KlFJQGA/kMX71xRm86EQMyM2E3au1MalGmeNiWdRP8rbE6ZcatXT9fyMTaOo9du2vjgOYDi/ag+gwWttXK5Jwch/mPvlviSEUp+ZWxt/bFVBEwBkiqIfWfsXzlRM/yiz8cepjCw/dfumnT3NGBtK7paGphw/NLu+/VGvAQHmfpKJbxF6z9ckKgnb696sHZY08a9DRIYtdnwexpYwNYyqjjm4896mB6uAxb+etS7PVP73vuPjgDn3Jw1iXt8pGGrPRGebvKddrqbRGDLIlYdWf1vTOX0mo6IYK+3WnozogpYd5WL2fBKYUFR78+32f772O8qShZ2mfjd1r9+nDnKCtd2dUpX4sP3lmHjjpwJElnwZRK+BJZc5b/6sgdM52IKFVrYdyxnx6K7UlaPL3XwEmzpw22pxGkGQcXXRWFMltFzClffzTZSlJz+9yJhGYDFRLb91s6Z9qoIHt4/NJEfeS6H86zOUrH6Zt/XQnUpjDh5pXbNXoLtAzjMnbVsjnhrtTuxsBQcHjmb6xTt5c5KPkFmQ8un85Xs7BKNLXv+LmLJvZhEXEaQeX9mzdS8ngQydCB8V63ecVIf9v2lEPbI1E/fL3BlyR6fvPMtQLGhu3L+rixjNomqUs6e/zg3VSNR5j7+LW/z3RquHXsZjFPaCBg1O2Wi37+eJi/LaHm1rh9nHF+xQ2tHuMj1kzt52x84c/NuvDJL9dEGGvXuZ8dXeh279O5JU7TSfxanqizWhm+++C2PjYEvZSb/eDc8fRWOsZApJBHzPtkXLgLldCtWDpxXcqtY6fy1JYYCwuSvLLBbvXeTyd5YxWNsVcvxuXztHiUrqPGdvbRTyexEm8dO381weAY5L1g58FJdoXxp+8klktUwG7JxITh33631N/ypXh1jZlRf+w+lqxihrrN+fLw1NLzPyeJrPGSNolYJqjXzdy3f34wC6vg5UXf2BtbY4mDtBKNw8A561aOZZRe3HbgQW0nacSyrVvnDLOidDVMlaDk2YWfHrBtiGgGntUukAYv+2jDGF+Sjpdy++ztZ3A1C+z7bZo9ZaA35fnlX/ddLyA7uY1d99vmoRZViRevPEnt1NIwMqr/4nkLhvW3pbTeXn202YNZ3MZxdxk5bWD7kYSOCfa8zAq9UiSk2I0c068jLbtFJmnnuS06tnW6A6P16oIt/M2Xtw3EJ106GMXGoCCBQiiXtxb2++j+uvH2BJSSkxd99KdIqRNFS2AOHD51+uR+1iQ8vyz68vXr9UI6WtuJ9V38+YZpLnRTgQDc2B+/f+D7wx8LHbC6hpvbFhxyPJvyZTBe+mLfjmce27+baXPr03mVjpOxvPp2MajW3nsPbQu3xuulbVn3zhzP4DGwBhKdPmrux2PCmOVXfzlyL54NhS1cvXFRYNPiLVkRH7mlwka1jRQYsWPTHDcGXq/mx52/GJNZq6Pi5FT3ZfMXDu7nQuYkLj9c4Gtb1tpE9xyzbsvMIKMnMtQ+WPv9heZ2g9PMrXuWh2V+O/2J0xo/YV4tX8JW+n3567bhrjSDSlIWd+14fClKD2ENkrAZX84eEWD5qsqET28dPXEhVm/n7zZv5/FZbuy0BycfJouVEFbb7j3hiwUTwh0ZyqTdq2IwIwnVZWj/kDkDbPbeqRzWG1eU06gSSyn2/UcOIGaklypUIilp5DffLvZjvWrCqsb0b0/HO7mR60ubNEqJWuU5fpZnWXZBp6SzTd3n611r+9qRlbyy6Bv7YmvIWMggVtOGzV+5bEyAPu/s1gMP64XkEcs/2Tqrv7658MntA5ltVli91KbX7EXzp7kRcg+uOIgO7Sfg1cvlnDynBQ+/WeQAG9WKmFO/POIyKHos0zl0yuI5/d2s8PKm2FsXr+Zw6Vi9EOO6cMv6aX7WPUyHsvXFrfOPUls1BNjxWUzZ/+XCEMtu4YlBpypPunQzJrtTQZRRPXxRkYKAA7+tCszatybS7Zffp1Ev/PoNasx3q0e6AstpUFSf+mqv39Zjg6j1sad/fdhGpxiwFo7BUxbPHeBujceU7hu+WT59sba2oFPVlmM9/e53K9wY3bJj0BVFHznwos0Gkiic5v6yZYy6JOr8peuNahZOTvGYM2Ph6GHONIOktTbpwaHoCghtQJEZzAkLt44Itte25b64dflalY6JlmOcRyxfMq+vO13SmnPlxCmu3FasFg3/+NAM++bI8xefl3VARKWnR2DZ02dzL8RNcTc9/DW0VZeWfVq84OctYwJdachLnFdoBVWJ146dL9VbYaUs7zlTZ0zo70nGohWdtfeOXs5u4uuJWKWFz7rFC/sEg9b3CmVt1PPrdUEbVrra0g3imuLzh5pLOASSwuDRX/zklt/F2t4eSlHJ49SfLuCsSXocjdF3fuDMcZYWJCh///WvOY4TsKrqOlVLOnpm0sQlLu0Pfk8/eUlrFWA9b++Y8ejkY7s9lx5BZ/9adO1Sp9TfaWw/rKZD6rps0qKxJCIw2sXpuy8wF+xwEe5//HjArCNzlc/3Z6U00AlSbbNcrxSje20eun4mg4RRNL8ouvS1oNXGQHTC455xVZ9NO7zK+uVbRBAtce/eXbMv5HSmv6PpjE7anLl/B2nc72FDPHHSJvbtk/lZFVQcStmmoizZM2SGb+f9LzNOx+gsnR3WnRw52rEt7ULpvUhIQ0JpOnjMeZO/3GBj9UpOWhn/3O4NRZArSaFSqwwSSsgnW5f2dmFiUIrm3OijPz+WOVE0BMshI6dNm9THmohjPz1wuqLPzh0jcK0FGXcunylVW2Hh+Cpi8eLBvviYnxYnBO/bN8cXo+Vc37rkuMfupM8G4ERFv38S6ffVlhm+IFkzZv6bGAwGmexDl8CCXiRKIReDfx28Rq1WDZkxY+a/QUdbg1wmMjbG7v9iop+EdWPlyhWv3dD9n1QiFAgEphT/qTx8+HD69Onh4eGLFy8uKCgwnX0PvLg1Q+afKVFASs6lrz7bcCYNfoHYEy3n/o5ZS9JawZ+C6G0T114oU8GnFbknPx638wZfpdMrOq//uPGL04kCFfzb6sgt2/fd5ckhSNkc+9Oy/gMG3ayGNLycX5du/ym2Wqs36JTt937d8fvFVBH8LMGFT8b9GN8MJ9kdXtqOeUu/OhFZIzPoZNw7e7/c/uPdOqkamODquD++/e5qo0SnqH68desX10rgShGXX9u0/LdUnkrBST/w6Y47WS1wXuR1d79c9M3dag2kzj+zImLLbydzeeBmaeOzn7Z9fiOrVWeA5J1Vx7Yv2n46ql1uQB5sRJ3zx/wF50sNBkjXXvHrtweflnN1EKRTN1zYsuFiQqOaE71i7LDVv8Q2KiA5N3P/yo2Xstu0Bqg5+czHG35KqurQgtLX3do4cuOzJkRaCCBGz7j1697Lz4WIN5DmHVkxe2tuBwTVPZg6buGO27BgFZy0X1euPpferDFAZfc2ffLT1UYxeHJnwcEtA4eOeFCLJPQKZd7VXb9deC5UwplPPrXs95g6nbLpyfcr5n12tKgdVJ447fTWDQeiQDVpZJwzv214WiHpKDyxftHnT2pADWnq0x5+tnTsV48bdD2rnX15zpRD2QpBzZmvv/45qlilM2gVHfd3b5n366nqdpW84t7mWQuPR1aDJNScuO2jV50pEkOQviX98tKVG3cfT2oDStFR9fOuz2KrRKBMyT8NXnMHqWJu8tbZv8S2KnQqya1jWy9mcODH1l2fM/jnQqWaHXdhwcav7+Tx9KBeeEX7tv0QVcgFkmRfnjti4e7Uch4QxCuE1bu2f3X0ORtUtFqW9e3o2adjaxTgjvbMnfP6fxUPCi9N279+y4kUEagYSMd+fm7pjv0lXBk4eLFv+PYLOUpTQghaacaFLz/55lqtVGMw6KsTjs9ZuvVpGVcP8eK3zlq3O7EdVJmqLXHP+pmbHnPBn42ZX6z4MbICzpIw+cCqTx6C54mSD4waumYvrGP6jvzby1b9EMMW6w2GnOubvzr0qE0G7lXVPv562fJvS4WmxwJ0CuG1PVvPPKvTAPE83jBrbsTaC4VAYytvfr7sULJUqyt/8OOsLUcL2+Cctyd/tWzy9gIRpGpO+HTq5l9TYKkqBaUnt2w++LhMqTOIU/eMXfRdcrMCSZv7dMvsT46kCEDSypZnu1bN2BTFRy68RFB88cvN35eBNiSvvbR2yJaDL1qBFqr5KUc+mbfpQQuoiW7o8w9Nm3epFdI0xuyZuOnHp+USoNQidvJPH398PatFq5enHl2+Yv99jgguaf3THxbO2wHUuzX54IJPD1YKG57v2rL0y7MFLTJTcl1Ics7PGPd7pkytUwrvHfn4q7MJfDmodqjhxa4dK3eXdGig6ptjR0R8+RwIvidaScIfn/90JqETbmSCCx8N2XLyaQeoV0XjrS1DFh/LV0HK8pv7Nuw4U8BTgWptL43+5pPfEisF3RWpM+/EyuWf3i8HCqzj50Wumz7628c1Kh3ESdj96a5rrYgglcWnIoYtiOGAvJYcWjpjTyIfVKug9vnv3/2SyzEajvbz68fviqrpnjIQQt6VLyb9HikCFaOWRf6+cdXuh81SuDJKL6yft+N6qxoSJP82fvPpclhikLwmetPCHbfK2oFdaonbverL6009dFTXknx6ztbvEuvkoCz8kqebZy4/EFsFdJ4T/fHyTQcrYKujboj7bf6Mj5KBqPgFX6z74nRWK1B/WXPyrk3rowrbYbHyC3ZtHPbb0wYN1HJrVUTE1kgueB7QlYwTS6fMPZbGAUedNdHrZs747X4usLiQvGT3onGHUoDiNF2JmLE/RQxsQeLZrxZ8ebFKANud5rjP1y/9uUICKdlRm8ds/D2zDaQmb8vcv2LDkWf1QCvufjPmh8fVcAkVjUnXrxb2VEElL/7HRV9lt2ogReWJpcvmzpnxqBHIuWLv2p3XC/k6g+DsR8O2n4sXINV6c/OgZScKVZCi9Opva3ecKwTN0qDjFjzauXXvi9pOYExyDw1cvP8FXGm19yaPXbDjTjlsVJte/LRs9XlEFE1JRzdvOVECawnUXnBow4gN8cBENycsm7Ns6+O6nvoOMHDST3zz1ZFaYMYgYeS2geM+P9kAtF7V9vjb6TN/T5YbdK05D7/atjuxWgjkphEU/7Hj44vP2D3CfVnl8bXzdsdytHpIxivYu3XnvewW2PXJa69/tvTXyyVySPr893mD1pyphZs4JCu+u2Q6qJZaWMeqE7dOmvzJ5TQxPNmHf3bDxD3Rtd11TNmQ9umyxRuv5Su0BpW46rc5o9bsi2yRAR3ruLt+8JrzwJJIXvy6fNOpTClcNm111OGIT49VCWAJNcX8vvbbW81AEvLSw3MX/BxdD2dbzcuOvJfdrFKKM74ZO//cszrEqGZ8MX/g94nt4Gr0rmUf/RjdCgqjU2bf/23jb+drhSr5i59GT9hfBf9e05T16FpOy2uCFKTt3fD5iUak6StLz83vP+N+A3KhCwk7ee+3v2c2SYBg2gsOLu8/9JNz2UpIlrR3wfbbtXqtKuvKTz8dfsxH3Kk4c/+6bTfaZPyY31d89MNTYHpAZnIf7v5o19maTpUBKvlt4Iifr+aLgboL8r5fMmTdIzh8eYVeW3j7+zlfnq8SGD1x2eFVky4YXXVHyf6PBmy5WqnWtD/d/d2XZ190wvOGdbzqzLScCqmo7srG4Rv3JnCA0NQd6Sc+i9h8t0mrF3Gyd2xYdz0T9tqAotubPtt9myMBguvM379p8MhxT9jw+bdi0HOjdn8WMW3R17/sOwDz/GX74Kf8NGf+Z3Fs8DAdL//G5uWbH1WBeEiZfnn3p78/QCwJ1JLx+ycR3+fz4b9foqh5EvXj4QaeBGSn8fb8yN/OCiRAFu0N+xefH+6VVw+pW5/FzFkWl1gNIhyNpDpr5+KYW+kqjUGft+/CxPnFwAQBd5a581q/CXnAkshr07eOefy4XKuD1KLi+J8X1TXA+lNzwv3SZ/fFIERK3nd7/b6mTnBSL8w//+DbL9t4qs64T85vuSGEtK2Jv99aN7ukBHbrKs6Lp9vnlJXw9fLq5LWjo6OqQQXImx7EzvE+u/Zse8/mZ2i7c3vKgIoW0yHAoBQU7/o2+QkcKbU/nHV520XE8kPi5C8uD/64UKwHapS1c1tcbBloXwZhWtSqxRX1oLkCiZTEzbe+f6cO/rsLjZR3YsvodQej2mB3oyy69fnWnccbpJCyPnLjyA17c2B3I2tJ2b1k/dHnjaB110ft37kvSaRsur1j0tpfotiguFpx/rVflm++VivXtEb/sOqHhzwNpCy7tmjx/Ig5F4HOSUpurfjiTJlA8VpzMGPmfx69Xi/+YBobG81DrmbMmPmfIyYmprkZ7tNWVlaWlpaazr4TZf7DO2XDFs/yJaNIdmPHePOf5dQq37PFDaXXyt3fzfbX8HL2rdlyKLZEIpCC+AG+wnQI8HOjE4HFa0g6X+zcf5QtBYUiOY9eMjkYfqWm55TkFDsHLervgsOgsSTLfkP9GwT1EsXbJ3UDVB28NrXD4CmjvKgoCa86Q0iYFDHKnUpAo9HWvqEMQqtELi16ck0SumJ+MDwnjuEz7fNP5/sy8NzC2FbXsWPCHeG8UDxHjQvhZFdLUaLGEjXNf+zycBuQdm1KDuQzcnSILRaNIpOs6JYODLoNAd/9hXEnu0AT6maPQqOwVJoLpBV0wIu8OjNuZlmOnjDIWdfW3OY1Y8umMa5kFMXO05up7oAHCSRZcU/oY2YP9LbCgdJ7Dh/kU93EeyVPNAbvN3zRoqkDcNX3P9268ZNDCUIDX2W6HjJzog8RhSKz7B0YKn4n6JhJq3IrfUeOc2ZgUShW2LyRgW9uBKKSlDUo8SwrPA5ckrQ1C13srNW1aTcy7JZuWRlqjULhGIGhgXxuu1xv0LQXcJrJNkxl5qUky9lrxnqBGsK7OVuItN5ujrSeactqKlv8vVyEdXkchs/8Ab4ELBpHoDg4sdzxTCpJm//wYlHoqsWTfEASBKfew4May9lKFErTWsPx7D11xfKh9liMVsXvaDCmxq3KgEI97MBfyva2NmcHNzpWp65vLFI5WMKvJaWNNW2Bvk6QMDmr3nvojPHBNkBlyHRHKxaZJ5DqUbLayhZKrxF9A2x77t3VA4aNVXCwJxncYe07wBFdxxOiUETf6ds+n9+PgWu4tHbDD6ceNXYo1Ia3rV0BqDrza6hhEwa6UPFoNMbBf1CgM3K+4cWRDMaEiGHWBJCe/bD5E2zyUyres5Os/7AFYUDHMFb2jhS1nCsF3TF25qOmoCFD7aggc0SvCauHkHMrW15tooQlED3sPJQcnkInL8tDT140zrKgsE3YnJ6CGjbIjwI3H4q/d4ibLTwZytpvoJW+tlOqqU1/Xho8fE0/B5ACydJv1Ahmdn2jGl7CgHNgBfk4kOGk2Uknc1ljZw6EZzqQHEcsnGSV/aLqHZ9qQHHz7pT7jpw7zAFoIcFm4MyxtqUXn9V2W07zCmlZcrVL6OTRPjSg1BauvUb4Qo+yq9S65rzo5n6DRjpZwCX1GLtiFD3rfp5x++Lq2599s6/a6+NPFr1zjzYUSqsWVPE0vfuGWFPgKVaOfZf72hcXVvOQOus1Y8CfbJBFINN69R5kRQKtyDUoANvKadPIuIkFHV6jhvpbEUG1Wnn0CmKimzid3VYJqdlFJeTBM8f70EFV2Pj6h7nbGadMWobM2bBymkVL4k87P968L0ZgaJX32IEOTbMPXrxyZZC9+OmXn65fs/NJq16nUL5DvRAYNv3CAmxpcGV4BfhpeDyJFkUJmLPni3l+DEzWxTUf/3yhrBmY1LcuwAIoanNrAvtO6edCBmWxdvH39IVrH4VqjD+R5TJhni9sdQhuIxdPtcpLr+7xopWfG9dGHRkeaA2L1SZsxbSh1S9KjXf0mtgXbm9G3MMH+zDh1sfyduvvHR7gAU9Vozja2RqEytc2zmGGBQU5skjglza+/eiaBrFCXZkUW9Zv4ro+tuAyxb73hFH4pArQ8cM52jmmXbwQldWkIbuOWLi4V89qxDFCnH05dTwpilf5zHv+8j7cZ0UcYX1BpatPHxc6MNFECj0srJ+lqVoxbZw2rbQ1Ll/oP264P4uAQmNtfcIDabrGFlH3xV8IobOMRtXK0YGu4MOjFZKcZ8+YI0b7w1qCsg5bM21oZXKF8QMlAVP72b1pYl8jdPgsN6ApRHtfHwKvpVWlV1eVVqB9eoe4WICs4pl+gwZ4C2sbZe/wbMLKtCZqQO8Ae3iqDcVr9OxhmrIyISLawBHDPF9tL+Y/pS/IDJrGdHQYOGhsuCeVAJs2Rw89vD7LdM9LPMaGORFwaDzBznNo3/5h/tZUoGNWLv4ogwxkhBgw94ud88IpUN25NRt+uRTX0gEvfu+uY7LS5zGc4CmjPeDZKQTbftNm93OGJ3lZ2NsEB7ojRtWvvwOazRepW8viih3HL+xvh8OgsKSwfkOJTYJGiQLn5OEkTDx/4kKDBO/Sf/qivo6vCZLqO2vrloXWHRl7vtu2eU9Uu65Z2nMfubbcZ+24UG8nOhCMddjauaN6JoDFOwcHC4TVbULws8YnB2LtRg2zaC+PL7Yft6C/PZKZ0L5DSRxhoxj+yACeTAwdEMoA6m7p1d8RW9365pcnaIEuPnZMuMSSvLvJgjHDhrrAZbYKXh8xrjIym9vRlFOD6z/Qj47HIDo2YHBff1pn4b1y75HzRjoB9SFY9Z82xr7iWnwNXCG27m5+ztZIECGpLqzzHzbKgQ4ExwqfPyoAnHs3aIzd2E2f//D99lkh2OjIO5cv//bJ1s9vFgKd5KVezqaPXT7SHTwMaxsyZpxza3qlUKvqyKuqCxrazwG2JCj7Pmt6+1eVNL3rMxwiTkGR9fCpTDqQhbXb/GmIY9Dwc2M7fQb37ecGFB5P93AZ7iJtqdQhKwSJjFG2ftYg6xZewwnoXMmff7MDywoYxJTEVdXIDHqDqKiQZDWUYgXL8iWE0EmurixgWDAMT6qFXCWTS8seNpUOcRvjDSqA4jLRY4wLrscv3g4ag8WTTLM3qf0+n/DZHCI/JfPHySkn4rUqnqrnvmFosk//7T972HYW79/ydMu2Dp5WK31j+omD56gh4bawuyH5jVvsBZU0dUgqEqLLBk5ZGw7bMapj/0mjUM9Km161mPbyxxUuw+aNdgeixDFCxwx35jxOrFbTg/q7tuQCM8avTvNZENGrLbKQo6zOrXL393GkwnbSjJn/XQBTbMaMGTP/Q9jb22OxIPZAkUgkCwsL48l3Iq1KTGjSJh9cOG3ChAlTlv9ypan2VgL8xtp0/Q1I8vL9GxZMmr3qV+mQZZvnhzAppgsoPBaHNy49lIvb0VSCaW0AjmaBbG4NqZQKXf6F9fOmgydNmDBp5feX8trg9/7IXW9ByK/RgPgKdDshfUd9YV1i3K+bIiZNhH88f/W3WSC6k1QkvWj393eFu2QAHN012NOGJMl+kYnz9Geano+SCzoMCo1e3tEsdBsxxIsA4jWFOL9eQXF2QboEKNAVxOLtHS0ZXVlGkHIbRT4ezkhPlkR3pAo6+BK9oeb+rthBc2bYkdWlefn+Q8YFMHpa+I7MxPjmxGNbp09CSjlh6cW61wpoEFTEfblg5qzN+8mjP/7x09lupvMAIqnHCBqAw87BUKlda1EcvN+Mg3VKRYcAZWNFwwMpdGTkF2MdrPCVeTl8WfKB1bOMmZi380pTB9zz1rTU1KF8WbLKSI6Df4CdcREVBofDYDw97WHBvKIz73mqwdeZ1lhRgaXbsChE+CIajcfbu1jakxTF8Ymd8me75k0xPmHBgRwhHN0pJSVNSqqrC5UIC1bdXkumWjpb0VHCxlpxuJczkK+mtqxUZm9li8PoOqoEGqKVBVAgaXZyBirImyziNbDjE099MXcqXM0TZyw8F12O5KatJg2aPL73++NbDAaN67YEEgGvrL/+xdrpEyesfmg1ceuGGd7vHgDRKuQisY5CNsmBSLJgWjnBf8klfKj6yBpTUaesOVyskqnfs7ExnYQIqzuy9pqWk58vQJR3woSp627XQ9ru21Fhic4BTkp5nZiTn6wYOX70iCDr3PZmbo5N8EAvOpIfDA4Lqsl4txGDQi7TZx9bPM2oalM+OvKsumvLbwwGj4NrAGRe1Kot27vqZeaPlulk79gJBFSORoIK8LI3HeGodAamQ/z2bx/qNQqDj5M1kDl8hCFQqAShAp6ToFNgXey69uLHMxig8o2jPpW5T3R4x+rI7Pr3bQoNQVoGiWZvQTeKEIOhkqhapcq48TloIMjZd4NBo8lwS+iGTivRNj3Yu8nYJCfOXHo8Nh+eKvOqXUpbylREAt3U+KgsFzLDqGk6UeH+5XNnrPteHhzx3WfzfXu0EBi9ouPukZUzJi/5jee55adfFvQ1nX8nwEgS4F3lukOS1ez7dOWkiRN3Rzms2Lw20KPnZxO6o5bxhGIKmQyKCY7QJKobg4VYV4WwTZ+wf4XJ6kxddbZMo+5ZzRpZe1byiWVTjXdMWLY7wyA3bUVDJHaTGIVg3AgQjcHhyTjgSl4v8yuwoDQvB74Q9HKpzJB5IGKyUdOnfnwuu0GkhSBc3yW/LAwX7Pl8Bfz8nY9EPY0iDs/09QhsLm+sKIofNKr3yBEz+dW1zbyO0EBPGypcFW+pVq0aVOv93zYY1X/irJVnEorgiZamyy8hkuABiu7opLzmZ0c+MjWJCbP3pAP/YJQV4Q0L/BboxJ5aaDCoVNyE678sBGYGMHHqjmMxPL3e8NaBX1hGHVmJZ9fMNtXVkq9ucfSmvcIYyN6EXZgyA+8ARaPiX5P06+CJ8AsM+G48hf6GjhEUtRe2r5w2cfKGZ87Ttq4e7/aGiulkEkm4t8sb7Qs0cGxPo2pQq2S6woMbI0x1vOLbjNw2rR7CeczddX6N6PrpVXPA6e2P3thFG62qOLF6/syVO3muk776dEGAyUK9QiOTaDH4rqdRLV631RgrB19rgaSmtVNXlXS2yXtYfweUBmSm6NAmk2mduvybtNxW4/5baNhbvf6InrwyqjqJqIHzcL0xNgE68UMiBO/eqZa7WNoxEGf2Eq1GAvl7d61ow1JoDIxAJIOfSMSCFmHMfUtjHoZKIZuK4ujt92dqRaBa+/fp02fyhht3I2Njr8yipadEZ3DVKonAUHNlq6nVTll0ILFJogANSitvLDj37YrJyOmJUxaeKTCo39yv3USDKBeDe5UZDzr8qRp4705D7i/Rs0Kuj/e7Pj4o4fdLEr4G2F9wC2htSAj5F8Ba9fOeiOJmFxn0vIaKPOvwYHjsrhtYPB6kazpA0MnFeojStcUFiWiJRZuy+D7gvfBEpg86ksXlCcv7Pli+Q2Czst/GVXjy6wEChNNXnZ14b+bo/Bbnvl/udgl6m/8gE4hk+F0nAE1kkEmQTq+VSWVQxr55pjY67ZOLBc1izSuXodNIIW9vR1N2sWQqHSsSywxEyz7OPrzq1oqc6ODx/ceMnMGvr+dx+fa9fV0p3VesmzHzv4QPaJFmzJgx8zexatWqIUOGkEgk4HiHDh1qOvsOpFWFGZKRh6OeRCFExz3ZE+H2MK1U/65xJVHmtcsto7699/TR3e+WD7WjEd/Wv0FjsCAQ6koB6orkwZ1D11249RB52JPo2GfJvy51Zb5rUEJckdk+0MuPhowqQXrqiIjvrkdGw7988iTqydOre7YF2aDV2jDPrq/fGHQ65BUZhDbofe2sTPmCDM2NWZRAB0xDVZ6bb3930PeDT2r1FnYsqjG+VSvFrfJ6axt69+gG6uTma+3d7JDyock2XmQ8Vd/x9OKN0E+mB4NgRNxcKEVDeKN9h3gNLyQ2LFsQI2qorMlH7sfARYyKehz56ElU9PI+r7Z70WtVOZnxA3Ycjnz24ofpAfaWL/dfeit2TqEgs12SFHA4pr9eoVGJpTSZnRUVlgKnKh/V14aJ1uu0vTYceRKJZOLJ48fR8akn17hR8J1tHGZYuBNRp4ac3e1McmtjF0odcU7knv1Dbt0LzUAPB5CUtTXTxthlM2jU7JpGiMkk4XRaTd9vb5qK+SQyMuZ5+r7ptjqVUkyxCPK0JSGlUrRxRRY+FlQM1MZOQ3l5wK8z5W2VkgBLOwIGq21taqQEseCRCn5tmnqQpzOsKsGTfj9/L+opkuyTJ/GJp5aN9CJUpF3TzB0T9rbo8/3Iq6MfVoeuOfnwcdydX2e5ME01/lbwJBKZRnuptlqNTCZGPjaOBnF1+M4rpjYSFRWbmHpw7J/MBHoNNMXGeevBO6YEAA/vzw3pPgsJw2Ba8NUdwobKdDcve6I9ji6KT4wWWxBtTB3Tt4AG/4379M6Dx0iKT57GPU/9ZqqFUfSvQBPwA767htwCeBoHMj/qXSMkcIqclpfv2+Ep5/3dX9vavwvQGWnlw0szjIfgj3AnWywGY4AMHZ1db7khAwaFDrJHnue34Py+Iz982ivm8OlyaZeU3wJaoFC2y01v0iGQMJlCZVr01M6/BhrlOv/bkyY5RUXHJ17eNNYbnlRigmrjQ8QSurKklHaoTR9eK3h8jLzg5wdxz3ctGuxiA09g6AFk4FckdtJn/HEjNunMhiBHO/rrYyUfgiI96kFLn80PHj2+feOHIa4WxDc69q8gUizJNNxLHdWoOHIJ8pV6eJRj2rc3jCUEgGr+clSPT3qCTmnvkZ9e69Lip7HRp/ZPf/dQ2b8I3EWd+PWDSONjnkTHJaV9MZqMx+CZrsu/PJ6UEPf0wGJtxp4F54wD011gMNY2NoTOpsoaD28HMtHN3zMtPiFLRyXYEN6t/miU24IfzxjdCey7nl/cMNKT9CERN9Vy/JdnuiTxJPZpzK5JrqZL/wJwBi3HrPjx+iNTijFx939cO6LbTjs9QZPCxm86d99089OYqD9+XeCCzIr5TyErj7xb33fz+cePY658O83JgmLyW92AtwctaOabjv4M9OCvzt0EfhgAHHlS8m9j3VkYDMk5cMYfaSlx0aeW2jTumXekvOdwYvG93yWTvr4Xl7Bn1TgPux7e1ggaHkx6M254BZFlE2IvqKxqyU+4qRowtp8dXAw0auDOsze6MhOT9OL38R6WH6IFPUCjbF1WnH+pEzEJkQ9WOAOZsAUCxeuz+jAoDsc4Yw8AQQZUPw+H1x5o5xgCW0/TUQenpYckXgfSa0HsAv+FI1lZWdva2g6btZwprJLAX/tFhW08A8c8ME9jE5IPzXMH+UI7Bq3b88onxd++tLLfu3ySIz20m1w7WhHbCqeMGvnDjHsFC6JKwb+FcXXLflpNpf0rJgwGjXcftAJ7P6+a86Kjjmzh4/KudvsK2Fi8qm4gxw9Br5VJLLgOnnZElCD7wg/QnCsLY9MmbZhrY0N/c4tbqPB6Q+u8IXcql+39zNbTBftnw9MGbRu3EhYMnNLk7x6ZXMaT6PgXaZ+P6OaKwfW25o5ueYfC3B1wWBzFmuksYlfWeTg4k0kuPv3S4p9nYRVkK9o7zZgZM/9g/rIhNWPGjJl/GRcXl0OHDmVkZHz77bcsFst09q3oRJmZuajJ/XtRyHicEYt+I4dbPDx/m/2OWRLijnLd4CBPLLgfUrFT41okbRot6Gb2IHD0KuuqqnIFSEMnLY+KyYKo4H5bVydHYUMJX4bF4rBoffGTU4duJXaq3hG2KCUcqY2dvQX8KhmNodmytNJ6qQoFsoiScq7sWnE5rVmHI9OpRfk1chBBqKW1177acf5Fk9bAcvell9U1Ih+yUvEzL1xM8YyYNkDBq0PZMq3AzwFYLIUgqWkWIN+c0XEqnpWxmSxGj1eGnKoMRYCFi2nAg2DnwGyrjzx+rHLd6ilMEIuI2+tVOLRGpATP1muri/L1/ftN9GFibQM8aXlNXA0Wh0Mr+PF7Zq89navqFrtABolaQXaysSXicFi9uCQyqtCA0nWfjNMDS88ARnFGRidcGBU/Kz/rZbxnAlLIBTSGu7sNHLJz60rIQ4Z700nO7lYV9fViPfz1JlVT5k879z4o7dBDuqb6PAtXZxKRZIFpzK2WgsR0Kl7O8yop0cW4BPEl7Q1VhmHjBlpjCCQRp61RinxDXticntHYZunIIlp6BFoXlFTJ0DgcRivNvLh1+f44CQRJRA1ckcrawjgqpysrSPTsE2JLQtXkPtEN9nQCD1CIOXL73mHOBDya31xr2bePEwWF4jdU6AaMHWRFpLBsDYR2oQwFxIfTVDw5/Puhm60KdEdDpX6or/O/EAIqpPWqAE9XKgGekKSsyCluqtBq3/U9ILJFsENLcWaFENZJSMStbeQidzoGzXauKC1q14DS4vSiF3/MXHy9GfnFh4J29RxGr21o0kBwwbSC2N8Wb85tN100YmHv7dKmOn/34bQBXjgc3tHaLjO6rLerL+2dk45Izn7O9pyK/A4VSBNrkKVc+OXA46Ien1ECOIfMsC8vL+vQYeDMCxMPT1t4452Ztw+YYpObn90sA7WtV9QmJRVbBvrbvlXuDM/+dmX1+WyBBm59HdWZxVI3B2ss1tVvFC2/okIKa6xeVPowvsrRzwWZJASPseDspq0fiSl4klr51m+QAfAEK3emtpHdbPyWm7g5trbA3su2247ffxUKs7eLtqOmSaSF688gqvnjp+Mxpfxu05PIbr4O7JS44g413KC4nKL2TqSPJxHwMZ7OLiREvOVR0aD1Ae1BfmIEkgvVBqY3iw4sGkbFexL9ENJ3/0TiByHvqFMPdXfCEAg4DFRbltXWVq15YyFcFxTXUIfUoowmeMkZJBO08Vvbkfp26jXDsaKsRKaFq1knerFr+qInPb81b+0TilHXtwqQOyBZ/tlPvrtb/p614v8SFLcgV1t2cZ5AAx6C0Ynij+7cH1Oj1evam6q4Mj04iQuaf2ppKKlD0GOtDxpn6+2pabv/iO8UbkPC2AXYqpOS+AY3H7tu44w9oVr2dVHxqhpFcIGw+o7yQ9+fjK9sf9fkwm5Y+ofaqepqhVrEm8iqz2xb+qiq52K2vwQW7+rKwvHZHTI9aN4YlCzx1P7TT6p6LDbtBt3V20lZ0ybQoBFjUH1r1/d/ZCGjkP8x5OI6dYiPKxkPVMwgASautVar7elKLDyCHOmVWaUiRL81grqaRsFrK0ZNkK2dXR3EJUV8NeLIxSVPvz50o0qg1IqaKqs7kDp2n/tTRJiVTNBjnbWE14rydvdAWpO8MiY23WDQdPsaHcCp/yh7FZvbCU8jVfKfPr6HQuN7DrURLIN6exWUXbp5RTt2ynAmyIyVk4ujtNSUGYy4LObbQ9crOl6f/PWnWPoNsCZVsZuVsI1AKaoubV19IheysLa3VZZU85CvD0IqSTuH06629p1kU5Cf1SQFqqZX1qckl1j4Bdi9ZiQt3Xxoxdk5IrgoKl5mXo7p/Nupvh6x7Ps7TbJXQZdSrrSwD2FRrAPHO1eV5fIUiO2Sl57esPFakQyDs/Z2IvAbOUqD0awXn/zuswzOu1qzra0vS5CVhnzQVSnOypLBARuR6elB5Vc38eVAyGi0su72d3H3nhu/x/ivgfYZ5GJzqvp0NuTwka3Dn3tri7Bpdna5bSVCoARaSU7D43adgfBnLyrkHS8uSiUhFk5WKFSHrERn6ecFASXRSSoTzujUrfqecauEX4v39bGg4jFYSF5+vyldj9K8UcJOfi0byB6c1glKs0XW9naWVu4hrrZ1RfkmO9YZc/DT/XH1ryy7jcdYm7KiLLYY6IBB3ZydWUJ08bHDYfAEb0eX+geP2j3dWUSClVeAJClWhKV62Jg+V2LGzP8u/p0Xh2bMmDHzn0LZXBCdLR2/0ZfQLUqkBY+e4nbjSUz5nE1hLydHYWg+rjb86KhY2wne6yfE/7H7ZJM/VaGTa+g4bF5jrcTg3rODGTj1695n7p08VkzDqORCvBM6xMYCZeUxdcOoW38cOtkUZofS6sQi2sglfS3gie1kL2/XuGePk+1nDAhENq4CkaFM0ogh9rehIFPyMdae/fxcLkReO0onUpVVLej+WxYN9sAT1DM2Rpx4cex0va1QJkYHT17SF94KI2jMFtsbjw+fSGfiBa1VhIFf7RnprMqJk/qy7EyzG0iskSND8m88Ot+RQyHaUvSVNEtrG8bLxZAwZIolVlb74GLmgo3DbNAolp1307P9+mm7vvGFM6Tt5NXQ+o93aUs8d7ZNpRGLKAuWjLKFXyp7jdk48e7jfSdS7XVsrtD5o+9XDO6eLhZv7R/oFXnzcHOOE0GhkGqcHVVlnA4x6h1rPUOm7Sw89eD04VpLplheJUCWtHUHUnbwUFpbGryDg6qmrNg5xIOEQjn0XrC4+OH+U2f9qDq5sN1vwpzJATY4RWlBITZosjXKlrFmRtqu8yfPFDsS8cSWVr5fmC2xxwodDbum3DFgJR1L8hkymnHk0ZVTbSw6kUVtF+MYNpZMLIo+YefKk092Ha/zxfBFQsqonevGgRitobmGSHR3tETmFsnLyqtJQfM8gFCoDAe0sPDhNdepYzFsHGWkNRmLVrJrKh2GwPusqFvYpXZeWyzROJTN2N6Oj2PunM2hYbE8LsdhwurZLjRNTk2FU8Dyt4xhkCx8nDBpSbfP4RasDjed64GF+9yR6CMXLnR4s1BonYgvJqrQDUJ1XyeUnXe4NOZJXABtdG9/ZCMRFApvOXDmXPbJmyfPVtkRCKL2hk7kNIo5YNNvnx85e2B/ta8dUcStw2z5aZY7yLbx6geARllMXLrx0vm7x2tTGXQsv6XCactXveENwbpBt+3vIYqJ7jXbgYDGYp2dfUHnMCTAiQSq5R29MfvBq7c3X/rj5yO1/e10EoVYHzp9ji8Rj+4RwzMHbfx567HLBw+UeVkThG012G27uq9ahSEwveiomPtRLyxmDFz+1erLNw/uYQc4o3l8IWPtt7O93750iRg8YdkK8dXju48H+VGEcjE6bM6Sfg54DHHM0o/Lrz3643CuJVNX0yrq/8mPw5xRnWzTz7BYn7lbxu26cDXT+7OhPkCRXgdHZo6ZOOvM1Uena1JpVDy/tTZ40aoQJyKqxnTD62AItk424rS4y09ZK6e7mE52h2AzcuHK9vM3D56s8mFgNfIOesjIwT423dXdYdDKzTWnr+45ke9H0go5snYd8qFZRuiYCRn39//B9iUrlXKtra/eUMXpQHna+vpSHj6/ek49cXpgL2JG7MmjdTY0LE/RxuplJWpsk+rC4VozgXVwdSdmZV0+j56wcKTpXA+YYRGj44+cOSHwpRogmagDj5c1NIkNfe1JDj70zsSbz3xXje5lhewIBnTUZ+jsZY0n9h8/C0ydQcBr6ISQWVT0ER/92nbswtED5XY2+A5uDWPrz5M8UCiFdYCzvjD2+lndgrV95y+oPBB5Zl+anR1eXs1T9l+xMISIQuYY/n04jfr4C875P747WDnATiuQivAj5w13x2G17NzH0TUoB3i9oyA7y37zzr49rC0KbWHlDHrtUhdLOoGAwXgFj7DOl1p52b+740e0G7tkleD8rf0nKvwYaJW006bP6IGe8A5fdv6DMDdio17Q3jVNMmzuD2UHr50+UG5rQ1bWtKgGfDEukIJ6c3ZrF2RLD5z81p2naStn+JhOdQdN9Bs6ZyDn6sVzJ91ZZLSBL9f6zRrh22NOFd7K24d6L+XGWe3k5eMmTujHi7zyR461BRHD5zc5LdzUj4H6u8cSu8PyWjhaf+TUOZ6vhR7SSkUKgkTPFmnCbFFkB29Ke/LNBO/Vo0f/soN/8/6uExneBNDxZ0MhEasneJoS6IFVyKYNoy4cP3SoNdwOpZOKOocMW+LBpOjqK6LOZhp8HIArExQX2q5f25fV3XQwek2d/fz83mP8YKpSJdeyAiF0MZuLCn3l0+gew/uFHn9y+fALikWHkosPwRqsLHvOCMK5Bff2uRgbbznyRH9kgqFV8EfrR50/fuRQG4gqdDKRYODQxZ6sVxuJfSg+EV8ta7l19rcid3eSor5FFLrjo4FkC13EolF3oq+ebnGjYtBKSSfdfeysKX2X7lx15cah3Y2Brtj2diFpxZczgbF+bQgybOqO4jNPTh+pZDJE8iph14pDSemDWFmfaQNce+yI5DPjl2kXoy6fPGrLoBnPWDmwBs8ebEOg2Cz54tMzJw782urvTZYIW1FTVi8JoeDw6JHTV9Wfenq6IYtBxyuq28hD1/d2fddkdpTHtL3801fyDuczGJ28qnaju7Psu65P0x/Zu39S9nUyKLRSRWDAiv5EY/j1JngW08uiNeNcEWqZ9zun9bsHrhj68Pvrrnu+/rOtKxAs+vf7ekjegx05mf5ajVDNlKJdbZF3HT0wSNqbru9Wmtx/K6fJodfqDTbwfS6+2xZmHv80p8qPKEGLDAE4zP1Otgw1gE51QrWlnC8mre8dstDm2U85R7jWNGWHUsMKgjoK6sWovj3e66LV5dmRl1rS8BhdNVcxYvkqHxYKN2b7Ts65E98dKOtvp+0Qi4jjI4a7vlpKSwuav23F9asnfm0L8saLOkXQrC2LA8l4FAZl52EvFXb4WNMIODTGd9gA1j2UTagtMoFYUR0XxfedOdT9Xa+kzJj5p4FWyOEdUxUykYWlPQ73r87PNGPGzL+BgNtIpjPfnGOcnJyy88tvTAcoVHh42B/HDpsO3kCvN2i0BktLpHfzvx+tlFtd02nr723dY4G+rr0qrw7y6Otv+6oXBkG8mrQaqaWfn5c1qj2zuBFerEez9rYltnCUjiH+9gQ9t6UJYjg6MMlIUgYpr6GqplWFYnhSctd83LH3+efI/gOK5tzSJpUGQuFtnH283C2Nj1B31OZUCu09fd0dLIwTgQxqSV2L0NrBkQXCAgS1sKGijiNTodBop7AhHl3rr7T8itxqgR5kxs/HywbeuRbkVt/eXFXVBI8/MD17BzuCvpKuk10nJtm72sP77MLo5U0V1S0iuR5E9yF2qjaprZeH8ddG9JLW4uomucqm11DQvQe9rlObL3E++nLnUGcqGqVvSDy9M52+9+PJ+tJKjgFr6+zj2VUWg07VVJXLEYI/bYMHejNf240EhQJd6JqKSiH8gp7p3cdFUlJH9AlyI4ryyhTefdwtMCB5Bae6RmPl425DwaAM4rb66nquGnSzvTzVjc1WoQPsXnX+IIWglSchOLnZEDBAFDkS237eVkgxZJyMkiagsVRLOx8fH3iMRtNeUcC2CukPb66v7azKr+7Q6skMe1uaXkuydbHvnlNdR21hOy04wJ4Ebm2vqq5vF2pRKOegcIygie7kx0L20xDVp5W2QiAO9QrxsbcAETkk49Y3Kehe7rZwGKzhVxQ124b0sSKhtIK63CouFu8aHEJvbpHYOTkwSShuRb7WoY8LE6cTNuRziWH+DrAW6mWN5dWtYoUelDdggBdcFpCZonZaEJKZ1zBI2+qqGnkqm6BBbuimUo5lQLAFHMZreRU5bRa94M3CFby8MrZSrUPhiHbOzjqBkObm5cwk6mUtpYVsvLO3t4t99z1OFNySErZYa0CTrJypWIW1g6c1Dd7SSsIpKW6AXbmFW2iQMwPUkkEpqqnpYHm62tAIQL0qeRS/ADuMkJ3HJYUby6IWllXymJ5ejnQ8GtIJmmrrmjvgfirLa0CQQzddM2KQtNVVdxIC/VwoOLRS1FbdrHT3cUeWBEIyXkObiunhxoJ1rJtgUSh5Y2YxR6eHUBQXHx9nO3gWIZBneRvZP9DOFG1AUGdTSXkzvMUv0yMs6PXd+oHGqpurcpo1dsEBHkwSTtFall8Pq6+Ndy9vkGDPmyFJQ34dPjjcCRazpqMiDzQ+A4pm5efj3dX6DBJufVUdrLEox6AhnnAvVt3ZUMFH+Xi5UvEYrVJYW97E8PRxYHVt7gbyLOYUVWm8+rgz4V6CtqOmpp7XCWSFs/Y1GSJ5W3apyr+/O+MNG64Rt1TVssUEt75BdsLqIsixtyP80QOUrCmzTOnVxw8eqwIVlFfdptUZ8BSGl1+QNbybfk+6ykJlMil6Pd4Bbn3AStSXFHDhXcAYnuGuquJKpWevIDuyUUn0Fj79/Zht9UABke2TnUJC8S1NKktvT/seC9mUHYXl9TIlBZQE1d6gpjo6W8IdbIOIXdCI9g92B2r20iraOjjhVR1KC09/Jwakk9WVFvKJruHeztTuH9eXt2aVNIKyUChWRBKGauvkYkUF1aQSNpWVNcFTiSzc+wY5keCRR4OYU1XdLFDbBQ/1ZGpl7bU1VQJkUzOX0CFuDLhm2koqVI6B7laIwoqaqrh6Ty9XGh5r0CobWposbLyQ1cnalooChU2ojzWqpbBM49bLg4kWtDRJsFauDrCsDUpudVW7fUAIsiJc1pBezIEXgNHdA30cLeFa1mukdWVFfON+ao5wZpC/uqFTNtRVq+juwJRg0ZCwuaJNZ22yJChta2URxincHpkjK23KrFB59fG1gVW9sx4YFp3eQKCyvPwCrBCFMqi4pbm1KDs3Hzt8WaXSp6/JqDZXVmtt/dytyRg0cE/NNTXNyCwwh7ChXvCwgUpQXCFxCXZlvbHM2KCRs6sK2vSOvQIdlXUFYpu+PtawqstbCorF9n0D4basl7SVVDfKVDoMFucc0NeVafQGr1DyykvZnWq694Age6yis7IG/g4DOG/rP8AXTk0vqC/mU/wD7OGBL72UW1otdwlxtyRgIa2igcOn2zha0eA6aq/PkVD9Pezgnc6NGJTC6hqBpZerDZWANuh4LQ1aqqMTomOihoxmtH+gGwur4OaUsNVaPYpAdnS0V7aLLby8nRgEA6iX0iI+ya23jxMFj+msSytvg8fLGa5BQc4stEHUWN5q6R9oAZsSLbcil8/sFeoAux8ZJ7e4Ef7WAM3ayafLdSI21Tjt6i2+DzKoGktyOfBID92jl6umpELk1ivcqcf3HJCYpFYIKsbRTXB+RdOkO1uGWHSyS3hkX397ZFhKJ2sADgJj1yfIkdhlCuSc3CJTZhx9vDyRzEjZ2ZW0kH42sDhBSJNbTw4a4Nr9JQgk4TbwtSx34IGQY1jhq/Jakew7Bg/y7Bpdl7cWljTIdAYUgWbp7euPqDNKxS3PrYUDDGvPYG/EdepUYk6bwMrRHfmODUheL2ypq23gAzPo6OWlbmq2Du1vQ1a1FpWrXUI84G9q9ACximWCromA7mFDnU1jWbDBL82pEUEQigpMtDvTNCdXJ6ivq29tB+ljsM5hg9x7jgijDIp2Qauc5upMJuBAZhQtVcIGDmiTRK8gfWMttdcIBiwZmSArR6EFvp1CcQ9mOiNllrDb6glWYU5wnWvaublFhNCxljSUur1EUN+mpwbZ+jGkjfUUp2AKGatoShIqAuz8TfsRyF58eWendMizY75IrWo7Knh8pl2gvUHAFiuIlg6OOBzwhCphQwnOOpiOxIrS+ngRiCKYtp1xH1faHJy/pHePKF3Nbc0p7j5Pj+g/0hb+nIoRMT81Ww2/4bFlBNoqaypRHkPsbfFKHihss9463NnTWtmcJ0BCQaz7AIYuVyLwte7j8vL3kF7T3FwDodACfqdCg8K79uqmJDJ2elELvAyW4RnkY48EPcp2dpPMwssDDva0/Mrsmg5QLSwXXx9nW2Q/VZROIaitbmN6+djRicASNVaUo+38XK3hr68Av10qte3lZfW6fTFj5n8Kg8Egk73xHYN3IBKJzANYZsz89zEPYP0PIn78w9ocv6++XhhGRElf7Fr8FebrpJ0DXg/Z/heh4T8+cJETMnnZhCAqPMCmyDi15zlp7KYFQyze2K/bjBkzZsyYMfOX4KYc+SUJs+3jzV4WKFTlpanbSr68smeIdY9RMDP/YMSFPw+rdrs7e5nv68O3b6X+/oMvfrP9OWuIPwbFTY3+9Dzp870jQ7t2LzVjxszfzV8dwDIbXzNmzPx/BWP05s3SA+tGDASM+wz9Sfz2fv97R6/ktbdXDJ/2FOs8bbhx9Ap+WyoQ0+1srXtuG2XGjBkzZsyY+VewCY/oo0leNB6OGwYuz15/5rdBVuYO1P8O2lO/vz/NJx/zy6yF3h80egXwmDFsaVjVcocLA2wvTP8av/zTwUGW5ojKjJl/DuYZWGbM/Pcxz8AyY8aMGTNmzJgxY8aMGTP/X2GegWXGjBkzZsyYMWPGjBkzZsyYMWPm/xTmASwzZsyYMWPGjBkzZsyYMWPGjBkz/2jMA1hmzJgxY8aMGTNmzJgxY8aMGTNm/tGYB7DMmDFjxowZM2bMmDFjxowZM2bM/KMxD2CZMWPGjBkzZsyYMWPGjBkzZsyY+UdjHsAyY8aMGTNmzJgxY8aMGTNmzJgx84/GPIBlxowZM2bMmDFjxowZM2bMmDFj5h+NeQDLjBkzZsyYMWPGjBkzZsyYMWPGzD8a8wCWGTNm/unU3dk+YtmOx+VC0/E/EHnl6Xt5YpnWdPjBKFtizj9tBH9IM0/O+vZBu95gPP+n1N09HNOigExHb6Py8rixXyZ3mo7eSv3d7SNGjNh+/OTx5cuPp4ug9yX3l4EM2oybv554VvOXhfJniF/sPVWkQaEMTZk39l98yJXqTRf+NTqTv5s47lLF+wqv5caceMg2Hfw5lQdHjhwxa921jEad6czfhyDhu7Pl4P/Kmmfbfr9a2fleHfhvU3Fu8uxfE+SmIwS9OuPG8aN3ihSm4/8jVF2ePfGbpxLTkQm9jJ+eElUvNh2+H0inrkg8nd8O/pQm7prz1VO+8fxfQ1Zx6m6eRP536R3/8Y4NX9+s0hn+yVr2OvK6uz9+/E2JwHSoVRaf/+hU7dsVThz7zYSrlaaDd6Bvzrl7/ODNlh56/E4MKnH+i1sVsOGVxP8w9cf495rgP8fALXm6bc/xMt57WkzH06+2TAGm/NNHH6ZrJvhPv1lzNE0J/9l49fe4du1bDakocffOmSDxESPGTJx6KU9mOo2qOjlx0oM608G/Djdj29rjae2yf56GqQpuHPrxcEyH/EP8C9RR/fzYqfN1AtD0qk9OmHCn1nTBhFp8/9ju/Q+LZH+/S/j70bZXJ6Ynt36Ywv9PIU38dc7X77GKncnfTxp/qfwD9ajxyoLZx/NAFPEByMqOr1t0NK2zhxVE4qvnTdxz3/96PZX9YQn9Bbpcp6b47s+/3MpRaCCUQVtZ/Dy1GLZrosRfJn4T/Zq7+VfgZm5f9/3NClF79NeLVt3imc7+25SenrVgb/lLUwFjaMm7f/D8nRbxX4rWmq8vmX88FzFRfwo3c9taUBbx3+WspDnn5393j/t2q2ik7twPMUIQN0vYR747/riU++83bkinen7t93NJda+FzbLcixHfvz8z/1GQmCTqX4pJ/mOYB7DMmDHzz0bXlpGc38eWlZ1R0vm3hwl/C5A0+dx1uRbCEvGmMx+KMHLfrgINPGgFuq9SOEj5MJpiv73aLHy/W9erpVKF7j0ptkcd+6Pk0wtJ+zeu33jx4sbBTDTadOXvAUJp1Ur13+5xRVlH9sbKlCBZSK9Tq9TafzdegbRKqVTzvmwKI3f/nINU04dQdnL9k0GfPb5/atEgN5zp3N+FJPbg788USDMwaBUqtf5vitX+QxjUEqlS2yOPWOKgBRs3z+1FMR3/HwFpbT1LikJ1VEY+fVr9gfqp4UReOJunQ4wB0EjlB+tbN7Sl8Q9iaurVf9tQNKTTyBX/Sk7+m0B6jUKuML0L0Ckzju/QLF/o/XaFsxi/dXvdNyca3mcoUQadRqVSf2A9Suoi794uRRomUo+vK8VfxqDXyJXq97za4Oc+vqd33nXnyfO90y1M5z4IYELkKrjkDY/2X+G1vvmmQS/jXf1x01PWiNPRSYAnN7+t+mHjqfhKNZwZvQqYzX9fNewHHTi9cYgN7e91Pn8LOrVSofpA/4K29h25ad1KLytg8vVqieQNh2LQqJQqzT/cYCNA2tqcxy+SG/6ugYC/Cbg1vWFiuwHpFBKJ+kPDDYNGJlN9YG1AerVcpnrt0ZBOKQU2AdJoNdoPfu/44QDXKYNtByF0zjdfz+9HIaA1qpbH1y43Inlmjvo6+ueJDOOt/w6QQS1X64C/AEVU/31jq8A2yBDL8gqMU59Zn6yc62SBNZ34IAxqmVT1gfmCzZnyb2xhoNqBG35PcjXXv70oFMJ1z/DY8uPGqcH2f0u8p9Mo1Ugc0B1a3+U3f5htj/9L0vsbAa1PptD+/Xr+74D9+usvwf+0GhWJTMNg/luiMWPm/2uUMjGeSEK/MX7Q2Nj0LCHRdIBCOTjYT5k8yXTwBhAE6Q0QmUw2Hf9fQfJi12fPw5bPc64rbvYNC7Gmwj5CLeWxOa0ybn1xWVVdfUOHjm5vRXnbeLyWW5KaXVbPZvMhEoNBJ4J79NrO+sIqmVpUXlJcUyciOdjTcUbJ6/gVGdmltWw2R6GnsiwpiEGU1KbmSTBQXUkeV8+0tSDrBFUvMovZACXRyZKGRUP8qvTH0UUiHNHRx8+WhtMpO8vzMsqqwR1qpqsVGQMS13DLSrgGkoqdlVfFwVg4WpBARmT1KWlJyUlNGO8QV3uSuOhOJW1SkD4/r5zN5unIFkwqEf6pQdNcU5xXVAE/kS2mONpTNCD95KjkarIN3drGzZbWzW5DBlFLWXpuKZstwOqab8cIxi6Z5AF6btrOyuy8kppadnOrmmJjTcWjpE3JKckpKeVYjxBnO5KkvKSDYGdJRndy6pq5nfXsyqqqmoaGBpyNhwXBmLS0LimjsL6e3SYi0Jl0Eh7Omk7dUJJcAPILcoa3tWeYbjUBGZqKXzQZ7Aiy5urqOjZbQnOypxozq+GXpOaUgdRahXgak07Ga3ml6YVyG1cWHmS2ozY9V8B0tSShIWlbbX2nnkmnYGFZgIoXFhekJT7LkVu5Mm3saJLKknaUM0FWWV1b39gsQzNsmGRjXSpailJy4ZzJ8SxLGsn46+6oRY156fmgllQGed7jFOtpa/rYgpt0HdW5OcVVQGPYXCGObmUBKi0VVFNiPdqrl6s9k0nGSBqSMgpA3sEdWiLDokfiuvbqnJTnT7P5Nv5uFgyctowvMjQX5Vc0iAg2DnSCvLUgO7+itp7dwuugWjtRgC4DUaTUacmqimw4M0I0y5YkKkrOrmC3KjFUJoOCfZW4qiU/90VifLHaLtTKxoLIf1Yq7eWBqyqtYrObxGoC09KkyFpJU15aHjjLVpKcrYCK9ig8ZFC1VORy2jory8qUVAcrKk4tbMjNgJ/OVlNdLSkY4/1aUXVuXnF1LbuxWfpKsNLq5+lF4E62EM9k0shADSApn13ZyGmqLatqxzjYWWB0qrqSlEIgeyHa0HTvuWzEgtHerzQD0gua61ukGAvQBtS8opQcRH06cQxQybBSvUZ7VWKWsbWRbKxoBJA1rby9oigLLjSbbWC5Ay1B6aT1hfVynLohO68M1IpEa0GF2Hn5QOE5bSqmgw1obdr2qrQ6NVVTl5kHmpKYaMWkERFpGdRt1aWFxeVAQRsaGnE27rDCy1szaiQYSV5uSYsab2HJIOnaq1JzSkCl88VKhqUNEVFjSK9tLnsBP1Jg0DU/iu8cuHiCPwm+giCui3uWWFAlwLsFeNsx8Fi0tKkgDX46W4iCLUkPnZSwE5OeZ+Y24Lx6edmTW1Lu1jhO9JMXFFSy2R1aS2sLEg42b3qFoKyooKwS2Cg2ysqDRTT+2AikEDRlxsZmtKjtCbYO3jYkSMerKyssLIPv1rE8rOCs6YSN2W1SVFNBbjVHDmHbeR16ZWtBYRlsRcVoOlFeUlhYWVPXKCU52dGxKLyyLb7RevhwXysDMJi56aWwlrC1FrBdMz71JQaVqLIkv6SiBtwgIzva0YByq1oKCvg4oiA7C+gMV6qzsGAZpQ7p1E2VoIbg5LQWLkhqBnFzRatY2lxYXNHYTLBxo2MktfkFxZXVoKm18jtp1o5kkCTc+jrIZF52dgn4rYpsZ0XFwwqrVzSXFxeVVoJ6VOtlJXmtIWMn2FNR0pSfVkWO/25rXxp4qlZQkZlXWgtu4SgNNCZi4dFUbwvFH0ntfcO839W1gsScsooGQ9CAMAuCtq04tUlN5FXkwBZeCCs8rnv7EtfHJybmFrfhPYO87IhNz2+xXSa7SfKLgLoKDDY2TALSnvVSblFhQQVsFdkYaw9mj3o0AluS3OLq+qamNlF7RYuif5++dnQ8ZNC3lCfBBh5YeCsbBhGrUwpLUqISS9sZVALNzsuKqG+pK84tfOUvQD3oxJy8OhGwDwSgczpFbUVNJ4psQSEoqmJjBX5jvHX5SVHJdZAT08raxcFkohGaUg5G1/t/tGGhEw2EJ2g80c7dTV9Tr/b08aARBZnnH9Nnrgq2gttLenZBDSzYJrGG2GWINI35L/KRjLxqvDJ+eVFWGdJ4TUqiEhQWtuKtGRSg4ZCWX18OtBHWWDHB2Z7Rs0YgpbC1JD+3ohZ2NwR+ZrXaxp6OEdQW1CkZtnQ4fXUnu6iug8ZkErEYoGONFXn5iMp2aaxB1FzeKpEDHatsagL9Ym6LiMK0gCsFdp3VNe0GJpNqCgdQutbCzHI5yckgrm6oa+K04ZgODNhxa7mlaU2Qgw3ieWWc3MwGvYMtQydrZ3P4RBpITZB17hFl5ppQa8SS5MCSaeGImxvrFJZ+AwIcQBTSw0SDKALUi1Ze08QFVV0KMiwxtr63oG2vNBqiVqGCzrSGDTAIUVKyOyFUbX4+SFCEs7W3IBhLoBPUZeQV19bVc7jtNBvE3cARUUqrCg1uFqAolgwaVsstgN0NjIJoZUUjGgTVsXEJ5c0KgrOvNwho0CgBOz8TtkRsEcbKzoKIRkPyjsYWHo9TXlVeW4u28qCCAKco21itCrJTj5gEQQViLmDMYNvA5mloDtZUWI6gLFwNuiEnv1lKZljSiMr65IyCOuAdOzCgViimUnShrku8Xes0e6I/aMr6TnZxXnE58KQgpNEYQxolO/5GAmPYBFQtLFgl0QqkaLSxqo7agoLCqlp2Q6OU7miHBHaigutP1CMWDXKCfTC3tLigtAKob6uS4mhDM5k2NbcwORu4J5GssyI1F9tv5mB3yqu2TpTVP0WNWxMqkEjt3Py8bKngSnvl694KWMWKLqsoN0lGL6grqFMQdOwsOELhSskWFlTELBq0yrriFLjtIq4zSTYiYrSnglNRL8ZZ0rU1iUmJWblKvJePpx1RUpPG1huVRN5amF1QDhofp41HtXamwG9RZXUv0jsp1KasLNi9qsguVlTYrWtl1eVFRUg9NckQHcOr2zJVvSYEu5O4iUq/OQNdYB15iUZcVlJYWg63oOYWJcPBhowF4VlNep2Krq3PgHPP01PhmoLlrFc1VBflFwM9EREMDQ9TNRPmjrB7ZdlA422pb5NQaQy8nJ2cJUCjWvLyge9ka+hOVqYwR91aWFhQDtvwNj7WxtkChxIX3nyiGhox0AFqbqiToiggVgR3ajpq8mukTGBOQVVJ2M/TC4BJl4v4KdktHsOHhdqCmKCbJdExPaxe6xbBlqSljdNcUVNRU2OwdGcRNK1VpjCgERxbwr5Szcm9W0GaMSaIjsVoRM3FhXkViPtDlIQiaS7PTIpKbSJ52Fhb21A51U0aIoVGwqEhQ3t9flYh0l6w1vYM0F7gudgl9e0YFScnH4S9jUIFjmnFwMN6pmkueIEEBWwFwcqKTkRDuvriVB7aBiNuAmFzQ4OU7gRrrK6zIatebmNNh1Tt7Ep2Z2trWQWcWyXFyWiIgFDK0nJKQfNhc3U4OhxfwWe78TJwbRMTGUw4q0jvRmftAlqP0awVylmuSFQh5+RlFVSCxFo7RHRrBzJOXff8Tq3DRD/F6zHJ3wjow2o0HzpJQaVSmQewzJj57/P/zwCWSCR6/PhxVFSURCJxcnLC4/90yhI/+pe9HaN3rBvCyEjNQbmF+oGIFQ111qceP7i/VknD6HWytoy794o9+g+0fz1s6sw6e+5oNseaguuoL36RVMUK8rejEdVtCb9tOdJIYGIMyrq4Ew8LbfuP8KCgJIW3rh17kINjUpUdrRlZuXTPQHsGCS3N3L/6TDMLr9eo0BYubpr8/Ycj2/BUvKY1+W58p3VosBOZW/b8dnG9q4ubq3eAA433aP/pdIGWiNKzE688LSSHDvOiabhR+y/EVjTqiXq5TGvp5GMN9xKULflFOYVZ7fSQgUGeForSu7HZzRgqUydj5yQ8rVT16uUDYuHO0ujTD/LVWKxBpaiNORpb69Yn3KKtLPt5Dofp7uzpFejCfBVyaBue7T11jQ9ZE6TszPjM4mbCuKWTPXDt6bfO3sgQ0SgGsbApJaOE4ehphxfnF+YV5dbTAwcEeGAzf/0l32UiiF6Knxz79VYJloqDVMqapz8/awwbONCJiBJknDq2J6Hd2RbHbyxKTa63CvCxoRBq4vbezORhcXhVe1HU7VRKrxFujG46DBmach7dKxbTSFi9siPryh/ZpD5D/a2xgpIzZ45Hl6Kt6FpOdf6L0nYPP08a9+mPn2cFzB9mh9dU3d+1Y1eR39wxHiR1yb3T0U30sEBX2NsCNJLqysKctBLIJdDV08tWWf0sPl6IskDrNAJ26tPnHJ/eYaCjoiiP3HvgIZdqSZTWZj5Lb6H4BzlRezQvacn1/X+ArBGxbcVPsnLrm3xnrutjq+fkPDoWXUjAYFUKaW1hUm4zLtDXVlhWnFuQyaUGDwr0skfXnj56p1BDoOuV/Mr0mOdNTuGBtq9GXvTChrLC3BclUufwAGdredkvJy9zRDgSFsLZuJFaUi8cud1MpuLU6ubCJ+k8qr+XO0WWvmfV72ntRBqQRs7NqzH5tfmdeqpewC58llBuFRToAAIgU+JqfkV5Xm5aFcZjoKeHo4UwIT6xWIa3hDQiXm1sfA7LP9SJCTS29Mb+I7mddDJOUpgWm9lK7x3s1L0rYNDy7vz8yXMOnYA3MJx9HdCV1w6cKJXQCBhxfvLTLC6rd7ADXt76+M6ZZ6UqAlYnk3Tm5SZjbP2dSa2Pjx8/mSp2ssa2lSQ/S+e79PGzImDqX5z84kY+lYRHEW193K1ro3bfjG9C08mi2pzojKJO5qgeA1gGTV7k1WdNFr29FbFHDyTxLMg4JbcsLaFe7h/gySB0b8LK0gdHzyRUEygUtaAqLSZd7dbPjSqKPX30eZUQS8Spa+POxFW49xrsgK679uPBO+lCiiUkaW+IfXgxLVuqx2tVamXJk9N1qOBAP2tl9pnVvz9qkWoJOIhfkBCfIXbv72eJQ/HKYu8+zJSi8Fq1gpt5NbKcFdbbk9b67KOfL+eKVfZ4EtXaxVJWfPbojSI9haaTNhSnlLZTvdwdQCBdH7fn/N0qlCVdys6PzSxqJQ9dMrHbAJasOTUju46jtA7sE+pq1Zl+6OjZdAGViRNXJkQmC2DTQXlVLbKWrNzc8go+K3RQiDuTm3YvrriJTGNqRQ1x96J5rJAwNybofmTev/SwkIfDojT87GdPy8jeYXCQ34VS3FacklwownnZevmGOqpqn1+6/EwI4SFdZ1b8gxq1a6iPtar0/vajNzvkRNCgcJD03uWzsRwdE62TdpQ9PHIrS6aGtBqtsj7q6EOBX/9wBwaVSXd0B2ZTk3LzcHy9hoTWK+oTzzwVBw4Otu42Xm3QyNNv7X+Y34nBYbT8nMd3cyl+/dxYwtjvfzyTmiNWsnDoztL0pGq5jb+HDQGLbkm7fvZRkZYIessFzx5mKZx7+9pAFVHHjl3NEWMpOLTW1tm5KfHqk2w+CmtQyqWVL+5XaL0CvGyI9XcXbD7fTqESDOq27Gu3k9BhowJYGH1D9qMrD/I1WJxOU597O7MBRRoID2C1x/6+XzX/83k+VNAdTb56KrbaQMBpxHxOWna+hVegPegwoFB4rPrF43Lvwb0t3u6Oug9gSRJ2LT+VK6aSgU6W3b0QJfceGub4qs5BpWdk51TXSyyD+oW60zlJt+IreFQqQyOsjboRJXDoE+5CNyg6Em5ejqkREzAGNT8r8Vkt0zfEvsd4ha45+8Gx68k6ClkjExVnR5YqXMYPhgewGp/tOXWtDGXN0DUW3UpIJXoMdiVJq3ISM+sU9vY2jt4h5Ma4U3dzVYi/qIs9Fl3l3H+IK6rq6c4bdQMHBbJA+5K1XPrjUi3VO9zDUlUdGyvwHeeHq8p5ntNG9nF18/D36KZQiuSLv+tGfDEugGHqqaAxNHvvsCAfJuy/2k0DWLj6WxfupHXoKAa1pJ2THP0c6xbsaoMpv3/gj0yhFRGj4OTejG21Dwu2x6tSI/9IrZWjIUjJy3lyN9eu7zB7ed73Pz23GxnqRiPwix6eeZCugog6jaI2/XKu3Lu3j/VLuWiV/MeXTuS0qLAYRXV67MNbZ3IZ4yf7E/Muf3dLFD420Ar0ogVFt3+5WRzSr7cNBc9JvXbucbGWQDR0FDx7lKV06e1rDZU/Pnz0Wp4UB3RMg9O233qYZB8UBr960WuSr333XOjdL9AR7hXDwANYiclJQoMVAa8F/iW1UObm52NBkr/Yu+Ypec4YbzjWanr6xdZIwswJwaqG9NvROU5+4VaUTtMAFqHh7uWjkbUYS7xW2FiSnlLLChkAD2DJS292megiYKLbEBMt41w4e/J6YYs1Aa8h2vu5sborhJHO0gdnj98vgRh0nbgm70VpB93X04GErzsbsTlapMGiiDpx8dO7KQqXvgF2BA235Oqpa1kSHBV0eetSc6v1Lp7udKLs+e6Vp9NQJCqOZm3vSOY/ObwvTWBFwiqE1Sl3n7XY9gqx1zWnpGc1d6KsA8J7ubC4L/aduFogpdAxwrLY+ykih3DgH5qz7588HdmqgwcgGQ6u5XHHM9hKEIOCao16kG/fd4hdtwmPGjHn8b2L5e16SKdTyGsfn3tO6NXHy5IkzTyx6tBjFJqOI1FBVqpvnN0b1+YIAoTW6vQX5XRvHzukeXbxcgCLwq9IOhOZqtGhtWoVvy4lIV/iF+hnATXG30ioEkBEKk7Pzb8dn4l1G+BthVcL6h+cOVUghLAog7wy9VFxk6d/Lxbx5QAWqjkn9o+raQYCRqdVlafcbJK7efnY4OU1jw7tj6wjsaiSuqzcnMIa29ELhvQYwGJYuTm5u1tbsqxdra2oJE3p/SNnEmsQb1WZGpOhce/vTlMDq/jolVXMofgDq6jLv/rDnnuZBhJLLxfkJcZWKu1CfRyJWHT5kx6uUwC7Tte6qKO32FaDA1kt2blZlZUYy5CwEDdswfE1d1HzJ/iKy55fPHqriUDGaTVtRU+S20j+3h5UPPva4i23W4k0vEHFzf3j7nOrwBG+TKg6NfJ6cg2EAU2pI/3x7Vb7/mHOlhaOti5OLFAaZ1sXF+tupkynLIh/cA/EpGiDRqkoe3KiXB0YHGSrzr2w7vcHDViahVZWmxEbXWPoHeZFx6Hb8u//cT9Ng6agOqtTYjLqJDavDWBxi6NvpTZ4+wVaNN2K+OSajEHD61XNqadvJDP6j/VjQIqyxDt3YmsMeEitVjakvmhEO3h7YEuRAawB1oond6+0kLwDnCxA6xTnXPj+atuAUb1ZwryjB/cmC+1twFPzcnNLpCFTxobaEsX1SZcuxnYaCJAe+L6HVSqXXt0sCcgMryzu1LHrDRoaDq1muflD9bGXb6bKUHi9TpAZ97AJcg/0tNR1DWCR1aLYB6cLWtQovUGpqH18KlYf3MdJ11ac8zyvnRXs5elhj7p1PFLu4uVrT+ck7jl1o1BGpqOFpTH3UsSOvYPsieqmjN8PnUnio1gorbidHR+bRvcDbQtV/vDQ4XSBNQmjaCm4E99kExzkREaxMx8+LJfSiBgQNmdcOVFI6zvI10pVdHvrDd64UYEofubhHb+VKEh4LGjY2VGPipmBfZyI3GfnjsWzCSScqrO5Krmo1t7Hz5raLe7rKDoBAlc1CFzljRXZL1oMod6uFHzdxVXfGsYt9oIn7spe7Fv7m3DY8r5WLQUx5+4lyDAEnVLeVplaySO5e9i2pNyJK240xiTxcEwSDGIS4wDx38VfHcD6m8fPzJgxY+Y93Llz58SJEzdv3jx+/Hhubq7p7HtoTLtU6Td+lDfN1r0PVX0voVTRNTVfSnULHzVzfkTEgmVbh1lnp5VyXptozE2/+EeBatbyNQsiIpauiwjUVmQUwkvItS01DSzL8JFTZ8+NWPf1albMoaxmEBpGX7hVErZ47dIFCxYtnhNKbUlOLZcBW8qpysPJ3cInTJ8VMSaImn3jYIvPvI+WRkRErFwc0nQtrwFCY1hOXiEBvabNXtDXmVJ39/NHEq9Fy1eAO9Z+OZ/06FAyG7gGYZWCA7n0GjJ2/rzZM/xtjf0ki+BZk3s7ERz7De/th5ziswZNmBYRsXDt8gna8sIsjtwAoUrTr2JCJ69cBNKLWL8wPDf2eRvGblD/MBbNuffEOYPcugUcKGnytSN1bvM3gYcvXTSpD8s4lUZUm3K7SDFu6fwFCxYsnj+/H6Eu4UWRmOI3e3I/JyJpwOhx/o5d/RMYDNM1ePqMuQtB/jcuVaVcrOlAKcrij99VTv9iDcjD8qUz3XhZ9xIbNHpx4fN4hd8cOGvLPv7ko7m+rDe8mQbn4hA+Y848kKEda8Oyb8c0KtTlibfvdQZu/BgIccGqxVNtGxJi8towPn0CdJkltQqUoiE1GefllV3TAqEUouJGoqObA+mlI6bYDRva15NK9BsxZ2oAE5wQ0XwGjZsN1GDh4tUemKz8Op4exYnadYrba8Vm8IQl6+eHGW7uj6ztOcm//smPkYq+y9YviYhYtXCCu8D0/q8jJ7rCKnTa3IgFEQsWzh0XzmksbpOQgmdM7uuEs+kzsl+QfXv+rQeGwC2wAkQsWzBOz60raoGrqQu8c59JowPwJNeB40YPsQYdnEZGyIyIiPlzRzmo456kysLmrli4BFRExPwIWVlUUbMAyRYX5z9iNpyVafrmbJHfqBkLIpYumEyWtRY1ibvNw6d6jx7Vz42ECxg9aawv3EEQMnoPnQDKvnhhRABDllXSrNSj6p/+fFfUe/nGxeD0x3OCmi79FlX3+ix4BZ7uPGT8gkUR/Vwo7Cc/RKv7LVsH7l/yyWz/+nM/x7JREk7hMw5m7Ly5IKcLFy5cOW+mjw2tJfnk6VLWuq/WgbKv2Bzhyn52O6nVAEEoLWRjHTpl9pKI0QFUcdq9qxmhcz8GkgU62AuZL/l2eMUXomV+c0H2I1Zs2rhiUn8WsefN4qL7J8t9Z38CchaxdOPKZbOC7fDy0siH5bRJyzbAJ9d/MxV3/3J0sRq+u1PjEj51fsSiBfOC7dCdFo6jZgGti5g9xi0/p1RoDIp4au9xC0HGVm6d71jx+MYLrkGnrSgsMASOXQAnF7Fk6SRN2q0m4zZCfE3Q6NURc2f288bl3bxbwRy1Ca63RfMnDq6PT8xvFemFGTdOxHrO3bEM5G7h5N6M1+YLoFDWvaaNCnF39ZvYL4Cuyr+87zZpwtaNsFw+Wtlfe+m3SHb3hX5WwXMm9XFh2Y4c2MeOBhsDnvXAqbNAntasHqGPeZbVqQednZLkNP7I6YuXgMa5fPtoVum92zndtkFBMxx8+vTzpnv3mTG7txWkz4u/rA0Yt3g5aKBLd8z2KLpwqBjeYAuFYlv0mrsoYs7MAS40lFhn7zdszjxQC0t7OfGxZN/pcI2smxeSn5RRBwTL8BwZYk/BoDi59/K8hwNTCi5+uXPZAPuek4aULUnP0jtGzV21FMnbAu/66xdSjXsW1hF7zwMqs3DJ0okhRY8SSgRyCCjpH49cRi+DzdqyrfO92Wf3RBu3X2lk+s9aNG/enFmuqLaECmnAxGkRCyOAEk4Z5t1amCVUITehiAFDp8NNd91y26rb8VUanVKUlPLcdtjURUtBDtfNGMEy7TvVnHWt0nsoPEcIWIrGh8/b7cYAHYlYtHzZ6iXTPZkkY5WR7H1ZlOYO0Qdt1geh0Vr3EbPmAIFtWjeg8cr9LKnpCoJ16MxxvVwd3MYNCGXBE8ZQnXZDpoO2vWT9mqHSh0+zRKBH1ZSbUa6bPGvxYpDZ5Tv6EwqfRJf02G5I3HD3fj51cMTiBQsXRsyf2ieMZLwsyrh29Inr3M+Wg1pYs2oS+fmBK8kaml3vvqE2rj5jZ8wJt8OVpV3SBU1ehfiLdbC/SGzqsRPNm2CYbr0GhzqQnUKnzhvu0t2foDjsfKyVJbNbxw9NIJBI5B5DK511ydESxuK580A1LYqY6U5XFdbw1Pq29FOR+FCgDaCetu1YMcqTjtWp23OKG5wGws4FKMnH66a50E2JACCDoTjjHi5sxhLEuq5f99H4EIfuFkFS8iSuznrK4tULgWmZF457bZOp16l/euKJ+xhEx5Zvne/FPrs3xriDSwMzAOjY3Nmz+wV607WSwsZOrQGl19WWZcqDg7y7T0ADCBnhE5fMW7AQmMEVzNbc5MLmD+1gofRNRYkPuQ6rF0csXBAxb8H0AEdTaYCJvi0Mf2mimy///qQW8QMSnWevaXPmL5w3zLPnZGYEFSfx1qN2vzlblgH3tHjJ1MENCUkFXDH4pR6NR/uOXgAs0bItq8I7Tv/yuAWlLIt7WgyFrF60cCGomLkRmpLU9Io2o4q3uw4AdnB4sJuuMvZUvU/EOrhdL142y6EhLoutwtuHjR/o6+EdNrWvN1mefeXgA6vJm2H/sHTTqr6SMz8+bEISaaF7jJszC7hKXwo/u6zNfYixWrdtXjPFGZ7u+BJI2FzIbmGNn7kcPGbBgvUjXXLyK7imxlZtOWDR0oiJw+z4WWfuiyduWwWM7NIls/2UFZEJ1W9ffquXV6SU4p2GzwbqBlzrnGkofl51h2mHOGbvSQuB/qz6ZL5T2ckbSWK9llMUV6F0mzF/JZy9dStd2h48K3i1N6VBKU6JybEcOCFiGZzaopnhFZEPa3ia5hd/nKzzWPkJSGvpgmkD0Ez8G2sTWb2GehAxBBcnJysLAkpceP9khV+Xt1oFvJUtDljFhHTBqLmrX1rFGxdSRciP+azeE6cDq7h0+STPiqKsVpkKEqa+13Vahs2Z5OtqEz5mkPfLOWJKQUJ0ijho1rKFsOGLWLRMXfmkoKHDGOsw/YfNgkWxYYV9/fGkar1OU51XRHEaOB8WxNLtW9cPBfYfRfEKdaUTcWiKRx8/OKB6iVYpyqguCR41E848yOkkr7yMgk7E16J4rMFI7tcvHycrzMlqVeoNwoSox5YD5q8BT1y+aGIvKnLfO8Hg6L1HzQASX7NhBSv/7LMag17a8aKo1X3iNGD1wOOWbVk0uCtQfjfKwicX7hjGfrUemJ4FM8aGWiILkSHIkB93XuE7dvEK8ATY9xWfP1D4xvZNXJrryBkzQeMIslBlJD4ghE9ctBwUdenH05zzr5ys6NpCESDvLK0qx4yavhLOWcT6iZ65WUVtFn6DhoWwcI69p8wa9GqcTpR55VCk7ZTNa+Fa3Lyqj+hUV3tBCWlhQ8Yh0dqCMFtNVlGjQs/NOP0YE4ykumrr9hXjvI3TeTV4V+c+M+fCYfMnK0Oy78Vzeu4WIsLaB0+YBuI3oFTTHKvv3cmVdNbcftbpMmUmaI9LVq9cOW+cc4/BX5S8IScyCT15EUhzwZrVa5aODKV3jdO/jqazIK4I5zdzwfxFCxYsXLx847j+Xsi0PhTXagASk6xdNcIQC2IS3Yeu1/0PYR7AMmPGzP8cmZmZQqEQgqCWlpb6+nrT2XciT717mztl2Qw3PApnPWpyL1RqYYXSFEC6OHt42Fhg0Sg0nmVB1ytVyL4cr+gsfFodOHbGUBf45QKObOsdSGnt6NQbIFFrq/3wxYN8GTg0imznboUSyFSKmvQqfP+xk4JciGg0hkhxZFpBMqUeQgkbavXk0eGB1vDiQxS1z0fnf1saiMz00smUkESlAXG3QtSOl9OoZBBz1jw7UT9iwVw3Omzvybb9evfrrGKL1RKRWOYxYICfzRvrbnoQFjrIATh+NJlKw+u1MmTTlYFLT26f4MNP/GnxrDHTvo6DoPdsKtVS9kw4YfgQuP+Lowf0DsDA70fU9fm1BKvwEEf4bQmGaBEQ4qdRtCvfuVcEzd3R1QrpQlOsnEgGoUqrKstIax05bLIT3NvAUT0Gj6bntXF0emqQv2finh8vRFeqcAy3oGD7N4MWGtXNz40FL7jCsWxtDDKpWi9j5/F83cI8rYDPRxOtvPoHM2IKq9SooEFTJEXNHShha3bvCYvCDHfSquTCtka6ztvNtocr7omXp5+rFQUUDUtkUsk6lVoL1WWcb3IfNzmYDiJALMVr2NAAYXVVe/dQWFyZxwkcM9ERXnVKtOkd2g+HjGARbCZt37ZxrA9RmPDFuPHLdhzN4+t1UA+1shv51a0vptmRMYn7xkxc9k1GeZsG3kDi3QQGBNvAi++0CimvDfIJcmMiy88s7H3cCMTCaq4KqQe/MA+gPUR7z16EAX0HOlGAvPBEHAEHEke9J3Vfn34uFnDZcUQKkaCEt2upiz/dFDBuigvcD8Na+I2dENBRXGeMmV9Bp1G9nOyQaWM1cac5gaMnOMCiwFoETpzozy2tb2+urCfr3V0tqSBxNAZn6+xjy9A3VrSKfPoOtIeHzgiMwJET8KkvMpGNbUku1k4s4/xHTlG2emrfUHgaBw6EeMHvVnjXgJG4hhNrpp7MlOLpdt5ujvAaom6Ii14kiHz7BSH9ZyzVyS/AkY7trC2DqL5ujvAKFBTFbtL4qY3Jqc1I58Uv3AtkF0Mgu1n37xfgxSTBHQAyjaU36AzGOuw9fmowPK+BYNFrzCRUUg0HwhIHz92+dnIvfd7Z+TMnTdlwpg5SdEVlPoPgtSoolKAxth4bMjzUhoIFsmB5+AbR9W08uZ5T/FwyY9hAS9BUsAzv/kHIQrZ30VYRze/dq5+xWqi+o0cGtF9+XmG6+Fb6hQ+2IYMYjcxkElQKGejKScozGplBvm5MWFnxrJCxw2mt9V1jOq9jMFQUJmiDeoUw4GrGsXrNGuDc0sxHJBUSHAK3PiNOYR4sPBaNxTGc+vb38nFmwHEtmWGFgjTdNzjy9AviHP3t19hynp5sGxziwUQi2peoOVX1hF7uzrBRReGZIZNGUtmRbGS8bOr48U50DAqNsw0ICcJKmvhqQ2ncA0lgn3An+FE4i6CpE905xa3IOFBQgK81Mj6CY3mu37JlQrC9LOm3CRMmbPj9QZteY6pHVGCfAPg9PJFhRcdKJXJIqxEodBbBfp5kWDQU5/69fJH7pE117XpvbwekYmyc+1JEt7bN++YpH4MjObl4sLrWKBEI1gaajC/9oD2r0Wh0eFAYHTRXHN3KCiuTSN4fxfcNGwCvR8FSWJY4hUwGdLGtoljsGOzpSIfNM6jH4QPwbRyJsWeIoBZ3cKnOI8NcQHHQGLy9Z4CtHXxelBsTL5wxcqgVLHuS1bgJ0wWxJVz4yiv6LT39+RTf9qRdS2ePmfZV7Hv9xZ+i0fzJ4BcMMyTi8PalftakynOTxk1feCGuWgu8LMqt73hM6qH1v90v1RCZvv7u1iQMHs9ypyiObdsdXcHT4ZnuwcHIqlYTEFRRGKv1d3cnIYaEYh8SAIwbcslIZ1M1LWiAlxXwBliW28Dw3sbaewdlcZGywN69kOlUsI5NcOeUGHUsJMDXBjEOWCvHfixtVXGzWmvQlj3PQIX7ulu8lujg/v09beDVYQQLx2Bvexmv80N35EFpuDVtIR7hHjbwREsi3dbR3QE5X/fsTHPA+KlGW8DwGzv+lYm2D3GzJBjnGr+JlJ/DtXHv5Q0kCRsiT/8galVeeQeoXyKBMHpQP3gdEI4ROGm8b2tRU0tnZq3MqU+IPQNWFrKVc7ALU8QTGV//hYcEGMfpqOGrrh9c74mTPj60fnzEzlh2w+sb3rWWxXT0CQ5zhBslju4/fkxA29nkaviKj6e7PR0eAsYTWK4E4YGP98bVdOhBFQcFIQuwXoK28R+36dO1PlZt1xfNGz9m2pFMyKDtGprqEx4ATyFXV+dlcgb2m4hEa1iSY79h1uWCFs1be8hY2qAlazfN6suQJX8/eeKMpTuTWvVdu1D1HTcxAHZERIvhoyZJk6o4Ok19cQPVq6+zNdzYMTTHQSED2qrbXlpNpbSlTK0OCfGkId7Hyn20rTe3ubOdXdbiPWZqIGzmsBaenmEMZJXVuxEXvngm9u1r8lY0o7fqsorIilpgFScCq/i4HrGKYaEDHGjAueKodLJBB6RueNN1vkMPXqFTyXiteq9AVxbSZmg2Xp4UalFVqwIRm39vf7iWiXQ7Ok4oU6BxOEdXWvrx7YeelCt1OCv3YK/uze8NcDS7Feu+nR5q13Bv7dRJY5bvTTMYdCYx9w4bBIcBaAqNjtdqZBoIMnDaS6GBIf5IrMcM7h+I3PdO8LiAIC/gFVAkC1s6RiRRQBJhU61U5+pgjSxHRFFt3V0dXltB/CaiqjTepNHjHEADRePtPdxpDNhlQ1Blfow6KCyU3uX7Brm0NL3xEQwPNxdHC7htatWVldnY4GB/eLks6GmEzehl19oqeDVoRHcYuPGb7cF2/NurFk8cM21fGgS9VODXaC2J6+wbHOoAR/ogCJ8wNqD1bFoNcsnHu68LCzgoDJZAIRGRaM21zzhs1uE1314vVBMsvP3cjL4PxWB4+Loy4dnoOJaNtR7erA1JoQtvD49QTydYYeEwYBitlS2y8BhIar/80fRfnnViiQw3VzcGYuJeQnH37U1I+WbGhJvVaJKFnY+zLfEdCwA1ndzCBo2rlz0FXuKIJjEdXMDNSL769R6CxCQkJougVMg/6IXPf5K3F8CMGTNm/hP4+voSiXDfycLCwt7e3njyXUCi8hepEuzTb8aNHD58+IjpO041td6KL1QYBwywGMz77Fd743M+y8aF2WWllR1shRqE45AgOzkvvG+46R2WQa9DYdFyYT6HnRq5e+6kUeBJw4eP3342qh306lCGpuo0yryx7oj5Nuj40T/PnzwWzs3wYeM/vVYZ4gj6RgaFQIahu1JAscpeXFEO8nLpmosB8RrzIIBU1KLq7RJs/fZdLV6Bx75xA9T8/OCYUSMW/dgw9uurTw8uQJmSfhsdjY1aFAFnSgNt79YfvhvS6w01D/fMmzwaKdqoFd9cqBG/ti1Sd9DwsFePq5Bep4Nif5o8Bin48JEr9qV3KID4MEGLD3y/1PrirrXjhw7ut+Ey582N0EFv7/VHgSgIcnVkoY3hGRqDw2FApw5C4UIHzRAmFhZVZQ8KsB00ZqG2srpV2unKcnC2et9epbg3sovSadWoor0LjVU5fMSc79KUr/XyefWZEJ7Qte7P2sXTlEdN6cNdC6eMHDH7x5L5B64e+Swc6Tf2oDFm2bypI4YPP5I74fDpvUNCHU3n3wXIn/EPoAfOLBumafYCEAwGhQHlNoZBWCxyFwaDQ+NNu319CHDhX7tZp1WhEnbNATmEGTl7f44ei3491gK/6nqKTqOEon6c1XX/nIMFGHC/QWewYdGJhO4xEFAkVB83x64nYvBEtE5v3DEVLo3xtLC5QYcmdukx2tG9/zsLg/XbHHPzk1DF1c+mDB0y6NMLyZ2qHvkEMaK2n4e9SXwmICyK7Gf/csNnLJ4IaU27toJ8w/+Ds4LDAum++WBQ5abU0Fg8Wgv6DJC2NvHEklEjpuy42OeTC08ubQsyXocx1QkwEVpD7cVPI8YgMhoxcdmZ9CoVGi3iNOpQxJetzcGtD3i08eAtgERQnm7WpiM0Dk9Aad///hLogemvLiCdLDf+6KKJprqasfk8h/Bm3XYB6UWNtb+tn2y8efjI+VdruzZre6mTMCZNQAYq8Ujjfxto/KQvIpd7N/+yft7IIQP77U59ba9cyIAiER0YXevXQVJYyPTpQmLXvrOgZsCD4d/pNDxe7JZpXUq34EAViLaRm/FdzRnStMcc+HzGiBHTv4ua9tvjsz8scIKvGwG23/SXEa2aJ6jHvDyLsTUNFRgMQMTgPHKAcVp44sjnYxhpu+cOGzZ0xVeHql59VQyDkkqkUtl7K+QVPeT3Z7xh1CGDXphyZ9e88cbSD1/w+TUuvofYFVKeQtmJMzUpDJXOsEDmRkA6rUx5b7XJsA0fveXWG4OmUNuLQ8BfLPy+ZtTOy08PLnxzX4K/gqNrP8jQNWpoBORerVHDI1Qv4ed9tWkRqMv1FwO+vnhz7bQQ5Cw2fFvKuRXOUQc3jhk6uP93DzvkOgzJYu5HP8wYJPht3bzRQwcN336/o8dexToshLNidlt71hNucw4GSNNUICt3b+Mf70CnaWuN3vRSxxYerCKbGgsOKIQxETRzyNQB3ObqNpWqOOkGvd9Ad/rr4gL+1CRD0PPEAMvYc3znPejUIqlQB2sf8nMs3oFpjUwF1GtUqMTuJjpb11UocPe7KwyC9JC9s6mDD/tpHAbYZLhIIIcv/T7sUFF64PR1hqY7v66daNSWMdN/vZsp7XrMS9sCidJ2TZ84atyUmw32B88cnOX1xi7UIEBCezkj+QagcQR8l+F6mVUsxWrx5m8n9W37ZfXsUUMHjf78oaDnFtQKbunej0ePHL7kpOWMi0+jd04wnYfpyooOxBgJu6ePN2Z3xJJfolsk72pl+vrk82tnjxwx85uECb88vH54tKvpAkgO3+XVMViQU7i29LqW+ye2TzaKe+ToLccyurc2CCh0VcKPa6Ybr4+duuh2MZCwkFOkxaC73AXd2hnfczzgDUDb1Pb1cHgtywYUmWT/yiri8Zguq4i4+VfZALzhOvsZ/3ofEApyZFqzkE29EDXAorEv22aXAzOBxpDC5370yayhuXvWTxg9dPjQ7Unc9366QiOJOrUTVNvKw/jlxyJv/DDVdB7whnOC2hva9MDvmk5jHD3DjH+9k9c9DbAzjgwaCw6jPxhZR6tShcOZagbNsAwkwq+RQWWIOew9G6d0NbF5V2rJoO0ab3sJbGBNedB1VhV8v2qS6faxi++ye2wgpRFzTnwO/P+iY6Sxpx8//b6bJF4HhLdoTydL0xEahBwvHT0SqvYEG7b1+ZV1Xs9PbBkLjOTXd7hSZFAIZKyrqb4VYAS74jeg58B1GiCM+8qrpz8fRoj7aeawoUPW/365UdKjDaKth/0cdWieQf/HmuFDB8/adTNX/I4hONjEu7JsGMgr+568GZP8d/ln5caMGTP/t1m9evWiRYsGDBiwcuXKoUOHms6+HUN7UXY2cdLJ2IRkIynPjq3uHROT3PEhH+vDYskYS1u6aYNdnbCtXqX18rbBGRqrc6CXjkue8fC+3VR/BwwRG7J59+X4F/Bznj+Lunjp8hfzhjAxpXG3aPOG+CH36ssubTlF3PbEeM+9vRM9A8J9rYDH4rY2aqysKMBz4gl0lJ01PFEJRlGdWUJzCfMiNZa3+dK9WLT3ve96B9xnkbkrDj5MTjm/sq+DTmZcAvQOrL28GahOmenFkY5Tmw0Pj4CYE+s667M7TxPhfCcnPb1/4+clI5BNuD4QDIGARo//+mlCkjGFqNsXL68aSAZhIIExad3+lJSU5Bs/DZRdX/JHwQf0AHEECqamuR0eswIYNHKZprezA+i4El0DvLTF+VUOTkwW3t1vUGbk46Qamd6L/lfFRiAyUL47rhlzm5wce++PY5+N6jEQ4ug3HC0RS0255daXIt0SQ0ft40LC7F23El6kPF0bZNAo31iPL015GEOc9vOz5y8e3vzcj6TSa7tNnHgvcOe9TdgmkBtjRtAv0EBEJ2taj02f/gYIJAvUkJ13TWVPjr159Oi6wV3x1FsgkizQY767b7o9OebGkSMrB7CwBFxLp0il7v6ODUskovNqG7WmMTeNtFNP9fZi9exwsTx8qYYOhUkquoaa7He3VTQGazVz/4vUlOfXD2xR3jtzr1TQfVQERySicqtfW7GDw+DllS0vYzO5pIPCcrV8Z5+3JxKRxFQgSUO1xpJKNWjl+QW503ffSExJ/WKkPVohecskHCyOgnVdtuemSf0Toq9c+GVmL1sbT28aqv1la2uqyQWdIePBWyCQGOjS2q7ZMjq5RAwN9XE2HX4gGAJ9wNgN12KQbICMRF78dN1Eh67e0eugCRZe3p+djDLdnRx9/udvR3h9oKTeAo7huPaX66CtRx/dFJy+bWd0jyUZoAOtVzaKusSnlcpQ5DDjyHO7WGEcnDKIO8pREIGIQRPJLnYjjkSacpb89OZvv6wO6DlMLW6pKjRYf3ft8YuU1M29CVql7D0tDU90tPKAm6uxAvStNQ3IHzgC6A6pu+bsAoVjjvvuIbDfMQ/OBLXnPkoolCGzaSBIi6YxWRZ/+sL/bwGNw7NGzv38dpyp9HEPz21eOMy6W8eNZuFAxdOlpk+MGqQiobAD/gtHJBHJc84YDXlycuKjy4fOLXCHr7yEG/sga8n+B8kpF1b1d9LJu/kLuVqD6CdkMOj1HziJyNIr0Ko8K6Pb2kpDe2nU1z/uzuVIunRdU5qRpgpZei86MTnlwEhLSKsyzdoCzTtoydHUlJS4Cz+MbDq67T4bPB/N8v3s94tAi5KvfOnFOfPVnepu3SyiAa/lCnqsyOyOk/tAjUzeNdGaV11i/AMGngoNKxmk0+lNk0QIJFeHUUdf6diNXT+t8n/jVQjVK3SYoCy5NDnhnsXQYWFvNiaNVgcZ5abTtgraxfB4FnxeojZqlV6tfsckWRzJytJaq1EZ539COk2LgIcsS8KTGKhBO++YMoaY6PVDWPCV9wMMEaa5gWv6GqZBq5ZrvdwcaBgMiEEgkdz0kkbXVJ3DsKARMCSs47yvTsU8Rx6SlHD72r6FQzxN709M6MsiT5cM+xyENNcO/RhEV8kN3Q0wAoFEh0obutq6TiYWo0Z4vfHWBm0V+PW+K6BWky/vdGk8+9ND45JIBEjfWppq8Pn4VmxyyrEljkSNrNvirC7QBAIGM+bTR3FdUcq9K5fXDWe8tqgcAZILUgo6B209F5uUkrq1LzCm3d5PiWFFQOhorjFQcUQUGktwmb7hwFMkbEt+8eLJnYNLZoa8nCwOD9v7j/j+7CPj9aTEmJs/bxjq7uHelyCXiU2KL+LVapTvbzOwqcmtburuMEHieJyum1XUAKtIMlnFN3nddVbnGP96DyCowHJF3I6uoMKgU+vxjtb0dwUVaDRz5I5fH8LN79pGb86Vb262vTtik4vry3m0Xy5HJ6ccn+dFVUkRG/QO0DY+jiSDrEv62saqQuNfHwwGg2sTCQVy5VsbE4wGxEwm/dSqkSqn2boxyZ1dM2f1wvZylRzOAfB9Hu7bjz9BqhQQff6X70f5vHtVI5rACgr/9txT490vXkSd/u6zge6vjIGwKl5gueIqLImVrhTd+yRBIIL20thld3VSkQQ13PPdbzmBkfRZcBgYyfhLv47jnfnsfq0pMH4vCrVWpTXpo6KlrpFGJSCTMif+HJOS/CLy6h770riH6TXwl7pfAR4V8NHzpJTkhPPfT687eSuloRNcB7ZNY5qjq1EhRh3ch2kWtArhBSj/cMwDWGbMmPmfw9ra+uOPPz558uSyZctotB47JbyOvDU6Oc9mYn8vwsu526TgkaM906/eLP2AtR50h/5unUmFzXD8qVXmxcc02A0b18cJ31qZD/njZXUgCVVD2rGrbTO/XBZqzQhwh0qq2XJkYV1F9KEzN5P5Kj2qFfS/B/maXv3rQf+IxoDXpaGUHYlR0alc70APAmTQtXVWMl2R3S+d+0x1zYnKhf2bujn75PHnzLU/jnPS8DrRZGsb4vvnoL8djV4OEfWIh+HnHbwSbzBw5D3Xw3fDedj8wISH15tBD0LZGPMgSw+Hznj3PmF0Ye6zYi6I7PUq8bM7f8TlNf6Vz58TvYaN7F0dfyytBRzoOutu/XH+WXW7HlIUPDkbV42sfXAJn+PMciETenjMt0MPGRXEKXzwpEwMvKeoIT+hChXiY4/Hool24S6sovvVMgdLCzwrpF9gSVJ6hV0vv3fsrPxu7PutH6WJvRTTBAtKWnL9+L7rJdIe5aWFTRjFe3y+mAuiHVH+7cQSoCUgNwa9AS/V6/SgQ6JXC7NiImubQKjQ/S2lXqM0sDRqOGGdIjvteXVjqVimfXsHpic4ulWQHz7vcVqDDO7x8CqTKzVabxeb97/X/es4jNwwuj3ucmErHMh1FF74afcNtvw9+XMc/dEobtyNch4cerfnn/7+txuNSpyTn69Omp9eD79Kh3TqsqSYtBKh5+ABnkWPTmTBwzDShqQHzwjT+ri/PsHObdQ4x2fP4upAgKmqe3Yr/d1hf0fx+TNPyuGxKKyDp7+LlS0Nfnn6Cpr/iFFu+fdiapCgWFxw88qTYqFl6AiWOD2nANnMhZt19NaL4Il94GUnH0LF49NRVaCDIKl7kcRz2zDKB43SGRQQSo30eeXVj048qtIZlKqevRC6y+QBjLKohFIRKIueX5Z07mx0Q6cachkxx+fZ43vliCVJvpNp6li+HadBy8Kr4q49awWPV7UkXn3aOXBUCLOn6P4MC++BXvrKnNIWpA/PS9z3690M3rvki8G69ZngWpKWzkfmFfEy9u8+/rTD1L/4F+C+OH/VqCQ0/0EjbbG4nn1LsscgfygzM78BDprlVY/PR+P6D7BDhp6Tbx9PbdGjDKqq/AJKQNgAZzrGbdT8YH7K8xIxnPuOjIM/HI5s6Jk10Bb1OKkBtt5A6OKy6DsvGlXad01aI5CtHRmGzIxCsQqIhpd25Vkjcp7q0ysUX1zVjFSMtPHhreh8HtxBItPtvH18GHjTNFCNigt10mwt/mTflr8HNMbRL5wlKM6r4SOvwLlxB/bEFAq6Fwxv5RJG5j6Kyxdq9AatsjI7tgHp89ODp00JzI66g2yYpWyMPvjdqbSOnhLR6mUQSYd0btrzD115pjc0y5RAPhRMQ1ZuiwaC9Lz6opqKNuPdf0rQxO0OTQ/vpZQDIwfQKhufXkuw9B7qY/NyqpJBr9HTVBoNYgQ7qpOf5+TKFAq9vj3j5IlntbClJLsEDXKgkclYnVqQFPOghIus5fEYOM+JbkfEvzTMaLRryAir3LzsTqRzqqiMunA5t9sWbyib4DEWrQn5bPi79fysC/EVSLWiCAwGpvp5PheCDMrOvPyKVuPWa66j5gbyUpPLJEYdO/DD0ceNb1F/ivuI0diE81fzXCcPD3iLAlQlR6bViUBfTsErrW3RB3k5kbFkliWq/Fke8HyatsKoLOFrBqMLgkcvv+aKuJQ6EbAMMm5pUZ5xWNVx5IZRgtjLBS1wdgRFF3/aA0w0cuX9MFzHBKuKHkWXCnUoSNuYn1GNYfk4wYt2NSpFwtMHbSARJTvqXlavhfMDbFhDeju0pacWIwov55fcOHGzpOU1TwBCGhRNrEPcmbggNjGHJxRIeo4gOA9dElr27G5KO8issin2wmPxsHGBPQ2uVtmeEBtZzkPiEs+Bcx3p1oRX1Qrasl4HqQ04oHvggJu+/16SXiNU9pQZwa3/kPCGtFNpHPB0vaQ18uyl2NKWrpclPQD1bMDKdAYtsrhfUfT4YhFbrTGtdy6PvRLfAvRHVHvveaHPnCEuOIJXWLC0Ir2Cg2wWJi69dfhAVrPyZfZIdIdwO2JqWlEnMkLFzb5z9lJCu4bkP2SQMvbc02qgq6r6tJxCrvDtldwFLWDkKPe8ByZvJSq4fvlJsQi2ioaszAKTVXxyPgbXv7/RKr4FxHUmxHe5zoz3To9CwFJZ/v6kwqdpbAk8e1lQk1IqV/q4vX3rKEivLn8Rk1ps3AfNbfB8J6otGdutnl4DMmhxSj0aBEXggJvxx61Eja7dNGz7BmiMq99AxvPkFHhJu7wm8lam6cIHQ7N0DCCK84rZCsQsdla9ePS8XNrl3jAYDEElqG3gKEDu5VVPH+Qhpy37TQnJeHgyow2EtvKynHw+DzYYwJL0neJVmpbKQ95RAt/3+7EnHe9+AYIneoQMsizMyBUo4LK2pO4/eC7etG8mgkGnV+mJwCeBv3mZB28mGjQdyEjZmzgPXxhcmvAgDXa1IAg//0Q8fPxr72a60ZF5+mQcrGMokrP/AEcLChkHcm+89h6aK/Jf5FUogHDklc/iKvuOHWKjrLl19WmRADwVzbB29XR1p+FfvqaHUTdlXjiT3AJPjcQ7+bu79GGSUBg0xCDbaKprm0FKHYV3YktAaIrCM+2D/aDM9BKhGpyGxC3F8U8z2uU9/cw/g787eDZjxoyZvwMJpyivDDdmuiu+25YQRM+hE4NO3IjNnzbLdOad/D/2zgIgqqVtwNsdLN3diICJKAjYjd0tdnd3d7ditygmKComIqKChHT3st35zzm7wILg1dv3//b5+K575syZfOedd+bMzMEadRo/ouLcyQWzFSolxsSyw6gZfezoeMGnbGaLYBdE2q5px4o5ZkHT5g1qY4pAIlr26V94+dTaBdflKiTGuu3M8WFODLwgLa/U3cVOu2oB5zFwssfkI3OyL2FIJq3caGQq1NEikSgaBnfl6EUX4ymB7m7DN804c3LBtHMkJc8kYML8UZ09cHI2UyWlmja1JBdBbd+5/YkLu0+hpvRsupOz7DJ14OGdi96ZUpBCh6ARwx33xJRXixHOLfp6XbqzZd7HQav29Kt7B0/wHLh86MXDS+dMo6EYfm6WCCSwKVEMp44zh3GPHdky87xKjcZat+k5KdgT/qL2z0J36b9gEeHw2lXTrhJVYqpXl/7D29hgUAhDK9Ooo/Nvi/Ggry6l99o3xKPhFESTYCz9R21D343YuvipAVpCMQ3qM7Gntym00xNDNTYzoaDJBjQyEkHzDfZSR5t5Opk0LjaKe3Bn4u7Dc2syw8c6ad0aQLTtOneD+vyBpbOj6BgZ2bbLwjlB5g2XZJt0WDSr8vTpRTMVFLmDo5sbvGIbbegyMtB655mNb8+iMFiUo3t7d0VmFU+kRBi3Dw08ELHrGHpC73Hj7BafWph6GaPG29jbt7AhlxSD8YklEARt0M2BM+g8eBz6ys6dS1+gVWgC1q7H9EneFmRk4/OpfgypbWhnxf49q/j9x/Vpcv6X4NxzwQL52VOLZyqoaDHFfvjK+e3NfpA2gkvvRVPFpw8vmqkko0QUx9HrF7UxRmLo/vNGcK+d2TpbLlWr0UYmAaPnU40Y49Ytf3Zi3dJpliQZwSR07JQ+rUwbr4onOQ+cvSDizIpZDxgIo5YeTs0b4SQzP8Nn6xbMNMSoVSK0TefhwS7w6U51GLdasHnFg2srZz40RCOkFIdeEwIJJPPgKSOqrpxfHHWSghJSvcbtH9HJGqNK1z7yG7gaVF2cNa1aQTTvMXpikAMRjcS369rt1KWVr29Q0XKTtoOGeB68W8jkInSXrGENWg2aJr99YsfS2XS0Cke36D5oSgtzCgpDDVuy+eKx1XNemyANPd1s1cjvTFqKpR+Jt3rjAYt1c8P6rTxEuHJu8aybVDXfot2otRM7mzQsOrRRexfTw/v2nVgyu3eTwwqSZZvB/cuOXt0cfVqFRgotWk2d1t+t4ZoRjL17C/rDu8vml0zePq/jgInlJy+sm3NbhUMKaa4zlk90oCIaHwTys1AY5pILi2ayySiEnIXzWrcioHZbEQzBxHfYmAFnbu+cfUmJUdQ4dV82s5cXCQG9iQYpSlwx6wpJTrf2CBsVbEHGIlDO/abPOnP2+LzHCjxKRHMduXpCWxpCN9NImo1PR6cXV7YvuITCo5XmLTp2x3zgsmuXmTQCjaeH9B9edvzm8lkX1RiRk723HRN+CW7YelhozZ4PBeNcnRA4ujujfPv6xXiVQq1EMmw7jgtw1yxIEeamVKC9zaDj0Uqi5u9EzzvQ1+G3mnPzEMzamqIubt9/fuWcrk1JP4rh3Glot/Ijp9ZFSVQopNCu/czwUPsGO2eIZn0mjJYcP7R87g0kGoszpphoBNLEb+ayeZeOrJ0TZ4pVcK06Tlk50L3hlhuLrjOHHNq9eMZFCkpkHzhsqPPuR2VVYqxrp/lD47dvW/SagDEz8rJztGk0VWPuE+p18ebqWfHDVp3saad1BBDM/EZMGnr78rmlV7lKFAKJVrh1mjahlzej/jBHvGv33m5rT26YF4vCoMhotxatXCsqa2TyFtZtjCNWzL5piEEo+FjnkUtCbNEYKQVRc3nLbLYMDLGFVaZDD3WxwwjLNAEhUaROQ2dVXrqxdtZNOQYhZ9qErZ2kmzuKY+CYHkWXj82/wieIXF283RHQGxUE1rXvrJEfdyyf+ZZINvRwtDE1gpdAk136TZtx+uyRuQ+UsIyNWjWxDbWBjGnAOnQIMjq6VTJxvX1TMwvWriYZ+zc+QolQaHmnEas7e5lgECifsZt6rNwzb9o9rK1vNzdXXF6TK15Qhu5dlvUp33Bg1SOUiog0RRppdqTjgYpeqDh7ekmtil4xD1LRmm9HaFApUmIvZht0HdDOpr6jxjLaj1qEvntu25LZBmglxdSq54QZLUyh87kwGCRVkH1gzjQ2kmMdOH35ABc8GunWddRI8dmD6xdEINVoAq5j39kdXIAi1Z0SxHkMWhyyevvi6Q9IKoKDn3sbulF8DqgOcxM7L0XU8dUHKJvn9x2w8gD68sWFMy+R1FzLgEmb+gaClq/ba6GxRIq87Nzm2VwZSKyQZTFkf7BtfbKRaPtWnY3izyyf85SERQrdOw/oXfChskogR+hWLs2x+5z5mCNr10+/gVdLSS7+fUb4O4FcaG/rgCIZ9Qjw3n1l/5zbaAxKbtOqexv6/Zpqnhxa5+LpbJp/YNY0roJo333G8t4+JDTGvl3vQaWHLm2fdxooGwW71ZD13TyN6soBTWB0GzKievf5NbOvKDEotNRj9NqxtjQ01nfChulXDqye89gQYWpmaoL9jTOwQG+1cPPK+6C3eqDprXpPCMYTTIFW7H8aaMWLsFbssWxmT6AVm5760HSdZ0HXeb/prhOLNfSwpZ7atY+0ZFaARpCx1E5hY1BXd+1ZHodSYXAo6x4zp/pY1e2wbwgSzaCiIq9sPX9EBlqvpMp43MEuJs3nimTk1q4F4/raeVeoeKTApcPAQZyHFWyerMmDP5AoctDAKalnL86fdYOgNm7bwhkBH5T282Bp1mFjRkYdvLz0wTEFCoFH2/WZHY5DafsrJI7SqWvghwvnFry8iFV69+zd0eYl9JBNyNS94qPrls6wJOFsjalKImSsI5HkDgOmlJ08t37uXU3fN33lRMdmZ5EQKKxBaNio6hOXV8++osIixQzPWQvG2VAQdbPKJp5dXJ4fXj33HQWPFLoFDQ5zjKko58kQVm37trh8d9WCj+Omz9R6JTkOXLH37qXLC2ZeAO3FKmAKaC9AecOTu99Dsm5tErFqzm2gJJUCrEPYghA7VBM6qjGGJoTqRxeWR/KkSqZ739Xj2ppjELgWjGdbV8ynIJVqGcrEq9vEVna6Iw403doFcXbFnCtElVrOx3sPHN7KjoZCUnrMG3Vg+8oZkVTrtt2CO2NygVe8YbeREwl39q5bGKlSojAkSucBM6ElXv8+kCIhpDVFAg7d0ByD+YnRhx49ev5saioKiVSDBhPmMK9evV6+YrX2AoHw8/M9cviA9uI7lEqVTK4yNPzBdqH/Eiq5iMuVEg3ohAZnDaokXCZPTTUkI8VSBZFExkADaLWYV6PA0inE2vMPtKglvBou9PILiSPQ6HQCCsGLXTt4q+mumHAXHkegQBAMoK3emofUUgGbK4Te/qCJdCMadDqpSsJjSrDGBnXWukJQxRKq1QgUhkImSMQqCoMCOgkJn80VIagMOhEHDC6VgFUNH2+IpxvTCGgUQq0SCoVIHInU1MJulZRfzZEQyDQyVsYWow0N4OMMlDIQIo4KHFEqhYRbw4VNHgLDCCdkCfAGxiQcQspjccUKBNnQFD5wvRa1TMRj88EwD0uhYAUCpYGJAdSNqWSQd+hdGpJAZdCAIQn8qiQcJh9vaELEKEUsjpLMAIaKTCSQqPFUzfd3lWIOW0RkGMEnOCoElTVwj46h0OkkAjStqFYp+Owa7dp6koEZteFgChSpkCdDkymwZ4RcUM1VGRjBh0pDUXOh1z0YPI1GI2rPmgD+uSIVjkYhgXKEIhdjDBjwwZoNUQiZNQIlikg3wCvFciSZRIKKWa0S8TkIPI0Mrw1RithMPlRsWJKBAail7wJRyYQsNrQ6hUChqAUCrKEZMFFB8bG4AuiYCiR0QKlKLMFByUOrZfwqthhPotEoGDGTLYCWtiEJRDJKKVHgaAbkBoInF1RxlDRjOgEhF7FEajqNpN3IClIuZrP5MhA8sAsMDOEzRkFRVHM1scPVJMYa0Iggzyo5jydCESnkRla8XFDJEqIxJBoVK5QoKRQSdKIHyLuAr8CQqHATUMmFbBa8OwpLNmKQ62LXolYKeVw0maGpFoBSJmTDRQGkxphB1sanIzM4PJWubQVyfiULMirReLoBTdM25WK+SImjQk0BQq1SCrhMESh7LIWKFQhVdFAUOikAtSyQIfEUEg4J5wV2RJPodAqhQTFqkPIqObD1hyUzGEAsQcEopDwuB3o7iMDRjBnQHIRaDtqumsSgQmfZqiQCoRJNIMFFoZTwuVI0qAJ+3La+K7GHYydZgJEThmBAp2oOMVXJJVwuFz69DUczIsvYPDSdQUHJmGwFzZha92VBlZTH5EBrE1BYPJ1Ohxo6ADRtbjW0tw1LpmJFAiVVR1dAgAYi4NSI1ERDAyoWjYSrBZJJAs0IruOGqNUiXhVfDgoW2M5sCc5Qc2CaAjQEKdaQDtWLWiHl8nhSOWTjEugmkEprhFLK4vDkCgxUMihQFDy+CF6whaOaMKCD+tUyYY0YCVQAFJpSxuNKcFQykHAQu1jEV2FImuYD5F2AoEMaAQ4VABQRp0a7pwZHrTt3pR4oNBAcvBKCbKj5lGL5zamL3gUuX9fVTIpCYIGao2rOSoaLjscWwAdi14amlot4oKxoQDCgWNVArrh8zUYGPNUALxHKwfN4taiSpTIyg1fCwiKK1NSTWgk6DIEUUuAkKlUlkYF2D/SKPGlfyEry5Zip0LSMQlzN5sN7NJA4IpVGhc98RyDenxiU5XN6jL8hCtbwCEZDnQqek4nEEjWJCqpAJeYwFURjKizsciGTJSNpCrYONWhfHKZQRWAYkJUClgwPxB+6rxCxWDKCsQFcC3IJh8eDPtGAQBDpJrTv6xE0E1jDq5FIDAHcRlLIFOhURo2QwPN4RLiDAT+AKuOIVVQqBagClRL0kA36C5wB9Dl10NEwudDxkVgsqGE1tCiLgAGZ4SiIhqCWQUnWgDDUFI0i0gUULI8rkMDrIsDQ0MCEom0VcqAT0YamJIxSzObyZXDXiSaTCAqpCk+nElFIOa+SpRm51TVepUzM4/I0q2WQms5LKWVzQGVRID2n1pFYMILW1LIOQAh5wCwAUkNSvlgz4m3w+UNhDsAZ6iMlKkirgugVCApVoxWVAh4bKEnwYJ2Mgf5RjCDSiBoZg8m52XvKiwnnDwyza5xzmZAvRaARIpFIpUKi0DRDY80B8yBGEbsa6l5wJAO8mivDgGpFyCVCiYJIBjaJorZkIJFjsvlKlRqFwuNwKCSWAPQeqOwmVDToTHliNIkEWxHqyvy0/ApM6w7ujdIE2SRcSBFh8ETQdcI9Z9ruwNmUrVeGuqJAgETYptF6lgpquNBHcpEoDNXAUNM5iDnVckKdyEHyzIN6YhSBQkZLREIs1YyGB3oG6FgJkmRkABosUipgcWCbpk7kFFKhSI4ik7UtSCkDjY8Pq6XaatUFqgiuULNQjcRgoIRCJQG0PiRQqk3aV6A7oNJBz1ZXRTBQLWu0ohroIiBx8ElbBJohSsJDEulknJLLFOPoWDFk2mHIBgZ1XadSyufwRJqDuahGZvDbO2BEsFVaFQ8KgcuXQhuQUSiKoUnt8QoqCbsaako4AgEpl6OpoKHUprQZJLxKbsPeqimtCJmaYhTNAE4H6HyB0UOlQY23qa4TD7SiWKsVIQMJZI4MOmOEEJSFpujqjQo0UWtfQSVZg2Ro2jKsSZBUUypOrZTzeRxxbfMzMqU0al8NAQpZwAV9O/SbyDDECPkyEo2OVQqYYrRGj8HdjRjYcMBSBVkV8rkCaGkdlkrDCoXq2sRoAUIilCEga00JLCSEoQkcu0oK2i6arll/Xa9JavNSX01qpZTL1fR9UGIkAjXJADQcrUUE8oPH4xUKNZEOJwYyA3h8zYbj2r5PFzgxajKJrD3WSa0U83l8MbwJHU8zgQtWJRPUiFCGdKA4gH0FSgJWqySGIUoIddPAXS0FyhYoY5qBoUIkxpCB0QEpGVC/jdoLJLGiemtNLBDI0RpVoKskDRhkPKhliZCnQJPJGvtMxq/mI4CtiJYLWCIUg07iFz/dv+VVt3mzXIygY71qhQrUuaiKxYfXLKKgnpbc2OgF7acaSiyg3oZXgVJlciCJIzMoCA4XwTCBg4N6KwG0AhKJxtIMgK2ormt90F0dm+RPRKVSCQQ/8d0QGA6Ho5/A0qPnn0c/gfV3kX0sZJJqX9wsX62JokePnv8FOC+gCayT7xZ5fqdm9fxlaCaw1u4a7d7gNcTfiVqZeKhrQuu7szo2/sCcBnXlg7XTKqbemWKjl4v/Eqxr88NqJ7B+N9AR9bm3pk4rHR8zLxAaW/5LUCvz059mCvx6tv/+MyLfk7Y7cI7Bnqgp7eClZ3r06Pn/C6fo6f4tb/uvXdHKqtEL4/88vzqB9U/ZFHr06NHzt8PlyhzDfGz0ek+Pnv8t0BQzFxdTwm/u9NTzZ4I1sLGzYuiuv/vbQaL9ph4zjX4In4j3PfzXl2603qOfvfrPgWFYOVvT/9BLdzkz+9TW+Wu+djs/1f9fNHuFQEDHxnOYlk4/M3sFIJi6OBv9wldZ9OjR818FjaOa25jX7lr4n0a/AkuPnn8e/QosPXr06NGjR48ePXr06NHzP4V+C6EePf899BNYevTo0aNHz7+e46Cz1f78u5mEQECn9uciEJrPLP65BCP0HybXo0ePHj3/APoJLD16/nv87ASWr8/h7yaw6p7ST2Dp0aNHjx49fyUz/7kJrN0IBHTO0ScE4qvG4U9lDAKh34emR48ePXr+fvRnYOnR8/8QNYxKrVbqAFq7xh2g9adHjx49evTo0aNHjx49evT8f0Q/gaVHz78a7QQVjEKhEInEmj+ASCSSSCQymUwzk6V9QE/ywa79Nn1Ifjl/zKbovBr4i8F/ETnHu3Q+/LnR23h1UUbMg/vp8Bd3m0DCzdq0YmZkasrlMYPmX82DPuneBJV3Zo9fcD5NXn5vYa+BcaVa1z8TpTj38twTX3+P2ChEX49svFcuUSDkgodH9x66k9r0+cg/h+DTpaG9tsfzJG/3Bs459UHzmd/vYEfN9x9+KSUxYtuynferhUrWg0W91z8Vau/+OSi4WadvPi+sgnKTf3vRzBPvm0nMz6DIjj2zanVEQe6zlSGdDjUWkj+Divezxy07l1yj/BOavlqa/2rR9DF9+vZf97hS6/YD1Ermh6sXXn8TyBEqZdXFlcMeZIi0t35I9tUxAwb079+/X88ugW0DQ/v06wcuRk1b+DKPFX906tJrafJfz4yClX1gVXivPv1W38lVNtHalQVvzm85caOMB6ogbV9I94cF2hu/A2bRk+sXkqTaq99AKczZPyGkT/+Ft+ILm9MGfx1qGTfx+tZ35drL/zQqRXXkXiAkv7s5qpnZz+eu25JQ1ODtbsH9Bb0WnC2V/XLbVCtVNRVVEUOjWzlfc3G55t3mzsFHXJ6kGV3+00i5xSvG5lRrr36LjMsLzUe+y4M+1q5L0Y0lN26kNHatRVR6K3bri58QYOG7I9O3xPyy9OQ+3DFry93yn2whP4sw/uhMKDFKycdrmzYcuFP5U8qmEazzC7quf1KsvYKRV387dPJiYjHnZypOzimKvXcxgwV+ch4uCVwVDf36NdTyihdHT8WX/brEIdLv7zr6JKu5aq2H9TwqxDrms0J7CZN50PTmtqfNlRk3blXU3ud/pCcVpZ684m91pY/vjX7wX9+WN6eOyMoX/aA9iHMePdp4sLCK34wXUFJxMRHPJSLQwcgr7516dyv5j9gYdagUxXGrglK/fb/KQy4uL0rZ530NzsK17uEJb5L4kr/MeFSJy69PblRNevTo+SX0E1h69Px7sbCwGDx44KBBYdDfwLCgwE4qCCX4k8vlAoGAxWKD/0qlUqVSqZ/D0kKimSEpFDIWbUwjYv7uLRFqlSr53v6M5qsCicQb0jAkLJlihKLSmvs+F45kiKbR8EgSjYYyIfwVe7s58SeOJf4+iSmLu/yYU/lnGV9YAgFpSiOjQF7N0WRiMxWGp9ERxhQyjoKjGeBQ3222/TNQlX/79C4j/fcMjpoAiSEQaAwMmkSlIM1pJK3rnwqovT+ryUu/vnqHcRgWce3Ohl4/8ekrOett7NuSEr728qdxGXkpKurevXu3d83qYdV7xrlrkeDiyom9nR0JvzczqvK8z0xpy/3nIjcPdEL/xRZN6o2tSdqfvw33+dGnvPGn7+0d0sHu7z+dQVn17PqNDO3FfxwUxmTQQkhItNd/Hr+v/bAzS7cu+iyY1P7NtxHZ2SMSHnYsP5qw80YVX/aH2mPG5fgD8j860207bNewYS2x2qvG5J+Z9HMCTA6YdXxVDwvt1S/wZ2kkXcgdZh6FEqPV+r8/ikZPYk3c50wd29bG4Ge6E17hs+cv/tjJY+Lix1HvWKzfMw/r2W/JzO6uzVVrA36xeOjBWwYsDCVrr34nhNb9gi58GXYf+hsa9aFNqFPGnWsc/g8m3H6cSmnxy+vMimLIEwpr1j88YIgPdPbbX4WCk3H9+cZ1PLPT/eEsDDwzHvdy25NDDytFv1/YfgT3Q+KpWGDIay/16NHz66BXrVoB/pHLJAQiBYXS73/Xo+cfQCzgYvGE78/AMjRkdAzoAP11kqq68gAA//RJREFUDAB/Pj4tCbXg8XgUCsVis6VSKWi5GAwaPK5SIUikv2Ss/I9R9mr97lPRMU9iYz+wsKb2NsY4FEIpYz46tvFsZCyAb9HOzQTfoOTIkpJP+MC+1vk8fHtPR0MSVinhPru0/tQ14D2H1MLbhoKB/Um/PTpx+Hzkk+cveUTztNTXWIaDEakqes2OMrdQOxrwIEmN3Hcw3zzUxRDoyPxX105EXHkQHRv76l2lgVdLC1DOrI8X7qm6j29nUTduFn48vyHi6becPBHF1sXBnI5BFt9evu0ClNISY28nUwoepVJLeMWGzqFG3K8I364tjPFNWc84eUWGyqODl41BdSLXfUBbAxSi/NXeXaeiYl68y6mq/piabmBhzyBhqxMvnflQ8PVexI0Smr+LOVpVcG3Vjssgtkyph5c9DQerdGnF8wtnI67fiYmNffPhk5FnRzPhlwPHr7xLKyytrlSYe3mDvAgyrm0/fPlxTGxSJtbS3Z6BB89xky4e+FiVf//U1Tx8K2cr+MO9qqqMuEtXIj9/Ky7IEFi29eKlfWLLhG9f3Lt/79HLN++oHp2tKFCcoCg+nNtw6NpTKOuVhNYuluBxQXXy03svsuPfX7t583FsbBLao5MDDYPkJHEMe7exp0pKCuhBneyaFGAspvIVz2mML7FaZmzhYmulyn0SWeY8LNgJh0CI0qK2HLoY/eRpckG1tYs3HUo7QlYVf3zTEVhGqqzauRjjMUilMDn6+ukzVx9BjmLPrm7QcTK1SLgZ13acis/MyUtHugS5o3NiX5bRhJkPr964HxtbYNDa15IIV1Tlhx0HTj14BOTgdRGfYg+KBY0QfL60+7lAlHn79MW7kIx5twQyphLyxQSco4c7P4HpNDzAGtvsKKn4ydptp0DlxMam8x1d7Q2IWIRclPDiQWpO1r3b16PuR796U2Xd1ttIMwtS/GzVztNPn74pq+Kn53IcO3XyMSM1+AR8UcyK7Weg0FI59i6QkICb4sr0mxF7Lt+BnOXOoS4Nh2ycnBdnT0Z+yc/79lXlEuxuoBC9vnP0GJSX2EKyr58NCYlQFMbf/pBf+vbshZvPn5ULq+/dj8styPuKcQp1JabGPeAgCG/uXrgLSraI0sHP+rfma5RVGW9f1Bj3b+9O1ogoQl6cGP2N6MH4dPLwtSexnwoNrBzMDaASV8sEb+8cO3oBSozQpqObcYNyVDATzuy6EJ+dk/lN4eBvVXhjWyLW390EGuiVvdy9Mw7V3tdKVJTytRrr5+1JxTPfn48xChvraqB5GkZc/eh2xJlLkKS8KKF38LXSjBKFX29vOnjpydOnGZViWyc3Kk706dLm0zEZufkCgqmDo7WR7mesRd8e7Th8/lH0k3dfMg0cfM2p6LK4HbuufsgqLuEisA72zgbEet+S/NeHTkREPYiOexOPtGnvYAjUUWXs5r0ZZpYfd+8CjTdTZuZlZ4pDQxmVVaScP3vq+h1IZjHuXe0hvQQE/u6WT1z0iyPHXhbSrF2t0DlXtx++AhpvbGyeEO9gb0csf7Z677Xk7OI8JdXN2cGYjBV8urj2wFXgIUNAd7e3IGCQapkwPv5Rwru4+7duPeDZhjgQXl9ZexzyEltAaOFrQ2nUHeUnXL3z/uubO5fvVJsGuZlKuWkXNuy9AXznIH1b2pFq5w4r4o/uOXU7GiiSb4UWbq0M4Umnwsert58BOjy2HGvtYm0MFx3QJC/PnToe+RC0RTI+4fx7hFcLc8nbw8e+0owy9uw+B3zni50c7BlEjErJeX3zNNvQkxd//ui5m4+hkGDSBc7u9nQCRsJJu7h+73XgkoPw8bYlYzSJkWY8PH7kQmT0s5epUrSAxW/Zyt+aXi+bnKyYB/lmHqrIExFPYz/mUSzsLQ1JSN7nCzsjVJ6BFvCYXvjl2tYTpZ7BznUjfLXqwfNLr3OsveYON6fBsoIlE6zsCXQa2cGWgC0oDr/CZ75N3PlA5upNNyWjy56nTFuZevt2PtvA0MuWoElaTXretq2fTp3PB+5vRbTOPvjcB1+3HC/6miaoyEF4Bxsb4kTPl39cfybrxr3iPJxBG1cC3Gl1RyAg7VaOQFQxv8acz/KcPNCG0cBur3xx9EO+oa2DIaro2Zn56xOu3/gY9xVr42Fqhsg/Mevu+aTSNA7eyNnS1ZLzZOal9ZcSb93OLZaYuXuQieiW9e+0Jal39kfz3XysQNdQcuvK2QvXoAb4rsqonbdF42kUTtaZM6dvRD549qwYTxXmco2DAtypILm8T6fWH7wJHitBeDnZUPFQOkUVX6+f3XcFVkQVhu1bWsDKGlH1fNu+Uw8fPY19z1aaOTobYxFl0WvvlCBzjh+/zycbCT9ciBW4+VjgytLfZVeKyxNe3X74IO71O6pnXXeDyH+0ascZ0N18kRjZ2ZmBbgW4qSrTnp87dTIStB4JzSTvFdslLMSJrvEPUHCK7jx5j2SYG5PlHy9uecchJt48fA3o+3xcG19bgq5WLYxZve9manZhFsKktatJ+cvreRadBE/3nwcZyVZ5e9tR4HqVlnw8ffr0rajHz1+8wHt0sdXtYOTCdzFXLz/+kF+Ql4J17eZmKK/JvXnx5KVbD0BRVBm194aKgh1/4lQKiZ65b2/E06dfyuV2Do40PBRywdurcRUGzlZ0cFH8ZN3201BjL1YZOtlYwOVaizg/8/odTM/5zvU2CaImYVelfLBroBMWIcq/vSr54pX82KiyMh7V2YeIA53XqQ+vkKYtqOWRJ/L5sopTOzOibxUkpaItW9IZUOtVqxT5NyZ/uRRV8E0urjyZGk8z9bXV1fDyqqScj+VWIX0172mQKDQaJyhOeEfz6GgAdLhaxU+L+rB3R15sVAHP1s7NHFiqClZ2wVe2aRs/OhmvEOSnHF347W5UAfAgcnFwM+J8ffz19DlOXhY3hUoMdVXEP8rNQ9PtIUXJ/3j03cGjwGep2NTU3gqDQcp5uWkxV6vSX2VdPZUXE1VaY2vawkJj4VXEzk08eQMKNrmK4OhCoeARKl5hXCTJZ7SpsU4OeLmfD18Wd5sfHNYKD1c6hm5r4etRfmlBHqGbuwMi/86Dcl553pk92dG3StK+ETw6UbRz6eqq53s+nDgFomCZdDA3AzpTxc2Mzv7yvuD6xeyHV4WuA0wx5ZnX9n+9eg74KXxdhWnXmibM+HzmcMnnNElZtsywtaUtTZzzIPHI3pzHtwvfv1Pbd2LQQQvj51yaX8gl5h7bVC43NLQzKrq+MPnyTRBIpYhkYOeE0+RQj57/R6jVapnsZ1erSySSeh2nR4+e/xAoFIpEImExWAFfIBaL5XL5/8MVWGWvF66NMe0yOjw8fEQ3uw8XIt7lMZUI7pM9c55RewHH8O62FzYeelHd8K01wXfcylAaxXH8gI42sAWWdG56TLbHMOC/K3LXvPHXMkFBybOenNkZKwgeNn7C2L6FlxYdvJfGFMqBLZP59Ek+TxOQvCL11dNvLGAHl315fOhdTYf+40AYo4INE04dTSptcpsEwa37xM5eFK/Ooe1cTbHc+F2j5t4w6Qqe6uuesXfR2VSRHE2gtesy3tMY7z5kUV9HcsNBYh1opz7Te7saoZHmvVeNssYgyl7tWR2N7DVm0oRhvQTvDp5/kFojhl5vCvLiH0a9MO00LjzEnYgtuDB+yUu7niC6XuQny8PPpMuVCKXw/a2ID2LrQeOBc3hHct65iMcVROdB/Ts5YDGteo/t4kxHCDPPrd0Rb9Rl0pQpg9ubPDh7LKGQrYLM8aRHF6/g2owN7+qtGX4AuTOw9Q1p70S1bzN8Qg8nEkh+yZ3X2R6B/aeEh7dSxlw8/owNeRO8OTB7c01HKMrRXaivzh6KLlCo1DJBxeOjt77inQZPCg8PIj86vAba4mTot3h0ezoebdh20sQ2DDiWJrDss3O4J97Mr3u31i3IOtabKD1q2bY4026jwyeP80Jlnz4TBW0WY73eO3cnGSqJ8J52r9YfimYpleWf7z5KrAkeCTkGkw+tOxavuysBR7bp0DvAzM134KhO1ngMQiFJTXopd+gRHj7SQ3R749E4aNdB9ZdNOx4S24ZNnhI+fljXsqdnY5OKQH8rK/ty5/z+j/hOILc+yOdbjz7lqpEGTq27dOrEwBn13DTZl9RsV5t/d/a8J5bDoUQNdSt8sepCgliuUivlxYl3d0Tn+3UFYjvMvDTi9N1kSOAKY6Yu24v1nxA+MYzIzqnIq9IEUk/e3bELYj0Gg9oY3wmftOlmvFCqlItKLm7bVYzvNAbKOX3/onHRDVcSUKy8O7bzdPQKGjU+0BKD+nB2yq0vpH5A2Ie2zNg+4+AbLmgCnKKvEXvuyIKHTpw4qUv7DkGeNh4d+ozvYIdGIUXVxYnfytqFhYcPacG+sPHce237+VXSLm56bzkmfNJoH8S3Ww8+sETQC+q8R/uuJ+H7QonxSVg16cBrjsazBjTdPaRPgIsDqLUQOwqy9PPT9EqtAcTPf/30U/FvWEMqWfKT628qzIdMAEUz3O7LxnWPioCzMOXGgs2vrXqPB4mxZiccvxjLFGJduk7o1gLv0D60Y0sreFCppepjxKrNUfTAYVOmTAqxE1w/cy2PpTDyGTEyyJ7CaNe3V0czav0Qk5vzbNfO8yqPnhOnhA/vzHh0YA+sSfg5L54dWL5cAcRtdKjw/oG9j/OVKoRSUHnz7LUyg/ZjQHsZ7PJw+czoTEhmZVXpsfvXv6APDR/ay51UGLFmR6HnICCTEwaFlr24H5VUJDVuNWFYJwcD054hgTYG+Pw7MyetTvAeGh4+tqf61dkD9zNlSrVaKSt8fScqAxU8aFJ4gHXKlan3Oe0hBTesVfa++Ve+NVoKpGalxT14nefZfUJ4kCMGlRMxa2uRd3/gvTvy8qyxEblQ7yPPjD685o4wZNj48CkT/Y2r71y5WyESvD0UPn8fujvwOtD/440dZ99XKFQIMTvnwt1Y44ARQLW7vt228cLzlHIhaM0F8W8OLjyrGDg5fGQvbOadq29zxAowhBbnp8SX85HWbfqMnQgCAtI9zAJVUqNCE7E4JCInYubmPK9+UGJQV+eMj8iBE5MVc3rXM1HI8PGTx40yyTifVKHNSQPSL2/LbB8ePrm3m/JixJX0KoGaZCIrjb2fotk9J0i8f+E5jq474QkSU5wj9uloZlA3BEaiXdpbdetEh+aKWZxzO+JfGbqunmzraIBhxSb2nV3TY1ar1fMccne9WXqLo1QjhBXMXZcKzLt4rFjdavVqO96mtwfjJbb+TiNCCVhP22lzba0I0hcrExdWkmcs8V0+z41/++2Bq+yf3OQlyH2fl8dSFT0/OP666eD5/VevDAokvrx5vqxKbdF3kX8Qzjh4oE+wK+fRxCO3TYOWrey/bLZJwaP3kfGSBk1FXpn2+lOxCCEXxt25lSpzHgEV+zCjxM3748q0XjSIKq+dO5qO9hg1IXzKQPyTiDitO+f9rvC1BV5AfY3vCHKzL7JMolBIOA9vHhfY9YICG+yetHH6E9DaRLmXV617TOk4YXL4pBFdS+PuRn8skSN4WU8jjp5mDggf0cnTmJ3x5nOxUGPfJMckCTw6j5sM9IHs4K6t6fBOvrxb4YsOYkHrCR/o9uzs2jPvq0A5i2qyzl1+QG09ALSekII9F9Pg53VQiTmpGVnVApkaISv88OjKxWuWXYAaaCON2nvoeY3WkwaztqP7t3O2cx/YuZUhCep+Pl3coQKCMyoI+zriWGyZSo1QsPLPn7zFsYLSNrGf/b01ixtsesUQvFoHtLU18QoePMnfSiGquX1kfbrKAyrYwW4fNsy8kQJqWFyU8PbQooU5AUDDA7X//OTNeC68kY1dmJxWwlUhhO+Pz54XYz4MKPhxfeRx566+LvjpDYni/JtLE7OdWkxY7Dt+Bqk87cuLLxIlQlaeWJBSqkBIuWnv0lYd43Se4jtpvgU57/PDKC68GrngcmhqfpB7+FIL6t2vxy7mfij4zZ2MSrlEgSLgMdAcvLLi8cs9Z0jd5viGT8clL7y77VHDhbuszwcn8yxH+4Yv9R3aiXls/PPXHIpDW6uOLbBePVpM7GiEVIsLvlXk14BcFt/uF702njh0qe+YIbKnO54/TFMq1UppTfGNrbllBk6jlvoObl0SMS8jHeqryx5OeP3EymHKEt/wGTRRwtvz0dCGxKaQsgq5ODdXH1s0/M5AC83Tq7cb78M3oUrE/hr5ac0pYeAkn8kLLYh5CRcjNK2R82L164hSUxDviG4Ve0bHPCkF6kHCzMo+foXnNcB7ylIHI0nJ/cv5AhfXiUtBBqmqXZ93xnCpts69epJJBFqfBa4tTDhfI15vOSNqO67llKUuralfju0qrwI9gqzmS1TagWjayKUe7RwLL4QnFLf1mbLUd+RIefyzL5/y5frFW3r+59FPYOnR818FhUJhMBgZQC5TKBRq9f+3Pq0k9UmOe/tR7VydnJx8/FrRKcicCpFSVfbtcamTiy9wdAoOv3x2UZCJ7itIAIFhQkGhcAwaCbKgqqNv3WEHTxztB/yHTlrdqfzMxScCXsnDF2XePcLae3m4urUJGzfG9gfHdiglRV9LHK3b+Xh7gjDcWnczo5Tm1zQ5oEBTzR1N6RgDEzMjKj734Z67BoP3zw0FTwWMCe8sfn4hulKNRBMpBgQ0Akc3puqu4mgIjmZIhRanoKkmBhhR/tO7wsB+Q9u4ubq38OkWPMiibrChwloZBPp38HQyo/GfXzxfHDBvShCILnD0jAB21NnHTKWI94WJcQ9o38IDODv5BbbFlX7myCk2VqCMkAxLezMqtuxj1GOE3/RR7Vycndv4B/kTiuMS8iBjT41kYDt3CvJ0MjfA1tp2ODLDzIiCJRvaOlrAS9no/kGhHX1bODs5dR09jZD/sIAJzO2Upw8Nxg7tBkXZIqBzC/TLvGLNenlDT5+uoQGeoEp7TB1jVfw8vRSBIhobEFFIJIpoyNBZqNIIULIGeASGSKEQdV+Ns95cj8UEDBvr7+7k4tm5Sw9VekpSCVNRlv6ozNGlJRR/0JR9Zxf1MUQh2MXFlUQnZ3fIsfuyOwcmtdXdkoTCkE0sjIk0hrWdCQlkVo11NQ/u3RkE0XL0xD7MmJhkNqIqLyHbynlge08XZycPD08ba+O8co5m/EDHhIzq3QrkdujoXrwXz94z1WgcgUwCIaEpZoaaZQZNUfTqYk77sNGwNLcKCSHxi3JqNCWlNO/r37mdH0iu34jRXfNfJ5SKRPH3b3xrOW9pTxcnt5Y9+wbb29QuP6iFW5ieV2raGiTEyaPXlHXHJnYm49HCL7dfStuGjejlBeV80ZoOeTfvN5i8wxANTIzoFLqpnYMJsSYm8h6/16SJQKacWg1bNMH2/rZbmpNj+G1DB7Rzd3J0NDcyNqWR6MaWDsbQwhQV1aJF6MD2IPTWI6YNYD+J/fj7tmGKO82ZFOzq5NoiNMSbVfqllC9SIzLuHY1vM3BEAJSYoXPHWIHEQDNMtSCxNFNLEyrZwMbejIxpsBDtZ1ArlZV5xVSGnTskFb4Tt1/b2M0agah+fj6G2HXcuPZQYrp3D+G+S/hUxSebO5jT0RQjUxMDSEC0SCvfxSQa9Zw0tpO3s7Nr++CBhszcD9llKIadvQkZizWytDAhwKtBIJTib+/fqNz7jOzSzs3Zyct/dHsz3tv3WZriEgUtG9kZSFDXycNbvD0clapUsss/ZVfQ+nQJ9ALtpc34EUHYF/cSoO9GAzhBAwb6OdlYokvTYvFBg7q7Ozs7ufu09DYUlJcw5RiGo40JGYe3MDMliT5eifjWatmW4UAqPIPGDvH7HPEoRQqP5WTmbXz9vb1dnYylWSklSltfSMH5Dd544cww10ZKFSSe7GrXsXUbdycTCvfJ2QfcoAnD/YH34EkLOpRfvBjLQUirv8YL/LsPbOfh4eTsFjhk4ZxJfUzLn+64Txx+ZFkw8Nqu38xQyqOoJ9VKZc3H6EpEUNcgH6Dax82eYKcz0ncZPqFfG2enlv6D29t/TP8mlNZtVkaRDC3tHUFAToYkFofrOnVQF1MSih1z9h47aNLIDlBiJs7vUH75QiwbwS2+/7zMu1dYO08PFzf3bv0m2Te551nSYU14dycnl07durUWJUV/rJAhrToFtCh//gWaGGF/iY3jDereWne9iVrFL32GJGqWatSCwaDqRr80penE3tZejiQKjnNlQobnijZjOjK82jvMm2tye0F+okLFyWeSmfTuHS1aejG8vJxCBgoKciVoY4qdGRpJJ7u4kRBFNaff4WbOdGrTysinlenwHub5z4rKfuU4R3Hp1/JcY4dOXlZe3p5DFk5fOc/ShEK0cjc2ReHNrA1MkZzkzGpzPxevFla+AcE7TvccG4DXzWQtKoWsIr/KyNTezQ2Urt/UbRcWdDLX3oNQsyoyE1iGYd07e4MW1GbomMGOmhvZD/dGGY+YOwIoNo/eQ/o5pVy6+UWskNfklMkN7b2gwNqM2Xb5ZIg1QlSY/gLpN3ZEOxcXJ1efdjPXze/rZwkv8hK5jxrk72RnQifWNzcEwqJTl/5Brd1cnDx7zg+lJ79LyVNw4i+ezgxYsxS0Hqd2vacH4e/feVKtUFZ/fFiI7xAa5A9aT7epazv+eOseGsfoMq0LsBJ8B07sK338GJq2r4dgaG9lSCHTrE0MNUsjkV0WDWjr5OTdY1Rv9Mvn8Wy1siznQ7HEekCwv6eLk3PbcX19VS+ffqmfrEGi6YbGRmQ83czW0YgoLIz5WmE9cFBfH1AWbcbOGMx4cuGFZs6M12H+tB5Aw/sN6BtY/vTNF7ag/s0kN+NFNHHItHFQf+HZceLaHRM622rXsP42HFZ8DsLEx8DZk+HR1mfBhsAe3g1Wb4HOvc/odh18GK7eZsHdVTVpYjYfURP9+ZS97YSx5k4erqOXmSCNdMW+SdQyYXnMY7R5MMUEWoGWc3uW3HOWe4gfw6md/7Q5ygdTUzI1HmGq35S88bLsFspw8mC06mfjUVHxrQhDMQQ2AZJmQXcwqZdKzpuU019JKw63beXB8OrVamgA98TDHM2WW+tAr+D+Fu4ejDbTPYKLqpIypIjCwhtppJ4TbJ08GU5trTuZqpg57Gb254rYORIZC6tdtlkHGkeiqOMLYDGQYHqNat/B19DF27LHKFzl68rSKhXia+K6s6QxSzy8PRg+w/1HtKjcdF1zvqLSK8DXv5WxswcByS+qeGvTobOlmwfIoFf38cLiZKGMTLW0QKPRGEs3GllcHvdaEjCxfecORs4e5p0mWiJY+cnaMxPRoUNbtPSgGSnYL7PRNu2gImrZNWDdBv92ds1bjnr0/K+gbwR69PyHUalUCoVCqYAOwPr/twDLOnRVxMQAGa/m4fqALsNmP04oUEGZ9Og8knRrc/ieyA9lTLZAhWx+bxYE68Ozj+oe1jRWdVVVFZNt07Kv7F1eqZDHoxu3cjaGDTgUzcTGxFbjvSnQpDbDJ4zu6SjLuzu/e6/+Q2c9zFerfvuoCX5Brhjp7mkB2xoojHNgGPZd3Fv2r1eTpLzwUyXS3BweNiNxtu6O1k7aWwgsmuRpRYNi4L5//lrev7Uxmwln1NCnp/p1fimaajZh8tROVtiCyJWhPXqNWnyuEPqapeZhDdyMt5XmFs4EIRc8WM1TmdoZ8gQchUIFndflY8/4jWkBqoUhg4iD/KAx4B8FNI/K8F9xc1VnfE3S/T3DuwxYcz2FI9FGaWBAplPhk7/QWGB5K//gwcfMkrgqgo0jhQ/nmo8i2FERLKZE5RkynPR1y/QJdz4UMdl8FRKNRKJMPH2Vj3Ys2nUts7CCyRGC5P4oY1g02cvaAC5xDBaLUCpASk3bTDg4sTdeynm1Iyik/8jTD9LqWh22jZMJZAEjMRgMAjqRTuP8m9iOunB5oqs4N/nOzKCuU3a/rOCCeOCHTWgmVgx4cywSi8WooZPv2AWfhQPa+8ETIkiqsSmF3PjoErpvUE+zZ/O69rj5uaqGLVLD28BYRQVEqq0xDR54oXCtA4fUfPhQ1NyKjrLsjwh/KzNYapEYi46h3qJrybBh7mNrQWxs5UNQCHhHEyNITJAYHCiqn899Q9o42BHgAkejUdA3V4FTyrO76hY2RjKodqtZKLfWXuK8igZrsP4QoGodfRxSTs5deyo2v6yazVeg0ChERd5TJt3ZmcyrATqjWoinOZFkVUxZ06IqEeZwjRhWJkRYDeEMjDysOLlZpeIml34p5WU1SLSpNYUA6wQ8ydndgFWQwYXrYnhwa6jQkSgjn7ZtkWV5laqajC/lDBusmgfprmoW2aUFjVfF14zD/V1sYPkltxh4fGkYQ8L9fHZa595jD0Yn8Rv1BMzSeEkrN2cSLDUohqdva2zMy2R4AsuUbmJhALddRoegDp93L9p06nlhdQ1Xjmzi8EASju5oCq25RHDePnmJ6NGSzNKoGrPW/VVv88tkNZUpVXJjc4rmWRQGh8djBRUlErWdpz28ZA2JdvPtgk758qZcmfEliuxkTtEIjXVw5zZQuBocHc3hcgBpQEPfJ/lO06okhZd3HKL1GeZjC5IDEhOn7tmSUpeYfqq3eeVSIY/PMG3tpNHwoLHYGNtonm7IwKA2JGiMjKJYt/QxrmFzVCqEVYcgI86LgiolM+n1G+TQHr4Nt+sAVfJ94eiAQRtZmcDZ+Vq1QWAW5IGqLBOWlolUNsZBCnZBGdKyncvsLe4kUfkW1+s21lfmXQJZ0q0zdVk+s9gTYY9VVJaCB8VIc3KRhZgp/tmVNgCiR8d2Do+PG5GiHpdwKlhKOVAE9SUMmqxd6ECjG9Omk1ekl5bxeBKgKHRv14HCEd1aGL7cOWXdxXfF5dUcgRKF0tUAahG73ApjYWtChx5HYU0dHOCyKXxzk9+itTcS7nVrlGZenuj8EhYOZ+Zrgdw/beWFV6nl1Sy+Ao1ByfOz0nlUhrmmC0GicAQ8tnY7qr29phx1MfF0dTOEt25i8BQX2/asEnZ16ofXoq6tHXiwlqhh2LdHfKosValrqkotW3iYwSKLwjm7tIcDaAYUEuljY6VRP7C+/w0l1s7JAdb3aCwGCWk80LSzsrjGlkgF3I3WcKgOrgQuU9jMizFpeWkp2cuIDutk0AI6dDBiPi2ED/AfEthKq+HtXXwpkvJqqOvRwM9KjpeZuVnDZQWKm0DEN6WQmwANWpqFVU9HdOTA89OPlleViwViIMlwOPWQbc0xcK6QaAz8/SAE++NDrsyHYQ4lCIVpaT+YiGxK+MWJd+NGuF/t4X411Oasv2N6qX+7CX1o0OkIn/MuSckedghmubCqXIJxM/eT8kp1VreZ9OlzeYUlP/HNov5Xu3fMfCfQKP4mYJbypN2MnMlwHaEMvDvS0KdzYT2GZTDwBjQoL0gMCjRWyKqwa3fsUYi3kp9/+04np6cbzguqQW6aDhkUQzPiD4sF9I+3ma8HDlYlJCMnY4QHlyVWpr0rkQQa2SPE1WXC6kqCY1uyPJnFhHwTLMywBOilFZpo0i48wt5KnX2q6+XebpFrTqkbNnWETCplmxAt7KCFpJClaWDoKGXmpcpgJU92coCNL3vbQXaIiJCL8yOqqiskElmzqdWj53+Jn9N9evTo+bcCekPI0oDQuvx/QVmTdGXy0nV79u3/hF9w+vzR3v4Omht+U+8dnB3CSorav3pm/xXHEop+4wM1IsH78wdqecLp2sUFLxPJpHUbnZAYDIH4g6PDVNKvMefXrFm7+3wiee6hqFvH+9bNH/0Wdgz40Jo6KOSm3nP/Jt9VbVMGDLDP5Ik3tdk8cOBhVZturoZKETPqxIZ1G7afTUIuPBJ1dd9ke633BpR/iDp+5CD83JHob0obS3McPDxuMqLfhp91bMn0pTsPRqbjpp28tGWkD+13ZfvnqE64E3FYk/bjNwoIdCtTMgrpOv3e1dkhVh+jjq6eMWL5kWeFIoSJW7eVB9f4o75eOLln6bhe269/5TS9paA5VNxv0QvXrN2+e18Mb/Lhq1fD+3lr7wB+X0HJmM93j529fm/EnW9ddkacXBZs0VBeGiAT8ZXyelHAE82g+aKGMDqtiTo9O6Dtl1u7lk9esPnoy0qZEoFGYkwoOqvAkGgU8QeHaKBQdLKub4TRX/IZgZ9BjZAIMm6dgCsXcCnVuKuP9iywPwUkxjl0wro1C8wLXpw+snFm75nnnhZIgEJFVL69eeqgRqhO3q0wMrUy0hyB1gRqBIlGwuiMKchEPK75IQaeTMDrHDaPx+OImjmB+iek4hrNclq1rCD5ScQROBkHDlyMLTP3sSM1HECKCmM2L1qxbc++uyU2e85dmt+7te7BO7UYGFJqg4dGPwzyd0sdbftvPLZ5kKTg2cnNC/vP2H4b/txa86h5765qk3XgQDQ7KNQZ3mZnRKJ8P6S2ZtDqigOaRyFRmvt2xc/AzYnctyrNbNHE3u51gsCPv6ZNyoEDj9mBXVzoCplQKqnX8FgsvhkNX5cShZSnUMGrtEjWXTzdEanpn148SzIf08Wt4Qw+EkWz7KKq4TZYziGu4Tx7X10Fb3ptCOfy1oRlyz5AfzuL0D2MbcmIqtSiZZOjZy3MzJja8XPhqMOTtF4bkFp6YPNHzYPbTpUzDIxNmt+G3AQGbQa+jJo6eWLl5aXnR4w6G366uEqs24uQOi3Z+OS8//Cy14vm7h02/trNBHGTW9HQBL9BM9YtnsX49vD44Y2zBsy78aakfk5GrVaIeLoLm3AUA0PtT0TRi3PaKjlw+qPSy8eajMRTek3ZsHxOy8yYq4c3zO43Z/9L+LuQ5lQSusG82I+ob1lqhFwKRQ7n6+tNbR9w4MDdrFb+joZoFJ+r+/lekkGz29P/LCQ5iQ9PH9Yk4uCt+GoLT+iExGZA4TEUfK36RiJQaDQdq9HJ9SIp46gUDWoFaCYrOq2hQDYAT9TVRDBSmQCBtjQjgnLufrTXzj0uFinf9iyLXjox6XmKXKc/+SMQ24YFX/s2MubbyPNnrHxtKX4OdYcjqJVyVtT2xAPr4L8DSsZAS3Od3oWd9GxW3+eHTytaTu4X+cojsPGa4oaYker0GFRM5tjmtLKclX5owL21yz9HPLdf/zhk4wSqifbO95ANXQlqkkCkaFgWUn5lGSrQWSs1tfGolAqlZnoJoM4oPaXJ17rEi3EmXds1WmutklalHZ8Vu35ZWUHPNme+DNk6S3ujARQ8Ea8j/mQ0jtioDq0H3u67e5st5V3q9jkPls7++iHv974k0qPn/w+/0iPq0aNHz9+HICXus2PwpPWbtqxZMdRcyRRytSf+ING4lr1nbNmyZfOmDVPJUVtjG3wbuxFkhhGR2ip8NfAOsXJEK6K7mSnFkKpAl9SIYTNALeJXVdeFoUawNWc/IISsIuh1mUoqyixkeQ9esHHzli19nZXc/NImj1NpDMHQCJWTkVO7nYqV90Vh7+rc3KlXPwBLN7QmI4QCJTxHqeRUsTjfnX0EbEgjYyTOa3BtRteMamvcwpwh5leWyMijF28ATn2dcdyinO8exVJMcDj/QSvXbdQ8OCGkjZMhGfUDK/m3EGe9eijtvGjD5i3L5oTaKIqLhfIm9+/8cXAEcyzBf+hcICQQq+YEtPQwomJB2tE4I62MbJxJvn8ktgAMBNAWLXvMWQl53Lh+Cv/ygQz4vK6fRpaTlGriPWA1VJbjXXFibvUf+ygVoPrT9fduY1dt3LJ+xWB/w8oskfQHu+8IJvZ2xOTCcs07XBmbWSgSNDUFZx22GUjq5o3LewsfP/tUJSNRDYRFJezaNUFleR+JtnZGDU3teujGVopPZbXTF8KCrGJ0Wxtj7eXfDd3IjWI4YiFUZRAzuhIJZgbNzzWDginiaHbtSFg1jVYaNgfBveewpVDom9fOdk0596gMSbbEEgJGLobaO2D5ND83VxNqMxsUsTgTfGVFJV8z0FRKxBUckrGpQdPzgygUnSTmM6slcLWplQpmpZjEMCfBdZGYoz1dSFxWmGtt70RH4qkMX7/guavgZGzZsnhUAJVEIzSYs1QUfUkU+PRbuWHzhrWr/ajCci6r8XQ+mW6P+vKtSDu3IqksyZd5udp8N7BG4Tw6j4Gi2bRxsW/x/utfmn8tQDIyQdJbj1wLp2rLltXD/WjupgYYHB7L5RTViHUHggQaHVmQm83TOjFLvyksrF3oSHPrltLqWunl5+YU/FRVgQBe7991W9xtwbyg2nOpSMYmSFqrEXWJGeFHdzdlEKlGVAWqVsOrhNxqZonGf0NqWEKNlMi4pcV8IgEMHZFoPMnN0r7m+YN7qfbDAu0bDSZRKHwLP+OsJ8VVdU1VpUy5923/xVKmqKHE0XAtkcjRG0MuXYL/dnqaGxuYGqhLUtgoD78TF0MuLbY2RvPzn2m910EgY/DeViv3B16EHgw+uNEjzB1Hxf2quW7b8uTpqZcuTT250qggOTe1svGY177HlPMXpl28OGFGu4yX75k8aTN1QPYeNHYFVLabFo+zTb7xoqpudSESRTK2Eat4HKF2SM8pyoVXEZEN7dDowClwjQAW9bW1sDaG5x5I5v1Hz4bcNm2Y5ph2+WkejoKtLCvh/WwPweeLeJq5QxVoPqxcogGRCmQM5TpoiaYP2LJmcjdTXytDJMLC2otdVlkrZCXZHzU//hpAUVDofu17LVoDJ2Lz5tlD/GlkKr6Z9wQYGoUgzOZA03cQvMJ8PhH0XNDvpNwyzdtIGau60MDQmgF1ZxoIVBqquCCH2/xmUrKtgRNaytY9Zqqo+j2Cam+luSB5jQraeCJ4y8m2fd2Kk+MEgiZXitZDsvMiIMrE2uW6laxP8ArrH2DTvdOShdLoHd8SNPvgGCQXrMGADcFbTsF/a41JZCKjfpZKmHyTRZ/hD26NH0BBlbNzf5A1Oh75rLq4Vo9V5EnkgSbf6zENrK9FH7ztlxzpvOmIX1dbWQFP3mBHaAOwpm4m9Kyst2kqhU7sFe+S70vMuvnC5wyU8kurVXD7kYlrBGQWw4CEpjEISIzFbE2+TgXPHocjO5Mbvj1QiLPLClTey08Gb1nsZkGsyonR3qgDjcEQSvhVlUpY/FVyqYiJoxhboRu/mEKQfSbCEZ3081dlJiTIpE1NN+vR87+EfgJLjx49/06wRDqmJCOLA4aGCvGn19Fvv6VWc0RKVd6lyVNvfYVMKhxRzs1X+zr96GvfeL9J4a3ibpyNh17Hc5NObT4pNbTBG9j3bYN+HvO8TChTKWWfHx1N05poRlYtkYnvk4E9Xv76fFR+NRiMIVEojKoqv6QUPjadF3dq76dysVgg/C0LAuvVa4RvwtEV96H9VxXvzl1JcR7bzeZ3TAuhDd17BgvvRsUx5UqFiP36yeUsDIOCbbR1Etdy7NLgN0d2xEIDNWHKnR1nWEbWBDQKpyytKKlgQwYS6/XZI3EVYplYM4DWQvTu2cM57drRF+UqNUJUkXnn7Xsp7rsTIX4FHJGEZD7/DH0FW1mQEBOTnCsuqeBp3pT/uVDsBvbz+nT+4osyKTAXCz+9iE8pImDxyJxbk8MPpkBmPIaiEBaoW7haqfNenNt98U0NlHUcXc4uw3iZ6R7O/Nug8GCslZ/PkkKWeeXnyLsf0mt4XMUfmZvDE02QhUnp0KY4bvabqIQk1tcqZrMvV2kB/TqX3918PRO0CN6H5y8L8xsvk+Ennpk04VI+9BOPRZaxXE3tKCh6q76OnJgnzzKhUWbu7RWXC4L6d2z2Tbd17wG+ufeuxFSCEuV+PLHrkeWYAQ7/1Aos695TeuOjLkdXQKs+im6u2FdsaN1wjKALzdIKUf44kYlAiFIfnH7NaebMk3rUCmn85YPnH6bDkzUGONQXgZu9oaHLyDD3t8fOxFWCqpVnvor+mMskYZrZqUw069jeOP36+efFQrVaVZ72PENM9HIy12zyaQya5O7jwnp3O/ZbFVAsotK455+q3XxdyHBbyzy37FkxSHrenauv2vXr5UZGm3t1MRemx3zIgXeP5d7eelZIaTTxiCYQ0Zz3GcUyBchM4ednr97nlbGEDT7QbtJuVDfRnXV7PwApk5Q8vvoEHdrZj9ZoYM2L2TN17yv45HI6TvW12tvlB3WO8520yjvu2PkP0GS44OOVTSf4xtZ4FMOmsx8y9uHLSkhRqipSY44dvFlhEjTa9+vhWVehk8tqUk9GfvTqE2SFQdsGDEFUPvtSCJoo/82JHa9YqMaLVZtAknLz0IEStyVzRuh8RxLnM2mlT9yxswmV4EKQdHXTSR6UGAPrQGf5o3vPykUylUL2+fGx9Cb3zH48O+PaN5DastSEV2LzoFbm0IlCKJydq01l7rNvzm39zb/7SiwS6de1BT4n88DNCj48RucVl504wenc29aBAe8Iq8PSavca+v4pnz5B7Vv0cGlSBhVrikTgCWp2ObeGB9VRasTTA4kqQXbdog4A0szbaoSQvzSinC9Vq2SKZ5fz3udisL+ybE2ScuVw32O50PQECoERC1oi6Q2+VSrKOzlpx4lX0F4rLAJdxbGnGZFxTUi4SsqPOXX4xstceNUVA4tNlTlb0+tlB2lo4WKkynzw/hv0BRTWq8sXkmB3Rsj0UZZ3159MgFRwZfzF46kiEwZSJiyOOLQlNhueSzDEI1KqXeysbb0DfCvfXnpZBsmshBV15viFV7nNb5eUJN6+E5teIQfNJ/3G/Xysr7cTxW3A4l5fj8y5Dr2EEhdEnbrARNHxSKSpTzAq9+nH3GoQcO7N1ffhqbW/ChTG0bczuTTxyZciqQqhUmbd3X9VQjb4biJCC9kx1FEd/zguhQ90DPvtmSOv7HsHmcIFm3959fVMFULBTXj2yszT18u4/p0X1rHTcJ+sYyfj4LWFvPjjO/dHpkkarBwy8x07jnNkWKr2hRwv49jcUpPFLaCvozAz9syJvQcdfI5EIVQSFZZkjP5uCW8j8M4j3Xvcz73xAchnVdzWvNRKtaV58xoYguzSr0UXr+x713nVIqDB/RYs4N9en1cIqdjSqJmfcy2oOkvh8GRDZfltNrSnUJB1dVNlsUhdVtn0SxzTjm49WGVrN0DiIy5Iu3hD0aOLi873MRqAI2BQWVXfqoHRIS77lP/6vvgrk9vcyecEc8/wydSYTQ92PtYs2hRnRj5bu0I9bE9AK83CLRb73KnUEqFapeB/fCWitTa2MURZ9Ogw2b5o1+FyKLlFnzatLaKZNFZhKDJCxeVVQSfQI3JuvL3wSSn7KtN9M4AzMG5jJXt0KjWXBdqiOC86v4Rn5aHZcV1HWfKqsU9jCtVqIGVqOUdNMDZvao+3Hj3/W+gnsPTo0fPvhNhm4oxuubfG9Owa0nXgzc8WYZ3cWWUcpcqm38YRiTN6hwD6zc7svndpwA+XnRNNwxYeMspc3A/47z9PNPn0wkADNBrv2XvefKfXs4Z0D+3RJ0Ie4mup8W3cf/9++6tLeoaErElwHt/XBIdBIHG0Hr3ClG8OhPWAonzjuWWMK59dxqnfSaEDEoXy9u/1Yce0jVffSa2G7Y1cSds6Djw27IQw/MjSrpaNDy1CqOWZTy6djHjN0p1TagQK7zVk7ULLW2N7d+k6ZMpno15+Lhh0450CCIJJ12WX54rWjgLR9Z75ZcTeucEmeIKxQ59e3g+2jukGXAfe9lyz1JIrqOQLEYaBI4ZgLszvu+ryF7R1p2UbRnAPTOkCHgzfRWo3pou3hWYHYZNYt+vXtuDeuJ5dL2Q0PdWCdht6Jtz1xPSuISFdVjzk9+3tyUjLL1E1Yz42pjxy9qRj79jNHYXRABTeOmTqtpGoXRN7B4d0nX/uU5dxQ91MCEiHvpuGi2b2BXkO6T3rZfedc/xpWDu/EHL+xUFQQYT0X1465tBM+wZjdJSVo5d1zdupQ5fczhM1NduG8+g7ogf//ewBPYNDQhYeRYwc1FFSxZH95jQJjLwm9+CREy9zGh7FbNRh/YZuz7aMgJK0Nc6nWz8rUhU84GoSFMVvfOSKwGMzuod0HRmVriRZNd4XQfEdtbZvyngoiyFDl+QOmDzYlY4nmvjMWjoq+/oUINUhE54P2vtggh+l2b4fQ++z9KI7+8JQIO3950unnts6yqnxXAbOqFUHx4zrC/suvV6tO1eig+DL1XEbb5VK/sj0HpSYDhPXefMuDYOa3piXXbZuG+3Y/MQK2m/Wla7y3YNBpV8WhA8JwP3WLCwSg/MJCip7sr4XXGLTT7ZftKwbHUuw6zln9wjZ5tHdQ0K6rY6uCBvfzx7+5lyLLqOLj81fffJRdd0gBIl16rFoy3jTozPDQkJC5x593W/OLF+rZtZZIlEWrYeunNL67obxoG0MmnmkzYItXTyhT+MDWg/t/mw0SPr4lBaT5vZ0xKOQBFOPiWODU84v7AVaZsiEshE7R3ds9MUKpG2XmWO9k5cO6hEc0nPDLXbnkKDy0iqpUok269HeNWPpolWxOeK2s68dH1G1YEBISM9Rb0z7rJna0aDxIcDUjuPmSM8Oh4th1D7XOTsH2/1ghEQ07blw7/DkBUOA7z7zC6efWxJggEGgqQGjly91ez59IGhjoeHb79iHdrMytRu55dJSvxNjgNdBm1Adly7r505EI2k2bcd1Nj83DzTRvjctZ45vhSRgmlmsUkdlyrnHn/K+3FwAiaaGlc+L2HjTnosOjEpbOBRc95mXP+3sYjgxlIBRs8fSnk8d0D20Z7/zymAfrYZvSMiMWay5ILUjDr7vOnl2kJMhPMuDNLJyphibB3dwN6jb5aUD2cZ4w9725GsJnpYXjI0vtOjxvu32wNk9GI33i2FxvrNDI0bVhDgBbzcP2rmeWGRGQ6M8urg4Y8o7ul4Ez3YqbHN2rSm7WiiQIFr0bd0nJqG91+3nVbSxh1sPv5foYXXR1PLGma9ms6aaM5oontgLbSxmGxtr/0Ycq6ndBoj3HDRsfPZhd1vgvqTdFprvBHcPE1DlDv03K7aEnVlxlhq2NvDLpAXmJrONbXbc57Qd34tBbSKnSBwlINgn+eoSTYmvuN5p+vRAqo7sYOgOMyeOKI3a3BvU+cA7tv2CYGc0zX3o3kNDPy2CVPDQY5xJ8yZ6G+KxJIvObZ3vrOgPBzb+Yqd1c4NN8SZtF+xbYnxmXrdQIMJj4phmnVvZE5oVPuNO3T3Td88FDXbwiqwJa/d0sMEj8Yyu8y4t9D4KWk9Ir3FJLqPn9HQhoJB0O/8JveyuLhsSChpPYY9hvtogfh8U2xAT6f2pi3d/ruA31TUhKbZtpo1p+/rQzB6hIV17TOeP3DSwtVGDfBDtgkIs4g9P6L7srojhNHHuvKpH6/sCRRC2lLr4yqzulpoabjWqX+n0biFd+18stxgdFmSku9sXbzFk/dmV9B1wCfY7VmnRN9AZ36CrxpA7rRy8YWjqKPtLweDPO6Fm4uB9c82hdUSGLtMnoS9MuBrqcCnE/d1Lvnev/tTf3JeKoXsvfW2SO/BmsP3jaHvnXoYo0m+cGo/EUK27jTYV3nwR+UYiRdFbze44xOH9GHeQntjoLqHaxGjB+C0I7E14NxQk1euLItx3KFn1voCLwNu160v5cuBWr2lJVbX9C5rqPjehy5Dit/3sL/UMLLaf2GNqMLk5DW/QOnTlSN7enpdC7G/N305sH84wZtYw5c2syUURjDsFH7vhSp53Fyo0+1uT79OmXegx2Jtc2yYYPR3zZ/hfDnGLuyPyHjuMQUaDkrGdeMHP8/mTXuCRjtktV/ef5NNoWTOO5uHdq1PmvIArINgJ39x3bcWK2VKuCGEQ4D6QULHI496hN9SgJUGTvPIWB1wOsY9adchx3g5HR2rD7sPca8Vs9d5ewMOlrq1Sqj3ade2AxyEVsuRjk2Z/bGIxvh49/xMgRULoZYhIwKEbmmMwzVuGevTo+cuoqSgkUg2+P5pRrW7ucFUthYVFJaWlRoaGxsZGJBIFgUQbGRlp7/2/QA0d4gsBlwP4Cf6FftQdRI5Eao/Z/DF1DzTwrw1dzcp7venC6xGT53ewg14uap2hmMBDmgcaxIhAAKMKcgY+Ed/vtYP9QgmFY6rNArK5TXnS8rzkcraTd2uj5t6GqhQisRiBJRIgc02Z/+7a9VTs+FFDrWhoEBcIXBMRTFMZbTrt2pTVprOBJ+2TwK3Wb0O0nkGWwE+d+KEHwNPan7UJgUPXlBOU3Aa+mwpemXb5jHzgFB/dJQPfoftwXVw6addxrC96Xbd6nzpoPED+GxQsVM8a/w1CgG9C/wDX+pzUe26AWpbyJpls7+BgY9zQ6K4VEG1IdRHpxt8ofMg/uFfnuQH1SdTNY51rcxnXhll7+Z3vRpKm8QHfhlIH/tW61+Yecm1SeGC+u9sweOjqR4lpQEPPtaWj00rrg4ZS9107rAsf+Kq/2XSsUPAgqLrotDQZBOTYhHrQBKL5Ves553iXybnzb+3sY6RJqk749UHr1oVu6en6AE7gp+YW7F77UK0n3cAbV2l9spoq6AbFDKiLtqHv+lB0i0LrWOdVKRVJlGg8AZpIUyu+7O61zu/c/e42kEeN+EDoZBP+qa1KHerCazoxda7ahOsmH9Ag0AYPSko+bt38qO2cab28zL6bOJoJkg/+qQsbUP8sdEozqHTNBQyUCPgHFAP8Q/dZKEngt/aWppg0oemEDwpS82M3AgH1UJ8QiK86masFLm8oNhAonK3a4tLJG5wa6D7kU5swUMhwBGMQiLq5CbhsNE/pRlRfpTrUeYBCrf9H172+bHVC0wmsLi1w0iBXSBJq79clRpsh7T8NqqwuiLoQIBokDfzQfQACCgn2XRcF7NqMCocCg2uxWc91+WiUuFo06dHeq0tcXUmUXZ+0ID500+6RztB1w2LTJhT6XV9YTcUBgELW/oQKo94PlFgNde5wYUK/oWfqwquNTymVCkUoEh0yPVTMj+u7FbZ7MKR/ow8i6CZOC1yeOlFoMgo5aLzpPFJfCuAauMMlDAUAu4KSgR9uwvP3QUFX4DHNrQaFAK404gRcQQRa90bUBQ6eqGvD0tJPW2eXei3rFtYO3hCqSV4t36dHN7WayzofwFwC3YcmZM2Dmqfq/dTHCxegTv1/X3Eax/o2pEfPfxuVSiUQ1G6r/i04HE4zzViPHj16/gWA7lwD3GtD/9U467jDDr9F3QMN/Nc7NghF6wzHWPtAgxjhlGh9NhE/7LcuzNoHm/AIo6qqqRELiXXv+pqAX3h57+JVJ++9fP327cu4Z/GVZs5+BmR4rAElUjfkpjLadNq1Kat9vIEnLTp+G6L1DO41jB96oP6nBtgH7Bd2beS7/qoOyZePQndTYMZqr5tG9+G6uHTDq3esL3pdtyaD13iAbsHJ1jiCizr/DUKo8wNcm/Ksi1rMLJYK1djvlz7VhQiFphORNmyIxuFrfTcZkU4Sde/WuTb1iDa6+jtN+G7oQesDdgE/dZ6sfQZy1fHfiO/uNgy+0QWclOaS3shznde6KKD7Wg9Q6jS/dKgLv8HNpmOFHHWj09JkEJDj97EBmowPQnOjYfj1Qdc7AzcdP7o+AHW3YPcGFxovGgcA7F37G1AXjG7g9TT0XB9iI9/1oegWRa1LrVPh85NrNu69/+ItIObw7dKOs/zgQTHwWB9cw7xA8WuDqaPOb9OJqX8AerjBLYgGgdbfZeW8evz2o0nntu3tjH+wKgw8DJ7S/NWHjAQjSu1PLVAE8J9O9PXPQnJaf0vjqLnSCR++bkx95mqBnwOPaQKoy1ldiBBwarQetHcB8K0GQInSPqUbUX1AOtR5AAFDaJ113bUuAJ3QdF21TrVpg110A9ImWUOdX/iulnpX3XB1XOtzVA/krP2hcxeK+zuv2sCgG817ro2u6QC0QdTe01xANPRb664bRF1CAfWPNRkHAApB+9fQTxPuUMjw7wblU+tY8uzZjMDnN58Uv3lSHHmplDfGs8P3JzbUetYBLiKdKBonRucR4LPuLvRb4177CPyzac9adO4C6uNtUAjQf2td4X+boi7w71sEHAR8SycuwPfpgXzqpqcuGcAR+l3rrvNUvZ/6eKHodIOp9aAbOHSp/alHz/8c+hVYevT88+hXYP2zSLgl79NL3Vr4WVD/dh2oVtUwi0VqUxtTotalKWSVadFvU/liBQKBNrHz7eDvTv3B0Oq/jSDzE9OqhQ3lN3Yq/MdQidnFNXxDU9u/X8T0/OvhpNx+yvXrG+j4IyXw/wmllJ/85l6G9msYbr1Gt6n7et0/Tmni5bgK83YdOroY62x2quc50Nran383gQgEpD6qEAj4e/1/Mh5gSKD9qecfQZj19GW5TUCQG7AGtU7/OOLcmNz3ufBPc4PuPa1MSP9bQqIUVH14ITBqa+dsrvP1WD169PzJ/OoKLP0Elh49/zz6CSw9evTo0aNHjx49evTo0fM/hX4LoR49evTo0aNHjx49evTo0aNHj57/V+gnsPTo0aNHjx49evTo0aNHjx49evT8q9FPYOnRo0ePHj169OjRo0ePHj169Oj5V6OfwNKjR48ePXr06NGjR48ePXr06NHzr0Y/gaVHjx49evTo0aNHjx49evTo0aPnX41+AkuPHj169OjRo0ePHj169OjRo0fPvxr9BJYePf894uJeqlQq7YUePXr06NGjR48ePXr06NHz/x30qlUrwD9ymYRApKBQaI2rHj16/k7EAi4WT0AikdprHRo5KpXK2GfPd+zcM2LEcDQazeVyeXw+iUgkkUhYLA6BRIEfWq//feSCqrLyyhoWWxcJikwl6DXV34pKzC5mychkAqoJCW0KpaiquLSS1aDmpGgqBf+feWWiVsm5zColloJD/2SefwEpq1KKo+D+2cJQiMrLeSgSAfezldoUSkElR0UhYlQyQQVLhCPgML8YmoJfUVajxGHElSwRnkj41cd/BRmroFhCNCBitNcwaqlEKFWgQbq1Dg1RKSTVzBoEFiMqL+MgSBT8P6N5ZJxqEYaE/wsL52cBqqAEUgUgLX88MUpBVSVbhiUTML8WmILP5CFJ/zO9gEomrKrhoHAELLoJKVUrZTUVhRXVWjVbhxhBpBCQ/KpiMYYGCljr+6dQizmVZUIEjahiFZbJCVS0lFnGlpFAif9cPQEh4SqweOxfLq9qhbSmkq3A4tT8kmIemk7B/9UxNgmQY66K3FCx/EPIuIXFQgKd9GsV3jxSTpX436F5/jzUUgG7gicjEX5Bicl4ZcVl1Q1NUQgljooUsXgSNR7/qx2pkl9RyFQSsRIOS6gi/ko/rBKxilhySrPmlJxTDSoNNL8mQlRJeGXlfAyFoOAUVIvxFCL2T6laCSu/QoSnkHRCUyk41UwJAosQlxdzELRfNP7UKoVYJFSj8U3pvJ8BKLEangSBb0YNqeUSgVSGRjd5Vy3l1TAFKhxCWFomwtOJv9g//VnI2FUi3F/R+FQyTmWFAEEk/hXW7R9ArVbLZDLtxW8hkUh+p2jo0aPn70ehULx5++7s2XNCoVDr9P8aYUnS08dRdVw+tGLSmBlnklhqtdaDnr8FReHTw+FH43iKn170x0s6MGncupN3tDUHE18o0t79LyAXl9w6uimxRKq9/hNhphxaveMDR3v1jyGqin+ZVi6W/4HGJCuI3T/vcib4JS14u/HorSy2+FdDq366Y8GKx1nJ11fsicjhSP7Kll1wdezoG1kNYlDJuc/unH6axtJef4eIlbn/wJ63BVlR82Zsi67Quv7NcHLObd/3tEKuvfxHkVdnPf2YJ1T+KRUlKf747kMWU/lrCl2S+3jbhqh87dX/APyi97sOHEgq4TapfxUSbspbjYq9sXfBsAlbIjQXb7KYChU3eteUu6m/qnilqbe3h595I5ZnnZ0Qfj9dVPnuyJyd10rFPyeBcnbStb2XEqt+vrv43chrck5sOhyTXpl1K3z09md8rfPfi6Q4ds+iK5n/jhXx3Pzox2nsP8tCYmee3rTnefX/s8X+yvxX5xecvF8p+AWNys9//fgh1KyunT88b+mK4xdvQhf37qWU81OjTp+P/MD72XF3HbzY7aOWPMxKuXV879mXbLFS6/wTyCrToj/kS1RN1zIv78GO/Y+qZE0HKM6KWTrr1Ceu5OuF0SsvfpJonf8oGZdGLT6bqBuaUsS6tf/ALbjvHLX1MU/r/LMIihNu3Ygs+v1NWsHMSk7Lrmi6GNSKsk/3bzx6y2wy/2pV1tNT2yNeFSVemzbxTFozJflXw8m6vWlPTI3yL2h9kqLbW5aceVUq/4+3bP0Elh49/xkKCgrPRVwoLi5R/29M4Ri495o0fYGW8GH25rSWg2eMbG38z7wO+d+F9y2hwNrSivKLb4LaDJunrTuYgd407Y3/cSoSbn36FxgONPtBo4KcqX9kzYIk8/XLgj+2l5lqYoqxNzQkm2DNbSjov/t9oFLBy/icxNVeNQEGQ7Y1J9AIhkaOaFNTitb1b4aV9uCz5K+wY38HeNv2k/r40ZtZsPaLkD16D+7X3voXl92J058/K9H+1oPAkk1Ch2pU7PQeTlh6p9Gai2HtrbG/c40als7AuJrRUUhDM1ckjUrQOv8k8povH3OEwr9jvhWDw+PszWgknKGJC9Lc7J9ZfC7Ki3uR928xyUx8p80Isviz1mwwk+99kjYzT/K/hZHP8BmzQauaP3VsPwcv70ETZ0FtbP78UGei1scvQzEzRziArs+YZGZJQv/KQiOCQ+C0fj7N2WPs9LfJYl5z3QWBQkU7mxmgUYam7hgjQ5zW+c8HhcbgbcwocN+JNDcna51/FmFVelZWsy+WfgKsTbsuQW0dm14XqVaU538rKWl2eoxIM7MnkOlGBigXM8Y/NN5gfX2RLBXpG98P0E9g6dHz34DD4ezesy8nN/d/ZPaqIYq8pBdPipxHDg5xpME9krwm9tiGsWEQQ85nwH4Qwi9Xwy89iN40JGzMlNMfqoBL/t05w4dAfuZsPJDd5JoX1qtNgwdBPmZue5NXo+n106N3bzi0a+GEsLAjbyQ675EL7s0fef7Lx5MDIf9ha59mVmdeHz8IXIUvjvyq7WvVauWLA/D9sLDDb8rhp+XfHj+8d+zIpMnjwsLWvwYepRUP9q4aDfsZcyVL8+B3CN4eDB8CJW3M7jMfanva7IgJk288frBiMnBf8bCobsGL+GPEklFDgePgBase12gd8y4MG3rpferOWWGLTj1niVSIbxehKAGbrxWwNWuLFPlvb0ZERH+8tXT08LChI0bFFMHOCATvzYEhgweGTZh1+W1WaY3QycYEhUTKeOUR6zRBrHr0+1YniYtubVo0Ag5i8oE32rUBeVFjtj+5Bwp2wqJbicUKjaMGUc6lFXOGAd8DB86/VwC58JKPTJsw6MxX+Dbn5d7141ZcL5MqECpp2uNj4XDIgEsZUNGLs2OXH4hMfLxjMFRPo7eciStMvBo+bjjwMP3IOzEUQtmdOVMjPqcchZ+ad+heOb+JF26pEYPh+zPPvsyTNGcbauHH7RylEZGwdecyq+FIahF8ujhp4y2Z7MOBJXOf50Kv//IiZwyFwh6+5sDjCm2JcmN2jDly7OiUsLB9T3NSL48bdf7zvZ2aEHcnskRp52CZXn74U2njlZi898dGbInRzsiUvVk4c/sDWEgERQm7FsEBhIVtew7LatWn9YsjEqoFajX73u5pZy6chAQesF7nZWle1OgRQKqGLl68e/WafZcTS2X1ea+OXrPuSBxbFrlq1qJ7TNiJ+e7wMEhkh689GF1ZKx38nKgFcMBh+5/xpY3LFm/v5u1qa2Fo1sLNhYyFmja35PVqjf+VN+vfnwrSTs2dAspp5Nid95/ejjj7qAoq15zzI0c9LtT6eHNg8tDz6fBvSfL1DROgSgZ1PulYfCXs+D0550bNuvc2+/yqPY9TK4DUKSufroAfClt8OhteTYbFUd1d3Q0oFg4ePu72jccqSin/7nbNA2HHEtjQSE/OiTsTcSvq1s6JY0FBjJ06O1En8vfHNH7nX/tcqYCarrIg/tndfYemT58EZAVa6SAsv7hvicbToEGbEjgIScHbDXsvltckHJ8x9PA7qGbKX+2ZDhRJWNiIcZNelsLhIgqvjtv58OHJsLDxu668Z9dPHUi+XI98cPbYuHGjwsI2vGNDre/25sWa1jflZq7WFyDzysCBQGann71+99ji/Y/zBCqlPOHOgQuv8zWNUZ1xYdLM49lChDDlxvRdDyplSkHlp5ur9i5bNgfU08NiCUIlS48+rm19J5NU2k5KnHRhxRio9YZNmLnwE6SSdeHE7Vm3/UaaVKFmvY/YsO+VVm5ZL7eOHvsUVkRF0avGwckdPX3xqzzQXkpuTp1/+IO89PyaPWfrtKKWijcHZ46HPA8fPe65doqr6NqEMRGfkndBzmFhux4waydWWKmRK2doXDe8BSXTBJUPls6BhWjo0vVPNPqd92b/8C0xz65qxGR7fAVfk08wbIzbvVbTH03c/1qr1vLvjd3+5P6pgWHj599IKAIlmXtjoqa3CZux7XWuprvh3N899cyFU4u+a30F9xeMBI1vyMj1N1MEWrffgbIi7f4qoEoAa+/Xrc0RJF2YOBrqMCbOWfK5WuNWB9rM0tnbxQaNsnDzaWlhrB0Cfr42FpKR8QtufqhV0WplUfwFbSkeey9XqhFSzt0LJ698znu4d+aQiPjIrZOOvtOsW4S04sTrOdBP4bezC/c9zheCpIjKU/Yv1Ty/5kllvXLIi5xepxVrNUl2xPjxEVevzdN4P/UJNDcUkWzn4W5HIVnYe/q5OmA1HmtRiWqu7wHyCbHhsSYZ3NcHN0U8exExciTIyoSFGxOLa/WUWln47nxtXhKgvICOuvDdxhs3bm2bMHRQ2LTbeQhJ6d3ty0bCXoaPnRgHZKw8funqY6/5kltrRq9/CsscN2n/xDGQ/h819cyLXI20cV5sn3D61l6Qli03ijl1/aYs/f7ey1FXtowYMWzU2Nhi4FL1aOUCSN4HDVkS8bF+dUjN81VQnNNOPHl2aXp4xBcJQi6IvRBx5UWOJixh/v3dq3ZkABkteAjkPVOpVrALTkeeP7dzNmh9g85BWpH19XYTAp93dxSk4YEcLLn7qVRXO0Nd564rNbzEozOG7bhy78CWszk1mtxknZowPSYL7tdy74wcHgHrEd6bQ5s1Ijxq7BWtWmqI4PPlyWMhXTBi0szYbG23mH15xMTz8Rc3wE+uuFYm0UoWLCTToX5uyPC1T6CiAQCbZNj5GKjxLT2QWAzaBO/FNli5ALZcL4ILVsRKjFi/PmLLVk1idOwrwet9EyArYNKsa8llWjcEovTVIdhjw+7mlymNnAl1T426m1pbcW7DrlMD1tGtlauNhZGZi5uLERbe88lKv6WV10OvRHIVMGm+PjgyZcOl3BpIFqSCL9vHz7/+voiTdH7C9kc1oAEouC/PboV7A8CZfISy6P31PefjqxMuTx+2+Q0bwc2O3TRXe3vPK8gCRhuaeXi7WWHRoIm72Vg0muJmfa3TimHhh97Cekz0/vjsrTHJUWvhvMw98KmUp1EiwrLPezWd1Zqowu9esCCxWEs3d0cG1cLWrZW7E04ufHE54tLFiFmzoJqpFXgNuWe1anH5/S+lkJBlXJiy5krc67vzjtwubby2reDyaKjxAlvx9scSWFxyTg8dUbuaTPBm/6ShQyIKENKU28cjIhPhpzm34fYDOPiiCFQE68PZ1aeexN45OuXEM55UKSl6tFh7H7Kv1EgUyd7dw8aYZmHt7eNu+d1EIS/r7nyN9+VXNetSIfvq/NmY8/PHgtY7aOiy8/WNV63OPKjxvPDktxp4QkrOf/Lw5pGjy6aA3mrdQ45aVZn+ZHWt5ToKWtKuyI49uf3iV+6Hc1OHbQVmAFABsZtXaIYMU2bc1kpY7p1R257cPQ5EelnU51Jl/v2xo+DmAAtJbUPSgf1221CoSS3aEVFQPxqSZz+7rJW6sJPZ/63RpUjIBX/MykK5XAoGxnr06Pn7YZYXCAUcTWPU/dN1XLtmlZ+fn28tHDYTOGakf336NPpT0oeiwlxmdSWTydSG+G+ltLR04cKFnTp12rp1K5sNzOmfQszN3jZ68N7rnwRgYARQyb5F75+37EhqMVckKr02P2j8vtcitZoXf6xXt8A513NFIrFMIfp4fkmfoNWvmBwRpyry4Ky5R+9XAU+6ZN/q2yNo/s1CkYj7+c6u4fP3Z7BEIIak05P7zdqSmM8RgaGVDpmXhgUEtF/9oETEyr24Ijy0vf/sS2kCATf5/q65y49nV8vUavb9xZ0HjzybLxKJ0m4M6NN17wexWi39cn3fkDZz76aV8EUShUKcdHPrvDURmWU8kPiLc0PmnEwAnhpSGbVwSuimx2yegF36bce0seeeZ0uAc9WDaX7+k5dfymaJUiJGBAftSlOC9HJf7l3VZ8K+1Eq2gFtzZcvgI0+zQFLUzCcL281asWnHl2qRRKZQZVwIDZp3vwikrOTuytnLznwUyVRqpeTTzS1927RdfTOphifKujxn/Jy71SDE+KN9u+yI5/J55dmx59cN6LcrppCtVKuf7e21/uoHjkhU/nhT56D9GZrq+B7Wq5WhgfuT5NrLOiSsq7tnjNlys6CKD5Jxena3tde+QPnKuBAU2Kn7sY8isUSuAPHUImU+3L1g7u5HZTUCoaDoyNz+ex6kS1VK6ecT/gELnzHVNV8jZw+efTetHMTE/XZ11YzlicUgg6LSu0uCuqx6z1YLU++MH9Sl3bZnPL4gP+nGhDbt/JddyK0AOUhcE9Jv76sytbrg3KDeHdq3P/5RKGJlnV82ZcGpBKFMJRXknVo/40UuVDMZZ/sGB+5OBeHmxc0aH7btebmiuYyr+S93jwraHScUCkXs3Eurpy049pYvqc+RSiETJx1p3252dKkYZLTgwZJ+oWvfsLgidvmV3TMWnnrChCKsuTi1/biFZ4G5I5UrU48HtwsMPfa6UlT1cffogZ38OyyKLBRxS+/uWjB/X0yNUKe4gPw929Rh7i2W5qIwesSAhVeyhXIR++L2MSefpgGBExXdnd+5y60ctbrszfTRe56XcZUq5slJfmNX7kurEImKH84L6Lj5GdwwC2PGDl58Ia0GGAgPj85t1Wro4bh83azIJVX3lndtvzseVJowM3r6iO7tNkcDia0u+rBi9ozIT6VQ46l6vLBbrzNvq0Si6pjto0IXXGeqGpYdKBEwWAT/VUCirFanburef+cT0IRFyWeHdA7c+w24iYuurpwy58hrJldYnXJxTLu203ZdLRWAG2n7Ona6kQU9Buo/enX3tvuS1GpF9rMTY7acySpng0CKE07Omb4hqQSYN5mHOwUcT9GNXSmsydy+cNSptyVyEHna2c5BnbY/KReJauIOz+ix4EKZTKFWqRQK6KZSDpqQ9rFaWDfmhkyeewOSuJSLPbqFHP4sV8uYD3bO79Z23JnEUr5QlHF39fjVB3M4kO+0E6G9+x7NBp6/3R85uNfudzyVWp4Ve2ZU62nXE/N5kGaQfry+Y8n+R0VAPEWihN0dBo+7Wq5USDJu9u0291ImR6pQ5L+9OKn3nLupxaD9FMVsGDpnbSqk8rOPBncODj2ULhJJGyRTGH9i04A2ix7nVghA+HL+q9Or526+Abe+0jNzu6++8hlqfZlXe4R2PJAgEJWn7Vg6uk2r8RczuEq59EXE6gOPv0GaBNTS5/3dBmxJ5at5CSf7LrlcIpFzSp/NbDX88N0vLJEEVCAv89r8cfOfAQUqqri7vHu3FQ95ajA+3z1s6+XCKtB/Cb7c3Lxg96MKKL46mA+WTVt48qNYrqp8vmfmykc1Gueqh/MDO0fmqMvfHBi7dG9KBUso5Gc82b9u0+kCnkouLr81p92AU8kNc6osSrgW3mdWZHIhyFtZ7KZB05YnA0Wmzj7WpXPHzktflIpEuc/CR/fb9rwCPCZm5uyaPu70k1RIRBL2h/Yd/LxYE04tktJbG2aErLhZVsPjs6suLO6/+1ISkDhW9Oo27QNG7XzKFIkybszp03VLkgToHmnyzQND5h1PLwHZFz3ZErxgwxOoDX67BCSq61Gg1kB/pMy9Pb37/LOFfIFIxHxxaN2AFVfLeKB0a05N9huzfI+m9c3v2HET3PqKn24c0n1lHFDp7KqbW0e3GrLyVV5Ng6beBOx7C/z7ns3QXkEATdJq8IyVH0uAuo1ZHNx51WNIXITp98KHzj37qRxo1czYg/MXH0yv1NSzFpVSDgk9KFaZFPxb/GTdgG5t225/AfznJUbOmLfmNZwYadGdBYPH30+uEYkq76/pG7jwDhiMyTlpR8Ho+e43rkSRcnnRqiuwhq+JWx7kH7LiMR/8Ln42fvDuV0yhQiq4sar/ltOvgXYQfTzWKajz1Uwo9lqtyANa8fKuGQtPP4W1YurmVu3HLzqXCWJLjugcHHg8BSRBJVfAigMk9Lv2+XRLyMwN13NBHRc/XBQUtCkWFCwreu3sbu1Ah1AJjKsPN7bOX3sunwX1U9KiyAVDJj5IAaFX3FvTJ2jRXdBqRVlPZ47uMfXUBw5fKJbw311Yv+lwVDHwIhJ9PTdr/KILBUKFpOzpks4B+94LJHIVUKqzxvebdjaZLxCWZcUtmrswOq0CpLLm/oIO3Qdc+1gN2idcrhokny6t6Bc86eJXplAkkit5r/av7rPsanE1V8BjX1/ZZ9uZBKi4mLHLggI2PioTMdNOzh0b6Oe3I16olnLvHNhz5F6axqLhZ15eNnnR5yqoLYcG7UlWKGXVWTvmDRi3B+o6RTKluDp757TxZ57WCny/IS+AwBdGjxm0+GI6SygSZL+7OnXz4bRKHQtJKZekXu4WDOwpPrskeePe9W/yeZB7yuE2QT13xYGuU815viVg9o0ahSjx2pa+sw9+KYSK5sXWwGlL7zeyRCvfn5wcNu40rBXz3xybN29nSjk05Px6uINfcO+Nj4FerHq8eVjwgps1oHwkZbc3zJhz4FkVG5RE9u65I048ywYCyopZ3a5DwI6n5SKJVKHkPdsyqOPuN1Bl1KSfnD9+wdlPQJPwq17Obd1j7ZmX5cA2TDzQIbhbFLQ8Tvj28JTQ2VDrY+Z/XD+xdaslF0u4UnXK0d4DNyZWgiCqHm4YGHQwEU7sD1BVZz+fs3ZTfCFUMzDiD+e2hbUdczq+CGQt58Ha4Yu2fYM74PRT3br3OJQJws56PH54n51v2N91faB7B20NSDDcsqseLuw14MqHapCYR5uHdF5wi6VSKatS1s5ZefxtkVSpfr+384RZN8sVSs7rfV0WXquUy/NfHl23/ug3KP2ixL0BQ7Y/5ytkWZHze849ms0Wirnlx7ZMufQ6E+r3CyPnd+39MB9q26DDhRKilDXq0sTM7J0b5975mAdUKGiQa4P77IgrBcL1bMvAgA7tjycBAyn7wvIp84+/E0hVCgn/2ooB286+Acktfbimg3+b4TvjhNqQNICuE+QM6juhtinj3T88u83wda+yy4EGfLGlw5TFsJCw3q7v3SVwTwKIMv/FoQlhy+PKeSCN+a+PLl+882uVvGGhFV8ZNyRgC2Rflac+XjJmdtRXYPsp+RmXF4+Z+bESDAGO9g6ZeS1HpFSLEs5s2XM2ji1hP1oWHHb6C5SnjDtDw5bezBerZLw3F9at3nU1ny1XVUUv7dL1BmTeidIuT+m++EoV0ChwrWhrqBFfjwd3730uHiitquitw4MX3KhRqbg5L5aMbtNu5bUSJo/Pyd07Z8hRjRGu/nakc6ehZ5JB4N8iF/bvvhmY3Wop59b+mW3mHv5aDHWeYl7OjlUzriYCHQ2ZZ7ODuhx/D/pfWfrVSSGzTxfwxQoZ5+nhZT0Wnc0uhyyDh+tCV+yJg2yK9HMdOwb0PvkJMpsLnk4ctuT812rQlvOTomZu3PMZtpDqYb/fPKDb7Kt5IhE7/tz2sFat1j3MB0LFSr00esQ8YK2BkJMOhnTrfbJQ+8A/gFKp5P40hYWF+hVYevT8B7h37/6z53GghWuv/7OcOnXq1atXAoHg4cOH4IfW9ccoRWlXdufZDx/a348MvwtRSvnv49959+rlZk0jEi0HL1tmGX88qRQuHNSASQNsiUQChpl+/TV68N7ZHQzpRLpJaPe+qMLEjAq2znsi/ovbd8Q9t+0aZEMk0ny7D+gifXs9vhp+k0Rv6Rbkak8n4r7bg4EeMrq3JZFh49vKktxh3MIBTmQy1cLFV4ljscRSVfLVza/bzDs60Z5IJHoO3TPK6Prpm/B7ZbXroKD2NuYUIl4pqnn/Nat9ny5OFlQo8QvmUt9f+FqhW7Pq0le37hNbHpnZmU4lG1jadw/2YebkCSQIVXF2uoXdmNmjnRlE7wkbhyLuvkxVszMTHn7mTls00s3UgEylt/MProp/WcZHqEpy36pTfUYu9TEm4rGSd09edl6xvC/IK9HSJ4CaxgUDOZVKJs3JLms779DisFaGVKKxhalCDuyjLydPv+mxfmI7KoVqbkVT4VSGSGsSDongVFeqbW2siDiCec9Rk0xffW54olAjBMyy0jrg44347LwvNQaThne3M6EQiVaDZkySv7v9TXPEhqrdoiGtiAQ8RmctPa88K56NC+vfzsyQTCJbDxwTxn3/pIiLxPlOPTclff+m05cePCX1GRjoaI5BIFi5eYSQkS1MVQIeR+3o4yl9XapZiqZqMS+sNZlCNrP2cm7lPbt/oLUZnUhs06mXiF9ZrXm7hx99bGprEpHhMmRM9+q7sUn8+pffqsrY0xdlI4/O8wIl59B52VDHZ7ceASNSe7sR/IL0HN9lQ9oTsCqBEGVuQ81gVYIhi/YuAoFEYwk4LPgHhyegBOn37pWHrprank4jGpj37NlNkvUhtwZ+vUki2ffo5mZI1ByKjiMM7d3JlGjiGeBPQ/rPWd7fmkgzdfOyLRFViRVNvGlrBLCvqrhYJQKLQuMINgP2xcUOdtLe0oA0sGrXZ6SnGZFo3XvKKNXblx+EamF8TLTNoBFDXBgkmlGn7mGh7o3aAhKDx0PtA4MHlQa1S3Tw9gn+NCrZ2NTFx840PbtCpJB/PLc5K2jJ8AATItG4+7RZgakHLn9qWHSgRDAo6L9okFNV2c0j8SYjxndzBIXdcuKOMcQbEY+ZNdkf36Mcxoe1NKSRjD0GT54e+CPDRSGuKMb2aRNgZYQXs9kSkjOWyqnkN3kMEAoLFAUahcWDYuY8jLiCGH50WTdzItGw89jJwfnnTsWLEEgkGg3VAQqDbbS/UfX50sHkgGmbhlqDtHqPOTyGduXU7WoocyjvseMGeplTSETHoCnemJyU3FJ52cNjEeqRe2Y4A89ufbcMN7tz/l41rM8de/u3c7KmEvFIlbJcUNY2pJ0FRsjlsCy8ewuFhSwRGo/DglTgCEScgp/wLsdpwoRQN2vQfiw6zuxhXvz+a64MCkYVsGSUB5GI+y6ZHqO6tTU3IRPxcm5FfAG7a79Aa6j1WQ6aPhHxPjKLyY29fls5cP/stmSiuefscYPdrX9yq6/avJVL+zYeDCIeg5IlXD+K7Tq+ozuDSDQbsHhZq4TtjzKl3BKeFQIrlCFwJLLPkFV7F/Uyw2sf/gnkHJZEQKQh+EoMkeLebd761ZPtqEgMAZI6JKgz3ZzKBEnxGTajxnXxtAV5Mw2YHWZfFv8FDCGgm52WLg22JBId/ce3N4lOSgejk+r0aI6xf6i/lwGojnbz1nWVPHvR4DgYdn7KG6nJlmldzQ2pFAOj4GGj2Slvi6qgJR5ofOCs8K5GRKL70KUjDV+euFuu4Ne8+1zRu38XRyuQfWKH8C1GJTFpBfAaE6DWhgK1RsCiq9PfY4YOH2BNwkhYEoY9iSAtZcuhE+iQNIu2fUdpWt/kkeo3cR8Eovwn0cX+8yf6GxmQDYw79h7W1gIK7PdAonuGzWhtBdRt94kjkK+fx/NU3LcP441CBg/2NAVa1bFNmDOy5uO3upVIEEgURrOvE4WtPVsa3+/oDH/g36Flxx6mNS8/FIjlssQLO3mhM7q2NARF3nf+ok6JW2+nqjFY0JpQGCCvWLSxpU1NckqFCMH69PJzYHD7D2nlClXB13eKYNcWJLwkPzK+wKHXgE5AOxBbTz8xGnP7eiyfl34vSqMVqUAr9urZVZKZkMuCtCKOQu06eogriK3lwKXtkFffpEFaCA0pDiihjQS//M7dNyYjpgxzBHVs3Xv1msB3u8/nwcoS12/DzI5GJDLdN6ifKbPgY0GlHCH/cGGXIHRaF28Qulm/+Ys7Jm6JTIX1NqrzsB4uVAoJp5KXI0z9AtuakWQcDhvr4GnET+WC5omHdmrCWlCe8vZllfu4jUM9KGSShYNvL1fM2/h0LnyyH502KKi1MWif2vKsBd1nYD9nAxKRqKjIfZaNmTKqs7kxDfTjQSOmir69KayUpN7e+7bd8nm9LIhGnuELR1iY//ROfJRfn8AWxoZkIhZZlRbNM/UPba8V+LVdxM/iPtWwaxQisiGGq0STnTuMOLFqlqepziJTFAboRaD5sAQilcIwKlflFVVLgdp7drN9+zbi0nKxkvX2+efAHh0pIs77zJyRY8Ja2ILSI/rP3GNf/uBzlgBufDAyZnxcuuPQmcNaWgKtaOMzsAWZ8z4lT3PkobHJyPCeQC+a9Jw5NzBl75UvClZecrzUdOSAVsaQRWM/oH/HsoRXZXDHiMSOGNLVnAh0gCAnNaft6pHtcGgFX0ywsSelVEEmDfBj0qJFz67tzYFt2GbMXB/J0+R8dXHCmXiTaXMGW1PIRvaePTuGWcK1wKkoRslpBIwMgzfpvTby5Zw2kOuv4zFseH9vK5A1C/+hLriq3EqOqvzx8XPKkftnuYIScem5fpjVg0v3Kxsa8ECpQ10fCkgw6NDkiWc3FXReOKCtMSiKXjPnBX7ZfTVZhTLxnj6EEXfjxudHmxc8MRq5dIg5LO8wagFLyEbSVSgEnkBss+DtzWUhFDQWUozAzCDi1EouU4hXKjFoDI5oO3Df04e97aG2DTpcKAQUtlFfIeIVGRL9/Fxt1Dwum2XuFSwSlIMah8COODTVDxhIziFd7YqyP1XK5NKiex9KnXr26wiSa9l70YqO35nKIH9QzqC+s7Ztmvbr26ulvTmZSGw7dI4hM7awWp0VfeqF+5TIeW1BOdkHDx/sWHbjfo5MDdQ8SDaGgNU9P13Nfh9zk9fh4Bx/Eolk7tWxrx/xeVymWIogOw/uG8B4cPrgjuOvfWcuGOJA1LEQWCVJYlcaQaJCE9zDbtzZMcSeAMoHtFoMUFJAwllln6UeZLwQdC2eo07F7BppAkoYrhVtDTWg5u7x8/SR+8b7A6Vl0mPG3KCv+88mwlYktt3KEZ3NjKgUmt2AQaGV7+NKeaqK+xHnkSN3TGoJcuc2cMFwo7enouDVf2qzsAB/W3Oo81RUfSNiQzp6msgEPDbKxdtD8qWUCewNkEKoHgk4KavkXZVk3sTejubAcCV2nLKGkBP7rUjTv/gvGOQLzGYZn6MQkhgYngJNtm/V/8iahb6Wurs21TmxF+LdJ64ebEckGvj36e7eyhYuV9XHB6dt+0/s4wc6SGKrOcf7Ka48eMNqIKb/Yn5kB+rRo+dfQv/+/aZPCyeTf3Uj+b+OmpoaFWxkyGSynzuKXlb0Yt/+56TR4f2ta8/iUMizc+NllRkf7kVCRL2uQjCUXD6s0L0tTeHeWSrky3BGjibaT3jQTWzpQnlamUBnRyC/6pvc395a+60WkpWXF/1Feg6UPCKWZG3Q9MkfvtamCOAfyzDE4+zM6Q2/3MqtLEOYutsbaC+dfLsjvySmwMv1jRhkYC+AHzJJbkmSpCTlXRSc+Afvq1UUOV+oM3xQcL8kVbl7d7CiEuGUofBUPE8iVMjFmUlJdr2XdrCCvWlQyYsyU8rV2LLPr6DSuHM3LrlMM6VRkZesdp4WrJ2qwNl3GtpS/A6O88aduAIskggyLpdVlQvUrdt40KFtItJPrx5hrRj8jC+fbXr2aUmDiw5Ls6BY+Ngw8FgkwsCrXct3F1YdPXfz1Tfa6Ou3R7rBCWyGrw/Pna3jbYFSpZaLmVQhzZSqPasEb94SS+YWVWt2DllZGcH/1qPiVhfxcwUZ757fhZJ95/lXthgtEUugNdtuQ3YEFB1/kGc7qLu/IVxVlgFDO6Bz7hzbvGrnoVNXXpbWH91hamUIGVBYHJni7smgE783tfq1cdXkhGTr7E0UVLDqH+Znf/0sdxRnaKorMrGYKE+prmyuh6e69Z/mJ//06FrEjhXrDz+Iz+Y3f7arpLIkg0sV5L2IgrP34mMRN0fBFENbDXBotKNRrRgBCfC1hi+IpmYYtJ2VwS8eyoDBm3fxbxG7f+u2Y+dvgfYSX9goUUQsxoZO1V4AYwf8X1Kd/a0G2GKQAYpA0IysGGaO8M3mcTEx1sxk1ZP/PkplqC6JgYsu8nk+0kRdWvmD4+u5Se+SZBbsNxr/kV/EbqqUsgp2NZth6GBGJkGBo9EmprbWGu9NgiF7d21vIk+Pvrpn1uLdF6/ez2l6g1gj2KUpyiAXG+0VzbW1D/5BEnQ+fXNwKkpRZq51sz3OrXqpvnz4BsmylaeTJR7+xiSOSDXF27E5YlbGpySVGzdVm7HP1SbKz+WanVsMOgkMFMEPMGBsHzQSnfPyzLZlGw4cP/tQs0m2HqVCIZIhrEzoeHhTFxiVWBnaFxRUCOEGb2leLzC6mBhRMLAVLhbkVaeLcj++0ohydFKNjCAVcorzUqU9fV20WtDE3JRI+km7kEzGkYmaQ1Sykx4pldXpD+GQI1+WYs3V1TUqj65BLoLbkxZsvXjrduTDJ2mVv3SaONaxdbd++KSpo1cdu3Ur8n7M12JOvfJuiEqpFErUFiYGmpIBwxNrE5fC/AoBXDJWFg1LRq2uzMgoYvHePdUkNzKb7ygqYulMYKlEIiGKZm5IIsClgjIwtVFji8u5fJAAZCt/L2141q174r6UV0rE1UWcgtLM95rsP36aVWUoYQo1m6SsrA3hfxFmQdOHmFfG3b51fO2CrZdjvlTXboAEgzQbeoNZCSWPk8N3cnOkYyBVhaTRjRhGv/N8J0iTGDbMvoCdyhTyatIf34f0zr0nL2v4Qj5Povzx9qkuvi44eIsezsDR1Uwi4StV2Qn3VTh+ziM415FxJVgLdUVV/f5jAM0r0A2TWcFmpX/gTBo/qYXN4y/fKtM+Irq6u5NwaFbKx0wROeWV5vnIdKGbPL2CWVGSzqUK67RiUjHQijVi6LhhMKQE3ag26N+kqjgb62+uLXyEQUt/N3lMNjx4DPW2x8ElizUwcjEmCjlSFZQXNbZBXhAV1XBenIw1ag1FoAa0a4vMib++b/HinScvRyXUbtWvQ8opEXoYmoEKha4wZGsnq28VJUIp1GGhW1g2OfPkYWaEgeYv1BxWaaW6rOBjHGzV3HmRmF+MF3AlZVlfFK06tNE+a2rjj/3pL6Fa0Q1p8Kc6gcBnfiticd/WCnwODwg8G+3acVx/1OXRQ9ecuB0Z+ehjVqW0mQaGpjB8PBisymopL/tDYe/BwwIMipOrilKflrTv3dZYqeCKFHRjhoEmYVi8i4UbJ79MZ0eoTFoqNGKYGWoKBk0gOVjKK4vLxJqBf8825tC/QBV6tfdDl1fWMEtLJcX8r6+e3gFpvRP1NpMrVIulMqgxI/1stGYCrcXgWb6ShPuXTu9Yu/noo4+FotrvkZCIOAq5wUw5t6pYamvva6b58C/e1J5OgUMx8B/e3zN955xlp6+AmF7lNXV6wM9gbEjW6FiQQLj/VPO+ffmkdBWkwcUdGfmpkqH4UlHdnNkAkRt/V0VXFEVrHnhRgDZTlVdC3YlFu+GDcG/mr3/dZu7B7rYazzBItHWbEPuSuxs37b58HXTskVkNu1YC2bqbr3Xkts07T10Ctx98KNZsAW0OukXr1u1oSU8j1s/deOT0mec6vZ+flRmUMzh7GkQFudWUjlbGmiu6q6eZ5tcPIRtSyXBfV4eoskJh5OLM0IZr4tWJnJWWwmr6YE1ZXlamyJKX+eg+XEZPcyTsdAFLrlQhMTiv4OCa1ze+WPab3tOu4Xlijr1XhskeL1uw5fhN8FBSsWZ3cD1uPeZ3JV1fHb73zA1w/3PZj78kwyz5rA5wrjXBDSCJffQ5G/rt42hnRIUyh0TRrd2pFLFEyk5J/KzylH6GkxsZ+YFjKU0q02ykpxhRSJqiINoGduqETrx7bNnqXSdOXY4vbbxOQSbjK7DGRjSqJlsEiiPFrKqkmgULq5WlIVR2JOf2o/tjro8fsfoYqOqHH9LLGp50wSvMlLh7tzTUDIdoRt5kGtyjcCorsSbWFrVHobm26qHIyMjWfZnxb6ZBPevRo+dfS9++vceNG/Nfn8MaMmSIq6srCoVqDaN1bZ6Kt4e2HEj1m72oo10DiwSJRGFxeA0Ekknw8Fm+Ft+93IdWrOn2BVRDiubdUz2NFrUBWx/5i7MDjamf+tBgYlQ/M6AFiQKJJ2gST6JadhkyydNU5/gOqbiES6CZGmh7epWcVVGNQBLQ6Mr3D3MdXBy0+SzPTVA5GFGVLKaYZu9sakiCwyOYu3bsExZsTKhOjMn1H9NFY1YwP1/ecz1eBAZ2AKSkqkzgbmmGRqFkNRncGid7U41QlWUnoZ0D3KWVFUamRnQMHL1SwixjWhsYa4xyz75rF04aYlj54ODONee+N+Ab0mH8yjV19HGvK3rdAqIT8DTCjw4SRaIxtfWMNzBz69Wnrw082YZgV2QrESqhUCTW9tRZ0dtvJZQRnTvNnLd0zfwwp0Y1/ZOIeIXK75dXYWqrC4+36bBkeW+Hxu/lamGmHDt06zMXSbcNnLl+1YRePozfOAFZUyUwxs4jJ/f2MdOaKX8iSAzep1f4ho2TOzibkarfbtmy+Qx8Qtzfg04ODdqMWjXc57v20BBoZVctjj3WLu5s2bhJ/nglqoz/5kHUk9QqBMNvzOpVSxdM8jbV3vlNGrVdF2OG9ldzNHwAiTA2aKieVUqFVFh3fhG6TpLxdp1Xr+1l1TBfSjnryc1TCWVS6w6Tlixfs2p8B+0NXYBGa5B7Ao1I/PmzupGo+jRQGfbdw0Y4G2MbpKKxzvxZQB3VN1S8YcDY1d1ciHTnLlPmb9g8JdiEgC95e/7g5cclXM3s+k+Bs/SbOHvZ5s2DnIn4quS7609HZTf91SiYxkKBo0JrgLQX34FE68iluV/f0QO8Gk0RNVbkVAoR1+iT8+IapkobLQpd1x+R6Cbde49vbdXwyH9J8ZNTR2LzZUSK64gN6+aNCrRqer4RAtQI9L9a4Dr/PZXSPEg0DofX6DQSo3XfPsF+VprB/U8g51dL5dojjHQrndFu3Ib+ng1KEU+0oZqjSwo/Jda0a21p5xtq+/ndhxSkkYMdQ1M1oBvXPo3HE137LJjVkQ45f6cVTSm/QytC5ab9CYFGOWgGbfXIpVVSkTYrQMvXxwrysr6fRwPfCjE79v75L2VCesuwlStXLQ7vpp12aUijirKiU7A/fz43CgOqRQPNzHlI74EuxkSk7tO/t3lCJa2jfsxb9R3V34tEtOs1Y/7azZu7OWJZWe+Orzv/qZkvXSLQZFtnfFZVoSjvwwOTgFYOzkhifvL7l7nubt4MeIoMyrdOwvA4PKnRPHijgjGkkSnfFQyPWXvEK+j3gTEDJ5ZgbOfbt2dXc2rDxlyVtH/frWQBxtg5ZPa6FeNC3ag/sCMa6TjoP/BPqs/4tetnjupnyxB8OH5ww5qH9Ydj/QmgcYRau8E2cOXqXja/JQg6cs9oO2btEG9Yhwi5eTK5AhiCFfDBjzoYWPtNWrdhRt9WhlR1+q1tu/dFlegoSCSO3L7/9A0bJ7S1MyZWvd68dduVz5rDKptEzc6Nu3v3JVdlGbpg0ao1a4b4aW80SaNOWa1uZu7zJ6jVobWYGFEaBt4AoDFqC9XMJ2xezzYUHBqhVskELKFKrSqsYTeeoEJYhSxft2r50I5O6LIPx/duOQ8M1wY+LHuuXrNszhQfG1xh3LntG88m6e7TaIpG6XXSedcIo5aJ+aI661i32w9ZuL5n4xeBgm+PT99I4BGd+82Yt2rNwl5OTeQd6gB0YyURgWQ1kCaCTY+p80Bb7umM5xUmnlofkVigmeHSAFdXXcBQW60PrUF2UCiMAb3RYYL/Wn6rPenRo+ffAVB//fr2DuzUEVra+p+lQ4cOu3fvvnbt2vr1652cGm5k+p6y11uORRuN3zglwEozmaMBhTamuFOsWwX2genVw6ny/qNqeQP7Bk+iYGXswhqZZhzCqynhkeVWBgSdaQ2KiQs2sQg6ygG6EpV/y+A5W5r+kQksmqk5gpldqD2LGFHw9bna28mm4cQaGmtEcGU4tu2sSXy3YJvymOcs3cRjceZkPBo6NgC6kvFZXypq3Fu50aRF2VX1PWvR+8i8rqN6WKMNaCau9i2De0Ch9ezelpP5qhxpSBbnf813DfDQvICWFn5JUrr2DOvdF4qxrQeG0LK1pzEGjaj58r6S6miqeXWa/eYe28ffE3qkWiBWwsWiFHJTMzk4AyMspuDK2NGnPqs82vcZOWfHbJ+Sy/fe1Wb0Z8EQDAUkPlOgNcNkValcDtGw8aiiDiSewlA7mPt26gLlrU+fgBbUkvfJfCWQ/4Iri/aWBqyZ2kYe8zCeKQQ9NTfrS0HLfiMG9Onja2sg/PYppZGV8UOiP+dofIuqK5j2zt4m9SuJKIYmSDTBvn0vTRqCrQUPMktVjUe3WkSlWRm01sMHQTXRykRWkF0taH6VIZ5MxeIplr4hvXpDIXfztcgoLeDWnWL7u/laqrFSRRy2Ul77zhVL9WrVCYpm/Mp9/dHvE6EDsX8E3tjJ1VAg5GtyymeVcarhE/R/DUOrlki2hR8UL4S3MPJmtuAH1hHNyhpJNHAJ1foPon67/q0aQzc24HIKq4TwJwuUyhpmad0wQ61SV7M0M0ScijQlsMqUUmGRCN2mS9/+QNg9jaRVaQX1h8X+AAMLL1R8bu3X7fg5X75KvR2aHKJqoZtZqKpzS2vX0eQlP0V6O1tBjb08M79CCn+hWi4Tc+gSSwuGkYkZAklwDqjNmGnlzbQyZEMhUimKK78h+oQN7dOno6MBLvfzY+2NWlAYDAmnrmBqj8JXyCXl7Bxjc4OGlmyzYPCGGCdjD/8QTRqC/U3L4uK5SHN7d3zsVzBwhPyIa6qqJWKtlhFKBZXaFYTcih+P7ExMvTE4F39NyH36uNdcu1YkgSoaa+LWpXvPPn37jp04zViRWshuTu5UIilLuw6VWZZSVzJUuy7deoDHx4yb4oWvLmRCa6C+B4VGk/CoCiZXCrcepUJaxsw0sgTqHr7dGCTFxIxm6RrYTZtcN3Ta+xLdpUMoIomkFlSyxZq38SpudSmSZ8ggQUti1ckf4XV2AGZeoqKnrzMGSzUworq17tQTDq1rkJcw8w2r0ViTXfA837vnkD59evfq6EEtz6zhND+HjKIYOFDycgp48FS6WsBjcdmNgvsD4AiWJJWlYytQrhCh7cXFxXlVAvWP+72KSp5mWYRMUFXNIdMoaJSJRUuU0r4tHArAk3P1cp64wSwChkB0IhnnPHpW7udmisWYWLokP3pQTsNZMqBperqZJYFu3q62tXcgp93PYhIoVCyhXit2hbUi53doRWMrZ/nHqtrVl9y0j5loLwt4RvpVepEcLlm5UFBDoztaUjEoYygvDjp5uXI5v2FeZGImR07u3GcQ0CteJtia9M/fKUQ83ZKUxamSat6AKERl+WVGFEO8Zt3Rb4AkEskUA4Z3QDDc0/Tu5GPOyknmSw2dWqCTE79o1Qyz9KO87qRxEVsoksMFI2eW5cFOzYCkGJvRGws8F65wmlt3IAf9xoaPbmssySvh6ixR1wVpYeeB+FpxK+5Gq07eZBwVi+Tev/ne19WZhEajMTQSmsfi8DQJk8vyKtLJlgx6fePD4i3IbE4VWw77UErFheUSipH2FZ0i9rP2UGpuUXZ1i1aeDJIBXW5n1aZzVzixvVrboYuSvomgfr8eYXFaBqPDqMG9+3Tv0sJAmJPFFjXfpdGMrfAlxV+rNFuKZcxCrqBWMHBkC1htjVi2awgp4XXmTy3X/W2oxmZIJMGxAyzEffp0NmdGpgNTU3u3KYxAX8m3aqXx36dPC/7N6zkioEJ58Veuv8AOOrF3mPLq1nspjewJFN3KIwiq1kFzd2+0+nijoFH68QY+7YKg8Cas3toDkZRc9IPFNZzCfIV1nwED+/TxdyKhcr8807o3CdHWwViQUK75tgWCl/ut8Zcgfg6iiSmGnZfH1ZZMTUa8yNnCltC0EY4zNMLiSBbtQYcC0d0FU5hfXA0kVimvfnTnvsvoOT1QHzdcS9aazjoYOEGVPHDyslX+FVc/Fza6jUKTPTuC+wOmrl3eKvteYnHTbQDGyLIl8kN+bW/IzUhKUbZwgF8TpxYUswSQgKvV4hoOkWZPpxiYW6KQOFu4AgDBRiXRaeW1zbcWVs5nZMu+QyDL1QbHS01qvPAagcNRMHIWWyDUJEsiLBAW00xolO/KiOrarXvvPn1HTRwTYKvOL+LotGWKjQs+Ky2NoxFBPitDpDlVgW5iImeWV9Quyc9NjkU5WZk3nCr+9/Jzho8ePXr+BdDp9PDwSS1bev+RSZZ/FiwWa2Vl5eLiYmZmBiwfrWvTsJ6evJlmP3NRb+2HB+vAEqx7hHol3Lqbx4LMt9TTM2NMQ5xqNwtoQJp5DGwnurHkdLJYhpAL3j5/JLVo4WxsoKPyqEFhPVUPVq2JqQFGVNarB0/Urfu0ZvyR6UG099AFrd8eWnADMsgKHi69VNxvfD/tIutaCFSHrn6mLyK1ixGSzy18ZxZgp7vUA0dz8UDEJn9mC6BuJTNqf7oysKOvPa6y4K16oGlpVCmw3lJurDpnt2FWEB2PNXM2/1b6sZgJ9UcpJ0Y+zmjZ3oOBqC5JUNo7aU56AB2/ISb3WyYHjEBkvOioS9HJPAIeDYSotDiBFOhjDGeZk/dN0Lbr/7V3FvBVHFsD3+uucfcEQoCEJBASHIK7O8WLu0tpkdICxQrF3d0JBEJCnHiIuyc3N9fdv917byDB2r73+j36Ov8fP3J3d3Z35syZszNnZ852siG6eHgT3sS9qEJeaJXEnD7zUmRrQcNhGRRW6cN99+oRZ4iuNsng297vd+bSfASN6daGwT13N4aLuJwET06eVncc4mnxOWVGWbl27Empv3rvjRAeUxv0yXf21Tm0s6JAophrx6p6/rhi6JBhAzWZLx7lcbUGugVdlfs8DZlEL4j/ZVekRGfgvFul83sIzy+4kG+AlDWPbrxsHxrq1mIBAqbNhJ/GZf885UQ5vCErunL8rlPbdgxk0ccnIDEYmIrbT/NUBkhfX/DmWdIbUU298DOLc9B2nRcOV9xYfSobHnbr5KkvHsh1FEuqcaHcvwo8JkQprsflw90cpCwNDYhzRy2rOLBtye23xneCxKaMq/kd/Xw+mq/YGjQ1pF+f0ls3ntQo4ZFYSvSjV3lUOxbhT7YOi6EbVtpfWnUtC+l2l936/jipV49PvWBsBtNx8aH2kftPGb9cJoo5tu1O225BNAvfbn0MdTefFio1BoU06+Gx6ObhrI1DgD4t5S08cql4uO8al68zQEjgDEXxm9xyY+sRPDmyP79JIpUae5ZfgjVo2ijplSWH48UQpEi5cTbSZvykoC9Nn8N0nDjH+9WpHY8RsZbeWX6+fuQ3w4ztWJ1+4eKTUhHci65/c7tC1cnPlY1t983BCW/2zbuA9HzFWaf23/UJDqS1lgQKbYGiCvIKKxGnY/75+Wd4ak22oIUKowi0wGDngvOXEiv5cNdUmHbmaTU7oK3rH3xfSrXw7uMCPbwb02gURvrlLXl2gfZ0eu/5c9rdWnM2Vw+pOM/vvqipRlw5KDSKZoEqrc7mwRrEi/pp15fjFVoNXzRddO1QonF8VHhu2VnW4EAHWeKxHVt/ixEhUyQNsqZCtJRt88EUtWbwVlaUpuxa5INzZadXXZUh/WxN3sO9U/bf48mR2paKa1A8jAOzxai4JXiKf7BH2ZUr8eVNcNkk6WfulNA7+Xl8WjIolHPoaJuy2y+SyxEd4Uac+jXaw8ezpbuC5dwuGKrbei5OpNDq1PKEu5conkEOlkgSneTlkbNxCgiqenLout3o2V1pRKZdby+3K1eeVRs/7Vr5+Le4Kk8Hm9YTQigMD2zm83gOrBXyhpJnsQ9qcziNJn/bx5Bd+vaxiD14OUuu0qtlKc9vp/wHZ4YQbQYO71504+LDUjFsVTnliTmFXGdby9/RooyTk05kwE8ETnH6Cy4tLMiFhLMavmYh6srOlyWIc63o0urf6IO7tlziBIMluXgxCtJe4OkUPAZN6dDVvaqSRvG0oCPmhxI8b7jFkzt30hHrwHu5Z9u9dp0DSHadFw1XXDdbRVla5H25jmr1L1hF++FDgqpunH9YD9cJP2bP9sgOC8c6G3sckrvfnUyXGfTqwjfPdHhbX3tLDGQ1YvVC6MquKFNZLq76jTEkpHVZsFj4sVeZX2T8+G7T8wN7XvPl6lZr/yG8X0go9e2FHQ/LdXqDqKEgIl/RMcCL9jum1gzdreMAunbvhdcCudag0+Y8ulUhd7VgEdrN2jn09a5jyCc6eRHHHtZxjJ5WDNaaoeGUlEnksL4XnFlzs2U+PgSFcgkdZVV6+8WbZoU/EuPp46nKvDptzIFUGbwPpeTXlNC0znbUz80txjr59MJm3bli3c6FjCVRvPCkygq3Lu2tsRgIT2YGujtdvfq4lIv4kLLOrCmm9W3v0SKcFsGic6h70Y3jD4uQT7U2FTzJFuL92zqbFuhyay6di4b1WxZ76mjM0MnDnfD2vp276/LO3M+UqvV6tTL26Tmxoze79TdgyQw2uvTq4zy4Bekr06OfZbyVVdUZPwT7CdCOQVM6Vv927EmTTq/glL1IeFBnfB4IIjaNm3rZ+H1KPC/3fk6nAD/jDMB/H0y7qfsmpO2deQ55eyLJOXvormenAPqX+u2Wwzetsri0/n4u0pErub7pN0q/bm4odW3x02zM7KkDO3T7ZtVUmwcnr5e/W4dt0OXc/2XjkRfGQJ4YXXZMOr6Xa4uVfApB4Y8/rI8oNC4sJHLf3i5u5+PxBWUkMYniyrf1Tcbnz8n5Nxq1sgre5xznBKfB/lZ5kREZcOMVRh3aHfcFp88XQHuHT+2SeXLCqVx4o/HNnVv5FqP6OWM+iGdnBuUyYObIqsfTT2TCzwd1Q/6N+402jjY4PEqVdfN5Q6fhI8cuWDdAem/T8ayWdrX4eP9+P0Uj7xzQmoo3scp+HTxbXT3v9MAh370xHteXZMZoewT7fKGXYzFs9ti6S2tuIJ5EWeyZXyPd5k7oaByfyBN33UwUybU6TWPEs+eMsGBbEqbdrF3jEvcsMn59VZp2a+9d27DgD2fe0pi0upxnRs+jOPLgj6/EWm09p6UzlsRyCGahD116WW/8pGLaxR0S226eDq06J7K3t2aN358sgs9DqUSNpUSZoz0d974caI9eEzpknv75SSMEqbJevMpLrzJWGKbTwMll9y++NCpJwZlFd+QjB3b5D7WBv54/1xsFAAD/RVAolJ2d3exZM21tbf+2Lqw/DL8hVSFFJx+dOGJgeEt+TdGj8B0GzhxgWbJmwiB4x7qa1UfXhdPQEApHYtGMQR9gUJTQufsPzivbNnZI+OAJEZxuG+aNtjUFgTeDwvpOjby6GXVwSnj4oEXP9Ks3LOxohaTAEWlU4gfRfBCwRKYF3dTpgjAECpNsDrCFxuLpVAoSERNjPf5wzOw2J6fC2Zr7ZNSu2+u7IaNULJFCIRNMJ6Iw5K5j5vRApywei2R+J2/tz4t7tsoXhPMd+u1Km/Slk4fACXZHB23ZMsGZjOJWlGm6eo8c7PVrePjIVRnT9s7vaQmPBtH2/oMWB+j2LRwBJ97CXXP0xBQHDEoiEFG6ezqb+wEotxErp3CfzR4yMHz0rHxS96F9fQnIocLsV6wAZytjIkl6agG7gw8LBVHbj942A3Nn3dgBAwf/wu8zd25XB2sqDmKPOPhksuOF6fBtwmemDd21d7wrGtIWv7xw/NRT7gfdHBSexmZTPnrxjCJZTl+6oT//yeyRcJ2Ofxx4eNeMzsisBizpU8khFNFm1OKF7UovTR0+IHzAoFuYNUtGdyRWPVt2PDl08zcBeCT27PSBzMgdF7Llmi6Lz3s27h0P5278zQ5H90+zYFcJBCgsgcGkmAMRw6KHq6F5KSOBwqISzaO2kFWr+csGhA+bmeEyev4QPzIWbmsYEpWOBB9F4wIXRhwYe38efOWRi+r7rF7S1wnuGaiElQeObo8paTULDeU6+MTqIa93ju8fPmD58Tf9J03oJBfCneZW3Wq/cd/1K9y1YOaZVJ7PmP2/zMzfPGpQ+MARF8rZkycNtkbEgSbSWKTm5UqIbGjmSTZYIp1NNucZC48bKCTEDdkCVLuZj37of2VZ//Bh38v8+w8P8KRiUHiK86TxQ5N/mohUXfjiZ1OPrujJQqHxdAYyqkTETGO+i16FJVuwqYiuYjyGXdkdeGnZ2PBBE57muPbs7fM+eqwZ+oCp01lPN0ydd7RYRaBTSGbRolBECpWCtCAUzmnMrl+nRa8eCd94fmz3Mz9NtvtEw3oPhtB51ZmlFd9Ng9OP3YHaG7mqAxLB3Gro9+sCU46MHdx/3Ixd1mNGN4e0thi194jr/a3DwsP31Y/+4RtvGxoOIllNnDgVm3R43FD4GuOrB539tj1aKVZojSWDa7YlOLxtz86el9avP/m6QttxYfyNNaXbxoSHD99Y0/3c7pkuzbbk02Bsphx61Id8ABHrt9HTf326qovZOPSe6F+wdc6g/uHrr6IXLxvrCNcpBh+8PGZ92MUZcOIxq9Uz9q/swYZFj8GTKBTztFAs0XH8nGk5u78dDKdZyj9wfVsIhSSTKCD3vqvCuWfnDplxvdyz16wdKywurZ0wADYwh3Ubd//ob41chsx+pxctgS0iXBHmfiwKR+83Y36wMGLOKMSiHlGs2zyjCwmFwtoN2HN9Q/GqgeFDl+Qa7BmOVkhqNK5j/2+DVDGzR4WHT8yaeHVLTxbFWKNk2MYiQW7RBArt3XAXxfabPHe0/a+zEaEvzpt5fe9YNprSdf7c4LLr04fBme2/+EhK96lzPJmfrn2mz9hRvbBbkNMPsX/d+42lJRGL8x22cAklas442E72n7bjkcfkqe1s8RDEGjZnrvTSmvX7nzS8H7Vj3LpN277K7samSXDZZuxTbNr7S5ANnDksmfWu0uGGwGBT8HAOyDa+8xYOSDs9D7Gwk/d12HdvoFurukaRnads//7bxntThw8aOGJissemFd+EmByOGPSYHqxbw8PDZz9227N1mjOsJChi8JTZc+l5q8Yjxd9032/dD8OQtwIY4nuzRu+w8vvptTdWDOwfPmLFr9b9V/Tyx3GEeoMBRaKxiO8aO1yRVDwsXbchO36eXbdz4tABI6c8VQb26kQ1NlWo/um2FafffGauCYpAY7NILVW8tSWBL45YEhTDf9yBVW3ubpg0ILz/t7ufdFu4oMPHC/BbgMZTWWN+2E/eOWjAgKk/R/adv6aPN1w+FMVz4uqlnS8sgIURvihz/O2DE61gKZI9B47wyT45Z/DGhyIIw7SytHUI7+lngcUg7izPgZ7t27nRjc49DIk1Ztk2bdI6xDpM3O1y4NVMPyzc2ltYxZEXKiwnTxpkZXxIUNis5q+qICX9pMa/B4UbuPZOsO7edLhOJuyw/TlyxzCkqcD4z5pN3DVlwIAhe1+Jx86c5IjUK4riNWHVoqDzprJkTbh9ACkLCnmyk01x1/EM+1HTR2WfXQxbm/BJUeHnD3XG4QRyOcTu+c0su4cbRqw+m6px7n3y1432d9cNHtB/7KpjbaZtGtbRHs4yikBnwdVqvHsLkOZJI8HVbdxAs/qtXj5LFDFzxKD+A4edz+/y7bxuDMRyBKyKOwFtHwvLKMHGI5CN2A24xYcOm+Qoe/7NGFjfz/mcOziITkPaOdascig0hkKmvAtBTbZtN39h/9STzQq/9+4ANwzVf+KvK9DbJyA9h7ELr/qETgxyM178HV6D1g2oOz576JJ75RCK6RZkweoX3sMeDWEJVtYu9kO6+llQkQqBMzNtxUqH6s2TEdn8JF2//8BYm1YPC5RD90WHN3Z7uHXagP7hCw/ETdi0oVNzTFNm0AToGWwXR/6gn/lkeRgeDaHJzpPXLvHK+G38kAEDho9LYK+cNagtLD403K2gN/ejPEddWD8ociusOwM23W0YN3VIOwGfq9Oj0DgKndb8kEGTaGykS4im91l5aKPlnWmDBwxf9pPSe2AnR+TRyRq447vB6cjDJjx8wdlOB/eMtUJD6tr0nYfOp5uCxn8EGgOrBLVF+HMUDu7dkcwLcFFoLJVGh/sYcF6Dl0Zt63d1Fnzp0Suk435c3tPq/UmfAIVzHvf9T6MfLkeqY0HSwCv7JtvoZbGRdxq8/UJdrbFonPvYtaG66KcRbxV4itEIY/3CJ/vIHxr7ieHj96FWnZ7jiIZcekwJb4qcM3TQnUbPaYODI7aNQw6HL4mdfnhe1y/4JlAOncaFutUsn2p8/mj3nl/bHe4WylWw2WS+61bDpoBJI8MFgRvv6GVb1Qlr4QoY99RnzQxLuJ/1pfJBaIKx+2WuPiyJxkA0Fm3dd/fzI6PvroZvOuVozbR96/s5I6+ZWZ79bTVPFmw8nNske1cRaKznzCs/T4veAWvRkGn7rQeOGxLggONF7fw+0mX0aF86Fu836fB0qyebvk8QwI3LWC8or3nPDmN3ws0HfvKurR/+04qudNgyewWF6fJ/m7bxXJXLtJvfWW0yHh+9pWDmicWdvjSlGYULWvH04OSXq+Byj/xBM/3R/mm2pjK5hU9n3Zk1AX5ezCkJ3TEn1A7eCzfe1bHH/E4tgC8+an3p4pOLuiK2D000isJ4QYgdunR2G94KpBsx5kWHY0dnWhCreDIIfuzP7l9/d8bQIXerWYOXr1+CTl48Bqnps7hN323ojzRULMmi+flCaT92/3LCT9NGI6WYc8w+YFIIYqLfg7bquf3CBvKxmeHhQ49ncjp17mJlHANYBXyzbXrb24sRJVlSMP/Gi6WeX1TTrwqUXIb0v+VSIYNti8W2fmUEAAD+X+A1VJJon4i+ZIC7t5/yVOXk5rbz9YUPVVZW1dTWWrDZlpYWZDIVHqJbWHwYChvwPwHv4apvLnTYe3OGj3kH4D9D5fkxC9MnHDs4vjmA9x9EJ0tMzWXZ+LZxbR3s5n8Edf3bnEKUXTdfW7g3Lsh/9cvtolEzpwQ4fDBt6P8dvSrr3v67Za7zFkxs9ZmdrwQN7/GBHzJtJy6ZYOyp/u2oeTVz5ZO+P2yZ0ob+l1e0ruHOhs2pHZZtnej3qfcFXyOCZ1sGf2dxIWm5l3kH4O+F4Nl3W5/bT90+qzP5g4BmfwuEb3ZM20TcdH91yOfW3f/NyDkSuqZx283v+/9PPkQB/xDEpdE7zjwbOntNN/fWLmDAn0Gv10ul72KG/g5CoRCIGgD4++HXrt3fdxUh4F9BUV9aajsk+IMVGoD/GlqZTC3h4Fn/IwOJjzBo+Pk3D+zbtRPh8K24toHdvCxbzxQEAP5VtArBy8sH7jUxu3Sw+eBr7gAAAAAAAABfAMzAAgD++/zZGVjvADOw/inoZHWlfKKLA/tL05sB/wKqpuIKmYWbC/vPPf70Wo1MJiXSWC0CDfxvAatcWQ3f+A14LInm4OjUvJDxv4tBLqgXKAlWNhZ/+Ltp/48YtMKGWjnOwsaC+rd0y6jFZVVCuoODJcm8ZuQvwqBTc6qKmnRsNxcbyh//jOJ/G62oprAG69HO9nc+Lgr4SoErsFaEt3C0on64HvpvgU5aW1qDtve2+1e+yvg1ouDkVWkcvBw/E9sOAPg7oFOJa7kilpUdrXlhIOBf4M/OwAIOLADgvw9wYAEAAAAAAAAAAAAA4B8FWEIIAAAAAAAAAAAAAAAAAAD4nwI4sAAAAAAAAAAAAAAAAAAAAF81mE2bNsB/NGolkURFo/82kQgAgP8lFFIRjkD85GrBLy8hFIlEYomETCKRyWQcDg+h0PAP87F/HvzcxAoM24L85a/5/rtoVbyU6EgN05NFAi8ATKhLo69eraIHOzO/qK2taEg4cup2QlJrsssaWA7OgpRbcSJ7b2vyH78ajFbZ9Op5hIzGrHt4N0Xn6GWFK0p7WSxn2FuQP1lPgsJXTzKkVuiqm7eK2O2dGcav1P9/o6iKzJC42tHQf6qo/2lU4pqkpDSchfPXEeXqz6PixN+5U4Z3d2YTWguy4fXJm2qPAAsixE2PqiQ7WjV/DvwrRpJ9+3aywsbLjvLXKIWq5OWlyw+js3JQHu8+Zf91Ic98cCpJ69HGmmTeAQAAAAAA4H8Xg8GgVqvNG7+HUqkEAzAAAPA/AT/v1JmI9HqlwWDe8ReBxpKdvNqxP+0V+Weirn7z8EpK3Z8SPM0ltBtCF2t57sNqTKcuyGYXf1iwupqUR9GFgj9bjVq1IPH18yIuN//J/ah8EYTCWDl6u1hSPldP4vI3kfGF/Nq3926+adDozHv/X1HlRZw9Fl+i0f/FKvt7qGSctJQkrvS/IoT/BBpeRsT9N1Wyj+RIc+scZEmCoIbkvUee5/K15t1fNbKi549f5fH/IqWQFzzff6yIHRTSpbPz1+ofUhZEXX1ZgoRnBQAAAAAAAPgAMAYDAAD/E6jF1U1K9V8/BkdjSPYungwiMJ7/FhSHgCCETm2c2HhrN/+AQHijo68X818VLAbD8HElWVFtbdvinJwYKBSabedqzyJ9bhYL0cK5HYllZWeJ8Xe2/q9Mv4L04kaOUIt85g/w10Bx6tieRYAgJa+8UaP7L/sJvwp0Em6NiOHl36ljBztYMAAAAAAAAAB/L8AYDAAAfKVI0y+O33gp4c7asLCw0K5DvzsXLzAN9nXKnMe/jAkNRXYvvFin0mqF1UcP7EvMefnb/GFr7jcYE5nhP13fb9/5ndNCw1YdL+QqDDpN3B7kzLDQSb++LJab5mQY1LmP9k8ehFxw+e3qJwdHHoqrh6DK82OHHUxWGFOo0i9tGLr3iUSlU0lKT+1aGVehhIqvD1h76+q+sLBBk09ElWgMOm7Etu7du8EXmb3tSIlAbzyxJXpd/cPFyL3hfIdsuZMjg4ujUyVcOvDzzwemTx8J7+/WrdvVAr0Bary/YvaqC7nmMXdj+voFm86mc7QtR+AGvab+0RJjSUInbYkuadLBN9Aobh+asvPgD7NHI2UJXXaLpzNlw6DjPF/bqyeSetrax3k80zy1knvrZuz6cdGo0LAfHgoVWrWsfP8sc/66/PhKqYXPVbw58+P+cxcPDh/RA97df/jPr2pMudDrGi8u7GoU2b48jsS402AQlv6y6RuTfHuuuvsvTyMx6GpvregOl6DruHWRBY2mMmjgWt4wwVTtexMk5pI1g8EQ3T39WTRrZ4/OPs4Eg1bx/NwPSL1AZaeG9P8l/s13xhO7rLtYLURmKeNdvL08ramW9kG+3rbo1o9Cg05UcPUbY+G6zj5cIJDDxZDVZW0/uOPyodnDwpH943a9kJhLp9fVPTBJouvK4/kcZB6QXiW5f3Xnlq2Lxg0IC9uXqNPrOQWRK8bCaZBUoQdSdXpF6oVf95x+I7ixuU+PQ0XwKdLS82tm90OShA7Z8kRkvLgo9pd+h29cXRoWNnbe1cwm4+1MGPTivOOLpvYxXnLsrkgkMwa9Nud8n97GWg4d/sOlRIEGuYgw7uDcufs3bvwG2R/S+VCq2pTvVujFyWeWDe2LZG/4tmfm6tRrs4+FIzeA9076LraMD4s89XDveUcSTK0CTpJ5uPuM66WIyHgJ20cO7g4nHTBiz6tq/UczIfU63uNNA+DmgVTrwn1pNcjnZrSqjAMTJh7YvnMMIr+QzvvefKwyeu7b71dMNhY0rG//jUlILiBx3MH+h69fX9YtbNTMC2lcJFn1szU9esAXn7X1cLG59eUeHDzqSXzixh1HSmtj9k/p+30krzb9zumj360fMxYW0/FsnUFUfnDLTKPGwq1vxSsucn9J8onhR67cWtkjbOCozUcOLtq0O73BJBJN3uPjW7ZfrRG1mMxVGzN38v7oVwfhtg+XbO72kxViY9rsX0eMvwDbEQRe1LoeYWfyIFVV0oYfjz28vLVfnx6hoT1mLDuVlXhrJqIlob1X3xc0F16vSzoElyUsdOzKvdl1KtNerYRz7rvJJv3fEydEWiekyrr+3dELv63u2693vwEPyo3pmlHzSg+tHW9Kv/RWNdxeeFk3Nu45Vt10a2l4rx0vheZ0RnQK4YM9xpYb2nXR5QI1Ynlkicd+2H/x8oEhQ+Fq7Td8/L0ciblWDXpuxrkpJp3/4ZFAjthldV3m92eOHF0/JrxnWPiJHIOS8+CnFYhNhQUbFnYpz2jLyh6MGrI/Oemg8cyuK44/azJrkq7qzY1vRyCpQ/c+Nc9JhPWv4MbQQbBSwpZn7MEn+WZBAAAAAAAA+AcDHFgAAOBrBR7ApF3dI54WFx977+SCprSnqRVNOkhb8/SHtQ9F62+8io+P/KXt8+mLTtYSnRYuX9XVr++C4w/3jLA1n25Cr1M8fuq3+WX8vvk+LG3s7n77clbejo+Pv7e6/saK7x+WqvX6+rfPT74SLzz6ODb+2ejK1XvuaU2OI73W/AMGzou22Rmk1+mQgRy8K/nYHbtz8U+vzOvj0vDw5zmnMN/fjol//XyOG+/AwVtVolaTa3TVjxbPON3zYhx885dn1teeO3SrWGowGOD7P8mTL9pxPjY+/tRcq0c7TlRrrIMH2uQkxJSr4Dsa6kqyxWzLYCcq5v1sIr0k+Wjfeed99jyJj4+5MNPq1N7j6Q2In0VfX/yylLX06Iv4+Ge77S8v2nKDq4ZU1REbF51ibr4ZHx97e2XXiN9+iSrhIYNEmYRXopx1JDp+6zAmrv7S8oW8yXCa+PiII6OTv198uw6+E1zahEspzj+fj46Lv7WlX+6T82+5OkhRcXrR1Odtf4Fvc2+yVVoeXwmP6LXKmFuX+C6zHr9GLrHN4dHhl7Wm7P5Z3pzbr18QHR/zZGcv/Z0HSU0yrcEge318Z63LgofR8fFPDqL2jlx/pazlcnk0kR7Yb0Z7S8hzwsqhzlRYVLBkjdWHVN2jn1+NiIiPf3h8kPTuwegqjR5iWQcOHNMezwja8E0gEd/yUagTRf84cF3EiJNw4aJ+61W+cvWxQglcEXpdxtNLshFn7sHFezpeferglUSpDlKWXls4/XT7A8/i46PP9hZ8t/VwZpMKvoq+oria0GP/zdfxq7rqZUUXj98K3fYYke2TPf0eLvrhhSxo+uI1szuzxu+Ier3UU9544ei+FLcJ1yLhi0cswJ/ZfvQF4iTR67TXzlSNfxx/68Qkf0tT/mD0kprfDh3k9lv5IAa55GqnezeiS2X518ftrFh3KRKR/vnFwidXowobEUeLQZlTl+8/eid86curvB8t2/lWabrMe2ozE+u8Z159Gh//+Gf/rP23knkGSJ15dNLGhlVPEIV9vrercuepFzy51rf7JOWbuDKhsS0oUu5coY8K8dA0pR/YetIw40BUbNzLaz/rn+6+EluKKO87dLynP6w47fHTa/hqMQ+2uFWduJUkVCDq3VTRJLDveRIuyKW1Do8XHUxrlTmDSnj76g1yj3XPEaWK3zMi68T2e416yGDQaW+cLRvzMP7u2emBVnDKyOulQ2+/in/1ZJh1yeGrTzly5OI6rRbv3HXX5kUeDj1XXH75XTgLPjPxVZXvuoMv4uLn+Wpi7pzhe857YhTjqZmFh5ZfqEPO02tvX3o7+HZ8xN0dk/vZCXjxhQItfFOVvKCkiuzjzaBgTdlDQLIS89Mrj/sxsVH3TnvXJb1KK0FcLYjevRMBXJFapMXBiQuf/srpdS8i+uWT/fYZJ1ffFW347T5cMxPyf157vch0QurFu9YnomBLsqqj4sSJ+0ZLokg6viWHOeMerP9PD2MPjlt9sQTWf7h5Pr5Z1Pv0g6gXz4a7GU82olc2Xt81X9h22SO4aE8OOF+esfFaOb3j+F1rvnWyHHsoMnpzX6Y5KYxW+HT74GeKkTejYNU52ubJyiWnCmElhg1d5KlLxM1n4bZ/bce4hBOHkiqkcCEUhac2fRcz9fzL+PgXh+2fTFh8tASxPQZdUnSR7/p7L+Ii5/jkRF7IIoadhdtQfPyD7/ve3bo9B1kUCMvh+feR7eDW8vTcJsyr+zFlHLiRyupSj198PfD723AlX3KPvJCCtFt91at5WzOmH7oLq0zEuc266vjCBrkxuwAAAAAAAP65AAcWAAD4irEdsmO8DwpCWzt42mH0RfUynb7u6YW4zmMWBDsSIIjSddbaIcIL55P55vSfguw6KtQHifeiKn5w4qnHnN1j7OAN68BVU0JSrr+o0Woq36az/Ad0cGahIVqPlT8Nbe0B+yJhS4Z6IH8lxVfvVIbOn9nTCgNhqEH9B1pVFGY0IG6Pd2i0zMAVO4e4qPJi71x6ka2TFzTwTPM42L2692zjwIDNsWffaXaKhNomyD54qF9FwqNsKaSV5WTXWTn729Narobjv7r+ynr41kWhDAjCefYcNZSaeeJVFTJCptgPD+/f1pYMQbTui7YENtzMqBFl3ntUFzhzQU9L2Obb+XUf7MSPy6pDJllgiK5tennb45FLqpT2ISvmhTAL455euB7PI2jeNiATW2Dajxre04WBRkH0Nr0c8MJ6gUSZ8+h804C1s7rCt7HuPH5EW0cCGjJAKBzGIMx+lVzYoNbTe688/V24o+kKfxaHsdvGeaMhHNPX31nSVMJTawwNL2/F4QYOC7OAM8vsvHDLSM7V+5WIp+gP0XPZgk50CLLwGuBnnV5cqde3rJkP4Dw+/dxj4vej/ODCEf3HfjtC82B/FAc5YtN5ybAQNuK8YPSZNBVTFlcl4Mefuto0cP03XWgQhG/Tf+IwfMK9NGP4HrJTl4COVnQkajhKp+/UY1YfN23Kg5tnbqZLGYZCrgBJ04xMVFZWzxg/KMySAqen9/pmIbnkaWaNcXaKw5jxSC23xCDilnN1roM6t6XikO2QaUdm9/HUYNljlk7uY4uriDt5/UlKvUzdKNIYC4rz8ugV1tEBvrRbryntoJcF1chZLaH59h7QxY8Gy5bVvWeourS8Wg0pUNYjN87qTVZUPTt5Nam+ViPkivU6nE94CC0rp4Srh1SlD64+bzenu4u2PCmu3LrHtN4uODSKxHAdEOJWnp8vQvxTzWjVDN/p20f46gS5d8/dSq9tKhIKNHpkxS/d3q5X3y5suCDuvWd1RL/OqzSdYUIPYZyDuw7v5q3Ou3PuzMm4OhuFhi81+bjsR08IeycZqwEr5iKtj8Ds37+/Nj+vVIi4Wj4Ju3NIiLslDm5OKDS7jf+o8A6GkkcXz56MrrZVa7lik5PEbvjkHizkB8ttgJ86NeGtRKtTymvKKwUdfV1b+q+MBCyc3ZOFRhFZNr7u1LqaJlUr3/UHtJnRx5eIQ+OJnu0HdBrdK9TFkgjXTGC4Qcc1+j4hqO30nRPbGC3JgAGwJclskOgaXl58Dg0a09sariNG0LcbR3Av3S01prYdOLi7LaGFcUDQVTyOqvYfNiIMESyzy6ItI+uunigQm49+SPWTiwkeo+eOdIAzQg+Ys3YE/8KBFKNNdRu+dFxHNgYFsb36BNqg8wqqlXreywNn9cNX9fWGjSo5aPKSEfIbdzKMusoKHtTFlYhDwaaA7BA4YGhvBu/N5fNnbmZJSdoisQxJAkGdVyzsCbcWhpOvn62kuFyKTA3LeMp3HNKtnR2sou6jfxjjgHRNdWisFUqc8/hicr2ebu+/cv6cDnb/3E+UAAAAAAAAMAEcWAAA4CvGjk778FtcUmk9yseheTYKxdHVESqu/5IDC+3ANIUrVjbWVuubbu5cusTId+cyZaUCkV7f2FjEtGKRzB8os3fvYPrxR2AwKca/El6pmp98eccy47VXbj+WXlktlLdaR0W0YKBfnl63bMXRO69Jdq5s4ruvJeLIeCLWfPdm2P5zxlg8i0gTyoWFXI6nnyu11RfiFOIGXYCbPWS6BIFtb08oqONC8P2oRKoNy+iRgoXjbGdtUCiEnHKl6M21zSuWGTP33dXEkgaRMdo9Bo21NPlA4MR2FNXjPetWbrmRjLJycWC8H6NTKQQ0ulUtNFSk6+2dHMzDSZabHx6DhVAYfIchYzvhq05/t2750iXLV5zIkZgS/GkcGVSUuWxmDA1lGfzSMztWIkVYsmTtsTiJQSz/ww4sJuOPR6yWCWsMndwRJycCycbFEZNT3Yj8tmOzaGY1wTPsKSStRsOrytdKks6sNWVr9U9PS3k8kQKpdhKeSCWYEqMo1uLSS9tWr/3hVY2tq7sdMj+sFTqtlKqnWtDMmcTSHXEkJU9qcmAx4dH+ByhlPJKaziS3imLEZLAqIk6vXL5055E0vKMbk/ruKAqHoRDM1fxp6EQ8GfeBV4ZhZVV9Z//qZWt+eFqNcXZkEYzHsTi7tv6OeW9LxMLC+7cye0zoaQFpBA1S3puI3RtXIUJYturw7fgqsVrXvCAOgcBiYFLPbl+1bMOuZyKWqx0L36zwWAyaSPxs5jAYjIFb8esPa1dvu9/AcPdyMjqVTMCSeW8cbJztzWKlMKwJMozMOOHpk7DJRAIGuT0KhcIphKd/XL96660asrOPi4UpAYI9o/niZL/B/ayy09KbtLLi+BKtn6cT66OeE43x2a8FfAyFTsbA10ah0GRreyL1E19G9HW0Mn1/Fkdj2pH0crkOaijPEFdd+NEoYUT/YyUGkczoyLOlU9AfrIGF24tUJMS3s2r275Ec3ay0+bzPObAkwnp0gGOzTSXZOztCObU85LeHDQtntE1oHM6SSdYrNTpDU3m2oeblr+asrDv4mqcSSoxZYZEpBCycbzjzBIPo6YFtKzdsT1Pa+njatWh+DBblXa2ZqavIoNha08xaYOcdhPzB2XVasHGQ4d7VXetgq7r2xJ1U4ZfcggAAAAAAAP4RAAcWAPD35sOhwD8AgwESm+dgIMCDpbbWbPPG79Npxrp1601sP3jn3re+WAyV7mA+iCAXtpoc88ex7z1jmfnam7YfvbRjdDtWi0V/UHnkwUuSNt9u2Lxl09bx/TrYUz6cNNEass+Qfh5Rz2LLi/gcVhtn23furnfwhTKoxRi9o70VLAvzhpnGhjzzL6ee01avNWVu44+/nvthfAciMtJsQeHdXbf14Yu27t+6fPzQHm2sP77he2hMJ9T7MbNKJDSuqUShada+k7/bc/jgrk0bxrLjLh/Y9rBl3KZ/DxTNotOMFcYSwGz95eiZpW2p5mP/cfjCVouVAhyszb+a0Sh5whrzb7cB35pztX7znpM3tg1x+EB0qre3b+TYTVi549iWuQP6hnqxPyFapUqjUr+PrGRBJlpRvuR0UyjUam3Lbxaosl7eicX4L1u19of9P07s2dGa/e9NV5Hk3D7zmtZ7ycaNP2xZM6VrWzuy0S2KwuJc2rTTFudVJMW+4vYc1Tw7zDZo2OIVJgXb8MPPv+6cO9AamU3WTN2bI7cbPMct3bh1z86Fwzp62ZI+nMT0aZTSmqiUguCxC7Yf2rt4eJ8Q32bH4udRSiUaZXOQri+iVTdGRcV6D5n3w4E9S0aFd2vf0g68h+Qc1sfz7Yt0XmHyXXKHTo70/8eOk0xcrFKYjB2Z0XHacqOAYbb+cuziqvYfuzZboNWJWnp4sZj2n3CFNmMwCCQtZIZCBdi0cBUiaDUN0vemscPIpeacrN/yy7n7q3u0WJAIQXqt6k30LUq3iet/OrZ1+oDuwV5085FPQ2e5mH8hyPkmq4GluXYcsPbqzd9+XD9rZNuk/WejsmqACwsAAAAAgH84wIEFAPzdQRnf1Zte2P8TsLXvpH9b1+wYaUqJfWNwsf9gsPVp6DZ2KLRQQXAwQau8M+fQSzEEsaiMqsIKY2hvmJrKVNMPhKoa09wuGbdEof5CABYa2xdfrTSw7U2Xxtbv//5aSqO0xRoqaUWhoH2//r6ODjaWbE1lYbpM8t5d8SnQdmH9A16/eJhGsvKzt/rAl8Gy74BLrqoz+68kZekZEmc7S0QFGoWcnAokPjbyu5SHCfRwtrL2IRZpDLZ2ptyRck7uufq6Wt16FZ2gIl/mH96zrYODJZMgyUtIUbecPvYBbAc3VGp8qnGOBgTxq9I1OvPIEk1ksG2Ru/RYc22xTUMJz7xu6N8FZeviB5VgqcYSwPAfzFv0oOkveYJZuQSjEyuQ+F8IgrfxKWovZyTKEpRVXlHPNxVU3cQlWbaxYtk4BmCzpQZzrhwMMeuXX8n+0HvCrywiBHTv5OXgwKZi+Gmvkz+ULI5orWZLuRKzhqnqUmrqiYzmCVkfQ6BZiShivmkGjhlJdZagX6fOzk5OdrYsObdMyGkd0/vPwq9JEPUJ7+ni6GBvQVMWveGLzW0OY+XkhUK/uf7kCX9Qz0Dkq5E4piOtHm9gWdsYhWDFS7x97VaiqEWIMhm3VuAaEN7ReDWMpCSvTvjHZudpFHUEEbuTH6yXVlQcKj/5jvnAh+RWN5pjfEsEVQpHrPWHDtpPoNPWqirJXQL8kIvj0XkJN8wHPgDNDunZIT7qemKlroN/O/IftrQaXR3f1BQba5K/tGr1Q2rqBabWpxAJZHKqgwUOZefiDxWgKUYBw/Afzp53p/Hz+o+2dfJWZ7ybcsVPjcnFur2bkPUhti6d9Il15uYMCTISUiBPR+N0tFc55XLjekidRi0mkr3dLEkYa5cuqHw5xpwTB8Wjb6bdKWslFL2OLxQTOgQEuDg4MEmIymebj3waS1tH7tu8BnO7qS1LNP2AwdHs7BwcHP27DRs1zF3QKNH89d+ZBQAAAAAA8DUDHFgAwN8YFAqFxWIw8D/MP6cts4d9M73p4Z5br4sqK3MvHTxdPfiH4W1QEJZAJ+rEnOpKQctRfStQbaadWsw7PWt3QmVlZd7zExcyRo/uY4HBt+k90lEZFZOUXl5ZGXloTYx5AZ6lT7hd7rNHb+HbxD6LqsyQfEHGtHazl47M+XXX2ZSyysrCp7efswLbB1jQWpxBdWvnUHbkdFRFRWVR6q278WKusqiC+3kfEZxddq9hfVMiIqFOftZE875mqH0mTHNN+mH9xazKypLnd+5lu42ZEERH1vmh+E+Sn8am5FVWvj2796T8myl+NHLI5HkjC0+uO5sGlzsr6lEkzq13kO27NVwmWG7tLYsOX4+FkxQ8vnA9Ry/T5xZ/bmUmynfMjmG1J/Zdyq+sTL53+omgWo2CDBpF9PGdP596Du+srKyKvnpS2q+bCwXSK4Q1XEmrTyj+eVC2I2ZO8rl75mJqMXzxV/vWRw5YNcrefPA/C3PInPmsyI0HHsAyLLh9+nJxt9XTAozCwhQeuxfxNr8EluK125FWg7rbE+nhSzeMjN+6+QqsJpVJN45H+owaE/Ch48nCtY0q68JLRPy5t4+eLyTqtCUVUghFIpPRcn5VZSOK6hbmgbtx/V5aLqw/2ZdO36P3m9zmfdD2D0CxbXxCrESPnsXkItKofHFow+7Teexgu6RHDzLKSitL8p9FvMqqrahuEP8Zt0lr2E59bN+cu5oBK2xOwssXxami3OpqBRIWn2bp5IjWvogVjg7zwyI6h/XpOWykIn7vhdiSsori3MznxbXeXdszWigtxdrZnnPnbGRRRUVFZnJMbE6OorK66Q94I3BkRwORkxCfDMul8vmv26NJanme0PRJwFbgonbvvgq3vsKs288zXDv3dmO2WKiJIzNIGmFdVU1Lpxpcn1hHqpM8Liq2FBHib5teUAzqzCbRJzSVHdSnd9b1R0W9OrX54qynljj6hRAyE5MKKitTz+59gVf/CddL3oVlB5+WVpbmPH4UZdknLMiKjrYZvnBuwL3jp5Nhs1cZ88vGFwPWjnUyJ/8EGLvhA0MVd85dSYM1JPPK7t/Kh6wb++kJZjDWQ2ZMYT46cDAOzmz27X0ni4b8MM3TKD5s4rFTT96WVVRmxV0XqqwDPOwxEGv45l2BEVtORiANPebEzsgeK8e2a+XAQmPYFnhV8rMoJEXGrV9OFaJUmkazM+8TMILHdcInPnuRANfyy6Mbn+MRrVUUR66ZuftuVkEFbFLfZqUrRZ7e1kQMpBJW1Ylb1SMAAAAAAIB/DphNmzbAfzRqJZFERaM/DsUAAAD+chRSEY5A/OQcqi9MrNLpdHwB36A30GhUMpmMxeIMBhT8w3z4749Bp1bhrTp625MwaMigV2rRTl5eTmwS0c6/uxcl89Wr9NxiaZfF+2YEwrKDyJYebElJZno2yj3M7f1MA4NWoaJ5BHlZmlYssf1Gd7ZJfvYiN7eY02b8sjEB1lg0hKNY+TmScpNfv0nPbQiYHix4rW47vKsL26lzV7ey9Oi3bxsgx8HhoXZO7p1crDBog0aDsndvy8LrpAZ2YGdXU6wcvF3HAR0N8S9e5+QUqp06TxjZ06rlEioIYrbp3ZGV/zr2bW5hk2v4sH6ujjpHj65uTJ1WS7JycrNnIKn1GqWe5tmxA9MYv4iIqouKFA6dM9WT+ZFxZvmMHhQgjHkWn5vPsQxZNm2wEx1v0GvzU5/T3YKhhuy09BJlr/XbBzojiQm2nft2UCe/eP02p1TKHjl2bHsHZB2UTqNAsz3bOiLx4yGL9v19yYmv43Nzi7CB0+b2YuI0ru27uhLUGpK1i4sDGwcngqtEj3P38LakUFy7DXHjRT1PyK1kBIwK9rBy9+/qYeXs46WoeRMbn56bm8sjTlq6IJQOQara1BupkjZetoTWgbRMwJWMsXAPdLcyukIQtCoV0aF9G1syLFe9Tq0l2vp5u1LxGCuvTlTp29j41NzcOte5278J/tx8EjNarZpu4+5kQdRI9dYBwa7GUsK3w1r7BLtZoD/fsiDL9iN7+5S9fJacWyRoO2HHN90ZWLRG0pBQyOvdgVmS/TYru5Q1aPXMYOO6QpJTt8H+3KinCbm5VfjgxTMGOVKR1ZcarYZl5+bIRubrYG06dmBJ4+OSYbWjha9dEAq36za+/s4ujnaqypysLIFdUEBIpwA7UVlC8pvs3FLCwPUr+rvDVW7QqZREx85t7T5cz4mj+AUEkCqyXienvM3NlTMGzJwd5uXb0a2xOD4jM6egwtKr/7BuPgxrjzZODLRepSY6+rVFwn8j7UFN9AgOsTPFbjNiMOh0BoKTqzuNgIhIq5KQHQO9XD2CO7uWZ8Vnv80pkdEHDh3h7sBw9GljR8Gi8AQWMtMudPDQdmxjzCMIx/Lr6gflJL7OzCqo4LYP/6ZfB7tWawRpzj3b2RSlIFdrUDMHD+vvgme4+Xux8JBGgXVqVniNQkHx6NLJ4X3msESGmy2zPDkhDVYpTvt13w230NJd23ixcFolyT6ojS0erkdYTGqbgXPCZJFP4wqqHALHThkUQEcCKulUUpRjYKCFtV1bJjcvPbOU6B1kR4CILFdnBxIOhcZS3Dyca5PiUuCLN7Rd/8NoGw3FydfXkqhVEm07+dgR32ksEVsfeZPbZ/nMMNsP1z7qtXIdpW1HVzbiEjZo1Vqao7e7PRO+dod21MTXcbm5isDF08PwRPvOXR0pOpWB6O7rbkVBqlSr1TCblUSnkmDtgtq7MHQKXdCs+XYJ9yPzikltek0Z1cvC+P0GtmewhTrvNZLZWpfZ22Z3QVbt6TQqnIW7F3y71o0Lhca4+fclirLjYMmVSXqs2Tfez+hX1amVGMsOQe7M1u88bP1HuhNKX8W8yS0VhCzeMT2QgYI01SnxXM8+XWUlsW+z6lXskTO+cTMtBSS7BYe55L+IRLJiOXLb/F4s2CzCbRUiuLk6sUg4NAbr2MZPVBr/Bq62MvqIHxb4qlEsX18XBlqqY/ojbRHOLayXBktPPzcrMp7IbOPlUJUek5yRW9/+m3kd6UzPzh3a+vXooIuNfJ2ZnVNUIQnsNb5bR3u4VrkpZ56KvFsqCQAAAAAAgL8vBoNBrf6jr6aUSiVKLkO+lySXChlsWyzWPPEAAAD8f8JrqCTRmB/7quD2/DkHllarFYnEPB6PQMDTaHQymYTBYDRayMKiRRxiwL8C7+TKGdJRJ1d0//1oO381VdfGLyqdf2ld3xYR1b+EXqO4vXdSfaefFgzw+WLMbsCfRlaXsefYxa6T1oe3tW419Af8E6h9NGlc1Dd3dg+w/ed0k2TxR36+rwpbv6AfmwRUHgAAAAAAwF+CXq+XSj87TfsDhEIh6JQAAF8vqalpkyZPmzhx6vgJU8aPn7xx0xYOp5FjpInHU6tVDAadwWCQySQsFotCob8wXQvw90KWdW3eN5MWJPf9aXH3P+i9AgAA/3mU1Xd2rZ08/1nPPWt6/YO8VwAAAAAAAABfI2AGFgDw3+dzM7Bev45dt34T/MNgjOjboUP7fXt/Nh6B4LRwejQajTEC/9DrDWqNns3+49/jA3wSg0alNGCJ+JZfEPx/x6DTKFUaAxpP+gOxqFuiVSv0aAIeC15O/IcxGPQatQaNg0UL3MT/KPQalVqjg/BE4j+sVcFGSK01YPD4P2eCAAAAAAAAAP44YAYWAPA/BaoFGAyGRCKa/pkgEAg4HA6NBnOv/oOgcATSf9d7BYPC4EhkMvlPeq9gsHgS8F79FaBQaDyBALxX/zzQOAIRaYr/uFYFGyECAXivAAAAAAAAfE2AcQ4A8DfA5MBCG31Y7zD5rUyY0wEAAAAAAAAAAAAAAPC/CHBgAQB/H8zeqlaYDwEAAAAAAAAAAAAAAPC/C3BgAQAAAAAAAAAAAAAAAAAAvmqAAwsAAAAAAAAAAAAAAAAAAPBVAxxYAAAAAAAAAAAAAAAAAACArxrgwAIAAAAAAAAAAAAAAAAAAHzVAAcWAAAAAAAAAAAAAAAAAADgqwY4sAAAAAAAAAAAAAAAAAAAAF81wIEFAAAAAAAAAAAAAAAAAAD4qgEOLAAAAAAAAAAAAAAAAAAAwFcNcGABAAAAAAAAAAAAAAAAAAC+aoADCwAAAAAAAAAAAAAAAAAA8FUDHFgAAAAAAAAAAAAAAAAAAICvGuDAAgAAn0Zdn/XTmmmrLqbLNQbzLpjyh1PGj/r+Oc+8+TfEoJHnvb6c8zWUgPdq96Ui8+//PsWnxox7UoH8qnpy9kW1WA8ZmoojT+49XyUxHv88kqRj40YNG9TMirOJEpXefOxPYODkPf/t3PVqoda842+IOPHoubfKFg3m36Xo8oQfo/jmDdGbPZPGDh40aPL85WmN5n0wTW+vzR80aPGRCK5Mh2zrlRl39k8btPBiaj3cdqsebDJXjIkhw1acfqM0nvgfQlcWc3bh4dv1YrV5RwuU4rKDC813HjRo40vuO9lUXp4yAS5La46VmY/W3py7N6LmExd8hyj65+EjR51JbamdhvIXe2duPVrQqDHv+MfR+Oh0TL1EZd76mlCWvd64/2oBX/4fbB1/GeK4B/GlNSI4q7K0U8s3Pf3vPy6EyT9NGGNuJXN2xJXx/gUL24rCizdGrCoQmrf+FfRa7sNjsVfSFebtP4Q8/+bTny9zZJ9o2ipeXtxq36sDTf9+rTLv/kswqKUVr0/VNFvWP0XFhS7XzJk0/3v6soU5/otQlKVumfDyVbnu3634vxidsvbG3heXY6SftsFZke/ltrtY+dcZamHWj10jorjmrX+J1JNjtlzJ+IPGVPhy+4xfXsvNWwAA4K8FOLAAAMCnwdt2mBjuWXHpyP0KmXnIYai7uetqpf/SdX3Yph1/R+SVDy9eSNX893uBoohfdjz/ioaanjOvXRnoAkF1cT9ezq9H/FeQTquQiKTa35GVLD02ui50zb179x/AXN7lHL33RBJf/2fHqXp1Q2E6hwdhcFjznr8dVc8W7FH6uKBQ5u1/F0Ph1cVZY2f1YJk2RTlJkbXVDRxOQXlNahnHtBNGr5Y1NTQknIlI44iQujIY1HIRt6FJqtIZDJBWzm9oaOA0NjZyERob6l7/9v0vZ978nlvyj2PQKqU8sUz3UY0bOI9Xhk+8mNx868Zn60b1WfGg3JhQK+U2cpCMGY8hwJsnl48/X48ctR+9zHL3gcf8z2sRo8fKjd0aHh85XyQz7zHo3p77Ka5jvxE+Vjjzrn8Y9XFXrxZmSf502/v/gOjW7Yel431Y5P9U6/jrEBUn33vzrEGLyNGgkvAE8v/y46Lm1ewF3+vnHzWZ2BMzGCeX73ndIPm3qlkjlXH46n+nYGis5ZC5YRP8SebtP4RBI1OIZLqPVFSvSXw+bpqhx+VRDzPHP8wMX5gVPaxLXvVfpcnqytvpF15pjQ7/P4tGWqf13zHYmE/k35md0u+7vk4UmA//RRi0KkGjQqH9Gtt2SwwGnUyklCo/0iyDIHL1hW4DiXvMcusy/m5CX7uY3L+oQMwOa2L697I0b/1LqCWNAqn6D+ZPrxByRf/Jd1cAAOALYDZt2gD/0aiVRBIVjcaY9gIAgP9PFFIRjkBEfTTsraysevEyyrwBQXZ2tkMGDzJvfIQB7jfoDSTSn+pMfhEUiunRlpYRued5Q6/+ndlYXUPCvWOJhjmLJ/haErQKUW15FYcHoyWzKTgk81pxXa3YQCITMPCGWiaoFciIRCIW3bpcWkltSWUDfJ5YhSeTCFjEja6R86rLaxrhnXIUnU7EoFAGtay+SWLQiKpq6nk8vkyJIlFJyHWVvJIKGQolqq6G9/O0BAYVb3LEa0W1NTUNnCb4wlo8g0povquSU1RWh+RTgaOQ8Vp+fnZifFK1VUBXFzYJh1yxGZ2soaK6jtskEmsMOrlUaSAS8WiUkltaraexCIh11InrymrUZDYZ8bCohFUV1cjtJHIDiUbGIldSNhVzFJC8poarQ+vF9fVKAhMWDXxAL+dXVkvwDLJRUDAaQVVZ6osHadgO/TysKXQiGr57eVVdUxNPJIEIVDIOKRR8v3KRRsWtrpejaHgNp7xJh9dyKqthQckhEg2nqC2FJSlUQ7Ag4azCOqBpqi6tNdUKnk4xVkQz8MVK6zRUFgnOvF7aWFkpx1tQcPB4QsjhKSAcEa/llVdriRRxVcbDlwV0TzcXayuMpOTtW76dq4NMYBQsynR6a3R10UcfEcMmDfRjY2BIdG3F81R0cD9fC6TmNbKa2toGDtdYWczmyoKVvqmovAbeKdViKCQCBk6qVb+Ne11J8e8e6ExC64S1JVWIlsgxJBKhuZ60cn5tTbXxYjwUxcKcF5WgpFxKZECNJRUNPAWWQoaVqkXBEWBFqik1qqsKTScTkdsZdEIuT6ZRw9VUx+WKNC10RiuuMamoQk8mmZTEoBA28SUqOZ9Tx5Fg6XQCpOHWmkWtI7HgWoYVvvjN80cNUGdPD1sbGhYRbF1NHSI3gYFi0hlYacoqJQSqtqG0RqrDkskoYUVlNZfL4ws1GBKFaNSVd2hKjy8/2Xb2kp5ORGS/XvD6yqmXOYoZi6YVvUpl2rTtFORGMopTVp/x+MEbgaHyJdd+VLe2VKyuNic+OpHbZvCATk50ce7jG/mURTuPH9m17tt582YNdy95Hvm4Xu0fEODMNl75PYiSVCINi8dTQlQy0nj1WllTXaNcKm2or29VFkgnaSivrGviCYVN1XnJTZQBnf3gtms8hKCTvtk1fONLlO24LUdO7du0YN68Se2U0Ulva0tL3ILDnRjitIsPMjWG1VfeHNowz0hfw427qbo63x7j3RlotLWHS/zqJ/hRIc7v2nJrUGjbTiEVVy8VUTwCfOxwOkne2R035L0WzerFxqv55UbB8gQqLY5MJSByUjSVViuoLLKxKUvry6pUJDb5A0+XQSdpaqipRUrKU2CYcMOEd6rFFVU1jVx4H1+mQpMoiCHSievLeDqUglNdCzdHGZpCJRlNWWsMcgG3prqWC6sxjQ5J6rkKLGzGZI2VTVoyWlxa0SjHEClEPfyrGm76QokcR6IRjKYE1rjG8lodiW7cNDdeJkYFW0UMJK+srG3iC9V4Ks1omExolZLy9MgX+UovN3dLKxYRY5DzGmtq6pDm0rIsXAWkqK6qE6ghjEYkVurVgpoauMBCqQJPwIrqYZ3l8vkqIpNmaqwqfll5NXINsVJHJJFb2UyjJYHLQjPWu0bKqW5Sko3yUUmaqivhgsOYHxB6tbSeJycgJl/FLauSa7XcWkR2cPtBDJH5alVVdY1NfL5Uq5NKZThCKxOtkzdVcNVEPa8cMQ1SFJ5ENAnLoJcLOdWw8UZux4PIFki1aqRVTXK9AhY/T6Yn0ih4vaypoqoWrkahWEqgMvFmk17K0xFg019ntKo0GgmtV9fkJUSlV1jZe9vbWWLqkx9nkDoFMQT1SGvXk5DCGLPTrGN8oRZDphBN1QZJOUUVxucNYqJJZnuvkcIVUdsIp20hWEjJLy6vRpKKFVjieyv3EYaq5Kv3cf2/HxlAI+JgE8tw8aCWJqXr24Z4shDD+d4qKvAMulHXEZRNJWU1sNKKNIikkAdEKxpTMx/U2k8ZafNBl0GvktVVShtqFbxGpYZEeGcVlU38slIFT6BRa+RNIj2ZgseidKImuQKFI+PhNDpxtbCyCjlLhyeQjP0Zg07VVC2urYZ3KnhKA4MJP9Y0nMzSXJ1jN39Y0U0XRlCWRC8Zo5v+oN9wXywGg8ZgyD7D3R3lKTdT2UGBVIJaUlKowhOVFUWwSishMiwtk2D1SoG4ukLObVDwmvRUazxySZ2ioUihwyiqSpQqPZZMQ+slotISOY8DZ0NtwOOIJLSqqSk7qvxNKSOgN5tNQWNQWlGVsMqYeT3RmHlIr5HJ+PWKpiZ5Y62GZEVoYZv5KftrJcPa9vclGrOKprW1pGeVZFs7hzpqqhvVerm0ukIp0WPoVIxeJq4olcHZEwj0eDreqHMweiVPiAizUSFDYWlkuMMDP6IUjdWSOqOs9DSSuUUgDyNhaTGceZWUWx8XrfYZ5ukJP1jhB1qjuKocSazA4enG54BGIq4WGbDwHeH9HJUWjSVTTJWuUwnFZfBF4FrQo1hUrFF2GnG1uKZK0dSoEGrRDPonrJdKKKgsUzTBsuWpdXgcmQhfDa5lEV+nk9ZI6+sUPLmexsCb1FYtEVWVy7n18E5xRRbP4OwS4NnCOEGanJMPfm5sd+FpFw8cIjQMhhUwl42+nP/G07WHB14tFnHlOkWZtK5JgyLjSXiNsFRUbVRCqRxDZWGQ7GlldfkqlAXB2H7U/EIRH4OnE7VCjkwmV3FqZPDdBXwDiY1Duk86BadYAbGJWK2cw9PoZNLaSrgsSokUTWFjzRnTSqtzpZxGhVKvk9ZK4XEwBW86YKI68WwGFNreRtsEGwcFLCTT8xa+NmwwquC+ImxK9AQqxVitiqLnd+o8x/f2gC+hElRW1DTCbU+iUBPINBwaflyUV6tMXUfYDtVUyTAsCh6FPG54Mh2GALel9/oFAPwTgcewavWXJt23RKlUAgcWAPDf5yt1YCFQvTq5cmP3RJZ19HdvunIhwmnojHGBDhhp4c1T557GFnIaq97cuZHCtWzXyYkE8Z5/v/UVNiDYg4lB6WvS7nx3M729X3vLd10xGH7e1cvHImLr6xtKs9ITsxohLw8nEi/t2OlT8am19fUFL54+LzU4dPSy0lW/2fHLifjqRk5JcWFe2tMniYy2AU4sIir//JDZlyVEWVlBYfrjw/eybDt3d6eitXWZUUd+e1hWX11RUZYYF6Uhujk6MrGKiqhrZ+88KqzjVeYnpCQVq10dRI8evcor5qhtvdu7278f/ql56Q/OnrydxeFWFWdlRN66lCaxCmjnRsIWHJ+wUtNnigcDTiR+8cOETZyw6YHWksrEK4d+e13TVFdamp2YWIFiutnbEDDFJwavi2gQlXO4JLo+dt/ai6jew33hM7VVL44sPlXTLbw9G2e6o7QwIvJlckqFnOzMcHR3Q2XfPX3yzlsuryonLzOliO/g7MQk44WR3005mahvrCtT09vSin6esitRqGuqzk99ce5yTDG/uK6sLD8rNeFVfKmVb1sbmr7w+amTj1MaamtLUx/fSNZ5BnhbvR/7q/LOLl6d6TE+xAGjqrqxZen6TJupvT1xsupzP12ptXJvY99wauQ8bsgIeW7Ei+RiDUpLc/Z3RFVE3U1sEIgrKotLEq//EtPUIySISTBf0UxT7qUHOZ7DxwTZIzfTcIsePSqw7tYn0JFmUAlTnty49CqzprKi/G1EZKLAuW1bCwpGWRl/9fT1hwV1/NL0mJhUEdXdy54GaRWpcU+IPn07e6Kyr1757fqjGoEgJyYquQnd1seFgkXD47RXD44/f5NfUVFdlnD9QZFVgL8zBQOpMs+MmX9JhMbwC1JePnyWgrLp7GmDazlc42aeP/9bdDK3ri77yeOkarxjJ1cWSiW4eXjXxZQ6TV1pbnHCjfPJVP9O7iwCxMu9cvm3m08r+PyiqJeJQryTjxMLC2nT7+459KRK11ieUyhg+bYRJZ248jShvKq+LPnulTe49kGemKbMK0cuikmWKBHdO9ihKePhxZtRxWXV5RXJN25kEr3aeVoSVbnXpm5/hkYparJyeBiioiDm5vWkysbK/PzM2Nw6Jy/vZp8cgiTn4aEil1njAy2NWqqpSz174Vkhe9qWzf0x0ede6627dAqyoSKHjA6sPLQFRltUXGXRsVc7NucDB1a6snPPvv6uLLj/jaG6uthIXl+LpfiH+LtbGz2lJtQV8dcO3HzVWFdfWpB+72m8kuHd1pGuFCbvn7sjk6epqSgqSbq542lFt9BQS5KmJvXBrydvlXJ5pcX5GVmJpWifkaGtHFgNT3/aFVNB67Lm52WhFOMegnNIbyfO7du5eGe/AB9C9uUHGUpt19Fz/CyMhxUNSc/v5ShpoQPHeLHh6xBsGMJTJ0s6DwhgtBjqtgSNsXB0kEU+e2Pp006V8uuWa+q521cHs8SZL24dOPmKJ6wrzs9NiEojuvnYscno/LNjlxb0mxaENGVh4q4pS6qCv+ls+778sA1tKog8e+VRfkltRUVpUuyjOpy3r6Xq9Z2bV+JzG6vKi/NzYiKiMS7tna0o4qidY3+Klev4lQU50VevxGhcu7W3w7e24Qph8YPjV5LzyisKczKzJKVpB56LO/Rog3q+eful4nKdsCyjTELFKVMf3rmRVsarKsl+87KAx/BwsyfhUHpp4r55p8i9+7vQYVHU35wz8YHNmFAo6Ye9R7NE6pq83Ly0iMhslW87L5NjCs69nF8Z++xBcrEQpaU7dWxLFudfOHTxTX5ZTW0FXJYavq2nrw2+KnLWD1cya9/yqvhaHCb9/Kmb0eX8xtL8gtyIO8dTC5ScssL8Urg9nCzQ+7X3tZIXPTtz6VpOJbeyOD8pLk5EcHF3YLUY68riDy04Kwob4MuES94Qd2jlheLOof50ReG9k6fichuqqkqT71xPI3oFe1pqy2I2n0vy6NDGmlx2ePi3r8V4TnlBccq9bffzgrr2sKPoOHlRJ68/KiuvLi7Ofvro2pWk2nYdAuzo74eU0tTzM3fdq26oKC2vyI+PTcrm2bf3hEeoqsaMW2cuvymoq6wszXl+6n6xjX8nV1pj3LIfLyaWZfGrGkV4Bw9K0+OzZ25mVPCqywoyXhY00Zyd7Sh4yfPvxu5PFqsbqwpz4i5djEZ5d/ZhKVMibr5+W6tW0506+LJ5yeeeF6r0/PKioje3d94vatetuyMJkhVF3t57/GWTqK6oMD8lNY9s727NIvHSLx278qC0jl+RF//sRS7Zq5MLE6sWVkec/fVJZklNdXVJwut4jtzd3ZsmK7x55vLN7EpBVXFqUkKGiODn7vApHyiMXlTx9nlCgbSB7BroREF0jOzRo2+Yt9l79erSoftJuVU1teUJr19W8V09fGETzc+5e/ynU6kiWX3u29i0LLWFp6sFuZUP65MOLJ2yKeFSwuUH0uoyUXl6bkQkyt6fZU1D83Jyjp/MyivUFGWWR91JORKh6NbfmY3hPjienkmwC3SSZ53KPvqosrFUXpJSHJ0kp7WxtqNryqJTLtxoKC+SluWX3dhbwetoG2iP+pQDS5l6NC6yY+fVI5ktOgsoBoub9QRrE8S2qX49PDyXyxfmlspKX719kaq19bexIetkjeW3fsuIfaOoLhZk3yvMVzLc21LI0uw9/VNfyHlVeVoIR7Mm1dza/SaqWFuf35T+PD+2COXpz9YU5N67wy2uhmzb27o7y/JPZR09X1rVoCp6nRuVrLZsb21LVXKS43avKisUK6vzNC7dLBnvLRviwBIPadPX592TsCnxl3pOiGsfSu7qdTmxFRx+npZPoLgzuU8Px9+K13LLuIXJFfl1FEdPMpWAakxNP/tTcXqNsia/IvEBV+Fo6WmtKnyWdPoCv6xMUpmeG/sKTfZhODDRyuqSS7viHrw18Atq0xMaMvNxIZO8PC30ssL0w/uqM/JldcVlsbcE9Y6M9vb4+thnK3+uEYuERan89Od5kcn4Nl2ZcJdJWpB99pfSxAJ5XVH9i9jyGgq7kzPUmJV7/MfighJFRQkvIbZComG7eBNaCB+SVJVePZ/2JkNTlc/NSih6lY7xCmAyiaLIFQ/3R6vUDZKClIILR8qgABc/W6yiqfrh/oSIVHUtXBFZZRn5aKfA1g4sSfHF7bzgJb1CHNEtjCTDtgPGxsfKnoapeflk+28VVYnaKo6G4gqJ3mQf3ldRV6cszauNu12vd7ZycsBh+Glbu5TSZ3u4kuFzK6/1i7hp7THYu+n+3vhTp2oKG1V1BU0Z94uKDJZePkSiOGNH92zUlLZ2vPQ9u3Kzy0RVOeKi7MLbP8vYg6wQq6qoe7kv+V6Uqra09M3Tkgub0rihnUJdTRkzUR1/4m6OTiaorC4rfv74WRXWpb27BVbdlPbg3CljXzG/ICu5gGvn5Mym4JVmB5YL/2305UMn4jn8+uKi5PhnNRgXTwd62eUV3yY4TO7ujFXXP/xxzbok6vhe3gSN4MGxi2+11m3dLVu/vAIA/nH8WQfWJx+WAAAA0IyV/+L1i/E3dmzYdLTOInRImBcBiyqN2PmkwWnGuhVLlixZvTVceOKne9nNy3i+SP2bsydKnaevgs9bsnL+1F5+zkSMPPnS7ue6rgtWL1uyZPmGye7pB3dEmaJfNOmt2/f/dtHiZYsXdHVSxKeWmCL8QGi9e8gYOPWqZdPxMSciy3Q6Ke/FnQRS2LD5y5fCV57RxzL2xqMKvlaW++SXF/oh65fDO5etmR4e5EqxD50/qYeXndvY/t3tWwyNhMUvz8U29Zo7b8nSpfNnDmQQZF+KDaLhJ9+7XmwxbMHCZUuXLpk6ol32q3t5DWJk9jiqGu0zeOWS6T0Dugwa4Jtz6WUNvFPVmJpU2KZ3oMP7xXEM/wlj+3gRiZ1HjxveTpUfcTpO2G/Bt/DdV8yd5Fgf8yShWG6MBIWrZvabs2zJ0CAW8u6uSsLuMh0W3ZxRupIXOYRO4xcvWb5gPFVYnlrK0xrqog9eJYQtQIS7avM3/TyZrfpEpHadg1RvkirkkLI8/ZXB0j2ppA4yyHg1FUycqy3dNH8AQ7Hq1buno5Vntwlzh/pS4T1aDKvTqIkLYLmuXRUqeBCR/2HUkKbS9App/cvfNq5YjrDyl0eM3tPGBFijIX1j3vNnacKhk+Ytg09fsTEEmxiRUa2VFd3efzjTYsgGWH2WrZrZhXQvMqVJpdNpxVK11sXZtinu6J6jOR3mINW2ctkgQ8KNiByR3mAQlCZkllqP+GYlUsdrZ+IeHi9E8qLISUnTubt19A0YvWTZrOHMzNIqVasFog3PftwXrew2ZzV82opNgy0fnHpVqtVr1ApBYy3LznfgrLmLl6yZH6J4fO+tFGqKPnzk10K3uRvgmy9fEe7w6nJkgVSl1+sbK3KIdJdek6cvXDLaz5B6/0JJ0IQ1SE5Wz7J8cjihDsWyc3a1Ceg1ZuaiJT2ZsoLH52Mce09eiKje6tWB3KsXU0QQxK3J0UkMLK8u45fMH96Fnf0whzZsysIlS5d/+42LrDIpp6HF01uWG5dr4e1ub5xUANdDdW5GCY/n3ifAHmsfPDiwIb2kuIbbIloYPahv/45MyesT219UfXEdAwrNdm7rYVlfx5NoWq6gkZU8OpbIHAhnGK6XJZM9RLeSC5XGBSt6NLVt/xHz4NKuWTVMdv9SGgfi5589E4PrNR9uhsvmfxNmb2P4MBCOoqK0BpZbm94BTPMeBJpvFx+FnN8kVJqidek0t3826g3Mqp33S7W0dkM7OJobJrldiG/li9IvxKlBYZwCB/ViSc9tW7/lQFHQsrV93Imi0rhLz4uC58xdvGzJ0mXzu7tKIp+k/JFFYAaDLvP1FYXvUGOtLVkzc7i3NUVa9eZ2qWrc1DlwS1+6aG6ArSIps0JuzDy6ARs0ZCosgHXzgzKvP0z7aLljVsShKtfe81YsXbJieoju+bW4xnbezlh5Q1m1UE9yDBiwZMnEXtL4O4kKn8ULFy1duvTbSUO5Rcn5HMSSSDJii0kdXGyNY8rqlHuV3j39LIR8rkSBsffutgBOv3ChpzoruaSpuQ5RVGvvPj0CrDwDJ88b5kszFL+8X0Hs+M0qowrO7Jh78tc3lcYFy7Vcy65Lly6cNxBWJaiJi3MdNm/h0iULB/jRCxuVXSbOWgyfMN4p5kEMR6kqfX37rqbvwoVLYCVd9M2E9s70z00TaomqLOZhDmU4fBYsxq0zwxwYH/Q1DSicQ2CfWbD2rFk5Wffk4OtqSFp7/0YaKXj8gsVLly5aNNKHIRObE7eithHjPwEu0oq1k+wqYm5HV2p0hrq0x3nkLnOMtbZi0UjZg8NvTaFvGposOn+7eNGicWG2pZEPYnhu8+YvQiz89EmChIi4Ao4pAA+P7DXyG7ga184PKDt7J0VBsOwaPtDdp83wqUM7WuJRcGZJ9J5DpsGZXb18ivrBnsRaSF2bfelirvfM2YuXLlm2eE4QqebJ0zSRQvL23m/RrKlwyiXL1347tps9PEw2aKszI1IabcfNWgnvX7x8Mj77bGRWraQ87sx99bhFiGRXLZoZ3t651XzZVmAcgkcvC9RdO/fzemND2XX2ca3YVO0GfklUXBF6yPRVyE3XzrIuOHE/uVwjL3lw9FR9wMrVsNYuXzDAsfbqnZeNqt+PLagWlWS/jLYZ+G3n5d8HL90e1AtfeO0sTyKveLQz19C1+4rvgpdvcO9ExBlgY9aS2oKDe+q9Z4cu3Ra8dGfXCSOsbBA/W1X0TpX76K7L4J3bwr4J5Fy9yflMN4Fb+hxy9mYhfon3YHBMqpYobJKY8q3Stg1ctS14xW7/tk1Zux/V6XXiohcFWYo2UzZ0hu+7bLdlw+P8qEJTdD+x3q3Lim0dBw3E1r3MTMK3WboRzkPnJavZ0tSy/FqddWjApKEk+zae/QdQ0YUZe3/ktlvWbcW24OW7Azqqcn95VGNcW6g2sNyHzw5etq2Nc0vXzkdUPs54UkoL9TO66aukFp1DF2/1nxyOqX6cFVvrPnstcutvV7KkcVkxqQo1VBe1qkAY0nW1USxzpjs5W6LUspLnJzF+44NWwGLfEdYT//bUTw0CqOnNwbQEbPs1cMrvg0YMp9JRJhPDi73YwO/gt2Y7coVZwbXH1hcXmySr0Lv267JkW5dlm+zJdaVZhRotJE4/V1Tu2mHND3DikA0zfLxt8HplY+z1ak1gx7k74J0B345RvTlWWdTQbEkQREV3syrRgXPWwwm6LFpqAXGqCmpNz1UUn+04amnw0h+6z+vGP3uxXKQXlUZlZgp8p6yCZRW4aKo146MQi8q6pgIJydbuw9e0dmFtg+zM5r6uAd/1u+BFG3za4ipvPRK5z+68CM7z9x3HDBHEX6pvQALSfQ6F1LLNjGVwVoMWbKRUvChKrWw9Dlbr7bt0mr+x87LvOvQPro9/LJHDFfUi4edKu9m74YKEje5uEGINHz8idBAd4zHqG7insnzjJOfkA7sS6yBBEdJX7G3sKy6fN92DH/80Lv99wC9x1a1rz7m+05YtWrZ02bLpA/0zYh4WN2nbBgfqE+OLpJCqNi9WTXVKqaiFh+tSQSVaau9o8W7WJAAA+IOARgMAAH4HmuvomTPZlQJdn4H9nelwh16Un1KK6RDixUJeQFKdh40dVR/xPOMPRHLlJD2obOPX052BdGIIbLdOvh5UHCftYU2nwG62NAwEYa0CRgxyL7sQbwzl7ObVzcsKh0ahMUQmjSqTKk3BmLCY9p18kRkaFCsnFqaRJzbA3YAcPaqzvwfV+Abbru0Auk11LZ+bER3T1K57gDXS+8QyHIO6eLFbTDhpgbaxqobWpkuwMxONgjPm3NHb1Rx26FNo+LXJBbROvfyQqTEotI1bRwctsZorhvvZcPesTZCX8cUs1jmsT2D9hdclkIpTmVpp383fDmdeZfIBsoK4QqJrt2AnOnwYR7UN6GDPa+KojOFJiB0DnBHJmGnXtQ0Jgkh2nn7E4K59PGkoCIsn4kl4JTyMMzj6haheHNl8IbZcS7EL6epnR2p1O3xAn55NMTUCiFed3X7oIH/5/bgibUNZCZto68SGr/RpbFwcXGyZyNiK7uhE1QtlH9Szuq6qQdll8rZ1q0wsGeT85kFiuVRlMOjKCnLJgX394QLApxNs/dq5NhTUcouT76N6zR3f0Rrut2JI7n7emuwqeMCg5qRUVhEsmZKkK9mMSd+M9bPDIid5eBtkXJHGAKFYXj3nLpzoxTZOKtMoDQahCuk18gvjmwZOm9OvqysJktbkiuUfjK0q3pzI9J41d6AD4o4j2HVqHyAsLWjSa9QClK3X0D7BFshEAJpLG2sNX6Kuy7mUjZs2fayvDZw5rJ2Xq04kE2t1eoOwWoD27NLBxrSghtZu1q4tPVxoiDJpVXAeFPB/UmGhjGFlTcSgIXlebC4mrFewi3FCEs2jV6B9XUmTQlFTKdAGhfZrb49oJJ5Ew/Kf7vo1skGDIdtM/HbhiCDjfhMqUVWdwN7aAmtcOwGphXmZJTy+R3iQIxqDcfLv10ackVpUI28RA5fuMXDZ3O4EWdmpTTeMYaQ+CwaLx308U5PkPvnn7YuCLIUFt5eMmvrjnbRKMVyJyKiBYc12c7ZBmg7dwZ1p4IplisaqcrrvsC7OBBQKQ6B7+HqzkHlNLdEpFMjZTFKrCXsoQqttg15fkhZjJjGv6/c3T2+ebE80H4UIrk5t+Q3cLwXGxZKsew3uohKU4Acv/DbUAQfpmmpr65ge3TytMSgUGkdtF9y2sT6rRtwcyO/zGPRFWS+U7Ty9TEskaW7du3hb0d16bV0yM8CeWnJ54qjxU48/KVZrtXqjIcIFdO5kC4+5MRY2NmixUKBqfQfey0e3av1DApEZUniroB6OCnlHD3sSxKtP11gG9B7gQkcsSZzQos+gLq50+JYourUzU6Wt40lhS1KT+0LTN8TBmBNxaV5tx/6dbbXCeoF3h/AhHZyxaBSWbGPBxsmUn466YtDx0zKzncIC7YyFobuN7969JrvKFKbHp5ffe6eid5AXC4tBYbD2Tl26tPG1ZSKrSulsB70eNip4F482uKQjk8ecKUdhLd18vZ0tP21BW4N1bWdRELH/6OUKgZbqHNLdz+4DBwCeRPRq44pMHaPaerJR9QKJuL6wUKXs5G6Dw6DQWIpPSC83a3PiVvj1mRSKNBM8w6dnX1JSZbVWb3DssWD1jD6EkvtLZk8cs/xChV6gMo9fPXv4spAhs5yfWCBwCO7kwkTaL9narb0jnVfHVxuH7AGBPa3g5oBj2tnhRHz+R2GlMRbMtu4OFPhEmq0HC1UrkOqqCzKL3bwGtbE16hitfWefelW1WIFt06ET/86Onftfi7AMz6AuHmycQasuySyneXd2sUIEi2F5dO8QUFNQa3B074BL3jV59J1SFMXSJdDb2bRs/JNg6PZhEzdeu3l0y5Kp7PqYu6d+njNp3d0isd5gqElP1TuEeTpSkJPpbgPhas6sbCpJeVYeNGyMNw3eiaMGh/TQZtdVG83ll9FIyyRchpWHGxZ5VBEsOo/FaLJEhcmlkbmUziGI8HAU587DqJZ25hNMVKZWV3Wy7OtldEARGO1C7J0RsTuNPRM6wl8Uv/nRVP/HPz4wGMTaz/jQ1HIu9Ek9Vmq1KnNsPeuhUxnwDbBM5/4jyNWJdVy1LL/Y4NLZ0oEBP7VRJAfnsBB5danSWPWUkDCG0S9CcB8+YPt6Tyt8w93Ft6aMK01JVKtbZ4KTz6kOserrT4O1Cktz6D2Y3HC4IB/RDJyDA8OG/Um/oipm1eNh/jdM/+YtJnwbE9bb0fScpoW2M67cUzSlZKmsu7q5WMKiwJAsbfy9lcJqrTqv8FwRNXgw3WiBSQ5hTn5OGFV2bYrWxt+fiCyOw7NDZjCZ+eKmpqb8AnS30Z72iJEhu3ozbKyMKsIrjX7I7NnDgoaUkOI6061/Mb/EFBKxk32wEw6+HYFKoKHVMrlBLyiKuI7162FJQ+wAzqqdUw9PolLSlCNj+ndnMpG1n/BOV4cgQTm3pX5Qfaf2XznPzoJYdjb41uThRXG5Wo3G+DSAOxKhVpZIg2HYuaGEXJlaK60qRVt1snGygsuNoTjZd/AzXqMFWo1O/z5GoqoyOnpFuEl6t2cMLqwz7Q52NM7F1Yg54hqSZYgvMkEehaa7dbHUoipL6r8Qt5TRpZ+NAxuWM5bh6uDrIaqt1bSqZA9rPw8istAPTbZ20ip5Oi1UHfuT2DnMxYkOy5bq098hmPmJNUgEgmPfXt6IJmGtg8aEO5fkVDUWJxXiHEKCXJC+IpZs6d/BVcjnKJuDyamEnMpaUkCYFwtuziiMs1cnS7EwtZwPte85UBBVyoWE9YXefbr5ayNj8nWipmKUlOFmx/5sywcAAJ8BtBoAAPC74N379A2mU2xtjI4MSK/Toto72jb36+CBOEql+GD09km0KpnB0+mDsJparRLl5tAcFR5DJBFRMlMnFIdBYkN8DAr7wUoLvV6rzX20fuqg0K4IvYdOvZFt0Bl0KqWqs7u5W/lFVE0VYo2CYL4dFm9Bt0S6/p/BoNOpdRn7Fo7tYbxf2MBJV54V6Zq7Z2aPA2xe7QfPnaS4mZBfX1VY6+7YzgpZC/Qp9BqVruDq1iF9uiGXC+05d+eNEoE5yC3KFCSsGSzGeA0MhgARPwqZgg9d+3JjN8XhVZO6w9f5+bX6g6jahMCQAZLEwpycWM8gtx79JymLy5rEPKyzQxsW9VNyNoJGoz5e3NoCOadI5m3r4+rs7GTEu1uPUH1c/Fu5VsvLyCyg2tk3x42AJI0NyCcg09MEdq5OJLMwFEKBXqrQGgyauvIybBumqOAhV5hy7tveproMG7MvtRDxmRkMjdk3vh3cr5tp/5Ct6dhOlgwIqnr7QOTh5WmUrVJSLxB1b+9BbBEGvjz9scDPxdu41A5B1JSnU8FDGHlNrlLb0ckOGZe+ozY/lieOP/vtYPPNx2/MLm2C9xt0tcoqWkdPe3NReNFbRg/uGWZMNHjdC0WAkzWkkoqltmQbGvIyNT/pJtbXhdU8A07Hqys2aHV6Ue1b5ZBQfySUCAzaZuSeNcPwWT+M7jF4zO5yDJNuDCVjxgD39/WYZl3SCLlvK8uF+uKTC4aEhYaNWfhLEaR6nlkiVbR404wmuIycPB6L41SdjU5Bsv0ZDEoxT4TMDGwNWpN1bv6QXqGDFp2yWvDTtqldLJqdXLAKwGpg3jAi4pUp9QqiOXAHjm1JoXzYYCiOThg0GkqreR9sHkbPrWq5jcHhV15IjDq/LdADcanw1RQ7dssg31gdRlfU+OVPhaFZ3m0DLSx8fV2pRoHr9XpvWyuyWQdQWDxWb1B/HDT6YwwGFUqLs2Ihns53YCRlhzbP7dEtdNoB5pwDZxeNDjAfMLbNz7RoI7V5KepOdhZmVcRgsTiMhw0DkjZx5G2Ce7oQUZC+qaGsSo2yYVBNTVmrVqmEIh3iHiuMuqzw93IyXl+SEpuk8/a20SoKK7VsTx+m0VnxZQyQTtVQdH7tWJOSdu3ac3uUQWNyvEFwTox/jSD2Crk7CoPG49EfhGJBWfRc+nDHME7dyUnwNcasePy21TSNz4Fnd1t7Yi0+4cDEQYgpOpT+oesEvsk73Tah12l0KD3GvL4IBSsG9n0jbgH8fDBnHoMnYdR6JDuyymfL+/fqN3MnffDGC0cWd3hfBizWJFm9XqWrurFjdl8kO1279hj0/ZXXPL1ZJ75cjTAoWDatxGKAB/O6hGOTBvcyXi501JJDyVV6gwFlN2rf7fX+Dy6vHgjvnn+yQq42GODEVTePLOtvqomwHosPxOm1epRVzx0PfgxvbPhxCrx3zN77b6VflCyaxHRwdHTzDNpwITH2/oEBluX77mRqdQativv0ysbBzdU8eXuUXqPTadQqffS6oabsde0+ZXtBcRM8ov8DbUCLI1FxlOaWjyWg0DqDRqlTGlDNUsLgyCh067rRwI8af0u7VjKC0aSfu97H6dGqeNK8G8O3L0Ze73wGlnOfTx+1pdEszSH3sESz6xtNIKIhjR55ZtQ3Xph7p6fduRDbc10dHm8+pIL1wVhIdPMjAK0qTJjf41JXu+fHor133fTuGvBh49Hp9FAni+buDBoPm2eRxtidQawe6tNtjdDtx4E3E0ab/t3PHdDXg2ReyQuhzYLS61Raxa2Vd/o5ItkLcXq2ca+Yp4cMKo3EQHO2MaZpxqBS5cYnTvc6j6S0vdCrW3WhwaDnS94qIJT5cQFRGWSiqeXrNPzK0h3dLxgTnwtxSY/Qw48XYyKkz2T88Q6dRiGjODu23AvrpF6TUbo9/FpX5Arne3jGn31haP11Q4wgL25p3/OhdjHHvb0PPPDtG2Q+AGOO0teMXqsRcLWwSphqEI3GWbZ4E2OCyiTBgjVvQATn7t13P0BEd3S9rra62aOIQxszD+fO4GrJYpjTw8qGMaC1GuSrMp8DjcfBTynkF1xh8G/44dkqMfaD5xeMRiWCiM2dKzQe8z53LUDB7a45bhmGCCugTquFe2tFN7YP72vqrfWY+f3FIj7c9s33M8BWxcParjnMHRqDwxgMao3egA/oO0r+IiunOM2mrVWvARPUxeU8ZZOEaRlgy/zUrQEAwBcBzQYAAPw+KDQyymnuAqAxWMPbmobmHoJaITGQPVxM0/+1WvhZDv+Fx9964+CiJWgMAVVS9cHQGoslGsprm8eoOqVCaQhxtTdv/jGQAUb7wXuuRCQaiY+LefHr+h5uTHgI9Kas+g+MuAgWrnQc2fjNNhitmiduavmNNuOQEvmLzLZBbgf3koLWHL8Ta7xdQlzs8xd7RwR81GlDYfz7z4Ku3nuVVdbGwdOC9m5iyQegMFi0z5SdT6PijdeLj37x7PC83qx3jp8/DIZIH7DyQsqbpMgjC91jNyy6XWs+YAbt5NZFnve21IlmSSO7+XSLe/QsgVuqc7Iwvqv+VzDIhLUShYOzxfvhKNxvN2CM3X40nYi1ZzS7A3Sy8uocy7Z2FJTBz87KPFA2aGsr89Cd7JxwGG5thUVgoAMFhYX67X30MsEo2pgXEQ9exGzobYPWpZ/b9nLG+SiTiG6vCsbSve3oBn5ttapD5+5G2eulgkKFta09s+XQGAVfz9mRZRyjw5nglFZAJHcfG5S0trTM8E6l1ZlxDy06ONJQGNSgzRGvjBWbEBf55NGL19vCLCia9Kg3rCFephGaLmffsJ889jwz5eTe5nAcu72nlUHEq1GS0WwiMsUDhSXgra2apxqpq98WMyzc2YLCZ/LgkI40pC9t0IkFAonGZc6Dp4lJ5wco44/+eKmy5SQhuMnBY0fzoELfVF9UXsqhWljbWCFYW1tb0Cmo5/cfFAhbeSnRvstPzyfqxDGv41v5jVpg0Cs5xQVcfHDnNo6kFhWvL3lxIMlr1bWYxJdPtw50geDxQssrt4Zh4UbEkJTwGBLZ0vKbZLIPP2qIsvPqTsdgFVefZPPN6/f0cl72i2f5ltY+7dxM8yPgZDgCkdVhxHfzQ13pmPjtg46kKFrcVovVYbytf++bp3BzRNqkuTLRaHRRA1dufgVv0Km1aCtbFgGpFwPiRjTu1mk/WuUCg9VAGq5Aat5C0JVkJdc7DLr6JDop5dhQRwLK0HptyhdAY8hYO5Yp+hekSYm4ig3xsEAp8tKz2nT0tUNWhiKa4mJBo8IjLgSDXNQgYWrsLKiorKjLmN49jYsv9crqvDeGqT076DVqUWMDXFRjYkglqyos51lYMD/p50FBGIyN68xf7hjbEUzcyxtnFnS1NR/+w8CjR0LAt8kpyUnRT1b3NOw4/7RK8KHklOaVqAYdbECNlQff3b7DkCMPUpKSIn8e53b/28Uvfu9z9saRHlpnenrAl9KoPz1bR6UwLT6FIHldlRIH4VCQPu3RafcVJ2OS3+wc04GO0X2ihmArgHKc+N2Zl3FGYSTEvXh+buGAtpTf8Vx9DsSzge6x4MbTaNPlXke/ePH9JBcWEYXBOw/8Li31TeLtPZ1VD8YcSNIa4KI5jV1yJNJUEwkJ0S8vL5kaSEWhcYQOK5PfpCTFnFzTJ333udhKvkk3P8SglfJhrVQbRYO0F6JlwPDhlgRejchgQGMtBkz9+WlzNb+OurVpaTdkMgmq/74IU/YS42NePolc35n+wRcbPgUKo1FINe+m2WpVGBINz2TDD+5mFwmk08gN+tZ1A1t/VGZTfYuGi1CXcvuK90+pM1Ne9e3hjYG+FGSA7RaCz7hVUt2q6tSCgoYGDp1lfvGjVZm/2KtvqJLgCVj4EYKxsv7m9OiYhm+S4H/106NSw+cNprea8WmoiT7M81owJKZm+rOcju5wQ/tIxsijK53X3J3Rq5V6w2C24+89fDF4DJGMbf7X2hlrAtY5NHH8wbEva0zZmxZVNGrxeCqViCZCklZufDgtFte2e9ilUmPKhm8Sq8Yfv+Lt6UhrT4Kbl9nPKhXJlTJj7jFohrXnDwkzTImTaiffi+3W38OY6GPg3hokq6ppWTeIrcR08twWNSnRdLv6yVH3Qob4tpCcsjz+lqj94vEvq2cmXe5oizPoP2/30FgcywoLq4Sp7er1mqa6jyb7sdnB1k3x8QrTTCUUBkMgIaIzmuUPQMx5RZNAZP6OIaxsOpQF04JmmiEFbxl36/UtvseoV2sgk5h0WrWAq8f9fkx0HIEBKZs/sKxX6z7+aiKMwWjUTL911SXJsLJg0FiU18TvHzebkpgXz3/9Ntyy2ZQgpqG0sV5inpEFC0OHYjtZEjFotLNPD3XO2zI2lsGmuXmFxj1+EV+QIvW0bT1RHgAA/CF+z0YDAADAhzA69Oioe/Mii4N0cwX5Fy/cdR8R6AB3CUhMbG5eqVyv16tlRZnJ9TxT+ndYBAzwyku5/7YJebhrBRWvItJq5dZhE7xSXj+uEMB9Yk1N7OV7NR1D29BNJ/xByEwHP6oqKaNYYlwT0pB2/+iJ2zUyYpuuHe0zHsdWGzu+kurIpwnFok+OirB2Pr6YgoSYwia4F6QU1WZkFjd/E5uCo2tKy+vh6wqLnr5KU8N9GhzTroMvlBGVUa+AO216fuGro8ev5nJaDrybaTtkJPvBgzScW1svWquOdUtI7l3baeqSE0sEcA9QK+c8PLXvbnxJ8zjtjyPIunM3ux7paFLbhU/wo8gNHxbWtmN3w+vbZVgSk0Zhtuts++ZRVg3G1932k2PgP4K8sSpPbtfe28I8p0MnL4uOTGKEBLpTMBimnRMjr7BcgRREkH3x5ye8vsNDO3j7uJRkZpQi8w30/OL4a691o4eH2xL0FSU51s4OBLZLD/vqlxmNsCg0Us7TEz//8jAV6Q3KxSqsLRNZ5gEJC+6euJOCGxBoA8lyk3MsXZ3ZyJtUA6+hQmXJCnZDJu+/w9anm33OqxRE5fTCqqTzD6qGrBjui8NyanLVBPgWsLhUlQknI+r6TOjrZ+caYF+WntGohjuu4uq0o7v3Psmogzu5daUZhE7u5mVXCrEYsrMzuqckFdGXHiRoBnf2gDScigZLrSWViDhmXHx76XOSOchIX12VdObXJ9iJC/tiuTUqbwtH0+es1MKIk3s3X4wXqGA5eE/ePZUq58lbVjmB5e5qUcVpRNYv6jRVbxOL5e3m7TxxG/mMPsyd/UtHulCKI6Jy5a3fnENtxn0/uWPLsFMIKmFOfMStGwjXrh7du/sJuU9YR3erli5XtVxusEQbl5IaJNVZrxKKRFxkIajp6AeQ7LzaKXOuvSyS6w1aBT8vI6vpg5WbEETvOmnD0BAi78b3S3+6YLz1hZ+WLjyZ49ald1hb09q49ziFr1wTHoxDo+6fOVbIb9ZbRWl5ga29tck3/gfBWLu6uQoKHmYii8t0anFabJY9xZ1JwUFkGkubUVQDj61kxZGJac3LzN6Bxrj4hFEzcrLFxiPKivhHT/P4MpU1hIXQiErJqtNexsUpVIoPRP5pXII7U7LeVsoRs5Z66cJdjY2PB1krri1BO1iyjXMNUEwLG7mQW9QohgdJek1D9J2nDM9+HRzZnNJMyL9zOyakFVW/uHDuDjYowBWj0Yhlikq5UqNBPuzOz7x5m+oyOsQ4c+1jUGhWxwCP2rS0WgkyllRWvNy7cXcWMgvnT6FtePvqXmYt4tkn0EM6dQlh4Vp/xh9HoaKzXmcIDJBOxknLruYbvX+ahqyIqLdGW0vtPG5iW7T8E/FlWkN38O1Iw8fmVau0Br1GnPnqCUdEwJsmnLbkbcSJZ6WwQVdyC1LL8ZPD4KaskotRDCwRyZey9tX5+xl6g0LZegRNZHRpx2xMTyvmIVNrlLyCs3tPvS7k/2kTawZj6922rbDoYVYt8r5GI0+6ffrs4xSxWlmZcOdRvvHRYe8/q7O3K9qgxuJd/LwEJellHMT7oJMU39y//WkuX9mQ8+h+BhcZHeM9unRsF8KCNJ9xGetkGTd/2v7L9dx3qxs1/MpKsm+X9iwM2r59kLYhvajaGBNLUXF/z/obaVyic0Bo28qn1zKR90I6af6jY9svxvFMCya/CJ7uw7QW1r7NVyPrtRT1UWfUkD/VuWObEZ2lLyMb5QZILSp7fUfcKCe09IbZdHDwTuXcyjA6sbXCvIjCjDK9XqxtRGNJBOSugoLkK8cM+qpPuo0RvEd1XUSuPnqkvsLsxVNWvCq8fI7SfpaVs1nDOdcPIq+V1NySV68IIyb7WOEo3h7Y+pSGGmS6skFXn3dgU0ZMZWsV16hlOgyaBjcIyKAV5MQ1FBap5cpWgrYLcPRJbrj9ig9rlYZf/vC23CPUxeojxfvTECw6dSLw31QUIc8yvYqff3FzyssMldbZc2KgJOai6RWZuu5N4Z10Cd7bLojOyUxTGN0o/PSdL3ccapKRbf2DDFHnc8rgpFpxYSa/ut4oHAvn7l0lqa/4RleyqvJp1KoVxQ1m795HsF169dCmPWoQGJVHkFdw6yVPT7VsZyPJSGwSIguQNdyM5EPfl5a2DDKl1YrUBCxRjYblZpCUxFZlPtOoFJ95GmDp7r4QJ7G6tB6uCK2oqDIp3XzkPWTPYes8pdHRF05V1ZqVQFWTUPD4ld42hA7XTwtwTHuWu4Lz/I0A6V/phAXRjTiBtS0TAxEJNIM0ORc+X81JrkqVvbMqotd3q8ob4btrBIX1fJlTQNuPv5b8AU59trE5ESUFcCdVK8y8XZXMx1Jazb1F0KqrUl4XNCE3rHr1OMs2IMjD0i24na4xNbEY0Tqdkvfk3L7bMYXGTg4CwcKhjZs84UkGB25uem3J2wQuE+tmiThhLYMG2qffzhRpmGwGs20nj4wHT9MVAe1cWj6FAQDAH+RfHrYAAIB/Ls59N0zm3764ZeN1C6IYIvfctmWQDwnu/QZMGhm35dYPm16SiQRbNsui9TR5OIFn/3nfoW9c+27TNQbc0cE5dO7ngyZ3nLh5+q3rhzdtwDMMDSTXyZs3htlB+grzOX8EPN1+2JgR5w7f3JF4E41DG8TWAxZPcWZgcSELt6ofP9i68ZktHpJBpA593VEQzsLfgXru+Klry2YNbWNjXjtHd+81d4r6xolfNjHRGIxUrWU096kc+iwYdvLk9g3PWdaebduGoHPgE0jWgyaMN5w+9PP30VR4aIvRBw9Z4Gv7yWV49kFD/K7H6b3dTNGYW0L279ZVefHEQeyIiZOHLO1/48yhH19b4LQotFXbrpO6esI9sM/19j8DGkvg3tyy8aoVDlI3yRhTN/V1Nh9phmjhxaDKDFQWlYSGqMF9PPZmWIS4WbbOGsutu5ck6vj2wkGLl7b6Js/HGMRCroiXevPXH6NMy9/0ShXOdsT06V1sifCQP6jXlPTrNzYmXiaixQZKz+krBnnBg5EOE9ZW3NyzfYstXg9hqT4Dvxnkb4OVpqakoX3GWkJEqP+CEZxrBzZFk7UQxsat87dDOtOJGBTBv2fPe79t3/CAgbX0bmdvC6XBt5PUp5bjAkY74zBoyKBurCojUpysqK1WBRI9+60dVX/t+82PGQYxjh44eNqYrvYYtLS2nt++I+PZhV8quNw6stfMNct82RBEC1k0vOLa3h0vqHoIg/PoMWVwkBMeIystqnDr4WgWE9Vv8hyHNT9tfGuDZzp7MJmm1QloEoPCL3iw55H7zjEdrQPH9sy7dHDjBoigqSd7TN68rpc7rjKi3sKqLd20tgVH7zGoe9bxBz9uisDh0Sglpcvk6S6tJtOQfEP9xYdKK1Xd2hgE2UlJQte+nnaM5lWJeA//dpaOrOTI52mzu/ua9pmhBI9b3jN+5v1C8zaCjBNz62SM6TcG6zZy9fap/dzZrVyqRPdeCwMSju7Y8pyJwtJYVk4sWkYZPED3NB9vDcNz+oIxF08f3ZrJxmAxkFJNMk81aol1z1UbsG2fnT916OCPD4x7PMdv3Nk/NNT7A5VDsAhdsnq+YNJv8Q+u3w9ZOrUrCwdJM2NzvMJnW8BD6fIHx5NtJo3ugsQm+x1oLmGzJ6vOHPl1cwTRgEbT7NqPHR7MJKIhx35LR6f9tnNjNJvt7m0ZhP4wDyg0rfe4OZxrET9ufAjBbaiWFDR3ShefHk4x5w99l0kg4bByS6u2bRq5XKVK37zI6vPQOg6e6nVh58bXVi4d/ZQCg9egADtIWlYss/S0o5gW+pCsfSeHlJ68+EuUXo9BSZluI8cNDWURIEzHnl1P3du+4Y2lvR26otKp5wJ/JkbdWK/HubhjS3796ZZYziVaDZr+TVeL1oVgunbwEt08un1r/0U/9hm0oPTIpUObYjAUnLEsyzrZ46Fyc8o/BgpLRJdf27v5Oqwqer6G1HPoVKdWU1wIbYfNG5V2asvGVCqF7US2pJARwaDQmIbMW5ueXqFhIXW9zG7FxhD4WfCRi7MVZLthU/pdv355eywKQuvIFKu2jkRSy7WOZmyItTc2bpAZIJxn2Oh+7S2xKGzAiOlJJ3ZsTLHDq0jOgWGB+qsFtU1Qy5cgGGqHQZNFsgtHftrKhpsbWuvTeUpYGyss9MlA8RDF0skTEl77ZQd34Q99zftaQXPtNnuy4tjhQ5ufECE9msJoP3IOEuxMQUJnXNgcj9xbXqF0W7EogIrBeYUOG1hz+OL+TWg0Ca1qcAr9dnx72OKJUeV3t22+ASdV8TW2PQYHuSAB8nOf7ipw/HZM+xazDrGMoJGz0FERB3/8zgJnQBSH6RTsM3ZVbx8MGm3TcdCo0iN3ft10G0NFK2utAudMCXbEkh3nL5tx68gvWza403VyPNtr8rhQqxZf/TOjSy3dMYv3rkl5z+48I9h/5Kjky0diXuqxWJXIomvI9MksChEzcFOI9ELcptlsNA3DZKIoLuR3i7JhyJ4dVx2k3bgUvf4YFdKKCY5ew7whyLXtvAlp++e+cmFjxO7YsKn4tNtSzufi2VHdx+1DY2/mn5mbp0ZC/qvqbFkzJwR2CaE2aziGyknbOAuP58ucBoRM7EJBY0kdRvrVnso6trIGWeon1LjOCOnpgYdazqDE2/WaY5OwN37rczqEMzDsMCwnSXmtXheIsQhkkn/KOXWaOHu8/9pfS69feL3hCgMtktt1D149xBaD/gMxPb8MhtluRMhAccKx9Y1MrAGFQXv2aN+rExFHdh23X/ngeNLGWRQKpG60JI+YbE+waTdqXsqZS7GJZ+HHgRRj7bN4hTUdwgQs6jb2t/gdC4R2WC0epdSZPzLt2H+7oPxQyqbZBDpBXW/Dnr7b04UEfbwq3IhNn186is9kbZpdQIf1naTqNtEGR7LrP0HSuCPjx+hCNMGg5RH6bHT1tGzx3odsP3B01fYTibB+47AonQfezVle36D/dBgqNM29V+deJfFnN3PwEFpjISG0/LZrM1adglbNq8l6kb15dqkNYkPUHI2+35CQdT0cWFCrhkiy8Zw0XXd+d9K2e1QIq0fZO4+fa2uLvFvxnLy7YdcP0esvom07WLi2Q9WZ74O30JT9tplD0Rl0PELfTa4ecFm+vPAcguy6d99Wk3pu7iuIprS2JzlhtVYfBT5Fow36pnu/bbwgR9eT3advnhZojcGxBywRSk4f2R3HxulQaLZ38KTuPmQsZPYgUhxGTZ/07Pyvu7a+oBkwWILVwLHjPC2QdfFYZjtnB14pis2kYSBW0CCvHXdoE9oaQ9jXxez5TT5m+yB30zUAAMDvgpLLkD6FXCpksG2x2N/vGgIAgP84vIZKEo35bgnMO16/jl2/YbN5A4ICAvyP/HrQvPEROp1erdGz2b+33OZfQq8Wcblyuo3du/daWqW4oZaLPLOJFi72zOagCBphVR1Po4UHMEwWU6XTsxmsDwImQFppfaWpG0u0tLemk5AhuUbOr683viKk27hbUmFJGNRyjkjJYDGRL4sb9FIBT46iWDDJGBW/vB5ycGMj1kon51RzsDauFsgkbK24nsOTI28wsTi2gzOrOacqbmmNsXeEZ9nZssg4yKATcSp4aqqtrSWlOb6BEbWgso6v1aEhZc7D81m0gYum9oEHk3qtrKGyAe7OEln2bEMDB23vaoxerxbV1PJUegOEJZCsbe2NklHxymoxDu7MFkO8vEurj1f02rJhqOXHYzElv7RWgCexbGzZeANSFqlOD6GxTEtbNg2ZWq+TNNQqqY5WVKSbppM2VDYSHNyRm+sVTbVivI0VHY+GdOomrgBFY7EpeHh/Y3mdqf9OsnC0M0YsbolBr+E3NKBo1izk+jphfZWCaGvLMs1hV/HK63AObnS8Xs6rh4WvZ9i7ULVCkYZuCQ/64AQ6QUONjmZvSXk/aNYoRI2NTcoWb71xVLatJRNvGqDrtfymBoEEUROylYsdEqnaiEpYVsszwKIjUq2trREV0Erqq3lUB1djXFqdlFPFkcKiwDGtbNimuOmwwCWN1Y3Ia2si24Gtr2tEO7jQDRyOCMeyYJFgJTMoRE0SLYHNon8QIlbBUlAAAAkESURBVO29yhFpdlaWZLgw/JebZh3q/ctVP2KTTKGBGPYeSFRaIzqZ8eYGDJ5kZWNHQfxyOnFDpYaOfIbenEbJK61FPlNJYFix0YIGg7W7BUkjFzY28pRkaze4vlCQUtzEMcb1h+h27lZw/9WgkvBEWqIFg2peb6JX8xs4QgUynQaDpdk6WX8YhUNTenzGd/rlR+YHkfl1VSI0w96KTXo3u0wLDyi4chXOytmOrBXW1Ynh7FrQkIApBr1WwKkUyM0KrxHVVTe1HI6hiJaODs1L+Fqik3IrG8WmemGRDUIR2tLZimhQ8Dliqo2tMfaQTlRfJaM4GL/gqTdWkw7OPZlM0KKItmzGR3HZ4NamaqqrMc1pQjw2LvbGaMIwan5FrUBnsHR0ZzS3FyXcfoQQiW5pbUnHoiRRW0dlDLy3IpSKbqnwH6NX8es5sLpaUN/ZGo2gqo6v0SJOKQs7K4Z5uohOxq1ogI0BnmXLMjRyUXZu7A/W9Rp0Uj63SWj63inD0cOSALdCDqdJqoANCwbDZLN0MhXe0oKBljdWyckuNsZA/mpRRa2c7fRewU3o1NKGao4SIuDKL8/cZNgfv74DStnYKCWxmdR3ZlEjq2ngqtQ6CIVi2r7TMRWvtAbWMCyZRsdoVAQLGzqx/vWhXc/Zq1cNRYv5Gp2BauNq09KJYEKv5NU1ilQahj2skgY5n8cVGJXQXBakFVXVq6ycLEiIomhgldWQLC1ha4AyKMVwsfFMJuJcMyh41TzIxt6CgNZLG6s4EqM8CFRbayvKh1UAW6mqRpkewpEs6ESpCm1txYCTKIScOp5p1RgJVlE6DqWHpSHUsC0YRIyaV9FIdHA2GhL49EoewcFoVPWyplqOSG1AGcTliVFphvELpjm1+LyEOPG3CRslW29OthapICys79Y0IiJGvVHHJIiOES2d2OqaBp2Voy1RXduggG32u/Vdejm/iiPU6Q0oDM7KztEYrQ65u4LqYm2UpFpYXaOgu9gxMAYNbNf4UiUVrhGUsE6Is7U31q1WCpeVaLbw5ucFPMylMKytzIuIdMK6Cp6ptdGsXa2opriKWllTPVeETIFCoRCFNzY+nbSxkiMxTmohsG2tmUZbI+NVyAgO1u/cNu9QiSrqeOZQbjiKjY0lrELGA5BWIeBw+aY5Z2xHD+PTCQF+VNYIEI8DiWll/bFVVPIFtZxWcYXI9nR7BkYPP3rrVMZVhGgLNwaruYUoeYLaRsiA13Ffv76jCNo805lB1Ip4Sj2ZzEK0ViepFXOMT1qqNd2KjcGg9BqJtLLGqDossjNJWcvB2XoQURKpyEC2YmKNjv+WGLRKGadcY7ZVlhRPq2Yj9fZ5t/6KDXG9fRARYqzdaDSiqbukVwmlnEadsfngbL2oSCXoFI1laqIrg26SoU7JrVDABgiudqoF/HDXoukMKzpsJRWNRSo1g2Jrg8djtOIaifHhgrF0pjGQTyjqtXK5UExg2nz86RU1v1Cusaeb2n4rNIraGi3TiUZpNgQ6uaSmRqvRQWgM3sKZ3GyI9CqBuNq0apFFdrNBPkAJF55bpxAbmwzFng4rIfILEau4okZngNBkKkqvRTEcqDRYTwwaMVfeyDP6k5oFpZFK6pU4BzbyGRH4ak31GhybaiqLSiSprjMmphBcnMjG1yBaSa2sSYzEecBgSY5exA81TiOvrVEpkJdoaII1lqzQGmg0Nt0gq5MqGDRrY59EJRDWygjOjkjnRyMV19fr1FoITcPR8QY0mcJCnoMfoZCUVDT3F95nBtJIxHUqghNscMznaEQVMp7CAPcCSJZkO6vm555WVlushjWEak0lq6UyMt2OUHN9R1qxfddRfYgEQ4uy6BScEg3Zg07RK7hiiM4gGruaOlmTTGYgW1oZm4P5aiiGInvJdPGiuKHdW01olfPKBRALo+DJ4C6M+TluRCdvrIaNoh5CYeiWdpZ0c2+tRkF1MkoGsSR8tcGAIpBZ1jYss8k06EWcajXR2oJJgvtt4vpKEc7GwRKJa6YSVNbqkV6EMR0A8E9Er9dLpS1fP3wJoVAIHFgAwH+fr9+B9c9CK3l5fHsi0ezA+vcQXF8/Qz/+0sROyBcGAV8L2b8O2YI/fnfe74Y6+a+i12RfHHKFeXXXcItPDQX+xym81OcY9treidYfeWn+FuSd6LuLdvzSJE8Iqro0YVHSsEMHp7r9O0XJub7uun7ipkkBn4ul97dGXZu++8er9lOWTe/iiNPJn/+6Pdti9IJpwS3ntZocWDsiVgZ+PJkI8BdSkTRrenH7H6Yu74VCCQt+WZWDHTVk3uB3Ycv/ehAHlnJL9vABVuYdAIAZZSXiwHLru3QG44MXCF9E+GrDo++bOtw52YENSdOPPlnH8b2zyc/4Ag0AAPz/82cdWF915x0AAAD+C6BQBAqDSkZe0P87lN6YOWzIxIiAXyYB79VXhrCRZ9mr7Vf/8Wo0rsOMw+0uHY9uDsj2D6Lmxp761StH/U29VzC+8371P7doAMLczJG79010/TeLIpDUWDvb/U96r2DwDp3mTrBPOjh72KABA4dOiOD3mDW9lfcKBo0nW1hScR+96QH8xbiG7NthFbvy2oA2V/uH5KoC+0wb8P/ovYLBESxtif/uAxnwPwkKQ6IRaWRjlMI/AbP3rtDpb3Inwird5uH6Et/Ty32B9woA+PsAZmABAP99wAwsAAAAAAAAAAAAAAD8owAzsAAAAAAAAAAAAAAAAAAAAP9TAAcWAAAAAAAAAAAAAAAAAADgqwY4sAAAAAAAAAAAAAAAAAAAAF81wIEFAAAAAAAAAAAAAAAAAAD4qgEOLAAAAAAAAAAAAAAAAAAAwFcNcGABAAAAAAAAAAAAAAAAAAC+aoADCwAAAAAAAAAAAAAAAAAA8FUDHFgAAAAAAAAAAAAAAAAAAICvGuDAAgAAAAAAAAAAAAAAAAAAfNUABxYAAAAAAAAAAAAAAAAAAOCrBjiwAAAAAAAAAAAAAAAAAAAAXzXAgQUAAAAAAAAAAAAAAAAAAPiqAQ4sAAAAAAAAAAAAAAAAAADAVw1wYAEAAAAAAAAAAAAAAAAAAL5iIOj/AAblkTM5SRY2AAAAAElFTkSuQmCC">
            <a:extLst>
              <a:ext uri="{FF2B5EF4-FFF2-40B4-BE49-F238E27FC236}">
                <a16:creationId xmlns:a16="http://schemas.microsoft.com/office/drawing/2014/main" id="{8A541F0F-B1FB-4FA4-8B0B-B94B98F8DF3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D643198-5A7C-4860-9B2C-52FFE0240C4A}"/>
              </a:ext>
            </a:extLst>
          </p:cNvPr>
          <p:cNvPicPr>
            <a:picLocks noChangeAspect="1"/>
          </p:cNvPicPr>
          <p:nvPr/>
        </p:nvPicPr>
        <p:blipFill>
          <a:blip r:embed="rId11"/>
          <a:stretch>
            <a:fillRect/>
          </a:stretch>
        </p:blipFill>
        <p:spPr>
          <a:xfrm>
            <a:off x="1307374" y="1678791"/>
            <a:ext cx="6435465" cy="1824545"/>
          </a:xfrm>
          <a:prstGeom prst="rect">
            <a:avLst/>
          </a:prstGeom>
        </p:spPr>
      </p:pic>
    </p:spTree>
    <p:extLst>
      <p:ext uri="{BB962C8B-B14F-4D97-AF65-F5344CB8AC3E}">
        <p14:creationId xmlns:p14="http://schemas.microsoft.com/office/powerpoint/2010/main" val="952013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a:t>THANK YOU</a:t>
            </a:r>
          </a:p>
        </p:txBody>
      </p:sp>
      <p:sp>
        <p:nvSpPr>
          <p:cNvPr id="3" name="Text Placeholder 2">
            <a:extLst>
              <a:ext uri="{FF2B5EF4-FFF2-40B4-BE49-F238E27FC236}">
                <a16:creationId xmlns:a16="http://schemas.microsoft.com/office/drawing/2014/main" id="{653C0485-4C36-B94F-BBEF-E899653BFD8D}"/>
              </a:ext>
            </a:extLst>
          </p:cNvPr>
          <p:cNvSpPr>
            <a:spLocks noGrp="1"/>
          </p:cNvSpPr>
          <p:nvPr>
            <p:ph type="body" sz="quarter" idx="14"/>
          </p:nvPr>
        </p:nvSpPr>
        <p:spPr/>
        <p:txBody>
          <a:bodyPr/>
          <a:lstStyle/>
          <a:p>
            <a:r>
              <a:rPr lang="en-US"/>
              <a:t>Questions?</a:t>
            </a:r>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e23c38-d061-4cbd-8de8-444f88ec23de">
      <UserInfo>
        <DisplayName>Stephanie Smith</DisplayName>
        <AccountId>18</AccountId>
        <AccountType/>
      </UserInfo>
    </SharedWithUsers>
    <Group xmlns="6b1f6d84-2adc-47e9-a4ae-0d572143ad9b" xsi:nil="true"/>
    <Form_x002f_Policy_x002f_Standard xmlns="6b1f6d84-2adc-47e9-a4ae-0d572143ad9b">false</Form_x002f_Policy_x002f_Standard>
    <MeetingDate xmlns="6b1f6d84-2adc-47e9-a4ae-0d572143ad9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62AFD76408BE458A84FA8DFFBC5836" ma:contentTypeVersion="18" ma:contentTypeDescription="Create a new document." ma:contentTypeScope="" ma:versionID="be6f24d4afddce7d4de20184be531451">
  <xsd:schema xmlns:xsd="http://www.w3.org/2001/XMLSchema" xmlns:xs="http://www.w3.org/2001/XMLSchema" xmlns:p="http://schemas.microsoft.com/office/2006/metadata/properties" xmlns:ns2="c4e23c38-d061-4cbd-8de8-444f88ec23de" xmlns:ns3="6b1f6d84-2adc-47e9-a4ae-0d572143ad9b" targetNamespace="http://schemas.microsoft.com/office/2006/metadata/properties" ma:root="true" ma:fieldsID="b7bb3b02ae4929d4ce45b66755fd77a0" ns2:_="" ns3:_="">
    <xsd:import namespace="c4e23c38-d061-4cbd-8de8-444f88ec23de"/>
    <xsd:import namespace="6b1f6d84-2adc-47e9-a4ae-0d572143ad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Form_x002f_Policy_x002f_Standard" minOccurs="0"/>
                <xsd:element ref="ns3:MediaServiceAutoKeyPoints" minOccurs="0"/>
                <xsd:element ref="ns3:MediaServiceKeyPoints" minOccurs="0"/>
                <xsd:element ref="ns3:MediaServiceDateTaken" minOccurs="0"/>
                <xsd:element ref="ns3:MediaServiceLocation" minOccurs="0"/>
                <xsd:element ref="ns3:Group" minOccurs="0"/>
                <xsd:element ref="ns3: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e23c38-d061-4cbd-8de8-444f88ec23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1f6d84-2adc-47e9-a4ae-0d572143ad9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Form_x002f_Policy_x002f_Standard" ma:index="16" nillable="true" ma:displayName="Form/Policy/Standard" ma:default="0" ma:description="Check yes if this document is a form, policy, or standard." ma:format="Dropdown" ma:internalName="Form_x002f_Policy_x002f_Standard">
      <xsd:simpleType>
        <xsd:restriction base="dms:Boolea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Group" ma:index="21" nillable="true" ma:displayName="Group" ma:internalName="Group">
      <xsd:simpleType>
        <xsd:restriction base="dms:Text">
          <xsd:maxLength value="255"/>
        </xsd:restriction>
      </xsd:simpleType>
    </xsd:element>
    <xsd:element name="MeetingDate" ma:index="22" nillable="true" ma:displayName="Meeting Date" ma:description="Date of meeting minutes" ma:format="DateOnly" ma:internalName="Meeting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8F9655-2023-4CDE-8CF6-16CB6DC1D549}">
  <ds:schemaRefs>
    <ds:schemaRef ds:uri="c4e23c38-d061-4cbd-8de8-444f88ec23de"/>
    <ds:schemaRef ds:uri="http://purl.org/dc/elements/1.1/"/>
    <ds:schemaRef ds:uri="http://www.w3.org/XML/1998/namespace"/>
    <ds:schemaRef ds:uri="6b1f6d84-2adc-47e9-a4ae-0d572143ad9b"/>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7131FD21-7855-4B56-B978-87CEC52C32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e23c38-d061-4cbd-8de8-444f88ec23de"/>
    <ds:schemaRef ds:uri="6b1f6d84-2adc-47e9-a4ae-0d572143ad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A7E153-2A2C-4AC4-9EDE-4335049703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635</TotalTime>
  <Words>2868</Words>
  <Application>Microsoft Office PowerPoint</Application>
  <PresentationFormat>Widescreen</PresentationFormat>
  <Paragraphs>1408</Paragraphs>
  <Slides>91</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Arial</vt:lpstr>
      <vt:lpstr>Calibri</vt:lpstr>
      <vt:lpstr>Calibri Light</vt:lpstr>
      <vt:lpstr>Georgia</vt:lpstr>
      <vt:lpstr>Noto Serif</vt:lpstr>
      <vt:lpstr>Quattrocento Sans</vt:lpstr>
      <vt:lpstr>Roboto</vt:lpstr>
      <vt:lpstr>Roboto Medium</vt:lpstr>
      <vt:lpstr>Segoe UI Historic</vt:lpstr>
      <vt:lpstr>Wingdings</vt:lpstr>
      <vt:lpstr>Wingdings,Sans-Serif</vt:lpstr>
      <vt:lpstr>Office Theme</vt:lpstr>
      <vt:lpstr>Finding Messy Data: Create Lists and Excel</vt:lpstr>
      <vt:lpstr>Land Acknowledgement</vt:lpstr>
      <vt:lpstr>Terminology</vt:lpstr>
      <vt:lpstr>Agenda</vt:lpstr>
      <vt:lpstr>Agenda</vt:lpstr>
      <vt:lpstr>Agenda</vt:lpstr>
      <vt:lpstr>BGSU unique info</vt:lpstr>
      <vt:lpstr>BGSU unique info</vt:lpstr>
      <vt:lpstr>BGSU unique info</vt:lpstr>
      <vt:lpstr>BGSU unique info</vt:lpstr>
      <vt:lpstr>BGSU unique info</vt:lpstr>
      <vt:lpstr>Edit Existing Query</vt:lpstr>
      <vt:lpstr>Review Files</vt:lpstr>
      <vt:lpstr>Review Files</vt:lpstr>
      <vt:lpstr>Review Files</vt:lpstr>
      <vt:lpstr>Review Files</vt:lpstr>
      <vt:lpstr>Save Search</vt:lpstr>
      <vt:lpstr>Save Search</vt:lpstr>
      <vt:lpstr>Access Saved Export</vt:lpstr>
      <vt:lpstr>Access Saved Export</vt:lpstr>
      <vt:lpstr>! MARC Tag Query </vt:lpstr>
      <vt:lpstr>! MARC Tag Query</vt:lpstr>
      <vt:lpstr>! MARC Tag Query</vt:lpstr>
      <vt:lpstr>! MARC Tag Query</vt:lpstr>
      <vt:lpstr>Review File: Previous record shortcut </vt:lpstr>
      <vt:lpstr>Review File:  Next record shortcut </vt:lpstr>
      <vt:lpstr>Exporting Records</vt:lpstr>
      <vt:lpstr>Exporting Records</vt:lpstr>
      <vt:lpstr>Exporting Records: Fields to export</vt:lpstr>
      <vt:lpstr>Exporting Records: Fields to export</vt:lpstr>
      <vt:lpstr>Exporting Records: Fields to export</vt:lpstr>
      <vt:lpstr>Exporting Records: Delimiter</vt:lpstr>
      <vt:lpstr>Exporting Records: Saved Export</vt:lpstr>
      <vt:lpstr>Exporting Records</vt:lpstr>
      <vt:lpstr>Exporting Records</vt:lpstr>
      <vt:lpstr>Excel Import: Excel 2016</vt:lpstr>
      <vt:lpstr>Excel Import: Excel 2016</vt:lpstr>
      <vt:lpstr>Excel Import: Microsoft Office 365 Pro Plus</vt:lpstr>
      <vt:lpstr>Excel Import: Microsoft Office 365 Pro Plus</vt:lpstr>
      <vt:lpstr>Excel Import: Microsoft Office 365 Pro Plus</vt:lpstr>
      <vt:lpstr>Excel Import: Microsoft Office 365 Pro Plus</vt:lpstr>
      <vt:lpstr>Excel Import: Text Import Wizard</vt:lpstr>
      <vt:lpstr>Excel Import: Text Import Wizard</vt:lpstr>
      <vt:lpstr>Excel Import: Text Import Wizard</vt:lpstr>
      <vt:lpstr>Excel Import: Text Import Wizard</vt:lpstr>
      <vt:lpstr>Excel Import: Text Import Wizard</vt:lpstr>
      <vt:lpstr>Excel Import</vt:lpstr>
      <vt:lpstr>Excel: Freeze Top Row </vt:lpstr>
      <vt:lpstr>Excel: Filter Data </vt:lpstr>
      <vt:lpstr>Excel: Filter Data </vt:lpstr>
      <vt:lpstr>Excel: Filter Data </vt:lpstr>
      <vt:lpstr>Excel: Filter Data </vt:lpstr>
      <vt:lpstr>Excel: Count </vt:lpstr>
      <vt:lpstr>Excel: Count </vt:lpstr>
      <vt:lpstr>Excel: Count </vt:lpstr>
      <vt:lpstr>Create a Sierra Review File from Excel</vt:lpstr>
      <vt:lpstr>Create a Sierra Review File from Excel</vt:lpstr>
      <vt:lpstr>Create a Sierra Review File from Excel</vt:lpstr>
      <vt:lpstr>Create a Sierra Review File from Excel</vt:lpstr>
      <vt:lpstr>Create a Sierra Review File from Excel</vt:lpstr>
      <vt:lpstr>Create a Sierra Review File from Excel</vt:lpstr>
      <vt:lpstr>Case Study: Shelf Reading List</vt:lpstr>
      <vt:lpstr>Case Study: CRC Shelf Reading List</vt:lpstr>
      <vt:lpstr>Case Study: CRC Shelf Reading List</vt:lpstr>
      <vt:lpstr>Case Study: CRC Shelf Reading List</vt:lpstr>
      <vt:lpstr>Case Study: CRC Shelf Reading List</vt:lpstr>
      <vt:lpstr>Case Study: CRC Shelf Reading List</vt:lpstr>
      <vt:lpstr>Case Study: 092 Past Practices</vt:lpstr>
      <vt:lpstr>Case Study: 092 Past Practices</vt:lpstr>
      <vt:lpstr>Case Study: 092 Past Practices</vt:lpstr>
      <vt:lpstr>Case Study: Deleting Bibliographic Records</vt:lpstr>
      <vt:lpstr>Case Study: Deleting Bibliographic Records</vt:lpstr>
      <vt:lpstr>Case Study: Deleting Bibliographic Records</vt:lpstr>
      <vt:lpstr>Case Study: Deleting Bibliographic Records</vt:lpstr>
      <vt:lpstr>Regular Expression Tips &amp; Tricks</vt:lpstr>
      <vt:lpstr>Finding the absence of data</vt:lpstr>
      <vt:lpstr>Finding the absence of data</vt:lpstr>
      <vt:lpstr>Finding the absence of data</vt:lpstr>
      <vt:lpstr>Find Non repeatable field in Title 245 |b or |c</vt:lpstr>
      <vt:lpstr>Find Non repeatable field in Title 245 |b or |c</vt:lpstr>
      <vt:lpstr>Find Title in all upper case</vt:lpstr>
      <vt:lpstr>Find Title in all upper case</vt:lpstr>
      <vt:lpstr>Find item barcodes not starting with A113</vt:lpstr>
      <vt:lpstr>Find item barcodes not starting with A113</vt:lpstr>
      <vt:lpstr>Find item barcodes that are not 12 characters</vt:lpstr>
      <vt:lpstr>Find item barcodes not starting with A113</vt:lpstr>
      <vt:lpstr>Find item barcodes not starting with A113</vt:lpstr>
      <vt:lpstr>Conference Presentations</vt:lpstr>
      <vt:lpstr>Training Resources for Create Lists</vt:lpstr>
      <vt:lpstr>Training Resources for Create Lists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a really interesting presentation</dc:title>
  <dc:subject/>
  <dc:creator>Kristine Menkins</dc:creator>
  <cp:keywords/>
  <dc:description/>
  <cp:lastModifiedBy>Mark James Strang</cp:lastModifiedBy>
  <cp:revision>78</cp:revision>
  <cp:lastPrinted>2021-03-08T14:13:52Z</cp:lastPrinted>
  <dcterms:created xsi:type="dcterms:W3CDTF">2019-12-02T15:33:25Z</dcterms:created>
  <dcterms:modified xsi:type="dcterms:W3CDTF">2022-03-31T19:13:04Z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0x010100F862AFD76408BE458A84FA8DFFBC5836</vt:lpwstr>
  </property>
</Properties>
</file>