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78" r:id="rId3"/>
    <p:sldId id="257" r:id="rId4"/>
    <p:sldId id="259" r:id="rId5"/>
    <p:sldId id="270" r:id="rId6"/>
    <p:sldId id="273" r:id="rId7"/>
    <p:sldId id="258" r:id="rId8"/>
    <p:sldId id="271" r:id="rId9"/>
    <p:sldId id="272" r:id="rId10"/>
    <p:sldId id="260" r:id="rId11"/>
    <p:sldId id="275" r:id="rId12"/>
    <p:sldId id="276" r:id="rId13"/>
    <p:sldId id="274" r:id="rId14"/>
    <p:sldId id="277" r:id="rId15"/>
    <p:sldId id="265" r:id="rId16"/>
  </p:sldIdLst>
  <p:sldSz cx="12192000" cy="6858000"/>
  <p:notesSz cx="7010400" cy="9296400"/>
  <p:embeddedFontLst>
    <p:embeddedFont>
      <p:font typeface="Roboto" panose="020B0604020202020204" charset="0"/>
      <p:regular r:id="rId18"/>
      <p:bold r:id="rId19"/>
      <p:italic r:id="rId20"/>
      <p:boldItalic r:id="rId21"/>
    </p:embeddedFont>
    <p:embeddedFont>
      <p:font typeface="Quattrocento Sans" panose="020B0604020202020204" charset="0"/>
      <p:regular r:id="rId22"/>
      <p:bold r:id="rId23"/>
      <p:italic r:id="rId24"/>
      <p:bold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1" roundtripDataSignature="AMtx7mi0qJiT4/vMk6RShHJbLKgdPPO6i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88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41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b" anchorCtr="0">
            <a:noAutofit/>
          </a:bodyPr>
          <a:lstStyle/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93" name="Google Shape;9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134430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0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49" name="Google Shape;14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00" name="Google Shape;10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12" name="Google Shape;11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12" name="Google Shape;11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721879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12" name="Google Shape;11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094552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528221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12" name="Google Shape;11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507081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20" name="Google Shape;12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 with Logo">
  <p:cSld name="1_Title Slide with Log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/>
          <p:nvPr/>
        </p:nvSpPr>
        <p:spPr>
          <a:xfrm>
            <a:off x="-1" y="2796513"/>
            <a:ext cx="12192002" cy="3395316"/>
          </a:xfrm>
          <a:prstGeom prst="rect">
            <a:avLst/>
          </a:prstGeom>
          <a:gradFill>
            <a:gsLst>
              <a:gs pos="0">
                <a:srgbClr val="575358"/>
              </a:gs>
              <a:gs pos="38000">
                <a:srgbClr val="237948"/>
              </a:gs>
              <a:gs pos="100000">
                <a:srgbClr val="AFDECC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15"/>
          <p:cNvSpPr txBox="1">
            <a:spLocks noGrp="1"/>
          </p:cNvSpPr>
          <p:nvPr>
            <p:ph type="ctrTitle"/>
          </p:nvPr>
        </p:nvSpPr>
        <p:spPr>
          <a:xfrm>
            <a:off x="2629804" y="3107531"/>
            <a:ext cx="6932393" cy="750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5"/>
          <p:cNvSpPr txBox="1">
            <a:spLocks noGrp="1"/>
          </p:cNvSpPr>
          <p:nvPr>
            <p:ph type="subTitle" idx="1"/>
          </p:nvPr>
        </p:nvSpPr>
        <p:spPr>
          <a:xfrm>
            <a:off x="2622806" y="3942283"/>
            <a:ext cx="694638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i="1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body" idx="2"/>
          </p:nvPr>
        </p:nvSpPr>
        <p:spPr>
          <a:xfrm>
            <a:off x="2624931" y="5068970"/>
            <a:ext cx="6942138" cy="554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5"/>
          <p:cNvSpPr txBox="1"/>
          <p:nvPr/>
        </p:nvSpPr>
        <p:spPr>
          <a:xfrm>
            <a:off x="0" y="6402773"/>
            <a:ext cx="2202427" cy="33855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#IUG2021</a:t>
            </a:r>
            <a:endParaRPr sz="1600" b="0" i="0" u="none" strike="noStrike" cap="none" baseline="30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" name="Google Shape;21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8456" y="6468693"/>
            <a:ext cx="258110" cy="210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15" descr="Graphical user interface, applicati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36215" y="219074"/>
            <a:ext cx="5119569" cy="25436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6"/>
          <p:cNvSpPr txBox="1">
            <a:spLocks noGrp="1"/>
          </p:cNvSpPr>
          <p:nvPr>
            <p:ph type="title"/>
          </p:nvPr>
        </p:nvSpPr>
        <p:spPr>
          <a:xfrm>
            <a:off x="516565" y="659877"/>
            <a:ext cx="11083555" cy="736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7948"/>
              </a:buClr>
              <a:buSzPts val="2800"/>
              <a:buFont typeface="Arial"/>
              <a:buNone/>
              <a:defRPr>
                <a:solidFill>
                  <a:srgbClr val="23794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6"/>
          <p:cNvSpPr txBox="1">
            <a:spLocks noGrp="1"/>
          </p:cNvSpPr>
          <p:nvPr>
            <p:ph type="body" idx="1"/>
          </p:nvPr>
        </p:nvSpPr>
        <p:spPr>
          <a:xfrm>
            <a:off x="516565" y="1545996"/>
            <a:ext cx="11083555" cy="4630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75358"/>
              </a:buClr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16"/>
          <p:cNvSpPr txBox="1">
            <a:spLocks noGrp="1"/>
          </p:cNvSpPr>
          <p:nvPr>
            <p:ph type="sldNum" idx="12"/>
          </p:nvPr>
        </p:nvSpPr>
        <p:spPr>
          <a:xfrm>
            <a:off x="4724400" y="635120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7" name="Google Shape;27;p16" descr="Graphical user interface, applicati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18800" y="5939270"/>
            <a:ext cx="1849120" cy="9187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7"/>
          <p:cNvSpPr/>
          <p:nvPr/>
        </p:nvSpPr>
        <p:spPr>
          <a:xfrm>
            <a:off x="-1" y="546749"/>
            <a:ext cx="12192002" cy="935421"/>
          </a:xfrm>
          <a:prstGeom prst="rect">
            <a:avLst/>
          </a:prstGeom>
          <a:gradFill>
            <a:gsLst>
              <a:gs pos="0">
                <a:srgbClr val="575358"/>
              </a:gs>
              <a:gs pos="38000">
                <a:srgbClr val="237948"/>
              </a:gs>
              <a:gs pos="100000">
                <a:srgbClr val="AFDECC"/>
              </a:gs>
            </a:gsLst>
            <a:lin ang="2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17"/>
          <p:cNvSpPr txBox="1">
            <a:spLocks noGrp="1"/>
          </p:cNvSpPr>
          <p:nvPr>
            <p:ph type="title"/>
          </p:nvPr>
        </p:nvSpPr>
        <p:spPr>
          <a:xfrm>
            <a:off x="516565" y="673324"/>
            <a:ext cx="11083555" cy="736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body" idx="1"/>
          </p:nvPr>
        </p:nvSpPr>
        <p:spPr>
          <a:xfrm>
            <a:off x="516565" y="1762297"/>
            <a:ext cx="11083555" cy="4414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75358"/>
              </a:buClr>
              <a:buSzPts val="2000"/>
              <a:buChar char="▪"/>
              <a:defRPr>
                <a:solidFill>
                  <a:srgbClr val="575358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Char char="▪"/>
              <a:defRPr>
                <a:solidFill>
                  <a:srgbClr val="575358"/>
                </a:solidFill>
              </a:defRPr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600"/>
              <a:buChar char="▪"/>
              <a:defRPr>
                <a:solidFill>
                  <a:srgbClr val="575358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400"/>
              <a:buChar char="▪"/>
              <a:defRPr>
                <a:solidFill>
                  <a:srgbClr val="575358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400"/>
              <a:buChar char="▪"/>
              <a:defRPr>
                <a:solidFill>
                  <a:srgbClr val="575358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sldNum" idx="12"/>
          </p:nvPr>
        </p:nvSpPr>
        <p:spPr>
          <a:xfrm>
            <a:off x="4724400" y="635120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3" name="Google Shape;33;p17" descr="Graphical user interface, applicati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18800" y="5939270"/>
            <a:ext cx="1849120" cy="9187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, Subtitle and Two Bullets">
  <p:cSld name="1_Title, Subtitle and Two Bulle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8"/>
          <p:cNvSpPr txBox="1">
            <a:spLocks noGrp="1"/>
          </p:cNvSpPr>
          <p:nvPr>
            <p:ph type="title"/>
          </p:nvPr>
        </p:nvSpPr>
        <p:spPr>
          <a:xfrm>
            <a:off x="519310" y="716623"/>
            <a:ext cx="10515600" cy="589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7948"/>
              </a:buClr>
              <a:buSzPts val="2800"/>
              <a:buFont typeface="Arial"/>
              <a:buNone/>
              <a:defRPr>
                <a:solidFill>
                  <a:srgbClr val="23794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8"/>
          <p:cNvSpPr txBox="1">
            <a:spLocks noGrp="1"/>
          </p:cNvSpPr>
          <p:nvPr>
            <p:ph type="body" idx="1"/>
          </p:nvPr>
        </p:nvSpPr>
        <p:spPr>
          <a:xfrm>
            <a:off x="519311" y="1588532"/>
            <a:ext cx="10515599" cy="589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53575A"/>
              </a:buClr>
              <a:buSzPts val="1800"/>
              <a:buNone/>
              <a:defRPr sz="1800" b="1" i="0">
                <a:solidFill>
                  <a:srgbClr val="53575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None/>
              <a:defRPr sz="1800" b="0" i="0"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8"/>
          <p:cNvSpPr txBox="1">
            <a:spLocks noGrp="1"/>
          </p:cNvSpPr>
          <p:nvPr>
            <p:ph type="body" idx="2"/>
          </p:nvPr>
        </p:nvSpPr>
        <p:spPr>
          <a:xfrm>
            <a:off x="519312" y="2178320"/>
            <a:ext cx="5135879" cy="3879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▪"/>
              <a:defRPr sz="1800" b="0" i="0">
                <a:solidFill>
                  <a:srgbClr val="53575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▪"/>
              <a:defRPr sz="1800" b="0" i="0">
                <a:solidFill>
                  <a:srgbClr val="53575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▪"/>
              <a:defRPr sz="1800" b="0" i="0">
                <a:solidFill>
                  <a:srgbClr val="53575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▪"/>
              <a:defRPr sz="1800" b="0" i="0">
                <a:solidFill>
                  <a:srgbClr val="53575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800"/>
              <a:buFont typeface="Noto Sans Symbols"/>
              <a:buChar char="▪"/>
              <a:defRPr sz="1800" b="0" i="0">
                <a:solidFill>
                  <a:srgbClr val="53575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18"/>
          <p:cNvSpPr txBox="1">
            <a:spLocks noGrp="1"/>
          </p:cNvSpPr>
          <p:nvPr>
            <p:ph type="body" idx="3"/>
          </p:nvPr>
        </p:nvSpPr>
        <p:spPr>
          <a:xfrm>
            <a:off x="5899031" y="2178320"/>
            <a:ext cx="5135879" cy="3879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▪"/>
              <a:defRPr sz="1800" b="0" i="0">
                <a:solidFill>
                  <a:srgbClr val="53575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▪"/>
              <a:defRPr sz="1800" b="0" i="0">
                <a:solidFill>
                  <a:srgbClr val="53575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▪"/>
              <a:defRPr sz="1800" b="0" i="0">
                <a:solidFill>
                  <a:srgbClr val="53575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▪"/>
              <a:defRPr sz="1800" b="0" i="0">
                <a:solidFill>
                  <a:srgbClr val="53575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3575A"/>
              </a:buClr>
              <a:buSzPts val="1800"/>
              <a:buFont typeface="Noto Sans Symbols"/>
              <a:buChar char="▪"/>
              <a:defRPr sz="1800" b="0" i="0">
                <a:solidFill>
                  <a:srgbClr val="53575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9" name="Google Shape;39;p18" descr="Graphical user interface, applicati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18800" y="5939270"/>
            <a:ext cx="1849120" cy="9187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87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9"/>
          <p:cNvSpPr txBox="1">
            <a:spLocks noGrp="1"/>
          </p:cNvSpPr>
          <p:nvPr>
            <p:ph type="title"/>
          </p:nvPr>
        </p:nvSpPr>
        <p:spPr>
          <a:xfrm>
            <a:off x="516565" y="659877"/>
            <a:ext cx="11083555" cy="736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7948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9"/>
          <p:cNvSpPr txBox="1">
            <a:spLocks noGrp="1"/>
          </p:cNvSpPr>
          <p:nvPr>
            <p:ph type="body" idx="1"/>
          </p:nvPr>
        </p:nvSpPr>
        <p:spPr>
          <a:xfrm>
            <a:off x="516565" y="1552354"/>
            <a:ext cx="5440680" cy="4352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75358"/>
              </a:buClr>
              <a:buSzPts val="2000"/>
              <a:buChar char="▪"/>
              <a:defRPr>
                <a:solidFill>
                  <a:srgbClr val="575358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Char char="▪"/>
              <a:defRPr>
                <a:solidFill>
                  <a:srgbClr val="575358"/>
                </a:solidFill>
              </a:defRPr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600"/>
              <a:buChar char="▪"/>
              <a:defRPr>
                <a:solidFill>
                  <a:srgbClr val="575358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400"/>
              <a:buChar char="▪"/>
              <a:defRPr>
                <a:solidFill>
                  <a:srgbClr val="575358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400"/>
              <a:buChar char="▪"/>
              <a:defRPr>
                <a:solidFill>
                  <a:srgbClr val="575358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19"/>
          <p:cNvSpPr txBox="1">
            <a:spLocks noGrp="1"/>
          </p:cNvSpPr>
          <p:nvPr>
            <p:ph type="body" idx="2"/>
          </p:nvPr>
        </p:nvSpPr>
        <p:spPr>
          <a:xfrm>
            <a:off x="6159440" y="1552354"/>
            <a:ext cx="5440680" cy="3076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75358"/>
              </a:buClr>
              <a:buSzPts val="2000"/>
              <a:buNone/>
              <a:defRPr>
                <a:solidFill>
                  <a:srgbClr val="575358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9"/>
          <p:cNvSpPr txBox="1">
            <a:spLocks noGrp="1"/>
          </p:cNvSpPr>
          <p:nvPr>
            <p:ph type="body" idx="3"/>
          </p:nvPr>
        </p:nvSpPr>
        <p:spPr>
          <a:xfrm>
            <a:off x="6159440" y="4628667"/>
            <a:ext cx="3362385" cy="98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75358"/>
              </a:buClr>
              <a:buSzPts val="1800"/>
              <a:buNone/>
              <a:defRPr sz="1800" i="1">
                <a:solidFill>
                  <a:srgbClr val="575358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19"/>
          <p:cNvSpPr txBox="1">
            <a:spLocks noGrp="1"/>
          </p:cNvSpPr>
          <p:nvPr>
            <p:ph type="sldNum" idx="12"/>
          </p:nvPr>
        </p:nvSpPr>
        <p:spPr>
          <a:xfrm>
            <a:off x="4724400" y="635120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6" name="Google Shape;46;p19" descr="Graphical user interface, applicati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18800" y="5939270"/>
            <a:ext cx="1849120" cy="9187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 slide">
  <p:cSld name="Thank You slide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4"/>
          <p:cNvSpPr/>
          <p:nvPr/>
        </p:nvSpPr>
        <p:spPr>
          <a:xfrm>
            <a:off x="-2" y="5922579"/>
            <a:ext cx="12192002" cy="935421"/>
          </a:xfrm>
          <a:prstGeom prst="rect">
            <a:avLst/>
          </a:prstGeom>
          <a:gradFill>
            <a:gsLst>
              <a:gs pos="0">
                <a:srgbClr val="575358"/>
              </a:gs>
              <a:gs pos="38000">
                <a:srgbClr val="237948"/>
              </a:gs>
              <a:gs pos="100000">
                <a:srgbClr val="AFDECC"/>
              </a:gs>
            </a:gsLst>
            <a:lin ang="2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24"/>
          <p:cNvSpPr txBox="1">
            <a:spLocks noGrp="1"/>
          </p:cNvSpPr>
          <p:nvPr>
            <p:ph type="body" idx="1"/>
          </p:nvPr>
        </p:nvSpPr>
        <p:spPr>
          <a:xfrm>
            <a:off x="3352800" y="2963809"/>
            <a:ext cx="5486400" cy="798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7948"/>
              </a:buClr>
              <a:buSzPts val="6000"/>
              <a:buNone/>
              <a:defRPr sz="6000" b="1">
                <a:solidFill>
                  <a:srgbClr val="237948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4"/>
          <p:cNvSpPr txBox="1">
            <a:spLocks noGrp="1"/>
          </p:cNvSpPr>
          <p:nvPr>
            <p:ph type="body" idx="2"/>
          </p:nvPr>
        </p:nvSpPr>
        <p:spPr>
          <a:xfrm>
            <a:off x="3983832" y="4023207"/>
            <a:ext cx="4224337" cy="955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75358"/>
              </a:buClr>
              <a:buSzPts val="2800"/>
              <a:buNone/>
              <a:defRPr sz="2800">
                <a:solidFill>
                  <a:srgbClr val="575358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72" name="Google Shape;72;p24" descr="Graphical user interface, applicati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15024" y="287116"/>
            <a:ext cx="4561952" cy="2266594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24"/>
          <p:cNvSpPr txBox="1"/>
          <p:nvPr/>
        </p:nvSpPr>
        <p:spPr>
          <a:xfrm>
            <a:off x="-1182941" y="6397482"/>
            <a:ext cx="457200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#IUG2022</a:t>
            </a:r>
            <a:endParaRPr sz="1600" b="0" i="0" u="none" strike="noStrike" cap="none" baseline="30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4" name="Google Shape;74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8456" y="6468692"/>
            <a:ext cx="262891" cy="210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. Title Slide plain">
  <p:cSld name="1. Title Slide plain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5"/>
          <p:cNvSpPr/>
          <p:nvPr/>
        </p:nvSpPr>
        <p:spPr>
          <a:xfrm>
            <a:off x="10241280" y="5435600"/>
            <a:ext cx="1849120" cy="13158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25"/>
          <p:cNvSpPr/>
          <p:nvPr/>
        </p:nvSpPr>
        <p:spPr>
          <a:xfrm>
            <a:off x="-1" y="1003707"/>
            <a:ext cx="12192002" cy="4216705"/>
          </a:xfrm>
          <a:prstGeom prst="rect">
            <a:avLst/>
          </a:prstGeom>
          <a:gradFill>
            <a:gsLst>
              <a:gs pos="0">
                <a:srgbClr val="575358"/>
              </a:gs>
              <a:gs pos="38000">
                <a:srgbClr val="237948"/>
              </a:gs>
              <a:gs pos="100000">
                <a:srgbClr val="AFDECC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25"/>
          <p:cNvSpPr txBox="1">
            <a:spLocks noGrp="1"/>
          </p:cNvSpPr>
          <p:nvPr>
            <p:ph type="ctrTitle"/>
          </p:nvPr>
        </p:nvSpPr>
        <p:spPr>
          <a:xfrm>
            <a:off x="2629804" y="1901230"/>
            <a:ext cx="6932393" cy="780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5"/>
          <p:cNvSpPr txBox="1">
            <a:spLocks noGrp="1"/>
          </p:cNvSpPr>
          <p:nvPr>
            <p:ph type="subTitle" idx="1"/>
          </p:nvPr>
        </p:nvSpPr>
        <p:spPr>
          <a:xfrm>
            <a:off x="2622806" y="2869390"/>
            <a:ext cx="694638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i="1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0" name="Google Shape;80;p25"/>
          <p:cNvSpPr txBox="1">
            <a:spLocks noGrp="1"/>
          </p:cNvSpPr>
          <p:nvPr>
            <p:ph type="body" idx="2"/>
          </p:nvPr>
        </p:nvSpPr>
        <p:spPr>
          <a:xfrm>
            <a:off x="2624931" y="3864151"/>
            <a:ext cx="6942138" cy="554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5"/>
          <p:cNvSpPr txBox="1"/>
          <p:nvPr/>
        </p:nvSpPr>
        <p:spPr>
          <a:xfrm>
            <a:off x="0" y="6402773"/>
            <a:ext cx="2202427" cy="33855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#IUG2021</a:t>
            </a:r>
            <a:endParaRPr sz="1600" b="0" i="0" u="none" strike="noStrike" cap="none" baseline="30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2" name="Google Shape;82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8456" y="6468693"/>
            <a:ext cx="258110" cy="210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25" descr="Graphical user interface, applicati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18800" y="5939270"/>
            <a:ext cx="1849120" cy="9187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 and Two Bullets">
  <p:cSld name="Title, Subtitle and Two Bullets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6"/>
          <p:cNvSpPr txBox="1">
            <a:spLocks noGrp="1"/>
          </p:cNvSpPr>
          <p:nvPr>
            <p:ph type="title"/>
          </p:nvPr>
        </p:nvSpPr>
        <p:spPr>
          <a:xfrm>
            <a:off x="519310" y="716623"/>
            <a:ext cx="10515600" cy="589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7948"/>
              </a:buClr>
              <a:buSzPts val="2800"/>
              <a:buFont typeface="Arial"/>
              <a:buNone/>
              <a:defRPr>
                <a:solidFill>
                  <a:srgbClr val="23794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6"/>
          <p:cNvSpPr txBox="1">
            <a:spLocks noGrp="1"/>
          </p:cNvSpPr>
          <p:nvPr>
            <p:ph type="body" idx="1"/>
          </p:nvPr>
        </p:nvSpPr>
        <p:spPr>
          <a:xfrm>
            <a:off x="519311" y="1588532"/>
            <a:ext cx="10515599" cy="589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575358"/>
              </a:buClr>
              <a:buSzPts val="1800"/>
              <a:buNone/>
              <a:defRPr sz="1800" b="1" i="0">
                <a:solidFill>
                  <a:srgbClr val="57535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None/>
              <a:defRPr sz="1800" b="0" i="0"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26"/>
          <p:cNvSpPr txBox="1">
            <a:spLocks noGrp="1"/>
          </p:cNvSpPr>
          <p:nvPr>
            <p:ph type="body" idx="2"/>
          </p:nvPr>
        </p:nvSpPr>
        <p:spPr>
          <a:xfrm>
            <a:off x="519312" y="2178320"/>
            <a:ext cx="6795888" cy="3879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▪"/>
              <a:defRPr sz="1800" b="0" i="0">
                <a:solidFill>
                  <a:srgbClr val="57535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▪"/>
              <a:defRPr sz="1800" b="0" i="0">
                <a:solidFill>
                  <a:srgbClr val="57535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▪"/>
              <a:defRPr sz="1800" b="0" i="0">
                <a:solidFill>
                  <a:srgbClr val="57535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▪"/>
              <a:defRPr sz="1800" b="0" i="0">
                <a:solidFill>
                  <a:srgbClr val="57535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Font typeface="Noto Sans Symbols"/>
              <a:buChar char="▪"/>
              <a:defRPr sz="1800" b="0" i="0">
                <a:solidFill>
                  <a:srgbClr val="57535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26"/>
          <p:cNvSpPr txBox="1">
            <a:spLocks noGrp="1"/>
          </p:cNvSpPr>
          <p:nvPr>
            <p:ph type="body" idx="3"/>
          </p:nvPr>
        </p:nvSpPr>
        <p:spPr>
          <a:xfrm>
            <a:off x="7518400" y="2178320"/>
            <a:ext cx="3516510" cy="3879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▪"/>
              <a:defRPr sz="1800" b="0" i="0">
                <a:solidFill>
                  <a:srgbClr val="57535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▪"/>
              <a:defRPr sz="1800" b="0" i="0">
                <a:solidFill>
                  <a:srgbClr val="57535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▪"/>
              <a:defRPr sz="1800" b="0" i="0">
                <a:solidFill>
                  <a:srgbClr val="57535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▪"/>
              <a:defRPr sz="1800" b="0" i="0">
                <a:solidFill>
                  <a:srgbClr val="57535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Font typeface="Noto Sans Symbols"/>
              <a:buChar char="▪"/>
              <a:defRPr sz="1800" b="0" i="0">
                <a:solidFill>
                  <a:srgbClr val="57535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26"/>
          <p:cNvSpPr txBox="1">
            <a:spLocks noGrp="1"/>
          </p:cNvSpPr>
          <p:nvPr>
            <p:ph type="sldNum" idx="12"/>
          </p:nvPr>
        </p:nvSpPr>
        <p:spPr>
          <a:xfrm>
            <a:off x="4724400" y="635120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0" name="Google Shape;90;p26" descr="Graphical user interface, applicati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18800" y="5939270"/>
            <a:ext cx="1849120" cy="9187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89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title"/>
          </p:nvPr>
        </p:nvSpPr>
        <p:spPr>
          <a:xfrm>
            <a:off x="516565" y="659877"/>
            <a:ext cx="11083555" cy="736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7948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23794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body" idx="1"/>
          </p:nvPr>
        </p:nvSpPr>
        <p:spPr>
          <a:xfrm>
            <a:off x="516565" y="1545996"/>
            <a:ext cx="11083555" cy="4630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75358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rgbClr val="57535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57535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rgbClr val="57535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rgbClr val="57535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358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rgbClr val="57535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4"/>
          <p:cNvSpPr txBox="1">
            <a:spLocks noGrp="1"/>
          </p:cNvSpPr>
          <p:nvPr>
            <p:ph type="sldNum" idx="12"/>
          </p:nvPr>
        </p:nvSpPr>
        <p:spPr>
          <a:xfrm>
            <a:off x="4724400" y="635120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" name="Google Shape;13;p14"/>
          <p:cNvSpPr txBox="1"/>
          <p:nvPr/>
        </p:nvSpPr>
        <p:spPr>
          <a:xfrm>
            <a:off x="-1182941" y="6397482"/>
            <a:ext cx="457200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575358"/>
                </a:solidFill>
                <a:latin typeface="Arial"/>
                <a:ea typeface="Arial"/>
                <a:cs typeface="Arial"/>
                <a:sym typeface="Arial"/>
              </a:rPr>
              <a:t>#IUG2022</a:t>
            </a:r>
            <a:endParaRPr sz="1600" b="0" i="0" u="none" strike="noStrike" cap="none" baseline="30000">
              <a:solidFill>
                <a:srgbClr val="57535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" name="Google Shape;14;p1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72347" y="6468693"/>
            <a:ext cx="279846" cy="223877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8" r:id="rId6"/>
    <p:sldLayoutId id="2147483659" r:id="rId7"/>
    <p:sldLayoutId id="2147483660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"/>
          <p:cNvSpPr txBox="1">
            <a:spLocks noGrp="1"/>
          </p:cNvSpPr>
          <p:nvPr>
            <p:ph type="ctrTitle"/>
          </p:nvPr>
        </p:nvSpPr>
        <p:spPr>
          <a:xfrm>
            <a:off x="2629804" y="3107531"/>
            <a:ext cx="6932393" cy="750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 dirty="0" smtClean="0"/>
              <a:t>Simply LEAP through Inventory</a:t>
            </a:r>
            <a:endParaRPr dirty="0"/>
          </a:p>
        </p:txBody>
      </p:sp>
      <p:sp>
        <p:nvSpPr>
          <p:cNvPr id="96" name="Google Shape;96;p1"/>
          <p:cNvSpPr txBox="1">
            <a:spLocks noGrp="1"/>
          </p:cNvSpPr>
          <p:nvPr>
            <p:ph type="subTitle" idx="1"/>
          </p:nvPr>
        </p:nvSpPr>
        <p:spPr>
          <a:xfrm>
            <a:off x="2622806" y="3942283"/>
            <a:ext cx="694638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US" dirty="0" smtClean="0"/>
              <a:t>Orion Township Public Library</a:t>
            </a:r>
            <a:endParaRPr dirty="0"/>
          </a:p>
        </p:txBody>
      </p:sp>
      <p:sp>
        <p:nvSpPr>
          <p:cNvPr id="97" name="Google Shape;97;p1"/>
          <p:cNvSpPr txBox="1">
            <a:spLocks noGrp="1"/>
          </p:cNvSpPr>
          <p:nvPr>
            <p:ph type="body" idx="2"/>
          </p:nvPr>
        </p:nvSpPr>
        <p:spPr>
          <a:xfrm>
            <a:off x="2624931" y="5068970"/>
            <a:ext cx="6942138" cy="554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dirty="0" smtClean="0"/>
              <a:t>Anne Barnard and Shannon Schmidt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A1C5B99-B84E-49A1-A3D0-E959C713B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660400"/>
            <a:ext cx="11083925" cy="735013"/>
          </a:xfrm>
        </p:spPr>
        <p:txBody>
          <a:bodyPr/>
          <a:lstStyle/>
          <a:p>
            <a:r>
              <a:rPr lang="en-US" dirty="0"/>
              <a:t>Inventory Process at Your Desk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B45F76AD-D656-4B74-88AB-6EDEF0ACCD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2294792"/>
            <a:ext cx="5441950" cy="3610708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+mj-lt"/>
              </a:rPr>
              <a:t>Bring cart of items to desk that has an RFID pad and label printer</a:t>
            </a:r>
          </a:p>
          <a:p>
            <a:r>
              <a:rPr lang="en-US" sz="2400" dirty="0">
                <a:latin typeface="+mj-lt"/>
              </a:rPr>
              <a:t>Inventory all items</a:t>
            </a:r>
          </a:p>
          <a:p>
            <a:r>
              <a:rPr lang="en-US" sz="2400" dirty="0">
                <a:latin typeface="+mj-lt"/>
              </a:rPr>
              <a:t>Open Item Record to make sure call # and cutter are in correct field</a:t>
            </a:r>
          </a:p>
          <a:p>
            <a:r>
              <a:rPr lang="en-US" sz="2400" dirty="0">
                <a:latin typeface="+mj-lt"/>
              </a:rPr>
              <a:t>Update spine label if necessary </a:t>
            </a:r>
          </a:p>
        </p:txBody>
      </p:sp>
      <p:pic>
        <p:nvPicPr>
          <p:cNvPr id="8" name="Content Placeholder 10">
            <a:extLst>
              <a:ext uri="{FF2B5EF4-FFF2-40B4-BE49-F238E27FC236}">
                <a16:creationId xmlns:a16="http://schemas.microsoft.com/office/drawing/2014/main" id="{48961EDC-20D6-4F68-9812-7BACCFD3AD67}"/>
              </a:ext>
            </a:extLst>
          </p:cNvPr>
          <p:cNvPicPr>
            <a:picLocks noGrp="1" noChangeAspect="1"/>
          </p:cNvPicPr>
          <p:nvPr>
            <p:ph sz="quarter" idx="27"/>
          </p:nvPr>
        </p:nvPicPr>
        <p:blipFill rotWithShape="1">
          <a:blip r:embed="rId3"/>
          <a:srcRect l="2584" r="17552"/>
          <a:stretch/>
        </p:blipFill>
        <p:spPr>
          <a:xfrm rot="10800000">
            <a:off x="6874048" y="1552575"/>
            <a:ext cx="4101484" cy="3851672"/>
          </a:xfrm>
        </p:spPr>
      </p:pic>
      <p:pic>
        <p:nvPicPr>
          <p:cNvPr id="9" name="Content Placeholder 10">
            <a:extLst>
              <a:ext uri="{FF2B5EF4-FFF2-40B4-BE49-F238E27FC236}">
                <a16:creationId xmlns:a16="http://schemas.microsoft.com/office/drawing/2014/main" id="{48961EDC-20D6-4F68-9812-7BACCFD3AD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84" r="17552"/>
          <a:stretch/>
        </p:blipFill>
        <p:spPr>
          <a:xfrm rot="10800000">
            <a:off x="6874048" y="1552575"/>
            <a:ext cx="4101484" cy="38516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33117E0-8366-4376-AFA4-2EC0556C9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Simply Reports - Editing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DA5669-CE92-49F9-BA96-5291214E8B2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324253" y="3739739"/>
            <a:ext cx="9240174" cy="2563407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D4F2D4F-846F-42EC-A048-7F4E4A1178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Edit an Item List Report</a:t>
            </a:r>
          </a:p>
          <a:p>
            <a:r>
              <a:rPr lang="en-US" b="1" dirty="0"/>
              <a:t>My Reports</a:t>
            </a:r>
            <a:r>
              <a:rPr lang="en-US" dirty="0"/>
              <a:t>: Item List Reports, Select Inventory report and edit button, Select correct collection, Call number field and continue, Save report parameters</a:t>
            </a:r>
          </a:p>
          <a:p>
            <a:r>
              <a:rPr lang="en-US" b="1" dirty="0"/>
              <a:t>My Reports: </a:t>
            </a:r>
            <a:r>
              <a:rPr lang="en-US" dirty="0"/>
              <a:t>Item List Reports, Check Inventory reports and Run Reports, Download Excel report and sort by last inventory date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3525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45B8507-23AB-7742-BD3B-1A9D1D84B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Excel Report procedures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756498D-C998-7E48-8E02-9C8E18DD4E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6565" y="2171700"/>
            <a:ext cx="4222489" cy="4005262"/>
          </a:xfrm>
        </p:spPr>
        <p:txBody>
          <a:bodyPr/>
          <a:lstStyle/>
          <a:p>
            <a:r>
              <a:rPr lang="en-US" dirty="0"/>
              <a:t>Look for items not inventoried on shelves</a:t>
            </a:r>
          </a:p>
          <a:p>
            <a:r>
              <a:rPr lang="en-US" dirty="0"/>
              <a:t>Items that are found, use Inventory mode check in</a:t>
            </a:r>
          </a:p>
          <a:p>
            <a:r>
              <a:rPr lang="en-US" dirty="0"/>
              <a:t>Items not found, change item status to misplaced or your current missing status</a:t>
            </a:r>
          </a:p>
          <a:p>
            <a:r>
              <a:rPr lang="en-US" dirty="0"/>
              <a:t>Fill out Inventory tracker with collection, call number field, and how many were misplaced</a:t>
            </a:r>
          </a:p>
        </p:txBody>
      </p:sp>
      <p:graphicFrame>
        <p:nvGraphicFramePr>
          <p:cNvPr id="6" name="Content Placeholder 11">
            <a:extLst>
              <a:ext uri="{FF2B5EF4-FFF2-40B4-BE49-F238E27FC236}">
                <a16:creationId xmlns:a16="http://schemas.microsoft.com/office/drawing/2014/main" id="{0F49E859-A766-446D-8684-75719F0F9D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6712754"/>
              </p:ext>
            </p:extLst>
          </p:nvPr>
        </p:nvGraphicFramePr>
        <p:xfrm>
          <a:off x="4724400" y="1960684"/>
          <a:ext cx="6875459" cy="3804228"/>
        </p:xfrm>
        <a:graphic>
          <a:graphicData uri="http://schemas.openxmlformats.org/drawingml/2006/table">
            <a:tbl>
              <a:tblPr/>
              <a:tblGrid>
                <a:gridCol w="528320">
                  <a:extLst>
                    <a:ext uri="{9D8B030D-6E8A-4147-A177-3AD203B41FA5}">
                      <a16:colId xmlns:a16="http://schemas.microsoft.com/office/drawing/2014/main" val="2628724841"/>
                    </a:ext>
                  </a:extLst>
                </a:gridCol>
                <a:gridCol w="873760">
                  <a:extLst>
                    <a:ext uri="{9D8B030D-6E8A-4147-A177-3AD203B41FA5}">
                      <a16:colId xmlns:a16="http://schemas.microsoft.com/office/drawing/2014/main" val="2043017960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2601272854"/>
                    </a:ext>
                  </a:extLst>
                </a:gridCol>
                <a:gridCol w="1381760">
                  <a:extLst>
                    <a:ext uri="{9D8B030D-6E8A-4147-A177-3AD203B41FA5}">
                      <a16:colId xmlns:a16="http://schemas.microsoft.com/office/drawing/2014/main" val="1207901058"/>
                    </a:ext>
                  </a:extLst>
                </a:gridCol>
                <a:gridCol w="1630268">
                  <a:extLst>
                    <a:ext uri="{9D8B030D-6E8A-4147-A177-3AD203B41FA5}">
                      <a16:colId xmlns:a16="http://schemas.microsoft.com/office/drawing/2014/main" val="605686019"/>
                    </a:ext>
                  </a:extLst>
                </a:gridCol>
                <a:gridCol w="1292951">
                  <a:extLst>
                    <a:ext uri="{9D8B030D-6E8A-4147-A177-3AD203B41FA5}">
                      <a16:colId xmlns:a16="http://schemas.microsoft.com/office/drawing/2014/main" val="1559044010"/>
                    </a:ext>
                  </a:extLst>
                </a:gridCol>
              </a:tblGrid>
              <a:tr h="346515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Inventory report for Feature DVD's call number H - K</a:t>
                      </a:r>
                    </a:p>
                  </a:txBody>
                  <a:tcPr marL="5159" marR="5159" marT="51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0645376"/>
                  </a:ext>
                </a:extLst>
              </a:tr>
              <a:tr h="69184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Coll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Shelf Location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Call Number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Title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Item Barcode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j-lt"/>
                        </a:rPr>
                        <a:t>Last Inventory Date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8646588"/>
                  </a:ext>
                </a:extLst>
              </a:tr>
              <a:tr h="38034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DVD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Feature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HAPPY-GO-LUCKY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Happy-go-lucky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33763002065617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j-lt"/>
                        </a:rPr>
                        <a:t>7/7/2017 10:41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4178063"/>
                  </a:ext>
                </a:extLst>
              </a:tr>
              <a:tr h="38034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DVD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Feature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HAPPY TEXAS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Happy Texas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33763001768682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j-lt"/>
                        </a:rPr>
                        <a:t>5/6/2018 10:41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981137"/>
                  </a:ext>
                </a:extLst>
              </a:tr>
              <a:tr h="38034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DVD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Feature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INTERPRETER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The interpreter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33763001439367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j-lt"/>
                        </a:rPr>
                        <a:t>11/6/2018 11:03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8475249"/>
                  </a:ext>
                </a:extLst>
              </a:tr>
              <a:tr h="38034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DVD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Feature 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JACK AND JILL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Jack and Jill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33763002245482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j-lt"/>
                        </a:rPr>
                        <a:t>3/6/2020 11:07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6268197"/>
                  </a:ext>
                </a:extLst>
              </a:tr>
              <a:tr h="69184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DVD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Feature 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JOHNSON FAMILY VACATION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Johnson family vacation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33763002240392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j-lt"/>
                        </a:rPr>
                        <a:t>3/6/2020 11:10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9053096"/>
                  </a:ext>
                </a:extLst>
              </a:tr>
              <a:tr h="34651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DVD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Feature 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KARATE KID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The karate kid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33763002222671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j-lt"/>
                        </a:rPr>
                        <a:t>3/6/2020 11:13</a:t>
                      </a:r>
                    </a:p>
                  </a:txBody>
                  <a:tcPr marL="5159" marR="5159" marT="51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21705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27475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F187D0E-86C4-4AA9-9029-CB3DE2560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673100"/>
            <a:ext cx="11083925" cy="736600"/>
          </a:xfrm>
        </p:spPr>
        <p:txBody>
          <a:bodyPr/>
          <a:lstStyle/>
          <a:p>
            <a:r>
              <a:rPr lang="en-US" dirty="0"/>
              <a:t>Tracking Inventory Progress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041564-3B88-429A-8CB6-7146AFF16E2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15939" y="1762125"/>
            <a:ext cx="4293454" cy="3579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Inventory tracker is completed by staff member doing inventory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What’s been done and what’s next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Staff accountability</a:t>
            </a:r>
          </a:p>
        </p:txBody>
      </p:sp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0FC96DC1-E769-4769-86B1-E68E34590F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1278888"/>
              </p:ext>
            </p:extLst>
          </p:nvPr>
        </p:nvGraphicFramePr>
        <p:xfrm>
          <a:off x="4809392" y="1762124"/>
          <a:ext cx="7083047" cy="41287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30824">
                  <a:extLst>
                    <a:ext uri="{9D8B030D-6E8A-4147-A177-3AD203B41FA5}">
                      <a16:colId xmlns:a16="http://schemas.microsoft.com/office/drawing/2014/main" val="1624620903"/>
                    </a:ext>
                  </a:extLst>
                </a:gridCol>
                <a:gridCol w="1504855">
                  <a:extLst>
                    <a:ext uri="{9D8B030D-6E8A-4147-A177-3AD203B41FA5}">
                      <a16:colId xmlns:a16="http://schemas.microsoft.com/office/drawing/2014/main" val="1145553380"/>
                    </a:ext>
                  </a:extLst>
                </a:gridCol>
                <a:gridCol w="911679">
                  <a:extLst>
                    <a:ext uri="{9D8B030D-6E8A-4147-A177-3AD203B41FA5}">
                      <a16:colId xmlns:a16="http://schemas.microsoft.com/office/drawing/2014/main" val="2210426349"/>
                    </a:ext>
                  </a:extLst>
                </a:gridCol>
                <a:gridCol w="298049">
                  <a:extLst>
                    <a:ext uri="{9D8B030D-6E8A-4147-A177-3AD203B41FA5}">
                      <a16:colId xmlns:a16="http://schemas.microsoft.com/office/drawing/2014/main" val="2441287951"/>
                    </a:ext>
                  </a:extLst>
                </a:gridCol>
                <a:gridCol w="686682">
                  <a:extLst>
                    <a:ext uri="{9D8B030D-6E8A-4147-A177-3AD203B41FA5}">
                      <a16:colId xmlns:a16="http://schemas.microsoft.com/office/drawing/2014/main" val="3412305513"/>
                    </a:ext>
                  </a:extLst>
                </a:gridCol>
                <a:gridCol w="949666">
                  <a:extLst>
                    <a:ext uri="{9D8B030D-6E8A-4147-A177-3AD203B41FA5}">
                      <a16:colId xmlns:a16="http://schemas.microsoft.com/office/drawing/2014/main" val="2302237364"/>
                    </a:ext>
                  </a:extLst>
                </a:gridCol>
                <a:gridCol w="701292">
                  <a:extLst>
                    <a:ext uri="{9D8B030D-6E8A-4147-A177-3AD203B41FA5}">
                      <a16:colId xmlns:a16="http://schemas.microsoft.com/office/drawing/2014/main" val="2678480078"/>
                    </a:ext>
                  </a:extLst>
                </a:gridCol>
              </a:tblGrid>
              <a:tr h="375102">
                <a:tc>
                  <a:txBody>
                    <a:bodyPr/>
                    <a:lstStyle/>
                    <a:p>
                      <a:pPr algn="l" fontAlgn="b"/>
                      <a:endParaRPr lang="en-US" sz="1100" u="sng" strike="noStrike" dirty="0">
                        <a:effectLst/>
                      </a:endParaRPr>
                    </a:p>
                    <a:p>
                      <a:pPr algn="l" fontAlgn="b"/>
                      <a:endParaRPr lang="en-US" sz="1100" u="sng" strike="noStrike" dirty="0">
                        <a:effectLst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sng" strike="noStrike" dirty="0">
                          <a:effectLst/>
                        </a:rPr>
                        <a:t>SUBSET</a:t>
                      </a:r>
                      <a:endParaRPr lang="en-US" sz="1100" b="0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sng" strike="noStrike" dirty="0">
                          <a:effectLst/>
                        </a:rPr>
                        <a:t>DATE INVENTORIED</a:t>
                      </a:r>
                      <a:endParaRPr lang="en-US" sz="1100" b="0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sng" strike="noStrike" dirty="0">
                          <a:effectLst/>
                        </a:rPr>
                        <a:t>REPORT DONE</a:t>
                      </a:r>
                      <a:endParaRPr lang="en-US" sz="1100" b="0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sng" strike="noStrike" dirty="0">
                          <a:effectLst/>
                        </a:rPr>
                        <a:t># MISSING</a:t>
                      </a:r>
                      <a:endParaRPr lang="en-US" sz="1100" b="0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sng" strike="noStrike" dirty="0">
                          <a:effectLst/>
                        </a:rPr>
                        <a:t>CLERK</a:t>
                      </a:r>
                      <a:endParaRPr lang="en-US" sz="1100" b="0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928143361"/>
                  </a:ext>
                </a:extLst>
              </a:tr>
              <a:tr h="19755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ADULT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027596246"/>
                  </a:ext>
                </a:extLst>
              </a:tr>
              <a:tr h="19755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Anime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all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12/11/2018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yes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lb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975272283"/>
                  </a:ext>
                </a:extLst>
              </a:tr>
              <a:tr h="19755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BluRay (youth &amp; adult)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all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12/29/2018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yes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lb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206673662"/>
                  </a:ext>
                </a:extLst>
              </a:tr>
              <a:tr h="19755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Feature DVD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A-C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12/12/2018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yes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lb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068470581"/>
                  </a:ext>
                </a:extLst>
              </a:tr>
              <a:tr h="19755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Feature DVD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D-G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12/13/2018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yes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lb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25452671"/>
                  </a:ext>
                </a:extLst>
              </a:tr>
              <a:tr h="19755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Feature DVD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H-K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12/13/2018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yes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lb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065829086"/>
                  </a:ext>
                </a:extLst>
              </a:tr>
              <a:tr h="19755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Feature DVD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L-M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12/15/2018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yes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lb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12684694"/>
                  </a:ext>
                </a:extLst>
              </a:tr>
              <a:tr h="19755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Feature DVD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N-P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12/19/2018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YES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cs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015413538"/>
                  </a:ext>
                </a:extLst>
              </a:tr>
              <a:tr h="19755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Feature DVD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Q-S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12/21/2018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yes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lb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067743726"/>
                  </a:ext>
                </a:extLst>
              </a:tr>
              <a:tr h="19755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Feature DVD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12/21/2018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yes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cm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167819898"/>
                  </a:ext>
                </a:extLst>
              </a:tr>
              <a:tr h="19755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Feature DVD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U-Z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12/27/2018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yes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lb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85801659"/>
                  </a:ext>
                </a:extLst>
              </a:tr>
              <a:tr h="19755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TV Series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1/4/2019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yes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lb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798949574"/>
                  </a:ext>
                </a:extLst>
              </a:tr>
              <a:tr h="19755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TV Series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B-F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1/4/2019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yes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lb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254323213"/>
                  </a:ext>
                </a:extLst>
              </a:tr>
              <a:tr h="19755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TV Series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G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1/4/2019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yes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lb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064675342"/>
                  </a:ext>
                </a:extLst>
              </a:tr>
              <a:tr h="19755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TV Series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H-Q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1/7/2019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yes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lb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53055811"/>
                  </a:ext>
                </a:extLst>
              </a:tr>
              <a:tr h="19755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TV Series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R-S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1/7/2019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yes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lb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182777786"/>
                  </a:ext>
                </a:extLst>
              </a:tr>
              <a:tr h="19755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TV Series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T-Z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1/8/2019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yes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lb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02668424"/>
                  </a:ext>
                </a:extLst>
              </a:tr>
              <a:tr h="19755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Foreign DVD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all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1/8/2019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yes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lb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051707721"/>
                  </a:ext>
                </a:extLst>
              </a:tr>
              <a:tr h="19755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Non-fic DVD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000-299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1/8/2019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yes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lb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1097671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7433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72B8C76-44FC-4612-B6BB-4A1C25295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Pro’s &amp; Con’s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599BD6F-4E27-4F55-B834-65DDDBD5FD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6566" y="1762297"/>
            <a:ext cx="4662104" cy="4414665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b="1" dirty="0"/>
              <a:t>Pro’s</a:t>
            </a:r>
          </a:p>
          <a:p>
            <a:r>
              <a:rPr lang="en-US" b="1" dirty="0"/>
              <a:t>Physical holdings match Polaris</a:t>
            </a:r>
          </a:p>
          <a:p>
            <a:r>
              <a:rPr lang="en-US" b="1" dirty="0"/>
              <a:t>Does not require extensive staff training</a:t>
            </a:r>
          </a:p>
          <a:p>
            <a:r>
              <a:rPr lang="en-US" b="1" dirty="0"/>
              <a:t>Portable equipment that can be taken into the stacks</a:t>
            </a:r>
          </a:p>
          <a:p>
            <a:r>
              <a:rPr lang="en-US" b="1" dirty="0"/>
              <a:t>Can also be done at any staff workstation that has an RFID pad.</a:t>
            </a:r>
          </a:p>
          <a:p>
            <a:r>
              <a:rPr lang="en-US" b="1" dirty="0"/>
              <a:t>Mis-shelved items are located making it easier for patrons to find items where they should be</a:t>
            </a:r>
          </a:p>
          <a:p>
            <a:endParaRPr lang="en-US" b="1" dirty="0"/>
          </a:p>
          <a:p>
            <a:endParaRPr lang="en-US" b="1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790265D0-C414-4E1D-9C9C-FB8202202C5E}"/>
              </a:ext>
            </a:extLst>
          </p:cNvPr>
          <p:cNvSpPr txBox="1">
            <a:spLocks/>
          </p:cNvSpPr>
          <p:nvPr/>
        </p:nvSpPr>
        <p:spPr>
          <a:xfrm>
            <a:off x="6159440" y="2162907"/>
            <a:ext cx="4171522" cy="401405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000" b="1" dirty="0" smtClean="0"/>
              <a:t>Con’s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Items with a status of other than “in” do not get their inventory date updated</a:t>
            </a:r>
          </a:p>
          <a:p>
            <a:endParaRPr lang="en-US" sz="20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USB is powered by laptop, therefore battery drains faster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036847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0"/>
          <p:cNvSpPr txBox="1">
            <a:spLocks noGrp="1"/>
          </p:cNvSpPr>
          <p:nvPr>
            <p:ph type="body" idx="1"/>
          </p:nvPr>
        </p:nvSpPr>
        <p:spPr>
          <a:xfrm>
            <a:off x="3352800" y="2963809"/>
            <a:ext cx="5486400" cy="798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7948"/>
              </a:buClr>
              <a:buSzPct val="100000"/>
              <a:buNone/>
            </a:pPr>
            <a:r>
              <a:rPr lang="en-US" dirty="0"/>
              <a:t>THANK </a:t>
            </a:r>
            <a:r>
              <a:rPr lang="en-US" dirty="0" smtClean="0"/>
              <a:t>YOU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7948"/>
              </a:buClr>
              <a:buSzPct val="100000"/>
              <a:buNone/>
            </a:pPr>
            <a:endParaRPr dirty="0"/>
          </a:p>
        </p:txBody>
      </p:sp>
      <p:sp>
        <p:nvSpPr>
          <p:cNvPr id="152" name="Google Shape;152;p10"/>
          <p:cNvSpPr txBox="1">
            <a:spLocks noGrp="1"/>
          </p:cNvSpPr>
          <p:nvPr>
            <p:ph type="body" idx="2"/>
          </p:nvPr>
        </p:nvSpPr>
        <p:spPr>
          <a:xfrm>
            <a:off x="1222132" y="4023207"/>
            <a:ext cx="9302260" cy="1639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358"/>
              </a:buClr>
              <a:buSzPts val="2800"/>
              <a:buNone/>
            </a:pPr>
            <a:r>
              <a:rPr lang="en-US" sz="4200" b="1" dirty="0"/>
              <a:t>Questions</a:t>
            </a:r>
            <a:r>
              <a:rPr lang="en-US" sz="4200" b="1" dirty="0" smtClean="0"/>
              <a:t>?</a:t>
            </a:r>
          </a:p>
          <a:p>
            <a:r>
              <a:rPr lang="en-US" sz="4200" b="1" dirty="0"/>
              <a:t>Anne Barnard - abarnard@orionlibrary.org</a:t>
            </a:r>
          </a:p>
          <a:p>
            <a:r>
              <a:rPr lang="en-US" sz="4200" b="1" dirty="0"/>
              <a:t>Shannon Schmidt - sschmidt@orionlibrary.org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358"/>
              </a:buClr>
              <a:buSzPts val="2800"/>
              <a:buNone/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Your </a:t>
            </a:r>
            <a:r>
              <a:rPr lang="en-US" dirty="0" smtClean="0"/>
              <a:t>Presenters: </a:t>
            </a:r>
            <a:r>
              <a:rPr lang="en-US" dirty="0" smtClean="0"/>
              <a:t>Anne Barnard and Shannon Schmidt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755" y="2386129"/>
            <a:ext cx="2950699" cy="29506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617" y="2383316"/>
            <a:ext cx="2953512" cy="295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40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"/>
          <p:cNvSpPr txBox="1">
            <a:spLocks noGrp="1"/>
          </p:cNvSpPr>
          <p:nvPr>
            <p:ph type="title"/>
          </p:nvPr>
        </p:nvSpPr>
        <p:spPr>
          <a:xfrm>
            <a:off x="516565" y="659877"/>
            <a:ext cx="11083555" cy="736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7948"/>
              </a:buClr>
              <a:buSzPts val="2800"/>
              <a:buFont typeface="Arial"/>
              <a:buNone/>
            </a:pPr>
            <a:r>
              <a:rPr lang="en-US" dirty="0" smtClean="0"/>
              <a:t>The History of Inventory at OTPL</a:t>
            </a:r>
            <a:endParaRPr dirty="0"/>
          </a:p>
        </p:txBody>
      </p:sp>
      <p:sp>
        <p:nvSpPr>
          <p:cNvPr id="103" name="Google Shape;103;p2"/>
          <p:cNvSpPr txBox="1">
            <a:spLocks noGrp="1"/>
          </p:cNvSpPr>
          <p:nvPr>
            <p:ph type="body" idx="1"/>
          </p:nvPr>
        </p:nvSpPr>
        <p:spPr>
          <a:xfrm>
            <a:off x="516565" y="1545996"/>
            <a:ext cx="11083555" cy="4630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101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358"/>
              </a:buClr>
              <a:buSzPts val="2000"/>
              <a:buNone/>
            </a:pPr>
            <a:r>
              <a:rPr lang="en-US" dirty="0" smtClean="0"/>
              <a:t>							</a:t>
            </a:r>
            <a:endParaRPr dirty="0"/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9344A54F-6568-4589-A692-FFA6802FD81A}"/>
              </a:ext>
            </a:extLst>
          </p:cNvPr>
          <p:cNvPicPr>
            <a:picLocks noGrp="1" noChangeAspect="1"/>
          </p:cNvPicPr>
          <p:nvPr>
            <p:ph sz="quarter" idx="26"/>
          </p:nvPr>
        </p:nvPicPr>
        <p:blipFill>
          <a:blip r:embed="rId3"/>
          <a:stretch>
            <a:fillRect/>
          </a:stretch>
        </p:blipFill>
        <p:spPr>
          <a:xfrm>
            <a:off x="519113" y="2195947"/>
            <a:ext cx="5135562" cy="384405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096000" y="2195947"/>
            <a:ext cx="5166946" cy="28038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lnSpc>
                <a:spcPct val="90000"/>
              </a:lnSpc>
              <a:spcBef>
                <a:spcPts val="1000"/>
              </a:spcBef>
              <a:buClr>
                <a:srgbClr val="44546A"/>
              </a:buClr>
              <a:buFont typeface="Wingdings" pitchFamily="2" charset="2"/>
              <a:buChar char="§"/>
            </a:pPr>
            <a:r>
              <a:rPr lang="en-US" sz="2800" kern="1200" dirty="0">
                <a:solidFill>
                  <a:srgbClr val="53575A"/>
                </a:solidFill>
                <a:ea typeface="Roboto" panose="02000000000000000000" pitchFamily="2" charset="0"/>
              </a:rPr>
              <a:t>Barcodes scanned and stored</a:t>
            </a:r>
          </a:p>
          <a:p>
            <a:pPr marL="274320" lvl="0" indent="-274320">
              <a:lnSpc>
                <a:spcPct val="90000"/>
              </a:lnSpc>
              <a:spcBef>
                <a:spcPts val="1000"/>
              </a:spcBef>
              <a:buClr>
                <a:srgbClr val="44546A"/>
              </a:buClr>
              <a:buFont typeface="Wingdings" pitchFamily="2" charset="2"/>
              <a:buChar char="§"/>
            </a:pPr>
            <a:r>
              <a:rPr lang="en-US" sz="2800" kern="1200" dirty="0">
                <a:solidFill>
                  <a:srgbClr val="53575A"/>
                </a:solidFill>
                <a:ea typeface="Roboto" panose="02000000000000000000" pitchFamily="2" charset="0"/>
              </a:rPr>
              <a:t>Uploaded to previous ILS</a:t>
            </a:r>
          </a:p>
          <a:p>
            <a:pPr marL="274320" lvl="0" indent="-274320">
              <a:lnSpc>
                <a:spcPct val="90000"/>
              </a:lnSpc>
              <a:spcBef>
                <a:spcPts val="1000"/>
              </a:spcBef>
              <a:buClr>
                <a:srgbClr val="44546A"/>
              </a:buClr>
              <a:buFont typeface="Wingdings" pitchFamily="2" charset="2"/>
              <a:buChar char="§"/>
            </a:pPr>
            <a:r>
              <a:rPr lang="en-US" sz="2800" kern="1200" dirty="0">
                <a:solidFill>
                  <a:srgbClr val="53575A"/>
                </a:solidFill>
                <a:ea typeface="Roboto" panose="02000000000000000000" pitchFamily="2" charset="0"/>
              </a:rPr>
              <a:t>Reports run</a:t>
            </a:r>
          </a:p>
          <a:p>
            <a:pPr marL="274320" lvl="0" indent="-274320">
              <a:lnSpc>
                <a:spcPct val="90000"/>
              </a:lnSpc>
              <a:spcBef>
                <a:spcPts val="1000"/>
              </a:spcBef>
              <a:buClr>
                <a:srgbClr val="44546A"/>
              </a:buClr>
              <a:buFont typeface="Wingdings" pitchFamily="2" charset="2"/>
              <a:buChar char="§"/>
            </a:pPr>
            <a:r>
              <a:rPr lang="en-US" sz="2800" kern="1200" dirty="0">
                <a:solidFill>
                  <a:srgbClr val="53575A"/>
                </a:solidFill>
                <a:ea typeface="Roboto" panose="02000000000000000000" pitchFamily="2" charset="0"/>
              </a:rPr>
              <a:t>A third of holdings inventoried every summer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"/>
          <p:cNvSpPr txBox="1">
            <a:spLocks noGrp="1"/>
          </p:cNvSpPr>
          <p:nvPr>
            <p:ph type="title"/>
          </p:nvPr>
        </p:nvSpPr>
        <p:spPr>
          <a:xfrm>
            <a:off x="519311" y="703850"/>
            <a:ext cx="10515600" cy="589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7948"/>
              </a:buClr>
              <a:buSzPts val="2800"/>
              <a:buFont typeface="Arial"/>
              <a:buNone/>
            </a:pPr>
            <a:r>
              <a:rPr lang="en-US" dirty="0" smtClean="0"/>
              <a:t>Polaris Inventory Manager</a:t>
            </a:r>
            <a:endParaRPr dirty="0"/>
          </a:p>
        </p:txBody>
      </p:sp>
      <p:sp>
        <p:nvSpPr>
          <p:cNvPr id="117" name="Google Shape;117;p4"/>
          <p:cNvSpPr txBox="1">
            <a:spLocks noGrp="1"/>
          </p:cNvSpPr>
          <p:nvPr>
            <p:ph type="body" idx="3"/>
          </p:nvPr>
        </p:nvSpPr>
        <p:spPr>
          <a:xfrm>
            <a:off x="5899031" y="2178320"/>
            <a:ext cx="5135879" cy="3431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en-US" sz="2000" dirty="0"/>
              <a:t>Software heavily relies on call number</a:t>
            </a:r>
          </a:p>
          <a:p>
            <a:r>
              <a:rPr lang="en-US" sz="2000" dirty="0"/>
              <a:t>Previous ILS only had one field for call number.</a:t>
            </a:r>
          </a:p>
          <a:p>
            <a:r>
              <a:rPr lang="en-US" sz="2000" dirty="0"/>
              <a:t>OTPL call numbers had location information and/or material type before Dewey number.</a:t>
            </a:r>
          </a:p>
          <a:p>
            <a:r>
              <a:rPr lang="en-US" sz="2000" dirty="0"/>
              <a:t>Staff with higher permissions needed to setup collection to be inventoried each time a staff member was going to do inventory.</a:t>
            </a:r>
          </a:p>
          <a:p>
            <a:pPr>
              <a:spcBef>
                <a:spcPts val="0"/>
              </a:spcBef>
            </a:pPr>
            <a:endParaRPr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543AD35-DC43-415A-8435-3CCF05FDB5DE}"/>
              </a:ext>
            </a:extLst>
          </p:cNvPr>
          <p:cNvPicPr>
            <a:picLocks noGrp="1" noChangeAspect="1"/>
          </p:cNvPicPr>
          <p:nvPr>
            <p:ph sz="quarter" idx="26"/>
          </p:nvPr>
        </p:nvPicPr>
        <p:blipFill>
          <a:blip r:embed="rId3"/>
          <a:stretch>
            <a:fillRect/>
          </a:stretch>
        </p:blipFill>
        <p:spPr>
          <a:xfrm>
            <a:off x="861644" y="2280788"/>
            <a:ext cx="3029975" cy="33287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"/>
          <p:cNvSpPr txBox="1">
            <a:spLocks noGrp="1"/>
          </p:cNvSpPr>
          <p:nvPr>
            <p:ph type="title"/>
          </p:nvPr>
        </p:nvSpPr>
        <p:spPr>
          <a:xfrm>
            <a:off x="519310" y="716623"/>
            <a:ext cx="10515600" cy="589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7948"/>
              </a:buClr>
              <a:buSzPts val="2800"/>
              <a:buFont typeface="Arial"/>
              <a:buNone/>
            </a:pPr>
            <a:r>
              <a:rPr lang="en-US" dirty="0" smtClean="0"/>
              <a:t>Our first try at RFID Inventory</a:t>
            </a:r>
            <a:endParaRPr dirty="0"/>
          </a:p>
        </p:txBody>
      </p:sp>
      <p:sp>
        <p:nvSpPr>
          <p:cNvPr id="117" name="Google Shape;117;p4"/>
          <p:cNvSpPr txBox="1">
            <a:spLocks noGrp="1"/>
          </p:cNvSpPr>
          <p:nvPr>
            <p:ph type="body" idx="3"/>
          </p:nvPr>
        </p:nvSpPr>
        <p:spPr>
          <a:xfrm>
            <a:off x="6198577" y="2178320"/>
            <a:ext cx="4836333" cy="3879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16002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None/>
            </a:pPr>
            <a:r>
              <a:rPr lang="en-US" sz="3200" b="1" dirty="0" smtClean="0"/>
              <a:t>Problems</a:t>
            </a:r>
          </a:p>
          <a:p>
            <a:pPr marL="342900">
              <a:buFont typeface="Arial" panose="020B0604020202020204" pitchFamily="34" charset="0"/>
              <a:buChar char="•"/>
            </a:pPr>
            <a:r>
              <a:rPr lang="en-US" sz="3200" dirty="0"/>
              <a:t>Metal Shelving</a:t>
            </a:r>
          </a:p>
          <a:p>
            <a:pPr marL="342900">
              <a:buFont typeface="Arial" panose="020B0604020202020204" pitchFamily="34" charset="0"/>
              <a:buChar char="•"/>
            </a:pPr>
            <a:r>
              <a:rPr lang="en-US" sz="3200" dirty="0"/>
              <a:t>Missed tags</a:t>
            </a:r>
          </a:p>
          <a:p>
            <a:pPr marL="342900">
              <a:buFont typeface="Arial" panose="020B0604020202020204" pitchFamily="34" charset="0"/>
              <a:buChar char="•"/>
            </a:pPr>
            <a:r>
              <a:rPr lang="en-US" sz="3200" dirty="0"/>
              <a:t>Items with multiple tags</a:t>
            </a:r>
          </a:p>
          <a:p>
            <a:pPr marL="342900">
              <a:buFont typeface="Arial" panose="020B0604020202020204" pitchFamily="34" charset="0"/>
              <a:buChar char="•"/>
            </a:pPr>
            <a:r>
              <a:rPr lang="en-US" sz="3200" dirty="0"/>
              <a:t>Items with status other than “IN”</a:t>
            </a:r>
          </a:p>
          <a:p>
            <a:pPr>
              <a:spcBef>
                <a:spcPts val="0"/>
              </a:spcBef>
            </a:pPr>
            <a:endParaRPr dirty="0"/>
          </a:p>
        </p:txBody>
      </p:sp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3F791EA6-5310-46AE-A5F3-B2A62710EC1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 rot="10800000">
            <a:off x="516565" y="1688306"/>
            <a:ext cx="5441950" cy="4081462"/>
          </a:xfrm>
        </p:spPr>
      </p:pic>
    </p:spTree>
    <p:extLst>
      <p:ext uri="{BB962C8B-B14F-4D97-AF65-F5344CB8AC3E}">
        <p14:creationId xmlns:p14="http://schemas.microsoft.com/office/powerpoint/2010/main" val="52898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"/>
          <p:cNvSpPr txBox="1">
            <a:spLocks noGrp="1"/>
          </p:cNvSpPr>
          <p:nvPr>
            <p:ph type="title"/>
          </p:nvPr>
        </p:nvSpPr>
        <p:spPr>
          <a:xfrm>
            <a:off x="519310" y="716623"/>
            <a:ext cx="10515600" cy="589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7948"/>
              </a:buClr>
              <a:buSzPts val="2800"/>
              <a:buFont typeface="Arial"/>
              <a:buNone/>
            </a:pPr>
            <a:r>
              <a:rPr lang="en-US" dirty="0" smtClean="0"/>
              <a:t>Equipment needed for RFID Inventory</a:t>
            </a:r>
            <a:endParaRPr dirty="0"/>
          </a:p>
        </p:txBody>
      </p:sp>
      <p:sp>
        <p:nvSpPr>
          <p:cNvPr id="117" name="Google Shape;117;p4"/>
          <p:cNvSpPr txBox="1">
            <a:spLocks noGrp="1"/>
          </p:cNvSpPr>
          <p:nvPr>
            <p:ph type="body" idx="3"/>
          </p:nvPr>
        </p:nvSpPr>
        <p:spPr>
          <a:xfrm>
            <a:off x="5899031" y="2178320"/>
            <a:ext cx="5135879" cy="3879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en-US" sz="3200" dirty="0"/>
              <a:t>Laptop</a:t>
            </a:r>
          </a:p>
          <a:p>
            <a:r>
              <a:rPr lang="en-US" sz="3200" dirty="0"/>
              <a:t>LEAP</a:t>
            </a:r>
          </a:p>
          <a:p>
            <a:r>
              <a:rPr lang="en-US" sz="3200" dirty="0"/>
              <a:t>RFID Pad with USB adapter</a:t>
            </a:r>
          </a:p>
          <a:p>
            <a:pPr>
              <a:spcBef>
                <a:spcPts val="0"/>
              </a:spcBef>
            </a:pPr>
            <a:endParaRPr sz="3200" dirty="0"/>
          </a:p>
        </p:txBody>
      </p:sp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693B809F-032F-4582-B0B0-918CA5067091}"/>
              </a:ext>
            </a:extLst>
          </p:cNvPr>
          <p:cNvPicPr>
            <a:picLocks noGrp="1" noChangeAspect="1"/>
          </p:cNvPicPr>
          <p:nvPr>
            <p:ph sz="quarter" idx="26"/>
          </p:nvPr>
        </p:nvPicPr>
        <p:blipFill>
          <a:blip r:embed="rId3"/>
          <a:stretch>
            <a:fillRect/>
          </a:stretch>
        </p:blipFill>
        <p:spPr>
          <a:xfrm rot="10800000">
            <a:off x="519113" y="2192139"/>
            <a:ext cx="5135562" cy="3851671"/>
          </a:xfr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93B809F-032F-4582-B0B0-918CA5067091}"/>
              </a:ext>
            </a:extLst>
          </p:cNvPr>
          <p:cNvPicPr>
            <a:picLocks noGrp="1" noChangeAspect="1"/>
          </p:cNvPicPr>
          <p:nvPr>
            <p:ph sz="quarter" idx="26"/>
          </p:nvPr>
        </p:nvPicPr>
        <p:blipFill>
          <a:blip r:embed="rId3"/>
          <a:stretch>
            <a:fillRect/>
          </a:stretch>
        </p:blipFill>
        <p:spPr>
          <a:xfrm rot="10800000">
            <a:off x="518596" y="2192139"/>
            <a:ext cx="5135562" cy="3851671"/>
          </a:xfrm>
        </p:spPr>
      </p:pic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693B809F-032F-4582-B0B0-918CA50670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671513" y="2178320"/>
            <a:ext cx="4982645" cy="389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919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"/>
          <p:cNvSpPr txBox="1">
            <a:spLocks noGrp="1"/>
          </p:cNvSpPr>
          <p:nvPr>
            <p:ph type="body" idx="1"/>
          </p:nvPr>
        </p:nvSpPr>
        <p:spPr>
          <a:xfrm>
            <a:off x="516565" y="1762297"/>
            <a:ext cx="11083555" cy="4414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en-US" dirty="0"/>
              <a:t>Create an Item List Report</a:t>
            </a:r>
          </a:p>
          <a:p>
            <a:r>
              <a:rPr lang="en-US" b="1" dirty="0"/>
              <a:t>Output Columns</a:t>
            </a:r>
            <a:r>
              <a:rPr lang="en-US" dirty="0"/>
              <a:t>: Item assigned branch abbreviation, Item assigned collection abbreviation, Item barcode, Item call number, Item last inventory date, Item shelf location, MARC author, MARC bibliographic record ID, MARC title, item last </a:t>
            </a:r>
            <a:r>
              <a:rPr lang="en-US" dirty="0" err="1"/>
              <a:t>cko</a:t>
            </a:r>
            <a:r>
              <a:rPr lang="en-US" dirty="0"/>
              <a:t>/renewal date, Item material type</a:t>
            </a:r>
          </a:p>
          <a:p>
            <a:r>
              <a:rPr lang="en-US" b="1" dirty="0"/>
              <a:t>Sort Columns</a:t>
            </a:r>
            <a:r>
              <a:rPr lang="en-US" dirty="0"/>
              <a:t>: Item assigned branch abbreviation, Item assigned collection abbreviation, Item shelf location, MARC author</a:t>
            </a:r>
          </a:p>
          <a:p>
            <a:r>
              <a:rPr lang="en-US" dirty="0"/>
              <a:t>Check the Excel file box</a:t>
            </a:r>
          </a:p>
          <a:p>
            <a:r>
              <a:rPr lang="en-US" b="1" dirty="0"/>
              <a:t>Item General Filters</a:t>
            </a:r>
            <a:r>
              <a:rPr lang="en-US" dirty="0"/>
              <a:t>: Assigned branch, Collection, Record status – Final, </a:t>
            </a:r>
            <a:r>
              <a:rPr lang="en-US" dirty="0" err="1"/>
              <a:t>Circ</a:t>
            </a:r>
            <a:r>
              <a:rPr lang="en-US" dirty="0"/>
              <a:t> status – In</a:t>
            </a:r>
          </a:p>
          <a:p>
            <a:r>
              <a:rPr lang="en-US" b="1" dirty="0"/>
              <a:t>Item Call Number Filters </a:t>
            </a:r>
            <a:r>
              <a:rPr lang="en-US" dirty="0"/>
              <a:t>– Classification Number</a:t>
            </a:r>
          </a:p>
          <a:p>
            <a:r>
              <a:rPr lang="en-US" dirty="0"/>
              <a:t>Save the Report.  It’s filters can be edited as you inventory different collections.</a:t>
            </a:r>
          </a:p>
          <a:p>
            <a:pPr marL="127000" indent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09" name="Google Shape;109;p3"/>
          <p:cNvSpPr txBox="1">
            <a:spLocks noGrp="1"/>
          </p:cNvSpPr>
          <p:nvPr>
            <p:ph type="title"/>
          </p:nvPr>
        </p:nvSpPr>
        <p:spPr>
          <a:xfrm>
            <a:off x="516565" y="673324"/>
            <a:ext cx="11083555" cy="736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3600" dirty="0" smtClean="0"/>
              <a:t>Simply Reports</a:t>
            </a:r>
            <a:r>
              <a:rPr lang="en-US" dirty="0" smtClean="0"/>
              <a:t/>
            </a:r>
            <a:br>
              <a:rPr lang="en-US" dirty="0" smtClean="0"/>
            </a:b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"/>
          <p:cNvSpPr txBox="1">
            <a:spLocks noGrp="1"/>
          </p:cNvSpPr>
          <p:nvPr>
            <p:ph type="body" idx="1"/>
          </p:nvPr>
        </p:nvSpPr>
        <p:spPr>
          <a:xfrm>
            <a:off x="516565" y="1762297"/>
            <a:ext cx="11083555" cy="4414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en-US" sz="2800" dirty="0"/>
              <a:t>Support Services clerks are each schedule for one – two hour shift per week.  They inventory all print materials. We inventory Adult print collections one year and Youth print collections the next.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 smtClean="0"/>
              <a:t>Pages/Shelvers’ </a:t>
            </a:r>
            <a:r>
              <a:rPr lang="en-US" sz="2800" dirty="0"/>
              <a:t>are responsible for the inventory of all A-V materials.  This is done annually.</a:t>
            </a:r>
          </a:p>
          <a:p>
            <a:pPr marL="127000" indent="0">
              <a:spcBef>
                <a:spcPts val="0"/>
              </a:spcBef>
              <a:buNone/>
            </a:pPr>
            <a:endParaRPr sz="2800" dirty="0"/>
          </a:p>
        </p:txBody>
      </p:sp>
      <p:sp>
        <p:nvSpPr>
          <p:cNvPr id="109" name="Google Shape;109;p3"/>
          <p:cNvSpPr txBox="1">
            <a:spLocks noGrp="1"/>
          </p:cNvSpPr>
          <p:nvPr>
            <p:ph type="title"/>
          </p:nvPr>
        </p:nvSpPr>
        <p:spPr>
          <a:xfrm>
            <a:off x="516565" y="673324"/>
            <a:ext cx="11083555" cy="736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dirty="0" smtClean="0"/>
              <a:t>Staff Scheduling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2199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F2A8D5F-6381-4130-8933-163CA776D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3" y="715963"/>
            <a:ext cx="10515600" cy="59055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Inventory Process in the Stacks</a:t>
            </a:r>
            <a:endParaRPr lang="en-US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EA4435FA-5FFD-40B2-8897-EC9534E8D4D8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19113" y="2178050"/>
            <a:ext cx="5135562" cy="3879850"/>
          </a:xfrm>
        </p:spPr>
        <p:txBody>
          <a:bodyPr>
            <a:normAutofit fontScale="85000" lnSpcReduction="20000"/>
          </a:bodyPr>
          <a:lstStyle/>
          <a:p>
            <a:pPr marL="228600" lvl="0" indent="-228600">
              <a:buClrTx/>
            </a:pPr>
            <a:r>
              <a:rPr lang="en-US" sz="26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Login to LEAP on laptop</a:t>
            </a:r>
          </a:p>
          <a:p>
            <a:pPr marL="228600" lvl="0" indent="-228600">
              <a:buClrTx/>
            </a:pPr>
            <a:r>
              <a:rPr lang="en-US" sz="26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Open Inventory Mode Check-in</a:t>
            </a:r>
          </a:p>
          <a:p>
            <a:pPr marL="228600" lvl="0" indent="-228600">
              <a:buClrTx/>
            </a:pPr>
            <a:r>
              <a:rPr lang="en-US" sz="26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Insert RFID USB </a:t>
            </a:r>
          </a:p>
          <a:p>
            <a:pPr marL="228600" lvl="0" indent="-228600">
              <a:buClrTx/>
            </a:pPr>
            <a:r>
              <a:rPr lang="en-US" sz="26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Scan items one at a time on the RFID pad</a:t>
            </a:r>
          </a:p>
          <a:p>
            <a:pPr marL="228600" lvl="0" indent="-228600">
              <a:buClrTx/>
            </a:pPr>
            <a:r>
              <a:rPr lang="en-US" sz="26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Exceptions will pop up, i.e. status other than in, put aside with note to fix</a:t>
            </a:r>
          </a:p>
          <a:p>
            <a:pPr marL="228600" lvl="0" indent="-228600">
              <a:buClrTx/>
            </a:pPr>
            <a:r>
              <a:rPr lang="en-US" sz="26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Keep track of call number field in collection to run report of missing items</a:t>
            </a:r>
          </a:p>
          <a:p>
            <a:pPr marL="228600" lvl="0" indent="-228600">
              <a:buClrTx/>
            </a:pPr>
            <a:r>
              <a:rPr lang="en-US" sz="26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When done with collection, run report in Simply Report</a:t>
            </a:r>
          </a:p>
          <a:p>
            <a:endParaRPr lang="en-US" dirty="0"/>
          </a:p>
        </p:txBody>
      </p:sp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19DD365E-53BD-44A1-8BFC-D5DEE28BE04B}"/>
              </a:ext>
            </a:extLst>
          </p:cNvPr>
          <p:cNvPicPr>
            <a:picLocks noGrp="1" noChangeAspect="1"/>
          </p:cNvPicPr>
          <p:nvPr>
            <p:ph sz="quarter" idx="27"/>
          </p:nvPr>
        </p:nvPicPr>
        <p:blipFill>
          <a:blip r:embed="rId3"/>
          <a:stretch>
            <a:fillRect/>
          </a:stretch>
        </p:blipFill>
        <p:spPr>
          <a:xfrm rot="10800000">
            <a:off x="6462052" y="1896301"/>
            <a:ext cx="5135563" cy="4161599"/>
          </a:xfrm>
        </p:spPr>
      </p:pic>
      <p:pic>
        <p:nvPicPr>
          <p:cNvPr id="10" name="Content Placeholder 5">
            <a:extLst>
              <a:ext uri="{FF2B5EF4-FFF2-40B4-BE49-F238E27FC236}">
                <a16:creationId xmlns:a16="http://schemas.microsoft.com/office/drawing/2014/main" id="{19DD365E-53BD-44A1-8BFC-D5DEE28BE0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6215870" y="2051264"/>
            <a:ext cx="5135563" cy="3851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017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861</Words>
  <Application>Microsoft Office PowerPoint</Application>
  <PresentationFormat>Widescreen</PresentationFormat>
  <Paragraphs>235</Paragraphs>
  <Slides>15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Roboto</vt:lpstr>
      <vt:lpstr>Wingdings</vt:lpstr>
      <vt:lpstr>Quattrocento Sans</vt:lpstr>
      <vt:lpstr>Arial</vt:lpstr>
      <vt:lpstr>Noto Sans Symbols</vt:lpstr>
      <vt:lpstr>Calibri</vt:lpstr>
      <vt:lpstr>Office Theme</vt:lpstr>
      <vt:lpstr>Simply LEAP through Inventory</vt:lpstr>
      <vt:lpstr>Your Presenters: Anne Barnard and Shannon Schmidt</vt:lpstr>
      <vt:lpstr>The History of Inventory at OTPL</vt:lpstr>
      <vt:lpstr>Polaris Inventory Manager</vt:lpstr>
      <vt:lpstr>Our first try at RFID Inventory</vt:lpstr>
      <vt:lpstr>Equipment needed for RFID Inventory</vt:lpstr>
      <vt:lpstr>Simply Reports </vt:lpstr>
      <vt:lpstr>Staff Scheduling</vt:lpstr>
      <vt:lpstr>Inventory Process in the Stacks</vt:lpstr>
      <vt:lpstr>Inventory Process at Your Desk</vt:lpstr>
      <vt:lpstr>Simply Reports - Editing</vt:lpstr>
      <vt:lpstr>Excel Report procedures</vt:lpstr>
      <vt:lpstr>Tracking Inventory Progress</vt:lpstr>
      <vt:lpstr>Pro’s &amp; Con’s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Title Here</dc:title>
  <dc:creator>Kristine Menkins</dc:creator>
  <cp:lastModifiedBy>Anne Barnard</cp:lastModifiedBy>
  <cp:revision>17</cp:revision>
  <cp:lastPrinted>2022-02-28T14:55:31Z</cp:lastPrinted>
  <dcterms:created xsi:type="dcterms:W3CDTF">2019-12-02T15:33:25Z</dcterms:created>
  <dcterms:modified xsi:type="dcterms:W3CDTF">2022-03-11T18:50:15Z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0x010100F2BB632626C47242ACF3B077C9BAEC55</vt:lpwstr>
  </property>
  <property fmtid="{D5CDD505-2E9C-101B-9397-08002B2CF9AE}" pid="3" name="GUID">
    <vt:lpwstr>2d7a31a0-7a97-4f76-b0fc-f8b4c67b2840</vt:lpwstr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ComplianceAssetId">
    <vt:lpwstr/>
  </property>
  <property fmtid="{D5CDD505-2E9C-101B-9397-08002B2CF9AE}" pid="10" name="TemplateUrl">
    <vt:lpwstr/>
  </property>
</Properties>
</file>