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9" r:id="rId4"/>
    <p:sldId id="271" r:id="rId5"/>
    <p:sldId id="283" r:id="rId6"/>
    <p:sldId id="274" r:id="rId7"/>
    <p:sldId id="279" r:id="rId8"/>
    <p:sldId id="280" r:id="rId9"/>
    <p:sldId id="278" r:id="rId10"/>
    <p:sldId id="281" r:id="rId11"/>
    <p:sldId id="272" r:id="rId12"/>
    <p:sldId id="273" r:id="rId13"/>
    <p:sldId id="268" r:id="rId14"/>
    <p:sldId id="275" r:id="rId15"/>
    <p:sldId id="276" r:id="rId16"/>
    <p:sldId id="277" r:id="rId17"/>
    <p:sldId id="282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ska Humlesjö" initials="SH" lastIdx="1" clrIdx="0">
    <p:extLst>
      <p:ext uri="{19B8F6BF-5375-455C-9EA6-DF929625EA0E}">
        <p15:presenceInfo xmlns:p15="http://schemas.microsoft.com/office/powerpoint/2012/main" userId="S-1-5-21-2241567986-634988314-1362343010-2935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474747"/>
    <a:srgbClr val="FBAF41"/>
    <a:srgbClr val="814396"/>
    <a:srgbClr val="000000"/>
    <a:srgbClr val="F7941E"/>
    <a:srgbClr val="010000"/>
    <a:srgbClr val="363738"/>
    <a:srgbClr val="34466A"/>
    <a:srgbClr val="44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52817" autoAdjust="0"/>
  </p:normalViewPr>
  <p:slideViewPr>
    <p:cSldViewPr snapToObjects="1">
      <p:cViewPr varScale="1">
        <p:scale>
          <a:sx n="62" d="100"/>
          <a:sy n="62" d="100"/>
        </p:scale>
        <p:origin x="1315" y="5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27" d="100"/>
          <a:sy n="127" d="100"/>
        </p:scale>
        <p:origin x="4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Chalmers</a:t>
            </a:r>
            <a:r>
              <a:rPr lang="en-US" baseline="0" dirty="0" smtClean="0"/>
              <a:t> in in Gothenburg, in the west of </a:t>
            </a:r>
            <a:r>
              <a:rPr lang="en-US" baseline="0" dirty="0" smtClean="0"/>
              <a:t>Sweden. </a:t>
            </a:r>
            <a:r>
              <a:rPr lang="en-US" baseline="0" dirty="0" smtClean="0"/>
              <a:t>Founded 1829</a:t>
            </a:r>
          </a:p>
          <a:p>
            <a:r>
              <a:rPr lang="en-US" baseline="0" dirty="0" smtClean="0"/>
              <a:t>We have 12.000 students, 100 </a:t>
            </a:r>
            <a:r>
              <a:rPr lang="en-US" baseline="0" dirty="0" smtClean="0"/>
              <a:t>PhD </a:t>
            </a:r>
            <a:r>
              <a:rPr lang="en-US" baseline="0" dirty="0" smtClean="0"/>
              <a:t>students and 2.500 researchers and administrative staff</a:t>
            </a:r>
          </a:p>
          <a:p>
            <a:r>
              <a:rPr lang="en-US" baseline="0" dirty="0" smtClean="0"/>
              <a:t>The university focuses on engineering, architecture and maritime education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10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</a:t>
            </a:r>
            <a:r>
              <a:rPr lang="en-US" baseline="0" dirty="0" smtClean="0"/>
              <a:t> we handle the printed journals without items?</a:t>
            </a:r>
          </a:p>
          <a:p>
            <a:r>
              <a:rPr lang="en-US" baseline="0" dirty="0" smtClean="0"/>
              <a:t>Do we really want the patrons to request them? Cost of ordering from external source vs. cost of manpower?</a:t>
            </a:r>
          </a:p>
          <a:p>
            <a:r>
              <a:rPr lang="en-US" baseline="0" dirty="0" smtClean="0"/>
              <a:t>The patrons doesn’t care about these issues, they think it’s weird if they can’t request our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48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a URL to a form for</a:t>
            </a:r>
            <a:r>
              <a:rPr lang="en-US" baseline="0" dirty="0" smtClean="0"/>
              <a:t> requesting in the bibrecord</a:t>
            </a:r>
          </a:p>
          <a:p>
            <a:r>
              <a:rPr lang="en-US" baseline="0" dirty="0" smtClean="0"/>
              <a:t>But Summon automatically forwards all to the destination of the URL</a:t>
            </a:r>
          </a:p>
          <a:p>
            <a:r>
              <a:rPr lang="en-US" baseline="0" dirty="0" smtClean="0"/>
              <a:t>Have a exception made in the mapping, making print journals with URLs go to the Webpac instead.</a:t>
            </a:r>
          </a:p>
          <a:p>
            <a:r>
              <a:rPr lang="en-US" baseline="0" dirty="0" smtClean="0"/>
              <a:t>Populate the form with data from the webpac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2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This</a:t>
            </a:r>
            <a:r>
              <a:rPr lang="sv-SE" baseline="0" dirty="0" smtClean="0"/>
              <a:t> is how it looks in Summon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09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Forwarded to the webpac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02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Clicks</a:t>
            </a:r>
            <a:r>
              <a:rPr lang="en-US" dirty="0" smtClean="0"/>
              <a:t> the link an the form automatically</a:t>
            </a:r>
            <a:r>
              <a:rPr lang="en-US" baseline="0" dirty="0" smtClean="0"/>
              <a:t> is filled in with info about title and </a:t>
            </a:r>
            <a:r>
              <a:rPr lang="en-US" baseline="0" dirty="0" err="1" smtClean="0"/>
              <a:t>shelfcode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6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Library of the year</a:t>
            </a:r>
            <a:r>
              <a:rPr lang="en-US" baseline="0" dirty="0" smtClean="0"/>
              <a:t> 2016</a:t>
            </a:r>
          </a:p>
          <a:p>
            <a:r>
              <a:rPr lang="en-US" baseline="0" dirty="0" smtClean="0"/>
              <a:t>Staff of 60, these include 8 systems developers, 35 librarians</a:t>
            </a:r>
          </a:p>
          <a:p>
            <a:r>
              <a:rPr lang="en-US" baseline="0" dirty="0" smtClean="0"/>
              <a:t>2.6 million dollars media budget </a:t>
            </a:r>
          </a:p>
          <a:p>
            <a:r>
              <a:rPr lang="en-US" baseline="0" dirty="0" smtClean="0"/>
              <a:t>98% of the budget goes to e-resources</a:t>
            </a:r>
          </a:p>
          <a:p>
            <a:r>
              <a:rPr lang="en-US" baseline="0" dirty="0" smtClean="0"/>
              <a:t>Sierra. Will go into procurement of LSP and discovery this summer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3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not talk about mapping since we use the default</a:t>
            </a:r>
            <a:r>
              <a:rPr lang="en-US" baseline="0" dirty="0" smtClean="0"/>
              <a:t> mapping and no one at the library remembers anything about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0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How does it work?</a:t>
            </a:r>
          </a:p>
          <a:p>
            <a:r>
              <a:rPr lang="en-US" noProof="0" dirty="0" smtClean="0"/>
              <a:t>A list is created every</a:t>
            </a:r>
            <a:r>
              <a:rPr lang="en-US" baseline="0" noProof="0" dirty="0" smtClean="0"/>
              <a:t> 24 hours with all updated </a:t>
            </a:r>
            <a:r>
              <a:rPr lang="en-US" baseline="0" noProof="0" dirty="0" err="1" smtClean="0"/>
              <a:t>bibrecords</a:t>
            </a:r>
            <a:r>
              <a:rPr lang="en-US" baseline="0" noProof="0" dirty="0" smtClean="0"/>
              <a:t> we want either updated, added or deleted from Summon</a:t>
            </a:r>
          </a:p>
          <a:p>
            <a:endParaRPr lang="en-US" noProof="0" dirty="0" smtClean="0"/>
          </a:p>
          <a:p>
            <a:r>
              <a:rPr lang="en-US" noProof="0" dirty="0" smtClean="0"/>
              <a:t>1. Create a saved search in Create lists that retrieves all the records you want updated, added or deleted</a:t>
            </a:r>
          </a:p>
          <a:p>
            <a:endParaRPr lang="en-US" noProof="0" dirty="0" smtClean="0"/>
          </a:p>
          <a:p>
            <a:r>
              <a:rPr lang="en-US" noProof="0" dirty="0" smtClean="0"/>
              <a:t>2.</a:t>
            </a:r>
            <a:r>
              <a:rPr lang="en-US" baseline="0" noProof="0" dirty="0" smtClean="0"/>
              <a:t> Create a task in Scheduler that runs the saved search and outputs the records via FTP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3. Create a job in Scheduler that determines how often this should be done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</a:p>
          <a:p>
            <a:endParaRPr lang="en-US" dirty="0" smtClean="0"/>
          </a:p>
          <a:p>
            <a:r>
              <a:rPr lang="en-US" dirty="0" smtClean="0"/>
              <a:t>A list is created every</a:t>
            </a:r>
            <a:r>
              <a:rPr lang="en-US" baseline="0" dirty="0" smtClean="0"/>
              <a:t> 24 hours with all updated bibrecords we want either updated or deleted from Summon</a:t>
            </a:r>
          </a:p>
          <a:p>
            <a:r>
              <a:rPr lang="en-US" baseline="0" dirty="0" smtClean="0"/>
              <a:t>This excludes all records we don’t want in summon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Truncate</a:t>
            </a:r>
            <a:r>
              <a:rPr lang="en-US" baseline="0" dirty="0" smtClean="0"/>
              <a:t> the range of the records to search</a:t>
            </a:r>
          </a:p>
          <a:p>
            <a:r>
              <a:rPr lang="en-US" baseline="0" dirty="0" smtClean="0"/>
              <a:t>Updated relative dates, “today”</a:t>
            </a:r>
          </a:p>
          <a:p>
            <a:r>
              <a:rPr lang="en-US" baseline="0" dirty="0" smtClean="0"/>
              <a:t>We use BCODE3  to select the records we want added, updated or deleted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28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r>
              <a:rPr lang="en-US" baseline="0" dirty="0" smtClean="0"/>
              <a:t> in Scheduler.</a:t>
            </a:r>
          </a:p>
          <a:p>
            <a:r>
              <a:rPr lang="en-US" baseline="0" dirty="0" smtClean="0"/>
              <a:t>Output MARC records and puts records on FTP server</a:t>
            </a:r>
          </a:p>
          <a:p>
            <a:r>
              <a:rPr lang="en-US" baseline="0" dirty="0" smtClean="0"/>
              <a:t>The info from BCODE3 gets converted to MARC field 998 subfield f</a:t>
            </a:r>
          </a:p>
          <a:p>
            <a:r>
              <a:rPr lang="en-US" baseline="0" dirty="0" smtClean="0"/>
              <a:t>All bibrecords with 998 subfield f equals d-delete or n-suppressed get deleted in Summon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77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3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Jobs in </a:t>
            </a:r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Summon update today, </a:t>
            </a:r>
            <a:r>
              <a:rPr lang="en-US" sz="1800" dirty="0"/>
              <a:t>every day at 8:10 </a:t>
            </a:r>
            <a:r>
              <a:rPr lang="en-US" sz="1800" dirty="0" smtClean="0"/>
              <a:t>PM (after closing hours)</a:t>
            </a:r>
            <a:endParaRPr lang="en-US" sz="1800" dirty="0"/>
          </a:p>
          <a:p>
            <a:r>
              <a:rPr lang="en-US" sz="1800" dirty="0" smtClean="0"/>
              <a:t>This </a:t>
            </a:r>
            <a:r>
              <a:rPr lang="en-US" sz="1800" b="1" dirty="0" smtClean="0"/>
              <a:t>activates</a:t>
            </a:r>
            <a:r>
              <a:rPr lang="en-US" sz="1800" dirty="0" smtClean="0"/>
              <a:t> </a:t>
            </a:r>
            <a:r>
              <a:rPr lang="en-US" sz="1800" b="1" dirty="0" smtClean="0"/>
              <a:t>and schedules </a:t>
            </a:r>
            <a:r>
              <a:rPr lang="en-US" sz="1800" dirty="0" smtClean="0"/>
              <a:t>the task</a:t>
            </a:r>
            <a:endParaRPr lang="sv-SE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798171"/>
            <a:ext cx="4343400" cy="24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Tweaking </a:t>
            </a:r>
            <a:r>
              <a:rPr lang="en-US" dirty="0" smtClean="0"/>
              <a:t>Summon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Printed journals with no items, how to request?</a:t>
            </a:r>
          </a:p>
          <a:p>
            <a:r>
              <a:rPr lang="en-US" dirty="0" smtClean="0"/>
              <a:t>Do we really want the patrons to request from the stacks?</a:t>
            </a:r>
          </a:p>
          <a:p>
            <a:r>
              <a:rPr lang="en-US" dirty="0" smtClean="0"/>
              <a:t>Who cares!? Well, the patrons…</a:t>
            </a:r>
          </a:p>
        </p:txBody>
      </p:sp>
    </p:spTree>
    <p:extLst>
      <p:ext uri="{BB962C8B-B14F-4D97-AF65-F5344CB8AC3E}">
        <p14:creationId xmlns:p14="http://schemas.microsoft.com/office/powerpoint/2010/main" val="42389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Summon and Sierra at Chalmers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Solution: </a:t>
            </a:r>
          </a:p>
          <a:p>
            <a:r>
              <a:rPr lang="en-US" dirty="0" smtClean="0"/>
              <a:t>Inserted URL to the bib record to a form for requesting </a:t>
            </a:r>
          </a:p>
          <a:p>
            <a:r>
              <a:rPr lang="en-US" dirty="0" smtClean="0"/>
              <a:t>But then it’s a e-journal! All bib records with 856 automatically forwarding patrons to the URL</a:t>
            </a:r>
          </a:p>
          <a:p>
            <a:r>
              <a:rPr lang="en-US" dirty="0" smtClean="0"/>
              <a:t>Exceptions in Summon</a:t>
            </a:r>
          </a:p>
          <a:p>
            <a:r>
              <a:rPr lang="en-US" dirty="0" smtClean="0"/>
              <a:t>Populating the form with data from the </a:t>
            </a:r>
            <a:r>
              <a:rPr lang="en-US" dirty="0" smtClean="0"/>
              <a:t>webpac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02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91640" y="806450"/>
            <a:ext cx="576072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442" y="57150"/>
            <a:ext cx="5432053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91640" y="-857250"/>
            <a:ext cx="5760720" cy="5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 style="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display:none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&lt;div id="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cthbtitel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&lt;!--{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recordinfo:t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}--&gt;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&lt;/div&gt;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&lt;div id="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cthbplacering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"&gt;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&lt;!--{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recordinfo:j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}--&gt;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&lt;/div&gt;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&lt;/div&gt;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&lt;script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document.getElementById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cthbtitel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").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getElementsByClassName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bibInfoData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")[0].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innerText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placering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document.getElementById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cthbplacering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").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getElementsByClassName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bibInfoData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")[0].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innerText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newurl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"http://www.lib.chalmers.se/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framplockning?title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 + titel + "&amp;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shelf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="+placering;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 a =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document.querySelectorAll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('a[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href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="http://www.lib.chalmers.se/framplockning"]')[1];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a.setAttribute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('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href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',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newurl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a.setAttribute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('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target','_new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');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a.removeAttribute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('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onclick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');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&lt;/script&gt;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sv-S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r>
              <a:rPr lang="sv-S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siska.humlesjo@chalmers.se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Summon and Sierra at Chalmers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Chalmers University of Technology</a:t>
            </a:r>
          </a:p>
          <a:p>
            <a:r>
              <a:rPr lang="en-US" dirty="0" smtClean="0"/>
              <a:t>12,000 students, 1,000 doctoral students and 2,500 researchers and administrative staff</a:t>
            </a:r>
          </a:p>
          <a:p>
            <a:r>
              <a:rPr lang="en-US" dirty="0" smtClean="0"/>
              <a:t>Focus on engineering, architecture and maritime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Summon and Sierra at Chalmers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library:</a:t>
            </a:r>
          </a:p>
          <a:p>
            <a:r>
              <a:rPr lang="en-US" dirty="0" smtClean="0"/>
              <a:t>Library of the year in Sweden 2016!</a:t>
            </a:r>
          </a:p>
          <a:p>
            <a:r>
              <a:rPr lang="en-US" dirty="0" smtClean="0"/>
              <a:t>Staff of 60 people</a:t>
            </a:r>
          </a:p>
          <a:p>
            <a:r>
              <a:rPr lang="en-US" dirty="0" smtClean="0"/>
              <a:t>Media budget: 2.6 million dollars</a:t>
            </a:r>
          </a:p>
          <a:p>
            <a:r>
              <a:rPr lang="en-US" dirty="0" smtClean="0"/>
              <a:t>98% of the budget goes to e-resources</a:t>
            </a:r>
          </a:p>
        </p:txBody>
      </p:sp>
    </p:spTree>
    <p:extLst>
      <p:ext uri="{BB962C8B-B14F-4D97-AF65-F5344CB8AC3E}">
        <p14:creationId xmlns:p14="http://schemas.microsoft.com/office/powerpoint/2010/main" val="250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Summon and Sierra at Chalmers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Mapping:</a:t>
            </a:r>
          </a:p>
          <a:p>
            <a:r>
              <a:rPr lang="en-US" dirty="0" smtClean="0"/>
              <a:t>No surprises = default mapping</a:t>
            </a:r>
          </a:p>
        </p:txBody>
      </p:sp>
    </p:spTree>
    <p:extLst>
      <p:ext uri="{BB962C8B-B14F-4D97-AF65-F5344CB8AC3E}">
        <p14:creationId xmlns:p14="http://schemas.microsoft.com/office/powerpoint/2010/main" val="37987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 </a:t>
            </a:r>
            <a:r>
              <a:rPr lang="en-US" b="1" dirty="0" smtClean="0"/>
              <a:t>saved search </a:t>
            </a:r>
            <a:r>
              <a:rPr lang="en-US" dirty="0" smtClean="0"/>
              <a:t>in</a:t>
            </a:r>
            <a:r>
              <a:rPr lang="en-US" b="1" dirty="0" smtClean="0"/>
              <a:t> Create lists </a:t>
            </a:r>
            <a:r>
              <a:rPr lang="en-US" dirty="0" smtClean="0"/>
              <a:t>in Sierra with all the records you want updated, added or deleted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 </a:t>
            </a:r>
            <a:r>
              <a:rPr lang="en-US" b="1" dirty="0" smtClean="0"/>
              <a:t>task</a:t>
            </a:r>
            <a:r>
              <a:rPr lang="en-US" dirty="0" smtClean="0"/>
              <a:t> in Scheduler that runs the saved search and outputs the records via FTP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 </a:t>
            </a:r>
            <a:r>
              <a:rPr lang="en-US" b="1" dirty="0" smtClean="0"/>
              <a:t>job</a:t>
            </a:r>
            <a:r>
              <a:rPr lang="en-US" dirty="0" smtClean="0"/>
              <a:t> in Scheduler that determines how often this is done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load automatically with Scheduler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971550"/>
            <a:ext cx="88392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877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lists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Updated in the last 24 hours and BCODE3 = -, “delete”, “suppress” or “do not weed”</a:t>
            </a:r>
          </a:p>
          <a:p>
            <a:r>
              <a:rPr lang="en-US" dirty="0" smtClean="0"/>
              <a:t>This excludes all records with other BCODE3’s that we don’t want in Summon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91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lists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870" y="958050"/>
            <a:ext cx="5778259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Loading with scheduler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Scheduler then uses task type “Output MARC records” and puts a list on a ftp server</a:t>
            </a:r>
          </a:p>
          <a:p>
            <a:r>
              <a:rPr lang="en-US" dirty="0"/>
              <a:t>The information from BCODE3 gets converted to </a:t>
            </a:r>
            <a:r>
              <a:rPr lang="en-US" dirty="0" smtClean="0"/>
              <a:t>MARC </a:t>
            </a:r>
            <a:r>
              <a:rPr lang="en-US" dirty="0"/>
              <a:t>field 998 |f</a:t>
            </a:r>
          </a:p>
          <a:p>
            <a:r>
              <a:rPr lang="en-US" dirty="0" smtClean="0"/>
              <a:t>All bibliographic </a:t>
            </a:r>
            <a:r>
              <a:rPr lang="en-US" dirty="0"/>
              <a:t>records with 998 |</a:t>
            </a:r>
            <a:r>
              <a:rPr lang="en-US" dirty="0" smtClean="0"/>
              <a:t>f “d” or “n” get deleted in Summon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70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Tasks in Scheduler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940050"/>
            <a:ext cx="4585924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925</TotalTime>
  <Words>782</Words>
  <Application>Microsoft Office PowerPoint</Application>
  <PresentationFormat>On-screen Show (16:9)</PresentationFormat>
  <Paragraphs>113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Times New Roman</vt:lpstr>
      <vt:lpstr>Office Theme</vt:lpstr>
      <vt:lpstr>PowerPoint Presentation</vt:lpstr>
      <vt:lpstr>Summon and Sierra at Chalmers</vt:lpstr>
      <vt:lpstr>Summon and Sierra at Chalmers</vt:lpstr>
      <vt:lpstr>Summon and Sierra at Chalmers</vt:lpstr>
      <vt:lpstr>How to load automatically with Scheduler</vt:lpstr>
      <vt:lpstr>Create lists</vt:lpstr>
      <vt:lpstr>Create lists</vt:lpstr>
      <vt:lpstr>Loading with scheduler</vt:lpstr>
      <vt:lpstr>Tasks in Scheduler</vt:lpstr>
      <vt:lpstr>Jobs in Scheduler</vt:lpstr>
      <vt:lpstr>Tweaking Summon</vt:lpstr>
      <vt:lpstr>Summon and Sierra at Chalmers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Bowling Green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Siska Humlesjö</cp:lastModifiedBy>
  <cp:revision>26</cp:revision>
  <dcterms:created xsi:type="dcterms:W3CDTF">2016-09-21T19:54:51Z</dcterms:created>
  <dcterms:modified xsi:type="dcterms:W3CDTF">2017-04-03T14:01:25Z</dcterms:modified>
</cp:coreProperties>
</file>