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64" r:id="rId5"/>
    <p:sldId id="257" r:id="rId6"/>
    <p:sldId id="284" r:id="rId7"/>
    <p:sldId id="271" r:id="rId8"/>
    <p:sldId id="268" r:id="rId9"/>
    <p:sldId id="265" r:id="rId10"/>
    <p:sldId id="272" r:id="rId11"/>
    <p:sldId id="273" r:id="rId12"/>
    <p:sldId id="275" r:id="rId13"/>
    <p:sldId id="277" r:id="rId14"/>
    <p:sldId id="278" r:id="rId15"/>
    <p:sldId id="279" r:id="rId16"/>
    <p:sldId id="282" r:id="rId17"/>
    <p:sldId id="291" r:id="rId18"/>
    <p:sldId id="283" r:id="rId19"/>
    <p:sldId id="285" r:id="rId20"/>
    <p:sldId id="286" r:id="rId21"/>
    <p:sldId id="287" r:id="rId22"/>
    <p:sldId id="288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90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A"/>
    <a:srgbClr val="463A5D"/>
    <a:srgbClr val="B5B8AF"/>
    <a:srgbClr val="00ACBB"/>
    <a:srgbClr val="27AAE1"/>
    <a:srgbClr val="3D174B"/>
    <a:srgbClr val="53575A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/>
    <p:restoredTop sz="86395"/>
  </p:normalViewPr>
  <p:slideViewPr>
    <p:cSldViewPr snapToGrid="0" snapToObjects="1">
      <p:cViewPr varScale="1">
        <p:scale>
          <a:sx n="63" d="100"/>
          <a:sy n="63" d="100"/>
        </p:scale>
        <p:origin x="4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463A5D"/>
                </a:solidFill>
              </a:rPr>
              <a:t>Tuesday, March 23</a:t>
            </a:r>
            <a:r>
              <a:rPr lang="en-US" sz="1700" b="0" baseline="30000" dirty="0">
                <a:solidFill>
                  <a:srgbClr val="463A5D"/>
                </a:solidFill>
              </a:rPr>
              <a:t> </a:t>
            </a:r>
            <a:r>
              <a:rPr lang="en-US" sz="1700" b="0" baseline="0" dirty="0">
                <a:solidFill>
                  <a:srgbClr val="463A5D"/>
                </a:solidFill>
              </a:rPr>
              <a:t>– Thursday, March 25</a:t>
            </a:r>
            <a:endParaRPr lang="en-US" sz="1700" b="0" baseline="30000" dirty="0">
              <a:solidFill>
                <a:srgbClr val="463A5D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8AC19-094D-464A-BB1F-5DE27660491E}"/>
              </a:ext>
            </a:extLst>
          </p:cNvPr>
          <p:cNvGrpSpPr/>
          <p:nvPr userDrawn="1"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D7CC4F-0F99-F244-BD52-75BBDFEE618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6A31BE-6619-9E4A-8287-951A4E799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47BA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63A5D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42000">
                <a:srgbClr val="00ACBB"/>
              </a:gs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#IUG2021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373D26-464B-ED40-98E8-8B4D4F6EA1A6}"/>
              </a:ext>
            </a:extLst>
          </p:cNvPr>
          <p:cNvGrpSpPr/>
          <p:nvPr userDrawn="1"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FD947A-59F9-3445-9692-7D3DCB707F4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7424B-9723-4E4E-BD3B-E17695A8A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2878-7867" TargetMode="External"/><Relationship Id="rId2" Type="http://schemas.openxmlformats.org/officeDocument/2006/relationships/hyperlink" Target="mailto:beharyr@duq.ed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014" y="2814033"/>
            <a:ext cx="6932393" cy="7805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SQL to Populate </a:t>
            </a:r>
            <a:r>
              <a:rPr lang="en-US" dirty="0" err="1"/>
              <a:t>LibInsight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720" y="4043967"/>
            <a:ext cx="6942138" cy="7805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Rob Behary, MBA, MLS</a:t>
            </a:r>
            <a:br>
              <a:rPr lang="en-US" dirty="0"/>
            </a:br>
            <a:r>
              <a:rPr lang="en-US" dirty="0"/>
              <a:t>Head of Systems and Scholarly Communications</a:t>
            </a:r>
            <a:br>
              <a:rPr lang="en-US" dirty="0"/>
            </a:br>
            <a:r>
              <a:rPr lang="en-US" dirty="0"/>
              <a:t>Gumberg Library, Duquesne University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SQL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The following are prerequisites to using </a:t>
            </a:r>
            <a:r>
              <a:rPr lang="en-US" dirty="0" err="1"/>
              <a:t>LibInsight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start the SQL query from scratch! Google searches will reveal plenty of sites to start with</a:t>
            </a:r>
          </a:p>
          <a:p>
            <a:r>
              <a:rPr lang="en-US" dirty="0"/>
              <a:t>Prepare the SQL query in a text editor (NOTE: The query used for this presentation will be available with comments)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80DC76-DC78-4BAE-897C-C01A66F3F7F8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5935447" y="1044929"/>
            <a:ext cx="3800842" cy="387985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888985" y="5042799"/>
            <a:ext cx="3800843" cy="497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3. Illustration of partial SQL code used in the query for circulation transactions</a:t>
            </a:r>
          </a:p>
        </p:txBody>
      </p:sp>
    </p:spTree>
    <p:extLst>
      <p:ext uri="{BB962C8B-B14F-4D97-AF65-F5344CB8AC3E}">
        <p14:creationId xmlns:p14="http://schemas.microsoft.com/office/powerpoint/2010/main" val="17895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the SQL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Note: You may use any utility, but </a:t>
            </a:r>
            <a:r>
              <a:rPr lang="en-US" dirty="0" err="1"/>
              <a:t>PGAdmin</a:t>
            </a:r>
            <a:r>
              <a:rPr lang="en-US" dirty="0"/>
              <a:t> is illustrated here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Paste the query from the text file into the Query Tool editor and execute the Query</a:t>
            </a:r>
          </a:p>
          <a:p>
            <a:r>
              <a:rPr lang="en-US" dirty="0"/>
              <a:t>The output will be displayed as a table below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722771" y="5189466"/>
            <a:ext cx="3800843" cy="497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4. Input and output areas of </a:t>
            </a:r>
            <a:r>
              <a:rPr lang="en-US" dirty="0" err="1"/>
              <a:t>PGAdmin</a:t>
            </a:r>
            <a:r>
              <a:rPr lang="en-US" dirty="0"/>
              <a:t> when executing the prepared query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FA54C2-C3D0-4BF9-87D7-F0590A723956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6316094" y="1109663"/>
            <a:ext cx="4282624" cy="38798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85D0395-B883-44FB-B83F-30C19CD12C6F}"/>
              </a:ext>
            </a:extLst>
          </p:cNvPr>
          <p:cNvSpPr/>
          <p:nvPr/>
        </p:nvSpPr>
        <p:spPr>
          <a:xfrm>
            <a:off x="8229599" y="105031"/>
            <a:ext cx="1803043" cy="978795"/>
          </a:xfrm>
          <a:prstGeom prst="wedgeRoundRectCallout">
            <a:avLst>
              <a:gd name="adj1" fmla="val -15833"/>
              <a:gd name="adj2" fmla="val 138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 Editor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5A378A2-048B-4315-BF71-AF41CCDBC5CC}"/>
              </a:ext>
            </a:extLst>
          </p:cNvPr>
          <p:cNvSpPr/>
          <p:nvPr/>
        </p:nvSpPr>
        <p:spPr>
          <a:xfrm>
            <a:off x="4219978" y="4786429"/>
            <a:ext cx="1803043" cy="978795"/>
          </a:xfrm>
          <a:prstGeom prst="wedgeRoundRectCallout">
            <a:avLst>
              <a:gd name="adj1" fmla="val 143453"/>
              <a:gd name="adj2" fmla="val -95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Resulting Table</a:t>
            </a:r>
          </a:p>
        </p:txBody>
      </p:sp>
    </p:spTree>
    <p:extLst>
      <p:ext uri="{BB962C8B-B14F-4D97-AF65-F5344CB8AC3E}">
        <p14:creationId xmlns:p14="http://schemas.microsoft.com/office/powerpoint/2010/main" val="17520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161802-B792-491F-B039-197A1D30FED4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6722771" y="1295097"/>
            <a:ext cx="3671302" cy="3879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the resulting CSV file to a saved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Note: You may use any utility, but </a:t>
            </a:r>
            <a:r>
              <a:rPr lang="en-US" dirty="0" err="1"/>
              <a:t>PGAdmin</a:t>
            </a:r>
            <a:r>
              <a:rPr lang="en-US" dirty="0"/>
              <a:t> is illustrated here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the export tool to save the resulting query</a:t>
            </a:r>
          </a:p>
          <a:p>
            <a:r>
              <a:rPr lang="en-US" dirty="0"/>
              <a:t>Gumberg Library uses Duquesne University’s institutional subscription to box.com which is compliant with the university’s data storage policies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722771" y="5189466"/>
            <a:ext cx="3800843" cy="4971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5. Exporting the output from </a:t>
            </a:r>
            <a:r>
              <a:rPr lang="en-US" dirty="0" err="1"/>
              <a:t>PGAdmin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85D0395-B883-44FB-B83F-30C19CD12C6F}"/>
              </a:ext>
            </a:extLst>
          </p:cNvPr>
          <p:cNvSpPr/>
          <p:nvPr/>
        </p:nvSpPr>
        <p:spPr>
          <a:xfrm>
            <a:off x="8461418" y="105031"/>
            <a:ext cx="1803043" cy="978795"/>
          </a:xfrm>
          <a:prstGeom prst="wedgeRoundRectCallout">
            <a:avLst>
              <a:gd name="adj1" fmla="val 10595"/>
              <a:gd name="adj2" fmla="val 100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Tool</a:t>
            </a:r>
          </a:p>
        </p:txBody>
      </p:sp>
    </p:spTree>
    <p:extLst>
      <p:ext uri="{BB962C8B-B14F-4D97-AF65-F5344CB8AC3E}">
        <p14:creationId xmlns:p14="http://schemas.microsoft.com/office/powerpoint/2010/main" val="15437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202859-EF10-4657-A34B-8D6C7653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08" y="3134361"/>
            <a:ext cx="4583112" cy="166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1" y="542755"/>
            <a:ext cx="10515600" cy="589788"/>
          </a:xfrm>
        </p:spPr>
        <p:txBody>
          <a:bodyPr/>
          <a:lstStyle/>
          <a:p>
            <a:r>
              <a:rPr lang="en-US" dirty="0"/>
              <a:t>From within </a:t>
            </a:r>
            <a:r>
              <a:rPr lang="en-US" dirty="0" err="1"/>
              <a:t>LibInsight</a:t>
            </a:r>
            <a:r>
              <a:rPr lang="en-US" dirty="0"/>
              <a:t> Create a Custom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Custom datasets provide the most flexibility and allow for individual fields to be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From “Manage Datasets” Select “Add New Dataset”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5D7DCF-5C52-46BB-8BF5-4AEF5C94C25F}"/>
              </a:ext>
            </a:extLst>
          </p:cNvPr>
          <p:cNvSpPr/>
          <p:nvPr/>
        </p:nvSpPr>
        <p:spPr>
          <a:xfrm>
            <a:off x="6806348" y="1688922"/>
            <a:ext cx="1803043" cy="589789"/>
          </a:xfrm>
          <a:prstGeom prst="wedgeRoundRectCallout">
            <a:avLst>
              <a:gd name="adj1" fmla="val -181207"/>
              <a:gd name="adj2" fmla="val 211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Datasets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940DAC-E1F1-4565-B4CB-C529217C9803}"/>
              </a:ext>
            </a:extLst>
          </p:cNvPr>
          <p:cNvSpPr/>
          <p:nvPr/>
        </p:nvSpPr>
        <p:spPr>
          <a:xfrm>
            <a:off x="8761791" y="2178320"/>
            <a:ext cx="1803043" cy="589789"/>
          </a:xfrm>
          <a:prstGeom prst="wedgeRoundRectCallout">
            <a:avLst>
              <a:gd name="adj1" fmla="val -181770"/>
              <a:gd name="adj2" fmla="val 24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Datasets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65B3B-1EC0-4FF2-94FE-8AD2E1F0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209" y="4147375"/>
            <a:ext cx="2747963" cy="250031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0413C39-8699-4805-B520-AC1C2C4B7481}"/>
              </a:ext>
            </a:extLst>
          </p:cNvPr>
          <p:cNvSpPr/>
          <p:nvPr/>
        </p:nvSpPr>
        <p:spPr>
          <a:xfrm>
            <a:off x="632739" y="3823215"/>
            <a:ext cx="1803043" cy="589789"/>
          </a:xfrm>
          <a:prstGeom prst="wedgeRoundRectCallout">
            <a:avLst>
              <a:gd name="adj1" fmla="val 143928"/>
              <a:gd name="adj2" fmla="val 370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New Dataset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0C2B72C-43E3-473F-ADC2-42DCF64C762D}"/>
              </a:ext>
            </a:extLst>
          </p:cNvPr>
          <p:cNvSpPr txBox="1">
            <a:spLocks/>
          </p:cNvSpPr>
          <p:nvPr/>
        </p:nvSpPr>
        <p:spPr>
          <a:xfrm>
            <a:off x="7132320" y="4979874"/>
            <a:ext cx="3800843" cy="497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6. Creating a New Dataset</a:t>
            </a:r>
          </a:p>
        </p:txBody>
      </p:sp>
    </p:spTree>
    <p:extLst>
      <p:ext uri="{BB962C8B-B14F-4D97-AF65-F5344CB8AC3E}">
        <p14:creationId xmlns:p14="http://schemas.microsoft.com/office/powerpoint/2010/main" val="465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1" y="542755"/>
            <a:ext cx="10515600" cy="589788"/>
          </a:xfrm>
        </p:spPr>
        <p:txBody>
          <a:bodyPr/>
          <a:lstStyle/>
          <a:p>
            <a:r>
              <a:rPr lang="en-US" dirty="0"/>
              <a:t>From within </a:t>
            </a:r>
            <a:r>
              <a:rPr lang="en-US" dirty="0" err="1"/>
              <a:t>LibInsight</a:t>
            </a:r>
            <a:r>
              <a:rPr lang="en-US" dirty="0"/>
              <a:t> Create a Custom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Custom datasets provide the most flexibility and allow for individual fields to be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Select the dataset type Custom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940DAC-E1F1-4565-B4CB-C529217C9803}"/>
              </a:ext>
            </a:extLst>
          </p:cNvPr>
          <p:cNvSpPr/>
          <p:nvPr/>
        </p:nvSpPr>
        <p:spPr>
          <a:xfrm>
            <a:off x="8761791" y="2178320"/>
            <a:ext cx="1803043" cy="589789"/>
          </a:xfrm>
          <a:prstGeom prst="wedgeRoundRectCallout">
            <a:avLst>
              <a:gd name="adj1" fmla="val -181770"/>
              <a:gd name="adj2" fmla="val 24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Datasets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0C2B72C-43E3-473F-ADC2-42DCF64C762D}"/>
              </a:ext>
            </a:extLst>
          </p:cNvPr>
          <p:cNvSpPr txBox="1">
            <a:spLocks/>
          </p:cNvSpPr>
          <p:nvPr/>
        </p:nvSpPr>
        <p:spPr>
          <a:xfrm>
            <a:off x="7132320" y="4979874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7. Dataset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B3EF4-82A5-48DB-931B-0860AF4E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" y="3429000"/>
            <a:ext cx="4824095" cy="27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4905E0-27B6-4F5E-9BC2-5C4305E7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75" y="1782272"/>
            <a:ext cx="5260834" cy="2335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1" y="542755"/>
            <a:ext cx="10515600" cy="589788"/>
          </a:xfrm>
        </p:spPr>
        <p:txBody>
          <a:bodyPr/>
          <a:lstStyle/>
          <a:p>
            <a:r>
              <a:rPr lang="en-US" dirty="0"/>
              <a:t>Date Stamps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Date stamp options can be tricky. Be sure your dates are always in a consistent and standard format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the “Select timestamp recording” we have found that the “Display One Date/Time stamp” option works best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722771" y="5189466"/>
            <a:ext cx="3800843" cy="497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8. Screen capture of the select timestamp recording from </a:t>
            </a:r>
            <a:r>
              <a:rPr lang="en-US" dirty="0" err="1"/>
              <a:t>LibInsight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85D0395-B883-44FB-B83F-30C19CD12C6F}"/>
              </a:ext>
            </a:extLst>
          </p:cNvPr>
          <p:cNvSpPr/>
          <p:nvPr/>
        </p:nvSpPr>
        <p:spPr>
          <a:xfrm>
            <a:off x="4020940" y="4058845"/>
            <a:ext cx="1803043" cy="978795"/>
          </a:xfrm>
          <a:prstGeom prst="wedgeRoundRectCallout">
            <a:avLst>
              <a:gd name="adj1" fmla="val 76309"/>
              <a:gd name="adj2" fmla="val -161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Tool</a:t>
            </a:r>
          </a:p>
        </p:txBody>
      </p:sp>
    </p:spTree>
    <p:extLst>
      <p:ext uri="{BB962C8B-B14F-4D97-AF65-F5344CB8AC3E}">
        <p14:creationId xmlns:p14="http://schemas.microsoft.com/office/powerpoint/2010/main" val="40483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1" y="542755"/>
            <a:ext cx="10515600" cy="589788"/>
          </a:xfrm>
        </p:spPr>
        <p:txBody>
          <a:bodyPr/>
          <a:lstStyle/>
          <a:p>
            <a:r>
              <a:rPr lang="en-US" dirty="0"/>
              <a:t>Adding and Editing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editing or adding fields, make the fields with code values and code names “Multi Select”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Multi Select fields will allow you to present and analyze data in the most comprehensive way.</a:t>
            </a:r>
          </a:p>
          <a:p>
            <a:r>
              <a:rPr lang="en-US" dirty="0"/>
              <a:t>Multi Select fields are appropriate for all fields except for date fields and Unique Identifiers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658377" y="5438028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9. Multi Select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6F5F4-B63F-48D7-9BD6-74F6ACD9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94" y="98486"/>
            <a:ext cx="3899305" cy="51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1" y="542755"/>
            <a:ext cx="10515600" cy="589788"/>
          </a:xfrm>
        </p:spPr>
        <p:txBody>
          <a:bodyPr/>
          <a:lstStyle/>
          <a:p>
            <a:r>
              <a:rPr lang="en-US" dirty="0"/>
              <a:t>Multi Select 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Multi Select fields require extra work, but the work pays off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must populate the Options area with all possible values for your fields</a:t>
            </a:r>
          </a:p>
          <a:p>
            <a:r>
              <a:rPr lang="en-US" dirty="0"/>
              <a:t>Use the codes or code names from the SQL output and identify all unique values</a:t>
            </a:r>
          </a:p>
          <a:p>
            <a:r>
              <a:rPr lang="en-US" dirty="0"/>
              <a:t>Populate the options areas with the appropriate codes or names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658377" y="5438028"/>
            <a:ext cx="3800843" cy="4971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10. Multi Select Fields Options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9AD31-FFBC-4647-BC86-45398ED4E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483"/>
            <a:ext cx="4227687" cy="51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Adding 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you have finished creating your dataset you are now ready to upload your data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8242479" y="3631856"/>
            <a:ext cx="3800843" cy="4971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. Uploading data to </a:t>
            </a:r>
            <a:r>
              <a:rPr lang="en-US" dirty="0" err="1"/>
              <a:t>Libinsight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7BF53-3B65-40E8-94DF-7050E88FE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95" y="2747351"/>
            <a:ext cx="11475769" cy="58978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14110CF-3D8F-4444-9D36-FAB0BB8BD117}"/>
              </a:ext>
            </a:extLst>
          </p:cNvPr>
          <p:cNvSpPr/>
          <p:nvPr/>
        </p:nvSpPr>
        <p:spPr>
          <a:xfrm>
            <a:off x="9710670" y="1122677"/>
            <a:ext cx="1558344" cy="1452673"/>
          </a:xfrm>
          <a:prstGeom prst="wedgeRoundRectCallout">
            <a:avLst>
              <a:gd name="adj1" fmla="val 46402"/>
              <a:gd name="adj2" fmla="val 78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to upload your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DFF36-9FC4-4E5E-983F-0EBB2FB2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31" y="3934849"/>
            <a:ext cx="7039982" cy="154670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24D10B-655F-41A9-8404-6B3106EFA1C8}"/>
              </a:ext>
            </a:extLst>
          </p:cNvPr>
          <p:cNvSpPr/>
          <p:nvPr/>
        </p:nvSpPr>
        <p:spPr>
          <a:xfrm>
            <a:off x="8755487" y="4028880"/>
            <a:ext cx="1558344" cy="1452673"/>
          </a:xfrm>
          <a:prstGeom prst="wedgeRoundRectCallout">
            <a:avLst>
              <a:gd name="adj1" fmla="val -144507"/>
              <a:gd name="adj2" fmla="val 2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Upload File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7023E30-57A0-4E0C-8FF2-FB3BDE6333B6}"/>
              </a:ext>
            </a:extLst>
          </p:cNvPr>
          <p:cNvSpPr txBox="1">
            <a:spLocks/>
          </p:cNvSpPr>
          <p:nvPr/>
        </p:nvSpPr>
        <p:spPr>
          <a:xfrm>
            <a:off x="6342057" y="5758071"/>
            <a:ext cx="3800843" cy="4971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11. Multi Select Fields Options Area</a:t>
            </a:r>
          </a:p>
        </p:txBody>
      </p:sp>
    </p:spTree>
    <p:extLst>
      <p:ext uri="{BB962C8B-B14F-4D97-AF65-F5344CB8AC3E}">
        <p14:creationId xmlns:p14="http://schemas.microsoft.com/office/powerpoint/2010/main" val="21645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Adding 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 sure that your date fields match the date selected in </a:t>
            </a:r>
            <a:r>
              <a:rPr lang="en-US" dirty="0" err="1"/>
              <a:t>LibInsight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5692476"/>
            <a:ext cx="3800843" cy="4971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12. Matching the date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4D476-31AC-43EB-A7C5-5A77F155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1" y="2575350"/>
            <a:ext cx="2619375" cy="2867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36622-63D3-4716-892F-A6CE3F34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72" y="2028535"/>
            <a:ext cx="78581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presentation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to consider populating </a:t>
            </a:r>
            <a:r>
              <a:rPr lang="en-US" dirty="0" err="1"/>
              <a:t>LibInsight</a:t>
            </a:r>
            <a:endParaRPr lang="en-US" dirty="0"/>
          </a:p>
          <a:p>
            <a:r>
              <a:rPr lang="en-US" dirty="0"/>
              <a:t>System prerequisites</a:t>
            </a:r>
          </a:p>
          <a:p>
            <a:r>
              <a:rPr lang="en-US" dirty="0"/>
              <a:t>Approaches to data extraction with SQL</a:t>
            </a:r>
          </a:p>
          <a:p>
            <a:r>
              <a:rPr lang="en-US" dirty="0"/>
              <a:t>Data cleaning </a:t>
            </a:r>
          </a:p>
          <a:p>
            <a:r>
              <a:rPr lang="en-US" dirty="0"/>
              <a:t>Data storage</a:t>
            </a:r>
          </a:p>
          <a:p>
            <a:r>
              <a:rPr lang="en-US" dirty="0"/>
              <a:t>Uploading data to </a:t>
            </a:r>
            <a:r>
              <a:rPr lang="en-US" dirty="0" err="1"/>
              <a:t>LibInsight</a:t>
            </a:r>
            <a:endParaRPr lang="en-US" dirty="0"/>
          </a:p>
          <a:p>
            <a:r>
              <a:rPr lang="en-US" dirty="0"/>
              <a:t>Presenting data within </a:t>
            </a:r>
            <a:r>
              <a:rPr lang="en-US" dirty="0" err="1"/>
              <a:t>LibInsight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You are now ready to create a dashboard!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264031" y="5941038"/>
            <a:ext cx="3800843" cy="497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13. Creating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A70D4-D4C8-496B-B76A-4895C734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95" y="1464043"/>
            <a:ext cx="4025265" cy="4228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8DD16-C1A0-4181-8D1C-A4FC45E80E81}"/>
              </a:ext>
            </a:extLst>
          </p:cNvPr>
          <p:cNvSpPr txBox="1"/>
          <p:nvPr/>
        </p:nvSpPr>
        <p:spPr>
          <a:xfrm>
            <a:off x="701041" y="2905761"/>
            <a:ext cx="40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Dashboard Manager in </a:t>
            </a:r>
            <a:r>
              <a:rPr lang="en-US" dirty="0" err="1"/>
              <a:t>Libinsight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Add New Dashboard</a:t>
            </a:r>
          </a:p>
        </p:txBody>
      </p:sp>
    </p:spTree>
    <p:extLst>
      <p:ext uri="{BB962C8B-B14F-4D97-AF65-F5344CB8AC3E}">
        <p14:creationId xmlns:p14="http://schemas.microsoft.com/office/powerpoint/2010/main" val="6387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Creating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You are now ready to create a dashboard!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264031" y="5941038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14. Dashboard Options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8DD16-C1A0-4181-8D1C-A4FC45E80E81}"/>
              </a:ext>
            </a:extLst>
          </p:cNvPr>
          <p:cNvSpPr txBox="1"/>
          <p:nvPr/>
        </p:nvSpPr>
        <p:spPr>
          <a:xfrm>
            <a:off x="701041" y="2905761"/>
            <a:ext cx="4025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Populate the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your dashboard a friendly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who can see your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DC9D7-E686-47A6-AEAD-D8518DC3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712" y="1057912"/>
            <a:ext cx="6270247" cy="46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can now add information from your</a:t>
            </a:r>
            <a:br>
              <a:rPr lang="en-US" dirty="0"/>
            </a:br>
            <a:r>
              <a:rPr lang="en-US" dirty="0"/>
              <a:t>dataset to the dashboard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4592319" y="4600079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15. Dashboard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F77DD-7EFF-4BCD-A366-272D6022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2927"/>
            <a:ext cx="12192000" cy="51910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24E8BEE-5E1E-44F7-8D2C-40261440F332}"/>
              </a:ext>
            </a:extLst>
          </p:cNvPr>
          <p:cNvSpPr/>
          <p:nvPr/>
        </p:nvSpPr>
        <p:spPr>
          <a:xfrm>
            <a:off x="1867578" y="3540571"/>
            <a:ext cx="1803043" cy="653714"/>
          </a:xfrm>
          <a:prstGeom prst="wedgeRoundRectCallout">
            <a:avLst>
              <a:gd name="adj1" fmla="val -73365"/>
              <a:gd name="adj2" fmla="val -1695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of Dashboard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732815C-2895-4609-9151-A75A2F885256}"/>
              </a:ext>
            </a:extLst>
          </p:cNvPr>
          <p:cNvSpPr/>
          <p:nvPr/>
        </p:nvSpPr>
        <p:spPr>
          <a:xfrm>
            <a:off x="3741741" y="3540571"/>
            <a:ext cx="1803043" cy="653714"/>
          </a:xfrm>
          <a:prstGeom prst="wedgeRoundRectCallout">
            <a:avLst>
              <a:gd name="adj1" fmla="val 61873"/>
              <a:gd name="adj2" fmla="val -1819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Friendly URL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1E6FE98-F6E5-4840-B8D2-5188058663C1}"/>
              </a:ext>
            </a:extLst>
          </p:cNvPr>
          <p:cNvSpPr/>
          <p:nvPr/>
        </p:nvSpPr>
        <p:spPr>
          <a:xfrm>
            <a:off x="8521379" y="3469612"/>
            <a:ext cx="1803043" cy="1112709"/>
          </a:xfrm>
          <a:prstGeom prst="wedgeRoundRectCallout">
            <a:avLst>
              <a:gd name="adj1" fmla="val 86103"/>
              <a:gd name="adj2" fmla="val -118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elements to the dashboard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2EA66A6-3040-492A-A382-4C2478902C42}"/>
              </a:ext>
            </a:extLst>
          </p:cNvPr>
          <p:cNvSpPr/>
          <p:nvPr/>
        </p:nvSpPr>
        <p:spPr>
          <a:xfrm>
            <a:off x="7619857" y="576560"/>
            <a:ext cx="1803043" cy="1112709"/>
          </a:xfrm>
          <a:prstGeom prst="wedgeRoundRectCallout">
            <a:avLst>
              <a:gd name="adj1" fmla="val 156540"/>
              <a:gd name="adj2" fmla="val 120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the dashboard options</a:t>
            </a:r>
          </a:p>
        </p:txBody>
      </p:sp>
    </p:spTree>
    <p:extLst>
      <p:ext uri="{BB962C8B-B14F-4D97-AF65-F5344CB8AC3E}">
        <p14:creationId xmlns:p14="http://schemas.microsoft.com/office/powerpoint/2010/main" val="9725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Add a row by selecting from the available row types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90879" y="5430836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16. Adding Rows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BC419-4CD3-4978-A19E-23DCA0450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1" y="2362274"/>
            <a:ext cx="5829600" cy="302275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C40AC53-462F-4CB5-8FA3-A748CD956C17}"/>
              </a:ext>
            </a:extLst>
          </p:cNvPr>
          <p:cNvSpPr/>
          <p:nvPr/>
        </p:nvSpPr>
        <p:spPr>
          <a:xfrm>
            <a:off x="8521379" y="3469612"/>
            <a:ext cx="1803043" cy="1112709"/>
          </a:xfrm>
          <a:prstGeom prst="wedgeRoundRectCallout">
            <a:avLst>
              <a:gd name="adj1" fmla="val -261572"/>
              <a:gd name="adj2" fmla="val 16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 row type and click add new row</a:t>
            </a:r>
          </a:p>
        </p:txBody>
      </p:sp>
    </p:spTree>
    <p:extLst>
      <p:ext uri="{BB962C8B-B14F-4D97-AF65-F5344CB8AC3E}">
        <p14:creationId xmlns:p14="http://schemas.microsoft.com/office/powerpoint/2010/main" val="28170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2BD68-1026-473A-9BCE-89A9689A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1" y="2629491"/>
            <a:ext cx="9983881" cy="1573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A default chart will appear. 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690879" y="5430836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17. Default chart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C40AC53-462F-4CB5-8FA3-A748CD956C17}"/>
              </a:ext>
            </a:extLst>
          </p:cNvPr>
          <p:cNvSpPr/>
          <p:nvPr/>
        </p:nvSpPr>
        <p:spPr>
          <a:xfrm>
            <a:off x="8247059" y="655782"/>
            <a:ext cx="1803043" cy="1112709"/>
          </a:xfrm>
          <a:prstGeom prst="wedgeRoundRectCallout">
            <a:avLst>
              <a:gd name="adj1" fmla="val 44404"/>
              <a:gd name="adj2" fmla="val 1339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 row type and click add new row</a:t>
            </a:r>
          </a:p>
        </p:txBody>
      </p:sp>
    </p:spTree>
    <p:extLst>
      <p:ext uri="{BB962C8B-B14F-4D97-AF65-F5344CB8AC3E}">
        <p14:creationId xmlns:p14="http://schemas.microsoft.com/office/powerpoint/2010/main" val="17068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The Settings Screen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3612196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18. Settings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B0E7C-D5DF-411B-8FA2-E5B44829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22" y="930039"/>
            <a:ext cx="6000609" cy="48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The Chart Group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3612196"/>
            <a:ext cx="2386449" cy="685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19. Chart </a:t>
            </a:r>
            <a:br>
              <a:rPr lang="en-US" dirty="0"/>
            </a:br>
            <a:r>
              <a:rPr lang="en-US" dirty="0"/>
              <a:t>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43FF8-3348-40C9-81A5-538D6D8C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40" y="1056005"/>
            <a:ext cx="8094388" cy="47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Editing the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Data Point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3612196"/>
            <a:ext cx="2386449" cy="685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20. Data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C07F9-B410-41A9-8D85-F7D68DEE6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1186072"/>
            <a:ext cx="8106449" cy="44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Resulting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1" y="1588532"/>
            <a:ext cx="5649669" cy="589788"/>
          </a:xfrm>
        </p:spPr>
        <p:txBody>
          <a:bodyPr>
            <a:normAutofit/>
          </a:bodyPr>
          <a:lstStyle/>
          <a:p>
            <a:r>
              <a:rPr lang="en-US" dirty="0"/>
              <a:t>The resulting chart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3612196"/>
            <a:ext cx="2386449" cy="685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21. Pie 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0A840-339A-44C3-9F6B-BDF404EB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68" y="1744341"/>
            <a:ext cx="6471285" cy="40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1" y="360888"/>
            <a:ext cx="10515600" cy="58978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8481" y="1467139"/>
            <a:ext cx="6862629" cy="10764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will now be able to analyze your data in </a:t>
            </a:r>
            <a:r>
              <a:rPr lang="en-US" dirty="0" err="1"/>
              <a:t>LibInsight</a:t>
            </a:r>
            <a:r>
              <a:rPr lang="en-US" dirty="0"/>
              <a:t>. Individual dashboards will allow you to analyze data based on the characteristics from the Multi Select Fields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1A331F6-AADF-4D0E-B304-C6AAC6DE9F5B}"/>
              </a:ext>
            </a:extLst>
          </p:cNvPr>
          <p:cNvSpPr txBox="1">
            <a:spLocks/>
          </p:cNvSpPr>
          <p:nvPr/>
        </p:nvSpPr>
        <p:spPr>
          <a:xfrm>
            <a:off x="519311" y="5692476"/>
            <a:ext cx="3800843" cy="497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22. Sample Dashboards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4FD20-0475-4DD5-90F7-AB3431B7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9" y="2586208"/>
            <a:ext cx="4206980" cy="2804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D375D-222B-4F8C-9442-8E5806A8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68" y="4540527"/>
            <a:ext cx="2843491" cy="1895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7989A-F86A-4E14-997E-FFA27DB3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868" y="2586208"/>
            <a:ext cx="2843492" cy="1895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F4B20E-D9E0-4E64-A845-2D629B41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360" y="2591691"/>
            <a:ext cx="2923254" cy="19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presentation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comprehensive guide to SQL (see previous IUG presentations on SQL for getting started)</a:t>
            </a:r>
          </a:p>
          <a:p>
            <a:r>
              <a:rPr lang="en-US" dirty="0"/>
              <a:t>A comprehensive guide to </a:t>
            </a:r>
            <a:r>
              <a:rPr lang="en-US" dirty="0" err="1"/>
              <a:t>LibInsight</a:t>
            </a:r>
            <a:r>
              <a:rPr lang="en-US" dirty="0"/>
              <a:t> (this presentation will highlight the setup tips that work best for analyzing and presenting data)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3048" y="3647418"/>
            <a:ext cx="6598310" cy="2225348"/>
          </a:xfrm>
        </p:spPr>
        <p:txBody>
          <a:bodyPr>
            <a:normAutofit/>
          </a:bodyPr>
          <a:lstStyle/>
          <a:p>
            <a:r>
              <a:rPr lang="en-US" dirty="0"/>
              <a:t>Rob Behary </a:t>
            </a:r>
          </a:p>
          <a:p>
            <a:r>
              <a:rPr lang="en-US" dirty="0">
                <a:hlinkClick r:id="rId2"/>
              </a:rPr>
              <a:t>beharyr@duq.edu</a:t>
            </a:r>
            <a:endParaRPr lang="en-US" dirty="0"/>
          </a:p>
          <a:p>
            <a:endParaRPr lang="en-US" dirty="0"/>
          </a:p>
          <a:p>
            <a:r>
              <a:rPr lang="en-US" u="sng" dirty="0">
                <a:hlinkClick r:id="rId3"/>
              </a:rPr>
              <a:t>https://orcid.org/0000-0002-2878-7867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Data Visualization</a:t>
            </a:r>
          </a:p>
          <a:p>
            <a:pPr lvl="1"/>
            <a:r>
              <a:rPr lang="en-US" dirty="0"/>
              <a:t>Provides a way to tell the library’s story in a clear way</a:t>
            </a:r>
          </a:p>
          <a:p>
            <a:pPr lvl="1"/>
            <a:r>
              <a:rPr lang="en-US" dirty="0"/>
              <a:t>Allows for greater transparency</a:t>
            </a:r>
          </a:p>
          <a:p>
            <a:pPr lvl="1"/>
            <a:r>
              <a:rPr lang="en-US" dirty="0"/>
              <a:t>Allows for a standard platform where all library data can be shared</a:t>
            </a:r>
          </a:p>
          <a:p>
            <a:pPr lvl="1"/>
            <a:r>
              <a:rPr lang="en-US" dirty="0"/>
              <a:t>Potential for comparison between different datasets</a:t>
            </a:r>
          </a:p>
          <a:p>
            <a:r>
              <a:rPr lang="en-US" dirty="0"/>
              <a:t>Affordable in comparison to Tableau or Power BI</a:t>
            </a:r>
          </a:p>
          <a:p>
            <a:r>
              <a:rPr lang="en-US" dirty="0"/>
              <a:t>Easy way to engage library employees in data analysis and collection</a:t>
            </a:r>
          </a:p>
          <a:p>
            <a:r>
              <a:rPr lang="en-US" dirty="0"/>
              <a:t>Interface familiar to many users (</a:t>
            </a:r>
            <a:r>
              <a:rPr lang="en-US" dirty="0" err="1"/>
              <a:t>LibGuides</a:t>
            </a:r>
            <a:r>
              <a:rPr lang="en-US" dirty="0"/>
              <a:t>, LibAnswers, </a:t>
            </a:r>
            <a:r>
              <a:rPr lang="en-US" dirty="0" err="1"/>
              <a:t>LibCal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consider populating </a:t>
            </a:r>
            <a:r>
              <a:rPr lang="en-US" dirty="0" err="1"/>
              <a:t>LibInsight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Prerequisites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The following are prerequisites to using </a:t>
            </a:r>
            <a:r>
              <a:rPr lang="en-US" dirty="0" err="1"/>
              <a:t>LibInsight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Software:</a:t>
            </a:r>
          </a:p>
          <a:p>
            <a:pPr lvl="1"/>
            <a:r>
              <a:rPr lang="en-US" dirty="0"/>
              <a:t>License to </a:t>
            </a:r>
            <a:r>
              <a:rPr lang="en-US" b="1" dirty="0" err="1"/>
              <a:t>LibInsight</a:t>
            </a:r>
            <a:r>
              <a:rPr lang="en-US" dirty="0"/>
              <a:t> – Typically an inexpensive addon to the </a:t>
            </a:r>
            <a:r>
              <a:rPr lang="en-US" dirty="0" err="1"/>
              <a:t>SpringShare</a:t>
            </a:r>
            <a:r>
              <a:rPr lang="en-US" dirty="0"/>
              <a:t> suite</a:t>
            </a:r>
          </a:p>
          <a:p>
            <a:pPr lvl="1"/>
            <a:r>
              <a:rPr lang="en-US" b="1" dirty="0"/>
              <a:t>Sierra </a:t>
            </a:r>
            <a:r>
              <a:rPr lang="en-US" dirty="0"/>
              <a:t>subscription with access to SQL</a:t>
            </a:r>
          </a:p>
          <a:p>
            <a:pPr lvl="1"/>
            <a:r>
              <a:rPr lang="en-US" b="1" dirty="0" err="1"/>
              <a:t>PGAdmin</a:t>
            </a:r>
            <a:r>
              <a:rPr lang="en-US" dirty="0"/>
              <a:t> or other tool for accessing a PostgreSQL database</a:t>
            </a:r>
          </a:p>
          <a:p>
            <a:pPr lvl="1"/>
            <a:r>
              <a:rPr lang="en-US" b="1" dirty="0"/>
              <a:t>Excel </a:t>
            </a:r>
            <a:r>
              <a:rPr lang="en-US" dirty="0"/>
              <a:t>or similar spreadsheet software</a:t>
            </a:r>
          </a:p>
          <a:p>
            <a:pPr lvl="1"/>
            <a:r>
              <a:rPr lang="en-US" b="1" dirty="0" err="1"/>
              <a:t>LibInsight</a:t>
            </a:r>
            <a:r>
              <a:rPr lang="en-US" dirty="0"/>
              <a:t> Dataset and Dashboard</a:t>
            </a:r>
          </a:p>
          <a:p>
            <a:pPr lvl="1"/>
            <a:r>
              <a:rPr lang="en-US" b="1" dirty="0"/>
              <a:t>Important note: </a:t>
            </a:r>
            <a:r>
              <a:rPr lang="en-US" dirty="0"/>
              <a:t>Be sure to harvest transaction-based data before it times out on the server (there is a time limit based on your systems preference of when circulation transactions expire)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761D5-8C33-5A43-BF01-9CAA33FC4C85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dirty="0"/>
              <a:t>Expertise:</a:t>
            </a:r>
          </a:p>
          <a:p>
            <a:pPr lvl="1"/>
            <a:r>
              <a:rPr lang="en-US" dirty="0"/>
              <a:t>Basic skills with uploading and downloading file</a:t>
            </a:r>
          </a:p>
          <a:p>
            <a:pPr lvl="1"/>
            <a:r>
              <a:rPr lang="en-US" dirty="0"/>
              <a:t>Ability to modify SQL queries</a:t>
            </a:r>
          </a:p>
          <a:p>
            <a:pPr lvl="1"/>
            <a:r>
              <a:rPr lang="en-US" dirty="0"/>
              <a:t>Ability to manipulate spreadsheets</a:t>
            </a:r>
          </a:p>
          <a:p>
            <a:pPr lvl="1"/>
            <a:r>
              <a:rPr lang="en-US" dirty="0"/>
              <a:t>Some design skills for data visualizations (I’m still working on this one)</a:t>
            </a:r>
          </a:p>
        </p:txBody>
      </p:sp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8507-23AB-7742-BD3B-1A9D1D84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</p:spPr>
        <p:txBody>
          <a:bodyPr/>
          <a:lstStyle/>
          <a:p>
            <a:r>
              <a:rPr lang="en-US" dirty="0"/>
              <a:t>Approaches to data extraction with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498D-C998-7E48-8E02-9C8E18DD4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PostgreSQL is very well documented</a:t>
            </a:r>
            <a:br>
              <a:rPr lang="en-US" dirty="0"/>
            </a:br>
            <a:r>
              <a:rPr lang="en-US" dirty="0"/>
              <a:t>https://www.postgresql.org/docs/</a:t>
            </a:r>
          </a:p>
          <a:p>
            <a:r>
              <a:rPr lang="en-US" dirty="0"/>
              <a:t>Sierra’s SQL community is very kind about sharing queries that only need slight modification. For example:</a:t>
            </a:r>
            <a:br>
              <a:rPr lang="en-US" dirty="0"/>
            </a:br>
            <a:r>
              <a:rPr lang="en-US" dirty="0"/>
              <a:t>https://github.com/UNC-Libraries/III-Sierra-SQL/wikiSierra DNA shows the tables available within Sierra (requires login):</a:t>
            </a:r>
            <a:br>
              <a:rPr lang="en-US" dirty="0"/>
            </a:br>
            <a:r>
              <a:rPr lang="en-US" dirty="0"/>
              <a:t>https://techdocs.iii.com/sierradna/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F6E52B-FB11-44C3-AF26-C185FF013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4440" y="1451799"/>
            <a:ext cx="3265408" cy="26558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9AF07-8C6C-2C4F-8389-77A240F91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6567" y="4319574"/>
            <a:ext cx="3705777" cy="497125"/>
          </a:xfrm>
        </p:spPr>
        <p:txBody>
          <a:bodyPr>
            <a:normAutofit fontScale="92500"/>
          </a:bodyPr>
          <a:lstStyle/>
          <a:p>
            <a:r>
              <a:rPr lang="en-US" dirty="0"/>
              <a:t>Fig 1. Screen capture of </a:t>
            </a:r>
            <a:r>
              <a:rPr lang="en-US" dirty="0" err="1"/>
              <a:t>SierraDNA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It is helpful to have your data in a format that will be clear to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dirty="0"/>
              <a:t>Substitute Sierra system codes with their description values (for example patron code number with the descriptive label for the patron code)</a:t>
            </a:r>
          </a:p>
          <a:p>
            <a:r>
              <a:rPr lang="en-US" dirty="0"/>
              <a:t>Use a standard date format and make sure to be consistent (for example: DD/MM/YYYY)</a:t>
            </a:r>
          </a:p>
          <a:p>
            <a:r>
              <a:rPr lang="en-US" dirty="0"/>
              <a:t>Look for anomalies in your data before uploading (different versions of PGADMIN for example may introduce errors in converting to CSV files)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1357AB-08F8-41CA-B6E9-6707A26B2168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5976620" y="2289733"/>
            <a:ext cx="5135563" cy="121891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B6FF55-65D3-4400-9E1B-9E427792AE33}"/>
              </a:ext>
            </a:extLst>
          </p:cNvPr>
          <p:cNvSpPr txBox="1">
            <a:spLocks/>
          </p:cNvSpPr>
          <p:nvPr/>
        </p:nvSpPr>
        <p:spPr>
          <a:xfrm>
            <a:off x="5888984" y="3846919"/>
            <a:ext cx="5223199" cy="4971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 2. Example of consistent date format and difference between Transaction Type Code and Transaction Type descriptive label</a:t>
            </a:r>
          </a:p>
        </p:txBody>
      </p:sp>
    </p:spTree>
    <p:extLst>
      <p:ext uri="{BB962C8B-B14F-4D97-AF65-F5344CB8AC3E}">
        <p14:creationId xmlns:p14="http://schemas.microsoft.com/office/powerpoint/2010/main" val="2103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8326E-4A7E-8C44-A308-33E7E257AE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9312" y="1577444"/>
            <a:ext cx="10515599" cy="589788"/>
          </a:xfrm>
        </p:spPr>
        <p:txBody>
          <a:bodyPr/>
          <a:lstStyle/>
          <a:p>
            <a:r>
              <a:rPr lang="en-US" dirty="0"/>
              <a:t>Plan a place to retain your source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BAA8F-67D8-C243-95AD-E84C5A29CB1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While it is possible to download and extract data from </a:t>
            </a:r>
            <a:r>
              <a:rPr lang="en-US" dirty="0" err="1"/>
              <a:t>LibInsight</a:t>
            </a:r>
            <a:r>
              <a:rPr lang="en-US" dirty="0"/>
              <a:t>, having a backup for source data is wise for several reasons:</a:t>
            </a:r>
          </a:p>
          <a:p>
            <a:pPr lvl="1"/>
            <a:r>
              <a:rPr lang="en-US" dirty="0"/>
              <a:t>Migration away from </a:t>
            </a:r>
            <a:r>
              <a:rPr lang="en-US" dirty="0" err="1"/>
              <a:t>LibInsight</a:t>
            </a:r>
            <a:r>
              <a:rPr lang="en-US" dirty="0"/>
              <a:t> in the future</a:t>
            </a:r>
          </a:p>
          <a:p>
            <a:pPr lvl="1"/>
            <a:r>
              <a:rPr lang="en-US" dirty="0"/>
              <a:t>Use of data to feed other institutional systems (such as university Institutional Research systems)</a:t>
            </a:r>
          </a:p>
          <a:p>
            <a:pPr lvl="1"/>
            <a:r>
              <a:rPr lang="en-US" dirty="0"/>
              <a:t>Hedge against mistakes/accidental deletions within </a:t>
            </a:r>
            <a:r>
              <a:rPr lang="en-US" dirty="0" err="1"/>
              <a:t>LibInsight</a:t>
            </a:r>
            <a:endParaRPr lang="en-US" dirty="0"/>
          </a:p>
          <a:p>
            <a:r>
              <a:rPr lang="en-US" b="1" dirty="0"/>
              <a:t>IMPORTANT: Always check your institutions data governance policies before storing any data</a:t>
            </a:r>
          </a:p>
          <a:p>
            <a:r>
              <a:rPr lang="en-US" b="1" dirty="0"/>
              <a:t>IMPORTANT: Always comply with regulations for handling Personally Identifiable Information (PII)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2B6DA-7129-4D89-BEAD-FAFE5A6F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74" y="1588532"/>
            <a:ext cx="497776" cy="26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E4A5D6-8F72-4BEF-B52A-07807B7F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811" y="2088901"/>
            <a:ext cx="1054888" cy="1054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81183-E813-434B-9462-FD39865BC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811" y="2825289"/>
            <a:ext cx="2373499" cy="23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the SQL query</a:t>
            </a:r>
          </a:p>
          <a:p>
            <a:r>
              <a:rPr lang="en-US" dirty="0"/>
              <a:t>Connect to the server with PGADMIN</a:t>
            </a:r>
          </a:p>
          <a:p>
            <a:r>
              <a:rPr lang="en-US" dirty="0"/>
              <a:t>Use the Query Tool to paste the SQL query and execute the query</a:t>
            </a:r>
          </a:p>
          <a:p>
            <a:r>
              <a:rPr lang="en-US" dirty="0"/>
              <a:t>Download the resulting query as a CSV file to an appropriate storage area</a:t>
            </a:r>
          </a:p>
          <a:p>
            <a:r>
              <a:rPr lang="en-US" dirty="0"/>
              <a:t>Check the data to make sure there are no errors</a:t>
            </a:r>
          </a:p>
          <a:p>
            <a:r>
              <a:rPr lang="en-US" dirty="0"/>
              <a:t>Upload the CSV file to </a:t>
            </a:r>
            <a:r>
              <a:rPr lang="en-US" dirty="0" err="1"/>
              <a:t>LibInsight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for Populating </a:t>
            </a:r>
            <a:r>
              <a:rPr lang="en-US" dirty="0" err="1"/>
              <a:t>LibInsight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7128F65B609478E6BAE05B8D87665" ma:contentTypeVersion="12" ma:contentTypeDescription="Create a new document." ma:contentTypeScope="" ma:versionID="284c1d4d60195cfbf50c4e685b5b1c32">
  <xsd:schema xmlns:xsd="http://www.w3.org/2001/XMLSchema" xmlns:xs="http://www.w3.org/2001/XMLSchema" xmlns:p="http://schemas.microsoft.com/office/2006/metadata/properties" xmlns:ns2="1ee16b87-d06b-4acc-bab3-ebea1d9e5ffa" xmlns:ns3="15b4db40-66c5-4774-a7a4-592c47258125" targetNamespace="http://schemas.microsoft.com/office/2006/metadata/properties" ma:root="true" ma:fieldsID="b8abf1d6d1882515d255da7733969a97" ns2:_="" ns3:_="">
    <xsd:import namespace="1ee16b87-d06b-4acc-bab3-ebea1d9e5ffa"/>
    <xsd:import namespace="15b4db40-66c5-4774-a7a4-592c47258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Stephanie Smith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800BD-7683-4F8A-96FE-A3DE81945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F9655-2023-4CDE-8CF6-16CB6DC1D549}">
  <ds:schemaRefs>
    <ds:schemaRef ds:uri="http://purl.org/dc/terms/"/>
    <ds:schemaRef ds:uri="http://www.w3.org/XML/1998/namespace"/>
    <ds:schemaRef ds:uri="http://schemas.microsoft.com/office/infopath/2007/PartnerControls"/>
    <ds:schemaRef ds:uri="15b4db40-66c5-4774-a7a4-592c4725812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ee16b87-d06b-4acc-bab3-ebea1d9e5ff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1283</Words>
  <Application>Microsoft Office PowerPoint</Application>
  <PresentationFormat>Widescreen</PresentationFormat>
  <Paragraphs>169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Georgia</vt:lpstr>
      <vt:lpstr>Noto Serif</vt:lpstr>
      <vt:lpstr>Roboto</vt:lpstr>
      <vt:lpstr>Roboto Medium</vt:lpstr>
      <vt:lpstr>Segoe UI Historic</vt:lpstr>
      <vt:lpstr>Wingdings</vt:lpstr>
      <vt:lpstr>Office Theme</vt:lpstr>
      <vt:lpstr>Using SQL to Populate LibInsight</vt:lpstr>
      <vt:lpstr>What this presentation will cover</vt:lpstr>
      <vt:lpstr>What this presentation is NOT</vt:lpstr>
      <vt:lpstr>Reasons to consider populating LibInsight</vt:lpstr>
      <vt:lpstr>System Prerequisites</vt:lpstr>
      <vt:lpstr>Approaches to data extraction with SQL</vt:lpstr>
      <vt:lpstr>Data Cleaning</vt:lpstr>
      <vt:lpstr>Data Storage</vt:lpstr>
      <vt:lpstr>The Process for Populating LibInsight</vt:lpstr>
      <vt:lpstr>Prepare the SQL Query</vt:lpstr>
      <vt:lpstr>Connect to the SQL Server</vt:lpstr>
      <vt:lpstr>Export the resulting CSV file to a saved area</vt:lpstr>
      <vt:lpstr>From within LibInsight Create a Custom Dataset</vt:lpstr>
      <vt:lpstr>From within LibInsight Create a Custom Dataset</vt:lpstr>
      <vt:lpstr>Date Stamps</vt:lpstr>
      <vt:lpstr>Adding and Editing Fields</vt:lpstr>
      <vt:lpstr>Multi Select Fields</vt:lpstr>
      <vt:lpstr>Adding your data</vt:lpstr>
      <vt:lpstr>Adding your data</vt:lpstr>
      <vt:lpstr>Creating the Dashboard</vt:lpstr>
      <vt:lpstr>Creating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Editing the Dashboard</vt:lpstr>
      <vt:lpstr>Resulting Chart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Robert Behary</cp:lastModifiedBy>
  <cp:revision>99</cp:revision>
  <dcterms:created xsi:type="dcterms:W3CDTF">2019-12-02T15:33:25Z</dcterms:created>
  <dcterms:modified xsi:type="dcterms:W3CDTF">2021-03-02T20:43:17Z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0x0101002DA7128F65B609478E6BAE05B8D87665</vt:lpwstr>
  </property>
</Properties>
</file>