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00"/>
  </p:notesMasterIdLst>
  <p:handoutMasterIdLst>
    <p:handoutMasterId r:id="rId201"/>
  </p:handoutMasterIdLst>
  <p:sldIdLst>
    <p:sldId id="256" r:id="rId5"/>
    <p:sldId id="259" r:id="rId6"/>
    <p:sldId id="308" r:id="rId7"/>
    <p:sldId id="389" r:id="rId8"/>
    <p:sldId id="391" r:id="rId9"/>
    <p:sldId id="498" r:id="rId10"/>
    <p:sldId id="392" r:id="rId11"/>
    <p:sldId id="400" r:id="rId12"/>
    <p:sldId id="393" r:id="rId13"/>
    <p:sldId id="394" r:id="rId14"/>
    <p:sldId id="395" r:id="rId15"/>
    <p:sldId id="396" r:id="rId16"/>
    <p:sldId id="563" r:id="rId17"/>
    <p:sldId id="397" r:id="rId18"/>
    <p:sldId id="398" r:id="rId19"/>
    <p:sldId id="399" r:id="rId20"/>
    <p:sldId id="401" r:id="rId21"/>
    <p:sldId id="403" r:id="rId22"/>
    <p:sldId id="406" r:id="rId23"/>
    <p:sldId id="404" r:id="rId24"/>
    <p:sldId id="405" r:id="rId25"/>
    <p:sldId id="407" r:id="rId26"/>
    <p:sldId id="408" r:id="rId27"/>
    <p:sldId id="565" r:id="rId28"/>
    <p:sldId id="409" r:id="rId29"/>
    <p:sldId id="410" r:id="rId30"/>
    <p:sldId id="411" r:id="rId31"/>
    <p:sldId id="412" r:id="rId32"/>
    <p:sldId id="413" r:id="rId33"/>
    <p:sldId id="418" r:id="rId34"/>
    <p:sldId id="415" r:id="rId35"/>
    <p:sldId id="416" r:id="rId36"/>
    <p:sldId id="417" r:id="rId37"/>
    <p:sldId id="419" r:id="rId38"/>
    <p:sldId id="420" r:id="rId39"/>
    <p:sldId id="421" r:id="rId40"/>
    <p:sldId id="422" r:id="rId41"/>
    <p:sldId id="423" r:id="rId42"/>
    <p:sldId id="566" r:id="rId43"/>
    <p:sldId id="424" r:id="rId44"/>
    <p:sldId id="425" r:id="rId45"/>
    <p:sldId id="427" r:id="rId46"/>
    <p:sldId id="428" r:id="rId47"/>
    <p:sldId id="429" r:id="rId48"/>
    <p:sldId id="564" r:id="rId49"/>
    <p:sldId id="434" r:id="rId50"/>
    <p:sldId id="435" r:id="rId51"/>
    <p:sldId id="571" r:id="rId52"/>
    <p:sldId id="572" r:id="rId53"/>
    <p:sldId id="431" r:id="rId54"/>
    <p:sldId id="350" r:id="rId55"/>
    <p:sldId id="368" r:id="rId56"/>
    <p:sldId id="356" r:id="rId57"/>
    <p:sldId id="364" r:id="rId58"/>
    <p:sldId id="433" r:id="rId59"/>
    <p:sldId id="369" r:id="rId60"/>
    <p:sldId id="377" r:id="rId61"/>
    <p:sldId id="378" r:id="rId62"/>
    <p:sldId id="380" r:id="rId63"/>
    <p:sldId id="381" r:id="rId64"/>
    <p:sldId id="382" r:id="rId65"/>
    <p:sldId id="383" r:id="rId66"/>
    <p:sldId id="384" r:id="rId67"/>
    <p:sldId id="371" r:id="rId68"/>
    <p:sldId id="372" r:id="rId69"/>
    <p:sldId id="373" r:id="rId70"/>
    <p:sldId id="374" r:id="rId71"/>
    <p:sldId id="375" r:id="rId72"/>
    <p:sldId id="385" r:id="rId73"/>
    <p:sldId id="386" r:id="rId74"/>
    <p:sldId id="387" r:id="rId75"/>
    <p:sldId id="388" r:id="rId76"/>
    <p:sldId id="277" r:id="rId77"/>
    <p:sldId id="436" r:id="rId78"/>
    <p:sldId id="437" r:id="rId79"/>
    <p:sldId id="438" r:id="rId80"/>
    <p:sldId id="439" r:id="rId81"/>
    <p:sldId id="567" r:id="rId82"/>
    <p:sldId id="568" r:id="rId83"/>
    <p:sldId id="442" r:id="rId84"/>
    <p:sldId id="443" r:id="rId85"/>
    <p:sldId id="444" r:id="rId86"/>
    <p:sldId id="445" r:id="rId87"/>
    <p:sldId id="446" r:id="rId88"/>
    <p:sldId id="448" r:id="rId89"/>
    <p:sldId id="449" r:id="rId90"/>
    <p:sldId id="450" r:id="rId91"/>
    <p:sldId id="451" r:id="rId92"/>
    <p:sldId id="452" r:id="rId93"/>
    <p:sldId id="453" r:id="rId94"/>
    <p:sldId id="454" r:id="rId95"/>
    <p:sldId id="455" r:id="rId96"/>
    <p:sldId id="456" r:id="rId97"/>
    <p:sldId id="457" r:id="rId98"/>
    <p:sldId id="458" r:id="rId99"/>
    <p:sldId id="459" r:id="rId100"/>
    <p:sldId id="460" r:id="rId101"/>
    <p:sldId id="461" r:id="rId102"/>
    <p:sldId id="463" r:id="rId103"/>
    <p:sldId id="464" r:id="rId104"/>
    <p:sldId id="465" r:id="rId105"/>
    <p:sldId id="466" r:id="rId106"/>
    <p:sldId id="467" r:id="rId107"/>
    <p:sldId id="468" r:id="rId108"/>
    <p:sldId id="469" r:id="rId109"/>
    <p:sldId id="470" r:id="rId110"/>
    <p:sldId id="471" r:id="rId111"/>
    <p:sldId id="473" r:id="rId112"/>
    <p:sldId id="474" r:id="rId113"/>
    <p:sldId id="475" r:id="rId114"/>
    <p:sldId id="476" r:id="rId115"/>
    <p:sldId id="477" r:id="rId116"/>
    <p:sldId id="478" r:id="rId117"/>
    <p:sldId id="479" r:id="rId118"/>
    <p:sldId id="480" r:id="rId119"/>
    <p:sldId id="481" r:id="rId120"/>
    <p:sldId id="482" r:id="rId121"/>
    <p:sldId id="483" r:id="rId122"/>
    <p:sldId id="485" r:id="rId123"/>
    <p:sldId id="486" r:id="rId124"/>
    <p:sldId id="484" r:id="rId125"/>
    <p:sldId id="487" r:id="rId126"/>
    <p:sldId id="488" r:id="rId127"/>
    <p:sldId id="489" r:id="rId128"/>
    <p:sldId id="490" r:id="rId129"/>
    <p:sldId id="491" r:id="rId130"/>
    <p:sldId id="492" r:id="rId131"/>
    <p:sldId id="493" r:id="rId132"/>
    <p:sldId id="494" r:id="rId133"/>
    <p:sldId id="495" r:id="rId134"/>
    <p:sldId id="496" r:id="rId135"/>
    <p:sldId id="497" r:id="rId136"/>
    <p:sldId id="500" r:id="rId137"/>
    <p:sldId id="501" r:id="rId138"/>
    <p:sldId id="502" r:id="rId139"/>
    <p:sldId id="503" r:id="rId140"/>
    <p:sldId id="504" r:id="rId141"/>
    <p:sldId id="505" r:id="rId142"/>
    <p:sldId id="508" r:id="rId143"/>
    <p:sldId id="509" r:id="rId144"/>
    <p:sldId id="510" r:id="rId145"/>
    <p:sldId id="511" r:id="rId146"/>
    <p:sldId id="512" r:id="rId147"/>
    <p:sldId id="513" r:id="rId148"/>
    <p:sldId id="514" r:id="rId149"/>
    <p:sldId id="515" r:id="rId150"/>
    <p:sldId id="516" r:id="rId151"/>
    <p:sldId id="517" r:id="rId152"/>
    <p:sldId id="518" r:id="rId153"/>
    <p:sldId id="519" r:id="rId154"/>
    <p:sldId id="520" r:id="rId155"/>
    <p:sldId id="521" r:id="rId156"/>
    <p:sldId id="522" r:id="rId157"/>
    <p:sldId id="523" r:id="rId158"/>
    <p:sldId id="524" r:id="rId159"/>
    <p:sldId id="525" r:id="rId160"/>
    <p:sldId id="526" r:id="rId161"/>
    <p:sldId id="527" r:id="rId162"/>
    <p:sldId id="529" r:id="rId163"/>
    <p:sldId id="530" r:id="rId164"/>
    <p:sldId id="531" r:id="rId165"/>
    <p:sldId id="532" r:id="rId166"/>
    <p:sldId id="570" r:id="rId167"/>
    <p:sldId id="569" r:id="rId168"/>
    <p:sldId id="533" r:id="rId169"/>
    <p:sldId id="534" r:id="rId170"/>
    <p:sldId id="535" r:id="rId171"/>
    <p:sldId id="536" r:id="rId172"/>
    <p:sldId id="537" r:id="rId173"/>
    <p:sldId id="538" r:id="rId174"/>
    <p:sldId id="539" r:id="rId175"/>
    <p:sldId id="540" r:id="rId176"/>
    <p:sldId id="541" r:id="rId177"/>
    <p:sldId id="542" r:id="rId178"/>
    <p:sldId id="543" r:id="rId179"/>
    <p:sldId id="544" r:id="rId180"/>
    <p:sldId id="545" r:id="rId181"/>
    <p:sldId id="546" r:id="rId182"/>
    <p:sldId id="547" r:id="rId183"/>
    <p:sldId id="548" r:id="rId184"/>
    <p:sldId id="549" r:id="rId185"/>
    <p:sldId id="550" r:id="rId186"/>
    <p:sldId id="551" r:id="rId187"/>
    <p:sldId id="552" r:id="rId188"/>
    <p:sldId id="553" r:id="rId189"/>
    <p:sldId id="554" r:id="rId190"/>
    <p:sldId id="555" r:id="rId191"/>
    <p:sldId id="573" r:id="rId192"/>
    <p:sldId id="562" r:id="rId193"/>
    <p:sldId id="556" r:id="rId194"/>
    <p:sldId id="557" r:id="rId195"/>
    <p:sldId id="558" r:id="rId196"/>
    <p:sldId id="559" r:id="rId197"/>
    <p:sldId id="560" r:id="rId198"/>
    <p:sldId id="561" r:id="rId19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James Strang" initials="MJS" lastIdx="1" clrIdx="0">
    <p:extLst>
      <p:ext uri="{19B8F6BF-5375-455C-9EA6-DF929625EA0E}">
        <p15:presenceInfo xmlns:p15="http://schemas.microsoft.com/office/powerpoint/2012/main" userId="S-1-5-21-2052111302-1390067357-839522115-309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2" autoAdjust="0"/>
    <p:restoredTop sz="73128" autoAdjust="0"/>
  </p:normalViewPr>
  <p:slideViewPr>
    <p:cSldViewPr snapToGrid="0">
      <p:cViewPr varScale="1">
        <p:scale>
          <a:sx n="89" d="100"/>
          <a:sy n="89" d="100"/>
        </p:scale>
        <p:origin x="6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0-06T12:14:34.373"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57" tIns="46578" rIns="93157" bIns="46578" rtlCol="0"/>
          <a:lstStyle>
            <a:lvl1pPr algn="l">
              <a:defRPr sz="1200"/>
            </a:lvl1pPr>
          </a:lstStyle>
          <a:p>
            <a:endParaRPr lang="en-US" dirty="0"/>
          </a:p>
        </p:txBody>
      </p:sp>
      <p:sp>
        <p:nvSpPr>
          <p:cNvPr id="3" name="Date Placeholder 2"/>
          <p:cNvSpPr>
            <a:spLocks noGrp="1"/>
          </p:cNvSpPr>
          <p:nvPr>
            <p:ph type="dt" sz="quarter" idx="1"/>
          </p:nvPr>
        </p:nvSpPr>
        <p:spPr>
          <a:xfrm>
            <a:off x="5265808" y="2"/>
            <a:ext cx="4028440" cy="351737"/>
          </a:xfrm>
          <a:prstGeom prst="rect">
            <a:avLst/>
          </a:prstGeom>
        </p:spPr>
        <p:txBody>
          <a:bodyPr vert="horz" lIns="93157" tIns="46578" rIns="93157" bIns="46578" rtlCol="0"/>
          <a:lstStyle>
            <a:lvl1pPr algn="r">
              <a:defRPr sz="1200"/>
            </a:lvl1pPr>
          </a:lstStyle>
          <a:p>
            <a:fld id="{8154C921-6FE5-40B3-94D1-8951CDC105F1}" type="datetimeFigureOut">
              <a:rPr lang="en-US" smtClean="0"/>
              <a:t>10/5/2016</a:t>
            </a:fld>
            <a:endParaRPr lang="en-US" dirty="0"/>
          </a:p>
        </p:txBody>
      </p:sp>
      <p:sp>
        <p:nvSpPr>
          <p:cNvPr id="4" name="Footer Placeholder 3"/>
          <p:cNvSpPr>
            <a:spLocks noGrp="1"/>
          </p:cNvSpPr>
          <p:nvPr>
            <p:ph type="ftr" sz="quarter" idx="2"/>
          </p:nvPr>
        </p:nvSpPr>
        <p:spPr>
          <a:xfrm>
            <a:off x="0" y="6658666"/>
            <a:ext cx="4028440" cy="351736"/>
          </a:xfrm>
          <a:prstGeom prst="rect">
            <a:avLst/>
          </a:prstGeom>
        </p:spPr>
        <p:txBody>
          <a:bodyPr vert="horz" lIns="93157" tIns="46578" rIns="93157" bIns="46578"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8" y="6658666"/>
            <a:ext cx="4028440" cy="351736"/>
          </a:xfrm>
          <a:prstGeom prst="rect">
            <a:avLst/>
          </a:prstGeom>
        </p:spPr>
        <p:txBody>
          <a:bodyPr vert="horz" lIns="93157" tIns="46578" rIns="93157" bIns="46578" rtlCol="0" anchor="b"/>
          <a:lstStyle>
            <a:lvl1pPr algn="r">
              <a:defRPr sz="1200"/>
            </a:lvl1pPr>
          </a:lstStyle>
          <a:p>
            <a:fld id="{41C3B9E2-630C-467A-A52E-6CDA849F55CD}" type="slidenum">
              <a:rPr lang="en-US" smtClean="0"/>
              <a:t>‹#›</a:t>
            </a:fld>
            <a:endParaRPr lang="en-US" dirty="0"/>
          </a:p>
        </p:txBody>
      </p:sp>
    </p:spTree>
    <p:extLst>
      <p:ext uri="{BB962C8B-B14F-4D97-AF65-F5344CB8AC3E}">
        <p14:creationId xmlns:p14="http://schemas.microsoft.com/office/powerpoint/2010/main" val="4230784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57" tIns="46578" rIns="93157" bIns="46578" rtlCol="0"/>
          <a:lstStyle>
            <a:lvl1pPr algn="l">
              <a:defRPr sz="1200"/>
            </a:lvl1pPr>
          </a:lstStyle>
          <a:p>
            <a:endParaRPr lang="en-US" dirty="0"/>
          </a:p>
        </p:txBody>
      </p:sp>
      <p:sp>
        <p:nvSpPr>
          <p:cNvPr id="3" name="Date Placeholder 2"/>
          <p:cNvSpPr>
            <a:spLocks noGrp="1"/>
          </p:cNvSpPr>
          <p:nvPr>
            <p:ph type="dt" idx="1"/>
          </p:nvPr>
        </p:nvSpPr>
        <p:spPr>
          <a:xfrm>
            <a:off x="5265808" y="2"/>
            <a:ext cx="4028440" cy="351737"/>
          </a:xfrm>
          <a:prstGeom prst="rect">
            <a:avLst/>
          </a:prstGeom>
        </p:spPr>
        <p:txBody>
          <a:bodyPr vert="horz" lIns="93157" tIns="46578" rIns="93157" bIns="46578" rtlCol="0"/>
          <a:lstStyle>
            <a:lvl1pPr algn="r">
              <a:defRPr sz="1200"/>
            </a:lvl1pPr>
          </a:lstStyle>
          <a:p>
            <a:fld id="{ACDB543D-314E-4604-A1A1-327064B43FFE}" type="datetimeFigureOut">
              <a:rPr lang="en-US" smtClean="0"/>
              <a:t>10/5/2016</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57" tIns="46578" rIns="93157" bIns="46578" rtlCol="0" anchor="ctr"/>
          <a:lstStyle/>
          <a:p>
            <a:endParaRPr lang="en-US" dirty="0"/>
          </a:p>
        </p:txBody>
      </p:sp>
      <p:sp>
        <p:nvSpPr>
          <p:cNvPr id="5" name="Notes Placeholder 4"/>
          <p:cNvSpPr>
            <a:spLocks noGrp="1"/>
          </p:cNvSpPr>
          <p:nvPr>
            <p:ph type="body" sz="quarter" idx="3"/>
          </p:nvPr>
        </p:nvSpPr>
        <p:spPr>
          <a:xfrm>
            <a:off x="929641" y="3373756"/>
            <a:ext cx="7437120" cy="2760345"/>
          </a:xfrm>
          <a:prstGeom prst="rect">
            <a:avLst/>
          </a:prstGeom>
        </p:spPr>
        <p:txBody>
          <a:bodyPr vert="horz" lIns="93157" tIns="46578" rIns="93157" bIns="465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6"/>
            <a:ext cx="4028440" cy="351736"/>
          </a:xfrm>
          <a:prstGeom prst="rect">
            <a:avLst/>
          </a:prstGeom>
        </p:spPr>
        <p:txBody>
          <a:bodyPr vert="horz" lIns="93157" tIns="46578" rIns="93157"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8" y="6658666"/>
            <a:ext cx="4028440" cy="351736"/>
          </a:xfrm>
          <a:prstGeom prst="rect">
            <a:avLst/>
          </a:prstGeom>
        </p:spPr>
        <p:txBody>
          <a:bodyPr vert="horz" lIns="93157" tIns="46578" rIns="93157" bIns="46578" rtlCol="0" anchor="b"/>
          <a:lstStyle>
            <a:lvl1pPr algn="r">
              <a:defRPr sz="1200"/>
            </a:lvl1pPr>
          </a:lstStyle>
          <a:p>
            <a:fld id="{33A5789B-FA50-4743-A00A-27518641AA89}" type="slidenum">
              <a:rPr lang="en-US" smtClean="0"/>
              <a:t>‹#›</a:t>
            </a:fld>
            <a:endParaRPr lang="en-US" dirty="0"/>
          </a:p>
        </p:txBody>
      </p:sp>
    </p:spTree>
    <p:extLst>
      <p:ext uri="{BB962C8B-B14F-4D97-AF65-F5344CB8AC3E}">
        <p14:creationId xmlns:p14="http://schemas.microsoft.com/office/powerpoint/2010/main" val="330529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789B-FA50-4743-A00A-27518641AA89}" type="slidenum">
              <a:rPr lang="en-US" smtClean="0"/>
              <a:t>1</a:t>
            </a:fld>
            <a:endParaRPr lang="en-US" dirty="0"/>
          </a:p>
        </p:txBody>
      </p:sp>
    </p:spTree>
    <p:extLst>
      <p:ext uri="{BB962C8B-B14F-4D97-AF65-F5344CB8AC3E}">
        <p14:creationId xmlns:p14="http://schemas.microsoft.com/office/powerpoint/2010/main" val="287538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45091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99151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103</a:t>
            </a:fld>
            <a:endParaRPr lang="en-US" dirty="0"/>
          </a:p>
        </p:txBody>
      </p:sp>
    </p:spTree>
    <p:extLst>
      <p:ext uri="{BB962C8B-B14F-4D97-AF65-F5344CB8AC3E}">
        <p14:creationId xmlns:p14="http://schemas.microsoft.com/office/powerpoint/2010/main" val="19087733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11273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152464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967593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022633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417554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2227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89523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4719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6616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8857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204093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671744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230463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116</a:t>
            </a:fld>
            <a:endParaRPr lang="en-US" dirty="0"/>
          </a:p>
        </p:txBody>
      </p:sp>
    </p:spTree>
    <p:extLst>
      <p:ext uri="{BB962C8B-B14F-4D97-AF65-F5344CB8AC3E}">
        <p14:creationId xmlns:p14="http://schemas.microsoft.com/office/powerpoint/2010/main" val="16650519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464784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049486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604138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59808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7008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067142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54116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685866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793402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478963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9300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76693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518435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464818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432460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46372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4950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132</a:t>
            </a:fld>
            <a:endParaRPr lang="en-US" dirty="0"/>
          </a:p>
        </p:txBody>
      </p:sp>
    </p:spTree>
    <p:extLst>
      <p:ext uri="{BB962C8B-B14F-4D97-AF65-F5344CB8AC3E}">
        <p14:creationId xmlns:p14="http://schemas.microsoft.com/office/powerpoint/2010/main" val="35043834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518826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012277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315938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831323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074409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686264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760119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439232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141</a:t>
            </a:fld>
            <a:endParaRPr lang="en-US" dirty="0"/>
          </a:p>
        </p:txBody>
      </p:sp>
    </p:spTree>
    <p:extLst>
      <p:ext uri="{BB962C8B-B14F-4D97-AF65-F5344CB8AC3E}">
        <p14:creationId xmlns:p14="http://schemas.microsoft.com/office/powerpoint/2010/main" val="395366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14</a:t>
            </a:fld>
            <a:endParaRPr lang="en-US" dirty="0"/>
          </a:p>
        </p:txBody>
      </p:sp>
    </p:spTree>
    <p:extLst>
      <p:ext uri="{BB962C8B-B14F-4D97-AF65-F5344CB8AC3E}">
        <p14:creationId xmlns:p14="http://schemas.microsoft.com/office/powerpoint/2010/main" val="14019914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125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49776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912754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730912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192492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91003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47271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196402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869456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4087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386603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4588932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9800892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046513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502706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025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247545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158</a:t>
            </a:fld>
            <a:endParaRPr lang="en-US" dirty="0"/>
          </a:p>
        </p:txBody>
      </p:sp>
    </p:spTree>
    <p:extLst>
      <p:ext uri="{BB962C8B-B14F-4D97-AF65-F5344CB8AC3E}">
        <p14:creationId xmlns:p14="http://schemas.microsoft.com/office/powerpoint/2010/main" val="41057238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043101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555991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925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9507331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966160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45324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143452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165</a:t>
            </a:fld>
            <a:endParaRPr lang="en-US" dirty="0"/>
          </a:p>
        </p:txBody>
      </p:sp>
    </p:spTree>
    <p:extLst>
      <p:ext uri="{BB962C8B-B14F-4D97-AF65-F5344CB8AC3E}">
        <p14:creationId xmlns:p14="http://schemas.microsoft.com/office/powerpoint/2010/main" val="424090679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470743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8683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497157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9127221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282757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3031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6132711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746295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301776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0796254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921622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8981026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5362658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178</a:t>
            </a:fld>
            <a:endParaRPr lang="en-US" dirty="0"/>
          </a:p>
        </p:txBody>
      </p:sp>
    </p:spTree>
    <p:extLst>
      <p:ext uri="{BB962C8B-B14F-4D97-AF65-F5344CB8AC3E}">
        <p14:creationId xmlns:p14="http://schemas.microsoft.com/office/powerpoint/2010/main" val="37852218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256546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6973208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7087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7406012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82938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4383825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180701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3451483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1777094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56172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189</a:t>
            </a:fld>
            <a:endParaRPr lang="en-US" dirty="0"/>
          </a:p>
        </p:txBody>
      </p:sp>
    </p:spTree>
    <p:extLst>
      <p:ext uri="{BB962C8B-B14F-4D97-AF65-F5344CB8AC3E}">
        <p14:creationId xmlns:p14="http://schemas.microsoft.com/office/powerpoint/2010/main" val="34742065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190</a:t>
            </a:fld>
            <a:endParaRPr lang="en-US" dirty="0"/>
          </a:p>
        </p:txBody>
      </p:sp>
    </p:spTree>
    <p:extLst>
      <p:ext uri="{BB962C8B-B14F-4D97-AF65-F5344CB8AC3E}">
        <p14:creationId xmlns:p14="http://schemas.microsoft.com/office/powerpoint/2010/main" val="33067092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346368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3214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922187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962950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6105195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195</a:t>
            </a:fld>
            <a:endParaRPr lang="en-US" dirty="0"/>
          </a:p>
        </p:txBody>
      </p:sp>
    </p:spTree>
    <p:extLst>
      <p:ext uri="{BB962C8B-B14F-4D97-AF65-F5344CB8AC3E}">
        <p14:creationId xmlns:p14="http://schemas.microsoft.com/office/powerpoint/2010/main" val="341956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3D3D3D"/>
                </a:solidFill>
                <a:latin typeface="Open Sans"/>
                <a:ea typeface="Open Sans"/>
                <a:cs typeface="Open Sans"/>
                <a:sym typeface="Open Sans"/>
              </a:rPr>
              <a:t>BGSU approach to big cataloging</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3D3D3D"/>
              </a:solidFill>
              <a:latin typeface="Open Sans"/>
              <a:ea typeface="Open Sans"/>
              <a:cs typeface="Open Sans"/>
              <a:sym typeface="Open San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3D3D3D"/>
                </a:solidFill>
                <a:latin typeface="Open Sans"/>
                <a:ea typeface="Open Sans"/>
                <a:cs typeface="Open Sans"/>
                <a:sym typeface="Open Sans"/>
              </a:rPr>
              <a:t>Back in</a:t>
            </a:r>
            <a:r>
              <a:rPr lang="en-US" sz="2400" baseline="0" dirty="0" smtClean="0">
                <a:solidFill>
                  <a:srgbClr val="3D3D3D"/>
                </a:solidFill>
                <a:latin typeface="Open Sans"/>
                <a:ea typeface="Open Sans"/>
                <a:cs typeface="Open Sans"/>
                <a:sym typeface="Open Sans"/>
              </a:rPr>
              <a:t> 2004 or 2005 five our worked with our Music Library to develop a way to create brief bib and order records from spreadsheets the vendor Music Library Subscription Service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3D3D3D"/>
                </a:solidFill>
                <a:latin typeface="Open Sans"/>
                <a:ea typeface="Open Sans"/>
                <a:cs typeface="Open Sans"/>
                <a:sym typeface="Open Sans"/>
              </a:rPr>
              <a:t>Sent us to order upcoming cd releases from.</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solidFill>
                <a:srgbClr val="3D3D3D"/>
              </a:solidFill>
              <a:latin typeface="Open Sans"/>
              <a:ea typeface="Open Sans"/>
              <a:cs typeface="Open Sans"/>
              <a:sym typeface="Open San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3D3D3D"/>
                </a:solidFill>
                <a:latin typeface="Open Sans"/>
                <a:ea typeface="Open Sans"/>
                <a:cs typeface="Open Sans"/>
                <a:sym typeface="Open Sans"/>
              </a:rPr>
              <a:t>For more extensive coverage about the 45 rpm project you can look at the IUG website under the IUG2016 conference presentations.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3D3D3D"/>
              </a:solidFill>
              <a:latin typeface="Open Sans"/>
              <a:ea typeface="Open Sans"/>
              <a:cs typeface="Open Sans"/>
              <a:sym typeface="Open Sans"/>
            </a:endParaRPr>
          </a:p>
          <a:p>
            <a:endParaRPr dirty="0"/>
          </a:p>
        </p:txBody>
      </p:sp>
      <p:sp>
        <p:nvSpPr>
          <p:cNvPr id="70" name="Shape 70"/>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392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93105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67430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3751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8057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9954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89328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91174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27</a:t>
            </a:fld>
            <a:endParaRPr lang="en-US" dirty="0"/>
          </a:p>
        </p:txBody>
      </p:sp>
    </p:spTree>
    <p:extLst>
      <p:ext uri="{BB962C8B-B14F-4D97-AF65-F5344CB8AC3E}">
        <p14:creationId xmlns:p14="http://schemas.microsoft.com/office/powerpoint/2010/main" val="235874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0722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0830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23889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87952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88856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77187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33</a:t>
            </a:fld>
            <a:endParaRPr lang="en-US" dirty="0"/>
          </a:p>
        </p:txBody>
      </p:sp>
    </p:spTree>
    <p:extLst>
      <p:ext uri="{BB962C8B-B14F-4D97-AF65-F5344CB8AC3E}">
        <p14:creationId xmlns:p14="http://schemas.microsoft.com/office/powerpoint/2010/main" val="3396278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46357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9199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8616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13216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1018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87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42163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1626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23688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26273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94105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9686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33563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7586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40081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50</a:t>
            </a:fld>
            <a:endParaRPr lang="en-US" dirty="0"/>
          </a:p>
        </p:txBody>
      </p:sp>
    </p:spTree>
    <p:extLst>
      <p:ext uri="{BB962C8B-B14F-4D97-AF65-F5344CB8AC3E}">
        <p14:creationId xmlns:p14="http://schemas.microsoft.com/office/powerpoint/2010/main" val="3297997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6396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439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8885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7242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976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4228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58771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48103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42789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91792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917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4522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03165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1917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36674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36897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76042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57935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80383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7948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90968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24772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7147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59677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17033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73</a:t>
            </a:fld>
            <a:endParaRPr lang="en-US" dirty="0"/>
          </a:p>
        </p:txBody>
      </p:sp>
    </p:spTree>
    <p:extLst>
      <p:ext uri="{BB962C8B-B14F-4D97-AF65-F5344CB8AC3E}">
        <p14:creationId xmlns:p14="http://schemas.microsoft.com/office/powerpoint/2010/main" val="32511681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0585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9377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962308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3182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2458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577781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193110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8278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139303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82</a:t>
            </a:fld>
            <a:endParaRPr lang="en-US" dirty="0"/>
          </a:p>
        </p:txBody>
      </p:sp>
    </p:spTree>
    <p:extLst>
      <p:ext uri="{BB962C8B-B14F-4D97-AF65-F5344CB8AC3E}">
        <p14:creationId xmlns:p14="http://schemas.microsoft.com/office/powerpoint/2010/main" val="19515576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276934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9845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596701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28725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15770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199240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404846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88029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3598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50300" y="3385435"/>
            <a:ext cx="7602367" cy="3207233"/>
          </a:xfrm>
          <a:prstGeom prst="rect">
            <a:avLst/>
          </a:prstGeom>
        </p:spPr>
        <p:txBody>
          <a:bodyPr lIns="92963" tIns="92963" rIns="92963" bIns="92963" anchor="ctr" anchorCtr="0">
            <a:noAutofit/>
          </a:bodyPr>
          <a:lstStyle/>
          <a:p>
            <a:endParaRPr dirty="0"/>
          </a:p>
        </p:txBody>
      </p:sp>
      <p:sp>
        <p:nvSpPr>
          <p:cNvPr id="63" name="Shape 63"/>
          <p:cNvSpPr>
            <a:spLocks noGrp="1" noRot="1" noChangeAspect="1"/>
          </p:cNvSpPr>
          <p:nvPr>
            <p:ph type="sldImg" idx="2"/>
          </p:nvPr>
        </p:nvSpPr>
        <p:spPr>
          <a:xfrm>
            <a:off x="2378075" y="536575"/>
            <a:ext cx="4749800" cy="26717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264542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713604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936519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605507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202964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545890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351889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CE43F-450E-144D-90F8-817232442A1C}" type="slidenum">
              <a:rPr lang="en-US" smtClean="0"/>
              <a:t>98</a:t>
            </a:fld>
            <a:endParaRPr lang="en-US" dirty="0"/>
          </a:p>
        </p:txBody>
      </p:sp>
    </p:spTree>
    <p:extLst>
      <p:ext uri="{BB962C8B-B14F-4D97-AF65-F5344CB8AC3E}">
        <p14:creationId xmlns:p14="http://schemas.microsoft.com/office/powerpoint/2010/main" val="25617756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670444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884394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39969" y="3357686"/>
            <a:ext cx="7519733" cy="3180944"/>
          </a:xfrm>
          <a:prstGeom prst="rect">
            <a:avLst/>
          </a:prstGeom>
        </p:spPr>
        <p:txBody>
          <a:bodyPr lIns="92090" tIns="92090" rIns="92090" bIns="92090" anchor="ctr" anchorCtr="0">
            <a:noAutofit/>
          </a:bodyPr>
          <a:lstStyle/>
          <a:p>
            <a:endParaRPr dirty="0"/>
          </a:p>
        </p:txBody>
      </p:sp>
      <p:sp>
        <p:nvSpPr>
          <p:cNvPr id="63" name="Shape 63"/>
          <p:cNvSpPr>
            <a:spLocks noGrp="1" noRot="1" noChangeAspect="1"/>
          </p:cNvSpPr>
          <p:nvPr>
            <p:ph type="sldImg" idx="2"/>
          </p:nvPr>
        </p:nvSpPr>
        <p:spPr>
          <a:xfrm>
            <a:off x="2346325" y="531813"/>
            <a:ext cx="4710113" cy="26495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5887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6" name="Title 1"/>
          <p:cNvSpPr>
            <a:spLocks noGrp="1"/>
          </p:cNvSpPr>
          <p:nvPr>
            <p:ph type="ctrTitle"/>
          </p:nvPr>
        </p:nvSpPr>
        <p:spPr>
          <a:xfrm>
            <a:off x="560375" y="602518"/>
            <a:ext cx="6313343" cy="624611"/>
          </a:xfrm>
        </p:spPr>
        <p:txBody>
          <a:bodyPr lIns="0" tIns="0" rIns="0" bIns="0" anchor="t" anchorCtr="0">
            <a:noAutofit/>
          </a:bodyPr>
          <a:lstStyle>
            <a:lvl1pPr algn="ctr">
              <a:defRPr sz="3200" b="1" i="0">
                <a:solidFill>
                  <a:srgbClr val="F7941E"/>
                </a:solidFill>
                <a:latin typeface="Helvetica"/>
                <a:cs typeface="Helvetica"/>
              </a:defRPr>
            </a:lvl1pPr>
          </a:lstStyle>
          <a:p>
            <a:r>
              <a:rPr lang="en-US" smtClean="0"/>
              <a:t>Click to edit Master title style</a:t>
            </a:r>
            <a:endParaRPr lang="en-US" dirty="0"/>
          </a:p>
        </p:txBody>
      </p:sp>
      <p:sp>
        <p:nvSpPr>
          <p:cNvPr id="17" name="Subtitle 2"/>
          <p:cNvSpPr>
            <a:spLocks noGrp="1"/>
          </p:cNvSpPr>
          <p:nvPr>
            <p:ph type="subTitle" idx="1"/>
          </p:nvPr>
        </p:nvSpPr>
        <p:spPr>
          <a:xfrm>
            <a:off x="560375" y="1241515"/>
            <a:ext cx="6313343" cy="571637"/>
          </a:xfrm>
        </p:spPr>
        <p:txBody>
          <a:bodyPr lIns="0" tIns="0" rIns="0" bIns="0">
            <a:noAutofit/>
          </a:bodyPr>
          <a:lstStyle>
            <a:lvl1pPr marL="0" indent="0" algn="ctr">
              <a:buNone/>
              <a:defRPr sz="2400" b="0" i="0">
                <a:solidFill>
                  <a:srgbClr val="FFFFFF"/>
                </a:solidFill>
                <a:latin typeface="Helvetica"/>
                <a:cs typeface="Helvetica"/>
              </a:defRPr>
            </a:lvl1pPr>
            <a:lvl2pPr marL="609559" indent="0" algn="ctr">
              <a:buNone/>
              <a:defRPr>
                <a:solidFill>
                  <a:schemeClr val="tx1">
                    <a:tint val="75000"/>
                  </a:schemeClr>
                </a:solidFill>
              </a:defRPr>
            </a:lvl2pPr>
            <a:lvl3pPr marL="1219119" indent="0" algn="ctr">
              <a:buNone/>
              <a:defRPr>
                <a:solidFill>
                  <a:schemeClr val="tx1">
                    <a:tint val="75000"/>
                  </a:schemeClr>
                </a:solidFill>
              </a:defRPr>
            </a:lvl3pPr>
            <a:lvl4pPr marL="1828678" indent="0" algn="ctr">
              <a:buNone/>
              <a:defRPr>
                <a:solidFill>
                  <a:schemeClr val="tx1">
                    <a:tint val="75000"/>
                  </a:schemeClr>
                </a:solidFill>
              </a:defRPr>
            </a:lvl4pPr>
            <a:lvl5pPr marL="2438238" indent="0" algn="ctr">
              <a:buNone/>
              <a:defRPr>
                <a:solidFill>
                  <a:schemeClr val="tx1">
                    <a:tint val="75000"/>
                  </a:schemeClr>
                </a:solidFill>
              </a:defRPr>
            </a:lvl5pPr>
            <a:lvl6pPr marL="3047797" indent="0" algn="ctr">
              <a:buNone/>
              <a:defRPr>
                <a:solidFill>
                  <a:schemeClr val="tx1">
                    <a:tint val="75000"/>
                  </a:schemeClr>
                </a:solidFill>
              </a:defRPr>
            </a:lvl6pPr>
            <a:lvl7pPr marL="3657357" indent="0" algn="ctr">
              <a:buNone/>
              <a:defRPr>
                <a:solidFill>
                  <a:schemeClr val="tx1">
                    <a:tint val="75000"/>
                  </a:schemeClr>
                </a:solidFill>
              </a:defRPr>
            </a:lvl7pPr>
            <a:lvl8pPr marL="4266915" indent="0" algn="ctr">
              <a:buNone/>
              <a:defRPr>
                <a:solidFill>
                  <a:schemeClr val="tx1">
                    <a:tint val="75000"/>
                  </a:schemeClr>
                </a:solidFill>
              </a:defRPr>
            </a:lvl8pPr>
            <a:lvl9pPr marL="487647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27100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692928" y="628557"/>
            <a:ext cx="9957629" cy="503803"/>
          </a:xfrm>
          <a:prstGeom prst="rect">
            <a:avLst/>
          </a:prstGeom>
        </p:spPr>
        <p:txBody>
          <a:bodyPr vert="horz" lIns="0" tIns="0" rIns="0" bIns="0" rtlCol="0" anchor="t">
            <a:normAutofit/>
          </a:bodyPr>
          <a:lstStyle>
            <a:lvl1pPr>
              <a:defRPr b="1" i="0">
                <a:solidFill>
                  <a:srgbClr val="F7781E"/>
                </a:solidFill>
                <a:latin typeface="Helvetica"/>
                <a:cs typeface="Helvetica"/>
              </a:defRPr>
            </a:lvl1pPr>
          </a:lstStyle>
          <a:p>
            <a:r>
              <a:rPr lang="en-US" smtClean="0"/>
              <a:t>Click to edit Master title style</a:t>
            </a:r>
            <a:endParaRPr lang="en-US" dirty="0"/>
          </a:p>
        </p:txBody>
      </p:sp>
      <p:sp>
        <p:nvSpPr>
          <p:cNvPr id="15" name="Text Placeholder 2"/>
          <p:cNvSpPr>
            <a:spLocks noGrp="1"/>
          </p:cNvSpPr>
          <p:nvPr>
            <p:ph idx="1"/>
          </p:nvPr>
        </p:nvSpPr>
        <p:spPr>
          <a:xfrm>
            <a:off x="692928" y="1334080"/>
            <a:ext cx="9957629" cy="4335757"/>
          </a:xfrm>
          <a:prstGeom prst="rect">
            <a:avLst/>
          </a:prstGeom>
        </p:spPr>
        <p:txBody>
          <a:bodyPr vert="horz" lIns="0" tIns="0" rIns="0" bIns="0" rtlCol="0">
            <a:normAutofit/>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53185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686336" y="626494"/>
            <a:ext cx="10695645" cy="876300"/>
          </a:xfrm>
          <a:prstGeom prst="rect">
            <a:avLst/>
          </a:prstGeom>
        </p:spPr>
        <p:txBody>
          <a:bodyPr vert="horz" lIns="0" tIns="0" rIns="0" bIns="0" rtlCol="0" anchor="t">
            <a:normAutofit/>
          </a:bodyPr>
          <a:lstStyle>
            <a:lvl1pPr>
              <a:defRPr>
                <a:solidFill>
                  <a:srgbClr val="F7781E"/>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50534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ide with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41601" y="1757394"/>
            <a:ext cx="6919044" cy="3950927"/>
          </a:xfrm>
        </p:spPr>
        <p:txBody>
          <a:bodyPr>
            <a:normAutofit/>
          </a:bodyPr>
          <a:lstStyle>
            <a:lvl1pPr marL="0" indent="0">
              <a:buNone/>
              <a:defRPr sz="3600">
                <a:solidFill>
                  <a:srgbClr val="414042"/>
                </a:solidFill>
              </a:defRPr>
            </a:lvl1pPr>
            <a:lvl2pPr marL="609559" indent="0">
              <a:buNone/>
              <a:defRPr sz="3733"/>
            </a:lvl2pPr>
            <a:lvl3pPr marL="1219119" indent="0">
              <a:buNone/>
              <a:defRPr sz="3200"/>
            </a:lvl3pPr>
            <a:lvl4pPr marL="1828678" indent="0">
              <a:buNone/>
              <a:defRPr sz="2667"/>
            </a:lvl4pPr>
            <a:lvl5pPr marL="2438238" indent="0">
              <a:buNone/>
              <a:defRPr sz="2667"/>
            </a:lvl5pPr>
            <a:lvl6pPr marL="3047797" indent="0">
              <a:buNone/>
              <a:defRPr sz="2667"/>
            </a:lvl6pPr>
            <a:lvl7pPr marL="3657357" indent="0">
              <a:buNone/>
              <a:defRPr sz="2667"/>
            </a:lvl7pPr>
            <a:lvl8pPr marL="4266915" indent="0">
              <a:buNone/>
              <a:defRPr sz="2667"/>
            </a:lvl8pPr>
            <a:lvl9pPr marL="4876475" indent="0">
              <a:buNone/>
              <a:defRPr sz="2667"/>
            </a:lvl9pPr>
          </a:lstStyle>
          <a:p>
            <a:r>
              <a:rPr lang="en-US" dirty="0" smtClean="0"/>
              <a:t>Click icon to add picture</a:t>
            </a:r>
            <a:endParaRPr lang="en-US" dirty="0"/>
          </a:p>
        </p:txBody>
      </p:sp>
      <p:sp>
        <p:nvSpPr>
          <p:cNvPr id="21" name="Title Placeholder 1"/>
          <p:cNvSpPr>
            <a:spLocks noGrp="1"/>
          </p:cNvSpPr>
          <p:nvPr>
            <p:ph type="title"/>
          </p:nvPr>
        </p:nvSpPr>
        <p:spPr>
          <a:xfrm>
            <a:off x="680098" y="636565"/>
            <a:ext cx="10188604" cy="859897"/>
          </a:xfrm>
          <a:prstGeom prst="rect">
            <a:avLst/>
          </a:prstGeom>
        </p:spPr>
        <p:txBody>
          <a:bodyPr vert="horz" lIns="0" tIns="0" rIns="0" bIns="0" rtlCol="0" anchor="t">
            <a:normAutofit/>
          </a:bodyPr>
          <a:lstStyle>
            <a:lvl1pPr>
              <a:defRPr>
                <a:solidFill>
                  <a:srgbClr val="F7781E"/>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7770320" y="1756776"/>
            <a:ext cx="3098381" cy="3951467"/>
          </a:xfrm>
        </p:spPr>
        <p:txBody>
          <a:bodyPr/>
          <a:lstStyle>
            <a:lvl1pPr>
              <a:buClr>
                <a:srgbClr val="000000"/>
              </a:buClr>
              <a:defRPr>
                <a:solidFill>
                  <a:srgbClr val="414042"/>
                </a:solidFill>
              </a:defRPr>
            </a:lvl1pPr>
            <a:lvl2pPr>
              <a:buClr>
                <a:srgbClr val="000000"/>
              </a:buClr>
              <a:defRPr>
                <a:solidFill>
                  <a:srgbClr val="414042"/>
                </a:solidFill>
              </a:defRPr>
            </a:lvl2pPr>
            <a:lvl3pPr>
              <a:buClr>
                <a:srgbClr val="000000"/>
              </a:buClr>
              <a:defRPr>
                <a:solidFill>
                  <a:srgbClr val="414042"/>
                </a:solidFill>
              </a:defRPr>
            </a:lvl3pPr>
            <a:lvl4pPr>
              <a:buClr>
                <a:srgbClr val="000000"/>
              </a:buClr>
              <a:defRPr>
                <a:solidFill>
                  <a:srgbClr val="414042"/>
                </a:solidFill>
              </a:defRPr>
            </a:lvl4pPr>
            <a:lvl5pPr>
              <a:buClr>
                <a:srgbClr val="000000"/>
              </a:buClr>
              <a:defRPr>
                <a:solidFill>
                  <a:srgbClr val="41404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75142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Title 1"/>
          <p:cNvSpPr>
            <a:spLocks noGrp="1"/>
          </p:cNvSpPr>
          <p:nvPr>
            <p:ph type="ctrTitle"/>
          </p:nvPr>
        </p:nvSpPr>
        <p:spPr>
          <a:xfrm>
            <a:off x="769759" y="680508"/>
            <a:ext cx="5867205" cy="624611"/>
          </a:xfrm>
        </p:spPr>
        <p:txBody>
          <a:bodyPr lIns="0" tIns="0" rIns="0" bIns="0" anchor="t" anchorCtr="0">
            <a:noAutofit/>
          </a:bodyPr>
          <a:lstStyle>
            <a:lvl1pPr algn="r">
              <a:defRPr sz="3200" b="1" i="0">
                <a:solidFill>
                  <a:srgbClr val="F7941E"/>
                </a:solidFill>
                <a:latin typeface="Helvetica"/>
                <a:cs typeface="Helvetica"/>
              </a:defRPr>
            </a:lvl1pPr>
          </a:lstStyle>
          <a:p>
            <a:r>
              <a:rPr lang="en-US" smtClean="0"/>
              <a:t>Click to edit Master title style</a:t>
            </a:r>
            <a:endParaRPr lang="en-US" dirty="0"/>
          </a:p>
        </p:txBody>
      </p:sp>
      <p:sp>
        <p:nvSpPr>
          <p:cNvPr id="7" name="Subtitle 2"/>
          <p:cNvSpPr>
            <a:spLocks noGrp="1"/>
          </p:cNvSpPr>
          <p:nvPr>
            <p:ph type="subTitle" idx="1"/>
          </p:nvPr>
        </p:nvSpPr>
        <p:spPr>
          <a:xfrm>
            <a:off x="769759" y="1345160"/>
            <a:ext cx="5867205" cy="571637"/>
          </a:xfrm>
        </p:spPr>
        <p:txBody>
          <a:bodyPr lIns="0" tIns="0" rIns="0" bIns="0">
            <a:noAutofit/>
          </a:bodyPr>
          <a:lstStyle>
            <a:lvl1pPr marL="0" indent="0" algn="r">
              <a:buNone/>
              <a:defRPr sz="2400" b="0" i="0">
                <a:solidFill>
                  <a:srgbClr val="FFFFFF"/>
                </a:solidFill>
                <a:latin typeface="Helvetica"/>
                <a:cs typeface="Helvetica"/>
              </a:defRPr>
            </a:lvl1pPr>
            <a:lvl2pPr marL="609559" indent="0" algn="ctr">
              <a:buNone/>
              <a:defRPr>
                <a:solidFill>
                  <a:schemeClr val="tx1">
                    <a:tint val="75000"/>
                  </a:schemeClr>
                </a:solidFill>
              </a:defRPr>
            </a:lvl2pPr>
            <a:lvl3pPr marL="1219119" indent="0" algn="ctr">
              <a:buNone/>
              <a:defRPr>
                <a:solidFill>
                  <a:schemeClr val="tx1">
                    <a:tint val="75000"/>
                  </a:schemeClr>
                </a:solidFill>
              </a:defRPr>
            </a:lvl3pPr>
            <a:lvl4pPr marL="1828678" indent="0" algn="ctr">
              <a:buNone/>
              <a:defRPr>
                <a:solidFill>
                  <a:schemeClr val="tx1">
                    <a:tint val="75000"/>
                  </a:schemeClr>
                </a:solidFill>
              </a:defRPr>
            </a:lvl4pPr>
            <a:lvl5pPr marL="2438238" indent="0" algn="ctr">
              <a:buNone/>
              <a:defRPr>
                <a:solidFill>
                  <a:schemeClr val="tx1">
                    <a:tint val="75000"/>
                  </a:schemeClr>
                </a:solidFill>
              </a:defRPr>
            </a:lvl5pPr>
            <a:lvl6pPr marL="3047797" indent="0" algn="ctr">
              <a:buNone/>
              <a:defRPr>
                <a:solidFill>
                  <a:schemeClr val="tx1">
                    <a:tint val="75000"/>
                  </a:schemeClr>
                </a:solidFill>
              </a:defRPr>
            </a:lvl6pPr>
            <a:lvl7pPr marL="3657357" indent="0" algn="ctr">
              <a:buNone/>
              <a:defRPr>
                <a:solidFill>
                  <a:schemeClr val="tx1">
                    <a:tint val="75000"/>
                  </a:schemeClr>
                </a:solidFill>
              </a:defRPr>
            </a:lvl7pPr>
            <a:lvl8pPr marL="4266915" indent="0" algn="ctr">
              <a:buNone/>
              <a:defRPr>
                <a:solidFill>
                  <a:schemeClr val="tx1">
                    <a:tint val="75000"/>
                  </a:schemeClr>
                </a:solidFill>
              </a:defRPr>
            </a:lvl8pPr>
            <a:lvl9pPr marL="487647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027576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4754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8363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6405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825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ontent slide3_bluegray.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44" y="0"/>
            <a:ext cx="12241928" cy="6892205"/>
          </a:xfrm>
          <a:prstGeom prst="rect">
            <a:avLst/>
          </a:prstGeom>
        </p:spPr>
      </p:pic>
      <p:sp>
        <p:nvSpPr>
          <p:cNvPr id="2" name="Title Placeholder 1"/>
          <p:cNvSpPr>
            <a:spLocks noGrp="1"/>
          </p:cNvSpPr>
          <p:nvPr>
            <p:ph type="title"/>
          </p:nvPr>
        </p:nvSpPr>
        <p:spPr>
          <a:xfrm>
            <a:off x="590272" y="526383"/>
            <a:ext cx="10239933" cy="617799"/>
          </a:xfrm>
          <a:prstGeom prst="rect">
            <a:avLst/>
          </a:prstGeom>
        </p:spPr>
        <p:txBody>
          <a:bodyPr vert="horz" lIns="0" tIns="0" rIns="0" bIns="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0272" y="1346937"/>
            <a:ext cx="10239933" cy="425876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43324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iming>
    <p:tnLst>
      <p:par>
        <p:cTn id="1" dur="indefinite" restart="never" nodeType="tmRoot"/>
      </p:par>
    </p:tnLst>
  </p:timing>
  <p:txStyles>
    <p:titleStyle>
      <a:lvl1pPr algn="l" defTabSz="609559" rtl="0" eaLnBrk="1" latinLnBrk="0" hangingPunct="1">
        <a:lnSpc>
          <a:spcPct val="85000"/>
        </a:lnSpc>
        <a:spcBef>
          <a:spcPct val="0"/>
        </a:spcBef>
        <a:buNone/>
        <a:defRPr sz="3200" b="1" i="0" kern="1200">
          <a:solidFill>
            <a:srgbClr val="F7781E"/>
          </a:solidFill>
          <a:latin typeface="Helvetica"/>
          <a:ea typeface="+mj-ea"/>
          <a:cs typeface="Helvetica"/>
        </a:defRPr>
      </a:lvl1pPr>
    </p:titleStyle>
    <p:body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9" rtl="0" eaLnBrk="1" latinLnBrk="0" hangingPunct="1">
        <a:defRPr sz="2400" kern="1200">
          <a:solidFill>
            <a:schemeClr val="tx1"/>
          </a:solidFill>
          <a:latin typeface="+mn-lt"/>
          <a:ea typeface="+mn-ea"/>
          <a:cs typeface="+mn-cs"/>
        </a:defRPr>
      </a:lvl1pPr>
      <a:lvl2pPr marL="609559" algn="l" defTabSz="609559" rtl="0" eaLnBrk="1" latinLnBrk="0" hangingPunct="1">
        <a:defRPr sz="2400" kern="1200">
          <a:solidFill>
            <a:schemeClr val="tx1"/>
          </a:solidFill>
          <a:latin typeface="+mn-lt"/>
          <a:ea typeface="+mn-ea"/>
          <a:cs typeface="+mn-cs"/>
        </a:defRPr>
      </a:lvl2pPr>
      <a:lvl3pPr marL="1219119" algn="l" defTabSz="609559" rtl="0" eaLnBrk="1" latinLnBrk="0" hangingPunct="1">
        <a:defRPr sz="2400" kern="1200">
          <a:solidFill>
            <a:schemeClr val="tx1"/>
          </a:solidFill>
          <a:latin typeface="+mn-lt"/>
          <a:ea typeface="+mn-ea"/>
          <a:cs typeface="+mn-cs"/>
        </a:defRPr>
      </a:lvl3pPr>
      <a:lvl4pPr marL="1828678" algn="l" defTabSz="609559" rtl="0" eaLnBrk="1" latinLnBrk="0" hangingPunct="1">
        <a:defRPr sz="2400" kern="1200">
          <a:solidFill>
            <a:schemeClr val="tx1"/>
          </a:solidFill>
          <a:latin typeface="+mn-lt"/>
          <a:ea typeface="+mn-ea"/>
          <a:cs typeface="+mn-cs"/>
        </a:defRPr>
      </a:lvl4pPr>
      <a:lvl5pPr marL="2438238" algn="l" defTabSz="609559" rtl="0" eaLnBrk="1" latinLnBrk="0" hangingPunct="1">
        <a:defRPr sz="2400" kern="1200">
          <a:solidFill>
            <a:schemeClr val="tx1"/>
          </a:solidFill>
          <a:latin typeface="+mn-lt"/>
          <a:ea typeface="+mn-ea"/>
          <a:cs typeface="+mn-cs"/>
        </a:defRPr>
      </a:lvl5pPr>
      <a:lvl6pPr marL="3047797" algn="l" defTabSz="609559" rtl="0" eaLnBrk="1" latinLnBrk="0" hangingPunct="1">
        <a:defRPr sz="2400" kern="1200">
          <a:solidFill>
            <a:schemeClr val="tx1"/>
          </a:solidFill>
          <a:latin typeface="+mn-lt"/>
          <a:ea typeface="+mn-ea"/>
          <a:cs typeface="+mn-cs"/>
        </a:defRPr>
      </a:lvl6pPr>
      <a:lvl7pPr marL="3657357" algn="l" defTabSz="609559" rtl="0" eaLnBrk="1" latinLnBrk="0" hangingPunct="1">
        <a:defRPr sz="2400" kern="1200">
          <a:solidFill>
            <a:schemeClr val="tx1"/>
          </a:solidFill>
          <a:latin typeface="+mn-lt"/>
          <a:ea typeface="+mn-ea"/>
          <a:cs typeface="+mn-cs"/>
        </a:defRPr>
      </a:lvl7pPr>
      <a:lvl8pPr marL="4266915" algn="l" defTabSz="609559" rtl="0" eaLnBrk="1" latinLnBrk="0" hangingPunct="1">
        <a:defRPr sz="2400" kern="1200">
          <a:solidFill>
            <a:schemeClr val="tx1"/>
          </a:solidFill>
          <a:latin typeface="+mn-lt"/>
          <a:ea typeface="+mn-ea"/>
          <a:cs typeface="+mn-cs"/>
        </a:defRPr>
      </a:lvl8pPr>
      <a:lvl9pPr marL="4876475" algn="l" defTabSz="60955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maurice.bgsu.edu/record=b3657469~S9"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hyperlink" Target="http://maurice.bgsu.edu/record=b3657469~S9"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hyperlink" Target="http://maurice.bgsu.edu/record=b3967621~S9"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geek-and-poke.com/" TargetMode="External"/><Relationship Id="rId2" Type="http://schemas.openxmlformats.org/officeDocument/2006/relationships/notesSlide" Target="../notesSlides/notesSlide114.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hyperlink" Target="http://static1.squarespace.com/static/518f5d62e4b075248d6a3f90/t/55df767fe4b0109239455328/1440708230004/?format=1500w"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mailto:dennis.todd@iii.com"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2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6.png"/></Relationships>
</file>

<file path=ppt/slides/_rels/slide132.xml.rels><?xml version="1.0" encoding="UTF-8" standalone="yes"?>
<Relationships xmlns="http://schemas.openxmlformats.org/package/2006/relationships"><Relationship Id="rId3" Type="http://schemas.openxmlformats.org/officeDocument/2006/relationships/hyperlink" Target="http://static1.squarespace.com/static/518f5d62e4b075248d6a3f90/t/5618244de4b0b6c33369b832/1444422738776/?format=1500w" TargetMode="External"/><Relationship Id="rId2" Type="http://schemas.openxmlformats.org/officeDocument/2006/relationships/notesSlide" Target="../notesSlides/notesSlide130.xml"/><Relationship Id="rId1" Type="http://schemas.openxmlformats.org/officeDocument/2006/relationships/slideLayout" Target="../slideLayouts/slideLayout8.xml"/><Relationship Id="rId5" Type="http://schemas.openxmlformats.org/officeDocument/2006/relationships/image" Target="../media/image189.png"/><Relationship Id="rId4" Type="http://schemas.openxmlformats.org/officeDocument/2006/relationships/hyperlink" Target="http://static.squarespace.com/static/518f5d62e4b075248d6a3f90/t/5263a032e4b099d3af6efd06/1382260807148/hope.jpg?format=1500w"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92.gif"/><Relationship Id="rId4" Type="http://schemas.openxmlformats.org/officeDocument/2006/relationships/image" Target="../media/image19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support.office.com/en-za/article/Fill-data-automatically-in-worksheet-cells-74e31bdd-d993-45da-aa82-35a236c5b5db"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14.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hyperlink" Target="http://marcedit.reeset.net/"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5.png"/></Relationships>
</file>

<file path=ppt/slides/_rels/slide14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marcedit.reeset.n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image" Target="../media/image211.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notesSlide" Target="../notesSlides/notesSlide149.xml"/><Relationship Id="rId16"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218.png"/><Relationship Id="rId5" Type="http://schemas.openxmlformats.org/officeDocument/2006/relationships/image" Target="../media/image213.png"/><Relationship Id="rId15" Type="http://schemas.openxmlformats.org/officeDocument/2006/relationships/image" Target="../media/image221.png"/><Relationship Id="rId10" Type="http://schemas.openxmlformats.org/officeDocument/2006/relationships/image" Target="../media/image217.png"/><Relationship Id="rId4" Type="http://schemas.openxmlformats.org/officeDocument/2006/relationships/image" Target="../media/image212.png"/><Relationship Id="rId9" Type="http://schemas.openxmlformats.org/officeDocument/2006/relationships/image" Target="../media/image216.png"/><Relationship Id="rId14" Type="http://schemas.openxmlformats.org/officeDocument/2006/relationships/image" Target="../media/image117.png"/></Relationships>
</file>

<file path=ppt/slides/_rels/slide152.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131.png"/><Relationship Id="rId18" Type="http://schemas.openxmlformats.org/officeDocument/2006/relationships/image" Target="../media/image235.png"/><Relationship Id="rId3" Type="http://schemas.openxmlformats.org/officeDocument/2006/relationships/image" Target="../media/image223.png"/><Relationship Id="rId21" Type="http://schemas.openxmlformats.org/officeDocument/2006/relationships/image" Target="../media/image237.png"/><Relationship Id="rId7" Type="http://schemas.openxmlformats.org/officeDocument/2006/relationships/image" Target="../media/image226.png"/><Relationship Id="rId12" Type="http://schemas.openxmlformats.org/officeDocument/2006/relationships/image" Target="../media/image231.png"/><Relationship Id="rId17" Type="http://schemas.openxmlformats.org/officeDocument/2006/relationships/image" Target="../media/image234.png"/><Relationship Id="rId2" Type="http://schemas.openxmlformats.org/officeDocument/2006/relationships/notesSlide" Target="../notesSlides/notesSlide150.xml"/><Relationship Id="rId16" Type="http://schemas.openxmlformats.org/officeDocument/2006/relationships/image" Target="../media/image130.png"/><Relationship Id="rId20"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230.png"/><Relationship Id="rId5" Type="http://schemas.openxmlformats.org/officeDocument/2006/relationships/image" Target="../media/image225.png"/><Relationship Id="rId15" Type="http://schemas.openxmlformats.org/officeDocument/2006/relationships/image" Target="../media/image233.png"/><Relationship Id="rId10" Type="http://schemas.openxmlformats.org/officeDocument/2006/relationships/image" Target="../media/image229.png"/><Relationship Id="rId19" Type="http://schemas.openxmlformats.org/officeDocument/2006/relationships/image" Target="../media/image137.png"/><Relationship Id="rId4" Type="http://schemas.openxmlformats.org/officeDocument/2006/relationships/image" Target="../media/image224.png"/><Relationship Id="rId9" Type="http://schemas.openxmlformats.org/officeDocument/2006/relationships/image" Target="../media/image228.png"/><Relationship Id="rId14" Type="http://schemas.openxmlformats.org/officeDocument/2006/relationships/image" Target="../media/image232.png"/><Relationship Id="rId22" Type="http://schemas.openxmlformats.org/officeDocument/2006/relationships/image" Target="../media/image238.png"/></Relationships>
</file>

<file path=ppt/slides/_rels/slide15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16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17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7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maurice.bgsu.edu/record=b3967621~S9"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76.xml.rels><?xml version="1.0" encoding="UTF-8" standalone="yes"?>
<Relationships xmlns="http://schemas.openxmlformats.org/package/2006/relationships"><Relationship Id="rId3" Type="http://schemas.openxmlformats.org/officeDocument/2006/relationships/hyperlink" Target="http://maurice.bgsu.edu/record=b3967621~S9" TargetMode="External"/><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177.xml.rels><?xml version="1.0" encoding="UTF-8" standalone="yes"?>
<Relationships xmlns="http://schemas.openxmlformats.org/package/2006/relationships"><Relationship Id="rId3" Type="http://schemas.openxmlformats.org/officeDocument/2006/relationships/hyperlink" Target="http://bgsu.summon.serialssolutions.com/search?s.q=What's+gonna+happen+when+summer's+done&amp;spellcheck=true#!/search?ho=t&amp;fvf=ContentType,Audio%20Recording,f&amp;l=en&amp;q=June,%20July,%20and%20August:%20%20palisades%20park"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178.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176.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tatic1.squarespace.com/static/518f5d62e4b075248d6a3f90/t/55df767fe4b0109239455328/1440708230004/?format=1500w"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mailto:dennis.todd@iii.com" TargetMode="External"/><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18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1.png"/></Relationships>
</file>

<file path=ppt/slides/_rels/slide18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testdriveprod.polarislibrary.com/Polaris/search/searchresults.aspx?ctx=1.1033.0.0.1&amp;type=Keyword&amp;term=June,%20July,%20and%20August&amp;by=KW&amp;sort=RELEVANCE&amp;limit=TOM=*&amp;query=&amp;page=0&amp;searchid=2" TargetMode="External"/><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187.xml.rels><?xml version="1.0" encoding="UTF-8" standalone="yes"?>
<Relationships xmlns="http://schemas.openxmlformats.org/package/2006/relationships"><Relationship Id="rId3" Type="http://schemas.openxmlformats.org/officeDocument/2006/relationships/hyperlink" Target="http://testdriveprod.polarislibrary.com/Polaris/search/title.aspx?ctx=1.1033.0.0.1&amp;pos=1" TargetMode="External"/><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png"/></Relationships>
</file>

<file path=ppt/slides/_rels/slide188.xml.rels><?xml version="1.0" encoding="UTF-8" standalone="yes"?>
<Relationships xmlns="http://schemas.openxmlformats.org/package/2006/relationships"><Relationship Id="rId2" Type="http://schemas.openxmlformats.org/officeDocument/2006/relationships/hyperlink" Target="mailto:pkfalk@bgsu.edu"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mstrang@bgsu.edu" TargetMode="External"/><Relationship Id="rId7"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19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9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tatic.squarespace.com/static/518f5d62e4b075248d6a3f90/t/5263a032e4b099d3af6efd06/1382260807148/hope.jpg?format=1500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maurice.bgsu.edu/record=b1626753~S9"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hyperlink" Target="http://maurice.bgsu.edu/record=b1626753~S9"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maurice.bgsu.edu/record=b3486376~S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maurice.bgsu.edu/record=b2942816~S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tatic1.squarespace.com/static/518f5d62e4b075248d6a3f90/t/55df767fe4b0109239455328/1440708230004/?format=1500w"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hyperlink" Target="http://static.squarespace.com/static/518f5d62e4b075248d6a3f90/t/5263a032e4b099d3af6efd06/1382260807148/hope.jpg?format=1500w"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3.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hyperlink" Target="https://lib.bgsu.edu/finding_aids/items/show/835"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tatic1.squarespace.com/static/518f5d62e4b075248d6a3f90/t/55e80a86e4b0936846c82ea7/1441270414139/?format=1500w" TargetMode="External"/><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hyperlink" Target="http://marcedit.reeset.net/"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89.xml"/><Relationship Id="rId16"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9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tatic1.squarespace.com/static/518f5d62e4b075248d6a3f90/t/553ab9e1e4b0c687eb37c4f5/1429912039427/?format=1500w"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039463" y="765053"/>
            <a:ext cx="9664700" cy="8683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Subtitle 2"/>
          <p:cNvSpPr txBox="1">
            <a:spLocks/>
          </p:cNvSpPr>
          <p:nvPr/>
        </p:nvSpPr>
        <p:spPr>
          <a:xfrm>
            <a:off x="511565" y="339962"/>
            <a:ext cx="6209767" cy="21135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MarcEdit, Excel, and You:  Data Entry outside the ILS to create Bibliographic records or Item Records</a:t>
            </a:r>
            <a:endParaRPr lang="en-US" dirty="0"/>
          </a:p>
        </p:txBody>
      </p:sp>
      <p:sp>
        <p:nvSpPr>
          <p:cNvPr id="9" name="Subtitle 2"/>
          <p:cNvSpPr txBox="1">
            <a:spLocks/>
          </p:cNvSpPr>
          <p:nvPr/>
        </p:nvSpPr>
        <p:spPr>
          <a:xfrm>
            <a:off x="1361083" y="3164572"/>
            <a:ext cx="4510729" cy="659698"/>
          </a:xfrm>
          <a:prstGeom prst="rect">
            <a:avLst/>
          </a:prstGeom>
        </p:spPr>
        <p:txBody>
          <a:bodyPr vert="horz" lIns="0" tIns="0" rIns="0" bIns="0" rtlCol="0">
            <a:normAutofit/>
          </a:bodyPr>
          <a:lstStyle>
            <a:lvl1pPr marL="0" indent="0" algn="ctr" defTabSz="609493" rtl="0" eaLnBrk="1" latinLnBrk="0" hangingPunct="1">
              <a:lnSpc>
                <a:spcPct val="85000"/>
              </a:lnSpc>
              <a:spcBef>
                <a:spcPct val="20000"/>
              </a:spcBef>
              <a:buClr>
                <a:schemeClr val="accent6">
                  <a:lumMod val="60000"/>
                  <a:lumOff val="40000"/>
                </a:schemeClr>
              </a:buClr>
              <a:buFont typeface="Arial"/>
              <a:buNone/>
              <a:defRPr sz="2400" kern="1200">
                <a:solidFill>
                  <a:srgbClr val="3D3D3D"/>
                </a:solidFill>
                <a:latin typeface="+mn-lt"/>
                <a:ea typeface="+mn-ea"/>
                <a:cs typeface="+mn-cs"/>
              </a:defRPr>
            </a:lvl1pPr>
            <a:lvl2pPr marL="457200" indent="0" algn="ctr" defTabSz="609493" rtl="0" eaLnBrk="1" latinLnBrk="0" hangingPunct="1">
              <a:lnSpc>
                <a:spcPct val="85000"/>
              </a:lnSpc>
              <a:spcBef>
                <a:spcPct val="20000"/>
              </a:spcBef>
              <a:buClr>
                <a:schemeClr val="accent6">
                  <a:lumMod val="60000"/>
                  <a:lumOff val="40000"/>
                </a:schemeClr>
              </a:buClr>
              <a:buFont typeface="Arial"/>
              <a:buNone/>
              <a:defRPr sz="2000" kern="1200">
                <a:solidFill>
                  <a:srgbClr val="3D3D3D"/>
                </a:solidFill>
                <a:latin typeface="+mn-lt"/>
                <a:ea typeface="+mn-ea"/>
                <a:cs typeface="+mn-cs"/>
              </a:defRPr>
            </a:lvl2pPr>
            <a:lvl3pPr marL="914400" indent="0" algn="ctr" defTabSz="609493" rtl="0" eaLnBrk="1" latinLnBrk="0" hangingPunct="1">
              <a:lnSpc>
                <a:spcPct val="85000"/>
              </a:lnSpc>
              <a:spcBef>
                <a:spcPct val="20000"/>
              </a:spcBef>
              <a:buClr>
                <a:schemeClr val="accent6">
                  <a:lumMod val="60000"/>
                  <a:lumOff val="40000"/>
                </a:schemeClr>
              </a:buClr>
              <a:buFont typeface="Arial"/>
              <a:buNone/>
              <a:defRPr sz="1800" kern="1200">
                <a:solidFill>
                  <a:srgbClr val="3D3D3D"/>
                </a:solidFill>
                <a:latin typeface="+mn-lt"/>
                <a:ea typeface="+mn-ea"/>
                <a:cs typeface="+mn-cs"/>
              </a:defRPr>
            </a:lvl3pPr>
            <a:lvl4pPr marL="1371600" indent="0" algn="ctr" defTabSz="609493" rtl="0" eaLnBrk="1" latinLnBrk="0" hangingPunct="1">
              <a:lnSpc>
                <a:spcPct val="85000"/>
              </a:lnSpc>
              <a:spcBef>
                <a:spcPct val="20000"/>
              </a:spcBef>
              <a:buClr>
                <a:schemeClr val="accent6">
                  <a:lumMod val="60000"/>
                  <a:lumOff val="40000"/>
                </a:schemeClr>
              </a:buClr>
              <a:buFont typeface="Arial"/>
              <a:buNone/>
              <a:defRPr sz="1600" kern="1200">
                <a:solidFill>
                  <a:srgbClr val="3D3D3D"/>
                </a:solidFill>
                <a:latin typeface="+mn-lt"/>
                <a:ea typeface="+mn-ea"/>
                <a:cs typeface="+mn-cs"/>
              </a:defRPr>
            </a:lvl4pPr>
            <a:lvl5pPr marL="1828800" indent="0" algn="ctr" defTabSz="609493" rtl="0" eaLnBrk="1" latinLnBrk="0" hangingPunct="1">
              <a:lnSpc>
                <a:spcPct val="85000"/>
              </a:lnSpc>
              <a:spcBef>
                <a:spcPct val="20000"/>
              </a:spcBef>
              <a:buClr>
                <a:schemeClr val="accent6">
                  <a:lumMod val="60000"/>
                  <a:lumOff val="40000"/>
                </a:schemeClr>
              </a:buClr>
              <a:buFont typeface="Arial"/>
              <a:buNone/>
              <a:defRPr sz="1600" kern="1200">
                <a:solidFill>
                  <a:srgbClr val="3D3D3D"/>
                </a:solidFill>
                <a:latin typeface="+mn-lt"/>
                <a:ea typeface="+mn-ea"/>
                <a:cs typeface="+mn-cs"/>
              </a:defRPr>
            </a:lvl5pPr>
            <a:lvl6pPr marL="2286000" indent="0" algn="ctr" defTabSz="609493"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493"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493"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493" rtl="0" eaLnBrk="1" latinLnBrk="0" hangingPunct="1">
              <a:spcBef>
                <a:spcPct val="20000"/>
              </a:spcBef>
              <a:buFont typeface="Arial"/>
              <a:buNone/>
              <a:defRPr sz="1600" kern="1200">
                <a:solidFill>
                  <a:schemeClr val="tx1"/>
                </a:solidFill>
                <a:latin typeface="+mn-lt"/>
                <a:ea typeface="+mn-ea"/>
                <a:cs typeface="+mn-cs"/>
              </a:defRPr>
            </a:lvl9pPr>
          </a:lstStyle>
          <a:p>
            <a:r>
              <a:rPr lang="en-US" sz="2000" dirty="0" smtClean="0"/>
              <a:t>Mark Strang, </a:t>
            </a:r>
            <a:r>
              <a:rPr lang="en-US" sz="2000" dirty="0" smtClean="0"/>
              <a:t>Manager, LITS</a:t>
            </a:r>
            <a:endParaRPr lang="en-US" sz="2000" dirty="0" smtClean="0"/>
          </a:p>
          <a:p>
            <a:r>
              <a:rPr lang="en-US" sz="2000" dirty="0" smtClean="0"/>
              <a:t> University </a:t>
            </a:r>
            <a:r>
              <a:rPr lang="en-US" sz="2000" dirty="0" smtClean="0"/>
              <a:t>Libraries, </a:t>
            </a:r>
            <a:r>
              <a:rPr lang="en-US" sz="2000" dirty="0" smtClean="0"/>
              <a:t>BGSU</a:t>
            </a:r>
            <a:endParaRPr lang="en-US" sz="2000" dirty="0"/>
          </a:p>
          <a:p>
            <a:endParaRPr lang="en-US" dirty="0" smtClean="0"/>
          </a:p>
          <a:p>
            <a:endParaRPr lang="en-US" dirty="0"/>
          </a:p>
        </p:txBody>
      </p:sp>
      <p:pic>
        <p:nvPicPr>
          <p:cNvPr id="5" name="Picture 4"/>
          <p:cNvPicPr>
            <a:picLocks noChangeAspect="1"/>
          </p:cNvPicPr>
          <p:nvPr/>
        </p:nvPicPr>
        <p:blipFill>
          <a:blip r:embed="rId3"/>
          <a:stretch>
            <a:fillRect/>
          </a:stretch>
        </p:blipFill>
        <p:spPr>
          <a:xfrm rot="16200000">
            <a:off x="10158684" y="-455579"/>
            <a:ext cx="1422313" cy="2644319"/>
          </a:xfrm>
          <a:prstGeom prst="rect">
            <a:avLst/>
          </a:prstGeom>
        </p:spPr>
      </p:pic>
      <p:pic>
        <p:nvPicPr>
          <p:cNvPr id="7" name="Picture 6"/>
          <p:cNvPicPr>
            <a:picLocks noChangeAspect="1"/>
          </p:cNvPicPr>
          <p:nvPr/>
        </p:nvPicPr>
        <p:blipFill>
          <a:blip r:embed="rId4"/>
          <a:stretch>
            <a:fillRect/>
          </a:stretch>
        </p:blipFill>
        <p:spPr>
          <a:xfrm rot="1327281">
            <a:off x="1186644" y="4812706"/>
            <a:ext cx="1101686" cy="1645041"/>
          </a:xfrm>
          <a:prstGeom prst="rect">
            <a:avLst/>
          </a:prstGeom>
        </p:spPr>
      </p:pic>
      <p:pic>
        <p:nvPicPr>
          <p:cNvPr id="10" name="Picture 9"/>
          <p:cNvPicPr>
            <a:picLocks noChangeAspect="1"/>
          </p:cNvPicPr>
          <p:nvPr/>
        </p:nvPicPr>
        <p:blipFill>
          <a:blip r:embed="rId5"/>
          <a:stretch>
            <a:fillRect/>
          </a:stretch>
        </p:blipFill>
        <p:spPr>
          <a:xfrm rot="1348109">
            <a:off x="56451" y="4366235"/>
            <a:ext cx="1103997" cy="1656701"/>
          </a:xfrm>
          <a:prstGeom prst="rect">
            <a:avLst/>
          </a:prstGeom>
        </p:spPr>
      </p:pic>
      <p:pic>
        <p:nvPicPr>
          <p:cNvPr id="11" name="Picture 10"/>
          <p:cNvPicPr>
            <a:picLocks noChangeAspect="1"/>
          </p:cNvPicPr>
          <p:nvPr/>
        </p:nvPicPr>
        <p:blipFill>
          <a:blip r:embed="rId6"/>
          <a:stretch>
            <a:fillRect/>
          </a:stretch>
        </p:blipFill>
        <p:spPr>
          <a:xfrm rot="1335835">
            <a:off x="7398019" y="1296097"/>
            <a:ext cx="2159130" cy="2173790"/>
          </a:xfrm>
          <a:prstGeom prst="rect">
            <a:avLst/>
          </a:prstGeom>
        </p:spPr>
      </p:pic>
      <p:pic>
        <p:nvPicPr>
          <p:cNvPr id="12" name="Picture 11"/>
          <p:cNvPicPr>
            <a:picLocks noChangeAspect="1"/>
          </p:cNvPicPr>
          <p:nvPr/>
        </p:nvPicPr>
        <p:blipFill>
          <a:blip r:embed="rId7"/>
          <a:stretch>
            <a:fillRect/>
          </a:stretch>
        </p:blipFill>
        <p:spPr>
          <a:xfrm rot="1388539">
            <a:off x="2293401" y="5238796"/>
            <a:ext cx="1118490" cy="1660520"/>
          </a:xfrm>
          <a:prstGeom prst="rect">
            <a:avLst/>
          </a:prstGeom>
        </p:spPr>
      </p:pic>
      <p:sp>
        <p:nvSpPr>
          <p:cNvPr id="13" name="Subtitle 2"/>
          <p:cNvSpPr txBox="1">
            <a:spLocks/>
          </p:cNvSpPr>
          <p:nvPr/>
        </p:nvSpPr>
        <p:spPr>
          <a:xfrm>
            <a:off x="1437831" y="1990734"/>
            <a:ext cx="4510729" cy="659698"/>
          </a:xfrm>
          <a:prstGeom prst="rect">
            <a:avLst/>
          </a:prstGeom>
        </p:spPr>
        <p:txBody>
          <a:bodyPr vert="horz" lIns="0" tIns="0" rIns="0" bIns="0" rtlCol="0">
            <a:normAutofit fontScale="85000" lnSpcReduction="20000"/>
          </a:bodyPr>
          <a:lstStyle>
            <a:lvl1pPr marL="0" indent="0" algn="ctr" defTabSz="609493" rtl="0" eaLnBrk="1" latinLnBrk="0" hangingPunct="1">
              <a:lnSpc>
                <a:spcPct val="85000"/>
              </a:lnSpc>
              <a:spcBef>
                <a:spcPct val="20000"/>
              </a:spcBef>
              <a:buClr>
                <a:schemeClr val="accent6">
                  <a:lumMod val="60000"/>
                  <a:lumOff val="40000"/>
                </a:schemeClr>
              </a:buClr>
              <a:buFont typeface="Arial"/>
              <a:buNone/>
              <a:defRPr sz="2400" kern="1200">
                <a:solidFill>
                  <a:srgbClr val="3D3D3D"/>
                </a:solidFill>
                <a:latin typeface="+mn-lt"/>
                <a:ea typeface="+mn-ea"/>
                <a:cs typeface="+mn-cs"/>
              </a:defRPr>
            </a:lvl1pPr>
            <a:lvl2pPr marL="457200" indent="0" algn="ctr" defTabSz="609493" rtl="0" eaLnBrk="1" latinLnBrk="0" hangingPunct="1">
              <a:lnSpc>
                <a:spcPct val="85000"/>
              </a:lnSpc>
              <a:spcBef>
                <a:spcPct val="20000"/>
              </a:spcBef>
              <a:buClr>
                <a:schemeClr val="accent6">
                  <a:lumMod val="60000"/>
                  <a:lumOff val="40000"/>
                </a:schemeClr>
              </a:buClr>
              <a:buFont typeface="Arial"/>
              <a:buNone/>
              <a:defRPr sz="2000" kern="1200">
                <a:solidFill>
                  <a:srgbClr val="3D3D3D"/>
                </a:solidFill>
                <a:latin typeface="+mn-lt"/>
                <a:ea typeface="+mn-ea"/>
                <a:cs typeface="+mn-cs"/>
              </a:defRPr>
            </a:lvl2pPr>
            <a:lvl3pPr marL="914400" indent="0" algn="ctr" defTabSz="609493" rtl="0" eaLnBrk="1" latinLnBrk="0" hangingPunct="1">
              <a:lnSpc>
                <a:spcPct val="85000"/>
              </a:lnSpc>
              <a:spcBef>
                <a:spcPct val="20000"/>
              </a:spcBef>
              <a:buClr>
                <a:schemeClr val="accent6">
                  <a:lumMod val="60000"/>
                  <a:lumOff val="40000"/>
                </a:schemeClr>
              </a:buClr>
              <a:buFont typeface="Arial"/>
              <a:buNone/>
              <a:defRPr sz="1800" kern="1200">
                <a:solidFill>
                  <a:srgbClr val="3D3D3D"/>
                </a:solidFill>
                <a:latin typeface="+mn-lt"/>
                <a:ea typeface="+mn-ea"/>
                <a:cs typeface="+mn-cs"/>
              </a:defRPr>
            </a:lvl3pPr>
            <a:lvl4pPr marL="1371600" indent="0" algn="ctr" defTabSz="609493" rtl="0" eaLnBrk="1" latinLnBrk="0" hangingPunct="1">
              <a:lnSpc>
                <a:spcPct val="85000"/>
              </a:lnSpc>
              <a:spcBef>
                <a:spcPct val="20000"/>
              </a:spcBef>
              <a:buClr>
                <a:schemeClr val="accent6">
                  <a:lumMod val="60000"/>
                  <a:lumOff val="40000"/>
                </a:schemeClr>
              </a:buClr>
              <a:buFont typeface="Arial"/>
              <a:buNone/>
              <a:defRPr sz="1600" kern="1200">
                <a:solidFill>
                  <a:srgbClr val="3D3D3D"/>
                </a:solidFill>
                <a:latin typeface="+mn-lt"/>
                <a:ea typeface="+mn-ea"/>
                <a:cs typeface="+mn-cs"/>
              </a:defRPr>
            </a:lvl4pPr>
            <a:lvl5pPr marL="1828800" indent="0" algn="ctr" defTabSz="609493" rtl="0" eaLnBrk="1" latinLnBrk="0" hangingPunct="1">
              <a:lnSpc>
                <a:spcPct val="85000"/>
              </a:lnSpc>
              <a:spcBef>
                <a:spcPct val="20000"/>
              </a:spcBef>
              <a:buClr>
                <a:schemeClr val="accent6">
                  <a:lumMod val="60000"/>
                  <a:lumOff val="40000"/>
                </a:schemeClr>
              </a:buClr>
              <a:buFont typeface="Arial"/>
              <a:buNone/>
              <a:defRPr sz="1600" kern="1200">
                <a:solidFill>
                  <a:srgbClr val="3D3D3D"/>
                </a:solidFill>
                <a:latin typeface="+mn-lt"/>
                <a:ea typeface="+mn-ea"/>
                <a:cs typeface="+mn-cs"/>
              </a:defRPr>
            </a:lvl5pPr>
            <a:lvl6pPr marL="2286000" indent="0" algn="ctr" defTabSz="609493"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609493"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609493"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609493" rtl="0" eaLnBrk="1" latinLnBrk="0" hangingPunct="1">
              <a:spcBef>
                <a:spcPct val="20000"/>
              </a:spcBef>
              <a:buFont typeface="Arial"/>
              <a:buNone/>
              <a:defRPr sz="1600" kern="1200">
                <a:solidFill>
                  <a:schemeClr val="tx1"/>
                </a:solidFill>
                <a:latin typeface="+mn-lt"/>
                <a:ea typeface="+mn-ea"/>
                <a:cs typeface="+mn-cs"/>
              </a:defRPr>
            </a:lvl9pPr>
          </a:lstStyle>
          <a:p>
            <a:r>
              <a:rPr lang="en-US" sz="2000" dirty="0" smtClean="0"/>
              <a:t>Training Room 4 OH-IUG2106  </a:t>
            </a:r>
            <a:endParaRPr lang="en-US" sz="2000" dirty="0" smtClean="0"/>
          </a:p>
          <a:p>
            <a:r>
              <a:rPr lang="en-US" sz="2000" dirty="0" smtClean="0"/>
              <a:t>Friday, October 7</a:t>
            </a:r>
          </a:p>
          <a:p>
            <a:r>
              <a:rPr lang="en-US" sz="2000" dirty="0" smtClean="0"/>
              <a:t>2</a:t>
            </a:r>
            <a:r>
              <a:rPr lang="en-US" sz="2000" dirty="0" smtClean="0"/>
              <a:t>:30-3:20</a:t>
            </a:r>
            <a:endParaRPr lang="en-US" sz="2000" dirty="0"/>
          </a:p>
          <a:p>
            <a:endParaRPr lang="en-US" dirty="0" smtClean="0"/>
          </a:p>
          <a:p>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0503" y="3824270"/>
            <a:ext cx="5639337" cy="2793641"/>
          </a:xfrm>
          <a:prstGeom prst="rect">
            <a:avLst/>
          </a:prstGeom>
        </p:spPr>
      </p:pic>
    </p:spTree>
    <p:extLst>
      <p:ext uri="{BB962C8B-B14F-4D97-AF65-F5344CB8AC3E}">
        <p14:creationId xmlns:p14="http://schemas.microsoft.com/office/powerpoint/2010/main" val="2621379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5588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8" name="Shape 59"/>
          <p:cNvSpPr txBox="1">
            <a:spLocks/>
          </p:cNvSpPr>
          <p:nvPr/>
        </p:nvSpPr>
        <p:spPr>
          <a:xfrm>
            <a:off x="648587" y="1022350"/>
            <a:ext cx="11071926" cy="977900"/>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2000" dirty="0" smtClean="0"/>
              <a:t>Use Excel Formula’s to combine data:</a:t>
            </a:r>
          </a:p>
          <a:p>
            <a:pPr>
              <a:spcBef>
                <a:spcPts val="0"/>
              </a:spcBef>
              <a:buClr>
                <a:srgbClr val="78B2E0"/>
              </a:buClr>
              <a:buSzPct val="98333"/>
            </a:pPr>
            <a:r>
              <a:rPr lang="en-US" sz="2000" dirty="0" smtClean="0"/>
              <a:t>=C$&amp;D4&amp;E4&amp;F4&amp;G4</a:t>
            </a:r>
          </a:p>
          <a:p>
            <a:pPr>
              <a:spcBef>
                <a:spcPts val="0"/>
              </a:spcBef>
              <a:buClr>
                <a:srgbClr val="78B2E0"/>
              </a:buClr>
              <a:buSzPct val="98333"/>
            </a:pPr>
            <a:r>
              <a:rPr lang="en-US" sz="2000" dirty="0" smtClean="0"/>
              <a:t>Data Entry Quality Control is much easier when staff only enter begin date and end date in separate column’s</a:t>
            </a:r>
          </a:p>
          <a:p>
            <a:pPr>
              <a:spcBef>
                <a:spcPts val="0"/>
              </a:spcBef>
              <a:buClr>
                <a:srgbClr val="78B2E0"/>
              </a:buClr>
              <a:buSzPct val="98333"/>
            </a:pPr>
            <a:endParaRPr lang="en-US" sz="1800" dirty="0" smtClean="0"/>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167755" y="2133600"/>
            <a:ext cx="12153893" cy="3771899"/>
          </a:xfrm>
          <a:prstGeom prst="rect">
            <a:avLst/>
          </a:prstGeom>
        </p:spPr>
      </p:pic>
    </p:spTree>
    <p:extLst>
      <p:ext uri="{BB962C8B-B14F-4D97-AF65-F5344CB8AC3E}">
        <p14:creationId xmlns:p14="http://schemas.microsoft.com/office/powerpoint/2010/main" val="3094558889"/>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3263327" cy="3522082"/>
          </a:xfrm>
          <a:prstGeom prst="rect">
            <a:avLst/>
          </a:prstGeom>
          <a:noFill/>
          <a:ln>
            <a:noFill/>
          </a:ln>
        </p:spPr>
        <p:txBody>
          <a:bodyPr vert="horz" lIns="0" tIns="0" rIns="0" bIns="0" rtlCol="0" anchor="t" anchorCtr="0">
            <a:noAutofit/>
          </a:bodyPr>
          <a:lstStyle/>
          <a:p>
            <a:pPr fontAlgn="base"/>
            <a:r>
              <a:rPr lang="en-US" dirty="0" smtClean="0"/>
              <a:t>Sierra</a:t>
            </a:r>
          </a:p>
          <a:p>
            <a:pPr marL="0" indent="0" fontAlgn="base">
              <a:buNone/>
            </a:pPr>
            <a:r>
              <a:rPr lang="en-US" dirty="0" smtClean="0"/>
              <a:t>	=&gt; Admin</a:t>
            </a:r>
          </a:p>
          <a:p>
            <a:pPr marL="0" indent="0" fontAlgn="base">
              <a:buNone/>
            </a:pPr>
            <a:r>
              <a:rPr lang="en-US" dirty="0" smtClean="0"/>
              <a:t>	=&gt;Settings</a:t>
            </a:r>
          </a:p>
          <a:p>
            <a:pPr marL="0" indent="0" fontAlgn="base">
              <a:buNone/>
            </a:pPr>
            <a:r>
              <a:rPr lang="en-US" dirty="0" smtClean="0"/>
              <a:t>	=&gt;</a:t>
            </a:r>
            <a:r>
              <a:rPr lang="en-US" dirty="0"/>
              <a:t>Record </a:t>
            </a:r>
            <a:r>
              <a:rPr lang="en-US" dirty="0" smtClean="0"/>
              <a:t>		Templates</a:t>
            </a:r>
            <a:r>
              <a:rPr lang="en-US" dirty="0"/>
              <a:t> </a:t>
            </a:r>
            <a:endParaRPr lang="en-US" dirty="0" smtClean="0"/>
          </a:p>
          <a:p>
            <a:pPr marL="0" indent="0" fontAlgn="base">
              <a:buNone/>
            </a:pPr>
            <a:r>
              <a:rPr lang="en-US" dirty="0"/>
              <a:t> </a:t>
            </a:r>
          </a:p>
          <a:p>
            <a:pPr fontAlgn="base"/>
            <a:r>
              <a:rPr lang="en-US" dirty="0"/>
              <a:t>Record Type:  Bibliographic </a:t>
            </a:r>
          </a:p>
          <a:p>
            <a:pPr fontAlgn="base"/>
            <a:r>
              <a:rPr lang="en-US" dirty="0" smtClean="0"/>
              <a:t>Default Bib</a:t>
            </a:r>
            <a:r>
              <a:rPr lang="en-US" dirty="0"/>
              <a:t>:  </a:t>
            </a:r>
            <a:r>
              <a:rPr lang="en-US" dirty="0" smtClean="0"/>
              <a:t>pollbib</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4367419" y="-1"/>
            <a:ext cx="7403893" cy="6726413"/>
          </a:xfrm>
          <a:prstGeom prst="rect">
            <a:avLst/>
          </a:prstGeom>
        </p:spPr>
      </p:pic>
    </p:spTree>
    <p:extLst>
      <p:ext uri="{BB962C8B-B14F-4D97-AF65-F5344CB8AC3E}">
        <p14:creationId xmlns:p14="http://schemas.microsoft.com/office/powerpoint/2010/main" val="1377367917"/>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3263327" cy="3522082"/>
          </a:xfrm>
          <a:prstGeom prst="rect">
            <a:avLst/>
          </a:prstGeom>
          <a:noFill/>
          <a:ln>
            <a:noFill/>
          </a:ln>
        </p:spPr>
        <p:txBody>
          <a:bodyPr vert="horz" lIns="0" tIns="0" rIns="0" bIns="0" rtlCol="0" anchor="t" anchorCtr="0">
            <a:noAutofit/>
          </a:bodyPr>
          <a:lstStyle/>
          <a:p>
            <a:pPr fontAlgn="base"/>
            <a:r>
              <a:rPr lang="en-US" dirty="0" smtClean="0"/>
              <a:t>Sierra</a:t>
            </a:r>
          </a:p>
          <a:p>
            <a:pPr marL="0" indent="0" fontAlgn="base">
              <a:buNone/>
            </a:pPr>
            <a:r>
              <a:rPr lang="en-US" dirty="0" smtClean="0"/>
              <a:t>	=&gt; Admin</a:t>
            </a:r>
          </a:p>
          <a:p>
            <a:pPr marL="0" indent="0" fontAlgn="base">
              <a:buNone/>
            </a:pPr>
            <a:r>
              <a:rPr lang="en-US" dirty="0" smtClean="0"/>
              <a:t>	=&gt;Settings</a:t>
            </a:r>
          </a:p>
          <a:p>
            <a:pPr marL="0" indent="0" fontAlgn="base">
              <a:buNone/>
            </a:pPr>
            <a:r>
              <a:rPr lang="en-US" dirty="0" smtClean="0"/>
              <a:t>	=&gt;</a:t>
            </a:r>
            <a:r>
              <a:rPr lang="en-US" dirty="0"/>
              <a:t>Record </a:t>
            </a:r>
            <a:r>
              <a:rPr lang="en-US" dirty="0" smtClean="0"/>
              <a:t>	Templates</a:t>
            </a:r>
            <a:r>
              <a:rPr lang="en-US" dirty="0"/>
              <a:t> </a:t>
            </a:r>
            <a:endParaRPr lang="en-US" dirty="0" smtClean="0"/>
          </a:p>
          <a:p>
            <a:pPr marL="0" indent="0" fontAlgn="base">
              <a:buNone/>
            </a:pPr>
            <a:r>
              <a:rPr lang="en-US" dirty="0"/>
              <a:t> </a:t>
            </a:r>
          </a:p>
          <a:p>
            <a:pPr fontAlgn="base"/>
            <a:r>
              <a:rPr lang="en-US" dirty="0"/>
              <a:t>Record Type: </a:t>
            </a:r>
            <a:r>
              <a:rPr lang="en-US" dirty="0" smtClean="0"/>
              <a:t>Item</a:t>
            </a:r>
            <a:r>
              <a:rPr lang="en-US" dirty="0"/>
              <a:t> </a:t>
            </a:r>
          </a:p>
          <a:p>
            <a:pPr fontAlgn="base"/>
            <a:r>
              <a:rPr lang="en-US" dirty="0" smtClean="0"/>
              <a:t>Default Bib</a:t>
            </a:r>
            <a:r>
              <a:rPr lang="en-US" dirty="0"/>
              <a:t>:  </a:t>
            </a:r>
            <a:r>
              <a:rPr lang="en-US" dirty="0" smtClean="0"/>
              <a:t>pollitem</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4350511" y="0"/>
            <a:ext cx="6240452" cy="6849024"/>
          </a:xfrm>
          <a:prstGeom prst="rect">
            <a:avLst/>
          </a:prstGeom>
        </p:spPr>
      </p:pic>
    </p:spTree>
    <p:extLst>
      <p:ext uri="{BB962C8B-B14F-4D97-AF65-F5344CB8AC3E}">
        <p14:creationId xmlns:p14="http://schemas.microsoft.com/office/powerpoint/2010/main" val="1963016880"/>
      </p:ext>
    </p:extLst>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107206" y="6400872"/>
            <a:ext cx="11754739" cy="457128"/>
          </a:xfrm>
          <a:prstGeom prst="rect">
            <a:avLst/>
          </a:prstGeom>
          <a:solidFill>
            <a:schemeClr val="bg1"/>
          </a:solidFill>
          <a:ln>
            <a:noFill/>
          </a:ln>
        </p:spPr>
        <p:txBody>
          <a:bodyPr vert="horz" lIns="0" tIns="0" rIns="0" bIns="0" rtlCol="0" anchor="t" anchorCtr="0">
            <a:noAutofit/>
          </a:bodyPr>
          <a:lstStyle/>
          <a:p>
            <a:r>
              <a:rPr lang="en-US" dirty="0" smtClean="0"/>
              <a:t>The Loader lines that determine which Marc record fields drop into item record fields.</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1979903" y="791321"/>
            <a:ext cx="6598041" cy="5459951"/>
          </a:xfrm>
          <a:prstGeom prst="rect">
            <a:avLst/>
          </a:prstGeom>
        </p:spPr>
      </p:pic>
    </p:spTree>
    <p:extLst>
      <p:ext uri="{BB962C8B-B14F-4D97-AF65-F5344CB8AC3E}">
        <p14:creationId xmlns:p14="http://schemas.microsoft.com/office/powerpoint/2010/main" val="230582125"/>
      </p:ext>
    </p:extLst>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5122877" y="234892"/>
            <a:ext cx="5064936" cy="48152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5605842" y="3738134"/>
            <a:ext cx="6279329" cy="455882"/>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http://static1.squarespace.com/static/518f5d62e4b075248d6a3f90/t/566f514e0ab377e17ad4cc43/1450135892625/?format=750w</a:t>
            </a:r>
          </a:p>
        </p:txBody>
      </p:sp>
      <p:pic>
        <p:nvPicPr>
          <p:cNvPr id="2" name="Picture 1"/>
          <p:cNvPicPr>
            <a:picLocks noChangeAspect="1"/>
          </p:cNvPicPr>
          <p:nvPr/>
        </p:nvPicPr>
        <p:blipFill>
          <a:blip r:embed="rId4"/>
          <a:stretch>
            <a:fillRect/>
          </a:stretch>
        </p:blipFill>
        <p:spPr>
          <a:xfrm>
            <a:off x="0" y="0"/>
            <a:ext cx="5461105" cy="6922411"/>
          </a:xfrm>
          <a:prstGeom prst="rect">
            <a:avLst/>
          </a:prstGeom>
        </p:spPr>
      </p:pic>
    </p:spTree>
    <p:extLst>
      <p:ext uri="{BB962C8B-B14F-4D97-AF65-F5344CB8AC3E}">
        <p14:creationId xmlns:p14="http://schemas.microsoft.com/office/powerpoint/2010/main" val="39473165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09"/>
            <a:ext cx="10355918" cy="842885"/>
          </a:xfrm>
          <a:prstGeom prst="rect">
            <a:avLst/>
          </a:prstGeom>
          <a:noFill/>
          <a:ln>
            <a:solidFill>
              <a:schemeClr val="tx2"/>
            </a:solidFill>
          </a:ln>
        </p:spPr>
        <p:txBody>
          <a:bodyPr vert="horz" lIns="0" tIns="0" rIns="0" bIns="0" rtlCol="0" anchor="t" anchorCtr="0">
            <a:noAutofit/>
          </a:bodyPr>
          <a:lstStyle/>
          <a:p>
            <a:pPr fontAlgn="base"/>
            <a:r>
              <a:rPr lang="en-US" dirty="0" smtClean="0"/>
              <a:t>Sierra</a:t>
            </a:r>
            <a:r>
              <a:rPr lang="en-US" dirty="0"/>
              <a:t> </a:t>
            </a:r>
            <a:r>
              <a:rPr lang="en-US" dirty="0" smtClean="0"/>
              <a:t>Data Exchange; Select Process:  Load Bibliographic Records (local)</a:t>
            </a:r>
          </a:p>
          <a:p>
            <a:pPr fontAlgn="base"/>
            <a:r>
              <a:rPr lang="en-US" dirty="0" smtClean="0"/>
              <a:t>Use Get PC and then highlight saved file, Click Upload</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1600195"/>
            <a:ext cx="12233019" cy="4767948"/>
          </a:xfrm>
          <a:prstGeom prst="rect">
            <a:avLst/>
          </a:prstGeom>
        </p:spPr>
      </p:pic>
    </p:spTree>
    <p:extLst>
      <p:ext uri="{BB962C8B-B14F-4D97-AF65-F5344CB8AC3E}">
        <p14:creationId xmlns:p14="http://schemas.microsoft.com/office/powerpoint/2010/main" val="4284508021"/>
      </p:ext>
    </p:extLst>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90" y="1132634"/>
            <a:ext cx="3095554" cy="330826"/>
          </a:xfrm>
          <a:prstGeom prst="rect">
            <a:avLst/>
          </a:prstGeom>
          <a:noFill/>
          <a:ln>
            <a:solidFill>
              <a:schemeClr val="tx2"/>
            </a:solidFill>
          </a:ln>
        </p:spPr>
        <p:txBody>
          <a:bodyPr vert="horz" lIns="0" tIns="0" rIns="0" bIns="0" rtlCol="0" anchor="t" anchorCtr="0">
            <a:noAutofit/>
          </a:bodyPr>
          <a:lstStyle/>
          <a:p>
            <a:pPr fontAlgn="base"/>
            <a:r>
              <a:rPr lang="en-US" dirty="0" smtClean="0"/>
              <a:t>Choose suffix:  .lfts</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
        <p:nvSpPr>
          <p:cNvPr id="7" name="Shape 59"/>
          <p:cNvSpPr txBox="1">
            <a:spLocks/>
          </p:cNvSpPr>
          <p:nvPr/>
        </p:nvSpPr>
        <p:spPr>
          <a:xfrm>
            <a:off x="522289" y="3749881"/>
            <a:ext cx="9938447" cy="33082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Highlight file with .lfts ending and use Prep in Sierra</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332955" y="-1"/>
            <a:ext cx="5810326" cy="3424383"/>
          </a:xfrm>
          <a:prstGeom prst="rect">
            <a:avLst/>
          </a:prstGeom>
        </p:spPr>
      </p:pic>
      <p:pic>
        <p:nvPicPr>
          <p:cNvPr id="8" name="Picture 7"/>
          <p:cNvPicPr>
            <a:picLocks noChangeAspect="1"/>
          </p:cNvPicPr>
          <p:nvPr/>
        </p:nvPicPr>
        <p:blipFill>
          <a:blip r:embed="rId4"/>
          <a:stretch>
            <a:fillRect/>
          </a:stretch>
        </p:blipFill>
        <p:spPr>
          <a:xfrm>
            <a:off x="115988" y="4080707"/>
            <a:ext cx="11957192" cy="2806391"/>
          </a:xfrm>
          <a:prstGeom prst="rect">
            <a:avLst/>
          </a:prstGeom>
        </p:spPr>
      </p:pic>
    </p:spTree>
    <p:extLst>
      <p:ext uri="{BB962C8B-B14F-4D97-AF65-F5344CB8AC3E}">
        <p14:creationId xmlns:p14="http://schemas.microsoft.com/office/powerpoint/2010/main" val="3751613891"/>
      </p:ext>
    </p:extLst>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9757605" y="861887"/>
            <a:ext cx="2281995" cy="1801800"/>
          </a:xfrm>
          <a:prstGeom prst="rect">
            <a:avLst/>
          </a:prstGeom>
          <a:noFill/>
          <a:ln>
            <a:solidFill>
              <a:schemeClr val="tx2"/>
            </a:solidFill>
          </a:ln>
        </p:spPr>
        <p:txBody>
          <a:bodyPr vert="horz" lIns="0" tIns="0" rIns="0" bIns="0" rtlCol="0" anchor="t" anchorCtr="0">
            <a:noAutofit/>
          </a:bodyPr>
          <a:lstStyle/>
          <a:p>
            <a:pPr fontAlgn="base"/>
            <a:r>
              <a:rPr lang="en-US" dirty="0" smtClean="0"/>
              <a:t>Click Start</a:t>
            </a:r>
          </a:p>
          <a:p>
            <a:pPr fontAlgn="base"/>
            <a:r>
              <a:rPr lang="en-US" dirty="0" smtClean="0"/>
              <a:t> </a:t>
            </a:r>
            <a:r>
              <a:rPr lang="en-US" dirty="0"/>
              <a:t>W</a:t>
            </a:r>
            <a:r>
              <a:rPr lang="en-US" dirty="0" smtClean="0"/>
              <a:t>hen Prep is     completed you see the following</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92104" y="861887"/>
            <a:ext cx="9849709" cy="5161468"/>
          </a:xfrm>
          <a:prstGeom prst="rect">
            <a:avLst/>
          </a:prstGeom>
        </p:spPr>
      </p:pic>
    </p:spTree>
    <p:extLst>
      <p:ext uri="{BB962C8B-B14F-4D97-AF65-F5344CB8AC3E}">
        <p14:creationId xmlns:p14="http://schemas.microsoft.com/office/powerpoint/2010/main" val="785189094"/>
      </p:ext>
    </p:extLst>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fontAlgn="base"/>
            <a:r>
              <a:rPr lang="en-US" dirty="0" smtClean="0"/>
              <a:t>Highlight File:  pollackwithnote020916.mrc.lmarc</a:t>
            </a:r>
          </a:p>
          <a:p>
            <a:pPr fontAlgn="base"/>
            <a:r>
              <a:rPr lang="en-US" dirty="0" smtClean="0"/>
              <a:t>Choose Load</a:t>
            </a:r>
          </a:p>
          <a:p>
            <a:pPr fontAlgn="base"/>
            <a:r>
              <a:rPr lang="en-US" dirty="0" smtClean="0"/>
              <a:t>Select Loader:  in our Case  (R) LOAD pollack MARC file</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359003" y="1920069"/>
            <a:ext cx="11500872" cy="4937931"/>
          </a:xfrm>
          <a:prstGeom prst="rect">
            <a:avLst/>
          </a:prstGeom>
        </p:spPr>
      </p:pic>
    </p:spTree>
    <p:extLst>
      <p:ext uri="{BB962C8B-B14F-4D97-AF65-F5344CB8AC3E}">
        <p14:creationId xmlns:p14="http://schemas.microsoft.com/office/powerpoint/2010/main" val="519393873"/>
      </p:ext>
    </p:extLst>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89153" y="741146"/>
            <a:ext cx="8840829" cy="6116854"/>
          </a:xfrm>
          <a:prstGeom prst="rect">
            <a:avLst/>
          </a:prstGeom>
        </p:spPr>
      </p:pic>
      <p:sp>
        <p:nvSpPr>
          <p:cNvPr id="10" name="Shape 59"/>
          <p:cNvSpPr txBox="1">
            <a:spLocks/>
          </p:cNvSpPr>
          <p:nvPr/>
        </p:nvSpPr>
        <p:spPr>
          <a:xfrm>
            <a:off x="5259167" y="4903431"/>
            <a:ext cx="5475393" cy="1357884"/>
          </a:xfrm>
          <a:prstGeom prst="rect">
            <a:avLst/>
          </a:prstGeom>
          <a:solidFill>
            <a:schemeClr val="bg1"/>
          </a:solidFill>
          <a:ln>
            <a:solidFill>
              <a:schemeClr val="accent6"/>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Load Statistics screen</a:t>
            </a:r>
          </a:p>
          <a:p>
            <a:pPr fontAlgn="base"/>
            <a:r>
              <a:rPr lang="en-US" dirty="0" smtClean="0">
                <a:latin typeface="Open Sans"/>
                <a:ea typeface="Open Sans"/>
                <a:cs typeface="Open Sans"/>
                <a:sym typeface="Open Sans"/>
              </a:rPr>
              <a:t># of records should match # from </a:t>
            </a:r>
            <a:r>
              <a:rPr lang="en-US" dirty="0">
                <a:latin typeface="Open Sans"/>
                <a:ea typeface="Open Sans"/>
                <a:cs typeface="Open Sans"/>
                <a:sym typeface="Open Sans"/>
              </a:rPr>
              <a:t>M</a:t>
            </a:r>
            <a:r>
              <a:rPr lang="en-US" dirty="0" smtClean="0">
                <a:latin typeface="Open Sans"/>
                <a:ea typeface="Open Sans"/>
                <a:cs typeface="Open Sans"/>
                <a:sym typeface="Open Sans"/>
              </a:rPr>
              <a:t>arcedit!</a:t>
            </a: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5" name="Shape 59"/>
          <p:cNvSpPr txBox="1">
            <a:spLocks noGrp="1"/>
          </p:cNvSpPr>
          <p:nvPr>
            <p:ph idx="1"/>
          </p:nvPr>
        </p:nvSpPr>
        <p:spPr>
          <a:xfrm>
            <a:off x="4133236" y="1923637"/>
            <a:ext cx="6892573" cy="1162758"/>
          </a:xfrm>
          <a:prstGeom prst="rect">
            <a:avLst/>
          </a:prstGeom>
          <a:solidFill>
            <a:schemeClr val="bg1"/>
          </a:solidFill>
          <a:ln w="12700">
            <a:solidFill>
              <a:schemeClr val="tx2"/>
            </a:solidFill>
          </a:ln>
        </p:spPr>
        <p:txBody>
          <a:bodyPr vert="horz" lIns="0" tIns="0" rIns="0" bIns="0" rtlCol="0" anchor="t" anchorCtr="0">
            <a:noAutofit/>
          </a:bodyPr>
          <a:lstStyle/>
          <a:p>
            <a:pPr fontAlgn="base"/>
            <a:r>
              <a:rPr lang="en-US" dirty="0" smtClean="0"/>
              <a:t>Checkmark </a:t>
            </a:r>
            <a:r>
              <a:rPr lang="en-US" dirty="0"/>
              <a:t>the </a:t>
            </a:r>
            <a:r>
              <a:rPr lang="en-US" dirty="0" smtClean="0"/>
              <a:t>Use Review Files box</a:t>
            </a:r>
          </a:p>
          <a:p>
            <a:pPr marL="0" indent="0" fontAlgn="base">
              <a:buNone/>
            </a:pPr>
            <a:r>
              <a:rPr lang="en-US" dirty="0" smtClean="0"/>
              <a:t>(to review </a:t>
            </a:r>
            <a:r>
              <a:rPr lang="en-US" dirty="0"/>
              <a:t>loaded </a:t>
            </a:r>
            <a:r>
              <a:rPr lang="en-US" dirty="0" smtClean="0"/>
              <a:t>data in a review file)</a:t>
            </a:r>
          </a:p>
          <a:p>
            <a:pPr marL="0" indent="0" fontAlgn="base">
              <a:buNone/>
            </a:pPr>
            <a:r>
              <a:rPr lang="en-US" dirty="0" smtClean="0"/>
              <a:t>Click Test first and if there are no errors click Load</a:t>
            </a:r>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55024640"/>
      </p:ext>
    </p:extLst>
  </p:cSld>
  <p:clrMapOvr>
    <a:masterClrMapping/>
  </p:clrMapOvr>
  <p:transition spd="slow">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41112" y="45923"/>
            <a:ext cx="6466667" cy="4847619"/>
          </a:xfrm>
          <a:prstGeom prst="rect">
            <a:avLst/>
          </a:prstGeom>
        </p:spPr>
      </p:pic>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10" name="Shape 59"/>
          <p:cNvSpPr txBox="1">
            <a:spLocks/>
          </p:cNvSpPr>
          <p:nvPr/>
        </p:nvSpPr>
        <p:spPr>
          <a:xfrm>
            <a:off x="425067" y="770847"/>
            <a:ext cx="5475393" cy="33082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Load Statistics screen</a:t>
            </a: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11" name="Shape 59"/>
          <p:cNvSpPr txBox="1">
            <a:spLocks/>
          </p:cNvSpPr>
          <p:nvPr/>
        </p:nvSpPr>
        <p:spPr>
          <a:xfrm>
            <a:off x="401474" y="2885224"/>
            <a:ext cx="5239638" cy="945366"/>
          </a:xfrm>
          <a:prstGeom prst="rect">
            <a:avLst/>
          </a:prstGeom>
          <a:noFill/>
          <a:ln>
            <a:solidFill>
              <a:schemeClr val="accent6"/>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We print these to a Windows .pdf file printer just in case we ever need to backtrack an issue</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5" name="Picture 4"/>
          <p:cNvPicPr>
            <a:picLocks noChangeAspect="1"/>
          </p:cNvPicPr>
          <p:nvPr/>
        </p:nvPicPr>
        <p:blipFill>
          <a:blip r:embed="rId4"/>
          <a:stretch>
            <a:fillRect/>
          </a:stretch>
        </p:blipFill>
        <p:spPr>
          <a:xfrm>
            <a:off x="522289" y="1253352"/>
            <a:ext cx="6733333" cy="1514286"/>
          </a:xfrm>
          <a:prstGeom prst="rect">
            <a:avLst/>
          </a:prstGeom>
        </p:spPr>
      </p:pic>
      <p:pic>
        <p:nvPicPr>
          <p:cNvPr id="6" name="Picture 5"/>
          <p:cNvPicPr>
            <a:picLocks noChangeAspect="1"/>
          </p:cNvPicPr>
          <p:nvPr/>
        </p:nvPicPr>
        <p:blipFill>
          <a:blip r:embed="rId5"/>
          <a:stretch>
            <a:fillRect/>
          </a:stretch>
        </p:blipFill>
        <p:spPr>
          <a:xfrm>
            <a:off x="551562" y="4026735"/>
            <a:ext cx="5961905" cy="1733333"/>
          </a:xfrm>
          <a:prstGeom prst="rect">
            <a:avLst/>
          </a:prstGeom>
        </p:spPr>
      </p:pic>
    </p:spTree>
    <p:extLst>
      <p:ext uri="{BB962C8B-B14F-4D97-AF65-F5344CB8AC3E}">
        <p14:creationId xmlns:p14="http://schemas.microsoft.com/office/powerpoint/2010/main" val="395593315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8" name="Shape 59"/>
          <p:cNvSpPr txBox="1">
            <a:spLocks/>
          </p:cNvSpPr>
          <p:nvPr/>
        </p:nvSpPr>
        <p:spPr>
          <a:xfrm>
            <a:off x="537047" y="965201"/>
            <a:ext cx="11183541" cy="571500"/>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1800" dirty="0" smtClean="0"/>
              <a:t>Use Excel’s Auto Fill feature to fill cells with data that follows a pattern or that is based on data in other cells</a:t>
            </a:r>
          </a:p>
          <a:p>
            <a:pPr>
              <a:spcBef>
                <a:spcPts val="0"/>
              </a:spcBef>
              <a:buClr>
                <a:srgbClr val="78B2E0"/>
              </a:buClr>
              <a:buSzPct val="98333"/>
            </a:pPr>
            <a:r>
              <a:rPr lang="en-US" sz="1800" dirty="0" smtClean="0"/>
              <a:t>Highlight cell and move big + to lower right hand corner:  once you have small + you can drag to fill data.</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1301814" y="1496998"/>
            <a:ext cx="3308286" cy="5238121"/>
          </a:xfrm>
          <a:prstGeom prst="rect">
            <a:avLst/>
          </a:prstGeom>
        </p:spPr>
      </p:pic>
      <p:pic>
        <p:nvPicPr>
          <p:cNvPr id="4" name="Picture 3"/>
          <p:cNvPicPr>
            <a:picLocks noChangeAspect="1"/>
          </p:cNvPicPr>
          <p:nvPr/>
        </p:nvPicPr>
        <p:blipFill>
          <a:blip r:embed="rId4"/>
          <a:stretch>
            <a:fillRect/>
          </a:stretch>
        </p:blipFill>
        <p:spPr>
          <a:xfrm>
            <a:off x="5964285" y="1536701"/>
            <a:ext cx="2214515" cy="5249217"/>
          </a:xfrm>
          <a:prstGeom prst="rect">
            <a:avLst/>
          </a:prstGeom>
        </p:spPr>
      </p:pic>
      <p:sp>
        <p:nvSpPr>
          <p:cNvPr id="10" name="Shape 59"/>
          <p:cNvSpPr txBox="1">
            <a:spLocks/>
          </p:cNvSpPr>
          <p:nvPr/>
        </p:nvSpPr>
        <p:spPr>
          <a:xfrm rot="10800000" flipV="1">
            <a:off x="740247" y="92009"/>
            <a:ext cx="11183541" cy="323982"/>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1400" dirty="0"/>
              <a:t>https://</a:t>
            </a:r>
            <a:r>
              <a:rPr lang="en-US" sz="1400" dirty="0" smtClean="0"/>
              <a:t>support.office.com/en-za/article/Fill-data-automatically-in-worksheet-cells-74e31bdd-d993-45da-aa82-35a236c5b5db</a:t>
            </a:r>
            <a:endParaRPr lang="en-US" dirty="0" smtClean="0">
              <a:latin typeface="Open Sans"/>
              <a:ea typeface="Open Sans"/>
              <a:cs typeface="Open Sans"/>
              <a:sym typeface="Open Sans"/>
            </a:endParaRPr>
          </a:p>
        </p:txBody>
      </p:sp>
    </p:spTree>
    <p:extLst>
      <p:ext uri="{BB962C8B-B14F-4D97-AF65-F5344CB8AC3E}">
        <p14:creationId xmlns:p14="http://schemas.microsoft.com/office/powerpoint/2010/main" val="3916191200"/>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Create Lists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marL="0" indent="0" fontAlgn="base">
              <a:buNone/>
            </a:pPr>
            <a:r>
              <a:rPr lang="en-US" dirty="0" smtClean="0"/>
              <a:t>To create review file of loaded data (If you check marked box earlier!)</a:t>
            </a:r>
          </a:p>
          <a:p>
            <a:pPr marL="0" indent="0" fontAlgn="base">
              <a:buNone/>
            </a:pPr>
            <a:r>
              <a:rPr lang="en-US" dirty="0" smtClean="0">
                <a:sym typeface="Open Sans"/>
              </a:rPr>
              <a:t>In Create Lists highlight and empty list, click Copy, then scroll down until you find the “Load: inserted records” for your file name</a:t>
            </a:r>
          </a:p>
          <a:p>
            <a:pPr marL="0" indent="0" fontAlgn="base">
              <a:buNone/>
            </a:pPr>
            <a:r>
              <a:rPr lang="en-US" sz="1800" dirty="0" smtClean="0">
                <a:latin typeface="Open Sans"/>
                <a:ea typeface="Open Sans"/>
                <a:cs typeface="Open Sans"/>
                <a:sym typeface="Open Sans"/>
              </a:rPr>
              <a:t>(I always keep track of the number of records made, then search for that!)</a:t>
            </a:r>
            <a:endParaRPr lang="pt-BR" sz="1800"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2142959"/>
            <a:ext cx="6647619" cy="4209524"/>
          </a:xfrm>
          <a:prstGeom prst="rect">
            <a:avLst/>
          </a:prstGeom>
        </p:spPr>
      </p:pic>
      <p:pic>
        <p:nvPicPr>
          <p:cNvPr id="5" name="Picture 4"/>
          <p:cNvPicPr>
            <a:picLocks noChangeAspect="1"/>
          </p:cNvPicPr>
          <p:nvPr/>
        </p:nvPicPr>
        <p:blipFill>
          <a:blip r:embed="rId4"/>
          <a:stretch>
            <a:fillRect/>
          </a:stretch>
        </p:blipFill>
        <p:spPr>
          <a:xfrm>
            <a:off x="4544134" y="2984426"/>
            <a:ext cx="7762900" cy="2594964"/>
          </a:xfrm>
          <a:prstGeom prst="rect">
            <a:avLst/>
          </a:prstGeom>
        </p:spPr>
      </p:pic>
    </p:spTree>
    <p:extLst>
      <p:ext uri="{BB962C8B-B14F-4D97-AF65-F5344CB8AC3E}">
        <p14:creationId xmlns:p14="http://schemas.microsoft.com/office/powerpoint/2010/main" val="3176931703"/>
      </p:ext>
    </p:extLst>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Bib Record Created</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66091" y="641722"/>
            <a:ext cx="11761417" cy="6018208"/>
          </a:xfrm>
          <a:prstGeom prst="rect">
            <a:avLst/>
          </a:prstGeom>
        </p:spPr>
      </p:pic>
      <p:sp>
        <p:nvSpPr>
          <p:cNvPr id="6" name="Shape 59"/>
          <p:cNvSpPr txBox="1">
            <a:spLocks noGrp="1"/>
          </p:cNvSpPr>
          <p:nvPr>
            <p:ph idx="1"/>
          </p:nvPr>
        </p:nvSpPr>
        <p:spPr>
          <a:xfrm>
            <a:off x="7535509" y="2269895"/>
            <a:ext cx="3397306" cy="1770260"/>
          </a:xfrm>
          <a:prstGeom prst="rect">
            <a:avLst/>
          </a:prstGeom>
          <a:solidFill>
            <a:schemeClr val="bg1"/>
          </a:solidFill>
          <a:ln>
            <a:solidFill>
              <a:schemeClr val="tx2"/>
            </a:solidFill>
          </a:ln>
        </p:spPr>
        <p:txBody>
          <a:bodyPr vert="horz" lIns="0" tIns="0" rIns="0" bIns="0" rtlCol="0" anchor="t" anchorCtr="0">
            <a:noAutofit/>
          </a:bodyPr>
          <a:lstStyle/>
          <a:p>
            <a:pPr marL="0" indent="0" fontAlgn="base">
              <a:buNone/>
            </a:pPr>
            <a:r>
              <a:rPr lang="en-US" sz="2000" dirty="0" smtClean="0"/>
              <a:t>Record Templates for fixed field default information</a:t>
            </a:r>
            <a:r>
              <a:rPr lang="en-US" dirty="0"/>
              <a:t> </a:t>
            </a:r>
            <a:endParaRPr lang="en-US" dirty="0" smtClean="0"/>
          </a:p>
          <a:p>
            <a:pPr fontAlgn="base"/>
            <a:r>
              <a:rPr lang="en-US" dirty="0"/>
              <a:t>Sierra</a:t>
            </a:r>
          </a:p>
          <a:p>
            <a:pPr marL="0" indent="0" fontAlgn="base">
              <a:buNone/>
            </a:pPr>
            <a:r>
              <a:rPr lang="en-US" dirty="0" smtClean="0"/>
              <a:t>	=&gt; </a:t>
            </a:r>
            <a:r>
              <a:rPr lang="en-US" dirty="0"/>
              <a:t>Admin</a:t>
            </a:r>
          </a:p>
          <a:p>
            <a:pPr marL="0" indent="0" fontAlgn="base">
              <a:buNone/>
            </a:pPr>
            <a:r>
              <a:rPr lang="en-US" dirty="0" smtClean="0"/>
              <a:t>	=&gt;</a:t>
            </a:r>
            <a:r>
              <a:rPr lang="en-US" dirty="0"/>
              <a:t>Settings</a:t>
            </a:r>
          </a:p>
          <a:p>
            <a:pPr marL="0" indent="0" fontAlgn="base">
              <a:buNone/>
            </a:pPr>
            <a:endParaRPr lang="en-US" dirty="0" smtClean="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772752108"/>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Item Record Created</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965442"/>
            <a:ext cx="12330615" cy="5038316"/>
          </a:xfrm>
          <a:prstGeom prst="rect">
            <a:avLst/>
          </a:prstGeom>
        </p:spPr>
      </p:pic>
      <p:sp>
        <p:nvSpPr>
          <p:cNvPr id="7" name="Shape 59"/>
          <p:cNvSpPr txBox="1">
            <a:spLocks/>
          </p:cNvSpPr>
          <p:nvPr/>
        </p:nvSpPr>
        <p:spPr>
          <a:xfrm>
            <a:off x="4324267" y="5190870"/>
            <a:ext cx="6926829" cy="1378374"/>
          </a:xfrm>
          <a:prstGeom prst="rect">
            <a:avLst/>
          </a:prstGeom>
          <a:solidFill>
            <a:schemeClr val="bg1"/>
          </a:solidFill>
          <a:ln>
            <a:solidFill>
              <a:schemeClr val="tx2"/>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fontAlgn="base"/>
            <a:r>
              <a:rPr lang="en-US" sz="2000" dirty="0" smtClean="0"/>
              <a:t>Sierra</a:t>
            </a:r>
          </a:p>
          <a:p>
            <a:pPr marL="0" indent="0" fontAlgn="base">
              <a:buNone/>
            </a:pPr>
            <a:r>
              <a:rPr lang="en-US" sz="2000" dirty="0" smtClean="0"/>
              <a:t>	=&gt; Admin</a:t>
            </a:r>
          </a:p>
          <a:p>
            <a:pPr marL="0" indent="0" fontAlgn="base">
              <a:buNone/>
            </a:pPr>
            <a:r>
              <a:rPr lang="en-US" sz="2000" dirty="0" smtClean="0"/>
              <a:t>	=&gt;Settings</a:t>
            </a:r>
          </a:p>
          <a:p>
            <a:pPr marL="0" indent="0" fontAlgn="base">
              <a:buFont typeface="Arial"/>
              <a:buNone/>
            </a:pPr>
            <a:r>
              <a:rPr lang="en-US" sz="2000" dirty="0" smtClean="0"/>
              <a:t>	=&gt;Record Templates for fixed field default information.</a:t>
            </a: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2361392340"/>
      </p:ext>
    </p:extLst>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View</a:t>
            </a:r>
            <a:br>
              <a:rPr lang="en-US" dirty="0"/>
            </a:br>
            <a:endParaRPr lang="en-US" sz="2800" b="1" dirty="0">
              <a:solidFill>
                <a:schemeClr val="lt2"/>
              </a:solidFill>
              <a:latin typeface="Open Sans"/>
              <a:ea typeface="Open Sans"/>
              <a:cs typeface="Open Sans"/>
              <a:sym typeface="Open Sans"/>
            </a:endParaRPr>
          </a:p>
        </p:txBody>
      </p:sp>
      <p:sp>
        <p:nvSpPr>
          <p:cNvPr id="7" name="Shape 59"/>
          <p:cNvSpPr txBox="1">
            <a:spLocks noGrp="1"/>
          </p:cNvSpPr>
          <p:nvPr>
            <p:ph idx="1"/>
          </p:nvPr>
        </p:nvSpPr>
        <p:spPr>
          <a:xfrm>
            <a:off x="522289" y="5447840"/>
            <a:ext cx="7754897" cy="337635"/>
          </a:xfrm>
          <a:prstGeom prst="rect">
            <a:avLst/>
          </a:prstGeom>
          <a:noFill/>
          <a:ln>
            <a:noFill/>
          </a:ln>
        </p:spPr>
        <p:txBody>
          <a:bodyPr vert="horz" lIns="0" tIns="0" rIns="0" bIns="0" rtlCol="0" anchor="t" anchorCtr="0">
            <a:noAutofit/>
          </a:bodyPr>
          <a:lstStyle/>
          <a:p>
            <a:pPr fontAlgn="base"/>
            <a:r>
              <a:rPr lang="en-US" dirty="0" smtClean="0"/>
              <a:t>WebOPAC view of record we just created!</a:t>
            </a:r>
          </a:p>
        </p:txBody>
      </p:sp>
      <p:sp>
        <p:nvSpPr>
          <p:cNvPr id="2" name="Rectangle 1"/>
          <p:cNvSpPr>
            <a:spLocks noChangeArrowheads="1"/>
          </p:cNvSpPr>
          <p:nvPr/>
        </p:nvSpPr>
        <p:spPr bwMode="auto">
          <a:xfrm>
            <a:off x="228599" y="1194065"/>
            <a:ext cx="10001825" cy="57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600" dirty="0">
                <a:hlinkClick r:id="rId3"/>
              </a:rPr>
              <a:t>http://maurice.bgsu.edu:80/record=b3657469~S9</a:t>
            </a:r>
            <a:r>
              <a:rPr kumimoji="0" lang="en-US" altLang="en-US" sz="12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11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 </a:t>
            </a:r>
            <a:endPar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4"/>
          <a:stretch>
            <a:fillRect/>
          </a:stretch>
        </p:blipFill>
        <p:spPr>
          <a:xfrm>
            <a:off x="0" y="1769813"/>
            <a:ext cx="11969078" cy="3115008"/>
          </a:xfrm>
          <a:prstGeom prst="rect">
            <a:avLst/>
          </a:prstGeom>
        </p:spPr>
      </p:pic>
      <p:pic>
        <p:nvPicPr>
          <p:cNvPr id="8" name="Picture 7"/>
          <p:cNvPicPr>
            <a:picLocks noChangeAspect="1"/>
          </p:cNvPicPr>
          <p:nvPr/>
        </p:nvPicPr>
        <p:blipFill>
          <a:blip r:embed="rId5"/>
          <a:stretch>
            <a:fillRect/>
          </a:stretch>
        </p:blipFill>
        <p:spPr>
          <a:xfrm rot="20499086">
            <a:off x="6514207" y="547721"/>
            <a:ext cx="3264887" cy="4847082"/>
          </a:xfrm>
          <a:prstGeom prst="rect">
            <a:avLst/>
          </a:prstGeom>
        </p:spPr>
      </p:pic>
    </p:spTree>
    <p:extLst>
      <p:ext uri="{BB962C8B-B14F-4D97-AF65-F5344CB8AC3E}">
        <p14:creationId xmlns:p14="http://schemas.microsoft.com/office/powerpoint/2010/main" val="740711608"/>
      </p:ext>
    </p:extLst>
  </p:cSld>
  <p:clrMapOvr>
    <a:masterClrMapping/>
  </p:clrMapOvr>
  <p:transition spd="slow">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Marc View</a:t>
            </a:r>
            <a:br>
              <a:rPr lang="en-US" dirty="0"/>
            </a:br>
            <a:endParaRPr lang="en-US" sz="2800" b="1" dirty="0">
              <a:solidFill>
                <a:schemeClr val="lt2"/>
              </a:solidFill>
              <a:latin typeface="Open Sans"/>
              <a:ea typeface="Open Sans"/>
              <a:cs typeface="Open Sans"/>
              <a:sym typeface="Open Sans"/>
            </a:endParaRPr>
          </a:p>
        </p:txBody>
      </p:sp>
      <p:sp>
        <p:nvSpPr>
          <p:cNvPr id="7" name="Shape 59"/>
          <p:cNvSpPr txBox="1">
            <a:spLocks noGrp="1"/>
          </p:cNvSpPr>
          <p:nvPr>
            <p:ph idx="1"/>
          </p:nvPr>
        </p:nvSpPr>
        <p:spPr>
          <a:xfrm>
            <a:off x="1149770" y="6078893"/>
            <a:ext cx="7754897" cy="337635"/>
          </a:xfrm>
          <a:prstGeom prst="rect">
            <a:avLst/>
          </a:prstGeom>
          <a:noFill/>
          <a:ln>
            <a:noFill/>
          </a:ln>
        </p:spPr>
        <p:txBody>
          <a:bodyPr vert="horz" lIns="0" tIns="0" rIns="0" bIns="0" rtlCol="0" anchor="t" anchorCtr="0">
            <a:noAutofit/>
          </a:bodyPr>
          <a:lstStyle/>
          <a:p>
            <a:pPr fontAlgn="base"/>
            <a:r>
              <a:rPr lang="en-US" dirty="0"/>
              <a:t>WebOPAC Marc record view of record we just created!</a:t>
            </a:r>
          </a:p>
        </p:txBody>
      </p:sp>
      <p:sp>
        <p:nvSpPr>
          <p:cNvPr id="2" name="Rectangle 1"/>
          <p:cNvSpPr>
            <a:spLocks noChangeArrowheads="1"/>
          </p:cNvSpPr>
          <p:nvPr/>
        </p:nvSpPr>
        <p:spPr bwMode="auto">
          <a:xfrm>
            <a:off x="1124163" y="890893"/>
            <a:ext cx="6021286" cy="4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600" dirty="0">
                <a:hlinkClick r:id="rId3"/>
              </a:rPr>
              <a:t>http://</a:t>
            </a:r>
            <a:r>
              <a:rPr lang="en-US" sz="1600" dirty="0" smtClean="0">
                <a:hlinkClick r:id="rId3"/>
              </a:rPr>
              <a:t>maurice.bgsu.edu:80/record=b3657469~S9</a:t>
            </a:r>
            <a:r>
              <a:rPr lang="en-US" sz="1200" dirty="0" smtClean="0">
                <a:hlinkClick r:id="rId4"/>
              </a:rPr>
              <a:t> </a:t>
            </a:r>
            <a:endParaRPr lang="en-US" sz="1200" dirty="0"/>
          </a:p>
        </p:txBody>
      </p:sp>
      <p:pic>
        <p:nvPicPr>
          <p:cNvPr id="4" name="Picture 3"/>
          <p:cNvPicPr>
            <a:picLocks noChangeAspect="1"/>
          </p:cNvPicPr>
          <p:nvPr/>
        </p:nvPicPr>
        <p:blipFill>
          <a:blip r:embed="rId5"/>
          <a:stretch>
            <a:fillRect/>
          </a:stretch>
        </p:blipFill>
        <p:spPr>
          <a:xfrm>
            <a:off x="642606" y="1761594"/>
            <a:ext cx="10959382" cy="3988277"/>
          </a:xfrm>
          <a:prstGeom prst="rect">
            <a:avLst/>
          </a:prstGeom>
        </p:spPr>
      </p:pic>
    </p:spTree>
    <p:extLst>
      <p:ext uri="{BB962C8B-B14F-4D97-AF65-F5344CB8AC3E}">
        <p14:creationId xmlns:p14="http://schemas.microsoft.com/office/powerpoint/2010/main" val="4134893840"/>
      </p:ext>
    </p:extLst>
  </p:cSld>
  <p:clrMapOvr>
    <a:masterClrMapping/>
  </p:clrMapOvr>
  <p:transition spd="slow">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a:t>
            </a:r>
            <a:r>
              <a:rPr lang="en-US" dirty="0" smtClean="0"/>
              <a:t>Summon Discovery Layer View</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2" name="Rectangle 1"/>
          <p:cNvSpPr>
            <a:spLocks noChangeArrowheads="1"/>
          </p:cNvSpPr>
          <p:nvPr/>
        </p:nvSpPr>
        <p:spPr bwMode="auto">
          <a:xfrm>
            <a:off x="924569" y="5768928"/>
            <a:ext cx="10152381" cy="32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100" dirty="0"/>
              <a:t>http://bgsu.summon.serialssolutions.com/search?s.q=What+Hitler+wants&amp;spellcheck=true#!/search?ho=t&amp;l=en&amp;q=What%20Hitler%20wants</a:t>
            </a:r>
          </a:p>
        </p:txBody>
      </p:sp>
      <p:pic>
        <p:nvPicPr>
          <p:cNvPr id="3" name="Picture 2"/>
          <p:cNvPicPr>
            <a:picLocks noChangeAspect="1"/>
          </p:cNvPicPr>
          <p:nvPr/>
        </p:nvPicPr>
        <p:blipFill>
          <a:blip r:embed="rId3"/>
          <a:stretch>
            <a:fillRect/>
          </a:stretch>
        </p:blipFill>
        <p:spPr>
          <a:xfrm>
            <a:off x="522289" y="973771"/>
            <a:ext cx="11548220" cy="3838861"/>
          </a:xfrm>
          <a:prstGeom prst="rect">
            <a:avLst/>
          </a:prstGeom>
        </p:spPr>
      </p:pic>
    </p:spTree>
    <p:extLst>
      <p:ext uri="{BB962C8B-B14F-4D97-AF65-F5344CB8AC3E}">
        <p14:creationId xmlns:p14="http://schemas.microsoft.com/office/powerpoint/2010/main" val="2288207232"/>
      </p:ext>
    </p:extLst>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96705" y="5435712"/>
            <a:ext cx="4999623" cy="11421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139514" y="6437214"/>
            <a:ext cx="7606513" cy="420786"/>
          </a:xfrm>
          <a:prstGeom prst="rect">
            <a:avLst/>
          </a:prstGeom>
          <a:solidFill>
            <a:schemeClr val="bg1"/>
          </a:solidFill>
          <a:ln>
            <a:solidFill>
              <a:schemeClr val="accent6"/>
            </a:solidFill>
          </a:ln>
        </p:spPr>
        <p:txBody>
          <a:bodyPr anchor="t">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a:t>
            </a:r>
            <a:endParaRPr lang="en-US" sz="900" dirty="0"/>
          </a:p>
          <a:p>
            <a:pPr marL="86868" indent="0">
              <a:buNone/>
            </a:pPr>
            <a:r>
              <a:rPr lang="en-US" sz="900" dirty="0">
                <a:latin typeface="Open Sans Light" charset="0"/>
                <a:hlinkClick r:id="rId4"/>
              </a:rPr>
              <a:t>http://static1.squarespace.com/static/518f5d62e4b075248d6a3f90/t/55df767fe4b0109239455328/1440708230004/?format=1500w</a:t>
            </a:r>
            <a:endParaRPr lang="en-US" sz="900" dirty="0">
              <a:latin typeface="Open Sans Light" charset="0"/>
            </a:endParaRPr>
          </a:p>
          <a:p>
            <a:pPr marL="86868" indent="0">
              <a:buNone/>
            </a:pPr>
            <a:endParaRPr lang="en-US" sz="900" dirty="0">
              <a:latin typeface="Open Sans Light" charset="0"/>
            </a:endParaRPr>
          </a:p>
        </p:txBody>
      </p:sp>
      <p:pic>
        <p:nvPicPr>
          <p:cNvPr id="2" name="Picture 1"/>
          <p:cNvPicPr>
            <a:picLocks noChangeAspect="1"/>
          </p:cNvPicPr>
          <p:nvPr/>
        </p:nvPicPr>
        <p:blipFill>
          <a:blip r:embed="rId5"/>
          <a:stretch>
            <a:fillRect/>
          </a:stretch>
        </p:blipFill>
        <p:spPr>
          <a:xfrm>
            <a:off x="0" y="0"/>
            <a:ext cx="5393410" cy="5435712"/>
          </a:xfrm>
          <a:prstGeom prst="rect">
            <a:avLst/>
          </a:prstGeom>
        </p:spPr>
      </p:pic>
      <p:pic>
        <p:nvPicPr>
          <p:cNvPr id="6" name="Picture 5"/>
          <p:cNvPicPr>
            <a:picLocks noChangeAspect="1"/>
          </p:cNvPicPr>
          <p:nvPr/>
        </p:nvPicPr>
        <p:blipFill>
          <a:blip r:embed="rId6"/>
          <a:stretch>
            <a:fillRect/>
          </a:stretch>
        </p:blipFill>
        <p:spPr>
          <a:xfrm>
            <a:off x="5393410" y="19393"/>
            <a:ext cx="5192336" cy="5416319"/>
          </a:xfrm>
          <a:prstGeom prst="rect">
            <a:avLst/>
          </a:prstGeom>
        </p:spPr>
      </p:pic>
    </p:spTree>
    <p:extLst>
      <p:ext uri="{BB962C8B-B14F-4D97-AF65-F5344CB8AC3E}">
        <p14:creationId xmlns:p14="http://schemas.microsoft.com/office/powerpoint/2010/main" val="15867346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5" name="Shape 59"/>
          <p:cNvSpPr txBox="1">
            <a:spLocks/>
          </p:cNvSpPr>
          <p:nvPr/>
        </p:nvSpPr>
        <p:spPr>
          <a:xfrm>
            <a:off x="438898" y="5381611"/>
            <a:ext cx="8996650" cy="846912"/>
          </a:xfrm>
          <a:prstGeom prst="rect">
            <a:avLst/>
          </a:prstGeom>
          <a:noFill/>
          <a:ln>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lvl="1">
              <a:spcBef>
                <a:spcPts val="0"/>
              </a:spcBef>
              <a:buClr>
                <a:srgbClr val="78B2E0"/>
              </a:buClr>
              <a:buSzPct val="98333"/>
            </a:pPr>
            <a:r>
              <a:rPr lang="en-US" dirty="0">
                <a:latin typeface="Open Sans Light"/>
                <a:ea typeface="Open Sans"/>
                <a:cs typeface="Open Sans"/>
                <a:sym typeface="Open Sans"/>
              </a:rPr>
              <a:t>Polaris Training server access provided by:</a:t>
            </a:r>
          </a:p>
          <a:p>
            <a:pPr lvl="1">
              <a:spcBef>
                <a:spcPts val="0"/>
              </a:spcBef>
              <a:buClr>
                <a:srgbClr val="78B2E0"/>
              </a:buClr>
              <a:buSzPct val="98333"/>
            </a:pPr>
            <a:r>
              <a:rPr lang="en-US" dirty="0">
                <a:latin typeface="Open Sans Light"/>
                <a:ea typeface="Open Sans"/>
                <a:cs typeface="Open Sans"/>
                <a:sym typeface="Open Sans"/>
              </a:rPr>
              <a:t>Dennis Todd, </a:t>
            </a:r>
            <a:r>
              <a:rPr lang="en-US" dirty="0" smtClean="0">
                <a:latin typeface="Open Sans Light"/>
                <a:ea typeface="Open Sans"/>
                <a:cs typeface="Open Sans"/>
                <a:sym typeface="Open Sans"/>
              </a:rPr>
              <a:t>Senior </a:t>
            </a:r>
            <a:r>
              <a:rPr lang="en-US" dirty="0">
                <a:latin typeface="Open Sans Light"/>
                <a:ea typeface="Open Sans"/>
                <a:cs typeface="Open Sans"/>
                <a:sym typeface="Open Sans"/>
              </a:rPr>
              <a:t>Sales Engineer, </a:t>
            </a:r>
            <a:r>
              <a:rPr lang="en-US" dirty="0" smtClean="0">
                <a:latin typeface="Open Sans Light"/>
                <a:ea typeface="Open Sans"/>
                <a:cs typeface="Open Sans"/>
                <a:sym typeface="Open Sans"/>
              </a:rPr>
              <a:t>Innovative </a:t>
            </a:r>
            <a:r>
              <a:rPr lang="en-US" dirty="0">
                <a:latin typeface="Open Sans Light"/>
                <a:ea typeface="Open Sans"/>
                <a:cs typeface="Open Sans"/>
                <a:sym typeface="Open Sans"/>
              </a:rPr>
              <a:t>Interfaces, Syracuse, NY</a:t>
            </a:r>
          </a:p>
          <a:p>
            <a:pPr lvl="1">
              <a:spcBef>
                <a:spcPts val="0"/>
              </a:spcBef>
              <a:buClr>
                <a:srgbClr val="78B2E0"/>
              </a:buClr>
              <a:buSzPct val="98333"/>
            </a:pPr>
            <a:r>
              <a:rPr lang="en-US" dirty="0" smtClean="0">
                <a:latin typeface="Open Sans Light" charset="0"/>
                <a:ea typeface="Open Sans"/>
                <a:cs typeface="Open Sans"/>
                <a:sym typeface="Open Sans"/>
              </a:rPr>
              <a:t>Assisted me with </a:t>
            </a:r>
            <a:r>
              <a:rPr lang="en-US" dirty="0">
                <a:latin typeface="Open Sans Light" charset="0"/>
                <a:ea typeface="Open Sans"/>
                <a:cs typeface="Open Sans"/>
                <a:sym typeface="Open Sans"/>
              </a:rPr>
              <a:t>this process </a:t>
            </a:r>
            <a:r>
              <a:rPr lang="en-US" dirty="0" smtClean="0">
                <a:latin typeface="Open Sans Light" charset="0"/>
                <a:ea typeface="Open Sans"/>
                <a:cs typeface="Open Sans"/>
                <a:sym typeface="Open Sans"/>
              </a:rPr>
              <a:t>at </a:t>
            </a:r>
            <a:r>
              <a:rPr lang="en-US" u="sng" dirty="0">
                <a:solidFill>
                  <a:srgbClr val="0563C1"/>
                </a:solidFill>
                <a:latin typeface="Calibri" charset="0"/>
                <a:ea typeface="Open Sans"/>
                <a:cs typeface="Open Sans"/>
                <a:sym typeface="Open Sans"/>
                <a:hlinkClick r:id="rId3"/>
              </a:rPr>
              <a:t>dennis.todd@iii.com</a:t>
            </a:r>
            <a:endParaRPr lang="en-US" u="sng" dirty="0">
              <a:solidFill>
                <a:srgbClr val="0563C1"/>
              </a:solidFill>
              <a:latin typeface="Calibri" charset="0"/>
              <a:ea typeface="Open Sans"/>
              <a:cs typeface="Open Sans"/>
              <a:sym typeface="Open Sans"/>
            </a:endParaRPr>
          </a:p>
          <a:p>
            <a:pPr marL="798513" lvl="1" indent="-342900">
              <a:spcBef>
                <a:spcPts val="0"/>
              </a:spcBef>
              <a:buClr>
                <a:srgbClr val="78B2E0"/>
              </a:buClr>
              <a:buSzPct val="98333"/>
            </a:pP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3" name="Shape 59"/>
          <p:cNvSpPr txBox="1">
            <a:spLocks/>
          </p:cNvSpPr>
          <p:nvPr/>
        </p:nvSpPr>
        <p:spPr>
          <a:xfrm>
            <a:off x="522289" y="2405199"/>
            <a:ext cx="3458108" cy="1562368"/>
          </a:xfrm>
          <a:prstGeom prst="rect">
            <a:avLst/>
          </a:prstGeom>
          <a:solidFill>
            <a:schemeClr val="bg1"/>
          </a:solid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sz="3200" dirty="0" smtClean="0"/>
              <a:t>Utilities</a:t>
            </a:r>
          </a:p>
          <a:p>
            <a:pPr lvl="1" fontAlgn="base"/>
            <a:r>
              <a:rPr lang="en-US" sz="2800" dirty="0" smtClean="0"/>
              <a:t>Importing</a:t>
            </a:r>
            <a:endParaRPr lang="en-US" sz="2800" dirty="0"/>
          </a:p>
          <a:p>
            <a:pPr lvl="1">
              <a:spcBef>
                <a:spcPts val="0"/>
              </a:spcBef>
              <a:buClr>
                <a:srgbClr val="78B2E0"/>
              </a:buClr>
              <a:buSzPct val="98333"/>
            </a:pPr>
            <a:r>
              <a:rPr lang="en-US" sz="2800" dirty="0" smtClean="0">
                <a:latin typeface="Open Sans Light"/>
                <a:ea typeface="Open Sans"/>
                <a:cs typeface="Open Sans"/>
                <a:sym typeface="Open Sans"/>
              </a:rPr>
              <a:t>Full </a:t>
            </a:r>
            <a:r>
              <a:rPr lang="en-US" sz="2800" dirty="0">
                <a:latin typeface="Open Sans Light"/>
                <a:ea typeface="Open Sans"/>
                <a:cs typeface="Open Sans"/>
                <a:sym typeface="Open Sans"/>
              </a:rPr>
              <a:t>Import</a:t>
            </a:r>
            <a:endParaRPr lang="pt-BR" sz="2800"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4"/>
          <a:stretch>
            <a:fillRect/>
          </a:stretch>
        </p:blipFill>
        <p:spPr>
          <a:xfrm>
            <a:off x="12700" y="888650"/>
            <a:ext cx="12268200" cy="3933825"/>
          </a:xfrm>
          <a:prstGeom prst="rect">
            <a:avLst/>
          </a:prstGeom>
        </p:spPr>
      </p:pic>
    </p:spTree>
    <p:extLst>
      <p:ext uri="{BB962C8B-B14F-4D97-AF65-F5344CB8AC3E}">
        <p14:creationId xmlns:p14="http://schemas.microsoft.com/office/powerpoint/2010/main" val="3038627288"/>
      </p:ext>
    </p:extLst>
  </p:cSld>
  <p:clrMapOvr>
    <a:masterClrMapping/>
  </p:clrMapOvr>
  <p:transition spd="slow">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1"/>
            <a:ext cx="10949912" cy="5966847"/>
          </a:xfrm>
          <a:prstGeom prst="rect">
            <a:avLst/>
          </a:prstGeom>
        </p:spPr>
      </p:pic>
      <p:sp>
        <p:nvSpPr>
          <p:cNvPr id="3" name="Shape 59"/>
          <p:cNvSpPr txBox="1">
            <a:spLocks/>
          </p:cNvSpPr>
          <p:nvPr/>
        </p:nvSpPr>
        <p:spPr>
          <a:xfrm>
            <a:off x="10100401" y="1879244"/>
            <a:ext cx="1670911" cy="2535431"/>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sym typeface="Open Sans"/>
              </a:rPr>
              <a:t>Highlight your profile</a:t>
            </a:r>
          </a:p>
          <a:p>
            <a:pPr fontAlgn="base"/>
            <a:r>
              <a:rPr lang="en-US" dirty="0" smtClean="0">
                <a:latin typeface="Open Sans Light"/>
                <a:ea typeface="Open Sans"/>
                <a:cs typeface="Open Sans"/>
                <a:sym typeface="Open Sans"/>
              </a:rPr>
              <a:t>Click add to load the file you wish to upload.</a:t>
            </a:r>
            <a:endParaRPr lang="pt-BR"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815892583"/>
      </p:ext>
    </p:extLst>
  </p:cSld>
  <p:clrMapOvr>
    <a:masterClrMapping/>
  </p:clrMapOvr>
  <p:transition spd="slow">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9932501" y="641723"/>
            <a:ext cx="2373582" cy="1264570"/>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Light"/>
                <a:ea typeface="Open Sans"/>
                <a:cs typeface="Open Sans"/>
                <a:sym typeface="Open Sans"/>
              </a:rPr>
              <a:t>MarkPollock</a:t>
            </a:r>
            <a:r>
              <a:rPr lang="en-US" dirty="0">
                <a:latin typeface="Open Sans Light"/>
                <a:ea typeface="Open Sans"/>
                <a:cs typeface="Open Sans"/>
                <a:sym typeface="Open Sans"/>
              </a:rPr>
              <a:t> </a:t>
            </a:r>
            <a:r>
              <a:rPr lang="en-US" dirty="0" smtClean="0">
                <a:latin typeface="Open Sans Light"/>
                <a:ea typeface="Open Sans"/>
                <a:cs typeface="Open Sans"/>
                <a:sym typeface="Open Sans"/>
              </a:rPr>
              <a:t>template</a:t>
            </a:r>
          </a:p>
          <a:p>
            <a:pPr>
              <a:spcBef>
                <a:spcPts val="0"/>
              </a:spcBef>
              <a:buClr>
                <a:srgbClr val="78B2E0"/>
              </a:buClr>
              <a:buSzPct val="98333"/>
            </a:pPr>
            <a:r>
              <a:rPr lang="en-US" dirty="0" smtClean="0">
                <a:latin typeface="Open Sans Light"/>
                <a:ea typeface="Open Sans"/>
                <a:cs typeface="Open Sans"/>
                <a:sym typeface="Open Sans"/>
              </a:rPr>
              <a:t>Bibliographic Records tab</a:t>
            </a: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292864" y="11565"/>
            <a:ext cx="8899339" cy="6846435"/>
          </a:xfrm>
          <a:prstGeom prst="rect">
            <a:avLst/>
          </a:prstGeom>
        </p:spPr>
      </p:pic>
    </p:spTree>
    <p:extLst>
      <p:ext uri="{BB962C8B-B14F-4D97-AF65-F5344CB8AC3E}">
        <p14:creationId xmlns:p14="http://schemas.microsoft.com/office/powerpoint/2010/main" val="584935397"/>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a:t>
            </a:r>
            <a:r>
              <a:rPr lang="en-US" sz="2800" dirty="0" smtClean="0">
                <a:solidFill>
                  <a:schemeClr val="bg2">
                    <a:lumMod val="10000"/>
                  </a:schemeClr>
                </a:solidFill>
                <a:latin typeface="Open Sans"/>
                <a:ea typeface="Open Sans"/>
                <a:cs typeface="Open Sans"/>
                <a:sym typeface="Open Sans"/>
              </a:rPr>
              <a:t>Item Records Project  - Excel Data</a:t>
            </a:r>
            <a:endParaRPr lang="en-US" sz="2800" b="1" dirty="0">
              <a:solidFill>
                <a:schemeClr val="bg2">
                  <a:lumMod val="10000"/>
                </a:schemeClr>
              </a:solidFill>
              <a:latin typeface="Open Sans"/>
              <a:ea typeface="Open Sans"/>
              <a:cs typeface="Open Sans"/>
              <a:sym typeface="Open Sans"/>
            </a:endParaRPr>
          </a:p>
        </p:txBody>
      </p:sp>
      <p:pic>
        <p:nvPicPr>
          <p:cNvPr id="3" name="Content Placeholder 2"/>
          <p:cNvPicPr>
            <a:picLocks noGrp="1" noChangeAspect="1"/>
          </p:cNvPicPr>
          <p:nvPr>
            <p:ph idx="1"/>
          </p:nvPr>
        </p:nvPicPr>
        <p:blipFill>
          <a:blip r:embed="rId3"/>
          <a:stretch>
            <a:fillRect/>
          </a:stretch>
        </p:blipFill>
        <p:spPr>
          <a:xfrm>
            <a:off x="0" y="887847"/>
            <a:ext cx="12227273" cy="5220853"/>
          </a:xfrm>
          <a:prstGeom prst="rect">
            <a:avLst/>
          </a:prstGeom>
        </p:spPr>
      </p:pic>
    </p:spTree>
    <p:extLst>
      <p:ext uri="{BB962C8B-B14F-4D97-AF65-F5344CB8AC3E}">
        <p14:creationId xmlns:p14="http://schemas.microsoft.com/office/powerpoint/2010/main" val="724816847"/>
      </p:ext>
    </p:extLst>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9503293" y="815360"/>
            <a:ext cx="2373582" cy="2891892"/>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Light"/>
                <a:ea typeface="Open Sans"/>
                <a:cs typeface="Open Sans"/>
                <a:sym typeface="Open Sans"/>
              </a:rPr>
              <a:t>MarkPollock</a:t>
            </a:r>
            <a:r>
              <a:rPr lang="en-US" dirty="0">
                <a:latin typeface="Open Sans Light"/>
                <a:ea typeface="Open Sans"/>
                <a:cs typeface="Open Sans"/>
                <a:sym typeface="Open Sans"/>
              </a:rPr>
              <a:t> </a:t>
            </a:r>
            <a:r>
              <a:rPr lang="en-US" dirty="0" smtClean="0">
                <a:latin typeface="Open Sans Light"/>
                <a:ea typeface="Open Sans"/>
                <a:cs typeface="Open Sans"/>
                <a:sym typeface="Open Sans"/>
              </a:rPr>
              <a:t>template</a:t>
            </a:r>
          </a:p>
          <a:p>
            <a:pPr>
              <a:spcBef>
                <a:spcPts val="0"/>
              </a:spcBef>
              <a:buClr>
                <a:srgbClr val="78B2E0"/>
              </a:buClr>
              <a:buSzPct val="98333"/>
            </a:pPr>
            <a:r>
              <a:rPr lang="en-US" dirty="0" smtClean="0">
                <a:latin typeface="Open Sans Light"/>
                <a:ea typeface="Open Sans"/>
                <a:cs typeface="Open Sans"/>
                <a:sym typeface="Open Sans"/>
              </a:rPr>
              <a:t>Item Records tab</a:t>
            </a:r>
          </a:p>
          <a:p>
            <a:pPr>
              <a:spcBef>
                <a:spcPts val="0"/>
              </a:spcBef>
              <a:buClr>
                <a:srgbClr val="78B2E0"/>
              </a:buClr>
              <a:buSzPct val="98333"/>
            </a:pPr>
            <a:r>
              <a:rPr lang="en-US" dirty="0" smtClean="0">
                <a:latin typeface="Open Sans Light"/>
                <a:ea typeface="Open Sans"/>
                <a:cs typeface="Open Sans"/>
                <a:sym typeface="Open Sans"/>
              </a:rPr>
              <a:t>Click Import</a:t>
            </a: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159183" y="0"/>
            <a:ext cx="8797529" cy="6772782"/>
          </a:xfrm>
          <a:prstGeom prst="rect">
            <a:avLst/>
          </a:prstGeom>
        </p:spPr>
      </p:pic>
    </p:spTree>
    <p:extLst>
      <p:ext uri="{BB962C8B-B14F-4D97-AF65-F5344CB8AC3E}">
        <p14:creationId xmlns:p14="http://schemas.microsoft.com/office/powerpoint/2010/main" val="368393215"/>
      </p:ext>
    </p:extLst>
  </p:cSld>
  <p:clrMapOvr>
    <a:masterClrMapping/>
  </p:clrMapOvr>
  <p:transition spd="slow">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9702061" y="735029"/>
            <a:ext cx="2373582" cy="2891892"/>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a:latin typeface="Open Sans Light"/>
                <a:ea typeface="Open Sans"/>
                <a:cs typeface="Open Sans"/>
                <a:sym typeface="Open Sans"/>
              </a:rPr>
              <a:t>Click Add</a:t>
            </a:r>
          </a:p>
          <a:p>
            <a:pPr>
              <a:spcBef>
                <a:spcPts val="0"/>
              </a:spcBef>
              <a:buClr>
                <a:srgbClr val="78B2E0"/>
              </a:buClr>
              <a:buSzPct val="98333"/>
            </a:pPr>
            <a:r>
              <a:rPr lang="en-US" dirty="0" smtClean="0">
                <a:latin typeface="Open Sans Light"/>
                <a:ea typeface="Open Sans"/>
                <a:cs typeface="Open Sans"/>
                <a:sym typeface="Open Sans"/>
              </a:rPr>
              <a:t>Select </a:t>
            </a:r>
            <a:r>
              <a:rPr lang="en-US" dirty="0">
                <a:latin typeface="Open Sans Light"/>
                <a:ea typeface="Open Sans"/>
                <a:cs typeface="Open Sans"/>
                <a:sym typeface="Open Sans"/>
              </a:rPr>
              <a:t>file to load</a:t>
            </a:r>
          </a:p>
          <a:p>
            <a:pPr>
              <a:spcBef>
                <a:spcPts val="0"/>
              </a:spcBef>
              <a:buClr>
                <a:srgbClr val="78B2E0"/>
              </a:buClr>
              <a:buSzPct val="98333"/>
            </a:pPr>
            <a:r>
              <a:rPr lang="en-US" dirty="0">
                <a:latin typeface="Open Sans Light"/>
                <a:ea typeface="Open Sans"/>
                <a:cs typeface="Open Sans"/>
                <a:sym typeface="Open Sans"/>
              </a:rPr>
              <a:t>Click </a:t>
            </a:r>
            <a:r>
              <a:rPr lang="en-US" dirty="0" smtClean="0">
                <a:latin typeface="Open Sans Light"/>
                <a:ea typeface="Open Sans"/>
                <a:cs typeface="Open Sans"/>
                <a:sym typeface="Open Sans"/>
              </a:rPr>
              <a:t>Open to select file</a:t>
            </a:r>
          </a:p>
          <a:p>
            <a:pPr>
              <a:spcBef>
                <a:spcPts val="0"/>
              </a:spcBef>
              <a:buClr>
                <a:srgbClr val="78B2E0"/>
              </a:buClr>
              <a:buSzPct val="98333"/>
            </a:pPr>
            <a:r>
              <a:rPr lang="en-US" dirty="0" smtClean="0">
                <a:latin typeface="Open Sans Light"/>
                <a:ea typeface="Open Sans"/>
                <a:cs typeface="Open Sans"/>
                <a:sym typeface="Open Sans"/>
              </a:rPr>
              <a:t>Click Import at bottom of window to import</a:t>
            </a: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6" name="Picture 5"/>
          <p:cNvPicPr>
            <a:picLocks noChangeAspect="1"/>
          </p:cNvPicPr>
          <p:nvPr/>
        </p:nvPicPr>
        <p:blipFill>
          <a:blip r:embed="rId3"/>
          <a:stretch>
            <a:fillRect/>
          </a:stretch>
        </p:blipFill>
        <p:spPr>
          <a:xfrm>
            <a:off x="1574096" y="5869894"/>
            <a:ext cx="4663854" cy="988105"/>
          </a:xfrm>
          <a:prstGeom prst="rect">
            <a:avLst/>
          </a:prstGeom>
        </p:spPr>
      </p:pic>
      <p:pic>
        <p:nvPicPr>
          <p:cNvPr id="7" name="Picture 6"/>
          <p:cNvPicPr>
            <a:picLocks noChangeAspect="1"/>
          </p:cNvPicPr>
          <p:nvPr/>
        </p:nvPicPr>
        <p:blipFill>
          <a:blip r:embed="rId4"/>
          <a:stretch>
            <a:fillRect/>
          </a:stretch>
        </p:blipFill>
        <p:spPr>
          <a:xfrm>
            <a:off x="522288" y="641722"/>
            <a:ext cx="9179773" cy="5307386"/>
          </a:xfrm>
          <a:prstGeom prst="rect">
            <a:avLst/>
          </a:prstGeom>
        </p:spPr>
      </p:pic>
    </p:spTree>
    <p:extLst>
      <p:ext uri="{BB962C8B-B14F-4D97-AF65-F5344CB8AC3E}">
        <p14:creationId xmlns:p14="http://schemas.microsoft.com/office/powerpoint/2010/main" val="1417960171"/>
      </p:ext>
    </p:extLst>
  </p:cSld>
  <p:clrMapOvr>
    <a:masterClrMapping/>
  </p:clrMapOvr>
  <p:transition spd="slow">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1923985" y="3472194"/>
            <a:ext cx="6263228" cy="697038"/>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Light"/>
                <a:ea typeface="Open Sans"/>
                <a:cs typeface="Open Sans"/>
                <a:sym typeface="Open Sans"/>
              </a:rPr>
              <a:t>Processing Screen</a:t>
            </a:r>
          </a:p>
          <a:p>
            <a:pPr>
              <a:spcBef>
                <a:spcPts val="0"/>
              </a:spcBef>
              <a:buClr>
                <a:srgbClr val="78B2E0"/>
              </a:buClr>
              <a:buSzPct val="98333"/>
            </a:pPr>
            <a:r>
              <a:rPr lang="en-US" dirty="0" smtClean="0">
                <a:latin typeface="Open Sans Light"/>
                <a:ea typeface="Open Sans"/>
                <a:cs typeface="Open Sans"/>
                <a:sym typeface="Open Sans"/>
              </a:rPr>
              <a:t>Click refresh button until finished</a:t>
            </a: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7" name="Picture 6"/>
          <p:cNvPicPr>
            <a:picLocks noChangeAspect="1"/>
          </p:cNvPicPr>
          <p:nvPr/>
        </p:nvPicPr>
        <p:blipFill>
          <a:blip r:embed="rId3"/>
          <a:stretch>
            <a:fillRect/>
          </a:stretch>
        </p:blipFill>
        <p:spPr>
          <a:xfrm>
            <a:off x="0" y="767678"/>
            <a:ext cx="12182212" cy="2321205"/>
          </a:xfrm>
          <a:prstGeom prst="rect">
            <a:avLst/>
          </a:prstGeom>
        </p:spPr>
      </p:pic>
    </p:spTree>
    <p:extLst>
      <p:ext uri="{BB962C8B-B14F-4D97-AF65-F5344CB8AC3E}">
        <p14:creationId xmlns:p14="http://schemas.microsoft.com/office/powerpoint/2010/main" val="3205675177"/>
      </p:ext>
    </p:extLst>
  </p:cSld>
  <p:clrMapOvr>
    <a:masterClrMapping/>
  </p:clrMapOvr>
  <p:transition spd="slow">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1835850" y="3472193"/>
            <a:ext cx="6263228" cy="1959123"/>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Light"/>
                <a:ea typeface="Open Sans"/>
                <a:cs typeface="Open Sans"/>
                <a:sym typeface="Open Sans"/>
              </a:rPr>
              <a:t>Status:  Completed</a:t>
            </a:r>
          </a:p>
          <a:p>
            <a:pPr>
              <a:spcBef>
                <a:spcPts val="0"/>
              </a:spcBef>
              <a:buClr>
                <a:srgbClr val="78B2E0"/>
              </a:buClr>
              <a:buSzPct val="98333"/>
            </a:pPr>
            <a:r>
              <a:rPr lang="en-US" dirty="0" smtClean="0">
                <a:latin typeface="Open Sans Light"/>
                <a:ea typeface="Open Sans"/>
                <a:cs typeface="Open Sans"/>
                <a:sym typeface="Open Sans"/>
              </a:rPr>
              <a:t>Records Read:  8</a:t>
            </a:r>
          </a:p>
          <a:p>
            <a:pPr>
              <a:spcBef>
                <a:spcPts val="0"/>
              </a:spcBef>
              <a:buClr>
                <a:srgbClr val="78B2E0"/>
              </a:buClr>
              <a:buSzPct val="98333"/>
            </a:pPr>
            <a:r>
              <a:rPr lang="en-US" dirty="0" smtClean="0">
                <a:latin typeface="Open Sans Light"/>
                <a:ea typeface="Open Sans"/>
                <a:cs typeface="Open Sans"/>
                <a:sym typeface="Open Sans"/>
              </a:rPr>
              <a:t>Records Created: 16</a:t>
            </a:r>
          </a:p>
          <a:p>
            <a:pPr>
              <a:spcBef>
                <a:spcPts val="0"/>
              </a:spcBef>
              <a:buClr>
                <a:srgbClr val="78B2E0"/>
              </a:buClr>
              <a:buSzPct val="98333"/>
            </a:pPr>
            <a:endParaRPr lang="en-US" dirty="0">
              <a:latin typeface="Open Sans Light"/>
              <a:ea typeface="Open Sans"/>
              <a:cs typeface="Open Sans"/>
              <a:sym typeface="Open Sans"/>
            </a:endParaRPr>
          </a:p>
          <a:p>
            <a:pPr>
              <a:spcBef>
                <a:spcPts val="0"/>
              </a:spcBef>
              <a:buClr>
                <a:srgbClr val="78B2E0"/>
              </a:buClr>
              <a:buSzPct val="98333"/>
            </a:pPr>
            <a:r>
              <a:rPr lang="en-US" dirty="0" smtClean="0">
                <a:latin typeface="Open Sans Light"/>
                <a:ea typeface="Open Sans"/>
                <a:cs typeface="Open Sans"/>
                <a:sym typeface="Open Sans"/>
              </a:rPr>
              <a:t>Double click highlighted load / import to see: import report</a:t>
            </a: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125125" y="867747"/>
            <a:ext cx="12066875" cy="2338162"/>
          </a:xfrm>
          <a:prstGeom prst="rect">
            <a:avLst/>
          </a:prstGeom>
        </p:spPr>
      </p:pic>
    </p:spTree>
    <p:extLst>
      <p:ext uri="{BB962C8B-B14F-4D97-AF65-F5344CB8AC3E}">
        <p14:creationId xmlns:p14="http://schemas.microsoft.com/office/powerpoint/2010/main" val="2074887044"/>
      </p:ext>
    </p:extLst>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8" name="Picture 7"/>
          <p:cNvPicPr>
            <a:picLocks noChangeAspect="1"/>
          </p:cNvPicPr>
          <p:nvPr/>
        </p:nvPicPr>
        <p:blipFill>
          <a:blip r:embed="rId3"/>
          <a:stretch>
            <a:fillRect/>
          </a:stretch>
        </p:blipFill>
        <p:spPr>
          <a:xfrm>
            <a:off x="0" y="0"/>
            <a:ext cx="8026650" cy="4006511"/>
          </a:xfrm>
          <a:prstGeom prst="rect">
            <a:avLst/>
          </a:prstGeom>
          <a:ln w="12700">
            <a:solidFill>
              <a:schemeClr val="tx2"/>
            </a:solidFill>
          </a:ln>
        </p:spPr>
      </p:pic>
      <p:pic>
        <p:nvPicPr>
          <p:cNvPr id="5" name="Picture 4"/>
          <p:cNvPicPr>
            <a:picLocks noChangeAspect="1"/>
          </p:cNvPicPr>
          <p:nvPr/>
        </p:nvPicPr>
        <p:blipFill>
          <a:blip r:embed="rId4"/>
          <a:stretch>
            <a:fillRect/>
          </a:stretch>
        </p:blipFill>
        <p:spPr>
          <a:xfrm>
            <a:off x="4979624" y="2024413"/>
            <a:ext cx="7309492" cy="4701465"/>
          </a:xfrm>
          <a:prstGeom prst="rect">
            <a:avLst/>
          </a:prstGeom>
          <a:ln w="12700">
            <a:solidFill>
              <a:schemeClr val="tx2"/>
            </a:solidFill>
          </a:ln>
        </p:spPr>
      </p:pic>
      <p:sp>
        <p:nvSpPr>
          <p:cNvPr id="6" name="Shape 59"/>
          <p:cNvSpPr txBox="1">
            <a:spLocks/>
          </p:cNvSpPr>
          <p:nvPr/>
        </p:nvSpPr>
        <p:spPr>
          <a:xfrm>
            <a:off x="7799942" y="311523"/>
            <a:ext cx="4098275" cy="1605412"/>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Light"/>
                <a:ea typeface="Open Sans"/>
                <a:cs typeface="Open Sans"/>
                <a:sym typeface="Open Sans"/>
              </a:rPr>
              <a:t>Import report is a .pdf file</a:t>
            </a:r>
          </a:p>
          <a:p>
            <a:pPr>
              <a:spcBef>
                <a:spcPts val="0"/>
              </a:spcBef>
              <a:buClr>
                <a:srgbClr val="78B2E0"/>
              </a:buClr>
              <a:buSzPct val="98333"/>
            </a:pPr>
            <a:r>
              <a:rPr lang="en-US" dirty="0" smtClean="0">
                <a:latin typeface="Open Sans Light"/>
                <a:ea typeface="Open Sans"/>
                <a:cs typeface="Open Sans"/>
                <a:sym typeface="Open Sans"/>
              </a:rPr>
              <a:t>File load name</a:t>
            </a:r>
          </a:p>
          <a:p>
            <a:pPr>
              <a:spcBef>
                <a:spcPts val="0"/>
              </a:spcBef>
              <a:buClr>
                <a:srgbClr val="78B2E0"/>
              </a:buClr>
              <a:buSzPct val="98333"/>
            </a:pPr>
            <a:r>
              <a:rPr lang="en-US" dirty="0" smtClean="0">
                <a:latin typeface="Open Sans Light"/>
                <a:ea typeface="Open Sans"/>
                <a:cs typeface="Open Sans"/>
                <a:sym typeface="Open Sans"/>
              </a:rPr>
              <a:t>Submitted date</a:t>
            </a:r>
          </a:p>
          <a:p>
            <a:pPr>
              <a:spcBef>
                <a:spcPts val="0"/>
              </a:spcBef>
              <a:buClr>
                <a:srgbClr val="78B2E0"/>
              </a:buClr>
              <a:buSzPct val="98333"/>
            </a:pPr>
            <a:r>
              <a:rPr lang="en-US" dirty="0" smtClean="0">
                <a:latin typeface="Open Sans Light"/>
                <a:ea typeface="Open Sans"/>
                <a:cs typeface="Open Sans"/>
                <a:sym typeface="Open Sans"/>
              </a:rPr>
              <a:t>Scroll to bottom to see statistics</a:t>
            </a:r>
            <a:endParaRPr lang="en-US" dirty="0">
              <a:latin typeface="Open Sans"/>
              <a:ea typeface="Open Sans"/>
              <a:cs typeface="Open Sans"/>
              <a:sym typeface="Open Sans"/>
            </a:endParaRPr>
          </a:p>
        </p:txBody>
      </p:sp>
      <p:sp>
        <p:nvSpPr>
          <p:cNvPr id="10" name="Shape 59"/>
          <p:cNvSpPr txBox="1">
            <a:spLocks/>
          </p:cNvSpPr>
          <p:nvPr/>
        </p:nvSpPr>
        <p:spPr>
          <a:xfrm>
            <a:off x="440675" y="4532904"/>
            <a:ext cx="4098275" cy="1418446"/>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Time</a:t>
            </a:r>
          </a:p>
          <a:p>
            <a:pPr>
              <a:spcBef>
                <a:spcPts val="0"/>
              </a:spcBef>
              <a:buClr>
                <a:srgbClr val="78B2E0"/>
              </a:buClr>
              <a:buSzPct val="98333"/>
            </a:pPr>
            <a:r>
              <a:rPr lang="en-US" dirty="0" smtClean="0">
                <a:latin typeface="Open Sans"/>
                <a:ea typeface="Open Sans"/>
                <a:cs typeface="Open Sans"/>
                <a:sym typeface="Open Sans"/>
              </a:rPr>
              <a:t>Bib records created</a:t>
            </a:r>
          </a:p>
          <a:p>
            <a:pPr>
              <a:spcBef>
                <a:spcPts val="0"/>
              </a:spcBef>
              <a:buClr>
                <a:srgbClr val="78B2E0"/>
              </a:buClr>
              <a:buSzPct val="98333"/>
            </a:pPr>
            <a:r>
              <a:rPr lang="en-US" dirty="0" smtClean="0">
                <a:latin typeface="Open Sans"/>
                <a:ea typeface="Open Sans"/>
                <a:cs typeface="Open Sans"/>
                <a:sym typeface="Open Sans"/>
              </a:rPr>
              <a:t>Item records created</a:t>
            </a:r>
          </a:p>
          <a:p>
            <a:pPr>
              <a:spcBef>
                <a:spcPts val="0"/>
              </a:spcBef>
              <a:buClr>
                <a:srgbClr val="78B2E0"/>
              </a:buClr>
              <a:buSzPct val="98333"/>
            </a:pPr>
            <a:r>
              <a:rPr lang="en-US" dirty="0" smtClean="0">
                <a:latin typeface="Open Sans"/>
                <a:ea typeface="Open Sans"/>
                <a:cs typeface="Open Sans"/>
                <a:sym typeface="Open Sans"/>
              </a:rPr>
              <a:t>Total records created</a:t>
            </a:r>
            <a:endParaRPr lang="en-US" dirty="0">
              <a:latin typeface="Open Sans"/>
              <a:ea typeface="Open Sans"/>
              <a:cs typeface="Open Sans"/>
              <a:sym typeface="Open Sans"/>
            </a:endParaRPr>
          </a:p>
        </p:txBody>
      </p:sp>
    </p:spTree>
    <p:extLst>
      <p:ext uri="{BB962C8B-B14F-4D97-AF65-F5344CB8AC3E}">
        <p14:creationId xmlns:p14="http://schemas.microsoft.com/office/powerpoint/2010/main" val="3369829923"/>
      </p:ext>
    </p:extLst>
  </p:cSld>
  <p:clrMapOvr>
    <a:masterClrMapping/>
  </p:clrMapOvr>
  <p:transition spd="slow">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0" y="13914"/>
            <a:ext cx="9129326" cy="1822257"/>
          </a:xfrm>
          <a:prstGeom prst="rect">
            <a:avLst/>
          </a:prstGeom>
        </p:spPr>
      </p:pic>
      <p:sp>
        <p:nvSpPr>
          <p:cNvPr id="6" name="Shape 59"/>
          <p:cNvSpPr txBox="1">
            <a:spLocks/>
          </p:cNvSpPr>
          <p:nvPr/>
        </p:nvSpPr>
        <p:spPr>
          <a:xfrm>
            <a:off x="8814314" y="622585"/>
            <a:ext cx="3272010" cy="911349"/>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Cataloging</a:t>
            </a:r>
          </a:p>
          <a:p>
            <a:pPr>
              <a:spcBef>
                <a:spcPts val="0"/>
              </a:spcBef>
              <a:buClr>
                <a:srgbClr val="78B2E0"/>
              </a:buClr>
              <a:buSzPct val="98333"/>
            </a:pPr>
            <a:r>
              <a:rPr lang="en-US" dirty="0" smtClean="0">
                <a:latin typeface="Open Sans"/>
                <a:ea typeface="Open Sans"/>
                <a:cs typeface="Open Sans"/>
                <a:sym typeface="Open Sans"/>
              </a:rPr>
              <a:t>Bibliographic Records</a:t>
            </a:r>
            <a:endParaRPr lang="en-US" dirty="0">
              <a:latin typeface="Open Sans"/>
              <a:ea typeface="Open Sans"/>
              <a:cs typeface="Open Sans"/>
              <a:sym typeface="Open Sans"/>
            </a:endParaRPr>
          </a:p>
        </p:txBody>
      </p:sp>
      <p:pic>
        <p:nvPicPr>
          <p:cNvPr id="5" name="Picture 4"/>
          <p:cNvPicPr>
            <a:picLocks noChangeAspect="1"/>
          </p:cNvPicPr>
          <p:nvPr/>
        </p:nvPicPr>
        <p:blipFill>
          <a:blip r:embed="rId4"/>
          <a:stretch>
            <a:fillRect/>
          </a:stretch>
        </p:blipFill>
        <p:spPr>
          <a:xfrm>
            <a:off x="200860" y="2015200"/>
            <a:ext cx="6942857" cy="2342857"/>
          </a:xfrm>
          <a:prstGeom prst="rect">
            <a:avLst/>
          </a:prstGeom>
        </p:spPr>
      </p:pic>
      <p:sp>
        <p:nvSpPr>
          <p:cNvPr id="8" name="Shape 59"/>
          <p:cNvSpPr txBox="1">
            <a:spLocks/>
          </p:cNvSpPr>
          <p:nvPr/>
        </p:nvSpPr>
        <p:spPr>
          <a:xfrm>
            <a:off x="7143717" y="2680902"/>
            <a:ext cx="3713700" cy="734326"/>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Creation date</a:t>
            </a:r>
          </a:p>
          <a:p>
            <a:pPr>
              <a:spcBef>
                <a:spcPts val="0"/>
              </a:spcBef>
              <a:buClr>
                <a:srgbClr val="78B2E0"/>
              </a:buClr>
              <a:buSzPct val="98333"/>
            </a:pPr>
            <a:r>
              <a:rPr lang="en-US" dirty="0" smtClean="0">
                <a:latin typeface="Open Sans"/>
                <a:ea typeface="Open Sans"/>
                <a:cs typeface="Open Sans"/>
                <a:sym typeface="Open Sans"/>
              </a:rPr>
              <a:t>Search</a:t>
            </a:r>
            <a:endParaRPr lang="en-US" dirty="0">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4373631" y="3859078"/>
            <a:ext cx="7946400" cy="3032629"/>
          </a:xfrm>
          <a:prstGeom prst="rect">
            <a:avLst/>
          </a:prstGeom>
        </p:spPr>
      </p:pic>
    </p:spTree>
    <p:extLst>
      <p:ext uri="{BB962C8B-B14F-4D97-AF65-F5344CB8AC3E}">
        <p14:creationId xmlns:p14="http://schemas.microsoft.com/office/powerpoint/2010/main" val="1704795678"/>
      </p:ext>
    </p:extLst>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0"/>
            <a:ext cx="10432218" cy="6191480"/>
          </a:xfrm>
          <a:prstGeom prst="rect">
            <a:avLst/>
          </a:prstGeom>
        </p:spPr>
      </p:pic>
      <p:sp>
        <p:nvSpPr>
          <p:cNvPr id="6" name="Shape 59"/>
          <p:cNvSpPr txBox="1">
            <a:spLocks/>
          </p:cNvSpPr>
          <p:nvPr/>
        </p:nvSpPr>
        <p:spPr>
          <a:xfrm>
            <a:off x="8919990" y="3974426"/>
            <a:ext cx="2851322" cy="677087"/>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Double Click:</a:t>
            </a:r>
          </a:p>
          <a:p>
            <a:pPr>
              <a:spcBef>
                <a:spcPts val="0"/>
              </a:spcBef>
              <a:buClr>
                <a:srgbClr val="78B2E0"/>
              </a:buClr>
              <a:buSzPct val="98333"/>
            </a:pPr>
            <a:r>
              <a:rPr lang="en-US" dirty="0" smtClean="0">
                <a:latin typeface="Open Sans"/>
                <a:ea typeface="Open Sans"/>
                <a:cs typeface="Open Sans"/>
                <a:sym typeface="Open Sans"/>
              </a:rPr>
              <a:t>What Hitler wants</a:t>
            </a:r>
          </a:p>
        </p:txBody>
      </p:sp>
    </p:spTree>
    <p:extLst>
      <p:ext uri="{BB962C8B-B14F-4D97-AF65-F5344CB8AC3E}">
        <p14:creationId xmlns:p14="http://schemas.microsoft.com/office/powerpoint/2010/main" val="1190992024"/>
      </p:ext>
    </p:extLst>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0" y="0"/>
            <a:ext cx="12307835" cy="6775373"/>
          </a:xfrm>
          <a:prstGeom prst="rect">
            <a:avLst/>
          </a:prstGeom>
        </p:spPr>
      </p:pic>
      <p:sp>
        <p:nvSpPr>
          <p:cNvPr id="6" name="Shape 59"/>
          <p:cNvSpPr txBox="1">
            <a:spLocks/>
          </p:cNvSpPr>
          <p:nvPr/>
        </p:nvSpPr>
        <p:spPr>
          <a:xfrm>
            <a:off x="9035825" y="1911558"/>
            <a:ext cx="3272010" cy="911349"/>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en-US" dirty="0" smtClean="0">
                <a:latin typeface="Open Sans"/>
                <a:ea typeface="Open Sans"/>
                <a:cs typeface="Open Sans"/>
                <a:sym typeface="Open Sans"/>
              </a:rPr>
              <a:t>Click the green bent arrow button to get to item record</a:t>
            </a:r>
          </a:p>
        </p:txBody>
      </p:sp>
    </p:spTree>
    <p:extLst>
      <p:ext uri="{BB962C8B-B14F-4D97-AF65-F5344CB8AC3E}">
        <p14:creationId xmlns:p14="http://schemas.microsoft.com/office/powerpoint/2010/main" val="494747521"/>
      </p:ext>
    </p:extLst>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01103" y="372555"/>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1" y="-1"/>
            <a:ext cx="12179321" cy="5982159"/>
          </a:xfrm>
          <a:prstGeom prst="rect">
            <a:avLst/>
          </a:prstGeom>
        </p:spPr>
      </p:pic>
    </p:spTree>
    <p:extLst>
      <p:ext uri="{BB962C8B-B14F-4D97-AF65-F5344CB8AC3E}">
        <p14:creationId xmlns:p14="http://schemas.microsoft.com/office/powerpoint/2010/main" val="1773845942"/>
      </p:ext>
    </p:extLst>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Polaris: Public View</a:t>
            </a:r>
            <a:br>
              <a:rPr lang="en-US" dirty="0"/>
            </a:br>
            <a:endParaRPr lang="en-US" sz="2800" b="1" dirty="0">
              <a:solidFill>
                <a:schemeClr val="lt2"/>
              </a:solidFill>
              <a:latin typeface="Open Sans"/>
              <a:ea typeface="Open Sans"/>
              <a:cs typeface="Open Sans"/>
              <a:sym typeface="Open Sans"/>
            </a:endParaRPr>
          </a:p>
        </p:txBody>
      </p:sp>
      <p:sp>
        <p:nvSpPr>
          <p:cNvPr id="3" name="TextBox 2"/>
          <p:cNvSpPr txBox="1"/>
          <p:nvPr/>
        </p:nvSpPr>
        <p:spPr>
          <a:xfrm>
            <a:off x="1542799" y="6488668"/>
            <a:ext cx="5893588" cy="369332"/>
          </a:xfrm>
          <a:prstGeom prst="rect">
            <a:avLst/>
          </a:prstGeom>
          <a:solidFill>
            <a:schemeClr val="bg1"/>
          </a:solidFill>
        </p:spPr>
        <p:txBody>
          <a:bodyPr wrap="square" rtlCol="0">
            <a:spAutoFit/>
          </a:bodyPr>
          <a:lstStyle/>
          <a:p>
            <a:r>
              <a:rPr lang="en-US" dirty="0"/>
              <a:t>http://testdriveprod.polarislibrary.com/Polaris/search</a:t>
            </a:r>
            <a:r>
              <a:rPr lang="en-US" sz="900" dirty="0"/>
              <a:t>/</a:t>
            </a:r>
          </a:p>
        </p:txBody>
      </p:sp>
      <p:pic>
        <p:nvPicPr>
          <p:cNvPr id="2" name="Picture 1"/>
          <p:cNvPicPr>
            <a:picLocks noChangeAspect="1"/>
          </p:cNvPicPr>
          <p:nvPr/>
        </p:nvPicPr>
        <p:blipFill>
          <a:blip r:embed="rId3"/>
          <a:stretch>
            <a:fillRect/>
          </a:stretch>
        </p:blipFill>
        <p:spPr>
          <a:xfrm>
            <a:off x="0" y="0"/>
            <a:ext cx="12179497" cy="5736300"/>
          </a:xfrm>
          <a:prstGeom prst="rect">
            <a:avLst/>
          </a:prstGeom>
        </p:spPr>
      </p:pic>
    </p:spTree>
    <p:extLst>
      <p:ext uri="{BB962C8B-B14F-4D97-AF65-F5344CB8AC3E}">
        <p14:creationId xmlns:p14="http://schemas.microsoft.com/office/powerpoint/2010/main" val="118382470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a:t>
            </a:r>
            <a:r>
              <a:rPr lang="en-US" sz="2800" dirty="0" smtClean="0">
                <a:solidFill>
                  <a:schemeClr val="bg2">
                    <a:lumMod val="10000"/>
                  </a:schemeClr>
                </a:solidFill>
                <a:latin typeface="Open Sans"/>
                <a:ea typeface="Open Sans"/>
                <a:cs typeface="Open Sans"/>
                <a:sym typeface="Open Sans"/>
              </a:rPr>
              <a:t>Item Records Project  - Excel Data</a:t>
            </a:r>
            <a:endParaRPr lang="en-US" sz="2800" b="1" dirty="0">
              <a:solidFill>
                <a:schemeClr val="bg2">
                  <a:lumMod val="10000"/>
                </a:schemeClr>
              </a:solidFill>
              <a:latin typeface="Open Sans"/>
              <a:ea typeface="Open Sans"/>
              <a:cs typeface="Open Sans"/>
              <a:sym typeface="Open Sans"/>
            </a:endParaRPr>
          </a:p>
        </p:txBody>
      </p:sp>
      <p:sp>
        <p:nvSpPr>
          <p:cNvPr id="4" name="Shape 58"/>
          <p:cNvSpPr txBox="1">
            <a:spLocks/>
          </p:cNvSpPr>
          <p:nvPr/>
        </p:nvSpPr>
        <p:spPr>
          <a:xfrm>
            <a:off x="1460501" y="6432180"/>
            <a:ext cx="6477000" cy="330199"/>
          </a:xfrm>
          <a:prstGeom prst="rect">
            <a:avLst/>
          </a:prstGeom>
          <a:noFill/>
          <a:ln>
            <a:no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lt2"/>
                </a:solidFill>
                <a:latin typeface="Open Sans"/>
                <a:ea typeface="Open Sans"/>
                <a:cs typeface="Open Sans"/>
                <a:sym typeface="Open Sans"/>
              </a:rPr>
              <a:t>Save as Text (Tab delimited) (*.txt)</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sp>
        <p:nvSpPr>
          <p:cNvPr id="2" name="Content Placeholder 1"/>
          <p:cNvSpPr>
            <a:spLocks noGrp="1"/>
          </p:cNvSpPr>
          <p:nvPr>
            <p:ph idx="1"/>
          </p:nvPr>
        </p:nvSpPr>
        <p:spPr>
          <a:xfrm>
            <a:off x="608953" y="988849"/>
            <a:ext cx="9957629" cy="401414"/>
          </a:xfrm>
        </p:spPr>
        <p:txBody>
          <a:bodyPr/>
          <a:lstStyle/>
          <a:p>
            <a:r>
              <a:rPr lang="en-US" dirty="0" smtClean="0"/>
              <a:t>In Excel use the save as Text (Tab delimited) (*.txt)</a:t>
            </a:r>
            <a:endParaRPr lang="en-US" dirty="0"/>
          </a:p>
        </p:txBody>
      </p:sp>
      <p:pic>
        <p:nvPicPr>
          <p:cNvPr id="5" name="Picture 4"/>
          <p:cNvPicPr>
            <a:picLocks noChangeAspect="1"/>
          </p:cNvPicPr>
          <p:nvPr/>
        </p:nvPicPr>
        <p:blipFill>
          <a:blip r:embed="rId3"/>
          <a:stretch>
            <a:fillRect/>
          </a:stretch>
        </p:blipFill>
        <p:spPr>
          <a:xfrm>
            <a:off x="1708692" y="1390263"/>
            <a:ext cx="6628571" cy="4952381"/>
          </a:xfrm>
          <a:prstGeom prst="rect">
            <a:avLst/>
          </a:prstGeom>
        </p:spPr>
      </p:pic>
    </p:spTree>
    <p:extLst>
      <p:ext uri="{BB962C8B-B14F-4D97-AF65-F5344CB8AC3E}">
        <p14:creationId xmlns:p14="http://schemas.microsoft.com/office/powerpoint/2010/main" val="385553485"/>
      </p:ext>
    </p:extLst>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Polaris: Public View</a:t>
            </a:r>
            <a:br>
              <a:rPr lang="en-US" dirty="0"/>
            </a:br>
            <a:endParaRPr lang="en-US" sz="2800" b="1" dirty="0">
              <a:solidFill>
                <a:schemeClr val="lt2"/>
              </a:solidFill>
              <a:latin typeface="Open Sans"/>
              <a:ea typeface="Open Sans"/>
              <a:cs typeface="Open Sans"/>
              <a:sym typeface="Open Sans"/>
            </a:endParaRPr>
          </a:p>
        </p:txBody>
      </p:sp>
      <p:sp>
        <p:nvSpPr>
          <p:cNvPr id="3" name="TextBox 2"/>
          <p:cNvSpPr txBox="1"/>
          <p:nvPr/>
        </p:nvSpPr>
        <p:spPr>
          <a:xfrm>
            <a:off x="363993" y="6006148"/>
            <a:ext cx="11505997" cy="230832"/>
          </a:xfrm>
          <a:prstGeom prst="rect">
            <a:avLst/>
          </a:prstGeom>
          <a:solidFill>
            <a:schemeClr val="bg1"/>
          </a:solidFill>
        </p:spPr>
        <p:txBody>
          <a:bodyPr rtlCol="0">
            <a:spAutoFit/>
          </a:bodyPr>
          <a:lstStyle/>
          <a:p>
            <a:r>
              <a:rPr lang="en-US" sz="900" dirty="0"/>
              <a:t>http://testdriveprod.polarislibrary.com/Polaris/search/searchresults.aspx?ctx=1.1033.0.0.6&amp;type=Keyword&amp;term=what%20hitler%20wants&amp;by=KW&amp;sort=RELEVANCE&amp;limit=TOM=*&amp;query=&amp;page=0&amp;searchid=2</a:t>
            </a:r>
          </a:p>
        </p:txBody>
      </p:sp>
      <p:pic>
        <p:nvPicPr>
          <p:cNvPr id="5" name="Picture 4"/>
          <p:cNvPicPr>
            <a:picLocks noChangeAspect="1"/>
          </p:cNvPicPr>
          <p:nvPr/>
        </p:nvPicPr>
        <p:blipFill>
          <a:blip r:embed="rId3"/>
          <a:stretch>
            <a:fillRect/>
          </a:stretch>
        </p:blipFill>
        <p:spPr>
          <a:xfrm>
            <a:off x="219537" y="926876"/>
            <a:ext cx="12053782" cy="4794118"/>
          </a:xfrm>
          <a:prstGeom prst="rect">
            <a:avLst/>
          </a:prstGeom>
        </p:spPr>
      </p:pic>
    </p:spTree>
    <p:extLst>
      <p:ext uri="{BB962C8B-B14F-4D97-AF65-F5344CB8AC3E}">
        <p14:creationId xmlns:p14="http://schemas.microsoft.com/office/powerpoint/2010/main" val="3756748351"/>
      </p:ext>
    </p:extLst>
  </p:cSld>
  <p:clrMapOvr>
    <a:masterClrMapping/>
  </p:clrMapOvr>
  <p:transition spd="slow">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Polaris: Public View</a:t>
            </a:r>
            <a:br>
              <a:rPr lang="en-US" dirty="0"/>
            </a:br>
            <a:endParaRPr lang="en-US" sz="2800" b="1" dirty="0">
              <a:solidFill>
                <a:schemeClr val="lt2"/>
              </a:solidFill>
              <a:latin typeface="Open Sans"/>
              <a:ea typeface="Open Sans"/>
              <a:cs typeface="Open Sans"/>
              <a:sym typeface="Open Sans"/>
            </a:endParaRPr>
          </a:p>
        </p:txBody>
      </p:sp>
      <p:sp>
        <p:nvSpPr>
          <p:cNvPr id="3" name="TextBox 2"/>
          <p:cNvSpPr txBox="1"/>
          <p:nvPr/>
        </p:nvSpPr>
        <p:spPr>
          <a:xfrm>
            <a:off x="1004933" y="6488668"/>
            <a:ext cx="6138251" cy="276999"/>
          </a:xfrm>
          <a:prstGeom prst="rect">
            <a:avLst/>
          </a:prstGeom>
          <a:solidFill>
            <a:schemeClr val="bg1"/>
          </a:solidFill>
        </p:spPr>
        <p:txBody>
          <a:bodyPr wrap="square" rtlCol="0" anchor="t">
            <a:spAutoFit/>
          </a:bodyPr>
          <a:lstStyle/>
          <a:p>
            <a:r>
              <a:rPr lang="en-US" sz="1200" dirty="0">
                <a:latin typeface="Open Sans Light" charset="0"/>
              </a:rPr>
              <a:t>http://testdriveprod.polarislibrary.com/Polaris/search/title.aspx?ctx=1.1033.0.0.6&amp;pos=1</a:t>
            </a:r>
          </a:p>
        </p:txBody>
      </p:sp>
      <p:pic>
        <p:nvPicPr>
          <p:cNvPr id="2" name="Picture 1"/>
          <p:cNvPicPr>
            <a:picLocks noChangeAspect="1"/>
          </p:cNvPicPr>
          <p:nvPr/>
        </p:nvPicPr>
        <p:blipFill>
          <a:blip r:embed="rId3"/>
          <a:stretch>
            <a:fillRect/>
          </a:stretch>
        </p:blipFill>
        <p:spPr>
          <a:xfrm>
            <a:off x="100576" y="652570"/>
            <a:ext cx="8484251" cy="5671111"/>
          </a:xfrm>
          <a:prstGeom prst="rect">
            <a:avLst/>
          </a:prstGeom>
        </p:spPr>
      </p:pic>
      <p:pic>
        <p:nvPicPr>
          <p:cNvPr id="8" name="Picture 7"/>
          <p:cNvPicPr>
            <a:picLocks noChangeAspect="1"/>
          </p:cNvPicPr>
          <p:nvPr/>
        </p:nvPicPr>
        <p:blipFill>
          <a:blip r:embed="rId4"/>
          <a:stretch>
            <a:fillRect/>
          </a:stretch>
        </p:blipFill>
        <p:spPr>
          <a:xfrm rot="1246641">
            <a:off x="8317235" y="406406"/>
            <a:ext cx="3148152" cy="4673775"/>
          </a:xfrm>
          <a:prstGeom prst="rect">
            <a:avLst/>
          </a:prstGeom>
        </p:spPr>
      </p:pic>
      <p:pic>
        <p:nvPicPr>
          <p:cNvPr id="4" name="Picture 3"/>
          <p:cNvPicPr>
            <a:picLocks noChangeAspect="1"/>
          </p:cNvPicPr>
          <p:nvPr/>
        </p:nvPicPr>
        <p:blipFill>
          <a:blip r:embed="rId5"/>
          <a:stretch>
            <a:fillRect/>
          </a:stretch>
        </p:blipFill>
        <p:spPr>
          <a:xfrm>
            <a:off x="7143184" y="3062436"/>
            <a:ext cx="4991016" cy="3795564"/>
          </a:xfrm>
          <a:prstGeom prst="rect">
            <a:avLst/>
          </a:prstGeom>
          <a:ln w="12700">
            <a:solidFill>
              <a:schemeClr val="tx2"/>
            </a:solidFill>
          </a:ln>
        </p:spPr>
      </p:pic>
    </p:spTree>
    <p:extLst>
      <p:ext uri="{BB962C8B-B14F-4D97-AF65-F5344CB8AC3E}">
        <p14:creationId xmlns:p14="http://schemas.microsoft.com/office/powerpoint/2010/main" val="1559171185"/>
      </p:ext>
    </p:extLst>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59772" y="324289"/>
            <a:ext cx="4937411" cy="4572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429607" y="6473628"/>
            <a:ext cx="7606513" cy="301745"/>
          </a:xfrm>
          <a:prstGeom prst="rect">
            <a:avLst/>
          </a:prstGeom>
          <a:solidFill>
            <a:schemeClr val="bg1"/>
          </a:solidFill>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u="sng" dirty="0">
                <a:hlinkClick r:id="rId3"/>
              </a:rPr>
              <a:t>http://static1.squarespace.com/static/518f5d62e4b075248d6a3f90/t/5618244de4b0b6c33369b832/1444422738776/?format=1500w</a:t>
            </a:r>
            <a:endParaRPr lang="en-US" sz="900" dirty="0"/>
          </a:p>
          <a:p>
            <a:pPr marL="86868" indent="0">
              <a:buNone/>
            </a:pPr>
            <a:endParaRPr lang="en-US" sz="900" dirty="0">
              <a:hlinkClick r:id="rId4"/>
            </a:endParaRPr>
          </a:p>
        </p:txBody>
      </p:sp>
      <p:pic>
        <p:nvPicPr>
          <p:cNvPr id="5" name="Picture 4"/>
          <p:cNvPicPr/>
          <p:nvPr/>
        </p:nvPicPr>
        <p:blipFill>
          <a:blip r:embed="rId5"/>
          <a:stretch>
            <a:fillRect/>
          </a:stretch>
        </p:blipFill>
        <p:spPr>
          <a:xfrm>
            <a:off x="154235" y="37849"/>
            <a:ext cx="5177929" cy="6399365"/>
          </a:xfrm>
          <a:prstGeom prst="rect">
            <a:avLst/>
          </a:prstGeom>
        </p:spPr>
      </p:pic>
    </p:spTree>
    <p:extLst>
      <p:ext uri="{BB962C8B-B14F-4D97-AF65-F5344CB8AC3E}">
        <p14:creationId xmlns:p14="http://schemas.microsoft.com/office/powerpoint/2010/main" val="39218886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975701" y="309916"/>
            <a:ext cx="9194666"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b="0" i="1" dirty="0">
                <a:solidFill>
                  <a:schemeClr val="bg2">
                    <a:lumMod val="10000"/>
                  </a:schemeClr>
                </a:solidFill>
                <a:latin typeface="Open Sans" charset="0"/>
                <a:ea typeface="Open Sans"/>
                <a:cs typeface="Open Sans"/>
                <a:sym typeface="Open Sans"/>
              </a:rPr>
              <a:t>C</a:t>
            </a:r>
            <a:r>
              <a:rPr lang="en-US" b="0" i="1" dirty="0" smtClean="0">
                <a:solidFill>
                  <a:schemeClr val="bg2">
                    <a:lumMod val="10000"/>
                  </a:schemeClr>
                </a:solidFill>
                <a:latin typeface="Open Sans" charset="0"/>
                <a:ea typeface="Open Sans"/>
                <a:cs typeface="Open Sans"/>
                <a:sym typeface="Open Sans"/>
              </a:rPr>
              <a:t>ataloging </a:t>
            </a:r>
            <a:r>
              <a:rPr lang="en-US" b="0" i="1" dirty="0">
                <a:solidFill>
                  <a:schemeClr val="bg2">
                    <a:lumMod val="10000"/>
                  </a:schemeClr>
                </a:solidFill>
                <a:latin typeface="Open Sans" charset="0"/>
                <a:ea typeface="Open Sans"/>
                <a:cs typeface="Open Sans"/>
                <a:sym typeface="Open Sans"/>
              </a:rPr>
              <a:t>45-RPM Records</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509171" y="2023105"/>
            <a:ext cx="9255974" cy="497444"/>
          </a:xfrm>
          <a:prstGeom prst="rect">
            <a:avLst/>
          </a:prstGeom>
          <a:noFill/>
          <a:ln>
            <a:noFill/>
          </a:ln>
        </p:spPr>
        <p:txBody>
          <a:bodyPr vert="horz" lIns="0" tIns="0" rIns="0" bIns="0" rtlCol="0" anchor="t" anchorCtr="0">
            <a:noAutofit/>
          </a:bodyPr>
          <a:lstStyle/>
          <a:p>
            <a:pPr indent="18097">
              <a:spcBef>
                <a:spcPts val="592"/>
              </a:spcBef>
              <a:buClr>
                <a:srgbClr val="78B2E0"/>
              </a:buClr>
              <a:buNone/>
            </a:pPr>
            <a:r>
              <a:rPr lang="en-US" sz="2000" dirty="0" smtClean="0">
                <a:latin typeface="Arial" charset="0"/>
                <a:ea typeface="Open Sans"/>
                <a:cs typeface="Arial" charset="0"/>
                <a:sym typeface="Open Sans"/>
              </a:rPr>
              <a:t>Cataloging of approximately 64,800 45-RPM recordings of popular music.</a:t>
            </a:r>
          </a:p>
          <a:p>
            <a:pPr indent="18097">
              <a:spcBef>
                <a:spcPts val="592"/>
              </a:spcBef>
              <a:buClr>
                <a:srgbClr val="78B2E0"/>
              </a:buClr>
              <a:buNone/>
            </a:pPr>
            <a:r>
              <a:rPr lang="en-US" sz="2000" dirty="0" smtClean="0">
                <a:latin typeface="Arial" charset="0"/>
                <a:ea typeface="Open Sans"/>
                <a:cs typeface="Arial" charset="0"/>
                <a:sym typeface="Open Sans"/>
              </a:rPr>
              <a:t> </a:t>
            </a:r>
            <a:endParaRPr lang="en-US" sz="2000" dirty="0">
              <a:latin typeface="Open Sans"/>
              <a:ea typeface="Open Sans"/>
              <a:cs typeface="Open Sans"/>
              <a:sym typeface="Open Sans"/>
            </a:endParaRPr>
          </a:p>
          <a:p>
            <a:pPr indent="18097">
              <a:spcBef>
                <a:spcPts val="592"/>
              </a:spcBef>
              <a:buClr>
                <a:srgbClr val="78B2E0"/>
              </a:buClr>
              <a:buNone/>
            </a:pPr>
            <a:endParaRPr sz="2950" dirty="0">
              <a:solidFill>
                <a:srgbClr val="3D3D3D"/>
              </a:solidFill>
              <a:latin typeface="Open Sans"/>
              <a:ea typeface="Open Sans"/>
              <a:cs typeface="Open Sans"/>
              <a:sym typeface="Open Sans"/>
            </a:endParaRPr>
          </a:p>
        </p:txBody>
      </p:sp>
      <p:pic>
        <p:nvPicPr>
          <p:cNvPr id="2" name="Picture 1" descr="shelves1.jpg"/>
          <p:cNvPicPr>
            <a:picLocks noChangeAspect="1"/>
          </p:cNvPicPr>
          <p:nvPr/>
        </p:nvPicPr>
        <p:blipFill>
          <a:blip r:embed="rId3"/>
          <a:stretch>
            <a:fillRect/>
          </a:stretch>
        </p:blipFill>
        <p:spPr>
          <a:xfrm rot="900000">
            <a:off x="6519194" y="2727323"/>
            <a:ext cx="2202523" cy="3912304"/>
          </a:xfrm>
          <a:prstGeom prst="rect">
            <a:avLst/>
          </a:prstGeom>
        </p:spPr>
      </p:pic>
      <p:pic>
        <p:nvPicPr>
          <p:cNvPr id="4" name="Picture 3" descr="shelves1.jpg"/>
          <p:cNvPicPr>
            <a:picLocks noChangeAspect="1"/>
          </p:cNvPicPr>
          <p:nvPr/>
        </p:nvPicPr>
        <p:blipFill>
          <a:blip r:embed="rId4"/>
          <a:stretch>
            <a:fillRect/>
          </a:stretch>
        </p:blipFill>
        <p:spPr>
          <a:xfrm>
            <a:off x="509171" y="2919631"/>
            <a:ext cx="4967900" cy="3290832"/>
          </a:xfrm>
          <a:prstGeom prst="rect">
            <a:avLst/>
          </a:prstGeom>
        </p:spPr>
      </p:pic>
      <p:sp>
        <p:nvSpPr>
          <p:cNvPr id="3" name="AutoShape 2" descr="data:image/png;base64,%20iVBORw0KGgoAAAANSUhEUgAAAKsAAABLCAYAAAF4q0cNAAAAAXNSR0IArs4c6QAAAARnQU1BAACxjwv8YQUAAAAJcEhZcwAADsMAAA7DAcdvqGQAAFszSURBVHhe7b0FQFRL+z8+G8QCSzcICkgqBga22N2YV+zu1quCqJjYXdiBLV4DAUFQEBWxaKS7c5fY3fnPzDlnA/HGe9/v+73v7//96HKm45lnnnlmzswc1nY+D4I/AAewwOZqAYu2/imQhKGEPYDDheW02w9gSWDM5mohSfhKjzbQYtDYS1Xp6RlJTx9uazNqNFDW0QP99x9lHTDiQgvnzsA9KIrFxoGV2OxP9bWCGBWucowEJUL9AHluqRR8ZLGowl7ubAvNuvXO7+O53d+wQwdo3bUPYAsFoCYjlfh3X7yGJEosuMS7+Hw9xkz91OAOTTVixu67kB0/MW6NHvKCNoKSkhKzirS0QcLC3EHYXp6e3hc/T1rrQFJiCCEb3r7NQZXGVqChygNbqwQsLgc5YdDUfTBjhjZAlfwe9Hza40nDYfaDu4O0raxe8IzMXviaKMHy1OTbcdevt5ag6pJS+mhoGHirq5BS7dZQhV8Pn+jMlBbDR67EfxZsmnwEO1ACm2rqWHfWL33Xed7ihJtufRUS3KXP+oafkT6bb3++dGnFs1kTiX/w1BEwIzSk6CgiQdDqxfCYJR8SruBAjqEYNhYBNht4otb3VGJBLiKHJ81iPigMwxV/FojGVHjP2noWThSbrdt3rm6sE1Z7a/CqiCcdZo+hEmoO2F8kELgjOm4t+vrVz5sHYMCMKYn+q1bxylJT60hABFJiJRSPhf5B9I95ykOCrEyJo08f62ZpbQ++hoQAIwcH0CisAh3mLwGxfn5ACfk7z50bhcOxMF2ZhHCi+D8qFbEhE3FnavJnwd6KaMhms1zwD3GRC2pIYkakJk8mwYDJw0gO21G1EZQvuXWFUYd8/Y9ZaBD3Cx0d4P3J42dXZmScIBFwR8ANhMmBexdVUlRWZMZ8jM0FX5Ksku9deF2Rn6fN5nB45g7tgO3UOTMiVs++PPjKPVbSqcNQ2dQiuig9A5II3ohfzazsQV56ErbKgSXlhi2IFjvKywFLR4fVIGjoo6ym/IoEkQMqjB4qSCnpaV6IV1l8zWHYjOmKqzxu9XoVhqYMro1wA+Xl5dp50RF30kOCi7Gbjy4VKGLjMlzL0ncnjki7OM7lcPbzQHjS2o6iHSLFzSGDpakeNNYi5sPmzfe4ZxNkYaXAieDfTi11qSemNW0E+7UArMjMHYjNyf7+BviZExX5Lfb06UGV6emzHo4fRMLKCyM6UTVpogUvX0HMbsTz7wD3JCQOSW/C5qyXkX2IB8JWxBQF0TH908PCOuw3VYExx49b7tEBMHC+R1Vjfn7V2S5tV9JBAWsPkqm0WQHyHWIjYqsY1Jv0Tc04XJeuH83MzATYD/ewrguXRaH20EKNVEkiYOBq08a/BXmRWZmQ4H+znws8ZKT0p9I+rA/gCXvzPw7LFBaPONiMR5kj9vYN2C3Ey2vUPn09eLadC7w5bJiDr6khPRrJfjgcBpaWtBH4ubSWmj+jzlaamen08ezpg9j+4eRxr5db1jfs0wDQV59Fwl1ytYMh65ZL45xqb3kcP2MvXBiLn4WxMYSpSK/H/QgXVswSl2yprLV7PGNxy08PLgXiAM1BXkowYudfEe1/FWwiTGlIRI24IMnZr1/8pKBUWKagipClg6UQfl7t2R7irpb3/v2EvUYqs9+fOFwJJdDmw4kjFbHnTs8qSU6ekPnixXaUngmJiNBYWzshaMlMNBi+LML2dydP2qXcv9/tRCskL5i+jodx/Ayev5jYPbksheb2UqaaDIffpatHhVHmkCfGvzLMY6CCmn0+e+wJbf1dIPGqmMeb6xcIHzsMHgm2IpbAzbwwIsZu4tEzdAgARA215AnFYvLEkFcvsIC7iPgQiwpBXp7lEVMNmHDuJDxhawjvTBzrfd7FHp6xNYK7tAG85OqU4zxvqftBYy4iOjTajfj4rL0xRIO49VErbVK4B9PdYcDEkZTWpQicKwukhAeBHVrqZMQ516dLkv/yBdgITMwtgCcaO7xUuVBJjUfcmkKAuicLaWzDjlwZxDMx0Rtx4XZowJZVqJJ1oL66AsyNSWSpaGqBoQfPxc+Kjmcl+Ps7881bgvirl4ex2BzANzIF5Wnf36poa5P06quqg5KDf5NJA4YNtnIBPN6iJbw5dPQkqZ+WBtyClQ8EzAbYva68an1WeGQ4dsOQlwaYsn7dHKT2fxek0mCHJu8CdsCqKFIw0FM+L6qNsTtA/ui/FNhta5Vwjrw08EXNy9XWBWZd3dzc/e+FzUdKfq/+XRpyP78DG0sAqzQl5RJsbKw738NxAQtx0oYqwEp6eC/dbsz4VoiHh6Mk0qIP7PnounaTQtOhwuKOgfQ2mulwR8empjocA0q/w6D+MmKMEWH/o9irKWu+fxXb+aqfaSPBXj02vD/G7U+nW5qUtM2vh4sfbf0puJhWO/i8Fyw2ayPt9pfAB6yYCok4jraC9Ad3YKux7izwMBRTfMGLJXNOc/i6lz+c9Z2hrqUPNK3tg7j1tQOnRHwcg/TUh9ptOq+tysoKUzcw8sDxJQ2Sri+Wz3mr1drhdszlUxMrMtLBFsQm2I8SXeg/i54lisWSmM0VtZ3xbNF5hHsMG7kN9/TBbp9lM0rqB1EcSpzIOEDM4aYhEaSOze+81p4efNKPlXLv4gzT9l2BtpkZUNHQANNex2KmY6/IrmXNeBZ2IPbEia8kMkLouoVvh5y+yPrkd2hiq3YdkFQBjbQXYO1DeludWBLEYYGBWGpuqRKsyH4THXt5qFu4/LBKgRrv5DUnbRSxQiKJQ52sDXFE+Lx3G0wKegomBr9jXWzXEs78lD40ct2SZ1AkASI19areO/f3Tbjj71oUHXay84ZtG2sKCzpwvidPMhg7iYXys/RztsyY8zWLFbtlLSzKyQSDL90h1ECqHA82SEAQl8UaWFstAD7IzUuFCznKeLrDgCoiBcqMK4LHNC00YJchNvCqrpMW9n8KqBVJoQm1uEpKU7AZF1ReZ8AghaMLioEpzlBYfnZcnZ/vhNXwDx8+KNWWlJi/3LqBaHCNhSVkHYABrBESu7CiwlpYWKjgh1GZnu2K8iBrDxhY1Ud0kcFp6AQi13ChZKIL2VAgqnBUoeWBXRVEMo1OnTo1Jty+NUdYWsI+gPTavXb6vt9OHZ+A/a4N6fvtRPtWgW/27x5+wt4y9bRLSwXFaU8L9YEhm5bfvtzVtuRqDydp6mymUFigux7fewubJRJmzJdREk0WOVuratl40jh83xE0laAKLU9tBlAkUvt85WIWNvN09SRqPHXAVeEqtVm09O7Fft3c2WwO5Otogx7rNj3Rsmq1s1XHgWYkIkJOUJCesKpWXF9TU6WsrgFykuJAeWwsNe7u1VRHEyIeUW6jDx33QxRkx98N8MIjGzO04t/7Y+cGbldXcsJmHDbS96gXigePog7qzeeRdY9/Bf79uyrW9HdARBfT4b8HBoPdutpixwmjvBEFO1i06QiUUbNP2HMIdF42LwgAZRLuUMsWsPva5d7EQiDL78m8mW1TnjyeR1tB8KZ1gTGeq39aoEkh0Yp8hVD2+VMKbVQAJSalgEAkagB4eSp4kydvZtRrFp7UfQ4Ktft6/dZgOhDoOHthdFVOgRfFv4rlMO3RV9J6+Mhz748dgrG7t8NPV44NajVjya2jVrrw9d69pqddbOGN0UM+RWzfAhNuXoM3eraDr7b9Wh6xciE8bqML95mrPy39nqh6Z/Qg+OyX8fDqoN4N+w04qMEhh1BW1mdoPkTayduTByL30zPU1JDHSXVV1RK7oUMhovimLkuWBh9xtNqGOx2Ow6bjycOgjXNx0E5PoMrno1HtxuTlaWWsz2d356qr8sDUR8/b53/5MvvB0l+KhVXlQM/O4WDwmdOgqqI8bn1O7bCYs6fc3R+9YGk5d7po1sVVsq5YzILV1bpS0UWBohLVaWQ0Yzph0rNniJisPXmv39wmDnRIiTQkAFkvn4Mk/xtjEW+xatDEWiQUgg6rN884bm8IOyzeqleZm0nCVWakAQ0dXb3KnFwQtGHhdiyWlNU1Wa82b3iUEfeWvxvNeAsjX85KCwkkS5mfLl6kFJntGlQHuzFknB/uQHgFAj/30ZTF9o+n/EgHY1Yw77j1gzuR+zHSwVT/5Q72V6DAsxI0TWmoEYKRG7eCNalZVTIKQ2A1jGJZzCI71JShe+hLlhhNMBmqM4i9dMkJsYfjg5lThLTTvw1IzsrwS9Cj2TsRC7ffvIl1uHVLNE5LqrE7Ys1qbUuzoLHn/bHeXS1hc6o9lbnVXsJGxO7ybEQhP+ZDzMA9h/K3oUnmvSnjSraroemaQFCZ9zYqYK8hF+5GM4noo4f8kMKj9+7ooaqbowbmh168qHrUzghe6d9zyIX2lrC2uDCGTk4K1l7U1PVQspYFWY7YQX4WQAFXBxeIeuKmwGGY2QQPMZsQgq5e1ZQigynbfsYMu29XL917uWkNWJFbhpUTh8yAe/GApzngq9/B4K/PnoMhB86eaT9n3mY0VJcesdGGK1IrWEct+XB5ZjUOr3q5p6Nw5psEBUqQBVm80stQWFYs6g/V42kL9sGLmMQTg/ITocdWeqbwISBAzdTcXB2xi5VRu3ap1ek5NolPHrK7LlsWFebt3a2Pp2csClYvrKpyTcvOjtEqLjZs4eaWE3P+dDeXuQujBCkp3QoTEkCrUaPIirE8yBwM565MCoZM+Em8ED/QBcN8iZub4k9cJuYpDyoWAyo8AkqU0SdkIZpPT4TCclDYX+l14KZAhLMMWr3cpDo3B7QdOgrYzpr1lvb628h++tTVfOjQD6UxMZ2CtqwrnvI89Dvt9S+BEFYFVWNDlRCZVdeguiHWRaxJ8+aPLMyAIgbFupSLvBn7sxE7yybLtDMCnTSVB4IqcllXVTsHqxhomuXUdMks4dmzljdGDk2f+yjguuXwUb9gN0Tk2ajByLStOC7hkL6jfSWybyuMjZnFVlLpadCmzRw0gb5QEh//CI0ordGsyU7D2Hi1WAxHc7ns6zgehqC4dIOagd7ewui3GdoOjgGRu7yWFSUmXZz08OlsOogUsKLqAktbcw42F3761NPQ2moWi685p1EoPKzE40mXezFQPTDoGkLWYCUWdwqEonQ0/yC8JAMipFjC2picLlRpYWZIO/4U+00MqwTVRO4pEBUDW0naKEnULTXxsIJsqMD4QZdFDnmhz9Pdls0FDFExMFGPtrHY6eI+dbOBkwPr+aqlXS67WMPs6OhD8bcuY6LMuda302yHafOyUgN/62HYpm3ffj775+9VB9caa2sFZ9tb3p9276UuJmpycrLKM4+RlprGDt5arS2WUTnIkHj9Um1lRpIyIqpSdW5u9s3h3czz3r0b98HXm+Szz5S3GDWoo1EHF+kU4sdaIKA5OR9xGx8VHv0AX8/MUtmrpk7TS9jAL8kpHnfBqS301lCRvttknvjnjYa28+3bw/q6OhL3Zz9EWT4SB3ycHzMEUtoQZZaH67KtLRIDHoPQxTNglK/vpJjTJyYlH90LNVu0KgjetwcUff46V5if3UvVyCxdXF+nVPw9EaQEPJgkQBoS7hZ40Y3pHvghRmyLp9gpr8PKShMTJ33bt8+Skc8igQCgYVk6ncYQ1de/+3DxPDcn6t2knHeR5voOzuKCmBgltpJskooHHHmwMFGwOr0ByTWszHAxxwJRCZ7U4KCLngYDw149CIPdGzQIxr19jTyoRGRyUgZ5NyJbaW9ZOIp42A+b0LSfdVRLDS6vFLCwMsQFbCQK/tp7+H8i2FRLKRIHA1fbbc4iKVHfbPWCcVEyomI0JSqGvBtOm9gVyEQNXNhZLik5/OgYd+OG0zYVAN8dODAL21G6hl5KAAavXb1jn6nqi2vD+ylw2P8WULnWeKuyYPimTQbNigIMibgR5KXmSwV4+OF9hD6YKBS3UTYMwplyULSRDJmQKCx+UMRjwlFpUZA3M7Bwc0PdEQC7ceNoF1CrymMDQUmRyKJzX6Br2Yp7woIP7/XrBuuyi1pfcGkFw9Hsbj9qjLqyig8XbQ3gIV0Av169NDdglsesI7ZG0K9dK3h/0hh4uq0FfDJnMpoGA+BrqgLRrBDlJEPCw/vb/ax14TFzdZgd9XpY5P5dRcfsTeBlxxbwjLUhzA0I0MfhwuZPgwH9XX1ZShAYt2+v+E6JARe5KXGUQErYIynh20+YSrgPkwRzGm0ifhTXU8BmHAnPmFp16AEMLKwBS4ymZyQMioXj4h+dAobMpGj+GVBD1pq3bQtMu7gSu6quXuOSrGqWfscO4HBHw56FmRlxFr3citfVo+GCp+InVOc31ooA+OZ/fWWL7t2BtpY2mP05nTXO/yFrwZdM9cKPHwYELp4LLboPEPXy3KlCEqVh2avPeLGmDqisqQVXRvdsNHHpAvRt2sTNiM9m8S3NgbChQedQCzXY9+x11uiX0Sw9A2ohhp7OyIiLCMDegGTcr+jnfulmj9Mdu1tj9yF+51011DUpjkOVJ1wrx6m4gbC9sbYOLPmWOgirTEnhwW3qK8rALP97ePTvgpfwl36Ia89TUXy7wzSuwrYXOXy9cYPdom1LcHNkT7+z7SxgVX5eEGwQgsLPMSxhZYFJ6uNbShc6tYZ8u3a/biwGF+2793KqysshmaTcvrqNI6pX6rd2C9DWUXN6e+JoNQeVPz8/n6wdozILOixdt+X91avA/c5vP2g7b7w2OuKXmE4Dh4OF15++SA8N4ZZmJaliPx5XGcRcvaDaz+f4B6RlwFMdbXL5JuZAUFrKIm+ImNcJePBi3ixh3B0/1c+Lx4EVaRkHaCfwbufe+dtVuUgDoDUC+sn8fkVUR7N1sq1iu7o6WRJjfjdGjpNOdM842kv3GuDBCz/x4CX/Zuo/gcceE8wezf1lPmIo6ZrgvwW4cnheS8xNCHtjyBg/b3VVQpSdmhoQqTWIbn8eTQl7sFULKdEud3PFa5Y0YamNHT8jLJ4n41fWCDPQTxn98JYnam0Q4bidPpSUlGgiBZR0Y3k/ZMbLY/J2HB/Pm2kdnrg1O9aEenlxs16FkRnYy1/X7BfVC9yJB0IzaXLl0yEryIxc+6FGCEznlEAxONOrqw/mVG91ZbgZaVWXbak9ORh4lN6mpgQ9lVlkfYl2RoBkaaela9+QVWlZOHONW316w8xv8u/LmstZEVpapNte9tFlvU/+7VFO0bfETvvUqYh4aYitr181etXinaHzpuBNRA3vjhx4cHdYD/ju8MEl+4016wtiY+9E+u7ZEzh3Sn3a7VvvYk6fjPK1UKtD5THZo6MuTn50b2BlRtYZTJxtbAAFhSUeUSe2x7BVVDRwHlVJX9fecp9QcrazQ2WU777vOI8r3Z3Ss397AMM8N1WFb1idg4L13anOhZKqKkoraG4Ao6BYYWqMQoMThwtUNHigsCCbuGMoqakTdxxFjP5hcAwNOXNDohbgZSiPoGcD9puY1e/UUq9Oif2AfIlUJuH+DJDejjljMEqfpaLBZ6loahIZiYHcybNVh/Zr075+xXZ9R/cpGtRGMgBMbKyAcYcO7t3XbtyIw8bcuXnSuH0HXkOtoAoRKN/QQh9wORpV511bzUd2iTpKuVGARDGqAkQMxUBSViqoryzULEmJJxmau/ZQQoQnfvlJCV9Q3Jda+tT4QU8QILVWgEQBB3Cmba6pIVvJbgwZ7ZcS8XwW5oimwETBawzr6QUT/GZfjOauojohGHP0wqCOi2YHYVEA2JJv3abPAgNPniThPp85V/ZwzTIdVAhCVrzShEXB8spaMkFQQhMEPHDisP/NIBRj+PLHQRk7yBwxMfCqrbiOWYllYiKQYJS2UI+VTjlEXb0I8F6PlEfPl7ZbME935m9hvdXVcQ9j0paWgE5XEcE+Xs6XXezhre5t4Ndj+38M8A+Egiige5QUZh07bR6x75jjltxCR6wq4Td02wQNLH0ba9Q/FLsy0x15Ssqg69KFkdhsbOMIID2H5qB59c1fxh7braMFTTq2dVxTUMzqt9Wb7N+TpdM8zfTMWomLUhPB5MhvrJKi8i87tAHZN1Ua+Sb+iIOpKHjdqnhs/3z0QPyl3u1gZlBQPCqP2iW3rtkXu9rBzCePif/Zjq3hK2/Pq2/27LqKzUnBwWanHO1gyuNH8YfN1UiYB79MjL/cxxl+PLAzvqa42H+PESfFr5MN8UsMeHT2HErvYp8uAdj+e1BYNsRvFiUS9t7f2/r+PwHEuzErpWsFrB+WDbFW8HjRzG/mXToVgcYGw9mRX1j+E8YOTAl+8MJAXwdIlFXBhLvB4pvD+nO0LM2AR9gHy8MW6pmrsimRskMTPJl47UH/e9PHqsx9/fViemgwGvFXzVpfBvX3a7FK8J4cHO6YrT5cllwizfugiTJUU1MDbMQslQ1qG+17d/T+fP++So+5qx3cDh5MpIM1Dyxj/x3bYv4dwFtrdtGqnzxCtqx32oTYuaGiYkHaixfuOzUATH76dKO/WxeIuAle6tASnnN1tDnt0jrpVLsW8MuNaz4vVy2Ee/UBfLV+EXw2fRJiYKgaMGEwPNvRGt4aPgD6oDTwO2wvJH0k1AYn8Pbo0TnbkHbzZPpYWPXyBbw5ekDZbm0AL7o4wNKEpHX33NrDWxMG1zyaObGGFOx3IH2DgJtJUb7Ju1GmPwKO0TQ8lrmMmPgZmHj4iTQd6Sb6/2YQrUBWcTmC0JWl8Efu2JXC7zWEYlwMKhYVmnJH7aCwE+i/EWTJEL9jUkZVU2JBsulBCf24UjPST7EZ+TN2Jgx+R4af2B+Hl/lhd+qH7Ypu8ulgO45LuWOgLkmezaE2Odn13sSxrvemjXWtyMwk6xf/DggLC61hgwRvFOJ+OLCHWtX5O6CmmWqnaOv/KrBcxQMXbZUCVVYn7sAuuF+XBZ/PmQgvtGsJL/fr/ofbE/8szvdof+t8Fyd4b+BAw8Omqj9v1T8JIlcRc1z0qhHO3qXBu0CtEuN0Kc7B8wHqVYPiy0KFMOhHOTNueLkQPem42Iz9iT6HwCTBpIeY9BFS4QLw2oAIwB/21iWfPQ4TAwPAyLuB2khOV2KOSgt53s16wNAI7F+bmXlB3dKSvNgTpKVd4OrpiZU0NVfXZ6YfUW1pNac6NeUC36b1HCiovcBSUyfhMFA65CBOaWrqFHV19RvJ794ZR6yaUbAkrYKqmBxQ2GmVyUn9tO3sSfyGjIwLSpaW3mVJyav17O0UXh7SRIWIqHWz96IZD1L1XWi//wjEYujKYbMMtlQJvJsjqiQ/39DLzKRw9vMXm1sNGrSLdiZIun6lKnyvF1+nVWvAbqgG455Fsc63t4RtZi/tj6bUZp+O7LmCd1YeNFaC5m06gsS30WD4zl0lLit/Nbjq1gEaWTmChrwsUMNVOVidn726l+d+g5CVHsVNiZp862rO64M+Zmq6hqCuuhTMfBNHdnoqaWmB3MR40NK1B5gUECaNQ6/m0HbEso2Am8GWNGZgEYfFGxNSAiXAfuBw0aQH97qh1m16VksBET57o0N2eTng0f8PUILYdYFEIpaunjXdSpUaHg7ZaIZu2W+A/FZSzDmcQwYcvkfYl676bdq8w4cyHs+dvrL02zuQGR79lc2FherGxgB8zQIcNHd3D3rLPt3JZpSwsOBh4PJFDyuy0hoHXbhOVqDeHT9yJuneDSAR4a0bipDUSRw81ThmO0SS6Sw269pha30Yf+Pqg0T/i8B6zPQBzgYGH2N81pbRwQmYHkmAiaACyXk5PrLx2SwW/dYU8mffeJAz+eF9XUzQ9IBQ+8yHAfCMc0fow1eFuzTV4Y2BQ+CHsxcCYFWdA5vNVsVp4De6OA1sRvEU3saSHxvNAcQiRFdZMeS3fGHYuE8Uc9CoFr5lg5TwGHVFRdPLSiR4WYdUyHmqB6jKz/+BKAxizsZwy7K/kxnduyt+Ej17qjOgcqHOwSzL/IjPt66w+eoQVGRm/IbtjmOnNlYVFBIJJhaJ2MdHjPhBdyW1YVJErUabMLCSg+xIJnaetWSfxehhZJ/R20OHKy6Oc0u4PH0yKExPQJXCu1QkIPVtOHi6ZunIzZqq8clPnzjjNOXTQ0SUglHAiDfiQnLi9idADVM2+sDh1y999y95vmbJ3k/nzk0K3+G1/ohjq/bWbU1B1ef3ZLvkS++NwG3LjmRs1tDTHlNTkDNEukBEZ55fBPAZTuDud0Mt+tQBpTh//0lxp09MQvk3Ii4E/uPGVTddVGrvMaMSKPHA/enjd6P6TProd1Spy8o1b+rKywA+YXwWyHaXM6BSkKYjV3MaQ7buBEOOHdiAzc8WLPj+/Nd1WlweXvpiCEbFYYimyueBnM/v8N4DYscNg1kfB8fEpIwyYksl0O+g3aIVvaZdu/q6MSdjfeyJXbckhZl7bQcPDdTtMah/0gN/8Hx0PzjA88A6027dnrntPJYvqcg/22bCFOPWnbvjhp3Uursb6LSgU+OxjNTXeroGwH7c+CFW3fptTLl94VZhStxaVQ4YYNzSGmwT1Nabt+8OJI3iw3TWuB45C17HPNLR0Vx4s0/HWz3W7lyGqvFcr0UrUJaZptRYVgqtO3ajQ1NQGKj2aalBkYSjj0/MYS4S1TcC7/oGDUSU2pCN26aH+W67oozmxfIcyKB5xR7bmWdT4PCSYsCC01gSVnfPmjp6oAJooPovV/4JF5GKo6rTdaeIBsH067cwl5FDZsWRr64o82QEpbow9WMISqWFQXEkMSHlngmjCGpqijmVrSDam2uA/y7QmzAUgYnTKKgDUIVHtrpmPotwiosMJYRjQJloO00vKcGRXdZA5K9CXCYC5SZCg9PPZSpG6JrF8OE46oQzRtH7SHi9Rxti9zVkwTPz5ytoBv9beLl6Qe1vM6dAep+AfIUxISDQ1dUGtqOGkf3Qb/btRGoJ9S6MCs/EoZ8K0RHXErtimvKcKmVogj+WqQZtnIG+nT1tQ/ZO3aZ2Wu1JRmMlnjpYcPasdLCoLc5zqcmk7rRoDrCmZhDMzVXDZgk2ox82NzQ0dEdT30ENFRW/q6czZ2EQjX7IozQr/xrPwODHPQIYmFO1TCxpG9IV371EozCXuFNB5WNRbpho2J8EoZwoX2yhwZgx0eXd5bt/s/sEGLankfjgdr9wz5UjaCsInDsFHtIH8OPhva8FheUHfG3NAq8hTvbr2yXl5fyp8JAOgHfGUpx+qZdzYPSFM7UHtAH8Hvl63E5djUA063PODnt59qSzZSCaibUjiSIgwrEvOprBPSoo7OkjJL6vlVFgxJolcJc6K/Dl6iWXsVvwuhVHAwZ0hSWfouaTl5QUgahCM/VpKhJ0LfCKPrUrBf8o4skGJuLOPMmPSVGWFuNPcSwVjiK9Yvf/vQUVBt9u3z7MNzWnbUhHXbRhsqpZ6x0Ruzf1MGjj1FdDlwsGnrzlnvPp3QS3M9fdV5bBDjkxb0hYXRtbUJCVsaPzai93m4GD11r1dAXf71y/8HzdEmHnRauKEFEU1hRmxuX03lBc7ftw0xpi19BTBz19j3d3Xbn+V1GdwKM4LuHsl9t+Y0YFR7N0HDudxXSiWYShJvXAt+dUZMpOy3SeN486lk6HY4jHcBshMjFR2hnu0Bp8PWDl0gOwxGI8U0EuFOEIKZnW+zch94Po/qC9hyMaBFQeLDSrMGrX5q5nBfgcd/akzxl7o1j8vg0DV7q+ojqit6f3XVSOGlPXHr8G7dnWqaGmrFOvTdt6k0AysJ8smXvtiJPRWo4yFR9PVFC8KE2zFoh/IXixfvlw0/Y9yP0SSP0isp0e/SngCv9aXV2Kt0GurqxlwfJyspGoy6ol8UZmLTF/IVtTglCcSUzIoG/tsBi/JV2dl8OaFhqktlXQwPISNCiv/p79XcvIDFVKLNcgOCJuAvnRvxmg8DhO7IMH2uXpaQUN1ZXkHCADl/kuWsHeG9TbTprUgBR56WvtT+fPzA7astx2QWKhNlduL6o8+vr47mVVlQOemjZQ1dJSmH4nPbif+fXuReHsqOTFDbV0JRngCQsqk0n7jpyK9G+OsRcvaiOKk4GHjP7UXUo/4uPBY+S9FSIAHHroUDY+40IRQpHbsBETHLu5TJl8knYGu5RZgsdTPeC3W7cXaxga2KxITWUNWLU+mxElsgaiOeyHBqNQlZgIEp4/Au88l5Y/nDrMqGXvfq5qKqpAIhRaa+rpg9NOJsXG1ja3hpz3V/n+26OnOiaUaGg3Z36xvr0zuNjdsYKnrYfzDAZVVcDEyb4DCYCAyiwxcHAAQ0+c/2HJsaVbvziDFi3tXiybdZJnbIHj22sbGhO/7HdRSrVZ6aCfz15jvqEJ6+NR73KJRDxUBTceWU/V4BE5wpxyYnDG2QlWF5Wupq3gqftkfISQ3urTdBc2devUk2nTpWngG1Own5cKBybduiN1v9OvHxVHk1fkrakycLuGmhd2x8r/jr9xRPFfQcqD2zf26mjA2tpaU9rpb4PwqIySipwiqhGAG8MG76etYOjtm93tBg6vETXg3kfFknEc4lUJBKpK8ioSxb0cZWVwZ9502g1NZa0czmAZR8XFkBuo5Erzn0DSrVthaxJSF6irq+fRTn8bCnpq0+pIxBJQmBTHfr1tJ6k1IlDU5Pt3+aP2HB7SfcYCoM7ToF+RAGDr2geMOHbyhZvvBS0SGQGnzdBNjAieGx1DbltzXb1cWXYLiKwRftb9fxs7GL5ZOe+n1D7v0gr6GvCgsKRsL+30pzHC//5ZrrHxWdraLF6sWjHv3sh+iAegFe30u5AegcZovkoAhPjuZAUtWdaIEiWCuNOqZYEDjh9mrSkqZm2qEqKfgDU56Dmr46xZg9n6bPresh8bSVlDjRx5KXj3gawvUsCaASXUcfjm9FSeZUv8E6P88QY4Ugb0xPugQP77dwlFmRklq99ka/H0dTfIh8FoYsZjCBNf4dkcni6el4afrUeNuTp8N1ljIce6cRycFjZjNE1LYYiSJ7A82Ggki7pynrtDXa0+O+Ql/HT5si1KQCqD8Kn7T8fO2sZevrz566Hj0kQwebA2i8FVUoEGTg5kgMiLCJnNUZKvC9P98YH6ZsqA3J77bN5RGh8f7KPDqr/h1hXu1maJylNTZ0bu81FC3U3/uef0ytrS0t0n7Iwaj1pq1IdsXpOOo55zMqtPvncHHjLmwnMuzl0OWevVP3QfAfeba9Qn3b6FL/6pf73dczMOe9xCndyTkxf9fnPwmhWfPvmfa3WmlSaM3L1tyN5OzrgmrfLeR8PDFpr1vkZc8bu9u2ffdnfn7DXk1r9YNgduU2XVf7p8YYTCgkpTEB/kTxEb2RBvXBwzHNyfNzPJW4mVe7ZL99043M2ho6Pur1mY9Hjpwp3ZH99jJwIcD5++MbOxB+ty8sj5408nTp97cxWNiyTL5vP9GfSdnPry1JXB1NBoVq+Fy8DpLjbsnr9uq0WipWjozaeqZ9tab3TzPtJ7RVYt6+3xwy2L4uNPaVu0BBlvXwd1mLnqbpcVa7kSQR0YffuxqYoKF3A0NHYNXLv6Q0Np3k6c/lIUr+96z8DCkIc7Bxw40l4FTc0XpFexnMZP0m3pbA/qa2os7k4aBFZlV7O6LfUa/Wzrpgv9Dh40wYf5Bh49P8Vt2eIMFVXlxwqnWpr2POIj5Rxq0ME/LlJn2Dw1UBD/iVw5yEVmLr3dUD6RXguWgt5LN22a/fGjgbKGxuSbI8f53Vm2cK6SKrPahX8yPVUmEn4HdHHUDY3w9SOwsU7IQbFYlWlZvatLKoDj5Mlk76frvMUgZMNyoUQsApXZOav67tnvLmlo4OkY6uN88vHgaTNsxOb8lNST9UjNwviwbzv8fPLA4Fr6YB4DyMZSEoLEOzf3VJVVFmC3np6eAeZtrUBxRIRERVUVp3mrMDUjFNeLDFTSBWWGflIwSjoFHEGeyLJuyzxxWFkiBQkJZf19d+xBaZRkvn49OjnkySxVdUxQ7MukKzfb+iF/GbrPXSJTH5qBukULbj1So6vi4+5i+7eH/mCg7wmyj//P4EQ76ziOgWlhQnbtDwsqqPyksKYuXdXV+GpEUUV0mJjzJQ1YjB4tIxCmJgpK7bQmr6Bl1ZQHJqLiqNxcKDyxxe6KVEl6Gah7Z/xkcvOERY8eAc5j3HFuyCYfTlEFaw4lCd9AfWGRdXFCwmMRmYAAUJaSDIb7HD2Y8vRxvbq2tp6SEvuZx8Wz4ESvNi5nOljCVn0Gpejb2S2uyskG2e/fkTiJ9+/gG9iIWdxQjy9PfJkZGUg2Mlv1GSR8sWGhkUu/rjGVWdR1B3h6fa1XW5j3/n15WeZ3NPVt56htYQuOtNKCBy10/N08t03dp65eiKfFGGmRQSDrdYTie398PgCfGiQhEI5ZWsDyMrwvWEYw3BJSboVwG16xv9JvWFHG+1DyYq7T2Elg2JVLJA2s/AuEQjA/OGKyeZ+e/pU5xXbH7CwSJaRnkOakV/453T1rmn9F/e8AKi9mtuZb7H8AiMRSGiKC0YYfwJQHBWi2aFjnxJF/TICL5M3VcWNvoYqpa5kbJLksXOHRWC+9/ZVElb1r+2kB/hb+kwTFUFQL/zBrCBqEAqCmhQ/GyUdEagEqN04LkhUpCjgEFguNDTXg9tBh5FXu0AN7rnafOS8Nz/9JCNT1ZG9Tmy/A21WL4S1XB/h44lCYHBBAprT/ZCi8TmlaJXFDI9nbL6oVAodufUG7SdP8pt16MJnLY3RMOTUXUrMno3bOtAOVHiVDkTx7HQqeL1lGKD707BlrrGZRIWSNoNhQMtRCMUj8mrC6y7ptabenjtpGO/9jQVOlKTkp9Fqx3nHWkzBHbzG0cn/xjDX6/Pk5Zj17TKvMy6VDMByGgQc0AL48CSCKNIa29O0BHhXZIPriWc4bz22EY2e/jbViQeQo5pI1Sgr0HqymQK2lzAOaRp27WmsaaNJOcOzxti3i9xgpZdRXV7/O+/ix8wnnVuXHHS2ykZ92ZuDzeD9Xe3jUwbwQ2S1S7t6CAWP7k4o+Hj8IJj28Dz8e2gNDPNfW+FpoxR+wNrARlJR8OdTaIHt/C4Oyqow8xwCPifHHnS1h+A7v7TjelV4dyVZ2bP49EJXqZxzisnFVQqtBfROQTCKzE4zTLi5IQWQhRQ5Wo1jkFAXixhpU7+pGUUO1XktHMpXDsB8xqhq7o0qRH6JedfCB3ZJXa9eXsXns9Mk+98yozRR0BIzmiwK6Ll675VL/rlBFh9qoEum13n+I517LDQUNNifatbRJuHLmXc95S7U9QqJflaUm5wdtXWbXasEGXq+FK/RuDOqReXfCZN16Ma055OeCiOMnzdRMzUGc/zXlATsPmbebOEPtbAeLttrdHVtPuhVwKO/T269oImOz5HOGUtWb4K1hmzcdKs3Jcpj48NUfzv9/GP0bWeA/u0ENQleWBBpQ7/3V6NFf8b1/yIr5MDc5IScn6o1592Xru/fdsSfqWg9nWJb9HaiigVDVxAx0WrE55dbkSa3XvokGDzatzlFR51dOfvScpLNfD0CdDh3MtNT4ue4B4azL3Z1gQmSc/szb10vuLf7l4uYSODv1+dNvt6YM099SDogeetTO7EVtad5AXW1twONrgonBn9YcstE90GHGwrohh08pHsRtAqQkYtagOBpN9/zQYLyEslMsgzumPCNRoMJL71pBZmrJTsZmTd1wD1fgSOSH4+NtRYAleYRdqJBU2k3x6VnEvmlHD+wI2rkxEnHBaP9+XYDrko3Hu2zYugwmlQyMvXoRLA2L2OfbvWv7rnPnmH8PeUxkSk1h0dWTba1Rv2oUs9SZspC1GJShrLz6tvZ8LT0dI1BOnSfRsbQRabWwFM8IjuRCWKabHRnZZkVKqedhW93tFZmZkdqWlt1JwOZALTb/Mzb9Yj21uU2/DycMgzE7NxFqv1i1AJ7vbFeUcOPSCXwI2X+QK4z03VVzt383eM9jYvi1Lu2gsKJikbcqgE88xsBjdkYwPzra597ChYaeygAGTBgK97cg52W5Yb+ugbfHuCXgdDHuje4PL3e1g3eG9YY1OXlHd2mi9Ae7wvD5U+BKAHz9erncxAsudZWVI+kozYJ0f9ykXKzUYxc8hCMzbkNm5FYAdqIbGF/XBKUqIBWHAROXcaXsVKrkifIhEwn0D4fBz0bkhf7/0P3TAwK6KfGUgPnAoeQ+qehDh7p1WbmysOrjR6Pc1FTgOGlSVOmXL91SX4WALktXxqJ069A8v9vNcUPB1MfBOB8SrzQ6uhvPxgakPn8OWnTvrpIf+66ex+Up3FP15fLlbm1GjABsPb2o2rw8l8SnT5Udps7Oq06LV8oIDTJoM35Sg7qp6Q83hsmjyUEKGZjqMyAEaBKOIgYGTaDf8W8mReKCIQuD//77Z1T/aUg/OyFPFGzGkCcSw00MFMJL/SjCNe/HgA5D3DFkfophmzYCBuMm85Pl9aMfBZwqdmnq17xZvgzYjI8h/U9Mnf8Pfx1ErGIDFq1iCLLQoPwRtxWzcQQv/GPgHeqKwO7YjXlSYHbx4Pg4Lo7HPClQ/hSY+Aya5kFBPj5OnyqbLF/5fBTKTsIyUAwrgywdClR5WBD2Q7TQRE8g+QvHu1DHMRRlZHT/Gvp8Pbe8rFtySCAQlBQDsiOIqwRsuvUEvA5d/Z2nTp9MR/nH4O2xA7c4+TmTbEZNANpdu/PCDhzQ0FeCxSVfPoK0pFT/Oa/f/6+WGTGrGsSCFO/iqJfgLcDCH27M+/8jdiAFD02cnbB0FbPgHzIrZlJBRsax6P3eE8POXQIdhvUHYp7GdZN2XRLtRo0BhZ9jQVF8nEkrh9aLM9PSb/fZumMSHfUfg8CVK/tVfP98wsptsL39lBk7vj94cDzzbVhhbmQwMHDudtH9/pP/Vd4gzIoN+Mx6nURC9qtj+3Z1XoQGh9UTNxYzYBMTXuvDTzkVAVmJRJMf/gnkR1oastRoj2bCEKC0iJd8eiQ2Do7csAEDG3G+2NBcOj8Dik+VhbobHZ8prRSJdnnW1pOVIebsPA7T2MwcWh6ojFqFsR8eXxs5tJe6Jg84jZ10vZfP/pWoXCV0kGaB4i0pDAsbfnfFLKBpqD9UTU0dsDR1JC7uswItR40KQvEPBa5acoNTUTClrKgUjD5+ASi3tDIoifscHLH113Z8NSVQzVbZNe7q7c1oBhShIqzoaTveA9Q1NDx7tnGJpkMPtx7arVuXtBo8bmGLPn3u0dmCjJfBN155b9EuTPuio2tl1xGWFofoOfc4U19fPkJVIp5bVSsEHvcDQfLbaPOcwEc5ifeuAn3n7s1e/SkPVJ+e5dGRv4Yc3duZI6jRl0hEoCAl7WWPdV6FHWbPm4rDPF0yf75KTckZXWcXoNnG5WPQ1tWFmno6Q/lGRsCy36iTzh4z0dS+eXAVW5jhAAQWEJKtaRxl7Y3l5bIvQf0/iB1a6n21AQhFXK+wsxCD0l9/vxek3L6tnPf5Xa/qohLQwX0O6O65K+WPGPXb9es7Ho7tvyUxIhx4PHoJuFoa7dNDXwNRReGnSxNHD3UeMah3VlhIZf6XL0UJN0NQb+KBS/0Hai9IS6u83L/nRHZddVIDTxnYjJneAK7eBo1VNcKc2ChQz+WLUp7fWzjy4l1bSWF+0M0Fy/RHstl364uKJpbl5AwMXjdv3q2JA8C4ywEVhV/j2/FUVQGXz5unqqfXrjw1tTrxjh/gqumAfZYtNUeeO6eswBO/g0cL5gy8O6jbC2FVFdBt77rOuM/w23kxMcCUbxj7fO083RtDuk1xfxh6NvqQ74uit6mg5NljAF9HHORp6kR0XrH58z2PEdrFid8WF3765GjUvr0bnawCyKKVrDgy3Q2rBthHLBJx8Xe0AH2TKFV43HjME4NKg+iN6KllbAb6rd1U12rkiDk8U6NbqOHklUIAqyWGkb7e4PuLSIB6N6ipoc7Q4dtsjJy7A3VrazBo0XSg0b27AMWVHrB7vWtvHNKrHAU11SQ/Bjh3ZlKkUC5cCSyZmSfliH54dMC1hSWe1XUGEihSgix6IYsGee3ERPkDaPD5QElZmWQjKC4GBTHvmX1jzUIiksz64Ou1+cPDl2DqpTOAb2XjpGlqSq5xyXv71mkolx0Xe+m0esT+3XyH0RPwNlSi72p37KgM0tKAmoGRUl12NVUvZr2f6OEQ6FhbwwF7PuQ7jemUtUMXDNTWAEFisRgo6eiLnrmP1K9KTwRdFm1ozH3HN3Dz3si8hdmK/+BL0xG9sYQErXv1kt9R9LvIjIhwKggPfPHqxgXQoAQ8PaLjfQGg9qd/+/bNhKuiUpMbHaoUc/K4vrqhCeEFDRNTYNJ7aFHHefOy+gQPMxikA1Bbs5UApNfAmwGZkSg2NAWqbWWthU3UD/9jmAM/qTj4Sx/GrR1glzkr9i1L/c5yWjiXp2ZmfAMzak1RecebQ0b0D9/sCQ+bmcOt2uzCoH0+helfwguFgqpCLgcWctmwUMiWELev9/0Kfd16Fu5QVaq+1LUrTLt2Hcac81taX1XLxruvMDFJyTBh0YOYSVmo8jHlYsLhp7w/9cS/33nv+nOfH2A6bFhxYkSQdbsBvUG0fwCIv3B4R2HkmwMoX4XlbWRnSbKy+nx/9kS9pqjoO97mE3f3FhDm5namg4CsiAhh/udPgK+vD0zbt1dijiWLGxtARXo62cagrMEjB0T/CPg0DG1EEAM1bV3A4XJB9ptQlst8W8WDiwioreTCU/gz+ahwOGxVVR6oQmKl56RftmcGvZxBewELU9OuBV8/srjKXGDo1EZVXFuLGkCRuHa4cRj8UAIZSElwGUkx6VNBGFSxm48pdSUGCJSUeGC83/W6+bGx7EFH9pLDrRgRu/f3DVq5OveUk1VMYtjz4LCjvqCqqhQoq/EQIZWly/K47JiFSDmQG5vDARwVVdQqSiAr/iu4vngeeLx84bGIw7vs62prUDyKgBQT4rg06DIz7EjJewyKUYlJoUq0K5KDOO/mjnjj8M3t+WyKOSEf0lit2pr1WzQ3LO/LF3Cke4/VR83VBA/HD4ZPfhkN8XeHz7e1kOy3swh7vnGlS8vBE+e0GTksPSv6NTjr1vnSiyUz4R4jjnf6wytpqkjXs5uz6qqbj6+veY+e5noW1iDjPWJgDVgbssgDGmhopOWlJwNxfT0QC6nbfUozUkUNiDaNQiFI08Gf0YJ6/VZ7jhMgBsKrEZkvg1SQzvnYZcHaxsb8XO5RW7PwZzMmwLA1i+GXzatg+N5dG74HB+cLSktAXWU5WP/wYY2erc28+Ed3QG1lFeAb6uHvbzR7P4px9+5fG3VMeo/atBK8vHANPJw96tKrNYtg3Pmj0M/FOpyvp8dtP2/9WqvBQ4a/PnZAFTEvKVNZCnWCxzcvbx6qMruuohzkx3wibs1BunSlghpEfoKFLwdDbgNFkEOuGqYuFMd0wcGpJ95pZ9nRFQw9dnSBcYcO0l3KqFK9Px45ci7igK9tRUkhYkzZPirSeVESFEPJQBgLe0l7HZNXc8B+GM37U2oBhiwthoUZ4BQQQxZ7VdcZ4vMIuizui0ox3LalRkD2hJF7Clls1EB4x4LkL62zojrYgsrKzu+uXQY5b98AcV0d0LexA3aDhgKTvm7ZbDZL+iXEsqS03mlP7rdIexsOTB3bAwf3qWV6TvbPaG8CTM/CqKgW+fHfgIlL51pE60ffzp6aytPWATX1NR+cf5mjnx8abJMdHy/iGxlLHN0n3YRlZVqVhYUjkl48ASat7QBUUXtr2b+/9KMTuW/fT8mPjWbrm5sDlRa2n43bOTRWvH/bPSEqqoGDhIXNkKF8lkRcnRaC9GWkRpg4tgWajo5f+MbG0o/DNQUqpwkQw37hO7eB/M8xwBDF6bxstYRvbHgT+0skkhaNWVmDY+7eFZrb2YEabsNLx6Hj88u/fx+fERqiqoSEE1ddLd9+/KSXJMEmoJmVupRSYTVAAzErmzVQrMCssmbHw5LTgOGgw9LlY20G9/8NMSHRfyoLCrolnLtw5/mObWZsFepUpowBMRgm/JEZFVlK5k8YHEExHUV3xXxQSsiLslNmJlkmfdqp2LNaSJhVh8V5USGWkL142J9ZDcDm/3sp8M8A2bxOGpY0ItX4GNhNZpMDcsSHecytHACLyxuJGDUApUEYFTGHQ0lkZOhvnlvM2KpYYaIYiGEqCjSzSJ0oA2E22k8eDBPKMyITh3Fn8pFBPjw2owdST6Up0JnLx/gZcNp/Rg0I277F4eWKxYJLA3oIghbMFIR6blbYwozKw0oNDHTJe/xQEOW7+/xtLy/leoHgSMm7t9URu7YLfls4p/KfcgD/n4CGurqtNfFxwtd7fQShm9YKArxW65NtgVSDKwI3cHONicPim2ydZ/ySPf721RLU8NKZ/vNVG9ixfpdUOCpI9yPxqRQIs9DAjMIwCwOGIRl3zCBM7tgdg3LDwHZZgoRRpfamtZClJV8GJk35dH4GHOLPHP1uO2UGG+l4vO8hb3jKGqq8thOmyO8hx9DSb2V54dXpw7zURzdH6VaVT1dRU1sRsmtH1Mcz+3hKajyei8t/dEvWPxrKqqo77iyeey325G6eRNzIs3fsyiKSlYKMQZoHxWRYT7WwdwRJQa+92MrKCh/1+nz5HEiPDCeXvipCli5mFBmzUKDsMulIMR+VHwOGIeXdCCNKrRRbUk+ZickJx5PFbAIxNQpIl4GkwDGYFH4fyhoagMPjoToAcrRUiS898M1AVcvcrJ1e206g07Q5BpotLW2wI3MRuQqfz9Y0MfnlrKuzx25dtkfkhhUexZ8/o4kyAEVfv0alXzsPPx/ZA6tzc+DzVUs9vJSAx8PZ7mhiIlkQtt3LY7sa8NipCzz2GSt5ROz0ll7B/+X61QU5Ny/BzBuXYP7HjwfvTRxLwj1buWgFrBPA97u9YOaVs/D9qRPSvcFVudlZiedPwBjfnTDvwW3YKBAqfF66KW4Nd/PYzqfyP2pv5lGTlOSB2pKcxUv57XH9t2P7YOTBXVXZkZEeD+dMu5J1+xp87bXhyh4XF+kJUgwUh1MYFuJxqbcLSYfFgnYiMZKFNF8gyUo15B81CeYRhpnwoQ9lVXJbiQIaamqAqEEImt3fK+dG8kNpUYxHpUmMCqCYWsZi1JMqA22mwzCgGJq4ytkp4HCMXcrMTKYcpJVivyb7abEv8/fvAuVVsM3MwLIg7Dn48uAmmkjwZecjUDlyol5ziqPD/Bz79r2sZ2p6+fnhI5dfr1+YGLRm5Qyd1vY7fvPZnP9s+0bgP24Y0FDlXO47bdzlGL87TrWF+cpt+/W+7DJrrkvfTTuO6LWyu/zupM/twJVLyEmcxoqKhpi7N8HNVctB1PZNq8ycbC+36zfkMhtwdgAVnpmpQxtw1mM+EHx96xXn709Ul69XL1c/99kEIk4drVFp23EKkvrSm1LkgWiqDGtroLGr65EOv8x2GbRi4+VGoeDyrbH9L1/s70r0fQkUVz7b7QmyQ0L4aaHPdpWnfn9//9fVz14f2jvdbXDvisQ7d8gO/eD1q888GOQqCty9bZdI1Khl2NpJq7owV0nUgDRMup0odYy0If7z80ZhmAJvBKktKwbFKT8e4LfpNwqYOHREbS6/4x+nymSCTXISFD0pv6ag3KhORIWlQIfFjIcYi1z2QXbCSn2kkDKiHJi8mDSZcjQHvMkWh6PC/jzcX0GbwcP5+HtxpOzkIgAaqBxmrj0ae/gcZPXcc5Rl4jqgt1PPLiDtfRSIuXKYraSq9LS6uKhMSUUZDD50oqjn7iMst0v3WTsAWMk3Mzum17M/q+/WXXXKIvBeDMQN+NBAWWoyOeDIRjNsXAfTlmagnqPa29VrL2vk3eeswYePayIa5en2H+Hmcf4YeHbyKqhOi7uSHRH+9f2FIy3qa6rBjOC3bD0bG/LF7OaA4jew1DVYfbbssuy3fnP7vLTMb2ramqCyMAfkf4smYfAXrpVRGcQs9tc+m3eYz3r19livdd7vLLt0ApXl5UBcXS2MOrCv/Mu14/OrxeyvHoER5nMjvxyb/PjFMUPbtglqGkgo0u1E6azon4yhFIH82Zuqq8tUIMdAjH8sJYOGyiqD5KT4G3QQKcbfvQG6LF0kaRBQDdGUOTBkeVGQ96Mg88Mni1vYOgLbvsOXi6EA5c8mZVDjtzCwcRtn4DxomL6RfVcDsURoMOXB4+vTLvmLXSbPFvP1jClGJ5XEP6YcDGR5yIDd5NZZSVxc0ubC/gngw680MA3xj7Y2C8zAoV6hRM+17OWmot3KCmjo6gOTNt0UCiCub5DaUZpT4s6fFO7R0oSZwY/X8h3sf+29fnsp/iBDU+D0kaD54Qwqj88L47fp7DFw6UwY5LMD3Jg4oI2grIQ/5MCFeu2WrchHaH6Gp8uWqVwZ3Ate6dW2Mjc+vtxp4tT99v0Go+5CB5ADKrS0/vjYJXU+DKk/mpogNeiJABNLWF6mQCciq+RAPHCDUEzTfMMgV7i2pqbEm/5h8+bYT2dgZjbMevNGuqSjwleJE6vzhw1YsgwgPYdOUx6U/Ud3Qnj0F+ePn5Q/h6sEUmNiQLsxQ496VcOO0vzzk0t6bl3ZssPyFS+ritP5/Vbs4Fv377fFatxI1eHnTnBXZaSzNlfUaK9JSEu36T2wiIcviSTEodLFQhczsyIjYj+ZGoCHHKo0VJw/QsGnT6AqM4NcCpT+6SNIfnz/YsT2zfDmiP5wryFH/HLTuoLKpPgaUX0dkKBOKGmgtICG6io0EDWCsuQEJduhyo3Jjx/Aj2cPBuV/+lin077L8hmhUX5VubkhJnYOTvX1DfT1VRQS7vir50SEqNZWV4HU0GA2rK9/X5GWZlInEICyrDR8MYRh+fcMSX1FBVlqFBTnNfsq09TV9aquS6/tDm69gaC8AfRcsAbwVNRbIBr9buXtRwwrLPgSDYrSv4Oc8JejRbU1l3OTE9GIB4B5hy7GKH+lzPBQKKqvB1UFzLEyAEoSEwEuU1V2Jkh6/pw1/PSlbHV9Q1CUkuR02FpXHLZ5HUy6dQ1yVVVml5dUkLejGNId7dRLAdkWQfwdMbzO2ihhGzIfEJJH5L5Dfqn+12YZuHZfOvTEsRO0M8HXa3d7ZDx94Pcl4J4tflnInJZnpJ1M6ikCu2PewAzCdCDM9EM2bQUtR48dZNa5I/mOIgb+GJEKB36rw0Mqauz6OjFw6tULDPD0BsYD3PC3cm+i9Aj3xZ671iPjt3t+cSHPbbEDKQ/KX/6lgA6L+6JCjM88N30pgMOBuK1/cGPpt4DbFqp14uMlublUPeSgqqXV6NzZdUqRQBCYFh5azUedpyAn51yPTVssi169HJaXlCTCb+3wBK9V127AoEvXDygNcoYOI/ft2+0ViXHtBVVVQNPKqspuxGjpt4BR+cbVJiXM/PrbY2A9ZDhQMzQEcTeuAi1DI2A+YNDbDwcPhhq0Mt9UUVEF2o4ao65kbDKXp6MjPUqHkffxo0G45+ojmeHhUzpPngKqlXlWo4+fVwjzM4gEwgdfr13ChQcW/fqB6rw8kIMm2VZdXIGSlu7CguSEXaLyct2GBlFW15WrluI4Eft2T9Xl8yeLoQRUNgiW9lq5MQvVg1VXWPjo45VLwMTSHHAsLI81VFQaiwsL3SVI/VHhqEwnLwUwYyijTlQPwEXPKopZmZcCop8w6yuvnX7JD/1n5aWkgjmPnwHz/n0VWghl3rcg8u2ZaB8f20/BTwGLbPSgp17kD2JFzMg0U1KOMiZlgF8puk7xAEauvckXs2hnKbPWyzE9jov1WBV1LXGftZs2d9uwSnpnkLC4vO9v82YfSg4JbC9G7IdLImGBYlRfxKzqA3VZ4EW5WCx9KYBv1cL7WXGZkCz73S2C/81IePhwlHLKt0fhN66BfstXAFGr1r2t+w4gHwj4p4HSD2gOUthA/wfIfvse1JVXoGgScH7EQBC0Yg3iT3iU9sbSJcykRze7MU9/Y7mfvt579Knz0Kn3AFBXLQCNdfV4NxcJxzAmxen46CFiJbEINCCJii8P7jXRA+jYO50CDfCHl8byTI2lGbazOGzQIKziRJ44uL00Ifk47Q14BjphXdasi23ZpSs5Vo5jovJSnvgdlVxaBHSHYkr2RwiY7m7x2/QJATeG9w94u2V9wJfLFwbQXn8akft3P7g5anDAzVGDAhIvXQior66eQnv9j8FhzJgA63VbWLNiE1mWsxax/g6jVheUDCh8GRLQkJURgGjbmnb+t0GmzJJ/fx5kZKeHO/zuP/L8CbDXQH9Z9K79+EKxPcSDhtPsKRHtp//CHv8kgLVTAq2G+Z6ysuo/2oqnpmnFapBYsdgSK8AWo6fYSse6nVWHcTOs1sQkWm2qqtEbcO0Sy3XTusUdV8xpIt0bqDLTZZATsIQJORyWsqCsrC/tRMDT1aX3KTCBmRrT66xykL0IaMLEP0GLXgP5Knz+yIRnISMbG2pHtujWqwXt9YdoqBUEnu/SGr45vG1MmwnuI9uOGDvy9clDjcoikcIegX86Yo4ftHi1+9eRB11sR9Z+/ZKM2qEt7fVvAWFW3LhEgyNOfwWyBsZ6YEO9AATu8uR6qylvONHWWZIfGiEqz84ej9In+wswULh01+Xz0z0e301fV1iYvrW+Pn1rpey3/Mu79NHXzqfrtLfHOlN1VWKifuL16/rww4cmU1zqxQMuuyKbsRCjcoCErVxu3r2r9JYNFE7t5aYtqkXxCYhhlWjmZGpMSXnm/Jgi5MP9DpCaw0azcE0+kpCXT3trt259qa68/HlBVIQo9dlvIkFpcU6Sv3+XmtREUdydG9dInSAks/O86ChTvNOpoa6+9LrHXP0Y/yP6c/wfTwPa2gJc/9LvyS9zw0NFiY/u110dO9iEXPVKIysy0qs48rWo6N1bUWFiYo/rffro+5po6F8c3Uc79cXT/gVhIaJS5JcfG7s0YP4U/aSA+3GlqSmiovh4k6rEXP3k50/G12RnijKDAvfIv+795u+v62sC9L00AEoP6H/w9cXlJYvrD2fP5j+e6xF31FobJjy4W4rDeAGgadGnt6jPlt2ScRduA1VTE3xNOBmrcftnREb2qE5NFuUGPxd9vXV1zwev1Tg9QvAPqG2z37wW5oQGi3Kjol6G+nrpf7rqt7c2LUWU9y5qPA6DIfdKEDWf3BbBPwdqsoT/SYdR1LZYepVmpLDOjRrEQUP6XfwZhzNtnEHr/gOAVd/eoI7D+hbtvWsRz8o2a+Kdq9K7MJIePq6ty85WK4qLA3mfv4DdqOWrq2tAz2m/IK4V4PvOpTorlqyQnBxDGVL/Ab7EVFNLF9iPmgCGnzulu5qWuumxsdr3xk48WBgTOaWishTVE59ZVawr1V2b04P+Kk3wJiUxvvUJtQWMf7J6Xq+i5CQ14zadDeuqqg4oq/MSqnKypmlp8ae9ObLHvSo7t9u7w3tsBFWV+Bugms7Dez/UsW4trmRzTOK8N9qGH94HDNu0+2Y/bEJU6fckdl12al6413IQtHrpt/6+x0ZF7d0lzgq6zyktLgM6BsavgVIjMDA3AXrGVnHln+PmxL8P5XwLfgZMHRyOAVX+gqBNy1vUFOdx1LSM8rRa2ohFdbUJ4spiTlZc9oapRw9sEBaWDuUZ6T3/dvtqJt/Y7rOGKVtdCTS0f7lzPfhw9fwRVKeGqB2evcKP72kJoAjE37vFdx40/EF9fd0rYUX15293/NglSQkgmMPvvfjj17i0l8E1vqZq6lw1nsBp1LQoroYG+B78eEZ5csqG7E9xIPXp45nWLi43ny6ew/ly9yJH17yVm5qpeUKplr4w+qA3J+dr5t28oGfAuP8QI8SsVIP+HSg2PE6PYmJUMeptlxoXFGamgEK/FPDaj1z60EYFwghhXAx+xUcmNBjRR4/XZsW8VpPdy8QCSkqoK+CZchM0YL1T1Ag4qirAsoMLaN2nL9Cwsn3iNHfGRJQ3+SQQyl/p84mzxz9s3DD/04sXqK3UULmak54/B67HX4shA4q7epc+a5CKipJTv+17Kyz7uPWqzi0YmHrn4ougzZuARA3wNVuYrcmJihyc+OSWU1VxccXUJyG9GuueD8vyv/Dkxfa9oM+K+QHdNu5bzTPSJtv73JEMH92/W31G8KM2gStEy4zadcrE9NHR0cFHWixmv3hBfSz7fQqIPX16kJK6BjCxsEQ6kP6kmcHht/M/vI+7N324Y2VhftHylHwjHPTGyGETrTkc/4x3UaCOrUbWiSbf+42P6Lf427WLIGDFHAt2I9zQZujAFVUZ32d399yxHtXrm4qykpPLnEUVLd3698JxYse4z8ITXI6yCtBgKzWUpaYk3RjWVZ2jwhXOC/+6U8PMjNzaiXF9WP9TeV+iFqq/aHWpMa8wiKenL8FfPuabWT+d+lsQ+dTozeGDThlVlC+sKC0GxjXVWAxjRqN+8hMszHJ/xMYUQxITseMnFmbYXYF/mwF1NLnpXg+KLbCkpiBLhIOvF5LD0N1HlKfcuJe0WVDnND0ykuW6exerzbyZIzCj5sXEXn86ZzY83tKi4f7qRfMTIiPIR89x55EHKSfGT/cGUPgzG1kY4CQFFUDuqjkKzCK4WCQGstuSm0dtbl5jRXExaERRzB2cRjWKZPdu4+9g6be2Jxmp8DWpt3gI+MnXRQ5ygBwOKTju/Gra2mSzgrixETU0FiZSIgOuClcd3w6N24SjolL3aof3trtj+sOrg3ru8Z8+uwaw6YV6Qq8fBUdzYOnosjJCg6pwfVFJWGXp6UhBksHAoS3+EDy5KRXoU1oiJdw4UlWErcRVYe6zxPip0MBB/qiJqMaXD0noQH7UjXdSetDAzIzdMKXws2n2dG+ho/0YX4Znm1Y0/LZ4lt3bHT7RqBwLaWcCU5cO00x79AEl+bnSK2KZtiE5N00X0Z/UQK6zYpBwyOPPbBHEwI1dWQXAaM8NewT5RfhLxQeNbR2sRXIL+YDLkeYvrKa+NcaiOy2iGymGZiuLt9WlFV7W7ayB/9oVIHDJrPDUZ0+TGgXCT24bVtUnP78HWg4c+7Hvzr2+wtJiTfySobnjJ/W1tWTjt3x9GTOTFwFbViZN81aNoT5ew9PevARqBsa85V++rHbbsme8UEjHlRvl8AuKj35ndcq/ffmU++HtAVG9qBoFIuG46urqjqMnTNVs0bq8vqZG1X/SoFVBa1d+EtU1fkq4c6sk8dHVBXot2wCTbr3c7UePLq5I+y63qYpCQ2016eTC0hJQUFBAcQtuQFnJZWgS9wc0TZwCTgkzLaUGNAV2o2JhvybcQYOKh0LJRW8qi5SV1UEjkiaBPl4atwYMOBKxY/8cFE9aoHazPPSWRMfWq2vqE6nDtA1+MuWSLx+pSpP2xv44xJ+RrHUFWRK+sbmw35ZfhdpWjsKCTzFCNLybtp8yD3ZbtkXIt7REzY1mjPkZYt3WbYQdlq4RLo+IPofy6FoS96W8g8dSYf+Nu/hZEa9i2WxWdZ9dvruGXb6nMerE+Qv6VjbCqEN7WjxfNs+2Rd8B2Z2WeakN9D3igsLliSUNEruh44VmfQcL+23d9gpJUT1SIARJdbnYpENXYftp84XG7dqTHlNbUlTnMnO5cMCm3fyiz5/xjWEug7duO2gx1F3Yqs8gYW15vtognwO9R5y8lW3Wtl3j9xdPBTWZmbNH+mwX6lo5CPOjwkk6M5+9q+swdbGQp6vXmBUZYYv0atPylIQGi659hGYDRwkHe25DsyxVzsyw9+a9N+xv2f/X3bA44Zvt3cmjbNl1QrXxlx7NG/PwGdthzPi7MQsWAD17R2G3pb8KHSdMInf81RQWru+1dNV4J0QXZTW+sOr9e6hwrKUewD/9UuDGkNF+ZYmfZpUWF0h7NWZeGQMwfNN8Q+PvX9ZJZDvzMfBtuVkxrwxkOiuaNCHJgF8KGHTrOajzonlNXgqAb3iahcNLGkRgwpETwN7jl3FcNbXHqCyEqBHbfV2KYyMffX0WYIZn6/KlQ7kUe+GTAuoqA3W53BeVEG7DH4TF/vJvsFBC/8++FPhvgpwsQVKkeUH3E3AUJBNufkU7NuMfZgvKj9Hbfg4qPjNkU6Di/56uhJfNuCrK4N7qJeBcly73g9dvJh0Oo5fn2pix9+9NHXvwVLKWniEQ07udFPIgagDF9PKg6oNPClD230PQng1aL1cvm3Z77PBpt9Dv8dzZ02LPnpomqa+fRgf5P/xN/Kjo0Gh2hFcAPj7IMBLzl2pgvGmivlYIlJBybN7KFnSdNBUM9tkPWnbp24ShmwKlQpKUhcEKtoaRITB0aPpCBDMdHY7iKbJ+WpKVBt4c33fm0bRfYF7Ue/IVNSRlw50Xz7PrsGCpm4m1UxK+Qp4a4On49ARL/nQrTlCx0/w+NDVamIsE1ddSXzy5Fv/0yXigIlrx5eLxazu0Va4FTB0BM16F+tBB/w//Imil9sdG+V2eQtBuaanadugI0N1jLhi0fiuYdPoCmHTzTpG2sU3frrOW9938Kb7vxhqh7uwvn1iDz59n1ZVUFGbFRBBVAYMwwg+TAtQBiK5LWxHEYghMnBxBi949m4jWRkpS04wq3wnwMe9PD++Ay8MH+oZt3CSoq6wkX+vqtWld2IK4zxPdr/kXqeJd/ShtAjpleclK9rrQzCw3If0pyEkBJN3xN6l4GuDLyBNXunhEfmvjumBRRmr4S3BzfP95dFAFFH3+dAyVvdm3Xch9KvqFoR/ZyCwP7AYrKsIas7PD0ARLeoMJDA3lVmZnBRfEfAirTUkJK05MJEfj0WRoQ31ublj+h/dh5RkZQVW5ufrCgtywmsS4sLz30dKvmTUHkhcqB6LPD69/kTuvIj3zCm39AcKKikcSCSQ37/5dyOms+HQrdUcztv+RzvpX8O7g0aQIXx/b2qpKKbNinVUgFnt71dZLj1Nc6Te0ODsmXB9VDtkotcHQpAWAWrozFsW8UyBIyMr1TlXpqd++BAbQx2ia4yhqr4GykgpwW7murvXUKXN0bW1uYj6MffzYrPRN1LsBe3aZNbeRRf4otuRPXMwWe+mSU1ls5LePl84CkTLLe2ORxLvy+3f/Z8tmjc388JprP2JqyZiL18lt3femjJ1bn5V6rry8FLRyGw5YqJ5pob8Bp4lzi/p473TNePow9u6smVpiSTVo2WswrMr+zhqwxQcY9XQzT7h7M/rN/m1mGoamwLLvYFiWnMjKfBMEVPl8MOL4lbKWg4ZaXxs9xCjrZWCipUs70HHprxcd3SfNjjy4zy/p1vlZWV+TweKPcXVqgG399cn93Ge/bgYtOjkBDR19kBn1GugZG4OKiiq7uVFfb9+fMqJdZU4G0GvtDMy79YLpLwNZ9kOHg86rNlUErl2ulfLEn2XStivQc3IGBe8jgIqqaqPFwHFLbEeNavHq1yWbU16GsnWsbICBjT3MeP86ZVVqMTmm8y8DMyu+nA1fIu5Nf0sQAzMrdtujo6NwTub/RezQUul7VEsdMt8yxMDMiq+L/tmV0U2BmRVfeL6dD+ABcx7cb6IEd2oDsp+1piA/CUkgMow8X7964L1hveG5tubQr2/n1ZsBaOGlCiwCVy8tOWJnACtSU2HgigVwCxvA36aPhV+uXcQ7hMxx/JDN64sOtVCDF/t0VShP7ps3+24M7Czcrg5gfuz7hvOjupvu0gLwzqjesOjrV9Km+GogfIE6vl56IwB6Egj1Em9fR+0OoI8B6wJJiEZlTnb8cQcDeKS1nrg4IUHurSGFG8P6Bx6x0ICP5kxr3G2hYoXL/3jx7GkvpoyASESv+HDqzNFLXW3hHkMlGH//dmPc3buyLyf/DXCxpEOEQEYs8eSkEwQ8vDrLltRXHNakzluRsOgfCUlWiZqRZlhyovTwME+FZfRD4kn9JUGodVhq9FbMn5G+VLkY0P6yYMgon7Yc5MJgMOVm3Kh42B07oX+oLkh6IotYetKR2nyNyyeX0J+AGmLJ4hzhgonnzzl8O++7MvllCPhwwMe2/cpNeBfWi/LvaSxReRmoRj9NvsFk51GD+ypranI1jM3e9V61rZajqZnhOnXFHlMHx9ex1y/Yf1wwy/eNz1bfdvOWzSv8/JFNVB+W4lTYtHv3q5XFBQO4bNAB1jUoKZyOa2b99Qcwq4k0kgMeSMT1eI+wsFpdT0+6r5ZB/rdoFqwXgJLEBHYLu677lFw01LgcFWDad9ijCR1c8zotWnAkNfBZcYL/xW1Pl83mSuoFGQ893EuHnbo0VFldXfahub+IJjey/N/9rAywNEXTLurQ25/YfB1744ZT+fvwb5GnToMO0yaEDj13e6Gktq5zuM+vF6LPHFbRs7QGAw+cjtcytJiafvfCp7ve+0CfWROAXuc+19nKKolFse+5+k5Oq8pT4nqqq+tF1AsbB7v5+rZ7v3vrmYe/7gQLnwYAdV19cGZED6DB1wItBwwv7Dh76XEzV1cQ5rVp7Iczxzr2W7EWfLiXr5wYc5avrw5KDeytgMu8tR/VdPUffLt/fWzBxzcd8fVASPvQ34WYPsn/WsnjhR6gthGc8RYA6YsVpN8ue+Qx7mgSUrG0LVoXWQ8adazDL7NBcVIcEFRUAFhfvyz62HbD6vIq0H/zLsBWVd8qKMwHXA6rn7Zd2/CUkKetHFy7qbX2mOveKKzLOWipZmZo3RqMufY0Ssfa+udfYfgDSK9px/1PevM1BmJhqvsynRiHaHqLtQzMjdQ/828KHI7KQzEsFR+bmk+rWTeSN0bTfKkyU5A3M1B0I7uukIzB6SNB2w9JZE18b2sj/OPrg6JOHHbWFjV+zvz8BTgPGQzYrZ0WGnfocAb7fQ96PqI05u3jurxcYNzDTWQ1fqJXyp0bDvUZGb8Ufk8ASmrqQNvaBpj1HzG0NOlbjkpl5dfsmGjA4aoAVQ0eaOAq+fTw3uuJkpKkBQV5sCqKLsehCWRx/FeAP1PfZcZcoGLV2sfQpasnKrMk+elTldqs74tY5aWHirPSgXnXHsDQvi1IeR4AqvPzgPOy1WHC7LypwszUvMz374HzwP5AtVOPg7o2NtQ36Gm8PXrIQ99Q93Lm6zByYqNVZ1dg0NvtjI6j84qQVau6aFgahdemJpM3WYY29qgM1lF24yZND/fZuU2louAXFpsLqitKgYZDG9BYB916bdoURif9L4E+1oKN+I/8aEAcCajhWs6Oh0f0TzYMM/GYoV1x+FeML8sDH/GRvXSS95dPE4OxM2F+RNMyUqDiKJZTVkYZFNOW1g+Fw2fV/+/6oH8CAPj/AL6qktxDWtHsAAAAAElFTkSuQmCC"/>
          <p:cNvSpPr>
            <a:spLocks noChangeAspect="1" noChangeArrowheads="1"/>
          </p:cNvSpPr>
          <p:nvPr/>
        </p:nvSpPr>
        <p:spPr bwMode="auto">
          <a:xfrm>
            <a:off x="219074" y="-144463"/>
            <a:ext cx="5482933" cy="13014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Council on Library and Information Resour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2" y="985327"/>
            <a:ext cx="1809750" cy="781051"/>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59"/>
          <p:cNvSpPr txBox="1">
            <a:spLocks/>
          </p:cNvSpPr>
          <p:nvPr/>
        </p:nvSpPr>
        <p:spPr>
          <a:xfrm>
            <a:off x="2523930" y="1039999"/>
            <a:ext cx="5906282" cy="633077"/>
          </a:xfrm>
          <a:prstGeom prst="rect">
            <a:avLst/>
          </a:prstGeom>
          <a:noFill/>
          <a:ln>
            <a:no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indent="18097">
              <a:spcBef>
                <a:spcPts val="592"/>
              </a:spcBef>
              <a:buClr>
                <a:srgbClr val="78B2E0"/>
              </a:buClr>
              <a:buFont typeface="Arial"/>
              <a:buNone/>
            </a:pPr>
            <a:r>
              <a:rPr lang="en-US" sz="2000" dirty="0" smtClean="0">
                <a:latin typeface="Arial" charset="0"/>
                <a:ea typeface="Open Sans"/>
                <a:cs typeface="Arial" charset="0"/>
                <a:sym typeface="Open Sans"/>
              </a:rPr>
              <a:t>Hidden Collections Grant</a:t>
            </a:r>
          </a:p>
          <a:p>
            <a:pPr indent="18097">
              <a:spcBef>
                <a:spcPts val="592"/>
              </a:spcBef>
              <a:buClr>
                <a:srgbClr val="78B2E0"/>
              </a:buClr>
              <a:buFont typeface="Arial"/>
              <a:buNone/>
            </a:pPr>
            <a:r>
              <a:rPr lang="en-US" sz="2000" dirty="0" smtClean="0">
                <a:latin typeface="Arial" charset="0"/>
                <a:ea typeface="Open Sans"/>
                <a:cs typeface="Arial" charset="0"/>
                <a:sym typeface="Open Sans"/>
              </a:rPr>
              <a:t>Getting to the Core:  Cataloging 45-RPM Records</a:t>
            </a:r>
          </a:p>
        </p:txBody>
      </p:sp>
    </p:spTree>
    <p:extLst>
      <p:ext uri="{BB962C8B-B14F-4D97-AF65-F5344CB8AC3E}">
        <p14:creationId xmlns:p14="http://schemas.microsoft.com/office/powerpoint/2010/main" val="1552446495"/>
      </p:ext>
    </p:extLst>
  </p:cSld>
  <p:clrMapOvr>
    <a:masterClrMapping/>
  </p:clrMapOvr>
  <p:transition spd="slow">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835741" y="462817"/>
            <a:ext cx="896916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b="0" i="1" dirty="0">
                <a:solidFill>
                  <a:schemeClr val="bg2">
                    <a:lumMod val="10000"/>
                  </a:schemeClr>
                </a:solidFill>
                <a:latin typeface="Open Sans" charset="0"/>
                <a:ea typeface="Open Sans"/>
                <a:cs typeface="Open Sans"/>
                <a:sym typeface="Open Sans"/>
              </a:rPr>
              <a:t>Getting to the Core: Cataloging 45-RPM Records</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915494" y="979244"/>
            <a:ext cx="10280087" cy="469534"/>
          </a:xfrm>
          <a:prstGeom prst="rect">
            <a:avLst/>
          </a:prstGeom>
          <a:noFill/>
          <a:ln>
            <a:noFill/>
          </a:ln>
        </p:spPr>
        <p:txBody>
          <a:bodyPr vert="horz" lIns="0" tIns="0" rIns="0" bIns="0" rtlCol="0" anchor="t" anchorCtr="0">
            <a:noAutofit/>
          </a:bodyPr>
          <a:lstStyle/>
          <a:p>
            <a:pPr indent="18097">
              <a:spcBef>
                <a:spcPts val="592"/>
              </a:spcBef>
              <a:buClr>
                <a:srgbClr val="78B2E0"/>
              </a:buClr>
              <a:buNone/>
            </a:pPr>
            <a:r>
              <a:rPr lang="en-US" sz="2000" dirty="0">
                <a:latin typeface="Arial" charset="0"/>
                <a:ea typeface="Open Sans"/>
                <a:cs typeface="Arial" charset="0"/>
                <a:sym typeface="Open Sans"/>
              </a:rPr>
              <a:t>Data entry performed by student assistants</a:t>
            </a:r>
          </a:p>
          <a:p>
            <a:pPr indent="18097">
              <a:spcBef>
                <a:spcPts val="592"/>
              </a:spcBef>
              <a:buClr>
                <a:srgbClr val="78B2E0"/>
              </a:buClr>
              <a:buNone/>
            </a:pPr>
            <a:endParaRPr sz="2950" dirty="0">
              <a:solidFill>
                <a:srgbClr val="3D3D3D"/>
              </a:solidFill>
              <a:latin typeface="Open Sans"/>
              <a:ea typeface="Open Sans"/>
              <a:cs typeface="Open Sans"/>
              <a:sym typeface="Open Sans"/>
            </a:endParaRPr>
          </a:p>
        </p:txBody>
      </p:sp>
      <p:pic>
        <p:nvPicPr>
          <p:cNvPr id="3" name="Picture 2" descr="student1.jpg"/>
          <p:cNvPicPr>
            <a:picLocks noChangeAspect="1"/>
          </p:cNvPicPr>
          <p:nvPr/>
        </p:nvPicPr>
        <p:blipFill>
          <a:blip r:embed="rId3"/>
          <a:stretch>
            <a:fillRect/>
          </a:stretch>
        </p:blipFill>
        <p:spPr>
          <a:xfrm>
            <a:off x="219593" y="2109544"/>
            <a:ext cx="7127163" cy="4024678"/>
          </a:xfrm>
          <a:prstGeom prst="rect">
            <a:avLst/>
          </a:prstGeom>
        </p:spPr>
      </p:pic>
      <p:pic>
        <p:nvPicPr>
          <p:cNvPr id="5" name="Picture 4" descr="student2.jpg"/>
          <p:cNvPicPr>
            <a:picLocks noChangeAspect="1"/>
          </p:cNvPicPr>
          <p:nvPr/>
        </p:nvPicPr>
        <p:blipFill>
          <a:blip r:embed="rId4"/>
          <a:stretch>
            <a:fillRect/>
          </a:stretch>
        </p:blipFill>
        <p:spPr>
          <a:xfrm rot="20246059">
            <a:off x="5568377" y="1406243"/>
            <a:ext cx="6606778" cy="3709425"/>
          </a:xfrm>
          <a:prstGeom prst="rect">
            <a:avLst/>
          </a:prstGeom>
        </p:spPr>
      </p:pic>
    </p:spTree>
    <p:extLst>
      <p:ext uri="{BB962C8B-B14F-4D97-AF65-F5344CB8AC3E}">
        <p14:creationId xmlns:p14="http://schemas.microsoft.com/office/powerpoint/2010/main" val="560809034"/>
      </p:ext>
    </p:extLst>
  </p:cSld>
  <p:clrMapOvr>
    <a:masterClrMapping/>
  </p:clrMapOvr>
  <p:transition spd="slow">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838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dirty="0" smtClean="0">
                <a:solidFill>
                  <a:schemeClr val="bg2">
                    <a:lumMod val="10000"/>
                  </a:schemeClr>
                </a:solidFill>
                <a:latin typeface="Open Sans"/>
                <a:ea typeface="Open Sans"/>
                <a:cs typeface="Open Sans"/>
                <a:sym typeface="Open Sans"/>
              </a:rPr>
              <a:t>Software used</a:t>
            </a:r>
            <a:r>
              <a:rPr lang="en-US" sz="2800" b="1" dirty="0" smtClean="0">
                <a:solidFill>
                  <a:schemeClr val="bg2">
                    <a:lumMod val="10000"/>
                  </a:schemeClr>
                </a:solidFill>
                <a:latin typeface="Open Sans"/>
                <a:ea typeface="Open Sans"/>
                <a:cs typeface="Open Sans"/>
                <a:sym typeface="Open Sans"/>
              </a:rPr>
              <a:t>:</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504825" y="863600"/>
            <a:ext cx="11182350" cy="5729483"/>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Microsoft Excel 2013</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Columns &amp; </a:t>
            </a:r>
            <a:r>
              <a:rPr lang="en-US" sz="2400" dirty="0" smtClean="0">
                <a:latin typeface="Open Sans"/>
                <a:ea typeface="Open Sans"/>
                <a:cs typeface="Open Sans"/>
                <a:sym typeface="Open Sans"/>
              </a:rPr>
              <a:t>Formulas</a:t>
            </a:r>
            <a:endParaRPr lang="en-US" sz="24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sz="295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solidFill>
                  <a:srgbClr val="3D3D3D"/>
                </a:solidFill>
                <a:latin typeface="Open Sans"/>
                <a:ea typeface="Open Sans"/>
                <a:cs typeface="Open Sans"/>
                <a:sym typeface="Open Sans"/>
              </a:rPr>
              <a:t>MarcEdit 6.0</a:t>
            </a:r>
            <a:r>
              <a:rPr lang="en-US" sz="2950" dirty="0">
                <a:solidFill>
                  <a:srgbClr val="3D3D3D"/>
                </a:solidFill>
                <a:latin typeface="Open Sans"/>
                <a:ea typeface="Open Sans"/>
                <a:cs typeface="Open Sans"/>
                <a:sym typeface="Open Sans"/>
              </a:rPr>
              <a:t> </a:t>
            </a:r>
            <a:r>
              <a:rPr lang="en-US" sz="2000" dirty="0">
                <a:solidFill>
                  <a:srgbClr val="3D3D3D"/>
                </a:solidFill>
                <a:latin typeface="Open Sans"/>
                <a:ea typeface="Open Sans"/>
                <a:cs typeface="Open Sans"/>
                <a:sym typeface="Open Sans"/>
              </a:rPr>
              <a:t>by Terry Reese </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Delimited Text Translator</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Marc Editor</a:t>
            </a:r>
          </a:p>
          <a:p>
            <a:pPr lvl="1" indent="-169863">
              <a:spcBef>
                <a:spcPts val="0"/>
              </a:spcBef>
              <a:buClr>
                <a:srgbClr val="78B2E0"/>
              </a:buClr>
              <a:buSzPct val="98333"/>
              <a:buFont typeface="Arial"/>
              <a:buChar char="•"/>
            </a:pPr>
            <a:endParaRPr lang="en-US" sz="160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Innovative Load Profile Training</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Record Templates / Millennium Record Templates</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Data Exchange / Load Records - Rel 2.0.1_6</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Polaris ILS - Rel. 5.0.385</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smtClean="0">
                <a:latin typeface="Open Sans"/>
                <a:ea typeface="Open Sans"/>
                <a:cs typeface="Open Sans"/>
                <a:sym typeface="Open Sans"/>
              </a:rPr>
              <a:t>Microsoft </a:t>
            </a:r>
            <a:r>
              <a:rPr lang="en-US" sz="2800" dirty="0">
                <a:latin typeface="Open Sans"/>
                <a:ea typeface="Open Sans"/>
                <a:cs typeface="Open Sans"/>
                <a:sym typeface="Open Sans"/>
              </a:rPr>
              <a:t>Office </a:t>
            </a:r>
            <a:r>
              <a:rPr lang="en-US" sz="2800" dirty="0" smtClean="0">
                <a:latin typeface="Open Sans"/>
                <a:ea typeface="Open Sans"/>
                <a:cs typeface="Open Sans"/>
                <a:sym typeface="Open Sans"/>
              </a:rPr>
              <a:t>Online </a:t>
            </a:r>
            <a:r>
              <a:rPr lang="en-US" sz="2800" dirty="0">
                <a:latin typeface="Open Sans"/>
                <a:ea typeface="Open Sans"/>
                <a:cs typeface="Open Sans"/>
                <a:sym typeface="Open Sans"/>
              </a:rPr>
              <a:t>/ 365 Team Site</a:t>
            </a:r>
            <a:endParaRPr lang="en-US" sz="2800" dirty="0">
              <a:solidFill>
                <a:srgbClr val="3D3D3D"/>
              </a:solidFill>
              <a:latin typeface="Open Sans"/>
              <a:ea typeface="Open Sans"/>
              <a:cs typeface="Open Sans"/>
              <a:sym typeface="Open Sans"/>
            </a:endParaRPr>
          </a:p>
          <a:p>
            <a:pPr marL="169863" indent="18097">
              <a:lnSpc>
                <a:spcPct val="85000"/>
              </a:lnSpc>
              <a:spcBef>
                <a:spcPts val="592"/>
              </a:spcBef>
              <a:buClr>
                <a:srgbClr val="78B2E0"/>
              </a:buClr>
              <a:buNone/>
            </a:pPr>
            <a:endParaRPr sz="2950"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821732963"/>
      </p:ext>
    </p:extLst>
  </p:cSld>
  <p:clrMapOvr>
    <a:masterClrMapping/>
  </p:clrMapOvr>
  <p:transition spd="slow">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846138" y="3743325"/>
            <a:ext cx="4218437" cy="1009650"/>
          </a:xfrm>
          <a:prstGeom prst="rect">
            <a:avLst/>
          </a:prstGeom>
          <a:noFill/>
          <a:ln>
            <a:solidFill>
              <a:schemeClr val="accent6"/>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Identify </a:t>
            </a:r>
            <a:r>
              <a:rPr lang="en-US" dirty="0" smtClean="0">
                <a:solidFill>
                  <a:srgbClr val="3D3D3D"/>
                </a:solidFill>
                <a:latin typeface="Open Sans"/>
                <a:ea typeface="Open Sans"/>
                <a:cs typeface="Open Sans"/>
                <a:sym typeface="Open Sans"/>
              </a:rPr>
              <a:t>columns </a:t>
            </a:r>
            <a:r>
              <a:rPr lang="en-US" dirty="0">
                <a:solidFill>
                  <a:srgbClr val="3D3D3D"/>
                </a:solidFill>
                <a:latin typeface="Open Sans"/>
                <a:ea typeface="Open Sans"/>
                <a:cs typeface="Open Sans"/>
                <a:sym typeface="Open Sans"/>
              </a:rPr>
              <a:t>of data you</a:t>
            </a:r>
          </a:p>
          <a:p>
            <a:pPr marL="0" indent="0">
              <a:spcBef>
                <a:spcPts val="0"/>
              </a:spcBef>
              <a:buClr>
                <a:srgbClr val="78B2E0"/>
              </a:buClr>
              <a:buSzPct val="98333"/>
              <a:buNone/>
            </a:pPr>
            <a:r>
              <a:rPr lang="en-US" dirty="0">
                <a:solidFill>
                  <a:srgbClr val="3D3D3D"/>
                </a:solidFill>
                <a:latin typeface="Open Sans"/>
                <a:ea typeface="Open Sans"/>
                <a:cs typeface="Open Sans"/>
                <a:sym typeface="Open Sans"/>
              </a:rPr>
              <a:t> want for records and what</a:t>
            </a:r>
          </a:p>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 students will enter</a:t>
            </a:r>
          </a:p>
        </p:txBody>
      </p:sp>
      <p:pic>
        <p:nvPicPr>
          <p:cNvPr id="307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16" y="862132"/>
            <a:ext cx="11274255" cy="25733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480000">
            <a:off x="5711376" y="573042"/>
            <a:ext cx="5877343" cy="5917244"/>
          </a:xfrm>
          <a:prstGeom prst="rect">
            <a:avLst/>
          </a:prstGeom>
        </p:spPr>
      </p:pic>
    </p:spTree>
    <p:extLst>
      <p:ext uri="{BB962C8B-B14F-4D97-AF65-F5344CB8AC3E}">
        <p14:creationId xmlns:p14="http://schemas.microsoft.com/office/powerpoint/2010/main" val="700315188"/>
      </p:ext>
    </p:extLst>
  </p:cSld>
  <p:clrMapOvr>
    <a:masterClrMapping/>
  </p:clrMapOvr>
  <p:transition spd="slow">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Rectangle 1"/>
          <p:cNvSpPr>
            <a:spLocks noChangeArrowheads="1"/>
          </p:cNvSpPr>
          <p:nvPr/>
        </p:nvSpPr>
        <p:spPr bwMode="auto">
          <a:xfrm>
            <a:off x="1544547" y="6482307"/>
            <a:ext cx="9493567" cy="37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(Note: Microsoft Excel Online does not want to let you enter formula start with = cell number.  Use desktop version.)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lt2"/>
                </a:solidFill>
                <a:latin typeface="Open Sans"/>
                <a:ea typeface="Open Sans"/>
                <a:cs typeface="Open Sans"/>
                <a:sym typeface="Open Sans"/>
              </a:rPr>
              <a:t>Excel</a:t>
            </a:r>
            <a:endParaRPr lang="en-US" sz="2800" b="1" dirty="0">
              <a:solidFill>
                <a:schemeClr val="lt2"/>
              </a:solidFill>
              <a:latin typeface="Open Sans"/>
              <a:ea typeface="Open Sans"/>
              <a:cs typeface="Open Sans"/>
              <a:sym typeface="Open Sans"/>
            </a:endParaRPr>
          </a:p>
        </p:txBody>
      </p:sp>
      <p:graphicFrame>
        <p:nvGraphicFramePr>
          <p:cNvPr id="2" name="Table 1"/>
          <p:cNvGraphicFramePr>
            <a:graphicFrameLocks noGrp="1"/>
          </p:cNvGraphicFramePr>
          <p:nvPr>
            <p:extLst>
              <p:ext uri="{D42A27DB-BD31-4B8C-83A1-F6EECF244321}">
                <p14:modId xmlns:p14="http://schemas.microsoft.com/office/powerpoint/2010/main" val="722555942"/>
              </p:ext>
            </p:extLst>
          </p:nvPr>
        </p:nvGraphicFramePr>
        <p:xfrm>
          <a:off x="471489" y="0"/>
          <a:ext cx="11587990" cy="6858000"/>
        </p:xfrm>
        <a:graphic>
          <a:graphicData uri="http://schemas.openxmlformats.org/drawingml/2006/table">
            <a:tbl>
              <a:tblPr/>
              <a:tblGrid>
                <a:gridCol w="2096659">
                  <a:extLst>
                    <a:ext uri="{9D8B030D-6E8A-4147-A177-3AD203B41FA5}">
                      <a16:colId xmlns:a16="http://schemas.microsoft.com/office/drawing/2014/main" xmlns="" val="20000"/>
                    </a:ext>
                  </a:extLst>
                </a:gridCol>
                <a:gridCol w="4876064">
                  <a:extLst>
                    <a:ext uri="{9D8B030D-6E8A-4147-A177-3AD203B41FA5}">
                      <a16:colId xmlns:a16="http://schemas.microsoft.com/office/drawing/2014/main" xmlns="" val="20001"/>
                    </a:ext>
                  </a:extLst>
                </a:gridCol>
                <a:gridCol w="4615267">
                  <a:extLst>
                    <a:ext uri="{9D8B030D-6E8A-4147-A177-3AD203B41FA5}">
                      <a16:colId xmlns:a16="http://schemas.microsoft.com/office/drawing/2014/main" xmlns="" val="20002"/>
                    </a:ext>
                  </a:extLst>
                </a:gridCol>
              </a:tblGrid>
              <a:tr h="593555">
                <a:tc>
                  <a:txBody>
                    <a:bodyPr/>
                    <a:lstStyle/>
                    <a:p>
                      <a:pPr algn="l" fontAlgn="base"/>
                      <a:r>
                        <a:rPr lang="en-US" sz="1600" b="1" i="0" dirty="0">
                          <a:effectLst/>
                          <a:latin typeface="Verdana" panose="020B0604030504040204" pitchFamily="34" charset="0"/>
                        </a:rPr>
                        <a:t>Column 1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Main Performer Single Artist -Side A (100)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600" b="1" i="0" dirty="0">
                          <a:effectLst/>
                          <a:latin typeface="Calibri" panose="020F0502020204030204" pitchFamily="34" charset="0"/>
                        </a:rPr>
                        <a:t>[student entered]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339205">
                <a:tc>
                  <a:txBody>
                    <a:bodyPr/>
                    <a:lstStyle/>
                    <a:p>
                      <a:pPr algn="l" fontAlgn="base"/>
                      <a:r>
                        <a:rPr lang="en-US" sz="1600" b="1" i="0" dirty="0">
                          <a:effectLst/>
                          <a:latin typeface="Verdana" panose="020B0604030504040204" pitchFamily="34" charset="0"/>
                        </a:rPr>
                        <a:t>Column 2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Main Performer Group-Side A (110)</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39205">
                <a:tc>
                  <a:txBody>
                    <a:bodyPr/>
                    <a:lstStyle/>
                    <a:p>
                      <a:pPr algn="l" fontAlgn="base"/>
                      <a:r>
                        <a:rPr lang="en-US" sz="1600" b="1" i="0" dirty="0">
                          <a:effectLst/>
                          <a:latin typeface="Verdana" panose="020B0604030504040204" pitchFamily="34" charset="0"/>
                        </a:rPr>
                        <a:t>Column 3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Song Title-Side A (245)</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39205">
                <a:tc>
                  <a:txBody>
                    <a:bodyPr/>
                    <a:lstStyle/>
                    <a:p>
                      <a:pPr algn="l" fontAlgn="base"/>
                      <a:r>
                        <a:rPr lang="en-US" sz="1600" b="1" i="0" dirty="0">
                          <a:effectLst/>
                          <a:latin typeface="Verdana" panose="020B0604030504040204" pitchFamily="34" charset="0"/>
                        </a:rPr>
                        <a:t>Column 4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Song Title-Side B (245 :|b)</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39205">
                <a:tc>
                  <a:txBody>
                    <a:bodyPr/>
                    <a:lstStyle/>
                    <a:p>
                      <a:pPr algn="l" fontAlgn="base"/>
                      <a:r>
                        <a:rPr lang="en-US" sz="1600" b="1" i="0" dirty="0">
                          <a:effectLst/>
                          <a:latin typeface="Verdana" panose="020B0604030504040204" pitchFamily="34" charset="0"/>
                        </a:rPr>
                        <a:t>Column 5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Label Name (028 02 |b)</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339205">
                <a:tc>
                  <a:txBody>
                    <a:bodyPr/>
                    <a:lstStyle/>
                    <a:p>
                      <a:pPr algn="l" fontAlgn="base"/>
                      <a:r>
                        <a:rPr lang="en-US" sz="1600" b="1" i="0" dirty="0">
                          <a:effectLst/>
                          <a:latin typeface="Verdana" panose="020B0604030504040204" pitchFamily="34" charset="0"/>
                        </a:rPr>
                        <a:t>Column 6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Label Number-prefix letters</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39205">
                <a:tc>
                  <a:txBody>
                    <a:bodyPr/>
                    <a:lstStyle/>
                    <a:p>
                      <a:pPr algn="l" fontAlgn="base"/>
                      <a:r>
                        <a:rPr lang="en-US" sz="1600" b="1" i="0" dirty="0">
                          <a:effectLst/>
                          <a:latin typeface="Verdana" panose="020B0604030504040204" pitchFamily="34" charset="0"/>
                        </a:rPr>
                        <a:t>Column 7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Label Number-publisher number</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39205">
                <a:tc>
                  <a:txBody>
                    <a:bodyPr/>
                    <a:lstStyle/>
                    <a:p>
                      <a:pPr algn="l" fontAlgn="base"/>
                      <a:r>
                        <a:rPr lang="en-US" sz="1600" b="1" i="0" dirty="0">
                          <a:effectLst/>
                          <a:latin typeface="Verdana" panose="020B0604030504040204" pitchFamily="34" charset="0"/>
                        </a:rPr>
                        <a:t>Column 8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Label Number-DJ, promo</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339205">
                <a:tc>
                  <a:txBody>
                    <a:bodyPr/>
                    <a:lstStyle/>
                    <a:p>
                      <a:pPr algn="l" fontAlgn="base"/>
                      <a:r>
                        <a:rPr lang="en-US" sz="1600" b="1" i="0" dirty="0">
                          <a:effectLst/>
                          <a:latin typeface="Verdana" panose="020B0604030504040204" pitchFamily="34" charset="0"/>
                        </a:rPr>
                        <a:t>Column 9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Copy 2</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339205">
                <a:tc>
                  <a:txBody>
                    <a:bodyPr/>
                    <a:lstStyle/>
                    <a:p>
                      <a:pPr algn="l" fontAlgn="base"/>
                      <a:r>
                        <a:rPr lang="en-US" sz="1600" b="1" i="0" dirty="0">
                          <a:effectLst/>
                          <a:latin typeface="Verdana" panose="020B0604030504040204" pitchFamily="34" charset="0"/>
                        </a:rPr>
                        <a:t>Column 10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Label Number (028 02 |a) combined</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pt-BR" sz="1600" b="0" i="0">
                          <a:effectLst/>
                          <a:latin typeface="Calibri" panose="020F0502020204030204" pitchFamily="34" charset="0"/>
                        </a:rPr>
                        <a:t>excel formula :     =F3&amp;" "&amp;G3&amp;" "&amp;H3 </a:t>
                      </a:r>
                      <a:endParaRPr lang="pt-BR" sz="1000" b="0" i="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339205">
                <a:tc>
                  <a:txBody>
                    <a:bodyPr/>
                    <a:lstStyle/>
                    <a:p>
                      <a:pPr algn="l" fontAlgn="base"/>
                      <a:r>
                        <a:rPr lang="en-US" sz="1600" b="1" i="0" dirty="0">
                          <a:effectLst/>
                          <a:latin typeface="Verdana" panose="020B0604030504040204" pitchFamily="34" charset="0"/>
                        </a:rPr>
                        <a:t>Column 11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Subject Heading (650)</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[student entered]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593555">
                <a:tc>
                  <a:txBody>
                    <a:bodyPr/>
                    <a:lstStyle/>
                    <a:p>
                      <a:pPr algn="l" fontAlgn="base"/>
                      <a:r>
                        <a:rPr lang="en-US" sz="1600" b="1" i="0" dirty="0">
                          <a:effectLst/>
                          <a:latin typeface="Verdana" panose="020B0604030504040204" pitchFamily="34" charset="0"/>
                        </a:rPr>
                        <a:t>Column 12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Physical Description (300)</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same for all:       1 sound disc :|b analog, 45 rpm ;|c 7 in.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339205">
                <a:tc>
                  <a:txBody>
                    <a:bodyPr/>
                    <a:lstStyle/>
                    <a:p>
                      <a:pPr algn="l" fontAlgn="base"/>
                      <a:r>
                        <a:rPr lang="en-US" sz="1600" b="1" i="0" dirty="0">
                          <a:effectLst/>
                          <a:latin typeface="Verdana" panose="020B0604030504040204" pitchFamily="34" charset="0"/>
                        </a:rPr>
                        <a:t>Column 13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GMD (245 |h)</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same for all:       [sound recording]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1102256">
                <a:tc>
                  <a:txBody>
                    <a:bodyPr/>
                    <a:lstStyle/>
                    <a:p>
                      <a:pPr algn="l" fontAlgn="base"/>
                      <a:r>
                        <a:rPr lang="en-US" sz="1600" b="1" i="0" dirty="0">
                          <a:effectLst/>
                          <a:latin typeface="Verdana" panose="020B0604030504040204" pitchFamily="34" charset="0"/>
                        </a:rPr>
                        <a:t>Column 14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Access Information 500|a</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same for all:       Please ask at the Music Service Desk </a:t>
                      </a:r>
                      <a:r>
                        <a:rPr lang="en-US" sz="1600" b="0" i="0" dirty="0" smtClean="0">
                          <a:effectLst/>
                          <a:latin typeface="Calibri" panose="020F0502020204030204" pitchFamily="34" charset="0"/>
                        </a:rPr>
                        <a:t>on</a:t>
                      </a:r>
                    </a:p>
                    <a:p>
                      <a:pPr algn="l" fontAlgn="base"/>
                      <a:r>
                        <a:rPr lang="en-US" sz="1600" b="0" i="0" dirty="0" smtClean="0">
                          <a:effectLst/>
                          <a:latin typeface="Calibri" panose="020F0502020204030204" pitchFamily="34" charset="0"/>
                        </a:rPr>
                        <a:t> </a:t>
                      </a:r>
                      <a:r>
                        <a:rPr lang="en-US" sz="1600" b="0" i="0" dirty="0">
                          <a:effectLst/>
                          <a:latin typeface="Calibri" panose="020F0502020204030204" pitchFamily="34" charset="0"/>
                        </a:rPr>
                        <a:t>the 3rd </a:t>
                      </a:r>
                      <a:r>
                        <a:rPr lang="en-US" sz="1600" b="0" i="0" dirty="0" smtClean="0">
                          <a:effectLst/>
                          <a:latin typeface="Calibri" panose="020F0502020204030204" pitchFamily="34" charset="0"/>
                        </a:rPr>
                        <a:t>Floor </a:t>
                      </a:r>
                      <a:r>
                        <a:rPr lang="en-US" sz="1600" b="0" i="0" dirty="0">
                          <a:effectLst/>
                          <a:latin typeface="Calibri" panose="020F0502020204030204" pitchFamily="34" charset="0"/>
                        </a:rPr>
                        <a:t>of Jerome Library for access to this title.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r h="339205">
                <a:tc>
                  <a:txBody>
                    <a:bodyPr/>
                    <a:lstStyle/>
                    <a:p>
                      <a:pPr algn="l" fontAlgn="base"/>
                      <a:r>
                        <a:rPr lang="en-US" sz="1600" b="1" i="0" dirty="0">
                          <a:effectLst/>
                          <a:latin typeface="Verdana" panose="020B0604030504040204" pitchFamily="34" charset="0"/>
                        </a:rPr>
                        <a:t>Column 15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dirty="0">
                          <a:effectLst/>
                          <a:latin typeface="Verdana" panose="020B0604030504040204" pitchFamily="34" charset="0"/>
                        </a:rPr>
                        <a:t>Call Number </a:t>
                      </a:r>
                      <a:r>
                        <a:rPr lang="en-US" sz="1600" b="0" i="0" dirty="0">
                          <a:effectLst/>
                          <a:latin typeface="Verdana" panose="020B0604030504040204" pitchFamily="34" charset="0"/>
                        </a:rPr>
                        <a:t>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same for all:       Uncat 7/45 </a:t>
                      </a:r>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498174">
                <a:tc>
                  <a:txBody>
                    <a:bodyPr/>
                    <a:lstStyle/>
                    <a:p>
                      <a:pPr algn="l" fontAlgn="base"/>
                      <a:r>
                        <a:rPr lang="en-US" sz="1600" b="1" i="0" dirty="0">
                          <a:effectLst/>
                          <a:latin typeface="Verdana" panose="020B0604030504040204" pitchFamily="34" charset="0"/>
                        </a:rPr>
                        <a:t>Column 16 </a:t>
                      </a:r>
                      <a:endParaRPr lang="en-US" sz="10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1" i="0" kern="1200" dirty="0">
                          <a:solidFill>
                            <a:schemeClr val="tx1"/>
                          </a:solidFill>
                          <a:effectLst/>
                          <a:latin typeface="Verdana" panose="020B0604030504040204" pitchFamily="34" charset="0"/>
                          <a:ea typeface="+mn-ea"/>
                          <a:cs typeface="+mn-cs"/>
                        </a:rPr>
                        <a:t>Call Number 099a </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600" b="0" i="0" dirty="0">
                          <a:effectLst/>
                          <a:latin typeface="Calibri" panose="020F0502020204030204" pitchFamily="34" charset="0"/>
                        </a:rPr>
                        <a:t>excel formula:    =O3&amp;" "&amp;E3&amp;" "&amp;G3&amp;" "&amp;H3 </a:t>
                      </a:r>
                      <a:endParaRPr lang="en-US" sz="1000" b="0" i="0" dirty="0">
                        <a:effectLst/>
                        <a:latin typeface="Segoe UI" panose="020B0502040204020203" pitchFamily="34" charset="0"/>
                      </a:endParaRPr>
                    </a:p>
                    <a:p>
                      <a:pPr algn="l" rtl="0" fontAlgn="base"/>
                      <a:endParaRPr lang="en-US" sz="10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666597897"/>
      </p:ext>
    </p:extLst>
  </p:cSld>
  <p:clrMapOvr>
    <a:masterClrMapping/>
  </p:clrMapOvr>
  <p:transition spd="slow">
    <p:cu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 Data</a:t>
            </a:r>
            <a:endParaRPr lang="en-US" sz="2800" b="1" dirty="0">
              <a:solidFill>
                <a:schemeClr val="bg2">
                  <a:lumMod val="10000"/>
                </a:schemeClr>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29226" y="979704"/>
            <a:ext cx="12061174" cy="4099002"/>
          </a:xfrm>
          <a:prstGeom prst="rect">
            <a:avLst/>
          </a:prstGeom>
        </p:spPr>
      </p:pic>
    </p:spTree>
    <p:extLst>
      <p:ext uri="{BB962C8B-B14F-4D97-AF65-F5344CB8AC3E}">
        <p14:creationId xmlns:p14="http://schemas.microsoft.com/office/powerpoint/2010/main" val="1485666991"/>
      </p:ext>
    </p:extLst>
  </p:cSld>
  <p:clrMapOvr>
    <a:masterClrMapping/>
  </p:clrMapOvr>
  <p:transition spd="slow">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8" name="Shape 59"/>
          <p:cNvSpPr txBox="1">
            <a:spLocks/>
          </p:cNvSpPr>
          <p:nvPr/>
        </p:nvSpPr>
        <p:spPr>
          <a:xfrm>
            <a:off x="779463" y="3106738"/>
            <a:ext cx="11183937" cy="497791"/>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1800" dirty="0"/>
              <a:t>Highlight two rows you want to duplicate,  double click on the plus and all the rows below will be copied!</a:t>
            </a:r>
          </a:p>
          <a:p>
            <a:pPr>
              <a:spcBef>
                <a:spcPts val="0"/>
              </a:spcBef>
              <a:buClr>
                <a:srgbClr val="78B2E0"/>
              </a:buClr>
              <a:buSzPct val="98333"/>
            </a:pPr>
            <a:endParaRPr lang="en-US" dirty="0">
              <a:latin typeface="Open Sans"/>
              <a:ea typeface="Open Sans"/>
              <a:cs typeface="Open Sans"/>
              <a:sym typeface="Open Sans"/>
            </a:endParaRPr>
          </a:p>
        </p:txBody>
      </p:sp>
      <p:sp>
        <p:nvSpPr>
          <p:cNvPr id="9" name="Shape 59"/>
          <p:cNvSpPr txBox="1">
            <a:spLocks/>
          </p:cNvSpPr>
          <p:nvPr/>
        </p:nvSpPr>
        <p:spPr>
          <a:xfrm rot="10800000" flipV="1">
            <a:off x="537047" y="5680008"/>
            <a:ext cx="11183541" cy="323982"/>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1400" dirty="0">
                <a:hlinkClick r:id="rId3"/>
              </a:rPr>
              <a:t>https://</a:t>
            </a:r>
            <a:r>
              <a:rPr lang="en-US" sz="1400" dirty="0" smtClean="0">
                <a:hlinkClick r:id="rId3"/>
              </a:rPr>
              <a:t>support.office.com/en-za/article/Fill-data-automatically-in-worksheet-cells-74e31bdd-d993-45da-aa82-35a236c5b5db</a:t>
            </a:r>
            <a:endParaRPr lang="en-US" sz="1400" dirty="0" smtClean="0"/>
          </a:p>
          <a:p>
            <a:pPr>
              <a:spcBef>
                <a:spcPts val="0"/>
              </a:spcBef>
              <a:buClr>
                <a:srgbClr val="78B2E0"/>
              </a:buClr>
              <a:buSzPct val="98333"/>
            </a:pPr>
            <a:endParaRPr lang="en-US" sz="1400" dirty="0" smtClean="0"/>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a:latin typeface="Open Sans"/>
              <a:ea typeface="Open Sans"/>
              <a:cs typeface="Open Sans"/>
              <a:sym typeface="Open Sans"/>
            </a:endParaRPr>
          </a:p>
        </p:txBody>
      </p:sp>
      <p:sp>
        <p:nvSpPr>
          <p:cNvPr id="10" name="Shape 59"/>
          <p:cNvSpPr txBox="1">
            <a:spLocks/>
          </p:cNvSpPr>
          <p:nvPr/>
        </p:nvSpPr>
        <p:spPr>
          <a:xfrm>
            <a:off x="749300" y="927100"/>
            <a:ext cx="11120438" cy="42437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sz="1800" dirty="0" smtClean="0"/>
              <a:t>Use Excel Auto Fill feature to fill cells with data that follows a pattern or that is based on data in other cells.</a:t>
            </a:r>
          </a:p>
          <a:p>
            <a:pPr>
              <a:spcBef>
                <a:spcPts val="0"/>
              </a:spcBef>
              <a:buClr>
                <a:srgbClr val="78B2E0"/>
              </a:buClr>
              <a:buSzPct val="98333"/>
            </a:pPr>
            <a:endParaRPr lang="en-US" dirty="0" smtClean="0">
              <a:latin typeface="Open Sans"/>
              <a:ea typeface="Open Sans"/>
              <a:cs typeface="Open Sans"/>
              <a:sym typeface="Open Sans"/>
            </a:endParaRPr>
          </a:p>
        </p:txBody>
      </p:sp>
      <p:pic>
        <p:nvPicPr>
          <p:cNvPr id="5" name="Picture 4"/>
          <p:cNvPicPr>
            <a:picLocks noChangeAspect="1"/>
          </p:cNvPicPr>
          <p:nvPr/>
        </p:nvPicPr>
        <p:blipFill>
          <a:blip r:embed="rId4"/>
          <a:stretch>
            <a:fillRect/>
          </a:stretch>
        </p:blipFill>
        <p:spPr>
          <a:xfrm>
            <a:off x="157163" y="3860940"/>
            <a:ext cx="11894896" cy="1423848"/>
          </a:xfrm>
          <a:prstGeom prst="rect">
            <a:avLst/>
          </a:prstGeom>
        </p:spPr>
      </p:pic>
      <p:pic>
        <p:nvPicPr>
          <p:cNvPr id="6" name="Picture 5"/>
          <p:cNvPicPr>
            <a:picLocks noChangeAspect="1"/>
          </p:cNvPicPr>
          <p:nvPr/>
        </p:nvPicPr>
        <p:blipFill>
          <a:blip r:embed="rId5"/>
          <a:stretch>
            <a:fillRect/>
          </a:stretch>
        </p:blipFill>
        <p:spPr>
          <a:xfrm>
            <a:off x="136525" y="1268413"/>
            <a:ext cx="12045400" cy="1345125"/>
          </a:xfrm>
          <a:prstGeom prst="rect">
            <a:avLst/>
          </a:prstGeom>
        </p:spPr>
      </p:pic>
    </p:spTree>
    <p:extLst>
      <p:ext uri="{BB962C8B-B14F-4D97-AF65-F5344CB8AC3E}">
        <p14:creationId xmlns:p14="http://schemas.microsoft.com/office/powerpoint/2010/main" val="2192321077"/>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09439" y="184558"/>
            <a:ext cx="4929021" cy="52537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6180012" y="5989945"/>
            <a:ext cx="3142664" cy="420786"/>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a:t>
            </a:r>
          </a:p>
          <a:p>
            <a:pPr marL="86868" indent="0">
              <a:buNone/>
            </a:pPr>
            <a:r>
              <a:rPr lang="en-US" sz="900" dirty="0">
                <a:hlinkClick r:id="rId3"/>
              </a:rPr>
              <a:t>http://geek-and-poke.com/?offset=1387617651494</a:t>
            </a:r>
          </a:p>
        </p:txBody>
      </p:sp>
      <p:pic>
        <p:nvPicPr>
          <p:cNvPr id="2" name="Picture 1"/>
          <p:cNvPicPr>
            <a:picLocks noChangeAspect="1"/>
          </p:cNvPicPr>
          <p:nvPr/>
        </p:nvPicPr>
        <p:blipFill>
          <a:blip r:embed="rId4"/>
          <a:stretch>
            <a:fillRect/>
          </a:stretch>
        </p:blipFill>
        <p:spPr>
          <a:xfrm>
            <a:off x="1420052" y="184558"/>
            <a:ext cx="3965314" cy="6579566"/>
          </a:xfrm>
          <a:prstGeom prst="rect">
            <a:avLst/>
          </a:prstGeom>
        </p:spPr>
      </p:pic>
    </p:spTree>
    <p:extLst>
      <p:ext uri="{BB962C8B-B14F-4D97-AF65-F5344CB8AC3E}">
        <p14:creationId xmlns:p14="http://schemas.microsoft.com/office/powerpoint/2010/main" val="31190518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537047" y="965201"/>
            <a:ext cx="4555653" cy="1009962"/>
          </a:xfrm>
          <a:prstGeom prst="rect">
            <a:avLst/>
          </a:prstGeom>
          <a:noFill/>
          <a:ln>
            <a:solidFill>
              <a:schemeClr val="accent6"/>
            </a:solidFill>
          </a:ln>
        </p:spPr>
        <p:txBody>
          <a:bodyPr vert="horz" lIns="0" tIns="0" rIns="0" bIns="0" rtlCol="0" anchor="t" anchorCtr="0">
            <a:noAutofit/>
          </a:bodyPr>
          <a:lstStyle/>
          <a:p>
            <a:pPr>
              <a:spcBef>
                <a:spcPts val="0"/>
              </a:spcBef>
              <a:buClr>
                <a:srgbClr val="78B2E0"/>
              </a:buClr>
              <a:buSzPct val="98333"/>
            </a:pPr>
            <a:r>
              <a:rPr lang="en-US" dirty="0">
                <a:solidFill>
                  <a:srgbClr val="3D3D3D"/>
                </a:solidFill>
                <a:latin typeface="Open Sans"/>
                <a:ea typeface="Open Sans"/>
                <a:cs typeface="Open Sans"/>
                <a:sym typeface="Open Sans"/>
              </a:rPr>
              <a:t>Once Spreadsheet </a:t>
            </a:r>
            <a:r>
              <a:rPr lang="en-US" dirty="0" smtClean="0">
                <a:solidFill>
                  <a:srgbClr val="3D3D3D"/>
                </a:solidFill>
                <a:latin typeface="Open Sans"/>
                <a:ea typeface="Open Sans"/>
                <a:cs typeface="Open Sans"/>
                <a:sym typeface="Open Sans"/>
              </a:rPr>
              <a:t>is populated </a:t>
            </a:r>
            <a:r>
              <a:rPr lang="en-US" dirty="0">
                <a:solidFill>
                  <a:srgbClr val="3D3D3D"/>
                </a:solidFill>
                <a:latin typeface="Open Sans"/>
                <a:ea typeface="Open Sans"/>
                <a:cs typeface="Open Sans"/>
                <a:sym typeface="Open Sans"/>
              </a:rPr>
              <a:t>with </a:t>
            </a:r>
            <a:r>
              <a:rPr lang="en-US" dirty="0" smtClean="0">
                <a:solidFill>
                  <a:srgbClr val="3D3D3D"/>
                </a:solidFill>
                <a:latin typeface="Open Sans"/>
                <a:ea typeface="Open Sans"/>
                <a:cs typeface="Open Sans"/>
                <a:sym typeface="Open Sans"/>
              </a:rPr>
              <a:t>data, Save As:</a:t>
            </a: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 </a:t>
            </a:r>
            <a:r>
              <a:rPr lang="en-US" dirty="0" smtClean="0">
                <a:solidFill>
                  <a:srgbClr val="3D3D3D"/>
                </a:solidFill>
                <a:latin typeface="Open Sans"/>
                <a:ea typeface="Open Sans"/>
                <a:cs typeface="Open Sans"/>
                <a:sym typeface="Open Sans"/>
              </a:rPr>
              <a:t> Text (Tab </a:t>
            </a:r>
            <a:r>
              <a:rPr lang="en-US" dirty="0">
                <a:solidFill>
                  <a:srgbClr val="3D3D3D"/>
                </a:solidFill>
                <a:latin typeface="Open Sans"/>
                <a:ea typeface="Open Sans"/>
                <a:cs typeface="Open Sans"/>
                <a:sym typeface="Open Sans"/>
              </a:rPr>
              <a:t>delimited (*.txt)</a:t>
            </a: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865423" y="1975162"/>
            <a:ext cx="10461153" cy="4882838"/>
          </a:xfrm>
          <a:prstGeom prst="rect">
            <a:avLst/>
          </a:prstGeom>
        </p:spPr>
      </p:pic>
    </p:spTree>
    <p:extLst>
      <p:ext uri="{BB962C8B-B14F-4D97-AF65-F5344CB8AC3E}">
        <p14:creationId xmlns:p14="http://schemas.microsoft.com/office/powerpoint/2010/main" val="384931015"/>
      </p:ext>
    </p:extLst>
  </p:cSld>
  <p:clrMapOvr>
    <a:masterClrMapping/>
  </p:clrMapOvr>
  <p:transition spd="slow">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09439" y="184558"/>
            <a:ext cx="4929021" cy="52537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5176433" y="5679979"/>
            <a:ext cx="4198802" cy="420786"/>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
              </a:rPr>
              <a:t>www.geek-and-poke.com</a:t>
            </a:r>
          </a:p>
          <a:p>
            <a:pPr marL="86868" indent="0">
              <a:buNone/>
            </a:pPr>
            <a:r>
              <a:rPr lang="en-US" sz="900" dirty="0">
                <a:hlinkClick r:id=""/>
              </a:rPr>
              <a:t>http://static.squarespace.com/static/518f5d62e4b075248d6a3f90/t/51a9b970e4b0c88fb20001a7/1370077560997/clippy.jpg?format=500w</a:t>
            </a:r>
          </a:p>
          <a:p>
            <a:pPr marL="86868" indent="0">
              <a:buNone/>
            </a:pPr>
            <a:endParaRPr lang="en-US" sz="900" dirty="0">
              <a:hlinkClick r:id=""/>
            </a:endParaRPr>
          </a:p>
        </p:txBody>
      </p:sp>
      <p:pic>
        <p:nvPicPr>
          <p:cNvPr id="5" name="Picture 4"/>
          <p:cNvPicPr>
            <a:picLocks noChangeAspect="1"/>
          </p:cNvPicPr>
          <p:nvPr/>
        </p:nvPicPr>
        <p:blipFill>
          <a:blip r:embed="rId3"/>
          <a:stretch>
            <a:fillRect/>
          </a:stretch>
        </p:blipFill>
        <p:spPr>
          <a:xfrm>
            <a:off x="154982" y="184558"/>
            <a:ext cx="5021451" cy="6531860"/>
          </a:xfrm>
          <a:prstGeom prst="rect">
            <a:avLst/>
          </a:prstGeom>
        </p:spPr>
      </p:pic>
    </p:spTree>
    <p:extLst>
      <p:ext uri="{BB962C8B-B14F-4D97-AF65-F5344CB8AC3E}">
        <p14:creationId xmlns:p14="http://schemas.microsoft.com/office/powerpoint/2010/main" val="139096153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38189" y="16069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sz="2000" dirty="0">
                <a:latin typeface="Open Sans"/>
                <a:ea typeface="Open Sans"/>
                <a:cs typeface="Open Sans"/>
                <a:sym typeface="Open Sans"/>
                <a:hlinkClick r:id="rId3"/>
              </a:rPr>
              <a:t>http://marcedit.reeset.net</a:t>
            </a:r>
            <a:r>
              <a:rPr lang="en-US" sz="2000" dirty="0" smtClean="0">
                <a:latin typeface="Open Sans"/>
                <a:ea typeface="Open Sans"/>
                <a:cs typeface="Open Sans"/>
                <a:sym typeface="Open Sans"/>
                <a:hlinkClick r:id="rId3"/>
              </a:rPr>
              <a:t>/</a:t>
            </a:r>
            <a:r>
              <a:rPr lang="en-US" sz="2000" dirty="0" smtClean="0">
                <a:latin typeface="Open Sans"/>
                <a:ea typeface="Open Sans"/>
                <a:cs typeface="Open Sans"/>
                <a:sym typeface="Open Sans"/>
              </a:rPr>
              <a:t> </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
            </a:r>
            <a:br>
              <a:rPr lang="en-US" sz="2000"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150" y="281263"/>
            <a:ext cx="10727853" cy="150008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8"/>
          <p:cNvSpPr txBox="1">
            <a:spLocks/>
          </p:cNvSpPr>
          <p:nvPr/>
        </p:nvSpPr>
        <p:spPr>
          <a:xfrm>
            <a:off x="3019656" y="6438301"/>
            <a:ext cx="4721223" cy="330199"/>
          </a:xfrm>
          <a:prstGeom prst="rect">
            <a:avLst/>
          </a:prstGeom>
          <a:solidFill>
            <a:schemeClr val="bg1"/>
          </a:solidFill>
          <a:ln>
            <a:solidFill>
              <a:schemeClr val="accent6"/>
            </a:solid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accent2"/>
                </a:solidFill>
                <a:latin typeface="Open Sans"/>
                <a:ea typeface="Open Sans"/>
                <a:cs typeface="Open Sans"/>
                <a:sym typeface="Open Sans"/>
              </a:rPr>
              <a:t>Delimited Text Translator</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2830933" y="2069899"/>
            <a:ext cx="4583419" cy="4212626"/>
          </a:xfrm>
          <a:prstGeom prst="rect">
            <a:avLst/>
          </a:prstGeom>
        </p:spPr>
      </p:pic>
    </p:spTree>
    <p:extLst>
      <p:ext uri="{BB962C8B-B14F-4D97-AF65-F5344CB8AC3E}">
        <p14:creationId xmlns:p14="http://schemas.microsoft.com/office/powerpoint/2010/main" val="852531863"/>
      </p:ext>
    </p:extLst>
  </p:cSld>
  <p:clrMapOvr>
    <a:masterClrMapping/>
  </p:clrMapOvr>
  <p:transition spd="slow">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4822353" cy="5302250"/>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a:solidFill>
                  <a:srgbClr val="3D3D3D"/>
                </a:solidFill>
                <a:latin typeface="Open Sans"/>
                <a:ea typeface="Open Sans"/>
                <a:cs typeface="Open Sans"/>
                <a:sym typeface="Open Sans"/>
              </a:rPr>
              <a:t>Open </a:t>
            </a:r>
            <a:r>
              <a:rPr lang="en-US" dirty="0">
                <a:latin typeface="Open Sans"/>
                <a:ea typeface="Open Sans"/>
                <a:cs typeface="Open Sans"/>
                <a:sym typeface="Open Sans"/>
              </a:rPr>
              <a:t>Delimited Text Translator</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Source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Output file folder &amp; name</a:t>
            </a:r>
          </a:p>
          <a:p>
            <a:pPr marL="0" indent="0">
              <a:lnSpc>
                <a:spcPct val="85000"/>
              </a:lnSpc>
              <a:spcBef>
                <a:spcPts val="0"/>
              </a:spcBef>
              <a:buClr>
                <a:srgbClr val="78B2E0"/>
              </a:buClr>
              <a:buSzPct val="98333"/>
              <a:buNone/>
            </a:pPr>
            <a:r>
              <a:rPr lang="en-US" dirty="0" smtClean="0">
                <a:latin typeface="Open Sans"/>
                <a:ea typeface="Open Sans"/>
                <a:cs typeface="Open Sans"/>
                <a:sym typeface="Open Sans"/>
              </a:rPr>
              <a:t> (</a:t>
            </a:r>
            <a:r>
              <a:rPr lang="en-US" dirty="0">
                <a:latin typeface="Open Sans"/>
                <a:ea typeface="Open Sans"/>
                <a:cs typeface="Open Sans"/>
                <a:sym typeface="Open Sans"/>
              </a:rPr>
              <a:t>change the extension to .mrk)</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Delimiter:  Tab</a:t>
            </a: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Qualifier:  </a:t>
            </a:r>
            <a:r>
              <a:rPr lang="en-US" dirty="0">
                <a:latin typeface="Open Sans"/>
                <a:ea typeface="Open Sans"/>
                <a:cs typeface="Open Sans"/>
                <a:sym typeface="Open Sans"/>
              </a:rPr>
              <a:t>“</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Next click on</a:t>
            </a:r>
          </a:p>
          <a:p>
            <a:pPr marL="0" indent="0">
              <a:lnSpc>
                <a:spcPct val="85000"/>
              </a:lnSpc>
              <a:spcBef>
                <a:spcPts val="0"/>
              </a:spcBef>
              <a:buClr>
                <a:srgbClr val="78B2E0"/>
              </a:buClr>
              <a:buSzPct val="98333"/>
              <a:buNone/>
            </a:pPr>
            <a:r>
              <a:rPr lang="en-US" dirty="0" smtClean="0">
                <a:latin typeface="Open Sans"/>
                <a:ea typeface="Open Sans"/>
                <a:cs typeface="Open Sans"/>
                <a:sym typeface="Open Sans"/>
              </a:rPr>
              <a:t> Edit </a:t>
            </a:r>
            <a:r>
              <a:rPr lang="en-US" dirty="0">
                <a:latin typeface="Open Sans"/>
                <a:ea typeface="Open Sans"/>
                <a:cs typeface="Open Sans"/>
                <a:sym typeface="Open Sans"/>
              </a:rPr>
              <a:t>LDR/008</a:t>
            </a:r>
          </a:p>
        </p:txBody>
      </p:sp>
      <p:pic>
        <p:nvPicPr>
          <p:cNvPr id="2" name="Picture 1"/>
          <p:cNvPicPr>
            <a:picLocks noChangeAspect="1"/>
          </p:cNvPicPr>
          <p:nvPr/>
        </p:nvPicPr>
        <p:blipFill>
          <a:blip r:embed="rId3"/>
          <a:stretch>
            <a:fillRect/>
          </a:stretch>
        </p:blipFill>
        <p:spPr>
          <a:xfrm>
            <a:off x="5170487" y="949899"/>
            <a:ext cx="7021513" cy="5268668"/>
          </a:xfrm>
          <a:prstGeom prst="rect">
            <a:avLst/>
          </a:prstGeom>
        </p:spPr>
      </p:pic>
    </p:spTree>
    <p:extLst>
      <p:ext uri="{BB962C8B-B14F-4D97-AF65-F5344CB8AC3E}">
        <p14:creationId xmlns:p14="http://schemas.microsoft.com/office/powerpoint/2010/main" val="1319286584"/>
      </p:ext>
    </p:extLst>
  </p:cSld>
  <p:clrMapOvr>
    <a:masterClrMapping/>
  </p:clrMapOvr>
  <p:transition spd="slow">
    <p:cu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br>
              <a:rPr lang="en-US" dirty="0">
                <a:latin typeface="Open Sans"/>
                <a:ea typeface="Open Sans"/>
                <a:cs typeface="Open Sans"/>
                <a:sym typeface="Open Sans"/>
              </a:rPr>
            </a:br>
            <a:r>
              <a:rPr lang="en-US" dirty="0">
                <a:latin typeface="Open Sans"/>
                <a:ea typeface="Open Sans"/>
                <a:cs typeface="Open Sans"/>
                <a:sym typeface="Open Sans"/>
              </a:rPr>
              <a:t/>
            </a:r>
            <a:br>
              <a:rPr lang="en-US" dirty="0">
                <a:latin typeface="Open Sans"/>
                <a:ea typeface="Open Sans"/>
                <a:cs typeface="Open Sans"/>
                <a:sym typeface="Open Sans"/>
              </a:rPr>
            </a:br>
            <a:r>
              <a:rPr lang="en-US" dirty="0">
                <a:latin typeface="Open Sans"/>
                <a:ea typeface="Open Sans"/>
                <a:cs typeface="Open Sans"/>
                <a:sym typeface="Open Sans"/>
              </a:rPr>
              <a:t/>
            </a:r>
            <a:br>
              <a:rPr lang="en-US" dirty="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491707" y="4770784"/>
            <a:ext cx="10958511" cy="1822040"/>
          </a:xfrm>
          <a:prstGeom prst="rect">
            <a:avLst/>
          </a:prstGeom>
          <a:solidFill>
            <a:schemeClr val="bg1"/>
          </a:solidFill>
          <a:ln w="12700">
            <a:solidFill>
              <a:schemeClr val="tx2"/>
            </a:solidFill>
          </a:ln>
        </p:spPr>
        <p:txBody>
          <a:bodyPr vert="horz" lIns="0" tIns="0" rIns="0" bIns="0" rtlCol="0" anchor="t" anchorCtr="0">
            <a:noAutofit/>
          </a:bodyPr>
          <a:lstStyle/>
          <a:p>
            <a:pPr fontAlgn="base"/>
            <a:r>
              <a:rPr lang="pt-BR" dirty="0"/>
              <a:t>We changed the Leader as follows:</a:t>
            </a:r>
          </a:p>
          <a:p>
            <a:pPr fontAlgn="base"/>
            <a:r>
              <a:rPr lang="pt-BR" dirty="0"/>
              <a:t>LDR 00000nam 2200000Ia 45e0		=&gt;	LDR 00000njm 22000002a 4500 </a:t>
            </a:r>
          </a:p>
          <a:p>
            <a:pPr fontAlgn="base"/>
            <a:r>
              <a:rPr lang="pt-BR" dirty="0"/>
              <a:t>008 s9999\\\\xx\\\\\\\\\\\\000\0\und\d		=&gt;   008 s9999\\\\xx\\\\\\\\\\\\\00\\\eng\d</a:t>
            </a:r>
          </a:p>
          <a:p>
            <a:pPr fontAlgn="base"/>
            <a:endParaRPr lang="pt-BR" dirty="0"/>
          </a:p>
          <a:p>
            <a:pPr fontAlgn="base"/>
            <a:r>
              <a:rPr lang="pt-BR" dirty="0"/>
              <a:t>Click OK </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p:txBody>
      </p:sp>
      <p:pic>
        <p:nvPicPr>
          <p:cNvPr id="1024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9" y="1307177"/>
            <a:ext cx="3960811" cy="3368804"/>
          </a:xfrm>
          <a:prstGeom prst="rect">
            <a:avLst/>
          </a:prstGeom>
          <a:noFill/>
          <a:extLst>
            <a:ext uri="{909E8E84-426E-40DD-AFC4-6F175D3DCCD1}">
              <a14:hiddenFill xmlns:a14="http://schemas.microsoft.com/office/drawing/2010/main">
                <a:solidFill>
                  <a:srgbClr val="FFFFFF"/>
                </a:solidFill>
              </a14:hiddenFill>
            </a:ext>
          </a:extLst>
        </p:spPr>
      </p:pic>
      <p:sp>
        <p:nvSpPr>
          <p:cNvPr id="7" name="Shape 59"/>
          <p:cNvSpPr txBox="1">
            <a:spLocks/>
          </p:cNvSpPr>
          <p:nvPr/>
        </p:nvSpPr>
        <p:spPr>
          <a:xfrm>
            <a:off x="631156" y="906927"/>
            <a:ext cx="10958513" cy="400497"/>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pt-BR" dirty="0"/>
              <a:t>Before                                                            After</a:t>
            </a:r>
            <a:endParaRPr lang="en-US" dirty="0">
              <a:latin typeface="Open Sans"/>
              <a:ea typeface="Open Sans"/>
              <a:cs typeface="Open Sans"/>
              <a:sym typeface="Open Sans"/>
            </a:endParaRPr>
          </a:p>
        </p:txBody>
      </p:sp>
      <p:pic>
        <p:nvPicPr>
          <p:cNvPr id="2" name="Picture 1" descr="ldrafter.jpg"/>
          <p:cNvPicPr>
            <a:picLocks noChangeAspect="1"/>
          </p:cNvPicPr>
          <p:nvPr/>
        </p:nvPicPr>
        <p:blipFill>
          <a:blip r:embed="rId4"/>
          <a:stretch>
            <a:fillRect/>
          </a:stretch>
        </p:blipFill>
        <p:spPr>
          <a:xfrm>
            <a:off x="6546153" y="1230801"/>
            <a:ext cx="4093477" cy="3407409"/>
          </a:xfrm>
          <a:prstGeom prst="rect">
            <a:avLst/>
          </a:prstGeom>
        </p:spPr>
      </p:pic>
    </p:spTree>
    <p:extLst>
      <p:ext uri="{BB962C8B-B14F-4D97-AF65-F5344CB8AC3E}">
        <p14:creationId xmlns:p14="http://schemas.microsoft.com/office/powerpoint/2010/main" val="3568559045"/>
      </p:ext>
    </p:extLst>
  </p:cSld>
  <p:clrMapOvr>
    <a:masterClrMapping/>
  </p:clrMapOvr>
  <p:transition spd="slow">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br>
              <a:rPr lang="en-US" dirty="0">
                <a:latin typeface="Open Sans"/>
                <a:ea typeface="Open Sans"/>
                <a:cs typeface="Open Sans"/>
                <a:sym typeface="Open Sans"/>
              </a:rPr>
            </a:br>
            <a:r>
              <a:rPr lang="en-US" dirty="0">
                <a:latin typeface="Open Sans"/>
                <a:ea typeface="Open Sans"/>
                <a:cs typeface="Open Sans"/>
                <a:sym typeface="Open Sans"/>
              </a:rPr>
              <a:t/>
            </a:r>
            <a:br>
              <a:rPr lang="en-US" dirty="0">
                <a:latin typeface="Open Sans"/>
                <a:ea typeface="Open Sans"/>
                <a:cs typeface="Open Sans"/>
                <a:sym typeface="Open Sans"/>
              </a:rPr>
            </a:br>
            <a:r>
              <a:rPr lang="en-US" dirty="0">
                <a:latin typeface="Open Sans"/>
                <a:ea typeface="Open Sans"/>
                <a:cs typeface="Open Sans"/>
                <a:sym typeface="Open Sans"/>
              </a:rPr>
              <a:t/>
            </a:r>
            <a:br>
              <a:rPr lang="en-US" dirty="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7" name="Shape 59"/>
          <p:cNvSpPr txBox="1">
            <a:spLocks/>
          </p:cNvSpPr>
          <p:nvPr/>
        </p:nvSpPr>
        <p:spPr>
          <a:xfrm>
            <a:off x="3905250" y="4403725"/>
            <a:ext cx="3453008" cy="1922463"/>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pt-BR" dirty="0"/>
              <a:t>Before                                nam     a = book format</a:t>
            </a:r>
          </a:p>
          <a:p>
            <a:pPr marL="0" indent="0">
              <a:spcBef>
                <a:spcPts val="0"/>
              </a:spcBef>
              <a:buClr>
                <a:srgbClr val="78B2E0"/>
              </a:buClr>
              <a:buSzPct val="98333"/>
              <a:buNone/>
            </a:pPr>
            <a:r>
              <a:rPr lang="pt-BR" dirty="0">
                <a:latin typeface="Arial" charset="0"/>
                <a:ea typeface="Open Sans"/>
                <a:cs typeface="Arial" charset="0"/>
                <a:sym typeface="Open Sans"/>
              </a:rPr>
              <a:t>\und\ Undertermined</a:t>
            </a:r>
          </a:p>
          <a:p>
            <a:pPr marL="0" indent="0">
              <a:spcBef>
                <a:spcPts val="0"/>
              </a:spcBef>
              <a:buClr>
                <a:srgbClr val="78B2E0"/>
              </a:buClr>
              <a:buSzPct val="98333"/>
              <a:buNone/>
            </a:pPr>
            <a:endParaRPr lang="pt-BR" dirty="0">
              <a:latin typeface="Arial" charset="0"/>
              <a:ea typeface="Open Sans"/>
              <a:cs typeface="Arial" charset="0"/>
              <a:sym typeface="Open Sans"/>
            </a:endParaRPr>
          </a:p>
        </p:txBody>
      </p:sp>
      <p:sp>
        <p:nvSpPr>
          <p:cNvPr id="8" name="Shape 59"/>
          <p:cNvSpPr txBox="1">
            <a:spLocks/>
          </p:cNvSpPr>
          <p:nvPr/>
        </p:nvSpPr>
        <p:spPr>
          <a:xfrm>
            <a:off x="8011366" y="4389317"/>
            <a:ext cx="3698152" cy="1630362"/>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pt-BR" dirty="0"/>
              <a:t>After</a:t>
            </a:r>
            <a:endParaRPr lang="en-US" dirty="0"/>
          </a:p>
          <a:p>
            <a:pPr marL="0" indent="0">
              <a:spcBef>
                <a:spcPts val="0"/>
              </a:spcBef>
              <a:buClr>
                <a:srgbClr val="78B2E0"/>
              </a:buClr>
              <a:buSzPct val="98333"/>
              <a:buNone/>
            </a:pPr>
            <a:r>
              <a:rPr lang="pt-BR" dirty="0"/>
              <a:t>njm     j = Sound Recording </a:t>
            </a:r>
          </a:p>
          <a:p>
            <a:pPr marL="0" indent="0">
              <a:spcBef>
                <a:spcPts val="0"/>
              </a:spcBef>
              <a:buClr>
                <a:srgbClr val="78B2E0"/>
              </a:buClr>
              <a:buSzPct val="98333"/>
              <a:buNone/>
            </a:pPr>
            <a:r>
              <a:rPr lang="pt-BR" dirty="0">
                <a:latin typeface="Arial" charset="0"/>
                <a:ea typeface="Open Sans"/>
                <a:cs typeface="Arial" charset="0"/>
                <a:sym typeface="Open Sans"/>
              </a:rPr>
              <a:t>\eng\    English</a:t>
            </a:r>
          </a:p>
          <a:p>
            <a:pPr marL="0" indent="0">
              <a:spcBef>
                <a:spcPts val="0"/>
              </a:spcBef>
              <a:buClr>
                <a:srgbClr val="78B2E0"/>
              </a:buClr>
              <a:buSzPct val="98333"/>
              <a:buNone/>
            </a:pPr>
            <a:r>
              <a:rPr lang="pt-BR" dirty="0">
                <a:latin typeface="Arial" charset="0"/>
                <a:ea typeface="Open Sans"/>
                <a:cs typeface="Arial" charset="0"/>
                <a:sym typeface="Open Sans"/>
              </a:rPr>
              <a:t>load current date</a:t>
            </a:r>
          </a:p>
        </p:txBody>
      </p:sp>
      <p:pic>
        <p:nvPicPr>
          <p:cNvPr id="3" name="Picture 2" descr="sierraleader.JPG"/>
          <p:cNvPicPr>
            <a:picLocks noChangeAspect="1"/>
          </p:cNvPicPr>
          <p:nvPr/>
        </p:nvPicPr>
        <p:blipFill>
          <a:blip r:embed="rId3"/>
          <a:stretch>
            <a:fillRect/>
          </a:stretch>
        </p:blipFill>
        <p:spPr>
          <a:xfrm>
            <a:off x="33338" y="703263"/>
            <a:ext cx="12126826" cy="3430173"/>
          </a:xfrm>
          <a:prstGeom prst="rect">
            <a:avLst/>
          </a:prstGeom>
        </p:spPr>
      </p:pic>
      <p:sp>
        <p:nvSpPr>
          <p:cNvPr id="12" name="Shape 59"/>
          <p:cNvSpPr txBox="1">
            <a:spLocks/>
          </p:cNvSpPr>
          <p:nvPr/>
        </p:nvSpPr>
        <p:spPr>
          <a:xfrm>
            <a:off x="160839" y="4413478"/>
            <a:ext cx="3540032" cy="1922463"/>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pt-BR" dirty="0"/>
              <a:t>Sierra</a:t>
            </a:r>
            <a:endParaRPr lang="en-US" dirty="0"/>
          </a:p>
          <a:p>
            <a:pPr marL="0" indent="0">
              <a:spcBef>
                <a:spcPts val="0"/>
              </a:spcBef>
              <a:buClr>
                <a:srgbClr val="78B2E0"/>
              </a:buClr>
              <a:buSzPct val="98333"/>
              <a:buNone/>
            </a:pPr>
            <a:r>
              <a:rPr lang="pt-BR" dirty="0"/>
              <a:t>MAT TYPE</a:t>
            </a:r>
          </a:p>
          <a:p>
            <a:pPr marL="0" indent="0">
              <a:spcBef>
                <a:spcPts val="0"/>
              </a:spcBef>
              <a:buClr>
                <a:srgbClr val="78B2E0"/>
              </a:buClr>
              <a:buSzPct val="98333"/>
              <a:buNone/>
            </a:pPr>
            <a:r>
              <a:rPr lang="pt-BR" dirty="0">
                <a:latin typeface="Open Sans Light"/>
                <a:ea typeface="Open Sans"/>
                <a:cs typeface="Open Sans"/>
                <a:sym typeface="Open Sans"/>
              </a:rPr>
              <a:t>LANG                              </a:t>
            </a:r>
          </a:p>
          <a:p>
            <a:pPr marL="0" indent="0">
              <a:spcBef>
                <a:spcPts val="0"/>
              </a:spcBef>
              <a:buClr>
                <a:srgbClr val="78B2E0"/>
              </a:buClr>
              <a:buSzPct val="98333"/>
              <a:buNone/>
            </a:pPr>
            <a:r>
              <a:rPr lang="pt-BR" dirty="0">
                <a:latin typeface="Open Sans Light"/>
                <a:ea typeface="Open Sans"/>
                <a:cs typeface="Open Sans"/>
                <a:sym typeface="Open Sans"/>
              </a:rPr>
              <a:t>MARC 008 date</a:t>
            </a:r>
          </a:p>
        </p:txBody>
      </p:sp>
    </p:spTree>
    <p:extLst>
      <p:ext uri="{BB962C8B-B14F-4D97-AF65-F5344CB8AC3E}">
        <p14:creationId xmlns:p14="http://schemas.microsoft.com/office/powerpoint/2010/main" val="3017346457"/>
      </p:ext>
    </p:extLst>
  </p:cSld>
  <p:clrMapOvr>
    <a:masterClrMapping/>
  </p:clrMapOvr>
  <p:transition spd="slow">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4822353" cy="5302250"/>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a:solidFill>
                  <a:srgbClr val="3D3D3D"/>
                </a:solidFill>
                <a:latin typeface="Open Sans"/>
                <a:ea typeface="Open Sans"/>
                <a:cs typeface="Open Sans"/>
                <a:sym typeface="Open Sans"/>
              </a:rPr>
              <a:t>Open </a:t>
            </a:r>
            <a:r>
              <a:rPr lang="en-US" dirty="0">
                <a:latin typeface="Open Sans"/>
                <a:ea typeface="Open Sans"/>
                <a:cs typeface="Open Sans"/>
                <a:sym typeface="Open Sans"/>
              </a:rPr>
              <a:t>Delimited Text Translator</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Source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Output file folder &amp; name</a:t>
            </a:r>
          </a:p>
          <a:p>
            <a:pPr marL="0" indent="0">
              <a:lnSpc>
                <a:spcPct val="85000"/>
              </a:lnSpc>
              <a:spcBef>
                <a:spcPts val="0"/>
              </a:spcBef>
              <a:buClr>
                <a:srgbClr val="78B2E0"/>
              </a:buClr>
              <a:buSzPct val="98333"/>
              <a:buNone/>
            </a:pPr>
            <a:r>
              <a:rPr lang="en-US" dirty="0" smtClean="0">
                <a:latin typeface="Open Sans"/>
                <a:ea typeface="Open Sans"/>
                <a:cs typeface="Open Sans"/>
                <a:sym typeface="Open Sans"/>
              </a:rPr>
              <a:t> (</a:t>
            </a:r>
            <a:r>
              <a:rPr lang="en-US" dirty="0">
                <a:latin typeface="Open Sans"/>
                <a:ea typeface="Open Sans"/>
                <a:cs typeface="Open Sans"/>
                <a:sym typeface="Open Sans"/>
              </a:rPr>
              <a:t>change the extension to .mrk)</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Delimiter:  Tab</a:t>
            </a: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Qualifier:  </a:t>
            </a:r>
            <a:r>
              <a:rPr lang="en-US" dirty="0">
                <a:latin typeface="Open Sans"/>
                <a:ea typeface="Open Sans"/>
                <a:cs typeface="Open Sans"/>
                <a:sym typeface="Open Sans"/>
              </a:rPr>
              <a:t>“</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Click Next</a:t>
            </a: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dirty="0" smtClean="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If you get a weird error message make sure you closed the Excel document you are trying to process!</a:t>
            </a: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052609" y="819332"/>
            <a:ext cx="7139391" cy="5359433"/>
          </a:xfrm>
          <a:prstGeom prst="rect">
            <a:avLst/>
          </a:prstGeom>
        </p:spPr>
      </p:pic>
    </p:spTree>
    <p:extLst>
      <p:ext uri="{BB962C8B-B14F-4D97-AF65-F5344CB8AC3E}">
        <p14:creationId xmlns:p14="http://schemas.microsoft.com/office/powerpoint/2010/main" val="4224273733"/>
      </p:ext>
    </p:extLst>
  </p:cSld>
  <p:clrMapOvr>
    <a:masterClrMapping/>
  </p:clrMapOvr>
  <p:transition spd="slow">
    <p:cut/>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3490015"/>
          </a:xfrm>
          <a:prstGeom prst="rect">
            <a:avLst/>
          </a:prstGeom>
          <a:noFill/>
          <a:ln>
            <a:solidFill>
              <a:schemeClr val="accent6"/>
            </a:solidFill>
          </a:ln>
        </p:spPr>
        <p:txBody>
          <a:bodyPr vert="horz" lIns="0" tIns="0" rIns="0" bIns="0" rtlCol="0" anchor="t" anchorCtr="0">
            <a:noAutofit/>
          </a:bodyPr>
          <a:lstStyle/>
          <a:p>
            <a:pPr fontAlgn="base"/>
            <a:r>
              <a:rPr lang="pt-BR" dirty="0"/>
              <a:t>Now the Excel </a:t>
            </a:r>
            <a:r>
              <a:rPr lang="pt-BR" dirty="0" smtClean="0"/>
              <a:t>columns </a:t>
            </a:r>
            <a:r>
              <a:rPr lang="pt-BR" dirty="0"/>
              <a:t>need to be translated into </a:t>
            </a:r>
            <a:r>
              <a:rPr lang="pt-BR" dirty="0" smtClean="0"/>
              <a:t>Fields </a:t>
            </a:r>
            <a:r>
              <a:rPr lang="pt-BR" dirty="0"/>
              <a:t>and what Marc value the </a:t>
            </a:r>
            <a:r>
              <a:rPr lang="pt-BR" dirty="0" smtClean="0"/>
              <a:t>Fields </a:t>
            </a:r>
            <a:r>
              <a:rPr lang="pt-BR" dirty="0"/>
              <a:t>will </a:t>
            </a:r>
            <a:r>
              <a:rPr lang="pt-BR" dirty="0" smtClean="0"/>
              <a:t>have</a:t>
            </a:r>
            <a:endParaRPr lang="pt-BR" dirty="0"/>
          </a:p>
          <a:p>
            <a:pPr marL="169863" indent="-169863">
              <a:lnSpc>
                <a:spcPct val="85000"/>
              </a:lnSpc>
              <a:spcBef>
                <a:spcPts val="0"/>
              </a:spcBef>
              <a:buClr>
                <a:srgbClr val="78B2E0"/>
              </a:buClr>
              <a:buSzPct val="98333"/>
              <a:buFont typeface="Arial"/>
              <a:buChar char="•"/>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r>
              <a:rPr lang="pt-BR" dirty="0">
                <a:latin typeface="Open Sans"/>
                <a:ea typeface="Open Sans"/>
                <a:cs typeface="Open Sans"/>
                <a:sym typeface="Open Sans"/>
              </a:rPr>
              <a:t>Column </a:t>
            </a:r>
            <a:r>
              <a:rPr lang="pt-BR" dirty="0" smtClean="0">
                <a:latin typeface="Open Sans"/>
                <a:ea typeface="Open Sans"/>
                <a:cs typeface="Open Sans"/>
                <a:sym typeface="Open Sans"/>
              </a:rPr>
              <a:t>0 to </a:t>
            </a:r>
            <a:r>
              <a:rPr lang="pt-BR" dirty="0">
                <a:latin typeface="Open Sans"/>
                <a:ea typeface="Open Sans"/>
                <a:cs typeface="Open Sans"/>
                <a:sym typeface="Open Sans"/>
              </a:rPr>
              <a:t>become: </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a:t>
            </a:r>
            <a:r>
              <a:rPr lang="pt-BR" dirty="0" smtClean="0">
                <a:latin typeface="Open Sans"/>
                <a:ea typeface="Open Sans"/>
                <a:cs typeface="Open Sans"/>
                <a:sym typeface="Open Sans"/>
              </a:rPr>
              <a:t>100 </a:t>
            </a:r>
            <a:r>
              <a:rPr lang="pt-BR" dirty="0">
                <a:latin typeface="Open Sans"/>
                <a:ea typeface="Open Sans"/>
                <a:cs typeface="Open Sans"/>
                <a:sym typeface="Open Sans"/>
              </a:rPr>
              <a:t>subfield a</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Column 1 </a:t>
            </a:r>
            <a:r>
              <a:rPr lang="pt-BR" dirty="0">
                <a:latin typeface="Open Sans"/>
                <a:ea typeface="Open Sans"/>
                <a:cs typeface="Open Sans"/>
                <a:sym typeface="Open Sans"/>
              </a:rPr>
              <a:t>to become:</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110 subfield a</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Column </a:t>
            </a:r>
            <a:r>
              <a:rPr lang="pt-BR" dirty="0">
                <a:latin typeface="Open Sans"/>
                <a:ea typeface="Open Sans"/>
                <a:cs typeface="Open Sans"/>
                <a:sym typeface="Open Sans"/>
              </a:rPr>
              <a:t>2 to become:</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245 subfield a</a:t>
            </a: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351209" y="749618"/>
            <a:ext cx="6721785" cy="5764603"/>
          </a:xfrm>
          <a:prstGeom prst="rect">
            <a:avLst/>
          </a:prstGeom>
        </p:spPr>
      </p:pic>
    </p:spTree>
    <p:extLst>
      <p:ext uri="{BB962C8B-B14F-4D97-AF65-F5344CB8AC3E}">
        <p14:creationId xmlns:p14="http://schemas.microsoft.com/office/powerpoint/2010/main" val="1224098382"/>
      </p:ext>
    </p:extLst>
  </p:cSld>
  <p:clrMapOvr>
    <a:masterClrMapping/>
  </p:clrMapOvr>
  <p:transition spd="slow">
    <p:cut/>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1449180"/>
          </a:xfrm>
          <a:prstGeom prst="rect">
            <a:avLst/>
          </a:prstGeom>
          <a:noFill/>
          <a:ln>
            <a:solidFill>
              <a:schemeClr val="accent6"/>
            </a:solidFill>
          </a:ln>
        </p:spPr>
        <p:txBody>
          <a:bodyPr vert="horz" lIns="0" tIns="0" rIns="0" bIns="0" rtlCol="0" anchor="t" anchorCtr="0">
            <a:noAutofit/>
          </a:bodyPr>
          <a:lstStyle/>
          <a:p>
            <a:pPr marL="0" indent="0">
              <a:spcBef>
                <a:spcPts val="0"/>
              </a:spcBef>
              <a:buClr>
                <a:srgbClr val="78B2E0"/>
              </a:buClr>
              <a:buSzPct val="98333"/>
              <a:buNone/>
            </a:pPr>
            <a:r>
              <a:rPr lang="en-US" dirty="0">
                <a:latin typeface="Open Sans"/>
              </a:rPr>
              <a:t>C</a:t>
            </a:r>
            <a:r>
              <a:rPr lang="en-US" dirty="0" smtClean="0">
                <a:latin typeface="Open Sans"/>
              </a:rPr>
              <a:t>reate </a:t>
            </a:r>
            <a:r>
              <a:rPr lang="en-US" dirty="0">
                <a:latin typeface="Open Sans"/>
              </a:rPr>
              <a:t>template for each column by hitting</a:t>
            </a:r>
          </a:p>
          <a:p>
            <a:pPr marL="0" indent="0">
              <a:spcBef>
                <a:spcPts val="0"/>
              </a:spcBef>
              <a:buClr>
                <a:srgbClr val="78B2E0"/>
              </a:buClr>
              <a:buSzPct val="98333"/>
              <a:buNone/>
            </a:pPr>
            <a:r>
              <a:rPr lang="en-US" dirty="0">
                <a:latin typeface="Open Sans"/>
              </a:rPr>
              <a:t>Add Argument</a:t>
            </a:r>
          </a:p>
          <a:p>
            <a:pPr marL="0" indent="0">
              <a:spcBef>
                <a:spcPts val="0"/>
              </a:spcBef>
              <a:buClr>
                <a:srgbClr val="78B2E0"/>
              </a:buClr>
              <a:buSzPct val="98333"/>
              <a:buNone/>
            </a:pPr>
            <a:r>
              <a:rPr lang="en-US" dirty="0">
                <a:latin typeface="Open Sans"/>
              </a:rPr>
              <a:t> button</a:t>
            </a: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427409" y="869950"/>
            <a:ext cx="6760791" cy="5798054"/>
          </a:xfrm>
          <a:prstGeom prst="rect">
            <a:avLst/>
          </a:prstGeom>
        </p:spPr>
      </p:pic>
    </p:spTree>
    <p:extLst>
      <p:ext uri="{BB962C8B-B14F-4D97-AF65-F5344CB8AC3E}">
        <p14:creationId xmlns:p14="http://schemas.microsoft.com/office/powerpoint/2010/main" val="1674447974"/>
      </p:ext>
    </p:extLst>
  </p:cSld>
  <p:clrMapOvr>
    <a:masterClrMapping/>
  </p:clrMapOvr>
  <p:transition spd="slow">
    <p:cu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229600" y="754221"/>
            <a:ext cx="3397250" cy="4758684"/>
          </a:xfrm>
          <a:prstGeom prst="rect">
            <a:avLst/>
          </a:prstGeom>
          <a:noFill/>
          <a:ln>
            <a:solidFill>
              <a:schemeClr val="accent6"/>
            </a:solid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Enter Data</a:t>
            </a:r>
          </a:p>
          <a:p>
            <a:pPr marL="0" indent="0">
              <a:spcBef>
                <a:spcPts val="0"/>
              </a:spcBef>
              <a:buClr>
                <a:srgbClr val="78B2E0"/>
              </a:buClr>
              <a:buSzPct val="98333"/>
              <a:buNone/>
            </a:pPr>
            <a:r>
              <a:rPr lang="en-US" sz="2000" dirty="0" smtClean="0">
                <a:latin typeface="Open Sans"/>
                <a:ea typeface="Open Sans"/>
                <a:cs typeface="Open Sans"/>
                <a:sym typeface="Open Sans"/>
              </a:rPr>
              <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Select:</a:t>
            </a:r>
          </a:p>
          <a:p>
            <a:pPr marL="0" indent="0">
              <a:spcBef>
                <a:spcPts val="0"/>
              </a:spcBef>
              <a:buClr>
                <a:srgbClr val="78B2E0"/>
              </a:buClr>
              <a:buSzPct val="98333"/>
              <a:buNone/>
            </a:pPr>
            <a:r>
              <a:rPr lang="en-US" sz="2000" dirty="0" smtClean="0">
                <a:latin typeface="Open Sans"/>
                <a:ea typeface="Open Sans"/>
                <a:cs typeface="Open Sans"/>
                <a:sym typeface="Open Sans"/>
              </a:rPr>
              <a:t>Field 0</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Map To:</a:t>
            </a:r>
          </a:p>
          <a:p>
            <a:pPr marL="0" indent="0">
              <a:spcBef>
                <a:spcPts val="0"/>
              </a:spcBef>
              <a:buClr>
                <a:srgbClr val="78B2E0"/>
              </a:buClr>
              <a:buSzPct val="98333"/>
              <a:buNone/>
            </a:pPr>
            <a:r>
              <a:rPr lang="en-US" sz="2000" dirty="0" smtClean="0">
                <a:latin typeface="Open Sans"/>
                <a:ea typeface="Open Sans"/>
                <a:cs typeface="Open Sans"/>
                <a:sym typeface="Open Sans"/>
              </a:rPr>
              <a:t>100$a</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Press Add Argument</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t>(</a:t>
            </a:r>
            <a:r>
              <a:rPr lang="en-US" sz="2000" dirty="0"/>
              <a:t>The order of the arguments matters as to the final Marc Record Load Display!  We had issue with |a and |b not being loaded in proper order due to the order they were placed in the argument</a:t>
            </a:r>
            <a:r>
              <a:rPr lang="en-US" sz="2000" dirty="0" smtClean="0"/>
              <a:t>)</a:t>
            </a:r>
            <a:endParaRPr lang="en-US" sz="2000" dirty="0"/>
          </a:p>
        </p:txBody>
      </p:sp>
      <p:pic>
        <p:nvPicPr>
          <p:cNvPr id="2" name="Picture 1"/>
          <p:cNvPicPr>
            <a:picLocks noChangeAspect="1"/>
          </p:cNvPicPr>
          <p:nvPr/>
        </p:nvPicPr>
        <p:blipFill>
          <a:blip r:embed="rId3"/>
          <a:stretch>
            <a:fillRect/>
          </a:stretch>
        </p:blipFill>
        <p:spPr>
          <a:xfrm>
            <a:off x="1030289" y="754220"/>
            <a:ext cx="7046911" cy="6046630"/>
          </a:xfrm>
          <a:prstGeom prst="rect">
            <a:avLst/>
          </a:prstGeom>
        </p:spPr>
      </p:pic>
    </p:spTree>
    <p:extLst>
      <p:ext uri="{BB962C8B-B14F-4D97-AF65-F5344CB8AC3E}">
        <p14:creationId xmlns:p14="http://schemas.microsoft.com/office/powerpoint/2010/main" val="160296510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47519" y="139568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sz="2400" dirty="0">
                <a:latin typeface="Open Sans"/>
                <a:ea typeface="Open Sans"/>
                <a:cs typeface="Open Sans"/>
                <a:sym typeface="Open Sans"/>
                <a:hlinkClick r:id="rId3"/>
              </a:rPr>
              <a:t>http://marcedit.reeset.net</a:t>
            </a:r>
            <a:r>
              <a:rPr lang="en-US" sz="2400" dirty="0" smtClean="0">
                <a:latin typeface="Open Sans"/>
                <a:ea typeface="Open Sans"/>
                <a:cs typeface="Open Sans"/>
                <a:sym typeface="Open Sans"/>
                <a:hlinkClick r:id="rId3"/>
              </a:rPr>
              <a:t>/</a:t>
            </a:r>
            <a:r>
              <a:rPr lang="en-US" sz="2400" dirty="0" smtClean="0">
                <a:latin typeface="Open Sans"/>
                <a:ea typeface="Open Sans"/>
                <a:cs typeface="Open Sans"/>
                <a:sym typeface="Open Sans"/>
              </a:rPr>
              <a:t> </a:t>
            </a:r>
            <a:br>
              <a:rPr lang="en-US" sz="2400" dirty="0" smtClean="0">
                <a:latin typeface="Open Sans"/>
                <a:ea typeface="Open Sans"/>
                <a:cs typeface="Open Sans"/>
                <a:sym typeface="Open Sans"/>
              </a:rPr>
            </a:br>
            <a:r>
              <a:rPr lang="en-US" sz="2400" dirty="0" smtClean="0">
                <a:latin typeface="Open Sans"/>
                <a:ea typeface="Open Sans"/>
                <a:cs typeface="Open Sans"/>
                <a:sym typeface="Open Sans"/>
              </a:rPr>
              <a:t>Use the Delimited Text Translator</a:t>
            </a:r>
            <a:br>
              <a:rPr lang="en-US" sz="2400" dirty="0" smtClean="0">
                <a:latin typeface="Open Sans"/>
                <a:ea typeface="Open Sans"/>
                <a:cs typeface="Open Sans"/>
                <a:sym typeface="Open Sans"/>
              </a:rPr>
            </a:br>
            <a:r>
              <a:rPr lang="en-US" sz="2400" dirty="0" smtClean="0">
                <a:latin typeface="Open Sans"/>
                <a:ea typeface="Open Sans"/>
                <a:cs typeface="Open Sans"/>
                <a:sym typeface="Open Sans"/>
              </a:rPr>
              <a:t/>
            </a:r>
            <a:br>
              <a:rPr lang="en-US" sz="2400"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87" y="106840"/>
            <a:ext cx="10727853" cy="150008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8"/>
          <p:cNvSpPr txBox="1">
            <a:spLocks/>
          </p:cNvSpPr>
          <p:nvPr/>
        </p:nvSpPr>
        <p:spPr>
          <a:xfrm>
            <a:off x="3254377" y="6419480"/>
            <a:ext cx="4721223" cy="330199"/>
          </a:xfrm>
          <a:prstGeom prst="rect">
            <a:avLst/>
          </a:prstGeom>
          <a:noFill/>
          <a:ln>
            <a:no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lt2"/>
                </a:solidFill>
                <a:latin typeface="Open Sans"/>
                <a:ea typeface="Open Sans"/>
                <a:cs typeface="Open Sans"/>
                <a:sym typeface="Open Sans"/>
              </a:rPr>
              <a:t>Delimited Text Translator</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3254377" y="2257972"/>
            <a:ext cx="4248150" cy="3895725"/>
          </a:xfrm>
          <a:prstGeom prst="rect">
            <a:avLst/>
          </a:prstGeom>
        </p:spPr>
      </p:pic>
    </p:spTree>
    <p:extLst>
      <p:ext uri="{BB962C8B-B14F-4D97-AF65-F5344CB8AC3E}">
        <p14:creationId xmlns:p14="http://schemas.microsoft.com/office/powerpoint/2010/main" val="3233044808"/>
      </p:ext>
    </p:extLst>
  </p:cSld>
  <p:clrMapOvr>
    <a:masterClrMapping/>
  </p:clrMapOvr>
  <p:transition spd="slow">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86644" y="641722"/>
            <a:ext cx="7727055" cy="6063833"/>
          </a:xfrm>
          <a:prstGeom prst="rect">
            <a:avLst/>
          </a:prstGeom>
        </p:spPr>
      </p:pic>
      <p:sp>
        <p:nvSpPr>
          <p:cNvPr id="6" name="Shape 59"/>
          <p:cNvSpPr txBox="1">
            <a:spLocks noGrp="1"/>
          </p:cNvSpPr>
          <p:nvPr>
            <p:ph idx="1"/>
          </p:nvPr>
        </p:nvSpPr>
        <p:spPr>
          <a:xfrm>
            <a:off x="7126851" y="1372246"/>
            <a:ext cx="3504985" cy="2052879"/>
          </a:xfrm>
          <a:prstGeom prst="rect">
            <a:avLst/>
          </a:prstGeom>
          <a:solidFill>
            <a:schemeClr val="bg1"/>
          </a:solid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dirty="0" smtClean="0">
                <a:latin typeface="Open Sans"/>
                <a:ea typeface="Open Sans"/>
                <a:cs typeface="Open Sans"/>
                <a:sym typeface="Open Sans"/>
              </a:rPr>
              <a:t>Once you have entered all the arguments and saved them as a template you can simply push the Load Template button to get them back!</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41424847"/>
      </p:ext>
    </p:extLst>
  </p:cSld>
  <p:clrMapOvr>
    <a:masterClrMapping/>
  </p:clrMapOvr>
  <p:transition spd="slow">
    <p:cu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70" name="Shape 59"/>
          <p:cNvSpPr txBox="1">
            <a:spLocks/>
          </p:cNvSpPr>
          <p:nvPr/>
        </p:nvSpPr>
        <p:spPr>
          <a:xfrm>
            <a:off x="284596" y="5613400"/>
            <a:ext cx="7428169" cy="588617"/>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fontAlgn="base">
              <a:buNone/>
            </a:pPr>
            <a:r>
              <a:rPr lang="en-US" sz="2000" dirty="0" smtClean="0">
                <a:sym typeface="Open Sans"/>
              </a:rPr>
              <a:t>Delimited Text Translator puts 1 * when you group lines together</a:t>
            </a:r>
          </a:p>
          <a:p>
            <a:pPr marL="0" indent="0" fontAlgn="base">
              <a:buNone/>
            </a:pPr>
            <a:r>
              <a:rPr lang="en-US" sz="2000" dirty="0" smtClean="0">
                <a:latin typeface="Open Sans"/>
                <a:ea typeface="Open Sans"/>
                <a:cs typeface="Open Sans"/>
                <a:sym typeface="Open Sans"/>
              </a:rPr>
              <a:t>We put in 4 **** to handle articles</a:t>
            </a:r>
            <a:endParaRPr lang="en-US" dirty="0">
              <a:latin typeface="Open Sans"/>
              <a:ea typeface="Open Sans"/>
              <a:cs typeface="Open Sans"/>
              <a:sym typeface="Open Sans"/>
            </a:endParaRPr>
          </a:p>
        </p:txBody>
      </p:sp>
      <p:graphicFrame>
        <p:nvGraphicFramePr>
          <p:cNvPr id="3" name="Table 2"/>
          <p:cNvGraphicFramePr>
            <a:graphicFrameLocks noGrp="1"/>
          </p:cNvGraphicFramePr>
          <p:nvPr>
            <p:extLst/>
          </p:nvPr>
        </p:nvGraphicFramePr>
        <p:xfrm>
          <a:off x="165100" y="734148"/>
          <a:ext cx="11747499" cy="4532073"/>
        </p:xfrm>
        <a:graphic>
          <a:graphicData uri="http://schemas.openxmlformats.org/drawingml/2006/table">
            <a:tbl>
              <a:tblPr firstRow="1" bandRow="1">
                <a:tableStyleId>{2D5ABB26-0587-4C30-8999-92F81FD0307C}</a:tableStyleId>
              </a:tblPr>
              <a:tblGrid>
                <a:gridCol w="3915833">
                  <a:extLst>
                    <a:ext uri="{9D8B030D-6E8A-4147-A177-3AD203B41FA5}">
                      <a16:colId xmlns:a16="http://schemas.microsoft.com/office/drawing/2014/main" xmlns="" val="20000"/>
                    </a:ext>
                  </a:extLst>
                </a:gridCol>
                <a:gridCol w="3056467">
                  <a:extLst>
                    <a:ext uri="{9D8B030D-6E8A-4147-A177-3AD203B41FA5}">
                      <a16:colId xmlns:a16="http://schemas.microsoft.com/office/drawing/2014/main" xmlns="" val="20001"/>
                    </a:ext>
                  </a:extLst>
                </a:gridCol>
                <a:gridCol w="4775199">
                  <a:extLst>
                    <a:ext uri="{9D8B030D-6E8A-4147-A177-3AD203B41FA5}">
                      <a16:colId xmlns:a16="http://schemas.microsoft.com/office/drawing/2014/main" xmlns="" val="20002"/>
                    </a:ext>
                  </a:extLst>
                </a:gridCol>
              </a:tblGrid>
              <a:tr h="647439">
                <a:tc>
                  <a:txBody>
                    <a:bodyPr/>
                    <a:lstStyle/>
                    <a:p>
                      <a:r>
                        <a:rPr lang="en-US" sz="1800" dirty="0" smtClean="0"/>
                        <a:t>Excel Column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MarcEdit</a:t>
                      </a:r>
                      <a:r>
                        <a:rPr lang="en-US" sz="1800" baseline="0" dirty="0" smtClean="0"/>
                        <a:t> Delimited Text Translator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smtClean="0">
                          <a:solidFill>
                            <a:schemeClr val="tx1"/>
                          </a:solidFill>
                          <a:effectLst/>
                          <a:latin typeface="+mn-lt"/>
                          <a:ea typeface="+mn-ea"/>
                          <a:cs typeface="+mn-cs"/>
                        </a:rPr>
                        <a:t>Sierra Load Table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647439">
                <a:tc>
                  <a:txBody>
                    <a:bodyPr/>
                    <a:lstStyle/>
                    <a:p>
                      <a:r>
                        <a:rPr lang="en-US" sz="2000" dirty="0" smtClean="0"/>
                        <a:t>Load</a:t>
                      </a:r>
                      <a:r>
                        <a:rPr lang="en-US" sz="2000" baseline="0" dirty="0" smtClean="0"/>
                        <a:t> </a:t>
                      </a:r>
                      <a:r>
                        <a:rPr lang="en-US" sz="2000" dirty="0" smtClean="0"/>
                        <a:t>245 </a:t>
                      </a:r>
                      <a:r>
                        <a:rPr lang="en-US" sz="2000" dirty="0" smtClean="0">
                          <a:sym typeface="Wingdings" panose="05000000000000000000" pitchFamily="2" charset="2"/>
                        </a:rPr>
                        <a:t>|b into</a:t>
                      </a:r>
                      <a:r>
                        <a:rPr lang="en-US" sz="2000" baseline="0" dirty="0" smtClean="0">
                          <a:sym typeface="Wingdings" panose="05000000000000000000" pitchFamily="2" charset="2"/>
                        </a:rPr>
                        <a:t> Alternate Title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39" name="picture"/>
          <p:cNvPicPr/>
          <p:nvPr/>
        </p:nvPicPr>
        <p:blipFill>
          <a:blip r:embed="rId3">
            <a:extLst>
              <a:ext uri="{28A0092B-C50C-407E-A947-70E740481C1C}">
                <a14:useLocalDpi xmlns:a14="http://schemas.microsoft.com/office/drawing/2010/main" val="0"/>
              </a:ext>
            </a:extLst>
          </a:blip>
          <a:stretch>
            <a:fillRect/>
          </a:stretch>
        </p:blipFill>
        <p:spPr>
          <a:xfrm>
            <a:off x="284596" y="1390649"/>
            <a:ext cx="3423803" cy="528638"/>
          </a:xfrm>
          <a:prstGeom prst="rect">
            <a:avLst/>
          </a:prstGeom>
        </p:spPr>
      </p:pic>
      <p:pic>
        <p:nvPicPr>
          <p:cNvPr id="40" name="picture"/>
          <p:cNvPicPr/>
          <p:nvPr/>
        </p:nvPicPr>
        <p:blipFill>
          <a:blip r:embed="rId4">
            <a:extLst>
              <a:ext uri="{28A0092B-C50C-407E-A947-70E740481C1C}">
                <a14:useLocalDpi xmlns:a14="http://schemas.microsoft.com/office/drawing/2010/main" val="0"/>
              </a:ext>
            </a:extLst>
          </a:blip>
          <a:stretch>
            <a:fillRect/>
          </a:stretch>
        </p:blipFill>
        <p:spPr>
          <a:xfrm>
            <a:off x="284596" y="2095500"/>
            <a:ext cx="2801504" cy="546100"/>
          </a:xfrm>
          <a:prstGeom prst="rect">
            <a:avLst/>
          </a:prstGeom>
        </p:spPr>
      </p:pic>
      <p:pic>
        <p:nvPicPr>
          <p:cNvPr id="5" name="Picture 4"/>
          <p:cNvPicPr>
            <a:picLocks noChangeAspect="1"/>
          </p:cNvPicPr>
          <p:nvPr/>
        </p:nvPicPr>
        <p:blipFill>
          <a:blip r:embed="rId5"/>
          <a:stretch>
            <a:fillRect/>
          </a:stretch>
        </p:blipFill>
        <p:spPr>
          <a:xfrm>
            <a:off x="4258129" y="1471612"/>
            <a:ext cx="2174421" cy="447675"/>
          </a:xfrm>
          <a:prstGeom prst="rect">
            <a:avLst/>
          </a:prstGeom>
        </p:spPr>
      </p:pic>
      <p:pic>
        <p:nvPicPr>
          <p:cNvPr id="44" name="picture"/>
          <p:cNvPicPr/>
          <p:nvPr/>
        </p:nvPicPr>
        <p:blipFill>
          <a:blip r:embed="rId6">
            <a:extLst>
              <a:ext uri="{28A0092B-C50C-407E-A947-70E740481C1C}">
                <a14:useLocalDpi xmlns:a14="http://schemas.microsoft.com/office/drawing/2010/main" val="0"/>
              </a:ext>
            </a:extLst>
          </a:blip>
          <a:stretch>
            <a:fillRect/>
          </a:stretch>
        </p:blipFill>
        <p:spPr>
          <a:xfrm>
            <a:off x="7230846" y="1504949"/>
            <a:ext cx="3640354" cy="414338"/>
          </a:xfrm>
          <a:prstGeom prst="rect">
            <a:avLst/>
          </a:prstGeom>
        </p:spPr>
      </p:pic>
      <p:pic>
        <p:nvPicPr>
          <p:cNvPr id="7" name="Picture 6"/>
          <p:cNvPicPr>
            <a:picLocks noChangeAspect="1"/>
          </p:cNvPicPr>
          <p:nvPr/>
        </p:nvPicPr>
        <p:blipFill>
          <a:blip r:embed="rId7"/>
          <a:stretch>
            <a:fillRect/>
          </a:stretch>
        </p:blipFill>
        <p:spPr>
          <a:xfrm>
            <a:off x="4279332" y="2139950"/>
            <a:ext cx="2132013" cy="501650"/>
          </a:xfrm>
          <a:prstGeom prst="rect">
            <a:avLst/>
          </a:prstGeom>
        </p:spPr>
      </p:pic>
      <p:pic>
        <p:nvPicPr>
          <p:cNvPr id="46" name="picture"/>
          <p:cNvPicPr/>
          <p:nvPr/>
        </p:nvPicPr>
        <p:blipFill>
          <a:blip r:embed="rId6">
            <a:extLst>
              <a:ext uri="{28A0092B-C50C-407E-A947-70E740481C1C}">
                <a14:useLocalDpi xmlns:a14="http://schemas.microsoft.com/office/drawing/2010/main" val="0"/>
              </a:ext>
            </a:extLst>
          </a:blip>
          <a:stretch>
            <a:fillRect/>
          </a:stretch>
        </p:blipFill>
        <p:spPr>
          <a:xfrm>
            <a:off x="7230846" y="2161381"/>
            <a:ext cx="3640354" cy="414338"/>
          </a:xfrm>
          <a:prstGeom prst="rect">
            <a:avLst/>
          </a:prstGeom>
        </p:spPr>
      </p:pic>
      <p:pic>
        <p:nvPicPr>
          <p:cNvPr id="47" name="picture"/>
          <p:cNvPicPr/>
          <p:nvPr/>
        </p:nvPicPr>
        <p:blipFill>
          <a:blip r:embed="rId8">
            <a:extLst>
              <a:ext uri="{28A0092B-C50C-407E-A947-70E740481C1C}">
                <a14:useLocalDpi xmlns:a14="http://schemas.microsoft.com/office/drawing/2010/main" val="0"/>
              </a:ext>
            </a:extLst>
          </a:blip>
          <a:stretch>
            <a:fillRect/>
          </a:stretch>
        </p:blipFill>
        <p:spPr>
          <a:xfrm>
            <a:off x="284596" y="2746560"/>
            <a:ext cx="2484004" cy="542739"/>
          </a:xfrm>
          <a:prstGeom prst="rect">
            <a:avLst/>
          </a:prstGeom>
        </p:spPr>
      </p:pic>
      <p:pic>
        <p:nvPicPr>
          <p:cNvPr id="48" name="picture"/>
          <p:cNvPicPr/>
          <p:nvPr/>
        </p:nvPicPr>
        <p:blipFill>
          <a:blip r:embed="rId9">
            <a:extLst>
              <a:ext uri="{28A0092B-C50C-407E-A947-70E740481C1C}">
                <a14:useLocalDpi xmlns:a14="http://schemas.microsoft.com/office/drawing/2010/main" val="0"/>
              </a:ext>
            </a:extLst>
          </a:blip>
          <a:stretch>
            <a:fillRect/>
          </a:stretch>
        </p:blipFill>
        <p:spPr>
          <a:xfrm>
            <a:off x="284596" y="3394258"/>
            <a:ext cx="2052204" cy="542741"/>
          </a:xfrm>
          <a:prstGeom prst="rect">
            <a:avLst/>
          </a:prstGeom>
        </p:spPr>
      </p:pic>
      <p:pic>
        <p:nvPicPr>
          <p:cNvPr id="49" name="picture"/>
          <p:cNvPicPr/>
          <p:nvPr/>
        </p:nvPicPr>
        <p:blipFill>
          <a:blip r:embed="rId10">
            <a:extLst>
              <a:ext uri="{28A0092B-C50C-407E-A947-70E740481C1C}">
                <a14:useLocalDpi xmlns:a14="http://schemas.microsoft.com/office/drawing/2010/main" val="0"/>
              </a:ext>
            </a:extLst>
          </a:blip>
          <a:stretch>
            <a:fillRect/>
          </a:stretch>
        </p:blipFill>
        <p:spPr>
          <a:xfrm>
            <a:off x="284596" y="4004979"/>
            <a:ext cx="2484004" cy="580842"/>
          </a:xfrm>
          <a:prstGeom prst="rect">
            <a:avLst/>
          </a:prstGeom>
        </p:spPr>
      </p:pic>
      <p:pic>
        <p:nvPicPr>
          <p:cNvPr id="8" name="Picture 7"/>
          <p:cNvPicPr>
            <a:picLocks noChangeAspect="1"/>
          </p:cNvPicPr>
          <p:nvPr/>
        </p:nvPicPr>
        <p:blipFill>
          <a:blip r:embed="rId11"/>
          <a:stretch>
            <a:fillRect/>
          </a:stretch>
        </p:blipFill>
        <p:spPr>
          <a:xfrm>
            <a:off x="4258129" y="2820651"/>
            <a:ext cx="2841172" cy="468647"/>
          </a:xfrm>
          <a:prstGeom prst="rect">
            <a:avLst/>
          </a:prstGeom>
        </p:spPr>
      </p:pic>
      <p:pic>
        <p:nvPicPr>
          <p:cNvPr id="9" name="Picture 8"/>
          <p:cNvPicPr>
            <a:picLocks noChangeAspect="1"/>
          </p:cNvPicPr>
          <p:nvPr/>
        </p:nvPicPr>
        <p:blipFill>
          <a:blip r:embed="rId12"/>
          <a:stretch>
            <a:fillRect/>
          </a:stretch>
        </p:blipFill>
        <p:spPr>
          <a:xfrm>
            <a:off x="4134030" y="3408032"/>
            <a:ext cx="2825570" cy="495203"/>
          </a:xfrm>
          <a:prstGeom prst="rect">
            <a:avLst/>
          </a:prstGeom>
        </p:spPr>
      </p:pic>
      <p:pic>
        <p:nvPicPr>
          <p:cNvPr id="10" name="Picture 9"/>
          <p:cNvPicPr>
            <a:picLocks noChangeAspect="1"/>
          </p:cNvPicPr>
          <p:nvPr/>
        </p:nvPicPr>
        <p:blipFill>
          <a:blip r:embed="rId13"/>
          <a:stretch>
            <a:fillRect/>
          </a:stretch>
        </p:blipFill>
        <p:spPr>
          <a:xfrm>
            <a:off x="4320854" y="4085848"/>
            <a:ext cx="2638746" cy="499973"/>
          </a:xfrm>
          <a:prstGeom prst="rect">
            <a:avLst/>
          </a:prstGeom>
        </p:spPr>
      </p:pic>
      <p:pic>
        <p:nvPicPr>
          <p:cNvPr id="54" name="picture"/>
          <p:cNvPicPr/>
          <p:nvPr/>
        </p:nvPicPr>
        <p:blipFill>
          <a:blip r:embed="rId14">
            <a:extLst>
              <a:ext uri="{28A0092B-C50C-407E-A947-70E740481C1C}">
                <a14:useLocalDpi xmlns:a14="http://schemas.microsoft.com/office/drawing/2010/main" val="0"/>
              </a:ext>
            </a:extLst>
          </a:blip>
          <a:stretch>
            <a:fillRect/>
          </a:stretch>
        </p:blipFill>
        <p:spPr>
          <a:xfrm>
            <a:off x="7230846" y="2817812"/>
            <a:ext cx="3818154" cy="471485"/>
          </a:xfrm>
          <a:prstGeom prst="rect">
            <a:avLst/>
          </a:prstGeom>
        </p:spPr>
      </p:pic>
      <p:pic>
        <p:nvPicPr>
          <p:cNvPr id="55" name="picture"/>
          <p:cNvPicPr/>
          <p:nvPr/>
        </p:nvPicPr>
        <p:blipFill>
          <a:blip r:embed="rId14">
            <a:extLst>
              <a:ext uri="{28A0092B-C50C-407E-A947-70E740481C1C}">
                <a14:useLocalDpi xmlns:a14="http://schemas.microsoft.com/office/drawing/2010/main" val="0"/>
              </a:ext>
            </a:extLst>
          </a:blip>
          <a:stretch>
            <a:fillRect/>
          </a:stretch>
        </p:blipFill>
        <p:spPr>
          <a:xfrm>
            <a:off x="7230846" y="3367555"/>
            <a:ext cx="3818154" cy="471485"/>
          </a:xfrm>
          <a:prstGeom prst="rect">
            <a:avLst/>
          </a:prstGeom>
        </p:spPr>
      </p:pic>
      <p:pic>
        <p:nvPicPr>
          <p:cNvPr id="56" name="picture"/>
          <p:cNvPicPr/>
          <p:nvPr/>
        </p:nvPicPr>
        <p:blipFill>
          <a:blip r:embed="rId14">
            <a:extLst>
              <a:ext uri="{28A0092B-C50C-407E-A947-70E740481C1C}">
                <a14:useLocalDpi xmlns:a14="http://schemas.microsoft.com/office/drawing/2010/main" val="0"/>
              </a:ext>
            </a:extLst>
          </a:blip>
          <a:stretch>
            <a:fillRect/>
          </a:stretch>
        </p:blipFill>
        <p:spPr>
          <a:xfrm>
            <a:off x="7230846" y="3996997"/>
            <a:ext cx="3818154" cy="471485"/>
          </a:xfrm>
          <a:prstGeom prst="rect">
            <a:avLst/>
          </a:prstGeom>
        </p:spPr>
      </p:pic>
      <p:pic>
        <p:nvPicPr>
          <p:cNvPr id="57" name="picture"/>
          <p:cNvPicPr/>
          <p:nvPr/>
        </p:nvPicPr>
        <p:blipFill>
          <a:blip r:embed="rId15">
            <a:extLst>
              <a:ext uri="{28A0092B-C50C-407E-A947-70E740481C1C}">
                <a14:useLocalDpi xmlns:a14="http://schemas.microsoft.com/office/drawing/2010/main" val="0"/>
              </a:ext>
            </a:extLst>
          </a:blip>
          <a:stretch>
            <a:fillRect/>
          </a:stretch>
        </p:blipFill>
        <p:spPr>
          <a:xfrm>
            <a:off x="4320854" y="4720432"/>
            <a:ext cx="2010096" cy="490538"/>
          </a:xfrm>
          <a:prstGeom prst="rect">
            <a:avLst/>
          </a:prstGeom>
        </p:spPr>
      </p:pic>
      <p:pic>
        <p:nvPicPr>
          <p:cNvPr id="59" name="picture"/>
          <p:cNvPicPr/>
          <p:nvPr/>
        </p:nvPicPr>
        <p:blipFill>
          <a:blip r:embed="rId16">
            <a:extLst>
              <a:ext uri="{28A0092B-C50C-407E-A947-70E740481C1C}">
                <a14:useLocalDpi xmlns:a14="http://schemas.microsoft.com/office/drawing/2010/main" val="0"/>
              </a:ext>
            </a:extLst>
          </a:blip>
          <a:stretch>
            <a:fillRect/>
          </a:stretch>
        </p:blipFill>
        <p:spPr>
          <a:xfrm>
            <a:off x="7319746" y="4751809"/>
            <a:ext cx="2687854" cy="326533"/>
          </a:xfrm>
          <a:prstGeom prst="rect">
            <a:avLst/>
          </a:prstGeom>
        </p:spPr>
      </p:pic>
    </p:spTree>
    <p:extLst>
      <p:ext uri="{BB962C8B-B14F-4D97-AF65-F5344CB8AC3E}">
        <p14:creationId xmlns:p14="http://schemas.microsoft.com/office/powerpoint/2010/main" val="4069764438"/>
      </p:ext>
    </p:extLst>
  </p:cSld>
  <p:clrMapOvr>
    <a:masterClrMapping/>
  </p:clrMapOvr>
  <p:transition spd="slow">
    <p:cut/>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70" name="Shape 59"/>
          <p:cNvSpPr txBox="1">
            <a:spLocks/>
          </p:cNvSpPr>
          <p:nvPr/>
        </p:nvSpPr>
        <p:spPr>
          <a:xfrm>
            <a:off x="124641" y="6013544"/>
            <a:ext cx="11872728" cy="729160"/>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sz="2000" dirty="0"/>
              <a:t>(The order of the arguments </a:t>
            </a:r>
            <a:r>
              <a:rPr lang="en-US" sz="2000" dirty="0" smtClean="0"/>
              <a:t>matters for </a:t>
            </a:r>
            <a:r>
              <a:rPr lang="en-US" sz="2000" dirty="0"/>
              <a:t>the final Marc Record Load Display! </a:t>
            </a:r>
            <a:r>
              <a:rPr lang="en-US" sz="2000" dirty="0" smtClean="0"/>
              <a:t> We had issues </a:t>
            </a:r>
            <a:r>
              <a:rPr lang="en-US" sz="2000" dirty="0"/>
              <a:t>with |a and |b not being loaded in proper order due to the order they were placed in the argument)</a:t>
            </a:r>
          </a:p>
          <a:p>
            <a:pPr fontAlgn="base"/>
            <a:endParaRPr lang="en-US" dirty="0">
              <a:latin typeface="Open Sans"/>
              <a:ea typeface="Open Sans"/>
              <a:cs typeface="Open Sans"/>
              <a:sym typeface="Open Sans"/>
            </a:endParaRPr>
          </a:p>
        </p:txBody>
      </p:sp>
      <p:graphicFrame>
        <p:nvGraphicFramePr>
          <p:cNvPr id="3" name="Table 2"/>
          <p:cNvGraphicFramePr>
            <a:graphicFrameLocks noGrp="1"/>
          </p:cNvGraphicFramePr>
          <p:nvPr>
            <p:extLst/>
          </p:nvPr>
        </p:nvGraphicFramePr>
        <p:xfrm>
          <a:off x="165100" y="734148"/>
          <a:ext cx="11747499" cy="5179512"/>
        </p:xfrm>
        <a:graphic>
          <a:graphicData uri="http://schemas.openxmlformats.org/drawingml/2006/table">
            <a:tbl>
              <a:tblPr firstRow="1" bandRow="1">
                <a:tableStyleId>{2D5ABB26-0587-4C30-8999-92F81FD0307C}</a:tableStyleId>
              </a:tblPr>
              <a:tblGrid>
                <a:gridCol w="3915833">
                  <a:extLst>
                    <a:ext uri="{9D8B030D-6E8A-4147-A177-3AD203B41FA5}">
                      <a16:colId xmlns:a16="http://schemas.microsoft.com/office/drawing/2014/main" xmlns="" val="20000"/>
                    </a:ext>
                  </a:extLst>
                </a:gridCol>
                <a:gridCol w="3056467">
                  <a:extLst>
                    <a:ext uri="{9D8B030D-6E8A-4147-A177-3AD203B41FA5}">
                      <a16:colId xmlns:a16="http://schemas.microsoft.com/office/drawing/2014/main" xmlns="" val="20001"/>
                    </a:ext>
                  </a:extLst>
                </a:gridCol>
                <a:gridCol w="4775199">
                  <a:extLst>
                    <a:ext uri="{9D8B030D-6E8A-4147-A177-3AD203B41FA5}">
                      <a16:colId xmlns:a16="http://schemas.microsoft.com/office/drawing/2014/main" xmlns="" val="20002"/>
                    </a:ext>
                  </a:extLst>
                </a:gridCol>
              </a:tblGrid>
              <a:tr h="647439">
                <a:tc>
                  <a:txBody>
                    <a:bodyPr/>
                    <a:lstStyle/>
                    <a:p>
                      <a:r>
                        <a:rPr lang="en-US" sz="1800" dirty="0" smtClean="0"/>
                        <a:t>Excel Column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MarcEdit</a:t>
                      </a:r>
                      <a:r>
                        <a:rPr lang="en-US" sz="1800" baseline="0" dirty="0" smtClean="0"/>
                        <a:t> Delimited Text Translator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smtClean="0">
                          <a:solidFill>
                            <a:schemeClr val="tx1"/>
                          </a:solidFill>
                          <a:effectLst/>
                          <a:latin typeface="+mn-lt"/>
                          <a:ea typeface="+mn-ea"/>
                          <a:cs typeface="+mn-cs"/>
                        </a:rPr>
                        <a:t>Sierra Load Table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pic>
        <p:nvPicPr>
          <p:cNvPr id="23" name="picture"/>
          <p:cNvPicPr/>
          <p:nvPr/>
        </p:nvPicPr>
        <p:blipFill>
          <a:blip r:embed="rId3">
            <a:extLst>
              <a:ext uri="{28A0092B-C50C-407E-A947-70E740481C1C}">
                <a14:useLocalDpi xmlns:a14="http://schemas.microsoft.com/office/drawing/2010/main" val="0"/>
              </a:ext>
            </a:extLst>
          </a:blip>
          <a:stretch>
            <a:fillRect/>
          </a:stretch>
        </p:blipFill>
        <p:spPr>
          <a:xfrm>
            <a:off x="284596" y="1423988"/>
            <a:ext cx="3017404" cy="569913"/>
          </a:xfrm>
          <a:prstGeom prst="rect">
            <a:avLst/>
          </a:prstGeom>
        </p:spPr>
      </p:pic>
      <p:pic>
        <p:nvPicPr>
          <p:cNvPr id="2" name="Picture 1"/>
          <p:cNvPicPr>
            <a:picLocks noChangeAspect="1"/>
          </p:cNvPicPr>
          <p:nvPr/>
        </p:nvPicPr>
        <p:blipFill>
          <a:blip r:embed="rId4"/>
          <a:stretch>
            <a:fillRect/>
          </a:stretch>
        </p:blipFill>
        <p:spPr>
          <a:xfrm>
            <a:off x="4320854" y="1483285"/>
            <a:ext cx="2034676" cy="436002"/>
          </a:xfrm>
          <a:prstGeom prst="rect">
            <a:avLst/>
          </a:prstGeom>
        </p:spPr>
      </p:pic>
      <p:pic>
        <p:nvPicPr>
          <p:cNvPr id="4" name="Picture 3"/>
          <p:cNvPicPr>
            <a:picLocks noChangeAspect="1"/>
          </p:cNvPicPr>
          <p:nvPr/>
        </p:nvPicPr>
        <p:blipFill>
          <a:blip r:embed="rId5"/>
          <a:stretch>
            <a:fillRect/>
          </a:stretch>
        </p:blipFill>
        <p:spPr>
          <a:xfrm>
            <a:off x="4412360" y="2176462"/>
            <a:ext cx="1918590" cy="383718"/>
          </a:xfrm>
          <a:prstGeom prst="rect">
            <a:avLst/>
          </a:prstGeom>
        </p:spPr>
      </p:pic>
      <p:pic>
        <p:nvPicPr>
          <p:cNvPr id="27" name="picture"/>
          <p:cNvPicPr/>
          <p:nvPr/>
        </p:nvPicPr>
        <p:blipFill>
          <a:blip r:embed="rId6">
            <a:extLst>
              <a:ext uri="{28A0092B-C50C-407E-A947-70E740481C1C}">
                <a14:useLocalDpi xmlns:a14="http://schemas.microsoft.com/office/drawing/2010/main" val="0"/>
              </a:ext>
            </a:extLst>
          </a:blip>
          <a:stretch>
            <a:fillRect/>
          </a:stretch>
        </p:blipFill>
        <p:spPr>
          <a:xfrm>
            <a:off x="7230846" y="2084477"/>
            <a:ext cx="3056154" cy="475703"/>
          </a:xfrm>
          <a:prstGeom prst="rect">
            <a:avLst/>
          </a:prstGeom>
        </p:spPr>
      </p:pic>
      <p:pic>
        <p:nvPicPr>
          <p:cNvPr id="28" name="picture"/>
          <p:cNvPicPr/>
          <p:nvPr/>
        </p:nvPicPr>
        <p:blipFill>
          <a:blip r:embed="rId7">
            <a:extLst>
              <a:ext uri="{28A0092B-C50C-407E-A947-70E740481C1C}">
                <a14:useLocalDpi xmlns:a14="http://schemas.microsoft.com/office/drawing/2010/main" val="0"/>
              </a:ext>
            </a:extLst>
          </a:blip>
          <a:stretch>
            <a:fillRect/>
          </a:stretch>
        </p:blipFill>
        <p:spPr>
          <a:xfrm>
            <a:off x="284596" y="2084477"/>
            <a:ext cx="2052204" cy="557123"/>
          </a:xfrm>
          <a:prstGeom prst="rect">
            <a:avLst/>
          </a:prstGeom>
        </p:spPr>
      </p:pic>
      <p:pic>
        <p:nvPicPr>
          <p:cNvPr id="29" name="picture"/>
          <p:cNvPicPr/>
          <p:nvPr/>
        </p:nvPicPr>
        <p:blipFill>
          <a:blip r:embed="rId8">
            <a:extLst>
              <a:ext uri="{28A0092B-C50C-407E-A947-70E740481C1C}">
                <a14:useLocalDpi xmlns:a14="http://schemas.microsoft.com/office/drawing/2010/main" val="0"/>
              </a:ext>
            </a:extLst>
          </a:blip>
          <a:stretch>
            <a:fillRect/>
          </a:stretch>
        </p:blipFill>
        <p:spPr>
          <a:xfrm>
            <a:off x="284596" y="2719473"/>
            <a:ext cx="1277504" cy="569824"/>
          </a:xfrm>
          <a:prstGeom prst="rect">
            <a:avLst/>
          </a:prstGeom>
        </p:spPr>
      </p:pic>
      <p:pic>
        <p:nvPicPr>
          <p:cNvPr id="30" name="picture"/>
          <p:cNvPicPr/>
          <p:nvPr/>
        </p:nvPicPr>
        <p:blipFill>
          <a:blip r:embed="rId9">
            <a:extLst>
              <a:ext uri="{28A0092B-C50C-407E-A947-70E740481C1C}">
                <a14:useLocalDpi xmlns:a14="http://schemas.microsoft.com/office/drawing/2010/main" val="0"/>
              </a:ext>
            </a:extLst>
          </a:blip>
          <a:stretch>
            <a:fillRect/>
          </a:stretch>
        </p:blipFill>
        <p:spPr>
          <a:xfrm>
            <a:off x="4412360" y="2732639"/>
            <a:ext cx="1508125" cy="567859"/>
          </a:xfrm>
          <a:prstGeom prst="rect">
            <a:avLst/>
          </a:prstGeom>
        </p:spPr>
      </p:pic>
      <p:pic>
        <p:nvPicPr>
          <p:cNvPr id="31" name="picture"/>
          <p:cNvPicPr/>
          <p:nvPr/>
        </p:nvPicPr>
        <p:blipFill>
          <a:blip r:embed="rId10">
            <a:extLst>
              <a:ext uri="{28A0092B-C50C-407E-A947-70E740481C1C}">
                <a14:useLocalDpi xmlns:a14="http://schemas.microsoft.com/office/drawing/2010/main" val="0"/>
              </a:ext>
            </a:extLst>
          </a:blip>
          <a:stretch>
            <a:fillRect/>
          </a:stretch>
        </p:blipFill>
        <p:spPr>
          <a:xfrm>
            <a:off x="7230846" y="2729286"/>
            <a:ext cx="3925202" cy="541416"/>
          </a:xfrm>
          <a:prstGeom prst="rect">
            <a:avLst/>
          </a:prstGeom>
        </p:spPr>
      </p:pic>
      <p:pic>
        <p:nvPicPr>
          <p:cNvPr id="32" name="picture"/>
          <p:cNvPicPr/>
          <p:nvPr/>
        </p:nvPicPr>
        <p:blipFill>
          <a:blip r:embed="rId11">
            <a:extLst>
              <a:ext uri="{28A0092B-C50C-407E-A947-70E740481C1C}">
                <a14:useLocalDpi xmlns:a14="http://schemas.microsoft.com/office/drawing/2010/main" val="0"/>
              </a:ext>
            </a:extLst>
          </a:blip>
          <a:stretch>
            <a:fillRect/>
          </a:stretch>
        </p:blipFill>
        <p:spPr>
          <a:xfrm>
            <a:off x="284596" y="3363991"/>
            <a:ext cx="2052204" cy="539244"/>
          </a:xfrm>
          <a:prstGeom prst="rect">
            <a:avLst/>
          </a:prstGeom>
        </p:spPr>
      </p:pic>
      <p:pic>
        <p:nvPicPr>
          <p:cNvPr id="33" name="picture"/>
          <p:cNvPicPr/>
          <p:nvPr/>
        </p:nvPicPr>
        <p:blipFill>
          <a:blip r:embed="rId12">
            <a:extLst>
              <a:ext uri="{28A0092B-C50C-407E-A947-70E740481C1C}">
                <a14:useLocalDpi xmlns:a14="http://schemas.microsoft.com/office/drawing/2010/main" val="0"/>
              </a:ext>
            </a:extLst>
          </a:blip>
          <a:stretch>
            <a:fillRect/>
          </a:stretch>
        </p:blipFill>
        <p:spPr>
          <a:xfrm>
            <a:off x="4412360" y="3359228"/>
            <a:ext cx="1810640" cy="544007"/>
          </a:xfrm>
          <a:prstGeom prst="rect">
            <a:avLst/>
          </a:prstGeom>
        </p:spPr>
      </p:pic>
      <p:pic>
        <p:nvPicPr>
          <p:cNvPr id="34" name="picture"/>
          <p:cNvPicPr/>
          <p:nvPr/>
        </p:nvPicPr>
        <p:blipFill>
          <a:blip r:embed="rId13">
            <a:extLst>
              <a:ext uri="{28A0092B-C50C-407E-A947-70E740481C1C}">
                <a14:useLocalDpi xmlns:a14="http://schemas.microsoft.com/office/drawing/2010/main" val="0"/>
              </a:ext>
            </a:extLst>
          </a:blip>
          <a:stretch>
            <a:fillRect/>
          </a:stretch>
        </p:blipFill>
        <p:spPr>
          <a:xfrm>
            <a:off x="7169847" y="3373019"/>
            <a:ext cx="3485453" cy="530216"/>
          </a:xfrm>
          <a:prstGeom prst="rect">
            <a:avLst/>
          </a:prstGeom>
        </p:spPr>
      </p:pic>
      <p:pic>
        <p:nvPicPr>
          <p:cNvPr id="35" name="picture"/>
          <p:cNvPicPr/>
          <p:nvPr/>
        </p:nvPicPr>
        <p:blipFill>
          <a:blip r:embed="rId6">
            <a:extLst>
              <a:ext uri="{28A0092B-C50C-407E-A947-70E740481C1C}">
                <a14:useLocalDpi xmlns:a14="http://schemas.microsoft.com/office/drawing/2010/main" val="0"/>
              </a:ext>
            </a:extLst>
          </a:blip>
          <a:stretch>
            <a:fillRect/>
          </a:stretch>
        </p:blipFill>
        <p:spPr>
          <a:xfrm>
            <a:off x="7230846" y="1463434"/>
            <a:ext cx="3056154" cy="475703"/>
          </a:xfrm>
          <a:prstGeom prst="rect">
            <a:avLst/>
          </a:prstGeom>
        </p:spPr>
      </p:pic>
      <p:pic>
        <p:nvPicPr>
          <p:cNvPr id="36" name="picture"/>
          <p:cNvPicPr/>
          <p:nvPr/>
        </p:nvPicPr>
        <p:blipFill>
          <a:blip r:embed="rId14">
            <a:extLst>
              <a:ext uri="{28A0092B-C50C-407E-A947-70E740481C1C}">
                <a14:useLocalDpi xmlns:a14="http://schemas.microsoft.com/office/drawing/2010/main" val="0"/>
              </a:ext>
            </a:extLst>
          </a:blip>
          <a:stretch>
            <a:fillRect/>
          </a:stretch>
        </p:blipFill>
        <p:spPr>
          <a:xfrm>
            <a:off x="284596" y="3986663"/>
            <a:ext cx="2560204" cy="613938"/>
          </a:xfrm>
          <a:prstGeom prst="rect">
            <a:avLst/>
          </a:prstGeom>
        </p:spPr>
      </p:pic>
      <p:pic>
        <p:nvPicPr>
          <p:cNvPr id="37" name="picture"/>
          <p:cNvPicPr/>
          <p:nvPr/>
        </p:nvPicPr>
        <p:blipFill>
          <a:blip r:embed="rId15">
            <a:extLst>
              <a:ext uri="{28A0092B-C50C-407E-A947-70E740481C1C}">
                <a14:useLocalDpi xmlns:a14="http://schemas.microsoft.com/office/drawing/2010/main" val="0"/>
              </a:ext>
            </a:extLst>
          </a:blip>
          <a:stretch>
            <a:fillRect/>
          </a:stretch>
        </p:blipFill>
        <p:spPr>
          <a:xfrm>
            <a:off x="4483352" y="4023954"/>
            <a:ext cx="1366140" cy="521125"/>
          </a:xfrm>
          <a:prstGeom prst="rect">
            <a:avLst/>
          </a:prstGeom>
        </p:spPr>
      </p:pic>
      <p:pic>
        <p:nvPicPr>
          <p:cNvPr id="38" name="picture"/>
          <p:cNvPicPr/>
          <p:nvPr/>
        </p:nvPicPr>
        <p:blipFill>
          <a:blip r:embed="rId16">
            <a:extLst>
              <a:ext uri="{28A0092B-C50C-407E-A947-70E740481C1C}">
                <a14:useLocalDpi xmlns:a14="http://schemas.microsoft.com/office/drawing/2010/main" val="0"/>
              </a:ext>
            </a:extLst>
          </a:blip>
          <a:stretch>
            <a:fillRect/>
          </a:stretch>
        </p:blipFill>
        <p:spPr>
          <a:xfrm>
            <a:off x="7230846" y="3986663"/>
            <a:ext cx="3310154" cy="558416"/>
          </a:xfrm>
          <a:prstGeom prst="rect">
            <a:avLst/>
          </a:prstGeom>
        </p:spPr>
      </p:pic>
      <p:pic>
        <p:nvPicPr>
          <p:cNvPr id="41" name="picture"/>
          <p:cNvPicPr/>
          <p:nvPr/>
        </p:nvPicPr>
        <p:blipFill>
          <a:blip r:embed="rId17">
            <a:extLst>
              <a:ext uri="{28A0092B-C50C-407E-A947-70E740481C1C}">
                <a14:useLocalDpi xmlns:a14="http://schemas.microsoft.com/office/drawing/2010/main" val="0"/>
              </a:ext>
            </a:extLst>
          </a:blip>
          <a:stretch>
            <a:fillRect/>
          </a:stretch>
        </p:blipFill>
        <p:spPr>
          <a:xfrm>
            <a:off x="284596" y="4711246"/>
            <a:ext cx="2560204" cy="537052"/>
          </a:xfrm>
          <a:prstGeom prst="rect">
            <a:avLst/>
          </a:prstGeom>
        </p:spPr>
      </p:pic>
      <p:pic>
        <p:nvPicPr>
          <p:cNvPr id="42" name="picture"/>
          <p:cNvPicPr/>
          <p:nvPr/>
        </p:nvPicPr>
        <p:blipFill>
          <a:blip r:embed="rId18">
            <a:extLst>
              <a:ext uri="{28A0092B-C50C-407E-A947-70E740481C1C}">
                <a14:useLocalDpi xmlns:a14="http://schemas.microsoft.com/office/drawing/2010/main" val="0"/>
              </a:ext>
            </a:extLst>
          </a:blip>
          <a:stretch>
            <a:fillRect/>
          </a:stretch>
        </p:blipFill>
        <p:spPr>
          <a:xfrm>
            <a:off x="4381307" y="4702283"/>
            <a:ext cx="1841693" cy="466878"/>
          </a:xfrm>
          <a:prstGeom prst="rect">
            <a:avLst/>
          </a:prstGeom>
        </p:spPr>
      </p:pic>
      <p:pic>
        <p:nvPicPr>
          <p:cNvPr id="43" name="picture"/>
          <p:cNvPicPr/>
          <p:nvPr/>
        </p:nvPicPr>
        <p:blipFill>
          <a:blip r:embed="rId19">
            <a:extLst>
              <a:ext uri="{28A0092B-C50C-407E-A947-70E740481C1C}">
                <a14:useLocalDpi xmlns:a14="http://schemas.microsoft.com/office/drawing/2010/main" val="0"/>
              </a:ext>
            </a:extLst>
          </a:blip>
          <a:stretch>
            <a:fillRect/>
          </a:stretch>
        </p:blipFill>
        <p:spPr>
          <a:xfrm>
            <a:off x="7230846" y="4698092"/>
            <a:ext cx="3170454" cy="537052"/>
          </a:xfrm>
          <a:prstGeom prst="rect">
            <a:avLst/>
          </a:prstGeom>
        </p:spPr>
      </p:pic>
      <p:pic>
        <p:nvPicPr>
          <p:cNvPr id="45" name="picture"/>
          <p:cNvPicPr/>
          <p:nvPr/>
        </p:nvPicPr>
        <p:blipFill>
          <a:blip r:embed="rId20">
            <a:extLst>
              <a:ext uri="{28A0092B-C50C-407E-A947-70E740481C1C}">
                <a14:useLocalDpi xmlns:a14="http://schemas.microsoft.com/office/drawing/2010/main" val="0"/>
              </a:ext>
            </a:extLst>
          </a:blip>
          <a:stretch>
            <a:fillRect/>
          </a:stretch>
        </p:blipFill>
        <p:spPr>
          <a:xfrm>
            <a:off x="284596" y="5333808"/>
            <a:ext cx="2280804" cy="562188"/>
          </a:xfrm>
          <a:prstGeom prst="rect">
            <a:avLst/>
          </a:prstGeom>
        </p:spPr>
      </p:pic>
      <p:pic>
        <p:nvPicPr>
          <p:cNvPr id="51" name="picture"/>
          <p:cNvPicPr/>
          <p:nvPr/>
        </p:nvPicPr>
        <p:blipFill>
          <a:blip r:embed="rId21">
            <a:extLst>
              <a:ext uri="{28A0092B-C50C-407E-A947-70E740481C1C}">
                <a14:useLocalDpi xmlns:a14="http://schemas.microsoft.com/office/drawing/2010/main" val="0"/>
              </a:ext>
            </a:extLst>
          </a:blip>
          <a:stretch>
            <a:fillRect/>
          </a:stretch>
        </p:blipFill>
        <p:spPr>
          <a:xfrm>
            <a:off x="4353746" y="5309746"/>
            <a:ext cx="2001784" cy="530728"/>
          </a:xfrm>
          <a:prstGeom prst="rect">
            <a:avLst/>
          </a:prstGeom>
        </p:spPr>
      </p:pic>
      <p:pic>
        <p:nvPicPr>
          <p:cNvPr id="52" name="picture"/>
          <p:cNvPicPr/>
          <p:nvPr/>
        </p:nvPicPr>
        <p:blipFill>
          <a:blip r:embed="rId22">
            <a:extLst>
              <a:ext uri="{28A0092B-C50C-407E-A947-70E740481C1C}">
                <a14:useLocalDpi xmlns:a14="http://schemas.microsoft.com/office/drawing/2010/main" val="0"/>
              </a:ext>
            </a:extLst>
          </a:blip>
          <a:stretch>
            <a:fillRect/>
          </a:stretch>
        </p:blipFill>
        <p:spPr>
          <a:xfrm>
            <a:off x="7300696" y="5290666"/>
            <a:ext cx="3240304" cy="592176"/>
          </a:xfrm>
          <a:prstGeom prst="rect">
            <a:avLst/>
          </a:prstGeom>
        </p:spPr>
      </p:pic>
    </p:spTree>
    <p:extLst>
      <p:ext uri="{BB962C8B-B14F-4D97-AF65-F5344CB8AC3E}">
        <p14:creationId xmlns:p14="http://schemas.microsoft.com/office/powerpoint/2010/main" val="2533565287"/>
      </p:ext>
    </p:extLst>
  </p:cSld>
  <p:clrMapOvr>
    <a:masterClrMapping/>
  </p:clrMapOvr>
  <p:transition spd="slow">
    <p:cu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2961325"/>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endParaRPr lang="en-US" dirty="0">
              <a:latin typeface="Open Sans" charset="0"/>
              <a:ea typeface="Open Sans"/>
              <a:cs typeface="Open Sans"/>
              <a:sym typeface="Open Sans"/>
            </a:endParaRPr>
          </a:p>
          <a:p>
            <a:pPr marL="0" indent="0">
              <a:spcBef>
                <a:spcPts val="0"/>
              </a:spcBef>
              <a:buClr>
                <a:srgbClr val="78B2E0"/>
              </a:buClr>
              <a:buSzPct val="98333"/>
              <a:buNone/>
            </a:pPr>
            <a:r>
              <a:rPr lang="pt-BR" dirty="0">
                <a:latin typeface="Open Sans" charset="0"/>
                <a:ea typeface="Open Sans"/>
                <a:cs typeface="Open Sans"/>
                <a:sym typeface="Open Sans"/>
              </a:rPr>
              <a:t>Notice the *****  </a:t>
            </a:r>
            <a:endParaRPr lang="pt-BR" dirty="0" smtClean="0">
              <a:latin typeface="Open Sans" charset="0"/>
              <a:ea typeface="Open Sans"/>
              <a:cs typeface="Open Sans"/>
              <a:sym typeface="Open Sans"/>
            </a:endParaRPr>
          </a:p>
          <a:p>
            <a:pPr marL="0" indent="0">
              <a:spcBef>
                <a:spcPts val="0"/>
              </a:spcBef>
              <a:buClr>
                <a:srgbClr val="78B2E0"/>
              </a:buClr>
              <a:buSzPct val="98333"/>
              <a:buNone/>
            </a:pPr>
            <a:r>
              <a:rPr lang="pt-BR" dirty="0" smtClean="0">
                <a:latin typeface="Open Sans" charset="0"/>
                <a:ea typeface="Open Sans"/>
                <a:cs typeface="Open Sans"/>
                <a:sym typeface="Open Sans"/>
              </a:rPr>
              <a:t>these </a:t>
            </a:r>
            <a:r>
              <a:rPr lang="pt-BR" dirty="0">
                <a:latin typeface="Open Sans" charset="0"/>
                <a:ea typeface="Open Sans"/>
                <a:cs typeface="Open Sans"/>
                <a:sym typeface="Open Sans"/>
              </a:rPr>
              <a:t>wildcards remove articles </a:t>
            </a:r>
          </a:p>
          <a:p>
            <a:pPr marL="0" indent="0">
              <a:spcBef>
                <a:spcPts val="0"/>
              </a:spcBef>
              <a:buClr>
                <a:srgbClr val="78B2E0"/>
              </a:buClr>
              <a:buSzPct val="98333"/>
              <a:buNone/>
            </a:pPr>
            <a:endParaRPr lang="pt-BR" dirty="0">
              <a:latin typeface="Open Sans" charset="0"/>
              <a:ea typeface="Open Sans"/>
              <a:cs typeface="Open Sans"/>
              <a:sym typeface="Open Sans"/>
            </a:endParaRPr>
          </a:p>
          <a:p>
            <a:pPr marL="0" indent="0">
              <a:spcBef>
                <a:spcPts val="0"/>
              </a:spcBef>
              <a:buClr>
                <a:srgbClr val="78B2E0"/>
              </a:buClr>
              <a:buSzPct val="98333"/>
              <a:buNone/>
            </a:pPr>
            <a:r>
              <a:rPr lang="en-US" dirty="0">
                <a:latin typeface="Open Sans" charset="0"/>
                <a:ea typeface="Open Sans"/>
                <a:cs typeface="Open Sans"/>
                <a:sym typeface="Open Sans"/>
              </a:rPr>
              <a:t>A * is also generated when you group arguments</a:t>
            </a:r>
            <a:r>
              <a:rPr lang="pt-BR" dirty="0">
                <a:latin typeface="Open Sans" charset="0"/>
                <a:ea typeface="Open Sans"/>
                <a:cs typeface="Open Sans"/>
                <a:sym typeface="Open Sans"/>
              </a:rPr>
              <a:t> </a:t>
            </a:r>
          </a:p>
          <a:p>
            <a:pPr marL="0" indent="0">
              <a:spcBef>
                <a:spcPts val="0"/>
              </a:spcBef>
              <a:buClr>
                <a:srgbClr val="78B2E0"/>
              </a:buClr>
              <a:buSzPct val="98333"/>
              <a:buNone/>
            </a:pPr>
            <a:endParaRPr lang="pt-BR" dirty="0">
              <a:latin typeface="Open Sans" charset="0"/>
              <a:ea typeface="Open Sans"/>
              <a:cs typeface="Open Sans"/>
              <a:sym typeface="Open Sans"/>
            </a:endParaRPr>
          </a:p>
          <a:p>
            <a:pPr marL="0" indent="0">
              <a:spcBef>
                <a:spcPts val="0"/>
              </a:spcBef>
              <a:buClr>
                <a:srgbClr val="78B2E0"/>
              </a:buClr>
              <a:buSzPct val="98333"/>
              <a:buNone/>
            </a:pPr>
            <a:r>
              <a:rPr lang="pt-BR" dirty="0">
                <a:latin typeface="Open Sans" charset="0"/>
                <a:ea typeface="Open Sans"/>
                <a:cs typeface="Open Sans"/>
                <a:sym typeface="Open Sans"/>
              </a:rPr>
              <a:t>Once template is loaded click </a:t>
            </a:r>
            <a:r>
              <a:rPr lang="pt-BR" dirty="0" smtClean="0">
                <a:latin typeface="Open Sans" charset="0"/>
                <a:ea typeface="Open Sans"/>
                <a:cs typeface="Open Sans"/>
                <a:sym typeface="Open Sans"/>
              </a:rPr>
              <a:t> </a:t>
            </a:r>
            <a:r>
              <a:rPr lang="pt-BR" dirty="0">
                <a:latin typeface="Open Sans" charset="0"/>
                <a:ea typeface="Open Sans"/>
                <a:cs typeface="Open Sans"/>
                <a:sym typeface="Open Sans"/>
              </a:rPr>
              <a:t>Finish.</a:t>
            </a:r>
          </a:p>
        </p:txBody>
      </p:sp>
      <p:pic>
        <p:nvPicPr>
          <p:cNvPr id="2" name="Picture 1"/>
          <p:cNvPicPr>
            <a:picLocks noChangeAspect="1"/>
          </p:cNvPicPr>
          <p:nvPr/>
        </p:nvPicPr>
        <p:blipFill>
          <a:blip r:embed="rId3"/>
          <a:stretch>
            <a:fillRect/>
          </a:stretch>
        </p:blipFill>
        <p:spPr>
          <a:xfrm>
            <a:off x="522289" y="869950"/>
            <a:ext cx="6500811" cy="5584030"/>
          </a:xfrm>
          <a:prstGeom prst="rect">
            <a:avLst/>
          </a:prstGeom>
        </p:spPr>
      </p:pic>
      <p:pic>
        <p:nvPicPr>
          <p:cNvPr id="3" name="Picture 2"/>
          <p:cNvPicPr>
            <a:picLocks noChangeAspect="1"/>
          </p:cNvPicPr>
          <p:nvPr/>
        </p:nvPicPr>
        <p:blipFill>
          <a:blip r:embed="rId4"/>
          <a:stretch>
            <a:fillRect/>
          </a:stretch>
        </p:blipFill>
        <p:spPr>
          <a:xfrm>
            <a:off x="7868108" y="3831275"/>
            <a:ext cx="4323892" cy="3026725"/>
          </a:xfrm>
          <a:prstGeom prst="rect">
            <a:avLst/>
          </a:prstGeom>
        </p:spPr>
      </p:pic>
    </p:spTree>
    <p:extLst>
      <p:ext uri="{BB962C8B-B14F-4D97-AF65-F5344CB8AC3E}">
        <p14:creationId xmlns:p14="http://schemas.microsoft.com/office/powerpoint/2010/main" val="1315810947"/>
      </p:ext>
    </p:extLst>
  </p:cSld>
  <p:clrMapOvr>
    <a:masterClrMapping/>
  </p:clrMapOvr>
  <p:transition spd="slow">
    <p:cut/>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38189" y="16069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9" y="271940"/>
            <a:ext cx="10727853" cy="1500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03819" y="2259271"/>
            <a:ext cx="4240939" cy="3900229"/>
          </a:xfrm>
          <a:prstGeom prst="rect">
            <a:avLst/>
          </a:prstGeom>
        </p:spPr>
      </p:pic>
      <p:sp>
        <p:nvSpPr>
          <p:cNvPr id="6" name="Shape 58"/>
          <p:cNvSpPr txBox="1">
            <a:spLocks/>
          </p:cNvSpPr>
          <p:nvPr/>
        </p:nvSpPr>
        <p:spPr>
          <a:xfrm>
            <a:off x="3868334" y="6481649"/>
            <a:ext cx="2031881" cy="330199"/>
          </a:xfrm>
          <a:prstGeom prst="rect">
            <a:avLst/>
          </a:prstGeom>
          <a:solidFill>
            <a:schemeClr val="bg1"/>
          </a:solidFill>
          <a:ln>
            <a:solidFill>
              <a:schemeClr val="tx2"/>
            </a:solid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accent2"/>
                </a:solidFill>
                <a:latin typeface="Open Sans"/>
                <a:ea typeface="Open Sans"/>
                <a:cs typeface="Open Sans"/>
                <a:sym typeface="Open Sans"/>
              </a:rPr>
              <a:t>MarcEditor</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spTree>
    <p:extLst>
      <p:ext uri="{BB962C8B-B14F-4D97-AF65-F5344CB8AC3E}">
        <p14:creationId xmlns:p14="http://schemas.microsoft.com/office/powerpoint/2010/main" val="3133923910"/>
      </p:ext>
    </p:extLst>
  </p:cSld>
  <p:clrMapOvr>
    <a:masterClrMapping/>
  </p:clrMapOvr>
  <p:transition spd="slow">
    <p:cut/>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flipH="1">
            <a:off x="8823960" y="965200"/>
            <a:ext cx="2161540" cy="1701800"/>
          </a:xfrm>
          <a:prstGeom prst="rect">
            <a:avLst/>
          </a:prstGeom>
          <a:noFill/>
          <a:ln>
            <a:solidFill>
              <a:schemeClr val="tx2"/>
            </a:solid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pic>
        <p:nvPicPr>
          <p:cNvPr id="2" name="Picture 1"/>
          <p:cNvPicPr>
            <a:picLocks noChangeAspect="1"/>
          </p:cNvPicPr>
          <p:nvPr/>
        </p:nvPicPr>
        <p:blipFill>
          <a:blip r:embed="rId3"/>
          <a:stretch>
            <a:fillRect/>
          </a:stretch>
        </p:blipFill>
        <p:spPr>
          <a:xfrm>
            <a:off x="423941" y="753769"/>
            <a:ext cx="8247619" cy="5771429"/>
          </a:xfrm>
          <a:prstGeom prst="rect">
            <a:avLst/>
          </a:prstGeom>
        </p:spPr>
      </p:pic>
    </p:spTree>
    <p:extLst>
      <p:ext uri="{BB962C8B-B14F-4D97-AF65-F5344CB8AC3E}">
        <p14:creationId xmlns:p14="http://schemas.microsoft.com/office/powerpoint/2010/main" val="4110024258"/>
      </p:ext>
    </p:extLst>
  </p:cSld>
  <p:clrMapOvr>
    <a:masterClrMapping/>
  </p:clrMapOvr>
  <p:transition spd="slow">
    <p:cut/>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8286913" cy="401895"/>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sp>
        <p:nvSpPr>
          <p:cNvPr id="7" name="Shape 59"/>
          <p:cNvSpPr txBox="1">
            <a:spLocks/>
          </p:cNvSpPr>
          <p:nvPr/>
        </p:nvSpPr>
        <p:spPr>
          <a:xfrm>
            <a:off x="636088" y="5461000"/>
            <a:ext cx="11135224" cy="1396999"/>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The Excel columns are now in Marc fields!</a:t>
            </a:r>
          </a:p>
          <a:p>
            <a:pPr>
              <a:spcBef>
                <a:spcPts val="0"/>
              </a:spcBef>
              <a:buClr>
                <a:srgbClr val="78B2E0"/>
              </a:buClr>
              <a:buSzPct val="98333"/>
            </a:pPr>
            <a:r>
              <a:rPr lang="en-US" dirty="0" smtClean="0">
                <a:latin typeface="Open Sans"/>
                <a:ea typeface="Open Sans"/>
                <a:cs typeface="Open Sans"/>
                <a:sym typeface="Open Sans"/>
              </a:rPr>
              <a:t>Spot check your data.</a:t>
            </a:r>
          </a:p>
          <a:p>
            <a:pPr>
              <a:spcBef>
                <a:spcPts val="0"/>
              </a:spcBef>
              <a:buClr>
                <a:srgbClr val="78B2E0"/>
              </a:buClr>
              <a:buSzPct val="98333"/>
            </a:pPr>
            <a:r>
              <a:rPr lang="en-US" dirty="0" smtClean="0">
                <a:latin typeface="Open Sans"/>
                <a:ea typeface="Open Sans"/>
                <a:cs typeface="Open Sans"/>
                <a:sym typeface="Open Sans"/>
              </a:rPr>
              <a:t>We delete the top two rows in Excel which contains column labels.  Otherwise your first two .mrk file lines will have the column names in them!</a:t>
            </a:r>
          </a:p>
        </p:txBody>
      </p:sp>
      <p:pic>
        <p:nvPicPr>
          <p:cNvPr id="2" name="Picture 1"/>
          <p:cNvPicPr>
            <a:picLocks noChangeAspect="1"/>
          </p:cNvPicPr>
          <p:nvPr/>
        </p:nvPicPr>
        <p:blipFill>
          <a:blip r:embed="rId3"/>
          <a:stretch>
            <a:fillRect/>
          </a:stretch>
        </p:blipFill>
        <p:spPr>
          <a:xfrm>
            <a:off x="636088" y="1523268"/>
            <a:ext cx="9554574" cy="3937732"/>
          </a:xfrm>
          <a:prstGeom prst="rect">
            <a:avLst/>
          </a:prstGeom>
        </p:spPr>
      </p:pic>
    </p:spTree>
    <p:extLst>
      <p:ext uri="{BB962C8B-B14F-4D97-AF65-F5344CB8AC3E}">
        <p14:creationId xmlns:p14="http://schemas.microsoft.com/office/powerpoint/2010/main" val="2772171458"/>
      </p:ext>
    </p:extLst>
  </p:cSld>
  <p:clrMapOvr>
    <a:masterClrMapping/>
  </p:clrMapOvr>
  <p:transition spd="slow">
    <p:cu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8286913" cy="401895"/>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Save as .mrc file by using Compile </a:t>
            </a:r>
            <a:r>
              <a:rPr lang="en-US" dirty="0" smtClean="0">
                <a:latin typeface="Open Sans"/>
                <a:ea typeface="Open Sans"/>
                <a:cs typeface="Open Sans"/>
                <a:sym typeface="Open Sans"/>
              </a:rPr>
              <a:t>File into MARC</a:t>
            </a:r>
          </a:p>
        </p:txBody>
      </p:sp>
      <p:sp>
        <p:nvSpPr>
          <p:cNvPr id="8" name="Shape 59"/>
          <p:cNvSpPr txBox="1">
            <a:spLocks/>
          </p:cNvSpPr>
          <p:nvPr/>
        </p:nvSpPr>
        <p:spPr>
          <a:xfrm>
            <a:off x="8544828" y="2677887"/>
            <a:ext cx="3528984" cy="1646140"/>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Under File use the Compile File into MARC</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Saved file is ready for loading into catalog!</a:t>
            </a:r>
          </a:p>
        </p:txBody>
      </p:sp>
      <p:pic>
        <p:nvPicPr>
          <p:cNvPr id="2" name="Picture 1"/>
          <p:cNvPicPr>
            <a:picLocks noChangeAspect="1"/>
          </p:cNvPicPr>
          <p:nvPr/>
        </p:nvPicPr>
        <p:blipFill>
          <a:blip r:embed="rId3"/>
          <a:stretch>
            <a:fillRect/>
          </a:stretch>
        </p:blipFill>
        <p:spPr>
          <a:xfrm>
            <a:off x="522289" y="1433393"/>
            <a:ext cx="7505833" cy="5433255"/>
          </a:xfrm>
          <a:prstGeom prst="rect">
            <a:avLst/>
          </a:prstGeom>
        </p:spPr>
      </p:pic>
    </p:spTree>
    <p:extLst>
      <p:ext uri="{BB962C8B-B14F-4D97-AF65-F5344CB8AC3E}">
        <p14:creationId xmlns:p14="http://schemas.microsoft.com/office/powerpoint/2010/main" val="2897255508"/>
      </p:ext>
    </p:extLst>
  </p:cSld>
  <p:clrMapOvr>
    <a:masterClrMapping/>
  </p:clrMapOvr>
  <p:transition spd="slow">
    <p:cut/>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3223805" y="241720"/>
            <a:ext cx="5064936" cy="6959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313190" y="5821784"/>
            <a:ext cx="7786617" cy="455882"/>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www.geek-and-poke.comhttp://static1.squarespace.com/static/518f5d62e4b075248d6a3f90/t/54799076e4b0464e56d369f0/1417252988494/?format=750w</a:t>
            </a:r>
          </a:p>
        </p:txBody>
      </p:sp>
      <p:pic>
        <p:nvPicPr>
          <p:cNvPr id="12" name="Picture 11"/>
          <p:cNvPicPr>
            <a:picLocks noChangeAspect="1"/>
          </p:cNvPicPr>
          <p:nvPr/>
        </p:nvPicPr>
        <p:blipFill>
          <a:blip r:embed="rId4"/>
          <a:stretch>
            <a:fillRect/>
          </a:stretch>
        </p:blipFill>
        <p:spPr>
          <a:xfrm>
            <a:off x="100411" y="1112880"/>
            <a:ext cx="4310452" cy="3783410"/>
          </a:xfrm>
          <a:prstGeom prst="rect">
            <a:avLst/>
          </a:prstGeom>
        </p:spPr>
      </p:pic>
      <p:pic>
        <p:nvPicPr>
          <p:cNvPr id="13" name="Picture 12"/>
          <p:cNvPicPr>
            <a:picLocks noChangeAspect="1"/>
          </p:cNvPicPr>
          <p:nvPr/>
        </p:nvPicPr>
        <p:blipFill>
          <a:blip r:embed="rId5"/>
          <a:stretch>
            <a:fillRect/>
          </a:stretch>
        </p:blipFill>
        <p:spPr>
          <a:xfrm>
            <a:off x="4410381" y="1555327"/>
            <a:ext cx="3150310" cy="3340963"/>
          </a:xfrm>
          <a:prstGeom prst="rect">
            <a:avLst/>
          </a:prstGeom>
        </p:spPr>
      </p:pic>
      <p:pic>
        <p:nvPicPr>
          <p:cNvPr id="14" name="Picture 13"/>
          <p:cNvPicPr>
            <a:picLocks noChangeAspect="1"/>
          </p:cNvPicPr>
          <p:nvPr/>
        </p:nvPicPr>
        <p:blipFill>
          <a:blip r:embed="rId6"/>
          <a:stretch>
            <a:fillRect/>
          </a:stretch>
        </p:blipFill>
        <p:spPr>
          <a:xfrm>
            <a:off x="7596624" y="1555327"/>
            <a:ext cx="4285436" cy="4129941"/>
          </a:xfrm>
          <a:prstGeom prst="rect">
            <a:avLst/>
          </a:prstGeom>
        </p:spPr>
      </p:pic>
    </p:spTree>
    <p:extLst>
      <p:ext uri="{BB962C8B-B14F-4D97-AF65-F5344CB8AC3E}">
        <p14:creationId xmlns:p14="http://schemas.microsoft.com/office/powerpoint/2010/main" val="173920987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398018" y="5311022"/>
            <a:ext cx="11187430" cy="1221980"/>
          </a:xfrm>
          <a:prstGeom prst="rect">
            <a:avLst/>
          </a:prstGeom>
          <a:solidFill>
            <a:schemeClr val="bg1"/>
          </a:solidFill>
          <a:ln w="12700">
            <a:solidFill>
              <a:schemeClr val="tx2"/>
            </a:solidFill>
          </a:ln>
        </p:spPr>
        <p:txBody>
          <a:bodyPr vert="horz" lIns="0" tIns="0" rIns="0" bIns="0" rtlCol="0" anchor="t" anchorCtr="0">
            <a:noAutofit/>
          </a:bodyPr>
          <a:lstStyle/>
          <a:p>
            <a:r>
              <a:rPr lang="en-US" dirty="0"/>
              <a:t>We copied our basic approval plan loader m2btab.pcat to m2btab.must for this project.  Next </a:t>
            </a:r>
            <a:r>
              <a:rPr lang="en-US" dirty="0" smtClean="0"/>
              <a:t>we </a:t>
            </a:r>
            <a:r>
              <a:rPr lang="en-US" dirty="0"/>
              <a:t>made minimal changes to the .must and then changed the default bib and item record templates.</a:t>
            </a:r>
          </a:p>
          <a:p>
            <a:r>
              <a:rPr lang="en-US" sz="1200" dirty="0"/>
              <a:t>(A resourceful and daring person could just rename their default templates for bib and item records and that might work)</a:t>
            </a:r>
          </a:p>
          <a:p>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1331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17" y="777240"/>
            <a:ext cx="7008109" cy="439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29521"/>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8" y="965200"/>
            <a:ext cx="4409478" cy="5302250"/>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a:solidFill>
                  <a:srgbClr val="3D3D3D"/>
                </a:solidFill>
                <a:latin typeface="Open Sans"/>
                <a:ea typeface="Open Sans"/>
                <a:cs typeface="Open Sans"/>
                <a:sym typeface="Open Sans"/>
              </a:rPr>
              <a:t>Open </a:t>
            </a:r>
            <a:r>
              <a:rPr lang="en-US" dirty="0">
                <a:latin typeface="Open Sans"/>
                <a:ea typeface="Open Sans"/>
                <a:cs typeface="Open Sans"/>
                <a:sym typeface="Open Sans"/>
              </a:rPr>
              <a:t>Delimited Text Translator</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Source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Output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(change the extension to .mrk)</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Delimiter:  Tab</a:t>
            </a: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Qualifier:  “</a:t>
            </a:r>
          </a:p>
          <a:p>
            <a:pPr marL="169863" indent="-169863">
              <a:spcBef>
                <a:spcPts val="0"/>
              </a:spcBef>
              <a:buClr>
                <a:srgbClr val="78B2E0"/>
              </a:buClr>
              <a:buSzPct val="98333"/>
            </a:pPr>
            <a:endParaRPr lang="en-US" dirty="0">
              <a:latin typeface="Open Sans"/>
              <a:ea typeface="Open Sans"/>
              <a:cs typeface="Open Sans"/>
              <a:sym typeface="Open Sans"/>
            </a:endParaRPr>
          </a:p>
          <a:p>
            <a:pPr marL="169863" indent="-169863">
              <a:spcBef>
                <a:spcPts val="0"/>
              </a:spcBef>
              <a:buClr>
                <a:srgbClr val="78B2E0"/>
              </a:buClr>
              <a:buSzPct val="98333"/>
            </a:pPr>
            <a:r>
              <a:rPr lang="en-US" dirty="0">
                <a:latin typeface="Open Sans"/>
                <a:ea typeface="Open Sans"/>
                <a:cs typeface="Open Sans"/>
                <a:sym typeface="Open Sans"/>
              </a:rPr>
              <a:t>C</a:t>
            </a:r>
            <a:r>
              <a:rPr lang="en-US" dirty="0" smtClean="0">
                <a:latin typeface="Open Sans"/>
                <a:ea typeface="Open Sans"/>
                <a:cs typeface="Open Sans"/>
                <a:sym typeface="Open Sans"/>
              </a:rPr>
              <a:t>lick </a:t>
            </a:r>
            <a:r>
              <a:rPr lang="en-US" dirty="0">
                <a:latin typeface="Open Sans"/>
                <a:ea typeface="Open Sans"/>
                <a:cs typeface="Open Sans"/>
                <a:sym typeface="Open Sans"/>
              </a:rPr>
              <a:t>on Next</a:t>
            </a:r>
          </a:p>
          <a:p>
            <a:pPr marL="169863" indent="-169863">
              <a:spcBef>
                <a:spcPts val="0"/>
              </a:spcBef>
              <a:buClr>
                <a:srgbClr val="78B2E0"/>
              </a:buClr>
              <a:buSzPct val="98333"/>
            </a:pPr>
            <a:endParaRPr lang="en-US" dirty="0">
              <a:latin typeface="Open Sans"/>
              <a:ea typeface="Open Sans"/>
              <a:cs typeface="Open Sans"/>
              <a:sym typeface="Open Sans"/>
            </a:endParaRPr>
          </a:p>
          <a:p>
            <a:pPr marL="169863" indent="-169863">
              <a:spcBef>
                <a:spcPts val="0"/>
              </a:spcBef>
              <a:buClr>
                <a:srgbClr val="78B2E0"/>
              </a:buClr>
              <a:buSzPct val="98333"/>
            </a:pPr>
            <a:r>
              <a:rPr lang="en-US" dirty="0">
                <a:latin typeface="Open Sans"/>
                <a:ea typeface="Open Sans"/>
                <a:cs typeface="Open Sans"/>
                <a:sym typeface="Open Sans"/>
              </a:rPr>
              <a:t>If you get </a:t>
            </a:r>
            <a:r>
              <a:rPr lang="en-US" dirty="0" smtClean="0">
                <a:latin typeface="Open Sans"/>
                <a:ea typeface="Open Sans"/>
                <a:cs typeface="Open Sans"/>
                <a:sym typeface="Open Sans"/>
              </a:rPr>
              <a:t>a weird </a:t>
            </a:r>
            <a:r>
              <a:rPr lang="en-US" dirty="0">
                <a:latin typeface="Open Sans"/>
                <a:ea typeface="Open Sans"/>
                <a:cs typeface="Open Sans"/>
                <a:sym typeface="Open Sans"/>
              </a:rPr>
              <a:t>error message make sure you closed the </a:t>
            </a:r>
            <a:r>
              <a:rPr lang="en-US" dirty="0" smtClean="0">
                <a:latin typeface="Open Sans"/>
                <a:ea typeface="Open Sans"/>
                <a:cs typeface="Open Sans"/>
                <a:sym typeface="Open Sans"/>
              </a:rPr>
              <a:t>Excel </a:t>
            </a:r>
            <a:r>
              <a:rPr lang="en-US" dirty="0">
                <a:latin typeface="Open Sans"/>
                <a:ea typeface="Open Sans"/>
                <a:cs typeface="Open Sans"/>
                <a:sym typeface="Open Sans"/>
              </a:rPr>
              <a:t>document you are trying to process!</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4946526" y="752011"/>
            <a:ext cx="7258050" cy="5305425"/>
          </a:xfrm>
          <a:prstGeom prst="rect">
            <a:avLst/>
          </a:prstGeom>
        </p:spPr>
      </p:pic>
    </p:spTree>
    <p:extLst>
      <p:ext uri="{BB962C8B-B14F-4D97-AF65-F5344CB8AC3E}">
        <p14:creationId xmlns:p14="http://schemas.microsoft.com/office/powerpoint/2010/main" val="2650778875"/>
      </p:ext>
    </p:extLst>
  </p:cSld>
  <p:clrMapOvr>
    <a:masterClrMapping/>
  </p:clrMapOvr>
  <p:transition spd="slow">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3426859" cy="3522082"/>
          </a:xfrm>
          <a:prstGeom prst="rect">
            <a:avLst/>
          </a:prstGeom>
          <a:noFill/>
          <a:ln>
            <a:solidFill>
              <a:schemeClr val="tx2"/>
            </a:solidFill>
          </a:ln>
        </p:spPr>
        <p:txBody>
          <a:bodyPr vert="horz" lIns="0" tIns="0" rIns="0" bIns="0" rtlCol="0" anchor="t" anchorCtr="0">
            <a:noAutofit/>
          </a:bodyPr>
          <a:lstStyle/>
          <a:p>
            <a:pPr fontAlgn="base"/>
            <a:r>
              <a:rPr lang="en-US" dirty="0" smtClean="0"/>
              <a:t>Sierra</a:t>
            </a:r>
          </a:p>
          <a:p>
            <a:pPr marL="0" indent="0" fontAlgn="base">
              <a:buNone/>
            </a:pPr>
            <a:r>
              <a:rPr lang="en-US" dirty="0" smtClean="0"/>
              <a:t>	=&gt; Admin</a:t>
            </a:r>
          </a:p>
          <a:p>
            <a:pPr marL="0" indent="0" fontAlgn="base">
              <a:buNone/>
            </a:pPr>
            <a:r>
              <a:rPr lang="en-US" dirty="0" smtClean="0"/>
              <a:t>	=&gt;Settings</a:t>
            </a:r>
          </a:p>
          <a:p>
            <a:pPr marL="0" indent="0" fontAlgn="base">
              <a:buNone/>
            </a:pPr>
            <a:r>
              <a:rPr lang="en-US" dirty="0" smtClean="0"/>
              <a:t>	=&gt;</a:t>
            </a:r>
            <a:r>
              <a:rPr lang="en-US" dirty="0"/>
              <a:t>Record </a:t>
            </a:r>
            <a:r>
              <a:rPr lang="en-US" dirty="0" smtClean="0"/>
              <a:t>	Templates</a:t>
            </a:r>
            <a:r>
              <a:rPr lang="en-US" dirty="0"/>
              <a:t> </a:t>
            </a:r>
            <a:endParaRPr lang="en-US" dirty="0" smtClean="0"/>
          </a:p>
          <a:p>
            <a:pPr marL="0" indent="0" fontAlgn="base">
              <a:buNone/>
            </a:pPr>
            <a:r>
              <a:rPr lang="en-US" dirty="0"/>
              <a:t> </a:t>
            </a:r>
          </a:p>
          <a:p>
            <a:pPr fontAlgn="base"/>
            <a:r>
              <a:rPr lang="en-US" dirty="0" smtClean="0"/>
              <a:t>Record Type: </a:t>
            </a:r>
            <a:r>
              <a:rPr lang="en-US" dirty="0"/>
              <a:t>Bibliographic </a:t>
            </a:r>
          </a:p>
          <a:p>
            <a:pPr fontAlgn="base"/>
            <a:r>
              <a:rPr lang="en-US" dirty="0" smtClean="0"/>
              <a:t>Default Bib</a:t>
            </a:r>
            <a:r>
              <a:rPr lang="en-US" dirty="0"/>
              <a:t>:  mustbib</a:t>
            </a:r>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1536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169" y="85725"/>
            <a:ext cx="6686550"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473586"/>
      </p:ext>
    </p:extLst>
  </p:cSld>
  <p:clrMapOvr>
    <a:masterClrMapping/>
  </p:clrMapOvr>
  <p:transition spd="slow">
    <p:cu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3263327" cy="3522082"/>
          </a:xfrm>
          <a:prstGeom prst="rect">
            <a:avLst/>
          </a:prstGeom>
          <a:noFill/>
          <a:ln>
            <a:solidFill>
              <a:schemeClr val="tx2"/>
            </a:solidFill>
          </a:ln>
        </p:spPr>
        <p:txBody>
          <a:bodyPr vert="horz" lIns="0" tIns="0" rIns="0" bIns="0" rtlCol="0" anchor="t" anchorCtr="0">
            <a:noAutofit/>
          </a:bodyPr>
          <a:lstStyle/>
          <a:p>
            <a:pPr fontAlgn="base"/>
            <a:r>
              <a:rPr lang="en-US" dirty="0" smtClean="0"/>
              <a:t>Sierra</a:t>
            </a:r>
          </a:p>
          <a:p>
            <a:pPr marL="0" indent="0" fontAlgn="base">
              <a:buNone/>
            </a:pPr>
            <a:r>
              <a:rPr lang="en-US" dirty="0" smtClean="0"/>
              <a:t>	=&gt; Admin</a:t>
            </a:r>
          </a:p>
          <a:p>
            <a:pPr marL="0" indent="0" fontAlgn="base">
              <a:buNone/>
            </a:pPr>
            <a:r>
              <a:rPr lang="en-US" dirty="0" smtClean="0"/>
              <a:t>	=&gt;Settings</a:t>
            </a:r>
          </a:p>
          <a:p>
            <a:pPr marL="0" indent="0" fontAlgn="base">
              <a:buNone/>
            </a:pPr>
            <a:r>
              <a:rPr lang="en-US" dirty="0" smtClean="0"/>
              <a:t>	=&gt;</a:t>
            </a:r>
            <a:r>
              <a:rPr lang="en-US" dirty="0"/>
              <a:t>Record </a:t>
            </a:r>
            <a:r>
              <a:rPr lang="en-US" dirty="0" smtClean="0"/>
              <a:t>	Templates</a:t>
            </a:r>
            <a:r>
              <a:rPr lang="en-US" dirty="0"/>
              <a:t> </a:t>
            </a:r>
            <a:endParaRPr lang="en-US" dirty="0" smtClean="0"/>
          </a:p>
          <a:p>
            <a:pPr marL="0" indent="0" fontAlgn="base">
              <a:buNone/>
            </a:pPr>
            <a:r>
              <a:rPr lang="en-US" dirty="0"/>
              <a:t> </a:t>
            </a:r>
          </a:p>
          <a:p>
            <a:pPr fontAlgn="base"/>
            <a:r>
              <a:rPr lang="en-US" dirty="0"/>
              <a:t>Record Type: </a:t>
            </a:r>
            <a:r>
              <a:rPr lang="en-US" dirty="0" smtClean="0"/>
              <a:t>Item</a:t>
            </a:r>
            <a:r>
              <a:rPr lang="en-US" dirty="0"/>
              <a:t> </a:t>
            </a:r>
          </a:p>
          <a:p>
            <a:pPr fontAlgn="base"/>
            <a:r>
              <a:rPr lang="en-US" dirty="0" smtClean="0"/>
              <a:t>Default Bib</a:t>
            </a:r>
            <a:r>
              <a:rPr lang="en-US" dirty="0"/>
              <a:t>:  </a:t>
            </a:r>
            <a:r>
              <a:rPr lang="en-US" dirty="0" smtClean="0"/>
              <a:t>mustitem</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1638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76200"/>
            <a:ext cx="6315075"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749564"/>
      </p:ext>
    </p:extLst>
  </p:cSld>
  <p:clrMapOvr>
    <a:masterClrMapping/>
  </p:clrMapOvr>
  <p:transition spd="slow">
    <p:cut/>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403956" y="1499024"/>
            <a:ext cx="3708329" cy="1476651"/>
          </a:xfrm>
          <a:prstGeom prst="rect">
            <a:avLst/>
          </a:prstGeom>
          <a:solidFill>
            <a:schemeClr val="bg1"/>
          </a:solidFill>
          <a:ln>
            <a:solidFill>
              <a:schemeClr val="accent5"/>
            </a:solidFill>
          </a:ln>
        </p:spPr>
        <p:txBody>
          <a:bodyPr vert="horz" lIns="0" tIns="0" rIns="0" bIns="0" rtlCol="0" anchor="t" anchorCtr="0">
            <a:noAutofit/>
          </a:bodyPr>
          <a:lstStyle/>
          <a:p>
            <a:r>
              <a:rPr lang="en-US" dirty="0" smtClean="0"/>
              <a:t>The Loader lines that determine which Marc record fields drop into item record fields</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150749" y="770602"/>
            <a:ext cx="6931976" cy="6074059"/>
          </a:xfrm>
          <a:prstGeom prst="rect">
            <a:avLst/>
          </a:prstGeom>
        </p:spPr>
      </p:pic>
    </p:spTree>
    <p:extLst>
      <p:ext uri="{BB962C8B-B14F-4D97-AF65-F5344CB8AC3E}">
        <p14:creationId xmlns:p14="http://schemas.microsoft.com/office/powerpoint/2010/main" val="3665658406"/>
      </p:ext>
    </p:extLst>
  </p:cSld>
  <p:clrMapOvr>
    <a:masterClrMapping/>
  </p:clrMapOvr>
  <p:transition spd="slow">
    <p:cut/>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403956" y="1499024"/>
            <a:ext cx="3708329" cy="1476651"/>
          </a:xfrm>
          <a:prstGeom prst="rect">
            <a:avLst/>
          </a:prstGeom>
          <a:solidFill>
            <a:schemeClr val="bg1"/>
          </a:solidFill>
          <a:ln>
            <a:solidFill>
              <a:schemeClr val="accent5"/>
            </a:solidFill>
          </a:ln>
        </p:spPr>
        <p:txBody>
          <a:bodyPr vert="horz" lIns="0" tIns="0" rIns="0" bIns="0" rtlCol="0" anchor="t" anchorCtr="0">
            <a:noAutofit/>
          </a:bodyPr>
          <a:lstStyle/>
          <a:p>
            <a:r>
              <a:rPr lang="en-US" dirty="0" smtClean="0"/>
              <a:t>The Loader lines that determine which Marc record fields drop into item record fields</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95694" y="813891"/>
            <a:ext cx="6376606" cy="5431925"/>
          </a:xfrm>
          <a:prstGeom prst="rect">
            <a:avLst/>
          </a:prstGeom>
        </p:spPr>
      </p:pic>
    </p:spTree>
    <p:extLst>
      <p:ext uri="{BB962C8B-B14F-4D97-AF65-F5344CB8AC3E}">
        <p14:creationId xmlns:p14="http://schemas.microsoft.com/office/powerpoint/2010/main" val="1233693583"/>
      </p:ext>
    </p:extLst>
  </p:cSld>
  <p:clrMapOvr>
    <a:masterClrMapping/>
  </p:clrMapOvr>
  <p:transition spd="slow">
    <p:cut/>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150749" y="5523048"/>
            <a:ext cx="11754739" cy="457128"/>
          </a:xfrm>
          <a:prstGeom prst="rect">
            <a:avLst/>
          </a:prstGeom>
          <a:solidFill>
            <a:schemeClr val="bg1"/>
          </a:solidFill>
          <a:ln>
            <a:solidFill>
              <a:schemeClr val="accent5"/>
            </a:solidFill>
          </a:ln>
        </p:spPr>
        <p:txBody>
          <a:bodyPr vert="horz" lIns="0" tIns="0" rIns="0" bIns="0" rtlCol="0" anchor="t" anchorCtr="0">
            <a:noAutofit/>
          </a:bodyPr>
          <a:lstStyle/>
          <a:p>
            <a:r>
              <a:rPr lang="en-US" dirty="0" smtClean="0"/>
              <a:t>The Loader lines that determine which Marc record fields drop into item record fields</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1741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86" y="833818"/>
            <a:ext cx="7165646" cy="449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13367"/>
      </p:ext>
    </p:extLst>
  </p:cSld>
  <p:clrMapOvr>
    <a:masterClrMapping/>
  </p:clrMapOvr>
  <p:transition spd="slow">
    <p:cu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5122877" y="234892"/>
            <a:ext cx="5064936" cy="48152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pic>
        <p:nvPicPr>
          <p:cNvPr id="6" name="Picture 5"/>
          <p:cNvPicPr>
            <a:picLocks noChangeAspect="1"/>
          </p:cNvPicPr>
          <p:nvPr/>
        </p:nvPicPr>
        <p:blipFill>
          <a:blip r:embed="rId3"/>
          <a:stretch>
            <a:fillRect/>
          </a:stretch>
        </p:blipFill>
        <p:spPr>
          <a:xfrm>
            <a:off x="0" y="-52886"/>
            <a:ext cx="4819973" cy="6900470"/>
          </a:xfrm>
          <a:prstGeom prst="rect">
            <a:avLst/>
          </a:prstGeom>
        </p:spPr>
      </p:pic>
      <p:sp>
        <p:nvSpPr>
          <p:cNvPr id="7" name="Content Placeholder 3"/>
          <p:cNvSpPr txBox="1">
            <a:spLocks/>
          </p:cNvSpPr>
          <p:nvPr/>
        </p:nvSpPr>
        <p:spPr>
          <a:xfrm>
            <a:off x="5912671" y="3893854"/>
            <a:ext cx="6279329" cy="455882"/>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
              </a:rPr>
              <a:t>www.geek-and-poke.com</a:t>
            </a:r>
          </a:p>
          <a:p>
            <a:pPr marL="86868" indent="0">
              <a:buNone/>
            </a:pPr>
            <a:r>
              <a:rPr lang="en-US" sz="900" dirty="0">
                <a:hlinkClick r:id=""/>
              </a:rPr>
              <a:t>http://s3.media.squarespace.com/production/2129687/19317774/.a/6a00d8341d3df553ef017ee7e988b6970d-pi</a:t>
            </a:r>
          </a:p>
        </p:txBody>
      </p:sp>
    </p:spTree>
    <p:extLst>
      <p:ext uri="{BB962C8B-B14F-4D97-AF65-F5344CB8AC3E}">
        <p14:creationId xmlns:p14="http://schemas.microsoft.com/office/powerpoint/2010/main" val="3432870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10355918" cy="764054"/>
          </a:xfrm>
          <a:prstGeom prst="rect">
            <a:avLst/>
          </a:prstGeom>
          <a:noFill/>
          <a:ln>
            <a:noFill/>
          </a:ln>
        </p:spPr>
        <p:txBody>
          <a:bodyPr vert="horz" lIns="0" tIns="0" rIns="0" bIns="0" rtlCol="0" anchor="t" anchorCtr="0">
            <a:noAutofit/>
          </a:bodyPr>
          <a:lstStyle/>
          <a:p>
            <a:pPr fontAlgn="base"/>
            <a:r>
              <a:rPr lang="en-US" dirty="0" smtClean="0"/>
              <a:t>Sierra</a:t>
            </a:r>
            <a:r>
              <a:rPr lang="en-US" dirty="0"/>
              <a:t> </a:t>
            </a:r>
            <a:r>
              <a:rPr lang="en-US" dirty="0" smtClean="0"/>
              <a:t>Data Exchange; Select Process: Load Bibliographic Records (local)</a:t>
            </a:r>
          </a:p>
          <a:p>
            <a:pPr fontAlgn="base"/>
            <a:r>
              <a:rPr lang="en-US" dirty="0" smtClean="0"/>
              <a:t>Use Get PC, highlight saved file, click Upload</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685072" y="1521364"/>
            <a:ext cx="9680756" cy="5292933"/>
          </a:xfrm>
          <a:prstGeom prst="rect">
            <a:avLst/>
          </a:prstGeom>
        </p:spPr>
      </p:pic>
    </p:spTree>
    <p:extLst>
      <p:ext uri="{BB962C8B-B14F-4D97-AF65-F5344CB8AC3E}">
        <p14:creationId xmlns:p14="http://schemas.microsoft.com/office/powerpoint/2010/main" val="1172402148"/>
      </p:ext>
    </p:extLst>
  </p:cSld>
  <p:clrMapOvr>
    <a:masterClrMapping/>
  </p:clrMapOvr>
  <p:transition spd="slow">
    <p:cu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fontAlgn="base"/>
            <a:r>
              <a:rPr lang="en-US" dirty="0" smtClean="0"/>
              <a:t>Choose suffix  .lfts</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
        <p:nvSpPr>
          <p:cNvPr id="7" name="Shape 59"/>
          <p:cNvSpPr txBox="1">
            <a:spLocks/>
          </p:cNvSpPr>
          <p:nvPr/>
        </p:nvSpPr>
        <p:spPr>
          <a:xfrm>
            <a:off x="522288" y="4267386"/>
            <a:ext cx="9938447" cy="33082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Highlight file with .lfts ending and use Prep in Sierra</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763965" y="1088136"/>
            <a:ext cx="5715663" cy="2889468"/>
          </a:xfrm>
          <a:prstGeom prst="rect">
            <a:avLst/>
          </a:prstGeom>
        </p:spPr>
      </p:pic>
      <p:pic>
        <p:nvPicPr>
          <p:cNvPr id="5" name="Picture 4"/>
          <p:cNvPicPr>
            <a:picLocks noChangeAspect="1"/>
          </p:cNvPicPr>
          <p:nvPr/>
        </p:nvPicPr>
        <p:blipFill>
          <a:blip r:embed="rId4"/>
          <a:stretch>
            <a:fillRect/>
          </a:stretch>
        </p:blipFill>
        <p:spPr>
          <a:xfrm>
            <a:off x="868766" y="4598212"/>
            <a:ext cx="9027918" cy="2180960"/>
          </a:xfrm>
          <a:prstGeom prst="rect">
            <a:avLst/>
          </a:prstGeom>
        </p:spPr>
      </p:pic>
    </p:spTree>
    <p:extLst>
      <p:ext uri="{BB962C8B-B14F-4D97-AF65-F5344CB8AC3E}">
        <p14:creationId xmlns:p14="http://schemas.microsoft.com/office/powerpoint/2010/main" val="1415042739"/>
      </p:ext>
    </p:extLst>
  </p:cSld>
  <p:clrMapOvr>
    <a:masterClrMapping/>
  </p:clrMapOvr>
  <p:transition spd="slow">
    <p:cu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6371295" y="1419462"/>
            <a:ext cx="2536221" cy="1385731"/>
          </a:xfrm>
          <a:prstGeom prst="rect">
            <a:avLst/>
          </a:prstGeom>
          <a:solidFill>
            <a:schemeClr val="bg1"/>
          </a:solidFill>
          <a:ln>
            <a:solidFill>
              <a:schemeClr val="accent5"/>
            </a:solidFill>
          </a:ln>
        </p:spPr>
        <p:txBody>
          <a:bodyPr vert="horz" lIns="0" tIns="0" rIns="0" bIns="0" rtlCol="0" anchor="t" anchorCtr="0">
            <a:noAutofit/>
          </a:bodyPr>
          <a:lstStyle/>
          <a:p>
            <a:pPr fontAlgn="base"/>
            <a:r>
              <a:rPr lang="en-US" dirty="0" smtClean="0"/>
              <a:t>Click Start </a:t>
            </a:r>
          </a:p>
          <a:p>
            <a:pPr marL="0" indent="0" fontAlgn="base">
              <a:buNone/>
            </a:pPr>
            <a:r>
              <a:rPr lang="en-US" dirty="0" smtClean="0"/>
              <a:t>When Prep is     completed you see the following.</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22289" y="641722"/>
            <a:ext cx="4853752" cy="6210821"/>
          </a:xfrm>
          <a:prstGeom prst="rect">
            <a:avLst/>
          </a:prstGeom>
        </p:spPr>
      </p:pic>
    </p:spTree>
    <p:extLst>
      <p:ext uri="{BB962C8B-B14F-4D97-AF65-F5344CB8AC3E}">
        <p14:creationId xmlns:p14="http://schemas.microsoft.com/office/powerpoint/2010/main" val="1109060913"/>
      </p:ext>
    </p:extLst>
  </p:cSld>
  <p:clrMapOvr>
    <a:masterClrMapping/>
  </p:clrMapOvr>
  <p:transition spd="slow">
    <p:cu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09"/>
            <a:ext cx="9938447" cy="1248289"/>
          </a:xfrm>
          <a:prstGeom prst="rect">
            <a:avLst/>
          </a:prstGeom>
          <a:noFill/>
          <a:ln>
            <a:noFill/>
          </a:ln>
        </p:spPr>
        <p:txBody>
          <a:bodyPr vert="horz" lIns="0" tIns="0" rIns="0" bIns="0" rtlCol="0" anchor="t" anchorCtr="0">
            <a:noAutofit/>
          </a:bodyPr>
          <a:lstStyle/>
          <a:p>
            <a:pPr fontAlgn="base"/>
            <a:r>
              <a:rPr lang="en-US" dirty="0" smtClean="0"/>
              <a:t>Highlight file:  Presentation Copy of 645Swanspl.mrc.lmarc</a:t>
            </a:r>
          </a:p>
          <a:p>
            <a:pPr fontAlgn="base"/>
            <a:r>
              <a:rPr lang="en-US" dirty="0" smtClean="0"/>
              <a:t>Choose Load</a:t>
            </a:r>
          </a:p>
          <a:p>
            <a:pPr fontAlgn="base"/>
            <a:r>
              <a:rPr lang="en-US" dirty="0" smtClean="0"/>
              <a:t>Select Loader:  in our case:  (X) LOAD must MARC file</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731523" y="2005599"/>
            <a:ext cx="7466546" cy="4839841"/>
          </a:xfrm>
          <a:prstGeom prst="rect">
            <a:avLst/>
          </a:prstGeom>
        </p:spPr>
      </p:pic>
      <p:sp>
        <p:nvSpPr>
          <p:cNvPr id="3" name="TextBox 2"/>
          <p:cNvSpPr txBox="1"/>
          <p:nvPr/>
        </p:nvSpPr>
        <p:spPr>
          <a:xfrm>
            <a:off x="7570107" y="4422257"/>
            <a:ext cx="2313542" cy="1200329"/>
          </a:xfrm>
          <a:prstGeom prst="rect">
            <a:avLst/>
          </a:prstGeom>
          <a:solidFill>
            <a:schemeClr val="bg1"/>
          </a:solidFill>
          <a:ln w="12700">
            <a:solidFill>
              <a:schemeClr val="tx2"/>
            </a:solidFill>
          </a:ln>
        </p:spPr>
        <p:txBody>
          <a:bodyPr wrap="square" rtlCol="0">
            <a:spAutoFit/>
          </a:bodyPr>
          <a:lstStyle/>
          <a:p>
            <a:r>
              <a:rPr lang="en-US" dirty="0" smtClean="0">
                <a:solidFill>
                  <a:schemeClr val="bg2">
                    <a:lumMod val="10000"/>
                  </a:schemeClr>
                </a:solidFill>
              </a:rPr>
              <a:t>Fun Fact:</a:t>
            </a:r>
          </a:p>
          <a:p>
            <a:r>
              <a:rPr lang="en-US" dirty="0" smtClean="0">
                <a:solidFill>
                  <a:schemeClr val="bg2">
                    <a:lumMod val="10000"/>
                  </a:schemeClr>
                </a:solidFill>
              </a:rPr>
              <a:t>This image predates our Sierra 2.1.0_4  update!</a:t>
            </a:r>
            <a:endParaRPr lang="en-US" dirty="0">
              <a:solidFill>
                <a:schemeClr val="bg2">
                  <a:lumMod val="10000"/>
                </a:schemeClr>
              </a:solidFill>
            </a:endParaRPr>
          </a:p>
        </p:txBody>
      </p:sp>
    </p:spTree>
    <p:extLst>
      <p:ext uri="{BB962C8B-B14F-4D97-AF65-F5344CB8AC3E}">
        <p14:creationId xmlns:p14="http://schemas.microsoft.com/office/powerpoint/2010/main" val="671445269"/>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5644272"/>
          </a:xfrm>
          <a:prstGeom prst="rect">
            <a:avLst/>
          </a:prstGeom>
          <a:noFill/>
          <a:ln>
            <a:noFill/>
          </a:ln>
        </p:spPr>
        <p:txBody>
          <a:bodyPr vert="horz" lIns="0" tIns="0" rIns="0" bIns="0" rtlCol="0" anchor="t" anchorCtr="0">
            <a:noAutofit/>
          </a:bodyPr>
          <a:lstStyle/>
          <a:p>
            <a:pPr marL="0" indent="0" fontAlgn="base">
              <a:buNone/>
            </a:pPr>
            <a:r>
              <a:rPr lang="pt-BR" dirty="0"/>
              <a:t>Now the Excel </a:t>
            </a:r>
            <a:r>
              <a:rPr lang="pt-BR" dirty="0" smtClean="0"/>
              <a:t>columns </a:t>
            </a:r>
            <a:r>
              <a:rPr lang="pt-BR" dirty="0"/>
              <a:t>need to be translated into </a:t>
            </a:r>
            <a:r>
              <a:rPr lang="pt-BR" dirty="0" smtClean="0"/>
              <a:t>Fields </a:t>
            </a:r>
            <a:r>
              <a:rPr lang="pt-BR" dirty="0"/>
              <a:t>and </a:t>
            </a:r>
            <a:r>
              <a:rPr lang="pt-BR" dirty="0" smtClean="0"/>
              <a:t> </a:t>
            </a:r>
            <a:r>
              <a:rPr lang="pt-BR" dirty="0"/>
              <a:t>Marc </a:t>
            </a:r>
            <a:r>
              <a:rPr lang="pt-BR" dirty="0" smtClean="0"/>
              <a:t>values </a:t>
            </a:r>
            <a:r>
              <a:rPr lang="pt-BR" dirty="0"/>
              <a:t>the fields will have.</a:t>
            </a:r>
          </a:p>
          <a:p>
            <a:pPr marL="169863" indent="-169863">
              <a:lnSpc>
                <a:spcPct val="85000"/>
              </a:lnSpc>
              <a:spcBef>
                <a:spcPts val="0"/>
              </a:spcBef>
              <a:buClr>
                <a:srgbClr val="78B2E0"/>
              </a:buClr>
              <a:buSzPct val="98333"/>
              <a:buFont typeface="Arial"/>
              <a:buChar char="•"/>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r>
              <a:rPr lang="pt-BR" dirty="0">
                <a:latin typeface="Open Sans"/>
                <a:ea typeface="Open Sans"/>
                <a:cs typeface="Open Sans"/>
                <a:sym typeface="Open Sans"/>
              </a:rPr>
              <a:t>Column 0 </a:t>
            </a:r>
            <a:r>
              <a:rPr lang="pt-BR" dirty="0" smtClean="0">
                <a:latin typeface="Open Sans"/>
                <a:ea typeface="Open Sans"/>
                <a:cs typeface="Open Sans"/>
                <a:sym typeface="Open Sans"/>
              </a:rPr>
              <a:t>to </a:t>
            </a:r>
            <a:r>
              <a:rPr lang="pt-BR" dirty="0">
                <a:latin typeface="Open Sans"/>
                <a:ea typeface="Open Sans"/>
                <a:cs typeface="Open Sans"/>
                <a:sym typeface="Open Sans"/>
              </a:rPr>
              <a:t>become: </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a:t>
            </a:r>
            <a:r>
              <a:rPr lang="pt-BR" dirty="0" smtClean="0">
                <a:latin typeface="Open Sans"/>
                <a:ea typeface="Open Sans"/>
                <a:cs typeface="Open Sans"/>
                <a:sym typeface="Open Sans"/>
              </a:rPr>
              <a:t>949 subfield </a:t>
            </a:r>
            <a:r>
              <a:rPr lang="pt-BR" dirty="0">
                <a:latin typeface="Open Sans"/>
                <a:ea typeface="Open Sans"/>
                <a:cs typeface="Open Sans"/>
                <a:sym typeface="Open Sans"/>
              </a:rPr>
              <a:t>a</a:t>
            </a:r>
          </a:p>
          <a:p>
            <a:pPr marL="0" indent="0">
              <a:lnSpc>
                <a:spcPct val="85000"/>
              </a:lnSpc>
              <a:spcBef>
                <a:spcPts val="0"/>
              </a:spcBef>
              <a:buClr>
                <a:srgbClr val="78B2E0"/>
              </a:buClr>
              <a:buSzPct val="98333"/>
              <a:buNone/>
            </a:pPr>
            <a:r>
              <a:rPr lang="pt-BR" dirty="0">
                <a:latin typeface="Open Sans"/>
                <a:ea typeface="Open Sans"/>
                <a:cs typeface="Open Sans"/>
                <a:sym typeface="Open Sans"/>
              </a:rPr>
              <a:t>Column </a:t>
            </a:r>
            <a:r>
              <a:rPr lang="pt-BR" dirty="0" smtClean="0">
                <a:latin typeface="Open Sans"/>
                <a:ea typeface="Open Sans"/>
                <a:cs typeface="Open Sans"/>
                <a:sym typeface="Open Sans"/>
              </a:rPr>
              <a:t>8 </a:t>
            </a:r>
            <a:r>
              <a:rPr lang="pt-BR" dirty="0">
                <a:latin typeface="Open Sans"/>
                <a:ea typeface="Open Sans"/>
                <a:cs typeface="Open Sans"/>
                <a:sym typeface="Open Sans"/>
              </a:rPr>
              <a:t>to become:</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a:t>
            </a:r>
            <a:r>
              <a:rPr lang="pt-BR" dirty="0" smtClean="0">
                <a:latin typeface="Open Sans"/>
                <a:ea typeface="Open Sans"/>
                <a:cs typeface="Open Sans"/>
                <a:sym typeface="Open Sans"/>
              </a:rPr>
              <a:t>subfield c</a:t>
            </a: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94062" y="767911"/>
            <a:ext cx="6875910" cy="5848350"/>
          </a:xfrm>
          <a:prstGeom prst="rect">
            <a:avLst/>
          </a:prstGeom>
        </p:spPr>
      </p:pic>
    </p:spTree>
    <p:extLst>
      <p:ext uri="{BB962C8B-B14F-4D97-AF65-F5344CB8AC3E}">
        <p14:creationId xmlns:p14="http://schemas.microsoft.com/office/powerpoint/2010/main" val="2278948617"/>
      </p:ext>
    </p:extLst>
  </p:cSld>
  <p:clrMapOvr>
    <a:masterClrMapping/>
  </p:clrMapOvr>
  <p:transition spd="slow">
    <p:cu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fontAlgn="base"/>
            <a:r>
              <a:rPr lang="en-US" dirty="0" smtClean="0"/>
              <a:t>checkmark </a:t>
            </a:r>
            <a:r>
              <a:rPr lang="en-US" dirty="0"/>
              <a:t>the </a:t>
            </a:r>
            <a:r>
              <a:rPr lang="en-US" dirty="0" smtClean="0"/>
              <a:t>Use Review Files box</a:t>
            </a:r>
          </a:p>
          <a:p>
            <a:pPr marL="0" indent="0" fontAlgn="base">
              <a:buNone/>
            </a:pPr>
            <a:r>
              <a:rPr lang="en-US" dirty="0" smtClean="0"/>
              <a:t>(to review </a:t>
            </a:r>
            <a:r>
              <a:rPr lang="en-US" dirty="0"/>
              <a:t>loaded </a:t>
            </a:r>
            <a:r>
              <a:rPr lang="en-US" dirty="0" smtClean="0"/>
              <a:t>data in a review file)</a:t>
            </a:r>
          </a:p>
          <a:p>
            <a:pPr marL="0" indent="0" fontAlgn="base">
              <a:buNone/>
            </a:pPr>
            <a:r>
              <a:rPr lang="en-US" dirty="0" smtClean="0"/>
              <a:t>Click Test first and if no errors click Load</a:t>
            </a:r>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990772" y="1973260"/>
            <a:ext cx="8791731" cy="4782201"/>
          </a:xfrm>
          <a:prstGeom prst="rect">
            <a:avLst/>
          </a:prstGeom>
        </p:spPr>
      </p:pic>
    </p:spTree>
    <p:extLst>
      <p:ext uri="{BB962C8B-B14F-4D97-AF65-F5344CB8AC3E}">
        <p14:creationId xmlns:p14="http://schemas.microsoft.com/office/powerpoint/2010/main" val="4119047939"/>
      </p:ext>
    </p:extLst>
  </p:cSld>
  <p:clrMapOvr>
    <a:masterClrMapping/>
  </p:clrMapOvr>
  <p:transition spd="slow">
    <p:cut/>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22289" y="1127550"/>
            <a:ext cx="5391309" cy="3698912"/>
          </a:xfrm>
          <a:prstGeom prst="rect">
            <a:avLst/>
          </a:prstGeom>
        </p:spPr>
      </p:pic>
      <p:pic>
        <p:nvPicPr>
          <p:cNvPr id="4" name="Picture 3"/>
          <p:cNvPicPr>
            <a:picLocks noChangeAspect="1"/>
          </p:cNvPicPr>
          <p:nvPr/>
        </p:nvPicPr>
        <p:blipFill>
          <a:blip r:embed="rId4"/>
          <a:stretch>
            <a:fillRect/>
          </a:stretch>
        </p:blipFill>
        <p:spPr>
          <a:xfrm>
            <a:off x="807768" y="5872741"/>
            <a:ext cx="5024280" cy="956235"/>
          </a:xfrm>
          <a:prstGeom prst="rect">
            <a:avLst/>
          </a:prstGeom>
        </p:spPr>
      </p:pic>
      <p:pic>
        <p:nvPicPr>
          <p:cNvPr id="8" name="Picture 7"/>
          <p:cNvPicPr>
            <a:picLocks noChangeAspect="1"/>
          </p:cNvPicPr>
          <p:nvPr/>
        </p:nvPicPr>
        <p:blipFill>
          <a:blip r:embed="rId5"/>
          <a:stretch>
            <a:fillRect/>
          </a:stretch>
        </p:blipFill>
        <p:spPr>
          <a:xfrm>
            <a:off x="6485598" y="1550544"/>
            <a:ext cx="5285714" cy="4209524"/>
          </a:xfrm>
          <a:prstGeom prst="rect">
            <a:avLst/>
          </a:prstGeom>
        </p:spPr>
      </p:pic>
      <p:sp>
        <p:nvSpPr>
          <p:cNvPr id="10" name="Shape 59"/>
          <p:cNvSpPr txBox="1">
            <a:spLocks/>
          </p:cNvSpPr>
          <p:nvPr/>
        </p:nvSpPr>
        <p:spPr>
          <a:xfrm>
            <a:off x="425067" y="770847"/>
            <a:ext cx="5475393" cy="33082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Load Statistics screen</a:t>
            </a: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11" name="Shape 59"/>
          <p:cNvSpPr txBox="1">
            <a:spLocks/>
          </p:cNvSpPr>
          <p:nvPr/>
        </p:nvSpPr>
        <p:spPr>
          <a:xfrm>
            <a:off x="522289" y="4992429"/>
            <a:ext cx="5595238" cy="945366"/>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We Print these to a Windows .pdf file printer just in case we ever need to backtrack an issue</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117962732"/>
      </p:ext>
    </p:extLst>
  </p:cSld>
  <p:clrMapOvr>
    <a:masterClrMapping/>
  </p:clrMapOvr>
  <p:transition spd="slow">
    <p:cu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Create Lists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09"/>
            <a:ext cx="9938447" cy="1348309"/>
          </a:xfrm>
          <a:prstGeom prst="rect">
            <a:avLst/>
          </a:prstGeom>
          <a:noFill/>
          <a:ln>
            <a:noFill/>
          </a:ln>
        </p:spPr>
        <p:txBody>
          <a:bodyPr vert="horz" lIns="0" tIns="0" rIns="0" bIns="0" rtlCol="0" anchor="t" anchorCtr="0">
            <a:noAutofit/>
          </a:bodyPr>
          <a:lstStyle/>
          <a:p>
            <a:pPr marL="0" indent="0" fontAlgn="base">
              <a:buNone/>
            </a:pPr>
            <a:r>
              <a:rPr lang="en-US" dirty="0" smtClean="0"/>
              <a:t>To create review file of loaded data (If you check marked box earlier!):</a:t>
            </a:r>
          </a:p>
          <a:p>
            <a:pPr marL="0" indent="0" fontAlgn="base">
              <a:buNone/>
            </a:pPr>
            <a:r>
              <a:rPr lang="en-US" dirty="0" smtClean="0">
                <a:sym typeface="Open Sans"/>
              </a:rPr>
              <a:t>In Create Lists,  highlight and empty list, click copy, then scroll down until you find the “Load: inserted records” for your file name</a:t>
            </a:r>
          </a:p>
          <a:p>
            <a:pPr marL="0" indent="0" fontAlgn="base">
              <a:buNone/>
            </a:pPr>
            <a:r>
              <a:rPr lang="en-US" sz="1800" dirty="0" smtClean="0">
                <a:latin typeface="Open Sans"/>
                <a:ea typeface="Open Sans"/>
                <a:cs typeface="Open Sans"/>
                <a:sym typeface="Open Sans"/>
              </a:rPr>
              <a:t>(I always keep track of the number of records made and then search for that!)</a:t>
            </a:r>
            <a:endParaRPr lang="pt-BR" sz="1800"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120269" y="2105619"/>
            <a:ext cx="4725288" cy="3916809"/>
          </a:xfrm>
          <a:prstGeom prst="rect">
            <a:avLst/>
          </a:prstGeom>
        </p:spPr>
      </p:pic>
      <p:pic>
        <p:nvPicPr>
          <p:cNvPr id="4" name="Picture 3"/>
          <p:cNvPicPr>
            <a:picLocks noChangeAspect="1"/>
          </p:cNvPicPr>
          <p:nvPr/>
        </p:nvPicPr>
        <p:blipFill>
          <a:blip r:embed="rId4"/>
          <a:stretch>
            <a:fillRect/>
          </a:stretch>
        </p:blipFill>
        <p:spPr>
          <a:xfrm>
            <a:off x="5062978" y="3288032"/>
            <a:ext cx="6929278" cy="3443843"/>
          </a:xfrm>
          <a:prstGeom prst="rect">
            <a:avLst/>
          </a:prstGeom>
        </p:spPr>
      </p:pic>
    </p:spTree>
    <p:extLst>
      <p:ext uri="{BB962C8B-B14F-4D97-AF65-F5344CB8AC3E}">
        <p14:creationId xmlns:p14="http://schemas.microsoft.com/office/powerpoint/2010/main" val="617337419"/>
      </p:ext>
    </p:extLst>
  </p:cSld>
  <p:clrMapOvr>
    <a:masterClrMapping/>
  </p:clrMapOvr>
  <p:transition spd="slow">
    <p:cut/>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Bib Record Created</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21521" y="5432894"/>
            <a:ext cx="7662044" cy="1425106"/>
          </a:xfrm>
          <a:prstGeom prst="rect">
            <a:avLst/>
          </a:prstGeom>
          <a:solidFill>
            <a:schemeClr val="bg1"/>
          </a:solidFill>
          <a:ln>
            <a:solidFill>
              <a:schemeClr val="accent5"/>
            </a:solidFill>
          </a:ln>
        </p:spPr>
        <p:txBody>
          <a:bodyPr vert="horz" lIns="0" tIns="0" rIns="0" bIns="0" rtlCol="0" anchor="t" anchorCtr="0">
            <a:noAutofit/>
          </a:bodyPr>
          <a:lstStyle/>
          <a:p>
            <a:pPr fontAlgn="base"/>
            <a:r>
              <a:rPr lang="en-US" sz="2000" dirty="0" smtClean="0"/>
              <a:t>Sierra</a:t>
            </a:r>
          </a:p>
          <a:p>
            <a:pPr marL="0" indent="0" fontAlgn="base">
              <a:buNone/>
            </a:pPr>
            <a:r>
              <a:rPr lang="en-US" sz="2000" dirty="0" smtClean="0"/>
              <a:t>	=&gt; Admin</a:t>
            </a:r>
          </a:p>
          <a:p>
            <a:pPr marL="0" indent="0" fontAlgn="base">
              <a:buNone/>
            </a:pPr>
            <a:r>
              <a:rPr lang="en-US" sz="2000" dirty="0" smtClean="0"/>
              <a:t>	=&gt;Settings</a:t>
            </a:r>
          </a:p>
          <a:p>
            <a:pPr marL="0" indent="0" fontAlgn="base">
              <a:buNone/>
            </a:pPr>
            <a:r>
              <a:rPr lang="en-US" sz="2000" dirty="0" smtClean="0"/>
              <a:t>	=&gt;</a:t>
            </a:r>
            <a:r>
              <a:rPr lang="en-US" sz="2000" dirty="0"/>
              <a:t>Record </a:t>
            </a:r>
            <a:r>
              <a:rPr lang="en-US" sz="2000" dirty="0" smtClean="0"/>
              <a:t>Templates for fixed field default information.</a:t>
            </a:r>
            <a:r>
              <a:rPr lang="en-US" dirty="0"/>
              <a:t> </a:t>
            </a:r>
            <a:endParaRPr lang="en-US" dirty="0" smtClean="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683910"/>
            <a:ext cx="12382670" cy="4706795"/>
          </a:xfrm>
          <a:prstGeom prst="rect">
            <a:avLst/>
          </a:prstGeom>
        </p:spPr>
      </p:pic>
    </p:spTree>
    <p:extLst>
      <p:ext uri="{BB962C8B-B14F-4D97-AF65-F5344CB8AC3E}">
        <p14:creationId xmlns:p14="http://schemas.microsoft.com/office/powerpoint/2010/main" val="3164020509"/>
      </p:ext>
    </p:extLst>
  </p:cSld>
  <p:clrMapOvr>
    <a:masterClrMapping/>
  </p:clrMapOvr>
  <p:transition spd="slow">
    <p:cut/>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Item Record Created</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8" y="5393228"/>
            <a:ext cx="7177225" cy="1453896"/>
          </a:xfrm>
          <a:prstGeom prst="rect">
            <a:avLst/>
          </a:prstGeom>
          <a:solidFill>
            <a:schemeClr val="bg1"/>
          </a:solidFill>
          <a:ln>
            <a:solidFill>
              <a:schemeClr val="accent5"/>
            </a:solidFill>
          </a:ln>
        </p:spPr>
        <p:txBody>
          <a:bodyPr vert="horz" lIns="0" tIns="0" rIns="0" bIns="0" rtlCol="0" anchor="t" anchorCtr="0">
            <a:noAutofit/>
          </a:bodyPr>
          <a:lstStyle/>
          <a:p>
            <a:pPr fontAlgn="base"/>
            <a:r>
              <a:rPr lang="en-US" sz="2000" dirty="0" smtClean="0"/>
              <a:t>Sierra</a:t>
            </a:r>
          </a:p>
          <a:p>
            <a:pPr marL="0" indent="0" fontAlgn="base">
              <a:buNone/>
            </a:pPr>
            <a:r>
              <a:rPr lang="en-US" sz="2000" dirty="0" smtClean="0"/>
              <a:t>	=&gt; Admin</a:t>
            </a:r>
          </a:p>
          <a:p>
            <a:pPr marL="0" indent="0" fontAlgn="base">
              <a:buNone/>
            </a:pPr>
            <a:r>
              <a:rPr lang="en-US" sz="2000" dirty="0" smtClean="0"/>
              <a:t>	=&gt;Settings</a:t>
            </a:r>
          </a:p>
          <a:p>
            <a:pPr marL="0" indent="0" fontAlgn="base">
              <a:buNone/>
            </a:pPr>
            <a:r>
              <a:rPr lang="en-US" sz="2000" dirty="0" smtClean="0"/>
              <a:t>	=&gt;</a:t>
            </a:r>
            <a:r>
              <a:rPr lang="en-US" sz="2000" dirty="0"/>
              <a:t>Record Templates for fixed field </a:t>
            </a:r>
            <a:r>
              <a:rPr lang="en-US" sz="2000" dirty="0" smtClean="0"/>
              <a:t>default information</a:t>
            </a:r>
            <a:r>
              <a:rPr lang="en-US" sz="2000" dirty="0"/>
              <a:t>. </a:t>
            </a:r>
            <a:r>
              <a:rPr lang="en-US" dirty="0"/>
              <a:t> </a:t>
            </a:r>
            <a:endParaRPr lang="en-US" dirty="0" smtClean="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641722"/>
            <a:ext cx="12279845" cy="4682682"/>
          </a:xfrm>
          <a:prstGeom prst="rect">
            <a:avLst/>
          </a:prstGeom>
        </p:spPr>
      </p:pic>
    </p:spTree>
    <p:extLst>
      <p:ext uri="{BB962C8B-B14F-4D97-AF65-F5344CB8AC3E}">
        <p14:creationId xmlns:p14="http://schemas.microsoft.com/office/powerpoint/2010/main" val="663217019"/>
      </p:ext>
    </p:extLst>
  </p:cSld>
  <p:clrMapOvr>
    <a:masterClrMapping/>
  </p:clrMapOvr>
  <p:transition spd="slow">
    <p:cut/>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View</a:t>
            </a:r>
            <a:br>
              <a:rPr lang="en-US" dirty="0"/>
            </a:br>
            <a:endParaRPr lang="en-US" sz="2800" b="1" dirty="0">
              <a:solidFill>
                <a:schemeClr val="lt2"/>
              </a:solidFill>
              <a:latin typeface="Open Sans"/>
              <a:ea typeface="Open Sans"/>
              <a:cs typeface="Open Sans"/>
              <a:sym typeface="Open Sans"/>
            </a:endParaRPr>
          </a:p>
        </p:txBody>
      </p:sp>
      <p:sp>
        <p:nvSpPr>
          <p:cNvPr id="7" name="Shape 59"/>
          <p:cNvSpPr txBox="1">
            <a:spLocks noGrp="1"/>
          </p:cNvSpPr>
          <p:nvPr>
            <p:ph idx="1"/>
          </p:nvPr>
        </p:nvSpPr>
        <p:spPr>
          <a:xfrm>
            <a:off x="858843" y="6520365"/>
            <a:ext cx="7754897" cy="337635"/>
          </a:xfrm>
          <a:prstGeom prst="rect">
            <a:avLst/>
          </a:prstGeom>
          <a:solidFill>
            <a:schemeClr val="bg1"/>
          </a:solidFill>
          <a:ln>
            <a:noFill/>
          </a:ln>
        </p:spPr>
        <p:txBody>
          <a:bodyPr vert="horz" lIns="0" tIns="0" rIns="0" bIns="0" rtlCol="0" anchor="t" anchorCtr="0">
            <a:noAutofit/>
          </a:bodyPr>
          <a:lstStyle/>
          <a:p>
            <a:pPr fontAlgn="base"/>
            <a:r>
              <a:rPr lang="en-US" dirty="0" smtClean="0"/>
              <a:t>WebOPAC view of record we just created!</a:t>
            </a:r>
          </a:p>
        </p:txBody>
      </p:sp>
      <p:sp>
        <p:nvSpPr>
          <p:cNvPr id="2" name="Rectangle 1"/>
          <p:cNvSpPr>
            <a:spLocks noChangeArrowheads="1"/>
          </p:cNvSpPr>
          <p:nvPr/>
        </p:nvSpPr>
        <p:spPr bwMode="auto">
          <a:xfrm>
            <a:off x="1025209" y="869159"/>
            <a:ext cx="10525317" cy="334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400" dirty="0">
                <a:hlinkClick r:id="rId3"/>
              </a:rPr>
              <a:t>http://maurice.bgsu.edu:80/record=b3967621~S9 </a:t>
            </a:r>
            <a:endParaRPr lang="en-US" sz="1400" dirty="0" smtClean="0"/>
          </a:p>
          <a:p>
            <a:pPr lvl="0"/>
            <a:r>
              <a:rPr kumimoji="0" lang="en-US" altLang="en-US" sz="193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11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 </a:t>
            </a:r>
            <a:endPar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4"/>
          <a:stretch>
            <a:fillRect/>
          </a:stretch>
        </p:blipFill>
        <p:spPr>
          <a:xfrm>
            <a:off x="-69810" y="1456434"/>
            <a:ext cx="12261810" cy="3905980"/>
          </a:xfrm>
          <a:prstGeom prst="rect">
            <a:avLst/>
          </a:prstGeom>
        </p:spPr>
      </p:pic>
    </p:spTree>
    <p:extLst>
      <p:ext uri="{BB962C8B-B14F-4D97-AF65-F5344CB8AC3E}">
        <p14:creationId xmlns:p14="http://schemas.microsoft.com/office/powerpoint/2010/main" val="2017258337"/>
      </p:ext>
    </p:extLst>
  </p:cSld>
  <p:clrMapOvr>
    <a:masterClrMapping/>
  </p:clrMapOvr>
  <p:transition spd="slow">
    <p:cut/>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Marc View</a:t>
            </a:r>
            <a:br>
              <a:rPr lang="en-US" dirty="0"/>
            </a:br>
            <a:endParaRPr lang="en-US" sz="2800" b="1" dirty="0">
              <a:solidFill>
                <a:schemeClr val="lt2"/>
              </a:solidFill>
              <a:latin typeface="Open Sans"/>
              <a:ea typeface="Open Sans"/>
              <a:cs typeface="Open Sans"/>
              <a:sym typeface="Open Sans"/>
            </a:endParaRPr>
          </a:p>
        </p:txBody>
      </p:sp>
      <p:sp>
        <p:nvSpPr>
          <p:cNvPr id="7" name="Shape 59"/>
          <p:cNvSpPr txBox="1">
            <a:spLocks noGrp="1"/>
          </p:cNvSpPr>
          <p:nvPr>
            <p:ph idx="1"/>
          </p:nvPr>
        </p:nvSpPr>
        <p:spPr>
          <a:xfrm>
            <a:off x="1149770" y="6078893"/>
            <a:ext cx="7754897" cy="337635"/>
          </a:xfrm>
          <a:prstGeom prst="rect">
            <a:avLst/>
          </a:prstGeom>
          <a:noFill/>
          <a:ln>
            <a:noFill/>
          </a:ln>
        </p:spPr>
        <p:txBody>
          <a:bodyPr vert="horz" lIns="0" tIns="0" rIns="0" bIns="0" rtlCol="0" anchor="t" anchorCtr="0">
            <a:noAutofit/>
          </a:bodyPr>
          <a:lstStyle/>
          <a:p>
            <a:pPr fontAlgn="base"/>
            <a:r>
              <a:rPr lang="en-US" dirty="0"/>
              <a:t>WebOPAC Marc record view of record we just created!</a:t>
            </a:r>
          </a:p>
        </p:txBody>
      </p:sp>
      <p:sp>
        <p:nvSpPr>
          <p:cNvPr id="2" name="Rectangle 1"/>
          <p:cNvSpPr>
            <a:spLocks noChangeArrowheads="1"/>
          </p:cNvSpPr>
          <p:nvPr/>
        </p:nvSpPr>
        <p:spPr bwMode="auto">
          <a:xfrm>
            <a:off x="1124163" y="906282"/>
            <a:ext cx="6021286" cy="37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100" dirty="0">
                <a:hlinkClick r:id="rId3"/>
              </a:rPr>
              <a:t>http://</a:t>
            </a:r>
            <a:r>
              <a:rPr lang="en-US" sz="1400" dirty="0">
                <a:hlinkClick r:id="rId3"/>
              </a:rPr>
              <a:t>maurice.bgsu.edu:80/record=b3967621~S9</a:t>
            </a:r>
            <a:r>
              <a:rPr lang="en-US" sz="1100" dirty="0">
                <a:hlinkClick r:id="rId3"/>
              </a:rPr>
              <a:t> </a:t>
            </a:r>
            <a:endParaRPr lang="en-US" sz="1100" dirty="0"/>
          </a:p>
        </p:txBody>
      </p:sp>
      <p:pic>
        <p:nvPicPr>
          <p:cNvPr id="3" name="Picture 2"/>
          <p:cNvPicPr>
            <a:picLocks noChangeAspect="1"/>
          </p:cNvPicPr>
          <p:nvPr/>
        </p:nvPicPr>
        <p:blipFill>
          <a:blip r:embed="rId4"/>
          <a:stretch>
            <a:fillRect/>
          </a:stretch>
        </p:blipFill>
        <p:spPr>
          <a:xfrm>
            <a:off x="150407" y="1641726"/>
            <a:ext cx="11879632" cy="2946316"/>
          </a:xfrm>
          <a:prstGeom prst="rect">
            <a:avLst/>
          </a:prstGeom>
        </p:spPr>
      </p:pic>
    </p:spTree>
    <p:extLst>
      <p:ext uri="{BB962C8B-B14F-4D97-AF65-F5344CB8AC3E}">
        <p14:creationId xmlns:p14="http://schemas.microsoft.com/office/powerpoint/2010/main" val="3632278244"/>
      </p:ext>
    </p:extLst>
  </p:cSld>
  <p:clrMapOvr>
    <a:masterClrMapping/>
  </p:clrMapOvr>
  <p:transition spd="slow">
    <p:cut/>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a:t>
            </a:r>
            <a:r>
              <a:rPr lang="en-US" dirty="0" smtClean="0"/>
              <a:t>Summon Discovery Layer View</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2" name="Rectangle 1"/>
          <p:cNvSpPr>
            <a:spLocks noChangeArrowheads="1"/>
          </p:cNvSpPr>
          <p:nvPr/>
        </p:nvSpPr>
        <p:spPr bwMode="auto">
          <a:xfrm>
            <a:off x="924569" y="5684290"/>
            <a:ext cx="10152381" cy="49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100" dirty="0">
                <a:hlinkClick r:id="rId3"/>
              </a:rPr>
              <a:t>http://bgsu.summon.serialssolutions.com/search?s.q=What%27s+gonna+happen+when+summer%27s+done&amp;spellcheck=true#!/search?ho=t&amp;fvf=ContentType,Audio%20Recording,f&amp;l=en&amp;q=June,%20July,%20and%20August:%</a:t>
            </a:r>
            <a:r>
              <a:rPr lang="en-US" sz="1100" dirty="0" smtClean="0">
                <a:hlinkClick r:id="rId3"/>
              </a:rPr>
              <a:t>20%20palisades%20park</a:t>
            </a:r>
            <a:r>
              <a:rPr lang="en-US" sz="1100" dirty="0" smtClean="0"/>
              <a:t> </a:t>
            </a:r>
            <a:endParaRPr lang="en-US" sz="1100" dirty="0"/>
          </a:p>
        </p:txBody>
      </p:sp>
      <p:pic>
        <p:nvPicPr>
          <p:cNvPr id="8" name="Picture 7"/>
          <p:cNvPicPr>
            <a:picLocks noChangeAspect="1"/>
          </p:cNvPicPr>
          <p:nvPr/>
        </p:nvPicPr>
        <p:blipFill>
          <a:blip r:embed="rId4"/>
          <a:stretch>
            <a:fillRect/>
          </a:stretch>
        </p:blipFill>
        <p:spPr>
          <a:xfrm>
            <a:off x="153989" y="838414"/>
            <a:ext cx="11809411" cy="3911120"/>
          </a:xfrm>
          <a:prstGeom prst="rect">
            <a:avLst/>
          </a:prstGeom>
        </p:spPr>
      </p:pic>
    </p:spTree>
    <p:extLst>
      <p:ext uri="{BB962C8B-B14F-4D97-AF65-F5344CB8AC3E}">
        <p14:creationId xmlns:p14="http://schemas.microsoft.com/office/powerpoint/2010/main" val="1692262404"/>
      </p:ext>
    </p:extLst>
  </p:cSld>
  <p:clrMapOvr>
    <a:masterClrMapping/>
  </p:clrMapOvr>
  <p:transition spd="slow">
    <p:cu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05082" y="2446198"/>
            <a:ext cx="4999623" cy="15081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139514" y="6437214"/>
            <a:ext cx="7606513" cy="420786"/>
          </a:xfrm>
          <a:prstGeom prst="rect">
            <a:avLst/>
          </a:prstGeom>
          <a:solidFill>
            <a:schemeClr val="bg1"/>
          </a:solidFill>
          <a:ln>
            <a:solidFill>
              <a:schemeClr val="accent6"/>
            </a:solidFill>
          </a:ln>
        </p:spPr>
        <p:txBody>
          <a:bodyPr anchor="t">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a:t>
            </a:r>
            <a:endParaRPr lang="en-US" sz="900" dirty="0"/>
          </a:p>
          <a:p>
            <a:pPr marL="86868" indent="0">
              <a:buNone/>
            </a:pPr>
            <a:r>
              <a:rPr lang="en-US" sz="900" dirty="0">
                <a:latin typeface="Open Sans Light" charset="0"/>
                <a:hlinkClick r:id="rId4"/>
              </a:rPr>
              <a:t>http://static1.squarespace.com/static/518f5d62e4b075248d6a3f90/t/55df767fe4b0109239455328/1440708230004/?format=1500w</a:t>
            </a:r>
            <a:endParaRPr lang="en-US" sz="900" dirty="0">
              <a:latin typeface="Open Sans Light" charset="0"/>
            </a:endParaRPr>
          </a:p>
          <a:p>
            <a:pPr marL="86868" indent="0">
              <a:buNone/>
            </a:pPr>
            <a:endParaRPr lang="en-US" sz="900" dirty="0">
              <a:latin typeface="Open Sans Light" charset="0"/>
            </a:endParaRPr>
          </a:p>
        </p:txBody>
      </p:sp>
      <p:pic>
        <p:nvPicPr>
          <p:cNvPr id="4" name="Picture 3"/>
          <p:cNvPicPr>
            <a:picLocks noChangeAspect="1"/>
          </p:cNvPicPr>
          <p:nvPr/>
        </p:nvPicPr>
        <p:blipFill>
          <a:blip r:embed="rId5"/>
          <a:stretch>
            <a:fillRect/>
          </a:stretch>
        </p:blipFill>
        <p:spPr>
          <a:xfrm>
            <a:off x="505688" y="74246"/>
            <a:ext cx="6786855" cy="3151170"/>
          </a:xfrm>
          <a:prstGeom prst="rect">
            <a:avLst/>
          </a:prstGeom>
        </p:spPr>
      </p:pic>
      <p:pic>
        <p:nvPicPr>
          <p:cNvPr id="5" name="Picture 4"/>
          <p:cNvPicPr>
            <a:picLocks noChangeAspect="1"/>
          </p:cNvPicPr>
          <p:nvPr/>
        </p:nvPicPr>
        <p:blipFill>
          <a:blip r:embed="rId6"/>
          <a:stretch>
            <a:fillRect/>
          </a:stretch>
        </p:blipFill>
        <p:spPr>
          <a:xfrm>
            <a:off x="505688" y="3176943"/>
            <a:ext cx="6874166" cy="3113296"/>
          </a:xfrm>
          <a:prstGeom prst="rect">
            <a:avLst/>
          </a:prstGeom>
        </p:spPr>
      </p:pic>
    </p:spTree>
    <p:extLst>
      <p:ext uri="{BB962C8B-B14F-4D97-AF65-F5344CB8AC3E}">
        <p14:creationId xmlns:p14="http://schemas.microsoft.com/office/powerpoint/2010/main" val="107142687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3" name="Shape 59"/>
          <p:cNvSpPr txBox="1">
            <a:spLocks/>
          </p:cNvSpPr>
          <p:nvPr/>
        </p:nvSpPr>
        <p:spPr>
          <a:xfrm>
            <a:off x="514350" y="754063"/>
            <a:ext cx="10356850" cy="1175901"/>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a:t>Utilities</a:t>
            </a:r>
          </a:p>
          <a:p>
            <a:pPr lvl="1">
              <a:spcBef>
                <a:spcPts val="0"/>
              </a:spcBef>
              <a:buClr>
                <a:srgbClr val="78B2E0"/>
              </a:buClr>
              <a:buSzPct val="98333"/>
            </a:pPr>
            <a:r>
              <a:rPr lang="en-US" dirty="0" smtClean="0">
                <a:latin typeface="Open Sans Light"/>
                <a:ea typeface="Open Sans"/>
                <a:cs typeface="Open Sans"/>
                <a:sym typeface="Open Sans"/>
              </a:rPr>
              <a:t>Full </a:t>
            </a:r>
            <a:r>
              <a:rPr lang="en-US" dirty="0">
                <a:latin typeface="Open Sans Light"/>
                <a:ea typeface="Open Sans"/>
                <a:cs typeface="Open Sans"/>
                <a:sym typeface="Open Sans"/>
              </a:rPr>
              <a:t>Import</a:t>
            </a:r>
            <a:endParaRPr lang="pt-BR"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5" name="Shape 59"/>
          <p:cNvSpPr txBox="1">
            <a:spLocks/>
          </p:cNvSpPr>
          <p:nvPr/>
        </p:nvSpPr>
        <p:spPr>
          <a:xfrm>
            <a:off x="0" y="5547947"/>
            <a:ext cx="10356850" cy="1175901"/>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lvl="1">
              <a:spcBef>
                <a:spcPts val="0"/>
              </a:spcBef>
              <a:buClr>
                <a:srgbClr val="78B2E0"/>
              </a:buClr>
              <a:buSzPct val="98333"/>
            </a:pPr>
            <a:r>
              <a:rPr lang="en-US" dirty="0">
                <a:latin typeface="Open Sans Light"/>
                <a:ea typeface="Open Sans"/>
                <a:cs typeface="Open Sans"/>
                <a:sym typeface="Open Sans"/>
              </a:rPr>
              <a:t>Polaris Training </a:t>
            </a:r>
            <a:r>
              <a:rPr lang="en-US" dirty="0" smtClean="0">
                <a:latin typeface="Open Sans Light"/>
                <a:ea typeface="Open Sans"/>
                <a:cs typeface="Open Sans"/>
                <a:sym typeface="Open Sans"/>
              </a:rPr>
              <a:t>Server </a:t>
            </a:r>
            <a:r>
              <a:rPr lang="en-US" dirty="0">
                <a:latin typeface="Open Sans Light"/>
                <a:ea typeface="Open Sans"/>
                <a:cs typeface="Open Sans"/>
                <a:sym typeface="Open Sans"/>
              </a:rPr>
              <a:t>access provided by:</a:t>
            </a:r>
          </a:p>
          <a:p>
            <a:pPr marL="455613" lvl="1" indent="0">
              <a:spcBef>
                <a:spcPts val="0"/>
              </a:spcBef>
              <a:buClr>
                <a:srgbClr val="78B2E0"/>
              </a:buClr>
              <a:buSzPct val="98333"/>
              <a:buNone/>
            </a:pPr>
            <a:r>
              <a:rPr lang="en-US" dirty="0" smtClean="0">
                <a:latin typeface="Open Sans Light"/>
                <a:ea typeface="Open Sans"/>
                <a:cs typeface="Open Sans"/>
                <a:sym typeface="Open Sans"/>
              </a:rPr>
              <a:t>	Dennis </a:t>
            </a:r>
            <a:r>
              <a:rPr lang="en-US" dirty="0">
                <a:latin typeface="Open Sans Light"/>
                <a:ea typeface="Open Sans"/>
                <a:cs typeface="Open Sans"/>
                <a:sym typeface="Open Sans"/>
              </a:rPr>
              <a:t>Todd,  Senior Sales Engineer,  Innovative Interfaces, Syracuse, NY</a:t>
            </a:r>
          </a:p>
          <a:p>
            <a:pPr lvl="1">
              <a:spcBef>
                <a:spcPts val="0"/>
              </a:spcBef>
              <a:buClr>
                <a:srgbClr val="78B2E0"/>
              </a:buClr>
              <a:buSzPct val="98333"/>
            </a:pPr>
            <a:r>
              <a:rPr lang="en-US" dirty="0" smtClean="0">
                <a:latin typeface="Open Sans Light" charset="0"/>
                <a:ea typeface="Open Sans"/>
                <a:cs typeface="Open Sans"/>
                <a:sym typeface="Open Sans"/>
              </a:rPr>
              <a:t>Assisted me with </a:t>
            </a:r>
            <a:r>
              <a:rPr lang="en-US" dirty="0">
                <a:latin typeface="Open Sans Light" charset="0"/>
                <a:ea typeface="Open Sans"/>
                <a:cs typeface="Open Sans"/>
                <a:sym typeface="Open Sans"/>
              </a:rPr>
              <a:t>this </a:t>
            </a:r>
            <a:r>
              <a:rPr lang="en-US" dirty="0" smtClean="0">
                <a:latin typeface="Open Sans Light" charset="0"/>
                <a:ea typeface="Open Sans"/>
                <a:cs typeface="Open Sans"/>
                <a:sym typeface="Open Sans"/>
              </a:rPr>
              <a:t>process:  </a:t>
            </a:r>
            <a:r>
              <a:rPr lang="en-US" u="sng" dirty="0">
                <a:solidFill>
                  <a:srgbClr val="0563C1"/>
                </a:solidFill>
                <a:latin typeface="Calibri" charset="0"/>
                <a:ea typeface="Open Sans"/>
                <a:cs typeface="Open Sans"/>
                <a:sym typeface="Open Sans"/>
                <a:hlinkClick r:id="rId3"/>
              </a:rPr>
              <a:t>dennis.todd@iii.com</a:t>
            </a:r>
            <a:endParaRPr lang="en-US" u="sng" dirty="0">
              <a:solidFill>
                <a:srgbClr val="0563C1"/>
              </a:solidFill>
              <a:latin typeface="Calibri" charset="0"/>
              <a:ea typeface="Open Sans"/>
              <a:cs typeface="Open Sans"/>
              <a:sym typeface="Open Sans"/>
            </a:endParaRPr>
          </a:p>
          <a:p>
            <a:pPr marL="798513" lvl="1" indent="-342900">
              <a:spcBef>
                <a:spcPts val="0"/>
              </a:spcBef>
              <a:buClr>
                <a:srgbClr val="78B2E0"/>
              </a:buClr>
              <a:buSzPct val="98333"/>
            </a:pPr>
            <a:endParaRPr lang="en-US" dirty="0">
              <a:latin typeface="Open Sans Light"/>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4"/>
          <a:stretch>
            <a:fillRect/>
          </a:stretch>
        </p:blipFill>
        <p:spPr>
          <a:xfrm>
            <a:off x="0" y="1342013"/>
            <a:ext cx="12280900" cy="3985729"/>
          </a:xfrm>
          <a:prstGeom prst="rect">
            <a:avLst/>
          </a:prstGeom>
        </p:spPr>
      </p:pic>
    </p:spTree>
    <p:extLst>
      <p:ext uri="{BB962C8B-B14F-4D97-AF65-F5344CB8AC3E}">
        <p14:creationId xmlns:p14="http://schemas.microsoft.com/office/powerpoint/2010/main" val="320081893"/>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145955" y="1027489"/>
            <a:ext cx="3028950" cy="2514497"/>
          </a:xfrm>
          <a:prstGeom prst="rect">
            <a:avLst/>
          </a:prstGeom>
          <a:noFill/>
          <a:ln>
            <a:no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Enter Data</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Select:</a:t>
            </a:r>
          </a:p>
          <a:p>
            <a:pPr marL="0" indent="0">
              <a:spcBef>
                <a:spcPts val="0"/>
              </a:spcBef>
              <a:buClr>
                <a:srgbClr val="78B2E0"/>
              </a:buClr>
              <a:buSzPct val="98333"/>
              <a:buNone/>
            </a:pPr>
            <a:r>
              <a:rPr lang="en-US" sz="2000" dirty="0" smtClean="0">
                <a:latin typeface="Open Sans"/>
                <a:ea typeface="Open Sans"/>
                <a:cs typeface="Open Sans"/>
                <a:sym typeface="Open Sans"/>
              </a:rPr>
              <a:t>Field 0</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Map To:</a:t>
            </a:r>
          </a:p>
          <a:p>
            <a:pPr marL="0" indent="0">
              <a:spcBef>
                <a:spcPts val="0"/>
              </a:spcBef>
              <a:buClr>
                <a:srgbClr val="78B2E0"/>
              </a:buClr>
              <a:buSzPct val="98333"/>
              <a:buNone/>
            </a:pPr>
            <a:r>
              <a:rPr lang="en-US" sz="2000" dirty="0" smtClean="0">
                <a:latin typeface="Open Sans"/>
                <a:ea typeface="Open Sans"/>
                <a:cs typeface="Open Sans"/>
                <a:sym typeface="Open Sans"/>
              </a:rPr>
              <a:t>001$a</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Press Add Argument</a:t>
            </a: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22289" y="913009"/>
            <a:ext cx="6945311" cy="4625550"/>
          </a:xfrm>
          <a:prstGeom prst="rect">
            <a:avLst/>
          </a:prstGeom>
        </p:spPr>
      </p:pic>
    </p:spTree>
    <p:extLst>
      <p:ext uri="{BB962C8B-B14F-4D97-AF65-F5344CB8AC3E}">
        <p14:creationId xmlns:p14="http://schemas.microsoft.com/office/powerpoint/2010/main" val="3875571031"/>
      </p:ext>
    </p:extLst>
  </p:cSld>
  <p:clrMapOvr>
    <a:masterClrMapping/>
  </p:clrMapOvr>
  <p:transition spd="slow">
    <p:cut/>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4" name="Shape 59"/>
          <p:cNvSpPr txBox="1">
            <a:spLocks/>
          </p:cNvSpPr>
          <p:nvPr/>
        </p:nvSpPr>
        <p:spPr>
          <a:xfrm>
            <a:off x="522288" y="4685452"/>
            <a:ext cx="9783936" cy="1197617"/>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455613" lvl="1" indent="0">
              <a:spcBef>
                <a:spcPts val="0"/>
              </a:spcBef>
              <a:buClr>
                <a:srgbClr val="78B2E0"/>
              </a:buClr>
              <a:buSzPct val="98333"/>
              <a:buNone/>
            </a:pPr>
            <a:r>
              <a:rPr lang="en-US" dirty="0">
                <a:latin typeface="Open Sans Light"/>
                <a:ea typeface="Open Sans"/>
                <a:cs typeface="Open Sans"/>
                <a:sym typeface="Open Sans"/>
              </a:rPr>
              <a:t>Choose:   Polaris default</a:t>
            </a:r>
          </a:p>
          <a:p>
            <a:pPr marL="455613" lvl="1" indent="0">
              <a:spcBef>
                <a:spcPts val="0"/>
              </a:spcBef>
              <a:buClr>
                <a:srgbClr val="78B2E0"/>
              </a:buClr>
              <a:buSzPct val="98333"/>
              <a:buNone/>
            </a:pPr>
            <a:endParaRPr lang="en-US" dirty="0">
              <a:latin typeface="Open Sans Light"/>
              <a:ea typeface="Open Sans"/>
              <a:cs typeface="Open Sans"/>
              <a:sym typeface="Open Sans"/>
            </a:endParaRPr>
          </a:p>
          <a:p>
            <a:pPr marL="455613" lvl="1" indent="0">
              <a:spcBef>
                <a:spcPts val="0"/>
              </a:spcBef>
              <a:buClr>
                <a:srgbClr val="78B2E0"/>
              </a:buClr>
              <a:buSzPct val="98333"/>
              <a:buNone/>
            </a:pPr>
            <a:r>
              <a:rPr lang="en-US" dirty="0">
                <a:latin typeface="Open Sans Light"/>
                <a:ea typeface="Open Sans"/>
                <a:cs typeface="Open Sans"/>
                <a:sym typeface="Open Sans"/>
              </a:rPr>
              <a:t>Note:  This </a:t>
            </a:r>
            <a:r>
              <a:rPr lang="en-US" dirty="0" smtClean="0">
                <a:latin typeface="Open Sans Light"/>
                <a:ea typeface="Open Sans"/>
                <a:cs typeface="Open Sans"/>
                <a:sym typeface="Open Sans"/>
              </a:rPr>
              <a:t>Loader </a:t>
            </a:r>
            <a:r>
              <a:rPr lang="en-US" dirty="0">
                <a:latin typeface="Open Sans Light"/>
                <a:ea typeface="Open Sans"/>
                <a:cs typeface="Open Sans"/>
                <a:sym typeface="Open Sans"/>
              </a:rPr>
              <a:t>using the exact MarcEdit process we </a:t>
            </a:r>
            <a:r>
              <a:rPr lang="en-US" dirty="0" smtClean="0">
                <a:latin typeface="Open Sans Light"/>
                <a:ea typeface="Open Sans"/>
                <a:cs typeface="Open Sans"/>
                <a:sym typeface="Open Sans"/>
              </a:rPr>
              <a:t>use, </a:t>
            </a:r>
            <a:r>
              <a:rPr lang="en-US" dirty="0">
                <a:latin typeface="Open Sans Light"/>
                <a:ea typeface="Open Sans"/>
                <a:cs typeface="Open Sans"/>
                <a:sym typeface="Open Sans"/>
              </a:rPr>
              <a:t>will not create Item records and the bib records created </a:t>
            </a:r>
            <a:r>
              <a:rPr lang="en-US" dirty="0" smtClean="0">
                <a:latin typeface="Open Sans Light"/>
                <a:ea typeface="Open Sans"/>
                <a:cs typeface="Open Sans"/>
                <a:sym typeface="Open Sans"/>
              </a:rPr>
              <a:t>will have </a:t>
            </a:r>
            <a:r>
              <a:rPr lang="en-US" dirty="0">
                <a:latin typeface="Open Sans Light"/>
                <a:ea typeface="Open Sans"/>
                <a:cs typeface="Open Sans"/>
                <a:sym typeface="Open Sans"/>
              </a:rPr>
              <a:t>some errors in them.  </a:t>
            </a:r>
          </a:p>
        </p:txBody>
      </p:sp>
      <p:pic>
        <p:nvPicPr>
          <p:cNvPr id="2" name="Picture 1"/>
          <p:cNvPicPr>
            <a:picLocks noChangeAspect="1"/>
          </p:cNvPicPr>
          <p:nvPr/>
        </p:nvPicPr>
        <p:blipFill>
          <a:blip r:embed="rId3"/>
          <a:stretch>
            <a:fillRect/>
          </a:stretch>
        </p:blipFill>
        <p:spPr>
          <a:xfrm>
            <a:off x="522288" y="849426"/>
            <a:ext cx="11442403" cy="3628322"/>
          </a:xfrm>
          <a:prstGeom prst="rect">
            <a:avLst/>
          </a:prstGeom>
        </p:spPr>
      </p:pic>
    </p:spTree>
    <p:extLst>
      <p:ext uri="{BB962C8B-B14F-4D97-AF65-F5344CB8AC3E}">
        <p14:creationId xmlns:p14="http://schemas.microsoft.com/office/powerpoint/2010/main" val="3068340295"/>
      </p:ext>
    </p:extLst>
  </p:cSld>
  <p:clrMapOvr>
    <a:masterClrMapping/>
  </p:clrMapOvr>
  <p:transition spd="slow">
    <p:cut/>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731560" y="1774041"/>
            <a:ext cx="9798450" cy="4728055"/>
          </a:xfrm>
          <a:prstGeom prst="rect">
            <a:avLst/>
          </a:prstGeom>
        </p:spPr>
      </p:pic>
      <p:pic>
        <p:nvPicPr>
          <p:cNvPr id="4" name="Picture 3"/>
          <p:cNvPicPr>
            <a:picLocks noChangeAspect="1"/>
          </p:cNvPicPr>
          <p:nvPr/>
        </p:nvPicPr>
        <p:blipFill>
          <a:blip r:embed="rId4"/>
          <a:stretch>
            <a:fillRect/>
          </a:stretch>
        </p:blipFill>
        <p:spPr>
          <a:xfrm>
            <a:off x="6395287" y="870333"/>
            <a:ext cx="5518479" cy="1953812"/>
          </a:xfrm>
          <a:prstGeom prst="rect">
            <a:avLst/>
          </a:prstGeom>
        </p:spPr>
      </p:pic>
      <p:sp>
        <p:nvSpPr>
          <p:cNvPr id="8" name="Shape 59"/>
          <p:cNvSpPr txBox="1">
            <a:spLocks/>
          </p:cNvSpPr>
          <p:nvPr/>
        </p:nvSpPr>
        <p:spPr>
          <a:xfrm>
            <a:off x="501650" y="754063"/>
            <a:ext cx="5635634" cy="1036689"/>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a:latin typeface="Open Sans Light"/>
                <a:ea typeface="Open Sans"/>
                <a:cs typeface="Open Sans"/>
                <a:sym typeface="Open Sans"/>
              </a:rPr>
              <a:t>Click Add</a:t>
            </a:r>
          </a:p>
          <a:p>
            <a:pPr>
              <a:spcBef>
                <a:spcPts val="0"/>
              </a:spcBef>
              <a:buClr>
                <a:srgbClr val="78B2E0"/>
              </a:buClr>
              <a:buSzPct val="98333"/>
            </a:pPr>
            <a:r>
              <a:rPr lang="en-US" dirty="0">
                <a:latin typeface="Open Sans Light"/>
                <a:ea typeface="Open Sans"/>
                <a:cs typeface="Open Sans"/>
                <a:sym typeface="Open Sans"/>
              </a:rPr>
              <a:t>S</a:t>
            </a:r>
            <a:r>
              <a:rPr lang="en-US" dirty="0" smtClean="0">
                <a:latin typeface="Open Sans Light"/>
                <a:ea typeface="Open Sans"/>
                <a:cs typeface="Open Sans"/>
                <a:sym typeface="Open Sans"/>
              </a:rPr>
              <a:t>elect </a:t>
            </a:r>
            <a:r>
              <a:rPr lang="en-US" dirty="0">
                <a:latin typeface="Open Sans Light"/>
                <a:ea typeface="Open Sans"/>
                <a:cs typeface="Open Sans"/>
                <a:sym typeface="Open Sans"/>
              </a:rPr>
              <a:t>file to load</a:t>
            </a:r>
          </a:p>
          <a:p>
            <a:pPr>
              <a:spcBef>
                <a:spcPts val="0"/>
              </a:spcBef>
              <a:buClr>
                <a:srgbClr val="78B2E0"/>
              </a:buClr>
              <a:buSzPct val="98333"/>
            </a:pPr>
            <a:r>
              <a:rPr lang="en-US" dirty="0">
                <a:latin typeface="Open Sans Light"/>
                <a:ea typeface="Open Sans"/>
                <a:cs typeface="Open Sans"/>
                <a:sym typeface="Open Sans"/>
              </a:rPr>
              <a:t>Click Import button at bottom of screen</a:t>
            </a:r>
          </a:p>
          <a:p>
            <a:pPr marL="0" indent="0">
              <a:spcBef>
                <a:spcPts val="0"/>
              </a:spcBef>
              <a:buClr>
                <a:srgbClr val="78B2E0"/>
              </a:buClr>
              <a:buSzPct val="98333"/>
              <a:buFont typeface="Arial"/>
              <a:buNone/>
            </a:pPr>
            <a:endParaRPr lang="en-US"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1101466625"/>
      </p:ext>
    </p:extLst>
  </p:cSld>
  <p:clrMapOvr>
    <a:masterClrMapping/>
  </p:clrMapOvr>
  <p:transition spd="slow">
    <p:cut/>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325146" y="620242"/>
            <a:ext cx="6949447" cy="1307958"/>
          </a:xfrm>
          <a:prstGeom prst="rect">
            <a:avLst/>
          </a:prstGeom>
        </p:spPr>
      </p:pic>
      <p:pic>
        <p:nvPicPr>
          <p:cNvPr id="4" name="Picture 3"/>
          <p:cNvPicPr>
            <a:picLocks noChangeAspect="1"/>
          </p:cNvPicPr>
          <p:nvPr/>
        </p:nvPicPr>
        <p:blipFill>
          <a:blip r:embed="rId4"/>
          <a:stretch>
            <a:fillRect/>
          </a:stretch>
        </p:blipFill>
        <p:spPr>
          <a:xfrm>
            <a:off x="2364547" y="2017975"/>
            <a:ext cx="7027090" cy="1316947"/>
          </a:xfrm>
          <a:prstGeom prst="rect">
            <a:avLst/>
          </a:prstGeom>
        </p:spPr>
      </p:pic>
      <p:pic>
        <p:nvPicPr>
          <p:cNvPr id="6" name="Picture 5"/>
          <p:cNvPicPr>
            <a:picLocks noChangeAspect="1"/>
          </p:cNvPicPr>
          <p:nvPr/>
        </p:nvPicPr>
        <p:blipFill>
          <a:blip r:embed="rId5"/>
          <a:stretch>
            <a:fillRect/>
          </a:stretch>
        </p:blipFill>
        <p:spPr>
          <a:xfrm>
            <a:off x="769194" y="3530897"/>
            <a:ext cx="10804198" cy="3232411"/>
          </a:xfrm>
          <a:prstGeom prst="rect">
            <a:avLst/>
          </a:prstGeom>
        </p:spPr>
      </p:pic>
    </p:spTree>
    <p:extLst>
      <p:ext uri="{BB962C8B-B14F-4D97-AF65-F5344CB8AC3E}">
        <p14:creationId xmlns:p14="http://schemas.microsoft.com/office/powerpoint/2010/main" val="2836243486"/>
      </p:ext>
    </p:extLst>
  </p:cSld>
  <p:clrMapOvr>
    <a:masterClrMapping/>
  </p:clrMapOvr>
  <p:transition spd="slow">
    <p:cut/>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649566" y="951161"/>
            <a:ext cx="6043334" cy="5399055"/>
          </a:xfrm>
          <a:prstGeom prst="rect">
            <a:avLst/>
          </a:prstGeom>
        </p:spPr>
      </p:pic>
    </p:spTree>
    <p:extLst>
      <p:ext uri="{BB962C8B-B14F-4D97-AF65-F5344CB8AC3E}">
        <p14:creationId xmlns:p14="http://schemas.microsoft.com/office/powerpoint/2010/main" val="2885317027"/>
      </p:ext>
    </p:extLst>
  </p:cSld>
  <p:clrMapOvr>
    <a:masterClrMapping/>
  </p:clrMapOvr>
  <p:transition spd="slow">
    <p:cut/>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323850" y="763588"/>
            <a:ext cx="11555531" cy="5718000"/>
          </a:xfrm>
          <a:prstGeom prst="rect">
            <a:avLst/>
          </a:prstGeom>
        </p:spPr>
      </p:pic>
    </p:spTree>
    <p:extLst>
      <p:ext uri="{BB962C8B-B14F-4D97-AF65-F5344CB8AC3E}">
        <p14:creationId xmlns:p14="http://schemas.microsoft.com/office/powerpoint/2010/main" val="3131614730"/>
      </p:ext>
    </p:extLst>
  </p:cSld>
  <p:clrMapOvr>
    <a:masterClrMapping/>
  </p:clrMapOvr>
  <p:transition spd="slow">
    <p:cut/>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Polaris</a:t>
            </a:r>
            <a:r>
              <a:rPr lang="en-US" dirty="0"/>
              <a:t/>
            </a:r>
            <a:br>
              <a:rPr lang="en-US" dirty="0"/>
            </a:br>
            <a:endParaRPr lang="en-US" sz="2800" b="1"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204209" y="777816"/>
            <a:ext cx="12396209" cy="5931976"/>
          </a:xfrm>
          <a:prstGeom prst="rect">
            <a:avLst/>
          </a:prstGeom>
        </p:spPr>
      </p:pic>
    </p:spTree>
    <p:extLst>
      <p:ext uri="{BB962C8B-B14F-4D97-AF65-F5344CB8AC3E}">
        <p14:creationId xmlns:p14="http://schemas.microsoft.com/office/powerpoint/2010/main" val="3601932021"/>
      </p:ext>
    </p:extLst>
  </p:cSld>
  <p:clrMapOvr>
    <a:masterClrMapping/>
  </p:clrMapOvr>
  <p:transition spd="slow">
    <p:cut/>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Polaris: Public View</a:t>
            </a:r>
            <a:br>
              <a:rPr lang="en-US" dirty="0"/>
            </a:br>
            <a:endParaRPr lang="en-US" sz="2800" b="1" dirty="0">
              <a:solidFill>
                <a:schemeClr val="lt2"/>
              </a:solidFill>
              <a:latin typeface="Open Sans"/>
              <a:ea typeface="Open Sans"/>
              <a:cs typeface="Open Sans"/>
              <a:sym typeface="Open Sans"/>
            </a:endParaRPr>
          </a:p>
        </p:txBody>
      </p:sp>
      <p:sp>
        <p:nvSpPr>
          <p:cNvPr id="3" name="TextBox 2"/>
          <p:cNvSpPr txBox="1"/>
          <p:nvPr/>
        </p:nvSpPr>
        <p:spPr>
          <a:xfrm>
            <a:off x="368101" y="6517592"/>
            <a:ext cx="11505997" cy="230832"/>
          </a:xfrm>
          <a:prstGeom prst="rect">
            <a:avLst/>
          </a:prstGeom>
          <a:solidFill>
            <a:schemeClr val="bg1"/>
          </a:solidFill>
        </p:spPr>
        <p:txBody>
          <a:bodyPr rtlCol="0">
            <a:spAutoFit/>
          </a:bodyPr>
          <a:lstStyle/>
          <a:p>
            <a:r>
              <a:rPr lang="en-US" sz="900" dirty="0">
                <a:hlinkClick r:id="rId3"/>
              </a:rPr>
              <a:t>http://testdriveprod.polarislibrary.com/Polaris/search/searchresults.aspx?ctx=1.1033.0.0.1&amp;type=Keyword&amp;term=June,%20July,%20and%20August&amp;by=KW&amp;sort=RELEVANCE&amp;limit=TOM=*&amp;query=&amp;page=0&amp;searchid=2</a:t>
            </a:r>
            <a:r>
              <a:rPr lang="en-US" sz="900" dirty="0"/>
              <a:t> </a:t>
            </a:r>
          </a:p>
        </p:txBody>
      </p:sp>
      <p:pic>
        <p:nvPicPr>
          <p:cNvPr id="4" name="Picture 3"/>
          <p:cNvPicPr>
            <a:picLocks noChangeAspect="1"/>
          </p:cNvPicPr>
          <p:nvPr/>
        </p:nvPicPr>
        <p:blipFill>
          <a:blip r:embed="rId4"/>
          <a:stretch>
            <a:fillRect/>
          </a:stretch>
        </p:blipFill>
        <p:spPr>
          <a:xfrm>
            <a:off x="187565" y="774993"/>
            <a:ext cx="10211798" cy="5609328"/>
          </a:xfrm>
          <a:prstGeom prst="rect">
            <a:avLst/>
          </a:prstGeom>
        </p:spPr>
      </p:pic>
    </p:spTree>
    <p:extLst>
      <p:ext uri="{BB962C8B-B14F-4D97-AF65-F5344CB8AC3E}">
        <p14:creationId xmlns:p14="http://schemas.microsoft.com/office/powerpoint/2010/main" val="2606815447"/>
      </p:ext>
    </p:extLst>
  </p:cSld>
  <p:clrMapOvr>
    <a:masterClrMapping/>
  </p:clrMapOvr>
  <p:transition spd="slow">
    <p:cut/>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Polaris: Public View</a:t>
            </a:r>
            <a:br>
              <a:rPr lang="en-US" dirty="0"/>
            </a:br>
            <a:endParaRPr lang="en-US" sz="2800" b="1" dirty="0">
              <a:solidFill>
                <a:schemeClr val="lt2"/>
              </a:solidFill>
              <a:latin typeface="Open Sans"/>
              <a:ea typeface="Open Sans"/>
              <a:cs typeface="Open Sans"/>
              <a:sym typeface="Open Sans"/>
            </a:endParaRPr>
          </a:p>
        </p:txBody>
      </p:sp>
      <p:sp>
        <p:nvSpPr>
          <p:cNvPr id="3" name="TextBox 2"/>
          <p:cNvSpPr txBox="1"/>
          <p:nvPr/>
        </p:nvSpPr>
        <p:spPr>
          <a:xfrm>
            <a:off x="1004933" y="6488668"/>
            <a:ext cx="6138251" cy="276999"/>
          </a:xfrm>
          <a:prstGeom prst="rect">
            <a:avLst/>
          </a:prstGeom>
          <a:solidFill>
            <a:schemeClr val="bg1"/>
          </a:solidFill>
        </p:spPr>
        <p:txBody>
          <a:bodyPr wrap="square" rtlCol="0" anchor="t">
            <a:spAutoFit/>
          </a:bodyPr>
          <a:lstStyle/>
          <a:p>
            <a:r>
              <a:rPr lang="en-US" sz="1200" dirty="0">
                <a:latin typeface="Open Sans Light" charset="0"/>
                <a:hlinkClick r:id="rId3"/>
              </a:rPr>
              <a:t>http://testdriveprod.polarislibrary.com/Polaris/search/title.aspx?ctx=1.1033.0.0.1&amp;pos=1</a:t>
            </a:r>
            <a:endParaRPr lang="en-US" sz="1200" dirty="0">
              <a:latin typeface="Open Sans Light" charset="0"/>
            </a:endParaRPr>
          </a:p>
        </p:txBody>
      </p:sp>
      <p:pic>
        <p:nvPicPr>
          <p:cNvPr id="6" name="Picture 5"/>
          <p:cNvPicPr>
            <a:picLocks noChangeAspect="1"/>
          </p:cNvPicPr>
          <p:nvPr/>
        </p:nvPicPr>
        <p:blipFill>
          <a:blip r:embed="rId4"/>
          <a:stretch>
            <a:fillRect/>
          </a:stretch>
        </p:blipFill>
        <p:spPr>
          <a:xfrm>
            <a:off x="590424" y="705573"/>
            <a:ext cx="8837973" cy="5516481"/>
          </a:xfrm>
          <a:prstGeom prst="rect">
            <a:avLst/>
          </a:prstGeom>
        </p:spPr>
      </p:pic>
      <p:pic>
        <p:nvPicPr>
          <p:cNvPr id="5" name="Picture 4"/>
          <p:cNvPicPr>
            <a:picLocks noChangeAspect="1"/>
          </p:cNvPicPr>
          <p:nvPr/>
        </p:nvPicPr>
        <p:blipFill>
          <a:blip r:embed="rId5"/>
          <a:stretch>
            <a:fillRect/>
          </a:stretch>
        </p:blipFill>
        <p:spPr>
          <a:xfrm>
            <a:off x="6326397" y="160198"/>
            <a:ext cx="5663913" cy="2664049"/>
          </a:xfrm>
          <a:prstGeom prst="rect">
            <a:avLst/>
          </a:prstGeom>
        </p:spPr>
      </p:pic>
    </p:spTree>
    <p:extLst>
      <p:ext uri="{BB962C8B-B14F-4D97-AF65-F5344CB8AC3E}">
        <p14:creationId xmlns:p14="http://schemas.microsoft.com/office/powerpoint/2010/main" val="516131562"/>
      </p:ext>
    </p:extLst>
  </p:cSld>
  <p:clrMapOvr>
    <a:masterClrMapping/>
  </p:clrMapOvr>
  <p:transition spd="slow">
    <p:cut/>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Recordings	</a:t>
            </a:r>
            <a:endParaRPr lang="en-US" dirty="0"/>
          </a:p>
        </p:txBody>
      </p:sp>
      <p:sp>
        <p:nvSpPr>
          <p:cNvPr id="3" name="Content Placeholder 2"/>
          <p:cNvSpPr>
            <a:spLocks noGrp="1"/>
          </p:cNvSpPr>
          <p:nvPr>
            <p:ph idx="1"/>
          </p:nvPr>
        </p:nvSpPr>
        <p:spPr>
          <a:xfrm>
            <a:off x="692928" y="1334080"/>
            <a:ext cx="9957629" cy="4889438"/>
          </a:xfrm>
        </p:spPr>
        <p:txBody>
          <a:bodyPr>
            <a:normAutofit fontScale="92500" lnSpcReduction="10000"/>
          </a:bodyPr>
          <a:lstStyle/>
          <a:p>
            <a:r>
              <a:rPr lang="en-US" dirty="0" smtClean="0"/>
              <a:t>2 Projects:</a:t>
            </a:r>
          </a:p>
          <a:p>
            <a:endParaRPr lang="en-US" dirty="0" smtClean="0"/>
          </a:p>
          <a:p>
            <a:r>
              <a:rPr lang="en-US" dirty="0" smtClean="0"/>
              <a:t>CLIR Hidden Collections Grant for 45-RPM Records</a:t>
            </a:r>
          </a:p>
          <a:p>
            <a:pPr lvl="1"/>
            <a:r>
              <a:rPr lang="en-US" dirty="0" smtClean="0"/>
              <a:t>Students started data entry into Excel:  May, 2015</a:t>
            </a:r>
          </a:p>
          <a:p>
            <a:pPr lvl="1"/>
            <a:r>
              <a:rPr lang="en-US" dirty="0" smtClean="0"/>
              <a:t>44,863 45’s completed (10/06/16) </a:t>
            </a:r>
          </a:p>
          <a:p>
            <a:pPr marL="455663" lvl="1" indent="0">
              <a:buNone/>
            </a:pPr>
            <a:endParaRPr lang="en-US" dirty="0" smtClean="0"/>
          </a:p>
          <a:p>
            <a:r>
              <a:rPr lang="en-US" dirty="0" err="1" smtClean="0"/>
              <a:t>Uncataloged</a:t>
            </a:r>
            <a:r>
              <a:rPr lang="en-US" dirty="0" smtClean="0"/>
              <a:t> </a:t>
            </a:r>
            <a:r>
              <a:rPr lang="en-US" dirty="0" err="1" smtClean="0"/>
              <a:t>lps</a:t>
            </a:r>
            <a:r>
              <a:rPr lang="en-US" dirty="0" smtClean="0"/>
              <a:t> project</a:t>
            </a:r>
          </a:p>
          <a:p>
            <a:pPr lvl="1"/>
            <a:r>
              <a:rPr lang="en-US" dirty="0" smtClean="0"/>
              <a:t>Students started data entry a into Excel:  April 2013</a:t>
            </a:r>
          </a:p>
          <a:p>
            <a:pPr lvl="1"/>
            <a:r>
              <a:rPr lang="en-US" dirty="0" smtClean="0"/>
              <a:t>65,919 completed (10/06/16)</a:t>
            </a:r>
          </a:p>
          <a:p>
            <a:pPr lvl="1"/>
            <a:endParaRPr lang="en-US" dirty="0" smtClean="0"/>
          </a:p>
          <a:p>
            <a:pPr lvl="1"/>
            <a:endParaRPr lang="en-US" dirty="0" smtClean="0"/>
          </a:p>
          <a:p>
            <a:pPr lvl="1"/>
            <a:r>
              <a:rPr lang="en-US" dirty="0" smtClean="0"/>
              <a:t>For More Information Contact:</a:t>
            </a:r>
          </a:p>
          <a:p>
            <a:pPr lvl="1"/>
            <a:r>
              <a:rPr lang="en-US" dirty="0" smtClean="0"/>
              <a:t>Patty Falk</a:t>
            </a:r>
          </a:p>
          <a:p>
            <a:pPr lvl="1"/>
            <a:r>
              <a:rPr lang="en-US" dirty="0" smtClean="0"/>
              <a:t>Music Catalog and Metadata Librarian</a:t>
            </a:r>
          </a:p>
          <a:p>
            <a:pPr lvl="1"/>
            <a:r>
              <a:rPr lang="en-US" dirty="0" smtClean="0"/>
              <a:t>Music Library and Sound Recordings Archives</a:t>
            </a:r>
          </a:p>
          <a:p>
            <a:pPr lvl="1"/>
            <a:r>
              <a:rPr lang="en-US" dirty="0" smtClean="0"/>
              <a:t>Bowling Green State University</a:t>
            </a:r>
          </a:p>
          <a:p>
            <a:pPr marL="455663" lvl="1" indent="0">
              <a:buNone/>
            </a:pPr>
            <a:r>
              <a:rPr lang="en-US" dirty="0" smtClean="0">
                <a:hlinkClick r:id="rId2"/>
              </a:rPr>
              <a:t>pkfalk@bgsu.edu</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9859275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7389" y="3622514"/>
            <a:ext cx="4237362" cy="27876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endParaRPr lang="en-US" sz="5400" dirty="0" smtClean="0"/>
          </a:p>
          <a:p>
            <a:r>
              <a:rPr lang="en-US" sz="4400" dirty="0" smtClean="0"/>
              <a:t>Questions?</a:t>
            </a:r>
            <a:endParaRPr lang="en-US" sz="4400" dirty="0"/>
          </a:p>
          <a:p>
            <a:r>
              <a:rPr lang="en-US" sz="4400" dirty="0" smtClean="0"/>
              <a:t>Thank </a:t>
            </a:r>
            <a:r>
              <a:rPr lang="en-US" sz="4400" dirty="0"/>
              <a:t>You!</a:t>
            </a:r>
          </a:p>
          <a:p>
            <a:pPr algn="r"/>
            <a:endParaRPr lang="en-US" sz="3600" dirty="0"/>
          </a:p>
          <a:p>
            <a:r>
              <a:rPr lang="en-US" dirty="0" smtClean="0"/>
              <a:t>Mark </a:t>
            </a:r>
            <a:r>
              <a:rPr lang="en-US" dirty="0"/>
              <a:t>Strang</a:t>
            </a:r>
          </a:p>
          <a:p>
            <a:r>
              <a:rPr lang="en-US" dirty="0" smtClean="0">
                <a:hlinkClick r:id="rId3"/>
              </a:rPr>
              <a:t>mstrang@bgsu.edu</a:t>
            </a:r>
            <a:endParaRPr lang="en-US" dirty="0" smtClean="0"/>
          </a:p>
          <a:p>
            <a:endParaRPr lang="en-US" dirty="0"/>
          </a:p>
        </p:txBody>
      </p:sp>
      <p:pic>
        <p:nvPicPr>
          <p:cNvPr id="5" name="Picture 4"/>
          <p:cNvPicPr>
            <a:picLocks noChangeAspect="1"/>
          </p:cNvPicPr>
          <p:nvPr/>
        </p:nvPicPr>
        <p:blipFill>
          <a:blip r:embed="rId4"/>
          <a:stretch>
            <a:fillRect/>
          </a:stretch>
        </p:blipFill>
        <p:spPr>
          <a:xfrm rot="20428802">
            <a:off x="8625792" y="3079116"/>
            <a:ext cx="3278958" cy="3301219"/>
          </a:xfrm>
          <a:prstGeom prst="rect">
            <a:avLst/>
          </a:prstGeom>
        </p:spPr>
      </p:pic>
      <p:pic>
        <p:nvPicPr>
          <p:cNvPr id="4" name="Picture 3"/>
          <p:cNvPicPr>
            <a:picLocks noChangeAspect="1"/>
          </p:cNvPicPr>
          <p:nvPr/>
        </p:nvPicPr>
        <p:blipFill>
          <a:blip r:embed="rId5"/>
          <a:stretch>
            <a:fillRect/>
          </a:stretch>
        </p:blipFill>
        <p:spPr>
          <a:xfrm rot="16200000">
            <a:off x="5653710" y="-967781"/>
            <a:ext cx="2802273" cy="5209899"/>
          </a:xfrm>
          <a:prstGeom prst="rect">
            <a:avLst/>
          </a:prstGeom>
        </p:spPr>
      </p:pic>
      <p:pic>
        <p:nvPicPr>
          <p:cNvPr id="6" name="Picture 5"/>
          <p:cNvPicPr>
            <a:picLocks noChangeAspect="1"/>
          </p:cNvPicPr>
          <p:nvPr/>
        </p:nvPicPr>
        <p:blipFill>
          <a:blip r:embed="rId6"/>
          <a:stretch>
            <a:fillRect/>
          </a:stretch>
        </p:blipFill>
        <p:spPr>
          <a:xfrm rot="675017">
            <a:off x="10140405" y="197790"/>
            <a:ext cx="1707080" cy="2549019"/>
          </a:xfrm>
          <a:prstGeom prst="rect">
            <a:avLst/>
          </a:prstGeom>
        </p:spPr>
      </p:pic>
      <p:pic>
        <p:nvPicPr>
          <p:cNvPr id="7" name="Picture 6"/>
          <p:cNvPicPr>
            <a:picLocks noChangeAspect="1"/>
          </p:cNvPicPr>
          <p:nvPr/>
        </p:nvPicPr>
        <p:blipFill>
          <a:blip r:embed="rId7"/>
          <a:stretch>
            <a:fillRect/>
          </a:stretch>
        </p:blipFill>
        <p:spPr>
          <a:xfrm rot="20366894">
            <a:off x="6578938" y="3667006"/>
            <a:ext cx="1580243" cy="2371375"/>
          </a:xfrm>
          <a:prstGeom prst="rect">
            <a:avLst/>
          </a:prstGeom>
        </p:spPr>
      </p:pic>
      <p:pic>
        <p:nvPicPr>
          <p:cNvPr id="8" name="Picture 7"/>
          <p:cNvPicPr>
            <a:picLocks noChangeAspect="1"/>
          </p:cNvPicPr>
          <p:nvPr/>
        </p:nvPicPr>
        <p:blipFill>
          <a:blip r:embed="rId8"/>
          <a:stretch>
            <a:fillRect/>
          </a:stretch>
        </p:blipFill>
        <p:spPr>
          <a:xfrm rot="774416">
            <a:off x="4376006" y="3833847"/>
            <a:ext cx="1592976" cy="236494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066" y="737065"/>
            <a:ext cx="3840517" cy="1902533"/>
          </a:xfrm>
          <a:prstGeom prst="rect">
            <a:avLst/>
          </a:prstGeom>
        </p:spPr>
      </p:pic>
    </p:spTree>
    <p:extLst>
      <p:ext uri="{BB962C8B-B14F-4D97-AF65-F5344CB8AC3E}">
        <p14:creationId xmlns:p14="http://schemas.microsoft.com/office/powerpoint/2010/main" val="139079519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521700" y="876300"/>
            <a:ext cx="3105150" cy="2070100"/>
          </a:xfrm>
          <a:prstGeom prst="rect">
            <a:avLst/>
          </a:prstGeom>
          <a:noFill/>
          <a:ln>
            <a:no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To save a template,</a:t>
            </a:r>
          </a:p>
          <a:p>
            <a:pPr marL="0" indent="0">
              <a:spcBef>
                <a:spcPts val="0"/>
              </a:spcBef>
              <a:buClr>
                <a:srgbClr val="78B2E0"/>
              </a:buClr>
              <a:buSzPct val="98333"/>
              <a:buNone/>
            </a:pPr>
            <a:r>
              <a:rPr lang="en-US" sz="2000" dirty="0">
                <a:latin typeface="Open Sans"/>
                <a:ea typeface="Open Sans"/>
                <a:cs typeface="Open Sans"/>
                <a:sym typeface="Open Sans"/>
              </a:rPr>
              <a:t>c</a:t>
            </a:r>
            <a:r>
              <a:rPr lang="en-US" sz="2000" dirty="0" smtClean="0">
                <a:latin typeface="Open Sans"/>
                <a:ea typeface="Open Sans"/>
                <a:cs typeface="Open Sans"/>
                <a:sym typeface="Open Sans"/>
              </a:rPr>
              <a:t>heckmark the Save Template box.</a:t>
            </a: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Then, when you hit the Finish button, you will be prompted to Save Template as .mrd file</a:t>
            </a: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22288" y="812800"/>
            <a:ext cx="6678611" cy="5785978"/>
          </a:xfrm>
          <a:prstGeom prst="rect">
            <a:avLst/>
          </a:prstGeom>
        </p:spPr>
      </p:pic>
    </p:spTree>
    <p:extLst>
      <p:ext uri="{BB962C8B-B14F-4D97-AF65-F5344CB8AC3E}">
        <p14:creationId xmlns:p14="http://schemas.microsoft.com/office/powerpoint/2010/main" val="2438270679"/>
      </p:ext>
    </p:extLst>
  </p:cSld>
  <p:clrMapOvr>
    <a:masterClrMapping/>
  </p:clrMapOvr>
  <p:transition spd="slow">
    <p:cut/>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59772" y="324289"/>
            <a:ext cx="4937411" cy="4572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pic>
        <p:nvPicPr>
          <p:cNvPr id="6" name="Picture 5"/>
          <p:cNvPicPr>
            <a:picLocks noChangeAspect="1"/>
          </p:cNvPicPr>
          <p:nvPr/>
        </p:nvPicPr>
        <p:blipFill>
          <a:blip r:embed="rId3"/>
          <a:stretch>
            <a:fillRect/>
          </a:stretch>
        </p:blipFill>
        <p:spPr>
          <a:xfrm>
            <a:off x="1623060" y="189424"/>
            <a:ext cx="3944434" cy="5130886"/>
          </a:xfrm>
          <a:prstGeom prst="rect">
            <a:avLst/>
          </a:prstGeom>
        </p:spPr>
      </p:pic>
      <p:sp>
        <p:nvSpPr>
          <p:cNvPr id="7" name="Content Placeholder 3"/>
          <p:cNvSpPr txBox="1">
            <a:spLocks/>
          </p:cNvSpPr>
          <p:nvPr/>
        </p:nvSpPr>
        <p:spPr>
          <a:xfrm>
            <a:off x="2093154" y="5354463"/>
            <a:ext cx="7606513" cy="420786"/>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
              </a:rPr>
              <a:t>www.geek-and-poke.com</a:t>
            </a:r>
          </a:p>
          <a:p>
            <a:pPr marL="86868" indent="0">
              <a:buNone/>
            </a:pPr>
            <a:r>
              <a:rPr lang="en-US" sz="900" dirty="0">
                <a:hlinkClick r:id=""/>
              </a:rPr>
              <a:t>http://static.squarespace.com/static/518f5d62e4b075248d6a3f90/t/51a9b970e4b0c88fb20001a7/1370077560997/clippy.jpg?format=500w</a:t>
            </a:r>
          </a:p>
        </p:txBody>
      </p:sp>
    </p:spTree>
    <p:extLst>
      <p:ext uri="{BB962C8B-B14F-4D97-AF65-F5344CB8AC3E}">
        <p14:creationId xmlns:p14="http://schemas.microsoft.com/office/powerpoint/2010/main" val="380667716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Microsoft 365 TeamSite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716963" y="1057275"/>
            <a:ext cx="3000375" cy="4071316"/>
          </a:xfrm>
          <a:prstGeom prst="rect">
            <a:avLst/>
          </a:prstGeom>
          <a:noFill/>
          <a:ln>
            <a:solidFill>
              <a:schemeClr val="accent6"/>
            </a:solidFill>
          </a:ln>
        </p:spPr>
        <p:txBody>
          <a:bodyPr vert="horz" lIns="0" tIns="0" rIns="0" bIns="0" rtlCol="0" anchor="t" anchorCtr="0">
            <a:noAutofit/>
          </a:bodyPr>
          <a:lstStyle/>
          <a:p>
            <a:pPr fontAlgn="base"/>
            <a:r>
              <a:rPr lang="en-US" dirty="0"/>
              <a:t>Microsoft </a:t>
            </a:r>
            <a:r>
              <a:rPr lang="en-US" dirty="0" smtClean="0"/>
              <a:t>Teamsite </a:t>
            </a:r>
            <a:endParaRPr lang="en-US" dirty="0"/>
          </a:p>
          <a:p>
            <a:pPr fontAlgn="base"/>
            <a:endParaRPr lang="en-US" dirty="0"/>
          </a:p>
          <a:p>
            <a:r>
              <a:rPr lang="en-US" dirty="0">
                <a:latin typeface="Open Sans Light"/>
              </a:rPr>
              <a:t>Used for project file sharing</a:t>
            </a:r>
          </a:p>
          <a:p>
            <a:pPr>
              <a:spcBef>
                <a:spcPts val="0"/>
              </a:spcBef>
              <a:buClr>
                <a:srgbClr val="78B2E0"/>
              </a:buClr>
              <a:buSzPct val="98333"/>
            </a:pPr>
            <a:endParaRPr lang="pt-BR" dirty="0">
              <a:latin typeface="Open Sans"/>
              <a:ea typeface="Open Sans"/>
              <a:cs typeface="Open Sans"/>
              <a:sym typeface="Open Sans"/>
            </a:endParaRPr>
          </a:p>
          <a:p>
            <a:pPr>
              <a:spcBef>
                <a:spcPts val="0"/>
              </a:spcBef>
              <a:buClr>
                <a:srgbClr val="78B2E0"/>
              </a:buClr>
              <a:buSzPct val="98333"/>
            </a:pPr>
            <a:r>
              <a:rPr lang="en-US" dirty="0">
                <a:latin typeface="Open Sans Light"/>
                <a:ea typeface="Open Sans"/>
                <a:cs typeface="Open Sans"/>
                <a:sym typeface="Open Sans"/>
              </a:rPr>
              <a:t>Office </a:t>
            </a:r>
            <a:r>
              <a:rPr lang="en-US" dirty="0" smtClean="0">
                <a:latin typeface="Open Sans Light"/>
                <a:ea typeface="Open Sans"/>
                <a:cs typeface="Open Sans"/>
                <a:sym typeface="Open Sans"/>
              </a:rPr>
              <a:t>365 (Excel) </a:t>
            </a:r>
            <a:r>
              <a:rPr lang="en-US" dirty="0">
                <a:latin typeface="Open Sans Light"/>
                <a:ea typeface="Open Sans"/>
                <a:cs typeface="Open Sans"/>
                <a:sym typeface="Open Sans"/>
              </a:rPr>
              <a:t>used by students for data entry</a:t>
            </a:r>
          </a:p>
          <a:p>
            <a:pPr>
              <a:spcBef>
                <a:spcPts val="0"/>
              </a:spcBef>
              <a:buClr>
                <a:srgbClr val="78B2E0"/>
              </a:buClr>
              <a:buSzPct val="98333"/>
            </a:pPr>
            <a:endParaRPr lang="en-US" dirty="0">
              <a:latin typeface="Open Sans Light"/>
              <a:ea typeface="Open Sans"/>
              <a:cs typeface="Open Sans"/>
              <a:sym typeface="Open Sans"/>
            </a:endParaRPr>
          </a:p>
          <a:p>
            <a:pPr>
              <a:spcBef>
                <a:spcPts val="0"/>
              </a:spcBef>
              <a:buClr>
                <a:srgbClr val="78B2E0"/>
              </a:buClr>
              <a:buSzPct val="98333"/>
            </a:pPr>
            <a:r>
              <a:rPr lang="en-US" sz="1600" dirty="0">
                <a:latin typeface="Open Sans" charset="0"/>
                <a:ea typeface="Open Sans"/>
                <a:cs typeface="Open Sans"/>
                <a:sym typeface="Open Sans"/>
              </a:rPr>
              <a:t>(Previous projects used Dropbox but BGSU Central IT </a:t>
            </a:r>
            <a:r>
              <a:rPr lang="en-US" sz="1600" dirty="0" smtClean="0">
                <a:latin typeface="Open Sans" charset="0"/>
                <a:ea typeface="Open Sans"/>
                <a:cs typeface="Open Sans"/>
                <a:sym typeface="Open Sans"/>
              </a:rPr>
              <a:t>outlawed this program </a:t>
            </a:r>
            <a:r>
              <a:rPr lang="en-US" sz="1600" dirty="0">
                <a:latin typeface="Open Sans" charset="0"/>
                <a:ea typeface="Open Sans"/>
                <a:cs typeface="Open Sans"/>
                <a:sym typeface="Open Sans"/>
              </a:rPr>
              <a:t>due to Dropbox terms of service agreement) </a:t>
            </a:r>
          </a:p>
          <a:p>
            <a:pPr>
              <a:spcBef>
                <a:spcPts val="0"/>
              </a:spcBef>
              <a:buClr>
                <a:srgbClr val="78B2E0"/>
              </a:buClr>
              <a:buSzPct val="98333"/>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67350" y="924118"/>
            <a:ext cx="7893306" cy="5330960"/>
          </a:xfrm>
          <a:prstGeom prst="rect">
            <a:avLst/>
          </a:prstGeom>
        </p:spPr>
      </p:pic>
    </p:spTree>
    <p:extLst>
      <p:ext uri="{BB962C8B-B14F-4D97-AF65-F5344CB8AC3E}">
        <p14:creationId xmlns:p14="http://schemas.microsoft.com/office/powerpoint/2010/main" val="918077199"/>
      </p:ext>
    </p:extLst>
  </p:cSld>
  <p:clrMapOvr>
    <a:masterClrMapping/>
  </p:clrMapOvr>
  <p:transition spd="slow">
    <p:cut/>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Microsoft TeamSite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626458" y="5043278"/>
            <a:ext cx="4977730" cy="1814722"/>
          </a:xfrm>
          <a:prstGeom prst="rect">
            <a:avLst/>
          </a:prstGeom>
          <a:solidFill>
            <a:schemeClr val="bg1"/>
          </a:solidFill>
          <a:ln>
            <a:noFill/>
          </a:ln>
        </p:spPr>
        <p:txBody>
          <a:bodyPr vert="horz" lIns="0" tIns="0" rIns="0" bIns="0" rtlCol="0" anchor="t" anchorCtr="0">
            <a:noAutofit/>
          </a:bodyPr>
          <a:lstStyle/>
          <a:p>
            <a:pPr fontAlgn="base"/>
            <a:r>
              <a:rPr lang="en-US" dirty="0"/>
              <a:t>MLSRA (Patty) has</a:t>
            </a:r>
            <a:r>
              <a:rPr lang="en-US" sz="1800" dirty="0"/>
              <a:t> </a:t>
            </a:r>
            <a:r>
              <a:rPr lang="en-US" dirty="0"/>
              <a:t>control over access to all documents, folders</a:t>
            </a:r>
            <a:r>
              <a:rPr lang="en-US" dirty="0" smtClean="0"/>
              <a:t>, and </a:t>
            </a:r>
            <a:r>
              <a:rPr lang="en-US" dirty="0"/>
              <a:t>sharing to student workers in TeamSite for project.</a:t>
            </a:r>
          </a:p>
          <a:p>
            <a:pPr lvl="1" fontAlgn="base"/>
            <a:endParaRPr lang="en-US" dirty="0"/>
          </a:p>
          <a:p>
            <a:pPr lvl="2" fontAlgn="base"/>
            <a:endParaRPr lang="en-US" dirty="0"/>
          </a:p>
          <a:p>
            <a:pPr fontAlgn="base"/>
            <a:endParaRPr lang="en-US" dirty="0"/>
          </a:p>
          <a:p>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14350" y="635000"/>
            <a:ext cx="10179676" cy="4331219"/>
          </a:xfrm>
          <a:prstGeom prst="rect">
            <a:avLst/>
          </a:prstGeom>
        </p:spPr>
      </p:pic>
      <p:sp>
        <p:nvSpPr>
          <p:cNvPr id="8" name="Shape 59"/>
          <p:cNvSpPr txBox="1">
            <a:spLocks/>
          </p:cNvSpPr>
          <p:nvPr/>
        </p:nvSpPr>
        <p:spPr>
          <a:xfrm>
            <a:off x="5908675" y="5043279"/>
            <a:ext cx="4785351" cy="747922"/>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a:t>Students use same password as their campus </a:t>
            </a:r>
            <a:r>
              <a:rPr lang="en-US" dirty="0" smtClean="0"/>
              <a:t>email</a:t>
            </a:r>
            <a:endParaRPr lang="en-US" dirty="0"/>
          </a:p>
          <a:p>
            <a:endParaRPr lang="en-US" dirty="0"/>
          </a:p>
          <a:p>
            <a:pPr marL="0" indent="0">
              <a:spcBef>
                <a:spcPts val="0"/>
              </a:spcBef>
              <a:buClr>
                <a:srgbClr val="78B2E0"/>
              </a:buClr>
              <a:buSzPct val="98333"/>
              <a:buFont typeface="Arial"/>
              <a:buNone/>
            </a:pPr>
            <a:endParaRPr lang="pt-BR" dirty="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3273469283"/>
      </p:ext>
    </p:extLst>
  </p:cSld>
  <p:clrMapOvr>
    <a:masterClrMapping/>
  </p:clrMapOvr>
  <p:transition spd="slow">
    <p:cut/>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Microsoft TeamSite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9559925" y="671513"/>
            <a:ext cx="2486317" cy="3608939"/>
          </a:xfrm>
          <a:prstGeom prst="rect">
            <a:avLst/>
          </a:prstGeom>
          <a:noFill/>
          <a:ln>
            <a:solidFill>
              <a:schemeClr val="accent6"/>
            </a:solidFill>
          </a:ln>
        </p:spPr>
        <p:txBody>
          <a:bodyPr vert="horz" lIns="0" tIns="0" rIns="0" bIns="0" rtlCol="0" anchor="t" anchorCtr="0">
            <a:noAutofit/>
          </a:bodyPr>
          <a:lstStyle/>
          <a:p>
            <a:pPr lvl="2" fontAlgn="base"/>
            <a:endParaRPr lang="en-US" dirty="0"/>
          </a:p>
          <a:p>
            <a:pPr fontAlgn="base"/>
            <a:r>
              <a:rPr lang="en-US" dirty="0"/>
              <a:t>Students do data entry </a:t>
            </a:r>
            <a:r>
              <a:rPr lang="en-US" dirty="0" smtClean="0"/>
              <a:t>via</a:t>
            </a:r>
          </a:p>
          <a:p>
            <a:pPr marL="0" indent="0" fontAlgn="base">
              <a:buNone/>
            </a:pPr>
            <a:r>
              <a:rPr lang="en-US" dirty="0" smtClean="0"/>
              <a:t> Office 365</a:t>
            </a:r>
          </a:p>
          <a:p>
            <a:pPr marL="0" indent="0" fontAlgn="base">
              <a:buNone/>
            </a:pPr>
            <a:r>
              <a:rPr lang="en-US" dirty="0" smtClean="0"/>
              <a:t> Excel online</a:t>
            </a:r>
            <a:endParaRPr lang="en-US" dirty="0"/>
          </a:p>
          <a:p>
            <a:pPr fontAlgn="base"/>
            <a:endParaRPr lang="en-US" dirty="0"/>
          </a:p>
          <a:p>
            <a:pPr fontAlgn="base"/>
            <a:r>
              <a:rPr lang="en-US" dirty="0"/>
              <a:t>All updates saved as well as </a:t>
            </a:r>
            <a:r>
              <a:rPr lang="en-US" dirty="0" smtClean="0"/>
              <a:t>4 file revision </a:t>
            </a:r>
            <a:r>
              <a:rPr lang="en-US" dirty="0"/>
              <a:t>history </a:t>
            </a:r>
          </a:p>
          <a:p>
            <a:pPr fontAlgn="base"/>
            <a:endParaRPr lang="en-US" dirty="0"/>
          </a:p>
          <a:p>
            <a:pPr>
              <a:spcBef>
                <a:spcPts val="0"/>
              </a:spcBef>
              <a:buClr>
                <a:srgbClr val="78B2E0"/>
              </a:buClr>
              <a:buSzPct val="98333"/>
            </a:pPr>
            <a:endParaRPr lang="pt-BR" sz="2000"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Light"/>
              <a:ea typeface="Open Sans"/>
              <a:cs typeface="Open Sans"/>
              <a:sym typeface="Open Sans"/>
            </a:endParaRPr>
          </a:p>
        </p:txBody>
      </p:sp>
      <p:pic>
        <p:nvPicPr>
          <p:cNvPr id="8" name="Picture 7"/>
          <p:cNvPicPr>
            <a:picLocks noChangeAspect="1"/>
          </p:cNvPicPr>
          <p:nvPr/>
        </p:nvPicPr>
        <p:blipFill>
          <a:blip r:embed="rId3"/>
          <a:stretch>
            <a:fillRect/>
          </a:stretch>
        </p:blipFill>
        <p:spPr>
          <a:xfrm>
            <a:off x="474663" y="676275"/>
            <a:ext cx="8567575" cy="2963893"/>
          </a:xfrm>
          <a:prstGeom prst="rect">
            <a:avLst/>
          </a:prstGeom>
        </p:spPr>
      </p:pic>
      <p:pic>
        <p:nvPicPr>
          <p:cNvPr id="9" name="Picture 8"/>
          <p:cNvPicPr>
            <a:picLocks noChangeAspect="1"/>
          </p:cNvPicPr>
          <p:nvPr/>
        </p:nvPicPr>
        <p:blipFill>
          <a:blip r:embed="rId4"/>
          <a:stretch>
            <a:fillRect/>
          </a:stretch>
        </p:blipFill>
        <p:spPr>
          <a:xfrm>
            <a:off x="1738863" y="3640645"/>
            <a:ext cx="5941818" cy="3198491"/>
          </a:xfrm>
          <a:prstGeom prst="rect">
            <a:avLst/>
          </a:prstGeom>
        </p:spPr>
      </p:pic>
    </p:spTree>
    <p:extLst>
      <p:ext uri="{BB962C8B-B14F-4D97-AF65-F5344CB8AC3E}">
        <p14:creationId xmlns:p14="http://schemas.microsoft.com/office/powerpoint/2010/main" val="1356815573"/>
      </p:ext>
    </p:extLst>
  </p:cSld>
  <p:clrMapOvr>
    <a:masterClrMapping/>
  </p:clrMapOvr>
  <p:transition spd="slow">
    <p:cut/>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Microsoft TeamSite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2" name="TextBox 1"/>
          <p:cNvSpPr txBox="1"/>
          <p:nvPr/>
        </p:nvSpPr>
        <p:spPr>
          <a:xfrm>
            <a:off x="6772275" y="935038"/>
            <a:ext cx="3913188" cy="3970318"/>
          </a:xfrm>
          <a:prstGeom prst="rect">
            <a:avLst/>
          </a:prstGeom>
          <a:ln>
            <a:solidFill>
              <a:schemeClr val="accent6"/>
            </a:solidFill>
          </a:ln>
        </p:spPr>
        <p:txBody>
          <a:bodyPr wrap="square" rtlCol="0" anchor="t">
            <a:spAutoFit/>
          </a:bodyPr>
          <a:lstStyle/>
          <a:p>
            <a:r>
              <a:rPr lang="en-US" dirty="0">
                <a:solidFill>
                  <a:srgbClr val="3D3D3D"/>
                </a:solidFill>
                <a:latin typeface="Open Sans Light" charset="0"/>
              </a:rPr>
              <a:t>Patty downloads files to desktop for </a:t>
            </a:r>
            <a:r>
              <a:rPr lang="en-US" dirty="0" smtClean="0">
                <a:solidFill>
                  <a:srgbClr val="3D3D3D"/>
                </a:solidFill>
                <a:latin typeface="Open Sans Light" charset="0"/>
              </a:rPr>
              <a:t>processing</a:t>
            </a:r>
            <a:endParaRPr lang="en-US" dirty="0">
              <a:solidFill>
                <a:srgbClr val="3D3D3D"/>
              </a:solidFill>
              <a:latin typeface="Open Sans Light" charset="0"/>
            </a:endParaRPr>
          </a:p>
          <a:p>
            <a:endParaRPr lang="en-US" dirty="0">
              <a:solidFill>
                <a:srgbClr val="3D3D3D"/>
              </a:solidFill>
              <a:latin typeface="Open Sans Light" charset="0"/>
            </a:endParaRPr>
          </a:p>
          <a:p>
            <a:r>
              <a:rPr lang="en-US" dirty="0">
                <a:solidFill>
                  <a:srgbClr val="3D3D3D"/>
                </a:solidFill>
                <a:latin typeface="Open Sans Light" charset="0"/>
                <a:cs typeface="Arial" charset="0"/>
              </a:rPr>
              <a:t>1) </a:t>
            </a:r>
            <a:r>
              <a:rPr lang="en-US" dirty="0">
                <a:solidFill>
                  <a:srgbClr val="3D3D3D"/>
                </a:solidFill>
                <a:latin typeface="Open Sans Light" charset="0"/>
              </a:rPr>
              <a:t>Online Excel has issues with entering = part of formula </a:t>
            </a:r>
            <a:r>
              <a:rPr lang="en-US" dirty="0" smtClean="0">
                <a:solidFill>
                  <a:srgbClr val="3D3D3D"/>
                </a:solidFill>
                <a:latin typeface="Open Sans Light" charset="0"/>
              </a:rPr>
              <a:t>properly</a:t>
            </a:r>
            <a:endParaRPr lang="en-US" dirty="0">
              <a:solidFill>
                <a:srgbClr val="3D3D3D"/>
              </a:solidFill>
              <a:latin typeface="Open Sans Light" charset="0"/>
            </a:endParaRPr>
          </a:p>
          <a:p>
            <a:endParaRPr lang="en-US" dirty="0">
              <a:solidFill>
                <a:srgbClr val="3D3D3D"/>
              </a:solidFill>
              <a:latin typeface="Open Sans Light" charset="0"/>
            </a:endParaRPr>
          </a:p>
          <a:p>
            <a:r>
              <a:rPr lang="en-US" dirty="0">
                <a:solidFill>
                  <a:srgbClr val="3D3D3D"/>
                </a:solidFill>
                <a:latin typeface="Open Sans Light" charset="0"/>
              </a:rPr>
              <a:t>2) MarcEdit </a:t>
            </a:r>
            <a:r>
              <a:rPr lang="en-US" dirty="0" smtClean="0">
                <a:solidFill>
                  <a:srgbClr val="3D3D3D"/>
                </a:solidFill>
                <a:latin typeface="Open Sans Light" charset="0"/>
              </a:rPr>
              <a:t>cannot </a:t>
            </a:r>
            <a:r>
              <a:rPr lang="en-US" dirty="0">
                <a:solidFill>
                  <a:srgbClr val="3D3D3D"/>
                </a:solidFill>
                <a:latin typeface="Open Sans Light" charset="0"/>
              </a:rPr>
              <a:t>access Teamsite files for processing</a:t>
            </a:r>
            <a:r>
              <a:rPr lang="en-US" dirty="0" smtClean="0">
                <a:solidFill>
                  <a:srgbClr val="3D3D3D"/>
                </a:solidFill>
                <a:latin typeface="Open Sans Light" charset="0"/>
              </a:rPr>
              <a:t>.  </a:t>
            </a:r>
            <a:endParaRPr lang="en-US" dirty="0">
              <a:solidFill>
                <a:srgbClr val="3D3D3D"/>
              </a:solidFill>
              <a:latin typeface="Open Sans Light" charset="0"/>
            </a:endParaRPr>
          </a:p>
          <a:p>
            <a:endParaRPr lang="en-US" dirty="0"/>
          </a:p>
          <a:p>
            <a:r>
              <a:rPr lang="en-US" dirty="0">
                <a:solidFill>
                  <a:srgbClr val="3D3D3D"/>
                </a:solidFill>
                <a:latin typeface="Open Sans Light" charset="0"/>
              </a:rPr>
              <a:t>3) Microsoft TeamSite and Office 365 are works in progress that change frequently, but the student data entry into Excel has stayed consistent</a:t>
            </a:r>
          </a:p>
        </p:txBody>
      </p:sp>
      <p:pic>
        <p:nvPicPr>
          <p:cNvPr id="3" name="Picture 2"/>
          <p:cNvPicPr>
            <a:picLocks noChangeAspect="1"/>
          </p:cNvPicPr>
          <p:nvPr/>
        </p:nvPicPr>
        <p:blipFill>
          <a:blip r:embed="rId3"/>
          <a:stretch>
            <a:fillRect/>
          </a:stretch>
        </p:blipFill>
        <p:spPr>
          <a:xfrm>
            <a:off x="600075" y="958850"/>
            <a:ext cx="4837120" cy="4084596"/>
          </a:xfrm>
          <a:prstGeom prst="rect">
            <a:avLst/>
          </a:prstGeom>
        </p:spPr>
      </p:pic>
    </p:spTree>
    <p:extLst>
      <p:ext uri="{BB962C8B-B14F-4D97-AF65-F5344CB8AC3E}">
        <p14:creationId xmlns:p14="http://schemas.microsoft.com/office/powerpoint/2010/main" val="1307884706"/>
      </p:ext>
    </p:extLst>
  </p:cSld>
  <p:clrMapOvr>
    <a:masterClrMapping/>
  </p:clrMapOvr>
  <p:transition spd="slow">
    <p:cut/>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09439" y="184558"/>
            <a:ext cx="4929021" cy="52537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endParaRPr lang="en-US" sz="8000" dirty="0"/>
          </a:p>
        </p:txBody>
      </p:sp>
      <p:pic>
        <p:nvPicPr>
          <p:cNvPr id="6" name="Picture 5"/>
          <p:cNvPicPr>
            <a:picLocks noChangeAspect="1"/>
          </p:cNvPicPr>
          <p:nvPr/>
        </p:nvPicPr>
        <p:blipFill>
          <a:blip r:embed="rId3"/>
          <a:stretch>
            <a:fillRect/>
          </a:stretch>
        </p:blipFill>
        <p:spPr>
          <a:xfrm>
            <a:off x="1976059" y="138896"/>
            <a:ext cx="2421133" cy="5089049"/>
          </a:xfrm>
          <a:prstGeom prst="rect">
            <a:avLst/>
          </a:prstGeom>
        </p:spPr>
      </p:pic>
      <p:sp>
        <p:nvSpPr>
          <p:cNvPr id="7" name="Content Placeholder 3"/>
          <p:cNvSpPr txBox="1">
            <a:spLocks/>
          </p:cNvSpPr>
          <p:nvPr/>
        </p:nvSpPr>
        <p:spPr>
          <a:xfrm>
            <a:off x="2039812" y="5227945"/>
            <a:ext cx="7606513" cy="601355"/>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
              </a:rPr>
              <a:t>www.geek-and-poke.com</a:t>
            </a:r>
          </a:p>
          <a:p>
            <a:pPr marL="86868" indent="0">
              <a:buNone/>
            </a:pPr>
            <a:r>
              <a:rPr lang="en-US" sz="900" dirty="0">
                <a:hlinkClick r:id=""/>
              </a:rPr>
              <a:t>http://static.squarespace.com/static/518f5d62e4b075248d6a3f90/t/51c22ff2e4b09c37644db13c/1371680764953/descartes-heisenberg.jpg?format=750w</a:t>
            </a:r>
          </a:p>
        </p:txBody>
      </p:sp>
    </p:spTree>
    <p:extLst>
      <p:ext uri="{BB962C8B-B14F-4D97-AF65-F5344CB8AC3E}">
        <p14:creationId xmlns:p14="http://schemas.microsoft.com/office/powerpoint/2010/main" val="402290346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Shape 66"/>
          <p:cNvSpPr txBox="1">
            <a:spLocks noGrp="1"/>
          </p:cNvSpPr>
          <p:nvPr>
            <p:ph idx="1"/>
          </p:nvPr>
        </p:nvSpPr>
        <p:spPr>
          <a:xfrm>
            <a:off x="597158" y="677580"/>
            <a:ext cx="10002417" cy="4948779"/>
          </a:xfrm>
          <a:prstGeom prst="rect">
            <a:avLst/>
          </a:prstGeom>
          <a:noFill/>
          <a:ln>
            <a:noFill/>
          </a:ln>
        </p:spPr>
        <p:txBody>
          <a:bodyPr vert="horz" lIns="0" tIns="0" rIns="0" bIns="0" rtlCol="0" anchor="t" anchorCtr="0">
            <a:noAutofit/>
          </a:bodyPr>
          <a:lstStyle/>
          <a:p>
            <a:pPr marL="455612" lvl="1" indent="0">
              <a:lnSpc>
                <a:spcPct val="85000"/>
              </a:lnSpc>
              <a:spcBef>
                <a:spcPts val="0"/>
              </a:spcBef>
              <a:buClr>
                <a:srgbClr val="78B2E0"/>
              </a:buClr>
              <a:buSzPct val="114285"/>
              <a:buNone/>
            </a:pPr>
            <a:r>
              <a:rPr lang="en-US" sz="2400" dirty="0" smtClean="0">
                <a:solidFill>
                  <a:srgbClr val="3D3D3D"/>
                </a:solidFill>
                <a:latin typeface="Open Sans"/>
                <a:ea typeface="Open Sans"/>
                <a:cs typeface="Open Sans"/>
                <a:sym typeface="Open Sans"/>
              </a:rPr>
              <a:t>This presentation will cover the workflows that BGSU has developed for creating records for following:</a:t>
            </a:r>
          </a:p>
          <a:p>
            <a:pPr marL="455612" lvl="1" indent="0">
              <a:lnSpc>
                <a:spcPct val="85000"/>
              </a:lnSpc>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798512" lvl="1" indent="-342900">
              <a:spcBef>
                <a:spcPts val="0"/>
              </a:spcBef>
              <a:buClr>
                <a:srgbClr val="78B2E0"/>
              </a:buClr>
              <a:buSzPct val="114285"/>
            </a:pPr>
            <a:r>
              <a:rPr lang="en-US" sz="2400" dirty="0" smtClean="0">
                <a:solidFill>
                  <a:srgbClr val="3D3D3D"/>
                </a:solidFill>
                <a:latin typeface="Open Sans"/>
                <a:ea typeface="Open Sans"/>
                <a:cs typeface="Open Sans"/>
                <a:sym typeface="Open Sans"/>
              </a:rPr>
              <a:t>Creating Item records for Microfilm Reels.</a:t>
            </a:r>
          </a:p>
          <a:p>
            <a:pPr marL="455612" lvl="1" indent="0">
              <a:lnSpc>
                <a:spcPct val="85000"/>
              </a:lnSpc>
              <a:spcBef>
                <a:spcPts val="0"/>
              </a:spcBef>
              <a:buClr>
                <a:srgbClr val="78B2E0"/>
              </a:buClr>
              <a:buSzPct val="114285"/>
              <a:buNone/>
            </a:pPr>
            <a:endParaRPr lang="en-US" sz="2400" dirty="0">
              <a:solidFill>
                <a:srgbClr val="3D3D3D"/>
              </a:solidFill>
              <a:latin typeface="Open Sans"/>
              <a:ea typeface="Open Sans"/>
              <a:cs typeface="Open Sans"/>
              <a:sym typeface="Open Sans"/>
            </a:endParaRPr>
          </a:p>
          <a:p>
            <a:pPr marL="798512" lvl="1" indent="-342900">
              <a:spcBef>
                <a:spcPts val="0"/>
              </a:spcBef>
              <a:buClr>
                <a:srgbClr val="78B2E0"/>
              </a:buClr>
              <a:buSzPct val="114285"/>
            </a:pPr>
            <a:r>
              <a:rPr lang="en-US" sz="2400" dirty="0" smtClean="0">
                <a:solidFill>
                  <a:srgbClr val="3D3D3D"/>
                </a:solidFill>
                <a:latin typeface="Open Sans"/>
                <a:ea typeface="Open Sans"/>
                <a:cs typeface="Open Sans"/>
                <a:sym typeface="Open Sans"/>
              </a:rPr>
              <a:t>Creating Bib and Item records for our </a:t>
            </a:r>
            <a:r>
              <a:rPr lang="en-US" sz="2400" dirty="0">
                <a:solidFill>
                  <a:srgbClr val="3D3D3D"/>
                </a:solidFill>
                <a:latin typeface="Open Sans"/>
                <a:ea typeface="Open Sans"/>
                <a:cs typeface="Open Sans"/>
                <a:sym typeface="Open Sans"/>
              </a:rPr>
              <a:t>Sam Pollock Pamphlet </a:t>
            </a:r>
            <a:r>
              <a:rPr lang="en-US" sz="2400" dirty="0" smtClean="0">
                <a:solidFill>
                  <a:srgbClr val="3D3D3D"/>
                </a:solidFill>
                <a:latin typeface="Open Sans"/>
                <a:ea typeface="Open Sans"/>
                <a:cs typeface="Open Sans"/>
                <a:sym typeface="Open Sans"/>
              </a:rPr>
              <a:t>Collection.  This information had been entered into an Access Database on a staff members desktop workstation a decade ago.</a:t>
            </a:r>
          </a:p>
          <a:p>
            <a:pPr marL="455612" lvl="1" indent="0">
              <a:spcBef>
                <a:spcPts val="0"/>
              </a:spcBef>
              <a:buClr>
                <a:srgbClr val="78B2E0"/>
              </a:buClr>
              <a:buSzPct val="114285"/>
              <a:buNone/>
            </a:pPr>
            <a:endParaRPr lang="en-US" sz="2400" dirty="0">
              <a:solidFill>
                <a:srgbClr val="3D3D3D"/>
              </a:solidFill>
              <a:latin typeface="Open Sans"/>
              <a:ea typeface="Open Sans"/>
              <a:cs typeface="Open Sans"/>
              <a:sym typeface="Open Sans"/>
            </a:endParaRPr>
          </a:p>
          <a:p>
            <a:pPr marL="798512" lvl="1" indent="-342900">
              <a:spcBef>
                <a:spcPts val="0"/>
              </a:spcBef>
              <a:buClr>
                <a:srgbClr val="78B2E0"/>
              </a:buClr>
              <a:buSzPct val="114285"/>
            </a:pPr>
            <a:r>
              <a:rPr lang="en-US" sz="2400" dirty="0" smtClean="0">
                <a:solidFill>
                  <a:srgbClr val="3D3D3D"/>
                </a:solidFill>
                <a:latin typeface="Open Sans"/>
                <a:ea typeface="Open Sans"/>
                <a:cs typeface="Open Sans"/>
                <a:sym typeface="Open Sans"/>
              </a:rPr>
              <a:t>Creating brief Bib and Item records for 45rpm records.</a:t>
            </a:r>
            <a:endParaRPr lang="en-US" sz="2400" dirty="0">
              <a:solidFill>
                <a:srgbClr val="3D3D3D"/>
              </a:solidFill>
              <a:latin typeface="Open Sans"/>
              <a:ea typeface="Open Sans"/>
              <a:cs typeface="Open Sans"/>
              <a:sym typeface="Open Sans"/>
            </a:endParaRPr>
          </a:p>
          <a:p>
            <a:pPr marL="455612" lvl="1" indent="0">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smtClean="0">
              <a:solidFill>
                <a:srgbClr val="3D3D3D"/>
              </a:solidFill>
              <a:latin typeface="Open Sans"/>
              <a:ea typeface="Open Sans"/>
              <a:cs typeface="Open Sans"/>
              <a:sym typeface="Open Sans"/>
            </a:endParaRPr>
          </a:p>
          <a:p>
            <a:pPr marL="455612" lvl="1" indent="0">
              <a:lnSpc>
                <a:spcPct val="85000"/>
              </a:lnSpc>
              <a:spcBef>
                <a:spcPts val="0"/>
              </a:spcBef>
              <a:buClr>
                <a:srgbClr val="78B2E0"/>
              </a:buClr>
              <a:buSzPct val="114285"/>
              <a:buNone/>
            </a:pPr>
            <a:endParaRPr lang="en-US" sz="2400" dirty="0">
              <a:solidFill>
                <a:srgbClr val="3D3D3D"/>
              </a:solidFill>
              <a:latin typeface="Open Sans"/>
              <a:ea typeface="Open Sans"/>
              <a:cs typeface="Open Sans"/>
              <a:sym typeface="Open Sans"/>
            </a:endParaRPr>
          </a:p>
          <a:p>
            <a:pPr marL="457200" indent="0">
              <a:lnSpc>
                <a:spcPct val="85000"/>
              </a:lnSpc>
              <a:spcBef>
                <a:spcPts val="0"/>
              </a:spcBef>
              <a:buNone/>
            </a:pPr>
            <a:endParaRPr sz="900" dirty="0">
              <a:solidFill>
                <a:srgbClr val="3D3D3D"/>
              </a:solidFill>
              <a:latin typeface="Open Sans"/>
              <a:ea typeface="Open Sans"/>
              <a:cs typeface="Open Sans"/>
              <a:sym typeface="Open Sans"/>
            </a:endParaRPr>
          </a:p>
          <a:p>
            <a:pPr marL="169863" indent="33337">
              <a:lnSpc>
                <a:spcPct val="85000"/>
              </a:lnSpc>
              <a:spcBef>
                <a:spcPts val="640"/>
              </a:spcBef>
              <a:buClr>
                <a:srgbClr val="78B2E0"/>
              </a:buClr>
              <a:buNone/>
            </a:pPr>
            <a:endParaRPr sz="3200"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912940804"/>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467600" y="1766511"/>
            <a:ext cx="3105150" cy="1384300"/>
          </a:xfrm>
          <a:prstGeom prst="rect">
            <a:avLst/>
          </a:prstGeom>
          <a:noFill/>
          <a:ln>
            <a:no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Once you have saved a template you can simply push Load Template to reload the settings.</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692524" y="863601"/>
            <a:ext cx="5251076" cy="4523618"/>
          </a:xfrm>
          <a:prstGeom prst="rect">
            <a:avLst/>
          </a:prstGeom>
        </p:spPr>
      </p:pic>
      <p:pic>
        <p:nvPicPr>
          <p:cNvPr id="5" name="Picture 4"/>
          <p:cNvPicPr>
            <a:picLocks noChangeAspect="1"/>
          </p:cNvPicPr>
          <p:nvPr/>
        </p:nvPicPr>
        <p:blipFill>
          <a:blip r:embed="rId4"/>
          <a:stretch>
            <a:fillRect/>
          </a:stretch>
        </p:blipFill>
        <p:spPr>
          <a:xfrm>
            <a:off x="692524" y="5387219"/>
            <a:ext cx="7715250" cy="1362075"/>
          </a:xfrm>
          <a:prstGeom prst="rect">
            <a:avLst/>
          </a:prstGeom>
        </p:spPr>
      </p:pic>
    </p:spTree>
    <p:extLst>
      <p:ext uri="{BB962C8B-B14F-4D97-AF65-F5344CB8AC3E}">
        <p14:creationId xmlns:p14="http://schemas.microsoft.com/office/powerpoint/2010/main" val="3852457500"/>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a:t>
            </a:r>
            <a:endParaRPr lang="en-US" sz="2800" b="1" dirty="0">
              <a:solidFill>
                <a:schemeClr val="lt2"/>
              </a:solidFill>
              <a:latin typeface="Open Sans"/>
              <a:ea typeface="Open Sans"/>
              <a:cs typeface="Open Sans"/>
              <a:sym typeface="Open Sans"/>
            </a:endParaRPr>
          </a:p>
        </p:txBody>
      </p:sp>
      <p:graphicFrame>
        <p:nvGraphicFramePr>
          <p:cNvPr id="3" name="Table 2"/>
          <p:cNvGraphicFramePr>
            <a:graphicFrameLocks noGrp="1"/>
          </p:cNvGraphicFramePr>
          <p:nvPr>
            <p:extLst>
              <p:ext uri="{D42A27DB-BD31-4B8C-83A1-F6EECF244321}">
                <p14:modId xmlns:p14="http://schemas.microsoft.com/office/powerpoint/2010/main" val="3088809111"/>
              </p:ext>
            </p:extLst>
          </p:nvPr>
        </p:nvGraphicFramePr>
        <p:xfrm>
          <a:off x="165100" y="734148"/>
          <a:ext cx="11747499" cy="2483598"/>
        </p:xfrm>
        <a:graphic>
          <a:graphicData uri="http://schemas.openxmlformats.org/drawingml/2006/table">
            <a:tbl>
              <a:tblPr firstRow="1" bandRow="1">
                <a:tableStyleId>{2D5ABB26-0587-4C30-8999-92F81FD0307C}</a:tableStyleId>
              </a:tblPr>
              <a:tblGrid>
                <a:gridCol w="2222500">
                  <a:extLst>
                    <a:ext uri="{9D8B030D-6E8A-4147-A177-3AD203B41FA5}">
                      <a16:colId xmlns="" xmlns:a16="http://schemas.microsoft.com/office/drawing/2014/main" val="20000"/>
                    </a:ext>
                  </a:extLst>
                </a:gridCol>
                <a:gridCol w="3594100">
                  <a:extLst>
                    <a:ext uri="{9D8B030D-6E8A-4147-A177-3AD203B41FA5}">
                      <a16:colId xmlns="" xmlns:a16="http://schemas.microsoft.com/office/drawing/2014/main" val="20001"/>
                    </a:ext>
                  </a:extLst>
                </a:gridCol>
                <a:gridCol w="5930899">
                  <a:extLst>
                    <a:ext uri="{9D8B030D-6E8A-4147-A177-3AD203B41FA5}">
                      <a16:colId xmlns="" xmlns:a16="http://schemas.microsoft.com/office/drawing/2014/main" val="20002"/>
                    </a:ext>
                  </a:extLst>
                </a:gridCol>
              </a:tblGrid>
              <a:tr h="647439">
                <a:tc>
                  <a:txBody>
                    <a:bodyPr/>
                    <a:lstStyle/>
                    <a:p>
                      <a:r>
                        <a:rPr lang="en-US" sz="1800" dirty="0" smtClean="0"/>
                        <a:t>Excel Column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MarcEdit</a:t>
                      </a:r>
                      <a:r>
                        <a:rPr lang="en-US" sz="1800" baseline="0" dirty="0" smtClean="0"/>
                        <a:t> Delimited Text Translator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smtClean="0">
                          <a:solidFill>
                            <a:schemeClr val="tx1"/>
                          </a:solidFill>
                          <a:effectLst/>
                          <a:latin typeface="+mn-lt"/>
                          <a:ea typeface="+mn-ea"/>
                          <a:cs typeface="+mn-cs"/>
                        </a:rPr>
                        <a:t>Sierra Load Table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 name="Picture 1"/>
          <p:cNvPicPr>
            <a:picLocks noChangeAspect="1"/>
          </p:cNvPicPr>
          <p:nvPr/>
        </p:nvPicPr>
        <p:blipFill>
          <a:blip r:embed="rId3"/>
          <a:stretch>
            <a:fillRect/>
          </a:stretch>
        </p:blipFill>
        <p:spPr>
          <a:xfrm>
            <a:off x="3406652" y="1431120"/>
            <a:ext cx="2010096" cy="488167"/>
          </a:xfrm>
          <a:prstGeom prst="rect">
            <a:avLst/>
          </a:prstGeom>
        </p:spPr>
      </p:pic>
      <p:pic>
        <p:nvPicPr>
          <p:cNvPr id="4" name="Picture 3"/>
          <p:cNvPicPr>
            <a:picLocks noChangeAspect="1"/>
          </p:cNvPicPr>
          <p:nvPr/>
        </p:nvPicPr>
        <p:blipFill>
          <a:blip r:embed="rId4"/>
          <a:stretch>
            <a:fillRect/>
          </a:stretch>
        </p:blipFill>
        <p:spPr>
          <a:xfrm>
            <a:off x="3155174" y="2624681"/>
            <a:ext cx="1919250" cy="487429"/>
          </a:xfrm>
          <a:prstGeom prst="rect">
            <a:avLst/>
          </a:prstGeom>
        </p:spPr>
      </p:pic>
      <p:pic>
        <p:nvPicPr>
          <p:cNvPr id="6" name="Picture 5"/>
          <p:cNvPicPr>
            <a:picLocks noChangeAspect="1"/>
          </p:cNvPicPr>
          <p:nvPr/>
        </p:nvPicPr>
        <p:blipFill>
          <a:blip r:embed="rId5"/>
          <a:stretch>
            <a:fillRect/>
          </a:stretch>
        </p:blipFill>
        <p:spPr>
          <a:xfrm>
            <a:off x="284596" y="1385947"/>
            <a:ext cx="1137804" cy="652341"/>
          </a:xfrm>
          <a:prstGeom prst="rect">
            <a:avLst/>
          </a:prstGeom>
        </p:spPr>
      </p:pic>
      <p:pic>
        <p:nvPicPr>
          <p:cNvPr id="11" name="Picture 10"/>
          <p:cNvPicPr>
            <a:picLocks noChangeAspect="1"/>
          </p:cNvPicPr>
          <p:nvPr/>
        </p:nvPicPr>
        <p:blipFill>
          <a:blip r:embed="rId6"/>
          <a:stretch>
            <a:fillRect/>
          </a:stretch>
        </p:blipFill>
        <p:spPr>
          <a:xfrm>
            <a:off x="424296" y="2583548"/>
            <a:ext cx="1658504" cy="603092"/>
          </a:xfrm>
          <a:prstGeom prst="rect">
            <a:avLst/>
          </a:prstGeom>
        </p:spPr>
      </p:pic>
      <p:pic>
        <p:nvPicPr>
          <p:cNvPr id="12" name="Picture 11"/>
          <p:cNvPicPr>
            <a:picLocks noChangeAspect="1"/>
          </p:cNvPicPr>
          <p:nvPr/>
        </p:nvPicPr>
        <p:blipFill>
          <a:blip r:embed="rId7"/>
          <a:stretch>
            <a:fillRect/>
          </a:stretch>
        </p:blipFill>
        <p:spPr>
          <a:xfrm>
            <a:off x="5943598" y="2637108"/>
            <a:ext cx="6129787" cy="475002"/>
          </a:xfrm>
          <a:prstGeom prst="rect">
            <a:avLst/>
          </a:prstGeom>
        </p:spPr>
      </p:pic>
      <p:pic>
        <p:nvPicPr>
          <p:cNvPr id="14" name="Picture 13"/>
          <p:cNvPicPr>
            <a:picLocks noChangeAspect="1"/>
          </p:cNvPicPr>
          <p:nvPr/>
        </p:nvPicPr>
        <p:blipFill>
          <a:blip r:embed="rId8"/>
          <a:stretch>
            <a:fillRect/>
          </a:stretch>
        </p:blipFill>
        <p:spPr>
          <a:xfrm>
            <a:off x="6034304" y="1431120"/>
            <a:ext cx="5105401" cy="505941"/>
          </a:xfrm>
          <a:prstGeom prst="rect">
            <a:avLst/>
          </a:prstGeom>
        </p:spPr>
      </p:pic>
      <p:pic>
        <p:nvPicPr>
          <p:cNvPr id="15" name="Picture 14"/>
          <p:cNvPicPr>
            <a:picLocks noChangeAspect="1"/>
          </p:cNvPicPr>
          <p:nvPr/>
        </p:nvPicPr>
        <p:blipFill>
          <a:blip r:embed="rId9"/>
          <a:stretch>
            <a:fillRect/>
          </a:stretch>
        </p:blipFill>
        <p:spPr>
          <a:xfrm>
            <a:off x="6034304" y="2038288"/>
            <a:ext cx="5737008" cy="465736"/>
          </a:xfrm>
          <a:prstGeom prst="rect">
            <a:avLst/>
          </a:prstGeom>
        </p:spPr>
      </p:pic>
    </p:spTree>
    <p:extLst>
      <p:ext uri="{BB962C8B-B14F-4D97-AF65-F5344CB8AC3E}">
        <p14:creationId xmlns:p14="http://schemas.microsoft.com/office/powerpoint/2010/main" val="3539216641"/>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38189" y="16069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sz="2400" dirty="0" smtClean="0">
                <a:latin typeface="Open Sans"/>
                <a:ea typeface="Open Sans"/>
                <a:cs typeface="Open Sans"/>
                <a:sym typeface="Open Sans"/>
              </a:rPr>
              <a:t>http://marcedit.reeset.net/</a:t>
            </a:r>
            <a:br>
              <a:rPr lang="en-US" sz="2400" dirty="0" smtClean="0">
                <a:latin typeface="Open Sans"/>
                <a:ea typeface="Open Sans"/>
                <a:cs typeface="Open Sans"/>
                <a:sym typeface="Open Sans"/>
              </a:rPr>
            </a:br>
            <a:r>
              <a:rPr lang="en-US" sz="2400" dirty="0" smtClean="0">
                <a:latin typeface="Open Sans"/>
                <a:ea typeface="Open Sans"/>
                <a:cs typeface="Open Sans"/>
                <a:sym typeface="Open Sans"/>
              </a:rPr>
              <a:t>MarcEditor</a:t>
            </a:r>
            <a:br>
              <a:rPr lang="en-US" sz="2400"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9" y="271940"/>
            <a:ext cx="10727853" cy="1500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03819" y="2259271"/>
            <a:ext cx="4240939" cy="3900229"/>
          </a:xfrm>
          <a:prstGeom prst="rect">
            <a:avLst/>
          </a:prstGeom>
        </p:spPr>
      </p:pic>
      <p:sp>
        <p:nvSpPr>
          <p:cNvPr id="6" name="Shape 58"/>
          <p:cNvSpPr txBox="1">
            <a:spLocks/>
          </p:cNvSpPr>
          <p:nvPr/>
        </p:nvSpPr>
        <p:spPr>
          <a:xfrm>
            <a:off x="3851126" y="6481649"/>
            <a:ext cx="2346323" cy="330199"/>
          </a:xfrm>
          <a:prstGeom prst="rect">
            <a:avLst/>
          </a:prstGeom>
          <a:noFill/>
          <a:ln>
            <a:no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lt2"/>
                </a:solidFill>
                <a:latin typeface="Open Sans"/>
                <a:ea typeface="Open Sans"/>
                <a:cs typeface="Open Sans"/>
                <a:sym typeface="Open Sans"/>
              </a:rPr>
              <a:t>MarcEditor</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spTree>
    <p:extLst>
      <p:ext uri="{BB962C8B-B14F-4D97-AF65-F5344CB8AC3E}">
        <p14:creationId xmlns:p14="http://schemas.microsoft.com/office/powerpoint/2010/main" val="1293434655"/>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801871"/>
            <a:ext cx="10629278" cy="5135633"/>
          </a:xfrm>
          <a:prstGeom prst="rect">
            <a:avLst/>
          </a:prstGeom>
        </p:spPr>
      </p:pic>
      <p:sp>
        <p:nvSpPr>
          <p:cNvPr id="6" name="Shape 59"/>
          <p:cNvSpPr txBox="1">
            <a:spLocks noGrp="1"/>
          </p:cNvSpPr>
          <p:nvPr>
            <p:ph idx="1"/>
          </p:nvPr>
        </p:nvSpPr>
        <p:spPr>
          <a:xfrm flipH="1">
            <a:off x="5927484" y="2518787"/>
            <a:ext cx="2789796" cy="1053469"/>
          </a:xfrm>
          <a:prstGeom prst="rect">
            <a:avLst/>
          </a:prstGeom>
          <a:noFill/>
          <a:ln>
            <a:solidFill>
              <a:schemeClr val="accent6"/>
            </a:solid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spTree>
    <p:extLst>
      <p:ext uri="{BB962C8B-B14F-4D97-AF65-F5344CB8AC3E}">
        <p14:creationId xmlns:p14="http://schemas.microsoft.com/office/powerpoint/2010/main" val="344195300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flipH="1">
            <a:off x="8823960" y="965200"/>
            <a:ext cx="2161540" cy="1701800"/>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pic>
        <p:nvPicPr>
          <p:cNvPr id="3" name="Picture 2"/>
          <p:cNvPicPr>
            <a:picLocks noChangeAspect="1"/>
          </p:cNvPicPr>
          <p:nvPr/>
        </p:nvPicPr>
        <p:blipFill>
          <a:blip r:embed="rId3"/>
          <a:stretch>
            <a:fillRect/>
          </a:stretch>
        </p:blipFill>
        <p:spPr>
          <a:xfrm>
            <a:off x="522289" y="835109"/>
            <a:ext cx="8030012" cy="1730291"/>
          </a:xfrm>
          <a:prstGeom prst="rect">
            <a:avLst/>
          </a:prstGeom>
        </p:spPr>
      </p:pic>
    </p:spTree>
    <p:extLst>
      <p:ext uri="{BB962C8B-B14F-4D97-AF65-F5344CB8AC3E}">
        <p14:creationId xmlns:p14="http://schemas.microsoft.com/office/powerpoint/2010/main" val="2207131571"/>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8286913" cy="401895"/>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sp>
        <p:nvSpPr>
          <p:cNvPr id="7" name="Shape 59"/>
          <p:cNvSpPr txBox="1">
            <a:spLocks/>
          </p:cNvSpPr>
          <p:nvPr/>
        </p:nvSpPr>
        <p:spPr>
          <a:xfrm>
            <a:off x="6580188" y="1498600"/>
            <a:ext cx="5611812" cy="2646680"/>
          </a:xfrm>
          <a:prstGeom prst="rect">
            <a:avLst/>
          </a:prstGeom>
          <a:noFill/>
          <a:ln>
            <a:solidFill>
              <a:schemeClr val="accent1"/>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The Excel columns are now in Marc fields!</a:t>
            </a:r>
          </a:p>
          <a:p>
            <a:pPr>
              <a:spcBef>
                <a:spcPts val="0"/>
              </a:spcBef>
              <a:buClr>
                <a:srgbClr val="78B2E0"/>
              </a:buClr>
              <a:buSzPct val="98333"/>
            </a:pPr>
            <a:r>
              <a:rPr lang="en-US" dirty="0" smtClean="0">
                <a:latin typeface="Open Sans"/>
                <a:ea typeface="Open Sans"/>
                <a:cs typeface="Open Sans"/>
                <a:sym typeface="Open Sans"/>
              </a:rPr>
              <a:t>Spot check your data.</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If present delete the top two rows from the Excel file which contain column labels.  Otherwise, your first two .mrk Marc records will be the column names.</a:t>
            </a:r>
          </a:p>
        </p:txBody>
      </p:sp>
      <p:pic>
        <p:nvPicPr>
          <p:cNvPr id="4" name="Picture 3"/>
          <p:cNvPicPr>
            <a:picLocks noChangeAspect="1"/>
          </p:cNvPicPr>
          <p:nvPr/>
        </p:nvPicPr>
        <p:blipFill>
          <a:blip r:embed="rId3"/>
          <a:stretch>
            <a:fillRect/>
          </a:stretch>
        </p:blipFill>
        <p:spPr>
          <a:xfrm>
            <a:off x="652633" y="1367095"/>
            <a:ext cx="4097167" cy="5481925"/>
          </a:xfrm>
          <a:prstGeom prst="rect">
            <a:avLst/>
          </a:prstGeom>
        </p:spPr>
      </p:pic>
    </p:spTree>
    <p:extLst>
      <p:ext uri="{BB962C8B-B14F-4D97-AF65-F5344CB8AC3E}">
        <p14:creationId xmlns:p14="http://schemas.microsoft.com/office/powerpoint/2010/main" val="270408122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8" name="Shape 59"/>
          <p:cNvSpPr txBox="1">
            <a:spLocks/>
          </p:cNvSpPr>
          <p:nvPr/>
        </p:nvSpPr>
        <p:spPr>
          <a:xfrm>
            <a:off x="6675896" y="1519885"/>
            <a:ext cx="3528984" cy="2939204"/>
          </a:xfrm>
          <a:prstGeom prst="rect">
            <a:avLst/>
          </a:prstGeom>
          <a:noFill/>
          <a:ln>
            <a:solidFill>
              <a:schemeClr val="accent1"/>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a:latin typeface="Open Sans"/>
                <a:ea typeface="Open Sans"/>
                <a:cs typeface="Open Sans"/>
                <a:sym typeface="Open Sans"/>
              </a:rPr>
              <a:t>Save as .mrc file by using Compile File into MARC</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Under File use the Compile File into Marc</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Compiled file is ready for loading into catalog!</a:t>
            </a:r>
          </a:p>
        </p:txBody>
      </p:sp>
      <p:pic>
        <p:nvPicPr>
          <p:cNvPr id="2" name="Picture 1"/>
          <p:cNvPicPr>
            <a:picLocks noChangeAspect="1"/>
          </p:cNvPicPr>
          <p:nvPr/>
        </p:nvPicPr>
        <p:blipFill>
          <a:blip r:embed="rId3"/>
          <a:stretch>
            <a:fillRect/>
          </a:stretch>
        </p:blipFill>
        <p:spPr>
          <a:xfrm>
            <a:off x="522289" y="722951"/>
            <a:ext cx="4805615" cy="6093032"/>
          </a:xfrm>
          <a:prstGeom prst="rect">
            <a:avLst/>
          </a:prstGeom>
        </p:spPr>
      </p:pic>
    </p:spTree>
    <p:extLst>
      <p:ext uri="{BB962C8B-B14F-4D97-AF65-F5344CB8AC3E}">
        <p14:creationId xmlns:p14="http://schemas.microsoft.com/office/powerpoint/2010/main" val="49261329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3223805" y="241720"/>
            <a:ext cx="5064936" cy="6959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313190" y="5821784"/>
            <a:ext cx="7786617" cy="455882"/>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www.geek-and-poke.comhttp://static1.squarespace.com/static/518f5d62e4b075248d6a3f90/t/54799076e4b0464e56d369f0/1417252988494/?format=750w</a:t>
            </a:r>
          </a:p>
        </p:txBody>
      </p:sp>
      <p:pic>
        <p:nvPicPr>
          <p:cNvPr id="12" name="Picture 11"/>
          <p:cNvPicPr>
            <a:picLocks noChangeAspect="1"/>
          </p:cNvPicPr>
          <p:nvPr/>
        </p:nvPicPr>
        <p:blipFill>
          <a:blip r:embed="rId4"/>
          <a:stretch>
            <a:fillRect/>
          </a:stretch>
        </p:blipFill>
        <p:spPr>
          <a:xfrm>
            <a:off x="100411" y="1112880"/>
            <a:ext cx="4310452" cy="3783410"/>
          </a:xfrm>
          <a:prstGeom prst="rect">
            <a:avLst/>
          </a:prstGeom>
        </p:spPr>
      </p:pic>
      <p:pic>
        <p:nvPicPr>
          <p:cNvPr id="13" name="Picture 12"/>
          <p:cNvPicPr>
            <a:picLocks noChangeAspect="1"/>
          </p:cNvPicPr>
          <p:nvPr/>
        </p:nvPicPr>
        <p:blipFill>
          <a:blip r:embed="rId5"/>
          <a:stretch>
            <a:fillRect/>
          </a:stretch>
        </p:blipFill>
        <p:spPr>
          <a:xfrm>
            <a:off x="4410381" y="1555327"/>
            <a:ext cx="3150310" cy="3340963"/>
          </a:xfrm>
          <a:prstGeom prst="rect">
            <a:avLst/>
          </a:prstGeom>
        </p:spPr>
      </p:pic>
      <p:pic>
        <p:nvPicPr>
          <p:cNvPr id="14" name="Picture 13"/>
          <p:cNvPicPr>
            <a:picLocks noChangeAspect="1"/>
          </p:cNvPicPr>
          <p:nvPr/>
        </p:nvPicPr>
        <p:blipFill>
          <a:blip r:embed="rId6"/>
          <a:stretch>
            <a:fillRect/>
          </a:stretch>
        </p:blipFill>
        <p:spPr>
          <a:xfrm>
            <a:off x="7596624" y="1555327"/>
            <a:ext cx="4285436" cy="4129941"/>
          </a:xfrm>
          <a:prstGeom prst="rect">
            <a:avLst/>
          </a:prstGeom>
        </p:spPr>
      </p:pic>
    </p:spTree>
    <p:extLst>
      <p:ext uri="{BB962C8B-B14F-4D97-AF65-F5344CB8AC3E}">
        <p14:creationId xmlns:p14="http://schemas.microsoft.com/office/powerpoint/2010/main" val="672948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t> </a:t>
            </a:r>
            <a:r>
              <a:rPr lang="en-US" dirty="0" smtClean="0"/>
              <a:t>-----  Innovative workshop</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8" y="765043"/>
            <a:ext cx="10112375" cy="6059620"/>
          </a:xfrm>
          <a:prstGeom prst="rect">
            <a:avLst/>
          </a:prstGeom>
          <a:noFill/>
          <a:ln>
            <a:noFill/>
          </a:ln>
        </p:spPr>
        <p:txBody>
          <a:bodyPr vert="horz" lIns="0" tIns="0" rIns="0" bIns="0" rtlCol="0" anchor="t" anchorCtr="0">
            <a:noAutofit/>
          </a:bodyPr>
          <a:lstStyle/>
          <a:p>
            <a:r>
              <a:rPr lang="en-US" dirty="0"/>
              <a:t>Upon completion of this course, the user will be able to: </a:t>
            </a:r>
          </a:p>
          <a:p>
            <a:r>
              <a:rPr lang="en-US" dirty="0"/>
              <a:t>Understand the structure of the Innovative database including: </a:t>
            </a:r>
          </a:p>
          <a:p>
            <a:pPr lvl="1"/>
            <a:r>
              <a:rPr lang="en-US" dirty="0"/>
              <a:t>Innovative record structure</a:t>
            </a:r>
          </a:p>
          <a:p>
            <a:pPr lvl="1"/>
            <a:r>
              <a:rPr lang="en-US" dirty="0"/>
              <a:t>Variable- and fixed-length fields in each record type</a:t>
            </a:r>
          </a:p>
          <a:p>
            <a:pPr lvl="1"/>
            <a:r>
              <a:rPr lang="en-US" dirty="0"/>
              <a:t>Field values for fixed-length fields</a:t>
            </a:r>
          </a:p>
          <a:p>
            <a:r>
              <a:rPr lang="en-US" dirty="0"/>
              <a:t>Understand the load profiles already in place on the system</a:t>
            </a:r>
          </a:p>
          <a:p>
            <a:r>
              <a:rPr lang="en-US" dirty="0"/>
              <a:t>Update existing load profiles for the following record types: bibliographic, authority, patron, item, order and holdings. All record types need to be provided in MARC format.</a:t>
            </a:r>
          </a:p>
          <a:p>
            <a:r>
              <a:rPr lang="en-US" dirty="0"/>
              <a:t>Create new load profiles for the following record types: bibliographic, authority, patron, item, order and holdings. All record types need to be provided in MARC format</a:t>
            </a:r>
            <a:r>
              <a:rPr lang="en-US" dirty="0" smtClean="0"/>
              <a:t>.    * Description </a:t>
            </a:r>
            <a:r>
              <a:rPr lang="en-US" dirty="0"/>
              <a:t>from CSDIRECT</a:t>
            </a:r>
          </a:p>
          <a:p>
            <a:pPr marL="0" indent="0">
              <a:buNone/>
            </a:pPr>
            <a:endParaRPr lang="pt-BR" dirty="0">
              <a:latin typeface="Open Sans"/>
            </a:endParaRPr>
          </a:p>
          <a:p>
            <a:pPr marL="0" indent="0">
              <a:buNone/>
            </a:pPr>
            <a:r>
              <a:rPr lang="pt-BR" dirty="0" smtClean="0">
                <a:latin typeface="Open Sans"/>
              </a:rPr>
              <a:t>Check the Innovative supportal for course options</a:t>
            </a:r>
            <a:endParaRPr lang="pt-BR" dirty="0" smtClean="0">
              <a:latin typeface="Open Sans"/>
            </a:endParaRPr>
          </a:p>
          <a:p>
            <a:pPr marL="0" indent="0">
              <a:buNone/>
            </a:pPr>
            <a:endParaRPr lang="pt-BR" dirty="0">
              <a:latin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2753463602"/>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383028" y="5243644"/>
            <a:ext cx="9233938" cy="1546978"/>
          </a:xfrm>
          <a:prstGeom prst="rect">
            <a:avLst/>
          </a:prstGeom>
          <a:solidFill>
            <a:schemeClr val="lt1"/>
          </a:solidFill>
          <a:ln>
            <a:solidFill>
              <a:schemeClr val="accent6"/>
            </a:solidFill>
          </a:ln>
        </p:spPr>
        <p:txBody>
          <a:bodyPr vert="horz" lIns="0" tIns="0" rIns="0" bIns="0" rtlCol="0" anchor="t" anchorCtr="0">
            <a:noAutofit/>
          </a:bodyPr>
          <a:lstStyle/>
          <a:p>
            <a:r>
              <a:rPr lang="en-US" dirty="0"/>
              <a:t>We copied our basic approval plan loader m2btab.pcat to m2btab.must for this project.  Next </a:t>
            </a:r>
            <a:r>
              <a:rPr lang="en-US" dirty="0" smtClean="0"/>
              <a:t>we </a:t>
            </a:r>
            <a:r>
              <a:rPr lang="en-US" dirty="0"/>
              <a:t>made minimal changes to the </a:t>
            </a:r>
            <a:r>
              <a:rPr lang="en-US" dirty="0" smtClean="0"/>
              <a:t>.microf and changed </a:t>
            </a:r>
            <a:r>
              <a:rPr lang="en-US" dirty="0"/>
              <a:t>the default </a:t>
            </a:r>
            <a:r>
              <a:rPr lang="en-US" dirty="0" smtClean="0"/>
              <a:t>item </a:t>
            </a:r>
            <a:r>
              <a:rPr lang="en-US" dirty="0"/>
              <a:t>record </a:t>
            </a:r>
            <a:r>
              <a:rPr lang="en-US" dirty="0" smtClean="0"/>
              <a:t>template since we were only creating item records!</a:t>
            </a:r>
            <a:endParaRPr lang="en-US" dirty="0"/>
          </a:p>
          <a:p>
            <a:r>
              <a:rPr lang="en-US" sz="1200" dirty="0"/>
              <a:t>(A resourceful and daring person could just rename their default templates for bib and item records and that might work)</a:t>
            </a:r>
          </a:p>
          <a:p>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22289" y="824104"/>
            <a:ext cx="8220019" cy="4268595"/>
          </a:xfrm>
          <a:prstGeom prst="rect">
            <a:avLst/>
          </a:prstGeom>
        </p:spPr>
      </p:pic>
    </p:spTree>
    <p:extLst>
      <p:ext uri="{BB962C8B-B14F-4D97-AF65-F5344CB8AC3E}">
        <p14:creationId xmlns:p14="http://schemas.microsoft.com/office/powerpoint/2010/main" val="426880000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835741" y="462817"/>
            <a:ext cx="920455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solidFill>
                  <a:schemeClr val="bg2">
                    <a:lumMod val="10000"/>
                  </a:schemeClr>
                </a:solidFill>
                <a:latin typeface="Open Sans"/>
                <a:ea typeface="Open Sans"/>
                <a:cs typeface="Open Sans"/>
                <a:sym typeface="Open Sans"/>
              </a:rPr>
              <a:t>Microfilm OHDEP </a:t>
            </a:r>
            <a:r>
              <a:rPr lang="en-US" dirty="0" smtClean="0">
                <a:solidFill>
                  <a:schemeClr val="bg2">
                    <a:lumMod val="10000"/>
                  </a:schemeClr>
                </a:solidFill>
                <a:latin typeface="Open Sans"/>
                <a:ea typeface="Open Sans"/>
                <a:cs typeface="Open Sans"/>
                <a:sym typeface="Open Sans"/>
              </a:rPr>
              <a:t>Item Records Project</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82117" y="936745"/>
            <a:ext cx="9022918" cy="1111874"/>
          </a:xfrm>
          <a:prstGeom prst="rect">
            <a:avLst/>
          </a:prstGeom>
          <a:noFill/>
          <a:ln>
            <a:noFill/>
          </a:ln>
        </p:spPr>
        <p:txBody>
          <a:bodyPr vert="horz" lIns="0" tIns="0" rIns="0" bIns="0" rtlCol="0" anchor="t" anchorCtr="0">
            <a:noAutofit/>
          </a:bodyPr>
          <a:lstStyle/>
          <a:p>
            <a:pPr indent="18097">
              <a:spcBef>
                <a:spcPts val="592"/>
              </a:spcBef>
              <a:buClr>
                <a:srgbClr val="78B2E0"/>
              </a:buClr>
              <a:buNone/>
            </a:pPr>
            <a:r>
              <a:rPr lang="en-US" sz="2000" dirty="0" smtClean="0">
                <a:latin typeface="Arial" charset="0"/>
                <a:ea typeface="Open Sans"/>
                <a:cs typeface="Arial" charset="0"/>
                <a:sym typeface="Open Sans"/>
              </a:rPr>
              <a:t>	In spring of 2014 BGSU UL Collection Development librarians identified some 10,694 reels of microfilm that we wanted to move from our building to the regional remote storage facility we manage.  We wanted to contribute these items the statewide depository system catalog.</a:t>
            </a:r>
            <a:r>
              <a:rPr lang="en-US" sz="2000" dirty="0"/>
              <a:t> </a:t>
            </a:r>
          </a:p>
          <a:p>
            <a:pPr indent="18097">
              <a:spcBef>
                <a:spcPts val="592"/>
              </a:spcBef>
              <a:buClr>
                <a:srgbClr val="78B2E0"/>
              </a:buClr>
              <a:buNone/>
            </a:pPr>
            <a:endParaRPr sz="2000" dirty="0">
              <a:sym typeface="Open Sans"/>
            </a:endParaRPr>
          </a:p>
        </p:txBody>
      </p:sp>
      <p:pic>
        <p:nvPicPr>
          <p:cNvPr id="6" name="Picture 5"/>
          <p:cNvPicPr>
            <a:picLocks noChangeAspect="1"/>
          </p:cNvPicPr>
          <p:nvPr/>
        </p:nvPicPr>
        <p:blipFill>
          <a:blip r:embed="rId3"/>
          <a:stretch>
            <a:fillRect/>
          </a:stretch>
        </p:blipFill>
        <p:spPr>
          <a:xfrm>
            <a:off x="-82117" y="2048619"/>
            <a:ext cx="10280087" cy="36473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1508">
            <a:off x="9431633" y="1562035"/>
            <a:ext cx="3006177" cy="53349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0801" y="20371"/>
            <a:ext cx="3255507" cy="1832746"/>
          </a:xfrm>
          <a:prstGeom prst="rect">
            <a:avLst/>
          </a:prstGeom>
        </p:spPr>
      </p:pic>
    </p:spTree>
    <p:extLst>
      <p:ext uri="{BB962C8B-B14F-4D97-AF65-F5344CB8AC3E}">
        <p14:creationId xmlns:p14="http://schemas.microsoft.com/office/powerpoint/2010/main" val="3273428404"/>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4240211" cy="5021190"/>
          </a:xfrm>
          <a:prstGeom prst="rect">
            <a:avLst/>
          </a:prstGeom>
          <a:noFill/>
          <a:ln>
            <a:noFill/>
          </a:ln>
        </p:spPr>
        <p:txBody>
          <a:bodyPr vert="horz" lIns="0" tIns="0" rIns="0" bIns="0" rtlCol="0" anchor="t" anchorCtr="0">
            <a:noAutofit/>
          </a:bodyPr>
          <a:lstStyle/>
          <a:p>
            <a:pPr fontAlgn="base"/>
            <a:r>
              <a:rPr lang="en-US" dirty="0" smtClean="0"/>
              <a:t>No Default Bib Record Template necessary since we have a good Bib Record.  We updated from OCLC record to overlay on for this project.</a:t>
            </a:r>
          </a:p>
          <a:p>
            <a:pPr fontAlgn="base"/>
            <a:endParaRPr lang="en-US" dirty="0" smtClean="0"/>
          </a:p>
          <a:p>
            <a:pPr fontAlgn="base"/>
            <a:r>
              <a:rPr lang="en-US" dirty="0" smtClean="0"/>
              <a:t>Sierra</a:t>
            </a:r>
          </a:p>
          <a:p>
            <a:pPr fontAlgn="base"/>
            <a:r>
              <a:rPr lang="en-US" dirty="0" smtClean="0"/>
              <a:t>=&gt; Admin</a:t>
            </a:r>
          </a:p>
          <a:p>
            <a:pPr fontAlgn="base"/>
            <a:r>
              <a:rPr lang="en-US" dirty="0" smtClean="0"/>
              <a:t>=&gt;Settings</a:t>
            </a:r>
          </a:p>
          <a:p>
            <a:pPr marL="0" indent="0" fontAlgn="base">
              <a:buNone/>
            </a:pPr>
            <a:r>
              <a:rPr lang="en-US" dirty="0" smtClean="0"/>
              <a:t>=&gt;</a:t>
            </a:r>
            <a:r>
              <a:rPr lang="en-US" dirty="0"/>
              <a:t>Record Templates </a:t>
            </a:r>
            <a:endParaRPr lang="en-US" dirty="0" smtClean="0"/>
          </a:p>
          <a:p>
            <a:pPr marL="0" indent="0" fontAlgn="base">
              <a:buNone/>
            </a:pPr>
            <a:r>
              <a:rPr lang="en-US" dirty="0"/>
              <a:t> </a:t>
            </a:r>
          </a:p>
          <a:p>
            <a:pPr fontAlgn="base"/>
            <a:r>
              <a:rPr lang="en-US" dirty="0"/>
              <a:t>Record Type:  Bibliographic </a:t>
            </a:r>
          </a:p>
          <a:p>
            <a:pPr fontAlgn="base"/>
            <a:r>
              <a:rPr lang="en-US" dirty="0" smtClean="0"/>
              <a:t>Default Bib</a:t>
            </a:r>
            <a:r>
              <a:rPr lang="en-US" dirty="0"/>
              <a:t>:  mustbib</a:t>
            </a:r>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3929611022"/>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Default Templates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3263327" cy="3522082"/>
          </a:xfrm>
          <a:prstGeom prst="rect">
            <a:avLst/>
          </a:prstGeom>
          <a:noFill/>
          <a:ln>
            <a:noFill/>
          </a:ln>
        </p:spPr>
        <p:txBody>
          <a:bodyPr vert="horz" lIns="0" tIns="0" rIns="0" bIns="0" rtlCol="0" anchor="t" anchorCtr="0">
            <a:noAutofit/>
          </a:bodyPr>
          <a:lstStyle/>
          <a:p>
            <a:pPr fontAlgn="base"/>
            <a:r>
              <a:rPr lang="en-US" dirty="0" smtClean="0"/>
              <a:t>Sierra</a:t>
            </a:r>
          </a:p>
          <a:p>
            <a:pPr marL="0" indent="0" fontAlgn="base">
              <a:buNone/>
            </a:pPr>
            <a:r>
              <a:rPr lang="en-US" dirty="0" smtClean="0"/>
              <a:t>	=&gt; Admin</a:t>
            </a:r>
          </a:p>
          <a:p>
            <a:pPr marL="0" indent="0" fontAlgn="base">
              <a:buNone/>
            </a:pPr>
            <a:r>
              <a:rPr lang="en-US" dirty="0" smtClean="0"/>
              <a:t>	=&gt;Settings</a:t>
            </a:r>
          </a:p>
          <a:p>
            <a:pPr marL="0" indent="0" fontAlgn="base">
              <a:buNone/>
            </a:pPr>
            <a:r>
              <a:rPr lang="en-US" dirty="0" smtClean="0"/>
              <a:t>	=&gt;</a:t>
            </a:r>
            <a:r>
              <a:rPr lang="en-US" dirty="0"/>
              <a:t>Record </a:t>
            </a:r>
            <a:r>
              <a:rPr lang="en-US" dirty="0" smtClean="0"/>
              <a:t>		Templates</a:t>
            </a:r>
            <a:r>
              <a:rPr lang="en-US" dirty="0"/>
              <a:t> </a:t>
            </a:r>
            <a:endParaRPr lang="en-US" dirty="0" smtClean="0"/>
          </a:p>
          <a:p>
            <a:pPr marL="0" indent="0" fontAlgn="base">
              <a:buNone/>
            </a:pPr>
            <a:r>
              <a:rPr lang="en-US" dirty="0"/>
              <a:t> </a:t>
            </a:r>
          </a:p>
          <a:p>
            <a:pPr fontAlgn="base"/>
            <a:r>
              <a:rPr lang="en-US" dirty="0"/>
              <a:t>Record Type: </a:t>
            </a:r>
            <a:r>
              <a:rPr lang="en-US" dirty="0" smtClean="0"/>
              <a:t>Item</a:t>
            </a:r>
            <a:r>
              <a:rPr lang="en-US" dirty="0"/>
              <a:t> </a:t>
            </a:r>
          </a:p>
          <a:p>
            <a:pPr fontAlgn="base"/>
            <a:r>
              <a:rPr lang="en-US" dirty="0" smtClean="0"/>
              <a:t>Default Bib</a:t>
            </a:r>
            <a:r>
              <a:rPr lang="en-US" dirty="0"/>
              <a:t>:  </a:t>
            </a:r>
            <a:r>
              <a:rPr lang="en-US" dirty="0" smtClean="0"/>
              <a:t>ofilm</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3524539" y="708353"/>
            <a:ext cx="8572973" cy="6149647"/>
          </a:xfrm>
          <a:prstGeom prst="rect">
            <a:avLst/>
          </a:prstGeom>
        </p:spPr>
      </p:pic>
    </p:spTree>
    <p:extLst>
      <p:ext uri="{BB962C8B-B14F-4D97-AF65-F5344CB8AC3E}">
        <p14:creationId xmlns:p14="http://schemas.microsoft.com/office/powerpoint/2010/main" val="3124267999"/>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217489" y="192254"/>
            <a:ext cx="4646060"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641722"/>
            <a:ext cx="9922547" cy="6216278"/>
          </a:xfrm>
          <a:prstGeom prst="rect">
            <a:avLst/>
          </a:prstGeom>
        </p:spPr>
      </p:pic>
      <p:sp>
        <p:nvSpPr>
          <p:cNvPr id="6" name="Shape 59"/>
          <p:cNvSpPr txBox="1">
            <a:spLocks noGrp="1"/>
          </p:cNvSpPr>
          <p:nvPr>
            <p:ph idx="1"/>
          </p:nvPr>
        </p:nvSpPr>
        <p:spPr>
          <a:xfrm>
            <a:off x="6146800" y="2657856"/>
            <a:ext cx="2389632" cy="2353056"/>
          </a:xfrm>
          <a:prstGeom prst="rect">
            <a:avLst/>
          </a:prstGeom>
          <a:solidFill>
            <a:schemeClr val="bg1"/>
          </a:solidFill>
          <a:ln>
            <a:solidFill>
              <a:schemeClr val="accent5"/>
            </a:solidFill>
          </a:ln>
        </p:spPr>
        <p:txBody>
          <a:bodyPr vert="horz" lIns="0" tIns="0" rIns="0" bIns="0" rtlCol="0" anchor="t" anchorCtr="0">
            <a:noAutofit/>
          </a:bodyPr>
          <a:lstStyle/>
          <a:p>
            <a:r>
              <a:rPr lang="en-US" dirty="0" smtClean="0"/>
              <a:t>The Loader lines that determine which marc record fields drop into item record fields.</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3082281065"/>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5122877" y="234892"/>
            <a:ext cx="5064936" cy="48152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pic>
        <p:nvPicPr>
          <p:cNvPr id="6" name="Picture 5"/>
          <p:cNvPicPr>
            <a:picLocks noChangeAspect="1"/>
          </p:cNvPicPr>
          <p:nvPr/>
        </p:nvPicPr>
        <p:blipFill>
          <a:blip r:embed="rId3"/>
          <a:stretch>
            <a:fillRect/>
          </a:stretch>
        </p:blipFill>
        <p:spPr>
          <a:xfrm>
            <a:off x="1402080" y="-92678"/>
            <a:ext cx="3863411" cy="5531017"/>
          </a:xfrm>
          <a:prstGeom prst="rect">
            <a:avLst/>
          </a:prstGeom>
        </p:spPr>
      </p:pic>
      <p:sp>
        <p:nvSpPr>
          <p:cNvPr id="7" name="Content Placeholder 3"/>
          <p:cNvSpPr txBox="1">
            <a:spLocks/>
          </p:cNvSpPr>
          <p:nvPr/>
        </p:nvSpPr>
        <p:spPr>
          <a:xfrm>
            <a:off x="1672632" y="5596245"/>
            <a:ext cx="6279329" cy="455882"/>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4"/>
              </a:rPr>
              <a:t>www.geek-and-poke.com</a:t>
            </a:r>
          </a:p>
          <a:p>
            <a:pPr marL="86868" indent="0">
              <a:buNone/>
            </a:pPr>
            <a:r>
              <a:rPr lang="en-US" sz="900" dirty="0">
                <a:hlinkClick r:id="rId4"/>
              </a:rPr>
              <a:t>http://s3.media.squarespace.com/production/2129687/19317774/.a/6a00d8341d3df553ef017ee7e988b6970d-pi</a:t>
            </a:r>
          </a:p>
        </p:txBody>
      </p:sp>
    </p:spTree>
    <p:extLst>
      <p:ext uri="{BB962C8B-B14F-4D97-AF65-F5344CB8AC3E}">
        <p14:creationId xmlns:p14="http://schemas.microsoft.com/office/powerpoint/2010/main" val="1047656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10355918" cy="838432"/>
          </a:xfrm>
          <a:prstGeom prst="rect">
            <a:avLst/>
          </a:prstGeom>
          <a:noFill/>
          <a:ln>
            <a:noFill/>
          </a:ln>
        </p:spPr>
        <p:txBody>
          <a:bodyPr vert="horz" lIns="0" tIns="0" rIns="0" bIns="0" rtlCol="0" anchor="t" anchorCtr="0">
            <a:noAutofit/>
          </a:bodyPr>
          <a:lstStyle/>
          <a:p>
            <a:pPr fontAlgn="base"/>
            <a:r>
              <a:rPr lang="en-US" dirty="0" smtClean="0"/>
              <a:t>Sierra</a:t>
            </a:r>
            <a:r>
              <a:rPr lang="en-US" dirty="0"/>
              <a:t> </a:t>
            </a:r>
            <a:r>
              <a:rPr lang="en-US" dirty="0" smtClean="0"/>
              <a:t>Data Exchange; Select Process:  Load Bibliographic Records (local)</a:t>
            </a:r>
          </a:p>
          <a:p>
            <a:pPr fontAlgn="base"/>
            <a:r>
              <a:rPr lang="en-US" dirty="0" smtClean="0"/>
              <a:t>Use Get PC, and then highlight saved file and click Upload</a:t>
            </a: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5" name="Picture 4"/>
          <p:cNvPicPr>
            <a:picLocks noChangeAspect="1"/>
          </p:cNvPicPr>
          <p:nvPr/>
        </p:nvPicPr>
        <p:blipFill>
          <a:blip r:embed="rId3"/>
          <a:stretch>
            <a:fillRect/>
          </a:stretch>
        </p:blipFill>
        <p:spPr>
          <a:xfrm>
            <a:off x="522289" y="1595742"/>
            <a:ext cx="9026874" cy="5262257"/>
          </a:xfrm>
          <a:prstGeom prst="rect">
            <a:avLst/>
          </a:prstGeom>
        </p:spPr>
      </p:pic>
    </p:spTree>
    <p:extLst>
      <p:ext uri="{BB962C8B-B14F-4D97-AF65-F5344CB8AC3E}">
        <p14:creationId xmlns:p14="http://schemas.microsoft.com/office/powerpoint/2010/main" val="4146325773"/>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9" name="Picture 8"/>
          <p:cNvPicPr>
            <a:picLocks noChangeAspect="1"/>
          </p:cNvPicPr>
          <p:nvPr/>
        </p:nvPicPr>
        <p:blipFill>
          <a:blip r:embed="rId3"/>
          <a:stretch>
            <a:fillRect/>
          </a:stretch>
        </p:blipFill>
        <p:spPr>
          <a:xfrm>
            <a:off x="443891" y="707485"/>
            <a:ext cx="5910414" cy="3422512"/>
          </a:xfrm>
          <a:prstGeom prst="rect">
            <a:avLst/>
          </a:prstGeom>
        </p:spPr>
      </p:pic>
      <p:pic>
        <p:nvPicPr>
          <p:cNvPr id="10" name="Picture 9"/>
          <p:cNvPicPr>
            <a:picLocks noChangeAspect="1"/>
          </p:cNvPicPr>
          <p:nvPr/>
        </p:nvPicPr>
        <p:blipFill>
          <a:blip r:embed="rId4"/>
          <a:stretch>
            <a:fillRect/>
          </a:stretch>
        </p:blipFill>
        <p:spPr>
          <a:xfrm>
            <a:off x="-24645" y="4317179"/>
            <a:ext cx="12216645" cy="1970798"/>
          </a:xfrm>
          <a:prstGeom prst="rect">
            <a:avLst/>
          </a:prstGeom>
        </p:spPr>
      </p:pic>
      <p:sp>
        <p:nvSpPr>
          <p:cNvPr id="6" name="Shape 59"/>
          <p:cNvSpPr txBox="1">
            <a:spLocks noGrp="1"/>
          </p:cNvSpPr>
          <p:nvPr>
            <p:ph idx="1"/>
          </p:nvPr>
        </p:nvSpPr>
        <p:spPr>
          <a:xfrm>
            <a:off x="6711731" y="1792153"/>
            <a:ext cx="4269167" cy="330826"/>
          </a:xfrm>
          <a:prstGeom prst="rect">
            <a:avLst/>
          </a:prstGeom>
          <a:noFill/>
          <a:ln>
            <a:solidFill>
              <a:schemeClr val="accent5"/>
            </a:solidFill>
          </a:ln>
        </p:spPr>
        <p:txBody>
          <a:bodyPr vert="horz" lIns="0" tIns="0" rIns="0" bIns="0" rtlCol="0" anchor="t" anchorCtr="0">
            <a:noAutofit/>
          </a:bodyPr>
          <a:lstStyle/>
          <a:p>
            <a:pPr fontAlgn="base"/>
            <a:r>
              <a:rPr lang="en-US" dirty="0" smtClean="0"/>
              <a:t>Choose the suffix:  .lfts</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sp>
        <p:nvSpPr>
          <p:cNvPr id="7" name="Shape 59"/>
          <p:cNvSpPr txBox="1">
            <a:spLocks/>
          </p:cNvSpPr>
          <p:nvPr/>
        </p:nvSpPr>
        <p:spPr>
          <a:xfrm>
            <a:off x="522289" y="4856302"/>
            <a:ext cx="7451280" cy="330826"/>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Highlight file with .lfts ending and use Prep in Sierra</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677421178"/>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965103" y="5211203"/>
            <a:ext cx="8213121" cy="864348"/>
          </a:xfrm>
          <a:prstGeom prst="rect">
            <a:avLst/>
          </a:prstGeom>
          <a:solidFill>
            <a:schemeClr val="bg1"/>
          </a:solidFill>
          <a:ln>
            <a:solidFill>
              <a:schemeClr val="accent5"/>
            </a:solidFill>
          </a:ln>
        </p:spPr>
        <p:txBody>
          <a:bodyPr vert="horz" lIns="0" tIns="0" rIns="0" bIns="0" rtlCol="0" anchor="t" anchorCtr="0">
            <a:noAutofit/>
          </a:bodyPr>
          <a:lstStyle/>
          <a:p>
            <a:pPr fontAlgn="base"/>
            <a:r>
              <a:rPr lang="en-US" dirty="0" smtClean="0"/>
              <a:t>Click Start</a:t>
            </a:r>
          </a:p>
          <a:p>
            <a:pPr fontAlgn="base"/>
            <a:r>
              <a:rPr lang="en-US" dirty="0" smtClean="0"/>
              <a:t> </a:t>
            </a:r>
            <a:r>
              <a:rPr lang="en-US" dirty="0"/>
              <a:t>W</a:t>
            </a:r>
            <a:r>
              <a:rPr lang="en-US" dirty="0" smtClean="0"/>
              <a:t>hen Prep is completed you’ll see the screen above</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0" y="918395"/>
            <a:ext cx="12192000" cy="4124838"/>
          </a:xfrm>
          <a:prstGeom prst="rect">
            <a:avLst/>
          </a:prstGeom>
        </p:spPr>
      </p:pic>
    </p:spTree>
    <p:extLst>
      <p:ext uri="{BB962C8B-B14F-4D97-AF65-F5344CB8AC3E}">
        <p14:creationId xmlns:p14="http://schemas.microsoft.com/office/powerpoint/2010/main" val="2253609217"/>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fontAlgn="base"/>
            <a:r>
              <a:rPr lang="en-US" dirty="0" smtClean="0"/>
              <a:t>Highlight file:  Presentation Copy of 645Swanspl.mrc.lmarc</a:t>
            </a:r>
          </a:p>
          <a:p>
            <a:pPr fontAlgn="base"/>
            <a:r>
              <a:rPr lang="en-US" dirty="0" smtClean="0"/>
              <a:t>Choose Load</a:t>
            </a:r>
          </a:p>
          <a:p>
            <a:pPr fontAlgn="base"/>
            <a:r>
              <a:rPr lang="en-US" dirty="0" smtClean="0"/>
              <a:t>Select Loader:  in our case:  (T) LOAD ohdepfilm MARC file</a:t>
            </a:r>
            <a:endParaRPr lang="en-US" dirty="0"/>
          </a:p>
          <a:p>
            <a:pPr marL="0" indent="0">
              <a:buNone/>
            </a:pPr>
            <a:endParaRPr lang="en-US" dirty="0"/>
          </a:p>
          <a:p>
            <a:pPr marL="0" indent="0">
              <a:spcBef>
                <a:spcPts val="0"/>
              </a:spcBef>
              <a:buClr>
                <a:srgbClr val="78B2E0"/>
              </a:buClr>
              <a:buSzPct val="98333"/>
              <a:buNone/>
            </a:pPr>
            <a:endParaRPr lang="pt-BR" dirty="0" smtClean="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16801" y="1980483"/>
            <a:ext cx="12056379" cy="2925877"/>
          </a:xfrm>
          <a:prstGeom prst="rect">
            <a:avLst/>
          </a:prstGeom>
        </p:spPr>
      </p:pic>
    </p:spTree>
    <p:extLst>
      <p:ext uri="{BB962C8B-B14F-4D97-AF65-F5344CB8AC3E}">
        <p14:creationId xmlns:p14="http://schemas.microsoft.com/office/powerpoint/2010/main" val="362247428"/>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fontAlgn="base"/>
            <a:r>
              <a:rPr lang="en-US" dirty="0" smtClean="0"/>
              <a:t>checkmark </a:t>
            </a:r>
            <a:r>
              <a:rPr lang="en-US" dirty="0"/>
              <a:t>the </a:t>
            </a:r>
            <a:r>
              <a:rPr lang="en-US" dirty="0" smtClean="0"/>
              <a:t>Use Review Files box</a:t>
            </a:r>
          </a:p>
          <a:p>
            <a:pPr marL="0" indent="0" fontAlgn="base">
              <a:buNone/>
            </a:pPr>
            <a:r>
              <a:rPr lang="en-US" dirty="0" smtClean="0"/>
              <a:t>(So you will be able to review the loaded data in a review file)</a:t>
            </a:r>
          </a:p>
          <a:p>
            <a:pPr marL="0" indent="0" fontAlgn="base">
              <a:buNone/>
            </a:pPr>
            <a:r>
              <a:rPr lang="en-US" dirty="0" smtClean="0"/>
              <a:t>Click Test first and if no errors click Load</a:t>
            </a:r>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0" y="2127418"/>
            <a:ext cx="12192000" cy="4610524"/>
          </a:xfrm>
          <a:prstGeom prst="rect">
            <a:avLst/>
          </a:prstGeom>
        </p:spPr>
      </p:pic>
    </p:spTree>
    <p:extLst>
      <p:ext uri="{BB962C8B-B14F-4D97-AF65-F5344CB8AC3E}">
        <p14:creationId xmlns:p14="http://schemas.microsoft.com/office/powerpoint/2010/main" val="255541074"/>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14" name="Picture 13"/>
          <p:cNvPicPr>
            <a:picLocks noChangeAspect="1"/>
          </p:cNvPicPr>
          <p:nvPr/>
        </p:nvPicPr>
        <p:blipFill>
          <a:blip r:embed="rId3"/>
          <a:stretch>
            <a:fillRect/>
          </a:stretch>
        </p:blipFill>
        <p:spPr>
          <a:xfrm>
            <a:off x="122920" y="713866"/>
            <a:ext cx="9012897" cy="5867938"/>
          </a:xfrm>
          <a:prstGeom prst="rect">
            <a:avLst/>
          </a:prstGeom>
        </p:spPr>
      </p:pic>
      <p:sp>
        <p:nvSpPr>
          <p:cNvPr id="10" name="Shape 59"/>
          <p:cNvSpPr txBox="1">
            <a:spLocks/>
          </p:cNvSpPr>
          <p:nvPr/>
        </p:nvSpPr>
        <p:spPr>
          <a:xfrm>
            <a:off x="5188515" y="2097804"/>
            <a:ext cx="5475393" cy="330826"/>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Load Statistics screen</a:t>
            </a: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sp>
        <p:nvSpPr>
          <p:cNvPr id="11" name="Shape 59"/>
          <p:cNvSpPr txBox="1">
            <a:spLocks/>
          </p:cNvSpPr>
          <p:nvPr/>
        </p:nvSpPr>
        <p:spPr>
          <a:xfrm>
            <a:off x="6244263" y="4215539"/>
            <a:ext cx="5947738" cy="1057708"/>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We Print these to a Windows .pdf file printer just in case we ever need to backtrack an issue</a:t>
            </a:r>
          </a:p>
          <a:p>
            <a:pPr marL="0" indent="0">
              <a:spcBef>
                <a:spcPts val="0"/>
              </a:spcBef>
              <a:buClr>
                <a:srgbClr val="78B2E0"/>
              </a:buClr>
              <a:buSzPct val="98333"/>
              <a:buFont typeface="Arial"/>
              <a:buNone/>
            </a:pPr>
            <a:endParaRPr lang="pt-BR" dirty="0" smtClean="0">
              <a:latin typeface="Open Sans"/>
              <a:ea typeface="Open Sans"/>
              <a:cs typeface="Open Sans"/>
              <a:sym typeface="Open Sans"/>
            </a:endParaRPr>
          </a:p>
          <a:p>
            <a:pPr marL="0" indent="0">
              <a:spcBef>
                <a:spcPts val="0"/>
              </a:spcBef>
              <a:buClr>
                <a:srgbClr val="78B2E0"/>
              </a:buClr>
              <a:buSzPct val="98333"/>
              <a:buFont typeface="Arial"/>
              <a:buNone/>
            </a:pPr>
            <a:endParaRPr lang="en-US" dirty="0">
              <a:latin typeface="Open Sans"/>
              <a:ea typeface="Open Sans"/>
              <a:cs typeface="Open Sans"/>
              <a:sym typeface="Open Sans"/>
            </a:endParaRPr>
          </a:p>
        </p:txBody>
      </p:sp>
      <p:pic>
        <p:nvPicPr>
          <p:cNvPr id="5" name="Picture 4"/>
          <p:cNvPicPr>
            <a:picLocks noChangeAspect="1"/>
          </p:cNvPicPr>
          <p:nvPr/>
        </p:nvPicPr>
        <p:blipFill>
          <a:blip r:embed="rId4"/>
          <a:stretch>
            <a:fillRect/>
          </a:stretch>
        </p:blipFill>
        <p:spPr>
          <a:xfrm>
            <a:off x="6244262" y="5273247"/>
            <a:ext cx="5947738" cy="1189547"/>
          </a:xfrm>
          <a:prstGeom prst="rect">
            <a:avLst/>
          </a:prstGeom>
          <a:ln>
            <a:solidFill>
              <a:schemeClr val="accent5"/>
            </a:solidFill>
          </a:ln>
        </p:spPr>
      </p:pic>
    </p:spTree>
    <p:extLst>
      <p:ext uri="{BB962C8B-B14F-4D97-AF65-F5344CB8AC3E}">
        <p14:creationId xmlns:p14="http://schemas.microsoft.com/office/powerpoint/2010/main" val="2328992379"/>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99025">
            <a:off x="478691" y="3005183"/>
            <a:ext cx="2048428" cy="3635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82624">
            <a:off x="3680278" y="2839107"/>
            <a:ext cx="2111188" cy="3746679"/>
          </a:xfrm>
          <a:prstGeom prst="rect">
            <a:avLst/>
          </a:prstGeom>
        </p:spPr>
      </p:pic>
      <p:pic>
        <p:nvPicPr>
          <p:cNvPr id="6" name="Picture 5"/>
          <p:cNvPicPr>
            <a:picLocks noChangeAspect="1"/>
          </p:cNvPicPr>
          <p:nvPr/>
        </p:nvPicPr>
        <p:blipFill>
          <a:blip r:embed="rId5"/>
          <a:stretch>
            <a:fillRect/>
          </a:stretch>
        </p:blipFill>
        <p:spPr>
          <a:xfrm>
            <a:off x="6726279" y="2712372"/>
            <a:ext cx="5301129" cy="2984340"/>
          </a:xfrm>
          <a:prstGeom prst="rect">
            <a:avLst/>
          </a:prstGeom>
        </p:spPr>
      </p:pic>
      <p:sp>
        <p:nvSpPr>
          <p:cNvPr id="58" name="Shape 58"/>
          <p:cNvSpPr txBox="1">
            <a:spLocks noGrp="1"/>
          </p:cNvSpPr>
          <p:nvPr>
            <p:ph type="title"/>
          </p:nvPr>
        </p:nvSpPr>
        <p:spPr>
          <a:xfrm>
            <a:off x="835741" y="462817"/>
            <a:ext cx="920455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solidFill>
                  <a:schemeClr val="bg2">
                    <a:lumMod val="10000"/>
                  </a:schemeClr>
                </a:solidFill>
                <a:latin typeface="Open Sans"/>
                <a:ea typeface="Open Sans"/>
                <a:cs typeface="Open Sans"/>
                <a:sym typeface="Open Sans"/>
              </a:rPr>
              <a:t>Microfilm OHDEP </a:t>
            </a:r>
            <a:r>
              <a:rPr lang="en-US" dirty="0" smtClean="0">
                <a:solidFill>
                  <a:schemeClr val="bg2">
                    <a:lumMod val="10000"/>
                  </a:schemeClr>
                </a:solidFill>
                <a:latin typeface="Open Sans"/>
                <a:ea typeface="Open Sans"/>
                <a:cs typeface="Open Sans"/>
                <a:sym typeface="Open Sans"/>
              </a:rPr>
              <a:t>Item Records Project</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835741" y="999372"/>
            <a:ext cx="10280087" cy="1962313"/>
          </a:xfrm>
          <a:prstGeom prst="rect">
            <a:avLst/>
          </a:prstGeom>
          <a:solidFill>
            <a:schemeClr val="bg1"/>
          </a:solidFill>
          <a:ln>
            <a:noFill/>
          </a:ln>
        </p:spPr>
        <p:txBody>
          <a:bodyPr vert="horz" lIns="0" tIns="0" rIns="0" bIns="0" rtlCol="0" anchor="t" anchorCtr="0">
            <a:noAutofit/>
          </a:bodyPr>
          <a:lstStyle/>
          <a:p>
            <a:pPr indent="18097">
              <a:spcBef>
                <a:spcPts val="592"/>
              </a:spcBef>
              <a:buClr>
                <a:srgbClr val="78B2E0"/>
              </a:buClr>
              <a:buNone/>
            </a:pPr>
            <a:r>
              <a:rPr lang="en-US" sz="2000" dirty="0" smtClean="0">
                <a:latin typeface="Arial" charset="0"/>
                <a:ea typeface="Open Sans"/>
                <a:cs typeface="Arial" charset="0"/>
                <a:sym typeface="Open Sans"/>
              </a:rPr>
              <a:t>	Problem:  We had never made item records nor barcoded our microfilm and it was going to be necessary to have item records with barcodes so we could transfer them to OHDEP catalog!</a:t>
            </a:r>
          </a:p>
          <a:p>
            <a:pPr indent="18097">
              <a:spcBef>
                <a:spcPts val="592"/>
              </a:spcBef>
              <a:buClr>
                <a:srgbClr val="78B2E0"/>
              </a:buClr>
              <a:buNone/>
            </a:pPr>
            <a:r>
              <a:rPr lang="en-US" sz="2000" dirty="0">
                <a:latin typeface="Arial" charset="0"/>
                <a:cs typeface="Arial" charset="0"/>
                <a:sym typeface="Open Sans"/>
              </a:rPr>
              <a:t>	</a:t>
            </a:r>
            <a:r>
              <a:rPr lang="en-US" sz="2000" dirty="0"/>
              <a:t> </a:t>
            </a:r>
            <a:r>
              <a:rPr lang="en-US" sz="2000" dirty="0" smtClean="0">
                <a:latin typeface="Arial" charset="0"/>
                <a:cs typeface="Arial" charset="0"/>
                <a:sym typeface="Open Sans"/>
              </a:rPr>
              <a:t>	Using </a:t>
            </a:r>
            <a:r>
              <a:rPr lang="en-US" sz="2000" dirty="0">
                <a:latin typeface="Arial" charset="0"/>
                <a:cs typeface="Arial" charset="0"/>
                <a:sym typeface="Open Sans"/>
              </a:rPr>
              <a:t>the Excel process </a:t>
            </a:r>
            <a:r>
              <a:rPr lang="en-US" sz="2000" dirty="0" smtClean="0">
                <a:latin typeface="Arial" charset="0"/>
                <a:cs typeface="Arial" charset="0"/>
                <a:sym typeface="Open Sans"/>
              </a:rPr>
              <a:t>I will outline, </a:t>
            </a:r>
            <a:r>
              <a:rPr lang="en-US" sz="2000" dirty="0">
                <a:latin typeface="Arial" charset="0"/>
                <a:cs typeface="Arial" charset="0"/>
                <a:sym typeface="Open Sans"/>
              </a:rPr>
              <a:t>three staff members started the barcoding and data entry on </a:t>
            </a:r>
            <a:r>
              <a:rPr lang="en-US" sz="2000" dirty="0" smtClean="0">
                <a:latin typeface="Arial" charset="0"/>
                <a:cs typeface="Arial" charset="0"/>
                <a:sym typeface="Open Sans"/>
              </a:rPr>
              <a:t>4/7/15 </a:t>
            </a:r>
            <a:r>
              <a:rPr lang="en-US" sz="2000" dirty="0">
                <a:latin typeface="Arial" charset="0"/>
                <a:cs typeface="Arial" charset="0"/>
                <a:sym typeface="Open Sans"/>
              </a:rPr>
              <a:t>and completed the 10,694 reels of film </a:t>
            </a:r>
            <a:r>
              <a:rPr lang="en-US" sz="2000" dirty="0" smtClean="0">
                <a:latin typeface="Arial" charset="0"/>
                <a:cs typeface="Arial" charset="0"/>
                <a:sym typeface="Open Sans"/>
              </a:rPr>
              <a:t>for this project on 8/19/15.  Staff were </a:t>
            </a:r>
            <a:r>
              <a:rPr lang="en-US" sz="2000" dirty="0">
                <a:latin typeface="Arial" charset="0"/>
                <a:cs typeface="Arial" charset="0"/>
                <a:sym typeface="Open Sans"/>
              </a:rPr>
              <a:t>not exclusively assigned to this </a:t>
            </a:r>
            <a:r>
              <a:rPr lang="en-US" sz="2000" dirty="0" smtClean="0">
                <a:latin typeface="Arial" charset="0"/>
                <a:cs typeface="Arial" charset="0"/>
                <a:sym typeface="Open Sans"/>
              </a:rPr>
              <a:t>project, however they completed the work in 94 work days.</a:t>
            </a:r>
            <a:endParaRPr lang="en-US" sz="2000" dirty="0">
              <a:latin typeface="Arial" charset="0"/>
              <a:cs typeface="Arial" charset="0"/>
              <a:sym typeface="Open Sans"/>
            </a:endParaRPr>
          </a:p>
          <a:p>
            <a:pPr indent="18097">
              <a:spcBef>
                <a:spcPts val="592"/>
              </a:spcBef>
              <a:buClr>
                <a:srgbClr val="78B2E0"/>
              </a:buClr>
              <a:buNone/>
            </a:pPr>
            <a:endParaRPr sz="2000" dirty="0">
              <a:sym typeface="Open Sans"/>
            </a:endParaRPr>
          </a:p>
        </p:txBody>
      </p:sp>
    </p:spTree>
    <p:extLst>
      <p:ext uri="{BB962C8B-B14F-4D97-AF65-F5344CB8AC3E}">
        <p14:creationId xmlns:p14="http://schemas.microsoft.com/office/powerpoint/2010/main" val="289554773"/>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81327" y="327022"/>
            <a:ext cx="4173698" cy="478891"/>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Data Exchange</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10" name="Shape 59"/>
          <p:cNvSpPr txBox="1">
            <a:spLocks/>
          </p:cNvSpPr>
          <p:nvPr/>
        </p:nvSpPr>
        <p:spPr>
          <a:xfrm>
            <a:off x="1871502" y="1762738"/>
            <a:ext cx="1945123" cy="515514"/>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dirty="0" smtClean="0"/>
              <a:t>Our .pdf file</a:t>
            </a:r>
            <a:endParaRPr lang="en-US" dirty="0">
              <a:latin typeface="Open Sans"/>
              <a:ea typeface="Open Sans"/>
              <a:cs typeface="Open Sans"/>
              <a:sym typeface="Open Sans"/>
            </a:endParaRPr>
          </a:p>
        </p:txBody>
      </p:sp>
      <p:pic>
        <p:nvPicPr>
          <p:cNvPr id="15" name="Picture 14"/>
          <p:cNvPicPr>
            <a:picLocks noChangeAspect="1"/>
          </p:cNvPicPr>
          <p:nvPr/>
        </p:nvPicPr>
        <p:blipFill>
          <a:blip r:embed="rId3"/>
          <a:stretch>
            <a:fillRect/>
          </a:stretch>
        </p:blipFill>
        <p:spPr>
          <a:xfrm>
            <a:off x="4695987" y="0"/>
            <a:ext cx="7687160" cy="6904924"/>
          </a:xfrm>
          <a:prstGeom prst="rect">
            <a:avLst/>
          </a:prstGeom>
        </p:spPr>
      </p:pic>
    </p:spTree>
    <p:extLst>
      <p:ext uri="{BB962C8B-B14F-4D97-AF65-F5344CB8AC3E}">
        <p14:creationId xmlns:p14="http://schemas.microsoft.com/office/powerpoint/2010/main" val="2045338926"/>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Create Lists</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22289" y="757310"/>
            <a:ext cx="9938447" cy="330826"/>
          </a:xfrm>
          <a:prstGeom prst="rect">
            <a:avLst/>
          </a:prstGeom>
          <a:noFill/>
          <a:ln>
            <a:noFill/>
          </a:ln>
        </p:spPr>
        <p:txBody>
          <a:bodyPr vert="horz" lIns="0" tIns="0" rIns="0" bIns="0" rtlCol="0" anchor="t" anchorCtr="0">
            <a:noAutofit/>
          </a:bodyPr>
          <a:lstStyle/>
          <a:p>
            <a:pPr marL="0" indent="0" fontAlgn="base">
              <a:buNone/>
            </a:pPr>
            <a:r>
              <a:rPr lang="en-US" dirty="0" smtClean="0"/>
              <a:t>To create review file of loaded data (if you check marked the box earlier!)</a:t>
            </a:r>
          </a:p>
          <a:p>
            <a:pPr marL="0" indent="0" fontAlgn="base">
              <a:buNone/>
            </a:pPr>
            <a:r>
              <a:rPr lang="en-US" dirty="0" smtClean="0">
                <a:sym typeface="Open Sans"/>
              </a:rPr>
              <a:t>In Create Lists, highlight and empty list, Click Copy, and then scroll down until you find the “Load: inserted records” for your file name.</a:t>
            </a:r>
          </a:p>
          <a:p>
            <a:pPr marL="0" indent="0" fontAlgn="base">
              <a:buNone/>
            </a:pPr>
            <a:r>
              <a:rPr lang="en-US" sz="1800" dirty="0" smtClean="0">
                <a:latin typeface="Open Sans"/>
                <a:ea typeface="Open Sans"/>
                <a:cs typeface="Open Sans"/>
                <a:sym typeface="Open Sans"/>
              </a:rPr>
              <a:t>(I always keep track of the number of records made and then search for that!)</a:t>
            </a:r>
            <a:endParaRPr lang="pt-BR" sz="1800"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5" name="Picture 4"/>
          <p:cNvPicPr>
            <a:picLocks noChangeAspect="1"/>
          </p:cNvPicPr>
          <p:nvPr/>
        </p:nvPicPr>
        <p:blipFill>
          <a:blip r:embed="rId3"/>
          <a:stretch>
            <a:fillRect/>
          </a:stretch>
        </p:blipFill>
        <p:spPr>
          <a:xfrm>
            <a:off x="1" y="2097257"/>
            <a:ext cx="5951348" cy="2326659"/>
          </a:xfrm>
          <a:prstGeom prst="rect">
            <a:avLst/>
          </a:prstGeom>
        </p:spPr>
      </p:pic>
      <p:pic>
        <p:nvPicPr>
          <p:cNvPr id="7" name="Picture 6"/>
          <p:cNvPicPr>
            <a:picLocks noChangeAspect="1"/>
          </p:cNvPicPr>
          <p:nvPr/>
        </p:nvPicPr>
        <p:blipFill>
          <a:blip r:embed="rId4"/>
          <a:stretch>
            <a:fillRect/>
          </a:stretch>
        </p:blipFill>
        <p:spPr>
          <a:xfrm>
            <a:off x="6064857" y="2097257"/>
            <a:ext cx="6127143" cy="4859665"/>
          </a:xfrm>
          <a:prstGeom prst="rect">
            <a:avLst/>
          </a:prstGeom>
        </p:spPr>
      </p:pic>
    </p:spTree>
    <p:extLst>
      <p:ext uri="{BB962C8B-B14F-4D97-AF65-F5344CB8AC3E}">
        <p14:creationId xmlns:p14="http://schemas.microsoft.com/office/powerpoint/2010/main" val="424620559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rot="5400000">
            <a:off x="9158289" y="2743282"/>
            <a:ext cx="5522911"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Sierra Item Record Created</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14300" y="90652"/>
            <a:ext cx="10881734" cy="6710216"/>
          </a:xfrm>
          <a:prstGeom prst="rect">
            <a:avLst/>
          </a:prstGeom>
        </p:spPr>
      </p:pic>
    </p:spTree>
    <p:extLst>
      <p:ext uri="{BB962C8B-B14F-4D97-AF65-F5344CB8AC3E}">
        <p14:creationId xmlns:p14="http://schemas.microsoft.com/office/powerpoint/2010/main" val="961873873"/>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View</a:t>
            </a:r>
            <a:br>
              <a:rPr lang="en-US" dirty="0"/>
            </a:br>
            <a:endParaRPr lang="en-US" sz="2800" b="1" dirty="0">
              <a:solidFill>
                <a:schemeClr val="lt2"/>
              </a:solidFill>
              <a:latin typeface="Open Sans"/>
              <a:ea typeface="Open Sans"/>
              <a:cs typeface="Open Sans"/>
              <a:sym typeface="Open Sans"/>
            </a:endParaRPr>
          </a:p>
        </p:txBody>
      </p:sp>
      <p:sp>
        <p:nvSpPr>
          <p:cNvPr id="7" name="Shape 59"/>
          <p:cNvSpPr txBox="1">
            <a:spLocks noGrp="1"/>
          </p:cNvSpPr>
          <p:nvPr>
            <p:ph idx="1"/>
          </p:nvPr>
        </p:nvSpPr>
        <p:spPr>
          <a:xfrm>
            <a:off x="1099853" y="4980814"/>
            <a:ext cx="7754897" cy="337635"/>
          </a:xfrm>
          <a:prstGeom prst="rect">
            <a:avLst/>
          </a:prstGeom>
          <a:noFill/>
          <a:ln>
            <a:noFill/>
          </a:ln>
        </p:spPr>
        <p:txBody>
          <a:bodyPr vert="horz" lIns="0" tIns="0" rIns="0" bIns="0" rtlCol="0" anchor="t" anchorCtr="0">
            <a:noAutofit/>
          </a:bodyPr>
          <a:lstStyle/>
          <a:p>
            <a:pPr fontAlgn="base"/>
            <a:r>
              <a:rPr lang="en-US" dirty="0" smtClean="0"/>
              <a:t>WebOPAC view of record we just created!</a:t>
            </a:r>
          </a:p>
        </p:txBody>
      </p:sp>
      <p:sp>
        <p:nvSpPr>
          <p:cNvPr id="2" name="Rectangle 1"/>
          <p:cNvSpPr>
            <a:spLocks noChangeArrowheads="1"/>
          </p:cNvSpPr>
          <p:nvPr/>
        </p:nvSpPr>
        <p:spPr bwMode="auto">
          <a:xfrm>
            <a:off x="1099853" y="5373168"/>
            <a:ext cx="6819900" cy="116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2400" dirty="0">
                <a:hlinkClick r:id="rId3"/>
              </a:rPr>
              <a:t>http://maurice.bgsu.edu:80/record=b1626753~S9</a:t>
            </a:r>
            <a:r>
              <a:rPr kumimoji="0" lang="en-US" altLang="en-US" sz="48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r>
              <a:rPr kumimoji="0" lang="en-US" altLang="en-US" sz="11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 </a:t>
            </a:r>
            <a:endPar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4"/>
          <a:stretch>
            <a:fillRect/>
          </a:stretch>
        </p:blipFill>
        <p:spPr>
          <a:xfrm>
            <a:off x="-294468" y="710956"/>
            <a:ext cx="12486468" cy="4929109"/>
          </a:xfrm>
          <a:prstGeom prst="rect">
            <a:avLst/>
          </a:prstGeom>
        </p:spPr>
      </p:pic>
    </p:spTree>
    <p:extLst>
      <p:ext uri="{BB962C8B-B14F-4D97-AF65-F5344CB8AC3E}">
        <p14:creationId xmlns:p14="http://schemas.microsoft.com/office/powerpoint/2010/main" val="80797795"/>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Marc View</a:t>
            </a:r>
            <a:br>
              <a:rPr lang="en-US" dirty="0"/>
            </a:br>
            <a:endParaRPr lang="en-US" sz="2800" b="1" dirty="0">
              <a:solidFill>
                <a:schemeClr val="lt2"/>
              </a:solidFill>
              <a:latin typeface="Open Sans"/>
              <a:ea typeface="Open Sans"/>
              <a:cs typeface="Open Sans"/>
              <a:sym typeface="Open Sans"/>
            </a:endParaRPr>
          </a:p>
        </p:txBody>
      </p:sp>
      <p:sp>
        <p:nvSpPr>
          <p:cNvPr id="2" name="Rectangle 1"/>
          <p:cNvSpPr>
            <a:spLocks noChangeArrowheads="1"/>
          </p:cNvSpPr>
          <p:nvPr/>
        </p:nvSpPr>
        <p:spPr bwMode="auto">
          <a:xfrm>
            <a:off x="5969743" y="235251"/>
            <a:ext cx="6021286" cy="4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1600" dirty="0">
                <a:hlinkClick r:id="rId3"/>
              </a:rPr>
              <a:t>http://maurice.bgsu.edu:80/record=b1626753~S9</a:t>
            </a:r>
            <a:endParaRPr lang="en-US" sz="1600" dirty="0"/>
          </a:p>
        </p:txBody>
      </p:sp>
      <p:pic>
        <p:nvPicPr>
          <p:cNvPr id="4" name="Picture 3"/>
          <p:cNvPicPr>
            <a:picLocks noChangeAspect="1"/>
          </p:cNvPicPr>
          <p:nvPr/>
        </p:nvPicPr>
        <p:blipFill>
          <a:blip r:embed="rId4"/>
          <a:stretch>
            <a:fillRect/>
          </a:stretch>
        </p:blipFill>
        <p:spPr>
          <a:xfrm>
            <a:off x="450921" y="641722"/>
            <a:ext cx="6554314" cy="5630468"/>
          </a:xfrm>
          <a:prstGeom prst="rect">
            <a:avLst/>
          </a:prstGeom>
        </p:spPr>
      </p:pic>
      <p:sp>
        <p:nvSpPr>
          <p:cNvPr id="7" name="Shape 59"/>
          <p:cNvSpPr txBox="1">
            <a:spLocks noGrp="1"/>
          </p:cNvSpPr>
          <p:nvPr>
            <p:ph idx="1"/>
          </p:nvPr>
        </p:nvSpPr>
        <p:spPr>
          <a:xfrm>
            <a:off x="159027" y="6408951"/>
            <a:ext cx="8118160" cy="337635"/>
          </a:xfrm>
          <a:prstGeom prst="rect">
            <a:avLst/>
          </a:prstGeom>
          <a:solidFill>
            <a:schemeClr val="bg1"/>
          </a:solidFill>
          <a:ln>
            <a:solidFill>
              <a:schemeClr val="accent5"/>
            </a:solidFill>
          </a:ln>
        </p:spPr>
        <p:txBody>
          <a:bodyPr vert="horz" lIns="0" tIns="0" rIns="0" bIns="0" rtlCol="0" anchor="t" anchorCtr="0">
            <a:noAutofit/>
          </a:bodyPr>
          <a:lstStyle/>
          <a:p>
            <a:pPr fontAlgn="base"/>
            <a:r>
              <a:rPr lang="en-US" dirty="0"/>
              <a:t>WebOPAC Marc record view </a:t>
            </a:r>
            <a:r>
              <a:rPr lang="en-US" dirty="0" smtClean="0"/>
              <a:t>of the record </a:t>
            </a:r>
            <a:r>
              <a:rPr lang="en-US" dirty="0"/>
              <a:t>we just created!</a:t>
            </a:r>
          </a:p>
        </p:txBody>
      </p:sp>
    </p:spTree>
    <p:extLst>
      <p:ext uri="{BB962C8B-B14F-4D97-AF65-F5344CB8AC3E}">
        <p14:creationId xmlns:p14="http://schemas.microsoft.com/office/powerpoint/2010/main" val="2234440650"/>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smtClean="0"/>
              <a:t>OHDEP catalog</a:t>
            </a:r>
            <a:r>
              <a:rPr lang="en-US" dirty="0"/>
              <a:t/>
            </a:r>
            <a:br>
              <a:rPr lang="en-US" dirty="0"/>
            </a:br>
            <a:endParaRPr lang="en-US" sz="2800" b="1" dirty="0">
              <a:solidFill>
                <a:schemeClr val="lt2"/>
              </a:solidFill>
              <a:latin typeface="Open Sans"/>
              <a:ea typeface="Open Sans"/>
              <a:cs typeface="Open Sans"/>
              <a:sym typeface="Open Sans"/>
            </a:endParaRPr>
          </a:p>
        </p:txBody>
      </p:sp>
      <p:sp>
        <p:nvSpPr>
          <p:cNvPr id="2" name="Rectangle 1"/>
          <p:cNvSpPr>
            <a:spLocks noChangeArrowheads="1"/>
          </p:cNvSpPr>
          <p:nvPr/>
        </p:nvSpPr>
        <p:spPr bwMode="auto">
          <a:xfrm>
            <a:off x="1163861" y="6482307"/>
            <a:ext cx="3984211" cy="375693"/>
          </a:xfrm>
          <a:prstGeom prst="rect">
            <a:avLst/>
          </a:prstGeom>
          <a:solidFill>
            <a:schemeClr val="bg1"/>
          </a:solidFill>
          <a:ln>
            <a:noFill/>
          </a:ln>
          <a:effectLs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dirty="0">
                <a:solidFill>
                  <a:srgbClr val="3E6DB5"/>
                </a:solidFill>
                <a:latin typeface="Segoe UI" panose="020B0502040204020203" pitchFamily="34" charset="0"/>
                <a:cs typeface="Segoe UI" panose="020B0502040204020203" pitchFamily="34" charset="0"/>
              </a:rPr>
              <a:t>http://</a:t>
            </a:r>
            <a:r>
              <a:rPr lang="en-US" altLang="en-US" sz="1400" dirty="0" smtClean="0">
                <a:solidFill>
                  <a:srgbClr val="3E6DB5"/>
                </a:solidFill>
                <a:latin typeface="Segoe UI" panose="020B0502040204020203" pitchFamily="34" charset="0"/>
                <a:cs typeface="Segoe UI" panose="020B0502040204020203" pitchFamily="34" charset="0"/>
              </a:rPr>
              <a:t>ohdep.ohiolink.edu/record=b1929443~S0</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p>
        </p:txBody>
      </p:sp>
      <p:sp>
        <p:nvSpPr>
          <p:cNvPr id="9" name="Shape 59"/>
          <p:cNvSpPr txBox="1">
            <a:spLocks/>
          </p:cNvSpPr>
          <p:nvPr/>
        </p:nvSpPr>
        <p:spPr>
          <a:xfrm>
            <a:off x="828930" y="1169311"/>
            <a:ext cx="6271665" cy="2069835"/>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We use an export record loader that Innovative wrote to export records</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Staff at OhioLINK then uses an Innovative loader to load the records into the OHDEP Innovative catalog</a:t>
            </a:r>
          </a:p>
          <a:p>
            <a:pPr>
              <a:spcBef>
                <a:spcPts val="0"/>
              </a:spcBef>
              <a:buClr>
                <a:srgbClr val="78B2E0"/>
              </a:buClr>
              <a:buSzPct val="98333"/>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827870874"/>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View</a:t>
            </a:r>
            <a:br>
              <a:rPr lang="en-US" dirty="0"/>
            </a:br>
            <a:endParaRPr lang="en-US" sz="2800" b="1" dirty="0">
              <a:solidFill>
                <a:schemeClr val="lt2"/>
              </a:solidFill>
              <a:latin typeface="Open Sans"/>
              <a:ea typeface="Open Sans"/>
              <a:cs typeface="Open Sans"/>
              <a:sym typeface="Open Sans"/>
            </a:endParaRPr>
          </a:p>
        </p:txBody>
      </p:sp>
      <p:pic>
        <p:nvPicPr>
          <p:cNvPr id="6" name="Picture 5"/>
          <p:cNvPicPr>
            <a:picLocks noChangeAspect="1"/>
          </p:cNvPicPr>
          <p:nvPr/>
        </p:nvPicPr>
        <p:blipFill>
          <a:blip r:embed="rId3"/>
          <a:stretch>
            <a:fillRect/>
          </a:stretch>
        </p:blipFill>
        <p:spPr>
          <a:xfrm>
            <a:off x="137160" y="843623"/>
            <a:ext cx="8277938" cy="5725205"/>
          </a:xfrm>
          <a:prstGeom prst="rect">
            <a:avLst/>
          </a:prstGeom>
        </p:spPr>
      </p:pic>
      <p:sp>
        <p:nvSpPr>
          <p:cNvPr id="2" name="Rectangle 1"/>
          <p:cNvSpPr>
            <a:spLocks noChangeArrowheads="1"/>
          </p:cNvSpPr>
          <p:nvPr/>
        </p:nvSpPr>
        <p:spPr bwMode="auto">
          <a:xfrm>
            <a:off x="1163861" y="6482307"/>
            <a:ext cx="3984211" cy="375693"/>
          </a:xfrm>
          <a:prstGeom prst="rect">
            <a:avLst/>
          </a:prstGeom>
          <a:solidFill>
            <a:schemeClr val="bg1"/>
          </a:solidFill>
          <a:ln>
            <a:noFill/>
          </a:ln>
          <a:effectLs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dirty="0">
                <a:solidFill>
                  <a:srgbClr val="3E6DB5"/>
                </a:solidFill>
                <a:latin typeface="Segoe UI" panose="020B0502040204020203" pitchFamily="34" charset="0"/>
                <a:cs typeface="Segoe UI" panose="020B0502040204020203" pitchFamily="34" charset="0"/>
              </a:rPr>
              <a:t>http://</a:t>
            </a:r>
            <a:r>
              <a:rPr lang="en-US" altLang="en-US" sz="1400" dirty="0" smtClean="0">
                <a:solidFill>
                  <a:srgbClr val="3E6DB5"/>
                </a:solidFill>
                <a:latin typeface="Segoe UI" panose="020B0502040204020203" pitchFamily="34" charset="0"/>
                <a:cs typeface="Segoe UI" panose="020B0502040204020203" pitchFamily="34" charset="0"/>
              </a:rPr>
              <a:t>ohdep.ohiolink.edu/record=b1929443~S0</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p>
        </p:txBody>
      </p:sp>
      <p:sp>
        <p:nvSpPr>
          <p:cNvPr id="9" name="Shape 59"/>
          <p:cNvSpPr txBox="1">
            <a:spLocks/>
          </p:cNvSpPr>
          <p:nvPr/>
        </p:nvSpPr>
        <p:spPr>
          <a:xfrm>
            <a:off x="8759951" y="2139695"/>
            <a:ext cx="2352333" cy="2959247"/>
          </a:xfrm>
          <a:prstGeom prst="rect">
            <a:avLst/>
          </a:prstGeom>
          <a:solidFill>
            <a:schemeClr val="bg1"/>
          </a:solid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OHDEP catalog is not for public consumption</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Users find materials via central OhioLINK catalog</a:t>
            </a:r>
          </a:p>
        </p:txBody>
      </p:sp>
    </p:spTree>
    <p:extLst>
      <p:ext uri="{BB962C8B-B14F-4D97-AF65-F5344CB8AC3E}">
        <p14:creationId xmlns:p14="http://schemas.microsoft.com/office/powerpoint/2010/main" val="3961884523"/>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Public Web View</a:t>
            </a:r>
            <a:br>
              <a:rPr lang="en-US" dirty="0"/>
            </a:br>
            <a:endParaRPr lang="en-US" sz="2800" b="1" dirty="0">
              <a:solidFill>
                <a:schemeClr val="lt2"/>
              </a:solidFill>
              <a:latin typeface="Open Sans"/>
              <a:ea typeface="Open Sans"/>
              <a:cs typeface="Open Sans"/>
              <a:sym typeface="Open Sans"/>
            </a:endParaRPr>
          </a:p>
        </p:txBody>
      </p:sp>
      <p:sp>
        <p:nvSpPr>
          <p:cNvPr id="2" name="Rectangle 1"/>
          <p:cNvSpPr>
            <a:spLocks noChangeArrowheads="1"/>
          </p:cNvSpPr>
          <p:nvPr/>
        </p:nvSpPr>
        <p:spPr bwMode="auto">
          <a:xfrm>
            <a:off x="953549" y="6473659"/>
            <a:ext cx="3984211" cy="375693"/>
          </a:xfrm>
          <a:prstGeom prst="rect">
            <a:avLst/>
          </a:prstGeom>
          <a:solidFill>
            <a:schemeClr val="bg1"/>
          </a:solidFill>
          <a:ln>
            <a:noFill/>
          </a:ln>
          <a:effectLs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dirty="0">
                <a:solidFill>
                  <a:srgbClr val="3E6DB5"/>
                </a:solidFill>
                <a:latin typeface="Segoe UI" panose="020B0502040204020203" pitchFamily="34" charset="0"/>
                <a:cs typeface="Segoe UI" panose="020B0502040204020203" pitchFamily="34" charset="0"/>
              </a:rPr>
              <a:t>http://olc1.ohiolink.edu/record=b11847882~S0</a:t>
            </a:r>
            <a:r>
              <a:rPr kumimoji="0" lang="en-US" altLang="en-US" sz="600" b="0" i="0" u="none" strike="noStrike" cap="none" normalizeH="0" baseline="0" dirty="0" smtClean="0">
                <a:ln>
                  <a:noFill/>
                </a:ln>
                <a:solidFill>
                  <a:srgbClr val="3E6DB5"/>
                </a:solidFill>
                <a:effectLst/>
                <a:latin typeface="Segoe UI" panose="020B0502040204020203" pitchFamily="34" charset="0"/>
                <a:cs typeface="Segoe UI" panose="020B0502040204020203" pitchFamily="34" charset="0"/>
              </a:rPr>
              <a:t> </a:t>
            </a:r>
          </a:p>
        </p:txBody>
      </p:sp>
      <p:sp>
        <p:nvSpPr>
          <p:cNvPr id="9" name="Shape 59"/>
          <p:cNvSpPr txBox="1">
            <a:spLocks/>
          </p:cNvSpPr>
          <p:nvPr/>
        </p:nvSpPr>
        <p:spPr>
          <a:xfrm>
            <a:off x="8951976" y="243957"/>
            <a:ext cx="2310560" cy="795529"/>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OhioLINK catalog!</a:t>
            </a:r>
          </a:p>
        </p:txBody>
      </p:sp>
      <p:pic>
        <p:nvPicPr>
          <p:cNvPr id="3" name="Picture 2"/>
          <p:cNvPicPr>
            <a:picLocks noChangeAspect="1"/>
          </p:cNvPicPr>
          <p:nvPr/>
        </p:nvPicPr>
        <p:blipFill>
          <a:blip r:embed="rId3"/>
          <a:stretch>
            <a:fillRect/>
          </a:stretch>
        </p:blipFill>
        <p:spPr>
          <a:xfrm>
            <a:off x="100584" y="695301"/>
            <a:ext cx="8493966" cy="5733427"/>
          </a:xfrm>
          <a:prstGeom prst="rect">
            <a:avLst/>
          </a:prstGeom>
        </p:spPr>
      </p:pic>
      <p:pic>
        <p:nvPicPr>
          <p:cNvPr id="5" name="Picture 4"/>
          <p:cNvPicPr>
            <a:picLocks noChangeAspect="1"/>
          </p:cNvPicPr>
          <p:nvPr/>
        </p:nvPicPr>
        <p:blipFill>
          <a:blip r:embed="rId4"/>
          <a:stretch>
            <a:fillRect/>
          </a:stretch>
        </p:blipFill>
        <p:spPr>
          <a:xfrm>
            <a:off x="8951976" y="1039486"/>
            <a:ext cx="3124980" cy="5809866"/>
          </a:xfrm>
          <a:prstGeom prst="rect">
            <a:avLst/>
          </a:prstGeom>
        </p:spPr>
      </p:pic>
    </p:spTree>
    <p:extLst>
      <p:ext uri="{BB962C8B-B14F-4D97-AF65-F5344CB8AC3E}">
        <p14:creationId xmlns:p14="http://schemas.microsoft.com/office/powerpoint/2010/main" val="2833684598"/>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In-House Microfilm Titles</a:t>
            </a:r>
            <a:endParaRPr lang="en-US" dirty="0"/>
          </a:p>
        </p:txBody>
      </p:sp>
      <p:sp>
        <p:nvSpPr>
          <p:cNvPr id="3" name="Content Placeholder 2"/>
          <p:cNvSpPr>
            <a:spLocks noGrp="1"/>
          </p:cNvSpPr>
          <p:nvPr>
            <p:ph idx="1"/>
          </p:nvPr>
        </p:nvSpPr>
        <p:spPr>
          <a:xfrm>
            <a:off x="692928" y="1334080"/>
            <a:ext cx="9957629" cy="783969"/>
          </a:xfrm>
        </p:spPr>
        <p:txBody>
          <a:bodyPr>
            <a:normAutofit fontScale="85000" lnSpcReduction="20000"/>
          </a:bodyPr>
          <a:lstStyle/>
          <a:p>
            <a:r>
              <a:rPr lang="en-US" dirty="0" smtClean="0"/>
              <a:t>The Times [microfilm]</a:t>
            </a:r>
          </a:p>
          <a:p>
            <a:r>
              <a:rPr lang="en-US" dirty="0" smtClean="0"/>
              <a:t>2,363 item records for reels of film created 09/29/16</a:t>
            </a:r>
          </a:p>
          <a:p>
            <a:r>
              <a:rPr lang="en-US" dirty="0">
                <a:hlinkClick r:id="rId2"/>
              </a:rPr>
              <a:t>http://</a:t>
            </a:r>
            <a:r>
              <a:rPr lang="en-US" dirty="0" smtClean="0">
                <a:hlinkClick r:id="rId2"/>
              </a:rPr>
              <a:t>maurice.bgsu.edu/record=b3486376~S9</a:t>
            </a:r>
            <a:endParaRPr lang="en-US" dirty="0" smtClean="0"/>
          </a:p>
          <a:p>
            <a:endParaRPr lang="en-US" dirty="0" smtClean="0"/>
          </a:p>
          <a:p>
            <a:endParaRPr lang="en-US" dirty="0" smtClean="0"/>
          </a:p>
        </p:txBody>
      </p:sp>
      <p:sp>
        <p:nvSpPr>
          <p:cNvPr id="4" name="Content Placeholder 2"/>
          <p:cNvSpPr txBox="1">
            <a:spLocks/>
          </p:cNvSpPr>
          <p:nvPr/>
        </p:nvSpPr>
        <p:spPr>
          <a:xfrm>
            <a:off x="1041271" y="4528260"/>
            <a:ext cx="9957629" cy="783969"/>
          </a:xfrm>
          <a:prstGeom prst="rect">
            <a:avLst/>
          </a:prstGeom>
        </p:spPr>
        <p:txBody>
          <a:bodyPr vert="horz" lIns="0" tIns="0" rIns="0" bIns="0" rtlCol="0">
            <a:norm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r>
              <a:rPr lang="en-US" smtClean="0"/>
              <a:t>The Times [microfilm]</a:t>
            </a:r>
          </a:p>
          <a:p>
            <a:r>
              <a:rPr lang="en-US" smtClean="0"/>
              <a:t>2,363 item records for reels of film created 09/29/16</a:t>
            </a:r>
          </a:p>
          <a:p>
            <a:endParaRPr lang="en-US" dirty="0" smtClean="0"/>
          </a:p>
        </p:txBody>
      </p:sp>
      <p:pic>
        <p:nvPicPr>
          <p:cNvPr id="5" name="Picture 4"/>
          <p:cNvPicPr>
            <a:picLocks noChangeAspect="1"/>
          </p:cNvPicPr>
          <p:nvPr/>
        </p:nvPicPr>
        <p:blipFill>
          <a:blip r:embed="rId3"/>
          <a:stretch>
            <a:fillRect/>
          </a:stretch>
        </p:blipFill>
        <p:spPr>
          <a:xfrm>
            <a:off x="136777" y="2246238"/>
            <a:ext cx="11909783" cy="4182554"/>
          </a:xfrm>
          <a:prstGeom prst="rect">
            <a:avLst/>
          </a:prstGeom>
        </p:spPr>
      </p:pic>
    </p:spTree>
    <p:extLst>
      <p:ext uri="{BB962C8B-B14F-4D97-AF65-F5344CB8AC3E}">
        <p14:creationId xmlns:p14="http://schemas.microsoft.com/office/powerpoint/2010/main" val="422185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In-House Microfilm Titles</a:t>
            </a:r>
            <a:endParaRPr lang="en-US" dirty="0"/>
          </a:p>
        </p:txBody>
      </p:sp>
      <p:sp>
        <p:nvSpPr>
          <p:cNvPr id="3" name="Content Placeholder 2"/>
          <p:cNvSpPr>
            <a:spLocks noGrp="1"/>
          </p:cNvSpPr>
          <p:nvPr>
            <p:ph idx="1"/>
          </p:nvPr>
        </p:nvSpPr>
        <p:spPr>
          <a:xfrm>
            <a:off x="692928" y="1371600"/>
            <a:ext cx="9957629" cy="746449"/>
          </a:xfrm>
        </p:spPr>
        <p:txBody>
          <a:bodyPr>
            <a:normAutofit fontScale="85000" lnSpcReduction="20000"/>
          </a:bodyPr>
          <a:lstStyle/>
          <a:p>
            <a:r>
              <a:rPr lang="en-US" dirty="0" smtClean="0"/>
              <a:t>The Toledo Blade [microfilm]</a:t>
            </a:r>
          </a:p>
          <a:p>
            <a:r>
              <a:rPr lang="en-US" dirty="0" smtClean="0"/>
              <a:t>1,750 item records for reels of film created </a:t>
            </a:r>
          </a:p>
          <a:p>
            <a:r>
              <a:rPr lang="en-US" u="sng" dirty="0">
                <a:hlinkClick r:id="rId2"/>
              </a:rPr>
              <a:t>http://maurice.bgsu.edu:80/record=b2942816~S9</a:t>
            </a:r>
            <a:endParaRPr lang="en-US" dirty="0" smtClean="0"/>
          </a:p>
          <a:p>
            <a:endParaRPr lang="en-US" dirty="0" smtClean="0"/>
          </a:p>
        </p:txBody>
      </p:sp>
      <p:pic>
        <p:nvPicPr>
          <p:cNvPr id="6" name="Picture 5"/>
          <p:cNvPicPr>
            <a:picLocks noChangeAspect="1"/>
          </p:cNvPicPr>
          <p:nvPr/>
        </p:nvPicPr>
        <p:blipFill>
          <a:blip r:embed="rId3"/>
          <a:stretch>
            <a:fillRect/>
          </a:stretch>
        </p:blipFill>
        <p:spPr>
          <a:xfrm>
            <a:off x="853699" y="2118049"/>
            <a:ext cx="7913812" cy="4628935"/>
          </a:xfrm>
          <a:prstGeom prst="rect">
            <a:avLst/>
          </a:prstGeom>
        </p:spPr>
      </p:pic>
    </p:spTree>
    <p:extLst>
      <p:ext uri="{BB962C8B-B14F-4D97-AF65-F5344CB8AC3E}">
        <p14:creationId xmlns:p14="http://schemas.microsoft.com/office/powerpoint/2010/main" val="2405567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835741" y="462817"/>
            <a:ext cx="920455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solidFill>
                  <a:schemeClr val="bg2">
                    <a:lumMod val="10000"/>
                  </a:schemeClr>
                </a:solidFill>
                <a:latin typeface="Open Sans"/>
                <a:ea typeface="Open Sans"/>
                <a:cs typeface="Open Sans"/>
                <a:sym typeface="Open Sans"/>
              </a:rPr>
              <a:t>Microfilm OHDEP </a:t>
            </a:r>
            <a:r>
              <a:rPr lang="en-US" dirty="0" smtClean="0">
                <a:solidFill>
                  <a:schemeClr val="bg2">
                    <a:lumMod val="10000"/>
                  </a:schemeClr>
                </a:solidFill>
                <a:latin typeface="Open Sans"/>
                <a:ea typeface="Open Sans"/>
                <a:cs typeface="Open Sans"/>
                <a:sym typeface="Open Sans"/>
              </a:rPr>
              <a:t>Item Records Project</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835741" y="999371"/>
            <a:ext cx="4269659" cy="745345"/>
          </a:xfrm>
          <a:prstGeom prst="rect">
            <a:avLst/>
          </a:prstGeom>
          <a:noFill/>
          <a:ln>
            <a:noFill/>
          </a:ln>
        </p:spPr>
        <p:txBody>
          <a:bodyPr vert="horz" lIns="0" tIns="0" rIns="0" bIns="0" rtlCol="0" anchor="t" anchorCtr="0">
            <a:noAutofit/>
          </a:bodyPr>
          <a:lstStyle/>
          <a:p>
            <a:pPr indent="18097">
              <a:spcBef>
                <a:spcPts val="592"/>
              </a:spcBef>
              <a:buClr>
                <a:srgbClr val="78B2E0"/>
              </a:buClr>
              <a:buNone/>
            </a:pPr>
            <a:r>
              <a:rPr lang="en-US" sz="2000" dirty="0" smtClean="0">
                <a:latin typeface="Arial" charset="0"/>
                <a:ea typeface="Open Sans"/>
                <a:cs typeface="Arial" charset="0"/>
                <a:sym typeface="Open Sans"/>
              </a:rPr>
              <a:t>Microfilm at it’s new Home in the Northwest Ohio Regional Book Depository</a:t>
            </a:r>
          </a:p>
          <a:p>
            <a:pPr indent="18097">
              <a:spcBef>
                <a:spcPts val="592"/>
              </a:spcBef>
              <a:buClr>
                <a:srgbClr val="78B2E0"/>
              </a:buClr>
              <a:buNone/>
            </a:pPr>
            <a:r>
              <a:rPr lang="en-US" sz="2000" dirty="0">
                <a:latin typeface="Arial" charset="0"/>
                <a:cs typeface="Arial" charset="0"/>
                <a:sym typeface="Open Sans"/>
              </a:rPr>
              <a:t>	</a:t>
            </a:r>
            <a:r>
              <a:rPr lang="en-US" sz="2000" dirty="0"/>
              <a:t> </a:t>
            </a:r>
          </a:p>
          <a:p>
            <a:pPr indent="18097">
              <a:spcBef>
                <a:spcPts val="592"/>
              </a:spcBef>
              <a:buClr>
                <a:srgbClr val="78B2E0"/>
              </a:buClr>
              <a:buNone/>
            </a:pPr>
            <a:endParaRPr sz="2000" dirty="0">
              <a:sym typeface="Open San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18" y="2308529"/>
            <a:ext cx="4802099" cy="27034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291" y="1173109"/>
            <a:ext cx="2666215" cy="47316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883" y="177327"/>
            <a:ext cx="2564194" cy="4550619"/>
          </a:xfrm>
          <a:prstGeom prst="rect">
            <a:avLst/>
          </a:prstGeom>
        </p:spPr>
      </p:pic>
    </p:spTree>
    <p:extLst>
      <p:ext uri="{BB962C8B-B14F-4D97-AF65-F5344CB8AC3E}">
        <p14:creationId xmlns:p14="http://schemas.microsoft.com/office/powerpoint/2010/main" val="174973445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05082" y="2446198"/>
            <a:ext cx="4999623" cy="15081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139514" y="6437214"/>
            <a:ext cx="7606513" cy="420786"/>
          </a:xfrm>
          <a:prstGeom prst="rect">
            <a:avLst/>
          </a:prstGeom>
          <a:solidFill>
            <a:schemeClr val="bg1"/>
          </a:solidFill>
          <a:ln>
            <a:solidFill>
              <a:schemeClr val="accent6"/>
            </a:solidFill>
          </a:ln>
        </p:spPr>
        <p:txBody>
          <a:bodyPr anchor="t">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hlinkClick r:id="rId3"/>
              </a:rPr>
              <a:t>www.geek-and-poke.com</a:t>
            </a:r>
            <a:endParaRPr lang="en-US" sz="900" dirty="0"/>
          </a:p>
          <a:p>
            <a:pPr marL="86868" indent="0">
              <a:buNone/>
            </a:pPr>
            <a:r>
              <a:rPr lang="en-US" sz="900" dirty="0">
                <a:latin typeface="Open Sans Light" charset="0"/>
                <a:hlinkClick r:id="rId4"/>
              </a:rPr>
              <a:t>http://static1.squarespace.com/static/518f5d62e4b075248d6a3f90/t/55df767fe4b0109239455328/1440708230004/?format=1500w</a:t>
            </a:r>
            <a:endParaRPr lang="en-US" sz="900" dirty="0">
              <a:latin typeface="Open Sans Light" charset="0"/>
            </a:endParaRPr>
          </a:p>
          <a:p>
            <a:pPr marL="86868" indent="0">
              <a:buNone/>
            </a:pPr>
            <a:endParaRPr lang="en-US" sz="900" dirty="0">
              <a:latin typeface="Open Sans Light" charset="0"/>
            </a:endParaRPr>
          </a:p>
        </p:txBody>
      </p:sp>
      <p:pic>
        <p:nvPicPr>
          <p:cNvPr id="4" name="Picture 3"/>
          <p:cNvPicPr>
            <a:picLocks noChangeAspect="1"/>
          </p:cNvPicPr>
          <p:nvPr/>
        </p:nvPicPr>
        <p:blipFill>
          <a:blip r:embed="rId5"/>
          <a:stretch>
            <a:fillRect/>
          </a:stretch>
        </p:blipFill>
        <p:spPr>
          <a:xfrm>
            <a:off x="505688" y="74246"/>
            <a:ext cx="6786855" cy="3151170"/>
          </a:xfrm>
          <a:prstGeom prst="rect">
            <a:avLst/>
          </a:prstGeom>
        </p:spPr>
      </p:pic>
      <p:pic>
        <p:nvPicPr>
          <p:cNvPr id="5" name="Picture 4"/>
          <p:cNvPicPr>
            <a:picLocks noChangeAspect="1"/>
          </p:cNvPicPr>
          <p:nvPr/>
        </p:nvPicPr>
        <p:blipFill>
          <a:blip r:embed="rId6"/>
          <a:stretch>
            <a:fillRect/>
          </a:stretch>
        </p:blipFill>
        <p:spPr>
          <a:xfrm>
            <a:off x="505688" y="3176943"/>
            <a:ext cx="6874166" cy="3113296"/>
          </a:xfrm>
          <a:prstGeom prst="rect">
            <a:avLst/>
          </a:prstGeom>
        </p:spPr>
      </p:pic>
    </p:spTree>
    <p:extLst>
      <p:ext uri="{BB962C8B-B14F-4D97-AF65-F5344CB8AC3E}">
        <p14:creationId xmlns:p14="http://schemas.microsoft.com/office/powerpoint/2010/main" val="993405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1014285" y="987054"/>
            <a:ext cx="9898225" cy="3996928"/>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W</a:t>
            </a:r>
            <a:r>
              <a:rPr lang="en-US" dirty="0" smtClean="0">
                <a:solidFill>
                  <a:srgbClr val="3D3D3D"/>
                </a:solidFill>
                <a:latin typeface="Open Sans"/>
                <a:ea typeface="Open Sans"/>
                <a:cs typeface="Open Sans"/>
                <a:sym typeface="Open Sans"/>
              </a:rPr>
              <a:t>ith the MarcEdit loading into Millennium or Sierra I was able to have a marc file of multiple bib record entries each with it’s own 949 item record information to create separate item records.  </a:t>
            </a: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spcBef>
                <a:spcPts val="0"/>
              </a:spcBef>
              <a:buClr>
                <a:srgbClr val="78B2E0"/>
              </a:buClr>
              <a:buSzPct val="98333"/>
              <a:buNone/>
            </a:pPr>
            <a:r>
              <a:rPr lang="en-US" dirty="0" smtClean="0">
                <a:solidFill>
                  <a:srgbClr val="3D3D3D"/>
                </a:solidFill>
                <a:latin typeface="Open Sans"/>
                <a:ea typeface="Open Sans"/>
                <a:cs typeface="Open Sans"/>
                <a:sym typeface="Open Sans"/>
              </a:rPr>
              <a:t>Kellie Conner with Innovative Polaris confirmed my discovery that with Polaris import profile  “…</a:t>
            </a:r>
            <a:r>
              <a:rPr lang="en-US" dirty="0" smtClean="0"/>
              <a:t>if </a:t>
            </a:r>
            <a:r>
              <a:rPr lang="en-US" dirty="0"/>
              <a:t>there are duplicate records in the import profile, Polaris won’t overlay </a:t>
            </a:r>
            <a:r>
              <a:rPr lang="en-US" dirty="0" smtClean="0"/>
              <a:t>one </a:t>
            </a:r>
            <a:r>
              <a:rPr lang="en-US" dirty="0"/>
              <a:t>after the other after the other.  You would need to put all your new item records on one bib </a:t>
            </a:r>
            <a:r>
              <a:rPr lang="en-US" dirty="0" smtClean="0"/>
              <a:t>and with multiple 949’s and then that </a:t>
            </a:r>
            <a:r>
              <a:rPr lang="en-US" dirty="0"/>
              <a:t>one will overlay and create the </a:t>
            </a:r>
            <a:r>
              <a:rPr lang="en-US" dirty="0" smtClean="0"/>
              <a:t>item records.</a:t>
            </a:r>
          </a:p>
          <a:p>
            <a:pPr marL="0" indent="0">
              <a:spcBef>
                <a:spcPts val="0"/>
              </a:spcBef>
              <a:buClr>
                <a:srgbClr val="78B2E0"/>
              </a:buClr>
              <a:buSzPct val="98333"/>
              <a:buNone/>
            </a:pPr>
            <a:endParaRPr lang="en-US" dirty="0"/>
          </a:p>
          <a:p>
            <a:pPr marL="0" indent="0">
              <a:spcBef>
                <a:spcPts val="0"/>
              </a:spcBef>
              <a:buClr>
                <a:srgbClr val="78B2E0"/>
              </a:buClr>
              <a:buSzPct val="98333"/>
              <a:buNone/>
            </a:pPr>
            <a:r>
              <a:rPr lang="en-US" dirty="0" smtClean="0"/>
              <a:t>So the Polaris steps are a bit more theoretical for this project!</a:t>
            </a:r>
          </a:p>
          <a:p>
            <a:pPr marL="0" indent="0">
              <a:spcBef>
                <a:spcPts val="0"/>
              </a:spcBef>
              <a:buClr>
                <a:srgbClr val="78B2E0"/>
              </a:buClr>
              <a:buSzPct val="98333"/>
              <a:buNone/>
            </a:pPr>
            <a:r>
              <a:rPr lang="en-US" dirty="0" smtClean="0"/>
              <a:t>May not be as time saving as they were for Sierra.</a:t>
            </a:r>
            <a:endParaRPr lang="en-US" dirty="0"/>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75431655"/>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358290" y="774700"/>
            <a:ext cx="8452126" cy="6045972"/>
          </a:xfrm>
          <a:prstGeom prst="rect">
            <a:avLst/>
          </a:prstGeom>
        </p:spPr>
      </p:pic>
      <p:sp>
        <p:nvSpPr>
          <p:cNvPr id="59" name="Shape 59"/>
          <p:cNvSpPr txBox="1">
            <a:spLocks noGrp="1"/>
          </p:cNvSpPr>
          <p:nvPr>
            <p:ph idx="1"/>
          </p:nvPr>
        </p:nvSpPr>
        <p:spPr>
          <a:xfrm>
            <a:off x="8923615" y="444500"/>
            <a:ext cx="3065079" cy="3197602"/>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First Create your Bibliographic record in </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Polaris.  The system will create a 001Control Number</a:t>
            </a: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In the case of my title  “The Jewish Press” the Bib control number is 545041</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937580009"/>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774699"/>
            <a:ext cx="10275376" cy="6108027"/>
          </a:xfrm>
          <a:prstGeom prst="rect">
            <a:avLst/>
          </a:prstGeom>
        </p:spPr>
      </p:pic>
      <p:sp>
        <p:nvSpPr>
          <p:cNvPr id="59" name="Shape 59"/>
          <p:cNvSpPr txBox="1">
            <a:spLocks noGrp="1"/>
          </p:cNvSpPr>
          <p:nvPr>
            <p:ph idx="1"/>
          </p:nvPr>
        </p:nvSpPr>
        <p:spPr>
          <a:xfrm>
            <a:off x="8476456" y="3292452"/>
            <a:ext cx="3597839" cy="3436537"/>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In MarcEdit</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1) Enter the Marc 035|a with the Polaris bibliographic control number</a:t>
            </a: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 2) Redo your .mrk file to have one bib and then several 949 lines for each item record you want to create</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2921574257"/>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7486600" y="1871734"/>
            <a:ext cx="3922618" cy="700985"/>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In MarcEdit under File hit</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Compile File into Marc</a:t>
            </a:r>
          </a:p>
        </p:txBody>
      </p:sp>
      <p:pic>
        <p:nvPicPr>
          <p:cNvPr id="2" name="Picture 1"/>
          <p:cNvPicPr>
            <a:picLocks noChangeAspect="1"/>
          </p:cNvPicPr>
          <p:nvPr/>
        </p:nvPicPr>
        <p:blipFill>
          <a:blip r:embed="rId3"/>
          <a:stretch>
            <a:fillRect/>
          </a:stretch>
        </p:blipFill>
        <p:spPr>
          <a:xfrm>
            <a:off x="471489" y="774700"/>
            <a:ext cx="6386511" cy="6006536"/>
          </a:xfrm>
          <a:prstGeom prst="rect">
            <a:avLst/>
          </a:prstGeom>
        </p:spPr>
      </p:pic>
    </p:spTree>
    <p:extLst>
      <p:ext uri="{BB962C8B-B14F-4D97-AF65-F5344CB8AC3E}">
        <p14:creationId xmlns:p14="http://schemas.microsoft.com/office/powerpoint/2010/main" val="3880249671"/>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471489" y="774700"/>
            <a:ext cx="11515241" cy="6048546"/>
          </a:xfrm>
          <a:prstGeom prst="rect">
            <a:avLst/>
          </a:prstGeom>
        </p:spPr>
      </p:pic>
      <p:sp>
        <p:nvSpPr>
          <p:cNvPr id="59" name="Shape 59"/>
          <p:cNvSpPr txBox="1">
            <a:spLocks noGrp="1"/>
          </p:cNvSpPr>
          <p:nvPr>
            <p:ph idx="1"/>
          </p:nvPr>
        </p:nvSpPr>
        <p:spPr>
          <a:xfrm>
            <a:off x="7528635" y="1104899"/>
            <a:ext cx="3125325" cy="3759977"/>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Save your file, then transfer the file to the Polaris server.</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(On the Polaris training server) I had to email the .mrc file to myself and then use the browser option to open my email and download it.)</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386293450"/>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774700"/>
            <a:ext cx="9118600" cy="6082440"/>
          </a:xfrm>
          <a:prstGeom prst="rect">
            <a:avLst/>
          </a:prstGeom>
        </p:spPr>
      </p:pic>
      <p:sp>
        <p:nvSpPr>
          <p:cNvPr id="59" name="Shape 59"/>
          <p:cNvSpPr txBox="1">
            <a:spLocks noGrp="1"/>
          </p:cNvSpPr>
          <p:nvPr>
            <p:ph idx="1"/>
          </p:nvPr>
        </p:nvSpPr>
        <p:spPr>
          <a:xfrm>
            <a:off x="9244484" y="1848898"/>
            <a:ext cx="2758007" cy="2289149"/>
          </a:xfrm>
          <a:prstGeom prst="rect">
            <a:avLst/>
          </a:prstGeom>
          <a:no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Define the item record template you want to have control the item record properties not defined in your MarcEdit file</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551157414"/>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9636788" y="2971799"/>
            <a:ext cx="2224035" cy="2926058"/>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Under</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Utilities</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Importing</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Profile Manager</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you will create your profile, mine is Mark Jewish Press</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90488" y="2747141"/>
            <a:ext cx="9235210" cy="3945759"/>
          </a:xfrm>
          <a:prstGeom prst="rect">
            <a:avLst/>
          </a:prstGeom>
        </p:spPr>
      </p:pic>
      <p:pic>
        <p:nvPicPr>
          <p:cNvPr id="3" name="Picture 2"/>
          <p:cNvPicPr>
            <a:picLocks noChangeAspect="1"/>
          </p:cNvPicPr>
          <p:nvPr/>
        </p:nvPicPr>
        <p:blipFill>
          <a:blip r:embed="rId4"/>
          <a:stretch>
            <a:fillRect/>
          </a:stretch>
        </p:blipFill>
        <p:spPr>
          <a:xfrm>
            <a:off x="90488" y="856133"/>
            <a:ext cx="9886950" cy="1866900"/>
          </a:xfrm>
          <a:prstGeom prst="rect">
            <a:avLst/>
          </a:prstGeom>
        </p:spPr>
      </p:pic>
    </p:spTree>
    <p:extLst>
      <p:ext uri="{BB962C8B-B14F-4D97-AF65-F5344CB8AC3E}">
        <p14:creationId xmlns:p14="http://schemas.microsoft.com/office/powerpoint/2010/main" val="419783400"/>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4700"/>
            <a:ext cx="7585788" cy="5830743"/>
          </a:xfrm>
          <a:prstGeom prst="rect">
            <a:avLst/>
          </a:prstGeom>
        </p:spPr>
      </p:pic>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6923314" y="774700"/>
            <a:ext cx="5268687" cy="3192866"/>
          </a:xfrm>
          <a:prstGeom prst="rect">
            <a:avLst/>
          </a:prstGeom>
          <a:solidFill>
            <a:schemeClr val="bg1"/>
          </a:solidFill>
          <a:ln w="12700">
            <a:solidFill>
              <a:schemeClr val="tx2"/>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Define Bibliographic Records tab</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Checkmark</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Perform Duplication Detection</a:t>
            </a: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Use profile defined duplicate detection rules</a:t>
            </a: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Copy over rule:</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Incoming 035 =a = existing 001</a:t>
            </a:r>
            <a:endParaRPr lang="en-US" dirty="0">
              <a:solidFill>
                <a:srgbClr val="3D3D3D"/>
              </a:solidFill>
              <a:latin typeface="Open Sans"/>
              <a:ea typeface="Open Sans"/>
              <a:cs typeface="Open Sans"/>
              <a:sym typeface="Open Sans"/>
            </a:endParaRPr>
          </a:p>
        </p:txBody>
      </p:sp>
      <p:sp>
        <p:nvSpPr>
          <p:cNvPr id="7" name="Shape 59"/>
          <p:cNvSpPr txBox="1">
            <a:spLocks/>
          </p:cNvSpPr>
          <p:nvPr/>
        </p:nvSpPr>
        <p:spPr>
          <a:xfrm>
            <a:off x="7725652" y="4819779"/>
            <a:ext cx="3994860" cy="1550024"/>
          </a:xfrm>
          <a:prstGeom prst="rect">
            <a:avLst/>
          </a:prstGeom>
          <a:solidFill>
            <a:schemeClr val="bg1"/>
          </a:solidFill>
          <a:ln w="12700">
            <a:solidFill>
              <a:schemeClr val="tx2"/>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Check</a:t>
            </a:r>
          </a:p>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Reject incoming record; add MARC retention tags to database record</a:t>
            </a:r>
          </a:p>
        </p:txBody>
      </p:sp>
    </p:spTree>
    <p:extLst>
      <p:ext uri="{BB962C8B-B14F-4D97-AF65-F5344CB8AC3E}">
        <p14:creationId xmlns:p14="http://schemas.microsoft.com/office/powerpoint/2010/main" val="476787833"/>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7" name="Shape 59"/>
          <p:cNvSpPr txBox="1">
            <a:spLocks/>
          </p:cNvSpPr>
          <p:nvPr/>
        </p:nvSpPr>
        <p:spPr>
          <a:xfrm>
            <a:off x="7518399" y="1410586"/>
            <a:ext cx="3609384" cy="1348112"/>
          </a:xfrm>
          <a:prstGeom prst="rect">
            <a:avLst/>
          </a:prstGeom>
          <a:solidFill>
            <a:schemeClr val="bg1"/>
          </a:solidFill>
          <a:ln>
            <a:solidFill>
              <a:schemeClr val="accent5"/>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Click the circled box to get the Retain MARC Tags Dialog box to open,</a:t>
            </a:r>
          </a:p>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Enter 949 in Tag: box</a:t>
            </a:r>
          </a:p>
        </p:txBody>
      </p:sp>
      <p:pic>
        <p:nvPicPr>
          <p:cNvPr id="4" name="Picture 3"/>
          <p:cNvPicPr>
            <a:picLocks noChangeAspect="1"/>
          </p:cNvPicPr>
          <p:nvPr/>
        </p:nvPicPr>
        <p:blipFill>
          <a:blip r:embed="rId3"/>
          <a:stretch>
            <a:fillRect/>
          </a:stretch>
        </p:blipFill>
        <p:spPr>
          <a:xfrm>
            <a:off x="1284288" y="963833"/>
            <a:ext cx="6107112" cy="5114534"/>
          </a:xfrm>
          <a:prstGeom prst="rect">
            <a:avLst/>
          </a:prstGeom>
        </p:spPr>
      </p:pic>
    </p:spTree>
    <p:extLst>
      <p:ext uri="{BB962C8B-B14F-4D97-AF65-F5344CB8AC3E}">
        <p14:creationId xmlns:p14="http://schemas.microsoft.com/office/powerpoint/2010/main" val="1615603509"/>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838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dirty="0" smtClean="0">
                <a:solidFill>
                  <a:schemeClr val="bg2">
                    <a:lumMod val="10000"/>
                  </a:schemeClr>
                </a:solidFill>
                <a:latin typeface="Open Sans"/>
                <a:ea typeface="Open Sans"/>
                <a:cs typeface="Open Sans"/>
                <a:sym typeface="Open Sans"/>
              </a:rPr>
              <a:t>Microfilm OHDEP Item Records Project Software used</a:t>
            </a:r>
            <a:r>
              <a:rPr lang="en-US" sz="2800" b="1" dirty="0" smtClean="0">
                <a:solidFill>
                  <a:schemeClr val="bg2">
                    <a:lumMod val="10000"/>
                  </a:schemeClr>
                </a:solidFill>
                <a:latin typeface="Open Sans"/>
                <a:ea typeface="Open Sans"/>
                <a:cs typeface="Open Sans"/>
                <a:sym typeface="Open Sans"/>
              </a:rPr>
              <a:t>:</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504825" y="863600"/>
            <a:ext cx="11182350" cy="5729483"/>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Microsoft </a:t>
            </a:r>
            <a:r>
              <a:rPr lang="en-US" sz="2800" dirty="0" smtClean="0">
                <a:latin typeface="Open Sans"/>
                <a:ea typeface="Open Sans"/>
                <a:cs typeface="Open Sans"/>
                <a:sym typeface="Open Sans"/>
              </a:rPr>
              <a:t>Excel 2013</a:t>
            </a:r>
            <a:endParaRPr lang="en-US" sz="24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sz="295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solidFill>
                  <a:srgbClr val="3D3D3D"/>
                </a:solidFill>
                <a:latin typeface="Open Sans"/>
                <a:ea typeface="Open Sans"/>
                <a:cs typeface="Open Sans"/>
                <a:sym typeface="Open Sans"/>
              </a:rPr>
              <a:t>MarcEdit 6.0</a:t>
            </a:r>
            <a:r>
              <a:rPr lang="en-US" sz="2950" dirty="0">
                <a:solidFill>
                  <a:srgbClr val="3D3D3D"/>
                </a:solidFill>
                <a:latin typeface="Open Sans"/>
                <a:ea typeface="Open Sans"/>
                <a:cs typeface="Open Sans"/>
                <a:sym typeface="Open Sans"/>
              </a:rPr>
              <a:t> </a:t>
            </a:r>
            <a:r>
              <a:rPr lang="en-US" sz="2000" dirty="0">
                <a:solidFill>
                  <a:srgbClr val="3D3D3D"/>
                </a:solidFill>
                <a:latin typeface="Open Sans"/>
                <a:ea typeface="Open Sans"/>
                <a:cs typeface="Open Sans"/>
                <a:sym typeface="Open Sans"/>
              </a:rPr>
              <a:t>by Terry Reese </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Delimited Text Translator</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Marc Editor</a:t>
            </a:r>
          </a:p>
          <a:p>
            <a:pPr lvl="1" indent="-169863">
              <a:spcBef>
                <a:spcPts val="0"/>
              </a:spcBef>
              <a:buClr>
                <a:srgbClr val="78B2E0"/>
              </a:buClr>
              <a:buSzPct val="98333"/>
              <a:buFont typeface="Arial"/>
              <a:buChar char="•"/>
            </a:pPr>
            <a:endParaRPr lang="en-US" sz="160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Innovative Load Profile Training</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Record Templates / Millennium Record Templates</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Data Exchange / Load Records - Rel </a:t>
            </a:r>
            <a:r>
              <a:rPr lang="en-US" sz="2800" dirty="0" smtClean="0">
                <a:latin typeface="Open Sans"/>
                <a:ea typeface="Open Sans"/>
                <a:cs typeface="Open Sans"/>
                <a:sym typeface="Open Sans"/>
              </a:rPr>
              <a:t>2.1.0_4</a:t>
            </a: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Polaris ILS - Rel. </a:t>
            </a:r>
            <a:r>
              <a:rPr lang="en-US" sz="2800" dirty="0" smtClean="0">
                <a:latin typeface="Open Sans"/>
                <a:ea typeface="Open Sans"/>
                <a:cs typeface="Open Sans"/>
                <a:sym typeface="Open Sans"/>
              </a:rPr>
              <a:t>5.0.385 / Full Import</a:t>
            </a:r>
            <a:endParaRPr lang="en-US" sz="2800"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sz="2800" dirty="0">
              <a:latin typeface="Open Sans"/>
              <a:ea typeface="Open Sans"/>
              <a:cs typeface="Open Sans"/>
              <a:sym typeface="Open Sans"/>
            </a:endParaRPr>
          </a:p>
        </p:txBody>
      </p:sp>
    </p:spTree>
    <p:extLst>
      <p:ext uri="{BB962C8B-B14F-4D97-AF65-F5344CB8AC3E}">
        <p14:creationId xmlns:p14="http://schemas.microsoft.com/office/powerpoint/2010/main" val="899239403"/>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8791588" y="369801"/>
            <a:ext cx="3400412" cy="3846600"/>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Define Item Records tab</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Holdings tab number:  949 since that is where I put data in MarcEdit file</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Enter</a:t>
            </a: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Barcode: i  </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barcode info</a:t>
            </a:r>
          </a:p>
          <a:p>
            <a:pPr marL="0" indent="0">
              <a:lnSpc>
                <a:spcPct val="85000"/>
              </a:lnSpc>
              <a:spcBef>
                <a:spcPts val="0"/>
              </a:spcBef>
              <a:buClr>
                <a:srgbClr val="78B2E0"/>
              </a:buClr>
              <a:buSzPct val="98333"/>
              <a:buNone/>
            </a:pPr>
            <a:endParaRPr lang="en-US" dirty="0" smtClean="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Volume Number:  c</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This is where I stored volume info in MarcEdit</a:t>
            </a:r>
            <a:endParaRPr lang="en-US" dirty="0">
              <a:solidFill>
                <a:srgbClr val="3D3D3D"/>
              </a:solidFill>
              <a:latin typeface="Open Sans"/>
              <a:ea typeface="Open Sans"/>
              <a:cs typeface="Open Sans"/>
              <a:sym typeface="Open Sans"/>
            </a:endParaRPr>
          </a:p>
        </p:txBody>
      </p:sp>
      <p:sp>
        <p:nvSpPr>
          <p:cNvPr id="7" name="Shape 59"/>
          <p:cNvSpPr txBox="1">
            <a:spLocks/>
          </p:cNvSpPr>
          <p:nvPr/>
        </p:nvSpPr>
        <p:spPr>
          <a:xfrm>
            <a:off x="9064912" y="4216401"/>
            <a:ext cx="2853763" cy="1467600"/>
          </a:xfrm>
          <a:prstGeom prst="rect">
            <a:avLst/>
          </a:prstGeom>
          <a:solidFill>
            <a:schemeClr val="bg1"/>
          </a:solidFill>
          <a:ln>
            <a:solidFill>
              <a:schemeClr val="accent5"/>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sz="2000" dirty="0" smtClean="0">
                <a:solidFill>
                  <a:srgbClr val="3D3D3D"/>
                </a:solidFill>
                <a:latin typeface="Open Sans"/>
                <a:ea typeface="Open Sans"/>
                <a:cs typeface="Open Sans"/>
                <a:sym typeface="Open Sans"/>
              </a:rPr>
              <a:t>Check other boxes on left and choose your item template (for fields that are missing) in this case</a:t>
            </a:r>
          </a:p>
          <a:p>
            <a:pPr marL="0" indent="0">
              <a:spcBef>
                <a:spcPts val="0"/>
              </a:spcBef>
              <a:buClr>
                <a:srgbClr val="78B2E0"/>
              </a:buClr>
              <a:buSzPct val="98333"/>
              <a:buFont typeface="Arial"/>
              <a:buNone/>
            </a:pPr>
            <a:r>
              <a:rPr lang="en-US" sz="2000" dirty="0" smtClean="0">
                <a:solidFill>
                  <a:srgbClr val="3D3D3D"/>
                </a:solidFill>
                <a:latin typeface="Open Sans"/>
                <a:ea typeface="Open Sans"/>
                <a:cs typeface="Open Sans"/>
                <a:sym typeface="Open Sans"/>
              </a:rPr>
              <a:t>MarkIUG Jewish Press</a:t>
            </a:r>
          </a:p>
        </p:txBody>
      </p:sp>
      <p:pic>
        <p:nvPicPr>
          <p:cNvPr id="2" name="Picture 1"/>
          <p:cNvPicPr>
            <a:picLocks noChangeAspect="1"/>
          </p:cNvPicPr>
          <p:nvPr/>
        </p:nvPicPr>
        <p:blipFill>
          <a:blip r:embed="rId3"/>
          <a:stretch>
            <a:fillRect/>
          </a:stretch>
        </p:blipFill>
        <p:spPr>
          <a:xfrm>
            <a:off x="-165100" y="0"/>
            <a:ext cx="8956688" cy="6856499"/>
          </a:xfrm>
          <a:prstGeom prst="rect">
            <a:avLst/>
          </a:prstGeom>
        </p:spPr>
      </p:pic>
    </p:spTree>
    <p:extLst>
      <p:ext uri="{BB962C8B-B14F-4D97-AF65-F5344CB8AC3E}">
        <p14:creationId xmlns:p14="http://schemas.microsoft.com/office/powerpoint/2010/main" val="3054627715"/>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1798252" y="1411201"/>
            <a:ext cx="3906287" cy="2866331"/>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Define your record sets: Select Bibliographic Record Set &amp; Item Record Set</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Click Import</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A record set is something like a review file in Millennium and Sierra</a:t>
            </a:r>
          </a:p>
        </p:txBody>
      </p:sp>
      <p:pic>
        <p:nvPicPr>
          <p:cNvPr id="3" name="Picture 2"/>
          <p:cNvPicPr>
            <a:picLocks noChangeAspect="1"/>
          </p:cNvPicPr>
          <p:nvPr/>
        </p:nvPicPr>
        <p:blipFill>
          <a:blip r:embed="rId3"/>
          <a:stretch>
            <a:fillRect/>
          </a:stretch>
        </p:blipFill>
        <p:spPr>
          <a:xfrm>
            <a:off x="7082725" y="1"/>
            <a:ext cx="5109275" cy="6907832"/>
          </a:xfrm>
          <a:prstGeom prst="rect">
            <a:avLst/>
          </a:prstGeom>
        </p:spPr>
      </p:pic>
    </p:spTree>
    <p:extLst>
      <p:ext uri="{BB962C8B-B14F-4D97-AF65-F5344CB8AC3E}">
        <p14:creationId xmlns:p14="http://schemas.microsoft.com/office/powerpoint/2010/main" val="105468156"/>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1917701" y="4602020"/>
            <a:ext cx="7365999" cy="1039364"/>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The Import Jobs Queue</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Will open and tell you when your job is completed.</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Click on the line of your job to see the import report</a:t>
            </a:r>
          </a:p>
        </p:txBody>
      </p:sp>
      <p:pic>
        <p:nvPicPr>
          <p:cNvPr id="2" name="Picture 1"/>
          <p:cNvPicPr>
            <a:picLocks noChangeAspect="1"/>
          </p:cNvPicPr>
          <p:nvPr/>
        </p:nvPicPr>
        <p:blipFill>
          <a:blip r:embed="rId3"/>
          <a:stretch>
            <a:fillRect/>
          </a:stretch>
        </p:blipFill>
        <p:spPr>
          <a:xfrm>
            <a:off x="0" y="960580"/>
            <a:ext cx="11886864" cy="2811319"/>
          </a:xfrm>
          <a:prstGeom prst="rect">
            <a:avLst/>
          </a:prstGeom>
        </p:spPr>
      </p:pic>
    </p:spTree>
    <p:extLst>
      <p:ext uri="{BB962C8B-B14F-4D97-AF65-F5344CB8AC3E}">
        <p14:creationId xmlns:p14="http://schemas.microsoft.com/office/powerpoint/2010/main" val="1844692838"/>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6503639" y="1763030"/>
            <a:ext cx="3302001" cy="1955800"/>
          </a:xfrm>
          <a:prstGeom prst="rect">
            <a:avLst/>
          </a:prstGeom>
          <a:solidFill>
            <a:schemeClr val="bg1"/>
          </a:solidFill>
          <a:ln w="12700">
            <a:solidFill>
              <a:schemeClr val="tx2"/>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The Import Report is useful in telling you what happened during the import and what went wrong</a:t>
            </a:r>
          </a:p>
        </p:txBody>
      </p:sp>
      <p:pic>
        <p:nvPicPr>
          <p:cNvPr id="3" name="Picture 2"/>
          <p:cNvPicPr>
            <a:picLocks noChangeAspect="1"/>
          </p:cNvPicPr>
          <p:nvPr/>
        </p:nvPicPr>
        <p:blipFill>
          <a:blip r:embed="rId3"/>
          <a:stretch>
            <a:fillRect/>
          </a:stretch>
        </p:blipFill>
        <p:spPr>
          <a:xfrm>
            <a:off x="1117600" y="774700"/>
            <a:ext cx="4739928" cy="5888261"/>
          </a:xfrm>
          <a:prstGeom prst="rect">
            <a:avLst/>
          </a:prstGeom>
        </p:spPr>
      </p:pic>
    </p:spTree>
    <p:extLst>
      <p:ext uri="{BB962C8B-B14F-4D97-AF65-F5344CB8AC3E}">
        <p14:creationId xmlns:p14="http://schemas.microsoft.com/office/powerpoint/2010/main" val="1160783480"/>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90382" y="1674122"/>
            <a:ext cx="12163214" cy="5183878"/>
          </a:xfrm>
          <a:prstGeom prst="rect">
            <a:avLst/>
          </a:prstGeom>
        </p:spPr>
      </p:pic>
      <p:sp>
        <p:nvSpPr>
          <p:cNvPr id="59" name="Shape 59"/>
          <p:cNvSpPr txBox="1">
            <a:spLocks noGrp="1"/>
          </p:cNvSpPr>
          <p:nvPr>
            <p:ph idx="1"/>
          </p:nvPr>
        </p:nvSpPr>
        <p:spPr>
          <a:xfrm>
            <a:off x="7873847" y="2373948"/>
            <a:ext cx="2758007" cy="2753248"/>
          </a:xfrm>
          <a:prstGeom prst="rect">
            <a:avLst/>
          </a:prstGeom>
          <a:solidFill>
            <a:schemeClr val="bg1"/>
          </a:solidFill>
          <a:ln w="12700">
            <a:solidFill>
              <a:schemeClr val="tx2"/>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Open your</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Record Sets</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 search by</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Creation Date</a:t>
            </a:r>
          </a:p>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s</a:t>
            </a:r>
            <a:r>
              <a:rPr lang="en-US" dirty="0" smtClean="0">
                <a:solidFill>
                  <a:srgbClr val="3D3D3D"/>
                </a:solidFill>
                <a:latin typeface="Open Sans"/>
                <a:ea typeface="Open Sans"/>
                <a:cs typeface="Open Sans"/>
                <a:sym typeface="Open Sans"/>
              </a:rPr>
              <a:t>ince I don’t know my way around Polaris</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4"/>
          <a:stretch>
            <a:fillRect/>
          </a:stretch>
        </p:blipFill>
        <p:spPr>
          <a:xfrm>
            <a:off x="5991225" y="14422"/>
            <a:ext cx="6200775" cy="2076450"/>
          </a:xfrm>
          <a:prstGeom prst="rect">
            <a:avLst/>
          </a:prstGeom>
        </p:spPr>
      </p:pic>
    </p:spTree>
    <p:extLst>
      <p:ext uri="{BB962C8B-B14F-4D97-AF65-F5344CB8AC3E}">
        <p14:creationId xmlns:p14="http://schemas.microsoft.com/office/powerpoint/2010/main" val="2807240970"/>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9804400" y="1848898"/>
            <a:ext cx="2198091" cy="1024931"/>
          </a:xfrm>
          <a:prstGeom prst="rect">
            <a:avLst/>
          </a:prstGeom>
          <a:noFill/>
          <a:ln w="12700">
            <a:solidFill>
              <a:schemeClr val="tx2"/>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The record sets show what’s attached</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1" y="999988"/>
            <a:ext cx="9670943" cy="2143508"/>
          </a:xfrm>
          <a:prstGeom prst="rect">
            <a:avLst/>
          </a:prstGeom>
        </p:spPr>
      </p:pic>
      <p:pic>
        <p:nvPicPr>
          <p:cNvPr id="3" name="Picture 2"/>
          <p:cNvPicPr>
            <a:picLocks noChangeAspect="1"/>
          </p:cNvPicPr>
          <p:nvPr/>
        </p:nvPicPr>
        <p:blipFill>
          <a:blip r:embed="rId4"/>
          <a:stretch>
            <a:fillRect/>
          </a:stretch>
        </p:blipFill>
        <p:spPr>
          <a:xfrm>
            <a:off x="-1" y="3948027"/>
            <a:ext cx="12284383" cy="2909973"/>
          </a:xfrm>
          <a:prstGeom prst="rect">
            <a:avLst/>
          </a:prstGeom>
        </p:spPr>
      </p:pic>
    </p:spTree>
    <p:extLst>
      <p:ext uri="{BB962C8B-B14F-4D97-AF65-F5344CB8AC3E}">
        <p14:creationId xmlns:p14="http://schemas.microsoft.com/office/powerpoint/2010/main" val="1110708195"/>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774700"/>
            <a:ext cx="9266675" cy="6083300"/>
          </a:xfrm>
          <a:prstGeom prst="rect">
            <a:avLst/>
          </a:prstGeom>
        </p:spPr>
      </p:pic>
      <p:sp>
        <p:nvSpPr>
          <p:cNvPr id="59" name="Shape 59"/>
          <p:cNvSpPr txBox="1">
            <a:spLocks noGrp="1"/>
          </p:cNvSpPr>
          <p:nvPr>
            <p:ph idx="1"/>
          </p:nvPr>
        </p:nvSpPr>
        <p:spPr>
          <a:xfrm>
            <a:off x="7552175" y="3568377"/>
            <a:ext cx="3429000" cy="1342171"/>
          </a:xfrm>
          <a:prstGeom prst="rect">
            <a:avLst/>
          </a:prstGeom>
          <a:solidFill>
            <a:schemeClr val="bg1"/>
          </a:solidFill>
          <a:ln w="12700">
            <a:solidFill>
              <a:schemeClr val="tx2"/>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Bib Record after import</a:t>
            </a:r>
          </a:p>
          <a:p>
            <a:pPr marL="0" indent="0">
              <a:lnSpc>
                <a:spcPct val="85000"/>
              </a:lnSpc>
              <a:spcBef>
                <a:spcPts val="0"/>
              </a:spcBef>
              <a:buClr>
                <a:srgbClr val="78B2E0"/>
              </a:buClr>
              <a:buSzPct val="98333"/>
              <a:buNone/>
            </a:pPr>
            <a:endParaRPr lang="en-US" dirty="0">
              <a:solidFill>
                <a:srgbClr val="3D3D3D"/>
              </a:solidFill>
              <a:latin typeface="Open Sans"/>
              <a:ea typeface="Open Sans"/>
              <a:cs typeface="Open Sans"/>
              <a:sym typeface="Open Sans"/>
            </a:endParaRP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Notice the 949 added to bottom of record</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292971933"/>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3357485" y="2603006"/>
            <a:ext cx="5062616" cy="518048"/>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Bibliographic Linked Item Records</a:t>
            </a:r>
            <a:endParaRPr lang="en-US" dirty="0">
              <a:solidFill>
                <a:srgbClr val="3D3D3D"/>
              </a:solidFill>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0" y="77465"/>
            <a:ext cx="12192000" cy="2158505"/>
          </a:xfrm>
          <a:prstGeom prst="rect">
            <a:avLst/>
          </a:prstGeom>
        </p:spPr>
      </p:pic>
    </p:spTree>
    <p:extLst>
      <p:ext uri="{BB962C8B-B14F-4D97-AF65-F5344CB8AC3E}">
        <p14:creationId xmlns:p14="http://schemas.microsoft.com/office/powerpoint/2010/main" val="2635660907"/>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0"/>
            <a:ext cx="12219027" cy="6121831"/>
          </a:xfrm>
          <a:prstGeom prst="rect">
            <a:avLst/>
          </a:prstGeom>
        </p:spPr>
      </p:pic>
      <p:sp>
        <p:nvSpPr>
          <p:cNvPr id="8" name="Shape 59"/>
          <p:cNvSpPr txBox="1">
            <a:spLocks/>
          </p:cNvSpPr>
          <p:nvPr/>
        </p:nvSpPr>
        <p:spPr>
          <a:xfrm>
            <a:off x="3290873" y="114302"/>
            <a:ext cx="1523503" cy="330199"/>
          </a:xfrm>
          <a:prstGeom prst="rect">
            <a:avLst/>
          </a:prstGeom>
          <a:solidFill>
            <a:schemeClr val="bg1"/>
          </a:solidFill>
          <a:ln>
            <a:solidFill>
              <a:srgbClr val="FF0000"/>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Barcode</a:t>
            </a:r>
            <a:endParaRPr lang="en-US" dirty="0">
              <a:solidFill>
                <a:srgbClr val="3D3D3D"/>
              </a:solidFill>
              <a:latin typeface="Open Sans"/>
              <a:ea typeface="Open Sans"/>
              <a:cs typeface="Open Sans"/>
              <a:sym typeface="Open Sans"/>
            </a:endParaRPr>
          </a:p>
        </p:txBody>
      </p:sp>
      <p:sp>
        <p:nvSpPr>
          <p:cNvPr id="6" name="Shape 59"/>
          <p:cNvSpPr txBox="1">
            <a:spLocks/>
          </p:cNvSpPr>
          <p:nvPr/>
        </p:nvSpPr>
        <p:spPr>
          <a:xfrm>
            <a:off x="5753707" y="5108494"/>
            <a:ext cx="1804516" cy="335502"/>
          </a:xfrm>
          <a:prstGeom prst="rect">
            <a:avLst/>
          </a:prstGeom>
          <a:solidFill>
            <a:schemeClr val="bg1"/>
          </a:solidFill>
          <a:ln>
            <a:solidFill>
              <a:srgbClr val="FF0000"/>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Volume info:</a:t>
            </a:r>
            <a:endParaRPr lang="en-US" dirty="0">
              <a:solidFill>
                <a:srgbClr val="3D3D3D"/>
              </a:solidFill>
              <a:latin typeface="Open Sans"/>
              <a:ea typeface="Open Sans"/>
              <a:cs typeface="Open Sans"/>
              <a:sym typeface="Open Sans"/>
            </a:endParaRPr>
          </a:p>
        </p:txBody>
      </p:sp>
      <p:sp>
        <p:nvSpPr>
          <p:cNvPr id="59" name="Shape 59"/>
          <p:cNvSpPr txBox="1">
            <a:spLocks noGrp="1"/>
          </p:cNvSpPr>
          <p:nvPr>
            <p:ph idx="1"/>
          </p:nvPr>
        </p:nvSpPr>
        <p:spPr>
          <a:xfrm>
            <a:off x="8962505" y="3910172"/>
            <a:ext cx="2758007" cy="460349"/>
          </a:xfrm>
          <a:prstGeom prst="rect">
            <a:avLst/>
          </a:prstGeom>
          <a:solidFill>
            <a:schemeClr val="bg1"/>
          </a:solid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Item Record View</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3978878814"/>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9244484" y="1848898"/>
            <a:ext cx="2758007" cy="1021302"/>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Public view from within Polaris software</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471489" y="901279"/>
            <a:ext cx="8552381" cy="1895238"/>
          </a:xfrm>
          <a:prstGeom prst="rect">
            <a:avLst/>
          </a:prstGeom>
        </p:spPr>
      </p:pic>
      <p:pic>
        <p:nvPicPr>
          <p:cNvPr id="4" name="Picture 3"/>
          <p:cNvPicPr>
            <a:picLocks noChangeAspect="1"/>
          </p:cNvPicPr>
          <p:nvPr/>
        </p:nvPicPr>
        <p:blipFill>
          <a:blip r:embed="rId4"/>
          <a:stretch>
            <a:fillRect/>
          </a:stretch>
        </p:blipFill>
        <p:spPr>
          <a:xfrm>
            <a:off x="605252" y="3087847"/>
            <a:ext cx="8208548" cy="3168005"/>
          </a:xfrm>
          <a:prstGeom prst="rect">
            <a:avLst/>
          </a:prstGeom>
        </p:spPr>
      </p:pic>
    </p:spTree>
    <p:extLst>
      <p:ext uri="{BB962C8B-B14F-4D97-AF65-F5344CB8AC3E}">
        <p14:creationId xmlns:p14="http://schemas.microsoft.com/office/powerpoint/2010/main" val="1424124396"/>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a:t>
            </a:r>
            <a:r>
              <a:rPr lang="en-US" sz="2800" dirty="0" smtClean="0">
                <a:solidFill>
                  <a:schemeClr val="bg2">
                    <a:lumMod val="10000"/>
                  </a:schemeClr>
                </a:solidFill>
                <a:latin typeface="Open Sans"/>
                <a:ea typeface="Open Sans"/>
                <a:cs typeface="Open Sans"/>
                <a:sym typeface="Open Sans"/>
              </a:rPr>
              <a:t>Item Records Project  - Excel Data</a:t>
            </a:r>
            <a:endParaRPr lang="en-US" sz="2800" b="1" dirty="0">
              <a:solidFill>
                <a:schemeClr val="bg2">
                  <a:lumMod val="10000"/>
                </a:schemeClr>
              </a:solidFill>
              <a:latin typeface="Open Sans"/>
              <a:ea typeface="Open Sans"/>
              <a:cs typeface="Open Sans"/>
              <a:sym typeface="Open Sans"/>
            </a:endParaRPr>
          </a:p>
        </p:txBody>
      </p:sp>
      <p:sp>
        <p:nvSpPr>
          <p:cNvPr id="4" name="Content Placeholder 3"/>
          <p:cNvSpPr>
            <a:spLocks noGrp="1"/>
          </p:cNvSpPr>
          <p:nvPr>
            <p:ph idx="1"/>
          </p:nvPr>
        </p:nvSpPr>
        <p:spPr/>
        <p:txBody>
          <a:bodyPr/>
          <a:lstStyle/>
          <a:p>
            <a:r>
              <a:rPr lang="en-US" dirty="0" smtClean="0"/>
              <a:t>Identify what data you’ll need to create item records:</a:t>
            </a:r>
          </a:p>
          <a:p>
            <a:endParaRPr lang="en-US" dirty="0"/>
          </a:p>
          <a:p>
            <a:r>
              <a:rPr lang="en-US" dirty="0" smtClean="0"/>
              <a:t>oclc #</a:t>
            </a:r>
          </a:p>
          <a:p>
            <a:r>
              <a:rPr lang="en-US" dirty="0" smtClean="0"/>
              <a:t>Barcode</a:t>
            </a:r>
          </a:p>
          <a:p>
            <a:r>
              <a:rPr lang="en-US" dirty="0" smtClean="0"/>
              <a:t>Reel Start Date</a:t>
            </a:r>
          </a:p>
          <a:p>
            <a:r>
              <a:rPr lang="en-US" dirty="0" smtClean="0"/>
              <a:t>Reel End Date</a:t>
            </a:r>
          </a:p>
          <a:p>
            <a:endParaRPr lang="en-US" dirty="0"/>
          </a:p>
        </p:txBody>
      </p:sp>
      <p:pic>
        <p:nvPicPr>
          <p:cNvPr id="6" name="Picture 5"/>
          <p:cNvPicPr>
            <a:picLocks noChangeAspect="1"/>
          </p:cNvPicPr>
          <p:nvPr/>
        </p:nvPicPr>
        <p:blipFill>
          <a:blip r:embed="rId3"/>
          <a:stretch>
            <a:fillRect/>
          </a:stretch>
        </p:blipFill>
        <p:spPr>
          <a:xfrm>
            <a:off x="3609975" y="1931987"/>
            <a:ext cx="6804026" cy="3402013"/>
          </a:xfrm>
          <a:prstGeom prst="rect">
            <a:avLst/>
          </a:prstGeom>
        </p:spPr>
      </p:pic>
    </p:spTree>
    <p:extLst>
      <p:ext uri="{BB962C8B-B14F-4D97-AF65-F5344CB8AC3E}">
        <p14:creationId xmlns:p14="http://schemas.microsoft.com/office/powerpoint/2010/main" val="3949322795"/>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3" name="Rectangle 2"/>
          <p:cNvSpPr/>
          <p:nvPr/>
        </p:nvSpPr>
        <p:spPr>
          <a:xfrm>
            <a:off x="152400" y="34839"/>
            <a:ext cx="12039600" cy="244562"/>
          </a:xfrm>
          <a:prstGeom prst="rect">
            <a:avLst/>
          </a:prstGeom>
        </p:spPr>
        <p:txBody>
          <a:bodyPr wrap="square">
            <a:spAutoFit/>
          </a:bodyPr>
          <a:lstStyle/>
          <a:p>
            <a:r>
              <a:rPr lang="en-US" sz="1000" dirty="0"/>
              <a:t>http://testdriveprod.polarislibrary.com/Polaris/search/searchresults.aspx?ctx=1.1033.0.0.6&amp;type=Keyword&amp;term=the%20jewish%20press&amp;by=KW&amp;sort=RELEVANCE&amp;limit=TOM=*&amp;query=&amp;page=0&amp;searchid=2</a:t>
            </a:r>
          </a:p>
        </p:txBody>
      </p:sp>
      <p:sp>
        <p:nvSpPr>
          <p:cNvPr id="9" name="Shape 59"/>
          <p:cNvSpPr txBox="1">
            <a:spLocks noGrp="1"/>
          </p:cNvSpPr>
          <p:nvPr>
            <p:ph idx="1"/>
          </p:nvPr>
        </p:nvSpPr>
        <p:spPr>
          <a:xfrm>
            <a:off x="1687432" y="6515098"/>
            <a:ext cx="6033616" cy="228601"/>
          </a:xfrm>
          <a:prstGeom prst="rect">
            <a:avLst/>
          </a:prstGeom>
          <a:solidFill>
            <a:schemeClr val="bg1"/>
          </a:solid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Web Browser:  Keyword Search View</a:t>
            </a:r>
            <a:endParaRPr lang="en-US" dirty="0">
              <a:solidFill>
                <a:srgbClr val="3D3D3D"/>
              </a:solidFill>
              <a:latin typeface="Open Sans"/>
              <a:ea typeface="Open Sans"/>
              <a:cs typeface="Open Sans"/>
              <a:sym typeface="Open Sans"/>
            </a:endParaRPr>
          </a:p>
        </p:txBody>
      </p:sp>
      <p:pic>
        <p:nvPicPr>
          <p:cNvPr id="7" name="Picture 6"/>
          <p:cNvPicPr>
            <a:picLocks noChangeAspect="1"/>
          </p:cNvPicPr>
          <p:nvPr/>
        </p:nvPicPr>
        <p:blipFill>
          <a:blip r:embed="rId3"/>
          <a:stretch>
            <a:fillRect/>
          </a:stretch>
        </p:blipFill>
        <p:spPr>
          <a:xfrm>
            <a:off x="-110040" y="444501"/>
            <a:ext cx="12302040" cy="6019798"/>
          </a:xfrm>
          <a:prstGeom prst="rect">
            <a:avLst/>
          </a:prstGeom>
        </p:spPr>
      </p:pic>
    </p:spTree>
    <p:extLst>
      <p:ext uri="{BB962C8B-B14F-4D97-AF65-F5344CB8AC3E}">
        <p14:creationId xmlns:p14="http://schemas.microsoft.com/office/powerpoint/2010/main" val="175343916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1880" y="374652"/>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3" name="Rectangle 2"/>
          <p:cNvSpPr/>
          <p:nvPr/>
        </p:nvSpPr>
        <p:spPr>
          <a:xfrm>
            <a:off x="152400" y="34839"/>
            <a:ext cx="12039600" cy="244562"/>
          </a:xfrm>
          <a:prstGeom prst="rect">
            <a:avLst/>
          </a:prstGeom>
        </p:spPr>
        <p:txBody>
          <a:bodyPr wrap="square">
            <a:spAutoFit/>
          </a:bodyPr>
          <a:lstStyle/>
          <a:p>
            <a:r>
              <a:rPr lang="en-US" sz="1000" dirty="0"/>
              <a:t>http://testdriveprod.polarislibrary.com/Polaris/search/searchresults.aspx?ctx=1.1033.0.0.6&amp;type=Keyword&amp;term=the%20jewish%20press&amp;by=KW&amp;sort=RELEVANCE&amp;limit=TOM=*&amp;query=&amp;page=0&amp;searchid=2</a:t>
            </a:r>
          </a:p>
        </p:txBody>
      </p:sp>
      <p:pic>
        <p:nvPicPr>
          <p:cNvPr id="2" name="Picture 1"/>
          <p:cNvPicPr>
            <a:picLocks noChangeAspect="1"/>
          </p:cNvPicPr>
          <p:nvPr/>
        </p:nvPicPr>
        <p:blipFill>
          <a:blip r:embed="rId3"/>
          <a:stretch>
            <a:fillRect/>
          </a:stretch>
        </p:blipFill>
        <p:spPr>
          <a:xfrm>
            <a:off x="331789" y="774700"/>
            <a:ext cx="11661362" cy="3898900"/>
          </a:xfrm>
          <a:prstGeom prst="rect">
            <a:avLst/>
          </a:prstGeom>
        </p:spPr>
      </p:pic>
      <p:sp>
        <p:nvSpPr>
          <p:cNvPr id="6" name="Shape 59"/>
          <p:cNvSpPr txBox="1">
            <a:spLocks noGrp="1"/>
          </p:cNvSpPr>
          <p:nvPr>
            <p:ph idx="1"/>
          </p:nvPr>
        </p:nvSpPr>
        <p:spPr>
          <a:xfrm>
            <a:off x="2266482" y="6464299"/>
            <a:ext cx="4442228" cy="393701"/>
          </a:xfrm>
          <a:prstGeom prst="rect">
            <a:avLst/>
          </a:prstGeom>
          <a:solidFill>
            <a:schemeClr val="bg1"/>
          </a:solid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Web Browser:  Availability View</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2243493701"/>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dirty="0">
                <a:solidFill>
                  <a:schemeClr val="bg2">
                    <a:lumMod val="10000"/>
                  </a:schemeClr>
                </a:solidFill>
                <a:latin typeface="Open Sans"/>
                <a:ea typeface="Open Sans"/>
                <a:cs typeface="Open Sans"/>
                <a:sym typeface="Open Sans"/>
              </a:rPr>
              <a:t>Microfilm OHDEP item records </a:t>
            </a:r>
            <a:r>
              <a:rPr lang="en-US" sz="2800" dirty="0" smtClean="0">
                <a:solidFill>
                  <a:schemeClr val="bg2">
                    <a:lumMod val="10000"/>
                  </a:schemeClr>
                </a:solidFill>
                <a:latin typeface="Open Sans"/>
                <a:ea typeface="Open Sans"/>
                <a:cs typeface="Open Sans"/>
                <a:sym typeface="Open Sans"/>
              </a:rPr>
              <a:t>project  - Polaris</a:t>
            </a:r>
            <a:endParaRPr lang="en-US" sz="2800" b="1" dirty="0">
              <a:solidFill>
                <a:schemeClr val="bg2">
                  <a:lumMod val="10000"/>
                </a:schemeClr>
              </a:solidFill>
              <a:latin typeface="Open Sans"/>
              <a:ea typeface="Open Sans"/>
              <a:cs typeface="Open Sans"/>
              <a:sym typeface="Open Sans"/>
            </a:endParaRPr>
          </a:p>
        </p:txBody>
      </p:sp>
      <p:sp>
        <p:nvSpPr>
          <p:cNvPr id="3" name="Rectangle 2"/>
          <p:cNvSpPr/>
          <p:nvPr/>
        </p:nvSpPr>
        <p:spPr>
          <a:xfrm>
            <a:off x="152400" y="34839"/>
            <a:ext cx="12039600" cy="244562"/>
          </a:xfrm>
          <a:prstGeom prst="rect">
            <a:avLst/>
          </a:prstGeom>
        </p:spPr>
        <p:txBody>
          <a:bodyPr wrap="square">
            <a:spAutoFit/>
          </a:bodyPr>
          <a:lstStyle/>
          <a:p>
            <a:r>
              <a:rPr lang="en-US" sz="1000" dirty="0"/>
              <a:t>http://testdriveprod.polarislibrary.com/Polaris/search/searchresults.aspx?ctx=1.1033.0.0.6&amp;type=Keyword&amp;term=the%20jewish%20press&amp;by=KW&amp;sort=RELEVANCE&amp;limit=TOM=*&amp;query=&amp;page=0&amp;searchid=2</a:t>
            </a:r>
          </a:p>
        </p:txBody>
      </p:sp>
      <p:sp>
        <p:nvSpPr>
          <p:cNvPr id="6" name="Shape 59"/>
          <p:cNvSpPr txBox="1">
            <a:spLocks noGrp="1"/>
          </p:cNvSpPr>
          <p:nvPr>
            <p:ph idx="1"/>
          </p:nvPr>
        </p:nvSpPr>
        <p:spPr>
          <a:xfrm>
            <a:off x="9182894" y="774700"/>
            <a:ext cx="1972786" cy="743204"/>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Web Browser</a:t>
            </a:r>
          </a:p>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Full View</a:t>
            </a:r>
            <a:endParaRPr lang="en-US" dirty="0">
              <a:solidFill>
                <a:srgbClr val="3D3D3D"/>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471489" y="279401"/>
            <a:ext cx="8013700" cy="6602838"/>
          </a:xfrm>
          <a:prstGeom prst="rect">
            <a:avLst/>
          </a:prstGeom>
        </p:spPr>
      </p:pic>
      <p:pic>
        <p:nvPicPr>
          <p:cNvPr id="2" name="Picture 1"/>
          <p:cNvPicPr>
            <a:picLocks noChangeAspect="1"/>
          </p:cNvPicPr>
          <p:nvPr/>
        </p:nvPicPr>
        <p:blipFill>
          <a:blip r:embed="rId4"/>
          <a:stretch>
            <a:fillRect/>
          </a:stretch>
        </p:blipFill>
        <p:spPr>
          <a:xfrm>
            <a:off x="8875334" y="1517904"/>
            <a:ext cx="2845178" cy="5289666"/>
          </a:xfrm>
          <a:prstGeom prst="rect">
            <a:avLst/>
          </a:prstGeom>
        </p:spPr>
      </p:pic>
    </p:spTree>
    <p:extLst>
      <p:ext uri="{BB962C8B-B14F-4D97-AF65-F5344CB8AC3E}">
        <p14:creationId xmlns:p14="http://schemas.microsoft.com/office/powerpoint/2010/main" val="1434645019"/>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52827" y="1261284"/>
            <a:ext cx="5393024" cy="196236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6152827" y="6509138"/>
            <a:ext cx="6074484" cy="348862"/>
          </a:xfrm>
          <a:prstGeom prst="rect">
            <a:avLst/>
          </a:prstGeom>
          <a:solidFill>
            <a:schemeClr val="bg1"/>
          </a:solidFill>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dirty="0"/>
              <a:t>http://static1.squarespace.com/static/518f5d62e4b075248d6a3f90/t/5618244de4b0b6c33369b832/14</a:t>
            </a:r>
            <a:endParaRPr lang="en-US" sz="900" dirty="0">
              <a:hlinkClick r:id="rId3"/>
            </a:endParaRPr>
          </a:p>
        </p:txBody>
      </p:sp>
      <p:pic>
        <p:nvPicPr>
          <p:cNvPr id="4" name="Picture 3"/>
          <p:cNvPicPr>
            <a:picLocks noChangeAspect="1"/>
          </p:cNvPicPr>
          <p:nvPr/>
        </p:nvPicPr>
        <p:blipFill>
          <a:blip r:embed="rId4"/>
          <a:stretch>
            <a:fillRect/>
          </a:stretch>
        </p:blipFill>
        <p:spPr>
          <a:xfrm>
            <a:off x="0" y="-150828"/>
            <a:ext cx="5997844" cy="7052285"/>
          </a:xfrm>
          <a:prstGeom prst="rect">
            <a:avLst/>
          </a:prstGeom>
        </p:spPr>
      </p:pic>
    </p:spTree>
    <p:extLst>
      <p:ext uri="{BB962C8B-B14F-4D97-AF65-F5344CB8AC3E}">
        <p14:creationId xmlns:p14="http://schemas.microsoft.com/office/powerpoint/2010/main" val="28217049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96255" y="278594"/>
            <a:ext cx="920455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b="0" i="1" dirty="0" smtClean="0">
                <a:solidFill>
                  <a:schemeClr val="bg2">
                    <a:lumMod val="10000"/>
                  </a:schemeClr>
                </a:solidFill>
                <a:latin typeface="Open Sans" charset="0"/>
                <a:ea typeface="Open Sans"/>
                <a:cs typeface="Open Sans"/>
                <a:sym typeface="Open Sans"/>
              </a:rPr>
              <a:t>Sam Pollock Pamphlet Collection</a:t>
            </a:r>
            <a:endParaRPr lang="en-US" sz="2800" b="1" dirty="0">
              <a:solidFill>
                <a:schemeClr val="bg2">
                  <a:lumMod val="10000"/>
                </a:schemeClr>
              </a:solidFill>
              <a:latin typeface="Open Sans" charset="0"/>
              <a:ea typeface="Open Sans"/>
              <a:cs typeface="Open Sans"/>
              <a:sym typeface="Open Sans"/>
            </a:endParaRPr>
          </a:p>
        </p:txBody>
      </p:sp>
      <p:pic>
        <p:nvPicPr>
          <p:cNvPr id="4" name="Picture 3"/>
          <p:cNvPicPr>
            <a:picLocks noChangeAspect="1"/>
          </p:cNvPicPr>
          <p:nvPr/>
        </p:nvPicPr>
        <p:blipFill>
          <a:blip r:embed="rId3"/>
          <a:stretch>
            <a:fillRect/>
          </a:stretch>
        </p:blipFill>
        <p:spPr>
          <a:xfrm rot="440580">
            <a:off x="299722" y="1592952"/>
            <a:ext cx="3265055" cy="4899668"/>
          </a:xfrm>
          <a:prstGeom prst="rect">
            <a:avLst/>
          </a:prstGeom>
        </p:spPr>
      </p:pic>
      <p:pic>
        <p:nvPicPr>
          <p:cNvPr id="6" name="Picture 5"/>
          <p:cNvPicPr>
            <a:picLocks noChangeAspect="1"/>
          </p:cNvPicPr>
          <p:nvPr/>
        </p:nvPicPr>
        <p:blipFill>
          <a:blip r:embed="rId4"/>
          <a:stretch>
            <a:fillRect/>
          </a:stretch>
        </p:blipFill>
        <p:spPr>
          <a:xfrm rot="21122402">
            <a:off x="8631633" y="195466"/>
            <a:ext cx="3148152" cy="4673775"/>
          </a:xfrm>
          <a:prstGeom prst="rect">
            <a:avLst/>
          </a:prstGeom>
        </p:spPr>
      </p:pic>
      <p:pic>
        <p:nvPicPr>
          <p:cNvPr id="5" name="Picture 4"/>
          <p:cNvPicPr>
            <a:picLocks noChangeAspect="1"/>
          </p:cNvPicPr>
          <p:nvPr/>
        </p:nvPicPr>
        <p:blipFill>
          <a:blip r:embed="rId5"/>
          <a:stretch>
            <a:fillRect/>
          </a:stretch>
        </p:blipFill>
        <p:spPr>
          <a:xfrm rot="21225918">
            <a:off x="3488428" y="983158"/>
            <a:ext cx="3318054" cy="4954534"/>
          </a:xfrm>
          <a:prstGeom prst="rect">
            <a:avLst/>
          </a:prstGeom>
        </p:spPr>
      </p:pic>
      <p:pic>
        <p:nvPicPr>
          <p:cNvPr id="3" name="Picture 2"/>
          <p:cNvPicPr>
            <a:picLocks noChangeAspect="1"/>
          </p:cNvPicPr>
          <p:nvPr/>
        </p:nvPicPr>
        <p:blipFill>
          <a:blip r:embed="rId6"/>
          <a:stretch>
            <a:fillRect/>
          </a:stretch>
        </p:blipFill>
        <p:spPr>
          <a:xfrm rot="578270">
            <a:off x="6712628" y="2444825"/>
            <a:ext cx="2755012" cy="4212280"/>
          </a:xfrm>
          <a:prstGeom prst="rect">
            <a:avLst/>
          </a:prstGeom>
        </p:spPr>
      </p:pic>
    </p:spTree>
    <p:extLst>
      <p:ext uri="{BB962C8B-B14F-4D97-AF65-F5344CB8AC3E}">
        <p14:creationId xmlns:p14="http://schemas.microsoft.com/office/powerpoint/2010/main" val="628144554"/>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835741" y="462817"/>
            <a:ext cx="9204552" cy="546100"/>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b="0" i="1" dirty="0" smtClean="0">
                <a:solidFill>
                  <a:schemeClr val="bg2">
                    <a:lumMod val="10000"/>
                  </a:schemeClr>
                </a:solidFill>
                <a:latin typeface="Open Sans" charset="0"/>
                <a:ea typeface="Open Sans"/>
                <a:cs typeface="Open Sans"/>
                <a:sym typeface="Open Sans"/>
              </a:rPr>
              <a:t>Sam Pollock Pamphlet Collection</a:t>
            </a:r>
            <a:endParaRPr lang="en-US" sz="2800" b="1" dirty="0">
              <a:solidFill>
                <a:schemeClr val="bg2">
                  <a:lumMod val="10000"/>
                </a:schemeClr>
              </a:solidFill>
              <a:latin typeface="Open Sans" charset="0"/>
              <a:ea typeface="Open Sans"/>
              <a:cs typeface="Open Sans"/>
              <a:sym typeface="Open Sans"/>
            </a:endParaRPr>
          </a:p>
        </p:txBody>
      </p:sp>
      <p:sp>
        <p:nvSpPr>
          <p:cNvPr id="59" name="Shape 59"/>
          <p:cNvSpPr txBox="1">
            <a:spLocks noGrp="1"/>
          </p:cNvSpPr>
          <p:nvPr>
            <p:ph idx="1"/>
          </p:nvPr>
        </p:nvSpPr>
        <p:spPr>
          <a:xfrm>
            <a:off x="835741" y="999372"/>
            <a:ext cx="10280087" cy="2711237"/>
          </a:xfrm>
          <a:prstGeom prst="rect">
            <a:avLst/>
          </a:prstGeom>
          <a:noFill/>
          <a:ln>
            <a:noFill/>
          </a:ln>
        </p:spPr>
        <p:txBody>
          <a:bodyPr vert="horz" lIns="0" tIns="0" rIns="0" bIns="0" rtlCol="0" anchor="t" anchorCtr="0">
            <a:noAutofit/>
          </a:bodyPr>
          <a:lstStyle/>
          <a:p>
            <a:pPr indent="18097">
              <a:spcBef>
                <a:spcPts val="592"/>
              </a:spcBef>
              <a:buClr>
                <a:srgbClr val="78B2E0"/>
              </a:buClr>
              <a:buNone/>
            </a:pPr>
            <a:r>
              <a:rPr lang="en-US" sz="2000" dirty="0" smtClean="0">
                <a:latin typeface="Arial" charset="0"/>
                <a:ea typeface="Open Sans"/>
                <a:cs typeface="Arial" charset="0"/>
                <a:sym typeface="Open Sans"/>
              </a:rPr>
              <a:t>	Approximately 4,000 pamphlets that here</a:t>
            </a:r>
            <a:r>
              <a:rPr lang="en-US" sz="2000" dirty="0" smtClean="0"/>
              <a:t> </a:t>
            </a:r>
            <a:r>
              <a:rPr lang="en-US" sz="2000" dirty="0"/>
              <a:t>processed by Marilyn Levinson, Manuscripts Curator, Center for Archival Collections; James Kaser, doctoral candidate in American Culture; and Pam Boehm, student assistant, </a:t>
            </a:r>
            <a:r>
              <a:rPr lang="en-US" sz="2000" dirty="0" smtClean="0"/>
              <a:t>BGSU Center </a:t>
            </a:r>
            <a:r>
              <a:rPr lang="en-US" sz="2000" dirty="0"/>
              <a:t>for Archival </a:t>
            </a:r>
            <a:r>
              <a:rPr lang="en-US" sz="2000" dirty="0" smtClean="0"/>
              <a:t>Collections back in the 1990’s.  </a:t>
            </a:r>
            <a:endParaRPr lang="en-US" sz="2000" dirty="0">
              <a:latin typeface="Open Sans"/>
              <a:ea typeface="Open Sans"/>
              <a:cs typeface="Open Sans"/>
              <a:sym typeface="Open Sans"/>
            </a:endParaRPr>
          </a:p>
          <a:p>
            <a:pPr indent="18097">
              <a:spcBef>
                <a:spcPts val="592"/>
              </a:spcBef>
              <a:buClr>
                <a:srgbClr val="78B2E0"/>
              </a:buClr>
              <a:buNone/>
            </a:pPr>
            <a:r>
              <a:rPr lang="en-US" sz="2000" dirty="0" smtClean="0"/>
              <a:t>	An </a:t>
            </a:r>
            <a:r>
              <a:rPr lang="en-US" sz="2000" dirty="0"/>
              <a:t>extensive collection of over 4000 pamphlets on topics such as civil rights, socialism, Marxism, labor, the I. W. W., and foreign relations forms an important part of the Pollock Collection</a:t>
            </a:r>
            <a:r>
              <a:rPr lang="en-US" sz="2000" dirty="0" smtClean="0"/>
              <a:t>.</a:t>
            </a:r>
            <a:endParaRPr lang="en-US" sz="2000" dirty="0">
              <a:latin typeface="Open Sans"/>
              <a:ea typeface="Open Sans"/>
              <a:cs typeface="Open Sans"/>
              <a:sym typeface="Open Sans"/>
            </a:endParaRPr>
          </a:p>
          <a:p>
            <a:pPr indent="18097">
              <a:spcBef>
                <a:spcPts val="592"/>
              </a:spcBef>
              <a:buClr>
                <a:srgbClr val="78B2E0"/>
              </a:buClr>
              <a:buNone/>
            </a:pPr>
            <a:r>
              <a:rPr lang="en-US" sz="2000" dirty="0" smtClean="0">
                <a:sym typeface="Open Sans"/>
              </a:rPr>
              <a:t>	A Finding Aid was created for the pamphlet but the accession list lived in a database file on a personal desktop: </a:t>
            </a:r>
            <a:r>
              <a:rPr lang="en-US" sz="2000" dirty="0" smtClean="0">
                <a:sym typeface="Open Sans"/>
                <a:hlinkClick r:id="rId3"/>
              </a:rPr>
              <a:t>https://lib.bgsu.edu/finding_aids/items/show/835</a:t>
            </a:r>
            <a:endParaRPr lang="en-US" sz="2000" dirty="0" smtClean="0">
              <a:sym typeface="Open Sans"/>
            </a:endParaRPr>
          </a:p>
          <a:p>
            <a:pPr indent="18097">
              <a:spcBef>
                <a:spcPts val="592"/>
              </a:spcBef>
              <a:buClr>
                <a:srgbClr val="78B2E0"/>
              </a:buClr>
              <a:buNone/>
            </a:pPr>
            <a:endParaRPr lang="en-US" sz="2000" dirty="0" smtClean="0">
              <a:sym typeface="Open Sans"/>
            </a:endParaRPr>
          </a:p>
          <a:p>
            <a:pPr indent="18097">
              <a:spcBef>
                <a:spcPts val="592"/>
              </a:spcBef>
              <a:buClr>
                <a:srgbClr val="78B2E0"/>
              </a:buClr>
              <a:buNone/>
            </a:pPr>
            <a:endParaRPr sz="2000" dirty="0">
              <a:sym typeface="Open Sans"/>
            </a:endParaRPr>
          </a:p>
        </p:txBody>
      </p:sp>
      <p:pic>
        <p:nvPicPr>
          <p:cNvPr id="2" name="Picture 1"/>
          <p:cNvPicPr>
            <a:picLocks noChangeAspect="1"/>
          </p:cNvPicPr>
          <p:nvPr/>
        </p:nvPicPr>
        <p:blipFill>
          <a:blip r:embed="rId4"/>
          <a:stretch>
            <a:fillRect/>
          </a:stretch>
        </p:blipFill>
        <p:spPr>
          <a:xfrm>
            <a:off x="0" y="3864820"/>
            <a:ext cx="12192000" cy="2993180"/>
          </a:xfrm>
          <a:prstGeom prst="rect">
            <a:avLst/>
          </a:prstGeom>
        </p:spPr>
      </p:pic>
    </p:spTree>
    <p:extLst>
      <p:ext uri="{BB962C8B-B14F-4D97-AF65-F5344CB8AC3E}">
        <p14:creationId xmlns:p14="http://schemas.microsoft.com/office/powerpoint/2010/main" val="3305666019"/>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838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dirty="0" smtClean="0">
                <a:solidFill>
                  <a:schemeClr val="bg2">
                    <a:lumMod val="10000"/>
                  </a:schemeClr>
                </a:solidFill>
                <a:latin typeface="Open Sans"/>
                <a:ea typeface="Open Sans"/>
                <a:cs typeface="Open Sans"/>
                <a:sym typeface="Open Sans"/>
              </a:rPr>
              <a:t>Pollack Pamphlet Collection Software used</a:t>
            </a:r>
            <a:r>
              <a:rPr lang="en-US" sz="2800" b="1" dirty="0" smtClean="0">
                <a:solidFill>
                  <a:schemeClr val="bg2">
                    <a:lumMod val="10000"/>
                  </a:schemeClr>
                </a:solidFill>
                <a:latin typeface="Open Sans"/>
                <a:ea typeface="Open Sans"/>
                <a:cs typeface="Open Sans"/>
                <a:sym typeface="Open Sans"/>
              </a:rPr>
              <a:t>:</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504825" y="863600"/>
            <a:ext cx="11182350" cy="5729483"/>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Microsoft </a:t>
            </a:r>
            <a:r>
              <a:rPr lang="en-US" sz="2800" dirty="0" smtClean="0">
                <a:latin typeface="Open Sans"/>
                <a:ea typeface="Open Sans"/>
                <a:cs typeface="Open Sans"/>
                <a:sym typeface="Open Sans"/>
              </a:rPr>
              <a:t>Access 2013</a:t>
            </a:r>
            <a:endParaRPr lang="en-US" sz="24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sz="295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solidFill>
                  <a:srgbClr val="3D3D3D"/>
                </a:solidFill>
                <a:latin typeface="Open Sans"/>
                <a:ea typeface="Open Sans"/>
                <a:cs typeface="Open Sans"/>
                <a:sym typeface="Open Sans"/>
              </a:rPr>
              <a:t>MarcEdit 6.0</a:t>
            </a:r>
            <a:r>
              <a:rPr lang="en-US" sz="2950" dirty="0">
                <a:solidFill>
                  <a:srgbClr val="3D3D3D"/>
                </a:solidFill>
                <a:latin typeface="Open Sans"/>
                <a:ea typeface="Open Sans"/>
                <a:cs typeface="Open Sans"/>
                <a:sym typeface="Open Sans"/>
              </a:rPr>
              <a:t> </a:t>
            </a:r>
            <a:r>
              <a:rPr lang="en-US" sz="2000" dirty="0">
                <a:solidFill>
                  <a:srgbClr val="3D3D3D"/>
                </a:solidFill>
                <a:latin typeface="Open Sans"/>
                <a:ea typeface="Open Sans"/>
                <a:cs typeface="Open Sans"/>
                <a:sym typeface="Open Sans"/>
              </a:rPr>
              <a:t>by Terry Reese </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Delimited Text Translator</a:t>
            </a:r>
          </a:p>
          <a:p>
            <a:pPr lvl="1" indent="-169863">
              <a:spcBef>
                <a:spcPts val="0"/>
              </a:spcBef>
              <a:buClr>
                <a:srgbClr val="78B2E0"/>
              </a:buClr>
              <a:buSzPct val="98333"/>
              <a:buFont typeface="Arial"/>
              <a:buChar char="•"/>
            </a:pPr>
            <a:r>
              <a:rPr lang="en-US" sz="2400" dirty="0">
                <a:latin typeface="Open Sans"/>
                <a:ea typeface="Open Sans"/>
                <a:cs typeface="Open Sans"/>
                <a:sym typeface="Open Sans"/>
              </a:rPr>
              <a:t>Marc Editor</a:t>
            </a:r>
          </a:p>
          <a:p>
            <a:pPr lvl="1" indent="-169863">
              <a:spcBef>
                <a:spcPts val="0"/>
              </a:spcBef>
              <a:buClr>
                <a:srgbClr val="78B2E0"/>
              </a:buClr>
              <a:buSzPct val="98333"/>
              <a:buFont typeface="Arial"/>
              <a:buChar char="•"/>
            </a:pPr>
            <a:endParaRPr lang="en-US" sz="1600" dirty="0">
              <a:solidFill>
                <a:srgbClr val="3D3D3D"/>
              </a:solidFill>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Innovative Load Profile Training</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Record Templates / Millennium Record Templates</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Sierra Data Exchange / Load Records - Rel 2.0.1_6</a:t>
            </a:r>
          </a:p>
          <a:p>
            <a:pPr marL="169863" indent="-169863">
              <a:lnSpc>
                <a:spcPct val="85000"/>
              </a:lnSpc>
              <a:spcBef>
                <a:spcPts val="0"/>
              </a:spcBef>
              <a:buClr>
                <a:srgbClr val="78B2E0"/>
              </a:buClr>
              <a:buSzPct val="98333"/>
              <a:buFont typeface="Arial"/>
              <a:buChar char="•"/>
            </a:pPr>
            <a:endParaRPr lang="en-US" sz="2800"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sz="2800" dirty="0">
                <a:latin typeface="Open Sans"/>
                <a:ea typeface="Open Sans"/>
                <a:cs typeface="Open Sans"/>
                <a:sym typeface="Open Sans"/>
              </a:rPr>
              <a:t>Polaris ILS - Rel. 5.0.385</a:t>
            </a:r>
          </a:p>
          <a:p>
            <a:pPr marL="0" indent="0">
              <a:lnSpc>
                <a:spcPct val="85000"/>
              </a:lnSpc>
              <a:spcBef>
                <a:spcPts val="0"/>
              </a:spcBef>
              <a:buClr>
                <a:srgbClr val="78B2E0"/>
              </a:buClr>
              <a:buSzPct val="98333"/>
              <a:buNone/>
            </a:pPr>
            <a:endParaRPr lang="en-US" sz="2800" dirty="0">
              <a:latin typeface="Open Sans"/>
              <a:ea typeface="Open Sans"/>
              <a:cs typeface="Open Sans"/>
              <a:sym typeface="Open Sans"/>
            </a:endParaRPr>
          </a:p>
        </p:txBody>
      </p:sp>
    </p:spTree>
    <p:extLst>
      <p:ext uri="{BB962C8B-B14F-4D97-AF65-F5344CB8AC3E}">
        <p14:creationId xmlns:p14="http://schemas.microsoft.com/office/powerpoint/2010/main" val="2685850069"/>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Access Database</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1014285" y="987055"/>
            <a:ext cx="4218437" cy="1009650"/>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Pollack Pamphlet Collection</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30491" y="4701467"/>
            <a:ext cx="12222491" cy="1708520"/>
          </a:xfrm>
          <a:prstGeom prst="rect">
            <a:avLst/>
          </a:prstGeom>
        </p:spPr>
      </p:pic>
      <p:pic>
        <p:nvPicPr>
          <p:cNvPr id="4" name="Picture 3"/>
          <p:cNvPicPr>
            <a:picLocks noChangeAspect="1"/>
          </p:cNvPicPr>
          <p:nvPr/>
        </p:nvPicPr>
        <p:blipFill>
          <a:blip r:embed="rId4"/>
          <a:stretch>
            <a:fillRect/>
          </a:stretch>
        </p:blipFill>
        <p:spPr>
          <a:xfrm>
            <a:off x="605524" y="1491880"/>
            <a:ext cx="10980952" cy="2704762"/>
          </a:xfrm>
          <a:prstGeom prst="rect">
            <a:avLst/>
          </a:prstGeom>
        </p:spPr>
      </p:pic>
    </p:spTree>
    <p:extLst>
      <p:ext uri="{BB962C8B-B14F-4D97-AF65-F5344CB8AC3E}">
        <p14:creationId xmlns:p14="http://schemas.microsoft.com/office/powerpoint/2010/main" val="81713874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Access Database</a:t>
            </a:r>
            <a:endParaRPr lang="en-US" sz="2800" b="1" dirty="0">
              <a:solidFill>
                <a:schemeClr val="bg2">
                  <a:lumMod val="10000"/>
                </a:schemeClr>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208018" y="774700"/>
            <a:ext cx="8920484" cy="6081276"/>
          </a:xfrm>
          <a:prstGeom prst="rect">
            <a:avLst/>
          </a:prstGeom>
        </p:spPr>
      </p:pic>
      <p:sp>
        <p:nvSpPr>
          <p:cNvPr id="59" name="Shape 59"/>
          <p:cNvSpPr txBox="1">
            <a:spLocks noGrp="1"/>
          </p:cNvSpPr>
          <p:nvPr>
            <p:ph idx="1"/>
          </p:nvPr>
        </p:nvSpPr>
        <p:spPr>
          <a:xfrm>
            <a:off x="9476360" y="1606987"/>
            <a:ext cx="2457336" cy="504825"/>
          </a:xfrm>
          <a:prstGeom prst="rect">
            <a:avLst/>
          </a:prstGeom>
          <a:no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Export into Excel</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2250554304"/>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Access Database</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1014285" y="987055"/>
            <a:ext cx="4428571" cy="504825"/>
          </a:xfrm>
          <a:prstGeom prst="rect">
            <a:avLst/>
          </a:prstGeom>
          <a:noFill/>
          <a:ln>
            <a:no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smtClean="0">
                <a:solidFill>
                  <a:srgbClr val="3D3D3D"/>
                </a:solidFill>
                <a:latin typeface="Open Sans"/>
                <a:ea typeface="Open Sans"/>
                <a:cs typeface="Open Sans"/>
                <a:sym typeface="Open Sans"/>
              </a:rPr>
              <a:t>Export into Excel</a:t>
            </a:r>
            <a:endParaRPr lang="en-US" dirty="0">
              <a:solidFill>
                <a:srgbClr val="3D3D3D"/>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2668705"/>
            <a:ext cx="12159862" cy="2349500"/>
          </a:xfrm>
          <a:prstGeom prst="rect">
            <a:avLst/>
          </a:prstGeom>
        </p:spPr>
      </p:pic>
      <p:sp>
        <p:nvSpPr>
          <p:cNvPr id="8" name="Shape 59"/>
          <p:cNvSpPr txBox="1">
            <a:spLocks/>
          </p:cNvSpPr>
          <p:nvPr/>
        </p:nvSpPr>
        <p:spPr>
          <a:xfrm>
            <a:off x="471489" y="1744578"/>
            <a:ext cx="7031268" cy="671429"/>
          </a:xfrm>
          <a:prstGeom prst="rect">
            <a:avLst/>
          </a:prstGeom>
          <a:solidFill>
            <a:schemeClr val="bg1"/>
          </a:solidFill>
          <a:ln>
            <a:solidFill>
              <a:schemeClr val="accent5"/>
            </a:solidFill>
          </a:ln>
        </p:spPr>
        <p:txBody>
          <a:bodyPr vert="horz" lIns="0" tIns="0" rIns="0" bIns="0" rtlCol="0" anchor="t" anchorCtr="0">
            <a:noAutofit/>
          </a:bodyPr>
          <a:lstStyle>
            <a:lvl1pPr marL="169881" indent="-169881" algn="l" defTabSz="609559" rtl="0" eaLnBrk="1" latinLnBrk="0" hangingPunct="1">
              <a:lnSpc>
                <a:spcPct val="85000"/>
              </a:lnSpc>
              <a:spcBef>
                <a:spcPct val="20000"/>
              </a:spcBef>
              <a:buClr>
                <a:srgbClr val="000000"/>
              </a:buClr>
              <a:buFont typeface="Arial"/>
              <a:buChar char="•"/>
              <a:defRPr sz="2400" b="0" i="0" kern="1200">
                <a:solidFill>
                  <a:srgbClr val="414042"/>
                </a:solidFill>
                <a:latin typeface="Helvetica"/>
                <a:ea typeface="+mn-ea"/>
                <a:cs typeface="Helvetica"/>
              </a:defRPr>
            </a:lvl1pPr>
            <a:lvl2pPr marL="687463" indent="-231800" algn="l" defTabSz="609559" rtl="0" eaLnBrk="1" latinLnBrk="0" hangingPunct="1">
              <a:lnSpc>
                <a:spcPct val="85000"/>
              </a:lnSpc>
              <a:spcBef>
                <a:spcPct val="20000"/>
              </a:spcBef>
              <a:buClr>
                <a:srgbClr val="000000"/>
              </a:buClr>
              <a:buFont typeface="Arial"/>
              <a:buChar char="–"/>
              <a:defRPr sz="2000" b="0" i="0" kern="1200">
                <a:solidFill>
                  <a:srgbClr val="414042"/>
                </a:solidFill>
                <a:latin typeface="Helvetica"/>
                <a:ea typeface="+mn-ea"/>
                <a:cs typeface="Helvetica"/>
              </a:defRPr>
            </a:lvl2pPr>
            <a:lvl3pPr marL="973244" indent="-168293"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3pPr>
            <a:lvl4pPr marL="1313006" indent="-16988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4pPr>
            <a:lvl5pPr marL="1544805" indent="-115901" algn="l" defTabSz="609559" rtl="0" eaLnBrk="1" latinLnBrk="0" hangingPunct="1">
              <a:lnSpc>
                <a:spcPct val="85000"/>
              </a:lnSpc>
              <a:spcBef>
                <a:spcPct val="20000"/>
              </a:spcBef>
              <a:buClr>
                <a:srgbClr val="000000"/>
              </a:buClr>
              <a:buFont typeface="Arial"/>
              <a:buChar char="»"/>
              <a:defRPr sz="1867" b="0" i="0" kern="1200">
                <a:solidFill>
                  <a:srgbClr val="414042"/>
                </a:solidFill>
                <a:latin typeface="Helvetica"/>
                <a:ea typeface="+mn-ea"/>
                <a:cs typeface="Helvetica"/>
              </a:defRPr>
            </a:lvl5pPr>
            <a:lvl6pPr marL="3352576" indent="-304780" algn="l" defTabSz="609559" rtl="0" eaLnBrk="1" latinLnBrk="0" hangingPunct="1">
              <a:spcBef>
                <a:spcPct val="20000"/>
              </a:spcBef>
              <a:buFont typeface="Arial"/>
              <a:buChar char="•"/>
              <a:defRPr sz="2667" kern="1200">
                <a:solidFill>
                  <a:schemeClr val="tx1"/>
                </a:solidFill>
                <a:latin typeface="+mn-lt"/>
                <a:ea typeface="+mn-ea"/>
                <a:cs typeface="+mn-cs"/>
              </a:defRPr>
            </a:lvl6pPr>
            <a:lvl7pPr marL="3962136" indent="-304780" algn="l" defTabSz="609559" rtl="0" eaLnBrk="1" latinLnBrk="0" hangingPunct="1">
              <a:spcBef>
                <a:spcPct val="20000"/>
              </a:spcBef>
              <a:buFont typeface="Arial"/>
              <a:buChar char="•"/>
              <a:defRPr sz="2667" kern="1200">
                <a:solidFill>
                  <a:schemeClr val="tx1"/>
                </a:solidFill>
                <a:latin typeface="+mn-lt"/>
                <a:ea typeface="+mn-ea"/>
                <a:cs typeface="+mn-cs"/>
              </a:defRPr>
            </a:lvl7pPr>
            <a:lvl8pPr marL="4571695" indent="-304780" algn="l" defTabSz="609559" rtl="0" eaLnBrk="1" latinLnBrk="0" hangingPunct="1">
              <a:spcBef>
                <a:spcPct val="20000"/>
              </a:spcBef>
              <a:buFont typeface="Arial"/>
              <a:buChar char="•"/>
              <a:defRPr sz="2667" kern="1200">
                <a:solidFill>
                  <a:schemeClr val="tx1"/>
                </a:solidFill>
                <a:latin typeface="+mn-lt"/>
                <a:ea typeface="+mn-ea"/>
                <a:cs typeface="+mn-cs"/>
              </a:defRPr>
            </a:lvl8pPr>
            <a:lvl9pPr marL="5181254" indent="-304780" algn="l" defTabSz="609559"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rgbClr val="78B2E0"/>
              </a:buClr>
              <a:buSzPct val="98333"/>
              <a:buFont typeface="Arial"/>
              <a:buNone/>
            </a:pPr>
            <a:r>
              <a:rPr lang="en-US" dirty="0" smtClean="0">
                <a:solidFill>
                  <a:srgbClr val="3D3D3D"/>
                </a:solidFill>
                <a:latin typeface="Open Sans"/>
                <a:ea typeface="Open Sans"/>
                <a:cs typeface="Open Sans"/>
                <a:sym typeface="Open Sans"/>
              </a:rPr>
              <a:t>In Excel added column with a note describing item, then saved file as a tab delimited .txt file.</a:t>
            </a:r>
            <a:endParaRPr lang="en-US" dirty="0">
              <a:solidFill>
                <a:srgbClr val="3D3D3D"/>
              </a:solidFill>
              <a:latin typeface="Open Sans"/>
              <a:ea typeface="Open Sans"/>
              <a:cs typeface="Open Sans"/>
              <a:sym typeface="Open Sans"/>
            </a:endParaRPr>
          </a:p>
        </p:txBody>
      </p:sp>
    </p:spTree>
    <p:extLst>
      <p:ext uri="{BB962C8B-B14F-4D97-AF65-F5344CB8AC3E}">
        <p14:creationId xmlns:p14="http://schemas.microsoft.com/office/powerpoint/2010/main" val="1416244909"/>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dirty="0" smtClean="0">
                <a:solidFill>
                  <a:schemeClr val="bg2">
                    <a:lumMod val="10000"/>
                  </a:schemeClr>
                </a:solidFill>
                <a:latin typeface="Open Sans"/>
                <a:ea typeface="Open Sans"/>
                <a:cs typeface="Open Sans"/>
                <a:sym typeface="Open Sans"/>
              </a:rPr>
              <a:t>Analyze Data for Excel Data Entry</a:t>
            </a:r>
            <a:endParaRPr lang="en-US" sz="2800" b="1" dirty="0">
              <a:solidFill>
                <a:schemeClr val="bg2">
                  <a:lumMod val="10000"/>
                </a:schemeClr>
              </a:solidFill>
              <a:latin typeface="Open Sans"/>
              <a:ea typeface="Open Sans"/>
              <a:cs typeface="Open Sans"/>
              <a:sym typeface="Open Sans"/>
            </a:endParaRPr>
          </a:p>
        </p:txBody>
      </p:sp>
      <p:graphicFrame>
        <p:nvGraphicFramePr>
          <p:cNvPr id="2" name="Table 1"/>
          <p:cNvGraphicFramePr>
            <a:graphicFrameLocks noGrp="1"/>
          </p:cNvGraphicFramePr>
          <p:nvPr>
            <p:extLst>
              <p:ext uri="{D42A27DB-BD31-4B8C-83A1-F6EECF244321}">
                <p14:modId xmlns:p14="http://schemas.microsoft.com/office/powerpoint/2010/main" val="755618221"/>
              </p:ext>
            </p:extLst>
          </p:nvPr>
        </p:nvGraphicFramePr>
        <p:xfrm>
          <a:off x="471489" y="899489"/>
          <a:ext cx="8834352" cy="4851070"/>
        </p:xfrm>
        <a:graphic>
          <a:graphicData uri="http://schemas.openxmlformats.org/drawingml/2006/table">
            <a:tbl>
              <a:tblPr/>
              <a:tblGrid>
                <a:gridCol w="1598434">
                  <a:extLst>
                    <a:ext uri="{9D8B030D-6E8A-4147-A177-3AD203B41FA5}">
                      <a16:colId xmlns="" xmlns:a16="http://schemas.microsoft.com/office/drawing/2014/main" val="20000"/>
                    </a:ext>
                  </a:extLst>
                </a:gridCol>
                <a:gridCol w="1584389">
                  <a:extLst>
                    <a:ext uri="{9D8B030D-6E8A-4147-A177-3AD203B41FA5}">
                      <a16:colId xmlns="" xmlns:a16="http://schemas.microsoft.com/office/drawing/2014/main" val="20001"/>
                    </a:ext>
                  </a:extLst>
                </a:gridCol>
                <a:gridCol w="5651529">
                  <a:extLst>
                    <a:ext uri="{9D8B030D-6E8A-4147-A177-3AD203B41FA5}">
                      <a16:colId xmlns="" xmlns:a16="http://schemas.microsoft.com/office/drawing/2014/main" val="20002"/>
                    </a:ext>
                  </a:extLst>
                </a:gridCol>
              </a:tblGrid>
              <a:tr h="0">
                <a:tc>
                  <a:txBody>
                    <a:bodyPr/>
                    <a:lstStyle/>
                    <a:p>
                      <a:pPr algn="l" fontAlgn="base"/>
                      <a:r>
                        <a:rPr lang="en-US" sz="1400" b="1" i="0" dirty="0">
                          <a:effectLst/>
                          <a:latin typeface="Verdana" panose="020B0604030504040204" pitchFamily="34" charset="0"/>
                        </a:rPr>
                        <a:t>Column 1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OCLC # (001)</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2400" b="0" i="0" kern="1200" dirty="0" smtClean="0">
                          <a:solidFill>
                            <a:schemeClr val="tx1"/>
                          </a:solidFill>
                          <a:effectLst/>
                          <a:latin typeface="Calibri" panose="020F0502020204030204" pitchFamily="34" charset="0"/>
                          <a:ea typeface="+mn-ea"/>
                          <a:cs typeface="+mn-cs"/>
                        </a:rPr>
                        <a:t>[staff entered from ILS]</a:t>
                      </a:r>
                      <a:r>
                        <a:rPr lang="en-US" sz="2400" b="0" i="0" kern="1200" dirty="0">
                          <a:solidFill>
                            <a:schemeClr val="tx1"/>
                          </a:solidFill>
                          <a:effectLst/>
                          <a:latin typeface="Calibri" panose="020F0502020204030204" pitchFamily="34" charset="0"/>
                          <a:ea typeface="+mn-ea"/>
                          <a:cs typeface="+mn-cs"/>
                        </a:rPr>
                        <a:t> </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561738">
                <a:tc>
                  <a:txBody>
                    <a:bodyPr/>
                    <a:lstStyle/>
                    <a:p>
                      <a:pPr algn="l" fontAlgn="base"/>
                      <a:r>
                        <a:rPr lang="en-US" sz="1400" b="1" i="0" dirty="0">
                          <a:effectLst/>
                          <a:latin typeface="Verdana" panose="020B0604030504040204" pitchFamily="34" charset="0"/>
                        </a:rPr>
                        <a:t>Column 2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Barcode ()</a:t>
                      </a:r>
                      <a:r>
                        <a:rPr lang="en-US" sz="1400" b="0" i="0" dirty="0">
                          <a:effectLst/>
                          <a:latin typeface="Verdana" panose="020B0604030504040204" pitchFamily="34" charset="0"/>
                        </a:rPr>
                        <a:t> </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smtClean="0">
                          <a:effectLst/>
                          <a:latin typeface="Calibri" panose="020F0502020204030204" pitchFamily="34" charset="0"/>
                        </a:rPr>
                        <a:t>[staff entered with wand barcode reader]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561738">
                <a:tc>
                  <a:txBody>
                    <a:bodyPr/>
                    <a:lstStyle/>
                    <a:p>
                      <a:pPr algn="l" fontAlgn="base"/>
                      <a:r>
                        <a:rPr lang="en-US" sz="1400" b="1" i="0" dirty="0">
                          <a:effectLst/>
                          <a:latin typeface="Verdana" panose="020B0604030504040204" pitchFamily="34" charset="0"/>
                        </a:rPr>
                        <a:t>Column 3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a:t>
                      </a:r>
                      <a:r>
                        <a:rPr lang="en-US" sz="1400" b="0" i="0" dirty="0">
                          <a:effectLst/>
                          <a:latin typeface="Verdana" panose="020B0604030504040204" pitchFamily="34" charset="0"/>
                        </a:rPr>
                        <a:t> </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smtClean="0">
                          <a:effectLst/>
                          <a:latin typeface="Calibri" panose="020F0502020204030204" pitchFamily="34" charset="0"/>
                        </a:rPr>
                        <a:t>[excel</a:t>
                      </a:r>
                      <a:r>
                        <a:rPr lang="en-US" sz="2400" b="0" i="0" baseline="0" dirty="0" smtClean="0">
                          <a:effectLst/>
                          <a:latin typeface="Calibri" panose="020F0502020204030204" pitchFamily="34" charset="0"/>
                        </a:rPr>
                        <a:t> fill</a:t>
                      </a:r>
                      <a:r>
                        <a:rPr lang="en-US" sz="2400" b="0" i="0" dirty="0" smtClean="0">
                          <a:effectLst/>
                          <a:latin typeface="Calibri" panose="020F0502020204030204" pitchFamily="34" charset="0"/>
                        </a:rPr>
                        <a:t>]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797636">
                <a:tc>
                  <a:txBody>
                    <a:bodyPr/>
                    <a:lstStyle/>
                    <a:p>
                      <a:pPr algn="l" fontAlgn="base"/>
                      <a:r>
                        <a:rPr lang="en-US" sz="1400" b="1" i="0" dirty="0">
                          <a:effectLst/>
                          <a:latin typeface="Verdana" panose="020B0604030504040204" pitchFamily="34" charset="0"/>
                        </a:rPr>
                        <a:t>Column 4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Film Start Date</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800" b="0" i="0" dirty="0" smtClean="0">
                          <a:effectLst/>
                          <a:latin typeface="Calibri" panose="020F0502020204030204" pitchFamily="34" charset="0"/>
                        </a:rPr>
                        <a:t>[staff entered] </a:t>
                      </a:r>
                      <a:endParaRPr lang="en-US" sz="14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561738">
                <a:tc>
                  <a:txBody>
                    <a:bodyPr/>
                    <a:lstStyle/>
                    <a:p>
                      <a:pPr algn="l" fontAlgn="base"/>
                      <a:r>
                        <a:rPr lang="en-US" sz="1400" b="1" i="0" dirty="0">
                          <a:effectLst/>
                          <a:latin typeface="Verdana" panose="020B0604030504040204" pitchFamily="34" charset="0"/>
                        </a:rPr>
                        <a:t>Column 5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smtClean="0">
                          <a:effectLst/>
                          <a:latin typeface="Calibri" panose="020F0502020204030204" pitchFamily="34" charset="0"/>
                        </a:rPr>
                        <a:t>[excel fill]</a:t>
                      </a:r>
                      <a:r>
                        <a:rPr lang="en-US" sz="2400" b="0" i="0" dirty="0">
                          <a:effectLst/>
                          <a:latin typeface="Calibri" panose="020F0502020204030204" pitchFamily="34" charset="0"/>
                        </a:rPr>
                        <a:t>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797636">
                <a:tc>
                  <a:txBody>
                    <a:bodyPr/>
                    <a:lstStyle/>
                    <a:p>
                      <a:pPr algn="l" fontAlgn="base"/>
                      <a:r>
                        <a:rPr lang="en-US" sz="1400" b="1" i="0" dirty="0">
                          <a:effectLst/>
                          <a:latin typeface="Verdana" panose="020B0604030504040204" pitchFamily="34" charset="0"/>
                        </a:rPr>
                        <a:t>Column 6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Film End Date </a:t>
                      </a:r>
                      <a:r>
                        <a:rPr lang="en-US" sz="1400" b="0" i="0" dirty="0">
                          <a:effectLst/>
                          <a:latin typeface="Verdana" panose="020B0604030504040204" pitchFamily="34" charset="0"/>
                        </a:rPr>
                        <a:t> </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a:effectLst/>
                          <a:latin typeface="Calibri" panose="020F0502020204030204" pitchFamily="34" charset="0"/>
                        </a:rPr>
                        <a:t>[</a:t>
                      </a:r>
                      <a:r>
                        <a:rPr lang="en-US" sz="2400" b="0" i="0" dirty="0" smtClean="0">
                          <a:effectLst/>
                          <a:latin typeface="Calibri" panose="020F0502020204030204" pitchFamily="34" charset="0"/>
                        </a:rPr>
                        <a:t>staff </a:t>
                      </a:r>
                      <a:r>
                        <a:rPr lang="en-US" sz="2400" b="0" i="0" dirty="0">
                          <a:effectLst/>
                          <a:latin typeface="Calibri" panose="020F0502020204030204" pitchFamily="34" charset="0"/>
                        </a:rPr>
                        <a:t>entered]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561738">
                <a:tc>
                  <a:txBody>
                    <a:bodyPr/>
                    <a:lstStyle/>
                    <a:p>
                      <a:pPr algn="l" fontAlgn="base"/>
                      <a:r>
                        <a:rPr lang="en-US" sz="1400" b="1" i="0" dirty="0">
                          <a:effectLst/>
                          <a:latin typeface="Verdana" panose="020B0604030504040204" pitchFamily="34" charset="0"/>
                        </a:rPr>
                        <a:t>Column 7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smtClean="0">
                          <a:effectLst/>
                          <a:latin typeface="Calibri" panose="020F0502020204030204" pitchFamily="34" charset="0"/>
                        </a:rPr>
                        <a:t>[excel fill]</a:t>
                      </a:r>
                      <a:r>
                        <a:rPr lang="en-US" sz="2400" b="0" i="0" dirty="0">
                          <a:effectLst/>
                          <a:latin typeface="Calibri" panose="020F0502020204030204" pitchFamily="34" charset="0"/>
                        </a:rPr>
                        <a:t>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561738">
                <a:tc>
                  <a:txBody>
                    <a:bodyPr/>
                    <a:lstStyle/>
                    <a:p>
                      <a:pPr algn="l" fontAlgn="base"/>
                      <a:r>
                        <a:rPr lang="en-US" sz="1400" b="1" i="0" dirty="0">
                          <a:effectLst/>
                          <a:latin typeface="Verdana" panose="020B0604030504040204" pitchFamily="34" charset="0"/>
                        </a:rPr>
                        <a:t>Column 8 </a:t>
                      </a:r>
                      <a:endParaRPr lang="en-US" sz="90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400" b="1" i="0" dirty="0" smtClean="0">
                          <a:effectLst/>
                          <a:latin typeface="Verdana" panose="020B0604030504040204" pitchFamily="34" charset="0"/>
                        </a:rPr>
                        <a:t>Holdings</a:t>
                      </a:r>
                      <a:r>
                        <a:rPr lang="en-US" sz="1400" b="1" i="0" baseline="0" dirty="0" smtClean="0">
                          <a:effectLst/>
                          <a:latin typeface="Verdana" panose="020B0604030504040204" pitchFamily="34" charset="0"/>
                        </a:rPr>
                        <a:t> info</a:t>
                      </a:r>
                      <a:endParaRPr lang="en-US" sz="9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2400" b="0" i="0" dirty="0" smtClean="0">
                          <a:effectLst/>
                          <a:latin typeface="Calibri" panose="020F0502020204030204" pitchFamily="34" charset="0"/>
                        </a:rPr>
                        <a:t>excel</a:t>
                      </a:r>
                      <a:r>
                        <a:rPr lang="en-US" sz="2400" b="0" i="0" baseline="0" dirty="0" smtClean="0">
                          <a:effectLst/>
                          <a:latin typeface="Calibri" panose="020F0502020204030204" pitchFamily="34" charset="0"/>
                        </a:rPr>
                        <a:t> formula:  =C$&amp;D$&amp;E$&amp;F$&amp;G4</a:t>
                      </a:r>
                      <a:r>
                        <a:rPr lang="en-US" sz="2400" b="0" i="0" dirty="0">
                          <a:effectLst/>
                          <a:latin typeface="Calibri" panose="020F0502020204030204" pitchFamily="34" charset="0"/>
                        </a:rPr>
                        <a:t> </a:t>
                      </a:r>
                      <a:endParaRPr lang="en-US" sz="120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bl>
          </a:graphicData>
        </a:graphic>
      </p:graphicFrame>
      <p:sp>
        <p:nvSpPr>
          <p:cNvPr id="3" name="Rectangle 1"/>
          <p:cNvSpPr>
            <a:spLocks noChangeArrowheads="1"/>
          </p:cNvSpPr>
          <p:nvPr/>
        </p:nvSpPr>
        <p:spPr bwMode="auto">
          <a:xfrm>
            <a:off x="1544547" y="6482307"/>
            <a:ext cx="9493567" cy="37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(Note: Microsoft Excel Online does not want to let you enter formula start with = cell number.  Use desktop version.)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4926792"/>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59" name="Shape 59"/>
          <p:cNvSpPr txBox="1">
            <a:spLocks noGrp="1"/>
          </p:cNvSpPr>
          <p:nvPr>
            <p:ph idx="1"/>
          </p:nvPr>
        </p:nvSpPr>
        <p:spPr>
          <a:xfrm>
            <a:off x="846138" y="3743325"/>
            <a:ext cx="10736262" cy="460375"/>
          </a:xfrm>
          <a:prstGeom prst="rect">
            <a:avLst/>
          </a:prstGeom>
          <a:noFill/>
          <a:ln>
            <a:solidFill>
              <a:schemeClr val="accent5"/>
            </a:solidFill>
          </a:ln>
        </p:spPr>
        <p:txBody>
          <a:bodyPr vert="horz" lIns="0" tIns="0" rIns="0" bIns="0" rtlCol="0" anchor="t" anchorCtr="0">
            <a:noAutofit/>
          </a:bodyPr>
          <a:lstStyle/>
          <a:p>
            <a:pPr marL="0" indent="0">
              <a:lnSpc>
                <a:spcPct val="85000"/>
              </a:lnSpc>
              <a:spcBef>
                <a:spcPts val="0"/>
              </a:spcBef>
              <a:buClr>
                <a:srgbClr val="78B2E0"/>
              </a:buClr>
              <a:buSzPct val="98333"/>
              <a:buNone/>
            </a:pPr>
            <a:r>
              <a:rPr lang="en-US" dirty="0">
                <a:solidFill>
                  <a:srgbClr val="3D3D3D"/>
                </a:solidFill>
                <a:latin typeface="Open Sans"/>
                <a:ea typeface="Open Sans"/>
                <a:cs typeface="Open Sans"/>
                <a:sym typeface="Open Sans"/>
              </a:rPr>
              <a:t>Identify </a:t>
            </a:r>
            <a:r>
              <a:rPr lang="en-US" dirty="0" smtClean="0">
                <a:solidFill>
                  <a:srgbClr val="3D3D3D"/>
                </a:solidFill>
                <a:latin typeface="Open Sans"/>
                <a:ea typeface="Open Sans"/>
                <a:cs typeface="Open Sans"/>
                <a:sym typeface="Open Sans"/>
              </a:rPr>
              <a:t>columns </a:t>
            </a:r>
            <a:r>
              <a:rPr lang="en-US" dirty="0">
                <a:solidFill>
                  <a:srgbClr val="3D3D3D"/>
                </a:solidFill>
                <a:latin typeface="Open Sans"/>
                <a:ea typeface="Open Sans"/>
                <a:cs typeface="Open Sans"/>
                <a:sym typeface="Open Sans"/>
              </a:rPr>
              <a:t>of data </a:t>
            </a:r>
            <a:r>
              <a:rPr lang="en-US" dirty="0" smtClean="0">
                <a:solidFill>
                  <a:srgbClr val="3D3D3D"/>
                </a:solidFill>
                <a:latin typeface="Open Sans"/>
                <a:ea typeface="Open Sans"/>
                <a:cs typeface="Open Sans"/>
                <a:sym typeface="Open Sans"/>
              </a:rPr>
              <a:t>as to the Marc Record field you want them to go into.</a:t>
            </a:r>
            <a:endParaRPr lang="en-US" dirty="0">
              <a:solidFill>
                <a:srgbClr val="3D3D3D"/>
              </a:solidFill>
              <a:latin typeface="Open Sans"/>
              <a:ea typeface="Open Sans"/>
              <a:cs typeface="Open Sans"/>
              <a:sym typeface="Open Sans"/>
            </a:endParaRPr>
          </a:p>
        </p:txBody>
      </p:sp>
      <p:pic>
        <p:nvPicPr>
          <p:cNvPr id="5" name="Picture 4"/>
          <p:cNvPicPr>
            <a:picLocks noChangeAspect="1"/>
          </p:cNvPicPr>
          <p:nvPr/>
        </p:nvPicPr>
        <p:blipFill>
          <a:blip r:embed="rId3"/>
          <a:stretch>
            <a:fillRect/>
          </a:stretch>
        </p:blipFill>
        <p:spPr>
          <a:xfrm>
            <a:off x="57905" y="1382822"/>
            <a:ext cx="12076190" cy="876190"/>
          </a:xfrm>
          <a:prstGeom prst="rect">
            <a:avLst/>
          </a:prstGeom>
        </p:spPr>
      </p:pic>
    </p:spTree>
    <p:extLst>
      <p:ext uri="{BB962C8B-B14F-4D97-AF65-F5344CB8AC3E}">
        <p14:creationId xmlns:p14="http://schemas.microsoft.com/office/powerpoint/2010/main" val="2220083840"/>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dirty="0" smtClean="0">
                <a:solidFill>
                  <a:schemeClr val="bg2">
                    <a:lumMod val="10000"/>
                  </a:schemeClr>
                </a:solidFill>
                <a:latin typeface="Open Sans"/>
                <a:ea typeface="Open Sans"/>
                <a:cs typeface="Open Sans"/>
                <a:sym typeface="Open Sans"/>
              </a:rPr>
              <a:t>Analyze Excel Data</a:t>
            </a:r>
            <a:endParaRPr lang="en-US" sz="2800" dirty="0">
              <a:solidFill>
                <a:schemeClr val="bg2">
                  <a:lumMod val="10000"/>
                </a:schemeClr>
              </a:solidFill>
              <a:latin typeface="Open Sans"/>
              <a:ea typeface="Open Sans"/>
              <a:cs typeface="Open Sans"/>
              <a:sym typeface="Open Sans"/>
            </a:endParaRPr>
          </a:p>
        </p:txBody>
      </p:sp>
      <p:graphicFrame>
        <p:nvGraphicFramePr>
          <p:cNvPr id="2" name="Table 1"/>
          <p:cNvGraphicFramePr>
            <a:graphicFrameLocks noGrp="1"/>
          </p:cNvGraphicFramePr>
          <p:nvPr>
            <p:extLst>
              <p:ext uri="{D42A27DB-BD31-4B8C-83A1-F6EECF244321}">
                <p14:modId xmlns:p14="http://schemas.microsoft.com/office/powerpoint/2010/main" val="3823440026"/>
              </p:ext>
            </p:extLst>
          </p:nvPr>
        </p:nvGraphicFramePr>
        <p:xfrm>
          <a:off x="3736465" y="116449"/>
          <a:ext cx="8455535" cy="6005138"/>
        </p:xfrm>
        <a:graphic>
          <a:graphicData uri="http://schemas.openxmlformats.org/drawingml/2006/table">
            <a:tbl>
              <a:tblPr/>
              <a:tblGrid>
                <a:gridCol w="1529893">
                  <a:extLst>
                    <a:ext uri="{9D8B030D-6E8A-4147-A177-3AD203B41FA5}">
                      <a16:colId xmlns="" xmlns:a16="http://schemas.microsoft.com/office/drawing/2014/main" val="20000"/>
                    </a:ext>
                  </a:extLst>
                </a:gridCol>
                <a:gridCol w="3557970">
                  <a:extLst>
                    <a:ext uri="{9D8B030D-6E8A-4147-A177-3AD203B41FA5}">
                      <a16:colId xmlns="" xmlns:a16="http://schemas.microsoft.com/office/drawing/2014/main" val="20001"/>
                    </a:ext>
                  </a:extLst>
                </a:gridCol>
                <a:gridCol w="3367672">
                  <a:extLst>
                    <a:ext uri="{9D8B030D-6E8A-4147-A177-3AD203B41FA5}">
                      <a16:colId xmlns="" xmlns:a16="http://schemas.microsoft.com/office/drawing/2014/main" val="20002"/>
                    </a:ext>
                  </a:extLst>
                </a:gridCol>
              </a:tblGrid>
              <a:tr h="693591">
                <a:tc>
                  <a:txBody>
                    <a:bodyPr/>
                    <a:lstStyle/>
                    <a:p>
                      <a:pPr algn="l" fontAlgn="base"/>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Field Name</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Marc Record</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r>
              <a:tr h="693591">
                <a:tc>
                  <a:txBody>
                    <a:bodyPr/>
                    <a:lstStyle/>
                    <a:p>
                      <a:pPr algn="l" fontAlgn="base"/>
                      <a:r>
                        <a:rPr lang="en-US" sz="1800" b="1" i="0" dirty="0">
                          <a:effectLst/>
                          <a:latin typeface="Verdana" panose="020B0604030504040204" pitchFamily="34" charset="0"/>
                        </a:rPr>
                        <a:t>Column 1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Title</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245</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98496">
                <a:tc>
                  <a:txBody>
                    <a:bodyPr/>
                    <a:lstStyle/>
                    <a:p>
                      <a:pPr algn="l" fontAlgn="base"/>
                      <a:r>
                        <a:rPr lang="en-US" sz="1800" b="1" i="0" dirty="0">
                          <a:effectLst/>
                          <a:latin typeface="Verdana" panose="020B0604030504040204" pitchFamily="34" charset="0"/>
                        </a:rPr>
                        <a:t>Column 2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Author</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100</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19050" cap="flat" cmpd="sng" algn="ctr">
                      <a:solidFill>
                        <a:srgbClr val="9CC2E5"/>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498496">
                <a:tc>
                  <a:txBody>
                    <a:bodyPr/>
                    <a:lstStyle/>
                    <a:p>
                      <a:pPr algn="l" fontAlgn="base"/>
                      <a:r>
                        <a:rPr lang="en-US" sz="1800" b="1" i="0" dirty="0">
                          <a:effectLst/>
                          <a:latin typeface="Verdana" panose="020B0604030504040204" pitchFamily="34" charset="0"/>
                        </a:rPr>
                        <a:t>Column 3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Place</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300 |a</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498496">
                <a:tc>
                  <a:txBody>
                    <a:bodyPr/>
                    <a:lstStyle/>
                    <a:p>
                      <a:pPr algn="l" fontAlgn="base"/>
                      <a:r>
                        <a:rPr lang="en-US" sz="1800" b="1" i="0" dirty="0">
                          <a:effectLst/>
                          <a:latin typeface="Verdana" panose="020B0604030504040204" pitchFamily="34" charset="0"/>
                        </a:rPr>
                        <a:t>Column 4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Publisher</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300 |b</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498496">
                <a:tc>
                  <a:txBody>
                    <a:bodyPr/>
                    <a:lstStyle/>
                    <a:p>
                      <a:pPr algn="l" fontAlgn="base"/>
                      <a:r>
                        <a:rPr lang="en-US" sz="1800" b="1" i="0" dirty="0">
                          <a:effectLst/>
                          <a:latin typeface="Verdana" panose="020B0604030504040204" pitchFamily="34" charset="0"/>
                        </a:rPr>
                        <a:t>Column 5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Date</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300 |c</a:t>
                      </a:r>
                      <a:r>
                        <a:rPr lang="en-US" sz="1800" b="1" i="0" kern="1200" dirty="0">
                          <a:solidFill>
                            <a:schemeClr val="tx1"/>
                          </a:solidFill>
                          <a:effectLst/>
                          <a:latin typeface="Verdana" panose="020B0604030504040204" pitchFamily="34" charset="0"/>
                          <a:ea typeface="+mn-ea"/>
                          <a:cs typeface="+mn-cs"/>
                        </a:rPr>
                        <a:t> </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498496">
                <a:tc>
                  <a:txBody>
                    <a:bodyPr/>
                    <a:lstStyle/>
                    <a:p>
                      <a:pPr algn="l" fontAlgn="base"/>
                      <a:r>
                        <a:rPr lang="en-US" sz="1800" b="1" i="0" dirty="0">
                          <a:effectLst/>
                          <a:latin typeface="Verdana" panose="020B0604030504040204" pitchFamily="34" charset="0"/>
                        </a:rPr>
                        <a:t>Column </a:t>
                      </a:r>
                      <a:r>
                        <a:rPr lang="en-US" sz="1800" b="1" i="0" dirty="0" smtClean="0">
                          <a:effectLst/>
                          <a:latin typeface="Verdana" panose="020B0604030504040204" pitchFamily="34" charset="0"/>
                        </a:rPr>
                        <a:t>6</a:t>
                      </a:r>
                      <a:r>
                        <a:rPr lang="en-US" sz="1800" b="1" i="0" dirty="0">
                          <a:effectLst/>
                          <a:latin typeface="Verdana" panose="020B0604030504040204" pitchFamily="34" charset="0"/>
                        </a:rPr>
                        <a:t>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Topic</a:t>
                      </a:r>
                      <a:r>
                        <a:rPr lang="en-US" sz="1800" b="0" i="0" dirty="0">
                          <a:effectLst/>
                          <a:latin typeface="Verdana" panose="020B0604030504040204" pitchFamily="34" charset="0"/>
                        </a:rPr>
                        <a:t> </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650</a:t>
                      </a:r>
                      <a:r>
                        <a:rPr lang="en-US" sz="1800" b="1" i="0" kern="1200" dirty="0">
                          <a:solidFill>
                            <a:schemeClr val="tx1"/>
                          </a:solidFill>
                          <a:effectLst/>
                          <a:latin typeface="Verdana" panose="020B0604030504040204" pitchFamily="34" charset="0"/>
                          <a:ea typeface="+mn-ea"/>
                          <a:cs typeface="+mn-cs"/>
                        </a:rPr>
                        <a:t> </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498496">
                <a:tc>
                  <a:txBody>
                    <a:bodyPr/>
                    <a:lstStyle/>
                    <a:p>
                      <a:pPr algn="l" fontAlgn="base"/>
                      <a:r>
                        <a:rPr lang="en-US" sz="1800" b="1" i="0" dirty="0">
                          <a:effectLst/>
                          <a:latin typeface="Verdana" panose="020B0604030504040204" pitchFamily="34" charset="0"/>
                        </a:rPr>
                        <a:t>Column 7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Number</a:t>
                      </a:r>
                      <a:r>
                        <a:rPr lang="en-US" sz="1800" b="0" i="0" dirty="0">
                          <a:effectLst/>
                          <a:latin typeface="Verdana" panose="020B0604030504040204" pitchFamily="34" charset="0"/>
                        </a:rPr>
                        <a:t> </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099|a </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498496">
                <a:tc>
                  <a:txBody>
                    <a:bodyPr/>
                    <a:lstStyle/>
                    <a:p>
                      <a:pPr algn="l" fontAlgn="base"/>
                      <a:r>
                        <a:rPr lang="en-US" sz="1800" b="1" i="0" dirty="0">
                          <a:effectLst/>
                          <a:latin typeface="Verdana" panose="020B0604030504040204" pitchFamily="34" charset="0"/>
                        </a:rPr>
                        <a:t>Column 8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Note</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541|a</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498496">
                <a:tc>
                  <a:txBody>
                    <a:bodyPr/>
                    <a:lstStyle/>
                    <a:p>
                      <a:pPr algn="l" fontAlgn="base"/>
                      <a:r>
                        <a:rPr lang="en-US" sz="1800" b="1" i="0" dirty="0" smtClean="0">
                          <a:effectLst/>
                          <a:latin typeface="Verdana" panose="020B0604030504040204" pitchFamily="34" charset="0"/>
                        </a:rPr>
                        <a:t>Column 9 </a:t>
                      </a:r>
                      <a:endParaRPr lang="en-US" sz="1050" b="1"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dirty="0" smtClean="0">
                          <a:effectLst/>
                          <a:latin typeface="Verdana" panose="020B0604030504040204" pitchFamily="34" charset="0"/>
                        </a:rPr>
                        <a:t>Local</a:t>
                      </a:r>
                      <a:r>
                        <a:rPr lang="en-US" sz="1800" b="1" i="0" baseline="0" dirty="0" smtClean="0">
                          <a:effectLst/>
                          <a:latin typeface="Verdana" panose="020B0604030504040204" pitchFamily="34" charset="0"/>
                        </a:rPr>
                        <a:t> Note</a:t>
                      </a:r>
                      <a:endParaRPr lang="en-US" sz="1050" b="0" i="0" dirty="0">
                        <a:effectLst/>
                        <a:latin typeface="Segoe UI" panose="020B0502040204020203" pitchFamily="34" charset="0"/>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590</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r h="498496">
                <a:tc>
                  <a:txBody>
                    <a:bodyPr/>
                    <a:lstStyle/>
                    <a:p>
                      <a:pPr algn="l" fontAlgn="base"/>
                      <a:r>
                        <a:rPr lang="en-US" sz="1800" b="1" i="0" kern="1200" dirty="0" smtClean="0">
                          <a:solidFill>
                            <a:schemeClr val="tx1"/>
                          </a:solidFill>
                          <a:effectLst/>
                          <a:latin typeface="Verdana" panose="020B0604030504040204" pitchFamily="34" charset="0"/>
                          <a:ea typeface="+mn-ea"/>
                          <a:cs typeface="+mn-cs"/>
                        </a:rPr>
                        <a:t>Column 10</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Barcode</a:t>
                      </a:r>
                      <a:endParaRPr lang="en-US" sz="1800" b="1" i="0" kern="1200" dirty="0">
                        <a:solidFill>
                          <a:schemeClr val="tx1"/>
                        </a:solidFill>
                        <a:effectLst/>
                        <a:latin typeface="Verdana" panose="020B0604030504040204" pitchFamily="34" charset="0"/>
                        <a:ea typeface="+mn-ea"/>
                        <a:cs typeface="+mn-cs"/>
                      </a:endParaRP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c>
                  <a:txBody>
                    <a:bodyPr/>
                    <a:lstStyle/>
                    <a:p>
                      <a:pPr algn="l" fontAlgn="base"/>
                      <a:r>
                        <a:rPr lang="en-US" sz="1800" b="1" i="0" kern="1200" dirty="0" smtClean="0">
                          <a:solidFill>
                            <a:schemeClr val="tx1"/>
                          </a:solidFill>
                          <a:effectLst/>
                          <a:latin typeface="Verdana" panose="020B0604030504040204" pitchFamily="34" charset="0"/>
                          <a:ea typeface="+mn-ea"/>
                          <a:cs typeface="+mn-cs"/>
                        </a:rPr>
                        <a:t>090|p</a:t>
                      </a:r>
                    </a:p>
                  </a:txBody>
                  <a:tcPr marL="81348" marR="81348" marT="40674" marB="40674" anchor="ctr">
                    <a:lnL w="9525" cap="flat" cmpd="sng" algn="ctr">
                      <a:solidFill>
                        <a:srgbClr val="BDD6EE"/>
                      </a:solidFill>
                      <a:prstDash val="solid"/>
                      <a:round/>
                      <a:headEnd type="none" w="med" len="med"/>
                      <a:tailEnd type="none" w="med" len="med"/>
                    </a:lnL>
                    <a:lnR w="9525" cap="flat" cmpd="sng" algn="ctr">
                      <a:solidFill>
                        <a:srgbClr val="BDD6EE"/>
                      </a:solidFill>
                      <a:prstDash val="solid"/>
                      <a:round/>
                      <a:headEnd type="none" w="med" len="med"/>
                      <a:tailEnd type="none" w="med" len="med"/>
                    </a:lnR>
                    <a:lnT w="9525" cap="flat" cmpd="sng" algn="ctr">
                      <a:solidFill>
                        <a:srgbClr val="BDD6EE"/>
                      </a:solidFill>
                      <a:prstDash val="solid"/>
                      <a:round/>
                      <a:headEnd type="none" w="med" len="med"/>
                      <a:tailEnd type="none" w="med" len="med"/>
                    </a:lnT>
                    <a:lnB w="9525" cap="flat" cmpd="sng" algn="ctr">
                      <a:solidFill>
                        <a:srgbClr val="BDD6EE"/>
                      </a:solidFill>
                      <a:prstDash val="solid"/>
                      <a:round/>
                      <a:headEnd type="none" w="med" len="med"/>
                      <a:tailEnd type="none" w="med" len="med"/>
                    </a:lnB>
                    <a:solidFill>
                      <a:srgbClr val="FFFFFF"/>
                    </a:solidFill>
                  </a:tcPr>
                </a:tc>
              </a:tr>
            </a:tbl>
          </a:graphicData>
        </a:graphic>
      </p:graphicFrame>
      <p:sp>
        <p:nvSpPr>
          <p:cNvPr id="3" name="Rectangle 1"/>
          <p:cNvSpPr>
            <a:spLocks noChangeArrowheads="1"/>
          </p:cNvSpPr>
          <p:nvPr/>
        </p:nvSpPr>
        <p:spPr bwMode="auto">
          <a:xfrm>
            <a:off x="0" y="6405362"/>
            <a:ext cx="10489134" cy="452638"/>
          </a:xfrm>
          <a:prstGeom prst="rect">
            <a:avLst/>
          </a:prstGeom>
          <a:solidFill>
            <a:schemeClr val="bg1"/>
          </a:solidFill>
          <a:ln>
            <a:solidFill>
              <a:schemeClr val="accent5"/>
            </a:solidFill>
          </a:ln>
          <a:effectLst/>
          <a:extLst/>
        </p:spPr>
        <p:txBody>
          <a:bodyPr vert="horz" wrap="square" lIns="0" tIns="15870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E6DB5"/>
                </a:solidFill>
                <a:effectLst/>
                <a:latin typeface="Calibri" panose="020F0502020204030204" pitchFamily="34" charset="0"/>
                <a:cs typeface="Segoe UI" panose="020B0502040204020203" pitchFamily="34" charset="0"/>
              </a:rPr>
              <a:t>(Note: Microsoft Excel Online does not want to let you enter formula start with = cell number.  Use desktop version.)</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9085019"/>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7578769" y="4058224"/>
            <a:ext cx="4198802" cy="420786"/>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u="sng" dirty="0">
                <a:hlinkClick r:id="rId3"/>
              </a:rPr>
              <a:t>http://static1.squarespace.com/static/518f5d62e4b075248d6a3f90/t/55e80a86e4b0936846c82ea7/1441270414139/?format=1500w</a:t>
            </a:r>
            <a:endParaRPr lang="en-US" sz="900" dirty="0"/>
          </a:p>
        </p:txBody>
      </p:sp>
      <p:pic>
        <p:nvPicPr>
          <p:cNvPr id="4" name="Picture 3"/>
          <p:cNvPicPr>
            <a:picLocks noChangeAspect="1"/>
          </p:cNvPicPr>
          <p:nvPr/>
        </p:nvPicPr>
        <p:blipFill>
          <a:blip r:embed="rId4"/>
          <a:stretch>
            <a:fillRect/>
          </a:stretch>
        </p:blipFill>
        <p:spPr>
          <a:xfrm>
            <a:off x="0" y="0"/>
            <a:ext cx="7578769" cy="4479010"/>
          </a:xfrm>
          <a:prstGeom prst="rect">
            <a:avLst/>
          </a:prstGeom>
        </p:spPr>
      </p:pic>
      <p:sp>
        <p:nvSpPr>
          <p:cNvPr id="3" name="Title 1"/>
          <p:cNvSpPr txBox="1">
            <a:spLocks/>
          </p:cNvSpPr>
          <p:nvPr/>
        </p:nvSpPr>
        <p:spPr>
          <a:xfrm>
            <a:off x="7330699" y="1904871"/>
            <a:ext cx="4861302" cy="15667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pic>
        <p:nvPicPr>
          <p:cNvPr id="5" name="Picture 4"/>
          <p:cNvPicPr>
            <a:picLocks noChangeAspect="1"/>
          </p:cNvPicPr>
          <p:nvPr/>
        </p:nvPicPr>
        <p:blipFill>
          <a:blip r:embed="rId5"/>
          <a:stretch>
            <a:fillRect/>
          </a:stretch>
        </p:blipFill>
        <p:spPr>
          <a:xfrm>
            <a:off x="132462" y="4608820"/>
            <a:ext cx="7446307" cy="2025731"/>
          </a:xfrm>
          <a:prstGeom prst="rect">
            <a:avLst/>
          </a:prstGeom>
        </p:spPr>
      </p:pic>
    </p:spTree>
    <p:extLst>
      <p:ext uri="{BB962C8B-B14F-4D97-AF65-F5344CB8AC3E}">
        <p14:creationId xmlns:p14="http://schemas.microsoft.com/office/powerpoint/2010/main" val="1774032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38189" y="16069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sz="2000" dirty="0">
                <a:latin typeface="Open Sans"/>
                <a:ea typeface="Open Sans"/>
                <a:cs typeface="Open Sans"/>
                <a:sym typeface="Open Sans"/>
                <a:hlinkClick r:id="rId3"/>
              </a:rPr>
              <a:t>http://marcedit.reeset.net</a:t>
            </a:r>
            <a:r>
              <a:rPr lang="en-US" sz="2000" dirty="0" smtClean="0">
                <a:latin typeface="Open Sans"/>
                <a:ea typeface="Open Sans"/>
                <a:cs typeface="Open Sans"/>
                <a:sym typeface="Open Sans"/>
                <a:hlinkClick r:id="rId3"/>
              </a:rPr>
              <a:t>/</a:t>
            </a:r>
            <a:r>
              <a:rPr lang="en-US" sz="2000" dirty="0" smtClean="0">
                <a:latin typeface="Open Sans"/>
                <a:ea typeface="Open Sans"/>
                <a:cs typeface="Open Sans"/>
                <a:sym typeface="Open Sans"/>
              </a:rPr>
              <a:t> </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
            </a:r>
            <a:br>
              <a:rPr lang="en-US" sz="2000"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89" y="271940"/>
            <a:ext cx="10727853" cy="150008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8"/>
          <p:cNvSpPr txBox="1">
            <a:spLocks/>
          </p:cNvSpPr>
          <p:nvPr/>
        </p:nvSpPr>
        <p:spPr>
          <a:xfrm>
            <a:off x="3347516" y="6399461"/>
            <a:ext cx="4721223" cy="330199"/>
          </a:xfrm>
          <a:prstGeom prst="rect">
            <a:avLst/>
          </a:prstGeom>
          <a:solidFill>
            <a:schemeClr val="bg1"/>
          </a:solidFill>
          <a:ln>
            <a:solidFill>
              <a:schemeClr val="accent5"/>
            </a:solid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accent2"/>
                </a:solidFill>
                <a:latin typeface="Open Sans"/>
                <a:ea typeface="Open Sans"/>
                <a:cs typeface="Open Sans"/>
                <a:sym typeface="Open Sans"/>
              </a:rPr>
              <a:t>Delimited Text Translator</a:t>
            </a: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2980034" y="1974588"/>
            <a:ext cx="4645132" cy="4259774"/>
          </a:xfrm>
          <a:prstGeom prst="rect">
            <a:avLst/>
          </a:prstGeom>
        </p:spPr>
      </p:pic>
    </p:spTree>
    <p:extLst>
      <p:ext uri="{BB962C8B-B14F-4D97-AF65-F5344CB8AC3E}">
        <p14:creationId xmlns:p14="http://schemas.microsoft.com/office/powerpoint/2010/main" val="1837806936"/>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4822353" cy="5302250"/>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a:solidFill>
                  <a:srgbClr val="3D3D3D"/>
                </a:solidFill>
                <a:latin typeface="Open Sans"/>
                <a:ea typeface="Open Sans"/>
                <a:cs typeface="Open Sans"/>
                <a:sym typeface="Open Sans"/>
              </a:rPr>
              <a:t>Open </a:t>
            </a:r>
            <a:r>
              <a:rPr lang="en-US" dirty="0">
                <a:latin typeface="Open Sans"/>
                <a:ea typeface="Open Sans"/>
                <a:cs typeface="Open Sans"/>
                <a:sym typeface="Open Sans"/>
              </a:rPr>
              <a:t>Delimited Text Translator</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Source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Enter Output file folder &amp; name</a:t>
            </a: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(change the extension to .mrk)</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a:latin typeface="Open Sans"/>
                <a:ea typeface="Open Sans"/>
                <a:cs typeface="Open Sans"/>
                <a:sym typeface="Open Sans"/>
              </a:rPr>
              <a:t>Delimiter: </a:t>
            </a:r>
            <a:r>
              <a:rPr lang="en-US" dirty="0" smtClean="0">
                <a:latin typeface="Open Sans"/>
                <a:ea typeface="Open Sans"/>
                <a:cs typeface="Open Sans"/>
                <a:sym typeface="Open Sans"/>
              </a:rPr>
              <a:t>Tab</a:t>
            </a: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Qualifier:  </a:t>
            </a:r>
            <a:r>
              <a:rPr lang="en-US" dirty="0">
                <a:latin typeface="Open Sans"/>
                <a:ea typeface="Open Sans"/>
                <a:cs typeface="Open Sans"/>
                <a:sym typeface="Open Sans"/>
              </a:rPr>
              <a:t>“</a:t>
            </a:r>
          </a:p>
          <a:p>
            <a:pPr marL="169863" indent="-169863">
              <a:lnSpc>
                <a:spcPct val="85000"/>
              </a:lnSpc>
              <a:spcBef>
                <a:spcPts val="0"/>
              </a:spcBef>
              <a:buClr>
                <a:srgbClr val="78B2E0"/>
              </a:buClr>
              <a:buSzPct val="98333"/>
              <a:buFont typeface="Arial"/>
              <a:buChar char="•"/>
            </a:pP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Click Next</a:t>
            </a:r>
            <a:endParaRPr lang="en-US" dirty="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endParaRPr lang="en-US" dirty="0" smtClean="0">
              <a:latin typeface="Open Sans"/>
              <a:ea typeface="Open Sans"/>
              <a:cs typeface="Open Sans"/>
              <a:sym typeface="Open Sans"/>
            </a:endParaRPr>
          </a:p>
          <a:p>
            <a:pPr marL="169863" indent="-169863">
              <a:lnSpc>
                <a:spcPct val="85000"/>
              </a:lnSpc>
              <a:spcBef>
                <a:spcPts val="0"/>
              </a:spcBef>
              <a:buClr>
                <a:srgbClr val="78B2E0"/>
              </a:buClr>
              <a:buSzPct val="98333"/>
              <a:buFont typeface="Arial"/>
              <a:buChar char="•"/>
            </a:pPr>
            <a:r>
              <a:rPr lang="en-US" dirty="0" smtClean="0">
                <a:latin typeface="Open Sans"/>
                <a:ea typeface="Open Sans"/>
                <a:cs typeface="Open Sans"/>
                <a:sym typeface="Open Sans"/>
              </a:rPr>
              <a:t>If you get a weird error message make sure you closed the Excel document you are trying to process!</a:t>
            </a: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5029200" y="723519"/>
            <a:ext cx="7162800" cy="5372100"/>
          </a:xfrm>
          <a:prstGeom prst="rect">
            <a:avLst/>
          </a:prstGeom>
        </p:spPr>
      </p:pic>
    </p:spTree>
    <p:extLst>
      <p:ext uri="{BB962C8B-B14F-4D97-AF65-F5344CB8AC3E}">
        <p14:creationId xmlns:p14="http://schemas.microsoft.com/office/powerpoint/2010/main" val="1125580693"/>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3516520"/>
          </a:xfrm>
          <a:prstGeom prst="rect">
            <a:avLst/>
          </a:prstGeom>
          <a:noFill/>
          <a:ln>
            <a:solidFill>
              <a:schemeClr val="accent5"/>
            </a:solidFill>
          </a:ln>
        </p:spPr>
        <p:txBody>
          <a:bodyPr vert="horz" lIns="0" tIns="0" rIns="0" bIns="0" rtlCol="0" anchor="t" anchorCtr="0">
            <a:noAutofit/>
          </a:bodyPr>
          <a:lstStyle/>
          <a:p>
            <a:pPr fontAlgn="base"/>
            <a:r>
              <a:rPr lang="pt-BR" dirty="0"/>
              <a:t>Now the Excel </a:t>
            </a:r>
            <a:r>
              <a:rPr lang="pt-BR" dirty="0" smtClean="0"/>
              <a:t>columns </a:t>
            </a:r>
            <a:r>
              <a:rPr lang="pt-BR" dirty="0"/>
              <a:t>need to be translated into </a:t>
            </a:r>
            <a:r>
              <a:rPr lang="pt-BR" dirty="0" smtClean="0"/>
              <a:t>Fields </a:t>
            </a:r>
            <a:r>
              <a:rPr lang="pt-BR" dirty="0"/>
              <a:t>and </a:t>
            </a:r>
            <a:r>
              <a:rPr lang="pt-BR" dirty="0" smtClean="0"/>
              <a:t>given what </a:t>
            </a:r>
            <a:r>
              <a:rPr lang="pt-BR" dirty="0"/>
              <a:t>Marc value the </a:t>
            </a:r>
            <a:r>
              <a:rPr lang="pt-BR" dirty="0" smtClean="0"/>
              <a:t>Fields </a:t>
            </a:r>
            <a:r>
              <a:rPr lang="pt-BR" dirty="0"/>
              <a:t>will have.</a:t>
            </a:r>
          </a:p>
          <a:p>
            <a:pPr marL="169863" indent="-169863">
              <a:lnSpc>
                <a:spcPct val="85000"/>
              </a:lnSpc>
              <a:spcBef>
                <a:spcPts val="0"/>
              </a:spcBef>
              <a:buClr>
                <a:srgbClr val="78B2E0"/>
              </a:buClr>
              <a:buSzPct val="98333"/>
              <a:buFont typeface="Arial"/>
              <a:buChar char="•"/>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Column </a:t>
            </a:r>
            <a:r>
              <a:rPr lang="pt-BR" dirty="0">
                <a:latin typeface="Open Sans"/>
                <a:ea typeface="Open Sans"/>
                <a:cs typeface="Open Sans"/>
                <a:sym typeface="Open Sans"/>
              </a:rPr>
              <a:t>0 </a:t>
            </a:r>
            <a:r>
              <a:rPr lang="pt-BR" dirty="0" smtClean="0">
                <a:latin typeface="Open Sans"/>
                <a:ea typeface="Open Sans"/>
                <a:cs typeface="Open Sans"/>
                <a:sym typeface="Open Sans"/>
              </a:rPr>
              <a:t>to </a:t>
            </a:r>
            <a:r>
              <a:rPr lang="pt-BR" dirty="0">
                <a:latin typeface="Open Sans"/>
                <a:ea typeface="Open Sans"/>
                <a:cs typeface="Open Sans"/>
                <a:sym typeface="Open Sans"/>
              </a:rPr>
              <a:t>become: </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	Marc 245 subfield a</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Column 1 to become:</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	Marc 100 subfield a</a:t>
            </a:r>
          </a:p>
          <a:p>
            <a:pPr marL="0" indent="0">
              <a:lnSpc>
                <a:spcPct val="85000"/>
              </a:lnSpc>
              <a:spcBef>
                <a:spcPts val="0"/>
              </a:spcBef>
              <a:buClr>
                <a:srgbClr val="78B2E0"/>
              </a:buClr>
              <a:buSzPct val="98333"/>
              <a:buNone/>
            </a:pPr>
            <a:r>
              <a:rPr lang="pt-BR" dirty="0" smtClean="0">
                <a:latin typeface="Open Sans"/>
                <a:ea typeface="Open Sans"/>
                <a:cs typeface="Open Sans"/>
                <a:sym typeface="Open Sans"/>
              </a:rPr>
              <a:t>Column </a:t>
            </a:r>
            <a:r>
              <a:rPr lang="pt-BR" dirty="0">
                <a:latin typeface="Open Sans"/>
                <a:ea typeface="Open Sans"/>
                <a:cs typeface="Open Sans"/>
                <a:sym typeface="Open Sans"/>
              </a:rPr>
              <a:t>2 to become:</a:t>
            </a:r>
          </a:p>
          <a:p>
            <a:pPr marL="0" indent="0">
              <a:lnSpc>
                <a:spcPct val="85000"/>
              </a:lnSpc>
              <a:spcBef>
                <a:spcPts val="0"/>
              </a:spcBef>
              <a:buClr>
                <a:srgbClr val="78B2E0"/>
              </a:buClr>
              <a:buSzPct val="98333"/>
              <a:buNone/>
            </a:pPr>
            <a:r>
              <a:rPr lang="pt-BR" dirty="0">
                <a:latin typeface="Open Sans"/>
                <a:ea typeface="Open Sans"/>
                <a:cs typeface="Open Sans"/>
                <a:sym typeface="Open Sans"/>
              </a:rPr>
              <a:t>	Marc </a:t>
            </a:r>
            <a:r>
              <a:rPr lang="pt-BR" dirty="0" smtClean="0">
                <a:latin typeface="Open Sans"/>
                <a:ea typeface="Open Sans"/>
                <a:cs typeface="Open Sans"/>
                <a:sym typeface="Open Sans"/>
              </a:rPr>
              <a:t>300 </a:t>
            </a:r>
            <a:r>
              <a:rPr lang="pt-BR" dirty="0">
                <a:latin typeface="Open Sans"/>
                <a:ea typeface="Open Sans"/>
                <a:cs typeface="Open Sans"/>
                <a:sym typeface="Open Sans"/>
              </a:rPr>
              <a:t>subfield a</a:t>
            </a: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206603" y="782863"/>
            <a:ext cx="6684054" cy="6020075"/>
          </a:xfrm>
          <a:prstGeom prst="rect">
            <a:avLst/>
          </a:prstGeom>
        </p:spPr>
      </p:pic>
    </p:spTree>
    <p:extLst>
      <p:ext uri="{BB962C8B-B14F-4D97-AF65-F5344CB8AC3E}">
        <p14:creationId xmlns:p14="http://schemas.microsoft.com/office/powerpoint/2010/main" val="204652540"/>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419599" cy="1674467"/>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dirty="0">
                <a:latin typeface="Open Sans"/>
              </a:rPr>
              <a:t>C</a:t>
            </a:r>
            <a:r>
              <a:rPr lang="en-US" dirty="0" smtClean="0">
                <a:latin typeface="Open Sans"/>
              </a:rPr>
              <a:t>reate </a:t>
            </a:r>
            <a:r>
              <a:rPr lang="en-US" dirty="0">
                <a:latin typeface="Open Sans"/>
              </a:rPr>
              <a:t>template for each </a:t>
            </a:r>
            <a:r>
              <a:rPr lang="en-US" dirty="0" smtClean="0">
                <a:latin typeface="Open Sans"/>
              </a:rPr>
              <a:t>column</a:t>
            </a:r>
          </a:p>
          <a:p>
            <a:pPr marL="0" indent="0">
              <a:spcBef>
                <a:spcPts val="0"/>
              </a:spcBef>
              <a:buClr>
                <a:srgbClr val="78B2E0"/>
              </a:buClr>
              <a:buSzPct val="98333"/>
              <a:buNone/>
            </a:pPr>
            <a:endParaRPr lang="en-US" dirty="0" smtClean="0">
              <a:latin typeface="Open Sans"/>
            </a:endParaRPr>
          </a:p>
          <a:p>
            <a:pPr marL="0" indent="0">
              <a:spcBef>
                <a:spcPts val="0"/>
              </a:spcBef>
              <a:buClr>
                <a:srgbClr val="78B2E0"/>
              </a:buClr>
              <a:buSzPct val="98333"/>
              <a:buNone/>
            </a:pPr>
            <a:r>
              <a:rPr lang="en-US" dirty="0" smtClean="0">
                <a:latin typeface="Open Sans"/>
              </a:rPr>
              <a:t>Choose the Field you want to define from the pull-down menu</a:t>
            </a:r>
            <a:endParaRPr lang="en-US" dirty="0">
              <a:latin typeface="Open Sans"/>
            </a:endParaRPr>
          </a:p>
          <a:p>
            <a:pPr marL="0" indent="0">
              <a:spcBef>
                <a:spcPts val="0"/>
              </a:spcBef>
              <a:buClr>
                <a:srgbClr val="78B2E0"/>
              </a:buClr>
              <a:buSzPct val="98333"/>
              <a:buNone/>
            </a:pPr>
            <a:endParaRPr lang="en-US" dirty="0" smtClean="0">
              <a:latin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pt-BR" dirty="0">
              <a:latin typeface="Open Sans"/>
              <a:ea typeface="Open Sans"/>
              <a:cs typeface="Open Sans"/>
              <a:sym typeface="Open Sans"/>
            </a:endParaRPr>
          </a:p>
        </p:txBody>
      </p:sp>
      <p:pic>
        <p:nvPicPr>
          <p:cNvPr id="5" name="Picture 4"/>
          <p:cNvPicPr>
            <a:picLocks noChangeAspect="1"/>
          </p:cNvPicPr>
          <p:nvPr/>
        </p:nvPicPr>
        <p:blipFill>
          <a:blip r:embed="rId3"/>
          <a:stretch>
            <a:fillRect/>
          </a:stretch>
        </p:blipFill>
        <p:spPr>
          <a:xfrm>
            <a:off x="175371" y="782864"/>
            <a:ext cx="7096286" cy="6111633"/>
          </a:xfrm>
          <a:prstGeom prst="rect">
            <a:avLst/>
          </a:prstGeom>
        </p:spPr>
      </p:pic>
    </p:spTree>
    <p:extLst>
      <p:ext uri="{BB962C8B-B14F-4D97-AF65-F5344CB8AC3E}">
        <p14:creationId xmlns:p14="http://schemas.microsoft.com/office/powerpoint/2010/main" val="932651180"/>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134074" y="846985"/>
            <a:ext cx="3028950" cy="4520145"/>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Enter Data</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Select:</a:t>
            </a:r>
          </a:p>
          <a:p>
            <a:pPr marL="0" indent="0">
              <a:spcBef>
                <a:spcPts val="0"/>
              </a:spcBef>
              <a:buClr>
                <a:srgbClr val="78B2E0"/>
              </a:buClr>
              <a:buSzPct val="98333"/>
              <a:buNone/>
            </a:pPr>
            <a:r>
              <a:rPr lang="en-US" sz="2000" dirty="0" smtClean="0">
                <a:latin typeface="Open Sans"/>
                <a:ea typeface="Open Sans"/>
                <a:cs typeface="Open Sans"/>
                <a:sym typeface="Open Sans"/>
              </a:rPr>
              <a:t>Field 0</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Map To:</a:t>
            </a:r>
          </a:p>
          <a:p>
            <a:pPr marL="0" indent="0">
              <a:spcBef>
                <a:spcPts val="0"/>
              </a:spcBef>
              <a:buClr>
                <a:srgbClr val="78B2E0"/>
              </a:buClr>
              <a:buSzPct val="98333"/>
              <a:buNone/>
            </a:pPr>
            <a:r>
              <a:rPr lang="en-US" sz="2000" dirty="0" smtClean="0">
                <a:latin typeface="Open Sans"/>
                <a:ea typeface="Open Sans"/>
                <a:cs typeface="Open Sans"/>
                <a:sym typeface="Open Sans"/>
              </a:rPr>
              <a:t>245$a</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Press Add Argument</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t>(</a:t>
            </a:r>
            <a:r>
              <a:rPr lang="en-US" sz="2000" dirty="0"/>
              <a:t>The order of the arguments matters </a:t>
            </a:r>
            <a:r>
              <a:rPr lang="en-US" sz="2000" dirty="0" smtClean="0"/>
              <a:t>for </a:t>
            </a:r>
            <a:r>
              <a:rPr lang="en-US" sz="2000" dirty="0"/>
              <a:t>the final Marc Record Load Display!  We had issue with |a and |b not being loaded in proper order due to the order they were placed in the argument)</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738248" y="754220"/>
            <a:ext cx="7145613" cy="6103780"/>
          </a:xfrm>
          <a:prstGeom prst="rect">
            <a:avLst/>
          </a:prstGeom>
        </p:spPr>
      </p:pic>
    </p:spTree>
    <p:extLst>
      <p:ext uri="{BB962C8B-B14F-4D97-AF65-F5344CB8AC3E}">
        <p14:creationId xmlns:p14="http://schemas.microsoft.com/office/powerpoint/2010/main" val="1445156456"/>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869031" y="858733"/>
            <a:ext cx="3028950" cy="4752234"/>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Enter Data</a:t>
            </a:r>
            <a:br>
              <a:rPr lang="en-US" sz="2000" dirty="0" smtClean="0">
                <a:latin typeface="Open Sans"/>
                <a:ea typeface="Open Sans"/>
                <a:cs typeface="Open Sans"/>
                <a:sym typeface="Open Sans"/>
              </a:rPr>
            </a:br>
            <a:r>
              <a:rPr lang="en-US" sz="2000" dirty="0" smtClean="0">
                <a:latin typeface="Open Sans"/>
                <a:ea typeface="Open Sans"/>
                <a:cs typeface="Open Sans"/>
                <a:sym typeface="Open Sans"/>
              </a:rPr>
              <a:t>Select:</a:t>
            </a:r>
          </a:p>
          <a:p>
            <a:pPr marL="0" indent="0">
              <a:spcBef>
                <a:spcPts val="0"/>
              </a:spcBef>
              <a:buClr>
                <a:srgbClr val="78B2E0"/>
              </a:buClr>
              <a:buSzPct val="98333"/>
              <a:buNone/>
            </a:pPr>
            <a:r>
              <a:rPr lang="en-US" sz="2000" dirty="0" smtClean="0">
                <a:latin typeface="Open Sans"/>
                <a:ea typeface="Open Sans"/>
                <a:cs typeface="Open Sans"/>
                <a:sym typeface="Open Sans"/>
              </a:rPr>
              <a:t>Field 0</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Map To:</a:t>
            </a:r>
          </a:p>
          <a:p>
            <a:pPr marL="0" indent="0">
              <a:spcBef>
                <a:spcPts val="0"/>
              </a:spcBef>
              <a:buClr>
                <a:srgbClr val="78B2E0"/>
              </a:buClr>
              <a:buSzPct val="98333"/>
              <a:buNone/>
            </a:pPr>
            <a:r>
              <a:rPr lang="en-US" sz="2000" dirty="0" smtClean="0">
                <a:latin typeface="Open Sans"/>
                <a:ea typeface="Open Sans"/>
                <a:cs typeface="Open Sans"/>
                <a:sym typeface="Open Sans"/>
              </a:rPr>
              <a:t>100$a</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latin typeface="Open Sans"/>
                <a:ea typeface="Open Sans"/>
                <a:cs typeface="Open Sans"/>
                <a:sym typeface="Open Sans"/>
              </a:rPr>
              <a:t>Press Add Argument</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r>
              <a:rPr lang="en-US" sz="2000" dirty="0" smtClean="0"/>
              <a:t>(</a:t>
            </a:r>
            <a:r>
              <a:rPr lang="en-US" sz="2000" dirty="0"/>
              <a:t>The order of the arguments matters </a:t>
            </a:r>
            <a:r>
              <a:rPr lang="en-US" sz="2000" dirty="0" smtClean="0"/>
              <a:t>for </a:t>
            </a:r>
            <a:r>
              <a:rPr lang="en-US" sz="2000" dirty="0"/>
              <a:t>the final Marc Record Load Display!  We had </a:t>
            </a:r>
            <a:r>
              <a:rPr lang="en-US" sz="2000" dirty="0" smtClean="0"/>
              <a:t>issues </a:t>
            </a:r>
            <a:r>
              <a:rPr lang="en-US" sz="2000" dirty="0"/>
              <a:t>with |a and |b not being loaded in proper order due to the order they were placed in the argument)</a:t>
            </a: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en-US" sz="2000" dirty="0">
              <a:latin typeface="Open Sans"/>
              <a:ea typeface="Open Sans"/>
              <a:cs typeface="Open Sans"/>
              <a:sym typeface="Open Sans"/>
            </a:endParaRPr>
          </a:p>
          <a:p>
            <a:pPr marL="0" indent="0">
              <a:spcBef>
                <a:spcPts val="0"/>
              </a:spcBef>
              <a:buClr>
                <a:srgbClr val="78B2E0"/>
              </a:buClr>
              <a:buSzPct val="98333"/>
              <a:buNone/>
            </a:pPr>
            <a:endParaRPr lang="en-US" sz="2000" dirty="0" smtClean="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22289" y="853436"/>
            <a:ext cx="6999734" cy="6004564"/>
          </a:xfrm>
          <a:prstGeom prst="rect">
            <a:avLst/>
          </a:prstGeom>
        </p:spPr>
      </p:pic>
    </p:spTree>
    <p:extLst>
      <p:ext uri="{BB962C8B-B14F-4D97-AF65-F5344CB8AC3E}">
        <p14:creationId xmlns:p14="http://schemas.microsoft.com/office/powerpoint/2010/main" val="1479258366"/>
      </p:ext>
    </p:extLst>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521700" y="876299"/>
            <a:ext cx="3105150" cy="3788465"/>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Once you have entered all the arguments:</a:t>
            </a:r>
          </a:p>
          <a:p>
            <a:pPr marL="0" indent="0">
              <a:spcBef>
                <a:spcPts val="0"/>
              </a:spcBef>
              <a:buClr>
                <a:srgbClr val="78B2E0"/>
              </a:buClr>
              <a:buSzPct val="98333"/>
              <a:buNone/>
            </a:pPr>
            <a:endParaRPr lang="en-US" sz="2000" dirty="0">
              <a:latin typeface="Open Sans"/>
              <a:ea typeface="Open Sans"/>
              <a:cs typeface="Open Sans"/>
              <a:sym typeface="Open Sans"/>
            </a:endParaRPr>
          </a:p>
          <a:p>
            <a:pPr>
              <a:spcBef>
                <a:spcPts val="0"/>
              </a:spcBef>
              <a:buClr>
                <a:srgbClr val="78B2E0"/>
              </a:buClr>
              <a:buSzPct val="98333"/>
            </a:pPr>
            <a:r>
              <a:rPr lang="en-US" sz="2000" dirty="0" smtClean="0">
                <a:latin typeface="Open Sans"/>
                <a:ea typeface="Open Sans"/>
                <a:cs typeface="Open Sans"/>
                <a:sym typeface="Open Sans"/>
              </a:rPr>
              <a:t>Checkmark Save Template</a:t>
            </a:r>
          </a:p>
          <a:p>
            <a:pPr>
              <a:spcBef>
                <a:spcPts val="0"/>
              </a:spcBef>
              <a:buClr>
                <a:srgbClr val="78B2E0"/>
              </a:buClr>
              <a:buSzPct val="98333"/>
            </a:pPr>
            <a:endParaRPr lang="en-US" sz="2000" dirty="0">
              <a:latin typeface="Open Sans"/>
              <a:ea typeface="Open Sans"/>
              <a:cs typeface="Open Sans"/>
              <a:sym typeface="Open Sans"/>
            </a:endParaRPr>
          </a:p>
          <a:p>
            <a:pPr>
              <a:spcBef>
                <a:spcPts val="0"/>
              </a:spcBef>
              <a:buClr>
                <a:srgbClr val="78B2E0"/>
              </a:buClr>
              <a:buSzPct val="98333"/>
            </a:pPr>
            <a:r>
              <a:rPr lang="en-US" sz="2000" dirty="0" smtClean="0">
                <a:latin typeface="Open Sans"/>
                <a:ea typeface="Open Sans"/>
                <a:cs typeface="Open Sans"/>
                <a:sym typeface="Open Sans"/>
              </a:rPr>
              <a:t>Load Template</a:t>
            </a:r>
          </a:p>
          <a:p>
            <a:pPr>
              <a:spcBef>
                <a:spcPts val="0"/>
              </a:spcBef>
              <a:buClr>
                <a:srgbClr val="78B2E0"/>
              </a:buClr>
              <a:buSzPct val="98333"/>
            </a:pPr>
            <a:endParaRPr lang="en-US" sz="2000" dirty="0">
              <a:latin typeface="Open Sans"/>
              <a:ea typeface="Open Sans"/>
              <a:cs typeface="Open Sans"/>
              <a:sym typeface="Open Sans"/>
            </a:endParaRPr>
          </a:p>
          <a:p>
            <a:pPr>
              <a:spcBef>
                <a:spcPts val="0"/>
              </a:spcBef>
              <a:buClr>
                <a:srgbClr val="78B2E0"/>
              </a:buClr>
              <a:buSzPct val="98333"/>
            </a:pPr>
            <a:r>
              <a:rPr lang="en-US" sz="2000" dirty="0" smtClean="0">
                <a:latin typeface="Open Sans"/>
                <a:ea typeface="Open Sans"/>
                <a:cs typeface="Open Sans"/>
                <a:sym typeface="Open Sans"/>
              </a:rPr>
              <a:t>You’ll be asked to save template as an .mrd  file</a:t>
            </a:r>
          </a:p>
          <a:p>
            <a:pPr>
              <a:spcBef>
                <a:spcPts val="0"/>
              </a:spcBef>
              <a:buClr>
                <a:srgbClr val="78B2E0"/>
              </a:buClr>
              <a:buSzPct val="98333"/>
            </a:pPr>
            <a:endParaRPr lang="en-US" sz="2000" dirty="0" smtClean="0">
              <a:latin typeface="Open Sans"/>
              <a:ea typeface="Open Sans"/>
              <a:cs typeface="Open Sans"/>
              <a:sym typeface="Open Sans"/>
            </a:endParaRPr>
          </a:p>
          <a:p>
            <a:pPr>
              <a:spcBef>
                <a:spcPts val="0"/>
              </a:spcBef>
              <a:buClr>
                <a:srgbClr val="78B2E0"/>
              </a:buClr>
              <a:buSzPct val="98333"/>
            </a:pPr>
            <a:r>
              <a:rPr lang="en-US" sz="2000" dirty="0" smtClean="0">
                <a:latin typeface="Open Sans"/>
                <a:ea typeface="Open Sans"/>
                <a:cs typeface="Open Sans"/>
                <a:sym typeface="Open Sans"/>
              </a:rPr>
              <a:t>After that you can just reload template</a:t>
            </a:r>
            <a:endParaRPr lang="en-US" sz="2000" dirty="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pic>
        <p:nvPicPr>
          <p:cNvPr id="7" name="Picture 6"/>
          <p:cNvPicPr>
            <a:picLocks noChangeAspect="1"/>
          </p:cNvPicPr>
          <p:nvPr/>
        </p:nvPicPr>
        <p:blipFill>
          <a:blip r:embed="rId3"/>
          <a:stretch>
            <a:fillRect/>
          </a:stretch>
        </p:blipFill>
        <p:spPr>
          <a:xfrm>
            <a:off x="522289" y="786708"/>
            <a:ext cx="7054168" cy="6033612"/>
          </a:xfrm>
          <a:prstGeom prst="rect">
            <a:avLst/>
          </a:prstGeom>
        </p:spPr>
      </p:pic>
    </p:spTree>
    <p:extLst>
      <p:ext uri="{BB962C8B-B14F-4D97-AF65-F5344CB8AC3E}">
        <p14:creationId xmlns:p14="http://schemas.microsoft.com/office/powerpoint/2010/main" val="1582384240"/>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1489" y="444501"/>
            <a:ext cx="11249023" cy="330199"/>
          </a:xfrm>
          <a:prstGeom prst="rect">
            <a:avLst/>
          </a:prstGeom>
          <a:noFill/>
          <a:ln>
            <a:noFill/>
          </a:ln>
        </p:spPr>
        <p:txBody>
          <a:bodyPr vert="horz" lIns="0" tIns="0" rIns="0" bIns="0" rtlCol="0" anchor="t" anchorCtr="0">
            <a:noAutofit/>
          </a:bodyPr>
          <a:lstStyle/>
          <a:p>
            <a:pPr>
              <a:lnSpc>
                <a:spcPct val="85000"/>
              </a:lnSpc>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Excel</a:t>
            </a:r>
            <a:endParaRPr lang="en-US" sz="2800" b="1" dirty="0">
              <a:solidFill>
                <a:schemeClr val="bg2">
                  <a:lumMod val="10000"/>
                </a:schemeClr>
              </a:solidFill>
              <a:latin typeface="Open Sans"/>
              <a:ea typeface="Open Sans"/>
              <a:cs typeface="Open Sans"/>
              <a:sym typeface="Open Sans"/>
            </a:endParaRPr>
          </a:p>
        </p:txBody>
      </p:sp>
      <p:sp>
        <p:nvSpPr>
          <p:cNvPr id="8" name="Shape 59"/>
          <p:cNvSpPr txBox="1">
            <a:spLocks/>
          </p:cNvSpPr>
          <p:nvPr/>
        </p:nvSpPr>
        <p:spPr>
          <a:xfrm>
            <a:off x="743343" y="1044594"/>
            <a:ext cx="11105757" cy="1887792"/>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0"/>
              </a:spcBef>
              <a:buClr>
                <a:srgbClr val="78B2E0"/>
              </a:buClr>
              <a:buSzPct val="98333"/>
              <a:buNone/>
            </a:pPr>
            <a:r>
              <a:rPr lang="en-US" dirty="0" smtClean="0"/>
              <a:t>Minimize Data Entry:</a:t>
            </a:r>
          </a:p>
          <a:p>
            <a:pPr marL="0" indent="0">
              <a:spcBef>
                <a:spcPts val="0"/>
              </a:spcBef>
              <a:buClr>
                <a:srgbClr val="78B2E0"/>
              </a:buClr>
              <a:buSzPct val="98333"/>
              <a:buNone/>
            </a:pPr>
            <a:r>
              <a:rPr lang="en-US" dirty="0" smtClean="0"/>
              <a:t>Barcode (Wand </a:t>
            </a:r>
            <a:r>
              <a:rPr lang="en-US" dirty="0"/>
              <a:t>S</a:t>
            </a:r>
            <a:r>
              <a:rPr lang="en-US" dirty="0" smtClean="0"/>
              <a:t>canner),</a:t>
            </a:r>
          </a:p>
          <a:p>
            <a:pPr marL="0" indent="0">
              <a:spcBef>
                <a:spcPts val="0"/>
              </a:spcBef>
              <a:buClr>
                <a:srgbClr val="78B2E0"/>
              </a:buClr>
              <a:buSzPct val="98333"/>
              <a:buNone/>
            </a:pPr>
            <a:r>
              <a:rPr lang="en-US" dirty="0" smtClean="0"/>
              <a:t>Manual Keyboard Enter:</a:t>
            </a:r>
          </a:p>
          <a:p>
            <a:pPr marL="0" indent="0">
              <a:spcBef>
                <a:spcPts val="0"/>
              </a:spcBef>
              <a:buClr>
                <a:srgbClr val="78B2E0"/>
              </a:buClr>
              <a:buSzPct val="98333"/>
              <a:buNone/>
            </a:pPr>
            <a:r>
              <a:rPr lang="en-US" dirty="0"/>
              <a:t>	</a:t>
            </a:r>
            <a:r>
              <a:rPr lang="en-US" dirty="0" smtClean="0"/>
              <a:t>Reel Begin Date</a:t>
            </a:r>
          </a:p>
          <a:p>
            <a:pPr marL="0" indent="0">
              <a:spcBef>
                <a:spcPts val="0"/>
              </a:spcBef>
              <a:buClr>
                <a:srgbClr val="78B2E0"/>
              </a:buClr>
              <a:buSzPct val="98333"/>
              <a:buNone/>
            </a:pPr>
            <a:r>
              <a:rPr lang="en-US" dirty="0" smtClean="0"/>
              <a:t>	Reel End Date</a:t>
            </a:r>
          </a:p>
          <a:p>
            <a:pPr marL="0" indent="0">
              <a:spcBef>
                <a:spcPts val="0"/>
              </a:spcBef>
              <a:buClr>
                <a:srgbClr val="78B2E0"/>
              </a:buClr>
              <a:buSzPct val="98333"/>
              <a:buNone/>
            </a:pPr>
            <a:r>
              <a:rPr lang="en-US" dirty="0" smtClean="0"/>
              <a:t>    	Set standard format you want for display</a:t>
            </a:r>
            <a:r>
              <a:rPr lang="en-US" dirty="0"/>
              <a:t>:   (3 letter month day, year) </a:t>
            </a:r>
            <a:endParaRPr lang="en-US" dirty="0" smtClean="0"/>
          </a:p>
          <a:p>
            <a:pPr marL="0" indent="0">
              <a:spcBef>
                <a:spcPts val="0"/>
              </a:spcBef>
              <a:buClr>
                <a:srgbClr val="78B2E0"/>
              </a:buClr>
              <a:buSzPct val="98333"/>
              <a:buNone/>
            </a:pPr>
            <a:endParaRPr lang="en-US" sz="1800" dirty="0" smtClean="0"/>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endParaRPr lang="en-US" dirty="0">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208476" y="3028990"/>
            <a:ext cx="11846072" cy="933410"/>
          </a:xfrm>
          <a:prstGeom prst="rect">
            <a:avLst/>
          </a:prstGeom>
        </p:spPr>
      </p:pic>
    </p:spTree>
    <p:extLst>
      <p:ext uri="{BB962C8B-B14F-4D97-AF65-F5344CB8AC3E}">
        <p14:creationId xmlns:p14="http://schemas.microsoft.com/office/powerpoint/2010/main" val="2677402410"/>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8084378" y="1071334"/>
            <a:ext cx="3105150" cy="1745602"/>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sz="2000" dirty="0" smtClean="0">
                <a:latin typeface="Open Sans"/>
                <a:ea typeface="Open Sans"/>
                <a:cs typeface="Open Sans"/>
                <a:sym typeface="Open Sans"/>
              </a:rPr>
              <a:t>Once you have entered all the arguments and saved them as templates you can simply push the Load Template button to get them back!</a:t>
            </a:r>
          </a:p>
          <a:p>
            <a:pPr marL="0" indent="0">
              <a:spcBef>
                <a:spcPts val="0"/>
              </a:spcBef>
              <a:buClr>
                <a:srgbClr val="78B2E0"/>
              </a:buClr>
              <a:buSzPct val="98333"/>
              <a:buNone/>
            </a:pPr>
            <a:endParaRPr lang="en-US" sz="2000" dirty="0" smtClean="0">
              <a:latin typeface="Open Sans"/>
              <a:ea typeface="Open Sans"/>
              <a:cs typeface="Open Sans"/>
              <a:sym typeface="Open Sans"/>
            </a:endParaRPr>
          </a:p>
          <a:p>
            <a:pPr marL="0" indent="0">
              <a:spcBef>
                <a:spcPts val="0"/>
              </a:spcBef>
              <a:buClr>
                <a:srgbClr val="78B2E0"/>
              </a:buClr>
              <a:buSzPct val="98333"/>
              <a:buNone/>
            </a:pPr>
            <a:endParaRPr lang="pt-BR"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a:p>
            <a:pPr marL="0" indent="0">
              <a:spcBef>
                <a:spcPts val="0"/>
              </a:spcBef>
              <a:buClr>
                <a:srgbClr val="78B2E0"/>
              </a:buClr>
              <a:buSzPct val="98333"/>
              <a:buNone/>
            </a:pPr>
            <a:endParaRPr lang="en-US" dirty="0">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754463"/>
            <a:ext cx="6945864" cy="5994680"/>
          </a:xfrm>
          <a:prstGeom prst="rect">
            <a:avLst/>
          </a:prstGeom>
        </p:spPr>
      </p:pic>
      <p:pic>
        <p:nvPicPr>
          <p:cNvPr id="4" name="Picture 3"/>
          <p:cNvPicPr>
            <a:picLocks noChangeAspect="1"/>
          </p:cNvPicPr>
          <p:nvPr/>
        </p:nvPicPr>
        <p:blipFill>
          <a:blip r:embed="rId4"/>
          <a:stretch>
            <a:fillRect/>
          </a:stretch>
        </p:blipFill>
        <p:spPr>
          <a:xfrm>
            <a:off x="4575349" y="4879408"/>
            <a:ext cx="7529565" cy="1070554"/>
          </a:xfrm>
          <a:prstGeom prst="rect">
            <a:avLst/>
          </a:prstGeom>
        </p:spPr>
      </p:pic>
    </p:spTree>
    <p:extLst>
      <p:ext uri="{BB962C8B-B14F-4D97-AF65-F5344CB8AC3E}">
        <p14:creationId xmlns:p14="http://schemas.microsoft.com/office/powerpoint/2010/main" val="1913506863"/>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70" name="Shape 59"/>
          <p:cNvSpPr txBox="1">
            <a:spLocks/>
          </p:cNvSpPr>
          <p:nvPr/>
        </p:nvSpPr>
        <p:spPr>
          <a:xfrm>
            <a:off x="284597" y="5613399"/>
            <a:ext cx="8673874" cy="694635"/>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fontAlgn="base">
              <a:buNone/>
            </a:pPr>
            <a:r>
              <a:rPr lang="en-US" sz="2000" dirty="0" smtClean="0">
                <a:sym typeface="Open Sans"/>
              </a:rPr>
              <a:t>Delimited Text Translator puts 1 * when you group lines together</a:t>
            </a:r>
          </a:p>
          <a:p>
            <a:pPr marL="0" indent="0" fontAlgn="base">
              <a:buNone/>
            </a:pPr>
            <a:r>
              <a:rPr lang="en-US" sz="2000" dirty="0" smtClean="0">
                <a:latin typeface="Open Sans"/>
                <a:ea typeface="Open Sans"/>
                <a:cs typeface="Open Sans"/>
                <a:sym typeface="Open Sans"/>
              </a:rPr>
              <a:t>We put in 4 **** to handle articles</a:t>
            </a:r>
            <a:endParaRPr lang="en-US" dirty="0">
              <a:latin typeface="Open Sans"/>
              <a:ea typeface="Open Sans"/>
              <a:cs typeface="Open Sans"/>
              <a:sym typeface="Open Sans"/>
            </a:endParaRPr>
          </a:p>
        </p:txBody>
      </p:sp>
      <p:graphicFrame>
        <p:nvGraphicFramePr>
          <p:cNvPr id="3" name="Table 2"/>
          <p:cNvGraphicFramePr>
            <a:graphicFrameLocks noGrp="1"/>
          </p:cNvGraphicFramePr>
          <p:nvPr>
            <p:extLst/>
          </p:nvPr>
        </p:nvGraphicFramePr>
        <p:xfrm>
          <a:off x="165100" y="734148"/>
          <a:ext cx="11747499" cy="4532073"/>
        </p:xfrm>
        <a:graphic>
          <a:graphicData uri="http://schemas.openxmlformats.org/drawingml/2006/table">
            <a:tbl>
              <a:tblPr firstRow="1" bandRow="1">
                <a:tableStyleId>{2D5ABB26-0587-4C30-8999-92F81FD0307C}</a:tableStyleId>
              </a:tblPr>
              <a:tblGrid>
                <a:gridCol w="3915833">
                  <a:extLst>
                    <a:ext uri="{9D8B030D-6E8A-4147-A177-3AD203B41FA5}">
                      <a16:colId xmlns="" xmlns:a16="http://schemas.microsoft.com/office/drawing/2014/main" val="20000"/>
                    </a:ext>
                  </a:extLst>
                </a:gridCol>
                <a:gridCol w="3056467">
                  <a:extLst>
                    <a:ext uri="{9D8B030D-6E8A-4147-A177-3AD203B41FA5}">
                      <a16:colId xmlns="" xmlns:a16="http://schemas.microsoft.com/office/drawing/2014/main" val="20001"/>
                    </a:ext>
                  </a:extLst>
                </a:gridCol>
                <a:gridCol w="4775199">
                  <a:extLst>
                    <a:ext uri="{9D8B030D-6E8A-4147-A177-3AD203B41FA5}">
                      <a16:colId xmlns="" xmlns:a16="http://schemas.microsoft.com/office/drawing/2014/main" val="20002"/>
                    </a:ext>
                  </a:extLst>
                </a:gridCol>
              </a:tblGrid>
              <a:tr h="647439">
                <a:tc>
                  <a:txBody>
                    <a:bodyPr/>
                    <a:lstStyle/>
                    <a:p>
                      <a:r>
                        <a:rPr lang="en-US" sz="1800" dirty="0" smtClean="0"/>
                        <a:t>Excel Column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MarcEdit</a:t>
                      </a:r>
                      <a:r>
                        <a:rPr lang="en-US" sz="1800" baseline="0" dirty="0" smtClean="0"/>
                        <a:t> Delimited Text Translator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smtClean="0">
                          <a:solidFill>
                            <a:schemeClr val="tx1"/>
                          </a:solidFill>
                          <a:effectLst/>
                          <a:latin typeface="+mn-lt"/>
                          <a:ea typeface="+mn-ea"/>
                          <a:cs typeface="+mn-cs"/>
                        </a:rPr>
                        <a:t>Sierra Load Table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47439">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47439">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pic>
        <p:nvPicPr>
          <p:cNvPr id="46" name="picture"/>
          <p:cNvPicPr/>
          <p:nvPr/>
        </p:nvPicPr>
        <p:blipFill>
          <a:blip r:embed="rId3">
            <a:extLst>
              <a:ext uri="{28A0092B-C50C-407E-A947-70E740481C1C}">
                <a14:useLocalDpi xmlns:a14="http://schemas.microsoft.com/office/drawing/2010/main" val="0"/>
              </a:ext>
            </a:extLst>
          </a:blip>
          <a:stretch>
            <a:fillRect/>
          </a:stretch>
        </p:blipFill>
        <p:spPr>
          <a:xfrm>
            <a:off x="7230846" y="2161381"/>
            <a:ext cx="3640354" cy="414338"/>
          </a:xfrm>
          <a:prstGeom prst="rect">
            <a:avLst/>
          </a:prstGeom>
        </p:spPr>
      </p:pic>
      <p:pic>
        <p:nvPicPr>
          <p:cNvPr id="54" name="picture"/>
          <p:cNvPicPr/>
          <p:nvPr/>
        </p:nvPicPr>
        <p:blipFill>
          <a:blip r:embed="rId4">
            <a:extLst>
              <a:ext uri="{28A0092B-C50C-407E-A947-70E740481C1C}">
                <a14:useLocalDpi xmlns:a14="http://schemas.microsoft.com/office/drawing/2010/main" val="0"/>
              </a:ext>
            </a:extLst>
          </a:blip>
          <a:stretch>
            <a:fillRect/>
          </a:stretch>
        </p:blipFill>
        <p:spPr>
          <a:xfrm>
            <a:off x="7230846" y="1518871"/>
            <a:ext cx="3818154" cy="471485"/>
          </a:xfrm>
          <a:prstGeom prst="rect">
            <a:avLst/>
          </a:prstGeom>
        </p:spPr>
      </p:pic>
      <p:pic>
        <p:nvPicPr>
          <p:cNvPr id="14" name="Picture 13"/>
          <p:cNvPicPr>
            <a:picLocks noChangeAspect="1"/>
          </p:cNvPicPr>
          <p:nvPr/>
        </p:nvPicPr>
        <p:blipFill>
          <a:blip r:embed="rId5"/>
          <a:stretch>
            <a:fillRect/>
          </a:stretch>
        </p:blipFill>
        <p:spPr>
          <a:xfrm>
            <a:off x="436389" y="4683546"/>
            <a:ext cx="904577" cy="463057"/>
          </a:xfrm>
          <a:prstGeom prst="rect">
            <a:avLst/>
          </a:prstGeom>
        </p:spPr>
      </p:pic>
      <p:pic>
        <p:nvPicPr>
          <p:cNvPr id="15" name="Picture 14"/>
          <p:cNvPicPr>
            <a:picLocks noChangeAspect="1"/>
          </p:cNvPicPr>
          <p:nvPr/>
        </p:nvPicPr>
        <p:blipFill>
          <a:blip r:embed="rId6"/>
          <a:stretch>
            <a:fillRect/>
          </a:stretch>
        </p:blipFill>
        <p:spPr>
          <a:xfrm>
            <a:off x="436389" y="3996053"/>
            <a:ext cx="704762" cy="409524"/>
          </a:xfrm>
          <a:prstGeom prst="rect">
            <a:avLst/>
          </a:prstGeom>
        </p:spPr>
      </p:pic>
      <p:pic>
        <p:nvPicPr>
          <p:cNvPr id="16" name="Picture 15"/>
          <p:cNvPicPr>
            <a:picLocks noChangeAspect="1"/>
          </p:cNvPicPr>
          <p:nvPr/>
        </p:nvPicPr>
        <p:blipFill>
          <a:blip r:embed="rId7"/>
          <a:stretch>
            <a:fillRect/>
          </a:stretch>
        </p:blipFill>
        <p:spPr>
          <a:xfrm>
            <a:off x="436389" y="3380839"/>
            <a:ext cx="1980952" cy="409524"/>
          </a:xfrm>
          <a:prstGeom prst="rect">
            <a:avLst/>
          </a:prstGeom>
        </p:spPr>
      </p:pic>
      <p:pic>
        <p:nvPicPr>
          <p:cNvPr id="17" name="Picture 16"/>
          <p:cNvPicPr>
            <a:picLocks noChangeAspect="1"/>
          </p:cNvPicPr>
          <p:nvPr/>
        </p:nvPicPr>
        <p:blipFill>
          <a:blip r:embed="rId8"/>
          <a:stretch>
            <a:fillRect/>
          </a:stretch>
        </p:blipFill>
        <p:spPr>
          <a:xfrm>
            <a:off x="487640" y="2781408"/>
            <a:ext cx="1238095" cy="409524"/>
          </a:xfrm>
          <a:prstGeom prst="rect">
            <a:avLst/>
          </a:prstGeom>
        </p:spPr>
      </p:pic>
      <p:pic>
        <p:nvPicPr>
          <p:cNvPr id="18" name="Picture 17"/>
          <p:cNvPicPr>
            <a:picLocks noChangeAspect="1"/>
          </p:cNvPicPr>
          <p:nvPr/>
        </p:nvPicPr>
        <p:blipFill>
          <a:blip r:embed="rId9"/>
          <a:stretch>
            <a:fillRect/>
          </a:stretch>
        </p:blipFill>
        <p:spPr>
          <a:xfrm>
            <a:off x="436389" y="2104355"/>
            <a:ext cx="1800000" cy="409524"/>
          </a:xfrm>
          <a:prstGeom prst="rect">
            <a:avLst/>
          </a:prstGeom>
        </p:spPr>
      </p:pic>
      <p:pic>
        <p:nvPicPr>
          <p:cNvPr id="19" name="Picture 18"/>
          <p:cNvPicPr>
            <a:picLocks noChangeAspect="1"/>
          </p:cNvPicPr>
          <p:nvPr/>
        </p:nvPicPr>
        <p:blipFill>
          <a:blip r:embed="rId10"/>
          <a:stretch>
            <a:fillRect/>
          </a:stretch>
        </p:blipFill>
        <p:spPr>
          <a:xfrm>
            <a:off x="436389" y="1493151"/>
            <a:ext cx="2161905" cy="419048"/>
          </a:xfrm>
          <a:prstGeom prst="rect">
            <a:avLst/>
          </a:prstGeom>
        </p:spPr>
      </p:pic>
      <p:pic>
        <p:nvPicPr>
          <p:cNvPr id="20" name="Picture 19"/>
          <p:cNvPicPr>
            <a:picLocks noChangeAspect="1"/>
          </p:cNvPicPr>
          <p:nvPr/>
        </p:nvPicPr>
        <p:blipFill>
          <a:blip r:embed="rId11"/>
          <a:stretch>
            <a:fillRect/>
          </a:stretch>
        </p:blipFill>
        <p:spPr>
          <a:xfrm>
            <a:off x="4327325" y="1504948"/>
            <a:ext cx="1309471" cy="344597"/>
          </a:xfrm>
          <a:prstGeom prst="rect">
            <a:avLst/>
          </a:prstGeom>
        </p:spPr>
      </p:pic>
      <p:pic>
        <p:nvPicPr>
          <p:cNvPr id="21" name="Picture 20"/>
          <p:cNvPicPr>
            <a:picLocks noChangeAspect="1"/>
          </p:cNvPicPr>
          <p:nvPr/>
        </p:nvPicPr>
        <p:blipFill>
          <a:blip r:embed="rId12"/>
          <a:stretch>
            <a:fillRect/>
          </a:stretch>
        </p:blipFill>
        <p:spPr>
          <a:xfrm>
            <a:off x="4327326" y="2167721"/>
            <a:ext cx="1254158" cy="297038"/>
          </a:xfrm>
          <a:prstGeom prst="rect">
            <a:avLst/>
          </a:prstGeom>
        </p:spPr>
      </p:pic>
      <p:pic>
        <p:nvPicPr>
          <p:cNvPr id="22" name="Picture 21"/>
          <p:cNvPicPr>
            <a:picLocks noChangeAspect="1"/>
          </p:cNvPicPr>
          <p:nvPr/>
        </p:nvPicPr>
        <p:blipFill>
          <a:blip r:embed="rId13"/>
          <a:stretch>
            <a:fillRect/>
          </a:stretch>
        </p:blipFill>
        <p:spPr>
          <a:xfrm>
            <a:off x="4326622" y="2828176"/>
            <a:ext cx="1254861" cy="330226"/>
          </a:xfrm>
          <a:prstGeom prst="rect">
            <a:avLst/>
          </a:prstGeom>
        </p:spPr>
      </p:pic>
      <p:pic>
        <p:nvPicPr>
          <p:cNvPr id="23" name="Picture 22"/>
          <p:cNvPicPr>
            <a:picLocks noChangeAspect="1"/>
          </p:cNvPicPr>
          <p:nvPr/>
        </p:nvPicPr>
        <p:blipFill>
          <a:blip r:embed="rId14"/>
          <a:stretch>
            <a:fillRect/>
          </a:stretch>
        </p:blipFill>
        <p:spPr>
          <a:xfrm>
            <a:off x="4326622" y="3485902"/>
            <a:ext cx="1390890" cy="329422"/>
          </a:xfrm>
          <a:prstGeom prst="rect">
            <a:avLst/>
          </a:prstGeom>
        </p:spPr>
      </p:pic>
      <p:pic>
        <p:nvPicPr>
          <p:cNvPr id="25" name="Picture 24"/>
          <p:cNvPicPr>
            <a:picLocks noChangeAspect="1"/>
          </p:cNvPicPr>
          <p:nvPr/>
        </p:nvPicPr>
        <p:blipFill>
          <a:blip r:embed="rId15"/>
          <a:stretch>
            <a:fillRect/>
          </a:stretch>
        </p:blipFill>
        <p:spPr>
          <a:xfrm>
            <a:off x="4397140" y="4150482"/>
            <a:ext cx="1568802" cy="318000"/>
          </a:xfrm>
          <a:prstGeom prst="rect">
            <a:avLst/>
          </a:prstGeom>
        </p:spPr>
      </p:pic>
      <p:pic>
        <p:nvPicPr>
          <p:cNvPr id="26" name="Picture 25"/>
          <p:cNvPicPr>
            <a:picLocks noChangeAspect="1"/>
          </p:cNvPicPr>
          <p:nvPr/>
        </p:nvPicPr>
        <p:blipFill>
          <a:blip r:embed="rId16"/>
          <a:stretch>
            <a:fillRect/>
          </a:stretch>
        </p:blipFill>
        <p:spPr>
          <a:xfrm>
            <a:off x="4326622" y="4713806"/>
            <a:ext cx="1586802" cy="364536"/>
          </a:xfrm>
          <a:prstGeom prst="rect">
            <a:avLst/>
          </a:prstGeom>
        </p:spPr>
      </p:pic>
      <p:pic>
        <p:nvPicPr>
          <p:cNvPr id="41" name="picture"/>
          <p:cNvPicPr/>
          <p:nvPr/>
        </p:nvPicPr>
        <p:blipFill>
          <a:blip r:embed="rId17">
            <a:extLst>
              <a:ext uri="{28A0092B-C50C-407E-A947-70E740481C1C}">
                <a14:useLocalDpi xmlns:a14="http://schemas.microsoft.com/office/drawing/2010/main" val="0"/>
              </a:ext>
            </a:extLst>
          </a:blip>
          <a:stretch>
            <a:fillRect/>
          </a:stretch>
        </p:blipFill>
        <p:spPr>
          <a:xfrm>
            <a:off x="7230846" y="2733676"/>
            <a:ext cx="3310154" cy="558416"/>
          </a:xfrm>
          <a:prstGeom prst="rect">
            <a:avLst/>
          </a:prstGeom>
        </p:spPr>
      </p:pic>
      <p:pic>
        <p:nvPicPr>
          <p:cNvPr id="42" name="picture"/>
          <p:cNvPicPr/>
          <p:nvPr/>
        </p:nvPicPr>
        <p:blipFill>
          <a:blip r:embed="rId17">
            <a:extLst>
              <a:ext uri="{28A0092B-C50C-407E-A947-70E740481C1C}">
                <a14:useLocalDpi xmlns:a14="http://schemas.microsoft.com/office/drawing/2010/main" val="0"/>
              </a:ext>
            </a:extLst>
          </a:blip>
          <a:stretch>
            <a:fillRect/>
          </a:stretch>
        </p:blipFill>
        <p:spPr>
          <a:xfrm>
            <a:off x="7291595" y="3411634"/>
            <a:ext cx="3310154" cy="558416"/>
          </a:xfrm>
          <a:prstGeom prst="rect">
            <a:avLst/>
          </a:prstGeom>
        </p:spPr>
      </p:pic>
      <p:pic>
        <p:nvPicPr>
          <p:cNvPr id="43" name="picture"/>
          <p:cNvPicPr/>
          <p:nvPr/>
        </p:nvPicPr>
        <p:blipFill>
          <a:blip r:embed="rId17">
            <a:extLst>
              <a:ext uri="{28A0092B-C50C-407E-A947-70E740481C1C}">
                <a14:useLocalDpi xmlns:a14="http://schemas.microsoft.com/office/drawing/2010/main" val="0"/>
              </a:ext>
            </a:extLst>
          </a:blip>
          <a:stretch>
            <a:fillRect/>
          </a:stretch>
        </p:blipFill>
        <p:spPr>
          <a:xfrm>
            <a:off x="7319746" y="3985558"/>
            <a:ext cx="3310154" cy="558416"/>
          </a:xfrm>
          <a:prstGeom prst="rect">
            <a:avLst/>
          </a:prstGeom>
        </p:spPr>
      </p:pic>
      <p:pic>
        <p:nvPicPr>
          <p:cNvPr id="45" name="picture"/>
          <p:cNvPicPr/>
          <p:nvPr/>
        </p:nvPicPr>
        <p:blipFill>
          <a:blip r:embed="rId18">
            <a:extLst>
              <a:ext uri="{28A0092B-C50C-407E-A947-70E740481C1C}">
                <a14:useLocalDpi xmlns:a14="http://schemas.microsoft.com/office/drawing/2010/main" val="0"/>
              </a:ext>
            </a:extLst>
          </a:blip>
          <a:stretch>
            <a:fillRect/>
          </a:stretch>
        </p:blipFill>
        <p:spPr>
          <a:xfrm>
            <a:off x="7319746" y="4630966"/>
            <a:ext cx="3485453" cy="530216"/>
          </a:xfrm>
          <a:prstGeom prst="rect">
            <a:avLst/>
          </a:prstGeom>
        </p:spPr>
      </p:pic>
    </p:spTree>
    <p:extLst>
      <p:ext uri="{BB962C8B-B14F-4D97-AF65-F5344CB8AC3E}">
        <p14:creationId xmlns:p14="http://schemas.microsoft.com/office/powerpoint/2010/main" val="1806755756"/>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70" name="Shape 59"/>
          <p:cNvSpPr txBox="1">
            <a:spLocks/>
          </p:cNvSpPr>
          <p:nvPr/>
        </p:nvSpPr>
        <p:spPr>
          <a:xfrm>
            <a:off x="157749" y="3623476"/>
            <a:ext cx="11499417" cy="633391"/>
          </a:xfrm>
          <a:prstGeom prst="rect">
            <a:avLst/>
          </a:prstGeom>
          <a:noFill/>
          <a:ln>
            <a:solidFill>
              <a:schemeClr val="accent5"/>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fontAlgn="base"/>
            <a:r>
              <a:rPr lang="en-US" sz="2000" dirty="0"/>
              <a:t>(The order of the arguments </a:t>
            </a:r>
            <a:r>
              <a:rPr lang="en-US" sz="2000" dirty="0" smtClean="0"/>
              <a:t>matters for </a:t>
            </a:r>
            <a:r>
              <a:rPr lang="en-US" sz="2000" dirty="0"/>
              <a:t>the final Marc Record Load Display! </a:t>
            </a:r>
            <a:r>
              <a:rPr lang="en-US" sz="2000" dirty="0" smtClean="0"/>
              <a:t> We had issues </a:t>
            </a:r>
            <a:r>
              <a:rPr lang="en-US" sz="2000" dirty="0"/>
              <a:t>with |a and |b not being loaded in proper order due to the order they were placed in the argument)</a:t>
            </a:r>
          </a:p>
          <a:p>
            <a:pPr fontAlgn="base"/>
            <a:endParaRPr lang="en-US" dirty="0">
              <a:latin typeface="Open Sans"/>
              <a:ea typeface="Open Sans"/>
              <a:cs typeface="Open Sans"/>
              <a:sym typeface="Open Sans"/>
            </a:endParaRPr>
          </a:p>
        </p:txBody>
      </p:sp>
      <p:graphicFrame>
        <p:nvGraphicFramePr>
          <p:cNvPr id="3" name="Table 2"/>
          <p:cNvGraphicFramePr>
            <a:graphicFrameLocks noGrp="1"/>
          </p:cNvGraphicFramePr>
          <p:nvPr>
            <p:extLst/>
          </p:nvPr>
        </p:nvGraphicFramePr>
        <p:xfrm>
          <a:off x="165100" y="734148"/>
          <a:ext cx="11747499" cy="2589756"/>
        </p:xfrm>
        <a:graphic>
          <a:graphicData uri="http://schemas.openxmlformats.org/drawingml/2006/table">
            <a:tbl>
              <a:tblPr firstRow="1" bandRow="1">
                <a:tableStyleId>{2D5ABB26-0587-4C30-8999-92F81FD0307C}</a:tableStyleId>
              </a:tblPr>
              <a:tblGrid>
                <a:gridCol w="3915833">
                  <a:extLst>
                    <a:ext uri="{9D8B030D-6E8A-4147-A177-3AD203B41FA5}">
                      <a16:colId xmlns="" xmlns:a16="http://schemas.microsoft.com/office/drawing/2014/main" val="20000"/>
                    </a:ext>
                  </a:extLst>
                </a:gridCol>
                <a:gridCol w="3056467">
                  <a:extLst>
                    <a:ext uri="{9D8B030D-6E8A-4147-A177-3AD203B41FA5}">
                      <a16:colId xmlns="" xmlns:a16="http://schemas.microsoft.com/office/drawing/2014/main" val="20001"/>
                    </a:ext>
                  </a:extLst>
                </a:gridCol>
                <a:gridCol w="4775199">
                  <a:extLst>
                    <a:ext uri="{9D8B030D-6E8A-4147-A177-3AD203B41FA5}">
                      <a16:colId xmlns="" xmlns:a16="http://schemas.microsoft.com/office/drawing/2014/main" val="20002"/>
                    </a:ext>
                  </a:extLst>
                </a:gridCol>
              </a:tblGrid>
              <a:tr h="647439">
                <a:tc>
                  <a:txBody>
                    <a:bodyPr/>
                    <a:lstStyle/>
                    <a:p>
                      <a:r>
                        <a:rPr lang="en-US" sz="1800" dirty="0" smtClean="0"/>
                        <a:t>Excel Column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MarcEdit</a:t>
                      </a:r>
                      <a:r>
                        <a:rPr lang="en-US" sz="1800" baseline="0" dirty="0" smtClean="0"/>
                        <a:t> Delimited Text Translator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dirty="0" smtClean="0">
                          <a:solidFill>
                            <a:schemeClr val="tx1"/>
                          </a:solidFill>
                          <a:effectLst/>
                          <a:latin typeface="+mn-lt"/>
                          <a:ea typeface="+mn-ea"/>
                          <a:cs typeface="+mn-cs"/>
                        </a:rPr>
                        <a:t>Sierra Load Table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4743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27" name="picture"/>
          <p:cNvPicPr/>
          <p:nvPr/>
        </p:nvPicPr>
        <p:blipFill>
          <a:blip r:embed="rId3">
            <a:extLst>
              <a:ext uri="{28A0092B-C50C-407E-A947-70E740481C1C}">
                <a14:useLocalDpi xmlns:a14="http://schemas.microsoft.com/office/drawing/2010/main" val="0"/>
              </a:ext>
            </a:extLst>
          </a:blip>
          <a:stretch>
            <a:fillRect/>
          </a:stretch>
        </p:blipFill>
        <p:spPr>
          <a:xfrm>
            <a:off x="7230846" y="2084477"/>
            <a:ext cx="3056154" cy="475703"/>
          </a:xfrm>
          <a:prstGeom prst="rect">
            <a:avLst/>
          </a:prstGeom>
        </p:spPr>
      </p:pic>
      <p:pic>
        <p:nvPicPr>
          <p:cNvPr id="35" name="picture"/>
          <p:cNvPicPr/>
          <p:nvPr/>
        </p:nvPicPr>
        <p:blipFill>
          <a:blip r:embed="rId3">
            <a:extLst>
              <a:ext uri="{28A0092B-C50C-407E-A947-70E740481C1C}">
                <a14:useLocalDpi xmlns:a14="http://schemas.microsoft.com/office/drawing/2010/main" val="0"/>
              </a:ext>
            </a:extLst>
          </a:blip>
          <a:stretch>
            <a:fillRect/>
          </a:stretch>
        </p:blipFill>
        <p:spPr>
          <a:xfrm>
            <a:off x="7230846" y="1463434"/>
            <a:ext cx="3056154" cy="475703"/>
          </a:xfrm>
          <a:prstGeom prst="rect">
            <a:avLst/>
          </a:prstGeom>
        </p:spPr>
      </p:pic>
      <p:pic>
        <p:nvPicPr>
          <p:cNvPr id="7" name="Picture 6"/>
          <p:cNvPicPr>
            <a:picLocks noChangeAspect="1"/>
          </p:cNvPicPr>
          <p:nvPr/>
        </p:nvPicPr>
        <p:blipFill>
          <a:blip r:embed="rId4"/>
          <a:stretch>
            <a:fillRect/>
          </a:stretch>
        </p:blipFill>
        <p:spPr>
          <a:xfrm>
            <a:off x="316747" y="1463434"/>
            <a:ext cx="961905" cy="428571"/>
          </a:xfrm>
          <a:prstGeom prst="rect">
            <a:avLst/>
          </a:prstGeom>
        </p:spPr>
      </p:pic>
      <p:pic>
        <p:nvPicPr>
          <p:cNvPr id="8" name="Picture 7"/>
          <p:cNvPicPr>
            <a:picLocks noChangeAspect="1"/>
          </p:cNvPicPr>
          <p:nvPr/>
        </p:nvPicPr>
        <p:blipFill>
          <a:blip r:embed="rId5"/>
          <a:stretch>
            <a:fillRect/>
          </a:stretch>
        </p:blipFill>
        <p:spPr>
          <a:xfrm>
            <a:off x="4353745" y="1514074"/>
            <a:ext cx="1553713" cy="377931"/>
          </a:xfrm>
          <a:prstGeom prst="rect">
            <a:avLst/>
          </a:prstGeom>
        </p:spPr>
      </p:pic>
      <p:pic>
        <p:nvPicPr>
          <p:cNvPr id="9" name="Picture 8"/>
          <p:cNvPicPr>
            <a:picLocks noChangeAspect="1"/>
          </p:cNvPicPr>
          <p:nvPr/>
        </p:nvPicPr>
        <p:blipFill>
          <a:blip r:embed="rId6"/>
          <a:stretch>
            <a:fillRect/>
          </a:stretch>
        </p:blipFill>
        <p:spPr>
          <a:xfrm>
            <a:off x="4353745" y="2169464"/>
            <a:ext cx="1553713" cy="337763"/>
          </a:xfrm>
          <a:prstGeom prst="rect">
            <a:avLst/>
          </a:prstGeom>
        </p:spPr>
      </p:pic>
      <p:pic>
        <p:nvPicPr>
          <p:cNvPr id="10" name="Picture 9"/>
          <p:cNvPicPr>
            <a:picLocks noChangeAspect="1"/>
          </p:cNvPicPr>
          <p:nvPr/>
        </p:nvPicPr>
        <p:blipFill>
          <a:blip r:embed="rId7"/>
          <a:stretch>
            <a:fillRect/>
          </a:stretch>
        </p:blipFill>
        <p:spPr>
          <a:xfrm>
            <a:off x="4340140" y="2797799"/>
            <a:ext cx="1644811" cy="388359"/>
          </a:xfrm>
          <a:prstGeom prst="rect">
            <a:avLst/>
          </a:prstGeom>
        </p:spPr>
      </p:pic>
      <p:pic>
        <p:nvPicPr>
          <p:cNvPr id="40" name="picture"/>
          <p:cNvPicPr/>
          <p:nvPr/>
        </p:nvPicPr>
        <p:blipFill>
          <a:blip r:embed="rId8">
            <a:extLst>
              <a:ext uri="{28A0092B-C50C-407E-A947-70E740481C1C}">
                <a14:useLocalDpi xmlns:a14="http://schemas.microsoft.com/office/drawing/2010/main" val="0"/>
              </a:ext>
            </a:extLst>
          </a:blip>
          <a:stretch>
            <a:fillRect/>
          </a:stretch>
        </p:blipFill>
        <p:spPr>
          <a:xfrm>
            <a:off x="7230846" y="2689889"/>
            <a:ext cx="3170454" cy="537052"/>
          </a:xfrm>
          <a:prstGeom prst="rect">
            <a:avLst/>
          </a:prstGeom>
        </p:spPr>
      </p:pic>
      <p:pic>
        <p:nvPicPr>
          <p:cNvPr id="11" name="Picture 10"/>
          <p:cNvPicPr>
            <a:picLocks noChangeAspect="1"/>
          </p:cNvPicPr>
          <p:nvPr/>
        </p:nvPicPr>
        <p:blipFill>
          <a:blip r:embed="rId9"/>
          <a:stretch>
            <a:fillRect/>
          </a:stretch>
        </p:blipFill>
        <p:spPr>
          <a:xfrm>
            <a:off x="426013" y="2777135"/>
            <a:ext cx="2304762" cy="409524"/>
          </a:xfrm>
          <a:prstGeom prst="rect">
            <a:avLst/>
          </a:prstGeom>
        </p:spPr>
      </p:pic>
      <p:pic>
        <p:nvPicPr>
          <p:cNvPr id="12" name="Picture 11"/>
          <p:cNvPicPr>
            <a:picLocks noChangeAspect="1"/>
          </p:cNvPicPr>
          <p:nvPr/>
        </p:nvPicPr>
        <p:blipFill>
          <a:blip r:embed="rId10"/>
          <a:stretch>
            <a:fillRect/>
          </a:stretch>
        </p:blipFill>
        <p:spPr>
          <a:xfrm>
            <a:off x="426013" y="2083990"/>
            <a:ext cx="1876190" cy="476190"/>
          </a:xfrm>
          <a:prstGeom prst="rect">
            <a:avLst/>
          </a:prstGeom>
        </p:spPr>
      </p:pic>
    </p:spTree>
    <p:extLst>
      <p:ext uri="{BB962C8B-B14F-4D97-AF65-F5344CB8AC3E}">
        <p14:creationId xmlns:p14="http://schemas.microsoft.com/office/powerpoint/2010/main" val="725230696"/>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7351713" y="869950"/>
            <a:ext cx="4275137" cy="3480986"/>
          </a:xfrm>
          <a:prstGeom prst="rect">
            <a:avLst/>
          </a:prstGeom>
          <a:noFill/>
          <a:ln>
            <a:solidFill>
              <a:schemeClr val="accent5"/>
            </a:solidFill>
          </a:ln>
        </p:spPr>
        <p:txBody>
          <a:bodyPr vert="horz" lIns="0" tIns="0" rIns="0" bIns="0" rtlCol="0" anchor="t" anchorCtr="0">
            <a:noAutofit/>
          </a:bodyPr>
          <a:lstStyle/>
          <a:p>
            <a:pPr marL="0" indent="0">
              <a:spcBef>
                <a:spcPts val="0"/>
              </a:spcBef>
              <a:buClr>
                <a:srgbClr val="78B2E0"/>
              </a:buClr>
              <a:buSzPct val="98333"/>
              <a:buNone/>
            </a:pPr>
            <a:r>
              <a:rPr lang="en-US" dirty="0" smtClean="0">
                <a:latin typeface="Open Sans" charset="0"/>
                <a:ea typeface="Open Sans"/>
                <a:cs typeface="Open Sans"/>
                <a:sym typeface="Open Sans"/>
              </a:rPr>
              <a:t>Highlight and right mouse click on rows you need to combine into one Marc field</a:t>
            </a:r>
          </a:p>
          <a:p>
            <a:pPr marL="0" indent="0">
              <a:spcBef>
                <a:spcPts val="0"/>
              </a:spcBef>
              <a:buClr>
                <a:srgbClr val="78B2E0"/>
              </a:buClr>
              <a:buSzPct val="98333"/>
              <a:buNone/>
            </a:pPr>
            <a:endParaRPr lang="pt-BR" dirty="0" smtClean="0">
              <a:latin typeface="Open Sans" charset="0"/>
              <a:ea typeface="Open Sans"/>
              <a:cs typeface="Open Sans"/>
              <a:sym typeface="Open Sans"/>
            </a:endParaRPr>
          </a:p>
          <a:p>
            <a:pPr marL="0" indent="0">
              <a:spcBef>
                <a:spcPts val="0"/>
              </a:spcBef>
              <a:buClr>
                <a:srgbClr val="78B2E0"/>
              </a:buClr>
              <a:buSzPct val="98333"/>
              <a:buNone/>
            </a:pPr>
            <a:r>
              <a:rPr lang="pt-BR" dirty="0" smtClean="0">
                <a:latin typeface="Open Sans" charset="0"/>
                <a:ea typeface="Open Sans"/>
                <a:cs typeface="Open Sans"/>
                <a:sym typeface="Open Sans"/>
              </a:rPr>
              <a:t>Once you hit Join Items </a:t>
            </a:r>
          </a:p>
          <a:p>
            <a:pPr marL="0" indent="0">
              <a:spcBef>
                <a:spcPts val="0"/>
              </a:spcBef>
              <a:buClr>
                <a:srgbClr val="78B2E0"/>
              </a:buClr>
              <a:buSzPct val="98333"/>
              <a:buNone/>
            </a:pPr>
            <a:r>
              <a:rPr lang="pt-BR" dirty="0" smtClean="0">
                <a:latin typeface="Open Sans" charset="0"/>
                <a:ea typeface="Open Sans"/>
                <a:cs typeface="Open Sans"/>
                <a:sym typeface="Open Sans"/>
              </a:rPr>
              <a:t>a * wildcard shows they are joined </a:t>
            </a:r>
            <a:endParaRPr lang="pt-BR" dirty="0">
              <a:latin typeface="Open Sans" charset="0"/>
              <a:ea typeface="Open Sans"/>
              <a:cs typeface="Open Sans"/>
              <a:sym typeface="Open Sans"/>
            </a:endParaRPr>
          </a:p>
          <a:p>
            <a:pPr marL="0" indent="0">
              <a:spcBef>
                <a:spcPts val="0"/>
              </a:spcBef>
              <a:buClr>
                <a:srgbClr val="78B2E0"/>
              </a:buClr>
              <a:buSzPct val="98333"/>
              <a:buNone/>
            </a:pPr>
            <a:endParaRPr lang="pt-BR" dirty="0">
              <a:latin typeface="Open Sans" charset="0"/>
              <a:ea typeface="Open Sans"/>
              <a:cs typeface="Open Sans"/>
              <a:sym typeface="Open Sans"/>
            </a:endParaRPr>
          </a:p>
          <a:p>
            <a:pPr marL="0" indent="0">
              <a:spcBef>
                <a:spcPts val="0"/>
              </a:spcBef>
              <a:buClr>
                <a:srgbClr val="78B2E0"/>
              </a:buClr>
              <a:buSzPct val="98333"/>
              <a:buNone/>
            </a:pPr>
            <a:r>
              <a:rPr lang="pt-BR" dirty="0">
                <a:latin typeface="Open Sans" charset="0"/>
                <a:ea typeface="Open Sans"/>
                <a:cs typeface="Open Sans"/>
                <a:sym typeface="Open Sans"/>
              </a:rPr>
              <a:t>Once template is </a:t>
            </a:r>
            <a:r>
              <a:rPr lang="pt-BR" dirty="0" smtClean="0">
                <a:latin typeface="Open Sans" charset="0"/>
                <a:ea typeface="Open Sans"/>
                <a:cs typeface="Open Sans"/>
                <a:sym typeface="Open Sans"/>
              </a:rPr>
              <a:t>loaded, </a:t>
            </a:r>
            <a:r>
              <a:rPr lang="pt-BR" dirty="0">
                <a:latin typeface="Open Sans" charset="0"/>
                <a:ea typeface="Open Sans"/>
                <a:cs typeface="Open Sans"/>
                <a:sym typeface="Open Sans"/>
              </a:rPr>
              <a:t>click </a:t>
            </a:r>
            <a:r>
              <a:rPr lang="pt-BR" dirty="0" smtClean="0">
                <a:latin typeface="Open Sans" charset="0"/>
                <a:ea typeface="Open Sans"/>
                <a:cs typeface="Open Sans"/>
                <a:sym typeface="Open Sans"/>
              </a:rPr>
              <a:t>Finish</a:t>
            </a:r>
            <a:r>
              <a:rPr lang="pt-BR" dirty="0">
                <a:latin typeface="Open Sans" charset="0"/>
                <a:ea typeface="Open Sans"/>
                <a:cs typeface="Open Sans"/>
                <a:sym typeface="Open Sans"/>
              </a:rPr>
              <a:t>.</a:t>
            </a:r>
          </a:p>
        </p:txBody>
      </p:sp>
      <p:pic>
        <p:nvPicPr>
          <p:cNvPr id="4" name="Picture 3"/>
          <p:cNvPicPr>
            <a:picLocks noChangeAspect="1"/>
          </p:cNvPicPr>
          <p:nvPr/>
        </p:nvPicPr>
        <p:blipFill>
          <a:blip r:embed="rId3"/>
          <a:stretch>
            <a:fillRect/>
          </a:stretch>
        </p:blipFill>
        <p:spPr>
          <a:xfrm>
            <a:off x="119743" y="959951"/>
            <a:ext cx="6894098" cy="3076945"/>
          </a:xfrm>
          <a:prstGeom prst="rect">
            <a:avLst/>
          </a:prstGeom>
        </p:spPr>
      </p:pic>
    </p:spTree>
    <p:extLst>
      <p:ext uri="{BB962C8B-B14F-4D97-AF65-F5344CB8AC3E}">
        <p14:creationId xmlns:p14="http://schemas.microsoft.com/office/powerpoint/2010/main" val="2348927997"/>
      </p:ext>
    </p:extLst>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738189" y="16069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8196" name="Picture 4" descr="http://marcedit.reeset.net/wp-content/uploads/2013/03/header_marc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9" y="271940"/>
            <a:ext cx="10727853" cy="1500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03819" y="2259271"/>
            <a:ext cx="4240939" cy="3900229"/>
          </a:xfrm>
          <a:prstGeom prst="rect">
            <a:avLst/>
          </a:prstGeom>
        </p:spPr>
      </p:pic>
      <p:sp>
        <p:nvSpPr>
          <p:cNvPr id="6" name="Shape 58"/>
          <p:cNvSpPr txBox="1">
            <a:spLocks/>
          </p:cNvSpPr>
          <p:nvPr/>
        </p:nvSpPr>
        <p:spPr>
          <a:xfrm>
            <a:off x="3851126" y="6481649"/>
            <a:ext cx="2346323" cy="330199"/>
          </a:xfrm>
          <a:prstGeom prst="rect">
            <a:avLst/>
          </a:prstGeom>
          <a:solidFill>
            <a:schemeClr val="bg1"/>
          </a:solidFill>
          <a:ln>
            <a:solidFill>
              <a:schemeClr val="accent5"/>
            </a:solidFill>
          </a:ln>
        </p:spPr>
        <p:txBody>
          <a:bodyPr vert="horz" lIns="0" tIns="0" rIns="0" bIns="0" rtlCol="0" anchor="t" anchorCtr="0">
            <a:noAutofit/>
          </a:bodyPr>
          <a:lstStyle>
            <a:lvl1pPr algn="l" defTabSz="609493" rtl="0" eaLnBrk="1" latinLnBrk="0" hangingPunct="1">
              <a:lnSpc>
                <a:spcPct val="85000"/>
              </a:lnSpc>
              <a:spcBef>
                <a:spcPct val="0"/>
              </a:spcBef>
              <a:buNone/>
              <a:defRPr lang="en-US" sz="2800" b="1" kern="1200" dirty="0">
                <a:solidFill>
                  <a:schemeClr val="bg2"/>
                </a:solidFill>
                <a:latin typeface="+mj-lt"/>
                <a:ea typeface="+mj-ea"/>
                <a:cs typeface="+mj-cs"/>
              </a:defRPr>
            </a:lvl1pPr>
          </a:lstStyle>
          <a:p>
            <a:pPr>
              <a:spcBef>
                <a:spcPts val="0"/>
              </a:spcBef>
              <a:buClr>
                <a:schemeClr val="lt2"/>
              </a:buClr>
              <a:buSzPct val="25000"/>
            </a:pPr>
            <a:r>
              <a:rPr lang="en-US" dirty="0" smtClean="0">
                <a:solidFill>
                  <a:schemeClr val="accent2"/>
                </a:solidFill>
                <a:latin typeface="Open Sans"/>
                <a:ea typeface="Open Sans"/>
                <a:cs typeface="Open Sans"/>
                <a:sym typeface="Open Sans"/>
              </a:rPr>
              <a:t>MarcEditor</a:t>
            </a:r>
            <a:br>
              <a:rPr lang="en-US" dirty="0" smtClean="0">
                <a:solidFill>
                  <a:schemeClr val="accent2"/>
                </a:solidFill>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solidFill>
                  <a:srgbClr val="3D3D3D"/>
                </a:solidFill>
                <a:latin typeface="Open Sans"/>
                <a:ea typeface="Open Sans"/>
                <a:cs typeface="Open Sans"/>
                <a:sym typeface="Open Sans"/>
              </a:rPr>
              <a:t/>
            </a:r>
            <a:br>
              <a:rPr lang="en-US" dirty="0" smtClean="0">
                <a:solidFill>
                  <a:srgbClr val="3D3D3D"/>
                </a:solidFill>
                <a:latin typeface="Open Sans"/>
                <a:ea typeface="Open Sans"/>
                <a:cs typeface="Open Sans"/>
                <a:sym typeface="Open Sans"/>
              </a:rPr>
            </a:br>
            <a:endParaRPr lang="en-US" dirty="0">
              <a:solidFill>
                <a:schemeClr val="lt2"/>
              </a:solidFill>
              <a:latin typeface="Open Sans"/>
              <a:ea typeface="Open Sans"/>
              <a:cs typeface="Open Sans"/>
              <a:sym typeface="Open Sans"/>
            </a:endParaRPr>
          </a:p>
        </p:txBody>
      </p:sp>
    </p:spTree>
    <p:extLst>
      <p:ext uri="{BB962C8B-B14F-4D97-AF65-F5344CB8AC3E}">
        <p14:creationId xmlns:p14="http://schemas.microsoft.com/office/powerpoint/2010/main" val="954413000"/>
      </p:ext>
    </p:extLst>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flipH="1">
            <a:off x="8823960" y="965200"/>
            <a:ext cx="2161540" cy="1701800"/>
          </a:xfrm>
          <a:prstGeom prst="rect">
            <a:avLst/>
          </a:prstGeom>
          <a:noFill/>
          <a:ln>
            <a:solidFill>
              <a:schemeClr val="accent5"/>
            </a:solid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Using MarcEditor open the .mrk file you </a:t>
            </a:r>
            <a:r>
              <a:rPr lang="en-US" dirty="0" smtClean="0">
                <a:latin typeface="Open Sans"/>
                <a:ea typeface="Open Sans"/>
                <a:cs typeface="Open Sans"/>
                <a:sym typeface="Open Sans"/>
              </a:rPr>
              <a:t>created</a:t>
            </a:r>
          </a:p>
        </p:txBody>
      </p:sp>
      <p:pic>
        <p:nvPicPr>
          <p:cNvPr id="3" name="Picture 2"/>
          <p:cNvPicPr>
            <a:picLocks noChangeAspect="1"/>
          </p:cNvPicPr>
          <p:nvPr/>
        </p:nvPicPr>
        <p:blipFill>
          <a:blip r:embed="rId3"/>
          <a:stretch>
            <a:fillRect/>
          </a:stretch>
        </p:blipFill>
        <p:spPr>
          <a:xfrm>
            <a:off x="64061" y="830609"/>
            <a:ext cx="8620134" cy="5864105"/>
          </a:xfrm>
          <a:prstGeom prst="rect">
            <a:avLst/>
          </a:prstGeom>
        </p:spPr>
      </p:pic>
    </p:spTree>
    <p:extLst>
      <p:ext uri="{BB962C8B-B14F-4D97-AF65-F5344CB8AC3E}">
        <p14:creationId xmlns:p14="http://schemas.microsoft.com/office/powerpoint/2010/main" val="568790800"/>
      </p:ext>
    </p:extLst>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636088" y="894272"/>
            <a:ext cx="8142005" cy="4989065"/>
          </a:xfrm>
          <a:prstGeom prst="rect">
            <a:avLst/>
          </a:prstGeom>
        </p:spPr>
      </p:pic>
      <p:sp>
        <p:nvSpPr>
          <p:cNvPr id="7" name="Shape 59"/>
          <p:cNvSpPr txBox="1">
            <a:spLocks/>
          </p:cNvSpPr>
          <p:nvPr/>
        </p:nvSpPr>
        <p:spPr>
          <a:xfrm>
            <a:off x="636088" y="5461000"/>
            <a:ext cx="11135224" cy="1396999"/>
          </a:xfrm>
          <a:prstGeom prst="rect">
            <a:avLst/>
          </a:prstGeom>
          <a:solidFill>
            <a:schemeClr val="bg1"/>
          </a:solidFill>
          <a:ln w="12700">
            <a:solidFill>
              <a:schemeClr val="tx2"/>
            </a:solid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The Excel columns are now in Marc Fields!</a:t>
            </a:r>
          </a:p>
          <a:p>
            <a:pPr>
              <a:spcBef>
                <a:spcPts val="0"/>
              </a:spcBef>
              <a:buClr>
                <a:srgbClr val="78B2E0"/>
              </a:buClr>
              <a:buSzPct val="98333"/>
            </a:pPr>
            <a:r>
              <a:rPr lang="en-US" dirty="0" smtClean="0">
                <a:latin typeface="Open Sans"/>
                <a:ea typeface="Open Sans"/>
                <a:cs typeface="Open Sans"/>
                <a:sym typeface="Open Sans"/>
              </a:rPr>
              <a:t>Spot check your data.</a:t>
            </a:r>
          </a:p>
          <a:p>
            <a:pPr>
              <a:spcBef>
                <a:spcPts val="0"/>
              </a:spcBef>
              <a:buClr>
                <a:srgbClr val="78B2E0"/>
              </a:buClr>
              <a:buSzPct val="98333"/>
            </a:pPr>
            <a:r>
              <a:rPr lang="en-US" dirty="0" smtClean="0">
                <a:latin typeface="Open Sans"/>
                <a:ea typeface="Open Sans"/>
                <a:cs typeface="Open Sans"/>
                <a:sym typeface="Open Sans"/>
              </a:rPr>
              <a:t>Delete the top two rows in Excel which contain column labels.  Otherwise your first two .mrk file lines will have the column names in them!</a:t>
            </a:r>
          </a:p>
        </p:txBody>
      </p:sp>
    </p:spTree>
    <p:extLst>
      <p:ext uri="{BB962C8B-B14F-4D97-AF65-F5344CB8AC3E}">
        <p14:creationId xmlns:p14="http://schemas.microsoft.com/office/powerpoint/2010/main" val="2612782172"/>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sz="2800" b="1" dirty="0" smtClean="0">
                <a:solidFill>
                  <a:schemeClr val="bg2">
                    <a:lumMod val="10000"/>
                  </a:schemeClr>
                </a:solidFill>
                <a:latin typeface="Open Sans"/>
                <a:ea typeface="Open Sans"/>
                <a:cs typeface="Open Sans"/>
                <a:sym typeface="Open Sans"/>
              </a:rPr>
              <a:t>MarcEdit     by Terry Reese     </a:t>
            </a:r>
            <a:r>
              <a:rPr lang="en-US" dirty="0">
                <a:latin typeface="Open Sans"/>
                <a:ea typeface="Open Sans"/>
                <a:cs typeface="Open Sans"/>
                <a:sym typeface="Open Sans"/>
              </a:rPr>
              <a:t>http://marcedit.reeset.net</a:t>
            </a:r>
            <a:r>
              <a:rPr lang="en-US" dirty="0" smtClean="0">
                <a:latin typeface="Open Sans"/>
                <a:ea typeface="Open Sans"/>
                <a:cs typeface="Open Sans"/>
                <a:sym typeface="Open Sans"/>
              </a:rPr>
              <a:t>/</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smtClean="0">
                <a:latin typeface="Open Sans"/>
                <a:ea typeface="Open Sans"/>
                <a:cs typeface="Open Sans"/>
                <a:sym typeface="Open Sans"/>
              </a:rPr>
              <a:t/>
            </a:r>
            <a:br>
              <a:rPr lang="en-US" dirty="0" smtClean="0">
                <a:latin typeface="Open Sans"/>
                <a:ea typeface="Open Sans"/>
                <a:cs typeface="Open Sans"/>
                <a:sym typeface="Open Sans"/>
              </a:rPr>
            </a:b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537047" y="965200"/>
            <a:ext cx="8286913" cy="401895"/>
          </a:xfrm>
          <a:prstGeom prst="rect">
            <a:avLst/>
          </a:prstGeom>
          <a:noFill/>
          <a:ln>
            <a:noFill/>
          </a:ln>
        </p:spPr>
        <p:txBody>
          <a:bodyPr vert="horz" lIns="0" tIns="0" rIns="0" bIns="0" rtlCol="0" anchor="t" anchorCtr="0">
            <a:noAutofit/>
          </a:bodyPr>
          <a:lstStyle/>
          <a:p>
            <a:pPr marL="169863" indent="-169863">
              <a:lnSpc>
                <a:spcPct val="85000"/>
              </a:lnSpc>
              <a:spcBef>
                <a:spcPts val="0"/>
              </a:spcBef>
              <a:buClr>
                <a:srgbClr val="78B2E0"/>
              </a:buClr>
              <a:buSzPct val="98333"/>
              <a:buFont typeface="Arial"/>
              <a:buChar char="•"/>
            </a:pPr>
            <a:r>
              <a:rPr lang="en-US" dirty="0" smtClean="0">
                <a:solidFill>
                  <a:srgbClr val="3D3D3D"/>
                </a:solidFill>
                <a:latin typeface="Open Sans"/>
                <a:ea typeface="Open Sans"/>
                <a:cs typeface="Open Sans"/>
                <a:sym typeface="Open Sans"/>
              </a:rPr>
              <a:t>Save as .mrc file by using Compile </a:t>
            </a:r>
            <a:r>
              <a:rPr lang="en-US" dirty="0" smtClean="0">
                <a:latin typeface="Open Sans"/>
                <a:ea typeface="Open Sans"/>
                <a:cs typeface="Open Sans"/>
                <a:sym typeface="Open Sans"/>
              </a:rPr>
              <a:t>File into MARC</a:t>
            </a:r>
          </a:p>
        </p:txBody>
      </p:sp>
      <p:sp>
        <p:nvSpPr>
          <p:cNvPr id="8" name="Shape 59"/>
          <p:cNvSpPr txBox="1">
            <a:spLocks/>
          </p:cNvSpPr>
          <p:nvPr/>
        </p:nvSpPr>
        <p:spPr>
          <a:xfrm>
            <a:off x="7989656" y="2449287"/>
            <a:ext cx="3528984" cy="1807027"/>
          </a:xfrm>
          <a:prstGeom prst="rect">
            <a:avLst/>
          </a:prstGeom>
          <a:noFill/>
          <a:ln>
            <a:noFill/>
          </a:ln>
        </p:spPr>
        <p:txBody>
          <a:bodyPr vert="horz" lIns="0" tIns="0" rIns="0" bIns="0" rtlCol="0" anchor="t" anchorCtr="0">
            <a:noAutofit/>
          </a:bodyPr>
          <a:lstStyle>
            <a:lvl1pPr marL="169863" indent="-169863" algn="l" defTabSz="609493" rtl="0" eaLnBrk="1" latinLnBrk="0" hangingPunct="1">
              <a:lnSpc>
                <a:spcPct val="85000"/>
              </a:lnSpc>
              <a:spcBef>
                <a:spcPct val="20000"/>
              </a:spcBef>
              <a:buClr>
                <a:schemeClr val="accent6">
                  <a:lumMod val="60000"/>
                  <a:lumOff val="40000"/>
                </a:schemeClr>
              </a:buClr>
              <a:buFont typeface="Arial"/>
              <a:buChar char="•"/>
              <a:defRPr sz="2400" b="0" kern="1200">
                <a:solidFill>
                  <a:srgbClr val="3D3D3D"/>
                </a:solidFill>
                <a:latin typeface="+mn-lt"/>
                <a:ea typeface="+mn-ea"/>
                <a:cs typeface="+mn-cs"/>
              </a:defRPr>
            </a:lvl1pPr>
            <a:lvl2pPr marL="687388" indent="-231775" algn="l" defTabSz="609493" rtl="0" eaLnBrk="1" latinLnBrk="0" hangingPunct="1">
              <a:lnSpc>
                <a:spcPct val="85000"/>
              </a:lnSpc>
              <a:spcBef>
                <a:spcPct val="20000"/>
              </a:spcBef>
              <a:buClr>
                <a:schemeClr val="accent6">
                  <a:lumMod val="60000"/>
                  <a:lumOff val="40000"/>
                </a:schemeClr>
              </a:buClr>
              <a:buFont typeface="Arial"/>
              <a:buChar char="–"/>
              <a:defRPr sz="2000" kern="1200">
                <a:solidFill>
                  <a:srgbClr val="3D3D3D"/>
                </a:solidFill>
                <a:latin typeface="+mn-lt"/>
                <a:ea typeface="+mn-ea"/>
                <a:cs typeface="+mn-cs"/>
              </a:defRPr>
            </a:lvl2pPr>
            <a:lvl3pPr marL="973138" indent="-168275"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3pPr>
            <a:lvl4pPr marL="1312863" indent="-169863"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4pPr>
            <a:lvl5pPr marL="1544638" indent="-115888" algn="l" defTabSz="609493" rtl="0" eaLnBrk="1" latinLnBrk="0" hangingPunct="1">
              <a:lnSpc>
                <a:spcPct val="85000"/>
              </a:lnSpc>
              <a:spcBef>
                <a:spcPct val="20000"/>
              </a:spcBef>
              <a:buClr>
                <a:schemeClr val="accent6">
                  <a:lumMod val="60000"/>
                  <a:lumOff val="40000"/>
                </a:schemeClr>
              </a:buClr>
              <a:buFont typeface="Arial"/>
              <a:buChar char="»"/>
              <a:defRPr sz="1800" kern="1200">
                <a:solidFill>
                  <a:srgbClr val="3D3D3D"/>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buClr>
                <a:srgbClr val="78B2E0"/>
              </a:buClr>
              <a:buSzPct val="98333"/>
            </a:pPr>
            <a:r>
              <a:rPr lang="en-US" dirty="0" smtClean="0">
                <a:latin typeface="Open Sans"/>
                <a:ea typeface="Open Sans"/>
                <a:cs typeface="Open Sans"/>
                <a:sym typeface="Open Sans"/>
              </a:rPr>
              <a:t>Under File use </a:t>
            </a:r>
          </a:p>
          <a:p>
            <a:pPr marL="0" indent="0">
              <a:spcBef>
                <a:spcPts val="0"/>
              </a:spcBef>
              <a:buClr>
                <a:srgbClr val="78B2E0"/>
              </a:buClr>
              <a:buSzPct val="98333"/>
              <a:buNone/>
            </a:pPr>
            <a:r>
              <a:rPr lang="en-US" dirty="0" smtClean="0">
                <a:latin typeface="Open Sans"/>
                <a:ea typeface="Open Sans"/>
                <a:cs typeface="Open Sans"/>
                <a:sym typeface="Open Sans"/>
              </a:rPr>
              <a:t>  Compile File into Marc</a:t>
            </a:r>
          </a:p>
          <a:p>
            <a:pPr>
              <a:spcBef>
                <a:spcPts val="0"/>
              </a:spcBef>
              <a:buClr>
                <a:srgbClr val="78B2E0"/>
              </a:buClr>
              <a:buSzPct val="98333"/>
            </a:pPr>
            <a:endParaRPr lang="en-US" dirty="0" smtClean="0">
              <a:latin typeface="Open Sans"/>
              <a:ea typeface="Open Sans"/>
              <a:cs typeface="Open Sans"/>
              <a:sym typeface="Open Sans"/>
            </a:endParaRPr>
          </a:p>
          <a:p>
            <a:pPr>
              <a:spcBef>
                <a:spcPts val="0"/>
              </a:spcBef>
              <a:buClr>
                <a:srgbClr val="78B2E0"/>
              </a:buClr>
              <a:buSzPct val="98333"/>
            </a:pPr>
            <a:r>
              <a:rPr lang="en-US" dirty="0" smtClean="0">
                <a:latin typeface="Open Sans"/>
                <a:ea typeface="Open Sans"/>
                <a:cs typeface="Open Sans"/>
                <a:sym typeface="Open Sans"/>
              </a:rPr>
              <a:t>Saved file is ready for loading into catalog!</a:t>
            </a:r>
          </a:p>
        </p:txBody>
      </p:sp>
      <p:pic>
        <p:nvPicPr>
          <p:cNvPr id="3" name="Picture 2"/>
          <p:cNvPicPr>
            <a:picLocks noChangeAspect="1"/>
          </p:cNvPicPr>
          <p:nvPr/>
        </p:nvPicPr>
        <p:blipFill>
          <a:blip r:embed="rId3"/>
          <a:stretch>
            <a:fillRect/>
          </a:stretch>
        </p:blipFill>
        <p:spPr>
          <a:xfrm>
            <a:off x="1319050" y="1367095"/>
            <a:ext cx="5648325" cy="5467350"/>
          </a:xfrm>
          <a:prstGeom prst="rect">
            <a:avLst/>
          </a:prstGeom>
        </p:spPr>
      </p:pic>
    </p:spTree>
    <p:extLst>
      <p:ext uri="{BB962C8B-B14F-4D97-AF65-F5344CB8AC3E}">
        <p14:creationId xmlns:p14="http://schemas.microsoft.com/office/powerpoint/2010/main" val="3492563642"/>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38475" y="4354242"/>
            <a:ext cx="8349338" cy="108409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chemeClr val="bg1"/>
                </a:solidFill>
                <a:latin typeface="+mj-lt"/>
                <a:ea typeface="+mj-ea"/>
                <a:cs typeface="+mj-cs"/>
              </a:defRPr>
            </a:lvl1pPr>
          </a:lstStyle>
          <a:p>
            <a:pPr algn="ctr"/>
            <a:endParaRPr lang="en-US" sz="6000" dirty="0"/>
          </a:p>
        </p:txBody>
      </p:sp>
      <p:sp>
        <p:nvSpPr>
          <p:cNvPr id="3" name="Title 1"/>
          <p:cNvSpPr txBox="1">
            <a:spLocks/>
          </p:cNvSpPr>
          <p:nvPr/>
        </p:nvSpPr>
        <p:spPr>
          <a:xfrm>
            <a:off x="3223805" y="241720"/>
            <a:ext cx="5064936" cy="6959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5CAB"/>
                </a:solidFill>
                <a:latin typeface="+mj-lt"/>
                <a:ea typeface="+mj-ea"/>
                <a:cs typeface="+mj-cs"/>
              </a:defRPr>
            </a:lvl1pPr>
          </a:lstStyle>
          <a:p>
            <a:pPr algn="r"/>
            <a:r>
              <a:rPr lang="en-US" sz="6600" dirty="0"/>
              <a:t>Questions?</a:t>
            </a:r>
          </a:p>
        </p:txBody>
      </p:sp>
      <p:sp>
        <p:nvSpPr>
          <p:cNvPr id="7" name="Content Placeholder 3"/>
          <p:cNvSpPr txBox="1">
            <a:spLocks/>
          </p:cNvSpPr>
          <p:nvPr/>
        </p:nvSpPr>
        <p:spPr>
          <a:xfrm>
            <a:off x="762642" y="5697797"/>
            <a:ext cx="7296477" cy="315545"/>
          </a:xfrm>
          <a:prstGeom prst="rect">
            <a:avLst/>
          </a:prstGeom>
          <a:ln>
            <a:solidFill>
              <a:schemeClr val="accent6"/>
            </a:solidFill>
          </a:ln>
        </p:spPr>
        <p:txBody>
          <a:bodyPr>
            <a:noAutofit/>
          </a:bodyPr>
          <a:lstStyle>
            <a:lvl1pPr marL="342900" indent="-256032" algn="l" defTabSz="457200" rtl="0" eaLnBrk="1" latinLnBrk="0" hangingPunct="1">
              <a:spcBef>
                <a:spcPct val="20000"/>
              </a:spcBef>
              <a:buClr>
                <a:srgbClr val="005CAB"/>
              </a:buClr>
              <a:buSzPct val="110000"/>
              <a:buFont typeface="Arial"/>
              <a:buChar char="•"/>
              <a:defRPr lang="en-US" sz="3000" b="1" kern="1200" dirty="0" smtClean="0">
                <a:ln>
                  <a:noFill/>
                </a:ln>
                <a:solidFill>
                  <a:schemeClr val="tx1"/>
                </a:solidFill>
                <a:latin typeface="+mn-lt"/>
                <a:ea typeface="+mn-ea"/>
                <a:cs typeface="+mn-cs"/>
              </a:defRPr>
            </a:lvl1pPr>
            <a:lvl2pPr marL="742950" indent="-192024" algn="l" defTabSz="457200" rtl="0" eaLnBrk="1" latinLnBrk="0" hangingPunct="1">
              <a:spcBef>
                <a:spcPct val="20000"/>
              </a:spcBef>
              <a:buClr>
                <a:srgbClr val="0194D3"/>
              </a:buClr>
              <a:buSzPct val="75000"/>
              <a:buFont typeface="Arial"/>
              <a:buChar char="•"/>
              <a:defRPr sz="2800" b="1"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6868" indent="0">
              <a:buNone/>
            </a:pPr>
            <a:r>
              <a:rPr lang="en-US" sz="900" u="sng" dirty="0">
                <a:hlinkClick r:id="rId3"/>
              </a:rPr>
              <a:t>http://static1.squarespace.com/static/518f5d62e4b075248d6a3f90/t/553ab9e1e4b0c687eb37c4f5/1429912039427/?format=1500w</a:t>
            </a:r>
            <a:endParaRPr lang="en-US" sz="900" dirty="0"/>
          </a:p>
        </p:txBody>
      </p:sp>
      <p:pic>
        <p:nvPicPr>
          <p:cNvPr id="4" name="Picture 3"/>
          <p:cNvPicPr>
            <a:picLocks noChangeAspect="1"/>
          </p:cNvPicPr>
          <p:nvPr/>
        </p:nvPicPr>
        <p:blipFill>
          <a:blip r:embed="rId4"/>
          <a:stretch>
            <a:fillRect/>
          </a:stretch>
        </p:blipFill>
        <p:spPr>
          <a:xfrm>
            <a:off x="213744" y="1060855"/>
            <a:ext cx="5542529" cy="3293387"/>
          </a:xfrm>
          <a:prstGeom prst="rect">
            <a:avLst/>
          </a:prstGeom>
        </p:spPr>
      </p:pic>
      <p:pic>
        <p:nvPicPr>
          <p:cNvPr id="6" name="Picture 5"/>
          <p:cNvPicPr>
            <a:picLocks noChangeAspect="1"/>
          </p:cNvPicPr>
          <p:nvPr/>
        </p:nvPicPr>
        <p:blipFill>
          <a:blip r:embed="rId5"/>
          <a:stretch>
            <a:fillRect/>
          </a:stretch>
        </p:blipFill>
        <p:spPr>
          <a:xfrm>
            <a:off x="5843456" y="1510602"/>
            <a:ext cx="5626268" cy="3045899"/>
          </a:xfrm>
          <a:prstGeom prst="rect">
            <a:avLst/>
          </a:prstGeom>
        </p:spPr>
      </p:pic>
    </p:spTree>
    <p:extLst>
      <p:ext uri="{BB962C8B-B14F-4D97-AF65-F5344CB8AC3E}">
        <p14:creationId xmlns:p14="http://schemas.microsoft.com/office/powerpoint/2010/main" val="28678288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22289" y="311523"/>
            <a:ext cx="11249023" cy="330199"/>
          </a:xfrm>
          <a:prstGeom prst="rect">
            <a:avLst/>
          </a:prstGeom>
          <a:noFill/>
          <a:ln>
            <a:noFill/>
          </a:ln>
        </p:spPr>
        <p:txBody>
          <a:bodyPr vert="horz" lIns="0" tIns="0" rIns="0" bIns="0" rtlCol="0" anchor="t" anchorCtr="0">
            <a:noAutofit/>
          </a:bodyPr>
          <a:lstStyle/>
          <a:p>
            <a:pPr>
              <a:spcBef>
                <a:spcPts val="0"/>
              </a:spcBef>
              <a:buClr>
                <a:schemeClr val="lt2"/>
              </a:buClr>
              <a:buSzPct val="25000"/>
            </a:pPr>
            <a:r>
              <a:rPr lang="en-US" dirty="0"/>
              <a:t>Load Profile </a:t>
            </a:r>
            <a:r>
              <a:rPr lang="en-US" dirty="0" smtClean="0"/>
              <a:t>Training</a:t>
            </a:r>
            <a:r>
              <a:rPr lang="en-US" dirty="0">
                <a:solidFill>
                  <a:srgbClr val="3D3D3D"/>
                </a:solidFill>
                <a:latin typeface="Open Sans"/>
                <a:ea typeface="Open Sans"/>
                <a:cs typeface="Open Sans"/>
                <a:sym typeface="Open Sans"/>
              </a:rPr>
              <a:t/>
            </a:r>
            <a:br>
              <a:rPr lang="en-US" dirty="0">
                <a:solidFill>
                  <a:srgbClr val="3D3D3D"/>
                </a:solidFill>
                <a:latin typeface="Open Sans"/>
                <a:ea typeface="Open Sans"/>
                <a:cs typeface="Open Sans"/>
                <a:sym typeface="Open Sans"/>
              </a:rPr>
            </a:br>
            <a:endParaRPr lang="en-US" sz="2800" b="1" dirty="0">
              <a:solidFill>
                <a:schemeClr val="lt2"/>
              </a:solidFill>
              <a:latin typeface="Open Sans"/>
              <a:ea typeface="Open Sans"/>
              <a:cs typeface="Open Sans"/>
              <a:sym typeface="Open Sans"/>
            </a:endParaRPr>
          </a:p>
        </p:txBody>
      </p:sp>
      <p:sp>
        <p:nvSpPr>
          <p:cNvPr id="6" name="Shape 59"/>
          <p:cNvSpPr txBox="1">
            <a:spLocks noGrp="1"/>
          </p:cNvSpPr>
          <p:nvPr>
            <p:ph idx="1"/>
          </p:nvPr>
        </p:nvSpPr>
        <p:spPr>
          <a:xfrm>
            <a:off x="408904" y="5180983"/>
            <a:ext cx="11187430" cy="1290946"/>
          </a:xfrm>
          <a:prstGeom prst="rect">
            <a:avLst/>
          </a:prstGeom>
          <a:solidFill>
            <a:schemeClr val="bg1"/>
          </a:solidFill>
          <a:ln w="12700">
            <a:solidFill>
              <a:schemeClr val="tx2"/>
            </a:solidFill>
          </a:ln>
        </p:spPr>
        <p:txBody>
          <a:bodyPr vert="horz" lIns="0" tIns="0" rIns="0" bIns="0" rtlCol="0" anchor="t" anchorCtr="0">
            <a:noAutofit/>
          </a:bodyPr>
          <a:lstStyle/>
          <a:p>
            <a:r>
              <a:rPr lang="en-US" dirty="0"/>
              <a:t>We copied our basic approval plan loader m2btab.pcat to m2btab.must for this project.  Next </a:t>
            </a:r>
            <a:r>
              <a:rPr lang="en-US" dirty="0" smtClean="0"/>
              <a:t>we </a:t>
            </a:r>
            <a:r>
              <a:rPr lang="en-US" dirty="0"/>
              <a:t>made minimal changes to the .must and then changed the default bib and item record templates.</a:t>
            </a:r>
          </a:p>
          <a:p>
            <a:r>
              <a:rPr lang="en-US" sz="1200" dirty="0"/>
              <a:t>(A resourceful and daring person could just rename their default templates for bib and item records and that might work)</a:t>
            </a:r>
          </a:p>
          <a:p>
            <a:endParaRPr lang="en-US" dirty="0"/>
          </a:p>
          <a:p>
            <a:pPr marL="0" indent="0">
              <a:spcBef>
                <a:spcPts val="0"/>
              </a:spcBef>
              <a:buClr>
                <a:srgbClr val="78B2E0"/>
              </a:buClr>
              <a:buSzPct val="98333"/>
              <a:buNone/>
            </a:pPr>
            <a:endParaRPr lang="pt-BR" dirty="0">
              <a:latin typeface="Open Sans"/>
              <a:ea typeface="Open Sans"/>
              <a:cs typeface="Open Sans"/>
              <a:sym typeface="Open Sans"/>
            </a:endParaRPr>
          </a:p>
          <a:p>
            <a:pPr marL="0" indent="0">
              <a:lnSpc>
                <a:spcPct val="85000"/>
              </a:lnSpc>
              <a:spcBef>
                <a:spcPts val="0"/>
              </a:spcBef>
              <a:buClr>
                <a:srgbClr val="78B2E0"/>
              </a:buClr>
              <a:buSzPct val="98333"/>
              <a:buNone/>
            </a:pPr>
            <a:endParaRPr lang="en-US" dirty="0">
              <a:latin typeface="Open Sans"/>
              <a:ea typeface="Open Sans"/>
              <a:cs typeface="Open Sans"/>
              <a:sym typeface="Open Sans"/>
            </a:endParaRPr>
          </a:p>
        </p:txBody>
      </p:sp>
      <p:pic>
        <p:nvPicPr>
          <p:cNvPr id="3" name="Picture 2"/>
          <p:cNvPicPr>
            <a:picLocks noChangeAspect="1"/>
          </p:cNvPicPr>
          <p:nvPr/>
        </p:nvPicPr>
        <p:blipFill>
          <a:blip r:embed="rId3"/>
          <a:stretch>
            <a:fillRect/>
          </a:stretch>
        </p:blipFill>
        <p:spPr>
          <a:xfrm>
            <a:off x="522289" y="712334"/>
            <a:ext cx="8220075" cy="4257675"/>
          </a:xfrm>
          <a:prstGeom prst="rect">
            <a:avLst/>
          </a:prstGeom>
        </p:spPr>
      </p:pic>
    </p:spTree>
    <p:extLst>
      <p:ext uri="{BB962C8B-B14F-4D97-AF65-F5344CB8AC3E}">
        <p14:creationId xmlns:p14="http://schemas.microsoft.com/office/powerpoint/2010/main" val="79776400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IUG 2016 PPT Template">
  <a:themeElements>
    <a:clrScheme name="Custom 130">
      <a:dk1>
        <a:srgbClr val="F76E1E"/>
      </a:dk1>
      <a:lt1>
        <a:srgbClr val="FFFFFF"/>
      </a:lt1>
      <a:dk2>
        <a:srgbClr val="5087A4"/>
      </a:dk2>
      <a:lt2>
        <a:srgbClr val="EEECE1"/>
      </a:lt2>
      <a:accent1>
        <a:srgbClr val="2080A2"/>
      </a:accent1>
      <a:accent2>
        <a:srgbClr val="F76E1E"/>
      </a:accent2>
      <a:accent3>
        <a:srgbClr val="566D90"/>
      </a:accent3>
      <a:accent4>
        <a:srgbClr val="8064A2"/>
      </a:accent4>
      <a:accent5>
        <a:srgbClr val="6C9DD3"/>
      </a:accent5>
      <a:accent6>
        <a:srgbClr val="6C9DD3"/>
      </a:accent6>
      <a:hlink>
        <a:srgbClr val="0000FF"/>
      </a:hlink>
      <a:folHlink>
        <a:srgbClr val="800080"/>
      </a:folHlink>
    </a:clrScheme>
    <a:fontScheme name="Office 2">
      <a:majorFont>
        <a:latin typeface="Open Sans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Open Sans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0542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04B080E67AFC4C9FB1CE7CF12CE432" ma:contentTypeVersion="2" ma:contentTypeDescription="Create a new document." ma:contentTypeScope="" ma:versionID="7dba6dd06375b53b6858c6cbf2e2e3b4">
  <xsd:schema xmlns:xsd="http://www.w3.org/2001/XMLSchema" xmlns:xs="http://www.w3.org/2001/XMLSchema" xmlns:p="http://schemas.microsoft.com/office/2006/metadata/properties" xmlns:ns2="81bd86f0-fec5-4a14-8e3b-ac95269b27ad" targetNamespace="http://schemas.microsoft.com/office/2006/metadata/properties" ma:root="true" ma:fieldsID="63ca87bd4cf6cfccbab78d5368731fff" ns2:_="">
    <xsd:import namespace="81bd86f0-fec5-4a14-8e3b-ac95269b27ad"/>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d86f0-fec5-4a14-8e3b-ac95269b27a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1bd86f0-fec5-4a14-8e3b-ac95269b27ad">
      <UserInfo>
        <DisplayName>Susannah Lyn Cleveland</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9F3734-42D8-479A-B86B-7CC7DD27B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d86f0-fec5-4a14-8e3b-ac95269b27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C0C7D-D0C5-4C6C-8F62-3A38615AD7EF}">
  <ds:schemaRefs>
    <ds:schemaRef ds:uri="http://purl.org/dc/elements/1.1/"/>
    <ds:schemaRef ds:uri="http://schemas.microsoft.com/office/2006/documentManagement/types"/>
    <ds:schemaRef ds:uri="http://schemas.microsoft.com/office/2006/metadata/properties"/>
    <ds:schemaRef ds:uri="81bd86f0-fec5-4a14-8e3b-ac95269b27ad"/>
    <ds:schemaRef ds:uri="http://schemas.openxmlformats.org/package/2006/metadata/core-properties"/>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A944996B-EED2-4E60-A6D7-580C919037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36567</TotalTime>
  <Words>5018</Words>
  <Application>Microsoft Office PowerPoint</Application>
  <PresentationFormat>Widescreen</PresentationFormat>
  <Paragraphs>1147</Paragraphs>
  <Slides>195</Slides>
  <Notes>192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195</vt:i4>
      </vt:variant>
    </vt:vector>
  </HeadingPairs>
  <TitlesOfParts>
    <vt:vector size="204" baseType="lpstr">
      <vt:lpstr>Arial</vt:lpstr>
      <vt:lpstr>Calibri</vt:lpstr>
      <vt:lpstr>Helvetica</vt:lpstr>
      <vt:lpstr>Open Sans</vt:lpstr>
      <vt:lpstr>Open Sans Light</vt:lpstr>
      <vt:lpstr>Segoe UI</vt:lpstr>
      <vt:lpstr>Verdana</vt:lpstr>
      <vt:lpstr>Wingdings</vt:lpstr>
      <vt:lpstr>IUG 2016 PPT Template</vt:lpstr>
      <vt:lpstr>PowerPoint Presentation</vt:lpstr>
      <vt:lpstr>PowerPoint Presentation</vt:lpstr>
      <vt:lpstr>Microfilm OHDEP Item Records Project</vt:lpstr>
      <vt:lpstr>Microfilm OHDEP Item Records Project</vt:lpstr>
      <vt:lpstr>Microfilm OHDEP Item Records Project</vt:lpstr>
      <vt:lpstr>Microfilm OHDEP Item Records Project Software used:</vt:lpstr>
      <vt:lpstr>Microfilm OHDEP Item Records Project  - Excel Data</vt:lpstr>
      <vt:lpstr>Analyze Data for Excel Data Entry</vt:lpstr>
      <vt:lpstr>Excel</vt:lpstr>
      <vt:lpstr>Excel</vt:lpstr>
      <vt:lpstr>Excel</vt:lpstr>
      <vt:lpstr>Microfilm OHDEP Item Records Project  - Excel Data</vt:lpstr>
      <vt:lpstr>Microfilm OHDEP Item Records Project  - Excel Data</vt:lpstr>
      <vt:lpstr>PowerPoint Presentation</vt:lpstr>
      <vt:lpstr>MarcEdit     by Terry Reese     http://marcedit.reeset.net/  Use the Delimited Text Translator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vt:lpstr>
      <vt:lpstr>MarcEdit     by Terry Reese     http://marcedit.reeset.net/ MarcEditor    </vt:lpstr>
      <vt:lpstr>MarcEdit     by Terry Reese     http://marcedit.reeset.net/    </vt:lpstr>
      <vt:lpstr>MarcEdit     by Terry Reese     http://marcedit.reeset.net/    </vt:lpstr>
      <vt:lpstr>MarcEdit     by Terry Reese     http://marcedit.reeset.net/    </vt:lpstr>
      <vt:lpstr>MarcEdit     by Terry Reese     http://marcedit.reeset.net/    </vt:lpstr>
      <vt:lpstr>PowerPoint Presentation</vt:lpstr>
      <vt:lpstr>Load Profile Training -----  Innovative workshop   </vt:lpstr>
      <vt:lpstr>Load Profile Training </vt:lpstr>
      <vt:lpstr>Default Templates </vt:lpstr>
      <vt:lpstr>Default Templates </vt:lpstr>
      <vt:lpstr>Load Profile Training </vt:lpstr>
      <vt:lpstr>PowerPoint Presentation</vt:lpstr>
      <vt:lpstr>Sierra Data Exchange </vt:lpstr>
      <vt:lpstr>Sierra Data Exchange </vt:lpstr>
      <vt:lpstr>Sierra Data Exchange </vt:lpstr>
      <vt:lpstr>Sierra Data Exchange </vt:lpstr>
      <vt:lpstr>Sierra Data Exchange </vt:lpstr>
      <vt:lpstr>Sierra Data Exchange </vt:lpstr>
      <vt:lpstr>Sierra Data Exchange </vt:lpstr>
      <vt:lpstr>Sierra Create Lists </vt:lpstr>
      <vt:lpstr>Sierra Item Record Created </vt:lpstr>
      <vt:lpstr>Public Web View </vt:lpstr>
      <vt:lpstr>Public Web Marc View </vt:lpstr>
      <vt:lpstr>OHDEP catalog </vt:lpstr>
      <vt:lpstr>Public Web View </vt:lpstr>
      <vt:lpstr>Public Web View </vt:lpstr>
      <vt:lpstr>In-House Microfilm Titles</vt:lpstr>
      <vt:lpstr>In-House Microfilm Titles</vt:lpstr>
      <vt:lpstr>PowerPoint Presentation</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Microfilm OHDEP item records project  - Polaris</vt:lpstr>
      <vt:lpstr>PowerPoint Presentation</vt:lpstr>
      <vt:lpstr>Sam Pollock Pamphlet Collection</vt:lpstr>
      <vt:lpstr>Sam Pollock Pamphlet Collection</vt:lpstr>
      <vt:lpstr>Pollack Pamphlet Collection Software used:</vt:lpstr>
      <vt:lpstr>Access Database</vt:lpstr>
      <vt:lpstr>Access Database</vt:lpstr>
      <vt:lpstr>Access Database</vt:lpstr>
      <vt:lpstr>Excel</vt:lpstr>
      <vt:lpstr>Analyze Excel Data</vt:lpstr>
      <vt:lpstr>PowerPoint Presentation</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PowerPoint Presentation</vt:lpstr>
      <vt:lpstr>Load Profile Training </vt:lpstr>
      <vt:lpstr>Default Templates </vt:lpstr>
      <vt:lpstr>Default Templates </vt:lpstr>
      <vt:lpstr>Load Profile Training </vt:lpstr>
      <vt:lpstr>PowerPoint Presentation</vt:lpstr>
      <vt:lpstr>Sierra Data Exchange </vt:lpstr>
      <vt:lpstr>Sierra Data Exchange </vt:lpstr>
      <vt:lpstr>Sierra Data Exchange </vt:lpstr>
      <vt:lpstr>Sierra Data Exchange </vt:lpstr>
      <vt:lpstr>Sierra Data Exchange </vt:lpstr>
      <vt:lpstr>Sierra Data Exchange </vt:lpstr>
      <vt:lpstr>Sierra Create Lists </vt:lpstr>
      <vt:lpstr>Sierra Bib Record Created </vt:lpstr>
      <vt:lpstr>Sierra Item Record Created </vt:lpstr>
      <vt:lpstr>Public Web View </vt:lpstr>
      <vt:lpstr>Public Web Marc View </vt:lpstr>
      <vt:lpstr>Public Summon Discovery Layer View </vt:lpstr>
      <vt:lpstr>PowerPoint Presentation</vt:lpstr>
      <vt:lpstr>Polaris </vt:lpstr>
      <vt:lpstr>Polaris </vt:lpstr>
      <vt:lpstr>Polaris </vt:lpstr>
      <vt:lpstr>Polaris </vt:lpstr>
      <vt:lpstr>Polaris </vt:lpstr>
      <vt:lpstr>Polaris </vt:lpstr>
      <vt:lpstr>Polaris </vt:lpstr>
      <vt:lpstr>Polaris </vt:lpstr>
      <vt:lpstr>Polaris </vt:lpstr>
      <vt:lpstr>Polaris </vt:lpstr>
      <vt:lpstr>Polaris </vt:lpstr>
      <vt:lpstr>Polaris </vt:lpstr>
      <vt:lpstr>Polaris: Public View </vt:lpstr>
      <vt:lpstr>Polaris: Public View </vt:lpstr>
      <vt:lpstr>Polaris: Public View </vt:lpstr>
      <vt:lpstr>PowerPoint Presentation</vt:lpstr>
      <vt:lpstr>Cataloging 45-RPM Records</vt:lpstr>
      <vt:lpstr>Getting to the Core: Cataloging 45-RPM Records</vt:lpstr>
      <vt:lpstr>Software used:</vt:lpstr>
      <vt:lpstr>Excel</vt:lpstr>
      <vt:lpstr>Excel</vt:lpstr>
      <vt:lpstr>Excel Data</vt:lpstr>
      <vt:lpstr>Excel</vt:lpstr>
      <vt:lpstr>Excel</vt:lpstr>
      <vt:lpstr>PowerPoint Presentation</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MarcEdit     by Terry Reese     http://marcedit.reeset.net/    </vt:lpstr>
      <vt:lpstr>PowerPoint Presentation</vt:lpstr>
      <vt:lpstr>Load Profile Training </vt:lpstr>
      <vt:lpstr>Default Templates </vt:lpstr>
      <vt:lpstr>Default Templates </vt:lpstr>
      <vt:lpstr>Load Profile Training </vt:lpstr>
      <vt:lpstr>Load Profile Training </vt:lpstr>
      <vt:lpstr>Load Profile Training </vt:lpstr>
      <vt:lpstr>PowerPoint Presentation</vt:lpstr>
      <vt:lpstr>Sierra Data Exchange </vt:lpstr>
      <vt:lpstr>Sierra Data Exchange </vt:lpstr>
      <vt:lpstr>Sierra Data Exchange </vt:lpstr>
      <vt:lpstr>Sierra Data Exchange </vt:lpstr>
      <vt:lpstr>Sierra Data Exchange </vt:lpstr>
      <vt:lpstr>Sierra Data Exchange </vt:lpstr>
      <vt:lpstr>Sierra Create Lists </vt:lpstr>
      <vt:lpstr>Sierra Bib Record Created </vt:lpstr>
      <vt:lpstr>Sierra Item Record Created </vt:lpstr>
      <vt:lpstr>Public Web View </vt:lpstr>
      <vt:lpstr>Public Web Marc View </vt:lpstr>
      <vt:lpstr>Public Summon Discovery Layer View </vt:lpstr>
      <vt:lpstr>PowerPoint Presentation</vt:lpstr>
      <vt:lpstr>Polaris </vt:lpstr>
      <vt:lpstr>Polaris </vt:lpstr>
      <vt:lpstr>Polaris </vt:lpstr>
      <vt:lpstr>Polaris </vt:lpstr>
      <vt:lpstr>Polaris </vt:lpstr>
      <vt:lpstr>Polaris </vt:lpstr>
      <vt:lpstr>Polaris </vt:lpstr>
      <vt:lpstr>Polaris: Public View </vt:lpstr>
      <vt:lpstr>Polaris: Public View </vt:lpstr>
      <vt:lpstr>Sound Recordings </vt:lpstr>
      <vt:lpstr>PowerPoint Presentation</vt:lpstr>
      <vt:lpstr>PowerPoint Presentation</vt:lpstr>
      <vt:lpstr>Microsoft 365 TeamSite </vt:lpstr>
      <vt:lpstr>Microsoft TeamSite </vt:lpstr>
      <vt:lpstr>Microsoft TeamSite </vt:lpstr>
      <vt:lpstr>Microsoft TeamSite </vt:lpstr>
      <vt:lpstr>PowerPoint Presentation</vt:lpstr>
    </vt:vector>
  </TitlesOfParts>
  <Company>Bowling Green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James Strang</dc:creator>
  <cp:lastModifiedBy>Mark James Strang</cp:lastModifiedBy>
  <cp:revision>80</cp:revision>
  <cp:lastPrinted>2016-10-06T15:23:47Z</cp:lastPrinted>
  <dcterms:created xsi:type="dcterms:W3CDTF">2015-06-08T15:46:47Z</dcterms:created>
  <dcterms:modified xsi:type="dcterms:W3CDTF">2016-10-06T16:23:29Z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0x010100A904B080E67AFC4C9FB1CE7CF12CE432</vt:lpwstr>
  </property>
</Properties>
</file>